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3" r:id="rId3"/>
    <p:sldMasterId id="2147483698" r:id="rId4"/>
  </p:sldMasterIdLst>
  <p:notesMasterIdLst>
    <p:notesMasterId r:id="rId48"/>
  </p:notesMasterIdLst>
  <p:sldIdLst>
    <p:sldId id="281" r:id="rId5"/>
    <p:sldId id="619" r:id="rId6"/>
    <p:sldId id="620" r:id="rId7"/>
    <p:sldId id="487" r:id="rId8"/>
    <p:sldId id="257" r:id="rId9"/>
    <p:sldId id="258" r:id="rId10"/>
    <p:sldId id="259" r:id="rId11"/>
    <p:sldId id="260" r:id="rId12"/>
    <p:sldId id="261" r:id="rId13"/>
    <p:sldId id="262" r:id="rId14"/>
    <p:sldId id="263" r:id="rId15"/>
    <p:sldId id="475" r:id="rId16"/>
    <p:sldId id="264" r:id="rId17"/>
    <p:sldId id="265" r:id="rId18"/>
    <p:sldId id="266" r:id="rId19"/>
    <p:sldId id="306" r:id="rId20"/>
    <p:sldId id="617" r:id="rId21"/>
    <p:sldId id="308" r:id="rId22"/>
    <p:sldId id="309" r:id="rId23"/>
    <p:sldId id="310" r:id="rId24"/>
    <p:sldId id="311" r:id="rId25"/>
    <p:sldId id="312" r:id="rId26"/>
    <p:sldId id="618" r:id="rId27"/>
    <p:sldId id="593" r:id="rId28"/>
    <p:sldId id="594" r:id="rId29"/>
    <p:sldId id="303" r:id="rId30"/>
    <p:sldId id="595" r:id="rId31"/>
    <p:sldId id="596" r:id="rId32"/>
    <p:sldId id="597" r:id="rId33"/>
    <p:sldId id="598" r:id="rId34"/>
    <p:sldId id="599" r:id="rId35"/>
    <p:sldId id="600" r:id="rId36"/>
    <p:sldId id="601" r:id="rId37"/>
    <p:sldId id="607" r:id="rId38"/>
    <p:sldId id="608" r:id="rId39"/>
    <p:sldId id="609" r:id="rId40"/>
    <p:sldId id="610" r:id="rId41"/>
    <p:sldId id="611" r:id="rId42"/>
    <p:sldId id="612" r:id="rId43"/>
    <p:sldId id="613" r:id="rId44"/>
    <p:sldId id="614" r:id="rId45"/>
    <p:sldId id="615" r:id="rId46"/>
    <p:sldId id="61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02" d="100"/>
          <a:sy n="102" d="100"/>
        </p:scale>
        <p:origin x="276" y="112"/>
      </p:cViewPr>
      <p:guideLst/>
    </p:cSldViewPr>
  </p:slideViewPr>
  <p:notesTextViewPr>
    <p:cViewPr>
      <p:scale>
        <a:sx n="1" d="1"/>
        <a:sy n="1" d="1"/>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10F77-23A0-47F0-9061-40223CD596A5}" type="datetimeFigureOut">
              <a:rPr lang="en-US" smtClean="0"/>
              <a:t>11/26/2023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CD366-DE64-4CAE-89C0-1ECD716385E6}" type="slidenum">
              <a:rPr lang="en-US" smtClean="0"/>
              <a:t>‹#›</a:t>
            </a:fld>
            <a:endParaRPr lang="en-US"/>
          </a:p>
        </p:txBody>
      </p:sp>
    </p:spTree>
    <p:extLst>
      <p:ext uri="{BB962C8B-B14F-4D97-AF65-F5344CB8AC3E}">
        <p14:creationId xmlns:p14="http://schemas.microsoft.com/office/powerpoint/2010/main" val="3860932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B3A8125-F400-B198-F9E1-F32399972F95}"/>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764DB2D8-3960-E8E2-0CB0-54EBFABA04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Slide Number Placeholder 3">
            <a:extLst>
              <a:ext uri="{FF2B5EF4-FFF2-40B4-BE49-F238E27FC236}">
                <a16:creationId xmlns:a16="http://schemas.microsoft.com/office/drawing/2014/main" id="{BAE12733-C824-B20F-766A-6AD141DC3E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B950E892-29E1-444E-87EC-BB3E5F5E525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0c95403bf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20c95403bf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20c95403bf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20c95403bf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0c95403bf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20c95403bf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F9066B54-58B7-51D4-436C-768665F743FE}"/>
              </a:ext>
            </a:extLst>
          </p:cNvPr>
          <p:cNvSpPr>
            <a:spLocks noGrp="1" noRot="1" noChangeAspect="1" noChangeArrowheads="1" noTextEdit="1"/>
          </p:cNvSpPr>
          <p:nvPr>
            <p:ph type="sldImg"/>
          </p:nvPr>
        </p:nvSpPr>
        <p:spPr>
          <a:ln/>
        </p:spPr>
      </p:sp>
      <p:sp>
        <p:nvSpPr>
          <p:cNvPr id="129027" name="Notes Placeholder 2">
            <a:extLst>
              <a:ext uri="{FF2B5EF4-FFF2-40B4-BE49-F238E27FC236}">
                <a16:creationId xmlns:a16="http://schemas.microsoft.com/office/drawing/2014/main" id="{752D4465-F05B-6E21-6879-7406DC03C4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9028" name="Slide Number Placeholder 3">
            <a:extLst>
              <a:ext uri="{FF2B5EF4-FFF2-40B4-BE49-F238E27FC236}">
                <a16:creationId xmlns:a16="http://schemas.microsoft.com/office/drawing/2014/main" id="{30EB53F5-AD8B-B35F-9CB0-7286D7A186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5F51887-4910-45F2-95AC-566FE771787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07B6D6C1-F986-4DF4-4E36-5E4B74455557}"/>
              </a:ext>
            </a:extLst>
          </p:cNvPr>
          <p:cNvSpPr>
            <a:spLocks noGrp="1" noRot="1" noChangeAspect="1" noChangeArrowheads="1" noTextEdit="1"/>
          </p:cNvSpPr>
          <p:nvPr>
            <p:ph type="sldImg"/>
          </p:nvPr>
        </p:nvSpPr>
        <p:spPr>
          <a:ln/>
        </p:spPr>
      </p:sp>
      <p:sp>
        <p:nvSpPr>
          <p:cNvPr id="131075" name="Notes Placeholder 2">
            <a:extLst>
              <a:ext uri="{FF2B5EF4-FFF2-40B4-BE49-F238E27FC236}">
                <a16:creationId xmlns:a16="http://schemas.microsoft.com/office/drawing/2014/main" id="{37ACF7E9-C6E0-859C-1A23-C5820B9CEE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1076" name="Slide Number Placeholder 3">
            <a:extLst>
              <a:ext uri="{FF2B5EF4-FFF2-40B4-BE49-F238E27FC236}">
                <a16:creationId xmlns:a16="http://schemas.microsoft.com/office/drawing/2014/main" id="{BCE0BACA-9C09-660E-2C16-A8C08C313A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F91D07A-70F8-49A8-8AFD-78A10ADA3D2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6143231C-5713-FD0B-47D4-AE6909B24602}"/>
              </a:ext>
            </a:extLst>
          </p:cNvPr>
          <p:cNvSpPr>
            <a:spLocks noGrp="1" noRot="1" noChangeAspect="1" noChangeArrowheads="1" noTextEdit="1"/>
          </p:cNvSpPr>
          <p:nvPr>
            <p:ph type="sldImg"/>
          </p:nvPr>
        </p:nvSpPr>
        <p:spPr>
          <a:ln/>
        </p:spPr>
      </p:sp>
      <p:sp>
        <p:nvSpPr>
          <p:cNvPr id="133123" name="Notes Placeholder 2">
            <a:extLst>
              <a:ext uri="{FF2B5EF4-FFF2-40B4-BE49-F238E27FC236}">
                <a16:creationId xmlns:a16="http://schemas.microsoft.com/office/drawing/2014/main" id="{D0F9E461-9260-2105-5445-D618936690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latin typeface="Century Schoolbook" panose="02040604050505020304" pitchFamily="18" charset="0"/>
              </a:rPr>
              <a:t>Lesbian women had significantly higher same-sex attractions</a:t>
            </a:r>
          </a:p>
          <a:p>
            <a:pPr eaLnBrk="1" hangingPunct="1"/>
            <a:endParaRPr lang="en-US" altLang="en-US"/>
          </a:p>
        </p:txBody>
      </p:sp>
      <p:sp>
        <p:nvSpPr>
          <p:cNvPr id="133124" name="Slide Number Placeholder 3">
            <a:extLst>
              <a:ext uri="{FF2B5EF4-FFF2-40B4-BE49-F238E27FC236}">
                <a16:creationId xmlns:a16="http://schemas.microsoft.com/office/drawing/2014/main" id="{5759399B-F930-4EEF-FA98-E92BF941CF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6A8A1C4B-FF3F-44EE-8375-F1357E1A5719}"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7EAE722C-EFC4-47F2-7741-C55468784978}"/>
              </a:ext>
            </a:extLst>
          </p:cNvPr>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9C8CA96A-9816-0B76-884E-CC954CBC71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39763" lvl="1" indent="-273050" eaLnBrk="1" hangingPunct="1">
              <a:buFont typeface="Wingdings 2" panose="05020102010507070707" pitchFamily="18" charset="2"/>
              <a:buChar char=""/>
            </a:pPr>
            <a:r>
              <a:rPr lang="en-US" altLang="en-US"/>
              <a:t>In 1995, behavior evenly distributed</a:t>
            </a:r>
          </a:p>
          <a:p>
            <a:pPr marL="639763" lvl="1" indent="-273050" eaLnBrk="1" hangingPunct="1">
              <a:buFont typeface="Wingdings 2" panose="05020102010507070707" pitchFamily="18" charset="2"/>
              <a:buChar char=""/>
            </a:pPr>
            <a:r>
              <a:rPr lang="en-US" altLang="en-US"/>
              <a:t>By 2005, bimodal distribution (either exclusively with men or women)</a:t>
            </a:r>
          </a:p>
          <a:p>
            <a:pPr eaLnBrk="1" hangingPunct="1"/>
            <a:endParaRPr lang="en-US" altLang="en-US"/>
          </a:p>
        </p:txBody>
      </p:sp>
      <p:sp>
        <p:nvSpPr>
          <p:cNvPr id="135172" name="Slide Number Placeholder 3">
            <a:extLst>
              <a:ext uri="{FF2B5EF4-FFF2-40B4-BE49-F238E27FC236}">
                <a16:creationId xmlns:a16="http://schemas.microsoft.com/office/drawing/2014/main" id="{7D59AB31-8E82-FD82-5018-B93C49A18A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DD9C9DF3-FAFA-47A8-8FF6-95BD4B4CCDD5}"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A2D7BE1B-4E13-0A93-6F57-7E71CCB4B203}"/>
              </a:ext>
            </a:extLst>
          </p:cNvPr>
          <p:cNvSpPr>
            <a:spLocks noGrp="1" noRot="1" noChangeAspect="1" noChangeArrowheads="1" noTextEdit="1"/>
          </p:cNvSpPr>
          <p:nvPr>
            <p:ph type="sldImg"/>
          </p:nvPr>
        </p:nvSpPr>
        <p:spPr>
          <a:ln/>
        </p:spPr>
      </p:sp>
      <p:sp>
        <p:nvSpPr>
          <p:cNvPr id="137219" name="Notes Placeholder 2">
            <a:extLst>
              <a:ext uri="{FF2B5EF4-FFF2-40B4-BE49-F238E27FC236}">
                <a16:creationId xmlns:a16="http://schemas.microsoft.com/office/drawing/2014/main" id="{FCDB3E5E-3444-50B8-5989-5B7341A900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Results consistent with both “third orientation” and “heightened fluidity” models, not “transitional stage” model</a:t>
            </a:r>
          </a:p>
          <a:p>
            <a:pPr eaLnBrk="1" hangingPunct="1"/>
            <a:endParaRPr lang="en-US" altLang="en-US"/>
          </a:p>
        </p:txBody>
      </p:sp>
      <p:sp>
        <p:nvSpPr>
          <p:cNvPr id="137220" name="Slide Number Placeholder 3">
            <a:extLst>
              <a:ext uri="{FF2B5EF4-FFF2-40B4-BE49-F238E27FC236}">
                <a16:creationId xmlns:a16="http://schemas.microsoft.com/office/drawing/2014/main" id="{0DA88188-756D-12A5-260D-9348D234C9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B3DE27C-74EB-4418-BF51-4CD303894B3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A2D7BE1B-4E13-0A93-6F57-7E71CCB4B203}"/>
              </a:ext>
            </a:extLst>
          </p:cNvPr>
          <p:cNvSpPr>
            <a:spLocks noGrp="1" noRot="1" noChangeAspect="1" noChangeArrowheads="1" noTextEdit="1"/>
          </p:cNvSpPr>
          <p:nvPr>
            <p:ph type="sldImg"/>
          </p:nvPr>
        </p:nvSpPr>
        <p:spPr>
          <a:ln/>
        </p:spPr>
      </p:sp>
      <p:sp>
        <p:nvSpPr>
          <p:cNvPr id="137219" name="Notes Placeholder 2">
            <a:extLst>
              <a:ext uri="{FF2B5EF4-FFF2-40B4-BE49-F238E27FC236}">
                <a16:creationId xmlns:a16="http://schemas.microsoft.com/office/drawing/2014/main" id="{FCDB3E5E-3444-50B8-5989-5B7341A900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Results consistent with both “third orientation” and “heightened fluidity” models, not “transitional stage” model</a:t>
            </a:r>
          </a:p>
          <a:p>
            <a:pPr eaLnBrk="1" hangingPunct="1"/>
            <a:endParaRPr lang="en-US" altLang="en-US"/>
          </a:p>
        </p:txBody>
      </p:sp>
      <p:sp>
        <p:nvSpPr>
          <p:cNvPr id="137220" name="Slide Number Placeholder 3">
            <a:extLst>
              <a:ext uri="{FF2B5EF4-FFF2-40B4-BE49-F238E27FC236}">
                <a16:creationId xmlns:a16="http://schemas.microsoft.com/office/drawing/2014/main" id="{0DA88188-756D-12A5-260D-9348D234C9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B3DE27C-74EB-4418-BF51-4CD303894B3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14123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63c2723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963c2723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ad800c013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ad800c013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study the term assigned sex refers to the sex announced the day the child is born. The children this study were all assigned male or female at birth.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They use the term Social transition in the study to represent a change in a child’s outward appearance and gender pronoun use. </a:t>
            </a:r>
          </a:p>
          <a:p>
            <a:pPr marL="0" lvl="0" indent="0" algn="l" rtl="0">
              <a:spcBef>
                <a:spcPts val="0"/>
              </a:spcBef>
              <a:spcAft>
                <a:spcPts val="0"/>
              </a:spcAft>
              <a:buNone/>
            </a:pPr>
            <a:r>
              <a:rPr lang="en-US" dirty="0"/>
              <a:t>So for example, an assigned male would be said to socially transition if this child grew long hair, started wearing dresses and was referred to with pronouns “her” and “she.” </a:t>
            </a:r>
          </a:p>
          <a:p>
            <a:pPr marL="0" lvl="0" indent="0" algn="l" rtl="0">
              <a:spcBef>
                <a:spcPts val="0"/>
              </a:spcBef>
              <a:spcAft>
                <a:spcPts val="0"/>
              </a:spcAft>
              <a:buNone/>
            </a:pPr>
            <a:r>
              <a:rPr lang="en-US" dirty="0"/>
              <a:t>In the study, the pronoun change was used as the key criteria that a transition has occurred. </a:t>
            </a:r>
          </a:p>
          <a:p>
            <a:pPr marL="0" lvl="0" indent="0" algn="l" rtl="0">
              <a:spcBef>
                <a:spcPts val="0"/>
              </a:spcBef>
              <a:spcAft>
                <a:spcPts val="0"/>
              </a:spcAft>
              <a:buNone/>
            </a:pPr>
            <a:r>
              <a:rPr lang="en-US" dirty="0"/>
              <a:t>A social transition, in this study, does not indicate any medical (either hormonal or surgical) changes have occurred.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researchers use the term transgender to refer to children who have socially transitioned and are using the binary pronouns (he or she) that differ from the binary pronouns used to describe them at birth.</a:t>
            </a: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3"/>
        <p:cNvGrpSpPr/>
        <p:nvPr/>
      </p:nvGrpSpPr>
      <p:grpSpPr>
        <a:xfrm>
          <a:off x="0" y="0"/>
          <a:ext cx="0" cy="0"/>
          <a:chOff x="0" y="0"/>
          <a:chExt cx="0" cy="0"/>
        </a:xfrm>
      </p:grpSpPr>
      <p:sp>
        <p:nvSpPr>
          <p:cNvPr id="1894" name="Google Shape;1894;gb2b1900ffb_0_7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5" name="Google Shape;1895;gb2b1900ffb_0_7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Transgender children (317 children, 3 to 12 years) were tested on various established measures of gender development, with emphasis on gender identity and gender-typed preferences and behaviors. The same measures were used in testing two comparison groups: a group of cisgender siblings of transgender participants (189 children, 3 to 12 years), and a group of cisgender controls who were unrelated to the participants in the study and were matched by age and gender to each transgender participant (316 children, 3 to 12 years).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Researchers traveled across the U.S. and Canada to meet families in their homes, or in local private settings.</a:t>
            </a:r>
          </a:p>
          <a:p>
            <a:pPr marL="0" lvl="0" indent="0" algn="l" rtl="0">
              <a:spcBef>
                <a:spcPts val="0"/>
              </a:spcBef>
              <a:spcAft>
                <a:spcPts val="0"/>
              </a:spcAft>
              <a:buNone/>
            </a:pPr>
            <a:r>
              <a:rPr lang="en-US" dirty="0"/>
              <a:t>They met with each family for about an hour, during which children and parents were administered separate questionnaires/interviews.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example, children were shown some toys or clothes that varied in how stereotypically masculine or feminine they were, and the children indicated which toys or clothes they preferred. On other items, they were asked how similar they felt to boys and how similar they felt to girls.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parents were asked about their transgender child’s gender identity, preferences and behaviors.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Children in the cisgender control group were recruited in the Seattle area and participated in their research lab, answering the exact same questions as the transgender children and their siblings.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89646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784fe968e7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784fe968e7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study showed that transgender children gender development shows similar patterns when compared to cisgender children.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study had three main findings: </a:t>
            </a:r>
          </a:p>
          <a:p>
            <a:pPr marL="0" lvl="0" indent="0" algn="l" rtl="0">
              <a:spcBef>
                <a:spcPts val="0"/>
              </a:spcBef>
              <a:spcAft>
                <a:spcPts val="0"/>
              </a:spcAft>
              <a:buNone/>
            </a:pPr>
            <a:endParaRPr lang="en-US" dirty="0"/>
          </a:p>
          <a:p>
            <a:pPr marL="171450" lvl="0" indent="-171450" algn="l" rtl="0">
              <a:spcBef>
                <a:spcPts val="0"/>
              </a:spcBef>
              <a:spcAft>
                <a:spcPts val="0"/>
              </a:spcAft>
            </a:pPr>
            <a:r>
              <a:rPr lang="en-US" dirty="0"/>
              <a:t>First, the study found that 3- to 12- year-old transgender children show strong identification and preferences aligned with their current gender, and not the gender associated with their assigned sex. </a:t>
            </a:r>
          </a:p>
          <a:p>
            <a:pPr marL="171450" lvl="0" indent="-171450" algn="l" rtl="0">
              <a:spcBef>
                <a:spcPts val="0"/>
              </a:spcBef>
              <a:spcAft>
                <a:spcPts val="0"/>
              </a:spcAft>
            </a:pPr>
            <a:r>
              <a:rPr lang="en-US" dirty="0"/>
              <a:t>Second, the length of time that transgender children had spent living as their current gender (i.e., the time that had passed since they had socially transitioned) was not associated with the strength of their gender identity or the extremity of their gender-typed preferences. That is, on average, a child who socially transitioned five years ago, and a child who socially transitioned less than a year ago did not differ in the extent to which they identified with their current gender.</a:t>
            </a:r>
          </a:p>
          <a:p>
            <a:pPr marL="171450" lvl="0" indent="-171450" algn="l" rtl="0">
              <a:spcBef>
                <a:spcPts val="0"/>
              </a:spcBef>
              <a:spcAft>
                <a:spcPts val="0"/>
              </a:spcAft>
            </a:pPr>
            <a:r>
              <a:rPr lang="en-US" dirty="0"/>
              <a:t>Third, when compared to a group of unrelated cisgender control children and a group of cisgender siblings of transgender participants, transgender children showed remarkable similarity in their gender development. That is, transgender girls (assigned as boys at birth) were similar in gender development to children who were assigned at birth as girls.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Further, both transgender and cisgender children showed similar variability in terms of how stereotype-consistent their gender development was. </a:t>
            </a:r>
          </a:p>
          <a:p>
            <a:pPr marL="0" lvl="0" indent="0" algn="l" rtl="0">
              <a:spcBef>
                <a:spcPts val="0"/>
              </a:spcBef>
              <a:spcAft>
                <a:spcPts val="0"/>
              </a:spcAft>
              <a:buNone/>
            </a:pPr>
            <a:r>
              <a:rPr lang="en-US" dirty="0"/>
              <a:t>So for example, among both transgender and cisgender girls, there were girls who showed preferences for toys and clothing that were very stereotypically feminine (e.g., frilly dresses, play make-up sets), and there were girls who showed counter-stereotypical preferences (e.g., cargo pants, balls).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35901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2485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3"/>
        <p:cNvGrpSpPr/>
        <p:nvPr/>
      </p:nvGrpSpPr>
      <p:grpSpPr>
        <a:xfrm>
          <a:off x="0" y="0"/>
          <a:ext cx="0" cy="0"/>
          <a:chOff x="0" y="0"/>
          <a:chExt cx="0" cy="0"/>
        </a:xfrm>
      </p:grpSpPr>
      <p:sp>
        <p:nvSpPr>
          <p:cNvPr id="1894" name="Google Shape;1894;gb2b1900ffb_0_7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5" name="Google Shape;1895;gb2b1900ffb_0_7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Apart from their main findings, the researchers did additional exploratory analysis.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First, they found that transgender and cisgender children’s gender development showed coherence. Past literature had suggested that cisgender children show coherence—or associations— between different aspects of gender development (e.g., for instance, between their identity and clothing preferences). They found the same pattern within our transgender (and cisgender) samples.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Second, they found that transgender and cisgender children’s gender development did not vary as a function of demographic variables such as race, geographic location, and parent education level. But a caveat to this finding is that their participants overall were of a restricted range of demographics (for example most of the participants had parents with college educations or above, about two-thirds were White)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thirdly, the researchers found that parents and children provided similar reports of children’s gender development.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2097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How children become aware of their gender identity and begin to show gender-typed preferences in things like clothing and toys have been and still are topics of debate among researchers.</a:t>
            </a:r>
          </a:p>
          <a:p>
            <a:r>
              <a:rPr lang="en-US" dirty="0"/>
              <a:t>By studying gender development in children whose current gender identity and expressions do not align with their assigned sex, this research gives some insight into the process of gender development.</a:t>
            </a:r>
          </a:p>
          <a:p>
            <a:r>
              <a:rPr lang="en-US" dirty="0"/>
              <a:t>Their findings suggest that children might not be simply learning what their parents tell them about their own gender or how they are treated early on but instead, they might selectively attend to broader social messages regarding the gender they feel they are.</a:t>
            </a:r>
          </a:p>
          <a:p>
            <a:r>
              <a:rPr lang="en-US" dirty="0"/>
              <a:t>Overall, the current findings suggest that once children identify themselves as a girl or a boy (regardless of what their assigned sex is), they might look for ways in which people around them fulfill these roles and then try to be like them.</a:t>
            </a:r>
          </a:p>
          <a:p>
            <a:endParaRPr lang="en-US" dirty="0"/>
          </a:p>
          <a:p>
            <a:endParaRPr lang="en-US" dirty="0"/>
          </a:p>
        </p:txBody>
      </p:sp>
    </p:spTree>
    <p:extLst>
      <p:ext uri="{BB962C8B-B14F-4D97-AF65-F5344CB8AC3E}">
        <p14:creationId xmlns:p14="http://schemas.microsoft.com/office/powerpoint/2010/main" val="2617061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First question (can reference demographics table in the next slide) (sample very homogenous in income, parental education, and political views) </a:t>
            </a:r>
          </a:p>
          <a:p>
            <a:r>
              <a:rPr lang="en-US" dirty="0"/>
              <a:t>The transgender participants in the current study have all socially transitioned and live in families that that affirmed their child’s current gender identity through a social transition. The researchers do not know how the results may have differed if they had studied children who identify as transgender but have not yet transitioned, or children who live in less supportive environments</a:t>
            </a:r>
          </a:p>
          <a:p>
            <a:endParaRPr lang="en-US" dirty="0"/>
          </a:p>
        </p:txBody>
      </p:sp>
    </p:spTree>
    <p:extLst>
      <p:ext uri="{BB962C8B-B14F-4D97-AF65-F5344CB8AC3E}">
        <p14:creationId xmlns:p14="http://schemas.microsoft.com/office/powerpoint/2010/main" val="2572947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 limitation is that all children in the current sample were from U.S. and Canadian families that often had high incomes and included parents with high levels of education. If these findings extend to children from other demographic groups and cultures is currently unknown. </a:t>
            </a:r>
          </a:p>
          <a:p>
            <a:endParaRPr lang="en-US" dirty="0"/>
          </a:p>
        </p:txBody>
      </p:sp>
    </p:spTree>
    <p:extLst>
      <p:ext uri="{BB962C8B-B14F-4D97-AF65-F5344CB8AC3E}">
        <p14:creationId xmlns:p14="http://schemas.microsoft.com/office/powerpoint/2010/main" val="1212523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63c2723ba_0_0:notes"/>
          <p:cNvSpPr>
            <a:spLocks noGrp="1" noRot="1" noChangeAspect="1"/>
          </p:cNvSpPr>
          <p:nvPr>
            <p:ph type="sldImg" idx="2"/>
          </p:nvPr>
        </p:nvSpPr>
        <p:spPr>
          <a:xfrm>
            <a:off x="1296988" y="708025"/>
            <a:ext cx="4721225" cy="35417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963c2723ba_0_0:notes"/>
          <p:cNvSpPr txBox="1">
            <a:spLocks noGrp="1"/>
          </p:cNvSpPr>
          <p:nvPr>
            <p:ph type="body" idx="1"/>
          </p:nvPr>
        </p:nvSpPr>
        <p:spPr>
          <a:xfrm>
            <a:off x="731520" y="4485807"/>
            <a:ext cx="5852160" cy="4249711"/>
          </a:xfrm>
          <a:prstGeom prst="rect">
            <a:avLst/>
          </a:prstGeom>
        </p:spPr>
        <p:txBody>
          <a:bodyPr spcFirstLastPara="1" wrap="square" lIns="95731" tIns="95731" rIns="95731" bIns="95731" anchor="t" anchorCtr="0">
            <a:noAutofit/>
          </a:bodyPr>
          <a:lstStyle/>
          <a:p>
            <a:pPr>
              <a:spcBef>
                <a:spcPts val="0"/>
              </a:spcBef>
              <a:spcAft>
                <a:spcPts val="0"/>
              </a:spcAft>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ad800c0138_0_24:notes"/>
          <p:cNvSpPr>
            <a:spLocks noGrp="1" noRot="1" noChangeAspect="1"/>
          </p:cNvSpPr>
          <p:nvPr>
            <p:ph type="sldImg" idx="2"/>
          </p:nvPr>
        </p:nvSpPr>
        <p:spPr>
          <a:xfrm>
            <a:off x="1296988" y="708025"/>
            <a:ext cx="4721225" cy="35417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ad800c0138_0_24:notes"/>
          <p:cNvSpPr txBox="1">
            <a:spLocks noGrp="1"/>
          </p:cNvSpPr>
          <p:nvPr>
            <p:ph type="body" idx="1"/>
          </p:nvPr>
        </p:nvSpPr>
        <p:spPr>
          <a:xfrm>
            <a:off x="731520" y="4485807"/>
            <a:ext cx="5852160" cy="4249711"/>
          </a:xfrm>
          <a:prstGeom prst="rect">
            <a:avLst/>
          </a:prstGeom>
        </p:spPr>
        <p:txBody>
          <a:bodyPr spcFirstLastPara="1" wrap="square" lIns="95731" tIns="95731" rIns="95731" bIns="95731" anchor="t" anchorCtr="0">
            <a:noAutofit/>
          </a:bodyPr>
          <a:lstStyle/>
          <a:p>
            <a:pPr>
              <a:spcBef>
                <a:spcPts val="0"/>
              </a:spcBef>
              <a:spcAft>
                <a:spcPts val="0"/>
              </a:spcAft>
            </a:pPr>
            <a:r>
              <a:rPr lang="en-US" dirty="0"/>
              <a:t>In the study the term assigned sex refers to the sex announced the day the child is born. The children this study were all assigned male or female at birth.</a:t>
            </a:r>
          </a:p>
          <a:p>
            <a:pPr>
              <a:spcBef>
                <a:spcPts val="0"/>
              </a:spcBef>
              <a:spcAft>
                <a:spcPts val="0"/>
              </a:spcAft>
            </a:pPr>
            <a:endParaRPr lang="en-US" dirty="0"/>
          </a:p>
          <a:p>
            <a:pPr>
              <a:spcBef>
                <a:spcPts val="0"/>
              </a:spcBef>
              <a:spcAft>
                <a:spcPts val="0"/>
              </a:spcAft>
            </a:pPr>
            <a:r>
              <a:rPr lang="en-US" dirty="0"/>
              <a:t>They use the term Social transition in the study to represent a change in a child’s outward appearance and gender pronoun use. </a:t>
            </a:r>
          </a:p>
          <a:p>
            <a:pPr>
              <a:spcBef>
                <a:spcPts val="0"/>
              </a:spcBef>
              <a:spcAft>
                <a:spcPts val="0"/>
              </a:spcAft>
            </a:pPr>
            <a:r>
              <a:rPr lang="en-US" dirty="0"/>
              <a:t>So for example, an assigned male would be said to socially transition if this child grew long hair, started wearing dresses and was referred to with pronouns “her” and “she.” </a:t>
            </a:r>
          </a:p>
          <a:p>
            <a:pPr>
              <a:spcBef>
                <a:spcPts val="0"/>
              </a:spcBef>
              <a:spcAft>
                <a:spcPts val="0"/>
              </a:spcAft>
            </a:pPr>
            <a:r>
              <a:rPr lang="en-US" dirty="0"/>
              <a:t>In the study, the pronoun change was used as the key criteria that a transition has occurred. </a:t>
            </a:r>
          </a:p>
          <a:p>
            <a:pPr>
              <a:spcBef>
                <a:spcPts val="0"/>
              </a:spcBef>
              <a:spcAft>
                <a:spcPts val="0"/>
              </a:spcAft>
            </a:pPr>
            <a:r>
              <a:rPr lang="en-US" dirty="0"/>
              <a:t>A social transition, in this study, does not indicate any medical (either hormonal or surgical) changes have occurred. </a:t>
            </a:r>
          </a:p>
          <a:p>
            <a:pPr>
              <a:spcBef>
                <a:spcPts val="0"/>
              </a:spcBef>
              <a:spcAft>
                <a:spcPts val="0"/>
              </a:spcAft>
            </a:pPr>
            <a:endParaRPr lang="en-US" dirty="0"/>
          </a:p>
          <a:p>
            <a:pPr>
              <a:spcBef>
                <a:spcPts val="0"/>
              </a:spcBef>
              <a:spcAft>
                <a:spcPts val="0"/>
              </a:spcAft>
            </a:pPr>
            <a:r>
              <a:rPr lang="en-US" dirty="0"/>
              <a:t>The researchers use the term transgender to refer to children who have socially transitioned and are using the binary pronouns (he or she) that differ from the binary pronouns used to describe them at birth.</a:t>
            </a:r>
          </a:p>
          <a:p>
            <a:pPr>
              <a:spcBef>
                <a:spcPts val="0"/>
              </a:spcBef>
              <a:spcAft>
                <a:spcPts val="0"/>
              </a:spcAft>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0c95403bf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20c95403b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rPr>
              <a:t>despite the emergence of many excellent models highlighting the importance of puberty for neural development and new, adaptive learning, these models give limited consideration to the importance of adolescence as a sensitive period for romantic and sexual developmen</a:t>
            </a: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6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 The current population of transgender children are very unique - although there have been transgender people for thousands of years, prior generations transitioned from one gender to the other in adolescence or adulthood. Nowadays, children as young as preschoolers are transitioning but they are often the first in </a:t>
            </a:r>
            <a:r>
              <a:rPr lang="en-US" dirty="0" err="1"/>
              <a:t>thier</a:t>
            </a:r>
            <a:r>
              <a:rPr lang="en-US" dirty="0"/>
              <a:t> community to do so and thus are the ones breaking barriers, creating new social norms, </a:t>
            </a:r>
            <a:r>
              <a:rPr lang="en-US" dirty="0" err="1"/>
              <a:t>etc</a:t>
            </a:r>
            <a:r>
              <a:rPr lang="en-US" dirty="0"/>
              <a:t> </a:t>
            </a:r>
          </a:p>
          <a:p>
            <a:pPr marL="0" lvl="0" indent="0" algn="l" rtl="0">
              <a:spcBef>
                <a:spcPts val="0"/>
              </a:spcBef>
              <a:spcAft>
                <a:spcPts val="0"/>
              </a:spcAft>
              <a:buNone/>
            </a:pPr>
            <a:r>
              <a:rPr lang="en-US" sz="1800" dirty="0">
                <a:solidFill>
                  <a:srgbClr val="323333"/>
                </a:solidFill>
                <a:latin typeface="Actor"/>
                <a:ea typeface="Actor"/>
                <a:cs typeface="Actor"/>
                <a:sym typeface="Actor"/>
              </a:rPr>
              <a:t>- Assigned sex, gender identity, and socialization all contribute to gender development but hard to know what role each plays in cisgender populations - examining the role of each in transgender populations can help us untangle their effects</a:t>
            </a:r>
          </a:p>
          <a:p>
            <a:pPr marL="0" lvl="0" indent="0" algn="l" rtl="0">
              <a:spcBef>
                <a:spcPts val="0"/>
              </a:spcBef>
              <a:spcAft>
                <a:spcPts val="0"/>
              </a:spcAft>
              <a:buClr>
                <a:schemeClr val="dk1"/>
              </a:buClr>
              <a:buSzPts val="1100"/>
              <a:buFont typeface="Arial"/>
              <a:buNone/>
            </a:pPr>
            <a:r>
              <a:rPr lang="en-US" sz="1800" dirty="0">
                <a:solidFill>
                  <a:srgbClr val="323333"/>
                </a:solidFill>
                <a:latin typeface="Actor"/>
                <a:ea typeface="Actor"/>
                <a:cs typeface="Actor"/>
                <a:sym typeface="Actor"/>
              </a:rPr>
              <a:t>- Stronger </a:t>
            </a:r>
            <a:r>
              <a:rPr lang="en-US" sz="1800" dirty="0" err="1">
                <a:solidFill>
                  <a:srgbClr val="323333"/>
                </a:solidFill>
                <a:latin typeface="Actor"/>
                <a:ea typeface="Actor"/>
                <a:cs typeface="Actor"/>
                <a:sym typeface="Actor"/>
              </a:rPr>
              <a:t>bc</a:t>
            </a:r>
            <a:r>
              <a:rPr lang="en-US" sz="1800" dirty="0">
                <a:solidFill>
                  <a:srgbClr val="323333"/>
                </a:solidFill>
                <a:latin typeface="Actor"/>
                <a:ea typeface="Actor"/>
                <a:cs typeface="Actor"/>
                <a:sym typeface="Actor"/>
              </a:rPr>
              <a:t> they feel like their identity is threatened </a:t>
            </a:r>
          </a:p>
          <a:p>
            <a:pPr marL="285750" lvl="0" indent="-285750" algn="l" rtl="0">
              <a:spcBef>
                <a:spcPts val="0"/>
              </a:spcBef>
              <a:spcAft>
                <a:spcPts val="0"/>
              </a:spcAft>
              <a:buClr>
                <a:schemeClr val="dk1"/>
              </a:buClr>
              <a:buSzPts val="1100"/>
              <a:buFontTx/>
              <a:buChar char="-"/>
            </a:pPr>
            <a:r>
              <a:rPr lang="en-US" sz="1800" dirty="0">
                <a:solidFill>
                  <a:srgbClr val="323333"/>
                </a:solidFill>
                <a:latin typeface="Actor"/>
                <a:ea typeface="Actor"/>
                <a:cs typeface="Actor"/>
                <a:sym typeface="Actor"/>
              </a:rPr>
              <a:t>Weaker because they have not been socialized to identify with that gender </a:t>
            </a:r>
          </a:p>
          <a:p>
            <a:pPr marL="285750" lvl="0" indent="-285750" algn="l" rtl="0">
              <a:spcBef>
                <a:spcPts val="0"/>
              </a:spcBef>
              <a:spcAft>
                <a:spcPts val="0"/>
              </a:spcAft>
              <a:buClr>
                <a:schemeClr val="dk1"/>
              </a:buClr>
              <a:buSzPts val="1100"/>
              <a:buFontTx/>
              <a:buChar char="-"/>
            </a:pPr>
            <a:endParaRPr lang="en-US" sz="1800" dirty="0">
              <a:solidFill>
                <a:srgbClr val="323333"/>
              </a:solidFill>
              <a:latin typeface="Actor"/>
              <a:ea typeface="Actor"/>
              <a:cs typeface="Actor"/>
              <a:sym typeface="Actor"/>
            </a:endParaRPr>
          </a:p>
          <a:p>
            <a:pPr marL="285750" marR="0" lvl="0" indent="-285750" algn="l" defTabSz="914400" rtl="0" eaLnBrk="1" fontAlgn="base" latinLnBrk="0" hangingPunct="1">
              <a:lnSpc>
                <a:spcPct val="100000"/>
              </a:lnSpc>
              <a:spcBef>
                <a:spcPts val="0"/>
              </a:spcBef>
              <a:spcAft>
                <a:spcPts val="0"/>
              </a:spcAft>
              <a:buClr>
                <a:schemeClr val="dk1"/>
              </a:buClr>
              <a:buSzPts val="1100"/>
              <a:buFontTx/>
              <a:buChar char="-"/>
              <a:tabLst/>
              <a:defRPr/>
            </a:pPr>
            <a:r>
              <a:rPr lang="en-US" sz="1800" dirty="0"/>
              <a:t>Do transgender children show coherence in their gender identity, expression and preferences? What role does self socialization play in gender identity?</a:t>
            </a:r>
          </a:p>
          <a:p>
            <a:pPr marL="285750" lvl="0" indent="-285750" algn="l" rtl="0">
              <a:spcBef>
                <a:spcPts val="0"/>
              </a:spcBef>
              <a:spcAft>
                <a:spcPts val="0"/>
              </a:spcAft>
              <a:buClr>
                <a:schemeClr val="dk1"/>
              </a:buClr>
              <a:buSzPts val="1100"/>
              <a:buFontTx/>
              <a:buChar char="-"/>
            </a:pPr>
            <a:endParaRPr lang="en-US" sz="1800" dirty="0">
              <a:solidFill>
                <a:srgbClr val="323333"/>
              </a:solidFill>
              <a:latin typeface="Actor"/>
              <a:ea typeface="Actor"/>
              <a:cs typeface="Actor"/>
              <a:sym typeface="Actor"/>
            </a:endParaRPr>
          </a:p>
          <a:p>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36</a:t>
            </a:fld>
            <a:endParaRPr lang="en-US"/>
          </a:p>
        </p:txBody>
      </p:sp>
    </p:spTree>
    <p:extLst>
      <p:ext uri="{BB962C8B-B14F-4D97-AF65-F5344CB8AC3E}">
        <p14:creationId xmlns:p14="http://schemas.microsoft.com/office/powerpoint/2010/main" val="2901239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3"/>
        <p:cNvGrpSpPr/>
        <p:nvPr/>
      </p:nvGrpSpPr>
      <p:grpSpPr>
        <a:xfrm>
          <a:off x="0" y="0"/>
          <a:ext cx="0" cy="0"/>
          <a:chOff x="0" y="0"/>
          <a:chExt cx="0" cy="0"/>
        </a:xfrm>
      </p:grpSpPr>
      <p:sp>
        <p:nvSpPr>
          <p:cNvPr id="1894" name="Google Shape;1894;gb2b1900ffb_0_7640:notes"/>
          <p:cNvSpPr>
            <a:spLocks noGrp="1" noRot="1" noChangeAspect="1"/>
          </p:cNvSpPr>
          <p:nvPr>
            <p:ph type="sldImg" idx="2"/>
          </p:nvPr>
        </p:nvSpPr>
        <p:spPr>
          <a:xfrm>
            <a:off x="1296988" y="708025"/>
            <a:ext cx="4721225" cy="35417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5" name="Google Shape;1895;gb2b1900ffb_0_7640:notes"/>
          <p:cNvSpPr txBox="1">
            <a:spLocks noGrp="1"/>
          </p:cNvSpPr>
          <p:nvPr>
            <p:ph type="body" idx="1"/>
          </p:nvPr>
        </p:nvSpPr>
        <p:spPr>
          <a:xfrm>
            <a:off x="731520" y="4485807"/>
            <a:ext cx="5852160" cy="4249711"/>
          </a:xfrm>
          <a:prstGeom prst="rect">
            <a:avLst/>
          </a:prstGeom>
        </p:spPr>
        <p:txBody>
          <a:bodyPr spcFirstLastPara="1" wrap="square" lIns="95731" tIns="95731" rIns="95731" bIns="95731" anchor="t" anchorCtr="0">
            <a:noAutofit/>
          </a:bodyPr>
          <a:lstStyle/>
          <a:p>
            <a:pPr>
              <a:spcBef>
                <a:spcPts val="0"/>
              </a:spcBef>
              <a:spcAft>
                <a:spcPts val="0"/>
              </a:spcAft>
            </a:pPr>
            <a:r>
              <a:rPr lang="en-US" dirty="0"/>
              <a:t>Transgender children (317 children, 3 to 12 years) were tested on various established measures of gender development, with emphasis on gender identity and gender-typed preferences and behaviors. The same measures were used in testing two comparison groups: a group of cisgender siblings of transgender participants and a group of cisgender controls who were </a:t>
            </a:r>
            <a:r>
              <a:rPr lang="en-US" dirty="0" err="1"/>
              <a:t>were</a:t>
            </a:r>
            <a:r>
              <a:rPr lang="en-US" dirty="0"/>
              <a:t> matched by age and gender to each transgender participant</a:t>
            </a:r>
          </a:p>
          <a:p>
            <a:pPr>
              <a:spcBef>
                <a:spcPts val="0"/>
              </a:spcBef>
              <a:spcAft>
                <a:spcPts val="0"/>
              </a:spcAft>
            </a:pPr>
            <a:endParaRPr lang="en-US" dirty="0"/>
          </a:p>
          <a:p>
            <a:pPr>
              <a:spcBef>
                <a:spcPts val="0"/>
              </a:spcBef>
              <a:spcAft>
                <a:spcPts val="0"/>
              </a:spcAft>
            </a:pPr>
            <a:endParaRPr lang="en-US" dirty="0"/>
          </a:p>
          <a:p>
            <a:pPr>
              <a:spcBef>
                <a:spcPts val="0"/>
              </a:spcBef>
              <a:spcAft>
                <a:spcPts val="0"/>
              </a:spcAft>
            </a:pPr>
            <a:r>
              <a:rPr lang="en-US" dirty="0"/>
              <a:t>For example, children were shown some toys or clothes that varied in how stereotypically masculine or feminine they were, and the children indicated which toys or clothes they preferred. On other items, they were asked how similar they felt to boys and how similar they felt to girls.</a:t>
            </a:r>
          </a:p>
          <a:p>
            <a:pPr>
              <a:spcBef>
                <a:spcPts val="0"/>
              </a:spcBef>
              <a:spcAft>
                <a:spcPts val="0"/>
              </a:spcAft>
            </a:pPr>
            <a:endParaRPr lang="en-US" dirty="0"/>
          </a:p>
          <a:p>
            <a:pPr>
              <a:spcBef>
                <a:spcPts val="0"/>
              </a:spcBef>
              <a:spcAft>
                <a:spcPts val="0"/>
              </a:spcAft>
            </a:pPr>
            <a:r>
              <a:rPr lang="en-US" dirty="0"/>
              <a:t>The parents were asked about their transgender child’s gender identity, preferences and behaviors. </a:t>
            </a:r>
          </a:p>
        </p:txBody>
      </p:sp>
    </p:spTree>
    <p:extLst>
      <p:ext uri="{BB962C8B-B14F-4D97-AF65-F5344CB8AC3E}">
        <p14:creationId xmlns:p14="http://schemas.microsoft.com/office/powerpoint/2010/main" val="2389646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Children from all over, children in cis-gender control group all from Seattle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sz="1200" dirty="0">
                <a:solidFill>
                  <a:srgbClr val="323333"/>
                </a:solidFill>
                <a:latin typeface="Actor"/>
                <a:ea typeface="Actor"/>
                <a:cs typeface="Actor"/>
                <a:sym typeface="Actor"/>
              </a:rPr>
              <a:t>note that almost all children in the TG group came from families where the parents were liberal and had at least a college degree. </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38</a:t>
            </a:fld>
            <a:endParaRPr lang="en-US"/>
          </a:p>
        </p:txBody>
      </p:sp>
    </p:spTree>
    <p:extLst>
      <p:ext uri="{BB962C8B-B14F-4D97-AF65-F5344CB8AC3E}">
        <p14:creationId xmlns:p14="http://schemas.microsoft.com/office/powerpoint/2010/main" val="2631311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784fe968e7_1_43:notes"/>
          <p:cNvSpPr>
            <a:spLocks noGrp="1" noRot="1" noChangeAspect="1"/>
          </p:cNvSpPr>
          <p:nvPr>
            <p:ph type="sldImg" idx="2"/>
          </p:nvPr>
        </p:nvSpPr>
        <p:spPr>
          <a:xfrm>
            <a:off x="1296988" y="708025"/>
            <a:ext cx="4721225" cy="35417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784fe968e7_1_43:notes"/>
          <p:cNvSpPr txBox="1">
            <a:spLocks noGrp="1"/>
          </p:cNvSpPr>
          <p:nvPr>
            <p:ph type="body" idx="1"/>
          </p:nvPr>
        </p:nvSpPr>
        <p:spPr>
          <a:xfrm>
            <a:off x="731520" y="4485807"/>
            <a:ext cx="5852160" cy="4249711"/>
          </a:xfrm>
          <a:prstGeom prst="rect">
            <a:avLst/>
          </a:prstGeom>
        </p:spPr>
        <p:txBody>
          <a:bodyPr spcFirstLastPara="1" wrap="square" lIns="95731" tIns="95731" rIns="95731" bIns="95731" anchor="t" anchorCtr="0">
            <a:noAutofit/>
          </a:bodyPr>
          <a:lstStyle/>
          <a:p>
            <a:pPr>
              <a:spcBef>
                <a:spcPts val="0"/>
              </a:spcBef>
              <a:spcAft>
                <a:spcPts val="0"/>
              </a:spcAft>
            </a:pPr>
            <a:r>
              <a:rPr lang="en-US" dirty="0"/>
              <a:t>This study showed that transgender children gender development shows similar patterns when compared to cisgender children.</a:t>
            </a:r>
          </a:p>
          <a:p>
            <a:pPr>
              <a:spcBef>
                <a:spcPts val="0"/>
              </a:spcBef>
              <a:spcAft>
                <a:spcPts val="0"/>
              </a:spcAft>
            </a:pPr>
            <a:endParaRPr lang="en-US" dirty="0"/>
          </a:p>
          <a:p>
            <a:pPr>
              <a:spcBef>
                <a:spcPts val="0"/>
              </a:spcBef>
              <a:spcAft>
                <a:spcPts val="0"/>
              </a:spcAft>
            </a:pPr>
            <a:r>
              <a:rPr lang="en-US" dirty="0"/>
              <a:t>The study had three main findings: </a:t>
            </a:r>
          </a:p>
          <a:p>
            <a:pPr>
              <a:spcBef>
                <a:spcPts val="0"/>
              </a:spcBef>
              <a:spcAft>
                <a:spcPts val="0"/>
              </a:spcAft>
            </a:pPr>
            <a:endParaRPr lang="en-US" dirty="0"/>
          </a:p>
          <a:p>
            <a:pPr marL="179525" indent="-179525">
              <a:spcBef>
                <a:spcPts val="0"/>
              </a:spcBef>
              <a:spcAft>
                <a:spcPts val="0"/>
              </a:spcAft>
            </a:pPr>
            <a:r>
              <a:rPr lang="en-US" dirty="0"/>
              <a:t>First, the study found that 3- to 12- year-old transgender children show strong identification and preferences aligned with their current gender, and not the gender associated with their assigned sex. </a:t>
            </a:r>
          </a:p>
          <a:p>
            <a:pPr marL="179525" indent="-179525">
              <a:spcBef>
                <a:spcPts val="0"/>
              </a:spcBef>
              <a:spcAft>
                <a:spcPts val="0"/>
              </a:spcAft>
            </a:pPr>
            <a:r>
              <a:rPr lang="en-US" dirty="0"/>
              <a:t>Second, the length of time that transgender children had spent living as their current gender was not associated with the strength of their gender identity or the extremity of their gender-typed preferences. That is, on average, a child who socially transitioned five years ago, and a child who socially transitioned less than a year ago did not differ in the extent to which they identified with their current gender.</a:t>
            </a:r>
          </a:p>
          <a:p>
            <a:pPr marL="179525" indent="-179525">
              <a:spcBef>
                <a:spcPts val="0"/>
              </a:spcBef>
              <a:spcAft>
                <a:spcPts val="0"/>
              </a:spcAft>
            </a:pPr>
            <a:r>
              <a:rPr lang="en-US" dirty="0"/>
              <a:t>Third, when compared to a group of unrelated cisgender control children and a group of cisgender siblings of transgender participants, transgender children showed remarkable similarity in their gender development. That is, transgender girls (assigned as boys at birth) were similar in gender development to children who were assigned at birth as girls.</a:t>
            </a:r>
          </a:p>
          <a:p>
            <a:pPr>
              <a:spcBef>
                <a:spcPts val="0"/>
              </a:spcBef>
              <a:spcAft>
                <a:spcPts val="0"/>
              </a:spcAft>
            </a:pPr>
            <a:endParaRPr lang="en-US" dirty="0"/>
          </a:p>
          <a:p>
            <a:pPr>
              <a:spcBef>
                <a:spcPts val="0"/>
              </a:spcBef>
              <a:spcAft>
                <a:spcPts val="0"/>
              </a:spcAft>
            </a:pPr>
            <a:endParaRPr lang="en-US" dirty="0"/>
          </a:p>
          <a:p>
            <a:pPr>
              <a:spcBef>
                <a:spcPts val="0"/>
              </a:spcBef>
              <a:spcAft>
                <a:spcPts val="0"/>
              </a:spcAft>
            </a:pPr>
            <a:endParaRPr lang="en-US" dirty="0"/>
          </a:p>
          <a:p>
            <a:pPr>
              <a:spcBef>
                <a:spcPts val="0"/>
              </a:spcBef>
              <a:spcAft>
                <a:spcPts val="0"/>
              </a:spcAft>
            </a:pPr>
            <a:r>
              <a:rPr lang="en-US" dirty="0"/>
              <a:t>Further, both transgender and cisgender children showed similar variability in terms of how stereotype-consistent their gender development was. </a:t>
            </a:r>
          </a:p>
          <a:p>
            <a:pPr>
              <a:spcBef>
                <a:spcPts val="0"/>
              </a:spcBef>
              <a:spcAft>
                <a:spcPts val="0"/>
              </a:spcAft>
            </a:pPr>
            <a:r>
              <a:rPr lang="en-US" dirty="0"/>
              <a:t>So for example, among both transgender and cisgender girls, there were girls who showed preferences for toys and clothing that were very stereotypically feminine (e.g., frilly dresses, play make-up sets), and there were girls who showed counter-stereotypical preferences (e.g., cargo pants, balls).</a:t>
            </a:r>
          </a:p>
          <a:p>
            <a:pPr>
              <a:spcBef>
                <a:spcPts val="0"/>
              </a:spcBef>
              <a:spcAft>
                <a:spcPts val="0"/>
              </a:spcAft>
            </a:pPr>
            <a:endParaRPr dirty="0"/>
          </a:p>
        </p:txBody>
      </p:sp>
    </p:spTree>
    <p:extLst>
      <p:ext uri="{BB962C8B-B14F-4D97-AF65-F5344CB8AC3E}">
        <p14:creationId xmlns:p14="http://schemas.microsoft.com/office/powerpoint/2010/main" val="3035901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708025"/>
            <a:ext cx="4721225" cy="3541713"/>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Transgender children identify with their gender and favor things/peers that stereotypically match the gender they identify with the same way as cisgender children</a:t>
            </a:r>
          </a:p>
          <a:p>
            <a:endParaRPr lang="en-US" dirty="0"/>
          </a:p>
        </p:txBody>
      </p:sp>
    </p:spTree>
    <p:extLst>
      <p:ext uri="{BB962C8B-B14F-4D97-AF65-F5344CB8AC3E}">
        <p14:creationId xmlns:p14="http://schemas.microsoft.com/office/powerpoint/2010/main" val="3092485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participants across groups showed similarity in their mean responses, and also in terms of within-group variability; for example, within both transgender and</a:t>
            </a:r>
          </a:p>
          <a:p>
            <a:r>
              <a:rPr lang="en-US" sz="1200" b="0" i="0" u="none" strike="noStrike" kern="1200" baseline="0" dirty="0">
                <a:solidFill>
                  <a:schemeClr val="tx1"/>
                </a:solidFill>
                <a:latin typeface="Arial" charset="0"/>
                <a:ea typeface="+mn-ea"/>
                <a:cs typeface="+mn-cs"/>
              </a:rPr>
              <a:t>cisgender groups, while some girls showed strongly feminine responses, others showed much less feminine responses.</a:t>
            </a:r>
          </a:p>
        </p:txBody>
      </p:sp>
      <p:sp>
        <p:nvSpPr>
          <p:cNvPr id="4" name="Slide Number Placeholder 3"/>
          <p:cNvSpPr>
            <a:spLocks noGrp="1"/>
          </p:cNvSpPr>
          <p:nvPr>
            <p:ph type="sldNum" sz="quarter" idx="5"/>
          </p:nvPr>
        </p:nvSpPr>
        <p:spPr/>
        <p:txBody>
          <a:bodyPr/>
          <a:lstStyle/>
          <a:p>
            <a:fld id="{A8B732B4-A220-4D64-89E5-594291243225}" type="slidenum">
              <a:rPr lang="en-US" smtClean="0"/>
              <a:pPr/>
              <a:t>41</a:t>
            </a:fld>
            <a:endParaRPr lang="en-US"/>
          </a:p>
        </p:txBody>
      </p:sp>
    </p:spTree>
    <p:extLst>
      <p:ext uri="{BB962C8B-B14F-4D97-AF65-F5344CB8AC3E}">
        <p14:creationId xmlns:p14="http://schemas.microsoft.com/office/powerpoint/2010/main" val="2899953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708025"/>
            <a:ext cx="4721225" cy="3541713"/>
          </a:xfrm>
        </p:spPr>
      </p:sp>
      <p:sp>
        <p:nvSpPr>
          <p:cNvPr id="3" name="Notes Placeholder 2"/>
          <p:cNvSpPr>
            <a:spLocks noGrp="1"/>
          </p:cNvSpPr>
          <p:nvPr>
            <p:ph type="body" idx="1"/>
          </p:nvPr>
        </p:nvSpPr>
        <p:spPr/>
        <p:txBody>
          <a:bodyPr/>
          <a:lstStyle/>
          <a:p>
            <a:r>
              <a:rPr lang="en-US" dirty="0"/>
              <a:t>How children become aware of their gender identity and begin to show gender-typed preferences in things like clothing and toys have been and still are topics of debate among researchers.</a:t>
            </a:r>
          </a:p>
          <a:p>
            <a:r>
              <a:rPr lang="en-US" dirty="0"/>
              <a:t>By studying gender development in children whose current gender identity and expressions do not align with their assigned sex, this research gives some insight into the process of gender development.</a:t>
            </a:r>
          </a:p>
          <a:p>
            <a:r>
              <a:rPr lang="en-US" dirty="0"/>
              <a:t>Their findings suggest that children might not be simply learning what their parents tell them about their own gender or how they are treated early on but instead, they might selectively attend to broader social messages regarding the gender they feel they are.</a:t>
            </a:r>
          </a:p>
          <a:p>
            <a:r>
              <a:rPr lang="en-US" dirty="0"/>
              <a:t>Overall, the current findings suggest that once children identify themselves as a girl or a boy (regardless of what their assigned sex is), they might look for ways in which people around them fulfill these roles and then try to be like them.</a:t>
            </a:r>
          </a:p>
          <a:p>
            <a:endParaRPr lang="en-US" dirty="0"/>
          </a:p>
          <a:p>
            <a:endParaRPr lang="en-US" dirty="0"/>
          </a:p>
        </p:txBody>
      </p:sp>
    </p:spTree>
    <p:extLst>
      <p:ext uri="{BB962C8B-B14F-4D97-AF65-F5344CB8AC3E}">
        <p14:creationId xmlns:p14="http://schemas.microsoft.com/office/powerpoint/2010/main" val="2617061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708025"/>
            <a:ext cx="4721225" cy="3541713"/>
          </a:xfrm>
        </p:spPr>
      </p:sp>
      <p:sp>
        <p:nvSpPr>
          <p:cNvPr id="3" name="Notes Placeholder 2"/>
          <p:cNvSpPr>
            <a:spLocks noGrp="1"/>
          </p:cNvSpPr>
          <p:nvPr>
            <p:ph type="body" idx="1"/>
          </p:nvPr>
        </p:nvSpPr>
        <p:spPr/>
        <p:txBody>
          <a:bodyPr/>
          <a:lstStyle/>
          <a:p>
            <a:r>
              <a:rPr lang="en-US" dirty="0"/>
              <a:t>First question (can reference demographics table in the next slide) (sample very homogenous in income, parental education, and political views) </a:t>
            </a:r>
          </a:p>
          <a:p>
            <a:r>
              <a:rPr lang="en-US" dirty="0"/>
              <a:t>The transgender participants in the current study have all socially transitioned and live in families that that affirmed their child’s current gender identity through a social transition. The researchers do not know how the results may have differed if they had studied children who identify as transgender but have not yet transitioned, or children who live in less supportive environments</a:t>
            </a:r>
          </a:p>
          <a:p>
            <a:endParaRPr lang="en-US" dirty="0"/>
          </a:p>
        </p:txBody>
      </p:sp>
    </p:spTree>
    <p:extLst>
      <p:ext uri="{BB962C8B-B14F-4D97-AF65-F5344CB8AC3E}">
        <p14:creationId xmlns:p14="http://schemas.microsoft.com/office/powerpoint/2010/main" val="257294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20c95403bf_0_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20c95403b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rPr>
              <a:t>In the few cases when romance and sexuality are considered in these developmental models, they tend to emphasize sexual development as negative risk behavior (i.e., a risk-framework of sexual behavior). Studies using a sexual risk framework have helped to identify some of the underlying neural correlates associated with healthharming sexual decision-making, but, unfortunately, these studies have done little to expand our understanding of normative sexual development trajectories.</a:t>
            </a: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20c95403b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20c95403b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20c95403bf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20c95403bf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20c95403bf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20c95403bf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20c95403bf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20c95403bf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0c95403bf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0c95403bf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27D7BE8-F2D3-5829-8DE2-9D4BC8F7C82B}"/>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22E6EA6-326F-4755-AADE-4B77E7DB92BC}" type="datetime1">
              <a:rPr lang="en-US"/>
              <a:pPr>
                <a:defRPr/>
              </a:pPr>
              <a:t>11/26/2023</a:t>
            </a:fld>
            <a:endParaRPr lang="en-US"/>
          </a:p>
        </p:txBody>
      </p:sp>
      <p:sp>
        <p:nvSpPr>
          <p:cNvPr id="5" name="Footer Placeholder 4">
            <a:extLst>
              <a:ext uri="{FF2B5EF4-FFF2-40B4-BE49-F238E27FC236}">
                <a16:creationId xmlns:a16="http://schemas.microsoft.com/office/drawing/2014/main" id="{58BE24BF-D355-812F-61E8-99942D90A482}"/>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6" name="Slide Number Placeholder 5">
            <a:extLst>
              <a:ext uri="{FF2B5EF4-FFF2-40B4-BE49-F238E27FC236}">
                <a16:creationId xmlns:a16="http://schemas.microsoft.com/office/drawing/2014/main" id="{0CB084D1-402D-190D-2D18-75CE92CAB856}"/>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1BD7E40B-388E-4B61-9BF5-60C5791834DE}" type="slidenum">
              <a:rPr lang="en-US" altLang="en-US"/>
              <a:pPr>
                <a:defRPr/>
              </a:pPr>
              <a:t>‹#›</a:t>
            </a:fld>
            <a:endParaRPr lang="en-US" altLang="en-US"/>
          </a:p>
        </p:txBody>
      </p:sp>
    </p:spTree>
    <p:extLst>
      <p:ext uri="{BB962C8B-B14F-4D97-AF65-F5344CB8AC3E}">
        <p14:creationId xmlns:p14="http://schemas.microsoft.com/office/powerpoint/2010/main" val="372809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C41FA-8D03-F1B5-4D9B-A650EF76B250}"/>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74379D0D-AD63-4D0A-82A7-50F1683DBDAA}" type="datetime1">
              <a:rPr lang="en-US"/>
              <a:pPr>
                <a:defRPr/>
              </a:pPr>
              <a:t>11/26/2023</a:t>
            </a:fld>
            <a:endParaRPr lang="en-US"/>
          </a:p>
        </p:txBody>
      </p:sp>
      <p:sp>
        <p:nvSpPr>
          <p:cNvPr id="5" name="Footer Placeholder 4">
            <a:extLst>
              <a:ext uri="{FF2B5EF4-FFF2-40B4-BE49-F238E27FC236}">
                <a16:creationId xmlns:a16="http://schemas.microsoft.com/office/drawing/2014/main" id="{45BCA697-FAB6-EDE8-3B78-C67DC664C2FE}"/>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6" name="Slide Number Placeholder 5">
            <a:extLst>
              <a:ext uri="{FF2B5EF4-FFF2-40B4-BE49-F238E27FC236}">
                <a16:creationId xmlns:a16="http://schemas.microsoft.com/office/drawing/2014/main" id="{57AB8CA7-F9B8-7B51-8420-031CC367A898}"/>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E4F4920F-2A06-4112-A0E3-CD03066AA3E4}" type="slidenum">
              <a:rPr lang="en-US" altLang="en-US"/>
              <a:pPr>
                <a:defRPr/>
              </a:pPr>
              <a:t>‹#›</a:t>
            </a:fld>
            <a:endParaRPr lang="en-US" altLang="en-US"/>
          </a:p>
        </p:txBody>
      </p:sp>
    </p:spTree>
    <p:extLst>
      <p:ext uri="{BB962C8B-B14F-4D97-AF65-F5344CB8AC3E}">
        <p14:creationId xmlns:p14="http://schemas.microsoft.com/office/powerpoint/2010/main" val="2301047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5BF73-E3A0-C740-1BB5-D8AB119C7CBA}"/>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8FCFEC9-621B-44C4-BD02-AC61F6F6F097}" type="datetime1">
              <a:rPr lang="en-US"/>
              <a:pPr>
                <a:defRPr/>
              </a:pPr>
              <a:t>11/26/2023</a:t>
            </a:fld>
            <a:endParaRPr lang="en-US"/>
          </a:p>
        </p:txBody>
      </p:sp>
      <p:sp>
        <p:nvSpPr>
          <p:cNvPr id="5" name="Footer Placeholder 4">
            <a:extLst>
              <a:ext uri="{FF2B5EF4-FFF2-40B4-BE49-F238E27FC236}">
                <a16:creationId xmlns:a16="http://schemas.microsoft.com/office/drawing/2014/main" id="{081E4B22-082F-E85F-6EC1-F904C967FB8C}"/>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6" name="Slide Number Placeholder 5">
            <a:extLst>
              <a:ext uri="{FF2B5EF4-FFF2-40B4-BE49-F238E27FC236}">
                <a16:creationId xmlns:a16="http://schemas.microsoft.com/office/drawing/2014/main" id="{11DDAE69-3BBA-18A7-B370-7E1FC3B889EE}"/>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1C73F04D-FB8C-4363-A399-A26A3FF07229}" type="slidenum">
              <a:rPr lang="en-US" altLang="en-US"/>
              <a:pPr>
                <a:defRPr/>
              </a:pPr>
              <a:t>‹#›</a:t>
            </a:fld>
            <a:endParaRPr lang="en-US" altLang="en-US"/>
          </a:p>
        </p:txBody>
      </p:sp>
    </p:spTree>
    <p:extLst>
      <p:ext uri="{BB962C8B-B14F-4D97-AF65-F5344CB8AC3E}">
        <p14:creationId xmlns:p14="http://schemas.microsoft.com/office/powerpoint/2010/main" val="1583484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3333" y="722313"/>
            <a:ext cx="11516784" cy="762000"/>
          </a:xfrm>
        </p:spPr>
        <p:txBody>
          <a:bodyPr/>
          <a:lstStyle/>
          <a:p>
            <a:r>
              <a:rPr lang="en-US"/>
              <a:t>Click to edit Master title style</a:t>
            </a:r>
          </a:p>
        </p:txBody>
      </p:sp>
      <p:sp>
        <p:nvSpPr>
          <p:cNvPr id="3" name="Table Placeholder 2"/>
          <p:cNvSpPr>
            <a:spLocks noGrp="1"/>
          </p:cNvSpPr>
          <p:nvPr>
            <p:ph type="tbl" idx="1"/>
          </p:nvPr>
        </p:nvSpPr>
        <p:spPr>
          <a:xfrm>
            <a:off x="438151" y="1941513"/>
            <a:ext cx="10945283" cy="4114800"/>
          </a:xfrm>
        </p:spPr>
        <p:txBody>
          <a:bodyPr/>
          <a:lstStyle/>
          <a:p>
            <a:pPr lvl="0"/>
            <a:endParaRPr lang="en-US" noProof="0"/>
          </a:p>
        </p:txBody>
      </p:sp>
      <p:sp>
        <p:nvSpPr>
          <p:cNvPr id="4" name="Date Placeholder 3">
            <a:extLst>
              <a:ext uri="{FF2B5EF4-FFF2-40B4-BE49-F238E27FC236}">
                <a16:creationId xmlns:a16="http://schemas.microsoft.com/office/drawing/2014/main" id="{9183EB97-51B3-DA45-E1A7-7EC927AFC5A9}"/>
              </a:ext>
            </a:extLst>
          </p:cNvPr>
          <p:cNvSpPr>
            <a:spLocks noGrp="1"/>
          </p:cNvSpPr>
          <p:nvPr>
            <p:ph type="dt" sz="half" idx="10"/>
          </p:nvPr>
        </p:nvSpPr>
        <p:spPr/>
        <p:txBody>
          <a:bodyPr/>
          <a:lstStyle>
            <a:lvl1pPr>
              <a:defRPr/>
            </a:lvl1pPr>
          </a:lstStyle>
          <a:p>
            <a:pPr>
              <a:defRPr/>
            </a:pPr>
            <a:fld id="{8C8A6C8D-661F-4658-A1D0-8F253C11C93F}" type="datetime1">
              <a:rPr lang="en-US"/>
              <a:pPr>
                <a:defRPr/>
              </a:pPr>
              <a:t>11/26/2023</a:t>
            </a:fld>
            <a:endParaRPr lang="en-US"/>
          </a:p>
        </p:txBody>
      </p:sp>
      <p:sp>
        <p:nvSpPr>
          <p:cNvPr id="5" name="Footer Placeholder 4">
            <a:extLst>
              <a:ext uri="{FF2B5EF4-FFF2-40B4-BE49-F238E27FC236}">
                <a16:creationId xmlns:a16="http://schemas.microsoft.com/office/drawing/2014/main" id="{0D6D8B69-35F9-DA6B-DE90-17299885E68C}"/>
              </a:ext>
            </a:extLst>
          </p:cNvPr>
          <p:cNvSpPr>
            <a:spLocks noGrp="1"/>
          </p:cNvSpPr>
          <p:nvPr>
            <p:ph type="ftr" sz="quarter" idx="11"/>
          </p:nvPr>
        </p:nvSpPr>
        <p:spPr/>
        <p:txBody>
          <a:bodyPr/>
          <a:lstStyle>
            <a:lvl1pPr>
              <a:defRPr/>
            </a:lvl1pPr>
          </a:lstStyle>
          <a:p>
            <a:pPr>
              <a:defRPr/>
            </a:pPr>
            <a:r>
              <a:rPr lang="en-US"/>
              <a:t>Fuccillo</a:t>
            </a:r>
          </a:p>
        </p:txBody>
      </p:sp>
      <p:sp>
        <p:nvSpPr>
          <p:cNvPr id="6" name="Slide Number Placeholder 5">
            <a:extLst>
              <a:ext uri="{FF2B5EF4-FFF2-40B4-BE49-F238E27FC236}">
                <a16:creationId xmlns:a16="http://schemas.microsoft.com/office/drawing/2014/main" id="{07EF26B6-4B36-3668-4BFA-46107CF70670}"/>
              </a:ext>
            </a:extLst>
          </p:cNvPr>
          <p:cNvSpPr>
            <a:spLocks noGrp="1"/>
          </p:cNvSpPr>
          <p:nvPr>
            <p:ph type="sldNum" sz="quarter" idx="12"/>
          </p:nvPr>
        </p:nvSpPr>
        <p:spPr/>
        <p:txBody>
          <a:bodyPr/>
          <a:lstStyle>
            <a:lvl1pPr>
              <a:defRPr/>
            </a:lvl1pPr>
          </a:lstStyle>
          <a:p>
            <a:pPr>
              <a:defRPr/>
            </a:pPr>
            <a:fld id="{878FBE00-E70E-4735-94D4-01D607F15D57}" type="slidenum">
              <a:rPr lang="en-US" altLang="en-US"/>
              <a:pPr>
                <a:defRPr/>
              </a:pPr>
              <a:t>‹#›</a:t>
            </a:fld>
            <a:endParaRPr lang="en-US" altLang="en-US"/>
          </a:p>
        </p:txBody>
      </p:sp>
    </p:spTree>
    <p:extLst>
      <p:ext uri="{BB962C8B-B14F-4D97-AF65-F5344CB8AC3E}">
        <p14:creationId xmlns:p14="http://schemas.microsoft.com/office/powerpoint/2010/main" val="551781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4938100" y="1982833"/>
            <a:ext cx="7035600" cy="2618000"/>
          </a:xfrm>
          <a:prstGeom prst="rect">
            <a:avLst/>
          </a:prstGeom>
        </p:spPr>
        <p:txBody>
          <a:bodyPr spcFirstLastPara="1" wrap="square" lIns="91425" tIns="91425" rIns="91425" bIns="91425" anchor="b" anchorCtr="0">
            <a:noAutofit/>
          </a:bodyPr>
          <a:lstStyle>
            <a:lvl1pPr lvl="0">
              <a:spcBef>
                <a:spcPts val="0"/>
              </a:spcBef>
              <a:spcAft>
                <a:spcPts val="0"/>
              </a:spcAft>
              <a:buSzPts val="10000"/>
              <a:buNone/>
              <a:defRPr sz="10000"/>
            </a:lvl1pPr>
            <a:lvl2pPr lvl="1">
              <a:spcBef>
                <a:spcPts val="0"/>
              </a:spcBef>
              <a:spcAft>
                <a:spcPts val="0"/>
              </a:spcAft>
              <a:buSzPts val="10000"/>
              <a:buNone/>
              <a:defRPr sz="10000"/>
            </a:lvl2pPr>
            <a:lvl3pPr lvl="2">
              <a:spcBef>
                <a:spcPts val="0"/>
              </a:spcBef>
              <a:spcAft>
                <a:spcPts val="0"/>
              </a:spcAft>
              <a:buSzPts val="10000"/>
              <a:buNone/>
              <a:defRPr sz="10000"/>
            </a:lvl3pPr>
            <a:lvl4pPr lvl="3">
              <a:spcBef>
                <a:spcPts val="0"/>
              </a:spcBef>
              <a:spcAft>
                <a:spcPts val="0"/>
              </a:spcAft>
              <a:buSzPts val="10000"/>
              <a:buNone/>
              <a:defRPr sz="10000"/>
            </a:lvl4pPr>
            <a:lvl5pPr lvl="4">
              <a:spcBef>
                <a:spcPts val="0"/>
              </a:spcBef>
              <a:spcAft>
                <a:spcPts val="0"/>
              </a:spcAft>
              <a:buSzPts val="10000"/>
              <a:buNone/>
              <a:defRPr sz="10000"/>
            </a:lvl5pPr>
            <a:lvl6pPr lvl="5">
              <a:spcBef>
                <a:spcPts val="0"/>
              </a:spcBef>
              <a:spcAft>
                <a:spcPts val="0"/>
              </a:spcAft>
              <a:buSzPts val="10000"/>
              <a:buNone/>
              <a:defRPr sz="10000"/>
            </a:lvl6pPr>
            <a:lvl7pPr lvl="6">
              <a:spcBef>
                <a:spcPts val="0"/>
              </a:spcBef>
              <a:spcAft>
                <a:spcPts val="0"/>
              </a:spcAft>
              <a:buSzPts val="10000"/>
              <a:buNone/>
              <a:defRPr sz="10000"/>
            </a:lvl7pPr>
            <a:lvl8pPr lvl="7">
              <a:spcBef>
                <a:spcPts val="0"/>
              </a:spcBef>
              <a:spcAft>
                <a:spcPts val="0"/>
              </a:spcAft>
              <a:buSzPts val="10000"/>
              <a:buNone/>
              <a:defRPr sz="10000"/>
            </a:lvl8pPr>
            <a:lvl9pPr lvl="8">
              <a:spcBef>
                <a:spcPts val="0"/>
              </a:spcBef>
              <a:spcAft>
                <a:spcPts val="0"/>
              </a:spcAft>
              <a:buSzPts val="10000"/>
              <a:buNone/>
              <a:defRPr sz="10000"/>
            </a:lvl9pPr>
          </a:lstStyle>
          <a:p>
            <a:r>
              <a:t>xx%</a:t>
            </a:r>
          </a:p>
        </p:txBody>
      </p:sp>
      <p:sp>
        <p:nvSpPr>
          <p:cNvPr id="56" name="Google Shape;56;p11"/>
          <p:cNvSpPr txBox="1">
            <a:spLocks noGrp="1"/>
          </p:cNvSpPr>
          <p:nvPr>
            <p:ph type="body" idx="1"/>
          </p:nvPr>
        </p:nvSpPr>
        <p:spPr>
          <a:xfrm>
            <a:off x="4938100" y="4139467"/>
            <a:ext cx="7035600" cy="1734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57" name="Google Shape;57;p11"/>
          <p:cNvSpPr/>
          <p:nvPr/>
        </p:nvSpPr>
        <p:spPr>
          <a:xfrm rot="10800000" flipH="1">
            <a:off x="-520497" y="5420366"/>
            <a:ext cx="3746433" cy="1596603"/>
          </a:xfrm>
          <a:custGeom>
            <a:avLst/>
            <a:gdLst/>
            <a:ahLst/>
            <a:cxnLst/>
            <a:rect l="l" t="t" r="r" b="b"/>
            <a:pathLst>
              <a:path w="269463" h="114836" extrusionOk="0">
                <a:moveTo>
                  <a:pt x="142566" y="54279"/>
                </a:moveTo>
                <a:cubicBezTo>
                  <a:pt x="142891" y="54279"/>
                  <a:pt x="143214" y="54310"/>
                  <a:pt x="143518" y="54363"/>
                </a:cubicBezTo>
                <a:cubicBezTo>
                  <a:pt x="146862" y="54849"/>
                  <a:pt x="149719" y="57129"/>
                  <a:pt x="151573" y="59834"/>
                </a:cubicBezTo>
                <a:cubicBezTo>
                  <a:pt x="153963" y="63330"/>
                  <a:pt x="154228" y="67275"/>
                  <a:pt x="153272" y="71050"/>
                </a:cubicBezTo>
                <a:lnTo>
                  <a:pt x="153272" y="71050"/>
                </a:lnTo>
                <a:cubicBezTo>
                  <a:pt x="149167" y="68798"/>
                  <a:pt x="145408" y="65866"/>
                  <a:pt x="142606" y="62114"/>
                </a:cubicBezTo>
                <a:cubicBezTo>
                  <a:pt x="141816" y="61050"/>
                  <a:pt x="141147" y="59956"/>
                  <a:pt x="140539" y="58801"/>
                </a:cubicBezTo>
                <a:cubicBezTo>
                  <a:pt x="140083" y="57919"/>
                  <a:pt x="139536" y="56977"/>
                  <a:pt x="139840" y="55944"/>
                </a:cubicBezTo>
                <a:cubicBezTo>
                  <a:pt x="140221" y="54683"/>
                  <a:pt x="141401" y="54279"/>
                  <a:pt x="142566" y="54279"/>
                </a:cubicBezTo>
                <a:close/>
                <a:moveTo>
                  <a:pt x="269227" y="1"/>
                </a:moveTo>
                <a:cubicBezTo>
                  <a:pt x="269106" y="1"/>
                  <a:pt x="268976" y="77"/>
                  <a:pt x="268961" y="228"/>
                </a:cubicBezTo>
                <a:cubicBezTo>
                  <a:pt x="266104" y="25670"/>
                  <a:pt x="251727" y="49409"/>
                  <a:pt x="230237" y="63390"/>
                </a:cubicBezTo>
                <a:cubicBezTo>
                  <a:pt x="219112" y="70655"/>
                  <a:pt x="206285" y="75306"/>
                  <a:pt x="193154" y="76917"/>
                </a:cubicBezTo>
                <a:cubicBezTo>
                  <a:pt x="189473" y="77372"/>
                  <a:pt x="185718" y="77631"/>
                  <a:pt x="181957" y="77631"/>
                </a:cubicBezTo>
                <a:cubicBezTo>
                  <a:pt x="173173" y="77631"/>
                  <a:pt x="164357" y="76219"/>
                  <a:pt x="156376" y="72600"/>
                </a:cubicBezTo>
                <a:cubicBezTo>
                  <a:pt x="155535" y="72219"/>
                  <a:pt x="154701" y="71811"/>
                  <a:pt x="153880" y="71378"/>
                </a:cubicBezTo>
                <a:lnTo>
                  <a:pt x="153880" y="71378"/>
                </a:lnTo>
                <a:cubicBezTo>
                  <a:pt x="154733" y="68197"/>
                  <a:pt x="154633" y="64882"/>
                  <a:pt x="153062" y="61536"/>
                </a:cubicBezTo>
                <a:cubicBezTo>
                  <a:pt x="151907" y="58983"/>
                  <a:pt x="149962" y="56764"/>
                  <a:pt x="147561" y="55305"/>
                </a:cubicBezTo>
                <a:cubicBezTo>
                  <a:pt x="146293" y="54535"/>
                  <a:pt x="144367" y="53698"/>
                  <a:pt x="142650" y="53698"/>
                </a:cubicBezTo>
                <a:cubicBezTo>
                  <a:pt x="142062" y="53698"/>
                  <a:pt x="141499" y="53796"/>
                  <a:pt x="140995" y="54029"/>
                </a:cubicBezTo>
                <a:cubicBezTo>
                  <a:pt x="136010" y="56217"/>
                  <a:pt x="143245" y="63786"/>
                  <a:pt x="145190" y="65731"/>
                </a:cubicBezTo>
                <a:cubicBezTo>
                  <a:pt x="147569" y="68052"/>
                  <a:pt x="150251" y="69980"/>
                  <a:pt x="153134" y="71567"/>
                </a:cubicBezTo>
                <a:lnTo>
                  <a:pt x="153134" y="71567"/>
                </a:lnTo>
                <a:cubicBezTo>
                  <a:pt x="152432" y="74042"/>
                  <a:pt x="151218" y="76432"/>
                  <a:pt x="149749" y="78558"/>
                </a:cubicBezTo>
                <a:cubicBezTo>
                  <a:pt x="146163" y="83756"/>
                  <a:pt x="141086" y="88011"/>
                  <a:pt x="136071" y="91810"/>
                </a:cubicBezTo>
                <a:cubicBezTo>
                  <a:pt x="117895" y="105640"/>
                  <a:pt x="95311" y="113148"/>
                  <a:pt x="72605" y="114212"/>
                </a:cubicBezTo>
                <a:cubicBezTo>
                  <a:pt x="70713" y="114301"/>
                  <a:pt x="68817" y="114345"/>
                  <a:pt x="66921" y="114345"/>
                </a:cubicBezTo>
                <a:cubicBezTo>
                  <a:pt x="46126" y="114345"/>
                  <a:pt x="25244" y="108989"/>
                  <a:pt x="7528" y="98041"/>
                </a:cubicBezTo>
                <a:cubicBezTo>
                  <a:pt x="5126" y="96582"/>
                  <a:pt x="2786" y="95002"/>
                  <a:pt x="506" y="93330"/>
                </a:cubicBezTo>
                <a:cubicBezTo>
                  <a:pt x="442" y="93289"/>
                  <a:pt x="382" y="93272"/>
                  <a:pt x="329" y="93272"/>
                </a:cubicBezTo>
                <a:cubicBezTo>
                  <a:pt x="106" y="93272"/>
                  <a:pt x="0" y="93578"/>
                  <a:pt x="172" y="93725"/>
                </a:cubicBezTo>
                <a:cubicBezTo>
                  <a:pt x="19430" y="107836"/>
                  <a:pt x="43238" y="114836"/>
                  <a:pt x="67027" y="114836"/>
                </a:cubicBezTo>
                <a:cubicBezTo>
                  <a:pt x="67681" y="114836"/>
                  <a:pt x="68334" y="114830"/>
                  <a:pt x="68988" y="114820"/>
                </a:cubicBezTo>
                <a:cubicBezTo>
                  <a:pt x="93365" y="114364"/>
                  <a:pt x="117773" y="106552"/>
                  <a:pt x="137135" y="91567"/>
                </a:cubicBezTo>
                <a:cubicBezTo>
                  <a:pt x="143012" y="86999"/>
                  <a:pt x="151324" y="79888"/>
                  <a:pt x="153734" y="71891"/>
                </a:cubicBezTo>
                <a:lnTo>
                  <a:pt x="153734" y="71891"/>
                </a:lnTo>
                <a:cubicBezTo>
                  <a:pt x="161293" y="75891"/>
                  <a:pt x="170158" y="77614"/>
                  <a:pt x="178534" y="77980"/>
                </a:cubicBezTo>
                <a:cubicBezTo>
                  <a:pt x="179870" y="78045"/>
                  <a:pt x="181208" y="78077"/>
                  <a:pt x="182545" y="78077"/>
                </a:cubicBezTo>
                <a:cubicBezTo>
                  <a:pt x="195078" y="78077"/>
                  <a:pt x="207596" y="75268"/>
                  <a:pt x="219021" y="70078"/>
                </a:cubicBezTo>
                <a:cubicBezTo>
                  <a:pt x="243672" y="58892"/>
                  <a:pt x="261909" y="36095"/>
                  <a:pt x="267897" y="9682"/>
                </a:cubicBezTo>
                <a:cubicBezTo>
                  <a:pt x="268566" y="6551"/>
                  <a:pt x="269113" y="3359"/>
                  <a:pt x="269448" y="228"/>
                </a:cubicBezTo>
                <a:cubicBezTo>
                  <a:pt x="269463" y="77"/>
                  <a:pt x="269349" y="1"/>
                  <a:pt x="26922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11"/>
          <p:cNvSpPr/>
          <p:nvPr/>
        </p:nvSpPr>
        <p:spPr>
          <a:xfrm rot="-8736882">
            <a:off x="5989566" y="-8168"/>
            <a:ext cx="6687996" cy="2117768"/>
          </a:xfrm>
          <a:custGeom>
            <a:avLst/>
            <a:gdLst/>
            <a:ahLst/>
            <a:cxnLst/>
            <a:rect l="l" t="t" r="r" b="b"/>
            <a:pathLst>
              <a:path w="284991" h="90243" extrusionOk="0">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032657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931600" y="783099"/>
            <a:ext cx="10328800" cy="734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p14"/>
          <p:cNvSpPr/>
          <p:nvPr/>
        </p:nvSpPr>
        <p:spPr>
          <a:xfrm>
            <a:off x="4102305" y="1276566"/>
            <a:ext cx="8192068" cy="5953923"/>
          </a:xfrm>
          <a:custGeom>
            <a:avLst/>
            <a:gdLst/>
            <a:ahLst/>
            <a:cxnLst/>
            <a:rect l="l" t="t" r="r" b="b"/>
            <a:pathLst>
              <a:path w="370570" h="269327" extrusionOk="0">
                <a:moveTo>
                  <a:pt x="314460" y="107049"/>
                </a:moveTo>
                <a:cubicBezTo>
                  <a:pt x="315834" y="107049"/>
                  <a:pt x="317229" y="107327"/>
                  <a:pt x="318593" y="107940"/>
                </a:cubicBezTo>
                <a:cubicBezTo>
                  <a:pt x="323548" y="110159"/>
                  <a:pt x="326283" y="115873"/>
                  <a:pt x="326435" y="121162"/>
                </a:cubicBezTo>
                <a:cubicBezTo>
                  <a:pt x="326569" y="126733"/>
                  <a:pt x="323942" y="131974"/>
                  <a:pt x="320632" y="136364"/>
                </a:cubicBezTo>
                <a:lnTo>
                  <a:pt x="320632" y="136364"/>
                </a:lnTo>
                <a:cubicBezTo>
                  <a:pt x="320476" y="136368"/>
                  <a:pt x="320320" y="136369"/>
                  <a:pt x="320164" y="136369"/>
                </a:cubicBezTo>
                <a:cubicBezTo>
                  <a:pt x="314636" y="136369"/>
                  <a:pt x="309279" y="134016"/>
                  <a:pt x="305675" y="129855"/>
                </a:cubicBezTo>
                <a:cubicBezTo>
                  <a:pt x="301723" y="125296"/>
                  <a:pt x="300538" y="118943"/>
                  <a:pt x="303699" y="113654"/>
                </a:cubicBezTo>
                <a:cubicBezTo>
                  <a:pt x="305963" y="109842"/>
                  <a:pt x="310106" y="107049"/>
                  <a:pt x="314460" y="107049"/>
                </a:cubicBezTo>
                <a:close/>
                <a:moveTo>
                  <a:pt x="131346" y="222915"/>
                </a:moveTo>
                <a:lnTo>
                  <a:pt x="131346" y="222915"/>
                </a:lnTo>
                <a:cubicBezTo>
                  <a:pt x="136168" y="225710"/>
                  <a:pt x="140917" y="228947"/>
                  <a:pt x="144486" y="233230"/>
                </a:cubicBezTo>
                <a:cubicBezTo>
                  <a:pt x="148164" y="237638"/>
                  <a:pt x="150383" y="243170"/>
                  <a:pt x="149198" y="248945"/>
                </a:cubicBezTo>
                <a:cubicBezTo>
                  <a:pt x="148134" y="254173"/>
                  <a:pt x="144334" y="259006"/>
                  <a:pt x="138620" y="259310"/>
                </a:cubicBezTo>
                <a:cubicBezTo>
                  <a:pt x="138433" y="259320"/>
                  <a:pt x="138247" y="259325"/>
                  <a:pt x="138061" y="259325"/>
                </a:cubicBezTo>
                <a:cubicBezTo>
                  <a:pt x="132567" y="259325"/>
                  <a:pt x="127606" y="255042"/>
                  <a:pt x="125489" y="250191"/>
                </a:cubicBezTo>
                <a:cubicBezTo>
                  <a:pt x="122784" y="243960"/>
                  <a:pt x="124425" y="236695"/>
                  <a:pt x="127070" y="230738"/>
                </a:cubicBezTo>
                <a:cubicBezTo>
                  <a:pt x="128280" y="228020"/>
                  <a:pt x="129720" y="225410"/>
                  <a:pt x="131346" y="222915"/>
                </a:cubicBezTo>
                <a:close/>
                <a:moveTo>
                  <a:pt x="364815" y="0"/>
                </a:moveTo>
                <a:cubicBezTo>
                  <a:pt x="364682" y="0"/>
                  <a:pt x="364547" y="104"/>
                  <a:pt x="364582" y="279"/>
                </a:cubicBezTo>
                <a:cubicBezTo>
                  <a:pt x="370053" y="25781"/>
                  <a:pt x="369536" y="52468"/>
                  <a:pt x="363184" y="77727"/>
                </a:cubicBezTo>
                <a:cubicBezTo>
                  <a:pt x="360022" y="90310"/>
                  <a:pt x="355554" y="102681"/>
                  <a:pt x="349384" y="114110"/>
                </a:cubicBezTo>
                <a:cubicBezTo>
                  <a:pt x="343605" y="124884"/>
                  <a:pt x="334311" y="135718"/>
                  <a:pt x="321175" y="136344"/>
                </a:cubicBezTo>
                <a:lnTo>
                  <a:pt x="321175" y="136344"/>
                </a:lnTo>
                <a:cubicBezTo>
                  <a:pt x="326263" y="129223"/>
                  <a:pt x="329361" y="120026"/>
                  <a:pt x="324003" y="112134"/>
                </a:cubicBezTo>
                <a:cubicBezTo>
                  <a:pt x="321835" y="108882"/>
                  <a:pt x="318244" y="106571"/>
                  <a:pt x="314299" y="106571"/>
                </a:cubicBezTo>
                <a:cubicBezTo>
                  <a:pt x="313930" y="106571"/>
                  <a:pt x="313557" y="106591"/>
                  <a:pt x="313183" y="106633"/>
                </a:cubicBezTo>
                <a:cubicBezTo>
                  <a:pt x="308745" y="107119"/>
                  <a:pt x="304885" y="110280"/>
                  <a:pt x="302848" y="114171"/>
                </a:cubicBezTo>
                <a:cubicBezTo>
                  <a:pt x="298319" y="122834"/>
                  <a:pt x="304641" y="132347"/>
                  <a:pt x="312970" y="135600"/>
                </a:cubicBezTo>
                <a:cubicBezTo>
                  <a:pt x="315335" y="136523"/>
                  <a:pt x="317749" y="136938"/>
                  <a:pt x="320149" y="136938"/>
                </a:cubicBezTo>
                <a:cubicBezTo>
                  <a:pt x="320163" y="136938"/>
                  <a:pt x="320178" y="136938"/>
                  <a:pt x="320192" y="136938"/>
                </a:cubicBezTo>
                <a:lnTo>
                  <a:pt x="320192" y="136938"/>
                </a:lnTo>
                <a:cubicBezTo>
                  <a:pt x="319886" y="137330"/>
                  <a:pt x="319576" y="137715"/>
                  <a:pt x="319262" y="138092"/>
                </a:cubicBezTo>
                <a:cubicBezTo>
                  <a:pt x="315401" y="142773"/>
                  <a:pt x="310842" y="146907"/>
                  <a:pt x="305918" y="150524"/>
                </a:cubicBezTo>
                <a:cubicBezTo>
                  <a:pt x="296404" y="157576"/>
                  <a:pt x="285522" y="162591"/>
                  <a:pt x="274306" y="166391"/>
                </a:cubicBezTo>
                <a:cubicBezTo>
                  <a:pt x="249230" y="174840"/>
                  <a:pt x="222634" y="176634"/>
                  <a:pt x="197041" y="182774"/>
                </a:cubicBezTo>
                <a:cubicBezTo>
                  <a:pt x="175095" y="188032"/>
                  <a:pt x="152967" y="197090"/>
                  <a:pt x="137587" y="214203"/>
                </a:cubicBezTo>
                <a:cubicBezTo>
                  <a:pt x="135407" y="216614"/>
                  <a:pt x="133217" y="219305"/>
                  <a:pt x="131241" y="222196"/>
                </a:cubicBezTo>
                <a:lnTo>
                  <a:pt x="131241" y="222196"/>
                </a:lnTo>
                <a:cubicBezTo>
                  <a:pt x="128268" y="220473"/>
                  <a:pt x="125177" y="218931"/>
                  <a:pt x="122024" y="217577"/>
                </a:cubicBezTo>
                <a:cubicBezTo>
                  <a:pt x="110408" y="212544"/>
                  <a:pt x="97723" y="209960"/>
                  <a:pt x="85046" y="209960"/>
                </a:cubicBezTo>
                <a:cubicBezTo>
                  <a:pt x="74602" y="209960"/>
                  <a:pt x="64163" y="211713"/>
                  <a:pt x="54333" y="215297"/>
                </a:cubicBezTo>
                <a:cubicBezTo>
                  <a:pt x="34484" y="222531"/>
                  <a:pt x="17432" y="236908"/>
                  <a:pt x="6672" y="255085"/>
                </a:cubicBezTo>
                <a:cubicBezTo>
                  <a:pt x="4058" y="259492"/>
                  <a:pt x="1870" y="264112"/>
                  <a:pt x="76" y="268915"/>
                </a:cubicBezTo>
                <a:cubicBezTo>
                  <a:pt x="1" y="269180"/>
                  <a:pt x="149" y="269327"/>
                  <a:pt x="301" y="269327"/>
                </a:cubicBezTo>
                <a:cubicBezTo>
                  <a:pt x="393" y="269327"/>
                  <a:pt x="486" y="269273"/>
                  <a:pt x="532" y="269158"/>
                </a:cubicBezTo>
                <a:cubicBezTo>
                  <a:pt x="8435" y="248367"/>
                  <a:pt x="24180" y="230799"/>
                  <a:pt x="43907" y="220525"/>
                </a:cubicBezTo>
                <a:cubicBezTo>
                  <a:pt x="56680" y="213866"/>
                  <a:pt x="70915" y="210576"/>
                  <a:pt x="85183" y="210576"/>
                </a:cubicBezTo>
                <a:cubicBezTo>
                  <a:pt x="94819" y="210576"/>
                  <a:pt x="104470" y="212077"/>
                  <a:pt x="113696" y="215054"/>
                </a:cubicBezTo>
                <a:cubicBezTo>
                  <a:pt x="119532" y="216908"/>
                  <a:pt x="125155" y="219370"/>
                  <a:pt x="130413" y="222379"/>
                </a:cubicBezTo>
                <a:cubicBezTo>
                  <a:pt x="130582" y="222475"/>
                  <a:pt x="130752" y="222572"/>
                  <a:pt x="130921" y="222669"/>
                </a:cubicBezTo>
                <a:lnTo>
                  <a:pt x="130921" y="222669"/>
                </a:lnTo>
                <a:cubicBezTo>
                  <a:pt x="126581" y="229145"/>
                  <a:pt x="123365" y="236586"/>
                  <a:pt x="123757" y="244112"/>
                </a:cubicBezTo>
                <a:cubicBezTo>
                  <a:pt x="124000" y="249006"/>
                  <a:pt x="126097" y="253565"/>
                  <a:pt x="129957" y="256635"/>
                </a:cubicBezTo>
                <a:cubicBezTo>
                  <a:pt x="132310" y="258517"/>
                  <a:pt x="135249" y="259707"/>
                  <a:pt x="138214" y="259707"/>
                </a:cubicBezTo>
                <a:cubicBezTo>
                  <a:pt x="139463" y="259707"/>
                  <a:pt x="140717" y="259496"/>
                  <a:pt x="141933" y="259036"/>
                </a:cubicBezTo>
                <a:cubicBezTo>
                  <a:pt x="150414" y="255814"/>
                  <a:pt x="151629" y="244568"/>
                  <a:pt x="147921" y="237425"/>
                </a:cubicBezTo>
                <a:cubicBezTo>
                  <a:pt x="145520" y="232774"/>
                  <a:pt x="141568" y="229127"/>
                  <a:pt x="137343" y="226118"/>
                </a:cubicBezTo>
                <a:cubicBezTo>
                  <a:pt x="135511" y="224814"/>
                  <a:pt x="133611" y="223588"/>
                  <a:pt x="131659" y="222440"/>
                </a:cubicBezTo>
                <a:lnTo>
                  <a:pt x="131659" y="222440"/>
                </a:lnTo>
                <a:cubicBezTo>
                  <a:pt x="136325" y="215425"/>
                  <a:pt x="142466" y="209330"/>
                  <a:pt x="149137" y="204294"/>
                </a:cubicBezTo>
                <a:cubicBezTo>
                  <a:pt x="169137" y="189126"/>
                  <a:pt x="194001" y="183260"/>
                  <a:pt x="218226" y="178974"/>
                </a:cubicBezTo>
                <a:cubicBezTo>
                  <a:pt x="242999" y="174597"/>
                  <a:pt x="268471" y="171315"/>
                  <a:pt x="291267" y="159977"/>
                </a:cubicBezTo>
                <a:cubicBezTo>
                  <a:pt x="301511" y="154901"/>
                  <a:pt x="311207" y="148123"/>
                  <a:pt x="318745" y="139430"/>
                </a:cubicBezTo>
                <a:cubicBezTo>
                  <a:pt x="319433" y="138634"/>
                  <a:pt x="320105" y="137799"/>
                  <a:pt x="320749" y="136930"/>
                </a:cubicBezTo>
                <a:lnTo>
                  <a:pt x="320749" y="136930"/>
                </a:lnTo>
                <a:cubicBezTo>
                  <a:pt x="328810" y="136699"/>
                  <a:pt x="336664" y="131858"/>
                  <a:pt x="341998" y="125904"/>
                </a:cubicBezTo>
                <a:cubicBezTo>
                  <a:pt x="349992" y="116907"/>
                  <a:pt x="354825" y="104900"/>
                  <a:pt x="358867" y="93654"/>
                </a:cubicBezTo>
                <a:cubicBezTo>
                  <a:pt x="367439" y="69581"/>
                  <a:pt x="370570" y="43562"/>
                  <a:pt x="367895" y="18151"/>
                </a:cubicBezTo>
                <a:cubicBezTo>
                  <a:pt x="367257" y="12103"/>
                  <a:pt x="366314" y="6115"/>
                  <a:pt x="365038" y="187"/>
                </a:cubicBezTo>
                <a:cubicBezTo>
                  <a:pt x="365012" y="58"/>
                  <a:pt x="364914" y="0"/>
                  <a:pt x="3648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14"/>
          <p:cNvSpPr/>
          <p:nvPr/>
        </p:nvSpPr>
        <p:spPr>
          <a:xfrm>
            <a:off x="-698298" y="-472435"/>
            <a:ext cx="3746433" cy="1596603"/>
          </a:xfrm>
          <a:custGeom>
            <a:avLst/>
            <a:gdLst/>
            <a:ahLst/>
            <a:cxnLst/>
            <a:rect l="l" t="t" r="r" b="b"/>
            <a:pathLst>
              <a:path w="269463" h="114836" extrusionOk="0">
                <a:moveTo>
                  <a:pt x="142566" y="54279"/>
                </a:moveTo>
                <a:cubicBezTo>
                  <a:pt x="142891" y="54279"/>
                  <a:pt x="143214" y="54310"/>
                  <a:pt x="143518" y="54363"/>
                </a:cubicBezTo>
                <a:cubicBezTo>
                  <a:pt x="146862" y="54849"/>
                  <a:pt x="149719" y="57129"/>
                  <a:pt x="151573" y="59834"/>
                </a:cubicBezTo>
                <a:cubicBezTo>
                  <a:pt x="153963" y="63330"/>
                  <a:pt x="154228" y="67275"/>
                  <a:pt x="153272" y="71050"/>
                </a:cubicBezTo>
                <a:lnTo>
                  <a:pt x="153272" y="71050"/>
                </a:lnTo>
                <a:cubicBezTo>
                  <a:pt x="149167" y="68798"/>
                  <a:pt x="145408" y="65866"/>
                  <a:pt x="142606" y="62114"/>
                </a:cubicBezTo>
                <a:cubicBezTo>
                  <a:pt x="141816" y="61050"/>
                  <a:pt x="141147" y="59956"/>
                  <a:pt x="140539" y="58801"/>
                </a:cubicBezTo>
                <a:cubicBezTo>
                  <a:pt x="140083" y="57919"/>
                  <a:pt x="139536" y="56977"/>
                  <a:pt x="139840" y="55944"/>
                </a:cubicBezTo>
                <a:cubicBezTo>
                  <a:pt x="140221" y="54683"/>
                  <a:pt x="141401" y="54279"/>
                  <a:pt x="142566" y="54279"/>
                </a:cubicBezTo>
                <a:close/>
                <a:moveTo>
                  <a:pt x="269227" y="1"/>
                </a:moveTo>
                <a:cubicBezTo>
                  <a:pt x="269106" y="1"/>
                  <a:pt x="268976" y="77"/>
                  <a:pt x="268961" y="228"/>
                </a:cubicBezTo>
                <a:cubicBezTo>
                  <a:pt x="266104" y="25670"/>
                  <a:pt x="251727" y="49409"/>
                  <a:pt x="230237" y="63390"/>
                </a:cubicBezTo>
                <a:cubicBezTo>
                  <a:pt x="219112" y="70655"/>
                  <a:pt x="206285" y="75306"/>
                  <a:pt x="193154" y="76917"/>
                </a:cubicBezTo>
                <a:cubicBezTo>
                  <a:pt x="189473" y="77372"/>
                  <a:pt x="185718" y="77631"/>
                  <a:pt x="181957" y="77631"/>
                </a:cubicBezTo>
                <a:cubicBezTo>
                  <a:pt x="173173" y="77631"/>
                  <a:pt x="164357" y="76219"/>
                  <a:pt x="156376" y="72600"/>
                </a:cubicBezTo>
                <a:cubicBezTo>
                  <a:pt x="155535" y="72219"/>
                  <a:pt x="154701" y="71811"/>
                  <a:pt x="153880" y="71378"/>
                </a:cubicBezTo>
                <a:lnTo>
                  <a:pt x="153880" y="71378"/>
                </a:lnTo>
                <a:cubicBezTo>
                  <a:pt x="154733" y="68197"/>
                  <a:pt x="154633" y="64882"/>
                  <a:pt x="153062" y="61536"/>
                </a:cubicBezTo>
                <a:cubicBezTo>
                  <a:pt x="151907" y="58983"/>
                  <a:pt x="149962" y="56764"/>
                  <a:pt x="147561" y="55305"/>
                </a:cubicBezTo>
                <a:cubicBezTo>
                  <a:pt x="146293" y="54535"/>
                  <a:pt x="144367" y="53698"/>
                  <a:pt x="142650" y="53698"/>
                </a:cubicBezTo>
                <a:cubicBezTo>
                  <a:pt x="142062" y="53698"/>
                  <a:pt x="141499" y="53796"/>
                  <a:pt x="140995" y="54029"/>
                </a:cubicBezTo>
                <a:cubicBezTo>
                  <a:pt x="136010" y="56217"/>
                  <a:pt x="143245" y="63786"/>
                  <a:pt x="145190" y="65731"/>
                </a:cubicBezTo>
                <a:cubicBezTo>
                  <a:pt x="147569" y="68052"/>
                  <a:pt x="150251" y="69980"/>
                  <a:pt x="153134" y="71567"/>
                </a:cubicBezTo>
                <a:lnTo>
                  <a:pt x="153134" y="71567"/>
                </a:lnTo>
                <a:cubicBezTo>
                  <a:pt x="152432" y="74042"/>
                  <a:pt x="151218" y="76432"/>
                  <a:pt x="149749" y="78558"/>
                </a:cubicBezTo>
                <a:cubicBezTo>
                  <a:pt x="146163" y="83756"/>
                  <a:pt x="141086" y="88011"/>
                  <a:pt x="136071" y="91810"/>
                </a:cubicBezTo>
                <a:cubicBezTo>
                  <a:pt x="117895" y="105640"/>
                  <a:pt x="95311" y="113148"/>
                  <a:pt x="72605" y="114212"/>
                </a:cubicBezTo>
                <a:cubicBezTo>
                  <a:pt x="70713" y="114301"/>
                  <a:pt x="68817" y="114345"/>
                  <a:pt x="66921" y="114345"/>
                </a:cubicBezTo>
                <a:cubicBezTo>
                  <a:pt x="46126" y="114345"/>
                  <a:pt x="25244" y="108989"/>
                  <a:pt x="7528" y="98041"/>
                </a:cubicBezTo>
                <a:cubicBezTo>
                  <a:pt x="5126" y="96582"/>
                  <a:pt x="2786" y="95002"/>
                  <a:pt x="506" y="93330"/>
                </a:cubicBezTo>
                <a:cubicBezTo>
                  <a:pt x="442" y="93289"/>
                  <a:pt x="382" y="93272"/>
                  <a:pt x="329" y="93272"/>
                </a:cubicBezTo>
                <a:cubicBezTo>
                  <a:pt x="106" y="93272"/>
                  <a:pt x="0" y="93578"/>
                  <a:pt x="172" y="93725"/>
                </a:cubicBezTo>
                <a:cubicBezTo>
                  <a:pt x="19430" y="107836"/>
                  <a:pt x="43238" y="114836"/>
                  <a:pt x="67027" y="114836"/>
                </a:cubicBezTo>
                <a:cubicBezTo>
                  <a:pt x="67681" y="114836"/>
                  <a:pt x="68334" y="114830"/>
                  <a:pt x="68988" y="114820"/>
                </a:cubicBezTo>
                <a:cubicBezTo>
                  <a:pt x="93365" y="114364"/>
                  <a:pt x="117773" y="106552"/>
                  <a:pt x="137135" y="91567"/>
                </a:cubicBezTo>
                <a:cubicBezTo>
                  <a:pt x="143012" y="86999"/>
                  <a:pt x="151324" y="79888"/>
                  <a:pt x="153734" y="71891"/>
                </a:cubicBezTo>
                <a:lnTo>
                  <a:pt x="153734" y="71891"/>
                </a:lnTo>
                <a:cubicBezTo>
                  <a:pt x="161293" y="75891"/>
                  <a:pt x="170158" y="77614"/>
                  <a:pt x="178534" y="77980"/>
                </a:cubicBezTo>
                <a:cubicBezTo>
                  <a:pt x="179870" y="78045"/>
                  <a:pt x="181208" y="78077"/>
                  <a:pt x="182545" y="78077"/>
                </a:cubicBezTo>
                <a:cubicBezTo>
                  <a:pt x="195078" y="78077"/>
                  <a:pt x="207596" y="75268"/>
                  <a:pt x="219021" y="70078"/>
                </a:cubicBezTo>
                <a:cubicBezTo>
                  <a:pt x="243672" y="58892"/>
                  <a:pt x="261909" y="36095"/>
                  <a:pt x="267897" y="9682"/>
                </a:cubicBezTo>
                <a:cubicBezTo>
                  <a:pt x="268566" y="6551"/>
                  <a:pt x="269113" y="3359"/>
                  <a:pt x="269448" y="228"/>
                </a:cubicBezTo>
                <a:cubicBezTo>
                  <a:pt x="269463" y="77"/>
                  <a:pt x="269349" y="1"/>
                  <a:pt x="26922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387022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1339678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99467" y="1502300"/>
            <a:ext cx="6687600" cy="3226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3600"/>
              <a:buNone/>
              <a:defRPr sz="5400">
                <a:solidFill>
                  <a:srgbClr val="000000"/>
                </a:solidFill>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endParaRPr/>
          </a:p>
        </p:txBody>
      </p:sp>
      <p:sp>
        <p:nvSpPr>
          <p:cNvPr id="11" name="Google Shape;11;p2"/>
          <p:cNvSpPr txBox="1">
            <a:spLocks noGrp="1"/>
          </p:cNvSpPr>
          <p:nvPr>
            <p:ph type="subTitle" idx="1"/>
          </p:nvPr>
        </p:nvSpPr>
        <p:spPr>
          <a:xfrm>
            <a:off x="1034467" y="4539133"/>
            <a:ext cx="5584000" cy="42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400"/>
              <a:buFont typeface="Abel"/>
              <a:buNone/>
              <a:defRPr>
                <a:solidFill>
                  <a:srgbClr val="000000"/>
                </a:solidFill>
                <a:latin typeface="Abel"/>
                <a:ea typeface="Abel"/>
                <a:cs typeface="Abel"/>
                <a:sym typeface="Abel"/>
              </a:defRPr>
            </a:lvl1pPr>
            <a:lvl2pPr lvl="1"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2pPr>
            <a:lvl3pPr lvl="2"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3pPr>
            <a:lvl4pPr lvl="3"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4pPr>
            <a:lvl5pPr lvl="4"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5pPr>
            <a:lvl6pPr lvl="5"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6pPr>
            <a:lvl7pPr lvl="6"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7pPr>
            <a:lvl8pPr lvl="7"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8pPr>
            <a:lvl9pPr lvl="8"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9pPr>
          </a:lstStyle>
          <a:p>
            <a:endParaRPr/>
          </a:p>
        </p:txBody>
      </p:sp>
      <p:sp>
        <p:nvSpPr>
          <p:cNvPr id="12" name="Google Shape;12;p2"/>
          <p:cNvSpPr/>
          <p:nvPr/>
        </p:nvSpPr>
        <p:spPr>
          <a:xfrm rot="8736882" flipH="1">
            <a:off x="-665234" y="-465368"/>
            <a:ext cx="6687996" cy="2117768"/>
          </a:xfrm>
          <a:custGeom>
            <a:avLst/>
            <a:gdLst/>
            <a:ahLst/>
            <a:cxnLst/>
            <a:rect l="l" t="t" r="r" b="b"/>
            <a:pathLst>
              <a:path w="284991" h="90243" extrusionOk="0">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485500" y="2078767"/>
            <a:ext cx="12868293" cy="4074772"/>
          </a:xfrm>
          <a:custGeom>
            <a:avLst/>
            <a:gdLst/>
            <a:ahLst/>
            <a:cxnLst/>
            <a:rect l="l" t="t" r="r" b="b"/>
            <a:pathLst>
              <a:path w="284991" h="90243" extrusionOk="0">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5773491" y="5120736"/>
            <a:ext cx="6920117" cy="2141936"/>
          </a:xfrm>
          <a:custGeom>
            <a:avLst/>
            <a:gdLst/>
            <a:ahLst/>
            <a:cxnLst/>
            <a:rect l="l" t="t" r="r" b="b"/>
            <a:pathLst>
              <a:path w="333232" h="103143" extrusionOk="0">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36167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4938100" y="1982833"/>
            <a:ext cx="7035600" cy="2618000"/>
          </a:xfrm>
          <a:prstGeom prst="rect">
            <a:avLst/>
          </a:prstGeom>
        </p:spPr>
        <p:txBody>
          <a:bodyPr spcFirstLastPara="1" wrap="square" lIns="91425" tIns="91425" rIns="91425" bIns="91425" anchor="b" anchorCtr="0">
            <a:noAutofit/>
          </a:bodyPr>
          <a:lstStyle>
            <a:lvl1pPr lvl="0">
              <a:spcBef>
                <a:spcPts val="0"/>
              </a:spcBef>
              <a:spcAft>
                <a:spcPts val="0"/>
              </a:spcAft>
              <a:buSzPts val="10000"/>
              <a:buNone/>
              <a:defRPr sz="10000"/>
            </a:lvl1pPr>
            <a:lvl2pPr lvl="1">
              <a:spcBef>
                <a:spcPts val="0"/>
              </a:spcBef>
              <a:spcAft>
                <a:spcPts val="0"/>
              </a:spcAft>
              <a:buSzPts val="10000"/>
              <a:buNone/>
              <a:defRPr sz="10000"/>
            </a:lvl2pPr>
            <a:lvl3pPr lvl="2">
              <a:spcBef>
                <a:spcPts val="0"/>
              </a:spcBef>
              <a:spcAft>
                <a:spcPts val="0"/>
              </a:spcAft>
              <a:buSzPts val="10000"/>
              <a:buNone/>
              <a:defRPr sz="10000"/>
            </a:lvl3pPr>
            <a:lvl4pPr lvl="3">
              <a:spcBef>
                <a:spcPts val="0"/>
              </a:spcBef>
              <a:spcAft>
                <a:spcPts val="0"/>
              </a:spcAft>
              <a:buSzPts val="10000"/>
              <a:buNone/>
              <a:defRPr sz="10000"/>
            </a:lvl4pPr>
            <a:lvl5pPr lvl="4">
              <a:spcBef>
                <a:spcPts val="0"/>
              </a:spcBef>
              <a:spcAft>
                <a:spcPts val="0"/>
              </a:spcAft>
              <a:buSzPts val="10000"/>
              <a:buNone/>
              <a:defRPr sz="10000"/>
            </a:lvl5pPr>
            <a:lvl6pPr lvl="5">
              <a:spcBef>
                <a:spcPts val="0"/>
              </a:spcBef>
              <a:spcAft>
                <a:spcPts val="0"/>
              </a:spcAft>
              <a:buSzPts val="10000"/>
              <a:buNone/>
              <a:defRPr sz="10000"/>
            </a:lvl6pPr>
            <a:lvl7pPr lvl="6">
              <a:spcBef>
                <a:spcPts val="0"/>
              </a:spcBef>
              <a:spcAft>
                <a:spcPts val="0"/>
              </a:spcAft>
              <a:buSzPts val="10000"/>
              <a:buNone/>
              <a:defRPr sz="10000"/>
            </a:lvl7pPr>
            <a:lvl8pPr lvl="7">
              <a:spcBef>
                <a:spcPts val="0"/>
              </a:spcBef>
              <a:spcAft>
                <a:spcPts val="0"/>
              </a:spcAft>
              <a:buSzPts val="10000"/>
              <a:buNone/>
              <a:defRPr sz="10000"/>
            </a:lvl8pPr>
            <a:lvl9pPr lvl="8">
              <a:spcBef>
                <a:spcPts val="0"/>
              </a:spcBef>
              <a:spcAft>
                <a:spcPts val="0"/>
              </a:spcAft>
              <a:buSzPts val="10000"/>
              <a:buNone/>
              <a:defRPr sz="10000"/>
            </a:lvl9pPr>
          </a:lstStyle>
          <a:p>
            <a:r>
              <a:t>xx%</a:t>
            </a:r>
          </a:p>
        </p:txBody>
      </p:sp>
      <p:sp>
        <p:nvSpPr>
          <p:cNvPr id="56" name="Google Shape;56;p11"/>
          <p:cNvSpPr txBox="1">
            <a:spLocks noGrp="1"/>
          </p:cNvSpPr>
          <p:nvPr>
            <p:ph type="body" idx="1"/>
          </p:nvPr>
        </p:nvSpPr>
        <p:spPr>
          <a:xfrm>
            <a:off x="4938100" y="4139467"/>
            <a:ext cx="7035600" cy="1734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57" name="Google Shape;57;p11"/>
          <p:cNvSpPr/>
          <p:nvPr/>
        </p:nvSpPr>
        <p:spPr>
          <a:xfrm rot="10800000" flipH="1">
            <a:off x="-520497" y="5420366"/>
            <a:ext cx="3746433" cy="1596603"/>
          </a:xfrm>
          <a:custGeom>
            <a:avLst/>
            <a:gdLst/>
            <a:ahLst/>
            <a:cxnLst/>
            <a:rect l="l" t="t" r="r" b="b"/>
            <a:pathLst>
              <a:path w="269463" h="114836" extrusionOk="0">
                <a:moveTo>
                  <a:pt x="142566" y="54279"/>
                </a:moveTo>
                <a:cubicBezTo>
                  <a:pt x="142891" y="54279"/>
                  <a:pt x="143214" y="54310"/>
                  <a:pt x="143518" y="54363"/>
                </a:cubicBezTo>
                <a:cubicBezTo>
                  <a:pt x="146862" y="54849"/>
                  <a:pt x="149719" y="57129"/>
                  <a:pt x="151573" y="59834"/>
                </a:cubicBezTo>
                <a:cubicBezTo>
                  <a:pt x="153963" y="63330"/>
                  <a:pt x="154228" y="67275"/>
                  <a:pt x="153272" y="71050"/>
                </a:cubicBezTo>
                <a:lnTo>
                  <a:pt x="153272" y="71050"/>
                </a:lnTo>
                <a:cubicBezTo>
                  <a:pt x="149167" y="68798"/>
                  <a:pt x="145408" y="65866"/>
                  <a:pt x="142606" y="62114"/>
                </a:cubicBezTo>
                <a:cubicBezTo>
                  <a:pt x="141816" y="61050"/>
                  <a:pt x="141147" y="59956"/>
                  <a:pt x="140539" y="58801"/>
                </a:cubicBezTo>
                <a:cubicBezTo>
                  <a:pt x="140083" y="57919"/>
                  <a:pt x="139536" y="56977"/>
                  <a:pt x="139840" y="55944"/>
                </a:cubicBezTo>
                <a:cubicBezTo>
                  <a:pt x="140221" y="54683"/>
                  <a:pt x="141401" y="54279"/>
                  <a:pt x="142566" y="54279"/>
                </a:cubicBezTo>
                <a:close/>
                <a:moveTo>
                  <a:pt x="269227" y="1"/>
                </a:moveTo>
                <a:cubicBezTo>
                  <a:pt x="269106" y="1"/>
                  <a:pt x="268976" y="77"/>
                  <a:pt x="268961" y="228"/>
                </a:cubicBezTo>
                <a:cubicBezTo>
                  <a:pt x="266104" y="25670"/>
                  <a:pt x="251727" y="49409"/>
                  <a:pt x="230237" y="63390"/>
                </a:cubicBezTo>
                <a:cubicBezTo>
                  <a:pt x="219112" y="70655"/>
                  <a:pt x="206285" y="75306"/>
                  <a:pt x="193154" y="76917"/>
                </a:cubicBezTo>
                <a:cubicBezTo>
                  <a:pt x="189473" y="77372"/>
                  <a:pt x="185718" y="77631"/>
                  <a:pt x="181957" y="77631"/>
                </a:cubicBezTo>
                <a:cubicBezTo>
                  <a:pt x="173173" y="77631"/>
                  <a:pt x="164357" y="76219"/>
                  <a:pt x="156376" y="72600"/>
                </a:cubicBezTo>
                <a:cubicBezTo>
                  <a:pt x="155535" y="72219"/>
                  <a:pt x="154701" y="71811"/>
                  <a:pt x="153880" y="71378"/>
                </a:cubicBezTo>
                <a:lnTo>
                  <a:pt x="153880" y="71378"/>
                </a:lnTo>
                <a:cubicBezTo>
                  <a:pt x="154733" y="68197"/>
                  <a:pt x="154633" y="64882"/>
                  <a:pt x="153062" y="61536"/>
                </a:cubicBezTo>
                <a:cubicBezTo>
                  <a:pt x="151907" y="58983"/>
                  <a:pt x="149962" y="56764"/>
                  <a:pt x="147561" y="55305"/>
                </a:cubicBezTo>
                <a:cubicBezTo>
                  <a:pt x="146293" y="54535"/>
                  <a:pt x="144367" y="53698"/>
                  <a:pt x="142650" y="53698"/>
                </a:cubicBezTo>
                <a:cubicBezTo>
                  <a:pt x="142062" y="53698"/>
                  <a:pt x="141499" y="53796"/>
                  <a:pt x="140995" y="54029"/>
                </a:cubicBezTo>
                <a:cubicBezTo>
                  <a:pt x="136010" y="56217"/>
                  <a:pt x="143245" y="63786"/>
                  <a:pt x="145190" y="65731"/>
                </a:cubicBezTo>
                <a:cubicBezTo>
                  <a:pt x="147569" y="68052"/>
                  <a:pt x="150251" y="69980"/>
                  <a:pt x="153134" y="71567"/>
                </a:cubicBezTo>
                <a:lnTo>
                  <a:pt x="153134" y="71567"/>
                </a:lnTo>
                <a:cubicBezTo>
                  <a:pt x="152432" y="74042"/>
                  <a:pt x="151218" y="76432"/>
                  <a:pt x="149749" y="78558"/>
                </a:cubicBezTo>
                <a:cubicBezTo>
                  <a:pt x="146163" y="83756"/>
                  <a:pt x="141086" y="88011"/>
                  <a:pt x="136071" y="91810"/>
                </a:cubicBezTo>
                <a:cubicBezTo>
                  <a:pt x="117895" y="105640"/>
                  <a:pt x="95311" y="113148"/>
                  <a:pt x="72605" y="114212"/>
                </a:cubicBezTo>
                <a:cubicBezTo>
                  <a:pt x="70713" y="114301"/>
                  <a:pt x="68817" y="114345"/>
                  <a:pt x="66921" y="114345"/>
                </a:cubicBezTo>
                <a:cubicBezTo>
                  <a:pt x="46126" y="114345"/>
                  <a:pt x="25244" y="108989"/>
                  <a:pt x="7528" y="98041"/>
                </a:cubicBezTo>
                <a:cubicBezTo>
                  <a:pt x="5126" y="96582"/>
                  <a:pt x="2786" y="95002"/>
                  <a:pt x="506" y="93330"/>
                </a:cubicBezTo>
                <a:cubicBezTo>
                  <a:pt x="442" y="93289"/>
                  <a:pt x="382" y="93272"/>
                  <a:pt x="329" y="93272"/>
                </a:cubicBezTo>
                <a:cubicBezTo>
                  <a:pt x="106" y="93272"/>
                  <a:pt x="0" y="93578"/>
                  <a:pt x="172" y="93725"/>
                </a:cubicBezTo>
                <a:cubicBezTo>
                  <a:pt x="19430" y="107836"/>
                  <a:pt x="43238" y="114836"/>
                  <a:pt x="67027" y="114836"/>
                </a:cubicBezTo>
                <a:cubicBezTo>
                  <a:pt x="67681" y="114836"/>
                  <a:pt x="68334" y="114830"/>
                  <a:pt x="68988" y="114820"/>
                </a:cubicBezTo>
                <a:cubicBezTo>
                  <a:pt x="93365" y="114364"/>
                  <a:pt x="117773" y="106552"/>
                  <a:pt x="137135" y="91567"/>
                </a:cubicBezTo>
                <a:cubicBezTo>
                  <a:pt x="143012" y="86999"/>
                  <a:pt x="151324" y="79888"/>
                  <a:pt x="153734" y="71891"/>
                </a:cubicBezTo>
                <a:lnTo>
                  <a:pt x="153734" y="71891"/>
                </a:lnTo>
                <a:cubicBezTo>
                  <a:pt x="161293" y="75891"/>
                  <a:pt x="170158" y="77614"/>
                  <a:pt x="178534" y="77980"/>
                </a:cubicBezTo>
                <a:cubicBezTo>
                  <a:pt x="179870" y="78045"/>
                  <a:pt x="181208" y="78077"/>
                  <a:pt x="182545" y="78077"/>
                </a:cubicBezTo>
                <a:cubicBezTo>
                  <a:pt x="195078" y="78077"/>
                  <a:pt x="207596" y="75268"/>
                  <a:pt x="219021" y="70078"/>
                </a:cubicBezTo>
                <a:cubicBezTo>
                  <a:pt x="243672" y="58892"/>
                  <a:pt x="261909" y="36095"/>
                  <a:pt x="267897" y="9682"/>
                </a:cubicBezTo>
                <a:cubicBezTo>
                  <a:pt x="268566" y="6551"/>
                  <a:pt x="269113" y="3359"/>
                  <a:pt x="269448" y="228"/>
                </a:cubicBezTo>
                <a:cubicBezTo>
                  <a:pt x="269463" y="77"/>
                  <a:pt x="269349" y="1"/>
                  <a:pt x="26922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11"/>
          <p:cNvSpPr/>
          <p:nvPr/>
        </p:nvSpPr>
        <p:spPr>
          <a:xfrm rot="-8736882">
            <a:off x="5989566" y="-8168"/>
            <a:ext cx="6687996" cy="2117768"/>
          </a:xfrm>
          <a:custGeom>
            <a:avLst/>
            <a:gdLst/>
            <a:ahLst/>
            <a:cxnLst/>
            <a:rect l="l" t="t" r="r" b="b"/>
            <a:pathLst>
              <a:path w="284991" h="90243" extrusionOk="0">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861808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3400699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931600" y="783099"/>
            <a:ext cx="10328800" cy="734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p14"/>
          <p:cNvSpPr/>
          <p:nvPr/>
        </p:nvSpPr>
        <p:spPr>
          <a:xfrm>
            <a:off x="4102305" y="1276566"/>
            <a:ext cx="8192068" cy="5953923"/>
          </a:xfrm>
          <a:custGeom>
            <a:avLst/>
            <a:gdLst/>
            <a:ahLst/>
            <a:cxnLst/>
            <a:rect l="l" t="t" r="r" b="b"/>
            <a:pathLst>
              <a:path w="370570" h="269327" extrusionOk="0">
                <a:moveTo>
                  <a:pt x="314460" y="107049"/>
                </a:moveTo>
                <a:cubicBezTo>
                  <a:pt x="315834" y="107049"/>
                  <a:pt x="317229" y="107327"/>
                  <a:pt x="318593" y="107940"/>
                </a:cubicBezTo>
                <a:cubicBezTo>
                  <a:pt x="323548" y="110159"/>
                  <a:pt x="326283" y="115873"/>
                  <a:pt x="326435" y="121162"/>
                </a:cubicBezTo>
                <a:cubicBezTo>
                  <a:pt x="326569" y="126733"/>
                  <a:pt x="323942" y="131974"/>
                  <a:pt x="320632" y="136364"/>
                </a:cubicBezTo>
                <a:lnTo>
                  <a:pt x="320632" y="136364"/>
                </a:lnTo>
                <a:cubicBezTo>
                  <a:pt x="320476" y="136368"/>
                  <a:pt x="320320" y="136369"/>
                  <a:pt x="320164" y="136369"/>
                </a:cubicBezTo>
                <a:cubicBezTo>
                  <a:pt x="314636" y="136369"/>
                  <a:pt x="309279" y="134016"/>
                  <a:pt x="305675" y="129855"/>
                </a:cubicBezTo>
                <a:cubicBezTo>
                  <a:pt x="301723" y="125296"/>
                  <a:pt x="300538" y="118943"/>
                  <a:pt x="303699" y="113654"/>
                </a:cubicBezTo>
                <a:cubicBezTo>
                  <a:pt x="305963" y="109842"/>
                  <a:pt x="310106" y="107049"/>
                  <a:pt x="314460" y="107049"/>
                </a:cubicBezTo>
                <a:close/>
                <a:moveTo>
                  <a:pt x="131346" y="222915"/>
                </a:moveTo>
                <a:lnTo>
                  <a:pt x="131346" y="222915"/>
                </a:lnTo>
                <a:cubicBezTo>
                  <a:pt x="136168" y="225710"/>
                  <a:pt x="140917" y="228947"/>
                  <a:pt x="144486" y="233230"/>
                </a:cubicBezTo>
                <a:cubicBezTo>
                  <a:pt x="148164" y="237638"/>
                  <a:pt x="150383" y="243170"/>
                  <a:pt x="149198" y="248945"/>
                </a:cubicBezTo>
                <a:cubicBezTo>
                  <a:pt x="148134" y="254173"/>
                  <a:pt x="144334" y="259006"/>
                  <a:pt x="138620" y="259310"/>
                </a:cubicBezTo>
                <a:cubicBezTo>
                  <a:pt x="138433" y="259320"/>
                  <a:pt x="138247" y="259325"/>
                  <a:pt x="138061" y="259325"/>
                </a:cubicBezTo>
                <a:cubicBezTo>
                  <a:pt x="132567" y="259325"/>
                  <a:pt x="127606" y="255042"/>
                  <a:pt x="125489" y="250191"/>
                </a:cubicBezTo>
                <a:cubicBezTo>
                  <a:pt x="122784" y="243960"/>
                  <a:pt x="124425" y="236695"/>
                  <a:pt x="127070" y="230738"/>
                </a:cubicBezTo>
                <a:cubicBezTo>
                  <a:pt x="128280" y="228020"/>
                  <a:pt x="129720" y="225410"/>
                  <a:pt x="131346" y="222915"/>
                </a:cubicBezTo>
                <a:close/>
                <a:moveTo>
                  <a:pt x="364815" y="0"/>
                </a:moveTo>
                <a:cubicBezTo>
                  <a:pt x="364682" y="0"/>
                  <a:pt x="364547" y="104"/>
                  <a:pt x="364582" y="279"/>
                </a:cubicBezTo>
                <a:cubicBezTo>
                  <a:pt x="370053" y="25781"/>
                  <a:pt x="369536" y="52468"/>
                  <a:pt x="363184" y="77727"/>
                </a:cubicBezTo>
                <a:cubicBezTo>
                  <a:pt x="360022" y="90310"/>
                  <a:pt x="355554" y="102681"/>
                  <a:pt x="349384" y="114110"/>
                </a:cubicBezTo>
                <a:cubicBezTo>
                  <a:pt x="343605" y="124884"/>
                  <a:pt x="334311" y="135718"/>
                  <a:pt x="321175" y="136344"/>
                </a:cubicBezTo>
                <a:lnTo>
                  <a:pt x="321175" y="136344"/>
                </a:lnTo>
                <a:cubicBezTo>
                  <a:pt x="326263" y="129223"/>
                  <a:pt x="329361" y="120026"/>
                  <a:pt x="324003" y="112134"/>
                </a:cubicBezTo>
                <a:cubicBezTo>
                  <a:pt x="321835" y="108882"/>
                  <a:pt x="318244" y="106571"/>
                  <a:pt x="314299" y="106571"/>
                </a:cubicBezTo>
                <a:cubicBezTo>
                  <a:pt x="313930" y="106571"/>
                  <a:pt x="313557" y="106591"/>
                  <a:pt x="313183" y="106633"/>
                </a:cubicBezTo>
                <a:cubicBezTo>
                  <a:pt x="308745" y="107119"/>
                  <a:pt x="304885" y="110280"/>
                  <a:pt x="302848" y="114171"/>
                </a:cubicBezTo>
                <a:cubicBezTo>
                  <a:pt x="298319" y="122834"/>
                  <a:pt x="304641" y="132347"/>
                  <a:pt x="312970" y="135600"/>
                </a:cubicBezTo>
                <a:cubicBezTo>
                  <a:pt x="315335" y="136523"/>
                  <a:pt x="317749" y="136938"/>
                  <a:pt x="320149" y="136938"/>
                </a:cubicBezTo>
                <a:cubicBezTo>
                  <a:pt x="320163" y="136938"/>
                  <a:pt x="320178" y="136938"/>
                  <a:pt x="320192" y="136938"/>
                </a:cubicBezTo>
                <a:lnTo>
                  <a:pt x="320192" y="136938"/>
                </a:lnTo>
                <a:cubicBezTo>
                  <a:pt x="319886" y="137330"/>
                  <a:pt x="319576" y="137715"/>
                  <a:pt x="319262" y="138092"/>
                </a:cubicBezTo>
                <a:cubicBezTo>
                  <a:pt x="315401" y="142773"/>
                  <a:pt x="310842" y="146907"/>
                  <a:pt x="305918" y="150524"/>
                </a:cubicBezTo>
                <a:cubicBezTo>
                  <a:pt x="296404" y="157576"/>
                  <a:pt x="285522" y="162591"/>
                  <a:pt x="274306" y="166391"/>
                </a:cubicBezTo>
                <a:cubicBezTo>
                  <a:pt x="249230" y="174840"/>
                  <a:pt x="222634" y="176634"/>
                  <a:pt x="197041" y="182774"/>
                </a:cubicBezTo>
                <a:cubicBezTo>
                  <a:pt x="175095" y="188032"/>
                  <a:pt x="152967" y="197090"/>
                  <a:pt x="137587" y="214203"/>
                </a:cubicBezTo>
                <a:cubicBezTo>
                  <a:pt x="135407" y="216614"/>
                  <a:pt x="133217" y="219305"/>
                  <a:pt x="131241" y="222196"/>
                </a:cubicBezTo>
                <a:lnTo>
                  <a:pt x="131241" y="222196"/>
                </a:lnTo>
                <a:cubicBezTo>
                  <a:pt x="128268" y="220473"/>
                  <a:pt x="125177" y="218931"/>
                  <a:pt x="122024" y="217577"/>
                </a:cubicBezTo>
                <a:cubicBezTo>
                  <a:pt x="110408" y="212544"/>
                  <a:pt x="97723" y="209960"/>
                  <a:pt x="85046" y="209960"/>
                </a:cubicBezTo>
                <a:cubicBezTo>
                  <a:pt x="74602" y="209960"/>
                  <a:pt x="64163" y="211713"/>
                  <a:pt x="54333" y="215297"/>
                </a:cubicBezTo>
                <a:cubicBezTo>
                  <a:pt x="34484" y="222531"/>
                  <a:pt x="17432" y="236908"/>
                  <a:pt x="6672" y="255085"/>
                </a:cubicBezTo>
                <a:cubicBezTo>
                  <a:pt x="4058" y="259492"/>
                  <a:pt x="1870" y="264112"/>
                  <a:pt x="76" y="268915"/>
                </a:cubicBezTo>
                <a:cubicBezTo>
                  <a:pt x="1" y="269180"/>
                  <a:pt x="149" y="269327"/>
                  <a:pt x="301" y="269327"/>
                </a:cubicBezTo>
                <a:cubicBezTo>
                  <a:pt x="393" y="269327"/>
                  <a:pt x="486" y="269273"/>
                  <a:pt x="532" y="269158"/>
                </a:cubicBezTo>
                <a:cubicBezTo>
                  <a:pt x="8435" y="248367"/>
                  <a:pt x="24180" y="230799"/>
                  <a:pt x="43907" y="220525"/>
                </a:cubicBezTo>
                <a:cubicBezTo>
                  <a:pt x="56680" y="213866"/>
                  <a:pt x="70915" y="210576"/>
                  <a:pt x="85183" y="210576"/>
                </a:cubicBezTo>
                <a:cubicBezTo>
                  <a:pt x="94819" y="210576"/>
                  <a:pt x="104470" y="212077"/>
                  <a:pt x="113696" y="215054"/>
                </a:cubicBezTo>
                <a:cubicBezTo>
                  <a:pt x="119532" y="216908"/>
                  <a:pt x="125155" y="219370"/>
                  <a:pt x="130413" y="222379"/>
                </a:cubicBezTo>
                <a:cubicBezTo>
                  <a:pt x="130582" y="222475"/>
                  <a:pt x="130752" y="222572"/>
                  <a:pt x="130921" y="222669"/>
                </a:cubicBezTo>
                <a:lnTo>
                  <a:pt x="130921" y="222669"/>
                </a:lnTo>
                <a:cubicBezTo>
                  <a:pt x="126581" y="229145"/>
                  <a:pt x="123365" y="236586"/>
                  <a:pt x="123757" y="244112"/>
                </a:cubicBezTo>
                <a:cubicBezTo>
                  <a:pt x="124000" y="249006"/>
                  <a:pt x="126097" y="253565"/>
                  <a:pt x="129957" y="256635"/>
                </a:cubicBezTo>
                <a:cubicBezTo>
                  <a:pt x="132310" y="258517"/>
                  <a:pt x="135249" y="259707"/>
                  <a:pt x="138214" y="259707"/>
                </a:cubicBezTo>
                <a:cubicBezTo>
                  <a:pt x="139463" y="259707"/>
                  <a:pt x="140717" y="259496"/>
                  <a:pt x="141933" y="259036"/>
                </a:cubicBezTo>
                <a:cubicBezTo>
                  <a:pt x="150414" y="255814"/>
                  <a:pt x="151629" y="244568"/>
                  <a:pt x="147921" y="237425"/>
                </a:cubicBezTo>
                <a:cubicBezTo>
                  <a:pt x="145520" y="232774"/>
                  <a:pt x="141568" y="229127"/>
                  <a:pt x="137343" y="226118"/>
                </a:cubicBezTo>
                <a:cubicBezTo>
                  <a:pt x="135511" y="224814"/>
                  <a:pt x="133611" y="223588"/>
                  <a:pt x="131659" y="222440"/>
                </a:cubicBezTo>
                <a:lnTo>
                  <a:pt x="131659" y="222440"/>
                </a:lnTo>
                <a:cubicBezTo>
                  <a:pt x="136325" y="215425"/>
                  <a:pt x="142466" y="209330"/>
                  <a:pt x="149137" y="204294"/>
                </a:cubicBezTo>
                <a:cubicBezTo>
                  <a:pt x="169137" y="189126"/>
                  <a:pt x="194001" y="183260"/>
                  <a:pt x="218226" y="178974"/>
                </a:cubicBezTo>
                <a:cubicBezTo>
                  <a:pt x="242999" y="174597"/>
                  <a:pt x="268471" y="171315"/>
                  <a:pt x="291267" y="159977"/>
                </a:cubicBezTo>
                <a:cubicBezTo>
                  <a:pt x="301511" y="154901"/>
                  <a:pt x="311207" y="148123"/>
                  <a:pt x="318745" y="139430"/>
                </a:cubicBezTo>
                <a:cubicBezTo>
                  <a:pt x="319433" y="138634"/>
                  <a:pt x="320105" y="137799"/>
                  <a:pt x="320749" y="136930"/>
                </a:cubicBezTo>
                <a:lnTo>
                  <a:pt x="320749" y="136930"/>
                </a:lnTo>
                <a:cubicBezTo>
                  <a:pt x="328810" y="136699"/>
                  <a:pt x="336664" y="131858"/>
                  <a:pt x="341998" y="125904"/>
                </a:cubicBezTo>
                <a:cubicBezTo>
                  <a:pt x="349992" y="116907"/>
                  <a:pt x="354825" y="104900"/>
                  <a:pt x="358867" y="93654"/>
                </a:cubicBezTo>
                <a:cubicBezTo>
                  <a:pt x="367439" y="69581"/>
                  <a:pt x="370570" y="43562"/>
                  <a:pt x="367895" y="18151"/>
                </a:cubicBezTo>
                <a:cubicBezTo>
                  <a:pt x="367257" y="12103"/>
                  <a:pt x="366314" y="6115"/>
                  <a:pt x="365038" y="187"/>
                </a:cubicBezTo>
                <a:cubicBezTo>
                  <a:pt x="365012" y="58"/>
                  <a:pt x="364914" y="0"/>
                  <a:pt x="3648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14"/>
          <p:cNvSpPr/>
          <p:nvPr/>
        </p:nvSpPr>
        <p:spPr>
          <a:xfrm>
            <a:off x="-698298" y="-472435"/>
            <a:ext cx="3746433" cy="1596603"/>
          </a:xfrm>
          <a:custGeom>
            <a:avLst/>
            <a:gdLst/>
            <a:ahLst/>
            <a:cxnLst/>
            <a:rect l="l" t="t" r="r" b="b"/>
            <a:pathLst>
              <a:path w="269463" h="114836" extrusionOk="0">
                <a:moveTo>
                  <a:pt x="142566" y="54279"/>
                </a:moveTo>
                <a:cubicBezTo>
                  <a:pt x="142891" y="54279"/>
                  <a:pt x="143214" y="54310"/>
                  <a:pt x="143518" y="54363"/>
                </a:cubicBezTo>
                <a:cubicBezTo>
                  <a:pt x="146862" y="54849"/>
                  <a:pt x="149719" y="57129"/>
                  <a:pt x="151573" y="59834"/>
                </a:cubicBezTo>
                <a:cubicBezTo>
                  <a:pt x="153963" y="63330"/>
                  <a:pt x="154228" y="67275"/>
                  <a:pt x="153272" y="71050"/>
                </a:cubicBezTo>
                <a:lnTo>
                  <a:pt x="153272" y="71050"/>
                </a:lnTo>
                <a:cubicBezTo>
                  <a:pt x="149167" y="68798"/>
                  <a:pt x="145408" y="65866"/>
                  <a:pt x="142606" y="62114"/>
                </a:cubicBezTo>
                <a:cubicBezTo>
                  <a:pt x="141816" y="61050"/>
                  <a:pt x="141147" y="59956"/>
                  <a:pt x="140539" y="58801"/>
                </a:cubicBezTo>
                <a:cubicBezTo>
                  <a:pt x="140083" y="57919"/>
                  <a:pt x="139536" y="56977"/>
                  <a:pt x="139840" y="55944"/>
                </a:cubicBezTo>
                <a:cubicBezTo>
                  <a:pt x="140221" y="54683"/>
                  <a:pt x="141401" y="54279"/>
                  <a:pt x="142566" y="54279"/>
                </a:cubicBezTo>
                <a:close/>
                <a:moveTo>
                  <a:pt x="269227" y="1"/>
                </a:moveTo>
                <a:cubicBezTo>
                  <a:pt x="269106" y="1"/>
                  <a:pt x="268976" y="77"/>
                  <a:pt x="268961" y="228"/>
                </a:cubicBezTo>
                <a:cubicBezTo>
                  <a:pt x="266104" y="25670"/>
                  <a:pt x="251727" y="49409"/>
                  <a:pt x="230237" y="63390"/>
                </a:cubicBezTo>
                <a:cubicBezTo>
                  <a:pt x="219112" y="70655"/>
                  <a:pt x="206285" y="75306"/>
                  <a:pt x="193154" y="76917"/>
                </a:cubicBezTo>
                <a:cubicBezTo>
                  <a:pt x="189473" y="77372"/>
                  <a:pt x="185718" y="77631"/>
                  <a:pt x="181957" y="77631"/>
                </a:cubicBezTo>
                <a:cubicBezTo>
                  <a:pt x="173173" y="77631"/>
                  <a:pt x="164357" y="76219"/>
                  <a:pt x="156376" y="72600"/>
                </a:cubicBezTo>
                <a:cubicBezTo>
                  <a:pt x="155535" y="72219"/>
                  <a:pt x="154701" y="71811"/>
                  <a:pt x="153880" y="71378"/>
                </a:cubicBezTo>
                <a:lnTo>
                  <a:pt x="153880" y="71378"/>
                </a:lnTo>
                <a:cubicBezTo>
                  <a:pt x="154733" y="68197"/>
                  <a:pt x="154633" y="64882"/>
                  <a:pt x="153062" y="61536"/>
                </a:cubicBezTo>
                <a:cubicBezTo>
                  <a:pt x="151907" y="58983"/>
                  <a:pt x="149962" y="56764"/>
                  <a:pt x="147561" y="55305"/>
                </a:cubicBezTo>
                <a:cubicBezTo>
                  <a:pt x="146293" y="54535"/>
                  <a:pt x="144367" y="53698"/>
                  <a:pt x="142650" y="53698"/>
                </a:cubicBezTo>
                <a:cubicBezTo>
                  <a:pt x="142062" y="53698"/>
                  <a:pt x="141499" y="53796"/>
                  <a:pt x="140995" y="54029"/>
                </a:cubicBezTo>
                <a:cubicBezTo>
                  <a:pt x="136010" y="56217"/>
                  <a:pt x="143245" y="63786"/>
                  <a:pt x="145190" y="65731"/>
                </a:cubicBezTo>
                <a:cubicBezTo>
                  <a:pt x="147569" y="68052"/>
                  <a:pt x="150251" y="69980"/>
                  <a:pt x="153134" y="71567"/>
                </a:cubicBezTo>
                <a:lnTo>
                  <a:pt x="153134" y="71567"/>
                </a:lnTo>
                <a:cubicBezTo>
                  <a:pt x="152432" y="74042"/>
                  <a:pt x="151218" y="76432"/>
                  <a:pt x="149749" y="78558"/>
                </a:cubicBezTo>
                <a:cubicBezTo>
                  <a:pt x="146163" y="83756"/>
                  <a:pt x="141086" y="88011"/>
                  <a:pt x="136071" y="91810"/>
                </a:cubicBezTo>
                <a:cubicBezTo>
                  <a:pt x="117895" y="105640"/>
                  <a:pt x="95311" y="113148"/>
                  <a:pt x="72605" y="114212"/>
                </a:cubicBezTo>
                <a:cubicBezTo>
                  <a:pt x="70713" y="114301"/>
                  <a:pt x="68817" y="114345"/>
                  <a:pt x="66921" y="114345"/>
                </a:cubicBezTo>
                <a:cubicBezTo>
                  <a:pt x="46126" y="114345"/>
                  <a:pt x="25244" y="108989"/>
                  <a:pt x="7528" y="98041"/>
                </a:cubicBezTo>
                <a:cubicBezTo>
                  <a:pt x="5126" y="96582"/>
                  <a:pt x="2786" y="95002"/>
                  <a:pt x="506" y="93330"/>
                </a:cubicBezTo>
                <a:cubicBezTo>
                  <a:pt x="442" y="93289"/>
                  <a:pt x="382" y="93272"/>
                  <a:pt x="329" y="93272"/>
                </a:cubicBezTo>
                <a:cubicBezTo>
                  <a:pt x="106" y="93272"/>
                  <a:pt x="0" y="93578"/>
                  <a:pt x="172" y="93725"/>
                </a:cubicBezTo>
                <a:cubicBezTo>
                  <a:pt x="19430" y="107836"/>
                  <a:pt x="43238" y="114836"/>
                  <a:pt x="67027" y="114836"/>
                </a:cubicBezTo>
                <a:cubicBezTo>
                  <a:pt x="67681" y="114836"/>
                  <a:pt x="68334" y="114830"/>
                  <a:pt x="68988" y="114820"/>
                </a:cubicBezTo>
                <a:cubicBezTo>
                  <a:pt x="93365" y="114364"/>
                  <a:pt x="117773" y="106552"/>
                  <a:pt x="137135" y="91567"/>
                </a:cubicBezTo>
                <a:cubicBezTo>
                  <a:pt x="143012" y="86999"/>
                  <a:pt x="151324" y="79888"/>
                  <a:pt x="153734" y="71891"/>
                </a:cubicBezTo>
                <a:lnTo>
                  <a:pt x="153734" y="71891"/>
                </a:lnTo>
                <a:cubicBezTo>
                  <a:pt x="161293" y="75891"/>
                  <a:pt x="170158" y="77614"/>
                  <a:pt x="178534" y="77980"/>
                </a:cubicBezTo>
                <a:cubicBezTo>
                  <a:pt x="179870" y="78045"/>
                  <a:pt x="181208" y="78077"/>
                  <a:pt x="182545" y="78077"/>
                </a:cubicBezTo>
                <a:cubicBezTo>
                  <a:pt x="195078" y="78077"/>
                  <a:pt x="207596" y="75268"/>
                  <a:pt x="219021" y="70078"/>
                </a:cubicBezTo>
                <a:cubicBezTo>
                  <a:pt x="243672" y="58892"/>
                  <a:pt x="261909" y="36095"/>
                  <a:pt x="267897" y="9682"/>
                </a:cubicBezTo>
                <a:cubicBezTo>
                  <a:pt x="268566" y="6551"/>
                  <a:pt x="269113" y="3359"/>
                  <a:pt x="269448" y="228"/>
                </a:cubicBezTo>
                <a:cubicBezTo>
                  <a:pt x="269463" y="77"/>
                  <a:pt x="269349" y="1"/>
                  <a:pt x="26922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5601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E8CB6-D54B-03F1-ED1B-9ADB57E2F942}"/>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A58C989-066B-4A69-B6B5-C9B033432720}" type="datetime1">
              <a:rPr lang="en-US"/>
              <a:pPr>
                <a:defRPr/>
              </a:pPr>
              <a:t>11/26/2023</a:t>
            </a:fld>
            <a:endParaRPr lang="en-US"/>
          </a:p>
        </p:txBody>
      </p:sp>
      <p:sp>
        <p:nvSpPr>
          <p:cNvPr id="5" name="Footer Placeholder 4">
            <a:extLst>
              <a:ext uri="{FF2B5EF4-FFF2-40B4-BE49-F238E27FC236}">
                <a16:creationId xmlns:a16="http://schemas.microsoft.com/office/drawing/2014/main" id="{71D9A3EF-D768-F5D7-37CD-1AF2BFB8EEB6}"/>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6" name="Slide Number Placeholder 5">
            <a:extLst>
              <a:ext uri="{FF2B5EF4-FFF2-40B4-BE49-F238E27FC236}">
                <a16:creationId xmlns:a16="http://schemas.microsoft.com/office/drawing/2014/main" id="{B51067BF-17FF-017C-1223-9FDA1BA734DC}"/>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66871216-5CA9-46F0-8621-EED0F241D131}" type="slidenum">
              <a:rPr lang="en-US" altLang="en-US"/>
              <a:pPr>
                <a:defRPr/>
              </a:pPr>
              <a:t>‹#›</a:t>
            </a:fld>
            <a:endParaRPr lang="en-US" altLang="en-US"/>
          </a:p>
        </p:txBody>
      </p:sp>
    </p:spTree>
    <p:extLst>
      <p:ext uri="{BB962C8B-B14F-4D97-AF65-F5344CB8AC3E}">
        <p14:creationId xmlns:p14="http://schemas.microsoft.com/office/powerpoint/2010/main" val="3227771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398907-ECF0-95FE-2747-27900FD1755A}"/>
              </a:ext>
            </a:extLst>
          </p:cNvPr>
          <p:cNvSpPr/>
          <p:nvPr/>
        </p:nvSpPr>
        <p:spPr bwMode="ltGray">
          <a:xfrm>
            <a:off x="0" y="1"/>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Rectangle 4">
            <a:extLst>
              <a:ext uri="{FF2B5EF4-FFF2-40B4-BE49-F238E27FC236}">
                <a16:creationId xmlns:a16="http://schemas.microsoft.com/office/drawing/2014/main" id="{87D4D82D-98B3-F90D-0DA7-3DD0A8E4F59F}"/>
              </a:ext>
            </a:extLst>
          </p:cNvPr>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ctrTitle"/>
          </p:nvPr>
        </p:nvSpPr>
        <p:spPr>
          <a:xfrm>
            <a:off x="914400" y="3355848"/>
            <a:ext cx="107696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a:extLst>
              <a:ext uri="{FF2B5EF4-FFF2-40B4-BE49-F238E27FC236}">
                <a16:creationId xmlns:a16="http://schemas.microsoft.com/office/drawing/2014/main" id="{0DC87243-632E-F936-5612-3EBF42CB2AB2}"/>
              </a:ext>
            </a:extLst>
          </p:cNvPr>
          <p:cNvSpPr>
            <a:spLocks noGrp="1"/>
          </p:cNvSpPr>
          <p:nvPr>
            <p:ph type="dt" sz="half" idx="10"/>
          </p:nvPr>
        </p:nvSpPr>
        <p:spPr/>
        <p:txBody>
          <a:bodyPr/>
          <a:lstStyle>
            <a:lvl1pPr>
              <a:defRPr/>
            </a:lvl1pPr>
          </a:lstStyle>
          <a:p>
            <a:pPr>
              <a:defRPr/>
            </a:pPr>
            <a:fld id="{122E6EA6-326F-4755-AADE-4B77E7DB92BC}" type="datetime1">
              <a:rPr lang="en-US" smtClean="0"/>
              <a:pPr>
                <a:defRPr/>
              </a:pPr>
              <a:t>11/26/2023</a:t>
            </a:fld>
            <a:endParaRPr lang="en-US"/>
          </a:p>
        </p:txBody>
      </p:sp>
      <p:sp>
        <p:nvSpPr>
          <p:cNvPr id="7" name="Footer Placeholder 4">
            <a:extLst>
              <a:ext uri="{FF2B5EF4-FFF2-40B4-BE49-F238E27FC236}">
                <a16:creationId xmlns:a16="http://schemas.microsoft.com/office/drawing/2014/main" id="{17BFB1EB-51F1-8996-79ED-DB82D06D349E}"/>
              </a:ext>
            </a:extLst>
          </p:cNvPr>
          <p:cNvSpPr>
            <a:spLocks noGrp="1"/>
          </p:cNvSpPr>
          <p:nvPr>
            <p:ph type="ftr" sz="quarter" idx="11"/>
          </p:nvPr>
        </p:nvSpPr>
        <p:spPr/>
        <p:txBody>
          <a:bodyPr/>
          <a:lstStyle>
            <a:lvl1pPr>
              <a:defRPr/>
            </a:lvl1pPr>
          </a:lstStyle>
          <a:p>
            <a:pPr>
              <a:defRPr/>
            </a:pPr>
            <a:r>
              <a:rPr lang="en-US"/>
              <a:t>Fuccillo</a:t>
            </a:r>
          </a:p>
        </p:txBody>
      </p:sp>
      <p:sp>
        <p:nvSpPr>
          <p:cNvPr id="8" name="Slide Number Placeholder 5">
            <a:extLst>
              <a:ext uri="{FF2B5EF4-FFF2-40B4-BE49-F238E27FC236}">
                <a16:creationId xmlns:a16="http://schemas.microsoft.com/office/drawing/2014/main" id="{4558BB90-E591-9175-3417-A54D02B46040}"/>
              </a:ext>
            </a:extLst>
          </p:cNvPr>
          <p:cNvSpPr>
            <a:spLocks noGrp="1"/>
          </p:cNvSpPr>
          <p:nvPr>
            <p:ph type="sldNum" sz="quarter" idx="12"/>
          </p:nvPr>
        </p:nvSpPr>
        <p:spPr/>
        <p:txBody>
          <a:bodyPr/>
          <a:lstStyle>
            <a:lvl1pPr>
              <a:defRPr/>
            </a:lvl1pPr>
          </a:lstStyle>
          <a:p>
            <a:pPr>
              <a:defRPr/>
            </a:pPr>
            <a:fld id="{1BD7E40B-388E-4B61-9BF5-60C5791834DE}" type="slidenum">
              <a:rPr lang="en-US" altLang="en-US" smtClean="0"/>
              <a:pPr>
                <a:defRPr/>
              </a:pPr>
              <a:t>‹#›</a:t>
            </a:fld>
            <a:endParaRPr lang="en-US" altLang="en-US"/>
          </a:p>
        </p:txBody>
      </p:sp>
    </p:spTree>
    <p:extLst>
      <p:ext uri="{BB962C8B-B14F-4D97-AF65-F5344CB8AC3E}">
        <p14:creationId xmlns:p14="http://schemas.microsoft.com/office/powerpoint/2010/main" val="197392571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8FD44-FC0E-E25C-AF68-554E9D406ECB}"/>
              </a:ext>
            </a:extLst>
          </p:cNvPr>
          <p:cNvSpPr>
            <a:spLocks noGrp="1"/>
          </p:cNvSpPr>
          <p:nvPr>
            <p:ph type="dt" sz="half" idx="10"/>
          </p:nvPr>
        </p:nvSpPr>
        <p:spPr/>
        <p:txBody>
          <a:bodyPr/>
          <a:lstStyle>
            <a:lvl1pPr>
              <a:defRPr/>
            </a:lvl1pPr>
          </a:lstStyle>
          <a:p>
            <a:pPr>
              <a:defRPr/>
            </a:pPr>
            <a:fld id="{8A58C989-066B-4A69-B6B5-C9B033432720}" type="datetime1">
              <a:rPr lang="en-US" smtClean="0"/>
              <a:pPr>
                <a:defRPr/>
              </a:pPr>
              <a:t>11/26/2023</a:t>
            </a:fld>
            <a:endParaRPr lang="en-US"/>
          </a:p>
        </p:txBody>
      </p:sp>
      <p:sp>
        <p:nvSpPr>
          <p:cNvPr id="5" name="Footer Placeholder 4">
            <a:extLst>
              <a:ext uri="{FF2B5EF4-FFF2-40B4-BE49-F238E27FC236}">
                <a16:creationId xmlns:a16="http://schemas.microsoft.com/office/drawing/2014/main" id="{EA2501A2-780B-4352-93C3-2CF062D120A6}"/>
              </a:ext>
            </a:extLst>
          </p:cNvPr>
          <p:cNvSpPr>
            <a:spLocks noGrp="1"/>
          </p:cNvSpPr>
          <p:nvPr>
            <p:ph type="ftr" sz="quarter" idx="11"/>
          </p:nvPr>
        </p:nvSpPr>
        <p:spPr/>
        <p:txBody>
          <a:bodyPr/>
          <a:lstStyle>
            <a:lvl1pPr>
              <a:defRPr/>
            </a:lvl1pPr>
          </a:lstStyle>
          <a:p>
            <a:pPr>
              <a:defRPr/>
            </a:pPr>
            <a:r>
              <a:rPr lang="en-US"/>
              <a:t>Fuccillo</a:t>
            </a:r>
          </a:p>
        </p:txBody>
      </p:sp>
      <p:sp>
        <p:nvSpPr>
          <p:cNvPr id="6" name="Slide Number Placeholder 5">
            <a:extLst>
              <a:ext uri="{FF2B5EF4-FFF2-40B4-BE49-F238E27FC236}">
                <a16:creationId xmlns:a16="http://schemas.microsoft.com/office/drawing/2014/main" id="{6EC8BB28-FE1A-4A73-7178-A17CAE381503}"/>
              </a:ext>
            </a:extLst>
          </p:cNvPr>
          <p:cNvSpPr>
            <a:spLocks noGrp="1"/>
          </p:cNvSpPr>
          <p:nvPr>
            <p:ph type="sldNum" sz="quarter" idx="12"/>
          </p:nvPr>
        </p:nvSpPr>
        <p:spPr/>
        <p:txBody>
          <a:bodyPr/>
          <a:lstStyle>
            <a:lvl1pPr>
              <a:defRPr/>
            </a:lvl1pPr>
          </a:lstStyle>
          <a:p>
            <a:pPr>
              <a:defRPr/>
            </a:pPr>
            <a:fld id="{66871216-5CA9-46F0-8621-EED0F241D131}" type="slidenum">
              <a:rPr lang="en-US" altLang="en-US" smtClean="0"/>
              <a:pPr>
                <a:defRPr/>
              </a:pPr>
              <a:t>‹#›</a:t>
            </a:fld>
            <a:endParaRPr lang="en-US" altLang="en-US"/>
          </a:p>
        </p:txBody>
      </p:sp>
    </p:spTree>
    <p:extLst>
      <p:ext uri="{BB962C8B-B14F-4D97-AF65-F5344CB8AC3E}">
        <p14:creationId xmlns:p14="http://schemas.microsoft.com/office/powerpoint/2010/main" val="4242188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C003B3-B5BA-48AF-48D1-F8CA9892FCF8}"/>
              </a:ext>
            </a:extLst>
          </p:cNvPr>
          <p:cNvSpPr/>
          <p:nvPr/>
        </p:nvSpPr>
        <p:spPr bwMode="ltGray">
          <a:xfrm>
            <a:off x="0" y="1"/>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Rectangle 4">
            <a:extLst>
              <a:ext uri="{FF2B5EF4-FFF2-40B4-BE49-F238E27FC236}">
                <a16:creationId xmlns:a16="http://schemas.microsoft.com/office/drawing/2014/main" id="{F1ECF67F-DABC-B234-56C7-FE0D8CDA1AED}"/>
              </a:ext>
            </a:extLst>
          </p:cNvPr>
          <p:cNvSpPr/>
          <p:nvPr/>
        </p:nvSpPr>
        <p:spPr bwMode="invGray">
          <a:xfrm>
            <a:off x="0" y="2601914"/>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title"/>
          </p:nvPr>
        </p:nvSpPr>
        <p:spPr>
          <a:xfrm>
            <a:off x="999744" y="118872"/>
            <a:ext cx="10684256"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a:extLst>
              <a:ext uri="{FF2B5EF4-FFF2-40B4-BE49-F238E27FC236}">
                <a16:creationId xmlns:a16="http://schemas.microsoft.com/office/drawing/2014/main" id="{E9AF752F-323D-EDBD-CC7B-674BF286EF1D}"/>
              </a:ext>
            </a:extLst>
          </p:cNvPr>
          <p:cNvSpPr>
            <a:spLocks noGrp="1"/>
          </p:cNvSpPr>
          <p:nvPr>
            <p:ph type="dt" sz="half" idx="10"/>
          </p:nvPr>
        </p:nvSpPr>
        <p:spPr/>
        <p:txBody>
          <a:bodyPr/>
          <a:lstStyle>
            <a:lvl1pPr>
              <a:defRPr/>
            </a:lvl1pPr>
          </a:lstStyle>
          <a:p>
            <a:pPr>
              <a:defRPr/>
            </a:pPr>
            <a:fld id="{64507FD4-0660-45C7-A4E5-B9F808A27098}" type="datetime1">
              <a:rPr lang="en-US" smtClean="0"/>
              <a:pPr>
                <a:defRPr/>
              </a:pPr>
              <a:t>11/26/2023</a:t>
            </a:fld>
            <a:endParaRPr lang="en-US"/>
          </a:p>
        </p:txBody>
      </p:sp>
      <p:sp>
        <p:nvSpPr>
          <p:cNvPr id="7" name="Footer Placeholder 4">
            <a:extLst>
              <a:ext uri="{FF2B5EF4-FFF2-40B4-BE49-F238E27FC236}">
                <a16:creationId xmlns:a16="http://schemas.microsoft.com/office/drawing/2014/main" id="{71EA091E-747D-C669-B6E2-1A9226351266}"/>
              </a:ext>
            </a:extLst>
          </p:cNvPr>
          <p:cNvSpPr>
            <a:spLocks noGrp="1"/>
          </p:cNvSpPr>
          <p:nvPr>
            <p:ph type="ftr" sz="quarter" idx="11"/>
          </p:nvPr>
        </p:nvSpPr>
        <p:spPr/>
        <p:txBody>
          <a:bodyPr/>
          <a:lstStyle>
            <a:lvl1pPr>
              <a:defRPr/>
            </a:lvl1pPr>
          </a:lstStyle>
          <a:p>
            <a:pPr>
              <a:defRPr/>
            </a:pPr>
            <a:r>
              <a:rPr lang="en-US"/>
              <a:t>Fuccillo</a:t>
            </a:r>
          </a:p>
        </p:txBody>
      </p:sp>
      <p:sp>
        <p:nvSpPr>
          <p:cNvPr id="8" name="Slide Number Placeholder 5">
            <a:extLst>
              <a:ext uri="{FF2B5EF4-FFF2-40B4-BE49-F238E27FC236}">
                <a16:creationId xmlns:a16="http://schemas.microsoft.com/office/drawing/2014/main" id="{2E95F3D8-70DB-1DEC-4854-9F6046BCAA54}"/>
              </a:ext>
            </a:extLst>
          </p:cNvPr>
          <p:cNvSpPr>
            <a:spLocks noGrp="1"/>
          </p:cNvSpPr>
          <p:nvPr>
            <p:ph type="sldNum" sz="quarter" idx="12"/>
          </p:nvPr>
        </p:nvSpPr>
        <p:spPr/>
        <p:txBody>
          <a:bodyPr/>
          <a:lstStyle>
            <a:lvl1pPr>
              <a:defRPr/>
            </a:lvl1pPr>
          </a:lstStyle>
          <a:p>
            <a:pPr>
              <a:defRPr/>
            </a:pPr>
            <a:fld id="{2A64473C-54AB-4579-AAB9-3ED40ABF1B73}" type="slidenum">
              <a:rPr lang="en-US" altLang="en-US" smtClean="0"/>
              <a:pPr>
                <a:defRPr/>
              </a:pPr>
              <a:t>‹#›</a:t>
            </a:fld>
            <a:endParaRPr lang="en-US" altLang="en-US"/>
          </a:p>
        </p:txBody>
      </p:sp>
    </p:spTree>
    <p:extLst>
      <p:ext uri="{BB962C8B-B14F-4D97-AF65-F5344CB8AC3E}">
        <p14:creationId xmlns:p14="http://schemas.microsoft.com/office/powerpoint/2010/main" val="168660435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5CF7A7F-47A8-C8E8-B794-7DAA4AFD4CD0}"/>
              </a:ext>
            </a:extLst>
          </p:cNvPr>
          <p:cNvSpPr>
            <a:spLocks noGrp="1"/>
          </p:cNvSpPr>
          <p:nvPr>
            <p:ph type="dt" sz="half" idx="10"/>
          </p:nvPr>
        </p:nvSpPr>
        <p:spPr/>
        <p:txBody>
          <a:bodyPr/>
          <a:lstStyle>
            <a:lvl1pPr>
              <a:defRPr/>
            </a:lvl1pPr>
          </a:lstStyle>
          <a:p>
            <a:pPr>
              <a:defRPr/>
            </a:pPr>
            <a:fld id="{0DF6A151-CDCC-4805-BA9F-4C7F53AB591A}" type="datetime1">
              <a:rPr lang="en-US" smtClean="0"/>
              <a:pPr>
                <a:defRPr/>
              </a:pPr>
              <a:t>11/26/2023</a:t>
            </a:fld>
            <a:endParaRPr lang="en-US"/>
          </a:p>
        </p:txBody>
      </p:sp>
      <p:sp>
        <p:nvSpPr>
          <p:cNvPr id="6" name="Footer Placeholder 4">
            <a:extLst>
              <a:ext uri="{FF2B5EF4-FFF2-40B4-BE49-F238E27FC236}">
                <a16:creationId xmlns:a16="http://schemas.microsoft.com/office/drawing/2014/main" id="{8D1EC8AF-10E2-AE00-95B5-08437218897B}"/>
              </a:ext>
            </a:extLst>
          </p:cNvPr>
          <p:cNvSpPr>
            <a:spLocks noGrp="1"/>
          </p:cNvSpPr>
          <p:nvPr>
            <p:ph type="ftr" sz="quarter" idx="11"/>
          </p:nvPr>
        </p:nvSpPr>
        <p:spPr/>
        <p:txBody>
          <a:bodyPr/>
          <a:lstStyle>
            <a:lvl1pPr>
              <a:defRPr/>
            </a:lvl1pPr>
          </a:lstStyle>
          <a:p>
            <a:pPr>
              <a:defRPr/>
            </a:pPr>
            <a:r>
              <a:rPr lang="en-US"/>
              <a:t>Fuccillo</a:t>
            </a:r>
          </a:p>
        </p:txBody>
      </p:sp>
      <p:sp>
        <p:nvSpPr>
          <p:cNvPr id="7" name="Slide Number Placeholder 5">
            <a:extLst>
              <a:ext uri="{FF2B5EF4-FFF2-40B4-BE49-F238E27FC236}">
                <a16:creationId xmlns:a16="http://schemas.microsoft.com/office/drawing/2014/main" id="{B20D2146-86EB-02DF-300D-5EBEBF02FBFC}"/>
              </a:ext>
            </a:extLst>
          </p:cNvPr>
          <p:cNvSpPr>
            <a:spLocks noGrp="1"/>
          </p:cNvSpPr>
          <p:nvPr>
            <p:ph type="sldNum" sz="quarter" idx="12"/>
          </p:nvPr>
        </p:nvSpPr>
        <p:spPr/>
        <p:txBody>
          <a:bodyPr/>
          <a:lstStyle>
            <a:lvl1pPr>
              <a:defRPr/>
            </a:lvl1pPr>
          </a:lstStyle>
          <a:p>
            <a:pPr>
              <a:defRPr/>
            </a:pPr>
            <a:fld id="{ED96DC8C-5CB1-4624-9FF1-9035A55DB172}" type="slidenum">
              <a:rPr lang="en-US" altLang="en-US" smtClean="0"/>
              <a:pPr>
                <a:defRPr/>
              </a:pPr>
              <a:t>‹#›</a:t>
            </a:fld>
            <a:endParaRPr lang="en-US" altLang="en-US"/>
          </a:p>
        </p:txBody>
      </p:sp>
    </p:spTree>
    <p:extLst>
      <p:ext uri="{BB962C8B-B14F-4D97-AF65-F5344CB8AC3E}">
        <p14:creationId xmlns:p14="http://schemas.microsoft.com/office/powerpoint/2010/main" val="3061020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0C5A1F3-950C-73E1-44CB-EE2966B668AB}"/>
              </a:ext>
            </a:extLst>
          </p:cNvPr>
          <p:cNvSpPr>
            <a:spLocks noGrp="1"/>
          </p:cNvSpPr>
          <p:nvPr>
            <p:ph type="dt" sz="half" idx="10"/>
          </p:nvPr>
        </p:nvSpPr>
        <p:spPr/>
        <p:txBody>
          <a:bodyPr/>
          <a:lstStyle>
            <a:lvl1pPr>
              <a:defRPr/>
            </a:lvl1pPr>
          </a:lstStyle>
          <a:p>
            <a:pPr>
              <a:defRPr/>
            </a:pPr>
            <a:fld id="{F64F2F88-4938-4BA9-B327-F0A217FF6642}" type="datetime1">
              <a:rPr lang="en-US" smtClean="0"/>
              <a:pPr>
                <a:defRPr/>
              </a:pPr>
              <a:t>11/26/2023</a:t>
            </a:fld>
            <a:endParaRPr lang="en-US"/>
          </a:p>
        </p:txBody>
      </p:sp>
      <p:sp>
        <p:nvSpPr>
          <p:cNvPr id="8" name="Footer Placeholder 4">
            <a:extLst>
              <a:ext uri="{FF2B5EF4-FFF2-40B4-BE49-F238E27FC236}">
                <a16:creationId xmlns:a16="http://schemas.microsoft.com/office/drawing/2014/main" id="{14A9D977-B8E8-32F2-0CF1-51818CDAF6DA}"/>
              </a:ext>
            </a:extLst>
          </p:cNvPr>
          <p:cNvSpPr>
            <a:spLocks noGrp="1"/>
          </p:cNvSpPr>
          <p:nvPr>
            <p:ph type="ftr" sz="quarter" idx="11"/>
          </p:nvPr>
        </p:nvSpPr>
        <p:spPr/>
        <p:txBody>
          <a:bodyPr/>
          <a:lstStyle>
            <a:lvl1pPr>
              <a:defRPr/>
            </a:lvl1pPr>
          </a:lstStyle>
          <a:p>
            <a:pPr>
              <a:defRPr/>
            </a:pPr>
            <a:r>
              <a:rPr lang="en-US"/>
              <a:t>Fuccillo</a:t>
            </a:r>
          </a:p>
        </p:txBody>
      </p:sp>
      <p:sp>
        <p:nvSpPr>
          <p:cNvPr id="9" name="Slide Number Placeholder 5">
            <a:extLst>
              <a:ext uri="{FF2B5EF4-FFF2-40B4-BE49-F238E27FC236}">
                <a16:creationId xmlns:a16="http://schemas.microsoft.com/office/drawing/2014/main" id="{C6467A34-6E6E-7A8B-1667-86F11C185367}"/>
              </a:ext>
            </a:extLst>
          </p:cNvPr>
          <p:cNvSpPr>
            <a:spLocks noGrp="1"/>
          </p:cNvSpPr>
          <p:nvPr>
            <p:ph type="sldNum" sz="quarter" idx="12"/>
          </p:nvPr>
        </p:nvSpPr>
        <p:spPr/>
        <p:txBody>
          <a:bodyPr/>
          <a:lstStyle>
            <a:lvl1pPr>
              <a:defRPr/>
            </a:lvl1pPr>
          </a:lstStyle>
          <a:p>
            <a:pPr>
              <a:defRPr/>
            </a:pPr>
            <a:fld id="{BE7AA704-E865-46AC-AD67-5B8CB176083C}" type="slidenum">
              <a:rPr lang="en-US" altLang="en-US" smtClean="0"/>
              <a:pPr>
                <a:defRPr/>
              </a:pPr>
              <a:t>‹#›</a:t>
            </a:fld>
            <a:endParaRPr lang="en-US" altLang="en-US"/>
          </a:p>
        </p:txBody>
      </p:sp>
    </p:spTree>
    <p:extLst>
      <p:ext uri="{BB962C8B-B14F-4D97-AF65-F5344CB8AC3E}">
        <p14:creationId xmlns:p14="http://schemas.microsoft.com/office/powerpoint/2010/main" val="2333307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CC0BBBC-5CBA-EAD3-2576-8708E6E1BCF2}"/>
              </a:ext>
            </a:extLst>
          </p:cNvPr>
          <p:cNvSpPr>
            <a:spLocks noGrp="1"/>
          </p:cNvSpPr>
          <p:nvPr>
            <p:ph type="dt" sz="half" idx="10"/>
          </p:nvPr>
        </p:nvSpPr>
        <p:spPr/>
        <p:txBody>
          <a:bodyPr/>
          <a:lstStyle>
            <a:lvl1pPr>
              <a:defRPr/>
            </a:lvl1pPr>
          </a:lstStyle>
          <a:p>
            <a:pPr>
              <a:defRPr/>
            </a:pPr>
            <a:fld id="{F729F5CD-A219-4BAA-85F3-64F1523BEF3B}" type="datetime1">
              <a:rPr lang="en-US" smtClean="0"/>
              <a:pPr>
                <a:defRPr/>
              </a:pPr>
              <a:t>11/26/2023</a:t>
            </a:fld>
            <a:endParaRPr lang="en-US"/>
          </a:p>
        </p:txBody>
      </p:sp>
      <p:sp>
        <p:nvSpPr>
          <p:cNvPr id="4" name="Footer Placeholder 4">
            <a:extLst>
              <a:ext uri="{FF2B5EF4-FFF2-40B4-BE49-F238E27FC236}">
                <a16:creationId xmlns:a16="http://schemas.microsoft.com/office/drawing/2014/main" id="{53AE7BFB-690A-DD62-0744-ECD0D1AE3C53}"/>
              </a:ext>
            </a:extLst>
          </p:cNvPr>
          <p:cNvSpPr>
            <a:spLocks noGrp="1"/>
          </p:cNvSpPr>
          <p:nvPr>
            <p:ph type="ftr" sz="quarter" idx="11"/>
          </p:nvPr>
        </p:nvSpPr>
        <p:spPr/>
        <p:txBody>
          <a:bodyPr/>
          <a:lstStyle>
            <a:lvl1pPr>
              <a:defRPr/>
            </a:lvl1pPr>
          </a:lstStyle>
          <a:p>
            <a:pPr>
              <a:defRPr/>
            </a:pPr>
            <a:r>
              <a:rPr lang="en-US"/>
              <a:t>Fuccillo</a:t>
            </a:r>
          </a:p>
        </p:txBody>
      </p:sp>
      <p:sp>
        <p:nvSpPr>
          <p:cNvPr id="5" name="Slide Number Placeholder 5">
            <a:extLst>
              <a:ext uri="{FF2B5EF4-FFF2-40B4-BE49-F238E27FC236}">
                <a16:creationId xmlns:a16="http://schemas.microsoft.com/office/drawing/2014/main" id="{9C3E8BA9-B726-A54E-DC91-98FAE426A77C}"/>
              </a:ext>
            </a:extLst>
          </p:cNvPr>
          <p:cNvSpPr>
            <a:spLocks noGrp="1"/>
          </p:cNvSpPr>
          <p:nvPr>
            <p:ph type="sldNum" sz="quarter" idx="12"/>
          </p:nvPr>
        </p:nvSpPr>
        <p:spPr/>
        <p:txBody>
          <a:bodyPr/>
          <a:lstStyle>
            <a:lvl1pPr>
              <a:defRPr/>
            </a:lvl1pPr>
          </a:lstStyle>
          <a:p>
            <a:pPr>
              <a:defRPr/>
            </a:pPr>
            <a:fld id="{E8E13BA8-58E9-4103-A670-0273E317E719}" type="slidenum">
              <a:rPr lang="en-US" altLang="en-US" smtClean="0"/>
              <a:pPr>
                <a:defRPr/>
              </a:pPr>
              <a:t>‹#›</a:t>
            </a:fld>
            <a:endParaRPr lang="en-US" altLang="en-US"/>
          </a:p>
        </p:txBody>
      </p:sp>
    </p:spTree>
    <p:extLst>
      <p:ext uri="{BB962C8B-B14F-4D97-AF65-F5344CB8AC3E}">
        <p14:creationId xmlns:p14="http://schemas.microsoft.com/office/powerpoint/2010/main" val="2026080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F25098-1BFB-339B-63E6-32C714429D33}"/>
              </a:ext>
            </a:extLst>
          </p:cNvPr>
          <p:cNvSpPr>
            <a:spLocks noGrp="1"/>
          </p:cNvSpPr>
          <p:nvPr>
            <p:ph type="dt" sz="half" idx="10"/>
          </p:nvPr>
        </p:nvSpPr>
        <p:spPr/>
        <p:txBody>
          <a:bodyPr/>
          <a:lstStyle>
            <a:lvl1pPr>
              <a:defRPr/>
            </a:lvl1pPr>
          </a:lstStyle>
          <a:p>
            <a:pPr>
              <a:defRPr/>
            </a:pPr>
            <a:fld id="{E69CE674-D487-420C-B4BD-C4AEF053F360}" type="datetime1">
              <a:rPr lang="en-US" smtClean="0"/>
              <a:pPr>
                <a:defRPr/>
              </a:pPr>
              <a:t>11/26/2023</a:t>
            </a:fld>
            <a:endParaRPr lang="en-US"/>
          </a:p>
        </p:txBody>
      </p:sp>
      <p:sp>
        <p:nvSpPr>
          <p:cNvPr id="3" name="Footer Placeholder 2">
            <a:extLst>
              <a:ext uri="{FF2B5EF4-FFF2-40B4-BE49-F238E27FC236}">
                <a16:creationId xmlns:a16="http://schemas.microsoft.com/office/drawing/2014/main" id="{7F2C3E28-CE9B-F0C5-9F30-B82B264BA3C5}"/>
              </a:ext>
            </a:extLst>
          </p:cNvPr>
          <p:cNvSpPr>
            <a:spLocks noGrp="1"/>
          </p:cNvSpPr>
          <p:nvPr>
            <p:ph type="ftr" sz="quarter" idx="11"/>
          </p:nvPr>
        </p:nvSpPr>
        <p:spPr/>
        <p:txBody>
          <a:bodyPr/>
          <a:lstStyle>
            <a:lvl1pPr>
              <a:defRPr/>
            </a:lvl1pPr>
          </a:lstStyle>
          <a:p>
            <a:pPr>
              <a:defRPr/>
            </a:pPr>
            <a:r>
              <a:rPr lang="en-US"/>
              <a:t>Fuccillo</a:t>
            </a:r>
          </a:p>
        </p:txBody>
      </p:sp>
      <p:sp>
        <p:nvSpPr>
          <p:cNvPr id="4" name="Slide Number Placeholder 3">
            <a:extLst>
              <a:ext uri="{FF2B5EF4-FFF2-40B4-BE49-F238E27FC236}">
                <a16:creationId xmlns:a16="http://schemas.microsoft.com/office/drawing/2014/main" id="{62C287CB-E6AD-12A2-368B-E7331EE8B1F9}"/>
              </a:ext>
            </a:extLst>
          </p:cNvPr>
          <p:cNvSpPr>
            <a:spLocks noGrp="1"/>
          </p:cNvSpPr>
          <p:nvPr>
            <p:ph type="sldNum" sz="quarter" idx="12"/>
          </p:nvPr>
        </p:nvSpPr>
        <p:spPr/>
        <p:txBody>
          <a:bodyPr/>
          <a:lstStyle>
            <a:lvl1pPr>
              <a:defRPr/>
            </a:lvl1pPr>
          </a:lstStyle>
          <a:p>
            <a:pPr>
              <a:defRPr/>
            </a:pPr>
            <a:fld id="{BD34A71B-33BA-49B9-BBDF-36267F55ECCA}" type="slidenum">
              <a:rPr lang="en-US" altLang="en-US" smtClean="0"/>
              <a:pPr>
                <a:defRPr/>
              </a:pPr>
              <a:t>‹#›</a:t>
            </a:fld>
            <a:endParaRPr lang="en-US" altLang="en-US"/>
          </a:p>
        </p:txBody>
      </p:sp>
    </p:spTree>
    <p:extLst>
      <p:ext uri="{BB962C8B-B14F-4D97-AF65-F5344CB8AC3E}">
        <p14:creationId xmlns:p14="http://schemas.microsoft.com/office/powerpoint/2010/main" val="1770694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C6B762-38D0-A336-C126-6779960CE335}"/>
              </a:ext>
            </a:extLst>
          </p:cNvPr>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Rectangle 5">
            <a:extLst>
              <a:ext uri="{FF2B5EF4-FFF2-40B4-BE49-F238E27FC236}">
                <a16:creationId xmlns:a16="http://schemas.microsoft.com/office/drawing/2014/main" id="{8BE2F8F6-C494-5A93-DA8D-AFD852FE4239}"/>
              </a:ext>
            </a:extLst>
          </p:cNvPr>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title"/>
          </p:nvPr>
        </p:nvSpPr>
        <p:spPr>
          <a:xfrm>
            <a:off x="223784" y="152400"/>
            <a:ext cx="3364992"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a:extLst>
              <a:ext uri="{FF2B5EF4-FFF2-40B4-BE49-F238E27FC236}">
                <a16:creationId xmlns:a16="http://schemas.microsoft.com/office/drawing/2014/main" id="{0D4FB296-1B73-D8FB-6DD3-16497EFAE08E}"/>
              </a:ext>
            </a:extLst>
          </p:cNvPr>
          <p:cNvSpPr>
            <a:spLocks noGrp="1"/>
          </p:cNvSpPr>
          <p:nvPr>
            <p:ph type="dt" sz="half" idx="10"/>
          </p:nvPr>
        </p:nvSpPr>
        <p:spPr/>
        <p:txBody>
          <a:bodyPr/>
          <a:lstStyle>
            <a:lvl1pPr>
              <a:defRPr/>
            </a:lvl1pPr>
          </a:lstStyle>
          <a:p>
            <a:pPr>
              <a:defRPr/>
            </a:pPr>
            <a:fld id="{E36EE931-47E4-467D-8285-A953A4F08B29}" type="datetime1">
              <a:rPr lang="en-US" smtClean="0"/>
              <a:pPr>
                <a:defRPr/>
              </a:pPr>
              <a:t>11/26/2023</a:t>
            </a:fld>
            <a:endParaRPr lang="en-US"/>
          </a:p>
        </p:txBody>
      </p:sp>
      <p:sp>
        <p:nvSpPr>
          <p:cNvPr id="8" name="Footer Placeholder 5">
            <a:extLst>
              <a:ext uri="{FF2B5EF4-FFF2-40B4-BE49-F238E27FC236}">
                <a16:creationId xmlns:a16="http://schemas.microsoft.com/office/drawing/2014/main" id="{6E79897F-B129-93EA-2287-617A07A473EC}"/>
              </a:ext>
            </a:extLst>
          </p:cNvPr>
          <p:cNvSpPr>
            <a:spLocks noGrp="1"/>
          </p:cNvSpPr>
          <p:nvPr>
            <p:ph type="ftr" sz="quarter" idx="11"/>
          </p:nvPr>
        </p:nvSpPr>
        <p:spPr/>
        <p:txBody>
          <a:bodyPr/>
          <a:lstStyle>
            <a:lvl1pPr>
              <a:defRPr/>
            </a:lvl1pPr>
          </a:lstStyle>
          <a:p>
            <a:pPr>
              <a:defRPr/>
            </a:pPr>
            <a:r>
              <a:rPr lang="en-US"/>
              <a:t>Fuccillo</a:t>
            </a:r>
          </a:p>
        </p:txBody>
      </p:sp>
      <p:sp>
        <p:nvSpPr>
          <p:cNvPr id="9" name="Slide Number Placeholder 6">
            <a:extLst>
              <a:ext uri="{FF2B5EF4-FFF2-40B4-BE49-F238E27FC236}">
                <a16:creationId xmlns:a16="http://schemas.microsoft.com/office/drawing/2014/main" id="{F70AA72E-1AF5-9585-5583-D53AD3DD3FD7}"/>
              </a:ext>
            </a:extLst>
          </p:cNvPr>
          <p:cNvSpPr>
            <a:spLocks noGrp="1"/>
          </p:cNvSpPr>
          <p:nvPr>
            <p:ph type="sldNum" sz="quarter" idx="12"/>
          </p:nvPr>
        </p:nvSpPr>
        <p:spPr/>
        <p:txBody>
          <a:bodyPr/>
          <a:lstStyle>
            <a:lvl1pPr>
              <a:defRPr/>
            </a:lvl1pPr>
          </a:lstStyle>
          <a:p>
            <a:pPr>
              <a:defRPr/>
            </a:pPr>
            <a:fld id="{60DF55D9-46A3-4197-9504-E0401FAF53D2}" type="slidenum">
              <a:rPr lang="en-US" altLang="en-US" smtClean="0"/>
              <a:pPr>
                <a:defRPr/>
              </a:pPr>
              <a:t>‹#›</a:t>
            </a:fld>
            <a:endParaRPr lang="en-US" altLang="en-US"/>
          </a:p>
        </p:txBody>
      </p:sp>
    </p:spTree>
    <p:extLst>
      <p:ext uri="{BB962C8B-B14F-4D97-AF65-F5344CB8AC3E}">
        <p14:creationId xmlns:p14="http://schemas.microsoft.com/office/powerpoint/2010/main" val="2201908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5C05F2-6C9E-EE34-7EE4-B66BAFE45A1B}"/>
              </a:ext>
            </a:extLst>
          </p:cNvPr>
          <p:cNvSpPr/>
          <p:nvPr/>
        </p:nvSpPr>
        <p:spPr>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Rectangle 5">
            <a:extLst>
              <a:ext uri="{FF2B5EF4-FFF2-40B4-BE49-F238E27FC236}">
                <a16:creationId xmlns:a16="http://schemas.microsoft.com/office/drawing/2014/main" id="{293CA97A-8E59-B14E-530C-F3F6D90E0C87}"/>
              </a:ext>
            </a:extLst>
          </p:cNvPr>
          <p:cNvSpPr/>
          <p:nvPr/>
        </p:nvSpPr>
        <p:spPr bwMode="invGray">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a:extLst>
              <a:ext uri="{FF2B5EF4-FFF2-40B4-BE49-F238E27FC236}">
                <a16:creationId xmlns:a16="http://schemas.microsoft.com/office/drawing/2014/main" id="{DB176ACE-93A9-EB71-B0CA-5CCBB4984E62}"/>
              </a:ext>
            </a:extLst>
          </p:cNvPr>
          <p:cNvSpPr>
            <a:spLocks noGrp="1"/>
          </p:cNvSpPr>
          <p:nvPr>
            <p:ph type="dt" sz="half" idx="10"/>
          </p:nvPr>
        </p:nvSpPr>
        <p:spPr>
          <a:xfrm>
            <a:off x="220133" y="1169988"/>
            <a:ext cx="3363384" cy="201612"/>
          </a:xfrm>
        </p:spPr>
        <p:txBody>
          <a:bodyPr/>
          <a:lstStyle>
            <a:lvl1pPr>
              <a:defRPr/>
            </a:lvl1pPr>
          </a:lstStyle>
          <a:p>
            <a:pPr>
              <a:defRPr/>
            </a:pPr>
            <a:fld id="{793FB76D-2CF1-4838-A56F-3FFC845A503F}" type="datetime1">
              <a:rPr lang="en-US" smtClean="0"/>
              <a:pPr>
                <a:defRPr/>
              </a:pPr>
              <a:t>11/26/2023</a:t>
            </a:fld>
            <a:endParaRPr lang="en-US"/>
          </a:p>
        </p:txBody>
      </p:sp>
      <p:sp>
        <p:nvSpPr>
          <p:cNvPr id="8" name="Footer Placeholder 5">
            <a:extLst>
              <a:ext uri="{FF2B5EF4-FFF2-40B4-BE49-F238E27FC236}">
                <a16:creationId xmlns:a16="http://schemas.microsoft.com/office/drawing/2014/main" id="{76033325-6498-DF24-658D-7AE562E2041A}"/>
              </a:ext>
            </a:extLst>
          </p:cNvPr>
          <p:cNvSpPr>
            <a:spLocks noGrp="1"/>
          </p:cNvSpPr>
          <p:nvPr>
            <p:ph type="ftr" sz="quarter" idx="11"/>
          </p:nvPr>
        </p:nvSpPr>
        <p:spPr>
          <a:xfrm>
            <a:off x="4047067" y="1169988"/>
            <a:ext cx="6925733" cy="201612"/>
          </a:xfrm>
        </p:spPr>
        <p:txBody>
          <a:bodyPr/>
          <a:lstStyle>
            <a:lvl1pPr>
              <a:defRPr>
                <a:solidFill>
                  <a:schemeClr val="bg1">
                    <a:shade val="50000"/>
                  </a:schemeClr>
                </a:solidFill>
              </a:defRPr>
            </a:lvl1pPr>
          </a:lstStyle>
          <a:p>
            <a:pPr>
              <a:defRPr/>
            </a:pPr>
            <a:r>
              <a:rPr lang="en-US"/>
              <a:t>Fuccillo</a:t>
            </a:r>
          </a:p>
        </p:txBody>
      </p:sp>
      <p:sp>
        <p:nvSpPr>
          <p:cNvPr id="9" name="Slide Number Placeholder 6">
            <a:extLst>
              <a:ext uri="{FF2B5EF4-FFF2-40B4-BE49-F238E27FC236}">
                <a16:creationId xmlns:a16="http://schemas.microsoft.com/office/drawing/2014/main" id="{BF466F48-4F94-9C7D-10AC-32511841F417}"/>
              </a:ext>
            </a:extLst>
          </p:cNvPr>
          <p:cNvSpPr>
            <a:spLocks noGrp="1"/>
          </p:cNvSpPr>
          <p:nvPr>
            <p:ph type="sldNum" sz="quarter" idx="12"/>
          </p:nvPr>
        </p:nvSpPr>
        <p:spPr>
          <a:xfrm>
            <a:off x="11118851" y="1169988"/>
            <a:ext cx="977900" cy="201612"/>
          </a:xfrm>
        </p:spPr>
        <p:txBody>
          <a:bodyPr/>
          <a:lstStyle>
            <a:lvl1pPr>
              <a:defRPr/>
            </a:lvl1pPr>
          </a:lstStyle>
          <a:p>
            <a:pPr>
              <a:defRPr/>
            </a:pPr>
            <a:fld id="{9EDEB583-8B9B-4D56-B58A-96DD48606976}" type="slidenum">
              <a:rPr lang="en-US" altLang="en-US" smtClean="0"/>
              <a:pPr>
                <a:defRPr/>
              </a:pPr>
              <a:t>‹#›</a:t>
            </a:fld>
            <a:endParaRPr lang="en-US" altLang="en-US"/>
          </a:p>
        </p:txBody>
      </p:sp>
    </p:spTree>
    <p:extLst>
      <p:ext uri="{BB962C8B-B14F-4D97-AF65-F5344CB8AC3E}">
        <p14:creationId xmlns:p14="http://schemas.microsoft.com/office/powerpoint/2010/main" val="197463118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68EAE-743B-C98E-0F8F-B3BF01F4B4D5}"/>
              </a:ext>
            </a:extLst>
          </p:cNvPr>
          <p:cNvSpPr>
            <a:spLocks noGrp="1"/>
          </p:cNvSpPr>
          <p:nvPr>
            <p:ph type="dt" sz="half" idx="10"/>
          </p:nvPr>
        </p:nvSpPr>
        <p:spPr/>
        <p:txBody>
          <a:bodyPr/>
          <a:lstStyle>
            <a:lvl1pPr>
              <a:defRPr/>
            </a:lvl1pPr>
          </a:lstStyle>
          <a:p>
            <a:pPr>
              <a:defRPr/>
            </a:pPr>
            <a:fld id="{74379D0D-AD63-4D0A-82A7-50F1683DBDAA}" type="datetime1">
              <a:rPr lang="en-US" smtClean="0"/>
              <a:pPr>
                <a:defRPr/>
              </a:pPr>
              <a:t>11/26/2023</a:t>
            </a:fld>
            <a:endParaRPr lang="en-US"/>
          </a:p>
        </p:txBody>
      </p:sp>
      <p:sp>
        <p:nvSpPr>
          <p:cNvPr id="5" name="Footer Placeholder 4">
            <a:extLst>
              <a:ext uri="{FF2B5EF4-FFF2-40B4-BE49-F238E27FC236}">
                <a16:creationId xmlns:a16="http://schemas.microsoft.com/office/drawing/2014/main" id="{22446DF1-352C-DD5B-DAF7-8E8A53E33172}"/>
              </a:ext>
            </a:extLst>
          </p:cNvPr>
          <p:cNvSpPr>
            <a:spLocks noGrp="1"/>
          </p:cNvSpPr>
          <p:nvPr>
            <p:ph type="ftr" sz="quarter" idx="11"/>
          </p:nvPr>
        </p:nvSpPr>
        <p:spPr/>
        <p:txBody>
          <a:bodyPr/>
          <a:lstStyle>
            <a:lvl1pPr>
              <a:defRPr/>
            </a:lvl1pPr>
          </a:lstStyle>
          <a:p>
            <a:pPr>
              <a:defRPr/>
            </a:pPr>
            <a:r>
              <a:rPr lang="en-US"/>
              <a:t>Fuccillo</a:t>
            </a:r>
          </a:p>
        </p:txBody>
      </p:sp>
      <p:sp>
        <p:nvSpPr>
          <p:cNvPr id="6" name="Slide Number Placeholder 5">
            <a:extLst>
              <a:ext uri="{FF2B5EF4-FFF2-40B4-BE49-F238E27FC236}">
                <a16:creationId xmlns:a16="http://schemas.microsoft.com/office/drawing/2014/main" id="{1164A4E6-AC1A-29E8-189F-C98F7B2CE041}"/>
              </a:ext>
            </a:extLst>
          </p:cNvPr>
          <p:cNvSpPr>
            <a:spLocks noGrp="1"/>
          </p:cNvSpPr>
          <p:nvPr>
            <p:ph type="sldNum" sz="quarter" idx="12"/>
          </p:nvPr>
        </p:nvSpPr>
        <p:spPr/>
        <p:txBody>
          <a:bodyPr/>
          <a:lstStyle>
            <a:lvl1pPr>
              <a:defRPr/>
            </a:lvl1pPr>
          </a:lstStyle>
          <a:p>
            <a:pPr>
              <a:defRPr/>
            </a:pPr>
            <a:fld id="{E4F4920F-2A06-4112-A0E3-CD03066AA3E4}" type="slidenum">
              <a:rPr lang="en-US" altLang="en-US" smtClean="0"/>
              <a:pPr>
                <a:defRPr/>
              </a:pPr>
              <a:t>‹#›</a:t>
            </a:fld>
            <a:endParaRPr lang="en-US" altLang="en-US"/>
          </a:p>
        </p:txBody>
      </p:sp>
    </p:spTree>
    <p:extLst>
      <p:ext uri="{BB962C8B-B14F-4D97-AF65-F5344CB8AC3E}">
        <p14:creationId xmlns:p14="http://schemas.microsoft.com/office/powerpoint/2010/main" val="6569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F98D91-059A-7ABA-734F-B8E53748414F}"/>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4507FD4-0660-45C7-A4E5-B9F808A27098}" type="datetime1">
              <a:rPr lang="en-US"/>
              <a:pPr>
                <a:defRPr/>
              </a:pPr>
              <a:t>11/26/2023</a:t>
            </a:fld>
            <a:endParaRPr lang="en-US"/>
          </a:p>
        </p:txBody>
      </p:sp>
      <p:sp>
        <p:nvSpPr>
          <p:cNvPr id="5" name="Footer Placeholder 4">
            <a:extLst>
              <a:ext uri="{FF2B5EF4-FFF2-40B4-BE49-F238E27FC236}">
                <a16:creationId xmlns:a16="http://schemas.microsoft.com/office/drawing/2014/main" id="{425C35B6-759E-9459-429D-E78FF8864F8B}"/>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6" name="Slide Number Placeholder 5">
            <a:extLst>
              <a:ext uri="{FF2B5EF4-FFF2-40B4-BE49-F238E27FC236}">
                <a16:creationId xmlns:a16="http://schemas.microsoft.com/office/drawing/2014/main" id="{7F726C37-C8FE-FEA9-67E8-3D1DFE2AC741}"/>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2A64473C-54AB-4579-AAB9-3ED40ABF1B73}" type="slidenum">
              <a:rPr lang="en-US" altLang="en-US"/>
              <a:pPr>
                <a:defRPr/>
              </a:pPr>
              <a:t>‹#›</a:t>
            </a:fld>
            <a:endParaRPr lang="en-US" altLang="en-US"/>
          </a:p>
        </p:txBody>
      </p:sp>
    </p:spTree>
    <p:extLst>
      <p:ext uri="{BB962C8B-B14F-4D97-AF65-F5344CB8AC3E}">
        <p14:creationId xmlns:p14="http://schemas.microsoft.com/office/powerpoint/2010/main" val="3737738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5EE7CA-16F3-AA9A-AF5D-FA8799810900}"/>
              </a:ext>
            </a:extLst>
          </p:cNvPr>
          <p:cNvSpPr/>
          <p:nvPr/>
        </p:nvSpPr>
        <p:spPr bwMode="invGray">
          <a:xfrm>
            <a:off x="8798985" y="0"/>
            <a:ext cx="6138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Rectangle 4">
            <a:extLst>
              <a:ext uri="{FF2B5EF4-FFF2-40B4-BE49-F238E27FC236}">
                <a16:creationId xmlns:a16="http://schemas.microsoft.com/office/drawing/2014/main" id="{22DDB441-F8BF-05AC-0FE7-E819963888E5}"/>
              </a:ext>
            </a:extLst>
          </p:cNvPr>
          <p:cNvSpPr/>
          <p:nvPr/>
        </p:nvSpPr>
        <p:spPr bwMode="ltGray">
          <a:xfrm>
            <a:off x="8864600" y="0"/>
            <a:ext cx="33528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Vertical Title 1"/>
          <p:cNvSpPr>
            <a:spLocks noGrp="1"/>
          </p:cNvSpPr>
          <p:nvPr>
            <p:ph type="title" orient="vert"/>
          </p:nvPr>
        </p:nvSpPr>
        <p:spPr>
          <a:xfrm>
            <a:off x="9042400" y="274641"/>
            <a:ext cx="2540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AF9CD557-8D07-8CD2-7D41-8E99A1061414}"/>
              </a:ext>
            </a:extLst>
          </p:cNvPr>
          <p:cNvSpPr>
            <a:spLocks noGrp="1"/>
          </p:cNvSpPr>
          <p:nvPr>
            <p:ph type="dt" sz="half" idx="10"/>
          </p:nvPr>
        </p:nvSpPr>
        <p:spPr/>
        <p:txBody>
          <a:bodyPr/>
          <a:lstStyle>
            <a:lvl1pPr>
              <a:defRPr/>
            </a:lvl1pPr>
          </a:lstStyle>
          <a:p>
            <a:pPr>
              <a:defRPr/>
            </a:pPr>
            <a:fld id="{A8FCFEC9-621B-44C4-BD02-AC61F6F6F097}" type="datetime1">
              <a:rPr lang="en-US" smtClean="0"/>
              <a:pPr>
                <a:defRPr/>
              </a:pPr>
              <a:t>11/26/2023</a:t>
            </a:fld>
            <a:endParaRPr lang="en-US"/>
          </a:p>
        </p:txBody>
      </p:sp>
      <p:sp>
        <p:nvSpPr>
          <p:cNvPr id="7" name="Footer Placeholder 4">
            <a:extLst>
              <a:ext uri="{FF2B5EF4-FFF2-40B4-BE49-F238E27FC236}">
                <a16:creationId xmlns:a16="http://schemas.microsoft.com/office/drawing/2014/main" id="{0989ED85-A5DD-5F2A-4255-F7CC512A251A}"/>
              </a:ext>
            </a:extLst>
          </p:cNvPr>
          <p:cNvSpPr>
            <a:spLocks noGrp="1"/>
          </p:cNvSpPr>
          <p:nvPr>
            <p:ph type="ftr" sz="quarter" idx="11"/>
          </p:nvPr>
        </p:nvSpPr>
        <p:spPr>
          <a:xfrm>
            <a:off x="3520018" y="6376989"/>
            <a:ext cx="5115983" cy="365125"/>
          </a:xfrm>
        </p:spPr>
        <p:txBody>
          <a:bodyPr/>
          <a:lstStyle>
            <a:lvl1pPr>
              <a:defRPr/>
            </a:lvl1pPr>
          </a:lstStyle>
          <a:p>
            <a:pPr>
              <a:defRPr/>
            </a:pPr>
            <a:r>
              <a:rPr lang="en-US"/>
              <a:t>Fuccillo</a:t>
            </a:r>
          </a:p>
        </p:txBody>
      </p:sp>
      <p:sp>
        <p:nvSpPr>
          <p:cNvPr id="8" name="Slide Number Placeholder 5">
            <a:extLst>
              <a:ext uri="{FF2B5EF4-FFF2-40B4-BE49-F238E27FC236}">
                <a16:creationId xmlns:a16="http://schemas.microsoft.com/office/drawing/2014/main" id="{9017B975-47E0-F028-C32C-0A998E92753E}"/>
              </a:ext>
            </a:extLst>
          </p:cNvPr>
          <p:cNvSpPr>
            <a:spLocks noGrp="1"/>
          </p:cNvSpPr>
          <p:nvPr>
            <p:ph type="sldNum" sz="quarter" idx="12"/>
          </p:nvPr>
        </p:nvSpPr>
        <p:spPr/>
        <p:txBody>
          <a:bodyPr/>
          <a:lstStyle>
            <a:lvl1pPr>
              <a:defRPr/>
            </a:lvl1pPr>
          </a:lstStyle>
          <a:p>
            <a:pPr>
              <a:defRPr/>
            </a:pPr>
            <a:fld id="{1C73F04D-FB8C-4363-A399-A26A3FF07229}" type="slidenum">
              <a:rPr lang="en-US" altLang="en-US" smtClean="0"/>
              <a:pPr>
                <a:defRPr/>
              </a:pPr>
              <a:t>‹#›</a:t>
            </a:fld>
            <a:endParaRPr lang="en-US" altLang="en-US"/>
          </a:p>
        </p:txBody>
      </p:sp>
    </p:spTree>
    <p:extLst>
      <p:ext uri="{BB962C8B-B14F-4D97-AF65-F5344CB8AC3E}">
        <p14:creationId xmlns:p14="http://schemas.microsoft.com/office/powerpoint/2010/main" val="809442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2" name="Google Shape;11;p2">
            <a:extLst>
              <a:ext uri="{FF2B5EF4-FFF2-40B4-BE49-F238E27FC236}">
                <a16:creationId xmlns:a16="http://schemas.microsoft.com/office/drawing/2014/main" id="{0D2F21F6-4A0A-A5DD-98DC-EC6408E3445C}"/>
              </a:ext>
            </a:extLst>
          </p:cNvPr>
          <p:cNvSpPr>
            <a:spLocks noChangeArrowheads="1"/>
          </p:cNvSpPr>
          <p:nvPr/>
        </p:nvSpPr>
        <p:spPr bwMode="auto">
          <a:xfrm>
            <a:off x="774701" y="5857876"/>
            <a:ext cx="8022167" cy="168275"/>
          </a:xfrm>
          <a:prstGeom prst="rect">
            <a:avLst/>
          </a:prstGeom>
          <a:solidFill>
            <a:srgbClr val="FFFFFF"/>
          </a:solidFill>
          <a:ln>
            <a:noFill/>
          </a:ln>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defRPr/>
            </a:pPr>
            <a:endParaRPr lang="en-US" altLang="en-US" sz="3200"/>
          </a:p>
        </p:txBody>
      </p:sp>
      <p:sp>
        <p:nvSpPr>
          <p:cNvPr id="10" name="Google Shape;10;p2"/>
          <p:cNvSpPr txBox="1">
            <a:spLocks noGrp="1"/>
          </p:cNvSpPr>
          <p:nvPr>
            <p:ph type="ctrTitle"/>
          </p:nvPr>
        </p:nvSpPr>
        <p:spPr>
          <a:xfrm>
            <a:off x="591267" y="3874950"/>
            <a:ext cx="8206000" cy="1584000"/>
          </a:xfrm>
          <a:prstGeom prst="rect">
            <a:avLst/>
          </a:prstGeom>
        </p:spPr>
        <p:txBody>
          <a:bodyPr spcFirstLastPara="1"/>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a:endParaRPr/>
          </a:p>
        </p:txBody>
      </p:sp>
    </p:spTree>
    <p:extLst>
      <p:ext uri="{BB962C8B-B14F-4D97-AF65-F5344CB8AC3E}">
        <p14:creationId xmlns:p14="http://schemas.microsoft.com/office/powerpoint/2010/main" val="1461480534"/>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2" name="Google Shape;37;p7">
            <a:extLst>
              <a:ext uri="{FF2B5EF4-FFF2-40B4-BE49-F238E27FC236}">
                <a16:creationId xmlns:a16="http://schemas.microsoft.com/office/drawing/2014/main" id="{DAED6084-6679-7F42-77AB-6B6FBDBB4266}"/>
              </a:ext>
            </a:extLst>
          </p:cNvPr>
          <p:cNvSpPr>
            <a:spLocks noChangeArrowheads="1"/>
          </p:cNvSpPr>
          <p:nvPr/>
        </p:nvSpPr>
        <p:spPr bwMode="auto">
          <a:xfrm>
            <a:off x="0" y="1490664"/>
            <a:ext cx="550333" cy="344487"/>
          </a:xfrm>
          <a:prstGeom prst="rect">
            <a:avLst/>
          </a:prstGeom>
          <a:solidFill>
            <a:srgbClr val="FFFFFF"/>
          </a:solidFill>
          <a:ln>
            <a:noFill/>
          </a:ln>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defRPr/>
            </a:pPr>
            <a:endParaRPr lang="en-US" altLang="en-US" sz="3200"/>
          </a:p>
        </p:txBody>
      </p:sp>
      <p:sp>
        <p:nvSpPr>
          <p:cNvPr id="35" name="Google Shape;35;p7"/>
          <p:cNvSpPr txBox="1">
            <a:spLocks noGrp="1"/>
          </p:cNvSpPr>
          <p:nvPr>
            <p:ph type="title"/>
          </p:nvPr>
        </p:nvSpPr>
        <p:spPr>
          <a:xfrm>
            <a:off x="609600" y="596826"/>
            <a:ext cx="10972800" cy="1429200"/>
          </a:xfrm>
          <a:prstGeom prst="rect">
            <a:avLst/>
          </a:prstGeom>
        </p:spPr>
        <p:txBody>
          <a:bodyPr spcFirstLastPara="1"/>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6" name="Google Shape;36;p7"/>
          <p:cNvSpPr txBox="1">
            <a:spLocks noGrp="1"/>
          </p:cNvSpPr>
          <p:nvPr>
            <p:ph type="body" idx="1"/>
          </p:nvPr>
        </p:nvSpPr>
        <p:spPr>
          <a:xfrm>
            <a:off x="749267" y="2507725"/>
            <a:ext cx="10693600" cy="3753600"/>
          </a:xfrm>
          <a:prstGeom prst="rect">
            <a:avLst/>
          </a:prstGeom>
        </p:spPr>
        <p:txBody>
          <a:bodyPr spcFirstLastPara="1"/>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 name="Google Shape;38;p7">
            <a:extLst>
              <a:ext uri="{FF2B5EF4-FFF2-40B4-BE49-F238E27FC236}">
                <a16:creationId xmlns:a16="http://schemas.microsoft.com/office/drawing/2014/main" id="{B143FBE5-FB15-AA4B-9231-231279734D5C}"/>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ACF11E69-10A8-400A-B9C5-347F322CCD37}" type="slidenum">
              <a:rPr lang="en-US" altLang="en-US" smtClean="0"/>
              <a:pPr>
                <a:defRPr/>
              </a:pPr>
              <a:t>‹#›</a:t>
            </a:fld>
            <a:endParaRPr lang="en-US" altLang="en-US"/>
          </a:p>
        </p:txBody>
      </p:sp>
    </p:spTree>
    <p:extLst>
      <p:ext uri="{BB962C8B-B14F-4D97-AF65-F5344CB8AC3E}">
        <p14:creationId xmlns:p14="http://schemas.microsoft.com/office/powerpoint/2010/main" val="259212759"/>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42900"/>
            <a:ext cx="10363200" cy="1104900"/>
          </a:xfrm>
        </p:spPr>
        <p:txBody>
          <a:bodyPr/>
          <a:lstStyle/>
          <a:p>
            <a:r>
              <a:rPr lang="en-US"/>
              <a:t>Click to edit Master title style</a:t>
            </a:r>
          </a:p>
        </p:txBody>
      </p:sp>
      <p:sp>
        <p:nvSpPr>
          <p:cNvPr id="3" name="Chart Placeholder 2"/>
          <p:cNvSpPr>
            <a:spLocks noGrp="1"/>
          </p:cNvSpPr>
          <p:nvPr>
            <p:ph type="chart" sz="half" idx="1"/>
          </p:nvPr>
        </p:nvSpPr>
        <p:spPr>
          <a:xfrm>
            <a:off x="1117600" y="1752600"/>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400800" y="1752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2D3610A8-37C0-63FF-B044-77F2E1B11CFD}"/>
              </a:ext>
            </a:extLst>
          </p:cNvPr>
          <p:cNvSpPr>
            <a:spLocks noGrp="1" noChangeArrowheads="1"/>
          </p:cNvSpPr>
          <p:nvPr>
            <p:ph type="dt" sz="half" idx="10"/>
          </p:nvPr>
        </p:nvSpPr>
        <p:spPr/>
        <p:txBody>
          <a:bodyPr/>
          <a:lstStyle>
            <a:lvl1pPr>
              <a:defRPr/>
            </a:lvl1pPr>
          </a:lstStyle>
          <a:p>
            <a:pPr>
              <a:defRPr/>
            </a:pPr>
            <a:fld id="{5104746F-5FE0-428B-9E86-305EA83799F0}" type="datetime1">
              <a:rPr lang="en-US" smtClean="0"/>
              <a:pPr>
                <a:defRPr/>
              </a:pPr>
              <a:t>11/26/2023</a:t>
            </a:fld>
            <a:endParaRPr lang="en-US"/>
          </a:p>
        </p:txBody>
      </p:sp>
      <p:sp>
        <p:nvSpPr>
          <p:cNvPr id="6" name="Rectangle 18">
            <a:extLst>
              <a:ext uri="{FF2B5EF4-FFF2-40B4-BE49-F238E27FC236}">
                <a16:creationId xmlns:a16="http://schemas.microsoft.com/office/drawing/2014/main" id="{E135A628-D42B-E183-A91D-A88EF07C085B}"/>
              </a:ext>
            </a:extLst>
          </p:cNvPr>
          <p:cNvSpPr>
            <a:spLocks noGrp="1" noChangeArrowheads="1"/>
          </p:cNvSpPr>
          <p:nvPr>
            <p:ph type="ftr" sz="quarter" idx="11"/>
          </p:nvPr>
        </p:nvSpPr>
        <p:spPr/>
        <p:txBody>
          <a:bodyPr/>
          <a:lstStyle>
            <a:lvl1pPr>
              <a:defRPr/>
            </a:lvl1pPr>
          </a:lstStyle>
          <a:p>
            <a:pPr>
              <a:defRPr/>
            </a:pPr>
            <a:r>
              <a:rPr lang="en-US"/>
              <a:t>Fuccillo</a:t>
            </a:r>
          </a:p>
        </p:txBody>
      </p:sp>
      <p:sp>
        <p:nvSpPr>
          <p:cNvPr id="7" name="Rectangle 19">
            <a:extLst>
              <a:ext uri="{FF2B5EF4-FFF2-40B4-BE49-F238E27FC236}">
                <a16:creationId xmlns:a16="http://schemas.microsoft.com/office/drawing/2014/main" id="{C1EECCB1-01A4-64EC-1FC8-DE82D45ABE01}"/>
              </a:ext>
            </a:extLst>
          </p:cNvPr>
          <p:cNvSpPr>
            <a:spLocks noGrp="1" noChangeArrowheads="1"/>
          </p:cNvSpPr>
          <p:nvPr>
            <p:ph type="sldNum" sz="quarter" idx="12"/>
          </p:nvPr>
        </p:nvSpPr>
        <p:spPr/>
        <p:txBody>
          <a:bodyPr/>
          <a:lstStyle>
            <a:lvl1pPr>
              <a:defRPr/>
            </a:lvl1pPr>
          </a:lstStyle>
          <a:p>
            <a:pPr>
              <a:defRPr/>
            </a:pPr>
            <a:fld id="{ACF11E69-10A8-400A-B9C5-347F322CCD37}" type="slidenum">
              <a:rPr lang="en-US" altLang="en-US" smtClean="0"/>
              <a:pPr>
                <a:defRPr/>
              </a:pPr>
              <a:t>‹#›</a:t>
            </a:fld>
            <a:endParaRPr lang="en-US" altLang="en-US"/>
          </a:p>
        </p:txBody>
      </p:sp>
    </p:spTree>
    <p:extLst>
      <p:ext uri="{BB962C8B-B14F-4D97-AF65-F5344CB8AC3E}">
        <p14:creationId xmlns:p14="http://schemas.microsoft.com/office/powerpoint/2010/main" val="1393621085"/>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41" y="3766000"/>
            <a:ext cx="9827200" cy="3092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flipH="1">
            <a:off x="4776800" y="2067600"/>
            <a:ext cx="7415200" cy="47904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rot="10800000">
            <a:off x="6745207" y="0"/>
            <a:ext cx="5446800" cy="2736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271033"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 name="Google Shape;14;p2"/>
          <p:cNvGrpSpPr/>
          <p:nvPr/>
        </p:nvGrpSpPr>
        <p:grpSpPr>
          <a:xfrm>
            <a:off x="340269" y="789"/>
            <a:ext cx="3000484" cy="13924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 name="Google Shape;18;p2"/>
          <p:cNvGrpSpPr/>
          <p:nvPr/>
        </p:nvGrpSpPr>
        <p:grpSpPr>
          <a:xfrm>
            <a:off x="1207195" y="789"/>
            <a:ext cx="3000484" cy="13924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 name="Google Shape;22;p2"/>
          <p:cNvGrpSpPr/>
          <p:nvPr/>
        </p:nvGrpSpPr>
        <p:grpSpPr>
          <a:xfrm>
            <a:off x="9409957" y="6785"/>
            <a:ext cx="2468376" cy="1002811"/>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 name="Google Shape;26;p2"/>
          <p:cNvGrpSpPr/>
          <p:nvPr/>
        </p:nvGrpSpPr>
        <p:grpSpPr>
          <a:xfrm>
            <a:off x="8737376" y="5623803"/>
            <a:ext cx="3185424" cy="1234316"/>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 name="Google Shape;30;p2"/>
          <p:cNvGrpSpPr/>
          <p:nvPr/>
        </p:nvGrpSpPr>
        <p:grpSpPr>
          <a:xfrm>
            <a:off x="265532" y="5407537"/>
            <a:ext cx="3727219" cy="1444411"/>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4" name="Google Shape;34;p2"/>
          <p:cNvSpPr txBox="1">
            <a:spLocks noGrp="1"/>
          </p:cNvSpPr>
          <p:nvPr>
            <p:ph type="ctrTitle"/>
          </p:nvPr>
        </p:nvSpPr>
        <p:spPr>
          <a:xfrm>
            <a:off x="2478271" y="2430444"/>
            <a:ext cx="7148400" cy="193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2478267" y="4550877"/>
            <a:ext cx="7148400" cy="69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0059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6342800" y="3079200"/>
            <a:ext cx="5849200" cy="37788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9" name="Google Shape;39;p3"/>
          <p:cNvGrpSpPr/>
          <p:nvPr/>
        </p:nvGrpSpPr>
        <p:grpSpPr>
          <a:xfrm>
            <a:off x="7458924" y="5281488"/>
            <a:ext cx="3880193" cy="1576453"/>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3" name="Google Shape;43;p3"/>
          <p:cNvGrpSpPr/>
          <p:nvPr/>
        </p:nvGrpSpPr>
        <p:grpSpPr>
          <a:xfrm>
            <a:off x="265532" y="4"/>
            <a:ext cx="3727219" cy="1444411"/>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7" name="Google Shape;47;p3"/>
          <p:cNvSpPr txBox="1">
            <a:spLocks noGrp="1"/>
          </p:cNvSpPr>
          <p:nvPr>
            <p:ph type="title"/>
          </p:nvPr>
        </p:nvSpPr>
        <p:spPr>
          <a:xfrm>
            <a:off x="2518245" y="2328133"/>
            <a:ext cx="7170000" cy="2194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3391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4776800" y="2067600"/>
            <a:ext cx="74152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4"/>
          <p:cNvSpPr/>
          <p:nvPr/>
        </p:nvSpPr>
        <p:spPr>
          <a:xfrm>
            <a:off x="41" y="3766000"/>
            <a:ext cx="9827200" cy="3092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4"/>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4"/>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511979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4776800" y="2067600"/>
            <a:ext cx="74152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5"/>
          <p:cNvSpPr/>
          <p:nvPr/>
        </p:nvSpPr>
        <p:spPr>
          <a:xfrm>
            <a:off x="41" y="3766000"/>
            <a:ext cx="9827200" cy="3092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5"/>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5"/>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1092200" y="2654300"/>
            <a:ext cx="4914800" cy="326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6184900" y="2654300"/>
            <a:ext cx="4914800" cy="326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8728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4776800" y="2067600"/>
            <a:ext cx="74152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6"/>
          <p:cNvSpPr/>
          <p:nvPr/>
        </p:nvSpPr>
        <p:spPr>
          <a:xfrm>
            <a:off x="41" y="3766000"/>
            <a:ext cx="9827200" cy="3092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6"/>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6"/>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9220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4776800" y="2067600"/>
            <a:ext cx="74152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7"/>
          <p:cNvSpPr/>
          <p:nvPr/>
        </p:nvSpPr>
        <p:spPr>
          <a:xfrm>
            <a:off x="41" y="3766000"/>
            <a:ext cx="9827200" cy="3092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7"/>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7"/>
          <p:cNvSpPr txBox="1">
            <a:spLocks noGrp="1"/>
          </p:cNvSpPr>
          <p:nvPr>
            <p:ph type="title"/>
          </p:nvPr>
        </p:nvSpPr>
        <p:spPr>
          <a:xfrm>
            <a:off x="1092200" y="1127467"/>
            <a:ext cx="4945600" cy="1844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1107600" y="3092067"/>
            <a:ext cx="4945600" cy="2826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8455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0CB54B-AD55-59F3-6FF7-AB1C26BCF2EC}"/>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0DF6A151-CDCC-4805-BA9F-4C7F53AB591A}" type="datetime1">
              <a:rPr lang="en-US"/>
              <a:pPr>
                <a:defRPr/>
              </a:pPr>
              <a:t>11/26/2023</a:t>
            </a:fld>
            <a:endParaRPr lang="en-US"/>
          </a:p>
        </p:txBody>
      </p:sp>
      <p:sp>
        <p:nvSpPr>
          <p:cNvPr id="6" name="Footer Placeholder 5">
            <a:extLst>
              <a:ext uri="{FF2B5EF4-FFF2-40B4-BE49-F238E27FC236}">
                <a16:creationId xmlns:a16="http://schemas.microsoft.com/office/drawing/2014/main" id="{58A6E7A3-A900-2F70-0C6A-EF30E95B7164}"/>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7" name="Slide Number Placeholder 6">
            <a:extLst>
              <a:ext uri="{FF2B5EF4-FFF2-40B4-BE49-F238E27FC236}">
                <a16:creationId xmlns:a16="http://schemas.microsoft.com/office/drawing/2014/main" id="{BF42124B-51E3-7121-932D-EFC21D580AEC}"/>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ED96DC8C-5CB1-4624-9FF1-9035A55DB172}" type="slidenum">
              <a:rPr lang="en-US" altLang="en-US"/>
              <a:pPr>
                <a:defRPr/>
              </a:pPr>
              <a:t>‹#›</a:t>
            </a:fld>
            <a:endParaRPr lang="en-US" altLang="en-US"/>
          </a:p>
        </p:txBody>
      </p:sp>
    </p:spTree>
    <p:extLst>
      <p:ext uri="{BB962C8B-B14F-4D97-AF65-F5344CB8AC3E}">
        <p14:creationId xmlns:p14="http://schemas.microsoft.com/office/powerpoint/2010/main" val="2608149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3764192"/>
            <a:ext cx="9825600" cy="3089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8"/>
          <p:cNvSpPr/>
          <p:nvPr/>
        </p:nvSpPr>
        <p:spPr>
          <a:xfrm flipH="1">
            <a:off x="4777613" y="2072151"/>
            <a:ext cx="7414000" cy="4786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0" name="Google Shape;80;p8"/>
          <p:cNvGrpSpPr/>
          <p:nvPr/>
        </p:nvGrpSpPr>
        <p:grpSpPr>
          <a:xfrm>
            <a:off x="341323" y="-158"/>
            <a:ext cx="3001796" cy="1391211"/>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4" name="Google Shape;84;p8"/>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5" name="Google Shape;85;p8"/>
          <p:cNvGrpSpPr/>
          <p:nvPr/>
        </p:nvGrpSpPr>
        <p:grpSpPr>
          <a:xfrm>
            <a:off x="46579" y="6029501"/>
            <a:ext cx="2124408" cy="822763"/>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 name="Google Shape;89;p8"/>
          <p:cNvGrpSpPr/>
          <p:nvPr/>
        </p:nvGrpSpPr>
        <p:grpSpPr>
          <a:xfrm>
            <a:off x="7848473" y="1658"/>
            <a:ext cx="4343273" cy="1682019"/>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3" name="Google Shape;93;p8"/>
          <p:cNvSpPr txBox="1">
            <a:spLocks noGrp="1"/>
          </p:cNvSpPr>
          <p:nvPr>
            <p:ph type="title"/>
          </p:nvPr>
        </p:nvSpPr>
        <p:spPr>
          <a:xfrm>
            <a:off x="1858572" y="1734861"/>
            <a:ext cx="8489200" cy="3385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3923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4776800" y="2067600"/>
            <a:ext cx="74152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9"/>
          <p:cNvSpPr/>
          <p:nvPr/>
        </p:nvSpPr>
        <p:spPr>
          <a:xfrm>
            <a:off x="41" y="3766000"/>
            <a:ext cx="9827200" cy="3092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9"/>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9"/>
          <p:cNvSpPr txBox="1">
            <a:spLocks noGrp="1"/>
          </p:cNvSpPr>
          <p:nvPr>
            <p:ph type="title"/>
          </p:nvPr>
        </p:nvSpPr>
        <p:spPr>
          <a:xfrm>
            <a:off x="1092200" y="1127467"/>
            <a:ext cx="8565600" cy="940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1092200" y="2067600"/>
            <a:ext cx="7813200" cy="5248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1092200" y="3289400"/>
            <a:ext cx="7813200" cy="279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0033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41" y="3766000"/>
            <a:ext cx="9827200" cy="3092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 name="Google Shape;105;p10"/>
          <p:cNvSpPr/>
          <p:nvPr/>
        </p:nvSpPr>
        <p:spPr>
          <a:xfrm flipH="1">
            <a:off x="4776800" y="2067600"/>
            <a:ext cx="7415200" cy="4790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10"/>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10"/>
          <p:cNvSpPr txBox="1">
            <a:spLocks noGrp="1"/>
          </p:cNvSpPr>
          <p:nvPr>
            <p:ph type="body" idx="1"/>
          </p:nvPr>
        </p:nvSpPr>
        <p:spPr>
          <a:xfrm>
            <a:off x="437367" y="5551333"/>
            <a:ext cx="9886800" cy="8068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8366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7425600" y="3778767"/>
            <a:ext cx="4766400" cy="30792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1" name="Google Shape;111;p11"/>
          <p:cNvGrpSpPr/>
          <p:nvPr/>
        </p:nvGrpSpPr>
        <p:grpSpPr>
          <a:xfrm>
            <a:off x="7945630" y="5492770"/>
            <a:ext cx="3361269" cy="1365553"/>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5" name="Google Shape;115;p11"/>
          <p:cNvGrpSpPr/>
          <p:nvPr/>
        </p:nvGrpSpPr>
        <p:grpSpPr>
          <a:xfrm>
            <a:off x="265532" y="4"/>
            <a:ext cx="3727219" cy="1444411"/>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9" name="Google Shape;119;p11"/>
          <p:cNvSpPr txBox="1">
            <a:spLocks noGrp="1"/>
          </p:cNvSpPr>
          <p:nvPr>
            <p:ph type="title" hasCustomPrompt="1"/>
          </p:nvPr>
        </p:nvSpPr>
        <p:spPr>
          <a:xfrm>
            <a:off x="1847800" y="1845133"/>
            <a:ext cx="8496400" cy="18396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847800" y="3818467"/>
            <a:ext cx="8496400" cy="8548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71315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1894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0992AB-2AF2-5D5C-527A-BDCDAEFE2E17}"/>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64F2F88-4938-4BA9-B327-F0A217FF6642}" type="datetime1">
              <a:rPr lang="en-US"/>
              <a:pPr>
                <a:defRPr/>
              </a:pPr>
              <a:t>11/26/2023</a:t>
            </a:fld>
            <a:endParaRPr lang="en-US"/>
          </a:p>
        </p:txBody>
      </p:sp>
      <p:sp>
        <p:nvSpPr>
          <p:cNvPr id="8" name="Footer Placeholder 7">
            <a:extLst>
              <a:ext uri="{FF2B5EF4-FFF2-40B4-BE49-F238E27FC236}">
                <a16:creationId xmlns:a16="http://schemas.microsoft.com/office/drawing/2014/main" id="{13380E82-D712-C665-CECC-7A7E93297421}"/>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9" name="Slide Number Placeholder 8">
            <a:extLst>
              <a:ext uri="{FF2B5EF4-FFF2-40B4-BE49-F238E27FC236}">
                <a16:creationId xmlns:a16="http://schemas.microsoft.com/office/drawing/2014/main" id="{68D49AD3-8EEB-0CB0-FA53-04AB6AADBD9D}"/>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BE7AA704-E865-46AC-AD67-5B8CB176083C}" type="slidenum">
              <a:rPr lang="en-US" altLang="en-US"/>
              <a:pPr>
                <a:defRPr/>
              </a:pPr>
              <a:t>‹#›</a:t>
            </a:fld>
            <a:endParaRPr lang="en-US" altLang="en-US"/>
          </a:p>
        </p:txBody>
      </p:sp>
    </p:spTree>
    <p:extLst>
      <p:ext uri="{BB962C8B-B14F-4D97-AF65-F5344CB8AC3E}">
        <p14:creationId xmlns:p14="http://schemas.microsoft.com/office/powerpoint/2010/main" val="429374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47AA2E-6BDB-F5F9-4CB4-5D56B14A176C}"/>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729F5CD-A219-4BAA-85F3-64F1523BEF3B}" type="datetime1">
              <a:rPr lang="en-US"/>
              <a:pPr>
                <a:defRPr/>
              </a:pPr>
              <a:t>11/26/2023</a:t>
            </a:fld>
            <a:endParaRPr lang="en-US"/>
          </a:p>
        </p:txBody>
      </p:sp>
      <p:sp>
        <p:nvSpPr>
          <p:cNvPr id="4" name="Footer Placeholder 3">
            <a:extLst>
              <a:ext uri="{FF2B5EF4-FFF2-40B4-BE49-F238E27FC236}">
                <a16:creationId xmlns:a16="http://schemas.microsoft.com/office/drawing/2014/main" id="{A5ADB1D9-97D8-FDC7-C133-79AFA90D77A8}"/>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5" name="Slide Number Placeholder 4">
            <a:extLst>
              <a:ext uri="{FF2B5EF4-FFF2-40B4-BE49-F238E27FC236}">
                <a16:creationId xmlns:a16="http://schemas.microsoft.com/office/drawing/2014/main" id="{7C987854-9FBF-FC72-F867-A6B0C1D9A12C}"/>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E8E13BA8-58E9-4103-A670-0273E317E719}" type="slidenum">
              <a:rPr lang="en-US" altLang="en-US"/>
              <a:pPr>
                <a:defRPr/>
              </a:pPr>
              <a:t>‹#›</a:t>
            </a:fld>
            <a:endParaRPr lang="en-US" altLang="en-US"/>
          </a:p>
        </p:txBody>
      </p:sp>
    </p:spTree>
    <p:extLst>
      <p:ext uri="{BB962C8B-B14F-4D97-AF65-F5344CB8AC3E}">
        <p14:creationId xmlns:p14="http://schemas.microsoft.com/office/powerpoint/2010/main" val="100245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F5B758-4461-AB0C-36A6-C07574BD8671}"/>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69CE674-D487-420C-B4BD-C4AEF053F360}" type="datetime1">
              <a:rPr lang="en-US"/>
              <a:pPr>
                <a:defRPr/>
              </a:pPr>
              <a:t>11/26/2023</a:t>
            </a:fld>
            <a:endParaRPr lang="en-US"/>
          </a:p>
        </p:txBody>
      </p:sp>
      <p:sp>
        <p:nvSpPr>
          <p:cNvPr id="3" name="Footer Placeholder 2">
            <a:extLst>
              <a:ext uri="{FF2B5EF4-FFF2-40B4-BE49-F238E27FC236}">
                <a16:creationId xmlns:a16="http://schemas.microsoft.com/office/drawing/2014/main" id="{BAC0CC95-41D6-5EBF-A2F7-A4FFE6320917}"/>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4" name="Slide Number Placeholder 3">
            <a:extLst>
              <a:ext uri="{FF2B5EF4-FFF2-40B4-BE49-F238E27FC236}">
                <a16:creationId xmlns:a16="http://schemas.microsoft.com/office/drawing/2014/main" id="{67BEC47D-79F0-7617-93C8-170DE1900DE8}"/>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BD34A71B-33BA-49B9-BBDF-36267F55ECCA}" type="slidenum">
              <a:rPr lang="en-US" altLang="en-US"/>
              <a:pPr>
                <a:defRPr/>
              </a:pPr>
              <a:t>‹#›</a:t>
            </a:fld>
            <a:endParaRPr lang="en-US" altLang="en-US"/>
          </a:p>
        </p:txBody>
      </p:sp>
    </p:spTree>
    <p:extLst>
      <p:ext uri="{BB962C8B-B14F-4D97-AF65-F5344CB8AC3E}">
        <p14:creationId xmlns:p14="http://schemas.microsoft.com/office/powerpoint/2010/main" val="147868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EE4A450-4DC9-E7CD-32BA-C6D5DA738BC3}"/>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36EE931-47E4-467D-8285-A953A4F08B29}" type="datetime1">
              <a:rPr lang="en-US"/>
              <a:pPr>
                <a:defRPr/>
              </a:pPr>
              <a:t>11/26/2023</a:t>
            </a:fld>
            <a:endParaRPr lang="en-US"/>
          </a:p>
        </p:txBody>
      </p:sp>
      <p:sp>
        <p:nvSpPr>
          <p:cNvPr id="6" name="Footer Placeholder 5">
            <a:extLst>
              <a:ext uri="{FF2B5EF4-FFF2-40B4-BE49-F238E27FC236}">
                <a16:creationId xmlns:a16="http://schemas.microsoft.com/office/drawing/2014/main" id="{26BA7682-6FD3-6529-54EF-952D2A783DA7}"/>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7" name="Slide Number Placeholder 6">
            <a:extLst>
              <a:ext uri="{FF2B5EF4-FFF2-40B4-BE49-F238E27FC236}">
                <a16:creationId xmlns:a16="http://schemas.microsoft.com/office/drawing/2014/main" id="{ABF98FEE-76B9-41C6-4513-742E4A1887B9}"/>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60DF55D9-46A3-4197-9504-E0401FAF53D2}" type="slidenum">
              <a:rPr lang="en-US" altLang="en-US"/>
              <a:pPr>
                <a:defRPr/>
              </a:pPr>
              <a:t>‹#›</a:t>
            </a:fld>
            <a:endParaRPr lang="en-US" altLang="en-US"/>
          </a:p>
        </p:txBody>
      </p:sp>
    </p:spTree>
    <p:extLst>
      <p:ext uri="{BB962C8B-B14F-4D97-AF65-F5344CB8AC3E}">
        <p14:creationId xmlns:p14="http://schemas.microsoft.com/office/powerpoint/2010/main" val="2055916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7C9BAC5-4544-66DD-996A-BFF402E00965}"/>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793FB76D-2CF1-4838-A56F-3FFC845A503F}" type="datetime1">
              <a:rPr lang="en-US"/>
              <a:pPr>
                <a:defRPr/>
              </a:pPr>
              <a:t>11/26/2023</a:t>
            </a:fld>
            <a:endParaRPr lang="en-US"/>
          </a:p>
        </p:txBody>
      </p:sp>
      <p:sp>
        <p:nvSpPr>
          <p:cNvPr id="6" name="Footer Placeholder 5">
            <a:extLst>
              <a:ext uri="{FF2B5EF4-FFF2-40B4-BE49-F238E27FC236}">
                <a16:creationId xmlns:a16="http://schemas.microsoft.com/office/drawing/2014/main" id="{90710847-D12F-2670-1C83-069C1EE48FAD}"/>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7" name="Slide Number Placeholder 6">
            <a:extLst>
              <a:ext uri="{FF2B5EF4-FFF2-40B4-BE49-F238E27FC236}">
                <a16:creationId xmlns:a16="http://schemas.microsoft.com/office/drawing/2014/main" id="{26C7FA73-0E0D-6760-B7F9-E4A04B4E2D0C}"/>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9EDEB583-8B9B-4D56-B58A-96DD48606976}" type="slidenum">
              <a:rPr lang="en-US" altLang="en-US"/>
              <a:pPr>
                <a:defRPr/>
              </a:pPr>
              <a:t>‹#›</a:t>
            </a:fld>
            <a:endParaRPr lang="en-US" altLang="en-US"/>
          </a:p>
        </p:txBody>
      </p:sp>
    </p:spTree>
    <p:extLst>
      <p:ext uri="{BB962C8B-B14F-4D97-AF65-F5344CB8AC3E}">
        <p14:creationId xmlns:p14="http://schemas.microsoft.com/office/powerpoint/2010/main" val="156056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345A20D-2927-4093-BDBF-61C66478DB0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CEB3F42-A7A7-7D58-0230-12BA75A2578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4B36F91-500D-554A-8DE8-BCC9EE3A4986}"/>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5104746F-5FE0-428B-9E86-305EA83799F0}" type="datetime1">
              <a:rPr lang="en-US"/>
              <a:pPr>
                <a:defRPr/>
              </a:pPr>
              <a:t>11/26/2023</a:t>
            </a:fld>
            <a:endParaRPr lang="en-US"/>
          </a:p>
        </p:txBody>
      </p:sp>
      <p:sp>
        <p:nvSpPr>
          <p:cNvPr id="5" name="Footer Placeholder 4">
            <a:extLst>
              <a:ext uri="{FF2B5EF4-FFF2-40B4-BE49-F238E27FC236}">
                <a16:creationId xmlns:a16="http://schemas.microsoft.com/office/drawing/2014/main" id="{8A3E084A-869D-E5F7-DBCD-1F7215E61BB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r>
              <a:rPr lang="en-US"/>
              <a:t>Fuccillo</a:t>
            </a:r>
          </a:p>
        </p:txBody>
      </p:sp>
      <p:sp>
        <p:nvSpPr>
          <p:cNvPr id="6" name="Slide Number Placeholder 5">
            <a:extLst>
              <a:ext uri="{FF2B5EF4-FFF2-40B4-BE49-F238E27FC236}">
                <a16:creationId xmlns:a16="http://schemas.microsoft.com/office/drawing/2014/main" id="{BCD7A77F-BDC7-CCC8-4474-A0F8FF8BFB9E}"/>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CF11E69-10A8-400A-B9C5-347F322CCD37}" type="slidenum">
              <a:rPr lang="en-US" altLang="en-US"/>
              <a:pPr>
                <a:defRPr/>
              </a:pPr>
              <a:t>‹#›</a:t>
            </a:fld>
            <a:endParaRPr lang="en-US" altLang="en-US"/>
          </a:p>
        </p:txBody>
      </p:sp>
    </p:spTree>
    <p:extLst>
      <p:ext uri="{BB962C8B-B14F-4D97-AF65-F5344CB8AC3E}">
        <p14:creationId xmlns:p14="http://schemas.microsoft.com/office/powerpoint/2010/main" val="2785170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BD8D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1pPr>
            <a:lvl2pPr lvl="1">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2pPr>
            <a:lvl3pPr lvl="2">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3pPr>
            <a:lvl4pPr lvl="3">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4pPr>
            <a:lvl5pPr lvl="4">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5pPr>
            <a:lvl6pPr lvl="5">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6pPr>
            <a:lvl7pPr lvl="6">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7pPr>
            <a:lvl8pPr lvl="7">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8pPr>
            <a:lvl9pPr lvl="8">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15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401446"/>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7DFAD6-918A-FB8E-FD12-66637C783416}"/>
              </a:ext>
            </a:extLst>
          </p:cNvPr>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Rectangle 6">
            <a:extLst>
              <a:ext uri="{FF2B5EF4-FFF2-40B4-BE49-F238E27FC236}">
                <a16:creationId xmlns:a16="http://schemas.microsoft.com/office/drawing/2014/main" id="{E5FE8F33-6087-5E65-6BF0-A932D0E3AF97}"/>
              </a:ext>
            </a:extLst>
          </p:cNvPr>
          <p:cNvSpPr/>
          <p:nvPr/>
        </p:nvSpPr>
        <p:spPr bwMode="ltGray">
          <a:xfrm>
            <a:off x="0" y="1"/>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Title Placeholder 1">
            <a:extLst>
              <a:ext uri="{FF2B5EF4-FFF2-40B4-BE49-F238E27FC236}">
                <a16:creationId xmlns:a16="http://schemas.microsoft.com/office/drawing/2014/main" id="{6A86E994-C8E0-281F-99D5-F813E58E1F7C}"/>
              </a:ext>
            </a:extLst>
          </p:cNvPr>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3077" name="Text Placeholder 2">
            <a:extLst>
              <a:ext uri="{FF2B5EF4-FFF2-40B4-BE49-F238E27FC236}">
                <a16:creationId xmlns:a16="http://schemas.microsoft.com/office/drawing/2014/main" id="{50357AB9-E236-37D0-CE17-3998A1F18752}"/>
              </a:ext>
            </a:extLst>
          </p:cNvPr>
          <p:cNvSpPr>
            <a:spLocks noGrp="1" noChangeArrowheads="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806A22F-9216-903F-2D08-9D23C3EE0D22}"/>
              </a:ext>
            </a:extLst>
          </p:cNvPr>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fld id="{5104746F-5FE0-428B-9E86-305EA83799F0}" type="datetime1">
              <a:rPr lang="en-US" smtClean="0"/>
              <a:pPr>
                <a:defRPr/>
              </a:pPr>
              <a:t>11/26/2023</a:t>
            </a:fld>
            <a:endParaRPr lang="en-US"/>
          </a:p>
        </p:txBody>
      </p:sp>
      <p:sp>
        <p:nvSpPr>
          <p:cNvPr id="5" name="Footer Placeholder 4">
            <a:extLst>
              <a:ext uri="{FF2B5EF4-FFF2-40B4-BE49-F238E27FC236}">
                <a16:creationId xmlns:a16="http://schemas.microsoft.com/office/drawing/2014/main" id="{3E3F3050-77D8-AD07-EBE8-B61FC18091EC}"/>
              </a:ext>
            </a:extLst>
          </p:cNvPr>
          <p:cNvSpPr>
            <a:spLocks noGrp="1"/>
          </p:cNvSpPr>
          <p:nvPr>
            <p:ph type="ftr" sz="quarter" idx="3"/>
          </p:nvPr>
        </p:nvSpPr>
        <p:spPr>
          <a:xfrm>
            <a:off x="3520018" y="6477000"/>
            <a:ext cx="7344833"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r>
              <a:rPr lang="en-US"/>
              <a:t>Fuccillo</a:t>
            </a:r>
          </a:p>
        </p:txBody>
      </p:sp>
      <p:sp>
        <p:nvSpPr>
          <p:cNvPr id="6" name="Slide Number Placeholder 5">
            <a:extLst>
              <a:ext uri="{FF2B5EF4-FFF2-40B4-BE49-F238E27FC236}">
                <a16:creationId xmlns:a16="http://schemas.microsoft.com/office/drawing/2014/main" id="{A97E5703-9236-789F-A829-1417132415C1}"/>
              </a:ext>
            </a:extLst>
          </p:cNvPr>
          <p:cNvSpPr>
            <a:spLocks noGrp="1"/>
          </p:cNvSpPr>
          <p:nvPr>
            <p:ph type="sldNum" sz="quarter" idx="4"/>
          </p:nvPr>
        </p:nvSpPr>
        <p:spPr>
          <a:xfrm>
            <a:off x="10938934" y="6477000"/>
            <a:ext cx="977900" cy="274638"/>
          </a:xfrm>
          <a:prstGeom prst="rect">
            <a:avLst/>
          </a:prstGeom>
        </p:spPr>
        <p:txBody>
          <a:bodyPr vert="horz" bIns="0" rtlCol="0" anchor="b"/>
          <a:lstStyle>
            <a:lvl1pPr algn="r" eaLnBrk="1" latinLnBrk="0" hangingPunct="1">
              <a:defRPr kumimoji="0" sz="1200" smtClean="0">
                <a:solidFill>
                  <a:schemeClr val="tx1">
                    <a:tint val="95000"/>
                  </a:schemeClr>
                </a:solidFill>
              </a:defRPr>
            </a:lvl1pPr>
            <a:extLst/>
          </a:lstStyle>
          <a:p>
            <a:pPr>
              <a:defRPr/>
            </a:pPr>
            <a:fld id="{ACF11E69-10A8-400A-B9C5-347F322CCD37}" type="slidenum">
              <a:rPr lang="en-US" altLang="en-US" smtClean="0"/>
              <a:pPr>
                <a:defRPr/>
              </a:pPr>
              <a:t>‹#›</a:t>
            </a:fld>
            <a:endParaRPr lang="en-US" altLang="en-US"/>
          </a:p>
        </p:txBody>
      </p:sp>
    </p:spTree>
    <p:extLst>
      <p:ext uri="{BB962C8B-B14F-4D97-AF65-F5344CB8AC3E}">
        <p14:creationId xmlns:p14="http://schemas.microsoft.com/office/powerpoint/2010/main" val="41989208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sldNum="0" hdr="0" dt="0"/>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anose="020B0503020204020204" pitchFamily="34" charset="0"/>
        </a:defRPr>
      </a:lvl2pPr>
      <a:lvl3pPr algn="l" rtl="0" fontAlgn="base">
        <a:spcBef>
          <a:spcPct val="0"/>
        </a:spcBef>
        <a:spcAft>
          <a:spcPct val="0"/>
        </a:spcAft>
        <a:defRPr sz="4500" b="1">
          <a:solidFill>
            <a:srgbClr val="FFC800"/>
          </a:solidFill>
          <a:latin typeface="Corbel" panose="020B0503020204020204" pitchFamily="34" charset="0"/>
        </a:defRPr>
      </a:lvl3pPr>
      <a:lvl4pPr algn="l" rtl="0" fontAlgn="base">
        <a:spcBef>
          <a:spcPct val="0"/>
        </a:spcBef>
        <a:spcAft>
          <a:spcPct val="0"/>
        </a:spcAft>
        <a:defRPr sz="4500" b="1">
          <a:solidFill>
            <a:srgbClr val="FFC800"/>
          </a:solidFill>
          <a:latin typeface="Corbel" panose="020B0503020204020204" pitchFamily="34" charset="0"/>
        </a:defRPr>
      </a:lvl4pPr>
      <a:lvl5pPr algn="l" rtl="0" fontAlgn="base">
        <a:spcBef>
          <a:spcPct val="0"/>
        </a:spcBef>
        <a:spcAft>
          <a:spcPct val="0"/>
        </a:spcAft>
        <a:defRPr sz="4500" b="1">
          <a:solidFill>
            <a:srgbClr val="FFC800"/>
          </a:solidFill>
          <a:latin typeface="Corbel" panose="020B0503020204020204" pitchFamily="34" charset="0"/>
        </a:defRPr>
      </a:lvl5pPr>
      <a:lvl6pPr marL="457200" algn="l" rtl="0" fontAlgn="base">
        <a:spcBef>
          <a:spcPct val="0"/>
        </a:spcBef>
        <a:spcAft>
          <a:spcPct val="0"/>
        </a:spcAft>
        <a:defRPr sz="4500" b="1">
          <a:solidFill>
            <a:srgbClr val="FFC800"/>
          </a:solidFill>
          <a:latin typeface="Corbel" panose="020B0503020204020204" pitchFamily="34" charset="0"/>
        </a:defRPr>
      </a:lvl6pPr>
      <a:lvl7pPr marL="914400" algn="l" rtl="0" fontAlgn="base">
        <a:spcBef>
          <a:spcPct val="0"/>
        </a:spcBef>
        <a:spcAft>
          <a:spcPct val="0"/>
        </a:spcAft>
        <a:defRPr sz="4500" b="1">
          <a:solidFill>
            <a:srgbClr val="FFC800"/>
          </a:solidFill>
          <a:latin typeface="Corbel" panose="020B0503020204020204" pitchFamily="34" charset="0"/>
        </a:defRPr>
      </a:lvl7pPr>
      <a:lvl8pPr marL="1371600" algn="l" rtl="0" fontAlgn="base">
        <a:spcBef>
          <a:spcPct val="0"/>
        </a:spcBef>
        <a:spcAft>
          <a:spcPct val="0"/>
        </a:spcAft>
        <a:defRPr sz="4500" b="1">
          <a:solidFill>
            <a:srgbClr val="FFC800"/>
          </a:solidFill>
          <a:latin typeface="Corbel" panose="020B0503020204020204" pitchFamily="34" charset="0"/>
        </a:defRPr>
      </a:lvl8pPr>
      <a:lvl9pPr marL="1828800" algn="l" rtl="0" fontAlgn="base">
        <a:spcBef>
          <a:spcPct val="0"/>
        </a:spcBef>
        <a:spcAft>
          <a:spcPct val="0"/>
        </a:spcAft>
        <a:defRPr sz="4500" b="1">
          <a:solidFill>
            <a:srgbClr val="FFC800"/>
          </a:solidFill>
          <a:latin typeface="Corbel" panose="020B0503020204020204" pitchFamily="34" charset="0"/>
        </a:defRPr>
      </a:lvl9pPr>
      <a:extLst/>
    </p:titleStyle>
    <p:body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415600" y="1536633"/>
            <a:ext cx="11360800" cy="45216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96679952"/>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hemeOverride" Target="../theme/themeOverride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2.xml"/><Relationship Id="rId1" Type="http://schemas.openxmlformats.org/officeDocument/2006/relationships/themeOverride" Target="../theme/themeOverride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2.xml"/><Relationship Id="rId1" Type="http://schemas.openxmlformats.org/officeDocument/2006/relationships/themeOverride" Target="../theme/themeOverride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2.xml"/><Relationship Id="rId1" Type="http://schemas.openxmlformats.org/officeDocument/2006/relationships/themeOverride" Target="../theme/themeOverride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2.xml"/><Relationship Id="rId1" Type="http://schemas.openxmlformats.org/officeDocument/2006/relationships/themeOverride" Target="../theme/themeOverride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Title 4">
            <a:extLst>
              <a:ext uri="{FF2B5EF4-FFF2-40B4-BE49-F238E27FC236}">
                <a16:creationId xmlns:a16="http://schemas.microsoft.com/office/drawing/2014/main" id="{E74BB814-EAE3-168C-FF2E-C31C04F741C0}"/>
              </a:ext>
            </a:extLst>
          </p:cNvPr>
          <p:cNvSpPr>
            <a:spLocks noGrp="1"/>
          </p:cNvSpPr>
          <p:nvPr>
            <p:ph type="title"/>
          </p:nvPr>
        </p:nvSpPr>
        <p:spPr>
          <a:xfrm>
            <a:off x="1841500" y="38101"/>
            <a:ext cx="8637588" cy="1446213"/>
          </a:xfrm>
        </p:spPr>
        <p:txBody>
          <a:bodyPr>
            <a:normAutofit/>
          </a:bodyPr>
          <a:lstStyle/>
          <a:p>
            <a:r>
              <a:rPr lang="en-US" altLang="en-US" dirty="0"/>
              <a:t>Sexual and </a:t>
            </a:r>
            <a:r>
              <a:rPr lang="en-US" altLang="en-US"/>
              <a:t>gender identity</a:t>
            </a:r>
            <a:endParaRPr lang="en-US" altLang="en-US" dirty="0"/>
          </a:p>
        </p:txBody>
      </p:sp>
      <p:sp>
        <p:nvSpPr>
          <p:cNvPr id="2" name="Title 4">
            <a:extLst>
              <a:ext uri="{FF2B5EF4-FFF2-40B4-BE49-F238E27FC236}">
                <a16:creationId xmlns:a16="http://schemas.microsoft.com/office/drawing/2014/main" id="{35807A9B-9B2C-7247-3416-A3A569E03029}"/>
              </a:ext>
            </a:extLst>
          </p:cNvPr>
          <p:cNvSpPr txBox="1">
            <a:spLocks/>
          </p:cNvSpPr>
          <p:nvPr/>
        </p:nvSpPr>
        <p:spPr>
          <a:xfrm>
            <a:off x="1905000" y="3048001"/>
            <a:ext cx="8637588" cy="1446213"/>
          </a:xfrm>
          <a:prstGeom prst="rect">
            <a:avLst/>
          </a:prstGeom>
        </p:spPr>
        <p:txBody>
          <a:bodyPr vert="horz" lIns="91440" rIns="45720" rtlCol="0" anchor="ctr">
            <a:normAutofit fontScale="75000" lnSpcReduction="20000"/>
            <a:scene3d>
              <a:camera prst="orthographicFront"/>
              <a:lightRig rig="threePt" dir="t">
                <a:rot lat="0" lon="0" rev="4800000"/>
              </a:lightRig>
            </a:scene3d>
            <a:sp3d prstMaterial="matte">
              <a:bevelT w="50800" h="10160"/>
            </a:sp3d>
          </a:bodyPr>
          <a:lst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anose="020B0503020204020204" pitchFamily="34" charset="0"/>
              </a:defRPr>
            </a:lvl2pPr>
            <a:lvl3pPr algn="l" rtl="0" fontAlgn="base">
              <a:spcBef>
                <a:spcPct val="0"/>
              </a:spcBef>
              <a:spcAft>
                <a:spcPct val="0"/>
              </a:spcAft>
              <a:defRPr sz="4500" b="1">
                <a:solidFill>
                  <a:srgbClr val="FFC800"/>
                </a:solidFill>
                <a:latin typeface="Corbel" panose="020B0503020204020204" pitchFamily="34" charset="0"/>
              </a:defRPr>
            </a:lvl3pPr>
            <a:lvl4pPr algn="l" rtl="0" fontAlgn="base">
              <a:spcBef>
                <a:spcPct val="0"/>
              </a:spcBef>
              <a:spcAft>
                <a:spcPct val="0"/>
              </a:spcAft>
              <a:defRPr sz="4500" b="1">
                <a:solidFill>
                  <a:srgbClr val="FFC800"/>
                </a:solidFill>
                <a:latin typeface="Corbel" panose="020B0503020204020204" pitchFamily="34" charset="0"/>
              </a:defRPr>
            </a:lvl4pPr>
            <a:lvl5pPr algn="l" rtl="0" fontAlgn="base">
              <a:spcBef>
                <a:spcPct val="0"/>
              </a:spcBef>
              <a:spcAft>
                <a:spcPct val="0"/>
              </a:spcAft>
              <a:defRPr sz="4500" b="1">
                <a:solidFill>
                  <a:srgbClr val="FFC800"/>
                </a:solidFill>
                <a:latin typeface="Corbel" panose="020B0503020204020204" pitchFamily="34" charset="0"/>
              </a:defRPr>
            </a:lvl5pPr>
            <a:lvl6pPr marL="457200" algn="l" rtl="0" fontAlgn="base">
              <a:spcBef>
                <a:spcPct val="0"/>
              </a:spcBef>
              <a:spcAft>
                <a:spcPct val="0"/>
              </a:spcAft>
              <a:defRPr sz="4500" b="1">
                <a:solidFill>
                  <a:srgbClr val="FFC800"/>
                </a:solidFill>
                <a:latin typeface="Corbel" panose="020B0503020204020204" pitchFamily="34" charset="0"/>
              </a:defRPr>
            </a:lvl6pPr>
            <a:lvl7pPr marL="914400" algn="l" rtl="0" fontAlgn="base">
              <a:spcBef>
                <a:spcPct val="0"/>
              </a:spcBef>
              <a:spcAft>
                <a:spcPct val="0"/>
              </a:spcAft>
              <a:defRPr sz="4500" b="1">
                <a:solidFill>
                  <a:srgbClr val="FFC800"/>
                </a:solidFill>
                <a:latin typeface="Corbel" panose="020B0503020204020204" pitchFamily="34" charset="0"/>
              </a:defRPr>
            </a:lvl7pPr>
            <a:lvl8pPr marL="1371600" algn="l" rtl="0" fontAlgn="base">
              <a:spcBef>
                <a:spcPct val="0"/>
              </a:spcBef>
              <a:spcAft>
                <a:spcPct val="0"/>
              </a:spcAft>
              <a:defRPr sz="4500" b="1">
                <a:solidFill>
                  <a:srgbClr val="FFC800"/>
                </a:solidFill>
                <a:latin typeface="Corbel" panose="020B0503020204020204" pitchFamily="34" charset="0"/>
              </a:defRPr>
            </a:lvl8pPr>
            <a:lvl9pPr marL="1828800" algn="l" rtl="0" fontAlgn="base">
              <a:spcBef>
                <a:spcPct val="0"/>
              </a:spcBef>
              <a:spcAft>
                <a:spcPct val="0"/>
              </a:spcAft>
              <a:defRPr sz="4500" b="1">
                <a:solidFill>
                  <a:srgbClr val="FFC800"/>
                </a:solidFill>
                <a:latin typeface="Corbel" panose="020B0503020204020204" pitchFamily="34" charset="0"/>
              </a:defRPr>
            </a:lvl9pPr>
            <a:extLst/>
          </a:lstStyle>
          <a:p>
            <a:r>
              <a:rPr lang="en-US" altLang="en-US" dirty="0">
                <a:latin typeface="Corbel"/>
              </a:rPr>
              <a:t>Social and Emotional Development (PSY624)</a:t>
            </a:r>
          </a:p>
          <a:p>
            <a:endParaRPr lang="en-US" altLang="en-US" dirty="0">
              <a:latin typeface="Corbel"/>
            </a:endParaRPr>
          </a:p>
          <a:p>
            <a:r>
              <a:rPr lang="en-US" altLang="en-US" dirty="0">
                <a:latin typeface="Corbel"/>
              </a:rPr>
              <a:t>D. </a:t>
            </a:r>
            <a:r>
              <a:rPr lang="en-US" altLang="en-US">
                <a:latin typeface="Corbel"/>
              </a:rPr>
              <a:t>Messinger, PhD</a:t>
            </a:r>
            <a:endParaRPr lang="en-US" altLang="en-US" dirty="0">
              <a:latin typeface="Corbel"/>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3"/>
        <p:cNvGrpSpPr/>
        <p:nvPr/>
      </p:nvGrpSpPr>
      <p:grpSpPr>
        <a:xfrm>
          <a:off x="0" y="0"/>
          <a:ext cx="0" cy="0"/>
          <a:chOff x="0" y="0"/>
          <a:chExt cx="0" cy="0"/>
        </a:xfrm>
      </p:grpSpPr>
      <p:sp>
        <p:nvSpPr>
          <p:cNvPr id="184" name="Google Shape;184;p19"/>
          <p:cNvSpPr txBox="1">
            <a:spLocks noGrp="1"/>
          </p:cNvSpPr>
          <p:nvPr>
            <p:ph type="title"/>
          </p:nvPr>
        </p:nvSpPr>
        <p:spPr>
          <a:xfrm>
            <a:off x="2174048" y="384088"/>
            <a:ext cx="7505700" cy="954600"/>
          </a:xfrm>
          <a:prstGeom prst="rect">
            <a:avLst/>
          </a:prstGeom>
        </p:spPr>
        <p:txBody>
          <a:bodyPr spcFirstLastPara="1" wrap="square" lIns="91425" tIns="91425" rIns="91425" bIns="91425" anchor="t" anchorCtr="0">
            <a:normAutofit/>
          </a:bodyPr>
          <a:lstStyle/>
          <a:p>
            <a:r>
              <a:rPr lang="en" dirty="0"/>
              <a:t>Parents and Peers</a:t>
            </a:r>
            <a:endParaRPr dirty="0"/>
          </a:p>
        </p:txBody>
      </p:sp>
      <p:sp>
        <p:nvSpPr>
          <p:cNvPr id="185" name="Google Shape;185;p19"/>
          <p:cNvSpPr txBox="1">
            <a:spLocks noGrp="1"/>
          </p:cNvSpPr>
          <p:nvPr>
            <p:ph type="body" idx="1"/>
          </p:nvPr>
        </p:nvSpPr>
        <p:spPr>
          <a:xfrm>
            <a:off x="1402915" y="1847589"/>
            <a:ext cx="8445935" cy="4484318"/>
          </a:xfrm>
          <a:prstGeom prst="rect">
            <a:avLst/>
          </a:prstGeom>
        </p:spPr>
        <p:txBody>
          <a:bodyPr spcFirstLastPara="1" wrap="square" lIns="91425" tIns="91425" rIns="91425" bIns="91425" anchor="t" anchorCtr="0">
            <a:noAutofit/>
          </a:bodyPr>
          <a:lstStyle/>
          <a:p>
            <a:pPr indent="-317500">
              <a:buClr>
                <a:srgbClr val="000000"/>
              </a:buClr>
              <a:buSzPts val="1400"/>
            </a:pPr>
            <a:r>
              <a:rPr lang="en" sz="2400" dirty="0">
                <a:solidFill>
                  <a:srgbClr val="000000"/>
                </a:solidFill>
              </a:rPr>
              <a:t>Positive parent relationships are associated with decreases intentions to have sex and later age of first sexual acitvity</a:t>
            </a:r>
            <a:endParaRPr sz="2400" dirty="0">
              <a:solidFill>
                <a:srgbClr val="000000"/>
              </a:solidFill>
            </a:endParaRPr>
          </a:p>
          <a:p>
            <a:pPr indent="-317500">
              <a:buClr>
                <a:srgbClr val="000000"/>
              </a:buClr>
              <a:buSzPts val="1400"/>
            </a:pPr>
            <a:r>
              <a:rPr lang="en" sz="2400" dirty="0">
                <a:solidFill>
                  <a:srgbClr val="000000"/>
                </a:solidFill>
              </a:rPr>
              <a:t>Positive parent relationships + open communication is associated with less sexual experinece, increased condom usage, later sexual debut, fewer unintended pregnancies, and fewer sexual partners</a:t>
            </a:r>
            <a:endParaRPr sz="2400" dirty="0">
              <a:solidFill>
                <a:srgbClr val="000000"/>
              </a:solidFill>
            </a:endParaRPr>
          </a:p>
          <a:p>
            <a:pPr indent="-317500">
              <a:buClr>
                <a:srgbClr val="000000"/>
              </a:buClr>
              <a:buSzPts val="1400"/>
            </a:pPr>
            <a:r>
              <a:rPr lang="en" sz="2400" dirty="0">
                <a:solidFill>
                  <a:srgbClr val="000000"/>
                </a:solidFill>
              </a:rPr>
              <a:t>In adolescents specifically, presence or suggested presence of peers increases activation of reward circuitry </a:t>
            </a:r>
            <a:endParaRPr sz="2400" dirty="0">
              <a:solidFill>
                <a:srgbClr val="000000"/>
              </a:solidFill>
            </a:endParaRPr>
          </a:p>
          <a:p>
            <a:pPr indent="-317500">
              <a:buClr>
                <a:srgbClr val="000000"/>
              </a:buClr>
              <a:buSzPts val="1400"/>
            </a:pPr>
            <a:r>
              <a:rPr lang="en" sz="2400" dirty="0">
                <a:solidFill>
                  <a:srgbClr val="000000"/>
                </a:solidFill>
              </a:rPr>
              <a:t>Having sexually active peers is associated with earlier first sexual activity, more frequent sexual acitvity, and more partners</a:t>
            </a:r>
            <a:endParaRPr sz="2400" dirty="0">
              <a:solidFill>
                <a:srgbClr val="000000"/>
              </a:solidFill>
            </a:endParaRPr>
          </a:p>
        </p:txBody>
      </p:sp>
      <p:pic>
        <p:nvPicPr>
          <p:cNvPr id="186" name="Google Shape;186;p19"/>
          <p:cNvPicPr preferRelativeResize="0"/>
          <p:nvPr/>
        </p:nvPicPr>
        <p:blipFill>
          <a:blip r:embed="rId4">
            <a:alphaModFix/>
          </a:blip>
          <a:stretch>
            <a:fillRect/>
          </a:stretch>
        </p:blipFill>
        <p:spPr>
          <a:xfrm>
            <a:off x="9308125" y="0"/>
            <a:ext cx="2883875" cy="1622174"/>
          </a:xfrm>
          <a:prstGeom prst="rect">
            <a:avLst/>
          </a:prstGeom>
          <a:noFill/>
          <a:ln>
            <a:noFill/>
          </a:ln>
        </p:spPr>
      </p:pic>
      <p:sp>
        <p:nvSpPr>
          <p:cNvPr id="187" name="Google Shape;187;p19"/>
          <p:cNvSpPr txBox="1"/>
          <p:nvPr/>
        </p:nvSpPr>
        <p:spPr>
          <a:xfrm>
            <a:off x="8672975" y="5294975"/>
            <a:ext cx="1675200" cy="400200"/>
          </a:xfrm>
          <a:prstGeom prst="rect">
            <a:avLst/>
          </a:prstGeom>
          <a:noFill/>
          <a:ln>
            <a:noFill/>
          </a:ln>
        </p:spPr>
        <p:txBody>
          <a:bodyPr spcFirstLastPara="1" wrap="square" lIns="91425" tIns="91425" rIns="91425" bIns="91425" anchor="t" anchorCtr="0">
            <a:spAutoFit/>
          </a:bodyPr>
          <a:lstStyle/>
          <a:p>
            <a:pPr>
              <a:buClr>
                <a:srgbClr val="000000"/>
              </a:buClr>
            </a:pPr>
            <a:r>
              <a:rPr lang="en" sz="1400" kern="0">
                <a:solidFill>
                  <a:srgbClr val="999999"/>
                </a:solidFill>
                <a:latin typeface="Calibri"/>
                <a:ea typeface="Calibri"/>
                <a:cs typeface="Calibri"/>
                <a:sym typeface="Calibri"/>
              </a:rPr>
              <a:t>Woodard</a:t>
            </a:r>
            <a:endParaRPr sz="1400" kern="0">
              <a:solidFill>
                <a:srgbClr val="999999"/>
              </a:solidFill>
              <a:latin typeface="Calibri"/>
              <a:ea typeface="Calibri"/>
              <a:cs typeface="Calibri"/>
              <a:sym typeface="Calibri"/>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1"/>
        <p:cNvGrpSpPr/>
        <p:nvPr/>
      </p:nvGrpSpPr>
      <p:grpSpPr>
        <a:xfrm>
          <a:off x="0" y="0"/>
          <a:ext cx="0" cy="0"/>
          <a:chOff x="0" y="0"/>
          <a:chExt cx="0" cy="0"/>
        </a:xfrm>
      </p:grpSpPr>
      <p:sp>
        <p:nvSpPr>
          <p:cNvPr id="192" name="Google Shape;192;p20"/>
          <p:cNvSpPr txBox="1">
            <a:spLocks noGrp="1"/>
          </p:cNvSpPr>
          <p:nvPr>
            <p:ph type="title"/>
          </p:nvPr>
        </p:nvSpPr>
        <p:spPr>
          <a:xfrm>
            <a:off x="2142734" y="208225"/>
            <a:ext cx="7505700" cy="954600"/>
          </a:xfrm>
          <a:prstGeom prst="rect">
            <a:avLst/>
          </a:prstGeom>
        </p:spPr>
        <p:txBody>
          <a:bodyPr spcFirstLastPara="1" wrap="square" lIns="91425" tIns="91425" rIns="91425" bIns="91425" anchor="t" anchorCtr="0">
            <a:normAutofit/>
          </a:bodyPr>
          <a:lstStyle/>
          <a:p>
            <a:r>
              <a:rPr lang="en" dirty="0"/>
              <a:t>Media</a:t>
            </a:r>
            <a:endParaRPr dirty="0"/>
          </a:p>
        </p:txBody>
      </p:sp>
      <p:sp>
        <p:nvSpPr>
          <p:cNvPr id="193" name="Google Shape;193;p20"/>
          <p:cNvSpPr txBox="1">
            <a:spLocks noGrp="1"/>
          </p:cNvSpPr>
          <p:nvPr>
            <p:ph type="body" idx="1"/>
          </p:nvPr>
        </p:nvSpPr>
        <p:spPr>
          <a:xfrm>
            <a:off x="1710275" y="1741930"/>
            <a:ext cx="7505700" cy="2448000"/>
          </a:xfrm>
          <a:prstGeom prst="rect">
            <a:avLst/>
          </a:prstGeom>
        </p:spPr>
        <p:txBody>
          <a:bodyPr spcFirstLastPara="1" wrap="square" lIns="91425" tIns="91425" rIns="91425" bIns="91425" anchor="t" anchorCtr="0">
            <a:noAutofit/>
          </a:bodyPr>
          <a:lstStyle/>
          <a:p>
            <a:pPr indent="-317500">
              <a:buClr>
                <a:srgbClr val="000000"/>
              </a:buClr>
              <a:buSzPts val="1400"/>
            </a:pPr>
            <a:r>
              <a:rPr lang="en" sz="2000" dirty="0">
                <a:solidFill>
                  <a:srgbClr val="000000"/>
                </a:solidFill>
              </a:rPr>
              <a:t>Little is known about the effects of exposure to sexual media content on brain development</a:t>
            </a:r>
            <a:endParaRPr sz="2000" dirty="0">
              <a:solidFill>
                <a:srgbClr val="000000"/>
              </a:solidFill>
            </a:endParaRPr>
          </a:p>
          <a:p>
            <a:pPr lvl="1" indent="-317500">
              <a:buClr>
                <a:srgbClr val="000000"/>
              </a:buClr>
              <a:buSzPts val="1400"/>
            </a:pPr>
            <a:r>
              <a:rPr lang="en" sz="2000" dirty="0">
                <a:solidFill>
                  <a:srgbClr val="000000"/>
                </a:solidFill>
              </a:rPr>
              <a:t>However, violent media content does have effects on brain development and violent behavior</a:t>
            </a:r>
            <a:endParaRPr sz="2000" dirty="0">
              <a:solidFill>
                <a:srgbClr val="000000"/>
              </a:solidFill>
            </a:endParaRPr>
          </a:p>
          <a:p>
            <a:pPr indent="-317500">
              <a:buClr>
                <a:srgbClr val="000000"/>
              </a:buClr>
              <a:buSzPts val="1400"/>
            </a:pPr>
            <a:r>
              <a:rPr lang="en" sz="2000" dirty="0">
                <a:solidFill>
                  <a:srgbClr val="000000"/>
                </a:solidFill>
              </a:rPr>
              <a:t>“Super sexual peer” influencing youth</a:t>
            </a:r>
            <a:endParaRPr sz="2000" dirty="0">
              <a:solidFill>
                <a:srgbClr val="000000"/>
              </a:solidFill>
            </a:endParaRPr>
          </a:p>
          <a:p>
            <a:pPr lvl="1" indent="-317500">
              <a:buClr>
                <a:srgbClr val="000000"/>
              </a:buClr>
              <a:buSzPts val="1400"/>
            </a:pPr>
            <a:r>
              <a:rPr lang="en" sz="2000" dirty="0">
                <a:solidFill>
                  <a:srgbClr val="000000"/>
                </a:solidFill>
              </a:rPr>
              <a:t>Over 70% of television contains sexual content or dialouge</a:t>
            </a:r>
            <a:endParaRPr sz="2000" dirty="0">
              <a:solidFill>
                <a:srgbClr val="000000"/>
              </a:solidFill>
            </a:endParaRPr>
          </a:p>
          <a:p>
            <a:pPr lvl="1" indent="-317500">
              <a:buClr>
                <a:srgbClr val="000000"/>
              </a:buClr>
              <a:buSzPts val="1400"/>
            </a:pPr>
            <a:r>
              <a:rPr lang="en" sz="2000" dirty="0">
                <a:solidFill>
                  <a:srgbClr val="000000"/>
                </a:solidFill>
              </a:rPr>
              <a:t>Between 23-29% of 10-19 year olds report viewing online pornography; 84% report it was unwanted or unintentional</a:t>
            </a:r>
            <a:endParaRPr sz="2000" dirty="0">
              <a:solidFill>
                <a:srgbClr val="000000"/>
              </a:solidFill>
            </a:endParaRPr>
          </a:p>
          <a:p>
            <a:pPr lvl="1" indent="-317500">
              <a:buClr>
                <a:srgbClr val="000000"/>
              </a:buClr>
              <a:buSzPts val="1400"/>
            </a:pPr>
            <a:r>
              <a:rPr lang="en" sz="2000" dirty="0">
                <a:solidFill>
                  <a:srgbClr val="000000"/>
                </a:solidFill>
              </a:rPr>
              <a:t>Association between increase pornography exposure and less restrictive sexual attitudes</a:t>
            </a:r>
            <a:endParaRPr sz="2000" dirty="0">
              <a:solidFill>
                <a:srgbClr val="000000"/>
              </a:solidFill>
            </a:endParaRPr>
          </a:p>
          <a:p>
            <a:pPr indent="-317500">
              <a:buClr>
                <a:srgbClr val="000000"/>
              </a:buClr>
              <a:buSzPts val="1400"/>
            </a:pPr>
            <a:r>
              <a:rPr lang="en" sz="2000" i="1" dirty="0">
                <a:solidFill>
                  <a:srgbClr val="000000"/>
                </a:solidFill>
              </a:rPr>
              <a:t>Is there a positive effect of sexual media? How do we enhance it? How do we minimize harm?</a:t>
            </a:r>
            <a:endParaRPr sz="2000" dirty="0">
              <a:solidFill>
                <a:srgbClr val="000000"/>
              </a:solidFill>
            </a:endParaRPr>
          </a:p>
        </p:txBody>
      </p:sp>
      <p:pic>
        <p:nvPicPr>
          <p:cNvPr id="194" name="Google Shape;194;p20"/>
          <p:cNvPicPr preferRelativeResize="0"/>
          <p:nvPr/>
        </p:nvPicPr>
        <p:blipFill rotWithShape="1">
          <a:blip r:embed="rId4">
            <a:alphaModFix/>
          </a:blip>
          <a:srcRect t="7383" b="17653"/>
          <a:stretch/>
        </p:blipFill>
        <p:spPr>
          <a:xfrm>
            <a:off x="9800124" y="53804"/>
            <a:ext cx="2391876" cy="1688126"/>
          </a:xfrm>
          <a:prstGeom prst="rect">
            <a:avLst/>
          </a:prstGeom>
          <a:noFill/>
          <a:ln>
            <a:noFill/>
          </a:ln>
        </p:spPr>
      </p:pic>
      <p:sp>
        <p:nvSpPr>
          <p:cNvPr id="195" name="Google Shape;195;p20"/>
          <p:cNvSpPr txBox="1"/>
          <p:nvPr/>
        </p:nvSpPr>
        <p:spPr>
          <a:xfrm>
            <a:off x="8672975" y="5294975"/>
            <a:ext cx="1675200" cy="400200"/>
          </a:xfrm>
          <a:prstGeom prst="rect">
            <a:avLst/>
          </a:prstGeom>
          <a:noFill/>
          <a:ln>
            <a:noFill/>
          </a:ln>
        </p:spPr>
        <p:txBody>
          <a:bodyPr spcFirstLastPara="1" wrap="square" lIns="91425" tIns="91425" rIns="91425" bIns="91425" anchor="t" anchorCtr="0">
            <a:spAutoFit/>
          </a:bodyPr>
          <a:lstStyle/>
          <a:p>
            <a:pPr>
              <a:buClr>
                <a:srgbClr val="000000"/>
              </a:buClr>
            </a:pPr>
            <a:r>
              <a:rPr lang="en" sz="1400" kern="0">
                <a:solidFill>
                  <a:srgbClr val="999999"/>
                </a:solidFill>
                <a:latin typeface="Calibri"/>
                <a:ea typeface="Calibri"/>
                <a:cs typeface="Calibri"/>
                <a:sym typeface="Calibri"/>
              </a:rPr>
              <a:t>Woodard</a:t>
            </a:r>
            <a:endParaRPr sz="1400" kern="0">
              <a:solidFill>
                <a:srgbClr val="999999"/>
              </a:solidFill>
              <a:latin typeface="Calibri"/>
              <a:ea typeface="Calibri"/>
              <a:cs typeface="Calibri"/>
              <a:sym typeface="Calibri"/>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But…sex</a:t>
            </a:r>
          </a:p>
        </p:txBody>
      </p:sp>
      <p:pic>
        <p:nvPicPr>
          <p:cNvPr id="3" name="Picture 2"/>
          <p:cNvPicPr>
            <a:picLocks noChangeAspect="1"/>
          </p:cNvPicPr>
          <p:nvPr/>
        </p:nvPicPr>
        <p:blipFill>
          <a:blip r:embed="rId2"/>
          <a:stretch>
            <a:fillRect/>
          </a:stretch>
        </p:blipFill>
        <p:spPr>
          <a:xfrm>
            <a:off x="4040083" y="76201"/>
            <a:ext cx="6627918" cy="6781800"/>
          </a:xfrm>
          <a:prstGeom prst="rect">
            <a:avLst/>
          </a:prstGeom>
        </p:spPr>
      </p:pic>
    </p:spTree>
    <p:extLst>
      <p:ext uri="{BB962C8B-B14F-4D97-AF65-F5344CB8AC3E}">
        <p14:creationId xmlns:p14="http://schemas.microsoft.com/office/powerpoint/2010/main" val="54047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99"/>
        <p:cNvGrpSpPr/>
        <p:nvPr/>
      </p:nvGrpSpPr>
      <p:grpSpPr>
        <a:xfrm>
          <a:off x="0" y="0"/>
          <a:ext cx="0" cy="0"/>
          <a:chOff x="0" y="0"/>
          <a:chExt cx="0" cy="0"/>
        </a:xfrm>
      </p:grpSpPr>
      <p:sp>
        <p:nvSpPr>
          <p:cNvPr id="200" name="Google Shape;200;p21"/>
          <p:cNvSpPr txBox="1">
            <a:spLocks noGrp="1"/>
          </p:cNvSpPr>
          <p:nvPr>
            <p:ph type="title"/>
          </p:nvPr>
        </p:nvSpPr>
        <p:spPr>
          <a:xfrm>
            <a:off x="2343150" y="1702850"/>
            <a:ext cx="7505700" cy="954600"/>
          </a:xfrm>
          <a:prstGeom prst="rect">
            <a:avLst/>
          </a:prstGeom>
        </p:spPr>
        <p:txBody>
          <a:bodyPr spcFirstLastPara="1" wrap="square" lIns="91425" tIns="91425" rIns="91425" bIns="91425" anchor="t" anchorCtr="0">
            <a:normAutofit/>
          </a:bodyPr>
          <a:lstStyle/>
          <a:p>
            <a:r>
              <a:rPr lang="en"/>
              <a:t>Extended adolescence?</a:t>
            </a:r>
            <a:endParaRPr/>
          </a:p>
        </p:txBody>
      </p:sp>
      <p:sp>
        <p:nvSpPr>
          <p:cNvPr id="201" name="Google Shape;201;p21"/>
          <p:cNvSpPr txBox="1">
            <a:spLocks noGrp="1"/>
          </p:cNvSpPr>
          <p:nvPr>
            <p:ph type="body" idx="1"/>
          </p:nvPr>
        </p:nvSpPr>
        <p:spPr>
          <a:xfrm>
            <a:off x="2061800" y="2826725"/>
            <a:ext cx="7505700" cy="2801700"/>
          </a:xfrm>
          <a:prstGeom prst="rect">
            <a:avLst/>
          </a:prstGeom>
        </p:spPr>
        <p:txBody>
          <a:bodyPr spcFirstLastPara="1" wrap="square" lIns="91425" tIns="91425" rIns="91425" bIns="91425" anchor="t" anchorCtr="0">
            <a:normAutofit/>
          </a:bodyPr>
          <a:lstStyle/>
          <a:p>
            <a:pPr indent="-317500">
              <a:buClr>
                <a:srgbClr val="000000"/>
              </a:buClr>
              <a:buSzPts val="1400"/>
            </a:pPr>
            <a:r>
              <a:rPr lang="en" sz="1400" b="1">
                <a:solidFill>
                  <a:srgbClr val="000000"/>
                </a:solidFill>
              </a:rPr>
              <a:t>Definition: </a:t>
            </a:r>
            <a:r>
              <a:rPr lang="en" sz="1400">
                <a:solidFill>
                  <a:srgbClr val="000000"/>
                </a:solidFill>
              </a:rPr>
              <a:t>“time of preparation for adult reproductive life,” spanning the period between achieving physical readiness to engage in sexual activity and having social permission to reproduce</a:t>
            </a:r>
            <a:endParaRPr sz="1400">
              <a:solidFill>
                <a:srgbClr val="000000"/>
              </a:solidFill>
            </a:endParaRPr>
          </a:p>
          <a:p>
            <a:pPr lvl="1" indent="-317500">
              <a:buClr>
                <a:srgbClr val="000000"/>
              </a:buClr>
              <a:buSzPts val="1400"/>
            </a:pPr>
            <a:r>
              <a:rPr lang="en" sz="1400" i="1">
                <a:solidFill>
                  <a:srgbClr val="000000"/>
                </a:solidFill>
              </a:rPr>
              <a:t>What is the beginning of adolescence? What is the end?</a:t>
            </a:r>
            <a:endParaRPr sz="1400" i="1">
              <a:solidFill>
                <a:srgbClr val="000000"/>
              </a:solidFill>
            </a:endParaRPr>
          </a:p>
          <a:p>
            <a:pPr indent="-317500">
              <a:buClr>
                <a:srgbClr val="000000"/>
              </a:buClr>
              <a:buSzPts val="1400"/>
            </a:pPr>
            <a:r>
              <a:rPr lang="en" sz="1400">
                <a:solidFill>
                  <a:srgbClr val="000000"/>
                </a:solidFill>
              </a:rPr>
              <a:t>Earlier trends of the beginning of puberty, especially for girls</a:t>
            </a:r>
            <a:endParaRPr sz="1400">
              <a:solidFill>
                <a:srgbClr val="000000"/>
              </a:solidFill>
            </a:endParaRPr>
          </a:p>
          <a:p>
            <a:pPr lvl="1" indent="-317500">
              <a:buClr>
                <a:srgbClr val="000000"/>
              </a:buClr>
              <a:buSzPts val="1400"/>
            </a:pPr>
            <a:r>
              <a:rPr lang="en" sz="1400" i="1">
                <a:solidFill>
                  <a:srgbClr val="000000"/>
                </a:solidFill>
              </a:rPr>
              <a:t>Do you think this coincides with changes in brain development?</a:t>
            </a:r>
            <a:endParaRPr sz="1400" i="1">
              <a:solidFill>
                <a:srgbClr val="000000"/>
              </a:solidFill>
            </a:endParaRPr>
          </a:p>
          <a:p>
            <a:pPr indent="-317500">
              <a:buClr>
                <a:srgbClr val="000000"/>
              </a:buClr>
              <a:buSzPts val="1400"/>
            </a:pPr>
            <a:r>
              <a:rPr lang="en" sz="1400">
                <a:solidFill>
                  <a:srgbClr val="000000"/>
                </a:solidFill>
              </a:rPr>
              <a:t>Later trends in serious partnerships and having children</a:t>
            </a:r>
            <a:endParaRPr sz="1400">
              <a:solidFill>
                <a:srgbClr val="000000"/>
              </a:solidFill>
            </a:endParaRPr>
          </a:p>
          <a:p>
            <a:pPr indent="-317500">
              <a:buClr>
                <a:srgbClr val="000000"/>
              </a:buClr>
              <a:buSzPts val="1400"/>
            </a:pPr>
            <a:r>
              <a:rPr lang="en" sz="1400">
                <a:solidFill>
                  <a:srgbClr val="000000"/>
                </a:solidFill>
              </a:rPr>
              <a:t>Thus, </a:t>
            </a:r>
            <a:r>
              <a:rPr lang="en" sz="1400" b="1">
                <a:solidFill>
                  <a:srgbClr val="000000"/>
                </a:solidFill>
              </a:rPr>
              <a:t>many individuals now spend a decade or more of their lives feeling biologically, physiologically, and motivationally primed to engage in romantic and sexual relationships outside of the context of reproduction. </a:t>
            </a:r>
            <a:r>
              <a:rPr lang="en" sz="1400" i="1">
                <a:solidFill>
                  <a:srgbClr val="000000"/>
                </a:solidFill>
              </a:rPr>
              <a:t>What consequences might this have?</a:t>
            </a:r>
            <a:endParaRPr sz="1400" i="1">
              <a:solidFill>
                <a:srgbClr val="000000"/>
              </a:solidFill>
            </a:endParaRPr>
          </a:p>
        </p:txBody>
      </p:sp>
      <p:pic>
        <p:nvPicPr>
          <p:cNvPr id="202" name="Google Shape;202;p21"/>
          <p:cNvPicPr preferRelativeResize="0"/>
          <p:nvPr/>
        </p:nvPicPr>
        <p:blipFill rotWithShape="1">
          <a:blip r:embed="rId3">
            <a:alphaModFix/>
          </a:blip>
          <a:srcRect t="8885" b="7996"/>
          <a:stretch/>
        </p:blipFill>
        <p:spPr>
          <a:xfrm>
            <a:off x="7163302" y="1151375"/>
            <a:ext cx="2924575" cy="1675350"/>
          </a:xfrm>
          <a:prstGeom prst="rect">
            <a:avLst/>
          </a:prstGeom>
          <a:noFill/>
          <a:ln>
            <a:noFill/>
          </a:ln>
        </p:spPr>
      </p:pic>
      <p:pic>
        <p:nvPicPr>
          <p:cNvPr id="203" name="Google Shape;203;p21"/>
          <p:cNvPicPr preferRelativeResize="0"/>
          <p:nvPr/>
        </p:nvPicPr>
        <p:blipFill>
          <a:blip r:embed="rId4">
            <a:alphaModFix/>
          </a:blip>
          <a:stretch>
            <a:fillRect/>
          </a:stretch>
        </p:blipFill>
        <p:spPr>
          <a:xfrm>
            <a:off x="9266014" y="3818361"/>
            <a:ext cx="2857500" cy="2857500"/>
          </a:xfrm>
          <a:prstGeom prst="rect">
            <a:avLst/>
          </a:prstGeom>
          <a:noFill/>
          <a:ln>
            <a:noFill/>
          </a:ln>
        </p:spPr>
      </p:pic>
      <p:sp>
        <p:nvSpPr>
          <p:cNvPr id="204" name="Google Shape;204;p21"/>
          <p:cNvSpPr txBox="1"/>
          <p:nvPr/>
        </p:nvSpPr>
        <p:spPr>
          <a:xfrm>
            <a:off x="8672975" y="5294975"/>
            <a:ext cx="1675200" cy="400200"/>
          </a:xfrm>
          <a:prstGeom prst="rect">
            <a:avLst/>
          </a:prstGeom>
          <a:noFill/>
          <a:ln>
            <a:noFill/>
          </a:ln>
        </p:spPr>
        <p:txBody>
          <a:bodyPr spcFirstLastPara="1" wrap="square" lIns="91425" tIns="91425" rIns="91425" bIns="91425" anchor="t" anchorCtr="0">
            <a:spAutoFit/>
          </a:bodyPr>
          <a:lstStyle/>
          <a:p>
            <a:pPr>
              <a:buClr>
                <a:srgbClr val="000000"/>
              </a:buClr>
            </a:pPr>
            <a:r>
              <a:rPr lang="en" sz="1400" kern="0">
                <a:solidFill>
                  <a:srgbClr val="999999"/>
                </a:solidFill>
                <a:latin typeface="Calibri"/>
                <a:ea typeface="Calibri"/>
                <a:cs typeface="Calibri"/>
                <a:sym typeface="Calibri"/>
              </a:rPr>
              <a:t>Woodard</a:t>
            </a:r>
            <a:endParaRPr sz="1400" kern="0">
              <a:solidFill>
                <a:srgbClr val="999999"/>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accent5"/>
        </a:solidFill>
        <a:effectLst/>
      </p:bgPr>
    </p:bg>
    <p:spTree>
      <p:nvGrpSpPr>
        <p:cNvPr id="1" name="Shape 208"/>
        <p:cNvGrpSpPr/>
        <p:nvPr/>
      </p:nvGrpSpPr>
      <p:grpSpPr>
        <a:xfrm>
          <a:off x="0" y="0"/>
          <a:ext cx="0" cy="0"/>
          <a:chOff x="0" y="0"/>
          <a:chExt cx="0" cy="0"/>
        </a:xfrm>
      </p:grpSpPr>
      <p:sp>
        <p:nvSpPr>
          <p:cNvPr id="209" name="Google Shape;209;p22"/>
          <p:cNvSpPr txBox="1">
            <a:spLocks noGrp="1"/>
          </p:cNvSpPr>
          <p:nvPr>
            <p:ph type="title"/>
          </p:nvPr>
        </p:nvSpPr>
        <p:spPr>
          <a:xfrm>
            <a:off x="2343150" y="1702850"/>
            <a:ext cx="7505700" cy="954600"/>
          </a:xfrm>
          <a:prstGeom prst="rect">
            <a:avLst/>
          </a:prstGeom>
        </p:spPr>
        <p:txBody>
          <a:bodyPr spcFirstLastPara="1" wrap="square" lIns="91425" tIns="91425" rIns="91425" bIns="91425" anchor="t" anchorCtr="0">
            <a:normAutofit/>
          </a:bodyPr>
          <a:lstStyle/>
          <a:p>
            <a:r>
              <a:rPr lang="en"/>
              <a:t>Contraceptive Innovation?</a:t>
            </a:r>
            <a:endParaRPr/>
          </a:p>
        </p:txBody>
      </p:sp>
      <p:sp>
        <p:nvSpPr>
          <p:cNvPr id="210" name="Google Shape;210;p22"/>
          <p:cNvSpPr txBox="1">
            <a:spLocks noGrp="1"/>
          </p:cNvSpPr>
          <p:nvPr>
            <p:ph type="body" idx="1"/>
          </p:nvPr>
        </p:nvSpPr>
        <p:spPr>
          <a:xfrm>
            <a:off x="2164100" y="2464300"/>
            <a:ext cx="7505700" cy="2448000"/>
          </a:xfrm>
          <a:prstGeom prst="rect">
            <a:avLst/>
          </a:prstGeom>
        </p:spPr>
        <p:txBody>
          <a:bodyPr spcFirstLastPara="1" wrap="square" lIns="91425" tIns="91425" rIns="91425" bIns="91425" anchor="t" anchorCtr="0">
            <a:normAutofit/>
          </a:bodyPr>
          <a:lstStyle/>
          <a:p>
            <a:pPr indent="-317500">
              <a:buClr>
                <a:srgbClr val="000000"/>
              </a:buClr>
              <a:buSzPts val="1400"/>
            </a:pPr>
            <a:r>
              <a:rPr lang="en" sz="1400">
                <a:solidFill>
                  <a:srgbClr val="000000"/>
                </a:solidFill>
              </a:rPr>
              <a:t>Many people begin having sex before they want to have children, and thus use birth control</a:t>
            </a:r>
            <a:endParaRPr sz="1400">
              <a:solidFill>
                <a:srgbClr val="000000"/>
              </a:solidFill>
            </a:endParaRPr>
          </a:p>
          <a:p>
            <a:pPr lvl="1" indent="-304800">
              <a:buClr>
                <a:srgbClr val="000000"/>
              </a:buClr>
              <a:buSzPts val="1200"/>
            </a:pPr>
            <a:r>
              <a:rPr lang="en" sz="1200">
                <a:solidFill>
                  <a:srgbClr val="000000"/>
                </a:solidFill>
              </a:rPr>
              <a:t>Global age of sexual debut for males is 16.5-24.5, for females 15.5-21.5</a:t>
            </a:r>
            <a:endParaRPr sz="1200">
              <a:solidFill>
                <a:srgbClr val="000000"/>
              </a:solidFill>
            </a:endParaRPr>
          </a:p>
          <a:p>
            <a:pPr indent="-317500">
              <a:buClr>
                <a:srgbClr val="000000"/>
              </a:buClr>
              <a:buSzPts val="1400"/>
            </a:pPr>
            <a:r>
              <a:rPr lang="en" sz="1400">
                <a:solidFill>
                  <a:srgbClr val="000000"/>
                </a:solidFill>
              </a:rPr>
              <a:t>Combined oral contraceptives (containing estrogen and progestin) are the most common form of birth control and suppress up to 50% of testosterone in women</a:t>
            </a:r>
            <a:endParaRPr sz="1400">
              <a:solidFill>
                <a:srgbClr val="000000"/>
              </a:solidFill>
            </a:endParaRPr>
          </a:p>
          <a:p>
            <a:pPr lvl="1" indent="-304800">
              <a:buClr>
                <a:srgbClr val="000000"/>
              </a:buClr>
              <a:buSzPts val="1200"/>
            </a:pPr>
            <a:r>
              <a:rPr lang="en" sz="1200">
                <a:solidFill>
                  <a:srgbClr val="000000"/>
                </a:solidFill>
              </a:rPr>
              <a:t>Side effect?</a:t>
            </a:r>
            <a:endParaRPr sz="1200">
              <a:solidFill>
                <a:srgbClr val="000000"/>
              </a:solidFill>
            </a:endParaRPr>
          </a:p>
          <a:p>
            <a:pPr lvl="1" indent="-304800">
              <a:buClr>
                <a:srgbClr val="000000"/>
              </a:buClr>
              <a:buSzPts val="1200"/>
            </a:pPr>
            <a:r>
              <a:rPr lang="en" sz="1200">
                <a:solidFill>
                  <a:srgbClr val="000000"/>
                </a:solidFill>
              </a:rPr>
              <a:t>Chronic suppression effects?</a:t>
            </a:r>
            <a:endParaRPr sz="1200">
              <a:solidFill>
                <a:srgbClr val="000000"/>
              </a:solidFill>
            </a:endParaRPr>
          </a:p>
          <a:p>
            <a:pPr lvl="1" indent="-304800">
              <a:buClr>
                <a:srgbClr val="000000"/>
              </a:buClr>
              <a:buSzPts val="1200"/>
            </a:pPr>
            <a:r>
              <a:rPr lang="en" sz="1200">
                <a:solidFill>
                  <a:srgbClr val="000000"/>
                </a:solidFill>
              </a:rPr>
              <a:t>Effects if taken during sexual development?</a:t>
            </a:r>
            <a:endParaRPr sz="1200">
              <a:solidFill>
                <a:srgbClr val="000000"/>
              </a:solidFill>
            </a:endParaRPr>
          </a:p>
        </p:txBody>
      </p:sp>
      <p:pic>
        <p:nvPicPr>
          <p:cNvPr id="211" name="Google Shape;211;p22"/>
          <p:cNvPicPr preferRelativeResize="0"/>
          <p:nvPr/>
        </p:nvPicPr>
        <p:blipFill>
          <a:blip r:embed="rId3">
            <a:alphaModFix/>
          </a:blip>
          <a:stretch>
            <a:fillRect/>
          </a:stretch>
        </p:blipFill>
        <p:spPr>
          <a:xfrm>
            <a:off x="6383725" y="3606825"/>
            <a:ext cx="3551050" cy="1997474"/>
          </a:xfrm>
          <a:prstGeom prst="rect">
            <a:avLst/>
          </a:prstGeom>
          <a:noFill/>
          <a:ln>
            <a:noFill/>
          </a:ln>
        </p:spPr>
      </p:pic>
      <p:sp>
        <p:nvSpPr>
          <p:cNvPr id="212" name="Google Shape;212;p22"/>
          <p:cNvSpPr txBox="1"/>
          <p:nvPr/>
        </p:nvSpPr>
        <p:spPr>
          <a:xfrm>
            <a:off x="1779800" y="5358925"/>
            <a:ext cx="1675200" cy="400200"/>
          </a:xfrm>
          <a:prstGeom prst="rect">
            <a:avLst/>
          </a:prstGeom>
          <a:noFill/>
          <a:ln>
            <a:noFill/>
          </a:ln>
        </p:spPr>
        <p:txBody>
          <a:bodyPr spcFirstLastPara="1" wrap="square" lIns="91425" tIns="91425" rIns="91425" bIns="91425" anchor="t" anchorCtr="0">
            <a:spAutoFit/>
          </a:bodyPr>
          <a:lstStyle/>
          <a:p>
            <a:pPr>
              <a:buClr>
                <a:srgbClr val="000000"/>
              </a:buClr>
            </a:pPr>
            <a:r>
              <a:rPr lang="en" sz="1400" kern="0">
                <a:solidFill>
                  <a:srgbClr val="999999"/>
                </a:solidFill>
                <a:latin typeface="Calibri"/>
                <a:ea typeface="Calibri"/>
                <a:cs typeface="Calibri"/>
                <a:sym typeface="Calibri"/>
              </a:rPr>
              <a:t>Woodard</a:t>
            </a:r>
            <a:endParaRPr sz="1400" kern="0">
              <a:solidFill>
                <a:srgbClr val="99999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6"/>
        <p:cNvGrpSpPr/>
        <p:nvPr/>
      </p:nvGrpSpPr>
      <p:grpSpPr>
        <a:xfrm>
          <a:off x="0" y="0"/>
          <a:ext cx="0" cy="0"/>
          <a:chOff x="0" y="0"/>
          <a:chExt cx="0" cy="0"/>
        </a:xfrm>
      </p:grpSpPr>
      <p:sp>
        <p:nvSpPr>
          <p:cNvPr id="217" name="Google Shape;217;p23"/>
          <p:cNvSpPr txBox="1">
            <a:spLocks noGrp="1"/>
          </p:cNvSpPr>
          <p:nvPr>
            <p:ph type="title"/>
          </p:nvPr>
        </p:nvSpPr>
        <p:spPr>
          <a:xfrm>
            <a:off x="1389018" y="165675"/>
            <a:ext cx="7505700" cy="954600"/>
          </a:xfrm>
          <a:prstGeom prst="rect">
            <a:avLst/>
          </a:prstGeom>
        </p:spPr>
        <p:txBody>
          <a:bodyPr spcFirstLastPara="1" wrap="square" lIns="91425" tIns="91425" rIns="91425" bIns="91425" anchor="t" anchorCtr="0">
            <a:normAutofit/>
          </a:bodyPr>
          <a:lstStyle/>
          <a:p>
            <a:r>
              <a:rPr lang="en" dirty="0"/>
              <a:t>Childbearing and parenting?</a:t>
            </a:r>
            <a:endParaRPr dirty="0"/>
          </a:p>
        </p:txBody>
      </p:sp>
      <p:sp>
        <p:nvSpPr>
          <p:cNvPr id="218" name="Google Shape;218;p23"/>
          <p:cNvSpPr txBox="1">
            <a:spLocks noGrp="1"/>
          </p:cNvSpPr>
          <p:nvPr>
            <p:ph type="body" idx="1"/>
          </p:nvPr>
        </p:nvSpPr>
        <p:spPr>
          <a:xfrm>
            <a:off x="1478609" y="1762747"/>
            <a:ext cx="7505700" cy="3005400"/>
          </a:xfrm>
          <a:prstGeom prst="rect">
            <a:avLst/>
          </a:prstGeom>
        </p:spPr>
        <p:txBody>
          <a:bodyPr spcFirstLastPara="1" wrap="square" lIns="91425" tIns="91425" rIns="91425" bIns="91425" anchor="t" anchorCtr="0">
            <a:noAutofit/>
          </a:bodyPr>
          <a:lstStyle/>
          <a:p>
            <a:pPr indent="-317500">
              <a:lnSpc>
                <a:spcPct val="100000"/>
              </a:lnSpc>
              <a:buClr>
                <a:srgbClr val="000000"/>
              </a:buClr>
              <a:buSzPts val="1400"/>
            </a:pPr>
            <a:r>
              <a:rPr lang="en" sz="1800" dirty="0">
                <a:solidFill>
                  <a:srgbClr val="000000"/>
                </a:solidFill>
              </a:rPr>
              <a:t>Clear negative social and neurodevelopmental effects </a:t>
            </a:r>
            <a:endParaRPr sz="1800" dirty="0">
              <a:solidFill>
                <a:srgbClr val="000000"/>
              </a:solidFill>
            </a:endParaRPr>
          </a:p>
          <a:p>
            <a:pPr indent="0">
              <a:lnSpc>
                <a:spcPct val="100000"/>
              </a:lnSpc>
              <a:buNone/>
            </a:pPr>
            <a:r>
              <a:rPr lang="en" sz="1800" dirty="0">
                <a:solidFill>
                  <a:srgbClr val="000000"/>
                </a:solidFill>
              </a:rPr>
              <a:t>of early parenthood (&lt; 15)</a:t>
            </a:r>
            <a:endParaRPr sz="1800" dirty="0">
              <a:solidFill>
                <a:srgbClr val="000000"/>
              </a:solidFill>
            </a:endParaRPr>
          </a:p>
          <a:p>
            <a:pPr lvl="1" indent="-317500">
              <a:lnSpc>
                <a:spcPct val="100000"/>
              </a:lnSpc>
              <a:buClr>
                <a:srgbClr val="000000"/>
              </a:buClr>
              <a:buSzPts val="1400"/>
            </a:pPr>
            <a:r>
              <a:rPr lang="en" sz="1800" i="1" dirty="0">
                <a:solidFill>
                  <a:srgbClr val="000000"/>
                </a:solidFill>
              </a:rPr>
              <a:t>What about late parenthood?</a:t>
            </a:r>
            <a:endParaRPr sz="1800" i="1" dirty="0">
              <a:solidFill>
                <a:srgbClr val="000000"/>
              </a:solidFill>
            </a:endParaRPr>
          </a:p>
          <a:p>
            <a:pPr indent="-317500">
              <a:buClr>
                <a:srgbClr val="000000"/>
              </a:buClr>
              <a:buSzPts val="1400"/>
            </a:pPr>
            <a:r>
              <a:rPr lang="en" sz="1800" dirty="0">
                <a:solidFill>
                  <a:srgbClr val="000000"/>
                </a:solidFill>
              </a:rPr>
              <a:t>Neural flexibility peaks in 30s</a:t>
            </a:r>
            <a:endParaRPr sz="1800" dirty="0">
              <a:solidFill>
                <a:srgbClr val="000000"/>
              </a:solidFill>
            </a:endParaRPr>
          </a:p>
          <a:p>
            <a:pPr indent="-317500">
              <a:buClr>
                <a:srgbClr val="000000"/>
              </a:buClr>
              <a:buSzPts val="1400"/>
            </a:pPr>
            <a:r>
              <a:rPr lang="en" sz="1800" dirty="0">
                <a:solidFill>
                  <a:srgbClr val="000000"/>
                </a:solidFill>
              </a:rPr>
              <a:t>Men have different levels of testosterone based on relationship/parenthood status regardless of age</a:t>
            </a:r>
            <a:endParaRPr sz="1800" dirty="0">
              <a:solidFill>
                <a:srgbClr val="000000"/>
              </a:solidFill>
            </a:endParaRPr>
          </a:p>
          <a:p>
            <a:pPr lvl="1" indent="-317500">
              <a:buClr>
                <a:srgbClr val="000000"/>
              </a:buClr>
              <a:buSzPts val="1400"/>
            </a:pPr>
            <a:r>
              <a:rPr lang="en" sz="1800" i="1" dirty="0">
                <a:solidFill>
                  <a:srgbClr val="000000"/>
                </a:solidFill>
              </a:rPr>
              <a:t>What if you decouple typical neurobiological development trends from parenthood?</a:t>
            </a:r>
            <a:endParaRPr sz="1800" i="1" dirty="0">
              <a:solidFill>
                <a:srgbClr val="000000"/>
              </a:solidFill>
            </a:endParaRPr>
          </a:p>
          <a:p>
            <a:pPr indent="-317500">
              <a:buClr>
                <a:srgbClr val="000000"/>
              </a:buClr>
              <a:buSzPts val="1400"/>
            </a:pPr>
            <a:r>
              <a:rPr lang="en" sz="1800" dirty="0">
                <a:solidFill>
                  <a:srgbClr val="000000"/>
                </a:solidFill>
              </a:rPr>
              <a:t>Overwhelming majority of people in the US and Europe have sexual and romantic relationships before committing to a single partner; similar trends beginning in Africa</a:t>
            </a:r>
            <a:endParaRPr sz="1800" dirty="0">
              <a:solidFill>
                <a:srgbClr val="000000"/>
              </a:solidFill>
            </a:endParaRPr>
          </a:p>
          <a:p>
            <a:pPr lvl="1" indent="-317500">
              <a:buClr>
                <a:srgbClr val="000000"/>
              </a:buClr>
              <a:buSzPts val="1400"/>
            </a:pPr>
            <a:r>
              <a:rPr lang="en" sz="1800" i="1" dirty="0">
                <a:solidFill>
                  <a:srgbClr val="000000"/>
                </a:solidFill>
              </a:rPr>
              <a:t>Differences between those who have multiple, high-intensity relationships and those who do not?</a:t>
            </a:r>
            <a:endParaRPr sz="1800" i="1" dirty="0">
              <a:solidFill>
                <a:srgbClr val="000000"/>
              </a:solidFill>
            </a:endParaRPr>
          </a:p>
          <a:p>
            <a:pPr lvl="1" indent="-317500">
              <a:buClr>
                <a:srgbClr val="000000"/>
              </a:buClr>
              <a:buSzPts val="1400"/>
            </a:pPr>
            <a:r>
              <a:rPr lang="en" sz="1800" i="1" dirty="0">
                <a:solidFill>
                  <a:srgbClr val="000000"/>
                </a:solidFill>
              </a:rPr>
              <a:t>Differences between those who have children at different ages?</a:t>
            </a:r>
            <a:endParaRPr sz="1800" dirty="0">
              <a:solidFill>
                <a:srgbClr val="000000"/>
              </a:solidFill>
            </a:endParaRPr>
          </a:p>
        </p:txBody>
      </p:sp>
      <p:pic>
        <p:nvPicPr>
          <p:cNvPr id="219" name="Google Shape;219;p23"/>
          <p:cNvPicPr preferRelativeResize="0"/>
          <p:nvPr/>
        </p:nvPicPr>
        <p:blipFill>
          <a:blip r:embed="rId4">
            <a:alphaModFix/>
          </a:blip>
          <a:stretch>
            <a:fillRect/>
          </a:stretch>
        </p:blipFill>
        <p:spPr>
          <a:xfrm>
            <a:off x="9073900" y="0"/>
            <a:ext cx="3118100" cy="2008800"/>
          </a:xfrm>
          <a:prstGeom prst="rect">
            <a:avLst/>
          </a:prstGeom>
          <a:noFill/>
          <a:ln>
            <a:noFill/>
          </a:ln>
        </p:spPr>
      </p:pic>
      <p:sp>
        <p:nvSpPr>
          <p:cNvPr id="220" name="Google Shape;220;p23"/>
          <p:cNvSpPr txBox="1"/>
          <p:nvPr/>
        </p:nvSpPr>
        <p:spPr>
          <a:xfrm>
            <a:off x="8672975" y="5294975"/>
            <a:ext cx="1675200" cy="400200"/>
          </a:xfrm>
          <a:prstGeom prst="rect">
            <a:avLst/>
          </a:prstGeom>
          <a:noFill/>
          <a:ln>
            <a:noFill/>
          </a:ln>
        </p:spPr>
        <p:txBody>
          <a:bodyPr spcFirstLastPara="1" wrap="square" lIns="91425" tIns="91425" rIns="91425" bIns="91425" anchor="t" anchorCtr="0">
            <a:spAutoFit/>
          </a:bodyPr>
          <a:lstStyle/>
          <a:p>
            <a:pPr>
              <a:buClr>
                <a:srgbClr val="000000"/>
              </a:buClr>
            </a:pPr>
            <a:r>
              <a:rPr lang="en" sz="1400" kern="0" dirty="0">
                <a:solidFill>
                  <a:srgbClr val="999999"/>
                </a:solidFill>
                <a:latin typeface="Calibri"/>
                <a:ea typeface="Calibri"/>
                <a:cs typeface="Calibri"/>
                <a:sym typeface="Calibri"/>
              </a:rPr>
              <a:t>Woodard</a:t>
            </a:r>
            <a:endParaRPr sz="1400" kern="0" dirty="0">
              <a:solidFill>
                <a:srgbClr val="999999"/>
              </a:solidFill>
              <a:latin typeface="Calibri"/>
              <a:ea typeface="Calibri"/>
              <a:cs typeface="Calibri"/>
              <a:sym typeface="Calibri"/>
            </a:endParaRPr>
          </a:p>
        </p:txBody>
      </p:sp>
      <p:sp>
        <p:nvSpPr>
          <p:cNvPr id="2" name="Google Shape;220;p23">
            <a:extLst>
              <a:ext uri="{FF2B5EF4-FFF2-40B4-BE49-F238E27FC236}">
                <a16:creationId xmlns:a16="http://schemas.microsoft.com/office/drawing/2014/main" id="{4A081D62-8B57-ADC8-E59F-40E07DED8439}"/>
              </a:ext>
            </a:extLst>
          </p:cNvPr>
          <p:cNvSpPr txBox="1"/>
          <p:nvPr/>
        </p:nvSpPr>
        <p:spPr>
          <a:xfrm>
            <a:off x="10034989" y="5933803"/>
            <a:ext cx="1344907" cy="615523"/>
          </a:xfrm>
          <a:prstGeom prst="rect">
            <a:avLst/>
          </a:prstGeom>
          <a:noFill/>
          <a:ln>
            <a:noFill/>
          </a:ln>
        </p:spPr>
        <p:txBody>
          <a:bodyPr spcFirstLastPara="1" wrap="square" lIns="91425" tIns="91425" rIns="91425" bIns="91425" anchor="t" anchorCtr="0">
            <a:spAutoFit/>
          </a:bodyPr>
          <a:lstStyle/>
          <a:p>
            <a:pPr algn="ctr">
              <a:buClr>
                <a:srgbClr val="000000"/>
              </a:buClr>
            </a:pPr>
            <a:r>
              <a:rPr lang="en" sz="1400" kern="0" dirty="0">
                <a:solidFill>
                  <a:srgbClr val="FF0000"/>
                </a:solidFill>
                <a:latin typeface="Calibri"/>
                <a:ea typeface="Calibri"/>
                <a:cs typeface="Calibri"/>
                <a:sym typeface="Calibri"/>
              </a:rPr>
              <a:t>Doss talk. Thursday #:30</a:t>
            </a:r>
            <a:endParaRPr sz="1400" kern="0" dirty="0">
              <a:solidFill>
                <a:srgbClr val="FF0000"/>
              </a:solidFill>
              <a:latin typeface="Calibri"/>
              <a:ea typeface="Calibri"/>
              <a:cs typeface="Calibri"/>
              <a:sym typeface="Calibri"/>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99A97EFC-C148-9893-2A91-006E5E895C52}"/>
              </a:ext>
            </a:extLst>
          </p:cNvPr>
          <p:cNvSpPr>
            <a:spLocks noGrp="1"/>
          </p:cNvSpPr>
          <p:nvPr>
            <p:ph type="title"/>
          </p:nvPr>
        </p:nvSpPr>
        <p:spPr>
          <a:xfrm>
            <a:off x="2395539" y="177801"/>
            <a:ext cx="8162925" cy="1446213"/>
          </a:xfrm>
        </p:spPr>
        <p:txBody>
          <a:bodyPr/>
          <a:lstStyle/>
          <a:p>
            <a:r>
              <a:rPr lang="en-US" altLang="en-US"/>
              <a:t>Homosexuality as a Discrete Class </a:t>
            </a:r>
          </a:p>
        </p:txBody>
      </p:sp>
      <p:sp>
        <p:nvSpPr>
          <p:cNvPr id="126979" name="Content Placeholder 2">
            <a:extLst>
              <a:ext uri="{FF2B5EF4-FFF2-40B4-BE49-F238E27FC236}">
                <a16:creationId xmlns:a16="http://schemas.microsoft.com/office/drawing/2014/main" id="{9DB3A8A2-7ADC-A298-BE9A-DEB7943DCD2C}"/>
              </a:ext>
            </a:extLst>
          </p:cNvPr>
          <p:cNvSpPr>
            <a:spLocks noGrp="1"/>
          </p:cNvSpPr>
          <p:nvPr>
            <p:ph idx="1"/>
          </p:nvPr>
        </p:nvSpPr>
        <p:spPr>
          <a:xfrm>
            <a:off x="1447800" y="1905000"/>
            <a:ext cx="9099550" cy="4572000"/>
          </a:xfrm>
        </p:spPr>
        <p:txBody>
          <a:bodyPr/>
          <a:lstStyle/>
          <a:p>
            <a:r>
              <a:rPr lang="en-US" altLang="en-US" sz="1800" dirty="0"/>
              <a:t>Previous research on the latent structure of sexual orientation has returned conflicting results, with some studies finding a dimensional structure (i.e., ranging quantitatively along a spectrum) and others a </a:t>
            </a:r>
            <a:r>
              <a:rPr lang="en-US" altLang="en-US" sz="1800" dirty="0" err="1"/>
              <a:t>taxonic</a:t>
            </a:r>
            <a:r>
              <a:rPr lang="en-US" altLang="en-US" sz="1800" dirty="0"/>
              <a:t> structure (i.e., categories of individuals with distinct orientations). </a:t>
            </a:r>
          </a:p>
          <a:p>
            <a:pPr lvl="1"/>
            <a:r>
              <a:rPr lang="en-US" altLang="en-US" sz="1400" dirty="0"/>
              <a:t>sample (N = 33,525) from the National Epidemiologic Survey on Alcohol and Related Conditions (NESARC). </a:t>
            </a:r>
          </a:p>
          <a:p>
            <a:pPr lvl="1"/>
            <a:r>
              <a:rPr lang="en-US" altLang="en-US" sz="1400" dirty="0" err="1"/>
              <a:t>taxometric</a:t>
            </a:r>
            <a:r>
              <a:rPr lang="en-US" altLang="en-US" sz="1400" dirty="0"/>
              <a:t> analyses using three indicators of sexual orientation: identity, behavior, and attraction.</a:t>
            </a:r>
          </a:p>
          <a:p>
            <a:r>
              <a:rPr lang="en-US" altLang="en-US" sz="1800" dirty="0"/>
              <a:t>Low-base-rate same-sex-oriented taxa: men (base rate = 3.0%), women (base rate = 2.7%). </a:t>
            </a:r>
          </a:p>
          <a:p>
            <a:pPr lvl="1"/>
            <a:r>
              <a:rPr lang="en-US" altLang="en-US" sz="1400" dirty="0"/>
              <a:t>Generally, taxon membership conferred an increased risk for psychiatric and substance-use disorders. </a:t>
            </a:r>
          </a:p>
          <a:p>
            <a:r>
              <a:rPr lang="en-US" altLang="en-US" sz="1800" dirty="0"/>
              <a:t>Taxa were present for men and women, but women demonstrated greater sexual fluidity:</a:t>
            </a:r>
          </a:p>
          <a:p>
            <a:r>
              <a:rPr lang="en-US" altLang="en-US" sz="1800" dirty="0"/>
              <a:t>any level of same-sex sexuality conferred taxon membership for men but not for women.</a:t>
            </a:r>
          </a:p>
          <a:p>
            <a:pPr lvl="1"/>
            <a:r>
              <a:rPr lang="en-US" altLang="en-US" sz="1400" dirty="0"/>
              <a:t>Norris, A. L., Marcus, D. K., &amp; Green, B. A. (2015). </a:t>
            </a:r>
            <a:r>
              <a:rPr lang="en-US" altLang="en-US" sz="1400" i="1" dirty="0"/>
              <a:t>Psychological Science. </a:t>
            </a:r>
            <a:r>
              <a:rPr lang="en-US" altLang="en-US" sz="1400" i="1" dirty="0" err="1"/>
              <a:t>doi</a:t>
            </a:r>
            <a:r>
              <a:rPr lang="en-US" altLang="en-US" sz="1400" i="1" dirty="0"/>
              <a:t>: 10.1177/0956797615598617</a:t>
            </a:r>
          </a:p>
          <a:p>
            <a:pPr lvl="1"/>
            <a:endParaRPr lang="en-US" altLang="en-US" sz="1400" dirty="0"/>
          </a:p>
          <a:p>
            <a:endParaRPr lang="en-US" altLang="en-US" sz="3600" dirty="0"/>
          </a:p>
          <a:p>
            <a:endParaRPr lang="en-US" alt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8C418-D800-6862-8735-137DB2031B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75BB02-F1AE-90E5-4581-A1D6E819C9F2}"/>
              </a:ext>
            </a:extLst>
          </p:cNvPr>
          <p:cNvSpPr>
            <a:spLocks noGrp="1"/>
          </p:cNvSpPr>
          <p:nvPr>
            <p:ph idx="1"/>
          </p:nvPr>
        </p:nvSpPr>
        <p:spPr>
          <a:xfrm>
            <a:off x="609600" y="1600201"/>
            <a:ext cx="5741096" cy="4525963"/>
          </a:xfrm>
        </p:spPr>
        <p:txBody>
          <a:bodyPr/>
          <a:lstStyle/>
          <a:p>
            <a:r>
              <a:rPr lang="en-US" dirty="0"/>
              <a:t>stability of same- &amp; other-sex attractions in 294 heterosexual, lesbian, gay, and bisexual men and women (18 -40 years)</a:t>
            </a:r>
          </a:p>
          <a:p>
            <a:r>
              <a:rPr lang="en-US" dirty="0"/>
              <a:t>Women’s attractions showed less day-to-day stability than men’s</a:t>
            </a:r>
          </a:p>
          <a:p>
            <a:pPr lvl="1"/>
            <a:r>
              <a:rPr lang="en-US" dirty="0"/>
              <a:t>female sexual fluidity</a:t>
            </a:r>
          </a:p>
          <a:p>
            <a:pPr lvl="2"/>
            <a:r>
              <a:rPr lang="en-US" dirty="0"/>
              <a:t>heightened sensitivity to context </a:t>
            </a:r>
          </a:p>
        </p:txBody>
      </p:sp>
      <p:sp>
        <p:nvSpPr>
          <p:cNvPr id="4" name="Footer Placeholder 3">
            <a:extLst>
              <a:ext uri="{FF2B5EF4-FFF2-40B4-BE49-F238E27FC236}">
                <a16:creationId xmlns:a16="http://schemas.microsoft.com/office/drawing/2014/main" id="{E4DE9682-EDD4-2A9A-5885-34BF4DF17740}"/>
              </a:ext>
            </a:extLst>
          </p:cNvPr>
          <p:cNvSpPr>
            <a:spLocks noGrp="1"/>
          </p:cNvSpPr>
          <p:nvPr>
            <p:ph type="ftr" sz="quarter" idx="11"/>
          </p:nvPr>
        </p:nvSpPr>
        <p:spPr/>
        <p:txBody>
          <a:bodyPr/>
          <a:lstStyle/>
          <a:p>
            <a:pPr>
              <a:defRPr/>
            </a:pPr>
            <a:r>
              <a:rPr lang="en-US"/>
              <a:t>Fuccillo</a:t>
            </a:r>
          </a:p>
        </p:txBody>
      </p:sp>
      <p:pic>
        <p:nvPicPr>
          <p:cNvPr id="6" name="Picture 5">
            <a:extLst>
              <a:ext uri="{FF2B5EF4-FFF2-40B4-BE49-F238E27FC236}">
                <a16:creationId xmlns:a16="http://schemas.microsoft.com/office/drawing/2014/main" id="{D1B1EE85-D7BA-715B-F291-4FA15644D616}"/>
              </a:ext>
            </a:extLst>
          </p:cNvPr>
          <p:cNvPicPr>
            <a:picLocks noChangeAspect="1"/>
          </p:cNvPicPr>
          <p:nvPr/>
        </p:nvPicPr>
        <p:blipFill>
          <a:blip r:embed="rId2"/>
          <a:stretch>
            <a:fillRect/>
          </a:stretch>
        </p:blipFill>
        <p:spPr>
          <a:xfrm>
            <a:off x="0" y="0"/>
            <a:ext cx="4796971" cy="1359790"/>
          </a:xfrm>
          <a:prstGeom prst="rect">
            <a:avLst/>
          </a:prstGeom>
        </p:spPr>
      </p:pic>
      <p:pic>
        <p:nvPicPr>
          <p:cNvPr id="8" name="Picture 7">
            <a:extLst>
              <a:ext uri="{FF2B5EF4-FFF2-40B4-BE49-F238E27FC236}">
                <a16:creationId xmlns:a16="http://schemas.microsoft.com/office/drawing/2014/main" id="{EF2FD63F-300B-AC28-A96D-E36AD920D538}"/>
              </a:ext>
            </a:extLst>
          </p:cNvPr>
          <p:cNvPicPr>
            <a:picLocks noChangeAspect="1"/>
          </p:cNvPicPr>
          <p:nvPr/>
        </p:nvPicPr>
        <p:blipFill>
          <a:blip r:embed="rId3"/>
          <a:stretch>
            <a:fillRect/>
          </a:stretch>
        </p:blipFill>
        <p:spPr>
          <a:xfrm>
            <a:off x="6350696" y="2622755"/>
            <a:ext cx="5503101" cy="2815413"/>
          </a:xfrm>
          <a:prstGeom prst="rect">
            <a:avLst/>
          </a:prstGeom>
        </p:spPr>
      </p:pic>
    </p:spTree>
    <p:extLst>
      <p:ext uri="{BB962C8B-B14F-4D97-AF65-F5344CB8AC3E}">
        <p14:creationId xmlns:p14="http://schemas.microsoft.com/office/powerpoint/2010/main" val="3415959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3">
            <a:extLst>
              <a:ext uri="{FF2B5EF4-FFF2-40B4-BE49-F238E27FC236}">
                <a16:creationId xmlns:a16="http://schemas.microsoft.com/office/drawing/2014/main" id="{EDA71ED2-2579-66A2-BCB4-ED7ECFD74991}"/>
              </a:ext>
            </a:extLst>
          </p:cNvPr>
          <p:cNvSpPr>
            <a:spLocks noGrp="1"/>
          </p:cNvSpPr>
          <p:nvPr>
            <p:ph type="title"/>
          </p:nvPr>
        </p:nvSpPr>
        <p:spPr>
          <a:xfrm>
            <a:off x="1524000" y="157164"/>
            <a:ext cx="9448800" cy="1138237"/>
          </a:xfrm>
        </p:spPr>
        <p:txBody>
          <a:bodyPr/>
          <a:lstStyle/>
          <a:p>
            <a:pPr eaLnBrk="1" hangingPunct="1"/>
            <a:r>
              <a:rPr lang="en-US" altLang="en-US" sz="2400" b="1"/>
              <a:t>Female Bisexuality From Adolescence to Adulthood: A 10-Year Longitudinal Study. L. Diamond.</a:t>
            </a:r>
            <a:br>
              <a:rPr lang="en-US" altLang="en-US" sz="2000"/>
            </a:br>
            <a:r>
              <a:rPr lang="nl-NL" altLang="en-US" sz="2000"/>
              <a:t>Dev Psychol. 2008 Jan;44(1):5-14. doi: 10.1037/0012-1649.44.1.5.</a:t>
            </a:r>
            <a:endParaRPr lang="en-US" altLang="en-US" sz="2000"/>
          </a:p>
        </p:txBody>
      </p:sp>
      <p:sp>
        <p:nvSpPr>
          <p:cNvPr id="128003" name="Content Placeholder 4">
            <a:extLst>
              <a:ext uri="{FF2B5EF4-FFF2-40B4-BE49-F238E27FC236}">
                <a16:creationId xmlns:a16="http://schemas.microsoft.com/office/drawing/2014/main" id="{3E503721-30F0-E2AC-011E-000025AA2212}"/>
              </a:ext>
            </a:extLst>
          </p:cNvPr>
          <p:cNvSpPr>
            <a:spLocks noGrp="1"/>
          </p:cNvSpPr>
          <p:nvPr>
            <p:ph idx="1"/>
          </p:nvPr>
        </p:nvSpPr>
        <p:spPr>
          <a:xfrm>
            <a:off x="1981200" y="1600200"/>
            <a:ext cx="8229600" cy="5029200"/>
          </a:xfrm>
        </p:spPr>
        <p:txBody>
          <a:bodyPr/>
          <a:lstStyle/>
          <a:p>
            <a:pPr eaLnBrk="1" hangingPunct="1"/>
            <a:r>
              <a:rPr lang="en-US" altLang="en-US"/>
              <a:t>3 conceptualizations of bisexuality</a:t>
            </a:r>
          </a:p>
          <a:p>
            <a:pPr lvl="1" eaLnBrk="1" hangingPunct="1">
              <a:buFont typeface="Wingdings 2" panose="05020102010507070707" pitchFamily="18" charset="2"/>
              <a:buNone/>
            </a:pPr>
            <a:r>
              <a:rPr lang="en-US" altLang="en-US" sz="2000"/>
              <a:t>1. “Transitional phase”</a:t>
            </a:r>
          </a:p>
          <a:p>
            <a:pPr lvl="1" eaLnBrk="1" hangingPunct="1">
              <a:buFont typeface="Wingdings 2" panose="05020102010507070707" pitchFamily="18" charset="2"/>
              <a:buNone/>
            </a:pPr>
            <a:r>
              <a:rPr lang="en-US" altLang="en-US" sz="2000"/>
              <a:t>2. Third type of sexual orientation</a:t>
            </a:r>
          </a:p>
          <a:p>
            <a:pPr lvl="1" eaLnBrk="1" hangingPunct="1">
              <a:buFont typeface="Wingdings 2" panose="05020102010507070707" pitchFamily="18" charset="2"/>
              <a:buNone/>
            </a:pPr>
            <a:r>
              <a:rPr lang="en-US" altLang="en-US" sz="2000"/>
              <a:t>3. Heightened capacity for fluidity</a:t>
            </a:r>
          </a:p>
          <a:p>
            <a:pPr eaLnBrk="1" hangingPunct="1"/>
            <a:r>
              <a:rPr lang="en-US" altLang="en-US"/>
              <a:t>Present study</a:t>
            </a:r>
          </a:p>
          <a:p>
            <a:pPr lvl="1" eaLnBrk="1" hangingPunct="1"/>
            <a:r>
              <a:rPr lang="en-US" altLang="en-US" sz="2000"/>
              <a:t>79 non-heterosexual women</a:t>
            </a:r>
          </a:p>
          <a:p>
            <a:pPr lvl="1" eaLnBrk="1" hangingPunct="1"/>
            <a:r>
              <a:rPr lang="en-US" altLang="en-US" sz="2000" i="1"/>
              <a:t>10 years, 5 assessment points. </a:t>
            </a:r>
            <a:r>
              <a:rPr lang="en-US" altLang="en-US" sz="2000"/>
              <a:t>At each:</a:t>
            </a:r>
          </a:p>
          <a:p>
            <a:pPr lvl="2" eaLnBrk="1" hangingPunct="1"/>
            <a:r>
              <a:rPr lang="en-US" altLang="en-US"/>
              <a:t>Label self sexual identity </a:t>
            </a:r>
          </a:p>
          <a:p>
            <a:pPr lvl="3" eaLnBrk="1" hangingPunct="1"/>
            <a:r>
              <a:rPr lang="en-US" altLang="en-US"/>
              <a:t>Lesbian, bisexual, “unlabeled”</a:t>
            </a:r>
          </a:p>
          <a:p>
            <a:pPr lvl="2" eaLnBrk="1" hangingPunct="1"/>
            <a:r>
              <a:rPr lang="en-US" altLang="en-US"/>
              <a:t>% daily attractions that are same-sex</a:t>
            </a:r>
          </a:p>
          <a:p>
            <a:pPr lvl="2" eaLnBrk="1" hangingPunct="1"/>
            <a:r>
              <a:rPr lang="en-US" altLang="en-US"/>
              <a:t>#of sexual contacts with men &amp; women (since last assessment)</a:t>
            </a:r>
          </a:p>
          <a:p>
            <a:pPr eaLnBrk="1" hangingPunct="1"/>
            <a:endParaRPr lang="en-US" altLang="en-US"/>
          </a:p>
        </p:txBody>
      </p:sp>
      <p:sp>
        <p:nvSpPr>
          <p:cNvPr id="128004" name="Footer Placeholder 5">
            <a:extLst>
              <a:ext uri="{FF2B5EF4-FFF2-40B4-BE49-F238E27FC236}">
                <a16:creationId xmlns:a16="http://schemas.microsoft.com/office/drawing/2014/main" id="{EA8E096A-F36A-3D34-2641-F2BB39520F1F}"/>
              </a:ext>
            </a:extLst>
          </p:cNvPr>
          <p:cNvSpPr>
            <a:spLocks noGrp="1"/>
          </p:cNvSpPr>
          <p:nvPr>
            <p:ph type="ftr" sz="quarter" idx="11"/>
          </p:nvPr>
        </p:nvSpPr>
        <p:spPr bwMode="auto">
          <a:xfrm>
            <a:off x="8543925" y="62865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None/>
            </a:pPr>
            <a:r>
              <a:rPr lang="en-US" altLang="en-US" sz="1200">
                <a:solidFill>
                  <a:srgbClr val="575F6D"/>
                </a:solidFill>
                <a:latin typeface="Times New Roman" panose="02020603050405020304" pitchFamily="18" charset="0"/>
              </a:rPr>
              <a:t>Nayfeld</a:t>
            </a:r>
          </a:p>
        </p:txBody>
      </p:sp>
      <p:pic>
        <p:nvPicPr>
          <p:cNvPr id="128005" name="Picture 3" descr="C:\Users\Iriska\AppData\Local\Microsoft\Windows\Temporary Internet Files\Content.IE5\L7B3UG1P\MCj04031710000[1].wmf">
            <a:extLst>
              <a:ext uri="{FF2B5EF4-FFF2-40B4-BE49-F238E27FC236}">
                <a16:creationId xmlns:a16="http://schemas.microsoft.com/office/drawing/2014/main" id="{96C7A9CD-3817-1DF7-F5FB-C006DCE5E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1" y="1752600"/>
            <a:ext cx="14017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4" descr="C:\Users\Iriska\AppData\Local\Microsoft\Windows\Temporary Internet Files\Content.IE5\QZBQPJ1C\MPj04424800000[1].jpg">
            <a:extLst>
              <a:ext uri="{FF2B5EF4-FFF2-40B4-BE49-F238E27FC236}">
                <a16:creationId xmlns:a16="http://schemas.microsoft.com/office/drawing/2014/main" id="{C28B779D-92EB-472F-4AE2-9DD169C0A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3276601"/>
            <a:ext cx="20193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27844204-EF2E-ECAF-760E-C2CA1F14AA95}"/>
              </a:ext>
            </a:extLst>
          </p:cNvPr>
          <p:cNvSpPr>
            <a:spLocks noGrp="1"/>
          </p:cNvSpPr>
          <p:nvPr>
            <p:ph type="title"/>
          </p:nvPr>
        </p:nvSpPr>
        <p:spPr>
          <a:xfrm>
            <a:off x="2057400" y="296864"/>
            <a:ext cx="8229600" cy="769937"/>
          </a:xfrm>
        </p:spPr>
        <p:txBody>
          <a:bodyPr/>
          <a:lstStyle/>
          <a:p>
            <a:pPr eaLnBrk="1" hangingPunct="1"/>
            <a:r>
              <a:rPr lang="en-US" altLang="en-US"/>
              <a:t>Changing Identity</a:t>
            </a:r>
          </a:p>
        </p:txBody>
      </p:sp>
      <p:sp>
        <p:nvSpPr>
          <p:cNvPr id="130051" name="Content Placeholder 2">
            <a:extLst>
              <a:ext uri="{FF2B5EF4-FFF2-40B4-BE49-F238E27FC236}">
                <a16:creationId xmlns:a16="http://schemas.microsoft.com/office/drawing/2014/main" id="{61A9AE43-D5AD-6DFE-BF5B-933E88BB6D47}"/>
              </a:ext>
            </a:extLst>
          </p:cNvPr>
          <p:cNvSpPr>
            <a:spLocks noGrp="1"/>
          </p:cNvSpPr>
          <p:nvPr>
            <p:ph sz="quarter" idx="1"/>
          </p:nvPr>
        </p:nvSpPr>
        <p:spPr>
          <a:xfrm>
            <a:off x="1981200" y="1143000"/>
            <a:ext cx="8229600" cy="5410200"/>
          </a:xfrm>
        </p:spPr>
        <p:txBody>
          <a:bodyPr/>
          <a:lstStyle/>
          <a:p>
            <a:pPr eaLnBrk="1" hangingPunct="1"/>
            <a:r>
              <a:rPr lang="en-US" altLang="en-US" sz="2400">
                <a:latin typeface="Century Schoolbook" panose="02040604050505020304" pitchFamily="18" charset="0"/>
              </a:rPr>
              <a:t>Bisexual and unlabeled women more likely to change identity labels &gt; lesbians </a:t>
            </a:r>
          </a:p>
          <a:p>
            <a:pPr lvl="2" eaLnBrk="1" hangingPunct="1"/>
            <a:r>
              <a:rPr lang="en-US" altLang="en-US"/>
              <a:t>73% of T1 bisexuals</a:t>
            </a:r>
          </a:p>
          <a:p>
            <a:pPr lvl="2" eaLnBrk="1" hangingPunct="1"/>
            <a:r>
              <a:rPr lang="en-US" altLang="en-US"/>
              <a:t> 83% of T1 “unlabeled” </a:t>
            </a:r>
          </a:p>
          <a:p>
            <a:pPr lvl="2" eaLnBrk="1" hangingPunct="1"/>
            <a:r>
              <a:rPr lang="en-US" altLang="en-US"/>
              <a:t>48% of T1 lesbians</a:t>
            </a:r>
          </a:p>
          <a:p>
            <a:pPr lvl="1" eaLnBrk="1" hangingPunct="1"/>
            <a:r>
              <a:rPr lang="en-US" altLang="en-US"/>
              <a:t>More likely to switch between bisexual and unlabeled IDs than to settle on lesbian or heterosexual labels.</a:t>
            </a:r>
          </a:p>
          <a:p>
            <a:pPr lvl="2" eaLnBrk="1" hangingPunct="1"/>
            <a:r>
              <a:rPr lang="en-US" altLang="en-US"/>
              <a:t>2/3 of ID changes: adopting bisexual or unlabeled.</a:t>
            </a:r>
          </a:p>
          <a:p>
            <a:pPr lvl="1" eaLnBrk="1" hangingPunct="1"/>
            <a:r>
              <a:rPr lang="en-US" altLang="en-US"/>
              <a:t>% identifying as bisexual or “unlabeled”</a:t>
            </a:r>
          </a:p>
          <a:p>
            <a:pPr lvl="2" eaLnBrk="1" hangingPunct="1"/>
            <a:r>
              <a:rPr lang="en-US" altLang="en-US" u="sng"/>
              <a:t>T1</a:t>
            </a:r>
            <a:r>
              <a:rPr lang="en-US" altLang="en-US"/>
              <a:t>	</a:t>
            </a:r>
            <a:r>
              <a:rPr lang="en-US" altLang="en-US" u="sng"/>
              <a:t>T2 </a:t>
            </a:r>
            <a:r>
              <a:rPr lang="en-US" altLang="en-US"/>
              <a:t>	</a:t>
            </a:r>
            <a:r>
              <a:rPr lang="en-US" altLang="en-US" u="sng"/>
              <a:t>T3</a:t>
            </a:r>
            <a:r>
              <a:rPr lang="en-US" altLang="en-US"/>
              <a:t>	 </a:t>
            </a:r>
            <a:r>
              <a:rPr lang="en-US" altLang="en-US" u="sng"/>
              <a:t>T4</a:t>
            </a:r>
            <a:r>
              <a:rPr lang="en-US" altLang="en-US"/>
              <a:t>	 </a:t>
            </a:r>
            <a:r>
              <a:rPr lang="en-US" altLang="en-US" u="sng"/>
              <a:t>T5</a:t>
            </a:r>
          </a:p>
          <a:p>
            <a:pPr lvl="2" eaLnBrk="1" hangingPunct="1">
              <a:buFont typeface="Wingdings" panose="05000000000000000000" pitchFamily="2" charset="2"/>
              <a:buNone/>
            </a:pPr>
            <a:r>
              <a:rPr lang="en-US" altLang="en-US"/>
              <a:t> 57%	47%	51% 	 57%  58%</a:t>
            </a:r>
          </a:p>
          <a:p>
            <a:pPr lvl="1" eaLnBrk="1" hangingPunct="1"/>
            <a:endParaRPr lang="en-US" altLang="en-US"/>
          </a:p>
        </p:txBody>
      </p:sp>
      <p:sp>
        <p:nvSpPr>
          <p:cNvPr id="130052" name="Footer Placeholder 3">
            <a:extLst>
              <a:ext uri="{FF2B5EF4-FFF2-40B4-BE49-F238E27FC236}">
                <a16:creationId xmlns:a16="http://schemas.microsoft.com/office/drawing/2014/main" id="{1A422E69-1994-E487-0BA5-804073E9A20D}"/>
              </a:ext>
            </a:extLst>
          </p:cNvPr>
          <p:cNvSpPr>
            <a:spLocks noGrp="1"/>
          </p:cNvSpPr>
          <p:nvPr>
            <p:ph type="ftr" sz="quarter" idx="11"/>
          </p:nvPr>
        </p:nvSpPr>
        <p:spPr bwMode="auto">
          <a:xfrm>
            <a:off x="8543925" y="62865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None/>
            </a:pPr>
            <a:r>
              <a:rPr lang="en-US" altLang="en-US" sz="1200">
                <a:solidFill>
                  <a:srgbClr val="575F6D"/>
                </a:solidFill>
                <a:latin typeface="Times New Roman" panose="02020603050405020304" pitchFamily="18" charset="0"/>
              </a:rPr>
              <a:t>Nayfeld</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4F7FED-611C-78E1-9807-AFEFD9D451F8}"/>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4FDEEAA2-7D82-F030-CCBC-6BF97C6DCAF9}"/>
              </a:ext>
            </a:extLst>
          </p:cNvPr>
          <p:cNvSpPr>
            <a:spLocks noGrp="1"/>
          </p:cNvSpPr>
          <p:nvPr>
            <p:ph idx="1"/>
          </p:nvPr>
        </p:nvSpPr>
        <p:spPr/>
        <p:txBody>
          <a:bodyPr/>
          <a:lstStyle/>
          <a:p>
            <a:endParaRPr lang="en-US" dirty="0"/>
          </a:p>
          <a:p>
            <a:pPr>
              <a:buFont typeface="Arial" panose="020B0604020202020204" pitchFamily="34" charset="0"/>
              <a:buChar char="•"/>
            </a:pPr>
            <a:r>
              <a:rPr lang="en-US" dirty="0"/>
              <a:t>•Sexual system operates as an attachment-facilitating device.</a:t>
            </a:r>
          </a:p>
          <a:p>
            <a:pPr>
              <a:buFont typeface="Arial" panose="020B0604020202020204" pitchFamily="34" charset="0"/>
              <a:buChar char="•"/>
            </a:pPr>
            <a:r>
              <a:rPr lang="en-US" dirty="0"/>
              <a:t>•Attachment processes link sexuality with relationship quality.</a:t>
            </a:r>
          </a:p>
          <a:p>
            <a:pPr>
              <a:buFont typeface="Arial" panose="020B0604020202020204" pitchFamily="34" charset="0"/>
              <a:buChar char="•"/>
            </a:pPr>
            <a:r>
              <a:rPr lang="en-US" dirty="0"/>
              <a:t>•Sexual desire functions as a gauge of romantic compatibility.</a:t>
            </a:r>
          </a:p>
          <a:p>
            <a:pPr>
              <a:buFont typeface="Arial" panose="020B0604020202020204" pitchFamily="34" charset="0"/>
              <a:buChar char="•"/>
            </a:pPr>
            <a:r>
              <a:rPr lang="en-US" dirty="0"/>
              <a:t>•</a:t>
            </a:r>
            <a:r>
              <a:rPr lang="en-US" b="1" dirty="0"/>
              <a:t>Desire becomes sensitive to different partner traits as relationships develop.</a:t>
            </a:r>
          </a:p>
          <a:p>
            <a:pPr>
              <a:buFont typeface="Arial" panose="020B0604020202020204" pitchFamily="34" charset="0"/>
              <a:buChar char="•"/>
            </a:pPr>
            <a:r>
              <a:rPr lang="en-US" dirty="0"/>
              <a:t>•Desire is important for relationship persistence when relationships are fragile.</a:t>
            </a:r>
          </a:p>
          <a:p>
            <a:endParaRPr lang="en-US" dirty="0"/>
          </a:p>
        </p:txBody>
      </p:sp>
      <p:pic>
        <p:nvPicPr>
          <p:cNvPr id="5" name="Picture 4">
            <a:extLst>
              <a:ext uri="{FF2B5EF4-FFF2-40B4-BE49-F238E27FC236}">
                <a16:creationId xmlns:a16="http://schemas.microsoft.com/office/drawing/2014/main" id="{935B8993-280D-E1ED-DB14-87A3251330A7}"/>
              </a:ext>
            </a:extLst>
          </p:cNvPr>
          <p:cNvPicPr>
            <a:picLocks noChangeAspect="1"/>
          </p:cNvPicPr>
          <p:nvPr/>
        </p:nvPicPr>
        <p:blipFill>
          <a:blip r:embed="rId2"/>
          <a:stretch>
            <a:fillRect/>
          </a:stretch>
        </p:blipFill>
        <p:spPr>
          <a:xfrm>
            <a:off x="0" y="0"/>
            <a:ext cx="4825056" cy="2348332"/>
          </a:xfrm>
          <a:prstGeom prst="rect">
            <a:avLst/>
          </a:prstGeom>
        </p:spPr>
      </p:pic>
    </p:spTree>
    <p:extLst>
      <p:ext uri="{BB962C8B-B14F-4D97-AF65-F5344CB8AC3E}">
        <p14:creationId xmlns:p14="http://schemas.microsoft.com/office/powerpoint/2010/main" val="258540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2E0D32F0-0749-A06F-5218-57BE11E5129B}"/>
              </a:ext>
            </a:extLst>
          </p:cNvPr>
          <p:cNvSpPr>
            <a:spLocks noGrp="1"/>
          </p:cNvSpPr>
          <p:nvPr>
            <p:ph type="title"/>
          </p:nvPr>
        </p:nvSpPr>
        <p:spPr>
          <a:xfrm>
            <a:off x="1636713" y="381001"/>
            <a:ext cx="3276600" cy="830263"/>
          </a:xfrm>
        </p:spPr>
        <p:txBody>
          <a:bodyPr/>
          <a:lstStyle/>
          <a:p>
            <a:pPr eaLnBrk="1" hangingPunct="1"/>
            <a:r>
              <a:rPr lang="en-US" altLang="en-US" sz="4800">
                <a:solidFill>
                  <a:srgbClr val="000000"/>
                </a:solidFill>
                <a:latin typeface="Century Schoolbook" panose="02040604050505020304" pitchFamily="18" charset="0"/>
              </a:rPr>
              <a:t> </a:t>
            </a:r>
            <a:r>
              <a:rPr lang="en-US" altLang="en-US">
                <a:solidFill>
                  <a:srgbClr val="000000"/>
                </a:solidFill>
                <a:latin typeface="Century Schoolbook" panose="02040604050505020304" pitchFamily="18" charset="0"/>
              </a:rPr>
              <a:t>Sexual Attractions</a:t>
            </a:r>
            <a:endParaRPr lang="en-US" altLang="en-US"/>
          </a:p>
        </p:txBody>
      </p:sp>
      <p:pic>
        <p:nvPicPr>
          <p:cNvPr id="132099" name="Picture 2">
            <a:extLst>
              <a:ext uri="{FF2B5EF4-FFF2-40B4-BE49-F238E27FC236}">
                <a16:creationId xmlns:a16="http://schemas.microsoft.com/office/drawing/2014/main" id="{B4F20E3A-9204-3ECC-3826-8025FC31CD8F}"/>
              </a:ext>
            </a:extLst>
          </p:cNvPr>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4034" t="694" r="14937" b="-694"/>
          <a:stretch/>
        </p:blipFill>
        <p:spPr>
          <a:xfrm>
            <a:off x="4876800" y="171450"/>
            <a:ext cx="4724400" cy="6515100"/>
          </a:xfrm>
        </p:spPr>
      </p:pic>
      <p:sp>
        <p:nvSpPr>
          <p:cNvPr id="132100" name="TextBox 5">
            <a:extLst>
              <a:ext uri="{FF2B5EF4-FFF2-40B4-BE49-F238E27FC236}">
                <a16:creationId xmlns:a16="http://schemas.microsoft.com/office/drawing/2014/main" id="{5D374858-4770-A1E9-89FC-56D1068B962E}"/>
              </a:ext>
            </a:extLst>
          </p:cNvPr>
          <p:cNvSpPr txBox="1">
            <a:spLocks noChangeArrowheads="1"/>
          </p:cNvSpPr>
          <p:nvPr/>
        </p:nvSpPr>
        <p:spPr bwMode="auto">
          <a:xfrm>
            <a:off x="1506538" y="2103438"/>
            <a:ext cx="3016251"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Font typeface="Arial" panose="020B0604020202020204" pitchFamily="34" charset="0"/>
              <a:buChar char="•"/>
            </a:pPr>
            <a:r>
              <a:rPr lang="en-US" altLang="en-US" sz="2200" dirty="0">
                <a:solidFill>
                  <a:srgbClr val="000000"/>
                </a:solidFill>
                <a:latin typeface="Century Schoolbook" panose="02040604050505020304" pitchFamily="18" charset="0"/>
              </a:rPr>
              <a:t>Women who gave up bisexual /lesbian IDs still reported bisexual patterns of attraction in T5</a:t>
            </a:r>
          </a:p>
          <a:p>
            <a:pPr lvl="1" fontAlgn="base">
              <a:spcBef>
                <a:spcPct val="0"/>
              </a:spcBef>
              <a:spcAft>
                <a:spcPct val="0"/>
              </a:spcAft>
              <a:buFont typeface="Arial" panose="020B0604020202020204" pitchFamily="34" charset="0"/>
              <a:buChar char="•"/>
            </a:pPr>
            <a:r>
              <a:rPr lang="en-US" altLang="en-US" sz="2200" dirty="0">
                <a:solidFill>
                  <a:srgbClr val="000000"/>
                </a:solidFill>
                <a:latin typeface="Century Schoolbook" panose="02040604050505020304" pitchFamily="18" charset="0"/>
              </a:rPr>
              <a:t>Same-sex attractions declined significantly among lesbians only</a:t>
            </a:r>
          </a:p>
          <a:p>
            <a:pPr lvl="1" fontAlgn="base">
              <a:spcBef>
                <a:spcPct val="0"/>
              </a:spcBef>
              <a:spcAft>
                <a:spcPct val="0"/>
              </a:spcAft>
              <a:buFont typeface="Arial" panose="020B0604020202020204" pitchFamily="34" charset="0"/>
              <a:buChar char="•"/>
            </a:pPr>
            <a:endParaRPr lang="en-US" altLang="en-US" sz="2200" dirty="0">
              <a:solidFill>
                <a:srgbClr val="000000"/>
              </a:solidFill>
              <a:latin typeface="Century Schoolbook" panose="02040604050505020304" pitchFamily="18" charset="0"/>
            </a:endParaRPr>
          </a:p>
          <a:p>
            <a:pPr lvl="1" fontAlgn="base">
              <a:spcBef>
                <a:spcPct val="0"/>
              </a:spcBef>
              <a:spcAft>
                <a:spcPct val="0"/>
              </a:spcAft>
              <a:buFont typeface="Arial" panose="020B0604020202020204" pitchFamily="34" charset="0"/>
              <a:buChar char="•"/>
            </a:pPr>
            <a:endParaRPr lang="en-US" altLang="en-US" sz="2000" dirty="0">
              <a:solidFill>
                <a:srgbClr val="000000"/>
              </a:solidFill>
              <a:latin typeface="Century Schoolbook" panose="02040604050505020304" pitchFamily="18" charset="0"/>
            </a:endParaRPr>
          </a:p>
        </p:txBody>
      </p:sp>
      <p:sp>
        <p:nvSpPr>
          <p:cNvPr id="132101" name="Footer Placeholder 4">
            <a:extLst>
              <a:ext uri="{FF2B5EF4-FFF2-40B4-BE49-F238E27FC236}">
                <a16:creationId xmlns:a16="http://schemas.microsoft.com/office/drawing/2014/main" id="{6547A22B-DE9C-264A-3DCD-5ADE31888282}"/>
              </a:ext>
            </a:extLst>
          </p:cNvPr>
          <p:cNvSpPr>
            <a:spLocks noGrp="1"/>
          </p:cNvSpPr>
          <p:nvPr>
            <p:ph type="ftr" sz="quarter" idx="11"/>
          </p:nvPr>
        </p:nvSpPr>
        <p:spPr bwMode="auto">
          <a:xfrm>
            <a:off x="8543925" y="62865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None/>
            </a:pPr>
            <a:r>
              <a:rPr lang="en-US" altLang="en-US" sz="1200">
                <a:solidFill>
                  <a:srgbClr val="575F6D"/>
                </a:solidFill>
                <a:latin typeface="Times New Roman" panose="02020603050405020304" pitchFamily="18" charset="0"/>
              </a:rPr>
              <a:t>Nayfeld</a:t>
            </a:r>
          </a:p>
        </p:txBody>
      </p:sp>
      <p:pic>
        <p:nvPicPr>
          <p:cNvPr id="3" name="Picture 2">
            <a:extLst>
              <a:ext uri="{FF2B5EF4-FFF2-40B4-BE49-F238E27FC236}">
                <a16:creationId xmlns:a16="http://schemas.microsoft.com/office/drawing/2014/main" id="{9E70688E-EAF9-7535-260B-BF8D7B901F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145" t="39291" r="-808" b="50183"/>
          <a:stretch/>
        </p:blipFill>
        <p:spPr bwMode="auto">
          <a:xfrm>
            <a:off x="6081487" y="1905000"/>
            <a:ext cx="9715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1B71B7F-925F-906F-DE10-69B396353D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145" t="39291" r="-808" b="50183"/>
          <a:stretch/>
        </p:blipFill>
        <p:spPr bwMode="auto">
          <a:xfrm>
            <a:off x="5867401" y="3962400"/>
            <a:ext cx="9715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3D4D99D2-EBDC-D256-5AFE-0C4AFD95D593}"/>
              </a:ext>
            </a:extLst>
          </p:cNvPr>
          <p:cNvSpPr>
            <a:spLocks noGrp="1"/>
          </p:cNvSpPr>
          <p:nvPr>
            <p:ph type="title"/>
          </p:nvPr>
        </p:nvSpPr>
        <p:spPr/>
        <p:txBody>
          <a:bodyPr/>
          <a:lstStyle/>
          <a:p>
            <a:pPr eaLnBrk="1" hangingPunct="1"/>
            <a:r>
              <a:rPr lang="en-US" altLang="en-US"/>
              <a:t>Sexual Behavior</a:t>
            </a:r>
            <a:br>
              <a:rPr lang="en-US" altLang="en-US"/>
            </a:br>
            <a:endParaRPr lang="en-US" altLang="en-US"/>
          </a:p>
        </p:txBody>
      </p:sp>
      <p:sp>
        <p:nvSpPr>
          <p:cNvPr id="3" name="Content Placeholder 2">
            <a:extLst>
              <a:ext uri="{FF2B5EF4-FFF2-40B4-BE49-F238E27FC236}">
                <a16:creationId xmlns:a16="http://schemas.microsoft.com/office/drawing/2014/main" id="{1BE7D101-DB1A-6350-8C40-8C1EDE295CE5}"/>
              </a:ext>
            </a:extLst>
          </p:cNvPr>
          <p:cNvSpPr>
            <a:spLocks noGrp="1"/>
          </p:cNvSpPr>
          <p:nvPr>
            <p:ph sz="quarter" idx="1"/>
          </p:nvPr>
        </p:nvSpPr>
        <p:spPr>
          <a:xfrm>
            <a:off x="1981200" y="1600201"/>
            <a:ext cx="7467600" cy="4873625"/>
          </a:xfrm>
        </p:spPr>
        <p:txBody>
          <a:bodyPr>
            <a:normAutofit fontScale="92500" lnSpcReduction="20000"/>
          </a:bodyPr>
          <a:lstStyle/>
          <a:p>
            <a:pPr marL="640080" lvl="1" indent="-274320" eaLnBrk="1" fontAlgn="auto" hangingPunct="1">
              <a:spcAft>
                <a:spcPts val="0"/>
              </a:spcAft>
              <a:buFont typeface="Wingdings 2"/>
              <a:buChar char=""/>
              <a:defRPr/>
            </a:pPr>
            <a:r>
              <a:rPr lang="en-US" dirty="0"/>
              <a:t>Consistent decline in same sex behavior among all women </a:t>
            </a:r>
          </a:p>
          <a:p>
            <a:pPr marL="640080" lvl="1" indent="-274320" eaLnBrk="1" fontAlgn="auto" hangingPunct="1">
              <a:spcAft>
                <a:spcPts val="0"/>
              </a:spcAft>
              <a:buFont typeface="Wingdings 2"/>
              <a:buChar char=""/>
              <a:defRPr/>
            </a:pPr>
            <a:r>
              <a:rPr lang="en-US" dirty="0"/>
              <a:t>NOT matched by a parallel decline in same-sex attractions</a:t>
            </a:r>
          </a:p>
          <a:p>
            <a:pPr marL="640080" lvl="1" indent="-274320" eaLnBrk="1" fontAlgn="auto" hangingPunct="1">
              <a:spcAft>
                <a:spcPts val="0"/>
              </a:spcAft>
              <a:buFont typeface="Wingdings 2"/>
              <a:buChar char=""/>
              <a:defRPr/>
            </a:pPr>
            <a:r>
              <a:rPr lang="en-US" dirty="0"/>
              <a:t>By 2005, most women involved in long term monogamous relationships. </a:t>
            </a:r>
          </a:p>
          <a:p>
            <a:pPr lvl="2" indent="-182880" eaLnBrk="1" fontAlgn="auto" hangingPunct="1">
              <a:spcAft>
                <a:spcPts val="0"/>
              </a:spcAft>
              <a:buClr>
                <a:schemeClr val="accent1">
                  <a:shade val="75000"/>
                </a:schemeClr>
              </a:buClr>
              <a:buFont typeface="Wingdings"/>
              <a:buChar char=""/>
              <a:defRPr/>
            </a:pPr>
            <a:r>
              <a:rPr lang="en-US" dirty="0"/>
              <a:t>70% of T5 lesbians, 89% of bisexuals, 85% of unlabeled women, 67% of heterosexuals</a:t>
            </a:r>
          </a:p>
          <a:p>
            <a:pPr marL="640080" lvl="1" indent="-274320" eaLnBrk="1" fontAlgn="auto" hangingPunct="1">
              <a:spcAft>
                <a:spcPts val="0"/>
              </a:spcAft>
              <a:buFont typeface="Wingdings 2"/>
              <a:buChar char=""/>
              <a:defRPr/>
            </a:pPr>
            <a:r>
              <a:rPr lang="en-US" dirty="0"/>
              <a:t>By 2005, 60% of T1 lesbians had had sexual contact with a man, and 30% had been romantically involved with a man</a:t>
            </a:r>
          </a:p>
          <a:p>
            <a:pPr lvl="2" indent="-182880" eaLnBrk="1" fontAlgn="auto" hangingPunct="1">
              <a:spcAft>
                <a:spcPts val="0"/>
              </a:spcAft>
              <a:buClr>
                <a:schemeClr val="accent1">
                  <a:shade val="75000"/>
                </a:schemeClr>
              </a:buClr>
              <a:buFont typeface="Wingdings"/>
              <a:buChar char=""/>
              <a:defRPr/>
            </a:pPr>
            <a:r>
              <a:rPr lang="en-US" dirty="0"/>
              <a:t>Resolved by change in identity to bisexual/unidentified</a:t>
            </a:r>
          </a:p>
        </p:txBody>
      </p:sp>
      <p:sp>
        <p:nvSpPr>
          <p:cNvPr id="134148" name="Footer Placeholder 3">
            <a:extLst>
              <a:ext uri="{FF2B5EF4-FFF2-40B4-BE49-F238E27FC236}">
                <a16:creationId xmlns:a16="http://schemas.microsoft.com/office/drawing/2014/main" id="{D18A0469-AF85-B702-14E1-9457F5E1D631}"/>
              </a:ext>
            </a:extLst>
          </p:cNvPr>
          <p:cNvSpPr>
            <a:spLocks noGrp="1"/>
          </p:cNvSpPr>
          <p:nvPr>
            <p:ph type="ftr" sz="quarter" idx="11"/>
          </p:nvPr>
        </p:nvSpPr>
        <p:spPr bwMode="auto">
          <a:xfrm>
            <a:off x="8543925" y="62865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None/>
            </a:pPr>
            <a:r>
              <a:rPr lang="en-US" altLang="en-US" sz="1200">
                <a:solidFill>
                  <a:srgbClr val="575F6D"/>
                </a:solidFill>
                <a:latin typeface="Times New Roman" panose="02020603050405020304" pitchFamily="18" charset="0"/>
              </a:rPr>
              <a:t>Nayfeld</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163BF1EE-8E24-209B-7204-9BC050755077}"/>
              </a:ext>
            </a:extLst>
          </p:cNvPr>
          <p:cNvSpPr>
            <a:spLocks noGrp="1"/>
          </p:cNvSpPr>
          <p:nvPr>
            <p:ph type="title"/>
          </p:nvPr>
        </p:nvSpPr>
        <p:spPr>
          <a:xfrm>
            <a:off x="1981200" y="609600"/>
            <a:ext cx="7467600" cy="503238"/>
          </a:xfrm>
        </p:spPr>
        <p:txBody>
          <a:bodyPr/>
          <a:lstStyle/>
          <a:p>
            <a:pPr eaLnBrk="1" hangingPunct="1"/>
            <a:endParaRPr lang="en-US" altLang="en-US" sz="4000" dirty="0"/>
          </a:p>
        </p:txBody>
      </p:sp>
      <p:sp>
        <p:nvSpPr>
          <p:cNvPr id="136195" name="Content Placeholder 2">
            <a:extLst>
              <a:ext uri="{FF2B5EF4-FFF2-40B4-BE49-F238E27FC236}">
                <a16:creationId xmlns:a16="http://schemas.microsoft.com/office/drawing/2014/main" id="{E9D16213-0328-A94F-A156-3302537A6BFC}"/>
              </a:ext>
            </a:extLst>
          </p:cNvPr>
          <p:cNvSpPr>
            <a:spLocks noGrp="1"/>
          </p:cNvSpPr>
          <p:nvPr>
            <p:ph sz="quarter" idx="1"/>
          </p:nvPr>
        </p:nvSpPr>
        <p:spPr>
          <a:xfrm>
            <a:off x="1981200" y="1985374"/>
            <a:ext cx="8229600" cy="4644025"/>
          </a:xfrm>
        </p:spPr>
        <p:txBody>
          <a:bodyPr/>
          <a:lstStyle/>
          <a:p>
            <a:pPr eaLnBrk="1" hangingPunct="1"/>
            <a:r>
              <a:rPr lang="en-US" sz="1400" dirty="0"/>
              <a:t>199 (124 female, 75 male) US sexual minority young adults, ages 18–26 years</a:t>
            </a:r>
          </a:p>
          <a:p>
            <a:pPr eaLnBrk="1" hangingPunct="1"/>
            <a:r>
              <a:rPr lang="en-US" sz="1400" dirty="0"/>
              <a:t>Sexual fluidity in attractions was reported by 64% of women and 52% of men, with 49% of those women and 36% of those men reporting sexual fluidity in sexual identity based on experiencing changes in attractions, with no significant gender differences. Sexually fluid women used a range of sexual identities, whereas most sexually fluid men identified as completely homosexual/gay. </a:t>
            </a:r>
            <a:endParaRPr lang="en-US" altLang="en-US" sz="2400" dirty="0"/>
          </a:p>
        </p:txBody>
      </p:sp>
      <p:sp>
        <p:nvSpPr>
          <p:cNvPr id="136196" name="Footer Placeholder 3">
            <a:extLst>
              <a:ext uri="{FF2B5EF4-FFF2-40B4-BE49-F238E27FC236}">
                <a16:creationId xmlns:a16="http://schemas.microsoft.com/office/drawing/2014/main" id="{10CE54D7-B074-F736-AD86-E9BBAC257372}"/>
              </a:ext>
            </a:extLst>
          </p:cNvPr>
          <p:cNvSpPr>
            <a:spLocks noGrp="1"/>
          </p:cNvSpPr>
          <p:nvPr>
            <p:ph type="ftr" sz="quarter" idx="11"/>
          </p:nvPr>
        </p:nvSpPr>
        <p:spPr bwMode="auto">
          <a:xfrm>
            <a:off x="8543925" y="62865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None/>
            </a:pPr>
            <a:r>
              <a:rPr lang="en-US" altLang="en-US" sz="1200">
                <a:solidFill>
                  <a:srgbClr val="575F6D"/>
                </a:solidFill>
                <a:latin typeface="Times New Roman" panose="02020603050405020304" pitchFamily="18" charset="0"/>
              </a:rPr>
              <a:t>Nayfeld</a:t>
            </a:r>
          </a:p>
        </p:txBody>
      </p:sp>
      <p:pic>
        <p:nvPicPr>
          <p:cNvPr id="5" name="Picture 4">
            <a:extLst>
              <a:ext uri="{FF2B5EF4-FFF2-40B4-BE49-F238E27FC236}">
                <a16:creationId xmlns:a16="http://schemas.microsoft.com/office/drawing/2014/main" id="{4265BDDC-B970-ADE5-6073-290AF3D7010C}"/>
              </a:ext>
            </a:extLst>
          </p:cNvPr>
          <p:cNvPicPr>
            <a:picLocks noChangeAspect="1"/>
          </p:cNvPicPr>
          <p:nvPr/>
        </p:nvPicPr>
        <p:blipFill>
          <a:blip r:embed="rId3"/>
          <a:stretch>
            <a:fillRect/>
          </a:stretch>
        </p:blipFill>
        <p:spPr>
          <a:xfrm>
            <a:off x="50306" y="58737"/>
            <a:ext cx="6858831" cy="171369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163BF1EE-8E24-209B-7204-9BC050755077}"/>
              </a:ext>
            </a:extLst>
          </p:cNvPr>
          <p:cNvSpPr>
            <a:spLocks noGrp="1"/>
          </p:cNvSpPr>
          <p:nvPr>
            <p:ph type="title"/>
          </p:nvPr>
        </p:nvSpPr>
        <p:spPr>
          <a:xfrm>
            <a:off x="1981200" y="609600"/>
            <a:ext cx="7467600" cy="503238"/>
          </a:xfrm>
        </p:spPr>
        <p:txBody>
          <a:bodyPr/>
          <a:lstStyle/>
          <a:p>
            <a:pPr eaLnBrk="1" hangingPunct="1"/>
            <a:r>
              <a:rPr lang="en-US" altLang="en-US" sz="4000"/>
              <a:t>Discussion</a:t>
            </a:r>
          </a:p>
        </p:txBody>
      </p:sp>
      <p:sp>
        <p:nvSpPr>
          <p:cNvPr id="136195" name="Content Placeholder 2">
            <a:extLst>
              <a:ext uri="{FF2B5EF4-FFF2-40B4-BE49-F238E27FC236}">
                <a16:creationId xmlns:a16="http://schemas.microsoft.com/office/drawing/2014/main" id="{E9D16213-0328-A94F-A156-3302537A6BFC}"/>
              </a:ext>
            </a:extLst>
          </p:cNvPr>
          <p:cNvSpPr>
            <a:spLocks noGrp="1"/>
          </p:cNvSpPr>
          <p:nvPr>
            <p:ph sz="quarter" idx="1"/>
          </p:nvPr>
        </p:nvSpPr>
        <p:spPr>
          <a:xfrm>
            <a:off x="1981200" y="1295400"/>
            <a:ext cx="8229600" cy="5334000"/>
          </a:xfrm>
        </p:spPr>
        <p:txBody>
          <a:bodyPr/>
          <a:lstStyle/>
          <a:p>
            <a:pPr eaLnBrk="1" hangingPunct="1"/>
            <a:r>
              <a:rPr lang="en-US" altLang="en-US" sz="2800"/>
              <a:t>Bisexuality as stable pattern of attraction to both sexes, with balance varying based on personal and situational factors.</a:t>
            </a:r>
          </a:p>
          <a:p>
            <a:pPr eaLnBrk="1" hangingPunct="1"/>
            <a:r>
              <a:rPr lang="en-US" altLang="en-US" sz="2800"/>
              <a:t>Identity change more common than identity stability</a:t>
            </a:r>
          </a:p>
          <a:p>
            <a:pPr eaLnBrk="1" hangingPunct="1"/>
            <a:r>
              <a:rPr lang="en-US" altLang="en-US" sz="2800"/>
              <a:t>ID change reflects shifting experiences</a:t>
            </a:r>
          </a:p>
          <a:p>
            <a:pPr marL="342900" lvl="1" indent="-342900" eaLnBrk="1" hangingPunct="1">
              <a:buFont typeface="Arial" panose="020B0604020202020204" pitchFamily="34" charset="0"/>
              <a:buChar char="•"/>
            </a:pPr>
            <a:r>
              <a:rPr lang="en-US" altLang="en-US" sz="2400"/>
              <a:t>Adopt labels consistent with relationship status</a:t>
            </a:r>
          </a:p>
          <a:p>
            <a:pPr marL="342900" lvl="1" indent="-342900" eaLnBrk="1" hangingPunct="1">
              <a:buFont typeface="Arial" panose="020B0604020202020204" pitchFamily="34" charset="0"/>
              <a:buChar char="•"/>
            </a:pPr>
            <a:r>
              <a:rPr lang="en-US" altLang="en-US" sz="2400"/>
              <a:t>Seek to maximize fit with own prevailing pattern of attraction/behavior</a:t>
            </a:r>
          </a:p>
        </p:txBody>
      </p:sp>
      <p:sp>
        <p:nvSpPr>
          <p:cNvPr id="136196" name="Footer Placeholder 3">
            <a:extLst>
              <a:ext uri="{FF2B5EF4-FFF2-40B4-BE49-F238E27FC236}">
                <a16:creationId xmlns:a16="http://schemas.microsoft.com/office/drawing/2014/main" id="{10CE54D7-B074-F736-AD86-E9BBAC257372}"/>
              </a:ext>
            </a:extLst>
          </p:cNvPr>
          <p:cNvSpPr>
            <a:spLocks noGrp="1"/>
          </p:cNvSpPr>
          <p:nvPr>
            <p:ph type="ftr" sz="quarter" idx="11"/>
          </p:nvPr>
        </p:nvSpPr>
        <p:spPr bwMode="auto">
          <a:xfrm>
            <a:off x="8543925" y="62865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None/>
            </a:pPr>
            <a:r>
              <a:rPr lang="en-US" altLang="en-US" sz="1200">
                <a:solidFill>
                  <a:srgbClr val="575F6D"/>
                </a:solidFill>
                <a:latin typeface="Times New Roman" panose="02020603050405020304" pitchFamily="18" charset="0"/>
              </a:rPr>
              <a:t>Nayfeld</a:t>
            </a:r>
          </a:p>
        </p:txBody>
      </p:sp>
    </p:spTree>
    <p:extLst>
      <p:ext uri="{BB962C8B-B14F-4D97-AF65-F5344CB8AC3E}">
        <p14:creationId xmlns:p14="http://schemas.microsoft.com/office/powerpoint/2010/main" val="113455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64"/>
        <p:cNvGrpSpPr/>
        <p:nvPr/>
      </p:nvGrpSpPr>
      <p:grpSpPr>
        <a:xfrm>
          <a:off x="0" y="0"/>
          <a:ext cx="0" cy="0"/>
          <a:chOff x="0" y="0"/>
          <a:chExt cx="0" cy="0"/>
        </a:xfrm>
      </p:grpSpPr>
      <p:sp>
        <p:nvSpPr>
          <p:cNvPr id="167" name="Google Shape;167;p25"/>
          <p:cNvSpPr/>
          <p:nvPr/>
        </p:nvSpPr>
        <p:spPr>
          <a:xfrm rot="-1554700" flipH="1">
            <a:off x="9927700" y="2731988"/>
            <a:ext cx="60052" cy="72778"/>
          </a:xfrm>
          <a:custGeom>
            <a:avLst/>
            <a:gdLst/>
            <a:ahLst/>
            <a:cxnLst/>
            <a:rect l="l" t="t" r="r" b="b"/>
            <a:pathLst>
              <a:path w="2402" h="2911" extrusionOk="0">
                <a:moveTo>
                  <a:pt x="730" y="0"/>
                </a:moveTo>
                <a:cubicBezTo>
                  <a:pt x="517" y="0"/>
                  <a:pt x="365" y="122"/>
                  <a:pt x="274" y="213"/>
                </a:cubicBezTo>
                <a:cubicBezTo>
                  <a:pt x="31" y="456"/>
                  <a:pt x="1" y="790"/>
                  <a:pt x="31" y="1064"/>
                </a:cubicBezTo>
                <a:cubicBezTo>
                  <a:pt x="61" y="790"/>
                  <a:pt x="183" y="517"/>
                  <a:pt x="365" y="365"/>
                </a:cubicBezTo>
                <a:cubicBezTo>
                  <a:pt x="451" y="304"/>
                  <a:pt x="532" y="277"/>
                  <a:pt x="610" y="277"/>
                </a:cubicBezTo>
                <a:cubicBezTo>
                  <a:pt x="725" y="277"/>
                  <a:pt x="834" y="335"/>
                  <a:pt x="943" y="426"/>
                </a:cubicBezTo>
                <a:cubicBezTo>
                  <a:pt x="1095" y="517"/>
                  <a:pt x="1247" y="760"/>
                  <a:pt x="1399" y="973"/>
                </a:cubicBezTo>
                <a:cubicBezTo>
                  <a:pt x="1414" y="997"/>
                  <a:pt x="1429" y="1021"/>
                  <a:pt x="1444" y="1046"/>
                </a:cubicBezTo>
                <a:lnTo>
                  <a:pt x="1444" y="1046"/>
                </a:lnTo>
                <a:cubicBezTo>
                  <a:pt x="1368" y="1037"/>
                  <a:pt x="1291" y="1034"/>
                  <a:pt x="1216" y="1034"/>
                </a:cubicBezTo>
                <a:cubicBezTo>
                  <a:pt x="1034" y="1034"/>
                  <a:pt x="791" y="1094"/>
                  <a:pt x="639" y="1277"/>
                </a:cubicBezTo>
                <a:cubicBezTo>
                  <a:pt x="517" y="1429"/>
                  <a:pt x="456" y="1672"/>
                  <a:pt x="456" y="1854"/>
                </a:cubicBezTo>
                <a:cubicBezTo>
                  <a:pt x="456" y="2280"/>
                  <a:pt x="760" y="2553"/>
                  <a:pt x="1034" y="2736"/>
                </a:cubicBezTo>
                <a:cubicBezTo>
                  <a:pt x="1183" y="2829"/>
                  <a:pt x="1401" y="2911"/>
                  <a:pt x="1611" y="2911"/>
                </a:cubicBezTo>
                <a:cubicBezTo>
                  <a:pt x="1743" y="2911"/>
                  <a:pt x="1871" y="2879"/>
                  <a:pt x="1976" y="2797"/>
                </a:cubicBezTo>
                <a:lnTo>
                  <a:pt x="1976" y="2797"/>
                </a:lnTo>
                <a:cubicBezTo>
                  <a:pt x="1930" y="2806"/>
                  <a:pt x="1884" y="2810"/>
                  <a:pt x="1839" y="2810"/>
                </a:cubicBezTo>
                <a:cubicBezTo>
                  <a:pt x="1583" y="2810"/>
                  <a:pt x="1341" y="2673"/>
                  <a:pt x="1186" y="2493"/>
                </a:cubicBezTo>
                <a:cubicBezTo>
                  <a:pt x="973" y="2310"/>
                  <a:pt x="821" y="2037"/>
                  <a:pt x="882" y="1824"/>
                </a:cubicBezTo>
                <a:cubicBezTo>
                  <a:pt x="882" y="1702"/>
                  <a:pt x="912" y="1642"/>
                  <a:pt x="973" y="1550"/>
                </a:cubicBezTo>
                <a:cubicBezTo>
                  <a:pt x="1064" y="1520"/>
                  <a:pt x="1125" y="1490"/>
                  <a:pt x="1247" y="1490"/>
                </a:cubicBezTo>
                <a:cubicBezTo>
                  <a:pt x="1465" y="1490"/>
                  <a:pt x="1645" y="1548"/>
                  <a:pt x="1817" y="1649"/>
                </a:cubicBezTo>
                <a:lnTo>
                  <a:pt x="1817" y="1649"/>
                </a:lnTo>
                <a:cubicBezTo>
                  <a:pt x="1830" y="1667"/>
                  <a:pt x="1842" y="1685"/>
                  <a:pt x="1855" y="1702"/>
                </a:cubicBezTo>
                <a:lnTo>
                  <a:pt x="1877" y="1685"/>
                </a:lnTo>
                <a:lnTo>
                  <a:pt x="1877" y="1685"/>
                </a:lnTo>
                <a:cubicBezTo>
                  <a:pt x="1900" y="1700"/>
                  <a:pt x="1923" y="1716"/>
                  <a:pt x="1946" y="1733"/>
                </a:cubicBezTo>
                <a:cubicBezTo>
                  <a:pt x="1985" y="1792"/>
                  <a:pt x="2050" y="1825"/>
                  <a:pt x="2123" y="1825"/>
                </a:cubicBezTo>
                <a:cubicBezTo>
                  <a:pt x="2164" y="1825"/>
                  <a:pt x="2207" y="1815"/>
                  <a:pt x="2250" y="1794"/>
                </a:cubicBezTo>
                <a:cubicBezTo>
                  <a:pt x="2341" y="1702"/>
                  <a:pt x="2402" y="1550"/>
                  <a:pt x="2311" y="1429"/>
                </a:cubicBezTo>
                <a:lnTo>
                  <a:pt x="1855" y="760"/>
                </a:lnTo>
                <a:cubicBezTo>
                  <a:pt x="1703" y="517"/>
                  <a:pt x="1520" y="274"/>
                  <a:pt x="1216" y="122"/>
                </a:cubicBezTo>
                <a:cubicBezTo>
                  <a:pt x="1064" y="31"/>
                  <a:pt x="912" y="0"/>
                  <a:pt x="73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 name="Subtitle 2">
            <a:extLst>
              <a:ext uri="{FF2B5EF4-FFF2-40B4-BE49-F238E27FC236}">
                <a16:creationId xmlns:a16="http://schemas.microsoft.com/office/drawing/2014/main" id="{4092239C-0F69-A344-8C21-CB86E368EF38}"/>
              </a:ext>
            </a:extLst>
          </p:cNvPr>
          <p:cNvSpPr>
            <a:spLocks noGrp="1"/>
          </p:cNvSpPr>
          <p:nvPr>
            <p:ph type="subTitle" idx="1"/>
          </p:nvPr>
        </p:nvSpPr>
        <p:spPr/>
        <p:txBody>
          <a:bodyPr/>
          <a:lstStyle/>
          <a:p>
            <a:endParaRPr lang="en-US"/>
          </a:p>
        </p:txBody>
      </p:sp>
      <p:pic>
        <p:nvPicPr>
          <p:cNvPr id="1026" name="Picture 2">
            <a:extLst>
              <a:ext uri="{FF2B5EF4-FFF2-40B4-BE49-F238E27FC236}">
                <a16:creationId xmlns:a16="http://schemas.microsoft.com/office/drawing/2014/main" id="{F707CEE3-38EE-A04E-A8BF-2369F67F1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478" y="2273764"/>
            <a:ext cx="8476635" cy="2310472"/>
          </a:xfrm>
          <a:prstGeom prst="rect">
            <a:avLst/>
          </a:prstGeom>
          <a:noFill/>
          <a:extLst>
            <a:ext uri="{909E8E84-426E-40DD-AFC4-6F175D3DCCD1}">
              <a14:hiddenFill xmlns:a14="http://schemas.microsoft.com/office/drawing/2010/main">
                <a:solidFill>
                  <a:srgbClr val="FFFFFF"/>
                </a:solidFill>
              </a14:hiddenFill>
            </a:ext>
          </a:extLst>
        </p:spPr>
      </p:pic>
      <p:sp>
        <p:nvSpPr>
          <p:cNvPr id="131" name="Google Shape;309;p27">
            <a:extLst>
              <a:ext uri="{FF2B5EF4-FFF2-40B4-BE49-F238E27FC236}">
                <a16:creationId xmlns:a16="http://schemas.microsoft.com/office/drawing/2014/main" id="{9D3B9DFD-493A-5447-BF41-446AD6CECC45}"/>
              </a:ext>
            </a:extLst>
          </p:cNvPr>
          <p:cNvSpPr txBox="1">
            <a:spLocks/>
          </p:cNvSpPr>
          <p:nvPr/>
        </p:nvSpPr>
        <p:spPr>
          <a:xfrm>
            <a:off x="9409663" y="5614311"/>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a:r>
              <a:rPr lang="en-US" kern="0" dirty="0">
                <a:solidFill>
                  <a:srgbClr val="241F29"/>
                </a:solidFill>
              </a:rPr>
              <a:t>Romero, 2022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983"/>
        <p:cNvGrpSpPr/>
        <p:nvPr/>
      </p:nvGrpSpPr>
      <p:grpSpPr>
        <a:xfrm>
          <a:off x="0" y="0"/>
          <a:ext cx="0" cy="0"/>
          <a:chOff x="0" y="0"/>
          <a:chExt cx="0" cy="0"/>
        </a:xfrm>
      </p:grpSpPr>
      <p:sp>
        <p:nvSpPr>
          <p:cNvPr id="118" name="Google Shape;306;p27">
            <a:extLst>
              <a:ext uri="{FF2B5EF4-FFF2-40B4-BE49-F238E27FC236}">
                <a16:creationId xmlns:a16="http://schemas.microsoft.com/office/drawing/2014/main" id="{152574BE-2B8A-904F-8EFB-9D4627E46DCD}"/>
              </a:ext>
            </a:extLst>
          </p:cNvPr>
          <p:cNvSpPr txBox="1">
            <a:spLocks/>
          </p:cNvSpPr>
          <p:nvPr/>
        </p:nvSpPr>
        <p:spPr>
          <a:xfrm>
            <a:off x="2422072" y="1112052"/>
            <a:ext cx="3359269" cy="82934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kern="0" dirty="0">
                <a:latin typeface="Passion One"/>
                <a:ea typeface="Passion One"/>
                <a:cs typeface="Passion One"/>
                <a:sym typeface="Passion One"/>
              </a:rPr>
              <a:t>KEY TERMS</a:t>
            </a:r>
          </a:p>
        </p:txBody>
      </p:sp>
      <p:sp>
        <p:nvSpPr>
          <p:cNvPr id="119" name="Google Shape;309;p27">
            <a:extLst>
              <a:ext uri="{FF2B5EF4-FFF2-40B4-BE49-F238E27FC236}">
                <a16:creationId xmlns:a16="http://schemas.microsoft.com/office/drawing/2014/main" id="{BA137E9E-D6BC-F147-BBA0-6F9B6D3298C3}"/>
              </a:ext>
            </a:extLst>
          </p:cNvPr>
          <p:cNvSpPr txBox="1">
            <a:spLocks/>
          </p:cNvSpPr>
          <p:nvPr/>
        </p:nvSpPr>
        <p:spPr>
          <a:xfrm>
            <a:off x="2422070" y="2055694"/>
            <a:ext cx="7739744" cy="3494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285750" indent="-285750">
              <a:buFont typeface="Arial" panose="020B0604020202020204" pitchFamily="34" charset="0"/>
              <a:buChar char="•"/>
            </a:pPr>
            <a:r>
              <a:rPr lang="en-US" sz="1800" b="1" kern="0" dirty="0">
                <a:solidFill>
                  <a:srgbClr val="241F29"/>
                </a:solidFill>
                <a:latin typeface="Abel" panose="02000506030000020004" pitchFamily="2" charset="0"/>
                <a:cs typeface="Calibri" panose="020F0502020204030204" pitchFamily="34" charset="0"/>
              </a:rPr>
              <a:t>Assigned Sex:</a:t>
            </a:r>
            <a:r>
              <a:rPr lang="en-US" sz="1800" kern="0" dirty="0">
                <a:solidFill>
                  <a:srgbClr val="241F29"/>
                </a:solidFill>
                <a:latin typeface="Abel" panose="02000506030000020004" pitchFamily="2" charset="0"/>
                <a:cs typeface="Calibri" panose="020F0502020204030204" pitchFamily="34" charset="0"/>
              </a:rPr>
              <a:t> </a:t>
            </a:r>
            <a:r>
              <a:rPr lang="en-US" sz="1800" kern="0" dirty="0">
                <a:latin typeface="Abel" panose="02000506030000020004" pitchFamily="2" charset="0"/>
                <a:cs typeface="Calibri" panose="020F0502020204030204" pitchFamily="34" charset="0"/>
              </a:rPr>
              <a:t>sex announced the day a child is born. </a:t>
            </a:r>
          </a:p>
          <a:p>
            <a:pPr marL="285750" indent="-285750">
              <a:buFont typeface="Arial" panose="020B0604020202020204" pitchFamily="34" charset="0"/>
              <a:buChar char="•"/>
            </a:pPr>
            <a:endParaRPr lang="en-US" sz="1000" kern="0" dirty="0">
              <a:latin typeface="Abel" panose="02000506030000020004" pitchFamily="2" charset="0"/>
              <a:cs typeface="Calibri" panose="020F0502020204030204" pitchFamily="34" charset="0"/>
            </a:endParaRPr>
          </a:p>
          <a:p>
            <a:pPr marL="742950" lvl="1" indent="-285750" algn="l">
              <a:buFont typeface="Arial" panose="020B0604020202020204" pitchFamily="34" charset="0"/>
              <a:buChar char="•"/>
            </a:pPr>
            <a:r>
              <a:rPr lang="en-US" sz="1800" kern="0" dirty="0">
                <a:latin typeface="Abel" panose="02000506030000020004" pitchFamily="2" charset="0"/>
                <a:cs typeface="Calibri" panose="020F0502020204030204" pitchFamily="34" charset="0"/>
              </a:rPr>
              <a:t>“</a:t>
            </a:r>
            <a:r>
              <a:rPr lang="en-US" sz="1800" b="1" kern="0" dirty="0">
                <a:latin typeface="Abel" panose="02000506030000020004" pitchFamily="2" charset="0"/>
                <a:cs typeface="Calibri" panose="020F0502020204030204" pitchFamily="34" charset="0"/>
              </a:rPr>
              <a:t>Assigned males</a:t>
            </a:r>
            <a:r>
              <a:rPr lang="en-US" sz="1800" kern="0" dirty="0">
                <a:latin typeface="Abel" panose="02000506030000020004" pitchFamily="2" charset="0"/>
                <a:cs typeface="Calibri" panose="020F0502020204030204" pitchFamily="34" charset="0"/>
              </a:rPr>
              <a:t>” are children who have genitalia and chromosomes indicating a male sex at birth</a:t>
            </a:r>
          </a:p>
          <a:p>
            <a:pPr marL="742950" lvl="1" indent="-285750" algn="l">
              <a:buFont typeface="Arial" panose="020B0604020202020204" pitchFamily="34" charset="0"/>
              <a:buChar char="•"/>
            </a:pPr>
            <a:r>
              <a:rPr lang="en-US" sz="1800" b="1" kern="0" dirty="0">
                <a:latin typeface="Abel" panose="02000506030000020004" pitchFamily="2" charset="0"/>
                <a:cs typeface="Calibri" panose="020F0502020204030204" pitchFamily="34" charset="0"/>
              </a:rPr>
              <a:t>“Assigned females</a:t>
            </a:r>
            <a:r>
              <a:rPr lang="en-US" sz="1800" kern="0" dirty="0">
                <a:latin typeface="Abel" panose="02000506030000020004" pitchFamily="2" charset="0"/>
                <a:cs typeface="Calibri" panose="020F0502020204030204" pitchFamily="34" charset="0"/>
              </a:rPr>
              <a:t>” are children who have the genitalia and chromosomes indicating a female sex at birth</a:t>
            </a:r>
          </a:p>
          <a:p>
            <a:pPr marL="742950" lvl="1" indent="-285750" algn="l">
              <a:buFont typeface="Arial" panose="020B0604020202020204" pitchFamily="34" charset="0"/>
              <a:buChar char="•"/>
            </a:pPr>
            <a:endParaRPr lang="en-US" sz="1600" kern="0" dirty="0">
              <a:solidFill>
                <a:srgbClr val="241F29"/>
              </a:solidFill>
              <a:latin typeface="Abel" panose="02000506030000020004" pitchFamily="2" charset="0"/>
              <a:cs typeface="Calibri" panose="020F0502020204030204" pitchFamily="34" charset="0"/>
            </a:endParaRPr>
          </a:p>
          <a:p>
            <a:pPr marL="285750" indent="-285750">
              <a:buFont typeface="Arial" panose="020B0604020202020204" pitchFamily="34" charset="0"/>
              <a:buChar char="•"/>
            </a:pPr>
            <a:r>
              <a:rPr lang="en-US" sz="1800" b="1" kern="0" dirty="0">
                <a:solidFill>
                  <a:srgbClr val="241F29"/>
                </a:solidFill>
                <a:latin typeface="Abel" panose="02000506030000020004" pitchFamily="2" charset="0"/>
                <a:cs typeface="Calibri" panose="020F0502020204030204" pitchFamily="34" charset="0"/>
              </a:rPr>
              <a:t>Social Transition: </a:t>
            </a:r>
            <a:r>
              <a:rPr lang="en-US" sz="1800" kern="0" dirty="0">
                <a:solidFill>
                  <a:srgbClr val="241F29"/>
                </a:solidFill>
                <a:latin typeface="Abel" panose="02000506030000020004" pitchFamily="2" charset="0"/>
                <a:cs typeface="Calibri" panose="020F0502020204030204" pitchFamily="34" charset="0"/>
              </a:rPr>
              <a:t>A</a:t>
            </a:r>
            <a:r>
              <a:rPr lang="en-US" sz="1800" kern="0" dirty="0">
                <a:latin typeface="Abel" panose="02000506030000020004" pitchFamily="2" charset="0"/>
                <a:cs typeface="Calibri" panose="020F0502020204030204" pitchFamily="34" charset="0"/>
              </a:rPr>
              <a:t> change in a child’s outward appearance and gender pronoun use.</a:t>
            </a:r>
          </a:p>
          <a:p>
            <a:pPr marL="285750" indent="-285750">
              <a:buFont typeface="Arial" panose="020B0604020202020204" pitchFamily="34" charset="0"/>
              <a:buChar char="•"/>
            </a:pPr>
            <a:endParaRPr lang="en-US" kern="0" dirty="0">
              <a:solidFill>
                <a:srgbClr val="241F29"/>
              </a:solidFill>
              <a:latin typeface="Abel" panose="02000506030000020004" pitchFamily="2" charset="0"/>
              <a:cs typeface="Calibri" panose="020F0502020204030204" pitchFamily="34" charset="0"/>
            </a:endParaRPr>
          </a:p>
          <a:p>
            <a:pPr marL="285750" indent="-285750">
              <a:buFont typeface="Arial" panose="020B0604020202020204" pitchFamily="34" charset="0"/>
              <a:buChar char="•"/>
            </a:pPr>
            <a:r>
              <a:rPr lang="en-US" sz="1800" b="1" kern="0" dirty="0">
                <a:solidFill>
                  <a:srgbClr val="241F29"/>
                </a:solidFill>
                <a:latin typeface="Abel" panose="02000506030000020004" pitchFamily="2" charset="0"/>
                <a:cs typeface="Calibri" panose="020F0502020204030204" pitchFamily="34" charset="0"/>
              </a:rPr>
              <a:t>Transgender: </a:t>
            </a:r>
            <a:r>
              <a:rPr lang="en-US" sz="1800" kern="0" dirty="0">
                <a:latin typeface="Abel" panose="02000506030000020004" pitchFamily="2" charset="0"/>
                <a:cs typeface="Calibri" panose="020F0502020204030204" pitchFamily="34" charset="0"/>
              </a:rPr>
              <a:t>children who have socially transitioned and are using binary pronouns that differ from the binary pronouns used to describe them at birth.</a:t>
            </a:r>
          </a:p>
          <a:p>
            <a:pPr marL="285750" indent="-285750">
              <a:buFont typeface="Arial" panose="020B0604020202020204" pitchFamily="34" charset="0"/>
              <a:buChar char="•"/>
            </a:pPr>
            <a:endParaRPr lang="en-US" sz="1100" kern="0" dirty="0">
              <a:solidFill>
                <a:srgbClr val="241F29"/>
              </a:solidFill>
              <a:latin typeface="Abel" panose="02000506030000020004" pitchFamily="2" charset="0"/>
              <a:cs typeface="Calibri" panose="020F0502020204030204" pitchFamily="34" charset="0"/>
            </a:endParaRPr>
          </a:p>
          <a:p>
            <a:pPr marL="285750" indent="-285750">
              <a:buFont typeface="Arial" panose="020B0604020202020204" pitchFamily="34" charset="0"/>
              <a:buChar char="•"/>
            </a:pPr>
            <a:r>
              <a:rPr lang="en-US" sz="1800" b="1" kern="0" dirty="0">
                <a:solidFill>
                  <a:srgbClr val="241F29"/>
                </a:solidFill>
                <a:latin typeface="Abel" panose="02000506030000020004" pitchFamily="2" charset="0"/>
                <a:cs typeface="Calibri" panose="020F0502020204030204" pitchFamily="34" charset="0"/>
              </a:rPr>
              <a:t>Cisgender: </a:t>
            </a:r>
            <a:r>
              <a:rPr lang="en-US" sz="1800" kern="0" dirty="0">
                <a:latin typeface="Abel" panose="02000506030000020004" pitchFamily="2" charset="0"/>
                <a:cs typeface="Calibri" panose="020F0502020204030204" pitchFamily="34" charset="0"/>
              </a:rPr>
              <a:t>children who live and present as the gender that is typically associated with their assigned sex.</a:t>
            </a:r>
            <a:endParaRPr lang="en-US" sz="1800" kern="0" dirty="0">
              <a:solidFill>
                <a:srgbClr val="241F29"/>
              </a:solidFill>
              <a:latin typeface="Abel" panose="02000506030000020004" pitchFamily="2" charset="0"/>
              <a:cs typeface="Calibri" panose="020F0502020204030204" pitchFamily="34" charset="0"/>
            </a:endParaRPr>
          </a:p>
        </p:txBody>
      </p:sp>
      <p:sp>
        <p:nvSpPr>
          <p:cNvPr id="120" name="Google Shape;309;p27">
            <a:extLst>
              <a:ext uri="{FF2B5EF4-FFF2-40B4-BE49-F238E27FC236}">
                <a16:creationId xmlns:a16="http://schemas.microsoft.com/office/drawing/2014/main" id="{17E84C57-5A2E-0B48-AF97-E3A6EC872FC1}"/>
              </a:ext>
            </a:extLst>
          </p:cNvPr>
          <p:cNvSpPr txBox="1">
            <a:spLocks/>
          </p:cNvSpPr>
          <p:nvPr/>
        </p:nvSpPr>
        <p:spPr>
          <a:xfrm>
            <a:off x="9532646" y="5664309"/>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a:r>
              <a:rPr lang="en-US" kern="0" dirty="0">
                <a:solidFill>
                  <a:srgbClr val="CBB0B9"/>
                </a:solidFill>
              </a:rPr>
              <a:t>Romero, 2022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9">
                                            <p:txEl>
                                              <p:pRg st="2" end="2"/>
                                            </p:txEl>
                                          </p:spTgt>
                                        </p:tgtEl>
                                        <p:attrNameLst>
                                          <p:attrName>style.visibility</p:attrName>
                                        </p:attrNameLst>
                                      </p:cBhvr>
                                      <p:to>
                                        <p:strVal val="visible"/>
                                      </p:to>
                                    </p:set>
                                    <p:anim calcmode="lin" valueType="num">
                                      <p:cBhvr additive="base">
                                        <p:cTn id="11" dur="500" fill="hold"/>
                                        <p:tgtEl>
                                          <p:spTgt spid="11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9">
                                            <p:txEl>
                                              <p:pRg st="3" end="3"/>
                                            </p:txEl>
                                          </p:spTgt>
                                        </p:tgtEl>
                                        <p:attrNameLst>
                                          <p:attrName>style.visibility</p:attrName>
                                        </p:attrNameLst>
                                      </p:cBhvr>
                                      <p:to>
                                        <p:strVal val="visible"/>
                                      </p:to>
                                    </p:set>
                                    <p:anim calcmode="lin" valueType="num">
                                      <p:cBhvr additive="base">
                                        <p:cTn id="15" dur="500" fill="hold"/>
                                        <p:tgtEl>
                                          <p:spTgt spid="119">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9">
                                            <p:txEl>
                                              <p:pRg st="5" end="5"/>
                                            </p:txEl>
                                          </p:spTgt>
                                        </p:tgtEl>
                                        <p:attrNameLst>
                                          <p:attrName>style.visibility</p:attrName>
                                        </p:attrNameLst>
                                      </p:cBhvr>
                                      <p:to>
                                        <p:strVal val="visible"/>
                                      </p:to>
                                    </p:set>
                                    <p:anim calcmode="lin" valueType="num">
                                      <p:cBhvr additive="base">
                                        <p:cTn id="21" dur="500" fill="hold"/>
                                        <p:tgtEl>
                                          <p:spTgt spid="11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9">
                                            <p:txEl>
                                              <p:pRg st="7" end="7"/>
                                            </p:txEl>
                                          </p:spTgt>
                                        </p:tgtEl>
                                        <p:attrNameLst>
                                          <p:attrName>style.visibility</p:attrName>
                                        </p:attrNameLst>
                                      </p:cBhvr>
                                      <p:to>
                                        <p:strVal val="visible"/>
                                      </p:to>
                                    </p:set>
                                    <p:anim calcmode="lin" valueType="num">
                                      <p:cBhvr additive="base">
                                        <p:cTn id="27" dur="500" fill="hold"/>
                                        <p:tgtEl>
                                          <p:spTgt spid="119">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9">
                                            <p:txEl>
                                              <p:pRg st="9" end="9"/>
                                            </p:txEl>
                                          </p:spTgt>
                                        </p:tgtEl>
                                        <p:attrNameLst>
                                          <p:attrName>style.visibility</p:attrName>
                                        </p:attrNameLst>
                                      </p:cBhvr>
                                      <p:to>
                                        <p:strVal val="visible"/>
                                      </p:to>
                                    </p:set>
                                    <p:anim calcmode="lin" valueType="num">
                                      <p:cBhvr additive="base">
                                        <p:cTn id="33" dur="500" fill="hold"/>
                                        <p:tgtEl>
                                          <p:spTgt spid="119">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1896"/>
        <p:cNvGrpSpPr/>
        <p:nvPr/>
      </p:nvGrpSpPr>
      <p:grpSpPr>
        <a:xfrm>
          <a:off x="0" y="0"/>
          <a:ext cx="0" cy="0"/>
          <a:chOff x="0" y="0"/>
          <a:chExt cx="0" cy="0"/>
        </a:xfrm>
      </p:grpSpPr>
      <p:pic>
        <p:nvPicPr>
          <p:cNvPr id="5" name="Picture 4">
            <a:extLst>
              <a:ext uri="{FF2B5EF4-FFF2-40B4-BE49-F238E27FC236}">
                <a16:creationId xmlns:a16="http://schemas.microsoft.com/office/drawing/2014/main" id="{1EBEA6DC-9FF5-2D40-819C-1918AA54F277}"/>
              </a:ext>
            </a:extLst>
          </p:cNvPr>
          <p:cNvPicPr>
            <a:picLocks noChangeAspect="1"/>
          </p:cNvPicPr>
          <p:nvPr/>
        </p:nvPicPr>
        <p:blipFill>
          <a:blip r:embed="rId3"/>
          <a:stretch>
            <a:fillRect/>
          </a:stretch>
        </p:blipFill>
        <p:spPr>
          <a:xfrm>
            <a:off x="2046308" y="1166472"/>
            <a:ext cx="8352374" cy="4525056"/>
          </a:xfrm>
          <a:prstGeom prst="rect">
            <a:avLst/>
          </a:prstGeom>
        </p:spPr>
      </p:pic>
      <p:sp>
        <p:nvSpPr>
          <p:cNvPr id="336" name="Google Shape;306;p27">
            <a:extLst>
              <a:ext uri="{FF2B5EF4-FFF2-40B4-BE49-F238E27FC236}">
                <a16:creationId xmlns:a16="http://schemas.microsoft.com/office/drawing/2014/main" id="{6CEDA539-917A-3743-A692-93606F221CFC}"/>
              </a:ext>
            </a:extLst>
          </p:cNvPr>
          <p:cNvSpPr txBox="1">
            <a:spLocks/>
          </p:cNvSpPr>
          <p:nvPr/>
        </p:nvSpPr>
        <p:spPr>
          <a:xfrm>
            <a:off x="2439919" y="1281793"/>
            <a:ext cx="3359269" cy="82934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kern="0" dirty="0">
                <a:latin typeface="Passion One"/>
                <a:ea typeface="Passion One"/>
                <a:cs typeface="Passion One"/>
                <a:sym typeface="Passion One"/>
              </a:rPr>
              <a:t>METHODS</a:t>
            </a:r>
          </a:p>
        </p:txBody>
      </p:sp>
      <p:sp>
        <p:nvSpPr>
          <p:cNvPr id="339" name="Google Shape;309;p27">
            <a:extLst>
              <a:ext uri="{FF2B5EF4-FFF2-40B4-BE49-F238E27FC236}">
                <a16:creationId xmlns:a16="http://schemas.microsoft.com/office/drawing/2014/main" id="{A90A9C81-AC6C-7F48-9F6B-EB6B8BA10172}"/>
              </a:ext>
            </a:extLst>
          </p:cNvPr>
          <p:cNvSpPr txBox="1">
            <a:spLocks/>
          </p:cNvSpPr>
          <p:nvPr/>
        </p:nvSpPr>
        <p:spPr>
          <a:xfrm>
            <a:off x="2046308" y="2404028"/>
            <a:ext cx="4849792" cy="3580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285750" indent="-285750">
              <a:buFont typeface="Arial" panose="020B0604020202020204" pitchFamily="34" charset="0"/>
              <a:buChar char="•"/>
            </a:pPr>
            <a:r>
              <a:rPr lang="en-US" sz="1800" kern="0" dirty="0"/>
              <a:t>The study included 317 transgender children, 189 of their siblings, and 316 cisgender controls. </a:t>
            </a:r>
          </a:p>
          <a:p>
            <a:pPr marL="285750" indent="-285750">
              <a:buFont typeface="Arial" panose="020B0604020202020204" pitchFamily="34" charset="0"/>
              <a:buChar char="•"/>
            </a:pPr>
            <a:endParaRPr lang="en-US" sz="1800" kern="0" dirty="0"/>
          </a:p>
          <a:p>
            <a:pPr marL="285750" indent="-285750">
              <a:buFont typeface="Arial" panose="020B0604020202020204" pitchFamily="34" charset="0"/>
              <a:buChar char="•"/>
            </a:pPr>
            <a:r>
              <a:rPr lang="en-US" sz="1800" kern="0" dirty="0"/>
              <a:t>They completed measures of: </a:t>
            </a:r>
          </a:p>
          <a:p>
            <a:pPr marL="742950" lvl="1" indent="-285750" algn="l">
              <a:buFont typeface="Arial" panose="020B0604020202020204" pitchFamily="34" charset="0"/>
              <a:buChar char="•"/>
            </a:pPr>
            <a:r>
              <a:rPr lang="en-US" sz="1800" b="1" kern="0" dirty="0"/>
              <a:t>Gender identity </a:t>
            </a:r>
          </a:p>
          <a:p>
            <a:pPr marL="1200150" lvl="2" indent="-285750" algn="l">
              <a:buFont typeface="Arial" panose="020B0604020202020204" pitchFamily="34" charset="0"/>
              <a:buChar char="•"/>
            </a:pPr>
            <a:r>
              <a:rPr lang="en-US" sz="1800" kern="0" dirty="0"/>
              <a:t>(how much they feel like a boy, a girl, something else) </a:t>
            </a:r>
          </a:p>
          <a:p>
            <a:pPr marL="742950" lvl="1" indent="-285750" algn="l">
              <a:buFont typeface="Arial" panose="020B0604020202020204" pitchFamily="34" charset="0"/>
              <a:buChar char="•"/>
            </a:pPr>
            <a:r>
              <a:rPr lang="en-US" sz="1800" b="1" kern="0" dirty="0"/>
              <a:t>Gender-typed preferences</a:t>
            </a:r>
          </a:p>
          <a:p>
            <a:pPr marL="1200150" lvl="2" indent="-285750" algn="l">
              <a:buFont typeface="Arial" panose="020B0604020202020204" pitchFamily="34" charset="0"/>
              <a:buChar char="•"/>
            </a:pPr>
            <a:r>
              <a:rPr lang="en-US" sz="1800" kern="0" dirty="0"/>
              <a:t> (e.g., toys, clothing stereotypically associated in our culture with a gender) </a:t>
            </a:r>
          </a:p>
          <a:p>
            <a:pPr marL="457200" lvl="1" indent="0"/>
            <a:endParaRPr lang="en-US" sz="1800" kern="0" dirty="0"/>
          </a:p>
        </p:txBody>
      </p:sp>
      <p:sp>
        <p:nvSpPr>
          <p:cNvPr id="6" name="Google Shape;309;p27">
            <a:extLst>
              <a:ext uri="{FF2B5EF4-FFF2-40B4-BE49-F238E27FC236}">
                <a16:creationId xmlns:a16="http://schemas.microsoft.com/office/drawing/2014/main" id="{04F58C15-63B9-CA4F-B7B3-BC770C4F2603}"/>
              </a:ext>
            </a:extLst>
          </p:cNvPr>
          <p:cNvSpPr txBox="1">
            <a:spLocks/>
          </p:cNvSpPr>
          <p:nvPr/>
        </p:nvSpPr>
        <p:spPr>
          <a:xfrm>
            <a:off x="9532646" y="5664309"/>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a:r>
              <a:rPr lang="en-US" kern="0" dirty="0">
                <a:solidFill>
                  <a:srgbClr val="CBB0B9"/>
                </a:solidFill>
              </a:rPr>
              <a:t>Romero, 2022</a:t>
            </a:r>
          </a:p>
        </p:txBody>
      </p:sp>
    </p:spTree>
    <p:extLst>
      <p:ext uri="{BB962C8B-B14F-4D97-AF65-F5344CB8AC3E}">
        <p14:creationId xmlns:p14="http://schemas.microsoft.com/office/powerpoint/2010/main" val="377892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animEffect transition="in" filter="dissolve">
                                      <p:cBhvr>
                                        <p:cTn id="7" dur="500"/>
                                        <p:tgtEl>
                                          <p:spTgt spid="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9">
                                            <p:txEl>
                                              <p:pRg st="2" end="2"/>
                                            </p:txEl>
                                          </p:spTgt>
                                        </p:tgtEl>
                                        <p:attrNameLst>
                                          <p:attrName>style.visibility</p:attrName>
                                        </p:attrNameLst>
                                      </p:cBhvr>
                                      <p:to>
                                        <p:strVal val="visible"/>
                                      </p:to>
                                    </p:set>
                                    <p:animEffect transition="in" filter="dissolve">
                                      <p:cBhvr>
                                        <p:cTn id="12" dur="500"/>
                                        <p:tgtEl>
                                          <p:spTgt spid="339">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39">
                                            <p:txEl>
                                              <p:pRg st="3" end="3"/>
                                            </p:txEl>
                                          </p:spTgt>
                                        </p:tgtEl>
                                        <p:attrNameLst>
                                          <p:attrName>style.visibility</p:attrName>
                                        </p:attrNameLst>
                                      </p:cBhvr>
                                      <p:to>
                                        <p:strVal val="visible"/>
                                      </p:to>
                                    </p:set>
                                    <p:animEffect transition="in" filter="dissolve">
                                      <p:cBhvr>
                                        <p:cTn id="15" dur="500"/>
                                        <p:tgtEl>
                                          <p:spTgt spid="339">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39">
                                            <p:txEl>
                                              <p:pRg st="4" end="4"/>
                                            </p:txEl>
                                          </p:spTgt>
                                        </p:tgtEl>
                                        <p:attrNameLst>
                                          <p:attrName>style.visibility</p:attrName>
                                        </p:attrNameLst>
                                      </p:cBhvr>
                                      <p:to>
                                        <p:strVal val="visible"/>
                                      </p:to>
                                    </p:set>
                                    <p:animEffect transition="in" filter="dissolve">
                                      <p:cBhvr>
                                        <p:cTn id="18" dur="500"/>
                                        <p:tgtEl>
                                          <p:spTgt spid="339">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39">
                                            <p:txEl>
                                              <p:pRg st="5" end="5"/>
                                            </p:txEl>
                                          </p:spTgt>
                                        </p:tgtEl>
                                        <p:attrNameLst>
                                          <p:attrName>style.visibility</p:attrName>
                                        </p:attrNameLst>
                                      </p:cBhvr>
                                      <p:to>
                                        <p:strVal val="visible"/>
                                      </p:to>
                                    </p:set>
                                    <p:animEffect transition="in" filter="dissolve">
                                      <p:cBhvr>
                                        <p:cTn id="21" dur="500"/>
                                        <p:tgtEl>
                                          <p:spTgt spid="339">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39">
                                            <p:txEl>
                                              <p:pRg st="6" end="6"/>
                                            </p:txEl>
                                          </p:spTgt>
                                        </p:tgtEl>
                                        <p:attrNameLst>
                                          <p:attrName>style.visibility</p:attrName>
                                        </p:attrNameLst>
                                      </p:cBhvr>
                                      <p:to>
                                        <p:strVal val="visible"/>
                                      </p:to>
                                    </p:set>
                                    <p:animEffect transition="in" filter="dissolve">
                                      <p:cBhvr>
                                        <p:cTn id="24" dur="500"/>
                                        <p:tgtEl>
                                          <p:spTgt spid="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1832"/>
        <p:cNvGrpSpPr/>
        <p:nvPr/>
      </p:nvGrpSpPr>
      <p:grpSpPr>
        <a:xfrm>
          <a:off x="0" y="0"/>
          <a:ext cx="0" cy="0"/>
          <a:chOff x="0" y="0"/>
          <a:chExt cx="0" cy="0"/>
        </a:xfrm>
      </p:grpSpPr>
      <p:sp>
        <p:nvSpPr>
          <p:cNvPr id="1833" name="Google Shape;1833;p51"/>
          <p:cNvSpPr txBox="1">
            <a:spLocks noGrp="1"/>
          </p:cNvSpPr>
          <p:nvPr>
            <p:ph type="title"/>
          </p:nvPr>
        </p:nvSpPr>
        <p:spPr>
          <a:xfrm>
            <a:off x="2686755" y="1362931"/>
            <a:ext cx="7746600" cy="551100"/>
          </a:xfrm>
          <a:prstGeom prst="rect">
            <a:avLst/>
          </a:prstGeom>
        </p:spPr>
        <p:txBody>
          <a:bodyPr spcFirstLastPara="1" vert="horz" wrap="square" lIns="91425" tIns="91425" rIns="91425" bIns="91425" numCol="1" anchor="t" anchorCtr="0" compatLnSpc="1">
            <a:prstTxWarp prst="textNoShape">
              <a:avLst/>
            </a:prstTxWarp>
            <a:noAutofit/>
          </a:bodyPr>
          <a:lstStyle/>
          <a:p>
            <a:r>
              <a:rPr lang="en-US" sz="4000" dirty="0"/>
              <a:t>MAIN FINDINGS </a:t>
            </a:r>
            <a:endParaRPr sz="4000" dirty="0"/>
          </a:p>
        </p:txBody>
      </p:sp>
      <p:sp>
        <p:nvSpPr>
          <p:cNvPr id="5" name="Google Shape;309;p27">
            <a:extLst>
              <a:ext uri="{FF2B5EF4-FFF2-40B4-BE49-F238E27FC236}">
                <a16:creationId xmlns:a16="http://schemas.microsoft.com/office/drawing/2014/main" id="{29BC38A1-4CF5-7641-88CD-B0817191FC58}"/>
              </a:ext>
            </a:extLst>
          </p:cNvPr>
          <p:cNvSpPr txBox="1">
            <a:spLocks/>
          </p:cNvSpPr>
          <p:nvPr/>
        </p:nvSpPr>
        <p:spPr>
          <a:xfrm>
            <a:off x="2686757" y="2261508"/>
            <a:ext cx="7282545" cy="3494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285750" indent="-285750">
              <a:buFont typeface="Arial" panose="020B0604020202020204" pitchFamily="34" charset="0"/>
              <a:buChar char="•"/>
            </a:pPr>
            <a:r>
              <a:rPr lang="en-US" sz="1800" kern="0" dirty="0"/>
              <a:t>Researchers found that 3- to 12-year-old transgender children showed strong identification with their current gender and showed strong preferences for toys, clothing, etc., typically associated with their current gender, not their assigned sex. </a:t>
            </a:r>
            <a:endParaRPr lang="en-US" sz="1800" kern="0" dirty="0">
              <a:latin typeface="Abel" panose="02000506030000020004" pitchFamily="2" charset="0"/>
              <a:cs typeface="Calibri" panose="020F0502020204030204" pitchFamily="34" charset="0"/>
            </a:endParaRPr>
          </a:p>
          <a:p>
            <a:pPr marL="285750" indent="-285750">
              <a:buFont typeface="Arial" panose="020B0604020202020204" pitchFamily="34" charset="0"/>
              <a:buChar char="•"/>
            </a:pPr>
            <a:endParaRPr lang="en-US" sz="1800" kern="0" dirty="0">
              <a:solidFill>
                <a:srgbClr val="241F29"/>
              </a:solidFill>
              <a:latin typeface="Abel" panose="02000506030000020004" pitchFamily="2" charset="0"/>
              <a:cs typeface="Calibri" panose="020F0502020204030204" pitchFamily="34" charset="0"/>
            </a:endParaRPr>
          </a:p>
          <a:p>
            <a:pPr marL="285750" indent="-285750">
              <a:buFont typeface="Arial" panose="020B0604020202020204" pitchFamily="34" charset="0"/>
              <a:buChar char="•"/>
            </a:pPr>
            <a:r>
              <a:rPr lang="en-US" sz="1800" kern="0" dirty="0"/>
              <a:t>The magnitude of their identification and preferences was unrelated to how long they had lived as their current gender.</a:t>
            </a:r>
            <a:endParaRPr lang="en-US" sz="1800" kern="0" dirty="0">
              <a:solidFill>
                <a:srgbClr val="241F29"/>
              </a:solidFill>
              <a:latin typeface="Abel" panose="02000506030000020004" pitchFamily="2" charset="0"/>
              <a:cs typeface="Calibri" panose="020F0502020204030204" pitchFamily="34" charset="0"/>
            </a:endParaRPr>
          </a:p>
          <a:p>
            <a:pPr marL="285750" indent="-285750">
              <a:buFont typeface="Arial" panose="020B0604020202020204" pitchFamily="34" charset="0"/>
              <a:buChar char="•"/>
            </a:pPr>
            <a:endParaRPr lang="en-US" sz="1800" kern="0" dirty="0">
              <a:solidFill>
                <a:srgbClr val="241F29"/>
              </a:solidFill>
              <a:latin typeface="Abel" panose="02000506030000020004" pitchFamily="2" charset="0"/>
              <a:cs typeface="Calibri" panose="020F0502020204030204" pitchFamily="34" charset="0"/>
            </a:endParaRPr>
          </a:p>
          <a:p>
            <a:pPr marL="285750" indent="-285750">
              <a:buFont typeface="Arial" panose="020B0604020202020204" pitchFamily="34" charset="0"/>
              <a:buChar char="•"/>
            </a:pPr>
            <a:r>
              <a:rPr lang="en-US" sz="1800" kern="0" dirty="0"/>
              <a:t>Transgender children’s identities and preferences generally did not differ from their same-gender cisgender peers.</a:t>
            </a:r>
            <a:endParaRPr lang="en-US" sz="1800" kern="0" dirty="0">
              <a:solidFill>
                <a:srgbClr val="241F29"/>
              </a:solidFill>
              <a:latin typeface="Abel" panose="02000506030000020004" pitchFamily="2" charset="0"/>
              <a:cs typeface="Calibri" panose="020F0502020204030204" pitchFamily="34" charset="0"/>
            </a:endParaRPr>
          </a:p>
        </p:txBody>
      </p:sp>
      <p:sp>
        <p:nvSpPr>
          <p:cNvPr id="6" name="Google Shape;309;p27">
            <a:extLst>
              <a:ext uri="{FF2B5EF4-FFF2-40B4-BE49-F238E27FC236}">
                <a16:creationId xmlns:a16="http://schemas.microsoft.com/office/drawing/2014/main" id="{714EABB4-B7E5-BB49-9DDA-B47B3C375F8C}"/>
              </a:ext>
            </a:extLst>
          </p:cNvPr>
          <p:cNvSpPr txBox="1">
            <a:spLocks/>
          </p:cNvSpPr>
          <p:nvPr/>
        </p:nvSpPr>
        <p:spPr>
          <a:xfrm>
            <a:off x="9532646" y="5664309"/>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a:r>
              <a:rPr lang="en-US" kern="0" dirty="0">
                <a:solidFill>
                  <a:srgbClr val="CBB0B9"/>
                </a:solidFill>
              </a:rPr>
              <a:t>Romero, 2022</a:t>
            </a:r>
          </a:p>
        </p:txBody>
      </p:sp>
    </p:spTree>
    <p:extLst>
      <p:ext uri="{BB962C8B-B14F-4D97-AF65-F5344CB8AC3E}">
        <p14:creationId xmlns:p14="http://schemas.microsoft.com/office/powerpoint/2010/main" val="10802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76B37-70AE-1742-9F62-1FB5DDEF241F}"/>
              </a:ext>
            </a:extLst>
          </p:cNvPr>
          <p:cNvPicPr>
            <a:picLocks noChangeAspect="1"/>
          </p:cNvPicPr>
          <p:nvPr/>
        </p:nvPicPr>
        <p:blipFill>
          <a:blip r:embed="rId3"/>
          <a:stretch>
            <a:fillRect/>
          </a:stretch>
        </p:blipFill>
        <p:spPr>
          <a:xfrm>
            <a:off x="2605689" y="1746250"/>
            <a:ext cx="7416800" cy="3365500"/>
          </a:xfrm>
          <a:prstGeom prst="rect">
            <a:avLst/>
          </a:prstGeom>
        </p:spPr>
      </p:pic>
    </p:spTree>
    <p:extLst>
      <p:ext uri="{BB962C8B-B14F-4D97-AF65-F5344CB8AC3E}">
        <p14:creationId xmlns:p14="http://schemas.microsoft.com/office/powerpoint/2010/main" val="4263434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Diagram&#10;&#10;Description automatically generated with medium confidence">
            <a:extLst>
              <a:ext uri="{FF2B5EF4-FFF2-40B4-BE49-F238E27FC236}">
                <a16:creationId xmlns:a16="http://schemas.microsoft.com/office/drawing/2014/main" id="{D85E246B-9699-C44A-8F23-768EE0356BE2}"/>
              </a:ext>
            </a:extLst>
          </p:cNvPr>
          <p:cNvPicPr>
            <a:picLocks noChangeAspect="1"/>
          </p:cNvPicPr>
          <p:nvPr/>
        </p:nvPicPr>
        <p:blipFill>
          <a:blip r:embed="rId2"/>
          <a:stretch>
            <a:fillRect/>
          </a:stretch>
        </p:blipFill>
        <p:spPr>
          <a:xfrm>
            <a:off x="2155841" y="857250"/>
            <a:ext cx="3775278" cy="5143500"/>
          </a:xfrm>
          <a:prstGeom prst="rect">
            <a:avLst/>
          </a:prstGeom>
        </p:spPr>
      </p:pic>
      <p:sp>
        <p:nvSpPr>
          <p:cNvPr id="5" name="Rectangle 4">
            <a:extLst>
              <a:ext uri="{FF2B5EF4-FFF2-40B4-BE49-F238E27FC236}">
                <a16:creationId xmlns:a16="http://schemas.microsoft.com/office/drawing/2014/main" id="{90FEDA43-60AC-3143-A3FD-D8112F055854}"/>
              </a:ext>
            </a:extLst>
          </p:cNvPr>
          <p:cNvSpPr/>
          <p:nvPr/>
        </p:nvSpPr>
        <p:spPr>
          <a:xfrm>
            <a:off x="6260882" y="1221908"/>
            <a:ext cx="3934152" cy="2769989"/>
          </a:xfrm>
          <a:prstGeom prst="rect">
            <a:avLst/>
          </a:prstGeom>
        </p:spPr>
        <p:txBody>
          <a:bodyPr wrap="square">
            <a:spAutoFit/>
          </a:bodyPr>
          <a:lstStyle/>
          <a:p>
            <a:pPr marL="285750" indent="-285750">
              <a:buClr>
                <a:srgbClr val="000000"/>
              </a:buClr>
              <a:buFont typeface="Arial" panose="020B0604020202020204" pitchFamily="34" charset="0"/>
              <a:buChar char="•"/>
            </a:pPr>
            <a:r>
              <a:rPr lang="en-US" sz="1600" kern="0" dirty="0">
                <a:solidFill>
                  <a:srgbClr val="000000"/>
                </a:solidFill>
                <a:latin typeface="Abel" panose="02000506030000020004" pitchFamily="2" charset="0"/>
                <a:cs typeface="Arial"/>
                <a:sym typeface="Arial"/>
              </a:rPr>
              <a:t>Density plots depicting distributions of girls’ and boys’ responses on each child measure across the 3 participant groups. </a:t>
            </a:r>
          </a:p>
          <a:p>
            <a:pPr marL="285750" indent="-285750">
              <a:buClr>
                <a:srgbClr val="000000"/>
              </a:buClr>
              <a:buFont typeface="Arial" panose="020B0604020202020204" pitchFamily="34" charset="0"/>
              <a:buChar char="•"/>
            </a:pPr>
            <a:endParaRPr lang="en-US" sz="1600" kern="0" dirty="0">
              <a:solidFill>
                <a:srgbClr val="000000"/>
              </a:solidFill>
              <a:latin typeface="Abel" panose="02000506030000020004" pitchFamily="2" charset="0"/>
              <a:cs typeface="Arial"/>
              <a:sym typeface="Arial"/>
            </a:endParaRPr>
          </a:p>
          <a:p>
            <a:pPr marL="285750" indent="-285750">
              <a:buClr>
                <a:srgbClr val="000000"/>
              </a:buClr>
              <a:buFont typeface="Arial" panose="020B0604020202020204" pitchFamily="34" charset="0"/>
              <a:buChar char="•"/>
            </a:pPr>
            <a:r>
              <a:rPr lang="en-US" sz="1600" kern="0" dirty="0">
                <a:solidFill>
                  <a:srgbClr val="000000"/>
                </a:solidFill>
                <a:latin typeface="Abel" panose="02000506030000020004" pitchFamily="2" charset="0"/>
                <a:cs typeface="Arial"/>
                <a:sym typeface="Arial"/>
              </a:rPr>
              <a:t>Higher scores on the x axis indicate greater identification/association with girls; lower scores on the x axis indicate greater identification/association with boys. </a:t>
            </a:r>
          </a:p>
          <a:p>
            <a:pPr marL="285750" indent="-285750">
              <a:buClr>
                <a:srgbClr val="000000"/>
              </a:buClr>
              <a:buFont typeface="Arial" panose="020B0604020202020204" pitchFamily="34" charset="0"/>
              <a:buChar char="•"/>
            </a:pPr>
            <a:endParaRPr lang="en-US" sz="1400" kern="0" dirty="0">
              <a:solidFill>
                <a:srgbClr val="000000"/>
              </a:solidFill>
              <a:latin typeface="Abel" panose="02000506030000020004" pitchFamily="2" charset="0"/>
              <a:cs typeface="Arial"/>
              <a:sym typeface="Arial"/>
            </a:endParaRPr>
          </a:p>
          <a:p>
            <a:pPr marL="285750" indent="-285750">
              <a:buClr>
                <a:srgbClr val="000000"/>
              </a:buClr>
              <a:buFont typeface="Arial" panose="020B0604020202020204" pitchFamily="34" charset="0"/>
              <a:buChar char="•"/>
            </a:pPr>
            <a:r>
              <a:rPr lang="en-US" sz="1600" kern="0" dirty="0">
                <a:solidFill>
                  <a:srgbClr val="000000"/>
                </a:solidFill>
                <a:latin typeface="Abel" panose="02000506030000020004" pitchFamily="2" charset="0"/>
                <a:cs typeface="Arial"/>
                <a:sym typeface="Arial"/>
              </a:rPr>
              <a:t>Vertical dotted lines in graphs represent means.</a:t>
            </a:r>
          </a:p>
        </p:txBody>
      </p:sp>
      <p:sp>
        <p:nvSpPr>
          <p:cNvPr id="6" name="Google Shape;309;p27">
            <a:extLst>
              <a:ext uri="{FF2B5EF4-FFF2-40B4-BE49-F238E27FC236}">
                <a16:creationId xmlns:a16="http://schemas.microsoft.com/office/drawing/2014/main" id="{51A3D275-7FB1-EE42-969F-79A0A1BCE8AA}"/>
              </a:ext>
            </a:extLst>
          </p:cNvPr>
          <p:cNvSpPr txBox="1">
            <a:spLocks/>
          </p:cNvSpPr>
          <p:nvPr/>
        </p:nvSpPr>
        <p:spPr>
          <a:xfrm>
            <a:off x="9532646" y="5664309"/>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a:r>
              <a:rPr lang="en-US" kern="0" dirty="0">
                <a:solidFill>
                  <a:srgbClr val="CBB0B9"/>
                </a:solidFill>
              </a:rPr>
              <a:t>Romero, 2022</a:t>
            </a:r>
          </a:p>
        </p:txBody>
      </p:sp>
    </p:spTree>
    <p:extLst>
      <p:ext uri="{BB962C8B-B14F-4D97-AF65-F5344CB8AC3E}">
        <p14:creationId xmlns:p14="http://schemas.microsoft.com/office/powerpoint/2010/main" val="265974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96DDF-DE1A-E5C3-6E26-50EB92B8657D}"/>
              </a:ext>
            </a:extLst>
          </p:cNvPr>
          <p:cNvSpPr>
            <a:spLocks noGrp="1"/>
          </p:cNvSpPr>
          <p:nvPr>
            <p:ph type="title"/>
          </p:nvPr>
        </p:nvSpPr>
        <p:spPr/>
        <p:txBody>
          <a:bodyPr/>
          <a:lstStyle/>
          <a:p>
            <a:r>
              <a:rPr lang="en-US" dirty="0"/>
              <a:t>O</a:t>
            </a:r>
            <a:r>
              <a:rPr lang="en-US"/>
              <a:t>verview</a:t>
            </a:r>
            <a:endParaRPr lang="en-US" dirty="0"/>
          </a:p>
        </p:txBody>
      </p:sp>
      <p:sp>
        <p:nvSpPr>
          <p:cNvPr id="3" name="Content Placeholder 2">
            <a:extLst>
              <a:ext uri="{FF2B5EF4-FFF2-40B4-BE49-F238E27FC236}">
                <a16:creationId xmlns:a16="http://schemas.microsoft.com/office/drawing/2014/main" id="{3FA72ABC-ED19-097A-E3AC-CF91A8E7E359}"/>
              </a:ext>
            </a:extLst>
          </p:cNvPr>
          <p:cNvSpPr>
            <a:spLocks noGrp="1"/>
          </p:cNvSpPr>
          <p:nvPr>
            <p:ph idx="1"/>
          </p:nvPr>
        </p:nvSpPr>
        <p:spPr/>
        <p:txBody>
          <a:bodyPr/>
          <a:lstStyle/>
          <a:p>
            <a:r>
              <a:rPr lang="en-US" dirty="0"/>
              <a:t>Attachment and sexuality</a:t>
            </a:r>
          </a:p>
          <a:p>
            <a:r>
              <a:rPr lang="en-US" dirty="0"/>
              <a:t>Adolescent sexuality (the elephant in the room)</a:t>
            </a:r>
          </a:p>
          <a:p>
            <a:r>
              <a:rPr lang="en-US" dirty="0"/>
              <a:t>Same sex and other sex attraction—bisexual dynamics</a:t>
            </a:r>
          </a:p>
          <a:p>
            <a:r>
              <a:rPr lang="en-US" dirty="0"/>
              <a:t>Transgender and cisgender development</a:t>
            </a:r>
          </a:p>
        </p:txBody>
      </p:sp>
      <p:sp>
        <p:nvSpPr>
          <p:cNvPr id="4" name="Footer Placeholder 3">
            <a:extLst>
              <a:ext uri="{FF2B5EF4-FFF2-40B4-BE49-F238E27FC236}">
                <a16:creationId xmlns:a16="http://schemas.microsoft.com/office/drawing/2014/main" id="{CCC2F2B9-69E5-6834-C6B8-5997154AD83C}"/>
              </a:ext>
            </a:extLst>
          </p:cNvPr>
          <p:cNvSpPr>
            <a:spLocks noGrp="1"/>
          </p:cNvSpPr>
          <p:nvPr>
            <p:ph type="ftr" sz="quarter" idx="11"/>
          </p:nvPr>
        </p:nvSpPr>
        <p:spPr/>
        <p:txBody>
          <a:bodyPr/>
          <a:lstStyle/>
          <a:p>
            <a:pPr>
              <a:defRPr/>
            </a:pPr>
            <a:r>
              <a:rPr lang="en-US"/>
              <a:t>Fuccillo</a:t>
            </a:r>
          </a:p>
        </p:txBody>
      </p:sp>
    </p:spTree>
    <p:extLst>
      <p:ext uri="{BB962C8B-B14F-4D97-AF65-F5344CB8AC3E}">
        <p14:creationId xmlns:p14="http://schemas.microsoft.com/office/powerpoint/2010/main" val="196467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1896"/>
        <p:cNvGrpSpPr/>
        <p:nvPr/>
      </p:nvGrpSpPr>
      <p:grpSpPr>
        <a:xfrm>
          <a:off x="0" y="0"/>
          <a:ext cx="0" cy="0"/>
          <a:chOff x="0" y="0"/>
          <a:chExt cx="0" cy="0"/>
        </a:xfrm>
      </p:grpSpPr>
      <p:pic>
        <p:nvPicPr>
          <p:cNvPr id="335" name="Picture 2" descr="4,521 Transgender Illustrations &amp; Clip Art - iStock">
            <a:extLst>
              <a:ext uri="{FF2B5EF4-FFF2-40B4-BE49-F238E27FC236}">
                <a16:creationId xmlns:a16="http://schemas.microsoft.com/office/drawing/2014/main" id="{36042BF9-9C86-CE43-9E84-2532D304903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801588" y="1644447"/>
            <a:ext cx="3081683" cy="4356305"/>
          </a:xfrm>
          <a:prstGeom prst="rect">
            <a:avLst/>
          </a:prstGeom>
          <a:noFill/>
          <a:extLst>
            <a:ext uri="{909E8E84-426E-40DD-AFC4-6F175D3DCCD1}">
              <a14:hiddenFill xmlns:a14="http://schemas.microsoft.com/office/drawing/2010/main">
                <a:solidFill>
                  <a:srgbClr val="FFFFFF"/>
                </a:solidFill>
              </a14:hiddenFill>
            </a:ext>
          </a:extLst>
        </p:spPr>
      </p:pic>
      <p:sp>
        <p:nvSpPr>
          <p:cNvPr id="336" name="Google Shape;306;p27">
            <a:extLst>
              <a:ext uri="{FF2B5EF4-FFF2-40B4-BE49-F238E27FC236}">
                <a16:creationId xmlns:a16="http://schemas.microsoft.com/office/drawing/2014/main" id="{6CEDA539-917A-3743-A692-93606F221CFC}"/>
              </a:ext>
            </a:extLst>
          </p:cNvPr>
          <p:cNvSpPr txBox="1">
            <a:spLocks/>
          </p:cNvSpPr>
          <p:nvPr/>
        </p:nvSpPr>
        <p:spPr>
          <a:xfrm>
            <a:off x="2221712" y="1229775"/>
            <a:ext cx="5323114" cy="82934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kern="0" dirty="0">
                <a:latin typeface="Passion One"/>
                <a:ea typeface="Passion One"/>
                <a:cs typeface="Passion One"/>
                <a:sym typeface="Passion One"/>
              </a:rPr>
              <a:t>OTHER FINDINGS </a:t>
            </a:r>
          </a:p>
        </p:txBody>
      </p:sp>
      <p:sp>
        <p:nvSpPr>
          <p:cNvPr id="339" name="Google Shape;309;p27">
            <a:extLst>
              <a:ext uri="{FF2B5EF4-FFF2-40B4-BE49-F238E27FC236}">
                <a16:creationId xmlns:a16="http://schemas.microsoft.com/office/drawing/2014/main" id="{A90A9C81-AC6C-7F48-9F6B-EB6B8BA10172}"/>
              </a:ext>
            </a:extLst>
          </p:cNvPr>
          <p:cNvSpPr txBox="1">
            <a:spLocks/>
          </p:cNvSpPr>
          <p:nvPr/>
        </p:nvSpPr>
        <p:spPr>
          <a:xfrm>
            <a:off x="4707934" y="2212547"/>
            <a:ext cx="5960067" cy="34156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285750" indent="-285750">
              <a:buFont typeface="Arial" panose="020B0604020202020204" pitchFamily="34" charset="0"/>
              <a:buChar char="•"/>
            </a:pPr>
            <a:r>
              <a:rPr lang="en-US" sz="1800" kern="0" dirty="0"/>
              <a:t>Transgender and cisgender children’s gender development showed coherence.</a:t>
            </a:r>
            <a:endParaRPr lang="en-US" sz="1800" kern="0" dirty="0">
              <a:latin typeface="Abel" panose="02000506030000020004" pitchFamily="2" charset="0"/>
              <a:cs typeface="Calibri" panose="020F0502020204030204" pitchFamily="34" charset="0"/>
            </a:endParaRPr>
          </a:p>
          <a:p>
            <a:pPr marL="285750" indent="-285750">
              <a:buFont typeface="Arial" panose="020B0604020202020204" pitchFamily="34" charset="0"/>
              <a:buChar char="•"/>
            </a:pPr>
            <a:endParaRPr lang="en-US" sz="900" kern="0" dirty="0">
              <a:latin typeface="Abel" panose="02000506030000020004" pitchFamily="2" charset="0"/>
              <a:cs typeface="Calibri" panose="020F0502020204030204" pitchFamily="34" charset="0"/>
            </a:endParaRPr>
          </a:p>
          <a:p>
            <a:pPr marL="285750" indent="-285750">
              <a:buFont typeface="Arial" panose="020B0604020202020204" pitchFamily="34" charset="0"/>
              <a:buChar char="•"/>
            </a:pPr>
            <a:endParaRPr lang="en-US" sz="1800" kern="0" dirty="0">
              <a:latin typeface="Abel" panose="02000506030000020004" pitchFamily="2" charset="0"/>
              <a:cs typeface="Calibri" panose="020F0502020204030204" pitchFamily="34" charset="0"/>
            </a:endParaRPr>
          </a:p>
          <a:p>
            <a:pPr marL="285750" indent="-285750">
              <a:buFont typeface="Arial" panose="020B0604020202020204" pitchFamily="34" charset="0"/>
              <a:buChar char="•"/>
            </a:pPr>
            <a:r>
              <a:rPr lang="en-US" sz="1800" kern="0" dirty="0"/>
              <a:t>Transgender and cisgender children’s gender development did not vary as a function of demographic variables </a:t>
            </a:r>
          </a:p>
          <a:p>
            <a:pPr marL="742950" lvl="1" indent="-285750">
              <a:buFont typeface="Arial" panose="020B0604020202020204" pitchFamily="34" charset="0"/>
              <a:buChar char="•"/>
            </a:pPr>
            <a:r>
              <a:rPr lang="en-US" sz="1800" kern="0" dirty="0"/>
              <a:t>race, geographic location, and parent education level.</a:t>
            </a:r>
          </a:p>
          <a:p>
            <a:pPr marL="285750" indent="-285750">
              <a:buFont typeface="Arial" panose="020B0604020202020204" pitchFamily="34" charset="0"/>
              <a:buChar char="•"/>
            </a:pPr>
            <a:endParaRPr lang="en-US" sz="1800" kern="0" dirty="0">
              <a:latin typeface="Abel" panose="02000506030000020004" pitchFamily="2" charset="0"/>
              <a:cs typeface="Calibri" panose="020F0502020204030204" pitchFamily="34" charset="0"/>
            </a:endParaRPr>
          </a:p>
          <a:p>
            <a:pPr marL="285750" indent="-285750">
              <a:buFont typeface="Arial" panose="020B0604020202020204" pitchFamily="34" charset="0"/>
              <a:buChar char="•"/>
            </a:pPr>
            <a:r>
              <a:rPr lang="en-US" sz="1800" kern="0" dirty="0"/>
              <a:t>Parents and children provided similar reports of children’s gender development.</a:t>
            </a:r>
            <a:endParaRPr lang="en-US" sz="1800" kern="0" dirty="0">
              <a:latin typeface="Abel" panose="02000506030000020004" pitchFamily="2" charset="0"/>
              <a:cs typeface="Calibri" panose="020F0502020204030204" pitchFamily="34" charset="0"/>
            </a:endParaRPr>
          </a:p>
        </p:txBody>
      </p:sp>
      <p:sp>
        <p:nvSpPr>
          <p:cNvPr id="341" name="Google Shape;309;p27">
            <a:extLst>
              <a:ext uri="{FF2B5EF4-FFF2-40B4-BE49-F238E27FC236}">
                <a16:creationId xmlns:a16="http://schemas.microsoft.com/office/drawing/2014/main" id="{F4CDA1E3-AD3B-C94B-9FA8-058647FB6324}"/>
              </a:ext>
            </a:extLst>
          </p:cNvPr>
          <p:cNvSpPr txBox="1">
            <a:spLocks/>
          </p:cNvSpPr>
          <p:nvPr/>
        </p:nvSpPr>
        <p:spPr>
          <a:xfrm>
            <a:off x="9532646" y="5664309"/>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a:r>
              <a:rPr lang="en-US" kern="0" dirty="0">
                <a:solidFill>
                  <a:srgbClr val="CBB0B9"/>
                </a:solidFill>
              </a:rPr>
              <a:t>Romero, 2022</a:t>
            </a:r>
          </a:p>
        </p:txBody>
      </p:sp>
    </p:spTree>
    <p:extLst>
      <p:ext uri="{BB962C8B-B14F-4D97-AF65-F5344CB8AC3E}">
        <p14:creationId xmlns:p14="http://schemas.microsoft.com/office/powerpoint/2010/main" val="3813676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7F36-60D1-7A42-9F47-67328EE6B98A}"/>
              </a:ext>
            </a:extLst>
          </p:cNvPr>
          <p:cNvSpPr>
            <a:spLocks noGrp="1"/>
          </p:cNvSpPr>
          <p:nvPr>
            <p:ph type="title"/>
          </p:nvPr>
        </p:nvSpPr>
        <p:spPr>
          <a:xfrm>
            <a:off x="2454727" y="1455460"/>
            <a:ext cx="7746600" cy="551100"/>
          </a:xfrm>
        </p:spPr>
        <p:txBody>
          <a:bodyPr/>
          <a:lstStyle/>
          <a:p>
            <a:r>
              <a:rPr lang="en-US" sz="4000" dirty="0"/>
              <a:t>SIGNIFICANCE </a:t>
            </a:r>
          </a:p>
        </p:txBody>
      </p:sp>
      <p:sp>
        <p:nvSpPr>
          <p:cNvPr id="4" name="Google Shape;309;p27">
            <a:extLst>
              <a:ext uri="{FF2B5EF4-FFF2-40B4-BE49-F238E27FC236}">
                <a16:creationId xmlns:a16="http://schemas.microsoft.com/office/drawing/2014/main" id="{B97B19F6-BF44-164E-B1AF-45805D9B201E}"/>
              </a:ext>
            </a:extLst>
          </p:cNvPr>
          <p:cNvSpPr txBox="1">
            <a:spLocks/>
          </p:cNvSpPr>
          <p:nvPr/>
        </p:nvSpPr>
        <p:spPr>
          <a:xfrm>
            <a:off x="2686757" y="2392643"/>
            <a:ext cx="7282545" cy="3494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a:buFont typeface="Arial" panose="020B0604020202020204" pitchFamily="34" charset="0"/>
              <a:buChar char="•"/>
            </a:pPr>
            <a:r>
              <a:rPr lang="en-US" sz="1800" kern="0" dirty="0"/>
              <a:t>Children might not be simply learning about gender based on what their parents tell them about their own gender or how they treat them early on (which would be about the gender associated with their assigned sex).</a:t>
            </a:r>
          </a:p>
          <a:p>
            <a:pPr>
              <a:buFont typeface="Arial" panose="020B0604020202020204" pitchFamily="34" charset="0"/>
              <a:buChar char="•"/>
            </a:pPr>
            <a:endParaRPr lang="en-US" sz="1800" kern="0" dirty="0"/>
          </a:p>
          <a:p>
            <a:pPr>
              <a:buFont typeface="Arial" panose="020B0604020202020204" pitchFamily="34" charset="0"/>
              <a:buChar char="•"/>
            </a:pPr>
            <a:r>
              <a:rPr lang="en-US" sz="1800" kern="0" dirty="0"/>
              <a:t>Instead, the findings suggest that children may be selectively attending to broader social messages regarding the gender they feel they are, from early ages.</a:t>
            </a:r>
          </a:p>
        </p:txBody>
      </p:sp>
      <p:sp>
        <p:nvSpPr>
          <p:cNvPr id="5" name="Google Shape;309;p27">
            <a:extLst>
              <a:ext uri="{FF2B5EF4-FFF2-40B4-BE49-F238E27FC236}">
                <a16:creationId xmlns:a16="http://schemas.microsoft.com/office/drawing/2014/main" id="{B5DC1FE7-6151-6446-AC57-0214B38FA320}"/>
              </a:ext>
            </a:extLst>
          </p:cNvPr>
          <p:cNvSpPr txBox="1">
            <a:spLocks/>
          </p:cNvSpPr>
          <p:nvPr/>
        </p:nvSpPr>
        <p:spPr>
          <a:xfrm>
            <a:off x="9532646" y="5664309"/>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a:r>
              <a:rPr lang="en-US" kern="0" dirty="0">
                <a:solidFill>
                  <a:srgbClr val="CBB0B9"/>
                </a:solidFill>
              </a:rPr>
              <a:t>Romero, 2022</a:t>
            </a:r>
          </a:p>
        </p:txBody>
      </p:sp>
    </p:spTree>
    <p:extLst>
      <p:ext uri="{BB962C8B-B14F-4D97-AF65-F5344CB8AC3E}">
        <p14:creationId xmlns:p14="http://schemas.microsoft.com/office/powerpoint/2010/main" val="259933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EB05-5EF1-A245-8F8C-9FF1C2FC4142}"/>
              </a:ext>
            </a:extLst>
          </p:cNvPr>
          <p:cNvSpPr>
            <a:spLocks noGrp="1"/>
          </p:cNvSpPr>
          <p:nvPr>
            <p:ph type="title"/>
          </p:nvPr>
        </p:nvSpPr>
        <p:spPr>
          <a:xfrm>
            <a:off x="1905001" y="7257"/>
            <a:ext cx="7746600" cy="551100"/>
          </a:xfrm>
        </p:spPr>
        <p:txBody>
          <a:bodyPr/>
          <a:lstStyle/>
          <a:p>
            <a:r>
              <a:rPr lang="en-US" sz="4000" dirty="0"/>
              <a:t>DISCUSSION QUESTIONS </a:t>
            </a:r>
          </a:p>
        </p:txBody>
      </p:sp>
      <p:sp>
        <p:nvSpPr>
          <p:cNvPr id="3" name="Rectangle 2">
            <a:extLst>
              <a:ext uri="{FF2B5EF4-FFF2-40B4-BE49-F238E27FC236}">
                <a16:creationId xmlns:a16="http://schemas.microsoft.com/office/drawing/2014/main" id="{1423B140-252D-1A4A-921B-D3C18800B5C1}"/>
              </a:ext>
            </a:extLst>
          </p:cNvPr>
          <p:cNvSpPr/>
          <p:nvPr/>
        </p:nvSpPr>
        <p:spPr>
          <a:xfrm>
            <a:off x="1905002" y="657712"/>
            <a:ext cx="8086071" cy="6278642"/>
          </a:xfrm>
          <a:prstGeom prst="rect">
            <a:avLst/>
          </a:prstGeom>
        </p:spPr>
        <p:txBody>
          <a:bodyPr wrap="square">
            <a:spAutoFit/>
          </a:bodyPr>
          <a:lstStyle/>
          <a:p>
            <a:pPr>
              <a:buClr>
                <a:srgbClr val="000000"/>
              </a:buClr>
            </a:pPr>
            <a:r>
              <a:rPr lang="en-US" sz="2400" kern="0" dirty="0">
                <a:solidFill>
                  <a:srgbClr val="000000"/>
                </a:solidFill>
                <a:latin typeface="Abel" panose="02000506030000020004" pitchFamily="2" charset="0"/>
                <a:cs typeface="Arial"/>
                <a:sym typeface="Arial"/>
              </a:rPr>
              <a:t>Sample from US and Canada with more children being from homes with higher income and higher parental education. </a:t>
            </a:r>
            <a:r>
              <a:rPr lang="en-US" sz="2400" b="1" kern="0" dirty="0">
                <a:solidFill>
                  <a:srgbClr val="000000"/>
                </a:solidFill>
                <a:latin typeface="Abel" panose="02000506030000020004" pitchFamily="2" charset="0"/>
                <a:cs typeface="Arial"/>
                <a:sym typeface="Arial"/>
              </a:rPr>
              <a:t>Do you think these findings extend to other demographic groups and cultures? </a:t>
            </a:r>
          </a:p>
          <a:p>
            <a:pPr>
              <a:buClr>
                <a:srgbClr val="000000"/>
              </a:buClr>
            </a:pPr>
            <a:endParaRPr lang="en-US" sz="2400" kern="0" dirty="0">
              <a:solidFill>
                <a:srgbClr val="000000"/>
              </a:solidFill>
              <a:latin typeface="Abel" panose="02000506030000020004" pitchFamily="2" charset="0"/>
              <a:cs typeface="Arial"/>
              <a:sym typeface="Arial"/>
            </a:endParaRPr>
          </a:p>
          <a:p>
            <a:pPr>
              <a:buClr>
                <a:srgbClr val="000000"/>
              </a:buClr>
            </a:pPr>
            <a:r>
              <a:rPr lang="en-US" sz="2400" kern="0" dirty="0">
                <a:solidFill>
                  <a:srgbClr val="000000"/>
                </a:solidFill>
                <a:latin typeface="Abel" panose="02000506030000020004" pitchFamily="2" charset="0"/>
                <a:cs typeface="Arial"/>
                <a:sym typeface="Arial"/>
              </a:rPr>
              <a:t>The transgender participants in the study have all socially transitioned and in families that affirmed child’s current gender identity. </a:t>
            </a:r>
            <a:r>
              <a:rPr lang="en-US" sz="2400" b="1" kern="0" dirty="0">
                <a:solidFill>
                  <a:srgbClr val="000000"/>
                </a:solidFill>
                <a:latin typeface="Abel" panose="02000506030000020004" pitchFamily="2" charset="0"/>
                <a:cs typeface="Arial"/>
                <a:sym typeface="Arial"/>
              </a:rPr>
              <a:t>How would results differ if researchers had studied children who identify as transgender but have not yet transitioned or who live in less supportive environments? </a:t>
            </a:r>
          </a:p>
          <a:p>
            <a:pPr>
              <a:buClr>
                <a:srgbClr val="000000"/>
              </a:buClr>
            </a:pPr>
            <a:endParaRPr lang="en-US" sz="2400" kern="0" dirty="0">
              <a:solidFill>
                <a:srgbClr val="000000"/>
              </a:solidFill>
              <a:latin typeface="Abel" panose="02000506030000020004" pitchFamily="2" charset="0"/>
              <a:cs typeface="Arial"/>
              <a:sym typeface="Arial"/>
            </a:endParaRPr>
          </a:p>
          <a:p>
            <a:pPr>
              <a:buClr>
                <a:srgbClr val="000000"/>
              </a:buClr>
            </a:pPr>
            <a:r>
              <a:rPr lang="en-US" sz="2400" kern="0" dirty="0">
                <a:solidFill>
                  <a:srgbClr val="000000"/>
                </a:solidFill>
                <a:latin typeface="Abel" panose="02000506030000020004" pitchFamily="2" charset="0"/>
                <a:cs typeface="Arial"/>
                <a:sym typeface="Arial"/>
              </a:rPr>
              <a:t>This study focused on children who use “he” and “she” pronouns exclusively and did not focus on nonbinary children (who are sometimes include in the broader societal use of the word “transgender”). </a:t>
            </a:r>
            <a:r>
              <a:rPr lang="en-US" sz="2400" b="1" kern="0" dirty="0">
                <a:solidFill>
                  <a:srgbClr val="000000"/>
                </a:solidFill>
                <a:latin typeface="Abel" panose="02000506030000020004" pitchFamily="2" charset="0"/>
                <a:cs typeface="Arial"/>
                <a:sym typeface="Arial"/>
              </a:rPr>
              <a:t>How would the results differ if nonbinary children had been included? </a:t>
            </a:r>
          </a:p>
          <a:p>
            <a:pPr>
              <a:buClr>
                <a:srgbClr val="000000"/>
              </a:buClr>
            </a:pPr>
            <a:endParaRPr lang="en-US" sz="1400" kern="0" dirty="0">
              <a:solidFill>
                <a:srgbClr val="000000"/>
              </a:solidFill>
              <a:latin typeface="Arial"/>
              <a:cs typeface="Arial"/>
              <a:sym typeface="Arial"/>
            </a:endParaRPr>
          </a:p>
          <a:p>
            <a:pPr>
              <a:buClr>
                <a:srgbClr val="000000"/>
              </a:buClr>
            </a:pPr>
            <a:endParaRPr lang="en-US" sz="1400" kern="0" dirty="0">
              <a:solidFill>
                <a:srgbClr val="000000"/>
              </a:solidFill>
              <a:latin typeface="Arial"/>
              <a:cs typeface="Arial"/>
              <a:sym typeface="Arial"/>
            </a:endParaRPr>
          </a:p>
          <a:p>
            <a:pPr>
              <a:buClr>
                <a:srgbClr val="000000"/>
              </a:buClr>
            </a:pPr>
            <a:endParaRPr lang="en-US" sz="1400" kern="0" dirty="0">
              <a:solidFill>
                <a:srgbClr val="000000"/>
              </a:solidFill>
              <a:latin typeface="Arial"/>
              <a:cs typeface="Arial"/>
              <a:sym typeface="Arial"/>
            </a:endParaRPr>
          </a:p>
        </p:txBody>
      </p:sp>
      <p:sp>
        <p:nvSpPr>
          <p:cNvPr id="4" name="Google Shape;309;p27">
            <a:extLst>
              <a:ext uri="{FF2B5EF4-FFF2-40B4-BE49-F238E27FC236}">
                <a16:creationId xmlns:a16="http://schemas.microsoft.com/office/drawing/2014/main" id="{1BE66E62-CD8A-B040-B1BB-4279F45D2C41}"/>
              </a:ext>
            </a:extLst>
          </p:cNvPr>
          <p:cNvSpPr txBox="1">
            <a:spLocks/>
          </p:cNvSpPr>
          <p:nvPr/>
        </p:nvSpPr>
        <p:spPr>
          <a:xfrm>
            <a:off x="9532646" y="5664309"/>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a:r>
              <a:rPr lang="en-US" kern="0" dirty="0">
                <a:solidFill>
                  <a:srgbClr val="CBB0B9"/>
                </a:solidFill>
              </a:rPr>
              <a:t>Romero, 2022</a:t>
            </a:r>
          </a:p>
        </p:txBody>
      </p:sp>
    </p:spTree>
    <p:extLst>
      <p:ext uri="{BB962C8B-B14F-4D97-AF65-F5344CB8AC3E}">
        <p14:creationId xmlns:p14="http://schemas.microsoft.com/office/powerpoint/2010/main" val="10352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8717C1-643F-2241-9914-F1EC9F151617}"/>
              </a:ext>
            </a:extLst>
          </p:cNvPr>
          <p:cNvPicPr>
            <a:picLocks noChangeAspect="1"/>
          </p:cNvPicPr>
          <p:nvPr/>
        </p:nvPicPr>
        <p:blipFill>
          <a:blip r:embed="rId3"/>
          <a:stretch>
            <a:fillRect/>
          </a:stretch>
        </p:blipFill>
        <p:spPr>
          <a:xfrm>
            <a:off x="2608991" y="857250"/>
            <a:ext cx="7360311" cy="5143500"/>
          </a:xfrm>
          <a:prstGeom prst="rect">
            <a:avLst/>
          </a:prstGeom>
        </p:spPr>
      </p:pic>
      <p:sp>
        <p:nvSpPr>
          <p:cNvPr id="4" name="Rectangle 3">
            <a:extLst>
              <a:ext uri="{FF2B5EF4-FFF2-40B4-BE49-F238E27FC236}">
                <a16:creationId xmlns:a16="http://schemas.microsoft.com/office/drawing/2014/main" id="{8F66144C-8ACC-2940-B6AF-A8916EED3D8B}"/>
              </a:ext>
            </a:extLst>
          </p:cNvPr>
          <p:cNvSpPr/>
          <p:nvPr/>
        </p:nvSpPr>
        <p:spPr>
          <a:xfrm>
            <a:off x="2895602" y="4765222"/>
            <a:ext cx="4310743" cy="304800"/>
          </a:xfrm>
          <a:prstGeom prst="rect">
            <a:avLst/>
          </a:prstGeom>
          <a:solidFill>
            <a:srgbClr val="FF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EBEB"/>
              </a:solidFill>
              <a:latin typeface="Arial"/>
              <a:sym typeface="Arial"/>
            </a:endParaRPr>
          </a:p>
        </p:txBody>
      </p:sp>
      <p:sp>
        <p:nvSpPr>
          <p:cNvPr id="5" name="Rectangle 4">
            <a:extLst>
              <a:ext uri="{FF2B5EF4-FFF2-40B4-BE49-F238E27FC236}">
                <a16:creationId xmlns:a16="http://schemas.microsoft.com/office/drawing/2014/main" id="{64F93ACF-BA37-C94C-AF95-C17B5E20819E}"/>
              </a:ext>
            </a:extLst>
          </p:cNvPr>
          <p:cNvSpPr/>
          <p:nvPr/>
        </p:nvSpPr>
        <p:spPr>
          <a:xfrm>
            <a:off x="2895602" y="5382986"/>
            <a:ext cx="4310743" cy="111578"/>
          </a:xfrm>
          <a:prstGeom prst="rect">
            <a:avLst/>
          </a:prstGeom>
          <a:solidFill>
            <a:srgbClr val="FF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EBEB"/>
              </a:solidFill>
              <a:latin typeface="Arial"/>
              <a:sym typeface="Arial"/>
            </a:endParaRPr>
          </a:p>
        </p:txBody>
      </p:sp>
      <p:sp>
        <p:nvSpPr>
          <p:cNvPr id="6" name="Rectangle 5">
            <a:extLst>
              <a:ext uri="{FF2B5EF4-FFF2-40B4-BE49-F238E27FC236}">
                <a16:creationId xmlns:a16="http://schemas.microsoft.com/office/drawing/2014/main" id="{6E9691D4-7C2C-1040-8515-7C1EFE84581E}"/>
              </a:ext>
            </a:extLst>
          </p:cNvPr>
          <p:cNvSpPr/>
          <p:nvPr/>
        </p:nvSpPr>
        <p:spPr>
          <a:xfrm>
            <a:off x="2895602" y="1575709"/>
            <a:ext cx="4310743" cy="130629"/>
          </a:xfrm>
          <a:prstGeom prst="rect">
            <a:avLst/>
          </a:prstGeom>
          <a:solidFill>
            <a:srgbClr val="FF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EBEB"/>
              </a:solidFill>
              <a:latin typeface="Arial"/>
              <a:sym typeface="Arial"/>
            </a:endParaRPr>
          </a:p>
        </p:txBody>
      </p:sp>
      <p:sp>
        <p:nvSpPr>
          <p:cNvPr id="7" name="Rectangle 6">
            <a:extLst>
              <a:ext uri="{FF2B5EF4-FFF2-40B4-BE49-F238E27FC236}">
                <a16:creationId xmlns:a16="http://schemas.microsoft.com/office/drawing/2014/main" id="{27708E4A-5DA3-A34F-B634-FB1261CD7C54}"/>
              </a:ext>
            </a:extLst>
          </p:cNvPr>
          <p:cNvSpPr/>
          <p:nvPr/>
        </p:nvSpPr>
        <p:spPr>
          <a:xfrm>
            <a:off x="2895602" y="3643993"/>
            <a:ext cx="4310743" cy="304800"/>
          </a:xfrm>
          <a:prstGeom prst="rect">
            <a:avLst/>
          </a:prstGeom>
          <a:solidFill>
            <a:srgbClr val="FF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EBEB"/>
              </a:solidFill>
              <a:latin typeface="Arial"/>
              <a:sym typeface="Arial"/>
            </a:endParaRPr>
          </a:p>
        </p:txBody>
      </p:sp>
    </p:spTree>
    <p:extLst>
      <p:ext uri="{BB962C8B-B14F-4D97-AF65-F5344CB8AC3E}">
        <p14:creationId xmlns:p14="http://schemas.microsoft.com/office/powerpoint/2010/main" val="356984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p25"/>
          <p:cNvSpPr/>
          <p:nvPr/>
        </p:nvSpPr>
        <p:spPr>
          <a:xfrm rot="-1554700" flipH="1">
            <a:off x="9927700" y="2731988"/>
            <a:ext cx="60052" cy="72778"/>
          </a:xfrm>
          <a:custGeom>
            <a:avLst/>
            <a:gdLst/>
            <a:ahLst/>
            <a:cxnLst/>
            <a:rect l="l" t="t" r="r" b="b"/>
            <a:pathLst>
              <a:path w="2402" h="2911" extrusionOk="0">
                <a:moveTo>
                  <a:pt x="730" y="0"/>
                </a:moveTo>
                <a:cubicBezTo>
                  <a:pt x="517" y="0"/>
                  <a:pt x="365" y="122"/>
                  <a:pt x="274" y="213"/>
                </a:cubicBezTo>
                <a:cubicBezTo>
                  <a:pt x="31" y="456"/>
                  <a:pt x="1" y="790"/>
                  <a:pt x="31" y="1064"/>
                </a:cubicBezTo>
                <a:cubicBezTo>
                  <a:pt x="61" y="790"/>
                  <a:pt x="183" y="517"/>
                  <a:pt x="365" y="365"/>
                </a:cubicBezTo>
                <a:cubicBezTo>
                  <a:pt x="451" y="304"/>
                  <a:pt x="532" y="277"/>
                  <a:pt x="610" y="277"/>
                </a:cubicBezTo>
                <a:cubicBezTo>
                  <a:pt x="725" y="277"/>
                  <a:pt x="834" y="335"/>
                  <a:pt x="943" y="426"/>
                </a:cubicBezTo>
                <a:cubicBezTo>
                  <a:pt x="1095" y="517"/>
                  <a:pt x="1247" y="760"/>
                  <a:pt x="1399" y="973"/>
                </a:cubicBezTo>
                <a:cubicBezTo>
                  <a:pt x="1414" y="997"/>
                  <a:pt x="1429" y="1021"/>
                  <a:pt x="1444" y="1046"/>
                </a:cubicBezTo>
                <a:lnTo>
                  <a:pt x="1444" y="1046"/>
                </a:lnTo>
                <a:cubicBezTo>
                  <a:pt x="1368" y="1037"/>
                  <a:pt x="1291" y="1034"/>
                  <a:pt x="1216" y="1034"/>
                </a:cubicBezTo>
                <a:cubicBezTo>
                  <a:pt x="1034" y="1034"/>
                  <a:pt x="791" y="1094"/>
                  <a:pt x="639" y="1277"/>
                </a:cubicBezTo>
                <a:cubicBezTo>
                  <a:pt x="517" y="1429"/>
                  <a:pt x="456" y="1672"/>
                  <a:pt x="456" y="1854"/>
                </a:cubicBezTo>
                <a:cubicBezTo>
                  <a:pt x="456" y="2280"/>
                  <a:pt x="760" y="2553"/>
                  <a:pt x="1034" y="2736"/>
                </a:cubicBezTo>
                <a:cubicBezTo>
                  <a:pt x="1183" y="2829"/>
                  <a:pt x="1401" y="2911"/>
                  <a:pt x="1611" y="2911"/>
                </a:cubicBezTo>
                <a:cubicBezTo>
                  <a:pt x="1743" y="2911"/>
                  <a:pt x="1871" y="2879"/>
                  <a:pt x="1976" y="2797"/>
                </a:cubicBezTo>
                <a:lnTo>
                  <a:pt x="1976" y="2797"/>
                </a:lnTo>
                <a:cubicBezTo>
                  <a:pt x="1930" y="2806"/>
                  <a:pt x="1884" y="2810"/>
                  <a:pt x="1839" y="2810"/>
                </a:cubicBezTo>
                <a:cubicBezTo>
                  <a:pt x="1583" y="2810"/>
                  <a:pt x="1341" y="2673"/>
                  <a:pt x="1186" y="2493"/>
                </a:cubicBezTo>
                <a:cubicBezTo>
                  <a:pt x="973" y="2310"/>
                  <a:pt x="821" y="2037"/>
                  <a:pt x="882" y="1824"/>
                </a:cubicBezTo>
                <a:cubicBezTo>
                  <a:pt x="882" y="1702"/>
                  <a:pt x="912" y="1642"/>
                  <a:pt x="973" y="1550"/>
                </a:cubicBezTo>
                <a:cubicBezTo>
                  <a:pt x="1064" y="1520"/>
                  <a:pt x="1125" y="1490"/>
                  <a:pt x="1247" y="1490"/>
                </a:cubicBezTo>
                <a:cubicBezTo>
                  <a:pt x="1465" y="1490"/>
                  <a:pt x="1645" y="1548"/>
                  <a:pt x="1817" y="1649"/>
                </a:cubicBezTo>
                <a:lnTo>
                  <a:pt x="1817" y="1649"/>
                </a:lnTo>
                <a:cubicBezTo>
                  <a:pt x="1830" y="1667"/>
                  <a:pt x="1842" y="1685"/>
                  <a:pt x="1855" y="1702"/>
                </a:cubicBezTo>
                <a:lnTo>
                  <a:pt x="1877" y="1685"/>
                </a:lnTo>
                <a:lnTo>
                  <a:pt x="1877" y="1685"/>
                </a:lnTo>
                <a:cubicBezTo>
                  <a:pt x="1900" y="1700"/>
                  <a:pt x="1923" y="1716"/>
                  <a:pt x="1946" y="1733"/>
                </a:cubicBezTo>
                <a:cubicBezTo>
                  <a:pt x="1985" y="1792"/>
                  <a:pt x="2050" y="1825"/>
                  <a:pt x="2123" y="1825"/>
                </a:cubicBezTo>
                <a:cubicBezTo>
                  <a:pt x="2164" y="1825"/>
                  <a:pt x="2207" y="1815"/>
                  <a:pt x="2250" y="1794"/>
                </a:cubicBezTo>
                <a:cubicBezTo>
                  <a:pt x="2341" y="1702"/>
                  <a:pt x="2402" y="1550"/>
                  <a:pt x="2311" y="1429"/>
                </a:cubicBezTo>
                <a:lnTo>
                  <a:pt x="1855" y="760"/>
                </a:lnTo>
                <a:cubicBezTo>
                  <a:pt x="1703" y="517"/>
                  <a:pt x="1520" y="274"/>
                  <a:pt x="1216" y="122"/>
                </a:cubicBezTo>
                <a:cubicBezTo>
                  <a:pt x="1064" y="31"/>
                  <a:pt x="912" y="0"/>
                  <a:pt x="73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 name="Subtitle 2">
            <a:extLst>
              <a:ext uri="{FF2B5EF4-FFF2-40B4-BE49-F238E27FC236}">
                <a16:creationId xmlns:a16="http://schemas.microsoft.com/office/drawing/2014/main" id="{4092239C-0F69-A344-8C21-CB86E368EF38}"/>
              </a:ext>
            </a:extLst>
          </p:cNvPr>
          <p:cNvSpPr>
            <a:spLocks noGrp="1"/>
          </p:cNvSpPr>
          <p:nvPr>
            <p:ph type="subTitle" idx="1"/>
          </p:nvPr>
        </p:nvSpPr>
        <p:spPr/>
        <p:txBody>
          <a:bodyPr/>
          <a:lstStyle/>
          <a:p>
            <a:endParaRPr lang="en-US"/>
          </a:p>
        </p:txBody>
      </p:sp>
      <p:pic>
        <p:nvPicPr>
          <p:cNvPr id="1026" name="Picture 2">
            <a:extLst>
              <a:ext uri="{FF2B5EF4-FFF2-40B4-BE49-F238E27FC236}">
                <a16:creationId xmlns:a16="http://schemas.microsoft.com/office/drawing/2014/main" id="{F707CEE3-38EE-A04E-A8BF-2369F67F1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478" y="2273764"/>
            <a:ext cx="8476635" cy="2310472"/>
          </a:xfrm>
          <a:prstGeom prst="rect">
            <a:avLst/>
          </a:prstGeom>
          <a:noFill/>
          <a:extLst>
            <a:ext uri="{909E8E84-426E-40DD-AFC4-6F175D3DCCD1}">
              <a14:hiddenFill xmlns:a14="http://schemas.microsoft.com/office/drawing/2010/main">
                <a:solidFill>
                  <a:srgbClr val="FFFFFF"/>
                </a:solidFill>
              </a14:hiddenFill>
            </a:ext>
          </a:extLst>
        </p:spPr>
      </p:pic>
      <p:sp>
        <p:nvSpPr>
          <p:cNvPr id="131" name="Google Shape;309;p27">
            <a:extLst>
              <a:ext uri="{FF2B5EF4-FFF2-40B4-BE49-F238E27FC236}">
                <a16:creationId xmlns:a16="http://schemas.microsoft.com/office/drawing/2014/main" id="{9D3B9DFD-493A-5447-BF41-446AD6CECC45}"/>
              </a:ext>
            </a:extLst>
          </p:cNvPr>
          <p:cNvSpPr txBox="1">
            <a:spLocks/>
          </p:cNvSpPr>
          <p:nvPr/>
        </p:nvSpPr>
        <p:spPr>
          <a:xfrm>
            <a:off x="9409662" y="5638801"/>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a:r>
              <a:rPr lang="en-US" kern="0" dirty="0">
                <a:solidFill>
                  <a:srgbClr val="241F29"/>
                </a:solidFill>
              </a:rPr>
              <a:t>Leland, 2023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118" name="Google Shape;306;p27">
            <a:extLst>
              <a:ext uri="{FF2B5EF4-FFF2-40B4-BE49-F238E27FC236}">
                <a16:creationId xmlns:a16="http://schemas.microsoft.com/office/drawing/2014/main" id="{152574BE-2B8A-904F-8EFB-9D4627E46DCD}"/>
              </a:ext>
            </a:extLst>
          </p:cNvPr>
          <p:cNvSpPr txBox="1">
            <a:spLocks/>
          </p:cNvSpPr>
          <p:nvPr/>
        </p:nvSpPr>
        <p:spPr>
          <a:xfrm>
            <a:off x="2422072" y="1112052"/>
            <a:ext cx="3359269" cy="82934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fontAlgn="auto" hangingPunct="1"/>
            <a:r>
              <a:rPr lang="en-US" sz="4000" kern="0" dirty="0">
                <a:solidFill>
                  <a:srgbClr val="00B0F0"/>
                </a:solidFill>
                <a:latin typeface="Passion One"/>
                <a:ea typeface="Passion One"/>
                <a:cs typeface="Passion One"/>
                <a:sym typeface="Passion One"/>
              </a:rPr>
              <a:t>KEY</a:t>
            </a:r>
            <a:r>
              <a:rPr lang="en-US" sz="4000" kern="0" dirty="0">
                <a:latin typeface="Passion One"/>
                <a:ea typeface="Passion One"/>
                <a:cs typeface="Passion One"/>
                <a:sym typeface="Passion One"/>
              </a:rPr>
              <a:t> </a:t>
            </a:r>
            <a:r>
              <a:rPr lang="en-US" sz="4000" kern="0" dirty="0">
                <a:solidFill>
                  <a:schemeClr val="bg2"/>
                </a:solidFill>
                <a:latin typeface="Passion One"/>
                <a:ea typeface="Passion One"/>
                <a:cs typeface="Passion One"/>
                <a:sym typeface="Passion One"/>
              </a:rPr>
              <a:t>TERMS</a:t>
            </a:r>
          </a:p>
        </p:txBody>
      </p:sp>
      <p:sp>
        <p:nvSpPr>
          <p:cNvPr id="119" name="Google Shape;309;p27">
            <a:extLst>
              <a:ext uri="{FF2B5EF4-FFF2-40B4-BE49-F238E27FC236}">
                <a16:creationId xmlns:a16="http://schemas.microsoft.com/office/drawing/2014/main" id="{BA137E9E-D6BC-F147-BBA0-6F9B6D3298C3}"/>
              </a:ext>
            </a:extLst>
          </p:cNvPr>
          <p:cNvSpPr txBox="1">
            <a:spLocks/>
          </p:cNvSpPr>
          <p:nvPr/>
        </p:nvSpPr>
        <p:spPr>
          <a:xfrm>
            <a:off x="2422070" y="2055694"/>
            <a:ext cx="7739744" cy="3494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285750" indent="-285750">
              <a:buFont typeface="Arial" panose="020B0604020202020204" pitchFamily="34" charset="0"/>
              <a:buChar char="•"/>
            </a:pPr>
            <a:r>
              <a:rPr lang="en-US" sz="1800" b="1" kern="0" dirty="0">
                <a:solidFill>
                  <a:srgbClr val="241F29"/>
                </a:solidFill>
                <a:latin typeface="Abel" panose="02000506030000020004" pitchFamily="2" charset="0"/>
                <a:cs typeface="Calibri" panose="020F0502020204030204" pitchFamily="34" charset="0"/>
              </a:rPr>
              <a:t>Assigned Sex:</a:t>
            </a:r>
            <a:r>
              <a:rPr lang="en-US" sz="1800" kern="0" dirty="0">
                <a:solidFill>
                  <a:srgbClr val="241F29"/>
                </a:solidFill>
                <a:latin typeface="Abel" panose="02000506030000020004" pitchFamily="2" charset="0"/>
                <a:cs typeface="Calibri" panose="020F0502020204030204" pitchFamily="34" charset="0"/>
              </a:rPr>
              <a:t> </a:t>
            </a:r>
            <a:r>
              <a:rPr lang="en-US" sz="1800" kern="0" dirty="0">
                <a:latin typeface="Abel" panose="02000506030000020004" pitchFamily="2" charset="0"/>
                <a:cs typeface="Calibri" panose="020F0502020204030204" pitchFamily="34" charset="0"/>
              </a:rPr>
              <a:t>sex announced the day a child is born. </a:t>
            </a:r>
          </a:p>
          <a:p>
            <a:pPr marL="285750" indent="-285750">
              <a:buFont typeface="Arial" panose="020B0604020202020204" pitchFamily="34" charset="0"/>
              <a:buChar char="•"/>
            </a:pPr>
            <a:endParaRPr lang="en-US" sz="1000" kern="0" dirty="0">
              <a:latin typeface="Abel" panose="02000506030000020004" pitchFamily="2" charset="0"/>
              <a:cs typeface="Calibri" panose="020F0502020204030204" pitchFamily="34" charset="0"/>
            </a:endParaRPr>
          </a:p>
          <a:p>
            <a:pPr marL="742950" lvl="1" indent="-285750" algn="l">
              <a:buFont typeface="Arial" panose="020B0604020202020204" pitchFamily="34" charset="0"/>
              <a:buChar char="•"/>
            </a:pPr>
            <a:r>
              <a:rPr lang="en-US" sz="1800" kern="0" dirty="0">
                <a:latin typeface="Abel" panose="02000506030000020004" pitchFamily="2" charset="0"/>
                <a:cs typeface="Calibri" panose="020F0502020204030204" pitchFamily="34" charset="0"/>
              </a:rPr>
              <a:t>“</a:t>
            </a:r>
            <a:r>
              <a:rPr lang="en-US" sz="1800" b="1" kern="0" dirty="0">
                <a:latin typeface="Abel" panose="02000506030000020004" pitchFamily="2" charset="0"/>
                <a:cs typeface="Calibri" panose="020F0502020204030204" pitchFamily="34" charset="0"/>
              </a:rPr>
              <a:t>Assigned males</a:t>
            </a:r>
            <a:r>
              <a:rPr lang="en-US" sz="1800" kern="0" dirty="0">
                <a:latin typeface="Abel" panose="02000506030000020004" pitchFamily="2" charset="0"/>
                <a:cs typeface="Calibri" panose="020F0502020204030204" pitchFamily="34" charset="0"/>
              </a:rPr>
              <a:t>” are children who have genitalia and chromosomes indicating a male sex at birth</a:t>
            </a:r>
          </a:p>
          <a:p>
            <a:pPr marL="742950" lvl="1" indent="-285750" algn="l">
              <a:buFont typeface="Arial" panose="020B0604020202020204" pitchFamily="34" charset="0"/>
              <a:buChar char="•"/>
            </a:pPr>
            <a:r>
              <a:rPr lang="en-US" sz="1800" b="1" kern="0" dirty="0">
                <a:latin typeface="Abel" panose="02000506030000020004" pitchFamily="2" charset="0"/>
                <a:cs typeface="Calibri" panose="020F0502020204030204" pitchFamily="34" charset="0"/>
              </a:rPr>
              <a:t>“Assigned females</a:t>
            </a:r>
            <a:r>
              <a:rPr lang="en-US" sz="1800" kern="0" dirty="0">
                <a:latin typeface="Abel" panose="02000506030000020004" pitchFamily="2" charset="0"/>
                <a:cs typeface="Calibri" panose="020F0502020204030204" pitchFamily="34" charset="0"/>
              </a:rPr>
              <a:t>” are children who have the genitalia and chromosomes indicating a female sex at birth</a:t>
            </a:r>
          </a:p>
          <a:p>
            <a:pPr marL="742950" lvl="1" indent="-285750" algn="l">
              <a:buFont typeface="Arial" panose="020B0604020202020204" pitchFamily="34" charset="0"/>
              <a:buChar char="•"/>
            </a:pPr>
            <a:endParaRPr lang="en-US" sz="1600" kern="0" dirty="0">
              <a:solidFill>
                <a:srgbClr val="241F29"/>
              </a:solidFill>
              <a:latin typeface="Abel" panose="02000506030000020004" pitchFamily="2" charset="0"/>
              <a:cs typeface="Calibri" panose="020F0502020204030204" pitchFamily="34" charset="0"/>
            </a:endParaRPr>
          </a:p>
          <a:p>
            <a:pPr marL="285750" indent="-285750">
              <a:buFont typeface="Arial" panose="020B0604020202020204" pitchFamily="34" charset="0"/>
              <a:buChar char="•"/>
            </a:pPr>
            <a:r>
              <a:rPr lang="en-US" sz="1800" b="1" kern="0" dirty="0">
                <a:solidFill>
                  <a:srgbClr val="241F29"/>
                </a:solidFill>
                <a:latin typeface="Abel" panose="02000506030000020004" pitchFamily="2" charset="0"/>
                <a:cs typeface="Calibri" panose="020F0502020204030204" pitchFamily="34" charset="0"/>
              </a:rPr>
              <a:t>Social Transition: </a:t>
            </a:r>
            <a:r>
              <a:rPr lang="en-US" sz="1800" kern="0" dirty="0">
                <a:solidFill>
                  <a:srgbClr val="241F29"/>
                </a:solidFill>
                <a:latin typeface="Abel" panose="02000506030000020004" pitchFamily="2" charset="0"/>
                <a:cs typeface="Calibri" panose="020F0502020204030204" pitchFamily="34" charset="0"/>
              </a:rPr>
              <a:t>A</a:t>
            </a:r>
            <a:r>
              <a:rPr lang="en-US" sz="1800" kern="0" dirty="0">
                <a:latin typeface="Abel" panose="02000506030000020004" pitchFamily="2" charset="0"/>
                <a:cs typeface="Calibri" panose="020F0502020204030204" pitchFamily="34" charset="0"/>
              </a:rPr>
              <a:t> change in a child’s outward appearance and gender pronoun use.</a:t>
            </a:r>
          </a:p>
          <a:p>
            <a:pPr marL="285750" indent="-285750">
              <a:buFont typeface="Arial" panose="020B0604020202020204" pitchFamily="34" charset="0"/>
              <a:buChar char="•"/>
            </a:pPr>
            <a:endParaRPr lang="en-US" kern="0" dirty="0">
              <a:solidFill>
                <a:srgbClr val="241F29"/>
              </a:solidFill>
              <a:latin typeface="Abel" panose="02000506030000020004" pitchFamily="2" charset="0"/>
              <a:cs typeface="Calibri" panose="020F0502020204030204" pitchFamily="34" charset="0"/>
            </a:endParaRPr>
          </a:p>
          <a:p>
            <a:pPr marL="285750" indent="-285750">
              <a:buFont typeface="Arial" panose="020B0604020202020204" pitchFamily="34" charset="0"/>
              <a:buChar char="•"/>
            </a:pPr>
            <a:r>
              <a:rPr lang="en-US" sz="1800" b="1" kern="0" dirty="0">
                <a:solidFill>
                  <a:srgbClr val="241F29"/>
                </a:solidFill>
                <a:latin typeface="Abel" panose="02000506030000020004" pitchFamily="2" charset="0"/>
                <a:cs typeface="Calibri" panose="020F0502020204030204" pitchFamily="34" charset="0"/>
              </a:rPr>
              <a:t>Transgender: </a:t>
            </a:r>
            <a:r>
              <a:rPr lang="en-US" sz="1800" kern="0" dirty="0">
                <a:latin typeface="Abel" panose="02000506030000020004" pitchFamily="2" charset="0"/>
                <a:cs typeface="Calibri" panose="020F0502020204030204" pitchFamily="34" charset="0"/>
              </a:rPr>
              <a:t>children who have socially transitioned and are using binary pronouns that differ from the binary pronouns used to describe them at birth.</a:t>
            </a:r>
          </a:p>
          <a:p>
            <a:pPr marL="285750" indent="-285750">
              <a:buFont typeface="Arial" panose="020B0604020202020204" pitchFamily="34" charset="0"/>
              <a:buChar char="•"/>
            </a:pPr>
            <a:endParaRPr lang="en-US" sz="1100" kern="0" dirty="0">
              <a:solidFill>
                <a:srgbClr val="241F29"/>
              </a:solidFill>
              <a:latin typeface="Abel" panose="02000506030000020004" pitchFamily="2" charset="0"/>
              <a:cs typeface="Calibri" panose="020F0502020204030204" pitchFamily="34" charset="0"/>
            </a:endParaRPr>
          </a:p>
          <a:p>
            <a:pPr marL="285750" indent="-285750">
              <a:buFont typeface="Arial" panose="020B0604020202020204" pitchFamily="34" charset="0"/>
              <a:buChar char="•"/>
            </a:pPr>
            <a:r>
              <a:rPr lang="en-US" sz="1800" b="1" kern="0" dirty="0">
                <a:solidFill>
                  <a:srgbClr val="241F29"/>
                </a:solidFill>
                <a:latin typeface="Abel" panose="02000506030000020004" pitchFamily="2" charset="0"/>
                <a:cs typeface="Calibri" panose="020F0502020204030204" pitchFamily="34" charset="0"/>
              </a:rPr>
              <a:t>Cisgender: </a:t>
            </a:r>
            <a:r>
              <a:rPr lang="en-US" sz="1800" kern="0" dirty="0">
                <a:latin typeface="Abel" panose="02000506030000020004" pitchFamily="2" charset="0"/>
                <a:cs typeface="Calibri" panose="020F0502020204030204" pitchFamily="34" charset="0"/>
              </a:rPr>
              <a:t>children who live and present as the gender that is typically associated with their assigned sex.</a:t>
            </a:r>
            <a:endParaRPr lang="en-US" sz="1800" kern="0" dirty="0">
              <a:solidFill>
                <a:srgbClr val="241F29"/>
              </a:solidFill>
              <a:latin typeface="Abel" panose="02000506030000020004" pitchFamily="2" charset="0"/>
              <a:cs typeface="Calibri" panose="020F0502020204030204" pitchFamily="34" charset="0"/>
            </a:endParaRPr>
          </a:p>
        </p:txBody>
      </p:sp>
      <p:sp>
        <p:nvSpPr>
          <p:cNvPr id="7" name="Google Shape;309;p27">
            <a:extLst>
              <a:ext uri="{FF2B5EF4-FFF2-40B4-BE49-F238E27FC236}">
                <a16:creationId xmlns:a16="http://schemas.microsoft.com/office/drawing/2014/main" id="{CC4CD22F-8205-4418-9C04-23D589A1AF1D}"/>
              </a:ext>
            </a:extLst>
          </p:cNvPr>
          <p:cNvSpPr txBox="1">
            <a:spLocks/>
          </p:cNvSpPr>
          <p:nvPr/>
        </p:nvSpPr>
        <p:spPr>
          <a:xfrm>
            <a:off x="9409662" y="6172201"/>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a:r>
              <a:rPr lang="en-US" kern="0" dirty="0">
                <a:solidFill>
                  <a:srgbClr val="241F29"/>
                </a:solidFill>
              </a:rPr>
              <a:t>Leland, 2023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9">
                                            <p:txEl>
                                              <p:pRg st="2" end="2"/>
                                            </p:txEl>
                                          </p:spTgt>
                                        </p:tgtEl>
                                        <p:attrNameLst>
                                          <p:attrName>style.visibility</p:attrName>
                                        </p:attrNameLst>
                                      </p:cBhvr>
                                      <p:to>
                                        <p:strVal val="visible"/>
                                      </p:to>
                                    </p:set>
                                    <p:anim calcmode="lin" valueType="num">
                                      <p:cBhvr additive="base">
                                        <p:cTn id="11" dur="500" fill="hold"/>
                                        <p:tgtEl>
                                          <p:spTgt spid="11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9">
                                            <p:txEl>
                                              <p:pRg st="3" end="3"/>
                                            </p:txEl>
                                          </p:spTgt>
                                        </p:tgtEl>
                                        <p:attrNameLst>
                                          <p:attrName>style.visibility</p:attrName>
                                        </p:attrNameLst>
                                      </p:cBhvr>
                                      <p:to>
                                        <p:strVal val="visible"/>
                                      </p:to>
                                    </p:set>
                                    <p:anim calcmode="lin" valueType="num">
                                      <p:cBhvr additive="base">
                                        <p:cTn id="15" dur="500" fill="hold"/>
                                        <p:tgtEl>
                                          <p:spTgt spid="119">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19">
                                            <p:txEl>
                                              <p:pRg st="5" end="5"/>
                                            </p:txEl>
                                          </p:spTgt>
                                        </p:tgtEl>
                                        <p:attrNameLst>
                                          <p:attrName>style.visibility</p:attrName>
                                        </p:attrNameLst>
                                      </p:cBhvr>
                                      <p:to>
                                        <p:strVal val="visible"/>
                                      </p:to>
                                    </p:set>
                                    <p:anim calcmode="lin" valueType="num">
                                      <p:cBhvr additive="base">
                                        <p:cTn id="21" dur="500" fill="hold"/>
                                        <p:tgtEl>
                                          <p:spTgt spid="119">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19">
                                            <p:txEl>
                                              <p:pRg st="7" end="7"/>
                                            </p:txEl>
                                          </p:spTgt>
                                        </p:tgtEl>
                                        <p:attrNameLst>
                                          <p:attrName>style.visibility</p:attrName>
                                        </p:attrNameLst>
                                      </p:cBhvr>
                                      <p:to>
                                        <p:strVal val="visible"/>
                                      </p:to>
                                    </p:set>
                                    <p:anim calcmode="lin" valueType="num">
                                      <p:cBhvr additive="base">
                                        <p:cTn id="27" dur="500" fill="hold"/>
                                        <p:tgtEl>
                                          <p:spTgt spid="119">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19">
                                            <p:txEl>
                                              <p:pRg st="9" end="9"/>
                                            </p:txEl>
                                          </p:spTgt>
                                        </p:tgtEl>
                                        <p:attrNameLst>
                                          <p:attrName>style.visibility</p:attrName>
                                        </p:attrNameLst>
                                      </p:cBhvr>
                                      <p:to>
                                        <p:strVal val="visible"/>
                                      </p:to>
                                    </p:set>
                                    <p:anim calcmode="lin" valueType="num">
                                      <p:cBhvr additive="base">
                                        <p:cTn id="33" dur="500" fill="hold"/>
                                        <p:tgtEl>
                                          <p:spTgt spid="119">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10566-073A-4D5B-B78F-3CE6F8817491}"/>
              </a:ext>
            </a:extLst>
          </p:cNvPr>
          <p:cNvSpPr>
            <a:spLocks noGrp="1"/>
          </p:cNvSpPr>
          <p:nvPr>
            <p:ph type="title"/>
          </p:nvPr>
        </p:nvSpPr>
        <p:spPr/>
        <p:txBody>
          <a:bodyPr/>
          <a:lstStyle/>
          <a:p>
            <a:pPr algn="ctr"/>
            <a:r>
              <a:rPr lang="en" sz="4000" dirty="0">
                <a:solidFill>
                  <a:srgbClr val="00B0F0"/>
                </a:solidFill>
              </a:rPr>
              <a:t>INTRODUCTION </a:t>
            </a:r>
            <a:r>
              <a:rPr lang="en-US" sz="4000" dirty="0">
                <a:solidFill>
                  <a:srgbClr val="00B0F0"/>
                </a:solidFill>
              </a:rPr>
              <a:t>AND </a:t>
            </a:r>
            <a:r>
              <a:rPr lang="en-US" sz="4000" dirty="0">
                <a:solidFill>
                  <a:schemeClr val="bg2"/>
                </a:solidFill>
              </a:rPr>
              <a:t>RESEARCH QUESTIONS</a:t>
            </a:r>
          </a:p>
        </p:txBody>
      </p:sp>
      <p:sp>
        <p:nvSpPr>
          <p:cNvPr id="3" name="TextBox 2">
            <a:extLst>
              <a:ext uri="{FF2B5EF4-FFF2-40B4-BE49-F238E27FC236}">
                <a16:creationId xmlns:a16="http://schemas.microsoft.com/office/drawing/2014/main" id="{EE0D190D-57B3-43E4-B9C7-E4A221460E4C}"/>
              </a:ext>
            </a:extLst>
          </p:cNvPr>
          <p:cNvSpPr txBox="1"/>
          <p:nvPr/>
        </p:nvSpPr>
        <p:spPr>
          <a:xfrm>
            <a:off x="2362200" y="2362200"/>
            <a:ext cx="7607100" cy="1477328"/>
          </a:xfrm>
          <a:prstGeom prst="rect">
            <a:avLst/>
          </a:prstGeom>
          <a:noFill/>
        </p:spPr>
        <p:txBody>
          <a:bodyPr wrap="square" rtlCol="0">
            <a:spAutoFit/>
          </a:bodyPr>
          <a:lstStyle/>
          <a:p>
            <a:pPr marL="387350" indent="-285750">
              <a:buSzPts val="2000"/>
              <a:buFont typeface="Arial" panose="020B0604020202020204" pitchFamily="34" charset="0"/>
              <a:buChar char="•"/>
            </a:pPr>
            <a:r>
              <a:rPr lang="en-US" dirty="0">
                <a:latin typeface="Abel"/>
              </a:rPr>
              <a:t>Transgender children → Unique historical period</a:t>
            </a:r>
          </a:p>
          <a:p>
            <a:pPr marL="387350" indent="-285750">
              <a:buSzPts val="2000"/>
              <a:buFont typeface="Arial" panose="020B0604020202020204" pitchFamily="34" charset="0"/>
              <a:buChar char="•"/>
            </a:pPr>
            <a:r>
              <a:rPr lang="en-US" dirty="0">
                <a:latin typeface="Abel"/>
              </a:rPr>
              <a:t>Cisgender children’s gender identity is understood by ~3 </a:t>
            </a:r>
          </a:p>
          <a:p>
            <a:pPr marL="387350" indent="-285750">
              <a:buSzPts val="2000"/>
              <a:buFont typeface="Arial" panose="020B0604020202020204" pitchFamily="34" charset="0"/>
              <a:buChar char="•"/>
            </a:pPr>
            <a:r>
              <a:rPr lang="en-US" dirty="0">
                <a:latin typeface="Abel"/>
              </a:rPr>
              <a:t>Gender Development: Assigned sex, gender identity, and socialization</a:t>
            </a:r>
          </a:p>
          <a:p>
            <a:pPr marL="387350" indent="-285750">
              <a:buSzPts val="2000"/>
              <a:buFont typeface="Arial" panose="020B0604020202020204" pitchFamily="34" charset="0"/>
              <a:buChar char="•"/>
            </a:pPr>
            <a:r>
              <a:rPr lang="en-US" dirty="0">
                <a:latin typeface="Abel"/>
              </a:rPr>
              <a:t>Transgender children’s identification: stronger or weaker?</a:t>
            </a:r>
          </a:p>
          <a:p>
            <a:endParaRPr lang="en-US" dirty="0"/>
          </a:p>
        </p:txBody>
      </p:sp>
      <p:sp>
        <p:nvSpPr>
          <p:cNvPr id="4" name="TextBox 3">
            <a:extLst>
              <a:ext uri="{FF2B5EF4-FFF2-40B4-BE49-F238E27FC236}">
                <a16:creationId xmlns:a16="http://schemas.microsoft.com/office/drawing/2014/main" id="{BB31B5C8-8CD5-402A-BB88-6EBBF5F11F7A}"/>
              </a:ext>
            </a:extLst>
          </p:cNvPr>
          <p:cNvSpPr txBox="1"/>
          <p:nvPr/>
        </p:nvSpPr>
        <p:spPr>
          <a:xfrm>
            <a:off x="2362200" y="4343400"/>
            <a:ext cx="6934200" cy="1477328"/>
          </a:xfrm>
          <a:prstGeom prst="rect">
            <a:avLst/>
          </a:prstGeom>
          <a:noFill/>
        </p:spPr>
        <p:txBody>
          <a:bodyPr wrap="square" rtlCol="0">
            <a:spAutoFit/>
          </a:bodyPr>
          <a:lstStyle/>
          <a:p>
            <a:pPr marL="387350" indent="-285750">
              <a:buSzPts val="2000"/>
              <a:buFont typeface="Arial" panose="020B0604020202020204" pitchFamily="34" charset="0"/>
              <a:buChar char="•"/>
            </a:pPr>
            <a:r>
              <a:rPr lang="en-US" dirty="0">
                <a:latin typeface="Abel" panose="02000506030000020004"/>
              </a:rPr>
              <a:t>What does transgender children’s gender development look like?</a:t>
            </a:r>
          </a:p>
          <a:p>
            <a:pPr marL="387350" indent="-285750">
              <a:buSzPts val="2000"/>
              <a:buFont typeface="Arial" panose="020B0604020202020204" pitchFamily="34" charset="0"/>
              <a:buChar char="•"/>
            </a:pPr>
            <a:r>
              <a:rPr lang="en-US" dirty="0">
                <a:latin typeface="Abel" panose="02000506030000020004"/>
              </a:rPr>
              <a:t>How does it compare to cisgender gender development?</a:t>
            </a:r>
          </a:p>
          <a:p>
            <a:pPr marL="387350" indent="-285750">
              <a:buSzPts val="2000"/>
              <a:buFont typeface="Arial" panose="020B0604020202020204" pitchFamily="34" charset="0"/>
              <a:buChar char="•"/>
            </a:pPr>
            <a:r>
              <a:rPr lang="en-US" dirty="0">
                <a:latin typeface="Abel" panose="02000506030000020004"/>
              </a:rPr>
              <a:t>Do transgender children show gender coherence and is coherence related to length of time since transition?</a:t>
            </a:r>
          </a:p>
          <a:p>
            <a:endParaRPr lang="en-US" dirty="0"/>
          </a:p>
        </p:txBody>
      </p:sp>
      <p:sp>
        <p:nvSpPr>
          <p:cNvPr id="5" name="Google Shape;309;p27">
            <a:extLst>
              <a:ext uri="{FF2B5EF4-FFF2-40B4-BE49-F238E27FC236}">
                <a16:creationId xmlns:a16="http://schemas.microsoft.com/office/drawing/2014/main" id="{07C3D1BD-9429-4FA2-A73E-D872DB4B69BE}"/>
              </a:ext>
            </a:extLst>
          </p:cNvPr>
          <p:cNvSpPr txBox="1">
            <a:spLocks/>
          </p:cNvSpPr>
          <p:nvPr/>
        </p:nvSpPr>
        <p:spPr>
          <a:xfrm>
            <a:off x="9409662" y="6131380"/>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a:r>
              <a:rPr lang="en-US" kern="0" dirty="0">
                <a:solidFill>
                  <a:srgbClr val="241F29"/>
                </a:solidFill>
              </a:rPr>
              <a:t>Leland, 2023</a:t>
            </a:r>
          </a:p>
        </p:txBody>
      </p:sp>
    </p:spTree>
    <p:extLst>
      <p:ext uri="{BB962C8B-B14F-4D97-AF65-F5344CB8AC3E}">
        <p14:creationId xmlns:p14="http://schemas.microsoft.com/office/powerpoint/2010/main" val="129193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96"/>
        <p:cNvGrpSpPr/>
        <p:nvPr/>
      </p:nvGrpSpPr>
      <p:grpSpPr>
        <a:xfrm>
          <a:off x="0" y="0"/>
          <a:ext cx="0" cy="0"/>
          <a:chOff x="0" y="0"/>
          <a:chExt cx="0" cy="0"/>
        </a:xfrm>
      </p:grpSpPr>
      <p:pic>
        <p:nvPicPr>
          <p:cNvPr id="5" name="Picture 4">
            <a:extLst>
              <a:ext uri="{FF2B5EF4-FFF2-40B4-BE49-F238E27FC236}">
                <a16:creationId xmlns:a16="http://schemas.microsoft.com/office/drawing/2014/main" id="{1EBEA6DC-9FF5-2D40-819C-1918AA54F277}"/>
              </a:ext>
            </a:extLst>
          </p:cNvPr>
          <p:cNvPicPr>
            <a:picLocks noChangeAspect="1"/>
          </p:cNvPicPr>
          <p:nvPr/>
        </p:nvPicPr>
        <p:blipFill rotWithShape="1">
          <a:blip r:embed="rId3"/>
          <a:srcRect l="37776" t="-1740" r="4523" b="1740"/>
          <a:stretch/>
        </p:blipFill>
        <p:spPr>
          <a:xfrm>
            <a:off x="2330934" y="-89856"/>
            <a:ext cx="7570789" cy="6947856"/>
          </a:xfrm>
          <a:prstGeom prst="rect">
            <a:avLst/>
          </a:prstGeom>
        </p:spPr>
      </p:pic>
      <p:sp>
        <p:nvSpPr>
          <p:cNvPr id="336" name="Google Shape;306;p27">
            <a:extLst>
              <a:ext uri="{FF2B5EF4-FFF2-40B4-BE49-F238E27FC236}">
                <a16:creationId xmlns:a16="http://schemas.microsoft.com/office/drawing/2014/main" id="{6CEDA539-917A-3743-A692-93606F221CFC}"/>
              </a:ext>
            </a:extLst>
          </p:cNvPr>
          <p:cNvSpPr txBox="1">
            <a:spLocks/>
          </p:cNvSpPr>
          <p:nvPr/>
        </p:nvSpPr>
        <p:spPr>
          <a:xfrm>
            <a:off x="2439919" y="1281793"/>
            <a:ext cx="3359269" cy="82934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fontAlgn="auto" hangingPunct="1"/>
            <a:r>
              <a:rPr lang="en-US" sz="4000" kern="0" dirty="0">
                <a:solidFill>
                  <a:srgbClr val="00B0F0"/>
                </a:solidFill>
                <a:latin typeface="Passion One"/>
                <a:ea typeface="Passion One"/>
                <a:cs typeface="Passion One"/>
                <a:sym typeface="Passion One"/>
              </a:rPr>
              <a:t>METHODS</a:t>
            </a:r>
          </a:p>
        </p:txBody>
      </p:sp>
      <p:sp>
        <p:nvSpPr>
          <p:cNvPr id="339" name="Google Shape;309;p27">
            <a:extLst>
              <a:ext uri="{FF2B5EF4-FFF2-40B4-BE49-F238E27FC236}">
                <a16:creationId xmlns:a16="http://schemas.microsoft.com/office/drawing/2014/main" id="{A90A9C81-AC6C-7F48-9F6B-EB6B8BA10172}"/>
              </a:ext>
            </a:extLst>
          </p:cNvPr>
          <p:cNvSpPr txBox="1">
            <a:spLocks/>
          </p:cNvSpPr>
          <p:nvPr/>
        </p:nvSpPr>
        <p:spPr>
          <a:xfrm>
            <a:off x="2046308" y="2404028"/>
            <a:ext cx="4849792" cy="3580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285750" indent="-285750">
              <a:buFont typeface="Arial" panose="020B0604020202020204" pitchFamily="34" charset="0"/>
              <a:buChar char="•"/>
            </a:pPr>
            <a:r>
              <a:rPr lang="en-US" sz="1800" kern="0" dirty="0"/>
              <a:t>The study included 317 transgender children, 189 of their siblings, and 316 cisgender controls (ages 3 – 12)</a:t>
            </a:r>
          </a:p>
          <a:p>
            <a:pPr marL="285750" indent="-285750">
              <a:buFont typeface="Arial" panose="020B0604020202020204" pitchFamily="34" charset="0"/>
              <a:buChar char="•"/>
            </a:pPr>
            <a:endParaRPr lang="en-US" sz="1800" kern="0" dirty="0"/>
          </a:p>
          <a:p>
            <a:pPr marL="285750" indent="-285750">
              <a:buFont typeface="Arial" panose="020B0604020202020204" pitchFamily="34" charset="0"/>
              <a:buChar char="•"/>
            </a:pPr>
            <a:r>
              <a:rPr lang="en-US" sz="1800" kern="0" dirty="0"/>
              <a:t>They completed measures of: </a:t>
            </a:r>
          </a:p>
          <a:p>
            <a:pPr marL="742950" lvl="1" indent="-285750" algn="l">
              <a:buFont typeface="Arial" panose="020B0604020202020204" pitchFamily="34" charset="0"/>
              <a:buChar char="•"/>
            </a:pPr>
            <a:r>
              <a:rPr lang="en-US" sz="1800" b="1" kern="0" dirty="0"/>
              <a:t>Gender identity </a:t>
            </a:r>
          </a:p>
          <a:p>
            <a:pPr marL="1200150" lvl="2" indent="-285750" algn="l">
              <a:buFont typeface="Arial" panose="020B0604020202020204" pitchFamily="34" charset="0"/>
              <a:buChar char="•"/>
            </a:pPr>
            <a:r>
              <a:rPr lang="en-US" sz="1800" kern="0" dirty="0"/>
              <a:t>(how much they feel like a boy, a girl, something else) </a:t>
            </a:r>
          </a:p>
          <a:p>
            <a:pPr marL="742950" lvl="1" indent="-285750" algn="l">
              <a:buFont typeface="Arial" panose="020B0604020202020204" pitchFamily="34" charset="0"/>
              <a:buChar char="•"/>
            </a:pPr>
            <a:r>
              <a:rPr lang="en-US" sz="1800" b="1" kern="0" dirty="0"/>
              <a:t>Gender-typed preferences</a:t>
            </a:r>
          </a:p>
          <a:p>
            <a:pPr marL="1200150" lvl="2" indent="-285750" algn="l">
              <a:buFont typeface="Arial" panose="020B0604020202020204" pitchFamily="34" charset="0"/>
              <a:buChar char="•"/>
            </a:pPr>
            <a:r>
              <a:rPr lang="en-US" sz="1800" kern="0" dirty="0"/>
              <a:t> (e.g., toys, clothing stereotypically associated in our culture with a gender) </a:t>
            </a:r>
          </a:p>
          <a:p>
            <a:pPr marL="457200" lvl="1" indent="0"/>
            <a:endParaRPr lang="en-US" sz="1800" kern="0" dirty="0"/>
          </a:p>
        </p:txBody>
      </p:sp>
      <p:sp>
        <p:nvSpPr>
          <p:cNvPr id="9" name="Google Shape;309;p27">
            <a:extLst>
              <a:ext uri="{FF2B5EF4-FFF2-40B4-BE49-F238E27FC236}">
                <a16:creationId xmlns:a16="http://schemas.microsoft.com/office/drawing/2014/main" id="{03796FAF-8643-4F01-9FCA-72B683DF6600}"/>
              </a:ext>
            </a:extLst>
          </p:cNvPr>
          <p:cNvSpPr txBox="1">
            <a:spLocks/>
          </p:cNvSpPr>
          <p:nvPr/>
        </p:nvSpPr>
        <p:spPr>
          <a:xfrm>
            <a:off x="9272554" y="6287837"/>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a:r>
              <a:rPr lang="en-US" kern="0" dirty="0">
                <a:solidFill>
                  <a:srgbClr val="241F29"/>
                </a:solidFill>
              </a:rPr>
              <a:t>Leland, 2023</a:t>
            </a:r>
          </a:p>
        </p:txBody>
      </p:sp>
    </p:spTree>
    <p:extLst>
      <p:ext uri="{BB962C8B-B14F-4D97-AF65-F5344CB8AC3E}">
        <p14:creationId xmlns:p14="http://schemas.microsoft.com/office/powerpoint/2010/main" val="203255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anim calcmode="lin" valueType="num">
                                      <p:cBhvr additive="base">
                                        <p:cTn id="7" dur="500" fill="hold"/>
                                        <p:tgtEl>
                                          <p:spTgt spid="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39">
                                            <p:txEl>
                                              <p:pRg st="2" end="2"/>
                                            </p:txEl>
                                          </p:spTgt>
                                        </p:tgtEl>
                                        <p:attrNameLst>
                                          <p:attrName>style.visibility</p:attrName>
                                        </p:attrNameLst>
                                      </p:cBhvr>
                                      <p:to>
                                        <p:strVal val="visible"/>
                                      </p:to>
                                    </p:set>
                                    <p:anim calcmode="lin" valueType="num">
                                      <p:cBhvr additive="base">
                                        <p:cTn id="13" dur="500" fill="hold"/>
                                        <p:tgtEl>
                                          <p:spTgt spid="3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9">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39">
                                            <p:txEl>
                                              <p:pRg st="3" end="3"/>
                                            </p:txEl>
                                          </p:spTgt>
                                        </p:tgtEl>
                                        <p:attrNameLst>
                                          <p:attrName>style.visibility</p:attrName>
                                        </p:attrNameLst>
                                      </p:cBhvr>
                                      <p:to>
                                        <p:strVal val="visible"/>
                                      </p:to>
                                    </p:set>
                                    <p:anim calcmode="lin" valueType="num">
                                      <p:cBhvr additive="base">
                                        <p:cTn id="17" dur="500" fill="hold"/>
                                        <p:tgtEl>
                                          <p:spTgt spid="339">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39">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39">
                                            <p:txEl>
                                              <p:pRg st="4" end="4"/>
                                            </p:txEl>
                                          </p:spTgt>
                                        </p:tgtEl>
                                        <p:attrNameLst>
                                          <p:attrName>style.visibility</p:attrName>
                                        </p:attrNameLst>
                                      </p:cBhvr>
                                      <p:to>
                                        <p:strVal val="visible"/>
                                      </p:to>
                                    </p:set>
                                    <p:anim calcmode="lin" valueType="num">
                                      <p:cBhvr additive="base">
                                        <p:cTn id="21" dur="500" fill="hold"/>
                                        <p:tgtEl>
                                          <p:spTgt spid="339">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39">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39">
                                            <p:txEl>
                                              <p:pRg st="5" end="5"/>
                                            </p:txEl>
                                          </p:spTgt>
                                        </p:tgtEl>
                                        <p:attrNameLst>
                                          <p:attrName>style.visibility</p:attrName>
                                        </p:attrNameLst>
                                      </p:cBhvr>
                                      <p:to>
                                        <p:strVal val="visible"/>
                                      </p:to>
                                    </p:set>
                                    <p:anim calcmode="lin" valueType="num">
                                      <p:cBhvr additive="base">
                                        <p:cTn id="25" dur="500" fill="hold"/>
                                        <p:tgtEl>
                                          <p:spTgt spid="33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9">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39">
                                            <p:txEl>
                                              <p:pRg st="6" end="6"/>
                                            </p:txEl>
                                          </p:spTgt>
                                        </p:tgtEl>
                                        <p:attrNameLst>
                                          <p:attrName>style.visibility</p:attrName>
                                        </p:attrNameLst>
                                      </p:cBhvr>
                                      <p:to>
                                        <p:strVal val="visible"/>
                                      </p:to>
                                    </p:set>
                                    <p:anim calcmode="lin" valueType="num">
                                      <p:cBhvr additive="base">
                                        <p:cTn id="29" dur="500" fill="hold"/>
                                        <p:tgtEl>
                                          <p:spTgt spid="339">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A97973-E9F9-43AD-8E87-FABF7B57DB2C}"/>
              </a:ext>
            </a:extLst>
          </p:cNvPr>
          <p:cNvSpPr txBox="1"/>
          <p:nvPr/>
        </p:nvSpPr>
        <p:spPr>
          <a:xfrm>
            <a:off x="2438400" y="838200"/>
            <a:ext cx="7772400" cy="707886"/>
          </a:xfrm>
          <a:prstGeom prst="rect">
            <a:avLst/>
          </a:prstGeom>
          <a:noFill/>
        </p:spPr>
        <p:txBody>
          <a:bodyPr wrap="square" rtlCol="0">
            <a:spAutoFit/>
          </a:bodyPr>
          <a:lstStyle/>
          <a:p>
            <a:pPr algn="ctr"/>
            <a:r>
              <a:rPr lang="en-US" sz="4000" dirty="0">
                <a:solidFill>
                  <a:srgbClr val="FF33CC"/>
                </a:solidFill>
                <a:latin typeface="Passion One" panose="020B0604020202020204" charset="0"/>
              </a:rPr>
              <a:t>METHODS</a:t>
            </a:r>
            <a:r>
              <a:rPr lang="en-US" sz="4000" dirty="0">
                <a:latin typeface="Passion One" panose="020B0604020202020204" charset="0"/>
              </a:rPr>
              <a:t> </a:t>
            </a:r>
            <a:r>
              <a:rPr lang="en-US" sz="4000" dirty="0">
                <a:solidFill>
                  <a:srgbClr val="00B0F0"/>
                </a:solidFill>
                <a:latin typeface="Passion One" panose="020B0604020202020204" charset="0"/>
              </a:rPr>
              <a:t>CONTINUED</a:t>
            </a:r>
          </a:p>
        </p:txBody>
      </p:sp>
      <p:pic>
        <p:nvPicPr>
          <p:cNvPr id="3" name="Google Shape;274;p46">
            <a:extLst>
              <a:ext uri="{FF2B5EF4-FFF2-40B4-BE49-F238E27FC236}">
                <a16:creationId xmlns:a16="http://schemas.microsoft.com/office/drawing/2014/main" id="{CA49902D-B277-4CA9-9772-6ECFB30B3074}"/>
              </a:ext>
            </a:extLst>
          </p:cNvPr>
          <p:cNvPicPr preferRelativeResize="0"/>
          <p:nvPr/>
        </p:nvPicPr>
        <p:blipFill>
          <a:blip r:embed="rId3">
            <a:alphaModFix/>
          </a:blip>
          <a:stretch>
            <a:fillRect/>
          </a:stretch>
        </p:blipFill>
        <p:spPr>
          <a:xfrm>
            <a:off x="3314700" y="2286000"/>
            <a:ext cx="5562600" cy="3429000"/>
          </a:xfrm>
          <a:prstGeom prst="rect">
            <a:avLst/>
          </a:prstGeom>
          <a:noFill/>
          <a:ln>
            <a:noFill/>
          </a:ln>
        </p:spPr>
      </p:pic>
      <p:pic>
        <p:nvPicPr>
          <p:cNvPr id="4" name="Picture 3">
            <a:extLst>
              <a:ext uri="{FF2B5EF4-FFF2-40B4-BE49-F238E27FC236}">
                <a16:creationId xmlns:a16="http://schemas.microsoft.com/office/drawing/2014/main" id="{25EFAE1B-D0F6-4289-A244-F326A14F81FD}"/>
              </a:ext>
            </a:extLst>
          </p:cNvPr>
          <p:cNvPicPr>
            <a:picLocks noChangeAspect="1"/>
          </p:cNvPicPr>
          <p:nvPr/>
        </p:nvPicPr>
        <p:blipFill>
          <a:blip r:embed="rId4"/>
          <a:stretch>
            <a:fillRect/>
          </a:stretch>
        </p:blipFill>
        <p:spPr>
          <a:xfrm>
            <a:off x="2608991" y="857250"/>
            <a:ext cx="7360311" cy="5143500"/>
          </a:xfrm>
          <a:prstGeom prst="rect">
            <a:avLst/>
          </a:prstGeom>
        </p:spPr>
      </p:pic>
    </p:spTree>
    <p:extLst>
      <p:ext uri="{BB962C8B-B14F-4D97-AF65-F5344CB8AC3E}">
        <p14:creationId xmlns:p14="http://schemas.microsoft.com/office/powerpoint/2010/main" val="417930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833" name="Google Shape;1833;p51"/>
          <p:cNvSpPr txBox="1">
            <a:spLocks noGrp="1"/>
          </p:cNvSpPr>
          <p:nvPr>
            <p:ph type="title"/>
          </p:nvPr>
        </p:nvSpPr>
        <p:spPr>
          <a:xfrm>
            <a:off x="2686755" y="1362931"/>
            <a:ext cx="7746600" cy="551100"/>
          </a:xfrm>
          <a:prstGeom prst="rect">
            <a:avLst/>
          </a:prstGeom>
        </p:spPr>
        <p:txBody>
          <a:bodyPr spcFirstLastPara="1" wrap="square" lIns="91425" tIns="91425" rIns="91425" bIns="91425" anchor="t" anchorCtr="0">
            <a:noAutofit/>
          </a:bodyPr>
          <a:lstStyle/>
          <a:p>
            <a:r>
              <a:rPr lang="en-US" sz="4000" dirty="0">
                <a:solidFill>
                  <a:schemeClr val="bg2"/>
                </a:solidFill>
              </a:rPr>
              <a:t>MAIN</a:t>
            </a:r>
            <a:r>
              <a:rPr lang="en-US" sz="4000" dirty="0"/>
              <a:t> </a:t>
            </a:r>
            <a:r>
              <a:rPr lang="en-US" sz="4000" dirty="0">
                <a:solidFill>
                  <a:srgbClr val="00B0F0"/>
                </a:solidFill>
              </a:rPr>
              <a:t>FINDINGS</a:t>
            </a:r>
            <a:r>
              <a:rPr lang="en-US" sz="4000" dirty="0"/>
              <a:t> </a:t>
            </a:r>
            <a:endParaRPr sz="4000" dirty="0"/>
          </a:p>
        </p:txBody>
      </p:sp>
      <p:sp>
        <p:nvSpPr>
          <p:cNvPr id="5" name="Google Shape;309;p27">
            <a:extLst>
              <a:ext uri="{FF2B5EF4-FFF2-40B4-BE49-F238E27FC236}">
                <a16:creationId xmlns:a16="http://schemas.microsoft.com/office/drawing/2014/main" id="{29BC38A1-4CF5-7641-88CD-B0817191FC58}"/>
              </a:ext>
            </a:extLst>
          </p:cNvPr>
          <p:cNvSpPr txBox="1">
            <a:spLocks/>
          </p:cNvSpPr>
          <p:nvPr/>
        </p:nvSpPr>
        <p:spPr>
          <a:xfrm>
            <a:off x="2686757" y="2261508"/>
            <a:ext cx="7282545" cy="3494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285750" indent="-285750">
              <a:buFont typeface="Arial" panose="020B0604020202020204" pitchFamily="34" charset="0"/>
              <a:buChar char="•"/>
            </a:pPr>
            <a:r>
              <a:rPr lang="en-US" sz="1800" kern="0" dirty="0"/>
              <a:t>Researchers found that 3- to 12-year-old transgender children showed strong identification with their current gender and showed strong preferences for toys, clothing, etc. (coherence), typically associated with their current gender, not their assigned sex. </a:t>
            </a:r>
            <a:endParaRPr lang="en-US" sz="1800" kern="0" dirty="0">
              <a:latin typeface="Abel" panose="02000506030000020004" pitchFamily="2" charset="0"/>
              <a:cs typeface="Calibri" panose="020F0502020204030204" pitchFamily="34" charset="0"/>
            </a:endParaRPr>
          </a:p>
          <a:p>
            <a:pPr marL="285750" indent="-285750">
              <a:buFont typeface="Arial" panose="020B0604020202020204" pitchFamily="34" charset="0"/>
              <a:buChar char="•"/>
            </a:pPr>
            <a:endParaRPr lang="en-US" sz="1800" kern="0" dirty="0">
              <a:solidFill>
                <a:srgbClr val="241F29"/>
              </a:solidFill>
              <a:latin typeface="Abel" panose="02000506030000020004" pitchFamily="2" charset="0"/>
              <a:cs typeface="Calibri" panose="020F0502020204030204" pitchFamily="34" charset="0"/>
            </a:endParaRPr>
          </a:p>
          <a:p>
            <a:pPr marL="285750" indent="-285750">
              <a:buFont typeface="Arial" panose="020B0604020202020204" pitchFamily="34" charset="0"/>
              <a:buChar char="•"/>
            </a:pPr>
            <a:r>
              <a:rPr lang="en-US" sz="1800" kern="0" dirty="0"/>
              <a:t>The magnitude of their identification and preferences was unrelated to how long they had lived as their current gender.</a:t>
            </a:r>
            <a:endParaRPr lang="en-US" sz="1800" kern="0" dirty="0">
              <a:solidFill>
                <a:srgbClr val="241F29"/>
              </a:solidFill>
              <a:latin typeface="Abel" panose="02000506030000020004" pitchFamily="2" charset="0"/>
              <a:cs typeface="Calibri" panose="020F0502020204030204" pitchFamily="34" charset="0"/>
            </a:endParaRPr>
          </a:p>
          <a:p>
            <a:pPr marL="285750" indent="-285750">
              <a:buFont typeface="Arial" panose="020B0604020202020204" pitchFamily="34" charset="0"/>
              <a:buChar char="•"/>
            </a:pPr>
            <a:endParaRPr lang="en-US" sz="1800" kern="0" dirty="0">
              <a:solidFill>
                <a:srgbClr val="241F29"/>
              </a:solidFill>
              <a:latin typeface="Abel" panose="02000506030000020004" pitchFamily="2" charset="0"/>
              <a:cs typeface="Calibri" panose="020F0502020204030204" pitchFamily="34" charset="0"/>
            </a:endParaRPr>
          </a:p>
          <a:p>
            <a:pPr marL="285750" indent="-285750">
              <a:buFont typeface="Arial" panose="020B0604020202020204" pitchFamily="34" charset="0"/>
              <a:buChar char="•"/>
            </a:pPr>
            <a:r>
              <a:rPr lang="en-US" sz="1800" kern="0" dirty="0"/>
              <a:t>Transgender children’s identities and preferences generally did not differ from their same-gender cisgender peers.</a:t>
            </a:r>
          </a:p>
          <a:p>
            <a:pPr marL="285750" indent="-285750">
              <a:buFont typeface="Arial" panose="020B0604020202020204" pitchFamily="34" charset="0"/>
              <a:buChar char="•"/>
            </a:pPr>
            <a:r>
              <a:rPr lang="en-US" sz="1800" kern="0" dirty="0"/>
              <a:t>Parents and children provided similar reports of children’s gender development.</a:t>
            </a:r>
            <a:endParaRPr lang="en-US" sz="1800" kern="0" dirty="0">
              <a:latin typeface="Abel" panose="02000506030000020004" pitchFamily="2" charset="0"/>
              <a:cs typeface="Calibri" panose="020F0502020204030204" pitchFamily="34" charset="0"/>
            </a:endParaRPr>
          </a:p>
          <a:p>
            <a:pPr marL="285750" indent="-285750">
              <a:buFont typeface="Arial" panose="020B0604020202020204" pitchFamily="34" charset="0"/>
              <a:buChar char="•"/>
            </a:pPr>
            <a:endParaRPr lang="en-US" sz="1800" kern="0" dirty="0">
              <a:solidFill>
                <a:srgbClr val="241F29"/>
              </a:solidFill>
              <a:latin typeface="Abel" panose="02000506030000020004" pitchFamily="2" charset="0"/>
              <a:cs typeface="Calibri" panose="020F0502020204030204" pitchFamily="34" charset="0"/>
            </a:endParaRPr>
          </a:p>
        </p:txBody>
      </p:sp>
      <p:sp>
        <p:nvSpPr>
          <p:cNvPr id="7" name="Google Shape;309;p27">
            <a:extLst>
              <a:ext uri="{FF2B5EF4-FFF2-40B4-BE49-F238E27FC236}">
                <a16:creationId xmlns:a16="http://schemas.microsoft.com/office/drawing/2014/main" id="{7688C070-5C57-46B9-A38E-A9D322B46F05}"/>
              </a:ext>
            </a:extLst>
          </p:cNvPr>
          <p:cNvSpPr txBox="1">
            <a:spLocks/>
          </p:cNvSpPr>
          <p:nvPr/>
        </p:nvSpPr>
        <p:spPr>
          <a:xfrm>
            <a:off x="9272554" y="6287837"/>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a:r>
              <a:rPr lang="en-US" kern="0" dirty="0">
                <a:solidFill>
                  <a:srgbClr val="241F29"/>
                </a:solidFill>
              </a:rPr>
              <a:t>Leland, 2023</a:t>
            </a:r>
          </a:p>
        </p:txBody>
      </p:sp>
    </p:spTree>
    <p:extLst>
      <p:ext uri="{BB962C8B-B14F-4D97-AF65-F5344CB8AC3E}">
        <p14:creationId xmlns:p14="http://schemas.microsoft.com/office/powerpoint/2010/main" val="115958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3"/>
          <p:cNvPicPr preferRelativeResize="0"/>
          <p:nvPr/>
        </p:nvPicPr>
        <p:blipFill rotWithShape="1">
          <a:blip r:embed="rId3">
            <a:alphaModFix/>
          </a:blip>
          <a:srcRect r="1288" b="8960"/>
          <a:stretch/>
        </p:blipFill>
        <p:spPr>
          <a:xfrm>
            <a:off x="7388326" y="1356001"/>
            <a:ext cx="2870372" cy="2610210"/>
          </a:xfrm>
          <a:prstGeom prst="rect">
            <a:avLst/>
          </a:prstGeom>
          <a:noFill/>
          <a:ln>
            <a:noFill/>
          </a:ln>
        </p:spPr>
      </p:pic>
      <p:sp>
        <p:nvSpPr>
          <p:cNvPr id="129" name="Google Shape;129;p13"/>
          <p:cNvSpPr txBox="1">
            <a:spLocks noGrp="1"/>
          </p:cNvSpPr>
          <p:nvPr>
            <p:ph type="ctrTitle"/>
          </p:nvPr>
        </p:nvSpPr>
        <p:spPr>
          <a:xfrm>
            <a:off x="2027028" y="2822308"/>
            <a:ext cx="5361300" cy="1448100"/>
          </a:xfrm>
          <a:prstGeom prst="rect">
            <a:avLst/>
          </a:prstGeom>
        </p:spPr>
        <p:txBody>
          <a:bodyPr spcFirstLastPara="1" wrap="square" lIns="91425" tIns="91425" rIns="91425" bIns="91425" anchor="ctr" anchorCtr="0">
            <a:normAutofit fontScale="90000"/>
          </a:bodyPr>
          <a:lstStyle/>
          <a:p>
            <a:r>
              <a:rPr lang="en"/>
              <a:t>Becoming a sexual being: the ‘elephant in the room’ of adolescent brain development</a:t>
            </a:r>
            <a:endParaRPr/>
          </a:p>
        </p:txBody>
      </p:sp>
      <p:sp>
        <p:nvSpPr>
          <p:cNvPr id="130" name="Google Shape;130;p13"/>
          <p:cNvSpPr txBox="1"/>
          <p:nvPr/>
        </p:nvSpPr>
        <p:spPr>
          <a:xfrm>
            <a:off x="8672975" y="5294975"/>
            <a:ext cx="1675200" cy="400200"/>
          </a:xfrm>
          <a:prstGeom prst="rect">
            <a:avLst/>
          </a:prstGeom>
          <a:noFill/>
          <a:ln>
            <a:noFill/>
          </a:ln>
        </p:spPr>
        <p:txBody>
          <a:bodyPr spcFirstLastPara="1" wrap="square" lIns="91425" tIns="91425" rIns="91425" bIns="91425" anchor="t" anchorCtr="0">
            <a:spAutoFit/>
          </a:bodyPr>
          <a:lstStyle/>
          <a:p>
            <a:pPr>
              <a:buClr>
                <a:srgbClr val="000000"/>
              </a:buClr>
            </a:pPr>
            <a:r>
              <a:rPr lang="en" sz="1400" kern="0">
                <a:solidFill>
                  <a:srgbClr val="999999"/>
                </a:solidFill>
                <a:latin typeface="Calibri"/>
                <a:ea typeface="Calibri"/>
                <a:cs typeface="Calibri"/>
                <a:sym typeface="Calibri"/>
              </a:rPr>
              <a:t>Woodard</a:t>
            </a:r>
            <a:endParaRPr sz="1400" kern="0">
              <a:solidFill>
                <a:srgbClr val="999999"/>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76B37-70AE-1742-9F62-1FB5DDEF241F}"/>
              </a:ext>
            </a:extLst>
          </p:cNvPr>
          <p:cNvPicPr>
            <a:picLocks noChangeAspect="1"/>
          </p:cNvPicPr>
          <p:nvPr/>
        </p:nvPicPr>
        <p:blipFill>
          <a:blip r:embed="rId3"/>
          <a:stretch>
            <a:fillRect/>
          </a:stretch>
        </p:blipFill>
        <p:spPr>
          <a:xfrm>
            <a:off x="2605689" y="1746250"/>
            <a:ext cx="7416800" cy="3365500"/>
          </a:xfrm>
          <a:prstGeom prst="rect">
            <a:avLst/>
          </a:prstGeom>
        </p:spPr>
      </p:pic>
      <p:sp>
        <p:nvSpPr>
          <p:cNvPr id="2" name="TextBox 1">
            <a:extLst>
              <a:ext uri="{FF2B5EF4-FFF2-40B4-BE49-F238E27FC236}">
                <a16:creationId xmlns:a16="http://schemas.microsoft.com/office/drawing/2014/main" id="{3F4FBFC8-7A45-4A73-AF74-97A28519A57C}"/>
              </a:ext>
            </a:extLst>
          </p:cNvPr>
          <p:cNvSpPr txBox="1"/>
          <p:nvPr/>
        </p:nvSpPr>
        <p:spPr>
          <a:xfrm>
            <a:off x="2362201" y="914400"/>
            <a:ext cx="7660289" cy="523220"/>
          </a:xfrm>
          <a:prstGeom prst="rect">
            <a:avLst/>
          </a:prstGeom>
          <a:noFill/>
        </p:spPr>
        <p:txBody>
          <a:bodyPr wrap="square" rtlCol="0">
            <a:spAutoFit/>
          </a:bodyPr>
          <a:lstStyle/>
          <a:p>
            <a:pPr algn="ctr"/>
            <a:r>
              <a:rPr lang="en" sz="2800" dirty="0">
                <a:solidFill>
                  <a:schemeClr val="bg2"/>
                </a:solidFill>
                <a:latin typeface="Passion One" panose="020B0604020202020204" charset="0"/>
              </a:rPr>
              <a:t>TRANS</a:t>
            </a:r>
            <a:r>
              <a:rPr lang="en" sz="2800" dirty="0">
                <a:solidFill>
                  <a:srgbClr val="00B0F0"/>
                </a:solidFill>
                <a:latin typeface="Passion One" panose="020B0604020202020204" charset="0"/>
              </a:rPr>
              <a:t>GENDER</a:t>
            </a:r>
            <a:r>
              <a:rPr lang="en" sz="2800" dirty="0">
                <a:solidFill>
                  <a:schemeClr val="accent2"/>
                </a:solidFill>
                <a:latin typeface="Passion One" panose="020B0604020202020204" charset="0"/>
              </a:rPr>
              <a:t> </a:t>
            </a:r>
            <a:r>
              <a:rPr lang="en" sz="2800" dirty="0">
                <a:solidFill>
                  <a:srgbClr val="00B0F0"/>
                </a:solidFill>
                <a:latin typeface="Passion One" panose="020B0604020202020204" charset="0"/>
              </a:rPr>
              <a:t>GENDER</a:t>
            </a:r>
            <a:r>
              <a:rPr lang="en" sz="2800" dirty="0">
                <a:solidFill>
                  <a:schemeClr val="accent2"/>
                </a:solidFill>
                <a:latin typeface="Passion One" panose="020B0604020202020204" charset="0"/>
              </a:rPr>
              <a:t> </a:t>
            </a:r>
            <a:r>
              <a:rPr lang="en" sz="2800" dirty="0">
                <a:solidFill>
                  <a:schemeClr val="bg2"/>
                </a:solidFill>
                <a:latin typeface="Passion One" panose="020B0604020202020204" charset="0"/>
              </a:rPr>
              <a:t>DEVELOPMENT </a:t>
            </a:r>
            <a:endParaRPr lang="en-US" sz="2800" dirty="0">
              <a:solidFill>
                <a:schemeClr val="bg2"/>
              </a:solidFill>
              <a:latin typeface="Passion One" panose="020B0604020202020204" charset="0"/>
            </a:endParaRPr>
          </a:p>
        </p:txBody>
      </p:sp>
      <p:sp>
        <p:nvSpPr>
          <p:cNvPr id="4" name="Google Shape;309;p27">
            <a:extLst>
              <a:ext uri="{FF2B5EF4-FFF2-40B4-BE49-F238E27FC236}">
                <a16:creationId xmlns:a16="http://schemas.microsoft.com/office/drawing/2014/main" id="{6656D438-F458-4DEC-A5BF-A22DC8EAEE03}"/>
              </a:ext>
            </a:extLst>
          </p:cNvPr>
          <p:cNvSpPr txBox="1">
            <a:spLocks/>
          </p:cNvSpPr>
          <p:nvPr/>
        </p:nvSpPr>
        <p:spPr>
          <a:xfrm>
            <a:off x="9272554" y="6287837"/>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a:r>
              <a:rPr lang="en-US" kern="0" dirty="0">
                <a:solidFill>
                  <a:srgbClr val="241F29"/>
                </a:solidFill>
              </a:rPr>
              <a:t>Leland, 2023</a:t>
            </a:r>
          </a:p>
        </p:txBody>
      </p:sp>
    </p:spTree>
    <p:extLst>
      <p:ext uri="{BB962C8B-B14F-4D97-AF65-F5344CB8AC3E}">
        <p14:creationId xmlns:p14="http://schemas.microsoft.com/office/powerpoint/2010/main" val="3204245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with medium confidence">
            <a:extLst>
              <a:ext uri="{FF2B5EF4-FFF2-40B4-BE49-F238E27FC236}">
                <a16:creationId xmlns:a16="http://schemas.microsoft.com/office/drawing/2014/main" id="{D85E246B-9699-C44A-8F23-768EE0356BE2}"/>
              </a:ext>
            </a:extLst>
          </p:cNvPr>
          <p:cNvPicPr>
            <a:picLocks noChangeAspect="1"/>
          </p:cNvPicPr>
          <p:nvPr/>
        </p:nvPicPr>
        <p:blipFill>
          <a:blip r:embed="rId3"/>
          <a:stretch>
            <a:fillRect/>
          </a:stretch>
        </p:blipFill>
        <p:spPr>
          <a:xfrm>
            <a:off x="2155841" y="857250"/>
            <a:ext cx="3775278" cy="5143500"/>
          </a:xfrm>
          <a:prstGeom prst="rect">
            <a:avLst/>
          </a:prstGeom>
        </p:spPr>
      </p:pic>
      <p:sp>
        <p:nvSpPr>
          <p:cNvPr id="5" name="Rectangle 4">
            <a:extLst>
              <a:ext uri="{FF2B5EF4-FFF2-40B4-BE49-F238E27FC236}">
                <a16:creationId xmlns:a16="http://schemas.microsoft.com/office/drawing/2014/main" id="{90FEDA43-60AC-3143-A3FD-D8112F055854}"/>
              </a:ext>
            </a:extLst>
          </p:cNvPr>
          <p:cNvSpPr/>
          <p:nvPr/>
        </p:nvSpPr>
        <p:spPr>
          <a:xfrm>
            <a:off x="6248183" y="1797784"/>
            <a:ext cx="3934152" cy="3016210"/>
          </a:xfrm>
          <a:prstGeom prst="rect">
            <a:avLst/>
          </a:prstGeom>
        </p:spPr>
        <p:txBody>
          <a:bodyPr wrap="square">
            <a:spAutoFit/>
          </a:bodyPr>
          <a:lstStyle/>
          <a:p>
            <a:pPr marL="285750" indent="-285750">
              <a:buClr>
                <a:srgbClr val="000000"/>
              </a:buClr>
              <a:buFont typeface="Arial" panose="020B0604020202020204" pitchFamily="34" charset="0"/>
              <a:buChar char="•"/>
            </a:pPr>
            <a:r>
              <a:rPr lang="en-US" sz="1600" kern="0" dirty="0">
                <a:solidFill>
                  <a:srgbClr val="000000"/>
                </a:solidFill>
                <a:latin typeface="Abel" panose="02000506030000020004" pitchFamily="2" charset="0"/>
                <a:cs typeface="Arial"/>
                <a:sym typeface="Arial"/>
              </a:rPr>
              <a:t>Density plots depicting distributions of girls’ and boys’ responses on each child measure across the 3 participant groups. </a:t>
            </a:r>
          </a:p>
          <a:p>
            <a:pPr marL="285750" indent="-285750">
              <a:buClr>
                <a:srgbClr val="000000"/>
              </a:buClr>
              <a:buFont typeface="Arial" panose="020B0604020202020204" pitchFamily="34" charset="0"/>
              <a:buChar char="•"/>
            </a:pPr>
            <a:endParaRPr lang="en-US" sz="1600" kern="0" dirty="0">
              <a:solidFill>
                <a:srgbClr val="000000"/>
              </a:solidFill>
              <a:latin typeface="Abel" panose="02000506030000020004" pitchFamily="2" charset="0"/>
              <a:cs typeface="Arial"/>
              <a:sym typeface="Arial"/>
            </a:endParaRPr>
          </a:p>
          <a:p>
            <a:pPr marL="285750" indent="-285750">
              <a:buClr>
                <a:srgbClr val="000000"/>
              </a:buClr>
              <a:buFont typeface="Arial" panose="020B0604020202020204" pitchFamily="34" charset="0"/>
              <a:buChar char="•"/>
            </a:pPr>
            <a:r>
              <a:rPr lang="en-US" sz="1600" kern="0" dirty="0">
                <a:solidFill>
                  <a:srgbClr val="000000"/>
                </a:solidFill>
                <a:latin typeface="Abel" panose="02000506030000020004" pitchFamily="2" charset="0"/>
                <a:cs typeface="Arial"/>
                <a:sym typeface="Arial"/>
              </a:rPr>
              <a:t>Higher scores on the x axis indicate greater identification/association with girls; lower scores on the x axis indicate greater identification/association with boys. </a:t>
            </a:r>
          </a:p>
          <a:p>
            <a:pPr marL="285750" indent="-285750">
              <a:buClr>
                <a:srgbClr val="000000"/>
              </a:buClr>
              <a:buFont typeface="Arial" panose="020B0604020202020204" pitchFamily="34" charset="0"/>
              <a:buChar char="•"/>
            </a:pPr>
            <a:endParaRPr lang="en-US" sz="1400" kern="0" dirty="0">
              <a:solidFill>
                <a:srgbClr val="000000"/>
              </a:solidFill>
              <a:latin typeface="Abel" panose="02000506030000020004" pitchFamily="2" charset="0"/>
              <a:cs typeface="Arial"/>
              <a:sym typeface="Arial"/>
            </a:endParaRPr>
          </a:p>
          <a:p>
            <a:pPr marL="285750" indent="-285750">
              <a:buClr>
                <a:srgbClr val="000000"/>
              </a:buClr>
              <a:buFont typeface="Arial" panose="020B0604020202020204" pitchFamily="34" charset="0"/>
              <a:buChar char="•"/>
            </a:pPr>
            <a:r>
              <a:rPr lang="en-US" sz="1600" kern="0" dirty="0">
                <a:solidFill>
                  <a:srgbClr val="000000"/>
                </a:solidFill>
                <a:latin typeface="Abel" panose="02000506030000020004" pitchFamily="2" charset="0"/>
                <a:cs typeface="Arial"/>
                <a:sym typeface="Arial"/>
              </a:rPr>
              <a:t>Vertical dotted lines in graphs represent means.</a:t>
            </a:r>
          </a:p>
          <a:p>
            <a:pPr marL="285750" indent="-285750">
              <a:buClr>
                <a:srgbClr val="000000"/>
              </a:buClr>
              <a:buFont typeface="Arial" panose="020B0604020202020204" pitchFamily="34" charset="0"/>
              <a:buChar char="•"/>
            </a:pPr>
            <a:r>
              <a:rPr lang="en-US" sz="1600" kern="0" dirty="0">
                <a:solidFill>
                  <a:srgbClr val="000000"/>
                </a:solidFill>
                <a:latin typeface="Abel" panose="02000506030000020004" pitchFamily="2" charset="0"/>
                <a:cs typeface="Arial"/>
                <a:sym typeface="Arial"/>
              </a:rPr>
              <a:t>Variability across all children</a:t>
            </a:r>
          </a:p>
        </p:txBody>
      </p:sp>
      <p:sp>
        <p:nvSpPr>
          <p:cNvPr id="7" name="TextBox 6">
            <a:extLst>
              <a:ext uri="{FF2B5EF4-FFF2-40B4-BE49-F238E27FC236}">
                <a16:creationId xmlns:a16="http://schemas.microsoft.com/office/drawing/2014/main" id="{3B85DAA9-6724-41E6-9F29-43F9C0FFF851}"/>
              </a:ext>
            </a:extLst>
          </p:cNvPr>
          <p:cNvSpPr txBox="1"/>
          <p:nvPr/>
        </p:nvSpPr>
        <p:spPr>
          <a:xfrm>
            <a:off x="2418039" y="152400"/>
            <a:ext cx="7660289" cy="523220"/>
          </a:xfrm>
          <a:prstGeom prst="rect">
            <a:avLst/>
          </a:prstGeom>
          <a:noFill/>
        </p:spPr>
        <p:txBody>
          <a:bodyPr wrap="square" rtlCol="0">
            <a:spAutoFit/>
          </a:bodyPr>
          <a:lstStyle/>
          <a:p>
            <a:pPr algn="ctr"/>
            <a:r>
              <a:rPr lang="en" sz="2800" dirty="0">
                <a:solidFill>
                  <a:srgbClr val="00B0F0"/>
                </a:solidFill>
                <a:latin typeface="Passion One" panose="020B0604020202020204" charset="0"/>
              </a:rPr>
              <a:t>GENDE</a:t>
            </a:r>
            <a:r>
              <a:rPr lang="en-US" sz="2800" dirty="0">
                <a:solidFill>
                  <a:srgbClr val="00B0F0"/>
                </a:solidFill>
                <a:latin typeface="Passion One" panose="020B0604020202020204" charset="0"/>
              </a:rPr>
              <a:t>R </a:t>
            </a:r>
            <a:r>
              <a:rPr lang="en-US" sz="2800" dirty="0">
                <a:solidFill>
                  <a:schemeClr val="bg2"/>
                </a:solidFill>
                <a:latin typeface="Passion One" panose="020B0604020202020204" charset="0"/>
              </a:rPr>
              <a:t>IDENTIFICATION</a:t>
            </a:r>
            <a:r>
              <a:rPr lang="en" sz="2800" dirty="0">
                <a:solidFill>
                  <a:schemeClr val="bg2"/>
                </a:solidFill>
                <a:latin typeface="Passion One" panose="020B0604020202020204" charset="0"/>
              </a:rPr>
              <a:t> </a:t>
            </a:r>
            <a:endParaRPr lang="en-US" sz="2800" dirty="0">
              <a:solidFill>
                <a:schemeClr val="bg2"/>
              </a:solidFill>
              <a:latin typeface="Passion One" panose="020B0604020202020204" charset="0"/>
            </a:endParaRPr>
          </a:p>
        </p:txBody>
      </p:sp>
      <p:sp>
        <p:nvSpPr>
          <p:cNvPr id="8" name="Google Shape;309;p27">
            <a:extLst>
              <a:ext uri="{FF2B5EF4-FFF2-40B4-BE49-F238E27FC236}">
                <a16:creationId xmlns:a16="http://schemas.microsoft.com/office/drawing/2014/main" id="{223B3CCE-A721-4271-9A03-7CD6176B644A}"/>
              </a:ext>
            </a:extLst>
          </p:cNvPr>
          <p:cNvSpPr txBox="1">
            <a:spLocks/>
          </p:cNvSpPr>
          <p:nvPr/>
        </p:nvSpPr>
        <p:spPr>
          <a:xfrm>
            <a:off x="9272554" y="6287837"/>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a:r>
              <a:rPr lang="en-US" kern="0" dirty="0">
                <a:solidFill>
                  <a:srgbClr val="241F29"/>
                </a:solidFill>
              </a:rPr>
              <a:t>Leland, 2023</a:t>
            </a:r>
          </a:p>
        </p:txBody>
      </p:sp>
    </p:spTree>
    <p:extLst>
      <p:ext uri="{BB962C8B-B14F-4D97-AF65-F5344CB8AC3E}">
        <p14:creationId xmlns:p14="http://schemas.microsoft.com/office/powerpoint/2010/main" val="212888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4,521 Transgender Illustrations &amp; Clip Art - iStock">
            <a:extLst>
              <a:ext uri="{FF2B5EF4-FFF2-40B4-BE49-F238E27FC236}">
                <a16:creationId xmlns:a16="http://schemas.microsoft.com/office/drawing/2014/main" id="{49D4EA12-6B7B-423F-A756-202570245A6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524001" y="2407883"/>
            <a:ext cx="3081683" cy="43563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EFE7F36-60D1-7A42-9F47-67328EE6B98A}"/>
              </a:ext>
            </a:extLst>
          </p:cNvPr>
          <p:cNvSpPr>
            <a:spLocks noGrp="1"/>
          </p:cNvSpPr>
          <p:nvPr>
            <p:ph type="title"/>
          </p:nvPr>
        </p:nvSpPr>
        <p:spPr>
          <a:xfrm>
            <a:off x="2454727" y="1455460"/>
            <a:ext cx="7746600" cy="551100"/>
          </a:xfrm>
        </p:spPr>
        <p:txBody>
          <a:bodyPr/>
          <a:lstStyle/>
          <a:p>
            <a:r>
              <a:rPr lang="en-US" sz="4000" dirty="0">
                <a:solidFill>
                  <a:srgbClr val="00B0F0"/>
                </a:solidFill>
              </a:rPr>
              <a:t>SIGNIFICANCE</a:t>
            </a:r>
            <a:r>
              <a:rPr lang="en-US" sz="4000" dirty="0"/>
              <a:t> </a:t>
            </a:r>
          </a:p>
        </p:txBody>
      </p:sp>
      <p:sp>
        <p:nvSpPr>
          <p:cNvPr id="4" name="Google Shape;309;p27">
            <a:extLst>
              <a:ext uri="{FF2B5EF4-FFF2-40B4-BE49-F238E27FC236}">
                <a16:creationId xmlns:a16="http://schemas.microsoft.com/office/drawing/2014/main" id="{B97B19F6-BF44-164E-B1AF-45805D9B201E}"/>
              </a:ext>
            </a:extLst>
          </p:cNvPr>
          <p:cNvSpPr txBox="1">
            <a:spLocks/>
          </p:cNvSpPr>
          <p:nvPr/>
        </p:nvSpPr>
        <p:spPr>
          <a:xfrm>
            <a:off x="3385456" y="2383461"/>
            <a:ext cx="6815872" cy="3494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eaLnBrk="1" fontAlgn="auto" hangingPunct="1">
              <a:buFont typeface="Arial" panose="020B0604020202020204" pitchFamily="34" charset="0"/>
              <a:buChar char="•"/>
            </a:pPr>
            <a:r>
              <a:rPr lang="en-US" sz="1800" kern="0" dirty="0"/>
              <a:t>Children might not be simply learning about gender based on what their parents tell them about their own gender or how they treat them early on (which would be about the gender associated with their assigned sex).</a:t>
            </a:r>
          </a:p>
          <a:p>
            <a:pPr eaLnBrk="1" fontAlgn="auto" hangingPunct="1">
              <a:buFont typeface="Arial" panose="020B0604020202020204" pitchFamily="34" charset="0"/>
              <a:buChar char="•"/>
            </a:pPr>
            <a:endParaRPr lang="en-US" sz="1800" kern="0" dirty="0"/>
          </a:p>
          <a:p>
            <a:pPr eaLnBrk="1" fontAlgn="auto" hangingPunct="1">
              <a:buFont typeface="Arial" panose="020B0604020202020204" pitchFamily="34" charset="0"/>
              <a:buChar char="•"/>
            </a:pPr>
            <a:r>
              <a:rPr lang="en-US" sz="1800" dirty="0"/>
              <a:t>Appears as if self identification has stronger effect than socialization on children's gender identity, preferences and behaviors</a:t>
            </a:r>
            <a:r>
              <a:rPr lang="en-US" sz="1800" kern="0" dirty="0"/>
              <a:t>.</a:t>
            </a:r>
            <a:endParaRPr lang="en-US" sz="1800" dirty="0"/>
          </a:p>
        </p:txBody>
      </p:sp>
    </p:spTree>
    <p:extLst>
      <p:ext uri="{BB962C8B-B14F-4D97-AF65-F5344CB8AC3E}">
        <p14:creationId xmlns:p14="http://schemas.microsoft.com/office/powerpoint/2010/main" val="244182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EB05-5EF1-A245-8F8C-9FF1C2FC4142}"/>
              </a:ext>
            </a:extLst>
          </p:cNvPr>
          <p:cNvSpPr>
            <a:spLocks noGrp="1"/>
          </p:cNvSpPr>
          <p:nvPr>
            <p:ph type="title"/>
          </p:nvPr>
        </p:nvSpPr>
        <p:spPr>
          <a:xfrm>
            <a:off x="2222700" y="1267211"/>
            <a:ext cx="7746600" cy="551100"/>
          </a:xfrm>
        </p:spPr>
        <p:txBody>
          <a:bodyPr/>
          <a:lstStyle/>
          <a:p>
            <a:r>
              <a:rPr lang="en-US" sz="4000" dirty="0">
                <a:solidFill>
                  <a:schemeClr val="bg2"/>
                </a:solidFill>
              </a:rPr>
              <a:t>DISCUSSION</a:t>
            </a:r>
            <a:r>
              <a:rPr lang="en-US" sz="4000" dirty="0"/>
              <a:t> </a:t>
            </a:r>
            <a:r>
              <a:rPr lang="en-US" sz="4000" dirty="0">
                <a:solidFill>
                  <a:srgbClr val="00B0F0"/>
                </a:solidFill>
              </a:rPr>
              <a:t>QUESTIONS </a:t>
            </a:r>
          </a:p>
        </p:txBody>
      </p:sp>
      <p:sp>
        <p:nvSpPr>
          <p:cNvPr id="3" name="Rectangle 2">
            <a:extLst>
              <a:ext uri="{FF2B5EF4-FFF2-40B4-BE49-F238E27FC236}">
                <a16:creationId xmlns:a16="http://schemas.microsoft.com/office/drawing/2014/main" id="{1423B140-252D-1A4A-921B-D3C18800B5C1}"/>
              </a:ext>
            </a:extLst>
          </p:cNvPr>
          <p:cNvSpPr/>
          <p:nvPr/>
        </p:nvSpPr>
        <p:spPr>
          <a:xfrm>
            <a:off x="2222702" y="2200474"/>
            <a:ext cx="8086071" cy="4062651"/>
          </a:xfrm>
          <a:prstGeom prst="rect">
            <a:avLst/>
          </a:prstGeom>
        </p:spPr>
        <p:txBody>
          <a:bodyPr wrap="square">
            <a:spAutoFit/>
          </a:bodyPr>
          <a:lstStyle/>
          <a:p>
            <a:pPr>
              <a:buClr>
                <a:srgbClr val="000000"/>
              </a:buClr>
            </a:pPr>
            <a:r>
              <a:rPr lang="en-US" kern="0" dirty="0">
                <a:solidFill>
                  <a:srgbClr val="000000"/>
                </a:solidFill>
                <a:latin typeface="Abel" panose="02000506030000020004" pitchFamily="2" charset="0"/>
                <a:cs typeface="Arial"/>
                <a:sym typeface="Arial"/>
              </a:rPr>
              <a:t>The sample was from US and Canada and was skewed with more children being from homes with higher income and higher parental education. </a:t>
            </a:r>
            <a:r>
              <a:rPr lang="en-US" b="1" kern="0" dirty="0">
                <a:solidFill>
                  <a:srgbClr val="000000"/>
                </a:solidFill>
                <a:latin typeface="Abel" panose="02000506030000020004" pitchFamily="2" charset="0"/>
                <a:cs typeface="Arial"/>
                <a:sym typeface="Arial"/>
              </a:rPr>
              <a:t>Do you think these findings extend to other demographic groups and cultures? </a:t>
            </a:r>
          </a:p>
          <a:p>
            <a:pPr>
              <a:buClr>
                <a:srgbClr val="000000"/>
              </a:buClr>
            </a:pPr>
            <a:endParaRPr lang="en-US" kern="0" dirty="0">
              <a:solidFill>
                <a:srgbClr val="000000"/>
              </a:solidFill>
              <a:latin typeface="Abel" panose="02000506030000020004" pitchFamily="2" charset="0"/>
              <a:cs typeface="Arial"/>
              <a:sym typeface="Arial"/>
            </a:endParaRPr>
          </a:p>
          <a:p>
            <a:pPr>
              <a:buClr>
                <a:srgbClr val="000000"/>
              </a:buClr>
            </a:pPr>
            <a:r>
              <a:rPr lang="en-US" kern="0" dirty="0">
                <a:solidFill>
                  <a:srgbClr val="000000"/>
                </a:solidFill>
                <a:latin typeface="Abel" panose="02000506030000020004" pitchFamily="2" charset="0"/>
                <a:cs typeface="Arial"/>
                <a:sym typeface="Arial"/>
              </a:rPr>
              <a:t>The transgender participants in the study have all socially transitioned and lived in families that affirmed their child’s current gender identity. </a:t>
            </a:r>
            <a:r>
              <a:rPr lang="en-US" b="1" kern="0" dirty="0">
                <a:solidFill>
                  <a:srgbClr val="000000"/>
                </a:solidFill>
                <a:latin typeface="Abel" panose="02000506030000020004" pitchFamily="2" charset="0"/>
                <a:cs typeface="Arial"/>
                <a:sym typeface="Arial"/>
              </a:rPr>
              <a:t>How would these results differ if the researchers had studied children who identify as transgender but have not yet transitioned or who live in less supportive environments? </a:t>
            </a:r>
          </a:p>
          <a:p>
            <a:pPr>
              <a:buClr>
                <a:srgbClr val="000000"/>
              </a:buClr>
            </a:pPr>
            <a:endParaRPr lang="en-US" kern="0" dirty="0">
              <a:solidFill>
                <a:srgbClr val="000000"/>
              </a:solidFill>
              <a:latin typeface="Abel" panose="02000506030000020004" pitchFamily="2" charset="0"/>
              <a:cs typeface="Arial"/>
              <a:sym typeface="Arial"/>
            </a:endParaRPr>
          </a:p>
          <a:p>
            <a:pPr>
              <a:buClr>
                <a:srgbClr val="000000"/>
              </a:buClr>
            </a:pPr>
            <a:r>
              <a:rPr lang="en-US" kern="0" dirty="0">
                <a:solidFill>
                  <a:srgbClr val="000000"/>
                </a:solidFill>
                <a:latin typeface="Abel" panose="02000506030000020004" pitchFamily="2" charset="0"/>
                <a:cs typeface="Arial"/>
                <a:sym typeface="Arial"/>
              </a:rPr>
              <a:t>This study focused on children who use “he” and “she” pronouns exclusively and did not focus on nonbinary children (who are sometimes include in the broader societal use of the word “transgender”). </a:t>
            </a:r>
            <a:r>
              <a:rPr lang="en-US" b="1" kern="0" dirty="0">
                <a:solidFill>
                  <a:srgbClr val="000000"/>
                </a:solidFill>
                <a:latin typeface="Abel" panose="02000506030000020004" pitchFamily="2" charset="0"/>
                <a:cs typeface="Arial"/>
                <a:sym typeface="Arial"/>
              </a:rPr>
              <a:t>How would the results differ if nonbinary children had been included? </a:t>
            </a:r>
          </a:p>
          <a:p>
            <a:pPr>
              <a:buClr>
                <a:srgbClr val="000000"/>
              </a:buClr>
            </a:pPr>
            <a:endParaRPr lang="en-US" sz="1400" kern="0" dirty="0">
              <a:solidFill>
                <a:srgbClr val="000000"/>
              </a:solidFill>
              <a:latin typeface="Arial"/>
              <a:cs typeface="Arial"/>
              <a:sym typeface="Arial"/>
            </a:endParaRPr>
          </a:p>
          <a:p>
            <a:pPr>
              <a:buClr>
                <a:srgbClr val="000000"/>
              </a:buClr>
            </a:pPr>
            <a:endParaRPr lang="en-US" sz="1400" kern="0" dirty="0">
              <a:solidFill>
                <a:srgbClr val="000000"/>
              </a:solidFill>
              <a:latin typeface="Arial"/>
              <a:cs typeface="Arial"/>
              <a:sym typeface="Arial"/>
            </a:endParaRPr>
          </a:p>
          <a:p>
            <a:pPr>
              <a:buClr>
                <a:srgbClr val="000000"/>
              </a:buClr>
            </a:pPr>
            <a:endParaRPr lang="en-US" sz="1400" kern="0" dirty="0">
              <a:solidFill>
                <a:srgbClr val="000000"/>
              </a:solidFill>
              <a:latin typeface="Arial"/>
              <a:cs typeface="Arial"/>
              <a:sym typeface="Arial"/>
            </a:endParaRPr>
          </a:p>
        </p:txBody>
      </p:sp>
      <p:sp>
        <p:nvSpPr>
          <p:cNvPr id="4" name="Google Shape;309;p27">
            <a:extLst>
              <a:ext uri="{FF2B5EF4-FFF2-40B4-BE49-F238E27FC236}">
                <a16:creationId xmlns:a16="http://schemas.microsoft.com/office/drawing/2014/main" id="{1BE66E62-CD8A-B040-B1BB-4279F45D2C41}"/>
              </a:ext>
            </a:extLst>
          </p:cNvPr>
          <p:cNvSpPr txBox="1">
            <a:spLocks/>
          </p:cNvSpPr>
          <p:nvPr/>
        </p:nvSpPr>
        <p:spPr>
          <a:xfrm>
            <a:off x="9532646" y="5664309"/>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a:r>
              <a:rPr lang="en-US" kern="0" dirty="0">
                <a:solidFill>
                  <a:srgbClr val="CBB0B9"/>
                </a:solidFill>
              </a:rPr>
              <a:t>Romero, 2022</a:t>
            </a:r>
          </a:p>
        </p:txBody>
      </p:sp>
    </p:spTree>
    <p:extLst>
      <p:ext uri="{BB962C8B-B14F-4D97-AF65-F5344CB8AC3E}">
        <p14:creationId xmlns:p14="http://schemas.microsoft.com/office/powerpoint/2010/main" val="185015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2343150" y="1702850"/>
            <a:ext cx="7505700" cy="954600"/>
          </a:xfrm>
          <a:prstGeom prst="rect">
            <a:avLst/>
          </a:prstGeom>
        </p:spPr>
        <p:txBody>
          <a:bodyPr spcFirstLastPara="1" wrap="square" lIns="91425" tIns="91425" rIns="91425" bIns="91425" anchor="t" anchorCtr="0">
            <a:normAutofit/>
          </a:bodyPr>
          <a:lstStyle/>
          <a:p>
            <a:endParaRPr/>
          </a:p>
        </p:txBody>
      </p:sp>
      <p:sp>
        <p:nvSpPr>
          <p:cNvPr id="136" name="Google Shape;136;p14"/>
          <p:cNvSpPr txBox="1">
            <a:spLocks noGrp="1"/>
          </p:cNvSpPr>
          <p:nvPr>
            <p:ph type="body" idx="1"/>
          </p:nvPr>
        </p:nvSpPr>
        <p:spPr>
          <a:xfrm>
            <a:off x="2343150" y="2847975"/>
            <a:ext cx="7505700" cy="2448000"/>
          </a:xfrm>
          <a:prstGeom prst="rect">
            <a:avLst/>
          </a:prstGeom>
        </p:spPr>
        <p:txBody>
          <a:bodyPr spcFirstLastPara="1" wrap="square" lIns="91425" tIns="91425" rIns="91425" bIns="91425" anchor="t" anchorCtr="0">
            <a:normAutofit/>
          </a:bodyPr>
          <a:lstStyle/>
          <a:p>
            <a:pPr marL="0" indent="0">
              <a:spcAft>
                <a:spcPts val="1200"/>
              </a:spcAft>
              <a:buNone/>
            </a:pPr>
            <a:endParaRPr/>
          </a:p>
        </p:txBody>
      </p:sp>
      <p:pic>
        <p:nvPicPr>
          <p:cNvPr id="137" name="Google Shape;137;p14"/>
          <p:cNvPicPr preferRelativeResize="0"/>
          <p:nvPr/>
        </p:nvPicPr>
        <p:blipFill>
          <a:blip r:embed="rId3">
            <a:alphaModFix/>
          </a:blip>
          <a:stretch>
            <a:fillRect/>
          </a:stretch>
        </p:blipFill>
        <p:spPr>
          <a:xfrm>
            <a:off x="1990652" y="1334140"/>
            <a:ext cx="6528825" cy="1692025"/>
          </a:xfrm>
          <a:prstGeom prst="rect">
            <a:avLst/>
          </a:prstGeom>
          <a:noFill/>
          <a:ln>
            <a:noFill/>
          </a:ln>
        </p:spPr>
      </p:pic>
      <p:pic>
        <p:nvPicPr>
          <p:cNvPr id="138" name="Google Shape;138;p14"/>
          <p:cNvPicPr preferRelativeResize="0"/>
          <p:nvPr/>
        </p:nvPicPr>
        <p:blipFill>
          <a:blip r:embed="rId4">
            <a:alphaModFix/>
          </a:blip>
          <a:stretch>
            <a:fillRect/>
          </a:stretch>
        </p:blipFill>
        <p:spPr>
          <a:xfrm>
            <a:off x="4286375" y="1774953"/>
            <a:ext cx="6132226" cy="1817350"/>
          </a:xfrm>
          <a:prstGeom prst="rect">
            <a:avLst/>
          </a:prstGeom>
          <a:noFill/>
          <a:ln>
            <a:noFill/>
          </a:ln>
        </p:spPr>
      </p:pic>
      <p:pic>
        <p:nvPicPr>
          <p:cNvPr id="139" name="Google Shape;139;p14"/>
          <p:cNvPicPr preferRelativeResize="0"/>
          <p:nvPr/>
        </p:nvPicPr>
        <p:blipFill>
          <a:blip r:embed="rId5">
            <a:alphaModFix/>
          </a:blip>
          <a:stretch>
            <a:fillRect/>
          </a:stretch>
        </p:blipFill>
        <p:spPr>
          <a:xfrm>
            <a:off x="1920899" y="2783850"/>
            <a:ext cx="6528826" cy="1923910"/>
          </a:xfrm>
          <a:prstGeom prst="rect">
            <a:avLst/>
          </a:prstGeom>
          <a:noFill/>
          <a:ln>
            <a:noFill/>
          </a:ln>
        </p:spPr>
      </p:pic>
      <p:pic>
        <p:nvPicPr>
          <p:cNvPr id="140" name="Google Shape;140;p14"/>
          <p:cNvPicPr preferRelativeResize="0"/>
          <p:nvPr/>
        </p:nvPicPr>
        <p:blipFill>
          <a:blip r:embed="rId6">
            <a:alphaModFix/>
          </a:blip>
          <a:stretch>
            <a:fillRect/>
          </a:stretch>
        </p:blipFill>
        <p:spPr>
          <a:xfrm>
            <a:off x="4286365" y="3428990"/>
            <a:ext cx="5857875" cy="1838325"/>
          </a:xfrm>
          <a:prstGeom prst="rect">
            <a:avLst/>
          </a:prstGeom>
          <a:noFill/>
          <a:ln>
            <a:noFill/>
          </a:ln>
        </p:spPr>
      </p:pic>
      <p:pic>
        <p:nvPicPr>
          <p:cNvPr id="141" name="Google Shape;141;p14"/>
          <p:cNvPicPr preferRelativeResize="0"/>
          <p:nvPr/>
        </p:nvPicPr>
        <p:blipFill>
          <a:blip r:embed="rId7">
            <a:alphaModFix/>
          </a:blip>
          <a:stretch>
            <a:fillRect/>
          </a:stretch>
        </p:blipFill>
        <p:spPr>
          <a:xfrm>
            <a:off x="1678386" y="4581352"/>
            <a:ext cx="7153350" cy="1243325"/>
          </a:xfrm>
          <a:prstGeom prst="rect">
            <a:avLst/>
          </a:prstGeom>
          <a:noFill/>
          <a:ln>
            <a:noFill/>
          </a:ln>
        </p:spPr>
      </p:pic>
      <p:sp>
        <p:nvSpPr>
          <p:cNvPr id="142" name="Google Shape;142;p14"/>
          <p:cNvSpPr txBox="1"/>
          <p:nvPr/>
        </p:nvSpPr>
        <p:spPr>
          <a:xfrm>
            <a:off x="8672975" y="5294975"/>
            <a:ext cx="1675200" cy="400200"/>
          </a:xfrm>
          <a:prstGeom prst="rect">
            <a:avLst/>
          </a:prstGeom>
          <a:noFill/>
          <a:ln>
            <a:noFill/>
          </a:ln>
        </p:spPr>
        <p:txBody>
          <a:bodyPr spcFirstLastPara="1" wrap="square" lIns="91425" tIns="91425" rIns="91425" bIns="91425" anchor="t" anchorCtr="0">
            <a:spAutoFit/>
          </a:bodyPr>
          <a:lstStyle/>
          <a:p>
            <a:pPr>
              <a:buClr>
                <a:srgbClr val="000000"/>
              </a:buClr>
            </a:pPr>
            <a:r>
              <a:rPr lang="en" sz="1400" kern="0">
                <a:solidFill>
                  <a:srgbClr val="999999"/>
                </a:solidFill>
                <a:latin typeface="Calibri"/>
                <a:ea typeface="Calibri"/>
                <a:cs typeface="Calibri"/>
                <a:sym typeface="Calibri"/>
              </a:rPr>
              <a:t>Woodard</a:t>
            </a:r>
            <a:endParaRPr sz="1400" kern="0">
              <a:solidFill>
                <a:srgbClr val="999999"/>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1000"/>
                                        <p:tgtEl>
                                          <p:spTgt spid="1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2343150" y="1702850"/>
            <a:ext cx="7505700" cy="954600"/>
          </a:xfrm>
          <a:prstGeom prst="rect">
            <a:avLst/>
          </a:prstGeom>
        </p:spPr>
        <p:txBody>
          <a:bodyPr spcFirstLastPara="1" wrap="square" lIns="91425" tIns="91425" rIns="91425" bIns="91425" anchor="t" anchorCtr="0">
            <a:normAutofit/>
          </a:bodyPr>
          <a:lstStyle/>
          <a:p>
            <a:endParaRPr/>
          </a:p>
        </p:txBody>
      </p:sp>
      <p:sp>
        <p:nvSpPr>
          <p:cNvPr id="148" name="Google Shape;148;p15"/>
          <p:cNvSpPr txBox="1">
            <a:spLocks noGrp="1"/>
          </p:cNvSpPr>
          <p:nvPr>
            <p:ph type="body" idx="1"/>
          </p:nvPr>
        </p:nvSpPr>
        <p:spPr>
          <a:xfrm>
            <a:off x="2343150" y="2847975"/>
            <a:ext cx="7505700" cy="2448000"/>
          </a:xfrm>
          <a:prstGeom prst="rect">
            <a:avLst/>
          </a:prstGeom>
        </p:spPr>
        <p:txBody>
          <a:bodyPr spcFirstLastPara="1" wrap="square" lIns="91425" tIns="91425" rIns="91425" bIns="91425" anchor="t" anchorCtr="0">
            <a:normAutofit/>
          </a:bodyPr>
          <a:lstStyle/>
          <a:p>
            <a:pPr marL="0" indent="0">
              <a:spcAft>
                <a:spcPts val="1200"/>
              </a:spcAft>
              <a:buNone/>
            </a:pPr>
            <a:endParaRPr/>
          </a:p>
        </p:txBody>
      </p:sp>
      <p:pic>
        <p:nvPicPr>
          <p:cNvPr id="149" name="Google Shape;149;p15"/>
          <p:cNvPicPr preferRelativeResize="0"/>
          <p:nvPr/>
        </p:nvPicPr>
        <p:blipFill>
          <a:blip r:embed="rId3">
            <a:alphaModFix/>
          </a:blip>
          <a:stretch>
            <a:fillRect/>
          </a:stretch>
        </p:blipFill>
        <p:spPr>
          <a:xfrm>
            <a:off x="1997176" y="1184624"/>
            <a:ext cx="5376731" cy="1562100"/>
          </a:xfrm>
          <a:prstGeom prst="rect">
            <a:avLst/>
          </a:prstGeom>
          <a:noFill/>
          <a:ln>
            <a:noFill/>
          </a:ln>
        </p:spPr>
      </p:pic>
      <p:pic>
        <p:nvPicPr>
          <p:cNvPr id="150" name="Google Shape;150;p15"/>
          <p:cNvPicPr preferRelativeResize="0"/>
          <p:nvPr/>
        </p:nvPicPr>
        <p:blipFill rotWithShape="1">
          <a:blip r:embed="rId4">
            <a:alphaModFix/>
          </a:blip>
          <a:srcRect r="5775"/>
          <a:stretch/>
        </p:blipFill>
        <p:spPr>
          <a:xfrm>
            <a:off x="2585502" y="2258425"/>
            <a:ext cx="7826725" cy="1654400"/>
          </a:xfrm>
          <a:prstGeom prst="rect">
            <a:avLst/>
          </a:prstGeom>
          <a:noFill/>
          <a:ln>
            <a:noFill/>
          </a:ln>
        </p:spPr>
      </p:pic>
      <p:pic>
        <p:nvPicPr>
          <p:cNvPr id="151" name="Google Shape;151;p15"/>
          <p:cNvPicPr preferRelativeResize="0"/>
          <p:nvPr/>
        </p:nvPicPr>
        <p:blipFill>
          <a:blip r:embed="rId5">
            <a:alphaModFix/>
          </a:blip>
          <a:stretch>
            <a:fillRect/>
          </a:stretch>
        </p:blipFill>
        <p:spPr>
          <a:xfrm>
            <a:off x="1760600" y="3169566"/>
            <a:ext cx="6809474" cy="1907125"/>
          </a:xfrm>
          <a:prstGeom prst="rect">
            <a:avLst/>
          </a:prstGeom>
          <a:noFill/>
          <a:ln>
            <a:noFill/>
          </a:ln>
        </p:spPr>
      </p:pic>
      <p:pic>
        <p:nvPicPr>
          <p:cNvPr id="152" name="Google Shape;152;p15"/>
          <p:cNvPicPr preferRelativeResize="0"/>
          <p:nvPr/>
        </p:nvPicPr>
        <p:blipFill>
          <a:blip r:embed="rId6">
            <a:alphaModFix/>
          </a:blip>
          <a:stretch>
            <a:fillRect/>
          </a:stretch>
        </p:blipFill>
        <p:spPr>
          <a:xfrm>
            <a:off x="4172265" y="3976775"/>
            <a:ext cx="6086475" cy="1562100"/>
          </a:xfrm>
          <a:prstGeom prst="rect">
            <a:avLst/>
          </a:prstGeom>
          <a:noFill/>
          <a:ln>
            <a:noFill/>
          </a:ln>
        </p:spPr>
      </p:pic>
      <p:sp>
        <p:nvSpPr>
          <p:cNvPr id="153" name="Google Shape;153;p15"/>
          <p:cNvSpPr txBox="1"/>
          <p:nvPr/>
        </p:nvSpPr>
        <p:spPr>
          <a:xfrm>
            <a:off x="8672975" y="5294975"/>
            <a:ext cx="1675200" cy="400200"/>
          </a:xfrm>
          <a:prstGeom prst="rect">
            <a:avLst/>
          </a:prstGeom>
          <a:noFill/>
          <a:ln>
            <a:noFill/>
          </a:ln>
        </p:spPr>
        <p:txBody>
          <a:bodyPr spcFirstLastPara="1" wrap="square" lIns="91425" tIns="91425" rIns="91425" bIns="91425" anchor="t" anchorCtr="0">
            <a:spAutoFit/>
          </a:bodyPr>
          <a:lstStyle/>
          <a:p>
            <a:pPr>
              <a:buClr>
                <a:srgbClr val="000000"/>
              </a:buClr>
            </a:pPr>
            <a:r>
              <a:rPr lang="en" sz="1400" kern="0">
                <a:solidFill>
                  <a:srgbClr val="999999"/>
                </a:solidFill>
                <a:latin typeface="Calibri"/>
                <a:ea typeface="Calibri"/>
                <a:cs typeface="Calibri"/>
                <a:sym typeface="Calibri"/>
              </a:rPr>
              <a:t>Woodard</a:t>
            </a:r>
            <a:endParaRPr sz="1400" kern="0">
              <a:solidFill>
                <a:srgbClr val="999999"/>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10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gtEl>
                                        <p:attrNameLst>
                                          <p:attrName>style.visibility</p:attrName>
                                        </p:attrNameLst>
                                      </p:cBhvr>
                                      <p:to>
                                        <p:strVal val="visible"/>
                                      </p:to>
                                    </p:set>
                                    <p:animEffect transition="in" filter="fade">
                                      <p:cBhvr>
                                        <p:cTn id="17"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7"/>
        <p:cNvGrpSpPr/>
        <p:nvPr/>
      </p:nvGrpSpPr>
      <p:grpSpPr>
        <a:xfrm>
          <a:off x="0" y="0"/>
          <a:ext cx="0" cy="0"/>
          <a:chOff x="0" y="0"/>
          <a:chExt cx="0" cy="0"/>
        </a:xfrm>
      </p:grpSpPr>
      <p:sp>
        <p:nvSpPr>
          <p:cNvPr id="158" name="Google Shape;158;p16"/>
          <p:cNvSpPr txBox="1">
            <a:spLocks noGrp="1"/>
          </p:cNvSpPr>
          <p:nvPr>
            <p:ph type="title"/>
          </p:nvPr>
        </p:nvSpPr>
        <p:spPr>
          <a:xfrm>
            <a:off x="764088" y="226600"/>
            <a:ext cx="9670093" cy="954600"/>
          </a:xfrm>
          <a:prstGeom prst="rect">
            <a:avLst/>
          </a:prstGeom>
        </p:spPr>
        <p:txBody>
          <a:bodyPr spcFirstLastPara="1" wrap="square" lIns="91425" tIns="91425" rIns="91425" bIns="91425" anchor="t" anchorCtr="0">
            <a:normAutofit fontScale="90000"/>
          </a:bodyPr>
          <a:lstStyle/>
          <a:p>
            <a:r>
              <a:rPr lang="en" sz="4600" dirty="0"/>
              <a:t>The </a:t>
            </a:r>
            <a:r>
              <a:rPr lang="en" sz="4600" dirty="0">
                <a:sym typeface="Calibri"/>
              </a:rPr>
              <a:t>evolutionary </a:t>
            </a:r>
            <a:r>
              <a:rPr lang="en" sz="4600" dirty="0"/>
              <a:t>importance </a:t>
            </a:r>
            <a:r>
              <a:rPr lang="en" dirty="0"/>
              <a:t>of puberty</a:t>
            </a:r>
            <a:endParaRPr dirty="0"/>
          </a:p>
        </p:txBody>
      </p:sp>
      <p:sp>
        <p:nvSpPr>
          <p:cNvPr id="159" name="Google Shape;159;p16"/>
          <p:cNvSpPr txBox="1">
            <a:spLocks noGrp="1"/>
          </p:cNvSpPr>
          <p:nvPr>
            <p:ph type="body" idx="1"/>
          </p:nvPr>
        </p:nvSpPr>
        <p:spPr>
          <a:xfrm>
            <a:off x="1272175" y="1699266"/>
            <a:ext cx="7505700" cy="2448000"/>
          </a:xfrm>
          <a:prstGeom prst="rect">
            <a:avLst/>
          </a:prstGeom>
        </p:spPr>
        <p:txBody>
          <a:bodyPr spcFirstLastPara="1" wrap="square" lIns="91425" tIns="91425" rIns="91425" bIns="91425" anchor="t" anchorCtr="0">
            <a:noAutofit/>
          </a:bodyPr>
          <a:lstStyle/>
          <a:p>
            <a:pPr indent="-317500">
              <a:buClr>
                <a:srgbClr val="000000"/>
              </a:buClr>
              <a:buSzPts val="1400"/>
            </a:pPr>
            <a:r>
              <a:rPr lang="en" sz="2400" dirty="0">
                <a:solidFill>
                  <a:srgbClr val="000000"/>
                </a:solidFill>
              </a:rPr>
              <a:t>An important window of opportunity for learning an experience to shape neural networks</a:t>
            </a:r>
            <a:endParaRPr sz="2400" dirty="0">
              <a:solidFill>
                <a:srgbClr val="000000"/>
              </a:solidFill>
            </a:endParaRPr>
          </a:p>
          <a:p>
            <a:pPr lvl="1" indent="-304800">
              <a:buClr>
                <a:srgbClr val="000000"/>
              </a:buClr>
              <a:buSzPts val="1200"/>
            </a:pPr>
            <a:r>
              <a:rPr lang="en" sz="2000" dirty="0">
                <a:solidFill>
                  <a:srgbClr val="000000"/>
                </a:solidFill>
              </a:rPr>
              <a:t>Neuroplasticity </a:t>
            </a:r>
            <a:endParaRPr sz="2000" dirty="0">
              <a:solidFill>
                <a:srgbClr val="000000"/>
              </a:solidFill>
            </a:endParaRPr>
          </a:p>
          <a:p>
            <a:pPr lvl="1" indent="-304800">
              <a:buClr>
                <a:srgbClr val="000000"/>
              </a:buClr>
              <a:buSzPts val="1200"/>
            </a:pPr>
            <a:r>
              <a:rPr lang="en" sz="2000" dirty="0">
                <a:solidFill>
                  <a:srgbClr val="000000"/>
                </a:solidFill>
              </a:rPr>
              <a:t>More time with peers</a:t>
            </a:r>
            <a:endParaRPr sz="2000" dirty="0">
              <a:solidFill>
                <a:srgbClr val="000000"/>
              </a:solidFill>
            </a:endParaRPr>
          </a:p>
          <a:p>
            <a:pPr lvl="1" indent="-304800">
              <a:buClr>
                <a:srgbClr val="000000"/>
              </a:buClr>
              <a:buSzPts val="1200"/>
            </a:pPr>
            <a:r>
              <a:rPr lang="en" sz="2000" dirty="0">
                <a:solidFill>
                  <a:srgbClr val="000000"/>
                </a:solidFill>
              </a:rPr>
              <a:t>Orientation to social and emotional information processing</a:t>
            </a:r>
            <a:endParaRPr sz="2000" dirty="0">
              <a:solidFill>
                <a:srgbClr val="000000"/>
              </a:solidFill>
            </a:endParaRPr>
          </a:p>
          <a:p>
            <a:pPr lvl="1" indent="-304800">
              <a:buClr>
                <a:srgbClr val="000000"/>
              </a:buClr>
              <a:buSzPts val="1200"/>
            </a:pPr>
            <a:r>
              <a:rPr lang="en" sz="2000" dirty="0">
                <a:solidFill>
                  <a:srgbClr val="000000"/>
                </a:solidFill>
              </a:rPr>
              <a:t>Novel social behaviors and contexts</a:t>
            </a:r>
            <a:endParaRPr sz="2000" dirty="0">
              <a:solidFill>
                <a:srgbClr val="000000"/>
              </a:solidFill>
            </a:endParaRPr>
          </a:p>
          <a:p>
            <a:pPr lvl="1" indent="-304800">
              <a:buClr>
                <a:srgbClr val="000000"/>
              </a:buClr>
              <a:buSzPts val="1200"/>
            </a:pPr>
            <a:r>
              <a:rPr lang="en" sz="2000" dirty="0">
                <a:solidFill>
                  <a:srgbClr val="000000"/>
                </a:solidFill>
              </a:rPr>
              <a:t>Sensitization to reward learning</a:t>
            </a:r>
            <a:endParaRPr sz="2000" dirty="0">
              <a:solidFill>
                <a:srgbClr val="000000"/>
              </a:solidFill>
            </a:endParaRPr>
          </a:p>
          <a:p>
            <a:pPr lvl="1" indent="-304800">
              <a:buClr>
                <a:srgbClr val="000000"/>
              </a:buClr>
              <a:buSzPts val="1200"/>
            </a:pPr>
            <a:r>
              <a:rPr lang="en" sz="2000" dirty="0">
                <a:solidFill>
                  <a:srgbClr val="000000"/>
                </a:solidFill>
              </a:rPr>
              <a:t>Significant sex-specific structuring of the brain</a:t>
            </a:r>
            <a:endParaRPr sz="2000" dirty="0">
              <a:solidFill>
                <a:srgbClr val="000000"/>
              </a:solidFill>
            </a:endParaRPr>
          </a:p>
          <a:p>
            <a:pPr indent="-317500">
              <a:buClr>
                <a:srgbClr val="000000"/>
              </a:buClr>
              <a:buSzPts val="1400"/>
            </a:pPr>
            <a:r>
              <a:rPr lang="en" sz="2400" dirty="0">
                <a:solidFill>
                  <a:srgbClr val="000000"/>
                </a:solidFill>
              </a:rPr>
              <a:t>A wide range of early romantic and sexual experiences likley shapes developing neural networks in enduring easy to support lifelong romantic and sexual trajectories</a:t>
            </a:r>
            <a:endParaRPr sz="2400" dirty="0">
              <a:solidFill>
                <a:srgbClr val="000000"/>
              </a:solidFill>
            </a:endParaRPr>
          </a:p>
        </p:txBody>
      </p:sp>
      <p:sp>
        <p:nvSpPr>
          <p:cNvPr id="162" name="Google Shape;162;p16"/>
          <p:cNvSpPr txBox="1"/>
          <p:nvPr/>
        </p:nvSpPr>
        <p:spPr>
          <a:xfrm>
            <a:off x="10000734" y="5971380"/>
            <a:ext cx="1675200" cy="400200"/>
          </a:xfrm>
          <a:prstGeom prst="rect">
            <a:avLst/>
          </a:prstGeom>
          <a:noFill/>
          <a:ln>
            <a:noFill/>
          </a:ln>
        </p:spPr>
        <p:txBody>
          <a:bodyPr spcFirstLastPara="1" wrap="square" lIns="91425" tIns="91425" rIns="91425" bIns="91425" anchor="t" anchorCtr="0">
            <a:spAutoFit/>
          </a:bodyPr>
          <a:lstStyle/>
          <a:p>
            <a:pPr>
              <a:buClr>
                <a:srgbClr val="000000"/>
              </a:buClr>
            </a:pPr>
            <a:r>
              <a:rPr lang="en" sz="1400" kern="0" dirty="0">
                <a:solidFill>
                  <a:srgbClr val="999999"/>
                </a:solidFill>
                <a:latin typeface="Calibri"/>
                <a:ea typeface="Calibri"/>
                <a:cs typeface="Calibri"/>
                <a:sym typeface="Calibri"/>
              </a:rPr>
              <a:t>Woodard</a:t>
            </a:r>
            <a:endParaRPr sz="1400" kern="0" dirty="0">
              <a:solidFill>
                <a:srgbClr val="999999"/>
              </a:solidFill>
              <a:latin typeface="Calibri"/>
              <a:ea typeface="Calibri"/>
              <a:cs typeface="Calibri"/>
              <a:sym typeface="Calibri"/>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166"/>
        <p:cNvGrpSpPr/>
        <p:nvPr/>
      </p:nvGrpSpPr>
      <p:grpSpPr>
        <a:xfrm>
          <a:off x="0" y="0"/>
          <a:ext cx="0" cy="0"/>
          <a:chOff x="0" y="0"/>
          <a:chExt cx="0" cy="0"/>
        </a:xfrm>
      </p:grpSpPr>
      <p:sp>
        <p:nvSpPr>
          <p:cNvPr id="167" name="Google Shape;167;p17"/>
          <p:cNvSpPr txBox="1"/>
          <p:nvPr/>
        </p:nvSpPr>
        <p:spPr>
          <a:xfrm>
            <a:off x="8672975" y="5294975"/>
            <a:ext cx="1675200" cy="400200"/>
          </a:xfrm>
          <a:prstGeom prst="rect">
            <a:avLst/>
          </a:prstGeom>
          <a:noFill/>
          <a:ln>
            <a:noFill/>
          </a:ln>
        </p:spPr>
        <p:txBody>
          <a:bodyPr spcFirstLastPara="1" wrap="square" lIns="91425" tIns="91425" rIns="91425" bIns="91425" anchor="t" anchorCtr="0">
            <a:spAutoFit/>
          </a:bodyPr>
          <a:lstStyle/>
          <a:p>
            <a:pPr>
              <a:buClr>
                <a:srgbClr val="000000"/>
              </a:buClr>
            </a:pPr>
            <a:r>
              <a:rPr lang="en" sz="1400" kern="0">
                <a:solidFill>
                  <a:srgbClr val="999999"/>
                </a:solidFill>
                <a:latin typeface="Calibri"/>
                <a:ea typeface="Calibri"/>
                <a:cs typeface="Calibri"/>
                <a:sym typeface="Calibri"/>
              </a:rPr>
              <a:t>Woodard</a:t>
            </a:r>
            <a:endParaRPr sz="1400" kern="0">
              <a:solidFill>
                <a:srgbClr val="999999"/>
              </a:solidFill>
              <a:latin typeface="Calibri"/>
              <a:ea typeface="Calibri"/>
              <a:cs typeface="Calibri"/>
              <a:sym typeface="Calibri"/>
            </a:endParaRPr>
          </a:p>
        </p:txBody>
      </p:sp>
      <p:sp>
        <p:nvSpPr>
          <p:cNvPr id="168" name="Google Shape;168;p17"/>
          <p:cNvSpPr txBox="1">
            <a:spLocks noGrp="1"/>
          </p:cNvSpPr>
          <p:nvPr>
            <p:ph type="title"/>
          </p:nvPr>
        </p:nvSpPr>
        <p:spPr>
          <a:xfrm>
            <a:off x="2105155" y="208225"/>
            <a:ext cx="7505700" cy="954600"/>
          </a:xfrm>
          <a:prstGeom prst="rect">
            <a:avLst/>
          </a:prstGeom>
        </p:spPr>
        <p:txBody>
          <a:bodyPr spcFirstLastPara="1" wrap="square" lIns="91425" tIns="91425" rIns="91425" bIns="91425" anchor="t" anchorCtr="0">
            <a:normAutofit/>
          </a:bodyPr>
          <a:lstStyle/>
          <a:p>
            <a:r>
              <a:rPr lang="en" dirty="0"/>
              <a:t>Hormones</a:t>
            </a:r>
            <a:endParaRPr dirty="0"/>
          </a:p>
        </p:txBody>
      </p:sp>
      <p:sp>
        <p:nvSpPr>
          <p:cNvPr id="169" name="Google Shape;169;p17"/>
          <p:cNvSpPr txBox="1">
            <a:spLocks noGrp="1"/>
          </p:cNvSpPr>
          <p:nvPr>
            <p:ph type="body" idx="1"/>
          </p:nvPr>
        </p:nvSpPr>
        <p:spPr>
          <a:xfrm>
            <a:off x="2343150" y="2710650"/>
            <a:ext cx="7505700" cy="1436700"/>
          </a:xfrm>
          <a:prstGeom prst="rect">
            <a:avLst/>
          </a:prstGeom>
        </p:spPr>
        <p:txBody>
          <a:bodyPr spcFirstLastPara="1" wrap="square" lIns="91425" tIns="91425" rIns="91425" bIns="91425" anchor="t" anchorCtr="0">
            <a:noAutofit/>
          </a:bodyPr>
          <a:lstStyle/>
          <a:p>
            <a:pPr indent="-336550">
              <a:buClr>
                <a:srgbClr val="000000"/>
              </a:buClr>
              <a:buSzPts val="1700"/>
            </a:pPr>
            <a:r>
              <a:rPr lang="en" sz="1700">
                <a:solidFill>
                  <a:srgbClr val="000000"/>
                </a:solidFill>
              </a:rPr>
              <a:t>Gonadal hormones contribute to secondary sex characteristic development and neural circatry reshaping</a:t>
            </a:r>
            <a:endParaRPr sz="1700">
              <a:solidFill>
                <a:srgbClr val="000000"/>
              </a:solidFill>
            </a:endParaRPr>
          </a:p>
          <a:p>
            <a:pPr indent="-336550">
              <a:buClr>
                <a:srgbClr val="000000"/>
              </a:buClr>
              <a:buSzPts val="1700"/>
            </a:pPr>
            <a:r>
              <a:rPr lang="en" sz="1700">
                <a:solidFill>
                  <a:srgbClr val="000000"/>
                </a:solidFill>
              </a:rPr>
              <a:t>Oxytocin, vasopressin, dopamine, serotonin, and cortisol also are activated or enhanced during puberty and influence how people experience romantic love</a:t>
            </a:r>
            <a:endParaRPr sz="1700">
              <a:solidFill>
                <a:srgbClr val="000000"/>
              </a:solidFill>
            </a:endParaRPr>
          </a:p>
          <a:p>
            <a:pPr indent="-336550">
              <a:buClr>
                <a:srgbClr val="000000"/>
              </a:buClr>
              <a:buSzPts val="1700"/>
            </a:pPr>
            <a:r>
              <a:rPr lang="en" sz="1700">
                <a:solidFill>
                  <a:srgbClr val="000000"/>
                </a:solidFill>
              </a:rPr>
              <a:t>Collectively, these changes in hormones and neurotransmitters create an ideal physiological climate for fostering young people’s interest in learning about romantic love and sexual attraction</a:t>
            </a:r>
            <a:endParaRPr sz="1700">
              <a:solidFill>
                <a:srgbClr val="000000"/>
              </a:solidFill>
            </a:endParaRPr>
          </a:p>
          <a:p>
            <a:pPr indent="0">
              <a:buNone/>
            </a:pPr>
            <a:endParaRPr sz="1700">
              <a:solidFill>
                <a:srgbClr val="000000"/>
              </a:solidFill>
            </a:endParaRPr>
          </a:p>
        </p:txBody>
      </p:sp>
      <p:pic>
        <p:nvPicPr>
          <p:cNvPr id="170" name="Google Shape;170;p17"/>
          <p:cNvPicPr preferRelativeResize="0"/>
          <p:nvPr/>
        </p:nvPicPr>
        <p:blipFill>
          <a:blip r:embed="rId4">
            <a:alphaModFix/>
          </a:blip>
          <a:stretch>
            <a:fillRect/>
          </a:stretch>
        </p:blipFill>
        <p:spPr>
          <a:xfrm>
            <a:off x="2483499" y="1931524"/>
            <a:ext cx="8163623" cy="4369067"/>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70"/>
                                        </p:tgtEl>
                                      </p:cBhvr>
                                    </p:animEffect>
                                    <p:set>
                                      <p:cBhvr>
                                        <p:cTn id="7" dur="1" fill="hold">
                                          <p:stCondLst>
                                            <p:cond delay="1000"/>
                                          </p:stCondLst>
                                        </p:cTn>
                                        <p:tgtEl>
                                          <p:spTgt spid="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74"/>
        <p:cNvGrpSpPr/>
        <p:nvPr/>
      </p:nvGrpSpPr>
      <p:grpSpPr>
        <a:xfrm>
          <a:off x="0" y="0"/>
          <a:ext cx="0" cy="0"/>
          <a:chOff x="0" y="0"/>
          <a:chExt cx="0" cy="0"/>
        </a:xfrm>
      </p:grpSpPr>
      <p:sp>
        <p:nvSpPr>
          <p:cNvPr id="175" name="Google Shape;175;p18"/>
          <p:cNvSpPr txBox="1">
            <a:spLocks noGrp="1"/>
          </p:cNvSpPr>
          <p:nvPr>
            <p:ph type="title"/>
          </p:nvPr>
        </p:nvSpPr>
        <p:spPr>
          <a:xfrm>
            <a:off x="2343150" y="1702850"/>
            <a:ext cx="7505700" cy="954600"/>
          </a:xfrm>
          <a:prstGeom prst="rect">
            <a:avLst/>
          </a:prstGeom>
        </p:spPr>
        <p:txBody>
          <a:bodyPr spcFirstLastPara="1" wrap="square" lIns="91425" tIns="91425" rIns="91425" bIns="91425" anchor="t" anchorCtr="0">
            <a:normAutofit/>
          </a:bodyPr>
          <a:lstStyle/>
          <a:p>
            <a:r>
              <a:rPr lang="en">
                <a:solidFill>
                  <a:schemeClr val="bg2"/>
                </a:solidFill>
              </a:rPr>
              <a:t>Hormones</a:t>
            </a:r>
            <a:endParaRPr>
              <a:solidFill>
                <a:schemeClr val="bg2"/>
              </a:solidFill>
            </a:endParaRPr>
          </a:p>
        </p:txBody>
      </p:sp>
      <p:graphicFrame>
        <p:nvGraphicFramePr>
          <p:cNvPr id="176" name="Google Shape;176;p18"/>
          <p:cNvGraphicFramePr/>
          <p:nvPr/>
        </p:nvGraphicFramePr>
        <p:xfrm>
          <a:off x="2476500" y="2601750"/>
          <a:ext cx="7239000" cy="396210"/>
        </p:xfrm>
        <a:graphic>
          <a:graphicData uri="http://schemas.openxmlformats.org/drawingml/2006/table">
            <a:tbl>
              <a:tblPr>
                <a:noFill/>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b="1">
                          <a:solidFill>
                            <a:schemeClr val="bg2"/>
                          </a:solidFill>
                        </a:rPr>
                        <a:t>Testosterone- what does it do?</a:t>
                      </a:r>
                      <a:endParaRPr b="1">
                        <a:solidFill>
                          <a:schemeClr val="bg2"/>
                        </a:solidFill>
                      </a:endParaRPr>
                    </a:p>
                  </a:txBody>
                  <a:tcPr marL="91425" marR="91425" marT="91425" marB="91425"/>
                </a:tc>
                <a:tc>
                  <a:txBody>
                    <a:bodyPr/>
                    <a:lstStyle/>
                    <a:p>
                      <a:pPr marL="0" lvl="0" indent="0" algn="l" rtl="0">
                        <a:spcBef>
                          <a:spcPts val="0"/>
                        </a:spcBef>
                        <a:spcAft>
                          <a:spcPts val="0"/>
                        </a:spcAft>
                        <a:buNone/>
                      </a:pPr>
                      <a:r>
                        <a:rPr lang="en" b="1" dirty="0">
                          <a:solidFill>
                            <a:schemeClr val="bg2"/>
                          </a:solidFill>
                        </a:rPr>
                        <a:t>Estrogen- what does it do?</a:t>
                      </a:r>
                      <a:endParaRPr b="1" dirty="0">
                        <a:solidFill>
                          <a:schemeClr val="bg2"/>
                        </a:solidFill>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77" name="Google Shape;177;p18"/>
          <p:cNvGraphicFramePr/>
          <p:nvPr/>
        </p:nvGraphicFramePr>
        <p:xfrm>
          <a:off x="2476500" y="3251300"/>
          <a:ext cx="7239000" cy="892550"/>
        </p:xfrm>
        <a:graphic>
          <a:graphicData uri="http://schemas.openxmlformats.org/drawingml/2006/table">
            <a:tbl>
              <a:tblPr>
                <a:noFill/>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892550">
                <a:tc>
                  <a:txBody>
                    <a:bodyPr/>
                    <a:lstStyle/>
                    <a:p>
                      <a:pPr marL="0" lvl="0" indent="0" algn="l" rtl="0">
                        <a:spcBef>
                          <a:spcPts val="0"/>
                        </a:spcBef>
                        <a:spcAft>
                          <a:spcPts val="0"/>
                        </a:spcAft>
                        <a:buNone/>
                      </a:pPr>
                      <a:r>
                        <a:rPr lang="en" dirty="0">
                          <a:solidFill>
                            <a:schemeClr val="bg2"/>
                          </a:solidFill>
                        </a:rPr>
                        <a:t>Social hormone: motivating status seeking, status maintenance, risk taking, aggression</a:t>
                      </a:r>
                      <a:endParaRPr dirty="0">
                        <a:solidFill>
                          <a:schemeClr val="bg2"/>
                        </a:solidFill>
                      </a:endParaRPr>
                    </a:p>
                  </a:txBody>
                  <a:tcPr marL="91425" marR="91425" marT="91425" marB="91425"/>
                </a:tc>
                <a:tc>
                  <a:txBody>
                    <a:bodyPr/>
                    <a:lstStyle/>
                    <a:p>
                      <a:pPr marL="0" lvl="0" indent="0" algn="l" rtl="0">
                        <a:spcBef>
                          <a:spcPts val="0"/>
                        </a:spcBef>
                        <a:spcAft>
                          <a:spcPts val="0"/>
                        </a:spcAft>
                        <a:buNone/>
                      </a:pPr>
                      <a:r>
                        <a:rPr lang="en" dirty="0">
                          <a:solidFill>
                            <a:schemeClr val="bg2"/>
                          </a:solidFill>
                        </a:rPr>
                        <a:t>Physical development of females, earlier than males. Limited research on brain development.</a:t>
                      </a:r>
                      <a:endParaRPr dirty="0">
                        <a:solidFill>
                          <a:schemeClr val="bg2"/>
                        </a:solidFill>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78" name="Google Shape;178;p18"/>
          <p:cNvGraphicFramePr/>
          <p:nvPr>
            <p:extLst>
              <p:ext uri="{D42A27DB-BD31-4B8C-83A1-F6EECF244321}">
                <p14:modId xmlns:p14="http://schemas.microsoft.com/office/powerpoint/2010/main" val="1188006897"/>
              </p:ext>
            </p:extLst>
          </p:nvPr>
        </p:nvGraphicFramePr>
        <p:xfrm>
          <a:off x="2476500" y="4397200"/>
          <a:ext cx="7239000" cy="822930"/>
        </p:xfrm>
        <a:graphic>
          <a:graphicData uri="http://schemas.openxmlformats.org/drawingml/2006/table">
            <a:tbl>
              <a:tblPr>
                <a:noFill/>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dirty="0">
                          <a:solidFill>
                            <a:schemeClr val="bg2"/>
                          </a:solidFill>
                        </a:rPr>
                        <a:t>Relationship to sexual behavior may depend on developmental stage and relationship context</a:t>
                      </a:r>
                      <a:endParaRPr dirty="0">
                        <a:solidFill>
                          <a:schemeClr val="bg2"/>
                        </a:solidFill>
                      </a:endParaRPr>
                    </a:p>
                  </a:txBody>
                  <a:tcPr marL="91425" marR="91425" marT="91425" marB="91425"/>
                </a:tc>
                <a:tc>
                  <a:txBody>
                    <a:bodyPr/>
                    <a:lstStyle/>
                    <a:p>
                      <a:pPr marL="0" lvl="0" indent="0" algn="l" rtl="0">
                        <a:spcBef>
                          <a:spcPts val="0"/>
                        </a:spcBef>
                        <a:spcAft>
                          <a:spcPts val="0"/>
                        </a:spcAft>
                        <a:buNone/>
                      </a:pPr>
                      <a:r>
                        <a:rPr lang="en" dirty="0">
                          <a:solidFill>
                            <a:schemeClr val="bg2"/>
                          </a:solidFill>
                        </a:rPr>
                        <a:t>Limited research…</a:t>
                      </a:r>
                      <a:endParaRPr dirty="0">
                        <a:solidFill>
                          <a:schemeClr val="bg2"/>
                        </a:solidFill>
                      </a:endParaRPr>
                    </a:p>
                  </a:txBody>
                  <a:tcPr marL="91425" marR="91425" marT="91425" marB="91425"/>
                </a:tc>
                <a:extLst>
                  <a:ext uri="{0D108BD9-81ED-4DB2-BD59-A6C34878D82A}">
                    <a16:rowId xmlns:a16="http://schemas.microsoft.com/office/drawing/2014/main" val="10000"/>
                  </a:ext>
                </a:extLst>
              </a:tr>
            </a:tbl>
          </a:graphicData>
        </a:graphic>
      </p:graphicFrame>
      <p:sp>
        <p:nvSpPr>
          <p:cNvPr id="179" name="Google Shape;179;p18"/>
          <p:cNvSpPr txBox="1"/>
          <p:nvPr/>
        </p:nvSpPr>
        <p:spPr>
          <a:xfrm>
            <a:off x="8672975" y="5294975"/>
            <a:ext cx="1675200" cy="400200"/>
          </a:xfrm>
          <a:prstGeom prst="rect">
            <a:avLst/>
          </a:prstGeom>
          <a:noFill/>
          <a:ln>
            <a:noFill/>
          </a:ln>
        </p:spPr>
        <p:txBody>
          <a:bodyPr spcFirstLastPara="1" wrap="square" lIns="91425" tIns="91425" rIns="91425" bIns="91425" anchor="t" anchorCtr="0">
            <a:spAutoFit/>
          </a:bodyPr>
          <a:lstStyle/>
          <a:p>
            <a:pPr>
              <a:buClr>
                <a:srgbClr val="000000"/>
              </a:buClr>
            </a:pPr>
            <a:r>
              <a:rPr lang="en" sz="1400" kern="0">
                <a:solidFill>
                  <a:srgbClr val="233A44"/>
                </a:solidFill>
                <a:latin typeface="Calibri"/>
                <a:ea typeface="Calibri"/>
                <a:cs typeface="Calibri"/>
                <a:sym typeface="Calibri"/>
              </a:rPr>
              <a:t>Woodard</a:t>
            </a:r>
            <a:endParaRPr sz="1400" kern="0">
              <a:solidFill>
                <a:srgbClr val="233A44"/>
              </a:solidFill>
              <a:latin typeface="Calibri"/>
              <a:ea typeface="Calibri"/>
              <a:cs typeface="Calibri"/>
              <a:sym typeface="Calibri"/>
            </a:endParaRPr>
          </a:p>
        </p:txBody>
      </p:sp>
      <p:pic>
        <p:nvPicPr>
          <p:cNvPr id="2" name="Google Shape;170;p17">
            <a:extLst>
              <a:ext uri="{FF2B5EF4-FFF2-40B4-BE49-F238E27FC236}">
                <a16:creationId xmlns:a16="http://schemas.microsoft.com/office/drawing/2014/main" id="{E180D634-7A0C-3CBE-8859-6D58FBC488C9}"/>
              </a:ext>
            </a:extLst>
          </p:cNvPr>
          <p:cNvPicPr preferRelativeResize="0"/>
          <p:nvPr/>
        </p:nvPicPr>
        <p:blipFill>
          <a:blip r:embed="rId3">
            <a:alphaModFix/>
          </a:blip>
          <a:stretch>
            <a:fillRect/>
          </a:stretch>
        </p:blipFill>
        <p:spPr>
          <a:xfrm>
            <a:off x="7440461" y="312320"/>
            <a:ext cx="4377845" cy="21000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
                                        </p:tgtEl>
                                      </p:cBhvr>
                                    </p:animEffect>
                                    <p:set>
                                      <p:cBhvr>
                                        <p:cTn id="17" dur="1" fill="hold">
                                          <p:stCondLst>
                                            <p:cond delay="100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ality and Fundamental Rights by Slidesgo">
  <a:themeElements>
    <a:clrScheme name="Simple Light">
      <a:dk1>
        <a:srgbClr val="241F29"/>
      </a:dk1>
      <a:lt1>
        <a:srgbClr val="FFEBEB"/>
      </a:lt1>
      <a:dk2>
        <a:srgbClr val="EA1A63"/>
      </a:dk2>
      <a:lt2>
        <a:srgbClr val="FF8C64"/>
      </a:lt2>
      <a:accent1>
        <a:srgbClr val="FFA731"/>
      </a:accent1>
      <a:accent2>
        <a:srgbClr val="00AE3F"/>
      </a:accent2>
      <a:accent3>
        <a:srgbClr val="3B67E2"/>
      </a:accent3>
      <a:accent4>
        <a:srgbClr val="793DD8"/>
      </a:accent4>
      <a:accent5>
        <a:srgbClr val="C66D58"/>
      </a:accent5>
      <a:accent6>
        <a:srgbClr val="FFFFFF"/>
      </a:accent6>
      <a:hlink>
        <a:srgbClr val="241F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otalTime>1618</TotalTime>
  <Words>5089</Words>
  <Application>Microsoft Office PowerPoint</Application>
  <PresentationFormat>Widescreen</PresentationFormat>
  <Paragraphs>379</Paragraphs>
  <Slides>43</Slides>
  <Notes>37</Notes>
  <HiddenSlides>16</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43</vt:i4>
      </vt:variant>
    </vt:vector>
  </HeadingPairs>
  <TitlesOfParts>
    <vt:vector size="59" baseType="lpstr">
      <vt:lpstr>Abel</vt:lpstr>
      <vt:lpstr>Actor</vt:lpstr>
      <vt:lpstr>Arial</vt:lpstr>
      <vt:lpstr>Calibri</vt:lpstr>
      <vt:lpstr>Century Schoolbook</vt:lpstr>
      <vt:lpstr>Corbel</vt:lpstr>
      <vt:lpstr>Nunito</vt:lpstr>
      <vt:lpstr>Passion One</vt:lpstr>
      <vt:lpstr>Times New Roman</vt:lpstr>
      <vt:lpstr>Wingdings</vt:lpstr>
      <vt:lpstr>Wingdings 2</vt:lpstr>
      <vt:lpstr>Wingdings 3</vt:lpstr>
      <vt:lpstr>1_Office Theme</vt:lpstr>
      <vt:lpstr>Equality and Fundamental Rights by Slidesgo</vt:lpstr>
      <vt:lpstr>Module</vt:lpstr>
      <vt:lpstr>Shift</vt:lpstr>
      <vt:lpstr>Sexual and gender identity</vt:lpstr>
      <vt:lpstr>PowerPoint Presentation</vt:lpstr>
      <vt:lpstr>Overview</vt:lpstr>
      <vt:lpstr>Becoming a sexual being: the ‘elephant in the room’ of adolescent brain development</vt:lpstr>
      <vt:lpstr>PowerPoint Presentation</vt:lpstr>
      <vt:lpstr>PowerPoint Presentation</vt:lpstr>
      <vt:lpstr>The evolutionary importance of puberty</vt:lpstr>
      <vt:lpstr>Hormones</vt:lpstr>
      <vt:lpstr>Hormones</vt:lpstr>
      <vt:lpstr>Parents and Peers</vt:lpstr>
      <vt:lpstr>Media</vt:lpstr>
      <vt:lpstr>But…sex</vt:lpstr>
      <vt:lpstr>Extended adolescence?</vt:lpstr>
      <vt:lpstr>Contraceptive Innovation?</vt:lpstr>
      <vt:lpstr>Childbearing and parenting?</vt:lpstr>
      <vt:lpstr>Homosexuality as a Discrete Class </vt:lpstr>
      <vt:lpstr>PowerPoint Presentation</vt:lpstr>
      <vt:lpstr>Female Bisexuality From Adolescence to Adulthood: A 10-Year Longitudinal Study. L. Diamond. Dev Psychol. 2008 Jan;44(1):5-14. doi: 10.1037/0012-1649.44.1.5.</vt:lpstr>
      <vt:lpstr>Changing Identity</vt:lpstr>
      <vt:lpstr> Sexual Attractions</vt:lpstr>
      <vt:lpstr>Sexual Behavior </vt:lpstr>
      <vt:lpstr>PowerPoint Presentation</vt:lpstr>
      <vt:lpstr>Discussion</vt:lpstr>
      <vt:lpstr>PowerPoint Presentation</vt:lpstr>
      <vt:lpstr>PowerPoint Presentation</vt:lpstr>
      <vt:lpstr>PowerPoint Presentation</vt:lpstr>
      <vt:lpstr>MAIN FINDINGS </vt:lpstr>
      <vt:lpstr>PowerPoint Presentation</vt:lpstr>
      <vt:lpstr>PowerPoint Presentation</vt:lpstr>
      <vt:lpstr>PowerPoint Presentation</vt:lpstr>
      <vt:lpstr>SIGNIFICANCE </vt:lpstr>
      <vt:lpstr>DISCUSSION QUESTIONS </vt:lpstr>
      <vt:lpstr>PowerPoint Presentation</vt:lpstr>
      <vt:lpstr>PowerPoint Presentation</vt:lpstr>
      <vt:lpstr>PowerPoint Presentation</vt:lpstr>
      <vt:lpstr>INTRODUCTION AND RESEARCH QUESTIONS</vt:lpstr>
      <vt:lpstr>PowerPoint Presentation</vt:lpstr>
      <vt:lpstr>PowerPoint Presentation</vt:lpstr>
      <vt:lpstr>MAIN FINDINGS </vt:lpstr>
      <vt:lpstr>PowerPoint Presentation</vt:lpstr>
      <vt:lpstr>PowerPoint Presentation</vt:lpstr>
      <vt:lpstr>SIGNIFICANCE </vt:lpstr>
      <vt:lpstr>DISCUSSION QUESTIONS </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Messinger, Daniel S., Ph.D.</dc:creator>
  <cp:lastModifiedBy>Messinger, Daniel S., Ph.D.</cp:lastModifiedBy>
  <cp:revision>18</cp:revision>
  <cp:lastPrinted>2023-11-27T14:35:33Z</cp:lastPrinted>
  <dcterms:created xsi:type="dcterms:W3CDTF">2023-11-21T18:00:48Z</dcterms:created>
  <dcterms:modified xsi:type="dcterms:W3CDTF">2023-11-27T18:58:34Z</dcterms:modified>
</cp:coreProperties>
</file>