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6" r:id="rId2"/>
    <p:sldMasterId id="2147484028" r:id="rId3"/>
  </p:sldMasterIdLst>
  <p:notesMasterIdLst>
    <p:notesMasterId r:id="rId70"/>
  </p:notesMasterIdLst>
  <p:handoutMasterIdLst>
    <p:handoutMasterId r:id="rId71"/>
  </p:handoutMasterIdLst>
  <p:sldIdLst>
    <p:sldId id="256" r:id="rId4"/>
    <p:sldId id="306" r:id="rId5"/>
    <p:sldId id="442" r:id="rId6"/>
    <p:sldId id="407" r:id="rId7"/>
    <p:sldId id="337" r:id="rId8"/>
    <p:sldId id="338" r:id="rId9"/>
    <p:sldId id="339" r:id="rId10"/>
    <p:sldId id="340" r:id="rId11"/>
    <p:sldId id="341" r:id="rId12"/>
    <p:sldId id="342" r:id="rId13"/>
    <p:sldId id="343" r:id="rId14"/>
    <p:sldId id="427" r:id="rId15"/>
    <p:sldId id="428" r:id="rId16"/>
    <p:sldId id="429" r:id="rId17"/>
    <p:sldId id="430" r:id="rId18"/>
    <p:sldId id="431" r:id="rId19"/>
    <p:sldId id="432" r:id="rId20"/>
    <p:sldId id="433" r:id="rId21"/>
    <p:sldId id="396" r:id="rId22"/>
    <p:sldId id="397" r:id="rId23"/>
    <p:sldId id="434" r:id="rId24"/>
    <p:sldId id="435" r:id="rId25"/>
    <p:sldId id="425" r:id="rId26"/>
    <p:sldId id="400" r:id="rId27"/>
    <p:sldId id="408" r:id="rId28"/>
    <p:sldId id="409" r:id="rId29"/>
    <p:sldId id="410" r:id="rId30"/>
    <p:sldId id="411" r:id="rId31"/>
    <p:sldId id="412" r:id="rId32"/>
    <p:sldId id="414" r:id="rId33"/>
    <p:sldId id="401" r:id="rId34"/>
    <p:sldId id="402" r:id="rId35"/>
    <p:sldId id="354" r:id="rId36"/>
    <p:sldId id="355" r:id="rId37"/>
    <p:sldId id="356" r:id="rId38"/>
    <p:sldId id="357" r:id="rId39"/>
    <p:sldId id="358" r:id="rId40"/>
    <p:sldId id="359" r:id="rId41"/>
    <p:sldId id="391" r:id="rId42"/>
    <p:sldId id="392" r:id="rId43"/>
    <p:sldId id="395" r:id="rId44"/>
    <p:sldId id="360" r:id="rId45"/>
    <p:sldId id="393" r:id="rId46"/>
    <p:sldId id="361" r:id="rId47"/>
    <p:sldId id="362" r:id="rId48"/>
    <p:sldId id="426" r:id="rId49"/>
    <p:sldId id="439" r:id="rId50"/>
    <p:sldId id="436" r:id="rId51"/>
    <p:sldId id="437" r:id="rId52"/>
    <p:sldId id="441" r:id="rId53"/>
    <p:sldId id="440" r:id="rId54"/>
    <p:sldId id="415" r:id="rId55"/>
    <p:sldId id="416" r:id="rId56"/>
    <p:sldId id="417" r:id="rId57"/>
    <p:sldId id="418" r:id="rId58"/>
    <p:sldId id="419" r:id="rId59"/>
    <p:sldId id="420" r:id="rId60"/>
    <p:sldId id="421" r:id="rId61"/>
    <p:sldId id="438" r:id="rId62"/>
    <p:sldId id="257" r:id="rId63"/>
    <p:sldId id="259" r:id="rId64"/>
    <p:sldId id="260" r:id="rId65"/>
    <p:sldId id="261" r:id="rId66"/>
    <p:sldId id="262" r:id="rId67"/>
    <p:sldId id="263" r:id="rId68"/>
    <p:sldId id="264" r:id="rId6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111" autoAdjust="0"/>
  </p:normalViewPr>
  <p:slideViewPr>
    <p:cSldViewPr>
      <p:cViewPr varScale="1">
        <p:scale>
          <a:sx n="82" d="100"/>
          <a:sy n="82" d="100"/>
        </p:scale>
        <p:origin x="1860" y="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pieChart>
        <c:varyColors val="1"/>
        <c:ser>
          <c:idx val="0"/>
          <c:order val="0"/>
          <c:tx>
            <c:strRef>
              <c:f>Sheet1!$B$1</c:f>
              <c:strCache>
                <c:ptCount val="1"/>
                <c:pt idx="0">
                  <c:v>Ethnicity</c:v>
                </c:pt>
              </c:strCache>
            </c:strRef>
          </c:tx>
          <c:cat>
            <c:strRef>
              <c:f>Sheet1!$A$2:$A$8</c:f>
              <c:strCache>
                <c:ptCount val="7"/>
                <c:pt idx="0">
                  <c:v>Caucasian</c:v>
                </c:pt>
                <c:pt idx="1">
                  <c:v>African American</c:v>
                </c:pt>
                <c:pt idx="2">
                  <c:v>Asian</c:v>
                </c:pt>
                <c:pt idx="3">
                  <c:v>Indian</c:v>
                </c:pt>
                <c:pt idx="4">
                  <c:v>Latino</c:v>
                </c:pt>
                <c:pt idx="5">
                  <c:v>Multiracial/Other</c:v>
                </c:pt>
                <c:pt idx="6">
                  <c:v>Native American</c:v>
                </c:pt>
              </c:strCache>
            </c:strRef>
          </c:cat>
          <c:val>
            <c:numRef>
              <c:f>Sheet1!$B$2:$B$8</c:f>
              <c:numCache>
                <c:formatCode>General</c:formatCode>
                <c:ptCount val="7"/>
                <c:pt idx="0">
                  <c:v>63.4</c:v>
                </c:pt>
                <c:pt idx="1">
                  <c:v>12.8</c:v>
                </c:pt>
                <c:pt idx="2">
                  <c:v>12.8</c:v>
                </c:pt>
                <c:pt idx="3">
                  <c:v>4</c:v>
                </c:pt>
                <c:pt idx="4">
                  <c:v>3</c:v>
                </c:pt>
                <c:pt idx="5">
                  <c:v>3</c:v>
                </c:pt>
                <c:pt idx="6">
                  <c:v>1</c:v>
                </c:pt>
              </c:numCache>
            </c:numRef>
          </c:val>
          <c:extLst>
            <c:ext xmlns:c16="http://schemas.microsoft.com/office/drawing/2014/chart" uri="{C3380CC4-5D6E-409C-BE32-E72D297353CC}">
              <c16:uniqueId val="{00000000-9396-4D5E-B626-B7897D44B9E5}"/>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6326424998761901"/>
          <c:y val="6.9395174287424602E-2"/>
          <c:w val="0.31786782548407899"/>
          <c:h val="0.87851913247686098"/>
        </c:manualLayout>
      </c:layout>
      <c:overlay val="0"/>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9509D-2D3E-400E-910B-7B0FD1EE90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D7D145C-C396-49D2-AAEB-2B884EAF1F1B}">
      <dgm:prSet phldrT="[Text]" custT="1"/>
      <dgm:spPr/>
      <dgm:t>
        <a:bodyPr/>
        <a:lstStyle/>
        <a:p>
          <a:r>
            <a:rPr lang="en-US" sz="2000" dirty="0"/>
            <a:t>Preschool</a:t>
          </a:r>
        </a:p>
      </dgm:t>
    </dgm:pt>
    <dgm:pt modelId="{3F56DEE8-EF8B-4043-BB13-B23040C6DE3F}" type="parTrans" cxnId="{4008030C-52DF-4639-9629-762822AA27D9}">
      <dgm:prSet/>
      <dgm:spPr/>
      <dgm:t>
        <a:bodyPr/>
        <a:lstStyle/>
        <a:p>
          <a:endParaRPr lang="en-US"/>
        </a:p>
      </dgm:t>
    </dgm:pt>
    <dgm:pt modelId="{FE15B872-76E4-413D-B69E-4DE0DDF3738C}" type="sibTrans" cxnId="{4008030C-52DF-4639-9629-762822AA27D9}">
      <dgm:prSet/>
      <dgm:spPr/>
      <dgm:t>
        <a:bodyPr/>
        <a:lstStyle/>
        <a:p>
          <a:endParaRPr lang="en-US"/>
        </a:p>
      </dgm:t>
    </dgm:pt>
    <dgm:pt modelId="{FB1A05ED-657C-47CD-B1FF-935518A3EE47}">
      <dgm:prSet phldrT="[Text]"/>
      <dgm:spPr/>
      <dgm:t>
        <a:bodyPr/>
        <a:lstStyle/>
        <a:p>
          <a:r>
            <a:rPr lang="en-US" dirty="0"/>
            <a:t>Direct, face-to face behaviors</a:t>
          </a:r>
        </a:p>
      </dgm:t>
    </dgm:pt>
    <dgm:pt modelId="{2C965E21-8A91-4FAF-8B0C-338BF98E59C3}" type="parTrans" cxnId="{91260217-D247-408C-A599-12A688D1542A}">
      <dgm:prSet/>
      <dgm:spPr/>
      <dgm:t>
        <a:bodyPr/>
        <a:lstStyle/>
        <a:p>
          <a:endParaRPr lang="en-US"/>
        </a:p>
      </dgm:t>
    </dgm:pt>
    <dgm:pt modelId="{EDD73FE4-0225-4994-B799-BB14202DAD0B}" type="sibTrans" cxnId="{91260217-D247-408C-A599-12A688D1542A}">
      <dgm:prSet/>
      <dgm:spPr/>
      <dgm:t>
        <a:bodyPr/>
        <a:lstStyle/>
        <a:p>
          <a:endParaRPr lang="en-US"/>
        </a:p>
      </dgm:t>
    </dgm:pt>
    <dgm:pt modelId="{B764BBF2-B97F-48CD-961F-3F4E5D8F4100}">
      <dgm:prSet phldrT="[Text]"/>
      <dgm:spPr/>
      <dgm:t>
        <a:bodyPr/>
        <a:lstStyle/>
        <a:p>
          <a:r>
            <a:rPr lang="en-US" dirty="0"/>
            <a:t>Exclusion from party</a:t>
          </a:r>
        </a:p>
      </dgm:t>
    </dgm:pt>
    <dgm:pt modelId="{317916A4-4BBF-47C5-8062-600B0899E373}" type="parTrans" cxnId="{F657C5D4-11B3-4BD0-B870-4221E5A2890C}">
      <dgm:prSet/>
      <dgm:spPr/>
      <dgm:t>
        <a:bodyPr/>
        <a:lstStyle/>
        <a:p>
          <a:endParaRPr lang="en-US"/>
        </a:p>
      </dgm:t>
    </dgm:pt>
    <dgm:pt modelId="{6727FCAB-6DBD-464E-AF9B-22C074426F6E}" type="sibTrans" cxnId="{F657C5D4-11B3-4BD0-B870-4221E5A2890C}">
      <dgm:prSet/>
      <dgm:spPr/>
      <dgm:t>
        <a:bodyPr/>
        <a:lstStyle/>
        <a:p>
          <a:endParaRPr lang="en-US"/>
        </a:p>
      </dgm:t>
    </dgm:pt>
    <dgm:pt modelId="{9F8D2683-1546-404F-A045-2DDF29817794}">
      <dgm:prSet phldrT="[Text]" custT="1"/>
      <dgm:spPr/>
      <dgm:t>
        <a:bodyPr/>
        <a:lstStyle/>
        <a:p>
          <a:r>
            <a:rPr lang="en-US" sz="2000" dirty="0"/>
            <a:t>Middle Childhood</a:t>
          </a:r>
        </a:p>
      </dgm:t>
    </dgm:pt>
    <dgm:pt modelId="{01B28724-7076-4CCD-B623-3D19F5D230BA}" type="parTrans" cxnId="{F377D226-802B-4639-8BE7-6AC2A9D0B5CD}">
      <dgm:prSet/>
      <dgm:spPr/>
      <dgm:t>
        <a:bodyPr/>
        <a:lstStyle/>
        <a:p>
          <a:endParaRPr lang="en-US"/>
        </a:p>
      </dgm:t>
    </dgm:pt>
    <dgm:pt modelId="{DBAF3ABC-2675-4298-A968-71E1ABD068DE}" type="sibTrans" cxnId="{F377D226-802B-4639-8BE7-6AC2A9D0B5CD}">
      <dgm:prSet/>
      <dgm:spPr/>
      <dgm:t>
        <a:bodyPr/>
        <a:lstStyle/>
        <a:p>
          <a:endParaRPr lang="en-US"/>
        </a:p>
      </dgm:t>
    </dgm:pt>
    <dgm:pt modelId="{20D9E413-ED40-4B4E-9355-7A42E2027A4F}">
      <dgm:prSet phldrT="[Text]"/>
      <dgm:spPr/>
      <dgm:t>
        <a:bodyPr/>
        <a:lstStyle/>
        <a:p>
          <a:r>
            <a:rPr lang="en-US" dirty="0"/>
            <a:t>More sophisticated, direct and indirect behaviors</a:t>
          </a:r>
        </a:p>
      </dgm:t>
    </dgm:pt>
    <dgm:pt modelId="{C822E570-42D4-417B-92AA-F8D1E2509295}" type="parTrans" cxnId="{F9E352BF-AA80-4304-B0E2-7C422BC48FEC}">
      <dgm:prSet/>
      <dgm:spPr/>
      <dgm:t>
        <a:bodyPr/>
        <a:lstStyle/>
        <a:p>
          <a:endParaRPr lang="en-US"/>
        </a:p>
      </dgm:t>
    </dgm:pt>
    <dgm:pt modelId="{5DAC81C4-5F87-4C01-81EF-10686C878277}" type="sibTrans" cxnId="{F9E352BF-AA80-4304-B0E2-7C422BC48FEC}">
      <dgm:prSet/>
      <dgm:spPr/>
      <dgm:t>
        <a:bodyPr/>
        <a:lstStyle/>
        <a:p>
          <a:endParaRPr lang="en-US"/>
        </a:p>
      </dgm:t>
    </dgm:pt>
    <dgm:pt modelId="{C220F87C-C333-43C9-AA79-82AE96F07F1B}">
      <dgm:prSet phldrT="[Text]"/>
      <dgm:spPr/>
      <dgm:t>
        <a:bodyPr/>
        <a:lstStyle/>
        <a:p>
          <a:r>
            <a:rPr lang="en-US" dirty="0"/>
            <a:t>Direct: refuse to choose as a team member</a:t>
          </a:r>
        </a:p>
      </dgm:t>
    </dgm:pt>
    <dgm:pt modelId="{C452A4E8-42C0-442A-9E2E-2AC813187ED5}" type="parTrans" cxnId="{2489B82C-2B6E-4C07-B233-15938F32E268}">
      <dgm:prSet/>
      <dgm:spPr/>
      <dgm:t>
        <a:bodyPr/>
        <a:lstStyle/>
        <a:p>
          <a:endParaRPr lang="en-US"/>
        </a:p>
      </dgm:t>
    </dgm:pt>
    <dgm:pt modelId="{89FC22B6-1EE3-4377-9A60-773348625647}" type="sibTrans" cxnId="{2489B82C-2B6E-4C07-B233-15938F32E268}">
      <dgm:prSet/>
      <dgm:spPr/>
      <dgm:t>
        <a:bodyPr/>
        <a:lstStyle/>
        <a:p>
          <a:endParaRPr lang="en-US"/>
        </a:p>
      </dgm:t>
    </dgm:pt>
    <dgm:pt modelId="{AAA3DFE7-0E11-45B0-BDEE-0357F3F8BD2E}">
      <dgm:prSet phldrT="[Text]" custT="1"/>
      <dgm:spPr/>
      <dgm:t>
        <a:bodyPr/>
        <a:lstStyle/>
        <a:p>
          <a:r>
            <a:rPr lang="en-US" sz="2000" dirty="0"/>
            <a:t>Adolescence </a:t>
          </a:r>
        </a:p>
      </dgm:t>
    </dgm:pt>
    <dgm:pt modelId="{2F711F29-A3B3-447F-8A52-FA66005F6C8D}" type="parTrans" cxnId="{D26F8429-371D-4817-9A2A-C8F62CB6251D}">
      <dgm:prSet/>
      <dgm:spPr/>
      <dgm:t>
        <a:bodyPr/>
        <a:lstStyle/>
        <a:p>
          <a:endParaRPr lang="en-US"/>
        </a:p>
      </dgm:t>
    </dgm:pt>
    <dgm:pt modelId="{63228C32-3E50-481F-9C65-FA9A1A2F0992}" type="sibTrans" cxnId="{D26F8429-371D-4817-9A2A-C8F62CB6251D}">
      <dgm:prSet/>
      <dgm:spPr/>
      <dgm:t>
        <a:bodyPr/>
        <a:lstStyle/>
        <a:p>
          <a:endParaRPr lang="en-US"/>
        </a:p>
      </dgm:t>
    </dgm:pt>
    <dgm:pt modelId="{8ED2E431-C392-45BB-9349-B0BC824F89A6}">
      <dgm:prSet phldrT="[Text]"/>
      <dgm:spPr/>
      <dgm:t>
        <a:bodyPr/>
        <a:lstStyle/>
        <a:p>
          <a:r>
            <a:rPr lang="en-US" dirty="0"/>
            <a:t>Sophisticated and focused on opposite-sex relationships</a:t>
          </a:r>
        </a:p>
      </dgm:t>
    </dgm:pt>
    <dgm:pt modelId="{5C05D59F-B550-47BF-AD82-9FBB20BDAE10}" type="parTrans" cxnId="{5A4FB40A-AA3A-477E-AF50-CA03A4AB9738}">
      <dgm:prSet/>
      <dgm:spPr/>
      <dgm:t>
        <a:bodyPr/>
        <a:lstStyle/>
        <a:p>
          <a:endParaRPr lang="en-US"/>
        </a:p>
      </dgm:t>
    </dgm:pt>
    <dgm:pt modelId="{1B5FF8CD-0FC3-4075-B677-F600D2EE0130}" type="sibTrans" cxnId="{5A4FB40A-AA3A-477E-AF50-CA03A4AB9738}">
      <dgm:prSet/>
      <dgm:spPr/>
      <dgm:t>
        <a:bodyPr/>
        <a:lstStyle/>
        <a:p>
          <a:endParaRPr lang="en-US"/>
        </a:p>
      </dgm:t>
    </dgm:pt>
    <dgm:pt modelId="{66CF6356-1462-46FA-9DCE-D5FA2CA6EDA0}">
      <dgm:prSet phldrT="[Text]"/>
      <dgm:spPr/>
      <dgm:t>
        <a:bodyPr/>
        <a:lstStyle/>
        <a:p>
          <a:r>
            <a:rPr lang="en-US" dirty="0"/>
            <a:t>Indirect: spread a rumor</a:t>
          </a:r>
        </a:p>
      </dgm:t>
    </dgm:pt>
    <dgm:pt modelId="{A0CB001A-80DD-497E-9510-55ED812AB713}" type="parTrans" cxnId="{ADC8516D-5E91-453E-8CB1-C9D5F3876D8C}">
      <dgm:prSet/>
      <dgm:spPr/>
      <dgm:t>
        <a:bodyPr/>
        <a:lstStyle/>
        <a:p>
          <a:endParaRPr lang="en-US"/>
        </a:p>
      </dgm:t>
    </dgm:pt>
    <dgm:pt modelId="{E6189162-2B9B-4710-8D8B-C7D0C0D757E2}" type="sibTrans" cxnId="{ADC8516D-5E91-453E-8CB1-C9D5F3876D8C}">
      <dgm:prSet/>
      <dgm:spPr/>
      <dgm:t>
        <a:bodyPr/>
        <a:lstStyle/>
        <a:p>
          <a:endParaRPr lang="en-US"/>
        </a:p>
      </dgm:t>
    </dgm:pt>
    <dgm:pt modelId="{854712EC-DBE6-4701-BFAE-29DF77BAB5C7}">
      <dgm:prSet phldrT="[Text]"/>
      <dgm:spPr/>
      <dgm:t>
        <a:bodyPr/>
        <a:lstStyle/>
        <a:p>
          <a:r>
            <a:rPr lang="en-US" dirty="0"/>
            <a:t>Stealing a boyfriend </a:t>
          </a:r>
        </a:p>
      </dgm:t>
    </dgm:pt>
    <dgm:pt modelId="{6896BB71-2CE0-4D45-943E-B4C3CF7721EE}" type="parTrans" cxnId="{AC0ED662-E587-49EB-9484-7008563B6B43}">
      <dgm:prSet/>
      <dgm:spPr/>
      <dgm:t>
        <a:bodyPr/>
        <a:lstStyle/>
        <a:p>
          <a:endParaRPr lang="en-US"/>
        </a:p>
      </dgm:t>
    </dgm:pt>
    <dgm:pt modelId="{6CF5BB6C-198D-4F15-A29C-0386920F2284}" type="sibTrans" cxnId="{AC0ED662-E587-49EB-9484-7008563B6B43}">
      <dgm:prSet/>
      <dgm:spPr/>
      <dgm:t>
        <a:bodyPr/>
        <a:lstStyle/>
        <a:p>
          <a:endParaRPr lang="en-US"/>
        </a:p>
      </dgm:t>
    </dgm:pt>
    <dgm:pt modelId="{69A45200-C50C-4601-B7CF-C564E4D12501}" type="pres">
      <dgm:prSet presAssocID="{3FA9509D-2D3E-400E-910B-7B0FD1EE904C}" presName="Name0" presStyleCnt="0">
        <dgm:presLayoutVars>
          <dgm:dir/>
          <dgm:animLvl val="lvl"/>
          <dgm:resizeHandles val="exact"/>
        </dgm:presLayoutVars>
      </dgm:prSet>
      <dgm:spPr/>
    </dgm:pt>
    <dgm:pt modelId="{C26FB726-CF3A-40AA-BBE7-0D4C9B50C818}" type="pres">
      <dgm:prSet presAssocID="{3D7D145C-C396-49D2-AAEB-2B884EAF1F1B}" presName="linNode" presStyleCnt="0"/>
      <dgm:spPr/>
    </dgm:pt>
    <dgm:pt modelId="{1A22BDCA-204B-4412-86C4-D0D147E09366}" type="pres">
      <dgm:prSet presAssocID="{3D7D145C-C396-49D2-AAEB-2B884EAF1F1B}" presName="parentText" presStyleLbl="node1" presStyleIdx="0" presStyleCnt="3" custScaleX="63691" custScaleY="69975">
        <dgm:presLayoutVars>
          <dgm:chMax val="1"/>
          <dgm:bulletEnabled val="1"/>
        </dgm:presLayoutVars>
      </dgm:prSet>
      <dgm:spPr/>
    </dgm:pt>
    <dgm:pt modelId="{12B5D4AE-4909-4C4E-8E44-19FCF2C8D4E1}" type="pres">
      <dgm:prSet presAssocID="{3D7D145C-C396-49D2-AAEB-2B884EAF1F1B}" presName="descendantText" presStyleLbl="alignAccFollowNode1" presStyleIdx="0" presStyleCnt="3">
        <dgm:presLayoutVars>
          <dgm:bulletEnabled val="1"/>
        </dgm:presLayoutVars>
      </dgm:prSet>
      <dgm:spPr/>
    </dgm:pt>
    <dgm:pt modelId="{B8D8CF44-3762-4587-A865-DD976282C2ED}" type="pres">
      <dgm:prSet presAssocID="{FE15B872-76E4-413D-B69E-4DE0DDF3738C}" presName="sp" presStyleCnt="0"/>
      <dgm:spPr/>
    </dgm:pt>
    <dgm:pt modelId="{ABF62EEE-8DAD-4441-9314-834585D23130}" type="pres">
      <dgm:prSet presAssocID="{9F8D2683-1546-404F-A045-2DDF29817794}" presName="linNode" presStyleCnt="0"/>
      <dgm:spPr/>
    </dgm:pt>
    <dgm:pt modelId="{4444645D-059C-4227-8C03-3C130BD73A7F}" type="pres">
      <dgm:prSet presAssocID="{9F8D2683-1546-404F-A045-2DDF29817794}" presName="parentText" presStyleLbl="node1" presStyleIdx="1" presStyleCnt="3" custScaleX="63691" custScaleY="69975">
        <dgm:presLayoutVars>
          <dgm:chMax val="1"/>
          <dgm:bulletEnabled val="1"/>
        </dgm:presLayoutVars>
      </dgm:prSet>
      <dgm:spPr/>
    </dgm:pt>
    <dgm:pt modelId="{FCE1F2A0-AAA7-463E-9632-2768662B5954}" type="pres">
      <dgm:prSet presAssocID="{9F8D2683-1546-404F-A045-2DDF29817794}" presName="descendantText" presStyleLbl="alignAccFollowNode1" presStyleIdx="1" presStyleCnt="3">
        <dgm:presLayoutVars>
          <dgm:bulletEnabled val="1"/>
        </dgm:presLayoutVars>
      </dgm:prSet>
      <dgm:spPr/>
    </dgm:pt>
    <dgm:pt modelId="{73313A20-BE4C-48DA-BD8F-1D4329C3BB1F}" type="pres">
      <dgm:prSet presAssocID="{DBAF3ABC-2675-4298-A968-71E1ABD068DE}" presName="sp" presStyleCnt="0"/>
      <dgm:spPr/>
    </dgm:pt>
    <dgm:pt modelId="{CCCCA430-6E6B-48EC-B720-87EB0AA4AF28}" type="pres">
      <dgm:prSet presAssocID="{AAA3DFE7-0E11-45B0-BDEE-0357F3F8BD2E}" presName="linNode" presStyleCnt="0"/>
      <dgm:spPr/>
    </dgm:pt>
    <dgm:pt modelId="{8769AF2A-CC77-43D3-940C-5BCEA7B29FBE}" type="pres">
      <dgm:prSet presAssocID="{AAA3DFE7-0E11-45B0-BDEE-0357F3F8BD2E}" presName="parentText" presStyleLbl="node1" presStyleIdx="2" presStyleCnt="3" custScaleX="63691" custScaleY="69975">
        <dgm:presLayoutVars>
          <dgm:chMax val="1"/>
          <dgm:bulletEnabled val="1"/>
        </dgm:presLayoutVars>
      </dgm:prSet>
      <dgm:spPr/>
    </dgm:pt>
    <dgm:pt modelId="{DA60974E-30E6-4157-909E-3D50626B3941}" type="pres">
      <dgm:prSet presAssocID="{AAA3DFE7-0E11-45B0-BDEE-0357F3F8BD2E}" presName="descendantText" presStyleLbl="alignAccFollowNode1" presStyleIdx="2" presStyleCnt="3" custLinFactNeighborY="8486">
        <dgm:presLayoutVars>
          <dgm:bulletEnabled val="1"/>
        </dgm:presLayoutVars>
      </dgm:prSet>
      <dgm:spPr/>
    </dgm:pt>
  </dgm:ptLst>
  <dgm:cxnLst>
    <dgm:cxn modelId="{5A4FB40A-AA3A-477E-AF50-CA03A4AB9738}" srcId="{AAA3DFE7-0E11-45B0-BDEE-0357F3F8BD2E}" destId="{8ED2E431-C392-45BB-9349-B0BC824F89A6}" srcOrd="0" destOrd="0" parTransId="{5C05D59F-B550-47BF-AD82-9FBB20BDAE10}" sibTransId="{1B5FF8CD-0FC3-4075-B677-F600D2EE0130}"/>
    <dgm:cxn modelId="{4008030C-52DF-4639-9629-762822AA27D9}" srcId="{3FA9509D-2D3E-400E-910B-7B0FD1EE904C}" destId="{3D7D145C-C396-49D2-AAEB-2B884EAF1F1B}" srcOrd="0" destOrd="0" parTransId="{3F56DEE8-EF8B-4043-BB13-B23040C6DE3F}" sibTransId="{FE15B872-76E4-413D-B69E-4DE0DDF3738C}"/>
    <dgm:cxn modelId="{43A5140D-D575-4EE5-8BF7-0284055F85CA}" type="presOf" srcId="{66CF6356-1462-46FA-9DCE-D5FA2CA6EDA0}" destId="{FCE1F2A0-AAA7-463E-9632-2768662B5954}" srcOrd="0" destOrd="2" presId="urn:microsoft.com/office/officeart/2005/8/layout/vList5"/>
    <dgm:cxn modelId="{D4534314-C53A-4E04-8FD1-A511D3489607}" type="presOf" srcId="{854712EC-DBE6-4701-BFAE-29DF77BAB5C7}" destId="{DA60974E-30E6-4157-909E-3D50626B3941}" srcOrd="0" destOrd="1" presId="urn:microsoft.com/office/officeart/2005/8/layout/vList5"/>
    <dgm:cxn modelId="{3EDF4B15-E31C-4595-B4C8-93977E998C00}" type="presOf" srcId="{9F8D2683-1546-404F-A045-2DDF29817794}" destId="{4444645D-059C-4227-8C03-3C130BD73A7F}" srcOrd="0" destOrd="0" presId="urn:microsoft.com/office/officeart/2005/8/layout/vList5"/>
    <dgm:cxn modelId="{91260217-D247-408C-A599-12A688D1542A}" srcId="{3D7D145C-C396-49D2-AAEB-2B884EAF1F1B}" destId="{FB1A05ED-657C-47CD-B1FF-935518A3EE47}" srcOrd="0" destOrd="0" parTransId="{2C965E21-8A91-4FAF-8B0C-338BF98E59C3}" sibTransId="{EDD73FE4-0225-4994-B799-BB14202DAD0B}"/>
    <dgm:cxn modelId="{F377D226-802B-4639-8BE7-6AC2A9D0B5CD}" srcId="{3FA9509D-2D3E-400E-910B-7B0FD1EE904C}" destId="{9F8D2683-1546-404F-A045-2DDF29817794}" srcOrd="1" destOrd="0" parTransId="{01B28724-7076-4CCD-B623-3D19F5D230BA}" sibTransId="{DBAF3ABC-2675-4298-A968-71E1ABD068DE}"/>
    <dgm:cxn modelId="{D26F8429-371D-4817-9A2A-C8F62CB6251D}" srcId="{3FA9509D-2D3E-400E-910B-7B0FD1EE904C}" destId="{AAA3DFE7-0E11-45B0-BDEE-0357F3F8BD2E}" srcOrd="2" destOrd="0" parTransId="{2F711F29-A3B3-447F-8A52-FA66005F6C8D}" sibTransId="{63228C32-3E50-481F-9C65-FA9A1A2F0992}"/>
    <dgm:cxn modelId="{2489B82C-2B6E-4C07-B233-15938F32E268}" srcId="{20D9E413-ED40-4B4E-9355-7A42E2027A4F}" destId="{C220F87C-C333-43C9-AA79-82AE96F07F1B}" srcOrd="0" destOrd="0" parTransId="{C452A4E8-42C0-442A-9E2E-2AC813187ED5}" sibTransId="{89FC22B6-1EE3-4377-9A60-773348625647}"/>
    <dgm:cxn modelId="{AC0ED662-E587-49EB-9484-7008563B6B43}" srcId="{8ED2E431-C392-45BB-9349-B0BC824F89A6}" destId="{854712EC-DBE6-4701-BFAE-29DF77BAB5C7}" srcOrd="0" destOrd="0" parTransId="{6896BB71-2CE0-4D45-943E-B4C3CF7721EE}" sibTransId="{6CF5BB6C-198D-4F15-A29C-0386920F2284}"/>
    <dgm:cxn modelId="{3CD1F843-BDCE-4DD0-B1CC-9A92256AE127}" type="presOf" srcId="{FB1A05ED-657C-47CD-B1FF-935518A3EE47}" destId="{12B5D4AE-4909-4C4E-8E44-19FCF2C8D4E1}" srcOrd="0" destOrd="0" presId="urn:microsoft.com/office/officeart/2005/8/layout/vList5"/>
    <dgm:cxn modelId="{FCD52A6B-3DEE-4ADD-AD9B-FFB60A31C309}" type="presOf" srcId="{3FA9509D-2D3E-400E-910B-7B0FD1EE904C}" destId="{69A45200-C50C-4601-B7CF-C564E4D12501}" srcOrd="0" destOrd="0" presId="urn:microsoft.com/office/officeart/2005/8/layout/vList5"/>
    <dgm:cxn modelId="{ADC8516D-5E91-453E-8CB1-C9D5F3876D8C}" srcId="{20D9E413-ED40-4B4E-9355-7A42E2027A4F}" destId="{66CF6356-1462-46FA-9DCE-D5FA2CA6EDA0}" srcOrd="1" destOrd="0" parTransId="{A0CB001A-80DD-497E-9510-55ED812AB713}" sibTransId="{E6189162-2B9B-4710-8D8B-C7D0C0D757E2}"/>
    <dgm:cxn modelId="{B94023A7-DEA2-4CC7-A5D4-91BC5187CD31}" type="presOf" srcId="{20D9E413-ED40-4B4E-9355-7A42E2027A4F}" destId="{FCE1F2A0-AAA7-463E-9632-2768662B5954}" srcOrd="0" destOrd="0" presId="urn:microsoft.com/office/officeart/2005/8/layout/vList5"/>
    <dgm:cxn modelId="{F9E352BF-AA80-4304-B0E2-7C422BC48FEC}" srcId="{9F8D2683-1546-404F-A045-2DDF29817794}" destId="{20D9E413-ED40-4B4E-9355-7A42E2027A4F}" srcOrd="0" destOrd="0" parTransId="{C822E570-42D4-417B-92AA-F8D1E2509295}" sibTransId="{5DAC81C4-5F87-4C01-81EF-10686C878277}"/>
    <dgm:cxn modelId="{CEAD4AC0-231A-4559-A324-E8D5638F549E}" type="presOf" srcId="{8ED2E431-C392-45BB-9349-B0BC824F89A6}" destId="{DA60974E-30E6-4157-909E-3D50626B3941}" srcOrd="0" destOrd="0" presId="urn:microsoft.com/office/officeart/2005/8/layout/vList5"/>
    <dgm:cxn modelId="{61745FCA-6860-40A5-AB33-889967A51CFD}" type="presOf" srcId="{3D7D145C-C396-49D2-AAEB-2B884EAF1F1B}" destId="{1A22BDCA-204B-4412-86C4-D0D147E09366}" srcOrd="0" destOrd="0" presId="urn:microsoft.com/office/officeart/2005/8/layout/vList5"/>
    <dgm:cxn modelId="{BB67B1D4-3390-4A3D-8C95-542C2BCC2A7D}" type="presOf" srcId="{C220F87C-C333-43C9-AA79-82AE96F07F1B}" destId="{FCE1F2A0-AAA7-463E-9632-2768662B5954}" srcOrd="0" destOrd="1" presId="urn:microsoft.com/office/officeart/2005/8/layout/vList5"/>
    <dgm:cxn modelId="{F657C5D4-11B3-4BD0-B870-4221E5A2890C}" srcId="{3D7D145C-C396-49D2-AAEB-2B884EAF1F1B}" destId="{B764BBF2-B97F-48CD-961F-3F4E5D8F4100}" srcOrd="1" destOrd="0" parTransId="{317916A4-4BBF-47C5-8062-600B0899E373}" sibTransId="{6727FCAB-6DBD-464E-AF9B-22C074426F6E}"/>
    <dgm:cxn modelId="{26640FDA-77C2-4826-AC32-505FA9C9A2FA}" type="presOf" srcId="{AAA3DFE7-0E11-45B0-BDEE-0357F3F8BD2E}" destId="{8769AF2A-CC77-43D3-940C-5BCEA7B29FBE}" srcOrd="0" destOrd="0" presId="urn:microsoft.com/office/officeart/2005/8/layout/vList5"/>
    <dgm:cxn modelId="{82888DFB-C438-429F-96EE-0F650C9154B5}" type="presOf" srcId="{B764BBF2-B97F-48CD-961F-3F4E5D8F4100}" destId="{12B5D4AE-4909-4C4E-8E44-19FCF2C8D4E1}" srcOrd="0" destOrd="1" presId="urn:microsoft.com/office/officeart/2005/8/layout/vList5"/>
    <dgm:cxn modelId="{37E19CC5-6A07-4B45-AFD0-2C481FD42CA9}" type="presParOf" srcId="{69A45200-C50C-4601-B7CF-C564E4D12501}" destId="{C26FB726-CF3A-40AA-BBE7-0D4C9B50C818}" srcOrd="0" destOrd="0" presId="urn:microsoft.com/office/officeart/2005/8/layout/vList5"/>
    <dgm:cxn modelId="{E6945394-345B-4ABA-83FF-CB94C32024F2}" type="presParOf" srcId="{C26FB726-CF3A-40AA-BBE7-0D4C9B50C818}" destId="{1A22BDCA-204B-4412-86C4-D0D147E09366}" srcOrd="0" destOrd="0" presId="urn:microsoft.com/office/officeart/2005/8/layout/vList5"/>
    <dgm:cxn modelId="{DBFFE857-32C8-43AE-B0EE-89513745C967}" type="presParOf" srcId="{C26FB726-CF3A-40AA-BBE7-0D4C9B50C818}" destId="{12B5D4AE-4909-4C4E-8E44-19FCF2C8D4E1}" srcOrd="1" destOrd="0" presId="urn:microsoft.com/office/officeart/2005/8/layout/vList5"/>
    <dgm:cxn modelId="{5AF04703-CA99-420A-818D-DD6FEDD1397A}" type="presParOf" srcId="{69A45200-C50C-4601-B7CF-C564E4D12501}" destId="{B8D8CF44-3762-4587-A865-DD976282C2ED}" srcOrd="1" destOrd="0" presId="urn:microsoft.com/office/officeart/2005/8/layout/vList5"/>
    <dgm:cxn modelId="{CA087189-C500-4871-8064-CC887B6CBB7D}" type="presParOf" srcId="{69A45200-C50C-4601-B7CF-C564E4D12501}" destId="{ABF62EEE-8DAD-4441-9314-834585D23130}" srcOrd="2" destOrd="0" presId="urn:microsoft.com/office/officeart/2005/8/layout/vList5"/>
    <dgm:cxn modelId="{B56BBA35-1391-4BED-9FEE-8519BD74DB42}" type="presParOf" srcId="{ABF62EEE-8DAD-4441-9314-834585D23130}" destId="{4444645D-059C-4227-8C03-3C130BD73A7F}" srcOrd="0" destOrd="0" presId="urn:microsoft.com/office/officeart/2005/8/layout/vList5"/>
    <dgm:cxn modelId="{2010A7FB-EAFB-4144-A5D6-1AFC1FC4B535}" type="presParOf" srcId="{ABF62EEE-8DAD-4441-9314-834585D23130}" destId="{FCE1F2A0-AAA7-463E-9632-2768662B5954}" srcOrd="1" destOrd="0" presId="urn:microsoft.com/office/officeart/2005/8/layout/vList5"/>
    <dgm:cxn modelId="{2CD6CC10-2FE6-44C1-A647-DB8DD15FB5B4}" type="presParOf" srcId="{69A45200-C50C-4601-B7CF-C564E4D12501}" destId="{73313A20-BE4C-48DA-BD8F-1D4329C3BB1F}" srcOrd="3" destOrd="0" presId="urn:microsoft.com/office/officeart/2005/8/layout/vList5"/>
    <dgm:cxn modelId="{419EA49E-3AAA-4461-A47D-72AE3E215779}" type="presParOf" srcId="{69A45200-C50C-4601-B7CF-C564E4D12501}" destId="{CCCCA430-6E6B-48EC-B720-87EB0AA4AF28}" srcOrd="4" destOrd="0" presId="urn:microsoft.com/office/officeart/2005/8/layout/vList5"/>
    <dgm:cxn modelId="{8DD2F7F9-527D-491B-9852-F521F1C1BCB4}" type="presParOf" srcId="{CCCCA430-6E6B-48EC-B720-87EB0AA4AF28}" destId="{8769AF2A-CC77-43D3-940C-5BCEA7B29FBE}" srcOrd="0" destOrd="0" presId="urn:microsoft.com/office/officeart/2005/8/layout/vList5"/>
    <dgm:cxn modelId="{E4888C80-7BDB-4DA1-A633-BA1174B87B1B}" type="presParOf" srcId="{CCCCA430-6E6B-48EC-B720-87EB0AA4AF28}" destId="{DA60974E-30E6-4157-909E-3D50626B394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5D4AE-4909-4C4E-8E44-19FCF2C8D4E1}">
      <dsp:nvSpPr>
        <dsp:cNvPr id="0" name=""/>
        <dsp:cNvSpPr/>
      </dsp:nvSpPr>
      <dsp:spPr>
        <a:xfrm rot="5400000">
          <a:off x="5040990" y="-2413788"/>
          <a:ext cx="877609" cy="5705856"/>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Direct, face-to face behaviors</a:t>
          </a:r>
        </a:p>
        <a:p>
          <a:pPr marL="114300" lvl="1" indent="-114300" algn="l" defTabSz="666750">
            <a:lnSpc>
              <a:spcPct val="90000"/>
            </a:lnSpc>
            <a:spcBef>
              <a:spcPct val="0"/>
            </a:spcBef>
            <a:spcAft>
              <a:spcPct val="15000"/>
            </a:spcAft>
            <a:buChar char="•"/>
          </a:pPr>
          <a:r>
            <a:rPr lang="en-US" sz="1500" kern="1200" dirty="0"/>
            <a:t>Exclusion from party</a:t>
          </a:r>
        </a:p>
      </dsp:txBody>
      <dsp:txXfrm rot="-5400000">
        <a:off x="2626867" y="43176"/>
        <a:ext cx="5663015" cy="791927"/>
      </dsp:txXfrm>
    </dsp:sp>
    <dsp:sp modelId="{1A22BDCA-204B-4412-86C4-D0D147E09366}">
      <dsp:nvSpPr>
        <dsp:cNvPr id="0" name=""/>
        <dsp:cNvSpPr/>
      </dsp:nvSpPr>
      <dsp:spPr>
        <a:xfrm>
          <a:off x="582676" y="55322"/>
          <a:ext cx="2044190" cy="76763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Preschool</a:t>
          </a:r>
        </a:p>
      </dsp:txBody>
      <dsp:txXfrm>
        <a:off x="620149" y="92795"/>
        <a:ext cx="1969244" cy="692688"/>
      </dsp:txXfrm>
    </dsp:sp>
    <dsp:sp modelId="{FCE1F2A0-AAA7-463E-9632-2768662B5954}">
      <dsp:nvSpPr>
        <dsp:cNvPr id="0" name=""/>
        <dsp:cNvSpPr/>
      </dsp:nvSpPr>
      <dsp:spPr>
        <a:xfrm rot="5400000">
          <a:off x="5040990" y="-1481328"/>
          <a:ext cx="877609" cy="5705856"/>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More sophisticated, direct and indirect behaviors</a:t>
          </a:r>
        </a:p>
        <a:p>
          <a:pPr marL="228600" lvl="2" indent="-114300" algn="l" defTabSz="666750">
            <a:lnSpc>
              <a:spcPct val="90000"/>
            </a:lnSpc>
            <a:spcBef>
              <a:spcPct val="0"/>
            </a:spcBef>
            <a:spcAft>
              <a:spcPct val="15000"/>
            </a:spcAft>
            <a:buChar char="•"/>
          </a:pPr>
          <a:r>
            <a:rPr lang="en-US" sz="1500" kern="1200" dirty="0"/>
            <a:t>Direct: refuse to choose as a team member</a:t>
          </a:r>
        </a:p>
        <a:p>
          <a:pPr marL="228600" lvl="2" indent="-114300" algn="l" defTabSz="666750">
            <a:lnSpc>
              <a:spcPct val="90000"/>
            </a:lnSpc>
            <a:spcBef>
              <a:spcPct val="0"/>
            </a:spcBef>
            <a:spcAft>
              <a:spcPct val="15000"/>
            </a:spcAft>
            <a:buChar char="•"/>
          </a:pPr>
          <a:r>
            <a:rPr lang="en-US" sz="1500" kern="1200" dirty="0"/>
            <a:t>Indirect: spread a rumor</a:t>
          </a:r>
        </a:p>
      </dsp:txBody>
      <dsp:txXfrm rot="-5400000">
        <a:off x="2626867" y="975636"/>
        <a:ext cx="5663015" cy="791927"/>
      </dsp:txXfrm>
    </dsp:sp>
    <dsp:sp modelId="{4444645D-059C-4227-8C03-3C130BD73A7F}">
      <dsp:nvSpPr>
        <dsp:cNvPr id="0" name=""/>
        <dsp:cNvSpPr/>
      </dsp:nvSpPr>
      <dsp:spPr>
        <a:xfrm>
          <a:off x="582676" y="987782"/>
          <a:ext cx="2044190" cy="76763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Middle Childhood</a:t>
          </a:r>
        </a:p>
      </dsp:txBody>
      <dsp:txXfrm>
        <a:off x="620149" y="1025255"/>
        <a:ext cx="1969244" cy="692688"/>
      </dsp:txXfrm>
    </dsp:sp>
    <dsp:sp modelId="{DA60974E-30E6-4157-909E-3D50626B3941}">
      <dsp:nvSpPr>
        <dsp:cNvPr id="0" name=""/>
        <dsp:cNvSpPr/>
      </dsp:nvSpPr>
      <dsp:spPr>
        <a:xfrm rot="5400000">
          <a:off x="5040990" y="-548532"/>
          <a:ext cx="877609" cy="5705856"/>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Sophisticated and focused on opposite-sex relationships</a:t>
          </a:r>
        </a:p>
        <a:p>
          <a:pPr marL="228600" lvl="2" indent="-114300" algn="l" defTabSz="666750">
            <a:lnSpc>
              <a:spcPct val="90000"/>
            </a:lnSpc>
            <a:spcBef>
              <a:spcPct val="0"/>
            </a:spcBef>
            <a:spcAft>
              <a:spcPct val="15000"/>
            </a:spcAft>
            <a:buChar char="•"/>
          </a:pPr>
          <a:r>
            <a:rPr lang="en-US" sz="1500" kern="1200" dirty="0"/>
            <a:t>Stealing a boyfriend </a:t>
          </a:r>
        </a:p>
      </dsp:txBody>
      <dsp:txXfrm rot="-5400000">
        <a:off x="2626867" y="1908432"/>
        <a:ext cx="5663015" cy="791927"/>
      </dsp:txXfrm>
    </dsp:sp>
    <dsp:sp modelId="{8769AF2A-CC77-43D3-940C-5BCEA7B29FBE}">
      <dsp:nvSpPr>
        <dsp:cNvPr id="0" name=""/>
        <dsp:cNvSpPr/>
      </dsp:nvSpPr>
      <dsp:spPr>
        <a:xfrm>
          <a:off x="582676" y="1920243"/>
          <a:ext cx="2044190" cy="76763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Adolescence </a:t>
          </a:r>
        </a:p>
      </dsp:txBody>
      <dsp:txXfrm>
        <a:off x="620149" y="1957716"/>
        <a:ext cx="1969244" cy="6926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link.springer.com/article/10.1007/s10802-020-00709-5#Tab3"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ACA206-C7C8-48B8-9C25-2A3750F6149C}" type="slidenum">
              <a:rPr lang="en-US" altLang="en-US" sz="1200" smtClean="0">
                <a:solidFill>
                  <a:srgbClr val="000000"/>
                </a:solidFill>
              </a:rPr>
              <a:pPr/>
              <a:t>15</a:t>
            </a:fld>
            <a:endParaRPr lang="en-US" altLang="en-US" sz="120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1251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C6FD40-BD32-4180-9B06-19819740B1A0}" type="slidenum">
              <a:rPr lang="en-US" altLang="en-US" sz="1200" smtClean="0"/>
              <a:pPr/>
              <a:t>16</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5620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1BD8CA-EE7F-4D4C-A627-4C68360482EA}" type="slidenum">
              <a:rPr lang="en-US" altLang="en-US" smtClean="0"/>
              <a:pPr>
                <a:spcBef>
                  <a:spcPct val="0"/>
                </a:spcBef>
              </a:pPr>
              <a:t>17</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05269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709995-3E93-4859-B3EB-019555DC8608}" type="slidenum">
              <a:rPr lang="en-US" altLang="en-US" sz="1200" smtClean="0"/>
              <a:pPr/>
              <a:t>19</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47829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5312BF-DCC4-4303-8D45-4B19CB583DE6}" type="slidenum">
              <a:rPr lang="en-US" altLang="en-US" sz="1200" smtClean="0"/>
              <a:pPr/>
              <a:t>20</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46916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687F7D-5509-4AB0-A216-2669C512C618}" type="slidenum">
              <a:rPr lang="en-US" altLang="en-US" sz="1200" smtClean="0"/>
              <a:pPr/>
              <a:t>21</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092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5F04C3-593B-4872-AB8F-E8629F56DBE0}" type="slidenum">
              <a:rPr lang="en-US" altLang="en-US" sz="1200" smtClean="0"/>
              <a:pPr/>
              <a:t>22</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92105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2E98FC-B273-412A-80E5-9E65BCCCA204}" type="slidenum">
              <a:rPr lang="en-US" altLang="en-US" sz="1200" smtClean="0"/>
              <a:pPr/>
              <a:t>23</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36996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7F5AF2-DE17-45C5-9E36-7BC907363866}" type="slidenum">
              <a:rPr lang="en-US" altLang="en-US" sz="1200" smtClean="0"/>
              <a:pPr/>
              <a:t>24</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22486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propose such a multilevel developmental approach, bridging several literatures: research on children’s early internalization of rules of conduct, their psychophysiology, and the parenting they receive. We test our model in a study of community families (mothers, fathers, and children) followed longitudinally from preschool age to early preadolescence.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EFECF6-E190-474C-A46C-729C7A1E947D}" type="slidenum">
              <a:rPr lang="en-US" altLang="en-US" sz="1200" smtClean="0"/>
              <a:pPr/>
              <a:t>25</a:t>
            </a:fld>
            <a:endParaRPr lang="en-US" altLang="en-US" sz="1200"/>
          </a:p>
        </p:txBody>
      </p:sp>
    </p:spTree>
    <p:extLst>
      <p:ext uri="{BB962C8B-B14F-4D97-AF65-F5344CB8AC3E}">
        <p14:creationId xmlns:p14="http://schemas.microsoft.com/office/powerpoint/2010/main" val="243437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2757786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The child’s disregard for rules or failing to feel discomfort after misbehaving is an important aspect of oppositional, disruptive conduct problems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that parents deploy toward children who display a high level of disregard for rules.</a:t>
            </a:r>
          </a:p>
          <a:p>
            <a:pPr eaLnBrk="1" fontAlgn="auto" hangingPunct="1">
              <a:spcBef>
                <a:spcPts val="0"/>
              </a:spcBef>
              <a:spcAft>
                <a:spcPts val="0"/>
              </a:spcAft>
              <a:defRPr/>
            </a:pPr>
            <a:endParaRPr lang="en-US" dirty="0"/>
          </a:p>
          <a:p>
            <a:pPr>
              <a:defRPr/>
            </a:pPr>
            <a:r>
              <a:rPr lang="en-US" dirty="0"/>
              <a:t>SCL is</a:t>
            </a:r>
            <a:r>
              <a:rPr lang="en-US" dirty="0">
                <a:latin typeface="+mn-lt"/>
              </a:rPr>
              <a:t> a measure of the functioning of the autonomic nervous system that reflects variations in the ease with which electrical current passes across the skin due to fluctuations in sweat gland activity.</a:t>
            </a:r>
            <a:endParaRPr lang="en-US" dirty="0"/>
          </a:p>
          <a:p>
            <a:pPr eaLnBrk="1" fontAlgn="auto" hangingPunct="1">
              <a:spcBef>
                <a:spcPts val="0"/>
              </a:spcBef>
              <a:spcAft>
                <a:spcPts val="0"/>
              </a:spcAft>
              <a:defRPr/>
            </a:pPr>
            <a:endParaRPr lang="en-US" dirty="0"/>
          </a:p>
          <a:p>
            <a:pPr>
              <a:defRPr/>
            </a:pPr>
            <a:r>
              <a:rPr lang="en-US" dirty="0">
                <a:latin typeface="+mn-lt"/>
              </a:rPr>
              <a:t>Such children presumably fail to respond to subtle, gentle levels of parental discipline, in contrast to children with high SCL.</a:t>
            </a:r>
            <a:endParaRPr lang="en-US" dirty="0"/>
          </a:p>
          <a:p>
            <a:pPr>
              <a:defRPr/>
            </a:pPr>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12AD09-29F6-4251-8F0F-9740E78D330F}" type="slidenum">
              <a:rPr lang="en-US" altLang="en-US" sz="1200" smtClean="0"/>
              <a:pPr/>
              <a:t>26</a:t>
            </a:fld>
            <a:endParaRPr lang="en-US" altLang="en-US" sz="1200"/>
          </a:p>
        </p:txBody>
      </p:sp>
    </p:spTree>
    <p:extLst>
      <p:ext uri="{BB962C8B-B14F-4D97-AF65-F5344CB8AC3E}">
        <p14:creationId xmlns:p14="http://schemas.microsoft.com/office/powerpoint/2010/main" val="1295975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Avoiding gaze was coded when the child looked away, downward, or askance (if gaze avoidance lasted throughout the entire segment, it was multiplied by 2). Facial tension was coded as present when the child displayed the following: twisting or biting lips, raising/furrowing eyebrows, squinting eyes, or crinkling nose. Bodily tension was coded when the child showed squirming, backing away, hanging head down, hunching shoulders, hugging self, or covering face with hands</a:t>
            </a:r>
          </a:p>
          <a:p>
            <a:pPr>
              <a:defRPr/>
            </a:pPr>
            <a:endParaRPr lang="en-US" dirty="0">
              <a:latin typeface="+mn-lt"/>
            </a:endParaRPr>
          </a:p>
          <a:p>
            <a:pPr>
              <a:defRPr/>
            </a:pPr>
            <a:r>
              <a:rPr lang="en-US" dirty="0">
                <a:latin typeface="+mn-lt"/>
              </a:rPr>
              <a:t>“no interaction,” “social exchange,” “gentle guidance,” “control,” and “forceful, negative control” and records of all physical techniques (“assertive interventions,” such as holding the child’s hand firmly, physically preventing the child from leaving the chore, blocking access to toys, and “forceful interventions,” such as handling the child roughly, wresting a toy angrily away from the child).</a:t>
            </a:r>
            <a:endParaRPr 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D26F4E-9B22-448F-A895-08B35A909FA4}" type="slidenum">
              <a:rPr lang="en-US" altLang="en-US" sz="1200" smtClean="0"/>
              <a:pPr/>
              <a:t>27</a:t>
            </a:fld>
            <a:endParaRPr lang="en-US" altLang="en-US" sz="1200"/>
          </a:p>
        </p:txBody>
      </p:sp>
    </p:spTree>
    <p:extLst>
      <p:ext uri="{BB962C8B-B14F-4D97-AF65-F5344CB8AC3E}">
        <p14:creationId xmlns:p14="http://schemas.microsoft.com/office/powerpoint/2010/main" val="2564532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AA6111-6A18-4E1F-A5E4-01F05047CBB8}" type="slidenum">
              <a:rPr lang="en-US" altLang="en-US" sz="1200" smtClean="0"/>
              <a:pPr/>
              <a:t>29</a:t>
            </a:fld>
            <a:endParaRPr lang="en-US" altLang="en-US" sz="1200"/>
          </a:p>
        </p:txBody>
      </p:sp>
    </p:spTree>
    <p:extLst>
      <p:ext uri="{BB962C8B-B14F-4D97-AF65-F5344CB8AC3E}">
        <p14:creationId xmlns:p14="http://schemas.microsoft.com/office/powerpoint/2010/main" val="118236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63FCF3B-402B-4B2D-99BB-EC5B6C989D37}" type="slidenum">
              <a:rPr lang="en-US" altLang="en-US" sz="1200" smtClean="0"/>
              <a:pPr/>
              <a:t>30</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35462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D115698-164D-40B7-BA9F-D44B6A9ED595}" type="slidenum">
              <a:rPr lang="en-US" altLang="en-US" sz="1200" smtClean="0"/>
              <a:pPr/>
              <a:t>31</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30890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D0B437E-C523-4DF2-A17F-1E62F9B10B9A}" type="slidenum">
              <a:rPr lang="en-US" altLang="en-US" sz="1200" smtClean="0"/>
              <a:pPr/>
              <a:t>32</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04485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33</a:t>
            </a:fld>
            <a:endParaRPr lang="en-US"/>
          </a:p>
        </p:txBody>
      </p:sp>
    </p:spTree>
    <p:extLst>
      <p:ext uri="{BB962C8B-B14F-4D97-AF65-F5344CB8AC3E}">
        <p14:creationId xmlns:p14="http://schemas.microsoft.com/office/powerpoint/2010/main" val="2320097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34</a:t>
            </a:fld>
            <a:endParaRPr lang="en-US"/>
          </a:p>
        </p:txBody>
      </p:sp>
    </p:spTree>
    <p:extLst>
      <p:ext uri="{BB962C8B-B14F-4D97-AF65-F5344CB8AC3E}">
        <p14:creationId xmlns:p14="http://schemas.microsoft.com/office/powerpoint/2010/main" val="1372429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35</a:t>
            </a:fld>
            <a:endParaRPr lang="en-US"/>
          </a:p>
        </p:txBody>
      </p:sp>
    </p:spTree>
    <p:extLst>
      <p:ext uri="{BB962C8B-B14F-4D97-AF65-F5344CB8AC3E}">
        <p14:creationId xmlns:p14="http://schemas.microsoft.com/office/powerpoint/2010/main" val="1019579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36</a:t>
            </a:fld>
            <a:endParaRPr lang="en-US"/>
          </a:p>
        </p:txBody>
      </p:sp>
    </p:spTree>
    <p:extLst>
      <p:ext uri="{BB962C8B-B14F-4D97-AF65-F5344CB8AC3E}">
        <p14:creationId xmlns:p14="http://schemas.microsoft.com/office/powerpoint/2010/main" val="117542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Google Shape;3073;g1557c5ba4f9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4" name="Google Shape;3074;g1557c5ba4f9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2927600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a:buNone/>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38</a:t>
            </a:fld>
            <a:endParaRPr lang="en-US"/>
          </a:p>
        </p:txBody>
      </p:sp>
    </p:spTree>
    <p:extLst>
      <p:ext uri="{BB962C8B-B14F-4D97-AF65-F5344CB8AC3E}">
        <p14:creationId xmlns:p14="http://schemas.microsoft.com/office/powerpoint/2010/main" val="1171665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Hypothesize more overlap in early childhood</a:t>
            </a:r>
            <a:r>
              <a:rPr lang="en-US" baseline="0" dirty="0"/>
              <a:t> (principle of increasing differentiation with development)</a:t>
            </a:r>
          </a:p>
          <a:p>
            <a:r>
              <a:rPr lang="en-US" baseline="0" dirty="0"/>
              <a:t>Hypothesize less stability of functions than forms; expect stability in physical aggression</a:t>
            </a:r>
            <a:r>
              <a:rPr lang="en-US" baseline="0"/>
              <a:t>, though</a:t>
            </a:r>
            <a:endParaRPr lang="en-US" baseline="0" dirty="0"/>
          </a:p>
          <a:p>
            <a:r>
              <a:rPr lang="en-US" baseline="0" dirty="0"/>
              <a:t>Predictors = gender, age, social dominance, experienced exclusion</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39</a:t>
            </a:fld>
            <a:endParaRPr lang="en-US"/>
          </a:p>
        </p:txBody>
      </p:sp>
    </p:spTree>
    <p:extLst>
      <p:ext uri="{BB962C8B-B14F-4D97-AF65-F5344CB8AC3E}">
        <p14:creationId xmlns:p14="http://schemas.microsoft.com/office/powerpoint/2010/main" val="213188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Moderate association between physical and relational</a:t>
            </a:r>
            <a:r>
              <a:rPr lang="en-US" baseline="0" dirty="0"/>
              <a:t> aggression </a:t>
            </a:r>
          </a:p>
          <a:p>
            <a:r>
              <a:rPr lang="en-US" baseline="0" dirty="0"/>
              <a:t>Proactive and reactive were positively associated</a:t>
            </a:r>
          </a:p>
          <a:p>
            <a:r>
              <a:rPr lang="en-US" baseline="0" dirty="0"/>
              <a:t>Overall structure supports relatively distinct forms and functions of aggression</a:t>
            </a:r>
          </a:p>
          <a:p>
            <a:endParaRPr lang="en-US" baseline="0" dirty="0"/>
          </a:p>
          <a:p>
            <a:r>
              <a:rPr lang="en-US" baseline="0" dirty="0"/>
              <a:t>Same structure at T1 and T2</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40</a:t>
            </a:fld>
            <a:endParaRPr lang="en-US"/>
          </a:p>
        </p:txBody>
      </p:sp>
    </p:spTree>
    <p:extLst>
      <p:ext uri="{BB962C8B-B14F-4D97-AF65-F5344CB8AC3E}">
        <p14:creationId xmlns:p14="http://schemas.microsoft.com/office/powerpoint/2010/main" val="4157364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Longitudinal analyses control for initial levels</a:t>
            </a:r>
          </a:p>
          <a:p>
            <a:r>
              <a:rPr lang="en-US" dirty="0"/>
              <a:t>Therefore</a:t>
            </a:r>
            <a:r>
              <a:rPr lang="en-US" baseline="0" dirty="0"/>
              <a:t> interpreted as change</a:t>
            </a:r>
          </a:p>
          <a:p>
            <a:endParaRPr lang="en-US" baseline="0" dirty="0"/>
          </a:p>
          <a:p>
            <a:r>
              <a:rPr lang="en-US" baseline="0" dirty="0"/>
              <a:t>Concurrent</a:t>
            </a:r>
          </a:p>
          <a:p>
            <a:r>
              <a:rPr lang="en-US" baseline="0" dirty="0"/>
              <a:t>Girls more relationally aggressive at T1; but boys not more physically aggressive</a:t>
            </a:r>
          </a:p>
          <a:p>
            <a:r>
              <a:rPr lang="en-US" baseline="0" dirty="0"/>
              <a:t>Older children less likely to use physical aggression</a:t>
            </a:r>
          </a:p>
          <a:p>
            <a:r>
              <a:rPr lang="en-US" baseline="0" dirty="0"/>
              <a:t>Social dominance predicted relational aggression; but not physical aggression; not proactive aggression</a:t>
            </a:r>
          </a:p>
          <a:p>
            <a:r>
              <a:rPr lang="en-US" baseline="0" dirty="0"/>
              <a:t>Exclusion associated with proactive aggression</a:t>
            </a:r>
          </a:p>
          <a:p>
            <a:endParaRPr lang="en-US" baseline="0" dirty="0"/>
          </a:p>
          <a:p>
            <a:r>
              <a:rPr lang="en-US" baseline="0" dirty="0"/>
              <a:t>Longitudinal Analyses</a:t>
            </a:r>
          </a:p>
          <a:p>
            <a:r>
              <a:rPr lang="en-US" baseline="0" dirty="0"/>
              <a:t>Social dominance predicted decreases in physical aggression</a:t>
            </a:r>
          </a:p>
          <a:p>
            <a:r>
              <a:rPr lang="en-US" baseline="0" dirty="0"/>
              <a:t>Exclusion predicted increases </a:t>
            </a:r>
            <a:r>
              <a:rPr lang="en-US" baseline="0"/>
              <a:t>in relational</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41</a:t>
            </a:fld>
            <a:endParaRPr lang="en-US"/>
          </a:p>
        </p:txBody>
      </p:sp>
    </p:spTree>
    <p:extLst>
      <p:ext uri="{BB962C8B-B14F-4D97-AF65-F5344CB8AC3E}">
        <p14:creationId xmlns:p14="http://schemas.microsoft.com/office/powerpoint/2010/main" val="926456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914400" rtl="0" eaLnBrk="1" fontAlgn="base" latinLnBrk="0" hangingPunct="1">
              <a:lnSpc>
                <a:spcPct val="100000"/>
              </a:lnSpc>
              <a:spcBef>
                <a:spcPct val="30000"/>
              </a:spcBef>
              <a:spcAft>
                <a:spcPct val="0"/>
              </a:spcAft>
              <a:buClrTx/>
              <a:buSzTx/>
              <a:buFont typeface="Arial"/>
              <a:buChar char="•"/>
              <a:tabLst/>
              <a:defRPr/>
            </a:pPr>
            <a:r>
              <a:rPr lang="en-US" dirty="0"/>
              <a:t>Relational marginally associated with decrease in physical and increase in proactive </a:t>
            </a:r>
          </a:p>
          <a:p>
            <a:pPr lvl="1">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42</a:t>
            </a:fld>
            <a:endParaRPr lang="en-US"/>
          </a:p>
        </p:txBody>
      </p:sp>
    </p:spTree>
    <p:extLst>
      <p:ext uri="{BB962C8B-B14F-4D97-AF65-F5344CB8AC3E}">
        <p14:creationId xmlns:p14="http://schemas.microsoft.com/office/powerpoint/2010/main" val="467342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Both forms of aggression (physical/relational) stable over time </a:t>
            </a:r>
          </a:p>
          <a:p>
            <a:r>
              <a:rPr lang="en-US" dirty="0"/>
              <a:t>BUT</a:t>
            </a:r>
            <a:r>
              <a:rPr lang="en-US" baseline="0" dirty="0"/>
              <a:t> functions (proactive/reactive) were not: WHY?</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43</a:t>
            </a:fld>
            <a:endParaRPr lang="en-US"/>
          </a:p>
        </p:txBody>
      </p:sp>
    </p:spTree>
    <p:extLst>
      <p:ext uri="{BB962C8B-B14F-4D97-AF65-F5344CB8AC3E}">
        <p14:creationId xmlns:p14="http://schemas.microsoft.com/office/powerpoint/2010/main" val="2514587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44</a:t>
            </a:fld>
            <a:endParaRPr lang="en-US"/>
          </a:p>
        </p:txBody>
      </p:sp>
    </p:spTree>
    <p:extLst>
      <p:ext uri="{BB962C8B-B14F-4D97-AF65-F5344CB8AC3E}">
        <p14:creationId xmlns:p14="http://schemas.microsoft.com/office/powerpoint/2010/main" val="445710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45</a:t>
            </a:fld>
            <a:endParaRPr lang="en-US"/>
          </a:p>
        </p:txBody>
      </p:sp>
    </p:spTree>
    <p:extLst>
      <p:ext uri="{BB962C8B-B14F-4D97-AF65-F5344CB8AC3E}">
        <p14:creationId xmlns:p14="http://schemas.microsoft.com/office/powerpoint/2010/main" val="38117422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48</a:t>
            </a:fld>
            <a:endParaRPr lang="en-US"/>
          </a:p>
        </p:txBody>
      </p:sp>
    </p:spTree>
    <p:extLst>
      <p:ext uri="{BB962C8B-B14F-4D97-AF65-F5344CB8AC3E}">
        <p14:creationId xmlns:p14="http://schemas.microsoft.com/office/powerpoint/2010/main" val="226420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9</a:t>
            </a:fld>
            <a:endParaRPr lang="en-US"/>
          </a:p>
        </p:txBody>
      </p:sp>
    </p:spTree>
    <p:extLst>
      <p:ext uri="{BB962C8B-B14F-4D97-AF65-F5344CB8AC3E}">
        <p14:creationId xmlns:p14="http://schemas.microsoft.com/office/powerpoint/2010/main" val="367543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Social-emotional and school outcomes for youth in each latent aggression trajectory class</a:t>
            </a:r>
            <a:r>
              <a:rPr lang="en-US" i="1" dirty="0"/>
              <a:t>. Note</a:t>
            </a:r>
            <a:r>
              <a:rPr lang="en-US" dirty="0"/>
              <a:t>. Dependent variable units are represented on the y-axis, for peer problems (Panels </a:t>
            </a:r>
            <a:r>
              <a:rPr lang="en-US" b="1" dirty="0"/>
              <a:t>a</a:t>
            </a:r>
            <a:r>
              <a:rPr lang="en-US" dirty="0"/>
              <a:t> and </a:t>
            </a:r>
            <a:r>
              <a:rPr lang="en-US" b="1" dirty="0"/>
              <a:t>b</a:t>
            </a:r>
            <a:r>
              <a:rPr lang="en-US" dirty="0"/>
              <a:t>), depressive symptoms (Panels </a:t>
            </a:r>
            <a:r>
              <a:rPr lang="en-US" b="1" dirty="0"/>
              <a:t>c</a:t>
            </a:r>
            <a:r>
              <a:rPr lang="en-US" dirty="0"/>
              <a:t> and </a:t>
            </a:r>
            <a:r>
              <a:rPr lang="en-US" b="1" dirty="0"/>
              <a:t>d</a:t>
            </a:r>
            <a:r>
              <a:rPr lang="en-US" dirty="0"/>
              <a:t>), and school outcomes (Panels </a:t>
            </a:r>
            <a:r>
              <a:rPr lang="en-US" b="1" dirty="0"/>
              <a:t>e</a:t>
            </a:r>
            <a:r>
              <a:rPr lang="en-US" dirty="0"/>
              <a:t>–</a:t>
            </a:r>
            <a:r>
              <a:rPr lang="en-US" b="1" dirty="0"/>
              <a:t>g</a:t>
            </a:r>
            <a:r>
              <a:rPr lang="en-US" dirty="0"/>
              <a:t>). Development over time is represented on the x-axis by grade level (3rd to 5th) and semester (f = fall, s = spring) for all panels. See Table </a:t>
            </a:r>
            <a:r>
              <a:rPr lang="en-US" dirty="0">
                <a:hlinkClick r:id="rId3"/>
              </a:rPr>
              <a:t>3</a:t>
            </a:r>
            <a:r>
              <a:rPr lang="en-US" dirty="0"/>
              <a:t> for parameter estimates and comparison of aggression (Classes 2–4) to normative (Class 1) trajectories.</a:t>
            </a:r>
          </a:p>
          <a:p>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49</a:t>
            </a:fld>
            <a:endParaRPr lang="en-US"/>
          </a:p>
        </p:txBody>
      </p:sp>
    </p:spTree>
    <p:extLst>
      <p:ext uri="{BB962C8B-B14F-4D97-AF65-F5344CB8AC3E}">
        <p14:creationId xmlns:p14="http://schemas.microsoft.com/office/powerpoint/2010/main" val="2246687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AF7A6-D701-4B42-A68D-86FDD30DE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067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AF7A6-D701-4B42-A68D-86FDD30DE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147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AF7A6-D701-4B42-A68D-86FDD30DE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35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AF7A6-D701-4B42-A68D-86FDD30DE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31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AF7A6-D701-4B42-A68D-86FDD30DE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463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AF7A6-D701-4B42-A68D-86FDD30DE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033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CAF7A6-D701-4B42-A68D-86FDD30DE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5073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Violent video game play is associated with aggressive behavior, cognition, and affect, as well as negatively associated with empathy for victims of violence and with prosocial behavior (Anderson at al 2010)</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9512BA-8B5D-AB48-B32E-331C5F94B3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43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10</a:t>
            </a:fld>
            <a:endParaRPr lang="en-US"/>
          </a:p>
        </p:txBody>
      </p:sp>
    </p:spTree>
    <p:extLst>
      <p:ext uri="{BB962C8B-B14F-4D97-AF65-F5344CB8AC3E}">
        <p14:creationId xmlns:p14="http://schemas.microsoft.com/office/powerpoint/2010/main" val="246198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11</a:t>
            </a:fld>
            <a:endParaRPr lang="en-US"/>
          </a:p>
        </p:txBody>
      </p:sp>
    </p:spTree>
    <p:extLst>
      <p:ext uri="{BB962C8B-B14F-4D97-AF65-F5344CB8AC3E}">
        <p14:creationId xmlns:p14="http://schemas.microsoft.com/office/powerpoint/2010/main" val="39202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130694-949B-43E6-B791-C7928E832512}" type="slidenum">
              <a:rPr lang="en-US" altLang="en-US" sz="1200" smtClean="0"/>
              <a:pPr/>
              <a:t>12</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0466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BA3364-A18B-4EDC-965C-96658FDE0D17}" type="slidenum">
              <a:rPr lang="en-US" altLang="en-US" sz="1200" smtClean="0">
                <a:solidFill>
                  <a:srgbClr val="000000"/>
                </a:solidFill>
              </a:rPr>
              <a:pPr/>
              <a:t>13</a:t>
            </a:fld>
            <a:endParaRPr lang="en-US" altLang="en-US" sz="120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7297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842C7F7-2D80-4530-9B69-699743BF6020}" type="slidenum">
              <a:rPr lang="en-US" altLang="en-US" sz="1200" smtClean="0"/>
              <a:pPr/>
              <a:t>14</a:t>
            </a:fld>
            <a:endParaRPr lang="en-US" alt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1801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B425246-0801-4237-BB8F-DFB742B9948D}" type="slidenum">
              <a:rPr lang="en-US"/>
              <a:pPr/>
              <a:t>‹#›</a:t>
            </a:fld>
            <a:endParaRPr lang="en-US"/>
          </a:p>
        </p:txBody>
      </p:sp>
    </p:spTree>
    <p:extLst>
      <p:ext uri="{BB962C8B-B14F-4D97-AF65-F5344CB8AC3E}">
        <p14:creationId xmlns:p14="http://schemas.microsoft.com/office/powerpoint/2010/main" val="265697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752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00600" y="3886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p>
        </p:txBody>
      </p:sp>
      <p:sp>
        <p:nvSpPr>
          <p:cNvPr id="7" name="Rectangle 18"/>
          <p:cNvSpPr>
            <a:spLocks noGrp="1" noChangeArrowheads="1"/>
          </p:cNvSpPr>
          <p:nvPr>
            <p:ph type="ftr" sz="quarter" idx="11"/>
          </p:nvPr>
        </p:nvSpPr>
        <p:spPr>
          <a:ln/>
        </p:spPr>
        <p:txBody>
          <a:bodyPr/>
          <a:lstStyle>
            <a:lvl1pPr>
              <a:defRPr/>
            </a:lvl1pPr>
          </a:lstStyle>
          <a:p>
            <a:pPr>
              <a:defRPr/>
            </a:pPr>
            <a:endParaRPr lang="en-US"/>
          </a:p>
        </p:txBody>
      </p:sp>
      <p:sp>
        <p:nvSpPr>
          <p:cNvPr id="8" name="Rectangle 19"/>
          <p:cNvSpPr>
            <a:spLocks noGrp="1" noChangeArrowheads="1"/>
          </p:cNvSpPr>
          <p:nvPr>
            <p:ph type="sldNum" sz="quarter" idx="12"/>
          </p:nvPr>
        </p:nvSpPr>
        <p:spPr>
          <a:ln/>
        </p:spPr>
        <p:txBody>
          <a:bodyPr/>
          <a:lstStyle>
            <a:lvl1pPr>
              <a:defRPr/>
            </a:lvl1pPr>
          </a:lstStyle>
          <a:p>
            <a:pPr>
              <a:defRPr/>
            </a:pPr>
            <a:fld id="{7391CD87-46A2-4DF4-B66E-9BC9C4B34789}" type="slidenum">
              <a:rPr lang="en-US" altLang="en-US"/>
              <a:pPr>
                <a:defRPr/>
              </a:pPr>
              <a:t>‹#›</a:t>
            </a:fld>
            <a:endParaRPr lang="en-US" altLang="en-US"/>
          </a:p>
        </p:txBody>
      </p:sp>
    </p:spTree>
    <p:extLst>
      <p:ext uri="{BB962C8B-B14F-4D97-AF65-F5344CB8AC3E}">
        <p14:creationId xmlns:p14="http://schemas.microsoft.com/office/powerpoint/2010/main" val="3101512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408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9250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1213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8856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8373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045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680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1114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2622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5458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61BEF0D-F0BB-DE4B-95CE-6DB70DBA9567}" type="datetimeFigureOut">
              <a:rPr lang="en-US" dirty="0"/>
              <a:pPr/>
              <a:t>11/1/2023</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5056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23552" y="-1743393"/>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777657" y="-2385379"/>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49600" y="3067124"/>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0" y="5994833"/>
            <a:ext cx="9144000" cy="863200"/>
            <a:chOff x="0" y="4496125"/>
            <a:chExt cx="9144000" cy="647400"/>
          </a:xfrm>
        </p:grpSpPr>
        <p:sp>
          <p:nvSpPr>
            <p:cNvPr id="13" name="Google Shape;13;p2"/>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6164148" y="4072720"/>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632625" y="1299000"/>
            <a:ext cx="5878500" cy="29152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None/>
              <a:defRPr sz="5500"/>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sp>
        <p:nvSpPr>
          <p:cNvPr id="17" name="Google Shape;17;p2"/>
          <p:cNvSpPr txBox="1">
            <a:spLocks noGrp="1"/>
          </p:cNvSpPr>
          <p:nvPr>
            <p:ph type="subTitle" idx="1"/>
          </p:nvPr>
        </p:nvSpPr>
        <p:spPr>
          <a:xfrm>
            <a:off x="1632750" y="4214447"/>
            <a:ext cx="5878500" cy="60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334739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6580422"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1371825"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1203577" flipH="1">
            <a:off x="-1604001"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6757564"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a:off x="0" y="5994833"/>
            <a:ext cx="9144000" cy="863200"/>
            <a:chOff x="0" y="4496125"/>
            <a:chExt cx="9144000" cy="647400"/>
          </a:xfrm>
        </p:grpSpPr>
        <p:sp>
          <p:nvSpPr>
            <p:cNvPr id="24" name="Google Shape;24;p3"/>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2746940" y="3313251"/>
            <a:ext cx="3650100" cy="10284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0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2821440" y="2247833"/>
            <a:ext cx="1000200" cy="844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2746940" y="4341184"/>
            <a:ext cx="3650100" cy="48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691746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4"/>
          <p:cNvSpPr/>
          <p:nvPr/>
        </p:nvSpPr>
        <p:spPr>
          <a:xfrm rot="10800000" flipH="1">
            <a:off x="5352000"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800000" flipH="1">
            <a:off x="-127977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9596423" flipH="1">
            <a:off x="642479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flipH="1">
            <a:off x="-165657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4"/>
          <p:cNvGrpSpPr/>
          <p:nvPr/>
        </p:nvGrpSpPr>
        <p:grpSpPr>
          <a:xfrm rot="9044330" flipH="1">
            <a:off x="7791810" y="-306133"/>
            <a:ext cx="1077529" cy="3026289"/>
            <a:chOff x="4458800" y="2953350"/>
            <a:chExt cx="842025" cy="1773650"/>
          </a:xfrm>
        </p:grpSpPr>
        <p:sp>
          <p:nvSpPr>
            <p:cNvPr id="36" name="Google Shape;36;p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flipH="1">
            <a:off x="-57890" y="-464167"/>
            <a:ext cx="1723720" cy="2878681"/>
            <a:chOff x="610625" y="938625"/>
            <a:chExt cx="1230350" cy="1541050"/>
          </a:xfrm>
        </p:grpSpPr>
        <p:sp>
          <p:nvSpPr>
            <p:cNvPr id="58" name="Google Shape;58;p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4"/>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4"/>
          <p:cNvSpPr txBox="1">
            <a:spLocks noGrp="1"/>
          </p:cNvSpPr>
          <p:nvPr>
            <p:ph type="body" idx="1"/>
          </p:nvPr>
        </p:nvSpPr>
        <p:spPr>
          <a:xfrm>
            <a:off x="2293350" y="1946067"/>
            <a:ext cx="4557300" cy="4192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Char char="●"/>
              <a:defRPr/>
            </a:lvl1pPr>
            <a:lvl2pPr marL="914400" lvl="1" indent="-304800" rtl="0">
              <a:lnSpc>
                <a:spcPct val="115000"/>
              </a:lnSpc>
              <a:spcBef>
                <a:spcPts val="5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grpSp>
        <p:nvGrpSpPr>
          <p:cNvPr id="78" name="Google Shape;78;p4"/>
          <p:cNvGrpSpPr/>
          <p:nvPr/>
        </p:nvGrpSpPr>
        <p:grpSpPr>
          <a:xfrm flipH="1">
            <a:off x="176426" y="5194307"/>
            <a:ext cx="841496" cy="1140255"/>
            <a:chOff x="5967275" y="1212450"/>
            <a:chExt cx="1139775" cy="1158325"/>
          </a:xfrm>
        </p:grpSpPr>
        <p:sp>
          <p:nvSpPr>
            <p:cNvPr id="79" name="Google Shape;79;p4"/>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4"/>
          <p:cNvGrpSpPr/>
          <p:nvPr/>
        </p:nvGrpSpPr>
        <p:grpSpPr>
          <a:xfrm>
            <a:off x="7686352" y="4670867"/>
            <a:ext cx="1288450" cy="2187133"/>
            <a:chOff x="659300" y="3268175"/>
            <a:chExt cx="1288450" cy="1640350"/>
          </a:xfrm>
        </p:grpSpPr>
        <p:sp>
          <p:nvSpPr>
            <p:cNvPr id="87" name="Google Shape;87;p4"/>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38411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0"/>
        <p:cNvGrpSpPr/>
        <p:nvPr/>
      </p:nvGrpSpPr>
      <p:grpSpPr>
        <a:xfrm>
          <a:off x="0" y="0"/>
          <a:ext cx="0" cy="0"/>
          <a:chOff x="0" y="0"/>
          <a:chExt cx="0" cy="0"/>
        </a:xfrm>
      </p:grpSpPr>
      <p:sp>
        <p:nvSpPr>
          <p:cNvPr id="111" name="Google Shape;111;p5"/>
          <p:cNvSpPr/>
          <p:nvPr/>
        </p:nvSpPr>
        <p:spPr>
          <a:xfrm>
            <a:off x="5777657" y="-2385379"/>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flipH="1">
            <a:off x="-121499" y="1741090"/>
            <a:ext cx="841496" cy="1140255"/>
            <a:chOff x="5967275" y="1212450"/>
            <a:chExt cx="1139775" cy="1158325"/>
          </a:xfrm>
        </p:grpSpPr>
        <p:sp>
          <p:nvSpPr>
            <p:cNvPr id="113" name="Google Shape;113;p5"/>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5"/>
          <p:cNvGrpSpPr/>
          <p:nvPr/>
        </p:nvGrpSpPr>
        <p:grpSpPr>
          <a:xfrm rot="7891789">
            <a:off x="7790493" y="279996"/>
            <a:ext cx="1855307" cy="1735050"/>
            <a:chOff x="2386975" y="3180875"/>
            <a:chExt cx="1391500" cy="1735075"/>
          </a:xfrm>
        </p:grpSpPr>
        <p:sp>
          <p:nvSpPr>
            <p:cNvPr id="121" name="Google Shape;121;p5"/>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5"/>
          <p:cNvGrpSpPr/>
          <p:nvPr/>
        </p:nvGrpSpPr>
        <p:grpSpPr>
          <a:xfrm flipH="1">
            <a:off x="7950034" y="1194049"/>
            <a:ext cx="1723720" cy="2878681"/>
            <a:chOff x="610625" y="938625"/>
            <a:chExt cx="1230350" cy="1541050"/>
          </a:xfrm>
        </p:grpSpPr>
        <p:sp>
          <p:nvSpPr>
            <p:cNvPr id="144" name="Google Shape;144;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5"/>
          <p:cNvSpPr/>
          <p:nvPr/>
        </p:nvSpPr>
        <p:spPr>
          <a:xfrm>
            <a:off x="-749600" y="3067124"/>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164148" y="4072720"/>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923552" y="-1743393"/>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5"/>
          <p:cNvGrpSpPr/>
          <p:nvPr/>
        </p:nvGrpSpPr>
        <p:grpSpPr>
          <a:xfrm rot="-8247978">
            <a:off x="486039" y="-423442"/>
            <a:ext cx="904896" cy="2541443"/>
            <a:chOff x="4458800" y="2953350"/>
            <a:chExt cx="842025" cy="1773650"/>
          </a:xfrm>
        </p:grpSpPr>
        <p:sp>
          <p:nvSpPr>
            <p:cNvPr id="166" name="Google Shape;166;p5"/>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5"/>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5"/>
          <p:cNvGrpSpPr/>
          <p:nvPr/>
        </p:nvGrpSpPr>
        <p:grpSpPr>
          <a:xfrm rot="3626901">
            <a:off x="7936305" y="4867518"/>
            <a:ext cx="894431" cy="1064441"/>
            <a:chOff x="4491600" y="1128725"/>
            <a:chExt cx="911950" cy="1447225"/>
          </a:xfrm>
        </p:grpSpPr>
        <p:sp>
          <p:nvSpPr>
            <p:cNvPr id="189" name="Google Shape;189;p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5"/>
          <p:cNvGrpSpPr/>
          <p:nvPr/>
        </p:nvGrpSpPr>
        <p:grpSpPr>
          <a:xfrm flipH="1">
            <a:off x="111450" y="4431500"/>
            <a:ext cx="1288450" cy="2187133"/>
            <a:chOff x="659300" y="3268175"/>
            <a:chExt cx="1288450" cy="1640350"/>
          </a:xfrm>
        </p:grpSpPr>
        <p:sp>
          <p:nvSpPr>
            <p:cNvPr id="192" name="Google Shape;192;p5"/>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1709013" y="3521671"/>
            <a:ext cx="25875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5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4847500" y="3521567"/>
            <a:ext cx="25875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5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4852993" y="3997803"/>
            <a:ext cx="25875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 name="Google Shape;219;p5"/>
          <p:cNvSpPr txBox="1">
            <a:spLocks noGrp="1"/>
          </p:cNvSpPr>
          <p:nvPr>
            <p:ph type="subTitle" idx="4"/>
          </p:nvPr>
        </p:nvSpPr>
        <p:spPr>
          <a:xfrm>
            <a:off x="1714513" y="3997803"/>
            <a:ext cx="25875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320552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0"/>
        <p:cNvGrpSpPr/>
        <p:nvPr/>
      </p:nvGrpSpPr>
      <p:grpSpPr>
        <a:xfrm>
          <a:off x="0" y="0"/>
          <a:ext cx="0" cy="0"/>
          <a:chOff x="0" y="0"/>
          <a:chExt cx="0" cy="0"/>
        </a:xfrm>
      </p:grpSpPr>
      <p:sp>
        <p:nvSpPr>
          <p:cNvPr id="221" name="Google Shape;221;p6"/>
          <p:cNvSpPr/>
          <p:nvPr/>
        </p:nvSpPr>
        <p:spPr>
          <a:xfrm rot="10800000" flipH="1">
            <a:off x="-697450" y="-2064065"/>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rot="10800000" flipH="1">
            <a:off x="6216298" y="-2107346"/>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10800000" flipH="1">
            <a:off x="5829807" y="3390092"/>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10800000" flipH="1">
            <a:off x="-871402" y="4032091"/>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6"/>
          <p:cNvGrpSpPr/>
          <p:nvPr/>
        </p:nvGrpSpPr>
        <p:grpSpPr>
          <a:xfrm rot="8248085" flipH="1">
            <a:off x="7813253" y="4840865"/>
            <a:ext cx="842024" cy="2364864"/>
            <a:chOff x="4458800" y="2953350"/>
            <a:chExt cx="842025" cy="1773650"/>
          </a:xfrm>
        </p:grpSpPr>
        <p:sp>
          <p:nvSpPr>
            <p:cNvPr id="226" name="Google Shape;226;p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6"/>
          <p:cNvGrpSpPr/>
          <p:nvPr/>
        </p:nvGrpSpPr>
        <p:grpSpPr>
          <a:xfrm>
            <a:off x="8356264" y="3915568"/>
            <a:ext cx="1139775" cy="1544433"/>
            <a:chOff x="5967275" y="1212450"/>
            <a:chExt cx="1139775" cy="1158325"/>
          </a:xfrm>
        </p:grpSpPr>
        <p:sp>
          <p:nvSpPr>
            <p:cNvPr id="248" name="Google Shape;248;p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6"/>
          <p:cNvGrpSpPr/>
          <p:nvPr/>
        </p:nvGrpSpPr>
        <p:grpSpPr>
          <a:xfrm rot="3626901">
            <a:off x="110505" y="1651918"/>
            <a:ext cx="894431" cy="1064441"/>
            <a:chOff x="4491600" y="1128725"/>
            <a:chExt cx="911950" cy="1447225"/>
          </a:xfrm>
        </p:grpSpPr>
        <p:sp>
          <p:nvSpPr>
            <p:cNvPr id="256" name="Google Shape;256;p6"/>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6"/>
          <p:cNvGrpSpPr/>
          <p:nvPr/>
        </p:nvGrpSpPr>
        <p:grpSpPr>
          <a:xfrm>
            <a:off x="-304153" y="-55051"/>
            <a:ext cx="1723720" cy="2878681"/>
            <a:chOff x="610625" y="938625"/>
            <a:chExt cx="1230350" cy="1541050"/>
          </a:xfrm>
        </p:grpSpPr>
        <p:sp>
          <p:nvSpPr>
            <p:cNvPr id="259" name="Google Shape;259;p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6"/>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8210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9"/>
        <p:cNvGrpSpPr/>
        <p:nvPr/>
      </p:nvGrpSpPr>
      <p:grpSpPr>
        <a:xfrm>
          <a:off x="0" y="0"/>
          <a:ext cx="0" cy="0"/>
          <a:chOff x="0" y="0"/>
          <a:chExt cx="0" cy="0"/>
        </a:xfrm>
      </p:grpSpPr>
      <p:grpSp>
        <p:nvGrpSpPr>
          <p:cNvPr id="280" name="Google Shape;280;p7"/>
          <p:cNvGrpSpPr/>
          <p:nvPr/>
        </p:nvGrpSpPr>
        <p:grpSpPr>
          <a:xfrm rot="-3626901" flipH="1">
            <a:off x="181169" y="5093518"/>
            <a:ext cx="894431" cy="1064441"/>
            <a:chOff x="4491600" y="1128725"/>
            <a:chExt cx="911950" cy="1447225"/>
          </a:xfrm>
        </p:grpSpPr>
        <p:sp>
          <p:nvSpPr>
            <p:cNvPr id="281" name="Google Shape;281;p7"/>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7"/>
          <p:cNvGrpSpPr/>
          <p:nvPr/>
        </p:nvGrpSpPr>
        <p:grpSpPr>
          <a:xfrm rot="2883859" flipH="1">
            <a:off x="-214566" y="-1181"/>
            <a:ext cx="1855344" cy="1735085"/>
            <a:chOff x="2386975" y="3180875"/>
            <a:chExt cx="1391500" cy="1735075"/>
          </a:xfrm>
        </p:grpSpPr>
        <p:sp>
          <p:nvSpPr>
            <p:cNvPr id="284" name="Google Shape;284;p7"/>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7"/>
          <p:cNvGrpSpPr/>
          <p:nvPr/>
        </p:nvGrpSpPr>
        <p:grpSpPr>
          <a:xfrm>
            <a:off x="7310785" y="-51851"/>
            <a:ext cx="1723720" cy="2878681"/>
            <a:chOff x="610625" y="938625"/>
            <a:chExt cx="1230350" cy="1541050"/>
          </a:xfrm>
        </p:grpSpPr>
        <p:sp>
          <p:nvSpPr>
            <p:cNvPr id="307" name="Google Shape;307;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7"/>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txBox="1">
            <a:spLocks noGrp="1"/>
          </p:cNvSpPr>
          <p:nvPr>
            <p:ph type="body" idx="1"/>
          </p:nvPr>
        </p:nvSpPr>
        <p:spPr>
          <a:xfrm>
            <a:off x="960763" y="2688033"/>
            <a:ext cx="3572100" cy="3220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327" name="Google Shape;327;p7"/>
          <p:cNvSpPr txBox="1">
            <a:spLocks noGrp="1"/>
          </p:cNvSpPr>
          <p:nvPr>
            <p:ph type="title"/>
          </p:nvPr>
        </p:nvSpPr>
        <p:spPr>
          <a:xfrm>
            <a:off x="960763" y="949567"/>
            <a:ext cx="3129000" cy="173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8" name="Google Shape;328;p7"/>
          <p:cNvSpPr>
            <a:spLocks noGrp="1"/>
          </p:cNvSpPr>
          <p:nvPr>
            <p:ph type="pic" idx="2"/>
          </p:nvPr>
        </p:nvSpPr>
        <p:spPr>
          <a:xfrm>
            <a:off x="4844238" y="1320633"/>
            <a:ext cx="3339000" cy="4240000"/>
          </a:xfrm>
          <a:prstGeom prst="roundRect">
            <a:avLst>
              <a:gd name="adj" fmla="val 16667"/>
            </a:avLst>
          </a:prstGeom>
          <a:noFill/>
          <a:ln>
            <a:noFill/>
          </a:ln>
        </p:spPr>
      </p:sp>
      <p:grpSp>
        <p:nvGrpSpPr>
          <p:cNvPr id="329" name="Google Shape;329;p7"/>
          <p:cNvGrpSpPr/>
          <p:nvPr/>
        </p:nvGrpSpPr>
        <p:grpSpPr>
          <a:xfrm rot="-7687149" flipH="1">
            <a:off x="7551085" y="4377032"/>
            <a:ext cx="1243101" cy="1963862"/>
            <a:chOff x="4458800" y="2953350"/>
            <a:chExt cx="842025" cy="1773650"/>
          </a:xfrm>
        </p:grpSpPr>
        <p:sp>
          <p:nvSpPr>
            <p:cNvPr id="330" name="Google Shape;330;p7"/>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22782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1"/>
        <p:cNvGrpSpPr/>
        <p:nvPr/>
      </p:nvGrpSpPr>
      <p:grpSpPr>
        <a:xfrm>
          <a:off x="0" y="0"/>
          <a:ext cx="0" cy="0"/>
          <a:chOff x="0" y="0"/>
          <a:chExt cx="0" cy="0"/>
        </a:xfrm>
      </p:grpSpPr>
      <p:sp>
        <p:nvSpPr>
          <p:cNvPr id="352" name="Google Shape;352;p8"/>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8"/>
          <p:cNvGrpSpPr/>
          <p:nvPr/>
        </p:nvGrpSpPr>
        <p:grpSpPr>
          <a:xfrm>
            <a:off x="0" y="5994833"/>
            <a:ext cx="9144000" cy="863200"/>
            <a:chOff x="0" y="4496125"/>
            <a:chExt cx="9144000" cy="647400"/>
          </a:xfrm>
        </p:grpSpPr>
        <p:sp>
          <p:nvSpPr>
            <p:cNvPr id="355" name="Google Shape;355;p8"/>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8"/>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txBox="1">
            <a:spLocks noGrp="1"/>
          </p:cNvSpPr>
          <p:nvPr>
            <p:ph type="title"/>
          </p:nvPr>
        </p:nvSpPr>
        <p:spPr>
          <a:xfrm>
            <a:off x="2117100" y="1951033"/>
            <a:ext cx="4909800" cy="319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808783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0"/>
        <p:cNvGrpSpPr/>
        <p:nvPr/>
      </p:nvGrpSpPr>
      <p:grpSpPr>
        <a:xfrm>
          <a:off x="0" y="0"/>
          <a:ext cx="0" cy="0"/>
          <a:chOff x="0" y="0"/>
          <a:chExt cx="0" cy="0"/>
        </a:xfrm>
      </p:grpSpPr>
      <p:sp>
        <p:nvSpPr>
          <p:cNvPr id="361" name="Google Shape;361;p9"/>
          <p:cNvSpPr/>
          <p:nvPr/>
        </p:nvSpPr>
        <p:spPr>
          <a:xfrm rot="10800000" flipH="1">
            <a:off x="-749600" y="-2481132"/>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rot="10800000" flipH="1">
            <a:off x="6164148" y="-2385379"/>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rot="10800000" flipH="1">
            <a:off x="5777657" y="3112059"/>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rot="10800000" flipH="1">
            <a:off x="-923552" y="3754057"/>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9"/>
          <p:cNvGrpSpPr/>
          <p:nvPr/>
        </p:nvGrpSpPr>
        <p:grpSpPr>
          <a:xfrm>
            <a:off x="0" y="5994833"/>
            <a:ext cx="9144000" cy="863200"/>
            <a:chOff x="0" y="4496125"/>
            <a:chExt cx="9144000" cy="647400"/>
          </a:xfrm>
        </p:grpSpPr>
        <p:sp>
          <p:nvSpPr>
            <p:cNvPr id="366" name="Google Shape;366;p9"/>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txBox="1">
            <a:spLocks noGrp="1"/>
          </p:cNvSpPr>
          <p:nvPr>
            <p:ph type="title"/>
          </p:nvPr>
        </p:nvSpPr>
        <p:spPr>
          <a:xfrm>
            <a:off x="2165388" y="1538567"/>
            <a:ext cx="4820100" cy="10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9" name="Google Shape;369;p9"/>
          <p:cNvSpPr txBox="1">
            <a:spLocks noGrp="1"/>
          </p:cNvSpPr>
          <p:nvPr>
            <p:ph type="subTitle" idx="1"/>
          </p:nvPr>
        </p:nvSpPr>
        <p:spPr>
          <a:xfrm>
            <a:off x="2165388" y="2635467"/>
            <a:ext cx="4820100" cy="12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302678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0"/>
        <p:cNvGrpSpPr/>
        <p:nvPr/>
      </p:nvGrpSpPr>
      <p:grpSpPr>
        <a:xfrm>
          <a:off x="0" y="0"/>
          <a:ext cx="0" cy="0"/>
          <a:chOff x="0" y="0"/>
          <a:chExt cx="0" cy="0"/>
        </a:xfrm>
      </p:grpSpPr>
      <p:sp>
        <p:nvSpPr>
          <p:cNvPr id="371" name="Google Shape;371;p10"/>
          <p:cNvSpPr txBox="1">
            <a:spLocks noGrp="1"/>
          </p:cNvSpPr>
          <p:nvPr>
            <p:ph type="title"/>
          </p:nvPr>
        </p:nvSpPr>
        <p:spPr>
          <a:xfrm>
            <a:off x="720000" y="51494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372" name="Google Shape;372;p10"/>
          <p:cNvGrpSpPr/>
          <p:nvPr/>
        </p:nvGrpSpPr>
        <p:grpSpPr>
          <a:xfrm rot="1063801">
            <a:off x="-548524" y="3131207"/>
            <a:ext cx="1570468" cy="2401316"/>
            <a:chOff x="3056825" y="-2290075"/>
            <a:chExt cx="1465250" cy="1680325"/>
          </a:xfrm>
        </p:grpSpPr>
        <p:sp>
          <p:nvSpPr>
            <p:cNvPr id="373" name="Google Shape;373;p1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0"/>
          <p:cNvGrpSpPr/>
          <p:nvPr/>
        </p:nvGrpSpPr>
        <p:grpSpPr>
          <a:xfrm>
            <a:off x="8117326" y="4559257"/>
            <a:ext cx="841496" cy="1140255"/>
            <a:chOff x="5967275" y="1212450"/>
            <a:chExt cx="1139775" cy="1158325"/>
          </a:xfrm>
        </p:grpSpPr>
        <p:sp>
          <p:nvSpPr>
            <p:cNvPr id="389" name="Google Shape;389;p10"/>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0"/>
          <p:cNvGrpSpPr/>
          <p:nvPr/>
        </p:nvGrpSpPr>
        <p:grpSpPr>
          <a:xfrm rot="-5400000" flipH="1">
            <a:off x="7880848" y="-139316"/>
            <a:ext cx="2298293" cy="2159011"/>
            <a:chOff x="610625" y="938625"/>
            <a:chExt cx="1230350" cy="1541050"/>
          </a:xfrm>
        </p:grpSpPr>
        <p:sp>
          <p:nvSpPr>
            <p:cNvPr id="397" name="Google Shape;397;p10"/>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0"/>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10"/>
          <p:cNvGrpSpPr/>
          <p:nvPr/>
        </p:nvGrpSpPr>
        <p:grpSpPr>
          <a:xfrm rot="-9044330">
            <a:off x="534510" y="-1026166"/>
            <a:ext cx="1077529" cy="3026289"/>
            <a:chOff x="4458800" y="2953350"/>
            <a:chExt cx="842025" cy="1773650"/>
          </a:xfrm>
        </p:grpSpPr>
        <p:sp>
          <p:nvSpPr>
            <p:cNvPr id="416" name="Google Shape;416;p1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453F7D">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38891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37"/>
        <p:cNvGrpSpPr/>
        <p:nvPr/>
      </p:nvGrpSpPr>
      <p:grpSpPr>
        <a:xfrm>
          <a:off x="0" y="0"/>
          <a:ext cx="0" cy="0"/>
          <a:chOff x="0" y="0"/>
          <a:chExt cx="0" cy="0"/>
        </a:xfrm>
      </p:grpSpPr>
      <p:sp>
        <p:nvSpPr>
          <p:cNvPr id="438" name="Google Shape;438;p11"/>
          <p:cNvSpPr/>
          <p:nvPr/>
        </p:nvSpPr>
        <p:spPr>
          <a:xfrm flipH="1">
            <a:off x="7465000" y="-1743393"/>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flipH="1">
            <a:off x="-684132" y="-2385396"/>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flipH="1">
            <a:off x="6270356" y="3067124"/>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flipH="1">
            <a:off x="-923552" y="4072720"/>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1"/>
          <p:cNvGrpSpPr/>
          <p:nvPr/>
        </p:nvGrpSpPr>
        <p:grpSpPr>
          <a:xfrm>
            <a:off x="0" y="5994833"/>
            <a:ext cx="9144000" cy="863200"/>
            <a:chOff x="0" y="4496125"/>
            <a:chExt cx="9144000" cy="647400"/>
          </a:xfrm>
        </p:grpSpPr>
        <p:sp>
          <p:nvSpPr>
            <p:cNvPr id="443" name="Google Shape;443;p11"/>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1"/>
          <p:cNvSpPr txBox="1">
            <a:spLocks noGrp="1"/>
          </p:cNvSpPr>
          <p:nvPr>
            <p:ph type="title" hasCustomPrompt="1"/>
          </p:nvPr>
        </p:nvSpPr>
        <p:spPr>
          <a:xfrm>
            <a:off x="2199775" y="1427900"/>
            <a:ext cx="4744200" cy="232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46" name="Google Shape;446;p11"/>
          <p:cNvSpPr txBox="1">
            <a:spLocks noGrp="1"/>
          </p:cNvSpPr>
          <p:nvPr>
            <p:ph type="subTitle" idx="1"/>
          </p:nvPr>
        </p:nvSpPr>
        <p:spPr>
          <a:xfrm>
            <a:off x="2199775" y="3747833"/>
            <a:ext cx="47442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3256473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7"/>
        <p:cNvGrpSpPr/>
        <p:nvPr/>
      </p:nvGrpSpPr>
      <p:grpSpPr>
        <a:xfrm>
          <a:off x="0" y="0"/>
          <a:ext cx="0" cy="0"/>
          <a:chOff x="0" y="0"/>
          <a:chExt cx="0" cy="0"/>
        </a:xfrm>
      </p:grpSpPr>
    </p:spTree>
    <p:extLst>
      <p:ext uri="{BB962C8B-B14F-4D97-AF65-F5344CB8AC3E}">
        <p14:creationId xmlns:p14="http://schemas.microsoft.com/office/powerpoint/2010/main" val="611780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8"/>
        <p:cNvGrpSpPr/>
        <p:nvPr/>
      </p:nvGrpSpPr>
      <p:grpSpPr>
        <a:xfrm>
          <a:off x="0" y="0"/>
          <a:ext cx="0" cy="0"/>
          <a:chOff x="0" y="0"/>
          <a:chExt cx="0" cy="0"/>
        </a:xfrm>
      </p:grpSpPr>
      <p:sp>
        <p:nvSpPr>
          <p:cNvPr id="449" name="Google Shape;449;p13"/>
          <p:cNvSpPr/>
          <p:nvPr/>
        </p:nvSpPr>
        <p:spPr>
          <a:xfrm flipH="1">
            <a:off x="6148932" y="383169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flipH="1">
            <a:off x="-1452564" y="4951553"/>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 name="Google Shape;451;p13"/>
          <p:cNvGrpSpPr/>
          <p:nvPr/>
        </p:nvGrpSpPr>
        <p:grpSpPr>
          <a:xfrm>
            <a:off x="0" y="5994833"/>
            <a:ext cx="9144000" cy="863200"/>
            <a:chOff x="0" y="4496125"/>
            <a:chExt cx="9144000" cy="647400"/>
          </a:xfrm>
        </p:grpSpPr>
        <p:sp>
          <p:nvSpPr>
            <p:cNvPr id="452" name="Google Shape;452;p13"/>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13"/>
          <p:cNvSpPr/>
          <p:nvPr/>
        </p:nvSpPr>
        <p:spPr>
          <a:xfrm flipH="1">
            <a:off x="-1560207" y="-2614745"/>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flipH="1">
            <a:off x="7395525" y="-2255193"/>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txBox="1">
            <a:spLocks noGrp="1"/>
          </p:cNvSpPr>
          <p:nvPr>
            <p:ph type="title"/>
          </p:nvPr>
        </p:nvSpPr>
        <p:spPr>
          <a:xfrm>
            <a:off x="2087475" y="2573636"/>
            <a:ext cx="2234100" cy="549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8" name="Google Shape;458;p13"/>
          <p:cNvSpPr txBox="1">
            <a:spLocks noGrp="1"/>
          </p:cNvSpPr>
          <p:nvPr>
            <p:ph type="title" idx="2" hasCustomPrompt="1"/>
          </p:nvPr>
        </p:nvSpPr>
        <p:spPr>
          <a:xfrm>
            <a:off x="2757525" y="1811403"/>
            <a:ext cx="894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9" name="Google Shape;459;p13"/>
          <p:cNvSpPr txBox="1">
            <a:spLocks noGrp="1"/>
          </p:cNvSpPr>
          <p:nvPr>
            <p:ph type="subTitle" idx="1"/>
          </p:nvPr>
        </p:nvSpPr>
        <p:spPr>
          <a:xfrm>
            <a:off x="2087475" y="3027300"/>
            <a:ext cx="2234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0" name="Google Shape;460;p13"/>
          <p:cNvSpPr txBox="1">
            <a:spLocks noGrp="1"/>
          </p:cNvSpPr>
          <p:nvPr>
            <p:ph type="title" idx="3"/>
          </p:nvPr>
        </p:nvSpPr>
        <p:spPr>
          <a:xfrm>
            <a:off x="4822425" y="2573636"/>
            <a:ext cx="2234100" cy="549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1" name="Google Shape;461;p13"/>
          <p:cNvSpPr txBox="1">
            <a:spLocks noGrp="1"/>
          </p:cNvSpPr>
          <p:nvPr>
            <p:ph type="title" idx="4" hasCustomPrompt="1"/>
          </p:nvPr>
        </p:nvSpPr>
        <p:spPr>
          <a:xfrm>
            <a:off x="5492475" y="1811403"/>
            <a:ext cx="894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2" name="Google Shape;462;p13"/>
          <p:cNvSpPr txBox="1">
            <a:spLocks noGrp="1"/>
          </p:cNvSpPr>
          <p:nvPr>
            <p:ph type="subTitle" idx="5"/>
          </p:nvPr>
        </p:nvSpPr>
        <p:spPr>
          <a:xfrm>
            <a:off x="4822425" y="3027300"/>
            <a:ext cx="2234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3" name="Google Shape;463;p13"/>
          <p:cNvSpPr txBox="1">
            <a:spLocks noGrp="1"/>
          </p:cNvSpPr>
          <p:nvPr>
            <p:ph type="title" idx="6"/>
          </p:nvPr>
        </p:nvSpPr>
        <p:spPr>
          <a:xfrm>
            <a:off x="2087475" y="4863967"/>
            <a:ext cx="2234100" cy="549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4" name="Google Shape;464;p13"/>
          <p:cNvSpPr txBox="1">
            <a:spLocks noGrp="1"/>
          </p:cNvSpPr>
          <p:nvPr>
            <p:ph type="title" idx="7" hasCustomPrompt="1"/>
          </p:nvPr>
        </p:nvSpPr>
        <p:spPr>
          <a:xfrm>
            <a:off x="2757525" y="4102033"/>
            <a:ext cx="894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65" name="Google Shape;465;p13"/>
          <p:cNvSpPr txBox="1">
            <a:spLocks noGrp="1"/>
          </p:cNvSpPr>
          <p:nvPr>
            <p:ph type="subTitle" idx="8"/>
          </p:nvPr>
        </p:nvSpPr>
        <p:spPr>
          <a:xfrm>
            <a:off x="2087475" y="5319009"/>
            <a:ext cx="2234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6" name="Google Shape;466;p13"/>
          <p:cNvSpPr txBox="1">
            <a:spLocks noGrp="1"/>
          </p:cNvSpPr>
          <p:nvPr>
            <p:ph type="title" idx="9"/>
          </p:nvPr>
        </p:nvSpPr>
        <p:spPr>
          <a:xfrm>
            <a:off x="4822425" y="4863967"/>
            <a:ext cx="2234100" cy="549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7" name="Google Shape;467;p13"/>
          <p:cNvSpPr txBox="1">
            <a:spLocks noGrp="1"/>
          </p:cNvSpPr>
          <p:nvPr>
            <p:ph type="title" idx="13" hasCustomPrompt="1"/>
          </p:nvPr>
        </p:nvSpPr>
        <p:spPr>
          <a:xfrm>
            <a:off x="5492475" y="4102033"/>
            <a:ext cx="894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68" name="Google Shape;468;p13"/>
          <p:cNvSpPr txBox="1">
            <a:spLocks noGrp="1"/>
          </p:cNvSpPr>
          <p:nvPr>
            <p:ph type="subTitle" idx="14"/>
          </p:nvPr>
        </p:nvSpPr>
        <p:spPr>
          <a:xfrm>
            <a:off x="4822425" y="5319009"/>
            <a:ext cx="2234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9" name="Google Shape;469;p13"/>
          <p:cNvSpPr txBox="1">
            <a:spLocks noGrp="1"/>
          </p:cNvSpPr>
          <p:nvPr>
            <p:ph type="title" idx="15"/>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89862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70"/>
        <p:cNvGrpSpPr/>
        <p:nvPr/>
      </p:nvGrpSpPr>
      <p:grpSpPr>
        <a:xfrm>
          <a:off x="0" y="0"/>
          <a:ext cx="0" cy="0"/>
          <a:chOff x="0" y="0"/>
          <a:chExt cx="0" cy="0"/>
        </a:xfrm>
      </p:grpSpPr>
      <p:sp>
        <p:nvSpPr>
          <p:cNvPr id="471" name="Google Shape;471;p14"/>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14"/>
          <p:cNvGrpSpPr/>
          <p:nvPr/>
        </p:nvGrpSpPr>
        <p:grpSpPr>
          <a:xfrm>
            <a:off x="0" y="5994833"/>
            <a:ext cx="9144000" cy="863200"/>
            <a:chOff x="0" y="4496125"/>
            <a:chExt cx="9144000" cy="647400"/>
          </a:xfrm>
        </p:grpSpPr>
        <p:sp>
          <p:nvSpPr>
            <p:cNvPr id="476" name="Google Shape;476;p14"/>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14"/>
          <p:cNvSpPr txBox="1">
            <a:spLocks noGrp="1"/>
          </p:cNvSpPr>
          <p:nvPr>
            <p:ph type="title"/>
          </p:nvPr>
        </p:nvSpPr>
        <p:spPr>
          <a:xfrm>
            <a:off x="2394600" y="1775896"/>
            <a:ext cx="43548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79" name="Google Shape;479;p14"/>
          <p:cNvSpPr txBox="1">
            <a:spLocks noGrp="1"/>
          </p:cNvSpPr>
          <p:nvPr>
            <p:ph type="subTitle" idx="1"/>
          </p:nvPr>
        </p:nvSpPr>
        <p:spPr>
          <a:xfrm>
            <a:off x="2394600" y="3622217"/>
            <a:ext cx="4354800" cy="1068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74404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0"/>
        <p:cNvGrpSpPr/>
        <p:nvPr/>
      </p:nvGrpSpPr>
      <p:grpSpPr>
        <a:xfrm>
          <a:off x="0" y="0"/>
          <a:ext cx="0" cy="0"/>
          <a:chOff x="0" y="0"/>
          <a:chExt cx="0" cy="0"/>
        </a:xfrm>
      </p:grpSpPr>
      <p:sp>
        <p:nvSpPr>
          <p:cNvPr id="481" name="Google Shape;481;p15"/>
          <p:cNvSpPr/>
          <p:nvPr/>
        </p:nvSpPr>
        <p:spPr>
          <a:xfrm>
            <a:off x="-923552" y="-1743393"/>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5777657" y="-2385379"/>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749600" y="3067124"/>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15"/>
          <p:cNvGrpSpPr/>
          <p:nvPr/>
        </p:nvGrpSpPr>
        <p:grpSpPr>
          <a:xfrm>
            <a:off x="0" y="5994833"/>
            <a:ext cx="9144000" cy="863200"/>
            <a:chOff x="0" y="4496125"/>
            <a:chExt cx="9144000" cy="647400"/>
          </a:xfrm>
        </p:grpSpPr>
        <p:sp>
          <p:nvSpPr>
            <p:cNvPr id="485" name="Google Shape;485;p15"/>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15"/>
          <p:cNvSpPr/>
          <p:nvPr/>
        </p:nvSpPr>
        <p:spPr>
          <a:xfrm>
            <a:off x="6164148" y="4072720"/>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txBox="1">
            <a:spLocks noGrp="1"/>
          </p:cNvSpPr>
          <p:nvPr>
            <p:ph type="title"/>
          </p:nvPr>
        </p:nvSpPr>
        <p:spPr>
          <a:xfrm>
            <a:off x="1894800" y="3649701"/>
            <a:ext cx="5354400" cy="85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9" name="Google Shape;489;p15"/>
          <p:cNvSpPr txBox="1">
            <a:spLocks noGrp="1"/>
          </p:cNvSpPr>
          <p:nvPr>
            <p:ph type="subTitle" idx="1"/>
          </p:nvPr>
        </p:nvSpPr>
        <p:spPr>
          <a:xfrm>
            <a:off x="1894800" y="1910800"/>
            <a:ext cx="5354400" cy="173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extLst>
      <p:ext uri="{BB962C8B-B14F-4D97-AF65-F5344CB8AC3E}">
        <p14:creationId xmlns:p14="http://schemas.microsoft.com/office/powerpoint/2010/main" val="92897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0"/>
        <p:cNvGrpSpPr/>
        <p:nvPr/>
      </p:nvGrpSpPr>
      <p:grpSpPr>
        <a:xfrm>
          <a:off x="0" y="0"/>
          <a:ext cx="0" cy="0"/>
          <a:chOff x="0" y="0"/>
          <a:chExt cx="0" cy="0"/>
        </a:xfrm>
      </p:grpSpPr>
      <p:sp>
        <p:nvSpPr>
          <p:cNvPr id="491" name="Google Shape;491;p16"/>
          <p:cNvSpPr/>
          <p:nvPr/>
        </p:nvSpPr>
        <p:spPr>
          <a:xfrm rot="10800000">
            <a:off x="-1202125"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rot="9596423">
            <a:off x="-1434301"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rot="10800000">
            <a:off x="6927264"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16"/>
          <p:cNvGrpSpPr/>
          <p:nvPr/>
        </p:nvGrpSpPr>
        <p:grpSpPr>
          <a:xfrm rot="-9044330">
            <a:off x="174343" y="-306133"/>
            <a:ext cx="1077529" cy="3026289"/>
            <a:chOff x="4458800" y="2953350"/>
            <a:chExt cx="842025" cy="1773650"/>
          </a:xfrm>
        </p:grpSpPr>
        <p:sp>
          <p:nvSpPr>
            <p:cNvPr id="495" name="Google Shape;495;p1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16"/>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16"/>
          <p:cNvGrpSpPr/>
          <p:nvPr/>
        </p:nvGrpSpPr>
        <p:grpSpPr>
          <a:xfrm rot="-1127079" flipH="1">
            <a:off x="465819" y="4670691"/>
            <a:ext cx="1288402" cy="2187051"/>
            <a:chOff x="659300" y="3268175"/>
            <a:chExt cx="1288450" cy="1640350"/>
          </a:xfrm>
        </p:grpSpPr>
        <p:sp>
          <p:nvSpPr>
            <p:cNvPr id="518" name="Google Shape;518;p16"/>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6"/>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6"/>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16"/>
          <p:cNvSpPr/>
          <p:nvPr/>
        </p:nvSpPr>
        <p:spPr>
          <a:xfrm rot="10800000">
            <a:off x="6750122"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16"/>
          <p:cNvGrpSpPr/>
          <p:nvPr/>
        </p:nvGrpSpPr>
        <p:grpSpPr>
          <a:xfrm>
            <a:off x="7639075" y="-631801"/>
            <a:ext cx="1723720" cy="2878681"/>
            <a:chOff x="610625" y="938625"/>
            <a:chExt cx="1230350" cy="1541050"/>
          </a:xfrm>
        </p:grpSpPr>
        <p:sp>
          <p:nvSpPr>
            <p:cNvPr id="543" name="Google Shape;543;p1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16"/>
          <p:cNvSpPr txBox="1">
            <a:spLocks noGrp="1"/>
          </p:cNvSpPr>
          <p:nvPr>
            <p:ph type="title"/>
          </p:nvPr>
        </p:nvSpPr>
        <p:spPr>
          <a:xfrm>
            <a:off x="846875" y="1896233"/>
            <a:ext cx="3954300" cy="172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2" name="Google Shape;562;p16"/>
          <p:cNvSpPr txBox="1">
            <a:spLocks noGrp="1"/>
          </p:cNvSpPr>
          <p:nvPr>
            <p:ph type="subTitle" idx="1"/>
          </p:nvPr>
        </p:nvSpPr>
        <p:spPr>
          <a:xfrm>
            <a:off x="846875" y="3622167"/>
            <a:ext cx="3954300" cy="13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3" name="Google Shape;563;p16"/>
          <p:cNvSpPr>
            <a:spLocks noGrp="1"/>
          </p:cNvSpPr>
          <p:nvPr>
            <p:ph type="pic" idx="2"/>
          </p:nvPr>
        </p:nvSpPr>
        <p:spPr>
          <a:xfrm>
            <a:off x="4958125" y="1523400"/>
            <a:ext cx="3339000" cy="3811200"/>
          </a:xfrm>
          <a:prstGeom prst="roundRect">
            <a:avLst>
              <a:gd name="adj" fmla="val 16667"/>
            </a:avLst>
          </a:prstGeom>
          <a:noFill/>
          <a:ln>
            <a:noFill/>
          </a:ln>
        </p:spPr>
      </p:sp>
      <p:grpSp>
        <p:nvGrpSpPr>
          <p:cNvPr id="564" name="Google Shape;564;p16"/>
          <p:cNvGrpSpPr/>
          <p:nvPr/>
        </p:nvGrpSpPr>
        <p:grpSpPr>
          <a:xfrm>
            <a:off x="7791676" y="4814674"/>
            <a:ext cx="841496" cy="1140255"/>
            <a:chOff x="5967275" y="1212450"/>
            <a:chExt cx="1139775" cy="1158325"/>
          </a:xfrm>
        </p:grpSpPr>
        <p:sp>
          <p:nvSpPr>
            <p:cNvPr id="565" name="Google Shape;565;p1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516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72"/>
        <p:cNvGrpSpPr/>
        <p:nvPr/>
      </p:nvGrpSpPr>
      <p:grpSpPr>
        <a:xfrm>
          <a:off x="0" y="0"/>
          <a:ext cx="0" cy="0"/>
          <a:chOff x="0" y="0"/>
          <a:chExt cx="0" cy="0"/>
        </a:xfrm>
      </p:grpSpPr>
      <p:sp>
        <p:nvSpPr>
          <p:cNvPr id="573" name="Google Shape;573;p17"/>
          <p:cNvSpPr/>
          <p:nvPr/>
        </p:nvSpPr>
        <p:spPr>
          <a:xfrm rot="9596423">
            <a:off x="6335262" y="429409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rot="10800000">
            <a:off x="-1202125"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rot="9596423">
            <a:off x="-1434301"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rot="10800000">
            <a:off x="6927264"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17"/>
          <p:cNvGrpSpPr/>
          <p:nvPr/>
        </p:nvGrpSpPr>
        <p:grpSpPr>
          <a:xfrm rot="-1127024" flipH="1">
            <a:off x="7439353" y="-830601"/>
            <a:ext cx="1546155" cy="2624585"/>
            <a:chOff x="659300" y="3268175"/>
            <a:chExt cx="1288450" cy="1640350"/>
          </a:xfrm>
        </p:grpSpPr>
        <p:sp>
          <p:nvSpPr>
            <p:cNvPr id="578" name="Google Shape;578;p17"/>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7"/>
          <p:cNvGrpSpPr/>
          <p:nvPr/>
        </p:nvGrpSpPr>
        <p:grpSpPr>
          <a:xfrm>
            <a:off x="-277647" y="3988673"/>
            <a:ext cx="2001410" cy="3342435"/>
            <a:chOff x="610625" y="938625"/>
            <a:chExt cx="1230350" cy="1541050"/>
          </a:xfrm>
        </p:grpSpPr>
        <p:sp>
          <p:nvSpPr>
            <p:cNvPr id="602" name="Google Shape;602;p1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7"/>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1" name="Google Shape;621;p17"/>
          <p:cNvGrpSpPr/>
          <p:nvPr/>
        </p:nvGrpSpPr>
        <p:grpSpPr>
          <a:xfrm rot="-9044330">
            <a:off x="174343" y="-306133"/>
            <a:ext cx="1077529" cy="3026289"/>
            <a:chOff x="4458800" y="2953350"/>
            <a:chExt cx="842025" cy="1773650"/>
          </a:xfrm>
        </p:grpSpPr>
        <p:sp>
          <p:nvSpPr>
            <p:cNvPr id="622" name="Google Shape;622;p17"/>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7"/>
          <p:cNvGrpSpPr/>
          <p:nvPr/>
        </p:nvGrpSpPr>
        <p:grpSpPr>
          <a:xfrm>
            <a:off x="8010316" y="4802039"/>
            <a:ext cx="981232" cy="1329603"/>
            <a:chOff x="5967275" y="1212450"/>
            <a:chExt cx="1139775" cy="1158325"/>
          </a:xfrm>
        </p:grpSpPr>
        <p:sp>
          <p:nvSpPr>
            <p:cNvPr id="644" name="Google Shape;644;p17"/>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7"/>
          <p:cNvSpPr txBox="1">
            <a:spLocks noGrp="1"/>
          </p:cNvSpPr>
          <p:nvPr>
            <p:ph type="title"/>
          </p:nvPr>
        </p:nvSpPr>
        <p:spPr>
          <a:xfrm>
            <a:off x="1015400" y="2056000"/>
            <a:ext cx="3172500" cy="100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2" name="Google Shape;652;p17"/>
          <p:cNvSpPr txBox="1">
            <a:spLocks noGrp="1"/>
          </p:cNvSpPr>
          <p:nvPr>
            <p:ph type="subTitle" idx="1"/>
          </p:nvPr>
        </p:nvSpPr>
        <p:spPr>
          <a:xfrm>
            <a:off x="1015400" y="3063200"/>
            <a:ext cx="3172500" cy="173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76054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53"/>
        <p:cNvGrpSpPr/>
        <p:nvPr/>
      </p:nvGrpSpPr>
      <p:grpSpPr>
        <a:xfrm>
          <a:off x="0" y="0"/>
          <a:ext cx="0" cy="0"/>
          <a:chOff x="0" y="0"/>
          <a:chExt cx="0" cy="0"/>
        </a:xfrm>
      </p:grpSpPr>
      <p:sp>
        <p:nvSpPr>
          <p:cNvPr id="654" name="Google Shape;654;p18"/>
          <p:cNvSpPr/>
          <p:nvPr/>
        </p:nvSpPr>
        <p:spPr>
          <a:xfrm rot="-9596423" flipH="1">
            <a:off x="-1434301" y="429409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8"/>
          <p:cNvSpPr/>
          <p:nvPr/>
        </p:nvSpPr>
        <p:spPr>
          <a:xfrm rot="10800000" flipH="1">
            <a:off x="-1746108"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18"/>
          <p:cNvGrpSpPr/>
          <p:nvPr/>
        </p:nvGrpSpPr>
        <p:grpSpPr>
          <a:xfrm rot="1127024">
            <a:off x="246817" y="-830601"/>
            <a:ext cx="1546155" cy="2624585"/>
            <a:chOff x="659300" y="3268175"/>
            <a:chExt cx="1288450" cy="1640350"/>
          </a:xfrm>
        </p:grpSpPr>
        <p:sp>
          <p:nvSpPr>
            <p:cNvPr id="657" name="Google Shape;657;p18"/>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8"/>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8"/>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8"/>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8"/>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8"/>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8"/>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8"/>
          <p:cNvGrpSpPr/>
          <p:nvPr/>
        </p:nvGrpSpPr>
        <p:grpSpPr>
          <a:xfrm rot="-1100919" flipH="1">
            <a:off x="-211120" y="4755274"/>
            <a:ext cx="981196" cy="1329553"/>
            <a:chOff x="5967275" y="1212450"/>
            <a:chExt cx="1139775" cy="1158325"/>
          </a:xfrm>
        </p:grpSpPr>
        <p:sp>
          <p:nvSpPr>
            <p:cNvPr id="681" name="Google Shape;681;p18"/>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8"/>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8"/>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8" name="Google Shape;688;p18"/>
          <p:cNvSpPr/>
          <p:nvPr/>
        </p:nvSpPr>
        <p:spPr>
          <a:xfrm rot="10800000" flipH="1">
            <a:off x="5262467"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rot="-9596423" flipH="1">
            <a:off x="6335262"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8"/>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18"/>
          <p:cNvGrpSpPr/>
          <p:nvPr/>
        </p:nvGrpSpPr>
        <p:grpSpPr>
          <a:xfrm flipH="1">
            <a:off x="7508559" y="3988673"/>
            <a:ext cx="2001410" cy="3342435"/>
            <a:chOff x="610625" y="938625"/>
            <a:chExt cx="1230350" cy="1541050"/>
          </a:xfrm>
        </p:grpSpPr>
        <p:sp>
          <p:nvSpPr>
            <p:cNvPr id="692" name="Google Shape;692;p1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8"/>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8"/>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8"/>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18"/>
          <p:cNvGrpSpPr/>
          <p:nvPr/>
        </p:nvGrpSpPr>
        <p:grpSpPr>
          <a:xfrm rot="9044330" flipH="1">
            <a:off x="7980453" y="-306133"/>
            <a:ext cx="1077529" cy="3026289"/>
            <a:chOff x="4458800" y="2953350"/>
            <a:chExt cx="842025" cy="1773650"/>
          </a:xfrm>
        </p:grpSpPr>
        <p:sp>
          <p:nvSpPr>
            <p:cNvPr id="711" name="Google Shape;711;p18"/>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8"/>
          <p:cNvSpPr txBox="1">
            <a:spLocks noGrp="1"/>
          </p:cNvSpPr>
          <p:nvPr>
            <p:ph type="title"/>
          </p:nvPr>
        </p:nvSpPr>
        <p:spPr>
          <a:xfrm>
            <a:off x="4956150" y="2056000"/>
            <a:ext cx="3172500" cy="1007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3" name="Google Shape;733;p18"/>
          <p:cNvSpPr txBox="1">
            <a:spLocks noGrp="1"/>
          </p:cNvSpPr>
          <p:nvPr>
            <p:ph type="subTitle" idx="1"/>
          </p:nvPr>
        </p:nvSpPr>
        <p:spPr>
          <a:xfrm>
            <a:off x="4956150" y="3063200"/>
            <a:ext cx="3172500" cy="17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210529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34"/>
        <p:cNvGrpSpPr/>
        <p:nvPr/>
      </p:nvGrpSpPr>
      <p:grpSpPr>
        <a:xfrm>
          <a:off x="0" y="0"/>
          <a:ext cx="0" cy="0"/>
          <a:chOff x="0" y="0"/>
          <a:chExt cx="0" cy="0"/>
        </a:xfrm>
      </p:grpSpPr>
      <p:sp>
        <p:nvSpPr>
          <p:cNvPr id="735" name="Google Shape;735;p19"/>
          <p:cNvSpPr/>
          <p:nvPr/>
        </p:nvSpPr>
        <p:spPr>
          <a:xfrm rot="-9596423" flipH="1">
            <a:off x="-1434301" y="429409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rot="10800000" flipH="1">
            <a:off x="5262467"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19"/>
          <p:cNvGrpSpPr/>
          <p:nvPr/>
        </p:nvGrpSpPr>
        <p:grpSpPr>
          <a:xfrm flipH="1">
            <a:off x="7508559" y="3988673"/>
            <a:ext cx="2001410" cy="3342435"/>
            <a:chOff x="610625" y="938625"/>
            <a:chExt cx="1230350" cy="1541050"/>
          </a:xfrm>
        </p:grpSpPr>
        <p:sp>
          <p:nvSpPr>
            <p:cNvPr id="738" name="Google Shape;738;p19"/>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19"/>
          <p:cNvGrpSpPr/>
          <p:nvPr/>
        </p:nvGrpSpPr>
        <p:grpSpPr>
          <a:xfrm rot="9044330" flipH="1">
            <a:off x="-151848" y="4443501"/>
            <a:ext cx="1077529" cy="3026289"/>
            <a:chOff x="4458800" y="2953350"/>
            <a:chExt cx="842025" cy="1773650"/>
          </a:xfrm>
        </p:grpSpPr>
        <p:sp>
          <p:nvSpPr>
            <p:cNvPr id="757" name="Google Shape;757;p19"/>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19"/>
          <p:cNvSpPr/>
          <p:nvPr/>
        </p:nvSpPr>
        <p:spPr>
          <a:xfrm rot="10800000" flipH="1">
            <a:off x="-1746108"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rot="-9596423" flipH="1">
            <a:off x="6335262"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19"/>
          <p:cNvGrpSpPr/>
          <p:nvPr/>
        </p:nvGrpSpPr>
        <p:grpSpPr>
          <a:xfrm rot="1127024">
            <a:off x="275742" y="-459901"/>
            <a:ext cx="1546155" cy="2624585"/>
            <a:chOff x="659300" y="3268175"/>
            <a:chExt cx="1288450" cy="1640350"/>
          </a:xfrm>
        </p:grpSpPr>
        <p:sp>
          <p:nvSpPr>
            <p:cNvPr id="782" name="Google Shape;782;p19"/>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19"/>
          <p:cNvGrpSpPr/>
          <p:nvPr/>
        </p:nvGrpSpPr>
        <p:grpSpPr>
          <a:xfrm rot="862804" flipH="1">
            <a:off x="7712625" y="310099"/>
            <a:ext cx="981200" cy="1329559"/>
            <a:chOff x="5967275" y="1212450"/>
            <a:chExt cx="1139775" cy="1158325"/>
          </a:xfrm>
        </p:grpSpPr>
        <p:sp>
          <p:nvSpPr>
            <p:cNvPr id="806" name="Google Shape;806;p19"/>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3" name="Google Shape;813;p19"/>
          <p:cNvSpPr txBox="1">
            <a:spLocks noGrp="1"/>
          </p:cNvSpPr>
          <p:nvPr>
            <p:ph type="subTitle" idx="1"/>
          </p:nvPr>
        </p:nvSpPr>
        <p:spPr>
          <a:xfrm>
            <a:off x="1023750" y="1876667"/>
            <a:ext cx="7096500" cy="38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814" name="Google Shape;814;p19"/>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24026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815"/>
        <p:cNvGrpSpPr/>
        <p:nvPr/>
      </p:nvGrpSpPr>
      <p:grpSpPr>
        <a:xfrm>
          <a:off x="0" y="0"/>
          <a:ext cx="0" cy="0"/>
          <a:chOff x="0" y="0"/>
          <a:chExt cx="0" cy="0"/>
        </a:xfrm>
      </p:grpSpPr>
      <p:sp>
        <p:nvSpPr>
          <p:cNvPr id="816" name="Google Shape;816;p20"/>
          <p:cNvSpPr/>
          <p:nvPr/>
        </p:nvSpPr>
        <p:spPr>
          <a:xfrm flipH="1">
            <a:off x="6580422"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0"/>
          <p:cNvSpPr/>
          <p:nvPr/>
        </p:nvSpPr>
        <p:spPr>
          <a:xfrm flipH="1">
            <a:off x="-1371825"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0"/>
          <p:cNvSpPr/>
          <p:nvPr/>
        </p:nvSpPr>
        <p:spPr>
          <a:xfrm rot="1203577" flipH="1">
            <a:off x="-1604001"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0"/>
          <p:cNvSpPr/>
          <p:nvPr/>
        </p:nvSpPr>
        <p:spPr>
          <a:xfrm flipH="1">
            <a:off x="6757564"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20"/>
          <p:cNvGrpSpPr/>
          <p:nvPr/>
        </p:nvGrpSpPr>
        <p:grpSpPr>
          <a:xfrm rot="-2166950" flipH="1">
            <a:off x="7735171" y="-437471"/>
            <a:ext cx="1391454" cy="2313356"/>
            <a:chOff x="2386975" y="3180875"/>
            <a:chExt cx="1391500" cy="1735075"/>
          </a:xfrm>
        </p:grpSpPr>
        <p:sp>
          <p:nvSpPr>
            <p:cNvPr id="821" name="Google Shape;821;p2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20"/>
          <p:cNvGrpSpPr/>
          <p:nvPr/>
        </p:nvGrpSpPr>
        <p:grpSpPr>
          <a:xfrm rot="-1063801" flipH="1">
            <a:off x="1258" y="-225493"/>
            <a:ext cx="1570468" cy="2401316"/>
            <a:chOff x="3056825" y="-2290075"/>
            <a:chExt cx="1465250" cy="1680325"/>
          </a:xfrm>
        </p:grpSpPr>
        <p:sp>
          <p:nvSpPr>
            <p:cNvPr id="844" name="Google Shape;844;p2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59;p20"/>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 name="Google Shape;860;p20"/>
          <p:cNvGrpSpPr/>
          <p:nvPr/>
        </p:nvGrpSpPr>
        <p:grpSpPr>
          <a:xfrm>
            <a:off x="8010143" y="4998557"/>
            <a:ext cx="841496" cy="1140255"/>
            <a:chOff x="5967275" y="1212450"/>
            <a:chExt cx="1139775" cy="1158325"/>
          </a:xfrm>
        </p:grpSpPr>
        <p:sp>
          <p:nvSpPr>
            <p:cNvPr id="861" name="Google Shape;861;p20"/>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20"/>
          <p:cNvGrpSpPr/>
          <p:nvPr/>
        </p:nvGrpSpPr>
        <p:grpSpPr>
          <a:xfrm rot="-3626901" flipH="1">
            <a:off x="181169" y="5606585"/>
            <a:ext cx="894431" cy="1064441"/>
            <a:chOff x="4491600" y="1128725"/>
            <a:chExt cx="911950" cy="1447225"/>
          </a:xfrm>
        </p:grpSpPr>
        <p:sp>
          <p:nvSpPr>
            <p:cNvPr id="869" name="Google Shape;869;p20"/>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1" name="Google Shape;871;p20"/>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2" name="Google Shape;872;p20"/>
          <p:cNvSpPr txBox="1">
            <a:spLocks noGrp="1"/>
          </p:cNvSpPr>
          <p:nvPr>
            <p:ph type="subTitle" idx="1"/>
          </p:nvPr>
        </p:nvSpPr>
        <p:spPr>
          <a:xfrm>
            <a:off x="1117962" y="2399100"/>
            <a:ext cx="3264600" cy="33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3" name="Google Shape;873;p20"/>
          <p:cNvSpPr txBox="1">
            <a:spLocks noGrp="1"/>
          </p:cNvSpPr>
          <p:nvPr>
            <p:ph type="subTitle" idx="2"/>
          </p:nvPr>
        </p:nvSpPr>
        <p:spPr>
          <a:xfrm>
            <a:off x="4761441" y="2399100"/>
            <a:ext cx="3264600" cy="33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223002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874"/>
        <p:cNvGrpSpPr/>
        <p:nvPr/>
      </p:nvGrpSpPr>
      <p:grpSpPr>
        <a:xfrm>
          <a:off x="0" y="0"/>
          <a:ext cx="0" cy="0"/>
          <a:chOff x="0" y="0"/>
          <a:chExt cx="0" cy="0"/>
        </a:xfrm>
      </p:grpSpPr>
      <p:sp>
        <p:nvSpPr>
          <p:cNvPr id="875" name="Google Shape;875;p21"/>
          <p:cNvSpPr/>
          <p:nvPr/>
        </p:nvSpPr>
        <p:spPr>
          <a:xfrm rot="10800000" flipH="1">
            <a:off x="5174150"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1"/>
          <p:cNvSpPr/>
          <p:nvPr/>
        </p:nvSpPr>
        <p:spPr>
          <a:xfrm rot="-9596423" flipH="1">
            <a:off x="624694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1"/>
          <p:cNvSpPr/>
          <p:nvPr/>
        </p:nvSpPr>
        <p:spPr>
          <a:xfrm rot="10800000" flipH="1">
            <a:off x="-183442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21"/>
          <p:cNvGrpSpPr/>
          <p:nvPr/>
        </p:nvGrpSpPr>
        <p:grpSpPr>
          <a:xfrm rot="9044330" flipH="1">
            <a:off x="7892135" y="-306133"/>
            <a:ext cx="1077529" cy="3026289"/>
            <a:chOff x="4458800" y="2953350"/>
            <a:chExt cx="842025" cy="1773650"/>
          </a:xfrm>
        </p:grpSpPr>
        <p:sp>
          <p:nvSpPr>
            <p:cNvPr id="879" name="Google Shape;879;p21"/>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1"/>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1"/>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1"/>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1"/>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1"/>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1"/>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1"/>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1"/>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1"/>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1"/>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1"/>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1"/>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1"/>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1"/>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21"/>
          <p:cNvSpPr/>
          <p:nvPr/>
        </p:nvSpPr>
        <p:spPr>
          <a:xfrm rot="10800000" flipH="1">
            <a:off x="-145762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21"/>
          <p:cNvGrpSpPr/>
          <p:nvPr/>
        </p:nvGrpSpPr>
        <p:grpSpPr>
          <a:xfrm flipH="1">
            <a:off x="-218790" y="-631801"/>
            <a:ext cx="1723720" cy="2878681"/>
            <a:chOff x="610625" y="938625"/>
            <a:chExt cx="1230350" cy="1541050"/>
          </a:xfrm>
        </p:grpSpPr>
        <p:sp>
          <p:nvSpPr>
            <p:cNvPr id="902" name="Google Shape;902;p21"/>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1"/>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1"/>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1"/>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1"/>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1"/>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1"/>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21"/>
          <p:cNvGrpSpPr/>
          <p:nvPr/>
        </p:nvGrpSpPr>
        <p:grpSpPr>
          <a:xfrm rot="1127079">
            <a:off x="7389784" y="4670691"/>
            <a:ext cx="1288402" cy="2187051"/>
            <a:chOff x="659300" y="3268175"/>
            <a:chExt cx="1288450" cy="1640350"/>
          </a:xfrm>
        </p:grpSpPr>
        <p:sp>
          <p:nvSpPr>
            <p:cNvPr id="922" name="Google Shape;922;p21"/>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21"/>
          <p:cNvGrpSpPr/>
          <p:nvPr/>
        </p:nvGrpSpPr>
        <p:grpSpPr>
          <a:xfrm flipH="1">
            <a:off x="438459" y="4679974"/>
            <a:ext cx="841496" cy="1140255"/>
            <a:chOff x="5967275" y="1212450"/>
            <a:chExt cx="1139775" cy="1158325"/>
          </a:xfrm>
        </p:grpSpPr>
        <p:sp>
          <p:nvSpPr>
            <p:cNvPr id="946" name="Google Shape;946;p21"/>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21"/>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4" name="Google Shape;954;p21"/>
          <p:cNvSpPr txBox="1">
            <a:spLocks noGrp="1"/>
          </p:cNvSpPr>
          <p:nvPr>
            <p:ph type="title" idx="2"/>
          </p:nvPr>
        </p:nvSpPr>
        <p:spPr>
          <a:xfrm>
            <a:off x="2237950" y="4521767"/>
            <a:ext cx="19782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5" name="Google Shape;955;p21"/>
          <p:cNvSpPr txBox="1">
            <a:spLocks noGrp="1"/>
          </p:cNvSpPr>
          <p:nvPr>
            <p:ph type="subTitle" idx="1"/>
          </p:nvPr>
        </p:nvSpPr>
        <p:spPr>
          <a:xfrm>
            <a:off x="2237950" y="4975433"/>
            <a:ext cx="1978200" cy="8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56" name="Google Shape;956;p21"/>
          <p:cNvSpPr txBox="1">
            <a:spLocks noGrp="1"/>
          </p:cNvSpPr>
          <p:nvPr>
            <p:ph type="title" idx="3"/>
          </p:nvPr>
        </p:nvSpPr>
        <p:spPr>
          <a:xfrm>
            <a:off x="4927850" y="1938433"/>
            <a:ext cx="19782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7" name="Google Shape;957;p21"/>
          <p:cNvSpPr txBox="1">
            <a:spLocks noGrp="1"/>
          </p:cNvSpPr>
          <p:nvPr>
            <p:ph type="subTitle" idx="4"/>
          </p:nvPr>
        </p:nvSpPr>
        <p:spPr>
          <a:xfrm>
            <a:off x="4927850" y="2392100"/>
            <a:ext cx="1978200" cy="8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58" name="Google Shape;958;p21"/>
          <p:cNvSpPr>
            <a:spLocks noGrp="1"/>
          </p:cNvSpPr>
          <p:nvPr>
            <p:ph type="pic" idx="5"/>
          </p:nvPr>
        </p:nvSpPr>
        <p:spPr>
          <a:xfrm>
            <a:off x="2258800" y="2042400"/>
            <a:ext cx="1936500" cy="2247600"/>
          </a:xfrm>
          <a:prstGeom prst="roundRect">
            <a:avLst>
              <a:gd name="adj" fmla="val 16667"/>
            </a:avLst>
          </a:prstGeom>
          <a:noFill/>
          <a:ln>
            <a:noFill/>
          </a:ln>
        </p:spPr>
      </p:sp>
      <p:sp>
        <p:nvSpPr>
          <p:cNvPr id="959" name="Google Shape;959;p21"/>
          <p:cNvSpPr>
            <a:spLocks noGrp="1"/>
          </p:cNvSpPr>
          <p:nvPr>
            <p:ph type="pic" idx="6"/>
          </p:nvPr>
        </p:nvSpPr>
        <p:spPr>
          <a:xfrm>
            <a:off x="4948700" y="3363033"/>
            <a:ext cx="1936500" cy="2247600"/>
          </a:xfrm>
          <a:prstGeom prst="roundRect">
            <a:avLst>
              <a:gd name="adj" fmla="val 16667"/>
            </a:avLst>
          </a:prstGeom>
          <a:noFill/>
          <a:ln>
            <a:noFill/>
          </a:ln>
        </p:spPr>
      </p:sp>
    </p:spTree>
    <p:extLst>
      <p:ext uri="{BB962C8B-B14F-4D97-AF65-F5344CB8AC3E}">
        <p14:creationId xmlns:p14="http://schemas.microsoft.com/office/powerpoint/2010/main" val="4234531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960"/>
        <p:cNvGrpSpPr/>
        <p:nvPr/>
      </p:nvGrpSpPr>
      <p:grpSpPr>
        <a:xfrm>
          <a:off x="0" y="0"/>
          <a:ext cx="0" cy="0"/>
          <a:chOff x="0" y="0"/>
          <a:chExt cx="0" cy="0"/>
        </a:xfrm>
      </p:grpSpPr>
      <p:sp>
        <p:nvSpPr>
          <p:cNvPr id="961" name="Google Shape;961;p22"/>
          <p:cNvSpPr/>
          <p:nvPr/>
        </p:nvSpPr>
        <p:spPr>
          <a:xfrm rot="-9596423" flipH="1">
            <a:off x="6335262"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22"/>
          <p:cNvGrpSpPr/>
          <p:nvPr/>
        </p:nvGrpSpPr>
        <p:grpSpPr>
          <a:xfrm rot="-1127024" flipH="1">
            <a:off x="7322113" y="-459901"/>
            <a:ext cx="1546155" cy="2624585"/>
            <a:chOff x="659300" y="3268175"/>
            <a:chExt cx="1288450" cy="1640350"/>
          </a:xfrm>
        </p:grpSpPr>
        <p:sp>
          <p:nvSpPr>
            <p:cNvPr id="963" name="Google Shape;963;p22"/>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2"/>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2"/>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2"/>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6" name="Google Shape;986;p22"/>
          <p:cNvSpPr/>
          <p:nvPr/>
        </p:nvSpPr>
        <p:spPr>
          <a:xfrm rot="-9596423" flipH="1">
            <a:off x="-1434301" y="429409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2"/>
          <p:cNvSpPr/>
          <p:nvPr/>
        </p:nvSpPr>
        <p:spPr>
          <a:xfrm rot="10800000" flipH="1">
            <a:off x="5262467"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22"/>
          <p:cNvGrpSpPr/>
          <p:nvPr/>
        </p:nvGrpSpPr>
        <p:grpSpPr>
          <a:xfrm>
            <a:off x="-637811" y="3988673"/>
            <a:ext cx="2001410" cy="3342435"/>
            <a:chOff x="610625" y="938625"/>
            <a:chExt cx="1230350" cy="1541050"/>
          </a:xfrm>
        </p:grpSpPr>
        <p:sp>
          <p:nvSpPr>
            <p:cNvPr id="989" name="Google Shape;989;p2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2"/>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2"/>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2"/>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2"/>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2"/>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2"/>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2"/>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2"/>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2"/>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2"/>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2"/>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2"/>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2"/>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2"/>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2"/>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2"/>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7" name="Google Shape;1007;p22"/>
          <p:cNvSpPr/>
          <p:nvPr/>
        </p:nvSpPr>
        <p:spPr>
          <a:xfrm rot="10800000" flipH="1">
            <a:off x="-1746108"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2"/>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 name="Google Shape;1009;p22"/>
          <p:cNvGrpSpPr/>
          <p:nvPr/>
        </p:nvGrpSpPr>
        <p:grpSpPr>
          <a:xfrm rot="-862804">
            <a:off x="450183" y="310099"/>
            <a:ext cx="981200" cy="1329559"/>
            <a:chOff x="5967275" y="1212450"/>
            <a:chExt cx="1139775" cy="1158325"/>
          </a:xfrm>
        </p:grpSpPr>
        <p:sp>
          <p:nvSpPr>
            <p:cNvPr id="1010" name="Google Shape;1010;p22"/>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2"/>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2"/>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2"/>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2"/>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2"/>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2"/>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22"/>
          <p:cNvGrpSpPr/>
          <p:nvPr/>
        </p:nvGrpSpPr>
        <p:grpSpPr>
          <a:xfrm rot="-9044330">
            <a:off x="7946479" y="4443501"/>
            <a:ext cx="1077529" cy="3026289"/>
            <a:chOff x="4458800" y="2953350"/>
            <a:chExt cx="842025" cy="1773650"/>
          </a:xfrm>
        </p:grpSpPr>
        <p:sp>
          <p:nvSpPr>
            <p:cNvPr id="1018" name="Google Shape;1018;p22"/>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2"/>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2"/>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2"/>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2"/>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2"/>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2"/>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2"/>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2"/>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2"/>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2"/>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2"/>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2"/>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2"/>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2"/>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22"/>
          <p:cNvSpPr txBox="1">
            <a:spLocks noGrp="1"/>
          </p:cNvSpPr>
          <p:nvPr>
            <p:ph type="body" idx="1"/>
          </p:nvPr>
        </p:nvSpPr>
        <p:spPr>
          <a:xfrm>
            <a:off x="892813" y="2480267"/>
            <a:ext cx="2913300" cy="3508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50"/>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1040" name="Google Shape;1040;p22"/>
          <p:cNvSpPr txBox="1">
            <a:spLocks noGrp="1"/>
          </p:cNvSpPr>
          <p:nvPr>
            <p:ph type="body" idx="2"/>
          </p:nvPr>
        </p:nvSpPr>
        <p:spPr>
          <a:xfrm>
            <a:off x="3919188" y="2480233"/>
            <a:ext cx="4332000" cy="3508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Font typeface="Atma"/>
              <a:buChar char="●"/>
              <a:defRPr sz="2500">
                <a:solidFill>
                  <a:schemeClr val="lt1"/>
                </a:solidFill>
                <a:latin typeface="Atma"/>
                <a:ea typeface="Atma"/>
                <a:cs typeface="Atma"/>
                <a:sym typeface="Atma"/>
              </a:defRPr>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1041" name="Google Shape;1041;p22"/>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83948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42"/>
        <p:cNvGrpSpPr/>
        <p:nvPr/>
      </p:nvGrpSpPr>
      <p:grpSpPr>
        <a:xfrm>
          <a:off x="0" y="0"/>
          <a:ext cx="0" cy="0"/>
          <a:chOff x="0" y="0"/>
          <a:chExt cx="0" cy="0"/>
        </a:xfrm>
      </p:grpSpPr>
      <p:sp>
        <p:nvSpPr>
          <p:cNvPr id="1043" name="Google Shape;1043;p23"/>
          <p:cNvSpPr/>
          <p:nvPr/>
        </p:nvSpPr>
        <p:spPr>
          <a:xfrm rot="10800000" flipH="1">
            <a:off x="5352000"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3"/>
          <p:cNvSpPr/>
          <p:nvPr/>
        </p:nvSpPr>
        <p:spPr>
          <a:xfrm rot="10800000" flipH="1">
            <a:off x="-127977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3"/>
          <p:cNvSpPr/>
          <p:nvPr/>
        </p:nvSpPr>
        <p:spPr>
          <a:xfrm rot="-9596423" flipH="1">
            <a:off x="642479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3"/>
          <p:cNvSpPr/>
          <p:nvPr/>
        </p:nvSpPr>
        <p:spPr>
          <a:xfrm rot="10800000" flipH="1">
            <a:off x="-165657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7" name="Google Shape;1047;p23"/>
          <p:cNvGrpSpPr/>
          <p:nvPr/>
        </p:nvGrpSpPr>
        <p:grpSpPr>
          <a:xfrm flipH="1">
            <a:off x="176426" y="5194307"/>
            <a:ext cx="841496" cy="1140255"/>
            <a:chOff x="5967275" y="1212450"/>
            <a:chExt cx="1139775" cy="1158325"/>
          </a:xfrm>
        </p:grpSpPr>
        <p:sp>
          <p:nvSpPr>
            <p:cNvPr id="1048" name="Google Shape;1048;p23"/>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3"/>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3"/>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3"/>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3"/>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3"/>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3"/>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23"/>
          <p:cNvGrpSpPr/>
          <p:nvPr/>
        </p:nvGrpSpPr>
        <p:grpSpPr>
          <a:xfrm>
            <a:off x="7686352" y="4670867"/>
            <a:ext cx="1288450" cy="2187133"/>
            <a:chOff x="659300" y="3268175"/>
            <a:chExt cx="1288450" cy="1640350"/>
          </a:xfrm>
        </p:grpSpPr>
        <p:sp>
          <p:nvSpPr>
            <p:cNvPr id="1056" name="Google Shape;1056;p2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23"/>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0" name="Google Shape;1080;p23"/>
          <p:cNvGrpSpPr/>
          <p:nvPr/>
        </p:nvGrpSpPr>
        <p:grpSpPr>
          <a:xfrm rot="9044330" flipH="1">
            <a:off x="7791810" y="-306133"/>
            <a:ext cx="1077529" cy="3026289"/>
            <a:chOff x="4458800" y="2953350"/>
            <a:chExt cx="842025" cy="1773650"/>
          </a:xfrm>
        </p:grpSpPr>
        <p:sp>
          <p:nvSpPr>
            <p:cNvPr id="1081" name="Google Shape;1081;p2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23"/>
          <p:cNvGrpSpPr/>
          <p:nvPr/>
        </p:nvGrpSpPr>
        <p:grpSpPr>
          <a:xfrm flipH="1">
            <a:off x="-57890" y="-464167"/>
            <a:ext cx="1723720" cy="2878681"/>
            <a:chOff x="610625" y="938625"/>
            <a:chExt cx="1230350" cy="1541050"/>
          </a:xfrm>
        </p:grpSpPr>
        <p:sp>
          <p:nvSpPr>
            <p:cNvPr id="1103" name="Google Shape;1103;p23"/>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3"/>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3"/>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3"/>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3"/>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3"/>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3"/>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3"/>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3"/>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3"/>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3"/>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3"/>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3"/>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3"/>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3"/>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1" name="Google Shape;1121;p23"/>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2" name="Google Shape;1122;p23"/>
          <p:cNvSpPr txBox="1">
            <a:spLocks noGrp="1"/>
          </p:cNvSpPr>
          <p:nvPr>
            <p:ph type="title" idx="2"/>
          </p:nvPr>
        </p:nvSpPr>
        <p:spPr>
          <a:xfrm>
            <a:off x="872400" y="3606100"/>
            <a:ext cx="2086800" cy="64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3" name="Google Shape;1123;p23"/>
          <p:cNvSpPr txBox="1">
            <a:spLocks noGrp="1"/>
          </p:cNvSpPr>
          <p:nvPr>
            <p:ph type="subTitle" idx="1"/>
          </p:nvPr>
        </p:nvSpPr>
        <p:spPr>
          <a:xfrm>
            <a:off x="872400" y="4181533"/>
            <a:ext cx="2086800" cy="10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4" name="Google Shape;1124;p23"/>
          <p:cNvSpPr txBox="1">
            <a:spLocks noGrp="1"/>
          </p:cNvSpPr>
          <p:nvPr>
            <p:ph type="title" idx="3"/>
          </p:nvPr>
        </p:nvSpPr>
        <p:spPr>
          <a:xfrm>
            <a:off x="3528600" y="3606000"/>
            <a:ext cx="2086800" cy="64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5" name="Google Shape;1125;p23"/>
          <p:cNvSpPr txBox="1">
            <a:spLocks noGrp="1"/>
          </p:cNvSpPr>
          <p:nvPr>
            <p:ph type="subTitle" idx="4"/>
          </p:nvPr>
        </p:nvSpPr>
        <p:spPr>
          <a:xfrm>
            <a:off x="3528596" y="4181533"/>
            <a:ext cx="2086800" cy="10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6" name="Google Shape;1126;p23"/>
          <p:cNvSpPr txBox="1">
            <a:spLocks noGrp="1"/>
          </p:cNvSpPr>
          <p:nvPr>
            <p:ph type="title" idx="5"/>
          </p:nvPr>
        </p:nvSpPr>
        <p:spPr>
          <a:xfrm>
            <a:off x="6184799" y="3606000"/>
            <a:ext cx="2086800" cy="64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7" name="Google Shape;1127;p23"/>
          <p:cNvSpPr txBox="1">
            <a:spLocks noGrp="1"/>
          </p:cNvSpPr>
          <p:nvPr>
            <p:ph type="subTitle" idx="6"/>
          </p:nvPr>
        </p:nvSpPr>
        <p:spPr>
          <a:xfrm>
            <a:off x="6184799" y="4181533"/>
            <a:ext cx="2086800" cy="10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864267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28"/>
        <p:cNvGrpSpPr/>
        <p:nvPr/>
      </p:nvGrpSpPr>
      <p:grpSpPr>
        <a:xfrm>
          <a:off x="0" y="0"/>
          <a:ext cx="0" cy="0"/>
          <a:chOff x="0" y="0"/>
          <a:chExt cx="0" cy="0"/>
        </a:xfrm>
      </p:grpSpPr>
      <p:sp>
        <p:nvSpPr>
          <p:cNvPr id="1129" name="Google Shape;1129;p24"/>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0" name="Google Shape;1130;p24"/>
          <p:cNvGrpSpPr/>
          <p:nvPr/>
        </p:nvGrpSpPr>
        <p:grpSpPr>
          <a:xfrm rot="1063801">
            <a:off x="7969983" y="1893574"/>
            <a:ext cx="1570468" cy="2401316"/>
            <a:chOff x="3056825" y="-2290075"/>
            <a:chExt cx="1465250" cy="1680325"/>
          </a:xfrm>
        </p:grpSpPr>
        <p:sp>
          <p:nvSpPr>
            <p:cNvPr id="1131" name="Google Shape;1131;p24"/>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24"/>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7" name="Google Shape;1147;p24"/>
          <p:cNvGrpSpPr/>
          <p:nvPr/>
        </p:nvGrpSpPr>
        <p:grpSpPr>
          <a:xfrm rot="-1952464" flipH="1">
            <a:off x="224973" y="709682"/>
            <a:ext cx="842019" cy="2364849"/>
            <a:chOff x="4458800" y="2953350"/>
            <a:chExt cx="842025" cy="1773650"/>
          </a:xfrm>
        </p:grpSpPr>
        <p:sp>
          <p:nvSpPr>
            <p:cNvPr id="1148" name="Google Shape;1148;p2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24"/>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4"/>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4"/>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24"/>
          <p:cNvGrpSpPr/>
          <p:nvPr/>
        </p:nvGrpSpPr>
        <p:grpSpPr>
          <a:xfrm rot="-2166950" flipH="1">
            <a:off x="7500171" y="-539438"/>
            <a:ext cx="1391454" cy="2313356"/>
            <a:chOff x="2386975" y="3180875"/>
            <a:chExt cx="1391500" cy="1735075"/>
          </a:xfrm>
        </p:grpSpPr>
        <p:sp>
          <p:nvSpPr>
            <p:cNvPr id="1173" name="Google Shape;1173;p24"/>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4"/>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4"/>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4"/>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4"/>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4"/>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24"/>
          <p:cNvGrpSpPr/>
          <p:nvPr/>
        </p:nvGrpSpPr>
        <p:grpSpPr>
          <a:xfrm rot="-8599770" flipH="1">
            <a:off x="772319" y="265957"/>
            <a:ext cx="670816" cy="1419139"/>
            <a:chOff x="4491600" y="1128725"/>
            <a:chExt cx="911950" cy="1447225"/>
          </a:xfrm>
        </p:grpSpPr>
        <p:sp>
          <p:nvSpPr>
            <p:cNvPr id="1196" name="Google Shape;1196;p24"/>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8" name="Google Shape;1198;p24"/>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9" name="Google Shape;1199;p24"/>
          <p:cNvSpPr txBox="1">
            <a:spLocks noGrp="1"/>
          </p:cNvSpPr>
          <p:nvPr>
            <p:ph type="title" idx="2"/>
          </p:nvPr>
        </p:nvSpPr>
        <p:spPr>
          <a:xfrm>
            <a:off x="713100" y="3623767"/>
            <a:ext cx="19293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0" name="Google Shape;1200;p24"/>
          <p:cNvSpPr txBox="1">
            <a:spLocks noGrp="1"/>
          </p:cNvSpPr>
          <p:nvPr>
            <p:ph type="subTitle" idx="1"/>
          </p:nvPr>
        </p:nvSpPr>
        <p:spPr>
          <a:xfrm>
            <a:off x="713100" y="4077433"/>
            <a:ext cx="19293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1" name="Google Shape;1201;p24"/>
          <p:cNvSpPr txBox="1">
            <a:spLocks noGrp="1"/>
          </p:cNvSpPr>
          <p:nvPr>
            <p:ph type="title" idx="3"/>
          </p:nvPr>
        </p:nvSpPr>
        <p:spPr>
          <a:xfrm>
            <a:off x="2642552" y="4534851"/>
            <a:ext cx="19293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2" name="Google Shape;1202;p24"/>
          <p:cNvSpPr txBox="1">
            <a:spLocks noGrp="1"/>
          </p:cNvSpPr>
          <p:nvPr>
            <p:ph type="subTitle" idx="4"/>
          </p:nvPr>
        </p:nvSpPr>
        <p:spPr>
          <a:xfrm>
            <a:off x="2642551" y="4988517"/>
            <a:ext cx="19293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3" name="Google Shape;1203;p24"/>
          <p:cNvSpPr txBox="1">
            <a:spLocks noGrp="1"/>
          </p:cNvSpPr>
          <p:nvPr>
            <p:ph type="title" idx="5"/>
          </p:nvPr>
        </p:nvSpPr>
        <p:spPr>
          <a:xfrm>
            <a:off x="4571998" y="3623767"/>
            <a:ext cx="19293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4" name="Google Shape;1204;p24"/>
          <p:cNvSpPr txBox="1">
            <a:spLocks noGrp="1"/>
          </p:cNvSpPr>
          <p:nvPr>
            <p:ph type="subTitle" idx="6"/>
          </p:nvPr>
        </p:nvSpPr>
        <p:spPr>
          <a:xfrm>
            <a:off x="4571999" y="4077433"/>
            <a:ext cx="19293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5" name="Google Shape;1205;p24"/>
          <p:cNvSpPr txBox="1">
            <a:spLocks noGrp="1"/>
          </p:cNvSpPr>
          <p:nvPr>
            <p:ph type="title" idx="7"/>
          </p:nvPr>
        </p:nvSpPr>
        <p:spPr>
          <a:xfrm>
            <a:off x="6501450" y="4534851"/>
            <a:ext cx="19293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6" name="Google Shape;1206;p24"/>
          <p:cNvSpPr txBox="1">
            <a:spLocks noGrp="1"/>
          </p:cNvSpPr>
          <p:nvPr>
            <p:ph type="subTitle" idx="8"/>
          </p:nvPr>
        </p:nvSpPr>
        <p:spPr>
          <a:xfrm>
            <a:off x="6501450" y="4988517"/>
            <a:ext cx="19293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954280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207"/>
        <p:cNvGrpSpPr/>
        <p:nvPr/>
      </p:nvGrpSpPr>
      <p:grpSpPr>
        <a:xfrm>
          <a:off x="0" y="0"/>
          <a:ext cx="0" cy="0"/>
          <a:chOff x="0" y="0"/>
          <a:chExt cx="0" cy="0"/>
        </a:xfrm>
      </p:grpSpPr>
      <p:grpSp>
        <p:nvGrpSpPr>
          <p:cNvPr id="1208" name="Google Shape;1208;p25"/>
          <p:cNvGrpSpPr/>
          <p:nvPr/>
        </p:nvGrpSpPr>
        <p:grpSpPr>
          <a:xfrm>
            <a:off x="8255118" y="3168190"/>
            <a:ext cx="841496" cy="1140255"/>
            <a:chOff x="5967275" y="1212450"/>
            <a:chExt cx="1139775" cy="1158325"/>
          </a:xfrm>
        </p:grpSpPr>
        <p:sp>
          <p:nvSpPr>
            <p:cNvPr id="1209" name="Google Shape;1209;p25"/>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5"/>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5"/>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5"/>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5"/>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5"/>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5"/>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25"/>
          <p:cNvSpPr/>
          <p:nvPr/>
        </p:nvSpPr>
        <p:spPr>
          <a:xfrm flipH="1">
            <a:off x="-1202125"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7" name="Google Shape;1217;p25"/>
          <p:cNvGrpSpPr/>
          <p:nvPr/>
        </p:nvGrpSpPr>
        <p:grpSpPr>
          <a:xfrm>
            <a:off x="-187273" y="2096300"/>
            <a:ext cx="1288450" cy="2187133"/>
            <a:chOff x="659300" y="3268175"/>
            <a:chExt cx="1288450" cy="1640350"/>
          </a:xfrm>
        </p:grpSpPr>
        <p:sp>
          <p:nvSpPr>
            <p:cNvPr id="1218" name="Google Shape;1218;p25"/>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5"/>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5"/>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5"/>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5"/>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5"/>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5"/>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5"/>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5"/>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5"/>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5"/>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5"/>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5"/>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5"/>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5"/>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5"/>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1" name="Google Shape;1241;p25"/>
          <p:cNvSpPr/>
          <p:nvPr/>
        </p:nvSpPr>
        <p:spPr>
          <a:xfrm flipH="1">
            <a:off x="6750122"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2" name="Google Shape;1242;p25"/>
          <p:cNvGrpSpPr/>
          <p:nvPr/>
        </p:nvGrpSpPr>
        <p:grpSpPr>
          <a:xfrm rot="8726078" flipH="1">
            <a:off x="7395275" y="-925003"/>
            <a:ext cx="1849296" cy="3074541"/>
            <a:chOff x="2386975" y="3180875"/>
            <a:chExt cx="1391500" cy="1735075"/>
          </a:xfrm>
        </p:grpSpPr>
        <p:sp>
          <p:nvSpPr>
            <p:cNvPr id="1243" name="Google Shape;1243;p25"/>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5"/>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5"/>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5"/>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5"/>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5"/>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5"/>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5"/>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5"/>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5"/>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5"/>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5"/>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5"/>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25"/>
          <p:cNvGrpSpPr/>
          <p:nvPr/>
        </p:nvGrpSpPr>
        <p:grpSpPr>
          <a:xfrm rot="1063801">
            <a:off x="-227892" y="-564726"/>
            <a:ext cx="1570468" cy="2401316"/>
            <a:chOff x="3056825" y="-2290075"/>
            <a:chExt cx="1465250" cy="1680325"/>
          </a:xfrm>
        </p:grpSpPr>
        <p:sp>
          <p:nvSpPr>
            <p:cNvPr id="1266" name="Google Shape;1266;p25"/>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5"/>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5"/>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25"/>
          <p:cNvSpPr/>
          <p:nvPr/>
        </p:nvSpPr>
        <p:spPr>
          <a:xfrm rot="1203577" flipH="1">
            <a:off x="-1434301"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flipH="1">
            <a:off x="6927264"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4" name="Google Shape;1284;p25"/>
          <p:cNvGrpSpPr/>
          <p:nvPr/>
        </p:nvGrpSpPr>
        <p:grpSpPr>
          <a:xfrm rot="-1952464" flipH="1">
            <a:off x="310360" y="4021582"/>
            <a:ext cx="842019" cy="2364849"/>
            <a:chOff x="4458800" y="2953350"/>
            <a:chExt cx="842025" cy="1773650"/>
          </a:xfrm>
        </p:grpSpPr>
        <p:sp>
          <p:nvSpPr>
            <p:cNvPr id="1285" name="Google Shape;1285;p25"/>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5"/>
          <p:cNvGrpSpPr/>
          <p:nvPr/>
        </p:nvGrpSpPr>
        <p:grpSpPr>
          <a:xfrm rot="-8599770" flipH="1">
            <a:off x="7984469" y="5149424"/>
            <a:ext cx="670816" cy="1419139"/>
            <a:chOff x="4491600" y="1128725"/>
            <a:chExt cx="911950" cy="1447225"/>
          </a:xfrm>
        </p:grpSpPr>
        <p:sp>
          <p:nvSpPr>
            <p:cNvPr id="1307" name="Google Shape;1307;p2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9" name="Google Shape;1309;p25"/>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0" name="Google Shape;1310;p25"/>
          <p:cNvSpPr txBox="1">
            <a:spLocks noGrp="1"/>
          </p:cNvSpPr>
          <p:nvPr>
            <p:ph type="title" idx="2"/>
          </p:nvPr>
        </p:nvSpPr>
        <p:spPr>
          <a:xfrm>
            <a:off x="1101175" y="2398200"/>
            <a:ext cx="19860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1" name="Google Shape;1311;p25"/>
          <p:cNvSpPr txBox="1">
            <a:spLocks noGrp="1"/>
          </p:cNvSpPr>
          <p:nvPr>
            <p:ph type="subTitle" idx="1"/>
          </p:nvPr>
        </p:nvSpPr>
        <p:spPr>
          <a:xfrm>
            <a:off x="1101175" y="2851867"/>
            <a:ext cx="19860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2" name="Google Shape;1312;p25"/>
          <p:cNvSpPr txBox="1">
            <a:spLocks noGrp="1"/>
          </p:cNvSpPr>
          <p:nvPr>
            <p:ph type="title" idx="3"/>
          </p:nvPr>
        </p:nvSpPr>
        <p:spPr>
          <a:xfrm>
            <a:off x="3578947" y="2398200"/>
            <a:ext cx="19860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3" name="Google Shape;1313;p25"/>
          <p:cNvSpPr txBox="1">
            <a:spLocks noGrp="1"/>
          </p:cNvSpPr>
          <p:nvPr>
            <p:ph type="subTitle" idx="4"/>
          </p:nvPr>
        </p:nvSpPr>
        <p:spPr>
          <a:xfrm>
            <a:off x="3579000" y="2851867"/>
            <a:ext cx="19860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4" name="Google Shape;1314;p25"/>
          <p:cNvSpPr txBox="1">
            <a:spLocks noGrp="1"/>
          </p:cNvSpPr>
          <p:nvPr>
            <p:ph type="title" idx="5"/>
          </p:nvPr>
        </p:nvSpPr>
        <p:spPr>
          <a:xfrm>
            <a:off x="2340113" y="4309433"/>
            <a:ext cx="19860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5" name="Google Shape;1315;p25"/>
          <p:cNvSpPr txBox="1">
            <a:spLocks noGrp="1"/>
          </p:cNvSpPr>
          <p:nvPr>
            <p:ph type="subTitle" idx="6"/>
          </p:nvPr>
        </p:nvSpPr>
        <p:spPr>
          <a:xfrm>
            <a:off x="2340113" y="4763100"/>
            <a:ext cx="19860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6" name="Google Shape;1316;p25"/>
          <p:cNvSpPr txBox="1">
            <a:spLocks noGrp="1"/>
          </p:cNvSpPr>
          <p:nvPr>
            <p:ph type="title" idx="7"/>
          </p:nvPr>
        </p:nvSpPr>
        <p:spPr>
          <a:xfrm>
            <a:off x="4817885" y="4309433"/>
            <a:ext cx="19860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7" name="Google Shape;1317;p25"/>
          <p:cNvSpPr txBox="1">
            <a:spLocks noGrp="1"/>
          </p:cNvSpPr>
          <p:nvPr>
            <p:ph type="subTitle" idx="8"/>
          </p:nvPr>
        </p:nvSpPr>
        <p:spPr>
          <a:xfrm>
            <a:off x="4817885" y="4763100"/>
            <a:ext cx="19860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8" name="Google Shape;1318;p25"/>
          <p:cNvSpPr txBox="1">
            <a:spLocks noGrp="1"/>
          </p:cNvSpPr>
          <p:nvPr>
            <p:ph type="title" idx="9"/>
          </p:nvPr>
        </p:nvSpPr>
        <p:spPr>
          <a:xfrm>
            <a:off x="6056725" y="2398200"/>
            <a:ext cx="19860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9" name="Google Shape;1319;p25"/>
          <p:cNvSpPr txBox="1">
            <a:spLocks noGrp="1"/>
          </p:cNvSpPr>
          <p:nvPr>
            <p:ph type="subTitle" idx="13"/>
          </p:nvPr>
        </p:nvSpPr>
        <p:spPr>
          <a:xfrm>
            <a:off x="6056725" y="2851867"/>
            <a:ext cx="19860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4198421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320"/>
        <p:cNvGrpSpPr/>
        <p:nvPr/>
      </p:nvGrpSpPr>
      <p:grpSpPr>
        <a:xfrm>
          <a:off x="0" y="0"/>
          <a:ext cx="0" cy="0"/>
          <a:chOff x="0" y="0"/>
          <a:chExt cx="0" cy="0"/>
        </a:xfrm>
      </p:grpSpPr>
      <p:grpSp>
        <p:nvGrpSpPr>
          <p:cNvPr id="1321" name="Google Shape;1321;p26"/>
          <p:cNvGrpSpPr/>
          <p:nvPr/>
        </p:nvGrpSpPr>
        <p:grpSpPr>
          <a:xfrm rot="-1952464" flipH="1">
            <a:off x="47123" y="2848816"/>
            <a:ext cx="842019" cy="2364849"/>
            <a:chOff x="4458800" y="2953350"/>
            <a:chExt cx="842025" cy="1773650"/>
          </a:xfrm>
        </p:grpSpPr>
        <p:sp>
          <p:nvSpPr>
            <p:cNvPr id="1322" name="Google Shape;1322;p2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3" name="Google Shape;1343;p26"/>
          <p:cNvSpPr/>
          <p:nvPr/>
        </p:nvSpPr>
        <p:spPr>
          <a:xfrm rot="10800000" flipH="1">
            <a:off x="-145762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 name="Google Shape;1344;p26"/>
          <p:cNvGrpSpPr/>
          <p:nvPr/>
        </p:nvGrpSpPr>
        <p:grpSpPr>
          <a:xfrm flipH="1">
            <a:off x="-423640" y="3831200"/>
            <a:ext cx="1723720" cy="2878681"/>
            <a:chOff x="610625" y="938625"/>
            <a:chExt cx="1230350" cy="1541050"/>
          </a:xfrm>
        </p:grpSpPr>
        <p:sp>
          <p:nvSpPr>
            <p:cNvPr id="1345" name="Google Shape;1345;p2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26"/>
          <p:cNvSpPr/>
          <p:nvPr/>
        </p:nvSpPr>
        <p:spPr>
          <a:xfrm rot="10800000" flipH="1">
            <a:off x="5174150"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4" name="Google Shape;1364;p26"/>
          <p:cNvGrpSpPr/>
          <p:nvPr/>
        </p:nvGrpSpPr>
        <p:grpSpPr>
          <a:xfrm rot="-6033699" flipH="1">
            <a:off x="7087116" y="5293944"/>
            <a:ext cx="2465768" cy="2305942"/>
            <a:chOff x="2386975" y="3180875"/>
            <a:chExt cx="1391500" cy="1735075"/>
          </a:xfrm>
        </p:grpSpPr>
        <p:sp>
          <p:nvSpPr>
            <p:cNvPr id="1365" name="Google Shape;1365;p26"/>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6"/>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6"/>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6"/>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6"/>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6"/>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6"/>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6"/>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7" name="Google Shape;1387;p26"/>
          <p:cNvSpPr/>
          <p:nvPr/>
        </p:nvSpPr>
        <p:spPr>
          <a:xfrm rot="10800000" flipH="1">
            <a:off x="-183442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8" name="Google Shape;1388;p26"/>
          <p:cNvGrpSpPr/>
          <p:nvPr/>
        </p:nvGrpSpPr>
        <p:grpSpPr>
          <a:xfrm>
            <a:off x="68877" y="-116833"/>
            <a:ext cx="1288450" cy="2187133"/>
            <a:chOff x="659300" y="3268175"/>
            <a:chExt cx="1288450" cy="1640350"/>
          </a:xfrm>
        </p:grpSpPr>
        <p:sp>
          <p:nvSpPr>
            <p:cNvPr id="1389" name="Google Shape;1389;p26"/>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6"/>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6"/>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6"/>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6"/>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6"/>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6"/>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6"/>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6"/>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6"/>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6"/>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6"/>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2" name="Google Shape;1412;p26"/>
          <p:cNvSpPr/>
          <p:nvPr/>
        </p:nvSpPr>
        <p:spPr>
          <a:xfrm rot="-9596423" flipH="1">
            <a:off x="624694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26"/>
          <p:cNvGrpSpPr/>
          <p:nvPr/>
        </p:nvGrpSpPr>
        <p:grpSpPr>
          <a:xfrm rot="-5400000">
            <a:off x="8052719" y="1499489"/>
            <a:ext cx="1121995" cy="855191"/>
            <a:chOff x="5967275" y="1212450"/>
            <a:chExt cx="1139775" cy="1158325"/>
          </a:xfrm>
        </p:grpSpPr>
        <p:sp>
          <p:nvSpPr>
            <p:cNvPr id="1414" name="Google Shape;1414;p2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26"/>
          <p:cNvGrpSpPr/>
          <p:nvPr/>
        </p:nvGrpSpPr>
        <p:grpSpPr>
          <a:xfrm rot="-8599770" flipH="1">
            <a:off x="8174369" y="70824"/>
            <a:ext cx="670816" cy="1419139"/>
            <a:chOff x="4491600" y="1128725"/>
            <a:chExt cx="911950" cy="1447225"/>
          </a:xfrm>
        </p:grpSpPr>
        <p:sp>
          <p:nvSpPr>
            <p:cNvPr id="1422" name="Google Shape;1422;p26"/>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6"/>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4" name="Google Shape;1424;p26"/>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6"/>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6" name="Google Shape;1426;p26"/>
          <p:cNvSpPr txBox="1">
            <a:spLocks noGrp="1"/>
          </p:cNvSpPr>
          <p:nvPr>
            <p:ph type="title" idx="2"/>
          </p:nvPr>
        </p:nvSpPr>
        <p:spPr>
          <a:xfrm>
            <a:off x="951025" y="2398200"/>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27" name="Google Shape;1427;p26"/>
          <p:cNvSpPr txBox="1">
            <a:spLocks noGrp="1"/>
          </p:cNvSpPr>
          <p:nvPr>
            <p:ph type="subTitle" idx="1"/>
          </p:nvPr>
        </p:nvSpPr>
        <p:spPr>
          <a:xfrm>
            <a:off x="951025" y="2851867"/>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8" name="Google Shape;1428;p26"/>
          <p:cNvSpPr txBox="1">
            <a:spLocks noGrp="1"/>
          </p:cNvSpPr>
          <p:nvPr>
            <p:ph type="title" idx="3"/>
          </p:nvPr>
        </p:nvSpPr>
        <p:spPr>
          <a:xfrm>
            <a:off x="3535945" y="2398200"/>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29" name="Google Shape;1429;p26"/>
          <p:cNvSpPr txBox="1">
            <a:spLocks noGrp="1"/>
          </p:cNvSpPr>
          <p:nvPr>
            <p:ph type="subTitle" idx="4"/>
          </p:nvPr>
        </p:nvSpPr>
        <p:spPr>
          <a:xfrm>
            <a:off x="3536000" y="2851867"/>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0" name="Google Shape;1430;p26"/>
          <p:cNvSpPr txBox="1">
            <a:spLocks noGrp="1"/>
          </p:cNvSpPr>
          <p:nvPr>
            <p:ph type="title" idx="5"/>
          </p:nvPr>
        </p:nvSpPr>
        <p:spPr>
          <a:xfrm>
            <a:off x="951025" y="4309433"/>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1" name="Google Shape;1431;p26"/>
          <p:cNvSpPr txBox="1">
            <a:spLocks noGrp="1"/>
          </p:cNvSpPr>
          <p:nvPr>
            <p:ph type="subTitle" idx="6"/>
          </p:nvPr>
        </p:nvSpPr>
        <p:spPr>
          <a:xfrm>
            <a:off x="951025" y="4763100"/>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2" name="Google Shape;1432;p26"/>
          <p:cNvSpPr txBox="1">
            <a:spLocks noGrp="1"/>
          </p:cNvSpPr>
          <p:nvPr>
            <p:ph type="title" idx="7"/>
          </p:nvPr>
        </p:nvSpPr>
        <p:spPr>
          <a:xfrm>
            <a:off x="3535945" y="4309433"/>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3" name="Google Shape;1433;p26"/>
          <p:cNvSpPr txBox="1">
            <a:spLocks noGrp="1"/>
          </p:cNvSpPr>
          <p:nvPr>
            <p:ph type="subTitle" idx="8"/>
          </p:nvPr>
        </p:nvSpPr>
        <p:spPr>
          <a:xfrm>
            <a:off x="3535945" y="4763100"/>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4" name="Google Shape;1434;p26"/>
          <p:cNvSpPr txBox="1">
            <a:spLocks noGrp="1"/>
          </p:cNvSpPr>
          <p:nvPr>
            <p:ph type="title" idx="9"/>
          </p:nvPr>
        </p:nvSpPr>
        <p:spPr>
          <a:xfrm>
            <a:off x="6120872" y="2398200"/>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5" name="Google Shape;1435;p26"/>
          <p:cNvSpPr txBox="1">
            <a:spLocks noGrp="1"/>
          </p:cNvSpPr>
          <p:nvPr>
            <p:ph type="subTitle" idx="13"/>
          </p:nvPr>
        </p:nvSpPr>
        <p:spPr>
          <a:xfrm>
            <a:off x="6120872" y="2851867"/>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6" name="Google Shape;1436;p26"/>
          <p:cNvSpPr txBox="1">
            <a:spLocks noGrp="1"/>
          </p:cNvSpPr>
          <p:nvPr>
            <p:ph type="title" idx="14"/>
          </p:nvPr>
        </p:nvSpPr>
        <p:spPr>
          <a:xfrm>
            <a:off x="6120872" y="4309433"/>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7" name="Google Shape;1437;p26"/>
          <p:cNvSpPr txBox="1">
            <a:spLocks noGrp="1"/>
          </p:cNvSpPr>
          <p:nvPr>
            <p:ph type="subTitle" idx="15"/>
          </p:nvPr>
        </p:nvSpPr>
        <p:spPr>
          <a:xfrm>
            <a:off x="6120872" y="4763100"/>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26503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38"/>
        <p:cNvGrpSpPr/>
        <p:nvPr/>
      </p:nvGrpSpPr>
      <p:grpSpPr>
        <a:xfrm>
          <a:off x="0" y="0"/>
          <a:ext cx="0" cy="0"/>
          <a:chOff x="0" y="0"/>
          <a:chExt cx="0" cy="0"/>
        </a:xfrm>
      </p:grpSpPr>
      <p:sp>
        <p:nvSpPr>
          <p:cNvPr id="1439" name="Google Shape;1439;p27"/>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0" name="Google Shape;1440;p27"/>
          <p:cNvGrpSpPr/>
          <p:nvPr/>
        </p:nvGrpSpPr>
        <p:grpSpPr>
          <a:xfrm rot="1063801">
            <a:off x="7645671" y="-755343"/>
            <a:ext cx="1570468" cy="2401316"/>
            <a:chOff x="3056825" y="-2290075"/>
            <a:chExt cx="1465250" cy="1680325"/>
          </a:xfrm>
        </p:grpSpPr>
        <p:sp>
          <p:nvSpPr>
            <p:cNvPr id="1441" name="Google Shape;1441;p27"/>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7"/>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7"/>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6" name="Google Shape;1456;p27"/>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7" name="Google Shape;1457;p27"/>
          <p:cNvGrpSpPr/>
          <p:nvPr/>
        </p:nvGrpSpPr>
        <p:grpSpPr>
          <a:xfrm rot="-1952464" flipH="1">
            <a:off x="410923" y="-157918"/>
            <a:ext cx="842019" cy="2364849"/>
            <a:chOff x="4458800" y="2953350"/>
            <a:chExt cx="842025" cy="1773650"/>
          </a:xfrm>
        </p:grpSpPr>
        <p:sp>
          <p:nvSpPr>
            <p:cNvPr id="1458" name="Google Shape;1458;p27"/>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7"/>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7"/>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7"/>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7"/>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7"/>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7"/>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9" name="Google Shape;1479;p27"/>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1" name="Google Shape;1481;p27"/>
          <p:cNvGrpSpPr/>
          <p:nvPr/>
        </p:nvGrpSpPr>
        <p:grpSpPr>
          <a:xfrm rot="-2166866" flipH="1">
            <a:off x="5184380" y="-785608"/>
            <a:ext cx="1912310" cy="3179304"/>
            <a:chOff x="2386975" y="3180875"/>
            <a:chExt cx="1391500" cy="1735075"/>
          </a:xfrm>
        </p:grpSpPr>
        <p:sp>
          <p:nvSpPr>
            <p:cNvPr id="1482" name="Google Shape;1482;p27"/>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7"/>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7"/>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7"/>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7"/>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7"/>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7"/>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7"/>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7"/>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7"/>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27"/>
          <p:cNvGrpSpPr/>
          <p:nvPr/>
        </p:nvGrpSpPr>
        <p:grpSpPr>
          <a:xfrm rot="-8599770" flipH="1">
            <a:off x="964519" y="-336443"/>
            <a:ext cx="670816" cy="1419139"/>
            <a:chOff x="4491600" y="1128725"/>
            <a:chExt cx="911950" cy="1447225"/>
          </a:xfrm>
        </p:grpSpPr>
        <p:sp>
          <p:nvSpPr>
            <p:cNvPr id="1505" name="Google Shape;1505;p27"/>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7"/>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27"/>
          <p:cNvGrpSpPr/>
          <p:nvPr/>
        </p:nvGrpSpPr>
        <p:grpSpPr>
          <a:xfrm>
            <a:off x="0" y="5994833"/>
            <a:ext cx="9144000" cy="863200"/>
            <a:chOff x="0" y="4496125"/>
            <a:chExt cx="9144000" cy="647400"/>
          </a:xfrm>
        </p:grpSpPr>
        <p:sp>
          <p:nvSpPr>
            <p:cNvPr id="1508" name="Google Shape;1508;p27"/>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7"/>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27"/>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7"/>
          <p:cNvSpPr txBox="1">
            <a:spLocks noGrp="1"/>
          </p:cNvSpPr>
          <p:nvPr>
            <p:ph type="title" hasCustomPrompt="1"/>
          </p:nvPr>
        </p:nvSpPr>
        <p:spPr>
          <a:xfrm>
            <a:off x="2266650" y="1144067"/>
            <a:ext cx="4610700" cy="16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12" name="Google Shape;1512;p27"/>
          <p:cNvSpPr txBox="1">
            <a:spLocks noGrp="1"/>
          </p:cNvSpPr>
          <p:nvPr>
            <p:ph type="subTitle" idx="1"/>
          </p:nvPr>
        </p:nvSpPr>
        <p:spPr>
          <a:xfrm>
            <a:off x="2266650" y="2803973"/>
            <a:ext cx="46107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513" name="Google Shape;1513;p27"/>
          <p:cNvSpPr txBox="1">
            <a:spLocks noGrp="1"/>
          </p:cNvSpPr>
          <p:nvPr>
            <p:ph type="title" idx="2" hasCustomPrompt="1"/>
          </p:nvPr>
        </p:nvSpPr>
        <p:spPr>
          <a:xfrm>
            <a:off x="2266650" y="3587236"/>
            <a:ext cx="4610700" cy="16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14" name="Google Shape;1514;p27"/>
          <p:cNvSpPr txBox="1">
            <a:spLocks noGrp="1"/>
          </p:cNvSpPr>
          <p:nvPr>
            <p:ph type="subTitle" idx="3"/>
          </p:nvPr>
        </p:nvSpPr>
        <p:spPr>
          <a:xfrm>
            <a:off x="2266650" y="5247129"/>
            <a:ext cx="46107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2486710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515"/>
        <p:cNvGrpSpPr/>
        <p:nvPr/>
      </p:nvGrpSpPr>
      <p:grpSpPr>
        <a:xfrm>
          <a:off x="0" y="0"/>
          <a:ext cx="0" cy="0"/>
          <a:chOff x="0" y="0"/>
          <a:chExt cx="0" cy="0"/>
        </a:xfrm>
      </p:grpSpPr>
      <p:grpSp>
        <p:nvGrpSpPr>
          <p:cNvPr id="1516" name="Google Shape;1516;p28"/>
          <p:cNvGrpSpPr/>
          <p:nvPr/>
        </p:nvGrpSpPr>
        <p:grpSpPr>
          <a:xfrm flipH="1">
            <a:off x="-191547" y="3374107"/>
            <a:ext cx="841496" cy="1140255"/>
            <a:chOff x="5967275" y="1212450"/>
            <a:chExt cx="1139775" cy="1158325"/>
          </a:xfrm>
        </p:grpSpPr>
        <p:sp>
          <p:nvSpPr>
            <p:cNvPr id="1517" name="Google Shape;1517;p28"/>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8"/>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8"/>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8"/>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8"/>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8"/>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8"/>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28"/>
          <p:cNvSpPr/>
          <p:nvPr/>
        </p:nvSpPr>
        <p:spPr>
          <a:xfrm>
            <a:off x="517415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5" name="Google Shape;1525;p28"/>
          <p:cNvGrpSpPr/>
          <p:nvPr/>
        </p:nvGrpSpPr>
        <p:grpSpPr>
          <a:xfrm flipH="1">
            <a:off x="7956103" y="1718134"/>
            <a:ext cx="1288450" cy="2187133"/>
            <a:chOff x="659300" y="3268175"/>
            <a:chExt cx="1288450" cy="1640350"/>
          </a:xfrm>
        </p:grpSpPr>
        <p:sp>
          <p:nvSpPr>
            <p:cNvPr id="1526" name="Google Shape;1526;p28"/>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8"/>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8"/>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8"/>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8"/>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8"/>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8"/>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8"/>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8"/>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8"/>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8"/>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8"/>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8"/>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8"/>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8"/>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8"/>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8"/>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8"/>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8"/>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8"/>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8"/>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8"/>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8"/>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28"/>
          <p:cNvSpPr/>
          <p:nvPr/>
        </p:nvSpPr>
        <p:spPr>
          <a:xfrm>
            <a:off x="-145762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0" name="Google Shape;1550;p28"/>
          <p:cNvGrpSpPr/>
          <p:nvPr/>
        </p:nvGrpSpPr>
        <p:grpSpPr>
          <a:xfrm rot="-8726078">
            <a:off x="4815634" y="-1048769"/>
            <a:ext cx="1849296" cy="3074541"/>
            <a:chOff x="2386975" y="3180875"/>
            <a:chExt cx="1391500" cy="1735075"/>
          </a:xfrm>
        </p:grpSpPr>
        <p:sp>
          <p:nvSpPr>
            <p:cNvPr id="1551" name="Google Shape;1551;p28"/>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8"/>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8"/>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8"/>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8"/>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8"/>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8"/>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8"/>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8"/>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8"/>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8"/>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8"/>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8"/>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8"/>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8"/>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8"/>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8"/>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8"/>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8"/>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8"/>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8"/>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8"/>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28"/>
          <p:cNvGrpSpPr/>
          <p:nvPr/>
        </p:nvGrpSpPr>
        <p:grpSpPr>
          <a:xfrm rot="-1063801" flipH="1">
            <a:off x="-174471" y="-209259"/>
            <a:ext cx="1570468" cy="2401316"/>
            <a:chOff x="3056825" y="-2290075"/>
            <a:chExt cx="1465250" cy="1680325"/>
          </a:xfrm>
        </p:grpSpPr>
        <p:sp>
          <p:nvSpPr>
            <p:cNvPr id="1574" name="Google Shape;1574;p28"/>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8"/>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8"/>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8"/>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8"/>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8"/>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8"/>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8"/>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8"/>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8"/>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8"/>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8"/>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8"/>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9" name="Google Shape;1589;p28"/>
          <p:cNvSpPr/>
          <p:nvPr/>
        </p:nvSpPr>
        <p:spPr>
          <a:xfrm rot="-1203577">
            <a:off x="624694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8"/>
          <p:cNvSpPr/>
          <p:nvPr/>
        </p:nvSpPr>
        <p:spPr>
          <a:xfrm>
            <a:off x="-183442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8"/>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2" name="Google Shape;1592;p28"/>
          <p:cNvGrpSpPr/>
          <p:nvPr/>
        </p:nvGrpSpPr>
        <p:grpSpPr>
          <a:xfrm rot="1952464">
            <a:off x="7991615" y="4424749"/>
            <a:ext cx="842019" cy="2364849"/>
            <a:chOff x="4458800" y="2953350"/>
            <a:chExt cx="842025" cy="1773650"/>
          </a:xfrm>
        </p:grpSpPr>
        <p:sp>
          <p:nvSpPr>
            <p:cNvPr id="1593" name="Google Shape;1593;p28"/>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8"/>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8"/>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8"/>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8"/>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8"/>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8"/>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8"/>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8"/>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8"/>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8"/>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8"/>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8"/>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8"/>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8"/>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8"/>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8"/>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8"/>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8"/>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8"/>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8"/>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28"/>
          <p:cNvGrpSpPr/>
          <p:nvPr/>
        </p:nvGrpSpPr>
        <p:grpSpPr>
          <a:xfrm rot="8599770">
            <a:off x="488720" y="5149424"/>
            <a:ext cx="670816" cy="1419139"/>
            <a:chOff x="4491600" y="1128725"/>
            <a:chExt cx="911950" cy="1447225"/>
          </a:xfrm>
        </p:grpSpPr>
        <p:sp>
          <p:nvSpPr>
            <p:cNvPr id="1615" name="Google Shape;1615;p2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7" name="Google Shape;1617;p28"/>
          <p:cNvSpPr txBox="1">
            <a:spLocks noGrp="1"/>
          </p:cNvSpPr>
          <p:nvPr>
            <p:ph type="title" hasCustomPrompt="1"/>
          </p:nvPr>
        </p:nvSpPr>
        <p:spPr>
          <a:xfrm>
            <a:off x="895575" y="3185333"/>
            <a:ext cx="22872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18" name="Google Shape;1618;p28"/>
          <p:cNvSpPr txBox="1">
            <a:spLocks noGrp="1"/>
          </p:cNvSpPr>
          <p:nvPr>
            <p:ph type="subTitle" idx="1"/>
          </p:nvPr>
        </p:nvSpPr>
        <p:spPr>
          <a:xfrm>
            <a:off x="895575" y="4410716"/>
            <a:ext cx="2287200" cy="10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19" name="Google Shape;1619;p28"/>
          <p:cNvSpPr txBox="1">
            <a:spLocks noGrp="1"/>
          </p:cNvSpPr>
          <p:nvPr>
            <p:ph type="title" idx="2" hasCustomPrompt="1"/>
          </p:nvPr>
        </p:nvSpPr>
        <p:spPr>
          <a:xfrm>
            <a:off x="3428400" y="3185636"/>
            <a:ext cx="22872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20" name="Google Shape;1620;p28"/>
          <p:cNvSpPr txBox="1">
            <a:spLocks noGrp="1"/>
          </p:cNvSpPr>
          <p:nvPr>
            <p:ph type="subTitle" idx="3"/>
          </p:nvPr>
        </p:nvSpPr>
        <p:spPr>
          <a:xfrm>
            <a:off x="3428400" y="4411001"/>
            <a:ext cx="2287200" cy="10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21" name="Google Shape;1621;p28"/>
          <p:cNvSpPr txBox="1">
            <a:spLocks noGrp="1"/>
          </p:cNvSpPr>
          <p:nvPr>
            <p:ph type="title" idx="4" hasCustomPrompt="1"/>
          </p:nvPr>
        </p:nvSpPr>
        <p:spPr>
          <a:xfrm>
            <a:off x="5961225" y="3185411"/>
            <a:ext cx="22872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22" name="Google Shape;1622;p28"/>
          <p:cNvSpPr txBox="1">
            <a:spLocks noGrp="1"/>
          </p:cNvSpPr>
          <p:nvPr>
            <p:ph type="subTitle" idx="5"/>
          </p:nvPr>
        </p:nvSpPr>
        <p:spPr>
          <a:xfrm>
            <a:off x="5961225" y="4410552"/>
            <a:ext cx="2287200" cy="10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13145732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623"/>
        <p:cNvGrpSpPr/>
        <p:nvPr/>
      </p:nvGrpSpPr>
      <p:grpSpPr>
        <a:xfrm>
          <a:off x="0" y="0"/>
          <a:ext cx="0" cy="0"/>
          <a:chOff x="0" y="0"/>
          <a:chExt cx="0" cy="0"/>
        </a:xfrm>
      </p:grpSpPr>
      <p:sp>
        <p:nvSpPr>
          <p:cNvPr id="1624" name="Google Shape;1624;p29"/>
          <p:cNvSpPr/>
          <p:nvPr/>
        </p:nvSpPr>
        <p:spPr>
          <a:xfrm rot="10800000">
            <a:off x="6739557" y="-2310465"/>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rot="10800000">
            <a:off x="-1578602" y="-1829312"/>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rot="10800000">
            <a:off x="-1438557" y="3830325"/>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rot="10800000">
            <a:off x="7343400" y="4680824"/>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8" name="Google Shape;1628;p29"/>
          <p:cNvGrpSpPr/>
          <p:nvPr/>
        </p:nvGrpSpPr>
        <p:grpSpPr>
          <a:xfrm rot="1063801">
            <a:off x="8036633" y="447441"/>
            <a:ext cx="1570468" cy="2401316"/>
            <a:chOff x="3056825" y="-2290075"/>
            <a:chExt cx="1465250" cy="1680325"/>
          </a:xfrm>
        </p:grpSpPr>
        <p:sp>
          <p:nvSpPr>
            <p:cNvPr id="1629" name="Google Shape;1629;p29"/>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29"/>
          <p:cNvGrpSpPr/>
          <p:nvPr/>
        </p:nvGrpSpPr>
        <p:grpSpPr>
          <a:xfrm rot="-5400000">
            <a:off x="7278886" y="22325"/>
            <a:ext cx="1717933" cy="1640350"/>
            <a:chOff x="659300" y="3268175"/>
            <a:chExt cx="1288450" cy="1640350"/>
          </a:xfrm>
        </p:grpSpPr>
        <p:sp>
          <p:nvSpPr>
            <p:cNvPr id="1645" name="Google Shape;1645;p29"/>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9"/>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9"/>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9"/>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9"/>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9"/>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9"/>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9"/>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9"/>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9"/>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9"/>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9"/>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9"/>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9"/>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9"/>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9"/>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9"/>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29"/>
          <p:cNvGrpSpPr/>
          <p:nvPr/>
        </p:nvGrpSpPr>
        <p:grpSpPr>
          <a:xfrm rot="3087821" flipH="1">
            <a:off x="-173725" y="4302249"/>
            <a:ext cx="1122681" cy="1773620"/>
            <a:chOff x="4458800" y="2953350"/>
            <a:chExt cx="842025" cy="1773650"/>
          </a:xfrm>
        </p:grpSpPr>
        <p:sp>
          <p:nvSpPr>
            <p:cNvPr id="1669" name="Google Shape;1669;p29"/>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9"/>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9"/>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9"/>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29"/>
          <p:cNvGrpSpPr/>
          <p:nvPr/>
        </p:nvGrpSpPr>
        <p:grpSpPr>
          <a:xfrm rot="-2166787" flipH="1">
            <a:off x="-328502" y="5075348"/>
            <a:ext cx="1565546" cy="2602793"/>
            <a:chOff x="2386975" y="3180875"/>
            <a:chExt cx="1391500" cy="1735075"/>
          </a:xfrm>
        </p:grpSpPr>
        <p:sp>
          <p:nvSpPr>
            <p:cNvPr id="1691" name="Google Shape;1691;p29"/>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9"/>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9"/>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9"/>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9"/>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9"/>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9"/>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9"/>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9"/>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9"/>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9"/>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9"/>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9"/>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9"/>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9"/>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9"/>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29"/>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9"/>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12946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715"/>
        <p:cNvGrpSpPr/>
        <p:nvPr/>
      </p:nvGrpSpPr>
      <p:grpSpPr>
        <a:xfrm>
          <a:off x="0" y="0"/>
          <a:ext cx="0" cy="0"/>
          <a:chOff x="0" y="0"/>
          <a:chExt cx="0" cy="0"/>
        </a:xfrm>
      </p:grpSpPr>
      <p:sp>
        <p:nvSpPr>
          <p:cNvPr id="1716" name="Google Shape;1716;p30"/>
          <p:cNvSpPr/>
          <p:nvPr/>
        </p:nvSpPr>
        <p:spPr>
          <a:xfrm rot="10800000">
            <a:off x="-1371825"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7" name="Google Shape;1717;p30"/>
          <p:cNvGrpSpPr/>
          <p:nvPr/>
        </p:nvGrpSpPr>
        <p:grpSpPr>
          <a:xfrm>
            <a:off x="0" y="5994833"/>
            <a:ext cx="9144000" cy="863200"/>
            <a:chOff x="0" y="4496125"/>
            <a:chExt cx="9144000" cy="647400"/>
          </a:xfrm>
        </p:grpSpPr>
        <p:sp>
          <p:nvSpPr>
            <p:cNvPr id="1718" name="Google Shape;1718;p30"/>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0" name="Google Shape;1720;p30"/>
          <p:cNvSpPr/>
          <p:nvPr/>
        </p:nvSpPr>
        <p:spPr>
          <a:xfrm rot="10800000">
            <a:off x="6580422"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rot="9596423">
            <a:off x="-1604001"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rot="10800000">
            <a:off x="6757564"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txBox="1">
            <a:spLocks noGrp="1"/>
          </p:cNvSpPr>
          <p:nvPr>
            <p:ph type="title"/>
          </p:nvPr>
        </p:nvSpPr>
        <p:spPr>
          <a:xfrm>
            <a:off x="3848950" y="2492667"/>
            <a:ext cx="2660400" cy="102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50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24" name="Google Shape;1724;p30"/>
          <p:cNvSpPr txBox="1">
            <a:spLocks noGrp="1"/>
          </p:cNvSpPr>
          <p:nvPr>
            <p:ph type="title" idx="2" hasCustomPrompt="1"/>
          </p:nvPr>
        </p:nvSpPr>
        <p:spPr>
          <a:xfrm>
            <a:off x="2646115" y="3006617"/>
            <a:ext cx="1000200" cy="844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25" name="Google Shape;1725;p30"/>
          <p:cNvSpPr txBox="1">
            <a:spLocks noGrp="1"/>
          </p:cNvSpPr>
          <p:nvPr>
            <p:ph type="subTitle" idx="1"/>
          </p:nvPr>
        </p:nvSpPr>
        <p:spPr>
          <a:xfrm>
            <a:off x="3848950" y="3520600"/>
            <a:ext cx="2660400" cy="8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056458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726"/>
        <p:cNvGrpSpPr/>
        <p:nvPr/>
      </p:nvGrpSpPr>
      <p:grpSpPr>
        <a:xfrm>
          <a:off x="0" y="0"/>
          <a:ext cx="0" cy="0"/>
          <a:chOff x="0" y="0"/>
          <a:chExt cx="0" cy="0"/>
        </a:xfrm>
      </p:grpSpPr>
      <p:sp>
        <p:nvSpPr>
          <p:cNvPr id="1727" name="Google Shape;1727;p31"/>
          <p:cNvSpPr/>
          <p:nvPr/>
        </p:nvSpPr>
        <p:spPr>
          <a:xfrm rot="10800000" flipH="1">
            <a:off x="5006737" y="3289631"/>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1"/>
          <p:cNvSpPr/>
          <p:nvPr/>
        </p:nvSpPr>
        <p:spPr>
          <a:xfrm rot="10800000" flipH="1">
            <a:off x="-162732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1"/>
          <p:cNvSpPr/>
          <p:nvPr/>
        </p:nvSpPr>
        <p:spPr>
          <a:xfrm rot="-9596423" flipH="1">
            <a:off x="607724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1"/>
          <p:cNvSpPr/>
          <p:nvPr/>
        </p:nvSpPr>
        <p:spPr>
          <a:xfrm rot="10800000" flipH="1">
            <a:off x="-200412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1"/>
          <p:cNvGrpSpPr/>
          <p:nvPr/>
        </p:nvGrpSpPr>
        <p:grpSpPr>
          <a:xfrm>
            <a:off x="0" y="5994833"/>
            <a:ext cx="9144000" cy="863200"/>
            <a:chOff x="0" y="4496125"/>
            <a:chExt cx="9144000" cy="647400"/>
          </a:xfrm>
        </p:grpSpPr>
        <p:sp>
          <p:nvSpPr>
            <p:cNvPr id="1732" name="Google Shape;1732;p31"/>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1"/>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4" name="Google Shape;1734;p31"/>
          <p:cNvSpPr txBox="1">
            <a:spLocks noGrp="1"/>
          </p:cNvSpPr>
          <p:nvPr>
            <p:ph type="title"/>
          </p:nvPr>
        </p:nvSpPr>
        <p:spPr>
          <a:xfrm>
            <a:off x="3306000" y="3377033"/>
            <a:ext cx="2532000" cy="1028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35" name="Google Shape;1735;p31"/>
          <p:cNvSpPr txBox="1">
            <a:spLocks noGrp="1"/>
          </p:cNvSpPr>
          <p:nvPr>
            <p:ph type="title" idx="2" hasCustomPrompt="1"/>
          </p:nvPr>
        </p:nvSpPr>
        <p:spPr>
          <a:xfrm>
            <a:off x="4071953" y="2311600"/>
            <a:ext cx="1000200" cy="844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36" name="Google Shape;1736;p31"/>
          <p:cNvSpPr txBox="1">
            <a:spLocks noGrp="1"/>
          </p:cNvSpPr>
          <p:nvPr>
            <p:ph type="subTitle" idx="1"/>
          </p:nvPr>
        </p:nvSpPr>
        <p:spPr>
          <a:xfrm>
            <a:off x="3306002" y="4404967"/>
            <a:ext cx="2532000" cy="75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185190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37"/>
        <p:cNvGrpSpPr/>
        <p:nvPr/>
      </p:nvGrpSpPr>
      <p:grpSpPr>
        <a:xfrm>
          <a:off x="0" y="0"/>
          <a:ext cx="0" cy="0"/>
          <a:chOff x="0" y="0"/>
          <a:chExt cx="0" cy="0"/>
        </a:xfrm>
      </p:grpSpPr>
      <p:sp>
        <p:nvSpPr>
          <p:cNvPr id="1738" name="Google Shape;1738;p32"/>
          <p:cNvSpPr/>
          <p:nvPr/>
        </p:nvSpPr>
        <p:spPr>
          <a:xfrm rot="10800000" flipH="1">
            <a:off x="5006737" y="3289631"/>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2"/>
          <p:cNvSpPr/>
          <p:nvPr/>
        </p:nvSpPr>
        <p:spPr>
          <a:xfrm rot="10800000" flipH="1">
            <a:off x="-162732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2"/>
          <p:cNvSpPr/>
          <p:nvPr/>
        </p:nvSpPr>
        <p:spPr>
          <a:xfrm rot="-9596423" flipH="1">
            <a:off x="607724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2"/>
          <p:cNvSpPr/>
          <p:nvPr/>
        </p:nvSpPr>
        <p:spPr>
          <a:xfrm rot="10800000" flipH="1">
            <a:off x="-200412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2" name="Google Shape;1742;p32"/>
          <p:cNvGrpSpPr/>
          <p:nvPr/>
        </p:nvGrpSpPr>
        <p:grpSpPr>
          <a:xfrm>
            <a:off x="0" y="5994833"/>
            <a:ext cx="9144000" cy="863200"/>
            <a:chOff x="0" y="4496125"/>
            <a:chExt cx="9144000" cy="647400"/>
          </a:xfrm>
        </p:grpSpPr>
        <p:sp>
          <p:nvSpPr>
            <p:cNvPr id="1743" name="Google Shape;1743;p32"/>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2"/>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 name="Google Shape;1745;p32"/>
          <p:cNvGrpSpPr/>
          <p:nvPr/>
        </p:nvGrpSpPr>
        <p:grpSpPr>
          <a:xfrm rot="1063801">
            <a:off x="6131051" y="-600193"/>
            <a:ext cx="1570468" cy="2401316"/>
            <a:chOff x="3056825" y="-2290075"/>
            <a:chExt cx="1465250" cy="1680325"/>
          </a:xfrm>
        </p:grpSpPr>
        <p:sp>
          <p:nvSpPr>
            <p:cNvPr id="1746" name="Google Shape;1746;p32"/>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2"/>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2"/>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2"/>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2"/>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2"/>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2"/>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2"/>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2"/>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32"/>
          <p:cNvGrpSpPr/>
          <p:nvPr/>
        </p:nvGrpSpPr>
        <p:grpSpPr>
          <a:xfrm>
            <a:off x="7096951" y="2106157"/>
            <a:ext cx="841496" cy="1140255"/>
            <a:chOff x="5967275" y="1212450"/>
            <a:chExt cx="1139775" cy="1158325"/>
          </a:xfrm>
        </p:grpSpPr>
        <p:sp>
          <p:nvSpPr>
            <p:cNvPr id="1762" name="Google Shape;1762;p32"/>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2"/>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2"/>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2"/>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2"/>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2"/>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2"/>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32"/>
          <p:cNvGrpSpPr/>
          <p:nvPr/>
        </p:nvGrpSpPr>
        <p:grpSpPr>
          <a:xfrm rot="8538506">
            <a:off x="4621075" y="-755974"/>
            <a:ext cx="1391476" cy="2313393"/>
            <a:chOff x="2386975" y="3180875"/>
            <a:chExt cx="1391500" cy="1735075"/>
          </a:xfrm>
        </p:grpSpPr>
        <p:sp>
          <p:nvSpPr>
            <p:cNvPr id="1770" name="Google Shape;1770;p32"/>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2"/>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2"/>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2"/>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2"/>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2"/>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2"/>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2"/>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2"/>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2"/>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2"/>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2"/>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2"/>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2"/>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2"/>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2"/>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2"/>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2"/>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2"/>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2"/>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2"/>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2"/>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32"/>
          <p:cNvGrpSpPr/>
          <p:nvPr/>
        </p:nvGrpSpPr>
        <p:grpSpPr>
          <a:xfrm rot="-5400000" flipH="1">
            <a:off x="869173" y="1274884"/>
            <a:ext cx="2298293" cy="2159011"/>
            <a:chOff x="610625" y="938625"/>
            <a:chExt cx="1230350" cy="1541050"/>
          </a:xfrm>
        </p:grpSpPr>
        <p:sp>
          <p:nvSpPr>
            <p:cNvPr id="1793" name="Google Shape;1793;p3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2"/>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2"/>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2"/>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2"/>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2"/>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2"/>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2"/>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2"/>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2"/>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2"/>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2"/>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2"/>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2"/>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2"/>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2"/>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32"/>
          <p:cNvGrpSpPr/>
          <p:nvPr/>
        </p:nvGrpSpPr>
        <p:grpSpPr>
          <a:xfrm rot="-9044330">
            <a:off x="2371635" y="-793950"/>
            <a:ext cx="1077529" cy="3026289"/>
            <a:chOff x="4458800" y="2953350"/>
            <a:chExt cx="842025" cy="1773650"/>
          </a:xfrm>
        </p:grpSpPr>
        <p:sp>
          <p:nvSpPr>
            <p:cNvPr id="1812" name="Google Shape;1812;p32"/>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2"/>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2"/>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2"/>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2"/>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2"/>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2"/>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2"/>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2"/>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2"/>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2"/>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2"/>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2"/>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2"/>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2"/>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2"/>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2"/>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2"/>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2"/>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2"/>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2"/>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32"/>
          <p:cNvSpPr/>
          <p:nvPr/>
        </p:nvSpPr>
        <p:spPr>
          <a:xfrm>
            <a:off x="1835100" y="493200"/>
            <a:ext cx="54738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2"/>
          <p:cNvSpPr txBox="1"/>
          <p:nvPr/>
        </p:nvSpPr>
        <p:spPr>
          <a:xfrm>
            <a:off x="2929350" y="4670433"/>
            <a:ext cx="3285300" cy="82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chemeClr val="lt2"/>
                </a:solidFill>
                <a:latin typeface="Baloo Tammudu 2"/>
                <a:ea typeface="Baloo Tammudu 2"/>
                <a:cs typeface="Baloo Tammudu 2"/>
                <a:sym typeface="Baloo Tammudu 2"/>
              </a:rPr>
              <a:t>CREDITS: This presentation template was created by </a:t>
            </a:r>
            <a:r>
              <a:rPr lang="en" sz="1200" b="1">
                <a:solidFill>
                  <a:schemeClr val="lt2"/>
                </a:solidFill>
                <a:uFill>
                  <a:noFill/>
                </a:uFill>
                <a:latin typeface="Baloo Tammudu 2"/>
                <a:ea typeface="Baloo Tammudu 2"/>
                <a:cs typeface="Baloo Tammudu 2"/>
                <a:sym typeface="Baloo Tammudu 2"/>
                <a:hlinkClick r:id="rId2">
                  <a:extLst>
                    <a:ext uri="{A12FA001-AC4F-418D-AE19-62706E023703}">
                      <ahyp:hlinkClr xmlns:ahyp="http://schemas.microsoft.com/office/drawing/2018/hyperlinkcolor" val="tx"/>
                    </a:ext>
                  </a:extLst>
                </a:hlinkClick>
              </a:rPr>
              <a:t>Slidesgo</a:t>
            </a:r>
            <a:r>
              <a:rPr lang="en" sz="1200">
                <a:solidFill>
                  <a:schemeClr val="lt2"/>
                </a:solidFill>
                <a:latin typeface="Baloo Tammudu 2"/>
                <a:ea typeface="Baloo Tammudu 2"/>
                <a:cs typeface="Baloo Tammudu 2"/>
                <a:sym typeface="Baloo Tammudu 2"/>
              </a:rPr>
              <a:t>, including icons by </a:t>
            </a:r>
            <a:r>
              <a:rPr lang="en" sz="1200" b="1">
                <a:solidFill>
                  <a:schemeClr val="lt2"/>
                </a:solidFill>
                <a:uFill>
                  <a:noFill/>
                </a:uFill>
                <a:latin typeface="Baloo Tammudu 2"/>
                <a:ea typeface="Baloo Tammudu 2"/>
                <a:cs typeface="Baloo Tammudu 2"/>
                <a:sym typeface="Baloo Tammudu 2"/>
                <a:hlinkClick r:id="rId3">
                  <a:extLst>
                    <a:ext uri="{A12FA001-AC4F-418D-AE19-62706E023703}">
                      <ahyp:hlinkClr xmlns:ahyp="http://schemas.microsoft.com/office/drawing/2018/hyperlinkcolor" val="tx"/>
                    </a:ext>
                  </a:extLst>
                </a:hlinkClick>
              </a:rPr>
              <a:t>Flaticon</a:t>
            </a:r>
            <a:r>
              <a:rPr lang="en" sz="1200">
                <a:solidFill>
                  <a:schemeClr val="lt2"/>
                </a:solidFill>
                <a:latin typeface="Baloo Tammudu 2"/>
                <a:ea typeface="Baloo Tammudu 2"/>
                <a:cs typeface="Baloo Tammudu 2"/>
                <a:sym typeface="Baloo Tammudu 2"/>
              </a:rPr>
              <a:t>, infographics and images by </a:t>
            </a:r>
            <a:r>
              <a:rPr lang="en" sz="1200" b="1">
                <a:solidFill>
                  <a:schemeClr val="lt2"/>
                </a:solidFill>
                <a:uFill>
                  <a:noFill/>
                </a:uFill>
                <a:latin typeface="Baloo Tammudu 2"/>
                <a:ea typeface="Baloo Tammudu 2"/>
                <a:cs typeface="Baloo Tammudu 2"/>
                <a:sym typeface="Baloo Tammudu 2"/>
                <a:hlinkClick r:id="rId4">
                  <a:extLst>
                    <a:ext uri="{A12FA001-AC4F-418D-AE19-62706E023703}">
                      <ahyp:hlinkClr xmlns:ahyp="http://schemas.microsoft.com/office/drawing/2018/hyperlinkcolor" val="tx"/>
                    </a:ext>
                  </a:extLst>
                </a:hlinkClick>
              </a:rPr>
              <a:t>Freepik</a:t>
            </a:r>
            <a:endParaRPr sz="1200" b="1">
              <a:solidFill>
                <a:schemeClr val="lt2"/>
              </a:solidFill>
              <a:latin typeface="Baloo Tammudu 2"/>
              <a:ea typeface="Baloo Tammudu 2"/>
              <a:cs typeface="Baloo Tammudu 2"/>
              <a:sym typeface="Baloo Tammudu 2"/>
            </a:endParaRPr>
          </a:p>
        </p:txBody>
      </p:sp>
      <p:sp>
        <p:nvSpPr>
          <p:cNvPr id="1835" name="Google Shape;1835;p32"/>
          <p:cNvSpPr txBox="1">
            <a:spLocks noGrp="1"/>
          </p:cNvSpPr>
          <p:nvPr>
            <p:ph type="title"/>
          </p:nvPr>
        </p:nvSpPr>
        <p:spPr>
          <a:xfrm>
            <a:off x="2929350" y="719200"/>
            <a:ext cx="3285300" cy="116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6" name="Google Shape;1836;p32"/>
          <p:cNvSpPr txBox="1">
            <a:spLocks noGrp="1"/>
          </p:cNvSpPr>
          <p:nvPr>
            <p:ph type="subTitle" idx="1"/>
          </p:nvPr>
        </p:nvSpPr>
        <p:spPr>
          <a:xfrm>
            <a:off x="2929350" y="2987616"/>
            <a:ext cx="3285300" cy="13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851777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37"/>
        <p:cNvGrpSpPr/>
        <p:nvPr/>
      </p:nvGrpSpPr>
      <p:grpSpPr>
        <a:xfrm>
          <a:off x="0" y="0"/>
          <a:ext cx="0" cy="0"/>
          <a:chOff x="0" y="0"/>
          <a:chExt cx="0" cy="0"/>
        </a:xfrm>
      </p:grpSpPr>
      <p:sp>
        <p:nvSpPr>
          <p:cNvPr id="1838" name="Google Shape;1838;p33"/>
          <p:cNvSpPr/>
          <p:nvPr/>
        </p:nvSpPr>
        <p:spPr>
          <a:xfrm rot="10800000">
            <a:off x="6739557" y="-2310465"/>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rot="10800000">
            <a:off x="-1578602" y="-1829312"/>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rot="10800000">
            <a:off x="-1438557" y="3830325"/>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rot="10800000">
            <a:off x="7343400" y="4680824"/>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2" name="Google Shape;1842;p33"/>
          <p:cNvGrpSpPr/>
          <p:nvPr/>
        </p:nvGrpSpPr>
        <p:grpSpPr>
          <a:xfrm rot="1063801">
            <a:off x="8036633" y="447441"/>
            <a:ext cx="1570468" cy="2401316"/>
            <a:chOff x="3056825" y="-2290075"/>
            <a:chExt cx="1465250" cy="1680325"/>
          </a:xfrm>
        </p:grpSpPr>
        <p:sp>
          <p:nvSpPr>
            <p:cNvPr id="1843" name="Google Shape;1843;p33"/>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 name="Google Shape;1858;p33"/>
          <p:cNvGrpSpPr/>
          <p:nvPr/>
        </p:nvGrpSpPr>
        <p:grpSpPr>
          <a:xfrm rot="-5400000">
            <a:off x="7278886" y="22325"/>
            <a:ext cx="1717933" cy="1640350"/>
            <a:chOff x="659300" y="3268175"/>
            <a:chExt cx="1288450" cy="1640350"/>
          </a:xfrm>
        </p:grpSpPr>
        <p:sp>
          <p:nvSpPr>
            <p:cNvPr id="1859" name="Google Shape;1859;p3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2" name="Google Shape;1882;p33"/>
          <p:cNvGrpSpPr/>
          <p:nvPr/>
        </p:nvGrpSpPr>
        <p:grpSpPr>
          <a:xfrm rot="3087821" flipH="1">
            <a:off x="-173725" y="4302249"/>
            <a:ext cx="1122681" cy="1773620"/>
            <a:chOff x="4458800" y="2953350"/>
            <a:chExt cx="842025" cy="1773650"/>
          </a:xfrm>
        </p:grpSpPr>
        <p:sp>
          <p:nvSpPr>
            <p:cNvPr id="1883" name="Google Shape;1883;p3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33"/>
          <p:cNvGrpSpPr/>
          <p:nvPr/>
        </p:nvGrpSpPr>
        <p:grpSpPr>
          <a:xfrm rot="-2166787" flipH="1">
            <a:off x="-328502" y="5075348"/>
            <a:ext cx="1565546" cy="2602793"/>
            <a:chOff x="2386975" y="3180875"/>
            <a:chExt cx="1391500" cy="1735075"/>
          </a:xfrm>
        </p:grpSpPr>
        <p:sp>
          <p:nvSpPr>
            <p:cNvPr id="1905" name="Google Shape;1905;p33"/>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3"/>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3"/>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3"/>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3"/>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3"/>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3"/>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3"/>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3"/>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3"/>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3"/>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3"/>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3"/>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3"/>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3"/>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3"/>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3"/>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3"/>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3"/>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3"/>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3"/>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3"/>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7" name="Google Shape;1927;p33"/>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484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28"/>
        <p:cNvGrpSpPr/>
        <p:nvPr/>
      </p:nvGrpSpPr>
      <p:grpSpPr>
        <a:xfrm>
          <a:off x="0" y="0"/>
          <a:ext cx="0" cy="0"/>
          <a:chOff x="0" y="0"/>
          <a:chExt cx="0" cy="0"/>
        </a:xfrm>
      </p:grpSpPr>
      <p:sp>
        <p:nvSpPr>
          <p:cNvPr id="1929" name="Google Shape;1929;p34"/>
          <p:cNvSpPr/>
          <p:nvPr/>
        </p:nvSpPr>
        <p:spPr>
          <a:xfrm rot="10800000" flipH="1">
            <a:off x="5352000"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rot="10800000" flipH="1">
            <a:off x="-127977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rot="-9596423" flipH="1">
            <a:off x="642479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rot="10800000" flipH="1">
            <a:off x="-165657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3" name="Google Shape;1933;p34"/>
          <p:cNvGrpSpPr/>
          <p:nvPr/>
        </p:nvGrpSpPr>
        <p:grpSpPr>
          <a:xfrm flipH="1">
            <a:off x="176426" y="5194307"/>
            <a:ext cx="841496" cy="1140255"/>
            <a:chOff x="5967275" y="1212450"/>
            <a:chExt cx="1139775" cy="1158325"/>
          </a:xfrm>
        </p:grpSpPr>
        <p:sp>
          <p:nvSpPr>
            <p:cNvPr id="1934" name="Google Shape;1934;p34"/>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1" name="Google Shape;1941;p34"/>
          <p:cNvGrpSpPr/>
          <p:nvPr/>
        </p:nvGrpSpPr>
        <p:grpSpPr>
          <a:xfrm>
            <a:off x="7686352" y="4670867"/>
            <a:ext cx="1288450" cy="2187133"/>
            <a:chOff x="659300" y="3268175"/>
            <a:chExt cx="1288450" cy="1640350"/>
          </a:xfrm>
        </p:grpSpPr>
        <p:sp>
          <p:nvSpPr>
            <p:cNvPr id="1942" name="Google Shape;1942;p34"/>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4"/>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4"/>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4"/>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4"/>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4"/>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4"/>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4"/>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4"/>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4"/>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4"/>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4"/>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4"/>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4"/>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4"/>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4"/>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4"/>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4"/>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4"/>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4"/>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4"/>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4"/>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4"/>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5" name="Google Shape;1965;p34"/>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6" name="Google Shape;1966;p34"/>
          <p:cNvGrpSpPr/>
          <p:nvPr/>
        </p:nvGrpSpPr>
        <p:grpSpPr>
          <a:xfrm rot="9044330" flipH="1">
            <a:off x="7791810" y="-306133"/>
            <a:ext cx="1077529" cy="3026289"/>
            <a:chOff x="4458800" y="2953350"/>
            <a:chExt cx="842025" cy="1773650"/>
          </a:xfrm>
        </p:grpSpPr>
        <p:sp>
          <p:nvSpPr>
            <p:cNvPr id="1967" name="Google Shape;1967;p3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8" name="Google Shape;1988;p34"/>
          <p:cNvGrpSpPr/>
          <p:nvPr/>
        </p:nvGrpSpPr>
        <p:grpSpPr>
          <a:xfrm flipH="1">
            <a:off x="-57890" y="-464167"/>
            <a:ext cx="1723720" cy="2878681"/>
            <a:chOff x="610625" y="938625"/>
            <a:chExt cx="1230350" cy="1541050"/>
          </a:xfrm>
        </p:grpSpPr>
        <p:sp>
          <p:nvSpPr>
            <p:cNvPr id="1989" name="Google Shape;1989;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4"/>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4"/>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4"/>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4"/>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4"/>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4"/>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4"/>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4"/>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4"/>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4"/>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4"/>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4"/>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4"/>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4"/>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4"/>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4"/>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133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theme" Target="../theme/theme3.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B61BEF0D-F0BB-DE4B-95CE-6DB70DBA9567}" type="datetimeFigureOut">
              <a:rPr lang="en-US" dirty="0"/>
              <a:pPr/>
              <a:t>11/1/2023</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623516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5A60B">
            <a:alpha val="37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93367"/>
            <a:ext cx="77178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tma"/>
              <a:buNone/>
              <a:defRPr sz="3500">
                <a:solidFill>
                  <a:schemeClr val="dk2"/>
                </a:solidFill>
                <a:latin typeface="Atma"/>
                <a:ea typeface="Atma"/>
                <a:cs typeface="Atma"/>
                <a:sym typeface="Atm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536633"/>
            <a:ext cx="7717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9pPr>
          </a:lstStyle>
          <a:p>
            <a:endParaRPr/>
          </a:p>
        </p:txBody>
      </p:sp>
    </p:spTree>
    <p:extLst>
      <p:ext uri="{BB962C8B-B14F-4D97-AF65-F5344CB8AC3E}">
        <p14:creationId xmlns:p14="http://schemas.microsoft.com/office/powerpoint/2010/main" val="2763834448"/>
      </p:ext>
    </p:extLst>
  </p:cSld>
  <p:clrMap bg1="lt1" tx1="dk1" bg2="dk2" tx2="lt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 id="2147484048" r:id="rId20"/>
    <p:sldLayoutId id="2147484049" r:id="rId21"/>
    <p:sldLayoutId id="2147484050" r:id="rId22"/>
    <p:sldLayoutId id="2147484051" r:id="rId23"/>
    <p:sldLayoutId id="2147484052" r:id="rId24"/>
    <p:sldLayoutId id="2147484053" r:id="rId25"/>
    <p:sldLayoutId id="2147484054" r:id="rId26"/>
    <p:sldLayoutId id="2147484055" r:id="rId27"/>
    <p:sldLayoutId id="2147484056" r:id="rId28"/>
    <p:sldLayoutId id="2147484057" r:id="rId29"/>
    <p:sldLayoutId id="2147484058" r:id="rId30"/>
    <p:sldLayoutId id="2147484059" r:id="rId31"/>
    <p:sldLayoutId id="2147484060" r:id="rId32"/>
    <p:sldLayoutId id="214748406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mag.org/content/vol289/issue5479/images/large/se2608667005.jpe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mag.org/content/vol289/issue5479/images/large/se2608667003.jpe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mag.org/cgi/content/full/289/5479/586/F2"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mag.org/cgi/content/full/289/5479/586/F4"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mag.org/content/vol289/issue5479/images/large/se2608667005.jpe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Chimpanzee" TargetMode="External"/><Relationship Id="rId3" Type="http://schemas.openxmlformats.org/officeDocument/2006/relationships/hyperlink" Target="http://en.wikipedia.org/wiki/Matriarchy" TargetMode="External"/><Relationship Id="rId7" Type="http://schemas.openxmlformats.org/officeDocument/2006/relationships/hyperlink" Target="http://en.wikipedia.org/wiki/Genu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en.wikipedia.org/wiki/Species" TargetMode="External"/><Relationship Id="rId5" Type="http://schemas.openxmlformats.org/officeDocument/2006/relationships/hyperlink" Target="http://en.wikipedia.org/wiki/Non-human_animal_sexuality" TargetMode="External"/><Relationship Id="rId10" Type="http://schemas.openxmlformats.org/officeDocument/2006/relationships/image" Target="../media/image12.png"/><Relationship Id="rId4" Type="http://schemas.openxmlformats.org/officeDocument/2006/relationships/hyperlink" Target="http://en.wikipedia.org/wiki/Egalitarianism" TargetMode="External"/><Relationship Id="rId9" Type="http://schemas.openxmlformats.org/officeDocument/2006/relationships/hyperlink" Target="http://en.wikipedia.org/wiki/Common_Chimpanze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Q_izpq0Ar-Y" TargetMode="External"/><Relationship Id="rId2" Type="http://schemas.openxmlformats.org/officeDocument/2006/relationships/hyperlink" Target="http://www.youtube.com/watch?v=eubDSQrFak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hyperlink" Target="https://www.theguardian.com/science/head-quarters/2016/feb/12/violent-video-games-aggression-a-complex-relationship" TargetMode="External"/><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hyperlink" Target="https://www.apa.org/news/press/releases/2020/03/violent-video-games-behavior"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a:t>Social and Emotional Development</a:t>
            </a:r>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a:t>PSY 624</a:t>
            </a:r>
          </a:p>
          <a:p>
            <a:pPr algn="ctr">
              <a:lnSpc>
                <a:spcPct val="90000"/>
              </a:lnSpc>
            </a:pPr>
            <a:r>
              <a:rPr lang="en-US" sz="2400" dirty="0"/>
              <a:t>Daniel Messinger,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 </a:t>
            </a:r>
            <a:r>
              <a:rPr lang="en-US" dirty="0">
                <a:sym typeface="Wingdings" panose="05000000000000000000" pitchFamily="2" charset="2"/>
              </a:rPr>
              <a:t></a:t>
            </a:r>
            <a:r>
              <a:rPr lang="en-US" dirty="0"/>
              <a:t>Probability of SR Trajectory </a:t>
            </a:r>
          </a:p>
        </p:txBody>
      </p:sp>
      <p:pic>
        <p:nvPicPr>
          <p:cNvPr id="6" name="Picture 5"/>
          <p:cNvPicPr>
            <a:picLocks noChangeAspect="1"/>
          </p:cNvPicPr>
          <p:nvPr/>
        </p:nvPicPr>
        <p:blipFill rotWithShape="1">
          <a:blip r:embed="rId3"/>
          <a:srcRect l="19758" t="25121" r="28732" b="26424"/>
          <a:stretch/>
        </p:blipFill>
        <p:spPr bwMode="auto">
          <a:xfrm>
            <a:off x="-85723" y="1524000"/>
            <a:ext cx="9143998" cy="48768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219200" y="-2057400"/>
            <a:ext cx="4572000" cy="923330"/>
          </a:xfrm>
          <a:prstGeom prst="rect">
            <a:avLst/>
          </a:prstGeom>
        </p:spPr>
        <p:txBody>
          <a:bodyPr>
            <a:spAutoFit/>
          </a:bodyPr>
          <a:lstStyle/>
          <a:p>
            <a:pPr marL="285750" indent="-285750">
              <a:buFont typeface="Arial" panose="020B0604020202020204" pitchFamily="34" charset="0"/>
              <a:buChar char="•"/>
            </a:pPr>
            <a:r>
              <a:rPr lang="en-US" dirty="0">
                <a:latin typeface="Franklin Gothic Book" panose="020B0503020102020204" pitchFamily="34" charset="0"/>
              </a:rPr>
              <a:t>High-Stable/High-Decreasing SR &gt; BI than Low-increasing SR trajectory</a:t>
            </a:r>
          </a:p>
          <a:p>
            <a:pPr marL="742950" lvl="1" indent="-285750">
              <a:buFont typeface="Arial" panose="020B0604020202020204" pitchFamily="34" charset="0"/>
              <a:buChar char="•"/>
            </a:pPr>
            <a:r>
              <a:rPr lang="en-US" dirty="0">
                <a:latin typeface="Franklin Gothic Book" panose="020B0503020102020204" pitchFamily="34" charset="0"/>
              </a:rPr>
              <a:t>BI did not </a:t>
            </a:r>
          </a:p>
        </p:txBody>
      </p:sp>
      <p:sp>
        <p:nvSpPr>
          <p:cNvPr id="4" name="TextBox 3"/>
          <p:cNvSpPr txBox="1"/>
          <p:nvPr/>
        </p:nvSpPr>
        <p:spPr>
          <a:xfrm>
            <a:off x="-76200" y="1676400"/>
            <a:ext cx="6705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ranklin Gothic Book" panose="020B0503020102020204" pitchFamily="34" charset="0"/>
              </a:rPr>
              <a:t>As BI increases, odds of following High-Stable or High-Decreasing SR trajectories higher, but odds of Low-Increasing SR trajectory are lower</a:t>
            </a:r>
          </a:p>
          <a:p>
            <a:pPr marL="1200150" lvl="2" indent="-285750">
              <a:buFont typeface="Arial" panose="020B0604020202020204" pitchFamily="34" charset="0"/>
              <a:buChar char="•"/>
            </a:pPr>
            <a:r>
              <a:rPr lang="en-US" dirty="0">
                <a:latin typeface="Franklin Gothic Book" panose="020B0503020102020204" pitchFamily="34" charset="0"/>
              </a:rPr>
              <a:t>BI did not differentiate between High-Stable and High-Decreasing </a:t>
            </a:r>
          </a:p>
          <a:p>
            <a:pPr marL="285750" indent="-285750">
              <a:buFont typeface="Arial" panose="020B0604020202020204" pitchFamily="34" charset="0"/>
              <a:buChar char="•"/>
            </a:pPr>
            <a:endParaRPr lang="en-US" dirty="0">
              <a:latin typeface="Franklin Gothic Book" panose="020B0503020102020204" pitchFamily="34" charset="0"/>
            </a:endParaRPr>
          </a:p>
        </p:txBody>
      </p:sp>
    </p:spTree>
    <p:extLst>
      <p:ext uri="{BB962C8B-B14F-4D97-AF65-F5344CB8AC3E}">
        <p14:creationId xmlns:p14="http://schemas.microsoft.com/office/powerpoint/2010/main" val="437335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SR Trajectory Predicts Psychopathology Symptoms</a:t>
            </a:r>
          </a:p>
        </p:txBody>
      </p:sp>
      <p:sp>
        <p:nvSpPr>
          <p:cNvPr id="4" name="TextBox 3"/>
          <p:cNvSpPr txBox="1"/>
          <p:nvPr/>
        </p:nvSpPr>
        <p:spPr>
          <a:xfrm>
            <a:off x="5867400" y="1905000"/>
            <a:ext cx="3276600" cy="4678204"/>
          </a:xfrm>
          <a:prstGeom prst="rect">
            <a:avLst/>
          </a:prstGeom>
          <a:noFill/>
        </p:spPr>
        <p:txBody>
          <a:bodyPr wrap="square" rtlCol="0">
            <a:spAutoFit/>
          </a:bodyPr>
          <a:lstStyle/>
          <a:p>
            <a:r>
              <a:rPr lang="en-US" sz="2000" b="1" dirty="0">
                <a:latin typeface="Franklin Gothic Book" panose="020B0503020102020204" pitchFamily="34" charset="0"/>
              </a:rPr>
              <a:t>Trajectories significantly different for internalizing and externalizing problems:</a:t>
            </a:r>
          </a:p>
          <a:p>
            <a:pPr marL="285750" indent="-285750">
              <a:buFont typeface="Arial" panose="020B0604020202020204" pitchFamily="34" charset="0"/>
              <a:buChar char="•"/>
            </a:pPr>
            <a:endParaRPr lang="en-US" sz="2000" b="1" dirty="0">
              <a:latin typeface="Franklin Gothic Book" panose="020B0503020102020204" pitchFamily="34" charset="0"/>
            </a:endParaRPr>
          </a:p>
          <a:p>
            <a:pPr marL="285750" indent="-285750">
              <a:buFont typeface="Arial" panose="020B0604020202020204" pitchFamily="34" charset="0"/>
              <a:buChar char="•"/>
            </a:pPr>
            <a:r>
              <a:rPr lang="en-US" sz="2000" b="1" dirty="0">
                <a:latin typeface="Franklin Gothic Book" panose="020B0503020102020204" pitchFamily="34" charset="0"/>
              </a:rPr>
              <a:t>High-Stable</a:t>
            </a:r>
            <a:r>
              <a:rPr lang="en-US" sz="2000" dirty="0">
                <a:latin typeface="Franklin Gothic Book" panose="020B0503020102020204" pitchFamily="34" charset="0"/>
              </a:rPr>
              <a:t> SR trajectory predicted greatest internalizing problems </a:t>
            </a:r>
          </a:p>
          <a:p>
            <a:pPr marL="285750" indent="-285750">
              <a:buFont typeface="Arial" panose="020B0604020202020204" pitchFamily="34" charset="0"/>
              <a:buChar char="•"/>
            </a:pPr>
            <a:r>
              <a:rPr lang="en-US" sz="2000" b="1" dirty="0">
                <a:solidFill>
                  <a:srgbClr val="FF0000"/>
                </a:solidFill>
                <a:latin typeface="Franklin Gothic Book" panose="020B0503020102020204" pitchFamily="34" charset="0"/>
              </a:rPr>
              <a:t>Low-Increasing</a:t>
            </a:r>
            <a:r>
              <a:rPr lang="en-US" sz="2000" dirty="0">
                <a:solidFill>
                  <a:srgbClr val="FF0000"/>
                </a:solidFill>
                <a:latin typeface="Franklin Gothic Book" panose="020B0503020102020204" pitchFamily="34" charset="0"/>
              </a:rPr>
              <a:t> SR trajectory predicted greatest externalizing problems</a:t>
            </a:r>
          </a:p>
          <a:p>
            <a:pPr marL="285750" indent="-285750">
              <a:buFont typeface="Arial" panose="020B0604020202020204" pitchFamily="34" charset="0"/>
              <a:buChar char="•"/>
            </a:pPr>
            <a:r>
              <a:rPr lang="en-US" sz="2000" b="1" dirty="0">
                <a:latin typeface="Franklin Gothic Book" panose="020B0503020102020204" pitchFamily="34" charset="0"/>
              </a:rPr>
              <a:t>High-Decreasing</a:t>
            </a:r>
            <a:r>
              <a:rPr lang="en-US" sz="2000" dirty="0">
                <a:latin typeface="Franklin Gothic Book" panose="020B0503020102020204" pitchFamily="34" charset="0"/>
              </a:rPr>
              <a:t> SR trajectory predicted least problems</a:t>
            </a:r>
          </a:p>
          <a:p>
            <a:endParaRPr lang="en-US" dirty="0">
              <a:latin typeface="Franklin Gothic Book" panose="020B0503020102020204" pitchFamily="34" charset="0"/>
            </a:endParaRPr>
          </a:p>
        </p:txBody>
      </p:sp>
      <p:pic>
        <p:nvPicPr>
          <p:cNvPr id="6" name="Picture 5"/>
          <p:cNvPicPr/>
          <p:nvPr/>
        </p:nvPicPr>
        <p:blipFill rotWithShape="1">
          <a:blip r:embed="rId3"/>
          <a:srcRect l="18110" t="43304" r="42947" b="10257"/>
          <a:stretch/>
        </p:blipFill>
        <p:spPr bwMode="auto">
          <a:xfrm>
            <a:off x="-152400" y="1676400"/>
            <a:ext cx="6019800" cy="43434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189708" y="9067284"/>
            <a:ext cx="3983783" cy="369332"/>
          </a:xfrm>
          <a:prstGeom prst="rect">
            <a:avLst/>
          </a:prstGeom>
        </p:spPr>
        <p:txBody>
          <a:bodyPr wrap="none">
            <a:spAutoFit/>
          </a:bodyPr>
          <a:lstStyle/>
          <a:p>
            <a:r>
              <a:rPr lang="en-US" dirty="0">
                <a:latin typeface="Franklin Gothic Book" panose="020B0503020102020204" pitchFamily="34" charset="0"/>
              </a:rPr>
              <a:t>** But all very much  	subclinical</a:t>
            </a:r>
          </a:p>
        </p:txBody>
      </p:sp>
    </p:spTree>
    <p:extLst>
      <p:ext uri="{BB962C8B-B14F-4D97-AF65-F5344CB8AC3E}">
        <p14:creationId xmlns:p14="http://schemas.microsoft.com/office/powerpoint/2010/main" val="68448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04800"/>
            <a:ext cx="7924800" cy="795337"/>
          </a:xfrm>
        </p:spPr>
        <p:txBody>
          <a:bodyPr>
            <a:noAutofit/>
          </a:bodyPr>
          <a:lstStyle/>
          <a:p>
            <a:r>
              <a:rPr lang="en-US" altLang="en-US" sz="3600" dirty="0">
                <a:solidFill>
                  <a:schemeClr val="accent1"/>
                </a:solidFill>
              </a:rPr>
              <a:t>Aggression</a:t>
            </a:r>
            <a:r>
              <a:rPr lang="en-US" altLang="en-US" sz="3600" dirty="0">
                <a:solidFill>
                  <a:schemeClr val="tx1"/>
                </a:solidFill>
              </a:rPr>
              <a:t> </a:t>
            </a:r>
            <a:r>
              <a:rPr lang="en-US" altLang="en-US" sz="3600" dirty="0" err="1">
                <a:solidFill>
                  <a:schemeClr val="tx1"/>
                </a:solidFill>
              </a:rPr>
              <a:t>iarger</a:t>
            </a:r>
            <a:r>
              <a:rPr lang="en-US" altLang="en-US" sz="3600" dirty="0">
                <a:solidFill>
                  <a:schemeClr val="tx1"/>
                </a:solidFill>
              </a:rPr>
              <a:t> context: </a:t>
            </a:r>
            <a:br>
              <a:rPr lang="en-US" altLang="en-US" sz="3600" dirty="0">
                <a:solidFill>
                  <a:schemeClr val="tx1"/>
                </a:solidFill>
              </a:rPr>
            </a:br>
            <a:r>
              <a:rPr lang="en-US" altLang="en-US" sz="3600" dirty="0">
                <a:solidFill>
                  <a:schemeClr val="tx1"/>
                </a:solidFill>
              </a:rPr>
              <a:t>Relational model</a:t>
            </a:r>
          </a:p>
        </p:txBody>
      </p:sp>
      <p:pic>
        <p:nvPicPr>
          <p:cNvPr id="27651" name="Picture 3" descr="se260866700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39694"/>
          <a:stretch>
            <a:fillRect/>
          </a:stretch>
        </p:blipFill>
        <p:spPr bwMode="auto">
          <a:xfrm>
            <a:off x="685800" y="1731963"/>
            <a:ext cx="7696200"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ChangeArrowheads="1"/>
          </p:cNvSpPr>
          <p:nvPr/>
        </p:nvSpPr>
        <p:spPr bwMode="auto">
          <a:xfrm>
            <a:off x="990600" y="4494213"/>
            <a:ext cx="7162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t>Other possible ways are tolerance (e.g., sharing of resources), or avoidance of confrontation (e.g., by subordinates to dominants).</a:t>
            </a:r>
          </a:p>
        </p:txBody>
      </p:sp>
    </p:spTree>
    <p:extLst>
      <p:ext uri="{BB962C8B-B14F-4D97-AF65-F5344CB8AC3E}">
        <p14:creationId xmlns:p14="http://schemas.microsoft.com/office/powerpoint/2010/main" val="356570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17500" y="296863"/>
            <a:ext cx="8637588" cy="1187450"/>
          </a:xfrm>
        </p:spPr>
        <p:txBody>
          <a:bodyPr>
            <a:normAutofit fontScale="90000"/>
          </a:bodyPr>
          <a:lstStyle/>
          <a:p>
            <a:r>
              <a:rPr lang="en-US" altLang="en-US" sz="2400" dirty="0">
                <a:solidFill>
                  <a:schemeClr val="accent1"/>
                </a:solidFill>
              </a:rPr>
              <a:t>Most primates show a dramatic increase in body contact between former opponents during post conflict (PC) as compared with matched-control (MC) observations</a:t>
            </a:r>
          </a:p>
        </p:txBody>
      </p:sp>
      <p:pic>
        <p:nvPicPr>
          <p:cNvPr id="31747" name="Picture 3" descr="se260866700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50292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5715000" y="2336800"/>
            <a:ext cx="3429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solidFill>
                  <a:srgbClr val="000000"/>
                </a:solidFill>
              </a:rPr>
              <a:t>The cumulative percentage of opponent-pairs seeking friendly contact during a 10-min time window after 670 spontaneous aggressive incidents in a zoo group of stumptail macaques</a:t>
            </a:r>
          </a:p>
        </p:txBody>
      </p:sp>
    </p:spTree>
    <p:extLst>
      <p:ext uri="{BB962C8B-B14F-4D97-AF65-F5344CB8AC3E}">
        <p14:creationId xmlns:p14="http://schemas.microsoft.com/office/powerpoint/2010/main" val="124355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Kiss to make-up</a:t>
            </a:r>
          </a:p>
        </p:txBody>
      </p:sp>
      <p:pic>
        <p:nvPicPr>
          <p:cNvPr id="100355" name="Picture 3" descr="se260866700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133600"/>
            <a:ext cx="396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4"/>
          <p:cNvSpPr>
            <a:spLocks noChangeArrowheads="1"/>
          </p:cNvSpPr>
          <p:nvPr/>
        </p:nvSpPr>
        <p:spPr bwMode="auto">
          <a:xfrm>
            <a:off x="5486400" y="2133600"/>
            <a:ext cx="2971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b="1"/>
              <a:t>Fig. 2.</a:t>
            </a:r>
            <a:r>
              <a:rPr lang="en-US" altLang="en-US" sz="2400"/>
              <a:t> Chimpanzees typically seal a postconflict reunion, or reconciliation, with a mouth-to-mouth kiss, as here by a female (right) to the dominant male.</a:t>
            </a:r>
          </a:p>
        </p:txBody>
      </p:sp>
      <p:sp>
        <p:nvSpPr>
          <p:cNvPr id="100357" name="Rectangle 5"/>
          <p:cNvSpPr>
            <a:spLocks noChangeArrowheads="1"/>
          </p:cNvSpPr>
          <p:nvPr/>
        </p:nvSpPr>
        <p:spPr bwMode="auto">
          <a:xfrm>
            <a:off x="5410200" y="5029200"/>
            <a:ext cx="22860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50000"/>
              </a:spcBef>
              <a:buClrTx/>
              <a:buSzTx/>
              <a:buFontTx/>
              <a:buNone/>
            </a:pPr>
            <a:r>
              <a:rPr lang="en-US" altLang="en-US" sz="2000">
                <a:solidFill>
                  <a:schemeClr val="tx2"/>
                </a:solidFill>
                <a:latin typeface="Arial" panose="020B0604020202020204" pitchFamily="34" charset="0"/>
              </a:rPr>
              <a:t>Aggression</a:t>
            </a:r>
          </a:p>
          <a:p>
            <a:pPr eaLnBrk="1" hangingPunct="1">
              <a:spcBef>
                <a:spcPct val="50000"/>
              </a:spcBef>
              <a:buClr>
                <a:srgbClr val="CCFF33"/>
              </a:buClr>
              <a:buSzPct val="70000"/>
              <a:buFont typeface="Wingdings" panose="05000000000000000000" pitchFamily="2" charset="2"/>
              <a:buNone/>
            </a:pPr>
            <a:r>
              <a:rPr lang="en-US" altLang="en-US" sz="1400">
                <a:latin typeface="Arial" panose="020B0604020202020204" pitchFamily="34" charset="0"/>
                <a:cs typeface="Times New Roman" panose="02020603050405020304" pitchFamily="18" charset="0"/>
              </a:rPr>
              <a:t>De Waal, F. B. M. (2000). Primates--a natural heritage of conflict resolution. </a:t>
            </a:r>
            <a:r>
              <a:rPr lang="en-US" altLang="en-US" sz="1400" i="1">
                <a:latin typeface="Arial" panose="020B0604020202020204" pitchFamily="34" charset="0"/>
                <a:cs typeface="Times New Roman" panose="02020603050405020304" pitchFamily="18" charset="0"/>
              </a:rPr>
              <a:t>Science, 289</a:t>
            </a:r>
            <a:r>
              <a:rPr lang="en-US" altLang="en-US" sz="1400">
                <a:latin typeface="Arial" panose="020B0604020202020204" pitchFamily="34" charset="0"/>
                <a:cs typeface="Times New Roman" panose="02020603050405020304" pitchFamily="18" charset="0"/>
              </a:rPr>
              <a:t>(5479), 586-590. </a:t>
            </a:r>
          </a:p>
        </p:txBody>
      </p:sp>
    </p:spTree>
    <p:extLst>
      <p:ext uri="{BB962C8B-B14F-4D97-AF65-F5344CB8AC3E}">
        <p14:creationId xmlns:p14="http://schemas.microsoft.com/office/powerpoint/2010/main" val="295277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76200"/>
            <a:ext cx="8637588" cy="822325"/>
          </a:xfrm>
        </p:spPr>
        <p:txBody>
          <a:bodyPr>
            <a:normAutofit fontScale="90000"/>
          </a:bodyPr>
          <a:lstStyle/>
          <a:p>
            <a:r>
              <a:rPr lang="en-US" altLang="en-US" sz="2800" dirty="0">
                <a:solidFill>
                  <a:schemeClr val="accent1"/>
                </a:solidFill>
              </a:rPr>
              <a:t>Reconciliations allow rhesus monkeys to maintain tight kinship bonds despite frequent </a:t>
            </a:r>
            <a:r>
              <a:rPr lang="en-US" altLang="en-US" sz="2800" dirty="0" err="1">
                <a:solidFill>
                  <a:schemeClr val="accent1"/>
                </a:solidFill>
              </a:rPr>
              <a:t>intrafamilial</a:t>
            </a:r>
            <a:r>
              <a:rPr lang="en-US" altLang="en-US" sz="2800" dirty="0">
                <a:solidFill>
                  <a:schemeClr val="accent1"/>
                </a:solidFill>
              </a:rPr>
              <a:t> squabbles.</a:t>
            </a:r>
          </a:p>
        </p:txBody>
      </p:sp>
      <p:pic>
        <p:nvPicPr>
          <p:cNvPr id="33795" name="Picture 3" descr="se260866700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4800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ChangeArrowheads="1"/>
          </p:cNvSpPr>
          <p:nvPr/>
        </p:nvSpPr>
        <p:spPr bwMode="auto">
          <a:xfrm>
            <a:off x="5562600" y="2470150"/>
            <a:ext cx="35814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solidFill>
                  <a:srgbClr val="000000"/>
                </a:solidFill>
              </a:rPr>
              <a:t>Shortly after two adult sisters bit each other, they reunite sitting on the left and right of their mother, the alpha female of the troop, each female holding her own infant. The sisters smack their lips while the matriarch loudly grunts.</a:t>
            </a:r>
          </a:p>
        </p:txBody>
      </p:sp>
    </p:spTree>
    <p:extLst>
      <p:ext uri="{BB962C8B-B14F-4D97-AF65-F5344CB8AC3E}">
        <p14:creationId xmlns:p14="http://schemas.microsoft.com/office/powerpoint/2010/main" val="115667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69988" y="622300"/>
            <a:ext cx="6994525" cy="663575"/>
          </a:xfrm>
        </p:spPr>
        <p:txBody>
          <a:bodyPr>
            <a:normAutofit fontScale="90000"/>
          </a:bodyPr>
          <a:lstStyle/>
          <a:p>
            <a:r>
              <a:rPr lang="en-US" altLang="en-US" sz="4000" b="1">
                <a:solidFill>
                  <a:schemeClr val="accent1"/>
                </a:solidFill>
              </a:rPr>
              <a:t>Reconciliation</a:t>
            </a:r>
            <a:endParaRPr lang="en-US" altLang="en-US" sz="4000">
              <a:solidFill>
                <a:schemeClr val="accent1"/>
              </a:solidFill>
            </a:endParaRPr>
          </a:p>
        </p:txBody>
      </p:sp>
      <p:pic>
        <p:nvPicPr>
          <p:cNvPr id="35843" name="Picture 3" descr="se260866700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t="61069"/>
          <a:stretch>
            <a:fillRect/>
          </a:stretch>
        </p:blipFill>
        <p:spPr bwMode="auto">
          <a:xfrm>
            <a:off x="2057400" y="1905000"/>
            <a:ext cx="502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ChangeArrowheads="1"/>
          </p:cNvSpPr>
          <p:nvPr/>
        </p:nvSpPr>
        <p:spPr bwMode="auto">
          <a:xfrm>
            <a:off x="6019800" y="1739900"/>
            <a:ext cx="3124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
        <p:nvSpPr>
          <p:cNvPr id="35845" name="Text Box 6"/>
          <p:cNvSpPr txBox="1">
            <a:spLocks noChangeArrowheads="1"/>
          </p:cNvSpPr>
          <p:nvPr/>
        </p:nvSpPr>
        <p:spPr bwMode="auto">
          <a:xfrm>
            <a:off x="838200" y="3429000"/>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dirty="0"/>
              <a:t>The nature of the social relationship determines whether repair attempts will be made, or not. </a:t>
            </a:r>
          </a:p>
          <a:p>
            <a:pPr eaLnBrk="1" hangingPunct="1">
              <a:spcBef>
                <a:spcPct val="0"/>
              </a:spcBef>
              <a:buClrTx/>
              <a:buSzTx/>
              <a:buFontTx/>
              <a:buNone/>
            </a:pPr>
            <a:r>
              <a:rPr lang="en-US" altLang="en-US" sz="2400" dirty="0"/>
              <a:t>If there is a strong mutual interest in maintenance of the relationship, reconciliation is most likely. </a:t>
            </a:r>
          </a:p>
          <a:p>
            <a:pPr eaLnBrk="1" hangingPunct="1">
              <a:spcBef>
                <a:spcPct val="0"/>
              </a:spcBef>
              <a:buClrTx/>
              <a:buSzTx/>
              <a:buFontTx/>
              <a:buNone/>
            </a:pPr>
            <a:r>
              <a:rPr lang="en-US" altLang="en-US" sz="2400" dirty="0"/>
              <a:t>Parties negotiate the terms of their relationship by going through cycles of conflict and reconciliation.</a:t>
            </a:r>
          </a:p>
          <a:p>
            <a:pPr eaLnBrk="1" hangingPunct="1">
              <a:spcBef>
                <a:spcPct val="0"/>
              </a:spcBef>
              <a:buClrTx/>
              <a:buSzTx/>
              <a:buFontTx/>
              <a:buNone/>
            </a:pPr>
            <a:r>
              <a:rPr lang="en-US" altLang="en-US" sz="2400" dirty="0"/>
              <a:t>Examples?</a:t>
            </a:r>
          </a:p>
          <a:p>
            <a:pPr eaLnBrk="1" hangingPunct="1">
              <a:spcBef>
                <a:spcPct val="0"/>
              </a:spcBef>
              <a:buClrTx/>
              <a:buSzTx/>
              <a:buFontTx/>
              <a:buNone/>
            </a:pPr>
            <a:endParaRPr lang="en-US" altLang="en-US" sz="2400" dirty="0"/>
          </a:p>
        </p:txBody>
      </p:sp>
    </p:spTree>
    <p:extLst>
      <p:ext uri="{BB962C8B-B14F-4D97-AF65-F5344CB8AC3E}">
        <p14:creationId xmlns:p14="http://schemas.microsoft.com/office/powerpoint/2010/main" val="314612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p:txBody>
          <a:bodyPr/>
          <a:lstStyle/>
          <a:p>
            <a:pPr eaLnBrk="1" hangingPunct="1"/>
            <a:r>
              <a:rPr lang="en-US" altLang="en-US"/>
              <a:t>Bonobo chimps (</a:t>
            </a:r>
            <a:r>
              <a:rPr lang="en-US" altLang="en-US" i="1"/>
              <a:t>Pan paniscus</a:t>
            </a:r>
            <a:r>
              <a:rPr lang="en-US" altLang="en-US"/>
              <a:t>)</a:t>
            </a:r>
          </a:p>
        </p:txBody>
      </p:sp>
      <p:sp>
        <p:nvSpPr>
          <p:cNvPr id="110595" name="Rectangle 5"/>
          <p:cNvSpPr>
            <a:spLocks noGrp="1" noChangeArrowheads="1"/>
          </p:cNvSpPr>
          <p:nvPr>
            <p:ph type="body" sz="half" idx="1"/>
          </p:nvPr>
        </p:nvSpPr>
        <p:spPr/>
        <p:txBody>
          <a:bodyPr/>
          <a:lstStyle/>
          <a:p>
            <a:pPr eaLnBrk="1" hangingPunct="1">
              <a:lnSpc>
                <a:spcPct val="80000"/>
              </a:lnSpc>
            </a:pPr>
            <a:r>
              <a:rPr lang="en-US" altLang="en-US" sz="2000"/>
              <a:t>The species is distinguished by an upright gait, a </a:t>
            </a:r>
            <a:r>
              <a:rPr lang="en-US" altLang="en-US" sz="2000">
                <a:hlinkClick r:id="rId3" tooltip="Matriarchy"/>
              </a:rPr>
              <a:t>matriarchal</a:t>
            </a:r>
            <a:r>
              <a:rPr lang="en-US" altLang="en-US" sz="2000"/>
              <a:t> and </a:t>
            </a:r>
            <a:r>
              <a:rPr lang="en-US" altLang="en-US" sz="2000">
                <a:hlinkClick r:id="rId4" tooltip="Egalitarianism"/>
              </a:rPr>
              <a:t>egalitarian</a:t>
            </a:r>
            <a:r>
              <a:rPr lang="en-US" altLang="en-US" sz="2000"/>
              <a:t> culture, and the prominent role of </a:t>
            </a:r>
            <a:r>
              <a:rPr lang="en-US" altLang="en-US" sz="2000">
                <a:hlinkClick r:id="rId5" tooltip="Non-human animal sexuality"/>
              </a:rPr>
              <a:t>sexual activity</a:t>
            </a:r>
            <a:r>
              <a:rPr lang="en-US" altLang="en-US" sz="2000"/>
              <a:t> in their society.</a:t>
            </a:r>
          </a:p>
          <a:p>
            <a:pPr lvl="1" eaLnBrk="1" hangingPunct="1">
              <a:lnSpc>
                <a:spcPct val="80000"/>
              </a:lnSpc>
            </a:pPr>
            <a:r>
              <a:rPr lang="en-US" altLang="en-US" sz="1800"/>
              <a:t>one of the two </a:t>
            </a:r>
            <a:r>
              <a:rPr lang="en-US" altLang="en-US" sz="1800">
                <a:hlinkClick r:id="rId6" tooltip="Species"/>
              </a:rPr>
              <a:t>species</a:t>
            </a:r>
            <a:r>
              <a:rPr lang="en-US" altLang="en-US" sz="1800"/>
              <a:t> comprising the chimpanzee </a:t>
            </a:r>
            <a:r>
              <a:rPr lang="en-US" altLang="en-US" sz="1800">
                <a:hlinkClick r:id="rId7" tooltip="Genus"/>
              </a:rPr>
              <a:t>genus</a:t>
            </a:r>
            <a:r>
              <a:rPr lang="en-US" altLang="en-US" sz="1800"/>
              <a:t>, </a:t>
            </a:r>
            <a:r>
              <a:rPr lang="en-US" altLang="en-US" sz="1800" i="1">
                <a:hlinkClick r:id="rId8" tooltip="Chimpanzee"/>
              </a:rPr>
              <a:t>Pan</a:t>
            </a:r>
            <a:r>
              <a:rPr lang="en-US" altLang="en-US" sz="1800"/>
              <a:t>. The other species in genus </a:t>
            </a:r>
            <a:r>
              <a:rPr lang="en-US" altLang="en-US" sz="1800" i="1"/>
              <a:t>Pan</a:t>
            </a:r>
            <a:r>
              <a:rPr lang="en-US" altLang="en-US" sz="1800"/>
              <a:t> is </a:t>
            </a:r>
            <a:r>
              <a:rPr lang="en-US" altLang="en-US" sz="1800" i="1"/>
              <a:t>Pan troglodytes</a:t>
            </a:r>
            <a:r>
              <a:rPr lang="en-US" altLang="en-US" sz="1800"/>
              <a:t>, or the </a:t>
            </a:r>
            <a:r>
              <a:rPr lang="en-US" altLang="en-US" sz="1800">
                <a:hlinkClick r:id="rId9" tooltip="Common Chimpanzee"/>
              </a:rPr>
              <a:t>Common Chimpanzee</a:t>
            </a:r>
            <a:r>
              <a:rPr lang="en-US" altLang="en-US" sz="1800"/>
              <a:t>. </a:t>
            </a:r>
          </a:p>
          <a:p>
            <a:pPr lvl="1" eaLnBrk="1" hangingPunct="1">
              <a:lnSpc>
                <a:spcPct val="80000"/>
              </a:lnSpc>
            </a:pPr>
            <a:r>
              <a:rPr lang="en-US" altLang="en-US" sz="2400"/>
              <a:t>http://en.wikipedia.org/wiki/Bonobo</a:t>
            </a:r>
          </a:p>
        </p:txBody>
      </p:sp>
      <p:pic>
        <p:nvPicPr>
          <p:cNvPr id="110596" name="Picture 6"/>
          <p:cNvPicPr>
            <a:picLocks noGrp="1" noChangeAspect="1" noChangeArrowheads="1"/>
          </p:cNvPicPr>
          <p:nvPr>
            <p:ph sz="half" idx="2"/>
          </p:nvPr>
        </p:nvPicPr>
        <p:blipFill>
          <a:blip r:embed="rId10">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68658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Title 1"/>
          <p:cNvSpPr>
            <a:spLocks noGrp="1"/>
          </p:cNvSpPr>
          <p:nvPr>
            <p:ph type="title"/>
          </p:nvPr>
        </p:nvSpPr>
        <p:spPr>
          <a:xfrm>
            <a:off x="871538" y="854075"/>
            <a:ext cx="8162925" cy="769938"/>
          </a:xfrm>
        </p:spPr>
        <p:txBody>
          <a:bodyPr>
            <a:normAutofit fontScale="90000"/>
          </a:bodyPr>
          <a:lstStyle/>
          <a:p>
            <a:pPr eaLnBrk="1" hangingPunct="1"/>
            <a:r>
              <a:rPr lang="en-US" altLang="en-US"/>
              <a:t>Bonobo videos</a:t>
            </a:r>
          </a:p>
        </p:txBody>
      </p:sp>
      <p:sp>
        <p:nvSpPr>
          <p:cNvPr id="112643" name="Content Placeholder 2"/>
          <p:cNvSpPr>
            <a:spLocks noGrp="1"/>
          </p:cNvSpPr>
          <p:nvPr>
            <p:ph idx="1"/>
          </p:nvPr>
        </p:nvSpPr>
        <p:spPr/>
        <p:txBody>
          <a:bodyPr/>
          <a:lstStyle/>
          <a:p>
            <a:pPr eaLnBrk="1" hangingPunct="1"/>
            <a:r>
              <a:rPr lang="en-US" altLang="en-US">
                <a:hlinkClick r:id="rId2"/>
              </a:rPr>
              <a:t>http://www.youtube.com/watch?v=eubDSQrFako</a:t>
            </a:r>
            <a:r>
              <a:rPr lang="en-US" altLang="en-US"/>
              <a:t>  sex, walking, wonder</a:t>
            </a:r>
          </a:p>
          <a:p>
            <a:pPr eaLnBrk="1" hangingPunct="1"/>
            <a:r>
              <a:rPr lang="en-US" altLang="en-US">
                <a:hlinkClick r:id="rId3"/>
              </a:rPr>
              <a:t>http://www.youtube.com/watch?v=Q_izpq0Ar-Y</a:t>
            </a:r>
            <a:r>
              <a:rPr lang="en-US" altLang="en-US"/>
              <a:t> Evolution: "Why Sex?" [Chimps vs. Bonobos], evolutionary speculation</a:t>
            </a:r>
          </a:p>
        </p:txBody>
      </p:sp>
    </p:spTree>
    <p:extLst>
      <p:ext uri="{BB962C8B-B14F-4D97-AF65-F5344CB8AC3E}">
        <p14:creationId xmlns:p14="http://schemas.microsoft.com/office/powerpoint/2010/main" val="3209015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Human aggression</a:t>
            </a:r>
          </a:p>
        </p:txBody>
      </p:sp>
      <p:sp>
        <p:nvSpPr>
          <p:cNvPr id="39939" name="Rectangle 3"/>
          <p:cNvSpPr>
            <a:spLocks noGrp="1" noChangeArrowheads="1"/>
          </p:cNvSpPr>
          <p:nvPr>
            <p:ph type="body" idx="1"/>
          </p:nvPr>
        </p:nvSpPr>
        <p:spPr/>
        <p:txBody>
          <a:bodyPr/>
          <a:lstStyle/>
          <a:p>
            <a:r>
              <a:rPr lang="en-US" altLang="en-US"/>
              <a:t>Types </a:t>
            </a:r>
          </a:p>
          <a:p>
            <a:r>
              <a:rPr lang="en-US" altLang="en-US"/>
              <a:t>Reactive and proactive aggression</a:t>
            </a:r>
          </a:p>
          <a:p>
            <a:r>
              <a:rPr lang="en-US" altLang="en-US"/>
              <a:t>Overt and covert anti-social behavior</a:t>
            </a:r>
          </a:p>
          <a:p>
            <a:endParaRPr lang="en-US" altLang="en-US"/>
          </a:p>
        </p:txBody>
      </p:sp>
    </p:spTree>
    <p:extLst>
      <p:ext uri="{BB962C8B-B14F-4D97-AF65-F5344CB8AC3E}">
        <p14:creationId xmlns:p14="http://schemas.microsoft.com/office/powerpoint/2010/main" val="211277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p:txBody>
          <a:bodyPr>
            <a:normAutofit fontScale="90000"/>
          </a:bodyPr>
          <a:lstStyle/>
          <a:p>
            <a:pPr algn="ctr"/>
            <a:r>
              <a:rPr lang="en-US" sz="4000" dirty="0"/>
              <a:t>Peer Acceptance and </a:t>
            </a:r>
            <a:br>
              <a:rPr lang="en-US" sz="4000" dirty="0"/>
            </a:br>
            <a:r>
              <a:rPr lang="en-US" sz="4000" dirty="0"/>
              <a:t>Social Outcomes</a:t>
            </a:r>
          </a:p>
        </p:txBody>
      </p:sp>
      <p:sp>
        <p:nvSpPr>
          <p:cNvPr id="677891" name="Rectangle 3"/>
          <p:cNvSpPr>
            <a:spLocks noGrp="1" noChangeArrowheads="1"/>
          </p:cNvSpPr>
          <p:nvPr>
            <p:ph type="body" sz="half" idx="1"/>
          </p:nvPr>
        </p:nvSpPr>
        <p:spPr>
          <a:xfrm>
            <a:off x="457200" y="1600200"/>
            <a:ext cx="8001000" cy="4530725"/>
          </a:xfrm>
        </p:spPr>
        <p:txBody>
          <a:bodyPr/>
          <a:lstStyle/>
          <a:p>
            <a:r>
              <a:rPr lang="en-US" sz="2800" dirty="0"/>
              <a:t>Aggressive rejection predicts externalizing      problems</a:t>
            </a:r>
          </a:p>
          <a:p>
            <a:pPr>
              <a:buNone/>
            </a:pPr>
            <a:endParaRPr lang="en-US" sz="2800" dirty="0"/>
          </a:p>
          <a:p>
            <a:r>
              <a:rPr lang="en-US" sz="2800" dirty="0"/>
              <a:t>Anxious/withdrawn rejection predicts                 internalizing problems</a:t>
            </a:r>
          </a:p>
          <a:p>
            <a:endParaRPr lang="en-US" sz="2800" dirty="0"/>
          </a:p>
          <a:p>
            <a:r>
              <a:rPr lang="en-US" sz="2800" dirty="0"/>
              <a:t>Potential mechanisms?</a:t>
            </a:r>
          </a:p>
        </p:txBody>
      </p:sp>
    </p:spTree>
    <p:extLst>
      <p:ext uri="{BB962C8B-B14F-4D97-AF65-F5344CB8AC3E}">
        <p14:creationId xmlns:p14="http://schemas.microsoft.com/office/powerpoint/2010/main" val="3820413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Processes</a:t>
            </a:r>
          </a:p>
        </p:txBody>
      </p:sp>
      <p:sp>
        <p:nvSpPr>
          <p:cNvPr id="41987" name="Rectangle 3"/>
          <p:cNvSpPr>
            <a:spLocks noGrp="1" noChangeArrowheads="1"/>
          </p:cNvSpPr>
          <p:nvPr>
            <p:ph type="body" idx="1"/>
          </p:nvPr>
        </p:nvSpPr>
        <p:spPr/>
        <p:txBody>
          <a:bodyPr/>
          <a:lstStyle/>
          <a:p>
            <a:r>
              <a:rPr lang="en-US" altLang="en-US"/>
              <a:t>Under-socialized aggressive conduct disorder associated with weak inhibition system (BIS)</a:t>
            </a:r>
          </a:p>
          <a:p>
            <a:pPr lvl="1"/>
            <a:r>
              <a:rPr lang="en-US" altLang="en-US"/>
              <a:t>Impulsivity a key (Quay)</a:t>
            </a:r>
          </a:p>
          <a:p>
            <a:r>
              <a:rPr lang="en-US" altLang="en-US"/>
              <a:t>Information Processing</a:t>
            </a:r>
          </a:p>
          <a:p>
            <a:pPr lvl="1"/>
            <a:r>
              <a:rPr lang="en-US" altLang="en-US"/>
              <a:t>Real-time processes</a:t>
            </a:r>
          </a:p>
          <a:p>
            <a:pPr lvl="2"/>
            <a:r>
              <a:rPr lang="en-US" altLang="en-US"/>
              <a:t>Somebody bumps into you at a party</a:t>
            </a:r>
          </a:p>
          <a:p>
            <a:pPr lvl="1"/>
            <a:endParaRPr lang="en-US" altLang="en-US"/>
          </a:p>
        </p:txBody>
      </p:sp>
    </p:spTree>
    <p:extLst>
      <p:ext uri="{BB962C8B-B14F-4D97-AF65-F5344CB8AC3E}">
        <p14:creationId xmlns:p14="http://schemas.microsoft.com/office/powerpoint/2010/main" val="246972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Stability of aggression</a:t>
            </a:r>
          </a:p>
        </p:txBody>
      </p:sp>
      <p:sp>
        <p:nvSpPr>
          <p:cNvPr id="48131" name="Rectangle 3"/>
          <p:cNvSpPr>
            <a:spLocks noGrp="1" noChangeArrowheads="1"/>
          </p:cNvSpPr>
          <p:nvPr>
            <p:ph type="body" idx="1"/>
          </p:nvPr>
        </p:nvSpPr>
        <p:spPr/>
        <p:txBody>
          <a:bodyPr>
            <a:normAutofit/>
          </a:bodyPr>
          <a:lstStyle/>
          <a:p>
            <a:pPr lvl="1">
              <a:lnSpc>
                <a:spcPct val="90000"/>
              </a:lnSpc>
            </a:pPr>
            <a:r>
              <a:rPr lang="en-US" altLang="en-US" dirty="0"/>
              <a:t>The earlier aggression starts, the more intense the form of aggression and the longer it lasts </a:t>
            </a:r>
            <a:endParaRPr lang="en-US" altLang="en-US" b="1" dirty="0"/>
          </a:p>
          <a:p>
            <a:pPr>
              <a:lnSpc>
                <a:spcPct val="90000"/>
              </a:lnSpc>
            </a:pPr>
            <a:r>
              <a:rPr lang="en-US" altLang="en-US" dirty="0"/>
              <a:t>Stability of aggression can be as high as .76</a:t>
            </a:r>
          </a:p>
          <a:p>
            <a:pPr lvl="1">
              <a:lnSpc>
                <a:spcPct val="90000"/>
              </a:lnSpc>
            </a:pPr>
            <a:r>
              <a:rPr lang="en-US" altLang="en-US" dirty="0"/>
              <a:t>Remarkably stable over up to 10 years </a:t>
            </a:r>
          </a:p>
          <a:p>
            <a:pPr lvl="1">
              <a:lnSpc>
                <a:spcPct val="90000"/>
              </a:lnSpc>
            </a:pPr>
            <a:r>
              <a:rPr lang="en-US" altLang="en-US" dirty="0"/>
              <a:t>The aggressive remain so</a:t>
            </a:r>
          </a:p>
          <a:p>
            <a:pPr>
              <a:lnSpc>
                <a:spcPct val="90000"/>
              </a:lnSpc>
            </a:pPr>
            <a:r>
              <a:rPr lang="en-US" altLang="en-US" dirty="0"/>
              <a:t>One of the more stable psychological characteristics</a:t>
            </a:r>
          </a:p>
          <a:p>
            <a:pPr>
              <a:lnSpc>
                <a:spcPct val="90000"/>
              </a:lnSpc>
            </a:pPr>
            <a:r>
              <a:rPr lang="en-US" altLang="en-US" dirty="0"/>
              <a:t>But developmentally variable</a:t>
            </a:r>
          </a:p>
          <a:p>
            <a:pPr lvl="1">
              <a:lnSpc>
                <a:spcPct val="90000"/>
              </a:lnSpc>
            </a:pPr>
            <a:r>
              <a:rPr lang="en-US" altLang="en-US" dirty="0"/>
              <a:t>Highest among 2-year-olds?</a:t>
            </a:r>
          </a:p>
          <a:p>
            <a:pPr lvl="1">
              <a:lnSpc>
                <a:spcPct val="90000"/>
              </a:lnSpc>
            </a:pPr>
            <a:r>
              <a:rPr lang="en-US" altLang="en-US" dirty="0"/>
              <a:t>In decline by 25</a:t>
            </a:r>
          </a:p>
          <a:p>
            <a:pPr>
              <a:lnSpc>
                <a:spcPct val="90000"/>
              </a:lnSpc>
            </a:pPr>
            <a:endParaRPr lang="en-US" altLang="en-US" dirty="0"/>
          </a:p>
        </p:txBody>
      </p:sp>
    </p:spTree>
    <p:extLst>
      <p:ext uri="{BB962C8B-B14F-4D97-AF65-F5344CB8AC3E}">
        <p14:creationId xmlns:p14="http://schemas.microsoft.com/office/powerpoint/2010/main" val="3637498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Behavior genetics</a:t>
            </a:r>
          </a:p>
        </p:txBody>
      </p:sp>
      <p:sp>
        <p:nvSpPr>
          <p:cNvPr id="50179" name="Rectangle 3"/>
          <p:cNvSpPr>
            <a:spLocks noGrp="1" noChangeArrowheads="1"/>
          </p:cNvSpPr>
          <p:nvPr>
            <p:ph type="body" idx="1"/>
          </p:nvPr>
        </p:nvSpPr>
        <p:spPr/>
        <p:txBody>
          <a:bodyPr/>
          <a:lstStyle/>
          <a:p>
            <a:r>
              <a:rPr lang="en-US" altLang="en-US" dirty="0"/>
              <a:t>One inherits a propensity toward anti-sociality which interacts with an environment in its (non)emergence</a:t>
            </a:r>
          </a:p>
          <a:p>
            <a:pPr lvl="1"/>
            <a:r>
              <a:rPr lang="en-US" altLang="en-US" dirty="0"/>
              <a:t>Genetic effects greater for self-reported than adjudicated measures of aggression</a:t>
            </a:r>
          </a:p>
          <a:p>
            <a:pPr lvl="2"/>
            <a:r>
              <a:rPr lang="en-US" altLang="en-US" dirty="0"/>
              <a:t>Environmental, genetic, and interactive effects evident in petty crime </a:t>
            </a:r>
          </a:p>
        </p:txBody>
      </p:sp>
    </p:spTree>
    <p:extLst>
      <p:ext uri="{BB962C8B-B14F-4D97-AF65-F5344CB8AC3E}">
        <p14:creationId xmlns:p14="http://schemas.microsoft.com/office/powerpoint/2010/main" val="69548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0"/>
            <a:ext cx="9402763"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5"/>
          <p:cNvSpPr txBox="1">
            <a:spLocks noChangeArrowheads="1"/>
          </p:cNvSpPr>
          <p:nvPr/>
        </p:nvSpPr>
        <p:spPr bwMode="auto">
          <a:xfrm>
            <a:off x="5013325" y="4613275"/>
            <a:ext cx="329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a:t>Granic &amp; Patterson, 2006</a:t>
            </a:r>
          </a:p>
        </p:txBody>
      </p:sp>
    </p:spTree>
    <p:extLst>
      <p:ext uri="{BB962C8B-B14F-4D97-AF65-F5344CB8AC3E}">
        <p14:creationId xmlns:p14="http://schemas.microsoft.com/office/powerpoint/2010/main" val="154085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Real-time coercion</a:t>
            </a:r>
          </a:p>
        </p:txBody>
      </p:sp>
      <p:sp>
        <p:nvSpPr>
          <p:cNvPr id="52227" name="Rectangle 3"/>
          <p:cNvSpPr>
            <a:spLocks noGrp="1" noChangeArrowheads="1"/>
          </p:cNvSpPr>
          <p:nvPr>
            <p:ph type="body" sz="half" idx="1"/>
          </p:nvPr>
        </p:nvSpPr>
        <p:spPr>
          <a:xfrm>
            <a:off x="533400" y="1752600"/>
            <a:ext cx="4114800" cy="4114800"/>
          </a:xfrm>
        </p:spPr>
        <p:txBody>
          <a:bodyPr>
            <a:noAutofit/>
          </a:bodyPr>
          <a:lstStyle/>
          <a:p>
            <a:pPr>
              <a:lnSpc>
                <a:spcPct val="80000"/>
              </a:lnSpc>
            </a:pPr>
            <a:r>
              <a:rPr lang="en-US" altLang="en-US" sz="2400" dirty="0"/>
              <a:t>A parent–child dyad with two main interaction patterns: </a:t>
            </a:r>
          </a:p>
          <a:p>
            <a:pPr>
              <a:lnSpc>
                <a:spcPct val="80000"/>
              </a:lnSpc>
            </a:pPr>
            <a:r>
              <a:rPr lang="en-US" altLang="en-US" sz="2400" dirty="0"/>
              <a:t>A cooperative, mutually positive pattern and a hostile–withdrawn pattern in which the parent berates the child and the child ignores the parent. </a:t>
            </a:r>
          </a:p>
          <a:p>
            <a:pPr>
              <a:lnSpc>
                <a:spcPct val="80000"/>
              </a:lnSpc>
            </a:pPr>
            <a:r>
              <a:rPr lang="en-US" altLang="en-US" sz="2400" dirty="0"/>
              <a:t>As mutual positivity declines in early adolescence, existing habits of withdrawal will constrain the interactions that emerge next. </a:t>
            </a:r>
          </a:p>
        </p:txBody>
      </p:sp>
      <p:sp>
        <p:nvSpPr>
          <p:cNvPr id="52228" name="Rectangle 5"/>
          <p:cNvSpPr>
            <a:spLocks noGrp="1" noChangeArrowheads="1"/>
          </p:cNvSpPr>
          <p:nvPr>
            <p:ph sz="quarter" idx="2"/>
          </p:nvPr>
        </p:nvSpPr>
        <p:spPr/>
        <p:txBody>
          <a:bodyPr/>
          <a:lstStyle/>
          <a:p>
            <a:endParaRPr lang="en-US" altLang="en-US" sz="2400"/>
          </a:p>
        </p:txBody>
      </p:sp>
      <p:pic>
        <p:nvPicPr>
          <p:cNvPr id="52229" name="Picture 4"/>
          <p:cNvPicPr>
            <a:picLocks noChangeAspect="1" noChangeArrowheads="1"/>
          </p:cNvPicPr>
          <p:nvPr/>
        </p:nvPicPr>
        <p:blipFill>
          <a:blip r:embed="rId3">
            <a:extLst>
              <a:ext uri="{28A0092B-C50C-407E-A947-70E740481C1C}">
                <a14:useLocalDpi xmlns:a14="http://schemas.microsoft.com/office/drawing/2010/main" val="0"/>
              </a:ext>
            </a:extLst>
          </a:blip>
          <a:srcRect l="10667"/>
          <a:stretch>
            <a:fillRect/>
          </a:stretch>
        </p:blipFill>
        <p:spPr bwMode="auto">
          <a:xfrm>
            <a:off x="4724400" y="1800225"/>
            <a:ext cx="4419600"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7"/>
          <p:cNvSpPr>
            <a:spLocks noChangeArrowheads="1"/>
          </p:cNvSpPr>
          <p:nvPr/>
        </p:nvSpPr>
        <p:spPr bwMode="auto">
          <a:xfrm>
            <a:off x="4876800" y="5410200"/>
            <a:ext cx="365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a:t>(Granic &amp; Patterson, 2006). </a:t>
            </a:r>
          </a:p>
        </p:txBody>
      </p:sp>
      <p:sp>
        <p:nvSpPr>
          <p:cNvPr id="52231" name="Rectangle 1"/>
          <p:cNvSpPr>
            <a:spLocks noChangeArrowheads="1"/>
          </p:cNvSpPr>
          <p:nvPr/>
        </p:nvSpPr>
        <p:spPr bwMode="auto">
          <a:xfrm>
            <a:off x="9906000" y="3810000"/>
            <a:ext cx="4572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nSpc>
                <a:spcPct val="80000"/>
              </a:lnSpc>
              <a:spcBef>
                <a:spcPct val="0"/>
              </a:spcBef>
              <a:buClrTx/>
              <a:buSzTx/>
              <a:buFontTx/>
              <a:buNone/>
            </a:pPr>
            <a:r>
              <a:rPr lang="en-US" altLang="en-US" sz="2400"/>
              <a:t>A repertoire of distance and disengagement may characterize the adolescent period, leading eventually to complete estrangement and alienation in adulthood.</a:t>
            </a:r>
          </a:p>
        </p:txBody>
      </p:sp>
    </p:spTree>
    <p:extLst>
      <p:ext uri="{BB962C8B-B14F-4D97-AF65-F5344CB8AC3E}">
        <p14:creationId xmlns:p14="http://schemas.microsoft.com/office/powerpoint/2010/main" val="461334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7663" y="973138"/>
            <a:ext cx="7205662" cy="2079625"/>
          </a:xfrm>
        </p:spPr>
        <p:txBody>
          <a:bodyPr>
            <a:normAutofit/>
          </a:bodyPr>
          <a:lstStyle/>
          <a:p>
            <a:pPr>
              <a:defRPr/>
            </a:pPr>
            <a:r>
              <a:rPr lang="en-US" sz="2625" dirty="0"/>
              <a:t>A cascade from disregard for rules of conduct at preschool age to parental power assertion at early school age to antisocial behavior in early preadolescence: Interplay with the child’s skin conductance level</a:t>
            </a:r>
          </a:p>
        </p:txBody>
      </p:sp>
      <p:sp>
        <p:nvSpPr>
          <p:cNvPr id="5" name="Subtitle 4"/>
          <p:cNvSpPr>
            <a:spLocks noGrp="1"/>
          </p:cNvSpPr>
          <p:nvPr>
            <p:ph type="subTitle" idx="1"/>
          </p:nvPr>
        </p:nvSpPr>
        <p:spPr>
          <a:xfrm>
            <a:off x="2927350" y="3292475"/>
            <a:ext cx="5187950" cy="750888"/>
          </a:xfrm>
        </p:spPr>
        <p:txBody>
          <a:bodyPr>
            <a:normAutofit/>
          </a:bodyPr>
          <a:lstStyle/>
          <a:p>
            <a:pPr>
              <a:defRPr/>
            </a:pPr>
            <a:r>
              <a:rPr lang="pl-PL" sz="1350" dirty="0"/>
              <a:t>GRAZYNA KOCHANSKA, REBECCA L. BROCK,</a:t>
            </a:r>
            <a:r>
              <a:rPr lang="en-US" sz="1350" dirty="0"/>
              <a:t> AND LEA J. BOLDT</a:t>
            </a:r>
          </a:p>
        </p:txBody>
      </p:sp>
    </p:spTree>
    <p:extLst>
      <p:ext uri="{BB962C8B-B14F-4D97-AF65-F5344CB8AC3E}">
        <p14:creationId xmlns:p14="http://schemas.microsoft.com/office/powerpoint/2010/main" val="342087425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2"/>
          <p:cNvSpPr>
            <a:spLocks noGrp="1"/>
          </p:cNvSpPr>
          <p:nvPr>
            <p:ph type="title"/>
          </p:nvPr>
        </p:nvSpPr>
        <p:spPr/>
        <p:txBody>
          <a:bodyPr/>
          <a:lstStyle/>
          <a:p>
            <a:r>
              <a:rPr lang="en-US" altLang="en-US"/>
              <a:t>Background</a:t>
            </a:r>
          </a:p>
        </p:txBody>
      </p:sp>
      <p:sp>
        <p:nvSpPr>
          <p:cNvPr id="14" name="Content Placeholder 13"/>
          <p:cNvSpPr>
            <a:spLocks noGrp="1"/>
          </p:cNvSpPr>
          <p:nvPr>
            <p:ph idx="1"/>
          </p:nvPr>
        </p:nvSpPr>
        <p:spPr/>
        <p:txBody>
          <a:bodyPr>
            <a:normAutofit fontScale="92500" lnSpcReduction="20000"/>
          </a:bodyPr>
          <a:lstStyle/>
          <a:p>
            <a:pPr>
              <a:buFont typeface="Monotype Sorts" pitchFamily="2" charset="2"/>
              <a:buChar char="n"/>
              <a:defRPr/>
            </a:pPr>
            <a:r>
              <a:rPr lang="en-US" dirty="0"/>
              <a:t>This trajectory begins early and is relatively stable</a:t>
            </a:r>
          </a:p>
          <a:p>
            <a:pPr>
              <a:buFont typeface="Monotype Sorts" pitchFamily="2" charset="2"/>
              <a:buChar char="n"/>
              <a:defRPr/>
            </a:pPr>
            <a:r>
              <a:rPr lang="en-US" dirty="0"/>
              <a:t>Link between children’s disregard for conduct rules and future antisocial behavior </a:t>
            </a:r>
          </a:p>
          <a:p>
            <a:pPr>
              <a:buFont typeface="Monotype Sorts" pitchFamily="2" charset="2"/>
              <a:buChar char="n"/>
              <a:defRPr/>
            </a:pPr>
            <a:r>
              <a:rPr lang="en-US" dirty="0"/>
              <a:t>Mediated via harsh or power-assertive discipline? </a:t>
            </a:r>
          </a:p>
          <a:p>
            <a:pPr>
              <a:buFont typeface="Monotype Sorts" pitchFamily="2" charset="2"/>
              <a:buChar char="n"/>
              <a:defRPr/>
            </a:pPr>
            <a:r>
              <a:rPr lang="en-US" dirty="0"/>
              <a:t>Link between parental power assertion &amp; antisocial behavior</a:t>
            </a:r>
          </a:p>
          <a:p>
            <a:pPr>
              <a:buFont typeface="Monotype Sorts" pitchFamily="2" charset="2"/>
              <a:buChar char="n"/>
              <a:defRPr/>
            </a:pPr>
            <a:r>
              <a:rPr lang="en-US" dirty="0"/>
              <a:t>A developmental cascade from early disregard for rules to parental power assertion to future antisocial behavior expected for children who have low skin conductance level (SCL).</a:t>
            </a:r>
          </a:p>
        </p:txBody>
      </p:sp>
      <p:sp>
        <p:nvSpPr>
          <p:cNvPr id="2" name="Rectangle 1"/>
          <p:cNvSpPr/>
          <p:nvPr/>
        </p:nvSpPr>
        <p:spPr>
          <a:xfrm>
            <a:off x="9372600" y="781812"/>
            <a:ext cx="4572000" cy="1200329"/>
          </a:xfrm>
          <a:prstGeom prst="rect">
            <a:avLst/>
          </a:prstGeom>
        </p:spPr>
        <p:txBody>
          <a:bodyPr>
            <a:spAutoFit/>
          </a:bodyPr>
          <a:lstStyle/>
          <a:p>
            <a:pPr>
              <a:buFont typeface="Monotype Sorts" pitchFamily="2" charset="2"/>
              <a:buChar char="n"/>
              <a:defRPr/>
            </a:pPr>
            <a:r>
              <a:rPr lang="en-US" dirty="0"/>
              <a:t>High levels of disregard for rules in childhood may be early signs of a trajectory toward disruptive conduct problems.</a:t>
            </a:r>
          </a:p>
        </p:txBody>
      </p:sp>
    </p:spTree>
    <p:extLst>
      <p:ext uri="{BB962C8B-B14F-4D97-AF65-F5344CB8AC3E}">
        <p14:creationId xmlns:p14="http://schemas.microsoft.com/office/powerpoint/2010/main" val="10227029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Methods</a:t>
            </a:r>
          </a:p>
        </p:txBody>
      </p:sp>
      <p:sp>
        <p:nvSpPr>
          <p:cNvPr id="4" name="Content Placeholder 3"/>
          <p:cNvSpPr>
            <a:spLocks noGrp="1"/>
          </p:cNvSpPr>
          <p:nvPr>
            <p:ph idx="1"/>
          </p:nvPr>
        </p:nvSpPr>
        <p:spPr>
          <a:xfrm>
            <a:off x="1143000" y="1971675"/>
            <a:ext cx="6850063" cy="3487738"/>
          </a:xfrm>
        </p:spPr>
        <p:txBody>
          <a:bodyPr>
            <a:normAutofit fontScale="77500" lnSpcReduction="20000"/>
          </a:bodyPr>
          <a:lstStyle/>
          <a:p>
            <a:pPr>
              <a:buFont typeface="Monotype Sorts" pitchFamily="2" charset="2"/>
              <a:buChar char="n"/>
              <a:defRPr/>
            </a:pPr>
            <a:r>
              <a:rPr lang="en-US" dirty="0"/>
              <a:t>Two-parent families of typically developing infants (N = 102)</a:t>
            </a:r>
          </a:p>
          <a:p>
            <a:pPr>
              <a:buFont typeface="Monotype Sorts" pitchFamily="2" charset="2"/>
              <a:buChar char="n"/>
              <a:defRPr/>
            </a:pPr>
            <a:r>
              <a:rPr lang="en-US" dirty="0"/>
              <a:t>At 4.5 years, children’s disregard for rules of conduct was observed in multiple paradigms</a:t>
            </a:r>
          </a:p>
          <a:p>
            <a:pPr lvl="1">
              <a:defRPr/>
            </a:pPr>
            <a:r>
              <a:rPr lang="en-US" sz="1200" dirty="0"/>
              <a:t>Behavioral codes: avoiding gaze, facial tension, bodily tension, and overall distress</a:t>
            </a:r>
          </a:p>
          <a:p>
            <a:pPr>
              <a:buFont typeface="Monotype Sorts" pitchFamily="2" charset="2"/>
              <a:buChar char="n"/>
              <a:defRPr/>
            </a:pPr>
            <a:r>
              <a:rPr lang="en-US" dirty="0"/>
              <a:t>At 5.5 and 6.5 years, parental power-assertive discipline was observed</a:t>
            </a:r>
          </a:p>
          <a:p>
            <a:pPr lvl="1">
              <a:defRPr/>
            </a:pPr>
            <a:r>
              <a:rPr lang="en-US" sz="1200" dirty="0"/>
              <a:t>Behavioral codes: no interaction, social exchange, gentle guidance, control, and forceful control</a:t>
            </a:r>
          </a:p>
          <a:p>
            <a:pPr>
              <a:buFont typeface="Monotype Sorts" pitchFamily="2" charset="2"/>
              <a:buChar char="n"/>
              <a:defRPr/>
            </a:pPr>
            <a:r>
              <a:rPr lang="en-US" dirty="0"/>
              <a:t>At age 8, SCL was assessed</a:t>
            </a:r>
          </a:p>
          <a:p>
            <a:pPr>
              <a:buFont typeface="Monotype Sorts" pitchFamily="2" charset="2"/>
              <a:buChar char="n"/>
              <a:defRPr/>
            </a:pPr>
            <a:r>
              <a:rPr lang="en-US" dirty="0"/>
              <a:t>At ages 10 and 12, children’s antisocial behavior was rated by mothers and fathers.</a:t>
            </a:r>
          </a:p>
        </p:txBody>
      </p:sp>
    </p:spTree>
    <p:extLst>
      <p:ext uri="{BB962C8B-B14F-4D97-AF65-F5344CB8AC3E}">
        <p14:creationId xmlns:p14="http://schemas.microsoft.com/office/powerpoint/2010/main" val="41146211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Results</a:t>
            </a:r>
          </a:p>
        </p:txBody>
      </p:sp>
      <p:pic>
        <p:nvPicPr>
          <p:cNvPr id="45059"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43000" y="2279650"/>
            <a:ext cx="6850063" cy="2470150"/>
          </a:xfrm>
        </p:spPr>
      </p:pic>
      <p:sp>
        <p:nvSpPr>
          <p:cNvPr id="7" name="Rectangle 6"/>
          <p:cNvSpPr/>
          <p:nvPr/>
        </p:nvSpPr>
        <p:spPr>
          <a:xfrm>
            <a:off x="5584825" y="3476625"/>
            <a:ext cx="482600" cy="161925"/>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Rectangle 7"/>
          <p:cNvSpPr/>
          <p:nvPr/>
        </p:nvSpPr>
        <p:spPr>
          <a:xfrm>
            <a:off x="6534150" y="3476625"/>
            <a:ext cx="533400" cy="304800"/>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1385082352"/>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altLang="en-US" dirty="0"/>
              <a:t>Mediation for low skin conductance children</a:t>
            </a:r>
          </a:p>
        </p:txBody>
      </p:sp>
      <p:pic>
        <p:nvPicPr>
          <p:cNvPr id="4608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828800"/>
            <a:ext cx="8814785" cy="4792662"/>
          </a:xfrm>
        </p:spPr>
      </p:pic>
      <p:sp>
        <p:nvSpPr>
          <p:cNvPr id="6" name="Rectangle 5"/>
          <p:cNvSpPr/>
          <p:nvPr/>
        </p:nvSpPr>
        <p:spPr>
          <a:xfrm>
            <a:off x="5424561" y="3409950"/>
            <a:ext cx="959342" cy="255533"/>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Rectangle 6"/>
          <p:cNvSpPr/>
          <p:nvPr/>
        </p:nvSpPr>
        <p:spPr>
          <a:xfrm>
            <a:off x="3328887" y="3783067"/>
            <a:ext cx="936799" cy="255533"/>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Rectangle 7"/>
          <p:cNvSpPr/>
          <p:nvPr/>
        </p:nvSpPr>
        <p:spPr>
          <a:xfrm>
            <a:off x="2133600" y="2727069"/>
            <a:ext cx="1079573" cy="454281"/>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extLst>
      <p:ext uri="{BB962C8B-B14F-4D97-AF65-F5344CB8AC3E}">
        <p14:creationId xmlns:p14="http://schemas.microsoft.com/office/powerpoint/2010/main" val="21522879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5"/>
        <p:cNvGrpSpPr/>
        <p:nvPr/>
      </p:nvGrpSpPr>
      <p:grpSpPr>
        <a:xfrm>
          <a:off x="0" y="0"/>
          <a:ext cx="0" cy="0"/>
          <a:chOff x="0" y="0"/>
          <a:chExt cx="0" cy="0"/>
        </a:xfrm>
      </p:grpSpPr>
      <p:sp>
        <p:nvSpPr>
          <p:cNvPr id="3076" name="Google Shape;3076;p43"/>
          <p:cNvSpPr txBox="1">
            <a:spLocks noGrp="1"/>
          </p:cNvSpPr>
          <p:nvPr>
            <p:ph type="title"/>
          </p:nvPr>
        </p:nvSpPr>
        <p:spPr>
          <a:xfrm>
            <a:off x="846875" y="1396650"/>
            <a:ext cx="3954300" cy="1294500"/>
          </a:xfrm>
          <a:prstGeom prst="rect">
            <a:avLst/>
          </a:prstGeom>
        </p:spPr>
        <p:txBody>
          <a:bodyPr spcFirstLastPara="1" wrap="square" lIns="91425" tIns="91425" rIns="91425" bIns="91425" anchor="t" anchorCtr="0">
            <a:noAutofit/>
          </a:bodyPr>
          <a:lstStyle/>
          <a:p>
            <a:r>
              <a:rPr lang="en"/>
              <a:t>Phylogenetic Spread of Peer Learning?</a:t>
            </a:r>
            <a:endParaRPr/>
          </a:p>
        </p:txBody>
      </p:sp>
      <p:sp>
        <p:nvSpPr>
          <p:cNvPr id="3077" name="Google Shape;3077;p43"/>
          <p:cNvSpPr txBox="1">
            <a:spLocks noGrp="1"/>
          </p:cNvSpPr>
          <p:nvPr>
            <p:ph type="subTitle" idx="1"/>
          </p:nvPr>
        </p:nvSpPr>
        <p:spPr>
          <a:xfrm>
            <a:off x="778475" y="2521825"/>
            <a:ext cx="4022700" cy="1946400"/>
          </a:xfrm>
          <a:prstGeom prst="rect">
            <a:avLst/>
          </a:prstGeom>
        </p:spPr>
        <p:txBody>
          <a:bodyPr spcFirstLastPara="1" wrap="square" lIns="91425" tIns="91425" rIns="91425" bIns="91425" anchor="t" anchorCtr="0">
            <a:noAutofit/>
          </a:bodyPr>
          <a:lstStyle/>
          <a:p>
            <a:pPr>
              <a:buChar char="●"/>
            </a:pPr>
            <a:r>
              <a:rPr lang="en"/>
              <a:t>Young primates spend more time with their parents in the early years, giving lots of time to learn from adults</a:t>
            </a:r>
            <a:endParaRPr/>
          </a:p>
          <a:p>
            <a:pPr>
              <a:buChar char="●"/>
            </a:pPr>
            <a:r>
              <a:rPr lang="en"/>
              <a:t>Peer learning opportunities may vary by species - social structure, social tolerance, life history</a:t>
            </a:r>
            <a:endParaRPr/>
          </a:p>
          <a:p>
            <a:pPr lvl="1">
              <a:buChar char="○"/>
            </a:pPr>
            <a:r>
              <a:rPr lang="en"/>
              <a:t>This may constrain instrumental skill acquisition                                                       .</a:t>
            </a:r>
            <a:endParaRPr/>
          </a:p>
        </p:txBody>
      </p:sp>
      <p:grpSp>
        <p:nvGrpSpPr>
          <p:cNvPr id="3078" name="Google Shape;3078;p43"/>
          <p:cNvGrpSpPr/>
          <p:nvPr/>
        </p:nvGrpSpPr>
        <p:grpSpPr>
          <a:xfrm>
            <a:off x="7791676" y="4468256"/>
            <a:ext cx="841496" cy="855191"/>
            <a:chOff x="5967275" y="1212450"/>
            <a:chExt cx="1139775" cy="1158325"/>
          </a:xfrm>
        </p:grpSpPr>
        <p:sp>
          <p:nvSpPr>
            <p:cNvPr id="3079" name="Google Shape;3079;p43"/>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0" name="Google Shape;3080;p43"/>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1" name="Google Shape;3081;p43"/>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2" name="Google Shape;3082;p43"/>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3" name="Google Shape;3083;p43"/>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4" name="Google Shape;3084;p43"/>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5" name="Google Shape;3085;p43"/>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086" name="Google Shape;3086;p43"/>
          <p:cNvPicPr preferRelativeResize="0"/>
          <p:nvPr/>
        </p:nvPicPr>
        <p:blipFill>
          <a:blip r:embed="rId3">
            <a:alphaModFix/>
          </a:blip>
          <a:stretch>
            <a:fillRect/>
          </a:stretch>
        </p:blipFill>
        <p:spPr>
          <a:xfrm>
            <a:off x="4801176" y="1775700"/>
            <a:ext cx="3712301" cy="2692550"/>
          </a:xfrm>
          <a:prstGeom prst="rect">
            <a:avLst/>
          </a:prstGeom>
          <a:noFill/>
          <a:ln>
            <a:noFill/>
          </a:ln>
        </p:spPr>
      </p:pic>
      <p:sp>
        <p:nvSpPr>
          <p:cNvPr id="3087" name="Google Shape;3087;p43"/>
          <p:cNvSpPr txBox="1"/>
          <p:nvPr/>
        </p:nvSpPr>
        <p:spPr>
          <a:xfrm>
            <a:off x="846325" y="4588051"/>
            <a:ext cx="6945300" cy="1169521"/>
          </a:xfrm>
          <a:prstGeom prst="rect">
            <a:avLst/>
          </a:prstGeom>
          <a:noFill/>
          <a:ln>
            <a:noFill/>
          </a:ln>
        </p:spPr>
        <p:txBody>
          <a:bodyPr spcFirstLastPara="1" wrap="square" lIns="91425" tIns="91425" rIns="91425" bIns="91425" anchor="t" anchorCtr="0">
            <a:spAutoFit/>
          </a:bodyPr>
          <a:lstStyle/>
          <a:p>
            <a:pPr marL="457200" marR="0" lvl="0" indent="-330200" algn="l" defTabSz="914400" rtl="0" eaLnBrk="1" fontAlgn="auto" latinLnBrk="0" hangingPunct="1">
              <a:lnSpc>
                <a:spcPct val="100000"/>
              </a:lnSpc>
              <a:spcBef>
                <a:spcPts val="0"/>
              </a:spcBef>
              <a:spcAft>
                <a:spcPts val="0"/>
              </a:spcAft>
              <a:buClr>
                <a:srgbClr val="453F7D"/>
              </a:buClr>
              <a:buSzPts val="1600"/>
              <a:buFont typeface="Baloo Tammudu 2"/>
              <a:buChar char="●"/>
              <a:tabLst/>
              <a:defRPr/>
            </a:pPr>
            <a:r>
              <a:rPr kumimoji="0" lang="en" sz="1600" b="0" i="0" u="none" strike="noStrike" kern="0" cap="none" spc="0" normalizeH="0" baseline="0" noProof="0">
                <a:ln>
                  <a:noFill/>
                </a:ln>
                <a:solidFill>
                  <a:srgbClr val="000000"/>
                </a:solidFill>
                <a:effectLst/>
                <a:uLnTx/>
                <a:uFillTx/>
                <a:latin typeface="Baloo Tammudu 2"/>
                <a:ea typeface="Baloo Tammudu 2"/>
                <a:cs typeface="Baloo Tammudu 2"/>
                <a:sym typeface="Baloo Tammudu 2"/>
              </a:rPr>
              <a:t>Puzzle box experiments with 3-to-4-year-olds and capuchin monkeys &amp; chimpanzees showed children have a greater likelihood to collaborate  </a:t>
            </a:r>
            <a:endParaRPr kumimoji="0" sz="1600" b="0" i="0" u="none" strike="noStrike" kern="0" cap="none" spc="0" normalizeH="0" baseline="0" noProof="0">
              <a:ln>
                <a:noFill/>
              </a:ln>
              <a:solidFill>
                <a:srgbClr val="000000"/>
              </a:solidFill>
              <a:effectLst/>
              <a:uLnTx/>
              <a:uFillTx/>
              <a:latin typeface="Baloo Tammudu 2"/>
              <a:ea typeface="Baloo Tammudu 2"/>
              <a:cs typeface="Baloo Tammudu 2"/>
              <a:sym typeface="Baloo Tammudu 2"/>
            </a:endParaRPr>
          </a:p>
          <a:p>
            <a:pPr marL="457200" marR="0" lvl="0" indent="-330200" algn="l" defTabSz="914400" rtl="0" eaLnBrk="1" fontAlgn="auto" latinLnBrk="0" hangingPunct="1">
              <a:lnSpc>
                <a:spcPct val="100000"/>
              </a:lnSpc>
              <a:spcBef>
                <a:spcPts val="0"/>
              </a:spcBef>
              <a:spcAft>
                <a:spcPts val="0"/>
              </a:spcAft>
              <a:buClr>
                <a:srgbClr val="453F7D"/>
              </a:buClr>
              <a:buSzPts val="1600"/>
              <a:buFont typeface="Baloo Tammudu 2"/>
              <a:buChar char="●"/>
              <a:tabLst/>
              <a:defRPr/>
            </a:pPr>
            <a:r>
              <a:rPr kumimoji="0" lang="en" sz="1600" b="0" i="0" u="none" strike="noStrike" kern="0" cap="none" spc="0" normalizeH="0" baseline="0" noProof="0">
                <a:ln>
                  <a:noFill/>
                </a:ln>
                <a:solidFill>
                  <a:srgbClr val="000000"/>
                </a:solidFill>
                <a:effectLst/>
                <a:uLnTx/>
                <a:uFillTx/>
                <a:latin typeface="Baloo Tammudu 2"/>
                <a:ea typeface="Baloo Tammudu 2"/>
                <a:cs typeface="Baloo Tammudu 2"/>
                <a:sym typeface="Baloo Tammudu 2"/>
              </a:rPr>
              <a:t>       with peers  than other primates</a:t>
            </a: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Environmental impacts: TV</a:t>
            </a:r>
          </a:p>
        </p:txBody>
      </p:sp>
      <p:sp>
        <p:nvSpPr>
          <p:cNvPr id="50179" name="Rectangle 3"/>
          <p:cNvSpPr>
            <a:spLocks noGrp="1" noChangeArrowheads="1"/>
          </p:cNvSpPr>
          <p:nvPr>
            <p:ph type="body" idx="1"/>
          </p:nvPr>
        </p:nvSpPr>
        <p:spPr/>
        <p:txBody>
          <a:bodyPr/>
          <a:lstStyle/>
          <a:p>
            <a:r>
              <a:rPr lang="en-US" altLang="en-US"/>
              <a:t>Age 8 TV violence viewing predicts self-reported aggression and arrests at age 30 after statistical controls</a:t>
            </a:r>
          </a:p>
          <a:p>
            <a:pPr lvl="1"/>
            <a:r>
              <a:rPr lang="en-US" altLang="en-US"/>
              <a:t>TV accounts for 10% of child aggression variance in meta-analyses</a:t>
            </a:r>
          </a:p>
          <a:p>
            <a:pPr lvl="1"/>
            <a:endParaRPr lang="en-US" altLang="en-US"/>
          </a:p>
          <a:p>
            <a:pPr lvl="1"/>
            <a:endParaRPr lang="en-US" altLang="en-US"/>
          </a:p>
          <a:p>
            <a:pPr lvl="1"/>
            <a:r>
              <a:rPr lang="en-US" altLang="en-US"/>
              <a:t>Videogames? The armed forces?</a:t>
            </a:r>
          </a:p>
        </p:txBody>
      </p:sp>
    </p:spTree>
    <p:extLst>
      <p:ext uri="{BB962C8B-B14F-4D97-AF65-F5344CB8AC3E}">
        <p14:creationId xmlns:p14="http://schemas.microsoft.com/office/powerpoint/2010/main" val="329867025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Relational aggression</a:t>
            </a:r>
          </a:p>
        </p:txBody>
      </p:sp>
      <p:sp>
        <p:nvSpPr>
          <p:cNvPr id="62467" name="Rectangle 3"/>
          <p:cNvSpPr>
            <a:spLocks noGrp="1" noChangeArrowheads="1"/>
          </p:cNvSpPr>
          <p:nvPr>
            <p:ph type="body" idx="1"/>
          </p:nvPr>
        </p:nvSpPr>
        <p:spPr/>
        <p:txBody>
          <a:bodyPr/>
          <a:lstStyle/>
          <a:p>
            <a:pPr>
              <a:lnSpc>
                <a:spcPct val="90000"/>
              </a:lnSpc>
            </a:pPr>
            <a:r>
              <a:rPr lang="en-US" altLang="en-US" sz="2800"/>
              <a:t>“Attempts to harm the victim through the manipulation of relationships, threat of damage to them, or both” </a:t>
            </a:r>
            <a:r>
              <a:rPr lang="en-US" altLang="en-US" sz="2000"/>
              <a:t>(Crick et al, ’02 p.98)</a:t>
            </a:r>
          </a:p>
          <a:p>
            <a:pPr>
              <a:lnSpc>
                <a:spcPct val="90000"/>
              </a:lnSpc>
            </a:pPr>
            <a:r>
              <a:rPr lang="en-US" altLang="en-US" sz="2800"/>
              <a:t>Associated with internalizing/externalizing problems and later peer rejection</a:t>
            </a:r>
          </a:p>
        </p:txBody>
      </p:sp>
      <p:graphicFrame>
        <p:nvGraphicFramePr>
          <p:cNvPr id="4" name="Diagram 3"/>
          <p:cNvGraphicFramePr/>
          <p:nvPr/>
        </p:nvGraphicFramePr>
        <p:xfrm>
          <a:off x="228600" y="3886200"/>
          <a:ext cx="89154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67619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Provocation </a:t>
            </a:r>
            <a:r>
              <a:rPr lang="en-US" altLang="en-US">
                <a:sym typeface="Wingdings" panose="05000000000000000000" pitchFamily="2" charset="2"/>
              </a:rPr>
              <a:t> </a:t>
            </a:r>
            <a:r>
              <a:rPr lang="en-US" altLang="en-US"/>
              <a:t>aggression </a:t>
            </a:r>
          </a:p>
        </p:txBody>
      </p:sp>
      <p:sp>
        <p:nvSpPr>
          <p:cNvPr id="68611" name="Rectangle 3"/>
          <p:cNvSpPr>
            <a:spLocks noGrp="1" noChangeArrowheads="1"/>
          </p:cNvSpPr>
          <p:nvPr>
            <p:ph type="body" idx="1"/>
          </p:nvPr>
        </p:nvSpPr>
        <p:spPr/>
        <p:txBody>
          <a:bodyPr>
            <a:normAutofit lnSpcReduction="10000"/>
          </a:bodyPr>
          <a:lstStyle/>
          <a:p>
            <a:pPr>
              <a:lnSpc>
                <a:spcPct val="90000"/>
              </a:lnSpc>
            </a:pPr>
            <a:r>
              <a:rPr lang="en-US" altLang="en-US" sz="2800" dirty="0"/>
              <a:t>Physically aggressive children exhibited hostile attributional biases and reported relatively greater distress for instrumental provocation situations</a:t>
            </a:r>
          </a:p>
          <a:p>
            <a:pPr lvl="1">
              <a:lnSpc>
                <a:spcPct val="90000"/>
              </a:lnSpc>
            </a:pPr>
            <a:r>
              <a:rPr lang="en-US" altLang="en-US" sz="2500" dirty="0"/>
              <a:t>Getting pushed into the mud</a:t>
            </a:r>
          </a:p>
          <a:p>
            <a:pPr>
              <a:lnSpc>
                <a:spcPct val="90000"/>
              </a:lnSpc>
            </a:pPr>
            <a:endParaRPr lang="en-US" altLang="en-US" sz="2800" dirty="0"/>
          </a:p>
          <a:p>
            <a:pPr>
              <a:lnSpc>
                <a:spcPct val="90000"/>
              </a:lnSpc>
            </a:pPr>
            <a:r>
              <a:rPr lang="en-US" altLang="en-US" sz="2800" dirty="0"/>
              <a:t>Relationally aggressive children exhibited hostile attributional biases and reported relatively greater distress for relational provocation contexts</a:t>
            </a:r>
          </a:p>
          <a:p>
            <a:pPr lvl="1">
              <a:lnSpc>
                <a:spcPct val="90000"/>
              </a:lnSpc>
            </a:pPr>
            <a:r>
              <a:rPr lang="en-US" altLang="en-US" sz="2500" dirty="0"/>
              <a:t>Not getting invited to a birthday party. </a:t>
            </a:r>
          </a:p>
          <a:p>
            <a:pPr lvl="1">
              <a:lnSpc>
                <a:spcPct val="90000"/>
              </a:lnSpc>
            </a:pPr>
            <a:endParaRPr lang="en-US" altLang="en-US" sz="2500" dirty="0"/>
          </a:p>
          <a:p>
            <a:pPr lvl="1">
              <a:lnSpc>
                <a:spcPct val="90000"/>
              </a:lnSpc>
            </a:pPr>
            <a:r>
              <a:rPr lang="en-US" altLang="en-US" sz="2500" dirty="0"/>
              <a:t>662 third- to sixth-grade children </a:t>
            </a:r>
          </a:p>
          <a:p>
            <a:pPr lvl="2">
              <a:lnSpc>
                <a:spcPct val="90000"/>
              </a:lnSpc>
            </a:pPr>
            <a:r>
              <a:rPr lang="en-US" altLang="en-US" sz="2200" dirty="0"/>
              <a:t>Crick et al., 2002. CD.</a:t>
            </a:r>
          </a:p>
          <a:p>
            <a:pPr lvl="2">
              <a:lnSpc>
                <a:spcPct val="90000"/>
              </a:lnSpc>
            </a:pPr>
            <a:endParaRPr lang="en-US" altLang="en-US" sz="2200" dirty="0"/>
          </a:p>
        </p:txBody>
      </p:sp>
    </p:spTree>
    <p:extLst>
      <p:ext uri="{BB962C8B-B14F-4D97-AF65-F5344CB8AC3E}">
        <p14:creationId xmlns:p14="http://schemas.microsoft.com/office/powerpoint/2010/main" val="135534817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85800" y="1143000"/>
            <a:ext cx="7924800" cy="3886200"/>
          </a:xfrm>
          <a:prstGeom prst="rect">
            <a:avLst/>
          </a:prstGeom>
        </p:spPr>
      </p:pic>
    </p:spTree>
    <p:extLst>
      <p:ext uri="{BB962C8B-B14F-4D97-AF65-F5344CB8AC3E}">
        <p14:creationId xmlns:p14="http://schemas.microsoft.com/office/powerpoint/2010/main" val="3608668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a:bodyPr>
          <a:lstStyle/>
          <a:p>
            <a:r>
              <a:rPr lang="en-US" dirty="0"/>
              <a:t>Aggression- behavior intended to hurt, harm, or injure another person</a:t>
            </a:r>
          </a:p>
          <a:p>
            <a:r>
              <a:rPr lang="en-US" dirty="0"/>
              <a:t>Forms:</a:t>
            </a:r>
          </a:p>
          <a:p>
            <a:pPr lvl="1"/>
            <a:r>
              <a:rPr lang="en-US" dirty="0"/>
              <a:t>Physical</a:t>
            </a:r>
          </a:p>
          <a:p>
            <a:pPr lvl="1"/>
            <a:r>
              <a:rPr lang="en-US" dirty="0"/>
              <a:t>Relational</a:t>
            </a:r>
          </a:p>
          <a:p>
            <a:r>
              <a:rPr lang="en-US" dirty="0"/>
              <a:t>Functions:</a:t>
            </a:r>
          </a:p>
          <a:p>
            <a:pPr lvl="1"/>
            <a:r>
              <a:rPr lang="en-US" dirty="0"/>
              <a:t>Proactive</a:t>
            </a:r>
          </a:p>
          <a:p>
            <a:pPr lvl="1"/>
            <a:r>
              <a:rPr lang="en-US" dirty="0"/>
              <a:t>Reactive</a:t>
            </a:r>
          </a:p>
          <a:p>
            <a:r>
              <a:rPr lang="en-US" dirty="0"/>
              <a:t>Most measures confound function and form  </a:t>
            </a:r>
          </a:p>
          <a:p>
            <a:endParaRPr lang="en-US" dirty="0"/>
          </a:p>
        </p:txBody>
      </p:sp>
      <p:pic>
        <p:nvPicPr>
          <p:cNvPr id="4" name="Picture 3"/>
          <p:cNvPicPr>
            <a:picLocks noChangeAspect="1"/>
          </p:cNvPicPr>
          <p:nvPr/>
        </p:nvPicPr>
        <p:blipFill>
          <a:blip r:embed="rId3"/>
          <a:stretch>
            <a:fillRect/>
          </a:stretch>
        </p:blipFill>
        <p:spPr>
          <a:xfrm>
            <a:off x="4495800" y="3048000"/>
            <a:ext cx="3917950" cy="2599675"/>
          </a:xfrm>
          <a:prstGeom prst="rect">
            <a:avLst/>
          </a:prstGeom>
        </p:spPr>
      </p:pic>
    </p:spTree>
    <p:extLst>
      <p:ext uri="{BB962C8B-B14F-4D97-AF65-F5344CB8AC3E}">
        <p14:creationId xmlns:p14="http://schemas.microsoft.com/office/powerpoint/2010/main" val="15512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Study</a:t>
            </a:r>
          </a:p>
        </p:txBody>
      </p:sp>
      <p:sp>
        <p:nvSpPr>
          <p:cNvPr id="3" name="Content Placeholder 2"/>
          <p:cNvSpPr>
            <a:spLocks noGrp="1"/>
          </p:cNvSpPr>
          <p:nvPr>
            <p:ph idx="1"/>
          </p:nvPr>
        </p:nvSpPr>
        <p:spPr/>
        <p:txBody>
          <a:bodyPr>
            <a:normAutofit/>
          </a:bodyPr>
          <a:lstStyle/>
          <a:p>
            <a:r>
              <a:rPr lang="en-US" dirty="0"/>
              <a:t>Goal 1: Test developed measurement and analysis system in early childhood</a:t>
            </a:r>
          </a:p>
          <a:p>
            <a:r>
              <a:rPr lang="en-US" dirty="0"/>
              <a:t>Goal 2: Examine stability of aggression subtypes</a:t>
            </a:r>
          </a:p>
          <a:p>
            <a:r>
              <a:rPr lang="en-US" dirty="0"/>
              <a:t>Goal 3: Examine whether risk factors for aggression predicted subtypes and increases of subtypes over time </a:t>
            </a:r>
          </a:p>
        </p:txBody>
      </p:sp>
    </p:spTree>
    <p:extLst>
      <p:ext uri="{BB962C8B-B14F-4D97-AF65-F5344CB8AC3E}">
        <p14:creationId xmlns:p14="http://schemas.microsoft.com/office/powerpoint/2010/main" val="29929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a:t>
            </a:r>
          </a:p>
        </p:txBody>
      </p:sp>
      <p:sp>
        <p:nvSpPr>
          <p:cNvPr id="3" name="Content Placeholder 2"/>
          <p:cNvSpPr>
            <a:spLocks noGrp="1"/>
          </p:cNvSpPr>
          <p:nvPr>
            <p:ph idx="1"/>
          </p:nvPr>
        </p:nvSpPr>
        <p:spPr/>
        <p:txBody>
          <a:bodyPr>
            <a:normAutofit fontScale="92500" lnSpcReduction="20000"/>
          </a:bodyPr>
          <a:lstStyle/>
          <a:p>
            <a:r>
              <a:rPr lang="en-US" dirty="0"/>
              <a:t>1: young children will show four distinct forms and functions</a:t>
            </a:r>
          </a:p>
          <a:p>
            <a:pPr lvl="1"/>
            <a:r>
              <a:rPr lang="en-US" dirty="0"/>
              <a:t>Associations between forms and functions would be higher in early childhood than older samples </a:t>
            </a:r>
          </a:p>
          <a:p>
            <a:r>
              <a:rPr lang="en-US" dirty="0"/>
              <a:t>2: Forms stable but functions unstable over time </a:t>
            </a:r>
          </a:p>
          <a:p>
            <a:r>
              <a:rPr lang="en-US" dirty="0"/>
              <a:t>Hypothesis 3: </a:t>
            </a:r>
          </a:p>
          <a:p>
            <a:pPr lvl="1"/>
            <a:r>
              <a:rPr lang="en-US" sz="3027" dirty="0"/>
              <a:t>Girls </a:t>
            </a:r>
            <a:r>
              <a:rPr lang="en-US" sz="3027" dirty="0" err="1">
                <a:sym typeface="Wingdings"/>
              </a:rPr>
              <a:t></a:t>
            </a:r>
            <a:r>
              <a:rPr lang="en-US" sz="3027" dirty="0">
                <a:sym typeface="Wingdings"/>
              </a:rPr>
              <a:t> Relational; Boys </a:t>
            </a:r>
            <a:r>
              <a:rPr lang="en-US" sz="3027" dirty="0" err="1">
                <a:sym typeface="Wingdings"/>
              </a:rPr>
              <a:t></a:t>
            </a:r>
            <a:r>
              <a:rPr lang="en-US" sz="3027" dirty="0">
                <a:sym typeface="Wingdings"/>
              </a:rPr>
              <a:t> Physical </a:t>
            </a:r>
          </a:p>
          <a:p>
            <a:pPr lvl="1"/>
            <a:r>
              <a:rPr lang="en-US" sz="3027" dirty="0">
                <a:sym typeface="Wingdings"/>
              </a:rPr>
              <a:t>Older </a:t>
            </a:r>
            <a:r>
              <a:rPr lang="en-US" sz="3027" dirty="0" err="1">
                <a:sym typeface="Wingdings"/>
              </a:rPr>
              <a:t></a:t>
            </a:r>
            <a:r>
              <a:rPr lang="en-US" sz="3027" dirty="0">
                <a:sym typeface="Wingdings"/>
              </a:rPr>
              <a:t> Relational and Proactive </a:t>
            </a:r>
          </a:p>
          <a:p>
            <a:pPr lvl="1"/>
            <a:r>
              <a:rPr lang="en-US" sz="3027" dirty="0">
                <a:sym typeface="Wingdings"/>
              </a:rPr>
              <a:t>Social Dominance </a:t>
            </a:r>
            <a:r>
              <a:rPr lang="en-US" sz="3027" dirty="0" err="1">
                <a:sym typeface="Wingdings"/>
              </a:rPr>
              <a:t></a:t>
            </a:r>
            <a:r>
              <a:rPr lang="en-US" sz="3027" dirty="0">
                <a:sym typeface="Wingdings"/>
              </a:rPr>
              <a:t> Physical, Relational, and Proactive</a:t>
            </a:r>
          </a:p>
          <a:p>
            <a:pPr lvl="1"/>
            <a:r>
              <a:rPr lang="en-US" sz="3027" dirty="0">
                <a:sym typeface="Wingdings"/>
              </a:rPr>
              <a:t>Peer Exclusion </a:t>
            </a:r>
            <a:r>
              <a:rPr lang="en-US" sz="3027" dirty="0" err="1">
                <a:sym typeface="Wingdings"/>
              </a:rPr>
              <a:t></a:t>
            </a:r>
            <a:r>
              <a:rPr lang="en-US" sz="3027" dirty="0">
                <a:sym typeface="Wingdings"/>
              </a:rPr>
              <a:t> Relational and Reactive</a:t>
            </a:r>
            <a:r>
              <a:rPr lang="en-US" dirty="0">
                <a:sym typeface="Wingdings"/>
              </a:rPr>
              <a:t> </a:t>
            </a:r>
          </a:p>
          <a:p>
            <a:pPr lvl="1"/>
            <a:endParaRPr lang="en-US" dirty="0"/>
          </a:p>
        </p:txBody>
      </p:sp>
    </p:spTree>
    <p:extLst>
      <p:ext uri="{BB962C8B-B14F-4D97-AF65-F5344CB8AC3E}">
        <p14:creationId xmlns:p14="http://schemas.microsoft.com/office/powerpoint/2010/main" val="16461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Methods</a:t>
            </a:r>
            <a:endParaRPr lang="en-US" dirty="0"/>
          </a:p>
        </p:txBody>
      </p:sp>
      <p:sp>
        <p:nvSpPr>
          <p:cNvPr id="8" name="Content Placeholder 7"/>
          <p:cNvSpPr>
            <a:spLocks noGrp="1"/>
          </p:cNvSpPr>
          <p:nvPr>
            <p:ph idx="1"/>
          </p:nvPr>
        </p:nvSpPr>
        <p:spPr/>
        <p:txBody>
          <a:bodyPr/>
          <a:lstStyle/>
          <a:p>
            <a:r>
              <a:rPr lang="en-US" dirty="0"/>
              <a:t>Participants (N=101)</a:t>
            </a:r>
          </a:p>
          <a:p>
            <a:pPr lvl="1"/>
            <a:r>
              <a:rPr lang="en-US" dirty="0"/>
              <a:t>61 Girls</a:t>
            </a:r>
          </a:p>
          <a:p>
            <a:pPr lvl="1"/>
            <a:r>
              <a:rPr lang="en-US" dirty="0"/>
              <a:t>45.09 months (3.75 years)</a:t>
            </a:r>
          </a:p>
          <a:p>
            <a:pPr lvl="1"/>
            <a:r>
              <a:rPr lang="en-US" dirty="0"/>
              <a:t>Middle-Class families</a:t>
            </a:r>
          </a:p>
          <a:p>
            <a:pPr lvl="1"/>
            <a:r>
              <a:rPr lang="en-US" dirty="0"/>
              <a:t>Longitudinal design</a:t>
            </a:r>
          </a:p>
          <a:p>
            <a:pPr lvl="2"/>
            <a:r>
              <a:rPr lang="en-US" dirty="0"/>
              <a:t>2 time points</a:t>
            </a:r>
          </a:p>
          <a:p>
            <a:pPr lvl="3"/>
            <a:r>
              <a:rPr lang="en-US" dirty="0"/>
              <a:t> 4-5 months apart </a:t>
            </a:r>
          </a:p>
          <a:p>
            <a:pPr lvl="1"/>
            <a:endParaRPr lang="en-US" dirty="0"/>
          </a:p>
          <a:p>
            <a:pPr lvl="1"/>
            <a:endParaRPr lang="en-US" dirty="0"/>
          </a:p>
        </p:txBody>
      </p:sp>
      <p:graphicFrame>
        <p:nvGraphicFramePr>
          <p:cNvPr id="9" name="Chart 8"/>
          <p:cNvGraphicFramePr/>
          <p:nvPr/>
        </p:nvGraphicFramePr>
        <p:xfrm>
          <a:off x="5105400" y="1600200"/>
          <a:ext cx="4038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5345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a:t>
            </a:r>
          </a:p>
        </p:txBody>
      </p:sp>
      <p:sp>
        <p:nvSpPr>
          <p:cNvPr id="6" name="Text Placeholder 5"/>
          <p:cNvSpPr>
            <a:spLocks noGrp="1"/>
          </p:cNvSpPr>
          <p:nvPr>
            <p:ph type="body" idx="1"/>
          </p:nvPr>
        </p:nvSpPr>
        <p:spPr/>
        <p:txBody>
          <a:bodyPr/>
          <a:lstStyle/>
          <a:p>
            <a:r>
              <a:rPr lang="en-US" dirty="0"/>
              <a:t>Observer Ratings</a:t>
            </a:r>
          </a:p>
        </p:txBody>
      </p:sp>
      <p:sp>
        <p:nvSpPr>
          <p:cNvPr id="7" name="Content Placeholder 6"/>
          <p:cNvSpPr>
            <a:spLocks noGrp="1"/>
          </p:cNvSpPr>
          <p:nvPr>
            <p:ph sz="half" idx="2"/>
          </p:nvPr>
        </p:nvSpPr>
        <p:spPr/>
        <p:txBody>
          <a:bodyPr>
            <a:normAutofit fontScale="92500"/>
          </a:bodyPr>
          <a:lstStyle/>
          <a:p>
            <a:r>
              <a:rPr lang="en-US" sz="2800" dirty="0"/>
              <a:t>Observations of Aggression</a:t>
            </a:r>
          </a:p>
          <a:p>
            <a:r>
              <a:rPr lang="en-US" sz="2800" dirty="0"/>
              <a:t>Ratings of Aggression</a:t>
            </a:r>
          </a:p>
          <a:p>
            <a:pPr lvl="1"/>
            <a:r>
              <a:rPr lang="en-US" sz="2400" dirty="0"/>
              <a:t>Preschool Social Behavior Scale- Observer Form</a:t>
            </a:r>
          </a:p>
          <a:p>
            <a:r>
              <a:rPr lang="en-US" sz="2800" dirty="0"/>
              <a:t>Ratings of Form and Function of Aggression</a:t>
            </a:r>
          </a:p>
          <a:p>
            <a:pPr lvl="1"/>
            <a:r>
              <a:rPr lang="en-US" sz="2400" dirty="0"/>
              <a:t>Preschool Proactive and Reactive Aggression- Observer Report </a:t>
            </a:r>
          </a:p>
        </p:txBody>
      </p:sp>
      <p:sp>
        <p:nvSpPr>
          <p:cNvPr id="8" name="Text Placeholder 7"/>
          <p:cNvSpPr>
            <a:spLocks noGrp="1"/>
          </p:cNvSpPr>
          <p:nvPr>
            <p:ph type="body" sz="quarter" idx="3"/>
          </p:nvPr>
        </p:nvSpPr>
        <p:spPr/>
        <p:txBody>
          <a:bodyPr/>
          <a:lstStyle/>
          <a:p>
            <a:r>
              <a:rPr lang="en-US" dirty="0"/>
              <a:t>Teacher report </a:t>
            </a:r>
          </a:p>
        </p:txBody>
      </p:sp>
      <p:sp>
        <p:nvSpPr>
          <p:cNvPr id="9" name="Content Placeholder 8"/>
          <p:cNvSpPr>
            <a:spLocks noGrp="1"/>
          </p:cNvSpPr>
          <p:nvPr>
            <p:ph sz="quarter" idx="4"/>
          </p:nvPr>
        </p:nvSpPr>
        <p:spPr/>
        <p:txBody>
          <a:bodyPr/>
          <a:lstStyle/>
          <a:p>
            <a:r>
              <a:rPr lang="en-US" sz="2800" dirty="0"/>
              <a:t>Report of Exclusion</a:t>
            </a:r>
          </a:p>
          <a:p>
            <a:pPr lvl="1"/>
            <a:r>
              <a:rPr lang="en-US" sz="2400" dirty="0"/>
              <a:t>Child Behavior Scale</a:t>
            </a:r>
          </a:p>
          <a:p>
            <a:r>
              <a:rPr lang="en-US" sz="2800" dirty="0"/>
              <a:t>Report of Social Dominance and Resource Control</a:t>
            </a:r>
          </a:p>
          <a:p>
            <a:endParaRPr lang="en-US" dirty="0"/>
          </a:p>
          <a:p>
            <a:pPr>
              <a:buNone/>
            </a:pPr>
            <a:endParaRPr lang="en-US" dirty="0"/>
          </a:p>
        </p:txBody>
      </p:sp>
    </p:spTree>
    <p:extLst>
      <p:ext uri="{BB962C8B-B14F-4D97-AF65-F5344CB8AC3E}">
        <p14:creationId xmlns:p14="http://schemas.microsoft.com/office/powerpoint/2010/main" val="270456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304800" y="152400"/>
            <a:ext cx="8686800" cy="1143000"/>
          </a:xfrm>
        </p:spPr>
        <p:txBody>
          <a:bodyPr>
            <a:normAutofit fontScale="90000"/>
          </a:bodyPr>
          <a:lstStyle/>
          <a:p>
            <a:pPr algn="ctr"/>
            <a:r>
              <a:rPr lang="en-US" dirty="0"/>
              <a:t>Forms and Functions of Aggressive Behavior </a:t>
            </a:r>
            <a:r>
              <a:rPr lang="en-US" sz="2700" dirty="0"/>
              <a:t>(Murray-Close &amp; </a:t>
            </a:r>
            <a:r>
              <a:rPr lang="en-US" sz="2700" dirty="0" err="1"/>
              <a:t>Ostrov</a:t>
            </a:r>
            <a:r>
              <a:rPr lang="en-US" sz="2700" dirty="0"/>
              <a:t>, 2009)</a:t>
            </a:r>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dirty="0"/>
              <a:t>Measures (T1 &amp; T2)</a:t>
            </a:r>
          </a:p>
          <a:p>
            <a:pPr lvl="1"/>
            <a:r>
              <a:rPr lang="en-US" dirty="0"/>
              <a:t>Observations of aggression</a:t>
            </a:r>
          </a:p>
          <a:p>
            <a:pPr lvl="2"/>
            <a:r>
              <a:rPr lang="en-US" dirty="0"/>
              <a:t>Problem?</a:t>
            </a:r>
          </a:p>
          <a:p>
            <a:pPr lvl="1"/>
            <a:r>
              <a:rPr lang="en-US" dirty="0"/>
              <a:t>Observer ratings of aggression</a:t>
            </a:r>
          </a:p>
          <a:p>
            <a:pPr lvl="1"/>
            <a:r>
              <a:rPr lang="en-US" dirty="0"/>
              <a:t>Teacher reports</a:t>
            </a:r>
          </a:p>
          <a:p>
            <a:pPr lvl="2"/>
            <a:r>
              <a:rPr lang="en-US" dirty="0"/>
              <a:t>Exclusion</a:t>
            </a:r>
          </a:p>
          <a:p>
            <a:pPr lvl="2"/>
            <a:r>
              <a:rPr lang="en-US" dirty="0"/>
              <a:t>Social Dominance</a:t>
            </a:r>
          </a:p>
        </p:txBody>
      </p:sp>
    </p:spTree>
    <p:extLst>
      <p:ext uri="{BB962C8B-B14F-4D97-AF65-F5344CB8AC3E}">
        <p14:creationId xmlns:p14="http://schemas.microsoft.com/office/powerpoint/2010/main" val="326947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a:t>
            </a:r>
          </a:p>
        </p:txBody>
      </p:sp>
      <p:sp>
        <p:nvSpPr>
          <p:cNvPr id="6" name="Content Placeholder 5"/>
          <p:cNvSpPr>
            <a:spLocks noGrp="1"/>
          </p:cNvSpPr>
          <p:nvPr>
            <p:ph idx="1"/>
          </p:nvPr>
        </p:nvSpPr>
        <p:spPr/>
        <p:txBody>
          <a:bodyPr>
            <a:normAutofit fontScale="85000" lnSpcReduction="10000"/>
          </a:bodyPr>
          <a:lstStyle/>
          <a:p>
            <a:r>
              <a:rPr lang="en-US" dirty="0"/>
              <a:t>Transition: </a:t>
            </a:r>
            <a:r>
              <a:rPr lang="en-US" dirty="0" err="1"/>
              <a:t>inhibition</a:t>
            </a:r>
            <a:r>
              <a:rPr lang="en-US" dirty="0" err="1">
                <a:sym typeface="Wingdings" panose="05000000000000000000" pitchFamily="2" charset="2"/>
              </a:rPr>
              <a:t></a:t>
            </a:r>
            <a:r>
              <a:rPr lang="en-US" dirty="0" err="1"/>
              <a:t>social</a:t>
            </a:r>
            <a:r>
              <a:rPr lang="en-US" dirty="0"/>
              <a:t> reticence</a:t>
            </a:r>
            <a:r>
              <a:rPr lang="en-US" dirty="0">
                <a:sym typeface="Wingdings" panose="05000000000000000000" pitchFamily="2" charset="2"/>
              </a:rPr>
              <a:t></a:t>
            </a:r>
            <a:r>
              <a:rPr lang="en-US" dirty="0"/>
              <a:t> psychopathology</a:t>
            </a:r>
          </a:p>
          <a:p>
            <a:r>
              <a:rPr lang="en-US" dirty="0"/>
              <a:t>Aggression and relationships (non-human primates)</a:t>
            </a:r>
          </a:p>
          <a:p>
            <a:r>
              <a:rPr lang="en-US" dirty="0"/>
              <a:t>Aggression and development</a:t>
            </a:r>
          </a:p>
          <a:p>
            <a:pPr lvl="1"/>
            <a:r>
              <a:rPr lang="en-US" dirty="0"/>
              <a:t>Relational and overt</a:t>
            </a:r>
          </a:p>
          <a:p>
            <a:r>
              <a:rPr lang="en-US" dirty="0"/>
              <a:t>Proactive and reactive</a:t>
            </a:r>
          </a:p>
          <a:p>
            <a:pPr lvl="1"/>
            <a:r>
              <a:rPr lang="en-US" dirty="0"/>
              <a:t>Slight negative association with </a:t>
            </a:r>
            <a:r>
              <a:rPr lang="en-US" dirty="0" err="1"/>
              <a:t>ToM</a:t>
            </a:r>
            <a:endParaRPr lang="en-US" dirty="0"/>
          </a:p>
          <a:p>
            <a:r>
              <a:rPr lang="en-US" dirty="0"/>
              <a:t>Sources</a:t>
            </a:r>
          </a:p>
          <a:p>
            <a:pPr lvl="1"/>
            <a:r>
              <a:rPr lang="en-US" dirty="0"/>
              <a:t>Parental physical control</a:t>
            </a:r>
          </a:p>
          <a:p>
            <a:pPr lvl="1"/>
            <a:r>
              <a:rPr lang="en-US" dirty="0"/>
              <a:t>Video game violence</a:t>
            </a:r>
          </a:p>
          <a:p>
            <a:r>
              <a:rPr lang="en-US" dirty="0"/>
              <a:t>Your projects</a:t>
            </a:r>
          </a:p>
        </p:txBody>
      </p:sp>
    </p:spTree>
    <p:extLst>
      <p:ext uri="{BB962C8B-B14F-4D97-AF65-F5344CB8AC3E}">
        <p14:creationId xmlns:p14="http://schemas.microsoft.com/office/powerpoint/2010/main" val="1291521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304800" y="76200"/>
            <a:ext cx="8686800" cy="1143000"/>
          </a:xfrm>
        </p:spPr>
        <p:txBody>
          <a:bodyPr>
            <a:normAutofit fontScale="90000"/>
          </a:bodyPr>
          <a:lstStyle/>
          <a:p>
            <a:pPr algn="ctr"/>
            <a:r>
              <a:rPr lang="en-US" dirty="0"/>
              <a:t>Forms and Functions of Aggressive Behavior </a:t>
            </a:r>
            <a:r>
              <a:rPr lang="en-US" sz="2700" dirty="0"/>
              <a:t>(Murray-Close &amp; </a:t>
            </a:r>
            <a:r>
              <a:rPr lang="en-US" sz="2700" dirty="0" err="1"/>
              <a:t>Ostrov</a:t>
            </a:r>
            <a:r>
              <a:rPr lang="en-US" sz="2700" dirty="0"/>
              <a:t>, 2009)</a:t>
            </a:r>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9600" y="1571625"/>
            <a:ext cx="7877175" cy="5286375"/>
          </a:xfrm>
          <a:prstGeom prst="rect">
            <a:avLst/>
          </a:prstGeom>
          <a:noFill/>
          <a:ln w="9525">
            <a:noFill/>
            <a:miter lim="800000"/>
            <a:headEnd/>
            <a:tailEnd/>
          </a:ln>
        </p:spPr>
      </p:pic>
    </p:spTree>
    <p:extLst>
      <p:ext uri="{BB962C8B-B14F-4D97-AF65-F5344CB8AC3E}">
        <p14:creationId xmlns:p14="http://schemas.microsoft.com/office/powerpoint/2010/main" val="1761971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304800" y="152400"/>
            <a:ext cx="8686800" cy="1143000"/>
          </a:xfrm>
        </p:spPr>
        <p:txBody>
          <a:bodyPr>
            <a:normAutofit fontScale="90000"/>
          </a:bodyPr>
          <a:lstStyle/>
          <a:p>
            <a:pPr algn="ctr"/>
            <a:r>
              <a:rPr lang="en-US" dirty="0"/>
              <a:t>Forms and Functions of Aggressive Behavior </a:t>
            </a:r>
            <a:r>
              <a:rPr lang="en-US" sz="2700" dirty="0"/>
              <a:t>(Murray-Close &amp; </a:t>
            </a:r>
            <a:r>
              <a:rPr lang="en-US" sz="2700" dirty="0" err="1"/>
              <a:t>Ostrov</a:t>
            </a:r>
            <a:r>
              <a:rPr lang="en-US" sz="2700" dirty="0"/>
              <a:t>, 2009)</a:t>
            </a:r>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dirty="0"/>
              <a:t>Physical aggression</a:t>
            </a:r>
          </a:p>
          <a:p>
            <a:pPr lvl="1"/>
            <a:r>
              <a:rPr lang="en-US" dirty="0"/>
              <a:t>Less related to relational vs. older kids</a:t>
            </a:r>
          </a:p>
          <a:p>
            <a:pPr lvl="1"/>
            <a:r>
              <a:rPr lang="en-US" dirty="0"/>
              <a:t>Decreases with age</a:t>
            </a:r>
          </a:p>
          <a:p>
            <a:pPr>
              <a:buNone/>
            </a:pPr>
            <a:endParaRPr lang="en-US" dirty="0"/>
          </a:p>
          <a:p>
            <a:r>
              <a:rPr lang="en-US" dirty="0"/>
              <a:t>Forms – stable but functions – not stable</a:t>
            </a:r>
          </a:p>
          <a:p>
            <a:endParaRPr lang="en-US" dirty="0"/>
          </a:p>
          <a:p>
            <a:r>
              <a:rPr lang="en-US" dirty="0"/>
              <a:t>Lack of gender differences in physical</a:t>
            </a:r>
          </a:p>
          <a:p>
            <a:r>
              <a:rPr lang="en-US" dirty="0"/>
              <a:t>Fewer age-related changes </a:t>
            </a:r>
            <a:r>
              <a:rPr lang="en-US"/>
              <a:t>than expected</a:t>
            </a:r>
            <a:endParaRPr lang="en-US" dirty="0"/>
          </a:p>
        </p:txBody>
      </p:sp>
    </p:spTree>
    <p:extLst>
      <p:ext uri="{BB962C8B-B14F-4D97-AF65-F5344CB8AC3E}">
        <p14:creationId xmlns:p14="http://schemas.microsoft.com/office/powerpoint/2010/main" val="3321254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normAutofit fontScale="90000"/>
          </a:bodyPr>
          <a:lstStyle/>
          <a:p>
            <a:r>
              <a:rPr lang="en-US" dirty="0"/>
              <a:t>4 latent aggression factors: Physical, relational, proactive, &amp; reactive</a:t>
            </a:r>
          </a:p>
        </p:txBody>
      </p:sp>
      <p:sp>
        <p:nvSpPr>
          <p:cNvPr id="3" name="Content Placeholder 2"/>
          <p:cNvSpPr>
            <a:spLocks noGrp="1"/>
          </p:cNvSpPr>
          <p:nvPr>
            <p:ph idx="1"/>
          </p:nvPr>
        </p:nvSpPr>
        <p:spPr/>
        <p:txBody>
          <a:bodyPr/>
          <a:lstStyle/>
          <a:p>
            <a:r>
              <a:rPr lang="en-US" dirty="0"/>
              <a:t>Physical, relational, proactive, and reactive</a:t>
            </a:r>
          </a:p>
          <a:p>
            <a:pPr lvl="1"/>
            <a:r>
              <a:rPr lang="en-US" dirty="0"/>
              <a:t>Proactive and reactive positively correlated</a:t>
            </a:r>
          </a:p>
          <a:p>
            <a:pPr lvl="1"/>
            <a:r>
              <a:rPr lang="en-US" dirty="0"/>
              <a:t>Physical and relational moderately associated</a:t>
            </a:r>
          </a:p>
          <a:p>
            <a:r>
              <a:rPr lang="en-US" dirty="0"/>
              <a:t>Forms stable but functions unstable over time</a:t>
            </a:r>
          </a:p>
          <a:p>
            <a:r>
              <a:rPr lang="en-US" dirty="0"/>
              <a:t>Proactive associated with increase in physical</a:t>
            </a:r>
          </a:p>
        </p:txBody>
      </p:sp>
    </p:spTree>
    <p:extLst>
      <p:ext uri="{BB962C8B-B14F-4D97-AF65-F5344CB8AC3E}">
        <p14:creationId xmlns:p14="http://schemas.microsoft.com/office/powerpoint/2010/main" val="30601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258762" y="152400"/>
            <a:ext cx="8686800" cy="1143000"/>
          </a:xfrm>
        </p:spPr>
        <p:txBody>
          <a:bodyPr>
            <a:normAutofit/>
          </a:bodyPr>
          <a:lstStyle/>
          <a:p>
            <a:pPr algn="ctr"/>
            <a:r>
              <a:rPr lang="en-US" dirty="0"/>
              <a:t>Stability over 1 year</a:t>
            </a:r>
            <a:endParaRPr lang="en-US" sz="2700" dirty="0"/>
          </a:p>
        </p:txBody>
      </p:sp>
      <p:sp>
        <p:nvSpPr>
          <p:cNvPr id="693251" name="Rectangle 3"/>
          <p:cNvSpPr>
            <a:spLocks noGrp="1" noChangeArrowheads="1"/>
          </p:cNvSpPr>
          <p:nvPr>
            <p:ph type="body" idx="4294967295"/>
          </p:nvPr>
        </p:nvSpPr>
        <p:spPr>
          <a:xfrm>
            <a:off x="457200" y="1646237"/>
            <a:ext cx="8229600" cy="4526280"/>
          </a:xfrm>
          <a:prstGeom prst="rect">
            <a:avLst/>
          </a:prstGeom>
        </p:spPr>
        <p:txBody>
          <a:bodyPr>
            <a:normAutofit/>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371600" y="2514600"/>
            <a:ext cx="6461125" cy="3524250"/>
          </a:xfrm>
          <a:prstGeom prst="rect">
            <a:avLst/>
          </a:prstGeom>
          <a:noFill/>
          <a:ln w="9525">
            <a:noFill/>
            <a:miter lim="800000"/>
            <a:headEnd/>
            <a:tailEnd/>
          </a:ln>
        </p:spPr>
      </p:pic>
    </p:spTree>
    <p:extLst>
      <p:ext uri="{BB962C8B-B14F-4D97-AF65-F5344CB8AC3E}">
        <p14:creationId xmlns:p14="http://schemas.microsoft.com/office/powerpoint/2010/main" val="1069313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Predictors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52400" y="1981200"/>
            <a:ext cx="8847438" cy="4581331"/>
          </a:xfrm>
          <a:prstGeom prst="rect">
            <a:avLst/>
          </a:prstGeom>
        </p:spPr>
      </p:pic>
      <p:grpSp>
        <p:nvGrpSpPr>
          <p:cNvPr id="3" name="Group 2"/>
          <p:cNvGrpSpPr/>
          <p:nvPr/>
        </p:nvGrpSpPr>
        <p:grpSpPr>
          <a:xfrm>
            <a:off x="1524000" y="4572000"/>
            <a:ext cx="5066549" cy="1103259"/>
            <a:chOff x="1757343" y="4715070"/>
            <a:chExt cx="4887286" cy="1009261"/>
          </a:xfrm>
        </p:grpSpPr>
        <p:sp>
          <p:nvSpPr>
            <p:cNvPr id="5" name="Rectangle 4"/>
            <p:cNvSpPr/>
            <p:nvPr/>
          </p:nvSpPr>
          <p:spPr>
            <a:xfrm>
              <a:off x="2595543" y="4715070"/>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1757343" y="4981770"/>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2602762" y="5210370"/>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a:off x="3586143" y="5467739"/>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p:cNvSpPr/>
            <p:nvPr/>
          </p:nvSpPr>
          <p:spPr>
            <a:xfrm>
              <a:off x="5338743" y="5205557"/>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p:cNvSpPr/>
            <p:nvPr/>
          </p:nvSpPr>
          <p:spPr>
            <a:xfrm>
              <a:off x="6253143" y="5448595"/>
              <a:ext cx="391486" cy="25659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005406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Distinct forms and functions of aggression emerged by early childhood</a:t>
            </a:r>
          </a:p>
          <a:p>
            <a:r>
              <a:rPr lang="en-US" dirty="0"/>
              <a:t>Child-level risk factors that are associated with aggression </a:t>
            </a:r>
          </a:p>
          <a:p>
            <a:r>
              <a:rPr lang="en-US" dirty="0"/>
              <a:t>Intervention work may benefit from tailoring programs based on forms and functions of aggression and considering these child-level risk factors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0292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3657600" cy="1252728"/>
          </a:xfrm>
        </p:spPr>
        <p:txBody>
          <a:bodyPr>
            <a:normAutofit fontScale="90000"/>
          </a:bodyPr>
          <a:lstStyle/>
          <a:p>
            <a:r>
              <a:rPr lang="en-US" dirty="0"/>
              <a:t>Highly correlated </a:t>
            </a:r>
          </a:p>
        </p:txBody>
      </p:sp>
      <p:sp>
        <p:nvSpPr>
          <p:cNvPr id="3" name="Content Placeholder 2"/>
          <p:cNvSpPr>
            <a:spLocks noGrp="1"/>
          </p:cNvSpPr>
          <p:nvPr>
            <p:ph idx="1"/>
          </p:nvPr>
        </p:nvSpPr>
        <p:spPr/>
        <p:txBody>
          <a:bodyPr>
            <a:normAutofit/>
          </a:bodyPr>
          <a:lstStyle/>
          <a:p>
            <a:r>
              <a:rPr lang="en-US" dirty="0"/>
              <a:t>Physical aggression showed greater stability than, and was a precursor to, relational aggression, whereas both proactive and reactive aggression were stable and bidirectional. </a:t>
            </a:r>
          </a:p>
          <a:p>
            <a:r>
              <a:rPr lang="en-US" dirty="0"/>
              <a:t>All subtypes—especially reactive and physical aggression—were robustly associated with peer rejection but not with academic performance or depressive symptoms</a:t>
            </a:r>
          </a:p>
        </p:txBody>
      </p:sp>
      <p:pic>
        <p:nvPicPr>
          <p:cNvPr id="4" name="Picture 3"/>
          <p:cNvPicPr>
            <a:picLocks noChangeAspect="1"/>
          </p:cNvPicPr>
          <p:nvPr/>
        </p:nvPicPr>
        <p:blipFill>
          <a:blip r:embed="rId2"/>
          <a:stretch>
            <a:fillRect/>
          </a:stretch>
        </p:blipFill>
        <p:spPr>
          <a:xfrm>
            <a:off x="4341908" y="7883"/>
            <a:ext cx="4812602" cy="1600200"/>
          </a:xfrm>
          <a:prstGeom prst="rect">
            <a:avLst/>
          </a:prstGeom>
        </p:spPr>
      </p:pic>
    </p:spTree>
    <p:extLst>
      <p:ext uri="{BB962C8B-B14F-4D97-AF65-F5344CB8AC3E}">
        <p14:creationId xmlns:p14="http://schemas.microsoft.com/office/powerpoint/2010/main" val="2045995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7E1D-E0FB-7ACC-0838-9493724A61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04F363-7F19-47AD-BF35-03BD27D35979}"/>
              </a:ext>
            </a:extLst>
          </p:cNvPr>
          <p:cNvSpPr>
            <a:spLocks noGrp="1"/>
          </p:cNvSpPr>
          <p:nvPr>
            <p:ph idx="1"/>
          </p:nvPr>
        </p:nvSpPr>
        <p:spPr/>
        <p:txBody>
          <a:bodyPr>
            <a:normAutofit fontScale="62500" lnSpcReduction="20000"/>
          </a:bodyPr>
          <a:lstStyle/>
          <a:p>
            <a:r>
              <a:rPr lang="en-US" dirty="0"/>
              <a:t>Meta-analysis combining cross-sectional and longitudinal findings from 53 studies including a total of 11,579 children aged between 2 and 15 years. The overall negative correlation between </a:t>
            </a:r>
            <a:r>
              <a:rPr lang="en-US" dirty="0" err="1"/>
              <a:t>ToM</a:t>
            </a:r>
            <a:r>
              <a:rPr lang="en-US" dirty="0"/>
              <a:t> and aggression was small but significant (</a:t>
            </a:r>
            <a:r>
              <a:rPr lang="en-US" i="1" dirty="0"/>
              <a:t>r</a:t>
            </a:r>
            <a:r>
              <a:rPr lang="en-US" dirty="0"/>
              <a:t> = −0.08). The negative correlation was robust, with the magnitude of the correlation being similar across physical versus relational aggression, proactive versus reactive aggression, cognitive versus affective </a:t>
            </a:r>
            <a:r>
              <a:rPr lang="en-US" dirty="0" err="1"/>
              <a:t>ToM</a:t>
            </a:r>
            <a:r>
              <a:rPr lang="en-US" dirty="0"/>
              <a:t>, preschoolers versus school-aged children, different aggression measurements, and different levels of societal individualism. Moreover, the negative correlation was found regardless of whether </a:t>
            </a:r>
            <a:r>
              <a:rPr lang="en-US" dirty="0" err="1"/>
              <a:t>ToM</a:t>
            </a:r>
            <a:r>
              <a:rPr lang="en-US" dirty="0"/>
              <a:t> and aggression were measured concurrently or at different time points, but the correlation was the largest when </a:t>
            </a:r>
            <a:r>
              <a:rPr lang="en-US" dirty="0" err="1"/>
              <a:t>ToM</a:t>
            </a:r>
            <a:r>
              <a:rPr lang="en-US" dirty="0"/>
              <a:t> was measured before aggression. Whether the aggression was bullying or not also moderated the association, with </a:t>
            </a:r>
            <a:r>
              <a:rPr lang="en-US" dirty="0" err="1"/>
              <a:t>ToM</a:t>
            </a:r>
            <a:r>
              <a:rPr lang="en-US" dirty="0"/>
              <a:t> only being negatively related to non-bullying aggression but not bullying. Together, these findings suggest that </a:t>
            </a:r>
            <a:r>
              <a:rPr lang="en-US" dirty="0" err="1"/>
              <a:t>ToM</a:t>
            </a:r>
            <a:r>
              <a:rPr lang="en-US" dirty="0"/>
              <a:t> is a </a:t>
            </a:r>
            <a:r>
              <a:rPr lang="en-US" i="1" dirty="0"/>
              <a:t>single-edged sword</a:t>
            </a:r>
            <a:r>
              <a:rPr lang="en-US" dirty="0"/>
              <a:t> to decrease general aggression and that aggression might also give rise to lower </a:t>
            </a:r>
            <a:r>
              <a:rPr lang="en-US" dirty="0" err="1"/>
              <a:t>ToM</a:t>
            </a:r>
            <a:r>
              <a:rPr lang="en-US" dirty="0"/>
              <a:t> capacity during development.</a:t>
            </a:r>
          </a:p>
        </p:txBody>
      </p:sp>
      <p:pic>
        <p:nvPicPr>
          <p:cNvPr id="5" name="Picture 4">
            <a:extLst>
              <a:ext uri="{FF2B5EF4-FFF2-40B4-BE49-F238E27FC236}">
                <a16:creationId xmlns:a16="http://schemas.microsoft.com/office/drawing/2014/main" id="{C193B559-C503-2B41-3DA2-6574FBA548FA}"/>
              </a:ext>
            </a:extLst>
          </p:cNvPr>
          <p:cNvPicPr>
            <a:picLocks noChangeAspect="1"/>
          </p:cNvPicPr>
          <p:nvPr/>
        </p:nvPicPr>
        <p:blipFill>
          <a:blip r:embed="rId2"/>
          <a:stretch>
            <a:fillRect/>
          </a:stretch>
        </p:blipFill>
        <p:spPr>
          <a:xfrm>
            <a:off x="152400" y="-152400"/>
            <a:ext cx="4315004" cy="1631426"/>
          </a:xfrm>
          <a:prstGeom prst="rect">
            <a:avLst/>
          </a:prstGeom>
        </p:spPr>
      </p:pic>
    </p:spTree>
    <p:extLst>
      <p:ext uri="{BB962C8B-B14F-4D97-AF65-F5344CB8AC3E}">
        <p14:creationId xmlns:p14="http://schemas.microsoft.com/office/powerpoint/2010/main" val="2563036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2351-B3BD-0389-4F76-5012ADABBE6E}"/>
              </a:ext>
            </a:extLst>
          </p:cNvPr>
          <p:cNvSpPr>
            <a:spLocks noGrp="1"/>
          </p:cNvSpPr>
          <p:nvPr>
            <p:ph type="title"/>
          </p:nvPr>
        </p:nvSpPr>
        <p:spPr/>
        <p:txBody>
          <a:bodyPr>
            <a:normAutofit fontScale="90000"/>
          </a:bodyPr>
          <a:lstStyle/>
          <a:p>
            <a:r>
              <a:rPr lang="en-US" dirty="0"/>
              <a:t>Trajectories of proactive-reactive aggression latent classes (K-5</a:t>
            </a:r>
            <a:r>
              <a:rPr lang="en-US" baseline="30000" dirty="0"/>
              <a:t>th</a:t>
            </a:r>
            <a:r>
              <a:rPr lang="en-US" dirty="0"/>
              <a:t>)</a:t>
            </a:r>
            <a:r>
              <a:rPr lang="en-US" i="1" dirty="0"/>
              <a:t> </a:t>
            </a:r>
            <a:endParaRPr lang="en-US" dirty="0"/>
          </a:p>
        </p:txBody>
      </p:sp>
      <p:pic>
        <p:nvPicPr>
          <p:cNvPr id="5" name="Content Placeholder 4" descr="A group of graphs showing different levels of negative reaction&#10;&#10;Description automatically generated with medium confidence">
            <a:extLst>
              <a:ext uri="{FF2B5EF4-FFF2-40B4-BE49-F238E27FC236}">
                <a16:creationId xmlns:a16="http://schemas.microsoft.com/office/drawing/2014/main" id="{5F071372-B86B-3B02-A06C-B075ED001B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7933" y="1774825"/>
            <a:ext cx="5868134" cy="4625975"/>
          </a:xfrm>
        </p:spPr>
      </p:pic>
      <p:sp>
        <p:nvSpPr>
          <p:cNvPr id="7" name="TextBox 6">
            <a:extLst>
              <a:ext uri="{FF2B5EF4-FFF2-40B4-BE49-F238E27FC236}">
                <a16:creationId xmlns:a16="http://schemas.microsoft.com/office/drawing/2014/main" id="{EBF74216-2FCB-D57A-F192-56641398D480}"/>
              </a:ext>
            </a:extLst>
          </p:cNvPr>
          <p:cNvSpPr txBox="1"/>
          <p:nvPr/>
        </p:nvSpPr>
        <p:spPr>
          <a:xfrm>
            <a:off x="69652" y="5553670"/>
            <a:ext cx="3429000" cy="923330"/>
          </a:xfrm>
          <a:prstGeom prst="rect">
            <a:avLst/>
          </a:prstGeom>
          <a:noFill/>
        </p:spPr>
        <p:txBody>
          <a:bodyPr wrap="square">
            <a:spAutoFit/>
          </a:bodyPr>
          <a:lstStyle/>
          <a:p>
            <a:r>
              <a:rPr lang="en-US" i="1" dirty="0"/>
              <a:t>A</a:t>
            </a:r>
            <a:r>
              <a:rPr lang="en-US" dirty="0"/>
              <a:t>ggression variables were measured on a scale from 1 (</a:t>
            </a:r>
            <a:r>
              <a:rPr lang="en-US" i="1" dirty="0"/>
              <a:t>Never</a:t>
            </a:r>
            <a:r>
              <a:rPr lang="en-US" dirty="0"/>
              <a:t>) to 5 (</a:t>
            </a:r>
            <a:r>
              <a:rPr lang="en-US" i="1" dirty="0"/>
              <a:t>Almost Always</a:t>
            </a:r>
            <a:endParaRPr lang="en-US" dirty="0"/>
          </a:p>
        </p:txBody>
      </p:sp>
      <p:pic>
        <p:nvPicPr>
          <p:cNvPr id="9" name="Picture 8">
            <a:extLst>
              <a:ext uri="{FF2B5EF4-FFF2-40B4-BE49-F238E27FC236}">
                <a16:creationId xmlns:a16="http://schemas.microsoft.com/office/drawing/2014/main" id="{FA941407-6A5D-B639-A9CE-792CF5D2CF51}"/>
              </a:ext>
            </a:extLst>
          </p:cNvPr>
          <p:cNvPicPr>
            <a:picLocks noChangeAspect="1"/>
          </p:cNvPicPr>
          <p:nvPr/>
        </p:nvPicPr>
        <p:blipFill>
          <a:blip r:embed="rId4"/>
          <a:stretch>
            <a:fillRect/>
          </a:stretch>
        </p:blipFill>
        <p:spPr>
          <a:xfrm>
            <a:off x="5943600" y="5624823"/>
            <a:ext cx="3165619" cy="852177"/>
          </a:xfrm>
          <a:prstGeom prst="rect">
            <a:avLst/>
          </a:prstGeom>
        </p:spPr>
      </p:pic>
    </p:spTree>
    <p:extLst>
      <p:ext uri="{BB962C8B-B14F-4D97-AF65-F5344CB8AC3E}">
        <p14:creationId xmlns:p14="http://schemas.microsoft.com/office/powerpoint/2010/main" val="3500380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A431-1748-A297-9177-F33297187F6D}"/>
              </a:ext>
            </a:extLst>
          </p:cNvPr>
          <p:cNvSpPr>
            <a:spLocks noGrp="1"/>
          </p:cNvSpPr>
          <p:nvPr>
            <p:ph type="title"/>
          </p:nvPr>
        </p:nvSpPr>
        <p:spPr/>
        <p:txBody>
          <a:bodyPr>
            <a:normAutofit fontScale="90000"/>
          </a:bodyPr>
          <a:lstStyle/>
          <a:p>
            <a:r>
              <a:rPr lang="en-US" dirty="0"/>
              <a:t>Social-emotional and school outcomes for youth </a:t>
            </a:r>
          </a:p>
        </p:txBody>
      </p:sp>
      <p:pic>
        <p:nvPicPr>
          <p:cNvPr id="5" name="Content Placeholder 4" descr="A graph of different types of problems&#10;&#10;Description automatically generated with medium confidence">
            <a:extLst>
              <a:ext uri="{FF2B5EF4-FFF2-40B4-BE49-F238E27FC236}">
                <a16:creationId xmlns:a16="http://schemas.microsoft.com/office/drawing/2014/main" id="{145BE0D0-79CD-871E-27DF-A1511C7830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2384" y="1774825"/>
            <a:ext cx="4619231" cy="4625975"/>
          </a:xfrm>
        </p:spPr>
      </p:pic>
    </p:spTree>
    <p:extLst>
      <p:ext uri="{BB962C8B-B14F-4D97-AF65-F5344CB8AC3E}">
        <p14:creationId xmlns:p14="http://schemas.microsoft.com/office/powerpoint/2010/main" val="321424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118872" indent="0">
              <a:buNone/>
            </a:pPr>
            <a:endParaRPr lang="en-US" dirty="0"/>
          </a:p>
        </p:txBody>
      </p:sp>
      <p:pic>
        <p:nvPicPr>
          <p:cNvPr id="4" name="Picture 3"/>
          <p:cNvPicPr/>
          <p:nvPr/>
        </p:nvPicPr>
        <p:blipFill rotWithShape="1">
          <a:blip r:embed="rId2"/>
          <a:srcRect l="17789" t="17379" r="36057" b="19089"/>
          <a:stretch/>
        </p:blipFill>
        <p:spPr bwMode="auto">
          <a:xfrm>
            <a:off x="990600" y="1524000"/>
            <a:ext cx="7239000"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6050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15BF5-1B93-50CA-CD6B-898C1DC9CC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9C3ACA-EA0B-864E-795B-11397842E292}"/>
              </a:ext>
            </a:extLst>
          </p:cNvPr>
          <p:cNvSpPr>
            <a:spLocks noGrp="1"/>
          </p:cNvSpPr>
          <p:nvPr>
            <p:ph sz="half" idx="1"/>
          </p:nvPr>
        </p:nvSpPr>
        <p:spPr>
          <a:xfrm>
            <a:off x="4800600" y="1637482"/>
            <a:ext cx="4038600" cy="4623816"/>
          </a:xfrm>
        </p:spPr>
        <p:txBody>
          <a:bodyPr/>
          <a:lstStyle/>
          <a:p>
            <a:r>
              <a:rPr lang="en-US" dirty="0">
                <a:effectLst/>
                <a:latin typeface="Times New Roman" panose="02020603050405020304" pitchFamily="18" charset="0"/>
              </a:rPr>
              <a:t>don</a:t>
            </a:r>
            <a:r>
              <a:rPr lang="en-US" dirty="0">
                <a:effectLst/>
                <a:latin typeface="Courier New" panose="02070309020205020404" pitchFamily="49" charset="0"/>
              </a:rPr>
              <a:t>’</a:t>
            </a:r>
            <a:r>
              <a:rPr lang="en-US" dirty="0">
                <a:effectLst/>
                <a:latin typeface="Times New Roman" panose="02020603050405020304" pitchFamily="18" charset="0"/>
              </a:rPr>
              <a:t>t-touch-task</a:t>
            </a:r>
            <a:endParaRPr lang="en-US" dirty="0"/>
          </a:p>
        </p:txBody>
      </p:sp>
      <p:sp>
        <p:nvSpPr>
          <p:cNvPr id="7" name="Content Placeholder 6">
            <a:extLst>
              <a:ext uri="{FF2B5EF4-FFF2-40B4-BE49-F238E27FC236}">
                <a16:creationId xmlns:a16="http://schemas.microsoft.com/office/drawing/2014/main" id="{AA3BEABF-0A5A-B3CC-B056-C7FAF5C8A1EC}"/>
              </a:ext>
            </a:extLst>
          </p:cNvPr>
          <p:cNvSpPr>
            <a:spLocks noGrp="1"/>
          </p:cNvSpPr>
          <p:nvPr>
            <p:ph sz="half" idx="2"/>
          </p:nvPr>
        </p:nvSpPr>
        <p:spPr>
          <a:xfrm>
            <a:off x="333861" y="1662021"/>
            <a:ext cx="4038600" cy="4623816"/>
          </a:xfrm>
        </p:spPr>
        <p:txBody>
          <a:bodyPr/>
          <a:lstStyle/>
          <a:p>
            <a:r>
              <a:rPr lang="en-US" dirty="0"/>
              <a:t>stereotypes</a:t>
            </a:r>
          </a:p>
        </p:txBody>
      </p:sp>
      <p:pic>
        <p:nvPicPr>
          <p:cNvPr id="4" name="Picture 3">
            <a:extLst>
              <a:ext uri="{FF2B5EF4-FFF2-40B4-BE49-F238E27FC236}">
                <a16:creationId xmlns:a16="http://schemas.microsoft.com/office/drawing/2014/main" id="{5176FBDD-75E8-6818-CE41-BDEC316EA793}"/>
              </a:ext>
            </a:extLst>
          </p:cNvPr>
          <p:cNvPicPr>
            <a:picLocks noChangeAspect="1"/>
          </p:cNvPicPr>
          <p:nvPr/>
        </p:nvPicPr>
        <p:blipFill>
          <a:blip r:embed="rId2"/>
          <a:stretch>
            <a:fillRect/>
          </a:stretch>
        </p:blipFill>
        <p:spPr>
          <a:xfrm>
            <a:off x="4800600" y="457200"/>
            <a:ext cx="3803845" cy="850943"/>
          </a:xfrm>
          <a:prstGeom prst="rect">
            <a:avLst/>
          </a:prstGeom>
        </p:spPr>
      </p:pic>
      <p:sp>
        <p:nvSpPr>
          <p:cNvPr id="5" name="TextBox 4">
            <a:extLst>
              <a:ext uri="{FF2B5EF4-FFF2-40B4-BE49-F238E27FC236}">
                <a16:creationId xmlns:a16="http://schemas.microsoft.com/office/drawing/2014/main" id="{622C2BB7-4449-6154-D11F-2B71D5694C1B}"/>
              </a:ext>
            </a:extLst>
          </p:cNvPr>
          <p:cNvSpPr txBox="1"/>
          <p:nvPr/>
        </p:nvSpPr>
        <p:spPr>
          <a:xfrm>
            <a:off x="457200" y="2590800"/>
            <a:ext cx="4038600" cy="2031325"/>
          </a:xfrm>
          <a:prstGeom prst="rect">
            <a:avLst/>
          </a:prstGeom>
          <a:noFill/>
        </p:spPr>
        <p:txBody>
          <a:bodyPr wrap="square">
            <a:spAutoFit/>
          </a:bodyPr>
          <a:lstStyle/>
          <a:p>
            <a:r>
              <a:rPr lang="en-US" dirty="0">
                <a:effectLst/>
                <a:latin typeface="Times New Roman" panose="02020603050405020304" pitchFamily="18" charset="0"/>
              </a:rPr>
              <a:t>The task con-sists of congruent blocks in which participants are requested to sort career attributes to the male cate-gory and family attributes to the female category, and incongruent blocks in which participants have to sort career attributes to women and family attributes to men. </a:t>
            </a:r>
            <a:endParaRPr lang="en-US" dirty="0"/>
          </a:p>
        </p:txBody>
      </p:sp>
      <p:sp>
        <p:nvSpPr>
          <p:cNvPr id="9" name="TextBox 8">
            <a:extLst>
              <a:ext uri="{FF2B5EF4-FFF2-40B4-BE49-F238E27FC236}">
                <a16:creationId xmlns:a16="http://schemas.microsoft.com/office/drawing/2014/main" id="{4336901B-D723-E8ED-8A1E-7004E928860D}"/>
              </a:ext>
            </a:extLst>
          </p:cNvPr>
          <p:cNvSpPr txBox="1"/>
          <p:nvPr/>
        </p:nvSpPr>
        <p:spPr>
          <a:xfrm>
            <a:off x="4648202" y="2452300"/>
            <a:ext cx="3886198" cy="2862322"/>
          </a:xfrm>
          <a:prstGeom prst="rect">
            <a:avLst/>
          </a:prstGeom>
          <a:noFill/>
        </p:spPr>
        <p:txBody>
          <a:bodyPr wrap="square">
            <a:spAutoFit/>
          </a:bodyPr>
          <a:lstStyle/>
          <a:p>
            <a:r>
              <a:rPr lang="en-US" dirty="0">
                <a:effectLst/>
                <a:latin typeface="Times New Roman" panose="02020603050405020304" pitchFamily="18" charset="0"/>
              </a:rPr>
              <a:t>Physical strategies include holding or pushing the child back, moving the toys out of reach, taking the toys </a:t>
            </a:r>
            <a:r>
              <a:rPr lang="en-US" dirty="0" err="1">
                <a:effectLst/>
                <a:latin typeface="Times New Roman" panose="02020603050405020304" pitchFamily="18" charset="0"/>
              </a:rPr>
              <a:t>fromthe</a:t>
            </a:r>
            <a:r>
              <a:rPr lang="en-US" dirty="0">
                <a:effectLst/>
                <a:latin typeface="Times New Roman" panose="02020603050405020304" pitchFamily="18" charset="0"/>
              </a:rPr>
              <a:t> child</a:t>
            </a:r>
            <a:r>
              <a:rPr lang="en-US" dirty="0">
                <a:effectLst/>
                <a:latin typeface="Arial" panose="020B0604020202020204" pitchFamily="34" charset="0"/>
              </a:rPr>
              <a:t>’</a:t>
            </a:r>
            <a:r>
              <a:rPr lang="en-US" dirty="0">
                <a:effectLst/>
                <a:latin typeface="Times New Roman" panose="02020603050405020304" pitchFamily="18" charset="0"/>
              </a:rPr>
              <a:t>s hand, or blocking the way toward the toys (see </a:t>
            </a:r>
            <a:r>
              <a:rPr lang="en-US" dirty="0" err="1">
                <a:effectLst/>
                <a:latin typeface="Times New Roman" panose="02020603050405020304" pitchFamily="18" charset="0"/>
              </a:rPr>
              <a:t>Kochanska</a:t>
            </a:r>
            <a:r>
              <a:rPr lang="en-US" dirty="0">
                <a:effectLst/>
                <a:latin typeface="Times New Roman" panose="02020603050405020304" pitchFamily="18" charset="0"/>
              </a:rPr>
              <a:t> et al., 2009). More harsh strategies such as spanking or yanking the child's arm away from the toys were also included, but these hardly ever occurred in our sample. </a:t>
            </a:r>
            <a:endParaRPr lang="en-US" dirty="0"/>
          </a:p>
        </p:txBody>
      </p:sp>
    </p:spTree>
    <p:extLst>
      <p:ext uri="{BB962C8B-B14F-4D97-AF65-F5344CB8AC3E}">
        <p14:creationId xmlns:p14="http://schemas.microsoft.com/office/powerpoint/2010/main" val="3930987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4979-B550-C4C3-43CE-9ABEE824A64F}"/>
              </a:ext>
            </a:extLst>
          </p:cNvPr>
          <p:cNvSpPr>
            <a:spLocks noGrp="1"/>
          </p:cNvSpPr>
          <p:nvPr>
            <p:ph type="title"/>
          </p:nvPr>
        </p:nvSpPr>
        <p:spPr/>
        <p:txBody>
          <a:bodyPr>
            <a:normAutofit fontScale="90000"/>
          </a:bodyPr>
          <a:lstStyle/>
          <a:p>
            <a:r>
              <a:rPr lang="en-US" dirty="0"/>
              <a:t>Father gender stereotypes—&gt; father physical control (girls v boys)</a:t>
            </a:r>
          </a:p>
        </p:txBody>
      </p:sp>
      <p:sp>
        <p:nvSpPr>
          <p:cNvPr id="3" name="Content Placeholder 2">
            <a:extLst>
              <a:ext uri="{FF2B5EF4-FFF2-40B4-BE49-F238E27FC236}">
                <a16:creationId xmlns:a16="http://schemas.microsoft.com/office/drawing/2014/main" id="{B3BAFD99-A7FC-0FFD-BEC1-D560A769563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8F1A4E3-61E7-83D0-ED47-C16895FCF109}"/>
              </a:ext>
            </a:extLst>
          </p:cNvPr>
          <p:cNvPicPr>
            <a:picLocks noChangeAspect="1"/>
          </p:cNvPicPr>
          <p:nvPr/>
        </p:nvPicPr>
        <p:blipFill>
          <a:blip r:embed="rId2"/>
          <a:stretch>
            <a:fillRect/>
          </a:stretch>
        </p:blipFill>
        <p:spPr>
          <a:xfrm>
            <a:off x="321914" y="1517376"/>
            <a:ext cx="8350679" cy="5340624"/>
          </a:xfrm>
          <a:prstGeom prst="rect">
            <a:avLst/>
          </a:prstGeom>
        </p:spPr>
      </p:pic>
      <p:pic>
        <p:nvPicPr>
          <p:cNvPr id="7" name="Picture 6">
            <a:extLst>
              <a:ext uri="{FF2B5EF4-FFF2-40B4-BE49-F238E27FC236}">
                <a16:creationId xmlns:a16="http://schemas.microsoft.com/office/drawing/2014/main" id="{8F01877B-DC04-5B91-4B27-CDFAC7BFD703}"/>
              </a:ext>
            </a:extLst>
          </p:cNvPr>
          <p:cNvPicPr>
            <a:picLocks noChangeAspect="1"/>
          </p:cNvPicPr>
          <p:nvPr/>
        </p:nvPicPr>
        <p:blipFill>
          <a:blip r:embed="rId3"/>
          <a:stretch>
            <a:fillRect/>
          </a:stretch>
        </p:blipFill>
        <p:spPr>
          <a:xfrm>
            <a:off x="5181600" y="1638869"/>
            <a:ext cx="3803845" cy="850943"/>
          </a:xfrm>
          <a:prstGeom prst="rect">
            <a:avLst/>
          </a:prstGeom>
        </p:spPr>
      </p:pic>
    </p:spTree>
    <p:extLst>
      <p:ext uri="{BB962C8B-B14F-4D97-AF65-F5344CB8AC3E}">
        <p14:creationId xmlns:p14="http://schemas.microsoft.com/office/powerpoint/2010/main" val="1796151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578" y="1622573"/>
            <a:ext cx="8263478" cy="1347683"/>
          </a:xfrm>
        </p:spPr>
        <p:txBody>
          <a:bodyPr>
            <a:noAutofit/>
          </a:bodyPr>
          <a:lstStyle/>
          <a:p>
            <a:r>
              <a:rPr lang="en-US" sz="3000" cap="none" dirty="0" err="1"/>
              <a:t>Metaanalysis</a:t>
            </a:r>
            <a:r>
              <a:rPr lang="en-US" sz="3000" cap="none" dirty="0"/>
              <a:t> of the relationship between violent video game play and physical aggression over time</a:t>
            </a:r>
          </a:p>
        </p:txBody>
      </p:sp>
      <p:sp>
        <p:nvSpPr>
          <p:cNvPr id="3" name="Subtitle 2"/>
          <p:cNvSpPr>
            <a:spLocks noGrp="1"/>
          </p:cNvSpPr>
          <p:nvPr>
            <p:ph type="subTitle" idx="1"/>
          </p:nvPr>
        </p:nvSpPr>
        <p:spPr>
          <a:xfrm>
            <a:off x="417577" y="3173678"/>
            <a:ext cx="8245160" cy="442741"/>
          </a:xfrm>
        </p:spPr>
        <p:txBody>
          <a:bodyPr>
            <a:normAutofit/>
          </a:bodyPr>
          <a:lstStyle/>
          <a:p>
            <a:r>
              <a:rPr lang="en-US" sz="2100" cap="none" dirty="0">
                <a:solidFill>
                  <a:schemeClr val="bg1"/>
                </a:solidFill>
              </a:rPr>
              <a:t>Prescott, Sargent, &amp; Hull (2018)</a:t>
            </a:r>
          </a:p>
        </p:txBody>
      </p:sp>
      <p:sp>
        <p:nvSpPr>
          <p:cNvPr id="4" name="TextBox 3"/>
          <p:cNvSpPr txBox="1"/>
          <p:nvPr/>
        </p:nvSpPr>
        <p:spPr>
          <a:xfrm>
            <a:off x="8181474" y="5723751"/>
            <a:ext cx="962526" cy="300082"/>
          </a:xfrm>
          <a:prstGeom prst="rect">
            <a:avLst/>
          </a:prstGeom>
          <a:noFill/>
        </p:spPr>
        <p:txBody>
          <a:bodyPr wrap="square" rtlCol="0">
            <a:spAutoFit/>
          </a:bodyPr>
          <a:lstStyle/>
          <a:p>
            <a:pPr defTabSz="342900" eaLnBrk="1" fontAlgn="auto" hangingPunct="1">
              <a:spcBef>
                <a:spcPts val="0"/>
              </a:spcBef>
              <a:spcAft>
                <a:spcPts val="0"/>
              </a:spcAft>
            </a:pPr>
            <a:r>
              <a:rPr lang="en-US" sz="1350">
                <a:solidFill>
                  <a:prstClr val="black"/>
                </a:solidFill>
                <a:latin typeface="Gill Sans MT" panose="020B0502020104020203"/>
              </a:rPr>
              <a:t>Leung</a:t>
            </a:r>
          </a:p>
        </p:txBody>
      </p:sp>
    </p:spTree>
    <p:extLst>
      <p:ext uri="{BB962C8B-B14F-4D97-AF65-F5344CB8AC3E}">
        <p14:creationId xmlns:p14="http://schemas.microsoft.com/office/powerpoint/2010/main" val="1217122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cap="none" dirty="0"/>
              <a:t>Controversy surrounding VGV     aggression link</a:t>
            </a:r>
          </a:p>
        </p:txBody>
      </p:sp>
      <p:sp>
        <p:nvSpPr>
          <p:cNvPr id="3" name="Content Placeholder 2"/>
          <p:cNvSpPr>
            <a:spLocks noGrp="1"/>
          </p:cNvSpPr>
          <p:nvPr>
            <p:ph idx="1"/>
          </p:nvPr>
        </p:nvSpPr>
        <p:spPr>
          <a:xfrm>
            <a:off x="435895" y="2492623"/>
            <a:ext cx="8272211" cy="2758727"/>
          </a:xfrm>
        </p:spPr>
        <p:txBody>
          <a:bodyPr>
            <a:normAutofit/>
          </a:bodyPr>
          <a:lstStyle/>
          <a:p>
            <a:pPr marL="229500" lvl="1"/>
            <a:r>
              <a:rPr lang="en-US" sz="1800" dirty="0"/>
              <a:t>Previous studies and </a:t>
            </a:r>
            <a:r>
              <a:rPr lang="en-US" sz="1800" dirty="0" err="1"/>
              <a:t>metaanalyses</a:t>
            </a:r>
            <a:r>
              <a:rPr lang="en-US" sz="1800" dirty="0"/>
              <a:t> have reported a relationship between VGV and aggression.</a:t>
            </a:r>
          </a:p>
          <a:p>
            <a:pPr marL="229500" lvl="1"/>
            <a:r>
              <a:rPr lang="en-US" sz="1800" dirty="0"/>
              <a:t>Some researchers argue that there are fundamental issues with these studies.</a:t>
            </a:r>
          </a:p>
          <a:p>
            <a:pPr marL="432000" lvl="2"/>
            <a:r>
              <a:rPr lang="en-US" sz="1650" dirty="0"/>
              <a:t>Measures of “</a:t>
            </a:r>
            <a:r>
              <a:rPr lang="en-US" sz="1650" dirty="0" err="1"/>
              <a:t>nonserious</a:t>
            </a:r>
            <a:r>
              <a:rPr lang="en-US" sz="1650" dirty="0"/>
              <a:t> aggression”</a:t>
            </a:r>
          </a:p>
          <a:p>
            <a:pPr marL="432000" lvl="2"/>
            <a:r>
              <a:rPr lang="en-US" sz="1650" dirty="0"/>
              <a:t>Lack of statistical controls</a:t>
            </a:r>
          </a:p>
          <a:p>
            <a:pPr marL="432000" lvl="2"/>
            <a:r>
              <a:rPr lang="en-US" sz="1650" dirty="0"/>
              <a:t>Publication bias</a:t>
            </a:r>
          </a:p>
          <a:p>
            <a:pPr marL="432000" lvl="2"/>
            <a:r>
              <a:rPr lang="en-US" sz="1650" dirty="0"/>
              <a:t>Weak effect sizes</a:t>
            </a:r>
            <a:endParaRPr lang="en-US" sz="1950" dirty="0"/>
          </a:p>
        </p:txBody>
      </p:sp>
      <p:sp>
        <p:nvSpPr>
          <p:cNvPr id="8" name="TextBox 7"/>
          <p:cNvSpPr txBox="1"/>
          <p:nvPr/>
        </p:nvSpPr>
        <p:spPr>
          <a:xfrm>
            <a:off x="8181474" y="5723751"/>
            <a:ext cx="962526" cy="300082"/>
          </a:xfrm>
          <a:prstGeom prst="rect">
            <a:avLst/>
          </a:prstGeom>
          <a:noFill/>
        </p:spPr>
        <p:txBody>
          <a:bodyPr wrap="square" rtlCol="0">
            <a:spAutoFit/>
          </a:bodyPr>
          <a:lstStyle/>
          <a:p>
            <a:pPr defTabSz="342900" eaLnBrk="1" fontAlgn="auto" hangingPunct="1">
              <a:spcBef>
                <a:spcPts val="0"/>
              </a:spcBef>
              <a:spcAft>
                <a:spcPts val="0"/>
              </a:spcAft>
            </a:pPr>
            <a:r>
              <a:rPr lang="en-US" sz="1350">
                <a:solidFill>
                  <a:prstClr val="black"/>
                </a:solidFill>
                <a:latin typeface="Gill Sans MT" panose="020B0502020104020203"/>
              </a:rPr>
              <a:t>Leung</a:t>
            </a:r>
          </a:p>
        </p:txBody>
      </p:sp>
      <p:cxnSp>
        <p:nvCxnSpPr>
          <p:cNvPr id="5" name="Straight Arrow Connector 4"/>
          <p:cNvCxnSpPr/>
          <p:nvPr/>
        </p:nvCxnSpPr>
        <p:spPr>
          <a:xfrm flipV="1">
            <a:off x="4743821" y="1918470"/>
            <a:ext cx="342900" cy="44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645996" y="4642201"/>
            <a:ext cx="3122993" cy="1081550"/>
            <a:chOff x="4677022" y="4215589"/>
            <a:chExt cx="4646429" cy="1753325"/>
          </a:xfrm>
        </p:grpSpPr>
        <p:pic>
          <p:nvPicPr>
            <p:cNvPr id="10" name="Picture 9"/>
            <p:cNvPicPr>
              <a:picLocks noChangeAspect="1"/>
            </p:cNvPicPr>
            <p:nvPr/>
          </p:nvPicPr>
          <p:blipFill>
            <a:blip r:embed="rId3"/>
            <a:stretch>
              <a:fillRect/>
            </a:stretch>
          </p:blipFill>
          <p:spPr>
            <a:xfrm>
              <a:off x="5477345" y="4215589"/>
              <a:ext cx="3069098" cy="508810"/>
            </a:xfrm>
            <a:prstGeom prst="rect">
              <a:avLst/>
            </a:prstGeom>
          </p:spPr>
        </p:pic>
        <p:pic>
          <p:nvPicPr>
            <p:cNvPr id="11" name="Picture 10"/>
            <p:cNvPicPr>
              <a:picLocks noChangeAspect="1"/>
            </p:cNvPicPr>
            <p:nvPr/>
          </p:nvPicPr>
          <p:blipFill>
            <a:blip r:embed="rId4"/>
            <a:stretch>
              <a:fillRect/>
            </a:stretch>
          </p:blipFill>
          <p:spPr>
            <a:xfrm>
              <a:off x="6587509" y="4644652"/>
              <a:ext cx="2735942" cy="877046"/>
            </a:xfrm>
            <a:prstGeom prst="rect">
              <a:avLst/>
            </a:prstGeom>
          </p:spPr>
        </p:pic>
        <p:pic>
          <p:nvPicPr>
            <p:cNvPr id="12" name="Picture 11"/>
            <p:cNvPicPr>
              <a:picLocks noChangeAspect="1"/>
            </p:cNvPicPr>
            <p:nvPr/>
          </p:nvPicPr>
          <p:blipFill>
            <a:blip r:embed="rId5"/>
            <a:stretch>
              <a:fillRect/>
            </a:stretch>
          </p:blipFill>
          <p:spPr>
            <a:xfrm>
              <a:off x="4677022" y="5559276"/>
              <a:ext cx="4210545" cy="409638"/>
            </a:xfrm>
            <a:prstGeom prst="rect">
              <a:avLst/>
            </a:prstGeom>
          </p:spPr>
        </p:pic>
      </p:grpSp>
      <p:grpSp>
        <p:nvGrpSpPr>
          <p:cNvPr id="18" name="Group 17"/>
          <p:cNvGrpSpPr/>
          <p:nvPr/>
        </p:nvGrpSpPr>
        <p:grpSpPr>
          <a:xfrm>
            <a:off x="5992912" y="3920419"/>
            <a:ext cx="3051924" cy="1657382"/>
            <a:chOff x="6820553" y="3513872"/>
            <a:chExt cx="5178758" cy="2663538"/>
          </a:xfrm>
        </p:grpSpPr>
        <p:pic>
          <p:nvPicPr>
            <p:cNvPr id="14" name="Picture 13"/>
            <p:cNvPicPr>
              <a:picLocks noChangeAspect="1"/>
            </p:cNvPicPr>
            <p:nvPr/>
          </p:nvPicPr>
          <p:blipFill>
            <a:blip r:embed="rId6"/>
            <a:stretch>
              <a:fillRect/>
            </a:stretch>
          </p:blipFill>
          <p:spPr>
            <a:xfrm>
              <a:off x="9252488" y="3513872"/>
              <a:ext cx="2513528" cy="1162219"/>
            </a:xfrm>
            <a:prstGeom prst="rect">
              <a:avLst/>
            </a:prstGeom>
          </p:spPr>
        </p:pic>
        <p:pic>
          <p:nvPicPr>
            <p:cNvPr id="15" name="Picture 14"/>
            <p:cNvPicPr>
              <a:picLocks noChangeAspect="1"/>
            </p:cNvPicPr>
            <p:nvPr/>
          </p:nvPicPr>
          <p:blipFill>
            <a:blip r:embed="rId7"/>
            <a:stretch>
              <a:fillRect/>
            </a:stretch>
          </p:blipFill>
          <p:spPr>
            <a:xfrm>
              <a:off x="8545241" y="4676091"/>
              <a:ext cx="3454070" cy="678599"/>
            </a:xfrm>
            <a:prstGeom prst="rect">
              <a:avLst/>
            </a:prstGeom>
          </p:spPr>
        </p:pic>
        <p:pic>
          <p:nvPicPr>
            <p:cNvPr id="16" name="Picture 15"/>
            <p:cNvPicPr>
              <a:picLocks noChangeAspect="1"/>
            </p:cNvPicPr>
            <p:nvPr/>
          </p:nvPicPr>
          <p:blipFill>
            <a:blip r:embed="rId8"/>
            <a:stretch>
              <a:fillRect/>
            </a:stretch>
          </p:blipFill>
          <p:spPr>
            <a:xfrm>
              <a:off x="8109356" y="5343308"/>
              <a:ext cx="3740007" cy="834102"/>
            </a:xfrm>
            <a:prstGeom prst="rect">
              <a:avLst/>
            </a:prstGeom>
          </p:spPr>
        </p:pic>
        <p:pic>
          <p:nvPicPr>
            <p:cNvPr id="17" name="Picture 16"/>
            <p:cNvPicPr>
              <a:picLocks noChangeAspect="1"/>
            </p:cNvPicPr>
            <p:nvPr/>
          </p:nvPicPr>
          <p:blipFill>
            <a:blip r:embed="rId9"/>
            <a:stretch>
              <a:fillRect/>
            </a:stretch>
          </p:blipFill>
          <p:spPr>
            <a:xfrm>
              <a:off x="6820553" y="4030428"/>
              <a:ext cx="2810702" cy="687597"/>
            </a:xfrm>
            <a:prstGeom prst="rect">
              <a:avLst/>
            </a:prstGeom>
          </p:spPr>
        </p:pic>
      </p:grpSp>
    </p:spTree>
    <p:extLst>
      <p:ext uri="{BB962C8B-B14F-4D97-AF65-F5344CB8AC3E}">
        <p14:creationId xmlns:p14="http://schemas.microsoft.com/office/powerpoint/2010/main" val="48359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cap="none" dirty="0"/>
              <a:t>Present </a:t>
            </a:r>
            <a:r>
              <a:rPr lang="en-US" sz="2700" cap="none" dirty="0" err="1"/>
              <a:t>Metaanalysis</a:t>
            </a:r>
            <a:endParaRPr lang="en-US" sz="2700" cap="none" dirty="0"/>
          </a:p>
        </p:txBody>
      </p:sp>
      <p:sp>
        <p:nvSpPr>
          <p:cNvPr id="3" name="Content Placeholder 2"/>
          <p:cNvSpPr>
            <a:spLocks noGrp="1"/>
          </p:cNvSpPr>
          <p:nvPr>
            <p:ph idx="1"/>
          </p:nvPr>
        </p:nvSpPr>
        <p:spPr>
          <a:xfrm>
            <a:off x="435896" y="2492622"/>
            <a:ext cx="4790195" cy="2822328"/>
          </a:xfrm>
        </p:spPr>
        <p:txBody>
          <a:bodyPr>
            <a:normAutofit/>
          </a:bodyPr>
          <a:lstStyle/>
          <a:p>
            <a:r>
              <a:rPr lang="en-US" sz="1800" dirty="0"/>
              <a:t>24 studies that assessed the link between VGV and later overt physical aggression</a:t>
            </a:r>
          </a:p>
          <a:p>
            <a:pPr lvl="1"/>
            <a:r>
              <a:rPr lang="en-US" sz="1650" dirty="0"/>
              <a:t>Over 17,000 participants</a:t>
            </a:r>
          </a:p>
          <a:p>
            <a:pPr lvl="1"/>
            <a:r>
              <a:rPr lang="en-US" sz="1650" dirty="0"/>
              <a:t>Ages 9 to 19 years </a:t>
            </a:r>
          </a:p>
          <a:p>
            <a:pPr lvl="1"/>
            <a:r>
              <a:rPr lang="en-US" sz="1650" dirty="0"/>
              <a:t>Time lags ranging 3 months to 4 years</a:t>
            </a:r>
          </a:p>
        </p:txBody>
      </p:sp>
      <p:sp>
        <p:nvSpPr>
          <p:cNvPr id="4" name="TextBox 3"/>
          <p:cNvSpPr txBox="1"/>
          <p:nvPr/>
        </p:nvSpPr>
        <p:spPr>
          <a:xfrm>
            <a:off x="8181474" y="5723751"/>
            <a:ext cx="962526" cy="300082"/>
          </a:xfrm>
          <a:prstGeom prst="rect">
            <a:avLst/>
          </a:prstGeom>
          <a:noFill/>
        </p:spPr>
        <p:txBody>
          <a:bodyPr wrap="square" rtlCol="0">
            <a:spAutoFit/>
          </a:bodyPr>
          <a:lstStyle/>
          <a:p>
            <a:pPr defTabSz="342900" eaLnBrk="1" fontAlgn="auto" hangingPunct="1">
              <a:spcBef>
                <a:spcPts val="0"/>
              </a:spcBef>
              <a:spcAft>
                <a:spcPts val="0"/>
              </a:spcAft>
            </a:pPr>
            <a:r>
              <a:rPr lang="en-US" sz="1350">
                <a:solidFill>
                  <a:prstClr val="black"/>
                </a:solidFill>
                <a:latin typeface="Gill Sans MT" panose="020B0502020104020203"/>
              </a:rPr>
              <a:t>Leung</a:t>
            </a:r>
          </a:p>
        </p:txBody>
      </p:sp>
      <p:pic>
        <p:nvPicPr>
          <p:cNvPr id="2050" name="Picture 2" descr="hat we actually know about the effects of violent video games on behaviour isn’t as c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91" y="2840991"/>
            <a:ext cx="3436646" cy="20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68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6073666" y="1070083"/>
            <a:ext cx="532088" cy="300082"/>
          </a:xfrm>
          <a:prstGeom prst="rect">
            <a:avLst/>
          </a:prstGeom>
          <a:solidFill>
            <a:schemeClr val="bg1"/>
          </a:solidFill>
        </p:spPr>
        <p:txBody>
          <a:bodyPr wrap="square" rtlCol="0">
            <a:spAutoFit/>
          </a:bodyPr>
          <a:lstStyle/>
          <a:p>
            <a:pPr defTabSz="342900" eaLnBrk="1" fontAlgn="auto" hangingPunct="1">
              <a:spcBef>
                <a:spcPts val="0"/>
              </a:spcBef>
              <a:spcAft>
                <a:spcPts val="0"/>
              </a:spcAft>
            </a:pPr>
            <a:endParaRPr lang="en-US" sz="1350">
              <a:solidFill>
                <a:prstClr val="black"/>
              </a:solidFill>
              <a:latin typeface="Gill Sans MT" panose="020B0502020104020203"/>
            </a:endParaRPr>
          </a:p>
        </p:txBody>
      </p:sp>
      <p:sp>
        <p:nvSpPr>
          <p:cNvPr id="2" name="Vertical Title 1"/>
          <p:cNvSpPr>
            <a:spLocks noGrp="1"/>
          </p:cNvSpPr>
          <p:nvPr>
            <p:ph type="title" orient="vert"/>
          </p:nvPr>
        </p:nvSpPr>
        <p:spPr>
          <a:xfrm rot="16200000">
            <a:off x="7249607" y="2444052"/>
            <a:ext cx="872171" cy="1986457"/>
          </a:xfrm>
        </p:spPr>
        <p:txBody>
          <a:bodyPr>
            <a:normAutofit fontScale="90000"/>
          </a:bodyPr>
          <a:lstStyle/>
          <a:p>
            <a:r>
              <a:rPr lang="en-US" cap="none" dirty="0"/>
              <a:t>Characteristics of included studies</a:t>
            </a:r>
            <a:endParaRPr lang="en-US" dirty="0"/>
          </a:p>
        </p:txBody>
      </p:sp>
      <p:pic>
        <p:nvPicPr>
          <p:cNvPr id="4" name="Picture 3"/>
          <p:cNvPicPr>
            <a:picLocks noChangeAspect="1"/>
          </p:cNvPicPr>
          <p:nvPr/>
        </p:nvPicPr>
        <p:blipFill>
          <a:blip r:embed="rId3"/>
          <a:stretch>
            <a:fillRect/>
          </a:stretch>
        </p:blipFill>
        <p:spPr>
          <a:xfrm>
            <a:off x="268014" y="857251"/>
            <a:ext cx="5959366" cy="5160062"/>
          </a:xfrm>
          <a:prstGeom prst="rect">
            <a:avLst/>
          </a:prstGeom>
        </p:spPr>
      </p:pic>
      <p:sp>
        <p:nvSpPr>
          <p:cNvPr id="8" name="TextBox 7"/>
          <p:cNvSpPr txBox="1"/>
          <p:nvPr/>
        </p:nvSpPr>
        <p:spPr>
          <a:xfrm>
            <a:off x="2530928" y="1281792"/>
            <a:ext cx="1730829" cy="30008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defTabSz="342900" eaLnBrk="1" fontAlgn="auto" hangingPunct="1">
              <a:spcBef>
                <a:spcPts val="0"/>
              </a:spcBef>
              <a:spcAft>
                <a:spcPts val="0"/>
              </a:spcAft>
            </a:pPr>
            <a:endParaRPr lang="en-US" sz="1350">
              <a:solidFill>
                <a:prstClr val="black"/>
              </a:solidFill>
              <a:latin typeface="Gill Sans MT" panose="020B0502020104020203"/>
            </a:endParaRPr>
          </a:p>
        </p:txBody>
      </p:sp>
      <p:sp>
        <p:nvSpPr>
          <p:cNvPr id="9" name="TextBox 8"/>
          <p:cNvSpPr txBox="1"/>
          <p:nvPr/>
        </p:nvSpPr>
        <p:spPr>
          <a:xfrm>
            <a:off x="4261757" y="1281792"/>
            <a:ext cx="947057" cy="30008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defTabSz="342900" eaLnBrk="1" fontAlgn="auto" hangingPunct="1">
              <a:spcBef>
                <a:spcPts val="0"/>
              </a:spcBef>
              <a:spcAft>
                <a:spcPts val="0"/>
              </a:spcAft>
            </a:pPr>
            <a:endParaRPr lang="en-US" sz="1350">
              <a:solidFill>
                <a:prstClr val="black"/>
              </a:solidFill>
              <a:latin typeface="Gill Sans MT" panose="020B0502020104020203"/>
            </a:endParaRPr>
          </a:p>
        </p:txBody>
      </p:sp>
    </p:spTree>
    <p:extLst>
      <p:ext uri="{BB962C8B-B14F-4D97-AF65-F5344CB8AC3E}">
        <p14:creationId xmlns:p14="http://schemas.microsoft.com/office/powerpoint/2010/main" val="2102290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cap="none" dirty="0"/>
              <a:t>Results</a:t>
            </a:r>
          </a:p>
        </p:txBody>
      </p:sp>
      <p:sp>
        <p:nvSpPr>
          <p:cNvPr id="3" name="Content Placeholder 2"/>
          <p:cNvSpPr>
            <a:spLocks noGrp="1"/>
          </p:cNvSpPr>
          <p:nvPr>
            <p:ph idx="1"/>
          </p:nvPr>
        </p:nvSpPr>
        <p:spPr>
          <a:xfrm>
            <a:off x="435894" y="1863932"/>
            <a:ext cx="7745581" cy="2758727"/>
          </a:xfrm>
        </p:spPr>
        <p:txBody>
          <a:bodyPr>
            <a:normAutofit/>
          </a:bodyPr>
          <a:lstStyle/>
          <a:p>
            <a:r>
              <a:rPr lang="en-US" sz="1800" dirty="0"/>
              <a:t>VGV is associated with later overt physical aggression.</a:t>
            </a:r>
          </a:p>
          <a:p>
            <a:r>
              <a:rPr lang="en-US" sz="1800" dirty="0"/>
              <a:t>Consideration of moderators</a:t>
            </a:r>
          </a:p>
          <a:p>
            <a:pPr lvl="1"/>
            <a:r>
              <a:rPr lang="en-US" sz="1650" dirty="0"/>
              <a:t>Ethnicity</a:t>
            </a:r>
          </a:p>
          <a:p>
            <a:pPr lvl="1"/>
            <a:r>
              <a:rPr lang="en-US" sz="1650" dirty="0"/>
              <a:t>Age</a:t>
            </a:r>
          </a:p>
          <a:p>
            <a:pPr lvl="1"/>
            <a:r>
              <a:rPr lang="en-US" sz="1650" dirty="0"/>
              <a:t>Time lag</a:t>
            </a:r>
          </a:p>
        </p:txBody>
      </p:sp>
      <p:sp>
        <p:nvSpPr>
          <p:cNvPr id="4" name="TextBox 3"/>
          <p:cNvSpPr txBox="1"/>
          <p:nvPr/>
        </p:nvSpPr>
        <p:spPr>
          <a:xfrm>
            <a:off x="38762" y="5644498"/>
            <a:ext cx="962526" cy="300082"/>
          </a:xfrm>
          <a:prstGeom prst="rect">
            <a:avLst/>
          </a:prstGeom>
          <a:noFill/>
        </p:spPr>
        <p:txBody>
          <a:bodyPr wrap="square" rtlCol="0">
            <a:spAutoFit/>
          </a:bodyPr>
          <a:lstStyle/>
          <a:p>
            <a:pPr defTabSz="342900" eaLnBrk="1" fontAlgn="auto" hangingPunct="1">
              <a:spcBef>
                <a:spcPts val="0"/>
              </a:spcBef>
              <a:spcAft>
                <a:spcPts val="0"/>
              </a:spcAft>
            </a:pPr>
            <a:r>
              <a:rPr lang="en-US" sz="1350">
                <a:solidFill>
                  <a:prstClr val="black"/>
                </a:solidFill>
                <a:latin typeface="Gill Sans MT" panose="020B0502020104020203"/>
              </a:rPr>
              <a:t>Leung</a:t>
            </a:r>
          </a:p>
        </p:txBody>
      </p:sp>
      <p:grpSp>
        <p:nvGrpSpPr>
          <p:cNvPr id="24" name="Group 23"/>
          <p:cNvGrpSpPr/>
          <p:nvPr/>
        </p:nvGrpSpPr>
        <p:grpSpPr>
          <a:xfrm>
            <a:off x="520025" y="4168641"/>
            <a:ext cx="9951869" cy="1764398"/>
            <a:chOff x="1066800" y="4316534"/>
            <a:chExt cx="13269158" cy="2352531"/>
          </a:xfrm>
        </p:grpSpPr>
        <p:pic>
          <p:nvPicPr>
            <p:cNvPr id="5" name="Picture 4"/>
            <p:cNvPicPr>
              <a:picLocks noChangeAspect="1"/>
            </p:cNvPicPr>
            <p:nvPr/>
          </p:nvPicPr>
          <p:blipFill>
            <a:blip r:embed="rId3"/>
            <a:stretch>
              <a:fillRect/>
            </a:stretch>
          </p:blipFill>
          <p:spPr>
            <a:xfrm rot="16200000">
              <a:off x="5646654" y="583851"/>
              <a:ext cx="1384300" cy="10544008"/>
            </a:xfrm>
            <a:prstGeom prst="rect">
              <a:avLst/>
            </a:prstGeom>
          </p:spPr>
        </p:pic>
        <p:sp>
          <p:nvSpPr>
            <p:cNvPr id="6" name="TextBox 5"/>
            <p:cNvSpPr txBox="1"/>
            <p:nvPr/>
          </p:nvSpPr>
          <p:spPr>
            <a:xfrm rot="10800000" flipV="1">
              <a:off x="11468741" y="6330510"/>
              <a:ext cx="2867217" cy="338555"/>
            </a:xfrm>
            <a:prstGeom prst="rect">
              <a:avLst/>
            </a:prstGeom>
            <a:noFill/>
          </p:spPr>
          <p:txBody>
            <a:bodyPr wrap="square" rtlCol="0">
              <a:spAutoFit/>
            </a:bodyPr>
            <a:lstStyle/>
            <a:p>
              <a:pPr defTabSz="342900" eaLnBrk="1" fontAlgn="auto" hangingPunct="1">
                <a:spcBef>
                  <a:spcPts val="0"/>
                </a:spcBef>
                <a:spcAft>
                  <a:spcPts val="0"/>
                </a:spcAft>
              </a:pPr>
              <a:r>
                <a:rPr lang="en-US" sz="1050" dirty="0">
                  <a:solidFill>
                    <a:prstClr val="black"/>
                  </a:solidFill>
                  <a:latin typeface="Gill Sans MT" panose="020B0502020104020203"/>
                </a:rPr>
                <a:t>-0.4</a:t>
              </a:r>
            </a:p>
          </p:txBody>
        </p:sp>
        <p:sp>
          <p:nvSpPr>
            <p:cNvPr id="9" name="TextBox 8"/>
            <p:cNvSpPr txBox="1"/>
            <p:nvPr/>
          </p:nvSpPr>
          <p:spPr>
            <a:xfrm>
              <a:off x="11468741" y="6005996"/>
              <a:ext cx="733589" cy="338555"/>
            </a:xfrm>
            <a:prstGeom prst="rect">
              <a:avLst/>
            </a:prstGeom>
            <a:noFill/>
          </p:spPr>
          <p:txBody>
            <a:bodyPr wrap="square" rtlCol="0">
              <a:spAutoFit/>
            </a:bodyPr>
            <a:lstStyle/>
            <a:p>
              <a:pPr defTabSz="342900" eaLnBrk="1" fontAlgn="auto" hangingPunct="1">
                <a:spcBef>
                  <a:spcPts val="0"/>
                </a:spcBef>
                <a:spcAft>
                  <a:spcPts val="0"/>
                </a:spcAft>
              </a:pPr>
              <a:r>
                <a:rPr lang="en-US" sz="1050" dirty="0">
                  <a:solidFill>
                    <a:prstClr val="black"/>
                  </a:solidFill>
                  <a:latin typeface="Gill Sans MT" panose="020B0502020104020203"/>
                </a:rPr>
                <a:t>-0.2</a:t>
              </a:r>
            </a:p>
          </p:txBody>
        </p:sp>
        <p:sp>
          <p:nvSpPr>
            <p:cNvPr id="10" name="TextBox 9"/>
            <p:cNvSpPr txBox="1"/>
            <p:nvPr/>
          </p:nvSpPr>
          <p:spPr>
            <a:xfrm>
              <a:off x="11468741" y="5683632"/>
              <a:ext cx="1651688" cy="338555"/>
            </a:xfrm>
            <a:prstGeom prst="rect">
              <a:avLst/>
            </a:prstGeom>
            <a:noFill/>
          </p:spPr>
          <p:txBody>
            <a:bodyPr wrap="square" rtlCol="0">
              <a:spAutoFit/>
            </a:bodyPr>
            <a:lstStyle/>
            <a:p>
              <a:pPr defTabSz="342900" eaLnBrk="1" fontAlgn="auto" hangingPunct="1">
                <a:spcBef>
                  <a:spcPts val="0"/>
                </a:spcBef>
                <a:spcAft>
                  <a:spcPts val="0"/>
                </a:spcAft>
              </a:pPr>
              <a:r>
                <a:rPr lang="en-US" sz="1050">
                  <a:solidFill>
                    <a:prstClr val="black"/>
                  </a:solidFill>
                  <a:latin typeface="Gill Sans MT" panose="020B0502020104020203"/>
                </a:rPr>
                <a:t>0</a:t>
              </a:r>
              <a:endParaRPr lang="en-US" sz="1050" dirty="0">
                <a:solidFill>
                  <a:prstClr val="black"/>
                </a:solidFill>
                <a:latin typeface="Gill Sans MT" panose="020B0502020104020203"/>
              </a:endParaRPr>
            </a:p>
          </p:txBody>
        </p:sp>
        <p:sp>
          <p:nvSpPr>
            <p:cNvPr id="11" name="TextBox 10"/>
            <p:cNvSpPr txBox="1"/>
            <p:nvPr/>
          </p:nvSpPr>
          <p:spPr>
            <a:xfrm>
              <a:off x="11455371" y="5352283"/>
              <a:ext cx="2064759" cy="338555"/>
            </a:xfrm>
            <a:prstGeom prst="rect">
              <a:avLst/>
            </a:prstGeom>
            <a:noFill/>
          </p:spPr>
          <p:txBody>
            <a:bodyPr wrap="square" rtlCol="0">
              <a:spAutoFit/>
            </a:bodyPr>
            <a:lstStyle/>
            <a:p>
              <a:pPr defTabSz="342900" eaLnBrk="1" fontAlgn="auto" hangingPunct="1">
                <a:spcBef>
                  <a:spcPts val="0"/>
                </a:spcBef>
                <a:spcAft>
                  <a:spcPts val="0"/>
                </a:spcAft>
              </a:pPr>
              <a:r>
                <a:rPr lang="en-US" sz="1050" dirty="0">
                  <a:solidFill>
                    <a:prstClr val="black"/>
                  </a:solidFill>
                  <a:latin typeface="Gill Sans MT" panose="020B0502020104020203"/>
                </a:rPr>
                <a:t>0.2</a:t>
              </a:r>
            </a:p>
          </p:txBody>
        </p:sp>
        <p:sp>
          <p:nvSpPr>
            <p:cNvPr id="12" name="TextBox 11"/>
            <p:cNvSpPr txBox="1"/>
            <p:nvPr/>
          </p:nvSpPr>
          <p:spPr>
            <a:xfrm>
              <a:off x="11455371" y="5020935"/>
              <a:ext cx="733589" cy="338555"/>
            </a:xfrm>
            <a:prstGeom prst="rect">
              <a:avLst/>
            </a:prstGeom>
            <a:noFill/>
          </p:spPr>
          <p:txBody>
            <a:bodyPr wrap="square" rtlCol="0">
              <a:spAutoFit/>
            </a:bodyPr>
            <a:lstStyle/>
            <a:p>
              <a:pPr defTabSz="342900" eaLnBrk="1" fontAlgn="auto" hangingPunct="1">
                <a:spcBef>
                  <a:spcPts val="0"/>
                </a:spcBef>
                <a:spcAft>
                  <a:spcPts val="0"/>
                </a:spcAft>
              </a:pPr>
              <a:r>
                <a:rPr lang="en-US" sz="1050" dirty="0">
                  <a:solidFill>
                    <a:prstClr val="black"/>
                  </a:solidFill>
                  <a:latin typeface="Gill Sans MT" panose="020B0502020104020203"/>
                </a:rPr>
                <a:t>0.4</a:t>
              </a:r>
            </a:p>
          </p:txBody>
        </p:sp>
        <p:grpSp>
          <p:nvGrpSpPr>
            <p:cNvPr id="17" name="Group 16"/>
            <p:cNvGrpSpPr/>
            <p:nvPr/>
          </p:nvGrpSpPr>
          <p:grpSpPr>
            <a:xfrm>
              <a:off x="1589517" y="4316534"/>
              <a:ext cx="3963962" cy="684353"/>
              <a:chOff x="7066073" y="4490605"/>
              <a:chExt cx="3963962" cy="684353"/>
            </a:xfrm>
          </p:grpSpPr>
          <p:sp>
            <p:nvSpPr>
              <p:cNvPr id="7" name="Right Brace 6"/>
              <p:cNvSpPr/>
              <p:nvPr/>
            </p:nvSpPr>
            <p:spPr>
              <a:xfrm rot="16200000">
                <a:off x="8930039" y="3074962"/>
                <a:ext cx="236030" cy="39639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pPr>
                <a:endParaRPr lang="en-US" sz="1350">
                  <a:solidFill>
                    <a:prstClr val="black"/>
                  </a:solidFill>
                  <a:latin typeface="Gill Sans MT" panose="020B0502020104020203"/>
                </a:endParaRPr>
              </a:p>
            </p:txBody>
          </p:sp>
          <p:sp>
            <p:nvSpPr>
              <p:cNvPr id="13" name="TextBox 12"/>
              <p:cNvSpPr txBox="1"/>
              <p:nvPr/>
            </p:nvSpPr>
            <p:spPr>
              <a:xfrm>
                <a:off x="8152109" y="4490605"/>
                <a:ext cx="1797804" cy="400109"/>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srgbClr val="3D3D3D"/>
                    </a:solidFill>
                    <a:latin typeface="Gill Sans MT" panose="020B0502020104020203"/>
                  </a:rPr>
                  <a:t>Ethnicity=White</a:t>
                </a:r>
              </a:p>
            </p:txBody>
          </p:sp>
        </p:grpSp>
        <p:grpSp>
          <p:nvGrpSpPr>
            <p:cNvPr id="22" name="Group 21"/>
            <p:cNvGrpSpPr/>
            <p:nvPr/>
          </p:nvGrpSpPr>
          <p:grpSpPr>
            <a:xfrm>
              <a:off x="6504795" y="4317788"/>
              <a:ext cx="1650570" cy="683099"/>
              <a:chOff x="4552627" y="4491859"/>
              <a:chExt cx="1650570" cy="683099"/>
            </a:xfrm>
          </p:grpSpPr>
          <p:sp>
            <p:nvSpPr>
              <p:cNvPr id="15" name="Right Brace 14"/>
              <p:cNvSpPr/>
              <p:nvPr/>
            </p:nvSpPr>
            <p:spPr>
              <a:xfrm rot="16200000">
                <a:off x="5258045" y="4466155"/>
                <a:ext cx="239734" cy="11778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pPr>
                <a:endParaRPr lang="en-US" sz="1350">
                  <a:solidFill>
                    <a:prstClr val="black"/>
                  </a:solidFill>
                  <a:latin typeface="Gill Sans MT" panose="020B0502020104020203"/>
                </a:endParaRPr>
              </a:p>
            </p:txBody>
          </p:sp>
          <p:sp>
            <p:nvSpPr>
              <p:cNvPr id="20" name="TextBox 19"/>
              <p:cNvSpPr txBox="1"/>
              <p:nvPr/>
            </p:nvSpPr>
            <p:spPr>
              <a:xfrm>
                <a:off x="4552627" y="4491859"/>
                <a:ext cx="1650570" cy="677108"/>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srgbClr val="3D3D3D"/>
                    </a:solidFill>
                    <a:latin typeface="Gill Sans MT" panose="020B0502020104020203"/>
                  </a:rPr>
                  <a:t>Ethnicity=Asian</a:t>
                </a:r>
              </a:p>
            </p:txBody>
          </p:sp>
        </p:grpSp>
        <p:grpSp>
          <p:nvGrpSpPr>
            <p:cNvPr id="23" name="Group 22"/>
            <p:cNvGrpSpPr/>
            <p:nvPr/>
          </p:nvGrpSpPr>
          <p:grpSpPr>
            <a:xfrm>
              <a:off x="8477736" y="4317788"/>
              <a:ext cx="1997107" cy="688051"/>
              <a:chOff x="2210173" y="4486907"/>
              <a:chExt cx="1997107" cy="688051"/>
            </a:xfrm>
          </p:grpSpPr>
          <p:sp>
            <p:nvSpPr>
              <p:cNvPr id="16" name="Right Brace 15"/>
              <p:cNvSpPr/>
              <p:nvPr/>
            </p:nvSpPr>
            <p:spPr>
              <a:xfrm rot="16200000">
                <a:off x="3080503" y="4565708"/>
                <a:ext cx="256448" cy="9620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342900" eaLnBrk="1" fontAlgn="auto" hangingPunct="1">
                  <a:spcBef>
                    <a:spcPts val="0"/>
                  </a:spcBef>
                  <a:spcAft>
                    <a:spcPts val="0"/>
                  </a:spcAft>
                </a:pPr>
                <a:endParaRPr lang="en-US" sz="1350">
                  <a:solidFill>
                    <a:prstClr val="black"/>
                  </a:solidFill>
                  <a:latin typeface="Gill Sans MT" panose="020B0502020104020203"/>
                </a:endParaRPr>
              </a:p>
            </p:txBody>
          </p:sp>
          <p:sp>
            <p:nvSpPr>
              <p:cNvPr id="21" name="TextBox 20"/>
              <p:cNvSpPr txBox="1"/>
              <p:nvPr/>
            </p:nvSpPr>
            <p:spPr>
              <a:xfrm>
                <a:off x="2210173" y="4486907"/>
                <a:ext cx="1997107" cy="400110"/>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srgbClr val="3D3D3D"/>
                    </a:solidFill>
                    <a:latin typeface="Gill Sans MT" panose="020B0502020104020203"/>
                  </a:rPr>
                  <a:t>Ethnicity=Hispanic</a:t>
                </a:r>
              </a:p>
            </p:txBody>
          </p:sp>
        </p:grpSp>
      </p:grpSp>
    </p:spTree>
    <p:extLst>
      <p:ext uri="{BB962C8B-B14F-4D97-AF65-F5344CB8AC3E}">
        <p14:creationId xmlns:p14="http://schemas.microsoft.com/office/powerpoint/2010/main" val="691693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cap="none" dirty="0"/>
              <a:t>Discussion</a:t>
            </a:r>
            <a:endParaRPr lang="en-US" cap="none" dirty="0"/>
          </a:p>
        </p:txBody>
      </p:sp>
      <p:sp>
        <p:nvSpPr>
          <p:cNvPr id="3" name="Content Placeholder 2"/>
          <p:cNvSpPr>
            <a:spLocks noGrp="1"/>
          </p:cNvSpPr>
          <p:nvPr>
            <p:ph idx="1"/>
          </p:nvPr>
        </p:nvSpPr>
        <p:spPr>
          <a:xfrm>
            <a:off x="435894" y="2698160"/>
            <a:ext cx="4783914" cy="2758727"/>
          </a:xfrm>
        </p:spPr>
        <p:txBody>
          <a:bodyPr>
            <a:normAutofit/>
          </a:bodyPr>
          <a:lstStyle/>
          <a:p>
            <a:r>
              <a:rPr lang="en-US" sz="1800" dirty="0"/>
              <a:t>Overall, the link between VGV and overt physical aggression may be impacted by ethnicity.</a:t>
            </a:r>
          </a:p>
          <a:p>
            <a:pPr lvl="1"/>
            <a:r>
              <a:rPr lang="en-US" sz="1650" dirty="0"/>
              <a:t>Cross-cultural differences may influence interpretation of violence.</a:t>
            </a:r>
          </a:p>
          <a:p>
            <a:endParaRPr lang="en-US" sz="1800" dirty="0"/>
          </a:p>
          <a:p>
            <a:r>
              <a:rPr lang="en-US" sz="1800" dirty="0"/>
              <a:t>Further findings may continue to influence policy.</a:t>
            </a:r>
          </a:p>
          <a:p>
            <a:endParaRPr lang="en-US" sz="1800" dirty="0"/>
          </a:p>
        </p:txBody>
      </p:sp>
      <p:sp>
        <p:nvSpPr>
          <p:cNvPr id="4" name="TextBox 3"/>
          <p:cNvSpPr txBox="1"/>
          <p:nvPr/>
        </p:nvSpPr>
        <p:spPr>
          <a:xfrm>
            <a:off x="8181474" y="5723751"/>
            <a:ext cx="962526" cy="300082"/>
          </a:xfrm>
          <a:prstGeom prst="rect">
            <a:avLst/>
          </a:prstGeom>
          <a:noFill/>
        </p:spPr>
        <p:txBody>
          <a:bodyPr wrap="square" rtlCol="0">
            <a:spAutoFit/>
          </a:bodyPr>
          <a:lstStyle/>
          <a:p>
            <a:pPr defTabSz="342900" eaLnBrk="1" fontAlgn="auto" hangingPunct="1">
              <a:spcBef>
                <a:spcPts val="0"/>
              </a:spcBef>
              <a:spcAft>
                <a:spcPts val="0"/>
              </a:spcAft>
            </a:pPr>
            <a:r>
              <a:rPr lang="en-US" sz="1350">
                <a:solidFill>
                  <a:prstClr val="black"/>
                </a:solidFill>
                <a:latin typeface="Gill Sans MT" panose="020B0502020104020203"/>
              </a:rPr>
              <a:t>Leung</a:t>
            </a:r>
          </a:p>
        </p:txBody>
      </p:sp>
      <p:pic>
        <p:nvPicPr>
          <p:cNvPr id="6" name="Picture 4" descr="PA Reaffirms Position on Violent Video Games and Violent Behavi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808" y="3038340"/>
            <a:ext cx="3488298" cy="179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28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cap="none" dirty="0"/>
              <a:t>Questions to Think  About</a:t>
            </a:r>
            <a:endParaRPr lang="en-US" cap="none" dirty="0"/>
          </a:p>
        </p:txBody>
      </p:sp>
      <p:sp>
        <p:nvSpPr>
          <p:cNvPr id="3" name="Content Placeholder 2"/>
          <p:cNvSpPr>
            <a:spLocks noGrp="1"/>
          </p:cNvSpPr>
          <p:nvPr>
            <p:ph idx="1"/>
          </p:nvPr>
        </p:nvSpPr>
        <p:spPr/>
        <p:txBody>
          <a:bodyPr>
            <a:normAutofit/>
          </a:bodyPr>
          <a:lstStyle/>
          <a:p>
            <a:pPr lvl="1"/>
            <a:r>
              <a:rPr lang="en-US" sz="1800" dirty="0"/>
              <a:t>Would these findings be different in experimental settings?</a:t>
            </a:r>
          </a:p>
          <a:p>
            <a:pPr lvl="1"/>
            <a:r>
              <a:rPr lang="en-US" sz="1800" dirty="0"/>
              <a:t>Are there differences between games where players are both perpetrators and victims of violence versus just perpetrators of violence?</a:t>
            </a:r>
          </a:p>
          <a:p>
            <a:pPr lvl="1"/>
            <a:r>
              <a:rPr lang="en-US" sz="1800" dirty="0"/>
              <a:t>Does mimicking differences in physical distance impact effects?</a:t>
            </a:r>
          </a:p>
        </p:txBody>
      </p:sp>
      <p:sp>
        <p:nvSpPr>
          <p:cNvPr id="4" name="TextBox 3"/>
          <p:cNvSpPr txBox="1"/>
          <p:nvPr/>
        </p:nvSpPr>
        <p:spPr>
          <a:xfrm>
            <a:off x="8181474" y="5723751"/>
            <a:ext cx="962526" cy="300082"/>
          </a:xfrm>
          <a:prstGeom prst="rect">
            <a:avLst/>
          </a:prstGeom>
          <a:noFill/>
        </p:spPr>
        <p:txBody>
          <a:bodyPr wrap="square" rtlCol="0">
            <a:spAutoFit/>
          </a:bodyPr>
          <a:lstStyle/>
          <a:p>
            <a:pPr defTabSz="342900" eaLnBrk="1" fontAlgn="auto" hangingPunct="1">
              <a:spcBef>
                <a:spcPts val="0"/>
              </a:spcBef>
              <a:spcAft>
                <a:spcPts val="0"/>
              </a:spcAft>
            </a:pPr>
            <a:r>
              <a:rPr lang="en-US" sz="1350">
                <a:solidFill>
                  <a:prstClr val="black"/>
                </a:solidFill>
                <a:latin typeface="Gill Sans MT" panose="020B0502020104020203"/>
              </a:rPr>
              <a:t>Leung</a:t>
            </a:r>
          </a:p>
        </p:txBody>
      </p:sp>
    </p:spTree>
    <p:extLst>
      <p:ext uri="{BB962C8B-B14F-4D97-AF65-F5344CB8AC3E}">
        <p14:creationId xmlns:p14="http://schemas.microsoft.com/office/powerpoint/2010/main" val="1505765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243800-821D-54DD-CE11-39B354A32FFA}"/>
              </a:ext>
            </a:extLst>
          </p:cNvPr>
          <p:cNvSpPr>
            <a:spLocks noGrp="1"/>
          </p:cNvSpPr>
          <p:nvPr>
            <p:ph type="subTitle" idx="1"/>
          </p:nvPr>
        </p:nvSpPr>
        <p:spPr>
          <a:xfrm>
            <a:off x="435895" y="5130162"/>
            <a:ext cx="8245160" cy="394174"/>
          </a:xfrm>
        </p:spPr>
        <p:txBody>
          <a:bodyPr>
            <a:normAutofit/>
          </a:bodyPr>
          <a:lstStyle/>
          <a:p>
            <a:r>
              <a:rPr lang="en-US">
                <a:solidFill>
                  <a:srgbClr val="FFFFFF"/>
                </a:solidFill>
              </a:rPr>
              <a:t>Malik</a:t>
            </a:r>
          </a:p>
        </p:txBody>
      </p:sp>
      <p:sp useBgFill="1">
        <p:nvSpPr>
          <p:cNvPr id="1031" name="Rectangle 1030">
            <a:extLst>
              <a:ext uri="{FF2B5EF4-FFF2-40B4-BE49-F238E27FC236}">
                <a16:creationId xmlns:a16="http://schemas.microsoft.com/office/drawing/2014/main" id="{C55F86D3-FCE1-4D7D-AF41-71DC287064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0176"/>
            <a:ext cx="9144000" cy="2781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1033" name="Rectangle 1032">
            <a:extLst>
              <a:ext uri="{FF2B5EF4-FFF2-40B4-BE49-F238E27FC236}">
                <a16:creationId xmlns:a16="http://schemas.microsoft.com/office/drawing/2014/main" id="{A929C5D9-9F34-4291-89A1-8EC391C23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794" y="1338077"/>
            <a:ext cx="2750058" cy="277388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Gill Sans MT" panose="020B0502020104020203"/>
            </a:endParaRPr>
          </a:p>
        </p:txBody>
      </p:sp>
      <p:pic>
        <p:nvPicPr>
          <p:cNvPr id="1026" name="Picture 2" descr="Coding Blackness: A History of Black Video Game Characters | WIRED">
            <a:extLst>
              <a:ext uri="{FF2B5EF4-FFF2-40B4-BE49-F238E27FC236}">
                <a16:creationId xmlns:a16="http://schemas.microsoft.com/office/drawing/2014/main" id="{1EE4A09A-A432-069B-2596-E655253A4A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1521" y="1881058"/>
            <a:ext cx="2260723" cy="1695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up of a text&#10;&#10;Description automatically generated">
            <a:extLst>
              <a:ext uri="{FF2B5EF4-FFF2-40B4-BE49-F238E27FC236}">
                <a16:creationId xmlns:a16="http://schemas.microsoft.com/office/drawing/2014/main" id="{9ED0E153-F6BB-BC5B-D1B8-8866BA1A536F}"/>
              </a:ext>
            </a:extLst>
          </p:cNvPr>
          <p:cNvPicPr>
            <a:picLocks noChangeAspect="1"/>
          </p:cNvPicPr>
          <p:nvPr/>
        </p:nvPicPr>
        <p:blipFill>
          <a:blip r:embed="rId3"/>
          <a:stretch>
            <a:fillRect/>
          </a:stretch>
        </p:blipFill>
        <p:spPr>
          <a:xfrm>
            <a:off x="3435137" y="2210880"/>
            <a:ext cx="5115548" cy="1035897"/>
          </a:xfrm>
          <a:prstGeom prst="rect">
            <a:avLst/>
          </a:prstGeom>
        </p:spPr>
      </p:pic>
      <p:sp>
        <p:nvSpPr>
          <p:cNvPr id="1035" name="Rectangle 1034">
            <a:extLst>
              <a:ext uri="{FF2B5EF4-FFF2-40B4-BE49-F238E27FC236}">
                <a16:creationId xmlns:a16="http://schemas.microsoft.com/office/drawing/2014/main" id="{2DEE3228-A905-44E8-9084-7184118C1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6528" y="1338804"/>
            <a:ext cx="5606415" cy="2776082"/>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1037" name="Rectangle 1036">
            <a:extLst>
              <a:ext uri="{FF2B5EF4-FFF2-40B4-BE49-F238E27FC236}">
                <a16:creationId xmlns:a16="http://schemas.microsoft.com/office/drawing/2014/main" id="{EF51BA0D-CFE3-4E49-80A1-2F9C56EBB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6496" y="4181309"/>
            <a:ext cx="62798" cy="14705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Gill Sans MT" panose="020B0502020104020203"/>
            </a:endParaRPr>
          </a:p>
        </p:txBody>
      </p:sp>
    </p:spTree>
    <p:extLst>
      <p:ext uri="{BB962C8B-B14F-4D97-AF65-F5344CB8AC3E}">
        <p14:creationId xmlns:p14="http://schemas.microsoft.com/office/powerpoint/2010/main" val="236760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a:t>
            </a:r>
          </a:p>
        </p:txBody>
      </p:sp>
      <p:sp>
        <p:nvSpPr>
          <p:cNvPr id="3" name="Content Placeholder 2"/>
          <p:cNvSpPr>
            <a:spLocks noGrp="1"/>
          </p:cNvSpPr>
          <p:nvPr>
            <p:ph idx="1"/>
          </p:nvPr>
        </p:nvSpPr>
        <p:spPr>
          <a:xfrm>
            <a:off x="381000" y="1775191"/>
            <a:ext cx="8534400" cy="4854209"/>
          </a:xfrm>
        </p:spPr>
        <p:txBody>
          <a:bodyPr>
            <a:normAutofit fontScale="62500" lnSpcReduction="20000"/>
          </a:bodyPr>
          <a:lstStyle/>
          <a:p>
            <a:r>
              <a:rPr lang="en-US" b="1" dirty="0">
                <a:latin typeface="Franklin Gothic Book" panose="020B0503020102020204" pitchFamily="34" charset="0"/>
              </a:rPr>
              <a:t>Behavioral Inhibition (BI)</a:t>
            </a:r>
          </a:p>
          <a:p>
            <a:pPr lvl="1"/>
            <a:r>
              <a:rPr lang="en-US" sz="2900" dirty="0">
                <a:latin typeface="Franklin Gothic Book" panose="020B0503020102020204" pitchFamily="34" charset="0"/>
              </a:rPr>
              <a:t>Temperament assessed in toddler period</a:t>
            </a:r>
          </a:p>
          <a:p>
            <a:pPr lvl="1"/>
            <a:r>
              <a:rPr lang="en-US" sz="2900" dirty="0">
                <a:latin typeface="Franklin Gothic Book" panose="020B0503020102020204" pitchFamily="34" charset="0"/>
              </a:rPr>
              <a:t>Wariness of novelty/uncertainty (i.e., novel contexts, objects, unfamiliar adults)</a:t>
            </a:r>
          </a:p>
          <a:p>
            <a:endParaRPr lang="en-US" dirty="0">
              <a:latin typeface="Franklin Gothic Book" panose="020B0503020102020204" pitchFamily="34" charset="0"/>
            </a:endParaRPr>
          </a:p>
          <a:p>
            <a:r>
              <a:rPr lang="en-US" b="1" dirty="0">
                <a:latin typeface="Franklin Gothic Book" panose="020B0503020102020204" pitchFamily="34" charset="0"/>
              </a:rPr>
              <a:t>Social Reticence (SR)</a:t>
            </a:r>
          </a:p>
          <a:p>
            <a:pPr lvl="1"/>
            <a:r>
              <a:rPr lang="en-US" sz="2900" dirty="0" err="1">
                <a:latin typeface="Franklin Gothic Book" panose="020B0503020102020204" pitchFamily="34" charset="0"/>
              </a:rPr>
              <a:t>Onlooking</a:t>
            </a:r>
            <a:r>
              <a:rPr lang="en-US" sz="2900" dirty="0">
                <a:latin typeface="Franklin Gothic Book" panose="020B0503020102020204" pitchFamily="34" charset="0"/>
              </a:rPr>
              <a:t>, unoccupied behavior in presence of unfamiliar peers</a:t>
            </a:r>
          </a:p>
          <a:p>
            <a:pPr lvl="1"/>
            <a:r>
              <a:rPr lang="en-US" sz="2900" dirty="0">
                <a:latin typeface="Franklin Gothic Book" panose="020B0503020102020204" pitchFamily="34" charset="0"/>
              </a:rPr>
              <a:t>Do not engage in social or solitary play</a:t>
            </a:r>
          </a:p>
          <a:p>
            <a:pPr marL="457200" lvl="1" indent="0">
              <a:buNone/>
            </a:pPr>
            <a:endParaRPr lang="en-US" b="1" dirty="0">
              <a:latin typeface="Franklin Gothic Book" panose="020B0503020102020204" pitchFamily="34" charset="0"/>
            </a:endParaRPr>
          </a:p>
          <a:p>
            <a:r>
              <a:rPr lang="en-US" b="1" dirty="0">
                <a:latin typeface="Franklin Gothic Book" panose="020B0503020102020204" pitchFamily="34" charset="0"/>
              </a:rPr>
              <a:t>BI has been linked to child and adolescent SR and social anxiety but ..</a:t>
            </a:r>
          </a:p>
          <a:p>
            <a:pPr lvl="1"/>
            <a:r>
              <a:rPr lang="en-US" dirty="0">
                <a:latin typeface="Franklin Gothic Book" panose="020B0503020102020204" pitchFamily="34" charset="0"/>
              </a:rPr>
              <a:t>not all end up experiencing such outcomes</a:t>
            </a:r>
          </a:p>
          <a:p>
            <a:pPr lvl="1"/>
            <a:r>
              <a:rPr lang="en-US" sz="2900" dirty="0">
                <a:latin typeface="Franklin Gothic Book" panose="020B0503020102020204" pitchFamily="34" charset="0"/>
              </a:rPr>
              <a:t>Less than 1/3 of sample displayed both behavior patterns at 2 years</a:t>
            </a:r>
          </a:p>
          <a:p>
            <a:pPr lvl="2"/>
            <a:r>
              <a:rPr lang="en-US" sz="2500" dirty="0">
                <a:latin typeface="Franklin Gothic Book" panose="020B0503020102020204" pitchFamily="34" charset="0"/>
              </a:rPr>
              <a:t>Many patterns that do exist do not hold from ages 2-4 years</a:t>
            </a:r>
          </a:p>
          <a:p>
            <a:pPr lvl="2"/>
            <a:r>
              <a:rPr lang="en-US" dirty="0">
                <a:latin typeface="Franklin Gothic Book" panose="020B0503020102020204" pitchFamily="34" charset="0"/>
              </a:rPr>
              <a:t>BI and social reticence also linked to anxiety disorders in later childhood</a:t>
            </a:r>
          </a:p>
          <a:p>
            <a:endParaRPr lang="en-US" sz="3300" dirty="0">
              <a:latin typeface="Franklin Gothic Book" panose="020B0503020102020204" pitchFamily="34" charset="0"/>
            </a:endParaRPr>
          </a:p>
          <a:p>
            <a:r>
              <a:rPr lang="en-US" sz="3300" dirty="0">
                <a:latin typeface="Franklin Gothic Book" panose="020B0503020102020204" pitchFamily="34" charset="0"/>
              </a:rPr>
              <a:t>AIM</a:t>
            </a:r>
          </a:p>
          <a:p>
            <a:pPr lvl="1"/>
            <a:r>
              <a:rPr lang="en-US" sz="2900" b="1" dirty="0">
                <a:latin typeface="Franklin Gothic Book" panose="020B0503020102020204" pitchFamily="34" charset="0"/>
              </a:rPr>
              <a:t>Examine differential trajectories from BI (temperament) to behavioral consequences (SR and psychopathology)</a:t>
            </a:r>
          </a:p>
          <a:p>
            <a:pPr lvl="1"/>
            <a:endParaRPr lang="en-US" dirty="0">
              <a:latin typeface="Franklin Gothic Book" panose="020B0503020102020204" pitchFamily="34" charset="0"/>
            </a:endParaRPr>
          </a:p>
        </p:txBody>
      </p:sp>
    </p:spTree>
    <p:extLst>
      <p:ext uri="{BB962C8B-B14F-4D97-AF65-F5344CB8AC3E}">
        <p14:creationId xmlns:p14="http://schemas.microsoft.com/office/powerpoint/2010/main" val="464214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936" y="1221509"/>
            <a:ext cx="3131057" cy="4416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2" name="Title 1">
            <a:extLst>
              <a:ext uri="{FF2B5EF4-FFF2-40B4-BE49-F238E27FC236}">
                <a16:creationId xmlns:a16="http://schemas.microsoft.com/office/drawing/2014/main" id="{83080CF8-8558-2775-3146-8779EF1B7C44}"/>
              </a:ext>
            </a:extLst>
          </p:cNvPr>
          <p:cNvSpPr>
            <a:spLocks noGrp="1"/>
          </p:cNvSpPr>
          <p:nvPr>
            <p:ph type="title"/>
          </p:nvPr>
        </p:nvSpPr>
        <p:spPr>
          <a:xfrm>
            <a:off x="719368" y="1692574"/>
            <a:ext cx="2452312" cy="3468245"/>
          </a:xfrm>
        </p:spPr>
        <p:txBody>
          <a:bodyPr anchor="ctr">
            <a:normAutofit/>
          </a:bodyPr>
          <a:lstStyle/>
          <a:p>
            <a:r>
              <a:rPr lang="en-US" sz="2250">
                <a:solidFill>
                  <a:srgbClr val="FFFFFF"/>
                </a:solidFill>
              </a:rPr>
              <a:t>Introduction</a:t>
            </a:r>
          </a:p>
        </p:txBody>
      </p:sp>
      <p:sp>
        <p:nvSpPr>
          <p:cNvPr id="3" name="Content Placeholder 2">
            <a:extLst>
              <a:ext uri="{FF2B5EF4-FFF2-40B4-BE49-F238E27FC236}">
                <a16:creationId xmlns:a16="http://schemas.microsoft.com/office/drawing/2014/main" id="{2F89A7B2-4872-0323-C616-B30FFD0EF765}"/>
              </a:ext>
            </a:extLst>
          </p:cNvPr>
          <p:cNvSpPr>
            <a:spLocks noGrp="1"/>
          </p:cNvSpPr>
          <p:nvPr>
            <p:ph idx="1"/>
          </p:nvPr>
        </p:nvSpPr>
        <p:spPr>
          <a:xfrm>
            <a:off x="3866929" y="2182256"/>
            <a:ext cx="4581134" cy="3468245"/>
          </a:xfrm>
        </p:spPr>
        <p:txBody>
          <a:bodyPr anchor="ctr">
            <a:normAutofit/>
          </a:bodyPr>
          <a:lstStyle/>
          <a:p>
            <a:r>
              <a:rPr lang="en-US" sz="1500" dirty="0"/>
              <a:t>Controversy regarding impact of video game violence and impact on aggression. </a:t>
            </a:r>
          </a:p>
          <a:p>
            <a:r>
              <a:rPr lang="en-US" sz="1500" dirty="0"/>
              <a:t>Studies report effects across cultures, gender and game type (Anderson et al. 2010)</a:t>
            </a:r>
          </a:p>
          <a:p>
            <a:r>
              <a:rPr lang="en-US" sz="1500" dirty="0"/>
              <a:t>Common criticism for this relationship: </a:t>
            </a:r>
          </a:p>
          <a:p>
            <a:pPr lvl="1"/>
            <a:r>
              <a:rPr lang="en-US" sz="1350" dirty="0"/>
              <a:t>Use of non serious aggression </a:t>
            </a:r>
          </a:p>
          <a:p>
            <a:pPr lvl="1"/>
            <a:r>
              <a:rPr lang="en-US" sz="1350" dirty="0"/>
              <a:t>Lack of statistical control</a:t>
            </a:r>
          </a:p>
          <a:p>
            <a:pPr lvl="1"/>
            <a:r>
              <a:rPr lang="en-US" sz="1350" dirty="0"/>
              <a:t>Publication bias</a:t>
            </a:r>
          </a:p>
          <a:p>
            <a:pPr lvl="1"/>
            <a:r>
              <a:rPr lang="en-US" sz="1350" dirty="0"/>
              <a:t>Weak effect size</a:t>
            </a:r>
          </a:p>
          <a:p>
            <a:pPr marL="171450" indent="-171450" defTabSz="685800">
              <a:spcBef>
                <a:spcPts val="750"/>
              </a:spcBef>
              <a:spcAft>
                <a:spcPts val="0"/>
              </a:spcAft>
              <a:buClrTx/>
              <a:buSzTx/>
              <a:buFont typeface="Arial" panose="020B0604020202020204" pitchFamily="34" charset="0"/>
              <a:buChar char="•"/>
              <a:defRPr/>
            </a:pPr>
            <a:r>
              <a:rPr lang="en-US" sz="1500" dirty="0">
                <a:latin typeface="Calibri" panose="020F0502020204030204"/>
              </a:rPr>
              <a:t>Potential moderating role of ethnicity and cultures </a:t>
            </a:r>
          </a:p>
          <a:p>
            <a:pPr lvl="1"/>
            <a:endParaRPr lang="en-US" sz="1350" dirty="0"/>
          </a:p>
          <a:p>
            <a:pPr lvl="1"/>
            <a:endParaRPr lang="en-US" sz="1350" dirty="0"/>
          </a:p>
          <a:p>
            <a:endParaRPr lang="en-US" sz="1500" dirty="0"/>
          </a:p>
          <a:p>
            <a:endParaRPr lang="en-US" sz="1500" dirty="0"/>
          </a:p>
        </p:txBody>
      </p:sp>
      <p:sp>
        <p:nvSpPr>
          <p:cNvPr id="4" name="Subtitle 2">
            <a:extLst>
              <a:ext uri="{FF2B5EF4-FFF2-40B4-BE49-F238E27FC236}">
                <a16:creationId xmlns:a16="http://schemas.microsoft.com/office/drawing/2014/main" id="{2C7E4BF9-9841-86DD-750B-1F21AC38E5F6}"/>
              </a:ext>
            </a:extLst>
          </p:cNvPr>
          <p:cNvSpPr txBox="1">
            <a:spLocks/>
          </p:cNvSpPr>
          <p:nvPr/>
        </p:nvSpPr>
        <p:spPr>
          <a:xfrm>
            <a:off x="173426" y="5662915"/>
            <a:ext cx="6872818" cy="337835"/>
          </a:xfrm>
          <a:prstGeom prst="rect">
            <a:avLst/>
          </a:prstGeom>
        </p:spPr>
        <p:txBody>
          <a:bodyPr vert="horz" lIns="68580" tIns="34290" rIns="68580" bIns="3429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defTabSz="342900" fontAlgn="auto">
              <a:spcAft>
                <a:spcPts val="450"/>
              </a:spcAft>
              <a:buClr>
                <a:srgbClr val="903163"/>
              </a:buClr>
              <a:buNone/>
            </a:pPr>
            <a:r>
              <a:rPr lang="en-US" sz="1500" dirty="0">
                <a:solidFill>
                  <a:srgbClr val="3D3D3D"/>
                </a:solidFill>
                <a:latin typeface="Gill Sans MT" panose="020B0502020104020203"/>
              </a:rPr>
              <a:t>Malik</a:t>
            </a:r>
          </a:p>
        </p:txBody>
      </p:sp>
    </p:spTree>
    <p:extLst>
      <p:ext uri="{BB962C8B-B14F-4D97-AF65-F5344CB8AC3E}">
        <p14:creationId xmlns:p14="http://schemas.microsoft.com/office/powerpoint/2010/main" val="2115565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Gill Sans MT" panose="020B0502020104020203"/>
            </a:endParaRPr>
          </a:p>
        </p:txBody>
      </p:sp>
      <p:pic>
        <p:nvPicPr>
          <p:cNvPr id="6" name="Picture 5" descr="Hands holding each other's wrists and interlinked to form a circle">
            <a:extLst>
              <a:ext uri="{FF2B5EF4-FFF2-40B4-BE49-F238E27FC236}">
                <a16:creationId xmlns:a16="http://schemas.microsoft.com/office/drawing/2014/main" id="{B57C72F3-A0E4-9194-42FC-EA4E24D50329}"/>
              </a:ext>
            </a:extLst>
          </p:cNvPr>
          <p:cNvPicPr>
            <a:picLocks noChangeAspect="1"/>
          </p:cNvPicPr>
          <p:nvPr/>
        </p:nvPicPr>
        <p:blipFill rotWithShape="1">
          <a:blip r:embed="rId2">
            <a:duotone>
              <a:schemeClr val="bg2">
                <a:shade val="45000"/>
                <a:satMod val="135000"/>
              </a:schemeClr>
              <a:prstClr val="white"/>
            </a:duotone>
            <a:alphaModFix amt="35000"/>
          </a:blip>
          <a:srcRect b="15730"/>
          <a:stretch/>
        </p:blipFill>
        <p:spPr>
          <a:xfrm>
            <a:off x="15" y="857257"/>
            <a:ext cx="9143985" cy="5143493"/>
          </a:xfrm>
          <a:prstGeom prst="rect">
            <a:avLst/>
          </a:prstGeom>
        </p:spPr>
      </p:pic>
      <p:sp>
        <p:nvSpPr>
          <p:cNvPr id="12" name="Rectangle 11">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214" y="131805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2" name="Title 1">
            <a:extLst>
              <a:ext uri="{FF2B5EF4-FFF2-40B4-BE49-F238E27FC236}">
                <a16:creationId xmlns:a16="http://schemas.microsoft.com/office/drawing/2014/main" id="{63A831BD-9474-2377-D308-618532CAD24C}"/>
              </a:ext>
            </a:extLst>
          </p:cNvPr>
          <p:cNvSpPr>
            <a:spLocks noGrp="1"/>
          </p:cNvSpPr>
          <p:nvPr>
            <p:ph type="title"/>
          </p:nvPr>
        </p:nvSpPr>
        <p:spPr>
          <a:xfrm>
            <a:off x="435894" y="1383867"/>
            <a:ext cx="8272212" cy="760350"/>
          </a:xfrm>
        </p:spPr>
        <p:txBody>
          <a:bodyPr>
            <a:normAutofit/>
          </a:bodyPr>
          <a:lstStyle/>
          <a:p>
            <a:r>
              <a:rPr lang="en-US">
                <a:solidFill>
                  <a:srgbClr val="FFFFFF"/>
                </a:solidFill>
              </a:rPr>
              <a:t>Method</a:t>
            </a:r>
          </a:p>
        </p:txBody>
      </p:sp>
      <p:grpSp>
        <p:nvGrpSpPr>
          <p:cNvPr id="14" name="Group 13">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1" y="1197482"/>
            <a:ext cx="8474200" cy="73916"/>
            <a:chOff x="446534" y="453643"/>
            <a:chExt cx="11298933" cy="98554"/>
          </a:xfrm>
        </p:grpSpPr>
        <p:sp>
          <p:nvSpPr>
            <p:cNvPr id="15" name="Rectangle 14">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16" name="Rectangle 15">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17" name="Rectangle 16">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a:solidFill>
                  <a:prstClr val="white"/>
                </a:solidFill>
                <a:latin typeface="Gill Sans MT" panose="020B0502020104020203"/>
              </a:endParaRPr>
            </a:p>
          </p:txBody>
        </p:sp>
      </p:grpSp>
      <p:sp>
        <p:nvSpPr>
          <p:cNvPr id="4" name="Content Placeholder 2">
            <a:extLst>
              <a:ext uri="{FF2B5EF4-FFF2-40B4-BE49-F238E27FC236}">
                <a16:creationId xmlns:a16="http://schemas.microsoft.com/office/drawing/2014/main" id="{B64A964B-85EB-FB07-DE32-76EAFA1CB01F}"/>
              </a:ext>
            </a:extLst>
          </p:cNvPr>
          <p:cNvSpPr>
            <a:spLocks noGrp="1"/>
          </p:cNvSpPr>
          <p:nvPr>
            <p:ph idx="1"/>
          </p:nvPr>
        </p:nvSpPr>
        <p:spPr>
          <a:xfrm>
            <a:off x="435895" y="2492623"/>
            <a:ext cx="8272211" cy="2758727"/>
          </a:xfrm>
        </p:spPr>
        <p:txBody>
          <a:bodyPr>
            <a:normAutofit/>
          </a:bodyPr>
          <a:lstStyle/>
          <a:p>
            <a:r>
              <a:rPr lang="en-US" sz="1500" dirty="0"/>
              <a:t>24 studies that assessed the link between VGV and later overt physical aggression</a:t>
            </a:r>
          </a:p>
          <a:p>
            <a:pPr lvl="1"/>
            <a:r>
              <a:rPr lang="en-US" sz="1350" dirty="0"/>
              <a:t>Across cultures</a:t>
            </a:r>
          </a:p>
          <a:p>
            <a:pPr lvl="1"/>
            <a:r>
              <a:rPr lang="en-US" sz="1350" dirty="0"/>
              <a:t>Over 17,000 participants</a:t>
            </a:r>
          </a:p>
          <a:p>
            <a:pPr lvl="1"/>
            <a:r>
              <a:rPr lang="en-US" sz="1350" dirty="0"/>
              <a:t>Ages 9 to 19 years </a:t>
            </a:r>
          </a:p>
          <a:p>
            <a:pPr lvl="1"/>
            <a:r>
              <a:rPr lang="en-US" sz="1350" dirty="0"/>
              <a:t>Time lags ranging 3 months to 4 years</a:t>
            </a:r>
          </a:p>
        </p:txBody>
      </p:sp>
      <p:sp>
        <p:nvSpPr>
          <p:cNvPr id="5" name="Subtitle 2">
            <a:extLst>
              <a:ext uri="{FF2B5EF4-FFF2-40B4-BE49-F238E27FC236}">
                <a16:creationId xmlns:a16="http://schemas.microsoft.com/office/drawing/2014/main" id="{73197D0E-8574-2E04-980C-ECAE2E8F0417}"/>
              </a:ext>
            </a:extLst>
          </p:cNvPr>
          <p:cNvSpPr txBox="1">
            <a:spLocks/>
          </p:cNvSpPr>
          <p:nvPr/>
        </p:nvSpPr>
        <p:spPr>
          <a:xfrm>
            <a:off x="173426" y="5662915"/>
            <a:ext cx="6872818" cy="337835"/>
          </a:xfrm>
          <a:prstGeom prst="rect">
            <a:avLst/>
          </a:prstGeom>
        </p:spPr>
        <p:txBody>
          <a:bodyPr vert="horz" lIns="68580" tIns="34290" rIns="68580" bIns="3429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defTabSz="342900" fontAlgn="auto">
              <a:spcAft>
                <a:spcPts val="450"/>
              </a:spcAft>
              <a:buClr>
                <a:srgbClr val="903163"/>
              </a:buClr>
              <a:buNone/>
            </a:pPr>
            <a:r>
              <a:rPr lang="en-US" sz="1500" dirty="0">
                <a:solidFill>
                  <a:srgbClr val="3D3D3D"/>
                </a:solidFill>
                <a:latin typeface="Gill Sans MT" panose="020B0502020104020203"/>
              </a:rPr>
              <a:t>Malik</a:t>
            </a:r>
          </a:p>
        </p:txBody>
      </p:sp>
    </p:spTree>
    <p:extLst>
      <p:ext uri="{BB962C8B-B14F-4D97-AF65-F5344CB8AC3E}">
        <p14:creationId xmlns:p14="http://schemas.microsoft.com/office/powerpoint/2010/main" val="3192973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26" name="Rectangle 25">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783" y="1318055"/>
            <a:ext cx="2780608" cy="42088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2" name="Title 1">
            <a:extLst>
              <a:ext uri="{FF2B5EF4-FFF2-40B4-BE49-F238E27FC236}">
                <a16:creationId xmlns:a16="http://schemas.microsoft.com/office/drawing/2014/main" id="{FC505833-19CE-D71D-F1C6-87B9F5732834}"/>
              </a:ext>
            </a:extLst>
          </p:cNvPr>
          <p:cNvSpPr>
            <a:spLocks noGrp="1"/>
          </p:cNvSpPr>
          <p:nvPr>
            <p:ph type="title"/>
          </p:nvPr>
        </p:nvSpPr>
        <p:spPr>
          <a:xfrm>
            <a:off x="573083" y="1477010"/>
            <a:ext cx="2378929" cy="760350"/>
          </a:xfrm>
        </p:spPr>
        <p:txBody>
          <a:bodyPr vert="horz" lIns="68580" tIns="34290" rIns="68580" bIns="34290" rtlCol="0" anchor="b">
            <a:normAutofit/>
          </a:bodyPr>
          <a:lstStyle/>
          <a:p>
            <a:r>
              <a:rPr lang="en-US" sz="1800">
                <a:solidFill>
                  <a:srgbClr val="FFFFFF"/>
                </a:solidFill>
              </a:rPr>
              <a:t>Study characteristics </a:t>
            </a:r>
          </a:p>
        </p:txBody>
      </p:sp>
      <p:grpSp>
        <p:nvGrpSpPr>
          <p:cNvPr id="28" name="Group 27">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1" y="1197482"/>
            <a:ext cx="8474200" cy="73916"/>
            <a:chOff x="446534" y="453643"/>
            <a:chExt cx="11298933" cy="98554"/>
          </a:xfrm>
        </p:grpSpPr>
        <p:sp>
          <p:nvSpPr>
            <p:cNvPr id="29" name="Rectangle 28">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30" name="Rectangle 29">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a:solidFill>
                  <a:prstClr val="white"/>
                </a:solidFill>
                <a:latin typeface="Gill Sans MT" panose="020B0502020104020203"/>
              </a:endParaRPr>
            </a:p>
          </p:txBody>
        </p:sp>
        <p:sp>
          <p:nvSpPr>
            <p:cNvPr id="31" name="Rectangle 30">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342900" eaLnBrk="1" fontAlgn="auto" hangingPunct="1">
                <a:spcBef>
                  <a:spcPts val="0"/>
                </a:spcBef>
                <a:spcAft>
                  <a:spcPts val="0"/>
                </a:spcAft>
              </a:pPr>
              <a:endParaRPr lang="en-US" sz="1350">
                <a:solidFill>
                  <a:prstClr val="white"/>
                </a:solidFill>
                <a:latin typeface="Gill Sans MT" panose="020B0502020104020203"/>
              </a:endParaRPr>
            </a:p>
          </p:txBody>
        </p:sp>
      </p:grpSp>
      <p:pic>
        <p:nvPicPr>
          <p:cNvPr id="4" name="Content Placeholder 3">
            <a:extLst>
              <a:ext uri="{FF2B5EF4-FFF2-40B4-BE49-F238E27FC236}">
                <a16:creationId xmlns:a16="http://schemas.microsoft.com/office/drawing/2014/main" id="{4D1EA78D-5D77-10EE-09E5-362B04E10608}"/>
              </a:ext>
            </a:extLst>
          </p:cNvPr>
          <p:cNvPicPr>
            <a:picLocks noGrp="1" noChangeAspect="1"/>
          </p:cNvPicPr>
          <p:nvPr>
            <p:ph idx="1"/>
          </p:nvPr>
        </p:nvPicPr>
        <p:blipFill>
          <a:blip r:embed="rId2"/>
          <a:stretch>
            <a:fillRect/>
          </a:stretch>
        </p:blipFill>
        <p:spPr>
          <a:xfrm>
            <a:off x="3464332" y="1197482"/>
            <a:ext cx="5127026" cy="4434878"/>
          </a:xfrm>
          <a:prstGeom prst="rect">
            <a:avLst/>
          </a:prstGeom>
        </p:spPr>
      </p:pic>
      <p:sp>
        <p:nvSpPr>
          <p:cNvPr id="6" name="Subtitle 2">
            <a:extLst>
              <a:ext uri="{FF2B5EF4-FFF2-40B4-BE49-F238E27FC236}">
                <a16:creationId xmlns:a16="http://schemas.microsoft.com/office/drawing/2014/main" id="{44CB29E8-0CBC-3721-8BF4-1B31C5AEA114}"/>
              </a:ext>
            </a:extLst>
          </p:cNvPr>
          <p:cNvSpPr txBox="1">
            <a:spLocks/>
          </p:cNvSpPr>
          <p:nvPr/>
        </p:nvSpPr>
        <p:spPr>
          <a:xfrm>
            <a:off x="173426" y="5662915"/>
            <a:ext cx="6872818" cy="337835"/>
          </a:xfrm>
          <a:prstGeom prst="rect">
            <a:avLst/>
          </a:prstGeom>
        </p:spPr>
        <p:txBody>
          <a:bodyPr vert="horz" lIns="68580" tIns="34290" rIns="68580" bIns="3429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defTabSz="342900" fontAlgn="auto">
              <a:spcAft>
                <a:spcPts val="450"/>
              </a:spcAft>
              <a:buClr>
                <a:srgbClr val="903163"/>
              </a:buClr>
              <a:buNone/>
            </a:pPr>
            <a:r>
              <a:rPr lang="en-US" sz="1500" dirty="0">
                <a:solidFill>
                  <a:srgbClr val="EBEBEB"/>
                </a:solidFill>
                <a:latin typeface="Gill Sans MT" panose="020B0502020104020203"/>
              </a:rPr>
              <a:t>Malik</a:t>
            </a:r>
          </a:p>
        </p:txBody>
      </p:sp>
    </p:spTree>
    <p:extLst>
      <p:ext uri="{BB962C8B-B14F-4D97-AF65-F5344CB8AC3E}">
        <p14:creationId xmlns:p14="http://schemas.microsoft.com/office/powerpoint/2010/main" val="2878896401"/>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815A-7F41-7138-CD6E-72DC7E739F66}"/>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BC3A7D40-CFDD-0185-CC26-70013DEE9316}"/>
              </a:ext>
            </a:extLst>
          </p:cNvPr>
          <p:cNvSpPr>
            <a:spLocks noGrp="1"/>
          </p:cNvSpPr>
          <p:nvPr>
            <p:ph idx="1"/>
          </p:nvPr>
        </p:nvSpPr>
        <p:spPr>
          <a:xfrm>
            <a:off x="435895" y="2317650"/>
            <a:ext cx="8272211" cy="2758727"/>
          </a:xfrm>
        </p:spPr>
        <p:txBody>
          <a:bodyPr/>
          <a:lstStyle/>
          <a:p>
            <a:r>
              <a:rPr lang="en-US" dirty="0"/>
              <a:t>Positive estimates indicate violent videogame play was associated with increases physical aggression controlling for covariates.</a:t>
            </a:r>
          </a:p>
          <a:p>
            <a:r>
              <a:rPr lang="en-US" dirty="0"/>
              <a:t>No publication bias</a:t>
            </a:r>
          </a:p>
          <a:p>
            <a:r>
              <a:rPr lang="en-US" dirty="0"/>
              <a:t>Moderator analysis </a:t>
            </a:r>
          </a:p>
          <a:p>
            <a:pPr lvl="1"/>
            <a:r>
              <a:rPr lang="en-US" dirty="0"/>
              <a:t>Ethnicity </a:t>
            </a:r>
          </a:p>
          <a:p>
            <a:pPr lvl="1"/>
            <a:r>
              <a:rPr lang="en-US" dirty="0"/>
              <a:t>Time lag </a:t>
            </a:r>
          </a:p>
          <a:p>
            <a:pPr lvl="1"/>
            <a:r>
              <a:rPr lang="en-US" dirty="0"/>
              <a:t>Age</a:t>
            </a:r>
          </a:p>
        </p:txBody>
      </p:sp>
      <p:grpSp>
        <p:nvGrpSpPr>
          <p:cNvPr id="4" name="Group 3">
            <a:extLst>
              <a:ext uri="{FF2B5EF4-FFF2-40B4-BE49-F238E27FC236}">
                <a16:creationId xmlns:a16="http://schemas.microsoft.com/office/drawing/2014/main" id="{77F7A956-E7F5-B5F9-901A-1F610712BFB2}"/>
              </a:ext>
            </a:extLst>
          </p:cNvPr>
          <p:cNvGrpSpPr/>
          <p:nvPr/>
        </p:nvGrpSpPr>
        <p:grpSpPr>
          <a:xfrm>
            <a:off x="1226927" y="4403608"/>
            <a:ext cx="7490870" cy="1334872"/>
            <a:chOff x="1066800" y="4316534"/>
            <a:chExt cx="13269158" cy="2373106"/>
          </a:xfrm>
        </p:grpSpPr>
        <p:pic>
          <p:nvPicPr>
            <p:cNvPr id="5" name="Picture 4">
              <a:extLst>
                <a:ext uri="{FF2B5EF4-FFF2-40B4-BE49-F238E27FC236}">
                  <a16:creationId xmlns:a16="http://schemas.microsoft.com/office/drawing/2014/main" id="{7AC939E9-F1C7-E44B-31ED-10D21F82DE1D}"/>
                </a:ext>
              </a:extLst>
            </p:cNvPr>
            <p:cNvPicPr>
              <a:picLocks noChangeAspect="1"/>
            </p:cNvPicPr>
            <p:nvPr/>
          </p:nvPicPr>
          <p:blipFill>
            <a:blip r:embed="rId2"/>
            <a:stretch>
              <a:fillRect/>
            </a:stretch>
          </p:blipFill>
          <p:spPr>
            <a:xfrm rot="16200000">
              <a:off x="5646654" y="583851"/>
              <a:ext cx="1384300" cy="10544008"/>
            </a:xfrm>
            <a:prstGeom prst="rect">
              <a:avLst/>
            </a:prstGeom>
          </p:spPr>
        </p:pic>
        <p:sp>
          <p:nvSpPr>
            <p:cNvPr id="6" name="TextBox 5">
              <a:extLst>
                <a:ext uri="{FF2B5EF4-FFF2-40B4-BE49-F238E27FC236}">
                  <a16:creationId xmlns:a16="http://schemas.microsoft.com/office/drawing/2014/main" id="{E76FDA16-A947-270B-5C76-A716A9BF5F73}"/>
                </a:ext>
              </a:extLst>
            </p:cNvPr>
            <p:cNvSpPr txBox="1"/>
            <p:nvPr/>
          </p:nvSpPr>
          <p:spPr>
            <a:xfrm rot="10800000" flipV="1">
              <a:off x="11468743" y="6309933"/>
              <a:ext cx="2867215" cy="379707"/>
            </a:xfrm>
            <a:prstGeom prst="rect">
              <a:avLst/>
            </a:prstGeom>
            <a:noFill/>
          </p:spPr>
          <p:txBody>
            <a:bodyPr wrap="square" rtlCol="0">
              <a:spAutoFit/>
            </a:bodyPr>
            <a:lstStyle/>
            <a:p>
              <a:pPr defTabSz="257175" eaLnBrk="1" fontAlgn="auto" hangingPunct="1">
                <a:spcBef>
                  <a:spcPts val="0"/>
                </a:spcBef>
                <a:spcAft>
                  <a:spcPts val="0"/>
                </a:spcAft>
              </a:pPr>
              <a:r>
                <a:rPr lang="en-US" sz="788" dirty="0">
                  <a:solidFill>
                    <a:prstClr val="black"/>
                  </a:solidFill>
                  <a:latin typeface="Gill Sans MT" panose="020B0502020104020203"/>
                </a:rPr>
                <a:t>-0.4</a:t>
              </a:r>
            </a:p>
          </p:txBody>
        </p:sp>
        <p:sp>
          <p:nvSpPr>
            <p:cNvPr id="7" name="TextBox 6">
              <a:extLst>
                <a:ext uri="{FF2B5EF4-FFF2-40B4-BE49-F238E27FC236}">
                  <a16:creationId xmlns:a16="http://schemas.microsoft.com/office/drawing/2014/main" id="{FA0C2979-0925-4CB9-D03E-759814F11C99}"/>
                </a:ext>
              </a:extLst>
            </p:cNvPr>
            <p:cNvSpPr txBox="1"/>
            <p:nvPr/>
          </p:nvSpPr>
          <p:spPr>
            <a:xfrm>
              <a:off x="11468743" y="6005995"/>
              <a:ext cx="733589" cy="379707"/>
            </a:xfrm>
            <a:prstGeom prst="rect">
              <a:avLst/>
            </a:prstGeom>
            <a:noFill/>
          </p:spPr>
          <p:txBody>
            <a:bodyPr wrap="square" rtlCol="0">
              <a:spAutoFit/>
            </a:bodyPr>
            <a:lstStyle/>
            <a:p>
              <a:pPr defTabSz="257175" eaLnBrk="1" fontAlgn="auto" hangingPunct="1">
                <a:spcBef>
                  <a:spcPts val="0"/>
                </a:spcBef>
                <a:spcAft>
                  <a:spcPts val="0"/>
                </a:spcAft>
              </a:pPr>
              <a:r>
                <a:rPr lang="en-US" sz="788" dirty="0">
                  <a:solidFill>
                    <a:prstClr val="black"/>
                  </a:solidFill>
                  <a:latin typeface="Gill Sans MT" panose="020B0502020104020203"/>
                </a:rPr>
                <a:t>-0.2</a:t>
              </a:r>
            </a:p>
          </p:txBody>
        </p:sp>
        <p:sp>
          <p:nvSpPr>
            <p:cNvPr id="8" name="TextBox 7">
              <a:extLst>
                <a:ext uri="{FF2B5EF4-FFF2-40B4-BE49-F238E27FC236}">
                  <a16:creationId xmlns:a16="http://schemas.microsoft.com/office/drawing/2014/main" id="{ECACE9D7-F051-CE41-0478-88E4DE7B8F68}"/>
                </a:ext>
              </a:extLst>
            </p:cNvPr>
            <p:cNvSpPr txBox="1"/>
            <p:nvPr/>
          </p:nvSpPr>
          <p:spPr>
            <a:xfrm>
              <a:off x="11468743" y="5683633"/>
              <a:ext cx="1651687" cy="379707"/>
            </a:xfrm>
            <a:prstGeom prst="rect">
              <a:avLst/>
            </a:prstGeom>
            <a:noFill/>
          </p:spPr>
          <p:txBody>
            <a:bodyPr wrap="square" rtlCol="0">
              <a:spAutoFit/>
            </a:bodyPr>
            <a:lstStyle/>
            <a:p>
              <a:pPr defTabSz="257175" eaLnBrk="1" fontAlgn="auto" hangingPunct="1">
                <a:spcBef>
                  <a:spcPts val="0"/>
                </a:spcBef>
                <a:spcAft>
                  <a:spcPts val="0"/>
                </a:spcAft>
              </a:pPr>
              <a:r>
                <a:rPr lang="en-US" sz="788">
                  <a:solidFill>
                    <a:prstClr val="black"/>
                  </a:solidFill>
                  <a:latin typeface="Gill Sans MT" panose="020B0502020104020203"/>
                </a:rPr>
                <a:t>0</a:t>
              </a:r>
              <a:endParaRPr lang="en-US" sz="788" dirty="0">
                <a:solidFill>
                  <a:prstClr val="black"/>
                </a:solidFill>
                <a:latin typeface="Gill Sans MT" panose="020B0502020104020203"/>
              </a:endParaRPr>
            </a:p>
          </p:txBody>
        </p:sp>
        <p:sp>
          <p:nvSpPr>
            <p:cNvPr id="9" name="TextBox 8">
              <a:extLst>
                <a:ext uri="{FF2B5EF4-FFF2-40B4-BE49-F238E27FC236}">
                  <a16:creationId xmlns:a16="http://schemas.microsoft.com/office/drawing/2014/main" id="{71B18BC9-90B3-1EFB-0DF8-21D0E2E7B4E3}"/>
                </a:ext>
              </a:extLst>
            </p:cNvPr>
            <p:cNvSpPr txBox="1"/>
            <p:nvPr/>
          </p:nvSpPr>
          <p:spPr>
            <a:xfrm>
              <a:off x="11455371" y="5352283"/>
              <a:ext cx="2064758" cy="379707"/>
            </a:xfrm>
            <a:prstGeom prst="rect">
              <a:avLst/>
            </a:prstGeom>
            <a:noFill/>
          </p:spPr>
          <p:txBody>
            <a:bodyPr wrap="square" rtlCol="0">
              <a:spAutoFit/>
            </a:bodyPr>
            <a:lstStyle/>
            <a:p>
              <a:pPr defTabSz="257175" eaLnBrk="1" fontAlgn="auto" hangingPunct="1">
                <a:spcBef>
                  <a:spcPts val="0"/>
                </a:spcBef>
                <a:spcAft>
                  <a:spcPts val="0"/>
                </a:spcAft>
              </a:pPr>
              <a:r>
                <a:rPr lang="en-US" sz="788" dirty="0">
                  <a:solidFill>
                    <a:prstClr val="black"/>
                  </a:solidFill>
                  <a:latin typeface="Gill Sans MT" panose="020B0502020104020203"/>
                </a:rPr>
                <a:t>0.2</a:t>
              </a:r>
            </a:p>
          </p:txBody>
        </p:sp>
        <p:sp>
          <p:nvSpPr>
            <p:cNvPr id="10" name="TextBox 9">
              <a:extLst>
                <a:ext uri="{FF2B5EF4-FFF2-40B4-BE49-F238E27FC236}">
                  <a16:creationId xmlns:a16="http://schemas.microsoft.com/office/drawing/2014/main" id="{DE34AAAB-753E-8D1F-A1B2-E663BD63BF04}"/>
                </a:ext>
              </a:extLst>
            </p:cNvPr>
            <p:cNvSpPr txBox="1"/>
            <p:nvPr/>
          </p:nvSpPr>
          <p:spPr>
            <a:xfrm>
              <a:off x="11455371" y="5020936"/>
              <a:ext cx="733589" cy="379707"/>
            </a:xfrm>
            <a:prstGeom prst="rect">
              <a:avLst/>
            </a:prstGeom>
            <a:noFill/>
          </p:spPr>
          <p:txBody>
            <a:bodyPr wrap="square" rtlCol="0">
              <a:spAutoFit/>
            </a:bodyPr>
            <a:lstStyle/>
            <a:p>
              <a:pPr defTabSz="257175" eaLnBrk="1" fontAlgn="auto" hangingPunct="1">
                <a:spcBef>
                  <a:spcPts val="0"/>
                </a:spcBef>
                <a:spcAft>
                  <a:spcPts val="0"/>
                </a:spcAft>
              </a:pPr>
              <a:r>
                <a:rPr lang="en-US" sz="788" dirty="0">
                  <a:solidFill>
                    <a:prstClr val="black"/>
                  </a:solidFill>
                  <a:latin typeface="Gill Sans MT" panose="020B0502020104020203"/>
                </a:rPr>
                <a:t>0.4</a:t>
              </a:r>
            </a:p>
          </p:txBody>
        </p:sp>
        <p:grpSp>
          <p:nvGrpSpPr>
            <p:cNvPr id="11" name="Group 10">
              <a:extLst>
                <a:ext uri="{FF2B5EF4-FFF2-40B4-BE49-F238E27FC236}">
                  <a16:creationId xmlns:a16="http://schemas.microsoft.com/office/drawing/2014/main" id="{1BA65E7B-B3AC-0DB7-48EF-F21DFD5B2559}"/>
                </a:ext>
              </a:extLst>
            </p:cNvPr>
            <p:cNvGrpSpPr/>
            <p:nvPr/>
          </p:nvGrpSpPr>
          <p:grpSpPr>
            <a:xfrm>
              <a:off x="1589517" y="4316534"/>
              <a:ext cx="3963962" cy="718373"/>
              <a:chOff x="7066073" y="4490605"/>
              <a:chExt cx="3963962" cy="718373"/>
            </a:xfrm>
          </p:grpSpPr>
          <p:sp>
            <p:nvSpPr>
              <p:cNvPr id="18" name="Right Brace 17">
                <a:extLst>
                  <a:ext uri="{FF2B5EF4-FFF2-40B4-BE49-F238E27FC236}">
                    <a16:creationId xmlns:a16="http://schemas.microsoft.com/office/drawing/2014/main" id="{90657120-B0F4-11C2-866F-1B8ADED6C081}"/>
                  </a:ext>
                </a:extLst>
              </p:cNvPr>
              <p:cNvSpPr/>
              <p:nvPr/>
            </p:nvSpPr>
            <p:spPr>
              <a:xfrm rot="16200000">
                <a:off x="8930039" y="3074962"/>
                <a:ext cx="236030" cy="39639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257175" eaLnBrk="1" fontAlgn="auto" hangingPunct="1">
                  <a:spcBef>
                    <a:spcPts val="0"/>
                  </a:spcBef>
                  <a:spcAft>
                    <a:spcPts val="0"/>
                  </a:spcAft>
                </a:pPr>
                <a:endParaRPr lang="en-US" sz="1013">
                  <a:solidFill>
                    <a:prstClr val="black"/>
                  </a:solidFill>
                  <a:latin typeface="Gill Sans MT" panose="020B0502020104020203"/>
                </a:endParaRPr>
              </a:p>
            </p:txBody>
          </p:sp>
          <p:sp>
            <p:nvSpPr>
              <p:cNvPr id="19" name="TextBox 18">
                <a:extLst>
                  <a:ext uri="{FF2B5EF4-FFF2-40B4-BE49-F238E27FC236}">
                    <a16:creationId xmlns:a16="http://schemas.microsoft.com/office/drawing/2014/main" id="{9E0B95E8-1986-BC80-9F1B-B317F322541F}"/>
                  </a:ext>
                </a:extLst>
              </p:cNvPr>
              <p:cNvSpPr txBox="1"/>
              <p:nvPr/>
            </p:nvSpPr>
            <p:spPr>
              <a:xfrm>
                <a:off x="8152110" y="4490605"/>
                <a:ext cx="1797805" cy="718373"/>
              </a:xfrm>
              <a:prstGeom prst="rect">
                <a:avLst/>
              </a:prstGeom>
              <a:noFill/>
            </p:spPr>
            <p:txBody>
              <a:bodyPr wrap="square" rtlCol="0">
                <a:spAutoFit/>
              </a:bodyPr>
              <a:lstStyle/>
              <a:p>
                <a:pPr defTabSz="257175" eaLnBrk="1" fontAlgn="auto" hangingPunct="1">
                  <a:spcBef>
                    <a:spcPts val="0"/>
                  </a:spcBef>
                  <a:spcAft>
                    <a:spcPts val="0"/>
                  </a:spcAft>
                </a:pPr>
                <a:r>
                  <a:rPr lang="en-US" sz="1013" dirty="0">
                    <a:solidFill>
                      <a:srgbClr val="3D3D3D"/>
                    </a:solidFill>
                    <a:latin typeface="Gill Sans MT" panose="020B0502020104020203"/>
                  </a:rPr>
                  <a:t>Ethnicity=White</a:t>
                </a:r>
              </a:p>
            </p:txBody>
          </p:sp>
        </p:grpSp>
        <p:grpSp>
          <p:nvGrpSpPr>
            <p:cNvPr id="12" name="Group 11">
              <a:extLst>
                <a:ext uri="{FF2B5EF4-FFF2-40B4-BE49-F238E27FC236}">
                  <a16:creationId xmlns:a16="http://schemas.microsoft.com/office/drawing/2014/main" id="{7FE6E44C-5C17-5F91-9C7E-19767546D461}"/>
                </a:ext>
              </a:extLst>
            </p:cNvPr>
            <p:cNvGrpSpPr/>
            <p:nvPr/>
          </p:nvGrpSpPr>
          <p:grpSpPr>
            <a:xfrm>
              <a:off x="6504795" y="4317788"/>
              <a:ext cx="1650570" cy="718374"/>
              <a:chOff x="4552627" y="4491859"/>
              <a:chExt cx="1650570" cy="718374"/>
            </a:xfrm>
          </p:grpSpPr>
          <p:sp>
            <p:nvSpPr>
              <p:cNvPr id="16" name="Right Brace 15">
                <a:extLst>
                  <a:ext uri="{FF2B5EF4-FFF2-40B4-BE49-F238E27FC236}">
                    <a16:creationId xmlns:a16="http://schemas.microsoft.com/office/drawing/2014/main" id="{DF43F2F5-2AA9-AA69-6692-A31C30CE217D}"/>
                  </a:ext>
                </a:extLst>
              </p:cNvPr>
              <p:cNvSpPr/>
              <p:nvPr/>
            </p:nvSpPr>
            <p:spPr>
              <a:xfrm rot="16200000">
                <a:off x="5258045" y="4466155"/>
                <a:ext cx="239734" cy="11778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257175" eaLnBrk="1" fontAlgn="auto" hangingPunct="1">
                  <a:spcBef>
                    <a:spcPts val="0"/>
                  </a:spcBef>
                  <a:spcAft>
                    <a:spcPts val="0"/>
                  </a:spcAft>
                </a:pPr>
                <a:endParaRPr lang="en-US" sz="1013">
                  <a:solidFill>
                    <a:prstClr val="black"/>
                  </a:solidFill>
                  <a:latin typeface="Gill Sans MT" panose="020B0502020104020203"/>
                </a:endParaRPr>
              </a:p>
            </p:txBody>
          </p:sp>
          <p:sp>
            <p:nvSpPr>
              <p:cNvPr id="17" name="TextBox 16">
                <a:extLst>
                  <a:ext uri="{FF2B5EF4-FFF2-40B4-BE49-F238E27FC236}">
                    <a16:creationId xmlns:a16="http://schemas.microsoft.com/office/drawing/2014/main" id="{87837001-7CBD-3F8D-ECE7-C2C07324DCFF}"/>
                  </a:ext>
                </a:extLst>
              </p:cNvPr>
              <p:cNvSpPr txBox="1"/>
              <p:nvPr/>
            </p:nvSpPr>
            <p:spPr>
              <a:xfrm>
                <a:off x="4552627" y="4491859"/>
                <a:ext cx="1650570" cy="718374"/>
              </a:xfrm>
              <a:prstGeom prst="rect">
                <a:avLst/>
              </a:prstGeom>
              <a:noFill/>
            </p:spPr>
            <p:txBody>
              <a:bodyPr wrap="square" rtlCol="0">
                <a:spAutoFit/>
              </a:bodyPr>
              <a:lstStyle/>
              <a:p>
                <a:pPr defTabSz="257175" eaLnBrk="1" fontAlgn="auto" hangingPunct="1">
                  <a:spcBef>
                    <a:spcPts val="0"/>
                  </a:spcBef>
                  <a:spcAft>
                    <a:spcPts val="0"/>
                  </a:spcAft>
                </a:pPr>
                <a:r>
                  <a:rPr lang="en-US" sz="1013" dirty="0">
                    <a:solidFill>
                      <a:srgbClr val="3D3D3D"/>
                    </a:solidFill>
                    <a:latin typeface="Gill Sans MT" panose="020B0502020104020203"/>
                  </a:rPr>
                  <a:t>Ethnicity=Asian</a:t>
                </a:r>
              </a:p>
            </p:txBody>
          </p:sp>
        </p:grpSp>
        <p:grpSp>
          <p:nvGrpSpPr>
            <p:cNvPr id="13" name="Group 12">
              <a:extLst>
                <a:ext uri="{FF2B5EF4-FFF2-40B4-BE49-F238E27FC236}">
                  <a16:creationId xmlns:a16="http://schemas.microsoft.com/office/drawing/2014/main" id="{405A5634-7617-4E54-4B57-A59E7DE78440}"/>
                </a:ext>
              </a:extLst>
            </p:cNvPr>
            <p:cNvGrpSpPr/>
            <p:nvPr/>
          </p:nvGrpSpPr>
          <p:grpSpPr>
            <a:xfrm>
              <a:off x="8477736" y="4317788"/>
              <a:ext cx="1997107" cy="718373"/>
              <a:chOff x="2210173" y="4486907"/>
              <a:chExt cx="1997107" cy="718373"/>
            </a:xfrm>
          </p:grpSpPr>
          <p:sp>
            <p:nvSpPr>
              <p:cNvPr id="14" name="Right Brace 13">
                <a:extLst>
                  <a:ext uri="{FF2B5EF4-FFF2-40B4-BE49-F238E27FC236}">
                    <a16:creationId xmlns:a16="http://schemas.microsoft.com/office/drawing/2014/main" id="{9579A9AE-B453-3BA2-2B38-077AD431DD2F}"/>
                  </a:ext>
                </a:extLst>
              </p:cNvPr>
              <p:cNvSpPr/>
              <p:nvPr/>
            </p:nvSpPr>
            <p:spPr>
              <a:xfrm rot="16200000">
                <a:off x="3080503" y="4565708"/>
                <a:ext cx="256448" cy="9620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257175" eaLnBrk="1" fontAlgn="auto" hangingPunct="1">
                  <a:spcBef>
                    <a:spcPts val="0"/>
                  </a:spcBef>
                  <a:spcAft>
                    <a:spcPts val="0"/>
                  </a:spcAft>
                </a:pPr>
                <a:endParaRPr lang="en-US" sz="1013">
                  <a:solidFill>
                    <a:prstClr val="black"/>
                  </a:solidFill>
                  <a:latin typeface="Gill Sans MT" panose="020B0502020104020203"/>
                </a:endParaRPr>
              </a:p>
            </p:txBody>
          </p:sp>
          <p:sp>
            <p:nvSpPr>
              <p:cNvPr id="15" name="TextBox 14">
                <a:extLst>
                  <a:ext uri="{FF2B5EF4-FFF2-40B4-BE49-F238E27FC236}">
                    <a16:creationId xmlns:a16="http://schemas.microsoft.com/office/drawing/2014/main" id="{1F439C9D-C805-85D6-D2EB-A936CB119679}"/>
                  </a:ext>
                </a:extLst>
              </p:cNvPr>
              <p:cNvSpPr txBox="1"/>
              <p:nvPr/>
            </p:nvSpPr>
            <p:spPr>
              <a:xfrm>
                <a:off x="2210173" y="4486907"/>
                <a:ext cx="1997107" cy="718373"/>
              </a:xfrm>
              <a:prstGeom prst="rect">
                <a:avLst/>
              </a:prstGeom>
              <a:noFill/>
            </p:spPr>
            <p:txBody>
              <a:bodyPr wrap="square" rtlCol="0">
                <a:spAutoFit/>
              </a:bodyPr>
              <a:lstStyle/>
              <a:p>
                <a:pPr defTabSz="257175" eaLnBrk="1" fontAlgn="auto" hangingPunct="1">
                  <a:spcBef>
                    <a:spcPts val="0"/>
                  </a:spcBef>
                  <a:spcAft>
                    <a:spcPts val="0"/>
                  </a:spcAft>
                </a:pPr>
                <a:r>
                  <a:rPr lang="en-US" sz="1013" dirty="0">
                    <a:solidFill>
                      <a:srgbClr val="3D3D3D"/>
                    </a:solidFill>
                    <a:latin typeface="Gill Sans MT" panose="020B0502020104020203"/>
                  </a:rPr>
                  <a:t>Ethnicity=Hispanic</a:t>
                </a:r>
              </a:p>
            </p:txBody>
          </p:sp>
        </p:grpSp>
      </p:grpSp>
      <p:sp>
        <p:nvSpPr>
          <p:cNvPr id="20" name="Subtitle 2">
            <a:extLst>
              <a:ext uri="{FF2B5EF4-FFF2-40B4-BE49-F238E27FC236}">
                <a16:creationId xmlns:a16="http://schemas.microsoft.com/office/drawing/2014/main" id="{9AA8DD9A-614D-9F20-D593-AF01FC733FC0}"/>
              </a:ext>
            </a:extLst>
          </p:cNvPr>
          <p:cNvSpPr txBox="1">
            <a:spLocks/>
          </p:cNvSpPr>
          <p:nvPr/>
        </p:nvSpPr>
        <p:spPr>
          <a:xfrm>
            <a:off x="173426" y="5662915"/>
            <a:ext cx="6872818" cy="337835"/>
          </a:xfrm>
          <a:prstGeom prst="rect">
            <a:avLst/>
          </a:prstGeom>
        </p:spPr>
        <p:txBody>
          <a:bodyPr vert="horz" lIns="68580" tIns="34290" rIns="68580" bIns="3429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defTabSz="342900" fontAlgn="auto">
              <a:spcAft>
                <a:spcPts val="450"/>
              </a:spcAft>
              <a:buClr>
                <a:srgbClr val="903163"/>
              </a:buClr>
              <a:buNone/>
            </a:pPr>
            <a:r>
              <a:rPr lang="en-US" sz="1500" dirty="0">
                <a:solidFill>
                  <a:srgbClr val="3D3D3D"/>
                </a:solidFill>
                <a:latin typeface="Gill Sans MT" panose="020B0502020104020203"/>
              </a:rPr>
              <a:t>Malik</a:t>
            </a:r>
          </a:p>
        </p:txBody>
      </p:sp>
    </p:spTree>
    <p:extLst>
      <p:ext uri="{BB962C8B-B14F-4D97-AF65-F5344CB8AC3E}">
        <p14:creationId xmlns:p14="http://schemas.microsoft.com/office/powerpoint/2010/main" val="1891081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5104-F3E3-BF35-76AB-C7CCF70092E2}"/>
              </a:ext>
            </a:extLst>
          </p:cNvPr>
          <p:cNvSpPr>
            <a:spLocks noGrp="1"/>
          </p:cNvSpPr>
          <p:nvPr>
            <p:ph type="title"/>
          </p:nvPr>
        </p:nvSpPr>
        <p:spPr/>
        <p:txBody>
          <a:bodyPr/>
          <a:lstStyle/>
          <a:p>
            <a:r>
              <a:rPr lang="en-US" dirty="0"/>
              <a:t>Standardized regression coefficients</a:t>
            </a:r>
          </a:p>
        </p:txBody>
      </p:sp>
      <p:pic>
        <p:nvPicPr>
          <p:cNvPr id="5" name="Content Placeholder 4" descr="A screenshot of a graph&#10;&#10;Description automatically generated">
            <a:extLst>
              <a:ext uri="{FF2B5EF4-FFF2-40B4-BE49-F238E27FC236}">
                <a16:creationId xmlns:a16="http://schemas.microsoft.com/office/drawing/2014/main" id="{3D9685E1-E3A5-86C5-9F73-5F3DC8512066}"/>
              </a:ext>
            </a:extLst>
          </p:cNvPr>
          <p:cNvPicPr>
            <a:picLocks noGrp="1" noChangeAspect="1"/>
          </p:cNvPicPr>
          <p:nvPr>
            <p:ph idx="1"/>
          </p:nvPr>
        </p:nvPicPr>
        <p:blipFill>
          <a:blip r:embed="rId2"/>
          <a:stretch>
            <a:fillRect/>
          </a:stretch>
        </p:blipFill>
        <p:spPr>
          <a:xfrm>
            <a:off x="1966278" y="2493169"/>
            <a:ext cx="5211444" cy="2758679"/>
          </a:xfrm>
        </p:spPr>
      </p:pic>
      <p:sp>
        <p:nvSpPr>
          <p:cNvPr id="6" name="Subtitle 2">
            <a:extLst>
              <a:ext uri="{FF2B5EF4-FFF2-40B4-BE49-F238E27FC236}">
                <a16:creationId xmlns:a16="http://schemas.microsoft.com/office/drawing/2014/main" id="{9B168BBE-5117-6C20-CF1E-95314FF248DA}"/>
              </a:ext>
            </a:extLst>
          </p:cNvPr>
          <p:cNvSpPr txBox="1">
            <a:spLocks/>
          </p:cNvSpPr>
          <p:nvPr/>
        </p:nvSpPr>
        <p:spPr>
          <a:xfrm>
            <a:off x="173426" y="5662915"/>
            <a:ext cx="6872818" cy="337835"/>
          </a:xfrm>
          <a:prstGeom prst="rect">
            <a:avLst/>
          </a:prstGeom>
        </p:spPr>
        <p:txBody>
          <a:bodyPr vert="horz" lIns="68580" tIns="34290" rIns="68580" bIns="3429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defTabSz="342900" fontAlgn="auto">
              <a:spcAft>
                <a:spcPts val="450"/>
              </a:spcAft>
              <a:buClr>
                <a:srgbClr val="903163"/>
              </a:buClr>
              <a:buNone/>
            </a:pPr>
            <a:r>
              <a:rPr lang="en-US" sz="1500" dirty="0">
                <a:solidFill>
                  <a:srgbClr val="3D3D3D"/>
                </a:solidFill>
                <a:latin typeface="Gill Sans MT" panose="020B0502020104020203"/>
              </a:rPr>
              <a:t>Malik</a:t>
            </a:r>
          </a:p>
        </p:txBody>
      </p:sp>
    </p:spTree>
    <p:extLst>
      <p:ext uri="{BB962C8B-B14F-4D97-AF65-F5344CB8AC3E}">
        <p14:creationId xmlns:p14="http://schemas.microsoft.com/office/powerpoint/2010/main" val="979659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F467-6736-C25E-6236-8AE816B05013}"/>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6E4370D6-64DC-6819-6C8A-80B7C60439FB}"/>
              </a:ext>
            </a:extLst>
          </p:cNvPr>
          <p:cNvSpPr>
            <a:spLocks noGrp="1"/>
          </p:cNvSpPr>
          <p:nvPr>
            <p:ph idx="1"/>
          </p:nvPr>
        </p:nvSpPr>
        <p:spPr/>
        <p:txBody>
          <a:bodyPr>
            <a:normAutofit/>
          </a:bodyPr>
          <a:lstStyle/>
          <a:p>
            <a:r>
              <a:rPr lang="en-US" dirty="0"/>
              <a:t>Longitudinal studies indicate a relationship between VGV and aggression controlling for covariates. </a:t>
            </a:r>
          </a:p>
          <a:p>
            <a:r>
              <a:rPr lang="en-US" dirty="0"/>
              <a:t>Cross-cultural differences may influence interpretation of violence.</a:t>
            </a:r>
          </a:p>
          <a:p>
            <a:r>
              <a:rPr lang="en-US" dirty="0"/>
              <a:t>Modest effect size .11</a:t>
            </a:r>
          </a:p>
          <a:p>
            <a:pPr lvl="1"/>
            <a:r>
              <a:rPr lang="en-US" dirty="0"/>
              <a:t>Practically meaningful.  Any opinions?</a:t>
            </a:r>
          </a:p>
          <a:p>
            <a:r>
              <a:rPr lang="en-US" dirty="0"/>
              <a:t>Policy implications </a:t>
            </a:r>
          </a:p>
        </p:txBody>
      </p:sp>
      <p:sp>
        <p:nvSpPr>
          <p:cNvPr id="4" name="Subtitle 2">
            <a:extLst>
              <a:ext uri="{FF2B5EF4-FFF2-40B4-BE49-F238E27FC236}">
                <a16:creationId xmlns:a16="http://schemas.microsoft.com/office/drawing/2014/main" id="{74B238B0-3C3E-ED83-FC36-6BCEAC0CDF92}"/>
              </a:ext>
            </a:extLst>
          </p:cNvPr>
          <p:cNvSpPr txBox="1">
            <a:spLocks/>
          </p:cNvSpPr>
          <p:nvPr/>
        </p:nvSpPr>
        <p:spPr>
          <a:xfrm>
            <a:off x="173426" y="5662915"/>
            <a:ext cx="6872818" cy="337835"/>
          </a:xfrm>
          <a:prstGeom prst="rect">
            <a:avLst/>
          </a:prstGeom>
        </p:spPr>
        <p:txBody>
          <a:bodyPr vert="horz" lIns="68580" tIns="34290" rIns="68580" bIns="3429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defTabSz="342900" fontAlgn="auto">
              <a:spcAft>
                <a:spcPts val="450"/>
              </a:spcAft>
              <a:buClr>
                <a:srgbClr val="903163"/>
              </a:buClr>
              <a:buNone/>
            </a:pPr>
            <a:r>
              <a:rPr lang="en-US" sz="1500" dirty="0">
                <a:solidFill>
                  <a:srgbClr val="3D3D3D"/>
                </a:solidFill>
                <a:latin typeface="Gill Sans MT" panose="020B0502020104020203"/>
              </a:rPr>
              <a:t>Malik</a:t>
            </a:r>
          </a:p>
        </p:txBody>
      </p:sp>
    </p:spTree>
    <p:extLst>
      <p:ext uri="{BB962C8B-B14F-4D97-AF65-F5344CB8AC3E}">
        <p14:creationId xmlns:p14="http://schemas.microsoft.com/office/powerpoint/2010/main" val="4861573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4374-079A-2C9B-C103-A006F10513AB}"/>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198D77E5-D651-3BB3-2596-67FE48D004D0}"/>
              </a:ext>
            </a:extLst>
          </p:cNvPr>
          <p:cNvSpPr>
            <a:spLocks noGrp="1"/>
          </p:cNvSpPr>
          <p:nvPr>
            <p:ph idx="1"/>
          </p:nvPr>
        </p:nvSpPr>
        <p:spPr/>
        <p:txBody>
          <a:bodyPr/>
          <a:lstStyle/>
          <a:p>
            <a:r>
              <a:rPr lang="en-US" dirty="0"/>
              <a:t>Are you convinced of the relationship between the VGV and aggression?</a:t>
            </a:r>
          </a:p>
          <a:p>
            <a:r>
              <a:rPr lang="en-US" dirty="0"/>
              <a:t>What other factors can mediate this role?</a:t>
            </a:r>
          </a:p>
          <a:p>
            <a:pPr lvl="1"/>
            <a:r>
              <a:rPr lang="en-US" dirty="0"/>
              <a:t>Role of peers</a:t>
            </a:r>
          </a:p>
          <a:p>
            <a:r>
              <a:rPr lang="en-US" dirty="0"/>
              <a:t>Can video games also be used to increase prosocial behaviors?</a:t>
            </a:r>
          </a:p>
          <a:p>
            <a:pPr marL="0" indent="0">
              <a:buNone/>
            </a:pPr>
            <a:r>
              <a:rPr lang="en-US" dirty="0"/>
              <a:t> </a:t>
            </a:r>
          </a:p>
        </p:txBody>
      </p:sp>
      <p:sp>
        <p:nvSpPr>
          <p:cNvPr id="4" name="Subtitle 2">
            <a:extLst>
              <a:ext uri="{FF2B5EF4-FFF2-40B4-BE49-F238E27FC236}">
                <a16:creationId xmlns:a16="http://schemas.microsoft.com/office/drawing/2014/main" id="{B8ABBE13-530B-2BBC-7C16-EB87216961FC}"/>
              </a:ext>
            </a:extLst>
          </p:cNvPr>
          <p:cNvSpPr txBox="1">
            <a:spLocks/>
          </p:cNvSpPr>
          <p:nvPr/>
        </p:nvSpPr>
        <p:spPr>
          <a:xfrm>
            <a:off x="173426" y="5662915"/>
            <a:ext cx="6872818" cy="337835"/>
          </a:xfrm>
          <a:prstGeom prst="rect">
            <a:avLst/>
          </a:prstGeom>
        </p:spPr>
        <p:txBody>
          <a:bodyPr vert="horz" lIns="68580" tIns="34290" rIns="68580" bIns="3429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defTabSz="342900" fontAlgn="auto">
              <a:spcAft>
                <a:spcPts val="450"/>
              </a:spcAft>
              <a:buClr>
                <a:srgbClr val="903163"/>
              </a:buClr>
              <a:buNone/>
            </a:pPr>
            <a:r>
              <a:rPr lang="en-US" sz="1500" dirty="0">
                <a:solidFill>
                  <a:srgbClr val="3D3D3D"/>
                </a:solidFill>
                <a:latin typeface="Gill Sans MT" panose="020B0502020104020203"/>
              </a:rPr>
              <a:t>Malik</a:t>
            </a:r>
          </a:p>
        </p:txBody>
      </p:sp>
    </p:spTree>
    <p:extLst>
      <p:ext uri="{BB962C8B-B14F-4D97-AF65-F5344CB8AC3E}">
        <p14:creationId xmlns:p14="http://schemas.microsoft.com/office/powerpoint/2010/main" val="81358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Method </a:t>
            </a:r>
          </a:p>
        </p:txBody>
      </p:sp>
      <p:sp>
        <p:nvSpPr>
          <p:cNvPr id="3" name="Content Placeholder 2"/>
          <p:cNvSpPr>
            <a:spLocks noGrp="1"/>
          </p:cNvSpPr>
          <p:nvPr>
            <p:ph idx="1"/>
          </p:nvPr>
        </p:nvSpPr>
        <p:spPr>
          <a:xfrm>
            <a:off x="457200" y="1775191"/>
            <a:ext cx="8229600" cy="4854209"/>
          </a:xfrm>
        </p:spPr>
        <p:txBody>
          <a:bodyPr>
            <a:normAutofit/>
          </a:bodyPr>
          <a:lstStyle/>
          <a:p>
            <a:pPr marL="402336" lvl="2" indent="-164592">
              <a:spcBef>
                <a:spcPts val="300"/>
              </a:spcBef>
              <a:buClr>
                <a:srgbClr val="F96A1B"/>
              </a:buClr>
              <a:buFont typeface="Wingdings" pitchFamily="2" charset="2"/>
              <a:buChar char="§"/>
            </a:pPr>
            <a:r>
              <a:rPr lang="en-US" sz="1600" b="1" dirty="0">
                <a:solidFill>
                  <a:srgbClr val="000000"/>
                </a:solidFill>
                <a:latin typeface="Franklin Gothic Book"/>
              </a:rPr>
              <a:t>Participants:</a:t>
            </a:r>
          </a:p>
          <a:p>
            <a:pPr marL="841248" lvl="4" indent="-164592">
              <a:spcBef>
                <a:spcPts val="300"/>
              </a:spcBef>
              <a:buClr>
                <a:srgbClr val="F96A1B"/>
              </a:buClr>
              <a:buFont typeface="Wingdings" pitchFamily="2" charset="2"/>
              <a:buChar char="§"/>
            </a:pPr>
            <a:r>
              <a:rPr lang="en-US" sz="1600" dirty="0">
                <a:solidFill>
                  <a:srgbClr val="000000"/>
                </a:solidFill>
                <a:latin typeface="Franklin Gothic Book"/>
              </a:rPr>
              <a:t>315 total in sample (199 complete data)</a:t>
            </a:r>
          </a:p>
          <a:p>
            <a:pPr marL="841248" lvl="4" indent="-164592">
              <a:spcBef>
                <a:spcPts val="300"/>
              </a:spcBef>
              <a:buClr>
                <a:srgbClr val="F96A1B"/>
              </a:buClr>
              <a:buFont typeface="Wingdings" pitchFamily="2" charset="2"/>
              <a:buChar char="§"/>
            </a:pPr>
            <a:r>
              <a:rPr lang="en-US" sz="1600" dirty="0">
                <a:solidFill>
                  <a:srgbClr val="000000"/>
                </a:solidFill>
                <a:latin typeface="Franklin Gothic Book"/>
              </a:rPr>
              <a:t>selected for temperamental reactivity to novelty at 4 months, both high and low reactive, and both positively and negatively reactive</a:t>
            </a:r>
            <a:endParaRPr lang="en-US" sz="1000" dirty="0">
              <a:solidFill>
                <a:srgbClr val="000000"/>
              </a:solidFill>
              <a:latin typeface="Franklin Gothic Book"/>
            </a:endParaRPr>
          </a:p>
          <a:p>
            <a:pPr marL="630936" lvl="3" indent="-164592">
              <a:spcBef>
                <a:spcPts val="300"/>
              </a:spcBef>
              <a:buClr>
                <a:srgbClr val="F96A1B"/>
              </a:buClr>
              <a:buFont typeface="Wingdings" pitchFamily="2" charset="2"/>
              <a:buChar char="§"/>
            </a:pPr>
            <a:r>
              <a:rPr lang="en-US" sz="1600" b="1" dirty="0">
                <a:solidFill>
                  <a:srgbClr val="000000"/>
                </a:solidFill>
                <a:latin typeface="Franklin Gothic Book"/>
              </a:rPr>
              <a:t>Behavioral Inhibition (24 &amp; 36 months)</a:t>
            </a:r>
            <a:r>
              <a:rPr lang="en-US" sz="1600" dirty="0">
                <a:solidFill>
                  <a:srgbClr val="000000"/>
                </a:solidFill>
                <a:latin typeface="Franklin Gothic Book"/>
              </a:rPr>
              <a:t>- </a:t>
            </a:r>
          </a:p>
          <a:p>
            <a:pPr marL="841248" lvl="4" indent="-164592">
              <a:spcBef>
                <a:spcPts val="300"/>
              </a:spcBef>
              <a:buClr>
                <a:srgbClr val="F96A1B"/>
              </a:buClr>
              <a:buFont typeface="Wingdings" pitchFamily="2" charset="2"/>
              <a:buChar char="§"/>
            </a:pPr>
            <a:r>
              <a:rPr lang="en-US" sz="1600" dirty="0">
                <a:solidFill>
                  <a:srgbClr val="000000"/>
                </a:solidFill>
                <a:latin typeface="Franklin Gothic Book"/>
              </a:rPr>
              <a:t>assessed behavior and affect using BI paradigm (stranger, robot, and tunnel tasks)</a:t>
            </a:r>
          </a:p>
          <a:p>
            <a:pPr marL="841248" lvl="4" indent="-164592">
              <a:spcBef>
                <a:spcPts val="300"/>
              </a:spcBef>
              <a:buClr>
                <a:srgbClr val="F96A1B"/>
              </a:buClr>
              <a:buFont typeface="Wingdings" pitchFamily="2" charset="2"/>
              <a:buChar char="§"/>
            </a:pPr>
            <a:r>
              <a:rPr lang="en-US" sz="1600" dirty="0">
                <a:solidFill>
                  <a:srgbClr val="000000"/>
                </a:solidFill>
                <a:latin typeface="Franklin Gothic Book"/>
              </a:rPr>
              <a:t>composite BI measure created for toddlerhood (average score)</a:t>
            </a:r>
          </a:p>
          <a:p>
            <a:pPr marL="630936" lvl="3" indent="-164592">
              <a:spcBef>
                <a:spcPts val="300"/>
              </a:spcBef>
              <a:buClr>
                <a:srgbClr val="F96A1B"/>
              </a:buClr>
              <a:buFont typeface="Wingdings" pitchFamily="2" charset="2"/>
              <a:buChar char="§"/>
            </a:pPr>
            <a:r>
              <a:rPr lang="en-US" sz="1600" b="1" dirty="0">
                <a:solidFill>
                  <a:srgbClr val="000000"/>
                </a:solidFill>
                <a:latin typeface="Franklin Gothic Book"/>
              </a:rPr>
              <a:t>Social Reticence (24, 36, 48, &amp; 60 months)- </a:t>
            </a:r>
          </a:p>
          <a:p>
            <a:pPr marL="841248" lvl="4" indent="-164592">
              <a:spcBef>
                <a:spcPts val="300"/>
              </a:spcBef>
              <a:buClr>
                <a:srgbClr val="F96A1B"/>
              </a:buClr>
              <a:buFont typeface="Wingdings" pitchFamily="2" charset="2"/>
              <a:buChar char="§"/>
            </a:pPr>
            <a:r>
              <a:rPr lang="en-US" sz="1600" dirty="0">
                <a:solidFill>
                  <a:srgbClr val="000000"/>
                </a:solidFill>
                <a:latin typeface="Franklin Gothic Book"/>
              </a:rPr>
              <a:t>interacted in laboratory with unfamiliar peer </a:t>
            </a:r>
          </a:p>
          <a:p>
            <a:pPr marL="1042416" lvl="5" indent="-164592">
              <a:spcBef>
                <a:spcPts val="300"/>
              </a:spcBef>
              <a:buClr>
                <a:srgbClr val="F96A1B"/>
              </a:buClr>
              <a:buFont typeface="Wingdings" pitchFamily="2" charset="2"/>
              <a:buChar char="§"/>
            </a:pPr>
            <a:r>
              <a:rPr lang="en-US" sz="1600" dirty="0">
                <a:solidFill>
                  <a:srgbClr val="000000"/>
                </a:solidFill>
                <a:latin typeface="Franklin Gothic Book"/>
              </a:rPr>
              <a:t>(free play, cleanup, and social problem solving tasks)</a:t>
            </a:r>
          </a:p>
          <a:p>
            <a:pPr marL="841248" lvl="4" indent="-164592">
              <a:spcBef>
                <a:spcPts val="300"/>
              </a:spcBef>
              <a:buClr>
                <a:srgbClr val="F96A1B"/>
              </a:buClr>
              <a:buFont typeface="Wingdings" pitchFamily="2" charset="2"/>
              <a:buChar char="§"/>
            </a:pPr>
            <a:r>
              <a:rPr lang="en-US" sz="1600" dirty="0">
                <a:solidFill>
                  <a:srgbClr val="000000"/>
                </a:solidFill>
                <a:latin typeface="Franklin Gothic Book"/>
              </a:rPr>
              <a:t>composite SR measure created based on social wariness from free play, proportion of time unoccupied on looking from cleanup, and proportion of passive problem-solving techniques used (average score)</a:t>
            </a:r>
          </a:p>
          <a:p>
            <a:pPr marL="630936" lvl="3" indent="-164592">
              <a:spcBef>
                <a:spcPts val="300"/>
              </a:spcBef>
              <a:buClr>
                <a:srgbClr val="F96A1B"/>
              </a:buClr>
              <a:buFont typeface="Wingdings" pitchFamily="2" charset="2"/>
              <a:buChar char="§"/>
            </a:pPr>
            <a:r>
              <a:rPr lang="en-US" sz="1600" b="1" dirty="0">
                <a:solidFill>
                  <a:srgbClr val="000000"/>
                </a:solidFill>
                <a:latin typeface="Franklin Gothic Book"/>
              </a:rPr>
              <a:t>Behavioral Outcomes (Psychopathology at 60-months or 5 years)</a:t>
            </a:r>
            <a:r>
              <a:rPr lang="en-US" sz="1600" dirty="0">
                <a:solidFill>
                  <a:srgbClr val="000000"/>
                </a:solidFill>
                <a:latin typeface="Franklin Gothic Book"/>
              </a:rPr>
              <a:t>- </a:t>
            </a:r>
          </a:p>
          <a:p>
            <a:pPr marL="841248" lvl="4" indent="-164592">
              <a:spcBef>
                <a:spcPts val="300"/>
              </a:spcBef>
              <a:buClr>
                <a:srgbClr val="F96A1B"/>
              </a:buClr>
              <a:buFont typeface="Wingdings" pitchFamily="2" charset="2"/>
              <a:buChar char="§"/>
            </a:pPr>
            <a:r>
              <a:rPr lang="en-US" sz="1600" dirty="0">
                <a:solidFill>
                  <a:srgbClr val="000000"/>
                </a:solidFill>
                <a:latin typeface="Franklin Gothic Book"/>
              </a:rPr>
              <a:t>mothers report behavior problems (symptom measures)- CBCL, HBQ</a:t>
            </a:r>
          </a:p>
          <a:p>
            <a:pPr marL="841248" lvl="4" indent="-164592">
              <a:spcBef>
                <a:spcPts val="300"/>
              </a:spcBef>
              <a:buClr>
                <a:srgbClr val="F96A1B"/>
              </a:buClr>
              <a:buFont typeface="Wingdings" pitchFamily="2" charset="2"/>
              <a:buChar char="§"/>
            </a:pPr>
            <a:r>
              <a:rPr lang="en-US" sz="1600" dirty="0">
                <a:solidFill>
                  <a:srgbClr val="000000"/>
                </a:solidFill>
                <a:latin typeface="Franklin Gothic Book"/>
              </a:rPr>
              <a:t>externalizing &amp; internalizing composite scores created from subscales of measures</a:t>
            </a:r>
          </a:p>
        </p:txBody>
      </p:sp>
    </p:spTree>
    <p:extLst>
      <p:ext uri="{BB962C8B-B14F-4D97-AF65-F5344CB8AC3E}">
        <p14:creationId xmlns:p14="http://schemas.microsoft.com/office/powerpoint/2010/main" val="216557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a:bodyPr>
          <a:lstStyle/>
          <a:p>
            <a:pPr algn="ctr"/>
            <a:r>
              <a:rPr lang="en-US" dirty="0"/>
              <a:t>Analytic Plan</a:t>
            </a:r>
          </a:p>
        </p:txBody>
      </p:sp>
      <p:sp>
        <p:nvSpPr>
          <p:cNvPr id="3" name="Content Placeholder 2"/>
          <p:cNvSpPr>
            <a:spLocks noGrp="1"/>
          </p:cNvSpPr>
          <p:nvPr>
            <p:ph idx="1"/>
          </p:nvPr>
        </p:nvSpPr>
        <p:spPr/>
        <p:txBody>
          <a:bodyPr>
            <a:normAutofit fontScale="85000" lnSpcReduction="20000"/>
          </a:bodyPr>
          <a:lstStyle/>
          <a:p>
            <a:pPr marL="768096" lvl="2" indent="0">
              <a:buNone/>
            </a:pPr>
            <a:endParaRPr lang="en-US" sz="2200" dirty="0"/>
          </a:p>
          <a:p>
            <a:pPr lvl="1"/>
            <a:endParaRPr lang="en-US" sz="2400" dirty="0"/>
          </a:p>
          <a:p>
            <a:pPr lvl="1"/>
            <a:endParaRPr lang="en-US" sz="2400" dirty="0"/>
          </a:p>
          <a:p>
            <a:pPr lvl="1"/>
            <a:endParaRPr lang="en-US" sz="1800" dirty="0"/>
          </a:p>
          <a:p>
            <a:pPr lvl="1"/>
            <a:endParaRPr lang="en-US" sz="1800" dirty="0"/>
          </a:p>
          <a:p>
            <a:pPr lvl="1"/>
            <a:endParaRPr lang="en-US" sz="1800" dirty="0"/>
          </a:p>
          <a:p>
            <a:pPr lvl="1"/>
            <a:endParaRPr lang="en-US" sz="1800" dirty="0"/>
          </a:p>
          <a:p>
            <a:pPr lvl="1"/>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r>
              <a:rPr lang="en-US" sz="2000" b="1" dirty="0">
                <a:latin typeface="Franklin Gothic Book" panose="020B0503020102020204" pitchFamily="34" charset="0"/>
              </a:rPr>
              <a:t>Used growth mixture modeling (SEM) to examine longitudinal trajectories of social reticence across early childhood:</a:t>
            </a:r>
            <a:r>
              <a:rPr lang="en-US" sz="2000" b="1" dirty="0">
                <a:latin typeface="Franklin Gothic Book" panose="020B0503020102020204" pitchFamily="34" charset="0"/>
                <a:cs typeface="Times New Roman"/>
              </a:rPr>
              <a:t> </a:t>
            </a:r>
          </a:p>
          <a:p>
            <a:pPr lvl="2"/>
            <a:r>
              <a:rPr lang="en-US" sz="1800" dirty="0">
                <a:latin typeface="Franklin Gothic Book" panose="020B0503020102020204" pitchFamily="34" charset="0"/>
                <a:cs typeface="Times New Roman"/>
              </a:rPr>
              <a:t>Latent growth trajectories estimated using SR measures at 4 time points</a:t>
            </a:r>
          </a:p>
          <a:p>
            <a:pPr lvl="2"/>
            <a:r>
              <a:rPr lang="en-US" sz="1800" dirty="0">
                <a:latin typeface="Franklin Gothic Book" panose="020B0503020102020204" pitchFamily="34" charset="0"/>
                <a:cs typeface="Times New Roman"/>
              </a:rPr>
              <a:t>BI then estimated as predictor of probability of membership to latent growth trajectory</a:t>
            </a:r>
          </a:p>
          <a:p>
            <a:pPr lvl="2"/>
            <a:r>
              <a:rPr lang="en-US" sz="1800" dirty="0">
                <a:latin typeface="Franklin Gothic Book" panose="020B0503020102020204" pitchFamily="34" charset="0"/>
                <a:cs typeface="Times New Roman"/>
              </a:rPr>
              <a:t>Symptom-based psychopathology measures estimated within each growth trajectory and most probable trajectory membership analyzed secondarily using ANOVA</a:t>
            </a:r>
            <a:endParaRPr lang="en-US" dirty="0">
              <a:latin typeface="Franklin Gothic Book" panose="020B0503020102020204" pitchFamily="34" charset="0"/>
            </a:endParaRPr>
          </a:p>
        </p:txBody>
      </p:sp>
      <p:pic>
        <p:nvPicPr>
          <p:cNvPr id="4" name="Picture 3"/>
          <p:cNvPicPr/>
          <p:nvPr/>
        </p:nvPicPr>
        <p:blipFill rotWithShape="1">
          <a:blip r:embed="rId2"/>
          <a:srcRect l="26442" t="46439" r="15385" b="6268"/>
          <a:stretch/>
        </p:blipFill>
        <p:spPr bwMode="auto">
          <a:xfrm>
            <a:off x="838200" y="1600200"/>
            <a:ext cx="7239000" cy="3352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037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763000" cy="1252728"/>
          </a:xfrm>
        </p:spPr>
        <p:txBody>
          <a:bodyPr>
            <a:normAutofit/>
          </a:bodyPr>
          <a:lstStyle/>
          <a:p>
            <a:r>
              <a:rPr lang="en-US" sz="4400" dirty="0">
                <a:solidFill>
                  <a:srgbClr val="FFC000"/>
                </a:solidFill>
                <a:latin typeface="Arial" charset="0"/>
                <a:ea typeface="+mn-ea"/>
                <a:cs typeface="+mn-cs"/>
              </a:rPr>
              <a:t>Social Reticence Trajectories</a:t>
            </a:r>
            <a:endParaRPr lang="en-US" sz="4400" dirty="0">
              <a:solidFill>
                <a:srgbClr val="FFC000"/>
              </a:solidFill>
            </a:endParaRPr>
          </a:p>
        </p:txBody>
      </p:sp>
      <p:sp>
        <p:nvSpPr>
          <p:cNvPr id="7" name="TextBox 6"/>
          <p:cNvSpPr txBox="1"/>
          <p:nvPr/>
        </p:nvSpPr>
        <p:spPr>
          <a:xfrm>
            <a:off x="37214" y="1752600"/>
            <a:ext cx="4038600" cy="4339650"/>
          </a:xfrm>
          <a:prstGeom prst="rect">
            <a:avLst/>
          </a:prstGeom>
          <a:noFill/>
        </p:spPr>
        <p:txBody>
          <a:bodyPr wrap="square" rtlCol="0">
            <a:spAutoFit/>
          </a:bodyPr>
          <a:lstStyle/>
          <a:p>
            <a:endParaRPr lang="en-US" dirty="0"/>
          </a:p>
          <a:p>
            <a:r>
              <a:rPr lang="en-US" b="1" dirty="0">
                <a:latin typeface="Franklin Gothic Book" panose="020B0503020102020204" pitchFamily="34" charset="0"/>
              </a:rPr>
              <a:t>3 Class Model of Social Reticence Trajectories</a:t>
            </a:r>
          </a:p>
          <a:p>
            <a:endParaRPr lang="en-US" b="1" dirty="0">
              <a:latin typeface="Franklin Gothic Book" panose="020B0503020102020204" pitchFamily="34" charset="0"/>
            </a:endParaRPr>
          </a:p>
          <a:p>
            <a:pPr marL="285750" indent="-285750">
              <a:buFont typeface="Arial" panose="020B0604020202020204" pitchFamily="34" charset="0"/>
              <a:buChar char="•"/>
            </a:pPr>
            <a:r>
              <a:rPr lang="en-US" b="1" dirty="0">
                <a:latin typeface="Franklin Gothic Book" panose="020B0503020102020204" pitchFamily="34" charset="0"/>
              </a:rPr>
              <a:t>High-Stable</a:t>
            </a:r>
            <a:r>
              <a:rPr lang="en-US" dirty="0">
                <a:latin typeface="Franklin Gothic Book" panose="020B0503020102020204" pitchFamily="34" charset="0"/>
              </a:rPr>
              <a:t> (</a:t>
            </a:r>
            <a:r>
              <a:rPr lang="en-US" i="1" dirty="0">
                <a:latin typeface="Franklin Gothic Book" panose="020B0503020102020204" pitchFamily="34" charset="0"/>
              </a:rPr>
              <a:t>n</a:t>
            </a:r>
            <a:r>
              <a:rPr lang="en-US" dirty="0">
                <a:latin typeface="Franklin Gothic Book" panose="020B0503020102020204" pitchFamily="34" charset="0"/>
              </a:rPr>
              <a:t>=43, 16% of sample): </a:t>
            </a:r>
            <a:r>
              <a:rPr lang="en-US" sz="1600" dirty="0">
                <a:latin typeface="Franklin Gothic Book" panose="020B0503020102020204" pitchFamily="34" charset="0"/>
              </a:rPr>
              <a:t>High level of social reticence at 2 years, with consistently higher levels and small increase over time</a:t>
            </a:r>
          </a:p>
          <a:p>
            <a:pPr marL="285750" indent="-285750">
              <a:buFont typeface="Arial" panose="020B0604020202020204" pitchFamily="34" charset="0"/>
              <a:buChar char="•"/>
            </a:pPr>
            <a:r>
              <a:rPr lang="en-US" b="1" dirty="0">
                <a:latin typeface="Franklin Gothic Book" panose="020B0503020102020204" pitchFamily="34" charset="0"/>
              </a:rPr>
              <a:t>High-Decreasing</a:t>
            </a:r>
            <a:r>
              <a:rPr lang="en-US" dirty="0">
                <a:latin typeface="Franklin Gothic Book" panose="020B0503020102020204" pitchFamily="34" charset="0"/>
              </a:rPr>
              <a:t> (</a:t>
            </a:r>
            <a:r>
              <a:rPr lang="en-US" i="1" dirty="0">
                <a:latin typeface="Franklin Gothic Book" panose="020B0503020102020204" pitchFamily="34" charset="0"/>
              </a:rPr>
              <a:t>n</a:t>
            </a:r>
            <a:r>
              <a:rPr lang="en-US" dirty="0">
                <a:latin typeface="Franklin Gothic Book" panose="020B0503020102020204" pitchFamily="34" charset="0"/>
              </a:rPr>
              <a:t>=112, 43% of sample): </a:t>
            </a:r>
            <a:r>
              <a:rPr lang="en-US" sz="1600" dirty="0">
                <a:latin typeface="Franklin Gothic Book" panose="020B0503020102020204" pitchFamily="34" charset="0"/>
              </a:rPr>
              <a:t>High level of SR at 2 years, with significant decrease over time</a:t>
            </a:r>
          </a:p>
          <a:p>
            <a:pPr marL="285750" indent="-285750">
              <a:buFont typeface="Arial" panose="020B0604020202020204" pitchFamily="34" charset="0"/>
              <a:buChar char="•"/>
            </a:pPr>
            <a:r>
              <a:rPr lang="en-US" b="1" dirty="0">
                <a:latin typeface="Franklin Gothic Book" panose="020B0503020102020204" pitchFamily="34" charset="0"/>
              </a:rPr>
              <a:t>Low-Increasing</a:t>
            </a:r>
            <a:r>
              <a:rPr lang="en-US" dirty="0">
                <a:latin typeface="Franklin Gothic Book" panose="020B0503020102020204" pitchFamily="34" charset="0"/>
              </a:rPr>
              <a:t> (</a:t>
            </a:r>
            <a:r>
              <a:rPr lang="en-US" i="1" dirty="0">
                <a:latin typeface="Franklin Gothic Book" panose="020B0503020102020204" pitchFamily="34" charset="0"/>
              </a:rPr>
              <a:t>n</a:t>
            </a:r>
            <a:r>
              <a:rPr lang="en-US" dirty="0">
                <a:latin typeface="Franklin Gothic Book" panose="020B0503020102020204" pitchFamily="34" charset="0"/>
              </a:rPr>
              <a:t>=107, 41% of sample): </a:t>
            </a:r>
            <a:r>
              <a:rPr lang="en-US" sz="1600" dirty="0">
                <a:latin typeface="Franklin Gothic Book" panose="020B0503020102020204" pitchFamily="34" charset="0"/>
              </a:rPr>
              <a:t>Lower level of SR at 2 years, with significant increase but still consistently low SR over time</a:t>
            </a:r>
          </a:p>
          <a:p>
            <a:pPr marL="742950" lvl="1" indent="-285750">
              <a:buFont typeface="Arial" panose="020B0604020202020204" pitchFamily="34" charset="0"/>
              <a:buChar char="•"/>
            </a:pPr>
            <a:endParaRPr lang="en-US" dirty="0"/>
          </a:p>
        </p:txBody>
      </p:sp>
      <p:pic>
        <p:nvPicPr>
          <p:cNvPr id="8" name="Picture 7"/>
          <p:cNvPicPr>
            <a:picLocks noChangeAspect="1"/>
          </p:cNvPicPr>
          <p:nvPr/>
        </p:nvPicPr>
        <p:blipFill rotWithShape="1">
          <a:blip r:embed="rId3"/>
          <a:srcRect l="18750" t="31909" r="44872" b="15954"/>
          <a:stretch/>
        </p:blipFill>
        <p:spPr bwMode="auto">
          <a:xfrm>
            <a:off x="4014972" y="2111829"/>
            <a:ext cx="4900428" cy="44413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7182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Classroom Behaviour Management for Elementary by Slidesgo">
  <a:themeElements>
    <a:clrScheme name="Simple Light">
      <a:dk1>
        <a:srgbClr val="FFFFFF"/>
      </a:dk1>
      <a:lt1>
        <a:srgbClr val="F5A60B"/>
      </a:lt1>
      <a:dk2>
        <a:srgbClr val="D64D6B"/>
      </a:dk2>
      <a:lt2>
        <a:srgbClr val="453F7D"/>
      </a:lt2>
      <a:accent1>
        <a:srgbClr val="CFCDE8"/>
      </a:accent1>
      <a:accent2>
        <a:srgbClr val="97C98B"/>
      </a:accent2>
      <a:accent3>
        <a:srgbClr val="5E8381"/>
      </a:accent3>
      <a:accent4>
        <a:srgbClr val="ED8FBF"/>
      </a:accent4>
      <a:accent5>
        <a:srgbClr val="A1544A"/>
      </a:accent5>
      <a:accent6>
        <a:srgbClr val="802751"/>
      </a:accent6>
      <a:hlink>
        <a:srgbClr val="453F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10693</TotalTime>
  <Words>3575</Words>
  <Application>Microsoft Office PowerPoint</Application>
  <PresentationFormat>On-screen Show (4:3)</PresentationFormat>
  <Paragraphs>467</Paragraphs>
  <Slides>66</Slides>
  <Notes>48</Notes>
  <HiddenSlides>24</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66</vt:i4>
      </vt:variant>
    </vt:vector>
  </HeadingPairs>
  <TitlesOfParts>
    <vt:vector size="85" baseType="lpstr">
      <vt:lpstr>Arial</vt:lpstr>
      <vt:lpstr>Atma</vt:lpstr>
      <vt:lpstr>Baloo Tammudu 2</vt:lpstr>
      <vt:lpstr>Bebas Neue</vt:lpstr>
      <vt:lpstr>Calibri</vt:lpstr>
      <vt:lpstr>Corbel</vt:lpstr>
      <vt:lpstr>Courier New</vt:lpstr>
      <vt:lpstr>Franklin Gothic Book</vt:lpstr>
      <vt:lpstr>Gill Sans MT</vt:lpstr>
      <vt:lpstr>Monotype Sorts</vt:lpstr>
      <vt:lpstr>PT Sans</vt:lpstr>
      <vt:lpstr>Roboto Condensed Light</vt:lpstr>
      <vt:lpstr>Times New Roman</vt:lpstr>
      <vt:lpstr>Wingdings</vt:lpstr>
      <vt:lpstr>Wingdings 2</vt:lpstr>
      <vt:lpstr>Wingdings 3</vt:lpstr>
      <vt:lpstr>Module</vt:lpstr>
      <vt:lpstr>Dividend</vt:lpstr>
      <vt:lpstr>Classroom Behaviour Management for Elementary by Slidesgo</vt:lpstr>
      <vt:lpstr>Social and Emotional Development</vt:lpstr>
      <vt:lpstr>Peer Acceptance and  Social Outcomes</vt:lpstr>
      <vt:lpstr>Phylogenetic Spread of Peer Learning?</vt:lpstr>
      <vt:lpstr>Overview</vt:lpstr>
      <vt:lpstr>PowerPoint Presentation</vt:lpstr>
      <vt:lpstr>Background</vt:lpstr>
      <vt:lpstr>Longitudinal Method </vt:lpstr>
      <vt:lpstr>Analytic Plan</vt:lpstr>
      <vt:lpstr>Social Reticence Trajectories</vt:lpstr>
      <vt:lpstr>BI Probability of SR Trajectory </vt:lpstr>
      <vt:lpstr>SR Trajectory Predicts Psychopathology Symptoms</vt:lpstr>
      <vt:lpstr>Aggression iarger context:  Relational model</vt:lpstr>
      <vt:lpstr>Most primates show a dramatic increase in body contact between former opponents during post conflict (PC) as compared with matched-control (MC) observations</vt:lpstr>
      <vt:lpstr>Kiss to make-up</vt:lpstr>
      <vt:lpstr>Reconciliations allow rhesus monkeys to maintain tight kinship bonds despite frequent intrafamilial squabbles.</vt:lpstr>
      <vt:lpstr>Reconciliation</vt:lpstr>
      <vt:lpstr>Bonobo chimps (Pan paniscus)</vt:lpstr>
      <vt:lpstr>Bonobo videos</vt:lpstr>
      <vt:lpstr>Human aggression</vt:lpstr>
      <vt:lpstr>Processes</vt:lpstr>
      <vt:lpstr>Stability of aggression</vt:lpstr>
      <vt:lpstr>Behavior genetics</vt:lpstr>
      <vt:lpstr>PowerPoint Presentation</vt:lpstr>
      <vt:lpstr>Real-time coercion</vt:lpstr>
      <vt:lpstr>A cascade from disregard for rules of conduct at preschool age to parental power assertion at early school age to antisocial behavior in early preadolescence: Interplay with the child’s skin conductance level</vt:lpstr>
      <vt:lpstr>Background</vt:lpstr>
      <vt:lpstr>Methods</vt:lpstr>
      <vt:lpstr>Results</vt:lpstr>
      <vt:lpstr>Mediation for low skin conductance children</vt:lpstr>
      <vt:lpstr>Environmental impacts: TV</vt:lpstr>
      <vt:lpstr>Relational aggression</vt:lpstr>
      <vt:lpstr>Provocation  aggression </vt:lpstr>
      <vt:lpstr>PowerPoint Presentation</vt:lpstr>
      <vt:lpstr>Background</vt:lpstr>
      <vt:lpstr>Purpose of Study</vt:lpstr>
      <vt:lpstr>Hypotheses</vt:lpstr>
      <vt:lpstr>Methods</vt:lpstr>
      <vt:lpstr>Measures</vt:lpstr>
      <vt:lpstr>Forms and Functions of Aggressive Behavior (Murray-Close &amp; Ostrov, 2009)</vt:lpstr>
      <vt:lpstr>Forms and Functions of Aggressive Behavior (Murray-Close &amp; Ostrov, 2009)</vt:lpstr>
      <vt:lpstr>Forms and Functions of Aggressive Behavior (Murray-Close &amp; Ostrov, 2009)</vt:lpstr>
      <vt:lpstr>4 latent aggression factors: Physical, relational, proactive, &amp; reactive</vt:lpstr>
      <vt:lpstr>Stability over 1 year</vt:lpstr>
      <vt:lpstr>Predictors</vt:lpstr>
      <vt:lpstr>Conclusion</vt:lpstr>
      <vt:lpstr>Highly correlated </vt:lpstr>
      <vt:lpstr>PowerPoint Presentation</vt:lpstr>
      <vt:lpstr>Trajectories of proactive-reactive aggression latent classes (K-5th) </vt:lpstr>
      <vt:lpstr>Social-emotional and school outcomes for youth </vt:lpstr>
      <vt:lpstr>PowerPoint Presentation</vt:lpstr>
      <vt:lpstr>Father gender stereotypes—&gt; father physical control (girls v boys)</vt:lpstr>
      <vt:lpstr>Metaanalysis of the relationship between violent video game play and physical aggression over time</vt:lpstr>
      <vt:lpstr>Controversy surrounding VGV     aggression link</vt:lpstr>
      <vt:lpstr>Present Metaanalysis</vt:lpstr>
      <vt:lpstr>Characteristics of included studies</vt:lpstr>
      <vt:lpstr>Results</vt:lpstr>
      <vt:lpstr>Discussion</vt:lpstr>
      <vt:lpstr>Questions to Think  About</vt:lpstr>
      <vt:lpstr>PowerPoint Presentation</vt:lpstr>
      <vt:lpstr>Introduction</vt:lpstr>
      <vt:lpstr>Method</vt:lpstr>
      <vt:lpstr>Study characteristics </vt:lpstr>
      <vt:lpstr>Results</vt:lpstr>
      <vt:lpstr>Standardized regression coefficients</vt:lpstr>
      <vt:lpstr>Discussion</vt:lpstr>
      <vt:lpstr>Discussion Questions</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Messinger, Daniel S., Ph.D.</cp:lastModifiedBy>
  <cp:revision>272</cp:revision>
  <cp:lastPrinted>2023-11-01T15:53:39Z</cp:lastPrinted>
  <dcterms:created xsi:type="dcterms:W3CDTF">2007-01-11T16:44:21Z</dcterms:created>
  <dcterms:modified xsi:type="dcterms:W3CDTF">2023-11-01T17:42:15Z</dcterms:modified>
</cp:coreProperties>
</file>