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1" r:id="rId4"/>
    <p:sldId id="262" r:id="rId5"/>
    <p:sldId id="259" r:id="rId6"/>
    <p:sldId id="258" r:id="rId7"/>
    <p:sldId id="260" r:id="rId8"/>
    <p:sldId id="264" r:id="rId9"/>
    <p:sldId id="267" r:id="rId10"/>
    <p:sldId id="265" r:id="rId11"/>
    <p:sldId id="263" r:id="rId12"/>
    <p:sldId id="26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0" d="100"/>
          <a:sy n="90" d="100"/>
        </p:scale>
        <p:origin x="298"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F4836FF9-14D2-47DC-8FD1-7CE7707F3D5D}"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55B60-CC6C-41BD-BB82-BB4239C47119}" type="slidenum">
              <a:rPr lang="en-US" smtClean="0"/>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413380403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836FF9-14D2-47DC-8FD1-7CE7707F3D5D}"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55B60-CC6C-41BD-BB82-BB4239C47119}" type="slidenum">
              <a:rPr lang="en-US" smtClean="0"/>
              <a:t>‹#›</a:t>
            </a:fld>
            <a:endParaRPr lang="en-US"/>
          </a:p>
        </p:txBody>
      </p:sp>
    </p:spTree>
    <p:extLst>
      <p:ext uri="{BB962C8B-B14F-4D97-AF65-F5344CB8AC3E}">
        <p14:creationId xmlns:p14="http://schemas.microsoft.com/office/powerpoint/2010/main" val="439849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836FF9-14D2-47DC-8FD1-7CE7707F3D5D}" type="datetimeFigureOut">
              <a:rPr lang="en-US" smtClean="0"/>
              <a:t>11/1/2022</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AD855B60-CC6C-41BD-BB82-BB4239C47119}" type="slidenum">
              <a:rPr lang="en-US" smtClean="0"/>
              <a:t>‹#›</a:t>
            </a:fld>
            <a:endParaRPr lang="en-US"/>
          </a:p>
        </p:txBody>
      </p:sp>
    </p:spTree>
    <p:extLst>
      <p:ext uri="{BB962C8B-B14F-4D97-AF65-F5344CB8AC3E}">
        <p14:creationId xmlns:p14="http://schemas.microsoft.com/office/powerpoint/2010/main" val="363557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836FF9-14D2-47DC-8FD1-7CE7707F3D5D}"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55B60-CC6C-41BD-BB82-BB4239C47119}" type="slidenum">
              <a:rPr lang="en-US" smtClean="0"/>
              <a:t>‹#›</a:t>
            </a:fld>
            <a:endParaRPr lang="en-US"/>
          </a:p>
        </p:txBody>
      </p:sp>
    </p:spTree>
    <p:extLst>
      <p:ext uri="{BB962C8B-B14F-4D97-AF65-F5344CB8AC3E}">
        <p14:creationId xmlns:p14="http://schemas.microsoft.com/office/powerpoint/2010/main" val="2439883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4836FF9-14D2-47DC-8FD1-7CE7707F3D5D}" type="datetimeFigureOut">
              <a:rPr lang="en-US" smtClean="0"/>
              <a:t>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55B60-CC6C-41BD-BB82-BB4239C47119}" type="slidenum">
              <a:rPr lang="en-US" smtClean="0"/>
              <a:t>‹#›</a:t>
            </a:fld>
            <a:endParaRPr lang="en-US"/>
          </a:p>
        </p:txBody>
      </p:sp>
    </p:spTree>
    <p:extLst>
      <p:ext uri="{BB962C8B-B14F-4D97-AF65-F5344CB8AC3E}">
        <p14:creationId xmlns:p14="http://schemas.microsoft.com/office/powerpoint/2010/main" val="26097207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4836FF9-14D2-47DC-8FD1-7CE7707F3D5D}"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55B60-CC6C-41BD-BB82-BB4239C47119}" type="slidenum">
              <a:rPr lang="en-US" smtClean="0"/>
              <a:t>‹#›</a:t>
            </a:fld>
            <a:endParaRPr lang="en-US"/>
          </a:p>
        </p:txBody>
      </p:sp>
    </p:spTree>
    <p:extLst>
      <p:ext uri="{BB962C8B-B14F-4D97-AF65-F5344CB8AC3E}">
        <p14:creationId xmlns:p14="http://schemas.microsoft.com/office/powerpoint/2010/main" val="179374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4836FF9-14D2-47DC-8FD1-7CE7707F3D5D}" type="datetimeFigureOut">
              <a:rPr lang="en-US" smtClean="0"/>
              <a:t>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55B60-CC6C-41BD-BB82-BB4239C47119}" type="slidenum">
              <a:rPr lang="en-US" smtClean="0"/>
              <a:t>‹#›</a:t>
            </a:fld>
            <a:endParaRPr lang="en-US"/>
          </a:p>
        </p:txBody>
      </p:sp>
    </p:spTree>
    <p:extLst>
      <p:ext uri="{BB962C8B-B14F-4D97-AF65-F5344CB8AC3E}">
        <p14:creationId xmlns:p14="http://schemas.microsoft.com/office/powerpoint/2010/main" val="334806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4836FF9-14D2-47DC-8FD1-7CE7707F3D5D}" type="datetimeFigureOut">
              <a:rPr lang="en-US" smtClean="0"/>
              <a:t>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55B60-CC6C-41BD-BB82-BB4239C47119}" type="slidenum">
              <a:rPr lang="en-US" smtClean="0"/>
              <a:t>‹#›</a:t>
            </a:fld>
            <a:endParaRPr lang="en-US"/>
          </a:p>
        </p:txBody>
      </p:sp>
    </p:spTree>
    <p:extLst>
      <p:ext uri="{BB962C8B-B14F-4D97-AF65-F5344CB8AC3E}">
        <p14:creationId xmlns:p14="http://schemas.microsoft.com/office/powerpoint/2010/main" val="254985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36FF9-14D2-47DC-8FD1-7CE7707F3D5D}" type="datetimeFigureOut">
              <a:rPr lang="en-US" smtClean="0"/>
              <a:t>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55B60-CC6C-41BD-BB82-BB4239C47119}" type="slidenum">
              <a:rPr lang="en-US" smtClean="0"/>
              <a:t>‹#›</a:t>
            </a:fld>
            <a:endParaRPr lang="en-US"/>
          </a:p>
        </p:txBody>
      </p:sp>
    </p:spTree>
    <p:extLst>
      <p:ext uri="{BB962C8B-B14F-4D97-AF65-F5344CB8AC3E}">
        <p14:creationId xmlns:p14="http://schemas.microsoft.com/office/powerpoint/2010/main" val="311453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4836FF9-14D2-47DC-8FD1-7CE7707F3D5D}" type="datetimeFigureOut">
              <a:rPr lang="en-US" smtClean="0"/>
              <a:t>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55B60-CC6C-41BD-BB82-BB4239C47119}" type="slidenum">
              <a:rPr lang="en-US" smtClean="0"/>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extLst>
      <p:ext uri="{BB962C8B-B14F-4D97-AF65-F5344CB8AC3E}">
        <p14:creationId xmlns:p14="http://schemas.microsoft.com/office/powerpoint/2010/main" val="222377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F4836FF9-14D2-47DC-8FD1-7CE7707F3D5D}" type="datetimeFigureOut">
              <a:rPr lang="en-US" smtClean="0"/>
              <a:t>11/1/2022</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AD855B60-CC6C-41BD-BB82-BB4239C47119}" type="slidenum">
              <a:rPr lang="en-US" smtClean="0"/>
              <a:t>‹#›</a:t>
            </a:fld>
            <a:endParaRPr lang="en-US"/>
          </a:p>
        </p:txBody>
      </p:sp>
    </p:spTree>
    <p:extLst>
      <p:ext uri="{BB962C8B-B14F-4D97-AF65-F5344CB8AC3E}">
        <p14:creationId xmlns:p14="http://schemas.microsoft.com/office/powerpoint/2010/main" val="255537310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4836FF9-14D2-47DC-8FD1-7CE7707F3D5D}" type="datetimeFigureOut">
              <a:rPr lang="en-US" smtClean="0"/>
              <a:t>11/1/2022</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D855B60-CC6C-41BD-BB82-BB4239C47119}" type="slidenum">
              <a:rPr lang="en-US" smtClean="0"/>
              <a:t>‹#›</a:t>
            </a:fld>
            <a:endParaRPr lang="en-US"/>
          </a:p>
        </p:txBody>
      </p:sp>
    </p:spTree>
    <p:extLst>
      <p:ext uri="{BB962C8B-B14F-4D97-AF65-F5344CB8AC3E}">
        <p14:creationId xmlns:p14="http://schemas.microsoft.com/office/powerpoint/2010/main" val="1821212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sy.miami.edu/faculty/dmessinger/c_c/rsrcs/rdgs/emot/Darwin_Duchenne_PLOSONE_2013.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document/d/1lPn86aa38n9lmTzf_fVGAsfo8jYwOdle/edit" TargetMode="External"/><Relationship Id="rId2" Type="http://schemas.openxmlformats.org/officeDocument/2006/relationships/hyperlink" Target="https://docs.google.com/document/d/1bzMEeye1XGRvx2YGGbc8ZzTc0OdlS3oC/ed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ibrary.miami.edu/"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86EDA-A3CB-AD78-F7CB-67C43F267C0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51FD7A76-218D-F33C-E845-B8C7E9AF389A}"/>
              </a:ext>
            </a:extLst>
          </p:cNvPr>
          <p:cNvSpPr>
            <a:spLocks noGrp="1"/>
          </p:cNvSpPr>
          <p:nvPr>
            <p:ph idx="1"/>
          </p:nvPr>
        </p:nvSpPr>
        <p:spPr/>
        <p:txBody>
          <a:bodyPr/>
          <a:lstStyle/>
          <a:p>
            <a:r>
              <a:rPr lang="en-US" dirty="0"/>
              <a:t>Handbook chapter </a:t>
            </a:r>
          </a:p>
          <a:p>
            <a:pPr lvl="1"/>
            <a:r>
              <a:rPr lang="en-US" dirty="0"/>
              <a:t>Review of 1</a:t>
            </a:r>
            <a:r>
              <a:rPr lang="en-US" baseline="30000" dirty="0"/>
              <a:t>st</a:t>
            </a:r>
            <a:r>
              <a:rPr lang="en-US" dirty="0"/>
              <a:t> chapters</a:t>
            </a:r>
          </a:p>
          <a:p>
            <a:pPr lvl="1"/>
            <a:r>
              <a:rPr lang="en-US" dirty="0"/>
              <a:t>Template</a:t>
            </a:r>
          </a:p>
          <a:p>
            <a:r>
              <a:rPr lang="en-US" dirty="0"/>
              <a:t>Textbook</a:t>
            </a:r>
          </a:p>
          <a:p>
            <a:pPr lvl="1"/>
            <a:r>
              <a:rPr lang="en-US" dirty="0"/>
              <a:t>Use google doc suggestion mode (track changes) for all edits.</a:t>
            </a:r>
          </a:p>
          <a:p>
            <a:pPr lvl="1"/>
            <a:r>
              <a:rPr lang="en-US" i="1" dirty="0"/>
              <a:t>Review headings </a:t>
            </a:r>
          </a:p>
          <a:p>
            <a:pPr lvl="2"/>
            <a:r>
              <a:rPr lang="en-US" i="1" dirty="0"/>
              <a:t>Subheadings.</a:t>
            </a:r>
          </a:p>
          <a:p>
            <a:pPr lvl="2"/>
            <a:r>
              <a:rPr lang="en-US" i="1" dirty="0"/>
              <a:t>Italicize</a:t>
            </a:r>
          </a:p>
        </p:txBody>
      </p:sp>
    </p:spTree>
    <p:extLst>
      <p:ext uri="{BB962C8B-B14F-4D97-AF65-F5344CB8AC3E}">
        <p14:creationId xmlns:p14="http://schemas.microsoft.com/office/powerpoint/2010/main" val="393708200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ADD62-51E7-C498-FABA-277C5418A20F}"/>
              </a:ext>
            </a:extLst>
          </p:cNvPr>
          <p:cNvSpPr>
            <a:spLocks noGrp="1"/>
          </p:cNvSpPr>
          <p:nvPr>
            <p:ph type="title"/>
          </p:nvPr>
        </p:nvSpPr>
        <p:spPr/>
        <p:txBody>
          <a:bodyPr/>
          <a:lstStyle/>
          <a:p>
            <a:r>
              <a:rPr lang="en-US" dirty="0"/>
              <a:t>Instructions on Linking Citations</a:t>
            </a:r>
          </a:p>
        </p:txBody>
      </p:sp>
      <p:sp>
        <p:nvSpPr>
          <p:cNvPr id="3" name="Content Placeholder 2">
            <a:extLst>
              <a:ext uri="{FF2B5EF4-FFF2-40B4-BE49-F238E27FC236}">
                <a16:creationId xmlns:a16="http://schemas.microsoft.com/office/drawing/2014/main" id="{B673BD8E-4BA7-8868-5EEF-BB2CEE2F32EE}"/>
              </a:ext>
            </a:extLst>
          </p:cNvPr>
          <p:cNvSpPr>
            <a:spLocks noGrp="1"/>
          </p:cNvSpPr>
          <p:nvPr>
            <p:ph idx="1"/>
          </p:nvPr>
        </p:nvSpPr>
        <p:spPr/>
        <p:txBody>
          <a:bodyPr>
            <a:normAutofit/>
          </a:bodyPr>
          <a:lstStyle/>
          <a:p>
            <a:r>
              <a:rPr lang="en-US" sz="1000" dirty="0"/>
              <a:t>  </a:t>
            </a:r>
            <a:r>
              <a:rPr lang="en-US" sz="1400" dirty="0"/>
              <a:t>Linking Citations</a:t>
            </a:r>
          </a:p>
          <a:p>
            <a:r>
              <a:rPr lang="en-US" sz="1400" dirty="0"/>
              <a:t>Step 1: Go to your chapter and see which citations don’t have links.</a:t>
            </a:r>
          </a:p>
          <a:p>
            <a:r>
              <a:rPr lang="en-US" sz="1400" dirty="0"/>
              <a:t>Step 2: Once you choose your citation, use the References document (</a:t>
            </a:r>
            <a:r>
              <a:rPr lang="en-US" sz="1400" dirty="0" err="1"/>
              <a:t>References.Topical</a:t>
            </a:r>
            <a:r>
              <a:rPr lang="en-US" sz="1400" dirty="0"/>
              <a:t>) to find it and decide whether it’s from an article or a chapter. </a:t>
            </a:r>
          </a:p>
          <a:p>
            <a:r>
              <a:rPr lang="en-US" sz="1400" dirty="0"/>
              <a:t>•	An example of an article citation would be: </a:t>
            </a:r>
            <a:r>
              <a:rPr lang="en-US" sz="1400" dirty="0" err="1"/>
              <a:t>Papousek</a:t>
            </a:r>
            <a:r>
              <a:rPr lang="en-US" sz="1400" dirty="0"/>
              <a:t>, M. (1989). Determinants of responsiveness to infant vocal expression of emotional state. Infant Behavior and Development, 12, 507–524. </a:t>
            </a:r>
          </a:p>
          <a:p>
            <a:r>
              <a:rPr lang="en-US" sz="1400" dirty="0"/>
              <a:t>•	An example of a chapter citation would be: </a:t>
            </a:r>
            <a:r>
              <a:rPr lang="en-US" sz="1400" dirty="0" err="1"/>
              <a:t>Papousek</a:t>
            </a:r>
            <a:r>
              <a:rPr lang="en-US" sz="1400" dirty="0"/>
              <a:t>, H., &amp; </a:t>
            </a:r>
            <a:r>
              <a:rPr lang="en-US" sz="1400" dirty="0" err="1"/>
              <a:t>Papousek</a:t>
            </a:r>
            <a:r>
              <a:rPr lang="en-US" sz="1400" dirty="0"/>
              <a:t>, M. (1987). Intuitive parenting: A dialectic counterpart of the infant’s integrative competence. In J. D. Osofsky (Ed.), Handbook of infant development (2nd ed., pp. 302–331). New York: Wiley.</a:t>
            </a:r>
          </a:p>
          <a:p>
            <a:r>
              <a:rPr lang="en-US" sz="1400" dirty="0"/>
              <a:t>Once you’ve found your article or chapter, then you can use that citation to find the link.</a:t>
            </a:r>
          </a:p>
          <a:p>
            <a:r>
              <a:rPr lang="en-US" sz="1400" dirty="0"/>
              <a:t>Step 3: In order to link your article to the citation, you will have to search a database for the PDF link. Your first search engine should be the UM library website. If you are unable to find it on the UM website, then Google Scholar should be your next option. If you cannot find it on either database, move on to linking your next citation. </a:t>
            </a:r>
          </a:p>
          <a:p>
            <a:r>
              <a:rPr lang="en-US" sz="1400" dirty="0"/>
              <a:t>Step 4: Once you can access the full version of your article and have the link, copy it.</a:t>
            </a:r>
          </a:p>
          <a:p>
            <a:r>
              <a:rPr lang="en-US" sz="1400" dirty="0"/>
              <a:t>Step 5: Go back to the Google Doc with your chapter and highlight your citation with your cursor. </a:t>
            </a:r>
          </a:p>
          <a:p>
            <a:r>
              <a:rPr lang="en-US" sz="1400" dirty="0"/>
              <a:t>Step 6: Once you’ve selected your citation, click on the Insert tab on the top left.</a:t>
            </a:r>
          </a:p>
          <a:p>
            <a:r>
              <a:rPr lang="en-US" sz="1400" dirty="0"/>
              <a:t>Step 7: Scroll down to Link and select that option. </a:t>
            </a:r>
          </a:p>
          <a:p>
            <a:r>
              <a:rPr lang="en-US" sz="1400" dirty="0"/>
              <a:t>Step 8: Paste the link that you copied into the box. </a:t>
            </a:r>
          </a:p>
          <a:p>
            <a:r>
              <a:rPr lang="en-US" sz="1400" dirty="0"/>
              <a:t>Step 9: Click Apply to link your citation. </a:t>
            </a:r>
            <a:endParaRPr lang="en-US" sz="1000" dirty="0"/>
          </a:p>
        </p:txBody>
      </p:sp>
    </p:spTree>
    <p:extLst>
      <p:ext uri="{BB962C8B-B14F-4D97-AF65-F5344CB8AC3E}">
        <p14:creationId xmlns:p14="http://schemas.microsoft.com/office/powerpoint/2010/main" val="2392502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8B202-CB90-3176-2C77-AF7AE6390BDB}"/>
              </a:ext>
            </a:extLst>
          </p:cNvPr>
          <p:cNvSpPr>
            <a:spLocks noGrp="1"/>
          </p:cNvSpPr>
          <p:nvPr>
            <p:ph type="title"/>
          </p:nvPr>
        </p:nvSpPr>
        <p:spPr/>
        <p:txBody>
          <a:bodyPr/>
          <a:lstStyle/>
          <a:p>
            <a:r>
              <a:rPr lang="en-US" dirty="0"/>
              <a:t>Develop content</a:t>
            </a:r>
          </a:p>
        </p:txBody>
      </p:sp>
      <p:sp>
        <p:nvSpPr>
          <p:cNvPr id="3" name="Content Placeholder 2">
            <a:extLst>
              <a:ext uri="{FF2B5EF4-FFF2-40B4-BE49-F238E27FC236}">
                <a16:creationId xmlns:a16="http://schemas.microsoft.com/office/drawing/2014/main" id="{A57F6AD3-8368-0246-65B9-19C8205BF4F2}"/>
              </a:ext>
            </a:extLst>
          </p:cNvPr>
          <p:cNvSpPr>
            <a:spLocks noGrp="1"/>
          </p:cNvSpPr>
          <p:nvPr>
            <p:ph idx="1"/>
          </p:nvPr>
        </p:nvSpPr>
        <p:spPr/>
        <p:txBody>
          <a:bodyPr>
            <a:normAutofit fontScale="92500" lnSpcReduction="20000"/>
          </a:bodyPr>
          <a:lstStyle/>
          <a:p>
            <a:r>
              <a:rPr lang="en-US" dirty="0"/>
              <a:t>Copy your approved reference to the list of references using suggest edits in google docs. </a:t>
            </a:r>
          </a:p>
          <a:p>
            <a:pPr lvl="1"/>
            <a:r>
              <a:rPr lang="en-US" dirty="0"/>
              <a:t>Just the reference, not the abstract.</a:t>
            </a:r>
          </a:p>
          <a:p>
            <a:r>
              <a:rPr lang="en-US" dirty="0"/>
              <a:t>Rewrite your summaries based on my feedback.</a:t>
            </a:r>
          </a:p>
          <a:p>
            <a:r>
              <a:rPr lang="en-US" dirty="0"/>
              <a:t>Summaries must be:</a:t>
            </a:r>
          </a:p>
          <a:p>
            <a:pPr lvl="1"/>
            <a:r>
              <a:rPr lang="en-US" dirty="0"/>
              <a:t>Substantive and accurate</a:t>
            </a:r>
          </a:p>
          <a:p>
            <a:pPr lvl="1"/>
            <a:r>
              <a:rPr lang="en-US" dirty="0"/>
              <a:t>Not use phrasing such as, ‘the article said’ </a:t>
            </a:r>
          </a:p>
          <a:p>
            <a:pPr lvl="1"/>
            <a:r>
              <a:rPr lang="en-US" dirty="0"/>
              <a:t>Ready for insertion in the textbook at a specific point you indicate. </a:t>
            </a:r>
          </a:p>
          <a:p>
            <a:r>
              <a:rPr lang="en-US" dirty="0"/>
              <a:t>You may summarize additional articles that have not been summarized that are in the textbook margins. Follow all the points above including copying the reference. </a:t>
            </a:r>
          </a:p>
        </p:txBody>
      </p:sp>
    </p:spTree>
    <p:extLst>
      <p:ext uri="{BB962C8B-B14F-4D97-AF65-F5344CB8AC3E}">
        <p14:creationId xmlns:p14="http://schemas.microsoft.com/office/powerpoint/2010/main" val="3211362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191F2-5D27-C41B-2453-81D3B7CDF2C7}"/>
              </a:ext>
            </a:extLst>
          </p:cNvPr>
          <p:cNvSpPr>
            <a:spLocks noGrp="1"/>
          </p:cNvSpPr>
          <p:nvPr>
            <p:ph type="title"/>
          </p:nvPr>
        </p:nvSpPr>
        <p:spPr/>
        <p:txBody>
          <a:bodyPr/>
          <a:lstStyle/>
          <a:p>
            <a:r>
              <a:rPr lang="en-US" dirty="0"/>
              <a:t>Summaries</a:t>
            </a:r>
          </a:p>
        </p:txBody>
      </p:sp>
      <p:sp>
        <p:nvSpPr>
          <p:cNvPr id="3" name="Content Placeholder 2">
            <a:extLst>
              <a:ext uri="{FF2B5EF4-FFF2-40B4-BE49-F238E27FC236}">
                <a16:creationId xmlns:a16="http://schemas.microsoft.com/office/drawing/2014/main" id="{244402EA-D999-6B43-E187-AE6F24B327DF}"/>
              </a:ext>
            </a:extLst>
          </p:cNvPr>
          <p:cNvSpPr>
            <a:spLocks noGrp="1"/>
          </p:cNvSpPr>
          <p:nvPr>
            <p:ph idx="1"/>
          </p:nvPr>
        </p:nvSpPr>
        <p:spPr/>
        <p:txBody>
          <a:bodyPr>
            <a:normAutofit fontScale="62500" lnSpcReduction="20000"/>
          </a:bodyPr>
          <a:lstStyle/>
          <a:p>
            <a:r>
              <a:rPr lang="en-US" dirty="0"/>
              <a:t>3-4 sentence summary of the article </a:t>
            </a:r>
            <a:r>
              <a:rPr lang="en-US" b="1" dirty="0"/>
              <a:t>results (</a:t>
            </a:r>
            <a:r>
              <a:rPr lang="en-US" b="1" dirty="0" err="1"/>
              <a:t>eg</a:t>
            </a:r>
            <a:r>
              <a:rPr lang="en-US" b="1" dirty="0"/>
              <a:t> results section)</a:t>
            </a:r>
            <a:endParaRPr lang="en-US" dirty="0"/>
          </a:p>
          <a:p>
            <a:pPr lvl="1"/>
            <a:r>
              <a:rPr lang="en-US" dirty="0"/>
              <a:t>Longer for better citations</a:t>
            </a:r>
          </a:p>
          <a:p>
            <a:pPr lvl="1"/>
            <a:r>
              <a:rPr lang="en-US" dirty="0"/>
              <a:t>We need to know what they did and found. </a:t>
            </a:r>
          </a:p>
          <a:p>
            <a:r>
              <a:rPr lang="en-US" dirty="0"/>
              <a:t>Must cite article with a citation that is linked to </a:t>
            </a:r>
            <a:r>
              <a:rPr lang="en-US" dirty="0" err="1"/>
              <a:t>url</a:t>
            </a:r>
            <a:r>
              <a:rPr lang="en-US" dirty="0"/>
              <a:t> (</a:t>
            </a:r>
            <a:r>
              <a:rPr lang="en-US" dirty="0" err="1"/>
              <a:t>eg</a:t>
            </a:r>
            <a:r>
              <a:rPr lang="en-US" dirty="0"/>
              <a:t> </a:t>
            </a:r>
            <a:r>
              <a:rPr lang="en-US" dirty="0">
                <a:hlinkClick r:id="rId2"/>
              </a:rPr>
              <a:t>Mattson, et al 2013</a:t>
            </a:r>
            <a:r>
              <a:rPr lang="en-US" dirty="0"/>
              <a:t>)</a:t>
            </a:r>
          </a:p>
          <a:p>
            <a:r>
              <a:rPr lang="en-US" dirty="0"/>
              <a:t>If you do not think a citation deserves a summary, you may summarize an article that has been proposed by another person (but not your current classmates) in the comments </a:t>
            </a:r>
            <a:r>
              <a:rPr lang="en-US" b="1" dirty="0"/>
              <a:t>as long as it has not previously been summarize in the comments or main text of the chapter.</a:t>
            </a:r>
          </a:p>
          <a:p>
            <a:r>
              <a:rPr lang="en-US" dirty="0"/>
              <a:t>Your summary with the citation </a:t>
            </a:r>
            <a:r>
              <a:rPr lang="en-US" b="1" dirty="0"/>
              <a:t>and </a:t>
            </a:r>
            <a:r>
              <a:rPr lang="en-US" dirty="0"/>
              <a:t>full reference (</a:t>
            </a:r>
            <a:r>
              <a:rPr lang="en-US" dirty="0" err="1"/>
              <a:t>eg</a:t>
            </a:r>
            <a:r>
              <a:rPr lang="en-US" dirty="0"/>
              <a:t> </a:t>
            </a:r>
          </a:p>
          <a:p>
            <a:r>
              <a:rPr lang="en-US" sz="2000" b="0" i="0" dirty="0">
                <a:solidFill>
                  <a:srgbClr val="000000"/>
                </a:solidFill>
                <a:effectLst/>
                <a:latin typeface="Arial" panose="020B0604020202020204" pitchFamily="34" charset="0"/>
              </a:rPr>
              <a:t>Mattson, W. I., Cohn, J. F., </a:t>
            </a:r>
            <a:r>
              <a:rPr lang="en-US" sz="2000" b="0" i="0" dirty="0" err="1">
                <a:solidFill>
                  <a:srgbClr val="000000"/>
                </a:solidFill>
                <a:effectLst/>
                <a:latin typeface="Arial" panose="020B0604020202020204" pitchFamily="34" charset="0"/>
              </a:rPr>
              <a:t>Mahoor</a:t>
            </a:r>
            <a:r>
              <a:rPr lang="en-US" sz="2000" b="0" i="0" dirty="0">
                <a:solidFill>
                  <a:srgbClr val="000000"/>
                </a:solidFill>
                <a:effectLst/>
                <a:latin typeface="Arial" panose="020B0604020202020204" pitchFamily="34" charset="0"/>
              </a:rPr>
              <a:t>, M. H., Gangi, D. N., &amp; </a:t>
            </a:r>
            <a:r>
              <a:rPr lang="en-US" sz="2000" b="0" i="1" dirty="0">
                <a:solidFill>
                  <a:srgbClr val="000000"/>
                </a:solidFill>
                <a:effectLst/>
                <a:latin typeface="Arial" panose="020B0604020202020204" pitchFamily="34" charset="0"/>
              </a:rPr>
              <a:t>Messinger, D. S.</a:t>
            </a:r>
            <a:r>
              <a:rPr lang="en-US" sz="2000" b="0" i="0" dirty="0">
                <a:solidFill>
                  <a:srgbClr val="000000"/>
                </a:solidFill>
                <a:effectLst/>
                <a:latin typeface="Arial" panose="020B0604020202020204" pitchFamily="34" charset="0"/>
              </a:rPr>
              <a:t> (2013). </a:t>
            </a:r>
            <a:r>
              <a:rPr lang="en-US" sz="2000" b="0" i="0" u="sng" dirty="0">
                <a:solidFill>
                  <a:srgbClr val="0000FF"/>
                </a:solidFill>
                <a:effectLst/>
                <a:latin typeface="Arial" panose="020B0604020202020204" pitchFamily="34" charset="0"/>
                <a:hlinkClick r:id="rId2"/>
              </a:rPr>
              <a:t>Darwin’s Duchenne: Eye constriction during infant joy and distress</a:t>
            </a:r>
            <a:r>
              <a:rPr lang="en-US" sz="2000" b="0" i="0" dirty="0">
                <a:solidFill>
                  <a:srgbClr val="000000"/>
                </a:solidFill>
                <a:effectLst/>
                <a:latin typeface="Arial" panose="020B0604020202020204" pitchFamily="34" charset="0"/>
              </a:rPr>
              <a:t>. </a:t>
            </a:r>
            <a:r>
              <a:rPr lang="en-US" sz="2000" b="0" i="1" dirty="0">
                <a:solidFill>
                  <a:srgbClr val="000000"/>
                </a:solidFill>
                <a:effectLst/>
                <a:latin typeface="Arial" panose="020B0604020202020204" pitchFamily="34" charset="0"/>
              </a:rPr>
              <a:t>PLOS ONE</a:t>
            </a:r>
            <a:r>
              <a:rPr lang="en-US" sz="2000" b="0" i="0" dirty="0">
                <a:solidFill>
                  <a:srgbClr val="000000"/>
                </a:solidFill>
                <a:effectLst/>
                <a:latin typeface="Arial" panose="020B0604020202020204" pitchFamily="34" charset="0"/>
              </a:rPr>
              <a:t>,</a:t>
            </a:r>
            <a:r>
              <a:rPr lang="en-US" sz="2000" b="0" i="0" dirty="0">
                <a:solidFill>
                  <a:srgbClr val="30363B"/>
                </a:solidFill>
                <a:effectLst/>
                <a:latin typeface="Arial" panose="020B0604020202020204" pitchFamily="34" charset="0"/>
              </a:rPr>
              <a:t> 8(11). </a:t>
            </a:r>
            <a:r>
              <a:rPr lang="en-US" sz="2000" b="0" i="0" dirty="0" err="1">
                <a:solidFill>
                  <a:srgbClr val="30363B"/>
                </a:solidFill>
                <a:effectLst/>
                <a:latin typeface="Arial" panose="020B0604020202020204" pitchFamily="34" charset="0"/>
              </a:rPr>
              <a:t>doi</a:t>
            </a:r>
            <a:r>
              <a:rPr lang="en-US" sz="2000" b="0" i="0" dirty="0">
                <a:solidFill>
                  <a:srgbClr val="30363B"/>
                </a:solidFill>
                <a:effectLst/>
                <a:latin typeface="Arial" panose="020B0604020202020204" pitchFamily="34" charset="0"/>
              </a:rPr>
              <a:t>: 10.1371/journal.pone.0080161</a:t>
            </a:r>
            <a:r>
              <a:rPr lang="en-US" sz="1000" b="0" i="0" dirty="0">
                <a:solidFill>
                  <a:srgbClr val="30363B"/>
                </a:solidFill>
                <a:effectLst/>
                <a:latin typeface="Arial" panose="020B0604020202020204" pitchFamily="34" charset="0"/>
              </a:rPr>
              <a:t>) </a:t>
            </a:r>
          </a:p>
          <a:p>
            <a:r>
              <a:rPr lang="en-US" b="0" i="0" dirty="0">
                <a:solidFill>
                  <a:srgbClr val="30363B"/>
                </a:solidFill>
                <a:effectLst/>
                <a:latin typeface="Arial" panose="020B0604020202020204" pitchFamily="34" charset="0"/>
              </a:rPr>
              <a:t>should exist in the comments of the chapter (using the original comment box where you put the citation and summary if possible)</a:t>
            </a:r>
          </a:p>
          <a:p>
            <a:pPr lvl="1"/>
            <a:r>
              <a:rPr lang="en-US" b="0" i="0" dirty="0">
                <a:solidFill>
                  <a:srgbClr val="30363B"/>
                </a:solidFill>
                <a:effectLst/>
                <a:latin typeface="Arial" panose="020B0604020202020204" pitchFamily="34" charset="0"/>
              </a:rPr>
              <a:t>Order: Reference, Summary, Abstract in one box if possible</a:t>
            </a:r>
          </a:p>
          <a:p>
            <a:r>
              <a:rPr lang="en-US" dirty="0"/>
              <a:t>Your summary with the citation </a:t>
            </a:r>
            <a:r>
              <a:rPr lang="en-US" b="1" dirty="0"/>
              <a:t>and </a:t>
            </a:r>
            <a:r>
              <a:rPr lang="en-US" dirty="0"/>
              <a:t>full reference should </a:t>
            </a:r>
            <a:r>
              <a:rPr lang="en-US" b="1" dirty="0"/>
              <a:t>also </a:t>
            </a:r>
            <a:r>
              <a:rPr lang="en-US" dirty="0"/>
              <a:t>be submitted separately as a word document in this format:</a:t>
            </a:r>
          </a:p>
          <a:p>
            <a:pPr lvl="1"/>
            <a:r>
              <a:rPr lang="en-US" dirty="0"/>
              <a:t>Summary with citation followed by full reference</a:t>
            </a:r>
          </a:p>
        </p:txBody>
      </p:sp>
    </p:spTree>
    <p:extLst>
      <p:ext uri="{BB962C8B-B14F-4D97-AF65-F5344CB8AC3E}">
        <p14:creationId xmlns:p14="http://schemas.microsoft.com/office/powerpoint/2010/main" val="590017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F4E6D-2A67-5B30-24DA-5FE65D2CBFD5}"/>
              </a:ext>
            </a:extLst>
          </p:cNvPr>
          <p:cNvSpPr>
            <a:spLocks noGrp="1"/>
          </p:cNvSpPr>
          <p:nvPr>
            <p:ph type="title"/>
          </p:nvPr>
        </p:nvSpPr>
        <p:spPr/>
        <p:txBody>
          <a:bodyPr/>
          <a:lstStyle/>
          <a:p>
            <a:r>
              <a:rPr lang="en-US" dirty="0"/>
              <a:t>Summaries (</a:t>
            </a:r>
            <a:r>
              <a:rPr lang="en-US" dirty="0" err="1"/>
              <a:t>nov</a:t>
            </a:r>
            <a:r>
              <a:rPr lang="en-US" dirty="0"/>
              <a:t> 1 or </a:t>
            </a:r>
            <a:r>
              <a:rPr lang="en-US" dirty="0" err="1"/>
              <a:t>nov</a:t>
            </a:r>
            <a:r>
              <a:rPr lang="en-US" dirty="0"/>
              <a:t> 2)</a:t>
            </a:r>
          </a:p>
        </p:txBody>
      </p:sp>
      <p:sp>
        <p:nvSpPr>
          <p:cNvPr id="3" name="Content Placeholder 2">
            <a:extLst>
              <a:ext uri="{FF2B5EF4-FFF2-40B4-BE49-F238E27FC236}">
                <a16:creationId xmlns:a16="http://schemas.microsoft.com/office/drawing/2014/main" id="{55614CCA-76DE-9D4A-EADC-3BB9CF1C92D0}"/>
              </a:ext>
            </a:extLst>
          </p:cNvPr>
          <p:cNvSpPr>
            <a:spLocks noGrp="1"/>
          </p:cNvSpPr>
          <p:nvPr>
            <p:ph idx="1"/>
          </p:nvPr>
        </p:nvSpPr>
        <p:spPr/>
        <p:txBody>
          <a:bodyPr>
            <a:normAutofit/>
          </a:bodyPr>
          <a:lstStyle/>
          <a:p>
            <a:r>
              <a:rPr lang="en-US" dirty="0"/>
              <a:t>A word document with your summaries that cites the article (and contains a </a:t>
            </a:r>
            <a:r>
              <a:rPr lang="en-US" dirty="0" err="1"/>
              <a:t>url</a:t>
            </a:r>
            <a:r>
              <a:rPr lang="en-US" dirty="0"/>
              <a:t> link) and your references (standard format) must be submitted using </a:t>
            </a:r>
            <a:r>
              <a:rPr lang="en-US" dirty="0" err="1"/>
              <a:t>safeassign</a:t>
            </a:r>
            <a:r>
              <a:rPr lang="en-US" dirty="0"/>
              <a:t> on blackboard.</a:t>
            </a:r>
          </a:p>
          <a:p>
            <a:r>
              <a:rPr lang="en-US" dirty="0"/>
              <a:t>They also need to be inserted in the google doc as usual.</a:t>
            </a:r>
          </a:p>
          <a:p>
            <a:pPr lvl="1"/>
            <a:r>
              <a:rPr lang="en-US" sz="2000" dirty="0"/>
              <a:t>Chapter 9: </a:t>
            </a:r>
            <a:r>
              <a:rPr lang="en-US" sz="2000" dirty="0">
                <a:hlinkClick r:id="rId2"/>
              </a:rPr>
              <a:t>https://docs.google.com/document/d/1bzMEeye1XGRvx2YGGbc8ZzTc0OdlS3oC/edit</a:t>
            </a:r>
            <a:r>
              <a:rPr lang="en-US" sz="2000" dirty="0"/>
              <a:t> </a:t>
            </a:r>
          </a:p>
          <a:p>
            <a:pPr lvl="1"/>
            <a:r>
              <a:rPr lang="en-US" sz="2000" dirty="0"/>
              <a:t>Chapter 11: </a:t>
            </a:r>
            <a:r>
              <a:rPr lang="en-US" sz="2000" dirty="0">
                <a:hlinkClick r:id="rId3"/>
              </a:rPr>
              <a:t>https://docs.google.com/document/d/1lPn86aa38n9lmTzf_fVGAsfo8jYwOdle/edit</a:t>
            </a:r>
            <a:r>
              <a:rPr lang="en-US" sz="2000" dirty="0"/>
              <a:t> </a:t>
            </a:r>
          </a:p>
        </p:txBody>
      </p:sp>
    </p:spTree>
    <p:extLst>
      <p:ext uri="{BB962C8B-B14F-4D97-AF65-F5344CB8AC3E}">
        <p14:creationId xmlns:p14="http://schemas.microsoft.com/office/powerpoint/2010/main" val="193430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49C99F-0E34-4617-A282-741A70003BD7}"/>
              </a:ext>
            </a:extLst>
          </p:cNvPr>
          <p:cNvSpPr>
            <a:spLocks noGrp="1"/>
          </p:cNvSpPr>
          <p:nvPr>
            <p:ph type="title"/>
          </p:nvPr>
        </p:nvSpPr>
        <p:spPr/>
        <p:txBody>
          <a:bodyPr/>
          <a:lstStyle/>
          <a:p>
            <a:r>
              <a:rPr lang="en-US" dirty="0"/>
              <a:t>Handbook</a:t>
            </a:r>
          </a:p>
        </p:txBody>
      </p:sp>
      <p:sp>
        <p:nvSpPr>
          <p:cNvPr id="5" name="Content Placeholder 4">
            <a:extLst>
              <a:ext uri="{FF2B5EF4-FFF2-40B4-BE49-F238E27FC236}">
                <a16:creationId xmlns:a16="http://schemas.microsoft.com/office/drawing/2014/main" id="{EFC2F88C-29DE-4236-BE74-50797F342B40}"/>
              </a:ext>
            </a:extLst>
          </p:cNvPr>
          <p:cNvSpPr>
            <a:spLocks noGrp="1"/>
          </p:cNvSpPr>
          <p:nvPr>
            <p:ph idx="1"/>
          </p:nvPr>
        </p:nvSpPr>
        <p:spPr/>
        <p:txBody>
          <a:bodyPr>
            <a:normAutofit/>
          </a:bodyPr>
          <a:lstStyle/>
          <a:p>
            <a:r>
              <a:rPr lang="en-US" sz="1800" b="1" dirty="0"/>
              <a:t>Cite citations in your text but there is no need for references.</a:t>
            </a:r>
          </a:p>
          <a:p>
            <a:r>
              <a:rPr lang="en-US" sz="1800" b="1" dirty="0"/>
              <a:t>Submit the assignment in word.</a:t>
            </a:r>
          </a:p>
          <a:p>
            <a:r>
              <a:rPr lang="en-US" sz="1800" b="1" dirty="0"/>
              <a:t>Chapter number and title.</a:t>
            </a:r>
          </a:p>
          <a:p>
            <a:pPr marL="0" marR="0">
              <a:spcBef>
                <a:spcPts val="0"/>
              </a:spcBef>
              <a:spcAft>
                <a:spcPts val="0"/>
              </a:spcAft>
            </a:pPr>
            <a:endParaRPr lang="en-US" sz="1800" b="1" dirty="0"/>
          </a:p>
        </p:txBody>
      </p:sp>
    </p:spTree>
    <p:extLst>
      <p:ext uri="{BB962C8B-B14F-4D97-AF65-F5344CB8AC3E}">
        <p14:creationId xmlns:p14="http://schemas.microsoft.com/office/powerpoint/2010/main" val="289406325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EAE97-7B46-7BD9-E0D5-86530063015B}"/>
              </a:ext>
            </a:extLst>
          </p:cNvPr>
          <p:cNvSpPr>
            <a:spLocks noGrp="1"/>
          </p:cNvSpPr>
          <p:nvPr>
            <p:ph type="title"/>
          </p:nvPr>
        </p:nvSpPr>
        <p:spPr/>
        <p:txBody>
          <a:bodyPr/>
          <a:lstStyle/>
          <a:p>
            <a:r>
              <a:rPr lang="en-US" sz="4800" dirty="0"/>
              <a:t>Template</a:t>
            </a:r>
            <a:endParaRPr lang="en-US" dirty="0"/>
          </a:p>
        </p:txBody>
      </p:sp>
      <p:sp>
        <p:nvSpPr>
          <p:cNvPr id="3" name="Content Placeholder 2">
            <a:extLst>
              <a:ext uri="{FF2B5EF4-FFF2-40B4-BE49-F238E27FC236}">
                <a16:creationId xmlns:a16="http://schemas.microsoft.com/office/drawing/2014/main" id="{11A00F4D-58EE-0CA4-C131-7A8E9FEC9E64}"/>
              </a:ext>
            </a:extLst>
          </p:cNvPr>
          <p:cNvSpPr>
            <a:spLocks noGrp="1"/>
          </p:cNvSpPr>
          <p:nvPr>
            <p:ph idx="1"/>
          </p:nvPr>
        </p:nvSpPr>
        <p:spPr/>
        <p:txBody>
          <a:bodyPr>
            <a:normAutofit fontScale="92500" lnSpcReduction="20000"/>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11. Systematic summary. Multiple studies and issues and results. Comprehensive sense of chapter as a whole and details.</a:t>
            </a:r>
          </a:p>
          <a:p>
            <a:pPr marL="292608" lvl="1">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10</a:t>
            </a:r>
            <a:r>
              <a:rPr lang="en-US" sz="2400" dirty="0">
                <a:effectLst/>
                <a:latin typeface="Calibri" panose="020F0502020204030204" pitchFamily="34" charset="0"/>
                <a:ea typeface="Calibri" panose="020F0502020204030204" pitchFamily="34" charset="0"/>
                <a:cs typeface="Times New Roman" panose="02020603050405020304" pitchFamily="18" charset="0"/>
              </a:rPr>
              <a:t>. Small number of errors that do not affect comprehensibility. Errors are typically in word choice or sentence structure.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No author or title of article cited. Page number not indicated when quoting. </a:t>
            </a:r>
          </a:p>
          <a:p>
            <a:pPr marL="722376" lvl="2">
              <a:spcBef>
                <a:spcPts val="0"/>
              </a:spcBef>
            </a:pPr>
            <a:r>
              <a:rPr lang="en-US" sz="1400" dirty="0">
                <a:latin typeface="Calibri" panose="020F0502020204030204" pitchFamily="34" charset="0"/>
                <a:ea typeface="Calibri" panose="020F0502020204030204" pitchFamily="34" charset="0"/>
                <a:cs typeface="Times New Roman" panose="02020603050405020304" pitchFamily="18" charset="0"/>
              </a:rPr>
              <a:t>Alternately, there may be unresolved questions, or areas not covered in the summary.</a:t>
            </a:r>
          </a:p>
          <a:p>
            <a:pPr marL="1133856" lvl="3">
              <a:spcBef>
                <a:spcPts val="0"/>
              </a:spcBef>
            </a:pPr>
            <a:r>
              <a:rPr lang="en-US" sz="1000" dirty="0">
                <a:latin typeface="Calibri" panose="020F0502020204030204" pitchFamily="34" charset="0"/>
                <a:ea typeface="Calibri" panose="020F0502020204030204" pitchFamily="34" charset="0"/>
                <a:cs typeface="Times New Roman" panose="02020603050405020304" pitchFamily="18" charset="0"/>
              </a:rPr>
              <a:t>less importantly, the evidence cited may not be the strongest evidence in the chapter.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292608" lvl="1">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9</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times, grammatical errors and impreciseness make it hard to understand what original chapter indicated. Sense of concrete discourse with examples for concepts is sometimes missing. Small confusions with scientific method: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prove that </a:t>
            </a:r>
            <a:r>
              <a:rPr lang="en-US" sz="2400" dirty="0">
                <a:effectLst/>
                <a:latin typeface="Calibri" panose="020F0502020204030204" pitchFamily="34" charset="0"/>
                <a:ea typeface="Calibri" panose="020F0502020204030204" pitchFamily="34" charset="0"/>
                <a:cs typeface="Times New Roman" panose="02020603050405020304" pitchFamily="18" charset="0"/>
              </a:rPr>
              <a:t>vs. </a:t>
            </a:r>
            <a:r>
              <a:rPr lang="en-US" sz="2400" i="1" dirty="0">
                <a:effectLst/>
                <a:latin typeface="Times" panose="02020603050405020304" pitchFamily="18" charset="0"/>
                <a:ea typeface="Calibri" panose="020F0502020204030204" pitchFamily="34" charset="0"/>
                <a:cs typeface="Times New Roman" panose="02020603050405020304" pitchFamily="18" charset="0"/>
              </a:rPr>
              <a:t>test whether. </a:t>
            </a:r>
            <a:r>
              <a:rPr lang="en-US" sz="2400" dirty="0">
                <a:effectLst/>
                <a:latin typeface="Times" panose="02020603050405020304" pitchFamily="18" charset="0"/>
                <a:ea typeface="Calibri" panose="020F0502020204030204" pitchFamily="34" charset="0"/>
                <a:cs typeface="Times New Roman" panose="02020603050405020304" pitchFamily="18" charset="0"/>
              </a:rPr>
              <a:t>Occasional sentences whose meaning is unclear. </a:t>
            </a:r>
          </a:p>
          <a:p>
            <a:pPr marL="722376" lvl="2">
              <a:spcBef>
                <a:spcPts val="0"/>
              </a:spcBef>
            </a:pPr>
            <a:r>
              <a:rPr lang="en-US" sz="1400" dirty="0">
                <a:latin typeface="Times" panose="02020603050405020304" pitchFamily="18" charset="0"/>
                <a:ea typeface="Calibri" panose="020F0502020204030204" pitchFamily="34" charset="0"/>
                <a:cs typeface="Times New Roman" panose="02020603050405020304" pitchFamily="18" charset="0"/>
              </a:rPr>
              <a:t>Adequate details are not provided-- </a:t>
            </a:r>
            <a:r>
              <a:rPr lang="en-US" sz="1400" dirty="0" err="1">
                <a:latin typeface="Times" panose="02020603050405020304" pitchFamily="18" charset="0"/>
                <a:ea typeface="Calibri" panose="020F0502020204030204" pitchFamily="34" charset="0"/>
                <a:cs typeface="Times New Roman" panose="02020603050405020304" pitchFamily="18" charset="0"/>
              </a:rPr>
              <a:t>eg</a:t>
            </a:r>
            <a:r>
              <a:rPr lang="en-US" sz="1400" dirty="0">
                <a:latin typeface="Times" panose="02020603050405020304" pitchFamily="18" charset="0"/>
                <a:ea typeface="Calibri" panose="020F0502020204030204" pitchFamily="34" charset="0"/>
                <a:cs typeface="Times New Roman" panose="02020603050405020304" pitchFamily="18" charset="0"/>
              </a:rPr>
              <a:t> key parts of the chapter are described only briefly. </a:t>
            </a:r>
          </a:p>
          <a:p>
            <a:pPr marL="292608" lvl="1">
              <a:spcBef>
                <a:spcPts val="0"/>
              </a:spcBef>
            </a:pPr>
            <a:r>
              <a:rPr lang="en-US" sz="2400" dirty="0">
                <a:latin typeface="Times" panose="02020603050405020304" pitchFamily="18" charset="0"/>
                <a:ea typeface="Calibri" panose="020F0502020204030204" pitchFamily="34" charset="0"/>
                <a:cs typeface="Times New Roman" panose="02020603050405020304" pitchFamily="18" charset="0"/>
              </a:rPr>
              <a:t>8. Frequently,</a:t>
            </a:r>
            <a:r>
              <a:rPr lang="en-US" sz="2400" dirty="0">
                <a:effectLst/>
                <a:latin typeface="Calibri" panose="020F0502020204030204" pitchFamily="34" charset="0"/>
                <a:ea typeface="Calibri" panose="020F0502020204030204" pitchFamily="34" charset="0"/>
                <a:cs typeface="Times New Roman" panose="02020603050405020304" pitchFamily="18" charset="0"/>
              </a:rPr>
              <a:t> grammatical errors and impreciseness make it hard to understand what original chapter indicated. Sense of concrete discourse with examples for concepts is often missing. Confusions with scientific method: </a:t>
            </a:r>
            <a:r>
              <a:rPr lang="en-US" sz="2400" i="1" dirty="0">
                <a:effectLst/>
                <a:latin typeface="Calibri" panose="020F0502020204030204" pitchFamily="34" charset="0"/>
                <a:ea typeface="Calibri" panose="020F0502020204030204" pitchFamily="34" charset="0"/>
                <a:cs typeface="Times New Roman" panose="02020603050405020304" pitchFamily="18" charset="0"/>
              </a:rPr>
              <a:t>prove that </a:t>
            </a:r>
            <a:r>
              <a:rPr lang="en-US" sz="2400" dirty="0">
                <a:effectLst/>
                <a:latin typeface="Calibri" panose="020F0502020204030204" pitchFamily="34" charset="0"/>
                <a:ea typeface="Calibri" panose="020F0502020204030204" pitchFamily="34" charset="0"/>
                <a:cs typeface="Times New Roman" panose="02020603050405020304" pitchFamily="18" charset="0"/>
              </a:rPr>
              <a:t>vs. </a:t>
            </a:r>
            <a:r>
              <a:rPr lang="en-US" sz="2400" i="1" dirty="0">
                <a:effectLst/>
                <a:latin typeface="Times" panose="02020603050405020304" pitchFamily="18" charset="0"/>
                <a:ea typeface="Calibri" panose="020F0502020204030204" pitchFamily="34" charset="0"/>
                <a:cs typeface="Times New Roman" panose="02020603050405020304" pitchFamily="18" charset="0"/>
              </a:rPr>
              <a:t>test whether </a:t>
            </a:r>
            <a:r>
              <a:rPr lang="en-US" sz="2400" dirty="0">
                <a:effectLst/>
                <a:latin typeface="Times" panose="02020603050405020304" pitchFamily="18" charset="0"/>
                <a:ea typeface="Calibri" panose="020F0502020204030204" pitchFamily="34" charset="0"/>
                <a:cs typeface="Times New Roman" panose="02020603050405020304" pitchFamily="18" charset="0"/>
              </a:rPr>
              <a:t>occur regularly</a:t>
            </a:r>
            <a:r>
              <a:rPr lang="en-US" sz="2400" i="1" dirty="0">
                <a:effectLst/>
                <a:latin typeface="Times" panose="02020603050405020304" pitchFamily="18" charset="0"/>
                <a:ea typeface="Calibri" panose="020F0502020204030204" pitchFamily="34" charset="0"/>
                <a:cs typeface="Times New Roman" panose="02020603050405020304" pitchFamily="18" charset="0"/>
              </a:rPr>
              <a:t>. </a:t>
            </a:r>
            <a:r>
              <a:rPr lang="en-US" sz="2400" dirty="0">
                <a:effectLst/>
                <a:latin typeface="Times" panose="02020603050405020304" pitchFamily="18" charset="0"/>
                <a:ea typeface="Calibri" panose="020F0502020204030204" pitchFamily="34" charset="0"/>
                <a:cs typeface="Times New Roman" panose="02020603050405020304" pitchFamily="18" charset="0"/>
              </a:rPr>
              <a:t>Frequent</a:t>
            </a:r>
            <a:r>
              <a:rPr lang="en-US" sz="2400" i="1" dirty="0">
                <a:effectLst/>
                <a:latin typeface="Times" panose="02020603050405020304" pitchFamily="18" charset="0"/>
                <a:ea typeface="Calibri" panose="020F0502020204030204" pitchFamily="34" charset="0"/>
                <a:cs typeface="Times New Roman" panose="02020603050405020304" pitchFamily="18" charset="0"/>
              </a:rPr>
              <a:t> </a:t>
            </a:r>
            <a:r>
              <a:rPr lang="en-US" sz="2400" dirty="0">
                <a:effectLst/>
                <a:latin typeface="Times" panose="02020603050405020304" pitchFamily="18" charset="0"/>
                <a:ea typeface="Calibri" panose="020F0502020204030204" pitchFamily="34" charset="0"/>
                <a:cs typeface="Times New Roman" panose="02020603050405020304" pitchFamily="18" charset="0"/>
              </a:rPr>
              <a:t>sentences whose meaning is unclear. </a:t>
            </a:r>
          </a:p>
          <a:p>
            <a:pPr marL="292608" lvl="1">
              <a:spcBef>
                <a:spcPts val="0"/>
              </a:spcBef>
            </a:pPr>
            <a:r>
              <a:rPr lang="en-US" sz="2400" dirty="0">
                <a:effectLst/>
                <a:latin typeface="Calibri" panose="020F0502020204030204" pitchFamily="34" charset="0"/>
                <a:ea typeface="Calibri" panose="020F0502020204030204" pitchFamily="34" charset="0"/>
                <a:cs typeface="Times New Roman" panose="02020603050405020304" pitchFamily="18" charset="0"/>
              </a:rPr>
              <a:t>7. Imprecise writing and errors make it difficult to know what was stated in the chapter.</a:t>
            </a:r>
          </a:p>
          <a:p>
            <a:endParaRPr lang="en-US" dirty="0"/>
          </a:p>
        </p:txBody>
      </p:sp>
    </p:spTree>
    <p:extLst>
      <p:ext uri="{BB962C8B-B14F-4D97-AF65-F5344CB8AC3E}">
        <p14:creationId xmlns:p14="http://schemas.microsoft.com/office/powerpoint/2010/main" val="51293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B0B0F-9045-C683-FB38-79A53739210B}"/>
              </a:ext>
            </a:extLst>
          </p:cNvPr>
          <p:cNvSpPr>
            <a:spLocks noGrp="1"/>
          </p:cNvSpPr>
          <p:nvPr>
            <p:ph type="title"/>
          </p:nvPr>
        </p:nvSpPr>
        <p:spPr/>
        <p:txBody>
          <a:bodyPr>
            <a:normAutofit/>
          </a:bodyPr>
          <a:lstStyle/>
          <a:p>
            <a:r>
              <a:rPr lang="en-US" sz="4400" dirty="0">
                <a:solidFill>
                  <a:schemeClr val="accent1"/>
                </a:solidFill>
                <a:latin typeface="Calibri" panose="020F0502020204030204" pitchFamily="34" charset="0"/>
                <a:cs typeface="Times New Roman" panose="02020603050405020304" pitchFamily="18" charset="0"/>
              </a:rPr>
              <a:t>Textbook</a:t>
            </a:r>
          </a:p>
        </p:txBody>
      </p:sp>
      <p:sp>
        <p:nvSpPr>
          <p:cNvPr id="3" name="Content Placeholder 2">
            <a:extLst>
              <a:ext uri="{FF2B5EF4-FFF2-40B4-BE49-F238E27FC236}">
                <a16:creationId xmlns:a16="http://schemas.microsoft.com/office/drawing/2014/main" id="{C8AFEBF6-D7B6-675E-4BAE-D6457F1E28E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83091835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3253F-C3AF-5EDA-9417-D12874796850}"/>
              </a:ext>
            </a:extLst>
          </p:cNvPr>
          <p:cNvSpPr>
            <a:spLocks noGrp="1"/>
          </p:cNvSpPr>
          <p:nvPr>
            <p:ph type="title"/>
          </p:nvPr>
        </p:nvSpPr>
        <p:spPr/>
        <p:txBody>
          <a:bodyPr>
            <a:normAutofit fontScale="90000"/>
          </a:bodyPr>
          <a:lstStyle/>
          <a:p>
            <a:r>
              <a:rPr lang="en-US" dirty="0"/>
              <a:t>Your sections: Missing someone? Trades? Safety and health not taken</a:t>
            </a:r>
          </a:p>
        </p:txBody>
      </p:sp>
      <p:sp>
        <p:nvSpPr>
          <p:cNvPr id="6" name="Text Placeholder 5">
            <a:extLst>
              <a:ext uri="{FF2B5EF4-FFF2-40B4-BE49-F238E27FC236}">
                <a16:creationId xmlns:a16="http://schemas.microsoft.com/office/drawing/2014/main" id="{CC6FED6F-9F59-2BC2-A5E7-6FB60DD23933}"/>
              </a:ext>
            </a:extLst>
          </p:cNvPr>
          <p:cNvSpPr>
            <a:spLocks noGrp="1"/>
          </p:cNvSpPr>
          <p:nvPr>
            <p:ph type="body" idx="1"/>
          </p:nvPr>
        </p:nvSpPr>
        <p:spPr/>
        <p:txBody>
          <a:bodyPr/>
          <a:lstStyle/>
          <a:p>
            <a:r>
              <a:rPr lang="en-US" dirty="0"/>
              <a:t>Chapter 9</a:t>
            </a:r>
          </a:p>
        </p:txBody>
      </p:sp>
      <p:graphicFrame>
        <p:nvGraphicFramePr>
          <p:cNvPr id="4" name="Content Placeholder 3">
            <a:extLst>
              <a:ext uri="{FF2B5EF4-FFF2-40B4-BE49-F238E27FC236}">
                <a16:creationId xmlns:a16="http://schemas.microsoft.com/office/drawing/2014/main" id="{F26F8E78-1CFC-67D0-B39E-608BC14B161D}"/>
              </a:ext>
            </a:extLst>
          </p:cNvPr>
          <p:cNvGraphicFramePr>
            <a:graphicFrameLocks noGrp="1"/>
          </p:cNvGraphicFramePr>
          <p:nvPr>
            <p:ph sz="half" idx="2"/>
            <p:extLst>
              <p:ext uri="{D42A27DB-BD31-4B8C-83A1-F6EECF244321}">
                <p14:modId xmlns:p14="http://schemas.microsoft.com/office/powerpoint/2010/main" val="3520331490"/>
              </p:ext>
            </p:extLst>
          </p:nvPr>
        </p:nvGraphicFramePr>
        <p:xfrm>
          <a:off x="610130" y="2301468"/>
          <a:ext cx="5386387" cy="3667313"/>
        </p:xfrm>
        <a:graphic>
          <a:graphicData uri="http://schemas.openxmlformats.org/drawingml/2006/table">
            <a:tbl>
              <a:tblPr/>
              <a:tblGrid>
                <a:gridCol w="1001815">
                  <a:extLst>
                    <a:ext uri="{9D8B030D-6E8A-4147-A177-3AD203B41FA5}">
                      <a16:colId xmlns:a16="http://schemas.microsoft.com/office/drawing/2014/main" val="3490338858"/>
                    </a:ext>
                  </a:extLst>
                </a:gridCol>
                <a:gridCol w="3204425">
                  <a:extLst>
                    <a:ext uri="{9D8B030D-6E8A-4147-A177-3AD203B41FA5}">
                      <a16:colId xmlns:a16="http://schemas.microsoft.com/office/drawing/2014/main" val="4108278001"/>
                    </a:ext>
                  </a:extLst>
                </a:gridCol>
                <a:gridCol w="1180147">
                  <a:extLst>
                    <a:ext uri="{9D8B030D-6E8A-4147-A177-3AD203B41FA5}">
                      <a16:colId xmlns:a16="http://schemas.microsoft.com/office/drawing/2014/main" val="4270078411"/>
                    </a:ext>
                  </a:extLst>
                </a:gridCol>
              </a:tblGrid>
              <a:tr h="418640">
                <a:tc gridSpan="2">
                  <a:txBody>
                    <a:bodyPr/>
                    <a:lstStyle/>
                    <a:p>
                      <a:pPr rtl="0" fontAlgn="t">
                        <a:spcBef>
                          <a:spcPts val="0"/>
                        </a:spcBef>
                        <a:spcAft>
                          <a:spcPts val="0"/>
                        </a:spcAft>
                      </a:pPr>
                      <a:r>
                        <a:rPr lang="en-US" sz="700" b="1" i="0" u="none" strike="noStrike" dirty="0">
                          <a:solidFill>
                            <a:srgbClr val="000000"/>
                          </a:solidFill>
                          <a:effectLst/>
                          <a:latin typeface="Arial" panose="020B0604020202020204" pitchFamily="34" charset="0"/>
                        </a:rPr>
                        <a:t>CHAPTER OUTLINE AND OVERVIEW</a:t>
                      </a:r>
                      <a:endParaRPr lang="en-US" sz="12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rtl="0" fontAlgn="t">
                        <a:spcBef>
                          <a:spcPts val="0"/>
                        </a:spcBef>
                        <a:spcAft>
                          <a:spcPts val="0"/>
                        </a:spcAft>
                      </a:pPr>
                      <a:r>
                        <a:rPr lang="en-US" sz="700" b="1" i="0" u="none" strike="noStrike">
                          <a:solidFill>
                            <a:srgbClr val="000000"/>
                          </a:solidFill>
                          <a:effectLst/>
                          <a:latin typeface="Arial" panose="020B0604020202020204" pitchFamily="34" charset="0"/>
                        </a:rPr>
                        <a:t>1st choice</a:t>
                      </a:r>
                      <a:endParaRPr lang="en-US" sz="120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270646"/>
                  </a:ext>
                </a:extLst>
              </a:tr>
              <a:tr h="0">
                <a:tc>
                  <a:txBody>
                    <a:bodyPr/>
                    <a:lstStyle/>
                    <a:p>
                      <a:pPr rtl="0" fontAlgn="t">
                        <a:spcBef>
                          <a:spcPts val="0"/>
                        </a:spcBef>
                        <a:spcAft>
                          <a:spcPts val="0"/>
                        </a:spcAft>
                      </a:pPr>
                      <a:r>
                        <a:rPr lang="en-US" sz="1050" b="1" i="0" u="none" strike="noStrike" dirty="0">
                          <a:solidFill>
                            <a:srgbClr val="000000"/>
                          </a:solidFill>
                          <a:effectLst/>
                          <a:latin typeface="Arial" panose="020B0604020202020204" pitchFamily="34" charset="0"/>
                        </a:rPr>
                        <a:t>Transition to </a:t>
                      </a:r>
                      <a:br>
                        <a:rPr lang="en-US" sz="1050" b="1" i="0" u="none" strike="noStrike" dirty="0">
                          <a:solidFill>
                            <a:srgbClr val="000000"/>
                          </a:solidFill>
                          <a:effectLst/>
                          <a:latin typeface="Arial" panose="020B0604020202020204" pitchFamily="34" charset="0"/>
                        </a:rPr>
                      </a:br>
                      <a:r>
                        <a:rPr lang="en-US" sz="1050" b="1" i="0" u="none" strike="noStrike" dirty="0">
                          <a:solidFill>
                            <a:srgbClr val="000000"/>
                          </a:solidFill>
                          <a:effectLst/>
                          <a:latin typeface="Arial" panose="020B0604020202020204" pitchFamily="34" charset="0"/>
                        </a:rPr>
                        <a:t>Parenthood</a:t>
                      </a:r>
                      <a:endParaRPr lang="en-US" sz="20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700" b="0" i="1" u="none" strike="noStrike" dirty="0">
                          <a:solidFill>
                            <a:srgbClr val="000000"/>
                          </a:solidFill>
                          <a:effectLst/>
                          <a:latin typeface="Times New Roman" panose="02020603050405020304" pitchFamily="18" charset="0"/>
                        </a:rPr>
                        <a:t>What are the developmental tasks of adults in the transition to parenthood? How do mothers and fathers differ in time spent with, and quality of interaction with, infants?</a:t>
                      </a:r>
                      <a:endParaRPr lang="en-US" sz="12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1" i="1" u="sng" dirty="0">
                          <a:solidFill>
                            <a:srgbClr val="000000"/>
                          </a:solidFill>
                          <a:effectLst/>
                          <a:latin typeface="Times New Roman" panose="02020603050405020304" pitchFamily="18" charset="0"/>
                        </a:rPr>
                        <a:t>Julian </a:t>
                      </a:r>
                      <a:endParaRPr lang="en-US" sz="32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3013937"/>
                  </a:ext>
                </a:extLst>
              </a:tr>
              <a:tr h="0">
                <a:tc>
                  <a:txBody>
                    <a:bodyPr/>
                    <a:lstStyle/>
                    <a:p>
                      <a:pPr rtl="0" fontAlgn="t">
                        <a:spcBef>
                          <a:spcPts val="0"/>
                        </a:spcBef>
                        <a:spcAft>
                          <a:spcPts val="0"/>
                        </a:spcAft>
                      </a:pPr>
                      <a:r>
                        <a:rPr lang="en-US" sz="1050" b="1" i="0" u="none" strike="noStrike">
                          <a:solidFill>
                            <a:srgbClr val="000000"/>
                          </a:solidFill>
                          <a:effectLst/>
                          <a:latin typeface="Arial" panose="020B0604020202020204" pitchFamily="34" charset="0"/>
                        </a:rPr>
                        <a:t>The Formation of Attachments</a:t>
                      </a:r>
                      <a:endParaRPr lang="en-US" sz="200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700" b="0" i="1" u="none" strike="noStrike" dirty="0">
                          <a:solidFill>
                            <a:srgbClr val="000000"/>
                          </a:solidFill>
                          <a:effectLst/>
                          <a:latin typeface="Times New Roman" panose="02020603050405020304" pitchFamily="18" charset="0"/>
                        </a:rPr>
                        <a:t>What are the main theories of attachment? How are individual differences in attachment assessed? What are the disorders of attachment? What are the predictors of secure attachment?</a:t>
                      </a:r>
                      <a:r>
                        <a:rPr lang="en-US" sz="700" b="0" i="0" u="none" strike="noStrike" dirty="0">
                          <a:solidFill>
                            <a:srgbClr val="000000"/>
                          </a:solidFill>
                          <a:effectLst/>
                          <a:latin typeface="Times New Roman" panose="02020603050405020304" pitchFamily="18" charset="0"/>
                        </a:rPr>
                        <a:t> </a:t>
                      </a:r>
                      <a:r>
                        <a:rPr lang="en-US" sz="700" b="0" i="1" u="none" strike="noStrike" dirty="0">
                          <a:solidFill>
                            <a:srgbClr val="000000"/>
                          </a:solidFill>
                          <a:effectLst/>
                          <a:latin typeface="Times New Roman" panose="02020603050405020304" pitchFamily="18" charset="0"/>
                        </a:rPr>
                        <a:t>Can infants form attachments to people other than the mother? Are there cultural differences in attachment?</a:t>
                      </a:r>
                      <a:endParaRPr lang="en-US" sz="12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1" i="1" u="sng" dirty="0">
                          <a:solidFill>
                            <a:srgbClr val="000000"/>
                          </a:solidFill>
                          <a:effectLst/>
                          <a:latin typeface="Times New Roman" panose="02020603050405020304" pitchFamily="18" charset="0"/>
                        </a:rPr>
                        <a:t>Ahjine’</a:t>
                      </a:r>
                      <a:endParaRPr lang="en-US" sz="32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1414159"/>
                  </a:ext>
                </a:extLst>
              </a:tr>
              <a:tr h="523300">
                <a:tc>
                  <a:txBody>
                    <a:bodyPr/>
                    <a:lstStyle/>
                    <a:p>
                      <a:pPr rtl="0" fontAlgn="t">
                        <a:spcBef>
                          <a:spcPts val="0"/>
                        </a:spcBef>
                        <a:spcAft>
                          <a:spcPts val="0"/>
                        </a:spcAft>
                      </a:pPr>
                      <a:r>
                        <a:rPr lang="en-US" sz="1050" b="1" i="0" u="none" strike="noStrike" dirty="0">
                          <a:solidFill>
                            <a:srgbClr val="000000"/>
                          </a:solidFill>
                          <a:effectLst/>
                          <a:latin typeface="Arial" panose="020B0604020202020204" pitchFamily="34" charset="0"/>
                        </a:rPr>
                        <a:t>Guidance and </a:t>
                      </a:r>
                      <a:br>
                        <a:rPr lang="en-US" sz="1050" b="1" i="0" u="none" strike="noStrike" dirty="0">
                          <a:solidFill>
                            <a:srgbClr val="000000"/>
                          </a:solidFill>
                          <a:effectLst/>
                          <a:latin typeface="Arial" panose="020B0604020202020204" pitchFamily="34" charset="0"/>
                        </a:rPr>
                      </a:br>
                      <a:r>
                        <a:rPr lang="en-US" sz="1050" b="1" i="0" u="none" strike="noStrike" dirty="0">
                          <a:solidFill>
                            <a:srgbClr val="000000"/>
                          </a:solidFill>
                          <a:effectLst/>
                          <a:latin typeface="Arial" panose="020B0604020202020204" pitchFamily="34" charset="0"/>
                        </a:rPr>
                        <a:t>Discipline</a:t>
                      </a:r>
                      <a:endParaRPr lang="en-US" sz="20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700" b="0" i="1" u="none" strike="noStrike" dirty="0">
                          <a:solidFill>
                            <a:srgbClr val="000000"/>
                          </a:solidFill>
                          <a:effectLst/>
                          <a:latin typeface="Times New Roman" panose="02020603050405020304" pitchFamily="18" charset="0"/>
                        </a:rPr>
                        <a:t>What is guided participation and proactive parenting? What are the different styles of disciplining infants?</a:t>
                      </a:r>
                      <a:endParaRPr lang="en-US" sz="12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kumimoji="0" lang="en-US" sz="1400" b="1" i="1" u="sng" kern="1200" dirty="0">
                          <a:solidFill>
                            <a:srgbClr val="000000"/>
                          </a:solidFill>
                          <a:effectLst/>
                          <a:latin typeface="Times New Roman" panose="02020603050405020304" pitchFamily="18" charset="0"/>
                          <a:ea typeface="+mn-ea"/>
                          <a:cs typeface="+mn-cs"/>
                        </a:rPr>
                        <a:t>Hannah</a:t>
                      </a: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67811"/>
                  </a:ext>
                </a:extLst>
              </a:tr>
              <a:tr h="606556">
                <a:tc>
                  <a:txBody>
                    <a:bodyPr/>
                    <a:lstStyle/>
                    <a:p>
                      <a:pPr rtl="0" fontAlgn="t">
                        <a:spcBef>
                          <a:spcPts val="0"/>
                        </a:spcBef>
                        <a:spcAft>
                          <a:spcPts val="0"/>
                        </a:spcAft>
                      </a:pPr>
                      <a:r>
                        <a:rPr lang="en-US" sz="1050" b="1" i="0" u="none" strike="noStrike">
                          <a:solidFill>
                            <a:srgbClr val="000000"/>
                          </a:solidFill>
                          <a:effectLst/>
                          <a:latin typeface="Arial" panose="020B0604020202020204" pitchFamily="34" charset="0"/>
                        </a:rPr>
                        <a:t>Nutrition</a:t>
                      </a:r>
                      <a:endParaRPr lang="en-US" sz="200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700" b="0" i="1" u="none" strike="noStrike">
                          <a:solidFill>
                            <a:srgbClr val="000000"/>
                          </a:solidFill>
                          <a:effectLst/>
                          <a:latin typeface="Times New Roman" panose="02020603050405020304" pitchFamily="18" charset="0"/>
                        </a:rPr>
                        <a:t>What is the best diet and exercise program for pregnant women? Is it better to breast-feed or to bottle-feed babies? What are the nutritional requirements of infants? How should solid foods be introduced? When can infants be expected to feed themselves?</a:t>
                      </a:r>
                      <a:endParaRPr lang="en-US" sz="120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400" b="1" i="1" u="sng" dirty="0">
                          <a:solidFill>
                            <a:srgbClr val="000000"/>
                          </a:solidFill>
                          <a:effectLst/>
                          <a:latin typeface="Times New Roman" panose="02020603050405020304" pitchFamily="18" charset="0"/>
                        </a:rPr>
                        <a:t>Kim (not 1st choice)</a:t>
                      </a:r>
                      <a:endParaRPr lang="en-US" sz="32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6740240"/>
                  </a:ext>
                </a:extLst>
              </a:tr>
              <a:tr h="1109397">
                <a:tc>
                  <a:txBody>
                    <a:bodyPr/>
                    <a:lstStyle/>
                    <a:p>
                      <a:pPr rtl="0" fontAlgn="t">
                        <a:spcBef>
                          <a:spcPts val="0"/>
                        </a:spcBef>
                        <a:spcAft>
                          <a:spcPts val="0"/>
                        </a:spcAft>
                      </a:pPr>
                      <a:r>
                        <a:rPr lang="en-US" sz="1050" b="1" i="0" u="none" strike="noStrike" dirty="0">
                          <a:solidFill>
                            <a:srgbClr val="000000"/>
                          </a:solidFill>
                          <a:effectLst/>
                          <a:latin typeface="Arial" panose="020B0604020202020204" pitchFamily="34" charset="0"/>
                        </a:rPr>
                        <a:t>Safety and Health</a:t>
                      </a:r>
                      <a:endParaRPr lang="en-US" sz="20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700" b="0" i="1" u="none" strike="noStrike" dirty="0">
                          <a:solidFill>
                            <a:srgbClr val="000000"/>
                          </a:solidFill>
                          <a:effectLst/>
                          <a:latin typeface="Times New Roman" panose="02020603050405020304" pitchFamily="18" charset="0"/>
                        </a:rPr>
                        <a:t>What are the main threats to infant health and safety? What are some methods of responding to emergencies? What kinds of immunizations are recommended for infants?</a:t>
                      </a:r>
                      <a:endParaRPr lang="en-US" sz="12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br>
                        <a:rPr lang="en-US" sz="1200" dirty="0">
                          <a:effectLst/>
                        </a:rPr>
                      </a:br>
                      <a:endParaRPr lang="en-US" sz="1200" dirty="0">
                        <a:effectLst/>
                      </a:endParaRPr>
                    </a:p>
                  </a:txBody>
                  <a:tcPr marL="34887" marR="34887" marT="69773" marB="34887">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5615599"/>
                  </a:ext>
                </a:extLst>
              </a:tr>
            </a:tbl>
          </a:graphicData>
        </a:graphic>
      </p:graphicFrame>
      <p:sp>
        <p:nvSpPr>
          <p:cNvPr id="7" name="Text Placeholder 6">
            <a:extLst>
              <a:ext uri="{FF2B5EF4-FFF2-40B4-BE49-F238E27FC236}">
                <a16:creationId xmlns:a16="http://schemas.microsoft.com/office/drawing/2014/main" id="{5EFFFC45-5F66-3465-CE98-2296A74D207D}"/>
              </a:ext>
            </a:extLst>
          </p:cNvPr>
          <p:cNvSpPr>
            <a:spLocks noGrp="1"/>
          </p:cNvSpPr>
          <p:nvPr>
            <p:ph type="body" sz="quarter" idx="3"/>
          </p:nvPr>
        </p:nvSpPr>
        <p:spPr/>
        <p:txBody>
          <a:bodyPr/>
          <a:lstStyle/>
          <a:p>
            <a:r>
              <a:rPr lang="en-US" dirty="0"/>
              <a:t>Chapter 11</a:t>
            </a:r>
          </a:p>
          <a:p>
            <a:endParaRPr lang="en-US" dirty="0"/>
          </a:p>
        </p:txBody>
      </p:sp>
      <p:graphicFrame>
        <p:nvGraphicFramePr>
          <p:cNvPr id="9" name="Content Placeholder 8">
            <a:extLst>
              <a:ext uri="{FF2B5EF4-FFF2-40B4-BE49-F238E27FC236}">
                <a16:creationId xmlns:a16="http://schemas.microsoft.com/office/drawing/2014/main" id="{88DD7301-7D4E-1F50-A9AB-9481F48A55C8}"/>
              </a:ext>
            </a:extLst>
          </p:cNvPr>
          <p:cNvGraphicFramePr>
            <a:graphicFrameLocks noGrp="1"/>
          </p:cNvGraphicFramePr>
          <p:nvPr>
            <p:ph sz="quarter" idx="4"/>
            <p:extLst>
              <p:ext uri="{D42A27DB-BD31-4B8C-83A1-F6EECF244321}">
                <p14:modId xmlns:p14="http://schemas.microsoft.com/office/powerpoint/2010/main" val="2622557877"/>
              </p:ext>
            </p:extLst>
          </p:nvPr>
        </p:nvGraphicFramePr>
        <p:xfrm>
          <a:off x="6494395" y="2311181"/>
          <a:ext cx="4594860" cy="3657600"/>
        </p:xfrm>
        <a:graphic>
          <a:graphicData uri="http://schemas.openxmlformats.org/drawingml/2006/table">
            <a:tbl>
              <a:tblPr/>
              <a:tblGrid>
                <a:gridCol w="967740">
                  <a:extLst>
                    <a:ext uri="{9D8B030D-6E8A-4147-A177-3AD203B41FA5}">
                      <a16:colId xmlns:a16="http://schemas.microsoft.com/office/drawing/2014/main" val="3964618585"/>
                    </a:ext>
                  </a:extLst>
                </a:gridCol>
                <a:gridCol w="3002280">
                  <a:extLst>
                    <a:ext uri="{9D8B030D-6E8A-4147-A177-3AD203B41FA5}">
                      <a16:colId xmlns:a16="http://schemas.microsoft.com/office/drawing/2014/main" val="2919674432"/>
                    </a:ext>
                  </a:extLst>
                </a:gridCol>
                <a:gridCol w="624840">
                  <a:extLst>
                    <a:ext uri="{9D8B030D-6E8A-4147-A177-3AD203B41FA5}">
                      <a16:colId xmlns:a16="http://schemas.microsoft.com/office/drawing/2014/main" val="3986162016"/>
                    </a:ext>
                  </a:extLst>
                </a:gridCol>
              </a:tblGrid>
              <a:tr h="0">
                <a:tc gridSpan="2">
                  <a:txBody>
                    <a:bodyPr/>
                    <a:lstStyle/>
                    <a:p>
                      <a:pPr rtl="0" fontAlgn="t">
                        <a:spcBef>
                          <a:spcPts val="0"/>
                        </a:spcBef>
                        <a:spcAft>
                          <a:spcPts val="0"/>
                        </a:spcAft>
                      </a:pPr>
                      <a:r>
                        <a:rPr lang="en-US" sz="1000" b="1" i="0" u="none" strike="noStrike">
                          <a:solidFill>
                            <a:srgbClr val="000000"/>
                          </a:solidFill>
                          <a:effectLst/>
                          <a:latin typeface="Arial" panose="020B0604020202020204" pitchFamily="34" charset="0"/>
                        </a:rPr>
                        <a:t>CHAPTER OUTLINE AND OVERVIEW</a:t>
                      </a:r>
                      <a:endParaRPr lang="en-US">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rtl="0" fontAlgn="t">
                        <a:spcBef>
                          <a:spcPts val="0"/>
                        </a:spcBef>
                        <a:spcAft>
                          <a:spcPts val="0"/>
                        </a:spcAft>
                      </a:pPr>
                      <a:r>
                        <a:rPr lang="en-US" sz="1000" b="1" i="0" u="none" strike="noStrike">
                          <a:solidFill>
                            <a:srgbClr val="000000"/>
                          </a:solidFill>
                          <a:effectLst/>
                          <a:latin typeface="Arial" panose="020B0604020202020204" pitchFamily="34" charset="0"/>
                        </a:rPr>
                        <a:t>1st choice</a:t>
                      </a:r>
                      <a:endParaRPr lang="en-US">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649789"/>
                  </a:ext>
                </a:extLst>
              </a:tr>
              <a:tr h="0">
                <a:tc>
                  <a:txBody>
                    <a:bodyPr/>
                    <a:lstStyle/>
                    <a:p>
                      <a:pPr rtl="0" fontAlgn="t">
                        <a:spcBef>
                          <a:spcPts val="0"/>
                        </a:spcBef>
                        <a:spcAft>
                          <a:spcPts val="0"/>
                        </a:spcAft>
                      </a:pPr>
                      <a:r>
                        <a:rPr lang="en-US" sz="1000" b="1" i="0" u="none" strike="noStrike" dirty="0">
                          <a:solidFill>
                            <a:srgbClr val="000000"/>
                          </a:solidFill>
                          <a:effectLst/>
                          <a:latin typeface="Arial" panose="020B0604020202020204" pitchFamily="34" charset="0"/>
                        </a:rPr>
                        <a:t>Development as a Complex Dynamic Process</a:t>
                      </a:r>
                      <a:endParaRPr lang="en-US" dirty="0">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0" i="1" u="none" strike="noStrike" dirty="0">
                          <a:solidFill>
                            <a:srgbClr val="000000"/>
                          </a:solidFill>
                          <a:effectLst/>
                          <a:latin typeface="Arial" panose="020B0604020202020204" pitchFamily="34" charset="0"/>
                        </a:rPr>
                        <a:t>How can we understand the long-term effects of prenatal and infancy experiences? Is it possible to overcome early risk factors? Is infancy an important period of the life course even if we do not have an autobiographical memory of that time?</a:t>
                      </a:r>
                      <a:endParaRPr lang="en-US" dirty="0">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1" i="1" u="sng" dirty="0">
                          <a:solidFill>
                            <a:srgbClr val="000000"/>
                          </a:solidFill>
                          <a:effectLst/>
                          <a:latin typeface="Arial" panose="020B0604020202020204" pitchFamily="34" charset="0"/>
                        </a:rPr>
                        <a:t>Hana</a:t>
                      </a:r>
                      <a:endParaRPr lang="en-US" dirty="0">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2740340"/>
                  </a:ext>
                </a:extLst>
              </a:tr>
              <a:tr h="0">
                <a:tc>
                  <a:txBody>
                    <a:bodyPr/>
                    <a:lstStyle/>
                    <a:p>
                      <a:pPr rtl="0" fontAlgn="t">
                        <a:spcBef>
                          <a:spcPts val="0"/>
                        </a:spcBef>
                        <a:spcAft>
                          <a:spcPts val="0"/>
                        </a:spcAft>
                      </a:pPr>
                      <a:r>
                        <a:rPr lang="en-US" sz="1000" b="1" i="0" u="none" strike="noStrike" dirty="0">
                          <a:solidFill>
                            <a:srgbClr val="000000"/>
                          </a:solidFill>
                          <a:effectLst/>
                          <a:latin typeface="Arial" panose="020B0604020202020204" pitchFamily="34" charset="0"/>
                        </a:rPr>
                        <a:t>The Effects of Infant and Parental Factors</a:t>
                      </a:r>
                      <a:endParaRPr lang="en-US" dirty="0">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0" i="1" u="none" strike="noStrike" dirty="0">
                          <a:solidFill>
                            <a:srgbClr val="000000"/>
                          </a:solidFill>
                          <a:effectLst/>
                          <a:latin typeface="Arial" panose="020B0604020202020204" pitchFamily="34" charset="0"/>
                        </a:rPr>
                        <a:t>Does any particular factor have more influence over later outcomes than another? Are infant factors more important than parental contributions, or vice-versa?</a:t>
                      </a:r>
                      <a:endParaRPr lang="en-US" dirty="0">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1" i="1" u="sng" dirty="0">
                          <a:solidFill>
                            <a:srgbClr val="000000"/>
                          </a:solidFill>
                          <a:effectLst/>
                          <a:latin typeface="Arial" panose="020B0604020202020204" pitchFamily="34" charset="0"/>
                        </a:rPr>
                        <a:t>Aiden</a:t>
                      </a:r>
                      <a:endParaRPr lang="en-US" dirty="0">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2643666"/>
                  </a:ext>
                </a:extLst>
              </a:tr>
              <a:tr h="0">
                <a:tc>
                  <a:txBody>
                    <a:bodyPr/>
                    <a:lstStyle/>
                    <a:p>
                      <a:pPr rtl="0" fontAlgn="t">
                        <a:spcBef>
                          <a:spcPts val="0"/>
                        </a:spcBef>
                        <a:spcAft>
                          <a:spcPts val="0"/>
                        </a:spcAft>
                      </a:pPr>
                      <a:r>
                        <a:rPr lang="en-US" sz="1000" b="1" i="0" u="none" strike="noStrike">
                          <a:solidFill>
                            <a:srgbClr val="000000"/>
                          </a:solidFill>
                          <a:effectLst/>
                          <a:latin typeface="Arial" panose="020B0604020202020204" pitchFamily="34" charset="0"/>
                        </a:rPr>
                        <a:t>The Effects of Risk and </a:t>
                      </a:r>
                      <a:br>
                        <a:rPr lang="en-US" sz="1000" b="1" i="0" u="none" strike="noStrike">
                          <a:solidFill>
                            <a:srgbClr val="000000"/>
                          </a:solidFill>
                          <a:effectLst/>
                          <a:latin typeface="Arial" panose="020B0604020202020204" pitchFamily="34" charset="0"/>
                        </a:rPr>
                      </a:br>
                      <a:r>
                        <a:rPr lang="en-US" sz="1000" b="1" i="0" u="none" strike="noStrike">
                          <a:solidFill>
                            <a:srgbClr val="000000"/>
                          </a:solidFill>
                          <a:effectLst/>
                          <a:latin typeface="Arial" panose="020B0604020202020204" pitchFamily="34" charset="0"/>
                        </a:rPr>
                        <a:t>Disadvantage</a:t>
                      </a:r>
                      <a:endParaRPr lang="en-US">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0" i="1" u="none" strike="noStrike" dirty="0">
                          <a:solidFill>
                            <a:srgbClr val="000000"/>
                          </a:solidFill>
                          <a:effectLst/>
                          <a:latin typeface="Arial" panose="020B0604020202020204" pitchFamily="34" charset="0"/>
                        </a:rPr>
                        <a:t>What are the types of risk factors in infancy? What are the long-term effects of these risks?</a:t>
                      </a:r>
                      <a:endParaRPr lang="en-US" dirty="0">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1" i="1" u="sng">
                          <a:solidFill>
                            <a:srgbClr val="000000"/>
                          </a:solidFill>
                          <a:effectLst/>
                          <a:latin typeface="Arial" panose="020B0604020202020204" pitchFamily="34" charset="0"/>
                        </a:rPr>
                        <a:t>Veronica</a:t>
                      </a:r>
                      <a:endParaRPr lang="en-US">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5090472"/>
                  </a:ext>
                </a:extLst>
              </a:tr>
              <a:tr h="0">
                <a:tc>
                  <a:txBody>
                    <a:bodyPr/>
                    <a:lstStyle/>
                    <a:p>
                      <a:pPr rtl="0" fontAlgn="t">
                        <a:spcBef>
                          <a:spcPts val="0"/>
                        </a:spcBef>
                        <a:spcAft>
                          <a:spcPts val="0"/>
                        </a:spcAft>
                      </a:pPr>
                      <a:r>
                        <a:rPr lang="en-US" sz="1000" b="1" i="0" u="none" strike="noStrike" dirty="0">
                          <a:solidFill>
                            <a:srgbClr val="000000"/>
                          </a:solidFill>
                          <a:effectLst/>
                          <a:latin typeface="Arial" panose="020B0604020202020204" pitchFamily="34" charset="0"/>
                        </a:rPr>
                        <a:t>The Effects of Intervention and Education </a:t>
                      </a:r>
                      <a:br>
                        <a:rPr lang="en-US" sz="1000" b="1" i="0" u="none" strike="noStrike" dirty="0">
                          <a:solidFill>
                            <a:srgbClr val="000000"/>
                          </a:solidFill>
                          <a:effectLst/>
                          <a:latin typeface="Arial" panose="020B0604020202020204" pitchFamily="34" charset="0"/>
                        </a:rPr>
                      </a:br>
                      <a:r>
                        <a:rPr lang="en-US" sz="1000" b="1" i="0" u="none" strike="noStrike" dirty="0">
                          <a:solidFill>
                            <a:srgbClr val="000000"/>
                          </a:solidFill>
                          <a:effectLst/>
                          <a:latin typeface="Arial" panose="020B0604020202020204" pitchFamily="34" charset="0"/>
                        </a:rPr>
                        <a:t>Programs</a:t>
                      </a:r>
                      <a:endParaRPr lang="en-US" dirty="0">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0" i="1" u="none" strike="noStrike">
                          <a:solidFill>
                            <a:srgbClr val="000000"/>
                          </a:solidFill>
                          <a:effectLst/>
                          <a:latin typeface="Arial" panose="020B0604020202020204" pitchFamily="34" charset="0"/>
                        </a:rPr>
                        <a:t>How can risk be alleviated? What types of programs work best for infants and parents at risk?</a:t>
                      </a:r>
                      <a:endParaRPr lang="en-US">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000" b="1" i="1" u="none" strike="noStrike" dirty="0">
                          <a:solidFill>
                            <a:srgbClr val="000000"/>
                          </a:solidFill>
                          <a:effectLst/>
                          <a:latin typeface="Arial" panose="020B0604020202020204" pitchFamily="34" charset="0"/>
                        </a:rPr>
                        <a:t>Kate</a:t>
                      </a:r>
                      <a:endParaRPr lang="en-US" dirty="0">
                        <a:effectLst/>
                      </a:endParaRPr>
                    </a:p>
                  </a:txBody>
                  <a:tcPr marL="50800" marR="50800" marT="101600" marB="508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73161"/>
                  </a:ext>
                </a:extLst>
              </a:tr>
            </a:tbl>
          </a:graphicData>
        </a:graphic>
      </p:graphicFrame>
      <p:sp>
        <p:nvSpPr>
          <p:cNvPr id="5" name="Rectangle 1">
            <a:extLst>
              <a:ext uri="{FF2B5EF4-FFF2-40B4-BE49-F238E27FC236}">
                <a16:creationId xmlns:a16="http://schemas.microsoft.com/office/drawing/2014/main" id="{8B75E0F5-3D9D-21A9-E979-326A8E2B21C8}"/>
              </a:ext>
            </a:extLst>
          </p:cNvPr>
          <p:cNvSpPr>
            <a:spLocks noChangeArrowheads="1"/>
          </p:cNvSpPr>
          <p:nvPr/>
        </p:nvSpPr>
        <p:spPr bwMode="auto">
          <a:xfrm>
            <a:off x="-4241800" y="15544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
            <a:extLst>
              <a:ext uri="{FF2B5EF4-FFF2-40B4-BE49-F238E27FC236}">
                <a16:creationId xmlns:a16="http://schemas.microsoft.com/office/drawing/2014/main" id="{39AE5E10-B6F1-7821-3AA8-3EBD493D616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763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78732-5A20-0086-770F-460967610F8F}"/>
              </a:ext>
            </a:extLst>
          </p:cNvPr>
          <p:cNvSpPr>
            <a:spLocks noGrp="1"/>
          </p:cNvSpPr>
          <p:nvPr>
            <p:ph type="title"/>
          </p:nvPr>
        </p:nvSpPr>
        <p:spPr/>
        <p:txBody>
          <a:bodyPr/>
          <a:lstStyle/>
          <a:p>
            <a:r>
              <a:rPr lang="en-US" dirty="0"/>
              <a:t>Check/edit existing summaries </a:t>
            </a:r>
          </a:p>
        </p:txBody>
      </p:sp>
      <p:sp>
        <p:nvSpPr>
          <p:cNvPr id="3" name="Content Placeholder 2">
            <a:extLst>
              <a:ext uri="{FF2B5EF4-FFF2-40B4-BE49-F238E27FC236}">
                <a16:creationId xmlns:a16="http://schemas.microsoft.com/office/drawing/2014/main" id="{178CCA64-8220-3F00-DC71-6A94F4477BC6}"/>
              </a:ext>
            </a:extLst>
          </p:cNvPr>
          <p:cNvSpPr>
            <a:spLocks noGrp="1"/>
          </p:cNvSpPr>
          <p:nvPr>
            <p:ph idx="1"/>
          </p:nvPr>
        </p:nvSpPr>
        <p:spPr/>
        <p:txBody>
          <a:bodyPr>
            <a:normAutofit fontScale="92500" lnSpcReduction="20000"/>
          </a:bodyPr>
          <a:lstStyle/>
          <a:p>
            <a:r>
              <a:rPr lang="en-US" dirty="0"/>
              <a:t>Suggestion mode</a:t>
            </a:r>
          </a:p>
          <a:p>
            <a:r>
              <a:rPr lang="en-US" dirty="0"/>
              <a:t>12 places where you indicate as a comment</a:t>
            </a:r>
          </a:p>
          <a:p>
            <a:pPr lvl="1"/>
            <a:r>
              <a:rPr lang="en-US" dirty="0">
                <a:solidFill>
                  <a:srgbClr val="FF0000"/>
                </a:solidFill>
              </a:rPr>
              <a:t>Citation needed</a:t>
            </a:r>
          </a:p>
          <a:p>
            <a:pPr lvl="1"/>
            <a:r>
              <a:rPr lang="en-US" dirty="0">
                <a:solidFill>
                  <a:srgbClr val="FF0000"/>
                </a:solidFill>
              </a:rPr>
              <a:t>Out of date or inappropriate</a:t>
            </a:r>
          </a:p>
          <a:p>
            <a:pPr lvl="1"/>
            <a:r>
              <a:rPr lang="en-US" dirty="0">
                <a:solidFill>
                  <a:srgbClr val="FF0000"/>
                </a:solidFill>
              </a:rPr>
              <a:t>Is this correct?</a:t>
            </a:r>
          </a:p>
          <a:p>
            <a:pPr lvl="1"/>
            <a:r>
              <a:rPr lang="en-US" dirty="0"/>
              <a:t>You are commenting on the text with the additional citations summaries already contained in the margins</a:t>
            </a:r>
          </a:p>
          <a:p>
            <a:pPr lvl="2"/>
            <a:r>
              <a:rPr lang="en-US" dirty="0"/>
              <a:t>Saying citation needed when a citation (and a summary) is already in the chapter is not adequate</a:t>
            </a:r>
          </a:p>
          <a:p>
            <a:pPr lvl="2"/>
            <a:r>
              <a:rPr lang="en-US" dirty="0"/>
              <a:t>You will need to know your section—including material in the margins—through and through</a:t>
            </a:r>
          </a:p>
          <a:p>
            <a:r>
              <a:rPr lang="en-US" dirty="0"/>
              <a:t>MUST COVER WHOLE SECTION</a:t>
            </a:r>
          </a:p>
        </p:txBody>
      </p:sp>
    </p:spTree>
    <p:extLst>
      <p:ext uri="{BB962C8B-B14F-4D97-AF65-F5344CB8AC3E}">
        <p14:creationId xmlns:p14="http://schemas.microsoft.com/office/powerpoint/2010/main" val="221493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72B80-D072-BFF3-A0E6-371CA7215448}"/>
              </a:ext>
            </a:extLst>
          </p:cNvPr>
          <p:cNvSpPr>
            <a:spLocks noGrp="1"/>
          </p:cNvSpPr>
          <p:nvPr>
            <p:ph type="title"/>
          </p:nvPr>
        </p:nvSpPr>
        <p:spPr/>
        <p:txBody>
          <a:bodyPr/>
          <a:lstStyle/>
          <a:p>
            <a:r>
              <a:rPr lang="en-US" dirty="0"/>
              <a:t>Overall</a:t>
            </a:r>
          </a:p>
        </p:txBody>
      </p:sp>
      <p:sp>
        <p:nvSpPr>
          <p:cNvPr id="3" name="Content Placeholder 2">
            <a:extLst>
              <a:ext uri="{FF2B5EF4-FFF2-40B4-BE49-F238E27FC236}">
                <a16:creationId xmlns:a16="http://schemas.microsoft.com/office/drawing/2014/main" id="{2736E5B8-C633-2BE3-B284-9362E8E975FF}"/>
              </a:ext>
            </a:extLst>
          </p:cNvPr>
          <p:cNvSpPr>
            <a:spLocks noGrp="1"/>
          </p:cNvSpPr>
          <p:nvPr>
            <p:ph idx="1"/>
          </p:nvPr>
        </p:nvSpPr>
        <p:spPr/>
        <p:txBody>
          <a:bodyPr>
            <a:normAutofit fontScale="85000" lnSpcReduction="20000"/>
          </a:bodyPr>
          <a:lstStyle/>
          <a:p>
            <a:r>
              <a:rPr lang="en-US" dirty="0"/>
              <a:t>Citations should be 2013-2022</a:t>
            </a:r>
          </a:p>
          <a:p>
            <a:pPr lvl="1"/>
            <a:r>
              <a:rPr lang="en-US" dirty="0"/>
              <a:t>More recent is typically better</a:t>
            </a:r>
          </a:p>
          <a:p>
            <a:r>
              <a:rPr lang="en-US" dirty="0"/>
              <a:t>Find citations in google scholar</a:t>
            </a:r>
          </a:p>
          <a:p>
            <a:r>
              <a:rPr lang="en-US" dirty="0"/>
              <a:t>Citations must be to peer-reviewed journal articles reporting an empirical study</a:t>
            </a:r>
          </a:p>
          <a:p>
            <a:pPr lvl="1"/>
            <a:r>
              <a:rPr lang="en-US" dirty="0" err="1"/>
              <a:t>Ie</a:t>
            </a:r>
            <a:r>
              <a:rPr lang="en-US" dirty="0"/>
              <a:t>. It must have a methods section</a:t>
            </a:r>
          </a:p>
          <a:p>
            <a:pPr lvl="1"/>
            <a:r>
              <a:rPr lang="en-US" dirty="0"/>
              <a:t>1 in 6 citations can be to a literature review in a peer-reviewed journal </a:t>
            </a:r>
          </a:p>
          <a:p>
            <a:r>
              <a:rPr lang="en-US" dirty="0"/>
              <a:t>Generally, the more prestigious the journal the better</a:t>
            </a:r>
          </a:p>
          <a:p>
            <a:pPr lvl="1"/>
            <a:r>
              <a:rPr lang="en-US" dirty="0"/>
              <a:t>Exceptions, </a:t>
            </a:r>
            <a:r>
              <a:rPr lang="en-US" dirty="0" err="1"/>
              <a:t>eg</a:t>
            </a:r>
            <a:r>
              <a:rPr lang="en-US" dirty="0"/>
              <a:t> safety.</a:t>
            </a:r>
          </a:p>
          <a:p>
            <a:pPr lvl="1"/>
            <a:r>
              <a:rPr lang="en-US" dirty="0"/>
              <a:t>Ask!</a:t>
            </a:r>
          </a:p>
          <a:p>
            <a:r>
              <a:rPr lang="en-US" dirty="0"/>
              <a:t>KNOW THE POWERPOINT ARTICLES FROM THIS CLASS THAT ADDRESS YOUR SECTION TOPIC.</a:t>
            </a:r>
          </a:p>
        </p:txBody>
      </p:sp>
    </p:spTree>
    <p:extLst>
      <p:ext uri="{BB962C8B-B14F-4D97-AF65-F5344CB8AC3E}">
        <p14:creationId xmlns:p14="http://schemas.microsoft.com/office/powerpoint/2010/main" val="1501025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Find New Citations</a:t>
            </a:r>
            <a:br>
              <a:rPr lang="en-US" dirty="0"/>
            </a:br>
            <a:endParaRPr lang="en-US" dirty="0"/>
          </a:p>
        </p:txBody>
      </p:sp>
      <p:sp>
        <p:nvSpPr>
          <p:cNvPr id="3" name="Content Placeholder 2"/>
          <p:cNvSpPr>
            <a:spLocks noGrp="1"/>
          </p:cNvSpPr>
          <p:nvPr>
            <p:ph idx="1"/>
          </p:nvPr>
        </p:nvSpPr>
        <p:spPr/>
        <p:txBody>
          <a:bodyPr>
            <a:noAutofit/>
          </a:bodyPr>
          <a:lstStyle/>
          <a:p>
            <a:r>
              <a:rPr lang="en-US" sz="1600" b="1" dirty="0"/>
              <a:t> </a:t>
            </a:r>
            <a:r>
              <a:rPr lang="en-US" sz="1600" dirty="0"/>
              <a:t>Step 1: Go to the chapter you are working on and see which articles need updating. I may leave comments indicating articles that need updating. Citations that need updating are typically older. Or there may be new literature which is particularly important.  </a:t>
            </a:r>
          </a:p>
          <a:p>
            <a:r>
              <a:rPr lang="en-US" sz="1600" dirty="0"/>
              <a:t>Step 2: Make sure you have thoroughly read the chapter leading up to the citation you are updating. Make sure to familiarize yourself with the topic being discussed in the paragraph of the citation you are updating. </a:t>
            </a:r>
          </a:p>
          <a:p>
            <a:r>
              <a:rPr lang="en-US" sz="1600" dirty="0"/>
              <a:t>Step 3: Once you have read up to the citation and are familiar with the topic in the paragraph, go to </a:t>
            </a:r>
            <a:r>
              <a:rPr lang="en-US" sz="1600" u="sng" dirty="0">
                <a:hlinkClick r:id="rId2"/>
              </a:rPr>
              <a:t>google scholar</a:t>
            </a:r>
            <a:r>
              <a:rPr lang="en-US" sz="1600" dirty="0"/>
              <a:t> or our </a:t>
            </a:r>
            <a:r>
              <a:rPr lang="en-US" sz="1600" u="sng" dirty="0">
                <a:hlinkClick r:id="rId3"/>
              </a:rPr>
              <a:t>university library website</a:t>
            </a:r>
            <a:r>
              <a:rPr lang="en-US" sz="1600" dirty="0"/>
              <a:t> and type in a phrase that summarizes the general idea of the article and the paragraph. </a:t>
            </a:r>
          </a:p>
          <a:p>
            <a:r>
              <a:rPr lang="en-US" sz="1600" dirty="0"/>
              <a:t>If you do find an article on google scholar that seems worthy of being added as a citation but you are unable to access it, copy and paste the title of the article into our library website search engine and you should be able to find the article. </a:t>
            </a:r>
          </a:p>
          <a:p>
            <a:r>
              <a:rPr lang="en-US" sz="1600" dirty="0"/>
              <a:t>Remember, if we are searching for new citations we are looking for current and up to date research. Articles must be published after 2012. The articles you find should also be peer reviewed in established journals. </a:t>
            </a:r>
          </a:p>
          <a:p>
            <a:r>
              <a:rPr lang="en-US" sz="1600" dirty="0"/>
              <a:t>Step 4: After you find a fitting article, go back to your word document for the chapter. </a:t>
            </a:r>
          </a:p>
          <a:p>
            <a:r>
              <a:rPr lang="en-US" sz="1600" dirty="0"/>
              <a:t>Step 5: Construct an in-text citation for the article and add it to the comments. Make sure the comment highlights the sentence(s) the new citation pertains to. </a:t>
            </a:r>
          </a:p>
          <a:p>
            <a:r>
              <a:rPr lang="en-US" sz="1600" dirty="0"/>
              <a:t>Step 6: After you have added all of your edits, remember to link the pdf file of your article to the in-text citation you created. If you are unsure on how to do this refer to ‘How to Link a Citation’. </a:t>
            </a:r>
          </a:p>
        </p:txBody>
      </p:sp>
    </p:spTree>
    <p:extLst>
      <p:ext uri="{BB962C8B-B14F-4D97-AF65-F5344CB8AC3E}">
        <p14:creationId xmlns:p14="http://schemas.microsoft.com/office/powerpoint/2010/main" val="3207393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A2CB3-8E49-78FB-D801-2FF8C7CEF41C}"/>
              </a:ext>
            </a:extLst>
          </p:cNvPr>
          <p:cNvSpPr>
            <a:spLocks noGrp="1"/>
          </p:cNvSpPr>
          <p:nvPr>
            <p:ph type="title"/>
          </p:nvPr>
        </p:nvSpPr>
        <p:spPr/>
        <p:txBody>
          <a:bodyPr/>
          <a:lstStyle/>
          <a:p>
            <a:endParaRPr lang="en-US"/>
          </a:p>
        </p:txBody>
      </p:sp>
      <p:pic>
        <p:nvPicPr>
          <p:cNvPr id="5" name="Content Placeholder 4" descr="Diagram&#10;&#10;Description automatically generated">
            <a:extLst>
              <a:ext uri="{FF2B5EF4-FFF2-40B4-BE49-F238E27FC236}">
                <a16:creationId xmlns:a16="http://schemas.microsoft.com/office/drawing/2014/main" id="{97B1543D-1E2A-274F-35F6-E5B41028540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3000" y="21187"/>
            <a:ext cx="5418667" cy="6841651"/>
          </a:xfrm>
        </p:spPr>
      </p:pic>
    </p:spTree>
    <p:extLst>
      <p:ext uri="{BB962C8B-B14F-4D97-AF65-F5344CB8AC3E}">
        <p14:creationId xmlns:p14="http://schemas.microsoft.com/office/powerpoint/2010/main" val="1174941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
  <TotalTime>1742</TotalTime>
  <Words>1895</Words>
  <Application>Microsoft Office PowerPoint</Application>
  <PresentationFormat>Widescreen</PresentationFormat>
  <Paragraphs>127</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Corbel</vt:lpstr>
      <vt:lpstr>Times</vt:lpstr>
      <vt:lpstr>Times New Roman</vt:lpstr>
      <vt:lpstr>Wingdings</vt:lpstr>
      <vt:lpstr>Wingdings 2</vt:lpstr>
      <vt:lpstr>Wingdings 3</vt:lpstr>
      <vt:lpstr>Module</vt:lpstr>
      <vt:lpstr>Overview</vt:lpstr>
      <vt:lpstr>Handbook</vt:lpstr>
      <vt:lpstr>Template</vt:lpstr>
      <vt:lpstr>Textbook</vt:lpstr>
      <vt:lpstr>Your sections: Missing someone? Trades? Safety and health not taken</vt:lpstr>
      <vt:lpstr>Check/edit existing summaries </vt:lpstr>
      <vt:lpstr>Overall</vt:lpstr>
      <vt:lpstr>How to Find New Citations </vt:lpstr>
      <vt:lpstr>PowerPoint Presentation</vt:lpstr>
      <vt:lpstr>Instructions on Linking Citations</vt:lpstr>
      <vt:lpstr>Develop content</vt:lpstr>
      <vt:lpstr>Summaries</vt:lpstr>
      <vt:lpstr>Summaries (nov 1 or nov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Messinger, Daniel S., Ph.D.</dc:creator>
  <cp:lastModifiedBy>Messinger, Daniel S., Ph.D.</cp:lastModifiedBy>
  <cp:revision>25</cp:revision>
  <dcterms:created xsi:type="dcterms:W3CDTF">2021-09-28T14:45:12Z</dcterms:created>
  <dcterms:modified xsi:type="dcterms:W3CDTF">2022-11-01T17:45:15Z</dcterms:modified>
</cp:coreProperties>
</file>