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0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091A9-89B4-43A8-B40E-217A6CB08F4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D1685-46B3-4B78-9D96-EA9FCCF70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1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F3C3E39-6A12-46AB-BF6E-420128224BAB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1725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12E3858-0C0F-4E9C-AFEB-DDC35DAAE6DA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6768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1E6080-0D63-47C1-9F0B-2CBE7BEF0A64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0987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3CAE17-3AAB-4F42-8032-6FBFDD1858E9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2033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5E193E-A49B-47DE-9CE3-3B949676F722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7484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A43E017-2D74-48B8-BCAA-33C1671AA7AB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4436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3767388-6E85-435D-BA1A-CC8A3E8C886D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7386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E2D039D-581E-4298-8079-671B9522197A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Attempt to be alert to possible abuse</a:t>
            </a:r>
          </a:p>
        </p:txBody>
      </p:sp>
    </p:spTree>
    <p:extLst>
      <p:ext uri="{BB962C8B-B14F-4D97-AF65-F5344CB8AC3E}">
        <p14:creationId xmlns:p14="http://schemas.microsoft.com/office/powerpoint/2010/main" val="3032944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D0029A-A53D-44BD-A9FB-E0C97CC0A9B9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314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DAF41D-0B97-4683-B4BD-CFEE1555E2DD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9138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EC7C6D1-3F0B-448D-ACE5-BB8D42E0BB8A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812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4D77E11-5086-4EB9-98E6-E6C008CEF909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9606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99CDE4-B043-4B54-89B5-090B1D888B1F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72928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D69453-4050-4131-8957-2C9E3F425A87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3113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BE6E09-212F-409C-BF95-19755037A622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74303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1E9E60A-BC56-48B1-BA59-A59BD324750D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62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7D18B3B-74FD-4F58-90AB-882F704D22BF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44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104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D7BC02-70C3-45A7-B007-477266717C5A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2411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4BE4F8-F7DC-4B62-B584-048BF379AB93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047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DE5EC3-2F88-4DC8-88F6-B57A6D0FDDC7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6357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256C176-8E88-4EA2-B9B3-A1F02A3D4EE3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8034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6E802E-D074-4E01-9BB8-78844D94032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9331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C006B6-A4BB-4016-851E-614A1F468187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2036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D04A4B9-D134-4086-9B51-0453BCF904BD}" type="slidenum">
              <a:rPr lang="en-US" altLang="en-US" sz="1200" smtClean="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596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2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6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0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5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0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9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CDD9-66FF-4BAF-95FA-3E312358E32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6C761-69DA-4DDF-8998-4C940DBB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6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.miami.edu/faculty/dmessinger/c_c/rsrcs/rdgs/emot/pollak.2005.cd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8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Good friendships protect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High friendship quality and reciprocated friendships associated with resistance to negative impact of chronic maltreatment and physical abuse on self-esteem</a:t>
            </a:r>
          </a:p>
          <a:p>
            <a:pPr lvl="4" eaLnBrk="1" hangingPunct="1"/>
            <a:r>
              <a:rPr altLang="en-US" smtClean="0"/>
              <a:t>Figs 5 - 7</a:t>
            </a:r>
          </a:p>
        </p:txBody>
      </p:sp>
    </p:spTree>
    <p:extLst>
      <p:ext uri="{BB962C8B-B14F-4D97-AF65-F5344CB8AC3E}">
        <p14:creationId xmlns:p14="http://schemas.microsoft.com/office/powerpoint/2010/main" val="321727760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Chronically maltreated kids likely to be rejected by peers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altLang="en-US" dirty="0" smtClean="0"/>
              <a:t>Maltreatment chronicity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higher levels of aggressive behavior</a:t>
            </a:r>
          </a:p>
          <a:p>
            <a:pPr marL="731520" lvl="1" indent="-274320">
              <a:buFont typeface="Wingdings"/>
              <a:buChar char=""/>
              <a:defRPr/>
            </a:pPr>
            <a:r>
              <a:rPr lang="en-US" altLang="en-US" dirty="0" smtClean="0"/>
              <a:t>reported by peers, teachers, and children 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altLang="en-US" dirty="0" smtClean="0"/>
              <a:t>Aggressive behavior accounted for association of maltreatment and rejection. </a:t>
            </a:r>
          </a:p>
          <a:p>
            <a:pPr marL="731520" lvl="1" indent="-274320">
              <a:buFont typeface="Wingdings"/>
              <a:buChar char=""/>
              <a:defRPr/>
            </a:pPr>
            <a:r>
              <a:rPr lang="en-US" altLang="en-US" dirty="0" smtClean="0"/>
              <a:t>Withdrawn behavior associated with peer rejection</a:t>
            </a:r>
          </a:p>
          <a:p>
            <a:pPr marL="996696" lvl="2">
              <a:buClr>
                <a:schemeClr val="accent3"/>
              </a:buClr>
              <a:buFont typeface="Arial"/>
              <a:buChar char="▪"/>
              <a:defRPr/>
            </a:pPr>
            <a:r>
              <a:rPr lang="en-US" altLang="en-US" dirty="0" smtClean="0"/>
              <a:t>but doesn’t account for association of chronic maltreatment &amp; rejection. </a:t>
            </a:r>
          </a:p>
        </p:txBody>
      </p:sp>
      <p:sp>
        <p:nvSpPr>
          <p:cNvPr id="2" name="Rectangle 1"/>
          <p:cNvSpPr/>
          <p:nvPr/>
        </p:nvSpPr>
        <p:spPr>
          <a:xfrm>
            <a:off x="6477000" y="6367463"/>
            <a:ext cx="4572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16152" lvl="3" indent="-182880">
              <a:buClr>
                <a:schemeClr val="accent4"/>
              </a:buClr>
              <a:buFont typeface="Arial"/>
              <a:buChar char="▪"/>
              <a:defRPr/>
            </a:pPr>
            <a:r>
              <a:rPr lang="en-US" altLang="en-US" sz="2000" dirty="0"/>
              <a:t>Bolger &amp; Patterson, 2001</a:t>
            </a:r>
          </a:p>
        </p:txBody>
      </p:sp>
    </p:spTree>
    <p:extLst>
      <p:ext uri="{BB962C8B-B14F-4D97-AF65-F5344CB8AC3E}">
        <p14:creationId xmlns:p14="http://schemas.microsoft.com/office/powerpoint/2010/main" val="2662381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510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Maltreatment, aggression, &amp; rejection</a:t>
            </a:r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t="20465" r="2400" b="10117"/>
          <a:stretch>
            <a:fillRect/>
          </a:stretch>
        </p:blipFill>
        <p:spPr bwMode="auto">
          <a:xfrm>
            <a:off x="1676400" y="1906588"/>
            <a:ext cx="8991600" cy="434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27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510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Maltreatment chronicity </a:t>
            </a: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b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peer rejection </a:t>
            </a:r>
          </a:p>
        </p:txBody>
      </p:sp>
      <p:pic>
        <p:nvPicPr>
          <p:cNvPr id="115715" name="Picture 1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" t="16693" r="6000" b="8347"/>
          <a:stretch>
            <a:fillRect/>
          </a:stretch>
        </p:blipFill>
        <p:spPr bwMode="auto">
          <a:xfrm>
            <a:off x="1552576" y="1993900"/>
            <a:ext cx="896302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36458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51062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Maltreatment </a:t>
            </a: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Aggression </a:t>
            </a:r>
          </a:p>
        </p:txBody>
      </p:sp>
      <p:pic>
        <p:nvPicPr>
          <p:cNvPr id="117763" name="Picture 1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2" t="18214" r="6000" b="12491"/>
          <a:stretch>
            <a:fillRect/>
          </a:stretch>
        </p:blipFill>
        <p:spPr bwMode="auto">
          <a:xfrm>
            <a:off x="2027239" y="2209800"/>
            <a:ext cx="77549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4" name="Rectangle 1"/>
          <p:cNvSpPr>
            <a:spLocks noChangeArrowheads="1"/>
          </p:cNvSpPr>
          <p:nvPr/>
        </p:nvSpPr>
        <p:spPr bwMode="auto">
          <a:xfrm>
            <a:off x="2738438" y="1501775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Results hold for girls and boys</a:t>
            </a:r>
          </a:p>
        </p:txBody>
      </p:sp>
      <p:sp>
        <p:nvSpPr>
          <p:cNvPr id="3" name="Rectangle 2"/>
          <p:cNvSpPr/>
          <p:nvPr/>
        </p:nvSpPr>
        <p:spPr>
          <a:xfrm>
            <a:off x="6310313" y="6488114"/>
            <a:ext cx="54292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33272" lvl="3">
              <a:buClr>
                <a:schemeClr val="accent4"/>
              </a:buClr>
              <a:defRPr/>
            </a:pPr>
            <a:r>
              <a:rPr lang="en-US" altLang="en-US" dirty="0"/>
              <a:t>Bolger &amp; Patterson, 2001</a:t>
            </a:r>
          </a:p>
        </p:txBody>
      </p:sp>
    </p:spTree>
    <p:extLst>
      <p:ext uri="{BB962C8B-B14F-4D97-AF65-F5344CB8AC3E}">
        <p14:creationId xmlns:p14="http://schemas.microsoft.com/office/powerpoint/2010/main" val="1296941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>
                <a:solidFill>
                  <a:schemeClr val="accent1">
                    <a:satMod val="150000"/>
                  </a:schemeClr>
                </a:solidFill>
              </a:rPr>
              <a:t>Does abuse predict malfunction?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74826"/>
            <a:ext cx="8534400" cy="4625975"/>
          </a:xfrm>
        </p:spPr>
        <p:txBody>
          <a:bodyPr/>
          <a:lstStyle/>
          <a:p>
            <a:pPr eaLnBrk="1" hangingPunct="1"/>
            <a:r>
              <a:rPr lang="en-US" altLang="en-US" smtClean="0"/>
              <a:t>Many children/ adolescents who suffer maltreatment become well-functioning adults</a:t>
            </a:r>
          </a:p>
          <a:p>
            <a:pPr eaLnBrk="1" hangingPunct="1"/>
            <a:r>
              <a:rPr lang="en-US" altLang="en-US" smtClean="0"/>
              <a:t>Maltreatment can result in significant negative consequences that continue into adulthood</a:t>
            </a:r>
          </a:p>
          <a:p>
            <a:pPr eaLnBrk="1" hangingPunct="1"/>
            <a:r>
              <a:rPr lang="en-US" altLang="en-US" smtClean="0"/>
              <a:t>Although many survivors function well in adulthood, others suffer serious psychological distress and disturbance</a:t>
            </a:r>
          </a:p>
        </p:txBody>
      </p:sp>
      <p:pic>
        <p:nvPicPr>
          <p:cNvPr id="1198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3574" r="13570" b="5145"/>
          <a:stretch>
            <a:fillRect/>
          </a:stretch>
        </p:blipFill>
        <p:spPr bwMode="auto">
          <a:xfrm>
            <a:off x="7219950" y="5105400"/>
            <a:ext cx="34178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7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Why?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Maltreating parents may fail to produce opportunities for positive social interaction for their children</a:t>
            </a:r>
          </a:p>
          <a:p>
            <a:pPr eaLnBrk="1" hangingPunct="1"/>
            <a:r>
              <a:rPr lang="en-US" altLang="en-US" smtClean="0"/>
              <a:t>Children who experienced a lack of parental supervision were less likely to be accepted by peers</a:t>
            </a:r>
          </a:p>
          <a:p>
            <a:pPr lvl="1" eaLnBrk="1" hangingPunct="1"/>
            <a:r>
              <a:rPr lang="en-US" altLang="en-US" smtClean="0"/>
              <a:t>Tendency to engage in unskilled or aggressive behavior</a:t>
            </a:r>
          </a:p>
        </p:txBody>
      </p:sp>
    </p:spTree>
    <p:extLst>
      <p:ext uri="{BB962C8B-B14F-4D97-AF65-F5344CB8AC3E}">
        <p14:creationId xmlns:p14="http://schemas.microsoft.com/office/powerpoint/2010/main" val="412119218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Possible buffers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Maltreating parents may fail to produce opportunities for positive social interaction for their children</a:t>
            </a:r>
          </a:p>
          <a:p>
            <a:pPr lvl="1" eaLnBrk="1" hangingPunct="1"/>
            <a:r>
              <a:rPr lang="en-US" altLang="en-US" smtClean="0"/>
              <a:t>Opportunities found elsewhere (i.e., other family members, friends, teachers, etc.)</a:t>
            </a:r>
          </a:p>
          <a:p>
            <a:pPr eaLnBrk="1" hangingPunct="1"/>
            <a:r>
              <a:rPr lang="en-US" altLang="en-US" smtClean="0"/>
              <a:t>Maltreated children with best friends are more likely to experience increased self-esteem and self-concept than other maltreated children</a:t>
            </a:r>
          </a:p>
        </p:txBody>
      </p:sp>
    </p:spTree>
    <p:extLst>
      <p:ext uri="{BB962C8B-B14F-4D97-AF65-F5344CB8AC3E}">
        <p14:creationId xmlns:p14="http://schemas.microsoft.com/office/powerpoint/2010/main" val="1285951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Cognitive adaptations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altLang="en-US" smtClean="0"/>
              <a:t>Maltreated children create defensive structure in reaction to trauma</a:t>
            </a:r>
          </a:p>
          <a:p>
            <a:pPr marL="731520" lvl="1" indent="-274320">
              <a:buFont typeface="Wingdings"/>
              <a:buChar char=""/>
              <a:defRPr/>
            </a:pPr>
            <a:r>
              <a:rPr lang="en-US" altLang="en-US" smtClean="0"/>
              <a:t>Cognitive distortions, dissociation, vigilance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altLang="en-US" smtClean="0"/>
              <a:t>Hypervigilance: constant scanning of environment and development of ability to detect subtle variations in it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altLang="en-US" smtClean="0"/>
              <a:t>Dissociation: alter level of self-awareness in an effort to escape an upsetting event or feeling</a:t>
            </a:r>
          </a:p>
          <a:p>
            <a:pPr marL="731520" lvl="1" indent="-274320">
              <a:buFont typeface="Wingdings"/>
              <a:buChar char=""/>
              <a:defRPr/>
            </a:pPr>
            <a:r>
              <a:rPr lang="en-US" altLang="en-US" smtClean="0"/>
              <a:t>Psychological escape</a:t>
            </a:r>
          </a:p>
        </p:txBody>
      </p:sp>
    </p:spTree>
    <p:extLst>
      <p:ext uri="{BB962C8B-B14F-4D97-AF65-F5344CB8AC3E}">
        <p14:creationId xmlns:p14="http://schemas.microsoft.com/office/powerpoint/2010/main" val="1007400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Emotion regulation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Involves ability to modify, redirect, and control emotions</a:t>
            </a:r>
          </a:p>
          <a:p>
            <a:pPr eaLnBrk="1" hangingPunct="1"/>
            <a:r>
              <a:rPr lang="en-US" altLang="en-US" smtClean="0"/>
              <a:t>Maltreated children engage in efforts to avoid, control or suppress emotion</a:t>
            </a:r>
          </a:p>
          <a:p>
            <a:pPr eaLnBrk="1" hangingPunct="1"/>
            <a:r>
              <a:rPr lang="en-US" altLang="en-US" smtClean="0"/>
              <a:t>Modulation difficulties: extreme depressive reactions and intense angry outbursts</a:t>
            </a:r>
          </a:p>
          <a:p>
            <a:pPr eaLnBrk="1" hangingPunct="1"/>
            <a:r>
              <a:rPr lang="en-US" altLang="en-US" smtClean="0"/>
              <a:t>Internalizing behavior problems</a:t>
            </a:r>
          </a:p>
        </p:txBody>
      </p:sp>
    </p:spTree>
    <p:extLst>
      <p:ext uri="{BB962C8B-B14F-4D97-AF65-F5344CB8AC3E}">
        <p14:creationId xmlns:p14="http://schemas.microsoft.com/office/powerpoint/2010/main" val="25663155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accent1">
                    <a:satMod val="150000"/>
                  </a:schemeClr>
                </a:solidFill>
              </a:rPr>
              <a:t>Maltreatment</a:t>
            </a:r>
          </a:p>
        </p:txBody>
      </p:sp>
    </p:spTree>
    <p:extLst>
      <p:ext uri="{BB962C8B-B14F-4D97-AF65-F5344CB8AC3E}">
        <p14:creationId xmlns:p14="http://schemas.microsoft.com/office/powerpoint/2010/main" val="1546083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Anger recognition </a:t>
            </a:r>
            <a:b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&amp; physical abuse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Physically abused children displayed a response bias for angry facial expressions.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abused 8-11-year-olds demonstrated increased attentional benefits on valid angry trials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demonstrated delayed disengagement when angry faces served as invalid cues. </a:t>
            </a:r>
          </a:p>
          <a:p>
            <a:pPr lvl="4" eaLnBrk="1" hangingPunct="1">
              <a:lnSpc>
                <a:spcPct val="80000"/>
              </a:lnSpc>
            </a:pPr>
            <a:r>
              <a:rPr altLang="en-US" smtClean="0"/>
              <a:t>. </a:t>
            </a:r>
          </a:p>
        </p:txBody>
      </p:sp>
      <p:sp>
        <p:nvSpPr>
          <p:cNvPr id="130052" name="Rectangle 1"/>
          <p:cNvSpPr>
            <a:spLocks noChangeArrowheads="1"/>
          </p:cNvSpPr>
          <p:nvPr/>
        </p:nvSpPr>
        <p:spPr bwMode="auto">
          <a:xfrm>
            <a:off x="3970338" y="5518151"/>
            <a:ext cx="6773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Pollak &amp; Tolley-Schell. Journal of Abnormal Psychology. 112(3), Aug 2003, 323-338</a:t>
            </a:r>
          </a:p>
        </p:txBody>
      </p:sp>
    </p:spTree>
    <p:extLst>
      <p:ext uri="{BB962C8B-B14F-4D97-AF65-F5344CB8AC3E}">
        <p14:creationId xmlns:p14="http://schemas.microsoft.com/office/powerpoint/2010/main" val="1593025092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51062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Abused see more anger</a:t>
            </a: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82725"/>
            <a:ext cx="705643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0" name="Rectangle 3"/>
          <p:cNvSpPr>
            <a:spLocks noChangeArrowheads="1"/>
          </p:cNvSpPr>
          <p:nvPr/>
        </p:nvSpPr>
        <p:spPr bwMode="auto">
          <a:xfrm>
            <a:off x="8991601" y="5791201"/>
            <a:ext cx="15541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Pollak &amp; Tolley-Schell,  2003</a:t>
            </a:r>
          </a:p>
        </p:txBody>
      </p:sp>
      <p:sp>
        <p:nvSpPr>
          <p:cNvPr id="2" name="Rectangle 1"/>
          <p:cNvSpPr/>
          <p:nvPr/>
        </p:nvSpPr>
        <p:spPr>
          <a:xfrm>
            <a:off x="8915400" y="2590801"/>
            <a:ext cx="1447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8-11-year-olds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42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51062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accent1">
                    <a:satMod val="150000"/>
                  </a:schemeClr>
                </a:solidFill>
              </a:rPr>
              <a:t>At expense of </a:t>
            </a: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?</a:t>
            </a:r>
            <a:endParaRPr lang="en-US" alt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grpSp>
        <p:nvGrpSpPr>
          <p:cNvPr id="134147" name="Group 1"/>
          <p:cNvGrpSpPr>
            <a:grpSpLocks/>
          </p:cNvGrpSpPr>
          <p:nvPr/>
        </p:nvGrpSpPr>
        <p:grpSpPr bwMode="auto">
          <a:xfrm>
            <a:off x="1752600" y="1600200"/>
            <a:ext cx="6629400" cy="5105400"/>
            <a:chOff x="228600" y="1600200"/>
            <a:chExt cx="6024563" cy="4565650"/>
          </a:xfrm>
        </p:grpSpPr>
        <p:pic>
          <p:nvPicPr>
            <p:cNvPr id="13415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600200"/>
              <a:ext cx="6024563" cy="4565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151" name="Down Arrow 3"/>
            <p:cNvSpPr>
              <a:spLocks noChangeArrowheads="1"/>
            </p:cNvSpPr>
            <p:nvPr/>
          </p:nvSpPr>
          <p:spPr bwMode="auto">
            <a:xfrm>
              <a:off x="1219200" y="1809750"/>
              <a:ext cx="228600" cy="1066800"/>
            </a:xfrm>
            <a:prstGeom prst="downArrow">
              <a:avLst>
                <a:gd name="adj1" fmla="val 50000"/>
                <a:gd name="adj2" fmla="val 49994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4152" name="Down Arrow 4"/>
            <p:cNvSpPr>
              <a:spLocks noChangeArrowheads="1"/>
            </p:cNvSpPr>
            <p:nvPr/>
          </p:nvSpPr>
          <p:spPr bwMode="auto">
            <a:xfrm>
              <a:off x="5638800" y="2571750"/>
              <a:ext cx="228600" cy="1066800"/>
            </a:xfrm>
            <a:prstGeom prst="downArrow">
              <a:avLst>
                <a:gd name="adj1" fmla="val 50000"/>
                <a:gd name="adj2" fmla="val 49994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</p:grpSp>
      <p:sp>
        <p:nvSpPr>
          <p:cNvPr id="134148" name="Rectangle 6"/>
          <p:cNvSpPr>
            <a:spLocks noChangeArrowheads="1"/>
          </p:cNvSpPr>
          <p:nvPr/>
        </p:nvSpPr>
        <p:spPr bwMode="auto">
          <a:xfrm>
            <a:off x="8991601" y="5791201"/>
            <a:ext cx="15541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Pollak &amp; Tolley-Schell,  2003</a:t>
            </a:r>
          </a:p>
        </p:txBody>
      </p:sp>
      <p:sp>
        <p:nvSpPr>
          <p:cNvPr id="3" name="Rectangle 2"/>
          <p:cNvSpPr/>
          <p:nvPr/>
        </p:nvSpPr>
        <p:spPr>
          <a:xfrm>
            <a:off x="6103939" y="-1044575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sadness</a:t>
            </a:r>
          </a:p>
        </p:txBody>
      </p:sp>
    </p:spTree>
    <p:extLst>
      <p:ext uri="{BB962C8B-B14F-4D97-AF65-F5344CB8AC3E}">
        <p14:creationId xmlns:p14="http://schemas.microsoft.com/office/powerpoint/2010/main" val="548260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Recognizing emotion in faces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Controls viewed discrete emotions discretely</a:t>
            </a:r>
          </a:p>
          <a:p>
            <a:pPr eaLnBrk="1" hangingPunct="1"/>
            <a:r>
              <a:rPr lang="en-US" altLang="en-US" smtClean="0"/>
              <a:t>Neglected children saw fewer distinctions</a:t>
            </a:r>
          </a:p>
          <a:p>
            <a:pPr eaLnBrk="1" hangingPunct="1"/>
            <a:r>
              <a:rPr lang="en-US" altLang="en-US" smtClean="0"/>
              <a:t>Neglected children had more difficulty discriminating emotional expressions than  control or physically abused children.</a:t>
            </a:r>
          </a:p>
          <a:p>
            <a:pPr eaLnBrk="1" hangingPunct="1"/>
            <a:r>
              <a:rPr lang="en-US" altLang="en-US" smtClean="0"/>
              <a:t>Physically abused children showed the most variance across emotions. </a:t>
            </a:r>
          </a:p>
          <a:p>
            <a:pPr lvl="3" eaLnBrk="1" hangingPunct="1"/>
            <a:r>
              <a:rPr lang="en-US" altLang="en-US" smtClean="0"/>
              <a:t>Pollak, Cicchetti, Hornung, Reed, Developmental Psychology. 36(5), Sep 2000, 679-688. </a:t>
            </a:r>
          </a:p>
        </p:txBody>
      </p:sp>
    </p:spTree>
    <p:extLst>
      <p:ext uri="{BB962C8B-B14F-4D97-AF65-F5344CB8AC3E}">
        <p14:creationId xmlns:p14="http://schemas.microsoft.com/office/powerpoint/2010/main" val="2386521294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en-US" sz="360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altLang="en-US" sz="360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altLang="en-US" sz="3600">
                <a:solidFill>
                  <a:schemeClr val="accent1">
                    <a:satMod val="150000"/>
                  </a:schemeClr>
                </a:solidFill>
              </a:rPr>
              <a:t>Neglected children don’t distinguish emotion expression pairs</a:t>
            </a:r>
          </a:p>
        </p:txBody>
      </p:sp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1943100"/>
            <a:ext cx="5491162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1524000" y="5942014"/>
            <a:ext cx="9144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Mean similarity ratings by emotion pair for control (C; solid line), neglected (N; dotted line) and physically abused (PA; dashed line) children. A = angry, N = neutral, S = sad, F = fearful, D = disgusted, H = happy </a:t>
            </a:r>
          </a:p>
        </p:txBody>
      </p:sp>
      <p:cxnSp>
        <p:nvCxnSpPr>
          <p:cNvPr id="138245" name="Straight Connector 6"/>
          <p:cNvCxnSpPr>
            <a:cxnSpLocks noChangeShapeType="1"/>
          </p:cNvCxnSpPr>
          <p:nvPr/>
        </p:nvCxnSpPr>
        <p:spPr bwMode="auto">
          <a:xfrm flipH="1" flipV="1">
            <a:off x="6065838" y="1828800"/>
            <a:ext cx="30162" cy="33528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206622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3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accent1">
                    <a:satMod val="150000"/>
                  </a:schemeClr>
                </a:solidFill>
              </a:rPr>
              <a:t>Heart rate in response to…</a:t>
            </a:r>
          </a:p>
        </p:txBody>
      </p:sp>
      <p:sp>
        <p:nvSpPr>
          <p:cNvPr id="140291" name="Content Placeholder 5"/>
          <p:cNvSpPr>
            <a:spLocks noGrp="1"/>
          </p:cNvSpPr>
          <p:nvPr>
            <p:ph idx="1"/>
          </p:nvPr>
        </p:nvSpPr>
        <p:spPr>
          <a:xfrm>
            <a:off x="1752600" y="1409701"/>
            <a:ext cx="4191000" cy="4525963"/>
          </a:xfrm>
        </p:spPr>
        <p:txBody>
          <a:bodyPr/>
          <a:lstStyle/>
          <a:p>
            <a:pPr eaLnBrk="1" hangingPunct="1"/>
            <a:r>
              <a:rPr lang="en-US" altLang="en-US" sz="2400" b="1"/>
              <a:t>Active anger</a:t>
            </a:r>
            <a:r>
              <a:rPr lang="en-US" altLang="en-US" sz="2400"/>
              <a:t>: Large initial deceleration for abused &amp; non-abused children</a:t>
            </a:r>
          </a:p>
          <a:p>
            <a:pPr lvl="1" eaLnBrk="1" hangingPunct="1"/>
            <a:r>
              <a:rPr lang="en-US" altLang="en-US" sz="2000"/>
              <a:t>Attentional orienting response</a:t>
            </a:r>
          </a:p>
          <a:p>
            <a:pPr eaLnBrk="1" hangingPunct="1"/>
            <a:r>
              <a:rPr lang="en-US" altLang="en-US" sz="2400" b="1"/>
              <a:t>Unresolved anger</a:t>
            </a:r>
            <a:r>
              <a:rPr lang="en-US" altLang="en-US" sz="2400"/>
              <a:t>: Eventual recovery from initial deceleration (only group effect, p&lt;.05)</a:t>
            </a:r>
          </a:p>
          <a:p>
            <a:pPr eaLnBrk="1" hangingPunct="1"/>
            <a:r>
              <a:rPr lang="en-US" altLang="en-US" sz="2400" b="1"/>
              <a:t>Resolution: </a:t>
            </a:r>
            <a:r>
              <a:rPr lang="en-US" altLang="en-US" sz="2400"/>
              <a:t>Greater</a:t>
            </a:r>
            <a:r>
              <a:rPr lang="en-US" altLang="en-US" sz="2400" b="1"/>
              <a:t> </a:t>
            </a:r>
            <a:r>
              <a:rPr lang="en-US" altLang="en-US" sz="2400"/>
              <a:t>recovery for non-abused than abused children</a:t>
            </a:r>
          </a:p>
        </p:txBody>
      </p:sp>
      <p:sp>
        <p:nvSpPr>
          <p:cNvPr id="140292" name="Rectangle 1"/>
          <p:cNvSpPr>
            <a:spLocks noChangeArrowheads="1"/>
          </p:cNvSpPr>
          <p:nvPr/>
        </p:nvSpPr>
        <p:spPr bwMode="auto">
          <a:xfrm>
            <a:off x="1630363" y="6089651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u="sng">
                <a:latin typeface="Tahoma" panose="020B0604030504040204" pitchFamily="34" charset="0"/>
                <a:hlinkClick r:id="rId3"/>
              </a:rPr>
              <a:t>Pollak, Vardi, Bechner, &amp; Curtin (2005). Physically Abused </a:t>
            </a:r>
            <a:r>
              <a:rPr lang="en-US" altLang="en-US" sz="1800">
                <a:latin typeface="Tahoma" panose="020B0604030504040204" pitchFamily="34" charset="0"/>
              </a:rPr>
              <a:t> </a:t>
            </a:r>
          </a:p>
        </p:txBody>
      </p:sp>
      <p:grpSp>
        <p:nvGrpSpPr>
          <p:cNvPr id="140293" name="Group 2"/>
          <p:cNvGrpSpPr>
            <a:grpSpLocks noChangeAspect="1"/>
          </p:cNvGrpSpPr>
          <p:nvPr/>
        </p:nvGrpSpPr>
        <p:grpSpPr bwMode="auto">
          <a:xfrm>
            <a:off x="5896234" y="1447800"/>
            <a:ext cx="4300279" cy="4953000"/>
            <a:chOff x="4370276" y="1447800"/>
            <a:chExt cx="4697524" cy="5410200"/>
          </a:xfrm>
        </p:grpSpPr>
        <p:pic>
          <p:nvPicPr>
            <p:cNvPr id="14029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1447800"/>
              <a:ext cx="4648200" cy="541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297" name="Rectangle 1"/>
            <p:cNvSpPr>
              <a:spLocks noChangeArrowheads="1"/>
            </p:cNvSpPr>
            <p:nvPr/>
          </p:nvSpPr>
          <p:spPr bwMode="auto">
            <a:xfrm rot="16200000">
              <a:off x="4162974" y="2946393"/>
              <a:ext cx="818054" cy="40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bg1"/>
                  </a:solidFill>
                </a:rPr>
                <a:t>(bpm)</a:t>
              </a:r>
            </a:p>
          </p:txBody>
        </p:sp>
      </p:grpSp>
      <p:sp>
        <p:nvSpPr>
          <p:cNvPr id="140294" name="Rectangle 3"/>
          <p:cNvSpPr>
            <a:spLocks noChangeArrowheads="1"/>
          </p:cNvSpPr>
          <p:nvPr/>
        </p:nvSpPr>
        <p:spPr bwMode="auto">
          <a:xfrm>
            <a:off x="7772401" y="4953000"/>
            <a:ext cx="94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  <a:latin typeface="AdvPalR"/>
              </a:rPr>
              <a:t>Group</a:t>
            </a:r>
            <a:r>
              <a:rPr lang="en-US" altLang="en-US" sz="1600">
                <a:solidFill>
                  <a:schemeClr val="bg1"/>
                </a:solidFill>
                <a:latin typeface="AdvPalR"/>
              </a:rPr>
              <a:t>, </a:t>
            </a:r>
            <a:r>
              <a:rPr lang="en-US" altLang="en-US" sz="1600">
                <a:solidFill>
                  <a:schemeClr val="bg1"/>
                </a:solidFill>
                <a:latin typeface="AdvPalI"/>
              </a:rPr>
              <a:t>p&lt;</a:t>
            </a:r>
            <a:r>
              <a:rPr lang="en-US" altLang="en-US" sz="1600">
                <a:solidFill>
                  <a:schemeClr val="bg1"/>
                </a:solidFill>
                <a:latin typeface="AdvPalR"/>
              </a:rPr>
              <a:t>.05</a:t>
            </a: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140295" name="Rectangle 8"/>
          <p:cNvSpPr>
            <a:spLocks noChangeArrowheads="1"/>
          </p:cNvSpPr>
          <p:nvPr/>
        </p:nvSpPr>
        <p:spPr bwMode="auto">
          <a:xfrm>
            <a:off x="9309101" y="1600201"/>
            <a:ext cx="9445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bg1"/>
                </a:solidFill>
                <a:latin typeface="AdvPalR"/>
              </a:rPr>
              <a:t>Time only for non-abused</a:t>
            </a:r>
            <a:endParaRPr lang="en-US" altLang="en-US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3429000"/>
            <a:ext cx="45720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Skin conductance level change scores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2340" name="Content Placeholder 3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b="1"/>
              <a:t>Active anger</a:t>
            </a:r>
            <a:r>
              <a:rPr lang="en-US" altLang="en-US" sz="2400"/>
              <a:t>: Non-abused children had emotional arousal response during second half </a:t>
            </a:r>
          </a:p>
          <a:p>
            <a:pPr lvl="1" eaLnBrk="1" hangingPunct="1"/>
            <a:r>
              <a:rPr lang="en-US" altLang="en-US" sz="2000"/>
              <a:t>Abused children had relatively steady decline in SCL</a:t>
            </a:r>
          </a:p>
          <a:p>
            <a:pPr eaLnBrk="1" hangingPunct="1"/>
            <a:r>
              <a:rPr lang="en-US" altLang="en-US" sz="2400" b="1"/>
              <a:t>Unresolved anger</a:t>
            </a:r>
            <a:r>
              <a:rPr lang="en-US" altLang="en-US" sz="2400"/>
              <a:t>: Abused children had increased mid-way</a:t>
            </a:r>
          </a:p>
          <a:p>
            <a:pPr lvl="1" eaLnBrk="1" hangingPunct="1"/>
            <a:r>
              <a:rPr lang="en-US" altLang="en-US" sz="2000"/>
              <a:t>Non-abused children steadily declined</a:t>
            </a:r>
          </a:p>
          <a:p>
            <a:pPr eaLnBrk="1" hangingPunct="1"/>
            <a:r>
              <a:rPr lang="en-US" altLang="en-US" sz="2400" b="1"/>
              <a:t>Resolution</a:t>
            </a:r>
            <a:r>
              <a:rPr lang="en-US" altLang="en-US" sz="2400"/>
              <a:t>: No significant main effects or interactions</a:t>
            </a:r>
          </a:p>
        </p:txBody>
      </p:sp>
    </p:spTree>
    <p:extLst>
      <p:ext uri="{BB962C8B-B14F-4D97-AF65-F5344CB8AC3E}">
        <p14:creationId xmlns:p14="http://schemas.microsoft.com/office/powerpoint/2010/main" val="5388774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Impact on emotion recognition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Influence of early adverse experience on children's selective attention to threat-related signals is a mechanism in the development of psychopathology. </a:t>
            </a:r>
          </a:p>
          <a:p>
            <a:pPr eaLnBrk="1" hangingPunct="1"/>
            <a:r>
              <a:rPr lang="en-US" altLang="en-US" smtClean="0"/>
              <a:t>As children's experience varies, so will their interpretation of emotion expressions.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43364" name="Rectangle 1"/>
          <p:cNvSpPr>
            <a:spLocks noChangeArrowheads="1"/>
          </p:cNvSpPr>
          <p:nvPr/>
        </p:nvSpPr>
        <p:spPr bwMode="auto">
          <a:xfrm>
            <a:off x="3657600" y="6405563"/>
            <a:ext cx="73040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100"/>
              <a:t>Pollak &amp; Tolley-Schell. Journal of Abnormal Psychology. 112(3), Aug 2003, 323-338. </a:t>
            </a:r>
          </a:p>
        </p:txBody>
      </p:sp>
    </p:spTree>
    <p:extLst>
      <p:ext uri="{BB962C8B-B14F-4D97-AF65-F5344CB8AC3E}">
        <p14:creationId xmlns:p14="http://schemas.microsoft.com/office/powerpoint/2010/main" val="113831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Family environment and maltreatment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Patterns seen across maltreatment types</a:t>
            </a:r>
          </a:p>
          <a:p>
            <a:pPr lvl="1" eaLnBrk="1" hangingPunct="1"/>
            <a:r>
              <a:rPr lang="en-US" altLang="en-US" smtClean="0"/>
              <a:t>Family environment of coercion and abuse of power</a:t>
            </a:r>
          </a:p>
          <a:p>
            <a:pPr lvl="1" eaLnBrk="1" hangingPunct="1"/>
            <a:r>
              <a:rPr lang="en-US" altLang="en-US" smtClean="0"/>
              <a:t>Lower levels of prosocial behavior and verbal communication</a:t>
            </a:r>
          </a:p>
          <a:p>
            <a:pPr lvl="1" eaLnBrk="1" hangingPunct="1"/>
            <a:r>
              <a:rPr lang="en-US" altLang="en-US" smtClean="0"/>
              <a:t>Undervaluing of children</a:t>
            </a:r>
          </a:p>
          <a:p>
            <a:pPr lvl="1" eaLnBrk="1" hangingPunct="1"/>
            <a:r>
              <a:rPr lang="en-US" altLang="en-US" smtClean="0"/>
              <a:t>Deviant affective displays</a:t>
            </a:r>
          </a:p>
          <a:p>
            <a:pPr lvl="1" eaLnBrk="1" hangingPunct="1"/>
            <a:r>
              <a:rPr lang="en-US" altLang="en-US" smtClean="0"/>
              <a:t>Maternal intrusiveness and non-responsiveness</a:t>
            </a:r>
          </a:p>
        </p:txBody>
      </p:sp>
    </p:spTree>
    <p:extLst>
      <p:ext uri="{BB962C8B-B14F-4D97-AF65-F5344CB8AC3E}">
        <p14:creationId xmlns:p14="http://schemas.microsoft.com/office/powerpoint/2010/main" val="11121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Overlap with risky behaviors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Increased likelihood to engage in a greater array of risky behaviors</a:t>
            </a:r>
          </a:p>
          <a:p>
            <a:pPr eaLnBrk="1" hangingPunct="1"/>
            <a:r>
              <a:rPr lang="en-US" altLang="en-US" smtClean="0"/>
              <a:t>Certain types of maltreatment associated with a greater number of sexual partners and heavier alcohol consumption</a:t>
            </a:r>
          </a:p>
          <a:p>
            <a:pPr eaLnBrk="1" hangingPunct="1"/>
            <a:r>
              <a:rPr lang="en-US" altLang="en-US" smtClean="0"/>
              <a:t>Adult survivors likely to engage in substance abuse, criminal and antisocial behavior, and eating disorders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03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Social development and abuse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altLang="en-US" smtClean="0"/>
              <a:t>Maltreated children often suffer from low self-esteem, self-blame, and negative affect toward self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altLang="en-US" smtClean="0"/>
              <a:t>Abuse negatively impacts peer relationships particularly if its frequent and of long duration</a:t>
            </a:r>
          </a:p>
          <a:p>
            <a:pPr marL="731520" lvl="1" indent="-274320">
              <a:buFont typeface="Wingdings"/>
              <a:buChar char=""/>
              <a:defRPr/>
            </a:pPr>
            <a:r>
              <a:rPr lang="en-US" altLang="en-US" smtClean="0"/>
              <a:t>The longer maltreatment occurs, the greater the likelihood of peer rejection, perhaps because of tendency to engage in coercive, aggressive interactions with peers as result of abuse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altLang="en-US" smtClean="0"/>
              <a:t>Though a strong friendship may attenuate this relationship</a:t>
            </a:r>
          </a:p>
          <a:p>
            <a:pPr marL="996696" lvl="2">
              <a:buClr>
                <a:schemeClr val="accent3"/>
              </a:buClr>
              <a:buFont typeface="Arial"/>
              <a:buChar char="▪"/>
              <a:defRPr/>
            </a:pPr>
            <a:r>
              <a:rPr lang="en-US" altLang="en-US" sz="1800"/>
              <a:t>Investigated with 107 children experiencing various types of abuse and 107 comparison children between 2nd and 7th grade  </a:t>
            </a:r>
          </a:p>
          <a:p>
            <a:pPr marL="1426464" lvl="4" indent="-182880">
              <a:buClr>
                <a:schemeClr val="accent5"/>
              </a:buClr>
              <a:buFont typeface="Wingdings 3"/>
              <a:buChar char=""/>
              <a:defRPr/>
            </a:pPr>
            <a:r>
              <a:rPr altLang="en-US" sz="1600"/>
              <a:t>Bolger et al 1998</a:t>
            </a:r>
          </a:p>
        </p:txBody>
      </p:sp>
    </p:spTree>
    <p:extLst>
      <p:ext uri="{BB962C8B-B14F-4D97-AF65-F5344CB8AC3E}">
        <p14:creationId xmlns:p14="http://schemas.microsoft.com/office/powerpoint/2010/main" val="1598057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Specificity of abuse effects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Sexual abuse predicted low self-esteem</a:t>
            </a:r>
          </a:p>
          <a:p>
            <a:pPr lvl="1" eaLnBrk="1" hangingPunct="1"/>
            <a:r>
              <a:rPr lang="en-US" altLang="en-US" smtClean="0"/>
              <a:t>but not peer relationship problems. </a:t>
            </a:r>
          </a:p>
          <a:p>
            <a:pPr eaLnBrk="1" hangingPunct="1"/>
            <a:r>
              <a:rPr lang="en-US" altLang="en-US" smtClean="0"/>
              <a:t>Emotional maltreatment was related to difficulties in peer relationships</a:t>
            </a:r>
          </a:p>
          <a:p>
            <a:pPr lvl="1" eaLnBrk="1" hangingPunct="1"/>
            <a:r>
              <a:rPr lang="en-US" altLang="en-US" smtClean="0"/>
              <a:t>but not to low self-esteem. </a:t>
            </a:r>
          </a:p>
          <a:p>
            <a:pPr eaLnBrk="1" hangingPunct="1"/>
            <a:r>
              <a:rPr lang="en-US" altLang="en-US" i="1" smtClean="0"/>
              <a:t>For some groups of maltreated children, having a good friend was associated with improvement over time in self-esteem. </a:t>
            </a:r>
          </a:p>
          <a:p>
            <a:pPr lvl="4" eaLnBrk="1" hangingPunct="1"/>
            <a:r>
              <a:rPr altLang="en-US" sz="1600"/>
              <a:t>Bolger et al., 1998</a:t>
            </a:r>
          </a:p>
        </p:txBody>
      </p:sp>
    </p:spTree>
    <p:extLst>
      <p:ext uri="{BB962C8B-B14F-4D97-AF65-F5344CB8AC3E}">
        <p14:creationId xmlns:p14="http://schemas.microsoft.com/office/powerpoint/2010/main" val="265234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>
                <a:solidFill>
                  <a:schemeClr val="accent1">
                    <a:satMod val="150000"/>
                  </a:schemeClr>
                </a:solidFill>
              </a:rPr>
              <a:t>Social and emotional adjustments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1690689"/>
            <a:ext cx="7886700" cy="4351337"/>
          </a:xfrm>
        </p:spPr>
        <p:txBody>
          <a:bodyPr/>
          <a:lstStyle/>
          <a:p>
            <a:pPr eaLnBrk="1" hangingPunct="1"/>
            <a:r>
              <a:rPr lang="en-US" altLang="en-US" smtClean="0"/>
              <a:t>Maltreated children often suffer from low self-esteem, self-blame, and negative affect toward the self</a:t>
            </a:r>
          </a:p>
          <a:p>
            <a:pPr eaLnBrk="1" hangingPunct="1"/>
            <a:r>
              <a:rPr lang="en-US" altLang="en-US" smtClean="0"/>
              <a:t>Greater risk for peer rejection</a:t>
            </a:r>
          </a:p>
          <a:p>
            <a:pPr lvl="1" eaLnBrk="1" hangingPunct="1"/>
            <a:r>
              <a:rPr lang="en-US" altLang="en-US" smtClean="0"/>
              <a:t>The longer maltreatment occurs, the greater the likelihood of rejection, perhaps because of tendency to engage in coercive, aggressive interactions with peers as result of abuse</a:t>
            </a:r>
          </a:p>
        </p:txBody>
      </p:sp>
    </p:spTree>
    <p:extLst>
      <p:ext uri="{BB962C8B-B14F-4D97-AF65-F5344CB8AC3E}">
        <p14:creationId xmlns:p14="http://schemas.microsoft.com/office/powerpoint/2010/main" val="35782128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Bolger et al., 1998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107 children (56 males, 52 females) from the Charlottesville Longitudinal Study, the Child Abuse and Neglect Information System, and local files from departments of social services in Virginia</a:t>
            </a:r>
          </a:p>
          <a:p>
            <a:pPr eaLnBrk="1" hangingPunct="1"/>
            <a:r>
              <a:rPr lang="en-US" altLang="en-US" smtClean="0"/>
              <a:t>Children grouped according to maltreatment subtype and severity</a:t>
            </a:r>
          </a:p>
        </p:txBody>
      </p:sp>
    </p:spTree>
    <p:extLst>
      <p:ext uri="{BB962C8B-B14F-4D97-AF65-F5344CB8AC3E}">
        <p14:creationId xmlns:p14="http://schemas.microsoft.com/office/powerpoint/2010/main" val="13460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mtClean="0">
                <a:solidFill>
                  <a:schemeClr val="accent1">
                    <a:satMod val="150000"/>
                  </a:schemeClr>
                </a:solidFill>
              </a:rPr>
              <a:t>Timing and type of maltreatment influence consequences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Chronic maltreatment - less popular</a:t>
            </a:r>
          </a:p>
          <a:p>
            <a:pPr eaLnBrk="1" hangingPunct="1"/>
            <a:r>
              <a:rPr lang="en-US" altLang="en-US" smtClean="0"/>
              <a:t>Earlier emotional maltreatment </a:t>
            </a:r>
          </a:p>
          <a:p>
            <a:pPr lvl="1" eaLnBrk="1" hangingPunct="1"/>
            <a:r>
              <a:rPr lang="en-US" altLang="en-US" smtClean="0"/>
              <a:t>less likely to have a reciprocated best friend</a:t>
            </a:r>
          </a:p>
          <a:p>
            <a:pPr eaLnBrk="1" hangingPunct="1"/>
            <a:r>
              <a:rPr lang="en-US" altLang="en-US" smtClean="0"/>
              <a:t>Chronic physical abuse </a:t>
            </a:r>
          </a:p>
          <a:p>
            <a:pPr lvl="1" eaLnBrk="1" hangingPunct="1"/>
            <a:r>
              <a:rPr lang="en-US" altLang="en-US" smtClean="0"/>
              <a:t>decreasing friendship quality</a:t>
            </a:r>
          </a:p>
          <a:p>
            <a:pPr eaLnBrk="1" hangingPunct="1"/>
            <a:r>
              <a:rPr lang="en-US" altLang="en-US" smtClean="0"/>
              <a:t>Chronic and frequent maltreatment </a:t>
            </a:r>
          </a:p>
          <a:p>
            <a:pPr lvl="1" eaLnBrk="1" hangingPunct="1"/>
            <a:r>
              <a:rPr lang="en-US" altLang="en-US" smtClean="0"/>
              <a:t>Low &amp; decreasing reciprocated playmates </a:t>
            </a:r>
          </a:p>
          <a:p>
            <a:pPr eaLnBrk="1" hangingPunct="1"/>
            <a:r>
              <a:rPr lang="en-US" altLang="en-US" smtClean="0"/>
              <a:t>Sexual abuse and frequent physical abuse </a:t>
            </a:r>
          </a:p>
          <a:p>
            <a:pPr lvl="1" eaLnBrk="1" hangingPunct="1"/>
            <a:r>
              <a:rPr lang="en-US" altLang="en-US" smtClean="0"/>
              <a:t>lower self-esteem</a:t>
            </a:r>
          </a:p>
        </p:txBody>
      </p:sp>
    </p:spTree>
    <p:extLst>
      <p:ext uri="{BB962C8B-B14F-4D97-AF65-F5344CB8AC3E}">
        <p14:creationId xmlns:p14="http://schemas.microsoft.com/office/powerpoint/2010/main" val="12783466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1087</Words>
  <Application>Microsoft Office PowerPoint</Application>
  <PresentationFormat>Widescreen</PresentationFormat>
  <Paragraphs>145</Paragraphs>
  <Slides>27</Slides>
  <Notes>24</Notes>
  <HiddenSlides>12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AdvPalI</vt:lpstr>
      <vt:lpstr>AdvPalR</vt:lpstr>
      <vt:lpstr>Arial</vt:lpstr>
      <vt:lpstr>Calibri</vt:lpstr>
      <vt:lpstr>Calibri Light</vt:lpstr>
      <vt:lpstr>Tahoma</vt:lpstr>
      <vt:lpstr>Times New Roman</vt:lpstr>
      <vt:lpstr>Wingdings</vt:lpstr>
      <vt:lpstr>Wingdings 2</vt:lpstr>
      <vt:lpstr>Wingdings 3</vt:lpstr>
      <vt:lpstr>Office Theme</vt:lpstr>
      <vt:lpstr>PowerPoint Presentation</vt:lpstr>
      <vt:lpstr>Maltreatment</vt:lpstr>
      <vt:lpstr>Family environment and maltreatment</vt:lpstr>
      <vt:lpstr>Overlap with risky behaviors</vt:lpstr>
      <vt:lpstr>Social development and abuse</vt:lpstr>
      <vt:lpstr>Specificity of abuse effects</vt:lpstr>
      <vt:lpstr>Social and emotional adjustments</vt:lpstr>
      <vt:lpstr>Bolger et al., 1998</vt:lpstr>
      <vt:lpstr>Timing and type of maltreatment influence consequences</vt:lpstr>
      <vt:lpstr>Good friendships protect </vt:lpstr>
      <vt:lpstr>Chronically maltreated kids likely to be rejected by peers</vt:lpstr>
      <vt:lpstr>Maltreatment, aggression, &amp; rejection</vt:lpstr>
      <vt:lpstr>Maltreatment chronicity   peer rejection </vt:lpstr>
      <vt:lpstr>Maltreatment  Aggression </vt:lpstr>
      <vt:lpstr>Does abuse predict malfunction?</vt:lpstr>
      <vt:lpstr>Why?</vt:lpstr>
      <vt:lpstr>Possible buffers</vt:lpstr>
      <vt:lpstr>Cognitive adaptations</vt:lpstr>
      <vt:lpstr>Emotion regulation</vt:lpstr>
      <vt:lpstr>Anger recognition  &amp; physical abuse</vt:lpstr>
      <vt:lpstr>Abused see more anger</vt:lpstr>
      <vt:lpstr>At expense of ?</vt:lpstr>
      <vt:lpstr>Recognizing emotion in faces</vt:lpstr>
      <vt:lpstr> Neglected children don’t distinguish emotion expression pairs</vt:lpstr>
      <vt:lpstr>Heart rate in response to…</vt:lpstr>
      <vt:lpstr>Skin conductance level change scores</vt:lpstr>
      <vt:lpstr>Impact on emotion recognition</vt:lpstr>
    </vt:vector>
  </TitlesOfParts>
  <Company>University of Miami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Messinger</dc:creator>
  <cp:lastModifiedBy>Daniel Messinger</cp:lastModifiedBy>
  <cp:revision>1</cp:revision>
  <dcterms:created xsi:type="dcterms:W3CDTF">2018-09-05T22:08:48Z</dcterms:created>
  <dcterms:modified xsi:type="dcterms:W3CDTF">2018-09-05T22:09:21Z</dcterms:modified>
</cp:coreProperties>
</file>