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2.xml" ContentType="application/vnd.openxmlformats-officedocument.themeOverride+xml"/>
  <Override PartName="/ppt/notesSlides/notesSlide67.xml" ContentType="application/vnd.openxmlformats-officedocument.presentationml.notesSlide+xml"/>
  <Override PartName="/ppt/theme/themeOverride3.xml" ContentType="application/vnd.openxmlformats-officedocument.themeOverride+xml"/>
  <Override PartName="/ppt/notesSlides/notesSlide68.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5" r:id="rId2"/>
    <p:sldMasterId id="2147484027" r:id="rId3"/>
    <p:sldMasterId id="2147484039" r:id="rId4"/>
    <p:sldMasterId id="2147484051" r:id="rId5"/>
  </p:sldMasterIdLst>
  <p:notesMasterIdLst>
    <p:notesMasterId r:id="rId141"/>
  </p:notesMasterIdLst>
  <p:handoutMasterIdLst>
    <p:handoutMasterId r:id="rId142"/>
  </p:handoutMasterIdLst>
  <p:sldIdLst>
    <p:sldId id="596" r:id="rId6"/>
    <p:sldId id="470" r:id="rId7"/>
    <p:sldId id="1591" r:id="rId8"/>
    <p:sldId id="473" r:id="rId9"/>
    <p:sldId id="474" r:id="rId10"/>
    <p:sldId id="1600" r:id="rId11"/>
    <p:sldId id="504" r:id="rId12"/>
    <p:sldId id="509" r:id="rId13"/>
    <p:sldId id="510" r:id="rId14"/>
    <p:sldId id="511" r:id="rId15"/>
    <p:sldId id="512" r:id="rId16"/>
    <p:sldId id="513" r:id="rId17"/>
    <p:sldId id="634" r:id="rId18"/>
    <p:sldId id="635" r:id="rId19"/>
    <p:sldId id="636" r:id="rId20"/>
    <p:sldId id="637" r:id="rId21"/>
    <p:sldId id="514" r:id="rId22"/>
    <p:sldId id="350" r:id="rId23"/>
    <p:sldId id="597" r:id="rId24"/>
    <p:sldId id="598" r:id="rId25"/>
    <p:sldId id="599" r:id="rId26"/>
    <p:sldId id="600" r:id="rId27"/>
    <p:sldId id="515" r:id="rId28"/>
    <p:sldId id="516" r:id="rId29"/>
    <p:sldId id="517" r:id="rId30"/>
    <p:sldId id="518" r:id="rId31"/>
    <p:sldId id="519" r:id="rId32"/>
    <p:sldId id="520" r:id="rId33"/>
    <p:sldId id="521" r:id="rId34"/>
    <p:sldId id="522" r:id="rId35"/>
    <p:sldId id="582" r:id="rId36"/>
    <p:sldId id="583" r:id="rId37"/>
    <p:sldId id="584" r:id="rId38"/>
    <p:sldId id="585" r:id="rId39"/>
    <p:sldId id="586" r:id="rId40"/>
    <p:sldId id="587" r:id="rId41"/>
    <p:sldId id="588" r:id="rId42"/>
    <p:sldId id="589" r:id="rId43"/>
    <p:sldId id="1601" r:id="rId44"/>
    <p:sldId id="1602" r:id="rId45"/>
    <p:sldId id="540" r:id="rId46"/>
    <p:sldId id="1603" r:id="rId47"/>
    <p:sldId id="590" r:id="rId48"/>
    <p:sldId id="591" r:id="rId49"/>
    <p:sldId id="601" r:id="rId50"/>
    <p:sldId id="602" r:id="rId51"/>
    <p:sldId id="603" r:id="rId52"/>
    <p:sldId id="604" r:id="rId53"/>
    <p:sldId id="605" r:id="rId54"/>
    <p:sldId id="606" r:id="rId55"/>
    <p:sldId id="607" r:id="rId56"/>
    <p:sldId id="608" r:id="rId57"/>
    <p:sldId id="609" r:id="rId58"/>
    <p:sldId id="610" r:id="rId59"/>
    <p:sldId id="611" r:id="rId60"/>
    <p:sldId id="612" r:id="rId61"/>
    <p:sldId id="523" r:id="rId62"/>
    <p:sldId id="524" r:id="rId63"/>
    <p:sldId id="525" r:id="rId64"/>
    <p:sldId id="526" r:id="rId65"/>
    <p:sldId id="527" r:id="rId66"/>
    <p:sldId id="528" r:id="rId67"/>
    <p:sldId id="529" r:id="rId68"/>
    <p:sldId id="530" r:id="rId69"/>
    <p:sldId id="531" r:id="rId70"/>
    <p:sldId id="532" r:id="rId71"/>
    <p:sldId id="533" r:id="rId72"/>
    <p:sldId id="534" r:id="rId73"/>
    <p:sldId id="535" r:id="rId74"/>
    <p:sldId id="536" r:id="rId75"/>
    <p:sldId id="537" r:id="rId76"/>
    <p:sldId id="538" r:id="rId77"/>
    <p:sldId id="539" r:id="rId78"/>
    <p:sldId id="541" r:id="rId79"/>
    <p:sldId id="542" r:id="rId80"/>
    <p:sldId id="543" r:id="rId81"/>
    <p:sldId id="544" r:id="rId82"/>
    <p:sldId id="545" r:id="rId83"/>
    <p:sldId id="546" r:id="rId84"/>
    <p:sldId id="547" r:id="rId85"/>
    <p:sldId id="548" r:id="rId86"/>
    <p:sldId id="549" r:id="rId87"/>
    <p:sldId id="550" r:id="rId88"/>
    <p:sldId id="369" r:id="rId89"/>
    <p:sldId id="551" r:id="rId90"/>
    <p:sldId id="552" r:id="rId91"/>
    <p:sldId id="553" r:id="rId92"/>
    <p:sldId id="554" r:id="rId93"/>
    <p:sldId id="555" r:id="rId94"/>
    <p:sldId id="556" r:id="rId95"/>
    <p:sldId id="557" r:id="rId96"/>
    <p:sldId id="558" r:id="rId97"/>
    <p:sldId id="559" r:id="rId98"/>
    <p:sldId id="560" r:id="rId99"/>
    <p:sldId id="561" r:id="rId100"/>
    <p:sldId id="562" r:id="rId101"/>
    <p:sldId id="563" r:id="rId102"/>
    <p:sldId id="564" r:id="rId103"/>
    <p:sldId id="613" r:id="rId104"/>
    <p:sldId id="256" r:id="rId105"/>
    <p:sldId id="257" r:id="rId106"/>
    <p:sldId id="258" r:id="rId107"/>
    <p:sldId id="259" r:id="rId108"/>
    <p:sldId id="260" r:id="rId109"/>
    <p:sldId id="261" r:id="rId110"/>
    <p:sldId id="262" r:id="rId111"/>
    <p:sldId id="263" r:id="rId112"/>
    <p:sldId id="264" r:id="rId113"/>
    <p:sldId id="265" r:id="rId114"/>
    <p:sldId id="266" r:id="rId115"/>
    <p:sldId id="267" r:id="rId116"/>
    <p:sldId id="268" r:id="rId117"/>
    <p:sldId id="269" r:id="rId118"/>
    <p:sldId id="1604" r:id="rId119"/>
    <p:sldId id="1605" r:id="rId120"/>
    <p:sldId id="1606" r:id="rId121"/>
    <p:sldId id="1607" r:id="rId122"/>
    <p:sldId id="1608" r:id="rId123"/>
    <p:sldId id="1609" r:id="rId124"/>
    <p:sldId id="1610" r:id="rId125"/>
    <p:sldId id="1611" r:id="rId126"/>
    <p:sldId id="1612" r:id="rId127"/>
    <p:sldId id="1613" r:id="rId128"/>
    <p:sldId id="1614" r:id="rId129"/>
    <p:sldId id="1615" r:id="rId130"/>
    <p:sldId id="1616" r:id="rId131"/>
    <p:sldId id="1617" r:id="rId132"/>
    <p:sldId id="1618" r:id="rId133"/>
    <p:sldId id="426" r:id="rId134"/>
    <p:sldId id="301" r:id="rId135"/>
    <p:sldId id="303" r:id="rId136"/>
    <p:sldId id="304" r:id="rId137"/>
    <p:sldId id="593" r:id="rId138"/>
    <p:sldId id="306" r:id="rId139"/>
    <p:sldId id="307" r:id="rId140"/>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autoAdjust="0"/>
    <p:restoredTop sz="95501" autoAdjust="0"/>
  </p:normalViewPr>
  <p:slideViewPr>
    <p:cSldViewPr>
      <p:cViewPr varScale="1">
        <p:scale>
          <a:sx n="82" d="100"/>
          <a:sy n="82" d="100"/>
        </p:scale>
        <p:origin x="1231" y="5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24261"/>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95641-BD47-49A9-8E60-F2BDFD8A8A80}"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CAA66A8C-D69E-4295-ABB9-81F7645CC6CE}">
      <dgm:prSet/>
      <dgm:spPr/>
      <dgm:t>
        <a:bodyPr/>
        <a:lstStyle/>
        <a:p>
          <a:pPr>
            <a:lnSpc>
              <a:spcPct val="100000"/>
            </a:lnSpc>
          </a:pPr>
          <a:r>
            <a:rPr lang="en-US"/>
            <a:t>Parent Report</a:t>
          </a:r>
        </a:p>
      </dgm:t>
    </dgm:pt>
    <dgm:pt modelId="{2BAD5ACE-C4A5-4D16-B02D-DB577CEFAA86}" type="parTrans" cxnId="{20107C66-5E99-45EE-8697-9DB84A14F016}">
      <dgm:prSet/>
      <dgm:spPr/>
      <dgm:t>
        <a:bodyPr/>
        <a:lstStyle/>
        <a:p>
          <a:endParaRPr lang="en-US"/>
        </a:p>
      </dgm:t>
    </dgm:pt>
    <dgm:pt modelId="{2BEDC16F-51CC-42F0-8562-A9DD8157E23F}" type="sibTrans" cxnId="{20107C66-5E99-45EE-8697-9DB84A14F016}">
      <dgm:prSet/>
      <dgm:spPr/>
      <dgm:t>
        <a:bodyPr/>
        <a:lstStyle/>
        <a:p>
          <a:endParaRPr lang="en-US"/>
        </a:p>
      </dgm:t>
    </dgm:pt>
    <dgm:pt modelId="{4984772C-2AC3-4B30-AD41-3FD1661BFA6D}">
      <dgm:prSet/>
      <dgm:spPr/>
      <dgm:t>
        <a:bodyPr/>
        <a:lstStyle/>
        <a:p>
          <a:pPr>
            <a:lnSpc>
              <a:spcPct val="100000"/>
            </a:lnSpc>
          </a:pPr>
          <a:endParaRPr lang="en-US" dirty="0"/>
        </a:p>
      </dgm:t>
    </dgm:pt>
    <dgm:pt modelId="{D2B8D004-C201-43F6-8857-D1C4758987F2}" type="parTrans" cxnId="{158973C3-424A-4542-9E07-ECCA9952A22B}">
      <dgm:prSet/>
      <dgm:spPr/>
      <dgm:t>
        <a:bodyPr/>
        <a:lstStyle/>
        <a:p>
          <a:endParaRPr lang="en-US"/>
        </a:p>
      </dgm:t>
    </dgm:pt>
    <dgm:pt modelId="{E60F9F37-2116-4713-A529-E6A6B4AC54C7}" type="sibTrans" cxnId="{158973C3-424A-4542-9E07-ECCA9952A22B}">
      <dgm:prSet/>
      <dgm:spPr/>
      <dgm:t>
        <a:bodyPr/>
        <a:lstStyle/>
        <a:p>
          <a:endParaRPr lang="en-US"/>
        </a:p>
      </dgm:t>
    </dgm:pt>
    <dgm:pt modelId="{8024CA4E-4C6F-43B1-B9DC-6ED22A2D7886}">
      <dgm:prSet/>
      <dgm:spPr/>
      <dgm:t>
        <a:bodyPr/>
        <a:lstStyle/>
        <a:p>
          <a:pPr>
            <a:lnSpc>
              <a:spcPct val="100000"/>
            </a:lnSpc>
          </a:pPr>
          <a:r>
            <a:rPr lang="en-US"/>
            <a:t>Video-taped Observation</a:t>
          </a:r>
        </a:p>
      </dgm:t>
    </dgm:pt>
    <dgm:pt modelId="{48769FFD-5B0B-465E-BB3E-1069B5AB3AFF}" type="parTrans" cxnId="{269B2756-D8EA-47B4-A6E6-5A354DC617EB}">
      <dgm:prSet/>
      <dgm:spPr/>
      <dgm:t>
        <a:bodyPr/>
        <a:lstStyle/>
        <a:p>
          <a:endParaRPr lang="en-US"/>
        </a:p>
      </dgm:t>
    </dgm:pt>
    <dgm:pt modelId="{0B3986F4-F040-4EE6-A673-38A1EBCA2D7E}" type="sibTrans" cxnId="{269B2756-D8EA-47B4-A6E6-5A354DC617EB}">
      <dgm:prSet/>
      <dgm:spPr/>
      <dgm:t>
        <a:bodyPr/>
        <a:lstStyle/>
        <a:p>
          <a:endParaRPr lang="en-US"/>
        </a:p>
      </dgm:t>
    </dgm:pt>
    <dgm:pt modelId="{796E1869-DB2D-4B4D-8B33-7745CC2CCCDE}">
      <dgm:prSet/>
      <dgm:spPr/>
      <dgm:t>
        <a:bodyPr/>
        <a:lstStyle/>
        <a:p>
          <a:pPr>
            <a:lnSpc>
              <a:spcPct val="100000"/>
            </a:lnSpc>
          </a:pPr>
          <a:r>
            <a:rPr lang="en-US"/>
            <a:t>In home observation</a:t>
          </a:r>
        </a:p>
      </dgm:t>
    </dgm:pt>
    <dgm:pt modelId="{B31C40E9-23F6-4000-B95E-6636CA65BC49}" type="parTrans" cxnId="{C57A1AF5-711B-42F1-8BED-A0F34AF8DFDC}">
      <dgm:prSet/>
      <dgm:spPr/>
      <dgm:t>
        <a:bodyPr/>
        <a:lstStyle/>
        <a:p>
          <a:endParaRPr lang="en-US"/>
        </a:p>
      </dgm:t>
    </dgm:pt>
    <dgm:pt modelId="{9C154F6E-59D9-4937-86E7-3CCE682B10D9}" type="sibTrans" cxnId="{C57A1AF5-711B-42F1-8BED-A0F34AF8DFDC}">
      <dgm:prSet/>
      <dgm:spPr/>
      <dgm:t>
        <a:bodyPr/>
        <a:lstStyle/>
        <a:p>
          <a:endParaRPr lang="en-US"/>
        </a:p>
      </dgm:t>
    </dgm:pt>
    <dgm:pt modelId="{C1F3CF39-228E-49A5-B567-F1132AF7BA14}">
      <dgm:prSet/>
      <dgm:spPr/>
      <dgm:t>
        <a:bodyPr/>
        <a:lstStyle/>
        <a:p>
          <a:pPr>
            <a:lnSpc>
              <a:spcPct val="100000"/>
            </a:lnSpc>
          </a:pPr>
          <a:endParaRPr lang="en-US" dirty="0"/>
        </a:p>
      </dgm:t>
    </dgm:pt>
    <dgm:pt modelId="{6148774D-332C-434D-BB77-26D9A57EACD5}" type="parTrans" cxnId="{E1B70432-F78E-49CF-A523-787E4F577279}">
      <dgm:prSet/>
      <dgm:spPr/>
      <dgm:t>
        <a:bodyPr/>
        <a:lstStyle/>
        <a:p>
          <a:endParaRPr lang="en-US"/>
        </a:p>
      </dgm:t>
    </dgm:pt>
    <dgm:pt modelId="{45058422-5EBD-466B-9307-2ED3565FF531}" type="sibTrans" cxnId="{E1B70432-F78E-49CF-A523-787E4F577279}">
      <dgm:prSet/>
      <dgm:spPr/>
      <dgm:t>
        <a:bodyPr/>
        <a:lstStyle/>
        <a:p>
          <a:endParaRPr lang="en-US"/>
        </a:p>
      </dgm:t>
    </dgm:pt>
    <dgm:pt modelId="{FF8C2DA7-7593-4965-B9D4-509EAD8AD880}" type="pres">
      <dgm:prSet presAssocID="{71295641-BD47-49A9-8E60-F2BDFD8A8A80}" presName="root" presStyleCnt="0">
        <dgm:presLayoutVars>
          <dgm:dir/>
          <dgm:resizeHandles val="exact"/>
        </dgm:presLayoutVars>
      </dgm:prSet>
      <dgm:spPr/>
    </dgm:pt>
    <dgm:pt modelId="{EB7C2B24-8E52-4B48-AF02-1D18EEFE13A0}" type="pres">
      <dgm:prSet presAssocID="{CAA66A8C-D69E-4295-ABB9-81F7645CC6CE}" presName="compNode" presStyleCnt="0"/>
      <dgm:spPr/>
    </dgm:pt>
    <dgm:pt modelId="{A5732B48-A4C0-4A18-AB33-8E1F487106B5}" type="pres">
      <dgm:prSet presAssocID="{CAA66A8C-D69E-4295-ABB9-81F7645CC6CE}" presName="bgRect" presStyleLbl="bgShp" presStyleIdx="0" presStyleCnt="3"/>
      <dgm:spPr/>
    </dgm:pt>
    <dgm:pt modelId="{197B06E9-9ACB-4FA9-B162-156E8EB04244}" type="pres">
      <dgm:prSet presAssocID="{CAA66A8C-D69E-4295-ABB9-81F7645CC6CE}"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3523FCC4-4DE3-476D-A20B-EBB1454ABD62}" type="pres">
      <dgm:prSet presAssocID="{CAA66A8C-D69E-4295-ABB9-81F7645CC6CE}" presName="spaceRect" presStyleCnt="0"/>
      <dgm:spPr/>
    </dgm:pt>
    <dgm:pt modelId="{BBD52987-7661-484E-9DF8-AEDB4F8CA5EA}" type="pres">
      <dgm:prSet presAssocID="{CAA66A8C-D69E-4295-ABB9-81F7645CC6CE}" presName="parTx" presStyleLbl="revTx" presStyleIdx="0" presStyleCnt="5">
        <dgm:presLayoutVars>
          <dgm:chMax val="0"/>
          <dgm:chPref val="0"/>
        </dgm:presLayoutVars>
      </dgm:prSet>
      <dgm:spPr/>
    </dgm:pt>
    <dgm:pt modelId="{F7527010-5995-49DB-BDE2-EB355063ABA0}" type="pres">
      <dgm:prSet presAssocID="{CAA66A8C-D69E-4295-ABB9-81F7645CC6CE}" presName="desTx" presStyleLbl="revTx" presStyleIdx="1" presStyleCnt="5">
        <dgm:presLayoutVars/>
      </dgm:prSet>
      <dgm:spPr/>
    </dgm:pt>
    <dgm:pt modelId="{FA3D057E-F363-4AB0-911E-4F1D9700DB3E}" type="pres">
      <dgm:prSet presAssocID="{2BEDC16F-51CC-42F0-8562-A9DD8157E23F}" presName="sibTrans" presStyleCnt="0"/>
      <dgm:spPr/>
    </dgm:pt>
    <dgm:pt modelId="{0AC08567-197F-43F3-B574-64F0B73409C9}" type="pres">
      <dgm:prSet presAssocID="{8024CA4E-4C6F-43B1-B9DC-6ED22A2D7886}" presName="compNode" presStyleCnt="0"/>
      <dgm:spPr/>
    </dgm:pt>
    <dgm:pt modelId="{803FD830-15F5-458C-9532-D5C6D73DC4A9}" type="pres">
      <dgm:prSet presAssocID="{8024CA4E-4C6F-43B1-B9DC-6ED22A2D7886}" presName="bgRect" presStyleLbl="bgShp" presStyleIdx="1" presStyleCnt="3"/>
      <dgm:spPr/>
    </dgm:pt>
    <dgm:pt modelId="{FC25FB2F-D3E7-4952-A910-67F2DF28DC5E}" type="pres">
      <dgm:prSet presAssocID="{8024CA4E-4C6F-43B1-B9DC-6ED22A2D7886}"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ideo camera"/>
        </a:ext>
      </dgm:extLst>
    </dgm:pt>
    <dgm:pt modelId="{4994972D-40F0-40B3-AE96-DED9B39148B3}" type="pres">
      <dgm:prSet presAssocID="{8024CA4E-4C6F-43B1-B9DC-6ED22A2D7886}" presName="spaceRect" presStyleCnt="0"/>
      <dgm:spPr/>
    </dgm:pt>
    <dgm:pt modelId="{80A3BA2F-3DC1-4E06-BB66-B09AE43F9E59}" type="pres">
      <dgm:prSet presAssocID="{8024CA4E-4C6F-43B1-B9DC-6ED22A2D7886}" presName="parTx" presStyleLbl="revTx" presStyleIdx="2" presStyleCnt="5">
        <dgm:presLayoutVars>
          <dgm:chMax val="0"/>
          <dgm:chPref val="0"/>
        </dgm:presLayoutVars>
      </dgm:prSet>
      <dgm:spPr/>
    </dgm:pt>
    <dgm:pt modelId="{35B651F5-2FB8-4F60-95D9-9E31AC9A24F3}" type="pres">
      <dgm:prSet presAssocID="{0B3986F4-F040-4EE6-A673-38A1EBCA2D7E}" presName="sibTrans" presStyleCnt="0"/>
      <dgm:spPr/>
    </dgm:pt>
    <dgm:pt modelId="{578266CA-B11E-4E86-A907-A04B93AD1205}" type="pres">
      <dgm:prSet presAssocID="{796E1869-DB2D-4B4D-8B33-7745CC2CCCDE}" presName="compNode" presStyleCnt="0"/>
      <dgm:spPr/>
    </dgm:pt>
    <dgm:pt modelId="{5B5BCDD1-63D9-454A-B302-7FFCA7564F54}" type="pres">
      <dgm:prSet presAssocID="{796E1869-DB2D-4B4D-8B33-7745CC2CCCDE}" presName="bgRect" presStyleLbl="bgShp" presStyleIdx="2" presStyleCnt="3"/>
      <dgm:spPr/>
    </dgm:pt>
    <dgm:pt modelId="{02693AF1-F1B3-4565-B61A-0CE2696BE206}" type="pres">
      <dgm:prSet presAssocID="{796E1869-DB2D-4B4D-8B33-7745CC2CCCDE}"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me"/>
        </a:ext>
      </dgm:extLst>
    </dgm:pt>
    <dgm:pt modelId="{9BF3591C-D5CB-4851-8069-FD6399A840CD}" type="pres">
      <dgm:prSet presAssocID="{796E1869-DB2D-4B4D-8B33-7745CC2CCCDE}" presName="spaceRect" presStyleCnt="0"/>
      <dgm:spPr/>
    </dgm:pt>
    <dgm:pt modelId="{17FFD2D2-DA89-4273-B21C-AF5AC92906B2}" type="pres">
      <dgm:prSet presAssocID="{796E1869-DB2D-4B4D-8B33-7745CC2CCCDE}" presName="parTx" presStyleLbl="revTx" presStyleIdx="3" presStyleCnt="5">
        <dgm:presLayoutVars>
          <dgm:chMax val="0"/>
          <dgm:chPref val="0"/>
        </dgm:presLayoutVars>
      </dgm:prSet>
      <dgm:spPr/>
    </dgm:pt>
    <dgm:pt modelId="{47664066-F404-44A1-8B23-114752037569}" type="pres">
      <dgm:prSet presAssocID="{796E1869-DB2D-4B4D-8B33-7745CC2CCCDE}" presName="desTx" presStyleLbl="revTx" presStyleIdx="4" presStyleCnt="5">
        <dgm:presLayoutVars/>
      </dgm:prSet>
      <dgm:spPr/>
    </dgm:pt>
  </dgm:ptLst>
  <dgm:cxnLst>
    <dgm:cxn modelId="{40E95D2D-D4A2-4B32-A6BB-B1A6D365C1ED}" type="presOf" srcId="{796E1869-DB2D-4B4D-8B33-7745CC2CCCDE}" destId="{17FFD2D2-DA89-4273-B21C-AF5AC92906B2}" srcOrd="0" destOrd="0" presId="urn:microsoft.com/office/officeart/2018/2/layout/IconVerticalSolidList"/>
    <dgm:cxn modelId="{AB54FD30-E38E-45FC-BBC3-773E8C409F2E}" type="presOf" srcId="{8024CA4E-4C6F-43B1-B9DC-6ED22A2D7886}" destId="{80A3BA2F-3DC1-4E06-BB66-B09AE43F9E59}" srcOrd="0" destOrd="0" presId="urn:microsoft.com/office/officeart/2018/2/layout/IconVerticalSolidList"/>
    <dgm:cxn modelId="{E1B70432-F78E-49CF-A523-787E4F577279}" srcId="{796E1869-DB2D-4B4D-8B33-7745CC2CCCDE}" destId="{C1F3CF39-228E-49A5-B567-F1132AF7BA14}" srcOrd="0" destOrd="0" parTransId="{6148774D-332C-434D-BB77-26D9A57EACD5}" sibTransId="{45058422-5EBD-466B-9307-2ED3565FF531}"/>
    <dgm:cxn modelId="{20107C66-5E99-45EE-8697-9DB84A14F016}" srcId="{71295641-BD47-49A9-8E60-F2BDFD8A8A80}" destId="{CAA66A8C-D69E-4295-ABB9-81F7645CC6CE}" srcOrd="0" destOrd="0" parTransId="{2BAD5ACE-C4A5-4D16-B02D-DB577CEFAA86}" sibTransId="{2BEDC16F-51CC-42F0-8562-A9DD8157E23F}"/>
    <dgm:cxn modelId="{269B2756-D8EA-47B4-A6E6-5A354DC617EB}" srcId="{71295641-BD47-49A9-8E60-F2BDFD8A8A80}" destId="{8024CA4E-4C6F-43B1-B9DC-6ED22A2D7886}" srcOrd="1" destOrd="0" parTransId="{48769FFD-5B0B-465E-BB3E-1069B5AB3AFF}" sibTransId="{0B3986F4-F040-4EE6-A673-38A1EBCA2D7E}"/>
    <dgm:cxn modelId="{0F25E0B0-A930-4468-9D45-44D745CDB141}" type="presOf" srcId="{71295641-BD47-49A9-8E60-F2BDFD8A8A80}" destId="{FF8C2DA7-7593-4965-B9D4-509EAD8AD880}" srcOrd="0" destOrd="0" presId="urn:microsoft.com/office/officeart/2018/2/layout/IconVerticalSolidList"/>
    <dgm:cxn modelId="{03BB0AC3-9FB6-4A93-A680-14A982E65F2E}" type="presOf" srcId="{C1F3CF39-228E-49A5-B567-F1132AF7BA14}" destId="{47664066-F404-44A1-8B23-114752037569}" srcOrd="0" destOrd="0" presId="urn:microsoft.com/office/officeart/2018/2/layout/IconVerticalSolidList"/>
    <dgm:cxn modelId="{158973C3-424A-4542-9E07-ECCA9952A22B}" srcId="{CAA66A8C-D69E-4295-ABB9-81F7645CC6CE}" destId="{4984772C-2AC3-4B30-AD41-3FD1661BFA6D}" srcOrd="0" destOrd="0" parTransId="{D2B8D004-C201-43F6-8857-D1C4758987F2}" sibTransId="{E60F9F37-2116-4713-A529-E6A6B4AC54C7}"/>
    <dgm:cxn modelId="{604AA5DD-840A-4EA3-9F94-62EA74D94B47}" type="presOf" srcId="{CAA66A8C-D69E-4295-ABB9-81F7645CC6CE}" destId="{BBD52987-7661-484E-9DF8-AEDB4F8CA5EA}" srcOrd="0" destOrd="0" presId="urn:microsoft.com/office/officeart/2018/2/layout/IconVerticalSolidList"/>
    <dgm:cxn modelId="{658023F2-1AB5-420B-8320-6097C120C52A}" type="presOf" srcId="{4984772C-2AC3-4B30-AD41-3FD1661BFA6D}" destId="{F7527010-5995-49DB-BDE2-EB355063ABA0}" srcOrd="0" destOrd="0" presId="urn:microsoft.com/office/officeart/2018/2/layout/IconVerticalSolidList"/>
    <dgm:cxn modelId="{C57A1AF5-711B-42F1-8BED-A0F34AF8DFDC}" srcId="{71295641-BD47-49A9-8E60-F2BDFD8A8A80}" destId="{796E1869-DB2D-4B4D-8B33-7745CC2CCCDE}" srcOrd="2" destOrd="0" parTransId="{B31C40E9-23F6-4000-B95E-6636CA65BC49}" sibTransId="{9C154F6E-59D9-4937-86E7-3CCE682B10D9}"/>
    <dgm:cxn modelId="{12D0C794-3405-471F-B4B6-B297AD3A8110}" type="presParOf" srcId="{FF8C2DA7-7593-4965-B9D4-509EAD8AD880}" destId="{EB7C2B24-8E52-4B48-AF02-1D18EEFE13A0}" srcOrd="0" destOrd="0" presId="urn:microsoft.com/office/officeart/2018/2/layout/IconVerticalSolidList"/>
    <dgm:cxn modelId="{65E050E8-4DE5-4425-9890-887A82F3E96C}" type="presParOf" srcId="{EB7C2B24-8E52-4B48-AF02-1D18EEFE13A0}" destId="{A5732B48-A4C0-4A18-AB33-8E1F487106B5}" srcOrd="0" destOrd="0" presId="urn:microsoft.com/office/officeart/2018/2/layout/IconVerticalSolidList"/>
    <dgm:cxn modelId="{83153BD8-320F-4C7B-A1CA-D489538F0830}" type="presParOf" srcId="{EB7C2B24-8E52-4B48-AF02-1D18EEFE13A0}" destId="{197B06E9-9ACB-4FA9-B162-156E8EB04244}" srcOrd="1" destOrd="0" presId="urn:microsoft.com/office/officeart/2018/2/layout/IconVerticalSolidList"/>
    <dgm:cxn modelId="{4E71EAAD-F5D4-4621-8C4C-DB5CD5816F56}" type="presParOf" srcId="{EB7C2B24-8E52-4B48-AF02-1D18EEFE13A0}" destId="{3523FCC4-4DE3-476D-A20B-EBB1454ABD62}" srcOrd="2" destOrd="0" presId="urn:microsoft.com/office/officeart/2018/2/layout/IconVerticalSolidList"/>
    <dgm:cxn modelId="{D3D2620E-D228-45E6-B61F-CCC6DD9C56C6}" type="presParOf" srcId="{EB7C2B24-8E52-4B48-AF02-1D18EEFE13A0}" destId="{BBD52987-7661-484E-9DF8-AEDB4F8CA5EA}" srcOrd="3" destOrd="0" presId="urn:microsoft.com/office/officeart/2018/2/layout/IconVerticalSolidList"/>
    <dgm:cxn modelId="{767C5B7B-6FC2-4D5C-AA27-36C2A88C506F}" type="presParOf" srcId="{EB7C2B24-8E52-4B48-AF02-1D18EEFE13A0}" destId="{F7527010-5995-49DB-BDE2-EB355063ABA0}" srcOrd="4" destOrd="0" presId="urn:microsoft.com/office/officeart/2018/2/layout/IconVerticalSolidList"/>
    <dgm:cxn modelId="{F19E18AC-A4DA-46C3-AC92-A45A1BC8770E}" type="presParOf" srcId="{FF8C2DA7-7593-4965-B9D4-509EAD8AD880}" destId="{FA3D057E-F363-4AB0-911E-4F1D9700DB3E}" srcOrd="1" destOrd="0" presId="urn:microsoft.com/office/officeart/2018/2/layout/IconVerticalSolidList"/>
    <dgm:cxn modelId="{77B09CCB-AB3A-4631-9A80-71E480E6FF61}" type="presParOf" srcId="{FF8C2DA7-7593-4965-B9D4-509EAD8AD880}" destId="{0AC08567-197F-43F3-B574-64F0B73409C9}" srcOrd="2" destOrd="0" presId="urn:microsoft.com/office/officeart/2018/2/layout/IconVerticalSolidList"/>
    <dgm:cxn modelId="{BA2A1D7B-6B60-4BC0-91AE-1A874C442FFA}" type="presParOf" srcId="{0AC08567-197F-43F3-B574-64F0B73409C9}" destId="{803FD830-15F5-458C-9532-D5C6D73DC4A9}" srcOrd="0" destOrd="0" presId="urn:microsoft.com/office/officeart/2018/2/layout/IconVerticalSolidList"/>
    <dgm:cxn modelId="{0767076E-74BC-4678-9FFF-51BA030714B7}" type="presParOf" srcId="{0AC08567-197F-43F3-B574-64F0B73409C9}" destId="{FC25FB2F-D3E7-4952-A910-67F2DF28DC5E}" srcOrd="1" destOrd="0" presId="urn:microsoft.com/office/officeart/2018/2/layout/IconVerticalSolidList"/>
    <dgm:cxn modelId="{E1BF9D2C-F69C-47CE-BCCA-F4C5F8614D88}" type="presParOf" srcId="{0AC08567-197F-43F3-B574-64F0B73409C9}" destId="{4994972D-40F0-40B3-AE96-DED9B39148B3}" srcOrd="2" destOrd="0" presId="urn:microsoft.com/office/officeart/2018/2/layout/IconVerticalSolidList"/>
    <dgm:cxn modelId="{170F68F0-74F9-4257-8170-0CC70DC56B30}" type="presParOf" srcId="{0AC08567-197F-43F3-B574-64F0B73409C9}" destId="{80A3BA2F-3DC1-4E06-BB66-B09AE43F9E59}" srcOrd="3" destOrd="0" presId="urn:microsoft.com/office/officeart/2018/2/layout/IconVerticalSolidList"/>
    <dgm:cxn modelId="{79043485-0241-40DC-907E-B91CF257DDAE}" type="presParOf" srcId="{FF8C2DA7-7593-4965-B9D4-509EAD8AD880}" destId="{35B651F5-2FB8-4F60-95D9-9E31AC9A24F3}" srcOrd="3" destOrd="0" presId="urn:microsoft.com/office/officeart/2018/2/layout/IconVerticalSolidList"/>
    <dgm:cxn modelId="{419AAD41-D934-474A-9DCC-BB02D943EDAF}" type="presParOf" srcId="{FF8C2DA7-7593-4965-B9D4-509EAD8AD880}" destId="{578266CA-B11E-4E86-A907-A04B93AD1205}" srcOrd="4" destOrd="0" presId="urn:microsoft.com/office/officeart/2018/2/layout/IconVerticalSolidList"/>
    <dgm:cxn modelId="{FD526C86-0B7C-442E-8D34-72929B90ED6B}" type="presParOf" srcId="{578266CA-B11E-4E86-A907-A04B93AD1205}" destId="{5B5BCDD1-63D9-454A-B302-7FFCA7564F54}" srcOrd="0" destOrd="0" presId="urn:microsoft.com/office/officeart/2018/2/layout/IconVerticalSolidList"/>
    <dgm:cxn modelId="{86EDB7E7-AD15-4518-AE64-4CB58C98F313}" type="presParOf" srcId="{578266CA-B11E-4E86-A907-A04B93AD1205}" destId="{02693AF1-F1B3-4565-B61A-0CE2696BE206}" srcOrd="1" destOrd="0" presId="urn:microsoft.com/office/officeart/2018/2/layout/IconVerticalSolidList"/>
    <dgm:cxn modelId="{2C78F245-A5DC-4982-9A87-3F510DB1ECE4}" type="presParOf" srcId="{578266CA-B11E-4E86-A907-A04B93AD1205}" destId="{9BF3591C-D5CB-4851-8069-FD6399A840CD}" srcOrd="2" destOrd="0" presId="urn:microsoft.com/office/officeart/2018/2/layout/IconVerticalSolidList"/>
    <dgm:cxn modelId="{5311F458-D7AB-42EA-8688-F4AEF14A29CE}" type="presParOf" srcId="{578266CA-B11E-4E86-A907-A04B93AD1205}" destId="{17FFD2D2-DA89-4273-B21C-AF5AC92906B2}" srcOrd="3" destOrd="0" presId="urn:microsoft.com/office/officeart/2018/2/layout/IconVerticalSolidList"/>
    <dgm:cxn modelId="{3CFAB405-07EC-4126-B4EF-E18708BB831B}" type="presParOf" srcId="{578266CA-B11E-4E86-A907-A04B93AD1205}" destId="{47664066-F404-44A1-8B23-114752037569}"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32B48-A4C0-4A18-AB33-8E1F487106B5}">
      <dsp:nvSpPr>
        <dsp:cNvPr id="0" name=""/>
        <dsp:cNvSpPr/>
      </dsp:nvSpPr>
      <dsp:spPr>
        <a:xfrm>
          <a:off x="0" y="422"/>
          <a:ext cx="4379768" cy="98846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7B06E9-9ACB-4FA9-B162-156E8EB04244}">
      <dsp:nvSpPr>
        <dsp:cNvPr id="0" name=""/>
        <dsp:cNvSpPr/>
      </dsp:nvSpPr>
      <dsp:spPr>
        <a:xfrm>
          <a:off x="299010" y="222826"/>
          <a:ext cx="543654" cy="54365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D52987-7661-484E-9DF8-AEDB4F8CA5EA}">
      <dsp:nvSpPr>
        <dsp:cNvPr id="0" name=""/>
        <dsp:cNvSpPr/>
      </dsp:nvSpPr>
      <dsp:spPr>
        <a:xfrm>
          <a:off x="1141674" y="422"/>
          <a:ext cx="1970895"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1111250">
            <a:lnSpc>
              <a:spcPct val="100000"/>
            </a:lnSpc>
            <a:spcBef>
              <a:spcPct val="0"/>
            </a:spcBef>
            <a:spcAft>
              <a:spcPct val="35000"/>
            </a:spcAft>
            <a:buNone/>
          </a:pPr>
          <a:r>
            <a:rPr lang="en-US" sz="2500" kern="1200"/>
            <a:t>Parent Report</a:t>
          </a:r>
        </a:p>
      </dsp:txBody>
      <dsp:txXfrm>
        <a:off x="1141674" y="422"/>
        <a:ext cx="1970895" cy="988463"/>
      </dsp:txXfrm>
    </dsp:sp>
    <dsp:sp modelId="{F7527010-5995-49DB-BDE2-EB355063ABA0}">
      <dsp:nvSpPr>
        <dsp:cNvPr id="0" name=""/>
        <dsp:cNvSpPr/>
      </dsp:nvSpPr>
      <dsp:spPr>
        <a:xfrm>
          <a:off x="3112570" y="422"/>
          <a:ext cx="1267197"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3112570" y="422"/>
        <a:ext cx="1267197" cy="988463"/>
      </dsp:txXfrm>
    </dsp:sp>
    <dsp:sp modelId="{803FD830-15F5-458C-9532-D5C6D73DC4A9}">
      <dsp:nvSpPr>
        <dsp:cNvPr id="0" name=""/>
        <dsp:cNvSpPr/>
      </dsp:nvSpPr>
      <dsp:spPr>
        <a:xfrm>
          <a:off x="0" y="1236001"/>
          <a:ext cx="4379768" cy="98846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25FB2F-D3E7-4952-A910-67F2DF28DC5E}">
      <dsp:nvSpPr>
        <dsp:cNvPr id="0" name=""/>
        <dsp:cNvSpPr/>
      </dsp:nvSpPr>
      <dsp:spPr>
        <a:xfrm>
          <a:off x="299010" y="1458405"/>
          <a:ext cx="543654" cy="54365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A3BA2F-3DC1-4E06-BB66-B09AE43F9E59}">
      <dsp:nvSpPr>
        <dsp:cNvPr id="0" name=""/>
        <dsp:cNvSpPr/>
      </dsp:nvSpPr>
      <dsp:spPr>
        <a:xfrm>
          <a:off x="1141674" y="1236001"/>
          <a:ext cx="3238093"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1111250">
            <a:lnSpc>
              <a:spcPct val="100000"/>
            </a:lnSpc>
            <a:spcBef>
              <a:spcPct val="0"/>
            </a:spcBef>
            <a:spcAft>
              <a:spcPct val="35000"/>
            </a:spcAft>
            <a:buNone/>
          </a:pPr>
          <a:r>
            <a:rPr lang="en-US" sz="2500" kern="1200"/>
            <a:t>Video-taped Observation</a:t>
          </a:r>
        </a:p>
      </dsp:txBody>
      <dsp:txXfrm>
        <a:off x="1141674" y="1236001"/>
        <a:ext cx="3238093" cy="988463"/>
      </dsp:txXfrm>
    </dsp:sp>
    <dsp:sp modelId="{5B5BCDD1-63D9-454A-B302-7FFCA7564F54}">
      <dsp:nvSpPr>
        <dsp:cNvPr id="0" name=""/>
        <dsp:cNvSpPr/>
      </dsp:nvSpPr>
      <dsp:spPr>
        <a:xfrm>
          <a:off x="0" y="2471580"/>
          <a:ext cx="4379768" cy="98846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693AF1-F1B3-4565-B61A-0CE2696BE206}">
      <dsp:nvSpPr>
        <dsp:cNvPr id="0" name=""/>
        <dsp:cNvSpPr/>
      </dsp:nvSpPr>
      <dsp:spPr>
        <a:xfrm>
          <a:off x="299010" y="2693984"/>
          <a:ext cx="543654" cy="5436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FFD2D2-DA89-4273-B21C-AF5AC92906B2}">
      <dsp:nvSpPr>
        <dsp:cNvPr id="0" name=""/>
        <dsp:cNvSpPr/>
      </dsp:nvSpPr>
      <dsp:spPr>
        <a:xfrm>
          <a:off x="1141674" y="2471580"/>
          <a:ext cx="1970895"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1111250">
            <a:lnSpc>
              <a:spcPct val="100000"/>
            </a:lnSpc>
            <a:spcBef>
              <a:spcPct val="0"/>
            </a:spcBef>
            <a:spcAft>
              <a:spcPct val="35000"/>
            </a:spcAft>
            <a:buNone/>
          </a:pPr>
          <a:r>
            <a:rPr lang="en-US" sz="2500" kern="1200"/>
            <a:t>In home observation</a:t>
          </a:r>
        </a:p>
      </dsp:txBody>
      <dsp:txXfrm>
        <a:off x="1141674" y="2471580"/>
        <a:ext cx="1970895" cy="988463"/>
      </dsp:txXfrm>
    </dsp:sp>
    <dsp:sp modelId="{47664066-F404-44A1-8B23-114752037569}">
      <dsp:nvSpPr>
        <dsp:cNvPr id="0" name=""/>
        <dsp:cNvSpPr/>
      </dsp:nvSpPr>
      <dsp:spPr>
        <a:xfrm>
          <a:off x="3112570" y="2471580"/>
          <a:ext cx="1267197" cy="988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2" tIns="104612" rIns="104612" bIns="104612"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3112570" y="2471580"/>
        <a:ext cx="1267197" cy="9884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6115" y="4416510"/>
            <a:ext cx="5485773"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057000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FE10B74C-7DA9-4D7E-9BD7-C3CCA1076272}" type="slidenum">
              <a:rPr lang="en-US" altLang="en-US">
                <a:latin typeface="Arial" panose="020B0604020202020204" pitchFamily="34" charset="0"/>
              </a:rPr>
              <a:pPr eaLnBrk="1" hangingPunct="1"/>
              <a:t>14</a:t>
            </a:fld>
            <a:endParaRPr lang="en-US" altLang="en-US">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213826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Older changed most in complex play</a:t>
            </a:r>
          </a:p>
          <a:p>
            <a:r>
              <a:rPr lang="en-US" altLang="en-US">
                <a:latin typeface="Arial" panose="020B0604020202020204" pitchFamily="34" charset="0"/>
              </a:rPr>
              <a:t>On average more diverse classes had greater increase, particularly if had an ethnically matched peer</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40A6A2BA-C998-4525-84D8-F39CE716A579}" type="slidenum">
              <a:rPr lang="en-US" altLang="en-US" smtClean="0">
                <a:latin typeface="Arial" panose="020B0604020202020204" pitchFamily="34" charset="0"/>
              </a:rPr>
              <a:pPr/>
              <a:t>133</a:t>
            </a:fld>
            <a:endParaRPr lang="en-US" altLang="en-US">
              <a:latin typeface="Arial" panose="020B0604020202020204" pitchFamily="34" charset="0"/>
            </a:endParaRPr>
          </a:p>
        </p:txBody>
      </p:sp>
    </p:spTree>
    <p:extLst>
      <p:ext uri="{BB962C8B-B14F-4D97-AF65-F5344CB8AC3E}">
        <p14:creationId xmlns:p14="http://schemas.microsoft.com/office/powerpoint/2010/main" val="35754439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Younger children decreased more (b/c very high to start with)</a:t>
            </a:r>
          </a:p>
          <a:p>
            <a:r>
              <a:rPr lang="en-US" baseline="0" dirty="0"/>
              <a:t>Children who had a peer with shared home language had larger decreases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134</a:t>
            </a:fld>
            <a:endParaRPr lang="en-US"/>
          </a:p>
        </p:txBody>
      </p:sp>
    </p:spTree>
    <p:extLst>
      <p:ext uri="{BB962C8B-B14F-4D97-AF65-F5344CB8AC3E}">
        <p14:creationId xmlns:p14="http://schemas.microsoft.com/office/powerpoint/2010/main" val="31883834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135</a:t>
            </a:fld>
            <a:endParaRPr lang="en-US"/>
          </a:p>
        </p:txBody>
      </p:sp>
    </p:spTree>
    <p:extLst>
      <p:ext uri="{BB962C8B-B14F-4D97-AF65-F5344CB8AC3E}">
        <p14:creationId xmlns:p14="http://schemas.microsoft.com/office/powerpoint/2010/main" val="2636179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91F19D6A-47B3-40AB-85E0-99E97D33B4DF}" type="slidenum">
              <a:rPr lang="en-US" altLang="en-US">
                <a:latin typeface="Arial" panose="020B0604020202020204" pitchFamily="34" charset="0"/>
              </a:rPr>
              <a:pPr eaLnBrk="1" hangingPunct="1"/>
              <a:t>15</a:t>
            </a:fld>
            <a:endParaRPr lang="en-US" altLang="en-US">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33857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AEBC684F-F4C8-4A7A-ADA4-025E2CC2786C}" type="slidenum">
              <a:rPr lang="en-US" altLang="en-US">
                <a:latin typeface="Arial" panose="020B0604020202020204" pitchFamily="34" charset="0"/>
              </a:rPr>
              <a:pPr eaLnBrk="1" hangingPunct="1"/>
              <a:t>16</a:t>
            </a:fld>
            <a:endParaRPr lang="en-US" altLang="en-US">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45573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CBD84DCF-DBFE-4C6D-BAA8-4B9FBAE9A9E8}" type="slidenum">
              <a:rPr lang="en-US" altLang="en-US">
                <a:latin typeface="Arial" panose="020B0604020202020204" pitchFamily="34" charset="0"/>
              </a:rPr>
              <a:pPr eaLnBrk="1" hangingPunct="1"/>
              <a:t>17</a:t>
            </a:fld>
            <a:endParaRPr lang="en-US" altLang="en-US">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04154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10B089C2-443B-4086-B5DC-46E326357FB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1219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altLang="en-US" dirty="0"/>
              <a:t>Peer contagion</a:t>
            </a:r>
          </a:p>
          <a:p>
            <a:r>
              <a:rPr lang="en-US" altLang="en-US" sz="2800" dirty="0"/>
              <a:t>Non-parental child care associated with</a:t>
            </a:r>
          </a:p>
          <a:p>
            <a:pPr lvl="1"/>
            <a:r>
              <a:rPr lang="en-US" altLang="en-US" dirty="0"/>
              <a:t>Elevated levels of externalizing behavior</a:t>
            </a:r>
          </a:p>
          <a:p>
            <a:pPr lvl="1"/>
            <a:r>
              <a:rPr lang="en-US" altLang="en-US" dirty="0"/>
              <a:t>Enhanced linguistic, cognitive, and academic functioning</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8C5DACFF-6ED9-4B86-8EE3-E54BD05DA7F8}" type="slidenum">
              <a:rPr lang="en-US" altLang="en-US">
                <a:latin typeface="Arial" panose="020B0604020202020204" pitchFamily="34" charset="0"/>
              </a:rPr>
              <a:pPr eaLnBrk="1" hangingPunct="1"/>
              <a:t>19</a:t>
            </a:fld>
            <a:endParaRPr lang="en-US" altLang="en-US">
              <a:latin typeface="Arial" panose="020B0604020202020204" pitchFamily="34" charset="0"/>
            </a:endParaRPr>
          </a:p>
        </p:txBody>
      </p:sp>
    </p:spTree>
    <p:extLst>
      <p:ext uri="{BB962C8B-B14F-4D97-AF65-F5344CB8AC3E}">
        <p14:creationId xmlns:p14="http://schemas.microsoft.com/office/powerpoint/2010/main" val="2726458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526AE2AE-9D34-409C-9044-2CBD7CE829ED}" type="slidenum">
              <a:rPr lang="en-US" altLang="en-US">
                <a:latin typeface="Arial" panose="020B0604020202020204" pitchFamily="34" charset="0"/>
              </a:rPr>
              <a:pPr eaLnBrk="1" hangingPunct="1"/>
              <a:t>20</a:t>
            </a:fld>
            <a:endParaRPr lang="en-US" altLang="en-US">
              <a:latin typeface="Arial" panose="020B0604020202020204" pitchFamily="34" charset="0"/>
            </a:endParaRPr>
          </a:p>
        </p:txBody>
      </p:sp>
    </p:spTree>
    <p:extLst>
      <p:ext uri="{BB962C8B-B14F-4D97-AF65-F5344CB8AC3E}">
        <p14:creationId xmlns:p14="http://schemas.microsoft.com/office/powerpoint/2010/main" val="1071137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9E9C61CC-A37C-46A9-B6A4-984178AF510C}" type="slidenum">
              <a:rPr lang="en-US" altLang="en-US">
                <a:latin typeface="Arial" panose="020B0604020202020204" pitchFamily="34" charset="0"/>
              </a:rPr>
              <a:pPr eaLnBrk="1" hangingPunct="1"/>
              <a:t>21</a:t>
            </a:fld>
            <a:endParaRPr lang="en-US" altLang="en-US">
              <a:latin typeface="Arial" panose="020B0604020202020204" pitchFamily="34" charset="0"/>
            </a:endParaRPr>
          </a:p>
        </p:txBody>
      </p:sp>
    </p:spTree>
    <p:extLst>
      <p:ext uri="{BB962C8B-B14F-4D97-AF65-F5344CB8AC3E}">
        <p14:creationId xmlns:p14="http://schemas.microsoft.com/office/powerpoint/2010/main" val="4221913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a:t>Are effects amplified or attenuated over years of schooling?</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74D6B369-B1EF-459D-9C04-56B1B29CC30D}" type="slidenum">
              <a:rPr lang="en-US" altLang="en-US">
                <a:latin typeface="Arial" panose="020B0604020202020204" pitchFamily="34" charset="0"/>
              </a:rPr>
              <a:pPr eaLnBrk="1" hangingPunct="1"/>
              <a:t>22</a:t>
            </a:fld>
            <a:endParaRPr lang="en-US" altLang="en-US">
              <a:latin typeface="Arial" panose="020B0604020202020204" pitchFamily="34" charset="0"/>
            </a:endParaRPr>
          </a:p>
        </p:txBody>
      </p:sp>
    </p:spTree>
    <p:extLst>
      <p:ext uri="{BB962C8B-B14F-4D97-AF65-F5344CB8AC3E}">
        <p14:creationId xmlns:p14="http://schemas.microsoft.com/office/powerpoint/2010/main" val="590533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23</a:t>
            </a:fld>
            <a:endParaRPr lang="en-US"/>
          </a:p>
        </p:txBody>
      </p:sp>
    </p:spTree>
    <p:extLst>
      <p:ext uri="{BB962C8B-B14F-4D97-AF65-F5344CB8AC3E}">
        <p14:creationId xmlns:p14="http://schemas.microsoft.com/office/powerpoint/2010/main" val="3610270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BAD9A-C627-43BD-9340-442323593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745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6D5D2683-CAA7-4539-97F5-66D3E37E6EDA}" type="slidenum">
              <a:rPr lang="en-US" altLang="en-US">
                <a:latin typeface="Arial" panose="020B0604020202020204" pitchFamily="34" charset="0"/>
              </a:rPr>
              <a:pPr eaLnBrk="1" hangingPunct="1"/>
              <a:t>24</a:t>
            </a:fld>
            <a:endParaRPr lang="en-US" altLang="en-US">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00959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25</a:t>
            </a:fld>
            <a:endParaRPr lang="en-US"/>
          </a:p>
        </p:txBody>
      </p:sp>
    </p:spTree>
    <p:extLst>
      <p:ext uri="{BB962C8B-B14F-4D97-AF65-F5344CB8AC3E}">
        <p14:creationId xmlns:p14="http://schemas.microsoft.com/office/powerpoint/2010/main" val="837500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26</a:t>
            </a:fld>
            <a:endParaRPr lang="en-US"/>
          </a:p>
        </p:txBody>
      </p:sp>
    </p:spTree>
    <p:extLst>
      <p:ext uri="{BB962C8B-B14F-4D97-AF65-F5344CB8AC3E}">
        <p14:creationId xmlns:p14="http://schemas.microsoft.com/office/powerpoint/2010/main" val="1720135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27</a:t>
            </a:fld>
            <a:endParaRPr lang="en-US"/>
          </a:p>
        </p:txBody>
      </p:sp>
    </p:spTree>
    <p:extLst>
      <p:ext uri="{BB962C8B-B14F-4D97-AF65-F5344CB8AC3E}">
        <p14:creationId xmlns:p14="http://schemas.microsoft.com/office/powerpoint/2010/main" val="4030256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869C4DE6-1023-49A6-8F3F-DF91EF09D1B8}" type="slidenum">
              <a:rPr lang="en-US" altLang="en-US">
                <a:latin typeface="Arial" panose="020B0604020202020204" pitchFamily="34" charset="0"/>
              </a:rPr>
              <a:pPr eaLnBrk="1" hangingPunct="1"/>
              <a:t>28</a:t>
            </a:fld>
            <a:endParaRPr lang="en-US" altLang="en-US">
              <a:latin typeface="Arial" panose="020B0604020202020204" pitchFamily="34" charset="0"/>
            </a:endParaRPr>
          </a:p>
        </p:txBody>
      </p:sp>
    </p:spTree>
    <p:extLst>
      <p:ext uri="{BB962C8B-B14F-4D97-AF65-F5344CB8AC3E}">
        <p14:creationId xmlns:p14="http://schemas.microsoft.com/office/powerpoint/2010/main" val="733179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age 5 cognitive impacts for African American children </a:t>
            </a:r>
          </a:p>
          <a:p>
            <a:pPr lvl="1"/>
            <a:r>
              <a:rPr lang="en-US" altLang="en-US" dirty="0"/>
              <a:t>language impacts for Hispanic children who spoke Spanish. </a:t>
            </a:r>
          </a:p>
          <a:p>
            <a:pPr lvl="1"/>
            <a:r>
              <a:rPr lang="en-US" altLang="en-US" dirty="0"/>
              <a:t>Some significant family benefits. </a:t>
            </a:r>
          </a:p>
          <a:p>
            <a:r>
              <a:rPr lang="en-US" altLang="en-US" dirty="0"/>
              <a:t>Earlier treatment effects on child cognition and engagement with parent contributed to age 5 effects </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17721F93-C684-4F43-976E-D5BDBEAD5CDB}" type="slidenum">
              <a:rPr lang="en-US" altLang="en-US">
                <a:latin typeface="Arial" panose="020B0604020202020204" pitchFamily="34" charset="0"/>
              </a:rPr>
              <a:pPr eaLnBrk="1" hangingPunct="1"/>
              <a:t>29</a:t>
            </a:fld>
            <a:endParaRPr lang="en-US" altLang="en-US">
              <a:latin typeface="Arial" panose="020B0604020202020204" pitchFamily="34" charset="0"/>
            </a:endParaRPr>
          </a:p>
        </p:txBody>
      </p:sp>
    </p:spTree>
    <p:extLst>
      <p:ext uri="{BB962C8B-B14F-4D97-AF65-F5344CB8AC3E}">
        <p14:creationId xmlns:p14="http://schemas.microsoft.com/office/powerpoint/2010/main" val="4192032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a:t>Although fewer than half the children enrolled in center-based preschool programs between ages 3 and 4, almost 90% participated in the year preceding kindergarten</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a:t>Benefits in language, behavior, and parenting were associated primarily with EHS; benefits in early school achievement were associated primarily with preschool attendance.</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836E1E0B-C804-4A0D-B7A3-9D146EE9C17D}" type="slidenum">
              <a:rPr lang="en-US" altLang="en-US">
                <a:latin typeface="Arial" panose="020B0604020202020204" pitchFamily="34" charset="0"/>
              </a:rPr>
              <a:pPr eaLnBrk="1" hangingPunct="1"/>
              <a:t>30</a:t>
            </a:fld>
            <a:endParaRPr lang="en-US" altLang="en-US">
              <a:latin typeface="Arial" panose="020B0604020202020204" pitchFamily="34" charset="0"/>
            </a:endParaRPr>
          </a:p>
        </p:txBody>
      </p:sp>
    </p:spTree>
    <p:extLst>
      <p:ext uri="{BB962C8B-B14F-4D97-AF65-F5344CB8AC3E}">
        <p14:creationId xmlns:p14="http://schemas.microsoft.com/office/powerpoint/2010/main" val="104694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9668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7229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458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7A352-3C44-4884-A9A0-405F6CDA578E}" type="slidenum">
              <a:rPr lang="en-US"/>
              <a:pPr/>
              <a:t>4</a:t>
            </a:fld>
            <a:endParaRPr lang="en-US"/>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p:txBody>
          <a:bodyPr/>
          <a:lstStyle/>
          <a:p>
            <a:r>
              <a:rPr lang="en-US" dirty="0"/>
              <a:t>Hierarchical &amp; interdependent levels of organization;</a:t>
            </a:r>
            <a:r>
              <a:rPr lang="en-US" baseline="0" dirty="0"/>
              <a:t> further levels include district, state, nation; levels vary from proximal to distal</a:t>
            </a:r>
          </a:p>
          <a:p>
            <a:endParaRPr lang="en-US" baseline="0" dirty="0"/>
          </a:p>
          <a:p>
            <a:r>
              <a:rPr lang="en-US" baseline="0" dirty="0"/>
              <a:t>Effects on child are both direct and indirect; direct effect of cooperative learning practices/school policy on child’s self-esteem and achievement</a:t>
            </a:r>
          </a:p>
          <a:p>
            <a:r>
              <a:rPr lang="en-US" baseline="0" dirty="0"/>
              <a:t>Example of indirect: standardized testing (FCAT) changes instructional focus to drill and practice; which may be at odds with teacher’s own goals/beliefs; affects teacher’s motivation and then affects child’s performance and development</a:t>
            </a:r>
          </a:p>
          <a:p>
            <a:endParaRPr lang="en-US" baseline="0" dirty="0"/>
          </a:p>
          <a:p>
            <a:r>
              <a:rPr lang="en-US" baseline="0" dirty="0"/>
              <a:t>Dynamic interactions between levels</a:t>
            </a:r>
          </a:p>
          <a:p>
            <a:r>
              <a:rPr lang="en-US" baseline="0" dirty="0"/>
              <a:t>Processes change across children’s development—idea of goodness of fit with child’s stage (=developmentally appropriate practice)</a:t>
            </a:r>
          </a:p>
          <a:p>
            <a:endParaRPr lang="en-US" baseline="0" dirty="0"/>
          </a:p>
          <a:p>
            <a:r>
              <a:rPr lang="en-US" baseline="0" dirty="0"/>
              <a:t>Processes change at different school levels (e.g., declines in student well-being at transition to middle school)</a:t>
            </a:r>
            <a:endParaRPr lang="en-US" dirty="0"/>
          </a:p>
        </p:txBody>
      </p:sp>
    </p:spTree>
    <p:extLst>
      <p:ext uri="{BB962C8B-B14F-4D97-AF65-F5344CB8AC3E}">
        <p14:creationId xmlns:p14="http://schemas.microsoft.com/office/powerpoint/2010/main" val="3578392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59496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77216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95092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79625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6269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26455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2134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57923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27496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supports both viewpoints:</a:t>
            </a:r>
            <a:endParaRPr lang="en-US" baseline="0" dirty="0"/>
          </a:p>
          <a:p>
            <a:r>
              <a:rPr lang="en-US" baseline="0" dirty="0"/>
              <a:t>Experimental studies of high-quality early intervention programs can enhance social, cognitive and academic development of economically disadvantaged children </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baseline="0" dirty="0"/>
              <a:t>Higher quality child care is associated with better cognitive and academic outcomes</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Viewpoint: Early childcare causes attachment issues and disruptive behavior problems</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More time in center-type</a:t>
            </a:r>
            <a:r>
              <a:rPr lang="en-US" baseline="0" dirty="0"/>
              <a:t> settings has been related to negative social and behavioral outcomes but </a:t>
            </a:r>
            <a:r>
              <a:rPr lang="en-US" baseline="0" dirty="0" err="1"/>
              <a:t>potitive</a:t>
            </a:r>
            <a:r>
              <a:rPr lang="en-US" baseline="0" dirty="0"/>
              <a:t> academic outcomes</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1" indent="0" algn="l" defTabSz="914400" rtl="0" eaLnBrk="1" fontAlgn="base" latinLnBrk="0" hangingPunct="1">
              <a:lnSpc>
                <a:spcPct val="100000"/>
              </a:lnSpc>
              <a:spcBef>
                <a:spcPct val="30000"/>
              </a:spcBef>
              <a:spcAft>
                <a:spcPct val="0"/>
              </a:spcAft>
              <a:buClrTx/>
              <a:buSzTx/>
              <a:buFontTx/>
              <a:buNone/>
              <a:tabLst/>
              <a:defRPr/>
            </a:pPr>
            <a:r>
              <a:rPr lang="en-US" baseline="0" dirty="0"/>
              <a:t>Main take-away: In general, higher quality of child care was related to higher cognitive-academic performance, whereas more hours of child care (especially by non-relatives) was related to more behavior problems. </a:t>
            </a:r>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58</a:t>
            </a:fld>
            <a:endParaRPr lang="en-US"/>
          </a:p>
        </p:txBody>
      </p:sp>
    </p:spTree>
    <p:extLst>
      <p:ext uri="{BB962C8B-B14F-4D97-AF65-F5344CB8AC3E}">
        <p14:creationId xmlns:p14="http://schemas.microsoft.com/office/powerpoint/2010/main" val="214634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a:t>
            </a:fld>
            <a:endParaRPr lang="en-US"/>
          </a:p>
        </p:txBody>
      </p:sp>
    </p:spTree>
    <p:extLst>
      <p:ext uri="{BB962C8B-B14F-4D97-AF65-F5344CB8AC3E}">
        <p14:creationId xmlns:p14="http://schemas.microsoft.com/office/powerpoint/2010/main" val="956906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Part of the National Institute of Child and Human Development Study of Early Child Care and Youth Development (NICHD SECCYD)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Families</a:t>
            </a:r>
            <a:r>
              <a:rPr lang="en-US" baseline="0" dirty="0"/>
              <a:t> had to speak English</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Were recruited from 10 locations in the U.S.</a:t>
            </a:r>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59</a:t>
            </a:fld>
            <a:endParaRPr lang="en-US"/>
          </a:p>
        </p:txBody>
      </p:sp>
    </p:spTree>
    <p:extLst>
      <p:ext uri="{BB962C8B-B14F-4D97-AF65-F5344CB8AC3E}">
        <p14:creationId xmlns:p14="http://schemas.microsoft.com/office/powerpoint/2010/main" val="3175935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Child-care</a:t>
            </a:r>
            <a:r>
              <a:rPr lang="en-US" baseline="0" dirty="0"/>
              <a:t> type- telephone and personal interviews (3 month intervals) to 4.5 years of age; moms reported types and hours of regularly used </a:t>
            </a:r>
            <a:r>
              <a:rPr lang="en-US" baseline="0" dirty="0" err="1"/>
              <a:t>nonmaternal</a:t>
            </a:r>
            <a:r>
              <a:rPr lang="en-US" baseline="0" dirty="0"/>
              <a:t> care; mom’s reported all of the care arrangements used since the previous interview; center, child-care home, in-home care, father care, or grandparent care. If child received at least 10 hours a week of that type of care it represented the type of care</a:t>
            </a:r>
          </a:p>
          <a:p>
            <a:endParaRPr lang="en-US" baseline="0" dirty="0"/>
          </a:p>
          <a:p>
            <a:r>
              <a:rPr lang="en-US" baseline="0" dirty="0"/>
              <a:t>WJ- </a:t>
            </a:r>
          </a:p>
          <a:p>
            <a:r>
              <a:rPr lang="en-US" baseline="0" dirty="0"/>
              <a:t>54 months and 1</a:t>
            </a:r>
            <a:r>
              <a:rPr lang="en-US" baseline="30000" dirty="0"/>
              <a:t>st</a:t>
            </a:r>
            <a:r>
              <a:rPr lang="en-US" baseline="0" dirty="0"/>
              <a:t> grade: letter-word identification </a:t>
            </a:r>
          </a:p>
          <a:p>
            <a:r>
              <a:rPr lang="en-US" baseline="0" dirty="0"/>
              <a:t>3</a:t>
            </a:r>
            <a:r>
              <a:rPr lang="en-US" baseline="30000" dirty="0"/>
              <a:t>rd</a:t>
            </a:r>
            <a:r>
              <a:rPr lang="en-US" baseline="0" dirty="0"/>
              <a:t> and 5</a:t>
            </a:r>
            <a:r>
              <a:rPr lang="en-US" baseline="30000" dirty="0"/>
              <a:t>th</a:t>
            </a:r>
            <a:r>
              <a:rPr lang="en-US" baseline="0" dirty="0"/>
              <a:t> grade: broad reading (passage comprehension), applied problems (analyzing and problem solving in math), picture vocabulary (children’s ability to name objects)</a:t>
            </a:r>
          </a:p>
          <a:p>
            <a:r>
              <a:rPr lang="en-US" baseline="0" dirty="0"/>
              <a:t>age 15 Picture vocabulary and verbal analogies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60</a:t>
            </a:fld>
            <a:endParaRPr lang="en-US"/>
          </a:p>
        </p:txBody>
      </p:sp>
    </p:spTree>
    <p:extLst>
      <p:ext uri="{BB962C8B-B14F-4D97-AF65-F5344CB8AC3E}">
        <p14:creationId xmlns:p14="http://schemas.microsoft.com/office/powerpoint/2010/main" val="3451811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care quality</a:t>
            </a:r>
            <a:r>
              <a:rPr lang="en-US" baseline="0" dirty="0"/>
              <a:t> showed significant associations with children’s cognitive-academic achievement at age 15.</a:t>
            </a:r>
          </a:p>
          <a:p>
            <a:r>
              <a:rPr lang="en-US" baseline="0" dirty="0"/>
              <a:t>Children who experienced higher quality care had significantly higher levels of cognitive-academic achievement at age 15 </a:t>
            </a:r>
          </a:p>
          <a:p>
            <a:r>
              <a:rPr lang="en-US" baseline="0" dirty="0"/>
              <a:t>	Child care quality was linked to academic outcomes for adolescents whose care on average was moderate quality or better, with the magnitude of the quality effects being larger at higher levels of quality</a:t>
            </a:r>
          </a:p>
          <a:p>
            <a:r>
              <a:rPr lang="en-US" baseline="0" dirty="0"/>
              <a:t>Higher quality care is associated with higher academic outcomes but and lower externalizing scores at age 15</a:t>
            </a:r>
          </a:p>
          <a:p>
            <a:r>
              <a:rPr lang="en-US" baseline="0" dirty="0"/>
              <a:t>Adolescents who experienced more hours of nonrelative child care across their first 4.5 years reported more risk-taking and greater impulsivity at age 15</a:t>
            </a:r>
          </a:p>
          <a:p>
            <a:r>
              <a:rPr lang="en-US" baseline="0" dirty="0"/>
              <a:t>Exposure to center care was not related to academic achievement or problem behaviors at age 15 </a:t>
            </a:r>
          </a:p>
          <a:p>
            <a:r>
              <a:rPr lang="en-US" baseline="0" dirty="0"/>
              <a:t>More hours in non relative care predicted poorer social adjustment</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61</a:t>
            </a:fld>
            <a:endParaRPr lang="en-US"/>
          </a:p>
        </p:txBody>
      </p:sp>
    </p:spTree>
    <p:extLst>
      <p:ext uri="{BB962C8B-B14F-4D97-AF65-F5344CB8AC3E}">
        <p14:creationId xmlns:p14="http://schemas.microsoft.com/office/powerpoint/2010/main" val="3534237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Child care quality was linked to academic outcomes for adolescents whose care on average was moderate quality or better, with the magnitude of the quality effects being larger at higher levels of quality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Exposure to center care was not related to academic achievement or problem behaviors at age 15 </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62</a:t>
            </a:fld>
            <a:endParaRPr lang="en-US"/>
          </a:p>
        </p:txBody>
      </p:sp>
    </p:spTree>
    <p:extLst>
      <p:ext uri="{BB962C8B-B14F-4D97-AF65-F5344CB8AC3E}">
        <p14:creationId xmlns:p14="http://schemas.microsoft.com/office/powerpoint/2010/main" val="160724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observed association between child-care quality</a:t>
            </a:r>
            <a:r>
              <a:rPr lang="en-US" baseline="0" dirty="0"/>
              <a:t> and age 15 cognitive-academic achievement can be explained at least partially by the association between child-care quality and academic skills at entry to school, which are then maintained into high school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63</a:t>
            </a:fld>
            <a:endParaRPr lang="en-US"/>
          </a:p>
        </p:txBody>
      </p:sp>
    </p:spTree>
    <p:extLst>
      <p:ext uri="{BB962C8B-B14F-4D97-AF65-F5344CB8AC3E}">
        <p14:creationId xmlns:p14="http://schemas.microsoft.com/office/powerpoint/2010/main" val="14831830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a:t>
            </a:r>
            <a:r>
              <a:rPr lang="en-US" baseline="0" dirty="0"/>
              <a:t> hours spent in childcare significantly predicted higher risk taking behaviors and impulsivity at 15 years. </a:t>
            </a:r>
          </a:p>
          <a:p>
            <a:r>
              <a:rPr lang="en-US" baseline="0" dirty="0"/>
              <a:t>Modest levels of mediation when looking at the association between hours spent in childcare and externalizing behavior problems mediated by behavior problems beginning at 4.5 years old through 5</a:t>
            </a:r>
            <a:r>
              <a:rPr lang="en-US" baseline="30000" dirty="0"/>
              <a:t>th</a:t>
            </a:r>
            <a:r>
              <a:rPr lang="en-US" baseline="0" dirty="0"/>
              <a:t> grade</a:t>
            </a:r>
          </a:p>
          <a:p>
            <a:r>
              <a:rPr lang="en-US" baseline="0" dirty="0"/>
              <a:t>This may be due to the changing informant of behavior problems. First the caregiver, then teacher (who switches) and then adolescent self report. </a:t>
            </a:r>
          </a:p>
          <a:p>
            <a:r>
              <a:rPr lang="en-US" baseline="0" dirty="0"/>
              <a:t>Higher quality non-relative childcare significantly predicted less externalizing behaviors at age 15.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64</a:t>
            </a:fld>
            <a:endParaRPr lang="en-US"/>
          </a:p>
        </p:txBody>
      </p:sp>
    </p:spTree>
    <p:extLst>
      <p:ext uri="{BB962C8B-B14F-4D97-AF65-F5344CB8AC3E}">
        <p14:creationId xmlns:p14="http://schemas.microsoft.com/office/powerpoint/2010/main" val="3909317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Why do you think time spent in child-care and quality of child-care were better predictors of adolescent outcomes than type of child-care? </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66</a:t>
            </a:fld>
            <a:endParaRPr lang="en-US"/>
          </a:p>
        </p:txBody>
      </p:sp>
    </p:spTree>
    <p:extLst>
      <p:ext uri="{BB962C8B-B14F-4D97-AF65-F5344CB8AC3E}">
        <p14:creationId xmlns:p14="http://schemas.microsoft.com/office/powerpoint/2010/main" val="4189943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4642CD60-F0FA-4BCB-9192-2F45EBA18F35}" type="slidenum">
              <a:rPr lang="en-US" altLang="en-US" smtClean="0">
                <a:latin typeface="Arial" panose="020B0604020202020204" pitchFamily="34" charset="0"/>
              </a:rPr>
              <a:pPr/>
              <a:t>67</a:t>
            </a:fld>
            <a:endParaRPr lang="en-US" altLang="en-US">
              <a:latin typeface="Arial" panose="020B0604020202020204" pitchFamily="34" charset="0"/>
            </a:endParaRPr>
          </a:p>
        </p:txBody>
      </p:sp>
    </p:spTree>
    <p:extLst>
      <p:ext uri="{BB962C8B-B14F-4D97-AF65-F5344CB8AC3E}">
        <p14:creationId xmlns:p14="http://schemas.microsoft.com/office/powerpoint/2010/main" val="6975205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Prior research has shown that higher quality childcare is associated with better cognitive and academic outcomes. High quality child care is seen as enviorments in which caregivers are attentive, responsive, stimulating and positive and not negative, neglectful or intrusive. </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FFBF8DA5-1F51-4716-929F-433EA4A08704}" type="slidenum">
              <a:rPr lang="en-US" altLang="en-US" smtClean="0">
                <a:solidFill>
                  <a:srgbClr val="000000"/>
                </a:solidFill>
                <a:latin typeface="Arial" panose="020B0604020202020204" pitchFamily="34" charset="0"/>
              </a:rPr>
              <a:pPr/>
              <a:t>69</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595894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 in this study they were looking to determine whether difficult temperatment in infancy continues to moderate effects of child care quality on problem beahvior in adolescence (so at age 15 here)</a:t>
            </a:r>
          </a:p>
          <a:p>
            <a:endParaRPr lang="en-US" altLang="en-US">
              <a:latin typeface="Arial" panose="020B0604020202020204" pitchFamily="34" charset="0"/>
            </a:endParaRPr>
          </a:p>
          <a:p>
            <a:r>
              <a:rPr lang="en-US" altLang="en-US">
                <a:latin typeface="Arial" panose="020B0604020202020204" pitchFamily="34" charset="0"/>
              </a:rPr>
              <a:t>Methods wise, they are trying to understand whether these earlier detected differential suceptibility effects continue when measurement is changing from caregiver and teacher report to now adolescent report. </a:t>
            </a:r>
          </a:p>
          <a:p>
            <a:endParaRPr lang="en-US" altLang="en-US">
              <a:latin typeface="Arial" panose="020B0604020202020204" pitchFamily="34" charset="0"/>
            </a:endParaRPr>
          </a:p>
          <a:p>
            <a:r>
              <a:rPr lang="en-US" altLang="en-US">
                <a:latin typeface="Arial" panose="020B0604020202020204" pitchFamily="34" charset="0"/>
              </a:rPr>
              <a:t>So for this study, they had a total of 842 participants and all of this was through the Study of Early Child Care and Youth Development from the National institiute of child health and human development. </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3CD4C000-A1D9-4004-B2D1-285F1D64FD68}" type="slidenum">
              <a:rPr lang="en-US" altLang="en-US" smtClean="0">
                <a:solidFill>
                  <a:srgbClr val="000000"/>
                </a:solidFill>
                <a:latin typeface="Arial" panose="020B0604020202020204" pitchFamily="34" charset="0"/>
              </a:rPr>
              <a:pPr/>
              <a:t>70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9481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a:t>
            </a:fld>
            <a:endParaRPr lang="en-US"/>
          </a:p>
        </p:txBody>
      </p:sp>
    </p:spTree>
    <p:extLst>
      <p:ext uri="{BB962C8B-B14F-4D97-AF65-F5344CB8AC3E}">
        <p14:creationId xmlns:p14="http://schemas.microsoft.com/office/powerpoint/2010/main" val="3237882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Bivariate correlations between study variables </a:t>
            </a:r>
          </a:p>
          <a:p>
            <a:r>
              <a:rPr lang="en-US" altLang="en-US">
                <a:latin typeface="Arial" panose="020B0604020202020204" pitchFamily="34" charset="0"/>
              </a:rPr>
              <a:t>Child temperament associated with externalizing behavior problems</a:t>
            </a:r>
          </a:p>
          <a:p>
            <a:endParaRPr lang="en-US" altLang="en-US">
              <a:latin typeface="Arial" panose="020B0604020202020204" pitchFamily="34" charset="0"/>
            </a:endParaRPr>
          </a:p>
          <a:p>
            <a:r>
              <a:rPr lang="en-US" altLang="en-US">
                <a:latin typeface="Arial" panose="020B0604020202020204" pitchFamily="34" charset="0"/>
              </a:rPr>
              <a:t>So this is one of the results table, but it shows all the measures that were completed in this study.</a:t>
            </a:r>
          </a:p>
          <a:p>
            <a:r>
              <a:rPr lang="en-US" altLang="en-US">
                <a:latin typeface="Arial" panose="020B0604020202020204" pitchFamily="34" charset="0"/>
              </a:rPr>
              <a:t>In terms of predictor variables, they measured child temperament and child care quality. Child temperament was measured by maternal report at 1 and 6 months using an adapted version of the infant temperament questionaire. Child care quality was measured through observational assessments in the primary child care arrangement at ages 6, 15, 24, 36 and 54 months</a:t>
            </a:r>
          </a:p>
          <a:p>
            <a:endParaRPr lang="en-US" altLang="en-US">
              <a:latin typeface="Arial" panose="020B0604020202020204" pitchFamily="34" charset="0"/>
            </a:endParaRPr>
          </a:p>
          <a:p>
            <a:r>
              <a:rPr lang="en-US" altLang="en-US">
                <a:latin typeface="Arial" panose="020B0604020202020204" pitchFamily="34" charset="0"/>
              </a:rPr>
              <a:t>In terms of outcomes, they measured externalizing problems, risk taking and impulsivity. For externalizing behaviors, they had adolescents self-report externalzing behaviors using the Youth Self-Report. Risk taking was measured through adolescent report as well in which they reported risk taking behaviors using an audio computer assisted self interview. And they measured impulsivity through adolescent self report asl well in which they completed an 8 item survey to assess reactions to external constraints.</a:t>
            </a:r>
          </a:p>
          <a:p>
            <a:endParaRPr lang="en-US" altLang="en-US">
              <a:latin typeface="Arial" panose="020B0604020202020204" pitchFamily="34" charset="0"/>
            </a:endParaRPr>
          </a:p>
          <a:p>
            <a:r>
              <a:rPr lang="en-US" altLang="en-US">
                <a:latin typeface="Arial" panose="020B0604020202020204" pitchFamily="34" charset="0"/>
              </a:rPr>
              <a:t>They also included a number of covariates including family background factors such as income, child gender, child ethnicity, maternal education, maternal depression and presence of a partner. They also measured parenting quality based on ratings of maternal sensitivity during 15 minute videotaped interactions at 6, 15, 24, 36 and 54 months and scoares of the Home Observation for Measurement of the Eniornment at the same ages. They also looked at the type of care in which tye classiefied it as a center, child care home, in home care or grandparent care or father care. And lastly they looked at child care quanitity in which they had parents provide info on the hours of routine nonmaternal care during phone and personal interviews</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6C880B29-7005-4F5C-87B5-24C52E289CE1}" type="slidenum">
              <a:rPr lang="en-US" altLang="en-US" smtClean="0">
                <a:solidFill>
                  <a:srgbClr val="000000"/>
                </a:solidFill>
                <a:latin typeface="Arial" panose="020B0604020202020204" pitchFamily="34" charset="0"/>
              </a:rPr>
              <a:pPr/>
              <a:t>71</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311088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There were a bunch of results. So first, externalizing prolbmes were greater when children were female and when they lived in a single parent home. Greater risk taking was singificantly associated with male gender, non-caucasian ethnicity, lower family income and higher proportion of partner absence. And greater impulsivity was predicted by lower family income and greater exposure to any nonmaternal child care</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38F2D559-D6AB-44FB-AC57-AF9B68296300}" type="slidenum">
              <a:rPr lang="en-US" altLang="en-US" smtClean="0">
                <a:solidFill>
                  <a:srgbClr val="000000"/>
                </a:solidFill>
                <a:latin typeface="Arial" panose="020B0604020202020204" pitchFamily="34" charset="0"/>
              </a:rPr>
              <a:pPr/>
              <a:t>72</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826437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74</a:t>
            </a:fld>
            <a:endParaRPr lang="en-US"/>
          </a:p>
        </p:txBody>
      </p:sp>
    </p:spTree>
    <p:extLst>
      <p:ext uri="{BB962C8B-B14F-4D97-AF65-F5344CB8AC3E}">
        <p14:creationId xmlns:p14="http://schemas.microsoft.com/office/powerpoint/2010/main" val="42815022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a:t>Based on studies involving children from low-income families enrolled in model programs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75</a:t>
            </a:fld>
            <a:endParaRPr lang="en-US"/>
          </a:p>
        </p:txBody>
      </p:sp>
    </p:spTree>
    <p:extLst>
      <p:ext uri="{BB962C8B-B14F-4D97-AF65-F5344CB8AC3E}">
        <p14:creationId xmlns:p14="http://schemas.microsoft.com/office/powerpoint/2010/main" val="2976006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a:t>The purpose of the current study is to examine the extent to which participation in more typical early child care settings predicts academic and social outcomes at the end of high school (EOHS) in a large, economically diverse sample that includes children from middle-income families as well as </a:t>
            </a:r>
            <a:r>
              <a:rPr lang="en-US" dirty="0" err="1"/>
              <a:t>highincome</a:t>
            </a:r>
            <a:r>
              <a:rPr lang="en-US" dirty="0"/>
              <a:t> and low-income families.</a:t>
            </a:r>
          </a:p>
          <a:p>
            <a:pPr>
              <a:buFont typeface="Arial"/>
              <a:buChar char="•"/>
            </a:pPr>
            <a:r>
              <a:rPr lang="en-US" dirty="0"/>
              <a:t>Much less research has considered links between ECE experiences in typical early care settings and functioning in early adulthood for children from economically diverse families</a:t>
            </a:r>
          </a:p>
          <a:p>
            <a:pPr>
              <a:buFont typeface="Arial"/>
              <a:buChar char="•"/>
            </a:pPr>
            <a:r>
              <a:rPr lang="en-US" dirty="0"/>
              <a:t>The current study extends the examination of early child care experiences and adolescent functioning to the EOHS and considers standard measures of academic standing and behavioral indicators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76</a:t>
            </a:fld>
            <a:endParaRPr lang="en-US"/>
          </a:p>
        </p:txBody>
      </p:sp>
    </p:spTree>
    <p:extLst>
      <p:ext uri="{BB962C8B-B14F-4D97-AF65-F5344CB8AC3E}">
        <p14:creationId xmlns:p14="http://schemas.microsoft.com/office/powerpoint/2010/main" val="1450910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a:t>The NICHD Study of Early Child Care and Youth Development (SECCYD) is one of the few longitudinal studies that can address this issue with a large sample that includes low-, middle-, and high-income children. Launched in the early 1990s to examine the effects of early child care, the SECCYD included 1,364 participants recruited at birth in 10 sites in the United States. In a series of reports, relations were considered between early child care and child functioning prior to school entry, in early elementary school, in later elementary school, and at age 15 years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77</a:t>
            </a:fld>
            <a:endParaRPr lang="en-US"/>
          </a:p>
        </p:txBody>
      </p:sp>
    </p:spTree>
    <p:extLst>
      <p:ext uri="{BB962C8B-B14F-4D97-AF65-F5344CB8AC3E}">
        <p14:creationId xmlns:p14="http://schemas.microsoft.com/office/powerpoint/2010/main" val="1999082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considered gender as a potential moderator of relations between early child care and functioning at the EOHS</a:t>
            </a:r>
          </a:p>
          <a:p>
            <a:r>
              <a:rPr lang="en-US" dirty="0"/>
              <a:t>Females receive higher academic marks in high school and college (</a:t>
            </a:r>
            <a:r>
              <a:rPr lang="en-US" dirty="0" err="1"/>
              <a:t>Voyer</a:t>
            </a:r>
            <a:r>
              <a:rPr lang="en-US" dirty="0"/>
              <a:t> &amp; </a:t>
            </a:r>
            <a:r>
              <a:rPr lang="en-US" dirty="0" err="1"/>
              <a:t>Voyer</a:t>
            </a:r>
            <a:r>
              <a:rPr lang="en-US" dirty="0"/>
              <a:t>, 2014), and they graduate from high school and college at higher rates (</a:t>
            </a:r>
            <a:r>
              <a:rPr lang="en-US" dirty="0" err="1"/>
              <a:t>Buchmann</a:t>
            </a:r>
            <a:r>
              <a:rPr lang="en-US" dirty="0"/>
              <a:t> &amp; </a:t>
            </a:r>
            <a:r>
              <a:rPr lang="en-US" dirty="0" err="1"/>
              <a:t>DiPrete</a:t>
            </a:r>
            <a:r>
              <a:rPr lang="en-US" dirty="0"/>
              <a:t>, 2006), whereas males engage in more risk-taking (Byrnes, Miller, &amp; Schafer, 1999) and externalizing behaviors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78</a:t>
            </a:fld>
            <a:endParaRPr lang="en-US"/>
          </a:p>
        </p:txBody>
      </p:sp>
    </p:spTree>
    <p:extLst>
      <p:ext uri="{BB962C8B-B14F-4D97-AF65-F5344CB8AC3E}">
        <p14:creationId xmlns:p14="http://schemas.microsoft.com/office/powerpoint/2010/main" val="18387870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r>
              <a:rPr lang="en-US" dirty="0"/>
              <a:t>Their responses were as follows: “I do not plan to get any further education beyond high school” (n 7); “I will eventually go to college, but first I will take some time off from school” (n 60); “I plan to join the military” (n 15); “I have joined the military” (n 11); “I plan to go to a trade school or technical school” (n 35); “I plan to go to a 2-year community college program” (n 123); and “I plan to go to a 4-year college program” (n 518). If </a:t>
            </a:r>
          </a:p>
        </p:txBody>
      </p:sp>
      <p:sp>
        <p:nvSpPr>
          <p:cNvPr id="4" name="Slide Number Placeholder 3"/>
          <p:cNvSpPr>
            <a:spLocks noGrp="1"/>
          </p:cNvSpPr>
          <p:nvPr>
            <p:ph type="sldNum" sz="quarter" idx="10"/>
          </p:nvPr>
        </p:nvSpPr>
        <p:spPr/>
        <p:txBody>
          <a:bodyPr/>
          <a:lstStyle/>
          <a:p>
            <a:fld id="{A8B732B4-A220-4D64-89E5-594291243225}" type="slidenum">
              <a:rPr lang="en-US" smtClean="0"/>
              <a:pPr/>
              <a:t>79</a:t>
            </a:fld>
            <a:endParaRPr lang="en-US"/>
          </a:p>
        </p:txBody>
      </p:sp>
    </p:spTree>
    <p:extLst>
      <p:ext uri="{BB962C8B-B14F-4D97-AF65-F5344CB8AC3E}">
        <p14:creationId xmlns:p14="http://schemas.microsoft.com/office/powerpoint/2010/main" val="1271392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80</a:t>
            </a:fld>
            <a:endParaRPr lang="en-US"/>
          </a:p>
        </p:txBody>
      </p:sp>
    </p:spTree>
    <p:extLst>
      <p:ext uri="{BB962C8B-B14F-4D97-AF65-F5344CB8AC3E}">
        <p14:creationId xmlns:p14="http://schemas.microsoft.com/office/powerpoint/2010/main" val="20347312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81</a:t>
            </a:fld>
            <a:endParaRPr lang="en-US"/>
          </a:p>
        </p:txBody>
      </p:sp>
    </p:spTree>
    <p:extLst>
      <p:ext uri="{BB962C8B-B14F-4D97-AF65-F5344CB8AC3E}">
        <p14:creationId xmlns:p14="http://schemas.microsoft.com/office/powerpoint/2010/main" val="2217571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10</a:t>
            </a:fld>
            <a:endParaRPr lang="en-US"/>
          </a:p>
        </p:txBody>
      </p:sp>
    </p:spTree>
    <p:extLst>
      <p:ext uri="{BB962C8B-B14F-4D97-AF65-F5344CB8AC3E}">
        <p14:creationId xmlns:p14="http://schemas.microsoft.com/office/powerpoint/2010/main" val="668577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82</a:t>
            </a:fld>
            <a:endParaRPr lang="en-US"/>
          </a:p>
        </p:txBody>
      </p:sp>
    </p:spTree>
    <p:extLst>
      <p:ext uri="{BB962C8B-B14F-4D97-AF65-F5344CB8AC3E}">
        <p14:creationId xmlns:p14="http://schemas.microsoft.com/office/powerpoint/2010/main" val="1606909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r>
              <a:rPr lang="en-US" dirty="0"/>
              <a:t>Quality: higher academic grades and plans to attend more selective colleges </a:t>
            </a:r>
          </a:p>
          <a:p>
            <a:pPr lvl="1">
              <a:buFont typeface="Arial"/>
              <a:buChar char="•"/>
            </a:pPr>
            <a:r>
              <a:rPr lang="en-US" dirty="0"/>
              <a:t>Adolescents with fewer hours in child care reported plans to attend more selective colleges</a:t>
            </a:r>
          </a:p>
          <a:p>
            <a:pPr lvl="1">
              <a:buFont typeface="Arial"/>
              <a:buChar char="•"/>
            </a:pPr>
            <a:r>
              <a:rPr lang="en-US" dirty="0"/>
              <a:t>more center-type child care reported higher and College selectivity</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85</a:t>
            </a:fld>
            <a:endParaRPr lang="en-US"/>
          </a:p>
        </p:txBody>
      </p:sp>
    </p:spTree>
    <p:extLst>
      <p:ext uri="{BB962C8B-B14F-4D97-AF65-F5344CB8AC3E}">
        <p14:creationId xmlns:p14="http://schemas.microsoft.com/office/powerpoint/2010/main" val="1312169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r>
              <a:rPr lang="en-US" dirty="0"/>
              <a:t>Quality: higher academic grades and plans to attend more selective colleges </a:t>
            </a:r>
          </a:p>
          <a:p>
            <a:pPr lvl="1">
              <a:buFont typeface="Arial"/>
              <a:buChar char="•"/>
            </a:pPr>
            <a:r>
              <a:rPr lang="en-US" dirty="0"/>
              <a:t>Adolescents with fewer hours in child care reported plans to attend more selective colleges</a:t>
            </a:r>
          </a:p>
          <a:p>
            <a:pPr lvl="1">
              <a:buFont typeface="Arial"/>
              <a:buChar char="•"/>
            </a:pPr>
            <a:r>
              <a:rPr lang="en-US" dirty="0"/>
              <a:t>more center-type child care reported higher and College selectivity</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86</a:t>
            </a:fld>
            <a:endParaRPr lang="en-US"/>
          </a:p>
        </p:txBody>
      </p:sp>
    </p:spTree>
    <p:extLst>
      <p:ext uri="{BB962C8B-B14F-4D97-AF65-F5344CB8AC3E}">
        <p14:creationId xmlns:p14="http://schemas.microsoft.com/office/powerpoint/2010/main" val="2084678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r>
              <a:rPr lang="en-US" dirty="0"/>
              <a:t>Proportion of time in center care was differentially related to risk taking and impulse control </a:t>
            </a:r>
          </a:p>
          <a:p>
            <a:pPr lvl="1">
              <a:buFont typeface="Arial"/>
              <a:buChar char="•"/>
            </a:pPr>
            <a:r>
              <a:rPr lang="en-US" dirty="0"/>
              <a:t>More epochs in center care was associated with less risk taking and greater impulse control for females but not for males </a:t>
            </a:r>
          </a:p>
          <a:p>
            <a:pPr lvl="1">
              <a:buFont typeface="Arial"/>
              <a:buChar char="•"/>
            </a:pPr>
            <a:r>
              <a:rPr lang="en-US" dirty="0"/>
              <a:t>Higher quality care was positively, but </a:t>
            </a:r>
            <a:r>
              <a:rPr lang="en-US" dirty="0" err="1"/>
              <a:t>nonsignificantly</a:t>
            </a:r>
            <a:r>
              <a:rPr lang="en-US" dirty="0"/>
              <a:t>, related to reports of number of advanced courses for males and negatively, but </a:t>
            </a:r>
            <a:r>
              <a:rPr lang="en-US" dirty="0" err="1"/>
              <a:t>nonsignificantly</a:t>
            </a:r>
            <a:r>
              <a:rPr lang="en-US" dirty="0"/>
              <a:t>, related for females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87</a:t>
            </a:fld>
            <a:endParaRPr lang="en-US"/>
          </a:p>
        </p:txBody>
      </p:sp>
    </p:spTree>
    <p:extLst>
      <p:ext uri="{BB962C8B-B14F-4D97-AF65-F5344CB8AC3E}">
        <p14:creationId xmlns:p14="http://schemas.microsoft.com/office/powerpoint/2010/main" val="22338414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r>
              <a:rPr lang="en-US" dirty="0"/>
              <a:t>Proportion of time in center care was differentially related to risk taking and impulse control </a:t>
            </a:r>
          </a:p>
          <a:p>
            <a:pPr lvl="1">
              <a:buFont typeface="Arial"/>
              <a:buChar char="•"/>
            </a:pPr>
            <a:r>
              <a:rPr lang="en-US" dirty="0"/>
              <a:t>More epochs in center care was associated with less risk taking and greater impulse control for females but not for males </a:t>
            </a:r>
          </a:p>
          <a:p>
            <a:pPr lvl="1">
              <a:buFont typeface="Arial"/>
              <a:buChar char="•"/>
            </a:pPr>
            <a:r>
              <a:rPr lang="en-US" dirty="0"/>
              <a:t>Higher quality care was positively, but </a:t>
            </a:r>
            <a:r>
              <a:rPr lang="en-US" dirty="0" err="1"/>
              <a:t>nonsignificantly</a:t>
            </a:r>
            <a:r>
              <a:rPr lang="en-US" dirty="0"/>
              <a:t>, related to reports of number of advanced courses for males and negatively, but </a:t>
            </a:r>
            <a:r>
              <a:rPr lang="en-US" dirty="0" err="1"/>
              <a:t>nonsignificantly</a:t>
            </a:r>
            <a:r>
              <a:rPr lang="en-US" dirty="0"/>
              <a:t>, related for females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88</a:t>
            </a:fld>
            <a:endParaRPr lang="en-US"/>
          </a:p>
        </p:txBody>
      </p:sp>
    </p:spTree>
    <p:extLst>
      <p:ext uri="{BB962C8B-B14F-4D97-AF65-F5344CB8AC3E}">
        <p14:creationId xmlns:p14="http://schemas.microsoft.com/office/powerpoint/2010/main" val="15904023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CBD84DCF-DBFE-4C6D-BAA8-4B9FBAE9A9E8}" type="slidenum">
              <a:rPr lang="en-US" altLang="en-US">
                <a:latin typeface="Arial" panose="020B0604020202020204" pitchFamily="34" charset="0"/>
              </a:rPr>
              <a:pPr eaLnBrk="1" hangingPunct="1"/>
              <a:t>89</a:t>
            </a:fld>
            <a:endParaRPr lang="en-US" altLang="en-US">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These findings are at odds from the SECCYD reports at earlier ages when higher hours of care were linked to more externalizing behaviors, but not to academic outcomes. </a:t>
            </a:r>
          </a:p>
          <a:p>
            <a:pPr eaLnBrk="1" hangingPunct="1"/>
            <a:r>
              <a:rPr lang="en-US" dirty="0"/>
              <a:t>They are, however, with consistent with the longitudinal research by </a:t>
            </a:r>
            <a:r>
              <a:rPr lang="en-US" dirty="0" err="1"/>
              <a:t>Masten</a:t>
            </a:r>
            <a:r>
              <a:rPr lang="en-US" dirty="0"/>
              <a:t> and colleagues (2005) who observed developmental cascades in which higher externalizing behaviors in middle childhood predicted lower academic competence in adolescence.</a:t>
            </a:r>
            <a:endParaRPr lang="en-US" altLang="en-US" dirty="0">
              <a:latin typeface="Arial" panose="020B0604020202020204" pitchFamily="34" charset="0"/>
            </a:endParaRPr>
          </a:p>
        </p:txBody>
      </p:sp>
    </p:spTree>
    <p:extLst>
      <p:ext uri="{BB962C8B-B14F-4D97-AF65-F5344CB8AC3E}">
        <p14:creationId xmlns:p14="http://schemas.microsoft.com/office/powerpoint/2010/main" val="38684382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89197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48296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4555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11</a:t>
            </a:fld>
            <a:endParaRPr lang="en-US"/>
          </a:p>
        </p:txBody>
      </p:sp>
    </p:spTree>
    <p:extLst>
      <p:ext uri="{BB962C8B-B14F-4D97-AF65-F5344CB8AC3E}">
        <p14:creationId xmlns:p14="http://schemas.microsoft.com/office/powerpoint/2010/main" val="3957293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fb3f6d62a_0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fb3f6d62a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1fb3f6d62a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1fb3f6d62a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1fb3f6d62a_0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1fb3f6d62a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1fb3f6d62a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1fb3f6d62a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1fb3f6d62a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1fb3f6d62a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fb3f6d62a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fb3f6d62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1fb3f6d62a_0_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1fb3f6d62a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1fb3f6d62a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1fb3f6d62a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1fb3f6d62a_0_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1fb3f6d62a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fb3f6d62a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fb3f6d62a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12</a:t>
            </a:fld>
            <a:endParaRPr lang="en-US"/>
          </a:p>
        </p:txBody>
      </p:sp>
    </p:spTree>
    <p:extLst>
      <p:ext uri="{BB962C8B-B14F-4D97-AF65-F5344CB8AC3E}">
        <p14:creationId xmlns:p14="http://schemas.microsoft.com/office/powerpoint/2010/main" val="22456802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1fb3f6d62a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1fb3f6d62a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fb3f6d62a_0_3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fb3f6d62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1fb3f6d62a_0_3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1fb3f6d62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Study examining disparities of representation of low SES and minority students in gifted education</a:t>
            </a:r>
          </a:p>
          <a:p>
            <a:pPr marL="171450" lvl="0" indent="-171450" algn="l" rtl="0">
              <a:spcBef>
                <a:spcPts val="0"/>
              </a:spcBef>
              <a:spcAft>
                <a:spcPts val="0"/>
              </a:spcAft>
              <a:buFontTx/>
              <a:buChar char="-"/>
            </a:pPr>
            <a:r>
              <a:rPr lang="en-US" dirty="0"/>
              <a:t>Change in process for identifying gifted students (parent/teacher referral </a:t>
            </a:r>
            <a:r>
              <a:rPr lang="en-US" dirty="0">
                <a:sym typeface="Wingdings" pitchFamily="2" charset="2"/>
              </a:rPr>
              <a:t> universal 2</a:t>
            </a:r>
            <a:r>
              <a:rPr lang="en-US" baseline="30000" dirty="0">
                <a:sym typeface="Wingdings" pitchFamily="2" charset="2"/>
              </a:rPr>
              <a:t>nd</a:t>
            </a:r>
            <a:r>
              <a:rPr lang="en-US" dirty="0">
                <a:sym typeface="Wingdings" pitchFamily="2" charset="2"/>
              </a:rPr>
              <a:t> grade screening</a:t>
            </a:r>
          </a:p>
          <a:p>
            <a:pPr marL="171450" lvl="0" indent="-171450" algn="l" rtl="0">
              <a:spcBef>
                <a:spcPts val="0"/>
              </a:spcBef>
              <a:spcAft>
                <a:spcPts val="0"/>
              </a:spcAft>
              <a:buFontTx/>
              <a:buChar char="-"/>
            </a:pPr>
            <a:r>
              <a:rPr lang="en-US" dirty="0">
                <a:sym typeface="Wingdings" pitchFamily="2" charset="2"/>
              </a:rPr>
              <a:t>Increases in lower SES and minority students in gifted </a:t>
            </a: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fb3f6d62a_0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fb3f6d62a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1fb3f6d62a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1fb3f6d62a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IQ 130 for gifted (116 for ELL or FRL- free/reduced-price lunch)</a:t>
            </a: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1fb3f6d62a_0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1fb3f6d62a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Tx/>
              <a:buChar char="-"/>
            </a:pPr>
            <a:r>
              <a:rPr lang="en-US" i="0" dirty="0" err="1">
                <a:effectLst/>
                <a:latin typeface="Times"/>
              </a:rPr>
              <a:t>Naglieri</a:t>
            </a:r>
            <a:r>
              <a:rPr lang="en-US" i="0" dirty="0">
                <a:effectLst/>
                <a:latin typeface="Times"/>
              </a:rPr>
              <a:t> Non-Verbal Ability Test (NNAT), a nonverbal test intended to assess cognitive ability independent of linguistic and cultural background (M = 100, SD = 15) </a:t>
            </a:r>
          </a:p>
          <a:p>
            <a:pPr marL="628650" lvl="1" indent="-171450">
              <a:buFontTx/>
              <a:buChar char="-"/>
            </a:pPr>
            <a:r>
              <a:rPr lang="en-US" i="0" dirty="0">
                <a:effectLst/>
                <a:latin typeface="Times"/>
              </a:rPr>
              <a:t>Less than an hour to complete, administered by teachers in classroom</a:t>
            </a:r>
          </a:p>
          <a:p>
            <a:pPr marL="0" lvl="0" indent="0" algn="l" rtl="0">
              <a:spcBef>
                <a:spcPts val="0"/>
              </a:spcBef>
              <a:spcAft>
                <a:spcPts val="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1fb3f6d62a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1fb3f6d62a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Characteristics</a:t>
            </a:r>
          </a:p>
          <a:p>
            <a:pPr marL="628650" lvl="1" indent="-171450" algn="l" rtl="0">
              <a:spcBef>
                <a:spcPts val="0"/>
              </a:spcBef>
              <a:spcAft>
                <a:spcPts val="0"/>
              </a:spcAft>
              <a:buFontTx/>
              <a:buChar char="-"/>
            </a:pPr>
            <a:r>
              <a:rPr lang="en-US" dirty="0"/>
              <a:t>Plan A mainly white and Asian</a:t>
            </a:r>
          </a:p>
          <a:p>
            <a:pPr marL="628650" lvl="1" indent="-171450" algn="l" rtl="0">
              <a:spcBef>
                <a:spcPts val="0"/>
              </a:spcBef>
              <a:spcAft>
                <a:spcPts val="0"/>
              </a:spcAft>
              <a:buFontTx/>
              <a:buChar char="-"/>
            </a:pPr>
            <a:r>
              <a:rPr lang="en-US" dirty="0"/>
              <a:t>Plan B mainly Blacks and Hispanics; more likely to have non-English speaking parents, lower academic achievement</a:t>
            </a:r>
          </a:p>
          <a:p>
            <a:pPr marL="171450" lvl="0" indent="-171450" algn="l" rtl="0">
              <a:spcBef>
                <a:spcPts val="0"/>
              </a:spcBef>
              <a:spcAft>
                <a:spcPts val="0"/>
              </a:spcAft>
              <a:buFontTx/>
              <a:buChar char="-"/>
            </a:pPr>
            <a:r>
              <a:rPr lang="en-US" dirty="0"/>
              <a:t>IQ testing and gifted </a:t>
            </a:r>
          </a:p>
          <a:p>
            <a:pPr marL="628650" lvl="1" indent="-171450" algn="l" rtl="0">
              <a:spcBef>
                <a:spcPts val="0"/>
              </a:spcBef>
              <a:spcAft>
                <a:spcPts val="0"/>
              </a:spcAft>
              <a:buFontTx/>
              <a:buChar char="-"/>
            </a:pPr>
            <a:r>
              <a:rPr lang="en-US" dirty="0"/>
              <a:t>Plan B less likely to have IQ score on record or be classified as gifted </a:t>
            </a:r>
          </a:p>
          <a:p>
            <a:pPr marL="628650" lvl="1" indent="-171450" algn="l" rtl="0">
              <a:spcBef>
                <a:spcPts val="0"/>
              </a:spcBef>
              <a:spcAft>
                <a:spcPts val="0"/>
              </a:spcAft>
              <a:buFontTx/>
              <a:buChar char="-"/>
            </a:pPr>
            <a:r>
              <a:rPr lang="en-US" dirty="0"/>
              <a:t>Pre and post identified as gifted and amount tested increased due to screening </a:t>
            </a:r>
          </a:p>
          <a:p>
            <a:pPr marL="628650" lvl="1" indent="-171450" algn="l" rtl="0">
              <a:spcBef>
                <a:spcPts val="0"/>
              </a:spcBef>
              <a:spcAft>
                <a:spcPts val="0"/>
              </a:spcAft>
              <a:buFontTx/>
              <a:buChar char="-"/>
            </a:pPr>
            <a:r>
              <a:rPr lang="en-US" dirty="0"/>
              <a:t>Overall fraction increase by 8%</a:t>
            </a:r>
          </a:p>
          <a:p>
            <a:pPr marL="628650" lvl="1" indent="-171450" algn="l" rtl="0">
              <a:spcBef>
                <a:spcPts val="0"/>
              </a:spcBef>
              <a:spcAft>
                <a:spcPts val="0"/>
              </a:spcAft>
              <a:buFontTx/>
              <a:buChar char="-"/>
            </a:pPr>
            <a:r>
              <a:rPr lang="en-US" dirty="0"/>
              <a:t>Many more tested in Plan B eligible</a:t>
            </a:r>
          </a:p>
          <a:p>
            <a:pPr marL="628650" lvl="1" indent="-171450" algn="l" rtl="0">
              <a:spcBef>
                <a:spcPts val="0"/>
              </a:spcBef>
              <a:spcAft>
                <a:spcPts val="0"/>
              </a:spcAft>
              <a:buFontTx/>
              <a:buChar char="-"/>
            </a:pPr>
            <a:r>
              <a:rPr lang="en-US" dirty="0"/>
              <a:t>Overall increase in IQs in gifted and identified as gifted</a:t>
            </a:r>
          </a:p>
          <a:p>
            <a:pPr marL="1085850" lvl="2" indent="-171450" algn="l" rtl="0">
              <a:spcBef>
                <a:spcPts val="0"/>
              </a:spcBef>
              <a:spcAft>
                <a:spcPts val="0"/>
              </a:spcAft>
              <a:buFontTx/>
              <a:buChar char="-"/>
            </a:pPr>
            <a:r>
              <a:rPr lang="en-US" dirty="0"/>
              <a:t>Larger increase in Plan B eligible students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1fb3f6d62a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1fb3f6d62a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Increased awareness by teachers does not explain increase in gifted rates after start of program </a:t>
            </a:r>
          </a:p>
          <a:p>
            <a:pPr marL="171450" lvl="0" indent="-171450" algn="l" rtl="0">
              <a:spcBef>
                <a:spcPts val="0"/>
              </a:spcBef>
              <a:spcAft>
                <a:spcPts val="0"/>
              </a:spcAft>
              <a:buFontTx/>
              <a:buChar char="-"/>
            </a:pPr>
            <a:r>
              <a:rPr lang="en-US" dirty="0"/>
              <a:t>Universal screening --&gt; increase in gifted number in 3</a:t>
            </a:r>
            <a:r>
              <a:rPr lang="en-US" baseline="30000" dirty="0"/>
              <a:t>rd</a:t>
            </a:r>
            <a:r>
              <a:rPr lang="en-US" dirty="0"/>
              <a:t> grade </a:t>
            </a:r>
          </a:p>
          <a:p>
            <a:pPr marL="171450" lvl="0" indent="-171450" algn="l" rtl="0">
              <a:spcBef>
                <a:spcPts val="0"/>
              </a:spcBef>
              <a:spcAft>
                <a:spcPts val="0"/>
              </a:spcAft>
              <a:buFontTx/>
              <a:buChar char="-"/>
            </a:pPr>
            <a:r>
              <a:rPr lang="en-US" dirty="0"/>
              <a:t>2007 cut funding for recession</a:t>
            </a:r>
          </a:p>
          <a:p>
            <a:pPr marL="171450" lvl="0" indent="-171450" algn="l" rtl="0">
              <a:spcBef>
                <a:spcPts val="0"/>
              </a:spcBef>
              <a:spcAft>
                <a:spcPts val="0"/>
              </a:spcAft>
              <a:buFontTx/>
              <a:buChar char="-"/>
            </a:pPr>
            <a:r>
              <a:rPr lang="en-US" dirty="0"/>
              <a:t>2010 screening program suspended</a:t>
            </a:r>
          </a:p>
          <a:p>
            <a:pPr marL="171450" lvl="0" indent="-171450" algn="l" rtl="0">
              <a:spcBef>
                <a:spcPts val="0"/>
              </a:spcBef>
              <a:spcAft>
                <a:spcPts val="0"/>
              </a:spcAft>
              <a:buFontTx/>
              <a:buChar char="-"/>
            </a:pPr>
            <a:r>
              <a:rPr lang="en-US" dirty="0"/>
              <a:t>2011 return to 04-05 numbers vs gradual program changes in other districts </a:t>
            </a:r>
            <a:endParaRP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fb3f6d62a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fb3f6d62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Potential district-wide factors impacting gifted rates </a:t>
            </a:r>
            <a:r>
              <a:rPr lang="en-US" dirty="0">
                <a:sym typeface="Wingdings" pitchFamily="2" charset="2"/>
              </a:rPr>
              <a:t> empirical distribution of changes in 3</a:t>
            </a:r>
            <a:r>
              <a:rPr lang="en-US" baseline="30000" dirty="0">
                <a:sym typeface="Wingdings" pitchFamily="2" charset="2"/>
              </a:rPr>
              <a:t>rd</a:t>
            </a:r>
            <a:r>
              <a:rPr lang="en-US" dirty="0">
                <a:sym typeface="Wingdings" pitchFamily="2" charset="2"/>
              </a:rPr>
              <a:t> grade gifted rate from 04/05 to 06/07 for 23 larger districts in Florida that didn’t adopt screening program </a:t>
            </a:r>
          </a:p>
          <a:p>
            <a:pPr marL="171450" lvl="0" indent="-171450" algn="l" rtl="0">
              <a:spcBef>
                <a:spcPts val="0"/>
              </a:spcBef>
              <a:spcAft>
                <a:spcPts val="0"/>
              </a:spcAft>
              <a:buFontTx/>
              <a:buChar char="-"/>
            </a:pPr>
            <a:r>
              <a:rPr lang="en-US" dirty="0">
                <a:sym typeface="Wingdings" pitchFamily="2" charset="2"/>
              </a:rPr>
              <a:t>Among other larger districts variability b/w pre and post is small</a:t>
            </a:r>
          </a:p>
          <a:p>
            <a:pPr marL="171450" lvl="0" indent="-171450" algn="l" rtl="0">
              <a:spcBef>
                <a:spcPts val="0"/>
              </a:spcBef>
              <a:spcAft>
                <a:spcPts val="0"/>
              </a:spcAft>
              <a:buFontTx/>
              <a:buChar char="-"/>
            </a:pPr>
            <a:r>
              <a:rPr lang="en-US" dirty="0">
                <a:sym typeface="Wingdings" pitchFamily="2" charset="2"/>
              </a:rPr>
              <a:t>Change in fraction gifted in “the district” is an outlier</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F748BA7E-A177-46A1-879B-6D6E8EA79E87}" type="slidenum">
              <a:rPr lang="en-US" altLang="en-US">
                <a:latin typeface="Arial" panose="020B0604020202020204" pitchFamily="34" charset="0"/>
              </a:rPr>
              <a:pPr eaLnBrk="1" hangingPunct="1"/>
              <a:t>13</a:t>
            </a:fld>
            <a:endParaRPr lang="en-US" altLang="en-US">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411285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1fb3f6d62a_0_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1fb3f6d62a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Comparison to other comparable non-charter schools similar to those in the district </a:t>
            </a:r>
          </a:p>
          <a:p>
            <a:pPr marL="171450" lvl="0" indent="-171450" algn="l" rtl="0">
              <a:spcBef>
                <a:spcPts val="0"/>
              </a:spcBef>
              <a:spcAft>
                <a:spcPts val="0"/>
              </a:spcAft>
              <a:buFontTx/>
              <a:buChar char="-"/>
            </a:pPr>
            <a:r>
              <a:rPr lang="en-US" dirty="0"/>
              <a:t>Estimate the impact of screening program on gifted participation rates</a:t>
            </a:r>
          </a:p>
          <a:p>
            <a:pPr marL="171450" lvl="0" indent="-171450" algn="l" rtl="0">
              <a:spcBef>
                <a:spcPts val="0"/>
              </a:spcBef>
              <a:spcAft>
                <a:spcPts val="0"/>
              </a:spcAft>
              <a:buFontTx/>
              <a:buChar char="-"/>
            </a:pPr>
            <a:r>
              <a:rPr lang="en-US" dirty="0"/>
              <a:t>Pre/post difference rates comparing to other schools </a:t>
            </a:r>
          </a:p>
          <a:p>
            <a:pPr marL="171450" lvl="0" indent="-171450" algn="l" rtl="0">
              <a:spcBef>
                <a:spcPts val="0"/>
              </a:spcBef>
              <a:spcAft>
                <a:spcPts val="0"/>
              </a:spcAft>
              <a:buFontTx/>
              <a:buChar char="-"/>
            </a:pPr>
            <a:r>
              <a:rPr lang="en-US" dirty="0"/>
              <a:t>Models: </a:t>
            </a:r>
          </a:p>
          <a:p>
            <a:pPr marL="628650" lvl="1" indent="-171450" algn="l" rtl="0">
              <a:spcBef>
                <a:spcPts val="0"/>
              </a:spcBef>
              <a:spcAft>
                <a:spcPts val="0"/>
              </a:spcAft>
              <a:buFontTx/>
              <a:buChar char="-"/>
            </a:pPr>
            <a:r>
              <a:rPr lang="en-US" dirty="0"/>
              <a:t>1: difference-in-difference estimates comparing the district to other schools </a:t>
            </a:r>
          </a:p>
          <a:p>
            <a:pPr marL="628650" lvl="1" indent="-171450" algn="l" rtl="0">
              <a:spcBef>
                <a:spcPts val="0"/>
              </a:spcBef>
              <a:spcAft>
                <a:spcPts val="0"/>
              </a:spcAft>
              <a:buFontTx/>
              <a:buChar char="-"/>
            </a:pPr>
            <a:r>
              <a:rPr lang="en-US" dirty="0"/>
              <a:t>3: odds ratio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dirty="0"/>
              <a:t>45% increase in odds of being identified as gifted </a:t>
            </a:r>
          </a:p>
          <a:p>
            <a:pPr marL="628650" marR="0" lvl="1" indent="-171450" algn="l" defTabSz="914400" rtl="0" eaLnBrk="1" fontAlgn="base" latinLnBrk="0" hangingPunct="1">
              <a:lnSpc>
                <a:spcPct val="100000"/>
              </a:lnSpc>
              <a:spcBef>
                <a:spcPts val="0"/>
              </a:spcBef>
              <a:spcAft>
                <a:spcPts val="0"/>
              </a:spcAft>
              <a:buClrTx/>
              <a:buSzTx/>
              <a:buFontTx/>
              <a:buChar char="-"/>
              <a:tabLst/>
              <a:defRPr/>
            </a:pPr>
            <a:r>
              <a:rPr lang="en-US" dirty="0"/>
              <a:t>Plan B students: 1174% increase in odds of being identified as gifted </a:t>
            </a:r>
          </a:p>
          <a:p>
            <a:pPr marL="628650" marR="0" lvl="1" indent="-171450" algn="l" defTabSz="914400" rtl="0" eaLnBrk="1" fontAlgn="base" latinLnBrk="0" hangingPunct="1">
              <a:lnSpc>
                <a:spcPct val="100000"/>
              </a:lnSpc>
              <a:spcBef>
                <a:spcPts val="0"/>
              </a:spcBef>
              <a:spcAft>
                <a:spcPts val="0"/>
              </a:spcAft>
              <a:buClrTx/>
              <a:buSzTx/>
              <a:buFontTx/>
              <a:buChar char="-"/>
              <a:tabLst/>
              <a:defRPr/>
            </a:pPr>
            <a:r>
              <a:rPr lang="en-US" dirty="0"/>
              <a:t>Plan A: 11% increase </a:t>
            </a:r>
          </a:p>
          <a:p>
            <a:pPr marL="628650" marR="0" lvl="1" indent="-171450" algn="l" defTabSz="914400" rtl="0" eaLnBrk="1" fontAlgn="base" latinLnBrk="0" hangingPunct="1">
              <a:lnSpc>
                <a:spcPct val="100000"/>
              </a:lnSpc>
              <a:spcBef>
                <a:spcPts val="0"/>
              </a:spcBef>
              <a:spcAft>
                <a:spcPts val="0"/>
              </a:spcAft>
              <a:buClrTx/>
              <a:buSzTx/>
              <a:buFontTx/>
              <a:buChar char="-"/>
              <a:tabLst/>
              <a:defRPr/>
            </a:pPr>
            <a:r>
              <a:rPr lang="en-US" dirty="0"/>
              <a:t>Blacks: 74% increase</a:t>
            </a:r>
          </a:p>
          <a:p>
            <a:pPr marL="628650" marR="0" lvl="1" indent="-171450" algn="l" defTabSz="914400" rtl="0" eaLnBrk="1" fontAlgn="base" latinLnBrk="0" hangingPunct="1">
              <a:lnSpc>
                <a:spcPct val="100000"/>
              </a:lnSpc>
              <a:spcBef>
                <a:spcPts val="0"/>
              </a:spcBef>
              <a:spcAft>
                <a:spcPts val="0"/>
              </a:spcAft>
              <a:buClrTx/>
              <a:buSzTx/>
              <a:buFontTx/>
              <a:buChar char="-"/>
              <a:tabLst/>
              <a:defRPr/>
            </a:pPr>
            <a:r>
              <a:rPr lang="en-US" dirty="0"/>
              <a:t>Hispanics: 118% increase</a:t>
            </a:r>
          </a:p>
          <a:p>
            <a:pPr marL="628650" marR="0" lvl="1" indent="-171450" algn="l" defTabSz="914400" rtl="0" eaLnBrk="1" fontAlgn="base" latinLnBrk="0" hangingPunct="1">
              <a:lnSpc>
                <a:spcPct val="100000"/>
              </a:lnSpc>
              <a:spcBef>
                <a:spcPts val="0"/>
              </a:spcBef>
              <a:spcAft>
                <a:spcPts val="0"/>
              </a:spcAft>
              <a:buClrTx/>
              <a:buSzTx/>
              <a:buFontTx/>
              <a:buChar char="-"/>
              <a:tabLst/>
              <a:defRPr/>
            </a:pPr>
            <a:r>
              <a:rPr lang="en-US" dirty="0"/>
              <a:t>Whites: 12% increase</a:t>
            </a:r>
          </a:p>
          <a:p>
            <a:pPr marL="171450" lvl="0" indent="-171450" algn="l" rtl="0">
              <a:spcBef>
                <a:spcPts val="0"/>
              </a:spcBef>
              <a:spcAft>
                <a:spcPts val="0"/>
              </a:spcAft>
              <a:buFontTx/>
              <a:buChar char="-"/>
            </a:pPr>
            <a:endParaRP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1fb3f6d62a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1fb3f6d62a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1fb3f6d62a_0_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1fb3f6d62a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Comparing newly identified gifted students to those that would have been identified as gifted already (pre: always takers, post: both, compliers: only newly identified) </a:t>
            </a:r>
          </a:p>
          <a:p>
            <a:pPr marL="171450" lvl="0" indent="-171450" algn="l" rtl="0">
              <a:spcBef>
                <a:spcPts val="0"/>
              </a:spcBef>
              <a:spcAft>
                <a:spcPts val="0"/>
              </a:spcAft>
              <a:buFontTx/>
              <a:buChar char="-"/>
            </a:pPr>
            <a:r>
              <a:rPr lang="en-US" dirty="0"/>
              <a:t>Difference compliers to always takers: differences in mean characteristics of compliers and always takers </a:t>
            </a:r>
          </a:p>
          <a:p>
            <a:pPr marL="628650" lvl="1" indent="-171450" algn="l" rtl="0">
              <a:spcBef>
                <a:spcPts val="0"/>
              </a:spcBef>
              <a:spcAft>
                <a:spcPts val="0"/>
              </a:spcAft>
              <a:buFontTx/>
              <a:buChar char="-"/>
            </a:pPr>
            <a:r>
              <a:rPr lang="en-US" dirty="0"/>
              <a:t>80% of compliers Plan B eligible</a:t>
            </a:r>
          </a:p>
          <a:p>
            <a:pPr marL="628650" lvl="1" indent="-171450" algn="l" rtl="0">
              <a:spcBef>
                <a:spcPts val="0"/>
              </a:spcBef>
              <a:spcAft>
                <a:spcPts val="0"/>
              </a:spcAft>
              <a:buFontTx/>
              <a:buChar char="-"/>
            </a:pPr>
            <a:r>
              <a:rPr lang="en-US" dirty="0"/>
              <a:t>Black (23% compliers vs 12%), </a:t>
            </a:r>
            <a:r>
              <a:rPr lang="en-US" dirty="0" err="1"/>
              <a:t>Hispanich</a:t>
            </a:r>
            <a:r>
              <a:rPr lang="en-US" dirty="0"/>
              <a:t> (46% compliers vs 16%), less likely to be white (8% vs 61%) or English-speaking parents (29% vs 74%), attend schools with higher fractions of FRL participants/non-white, more likely female </a:t>
            </a:r>
          </a:p>
          <a:p>
            <a:pPr marL="628650" lvl="1" indent="-171450" algn="l" rtl="0">
              <a:spcBef>
                <a:spcPts val="0"/>
              </a:spcBef>
              <a:spcAft>
                <a:spcPts val="0"/>
              </a:spcAft>
              <a:buFontTx/>
              <a:buChar char="-"/>
            </a:pPr>
            <a:r>
              <a:rPr lang="en-US" dirty="0"/>
              <a:t>Final Column: estimated differences in complier vs always taker</a:t>
            </a:r>
          </a:p>
          <a:p>
            <a:pPr marL="1085850" lvl="2" indent="-171450" algn="l" rtl="0">
              <a:spcBef>
                <a:spcPts val="0"/>
              </a:spcBef>
              <a:spcAft>
                <a:spcPts val="0"/>
              </a:spcAft>
              <a:buFontTx/>
              <a:buChar char="-"/>
            </a:pPr>
            <a:r>
              <a:rPr lang="en-US" dirty="0"/>
              <a:t>Estimates from Black (0.12) and Hispanic (0.30) sig differ from white -0.53</a:t>
            </a:r>
          </a:p>
          <a:p>
            <a:pPr marL="1085850" lvl="2" indent="-171450" algn="l" rtl="0">
              <a:spcBef>
                <a:spcPts val="0"/>
              </a:spcBef>
              <a:spcAft>
                <a:spcPts val="0"/>
              </a:spcAft>
              <a:buFontTx/>
              <a:buChar char="-"/>
            </a:pPr>
            <a:r>
              <a:rPr lang="en-US" dirty="0"/>
              <a:t>Compliers have 0.4 SD units lower 3</a:t>
            </a:r>
            <a:r>
              <a:rPr lang="en-US" baseline="30000" dirty="0"/>
              <a:t>rd</a:t>
            </a:r>
            <a:r>
              <a:rPr lang="en-US" dirty="0"/>
              <a:t> grade test scores and IQ scores 0.5 SD lower </a:t>
            </a:r>
          </a:p>
          <a:p>
            <a:pPr marL="171450" lvl="0" indent="-171450" algn="l" rtl="0">
              <a:spcBef>
                <a:spcPts val="0"/>
              </a:spcBef>
              <a:spcAft>
                <a:spcPts val="0"/>
              </a:spcAft>
              <a:buFontTx/>
              <a:buChar char="-"/>
            </a:pPr>
            <a:r>
              <a:rPr lang="en-US" dirty="0"/>
              <a:t>Plan B only analyses to account for lower IQ threshold </a:t>
            </a:r>
          </a:p>
          <a:p>
            <a:pPr marL="628650" lvl="1" indent="-171450" algn="l" rtl="0">
              <a:spcBef>
                <a:spcPts val="0"/>
              </a:spcBef>
              <a:spcAft>
                <a:spcPts val="0"/>
              </a:spcAft>
              <a:buFontTx/>
              <a:buChar char="-"/>
            </a:pPr>
            <a:r>
              <a:rPr lang="en-US" dirty="0"/>
              <a:t>Similar to overall complier group </a:t>
            </a:r>
          </a:p>
          <a:p>
            <a:pPr marL="628650" lvl="1" indent="-171450" algn="l" rtl="0">
              <a:spcBef>
                <a:spcPts val="0"/>
              </a:spcBef>
              <a:spcAft>
                <a:spcPts val="0"/>
              </a:spcAft>
              <a:buFontTx/>
              <a:buChar char="-"/>
            </a:pPr>
            <a:r>
              <a:rPr lang="en-US" dirty="0"/>
              <a:t>More likely to be </a:t>
            </a:r>
            <a:r>
              <a:rPr lang="en-US" dirty="0" err="1"/>
              <a:t>hispanic</a:t>
            </a:r>
            <a:r>
              <a:rPr lang="en-US" dirty="0"/>
              <a:t> and less likely to have parents who speak English </a:t>
            </a:r>
          </a:p>
          <a:p>
            <a:pPr marL="628650" lvl="1" indent="-171450" algn="l" rtl="0">
              <a:spcBef>
                <a:spcPts val="0"/>
              </a:spcBef>
              <a:spcAft>
                <a:spcPts val="0"/>
              </a:spcAft>
              <a:buFontTx/>
              <a:buChar char="-"/>
            </a:pPr>
            <a:r>
              <a:rPr lang="en-US" dirty="0"/>
              <a:t>Plan B: lower achievement scores but about same mean IQs </a:t>
            </a:r>
          </a:p>
          <a:p>
            <a:pPr marL="1085850" lvl="2" indent="-171450" algn="l" rtl="0">
              <a:spcBef>
                <a:spcPts val="0"/>
              </a:spcBef>
              <a:spcAft>
                <a:spcPts val="0"/>
              </a:spcAft>
              <a:buFontTx/>
              <a:buChar char="-"/>
            </a:pPr>
            <a:r>
              <a:rPr lang="en-US" dirty="0"/>
              <a:t>Traditional referral system misses disadvantaged students with modest achievement levels regardless of cog. Abilities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fb3f6d62a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fb3f6d62a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Distributions in 2006/2007</a:t>
            </a:r>
          </a:p>
          <a:p>
            <a:pPr marL="0" lvl="0" indent="0" algn="l" rtl="0">
              <a:spcBef>
                <a:spcPts val="0"/>
              </a:spcBef>
              <a:spcAft>
                <a:spcPts val="0"/>
              </a:spcAft>
              <a:buNone/>
            </a:pPr>
            <a:r>
              <a:rPr lang="en-US" dirty="0"/>
              <a:t>Plan A</a:t>
            </a:r>
          </a:p>
          <a:p>
            <a:pPr marL="171450" lvl="0" indent="-171450" algn="l" rtl="0">
              <a:spcBef>
                <a:spcPts val="0"/>
              </a:spcBef>
              <a:spcAft>
                <a:spcPts val="0"/>
              </a:spcAft>
              <a:buFontTx/>
              <a:buChar char="-"/>
            </a:pPr>
            <a:r>
              <a:rPr lang="en-US" dirty="0"/>
              <a:t>30% compliers IQ &lt;125</a:t>
            </a:r>
          </a:p>
          <a:p>
            <a:pPr marL="171450" lvl="0" indent="-171450" algn="l" rtl="0">
              <a:spcBef>
                <a:spcPts val="0"/>
              </a:spcBef>
              <a:spcAft>
                <a:spcPts val="0"/>
              </a:spcAft>
              <a:buFontTx/>
              <a:buChar char="-"/>
            </a:pPr>
            <a:r>
              <a:rPr lang="en-US" dirty="0"/>
              <a:t>Plan B at time of testing and Plan A in 3</a:t>
            </a:r>
            <a:r>
              <a:rPr lang="en-US" baseline="30000" dirty="0"/>
              <a:t>rd</a:t>
            </a:r>
            <a:r>
              <a:rPr lang="en-US" dirty="0"/>
              <a:t> grade </a:t>
            </a:r>
          </a:p>
          <a:p>
            <a:pPr marL="171450" lvl="0" indent="-171450" algn="l" rtl="0">
              <a:spcBef>
                <a:spcPts val="0"/>
              </a:spcBef>
              <a:spcAft>
                <a:spcPts val="0"/>
              </a:spcAft>
              <a:buFontTx/>
              <a:buChar char="-"/>
            </a:pPr>
            <a:r>
              <a:rPr lang="en-US" dirty="0"/>
              <a:t>Catching others in Plan A that were not initially caught above 130 IQ </a:t>
            </a:r>
          </a:p>
          <a:p>
            <a:pPr marL="0" lvl="0" indent="0" algn="l" rtl="0">
              <a:spcBef>
                <a:spcPts val="0"/>
              </a:spcBef>
              <a:spcAft>
                <a:spcPts val="0"/>
              </a:spcAft>
              <a:buNone/>
            </a:pPr>
            <a:r>
              <a:rPr lang="en-US" dirty="0"/>
              <a:t>Plan B</a:t>
            </a:r>
          </a:p>
          <a:p>
            <a:pPr marL="171450" lvl="0" indent="-171450" algn="l" rtl="0">
              <a:spcBef>
                <a:spcPts val="0"/>
              </a:spcBef>
              <a:spcAft>
                <a:spcPts val="0"/>
              </a:spcAft>
              <a:buFontTx/>
              <a:buChar char="-"/>
            </a:pPr>
            <a:r>
              <a:rPr lang="en-US" dirty="0"/>
              <a:t>Similar distributions, compliers somewhat less likely to have scores close to 116 cutoff </a:t>
            </a:r>
          </a:p>
          <a:p>
            <a:pPr marL="171450" lvl="0" indent="-171450" algn="l" rtl="0">
              <a:spcBef>
                <a:spcPts val="0"/>
              </a:spcBef>
              <a:spcAft>
                <a:spcPts val="0"/>
              </a:spcAft>
              <a:buFontTx/>
              <a:buChar char="-"/>
            </a:pPr>
            <a:r>
              <a:rPr lang="en-US" dirty="0"/>
              <a:t>20% of compliers with 130+ IQs </a:t>
            </a:r>
          </a:p>
          <a:p>
            <a:pPr marL="171450" lvl="0" indent="-171450" algn="l" rtl="0">
              <a:spcBef>
                <a:spcPts val="0"/>
              </a:spcBef>
              <a:spcAft>
                <a:spcPts val="0"/>
              </a:spcAft>
              <a:buFontTx/>
              <a:buChar char="-"/>
            </a:pPr>
            <a:r>
              <a:rPr lang="en-US" dirty="0"/>
              <a:t>**many children potentially being overlooked**</a:t>
            </a:r>
            <a:endParaRP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1fb3f6d62a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1fb3f6d62a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Unequal distribution of gifted students </a:t>
            </a:r>
          </a:p>
          <a:p>
            <a:pPr marL="171450" lvl="0" indent="-171450" algn="l" rtl="0">
              <a:spcBef>
                <a:spcPts val="0"/>
              </a:spcBef>
              <a:spcAft>
                <a:spcPts val="0"/>
              </a:spcAft>
              <a:buFontTx/>
              <a:buChar char="-"/>
            </a:pPr>
            <a:r>
              <a:rPr lang="en-US" dirty="0"/>
              <a:t>Blue: pre screening (always takers) </a:t>
            </a:r>
          </a:p>
          <a:p>
            <a:pPr marL="171450" lvl="0" indent="-171450" algn="l" rtl="0">
              <a:spcBef>
                <a:spcPts val="0"/>
              </a:spcBef>
              <a:spcAft>
                <a:spcPts val="0"/>
              </a:spcAft>
              <a:buFontTx/>
              <a:buChar char="-"/>
            </a:pPr>
            <a:r>
              <a:rPr lang="en-US" dirty="0"/>
              <a:t>Green: screening </a:t>
            </a:r>
            <a:r>
              <a:rPr lang="en-US" dirty="0">
                <a:sym typeface="Wingdings" pitchFamily="2" charset="2"/>
              </a:rPr>
              <a:t> more equal distribution of gifted students across schools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dirty="0"/>
              <a:t>Red: post screening (both) </a:t>
            </a:r>
            <a:r>
              <a:rPr lang="en-US" dirty="0">
                <a:sym typeface="Wingdings" pitchFamily="2" charset="2"/>
              </a:rPr>
              <a:t> distribution of compliers across schools  below line  compliers likely to come from schools with low proportions of gifted students in pre</a:t>
            </a: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fb3f6d62a_0_3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fb3f6d62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Tx/>
              <a:buChar char="-"/>
            </a:pPr>
            <a:r>
              <a:rPr lang="en-US" i="0" dirty="0">
                <a:effectLst/>
                <a:latin typeface="Times"/>
              </a:rPr>
              <a:t>referral processes by which students are nominated for gifted evaluation tend to systematically miss many qualified minorities and economically disadvantaged students</a:t>
            </a:r>
          </a:p>
          <a:p>
            <a:pPr marL="171450" indent="-171450">
              <a:buFontTx/>
              <a:buChar char="-"/>
            </a:pPr>
            <a:r>
              <a:rPr lang="en-US" i="0" dirty="0">
                <a:effectLst/>
                <a:latin typeface="Times"/>
              </a:rPr>
              <a:t>the screening program led to a 174% increase in the odds of being identified as gifted among all disadvantaged students, with a 118% increase for Hispanics and a 74% increase for Blacks</a:t>
            </a:r>
          </a:p>
          <a:p>
            <a:pPr marL="171450" indent="-171450">
              <a:buFontTx/>
              <a:buChar char="-"/>
            </a:pPr>
            <a:r>
              <a:rPr lang="en-US" i="0" dirty="0">
                <a:effectLst/>
                <a:latin typeface="Times"/>
              </a:rPr>
              <a:t>New screening catches more students who are: Black, Hispanic, FRL, ELL, girls, poorer neighborhoods, schools with less </a:t>
            </a:r>
          </a:p>
          <a:p>
            <a:pPr marL="171450" indent="-171450">
              <a:buFontTx/>
              <a:buChar char="-"/>
            </a:pPr>
            <a:r>
              <a:rPr lang="en-US" i="0" dirty="0">
                <a:effectLst/>
                <a:latin typeface="Times"/>
              </a:rPr>
              <a:t>Compliers: same IQ scores but maybe lower achievement scores </a:t>
            </a:r>
          </a:p>
          <a:p>
            <a:pPr marL="171450" indent="-171450">
              <a:buFontTx/>
              <a:buChar char="-"/>
            </a:pPr>
            <a:r>
              <a:rPr lang="en-US" i="0" dirty="0">
                <a:effectLst/>
                <a:latin typeface="Times"/>
              </a:rPr>
              <a:t>Language potentially an additional barrier </a:t>
            </a:r>
          </a:p>
          <a:p>
            <a:pPr marL="171450" indent="-171450">
              <a:buFontTx/>
              <a:buChar char="-"/>
            </a:pPr>
            <a:endParaRPr lang="en-US" i="0" dirty="0">
              <a:effectLst/>
              <a:latin typeface="Times"/>
            </a:endParaRPr>
          </a:p>
          <a:p>
            <a:pPr marL="0" lvl="0" indent="0" algn="l" rtl="0">
              <a:spcBef>
                <a:spcPts val="0"/>
              </a:spcBef>
              <a:spcAft>
                <a:spcPts val="0"/>
              </a:spcAft>
              <a:buNone/>
            </a:pPr>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1fb3f6d62a_0_3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1fb3f6d62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t>Why?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b/c peer skills are still</a:t>
            </a:r>
            <a:r>
              <a:rPr lang="en-US" baseline="0" dirty="0"/>
              <a:t> developing (still reliant on scaffolding/support from environment)</a:t>
            </a:r>
            <a:r>
              <a:rPr lang="en-US" dirty="0">
                <a:latin typeface="Times New Roman" panose="02020603050405020304" pitchFamily="18" charset="0"/>
                <a:cs typeface="Times New Roman" panose="02020603050405020304" pitchFamily="18"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anose="02020603050405020304" pitchFamily="18" charset="0"/>
                <a:cs typeface="Times New Roman" panose="02020603050405020304" pitchFamily="18" charset="0"/>
              </a:rPr>
              <a:t>The classroom context (nesting of children within classroom, diversity, and entry policy) accounted for more of the variance in both complex play and peer anxiousness ratings than did child characteristics.</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130</a:t>
            </a:fld>
            <a:endParaRPr lang="en-US"/>
          </a:p>
        </p:txBody>
      </p:sp>
    </p:spTree>
    <p:extLst>
      <p:ext uri="{BB962C8B-B14F-4D97-AF65-F5344CB8AC3E}">
        <p14:creationId xmlns:p14="http://schemas.microsoft.com/office/powerpoint/2010/main" val="4435237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131</a:t>
            </a:fld>
            <a:endParaRPr lang="en-US"/>
          </a:p>
        </p:txBody>
      </p:sp>
    </p:spTree>
    <p:extLst>
      <p:ext uri="{BB962C8B-B14F-4D97-AF65-F5344CB8AC3E}">
        <p14:creationId xmlns:p14="http://schemas.microsoft.com/office/powerpoint/2010/main" val="4767056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Prosocial increase with time</a:t>
            </a:r>
          </a:p>
          <a:p>
            <a:r>
              <a:rPr lang="en-US" baseline="0" dirty="0"/>
              <a:t>Ethnicity on behavior ratings; </a:t>
            </a:r>
            <a:r>
              <a:rPr lang="en-US" baseline="0" dirty="0" err="1"/>
              <a:t>af</a:t>
            </a:r>
            <a:r>
              <a:rPr lang="en-US" baseline="0" dirty="0"/>
              <a:t> </a:t>
            </a:r>
            <a:r>
              <a:rPr lang="en-US" baseline="0" dirty="0" err="1"/>
              <a:t>amer</a:t>
            </a:r>
            <a:r>
              <a:rPr lang="en-US" baseline="0" dirty="0"/>
              <a:t> higher aggression; </a:t>
            </a:r>
            <a:r>
              <a:rPr lang="en-US" baseline="0" dirty="0" err="1"/>
              <a:t>asian</a:t>
            </a:r>
            <a:r>
              <a:rPr lang="en-US" baseline="0" dirty="0"/>
              <a:t> </a:t>
            </a:r>
            <a:r>
              <a:rPr lang="en-US" baseline="0" dirty="0" err="1"/>
              <a:t>amer</a:t>
            </a:r>
            <a:r>
              <a:rPr lang="en-US" baseline="0" dirty="0"/>
              <a:t> higher anxiety</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132</a:t>
            </a:fld>
            <a:endParaRPr lang="en-US"/>
          </a:p>
        </p:txBody>
      </p:sp>
    </p:spTree>
    <p:extLst>
      <p:ext uri="{BB962C8B-B14F-4D97-AF65-F5344CB8AC3E}">
        <p14:creationId xmlns:p14="http://schemas.microsoft.com/office/powerpoint/2010/main" val="188040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DAAD46FC-7B44-485C-8829-3FC6C9BC3F3D}" type="slidenum">
              <a:rPr lang="en-US"/>
              <a:pPr/>
              <a:t>‹#›</a:t>
            </a:fld>
            <a:endParaRPr lang="en-US"/>
          </a:p>
        </p:txBody>
      </p:sp>
    </p:spTree>
    <p:extLst>
      <p:ext uri="{BB962C8B-B14F-4D97-AF65-F5344CB8AC3E}">
        <p14:creationId xmlns:p14="http://schemas.microsoft.com/office/powerpoint/2010/main" val="2052233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A47EB02-F7C8-4767-A9B4-30019A46D26E}"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3579262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47EB02-F7C8-4767-A9B4-30019A46D26E}"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3054848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47EB02-F7C8-4767-A9B4-30019A46D26E}"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3983947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47EB02-F7C8-4767-A9B4-30019A46D26E}"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2792016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47EB02-F7C8-4767-A9B4-30019A46D26E}" type="datetimeFigureOut">
              <a:rPr lang="en-US" smtClean="0"/>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152510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47EB02-F7C8-4767-A9B4-30019A46D26E}" type="datetimeFigureOut">
              <a:rPr lang="en-US" smtClean="0"/>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1684383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7EB02-F7C8-4767-A9B4-30019A46D26E}"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288636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A47EB02-F7C8-4767-A9B4-30019A46D26E}"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2614079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A47EB02-F7C8-4767-A9B4-30019A46D26E}"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214149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47EB02-F7C8-4767-A9B4-30019A46D26E}"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1459865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47EB02-F7C8-4767-A9B4-30019A46D26E}"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F7C2-29BC-4FB6-A710-EC87A56F3F6C}" type="slidenum">
              <a:rPr lang="en-US" smtClean="0"/>
              <a:t>‹#›</a:t>
            </a:fld>
            <a:endParaRPr lang="en-US"/>
          </a:p>
        </p:txBody>
      </p:sp>
    </p:spTree>
    <p:extLst>
      <p:ext uri="{BB962C8B-B14F-4D97-AF65-F5344CB8AC3E}">
        <p14:creationId xmlns:p14="http://schemas.microsoft.com/office/powerpoint/2010/main" val="3769994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F585BFC-BE59-3A4E-8D25-0A5855F4C9C4}" type="datetime1">
              <a:rPr lang="en-US" smtClean="0"/>
              <a:t>3/27/2024</a:t>
            </a:fld>
            <a:endParaRPr lang="en-US" dirty="0"/>
          </a:p>
        </p:txBody>
      </p:sp>
      <p:sp>
        <p:nvSpPr>
          <p:cNvPr id="8" name="Footer Placeholder 7"/>
          <p:cNvSpPr>
            <a:spLocks noGrp="1"/>
          </p:cNvSpPr>
          <p:nvPr>
            <p:ph type="ftr" sz="quarter" idx="11"/>
          </p:nvPr>
        </p:nvSpPr>
        <p:spPr/>
        <p:txBody>
          <a:bodyPr/>
          <a:lstStyle/>
          <a:p>
            <a:r>
              <a:rPr lang="en-US"/>
              <a:t>Vulovic 2021</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8076210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41AAF6-BC9F-E340-BAED-B840D4CCDBD5}" type="datetime1">
              <a:rPr lang="en-US" smtClean="0"/>
              <a:t>3/27/2024</a:t>
            </a:fld>
            <a:endParaRPr lang="en-US" dirty="0"/>
          </a:p>
        </p:txBody>
      </p:sp>
      <p:sp>
        <p:nvSpPr>
          <p:cNvPr id="8" name="Footer Placeholder 7"/>
          <p:cNvSpPr>
            <a:spLocks noGrp="1"/>
          </p:cNvSpPr>
          <p:nvPr>
            <p:ph type="ftr" sz="quarter" idx="11"/>
          </p:nvPr>
        </p:nvSpPr>
        <p:spPr/>
        <p:txBody>
          <a:bodyPr/>
          <a:lstStyle/>
          <a:p>
            <a:r>
              <a:rPr lang="en-US"/>
              <a:t>Vulovic 2021</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045415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EAAF6CE-48E1-7543-8EC0-4AEE88BF9D74}" type="datetime1">
              <a:rPr lang="en-US" smtClean="0"/>
              <a:t>3/27/2024</a:t>
            </a:fld>
            <a:endParaRPr lang="en-US" dirty="0"/>
          </a:p>
        </p:txBody>
      </p:sp>
      <p:sp>
        <p:nvSpPr>
          <p:cNvPr id="8" name="Footer Placeholder 7"/>
          <p:cNvSpPr>
            <a:spLocks noGrp="1"/>
          </p:cNvSpPr>
          <p:nvPr>
            <p:ph type="ftr" sz="quarter" idx="11"/>
          </p:nvPr>
        </p:nvSpPr>
        <p:spPr/>
        <p:txBody>
          <a:bodyPr/>
          <a:lstStyle/>
          <a:p>
            <a:r>
              <a:rPr lang="en-US"/>
              <a:t>Vulovic 2021</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09520050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20517BD-AA3B-5648-82BD-8EE0A33FC3BB}" type="datetime1">
              <a:rPr lang="en-US" smtClean="0"/>
              <a:t>3/27/2024</a:t>
            </a:fld>
            <a:endParaRPr lang="en-US" dirty="0"/>
          </a:p>
        </p:txBody>
      </p:sp>
      <p:sp>
        <p:nvSpPr>
          <p:cNvPr id="9" name="Footer Placeholder 8"/>
          <p:cNvSpPr>
            <a:spLocks noGrp="1"/>
          </p:cNvSpPr>
          <p:nvPr>
            <p:ph type="ftr" sz="quarter" idx="11"/>
          </p:nvPr>
        </p:nvSpPr>
        <p:spPr/>
        <p:txBody>
          <a:bodyPr/>
          <a:lstStyle/>
          <a:p>
            <a:r>
              <a:rPr lang="en-US"/>
              <a:t>Vulovic 2021</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51194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CF632B65-2DD4-B94E-AB68-7B6C877ADD76}" type="datetime1">
              <a:rPr lang="en-US" smtClean="0"/>
              <a:t>3/27/2024</a:t>
            </a:fld>
            <a:endParaRPr lang="en-US" dirty="0"/>
          </a:p>
        </p:txBody>
      </p:sp>
      <p:sp>
        <p:nvSpPr>
          <p:cNvPr id="8" name="Footer Placeholder 7"/>
          <p:cNvSpPr>
            <a:spLocks noGrp="1"/>
          </p:cNvSpPr>
          <p:nvPr>
            <p:ph type="ftr" sz="quarter" idx="11"/>
          </p:nvPr>
        </p:nvSpPr>
        <p:spPr/>
        <p:txBody>
          <a:bodyPr/>
          <a:lstStyle/>
          <a:p>
            <a:r>
              <a:rPr lang="en-US"/>
              <a:t>Vulovic 2021</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38665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EA4262-6FA9-454E-A9F5-7833DF0A5F23}" type="datetime1">
              <a:rPr lang="en-US" smtClean="0"/>
              <a:t>3/27/2024</a:t>
            </a:fld>
            <a:endParaRPr lang="en-US" dirty="0"/>
          </a:p>
        </p:txBody>
      </p:sp>
      <p:sp>
        <p:nvSpPr>
          <p:cNvPr id="4" name="Footer Placeholder 3"/>
          <p:cNvSpPr>
            <a:spLocks noGrp="1"/>
          </p:cNvSpPr>
          <p:nvPr>
            <p:ph type="ftr" sz="quarter" idx="11"/>
          </p:nvPr>
        </p:nvSpPr>
        <p:spPr/>
        <p:txBody>
          <a:bodyPr/>
          <a:lstStyle/>
          <a:p>
            <a:r>
              <a:rPr lang="en-US"/>
              <a:t>Vulovic 2021</a:t>
            </a:r>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408608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7F618-743C-A24F-896E-5294F45FA1AA}" type="datetime1">
              <a:rPr lang="en-US" smtClean="0"/>
              <a:t>3/27/2024</a:t>
            </a:fld>
            <a:endParaRPr lang="en-US" dirty="0"/>
          </a:p>
        </p:txBody>
      </p:sp>
      <p:sp>
        <p:nvSpPr>
          <p:cNvPr id="3" name="Footer Placeholder 2"/>
          <p:cNvSpPr>
            <a:spLocks noGrp="1"/>
          </p:cNvSpPr>
          <p:nvPr>
            <p:ph type="ftr" sz="quarter" idx="11"/>
          </p:nvPr>
        </p:nvSpPr>
        <p:spPr/>
        <p:txBody>
          <a:bodyPr/>
          <a:lstStyle/>
          <a:p>
            <a:r>
              <a:rPr lang="en-US"/>
              <a:t>Vulovic 2021</a:t>
            </a:r>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697246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8AF6CC13-9A15-9D4C-9E81-CFDF279AE3B7}" type="datetime1">
              <a:rPr lang="en-US" smtClean="0"/>
              <a:t>3/27/2024</a:t>
            </a:fld>
            <a:endParaRPr lang="en-US" dirty="0"/>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r>
              <a:rPr lang="en-US"/>
              <a:t>Vulovic 2021</a:t>
            </a:r>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741184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885EB4C-E882-F042-8B78-9CD80E3CF28F}" type="datetime1">
              <a:rPr lang="en-US" smtClean="0"/>
              <a:t>3/27/2024</a:t>
            </a:fld>
            <a:endParaRPr lang="en-US" dirty="0"/>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r>
              <a:rPr lang="en-US"/>
              <a:t>Vulovic 2021</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646511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F30E41-6B6C-4D4A-B896-D7E6AA3B7C9A}" type="datetime1">
              <a:rPr lang="en-US" smtClean="0"/>
              <a:t>3/27/2024</a:t>
            </a:fld>
            <a:endParaRPr lang="en-US" dirty="0"/>
          </a:p>
        </p:txBody>
      </p:sp>
      <p:sp>
        <p:nvSpPr>
          <p:cNvPr id="5" name="Footer Placeholder 4"/>
          <p:cNvSpPr>
            <a:spLocks noGrp="1"/>
          </p:cNvSpPr>
          <p:nvPr>
            <p:ph type="ftr" sz="quarter" idx="11"/>
          </p:nvPr>
        </p:nvSpPr>
        <p:spPr/>
        <p:txBody>
          <a:bodyPr/>
          <a:lstStyle/>
          <a:p>
            <a:r>
              <a:rPr lang="en-US"/>
              <a:t>Vulovic 2021</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64324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31FB8-BEA7-494F-9269-20FA9D559A7B}" type="datetime1">
              <a:rPr lang="en-US" smtClean="0"/>
              <a:t>3/27/2024</a:t>
            </a:fld>
            <a:endParaRPr lang="en-US" dirty="0"/>
          </a:p>
        </p:txBody>
      </p:sp>
      <p:sp>
        <p:nvSpPr>
          <p:cNvPr id="5" name="Footer Placeholder 4"/>
          <p:cNvSpPr>
            <a:spLocks noGrp="1"/>
          </p:cNvSpPr>
          <p:nvPr>
            <p:ph type="ftr" sz="quarter" idx="11"/>
          </p:nvPr>
        </p:nvSpPr>
        <p:spPr/>
        <p:txBody>
          <a:bodyPr/>
          <a:lstStyle/>
          <a:p>
            <a:r>
              <a:rPr lang="en-US"/>
              <a:t>Vulovic 2021</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52127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4546233"/>
            <a:ext cx="1691422" cy="2310064"/>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5118803"/>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2151751"/>
            <a:ext cx="4255500" cy="2497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4795067"/>
            <a:ext cx="4255500" cy="92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48400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70" y="4542"/>
            <a:ext cx="1233215" cy="1846047"/>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3872011"/>
            <a:ext cx="2186148" cy="29860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2151767"/>
            <a:ext cx="5857800" cy="2497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808664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grpSp>
        <p:nvGrpSpPr>
          <p:cNvPr id="85" name="Google Shape;85;p4"/>
          <p:cNvGrpSpPr/>
          <p:nvPr/>
        </p:nvGrpSpPr>
        <p:grpSpPr>
          <a:xfrm>
            <a:off x="625966" y="399168"/>
            <a:ext cx="999312" cy="1332416"/>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798100"/>
            <a:ext cx="70305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2653400"/>
            <a:ext cx="7030500" cy="3388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585607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1"/>
        <p:cNvGrpSpPr/>
        <p:nvPr/>
      </p:nvGrpSpPr>
      <p:grpSpPr>
        <a:xfrm>
          <a:off x="0" y="0"/>
          <a:ext cx="0" cy="0"/>
          <a:chOff x="0" y="0"/>
          <a:chExt cx="0" cy="0"/>
        </a:xfrm>
      </p:grpSpPr>
      <p:grpSp>
        <p:nvGrpSpPr>
          <p:cNvPr id="92" name="Google Shape;92;p5"/>
          <p:cNvGrpSpPr/>
          <p:nvPr/>
        </p:nvGrpSpPr>
        <p:grpSpPr>
          <a:xfrm>
            <a:off x="625966" y="399168"/>
            <a:ext cx="999312" cy="1332416"/>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798100"/>
            <a:ext cx="70305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2653400"/>
            <a:ext cx="3430500" cy="3388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7" name="Google Shape;97;p5"/>
          <p:cNvSpPr txBox="1">
            <a:spLocks noGrp="1"/>
          </p:cNvSpPr>
          <p:nvPr>
            <p:ph type="body" idx="2"/>
          </p:nvPr>
        </p:nvSpPr>
        <p:spPr>
          <a:xfrm>
            <a:off x="4903650" y="2653400"/>
            <a:ext cx="3430500" cy="3388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5"/>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531349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9"/>
        <p:cNvGrpSpPr/>
        <p:nvPr/>
      </p:nvGrpSpPr>
      <p:grpSpPr>
        <a:xfrm>
          <a:off x="0" y="0"/>
          <a:ext cx="0" cy="0"/>
          <a:chOff x="0" y="0"/>
          <a:chExt cx="0" cy="0"/>
        </a:xfrm>
      </p:grpSpPr>
      <p:grpSp>
        <p:nvGrpSpPr>
          <p:cNvPr id="100" name="Google Shape;100;p6"/>
          <p:cNvGrpSpPr/>
          <p:nvPr/>
        </p:nvGrpSpPr>
        <p:grpSpPr>
          <a:xfrm>
            <a:off x="625966" y="399168"/>
            <a:ext cx="999312" cy="1332416"/>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798100"/>
            <a:ext cx="70305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76807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grpSp>
        <p:nvGrpSpPr>
          <p:cNvPr id="106" name="Google Shape;106;p7"/>
          <p:cNvGrpSpPr/>
          <p:nvPr/>
        </p:nvGrpSpPr>
        <p:grpSpPr>
          <a:xfrm>
            <a:off x="625966" y="399168"/>
            <a:ext cx="999312" cy="1332416"/>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798100"/>
            <a:ext cx="3312000" cy="212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3079567"/>
            <a:ext cx="3312000" cy="2962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029563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5" y="1741"/>
            <a:ext cx="2267451" cy="346892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1018133"/>
            <a:ext cx="5857800" cy="476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612631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grpSp>
        <p:nvGrpSpPr>
          <p:cNvPr id="128" name="Google Shape;128;p9"/>
          <p:cNvGrpSpPr/>
          <p:nvPr/>
        </p:nvGrpSpPr>
        <p:grpSpPr>
          <a:xfrm>
            <a:off x="625966" y="399168"/>
            <a:ext cx="999312" cy="1332416"/>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798100"/>
            <a:ext cx="3430500" cy="265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3657604"/>
            <a:ext cx="3430500" cy="968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881333"/>
            <a:ext cx="3430500" cy="51608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70997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grpSp>
        <p:nvGrpSpPr>
          <p:cNvPr id="136" name="Google Shape;136;p10"/>
          <p:cNvGrpSpPr/>
          <p:nvPr/>
        </p:nvGrpSpPr>
        <p:grpSpPr>
          <a:xfrm>
            <a:off x="713373" y="5129492"/>
            <a:ext cx="825392" cy="1100523"/>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5518633"/>
            <a:ext cx="5843100" cy="7132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7302828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5465600"/>
            <a:ext cx="9144036" cy="13924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1030300"/>
            <a:ext cx="6366900" cy="2484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3616400"/>
            <a:ext cx="6366900" cy="14816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012757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018109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6DFE-4632-E821-F6C6-228883C94BE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F1125A2-4DBD-A38D-E98C-2F25E2CB036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709D343-ADD3-CB97-CB19-9D820BF3365C}"/>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5" name="Footer Placeholder 4">
            <a:extLst>
              <a:ext uri="{FF2B5EF4-FFF2-40B4-BE49-F238E27FC236}">
                <a16:creationId xmlns:a16="http://schemas.microsoft.com/office/drawing/2014/main" id="{B4A723D0-BAAB-6C2B-FE30-0B09039A6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D7F6D-6038-DB4E-5759-7FACE45265BD}"/>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3042087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7E373-0F33-7191-4EAB-FA4A624CD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495B7-5676-A7D1-5091-EECA485B6C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EA643-79C9-5233-4A8D-9AF54306F6D3}"/>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5" name="Footer Placeholder 4">
            <a:extLst>
              <a:ext uri="{FF2B5EF4-FFF2-40B4-BE49-F238E27FC236}">
                <a16:creationId xmlns:a16="http://schemas.microsoft.com/office/drawing/2014/main" id="{62BA6BC5-B9B9-E86D-0ABD-2A2FA14DD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09ACD-E6FE-0BB9-8F1C-17D75128D0F1}"/>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77796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FF9B-325F-7AE5-9BD5-3996065C52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164B22F-FEFA-BDB4-271F-733BBABFBCE4}"/>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1D0221-F58E-6843-BCE5-95598738BEDC}"/>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5" name="Footer Placeholder 4">
            <a:extLst>
              <a:ext uri="{FF2B5EF4-FFF2-40B4-BE49-F238E27FC236}">
                <a16:creationId xmlns:a16="http://schemas.microsoft.com/office/drawing/2014/main" id="{FE81F691-FE13-1BA8-3C3C-99B4F4439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93F7D-2146-6BFF-9563-9BEA6C92414D}"/>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3228323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82C34-A931-826A-FA6A-C8CF11D6C7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18AAB4-088C-89F3-CCF4-35352384018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C43128-D14E-4CF1-62DD-1EB3E4DEFD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CF6125-E6E2-0581-2C3B-8C97A4308D0C}"/>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6" name="Footer Placeholder 5">
            <a:extLst>
              <a:ext uri="{FF2B5EF4-FFF2-40B4-BE49-F238E27FC236}">
                <a16:creationId xmlns:a16="http://schemas.microsoft.com/office/drawing/2014/main" id="{0D1AC883-4F29-430E-7ADA-1B83A7789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6472A-72BC-A0ED-0DC5-B9181D6E9D0B}"/>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177446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20B2-A601-34E2-4FE7-31C75A07B9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77D3F-9A8B-9030-35AF-44F7E7FF539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F65D4F7-BACE-49F2-893A-2A4C3AB7D7B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9303F8-6D39-4EC3-8A5E-E1512CBED98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CC52A2C-F7D5-15D3-F33B-5F6C7959A21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88A4DF-779E-EA7F-9937-CC9E2DA78CDC}"/>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8" name="Footer Placeholder 7">
            <a:extLst>
              <a:ext uri="{FF2B5EF4-FFF2-40B4-BE49-F238E27FC236}">
                <a16:creationId xmlns:a16="http://schemas.microsoft.com/office/drawing/2014/main" id="{E204E17F-48AE-AF0A-C212-A6D3A31164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9CBF85-AB75-7503-4E77-6B76D8256060}"/>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2024214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05B9-A53C-48F3-5D07-6C2FC6E66A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F36FFF-B030-7C01-1AF4-BCF9F93F7856}"/>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4" name="Footer Placeholder 3">
            <a:extLst>
              <a:ext uri="{FF2B5EF4-FFF2-40B4-BE49-F238E27FC236}">
                <a16:creationId xmlns:a16="http://schemas.microsoft.com/office/drawing/2014/main" id="{FC481FF1-CCB3-8699-23D5-81248D2A0B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29901-A0B6-6341-C3CB-1F6CDA970FAD}"/>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4001309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DB78CC-9088-FD13-2D8F-75287C25E36D}"/>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3" name="Footer Placeholder 2">
            <a:extLst>
              <a:ext uri="{FF2B5EF4-FFF2-40B4-BE49-F238E27FC236}">
                <a16:creationId xmlns:a16="http://schemas.microsoft.com/office/drawing/2014/main" id="{5C281E3F-3652-B23F-1106-9C47F771D7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4ED264-90AE-C419-C7D5-D4C563852B3B}"/>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3319594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C2AF-8A76-A2BE-08F4-AF3A9B6821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06AA042-C792-ED5C-8DFE-F2C09D62F34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D499F7-F2EF-0B50-A595-C18E5F1184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AE2029-DA8D-5D7F-BC7F-9F1A4BA0E7F3}"/>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6" name="Footer Placeholder 5">
            <a:extLst>
              <a:ext uri="{FF2B5EF4-FFF2-40B4-BE49-F238E27FC236}">
                <a16:creationId xmlns:a16="http://schemas.microsoft.com/office/drawing/2014/main" id="{A8852AEC-E00C-6C7C-7BF3-DC84ACA588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E3E59-A178-A7A3-14ED-369F6824B3A5}"/>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2818991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178F-3040-F957-7E8E-21D949D21A8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35FA1D7-14FB-1973-4300-CAA0F29AB8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37163ED-2A2F-BCE7-7500-DD14F282EF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A6F463-9022-36F6-EA83-F6231255727B}"/>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6" name="Footer Placeholder 5">
            <a:extLst>
              <a:ext uri="{FF2B5EF4-FFF2-40B4-BE49-F238E27FC236}">
                <a16:creationId xmlns:a16="http://schemas.microsoft.com/office/drawing/2014/main" id="{BFC9012B-A10D-B65C-1480-285CCE2A5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EF210-2A9C-30D2-84F4-2C6F1065E5C2}"/>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3782377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81BF-D6A7-7C5B-4EC5-9D0BF3CF86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0FB95C-33D1-744F-6B3A-239F40BAF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C0611-38FE-015B-ABFF-C62E36D9A394}"/>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5" name="Footer Placeholder 4">
            <a:extLst>
              <a:ext uri="{FF2B5EF4-FFF2-40B4-BE49-F238E27FC236}">
                <a16:creationId xmlns:a16="http://schemas.microsoft.com/office/drawing/2014/main" id="{AFF9A5E9-675C-1DF5-F69B-5E0DDA123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48CE3-EBDA-948D-CB50-D5816417CEDC}"/>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205577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6AF6E7-AC1B-94C1-BAF9-7FF655F65EC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27465B-49F4-29B9-A05E-7DB92F37946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2C9B8-B256-4124-2278-AAC14F78B52B}"/>
              </a:ext>
            </a:extLst>
          </p:cNvPr>
          <p:cNvSpPr>
            <a:spLocks noGrp="1"/>
          </p:cNvSpPr>
          <p:nvPr>
            <p:ph type="dt" sz="half" idx="10"/>
          </p:nvPr>
        </p:nvSpPr>
        <p:spPr/>
        <p:txBody>
          <a:bodyPr/>
          <a:lstStyle/>
          <a:p>
            <a:fld id="{31910444-7444-4175-8D9E-91B42A732553}" type="datetimeFigureOut">
              <a:rPr lang="en-US" smtClean="0"/>
              <a:t>3/28/2024</a:t>
            </a:fld>
            <a:endParaRPr lang="en-US"/>
          </a:p>
        </p:txBody>
      </p:sp>
      <p:sp>
        <p:nvSpPr>
          <p:cNvPr id="5" name="Footer Placeholder 4">
            <a:extLst>
              <a:ext uri="{FF2B5EF4-FFF2-40B4-BE49-F238E27FC236}">
                <a16:creationId xmlns:a16="http://schemas.microsoft.com/office/drawing/2014/main" id="{D68E10BF-4C19-6B9A-E0DD-121A41E3A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7AD2B-152E-4CE1-7067-3B82B5E90A2C}"/>
              </a:ext>
            </a:extLst>
          </p:cNvPr>
          <p:cNvSpPr>
            <a:spLocks noGrp="1"/>
          </p:cNvSpPr>
          <p:nvPr>
            <p:ph type="sldNum" sz="quarter" idx="12"/>
          </p:nvPr>
        </p:nvSpPr>
        <p:spPr/>
        <p:txBody>
          <a:bodyPr/>
          <a:lstStyle/>
          <a:p>
            <a:fld id="{8B8225DA-18F8-4032-B2DF-1B5B01A6DE18}" type="slidenum">
              <a:rPr lang="en-US" smtClean="0"/>
              <a:t>‹#›</a:t>
            </a:fld>
            <a:endParaRPr lang="en-US"/>
          </a:p>
        </p:txBody>
      </p:sp>
    </p:spTree>
    <p:extLst>
      <p:ext uri="{BB962C8B-B14F-4D97-AF65-F5344CB8AC3E}">
        <p14:creationId xmlns:p14="http://schemas.microsoft.com/office/powerpoint/2010/main" val="294471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47EB02-F7C8-4767-A9B4-30019A46D26E}" type="datetimeFigureOut">
              <a:rPr lang="en-US" smtClean="0"/>
              <a:t>3/27/2024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F9F7C2-29BC-4FB6-A710-EC87A56F3F6C}" type="slidenum">
              <a:rPr lang="en-US" smtClean="0"/>
              <a:t>‹#›</a:t>
            </a:fld>
            <a:endParaRPr lang="en-US"/>
          </a:p>
        </p:txBody>
      </p:sp>
    </p:spTree>
    <p:extLst>
      <p:ext uri="{BB962C8B-B14F-4D97-AF65-F5344CB8AC3E}">
        <p14:creationId xmlns:p14="http://schemas.microsoft.com/office/powerpoint/2010/main" val="231158782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1BD86C4C-7F09-9C47-9505-8902B6FCDACA}" type="datetime1">
              <a:rPr lang="en-US" smtClean="0"/>
              <a:t>3/27/2024</a:t>
            </a:fld>
            <a:endParaRPr lang="en-US" dirty="0"/>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r>
              <a:rPr lang="en-US"/>
              <a:t>Vulovic 2021</a:t>
            </a:r>
            <a:endParaRPr lang="en-US" dirty="0"/>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3174351746"/>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hf sldNum="0" hd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6315968"/>
            <a:ext cx="548700" cy="5248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21701983"/>
      </p:ext>
    </p:extLst>
  </p:cSld>
  <p:clrMap bg1="lt1" tx1="dk1" bg2="dk2"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42F67-677C-EE35-81F3-DB6FA181477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4AD636-C0A5-1C30-4182-B7547CBC0F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5C309-FAAA-7907-D696-3978289BC8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1910444-7444-4175-8D9E-91B42A732553}" type="datetimeFigureOut">
              <a:rPr lang="en-US" smtClean="0"/>
              <a:t>3/28/2024</a:t>
            </a:fld>
            <a:endParaRPr lang="en-US"/>
          </a:p>
        </p:txBody>
      </p:sp>
      <p:sp>
        <p:nvSpPr>
          <p:cNvPr id="5" name="Footer Placeholder 4">
            <a:extLst>
              <a:ext uri="{FF2B5EF4-FFF2-40B4-BE49-F238E27FC236}">
                <a16:creationId xmlns:a16="http://schemas.microsoft.com/office/drawing/2014/main" id="{1978E2D3-5046-642A-CD83-C048608DBC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A52FB82-90E8-A597-2DD3-3622E4BA0C4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B8225DA-18F8-4032-B2DF-1B5B01A6DE18}" type="slidenum">
              <a:rPr lang="en-US" smtClean="0"/>
              <a:t>‹#›</a:t>
            </a:fld>
            <a:endParaRPr lang="en-US"/>
          </a:p>
        </p:txBody>
      </p:sp>
    </p:spTree>
    <p:extLst>
      <p:ext uri="{BB962C8B-B14F-4D97-AF65-F5344CB8AC3E}">
        <p14:creationId xmlns:p14="http://schemas.microsoft.com/office/powerpoint/2010/main" val="358329470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37.xml"/><Relationship Id="rId6" Type="http://schemas.openxmlformats.org/officeDocument/2006/relationships/hyperlink" Target="https://forms.dadeschools.net/webpdf/7082.pdf" TargetMode="External"/><Relationship Id="rId5" Type="http://schemas.openxmlformats.org/officeDocument/2006/relationships/hyperlink" Target="http://www.fldoe.org/core/fileparse.php/7690/urlt/ESEGifted17English.pdf" TargetMode="External"/><Relationship Id="rId4" Type="http://schemas.openxmlformats.org/officeDocument/2006/relationships/image" Target="../media/image71.png"/></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37.xml"/><Relationship Id="rId4" Type="http://schemas.openxmlformats.org/officeDocument/2006/relationships/image" Target="../media/image78.png"/></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7.xml"/></Relationships>
</file>

<file path=ppt/slides/_rels/slide1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4.xml"/><Relationship Id="rId1" Type="http://schemas.openxmlformats.org/officeDocument/2006/relationships/slideLayout" Target="../slideLayouts/slideLayout37.xml"/><Relationship Id="rId6" Type="http://schemas.openxmlformats.org/officeDocument/2006/relationships/hyperlink" Target="https://forms.dadeschools.net/webpdf/7082.pdf" TargetMode="External"/><Relationship Id="rId5" Type="http://schemas.openxmlformats.org/officeDocument/2006/relationships/hyperlink" Target="http://www.fldoe.org/core/fileparse.php/7690/urlt/ESEGifted17English.pdf" TargetMode="External"/><Relationship Id="rId4" Type="http://schemas.openxmlformats.org/officeDocument/2006/relationships/image" Target="../media/image71.png"/></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5.xml"/><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7.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0.xml"/><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1.xml"/><Relationship Id="rId1" Type="http://schemas.openxmlformats.org/officeDocument/2006/relationships/slideLayout" Target="../slideLayouts/slideLayout37.xml"/><Relationship Id="rId4" Type="http://schemas.openxmlformats.org/officeDocument/2006/relationships/image" Target="../media/image78.png"/></Relationships>
</file>

<file path=ppt/slides/_rels/slide1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2.xml"/><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1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5.xml"/><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pss.sagepub.com/content/18/12/1032.abstract"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0.wmf"/></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hyperlink" Target="https://ferrisintroductiontosocialwork.pressbooks.com/chapter/chapter-7-child-welfare-and-foster-care/" TargetMode="External"/><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http://pelesa2.blogspot.com/2017/11/art-about-emotions.html"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hyperlink" Target="https://www.publicdomainpictures.net/view-image.php?image=153786&amp;picture=&amp;jazyk=ES" TargetMode="External"/><Relationship Id="rId2" Type="http://schemas.openxmlformats.org/officeDocument/2006/relationships/image" Target="../media/image26.jp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hyperlink" Target="http://humanas.blog.scielo.org/blog/2014/02/11/pesquisadoras-da-ufsc-analisaram-a-producao-academica-sobre-a-pedagogia-da-infancia/" TargetMode="External"/><Relationship Id="rId2" Type="http://schemas.openxmlformats.org/officeDocument/2006/relationships/image" Target="../media/image27.jp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n-oofs.blogspot.com/2015/08/parents-as-key-of-children-growth.html" TargetMode="External"/><Relationship Id="rId7" Type="http://schemas.openxmlformats.org/officeDocument/2006/relationships/diagramColors" Target="../diagrams/colors1.xml"/><Relationship Id="rId2" Type="http://schemas.openxmlformats.org/officeDocument/2006/relationships/image" Target="../media/image28.jpg"/><Relationship Id="rId1" Type="http://schemas.openxmlformats.org/officeDocument/2006/relationships/slideLayout" Target="../slideLayouts/slideLayout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youtube.com/watch?v=8YyZ8FkFsK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apnews.com/article/health-lifestyle-education-florida-ron-desantis-322e0a40da909f48954b8b1bd919075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Advanced Developmental Psychology</a:t>
            </a:r>
          </a:p>
        </p:txBody>
      </p:sp>
      <p:sp>
        <p:nvSpPr>
          <p:cNvPr id="2051" name="Rectangle 3"/>
          <p:cNvSpPr>
            <a:spLocks noGrp="1" noChangeArrowheads="1"/>
          </p:cNvSpPr>
          <p:nvPr>
            <p:ph type="subTitle" idx="1"/>
          </p:nvPr>
        </p:nvSpPr>
        <p:spPr>
          <a:xfrm>
            <a:off x="1600200" y="4876800"/>
            <a:ext cx="6400800" cy="1752600"/>
          </a:xfrm>
        </p:spPr>
        <p:txBody>
          <a:bodyPr>
            <a:normAutofit/>
          </a:bodyPr>
          <a:lstStyle/>
          <a:p>
            <a:pPr algn="ctr">
              <a:lnSpc>
                <a:spcPct val="90000"/>
              </a:lnSpc>
            </a:pPr>
            <a:r>
              <a:rPr lang="en-US" sz="2400" dirty="0"/>
              <a:t>PSY 620</a:t>
            </a:r>
          </a:p>
          <a:p>
            <a:pPr algn="ctr">
              <a:lnSpc>
                <a:spcPct val="90000"/>
              </a:lnSpc>
            </a:pPr>
            <a:endParaRPr lang="en-US" sz="2400" dirty="0"/>
          </a:p>
          <a:p>
            <a:pPr algn="ctr">
              <a:lnSpc>
                <a:spcPct val="90000"/>
              </a:lnSpc>
            </a:pPr>
            <a:r>
              <a:rPr lang="en-US" sz="2400" dirty="0"/>
              <a:t>Daniel Messinger, PhD</a:t>
            </a:r>
          </a:p>
        </p:txBody>
      </p:sp>
    </p:spTree>
    <p:extLst>
      <p:ext uri="{BB962C8B-B14F-4D97-AF65-F5344CB8AC3E}">
        <p14:creationId xmlns:p14="http://schemas.microsoft.com/office/powerpoint/2010/main" val="88829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Study</a:t>
            </a:r>
          </a:p>
        </p:txBody>
      </p:sp>
      <p:sp>
        <p:nvSpPr>
          <p:cNvPr id="3" name="Content Placeholder 2"/>
          <p:cNvSpPr>
            <a:spLocks noGrp="1"/>
          </p:cNvSpPr>
          <p:nvPr>
            <p:ph idx="1"/>
          </p:nvPr>
        </p:nvSpPr>
        <p:spPr/>
        <p:txBody>
          <a:bodyPr>
            <a:normAutofit/>
          </a:bodyPr>
          <a:lstStyle/>
          <a:p>
            <a:r>
              <a:rPr lang="en-US" dirty="0"/>
              <a:t>To examine how variations in early child care experiences were related to children’s:</a:t>
            </a:r>
          </a:p>
          <a:p>
            <a:pPr lvl="1"/>
            <a:r>
              <a:rPr lang="en-US" dirty="0"/>
              <a:t>Social-emotional adjustment</a:t>
            </a:r>
          </a:p>
          <a:p>
            <a:pPr lvl="1"/>
            <a:r>
              <a:rPr lang="en-US" dirty="0"/>
              <a:t>Cognitive and linguistic performance</a:t>
            </a:r>
          </a:p>
          <a:p>
            <a:pPr lvl="1"/>
            <a:r>
              <a:rPr lang="en-US" dirty="0"/>
              <a:t>Health </a:t>
            </a:r>
          </a:p>
          <a:p>
            <a:r>
              <a:rPr lang="en-US" dirty="0"/>
              <a:t>Compare effect sizes for quantity, quality, and type of care with effect sizes of parenting </a:t>
            </a:r>
          </a:p>
        </p:txBody>
      </p:sp>
    </p:spTree>
    <p:extLst>
      <p:ext uri="{BB962C8B-B14F-4D97-AF65-F5344CB8AC3E}">
        <p14:creationId xmlns:p14="http://schemas.microsoft.com/office/powerpoint/2010/main" val="62725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Shape 276"/>
        <p:cNvGrpSpPr/>
        <p:nvPr/>
      </p:nvGrpSpPr>
      <p:grpSpPr>
        <a:xfrm>
          <a:off x="0" y="0"/>
          <a:ext cx="0" cy="0"/>
          <a:chOff x="0" y="0"/>
          <a:chExt cx="0" cy="0"/>
        </a:xfrm>
      </p:grpSpPr>
      <p:sp>
        <p:nvSpPr>
          <p:cNvPr id="277" name="Google Shape;277;p13"/>
          <p:cNvSpPr txBox="1">
            <a:spLocks noGrp="1"/>
          </p:cNvSpPr>
          <p:nvPr>
            <p:ph type="subTitle" idx="1"/>
          </p:nvPr>
        </p:nvSpPr>
        <p:spPr>
          <a:xfrm>
            <a:off x="7723727" y="5290112"/>
            <a:ext cx="1889400" cy="551400"/>
          </a:xfrm>
          <a:prstGeom prst="rect">
            <a:avLst/>
          </a:prstGeom>
        </p:spPr>
        <p:txBody>
          <a:bodyPr spcFirstLastPara="1" wrap="square" lIns="91425" tIns="91425" rIns="91425" bIns="91425" anchor="t" anchorCtr="0">
            <a:normAutofit/>
          </a:bodyPr>
          <a:lstStyle/>
          <a:p>
            <a:pPr marL="0" indent="0"/>
            <a:r>
              <a:rPr lang="en" sz="1400" dirty="0"/>
              <a:t>Mendez</a:t>
            </a:r>
            <a:endParaRPr sz="1400" dirty="0"/>
          </a:p>
        </p:txBody>
      </p:sp>
      <p:pic>
        <p:nvPicPr>
          <p:cNvPr id="278" name="Google Shape;278;p13"/>
          <p:cNvPicPr preferRelativeResize="0"/>
          <p:nvPr/>
        </p:nvPicPr>
        <p:blipFill>
          <a:blip r:embed="rId3">
            <a:alphaModFix/>
          </a:blip>
          <a:stretch>
            <a:fillRect/>
          </a:stretch>
        </p:blipFill>
        <p:spPr>
          <a:xfrm>
            <a:off x="1206750" y="1511650"/>
            <a:ext cx="7016876" cy="342187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endParaRPr/>
          </a:p>
        </p:txBody>
      </p:sp>
      <p:sp>
        <p:nvSpPr>
          <p:cNvPr id="284" name="Google Shape;284;p14"/>
          <p:cNvSpPr txBox="1">
            <a:spLocks noGrp="1"/>
          </p:cNvSpPr>
          <p:nvPr>
            <p:ph type="body" idx="1"/>
          </p:nvPr>
        </p:nvSpPr>
        <p:spPr>
          <a:xfrm>
            <a:off x="1303800" y="2847300"/>
            <a:ext cx="6047400" cy="879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285" name="Google Shape;285;p14"/>
          <p:cNvPicPr preferRelativeResize="0"/>
          <p:nvPr/>
        </p:nvPicPr>
        <p:blipFill>
          <a:blip r:embed="rId3">
            <a:alphaModFix/>
          </a:blip>
          <a:stretch>
            <a:fillRect/>
          </a:stretch>
        </p:blipFill>
        <p:spPr>
          <a:xfrm>
            <a:off x="158338" y="4072350"/>
            <a:ext cx="8827320" cy="999300"/>
          </a:xfrm>
          <a:prstGeom prst="rect">
            <a:avLst/>
          </a:prstGeom>
          <a:noFill/>
          <a:ln>
            <a:noFill/>
          </a:ln>
        </p:spPr>
      </p:pic>
      <p:pic>
        <p:nvPicPr>
          <p:cNvPr id="286" name="Google Shape;286;p14"/>
          <p:cNvPicPr preferRelativeResize="0"/>
          <p:nvPr/>
        </p:nvPicPr>
        <p:blipFill>
          <a:blip r:embed="rId4">
            <a:alphaModFix/>
          </a:blip>
          <a:stretch>
            <a:fillRect/>
          </a:stretch>
        </p:blipFill>
        <p:spPr>
          <a:xfrm>
            <a:off x="283875" y="1103124"/>
            <a:ext cx="7425774" cy="2825525"/>
          </a:xfrm>
          <a:prstGeom prst="rect">
            <a:avLst/>
          </a:prstGeom>
          <a:noFill/>
          <a:ln>
            <a:noFill/>
          </a:ln>
        </p:spPr>
      </p:pic>
      <p:sp>
        <p:nvSpPr>
          <p:cNvPr id="287" name="Google Shape;287;p14"/>
          <p:cNvSpPr txBox="1"/>
          <p:nvPr/>
        </p:nvSpPr>
        <p:spPr>
          <a:xfrm>
            <a:off x="283875" y="5215350"/>
            <a:ext cx="6191700" cy="878100"/>
          </a:xfrm>
          <a:prstGeom prst="rect">
            <a:avLst/>
          </a:prstGeom>
          <a:noFill/>
          <a:ln>
            <a:noFill/>
          </a:ln>
        </p:spPr>
        <p:txBody>
          <a:bodyPr spcFirstLastPara="1" wrap="square" lIns="91425" tIns="91425" rIns="91425" bIns="91425" anchor="t" anchorCtr="0">
            <a:spAutoFit/>
          </a:bodyPr>
          <a:lstStyle/>
          <a:p>
            <a:pPr eaLnBrk="1" fontAlgn="auto" hangingPunct="1">
              <a:lnSpc>
                <a:spcPct val="115000"/>
              </a:lnSpc>
              <a:spcBef>
                <a:spcPts val="0"/>
              </a:spcBef>
              <a:spcAft>
                <a:spcPts val="0"/>
              </a:spcAft>
              <a:buClr>
                <a:srgbClr val="000000"/>
              </a:buClr>
            </a:pPr>
            <a:r>
              <a:rPr lang="en" sz="1350" kern="0">
                <a:solidFill>
                  <a:srgbClr val="000000"/>
                </a:solidFill>
                <a:latin typeface="Arial"/>
                <a:cs typeface="Arial"/>
                <a:sym typeface="Arial"/>
              </a:rPr>
              <a:t>See:</a:t>
            </a:r>
            <a:r>
              <a:rPr lang="en" sz="1350" kern="0">
                <a:solidFill>
                  <a:srgbClr val="FFFFFF"/>
                </a:solidFill>
                <a:uFill>
                  <a:noFill/>
                </a:uFill>
                <a:latin typeface="Arial"/>
                <a:cs typeface="Arial"/>
                <a:sym typeface="Arial"/>
                <a:hlinkClick r:id="rId5">
                  <a:extLst>
                    <a:ext uri="{A12FA001-AC4F-418D-AE19-62706E023703}">
                      <ahyp:hlinkClr xmlns:ahyp="http://schemas.microsoft.com/office/drawing/2018/hyperlinkcolor" val="tx"/>
                    </a:ext>
                  </a:extLst>
                </a:hlinkClick>
              </a:rPr>
              <a:t> </a:t>
            </a:r>
            <a:r>
              <a:rPr lang="en" sz="1350" u="sng" kern="0">
                <a:solidFill>
                  <a:srgbClr val="27278B"/>
                </a:solidFill>
                <a:latin typeface="Arial"/>
                <a:cs typeface="Arial"/>
                <a:sym typeface="Arial"/>
                <a:hlinkClick r:id="rId5"/>
              </a:rPr>
              <a:t>http://www.fldoe.org/core/fileparse.php/7690/urlt/ESEGifted17English.pdf</a:t>
            </a:r>
            <a:endParaRPr sz="1350" u="sng" kern="0">
              <a:solidFill>
                <a:srgbClr val="27278B"/>
              </a:solidFill>
              <a:latin typeface="Arial"/>
              <a:cs typeface="Arial"/>
              <a:sym typeface="Arial"/>
            </a:endParaRPr>
          </a:p>
          <a:p>
            <a:pPr eaLnBrk="1" fontAlgn="auto" hangingPunct="1">
              <a:lnSpc>
                <a:spcPct val="115000"/>
              </a:lnSpc>
              <a:spcBef>
                <a:spcPts val="0"/>
              </a:spcBef>
              <a:spcAft>
                <a:spcPts val="0"/>
              </a:spcAft>
              <a:buClr>
                <a:srgbClr val="000000"/>
              </a:buClr>
            </a:pPr>
            <a:r>
              <a:rPr lang="en" sz="1350" u="sng" kern="0">
                <a:solidFill>
                  <a:srgbClr val="27278B"/>
                </a:solidFill>
                <a:latin typeface="Arial"/>
                <a:cs typeface="Arial"/>
                <a:sym typeface="Arial"/>
                <a:hlinkClick r:id="rId6"/>
              </a:rPr>
              <a:t>https://forms.dadeschools.net/webpdf/7082.pdf</a:t>
            </a:r>
            <a:endParaRPr sz="1350" u="sng" kern="0">
              <a:solidFill>
                <a:srgbClr val="27278B"/>
              </a:solidFill>
              <a:latin typeface="Arial"/>
              <a:cs typeface="Arial"/>
              <a:sym typeface="Arial"/>
            </a:endParaRPr>
          </a:p>
          <a:p>
            <a:pPr eaLnBrk="1" fontAlgn="auto" hangingPunct="1">
              <a:spcBef>
                <a:spcPts val="0"/>
              </a:spcBef>
              <a:spcAft>
                <a:spcPts val="0"/>
              </a:spcAft>
              <a:buClr>
                <a:srgbClr val="000000"/>
              </a:buClr>
            </a:pPr>
            <a:endParaRPr sz="1400" kern="0">
              <a:solidFill>
                <a:srgbClr val="000000"/>
              </a:solidFill>
              <a:latin typeface="Nunito"/>
              <a:ea typeface="Nunito"/>
              <a:cs typeface="Nunito"/>
              <a:sym typeface="Nunito"/>
            </a:endParaRPr>
          </a:p>
        </p:txBody>
      </p:sp>
      <p:sp>
        <p:nvSpPr>
          <p:cNvPr id="288" name="Google Shape;288;p14"/>
          <p:cNvSpPr txBox="1">
            <a:spLocks noGrp="1"/>
          </p:cNvSpPr>
          <p:nvPr>
            <p:ph type="subTitle" idx="4294967295"/>
          </p:nvPr>
        </p:nvSpPr>
        <p:spPr>
          <a:xfrm>
            <a:off x="7254600" y="5218550"/>
            <a:ext cx="1889400" cy="551400"/>
          </a:xfrm>
          <a:prstGeom prst="rect">
            <a:avLst/>
          </a:prstGeom>
        </p:spPr>
        <p:txBody>
          <a:bodyPr spcFirstLastPara="1" wrap="square" lIns="91425" tIns="91425" rIns="91425" bIns="91425" anchor="t" anchorCtr="0">
            <a:normAutofit fontScale="92500" lnSpcReduction="10000"/>
          </a:bodyPr>
          <a:lstStyle/>
          <a:p>
            <a:pPr marL="0" indent="0">
              <a:spcAft>
                <a:spcPts val="1200"/>
              </a:spcAft>
              <a:buNone/>
            </a:pPr>
            <a:r>
              <a:rPr lang="en" sz="1400"/>
              <a:t>Brodar</a:t>
            </a:r>
            <a:endParaRPr sz="14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sp>
        <p:nvSpPr>
          <p:cNvPr id="293" name="Google Shape;293;p15"/>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a:latin typeface="Calibri"/>
                <a:ea typeface="Calibri"/>
                <a:cs typeface="Calibri"/>
                <a:sym typeface="Calibri"/>
              </a:rPr>
              <a:t>“Gifted and talented” programs </a:t>
            </a:r>
            <a:r>
              <a:rPr lang="en" sz="2400" u="sng">
                <a:latin typeface="Calibri"/>
                <a:ea typeface="Calibri"/>
                <a:cs typeface="Calibri"/>
                <a:sym typeface="Calibri"/>
              </a:rPr>
              <a:t>inequitably</a:t>
            </a:r>
            <a:r>
              <a:rPr lang="en" sz="2400">
                <a:latin typeface="Calibri"/>
                <a:ea typeface="Calibri"/>
                <a:cs typeface="Calibri"/>
                <a:sym typeface="Calibri"/>
              </a:rPr>
              <a:t> provide access to educational resources</a:t>
            </a:r>
            <a:endParaRPr sz="2400">
              <a:latin typeface="Calibri"/>
              <a:ea typeface="Calibri"/>
              <a:cs typeface="Calibri"/>
              <a:sym typeface="Calibri"/>
            </a:endParaRPr>
          </a:p>
          <a:p>
            <a:endParaRPr/>
          </a:p>
        </p:txBody>
      </p:sp>
      <p:sp>
        <p:nvSpPr>
          <p:cNvPr id="294" name="Google Shape;294;p15"/>
          <p:cNvSpPr txBox="1">
            <a:spLocks noGrp="1"/>
          </p:cNvSpPr>
          <p:nvPr>
            <p:ph type="body" idx="1"/>
          </p:nvPr>
        </p:nvSpPr>
        <p:spPr>
          <a:xfrm>
            <a:off x="416000" y="2455125"/>
            <a:ext cx="4971600" cy="3267000"/>
          </a:xfrm>
          <a:prstGeom prst="rect">
            <a:avLst/>
          </a:prstGeom>
        </p:spPr>
        <p:txBody>
          <a:bodyPr spcFirstLastPara="1" wrap="square" lIns="91425" tIns="91425" rIns="91425" bIns="91425" anchor="t" anchorCtr="0">
            <a:normAutofit/>
          </a:bodyPr>
          <a:lstStyle/>
          <a:p>
            <a:pPr marL="0" indent="0">
              <a:buNone/>
            </a:pPr>
            <a:r>
              <a:rPr lang="en" sz="1700">
                <a:solidFill>
                  <a:srgbClr val="000000"/>
                </a:solidFill>
                <a:latin typeface="Arial"/>
                <a:ea typeface="Arial"/>
                <a:cs typeface="Arial"/>
                <a:sym typeface="Arial"/>
              </a:rPr>
              <a:t>•</a:t>
            </a:r>
            <a:r>
              <a:rPr lang="en" sz="1700" b="1">
                <a:solidFill>
                  <a:srgbClr val="000000"/>
                </a:solidFill>
                <a:latin typeface="Calibri"/>
                <a:ea typeface="Calibri"/>
                <a:cs typeface="Calibri"/>
                <a:sym typeface="Calibri"/>
              </a:rPr>
              <a:t>K-12 participation in gifted and talented programs (2012 data):</a:t>
            </a:r>
            <a:endParaRPr sz="1700" b="1">
              <a:solidFill>
                <a:srgbClr val="000000"/>
              </a:solidFill>
              <a:latin typeface="Calibri"/>
              <a:ea typeface="Calibri"/>
              <a:cs typeface="Calibri"/>
              <a:sym typeface="Calibri"/>
            </a:endParaRPr>
          </a:p>
          <a:p>
            <a:pPr indent="0">
              <a:buNone/>
            </a:pPr>
            <a:r>
              <a:rPr lang="en" sz="1700">
                <a:solidFill>
                  <a:srgbClr val="000000"/>
                </a:solidFill>
                <a:latin typeface="Arial"/>
                <a:ea typeface="Arial"/>
                <a:cs typeface="Arial"/>
                <a:sym typeface="Arial"/>
              </a:rPr>
              <a:t>•</a:t>
            </a:r>
            <a:r>
              <a:rPr lang="en" sz="1700">
                <a:solidFill>
                  <a:srgbClr val="000000"/>
                </a:solidFill>
                <a:latin typeface="Calibri"/>
                <a:ea typeface="Calibri"/>
                <a:cs typeface="Calibri"/>
                <a:sym typeface="Calibri"/>
              </a:rPr>
              <a:t>7.6% of White students</a:t>
            </a:r>
            <a:endParaRPr sz="1700">
              <a:solidFill>
                <a:srgbClr val="000000"/>
              </a:solidFill>
              <a:latin typeface="Calibri"/>
              <a:ea typeface="Calibri"/>
              <a:cs typeface="Calibri"/>
              <a:sym typeface="Calibri"/>
            </a:endParaRPr>
          </a:p>
          <a:p>
            <a:pPr indent="0">
              <a:buNone/>
            </a:pPr>
            <a:r>
              <a:rPr lang="en" sz="1700">
                <a:solidFill>
                  <a:srgbClr val="000000"/>
                </a:solidFill>
                <a:latin typeface="Arial"/>
                <a:ea typeface="Arial"/>
                <a:cs typeface="Arial"/>
                <a:sym typeface="Arial"/>
              </a:rPr>
              <a:t>•</a:t>
            </a:r>
            <a:r>
              <a:rPr lang="en" sz="1700">
                <a:solidFill>
                  <a:srgbClr val="000000"/>
                </a:solidFill>
                <a:latin typeface="Calibri"/>
                <a:ea typeface="Calibri"/>
                <a:cs typeface="Calibri"/>
                <a:sym typeface="Calibri"/>
              </a:rPr>
              <a:t>4.6% of Hispanic students</a:t>
            </a:r>
            <a:endParaRPr sz="1700">
              <a:solidFill>
                <a:srgbClr val="000000"/>
              </a:solidFill>
              <a:latin typeface="Calibri"/>
              <a:ea typeface="Calibri"/>
              <a:cs typeface="Calibri"/>
              <a:sym typeface="Calibri"/>
            </a:endParaRPr>
          </a:p>
          <a:p>
            <a:pPr indent="0">
              <a:buNone/>
            </a:pPr>
            <a:r>
              <a:rPr lang="en" sz="1700">
                <a:solidFill>
                  <a:srgbClr val="000000"/>
                </a:solidFill>
                <a:latin typeface="Arial"/>
                <a:ea typeface="Arial"/>
                <a:cs typeface="Arial"/>
                <a:sym typeface="Arial"/>
              </a:rPr>
              <a:t>•</a:t>
            </a:r>
            <a:r>
              <a:rPr lang="en" sz="1700">
                <a:solidFill>
                  <a:srgbClr val="000000"/>
                </a:solidFill>
                <a:latin typeface="Calibri"/>
                <a:ea typeface="Calibri"/>
                <a:cs typeface="Calibri"/>
                <a:sym typeface="Calibri"/>
              </a:rPr>
              <a:t>3.6% of Black students</a:t>
            </a:r>
            <a:endParaRPr sz="1700">
              <a:solidFill>
                <a:srgbClr val="000000"/>
              </a:solidFill>
              <a:latin typeface="Calibri"/>
              <a:ea typeface="Calibri"/>
              <a:cs typeface="Calibri"/>
              <a:sym typeface="Calibri"/>
            </a:endParaRPr>
          </a:p>
          <a:p>
            <a:pPr indent="0">
              <a:buNone/>
            </a:pPr>
            <a:r>
              <a:rPr lang="en" sz="1700">
                <a:solidFill>
                  <a:srgbClr val="000000"/>
                </a:solidFill>
                <a:latin typeface="Arial"/>
                <a:ea typeface="Arial"/>
                <a:cs typeface="Arial"/>
                <a:sym typeface="Arial"/>
              </a:rPr>
              <a:t>•</a:t>
            </a:r>
            <a:r>
              <a:rPr lang="en" sz="1700">
                <a:solidFill>
                  <a:srgbClr val="000000"/>
                </a:solidFill>
                <a:latin typeface="Calibri"/>
                <a:ea typeface="Calibri"/>
                <a:cs typeface="Calibri"/>
                <a:sym typeface="Calibri"/>
              </a:rPr>
              <a:t>1.8% of English language learners</a:t>
            </a:r>
            <a:endParaRPr sz="1700">
              <a:solidFill>
                <a:srgbClr val="000000"/>
              </a:solidFill>
              <a:latin typeface="Calibri"/>
              <a:ea typeface="Calibri"/>
              <a:cs typeface="Calibri"/>
              <a:sym typeface="Calibri"/>
            </a:endParaRPr>
          </a:p>
          <a:p>
            <a:pPr marL="0" indent="0">
              <a:buNone/>
            </a:pPr>
            <a:r>
              <a:rPr lang="en" sz="1700">
                <a:solidFill>
                  <a:srgbClr val="000000"/>
                </a:solidFill>
                <a:latin typeface="Arial"/>
                <a:ea typeface="Arial"/>
                <a:cs typeface="Arial"/>
                <a:sym typeface="Arial"/>
              </a:rPr>
              <a:t>•</a:t>
            </a:r>
            <a:r>
              <a:rPr lang="en" sz="1700" b="1">
                <a:solidFill>
                  <a:srgbClr val="000000"/>
                </a:solidFill>
                <a:latin typeface="Calibri"/>
                <a:ea typeface="Calibri"/>
                <a:cs typeface="Calibri"/>
                <a:sym typeface="Calibri"/>
              </a:rPr>
              <a:t>Disparities persist despite changing eligibility criteria</a:t>
            </a:r>
            <a:endParaRPr sz="1700" b="1">
              <a:solidFill>
                <a:srgbClr val="000000"/>
              </a:solidFill>
              <a:latin typeface="Calibri"/>
              <a:ea typeface="Calibri"/>
              <a:cs typeface="Calibri"/>
              <a:sym typeface="Calibri"/>
            </a:endParaRPr>
          </a:p>
          <a:p>
            <a:pPr marL="0" indent="0">
              <a:buNone/>
            </a:pPr>
            <a:r>
              <a:rPr lang="en" sz="1700">
                <a:solidFill>
                  <a:srgbClr val="000000"/>
                </a:solidFill>
                <a:latin typeface="Arial"/>
                <a:ea typeface="Arial"/>
                <a:cs typeface="Arial"/>
                <a:sym typeface="Arial"/>
              </a:rPr>
              <a:t>•</a:t>
            </a:r>
            <a:r>
              <a:rPr lang="en" sz="1700" b="1">
                <a:solidFill>
                  <a:srgbClr val="000000"/>
                </a:solidFill>
                <a:latin typeface="Calibri"/>
                <a:ea typeface="Calibri"/>
                <a:cs typeface="Calibri"/>
                <a:sym typeface="Calibri"/>
              </a:rPr>
              <a:t>Likely because youth from underrepresented backgrounds are less likely to be referred for evaluation</a:t>
            </a:r>
            <a:endParaRPr sz="1700" b="1">
              <a:solidFill>
                <a:srgbClr val="000000"/>
              </a:solidFill>
              <a:latin typeface="Calibri"/>
              <a:ea typeface="Calibri"/>
              <a:cs typeface="Calibri"/>
              <a:sym typeface="Calibri"/>
            </a:endParaRPr>
          </a:p>
          <a:p>
            <a:pPr marL="0" indent="0">
              <a:spcAft>
                <a:spcPts val="1200"/>
              </a:spcAft>
              <a:buNone/>
            </a:pPr>
            <a:endParaRPr sz="1200">
              <a:solidFill>
                <a:srgbClr val="000000"/>
              </a:solidFill>
            </a:endParaRPr>
          </a:p>
        </p:txBody>
      </p:sp>
      <p:sp>
        <p:nvSpPr>
          <p:cNvPr id="295" name="Google Shape;295;p15"/>
          <p:cNvSpPr txBox="1">
            <a:spLocks noGrp="1"/>
          </p:cNvSpPr>
          <p:nvPr>
            <p:ph type="subTitle" idx="4294967295"/>
          </p:nvPr>
        </p:nvSpPr>
        <p:spPr>
          <a:xfrm>
            <a:off x="7711800" y="5294750"/>
            <a:ext cx="1889400" cy="551400"/>
          </a:xfrm>
          <a:prstGeom prst="rect">
            <a:avLst/>
          </a:prstGeom>
        </p:spPr>
        <p:txBody>
          <a:bodyPr spcFirstLastPara="1" wrap="square" lIns="91425" tIns="91425" rIns="91425" bIns="91425" anchor="t" anchorCtr="0">
            <a:normAutofit fontScale="92500" lnSpcReduction="10000"/>
          </a:bodyPr>
          <a:lstStyle/>
          <a:p>
            <a:pPr marL="0" indent="0">
              <a:spcAft>
                <a:spcPts val="1200"/>
              </a:spcAft>
              <a:buNone/>
            </a:pPr>
            <a:r>
              <a:rPr lang="en" sz="1400"/>
              <a:t>Brodar</a:t>
            </a:r>
            <a:endParaRPr sz="1400"/>
          </a:p>
        </p:txBody>
      </p:sp>
      <p:pic>
        <p:nvPicPr>
          <p:cNvPr id="296" name="Google Shape;296;p15"/>
          <p:cNvPicPr preferRelativeResize="0"/>
          <p:nvPr/>
        </p:nvPicPr>
        <p:blipFill>
          <a:blip r:embed="rId3">
            <a:alphaModFix/>
          </a:blip>
          <a:stretch>
            <a:fillRect/>
          </a:stretch>
        </p:blipFill>
        <p:spPr>
          <a:xfrm>
            <a:off x="5387600" y="2546201"/>
            <a:ext cx="3756400" cy="25812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sp>
        <p:nvSpPr>
          <p:cNvPr id="301" name="Google Shape;301;p16"/>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a:solidFill>
                  <a:srgbClr val="000000"/>
                </a:solidFill>
                <a:latin typeface="Calibri"/>
                <a:ea typeface="Calibri"/>
                <a:cs typeface="Calibri"/>
                <a:sym typeface="Calibri"/>
              </a:rPr>
              <a:t>Introduction of universal screening program in Broward County Schools provided natural experiment</a:t>
            </a:r>
            <a:endParaRPr sz="2400">
              <a:solidFill>
                <a:srgbClr val="000000"/>
              </a:solidFill>
              <a:latin typeface="Calibri"/>
              <a:ea typeface="Calibri"/>
              <a:cs typeface="Calibri"/>
              <a:sym typeface="Calibri"/>
            </a:endParaRPr>
          </a:p>
          <a:p>
            <a:endParaRPr>
              <a:solidFill>
                <a:srgbClr val="000000"/>
              </a:solidFill>
            </a:endParaRPr>
          </a:p>
        </p:txBody>
      </p:sp>
      <p:sp>
        <p:nvSpPr>
          <p:cNvPr id="302" name="Google Shape;302;p16"/>
          <p:cNvSpPr txBox="1">
            <a:spLocks noGrp="1"/>
          </p:cNvSpPr>
          <p:nvPr>
            <p:ph type="body" idx="1"/>
          </p:nvPr>
        </p:nvSpPr>
        <p:spPr>
          <a:xfrm>
            <a:off x="674575" y="2514400"/>
            <a:ext cx="7577100" cy="3287700"/>
          </a:xfrm>
          <a:prstGeom prst="rect">
            <a:avLst/>
          </a:prstGeom>
        </p:spPr>
        <p:txBody>
          <a:bodyPr spcFirstLastPara="1" wrap="square" lIns="91425" tIns="91425" rIns="91425" bIns="91425" anchor="t" anchorCtr="0">
            <a:normAutofit fontScale="85000" lnSpcReduction="20000"/>
          </a:bodyPr>
          <a:lstStyle/>
          <a:p>
            <a:pPr marL="0" indent="0">
              <a:buNone/>
            </a:pPr>
            <a:r>
              <a:rPr lang="en" sz="1800">
                <a:solidFill>
                  <a:srgbClr val="000000"/>
                </a:solidFill>
                <a:latin typeface="Arial"/>
                <a:ea typeface="Arial"/>
                <a:cs typeface="Arial"/>
                <a:sym typeface="Arial"/>
              </a:rPr>
              <a:t>•</a:t>
            </a:r>
            <a:r>
              <a:rPr lang="en" sz="1800" b="1">
                <a:solidFill>
                  <a:srgbClr val="000000"/>
                </a:solidFill>
                <a:latin typeface="Calibri"/>
                <a:ea typeface="Calibri"/>
                <a:cs typeface="Calibri"/>
                <a:sym typeface="Calibri"/>
              </a:rPr>
              <a:t>Starting in 2005, all 2nd graders completed the Naglieri Non-Verbal Ability Test</a:t>
            </a:r>
            <a:endParaRPr sz="1800" b="1">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Score ≥ 130 (or 116 for Plan B Eligible) referred for full evaluation with district psychologists</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Students could also still be nominated by parents or teachers</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Referred students placed in queue for testing OR parents could obtain testing outside of district to bypass the queue (e.g., at UM PSC, evals = $1,100)</a:t>
            </a:r>
            <a:endParaRPr sz="1800">
              <a:solidFill>
                <a:srgbClr val="000000"/>
              </a:solidFill>
              <a:latin typeface="Calibri"/>
              <a:ea typeface="Calibri"/>
              <a:cs typeface="Calibri"/>
              <a:sym typeface="Calibri"/>
            </a:endParaRPr>
          </a:p>
          <a:p>
            <a:pPr marL="0" indent="0">
              <a:buNone/>
            </a:pPr>
            <a:r>
              <a:rPr lang="en" sz="1800">
                <a:solidFill>
                  <a:srgbClr val="000000"/>
                </a:solidFill>
                <a:latin typeface="Arial"/>
                <a:ea typeface="Arial"/>
                <a:cs typeface="Arial"/>
                <a:sym typeface="Arial"/>
              </a:rPr>
              <a:t>•</a:t>
            </a:r>
            <a:r>
              <a:rPr lang="en" sz="1800" b="1">
                <a:solidFill>
                  <a:srgbClr val="000000"/>
                </a:solidFill>
                <a:latin typeface="Calibri"/>
                <a:ea typeface="Calibri"/>
                <a:cs typeface="Calibri"/>
                <a:sym typeface="Calibri"/>
              </a:rPr>
              <a:t>No other program changes</a:t>
            </a:r>
            <a:endParaRPr sz="1800" b="1">
              <a:solidFill>
                <a:srgbClr val="000000"/>
              </a:solidFill>
              <a:latin typeface="Calibri"/>
              <a:ea typeface="Calibri"/>
              <a:cs typeface="Calibri"/>
              <a:sym typeface="Calibri"/>
            </a:endParaRPr>
          </a:p>
          <a:p>
            <a:pPr marL="0" indent="0">
              <a:buNone/>
            </a:pPr>
            <a:r>
              <a:rPr lang="en" sz="1800">
                <a:solidFill>
                  <a:srgbClr val="000000"/>
                </a:solidFill>
                <a:latin typeface="Arial"/>
                <a:ea typeface="Arial"/>
                <a:cs typeface="Arial"/>
                <a:sym typeface="Arial"/>
              </a:rPr>
              <a:t>•</a:t>
            </a:r>
            <a:r>
              <a:rPr lang="en" sz="1800" b="1">
                <a:solidFill>
                  <a:srgbClr val="000000"/>
                </a:solidFill>
                <a:latin typeface="Calibri"/>
                <a:ea typeface="Calibri"/>
                <a:cs typeface="Calibri"/>
                <a:sym typeface="Calibri"/>
              </a:rPr>
              <a:t>Analysis of student records</a:t>
            </a:r>
            <a:endParaRPr sz="1800" b="1">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Pre/post differences</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Interrupted time series</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Compared “compliers” (newly-identified gifted students) versus “always takers” (those identified by traditional system)</a:t>
            </a:r>
            <a:endParaRPr sz="1800">
              <a:solidFill>
                <a:srgbClr val="000000"/>
              </a:solidFill>
              <a:latin typeface="Calibri"/>
              <a:ea typeface="Calibri"/>
              <a:cs typeface="Calibri"/>
              <a:sym typeface="Calibri"/>
            </a:endParaRPr>
          </a:p>
          <a:p>
            <a:pPr indent="0">
              <a:buNone/>
            </a:pPr>
            <a:r>
              <a:rPr lang="en" sz="1800">
                <a:solidFill>
                  <a:srgbClr val="000000"/>
                </a:solidFill>
                <a:latin typeface="Arial"/>
                <a:ea typeface="Arial"/>
                <a:cs typeface="Arial"/>
                <a:sym typeface="Arial"/>
              </a:rPr>
              <a:t>•</a:t>
            </a:r>
            <a:r>
              <a:rPr lang="en" sz="1800">
                <a:solidFill>
                  <a:srgbClr val="000000"/>
                </a:solidFill>
                <a:latin typeface="Calibri"/>
                <a:ea typeface="Calibri"/>
                <a:cs typeface="Calibri"/>
                <a:sym typeface="Calibri"/>
              </a:rPr>
              <a:t>Compared the district to others in the state</a:t>
            </a:r>
            <a:endParaRPr sz="1800">
              <a:solidFill>
                <a:srgbClr val="000000"/>
              </a:solidFill>
              <a:latin typeface="Calibri"/>
              <a:ea typeface="Calibri"/>
              <a:cs typeface="Calibri"/>
              <a:sym typeface="Calibri"/>
            </a:endParaRPr>
          </a:p>
          <a:p>
            <a:pPr marL="0" indent="0">
              <a:spcAft>
                <a:spcPts val="1200"/>
              </a:spcAft>
              <a:buNone/>
            </a:pPr>
            <a:endParaRPr>
              <a:solidFill>
                <a:srgbClr val="000000"/>
              </a:solidFill>
            </a:endParaRPr>
          </a:p>
        </p:txBody>
      </p:sp>
      <p:sp>
        <p:nvSpPr>
          <p:cNvPr id="303" name="Google Shape;303;p16"/>
          <p:cNvSpPr txBox="1">
            <a:spLocks noGrp="1"/>
          </p:cNvSpPr>
          <p:nvPr>
            <p:ph type="subTitle" idx="4294967295"/>
          </p:nvPr>
        </p:nvSpPr>
        <p:spPr>
          <a:xfrm>
            <a:off x="7840300" y="5385875"/>
            <a:ext cx="1889400" cy="551400"/>
          </a:xfrm>
          <a:prstGeom prst="rect">
            <a:avLst/>
          </a:prstGeom>
        </p:spPr>
        <p:txBody>
          <a:bodyPr spcFirstLastPara="1" wrap="square" lIns="91425" tIns="91425" rIns="91425" bIns="91425" anchor="t" anchorCtr="0">
            <a:normAutofit fontScale="92500" lnSpcReduction="10000"/>
          </a:bodyPr>
          <a:lstStyle/>
          <a:p>
            <a:pPr marL="0" indent="0">
              <a:spcAft>
                <a:spcPts val="1200"/>
              </a:spcAft>
              <a:buNone/>
            </a:pPr>
            <a:r>
              <a:rPr lang="en" sz="1400"/>
              <a:t>Brodar</a:t>
            </a:r>
            <a:endParaRPr sz="14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Shape 307"/>
        <p:cNvGrpSpPr/>
        <p:nvPr/>
      </p:nvGrpSpPr>
      <p:grpSpPr>
        <a:xfrm>
          <a:off x="0" y="0"/>
          <a:ext cx="0" cy="0"/>
          <a:chOff x="0" y="0"/>
          <a:chExt cx="0" cy="0"/>
        </a:xfrm>
      </p:grpSpPr>
      <p:sp>
        <p:nvSpPr>
          <p:cNvPr id="308" name="Google Shape;308;p17"/>
          <p:cNvSpPr txBox="1">
            <a:spLocks noGrp="1"/>
          </p:cNvSpPr>
          <p:nvPr>
            <p:ph type="title"/>
          </p:nvPr>
        </p:nvSpPr>
        <p:spPr>
          <a:xfrm>
            <a:off x="933250" y="1025500"/>
            <a:ext cx="7493700" cy="999300"/>
          </a:xfrm>
          <a:prstGeom prst="rect">
            <a:avLst/>
          </a:prstGeom>
        </p:spPr>
        <p:txBody>
          <a:bodyPr spcFirstLastPara="1" wrap="square" lIns="91425" tIns="91425" rIns="91425" bIns="91425" anchor="t" anchorCtr="0">
            <a:normAutofit fontScale="90000"/>
          </a:bodyPr>
          <a:lstStyle/>
          <a:p>
            <a:pPr algn="ctr"/>
            <a:r>
              <a:rPr lang="en" sz="1800">
                <a:solidFill>
                  <a:srgbClr val="000000"/>
                </a:solidFill>
                <a:latin typeface="Arial"/>
                <a:ea typeface="Arial"/>
                <a:cs typeface="Arial"/>
                <a:sym typeface="Arial"/>
              </a:rPr>
              <a:t>Black &amp; Hispanic students over-represented in Plan B,</a:t>
            </a:r>
            <a:endParaRPr sz="1800">
              <a:solidFill>
                <a:srgbClr val="000000"/>
              </a:solidFill>
              <a:latin typeface="Arial"/>
              <a:ea typeface="Arial"/>
              <a:cs typeface="Arial"/>
              <a:sym typeface="Arial"/>
            </a:endParaRPr>
          </a:p>
          <a:p>
            <a:pPr algn="ctr"/>
            <a:r>
              <a:rPr lang="en" sz="1800">
                <a:solidFill>
                  <a:srgbClr val="000000"/>
                </a:solidFill>
                <a:latin typeface="Arial"/>
                <a:ea typeface="Arial"/>
                <a:cs typeface="Arial"/>
                <a:sym typeface="Arial"/>
              </a:rPr>
              <a:t>Plan B less likely to have IQ scores on record &amp; be classified as gifted</a:t>
            </a:r>
            <a:endParaRPr>
              <a:solidFill>
                <a:srgbClr val="000000"/>
              </a:solidFill>
            </a:endParaRPr>
          </a:p>
        </p:txBody>
      </p:sp>
      <p:sp>
        <p:nvSpPr>
          <p:cNvPr id="309" name="Google Shape;309;p17"/>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10" name="Google Shape;310;p17"/>
          <p:cNvSpPr txBox="1">
            <a:spLocks noGrp="1"/>
          </p:cNvSpPr>
          <p:nvPr>
            <p:ph type="subTitle" idx="4294967295"/>
          </p:nvPr>
        </p:nvSpPr>
        <p:spPr>
          <a:xfrm>
            <a:off x="8334300" y="5388900"/>
            <a:ext cx="1183200" cy="612000"/>
          </a:xfrm>
          <a:prstGeom prst="rect">
            <a:avLst/>
          </a:prstGeom>
        </p:spPr>
        <p:txBody>
          <a:bodyPr spcFirstLastPara="1" wrap="square" lIns="91425" tIns="91425" rIns="91425" bIns="91425" anchor="t" anchorCtr="0">
            <a:normAutofit fontScale="77500" lnSpcReduction="20000"/>
          </a:bodyPr>
          <a:lstStyle/>
          <a:p>
            <a:pPr marL="0" indent="0">
              <a:spcAft>
                <a:spcPts val="1200"/>
              </a:spcAft>
              <a:buNone/>
            </a:pPr>
            <a:r>
              <a:rPr lang="en" sz="1400"/>
              <a:t>Brodar, Mendez</a:t>
            </a:r>
            <a:endParaRPr sz="1400"/>
          </a:p>
        </p:txBody>
      </p:sp>
      <p:pic>
        <p:nvPicPr>
          <p:cNvPr id="311" name="Google Shape;311;p17"/>
          <p:cNvPicPr preferRelativeResize="0"/>
          <p:nvPr/>
        </p:nvPicPr>
        <p:blipFill>
          <a:blip r:embed="rId3">
            <a:alphaModFix/>
          </a:blip>
          <a:stretch>
            <a:fillRect/>
          </a:stretch>
        </p:blipFill>
        <p:spPr>
          <a:xfrm>
            <a:off x="1313200" y="1646125"/>
            <a:ext cx="6608352" cy="4354624"/>
          </a:xfrm>
          <a:prstGeom prst="rect">
            <a:avLst/>
          </a:prstGeom>
          <a:noFill/>
          <a:ln>
            <a:noFill/>
          </a:ln>
        </p:spPr>
      </p:pic>
      <p:sp>
        <p:nvSpPr>
          <p:cNvPr id="312" name="Google Shape;312;p17"/>
          <p:cNvSpPr/>
          <p:nvPr/>
        </p:nvSpPr>
        <p:spPr>
          <a:xfrm>
            <a:off x="3980325" y="5028825"/>
            <a:ext cx="3884700" cy="2151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3" name="Google Shape;313;p17"/>
          <p:cNvSpPr/>
          <p:nvPr/>
        </p:nvSpPr>
        <p:spPr>
          <a:xfrm>
            <a:off x="6586200" y="2996825"/>
            <a:ext cx="1183200" cy="3108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4" name="Google Shape;314;p17"/>
          <p:cNvSpPr/>
          <p:nvPr/>
        </p:nvSpPr>
        <p:spPr>
          <a:xfrm>
            <a:off x="5331075" y="2847300"/>
            <a:ext cx="1183200" cy="2151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Shape 318"/>
        <p:cNvGrpSpPr/>
        <p:nvPr/>
      </p:nvGrpSpPr>
      <p:grpSpPr>
        <a:xfrm>
          <a:off x="0" y="0"/>
          <a:ext cx="0" cy="0"/>
          <a:chOff x="0" y="0"/>
          <a:chExt cx="0" cy="0"/>
        </a:xfrm>
      </p:grpSpPr>
      <p:sp>
        <p:nvSpPr>
          <p:cNvPr id="319" name="Google Shape;319;p18"/>
          <p:cNvSpPr txBox="1">
            <a:spLocks noGrp="1"/>
          </p:cNvSpPr>
          <p:nvPr>
            <p:ph type="title"/>
          </p:nvPr>
        </p:nvSpPr>
        <p:spPr>
          <a:xfrm>
            <a:off x="1303800" y="1252625"/>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a:solidFill>
                  <a:srgbClr val="000000"/>
                </a:solidFill>
                <a:latin typeface="Calibri"/>
                <a:ea typeface="Calibri"/>
                <a:cs typeface="Calibri"/>
                <a:sym typeface="Calibri"/>
              </a:rPr>
              <a:t>Screening program led to large increases in the fraction of students classified as gifted</a:t>
            </a:r>
            <a:endParaRPr sz="2400">
              <a:solidFill>
                <a:srgbClr val="000000"/>
              </a:solidFill>
              <a:latin typeface="Calibri"/>
              <a:ea typeface="Calibri"/>
              <a:cs typeface="Calibri"/>
              <a:sym typeface="Calibri"/>
            </a:endParaRPr>
          </a:p>
          <a:p>
            <a:endParaRPr>
              <a:solidFill>
                <a:srgbClr val="000000"/>
              </a:solidFill>
            </a:endParaRPr>
          </a:p>
        </p:txBody>
      </p:sp>
      <p:sp>
        <p:nvSpPr>
          <p:cNvPr id="320" name="Google Shape;320;p18"/>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21" name="Google Shape;321;p18"/>
          <p:cNvSpPr txBox="1">
            <a:spLocks noGrp="1"/>
          </p:cNvSpPr>
          <p:nvPr>
            <p:ph type="subTitle" idx="4294967295"/>
          </p:nvPr>
        </p:nvSpPr>
        <p:spPr>
          <a:xfrm>
            <a:off x="7923950" y="5314175"/>
            <a:ext cx="1079700" cy="527400"/>
          </a:xfrm>
          <a:prstGeom prst="rect">
            <a:avLst/>
          </a:prstGeom>
        </p:spPr>
        <p:txBody>
          <a:bodyPr spcFirstLastPara="1" wrap="square" lIns="91425" tIns="91425" rIns="91425" bIns="91425" anchor="t" anchorCtr="0">
            <a:normAutofit fontScale="92500" lnSpcReduction="20000"/>
          </a:bodyPr>
          <a:lstStyle/>
          <a:p>
            <a:pPr marL="0" indent="0">
              <a:spcAft>
                <a:spcPts val="1200"/>
              </a:spcAft>
              <a:buNone/>
            </a:pPr>
            <a:r>
              <a:rPr lang="en" sz="1400"/>
              <a:t>Brodar</a:t>
            </a:r>
            <a:endParaRPr sz="1400"/>
          </a:p>
        </p:txBody>
      </p:sp>
      <p:pic>
        <p:nvPicPr>
          <p:cNvPr id="322" name="Google Shape;322;p18"/>
          <p:cNvPicPr preferRelativeResize="0"/>
          <p:nvPr/>
        </p:nvPicPr>
        <p:blipFill>
          <a:blip r:embed="rId3">
            <a:alphaModFix/>
          </a:blip>
          <a:stretch>
            <a:fillRect/>
          </a:stretch>
        </p:blipFill>
        <p:spPr>
          <a:xfrm>
            <a:off x="1984813" y="2201237"/>
            <a:ext cx="5174376" cy="3833726"/>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Shape 326"/>
        <p:cNvGrpSpPr/>
        <p:nvPr/>
      </p:nvGrpSpPr>
      <p:grpSpPr>
        <a:xfrm>
          <a:off x="0" y="0"/>
          <a:ext cx="0" cy="0"/>
          <a:chOff x="0" y="0"/>
          <a:chExt cx="0" cy="0"/>
        </a:xfrm>
      </p:grpSpPr>
      <p:sp>
        <p:nvSpPr>
          <p:cNvPr id="327" name="Google Shape;327;p19"/>
          <p:cNvSpPr txBox="1">
            <a:spLocks noGrp="1"/>
          </p:cNvSpPr>
          <p:nvPr>
            <p:ph type="title"/>
          </p:nvPr>
        </p:nvSpPr>
        <p:spPr>
          <a:xfrm>
            <a:off x="1303800" y="1097225"/>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a:solidFill>
                  <a:srgbClr val="000000"/>
                </a:solidFill>
                <a:latin typeface="Calibri"/>
                <a:ea typeface="Calibri"/>
                <a:cs typeface="Calibri"/>
                <a:sym typeface="Calibri"/>
              </a:rPr>
              <a:t>Change in fraction of students identified as gifted can be attributed to screening given small year-to-year variability in comparable districts </a:t>
            </a:r>
            <a:endParaRPr sz="2400">
              <a:solidFill>
                <a:srgbClr val="000000"/>
              </a:solidFill>
              <a:latin typeface="Calibri"/>
              <a:ea typeface="Calibri"/>
              <a:cs typeface="Calibri"/>
              <a:sym typeface="Calibri"/>
            </a:endParaRPr>
          </a:p>
          <a:p>
            <a:endParaRPr>
              <a:solidFill>
                <a:srgbClr val="000000"/>
              </a:solidFill>
            </a:endParaRPr>
          </a:p>
        </p:txBody>
      </p:sp>
      <p:sp>
        <p:nvSpPr>
          <p:cNvPr id="328" name="Google Shape;328;p19"/>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29" name="Google Shape;329;p19"/>
          <p:cNvSpPr txBox="1">
            <a:spLocks noGrp="1"/>
          </p:cNvSpPr>
          <p:nvPr>
            <p:ph type="subTitle" idx="4294967295"/>
          </p:nvPr>
        </p:nvSpPr>
        <p:spPr>
          <a:xfrm>
            <a:off x="7780525" y="5283950"/>
            <a:ext cx="1291800" cy="515400"/>
          </a:xfrm>
          <a:prstGeom prst="rect">
            <a:avLst/>
          </a:prstGeom>
        </p:spPr>
        <p:txBody>
          <a:bodyPr spcFirstLastPara="1" wrap="square" lIns="91425" tIns="91425" rIns="91425" bIns="91425" anchor="t" anchorCtr="0">
            <a:normAutofit fontScale="85000" lnSpcReduction="20000"/>
          </a:bodyPr>
          <a:lstStyle/>
          <a:p>
            <a:pPr marL="0" indent="0">
              <a:spcAft>
                <a:spcPts val="1200"/>
              </a:spcAft>
              <a:buNone/>
            </a:pPr>
            <a:r>
              <a:rPr lang="en" sz="1400"/>
              <a:t>Brodar</a:t>
            </a:r>
            <a:endParaRPr sz="1400"/>
          </a:p>
        </p:txBody>
      </p:sp>
      <p:pic>
        <p:nvPicPr>
          <p:cNvPr id="330" name="Google Shape;330;p19"/>
          <p:cNvPicPr preferRelativeResize="0"/>
          <p:nvPr/>
        </p:nvPicPr>
        <p:blipFill>
          <a:blip r:embed="rId3">
            <a:alphaModFix/>
          </a:blip>
          <a:stretch>
            <a:fillRect/>
          </a:stretch>
        </p:blipFill>
        <p:spPr>
          <a:xfrm>
            <a:off x="1707926" y="2436851"/>
            <a:ext cx="5416949" cy="336250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Shape 334"/>
        <p:cNvGrpSpPr/>
        <p:nvPr/>
      </p:nvGrpSpPr>
      <p:grpSpPr>
        <a:xfrm>
          <a:off x="0" y="0"/>
          <a:ext cx="0" cy="0"/>
          <a:chOff x="0" y="0"/>
          <a:chExt cx="0" cy="0"/>
        </a:xfrm>
      </p:grpSpPr>
      <p:sp>
        <p:nvSpPr>
          <p:cNvPr id="335" name="Google Shape;335;p20"/>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r>
              <a:rPr lang="en" sz="2100">
                <a:solidFill>
                  <a:srgbClr val="000000"/>
                </a:solidFill>
                <a:latin typeface="Arial"/>
                <a:ea typeface="Arial"/>
                <a:cs typeface="Arial"/>
                <a:sym typeface="Arial"/>
              </a:rPr>
              <a:t>Screening had particularly large &amp; positive impact for Black, Hispanic, and Plan B Eligible kids </a:t>
            </a:r>
            <a:endParaRPr>
              <a:solidFill>
                <a:srgbClr val="000000"/>
              </a:solidFill>
            </a:endParaRPr>
          </a:p>
        </p:txBody>
      </p:sp>
      <p:sp>
        <p:nvSpPr>
          <p:cNvPr id="336" name="Google Shape;336;p20"/>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37" name="Google Shape;337;p20"/>
          <p:cNvSpPr txBox="1">
            <a:spLocks noGrp="1"/>
          </p:cNvSpPr>
          <p:nvPr>
            <p:ph type="subTitle" idx="4294967295"/>
          </p:nvPr>
        </p:nvSpPr>
        <p:spPr>
          <a:xfrm>
            <a:off x="7732725" y="5314175"/>
            <a:ext cx="1279800" cy="587100"/>
          </a:xfrm>
          <a:prstGeom prst="rect">
            <a:avLst/>
          </a:prstGeom>
        </p:spPr>
        <p:txBody>
          <a:bodyPr spcFirstLastPara="1" wrap="square" lIns="91425" tIns="91425" rIns="91425" bIns="91425" anchor="t" anchorCtr="0">
            <a:normAutofit/>
          </a:bodyPr>
          <a:lstStyle/>
          <a:p>
            <a:pPr marL="0" indent="0">
              <a:spcAft>
                <a:spcPts val="1200"/>
              </a:spcAft>
              <a:buNone/>
            </a:pPr>
            <a:r>
              <a:rPr lang="en" sz="1400"/>
              <a:t>Brodar</a:t>
            </a:r>
            <a:endParaRPr sz="1400"/>
          </a:p>
        </p:txBody>
      </p:sp>
      <p:pic>
        <p:nvPicPr>
          <p:cNvPr id="338" name="Google Shape;338;p20"/>
          <p:cNvPicPr preferRelativeResize="0"/>
          <p:nvPr/>
        </p:nvPicPr>
        <p:blipFill>
          <a:blip r:embed="rId3">
            <a:alphaModFix/>
          </a:blip>
          <a:stretch>
            <a:fillRect/>
          </a:stretch>
        </p:blipFill>
        <p:spPr>
          <a:xfrm>
            <a:off x="358588" y="2455125"/>
            <a:ext cx="8426824" cy="2789000"/>
          </a:xfrm>
          <a:prstGeom prst="rect">
            <a:avLst/>
          </a:prstGeom>
          <a:noFill/>
          <a:ln>
            <a:noFill/>
          </a:ln>
        </p:spPr>
      </p:pic>
      <p:sp>
        <p:nvSpPr>
          <p:cNvPr id="339" name="Google Shape;339;p20"/>
          <p:cNvSpPr/>
          <p:nvPr/>
        </p:nvSpPr>
        <p:spPr>
          <a:xfrm>
            <a:off x="1984200" y="3815500"/>
            <a:ext cx="2067900" cy="6516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40" name="Google Shape;340;p20"/>
          <p:cNvSpPr/>
          <p:nvPr/>
        </p:nvSpPr>
        <p:spPr>
          <a:xfrm>
            <a:off x="6869900" y="3815500"/>
            <a:ext cx="1757100" cy="6516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41" name="Google Shape;341;p20"/>
          <p:cNvSpPr txBox="1"/>
          <p:nvPr/>
        </p:nvSpPr>
        <p:spPr>
          <a:xfrm>
            <a:off x="358600" y="5160300"/>
            <a:ext cx="7124100" cy="892522"/>
          </a:xfrm>
          <a:prstGeom prst="rect">
            <a:avLst/>
          </a:prstGeom>
          <a:noFill/>
          <a:ln>
            <a:noFill/>
          </a:ln>
        </p:spPr>
        <p:txBody>
          <a:bodyPr spcFirstLastPara="1" wrap="square" lIns="91425" tIns="91425" rIns="91425" bIns="91425" anchor="t" anchorCtr="0">
            <a:spAutoFit/>
          </a:bodyPr>
          <a:lstStyle/>
          <a:p>
            <a:pPr algn="ctr" eaLnBrk="1" fontAlgn="auto" hangingPunct="1">
              <a:lnSpc>
                <a:spcPct val="115000"/>
              </a:lnSpc>
              <a:spcBef>
                <a:spcPts val="0"/>
              </a:spcBef>
              <a:spcAft>
                <a:spcPts val="0"/>
              </a:spcAft>
              <a:buClr>
                <a:srgbClr val="000000"/>
              </a:buClr>
            </a:pPr>
            <a:r>
              <a:rPr lang="en" sz="2000" b="1" kern="0">
                <a:solidFill>
                  <a:srgbClr val="000000"/>
                </a:solidFill>
                <a:latin typeface="Arial"/>
                <a:cs typeface="Arial"/>
                <a:sym typeface="Arial"/>
              </a:rPr>
              <a:t>Overall, universal screening led to 45% increase in odds of being identified as gifted</a:t>
            </a:r>
            <a:endParaRPr sz="1400" kern="0">
              <a:solidFill>
                <a:srgbClr val="000000"/>
              </a:solidFill>
              <a:latin typeface="Nunito"/>
              <a:ea typeface="Nunito"/>
              <a:cs typeface="Nunito"/>
              <a:sym typeface="Nunito"/>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Shape 345"/>
        <p:cNvGrpSpPr/>
        <p:nvPr/>
      </p:nvGrpSpPr>
      <p:grpSpPr>
        <a:xfrm>
          <a:off x="0" y="0"/>
          <a:ext cx="0" cy="0"/>
          <a:chOff x="0" y="0"/>
          <a:chExt cx="0" cy="0"/>
        </a:xfrm>
      </p:grpSpPr>
      <p:sp>
        <p:nvSpPr>
          <p:cNvPr id="346" name="Google Shape;346;p21"/>
          <p:cNvSpPr txBox="1">
            <a:spLocks noGrp="1"/>
          </p:cNvSpPr>
          <p:nvPr>
            <p:ph type="title"/>
          </p:nvPr>
        </p:nvSpPr>
        <p:spPr>
          <a:xfrm>
            <a:off x="1303800" y="1125300"/>
            <a:ext cx="7030500" cy="999300"/>
          </a:xfrm>
          <a:prstGeom prst="rect">
            <a:avLst/>
          </a:prstGeom>
        </p:spPr>
        <p:txBody>
          <a:bodyPr spcFirstLastPara="1" wrap="square" lIns="91425" tIns="91425" rIns="91425" bIns="91425" anchor="t" anchorCtr="0">
            <a:noAutofit/>
          </a:bodyPr>
          <a:lstStyle/>
          <a:p>
            <a:pPr>
              <a:buSzPts val="990"/>
            </a:pPr>
            <a:r>
              <a:rPr lang="en" sz="2220"/>
              <a:t>Universal screening made a bigger difference for Plan B students and Hispanic and Black students</a:t>
            </a:r>
            <a:endParaRPr sz="2220"/>
          </a:p>
        </p:txBody>
      </p:sp>
      <p:sp>
        <p:nvSpPr>
          <p:cNvPr id="347" name="Google Shape;347;p21"/>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48" name="Google Shape;348;p21"/>
          <p:cNvSpPr txBox="1">
            <a:spLocks noGrp="1"/>
          </p:cNvSpPr>
          <p:nvPr>
            <p:ph type="subTitle" idx="4294967295"/>
          </p:nvPr>
        </p:nvSpPr>
        <p:spPr>
          <a:xfrm>
            <a:off x="7995600" y="5566700"/>
            <a:ext cx="1303800" cy="491700"/>
          </a:xfrm>
          <a:prstGeom prst="rect">
            <a:avLst/>
          </a:prstGeom>
        </p:spPr>
        <p:txBody>
          <a:bodyPr spcFirstLastPara="1" wrap="square" lIns="91425" tIns="91425" rIns="91425" bIns="91425" anchor="t" anchorCtr="0">
            <a:normAutofit fontScale="70000" lnSpcReduction="20000"/>
          </a:bodyPr>
          <a:lstStyle/>
          <a:p>
            <a:pPr marL="0" indent="0">
              <a:spcAft>
                <a:spcPts val="1200"/>
              </a:spcAft>
              <a:buNone/>
            </a:pPr>
            <a:r>
              <a:rPr lang="en" sz="1400"/>
              <a:t>Mendez</a:t>
            </a:r>
            <a:endParaRPr sz="1400"/>
          </a:p>
        </p:txBody>
      </p:sp>
      <p:pic>
        <p:nvPicPr>
          <p:cNvPr id="349" name="Google Shape;349;p21"/>
          <p:cNvPicPr preferRelativeResize="0"/>
          <p:nvPr/>
        </p:nvPicPr>
        <p:blipFill>
          <a:blip r:embed="rId3">
            <a:alphaModFix/>
          </a:blip>
          <a:stretch>
            <a:fillRect/>
          </a:stretch>
        </p:blipFill>
        <p:spPr>
          <a:xfrm>
            <a:off x="121376" y="2181026"/>
            <a:ext cx="4285989" cy="3385675"/>
          </a:xfrm>
          <a:prstGeom prst="rect">
            <a:avLst/>
          </a:prstGeom>
          <a:noFill/>
          <a:ln>
            <a:noFill/>
          </a:ln>
        </p:spPr>
      </p:pic>
      <p:pic>
        <p:nvPicPr>
          <p:cNvPr id="350" name="Google Shape;350;p21"/>
          <p:cNvPicPr preferRelativeResize="0"/>
          <p:nvPr/>
        </p:nvPicPr>
        <p:blipFill>
          <a:blip r:embed="rId4">
            <a:alphaModFix/>
          </a:blip>
          <a:stretch>
            <a:fillRect/>
          </a:stretch>
        </p:blipFill>
        <p:spPr>
          <a:xfrm>
            <a:off x="4775176" y="2235214"/>
            <a:ext cx="4099663" cy="32772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Shape 354"/>
        <p:cNvGrpSpPr/>
        <p:nvPr/>
      </p:nvGrpSpPr>
      <p:grpSpPr>
        <a:xfrm>
          <a:off x="0" y="0"/>
          <a:ext cx="0" cy="0"/>
          <a:chOff x="0" y="0"/>
          <a:chExt cx="0" cy="0"/>
        </a:xfrm>
      </p:grpSpPr>
      <p:sp>
        <p:nvSpPr>
          <p:cNvPr id="355" name="Google Shape;355;p22"/>
          <p:cNvSpPr txBox="1">
            <a:spLocks noGrp="1"/>
          </p:cNvSpPr>
          <p:nvPr>
            <p:ph type="title"/>
          </p:nvPr>
        </p:nvSpPr>
        <p:spPr>
          <a:xfrm>
            <a:off x="1303800" y="1085275"/>
            <a:ext cx="7030500" cy="999300"/>
          </a:xfrm>
          <a:prstGeom prst="rect">
            <a:avLst/>
          </a:prstGeom>
        </p:spPr>
        <p:txBody>
          <a:bodyPr spcFirstLastPara="1" wrap="square" lIns="91425" tIns="91425" rIns="91425" bIns="91425" anchor="t" anchorCtr="0">
            <a:normAutofit/>
          </a:bodyPr>
          <a:lstStyle/>
          <a:p>
            <a:pPr algn="ctr">
              <a:lnSpc>
                <a:spcPct val="115000"/>
              </a:lnSpc>
            </a:pPr>
            <a:r>
              <a:rPr lang="en" sz="2100">
                <a:solidFill>
                  <a:srgbClr val="000000"/>
                </a:solidFill>
                <a:latin typeface="Arial"/>
                <a:ea typeface="Arial"/>
                <a:cs typeface="Arial"/>
                <a:sym typeface="Arial"/>
              </a:rPr>
              <a:t>Traditional referral system misses disadvantaged students, regardless of their cognitive abilities  </a:t>
            </a:r>
            <a:endParaRPr sz="2100">
              <a:solidFill>
                <a:srgbClr val="000000"/>
              </a:solidFill>
              <a:latin typeface="Arial"/>
              <a:ea typeface="Arial"/>
              <a:cs typeface="Arial"/>
              <a:sym typeface="Arial"/>
            </a:endParaRPr>
          </a:p>
          <a:p>
            <a:endParaRPr>
              <a:solidFill>
                <a:srgbClr val="000000"/>
              </a:solidFill>
            </a:endParaRPr>
          </a:p>
        </p:txBody>
      </p:sp>
      <p:sp>
        <p:nvSpPr>
          <p:cNvPr id="356" name="Google Shape;356;p22"/>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57" name="Google Shape;357;p22"/>
          <p:cNvSpPr txBox="1">
            <a:spLocks noGrp="1"/>
          </p:cNvSpPr>
          <p:nvPr>
            <p:ph type="subTitle" idx="4294967295"/>
          </p:nvPr>
        </p:nvSpPr>
        <p:spPr>
          <a:xfrm>
            <a:off x="7840200" y="5388900"/>
            <a:ext cx="1303800" cy="491700"/>
          </a:xfrm>
          <a:prstGeom prst="rect">
            <a:avLst/>
          </a:prstGeom>
        </p:spPr>
        <p:txBody>
          <a:bodyPr spcFirstLastPara="1" wrap="square" lIns="91425" tIns="91425" rIns="91425" bIns="91425" anchor="t" anchorCtr="0">
            <a:normAutofit fontScale="70000" lnSpcReduction="20000"/>
          </a:bodyPr>
          <a:lstStyle/>
          <a:p>
            <a:pPr marL="0" indent="0">
              <a:spcAft>
                <a:spcPts val="1200"/>
              </a:spcAft>
              <a:buNone/>
            </a:pPr>
            <a:r>
              <a:rPr lang="en" sz="1400"/>
              <a:t>Brodar</a:t>
            </a:r>
            <a:endParaRPr sz="1400"/>
          </a:p>
        </p:txBody>
      </p:sp>
      <p:pic>
        <p:nvPicPr>
          <p:cNvPr id="358" name="Google Shape;358;p22"/>
          <p:cNvPicPr preferRelativeResize="0"/>
          <p:nvPr/>
        </p:nvPicPr>
        <p:blipFill>
          <a:blip r:embed="rId3">
            <a:alphaModFix/>
          </a:blip>
          <a:stretch>
            <a:fillRect/>
          </a:stretch>
        </p:blipFill>
        <p:spPr>
          <a:xfrm>
            <a:off x="552864" y="1944201"/>
            <a:ext cx="8038275" cy="3682275"/>
          </a:xfrm>
          <a:prstGeom prst="rect">
            <a:avLst/>
          </a:prstGeom>
          <a:noFill/>
          <a:ln>
            <a:noFill/>
          </a:ln>
        </p:spPr>
      </p:pic>
      <p:sp>
        <p:nvSpPr>
          <p:cNvPr id="359" name="Google Shape;359;p22"/>
          <p:cNvSpPr/>
          <p:nvPr/>
        </p:nvSpPr>
        <p:spPr>
          <a:xfrm>
            <a:off x="7404800" y="5022750"/>
            <a:ext cx="1198200" cy="2451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10" name="Content Placeholder 9"/>
          <p:cNvSpPr>
            <a:spLocks noGrp="1"/>
          </p:cNvSpPr>
          <p:nvPr>
            <p:ph idx="1"/>
          </p:nvPr>
        </p:nvSpPr>
        <p:spPr/>
        <p:txBody>
          <a:bodyPr/>
          <a:lstStyle/>
          <a:p>
            <a:pPr marL="118872" indent="0">
              <a:buNone/>
            </a:pP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6" y="1630202"/>
            <a:ext cx="7772400" cy="4915586"/>
          </a:xfrm>
          <a:prstGeom prst="rect">
            <a:avLst/>
          </a:prstGeom>
        </p:spPr>
      </p:pic>
    </p:spTree>
    <p:extLst>
      <p:ext uri="{BB962C8B-B14F-4D97-AF65-F5344CB8AC3E}">
        <p14:creationId xmlns:p14="http://schemas.microsoft.com/office/powerpoint/2010/main" val="13128166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Shape 363"/>
        <p:cNvGrpSpPr/>
        <p:nvPr/>
      </p:nvGrpSpPr>
      <p:grpSpPr>
        <a:xfrm>
          <a:off x="0" y="0"/>
          <a:ext cx="0" cy="0"/>
          <a:chOff x="0" y="0"/>
          <a:chExt cx="0" cy="0"/>
        </a:xfrm>
      </p:grpSpPr>
      <p:sp>
        <p:nvSpPr>
          <p:cNvPr id="364" name="Google Shape;364;p23"/>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pPr algn="ctr">
              <a:lnSpc>
                <a:spcPct val="115000"/>
              </a:lnSpc>
            </a:pPr>
            <a:r>
              <a:rPr lang="en" sz="2100">
                <a:solidFill>
                  <a:srgbClr val="000000"/>
                </a:solidFill>
                <a:latin typeface="Calibri"/>
                <a:ea typeface="Calibri"/>
                <a:cs typeface="Calibri"/>
                <a:sym typeface="Calibri"/>
              </a:rPr>
              <a:t>Distribution of IQ scores was similar under old and new procedures, especially for those who qualified under Plan B</a:t>
            </a:r>
            <a:endParaRPr sz="2100">
              <a:solidFill>
                <a:srgbClr val="000000"/>
              </a:solidFill>
              <a:latin typeface="Calibri"/>
              <a:ea typeface="Calibri"/>
              <a:cs typeface="Calibri"/>
              <a:sym typeface="Calibri"/>
            </a:endParaRPr>
          </a:p>
          <a:p>
            <a:endParaRPr>
              <a:solidFill>
                <a:srgbClr val="000000"/>
              </a:solidFill>
            </a:endParaRPr>
          </a:p>
        </p:txBody>
      </p:sp>
      <p:sp>
        <p:nvSpPr>
          <p:cNvPr id="365" name="Google Shape;365;p23"/>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66" name="Google Shape;366;p23"/>
          <p:cNvSpPr txBox="1">
            <a:spLocks noGrp="1"/>
          </p:cNvSpPr>
          <p:nvPr>
            <p:ph type="subTitle" idx="4294967295"/>
          </p:nvPr>
        </p:nvSpPr>
        <p:spPr>
          <a:xfrm>
            <a:off x="7840200" y="5388900"/>
            <a:ext cx="1303800" cy="491700"/>
          </a:xfrm>
          <a:prstGeom prst="rect">
            <a:avLst/>
          </a:prstGeom>
        </p:spPr>
        <p:txBody>
          <a:bodyPr spcFirstLastPara="1" wrap="square" lIns="91425" tIns="91425" rIns="91425" bIns="91425" anchor="t" anchorCtr="0">
            <a:normAutofit fontScale="70000" lnSpcReduction="20000"/>
          </a:bodyPr>
          <a:lstStyle/>
          <a:p>
            <a:pPr marL="0" indent="0">
              <a:spcAft>
                <a:spcPts val="1200"/>
              </a:spcAft>
              <a:buNone/>
            </a:pPr>
            <a:r>
              <a:rPr lang="en" sz="1400"/>
              <a:t>Brodar</a:t>
            </a:r>
            <a:endParaRPr sz="1400"/>
          </a:p>
        </p:txBody>
      </p:sp>
      <p:pic>
        <p:nvPicPr>
          <p:cNvPr id="367" name="Google Shape;367;p23"/>
          <p:cNvPicPr preferRelativeResize="0"/>
          <p:nvPr/>
        </p:nvPicPr>
        <p:blipFill>
          <a:blip r:embed="rId3">
            <a:alphaModFix/>
          </a:blip>
          <a:stretch>
            <a:fillRect/>
          </a:stretch>
        </p:blipFill>
        <p:spPr>
          <a:xfrm>
            <a:off x="298826" y="2322850"/>
            <a:ext cx="8546351" cy="30452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Shape 371"/>
        <p:cNvGrpSpPr/>
        <p:nvPr/>
      </p:nvGrpSpPr>
      <p:grpSpPr>
        <a:xfrm>
          <a:off x="0" y="0"/>
          <a:ext cx="0" cy="0"/>
          <a:chOff x="0" y="0"/>
          <a:chExt cx="0" cy="0"/>
        </a:xfrm>
      </p:grpSpPr>
      <p:sp>
        <p:nvSpPr>
          <p:cNvPr id="372" name="Google Shape;372;p24"/>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pPr algn="ctr">
              <a:lnSpc>
                <a:spcPct val="115000"/>
              </a:lnSpc>
            </a:pPr>
            <a:r>
              <a:rPr lang="en" sz="2100">
                <a:solidFill>
                  <a:srgbClr val="000000"/>
                </a:solidFill>
                <a:latin typeface="Calibri"/>
                <a:ea typeface="Calibri"/>
                <a:cs typeface="Calibri"/>
                <a:sym typeface="Calibri"/>
              </a:rPr>
              <a:t>Screening program led to more equal distribution of students classified as gifted across schools</a:t>
            </a:r>
            <a:endParaRPr sz="2100">
              <a:solidFill>
                <a:srgbClr val="000000"/>
              </a:solidFill>
              <a:latin typeface="Calibri"/>
              <a:ea typeface="Calibri"/>
              <a:cs typeface="Calibri"/>
              <a:sym typeface="Calibri"/>
            </a:endParaRPr>
          </a:p>
          <a:p>
            <a:endParaRPr>
              <a:solidFill>
                <a:srgbClr val="000000"/>
              </a:solidFill>
            </a:endParaRPr>
          </a:p>
        </p:txBody>
      </p:sp>
      <p:sp>
        <p:nvSpPr>
          <p:cNvPr id="373" name="Google Shape;373;p24"/>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74" name="Google Shape;374;p24"/>
          <p:cNvSpPr txBox="1">
            <a:spLocks noGrp="1"/>
          </p:cNvSpPr>
          <p:nvPr>
            <p:ph type="subTitle" idx="4294967295"/>
          </p:nvPr>
        </p:nvSpPr>
        <p:spPr>
          <a:xfrm>
            <a:off x="7840200" y="5388900"/>
            <a:ext cx="1303800" cy="491700"/>
          </a:xfrm>
          <a:prstGeom prst="rect">
            <a:avLst/>
          </a:prstGeom>
        </p:spPr>
        <p:txBody>
          <a:bodyPr spcFirstLastPara="1" wrap="square" lIns="91425" tIns="91425" rIns="91425" bIns="91425" anchor="t" anchorCtr="0">
            <a:normAutofit fontScale="70000" lnSpcReduction="20000"/>
          </a:bodyPr>
          <a:lstStyle/>
          <a:p>
            <a:pPr marL="0" indent="0">
              <a:spcAft>
                <a:spcPts val="1200"/>
              </a:spcAft>
              <a:buNone/>
            </a:pPr>
            <a:r>
              <a:rPr lang="en" sz="1400"/>
              <a:t>Brodar</a:t>
            </a:r>
            <a:endParaRPr sz="1400"/>
          </a:p>
        </p:txBody>
      </p:sp>
      <p:pic>
        <p:nvPicPr>
          <p:cNvPr id="375" name="Google Shape;375;p24"/>
          <p:cNvPicPr preferRelativeResize="0"/>
          <p:nvPr/>
        </p:nvPicPr>
        <p:blipFill>
          <a:blip r:embed="rId3">
            <a:alphaModFix/>
          </a:blip>
          <a:stretch>
            <a:fillRect/>
          </a:stretch>
        </p:blipFill>
        <p:spPr>
          <a:xfrm>
            <a:off x="2139991" y="2347075"/>
            <a:ext cx="4864025" cy="365367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Shape 379"/>
        <p:cNvGrpSpPr/>
        <p:nvPr/>
      </p:nvGrpSpPr>
      <p:grpSpPr>
        <a:xfrm>
          <a:off x="0" y="0"/>
          <a:ext cx="0" cy="0"/>
          <a:chOff x="0" y="0"/>
          <a:chExt cx="0" cy="0"/>
        </a:xfrm>
      </p:grpSpPr>
      <p:sp>
        <p:nvSpPr>
          <p:cNvPr id="380" name="Google Shape;380;p25"/>
          <p:cNvSpPr txBox="1">
            <a:spLocks noGrp="1"/>
          </p:cNvSpPr>
          <p:nvPr>
            <p:ph type="title"/>
          </p:nvPr>
        </p:nvSpPr>
        <p:spPr>
          <a:xfrm>
            <a:off x="1160350" y="1085275"/>
            <a:ext cx="7732500" cy="1660500"/>
          </a:xfrm>
          <a:prstGeom prst="rect">
            <a:avLst/>
          </a:prstGeom>
        </p:spPr>
        <p:txBody>
          <a:bodyPr spcFirstLastPara="1" wrap="square" lIns="91425" tIns="91425" rIns="91425" bIns="91425" anchor="t" anchorCtr="0">
            <a:normAutofit fontScale="90000"/>
          </a:bodyPr>
          <a:lstStyle/>
          <a:p>
            <a:pPr algn="ctr">
              <a:lnSpc>
                <a:spcPct val="115000"/>
              </a:lnSpc>
            </a:pPr>
            <a:r>
              <a:rPr lang="en" sz="2400">
                <a:solidFill>
                  <a:srgbClr val="000000"/>
                </a:solidFill>
                <a:latin typeface="Calibri"/>
                <a:ea typeface="Calibri"/>
                <a:cs typeface="Calibri"/>
                <a:sym typeface="Calibri"/>
              </a:rPr>
              <a:t>Conclusions: </a:t>
            </a:r>
            <a:r>
              <a:rPr lang="en" sz="2400" b="0">
                <a:solidFill>
                  <a:srgbClr val="000000"/>
                </a:solidFill>
                <a:latin typeface="Calibri"/>
                <a:ea typeface="Calibri"/>
                <a:cs typeface="Calibri"/>
                <a:sym typeface="Calibri"/>
              </a:rPr>
              <a:t>The traditional parent/teacher referral system for gifted education </a:t>
            </a:r>
            <a:r>
              <a:rPr lang="en" sz="2400">
                <a:solidFill>
                  <a:srgbClr val="000000"/>
                </a:solidFill>
                <a:latin typeface="Calibri"/>
                <a:ea typeface="Calibri"/>
                <a:cs typeface="Calibri"/>
                <a:sym typeface="Calibri"/>
              </a:rPr>
              <a:t>systematically disadvantages kids from Black, Hispanic, ELL, and low-income backgrounds. </a:t>
            </a:r>
            <a:r>
              <a:rPr lang="en" sz="2400" b="0">
                <a:solidFill>
                  <a:srgbClr val="000000"/>
                </a:solidFill>
                <a:latin typeface="Calibri"/>
                <a:ea typeface="Calibri"/>
                <a:cs typeface="Calibri"/>
                <a:sym typeface="Calibri"/>
              </a:rPr>
              <a:t>Universal screening </a:t>
            </a:r>
            <a:r>
              <a:rPr lang="en" sz="2400">
                <a:solidFill>
                  <a:srgbClr val="000000"/>
                </a:solidFill>
                <a:latin typeface="Calibri"/>
                <a:ea typeface="Calibri"/>
                <a:cs typeface="Calibri"/>
                <a:sym typeface="Calibri"/>
              </a:rPr>
              <a:t>promotes equity </a:t>
            </a:r>
            <a:r>
              <a:rPr lang="en" sz="2400" b="0">
                <a:solidFill>
                  <a:srgbClr val="000000"/>
                </a:solidFill>
                <a:latin typeface="Calibri"/>
                <a:ea typeface="Calibri"/>
                <a:cs typeface="Calibri"/>
                <a:sym typeface="Calibri"/>
              </a:rPr>
              <a:t>and should be (consistently) funded.  </a:t>
            </a:r>
            <a:endParaRPr sz="2400" b="0">
              <a:solidFill>
                <a:srgbClr val="000000"/>
              </a:solidFill>
              <a:latin typeface="Calibri"/>
              <a:ea typeface="Calibri"/>
              <a:cs typeface="Calibri"/>
              <a:sym typeface="Calibri"/>
            </a:endParaRPr>
          </a:p>
          <a:p>
            <a:endParaRPr>
              <a:solidFill>
                <a:srgbClr val="000000"/>
              </a:solidFill>
            </a:endParaRPr>
          </a:p>
        </p:txBody>
      </p:sp>
      <p:sp>
        <p:nvSpPr>
          <p:cNvPr id="381" name="Google Shape;381;p25"/>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sp>
        <p:nvSpPr>
          <p:cNvPr id="382" name="Google Shape;382;p25"/>
          <p:cNvSpPr txBox="1">
            <a:spLocks noGrp="1"/>
          </p:cNvSpPr>
          <p:nvPr>
            <p:ph type="subTitle" idx="4294967295"/>
          </p:nvPr>
        </p:nvSpPr>
        <p:spPr>
          <a:xfrm>
            <a:off x="7840200" y="5388900"/>
            <a:ext cx="1303800" cy="491700"/>
          </a:xfrm>
          <a:prstGeom prst="rect">
            <a:avLst/>
          </a:prstGeom>
        </p:spPr>
        <p:txBody>
          <a:bodyPr spcFirstLastPara="1" wrap="square" lIns="91425" tIns="91425" rIns="91425" bIns="91425" anchor="t" anchorCtr="0">
            <a:normAutofit fontScale="70000" lnSpcReduction="20000"/>
          </a:bodyPr>
          <a:lstStyle/>
          <a:p>
            <a:pPr marL="0" indent="0">
              <a:spcAft>
                <a:spcPts val="1200"/>
              </a:spcAft>
              <a:buNone/>
            </a:pPr>
            <a:r>
              <a:rPr lang="en" sz="1400"/>
              <a:t>Brodar</a:t>
            </a:r>
            <a:endParaRPr sz="1400"/>
          </a:p>
        </p:txBody>
      </p:sp>
      <p:pic>
        <p:nvPicPr>
          <p:cNvPr id="383" name="Google Shape;383;p25"/>
          <p:cNvPicPr preferRelativeResize="0"/>
          <p:nvPr/>
        </p:nvPicPr>
        <p:blipFill>
          <a:blip r:embed="rId3">
            <a:alphaModFix/>
          </a:blip>
          <a:stretch>
            <a:fillRect/>
          </a:stretch>
        </p:blipFill>
        <p:spPr>
          <a:xfrm>
            <a:off x="2135075" y="2847300"/>
            <a:ext cx="4873850" cy="30493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Shape 387"/>
        <p:cNvGrpSpPr/>
        <p:nvPr/>
      </p:nvGrpSpPr>
      <p:grpSpPr>
        <a:xfrm>
          <a:off x="0" y="0"/>
          <a:ext cx="0" cy="0"/>
          <a:chOff x="0" y="0"/>
          <a:chExt cx="0" cy="0"/>
        </a:xfrm>
      </p:grpSpPr>
      <p:sp>
        <p:nvSpPr>
          <p:cNvPr id="388" name="Google Shape;388;p26"/>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r>
              <a:rPr lang="en"/>
              <a:t>Discussion questions</a:t>
            </a:r>
            <a:endParaRPr/>
          </a:p>
        </p:txBody>
      </p:sp>
      <p:sp>
        <p:nvSpPr>
          <p:cNvPr id="389" name="Google Shape;389;p26"/>
          <p:cNvSpPr txBox="1">
            <a:spLocks noGrp="1"/>
          </p:cNvSpPr>
          <p:nvPr>
            <p:ph type="body" idx="1"/>
          </p:nvPr>
        </p:nvSpPr>
        <p:spPr>
          <a:xfrm>
            <a:off x="722075" y="2567577"/>
            <a:ext cx="7030500" cy="2821200"/>
          </a:xfrm>
          <a:prstGeom prst="rect">
            <a:avLst/>
          </a:prstGeom>
        </p:spPr>
        <p:txBody>
          <a:bodyPr spcFirstLastPara="1" wrap="square" lIns="91425" tIns="91425" rIns="91425" bIns="91425" anchor="t" anchorCtr="0">
            <a:normAutofit/>
          </a:bodyPr>
          <a:lstStyle/>
          <a:p>
            <a:pPr indent="-330200">
              <a:buSzPts val="1600"/>
            </a:pPr>
            <a:r>
              <a:rPr lang="en" sz="1600"/>
              <a:t>What problems might there be with teachers in classrooms screening their students?</a:t>
            </a:r>
            <a:endParaRPr sz="1600"/>
          </a:p>
          <a:p>
            <a:pPr lvl="1" indent="-330200">
              <a:buSzPts val="1600"/>
            </a:pPr>
            <a:r>
              <a:rPr lang="en" sz="1600"/>
              <a:t>Any other problems with this universal screening process?</a:t>
            </a:r>
            <a:endParaRPr sz="1600"/>
          </a:p>
          <a:p>
            <a:pPr indent="-330200">
              <a:buSzPts val="1600"/>
            </a:pPr>
            <a:r>
              <a:rPr lang="en" sz="1600"/>
              <a:t>This program was discontinued due to “budget cuts.” How can we show the government that this is important? </a:t>
            </a:r>
            <a:endParaRPr sz="1600"/>
          </a:p>
          <a:p>
            <a:pPr lvl="1" indent="-330200">
              <a:buSzPts val="1600"/>
            </a:pPr>
            <a:r>
              <a:rPr lang="en" sz="1600"/>
              <a:t>Is there a study or analysis that would be helpful? What do we need to know?</a:t>
            </a:r>
            <a:endParaRPr sz="1600"/>
          </a:p>
          <a:p>
            <a:pPr marL="0" indent="0">
              <a:spcBef>
                <a:spcPts val="1200"/>
              </a:spcBef>
              <a:spcAft>
                <a:spcPts val="1200"/>
              </a:spcAft>
              <a:buNone/>
            </a:pPr>
            <a:endParaRPr sz="1600">
              <a:highlight>
                <a:srgbClr val="FFFF00"/>
              </a:highlight>
            </a:endParaRPr>
          </a:p>
        </p:txBody>
      </p:sp>
      <p:sp>
        <p:nvSpPr>
          <p:cNvPr id="390" name="Google Shape;390;p26"/>
          <p:cNvSpPr txBox="1">
            <a:spLocks noGrp="1"/>
          </p:cNvSpPr>
          <p:nvPr>
            <p:ph type="subTitle" idx="4294967295"/>
          </p:nvPr>
        </p:nvSpPr>
        <p:spPr>
          <a:xfrm>
            <a:off x="7840200" y="5388900"/>
            <a:ext cx="1303800" cy="491700"/>
          </a:xfrm>
          <a:prstGeom prst="rect">
            <a:avLst/>
          </a:prstGeom>
        </p:spPr>
        <p:txBody>
          <a:bodyPr spcFirstLastPara="1" wrap="square" lIns="91425" tIns="91425" rIns="91425" bIns="91425" anchor="t" anchorCtr="0">
            <a:normAutofit fontScale="70000" lnSpcReduction="20000"/>
          </a:bodyPr>
          <a:lstStyle/>
          <a:p>
            <a:pPr marL="0" indent="0">
              <a:spcAft>
                <a:spcPts val="1200"/>
              </a:spcAft>
              <a:buNone/>
            </a:pPr>
            <a:r>
              <a:rPr lang="en" sz="1400"/>
              <a:t>Mendez</a:t>
            </a:r>
            <a:endParaRPr sz="14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36FA8-DFFA-DE48-B1B1-E1CE18774822}"/>
              </a:ext>
            </a:extLst>
          </p:cNvPr>
          <p:cNvPicPr>
            <a:picLocks noChangeAspect="1"/>
          </p:cNvPicPr>
          <p:nvPr/>
        </p:nvPicPr>
        <p:blipFill rotWithShape="1">
          <a:blip r:embed="rId2"/>
          <a:srcRect t="22326"/>
          <a:stretch/>
        </p:blipFill>
        <p:spPr>
          <a:xfrm>
            <a:off x="142894" y="2462435"/>
            <a:ext cx="8858213" cy="1933131"/>
          </a:xfrm>
          <a:prstGeom prst="rect">
            <a:avLst/>
          </a:prstGeom>
        </p:spPr>
      </p:pic>
    </p:spTree>
    <p:extLst>
      <p:ext uri="{BB962C8B-B14F-4D97-AF65-F5344CB8AC3E}">
        <p14:creationId xmlns:p14="http://schemas.microsoft.com/office/powerpoint/2010/main" val="22913876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8" name="Google Shape;278;p13"/>
          <p:cNvPicPr preferRelativeResize="0"/>
          <p:nvPr/>
        </p:nvPicPr>
        <p:blipFill>
          <a:blip r:embed="rId3">
            <a:alphaModFix/>
          </a:blip>
          <a:stretch>
            <a:fillRect/>
          </a:stretch>
        </p:blipFill>
        <p:spPr>
          <a:xfrm>
            <a:off x="1206750" y="1511650"/>
            <a:ext cx="7016876" cy="3421874"/>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1303800" y="1455825"/>
            <a:ext cx="7030500" cy="999300"/>
          </a:xfrm>
          <a:prstGeom prst="rect">
            <a:avLst/>
          </a:prstGeom>
        </p:spPr>
        <p:txBody>
          <a:bodyPr spcFirstLastPara="1" wrap="square" lIns="91425" tIns="91425" rIns="91425" bIns="91425" anchor="t" anchorCtr="0">
            <a:normAutofit/>
          </a:bodyPr>
          <a:lstStyle/>
          <a:p>
            <a:endParaRPr/>
          </a:p>
        </p:txBody>
      </p:sp>
      <p:sp>
        <p:nvSpPr>
          <p:cNvPr id="284" name="Google Shape;284;p14"/>
          <p:cNvSpPr txBox="1">
            <a:spLocks noGrp="1"/>
          </p:cNvSpPr>
          <p:nvPr>
            <p:ph type="body" idx="1"/>
          </p:nvPr>
        </p:nvSpPr>
        <p:spPr>
          <a:xfrm>
            <a:off x="1303800" y="2847300"/>
            <a:ext cx="6047400" cy="879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285" name="Google Shape;285;p14"/>
          <p:cNvPicPr preferRelativeResize="0"/>
          <p:nvPr/>
        </p:nvPicPr>
        <p:blipFill>
          <a:blip r:embed="rId3">
            <a:alphaModFix/>
          </a:blip>
          <a:stretch>
            <a:fillRect/>
          </a:stretch>
        </p:blipFill>
        <p:spPr>
          <a:xfrm>
            <a:off x="158338" y="4072350"/>
            <a:ext cx="8827320" cy="999300"/>
          </a:xfrm>
          <a:prstGeom prst="rect">
            <a:avLst/>
          </a:prstGeom>
          <a:noFill/>
          <a:ln>
            <a:noFill/>
          </a:ln>
        </p:spPr>
      </p:pic>
      <p:pic>
        <p:nvPicPr>
          <p:cNvPr id="286" name="Google Shape;286;p14"/>
          <p:cNvPicPr preferRelativeResize="0"/>
          <p:nvPr/>
        </p:nvPicPr>
        <p:blipFill>
          <a:blip r:embed="rId4">
            <a:alphaModFix/>
          </a:blip>
          <a:stretch>
            <a:fillRect/>
          </a:stretch>
        </p:blipFill>
        <p:spPr>
          <a:xfrm>
            <a:off x="614613" y="1042362"/>
            <a:ext cx="7425774" cy="2825525"/>
          </a:xfrm>
          <a:prstGeom prst="rect">
            <a:avLst/>
          </a:prstGeom>
          <a:noFill/>
          <a:ln>
            <a:noFill/>
          </a:ln>
        </p:spPr>
      </p:pic>
      <p:sp>
        <p:nvSpPr>
          <p:cNvPr id="287" name="Google Shape;287;p14"/>
          <p:cNvSpPr txBox="1"/>
          <p:nvPr/>
        </p:nvSpPr>
        <p:spPr>
          <a:xfrm>
            <a:off x="283875" y="5215350"/>
            <a:ext cx="6191700" cy="878100"/>
          </a:xfrm>
          <a:prstGeom prst="rect">
            <a:avLst/>
          </a:prstGeom>
          <a:noFill/>
          <a:ln>
            <a:noFill/>
          </a:ln>
        </p:spPr>
        <p:txBody>
          <a:bodyPr spcFirstLastPara="1" wrap="square" lIns="91425" tIns="91425" rIns="91425" bIns="91425" anchor="t" anchorCtr="0">
            <a:spAutoFit/>
          </a:bodyPr>
          <a:lstStyle/>
          <a:p>
            <a:pPr eaLnBrk="1" fontAlgn="auto" hangingPunct="1">
              <a:lnSpc>
                <a:spcPct val="115000"/>
              </a:lnSpc>
              <a:spcBef>
                <a:spcPts val="0"/>
              </a:spcBef>
              <a:spcAft>
                <a:spcPts val="0"/>
              </a:spcAft>
              <a:buClr>
                <a:srgbClr val="000000"/>
              </a:buClr>
            </a:pPr>
            <a:r>
              <a:rPr lang="en" sz="1350" kern="0">
                <a:solidFill>
                  <a:srgbClr val="000000"/>
                </a:solidFill>
                <a:latin typeface="Arial"/>
                <a:cs typeface="Arial"/>
                <a:sym typeface="Arial"/>
              </a:rPr>
              <a:t>See:</a:t>
            </a:r>
            <a:r>
              <a:rPr lang="en" sz="1350" kern="0">
                <a:solidFill>
                  <a:srgbClr val="FFFFFF"/>
                </a:solidFill>
                <a:uFill>
                  <a:noFill/>
                </a:uFill>
                <a:latin typeface="Arial"/>
                <a:cs typeface="Arial"/>
                <a:sym typeface="Arial"/>
                <a:hlinkClick r:id="rId5">
                  <a:extLst>
                    <a:ext uri="{A12FA001-AC4F-418D-AE19-62706E023703}">
                      <ahyp:hlinkClr xmlns:ahyp="http://schemas.microsoft.com/office/drawing/2018/hyperlinkcolor" val="tx"/>
                    </a:ext>
                  </a:extLst>
                </a:hlinkClick>
              </a:rPr>
              <a:t> </a:t>
            </a:r>
            <a:r>
              <a:rPr lang="en" sz="1350" u="sng" kern="0">
                <a:solidFill>
                  <a:srgbClr val="27278B"/>
                </a:solidFill>
                <a:latin typeface="Arial"/>
                <a:cs typeface="Arial"/>
                <a:sym typeface="Arial"/>
                <a:hlinkClick r:id="rId5"/>
              </a:rPr>
              <a:t>http://www.fldoe.org/core/fileparse.php/7690/urlt/ESEGifted17English.pdf</a:t>
            </a:r>
            <a:endParaRPr sz="1350" u="sng" kern="0">
              <a:solidFill>
                <a:srgbClr val="27278B"/>
              </a:solidFill>
              <a:latin typeface="Arial"/>
              <a:cs typeface="Arial"/>
              <a:sym typeface="Arial"/>
            </a:endParaRPr>
          </a:p>
          <a:p>
            <a:pPr eaLnBrk="1" fontAlgn="auto" hangingPunct="1">
              <a:lnSpc>
                <a:spcPct val="115000"/>
              </a:lnSpc>
              <a:spcBef>
                <a:spcPts val="0"/>
              </a:spcBef>
              <a:spcAft>
                <a:spcPts val="0"/>
              </a:spcAft>
              <a:buClr>
                <a:srgbClr val="000000"/>
              </a:buClr>
            </a:pPr>
            <a:r>
              <a:rPr lang="en" sz="1350" u="sng" kern="0">
                <a:solidFill>
                  <a:srgbClr val="27278B"/>
                </a:solidFill>
                <a:latin typeface="Arial"/>
                <a:cs typeface="Arial"/>
                <a:sym typeface="Arial"/>
                <a:hlinkClick r:id="rId6"/>
              </a:rPr>
              <a:t>https://forms.dadeschools.net/webpdf/7082.pdf</a:t>
            </a:r>
            <a:endParaRPr sz="1350" u="sng" kern="0">
              <a:solidFill>
                <a:srgbClr val="27278B"/>
              </a:solidFill>
              <a:latin typeface="Arial"/>
              <a:cs typeface="Arial"/>
              <a:sym typeface="Arial"/>
            </a:endParaRPr>
          </a:p>
          <a:p>
            <a:pPr eaLnBrk="1" fontAlgn="auto" hangingPunct="1">
              <a:spcBef>
                <a:spcPts val="0"/>
              </a:spcBef>
              <a:spcAft>
                <a:spcPts val="0"/>
              </a:spcAft>
              <a:buClr>
                <a:srgbClr val="000000"/>
              </a:buClr>
            </a:pPr>
            <a:endParaRPr sz="1400" kern="0">
              <a:solidFill>
                <a:srgbClr val="000000"/>
              </a:solidFill>
              <a:latin typeface="Nunito"/>
              <a:ea typeface="Nunito"/>
              <a:cs typeface="Nunito"/>
              <a:sym typeface="Nunito"/>
            </a:endParaRPr>
          </a:p>
        </p:txBody>
      </p:sp>
      <p:sp>
        <p:nvSpPr>
          <p:cNvPr id="2" name="TextBox 1">
            <a:extLst>
              <a:ext uri="{FF2B5EF4-FFF2-40B4-BE49-F238E27FC236}">
                <a16:creationId xmlns:a16="http://schemas.microsoft.com/office/drawing/2014/main" id="{AA0B4D7A-0828-75C4-3895-6DE3307E5AE9}"/>
              </a:ext>
            </a:extLst>
          </p:cNvPr>
          <p:cNvSpPr txBox="1"/>
          <p:nvPr/>
        </p:nvSpPr>
        <p:spPr>
          <a:xfrm>
            <a:off x="283875" y="6237150"/>
            <a:ext cx="6103146" cy="369332"/>
          </a:xfrm>
          <a:prstGeom prst="rect">
            <a:avLst/>
          </a:prstGeom>
          <a:noFill/>
        </p:spPr>
        <p:txBody>
          <a:bodyPr wrap="none" rtlCol="0">
            <a:spAutoFit/>
          </a:bodyPr>
          <a:lstStyle/>
          <a:p>
            <a:r>
              <a:rPr lang="en-US" dirty="0">
                <a:solidFill>
                  <a:schemeClr val="bg1"/>
                </a:solidFill>
              </a:rPr>
              <a:t>**What potential barriers can you identify with this process?**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5"/>
          <p:cNvSpPr txBox="1">
            <a:spLocks noGrp="1"/>
          </p:cNvSpPr>
          <p:nvPr>
            <p:ph type="title"/>
          </p:nvPr>
        </p:nvSpPr>
        <p:spPr>
          <a:xfrm>
            <a:off x="1295400" y="910637"/>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b="1" dirty="0">
                <a:latin typeface="Calibri" panose="020F0502020204030204" pitchFamily="34" charset="0"/>
                <a:ea typeface="Calibri"/>
                <a:cs typeface="Calibri" panose="020F0502020204030204" pitchFamily="34" charset="0"/>
                <a:sym typeface="Calibri"/>
              </a:rPr>
              <a:t>“Gifted and talented” programs </a:t>
            </a:r>
            <a:r>
              <a:rPr lang="en" sz="2400" b="1" u="sng" dirty="0">
                <a:latin typeface="Calibri" panose="020F0502020204030204" pitchFamily="34" charset="0"/>
                <a:ea typeface="Calibri"/>
                <a:cs typeface="Calibri" panose="020F0502020204030204" pitchFamily="34" charset="0"/>
                <a:sym typeface="Calibri"/>
              </a:rPr>
              <a:t>inequitably</a:t>
            </a:r>
            <a:r>
              <a:rPr lang="en" sz="2400" b="1" dirty="0">
                <a:latin typeface="Calibri" panose="020F0502020204030204" pitchFamily="34" charset="0"/>
                <a:ea typeface="Calibri"/>
                <a:cs typeface="Calibri" panose="020F0502020204030204" pitchFamily="34" charset="0"/>
                <a:sym typeface="Calibri"/>
              </a:rPr>
              <a:t> provide access to educational resources</a:t>
            </a:r>
            <a:endParaRPr sz="2400" b="1" dirty="0">
              <a:latin typeface="Calibri" panose="020F0502020204030204" pitchFamily="34" charset="0"/>
              <a:ea typeface="Calibri"/>
              <a:cs typeface="Calibri" panose="020F0502020204030204" pitchFamily="34" charset="0"/>
              <a:sym typeface="Calibri"/>
            </a:endParaRPr>
          </a:p>
          <a:p>
            <a:endParaRPr b="1" dirty="0">
              <a:latin typeface="Calibri" panose="020F0502020204030204" pitchFamily="34" charset="0"/>
              <a:cs typeface="Calibri" panose="020F0502020204030204" pitchFamily="34" charset="0"/>
            </a:endParaRPr>
          </a:p>
        </p:txBody>
      </p:sp>
      <p:sp>
        <p:nvSpPr>
          <p:cNvPr id="294" name="Google Shape;294;p15"/>
          <p:cNvSpPr txBox="1">
            <a:spLocks noGrp="1"/>
          </p:cNvSpPr>
          <p:nvPr>
            <p:ph type="body" idx="1"/>
          </p:nvPr>
        </p:nvSpPr>
        <p:spPr>
          <a:xfrm>
            <a:off x="416000" y="2455125"/>
            <a:ext cx="4971600" cy="3267000"/>
          </a:xfrm>
          <a:prstGeom prst="rect">
            <a:avLst/>
          </a:prstGeom>
        </p:spPr>
        <p:txBody>
          <a:bodyPr spcFirstLastPara="1" wrap="square" lIns="91425" tIns="91425" rIns="91425" bIns="91425" anchor="t" anchorCtr="0">
            <a:normAutofit/>
          </a:bodyPr>
          <a:lstStyle/>
          <a:p>
            <a:pPr marL="0" indent="0">
              <a:buNone/>
            </a:pPr>
            <a:r>
              <a:rPr lang="en" sz="1700" dirty="0">
                <a:solidFill>
                  <a:srgbClr val="000000"/>
                </a:solidFill>
                <a:latin typeface="Arial"/>
                <a:ea typeface="Arial"/>
                <a:cs typeface="Arial"/>
                <a:sym typeface="Arial"/>
              </a:rPr>
              <a:t>•</a:t>
            </a:r>
            <a:r>
              <a:rPr lang="en" sz="1700" b="1" dirty="0">
                <a:solidFill>
                  <a:srgbClr val="000000"/>
                </a:solidFill>
                <a:latin typeface="Calibri"/>
                <a:ea typeface="Calibri"/>
                <a:cs typeface="Calibri"/>
                <a:sym typeface="Calibri"/>
              </a:rPr>
              <a:t>K-12 participation in gifted and talented programs (2012 data):</a:t>
            </a:r>
            <a:endParaRPr sz="1700" b="1" dirty="0">
              <a:solidFill>
                <a:srgbClr val="000000"/>
              </a:solidFill>
              <a:latin typeface="Calibri"/>
              <a:ea typeface="Calibri"/>
              <a:cs typeface="Calibri"/>
              <a:sym typeface="Calibri"/>
            </a:endParaRPr>
          </a:p>
          <a:p>
            <a:pPr indent="0">
              <a:buNone/>
            </a:pPr>
            <a:r>
              <a:rPr lang="en" sz="1700" dirty="0">
                <a:solidFill>
                  <a:srgbClr val="000000"/>
                </a:solidFill>
                <a:latin typeface="Arial"/>
                <a:ea typeface="Arial"/>
                <a:cs typeface="Arial"/>
                <a:sym typeface="Arial"/>
              </a:rPr>
              <a:t>•</a:t>
            </a:r>
            <a:r>
              <a:rPr lang="en" sz="1700" dirty="0">
                <a:solidFill>
                  <a:srgbClr val="000000"/>
                </a:solidFill>
                <a:latin typeface="Calibri"/>
                <a:ea typeface="Calibri"/>
                <a:cs typeface="Calibri"/>
                <a:sym typeface="Calibri"/>
              </a:rPr>
              <a:t>7.6% of White students</a:t>
            </a:r>
            <a:endParaRPr sz="1700" dirty="0">
              <a:solidFill>
                <a:srgbClr val="000000"/>
              </a:solidFill>
              <a:latin typeface="Calibri"/>
              <a:ea typeface="Calibri"/>
              <a:cs typeface="Calibri"/>
              <a:sym typeface="Calibri"/>
            </a:endParaRPr>
          </a:p>
          <a:p>
            <a:pPr indent="0">
              <a:buNone/>
            </a:pPr>
            <a:r>
              <a:rPr lang="en" sz="1700" dirty="0">
                <a:solidFill>
                  <a:srgbClr val="000000"/>
                </a:solidFill>
                <a:latin typeface="Arial"/>
                <a:ea typeface="Arial"/>
                <a:cs typeface="Arial"/>
                <a:sym typeface="Arial"/>
              </a:rPr>
              <a:t>•</a:t>
            </a:r>
            <a:r>
              <a:rPr lang="en" sz="1700" dirty="0">
                <a:solidFill>
                  <a:srgbClr val="000000"/>
                </a:solidFill>
                <a:latin typeface="Calibri"/>
                <a:ea typeface="Calibri"/>
                <a:cs typeface="Calibri"/>
                <a:sym typeface="Calibri"/>
              </a:rPr>
              <a:t>4.6% of Hispanic students</a:t>
            </a:r>
            <a:endParaRPr sz="1700" dirty="0">
              <a:solidFill>
                <a:srgbClr val="000000"/>
              </a:solidFill>
              <a:latin typeface="Calibri"/>
              <a:ea typeface="Calibri"/>
              <a:cs typeface="Calibri"/>
              <a:sym typeface="Calibri"/>
            </a:endParaRPr>
          </a:p>
          <a:p>
            <a:pPr indent="0">
              <a:buNone/>
            </a:pPr>
            <a:r>
              <a:rPr lang="en" sz="1700" dirty="0">
                <a:solidFill>
                  <a:srgbClr val="000000"/>
                </a:solidFill>
                <a:latin typeface="Arial"/>
                <a:ea typeface="Arial"/>
                <a:cs typeface="Arial"/>
                <a:sym typeface="Arial"/>
              </a:rPr>
              <a:t>•</a:t>
            </a:r>
            <a:r>
              <a:rPr lang="en" sz="1700" dirty="0">
                <a:solidFill>
                  <a:srgbClr val="000000"/>
                </a:solidFill>
                <a:latin typeface="Calibri"/>
                <a:ea typeface="Calibri"/>
                <a:cs typeface="Calibri"/>
                <a:sym typeface="Calibri"/>
              </a:rPr>
              <a:t>3.6% of Black students</a:t>
            </a:r>
            <a:endParaRPr sz="1700" dirty="0">
              <a:solidFill>
                <a:srgbClr val="000000"/>
              </a:solidFill>
              <a:latin typeface="Calibri"/>
              <a:ea typeface="Calibri"/>
              <a:cs typeface="Calibri"/>
              <a:sym typeface="Calibri"/>
            </a:endParaRPr>
          </a:p>
          <a:p>
            <a:pPr indent="0">
              <a:buNone/>
            </a:pPr>
            <a:r>
              <a:rPr lang="en" sz="1700" dirty="0">
                <a:solidFill>
                  <a:srgbClr val="000000"/>
                </a:solidFill>
                <a:latin typeface="Arial"/>
                <a:ea typeface="Arial"/>
                <a:cs typeface="Arial"/>
                <a:sym typeface="Arial"/>
              </a:rPr>
              <a:t>•</a:t>
            </a:r>
            <a:r>
              <a:rPr lang="en" sz="1700" dirty="0">
                <a:solidFill>
                  <a:srgbClr val="000000"/>
                </a:solidFill>
                <a:latin typeface="Calibri"/>
                <a:ea typeface="Calibri"/>
                <a:cs typeface="Calibri"/>
                <a:sym typeface="Calibri"/>
              </a:rPr>
              <a:t>1.8% of English language learners</a:t>
            </a:r>
            <a:endParaRPr sz="1700" dirty="0">
              <a:solidFill>
                <a:srgbClr val="000000"/>
              </a:solidFill>
              <a:latin typeface="Calibri"/>
              <a:ea typeface="Calibri"/>
              <a:cs typeface="Calibri"/>
              <a:sym typeface="Calibri"/>
            </a:endParaRPr>
          </a:p>
          <a:p>
            <a:pPr marL="0" indent="0">
              <a:buNone/>
            </a:pPr>
            <a:r>
              <a:rPr lang="en" sz="1700" dirty="0">
                <a:solidFill>
                  <a:srgbClr val="000000"/>
                </a:solidFill>
                <a:latin typeface="Arial"/>
                <a:ea typeface="Arial"/>
                <a:cs typeface="Arial"/>
                <a:sym typeface="Arial"/>
              </a:rPr>
              <a:t>•</a:t>
            </a:r>
            <a:r>
              <a:rPr lang="en" sz="1700" b="1" dirty="0">
                <a:solidFill>
                  <a:srgbClr val="000000"/>
                </a:solidFill>
                <a:latin typeface="Calibri"/>
                <a:ea typeface="Calibri"/>
                <a:cs typeface="Calibri"/>
                <a:sym typeface="Calibri"/>
              </a:rPr>
              <a:t>Disparities persist despite changing eligibility criteria</a:t>
            </a:r>
            <a:endParaRPr sz="1700" b="1" dirty="0">
              <a:solidFill>
                <a:srgbClr val="000000"/>
              </a:solidFill>
              <a:latin typeface="Calibri"/>
              <a:ea typeface="Calibri"/>
              <a:cs typeface="Calibri"/>
              <a:sym typeface="Calibri"/>
            </a:endParaRPr>
          </a:p>
          <a:p>
            <a:pPr marL="0" indent="0">
              <a:buNone/>
            </a:pPr>
            <a:r>
              <a:rPr lang="en" sz="1700" dirty="0">
                <a:solidFill>
                  <a:srgbClr val="000000"/>
                </a:solidFill>
                <a:latin typeface="Arial"/>
                <a:ea typeface="Arial"/>
                <a:cs typeface="Arial"/>
                <a:sym typeface="Arial"/>
              </a:rPr>
              <a:t>•</a:t>
            </a:r>
            <a:r>
              <a:rPr lang="en" sz="1700" b="1" dirty="0">
                <a:solidFill>
                  <a:srgbClr val="000000"/>
                </a:solidFill>
                <a:latin typeface="Calibri"/>
                <a:ea typeface="Calibri"/>
                <a:cs typeface="Calibri"/>
                <a:sym typeface="Calibri"/>
              </a:rPr>
              <a:t>Likely because youth from underrepresented backgrounds are less likely to be referred for evaluation</a:t>
            </a:r>
            <a:endParaRPr sz="1700" b="1" dirty="0">
              <a:solidFill>
                <a:srgbClr val="000000"/>
              </a:solidFill>
              <a:latin typeface="Calibri"/>
              <a:ea typeface="Calibri"/>
              <a:cs typeface="Calibri"/>
              <a:sym typeface="Calibri"/>
            </a:endParaRPr>
          </a:p>
          <a:p>
            <a:pPr marL="0" indent="0">
              <a:spcAft>
                <a:spcPts val="1200"/>
              </a:spcAft>
              <a:buNone/>
            </a:pPr>
            <a:endParaRPr sz="1200" dirty="0">
              <a:solidFill>
                <a:srgbClr val="000000"/>
              </a:solidFill>
            </a:endParaRPr>
          </a:p>
        </p:txBody>
      </p:sp>
      <p:pic>
        <p:nvPicPr>
          <p:cNvPr id="296" name="Google Shape;296;p15"/>
          <p:cNvPicPr preferRelativeResize="0"/>
          <p:nvPr/>
        </p:nvPicPr>
        <p:blipFill>
          <a:blip r:embed="rId3">
            <a:alphaModFix/>
          </a:blip>
          <a:stretch>
            <a:fillRect/>
          </a:stretch>
        </p:blipFill>
        <p:spPr>
          <a:xfrm>
            <a:off x="5387600" y="2546201"/>
            <a:ext cx="3756400" cy="258127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6"/>
          <p:cNvSpPr txBox="1">
            <a:spLocks noGrp="1"/>
          </p:cNvSpPr>
          <p:nvPr>
            <p:ph type="title"/>
          </p:nvPr>
        </p:nvSpPr>
        <p:spPr>
          <a:xfrm>
            <a:off x="746337" y="592111"/>
            <a:ext cx="7651325"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b="1" dirty="0">
                <a:solidFill>
                  <a:srgbClr val="000000"/>
                </a:solidFill>
                <a:latin typeface="Calibri"/>
                <a:ea typeface="Calibri"/>
                <a:cs typeface="Calibri"/>
                <a:sym typeface="Calibri"/>
              </a:rPr>
              <a:t>Introduction of universal screening program in Broward County Schools provided natural experiment</a:t>
            </a:r>
            <a:endParaRPr sz="2400" b="1" dirty="0">
              <a:solidFill>
                <a:srgbClr val="000000"/>
              </a:solidFill>
              <a:latin typeface="Calibri"/>
              <a:ea typeface="Calibri"/>
              <a:cs typeface="Calibri"/>
              <a:sym typeface="Calibri"/>
            </a:endParaRPr>
          </a:p>
          <a:p>
            <a:endParaRPr b="1" dirty="0">
              <a:solidFill>
                <a:srgbClr val="000000"/>
              </a:solidFill>
            </a:endParaRPr>
          </a:p>
        </p:txBody>
      </p:sp>
      <p:sp>
        <p:nvSpPr>
          <p:cNvPr id="302" name="Google Shape;302;p16"/>
          <p:cNvSpPr txBox="1">
            <a:spLocks noGrp="1"/>
          </p:cNvSpPr>
          <p:nvPr>
            <p:ph type="body" idx="1"/>
          </p:nvPr>
        </p:nvSpPr>
        <p:spPr>
          <a:xfrm>
            <a:off x="600350" y="1676400"/>
            <a:ext cx="7651325" cy="4495800"/>
          </a:xfrm>
          <a:prstGeom prst="rect">
            <a:avLst/>
          </a:prstGeom>
        </p:spPr>
        <p:txBody>
          <a:bodyPr spcFirstLastPara="1" wrap="square" lIns="91425" tIns="91425" rIns="91425" bIns="91425" anchor="t" anchorCtr="0">
            <a:normAutofit fontScale="47500" lnSpcReduction="20000"/>
          </a:bodyPr>
          <a:lstStyle/>
          <a:p>
            <a:pPr marL="0"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b="1" dirty="0">
                <a:solidFill>
                  <a:srgbClr val="000000"/>
                </a:solidFill>
                <a:latin typeface="Calibri" panose="020F0502020204030204" pitchFamily="34" charset="0"/>
                <a:ea typeface="Calibri"/>
                <a:cs typeface="Calibri" panose="020F0502020204030204" pitchFamily="34" charset="0"/>
                <a:sym typeface="Calibri"/>
              </a:rPr>
              <a:t>Starting in 2005, all 2nd graders completed the </a:t>
            </a:r>
            <a:r>
              <a:rPr lang="en" sz="3800" b="1" dirty="0" err="1">
                <a:solidFill>
                  <a:srgbClr val="000000"/>
                </a:solidFill>
                <a:latin typeface="Calibri" panose="020F0502020204030204" pitchFamily="34" charset="0"/>
                <a:ea typeface="Calibri"/>
                <a:cs typeface="Calibri" panose="020F0502020204030204" pitchFamily="34" charset="0"/>
                <a:sym typeface="Calibri"/>
              </a:rPr>
              <a:t>Naglieri</a:t>
            </a:r>
            <a:r>
              <a:rPr lang="en" sz="3800" b="1" dirty="0">
                <a:solidFill>
                  <a:srgbClr val="000000"/>
                </a:solidFill>
                <a:latin typeface="Calibri" panose="020F0502020204030204" pitchFamily="34" charset="0"/>
                <a:ea typeface="Calibri"/>
                <a:cs typeface="Calibri" panose="020F0502020204030204" pitchFamily="34" charset="0"/>
                <a:sym typeface="Calibri"/>
              </a:rPr>
              <a:t> Non-Verbal Ability Test</a:t>
            </a:r>
            <a:endParaRPr sz="3800" b="1" dirty="0">
              <a:solidFill>
                <a:srgbClr val="000000"/>
              </a:solidFill>
              <a:latin typeface="Calibri" panose="020F0502020204030204" pitchFamily="34" charset="0"/>
              <a:ea typeface="Calibri"/>
              <a:cs typeface="Calibri" panose="020F0502020204030204" pitchFamily="34" charset="0"/>
              <a:sym typeface="Calibri"/>
            </a:endParaRPr>
          </a:p>
          <a:p>
            <a:pPr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dirty="0">
                <a:solidFill>
                  <a:srgbClr val="000000"/>
                </a:solidFill>
                <a:latin typeface="Calibri" panose="020F0502020204030204" pitchFamily="34" charset="0"/>
                <a:ea typeface="Calibri"/>
                <a:cs typeface="Calibri" panose="020F0502020204030204" pitchFamily="34" charset="0"/>
                <a:sym typeface="Calibri"/>
              </a:rPr>
              <a:t>Score ≥ 130 (or 116 for Plan B Eligible) referred for full evaluation with district psychologists</a:t>
            </a:r>
            <a:endParaRPr sz="3800" dirty="0">
              <a:solidFill>
                <a:srgbClr val="000000"/>
              </a:solidFill>
              <a:latin typeface="Calibri" panose="020F0502020204030204" pitchFamily="34" charset="0"/>
              <a:ea typeface="Calibri"/>
              <a:cs typeface="Calibri" panose="020F0502020204030204" pitchFamily="34" charset="0"/>
              <a:sym typeface="Calibri"/>
            </a:endParaRPr>
          </a:p>
          <a:p>
            <a:pPr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dirty="0">
                <a:solidFill>
                  <a:srgbClr val="000000"/>
                </a:solidFill>
                <a:latin typeface="Calibri" panose="020F0502020204030204" pitchFamily="34" charset="0"/>
                <a:ea typeface="Calibri"/>
                <a:cs typeface="Calibri" panose="020F0502020204030204" pitchFamily="34" charset="0"/>
                <a:sym typeface="Calibri"/>
              </a:rPr>
              <a:t>Students could also still be nominated by parents or teachers</a:t>
            </a:r>
            <a:endParaRPr sz="3800" dirty="0">
              <a:solidFill>
                <a:srgbClr val="000000"/>
              </a:solidFill>
              <a:latin typeface="Calibri" panose="020F0502020204030204" pitchFamily="34" charset="0"/>
              <a:ea typeface="Calibri"/>
              <a:cs typeface="Calibri" panose="020F0502020204030204" pitchFamily="34" charset="0"/>
              <a:sym typeface="Calibri"/>
            </a:endParaRPr>
          </a:p>
          <a:p>
            <a:pPr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dirty="0">
                <a:solidFill>
                  <a:srgbClr val="000000"/>
                </a:solidFill>
                <a:latin typeface="Calibri" panose="020F0502020204030204" pitchFamily="34" charset="0"/>
                <a:ea typeface="Calibri"/>
                <a:cs typeface="Calibri" panose="020F0502020204030204" pitchFamily="34" charset="0"/>
                <a:sym typeface="Calibri"/>
              </a:rPr>
              <a:t>Referred students placed in queue for testing OR parents could obtain testing outside of district to bypass the queue (e.g., at UM PSC, evals = $1,100)</a:t>
            </a:r>
            <a:endParaRPr sz="3800" dirty="0">
              <a:solidFill>
                <a:srgbClr val="000000"/>
              </a:solidFill>
              <a:latin typeface="Calibri" panose="020F0502020204030204" pitchFamily="34" charset="0"/>
              <a:ea typeface="Calibri"/>
              <a:cs typeface="Calibri" panose="020F0502020204030204" pitchFamily="34" charset="0"/>
              <a:sym typeface="Calibri"/>
            </a:endParaRPr>
          </a:p>
          <a:p>
            <a:pPr marL="0"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b="1" dirty="0">
                <a:solidFill>
                  <a:srgbClr val="000000"/>
                </a:solidFill>
                <a:latin typeface="Calibri" panose="020F0502020204030204" pitchFamily="34" charset="0"/>
                <a:ea typeface="Calibri"/>
                <a:cs typeface="Calibri" panose="020F0502020204030204" pitchFamily="34" charset="0"/>
                <a:sym typeface="Calibri"/>
              </a:rPr>
              <a:t>No other program changes</a:t>
            </a:r>
            <a:endParaRPr sz="3800" b="1" dirty="0">
              <a:solidFill>
                <a:srgbClr val="000000"/>
              </a:solidFill>
              <a:latin typeface="Calibri" panose="020F0502020204030204" pitchFamily="34" charset="0"/>
              <a:ea typeface="Calibri"/>
              <a:cs typeface="Calibri" panose="020F0502020204030204" pitchFamily="34" charset="0"/>
              <a:sym typeface="Calibri"/>
            </a:endParaRPr>
          </a:p>
          <a:p>
            <a:pPr marL="0"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b="1" dirty="0">
                <a:solidFill>
                  <a:srgbClr val="000000"/>
                </a:solidFill>
                <a:latin typeface="Calibri" panose="020F0502020204030204" pitchFamily="34" charset="0"/>
                <a:ea typeface="Calibri"/>
                <a:cs typeface="Calibri" panose="020F0502020204030204" pitchFamily="34" charset="0"/>
                <a:sym typeface="Calibri"/>
              </a:rPr>
              <a:t>Analysis of student records</a:t>
            </a:r>
            <a:endParaRPr sz="3800" b="1" dirty="0">
              <a:solidFill>
                <a:srgbClr val="000000"/>
              </a:solidFill>
              <a:latin typeface="Calibri" panose="020F0502020204030204" pitchFamily="34" charset="0"/>
              <a:ea typeface="Calibri"/>
              <a:cs typeface="Calibri" panose="020F0502020204030204" pitchFamily="34" charset="0"/>
              <a:sym typeface="Calibri"/>
            </a:endParaRPr>
          </a:p>
          <a:p>
            <a:pPr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dirty="0">
                <a:solidFill>
                  <a:srgbClr val="000000"/>
                </a:solidFill>
                <a:latin typeface="Calibri" panose="020F0502020204030204" pitchFamily="34" charset="0"/>
                <a:ea typeface="Calibri"/>
                <a:cs typeface="Calibri" panose="020F0502020204030204" pitchFamily="34" charset="0"/>
                <a:sym typeface="Calibri"/>
              </a:rPr>
              <a:t>Pre/post differences</a:t>
            </a:r>
            <a:endParaRPr sz="3800" dirty="0">
              <a:solidFill>
                <a:srgbClr val="000000"/>
              </a:solidFill>
              <a:latin typeface="Calibri" panose="020F0502020204030204" pitchFamily="34" charset="0"/>
              <a:ea typeface="Calibri"/>
              <a:cs typeface="Calibri" panose="020F0502020204030204" pitchFamily="34" charset="0"/>
              <a:sym typeface="Calibri"/>
            </a:endParaRPr>
          </a:p>
          <a:p>
            <a:pPr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dirty="0">
                <a:solidFill>
                  <a:srgbClr val="000000"/>
                </a:solidFill>
                <a:latin typeface="Calibri" panose="020F0502020204030204" pitchFamily="34" charset="0"/>
                <a:ea typeface="Calibri"/>
                <a:cs typeface="Calibri" panose="020F0502020204030204" pitchFamily="34" charset="0"/>
                <a:sym typeface="Calibri"/>
              </a:rPr>
              <a:t>Interrupted time series</a:t>
            </a:r>
            <a:endParaRPr sz="3800" dirty="0">
              <a:solidFill>
                <a:srgbClr val="000000"/>
              </a:solidFill>
              <a:latin typeface="Calibri" panose="020F0502020204030204" pitchFamily="34" charset="0"/>
              <a:ea typeface="Calibri"/>
              <a:cs typeface="Calibri" panose="020F0502020204030204" pitchFamily="34" charset="0"/>
              <a:sym typeface="Calibri"/>
            </a:endParaRPr>
          </a:p>
          <a:p>
            <a:pPr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dirty="0">
                <a:solidFill>
                  <a:srgbClr val="000000"/>
                </a:solidFill>
                <a:latin typeface="Calibri" panose="020F0502020204030204" pitchFamily="34" charset="0"/>
                <a:ea typeface="Calibri"/>
                <a:cs typeface="Calibri" panose="020F0502020204030204" pitchFamily="34" charset="0"/>
                <a:sym typeface="Calibri"/>
              </a:rPr>
              <a:t>Compared “compliers” (newly-identified gifted students) versus “always takers” (those identified by traditional system)</a:t>
            </a:r>
            <a:endParaRPr sz="3800" dirty="0">
              <a:solidFill>
                <a:srgbClr val="000000"/>
              </a:solidFill>
              <a:latin typeface="Calibri" panose="020F0502020204030204" pitchFamily="34" charset="0"/>
              <a:ea typeface="Calibri"/>
              <a:cs typeface="Calibri" panose="020F0502020204030204" pitchFamily="34" charset="0"/>
              <a:sym typeface="Calibri"/>
            </a:endParaRPr>
          </a:p>
          <a:p>
            <a:pPr indent="0">
              <a:buNone/>
            </a:pPr>
            <a:r>
              <a:rPr lang="en" sz="3800" dirty="0">
                <a:solidFill>
                  <a:srgbClr val="000000"/>
                </a:solidFill>
                <a:latin typeface="Calibri" panose="020F0502020204030204" pitchFamily="34" charset="0"/>
                <a:ea typeface="Arial"/>
                <a:cs typeface="Calibri" panose="020F0502020204030204" pitchFamily="34" charset="0"/>
                <a:sym typeface="Arial"/>
              </a:rPr>
              <a:t>•</a:t>
            </a:r>
            <a:r>
              <a:rPr lang="en" sz="3800" dirty="0">
                <a:solidFill>
                  <a:srgbClr val="000000"/>
                </a:solidFill>
                <a:latin typeface="Calibri" panose="020F0502020204030204" pitchFamily="34" charset="0"/>
                <a:ea typeface="Calibri"/>
                <a:cs typeface="Calibri" panose="020F0502020204030204" pitchFamily="34" charset="0"/>
                <a:sym typeface="Calibri"/>
              </a:rPr>
              <a:t>Compared the district to others in the state</a:t>
            </a:r>
            <a:endParaRPr sz="3800" dirty="0">
              <a:solidFill>
                <a:srgbClr val="000000"/>
              </a:solidFill>
              <a:latin typeface="Calibri" panose="020F0502020204030204" pitchFamily="34" charset="0"/>
              <a:ea typeface="Calibri"/>
              <a:cs typeface="Calibri" panose="020F0502020204030204" pitchFamily="34" charset="0"/>
              <a:sym typeface="Calibri"/>
            </a:endParaRPr>
          </a:p>
          <a:p>
            <a:pPr marL="0" indent="0">
              <a:spcAft>
                <a:spcPts val="1200"/>
              </a:spcAft>
              <a:buNone/>
            </a:pPr>
            <a:endParaRPr dirty="0">
              <a:solidFill>
                <a:srgbClr val="000000"/>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7"/>
          <p:cNvSpPr txBox="1">
            <a:spLocks noGrp="1"/>
          </p:cNvSpPr>
          <p:nvPr>
            <p:ph type="title"/>
          </p:nvPr>
        </p:nvSpPr>
        <p:spPr>
          <a:xfrm>
            <a:off x="990600" y="357601"/>
            <a:ext cx="7493700" cy="999300"/>
          </a:xfrm>
          <a:prstGeom prst="rect">
            <a:avLst/>
          </a:prstGeom>
        </p:spPr>
        <p:txBody>
          <a:bodyPr spcFirstLastPara="1" wrap="square" lIns="91425" tIns="91425" rIns="91425" bIns="91425" anchor="t" anchorCtr="0">
            <a:normAutofit fontScale="90000"/>
          </a:bodyPr>
          <a:lstStyle/>
          <a:p>
            <a:pPr algn="ctr"/>
            <a:r>
              <a:rPr lang="en" sz="1800" b="1" dirty="0">
                <a:solidFill>
                  <a:srgbClr val="000000"/>
                </a:solidFill>
                <a:latin typeface="Arial"/>
                <a:ea typeface="Arial"/>
                <a:cs typeface="Arial"/>
                <a:sym typeface="Arial"/>
              </a:rPr>
              <a:t>Black &amp; Hispanic students over-represented in Plan B,</a:t>
            </a:r>
            <a:endParaRPr sz="1800" b="1" dirty="0">
              <a:solidFill>
                <a:srgbClr val="000000"/>
              </a:solidFill>
              <a:latin typeface="Arial"/>
              <a:ea typeface="Arial"/>
              <a:cs typeface="Arial"/>
              <a:sym typeface="Arial"/>
            </a:endParaRPr>
          </a:p>
          <a:p>
            <a:pPr algn="ctr"/>
            <a:r>
              <a:rPr lang="en" sz="1800" b="1" dirty="0">
                <a:solidFill>
                  <a:srgbClr val="000000"/>
                </a:solidFill>
                <a:latin typeface="Arial"/>
                <a:ea typeface="Arial"/>
                <a:cs typeface="Arial"/>
                <a:sym typeface="Arial"/>
              </a:rPr>
              <a:t>Plan B less likely to have IQ scores on record &amp; be classified as gifted</a:t>
            </a:r>
            <a:endParaRPr b="1" dirty="0">
              <a:solidFill>
                <a:srgbClr val="000000"/>
              </a:solidFill>
            </a:endParaRPr>
          </a:p>
        </p:txBody>
      </p:sp>
      <p:sp>
        <p:nvSpPr>
          <p:cNvPr id="309" name="Google Shape;309;p17"/>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11" name="Google Shape;311;p17"/>
          <p:cNvPicPr preferRelativeResize="0"/>
          <p:nvPr/>
        </p:nvPicPr>
        <p:blipFill>
          <a:blip r:embed="rId3">
            <a:alphaModFix/>
          </a:blip>
          <a:stretch>
            <a:fillRect/>
          </a:stretch>
        </p:blipFill>
        <p:spPr>
          <a:xfrm>
            <a:off x="1303800" y="1469100"/>
            <a:ext cx="6608352" cy="4354624"/>
          </a:xfrm>
          <a:prstGeom prst="rect">
            <a:avLst/>
          </a:prstGeom>
          <a:noFill/>
          <a:ln>
            <a:noFill/>
          </a:ln>
        </p:spPr>
      </p:pic>
      <p:sp>
        <p:nvSpPr>
          <p:cNvPr id="312" name="Google Shape;312;p17"/>
          <p:cNvSpPr/>
          <p:nvPr/>
        </p:nvSpPr>
        <p:spPr>
          <a:xfrm>
            <a:off x="3907050" y="4876800"/>
            <a:ext cx="3884700" cy="1554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3" name="Google Shape;313;p17"/>
          <p:cNvSpPr/>
          <p:nvPr/>
        </p:nvSpPr>
        <p:spPr>
          <a:xfrm>
            <a:off x="6555668" y="2847300"/>
            <a:ext cx="1183200" cy="2769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4" name="Google Shape;314;p17"/>
          <p:cNvSpPr/>
          <p:nvPr/>
        </p:nvSpPr>
        <p:spPr>
          <a:xfrm>
            <a:off x="5257800" y="2691900"/>
            <a:ext cx="1183200" cy="1554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610600" cy="1252728"/>
          </a:xfrm>
        </p:spPr>
        <p:txBody>
          <a:bodyPr>
            <a:noAutofit/>
          </a:bodyPr>
          <a:lstStyle/>
          <a:p>
            <a:r>
              <a:rPr lang="en-US" sz="3200" dirty="0"/>
              <a:t>Family characteristics associated with child-care quality, quantity, &amp; type: Center care (quality)—higher SES</a:t>
            </a:r>
          </a:p>
        </p:txBody>
      </p:sp>
      <p:sp>
        <p:nvSpPr>
          <p:cNvPr id="3" name="Content Placeholder 2"/>
          <p:cNvSpPr>
            <a:spLocks noGrp="1"/>
          </p:cNvSpPr>
          <p:nvPr>
            <p:ph idx="1"/>
          </p:nvPr>
        </p:nvSpPr>
        <p:spPr/>
        <p:txBody>
          <a:bodyPr/>
          <a:lstStyle/>
          <a:p>
            <a:r>
              <a:rPr lang="en-US" dirty="0"/>
              <a:t>INCLUDE TABLE 4 AND PUT BOXES AROUND FINDINGS WANT TO SHOW!</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27922"/>
            <a:ext cx="8839200" cy="5320146"/>
          </a:xfrm>
          <a:prstGeom prst="rect">
            <a:avLst/>
          </a:prstGeom>
        </p:spPr>
      </p:pic>
      <p:sp>
        <p:nvSpPr>
          <p:cNvPr id="5" name="Rectangle 4"/>
          <p:cNvSpPr/>
          <p:nvPr/>
        </p:nvSpPr>
        <p:spPr>
          <a:xfrm>
            <a:off x="1828800" y="2971801"/>
            <a:ext cx="685800" cy="69978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p:cNvSpPr/>
          <p:nvPr/>
        </p:nvSpPr>
        <p:spPr>
          <a:xfrm>
            <a:off x="57150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p:cNvSpPr/>
          <p:nvPr/>
        </p:nvSpPr>
        <p:spPr>
          <a:xfrm>
            <a:off x="4724400" y="30480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p:cNvSpPr/>
          <p:nvPr/>
        </p:nvSpPr>
        <p:spPr>
          <a:xfrm>
            <a:off x="5562600" y="32004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p:cNvSpPr/>
          <p:nvPr/>
        </p:nvSpPr>
        <p:spPr>
          <a:xfrm>
            <a:off x="36576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ectangle 9"/>
          <p:cNvSpPr/>
          <p:nvPr/>
        </p:nvSpPr>
        <p:spPr>
          <a:xfrm>
            <a:off x="1905000" y="6172199"/>
            <a:ext cx="685800" cy="575869"/>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p:cNvSpPr/>
          <p:nvPr/>
        </p:nvSpPr>
        <p:spPr>
          <a:xfrm>
            <a:off x="1905000" y="50292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Rectangle 11"/>
          <p:cNvSpPr/>
          <p:nvPr/>
        </p:nvSpPr>
        <p:spPr>
          <a:xfrm>
            <a:off x="4648200" y="4267200"/>
            <a:ext cx="685800" cy="2286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Rectangle 12"/>
          <p:cNvSpPr/>
          <p:nvPr/>
        </p:nvSpPr>
        <p:spPr>
          <a:xfrm>
            <a:off x="28956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p:cNvSpPr/>
          <p:nvPr/>
        </p:nvSpPr>
        <p:spPr>
          <a:xfrm>
            <a:off x="19050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ectangle 14"/>
          <p:cNvSpPr/>
          <p:nvPr/>
        </p:nvSpPr>
        <p:spPr>
          <a:xfrm>
            <a:off x="7467600" y="4038600"/>
            <a:ext cx="13716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ectangle 15"/>
          <p:cNvSpPr/>
          <p:nvPr/>
        </p:nvSpPr>
        <p:spPr>
          <a:xfrm>
            <a:off x="4648200" y="53340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Rectangle 16"/>
          <p:cNvSpPr/>
          <p:nvPr/>
        </p:nvSpPr>
        <p:spPr>
          <a:xfrm>
            <a:off x="2895600" y="50292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Rectangle 18"/>
          <p:cNvSpPr/>
          <p:nvPr/>
        </p:nvSpPr>
        <p:spPr>
          <a:xfrm>
            <a:off x="5638800" y="6019800"/>
            <a:ext cx="685800" cy="3810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Rectangle 19"/>
          <p:cNvSpPr/>
          <p:nvPr/>
        </p:nvSpPr>
        <p:spPr>
          <a:xfrm>
            <a:off x="2895600" y="6172199"/>
            <a:ext cx="685800" cy="434609"/>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Rectangle 20"/>
          <p:cNvSpPr/>
          <p:nvPr/>
        </p:nvSpPr>
        <p:spPr>
          <a:xfrm>
            <a:off x="2819400" y="3047999"/>
            <a:ext cx="685800" cy="623585"/>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991333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8"/>
          <p:cNvSpPr txBox="1">
            <a:spLocks noGrp="1"/>
          </p:cNvSpPr>
          <p:nvPr>
            <p:ph type="title"/>
          </p:nvPr>
        </p:nvSpPr>
        <p:spPr>
          <a:xfrm>
            <a:off x="1056750" y="609600"/>
            <a:ext cx="70305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b="1" dirty="0">
                <a:solidFill>
                  <a:srgbClr val="000000"/>
                </a:solidFill>
                <a:latin typeface="Calibri"/>
                <a:ea typeface="Calibri"/>
                <a:cs typeface="Calibri"/>
                <a:sym typeface="Calibri"/>
              </a:rPr>
              <a:t>Screening program led to large increases in the fraction of students classified as gifted</a:t>
            </a:r>
            <a:endParaRPr sz="2400" b="1" dirty="0">
              <a:solidFill>
                <a:srgbClr val="000000"/>
              </a:solidFill>
              <a:latin typeface="Calibri"/>
              <a:ea typeface="Calibri"/>
              <a:cs typeface="Calibri"/>
              <a:sym typeface="Calibri"/>
            </a:endParaRPr>
          </a:p>
          <a:p>
            <a:endParaRPr b="1" dirty="0">
              <a:solidFill>
                <a:srgbClr val="000000"/>
              </a:solidFill>
            </a:endParaRPr>
          </a:p>
        </p:txBody>
      </p:sp>
      <p:sp>
        <p:nvSpPr>
          <p:cNvPr id="320" name="Google Shape;320;p18"/>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22" name="Google Shape;322;p18"/>
          <p:cNvPicPr preferRelativeResize="0"/>
          <p:nvPr/>
        </p:nvPicPr>
        <p:blipFill>
          <a:blip r:embed="rId3">
            <a:alphaModFix/>
          </a:blip>
          <a:stretch>
            <a:fillRect/>
          </a:stretch>
        </p:blipFill>
        <p:spPr>
          <a:xfrm>
            <a:off x="1984812" y="1828800"/>
            <a:ext cx="5174376" cy="383372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9"/>
          <p:cNvSpPr txBox="1">
            <a:spLocks noGrp="1"/>
          </p:cNvSpPr>
          <p:nvPr>
            <p:ph type="title"/>
          </p:nvPr>
        </p:nvSpPr>
        <p:spPr>
          <a:xfrm>
            <a:off x="671550" y="304800"/>
            <a:ext cx="7800900" cy="999300"/>
          </a:xfrm>
          <a:prstGeom prst="rect">
            <a:avLst/>
          </a:prstGeom>
        </p:spPr>
        <p:txBody>
          <a:bodyPr spcFirstLastPara="1" wrap="square" lIns="91425" tIns="91425" rIns="91425" bIns="91425" anchor="t" anchorCtr="0">
            <a:normAutofit fontScale="90000"/>
          </a:bodyPr>
          <a:lstStyle/>
          <a:p>
            <a:pPr algn="ctr">
              <a:lnSpc>
                <a:spcPct val="115000"/>
              </a:lnSpc>
            </a:pPr>
            <a:r>
              <a:rPr lang="en" sz="2400" b="1" dirty="0">
                <a:solidFill>
                  <a:srgbClr val="000000"/>
                </a:solidFill>
                <a:latin typeface="Calibri"/>
                <a:ea typeface="Calibri"/>
                <a:cs typeface="Calibri"/>
                <a:sym typeface="Calibri"/>
              </a:rPr>
              <a:t>Change in fraction of students identified as gifted can be attributed to screening given small year-to-year variability in comparable districts </a:t>
            </a:r>
            <a:endParaRPr sz="2400" b="1" dirty="0">
              <a:solidFill>
                <a:srgbClr val="000000"/>
              </a:solidFill>
              <a:latin typeface="Calibri"/>
              <a:ea typeface="Calibri"/>
              <a:cs typeface="Calibri"/>
              <a:sym typeface="Calibri"/>
            </a:endParaRPr>
          </a:p>
          <a:p>
            <a:endParaRPr b="1" dirty="0">
              <a:solidFill>
                <a:srgbClr val="000000"/>
              </a:solidFill>
            </a:endParaRPr>
          </a:p>
        </p:txBody>
      </p:sp>
      <p:sp>
        <p:nvSpPr>
          <p:cNvPr id="328" name="Google Shape;328;p19"/>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30" name="Google Shape;330;p19"/>
          <p:cNvPicPr preferRelativeResize="0"/>
          <p:nvPr/>
        </p:nvPicPr>
        <p:blipFill>
          <a:blip r:embed="rId3">
            <a:alphaModFix/>
          </a:blip>
          <a:stretch>
            <a:fillRect/>
          </a:stretch>
        </p:blipFill>
        <p:spPr>
          <a:xfrm>
            <a:off x="1752600" y="2059529"/>
            <a:ext cx="5416949" cy="3362501"/>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0"/>
          <p:cNvSpPr txBox="1">
            <a:spLocks noGrp="1"/>
          </p:cNvSpPr>
          <p:nvPr>
            <p:ph type="title"/>
          </p:nvPr>
        </p:nvSpPr>
        <p:spPr>
          <a:xfrm>
            <a:off x="826100" y="495413"/>
            <a:ext cx="7800900" cy="999300"/>
          </a:xfrm>
          <a:prstGeom prst="rect">
            <a:avLst/>
          </a:prstGeom>
        </p:spPr>
        <p:txBody>
          <a:bodyPr spcFirstLastPara="1" wrap="square" lIns="91425" tIns="91425" rIns="91425" bIns="91425" anchor="t" anchorCtr="0">
            <a:normAutofit/>
          </a:bodyPr>
          <a:lstStyle/>
          <a:p>
            <a:r>
              <a:rPr lang="en" sz="2100" b="1" dirty="0">
                <a:solidFill>
                  <a:srgbClr val="000000"/>
                </a:solidFill>
                <a:latin typeface="Arial"/>
                <a:ea typeface="Arial"/>
                <a:cs typeface="Arial"/>
                <a:sym typeface="Arial"/>
              </a:rPr>
              <a:t>Screening had particularly large &amp; positive impact for Black, Hispanic, and Plan B Eligible kids </a:t>
            </a:r>
            <a:endParaRPr b="1" dirty="0">
              <a:solidFill>
                <a:srgbClr val="000000"/>
              </a:solidFill>
            </a:endParaRPr>
          </a:p>
        </p:txBody>
      </p:sp>
      <p:sp>
        <p:nvSpPr>
          <p:cNvPr id="336" name="Google Shape;336;p20"/>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38" name="Google Shape;338;p20"/>
          <p:cNvPicPr preferRelativeResize="0"/>
          <p:nvPr/>
        </p:nvPicPr>
        <p:blipFill>
          <a:blip r:embed="rId3">
            <a:alphaModFix/>
          </a:blip>
          <a:stretch>
            <a:fillRect/>
          </a:stretch>
        </p:blipFill>
        <p:spPr>
          <a:xfrm>
            <a:off x="361913" y="1494713"/>
            <a:ext cx="8426824" cy="2789000"/>
          </a:xfrm>
          <a:prstGeom prst="rect">
            <a:avLst/>
          </a:prstGeom>
          <a:noFill/>
          <a:ln>
            <a:noFill/>
          </a:ln>
        </p:spPr>
      </p:pic>
      <p:sp>
        <p:nvSpPr>
          <p:cNvPr id="339" name="Google Shape;339;p20"/>
          <p:cNvSpPr/>
          <p:nvPr/>
        </p:nvSpPr>
        <p:spPr>
          <a:xfrm>
            <a:off x="1987525" y="2855088"/>
            <a:ext cx="2067900" cy="6516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40" name="Google Shape;340;p20"/>
          <p:cNvSpPr/>
          <p:nvPr/>
        </p:nvSpPr>
        <p:spPr>
          <a:xfrm>
            <a:off x="6873225" y="2855088"/>
            <a:ext cx="1757100" cy="6516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41" name="Google Shape;341;p20"/>
          <p:cNvSpPr txBox="1"/>
          <p:nvPr/>
        </p:nvSpPr>
        <p:spPr>
          <a:xfrm>
            <a:off x="1007775" y="4527357"/>
            <a:ext cx="7124100" cy="892522"/>
          </a:xfrm>
          <a:prstGeom prst="rect">
            <a:avLst/>
          </a:prstGeom>
          <a:noFill/>
          <a:ln>
            <a:noFill/>
          </a:ln>
        </p:spPr>
        <p:txBody>
          <a:bodyPr spcFirstLastPara="1" wrap="square" lIns="91425" tIns="91425" rIns="91425" bIns="91425" anchor="t" anchorCtr="0">
            <a:spAutoFit/>
          </a:bodyPr>
          <a:lstStyle/>
          <a:p>
            <a:pPr algn="ctr" eaLnBrk="1" fontAlgn="auto" hangingPunct="1">
              <a:lnSpc>
                <a:spcPct val="115000"/>
              </a:lnSpc>
              <a:spcBef>
                <a:spcPts val="0"/>
              </a:spcBef>
              <a:spcAft>
                <a:spcPts val="0"/>
              </a:spcAft>
              <a:buClr>
                <a:srgbClr val="000000"/>
              </a:buClr>
            </a:pPr>
            <a:r>
              <a:rPr lang="en" sz="2000" b="1" kern="0" dirty="0">
                <a:solidFill>
                  <a:srgbClr val="000000"/>
                </a:solidFill>
                <a:latin typeface="Arial"/>
                <a:cs typeface="Arial"/>
                <a:sym typeface="Arial"/>
              </a:rPr>
              <a:t>Overall, universal screening led to 45% increase in odds of being identified as gifted</a:t>
            </a:r>
            <a:endParaRPr sz="1400" kern="0" dirty="0">
              <a:solidFill>
                <a:srgbClr val="000000"/>
              </a:solidFill>
              <a:latin typeface="Nunito"/>
              <a:ea typeface="Nunito"/>
              <a:cs typeface="Nunito"/>
              <a:sym typeface="Nunito"/>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1"/>
          <p:cNvSpPr txBox="1">
            <a:spLocks noGrp="1"/>
          </p:cNvSpPr>
          <p:nvPr>
            <p:ph type="title"/>
          </p:nvPr>
        </p:nvSpPr>
        <p:spPr>
          <a:xfrm>
            <a:off x="595350" y="469800"/>
            <a:ext cx="7953300" cy="999300"/>
          </a:xfrm>
          <a:prstGeom prst="rect">
            <a:avLst/>
          </a:prstGeom>
        </p:spPr>
        <p:txBody>
          <a:bodyPr spcFirstLastPara="1" wrap="square" lIns="91425" tIns="91425" rIns="91425" bIns="91425" anchor="t" anchorCtr="0">
            <a:noAutofit/>
          </a:bodyPr>
          <a:lstStyle/>
          <a:p>
            <a:pPr algn="ctr">
              <a:buSzPts val="990"/>
            </a:pPr>
            <a:r>
              <a:rPr lang="en" sz="2220" b="1" dirty="0">
                <a:latin typeface="Calibri" panose="020F0502020204030204" pitchFamily="34" charset="0"/>
                <a:cs typeface="Calibri" panose="020F0502020204030204" pitchFamily="34" charset="0"/>
              </a:rPr>
              <a:t>Universal screening made a bigger difference for Plan B students and Hispanic and Black students</a:t>
            </a:r>
            <a:endParaRPr sz="2220" b="1" dirty="0">
              <a:latin typeface="Calibri" panose="020F0502020204030204" pitchFamily="34" charset="0"/>
              <a:cs typeface="Calibri" panose="020F0502020204030204" pitchFamily="34" charset="0"/>
            </a:endParaRPr>
          </a:p>
        </p:txBody>
      </p:sp>
      <p:sp>
        <p:nvSpPr>
          <p:cNvPr id="347" name="Google Shape;347;p21"/>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49" name="Google Shape;349;p21"/>
          <p:cNvPicPr preferRelativeResize="0"/>
          <p:nvPr/>
        </p:nvPicPr>
        <p:blipFill>
          <a:blip r:embed="rId3">
            <a:alphaModFix/>
          </a:blip>
          <a:stretch>
            <a:fillRect/>
          </a:stretch>
        </p:blipFill>
        <p:spPr>
          <a:xfrm>
            <a:off x="152400" y="1736162"/>
            <a:ext cx="4285989" cy="3385675"/>
          </a:xfrm>
          <a:prstGeom prst="rect">
            <a:avLst/>
          </a:prstGeom>
          <a:noFill/>
          <a:ln>
            <a:noFill/>
          </a:ln>
        </p:spPr>
      </p:pic>
      <p:pic>
        <p:nvPicPr>
          <p:cNvPr id="350" name="Google Shape;350;p21"/>
          <p:cNvPicPr preferRelativeResize="0"/>
          <p:nvPr/>
        </p:nvPicPr>
        <p:blipFill>
          <a:blip r:embed="rId4">
            <a:alphaModFix/>
          </a:blip>
          <a:stretch>
            <a:fillRect/>
          </a:stretch>
        </p:blipFill>
        <p:spPr>
          <a:xfrm>
            <a:off x="4705613" y="1736163"/>
            <a:ext cx="4285987" cy="3385674"/>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2"/>
          <p:cNvSpPr txBox="1">
            <a:spLocks noGrp="1"/>
          </p:cNvSpPr>
          <p:nvPr>
            <p:ph type="title"/>
          </p:nvPr>
        </p:nvSpPr>
        <p:spPr>
          <a:xfrm>
            <a:off x="1303800" y="433357"/>
            <a:ext cx="7030500" cy="999300"/>
          </a:xfrm>
          <a:prstGeom prst="rect">
            <a:avLst/>
          </a:prstGeom>
        </p:spPr>
        <p:txBody>
          <a:bodyPr spcFirstLastPara="1" wrap="square" lIns="91425" tIns="91425" rIns="91425" bIns="91425" anchor="t" anchorCtr="0">
            <a:normAutofit/>
          </a:bodyPr>
          <a:lstStyle/>
          <a:p>
            <a:pPr algn="ctr">
              <a:lnSpc>
                <a:spcPct val="115000"/>
              </a:lnSpc>
            </a:pPr>
            <a:r>
              <a:rPr lang="en" sz="2100" b="1" dirty="0">
                <a:solidFill>
                  <a:srgbClr val="000000"/>
                </a:solidFill>
                <a:latin typeface="Calibri" panose="020F0502020204030204" pitchFamily="34" charset="0"/>
                <a:ea typeface="Arial"/>
                <a:cs typeface="Calibri" panose="020F0502020204030204" pitchFamily="34" charset="0"/>
                <a:sym typeface="Arial"/>
              </a:rPr>
              <a:t>Traditional referral system misses disadvantaged students, regardless of their cognitive abilities  </a:t>
            </a:r>
            <a:endParaRPr sz="2100" b="1" dirty="0">
              <a:solidFill>
                <a:srgbClr val="000000"/>
              </a:solidFill>
              <a:latin typeface="Calibri" panose="020F0502020204030204" pitchFamily="34" charset="0"/>
              <a:ea typeface="Arial"/>
              <a:cs typeface="Calibri" panose="020F0502020204030204" pitchFamily="34" charset="0"/>
              <a:sym typeface="Arial"/>
            </a:endParaRPr>
          </a:p>
          <a:p>
            <a:endParaRPr b="1" dirty="0">
              <a:solidFill>
                <a:srgbClr val="000000"/>
              </a:solidFill>
              <a:latin typeface="Calibri" panose="020F0502020204030204" pitchFamily="34" charset="0"/>
              <a:cs typeface="Calibri" panose="020F0502020204030204" pitchFamily="34" charset="0"/>
            </a:endParaRPr>
          </a:p>
        </p:txBody>
      </p:sp>
      <p:sp>
        <p:nvSpPr>
          <p:cNvPr id="356" name="Google Shape;356;p22"/>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58" name="Google Shape;358;p22"/>
          <p:cNvPicPr preferRelativeResize="0"/>
          <p:nvPr/>
        </p:nvPicPr>
        <p:blipFill>
          <a:blip r:embed="rId3">
            <a:alphaModFix/>
          </a:blip>
          <a:stretch>
            <a:fillRect/>
          </a:stretch>
        </p:blipFill>
        <p:spPr>
          <a:xfrm>
            <a:off x="552864" y="1944201"/>
            <a:ext cx="8038275" cy="3682275"/>
          </a:xfrm>
          <a:prstGeom prst="rect">
            <a:avLst/>
          </a:prstGeom>
          <a:noFill/>
          <a:ln>
            <a:noFill/>
          </a:ln>
        </p:spPr>
      </p:pic>
      <p:sp>
        <p:nvSpPr>
          <p:cNvPr id="359" name="Google Shape;359;p22"/>
          <p:cNvSpPr/>
          <p:nvPr/>
        </p:nvSpPr>
        <p:spPr>
          <a:xfrm>
            <a:off x="7404800" y="5022750"/>
            <a:ext cx="1198200" cy="245100"/>
          </a:xfrm>
          <a:prstGeom prst="rect">
            <a:avLst/>
          </a:prstGeom>
          <a:no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3"/>
          <p:cNvSpPr txBox="1">
            <a:spLocks noGrp="1"/>
          </p:cNvSpPr>
          <p:nvPr>
            <p:ph type="title"/>
          </p:nvPr>
        </p:nvSpPr>
        <p:spPr>
          <a:xfrm>
            <a:off x="762000" y="561675"/>
            <a:ext cx="7747891" cy="999300"/>
          </a:xfrm>
          <a:prstGeom prst="rect">
            <a:avLst/>
          </a:prstGeom>
        </p:spPr>
        <p:txBody>
          <a:bodyPr spcFirstLastPara="1" wrap="square" lIns="91425" tIns="91425" rIns="91425" bIns="91425" anchor="t" anchorCtr="0">
            <a:normAutofit/>
          </a:bodyPr>
          <a:lstStyle/>
          <a:p>
            <a:pPr algn="ctr">
              <a:lnSpc>
                <a:spcPct val="115000"/>
              </a:lnSpc>
            </a:pPr>
            <a:r>
              <a:rPr lang="en" sz="2100" b="1" dirty="0">
                <a:solidFill>
                  <a:srgbClr val="000000"/>
                </a:solidFill>
                <a:latin typeface="Calibri"/>
                <a:ea typeface="Calibri"/>
                <a:cs typeface="Calibri"/>
                <a:sym typeface="Calibri"/>
              </a:rPr>
              <a:t>Distribution of IQ scores was similar under old and new procedures, especially for those who qualified under Plan B</a:t>
            </a:r>
            <a:endParaRPr sz="2100" b="1" dirty="0">
              <a:solidFill>
                <a:srgbClr val="000000"/>
              </a:solidFill>
              <a:latin typeface="Calibri"/>
              <a:ea typeface="Calibri"/>
              <a:cs typeface="Calibri"/>
              <a:sym typeface="Calibri"/>
            </a:endParaRPr>
          </a:p>
          <a:p>
            <a:endParaRPr b="1" dirty="0">
              <a:solidFill>
                <a:srgbClr val="000000"/>
              </a:solidFill>
            </a:endParaRPr>
          </a:p>
        </p:txBody>
      </p:sp>
      <p:sp>
        <p:nvSpPr>
          <p:cNvPr id="365" name="Google Shape;365;p23"/>
          <p:cNvSpPr txBox="1">
            <a:spLocks noGrp="1"/>
          </p:cNvSpPr>
          <p:nvPr>
            <p:ph type="body" idx="1"/>
          </p:nvPr>
        </p:nvSpPr>
        <p:spPr>
          <a:xfrm>
            <a:off x="1303800" y="2847300"/>
            <a:ext cx="7030500" cy="25416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67" name="Google Shape;367;p23"/>
          <p:cNvPicPr preferRelativeResize="0"/>
          <p:nvPr/>
        </p:nvPicPr>
        <p:blipFill>
          <a:blip r:embed="rId3">
            <a:alphaModFix/>
          </a:blip>
          <a:stretch>
            <a:fillRect/>
          </a:stretch>
        </p:blipFill>
        <p:spPr>
          <a:xfrm>
            <a:off x="298826" y="2322850"/>
            <a:ext cx="8546351" cy="304525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4"/>
          <p:cNvSpPr txBox="1">
            <a:spLocks noGrp="1"/>
          </p:cNvSpPr>
          <p:nvPr>
            <p:ph type="title"/>
          </p:nvPr>
        </p:nvSpPr>
        <p:spPr>
          <a:xfrm>
            <a:off x="918600" y="616000"/>
            <a:ext cx="7800900" cy="999300"/>
          </a:xfrm>
          <a:prstGeom prst="rect">
            <a:avLst/>
          </a:prstGeom>
        </p:spPr>
        <p:txBody>
          <a:bodyPr spcFirstLastPara="1" wrap="square" lIns="91425" tIns="91425" rIns="91425" bIns="91425" anchor="t" anchorCtr="0">
            <a:normAutofit/>
          </a:bodyPr>
          <a:lstStyle/>
          <a:p>
            <a:pPr algn="ctr">
              <a:lnSpc>
                <a:spcPct val="115000"/>
              </a:lnSpc>
            </a:pPr>
            <a:r>
              <a:rPr lang="en" sz="2100" b="1" dirty="0">
                <a:solidFill>
                  <a:srgbClr val="000000"/>
                </a:solidFill>
                <a:latin typeface="Calibri"/>
                <a:ea typeface="Calibri"/>
                <a:cs typeface="Calibri"/>
                <a:sym typeface="Calibri"/>
              </a:rPr>
              <a:t>Screening program led to more equal distribution of students classified as gifted across schools</a:t>
            </a:r>
            <a:endParaRPr sz="2100" b="1" dirty="0">
              <a:solidFill>
                <a:srgbClr val="000000"/>
              </a:solidFill>
              <a:latin typeface="Calibri"/>
              <a:ea typeface="Calibri"/>
              <a:cs typeface="Calibri"/>
              <a:sym typeface="Calibri"/>
            </a:endParaRPr>
          </a:p>
          <a:p>
            <a:endParaRPr b="1" dirty="0">
              <a:solidFill>
                <a:srgbClr val="000000"/>
              </a:solidFill>
            </a:endParaRPr>
          </a:p>
        </p:txBody>
      </p:sp>
      <p:pic>
        <p:nvPicPr>
          <p:cNvPr id="375" name="Google Shape;375;p24"/>
          <p:cNvPicPr preferRelativeResize="0"/>
          <p:nvPr/>
        </p:nvPicPr>
        <p:blipFill>
          <a:blip r:embed="rId3">
            <a:alphaModFix/>
          </a:blip>
          <a:stretch>
            <a:fillRect/>
          </a:stretch>
        </p:blipFill>
        <p:spPr>
          <a:xfrm>
            <a:off x="2139987" y="1981200"/>
            <a:ext cx="4864025" cy="365367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5"/>
          <p:cNvSpPr txBox="1">
            <a:spLocks noGrp="1"/>
          </p:cNvSpPr>
          <p:nvPr>
            <p:ph type="title"/>
          </p:nvPr>
        </p:nvSpPr>
        <p:spPr>
          <a:xfrm>
            <a:off x="251150" y="457200"/>
            <a:ext cx="8892850" cy="1660500"/>
          </a:xfrm>
          <a:prstGeom prst="rect">
            <a:avLst/>
          </a:prstGeom>
        </p:spPr>
        <p:txBody>
          <a:bodyPr spcFirstLastPara="1" wrap="square" lIns="91425" tIns="91425" rIns="91425" bIns="91425" anchor="t" anchorCtr="0">
            <a:normAutofit fontScale="90000"/>
          </a:bodyPr>
          <a:lstStyle/>
          <a:p>
            <a:pPr algn="ctr">
              <a:lnSpc>
                <a:spcPct val="115000"/>
              </a:lnSpc>
            </a:pPr>
            <a:r>
              <a:rPr lang="en" sz="2400" b="1" dirty="0">
                <a:solidFill>
                  <a:srgbClr val="000000"/>
                </a:solidFill>
                <a:latin typeface="Calibri"/>
                <a:ea typeface="Calibri"/>
                <a:cs typeface="Calibri"/>
                <a:sym typeface="Calibri"/>
              </a:rPr>
              <a:t>Conclusions: The traditional parent/teacher referral system for gifted education systematically disadvantages kids from Black, Hispanic, ELL, and low-income backgrounds. Universal screening promotes equity and should be (consistently) funded.  </a:t>
            </a:r>
            <a:endParaRPr sz="2400" b="1" dirty="0">
              <a:solidFill>
                <a:srgbClr val="000000"/>
              </a:solidFill>
              <a:latin typeface="Calibri"/>
              <a:ea typeface="Calibri"/>
              <a:cs typeface="Calibri"/>
              <a:sym typeface="Calibri"/>
            </a:endParaRPr>
          </a:p>
          <a:p>
            <a:endParaRPr b="1" dirty="0">
              <a:solidFill>
                <a:srgbClr val="000000"/>
              </a:solidFill>
            </a:endParaRPr>
          </a:p>
        </p:txBody>
      </p:sp>
      <p:pic>
        <p:nvPicPr>
          <p:cNvPr id="383" name="Google Shape;383;p25"/>
          <p:cNvPicPr preferRelativeResize="0"/>
          <p:nvPr/>
        </p:nvPicPr>
        <p:blipFill>
          <a:blip r:embed="rId3">
            <a:alphaModFix/>
          </a:blip>
          <a:stretch>
            <a:fillRect/>
          </a:stretch>
        </p:blipFill>
        <p:spPr>
          <a:xfrm>
            <a:off x="2135075" y="2514600"/>
            <a:ext cx="4873850" cy="304935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6"/>
          <p:cNvSpPr txBox="1">
            <a:spLocks noGrp="1"/>
          </p:cNvSpPr>
          <p:nvPr>
            <p:ph type="title"/>
          </p:nvPr>
        </p:nvSpPr>
        <p:spPr>
          <a:xfrm>
            <a:off x="1219200" y="685800"/>
            <a:ext cx="7030500" cy="999300"/>
          </a:xfrm>
          <a:prstGeom prst="rect">
            <a:avLst/>
          </a:prstGeom>
        </p:spPr>
        <p:txBody>
          <a:bodyPr spcFirstLastPara="1" wrap="square" lIns="91425" tIns="91425" rIns="91425" bIns="91425" anchor="t" anchorCtr="0">
            <a:normAutofit/>
          </a:bodyPr>
          <a:lstStyle/>
          <a:p>
            <a:pPr algn="ctr"/>
            <a:r>
              <a:rPr lang="en" b="1" dirty="0">
                <a:latin typeface="Calibri" panose="020F0502020204030204" pitchFamily="34" charset="0"/>
                <a:cs typeface="Calibri" panose="020F0502020204030204" pitchFamily="34" charset="0"/>
              </a:rPr>
              <a:t>Discussion questions</a:t>
            </a:r>
            <a:endParaRPr b="1" dirty="0">
              <a:latin typeface="Calibri" panose="020F0502020204030204" pitchFamily="34" charset="0"/>
              <a:cs typeface="Calibri" panose="020F0502020204030204" pitchFamily="34" charset="0"/>
            </a:endParaRPr>
          </a:p>
        </p:txBody>
      </p:sp>
      <p:sp>
        <p:nvSpPr>
          <p:cNvPr id="389" name="Google Shape;389;p26"/>
          <p:cNvSpPr txBox="1">
            <a:spLocks noGrp="1"/>
          </p:cNvSpPr>
          <p:nvPr>
            <p:ph type="body" idx="1"/>
          </p:nvPr>
        </p:nvSpPr>
        <p:spPr>
          <a:xfrm>
            <a:off x="762000" y="1371600"/>
            <a:ext cx="7030500" cy="3774796"/>
          </a:xfrm>
          <a:prstGeom prst="rect">
            <a:avLst/>
          </a:prstGeom>
        </p:spPr>
        <p:txBody>
          <a:bodyPr spcFirstLastPara="1" wrap="square" lIns="91425" tIns="91425" rIns="91425" bIns="91425" anchor="t" anchorCtr="0">
            <a:noAutofit/>
          </a:bodyPr>
          <a:lstStyle/>
          <a:p>
            <a:pPr indent="-330200">
              <a:buSzPts val="1600"/>
              <a:buFont typeface="Arial" panose="020B0604020202020204" pitchFamily="34" charset="0"/>
              <a:buChar char="•"/>
            </a:pPr>
            <a:r>
              <a:rPr lang="en" sz="1600" dirty="0">
                <a:latin typeface="Calibri" panose="020F0502020204030204" pitchFamily="34" charset="0"/>
                <a:cs typeface="Calibri" panose="020F0502020204030204" pitchFamily="34" charset="0"/>
              </a:rPr>
              <a:t>What problems might there be with teachers in classrooms screening their students?</a:t>
            </a:r>
          </a:p>
          <a:p>
            <a:pPr lvl="1" indent="-330200">
              <a:buSzPts val="1600"/>
              <a:buFont typeface="Arial" panose="020B0604020202020204" pitchFamily="34" charset="0"/>
              <a:buChar char="•"/>
            </a:pPr>
            <a:r>
              <a:rPr lang="en" sz="1200" dirty="0">
                <a:latin typeface="Calibri" panose="020F0502020204030204" pitchFamily="34" charset="0"/>
                <a:cs typeface="Calibri" panose="020F0502020204030204" pitchFamily="34" charset="0"/>
              </a:rPr>
              <a:t>Any other problems with this universal screening process?</a:t>
            </a:r>
          </a:p>
          <a:p>
            <a:pPr indent="-330200">
              <a:buSzPts val="1600"/>
              <a:buFont typeface="Arial" panose="020B0604020202020204" pitchFamily="34" charset="0"/>
              <a:buChar char="•"/>
            </a:pPr>
            <a:r>
              <a:rPr lang="en-US" sz="1600" dirty="0">
                <a:latin typeface="Calibri" panose="020F0502020204030204" pitchFamily="34" charset="0"/>
                <a:cs typeface="Calibri" panose="020F0502020204030204" pitchFamily="34" charset="0"/>
              </a:rPr>
              <a:t>What additional avenues apart from screening are there to address these disparities particularly when not evident in academic achievement (e.g., improve intercultural competence)?</a:t>
            </a:r>
          </a:p>
          <a:p>
            <a:pPr lvl="1" indent="-330200">
              <a:buSzPts val="1600"/>
              <a:buFont typeface="Arial" panose="020B0604020202020204" pitchFamily="34" charset="0"/>
              <a:buChar char="•"/>
            </a:pPr>
            <a:r>
              <a:rPr lang="en-US" sz="1200" dirty="0">
                <a:latin typeface="Calibri" panose="020F0502020204030204" pitchFamily="34" charset="0"/>
                <a:cs typeface="Calibri" panose="020F0502020204030204" pitchFamily="34" charset="0"/>
              </a:rPr>
              <a:t>Does testing help protect for biases in any ways? </a:t>
            </a:r>
            <a:endParaRPr sz="1200" dirty="0">
              <a:latin typeface="Calibri" panose="020F0502020204030204" pitchFamily="34" charset="0"/>
              <a:cs typeface="Calibri" panose="020F0502020204030204" pitchFamily="34" charset="0"/>
            </a:endParaRPr>
          </a:p>
          <a:p>
            <a:pPr indent="-330200">
              <a:buSzPts val="1600"/>
              <a:buFont typeface="Arial" panose="020B0604020202020204" pitchFamily="34" charset="0"/>
              <a:buChar char="•"/>
            </a:pPr>
            <a:r>
              <a:rPr lang="en-US" sz="1600" dirty="0">
                <a:latin typeface="Calibri" panose="020F0502020204030204" pitchFamily="34" charset="0"/>
                <a:cs typeface="Calibri" panose="020F0502020204030204" pitchFamily="34" charset="0"/>
              </a:rPr>
              <a:t>How do you think this similarly impacts rate of students with LDs? </a:t>
            </a:r>
          </a:p>
          <a:p>
            <a:pPr indent="-330200">
              <a:buSzPts val="1600"/>
              <a:buFont typeface="Arial" panose="020B0604020202020204" pitchFamily="34" charset="0"/>
              <a:buChar char="•"/>
            </a:pPr>
            <a:r>
              <a:rPr lang="en-US" sz="1600" dirty="0">
                <a:latin typeface="Calibri" panose="020F0502020204030204" pitchFamily="34" charset="0"/>
                <a:cs typeface="Calibri" panose="020F0502020204030204" pitchFamily="34" charset="0"/>
              </a:rPr>
              <a:t>Thoughts on gifted programs as a whole? </a:t>
            </a:r>
          </a:p>
          <a:p>
            <a:pPr indent="-330200">
              <a:buSzPts val="1600"/>
              <a:buFont typeface="Arial" panose="020B0604020202020204" pitchFamily="34" charset="0"/>
              <a:buChar char="•"/>
            </a:pPr>
            <a:r>
              <a:rPr lang="en" sz="1600" dirty="0">
                <a:latin typeface="Calibri" panose="020F0502020204030204" pitchFamily="34" charset="0"/>
                <a:cs typeface="Calibri" panose="020F0502020204030204" pitchFamily="34" charset="0"/>
              </a:rPr>
              <a:t>This program was discontinued due to “budget cuts.” How can we show the government that this is important? </a:t>
            </a:r>
            <a:endParaRPr lang="en-US" sz="1600" dirty="0">
              <a:latin typeface="Calibri" panose="020F0502020204030204" pitchFamily="34" charset="0"/>
              <a:cs typeface="Calibri" panose="020F0502020204030204" pitchFamily="34" charset="0"/>
            </a:endParaRPr>
          </a:p>
          <a:p>
            <a:pPr indent="-330200">
              <a:buSzPts val="1600"/>
              <a:buFont typeface="Arial" panose="020B0604020202020204" pitchFamily="34" charset="0"/>
              <a:buChar char="•"/>
            </a:pPr>
            <a:endParaRPr sz="1500" dirty="0">
              <a:latin typeface="Calibri" panose="020F0502020204030204" pitchFamily="34" charset="0"/>
              <a:cs typeface="Calibri" panose="020F0502020204030204" pitchFamily="34" charset="0"/>
            </a:endParaRPr>
          </a:p>
          <a:p>
            <a:pPr marL="0" indent="0">
              <a:spcBef>
                <a:spcPts val="1200"/>
              </a:spcBef>
              <a:spcAft>
                <a:spcPts val="1200"/>
              </a:spcAft>
              <a:buNone/>
            </a:pPr>
            <a:endParaRPr sz="1500" dirty="0">
              <a:highlight>
                <a:srgbClr val="FFFF00"/>
              </a:highlight>
              <a:latin typeface="Calibri" panose="020F0502020204030204" pitchFamily="34" charset="0"/>
              <a:cs typeface="Calibri" panose="020F050202020403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context effects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47108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5448"/>
            <a:ext cx="8686800" cy="1252728"/>
          </a:xfrm>
        </p:spPr>
        <p:txBody>
          <a:bodyPr rtlCol="0">
            <a:normAutofit fontScale="90000"/>
          </a:bodyPr>
          <a:lstStyle/>
          <a:p>
            <a:pPr eaLnBrk="1" fontAlgn="auto" hangingPunct="1">
              <a:spcAft>
                <a:spcPts val="0"/>
              </a:spcAft>
              <a:defRPr/>
            </a:pPr>
            <a:r>
              <a:rPr lang="en-US" dirty="0"/>
              <a:t>Child-care </a:t>
            </a:r>
            <a:r>
              <a:rPr lang="en-US" dirty="0" err="1"/>
              <a:t>til</a:t>
            </a:r>
            <a:r>
              <a:rPr lang="en-US" dirty="0"/>
              <a:t> 3 &amp; peer competencies</a:t>
            </a:r>
          </a:p>
        </p:txBody>
      </p:sp>
      <p:sp>
        <p:nvSpPr>
          <p:cNvPr id="3075" name="AutoShape 3"/>
          <p:cNvSpPr>
            <a:spLocks noGrp="1" noChangeAspect="1" noChangeArrowheads="1"/>
          </p:cNvSpPr>
          <p:nvPr>
            <p:ph sz="quarter" idx="1"/>
          </p:nvPr>
        </p:nvSpPr>
        <p:spPr/>
        <p:txBody>
          <a:bodyPr rtlCol="0">
            <a:noAutofit/>
          </a:bodyPr>
          <a:lstStyle/>
          <a:p>
            <a:pPr marL="566928" lvl="1">
              <a:lnSpc>
                <a:spcPct val="80000"/>
              </a:lnSpc>
              <a:spcBef>
                <a:spcPts val="580"/>
              </a:spcBef>
              <a:buFont typeface="Wingdings 2"/>
              <a:buChar char=""/>
              <a:defRPr/>
            </a:pPr>
            <a:r>
              <a:rPr lang="en-US" sz="2000" dirty="0"/>
              <a:t>More time in child-care </a:t>
            </a:r>
            <a:r>
              <a:rPr lang="en-US" sz="2000" dirty="0">
                <a:sym typeface="Wingdings" pitchFamily="2" charset="2"/>
              </a:rPr>
              <a:t> </a:t>
            </a:r>
          </a:p>
          <a:p>
            <a:pPr marL="832104" lvl="2">
              <a:lnSpc>
                <a:spcPct val="80000"/>
              </a:lnSpc>
              <a:spcBef>
                <a:spcPts val="580"/>
              </a:spcBef>
              <a:buFont typeface="Wingdings 2"/>
              <a:buChar char=""/>
              <a:defRPr/>
            </a:pPr>
            <a:r>
              <a:rPr lang="en-US" sz="1600" dirty="0"/>
              <a:t>more </a:t>
            </a:r>
            <a:r>
              <a:rPr lang="en-US" sz="1600" i="1" dirty="0"/>
              <a:t>negative</a:t>
            </a:r>
            <a:r>
              <a:rPr lang="en-US" sz="1600" dirty="0"/>
              <a:t> with playmates (caregiver rated) </a:t>
            </a:r>
          </a:p>
          <a:p>
            <a:pPr marL="832104" lvl="2">
              <a:lnSpc>
                <a:spcPct val="80000"/>
              </a:lnSpc>
              <a:spcBef>
                <a:spcPts val="580"/>
              </a:spcBef>
              <a:buFont typeface="Wingdings 2"/>
              <a:buChar char=""/>
              <a:defRPr/>
            </a:pPr>
            <a:r>
              <a:rPr lang="en-US" sz="1600" dirty="0"/>
              <a:t>more </a:t>
            </a:r>
            <a:r>
              <a:rPr lang="en-US" sz="1600" i="1" dirty="0"/>
              <a:t>positive</a:t>
            </a:r>
            <a:r>
              <a:rPr lang="en-US" sz="1600" dirty="0"/>
              <a:t> and skilled in peer play in child care (observed)</a:t>
            </a:r>
          </a:p>
          <a:p>
            <a:pPr marL="1261872" lvl="4">
              <a:lnSpc>
                <a:spcPct val="80000"/>
              </a:lnSpc>
              <a:spcBef>
                <a:spcPts val="580"/>
              </a:spcBef>
              <a:buFont typeface="Wingdings 2"/>
              <a:buChar char=""/>
              <a:defRPr/>
            </a:pPr>
            <a:r>
              <a:rPr lang="en-US" sz="1200" dirty="0"/>
              <a:t>Child-care </a:t>
            </a:r>
            <a:r>
              <a:rPr lang="en-US" sz="1200" i="1" dirty="0"/>
              <a:t>not</a:t>
            </a:r>
            <a:r>
              <a:rPr lang="en-US" sz="1200" dirty="0"/>
              <a:t> associated with peer competence as rated by mothers or as observed in dyadic play with a friend. </a:t>
            </a:r>
          </a:p>
          <a:p>
            <a:pPr marL="274320" indent="-274320">
              <a:lnSpc>
                <a:spcPct val="80000"/>
              </a:lnSpc>
              <a:spcBef>
                <a:spcPts val="580"/>
              </a:spcBef>
              <a:buFont typeface="Wingdings 2"/>
              <a:buChar char=""/>
              <a:defRPr/>
            </a:pPr>
            <a:r>
              <a:rPr lang="en-US" sz="2400" dirty="0"/>
              <a:t>Positive responsive </a:t>
            </a:r>
            <a:r>
              <a:rPr lang="en-US" sz="2400" i="1" dirty="0"/>
              <a:t>caregiver behavior </a:t>
            </a:r>
            <a:r>
              <a:rPr lang="en-US" sz="2400" dirty="0"/>
              <a:t>most consistently associated with positive skilled peer interaction</a:t>
            </a:r>
          </a:p>
          <a:p>
            <a:pPr marL="274320" indent="-274320" eaLnBrk="1" fontAlgn="auto" hangingPunct="1">
              <a:lnSpc>
                <a:spcPct val="80000"/>
              </a:lnSpc>
              <a:spcBef>
                <a:spcPts val="580"/>
              </a:spcBef>
              <a:spcAft>
                <a:spcPts val="0"/>
              </a:spcAft>
              <a:buFont typeface="Wingdings 2"/>
              <a:buChar char=""/>
              <a:defRPr/>
            </a:pPr>
            <a:r>
              <a:rPr lang="en-US" sz="2400" dirty="0"/>
              <a:t>Maternal sensitivity, children's cognitive and language competence predicted peer competence across all settings and informants</a:t>
            </a:r>
          </a:p>
          <a:p>
            <a:pPr marL="566928" lvl="1">
              <a:lnSpc>
                <a:spcPct val="80000"/>
              </a:lnSpc>
              <a:spcBef>
                <a:spcPts val="580"/>
              </a:spcBef>
              <a:buFont typeface="Wingdings 2"/>
              <a:buChar char=""/>
              <a:defRPr/>
            </a:pPr>
            <a:r>
              <a:rPr lang="en-US" sz="2000" dirty="0"/>
              <a:t>family and child-care contexts may play complementary roles in development of early individual differences in peer interaction. </a:t>
            </a:r>
          </a:p>
          <a:p>
            <a:pPr marL="822960" lvl="2" eaLnBrk="1" fontAlgn="auto" hangingPunct="1">
              <a:lnSpc>
                <a:spcPct val="80000"/>
              </a:lnSpc>
              <a:spcBef>
                <a:spcPts val="370"/>
              </a:spcBef>
              <a:spcAft>
                <a:spcPts val="0"/>
              </a:spcAft>
              <a:buClr>
                <a:schemeClr val="accent1">
                  <a:tint val="60000"/>
                </a:schemeClr>
              </a:buClr>
              <a:buFont typeface="Wingdings 2"/>
              <a:buChar char=""/>
              <a:defRPr/>
            </a:pPr>
            <a:r>
              <a:rPr lang="en-US" sz="1400" dirty="0" err="1"/>
              <a:t>NICHD_Early_Child_Care_Research_Network</a:t>
            </a:r>
            <a:r>
              <a:rPr lang="en-US" sz="1400" dirty="0"/>
              <a:t> (2001). "Child care and children's peer interaction at 24 and 36 months: The NICHD study of early child care." </a:t>
            </a:r>
            <a:r>
              <a:rPr lang="en-US" sz="1400" u="sng" dirty="0"/>
              <a:t>Child Development</a:t>
            </a:r>
            <a:r>
              <a:rPr lang="en-US" sz="1400" dirty="0"/>
              <a:t> </a:t>
            </a:r>
            <a:r>
              <a:rPr lang="en-US" sz="1400" b="1" dirty="0"/>
              <a:t>72</a:t>
            </a:r>
            <a:r>
              <a:rPr lang="en-US" sz="1400" dirty="0"/>
              <a:t>(5): 1478-1500</a:t>
            </a:r>
            <a:endParaRPr lang="en-US" sz="1200" dirty="0"/>
          </a:p>
          <a:p>
            <a:pPr marL="274320" indent="-274320" eaLnBrk="1" fontAlgn="auto" hangingPunct="1">
              <a:lnSpc>
                <a:spcPct val="80000"/>
              </a:lnSpc>
              <a:spcBef>
                <a:spcPts val="580"/>
              </a:spcBef>
              <a:spcAft>
                <a:spcPts val="0"/>
              </a:spcAft>
              <a:buFont typeface="Wingdings 2"/>
              <a:buChar char=""/>
              <a:defRPr/>
            </a:pPr>
            <a:endParaRPr lang="en-US" sz="1600" dirty="0"/>
          </a:p>
        </p:txBody>
      </p:sp>
      <p:sp>
        <p:nvSpPr>
          <p:cNvPr id="2" name="Rectangle 1"/>
          <p:cNvSpPr/>
          <p:nvPr/>
        </p:nvSpPr>
        <p:spPr>
          <a:xfrm>
            <a:off x="8915400" y="3770985"/>
            <a:ext cx="4572000" cy="634020"/>
          </a:xfrm>
          <a:prstGeom prst="rect">
            <a:avLst/>
          </a:prstGeom>
        </p:spPr>
        <p:txBody>
          <a:bodyPr>
            <a:spAutoFit/>
          </a:bodyPr>
          <a:lstStyle/>
          <a:p>
            <a:pPr marL="548640" lvl="1" eaLnBrk="1" fontAlgn="auto" hangingPunct="1">
              <a:lnSpc>
                <a:spcPct val="80000"/>
              </a:lnSpc>
              <a:spcBef>
                <a:spcPts val="370"/>
              </a:spcBef>
              <a:spcAft>
                <a:spcPts val="0"/>
              </a:spcAft>
              <a:buFont typeface="Wingdings 2"/>
              <a:buChar char=""/>
              <a:defRPr/>
            </a:pPr>
            <a:r>
              <a:rPr lang="en-US" sz="2200" dirty="0"/>
              <a:t>observed peer play not related to quantity of care. </a:t>
            </a:r>
          </a:p>
        </p:txBody>
      </p:sp>
    </p:spTree>
    <p:extLst>
      <p:ext uri="{BB962C8B-B14F-4D97-AF65-F5344CB8AC3E}">
        <p14:creationId xmlns:p14="http://schemas.microsoft.com/office/powerpoint/2010/main" val="22902613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Autofit/>
          </a:bodyPr>
          <a:lstStyle/>
          <a:p>
            <a:pPr algn="ctr"/>
            <a:r>
              <a:rPr lang="en-US" sz="4000" dirty="0"/>
              <a:t>Relative influence of child &amp; classroom characteristics</a:t>
            </a:r>
          </a:p>
        </p:txBody>
      </p:sp>
      <p:sp>
        <p:nvSpPr>
          <p:cNvPr id="729091" name="Rectangle 3"/>
          <p:cNvSpPr>
            <a:spLocks noGrp="1" noChangeArrowheads="1"/>
          </p:cNvSpPr>
          <p:nvPr>
            <p:ph type="body" idx="4294967295"/>
          </p:nvPr>
        </p:nvSpPr>
        <p:spPr>
          <a:xfrm>
            <a:off x="457200" y="1524000"/>
            <a:ext cx="8229600" cy="4800600"/>
          </a:xfrm>
          <a:prstGeom prst="rect">
            <a:avLst/>
          </a:prstGeom>
        </p:spPr>
        <p:txBody>
          <a:bodyPr>
            <a:normAutofit fontScale="77500" lnSpcReduction="20000"/>
          </a:bodyPr>
          <a:lstStyle/>
          <a:p>
            <a:r>
              <a:rPr lang="en-US" dirty="0"/>
              <a:t>Preschoolers sensitive to contextual influences on social interaction skills</a:t>
            </a:r>
          </a:p>
          <a:p>
            <a:pPr lvl="1"/>
            <a:r>
              <a:rPr lang="en-US" dirty="0"/>
              <a:t>Adaptive outcomes depend on </a:t>
            </a:r>
            <a:r>
              <a:rPr lang="en-US" i="1" dirty="0"/>
              <a:t>goodness-of-fit</a:t>
            </a:r>
            <a:r>
              <a:rPr lang="en-US" dirty="0"/>
              <a:t> between child characteristics and context</a:t>
            </a:r>
          </a:p>
          <a:p>
            <a:pPr lvl="1"/>
            <a:endParaRPr lang="en-US" dirty="0"/>
          </a:p>
          <a:p>
            <a:pPr lvl="1"/>
            <a:r>
              <a:rPr lang="en-US" b="1" dirty="0"/>
              <a:t>Child characteristics</a:t>
            </a:r>
          </a:p>
          <a:p>
            <a:pPr lvl="2"/>
            <a:r>
              <a:rPr lang="en-US" dirty="0"/>
              <a:t>Age</a:t>
            </a:r>
          </a:p>
          <a:p>
            <a:pPr lvl="2"/>
            <a:r>
              <a:rPr lang="en-US" dirty="0"/>
              <a:t>Gender </a:t>
            </a:r>
          </a:p>
          <a:p>
            <a:pPr lvl="2"/>
            <a:r>
              <a:rPr lang="en-US" dirty="0"/>
              <a:t>Ethnicity</a:t>
            </a:r>
          </a:p>
          <a:p>
            <a:pPr lvl="2"/>
            <a:r>
              <a:rPr lang="en-US" dirty="0"/>
              <a:t>Ethnic match</a:t>
            </a:r>
          </a:p>
          <a:p>
            <a:pPr lvl="2"/>
            <a:r>
              <a:rPr lang="en-US" dirty="0"/>
              <a:t>Language match</a:t>
            </a:r>
          </a:p>
          <a:p>
            <a:pPr lvl="1"/>
            <a:endParaRPr lang="en-US" dirty="0"/>
          </a:p>
          <a:p>
            <a:pPr lvl="1"/>
            <a:r>
              <a:rPr lang="en-US" b="1" dirty="0"/>
              <a:t>Classroom characteristics</a:t>
            </a:r>
          </a:p>
          <a:p>
            <a:pPr lvl="2"/>
            <a:r>
              <a:rPr lang="en-US" dirty="0"/>
              <a:t>Classroom diversity</a:t>
            </a:r>
          </a:p>
          <a:p>
            <a:pPr lvl="2"/>
            <a:r>
              <a:rPr lang="en-US" dirty="0"/>
              <a:t>Entry policy</a:t>
            </a:r>
          </a:p>
          <a:p>
            <a:endParaRPr lang="en-US" dirty="0"/>
          </a:p>
        </p:txBody>
      </p:sp>
      <p:sp>
        <p:nvSpPr>
          <p:cNvPr id="2" name="Rectangle 1"/>
          <p:cNvSpPr>
            <a:spLocks noChangeArrowheads="1"/>
          </p:cNvSpPr>
          <p:nvPr/>
        </p:nvSpPr>
        <p:spPr bwMode="auto">
          <a:xfrm>
            <a:off x="0" y="-945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p:cNvSpPr/>
          <p:nvPr/>
        </p:nvSpPr>
        <p:spPr>
          <a:xfrm>
            <a:off x="4876800" y="5113385"/>
            <a:ext cx="4572000" cy="1077218"/>
          </a:xfrm>
          <a:prstGeom prst="rect">
            <a:avLst/>
          </a:prstGeom>
        </p:spPr>
        <p:txBody>
          <a:bodyPr>
            <a:spAutoFit/>
          </a:bodyPr>
          <a:lstStyle/>
          <a:p>
            <a:pPr lvl="0"/>
            <a:r>
              <a:rPr lang="en-US" altLang="en-US" sz="1600" dirty="0">
                <a:solidFill>
                  <a:srgbClr val="000000"/>
                </a:solidFill>
                <a:latin typeface="Arial" panose="020B0604020202020204" pitchFamily="34" charset="0"/>
                <a:cs typeface="Arial" panose="020B0604020202020204" pitchFamily="34" charset="0"/>
              </a:rPr>
              <a:t>Howes, C., Sanders, K., &amp; Lee, L. (2008). Entering a new peer group in ethnically and linguistically diverse childcare classrooms. </a:t>
            </a:r>
            <a:r>
              <a:rPr lang="en-US" altLang="en-US" sz="1600" i="1" dirty="0">
                <a:solidFill>
                  <a:srgbClr val="000000"/>
                </a:solidFill>
                <a:latin typeface="Arial" panose="020B0604020202020204" pitchFamily="34" charset="0"/>
                <a:cs typeface="Arial" panose="020B0604020202020204" pitchFamily="34" charset="0"/>
              </a:rPr>
              <a:t>Social Development, 17</a:t>
            </a:r>
            <a:r>
              <a:rPr lang="en-US" altLang="en-US" sz="1600" dirty="0">
                <a:solidFill>
                  <a:srgbClr val="000000"/>
                </a:solidFill>
                <a:latin typeface="Arial" panose="020B0604020202020204" pitchFamily="34" charset="0"/>
                <a:cs typeface="Arial" panose="020B0604020202020204" pitchFamily="34" charset="0"/>
              </a:rPr>
              <a:t>,</a:t>
            </a:r>
            <a:endParaRPr lang="en-US" altLang="en-US" sz="1050" dirty="0"/>
          </a:p>
        </p:txBody>
      </p:sp>
    </p:spTree>
    <p:extLst>
      <p:ext uri="{BB962C8B-B14F-4D97-AF65-F5344CB8AC3E}">
        <p14:creationId xmlns:p14="http://schemas.microsoft.com/office/powerpoint/2010/main" val="18515927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rmAutofit/>
          </a:bodyPr>
          <a:lstStyle/>
          <a:p>
            <a:pPr algn="ctr"/>
            <a:r>
              <a:rPr lang="en-US" sz="3200" dirty="0"/>
              <a:t>Peer Interaction Measures</a:t>
            </a:r>
          </a:p>
        </p:txBody>
      </p:sp>
      <p:sp>
        <p:nvSpPr>
          <p:cNvPr id="729091"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lvl="1"/>
            <a:r>
              <a:rPr lang="en-US" dirty="0"/>
              <a:t>Revised Peer Play Scale </a:t>
            </a:r>
          </a:p>
          <a:p>
            <a:pPr lvl="2"/>
            <a:r>
              <a:rPr lang="en-US" dirty="0"/>
              <a:t>Peer engagement (parallel, simple social, reciprocal, cooperative, complex social)</a:t>
            </a:r>
          </a:p>
          <a:p>
            <a:pPr lvl="2"/>
            <a:r>
              <a:rPr lang="en-US" dirty="0"/>
              <a:t>Complex play (reciprocal, cooperative, complex social)</a:t>
            </a:r>
          </a:p>
          <a:p>
            <a:pPr lvl="1"/>
            <a:endParaRPr lang="en-US" dirty="0"/>
          </a:p>
          <a:p>
            <a:pPr lvl="1"/>
            <a:r>
              <a:rPr lang="en-US" dirty="0"/>
              <a:t>Affective Quality of Play</a:t>
            </a:r>
          </a:p>
          <a:p>
            <a:pPr lvl="2"/>
            <a:r>
              <a:rPr lang="en-US" dirty="0"/>
              <a:t>Anxious</a:t>
            </a:r>
          </a:p>
          <a:p>
            <a:pPr lvl="2"/>
            <a:r>
              <a:rPr lang="en-US" dirty="0"/>
              <a:t>Aggressive</a:t>
            </a:r>
          </a:p>
          <a:p>
            <a:pPr lvl="2"/>
            <a:r>
              <a:rPr lang="en-US" dirty="0" err="1"/>
              <a:t>Prosocial</a:t>
            </a:r>
            <a:endParaRPr lang="en-US" dirty="0"/>
          </a:p>
        </p:txBody>
      </p:sp>
    </p:spTree>
    <p:extLst>
      <p:ext uri="{BB962C8B-B14F-4D97-AF65-F5344CB8AC3E}">
        <p14:creationId xmlns:p14="http://schemas.microsoft.com/office/powerpoint/2010/main" val="5106107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rmAutofit/>
          </a:bodyPr>
          <a:lstStyle/>
          <a:p>
            <a:pPr algn="ctr"/>
            <a:r>
              <a:rPr lang="en-US" sz="3200" dirty="0"/>
              <a:t>Peer Interaction at Entry vs. 6 months</a:t>
            </a:r>
          </a:p>
        </p:txBody>
      </p:sp>
      <p:sp>
        <p:nvSpPr>
          <p:cNvPr id="729091"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lvl="1"/>
            <a:r>
              <a:rPr lang="en-US" dirty="0"/>
              <a:t>Proportion engaged increase with time</a:t>
            </a:r>
          </a:p>
          <a:p>
            <a:pPr lvl="1"/>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68086" y="2622413"/>
            <a:ext cx="8119262" cy="3571875"/>
          </a:xfrm>
          <a:prstGeom prst="rect">
            <a:avLst/>
          </a:prstGeom>
          <a:noFill/>
          <a:ln w="9525">
            <a:noFill/>
            <a:miter lim="800000"/>
            <a:headEnd/>
            <a:tailEnd/>
          </a:ln>
          <a:effectLst/>
        </p:spPr>
      </p:pic>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Proportion engaged increase with time</a:t>
            </a:r>
            <a:endParaRPr kumimoji="0" lang="en-US"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Prosocial increase with time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695470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76200" y="155575"/>
            <a:ext cx="9067800" cy="1252538"/>
          </a:xfrm>
        </p:spPr>
        <p:txBody>
          <a:bodyPr/>
          <a:lstStyle/>
          <a:p>
            <a:pPr algn="ctr"/>
            <a:r>
              <a:rPr lang="en-US" altLang="en-US" sz="3200"/>
              <a:t>More diverse classes </a:t>
            </a:r>
            <a:r>
              <a:rPr lang="en-US" altLang="en-US" sz="3200">
                <a:sym typeface="Wingdings" panose="05000000000000000000" pitchFamily="2" charset="2"/>
              </a:rPr>
              <a:t> C</a:t>
            </a:r>
            <a:r>
              <a:rPr lang="en-US" altLang="en-US" sz="3200"/>
              <a:t>omplex Play increase </a:t>
            </a:r>
          </a:p>
        </p:txBody>
      </p:sp>
      <p:sp>
        <p:nvSpPr>
          <p:cNvPr id="120835" name="Rectangle 3"/>
          <p:cNvSpPr>
            <a:spLocks noGrp="1" noChangeArrowheads="1"/>
          </p:cNvSpPr>
          <p:nvPr>
            <p:ph type="body" idx="4294967295"/>
          </p:nvPr>
        </p:nvSpPr>
        <p:spPr>
          <a:xfrm>
            <a:off x="457200" y="1646238"/>
            <a:ext cx="8229600" cy="4525962"/>
          </a:xfrm>
        </p:spPr>
        <p:txBody>
          <a:bodyPr/>
          <a:lstStyle/>
          <a:p>
            <a:pPr lvl="1"/>
            <a:endParaRPr lang="en-US" altLang="en-US"/>
          </a:p>
        </p:txBody>
      </p:sp>
      <p:pic>
        <p:nvPicPr>
          <p:cNvPr id="1208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1408113"/>
            <a:ext cx="68580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2"/>
          <p:cNvPicPr>
            <a:picLocks noChangeAspect="1" noChangeArrowheads="1"/>
          </p:cNvPicPr>
          <p:nvPr/>
        </p:nvPicPr>
        <p:blipFill>
          <a:blip r:embed="rId4">
            <a:extLst>
              <a:ext uri="{28A0092B-C50C-407E-A947-70E740481C1C}">
                <a14:useLocalDpi xmlns:a14="http://schemas.microsoft.com/office/drawing/2010/main" val="0"/>
              </a:ext>
            </a:extLst>
          </a:blip>
          <a:srcRect l="28326" t="4935" r="27412" b="22682"/>
          <a:stretch>
            <a:fillRect/>
          </a:stretch>
        </p:blipFill>
        <p:spPr bwMode="auto">
          <a:xfrm>
            <a:off x="5105400" y="2438400"/>
            <a:ext cx="4038600" cy="355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694363"/>
            <a:ext cx="4572000" cy="1076325"/>
          </a:xfrm>
          <a:prstGeom prst="rect">
            <a:avLst/>
          </a:prstGeom>
        </p:spPr>
        <p:txBody>
          <a:bodyPr>
            <a:spAutoFit/>
          </a:bodyPr>
          <a:lstStyle/>
          <a:p>
            <a:pPr>
              <a:defRPr/>
            </a:pPr>
            <a:r>
              <a:rPr lang="en-US" sz="3200" b="1" dirty="0">
                <a:solidFill>
                  <a:srgbClr val="F0AD00">
                    <a:satMod val="150000"/>
                  </a:srgbClr>
                </a:solidFill>
                <a:latin typeface="Corbel"/>
                <a:ea typeface="+mj-ea"/>
                <a:cs typeface="+mj-cs"/>
              </a:rPr>
              <a:t>particularly if ethnically matched peer present</a:t>
            </a:r>
            <a:endParaRPr lang="en-US" dirty="0"/>
          </a:p>
        </p:txBody>
      </p:sp>
      <p:cxnSp>
        <p:nvCxnSpPr>
          <p:cNvPr id="3" name="Straight Arrow Connector 2"/>
          <p:cNvCxnSpPr/>
          <p:nvPr/>
        </p:nvCxnSpPr>
        <p:spPr>
          <a:xfrm>
            <a:off x="228600" y="3962400"/>
            <a:ext cx="45720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8600" y="4876800"/>
            <a:ext cx="45720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5263" y="5486400"/>
            <a:ext cx="45720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4787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rmAutofit/>
          </a:bodyPr>
          <a:lstStyle/>
          <a:p>
            <a:pPr algn="ctr"/>
            <a:r>
              <a:rPr lang="en-US" sz="3200" dirty="0"/>
              <a:t>Anxiousness decreases for children who had a peer with shared home language</a:t>
            </a:r>
          </a:p>
        </p:txBody>
      </p:sp>
      <p:sp>
        <p:nvSpPr>
          <p:cNvPr id="729091"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lvl="1"/>
            <a:endParaRPr lang="en-US" dirty="0"/>
          </a:p>
          <a:p>
            <a:pPr lvl="1"/>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160829" y="2362200"/>
            <a:ext cx="9121368" cy="3971925"/>
          </a:xfrm>
          <a:prstGeom prst="rect">
            <a:avLst/>
          </a:prstGeom>
          <a:noFill/>
          <a:ln w="9525">
            <a:noFill/>
            <a:miter lim="800000"/>
            <a:headEnd/>
            <a:tailEnd/>
          </a:ln>
          <a:effectLst/>
        </p:spPr>
      </p:pic>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Younger children decreased more (b/c very high to start with)</a:t>
            </a:r>
            <a:endParaRPr kumimoji="0" lang="en-US"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Children who had a peer with shared home language had larger decreases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p:cNvSpPr/>
          <p:nvPr/>
        </p:nvSpPr>
        <p:spPr>
          <a:xfrm>
            <a:off x="5791200" y="5029200"/>
            <a:ext cx="914400" cy="304800"/>
          </a:xfrm>
          <a:prstGeom prst="rect">
            <a:avLst/>
          </a:prstGeom>
          <a:noFill/>
          <a:ln w="920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4330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normAutofit/>
          </a:bodyPr>
          <a:lstStyle/>
          <a:p>
            <a:pPr algn="ctr"/>
            <a:r>
              <a:rPr lang="en-US" sz="4000" dirty="0"/>
              <a:t>Aggression </a:t>
            </a:r>
          </a:p>
        </p:txBody>
      </p:sp>
      <p:sp>
        <p:nvSpPr>
          <p:cNvPr id="729091" name="Rectangle 3"/>
          <p:cNvSpPr>
            <a:spLocks noGrp="1" noChangeArrowheads="1"/>
          </p:cNvSpPr>
          <p:nvPr>
            <p:ph type="body" idx="4294967295"/>
          </p:nvPr>
        </p:nvSpPr>
        <p:spPr>
          <a:xfrm>
            <a:off x="457200" y="1524000"/>
            <a:ext cx="8229600" cy="4526280"/>
          </a:xfrm>
          <a:prstGeom prst="rect">
            <a:avLst/>
          </a:prstGeom>
        </p:spPr>
        <p:txBody>
          <a:bodyPr>
            <a:normAutofit/>
          </a:bodyPr>
          <a:lstStyle/>
          <a:p>
            <a:r>
              <a:rPr lang="en-US" dirty="0"/>
              <a:t>African-Americans had greatest increase in aggression </a:t>
            </a:r>
            <a:r>
              <a:rPr lang="en-US" i="1" dirty="0"/>
              <a:t>if </a:t>
            </a:r>
            <a:r>
              <a:rPr lang="en-US" dirty="0"/>
              <a:t>no ethnically matched peer</a:t>
            </a:r>
          </a:p>
          <a:p>
            <a:pPr lvl="1"/>
            <a:endParaRPr lang="en-US" dirty="0"/>
          </a:p>
          <a:p>
            <a:pPr lvl="1"/>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457200" y="2659440"/>
            <a:ext cx="6271212" cy="2602426"/>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685800" y="5381926"/>
            <a:ext cx="6085115" cy="637874"/>
          </a:xfrm>
          <a:prstGeom prst="rect">
            <a:avLst/>
          </a:prstGeom>
          <a:noFill/>
          <a:ln w="9525">
            <a:noFill/>
            <a:miter lim="800000"/>
            <a:headEnd/>
            <a:tailEnd/>
          </a:ln>
          <a:effectLst/>
        </p:spPr>
      </p:pic>
      <p:pic>
        <p:nvPicPr>
          <p:cNvPr id="4100" name="Picture 4"/>
          <p:cNvPicPr>
            <a:picLocks noChangeAspect="1" noChangeArrowheads="1"/>
          </p:cNvPicPr>
          <p:nvPr/>
        </p:nvPicPr>
        <p:blipFill rotWithShape="1">
          <a:blip r:embed="rId5" cstate="print"/>
          <a:srcRect l="3090" t="5814" r="7315"/>
          <a:stretch/>
        </p:blipFill>
        <p:spPr bwMode="auto">
          <a:xfrm>
            <a:off x="5105400" y="3379859"/>
            <a:ext cx="4038600" cy="2670421"/>
          </a:xfrm>
          <a:prstGeom prst="rect">
            <a:avLst/>
          </a:prstGeom>
          <a:noFill/>
          <a:ln w="9525">
            <a:noFill/>
            <a:miter lim="800000"/>
            <a:headEnd/>
            <a:tailEnd/>
          </a:ln>
          <a:effectLst/>
        </p:spPr>
      </p:pic>
    </p:spTree>
    <p:extLst>
      <p:ext uri="{BB962C8B-B14F-4D97-AF65-F5344CB8AC3E}">
        <p14:creationId xmlns:p14="http://schemas.microsoft.com/office/powerpoint/2010/main" val="2380343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US" altLang="en-US" dirty="0"/>
              <a:t>Two and 3-year-olds in child-care</a:t>
            </a:r>
          </a:p>
        </p:txBody>
      </p:sp>
      <p:sp>
        <p:nvSpPr>
          <p:cNvPr id="8195" name="AutoShape 3"/>
          <p:cNvSpPr>
            <a:spLocks noGrp="1" noChangeAspect="1" noChangeArrowheads="1"/>
          </p:cNvSpPr>
          <p:nvPr>
            <p:ph idx="1"/>
          </p:nvPr>
        </p:nvSpPr>
        <p:spPr/>
        <p:txBody>
          <a:bodyPr>
            <a:normAutofit fontScale="62500" lnSpcReduction="20000"/>
          </a:bodyPr>
          <a:lstStyle/>
          <a:p>
            <a:r>
              <a:rPr lang="en-US" altLang="en-US" sz="3400" dirty="0"/>
              <a:t>“more experience in child-care settings with other children present were … more positive and skilled in their peer play in child care </a:t>
            </a:r>
          </a:p>
          <a:p>
            <a:pPr lvl="1"/>
            <a:r>
              <a:rPr lang="en-US" altLang="en-US" sz="3400" dirty="0"/>
              <a:t>But their caregivers rated them as more negative with playmates. </a:t>
            </a:r>
          </a:p>
          <a:p>
            <a:pPr lvl="1"/>
            <a:r>
              <a:rPr lang="en-US" altLang="en-US" sz="3400" dirty="0" err="1"/>
              <a:t>Ss</a:t>
            </a:r>
            <a:r>
              <a:rPr lang="en-US" altLang="en-US" sz="3400" dirty="0"/>
              <a:t> with more hours in child care rated by caregivers as more negative in peer play, but their observed peer play was not related to quantity of care. </a:t>
            </a:r>
          </a:p>
          <a:p>
            <a:pPr lvl="1"/>
            <a:r>
              <a:rPr lang="en-US" altLang="en-US" sz="3400" dirty="0"/>
              <a:t>Child-care experiences were not associated with peer competence as rated by mothers or observed in dyadic play with a friend. </a:t>
            </a:r>
          </a:p>
          <a:p>
            <a:endParaRPr lang="en-US" altLang="en-US" sz="3400" dirty="0"/>
          </a:p>
          <a:p>
            <a:r>
              <a:rPr lang="en-US" altLang="en-US" sz="3400" dirty="0"/>
              <a:t>Maternal sensitivity and children's cognitive and language competence predicted peer competence across all settings and informants.”</a:t>
            </a:r>
          </a:p>
          <a:p>
            <a:endParaRPr lang="en-US" altLang="en-US" dirty="0"/>
          </a:p>
          <a:p>
            <a:pPr lvl="8"/>
            <a:r>
              <a:rPr lang="en-US" altLang="en-US" dirty="0" err="1"/>
              <a:t>NICHD_Early_Child_Care_Research_Network</a:t>
            </a:r>
            <a:r>
              <a:rPr lang="en-US" altLang="en-US" dirty="0"/>
              <a:t> (2001). "Child care and children's peer interaction at 24 and 36 months: The NICHD study of early child care." Child Development 72(5): 1478-1500.</a:t>
            </a:r>
          </a:p>
          <a:p>
            <a:endParaRPr lang="en-US" altLang="en-US" dirty="0"/>
          </a:p>
        </p:txBody>
      </p:sp>
    </p:spTree>
    <p:extLst>
      <p:ext uri="{BB962C8B-B14F-4D97-AF65-F5344CB8AC3E}">
        <p14:creationId xmlns:p14="http://schemas.microsoft.com/office/powerpoint/2010/main" val="15066335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endParaRPr lang="en-US" altLang="en-US"/>
          </a:p>
        </p:txBody>
      </p:sp>
      <p:pic>
        <p:nvPicPr>
          <p:cNvPr id="9219" name="Picture 6"/>
          <p:cNvPicPr>
            <a:picLocks noChangeAspect="1" noChangeArrowheads="1"/>
          </p:cNvPicPr>
          <p:nvPr/>
        </p:nvPicPr>
        <p:blipFill>
          <a:blip r:embed="rId3">
            <a:extLst>
              <a:ext uri="{28A0092B-C50C-407E-A947-70E740481C1C}">
                <a14:useLocalDpi xmlns:a14="http://schemas.microsoft.com/office/drawing/2010/main" val="0"/>
              </a:ext>
            </a:extLst>
          </a:blip>
          <a:srcRect l="7501" t="27504" r="4688" b="16252"/>
          <a:stretch>
            <a:fillRect/>
          </a:stretch>
        </p:blipFill>
        <p:spPr bwMode="auto">
          <a:xfrm>
            <a:off x="0" y="0"/>
            <a:ext cx="8991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1143000" y="5562600"/>
            <a:ext cx="7696200" cy="646113"/>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endParaRPr lang="en-US" altLang="en-US"/>
          </a:p>
          <a:p>
            <a:pPr eaLnBrk="1" hangingPunct="1"/>
            <a:endParaRPr lang="en-US" altLang="en-US"/>
          </a:p>
        </p:txBody>
      </p:sp>
      <p:cxnSp>
        <p:nvCxnSpPr>
          <p:cNvPr id="3" name="Straight Connector 2"/>
          <p:cNvCxnSpPr/>
          <p:nvPr/>
        </p:nvCxnSpPr>
        <p:spPr>
          <a:xfrm>
            <a:off x="7239000" y="5562600"/>
            <a:ext cx="0" cy="646113"/>
          </a:xfrm>
          <a:prstGeom prst="line">
            <a:avLst/>
          </a:prstGeom>
        </p:spPr>
        <p:style>
          <a:lnRef idx="1">
            <a:schemeClr val="accent1"/>
          </a:lnRef>
          <a:fillRef idx="0">
            <a:schemeClr val="accent1"/>
          </a:fillRef>
          <a:effectRef idx="0">
            <a:schemeClr val="accent1"/>
          </a:effectRef>
          <a:fontRef idx="minor">
            <a:schemeClr val="tx1"/>
          </a:fontRef>
        </p:style>
      </p:cxnSp>
      <p:sp>
        <p:nvSpPr>
          <p:cNvPr id="4" name="Up Arrow 3"/>
          <p:cNvSpPr/>
          <p:nvPr/>
        </p:nvSpPr>
        <p:spPr>
          <a:xfrm>
            <a:off x="7924800" y="6324600"/>
            <a:ext cx="2286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39448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6"/>
          <p:cNvSpPr>
            <a:spLocks noGrp="1" noChangeArrowheads="1"/>
          </p:cNvSpPr>
          <p:nvPr>
            <p:ph type="title"/>
          </p:nvPr>
        </p:nvSpPr>
        <p:spPr>
          <a:xfrm>
            <a:off x="838200" y="274638"/>
            <a:ext cx="8077200" cy="868362"/>
          </a:xfrm>
        </p:spPr>
        <p:txBody>
          <a:bodyPr/>
          <a:lstStyle/>
          <a:p>
            <a:pPr algn="ctr" eaLnBrk="1" hangingPunct="1"/>
            <a:r>
              <a:rPr lang="en-US" altLang="en-US" sz="3200" b="1"/>
              <a:t>No child care effects on observed interaction</a:t>
            </a:r>
          </a:p>
        </p:txBody>
      </p:sp>
      <p:sp>
        <p:nvSpPr>
          <p:cNvPr id="10243" name="Rectangle 7"/>
          <p:cNvSpPr>
            <a:spLocks noGrp="1" noChangeArrowheads="1"/>
          </p:cNvSpPr>
          <p:nvPr>
            <p:ph idx="1"/>
          </p:nvPr>
        </p:nvSpPr>
        <p:spPr/>
        <p:txBody>
          <a:bodyPr/>
          <a:lstStyle/>
          <a:p>
            <a:pPr eaLnBrk="1" hangingPunct="1"/>
            <a:endParaRPr lang="en-US" altLang="en-US"/>
          </a:p>
        </p:txBody>
      </p:sp>
      <p:grpSp>
        <p:nvGrpSpPr>
          <p:cNvPr id="10244" name="Group 6"/>
          <p:cNvGrpSpPr>
            <a:grpSpLocks/>
          </p:cNvGrpSpPr>
          <p:nvPr/>
        </p:nvGrpSpPr>
        <p:grpSpPr bwMode="auto">
          <a:xfrm>
            <a:off x="1219200" y="1524000"/>
            <a:ext cx="12484100" cy="5032375"/>
            <a:chOff x="-76200" y="0"/>
            <a:chExt cx="15334422" cy="6784975"/>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l="9377" t="10001" r="16878" b="12502"/>
            <a:stretch>
              <a:fillRect/>
            </a:stretch>
          </p:blipFill>
          <p:spPr bwMode="auto">
            <a:xfrm>
              <a:off x="-76200" y="0"/>
              <a:ext cx="8610600" cy="6784975"/>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Box 5"/>
            <p:cNvSpPr txBox="1">
              <a:spLocks noChangeArrowheads="1"/>
            </p:cNvSpPr>
            <p:nvPr/>
          </p:nvSpPr>
          <p:spPr bwMode="auto">
            <a:xfrm>
              <a:off x="13962822" y="3392487"/>
              <a:ext cx="1295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r>
                <a:rPr lang="en-US" altLang="en-US" sz="5400">
                  <a:solidFill>
                    <a:schemeClr val="accent1"/>
                  </a:solidFill>
                </a:rPr>
                <a:t>?</a:t>
              </a:r>
            </a:p>
          </p:txBody>
        </p:sp>
      </p:grpSp>
    </p:spTree>
    <p:extLst>
      <p:ext uri="{BB962C8B-B14F-4D97-AF65-F5344CB8AC3E}">
        <p14:creationId xmlns:p14="http://schemas.microsoft.com/office/powerpoint/2010/main" val="296125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55448"/>
            <a:ext cx="9144000" cy="1252728"/>
          </a:xfrm>
        </p:spPr>
        <p:txBody>
          <a:bodyPr>
            <a:normAutofit/>
          </a:bodyPr>
          <a:lstStyle/>
          <a:p>
            <a:pPr eaLnBrk="1" fontAlgn="auto" hangingPunct="1">
              <a:spcAft>
                <a:spcPts val="0"/>
              </a:spcAft>
              <a:defRPr/>
            </a:pPr>
            <a:r>
              <a:rPr lang="en-US" sz="3200" dirty="0"/>
              <a:t>Exclusive maternal care did not predict outcomes</a:t>
            </a:r>
          </a:p>
        </p:txBody>
      </p:sp>
      <p:sp>
        <p:nvSpPr>
          <p:cNvPr id="11267" name="Rectangle 3"/>
          <p:cNvSpPr>
            <a:spLocks noGrp="1" noChangeArrowheads="1"/>
          </p:cNvSpPr>
          <p:nvPr>
            <p:ph idx="1"/>
          </p:nvPr>
        </p:nvSpPr>
        <p:spPr>
          <a:xfrm>
            <a:off x="457200" y="1775191"/>
            <a:ext cx="8534400" cy="4625609"/>
          </a:xfrm>
        </p:spPr>
        <p:txBody>
          <a:bodyPr>
            <a:normAutofit fontScale="55000" lnSpcReduction="20000"/>
          </a:bodyPr>
          <a:lstStyle/>
          <a:p>
            <a:pPr eaLnBrk="1" hangingPunct="1">
              <a:lnSpc>
                <a:spcPct val="120000"/>
              </a:lnSpc>
            </a:pPr>
            <a:r>
              <a:rPr lang="en-US" altLang="en-US" sz="4500" dirty="0"/>
              <a:t>Higher </a:t>
            </a:r>
            <a:r>
              <a:rPr lang="en-US" altLang="en-US" sz="4500" i="1" dirty="0"/>
              <a:t>quality</a:t>
            </a:r>
            <a:r>
              <a:rPr lang="en-US" altLang="en-US" sz="4500" dirty="0"/>
              <a:t> child care related to higher cognitive, language, &amp; pre-academic outcomes at every age </a:t>
            </a:r>
          </a:p>
          <a:p>
            <a:pPr lvl="1">
              <a:lnSpc>
                <a:spcPct val="120000"/>
              </a:lnSpc>
            </a:pPr>
            <a:r>
              <a:rPr lang="en-US" altLang="en-US" sz="3800" dirty="0"/>
              <a:t>better socioemotional and peer outcomes at some ages. </a:t>
            </a:r>
          </a:p>
          <a:p>
            <a:pPr eaLnBrk="1" hangingPunct="1">
              <a:lnSpc>
                <a:spcPct val="120000"/>
              </a:lnSpc>
            </a:pPr>
            <a:r>
              <a:rPr lang="en-US" altLang="en-US" sz="4500" dirty="0"/>
              <a:t>More childcare hours --&gt; more behavior problems and conflict, </a:t>
            </a:r>
            <a:r>
              <a:rPr lang="en-US" altLang="en-US" sz="4500" i="1" dirty="0"/>
              <a:t>according to care providers</a:t>
            </a:r>
            <a:r>
              <a:rPr lang="en-US" altLang="en-US" sz="4500" dirty="0"/>
              <a:t>. </a:t>
            </a:r>
          </a:p>
          <a:p>
            <a:pPr>
              <a:lnSpc>
                <a:spcPct val="120000"/>
              </a:lnSpc>
            </a:pPr>
            <a:r>
              <a:rPr lang="en-US" altLang="en-US" sz="4500" dirty="0"/>
              <a:t>More center-care time </a:t>
            </a:r>
            <a:r>
              <a:rPr lang="en-US" altLang="en-US" sz="4500" dirty="0">
                <a:sym typeface="Wingdings" panose="05000000000000000000" pitchFamily="2" charset="2"/>
              </a:rPr>
              <a:t> </a:t>
            </a:r>
            <a:r>
              <a:rPr lang="en-US" altLang="en-US" sz="4500" dirty="0"/>
              <a:t>higher cognitive &amp; language scores </a:t>
            </a:r>
          </a:p>
          <a:p>
            <a:pPr lvl="1">
              <a:lnSpc>
                <a:spcPct val="120000"/>
              </a:lnSpc>
            </a:pPr>
            <a:r>
              <a:rPr lang="en-US" altLang="en-US" sz="3800" dirty="0"/>
              <a:t>and more problem and fewer prosocial behaviors</a:t>
            </a:r>
          </a:p>
          <a:p>
            <a:pPr lvl="2">
              <a:lnSpc>
                <a:spcPct val="120000"/>
              </a:lnSpc>
            </a:pPr>
            <a:r>
              <a:rPr lang="en-US" altLang="en-US" sz="3400" dirty="0"/>
              <a:t>according to care providers. </a:t>
            </a:r>
          </a:p>
          <a:p>
            <a:pPr lvl="4">
              <a:lnSpc>
                <a:spcPct val="120000"/>
              </a:lnSpc>
            </a:pPr>
            <a:r>
              <a:rPr lang="en-US" altLang="en-US" sz="3300" dirty="0"/>
              <a:t>Children (n  1,261) were recruited at birth and assessed at 15, 24, 36, and 54 months. </a:t>
            </a:r>
          </a:p>
          <a:p>
            <a:pPr algn="r">
              <a:lnSpc>
                <a:spcPct val="80000"/>
              </a:lnSpc>
            </a:pPr>
            <a:endParaRPr lang="en-US" sz="2800" dirty="0"/>
          </a:p>
          <a:p>
            <a:pPr algn="r">
              <a:lnSpc>
                <a:spcPct val="80000"/>
              </a:lnSpc>
            </a:pPr>
            <a:endParaRPr lang="en-US" sz="2800" dirty="0"/>
          </a:p>
          <a:p>
            <a:pPr algn="r">
              <a:lnSpc>
                <a:spcPct val="80000"/>
              </a:lnSpc>
            </a:pPr>
            <a:r>
              <a:rPr lang="en-US" sz="3300" b="1" dirty="0"/>
              <a:t>Child-Care Effect Sizes through 4.5 years </a:t>
            </a:r>
            <a:br>
              <a:rPr lang="en-US" sz="3300" b="1" dirty="0"/>
            </a:br>
            <a:r>
              <a:rPr lang="en-US" sz="1600" b="1" dirty="0"/>
              <a:t>Early Child Care and Youth Development</a:t>
            </a:r>
            <a:br>
              <a:rPr lang="en-US" sz="1600" b="1" dirty="0"/>
            </a:br>
            <a:r>
              <a:rPr lang="en-US" sz="1600" b="1" dirty="0"/>
              <a:t>NICHD Early Child Care Research Network</a:t>
            </a:r>
          </a:p>
          <a:p>
            <a:pPr eaLnBrk="1" hangingPunct="1">
              <a:lnSpc>
                <a:spcPct val="80000"/>
              </a:lnSpc>
            </a:pPr>
            <a:endParaRPr lang="en-US" altLang="en-US" sz="2800" dirty="0"/>
          </a:p>
        </p:txBody>
      </p:sp>
    </p:spTree>
    <p:extLst>
      <p:ext uri="{BB962C8B-B14F-4D97-AF65-F5344CB8AC3E}">
        <p14:creationId xmlns:p14="http://schemas.microsoft.com/office/powerpoint/2010/main" val="1017526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1pPr>
            <a:lvl2pPr marL="557213" indent="-214313">
              <a:spcBef>
                <a:spcPct val="20000"/>
              </a:spcBef>
              <a:buClr>
                <a:schemeClr val="bg2"/>
              </a:buClr>
              <a:buSzPct val="75000"/>
              <a:buChar char="–"/>
              <a:defRPr sz="2100">
                <a:solidFill>
                  <a:schemeClr val="tx1"/>
                </a:solidFill>
                <a:latin typeface="Times New Roman" panose="02020603050405020304" pitchFamily="18" charset="0"/>
              </a:defRPr>
            </a:lvl2pPr>
            <a:lvl3pPr marL="857250" indent="-171450">
              <a:spcBef>
                <a:spcPct val="20000"/>
              </a:spcBef>
              <a:buClr>
                <a:schemeClr val="bg2"/>
              </a:buClr>
              <a:buSzPct val="75000"/>
              <a:buFont typeface="Monotype Sorts" pitchFamily="2" charset="2"/>
              <a:buChar char="n"/>
              <a:defRPr sz="1800">
                <a:solidFill>
                  <a:schemeClr val="tx1"/>
                </a:solidFill>
                <a:latin typeface="Times New Roman" panose="02020603050405020304" pitchFamily="18" charset="0"/>
              </a:defRPr>
            </a:lvl3pPr>
            <a:lvl4pPr marL="1200150" indent="-171450">
              <a:spcBef>
                <a:spcPct val="20000"/>
              </a:spcBef>
              <a:buClr>
                <a:schemeClr val="bg2"/>
              </a:buClr>
              <a:buSzPct val="75000"/>
              <a:buChar char="–"/>
              <a:defRPr sz="1500">
                <a:solidFill>
                  <a:schemeClr val="tx1"/>
                </a:solidFill>
                <a:latin typeface="Times New Roman" panose="02020603050405020304" pitchFamily="18" charset="0"/>
              </a:defRPr>
            </a:lvl4pPr>
            <a:lvl5pPr marL="1543050" indent="-171450">
              <a:spcBef>
                <a:spcPct val="20000"/>
              </a:spcBef>
              <a:buClr>
                <a:schemeClr val="bg2"/>
              </a:buClr>
              <a:buSzPct val="75000"/>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9pPr>
          </a:lstStyle>
          <a:p>
            <a:pPr defTabSz="685800" eaLnBrk="1" fontAlgn="auto" hangingPunct="1">
              <a:spcBef>
                <a:spcPct val="0"/>
              </a:spcBef>
              <a:spcAft>
                <a:spcPts val="0"/>
              </a:spcAft>
              <a:buClrTx/>
              <a:buSzTx/>
              <a:buNone/>
            </a:pPr>
            <a:fld id="{24C6EE1B-7B1A-4207-B1B4-4CC7DEBACA40}" type="datetime1">
              <a:rPr lang="en-US" altLang="en-US" sz="1050">
                <a:solidFill>
                  <a:prstClr val="black"/>
                </a:solidFill>
              </a:rPr>
              <a:pPr defTabSz="685800" eaLnBrk="1" fontAlgn="auto" hangingPunct="1">
                <a:spcBef>
                  <a:spcPct val="0"/>
                </a:spcBef>
                <a:spcAft>
                  <a:spcPts val="0"/>
                </a:spcAft>
                <a:buClrTx/>
                <a:buSzTx/>
                <a:buNone/>
              </a:pPr>
              <a:t>3/28/2024</a:t>
            </a:fld>
            <a:endParaRPr lang="en-US" altLang="en-US" sz="1050">
              <a:solidFill>
                <a:prstClr val="black"/>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1pPr>
            <a:lvl2pPr marL="557213" indent="-214313">
              <a:spcBef>
                <a:spcPct val="20000"/>
              </a:spcBef>
              <a:buClr>
                <a:schemeClr val="bg2"/>
              </a:buClr>
              <a:buSzPct val="75000"/>
              <a:buChar char="–"/>
              <a:defRPr sz="2100">
                <a:solidFill>
                  <a:schemeClr val="tx1"/>
                </a:solidFill>
                <a:latin typeface="Times New Roman" panose="02020603050405020304" pitchFamily="18" charset="0"/>
              </a:defRPr>
            </a:lvl2pPr>
            <a:lvl3pPr marL="857250" indent="-171450">
              <a:spcBef>
                <a:spcPct val="20000"/>
              </a:spcBef>
              <a:buClr>
                <a:schemeClr val="bg2"/>
              </a:buClr>
              <a:buSzPct val="75000"/>
              <a:buFont typeface="Monotype Sorts" pitchFamily="2" charset="2"/>
              <a:buChar char="n"/>
              <a:defRPr sz="1800">
                <a:solidFill>
                  <a:schemeClr val="tx1"/>
                </a:solidFill>
                <a:latin typeface="Times New Roman" panose="02020603050405020304" pitchFamily="18" charset="0"/>
              </a:defRPr>
            </a:lvl3pPr>
            <a:lvl4pPr marL="1200150" indent="-171450">
              <a:spcBef>
                <a:spcPct val="20000"/>
              </a:spcBef>
              <a:buClr>
                <a:schemeClr val="bg2"/>
              </a:buClr>
              <a:buSzPct val="75000"/>
              <a:buChar char="–"/>
              <a:defRPr sz="1500">
                <a:solidFill>
                  <a:schemeClr val="tx1"/>
                </a:solidFill>
                <a:latin typeface="Times New Roman" panose="02020603050405020304" pitchFamily="18" charset="0"/>
              </a:defRPr>
            </a:lvl4pPr>
            <a:lvl5pPr marL="1543050" indent="-171450">
              <a:spcBef>
                <a:spcPct val="20000"/>
              </a:spcBef>
              <a:buClr>
                <a:schemeClr val="bg2"/>
              </a:buClr>
              <a:buSzPct val="75000"/>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9pPr>
          </a:lstStyle>
          <a:p>
            <a:pPr defTabSz="685800" eaLnBrk="1" fontAlgn="auto" hangingPunct="1">
              <a:spcBef>
                <a:spcPct val="0"/>
              </a:spcBef>
              <a:spcAft>
                <a:spcPts val="0"/>
              </a:spcAft>
              <a:buClrTx/>
              <a:buSzTx/>
              <a:buNone/>
            </a:pPr>
            <a:r>
              <a:rPr lang="en-US" altLang="en-US" sz="1050">
                <a:solidFill>
                  <a:prstClr val="black"/>
                </a:solidFill>
              </a:rPr>
              <a:t>Messinger</a:t>
            </a: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1pPr>
            <a:lvl2pPr marL="557213" indent="-214313">
              <a:spcBef>
                <a:spcPct val="20000"/>
              </a:spcBef>
              <a:buClr>
                <a:schemeClr val="bg2"/>
              </a:buClr>
              <a:buSzPct val="75000"/>
              <a:buChar char="–"/>
              <a:defRPr sz="2100">
                <a:solidFill>
                  <a:schemeClr val="tx1"/>
                </a:solidFill>
                <a:latin typeface="Times New Roman" panose="02020603050405020304" pitchFamily="18" charset="0"/>
              </a:defRPr>
            </a:lvl2pPr>
            <a:lvl3pPr marL="857250" indent="-171450">
              <a:spcBef>
                <a:spcPct val="20000"/>
              </a:spcBef>
              <a:buClr>
                <a:schemeClr val="bg2"/>
              </a:buClr>
              <a:buSzPct val="75000"/>
              <a:buFont typeface="Monotype Sorts" pitchFamily="2" charset="2"/>
              <a:buChar char="n"/>
              <a:defRPr sz="1800">
                <a:solidFill>
                  <a:schemeClr val="tx1"/>
                </a:solidFill>
                <a:latin typeface="Times New Roman" panose="02020603050405020304" pitchFamily="18" charset="0"/>
              </a:defRPr>
            </a:lvl3pPr>
            <a:lvl4pPr marL="1200150" indent="-171450">
              <a:spcBef>
                <a:spcPct val="20000"/>
              </a:spcBef>
              <a:buClr>
                <a:schemeClr val="bg2"/>
              </a:buClr>
              <a:buSzPct val="75000"/>
              <a:buChar char="–"/>
              <a:defRPr sz="1500">
                <a:solidFill>
                  <a:schemeClr val="tx1"/>
                </a:solidFill>
                <a:latin typeface="Times New Roman" panose="02020603050405020304" pitchFamily="18" charset="0"/>
              </a:defRPr>
            </a:lvl4pPr>
            <a:lvl5pPr marL="1543050" indent="-171450">
              <a:spcBef>
                <a:spcPct val="20000"/>
              </a:spcBef>
              <a:buClr>
                <a:schemeClr val="bg2"/>
              </a:buClr>
              <a:buSzPct val="75000"/>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9pPr>
          </a:lstStyle>
          <a:p>
            <a:pPr defTabSz="685800" eaLnBrk="1" fontAlgn="auto" hangingPunct="1">
              <a:spcBef>
                <a:spcPct val="0"/>
              </a:spcBef>
              <a:spcAft>
                <a:spcPts val="0"/>
              </a:spcAft>
              <a:buClrTx/>
              <a:buSzTx/>
              <a:buNone/>
            </a:pPr>
            <a:fld id="{82C33ECF-CBFA-4A0E-BA53-8C590BA2B8FE}" type="slidenum">
              <a:rPr lang="en-US" altLang="en-US" sz="1050">
                <a:solidFill>
                  <a:prstClr val="black"/>
                </a:solidFill>
              </a:rPr>
              <a:pPr defTabSz="685800" eaLnBrk="1" fontAlgn="auto" hangingPunct="1">
                <a:spcBef>
                  <a:spcPct val="0"/>
                </a:spcBef>
                <a:spcAft>
                  <a:spcPts val="0"/>
                </a:spcAft>
                <a:buClrTx/>
                <a:buSzTx/>
                <a:buNone/>
              </a:pPr>
              <a:t>18</a:t>
            </a:fld>
            <a:endParaRPr lang="en-US" altLang="en-US" sz="1050">
              <a:solidFill>
                <a:prstClr val="black"/>
              </a:solidFill>
            </a:endParaRPr>
          </a:p>
        </p:txBody>
      </p:sp>
      <p:sp>
        <p:nvSpPr>
          <p:cNvPr id="28677" name="Rectangle 2"/>
          <p:cNvSpPr>
            <a:spLocks noGrp="1" noChangeArrowheads="1"/>
          </p:cNvSpPr>
          <p:nvPr>
            <p:ph type="title"/>
          </p:nvPr>
        </p:nvSpPr>
        <p:spPr/>
        <p:txBody>
          <a:bodyPr/>
          <a:lstStyle/>
          <a:p>
            <a:r>
              <a:rPr lang="en-US" altLang="en-US"/>
              <a:t>Levels of analysis</a:t>
            </a:r>
          </a:p>
        </p:txBody>
      </p:sp>
      <p:sp>
        <p:nvSpPr>
          <p:cNvPr id="28678" name="Rectangle 3"/>
          <p:cNvSpPr>
            <a:spLocks noGrp="1" noChangeArrowheads="1"/>
          </p:cNvSpPr>
          <p:nvPr>
            <p:ph type="body" idx="1"/>
          </p:nvPr>
        </p:nvSpPr>
        <p:spPr>
          <a:xfrm>
            <a:off x="341728" y="1524000"/>
            <a:ext cx="8229600" cy="4625609"/>
          </a:xfrm>
        </p:spPr>
        <p:txBody>
          <a:bodyPr>
            <a:normAutofit fontScale="92500"/>
          </a:bodyPr>
          <a:lstStyle/>
          <a:p>
            <a:r>
              <a:rPr lang="en-US" altLang="en-US" dirty="0"/>
              <a:t>Interactions</a:t>
            </a:r>
          </a:p>
          <a:p>
            <a:pPr lvl="1"/>
            <a:r>
              <a:rPr lang="en-US" altLang="en-US" dirty="0"/>
              <a:t>The braiding of two individual’s behavior  </a:t>
            </a:r>
          </a:p>
          <a:p>
            <a:r>
              <a:rPr lang="en-US" altLang="en-US" dirty="0"/>
              <a:t>Relationships</a:t>
            </a:r>
          </a:p>
          <a:p>
            <a:pPr lvl="1"/>
            <a:r>
              <a:rPr lang="en-US" altLang="en-US" dirty="0"/>
              <a:t>“succession of interactions”</a:t>
            </a:r>
          </a:p>
          <a:p>
            <a:pPr lvl="2"/>
            <a:r>
              <a:rPr lang="en-US" altLang="en-US" dirty="0"/>
              <a:t>Friendship is a reciprocal, voluntary relationship based on affection</a:t>
            </a:r>
          </a:p>
          <a:p>
            <a:r>
              <a:rPr lang="en-US" altLang="en-US" dirty="0"/>
              <a:t>Groups – collection of interacting kids</a:t>
            </a:r>
          </a:p>
          <a:p>
            <a:pPr lvl="1"/>
            <a:r>
              <a:rPr lang="en-US" altLang="en-US" dirty="0"/>
              <a:t>Defined by cohesiveness, hierarchy, heterogeneity</a:t>
            </a:r>
          </a:p>
          <a:p>
            <a:r>
              <a:rPr lang="en-US" altLang="en-US" dirty="0"/>
              <a:t>Networks</a:t>
            </a:r>
          </a:p>
          <a:p>
            <a:pPr lvl="1"/>
            <a:r>
              <a:rPr lang="en-US" altLang="en-US" dirty="0"/>
              <a:t>The instantiation of all interactions in a classroom?</a:t>
            </a:r>
          </a:p>
        </p:txBody>
      </p:sp>
    </p:spTree>
    <p:extLst>
      <p:ext uri="{BB962C8B-B14F-4D97-AF65-F5344CB8AC3E}">
        <p14:creationId xmlns:p14="http://schemas.microsoft.com/office/powerpoint/2010/main" val="1691266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normAutofit/>
          </a:bodyPr>
          <a:lstStyle/>
          <a:p>
            <a:r>
              <a:rPr lang="en-US" altLang="en-US" sz="4000" dirty="0"/>
              <a:t>Classroom-composition effects</a:t>
            </a:r>
            <a:endParaRPr lang="en-US" altLang="en-US" sz="3200" dirty="0"/>
          </a:p>
        </p:txBody>
      </p:sp>
      <p:sp>
        <p:nvSpPr>
          <p:cNvPr id="14339" name="Content Placeholder 4"/>
          <p:cNvSpPr>
            <a:spLocks noGrp="1"/>
          </p:cNvSpPr>
          <p:nvPr>
            <p:ph idx="1"/>
          </p:nvPr>
        </p:nvSpPr>
        <p:spPr>
          <a:xfrm>
            <a:off x="304800" y="1592309"/>
            <a:ext cx="8229600" cy="4625609"/>
          </a:xfrm>
        </p:spPr>
        <p:txBody>
          <a:bodyPr>
            <a:normAutofit/>
          </a:bodyPr>
          <a:lstStyle/>
          <a:p>
            <a:pPr lvl="1"/>
            <a:r>
              <a:rPr lang="en-US" altLang="en-US" dirty="0"/>
              <a:t>A child’s externalizing behavior is explained by the child-care histories of children in their classrooms above and beyond their own</a:t>
            </a: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2988296"/>
            <a:ext cx="2797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Footer Placeholder 5"/>
          <p:cNvSpPr>
            <a:spLocks noGrp="1"/>
          </p:cNvSpPr>
          <p:nvPr>
            <p:ph type="ftr" sz="quarter" idx="11"/>
          </p:nvPr>
        </p:nvSpPr>
        <p:spPr bwMode="auto">
          <a:xfrm>
            <a:off x="7910560" y="6630655"/>
            <a:ext cx="5507719" cy="274320"/>
          </a:xfrm>
          <a:ln>
            <a:miter lim="800000"/>
            <a:headEnd/>
            <a:tailEnd/>
          </a:ln>
        </p:spPr>
        <p:txBody>
          <a:bodyPr vert="horz" wrap="square" lIns="91440" tIns="45720" rIns="91440" bIns="45720" numCol="1" compatLnSpc="1">
            <a:prstTxWarp prst="textNoShape">
              <a:avLst/>
            </a:prstTxWarp>
          </a:bodyPr>
          <a:lstStyle/>
          <a:p>
            <a:pPr>
              <a:defRPr/>
            </a:pPr>
            <a:r>
              <a:rPr lang="en-US" dirty="0" err="1"/>
              <a:t>Nayfeld</a:t>
            </a:r>
            <a:endParaRPr lang="en-US" dirty="0"/>
          </a:p>
        </p:txBody>
      </p:sp>
      <p:grpSp>
        <p:nvGrpSpPr>
          <p:cNvPr id="6" name="Group 5"/>
          <p:cNvGrpSpPr/>
          <p:nvPr/>
        </p:nvGrpSpPr>
        <p:grpSpPr>
          <a:xfrm>
            <a:off x="2640596" y="7284718"/>
            <a:ext cx="5238750" cy="6858000"/>
            <a:chOff x="3905250" y="0"/>
            <a:chExt cx="5238750" cy="6858000"/>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l="23334" t="22221" r="46667" b="15556"/>
            <a:stretch>
              <a:fillRect/>
            </a:stretch>
          </p:blipFill>
          <p:spPr bwMode="auto">
            <a:xfrm>
              <a:off x="3905250" y="0"/>
              <a:ext cx="523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6248400" y="34290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6248400" y="21336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ight Arrow 9"/>
            <p:cNvSpPr/>
            <p:nvPr/>
          </p:nvSpPr>
          <p:spPr>
            <a:xfrm>
              <a:off x="6248400" y="48006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ectangle 1"/>
          <p:cNvSpPr/>
          <p:nvPr/>
        </p:nvSpPr>
        <p:spPr>
          <a:xfrm>
            <a:off x="5889625" y="5486400"/>
            <a:ext cx="3178175" cy="1384995"/>
          </a:xfrm>
          <a:prstGeom prst="rect">
            <a:avLst/>
          </a:prstGeom>
        </p:spPr>
        <p:txBody>
          <a:bodyPr wrap="square">
            <a:spAutoFit/>
          </a:bodyPr>
          <a:lstStyle/>
          <a:p>
            <a:r>
              <a:rPr lang="en-US" altLang="en-US" sz="1600" dirty="0"/>
              <a:t>Child-care History, Classroom Composition, and Children’s Functioning in Kindergarten. </a:t>
            </a:r>
            <a:r>
              <a:rPr lang="en-US" altLang="en-US" sz="1200" dirty="0" err="1"/>
              <a:t>Dmitrieva</a:t>
            </a:r>
            <a:r>
              <a:rPr lang="en-US" altLang="en-US" sz="1200" dirty="0"/>
              <a:t>, Steinberg, </a:t>
            </a:r>
            <a:r>
              <a:rPr lang="en-US" altLang="en-US" sz="1200" dirty="0" err="1"/>
              <a:t>Belsky</a:t>
            </a:r>
            <a:r>
              <a:rPr lang="en-US" altLang="en-US" sz="1200" dirty="0"/>
              <a:t>. 2007.</a:t>
            </a:r>
            <a:endParaRPr lang="en-US" sz="1200" dirty="0"/>
          </a:p>
          <a:p>
            <a:r>
              <a:rPr lang="en-US" altLang="en-US" sz="1200" dirty="0">
                <a:hlinkClick r:id="rId5"/>
              </a:rPr>
              <a:t>http://pss.sagepub.com/content/18/12/1032.abstract</a:t>
            </a:r>
            <a:endParaRPr lang="en-US" sz="1200" dirty="0"/>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75" t="25574" r="47720" b="56070"/>
          <a:stretch/>
        </p:blipFill>
        <p:spPr bwMode="auto">
          <a:xfrm>
            <a:off x="10664419" y="973473"/>
            <a:ext cx="5851042" cy="245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702BF5F-EA66-42F1-A15E-DEA92FD3B71A}"/>
              </a:ext>
            </a:extLst>
          </p:cNvPr>
          <p:cNvPicPr>
            <a:picLocks noChangeAspect="1"/>
          </p:cNvPicPr>
          <p:nvPr/>
        </p:nvPicPr>
        <p:blipFill>
          <a:blip r:embed="rId6"/>
          <a:stretch>
            <a:fillRect/>
          </a:stretch>
        </p:blipFill>
        <p:spPr>
          <a:xfrm>
            <a:off x="-21651" y="3200399"/>
            <a:ext cx="5797916" cy="3613723"/>
          </a:xfrm>
          <a:prstGeom prst="rect">
            <a:avLst/>
          </a:prstGeom>
        </p:spPr>
      </p:pic>
      <p:cxnSp>
        <p:nvCxnSpPr>
          <p:cNvPr id="13" name="Straight Arrow Connector 12"/>
          <p:cNvCxnSpPr>
            <a:cxnSpLocks/>
          </p:cNvCxnSpPr>
          <p:nvPr/>
        </p:nvCxnSpPr>
        <p:spPr>
          <a:xfrm flipH="1">
            <a:off x="5105400" y="4919420"/>
            <a:ext cx="1174074" cy="108639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B52D45-786A-447A-8CE2-61D423F4D9CA}"/>
              </a:ext>
            </a:extLst>
          </p:cNvPr>
          <p:cNvCxnSpPr>
            <a:cxnSpLocks/>
          </p:cNvCxnSpPr>
          <p:nvPr/>
        </p:nvCxnSpPr>
        <p:spPr>
          <a:xfrm flipH="1" flipV="1">
            <a:off x="5105400" y="4689565"/>
            <a:ext cx="1326474" cy="3822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42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tLang="en-US"/>
              <a:t>School Overview</a:t>
            </a:r>
          </a:p>
        </p:txBody>
      </p:sp>
      <p:sp>
        <p:nvSpPr>
          <p:cNvPr id="22531" name="Content Placeholder 4"/>
          <p:cNvSpPr>
            <a:spLocks noGrp="1"/>
          </p:cNvSpPr>
          <p:nvPr>
            <p:ph idx="1"/>
          </p:nvPr>
        </p:nvSpPr>
        <p:spPr>
          <a:xfrm>
            <a:off x="457200" y="1775191"/>
            <a:ext cx="8534400" cy="4625609"/>
          </a:xfrm>
        </p:spPr>
        <p:txBody>
          <a:bodyPr>
            <a:normAutofit lnSpcReduction="10000"/>
          </a:bodyPr>
          <a:lstStyle/>
          <a:p>
            <a:r>
              <a:rPr lang="en-US" altLang="en-US" dirty="0"/>
              <a:t>School as a developmental context</a:t>
            </a:r>
          </a:p>
          <a:p>
            <a:pPr lvl="1"/>
            <a:r>
              <a:rPr lang="en-US" altLang="en-US"/>
              <a:t>Community effects</a:t>
            </a:r>
            <a:endParaRPr lang="en-US" altLang="en-US" dirty="0"/>
          </a:p>
          <a:p>
            <a:r>
              <a:rPr lang="en-US" altLang="en-US" dirty="0"/>
              <a:t>Childcare effects</a:t>
            </a:r>
          </a:p>
          <a:p>
            <a:pPr lvl="1"/>
            <a:r>
              <a:rPr lang="en-US" altLang="en-US" dirty="0"/>
              <a:t>@ 3, 4.5</a:t>
            </a:r>
          </a:p>
          <a:p>
            <a:pPr lvl="2"/>
            <a:r>
              <a:rPr lang="en-US" altLang="en-US" dirty="0"/>
              <a:t>Classroom composition (context) effects</a:t>
            </a:r>
          </a:p>
          <a:p>
            <a:pPr lvl="2"/>
            <a:r>
              <a:rPr lang="en-US" altLang="en-US" dirty="0"/>
              <a:t>Moderator: temperament?</a:t>
            </a:r>
          </a:p>
          <a:p>
            <a:pPr lvl="2"/>
            <a:r>
              <a:rPr lang="en-US" altLang="en-US" dirty="0"/>
              <a:t>Experiments: EHS RCT, HS RCT (Bierman), Abecedarian</a:t>
            </a:r>
          </a:p>
          <a:p>
            <a:pPr lvl="1"/>
            <a:r>
              <a:rPr lang="en-US" altLang="en-US" dirty="0"/>
              <a:t>@ 15, and end of high school</a:t>
            </a:r>
          </a:p>
          <a:p>
            <a:r>
              <a:rPr lang="en-US" altLang="en-US" dirty="0"/>
              <a:t>Cost-benefit analysis</a:t>
            </a:r>
          </a:p>
          <a:p>
            <a:r>
              <a:rPr lang="en-US" altLang="en-US" dirty="0"/>
              <a:t>Universal gifted screening (Card &amp; Giuliano)</a:t>
            </a:r>
          </a:p>
          <a:p>
            <a:pPr lvl="1"/>
            <a:endParaRPr lang="en-US" altLang="en-US" dirty="0"/>
          </a:p>
          <a:p>
            <a:pPr lvl="1"/>
            <a:endParaRPr lang="en-US" altLang="en-US" dirty="0"/>
          </a:p>
          <a:p>
            <a:pPr lvl="1"/>
            <a:endParaRPr lang="en-US" altLang="en-US" dirty="0"/>
          </a:p>
        </p:txBody>
      </p:sp>
      <p:sp>
        <p:nvSpPr>
          <p:cNvPr id="2" name="Rectangle 1"/>
          <p:cNvSpPr/>
          <p:nvPr/>
        </p:nvSpPr>
        <p:spPr>
          <a:xfrm rot="2593537">
            <a:off x="8878795" y="3877713"/>
            <a:ext cx="4572000" cy="369332"/>
          </a:xfrm>
          <a:prstGeom prst="rect">
            <a:avLst/>
          </a:prstGeom>
        </p:spPr>
        <p:txBody>
          <a:bodyPr>
            <a:spAutoFit/>
          </a:bodyPr>
          <a:lstStyle/>
          <a:p>
            <a:pPr algn="ctr"/>
            <a:r>
              <a:rPr lang="en-US" altLang="en-US" dirty="0">
                <a:solidFill>
                  <a:schemeClr val="accent1"/>
                </a:solidFill>
              </a:rPr>
              <a:t>Context effects (</a:t>
            </a:r>
            <a:r>
              <a:rPr lang="en-US" altLang="en-US" dirty="0" err="1">
                <a:solidFill>
                  <a:schemeClr val="accent1"/>
                </a:solidFill>
              </a:rPr>
              <a:t>Howes</a:t>
            </a:r>
            <a:r>
              <a:rPr lang="en-US" altLang="en-US" dirty="0">
                <a:solidFill>
                  <a:schemeClr val="accent1"/>
                </a:solidFill>
              </a:rPr>
              <a:t>; </a:t>
            </a:r>
            <a:r>
              <a:rPr lang="en-US" altLang="en-US" dirty="0" err="1">
                <a:solidFill>
                  <a:schemeClr val="accent1"/>
                </a:solidFill>
              </a:rPr>
              <a:t>Dmietreva</a:t>
            </a:r>
            <a:endParaRPr lang="en-US" altLang="en-US" dirty="0">
              <a:solidFill>
                <a:schemeClr val="accent1"/>
              </a:solidFill>
            </a:endParaRPr>
          </a:p>
        </p:txBody>
      </p:sp>
    </p:spTree>
    <p:extLst>
      <p:ext uri="{BB962C8B-B14F-4D97-AF65-F5344CB8AC3E}">
        <p14:creationId xmlns:p14="http://schemas.microsoft.com/office/powerpoint/2010/main" val="3561911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0"/>
            <a:ext cx="4219574" cy="1447800"/>
          </a:xfrm>
        </p:spPr>
        <p:txBody>
          <a:bodyPr>
            <a:normAutofit fontScale="90000"/>
          </a:bodyPr>
          <a:lstStyle/>
          <a:p>
            <a:r>
              <a:rPr lang="en-US" altLang="en-US" dirty="0"/>
              <a:t>Individual effects of care</a:t>
            </a:r>
          </a:p>
        </p:txBody>
      </p:sp>
      <p:sp>
        <p:nvSpPr>
          <p:cNvPr id="15363" name="Content Placeholder 2"/>
          <p:cNvSpPr>
            <a:spLocks noGrp="1"/>
          </p:cNvSpPr>
          <p:nvPr>
            <p:ph idx="1"/>
          </p:nvPr>
        </p:nvSpPr>
        <p:spPr>
          <a:xfrm>
            <a:off x="0" y="685800"/>
            <a:ext cx="4038600" cy="5334000"/>
          </a:xfrm>
        </p:spPr>
        <p:txBody>
          <a:bodyPr>
            <a:normAutofit lnSpcReduction="10000"/>
          </a:bodyPr>
          <a:lstStyle/>
          <a:p>
            <a:endParaRPr lang="en-US" altLang="en-US" sz="2400" dirty="0"/>
          </a:p>
          <a:p>
            <a:endParaRPr lang="en-US" altLang="en-US" sz="2400" dirty="0"/>
          </a:p>
          <a:p>
            <a:r>
              <a:rPr lang="en-US" altLang="en-US" sz="2400" dirty="0"/>
              <a:t>Predictors of poorer achievement</a:t>
            </a:r>
          </a:p>
          <a:p>
            <a:pPr lvl="1"/>
            <a:r>
              <a:rPr lang="en-US" altLang="en-US" sz="2000" dirty="0"/>
              <a:t>&gt;30 </a:t>
            </a:r>
            <a:r>
              <a:rPr lang="en-US" altLang="en-US" sz="2000" dirty="0" err="1"/>
              <a:t>hrs</a:t>
            </a:r>
            <a:r>
              <a:rPr lang="en-US" altLang="en-US" sz="2000" dirty="0"/>
              <a:t>/week</a:t>
            </a:r>
          </a:p>
          <a:p>
            <a:pPr lvl="1"/>
            <a:r>
              <a:rPr lang="en-US" altLang="en-US" sz="2000" dirty="0"/>
              <a:t> initiation at center </a:t>
            </a:r>
          </a:p>
          <a:p>
            <a:pPr lvl="1">
              <a:buFont typeface="Wingdings 2" panose="05020102010507070707" pitchFamily="18" charset="2"/>
              <a:buNone/>
            </a:pPr>
            <a:r>
              <a:rPr lang="en-US" altLang="en-US" sz="2000" dirty="0"/>
              <a:t>	 before 2 years of age</a:t>
            </a:r>
          </a:p>
          <a:p>
            <a:pPr lvl="1"/>
            <a:endParaRPr lang="en-US" altLang="en-US" sz="2000" dirty="0"/>
          </a:p>
          <a:p>
            <a:r>
              <a:rPr lang="en-US" altLang="en-US" sz="2400" dirty="0"/>
              <a:t>Used as classroom level predictors </a:t>
            </a:r>
          </a:p>
          <a:p>
            <a:pPr lvl="1"/>
            <a:r>
              <a:rPr lang="en-US" altLang="en-US" sz="2000" dirty="0"/>
              <a:t>proportion of children in classroom</a:t>
            </a:r>
          </a:p>
          <a:p>
            <a:pPr lvl="1"/>
            <a:endParaRPr lang="en-US" altLang="en-US" sz="2000" dirty="0"/>
          </a:p>
          <a:p>
            <a:r>
              <a:rPr lang="en-US" altLang="en-US" sz="2400" dirty="0"/>
              <a:t>Center care versus any child care </a:t>
            </a:r>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l="25417" t="16296" r="43750" b="12593"/>
          <a:stretch>
            <a:fillRect/>
          </a:stretch>
        </p:blipFill>
        <p:spPr bwMode="auto">
          <a:xfrm>
            <a:off x="4219574" y="-1"/>
            <a:ext cx="4619625" cy="678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Footer Placeholder 4"/>
          <p:cNvSpPr>
            <a:spLocks noGrp="1"/>
          </p:cNvSpPr>
          <p:nvPr>
            <p:ph type="ftr" sz="quarter" idx="11"/>
          </p:nvPr>
        </p:nvSpPr>
        <p:spPr bwMode="auto">
          <a:ln>
            <a:miter lim="800000"/>
            <a:headEnd/>
            <a:tailEnd/>
          </a:ln>
        </p:spPr>
        <p:txBody>
          <a:bodyPr vert="horz" wrap="square" lIns="91440" tIns="45720" rIns="91440" bIns="45720" numCol="1" compatLnSpc="1">
            <a:prstTxWarp prst="textNoShape">
              <a:avLst/>
            </a:prstTxWarp>
          </a:bodyPr>
          <a:lstStyle/>
          <a:p>
            <a:pPr>
              <a:defRPr/>
            </a:pPr>
            <a:r>
              <a:rPr lang="en-US"/>
              <a:t>Nayfeld</a:t>
            </a:r>
          </a:p>
        </p:txBody>
      </p:sp>
    </p:spTree>
    <p:extLst>
      <p:ext uri="{BB962C8B-B14F-4D97-AF65-F5344CB8AC3E}">
        <p14:creationId xmlns:p14="http://schemas.microsoft.com/office/powerpoint/2010/main" val="71640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228600"/>
            <a:ext cx="8763000" cy="1143000"/>
          </a:xfrm>
        </p:spPr>
        <p:txBody>
          <a:bodyPr>
            <a:normAutofit fontScale="90000"/>
          </a:bodyPr>
          <a:lstStyle/>
          <a:p>
            <a:r>
              <a:rPr lang="en-US" altLang="en-US" sz="3600" b="1" dirty="0"/>
              <a:t>Classroom-level effects &gt; individual effects</a:t>
            </a:r>
            <a:br>
              <a:rPr lang="en-US" altLang="en-US" sz="3600" b="1" dirty="0"/>
            </a:br>
            <a:r>
              <a:rPr lang="en-US" altLang="en-US" sz="3600" b="1" dirty="0"/>
              <a:t>(variance explained)</a:t>
            </a:r>
          </a:p>
        </p:txBody>
      </p:sp>
      <p:sp>
        <p:nvSpPr>
          <p:cNvPr id="16387" name="Content Placeholder 2"/>
          <p:cNvSpPr>
            <a:spLocks noGrp="1"/>
          </p:cNvSpPr>
          <p:nvPr>
            <p:ph idx="1"/>
          </p:nvPr>
        </p:nvSpPr>
        <p:spPr>
          <a:xfrm>
            <a:off x="-5029200" y="1364343"/>
            <a:ext cx="2428876" cy="4572000"/>
          </a:xfrm>
        </p:spPr>
        <p:txBody>
          <a:bodyPr/>
          <a:lstStyle/>
          <a:p>
            <a:pPr>
              <a:defRPr/>
            </a:pPr>
            <a:r>
              <a:rPr lang="en-US" sz="1800" dirty="0"/>
              <a:t>Variance in class-level characteristics </a:t>
            </a:r>
          </a:p>
          <a:p>
            <a:pPr lvl="1">
              <a:defRPr/>
            </a:pPr>
            <a:r>
              <a:rPr lang="en-US" sz="1600" dirty="0"/>
              <a:t>externalizing behavior</a:t>
            </a:r>
          </a:p>
          <a:p>
            <a:pPr lvl="2">
              <a:defRPr/>
            </a:pPr>
            <a:r>
              <a:rPr lang="en-US" sz="1050" dirty="0"/>
              <a:t>15% (T1) and 19% (T2) of variance</a:t>
            </a:r>
          </a:p>
          <a:p>
            <a:pPr lvl="1">
              <a:defRPr/>
            </a:pPr>
            <a:r>
              <a:rPr lang="en-US" sz="1600" dirty="0"/>
              <a:t>achievement</a:t>
            </a:r>
          </a:p>
          <a:p>
            <a:pPr lvl="2">
              <a:defRPr/>
            </a:pPr>
            <a:r>
              <a:rPr lang="en-US" sz="1050" dirty="0"/>
              <a:t>35% (T1) and 31%(T2) of variance</a:t>
            </a:r>
          </a:p>
          <a:p>
            <a:pPr lvl="2">
              <a:defRPr/>
            </a:pPr>
            <a:endParaRPr lang="en-US" sz="1000" dirty="0"/>
          </a:p>
          <a:p>
            <a:pPr>
              <a:defRPr/>
            </a:pPr>
            <a:r>
              <a:rPr lang="en-US" sz="1800" dirty="0"/>
              <a:t>Significant classroom level effects </a:t>
            </a:r>
          </a:p>
        </p:txBody>
      </p:sp>
      <p:pic>
        <p:nvPicPr>
          <p:cNvPr id="1638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083" t="43463" r="42500" b="18519"/>
          <a:stretch/>
        </p:blipFill>
        <p:spPr bwMode="auto">
          <a:xfrm>
            <a:off x="0" y="1539332"/>
            <a:ext cx="9067800" cy="539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Footer Placeholder 5"/>
          <p:cNvSpPr>
            <a:spLocks noGrp="1"/>
          </p:cNvSpPr>
          <p:nvPr>
            <p:ph type="ftr" sz="quarter" idx="11"/>
          </p:nvPr>
        </p:nvSpPr>
        <p:spPr bwMode="auto">
          <a:xfrm>
            <a:off x="11125200" y="6720840"/>
            <a:ext cx="5507719" cy="274320"/>
          </a:xfrm>
          <a:ln>
            <a:miter lim="800000"/>
            <a:headEnd/>
            <a:tailEnd/>
          </a:ln>
        </p:spPr>
        <p:txBody>
          <a:bodyPr vert="horz" wrap="square" lIns="91440" tIns="45720" rIns="91440" bIns="45720" numCol="1" compatLnSpc="1">
            <a:prstTxWarp prst="textNoShape">
              <a:avLst/>
            </a:prstTxWarp>
          </a:bodyPr>
          <a:lstStyle/>
          <a:p>
            <a:pPr>
              <a:defRPr/>
            </a:pPr>
            <a:r>
              <a:rPr lang="en-US" dirty="0" err="1"/>
              <a:t>Nayfeld</a:t>
            </a:r>
            <a:endParaRPr lang="en-US" dirty="0"/>
          </a:p>
        </p:txBody>
      </p:sp>
      <p:grpSp>
        <p:nvGrpSpPr>
          <p:cNvPr id="2" name="Group 1"/>
          <p:cNvGrpSpPr/>
          <p:nvPr/>
        </p:nvGrpSpPr>
        <p:grpSpPr>
          <a:xfrm>
            <a:off x="9525000" y="2590801"/>
            <a:ext cx="7417804" cy="8808718"/>
            <a:chOff x="3905250" y="0"/>
            <a:chExt cx="5238750" cy="685800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23334" t="22221" r="46667" b="15556"/>
            <a:stretch>
              <a:fillRect/>
            </a:stretch>
          </p:blipFill>
          <p:spPr bwMode="auto">
            <a:xfrm>
              <a:off x="3905250" y="0"/>
              <a:ext cx="523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6248400" y="34290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6248400" y="21336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ight Arrow 9"/>
            <p:cNvSpPr/>
            <p:nvPr/>
          </p:nvSpPr>
          <p:spPr>
            <a:xfrm>
              <a:off x="6248400" y="48006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1" name="Straight Arrow Connector 10"/>
          <p:cNvCxnSpPr/>
          <p:nvPr/>
        </p:nvCxnSpPr>
        <p:spPr>
          <a:xfrm flipH="1">
            <a:off x="-1447800" y="5260340"/>
            <a:ext cx="990600" cy="5334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4343400"/>
            <a:ext cx="9174339" cy="1752600"/>
          </a:xfrm>
          <a:prstGeom prst="rect">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20203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fontScale="90000"/>
          </a:bodyPr>
          <a:lstStyle/>
          <a:p>
            <a:r>
              <a:rPr lang="en-US" altLang="en-US" sz="4800" dirty="0"/>
              <a:t>Early non-parental care affects children by affecting their peers</a:t>
            </a:r>
          </a:p>
        </p:txBody>
      </p:sp>
      <p:sp>
        <p:nvSpPr>
          <p:cNvPr id="17411" name="Content Placeholder 2"/>
          <p:cNvSpPr>
            <a:spLocks noGrp="1"/>
          </p:cNvSpPr>
          <p:nvPr>
            <p:ph idx="1"/>
          </p:nvPr>
        </p:nvSpPr>
        <p:spPr/>
        <p:txBody>
          <a:bodyPr/>
          <a:lstStyle/>
          <a:p>
            <a:pPr>
              <a:buFont typeface="Wingdings 2" panose="05020102010507070707" pitchFamily="18" charset="2"/>
              <a:buNone/>
            </a:pPr>
            <a:endParaRPr lang="en-US" altLang="en-US" sz="2800" dirty="0"/>
          </a:p>
          <a:p>
            <a:r>
              <a:rPr lang="en-US" altLang="en-US" sz="2800" dirty="0"/>
              <a:t>Being in a class with high proportion of students with child-care histories affects all children, independent of personal experience</a:t>
            </a:r>
          </a:p>
          <a:p>
            <a:endParaRPr lang="en-US" altLang="en-US" sz="2800" dirty="0"/>
          </a:p>
          <a:p>
            <a:r>
              <a:rPr lang="en-US" altLang="en-US" sz="2800" dirty="0"/>
              <a:t>“Interactions, relationships, and groups are mutually constitutive and have emergent properties.”</a:t>
            </a:r>
          </a:p>
          <a:p>
            <a:pPr>
              <a:buFont typeface="Wingdings 2" panose="05020102010507070707" pitchFamily="18" charset="2"/>
              <a:buNone/>
            </a:pPr>
            <a:endParaRPr lang="en-US" altLang="en-US" sz="2800" dirty="0"/>
          </a:p>
        </p:txBody>
      </p:sp>
      <p:sp>
        <p:nvSpPr>
          <p:cNvPr id="17412" name="Footer Placeholder 3"/>
          <p:cNvSpPr>
            <a:spLocks noGrp="1"/>
          </p:cNvSpPr>
          <p:nvPr>
            <p:ph type="ftr" sz="quarter" idx="11"/>
          </p:nvPr>
        </p:nvSpPr>
        <p:spPr bwMode="auto">
          <a:ln>
            <a:miter lim="800000"/>
            <a:headEnd/>
            <a:tailEnd/>
          </a:ln>
        </p:spPr>
        <p:txBody>
          <a:bodyPr vert="horz" wrap="square" lIns="91440" tIns="45720" rIns="91440" bIns="45720" numCol="1" compatLnSpc="1">
            <a:prstTxWarp prst="textNoShape">
              <a:avLst/>
            </a:prstTxWarp>
          </a:bodyPr>
          <a:lstStyle/>
          <a:p>
            <a:pPr>
              <a:defRPr/>
            </a:pPr>
            <a:r>
              <a:rPr lang="en-US"/>
              <a:t>Nayfeld</a:t>
            </a:r>
          </a:p>
        </p:txBody>
      </p:sp>
    </p:spTree>
    <p:extLst>
      <p:ext uri="{BB962C8B-B14F-4D97-AF65-F5344CB8AC3E}">
        <p14:creationId xmlns:p14="http://schemas.microsoft.com/office/powerpoint/2010/main" val="238664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Care and Parenting</a:t>
            </a:r>
          </a:p>
        </p:txBody>
      </p:sp>
      <p:sp>
        <p:nvSpPr>
          <p:cNvPr id="3" name="Content Placeholder 2"/>
          <p:cNvSpPr>
            <a:spLocks noGrp="1"/>
          </p:cNvSpPr>
          <p:nvPr>
            <p:ph idx="1"/>
          </p:nvPr>
        </p:nvSpPr>
        <p:spPr/>
        <p:txBody>
          <a:bodyPr/>
          <a:lstStyle/>
          <a:p>
            <a:r>
              <a:rPr lang="en-US" dirty="0"/>
              <a:t>Maternal care was not related to better or worse outcomes for children</a:t>
            </a:r>
          </a:p>
          <a:p>
            <a:r>
              <a:rPr lang="en-US" dirty="0"/>
              <a:t>Children with parents who were more responsive and stimulating had significantly higher cognitive, language, social-emotional, and peer outcomes </a:t>
            </a:r>
          </a:p>
          <a:p>
            <a:endParaRPr lang="en-US" dirty="0"/>
          </a:p>
        </p:txBody>
      </p:sp>
    </p:spTree>
    <p:extLst>
      <p:ext uri="{BB962C8B-B14F-4D97-AF65-F5344CB8AC3E}">
        <p14:creationId xmlns:p14="http://schemas.microsoft.com/office/powerpoint/2010/main" val="253098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762000" y="228600"/>
            <a:ext cx="6870700" cy="762000"/>
          </a:xfrm>
        </p:spPr>
        <p:txBody>
          <a:bodyPr>
            <a:normAutofit fontScale="90000"/>
          </a:bodyPr>
          <a:lstStyle/>
          <a:p>
            <a:pPr eaLnBrk="1" hangingPunct="1"/>
            <a:r>
              <a:rPr lang="en-US" altLang="en-US"/>
              <a:t>54 Month Outcomes</a:t>
            </a:r>
          </a:p>
        </p:txBody>
      </p:sp>
      <p:grpSp>
        <p:nvGrpSpPr>
          <p:cNvPr id="12291" name="Group 5"/>
          <p:cNvGrpSpPr>
            <a:grpSpLocks/>
          </p:cNvGrpSpPr>
          <p:nvPr/>
        </p:nvGrpSpPr>
        <p:grpSpPr bwMode="auto">
          <a:xfrm>
            <a:off x="228600" y="1676400"/>
            <a:ext cx="8915400" cy="4648200"/>
            <a:chOff x="0" y="1143000"/>
            <a:chExt cx="9144000" cy="5181600"/>
          </a:xfrm>
        </p:grpSpPr>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b="83226"/>
            <a:stretch>
              <a:fillRect/>
            </a:stretch>
          </p:blipFill>
          <p:spPr bwMode="auto">
            <a:xfrm>
              <a:off x="21069" y="1143000"/>
              <a:ext cx="91018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05747"/>
              <a:ext cx="9144000" cy="321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7222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Child-Care Quality and Child Outcomes</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524000"/>
            <a:ext cx="4419600" cy="5286829"/>
          </a:xfrm>
        </p:spPr>
      </p:pic>
    </p:spTree>
    <p:extLst>
      <p:ext uri="{BB962C8B-B14F-4D97-AF65-F5344CB8AC3E}">
        <p14:creationId xmlns:p14="http://schemas.microsoft.com/office/powerpoint/2010/main" val="4292776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Child-Care Quantity and Child Outcomes</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436168"/>
            <a:ext cx="5105400" cy="5307725"/>
          </a:xfrm>
        </p:spPr>
      </p:pic>
    </p:spTree>
    <p:extLst>
      <p:ext uri="{BB962C8B-B14F-4D97-AF65-F5344CB8AC3E}">
        <p14:creationId xmlns:p14="http://schemas.microsoft.com/office/powerpoint/2010/main" val="915017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dirty="0"/>
              <a:t>Parenting was a predictor of all child outcomes and matters more than child care</a:t>
            </a:r>
          </a:p>
          <a:p>
            <a:r>
              <a:rPr lang="en-US" dirty="0"/>
              <a:t>Quality, quantity, and type of care are related to children’s development </a:t>
            </a:r>
          </a:p>
          <a:p>
            <a:r>
              <a:rPr lang="en-US" dirty="0"/>
              <a:t>Exclusive maternal care not related to children’s outcomes </a:t>
            </a:r>
          </a:p>
        </p:txBody>
      </p:sp>
    </p:spTree>
    <p:extLst>
      <p:ext uri="{BB962C8B-B14F-4D97-AF65-F5344CB8AC3E}">
        <p14:creationId xmlns:p14="http://schemas.microsoft.com/office/powerpoint/2010/main" val="305182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z="2800" dirty="0"/>
              <a:t>What makes a difference: Early head start evaluation findings in a developmental context </a:t>
            </a:r>
            <a:br>
              <a:rPr lang="en-US" altLang="en-US" sz="2400" dirty="0"/>
            </a:br>
            <a:r>
              <a:rPr lang="en-US" altLang="en-US" sz="1100" dirty="0"/>
              <a:t>john m. Love, </a:t>
            </a:r>
            <a:r>
              <a:rPr lang="en-US" altLang="en-US" sz="1100" dirty="0" err="1"/>
              <a:t>rachel</a:t>
            </a:r>
            <a:r>
              <a:rPr lang="en-US" altLang="en-US" sz="1100" dirty="0"/>
              <a:t> chazan-</a:t>
            </a:r>
            <a:r>
              <a:rPr lang="en-US" altLang="en-US" sz="1100" dirty="0" err="1"/>
              <a:t>cohen</a:t>
            </a:r>
            <a:r>
              <a:rPr lang="en-US" altLang="en-US" sz="1100" dirty="0"/>
              <a:t>, </a:t>
            </a:r>
            <a:r>
              <a:rPr lang="en-US" altLang="en-US" sz="1100" dirty="0" err="1"/>
              <a:t>helen</a:t>
            </a:r>
            <a:r>
              <a:rPr lang="en-US" altLang="en-US" sz="1100" dirty="0"/>
              <a:t> </a:t>
            </a:r>
            <a:r>
              <a:rPr lang="en-US" altLang="en-US" sz="1100" dirty="0" err="1"/>
              <a:t>raikes</a:t>
            </a:r>
            <a:r>
              <a:rPr lang="en-US" altLang="en-US" sz="1100" dirty="0"/>
              <a:t>, and </a:t>
            </a:r>
            <a:r>
              <a:rPr lang="en-US" altLang="en-US" sz="1100" dirty="0" err="1"/>
              <a:t>jeanne</a:t>
            </a:r>
            <a:r>
              <a:rPr lang="en-US" altLang="en-US" sz="1100" dirty="0"/>
              <a:t> brooks-</a:t>
            </a:r>
            <a:r>
              <a:rPr lang="en-US" altLang="en-US" sz="1100" dirty="0" err="1"/>
              <a:t>gunn</a:t>
            </a:r>
            <a:r>
              <a:rPr lang="en-US" altLang="en-US" sz="1100" dirty="0"/>
              <a:t> (2013)</a:t>
            </a:r>
          </a:p>
        </p:txBody>
      </p:sp>
      <p:sp>
        <p:nvSpPr>
          <p:cNvPr id="18435" name="Content Placeholder 2"/>
          <p:cNvSpPr>
            <a:spLocks noGrp="1"/>
          </p:cNvSpPr>
          <p:nvPr>
            <p:ph sz="quarter" idx="1"/>
          </p:nvPr>
        </p:nvSpPr>
        <p:spPr/>
        <p:txBody>
          <a:bodyPr>
            <a:normAutofit lnSpcReduction="10000"/>
          </a:bodyPr>
          <a:lstStyle/>
          <a:p>
            <a:r>
              <a:rPr lang="en-US" altLang="en-US" sz="2800" dirty="0"/>
              <a:t>Randomized efficacy trial of 17 EHS programs</a:t>
            </a:r>
          </a:p>
          <a:p>
            <a:pPr lvl="1"/>
            <a:r>
              <a:rPr lang="en-US" altLang="en-US" sz="2400" dirty="0"/>
              <a:t>Federal </a:t>
            </a:r>
            <a:r>
              <a:rPr lang="en-US" altLang="en-US" sz="2400" u="sng" dirty="0"/>
              <a:t>Early Head Start (EHS) </a:t>
            </a:r>
            <a:r>
              <a:rPr lang="en-US" altLang="en-US" sz="2400" dirty="0"/>
              <a:t>began in 1995</a:t>
            </a:r>
          </a:p>
          <a:p>
            <a:r>
              <a:rPr lang="en-US" altLang="en-US" sz="2800" dirty="0"/>
              <a:t>3,001 low-income families </a:t>
            </a:r>
          </a:p>
          <a:p>
            <a:pPr lvl="1"/>
            <a:r>
              <a:rPr lang="en-US" altLang="en-US" sz="2400" dirty="0"/>
              <a:t>35% African American, 24% Hispanic, and 37% White</a:t>
            </a:r>
          </a:p>
          <a:p>
            <a:pPr lvl="1"/>
            <a:r>
              <a:rPr lang="en-US" altLang="en-US" sz="2400" dirty="0"/>
              <a:t>pregnant women or an infant under the age of 12 months </a:t>
            </a:r>
          </a:p>
          <a:p>
            <a:r>
              <a:rPr lang="en-US" altLang="en-US" sz="2800" dirty="0"/>
              <a:t>Randomly assigned to treatment or control </a:t>
            </a:r>
          </a:p>
          <a:p>
            <a:pPr lvl="2"/>
            <a:r>
              <a:rPr lang="en-US" altLang="en-US" sz="1800" dirty="0"/>
              <a:t>91% of treatment group receiving some services </a:t>
            </a:r>
          </a:p>
          <a:p>
            <a:r>
              <a:rPr lang="en-US" altLang="en-US" sz="2800" dirty="0"/>
              <a:t>(1) impacts of </a:t>
            </a:r>
            <a:r>
              <a:rPr lang="en-US" altLang="en-US" sz="2800" u="sng" dirty="0"/>
              <a:t>EHS</a:t>
            </a:r>
            <a:r>
              <a:rPr lang="en-US" altLang="en-US" sz="2800" dirty="0"/>
              <a:t> at ages 2 and 3 (when services were being offered) and at </a:t>
            </a:r>
            <a:r>
              <a:rPr lang="en-US" altLang="en-US" sz="2800" b="1" dirty="0"/>
              <a:t>age 5</a:t>
            </a:r>
            <a:r>
              <a:rPr lang="en-US" altLang="en-US" sz="2800" dirty="0"/>
              <a:t>, and (2) contributions of early education experiences across first 5 years</a:t>
            </a:r>
          </a:p>
          <a:p>
            <a:pPr lvl="2"/>
            <a:endParaRPr lang="en-US" altLang="en-US" sz="1600" dirty="0"/>
          </a:p>
          <a:p>
            <a:endParaRPr lang="en-US" altLang="en-US" sz="4000" dirty="0"/>
          </a:p>
        </p:txBody>
      </p:sp>
      <p:sp>
        <p:nvSpPr>
          <p:cNvPr id="18436" name="Rectangle 1"/>
          <p:cNvSpPr>
            <a:spLocks noChangeArrowheads="1"/>
          </p:cNvSpPr>
          <p:nvPr/>
        </p:nvSpPr>
        <p:spPr bwMode="auto">
          <a:xfrm>
            <a:off x="4095520" y="6215856"/>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r>
              <a:rPr lang="en-US" altLang="en-US" dirty="0"/>
              <a:t>DOI: 10.1111/j.1540-5834.2012.00699.x</a:t>
            </a:r>
          </a:p>
        </p:txBody>
      </p:sp>
      <p:sp>
        <p:nvSpPr>
          <p:cNvPr id="2" name="TextBox 1"/>
          <p:cNvSpPr txBox="1"/>
          <p:nvPr/>
        </p:nvSpPr>
        <p:spPr>
          <a:xfrm rot="19659725">
            <a:off x="6821315" y="627006"/>
            <a:ext cx="3048000" cy="461665"/>
          </a:xfrm>
          <a:prstGeom prst="rect">
            <a:avLst/>
          </a:prstGeom>
          <a:noFill/>
        </p:spPr>
        <p:txBody>
          <a:bodyPr wrap="square" rtlCol="0">
            <a:spAutoFit/>
          </a:bodyPr>
          <a:lstStyle/>
          <a:p>
            <a:r>
              <a:rPr lang="en-US" sz="2400" dirty="0">
                <a:solidFill>
                  <a:srgbClr val="FF0000"/>
                </a:solidFill>
              </a:rPr>
              <a:t>Experiment</a:t>
            </a:r>
          </a:p>
        </p:txBody>
      </p:sp>
      <p:sp>
        <p:nvSpPr>
          <p:cNvPr id="6" name="TextBox 5">
            <a:extLst>
              <a:ext uri="{FF2B5EF4-FFF2-40B4-BE49-F238E27FC236}">
                <a16:creationId xmlns:a16="http://schemas.microsoft.com/office/drawing/2014/main" id="{5D311A2C-4319-4A85-886F-3C6EA2B1083E}"/>
              </a:ext>
            </a:extLst>
          </p:cNvPr>
          <p:cNvSpPr txBox="1"/>
          <p:nvPr/>
        </p:nvSpPr>
        <p:spPr>
          <a:xfrm rot="19659725">
            <a:off x="-120699" y="1236605"/>
            <a:ext cx="3048000" cy="461665"/>
          </a:xfrm>
          <a:prstGeom prst="rect">
            <a:avLst/>
          </a:prstGeom>
          <a:noFill/>
        </p:spPr>
        <p:txBody>
          <a:bodyPr wrap="square" rtlCol="0">
            <a:spAutoFit/>
          </a:bodyPr>
          <a:lstStyle/>
          <a:p>
            <a:r>
              <a:rPr lang="en-US" sz="2400" dirty="0">
                <a:solidFill>
                  <a:srgbClr val="FF0000"/>
                </a:solidFill>
              </a:rPr>
              <a:t>Miami</a:t>
            </a:r>
          </a:p>
        </p:txBody>
      </p:sp>
    </p:spTree>
    <p:extLst>
      <p:ext uri="{BB962C8B-B14F-4D97-AF65-F5344CB8AC3E}">
        <p14:creationId xmlns:p14="http://schemas.microsoft.com/office/powerpoint/2010/main" val="3535420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Early developmental effects</a:t>
            </a:r>
          </a:p>
        </p:txBody>
      </p:sp>
      <p:sp>
        <p:nvSpPr>
          <p:cNvPr id="19459" name="Content Placeholder 2"/>
          <p:cNvSpPr>
            <a:spLocks noGrp="1"/>
          </p:cNvSpPr>
          <p:nvPr>
            <p:ph sz="quarter" idx="1"/>
          </p:nvPr>
        </p:nvSpPr>
        <p:spPr/>
        <p:txBody>
          <a:bodyPr>
            <a:normAutofit fontScale="92500"/>
          </a:bodyPr>
          <a:lstStyle/>
          <a:p>
            <a:r>
              <a:rPr lang="en-US" altLang="en-US" sz="3000" dirty="0"/>
              <a:t>At 2 and 3 years, EHS benefited children and families: impacts were seen in all domains</a:t>
            </a:r>
          </a:p>
          <a:p>
            <a:pPr lvl="1"/>
            <a:r>
              <a:rPr lang="en-US" altLang="en-US" sz="2600" dirty="0"/>
              <a:t>effect sizes .10 -.20</a:t>
            </a:r>
          </a:p>
          <a:p>
            <a:r>
              <a:rPr lang="en-US" altLang="en-US" sz="3000" dirty="0"/>
              <a:t>At 5, EHS children had better attention, approaches toward learning, fewer behavior problems</a:t>
            </a:r>
          </a:p>
          <a:p>
            <a:pPr lvl="1"/>
            <a:r>
              <a:rPr lang="en-US" altLang="en-US" i="1" dirty="0"/>
              <a:t>But no effect on early school achievement</a:t>
            </a:r>
          </a:p>
          <a:p>
            <a:r>
              <a:rPr lang="en-US" altLang="en-US" dirty="0"/>
              <a:t>A higher percentage of EHS than control children were enrolled center-based preschool.</a:t>
            </a:r>
          </a:p>
          <a:p>
            <a:r>
              <a:rPr lang="en-US" altLang="en-US" dirty="0"/>
              <a:t>At 5, children and families who experienced EHS followed by formal programs fared best overall. </a:t>
            </a:r>
          </a:p>
          <a:p>
            <a:endParaRPr lang="en-US" altLang="en-US" dirty="0"/>
          </a:p>
        </p:txBody>
      </p:sp>
    </p:spTree>
    <p:extLst>
      <p:ext uri="{BB962C8B-B14F-4D97-AF65-F5344CB8AC3E}">
        <p14:creationId xmlns:p14="http://schemas.microsoft.com/office/powerpoint/2010/main" val="655851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425" y="1713607"/>
            <a:ext cx="4629150" cy="642938"/>
          </a:xfrm>
        </p:spPr>
        <p:txBody>
          <a:bodyPr>
            <a:normAutofit fontScale="90000"/>
          </a:bodyPr>
          <a:lstStyle/>
          <a:p>
            <a:pPr algn="ctr">
              <a:defRPr/>
            </a:pPr>
            <a:r>
              <a:rPr lang="en-US" dirty="0"/>
              <a:t>Reduced </a:t>
            </a:r>
            <a:r>
              <a:rPr lang="en-US" dirty="0">
                <a:solidFill>
                  <a:srgbClr val="0070C0"/>
                </a:solidFill>
              </a:rPr>
              <a:t>ASD</a:t>
            </a:r>
            <a:r>
              <a:rPr lang="en-US" dirty="0"/>
              <a:t> degree centrality </a:t>
            </a:r>
            <a:r>
              <a:rPr lang="en-US" dirty="0">
                <a:sym typeface="Wingdings" panose="05000000000000000000" pitchFamily="2" charset="2"/>
              </a:rPr>
              <a:t> </a:t>
            </a:r>
            <a:r>
              <a:rPr lang="en-US" dirty="0"/>
              <a:t>language abilities</a:t>
            </a:r>
          </a:p>
        </p:txBody>
      </p:sp>
      <p:pic>
        <p:nvPicPr>
          <p:cNvPr id="12"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1029" y="2455526"/>
            <a:ext cx="2443163" cy="244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930975" y="5009231"/>
            <a:ext cx="2946797" cy="230832"/>
          </a:xfrm>
          <a:prstGeom prst="rect">
            <a:avLst/>
          </a:prstGeom>
          <a:noFill/>
        </p:spPr>
        <p:txBody>
          <a:bodyPr wrap="square">
            <a:spAutoFit/>
          </a:bodyPr>
          <a:lstStyle/>
          <a:p>
            <a:pPr algn="ctr" defTabSz="385763" eaLnBrk="1" fontAlgn="auto" hangingPunct="1">
              <a:spcBef>
                <a:spcPts val="0"/>
              </a:spcBef>
              <a:spcAft>
                <a:spcPts val="0"/>
              </a:spcAft>
              <a:defRPr/>
            </a:pPr>
            <a:r>
              <a:rPr lang="en-US" sz="900" dirty="0">
                <a:solidFill>
                  <a:prstClr val="black"/>
                </a:solidFill>
                <a:latin typeface="Calibri" panose="020F0502020204030204"/>
                <a:cs typeface="Arial"/>
              </a:rPr>
              <a:t>Centrality: </a:t>
            </a:r>
            <a:r>
              <a:rPr lang="en-US" sz="900" i="1" dirty="0">
                <a:solidFill>
                  <a:prstClr val="black"/>
                </a:solidFill>
                <a:latin typeface="Calibri" panose="020F0502020204030204"/>
                <a:cs typeface="Arial"/>
              </a:rPr>
              <a:t>p</a:t>
            </a:r>
            <a:r>
              <a:rPr lang="en-US" sz="900" dirty="0">
                <a:solidFill>
                  <a:prstClr val="black"/>
                </a:solidFill>
                <a:latin typeface="Calibri" panose="020F0502020204030204"/>
                <a:cs typeface="Arial"/>
              </a:rPr>
              <a:t>s</a:t>
            </a:r>
            <a:r>
              <a:rPr lang="en-US" sz="900" i="1" dirty="0">
                <a:solidFill>
                  <a:prstClr val="black"/>
                </a:solidFill>
                <a:latin typeface="Calibri" panose="020F0502020204030204"/>
                <a:cs typeface="Arial"/>
              </a:rPr>
              <a:t> </a:t>
            </a:r>
            <a:r>
              <a:rPr lang="en-US" sz="900" dirty="0">
                <a:solidFill>
                  <a:prstClr val="black"/>
                </a:solidFill>
                <a:latin typeface="Calibri" panose="020F0502020204030204"/>
                <a:cs typeface="Arial"/>
              </a:rPr>
              <a:t>&lt; .026, ASD/TD: </a:t>
            </a:r>
            <a:r>
              <a:rPr lang="en-US" sz="900" i="1" dirty="0">
                <a:solidFill>
                  <a:prstClr val="black"/>
                </a:solidFill>
                <a:latin typeface="Calibri" panose="020F0502020204030204"/>
                <a:cs typeface="Arial"/>
              </a:rPr>
              <a:t>p</a:t>
            </a:r>
            <a:r>
              <a:rPr lang="en-US" sz="900" dirty="0">
                <a:solidFill>
                  <a:prstClr val="black"/>
                </a:solidFill>
                <a:latin typeface="Calibri" panose="020F0502020204030204"/>
                <a:cs typeface="Arial"/>
              </a:rPr>
              <a:t>s &lt; .015, ASD/DD: </a:t>
            </a:r>
            <a:r>
              <a:rPr lang="en-US" sz="900" i="1" dirty="0">
                <a:solidFill>
                  <a:prstClr val="black"/>
                </a:solidFill>
                <a:latin typeface="Calibri" panose="020F0502020204030204"/>
                <a:cs typeface="Arial"/>
              </a:rPr>
              <a:t>p</a:t>
            </a:r>
            <a:r>
              <a:rPr lang="en-US" sz="900" dirty="0">
                <a:solidFill>
                  <a:prstClr val="black"/>
                </a:solidFill>
                <a:latin typeface="Calibri" panose="020F0502020204030204"/>
                <a:cs typeface="Arial"/>
              </a:rPr>
              <a:t>s &gt; .05</a:t>
            </a:r>
          </a:p>
        </p:txBody>
      </p:sp>
      <p:pic>
        <p:nvPicPr>
          <p:cNvPr id="21"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2924" t="63945" r="29959"/>
          <a:stretch/>
        </p:blipFill>
        <p:spPr bwMode="auto">
          <a:xfrm>
            <a:off x="2474221" y="2936081"/>
            <a:ext cx="932741" cy="89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7893" t="40131" r="4437" b="42625"/>
          <a:stretch/>
        </p:blipFill>
        <p:spPr bwMode="auto">
          <a:xfrm>
            <a:off x="2770298" y="2444809"/>
            <a:ext cx="3857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2924" r="29959" b="38158"/>
          <a:stretch/>
        </p:blipFill>
        <p:spPr bwMode="auto">
          <a:xfrm>
            <a:off x="1635483" y="2437302"/>
            <a:ext cx="932741" cy="153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33505" r="33505"/>
          <a:stretch/>
        </p:blipFill>
        <p:spPr bwMode="auto">
          <a:xfrm>
            <a:off x="2770300" y="3981544"/>
            <a:ext cx="706747" cy="964046"/>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20922" t="15281" r="30973" b="12308"/>
          <a:stretch/>
        </p:blipFill>
        <p:spPr bwMode="auto">
          <a:xfrm>
            <a:off x="1549505" y="4223754"/>
            <a:ext cx="1073531" cy="727231"/>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pic>
        <p:nvPicPr>
          <p:cNvPr id="10" name="Picture 9">
            <a:extLst>
              <a:ext uri="{FF2B5EF4-FFF2-40B4-BE49-F238E27FC236}">
                <a16:creationId xmlns:a16="http://schemas.microsoft.com/office/drawing/2014/main" id="{F38152B1-E1DD-4DDA-828D-FFE90CFC2D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0722" y="2680554"/>
            <a:ext cx="1880309" cy="1880309"/>
          </a:xfrm>
          <a:prstGeom prst="rect">
            <a:avLst/>
          </a:prstGeom>
        </p:spPr>
      </p:pic>
    </p:spTree>
    <p:extLst>
      <p:ext uri="{BB962C8B-B14F-4D97-AF65-F5344CB8AC3E}">
        <p14:creationId xmlns:p14="http://schemas.microsoft.com/office/powerpoint/2010/main" val="414259756"/>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Supplementary analyses</a:t>
            </a:r>
          </a:p>
        </p:txBody>
      </p:sp>
      <p:sp>
        <p:nvSpPr>
          <p:cNvPr id="20483" name="Content Placeholder 2"/>
          <p:cNvSpPr>
            <a:spLocks noGrp="1"/>
          </p:cNvSpPr>
          <p:nvPr>
            <p:ph sz="quarter" idx="1"/>
          </p:nvPr>
        </p:nvSpPr>
        <p:spPr/>
        <p:txBody>
          <a:bodyPr>
            <a:normAutofit/>
          </a:bodyPr>
          <a:lstStyle/>
          <a:p>
            <a:r>
              <a:rPr lang="en-US" altLang="en-US" sz="2400" dirty="0"/>
              <a:t>A higher percentage of EHS than control children were enrolled center-based preschool.</a:t>
            </a:r>
          </a:p>
          <a:p>
            <a:r>
              <a:rPr lang="en-US" altLang="en-US" sz="2400" dirty="0" err="1"/>
              <a:t>Nonexperimental</a:t>
            </a:r>
            <a:r>
              <a:rPr lang="en-US" altLang="en-US" sz="2400" dirty="0"/>
              <a:t> analyses suggested that formal program participation enhanced children's readiness for school while also increasing parent-reported aggression. </a:t>
            </a:r>
          </a:p>
          <a:p>
            <a:r>
              <a:rPr lang="en-US" altLang="en-US" sz="2400" dirty="0"/>
              <a:t>At 5, children and families who experienced EHS followed by formal programs fared best overall. </a:t>
            </a:r>
          </a:p>
          <a:p>
            <a:endParaRPr lang="en-US" altLang="en-US" dirty="0"/>
          </a:p>
        </p:txBody>
      </p:sp>
    </p:spTree>
    <p:extLst>
      <p:ext uri="{BB962C8B-B14F-4D97-AF65-F5344CB8AC3E}">
        <p14:creationId xmlns:p14="http://schemas.microsoft.com/office/powerpoint/2010/main" val="3009731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48"/>
            <a:ext cx="4554686" cy="51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 name="Title 1">
            <a:extLst>
              <a:ext uri="{FF2B5EF4-FFF2-40B4-BE49-F238E27FC236}">
                <a16:creationId xmlns:a16="http://schemas.microsoft.com/office/drawing/2014/main" id="{88FDD06A-4210-4249-BE45-8D54B729596F}"/>
              </a:ext>
            </a:extLst>
          </p:cNvPr>
          <p:cNvSpPr>
            <a:spLocks noGrp="1"/>
          </p:cNvSpPr>
          <p:nvPr>
            <p:ph type="title"/>
          </p:nvPr>
        </p:nvSpPr>
        <p:spPr>
          <a:xfrm>
            <a:off x="603504" y="1037723"/>
            <a:ext cx="3356919" cy="891540"/>
          </a:xfrm>
          <a:solidFill>
            <a:srgbClr val="FFFFFF"/>
          </a:solidFill>
          <a:ln>
            <a:solidFill>
              <a:srgbClr val="404040"/>
            </a:solidFill>
          </a:ln>
        </p:spPr>
        <p:txBody>
          <a:bodyPr vert="horz" lIns="137160" tIns="137160" rIns="137160" bIns="137160" rtlCol="0" anchor="ctr" anchorCtr="1">
            <a:normAutofit/>
          </a:bodyPr>
          <a:lstStyle/>
          <a:p>
            <a:r>
              <a:rPr lang="en-US" sz="2100" dirty="0"/>
              <a:t>Background Information</a:t>
            </a:r>
          </a:p>
        </p:txBody>
      </p:sp>
      <p:sp>
        <p:nvSpPr>
          <p:cNvPr id="6" name="TextBox 5">
            <a:extLst>
              <a:ext uri="{FF2B5EF4-FFF2-40B4-BE49-F238E27FC236}">
                <a16:creationId xmlns:a16="http://schemas.microsoft.com/office/drawing/2014/main" id="{CD441780-A5C0-8A46-97E5-9FC76331C81E}"/>
              </a:ext>
            </a:extLst>
          </p:cNvPr>
          <p:cNvSpPr txBox="1"/>
          <p:nvPr/>
        </p:nvSpPr>
        <p:spPr>
          <a:xfrm>
            <a:off x="480060" y="2203257"/>
            <a:ext cx="3863340" cy="3173449"/>
          </a:xfrm>
          <a:prstGeom prst="rect">
            <a:avLst/>
          </a:prstGeom>
        </p:spPr>
        <p:txBody>
          <a:bodyPr vert="horz" lIns="68580" tIns="34290" rIns="68580" bIns="34290" rtlCol="0">
            <a:normAutofit/>
          </a:bodyPr>
          <a:lstStyle/>
          <a:p>
            <a:pPr marL="214313"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Growing up in poverty = Delays in academic and social school readiness</a:t>
            </a:r>
          </a:p>
          <a:p>
            <a:pPr marL="214313"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endParaRPr lang="en-US" sz="1200" dirty="0">
              <a:solidFill>
                <a:srgbClr val="FFFFFF"/>
              </a:solidFill>
              <a:latin typeface="Gill Sans MT" panose="020B0502020104020203"/>
            </a:endParaRPr>
          </a:p>
          <a:p>
            <a:pPr marL="214313"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The Head Start Program</a:t>
            </a:r>
          </a:p>
          <a:p>
            <a:pPr marL="557213"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Offers enriching early learning opportunities</a:t>
            </a:r>
          </a:p>
          <a:p>
            <a:pPr marL="557213"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Offers support for parents</a:t>
            </a:r>
          </a:p>
          <a:p>
            <a:pPr marL="342900"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endParaRPr lang="en-US" sz="1200" dirty="0">
              <a:solidFill>
                <a:srgbClr val="FFFFFF"/>
              </a:solidFill>
              <a:latin typeface="Gill Sans MT" panose="020B0502020104020203"/>
            </a:endParaRPr>
          </a:p>
          <a:p>
            <a:pPr marL="214313"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Research Based Developmentally Informed (REDI ) Classroom Program</a:t>
            </a:r>
          </a:p>
          <a:p>
            <a:pPr marL="557213"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r>
              <a:rPr lang="en-US" sz="1200" dirty="0">
                <a:solidFill>
                  <a:srgbClr val="FFFFFF"/>
                </a:solidFill>
                <a:latin typeface="Gill Sans MT" panose="020B0502020104020203"/>
              </a:rPr>
              <a:t>Designed to promote school readiness in Social-Emotional Development and Literacy skills</a:t>
            </a:r>
          </a:p>
          <a:p>
            <a:pPr marL="557213"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endParaRPr lang="en-US" sz="1200" dirty="0">
              <a:solidFill>
                <a:srgbClr val="FFFFFF"/>
              </a:solidFill>
              <a:latin typeface="Gill Sans MT" panose="020B0502020104020203"/>
            </a:endParaRPr>
          </a:p>
          <a:p>
            <a:pPr marL="342900" lvl="1" indent="-171450" defTabSz="685800" eaLnBrk="1" fontAlgn="auto" hangingPunct="1">
              <a:lnSpc>
                <a:spcPct val="90000"/>
              </a:lnSpc>
              <a:spcBef>
                <a:spcPts val="750"/>
              </a:spcBef>
              <a:spcAft>
                <a:spcPts val="0"/>
              </a:spcAft>
              <a:buClr>
                <a:srgbClr val="9BAFB5"/>
              </a:buClr>
              <a:buFont typeface="Arial" panose="020B0604020202020204" pitchFamily="34" charset="0"/>
              <a:buChar char="•"/>
            </a:pPr>
            <a:endParaRPr lang="en-US" sz="1200" dirty="0">
              <a:solidFill>
                <a:srgbClr val="FFFFFF"/>
              </a:solidFill>
              <a:latin typeface="Gill Sans MT" panose="020B0502020104020203"/>
            </a:endParaRPr>
          </a:p>
        </p:txBody>
      </p:sp>
      <p:sp>
        <p:nvSpPr>
          <p:cNvPr id="19" name="Rectangle 14">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1337310"/>
            <a:ext cx="3614166" cy="394587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FFFFFF"/>
              </a:solidFill>
              <a:latin typeface="Gill Sans MT" panose="020B0502020104020203"/>
            </a:endParaRPr>
          </a:p>
        </p:txBody>
      </p:sp>
      <p:sp>
        <p:nvSpPr>
          <p:cNvPr id="17" name="Rectangle 16">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132" y="1462018"/>
            <a:ext cx="3383450" cy="36964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8" name="Picture Placeholder 7">
            <a:extLst>
              <a:ext uri="{FF2B5EF4-FFF2-40B4-BE49-F238E27FC236}">
                <a16:creationId xmlns:a16="http://schemas.microsoft.com/office/drawing/2014/main" id="{B148E027-8F97-9441-A894-4836C80E4B33}"/>
              </a:ext>
            </a:extLst>
          </p:cNvPr>
          <p:cNvPicPr>
            <a:picLocks noGrp="1" noChangeAspect="1"/>
          </p:cNvPicPr>
          <p:nvPr>
            <p:ph type="pic" idx="1"/>
          </p:nvPr>
        </p:nvPicPr>
        <p:blipFill rotWithShape="1">
          <a:blip r:embed="rId2"/>
          <a:srcRect l="22982" r="17040" b="-2"/>
          <a:stretch/>
        </p:blipFill>
        <p:spPr>
          <a:xfrm>
            <a:off x="5406390" y="1702048"/>
            <a:ext cx="2900934" cy="3216402"/>
          </a:xfrm>
          <a:prstGeom prst="rect">
            <a:avLst/>
          </a:prstGeom>
          <a:ln w="31750">
            <a:noFill/>
          </a:ln>
        </p:spPr>
      </p:pic>
      <p:sp>
        <p:nvSpPr>
          <p:cNvPr id="5" name="Footer Placeholder 4">
            <a:extLst>
              <a:ext uri="{FF2B5EF4-FFF2-40B4-BE49-F238E27FC236}">
                <a16:creationId xmlns:a16="http://schemas.microsoft.com/office/drawing/2014/main" id="{EBE0F138-84BC-4F49-B4E1-ADA6D5D3AF6E}"/>
              </a:ext>
            </a:extLst>
          </p:cNvPr>
          <p:cNvSpPr>
            <a:spLocks noGrp="1"/>
          </p:cNvSpPr>
          <p:nvPr>
            <p:ph type="ftr" sz="quarter" idx="11"/>
          </p:nvPr>
        </p:nvSpPr>
        <p:spPr>
          <a:xfrm>
            <a:off x="603504" y="5525745"/>
            <a:ext cx="3503387" cy="234975"/>
          </a:xfrm>
        </p:spPr>
        <p:txBody>
          <a:bodyPr vert="horz" lIns="68580" tIns="34290" rIns="68580" bIns="34290" rtlCol="0" anchor="ct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Tree>
    <p:extLst>
      <p:ext uri="{BB962C8B-B14F-4D97-AF65-F5344CB8AC3E}">
        <p14:creationId xmlns:p14="http://schemas.microsoft.com/office/powerpoint/2010/main" val="4086863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7">
            <a:extLst>
              <a:ext uri="{FF2B5EF4-FFF2-40B4-BE49-F238E27FC236}">
                <a16:creationId xmlns:a16="http://schemas.microsoft.com/office/drawing/2014/main" id="{5A43C421-5069-428F-9379-622F18F7BF5F}"/>
              </a:ext>
            </a:extLst>
          </p:cNvPr>
          <p:cNvPicPr>
            <a:picLocks noGrp="1" noChangeAspect="1"/>
          </p:cNvPicPr>
          <p:nvPr>
            <p:ph type="pic" idx="1"/>
          </p:nvPr>
        </p:nvPicPr>
        <p:blipFill rotWithShape="1">
          <a:blip r:embed="rId2"/>
          <a:srcRect l="27844" r="27844"/>
          <a:stretch/>
        </p:blipFill>
        <p:spPr>
          <a:xfrm>
            <a:off x="4572000" y="0"/>
            <a:ext cx="4576763" cy="6858000"/>
          </a:xfrm>
          <a:prstGeom prst="rect">
            <a:avLst/>
          </a:prstGeom>
          <a:ln w="31750">
            <a:noFill/>
          </a:ln>
        </p:spPr>
      </p:pic>
      <p:sp>
        <p:nvSpPr>
          <p:cNvPr id="2" name="Title 1">
            <a:extLst>
              <a:ext uri="{FF2B5EF4-FFF2-40B4-BE49-F238E27FC236}">
                <a16:creationId xmlns:a16="http://schemas.microsoft.com/office/drawing/2014/main" id="{354B574F-3787-8443-BF3C-78576EAAFC08}"/>
              </a:ext>
            </a:extLst>
          </p:cNvPr>
          <p:cNvSpPr>
            <a:spLocks noGrp="1"/>
          </p:cNvSpPr>
          <p:nvPr>
            <p:ph type="title"/>
          </p:nvPr>
        </p:nvSpPr>
        <p:spPr>
          <a:xfrm>
            <a:off x="190652" y="1002266"/>
            <a:ext cx="4318899" cy="850980"/>
          </a:xfrm>
        </p:spPr>
        <p:txBody>
          <a:bodyPr/>
          <a:lstStyle/>
          <a:p>
            <a:r>
              <a:rPr lang="en-US" dirty="0"/>
              <a:t>The REDI CLASSROOM PROGRAM </a:t>
            </a:r>
          </a:p>
        </p:txBody>
      </p:sp>
      <p:sp>
        <p:nvSpPr>
          <p:cNvPr id="4" name="Text Placeholder 3">
            <a:extLst>
              <a:ext uri="{FF2B5EF4-FFF2-40B4-BE49-F238E27FC236}">
                <a16:creationId xmlns:a16="http://schemas.microsoft.com/office/drawing/2014/main" id="{752D8EAC-6513-644B-875B-1DF9D41AC747}"/>
              </a:ext>
            </a:extLst>
          </p:cNvPr>
          <p:cNvSpPr>
            <a:spLocks noGrp="1"/>
          </p:cNvSpPr>
          <p:nvPr>
            <p:ph type="body" sz="half" idx="2"/>
          </p:nvPr>
        </p:nvSpPr>
        <p:spPr>
          <a:xfrm>
            <a:off x="544888" y="2168871"/>
            <a:ext cx="3843598" cy="3365536"/>
          </a:xfrm>
        </p:spPr>
        <p:txBody>
          <a:bodyPr>
            <a:normAutofit/>
          </a:bodyPr>
          <a:lstStyle/>
          <a:p>
            <a:pPr algn="l"/>
            <a:r>
              <a:rPr lang="en-US" sz="1350" dirty="0"/>
              <a:t>Preschool Promoting Alternative Thinking Strategies (PATHS) Curriculum </a:t>
            </a:r>
          </a:p>
          <a:p>
            <a:pPr marL="214313" indent="-214313" algn="l">
              <a:buFont typeface="Arial" panose="020B0604020202020204" pitchFamily="34" charset="0"/>
              <a:buChar char="•"/>
            </a:pPr>
            <a:r>
              <a:rPr lang="en-US" sz="1350" dirty="0"/>
              <a:t>Offers teachers ways to support the growth of…</a:t>
            </a:r>
          </a:p>
          <a:p>
            <a:pPr marL="214313" indent="-214313" algn="l">
              <a:buFont typeface="Arial" panose="020B0604020202020204" pitchFamily="34" charset="0"/>
              <a:buChar char="•"/>
            </a:pPr>
            <a:r>
              <a:rPr lang="en-US" sz="1350" dirty="0"/>
              <a:t>Contains Dialogical Reading Program</a:t>
            </a:r>
          </a:p>
          <a:p>
            <a:pPr marL="214313" indent="-214313" algn="l">
              <a:buFont typeface="Arial" panose="020B0604020202020204" pitchFamily="34" charset="0"/>
              <a:buChar char="•"/>
            </a:pPr>
            <a:endParaRPr lang="en-US" sz="1350" dirty="0"/>
          </a:p>
          <a:p>
            <a:pPr algn="l"/>
            <a:r>
              <a:rPr lang="en-US" sz="1350" dirty="0"/>
              <a:t>Randomized Controlled Trial Results</a:t>
            </a:r>
          </a:p>
          <a:p>
            <a:pPr algn="l"/>
            <a:r>
              <a:rPr lang="en-US" sz="1350" dirty="0"/>
              <a:t>	Showed gains in Social Emotional skills, 	social problem solving, literacy skills, and 	classroom engagement, and decreased 	aggression. </a:t>
            </a:r>
          </a:p>
          <a:p>
            <a:pPr algn="l"/>
            <a:endParaRPr lang="en-US" sz="1350" dirty="0"/>
          </a:p>
          <a:p>
            <a:pPr algn="l"/>
            <a:r>
              <a:rPr lang="en-US" sz="1350" b="1" i="1" dirty="0"/>
              <a:t>Results faded by the end of kindergarten</a:t>
            </a:r>
          </a:p>
          <a:p>
            <a:pPr algn="l"/>
            <a:endParaRPr lang="en-US" sz="1350" dirty="0"/>
          </a:p>
          <a:p>
            <a:endParaRPr lang="en-US" sz="1350" dirty="0"/>
          </a:p>
        </p:txBody>
      </p:sp>
      <p:sp>
        <p:nvSpPr>
          <p:cNvPr id="5" name="Footer Placeholder 4">
            <a:extLst>
              <a:ext uri="{FF2B5EF4-FFF2-40B4-BE49-F238E27FC236}">
                <a16:creationId xmlns:a16="http://schemas.microsoft.com/office/drawing/2014/main" id="{63C8CA38-B880-D340-8C91-309AC68095C7}"/>
              </a:ext>
            </a:extLst>
          </p:cNvPr>
          <p:cNvSpPr>
            <a:spLocks noGrp="1"/>
          </p:cNvSpPr>
          <p:nvPr>
            <p:ph type="ftr" sz="quarter" idx="11"/>
          </p:nvPr>
        </p:nvSpPr>
        <p:spPr/>
        <p:txBody>
          <a:bodyPr/>
          <a:lstStyle/>
          <a:p>
            <a:pPr defTabSz="342900" eaLnBrk="1" fontAlgn="auto" hangingPunct="1">
              <a:spcBef>
                <a:spcPts val="0"/>
              </a:spcBef>
              <a:spcAft>
                <a:spcPts val="0"/>
              </a:spcAft>
            </a:pPr>
            <a:r>
              <a:rPr lang="en-US">
                <a:latin typeface="Gill Sans MT" panose="020B0502020104020203"/>
              </a:rPr>
              <a:t>Vulovic 2021</a:t>
            </a:r>
            <a:endParaRPr lang="en-US" dirty="0">
              <a:latin typeface="Gill Sans MT" panose="020B0502020104020203"/>
            </a:endParaRPr>
          </a:p>
        </p:txBody>
      </p:sp>
      <p:sp>
        <p:nvSpPr>
          <p:cNvPr id="18" name="Rounded Rectangle 17">
            <a:extLst>
              <a:ext uri="{FF2B5EF4-FFF2-40B4-BE49-F238E27FC236}">
                <a16:creationId xmlns:a16="http://schemas.microsoft.com/office/drawing/2014/main" id="{31697B2D-9777-7E46-933C-AE4337950132}"/>
              </a:ext>
            </a:extLst>
          </p:cNvPr>
          <p:cNvSpPr/>
          <p:nvPr/>
        </p:nvSpPr>
        <p:spPr>
          <a:xfrm>
            <a:off x="4572000" y="-1320"/>
            <a:ext cx="1932710" cy="59075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srgbClr val="FFFFFF"/>
                </a:solidFill>
                <a:latin typeface="Gill Sans MT" panose="020B0502020104020203"/>
              </a:rPr>
              <a:t>Prosocial Skills</a:t>
            </a:r>
          </a:p>
        </p:txBody>
      </p:sp>
      <p:sp>
        <p:nvSpPr>
          <p:cNvPr id="19" name="Rounded Rectangle 18">
            <a:extLst>
              <a:ext uri="{FF2B5EF4-FFF2-40B4-BE49-F238E27FC236}">
                <a16:creationId xmlns:a16="http://schemas.microsoft.com/office/drawing/2014/main" id="{3C122D5A-CE62-2D49-B7FC-7C364CA72AA4}"/>
              </a:ext>
            </a:extLst>
          </p:cNvPr>
          <p:cNvSpPr/>
          <p:nvPr/>
        </p:nvSpPr>
        <p:spPr>
          <a:xfrm>
            <a:off x="4572000" y="645282"/>
            <a:ext cx="1932710" cy="59075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srgbClr val="FFFFFF"/>
                </a:solidFill>
                <a:latin typeface="Gill Sans MT" panose="020B0502020104020203"/>
              </a:rPr>
              <a:t>Emotional Understanding</a:t>
            </a:r>
          </a:p>
        </p:txBody>
      </p:sp>
      <p:sp>
        <p:nvSpPr>
          <p:cNvPr id="20" name="Rounded Rectangle 19">
            <a:extLst>
              <a:ext uri="{FF2B5EF4-FFF2-40B4-BE49-F238E27FC236}">
                <a16:creationId xmlns:a16="http://schemas.microsoft.com/office/drawing/2014/main" id="{921A9396-A31F-124B-9B24-0A0CBCBDC931}"/>
              </a:ext>
            </a:extLst>
          </p:cNvPr>
          <p:cNvSpPr/>
          <p:nvPr/>
        </p:nvSpPr>
        <p:spPr>
          <a:xfrm>
            <a:off x="4572000" y="1291884"/>
            <a:ext cx="1932710" cy="59075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srgbClr val="FFFFFF"/>
                </a:solidFill>
                <a:latin typeface="Gill Sans MT" panose="020B0502020104020203"/>
              </a:rPr>
              <a:t>Self Regulation </a:t>
            </a:r>
          </a:p>
        </p:txBody>
      </p:sp>
      <p:sp>
        <p:nvSpPr>
          <p:cNvPr id="21" name="Rounded Rectangle 20">
            <a:extLst>
              <a:ext uri="{FF2B5EF4-FFF2-40B4-BE49-F238E27FC236}">
                <a16:creationId xmlns:a16="http://schemas.microsoft.com/office/drawing/2014/main" id="{CFE65318-AB57-8E4A-BCFC-6D56F3FD2E6C}"/>
              </a:ext>
            </a:extLst>
          </p:cNvPr>
          <p:cNvSpPr/>
          <p:nvPr/>
        </p:nvSpPr>
        <p:spPr>
          <a:xfrm>
            <a:off x="4572000" y="1938486"/>
            <a:ext cx="1932710" cy="59075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srgbClr val="FFFFFF"/>
                </a:solidFill>
                <a:latin typeface="Gill Sans MT" panose="020B0502020104020203"/>
              </a:rPr>
              <a:t>Problem Solving</a:t>
            </a:r>
          </a:p>
        </p:txBody>
      </p:sp>
      <p:sp>
        <p:nvSpPr>
          <p:cNvPr id="12" name="Title 1">
            <a:extLst>
              <a:ext uri="{FF2B5EF4-FFF2-40B4-BE49-F238E27FC236}">
                <a16:creationId xmlns:a16="http://schemas.microsoft.com/office/drawing/2014/main" id="{9FCE8B59-1CE9-488E-9257-06CA663A33AD}"/>
              </a:ext>
            </a:extLst>
          </p:cNvPr>
          <p:cNvSpPr txBox="1">
            <a:spLocks/>
          </p:cNvSpPr>
          <p:nvPr/>
        </p:nvSpPr>
        <p:spPr bwMode="blackWhite">
          <a:xfrm>
            <a:off x="2817329" y="5510152"/>
            <a:ext cx="6326671" cy="1347848"/>
          </a:xfrm>
          <a:prstGeom prst="rect">
            <a:avLst/>
          </a:prstGeom>
          <a:solidFill>
            <a:srgbClr val="FFFFFF"/>
          </a:solidFill>
          <a:ln w="31750" cap="sq">
            <a:solidFill>
              <a:srgbClr val="404040"/>
            </a:solidFill>
            <a:miter lim="800000"/>
          </a:ln>
        </p:spPr>
        <p:txBody>
          <a:bodyPr vert="horz" lIns="182880" tIns="182880" rIns="182880" bIns="182880" rtlCol="0" anchor="ctr" anchorCtr="1">
            <a:noAutofit/>
          </a:bodyPr>
          <a:lstStyle>
            <a:lvl1pPr algn="ctr" defTabSz="685800" rtl="0" eaLnBrk="1" latinLnBrk="0" hangingPunct="1">
              <a:lnSpc>
                <a:spcPct val="90000"/>
              </a:lnSpc>
              <a:spcBef>
                <a:spcPct val="0"/>
              </a:spcBef>
              <a:buNone/>
              <a:defRPr sz="1650" kern="1200" cap="all" spc="150" baseline="0">
                <a:solidFill>
                  <a:srgbClr val="262626"/>
                </a:solidFill>
                <a:latin typeface="+mj-lt"/>
                <a:ea typeface="+mj-ea"/>
                <a:cs typeface="+mj-cs"/>
              </a:defRPr>
            </a:lvl1pPr>
          </a:lstStyle>
          <a:p>
            <a:pPr fontAlgn="auto">
              <a:spcAft>
                <a:spcPts val="0"/>
              </a:spcAft>
            </a:pPr>
            <a:r>
              <a:rPr lang="en-US" sz="1800" dirty="0"/>
              <a:t>Helping Head Start Parents Promote Their Children’s Kindergarten Adjustment: </a:t>
            </a:r>
            <a:br>
              <a:rPr lang="en-US" sz="1500" dirty="0"/>
            </a:br>
            <a:r>
              <a:rPr lang="en-US" sz="1500" dirty="0"/>
              <a:t>The Research-Based Developmentally Informed Parent Program </a:t>
            </a:r>
            <a:br>
              <a:rPr lang="en-US" sz="2400" dirty="0"/>
            </a:br>
            <a:br>
              <a:rPr lang="en-US" sz="2400" dirty="0"/>
            </a:br>
            <a:r>
              <a:rPr lang="en-US" sz="750" dirty="0"/>
              <a:t>Bierman et al. (2015) </a:t>
            </a:r>
            <a:endParaRPr lang="en-US" sz="2400" dirty="0"/>
          </a:p>
        </p:txBody>
      </p:sp>
    </p:spTree>
    <p:extLst>
      <p:ext uri="{BB962C8B-B14F-4D97-AF65-F5344CB8AC3E}">
        <p14:creationId xmlns:p14="http://schemas.microsoft.com/office/powerpoint/2010/main" val="26395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F318-CA48-CF4D-8EB0-7959DDAE3936}"/>
              </a:ext>
            </a:extLst>
          </p:cNvPr>
          <p:cNvSpPr>
            <a:spLocks noGrp="1"/>
          </p:cNvSpPr>
          <p:nvPr>
            <p:ph type="title"/>
          </p:nvPr>
        </p:nvSpPr>
        <p:spPr>
          <a:xfrm>
            <a:off x="5176076" y="2647308"/>
            <a:ext cx="3364992" cy="1234440"/>
          </a:xfrm>
        </p:spPr>
        <p:txBody>
          <a:bodyPr vert="horz" lIns="205740" tIns="137160" rIns="205740" bIns="137160" rtlCol="0" anchor="ctr" anchorCtr="1">
            <a:normAutofit/>
          </a:bodyPr>
          <a:lstStyle/>
          <a:p>
            <a:r>
              <a:rPr lang="en-US" sz="2400"/>
              <a:t>The CURRENT STUDY</a:t>
            </a:r>
          </a:p>
        </p:txBody>
      </p:sp>
      <p:sp>
        <p:nvSpPr>
          <p:cNvPr id="3" name="Content Placeholder 2">
            <a:extLst>
              <a:ext uri="{FF2B5EF4-FFF2-40B4-BE49-F238E27FC236}">
                <a16:creationId xmlns:a16="http://schemas.microsoft.com/office/drawing/2014/main" id="{6A37C535-68C7-3543-BFD4-E6B6ABB1464A}"/>
              </a:ext>
            </a:extLst>
          </p:cNvPr>
          <p:cNvSpPr>
            <a:spLocks noGrp="1"/>
          </p:cNvSpPr>
          <p:nvPr>
            <p:ph idx="1"/>
          </p:nvPr>
        </p:nvSpPr>
        <p:spPr>
          <a:xfrm>
            <a:off x="5434033" y="4121658"/>
            <a:ext cx="2849078" cy="929921"/>
          </a:xfrm>
        </p:spPr>
        <p:txBody>
          <a:bodyPr vert="horz" lIns="68580" tIns="34290" rIns="68580" bIns="34290" rtlCol="0">
            <a:normAutofit/>
          </a:bodyPr>
          <a:lstStyle/>
          <a:p>
            <a:pPr marL="0" indent="0" algn="ctr">
              <a:buNone/>
            </a:pPr>
            <a:r>
              <a:rPr lang="en-US">
                <a:solidFill>
                  <a:schemeClr val="tx1">
                    <a:lumMod val="75000"/>
                    <a:lumOff val="25000"/>
                  </a:schemeClr>
                </a:solidFill>
              </a:rPr>
              <a:t>Explored the impact of an enhanced and expanded version of the REDI classroom Program</a:t>
            </a:r>
            <a:endParaRPr lang="en-US" dirty="0">
              <a:solidFill>
                <a:schemeClr val="tx1">
                  <a:lumMod val="75000"/>
                  <a:lumOff val="25000"/>
                </a:schemeClr>
              </a:solidFill>
            </a:endParaRPr>
          </a:p>
        </p:txBody>
      </p:sp>
      <p:sp>
        <p:nvSpPr>
          <p:cNvPr id="19" name="Rectangle 18">
            <a:extLst>
              <a:ext uri="{FF2B5EF4-FFF2-40B4-BE49-F238E27FC236}">
                <a16:creationId xmlns:a16="http://schemas.microsoft.com/office/drawing/2014/main" id="{733DEE68-6B15-49E1-8C6F-EE553B059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48" y="1337310"/>
            <a:ext cx="4091940" cy="3947351"/>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FFFFFF"/>
              </a:solidFill>
              <a:latin typeface="Gill Sans MT" panose="020B0502020104020203"/>
            </a:endParaRPr>
          </a:p>
        </p:txBody>
      </p:sp>
      <p:sp>
        <p:nvSpPr>
          <p:cNvPr id="21" name="Rectangle 20">
            <a:extLst>
              <a:ext uri="{FF2B5EF4-FFF2-40B4-BE49-F238E27FC236}">
                <a16:creationId xmlns:a16="http://schemas.microsoft.com/office/drawing/2014/main" id="{EC3F07C8-CCA3-4D2E-A900-8396148C1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9" y="1459325"/>
            <a:ext cx="3847338" cy="37033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6" name="Picture 5" descr="A group of people posing for a photo&#10;&#10;Description automatically generated with medium confidence">
            <a:extLst>
              <a:ext uri="{FF2B5EF4-FFF2-40B4-BE49-F238E27FC236}">
                <a16:creationId xmlns:a16="http://schemas.microsoft.com/office/drawing/2014/main" id="{128464E1-2DF3-8841-93F4-B99B2A5930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4275"/>
          <a:stretch/>
        </p:blipFill>
        <p:spPr>
          <a:xfrm>
            <a:off x="844679" y="1699355"/>
            <a:ext cx="3367278" cy="3223260"/>
          </a:xfrm>
          <a:prstGeom prst="rect">
            <a:avLst/>
          </a:prstGeom>
        </p:spPr>
      </p:pic>
      <p:sp>
        <p:nvSpPr>
          <p:cNvPr id="4" name="Footer Placeholder 3">
            <a:extLst>
              <a:ext uri="{FF2B5EF4-FFF2-40B4-BE49-F238E27FC236}">
                <a16:creationId xmlns:a16="http://schemas.microsoft.com/office/drawing/2014/main" id="{57148915-A2FC-854A-BFA5-3A75C9196C9F}"/>
              </a:ext>
            </a:extLst>
          </p:cNvPr>
          <p:cNvSpPr>
            <a:spLocks noGrp="1"/>
          </p:cNvSpPr>
          <p:nvPr>
            <p:ph type="ftr" sz="quarter" idx="11"/>
          </p:nvPr>
        </p:nvSpPr>
        <p:spPr>
          <a:xfrm>
            <a:off x="603504" y="5525745"/>
            <a:ext cx="4446269" cy="234975"/>
          </a:xfrm>
        </p:spPr>
        <p:txBody>
          <a:bodyPr vert="horz" lIns="68580" tIns="34290" rIns="68580" bIns="34290" rtlCol="0" anchor="ct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
        <p:nvSpPr>
          <p:cNvPr id="8" name="Rectangle 7">
            <a:extLst>
              <a:ext uri="{FF2B5EF4-FFF2-40B4-BE49-F238E27FC236}">
                <a16:creationId xmlns:a16="http://schemas.microsoft.com/office/drawing/2014/main" id="{DF3DF6C3-6CE8-1540-96C4-1C61E5308E3B}"/>
              </a:ext>
            </a:extLst>
          </p:cNvPr>
          <p:cNvSpPr/>
          <p:nvPr/>
        </p:nvSpPr>
        <p:spPr>
          <a:xfrm>
            <a:off x="748146" y="1699355"/>
            <a:ext cx="3553691" cy="32232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eaLnBrk="1" fontAlgn="auto" hangingPunct="1">
              <a:spcBef>
                <a:spcPts val="0"/>
              </a:spcBef>
              <a:spcAft>
                <a:spcPts val="0"/>
              </a:spcAft>
            </a:pPr>
            <a:endParaRPr lang="en-US" sz="1350">
              <a:solidFill>
                <a:srgbClr val="000000"/>
              </a:solidFill>
              <a:latin typeface="Gill Sans MT" panose="020B0502020104020203"/>
            </a:endParaRPr>
          </a:p>
        </p:txBody>
      </p:sp>
    </p:spTree>
    <p:extLst>
      <p:ext uri="{BB962C8B-B14F-4D97-AF65-F5344CB8AC3E}">
        <p14:creationId xmlns:p14="http://schemas.microsoft.com/office/powerpoint/2010/main" val="269363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B109-5B29-A642-B95B-19C8562174FF}"/>
              </a:ext>
            </a:extLst>
          </p:cNvPr>
          <p:cNvSpPr>
            <a:spLocks noGrp="1"/>
          </p:cNvSpPr>
          <p:nvPr>
            <p:ph type="title"/>
          </p:nvPr>
        </p:nvSpPr>
        <p:spPr/>
        <p:txBody>
          <a:bodyPr>
            <a:normAutofit fontScale="90000"/>
          </a:bodyPr>
          <a:lstStyle/>
          <a:p>
            <a:r>
              <a:rPr lang="en-US" dirty="0"/>
              <a:t>Research Based Developmentally Informed Parent Program (REDI-P)</a:t>
            </a:r>
          </a:p>
        </p:txBody>
      </p:sp>
      <p:sp>
        <p:nvSpPr>
          <p:cNvPr id="3" name="Content Placeholder 2">
            <a:extLst>
              <a:ext uri="{FF2B5EF4-FFF2-40B4-BE49-F238E27FC236}">
                <a16:creationId xmlns:a16="http://schemas.microsoft.com/office/drawing/2014/main" id="{57519850-C733-1B4E-A382-070456198409}"/>
              </a:ext>
            </a:extLst>
          </p:cNvPr>
          <p:cNvSpPr>
            <a:spLocks noGrp="1"/>
          </p:cNvSpPr>
          <p:nvPr>
            <p:ph idx="1"/>
          </p:nvPr>
        </p:nvSpPr>
        <p:spPr/>
        <p:txBody>
          <a:bodyPr>
            <a:normAutofit fontScale="77500" lnSpcReduction="20000"/>
          </a:bodyPr>
          <a:lstStyle/>
          <a:p>
            <a:r>
              <a:rPr lang="en-US" dirty="0"/>
              <a:t>1) Increased Home Visits</a:t>
            </a:r>
          </a:p>
          <a:p>
            <a:pPr lvl="1"/>
            <a:r>
              <a:rPr lang="en-US" dirty="0"/>
              <a:t>10 during Spring of preschool</a:t>
            </a:r>
          </a:p>
          <a:p>
            <a:pPr lvl="1"/>
            <a:r>
              <a:rPr lang="en-US" dirty="0"/>
              <a:t>6 during Fall of kindergarten</a:t>
            </a:r>
          </a:p>
          <a:p>
            <a:endParaRPr lang="en-US" dirty="0"/>
          </a:p>
          <a:p>
            <a:r>
              <a:rPr lang="en-US" dirty="0"/>
              <a:t>2) Enriched Visits</a:t>
            </a:r>
          </a:p>
          <a:p>
            <a:pPr lvl="1"/>
            <a:r>
              <a:rPr lang="en-US" dirty="0"/>
              <a:t>Evidence-based learning activities</a:t>
            </a:r>
          </a:p>
          <a:p>
            <a:pPr lvl="1"/>
            <a:r>
              <a:rPr lang="en-US" dirty="0"/>
              <a:t>Support strategies</a:t>
            </a:r>
          </a:p>
          <a:p>
            <a:pPr lvl="1"/>
            <a:r>
              <a:rPr lang="en-US" dirty="0"/>
              <a:t>All materials provided for parents</a:t>
            </a:r>
          </a:p>
          <a:p>
            <a:pPr lvl="1"/>
            <a:endParaRPr lang="en-US" dirty="0"/>
          </a:p>
          <a:p>
            <a:r>
              <a:rPr lang="en-US" dirty="0"/>
              <a:t>3) PATHS stories and Routines</a:t>
            </a:r>
          </a:p>
          <a:p>
            <a:pPr lvl="1"/>
            <a:r>
              <a:rPr lang="en-US" dirty="0"/>
              <a:t>Compliment Lists</a:t>
            </a:r>
          </a:p>
          <a:p>
            <a:pPr lvl="1"/>
            <a:r>
              <a:rPr lang="en-US" dirty="0"/>
              <a:t>Feelings Charts</a:t>
            </a:r>
          </a:p>
          <a:p>
            <a:pPr lvl="1"/>
            <a:r>
              <a:rPr lang="en-US" dirty="0"/>
              <a:t>”Turtle” to Calm Down </a:t>
            </a:r>
          </a:p>
          <a:p>
            <a:endParaRPr lang="en-US" dirty="0"/>
          </a:p>
          <a:p>
            <a:pPr marL="171450" lvl="1" indent="0">
              <a:buNone/>
            </a:pPr>
            <a:endParaRPr lang="en-US" dirty="0"/>
          </a:p>
        </p:txBody>
      </p:sp>
      <p:sp>
        <p:nvSpPr>
          <p:cNvPr id="4" name="Footer Placeholder 3">
            <a:extLst>
              <a:ext uri="{FF2B5EF4-FFF2-40B4-BE49-F238E27FC236}">
                <a16:creationId xmlns:a16="http://schemas.microsoft.com/office/drawing/2014/main" id="{04F783F3-F6B6-0241-A237-F6FE1FE73068}"/>
              </a:ext>
            </a:extLst>
          </p:cNvPr>
          <p:cNvSpPr>
            <a:spLocks noGrp="1"/>
          </p:cNvSpPr>
          <p:nvPr>
            <p:ph type="ftr" sz="quarter" idx="11"/>
          </p:nvPr>
        </p:nvSpPr>
        <p:spPr/>
        <p:txBody>
          <a:bodyPr/>
          <a:lstStyle/>
          <a:p>
            <a:pPr defTabSz="342900" eaLnBrk="1" fontAlgn="auto" hangingPunct="1">
              <a:spcBef>
                <a:spcPts val="0"/>
              </a:spcBef>
              <a:spcAft>
                <a:spcPts val="0"/>
              </a:spcAft>
            </a:pPr>
            <a:r>
              <a:rPr lang="en-US" dirty="0" err="1">
                <a:solidFill>
                  <a:srgbClr val="000000">
                    <a:alpha val="70000"/>
                  </a:srgbClr>
                </a:solidFill>
                <a:latin typeface="Gill Sans MT" panose="020B0502020104020203"/>
              </a:rPr>
              <a:t>Vulovic</a:t>
            </a:r>
            <a:r>
              <a:rPr lang="en-US" dirty="0">
                <a:solidFill>
                  <a:srgbClr val="000000">
                    <a:alpha val="70000"/>
                  </a:srgbClr>
                </a:solidFill>
                <a:latin typeface="Gill Sans MT" panose="020B0502020104020203"/>
              </a:rPr>
              <a:t> 2021</a:t>
            </a:r>
          </a:p>
        </p:txBody>
      </p:sp>
      <p:pic>
        <p:nvPicPr>
          <p:cNvPr id="6" name="Picture 5" descr="A picture containing company name&#10;&#10;Description automatically generated">
            <a:extLst>
              <a:ext uri="{FF2B5EF4-FFF2-40B4-BE49-F238E27FC236}">
                <a16:creationId xmlns:a16="http://schemas.microsoft.com/office/drawing/2014/main" id="{7E44E5BC-4270-CD4A-A4E8-C00FD97CD28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22180"/>
          <a:stretch/>
        </p:blipFill>
        <p:spPr>
          <a:xfrm>
            <a:off x="5214435" y="1686960"/>
            <a:ext cx="3777165" cy="4409040"/>
          </a:xfrm>
          <a:prstGeom prst="rect">
            <a:avLst/>
          </a:prstGeom>
        </p:spPr>
      </p:pic>
    </p:spTree>
    <p:extLst>
      <p:ext uri="{BB962C8B-B14F-4D97-AF65-F5344CB8AC3E}">
        <p14:creationId xmlns:p14="http://schemas.microsoft.com/office/powerpoint/2010/main" val="737869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5208-27B4-944A-9FF2-21B77A94289A}"/>
              </a:ext>
            </a:extLst>
          </p:cNvPr>
          <p:cNvSpPr>
            <a:spLocks noGrp="1"/>
          </p:cNvSpPr>
          <p:nvPr>
            <p:ph type="title"/>
          </p:nvPr>
        </p:nvSpPr>
        <p:spPr>
          <a:xfrm>
            <a:off x="1673352" y="1175523"/>
            <a:ext cx="5797296" cy="891540"/>
          </a:xfrm>
        </p:spPr>
        <p:txBody>
          <a:bodyPr/>
          <a:lstStyle/>
          <a:p>
            <a:r>
              <a:rPr lang="en-US" dirty="0"/>
              <a:t>Participants</a:t>
            </a:r>
          </a:p>
        </p:txBody>
      </p:sp>
      <p:sp>
        <p:nvSpPr>
          <p:cNvPr id="3" name="Footer Placeholder 2">
            <a:extLst>
              <a:ext uri="{FF2B5EF4-FFF2-40B4-BE49-F238E27FC236}">
                <a16:creationId xmlns:a16="http://schemas.microsoft.com/office/drawing/2014/main" id="{FD955135-428C-A047-B5BA-2A9CF3DD502E}"/>
              </a:ext>
            </a:extLst>
          </p:cNvPr>
          <p:cNvSpPr>
            <a:spLocks noGrp="1"/>
          </p:cNvSpPr>
          <p:nvPr>
            <p:ph type="ftr" sz="quarter" idx="11"/>
          </p:nvPr>
        </p:nvSpPr>
        <p:spPr/>
        <p:txBody>
          <a:bodyPr/>
          <a:lstStyle/>
          <a:p>
            <a:pPr defTabSz="342900" eaLnBrk="1" fontAlgn="auto" hangingPunct="1">
              <a:spcBef>
                <a:spcPts val="0"/>
              </a:spcBef>
              <a:spcAft>
                <a:spcPts val="0"/>
              </a:spcAft>
            </a:pPr>
            <a:r>
              <a:rPr lang="en-US">
                <a:solidFill>
                  <a:srgbClr val="000000">
                    <a:alpha val="70000"/>
                  </a:srgbClr>
                </a:solidFill>
                <a:latin typeface="Gill Sans MT" panose="020B0502020104020203"/>
              </a:rPr>
              <a:t>Vulovic 2021</a:t>
            </a:r>
            <a:endParaRPr lang="en-US" dirty="0">
              <a:solidFill>
                <a:srgbClr val="000000">
                  <a:alpha val="70000"/>
                </a:srgbClr>
              </a:solidFill>
              <a:latin typeface="Gill Sans MT" panose="020B0502020104020203"/>
            </a:endParaRPr>
          </a:p>
        </p:txBody>
      </p:sp>
      <p:sp>
        <p:nvSpPr>
          <p:cNvPr id="4" name="TextBox 3">
            <a:extLst>
              <a:ext uri="{FF2B5EF4-FFF2-40B4-BE49-F238E27FC236}">
                <a16:creationId xmlns:a16="http://schemas.microsoft.com/office/drawing/2014/main" id="{A13307FA-623E-7E4A-8CBF-9D6545AB80BA}"/>
              </a:ext>
            </a:extLst>
          </p:cNvPr>
          <p:cNvSpPr txBox="1"/>
          <p:nvPr/>
        </p:nvSpPr>
        <p:spPr>
          <a:xfrm>
            <a:off x="1200151" y="2104116"/>
            <a:ext cx="7180118" cy="3831818"/>
          </a:xfrm>
          <a:prstGeom prst="rect">
            <a:avLst/>
          </a:prstGeom>
          <a:noFill/>
        </p:spPr>
        <p:txBody>
          <a:bodyPr wrap="square" rtlCol="0">
            <a:spAutoFit/>
          </a:bodyPr>
          <a:lstStyle/>
          <a:p>
            <a:pPr marL="214313" indent="-214313" defTabSz="342900" eaLnBrk="1" fontAlgn="auto" hangingPunct="1">
              <a:lnSpc>
                <a:spcPct val="200000"/>
              </a:lnSpc>
              <a:spcBef>
                <a:spcPts val="0"/>
              </a:spcBef>
              <a:spcAft>
                <a:spcPts val="0"/>
              </a:spcAft>
              <a:buFont typeface="Courier New" panose="02070309020205020404" pitchFamily="49" charset="0"/>
              <a:buChar char="o"/>
            </a:pPr>
            <a:r>
              <a:rPr lang="en-US" sz="1350" dirty="0">
                <a:solidFill>
                  <a:srgbClr val="000000"/>
                </a:solidFill>
                <a:latin typeface="Gill Sans MT" panose="020B0502020104020203"/>
              </a:rPr>
              <a:t>200 Children (55% European American, 26% African American, 19% Latino; 56% male), age 4.45 years old</a:t>
            </a:r>
          </a:p>
          <a:p>
            <a:pPr marL="214313"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Parents (39% single; 54% unemployed; median annual family income = $18,000) </a:t>
            </a:r>
          </a:p>
          <a:p>
            <a:pPr marL="214313"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REDI-P Intervention Group</a:t>
            </a:r>
          </a:p>
          <a:p>
            <a:pPr marL="557213" lvl="1"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Received 16 home visits</a:t>
            </a:r>
          </a:p>
          <a:p>
            <a:pPr marL="214313"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Control Group </a:t>
            </a:r>
          </a:p>
          <a:p>
            <a:pPr marL="557213" lvl="1"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Received 4 mail-home packets of parent-child math games</a:t>
            </a:r>
          </a:p>
          <a:p>
            <a:pPr marL="214313" indent="-214313" defTabSz="342900" eaLnBrk="1" fontAlgn="auto" hangingPunct="1">
              <a:lnSpc>
                <a:spcPct val="200000"/>
              </a:lnSpc>
              <a:spcBef>
                <a:spcPts val="0"/>
              </a:spcBef>
              <a:spcAft>
                <a:spcPts val="0"/>
              </a:spcAft>
              <a:buFont typeface="Arial" panose="020B0604020202020204" pitchFamily="34" charset="0"/>
              <a:buChar char="•"/>
            </a:pPr>
            <a:r>
              <a:rPr lang="en-US" sz="1350" dirty="0">
                <a:solidFill>
                  <a:srgbClr val="000000"/>
                </a:solidFill>
                <a:latin typeface="Gill Sans MT" panose="020B0502020104020203"/>
              </a:rPr>
              <a:t>Pre-Intervention and Post-Intervention Assessments</a:t>
            </a:r>
          </a:p>
          <a:p>
            <a:pPr marL="214313" indent="-214313" defTabSz="342900" eaLnBrk="1" fontAlgn="auto" hangingPunct="1">
              <a:spcBef>
                <a:spcPts val="0"/>
              </a:spcBef>
              <a:spcAft>
                <a:spcPts val="0"/>
              </a:spcAft>
              <a:buFont typeface="Arial" panose="020B0604020202020204" pitchFamily="34" charset="0"/>
              <a:buChar char="•"/>
            </a:pPr>
            <a:endParaRPr lang="en-US" sz="1350" dirty="0">
              <a:solidFill>
                <a:srgbClr val="000000"/>
              </a:solidFill>
              <a:latin typeface="Gill Sans MT" panose="020B0502020104020203"/>
            </a:endParaRPr>
          </a:p>
          <a:p>
            <a:pPr marL="214313" indent="-214313" defTabSz="342900" eaLnBrk="1" fontAlgn="auto" hangingPunct="1">
              <a:spcBef>
                <a:spcPts val="0"/>
              </a:spcBef>
              <a:spcAft>
                <a:spcPts val="0"/>
              </a:spcAft>
              <a:buFont typeface="Arial" panose="020B0604020202020204" pitchFamily="34" charset="0"/>
              <a:buChar char="•"/>
            </a:pPr>
            <a:endParaRPr lang="en-US" sz="1350" dirty="0">
              <a:solidFill>
                <a:srgbClr val="000000"/>
              </a:solidFill>
              <a:latin typeface="Gill Sans MT" panose="020B0502020104020203"/>
            </a:endParaRPr>
          </a:p>
        </p:txBody>
      </p:sp>
    </p:spTree>
    <p:extLst>
      <p:ext uri="{BB962C8B-B14F-4D97-AF65-F5344CB8AC3E}">
        <p14:creationId xmlns:p14="http://schemas.microsoft.com/office/powerpoint/2010/main" val="3994811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EAFAA4-859B-42B4-AC85-F32CFE695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314" y="857248"/>
            <a:ext cx="4554686" cy="51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 name="Title 1">
            <a:extLst>
              <a:ext uri="{FF2B5EF4-FFF2-40B4-BE49-F238E27FC236}">
                <a16:creationId xmlns:a16="http://schemas.microsoft.com/office/drawing/2014/main" id="{AB6031AE-9F59-A64F-BE84-2FD6FBB99879}"/>
              </a:ext>
            </a:extLst>
          </p:cNvPr>
          <p:cNvSpPr>
            <a:spLocks noGrp="1"/>
          </p:cNvSpPr>
          <p:nvPr>
            <p:ph type="title"/>
          </p:nvPr>
        </p:nvSpPr>
        <p:spPr>
          <a:xfrm>
            <a:off x="5192818" y="1824769"/>
            <a:ext cx="3356919" cy="891540"/>
          </a:xfrm>
          <a:solidFill>
            <a:srgbClr val="FFFFFF"/>
          </a:solidFill>
          <a:ln>
            <a:solidFill>
              <a:srgbClr val="404040"/>
            </a:solidFill>
          </a:ln>
        </p:spPr>
        <p:txBody>
          <a:bodyPr vert="horz" lIns="137160" tIns="137160" rIns="137160" bIns="137160" rtlCol="0" anchor="ctr" anchorCtr="1">
            <a:normAutofit/>
          </a:bodyPr>
          <a:lstStyle/>
          <a:p>
            <a:r>
              <a:rPr lang="en-US" sz="2100"/>
              <a:t>Language and Literacy Skills</a:t>
            </a:r>
          </a:p>
        </p:txBody>
      </p:sp>
      <p:sp>
        <p:nvSpPr>
          <p:cNvPr id="14" name="Rectangle 13">
            <a:extLst>
              <a:ext uri="{FF2B5EF4-FFF2-40B4-BE49-F238E27FC236}">
                <a16:creationId xmlns:a16="http://schemas.microsoft.com/office/drawing/2014/main" id="{B3855DB9-46C3-47FA-992C-FC2BE58A7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25" y="1337310"/>
            <a:ext cx="3614166" cy="394587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FFFFFF"/>
              </a:solidFill>
              <a:latin typeface="Gill Sans MT" panose="020B0502020104020203"/>
            </a:endParaRPr>
          </a:p>
        </p:txBody>
      </p:sp>
      <p:sp>
        <p:nvSpPr>
          <p:cNvPr id="16" name="Rectangle 15">
            <a:extLst>
              <a:ext uri="{FF2B5EF4-FFF2-40B4-BE49-F238E27FC236}">
                <a16:creationId xmlns:a16="http://schemas.microsoft.com/office/drawing/2014/main" id="{A2B401D5-BF67-49A4-8617-0C6BD886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83" y="1462018"/>
            <a:ext cx="3383450" cy="36964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7" name="Picture Placeholder 6" descr="A picture containing clipart&#10;&#10;Description automatically generated">
            <a:extLst>
              <a:ext uri="{FF2B5EF4-FFF2-40B4-BE49-F238E27FC236}">
                <a16:creationId xmlns:a16="http://schemas.microsoft.com/office/drawing/2014/main" id="{DBE5FFE7-025B-384E-A3C2-5B00FB424F4A}"/>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t="1492" r="-2" b="1491"/>
          <a:stretch/>
        </p:blipFill>
        <p:spPr>
          <a:xfrm>
            <a:off x="849341" y="1702048"/>
            <a:ext cx="2900934" cy="3216402"/>
          </a:xfrm>
          <a:prstGeom prst="rect">
            <a:avLst/>
          </a:prstGeom>
        </p:spPr>
      </p:pic>
      <p:sp>
        <p:nvSpPr>
          <p:cNvPr id="4" name="Text Placeholder 3">
            <a:extLst>
              <a:ext uri="{FF2B5EF4-FFF2-40B4-BE49-F238E27FC236}">
                <a16:creationId xmlns:a16="http://schemas.microsoft.com/office/drawing/2014/main" id="{CBB7D65E-D8E2-6849-A1B4-524A2F6D718D}"/>
              </a:ext>
            </a:extLst>
          </p:cNvPr>
          <p:cNvSpPr>
            <a:spLocks noGrp="1"/>
          </p:cNvSpPr>
          <p:nvPr>
            <p:ph type="body" sz="half" idx="2"/>
          </p:nvPr>
        </p:nvSpPr>
        <p:spPr>
          <a:xfrm>
            <a:off x="5192818" y="3001278"/>
            <a:ext cx="3356919" cy="2281910"/>
          </a:xfrm>
        </p:spPr>
        <p:txBody>
          <a:bodyPr vert="horz" lIns="68580" tIns="34290" rIns="68580" bIns="34290" rtlCol="0" anchor="t" anchorCtr="1">
            <a:normAutofit fontScale="92500" lnSpcReduction="20000"/>
          </a:bodyPr>
          <a:lstStyle/>
          <a:p>
            <a:pPr marL="300038" indent="-214313" algn="l">
              <a:lnSpc>
                <a:spcPct val="90000"/>
              </a:lnSpc>
              <a:buClr>
                <a:schemeClr val="bg1"/>
              </a:buClr>
              <a:buFont typeface="Arial" panose="020B0604020202020204" pitchFamily="34" charset="0"/>
              <a:buChar char="•"/>
            </a:pPr>
            <a:r>
              <a:rPr lang="en-US" sz="1200" dirty="0"/>
              <a:t>Expressive One-Word Picture Test</a:t>
            </a:r>
          </a:p>
          <a:p>
            <a:pPr marL="642938" lvl="1" indent="-214313">
              <a:lnSpc>
                <a:spcPct val="90000"/>
              </a:lnSpc>
              <a:buClr>
                <a:schemeClr val="bg1"/>
              </a:buClr>
              <a:buFont typeface="Arial" panose="020B0604020202020204" pitchFamily="34" charset="0"/>
              <a:buChar char="•"/>
            </a:pPr>
            <a:r>
              <a:rPr lang="en-US" sz="1200" dirty="0">
                <a:solidFill>
                  <a:srgbClr val="FFFFFF"/>
                </a:solidFill>
              </a:rPr>
              <a:t>Assessed Vocabulary</a:t>
            </a:r>
          </a:p>
          <a:p>
            <a:pPr marL="300038" indent="-214313" algn="l">
              <a:lnSpc>
                <a:spcPct val="90000"/>
              </a:lnSpc>
              <a:buClr>
                <a:schemeClr val="bg1"/>
              </a:buClr>
              <a:buFont typeface="Arial" panose="020B0604020202020204" pitchFamily="34" charset="0"/>
              <a:buChar char="•"/>
            </a:pPr>
            <a:r>
              <a:rPr lang="en-US" sz="1200" dirty="0"/>
              <a:t>Emergent Literacy Skills- Composite</a:t>
            </a:r>
          </a:p>
          <a:p>
            <a:pPr marL="642938" lvl="1" indent="-214313">
              <a:lnSpc>
                <a:spcPct val="90000"/>
              </a:lnSpc>
              <a:buClr>
                <a:schemeClr val="bg1"/>
              </a:buClr>
              <a:buFont typeface="Arial" panose="020B0604020202020204" pitchFamily="34" charset="0"/>
              <a:buChar char="•"/>
            </a:pPr>
            <a:r>
              <a:rPr lang="en-US" sz="1200" dirty="0">
                <a:solidFill>
                  <a:srgbClr val="FFFFFF"/>
                </a:solidFill>
              </a:rPr>
              <a:t>Letter-Word Identification Scale</a:t>
            </a:r>
          </a:p>
          <a:p>
            <a:pPr marL="642938" lvl="1" indent="-214313">
              <a:lnSpc>
                <a:spcPct val="90000"/>
              </a:lnSpc>
              <a:buClr>
                <a:schemeClr val="bg1"/>
              </a:buClr>
              <a:buFont typeface="Arial" panose="020B0604020202020204" pitchFamily="34" charset="0"/>
              <a:buChar char="•"/>
            </a:pPr>
            <a:r>
              <a:rPr lang="en-US" sz="1200" dirty="0">
                <a:solidFill>
                  <a:srgbClr val="FFFFFF"/>
                </a:solidFill>
              </a:rPr>
              <a:t>Letter Naming Fluency Subscale</a:t>
            </a:r>
          </a:p>
          <a:p>
            <a:pPr marL="642938" lvl="1" indent="-214313">
              <a:lnSpc>
                <a:spcPct val="90000"/>
              </a:lnSpc>
              <a:buClr>
                <a:schemeClr val="bg1"/>
              </a:buClr>
              <a:buFont typeface="Arial" panose="020B0604020202020204" pitchFamily="34" charset="0"/>
              <a:buChar char="•"/>
            </a:pPr>
            <a:r>
              <a:rPr lang="en-US" sz="1200" dirty="0">
                <a:solidFill>
                  <a:srgbClr val="FFFFFF"/>
                </a:solidFill>
              </a:rPr>
              <a:t>Letter Sound Fluency Scale</a:t>
            </a:r>
          </a:p>
          <a:p>
            <a:pPr marL="300038" indent="-214313" algn="l">
              <a:lnSpc>
                <a:spcPct val="90000"/>
              </a:lnSpc>
              <a:buClr>
                <a:schemeClr val="bg1"/>
              </a:buClr>
              <a:buFont typeface="Arial" panose="020B0604020202020204" pitchFamily="34" charset="0"/>
              <a:buChar char="•"/>
            </a:pPr>
            <a:r>
              <a:rPr lang="en-US" sz="1200" dirty="0"/>
              <a:t>Word Reading Efficiency Test</a:t>
            </a:r>
          </a:p>
          <a:p>
            <a:pPr marL="642938" lvl="1" indent="-214313">
              <a:lnSpc>
                <a:spcPct val="90000"/>
              </a:lnSpc>
              <a:buClr>
                <a:schemeClr val="bg1"/>
              </a:buClr>
              <a:buFont typeface="Arial" panose="020B0604020202020204" pitchFamily="34" charset="0"/>
              <a:buChar char="•"/>
            </a:pPr>
            <a:r>
              <a:rPr lang="en-US" sz="1200" dirty="0">
                <a:solidFill>
                  <a:srgbClr val="FFFFFF"/>
                </a:solidFill>
              </a:rPr>
              <a:t>Assessed reading fluency</a:t>
            </a:r>
          </a:p>
          <a:p>
            <a:pPr marL="300038" indent="-214313" algn="l">
              <a:lnSpc>
                <a:spcPct val="90000"/>
              </a:lnSpc>
              <a:buClr>
                <a:schemeClr val="bg1"/>
              </a:buClr>
              <a:buFont typeface="Arial" panose="020B0604020202020204" pitchFamily="34" charset="0"/>
              <a:buChar char="•"/>
            </a:pPr>
            <a:r>
              <a:rPr lang="en-US" sz="1200" dirty="0"/>
              <a:t>Teacher-Rating</a:t>
            </a:r>
          </a:p>
          <a:p>
            <a:pPr marL="642938" lvl="1" indent="-214313">
              <a:lnSpc>
                <a:spcPct val="90000"/>
              </a:lnSpc>
              <a:buClr>
                <a:schemeClr val="bg1"/>
              </a:buClr>
              <a:buFont typeface="Arial" panose="020B0604020202020204" pitchFamily="34" charset="0"/>
              <a:buChar char="•"/>
            </a:pPr>
            <a:r>
              <a:rPr lang="en-US" sz="1200" dirty="0">
                <a:solidFill>
                  <a:srgbClr val="FFFFFF"/>
                </a:solidFill>
              </a:rPr>
              <a:t>12-item Academic Success subscale</a:t>
            </a:r>
          </a:p>
        </p:txBody>
      </p:sp>
      <p:sp>
        <p:nvSpPr>
          <p:cNvPr id="5" name="Footer Placeholder 4">
            <a:extLst>
              <a:ext uri="{FF2B5EF4-FFF2-40B4-BE49-F238E27FC236}">
                <a16:creationId xmlns:a16="http://schemas.microsoft.com/office/drawing/2014/main" id="{E9F479DE-7F10-7E40-9982-B87C0396A856}"/>
              </a:ext>
            </a:extLst>
          </p:cNvPr>
          <p:cNvSpPr>
            <a:spLocks noGrp="1"/>
          </p:cNvSpPr>
          <p:nvPr>
            <p:ph type="ftr" sz="quarter" idx="11"/>
          </p:nvPr>
        </p:nvSpPr>
        <p:spPr>
          <a:xfrm>
            <a:off x="603504" y="5525745"/>
            <a:ext cx="3503387" cy="234975"/>
          </a:xfrm>
        </p:spPr>
        <p:txBody>
          <a:bodyPr vert="horz" lIns="68580" tIns="34290" rIns="68580" bIns="34290" rtlCol="0" anchor="ct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Tree>
    <p:extLst>
      <p:ext uri="{BB962C8B-B14F-4D97-AF65-F5344CB8AC3E}">
        <p14:creationId xmlns:p14="http://schemas.microsoft.com/office/powerpoint/2010/main" val="2287767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3EE4E4-4F6E-4D0C-8241-7422485C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314" y="857248"/>
            <a:ext cx="4554686" cy="51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sp>
        <p:nvSpPr>
          <p:cNvPr id="2" name="Title 1">
            <a:extLst>
              <a:ext uri="{FF2B5EF4-FFF2-40B4-BE49-F238E27FC236}">
                <a16:creationId xmlns:a16="http://schemas.microsoft.com/office/drawing/2014/main" id="{A82F75B8-1040-1C40-AA41-8B046905E9F7}"/>
              </a:ext>
            </a:extLst>
          </p:cNvPr>
          <p:cNvSpPr>
            <a:spLocks noGrp="1"/>
          </p:cNvSpPr>
          <p:nvPr>
            <p:ph type="title"/>
          </p:nvPr>
        </p:nvSpPr>
        <p:spPr>
          <a:xfrm>
            <a:off x="5192818" y="1824769"/>
            <a:ext cx="3356919" cy="891540"/>
          </a:xfrm>
          <a:solidFill>
            <a:srgbClr val="FFFFFF"/>
          </a:solidFill>
          <a:ln>
            <a:solidFill>
              <a:srgbClr val="404040"/>
            </a:solidFill>
          </a:ln>
        </p:spPr>
        <p:txBody>
          <a:bodyPr vert="horz" lIns="137160" tIns="137160" rIns="137160" bIns="137160" rtlCol="0" anchor="ctr" anchorCtr="1">
            <a:normAutofit/>
          </a:bodyPr>
          <a:lstStyle/>
          <a:p>
            <a:r>
              <a:rPr lang="en-US" sz="2100"/>
              <a:t>Social-EMOTIONAL ADJUSTMENT</a:t>
            </a:r>
          </a:p>
        </p:txBody>
      </p:sp>
      <p:sp>
        <p:nvSpPr>
          <p:cNvPr id="15" name="Rectangle 14">
            <a:extLst>
              <a:ext uri="{FF2B5EF4-FFF2-40B4-BE49-F238E27FC236}">
                <a16:creationId xmlns:a16="http://schemas.microsoft.com/office/drawing/2014/main" id="{39CDFF21-67C6-4C4C-9A1C-C7726D3D3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25" y="1337310"/>
            <a:ext cx="3614166" cy="394587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srgbClr val="FFFFFF"/>
              </a:solidFill>
              <a:latin typeface="Gill Sans MT" panose="020B0502020104020203"/>
            </a:endParaRPr>
          </a:p>
        </p:txBody>
      </p:sp>
      <p:sp>
        <p:nvSpPr>
          <p:cNvPr id="17" name="Rectangle 16">
            <a:extLst>
              <a:ext uri="{FF2B5EF4-FFF2-40B4-BE49-F238E27FC236}">
                <a16:creationId xmlns:a16="http://schemas.microsoft.com/office/drawing/2014/main" id="{E98F8D60-BC6F-4B41-9481-5F49C96A1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140" y="1462018"/>
            <a:ext cx="3383450" cy="36964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8" name="Content Placeholder 7" descr="A group of children in a classroom&#10;&#10;Description automatically generated with medium confidence">
            <a:extLst>
              <a:ext uri="{FF2B5EF4-FFF2-40B4-BE49-F238E27FC236}">
                <a16:creationId xmlns:a16="http://schemas.microsoft.com/office/drawing/2014/main" id="{37F49162-54D5-3A42-B826-4097CB4D85E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741470" y="2643342"/>
            <a:ext cx="3119676" cy="1333814"/>
          </a:xfrm>
          <a:prstGeom prst="rect">
            <a:avLst/>
          </a:prstGeom>
        </p:spPr>
      </p:pic>
      <p:sp>
        <p:nvSpPr>
          <p:cNvPr id="6" name="TextBox 5">
            <a:extLst>
              <a:ext uri="{FF2B5EF4-FFF2-40B4-BE49-F238E27FC236}">
                <a16:creationId xmlns:a16="http://schemas.microsoft.com/office/drawing/2014/main" id="{92BB0CB5-5029-D040-BC06-2D2759864498}"/>
              </a:ext>
            </a:extLst>
          </p:cNvPr>
          <p:cNvSpPr txBox="1"/>
          <p:nvPr/>
        </p:nvSpPr>
        <p:spPr>
          <a:xfrm>
            <a:off x="5192818" y="3001278"/>
            <a:ext cx="3356919" cy="2281910"/>
          </a:xfrm>
          <a:prstGeom prst="rect">
            <a:avLst/>
          </a:prstGeom>
        </p:spPr>
        <p:txBody>
          <a:bodyPr vert="horz" lIns="68580" tIns="34290" rIns="68580" bIns="34290" rtlCol="0">
            <a:normAutofit/>
          </a:bodyPr>
          <a:lstStyle/>
          <a:p>
            <a:pPr marL="257175"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Self-Directed Learning</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5 items from the School Readiness Questionnaire</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5 items from the Learning Behaviors Scale</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endParaRPr lang="en-US" sz="975" dirty="0">
              <a:solidFill>
                <a:srgbClr val="FFFFFF"/>
              </a:solidFill>
              <a:latin typeface="Gill Sans MT" panose="020B0502020104020203"/>
            </a:endParaRPr>
          </a:p>
          <a:p>
            <a:pPr marL="257175"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Prosocial Behavior and Emotional Regulation</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13 Items from Social Competence Scale</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endParaRPr lang="en-US" sz="975" dirty="0">
              <a:solidFill>
                <a:srgbClr val="FFFFFF"/>
              </a:solidFill>
              <a:latin typeface="Gill Sans MT" panose="020B0502020104020203"/>
            </a:endParaRPr>
          </a:p>
          <a:p>
            <a:pPr marL="257175"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Aggression</a:t>
            </a: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r>
              <a:rPr lang="en-US" sz="975" dirty="0">
                <a:solidFill>
                  <a:srgbClr val="FFFFFF"/>
                </a:solidFill>
                <a:latin typeface="Gill Sans MT" panose="020B0502020104020203"/>
              </a:rPr>
              <a:t>7 Items from the Teacher Observation of Child-Revised</a:t>
            </a:r>
          </a:p>
          <a:p>
            <a:pPr marL="342900"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endParaRPr lang="en-US" sz="975" dirty="0">
              <a:solidFill>
                <a:srgbClr val="FFFFFF"/>
              </a:solidFill>
              <a:latin typeface="Gill Sans MT" panose="020B0502020104020203"/>
            </a:endParaRPr>
          </a:p>
          <a:p>
            <a:pPr marL="600075" lvl="1" indent="-171450" defTabSz="685800" eaLnBrk="1" fontAlgn="auto" hangingPunct="1">
              <a:lnSpc>
                <a:spcPct val="90000"/>
              </a:lnSpc>
              <a:spcBef>
                <a:spcPts val="750"/>
              </a:spcBef>
              <a:spcAft>
                <a:spcPts val="0"/>
              </a:spcAft>
              <a:buClr>
                <a:srgbClr val="FFFFFF"/>
              </a:buClr>
              <a:buFont typeface="Arial" panose="020B0604020202020204" pitchFamily="34" charset="0"/>
              <a:buChar char="•"/>
            </a:pPr>
            <a:endParaRPr lang="en-US" sz="975" dirty="0">
              <a:solidFill>
                <a:srgbClr val="FFFFFF"/>
              </a:solidFill>
              <a:latin typeface="Gill Sans MT" panose="020B0502020104020203"/>
            </a:endParaRPr>
          </a:p>
        </p:txBody>
      </p:sp>
      <p:sp>
        <p:nvSpPr>
          <p:cNvPr id="5" name="Footer Placeholder 4">
            <a:extLst>
              <a:ext uri="{FF2B5EF4-FFF2-40B4-BE49-F238E27FC236}">
                <a16:creationId xmlns:a16="http://schemas.microsoft.com/office/drawing/2014/main" id="{A383F5CA-F69A-6D4C-8D2E-FC2B47804C6E}"/>
              </a:ext>
            </a:extLst>
          </p:cNvPr>
          <p:cNvSpPr>
            <a:spLocks noGrp="1"/>
          </p:cNvSpPr>
          <p:nvPr>
            <p:ph type="ftr" sz="quarter" idx="11"/>
          </p:nvPr>
        </p:nvSpPr>
        <p:spPr>
          <a:xfrm>
            <a:off x="603504" y="5525745"/>
            <a:ext cx="3503387" cy="234975"/>
          </a:xfrm>
        </p:spPr>
        <p:txBody>
          <a:bodyPr vert="horz" lIns="68580" tIns="34290" rIns="68580" bIns="34290" rtlCol="0" anchor="ct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Tree>
    <p:extLst>
      <p:ext uri="{BB962C8B-B14F-4D97-AF65-F5344CB8AC3E}">
        <p14:creationId xmlns:p14="http://schemas.microsoft.com/office/powerpoint/2010/main" val="1868728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75B8-1040-1C40-AA41-8B046905E9F7}"/>
              </a:ext>
            </a:extLst>
          </p:cNvPr>
          <p:cNvSpPr>
            <a:spLocks noGrp="1"/>
          </p:cNvSpPr>
          <p:nvPr>
            <p:ph type="title"/>
          </p:nvPr>
        </p:nvSpPr>
        <p:spPr>
          <a:xfrm>
            <a:off x="67334" y="1083564"/>
            <a:ext cx="4447101" cy="856123"/>
          </a:xfrm>
        </p:spPr>
        <p:txBody>
          <a:bodyPr/>
          <a:lstStyle/>
          <a:p>
            <a:r>
              <a:rPr lang="en-US" dirty="0"/>
              <a:t>Parent Support for learning</a:t>
            </a:r>
          </a:p>
        </p:txBody>
      </p:sp>
      <p:pic>
        <p:nvPicPr>
          <p:cNvPr id="7" name="Content Placeholder 6" descr="A picture containing child, looking, person&#10;&#10;Description automatically generated">
            <a:extLst>
              <a:ext uri="{FF2B5EF4-FFF2-40B4-BE49-F238E27FC236}">
                <a16:creationId xmlns:a16="http://schemas.microsoft.com/office/drawing/2014/main" id="{640F3494-0FFD-3047-A067-A83B81EB570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696900" y="1939687"/>
            <a:ext cx="4285495" cy="2948420"/>
          </a:xfrm>
        </p:spPr>
      </p:pic>
      <p:sp>
        <p:nvSpPr>
          <p:cNvPr id="5" name="Footer Placeholder 4">
            <a:extLst>
              <a:ext uri="{FF2B5EF4-FFF2-40B4-BE49-F238E27FC236}">
                <a16:creationId xmlns:a16="http://schemas.microsoft.com/office/drawing/2014/main" id="{A383F5CA-F69A-6D4C-8D2E-FC2B47804C6E}"/>
              </a:ext>
            </a:extLst>
          </p:cNvPr>
          <p:cNvSpPr>
            <a:spLocks noGrp="1"/>
          </p:cNvSpPr>
          <p:nvPr>
            <p:ph type="ftr" sz="quarter" idx="11"/>
          </p:nvPr>
        </p:nvSpPr>
        <p:spPr/>
        <p:txBody>
          <a:bodyPr/>
          <a:lstStyle/>
          <a:p>
            <a:pPr defTabSz="342900" eaLnBrk="1" fontAlgn="auto" hangingPunct="1">
              <a:spcBef>
                <a:spcPts val="0"/>
              </a:spcBef>
              <a:spcAft>
                <a:spcPts val="0"/>
              </a:spcAft>
            </a:pPr>
            <a:r>
              <a:rPr lang="en-US">
                <a:latin typeface="Gill Sans MT" panose="020B0502020104020203"/>
              </a:rPr>
              <a:t>Vulovic 2021</a:t>
            </a:r>
            <a:endParaRPr lang="en-US" dirty="0">
              <a:latin typeface="Gill Sans MT" panose="020B0502020104020203"/>
            </a:endParaRPr>
          </a:p>
        </p:txBody>
      </p:sp>
      <p:graphicFrame>
        <p:nvGraphicFramePr>
          <p:cNvPr id="9" name="TextBox 5">
            <a:extLst>
              <a:ext uri="{FF2B5EF4-FFF2-40B4-BE49-F238E27FC236}">
                <a16:creationId xmlns:a16="http://schemas.microsoft.com/office/drawing/2014/main" id="{B54FD727-5339-464A-AEA1-89A7FFDB914F}"/>
              </a:ext>
            </a:extLst>
          </p:cNvPr>
          <p:cNvGraphicFramePr/>
          <p:nvPr/>
        </p:nvGraphicFramePr>
        <p:xfrm>
          <a:off x="67334" y="2052015"/>
          <a:ext cx="4379768" cy="3460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5635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Curved Up 22">
            <a:extLst>
              <a:ext uri="{FF2B5EF4-FFF2-40B4-BE49-F238E27FC236}">
                <a16:creationId xmlns:a16="http://schemas.microsoft.com/office/drawing/2014/main" id="{9AFD1056-4878-621D-0958-DAF1A4552F9C}"/>
              </a:ext>
            </a:extLst>
          </p:cNvPr>
          <p:cNvSpPr/>
          <p:nvPr/>
        </p:nvSpPr>
        <p:spPr>
          <a:xfrm rot="19560000">
            <a:off x="3651717" y="4162011"/>
            <a:ext cx="517585" cy="226444"/>
          </a:xfrm>
          <a:prstGeom prst="curvedUpArrow">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Univers" panose="020B0502020104020203"/>
              <a:ea typeface="+mn-ea"/>
              <a:cs typeface="+mn-cs"/>
            </a:endParaRPr>
          </a:p>
        </p:txBody>
      </p:sp>
      <p:sp>
        <p:nvSpPr>
          <p:cNvPr id="20" name="Arrow: Curved Down 19">
            <a:extLst>
              <a:ext uri="{FF2B5EF4-FFF2-40B4-BE49-F238E27FC236}">
                <a16:creationId xmlns:a16="http://schemas.microsoft.com/office/drawing/2014/main" id="{91A8F572-13F6-3C01-0BD0-16A34E4EA01A}"/>
              </a:ext>
            </a:extLst>
          </p:cNvPr>
          <p:cNvSpPr/>
          <p:nvPr/>
        </p:nvSpPr>
        <p:spPr>
          <a:xfrm rot="12600000">
            <a:off x="5090653" y="4165247"/>
            <a:ext cx="495330" cy="257414"/>
          </a:xfrm>
          <a:prstGeom prst="curvedDownArrow">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Univers" panose="020B0502020104020203"/>
              <a:ea typeface="+mn-ea"/>
              <a:cs typeface="+mn-cs"/>
            </a:endParaRPr>
          </a:p>
        </p:txBody>
      </p:sp>
      <p:sp>
        <p:nvSpPr>
          <p:cNvPr id="2" name="Title 1">
            <a:extLst>
              <a:ext uri="{FF2B5EF4-FFF2-40B4-BE49-F238E27FC236}">
                <a16:creationId xmlns:a16="http://schemas.microsoft.com/office/drawing/2014/main" id="{570AFBDE-011E-9A32-84DC-6A8225D22EF7}"/>
              </a:ext>
            </a:extLst>
          </p:cNvPr>
          <p:cNvSpPr>
            <a:spLocks noGrp="1"/>
          </p:cNvSpPr>
          <p:nvPr>
            <p:ph type="title"/>
          </p:nvPr>
        </p:nvSpPr>
        <p:spPr>
          <a:xfrm>
            <a:off x="435894" y="702156"/>
            <a:ext cx="8272212" cy="886008"/>
          </a:xfrm>
        </p:spPr>
        <p:txBody>
          <a:bodyPr/>
          <a:lstStyle/>
          <a:p>
            <a:r>
              <a:rPr lang="en-US"/>
              <a:t>Data collection</a:t>
            </a:r>
          </a:p>
        </p:txBody>
      </p:sp>
      <p:sp>
        <p:nvSpPr>
          <p:cNvPr id="10" name="Content Placeholder 2">
            <a:extLst>
              <a:ext uri="{FF2B5EF4-FFF2-40B4-BE49-F238E27FC236}">
                <a16:creationId xmlns:a16="http://schemas.microsoft.com/office/drawing/2014/main" id="{B7A2D8EA-F627-14DD-7D8F-182329459D4D}"/>
              </a:ext>
            </a:extLst>
          </p:cNvPr>
          <p:cNvSpPr txBox="1">
            <a:spLocks/>
          </p:cNvSpPr>
          <p:nvPr/>
        </p:nvSpPr>
        <p:spPr>
          <a:xfrm>
            <a:off x="312969" y="3309479"/>
            <a:ext cx="2212154" cy="763355"/>
          </a:xfrm>
          <a:prstGeom prst="rect">
            <a:avLst/>
          </a:prstGeom>
          <a:solidFill>
            <a:schemeClr val="accent3"/>
          </a:solid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Pre-Intervention Assessments</a:t>
            </a:r>
          </a:p>
        </p:txBody>
      </p:sp>
      <p:sp>
        <p:nvSpPr>
          <p:cNvPr id="13" name="Content Placeholder 2">
            <a:extLst>
              <a:ext uri="{FF2B5EF4-FFF2-40B4-BE49-F238E27FC236}">
                <a16:creationId xmlns:a16="http://schemas.microsoft.com/office/drawing/2014/main" id="{E83FC486-67AE-8957-44C0-32B3C3DD69B1}"/>
              </a:ext>
            </a:extLst>
          </p:cNvPr>
          <p:cNvSpPr txBox="1">
            <a:spLocks/>
          </p:cNvSpPr>
          <p:nvPr/>
        </p:nvSpPr>
        <p:spPr>
          <a:xfrm>
            <a:off x="312968" y="2479186"/>
            <a:ext cx="2212154" cy="698657"/>
          </a:xfrm>
          <a:prstGeom prst="rect">
            <a:avLst/>
          </a:prstGeom>
          <a:solidFill>
            <a:schemeClr val="accent3">
              <a:lumMod val="75000"/>
            </a:schemeClr>
          </a:solid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Fall</a:t>
            </a:r>
            <a:endParaRPr kumimoji="0" lang="en-US" sz="1125" b="0" i="0" u="none" strike="noStrike" kern="1200" cap="none" spc="0" normalizeH="0" baseline="0" noProof="0">
              <a:ln>
                <a:noFill/>
              </a:ln>
              <a:solidFill>
                <a:srgbClr val="FFFFFF"/>
              </a:solidFill>
              <a:effectLst/>
              <a:uLnTx/>
              <a:uFillTx/>
              <a:latin typeface="Univers"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Pre-K year</a:t>
            </a:r>
            <a:endParaRPr kumimoji="0" lang="en-US" sz="1125" b="0" i="0" u="none" strike="noStrike" kern="1200" cap="none" spc="0" normalizeH="0" baseline="0" noProof="0">
              <a:ln>
                <a:noFill/>
              </a:ln>
              <a:solidFill>
                <a:srgbClr val="FFFFFF"/>
              </a:solidFill>
              <a:effectLst/>
              <a:uLnTx/>
              <a:uFillTx/>
              <a:latin typeface="Univers" panose="020B0502020104020203"/>
              <a:ea typeface="+mn-ea"/>
              <a:cs typeface="+mn-cs"/>
            </a:endParaRPr>
          </a:p>
        </p:txBody>
      </p:sp>
      <p:sp>
        <p:nvSpPr>
          <p:cNvPr id="14" name="Content Placeholder 2">
            <a:extLst>
              <a:ext uri="{FF2B5EF4-FFF2-40B4-BE49-F238E27FC236}">
                <a16:creationId xmlns:a16="http://schemas.microsoft.com/office/drawing/2014/main" id="{70A7DB98-A510-652A-90D7-35305AA8C20E}"/>
              </a:ext>
            </a:extLst>
          </p:cNvPr>
          <p:cNvSpPr txBox="1">
            <a:spLocks/>
          </p:cNvSpPr>
          <p:nvPr/>
        </p:nvSpPr>
        <p:spPr>
          <a:xfrm>
            <a:off x="3235166" y="2511535"/>
            <a:ext cx="1220117" cy="666308"/>
          </a:xfrm>
          <a:prstGeom prst="rect">
            <a:avLst/>
          </a:prstGeom>
          <a:solidFill>
            <a:schemeClr val="accent1">
              <a:lumMod val="75000"/>
            </a:schemeClr>
          </a:solid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Spring</a:t>
            </a:r>
            <a:endParaRPr kumimoji="0" lang="en-US" sz="1125" b="0" i="0" u="none" strike="noStrike" kern="1200" cap="none" spc="0" normalizeH="0" baseline="0" noProof="0">
              <a:ln>
                <a:noFill/>
              </a:ln>
              <a:solidFill>
                <a:srgbClr val="FFFFFF"/>
              </a:solidFill>
              <a:effectLst/>
              <a:uLnTx/>
              <a:uFillTx/>
              <a:latin typeface="Univers"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Pre-K year</a:t>
            </a:r>
            <a:endParaRPr kumimoji="0" lang="en-US" sz="1125" b="0" i="0" u="none" strike="noStrike" kern="1200" cap="none" spc="0" normalizeH="0" baseline="0" noProof="0">
              <a:ln>
                <a:noFill/>
              </a:ln>
              <a:solidFill>
                <a:srgbClr val="FFFFFF"/>
              </a:solidFill>
              <a:effectLst/>
              <a:uLnTx/>
              <a:uFillTx/>
              <a:latin typeface="Univers" panose="020B0502020104020203"/>
              <a:ea typeface="+mn-ea"/>
              <a:cs typeface="+mn-cs"/>
            </a:endParaRPr>
          </a:p>
        </p:txBody>
      </p:sp>
      <p:sp>
        <p:nvSpPr>
          <p:cNvPr id="15" name="Content Placeholder 2">
            <a:extLst>
              <a:ext uri="{FF2B5EF4-FFF2-40B4-BE49-F238E27FC236}">
                <a16:creationId xmlns:a16="http://schemas.microsoft.com/office/drawing/2014/main" id="{502AB546-EDA6-CD69-B84C-218A816703B5}"/>
              </a:ext>
            </a:extLst>
          </p:cNvPr>
          <p:cNvSpPr txBox="1">
            <a:spLocks/>
          </p:cNvSpPr>
          <p:nvPr/>
        </p:nvSpPr>
        <p:spPr>
          <a:xfrm>
            <a:off x="3235166" y="3309478"/>
            <a:ext cx="1220118" cy="763355"/>
          </a:xfrm>
          <a:prstGeom prst="rect">
            <a:avLst/>
          </a:prstGeom>
          <a:solidFill>
            <a:schemeClr val="accent1"/>
          </a:solid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Intervention </a:t>
            </a:r>
            <a:endParaRPr kumimoji="0" lang="en-US" sz="1125" b="0" i="0" u="none" strike="noStrike" kern="1200" cap="none" spc="0" normalizeH="0" baseline="0" noProof="0">
              <a:ln>
                <a:noFill/>
              </a:ln>
              <a:solidFill>
                <a:srgbClr val="FFFFFF"/>
              </a:solidFill>
              <a:effectLst/>
              <a:uLnTx/>
              <a:uFillTx/>
              <a:latin typeface="Univers"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(10 visits)</a:t>
            </a:r>
            <a:endParaRPr kumimoji="0" lang="en-US" sz="1125" b="0" i="0" u="none" strike="noStrike" kern="1200" cap="none" spc="0" normalizeH="0" baseline="0" noProof="0">
              <a:ln>
                <a:noFill/>
              </a:ln>
              <a:solidFill>
                <a:srgbClr val="FFFFFF"/>
              </a:solidFill>
              <a:effectLst/>
              <a:uLnTx/>
              <a:uFillTx/>
              <a:latin typeface="Univers" panose="020B0502020104020203"/>
              <a:ea typeface="+mn-ea"/>
              <a:cs typeface="+mn-cs"/>
            </a:endParaRPr>
          </a:p>
        </p:txBody>
      </p:sp>
      <p:sp>
        <p:nvSpPr>
          <p:cNvPr id="16" name="Content Placeholder 2">
            <a:extLst>
              <a:ext uri="{FF2B5EF4-FFF2-40B4-BE49-F238E27FC236}">
                <a16:creationId xmlns:a16="http://schemas.microsoft.com/office/drawing/2014/main" id="{89D21CF2-4B42-5281-CE45-63208C0B9D4D}"/>
              </a:ext>
            </a:extLst>
          </p:cNvPr>
          <p:cNvSpPr txBox="1">
            <a:spLocks/>
          </p:cNvSpPr>
          <p:nvPr/>
        </p:nvSpPr>
        <p:spPr>
          <a:xfrm>
            <a:off x="4690873" y="3309478"/>
            <a:ext cx="1220118" cy="763355"/>
          </a:xfrm>
          <a:prstGeom prst="rect">
            <a:avLst/>
          </a:prstGeom>
          <a:solidFill>
            <a:schemeClr val="accent1"/>
          </a:solid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Intervention</a:t>
            </a:r>
            <a:endParaRPr kumimoji="0" lang="en-US" sz="1125" b="0" i="0" u="none" strike="noStrike" kern="1200" cap="none" spc="0" normalizeH="0" baseline="0" noProof="0">
              <a:ln>
                <a:noFill/>
              </a:ln>
              <a:solidFill>
                <a:srgbClr val="404040"/>
              </a:solidFill>
              <a:effectLst/>
              <a:uLnTx/>
              <a:uFillTx/>
              <a:latin typeface="Univers"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(6 visits)</a:t>
            </a:r>
            <a:endParaRPr kumimoji="0" lang="en-US" sz="1125"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17" name="Content Placeholder 2">
            <a:extLst>
              <a:ext uri="{FF2B5EF4-FFF2-40B4-BE49-F238E27FC236}">
                <a16:creationId xmlns:a16="http://schemas.microsoft.com/office/drawing/2014/main" id="{649B57A8-6881-32FD-43D3-FC6A95D6752E}"/>
              </a:ext>
            </a:extLst>
          </p:cNvPr>
          <p:cNvSpPr txBox="1">
            <a:spLocks/>
          </p:cNvSpPr>
          <p:nvPr/>
        </p:nvSpPr>
        <p:spPr>
          <a:xfrm>
            <a:off x="4690872" y="2511535"/>
            <a:ext cx="1220118" cy="666308"/>
          </a:xfrm>
          <a:prstGeom prst="rect">
            <a:avLst/>
          </a:prstGeom>
          <a:solidFill>
            <a:schemeClr val="accent1">
              <a:lumMod val="75000"/>
            </a:schemeClr>
          </a:solid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During Kindergarten</a:t>
            </a:r>
            <a:endParaRPr kumimoji="0" lang="en-US" sz="1125"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18" name="Content Placeholder 2">
            <a:extLst>
              <a:ext uri="{FF2B5EF4-FFF2-40B4-BE49-F238E27FC236}">
                <a16:creationId xmlns:a16="http://schemas.microsoft.com/office/drawing/2014/main" id="{5EFA2BD7-1447-53DA-2479-AD41023D05EE}"/>
              </a:ext>
            </a:extLst>
          </p:cNvPr>
          <p:cNvSpPr txBox="1">
            <a:spLocks/>
          </p:cNvSpPr>
          <p:nvPr/>
        </p:nvSpPr>
        <p:spPr>
          <a:xfrm>
            <a:off x="6621034" y="2479186"/>
            <a:ext cx="2212154" cy="698657"/>
          </a:xfrm>
          <a:prstGeom prst="rect">
            <a:avLst/>
          </a:prstGeom>
          <a:solidFill>
            <a:schemeClr val="accent4">
              <a:lumMod val="75000"/>
            </a:schemeClr>
          </a:solid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End of Kindergarten year</a:t>
            </a:r>
            <a:endParaRPr kumimoji="0" lang="en-US" sz="1125" b="0" i="0" u="none" strike="noStrike" kern="1200" cap="none" spc="0" normalizeH="0" baseline="0" noProof="0">
              <a:ln>
                <a:noFill/>
              </a:ln>
              <a:solidFill>
                <a:srgbClr val="FFFFFF"/>
              </a:solidFill>
              <a:effectLst/>
              <a:uLnTx/>
              <a:uFillTx/>
              <a:latin typeface="Univers" panose="020B0502020104020203"/>
              <a:ea typeface="+mn-ea"/>
              <a:cs typeface="+mn-cs"/>
            </a:endParaRPr>
          </a:p>
        </p:txBody>
      </p:sp>
      <p:sp>
        <p:nvSpPr>
          <p:cNvPr id="19" name="Content Placeholder 2">
            <a:extLst>
              <a:ext uri="{FF2B5EF4-FFF2-40B4-BE49-F238E27FC236}">
                <a16:creationId xmlns:a16="http://schemas.microsoft.com/office/drawing/2014/main" id="{CFE595E8-B432-DC1F-AC60-6231A57EC866}"/>
              </a:ext>
            </a:extLst>
          </p:cNvPr>
          <p:cNvSpPr txBox="1">
            <a:spLocks/>
          </p:cNvSpPr>
          <p:nvPr/>
        </p:nvSpPr>
        <p:spPr>
          <a:xfrm>
            <a:off x="6621033" y="3309478"/>
            <a:ext cx="2212154" cy="763355"/>
          </a:xfrm>
          <a:prstGeom prst="rect">
            <a:avLst/>
          </a:prstGeom>
          <a:solidFill>
            <a:schemeClr val="accent4"/>
          </a:solid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srgbClr val="FFFFFF"/>
                </a:solidFill>
                <a:effectLst/>
                <a:uLnTx/>
                <a:uFillTx/>
                <a:latin typeface="Univers" panose="020B0502020104020203"/>
                <a:ea typeface="+mn-ea"/>
                <a:cs typeface="+mn-cs"/>
              </a:rPr>
              <a:t>Post-Intervention Assessments</a:t>
            </a:r>
            <a:endParaRPr kumimoji="0" lang="en-US" sz="1125" b="0" i="0" u="none" strike="noStrike" kern="1200" cap="none" spc="0" normalizeH="0" baseline="0" noProof="0">
              <a:ln>
                <a:noFill/>
              </a:ln>
              <a:solidFill>
                <a:srgbClr val="FFFFFF"/>
              </a:solidFill>
              <a:effectLst/>
              <a:uLnTx/>
              <a:uFillTx/>
              <a:latin typeface="Univers" panose="020B0502020104020203"/>
              <a:ea typeface="+mn-ea"/>
              <a:cs typeface="+mn-cs"/>
            </a:endParaRPr>
          </a:p>
        </p:txBody>
      </p:sp>
      <p:sp>
        <p:nvSpPr>
          <p:cNvPr id="21" name="Content Placeholder 2">
            <a:extLst>
              <a:ext uri="{FF2B5EF4-FFF2-40B4-BE49-F238E27FC236}">
                <a16:creationId xmlns:a16="http://schemas.microsoft.com/office/drawing/2014/main" id="{9A12CEC7-DCB8-13C7-A9B9-CB54A0782095}"/>
              </a:ext>
            </a:extLst>
          </p:cNvPr>
          <p:cNvSpPr txBox="1">
            <a:spLocks/>
          </p:cNvSpPr>
          <p:nvPr/>
        </p:nvSpPr>
        <p:spPr>
          <a:xfrm>
            <a:off x="312968" y="4247603"/>
            <a:ext cx="2212155" cy="817270"/>
          </a:xfrm>
          <a:prstGeom prst="rect">
            <a:avLst/>
          </a:prstGeom>
          <a:solidFill>
            <a:schemeClr val="accent3">
              <a:lumMod val="60000"/>
              <a:lumOff val="40000"/>
            </a:schemeClr>
          </a:solidFill>
        </p:spPr>
        <p:txBody>
          <a:bodyPr vert="horz" lIns="68580" tIns="34290" rIns="68580" bIns="34290" rtlCol="0" anchor="ctr">
            <a:normAutofit fontScale="85000" lnSpcReduction="20000"/>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rPr>
              <a:t>Language &amp; literacy skills</a:t>
            </a:r>
          </a:p>
          <a:p>
            <a:pPr marL="0" marR="0" lvl="0" indent="0" algn="ctr"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rPr>
              <a:t>Social-emotional adjustment</a:t>
            </a:r>
          </a:p>
          <a:p>
            <a:pPr marL="0" marR="0" lvl="0" indent="0" algn="ctr"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rPr>
              <a:t>Parent support for learning</a:t>
            </a:r>
          </a:p>
        </p:txBody>
      </p:sp>
      <p:sp>
        <p:nvSpPr>
          <p:cNvPr id="22" name="Content Placeholder 2">
            <a:extLst>
              <a:ext uri="{FF2B5EF4-FFF2-40B4-BE49-F238E27FC236}">
                <a16:creationId xmlns:a16="http://schemas.microsoft.com/office/drawing/2014/main" id="{E04CE091-EC43-1177-4538-5E84181E11A5}"/>
              </a:ext>
            </a:extLst>
          </p:cNvPr>
          <p:cNvSpPr txBox="1">
            <a:spLocks/>
          </p:cNvSpPr>
          <p:nvPr/>
        </p:nvSpPr>
        <p:spPr>
          <a:xfrm>
            <a:off x="6621034" y="4247603"/>
            <a:ext cx="2212155" cy="817270"/>
          </a:xfrm>
          <a:prstGeom prst="rect">
            <a:avLst/>
          </a:prstGeom>
          <a:solidFill>
            <a:schemeClr val="accent4">
              <a:lumMod val="60000"/>
              <a:lumOff val="40000"/>
            </a:schemeClr>
          </a:solidFill>
        </p:spPr>
        <p:txBody>
          <a:bodyPr vert="horz" lIns="68580" tIns="34290" rIns="68580" bIns="34290" rtlCol="0" anchor="ctr">
            <a:normAutofit fontScale="85000" lnSpcReduction="20000"/>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rPr>
              <a:t>Language &amp; literacy skills</a:t>
            </a:r>
          </a:p>
          <a:p>
            <a:pPr marL="0" marR="0" lvl="0" indent="0" algn="ctr"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rPr>
              <a:t>Social-emotional adjustment</a:t>
            </a:r>
          </a:p>
          <a:p>
            <a:pPr marL="0" marR="0" lvl="0" indent="0" algn="ctr"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135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rPr>
              <a:t>Parent support for learning</a:t>
            </a:r>
          </a:p>
        </p:txBody>
      </p:sp>
      <p:sp>
        <p:nvSpPr>
          <p:cNvPr id="4" name="Arrow: Right 3">
            <a:extLst>
              <a:ext uri="{FF2B5EF4-FFF2-40B4-BE49-F238E27FC236}">
                <a16:creationId xmlns:a16="http://schemas.microsoft.com/office/drawing/2014/main" id="{B02D1135-AD85-635D-20EE-25CDD73758DF}"/>
              </a:ext>
            </a:extLst>
          </p:cNvPr>
          <p:cNvSpPr/>
          <p:nvPr/>
        </p:nvSpPr>
        <p:spPr>
          <a:xfrm>
            <a:off x="2556633" y="3088912"/>
            <a:ext cx="636198" cy="280358"/>
          </a:xfrm>
          <a:prstGeom prst="right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6" name="Arrow: Right 5">
            <a:extLst>
              <a:ext uri="{FF2B5EF4-FFF2-40B4-BE49-F238E27FC236}">
                <a16:creationId xmlns:a16="http://schemas.microsoft.com/office/drawing/2014/main" id="{907C6717-B933-9AE3-EA6B-FDF6F34E017C}"/>
              </a:ext>
            </a:extLst>
          </p:cNvPr>
          <p:cNvSpPr/>
          <p:nvPr/>
        </p:nvSpPr>
        <p:spPr>
          <a:xfrm>
            <a:off x="5985632" y="3088912"/>
            <a:ext cx="636198" cy="280358"/>
          </a:xfrm>
          <a:prstGeom prst="right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7" name="Arrow: Curved Up 6">
            <a:extLst>
              <a:ext uri="{FF2B5EF4-FFF2-40B4-BE49-F238E27FC236}">
                <a16:creationId xmlns:a16="http://schemas.microsoft.com/office/drawing/2014/main" id="{35427850-C1B5-2E51-AC20-62104CA55D58}"/>
              </a:ext>
            </a:extLst>
          </p:cNvPr>
          <p:cNvSpPr/>
          <p:nvPr/>
        </p:nvSpPr>
        <p:spPr>
          <a:xfrm rot="5400000">
            <a:off x="2634228" y="4087292"/>
            <a:ext cx="894990" cy="312707"/>
          </a:xfrm>
          <a:prstGeom prst="curvedUpArrow">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Univers" panose="020B0502020104020203"/>
              <a:ea typeface="+mn-ea"/>
              <a:cs typeface="+mn-cs"/>
            </a:endParaRPr>
          </a:p>
        </p:txBody>
      </p:sp>
      <p:sp>
        <p:nvSpPr>
          <p:cNvPr id="8" name="Arrow: Curved Down 7">
            <a:extLst>
              <a:ext uri="{FF2B5EF4-FFF2-40B4-BE49-F238E27FC236}">
                <a16:creationId xmlns:a16="http://schemas.microsoft.com/office/drawing/2014/main" id="{531CAF47-1BA0-DF0E-0DF9-C422ABCF65FF}"/>
              </a:ext>
            </a:extLst>
          </p:cNvPr>
          <p:cNvSpPr/>
          <p:nvPr/>
        </p:nvSpPr>
        <p:spPr>
          <a:xfrm rot="5400000">
            <a:off x="5627362" y="4091839"/>
            <a:ext cx="894991" cy="312707"/>
          </a:xfrm>
          <a:prstGeom prst="curvedDownArrow">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Univers" panose="020B0502020104020203"/>
              <a:ea typeface="+mn-ea"/>
              <a:cs typeface="+mn-cs"/>
            </a:endParaRPr>
          </a:p>
        </p:txBody>
      </p:sp>
      <p:sp>
        <p:nvSpPr>
          <p:cNvPr id="26" name="TextBox 25">
            <a:extLst>
              <a:ext uri="{FF2B5EF4-FFF2-40B4-BE49-F238E27FC236}">
                <a16:creationId xmlns:a16="http://schemas.microsoft.com/office/drawing/2014/main" id="{8B61DA3F-DB38-D04D-41A5-EA6A12844558}"/>
              </a:ext>
            </a:extLst>
          </p:cNvPr>
          <p:cNvSpPr txBox="1"/>
          <p:nvPr/>
        </p:nvSpPr>
        <p:spPr>
          <a:xfrm>
            <a:off x="8359643" y="6476696"/>
            <a:ext cx="69181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969FA7"/>
                </a:solidFill>
                <a:effectLst/>
                <a:uLnTx/>
                <a:uFillTx/>
                <a:latin typeface="Univers" panose="020B0502020104020203"/>
                <a:ea typeface="+mn-ea"/>
                <a:cs typeface="+mn-cs"/>
              </a:rPr>
              <a:t>Lerner</a:t>
            </a:r>
          </a:p>
        </p:txBody>
      </p:sp>
      <p:sp>
        <p:nvSpPr>
          <p:cNvPr id="3" name="Content Placeholder 2">
            <a:extLst>
              <a:ext uri="{FF2B5EF4-FFF2-40B4-BE49-F238E27FC236}">
                <a16:creationId xmlns:a16="http://schemas.microsoft.com/office/drawing/2014/main" id="{B764A91F-FA07-BACC-D5D8-80AF86F5E3AF}"/>
              </a:ext>
            </a:extLst>
          </p:cNvPr>
          <p:cNvSpPr>
            <a:spLocks noGrp="1"/>
          </p:cNvSpPr>
          <p:nvPr>
            <p:ph idx="1"/>
          </p:nvPr>
        </p:nvSpPr>
        <p:spPr>
          <a:xfrm>
            <a:off x="3239478" y="4251916"/>
            <a:ext cx="2665043" cy="817270"/>
          </a:xfrm>
          <a:solidFill>
            <a:schemeClr val="accent1">
              <a:lumMod val="60000"/>
              <a:lumOff val="40000"/>
            </a:schemeClr>
          </a:solidFill>
        </p:spPr>
        <p:txBody>
          <a:bodyPr>
            <a:normAutofit/>
          </a:bodyPr>
          <a:lstStyle/>
          <a:p>
            <a:pPr marL="0" indent="0" algn="ctr">
              <a:buNone/>
            </a:pPr>
            <a:r>
              <a:rPr lang="en-US" sz="1350"/>
              <a:t>Parent engagement &amp; program implementation</a:t>
            </a:r>
            <a:endParaRPr lang="en-US"/>
          </a:p>
          <a:p>
            <a:pPr marL="229076" indent="-229076" algn="ctr">
              <a:buNone/>
            </a:pPr>
            <a:r>
              <a:rPr lang="en-US" sz="1275">
                <a:ea typeface="+mn-lt"/>
                <a:cs typeface="+mn-lt"/>
              </a:rPr>
              <a:t>(after each home visit)</a:t>
            </a:r>
          </a:p>
        </p:txBody>
      </p:sp>
    </p:spTree>
    <p:extLst>
      <p:ext uri="{BB962C8B-B14F-4D97-AF65-F5344CB8AC3E}">
        <p14:creationId xmlns:p14="http://schemas.microsoft.com/office/powerpoint/2010/main" val="3003875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a:xfrm>
            <a:off x="304800" y="0"/>
            <a:ext cx="8229600" cy="1143000"/>
          </a:xfrm>
        </p:spPr>
        <p:txBody>
          <a:bodyPr/>
          <a:lstStyle/>
          <a:p>
            <a:r>
              <a:rPr lang="en-US" sz="4000" dirty="0"/>
              <a:t>Preschool as a multilevel context</a:t>
            </a:r>
          </a:p>
        </p:txBody>
      </p:sp>
      <p:sp>
        <p:nvSpPr>
          <p:cNvPr id="678939" name="Oval 27"/>
          <p:cNvSpPr>
            <a:spLocks noChangeArrowheads="1"/>
          </p:cNvSpPr>
          <p:nvPr/>
        </p:nvSpPr>
        <p:spPr bwMode="auto">
          <a:xfrm>
            <a:off x="6019800" y="2819400"/>
            <a:ext cx="2743200" cy="1981200"/>
          </a:xfrm>
          <a:prstGeom prst="ellipse">
            <a:avLst/>
          </a:prstGeom>
          <a:solidFill>
            <a:schemeClr val="accent1"/>
          </a:solidFill>
          <a:ln w="9525">
            <a:solidFill>
              <a:schemeClr val="tx1"/>
            </a:solidFill>
            <a:round/>
            <a:headEnd/>
            <a:tailEnd/>
          </a:ln>
          <a:effectLst/>
        </p:spPr>
        <p:txBody>
          <a:bodyPr wrap="none" anchor="ctr"/>
          <a:lstStyle/>
          <a:p>
            <a:pPr algn="ctr"/>
            <a:r>
              <a:rPr lang="en-US">
                <a:solidFill>
                  <a:schemeClr val="bg2"/>
                </a:solidFill>
              </a:rPr>
              <a:t>Child</a:t>
            </a:r>
          </a:p>
          <a:p>
            <a:pPr algn="ctr">
              <a:buFontTx/>
              <a:buChar char="•"/>
            </a:pPr>
            <a:r>
              <a:rPr lang="en-US" sz="1600"/>
              <a:t>Classroom Engagement</a:t>
            </a:r>
          </a:p>
          <a:p>
            <a:pPr algn="ctr">
              <a:buFontTx/>
              <a:buChar char="•"/>
            </a:pPr>
            <a:r>
              <a:rPr lang="en-US" sz="1600"/>
              <a:t>Motivation</a:t>
            </a:r>
          </a:p>
          <a:p>
            <a:pPr algn="ctr">
              <a:buFontTx/>
              <a:buChar char="•"/>
            </a:pPr>
            <a:r>
              <a:rPr lang="en-US" sz="1600"/>
              <a:t>Self-Esteem</a:t>
            </a:r>
          </a:p>
          <a:p>
            <a:pPr algn="ctr">
              <a:buFontTx/>
              <a:buChar char="•"/>
            </a:pPr>
            <a:r>
              <a:rPr lang="en-US" sz="1600"/>
              <a:t>Achievement</a:t>
            </a:r>
          </a:p>
          <a:p>
            <a:pPr algn="ctr">
              <a:buFontTx/>
              <a:buChar char="•"/>
            </a:pPr>
            <a:r>
              <a:rPr lang="en-US" sz="1600"/>
              <a:t>Goals</a:t>
            </a:r>
          </a:p>
        </p:txBody>
      </p:sp>
      <p:sp>
        <p:nvSpPr>
          <p:cNvPr id="678941" name="Oval 29"/>
          <p:cNvSpPr>
            <a:spLocks noChangeArrowheads="1"/>
          </p:cNvSpPr>
          <p:nvPr/>
        </p:nvSpPr>
        <p:spPr bwMode="auto">
          <a:xfrm>
            <a:off x="4038600" y="1143000"/>
            <a:ext cx="2590800" cy="2133600"/>
          </a:xfrm>
          <a:prstGeom prst="ellipse">
            <a:avLst/>
          </a:prstGeom>
          <a:solidFill>
            <a:schemeClr val="accent1"/>
          </a:solidFill>
          <a:ln w="9525">
            <a:solidFill>
              <a:schemeClr val="tx1"/>
            </a:solidFill>
            <a:round/>
            <a:headEnd/>
            <a:tailEnd/>
          </a:ln>
          <a:effectLst/>
        </p:spPr>
        <p:txBody>
          <a:bodyPr wrap="none" anchor="ctr"/>
          <a:lstStyle/>
          <a:p>
            <a:pPr algn="ctr"/>
            <a:r>
              <a:rPr lang="en-US" dirty="0">
                <a:solidFill>
                  <a:schemeClr val="bg2"/>
                </a:solidFill>
              </a:rPr>
              <a:t>Classroom Practices</a:t>
            </a:r>
          </a:p>
          <a:p>
            <a:pPr algn="ctr">
              <a:buFontTx/>
              <a:buChar char="•"/>
            </a:pPr>
            <a:r>
              <a:rPr lang="en-US" dirty="0"/>
              <a:t>Curriculum Content</a:t>
            </a:r>
          </a:p>
          <a:p>
            <a:pPr algn="ctr">
              <a:buFontTx/>
              <a:buChar char="•"/>
            </a:pPr>
            <a:r>
              <a:rPr lang="en-US" dirty="0"/>
              <a:t>Instructional Design</a:t>
            </a:r>
          </a:p>
        </p:txBody>
      </p:sp>
      <p:sp>
        <p:nvSpPr>
          <p:cNvPr id="678944" name="Oval 32"/>
          <p:cNvSpPr>
            <a:spLocks noChangeArrowheads="1"/>
          </p:cNvSpPr>
          <p:nvPr/>
        </p:nvSpPr>
        <p:spPr bwMode="auto">
          <a:xfrm>
            <a:off x="4114800" y="4572000"/>
            <a:ext cx="2819400" cy="2286000"/>
          </a:xfrm>
          <a:prstGeom prst="ellipse">
            <a:avLst/>
          </a:prstGeom>
          <a:solidFill>
            <a:schemeClr val="accent1"/>
          </a:solidFill>
          <a:ln w="9525">
            <a:solidFill>
              <a:schemeClr val="tx1"/>
            </a:solidFill>
            <a:round/>
            <a:headEnd/>
            <a:tailEnd/>
          </a:ln>
          <a:effectLst/>
        </p:spPr>
        <p:txBody>
          <a:bodyPr wrap="none" anchor="ctr"/>
          <a:lstStyle/>
          <a:p>
            <a:pPr algn="ctr"/>
            <a:endParaRPr lang="en-US">
              <a:solidFill>
                <a:schemeClr val="bg2"/>
              </a:solidFill>
            </a:endParaRPr>
          </a:p>
          <a:p>
            <a:pPr algn="ctr"/>
            <a:r>
              <a:rPr lang="en-US">
                <a:solidFill>
                  <a:schemeClr val="bg2"/>
                </a:solidFill>
              </a:rPr>
              <a:t>Teacher Characteristics</a:t>
            </a:r>
          </a:p>
          <a:p>
            <a:pPr algn="ctr">
              <a:buFontTx/>
              <a:buChar char="•"/>
            </a:pPr>
            <a:r>
              <a:rPr lang="en-US"/>
              <a:t>Beliefs</a:t>
            </a:r>
          </a:p>
          <a:p>
            <a:pPr algn="ctr">
              <a:buFontTx/>
              <a:buChar char="•"/>
            </a:pPr>
            <a:r>
              <a:rPr lang="en-US"/>
              <a:t>Instruction Techniques</a:t>
            </a:r>
          </a:p>
          <a:p>
            <a:pPr algn="ctr">
              <a:buFontTx/>
              <a:buChar char="•"/>
            </a:pPr>
            <a:r>
              <a:rPr lang="en-US"/>
              <a:t>Relationships with </a:t>
            </a:r>
          </a:p>
          <a:p>
            <a:pPr algn="ctr"/>
            <a:r>
              <a:rPr lang="en-US"/>
              <a:t>students</a:t>
            </a:r>
          </a:p>
        </p:txBody>
      </p:sp>
      <p:sp>
        <p:nvSpPr>
          <p:cNvPr id="678947" name="Oval 35"/>
          <p:cNvSpPr>
            <a:spLocks noChangeArrowheads="1"/>
          </p:cNvSpPr>
          <p:nvPr/>
        </p:nvSpPr>
        <p:spPr bwMode="auto">
          <a:xfrm>
            <a:off x="1371600" y="1981200"/>
            <a:ext cx="2590800" cy="2133600"/>
          </a:xfrm>
          <a:prstGeom prst="ellipse">
            <a:avLst/>
          </a:prstGeom>
          <a:solidFill>
            <a:schemeClr val="accent1"/>
          </a:solidFill>
          <a:ln w="9525">
            <a:solidFill>
              <a:schemeClr val="tx1"/>
            </a:solidFill>
            <a:round/>
            <a:headEnd/>
            <a:tailEnd/>
          </a:ln>
          <a:effectLst/>
        </p:spPr>
        <p:txBody>
          <a:bodyPr wrap="none" anchor="ctr"/>
          <a:lstStyle/>
          <a:p>
            <a:pPr algn="ctr"/>
            <a:r>
              <a:rPr lang="en-US">
                <a:solidFill>
                  <a:schemeClr val="bg2"/>
                </a:solidFill>
              </a:rPr>
              <a:t>School </a:t>
            </a:r>
          </a:p>
          <a:p>
            <a:pPr algn="ctr">
              <a:buFontTx/>
              <a:buChar char="•"/>
            </a:pPr>
            <a:r>
              <a:rPr lang="en-US"/>
              <a:t>Curriculum Policies </a:t>
            </a:r>
          </a:p>
          <a:p>
            <a:pPr algn="ctr">
              <a:buFontTx/>
              <a:buChar char="•"/>
            </a:pPr>
            <a:r>
              <a:rPr lang="en-US"/>
              <a:t>Demographics</a:t>
            </a:r>
          </a:p>
          <a:p>
            <a:pPr algn="ctr">
              <a:buFontTx/>
              <a:buChar char="•"/>
            </a:pPr>
            <a:r>
              <a:rPr lang="en-US"/>
              <a:t>Organization</a:t>
            </a:r>
          </a:p>
        </p:txBody>
      </p:sp>
      <p:sp>
        <p:nvSpPr>
          <p:cNvPr id="678948" name="Oval 36"/>
          <p:cNvSpPr>
            <a:spLocks noChangeArrowheads="1"/>
          </p:cNvSpPr>
          <p:nvPr/>
        </p:nvSpPr>
        <p:spPr bwMode="auto">
          <a:xfrm>
            <a:off x="228600" y="4191000"/>
            <a:ext cx="2590800" cy="2133600"/>
          </a:xfrm>
          <a:prstGeom prst="ellipse">
            <a:avLst/>
          </a:prstGeom>
          <a:solidFill>
            <a:schemeClr val="accent1"/>
          </a:solidFill>
          <a:ln w="9525">
            <a:solidFill>
              <a:schemeClr val="tx1"/>
            </a:solidFill>
            <a:round/>
            <a:headEnd/>
            <a:tailEnd/>
          </a:ln>
          <a:effectLst/>
        </p:spPr>
        <p:txBody>
          <a:bodyPr wrap="none" anchor="ctr"/>
          <a:lstStyle/>
          <a:p>
            <a:pPr algn="ctr"/>
            <a:r>
              <a:rPr lang="en-US" dirty="0">
                <a:solidFill>
                  <a:schemeClr val="bg2"/>
                </a:solidFill>
              </a:rPr>
              <a:t>External Relations</a:t>
            </a:r>
          </a:p>
          <a:p>
            <a:pPr algn="ctr">
              <a:buFontTx/>
              <a:buChar char="•"/>
            </a:pPr>
            <a:r>
              <a:rPr lang="en-US" dirty="0"/>
              <a:t>School, home, </a:t>
            </a:r>
          </a:p>
          <a:p>
            <a:pPr algn="ctr"/>
            <a:r>
              <a:rPr lang="en-US" dirty="0"/>
              <a:t>community linkages </a:t>
            </a:r>
          </a:p>
        </p:txBody>
      </p:sp>
      <p:sp>
        <p:nvSpPr>
          <p:cNvPr id="678949" name="Line 37"/>
          <p:cNvSpPr>
            <a:spLocks noChangeShapeType="1"/>
          </p:cNvSpPr>
          <p:nvPr/>
        </p:nvSpPr>
        <p:spPr bwMode="auto">
          <a:xfrm flipV="1">
            <a:off x="1524000" y="3810000"/>
            <a:ext cx="228600" cy="38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0" name="Line 38"/>
          <p:cNvSpPr>
            <a:spLocks noChangeShapeType="1"/>
          </p:cNvSpPr>
          <p:nvPr/>
        </p:nvSpPr>
        <p:spPr bwMode="auto">
          <a:xfrm flipV="1">
            <a:off x="3962400" y="2971800"/>
            <a:ext cx="457200" cy="38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1" name="Line 39"/>
          <p:cNvSpPr>
            <a:spLocks noChangeShapeType="1"/>
          </p:cNvSpPr>
          <p:nvPr/>
        </p:nvSpPr>
        <p:spPr bwMode="auto">
          <a:xfrm flipH="1" flipV="1">
            <a:off x="6629400" y="2438400"/>
            <a:ext cx="381000" cy="38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2" name="Line 40"/>
          <p:cNvSpPr>
            <a:spLocks noChangeShapeType="1"/>
          </p:cNvSpPr>
          <p:nvPr/>
        </p:nvSpPr>
        <p:spPr bwMode="auto">
          <a:xfrm flipV="1">
            <a:off x="6934200" y="4800600"/>
            <a:ext cx="457200" cy="6096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3" name="Line 41"/>
          <p:cNvSpPr>
            <a:spLocks noChangeShapeType="1"/>
          </p:cNvSpPr>
          <p:nvPr/>
        </p:nvSpPr>
        <p:spPr bwMode="auto">
          <a:xfrm>
            <a:off x="2819400" y="5486400"/>
            <a:ext cx="1295400" cy="762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8954" name="Line 42"/>
          <p:cNvSpPr>
            <a:spLocks noChangeShapeType="1"/>
          </p:cNvSpPr>
          <p:nvPr/>
        </p:nvSpPr>
        <p:spPr bwMode="auto">
          <a:xfrm>
            <a:off x="3657600" y="3810000"/>
            <a:ext cx="1066800" cy="9144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 name="TextBox 1">
            <a:extLst>
              <a:ext uri="{FF2B5EF4-FFF2-40B4-BE49-F238E27FC236}">
                <a16:creationId xmlns:a16="http://schemas.microsoft.com/office/drawing/2014/main" id="{78B0C72A-BD7D-48AF-9EE6-AF4AF55AA0F0}"/>
              </a:ext>
            </a:extLst>
          </p:cNvPr>
          <p:cNvSpPr txBox="1"/>
          <p:nvPr/>
        </p:nvSpPr>
        <p:spPr>
          <a:xfrm>
            <a:off x="3603754" y="3804138"/>
            <a:ext cx="2416046" cy="369332"/>
          </a:xfrm>
          <a:prstGeom prst="rect">
            <a:avLst/>
          </a:prstGeom>
          <a:noFill/>
        </p:spPr>
        <p:txBody>
          <a:bodyPr wrap="none" rtlCol="0">
            <a:spAutoFit/>
          </a:bodyPr>
          <a:lstStyle/>
          <a:p>
            <a:r>
              <a:rPr lang="en-US" dirty="0">
                <a:solidFill>
                  <a:schemeClr val="accent6"/>
                </a:solidFill>
              </a:rPr>
              <a:t>Behavioral Interaction</a:t>
            </a:r>
          </a:p>
        </p:txBody>
      </p:sp>
    </p:spTree>
    <p:extLst>
      <p:ext uri="{BB962C8B-B14F-4D97-AF65-F5344CB8AC3E}">
        <p14:creationId xmlns:p14="http://schemas.microsoft.com/office/powerpoint/2010/main" val="1301972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FBDE-011E-9A32-84DC-6A8225D22EF7}"/>
              </a:ext>
            </a:extLst>
          </p:cNvPr>
          <p:cNvSpPr>
            <a:spLocks noGrp="1"/>
          </p:cNvSpPr>
          <p:nvPr>
            <p:ph type="title"/>
          </p:nvPr>
        </p:nvSpPr>
        <p:spPr>
          <a:xfrm>
            <a:off x="435894" y="702156"/>
            <a:ext cx="8282650" cy="802501"/>
          </a:xfrm>
        </p:spPr>
        <p:txBody>
          <a:bodyPr/>
          <a:lstStyle/>
          <a:p>
            <a:r>
              <a:rPr lang="en-US"/>
              <a:t>DAta analysis: Covariates</a:t>
            </a:r>
          </a:p>
        </p:txBody>
      </p:sp>
      <p:graphicFrame>
        <p:nvGraphicFramePr>
          <p:cNvPr id="6" name="Table 5">
            <a:extLst>
              <a:ext uri="{FF2B5EF4-FFF2-40B4-BE49-F238E27FC236}">
                <a16:creationId xmlns:a16="http://schemas.microsoft.com/office/drawing/2014/main" id="{F0A52827-D672-8BF4-A0FF-3D3DAABDB05D}"/>
              </a:ext>
            </a:extLst>
          </p:cNvPr>
          <p:cNvGraphicFramePr>
            <a:graphicFrameLocks noGrp="1"/>
          </p:cNvGraphicFramePr>
          <p:nvPr/>
        </p:nvGraphicFramePr>
        <p:xfrm>
          <a:off x="511479" y="2004164"/>
          <a:ext cx="8120688" cy="3909060"/>
        </p:xfrm>
        <a:graphic>
          <a:graphicData uri="http://schemas.openxmlformats.org/drawingml/2006/table">
            <a:tbl>
              <a:tblPr firstRow="1" bandRow="1">
                <a:tableStyleId>{5C22544A-7EE6-4342-B048-85BDC9FD1C3A}</a:tableStyleId>
              </a:tblPr>
              <a:tblGrid>
                <a:gridCol w="4060520">
                  <a:extLst>
                    <a:ext uri="{9D8B030D-6E8A-4147-A177-3AD203B41FA5}">
                      <a16:colId xmlns:a16="http://schemas.microsoft.com/office/drawing/2014/main" val="2933507713"/>
                    </a:ext>
                  </a:extLst>
                </a:gridCol>
                <a:gridCol w="4060168">
                  <a:extLst>
                    <a:ext uri="{9D8B030D-6E8A-4147-A177-3AD203B41FA5}">
                      <a16:colId xmlns:a16="http://schemas.microsoft.com/office/drawing/2014/main" val="53496585"/>
                    </a:ext>
                  </a:extLst>
                </a:gridCol>
              </a:tblGrid>
              <a:tr h="272063">
                <a:tc>
                  <a:txBody>
                    <a:bodyPr/>
                    <a:lstStyle/>
                    <a:p>
                      <a:r>
                        <a:rPr lang="en-US" sz="1800"/>
                        <a:t>To control for:</a:t>
                      </a:r>
                    </a:p>
                  </a:txBody>
                  <a:tcPr marL="68580" marR="68580" marT="34290" marB="34290"/>
                </a:tc>
                <a:tc>
                  <a:txBody>
                    <a:bodyPr/>
                    <a:lstStyle/>
                    <a:p>
                      <a:r>
                        <a:rPr lang="en-US" sz="1800"/>
                        <a:t>Covariates:</a:t>
                      </a:r>
                    </a:p>
                  </a:txBody>
                  <a:tcPr marL="68580" marR="68580" marT="34290" marB="34290"/>
                </a:tc>
                <a:extLst>
                  <a:ext uri="{0D108BD9-81ED-4DB2-BD59-A6C34878D82A}">
                    <a16:rowId xmlns:a16="http://schemas.microsoft.com/office/drawing/2014/main" val="3433837431"/>
                  </a:ext>
                </a:extLst>
              </a:tr>
              <a:tr h="481342">
                <a:tc>
                  <a:txBody>
                    <a:bodyPr/>
                    <a:lstStyle/>
                    <a:p>
                      <a:r>
                        <a:rPr lang="en-US" sz="1800"/>
                        <a:t>Baseline levels</a:t>
                      </a:r>
                    </a:p>
                  </a:txBody>
                  <a:tcPr marL="68580" marR="68580" marT="34290" marB="34290"/>
                </a:tc>
                <a:tc>
                  <a:txBody>
                    <a:bodyPr/>
                    <a:lstStyle/>
                    <a:p>
                      <a:pPr marL="285750" indent="-285750">
                        <a:buFont typeface="Calibri"/>
                        <a:buChar char="-"/>
                      </a:pPr>
                      <a:r>
                        <a:rPr lang="en-US" sz="1800"/>
                        <a:t>Pre-intervention measures of each study outcome</a:t>
                      </a:r>
                    </a:p>
                  </a:txBody>
                  <a:tcPr marL="68580" marR="68580" marT="34290" marB="34290"/>
                </a:tc>
                <a:extLst>
                  <a:ext uri="{0D108BD9-81ED-4DB2-BD59-A6C34878D82A}">
                    <a16:rowId xmlns:a16="http://schemas.microsoft.com/office/drawing/2014/main" val="1496413068"/>
                  </a:ext>
                </a:extLst>
              </a:tr>
              <a:tr h="690620">
                <a:tc>
                  <a:txBody>
                    <a:bodyPr/>
                    <a:lstStyle/>
                    <a:p>
                      <a:r>
                        <a:rPr lang="en-US" sz="1800"/>
                        <a:t>Kindergarten school quality</a:t>
                      </a:r>
                    </a:p>
                  </a:txBody>
                  <a:tcPr marL="68580" marR="68580" marT="34290" marB="34290"/>
                </a:tc>
                <a:tc>
                  <a:txBody>
                    <a:bodyPr/>
                    <a:lstStyle/>
                    <a:p>
                      <a:pPr marL="285750" indent="-285750">
                        <a:buFont typeface="Calibri"/>
                        <a:buChar char="-"/>
                      </a:pPr>
                      <a:r>
                        <a:rPr lang="en-US" sz="1800"/>
                        <a:t>School level achievement</a:t>
                      </a:r>
                    </a:p>
                    <a:p>
                      <a:pPr marL="285750" lvl="0" indent="-285750">
                        <a:buFont typeface="Calibri"/>
                        <a:buChar char="-"/>
                      </a:pPr>
                      <a:r>
                        <a:rPr lang="en-US" sz="1800"/>
                        <a:t>County</a:t>
                      </a:r>
                    </a:p>
                    <a:p>
                      <a:pPr marL="285750" lvl="0" indent="-285750">
                        <a:buFont typeface="Calibri"/>
                        <a:buChar char="-"/>
                      </a:pPr>
                      <a:r>
                        <a:rPr lang="en-US" sz="1800"/>
                        <a:t>Cohort</a:t>
                      </a:r>
                    </a:p>
                  </a:txBody>
                  <a:tcPr marL="68580" marR="68580" marT="34290" marB="34290"/>
                </a:tc>
                <a:extLst>
                  <a:ext uri="{0D108BD9-81ED-4DB2-BD59-A6C34878D82A}">
                    <a16:rowId xmlns:a16="http://schemas.microsoft.com/office/drawing/2014/main" val="3160331889"/>
                  </a:ext>
                </a:extLst>
              </a:tr>
              <a:tr h="899900">
                <a:tc>
                  <a:txBody>
                    <a:bodyPr/>
                    <a:lstStyle/>
                    <a:p>
                      <a:r>
                        <a:rPr lang="en-US" sz="1800"/>
                        <a:t>Child characteristics</a:t>
                      </a:r>
                    </a:p>
                  </a:txBody>
                  <a:tcPr marL="68580" marR="68580" marT="34290" marB="34290"/>
                </a:tc>
                <a:tc>
                  <a:txBody>
                    <a:bodyPr/>
                    <a:lstStyle/>
                    <a:p>
                      <a:pPr marL="285750" indent="-285750">
                        <a:buFont typeface="Calibri"/>
                        <a:buChar char="-"/>
                      </a:pPr>
                      <a:r>
                        <a:rPr lang="en-US" sz="1800"/>
                        <a:t>Age</a:t>
                      </a:r>
                    </a:p>
                    <a:p>
                      <a:pPr marL="285750" lvl="0" indent="-285750">
                        <a:buFont typeface="Calibri"/>
                        <a:buChar char="-"/>
                      </a:pPr>
                      <a:r>
                        <a:rPr lang="en-US" sz="1800"/>
                        <a:t>Sex</a:t>
                      </a:r>
                    </a:p>
                    <a:p>
                      <a:pPr marL="285750" lvl="0" indent="-285750">
                        <a:buFont typeface="Calibri"/>
                        <a:buChar char="-"/>
                      </a:pPr>
                      <a:r>
                        <a:rPr lang="en-US" sz="1800"/>
                        <a:t>Race</a:t>
                      </a:r>
                    </a:p>
                    <a:p>
                      <a:pPr marL="285750" lvl="0" indent="-285750">
                        <a:buFont typeface="Calibri"/>
                        <a:buChar char="-"/>
                      </a:pPr>
                      <a:r>
                        <a:rPr lang="en-US" sz="1800"/>
                        <a:t>Aggression</a:t>
                      </a:r>
                    </a:p>
                  </a:txBody>
                  <a:tcPr marL="68580" marR="68580" marT="34290" marB="34290"/>
                </a:tc>
                <a:extLst>
                  <a:ext uri="{0D108BD9-81ED-4DB2-BD59-A6C34878D82A}">
                    <a16:rowId xmlns:a16="http://schemas.microsoft.com/office/drawing/2014/main" val="4284237243"/>
                  </a:ext>
                </a:extLst>
              </a:tr>
              <a:tr h="648764">
                <a:tc>
                  <a:txBody>
                    <a:bodyPr/>
                    <a:lstStyle/>
                    <a:p>
                      <a:r>
                        <a:rPr lang="en-US" sz="1800"/>
                        <a:t>Family context</a:t>
                      </a:r>
                    </a:p>
                  </a:txBody>
                  <a:tcPr marL="68580" marR="68580" marT="34290" marB="34290"/>
                </a:tc>
                <a:tc>
                  <a:txBody>
                    <a:bodyPr/>
                    <a:lstStyle/>
                    <a:p>
                      <a:pPr marL="285750" indent="-285750">
                        <a:buFont typeface="Calibri"/>
                        <a:buChar char="-"/>
                      </a:pPr>
                      <a:r>
                        <a:rPr lang="en-US" sz="1800"/>
                        <a:t>Single parent status</a:t>
                      </a:r>
                    </a:p>
                    <a:p>
                      <a:pPr marL="285750" lvl="0" indent="-285750">
                        <a:buFont typeface="Calibri"/>
                        <a:buChar char="-"/>
                      </a:pPr>
                      <a:r>
                        <a:rPr lang="en-US" sz="1800"/>
                        <a:t>Caregiver depression symptoms</a:t>
                      </a:r>
                    </a:p>
                    <a:p>
                      <a:pPr marL="285750" lvl="0" indent="-285750">
                        <a:buFont typeface="Calibri"/>
                        <a:buChar char="-"/>
                      </a:pPr>
                      <a:r>
                        <a:rPr lang="en-US" sz="1800"/>
                        <a:t>Family income-to-needs ratio</a:t>
                      </a:r>
                    </a:p>
                  </a:txBody>
                  <a:tcPr marL="68580" marR="68580" marT="34290" marB="34290"/>
                </a:tc>
                <a:extLst>
                  <a:ext uri="{0D108BD9-81ED-4DB2-BD59-A6C34878D82A}">
                    <a16:rowId xmlns:a16="http://schemas.microsoft.com/office/drawing/2014/main" val="3923213159"/>
                  </a:ext>
                </a:extLst>
              </a:tr>
            </a:tbl>
          </a:graphicData>
        </a:graphic>
      </p:graphicFrame>
      <p:sp>
        <p:nvSpPr>
          <p:cNvPr id="10" name="TextBox 9">
            <a:extLst>
              <a:ext uri="{FF2B5EF4-FFF2-40B4-BE49-F238E27FC236}">
                <a16:creationId xmlns:a16="http://schemas.microsoft.com/office/drawing/2014/main" id="{CA205B47-1CFD-0722-B342-BCB1288750A9}"/>
              </a:ext>
            </a:extLst>
          </p:cNvPr>
          <p:cNvSpPr txBox="1"/>
          <p:nvPr/>
        </p:nvSpPr>
        <p:spPr>
          <a:xfrm>
            <a:off x="8370081" y="6487134"/>
            <a:ext cx="69181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969FA7"/>
                </a:solidFill>
                <a:effectLst/>
                <a:uLnTx/>
                <a:uFillTx/>
                <a:latin typeface="Univers" panose="020B0502020104020203"/>
                <a:ea typeface="+mn-ea"/>
                <a:cs typeface="+mn-cs"/>
              </a:rPr>
              <a:t>Lerner</a:t>
            </a:r>
          </a:p>
        </p:txBody>
      </p:sp>
    </p:spTree>
    <p:extLst>
      <p:ext uri="{BB962C8B-B14F-4D97-AF65-F5344CB8AC3E}">
        <p14:creationId xmlns:p14="http://schemas.microsoft.com/office/powerpoint/2010/main" val="3455086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FBDE-011E-9A32-84DC-6A8225D22EF7}"/>
              </a:ext>
            </a:extLst>
          </p:cNvPr>
          <p:cNvSpPr>
            <a:spLocks noGrp="1"/>
          </p:cNvSpPr>
          <p:nvPr>
            <p:ph type="title"/>
          </p:nvPr>
        </p:nvSpPr>
        <p:spPr>
          <a:xfrm>
            <a:off x="371196" y="736689"/>
            <a:ext cx="8272212" cy="578833"/>
          </a:xfrm>
        </p:spPr>
        <p:txBody>
          <a:bodyPr>
            <a:normAutofit fontScale="90000"/>
          </a:bodyPr>
          <a:lstStyle/>
          <a:p>
            <a:r>
              <a:rPr lang="en-US" dirty="0"/>
              <a:t>Intervention effects…for parent/teacher reported measures…</a:t>
            </a:r>
          </a:p>
        </p:txBody>
      </p:sp>
      <p:sp>
        <p:nvSpPr>
          <p:cNvPr id="10" name="TextBox 9">
            <a:extLst>
              <a:ext uri="{FF2B5EF4-FFF2-40B4-BE49-F238E27FC236}">
                <a16:creationId xmlns:a16="http://schemas.microsoft.com/office/drawing/2014/main" id="{CA205B47-1CFD-0722-B342-BCB1288750A9}"/>
              </a:ext>
            </a:extLst>
          </p:cNvPr>
          <p:cNvSpPr txBox="1"/>
          <p:nvPr/>
        </p:nvSpPr>
        <p:spPr>
          <a:xfrm>
            <a:off x="8359643" y="6487134"/>
            <a:ext cx="69181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969FA7"/>
                </a:solidFill>
                <a:effectLst/>
                <a:uLnTx/>
                <a:uFillTx/>
                <a:latin typeface="Univers" panose="020B0502020104020203"/>
                <a:ea typeface="+mn-ea"/>
                <a:cs typeface="+mn-cs"/>
              </a:rPr>
              <a:t>Lerner</a:t>
            </a:r>
          </a:p>
        </p:txBody>
      </p:sp>
      <p:grpSp>
        <p:nvGrpSpPr>
          <p:cNvPr id="15" name="Group 14">
            <a:extLst>
              <a:ext uri="{FF2B5EF4-FFF2-40B4-BE49-F238E27FC236}">
                <a16:creationId xmlns:a16="http://schemas.microsoft.com/office/drawing/2014/main" id="{D4A9F7F6-9A76-1771-7DA9-69FC2629C0FA}"/>
              </a:ext>
            </a:extLst>
          </p:cNvPr>
          <p:cNvGrpSpPr/>
          <p:nvPr/>
        </p:nvGrpSpPr>
        <p:grpSpPr>
          <a:xfrm>
            <a:off x="1967855" y="1484221"/>
            <a:ext cx="5165147" cy="4818149"/>
            <a:chOff x="3183597" y="1140773"/>
            <a:chExt cx="5730005" cy="4876699"/>
          </a:xfrm>
        </p:grpSpPr>
        <p:pic>
          <p:nvPicPr>
            <p:cNvPr id="4" name="Picture 3" descr="A table with numbers and symbols&#10;&#10;Description automatically generated">
              <a:extLst>
                <a:ext uri="{FF2B5EF4-FFF2-40B4-BE49-F238E27FC236}">
                  <a16:creationId xmlns:a16="http://schemas.microsoft.com/office/drawing/2014/main" id="{CC4C981A-EBBA-831E-09E4-56FAF2980D64}"/>
                </a:ext>
              </a:extLst>
            </p:cNvPr>
            <p:cNvPicPr>
              <a:picLocks noChangeAspect="1"/>
            </p:cNvPicPr>
            <p:nvPr/>
          </p:nvPicPr>
          <p:blipFill rotWithShape="1">
            <a:blip r:embed="rId2"/>
            <a:srcRect t="247" r="75421" b="12853"/>
            <a:stretch/>
          </p:blipFill>
          <p:spPr>
            <a:xfrm>
              <a:off x="3183598" y="1140773"/>
              <a:ext cx="2788717" cy="4863390"/>
            </a:xfrm>
            <a:prstGeom prst="rect">
              <a:avLst/>
            </a:prstGeom>
          </p:spPr>
        </p:pic>
        <p:pic>
          <p:nvPicPr>
            <p:cNvPr id="5" name="Picture 4" descr="A table with numbers and symbols&#10;&#10;Description automatically generated">
              <a:extLst>
                <a:ext uri="{FF2B5EF4-FFF2-40B4-BE49-F238E27FC236}">
                  <a16:creationId xmlns:a16="http://schemas.microsoft.com/office/drawing/2014/main" id="{2FC87151-F6D9-455A-161C-8A1E416E6B75}"/>
                </a:ext>
              </a:extLst>
            </p:cNvPr>
            <p:cNvPicPr>
              <a:picLocks noChangeAspect="1"/>
            </p:cNvPicPr>
            <p:nvPr/>
          </p:nvPicPr>
          <p:blipFill rotWithShape="1">
            <a:blip r:embed="rId2"/>
            <a:srcRect l="77665" r="254" b="12872"/>
            <a:stretch/>
          </p:blipFill>
          <p:spPr>
            <a:xfrm>
              <a:off x="6407994" y="1141316"/>
              <a:ext cx="2505608" cy="4876156"/>
            </a:xfrm>
            <a:prstGeom prst="rect">
              <a:avLst/>
            </a:prstGeom>
          </p:spPr>
        </p:pic>
        <p:pic>
          <p:nvPicPr>
            <p:cNvPr id="12" name="Picture 11" descr="A table with numbers and symbols&#10;&#10;Description automatically generated">
              <a:extLst>
                <a:ext uri="{FF2B5EF4-FFF2-40B4-BE49-F238E27FC236}">
                  <a16:creationId xmlns:a16="http://schemas.microsoft.com/office/drawing/2014/main" id="{A3F36D91-89CB-DA01-B29E-A04A5979C23D}"/>
                </a:ext>
              </a:extLst>
            </p:cNvPr>
            <p:cNvPicPr>
              <a:picLocks noChangeAspect="1"/>
            </p:cNvPicPr>
            <p:nvPr/>
          </p:nvPicPr>
          <p:blipFill rotWithShape="1">
            <a:blip r:embed="rId2"/>
            <a:srcRect r="50950" b="88946"/>
            <a:stretch/>
          </p:blipFill>
          <p:spPr>
            <a:xfrm>
              <a:off x="3183597" y="1141316"/>
              <a:ext cx="5565249" cy="618613"/>
            </a:xfrm>
            <a:prstGeom prst="rect">
              <a:avLst/>
            </a:prstGeom>
          </p:spPr>
        </p:pic>
      </p:grpSp>
      <p:sp>
        <p:nvSpPr>
          <p:cNvPr id="6" name="Rectangle 5">
            <a:extLst>
              <a:ext uri="{FF2B5EF4-FFF2-40B4-BE49-F238E27FC236}">
                <a16:creationId xmlns:a16="http://schemas.microsoft.com/office/drawing/2014/main" id="{30E733C0-9780-39D2-270F-2EAFDECF0201}"/>
              </a:ext>
            </a:extLst>
          </p:cNvPr>
          <p:cNvSpPr/>
          <p:nvPr/>
        </p:nvSpPr>
        <p:spPr>
          <a:xfrm>
            <a:off x="5297548" y="3416382"/>
            <a:ext cx="786554" cy="23115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14" name="Rectangle 13">
            <a:extLst>
              <a:ext uri="{FF2B5EF4-FFF2-40B4-BE49-F238E27FC236}">
                <a16:creationId xmlns:a16="http://schemas.microsoft.com/office/drawing/2014/main" id="{CB915EAC-E79D-4938-ABE5-A63B2C99F221}"/>
              </a:ext>
            </a:extLst>
          </p:cNvPr>
          <p:cNvSpPr/>
          <p:nvPr/>
        </p:nvSpPr>
        <p:spPr>
          <a:xfrm>
            <a:off x="5297546" y="3853003"/>
            <a:ext cx="786554" cy="23115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16" name="Rectangle 15">
            <a:extLst>
              <a:ext uri="{FF2B5EF4-FFF2-40B4-BE49-F238E27FC236}">
                <a16:creationId xmlns:a16="http://schemas.microsoft.com/office/drawing/2014/main" id="{E930AA3B-C874-4CD4-32A8-EC6C3E5C0E6E}"/>
              </a:ext>
            </a:extLst>
          </p:cNvPr>
          <p:cNvSpPr/>
          <p:nvPr/>
        </p:nvSpPr>
        <p:spPr>
          <a:xfrm>
            <a:off x="5297546" y="4328148"/>
            <a:ext cx="786554" cy="44946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17" name="Rectangle 16">
            <a:extLst>
              <a:ext uri="{FF2B5EF4-FFF2-40B4-BE49-F238E27FC236}">
                <a16:creationId xmlns:a16="http://schemas.microsoft.com/office/drawing/2014/main" id="{258271F1-4728-3163-D73D-85D3E6F6BC5E}"/>
              </a:ext>
            </a:extLst>
          </p:cNvPr>
          <p:cNvSpPr/>
          <p:nvPr/>
        </p:nvSpPr>
        <p:spPr>
          <a:xfrm>
            <a:off x="5297545" y="5239915"/>
            <a:ext cx="786554" cy="44946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21" name="Content Placeholder 2">
            <a:extLst>
              <a:ext uri="{FF2B5EF4-FFF2-40B4-BE49-F238E27FC236}">
                <a16:creationId xmlns:a16="http://schemas.microsoft.com/office/drawing/2014/main" id="{30D7DD32-0F12-22B3-D38C-05BED68C6B37}"/>
              </a:ext>
            </a:extLst>
          </p:cNvPr>
          <p:cNvSpPr txBox="1">
            <a:spLocks/>
          </p:cNvSpPr>
          <p:nvPr/>
        </p:nvSpPr>
        <p:spPr>
          <a:xfrm>
            <a:off x="7293409" y="4284640"/>
            <a:ext cx="1792990" cy="575213"/>
          </a:xfrm>
          <a:prstGeom prst="rect">
            <a:avLst/>
          </a:prstGeom>
          <a:noFill/>
        </p:spPr>
        <p:txBody>
          <a:bodyPr vert="horz" lIns="68580" tIns="34290" rIns="68580" bIns="34290" rtlCol="0" anchor="ctr">
            <a:no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900" b="0" i="0" u="none" strike="noStrike" kern="1200" cap="none" spc="0" normalizeH="0" baseline="0" noProof="0">
                <a:ln>
                  <a:noFill/>
                </a:ln>
                <a:solidFill>
                  <a:srgbClr val="ED8428"/>
                </a:solidFill>
                <a:effectLst/>
                <a:uLnTx/>
                <a:uFillTx/>
                <a:latin typeface="Univers" panose="020B0502020104020203"/>
                <a:ea typeface="+mn-ea"/>
                <a:cs typeface="+mn-cs"/>
              </a:rPr>
              <a:t>More self-directed in learning behaviors &amp; more socially competent</a:t>
            </a:r>
          </a:p>
        </p:txBody>
      </p:sp>
      <p:sp>
        <p:nvSpPr>
          <p:cNvPr id="22" name="Content Placeholder 2">
            <a:extLst>
              <a:ext uri="{FF2B5EF4-FFF2-40B4-BE49-F238E27FC236}">
                <a16:creationId xmlns:a16="http://schemas.microsoft.com/office/drawing/2014/main" id="{CA06A05C-7021-A44E-C75E-74E88AA71E6A}"/>
              </a:ext>
            </a:extLst>
          </p:cNvPr>
          <p:cNvSpPr txBox="1">
            <a:spLocks/>
          </p:cNvSpPr>
          <p:nvPr/>
        </p:nvSpPr>
        <p:spPr>
          <a:xfrm>
            <a:off x="7288146" y="5209443"/>
            <a:ext cx="1788477" cy="520928"/>
          </a:xfrm>
          <a:prstGeom prst="rect">
            <a:avLst/>
          </a:prstGeom>
          <a:noFill/>
        </p:spPr>
        <p:txBody>
          <a:bodyPr vert="horz" lIns="68580" tIns="34290" rIns="68580" bIns="34290" rtlCol="0" anchor="ctr">
            <a:no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900" b="0" i="0" u="none" strike="noStrike" kern="1200" cap="none" spc="0" normalizeH="0" baseline="0" noProof="0">
                <a:ln>
                  <a:noFill/>
                </a:ln>
                <a:solidFill>
                  <a:srgbClr val="ED8428"/>
                </a:solidFill>
                <a:effectLst/>
                <a:uLnTx/>
                <a:uFillTx/>
                <a:latin typeface="Univers" panose="020B0502020104020203"/>
                <a:ea typeface="+mn-ea"/>
                <a:cs typeface="+mn-cs"/>
              </a:rPr>
              <a:t>More interactive reading &amp; longer/more frequent conversations</a:t>
            </a:r>
            <a:endParaRPr kumimoji="0" lang="en-US" sz="9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3" name="Content Placeholder 2">
            <a:extLst>
              <a:ext uri="{FF2B5EF4-FFF2-40B4-BE49-F238E27FC236}">
                <a16:creationId xmlns:a16="http://schemas.microsoft.com/office/drawing/2014/main" id="{EC316EE4-2516-0BB8-10D1-FAB9CC21C641}"/>
              </a:ext>
            </a:extLst>
          </p:cNvPr>
          <p:cNvSpPr txBox="1">
            <a:spLocks/>
          </p:cNvSpPr>
          <p:nvPr/>
        </p:nvSpPr>
        <p:spPr>
          <a:xfrm>
            <a:off x="526037" y="3354777"/>
            <a:ext cx="1316883" cy="272070"/>
          </a:xfrm>
          <a:prstGeom prst="rect">
            <a:avLst/>
          </a:prstGeom>
          <a:no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900" b="0" i="0" u="none" strike="noStrike" kern="1200" cap="none" spc="0" normalizeH="0" baseline="0" noProof="0">
                <a:ln>
                  <a:noFill/>
                </a:ln>
                <a:solidFill>
                  <a:srgbClr val="ED8428"/>
                </a:solidFill>
                <a:effectLst/>
                <a:uLnTx/>
                <a:uFillTx/>
                <a:latin typeface="Univers" panose="020B0502020104020203"/>
                <a:ea typeface="+mn-ea"/>
                <a:cs typeface="+mn-cs"/>
              </a:rPr>
              <a:t>Direct assessment</a:t>
            </a:r>
          </a:p>
        </p:txBody>
      </p:sp>
      <p:sp>
        <p:nvSpPr>
          <p:cNvPr id="7" name="Left Bracket 6">
            <a:extLst>
              <a:ext uri="{FF2B5EF4-FFF2-40B4-BE49-F238E27FC236}">
                <a16:creationId xmlns:a16="http://schemas.microsoft.com/office/drawing/2014/main" id="{BC70CA5E-EFE7-61A7-E6ED-34C6F32FFC96}"/>
              </a:ext>
            </a:extLst>
          </p:cNvPr>
          <p:cNvSpPr/>
          <p:nvPr/>
        </p:nvSpPr>
        <p:spPr>
          <a:xfrm>
            <a:off x="1739415" y="3252346"/>
            <a:ext cx="362254" cy="46405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Univers" panose="020B0502020104020203"/>
              <a:ea typeface="+mn-ea"/>
              <a:cs typeface="+mn-cs"/>
            </a:endParaRPr>
          </a:p>
        </p:txBody>
      </p:sp>
      <p:sp>
        <p:nvSpPr>
          <p:cNvPr id="8" name="Content Placeholder 2">
            <a:extLst>
              <a:ext uri="{FF2B5EF4-FFF2-40B4-BE49-F238E27FC236}">
                <a16:creationId xmlns:a16="http://schemas.microsoft.com/office/drawing/2014/main" id="{71A9DBAE-9A18-8670-6454-880F8E7C8853}"/>
              </a:ext>
            </a:extLst>
          </p:cNvPr>
          <p:cNvSpPr txBox="1">
            <a:spLocks/>
          </p:cNvSpPr>
          <p:nvPr/>
        </p:nvSpPr>
        <p:spPr>
          <a:xfrm>
            <a:off x="748964" y="3812023"/>
            <a:ext cx="991781" cy="261757"/>
          </a:xfrm>
          <a:prstGeom prst="rect">
            <a:avLst/>
          </a:prstGeom>
          <a:no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900" b="0" i="0" u="none" strike="noStrike" kern="1200" cap="none" spc="0" normalizeH="0" baseline="0" noProof="0">
                <a:ln>
                  <a:noFill/>
                </a:ln>
                <a:solidFill>
                  <a:srgbClr val="ED8428"/>
                </a:solidFill>
                <a:effectLst/>
                <a:uLnTx/>
                <a:uFillTx/>
                <a:latin typeface="Univers" panose="020B0502020104020203"/>
                <a:ea typeface="+mn-ea"/>
                <a:cs typeface="+mn-cs"/>
              </a:rPr>
              <a:t>Teacher rating</a:t>
            </a:r>
            <a:endParaRPr kumimoji="0" lang="en-US" sz="9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cxnSp>
        <p:nvCxnSpPr>
          <p:cNvPr id="9" name="Straight Arrow Connector 8">
            <a:extLst>
              <a:ext uri="{FF2B5EF4-FFF2-40B4-BE49-F238E27FC236}">
                <a16:creationId xmlns:a16="http://schemas.microsoft.com/office/drawing/2014/main" id="{14ADB84A-B051-110E-C351-68CF6569136D}"/>
              </a:ext>
            </a:extLst>
          </p:cNvPr>
          <p:cNvCxnSpPr/>
          <p:nvPr/>
        </p:nvCxnSpPr>
        <p:spPr>
          <a:xfrm>
            <a:off x="1715262" y="3957710"/>
            <a:ext cx="382692" cy="206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1" name="Left Bracket 10">
            <a:extLst>
              <a:ext uri="{FF2B5EF4-FFF2-40B4-BE49-F238E27FC236}">
                <a16:creationId xmlns:a16="http://schemas.microsoft.com/office/drawing/2014/main" id="{AD08A31E-4FE3-7532-5C1F-8A8021985796}"/>
              </a:ext>
            </a:extLst>
          </p:cNvPr>
          <p:cNvSpPr/>
          <p:nvPr/>
        </p:nvSpPr>
        <p:spPr>
          <a:xfrm>
            <a:off x="1739415" y="4397016"/>
            <a:ext cx="362254" cy="46405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Univers" panose="020B0502020104020203"/>
              <a:ea typeface="+mn-ea"/>
              <a:cs typeface="+mn-cs"/>
            </a:endParaRPr>
          </a:p>
        </p:txBody>
      </p:sp>
      <p:sp>
        <p:nvSpPr>
          <p:cNvPr id="13" name="Content Placeholder 2">
            <a:extLst>
              <a:ext uri="{FF2B5EF4-FFF2-40B4-BE49-F238E27FC236}">
                <a16:creationId xmlns:a16="http://schemas.microsoft.com/office/drawing/2014/main" id="{C547DD6A-2A53-C2E5-BD4E-4E9D175026C3}"/>
              </a:ext>
            </a:extLst>
          </p:cNvPr>
          <p:cNvSpPr txBox="1">
            <a:spLocks/>
          </p:cNvSpPr>
          <p:nvPr/>
        </p:nvSpPr>
        <p:spPr>
          <a:xfrm>
            <a:off x="748964" y="4482325"/>
            <a:ext cx="991781" cy="261757"/>
          </a:xfrm>
          <a:prstGeom prst="rect">
            <a:avLst/>
          </a:prstGeom>
          <a:no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900" b="0" i="0" u="none" strike="noStrike" kern="1200" cap="none" spc="0" normalizeH="0" baseline="0" noProof="0">
                <a:ln>
                  <a:noFill/>
                </a:ln>
                <a:solidFill>
                  <a:srgbClr val="ED8428"/>
                </a:solidFill>
                <a:effectLst/>
                <a:uLnTx/>
                <a:uFillTx/>
                <a:latin typeface="Univers" panose="020B0502020104020203"/>
                <a:ea typeface="+mn-ea"/>
                <a:cs typeface="+mn-cs"/>
              </a:rPr>
              <a:t>Teacher rating</a:t>
            </a:r>
            <a:endParaRPr kumimoji="0" lang="en-US" sz="9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18" name="Left Bracket 17">
            <a:extLst>
              <a:ext uri="{FF2B5EF4-FFF2-40B4-BE49-F238E27FC236}">
                <a16:creationId xmlns:a16="http://schemas.microsoft.com/office/drawing/2014/main" id="{0205BC6A-C4D9-7274-C684-BA5A70658755}"/>
              </a:ext>
            </a:extLst>
          </p:cNvPr>
          <p:cNvSpPr/>
          <p:nvPr/>
        </p:nvSpPr>
        <p:spPr>
          <a:xfrm>
            <a:off x="1739414" y="5325127"/>
            <a:ext cx="371543" cy="25780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Univers" panose="020B0502020104020203"/>
              <a:ea typeface="+mn-ea"/>
              <a:cs typeface="+mn-cs"/>
            </a:endParaRPr>
          </a:p>
        </p:txBody>
      </p:sp>
      <p:sp>
        <p:nvSpPr>
          <p:cNvPr id="23" name="Content Placeholder 2">
            <a:extLst>
              <a:ext uri="{FF2B5EF4-FFF2-40B4-BE49-F238E27FC236}">
                <a16:creationId xmlns:a16="http://schemas.microsoft.com/office/drawing/2014/main" id="{5AFE93BF-9025-AB76-4E07-DF2B96FA730A}"/>
              </a:ext>
            </a:extLst>
          </p:cNvPr>
          <p:cNvSpPr txBox="1">
            <a:spLocks/>
          </p:cNvSpPr>
          <p:nvPr/>
        </p:nvSpPr>
        <p:spPr>
          <a:xfrm>
            <a:off x="795406" y="5317626"/>
            <a:ext cx="945339" cy="261757"/>
          </a:xfrm>
          <a:prstGeom prst="rect">
            <a:avLst/>
          </a:prstGeom>
          <a:no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900" b="0" i="0" u="none" strike="noStrike" kern="1200" cap="none" spc="0" normalizeH="0" baseline="0" noProof="0">
                <a:ln>
                  <a:noFill/>
                </a:ln>
                <a:solidFill>
                  <a:srgbClr val="ED8428"/>
                </a:solidFill>
                <a:effectLst/>
                <a:uLnTx/>
                <a:uFillTx/>
                <a:latin typeface="Univers" panose="020B0502020104020203"/>
                <a:ea typeface="+mn-ea"/>
                <a:cs typeface="+mn-cs"/>
              </a:rPr>
              <a:t>Parent report</a:t>
            </a:r>
            <a:endParaRPr kumimoji="0" lang="en-US" sz="1125"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24" name="Left Bracket 23">
            <a:extLst>
              <a:ext uri="{FF2B5EF4-FFF2-40B4-BE49-F238E27FC236}">
                <a16:creationId xmlns:a16="http://schemas.microsoft.com/office/drawing/2014/main" id="{98EE25F9-D489-CA11-749E-3A6B57773451}"/>
              </a:ext>
            </a:extLst>
          </p:cNvPr>
          <p:cNvSpPr/>
          <p:nvPr/>
        </p:nvSpPr>
        <p:spPr>
          <a:xfrm>
            <a:off x="1739414" y="5758245"/>
            <a:ext cx="371543" cy="25780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Univers" panose="020B0502020104020203"/>
              <a:ea typeface="+mn-ea"/>
              <a:cs typeface="+mn-cs"/>
            </a:endParaRPr>
          </a:p>
        </p:txBody>
      </p:sp>
      <p:sp>
        <p:nvSpPr>
          <p:cNvPr id="27" name="Content Placeholder 2">
            <a:extLst>
              <a:ext uri="{FF2B5EF4-FFF2-40B4-BE49-F238E27FC236}">
                <a16:creationId xmlns:a16="http://schemas.microsoft.com/office/drawing/2014/main" id="{9A1F4C97-C82E-28D5-9701-56484A710B54}"/>
              </a:ext>
            </a:extLst>
          </p:cNvPr>
          <p:cNvSpPr txBox="1">
            <a:spLocks/>
          </p:cNvSpPr>
          <p:nvPr/>
        </p:nvSpPr>
        <p:spPr>
          <a:xfrm>
            <a:off x="200936" y="5726617"/>
            <a:ext cx="1576964" cy="333943"/>
          </a:xfrm>
          <a:prstGeom prst="rect">
            <a:avLst/>
          </a:prstGeom>
          <a:no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900" b="0" i="0" u="none" strike="noStrike" kern="1200" cap="none" spc="0" normalizeH="0" baseline="0" noProof="0">
                <a:ln>
                  <a:noFill/>
                </a:ln>
                <a:solidFill>
                  <a:srgbClr val="ED8428"/>
                </a:solidFill>
                <a:effectLst/>
                <a:uLnTx/>
                <a:uFillTx/>
                <a:latin typeface="Univers" panose="020B0502020104020203"/>
                <a:ea typeface="+mn-ea"/>
                <a:cs typeface="+mn-cs"/>
              </a:rPr>
              <a:t>Researcher observation</a:t>
            </a:r>
            <a:endParaRPr kumimoji="0" lang="en-US" sz="1125"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Tree>
    <p:extLst>
      <p:ext uri="{BB962C8B-B14F-4D97-AF65-F5344CB8AC3E}">
        <p14:creationId xmlns:p14="http://schemas.microsoft.com/office/powerpoint/2010/main" val="3472240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FBDE-011E-9A32-84DC-6A8225D22EF7}"/>
              </a:ext>
            </a:extLst>
          </p:cNvPr>
          <p:cNvSpPr>
            <a:spLocks noGrp="1"/>
          </p:cNvSpPr>
          <p:nvPr>
            <p:ph type="title"/>
          </p:nvPr>
        </p:nvSpPr>
        <p:spPr>
          <a:xfrm>
            <a:off x="439001" y="802681"/>
            <a:ext cx="8272212" cy="578833"/>
          </a:xfrm>
        </p:spPr>
        <p:txBody>
          <a:bodyPr>
            <a:normAutofit fontScale="90000"/>
          </a:bodyPr>
          <a:lstStyle/>
          <a:p>
            <a:r>
              <a:rPr lang="en-US"/>
              <a:t>RESULTS</a:t>
            </a:r>
          </a:p>
        </p:txBody>
      </p:sp>
      <p:sp>
        <p:nvSpPr>
          <p:cNvPr id="10" name="TextBox 9">
            <a:extLst>
              <a:ext uri="{FF2B5EF4-FFF2-40B4-BE49-F238E27FC236}">
                <a16:creationId xmlns:a16="http://schemas.microsoft.com/office/drawing/2014/main" id="{CA205B47-1CFD-0722-B342-BCB1288750A9}"/>
              </a:ext>
            </a:extLst>
          </p:cNvPr>
          <p:cNvSpPr txBox="1"/>
          <p:nvPr/>
        </p:nvSpPr>
        <p:spPr>
          <a:xfrm>
            <a:off x="8399140" y="6505224"/>
            <a:ext cx="69181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969FA7"/>
                </a:solidFill>
                <a:effectLst/>
                <a:uLnTx/>
                <a:uFillTx/>
                <a:latin typeface="Univers" panose="020B0502020104020203"/>
                <a:ea typeface="+mn-ea"/>
                <a:cs typeface="+mn-cs"/>
              </a:rPr>
              <a:t>Lerner</a:t>
            </a:r>
          </a:p>
        </p:txBody>
      </p:sp>
      <p:grpSp>
        <p:nvGrpSpPr>
          <p:cNvPr id="4" name="Group 3">
            <a:extLst>
              <a:ext uri="{FF2B5EF4-FFF2-40B4-BE49-F238E27FC236}">
                <a16:creationId xmlns:a16="http://schemas.microsoft.com/office/drawing/2014/main" id="{8D5C40BC-1AE5-4290-A4AE-38E80BB5586F}"/>
              </a:ext>
            </a:extLst>
          </p:cNvPr>
          <p:cNvGrpSpPr/>
          <p:nvPr/>
        </p:nvGrpSpPr>
        <p:grpSpPr>
          <a:xfrm>
            <a:off x="2236693" y="1425551"/>
            <a:ext cx="4670612" cy="5074021"/>
            <a:chOff x="2488540" y="1357746"/>
            <a:chExt cx="4166918" cy="4618759"/>
          </a:xfrm>
        </p:grpSpPr>
        <p:pic>
          <p:nvPicPr>
            <p:cNvPr id="3" name="Picture 2" descr="A black and white text with white text&#10;&#10;Description automatically generated">
              <a:extLst>
                <a:ext uri="{FF2B5EF4-FFF2-40B4-BE49-F238E27FC236}">
                  <a16:creationId xmlns:a16="http://schemas.microsoft.com/office/drawing/2014/main" id="{382F96E6-4B33-BEF7-1B79-52E0A62F0D7E}"/>
                </a:ext>
              </a:extLst>
            </p:cNvPr>
            <p:cNvPicPr>
              <a:picLocks noChangeAspect="1"/>
            </p:cNvPicPr>
            <p:nvPr/>
          </p:nvPicPr>
          <p:blipFill>
            <a:blip r:embed="rId2"/>
            <a:stretch>
              <a:fillRect/>
            </a:stretch>
          </p:blipFill>
          <p:spPr>
            <a:xfrm>
              <a:off x="2488540" y="1357746"/>
              <a:ext cx="4166918" cy="4618759"/>
            </a:xfrm>
            <a:prstGeom prst="rect">
              <a:avLst/>
            </a:prstGeom>
          </p:spPr>
        </p:pic>
        <p:sp>
          <p:nvSpPr>
            <p:cNvPr id="6" name="Rectangle 5">
              <a:extLst>
                <a:ext uri="{FF2B5EF4-FFF2-40B4-BE49-F238E27FC236}">
                  <a16:creationId xmlns:a16="http://schemas.microsoft.com/office/drawing/2014/main" id="{30E733C0-9780-39D2-270F-2EAFDECF0201}"/>
                </a:ext>
              </a:extLst>
            </p:cNvPr>
            <p:cNvSpPr/>
            <p:nvPr/>
          </p:nvSpPr>
          <p:spPr>
            <a:xfrm>
              <a:off x="4849648" y="5064761"/>
              <a:ext cx="430179" cy="194093"/>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14" name="Rectangle 13">
              <a:extLst>
                <a:ext uri="{FF2B5EF4-FFF2-40B4-BE49-F238E27FC236}">
                  <a16:creationId xmlns:a16="http://schemas.microsoft.com/office/drawing/2014/main" id="{CB915EAC-E79D-4938-ABE5-A63B2C99F221}"/>
                </a:ext>
              </a:extLst>
            </p:cNvPr>
            <p:cNvSpPr/>
            <p:nvPr/>
          </p:nvSpPr>
          <p:spPr>
            <a:xfrm>
              <a:off x="5966670" y="3188678"/>
              <a:ext cx="438838" cy="34995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17" name="Rectangle 16">
              <a:extLst>
                <a:ext uri="{FF2B5EF4-FFF2-40B4-BE49-F238E27FC236}">
                  <a16:creationId xmlns:a16="http://schemas.microsoft.com/office/drawing/2014/main" id="{258271F1-4728-3163-D73D-85D3E6F6BC5E}"/>
                </a:ext>
              </a:extLst>
            </p:cNvPr>
            <p:cNvSpPr/>
            <p:nvPr/>
          </p:nvSpPr>
          <p:spPr>
            <a:xfrm>
              <a:off x="5966668" y="4881449"/>
              <a:ext cx="438838" cy="37740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Univers" panose="020B0502020104020203"/>
                <a:ea typeface="+mn-ea"/>
                <a:cs typeface="+mn-cs"/>
              </a:endParaRPr>
            </a:p>
          </p:txBody>
        </p:sp>
      </p:grpSp>
      <p:sp>
        <p:nvSpPr>
          <p:cNvPr id="7" name="Content Placeholder 2">
            <a:extLst>
              <a:ext uri="{FF2B5EF4-FFF2-40B4-BE49-F238E27FC236}">
                <a16:creationId xmlns:a16="http://schemas.microsoft.com/office/drawing/2014/main" id="{67C43532-E31D-06F5-2620-E05A104405D5}"/>
              </a:ext>
            </a:extLst>
          </p:cNvPr>
          <p:cNvSpPr txBox="1">
            <a:spLocks/>
          </p:cNvSpPr>
          <p:nvPr/>
        </p:nvSpPr>
        <p:spPr>
          <a:xfrm>
            <a:off x="4531340" y="1846785"/>
            <a:ext cx="1249648" cy="291280"/>
          </a:xfrm>
          <a:prstGeom prst="rect">
            <a:avLst/>
          </a:prstGeom>
          <a:no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900" b="0" i="0" u="none" strike="noStrike" kern="1200" cap="none" spc="0" normalizeH="0" baseline="0" noProof="0">
                <a:ln>
                  <a:noFill/>
                </a:ln>
                <a:solidFill>
                  <a:srgbClr val="ED8428"/>
                </a:solidFill>
                <a:effectLst/>
                <a:uLnTx/>
                <a:uFillTx/>
                <a:latin typeface="Univers" panose="020B0502020104020203"/>
                <a:ea typeface="+mn-ea"/>
                <a:cs typeface="+mn-cs"/>
              </a:rPr>
              <a:t>(# of visits received)</a:t>
            </a:r>
            <a:endParaRPr kumimoji="0" lang="en-US" sz="15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8" name="Content Placeholder 2">
            <a:extLst>
              <a:ext uri="{FF2B5EF4-FFF2-40B4-BE49-F238E27FC236}">
                <a16:creationId xmlns:a16="http://schemas.microsoft.com/office/drawing/2014/main" id="{16E7A8C5-C438-25BD-EF22-D4D9DDECE847}"/>
              </a:ext>
            </a:extLst>
          </p:cNvPr>
          <p:cNvSpPr txBox="1">
            <a:spLocks/>
          </p:cNvSpPr>
          <p:nvPr/>
        </p:nvSpPr>
        <p:spPr>
          <a:xfrm>
            <a:off x="5779995" y="1846784"/>
            <a:ext cx="1249648" cy="291280"/>
          </a:xfrm>
          <a:prstGeom prst="rect">
            <a:avLst/>
          </a:prstGeom>
          <a:noFill/>
        </p:spPr>
        <p:txBody>
          <a:bodyPr vert="horz" lIns="68580" tIns="34290" rIns="68580" bIns="3429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600"/>
              </a:spcAft>
              <a:buClr>
                <a:srgbClr val="ED8428"/>
              </a:buClr>
              <a:buSzPct val="92000"/>
              <a:buFont typeface="Wingdings 2" panose="05020102010507070707" pitchFamily="18" charset="2"/>
              <a:buNone/>
              <a:tabLst/>
              <a:defRPr/>
            </a:pPr>
            <a:r>
              <a:rPr kumimoji="0" lang="en-US" sz="900" b="0" i="0" u="none" strike="noStrike" kern="1200" cap="none" spc="0" normalizeH="0" baseline="0" noProof="0">
                <a:ln>
                  <a:noFill/>
                </a:ln>
                <a:solidFill>
                  <a:srgbClr val="ED8428"/>
                </a:solidFill>
                <a:effectLst/>
                <a:uLnTx/>
                <a:uFillTx/>
                <a:latin typeface="Univers" panose="020B0502020104020203"/>
                <a:ea typeface="+mn-ea"/>
                <a:cs typeface="+mn-cs"/>
              </a:rPr>
              <a:t>(home visitor rating)</a:t>
            </a:r>
            <a:endParaRPr kumimoji="0" lang="en-US" sz="15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Tree>
    <p:extLst>
      <p:ext uri="{BB962C8B-B14F-4D97-AF65-F5344CB8AC3E}">
        <p14:creationId xmlns:p14="http://schemas.microsoft.com/office/powerpoint/2010/main" val="1299760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F9779725-C526-9348-9E5C-FBEB419952AA}"/>
              </a:ext>
            </a:extLst>
          </p:cNvPr>
          <p:cNvPicPr>
            <a:picLocks noChangeAspect="1"/>
          </p:cNvPicPr>
          <p:nvPr/>
        </p:nvPicPr>
        <p:blipFill>
          <a:blip r:embed="rId3"/>
          <a:stretch>
            <a:fillRect/>
          </a:stretch>
        </p:blipFill>
        <p:spPr>
          <a:xfrm>
            <a:off x="76201" y="1974234"/>
            <a:ext cx="9033718" cy="3997420"/>
          </a:xfrm>
          <a:prstGeom prst="rect">
            <a:avLst/>
          </a:prstGeom>
        </p:spPr>
      </p:pic>
      <p:sp>
        <p:nvSpPr>
          <p:cNvPr id="4" name="Title 3"/>
          <p:cNvSpPr>
            <a:spLocks noGrp="1"/>
          </p:cNvSpPr>
          <p:nvPr>
            <p:ph type="title"/>
          </p:nvPr>
        </p:nvSpPr>
        <p:spPr>
          <a:xfrm>
            <a:off x="1600200" y="227021"/>
            <a:ext cx="5797296" cy="1188720"/>
          </a:xfrm>
        </p:spPr>
        <p:txBody>
          <a:bodyPr/>
          <a:lstStyle/>
          <a:p>
            <a:r>
              <a:rPr lang="en-US" dirty="0"/>
              <a:t>Range of effects</a:t>
            </a:r>
          </a:p>
        </p:txBody>
      </p:sp>
      <p:sp>
        <p:nvSpPr>
          <p:cNvPr id="3" name="Footer Placeholder 2">
            <a:extLst>
              <a:ext uri="{FF2B5EF4-FFF2-40B4-BE49-F238E27FC236}">
                <a16:creationId xmlns:a16="http://schemas.microsoft.com/office/drawing/2014/main" id="{257605F8-A72D-5D41-9587-F55D28AD9710}"/>
              </a:ext>
            </a:extLst>
          </p:cNvPr>
          <p:cNvSpPr>
            <a:spLocks noGrp="1"/>
          </p:cNvSpPr>
          <p:nvPr>
            <p:ph type="ftr" sz="quarter" idx="11"/>
          </p:nvPr>
        </p:nvSpPr>
        <p:spPr>
          <a:xfrm>
            <a:off x="1200150" y="5534406"/>
            <a:ext cx="4425892" cy="240030"/>
          </a:xfrm>
        </p:spPr>
        <p:txBody>
          <a:bodyPr vert="horz" lIns="68580" tIns="34290" rIns="68580" bIns="34290" rtlCol="0" anchor="ctr">
            <a:normAutofit lnSpcReduction="10000"/>
          </a:bodyPr>
          <a:lstStyle/>
          <a:p>
            <a:pPr defTabSz="342900" eaLnBrk="1" fontAlgn="auto" hangingPunct="1">
              <a:spcBef>
                <a:spcPts val="0"/>
              </a:spcBef>
              <a:spcAft>
                <a:spcPts val="450"/>
              </a:spcAft>
            </a:pPr>
            <a:r>
              <a:rPr lang="en-US">
                <a:solidFill>
                  <a:srgbClr val="FFFFFF">
                    <a:alpha val="70000"/>
                  </a:srgbClr>
                </a:solidFill>
                <a:latin typeface="Gill Sans MT" panose="020B0502020104020203"/>
              </a:rPr>
              <a:t>Vulovic 2021</a:t>
            </a:r>
          </a:p>
        </p:txBody>
      </p:sp>
      <p:sp>
        <p:nvSpPr>
          <p:cNvPr id="8" name="Rectangle 7"/>
          <p:cNvSpPr/>
          <p:nvPr/>
        </p:nvSpPr>
        <p:spPr>
          <a:xfrm>
            <a:off x="5890" y="4034305"/>
            <a:ext cx="9174339" cy="613895"/>
          </a:xfrm>
          <a:prstGeom prst="rect">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5" y="4853079"/>
            <a:ext cx="9174339" cy="613895"/>
          </a:xfrm>
          <a:prstGeom prst="rect">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815853"/>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9D82-A814-5140-8228-6F5E42367463}"/>
              </a:ext>
            </a:extLst>
          </p:cNvPr>
          <p:cNvSpPr>
            <a:spLocks noGrp="1"/>
          </p:cNvSpPr>
          <p:nvPr>
            <p:ph type="title"/>
          </p:nvPr>
        </p:nvSpPr>
        <p:spPr>
          <a:xfrm>
            <a:off x="6590899" y="3048130"/>
            <a:ext cx="2059250" cy="761747"/>
          </a:xfrm>
        </p:spPr>
        <p:txBody>
          <a:bodyPr>
            <a:normAutofit/>
          </a:bodyPr>
          <a:lstStyle/>
          <a:p>
            <a:r>
              <a:rPr lang="en-US" sz="1500"/>
              <a:t>Results</a:t>
            </a:r>
          </a:p>
        </p:txBody>
      </p:sp>
      <p:sp>
        <p:nvSpPr>
          <p:cNvPr id="10" name="Rectangle 9">
            <a:extLst>
              <a:ext uri="{FF2B5EF4-FFF2-40B4-BE49-F238E27FC236}">
                <a16:creationId xmlns:a16="http://schemas.microsoft.com/office/drawing/2014/main" id="{B8AFBB67-2575-4F5A-96CF-CD2EB02A1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610156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srgbClr val="FFFFFF"/>
              </a:solidFill>
              <a:latin typeface="Gill Sans MT" panose="020B0502020104020203"/>
            </a:endParaRPr>
          </a:p>
        </p:txBody>
      </p:sp>
      <p:pic>
        <p:nvPicPr>
          <p:cNvPr id="5" name="Picture 4" descr="Table&#10;&#10;Description automatically generated">
            <a:extLst>
              <a:ext uri="{FF2B5EF4-FFF2-40B4-BE49-F238E27FC236}">
                <a16:creationId xmlns:a16="http://schemas.microsoft.com/office/drawing/2014/main" id="{97F17088-B9A4-9149-80CA-ABF6202495E5}"/>
              </a:ext>
            </a:extLst>
          </p:cNvPr>
          <p:cNvPicPr>
            <a:picLocks noChangeAspect="1"/>
          </p:cNvPicPr>
          <p:nvPr/>
        </p:nvPicPr>
        <p:blipFill>
          <a:blip r:embed="rId2"/>
          <a:stretch>
            <a:fillRect/>
          </a:stretch>
        </p:blipFill>
        <p:spPr>
          <a:xfrm>
            <a:off x="493851" y="1021991"/>
            <a:ext cx="5132191" cy="4580481"/>
          </a:xfrm>
          <a:prstGeom prst="rect">
            <a:avLst/>
          </a:prstGeom>
        </p:spPr>
      </p:pic>
      <p:sp>
        <p:nvSpPr>
          <p:cNvPr id="3" name="Footer Placeholder 2">
            <a:extLst>
              <a:ext uri="{FF2B5EF4-FFF2-40B4-BE49-F238E27FC236}">
                <a16:creationId xmlns:a16="http://schemas.microsoft.com/office/drawing/2014/main" id="{2C1537B6-DE00-6348-94E6-F6EC3291754F}"/>
              </a:ext>
            </a:extLst>
          </p:cNvPr>
          <p:cNvSpPr>
            <a:spLocks noGrp="1"/>
          </p:cNvSpPr>
          <p:nvPr>
            <p:ph type="ftr" sz="quarter" idx="11"/>
          </p:nvPr>
        </p:nvSpPr>
        <p:spPr>
          <a:xfrm>
            <a:off x="1200150" y="5534406"/>
            <a:ext cx="4425892" cy="240030"/>
          </a:xfrm>
        </p:spPr>
        <p:txBody>
          <a:bodyPr>
            <a:normAutofit/>
          </a:bodyPr>
          <a:lstStyle/>
          <a:p>
            <a:pPr defTabSz="342900" eaLnBrk="1" fontAlgn="auto" hangingPunct="1">
              <a:spcBef>
                <a:spcPts val="0"/>
              </a:spcBef>
              <a:spcAft>
                <a:spcPts val="450"/>
              </a:spcAft>
            </a:pPr>
            <a:r>
              <a:rPr lang="en-US">
                <a:solidFill>
                  <a:srgbClr val="000000">
                    <a:alpha val="70000"/>
                  </a:srgbClr>
                </a:solidFill>
                <a:latin typeface="Gill Sans MT" panose="020B0502020104020203"/>
              </a:rPr>
              <a:t>Vulovic 2021</a:t>
            </a:r>
          </a:p>
        </p:txBody>
      </p:sp>
    </p:spTree>
    <p:extLst>
      <p:ext uri="{BB962C8B-B14F-4D97-AF65-F5344CB8AC3E}">
        <p14:creationId xmlns:p14="http://schemas.microsoft.com/office/powerpoint/2010/main" val="754262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Early Childhood Investments Substantially Boost Adult Health (Campbell et al., 2014)</a:t>
            </a:r>
          </a:p>
        </p:txBody>
      </p:sp>
      <p:pic>
        <p:nvPicPr>
          <p:cNvPr id="6" name="Content Placeholder 5"/>
          <p:cNvPicPr>
            <a:picLocks noGrp="1" noChangeAspect="1"/>
          </p:cNvPicPr>
          <p:nvPr>
            <p:ph idx="1"/>
          </p:nvPr>
        </p:nvPicPr>
        <p:blipFill>
          <a:blip r:embed="rId3"/>
          <a:stretch>
            <a:fillRect/>
          </a:stretch>
        </p:blipFill>
        <p:spPr>
          <a:xfrm>
            <a:off x="131408" y="1752600"/>
            <a:ext cx="8926782" cy="4040187"/>
          </a:xfrm>
          <a:prstGeom prst="rect">
            <a:avLst/>
          </a:prstGeom>
        </p:spPr>
      </p:pic>
      <p:sp>
        <p:nvSpPr>
          <p:cNvPr id="7" name="TextBox 6"/>
          <p:cNvSpPr txBox="1"/>
          <p:nvPr/>
        </p:nvSpPr>
        <p:spPr>
          <a:xfrm>
            <a:off x="7599191" y="6488668"/>
            <a:ext cx="147989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Maura, 2017</a:t>
            </a:r>
          </a:p>
        </p:txBody>
      </p:sp>
      <p:sp>
        <p:nvSpPr>
          <p:cNvPr id="3" name="Rectangle 2"/>
          <p:cNvSpPr/>
          <p:nvPr/>
        </p:nvSpPr>
        <p:spPr>
          <a:xfrm>
            <a:off x="2286000" y="5780300"/>
            <a:ext cx="4572000" cy="923330"/>
          </a:xfrm>
          <a:prstGeom prst="rect">
            <a:avLst/>
          </a:prstGeom>
        </p:spPr>
        <p:txBody>
          <a:bodyPr>
            <a:spAutoFit/>
          </a:bodyPr>
          <a:lstStyle/>
          <a:p>
            <a:pPr marL="118872"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4"/>
              </a:rPr>
              <a:t>https://www.youtube.com/watch?v=8YyZ8FkFsK4</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2:00-4:15</a:t>
            </a:r>
          </a:p>
        </p:txBody>
      </p:sp>
      <p:sp>
        <p:nvSpPr>
          <p:cNvPr id="4" name="Rectangle 3">
            <a:extLst>
              <a:ext uri="{FF2B5EF4-FFF2-40B4-BE49-F238E27FC236}">
                <a16:creationId xmlns:a16="http://schemas.microsoft.com/office/drawing/2014/main" id="{43F9C8D0-B76E-4D86-81BC-314449CAC35E}"/>
              </a:ext>
            </a:extLst>
          </p:cNvPr>
          <p:cNvSpPr/>
          <p:nvPr/>
        </p:nvSpPr>
        <p:spPr>
          <a:xfrm>
            <a:off x="0" y="3581400"/>
            <a:ext cx="9144000" cy="1143000"/>
          </a:xfrm>
          <a:prstGeom prst="rect">
            <a:avLst/>
          </a:prstGeom>
          <a:noFill/>
          <a:ln w="857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641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lnSpcReduction="10000"/>
          </a:bodyPr>
          <a:lstStyle/>
          <a:p>
            <a:r>
              <a:rPr lang="en-US" dirty="0"/>
              <a:t>Adult illnesses are more prevalent and problematic among those who have experienced adverse early life conditions </a:t>
            </a:r>
          </a:p>
          <a:p>
            <a:pPr lvl="1"/>
            <a:r>
              <a:rPr lang="en-US" dirty="0"/>
              <a:t>Interventions that enrich the environments of disadvantaged children have impacts on cognitive, social and schooling outcomes</a:t>
            </a:r>
          </a:p>
          <a:p>
            <a:pPr lvl="1"/>
            <a:r>
              <a:rPr lang="en-US" dirty="0"/>
              <a:t>But little is known about their benefits on </a:t>
            </a:r>
            <a:r>
              <a:rPr lang="en-US" i="1" dirty="0"/>
              <a:t>health</a:t>
            </a:r>
            <a:r>
              <a:rPr lang="en-US" dirty="0"/>
              <a:t> </a:t>
            </a:r>
          </a:p>
          <a:p>
            <a:r>
              <a:rPr lang="en-US" dirty="0"/>
              <a:t>Aim: Can high-quality, intensive interventions in the early years be effective in preventing or delaying the onset of adult disease?</a:t>
            </a:r>
          </a:p>
          <a:p>
            <a:endParaRPr lang="en-US" dirty="0"/>
          </a:p>
        </p:txBody>
      </p:sp>
      <p:pic>
        <p:nvPicPr>
          <p:cNvPr id="4" name="Picture 3"/>
          <p:cNvPicPr>
            <a:picLocks noChangeAspect="1"/>
          </p:cNvPicPr>
          <p:nvPr/>
        </p:nvPicPr>
        <p:blipFill>
          <a:blip r:embed="rId3"/>
          <a:stretch>
            <a:fillRect/>
          </a:stretch>
        </p:blipFill>
        <p:spPr>
          <a:xfrm>
            <a:off x="7391400" y="6356874"/>
            <a:ext cx="1572904" cy="493819"/>
          </a:xfrm>
          <a:prstGeom prst="rect">
            <a:avLst/>
          </a:prstGeom>
        </p:spPr>
      </p:pic>
    </p:spTree>
    <p:extLst>
      <p:ext uri="{BB962C8B-B14F-4D97-AF65-F5344CB8AC3E}">
        <p14:creationId xmlns:p14="http://schemas.microsoft.com/office/powerpoint/2010/main" val="2019119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ABC Intervention</a:t>
            </a:r>
          </a:p>
        </p:txBody>
      </p:sp>
      <p:sp>
        <p:nvSpPr>
          <p:cNvPr id="3" name="Content Placeholder 2"/>
          <p:cNvSpPr>
            <a:spLocks noGrp="1"/>
          </p:cNvSpPr>
          <p:nvPr>
            <p:ph idx="1"/>
          </p:nvPr>
        </p:nvSpPr>
        <p:spPr>
          <a:xfrm>
            <a:off x="304800" y="1775191"/>
            <a:ext cx="8610600" cy="4625609"/>
          </a:xfrm>
        </p:spPr>
        <p:txBody>
          <a:bodyPr>
            <a:normAutofit/>
          </a:bodyPr>
          <a:lstStyle/>
          <a:p>
            <a:r>
              <a:rPr lang="en-US" dirty="0"/>
              <a:t>Stage I: Early Childhood (birth – age 5)</a:t>
            </a:r>
          </a:p>
          <a:p>
            <a:pPr lvl="1"/>
            <a:r>
              <a:rPr lang="en-US" dirty="0"/>
              <a:t>Cognitive &amp; social stimulation </a:t>
            </a:r>
          </a:p>
          <a:p>
            <a:pPr lvl="1"/>
            <a:r>
              <a:rPr lang="en-US" dirty="0"/>
              <a:t>Caregiving &amp; supervised play </a:t>
            </a:r>
          </a:p>
          <a:p>
            <a:pPr lvl="1"/>
            <a:r>
              <a:rPr lang="en-US" dirty="0"/>
              <a:t>Nutritional/health component</a:t>
            </a:r>
          </a:p>
          <a:p>
            <a:pPr lvl="2"/>
            <a:r>
              <a:rPr lang="en-US" dirty="0"/>
              <a:t>2 meals/snack at childcare center</a:t>
            </a:r>
          </a:p>
          <a:p>
            <a:pPr lvl="2"/>
            <a:r>
              <a:rPr lang="en-US" dirty="0"/>
              <a:t>Primary pediatric care, periodic check-ups , &amp; daily screens</a:t>
            </a:r>
          </a:p>
          <a:p>
            <a:r>
              <a:rPr lang="en-US" dirty="0"/>
              <a:t>Stage II: School-Age Stage (ages 6-8)</a:t>
            </a:r>
          </a:p>
          <a:p>
            <a:pPr lvl="1"/>
            <a:r>
              <a:rPr lang="en-US" dirty="0"/>
              <a:t>Focus on improving early math &amp; reading skills via </a:t>
            </a:r>
            <a:br>
              <a:rPr lang="en-US" dirty="0"/>
            </a:br>
            <a:r>
              <a:rPr lang="en-US" dirty="0"/>
              <a:t>“home school resource teachers” </a:t>
            </a:r>
          </a:p>
          <a:p>
            <a:endParaRPr lang="en-US" dirty="0"/>
          </a:p>
          <a:p>
            <a:pPr lvl="1"/>
            <a:endParaRPr lang="en-US" dirty="0"/>
          </a:p>
        </p:txBody>
      </p:sp>
      <p:pic>
        <p:nvPicPr>
          <p:cNvPr id="4" name="Picture 3"/>
          <p:cNvPicPr>
            <a:picLocks noChangeAspect="1"/>
          </p:cNvPicPr>
          <p:nvPr/>
        </p:nvPicPr>
        <p:blipFill>
          <a:blip r:embed="rId3"/>
          <a:stretch>
            <a:fillRect/>
          </a:stretch>
        </p:blipFill>
        <p:spPr>
          <a:xfrm>
            <a:off x="7539781" y="6344348"/>
            <a:ext cx="1572904" cy="493819"/>
          </a:xfrm>
          <a:prstGeom prst="rect">
            <a:avLst/>
          </a:prstGeom>
        </p:spPr>
      </p:pic>
    </p:spTree>
    <p:extLst>
      <p:ext uri="{BB962C8B-B14F-4D97-AF65-F5344CB8AC3E}">
        <p14:creationId xmlns:p14="http://schemas.microsoft.com/office/powerpoint/2010/main" val="3174722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a:t>
            </a:r>
          </a:p>
        </p:txBody>
      </p:sp>
      <p:sp>
        <p:nvSpPr>
          <p:cNvPr id="3" name="Content Placeholder 2"/>
          <p:cNvSpPr>
            <a:spLocks noGrp="1"/>
          </p:cNvSpPr>
          <p:nvPr>
            <p:ph idx="1"/>
          </p:nvPr>
        </p:nvSpPr>
        <p:spPr/>
        <p:txBody>
          <a:bodyPr/>
          <a:lstStyle/>
          <a:p>
            <a:r>
              <a:rPr lang="en-US" dirty="0"/>
              <a:t>122 children </a:t>
            </a:r>
          </a:p>
          <a:p>
            <a:r>
              <a:rPr lang="en-US" dirty="0"/>
              <a:t>Recruited in 1970s</a:t>
            </a:r>
          </a:p>
          <a:p>
            <a:pPr lvl="1"/>
            <a:r>
              <a:rPr lang="en-US" dirty="0"/>
              <a:t>Handpicked as part of “social experiment”</a:t>
            </a:r>
          </a:p>
          <a:p>
            <a:r>
              <a:rPr lang="en-US" dirty="0"/>
              <a:t>Children randomly assigned to stage I and then again to stage II</a:t>
            </a:r>
          </a:p>
          <a:p>
            <a:endParaRPr lang="en-US" dirty="0"/>
          </a:p>
          <a:p>
            <a:endParaRPr lang="en-US" dirty="0"/>
          </a:p>
        </p:txBody>
      </p:sp>
      <p:pic>
        <p:nvPicPr>
          <p:cNvPr id="4" name="Picture 3"/>
          <p:cNvPicPr>
            <a:picLocks noChangeAspect="1"/>
          </p:cNvPicPr>
          <p:nvPr/>
        </p:nvPicPr>
        <p:blipFill>
          <a:blip r:embed="rId3"/>
          <a:stretch>
            <a:fillRect/>
          </a:stretch>
        </p:blipFill>
        <p:spPr>
          <a:xfrm>
            <a:off x="7391400" y="6280259"/>
            <a:ext cx="1572904" cy="493819"/>
          </a:xfrm>
          <a:prstGeom prst="rect">
            <a:avLst/>
          </a:prstGeom>
        </p:spPr>
      </p:pic>
    </p:spTree>
    <p:extLst>
      <p:ext uri="{BB962C8B-B14F-4D97-AF65-F5344CB8AC3E}">
        <p14:creationId xmlns:p14="http://schemas.microsoft.com/office/powerpoint/2010/main" val="4094234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3" name="Content Placeholder 2"/>
          <p:cNvSpPr>
            <a:spLocks noGrp="1"/>
          </p:cNvSpPr>
          <p:nvPr>
            <p:ph idx="1"/>
          </p:nvPr>
        </p:nvSpPr>
        <p:spPr>
          <a:xfrm>
            <a:off x="266700" y="1618573"/>
            <a:ext cx="8610600" cy="4625609"/>
          </a:xfrm>
        </p:spPr>
        <p:txBody>
          <a:bodyPr>
            <a:normAutofit fontScale="85000" lnSpcReduction="10000"/>
          </a:bodyPr>
          <a:lstStyle/>
          <a:p>
            <a:r>
              <a:rPr lang="en-US" dirty="0"/>
              <a:t>Baseline</a:t>
            </a:r>
          </a:p>
          <a:p>
            <a:pPr lvl="1"/>
            <a:r>
              <a:rPr lang="en-US" dirty="0"/>
              <a:t>Child, parent, &amp; teacher surveys</a:t>
            </a:r>
          </a:p>
          <a:p>
            <a:pPr lvl="1"/>
            <a:r>
              <a:rPr lang="en-US" dirty="0"/>
              <a:t>Direct assessments</a:t>
            </a:r>
          </a:p>
          <a:p>
            <a:pPr lvl="1"/>
            <a:r>
              <a:rPr lang="en-US" dirty="0"/>
              <a:t>Demographics (family structure, SES, birth circumstances)</a:t>
            </a:r>
          </a:p>
          <a:p>
            <a:r>
              <a:rPr lang="en-US" dirty="0"/>
              <a:t>Follow ups </a:t>
            </a:r>
          </a:p>
          <a:p>
            <a:pPr lvl="1"/>
            <a:r>
              <a:rPr lang="en-US" dirty="0"/>
              <a:t>Cognition, personality, health, achievement, behavior </a:t>
            </a:r>
          </a:p>
          <a:p>
            <a:pPr lvl="1"/>
            <a:r>
              <a:rPr lang="en-US" dirty="0"/>
              <a:t>Followed up again at 12, 15, 21, 30, mid-30s</a:t>
            </a:r>
          </a:p>
          <a:p>
            <a:r>
              <a:rPr lang="en-US" dirty="0"/>
              <a:t>Mid 30s: Assess cardiovascular &amp; metabolic risk factors </a:t>
            </a:r>
          </a:p>
          <a:p>
            <a:pPr lvl="1"/>
            <a:r>
              <a:rPr lang="en-US" dirty="0"/>
              <a:t>Physical : weight, height, waist, hips, systolic &amp; diastolic BP</a:t>
            </a:r>
          </a:p>
          <a:p>
            <a:pPr lvl="1"/>
            <a:r>
              <a:rPr lang="en-US" dirty="0"/>
              <a:t>Laboratory tests: blood collected during medical visit </a:t>
            </a:r>
          </a:p>
          <a:p>
            <a:endParaRPr lang="en-US" dirty="0"/>
          </a:p>
          <a:p>
            <a:endParaRPr lang="en-US" dirty="0"/>
          </a:p>
        </p:txBody>
      </p:sp>
      <p:pic>
        <p:nvPicPr>
          <p:cNvPr id="4" name="Picture 3"/>
          <p:cNvPicPr>
            <a:picLocks noChangeAspect="1"/>
          </p:cNvPicPr>
          <p:nvPr/>
        </p:nvPicPr>
        <p:blipFill>
          <a:blip r:embed="rId3"/>
          <a:stretch>
            <a:fillRect/>
          </a:stretch>
        </p:blipFill>
        <p:spPr>
          <a:xfrm>
            <a:off x="7467600" y="6364181"/>
            <a:ext cx="1572904" cy="493819"/>
          </a:xfrm>
          <a:prstGeom prst="rect">
            <a:avLst/>
          </a:prstGeom>
        </p:spPr>
      </p:pic>
      <p:sp>
        <p:nvSpPr>
          <p:cNvPr id="5" name="Rectangle 4"/>
          <p:cNvSpPr/>
          <p:nvPr/>
        </p:nvSpPr>
        <p:spPr>
          <a:xfrm>
            <a:off x="2987306" y="-1087954"/>
            <a:ext cx="250581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(birth – end of stage II)</a:t>
            </a:r>
          </a:p>
        </p:txBody>
      </p:sp>
    </p:spTree>
    <p:extLst>
      <p:ext uri="{BB962C8B-B14F-4D97-AF65-F5344CB8AC3E}">
        <p14:creationId xmlns:p14="http://schemas.microsoft.com/office/powerpoint/2010/main" val="167597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7813"/>
            <a:ext cx="8839200" cy="1143000"/>
          </a:xfrm>
        </p:spPr>
        <p:txBody>
          <a:bodyPr>
            <a:noAutofit/>
          </a:bodyPr>
          <a:lstStyle/>
          <a:p>
            <a:r>
              <a:rPr lang="en-US" sz="3200" dirty="0"/>
              <a:t>Levels of organization—1 (bottom) to 7 (top)</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9" y="1540049"/>
            <a:ext cx="8379519" cy="53179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152400" y="5029200"/>
            <a:ext cx="3048000" cy="646331"/>
          </a:xfrm>
          <a:prstGeom prst="rect">
            <a:avLst/>
          </a:prstGeom>
        </p:spPr>
        <p:txBody>
          <a:bodyPr wrap="square">
            <a:spAutoFit/>
          </a:bodyPr>
          <a:lstStyle/>
          <a:p>
            <a:pPr algn="ctr"/>
            <a:r>
              <a:rPr lang="en-US" dirty="0"/>
              <a:t>direct and indirect effects </a:t>
            </a:r>
          </a:p>
          <a:p>
            <a:pPr algn="ctr"/>
            <a:r>
              <a:rPr lang="en-US" dirty="0"/>
              <a:t>on child…</a:t>
            </a:r>
          </a:p>
        </p:txBody>
      </p:sp>
      <p:sp>
        <p:nvSpPr>
          <p:cNvPr id="3" name="Rectangle 2"/>
          <p:cNvSpPr/>
          <p:nvPr/>
        </p:nvSpPr>
        <p:spPr>
          <a:xfrm>
            <a:off x="2339975" y="-1463378"/>
            <a:ext cx="4572000" cy="923330"/>
          </a:xfrm>
          <a:prstGeom prst="rect">
            <a:avLst/>
          </a:prstGeom>
        </p:spPr>
        <p:txBody>
          <a:bodyPr>
            <a:spAutoFit/>
          </a:bodyPr>
          <a:lstStyle/>
          <a:p>
            <a:r>
              <a:rPr lang="en-US" dirty="0"/>
              <a:t>Hypothesized case: Heterogeneous grouping and complex instruction </a:t>
            </a:r>
            <a:r>
              <a:rPr lang="en-US" dirty="0">
                <a:sym typeface="Wingdings" panose="05000000000000000000" pitchFamily="2" charset="2"/>
              </a:rPr>
              <a:t></a:t>
            </a:r>
            <a:r>
              <a:rPr lang="en-US" dirty="0"/>
              <a:t> increase educational equity</a:t>
            </a:r>
          </a:p>
        </p:txBody>
      </p:sp>
      <p:sp>
        <p:nvSpPr>
          <p:cNvPr id="5" name="TextBox 4"/>
          <p:cNvSpPr txBox="1"/>
          <p:nvPr/>
        </p:nvSpPr>
        <p:spPr>
          <a:xfrm>
            <a:off x="4158196" y="1676400"/>
            <a:ext cx="2634055" cy="646331"/>
          </a:xfrm>
          <a:prstGeom prst="rect">
            <a:avLst/>
          </a:prstGeom>
          <a:noFill/>
        </p:spPr>
        <p:txBody>
          <a:bodyPr wrap="none" rtlCol="0">
            <a:spAutoFit/>
          </a:bodyPr>
          <a:lstStyle/>
          <a:p>
            <a:pPr algn="ctr"/>
            <a:r>
              <a:rPr lang="en-US" b="1" dirty="0">
                <a:solidFill>
                  <a:schemeClr val="accent1"/>
                </a:solidFill>
              </a:rPr>
              <a:t>Broward gifted testing</a:t>
            </a:r>
          </a:p>
          <a:p>
            <a:pPr algn="ctr"/>
            <a:r>
              <a:rPr lang="en-US" b="1" dirty="0">
                <a:solidFill>
                  <a:schemeClr val="accent1"/>
                </a:solidFill>
              </a:rPr>
              <a:t>2021 Bright Futures</a:t>
            </a:r>
          </a:p>
        </p:txBody>
      </p:sp>
    </p:spTree>
    <p:extLst>
      <p:ext uri="{BB962C8B-B14F-4D97-AF65-F5344CB8AC3E}">
        <p14:creationId xmlns:p14="http://schemas.microsoft.com/office/powerpoint/2010/main" val="3261452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Physical Health (Males)</a:t>
            </a:r>
          </a:p>
        </p:txBody>
      </p:sp>
      <p:pic>
        <p:nvPicPr>
          <p:cNvPr id="4" name="Content Placeholder 3"/>
          <p:cNvPicPr>
            <a:picLocks noGrp="1" noChangeAspect="1"/>
          </p:cNvPicPr>
          <p:nvPr>
            <p:ph idx="1"/>
          </p:nvPr>
        </p:nvPicPr>
        <p:blipFill>
          <a:blip r:embed="rId3"/>
          <a:stretch>
            <a:fillRect/>
          </a:stretch>
        </p:blipFill>
        <p:spPr>
          <a:xfrm>
            <a:off x="0" y="1441191"/>
            <a:ext cx="8958943" cy="5220641"/>
          </a:xfrm>
          <a:prstGeom prst="rect">
            <a:avLst/>
          </a:prstGeom>
        </p:spPr>
      </p:pic>
      <p:grpSp>
        <p:nvGrpSpPr>
          <p:cNvPr id="11" name="Group 10"/>
          <p:cNvGrpSpPr/>
          <p:nvPr/>
        </p:nvGrpSpPr>
        <p:grpSpPr>
          <a:xfrm>
            <a:off x="5257800" y="1981199"/>
            <a:ext cx="884744" cy="4572001"/>
            <a:chOff x="5105400" y="1981201"/>
            <a:chExt cx="842818" cy="4343400"/>
          </a:xfrm>
        </p:grpSpPr>
        <p:sp>
          <p:nvSpPr>
            <p:cNvPr id="5" name="Rectangle 4"/>
            <p:cNvSpPr/>
            <p:nvPr/>
          </p:nvSpPr>
          <p:spPr>
            <a:xfrm>
              <a:off x="5111689" y="1981201"/>
              <a:ext cx="830239" cy="409755"/>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Rectangle 5"/>
            <p:cNvSpPr/>
            <p:nvPr/>
          </p:nvSpPr>
          <p:spPr>
            <a:xfrm>
              <a:off x="5111689" y="2735833"/>
              <a:ext cx="830239" cy="409755"/>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a:xfrm>
              <a:off x="5111689" y="3285587"/>
              <a:ext cx="830239" cy="239091"/>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a:xfrm>
              <a:off x="5117979" y="3918999"/>
              <a:ext cx="830239" cy="170663"/>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a:xfrm>
              <a:off x="5105400" y="5341190"/>
              <a:ext cx="830239" cy="983411"/>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pic>
        <p:nvPicPr>
          <p:cNvPr id="3" name="Picture 2"/>
          <p:cNvPicPr>
            <a:picLocks noChangeAspect="1"/>
          </p:cNvPicPr>
          <p:nvPr/>
        </p:nvPicPr>
        <p:blipFill>
          <a:blip r:embed="rId4"/>
          <a:stretch>
            <a:fillRect/>
          </a:stretch>
        </p:blipFill>
        <p:spPr>
          <a:xfrm>
            <a:off x="9296400" y="6391332"/>
            <a:ext cx="1572904" cy="493819"/>
          </a:xfrm>
          <a:prstGeom prst="rect">
            <a:avLst/>
          </a:prstGeom>
        </p:spPr>
      </p:pic>
    </p:spTree>
    <p:extLst>
      <p:ext uri="{BB962C8B-B14F-4D97-AF65-F5344CB8AC3E}">
        <p14:creationId xmlns:p14="http://schemas.microsoft.com/office/powerpoint/2010/main" val="3850096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Physical Health (Females)</a:t>
            </a:r>
          </a:p>
        </p:txBody>
      </p:sp>
      <p:pic>
        <p:nvPicPr>
          <p:cNvPr id="5" name="Content Placeholder 4"/>
          <p:cNvPicPr>
            <a:picLocks noGrp="1" noChangeAspect="1"/>
          </p:cNvPicPr>
          <p:nvPr>
            <p:ph idx="1"/>
          </p:nvPr>
        </p:nvPicPr>
        <p:blipFill>
          <a:blip r:embed="rId3"/>
          <a:stretch>
            <a:fillRect/>
          </a:stretch>
        </p:blipFill>
        <p:spPr>
          <a:xfrm>
            <a:off x="742299" y="1774825"/>
            <a:ext cx="7659401" cy="4625975"/>
          </a:xfrm>
          <a:prstGeom prst="rect">
            <a:avLst/>
          </a:prstGeom>
        </p:spPr>
      </p:pic>
      <p:sp>
        <p:nvSpPr>
          <p:cNvPr id="6" name="Rectangle 5"/>
          <p:cNvSpPr/>
          <p:nvPr/>
        </p:nvSpPr>
        <p:spPr>
          <a:xfrm>
            <a:off x="5334000" y="2819400"/>
            <a:ext cx="609600" cy="1524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a:xfrm>
            <a:off x="4778178" y="7700913"/>
            <a:ext cx="609600" cy="1524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a:xfrm>
            <a:off x="4781320" y="8925219"/>
            <a:ext cx="609600" cy="3810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ctangle 8"/>
          <p:cNvSpPr/>
          <p:nvPr/>
        </p:nvSpPr>
        <p:spPr>
          <a:xfrm>
            <a:off x="4778178" y="10058400"/>
            <a:ext cx="609600" cy="233313"/>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3" name="Picture 2"/>
          <p:cNvPicPr>
            <a:picLocks noChangeAspect="1"/>
          </p:cNvPicPr>
          <p:nvPr/>
        </p:nvPicPr>
        <p:blipFill>
          <a:blip r:embed="rId4"/>
          <a:stretch>
            <a:fillRect/>
          </a:stretch>
        </p:blipFill>
        <p:spPr>
          <a:xfrm>
            <a:off x="7571096" y="6380967"/>
            <a:ext cx="1572904" cy="493819"/>
          </a:xfrm>
          <a:prstGeom prst="rect">
            <a:avLst/>
          </a:prstGeom>
        </p:spPr>
      </p:pic>
    </p:spTree>
    <p:extLst>
      <p:ext uri="{BB962C8B-B14F-4D97-AF65-F5344CB8AC3E}">
        <p14:creationId xmlns:p14="http://schemas.microsoft.com/office/powerpoint/2010/main" val="3483300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Health Care &amp; Physical Development (Males)</a:t>
            </a:r>
          </a:p>
        </p:txBody>
      </p:sp>
      <p:pic>
        <p:nvPicPr>
          <p:cNvPr id="4" name="Content Placeholder 3"/>
          <p:cNvPicPr>
            <a:picLocks noGrp="1" noChangeAspect="1"/>
          </p:cNvPicPr>
          <p:nvPr>
            <p:ph idx="1"/>
          </p:nvPr>
        </p:nvPicPr>
        <p:blipFill>
          <a:blip r:embed="rId3"/>
          <a:stretch>
            <a:fillRect/>
          </a:stretch>
        </p:blipFill>
        <p:spPr>
          <a:xfrm>
            <a:off x="457200" y="1981200"/>
            <a:ext cx="8229600" cy="4147625"/>
          </a:xfrm>
          <a:prstGeom prst="rect">
            <a:avLst/>
          </a:prstGeom>
        </p:spPr>
      </p:pic>
      <p:sp>
        <p:nvSpPr>
          <p:cNvPr id="5" name="Rectangle 4"/>
          <p:cNvSpPr/>
          <p:nvPr/>
        </p:nvSpPr>
        <p:spPr>
          <a:xfrm>
            <a:off x="5105400" y="2590800"/>
            <a:ext cx="609600" cy="6858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Rectangle 5"/>
          <p:cNvSpPr/>
          <p:nvPr/>
        </p:nvSpPr>
        <p:spPr>
          <a:xfrm>
            <a:off x="5091629" y="3534578"/>
            <a:ext cx="609600" cy="1189822"/>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Rectangle 6"/>
          <p:cNvSpPr/>
          <p:nvPr/>
        </p:nvSpPr>
        <p:spPr>
          <a:xfrm>
            <a:off x="5110909" y="5106924"/>
            <a:ext cx="609600" cy="381000"/>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Rectangle 7"/>
          <p:cNvSpPr/>
          <p:nvPr/>
        </p:nvSpPr>
        <p:spPr>
          <a:xfrm>
            <a:off x="5105400" y="5562600"/>
            <a:ext cx="609600" cy="429847"/>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3" name="Picture 2"/>
          <p:cNvPicPr>
            <a:picLocks noChangeAspect="1"/>
          </p:cNvPicPr>
          <p:nvPr/>
        </p:nvPicPr>
        <p:blipFill>
          <a:blip r:embed="rId4"/>
          <a:stretch>
            <a:fillRect/>
          </a:stretch>
        </p:blipFill>
        <p:spPr>
          <a:xfrm>
            <a:off x="7566921" y="6331822"/>
            <a:ext cx="1572904" cy="493819"/>
          </a:xfrm>
          <a:prstGeom prst="rect">
            <a:avLst/>
          </a:prstGeom>
        </p:spPr>
      </p:pic>
    </p:spTree>
    <p:extLst>
      <p:ext uri="{BB962C8B-B14F-4D97-AF65-F5344CB8AC3E}">
        <p14:creationId xmlns:p14="http://schemas.microsoft.com/office/powerpoint/2010/main" val="4005488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Health Care &amp; Physical Development (Females)</a:t>
            </a:r>
          </a:p>
        </p:txBody>
      </p:sp>
      <p:pic>
        <p:nvPicPr>
          <p:cNvPr id="4" name="Content Placeholder 3"/>
          <p:cNvPicPr>
            <a:picLocks noGrp="1" noChangeAspect="1"/>
          </p:cNvPicPr>
          <p:nvPr>
            <p:ph idx="1"/>
          </p:nvPr>
        </p:nvPicPr>
        <p:blipFill>
          <a:blip r:embed="rId3"/>
          <a:stretch>
            <a:fillRect/>
          </a:stretch>
        </p:blipFill>
        <p:spPr>
          <a:xfrm>
            <a:off x="457200" y="1905000"/>
            <a:ext cx="8229600" cy="4105094"/>
          </a:xfrm>
          <a:prstGeom prst="rect">
            <a:avLst/>
          </a:prstGeom>
        </p:spPr>
      </p:pic>
      <p:sp>
        <p:nvSpPr>
          <p:cNvPr id="5" name="Rectangle 4"/>
          <p:cNvSpPr/>
          <p:nvPr/>
        </p:nvSpPr>
        <p:spPr>
          <a:xfrm>
            <a:off x="5181600" y="3576547"/>
            <a:ext cx="609600" cy="233453"/>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Rectangle 5"/>
          <p:cNvSpPr/>
          <p:nvPr/>
        </p:nvSpPr>
        <p:spPr>
          <a:xfrm>
            <a:off x="5181600" y="3978663"/>
            <a:ext cx="609600" cy="233453"/>
          </a:xfrm>
          <a:prstGeom prst="rect">
            <a:avLst/>
          </a:prstGeom>
          <a:solidFill>
            <a:schemeClr val="accent3">
              <a:alpha val="2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3" name="Picture 2"/>
          <p:cNvPicPr>
            <a:picLocks noChangeAspect="1"/>
          </p:cNvPicPr>
          <p:nvPr/>
        </p:nvPicPr>
        <p:blipFill>
          <a:blip r:embed="rId4"/>
          <a:stretch>
            <a:fillRect/>
          </a:stretch>
        </p:blipFill>
        <p:spPr>
          <a:xfrm>
            <a:off x="7551263" y="6260008"/>
            <a:ext cx="1572904" cy="493819"/>
          </a:xfrm>
          <a:prstGeom prst="rect">
            <a:avLst/>
          </a:prstGeom>
        </p:spPr>
      </p:pic>
    </p:spTree>
    <p:extLst>
      <p:ext uri="{BB962C8B-B14F-4D97-AF65-F5344CB8AC3E}">
        <p14:creationId xmlns:p14="http://schemas.microsoft.com/office/powerpoint/2010/main" val="1368375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BMI (Males)</a:t>
            </a:r>
          </a:p>
        </p:txBody>
      </p:sp>
      <p:sp>
        <p:nvSpPr>
          <p:cNvPr id="3" name="Content Placeholder 2"/>
          <p:cNvSpPr>
            <a:spLocks noGrp="1"/>
          </p:cNvSpPr>
          <p:nvPr>
            <p:ph idx="1"/>
          </p:nvPr>
        </p:nvSpPr>
        <p:spPr>
          <a:xfrm>
            <a:off x="466595" y="1524000"/>
            <a:ext cx="8229600" cy="4625609"/>
          </a:xfrm>
        </p:spPr>
        <p:txBody>
          <a:bodyPr/>
          <a:lstStyle/>
          <a:p>
            <a:endParaRPr lang="en-US" dirty="0"/>
          </a:p>
          <a:p>
            <a:endParaRPr lang="en-US" dirty="0"/>
          </a:p>
          <a:p>
            <a:pPr marL="118872" indent="0">
              <a:buNone/>
            </a:pPr>
            <a:endParaRPr lang="en-US" dirty="0"/>
          </a:p>
          <a:p>
            <a:endParaRPr lang="en-US" dirty="0"/>
          </a:p>
        </p:txBody>
      </p:sp>
      <p:pic>
        <p:nvPicPr>
          <p:cNvPr id="6" name="Picture 5"/>
          <p:cNvPicPr>
            <a:picLocks noChangeAspect="1"/>
          </p:cNvPicPr>
          <p:nvPr/>
        </p:nvPicPr>
        <p:blipFill>
          <a:blip r:embed="rId3"/>
          <a:stretch>
            <a:fillRect/>
          </a:stretch>
        </p:blipFill>
        <p:spPr>
          <a:xfrm>
            <a:off x="228600" y="1989387"/>
            <a:ext cx="6858000" cy="4296923"/>
          </a:xfrm>
          <a:prstGeom prst="rect">
            <a:avLst/>
          </a:prstGeom>
        </p:spPr>
      </p:pic>
      <p:sp>
        <p:nvSpPr>
          <p:cNvPr id="7" name="TextBox 6"/>
          <p:cNvSpPr txBox="1"/>
          <p:nvPr/>
        </p:nvSpPr>
        <p:spPr>
          <a:xfrm>
            <a:off x="7086600" y="2743200"/>
            <a:ext cx="16002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BMI for males 0-4yrs</a:t>
            </a:r>
          </a:p>
        </p:txBody>
      </p:sp>
      <p:sp>
        <p:nvSpPr>
          <p:cNvPr id="8" name="TextBox 7"/>
          <p:cNvSpPr txBox="1"/>
          <p:nvPr/>
        </p:nvSpPr>
        <p:spPr>
          <a:xfrm>
            <a:off x="7095995" y="4724400"/>
            <a:ext cx="16002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BMI for males 2-8yrs</a:t>
            </a:r>
          </a:p>
        </p:txBody>
      </p:sp>
      <p:sp>
        <p:nvSpPr>
          <p:cNvPr id="12" name="Freeform 11"/>
          <p:cNvSpPr/>
          <p:nvPr/>
        </p:nvSpPr>
        <p:spPr>
          <a:xfrm>
            <a:off x="787021" y="4026090"/>
            <a:ext cx="259307" cy="41753"/>
          </a:xfrm>
          <a:custGeom>
            <a:avLst/>
            <a:gdLst>
              <a:gd name="connsiteX0" fmla="*/ 4549 w 259307"/>
              <a:gd name="connsiteY0" fmla="*/ 36394 h 41753"/>
              <a:gd name="connsiteX1" fmla="*/ 104633 w 259307"/>
              <a:gd name="connsiteY1" fmla="*/ 27295 h 41753"/>
              <a:gd name="connsiteX2" fmla="*/ 159224 w 259307"/>
              <a:gd name="connsiteY2" fmla="*/ 13647 h 41753"/>
              <a:gd name="connsiteX3" fmla="*/ 177421 w 259307"/>
              <a:gd name="connsiteY3" fmla="*/ 9098 h 41753"/>
              <a:gd name="connsiteX4" fmla="*/ 232012 w 259307"/>
              <a:gd name="connsiteY4" fmla="*/ 13647 h 41753"/>
              <a:gd name="connsiteX5" fmla="*/ 245660 w 259307"/>
              <a:gd name="connsiteY5" fmla="*/ 22746 h 41753"/>
              <a:gd name="connsiteX6" fmla="*/ 259307 w 259307"/>
              <a:gd name="connsiteY6" fmla="*/ 27295 h 41753"/>
              <a:gd name="connsiteX7" fmla="*/ 250209 w 259307"/>
              <a:gd name="connsiteY7" fmla="*/ 40943 h 41753"/>
              <a:gd name="connsiteX8" fmla="*/ 168322 w 259307"/>
              <a:gd name="connsiteY8" fmla="*/ 36394 h 41753"/>
              <a:gd name="connsiteX9" fmla="*/ 150125 w 259307"/>
              <a:gd name="connsiteY9" fmla="*/ 31844 h 41753"/>
              <a:gd name="connsiteX10" fmla="*/ 113731 w 259307"/>
              <a:gd name="connsiteY10" fmla="*/ 27295 h 41753"/>
              <a:gd name="connsiteX11" fmla="*/ 0 w 259307"/>
              <a:gd name="connsiteY11" fmla="*/ 22746 h 41753"/>
              <a:gd name="connsiteX12" fmla="*/ 4549 w 259307"/>
              <a:gd name="connsiteY12" fmla="*/ 9098 h 41753"/>
              <a:gd name="connsiteX13" fmla="*/ 31845 w 259307"/>
              <a:gd name="connsiteY13" fmla="*/ 0 h 41753"/>
              <a:gd name="connsiteX14" fmla="*/ 131928 w 259307"/>
              <a:gd name="connsiteY14" fmla="*/ 9098 h 41753"/>
              <a:gd name="connsiteX15" fmla="*/ 150125 w 259307"/>
              <a:gd name="connsiteY15" fmla="*/ 13647 h 41753"/>
              <a:gd name="connsiteX16" fmla="*/ 177421 w 259307"/>
              <a:gd name="connsiteY16" fmla="*/ 27295 h 4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1753">
                <a:moveTo>
                  <a:pt x="4549" y="36394"/>
                </a:moveTo>
                <a:cubicBezTo>
                  <a:pt x="37910" y="33361"/>
                  <a:pt x="71491" y="32169"/>
                  <a:pt x="104633" y="27295"/>
                </a:cubicBezTo>
                <a:cubicBezTo>
                  <a:pt x="123190" y="24566"/>
                  <a:pt x="141027" y="18196"/>
                  <a:pt x="159224" y="13647"/>
                </a:cubicBezTo>
                <a:lnTo>
                  <a:pt x="177421" y="9098"/>
                </a:lnTo>
                <a:cubicBezTo>
                  <a:pt x="195618" y="10614"/>
                  <a:pt x="214107" y="10066"/>
                  <a:pt x="232012" y="13647"/>
                </a:cubicBezTo>
                <a:cubicBezTo>
                  <a:pt x="237373" y="14719"/>
                  <a:pt x="240770" y="20301"/>
                  <a:pt x="245660" y="22746"/>
                </a:cubicBezTo>
                <a:cubicBezTo>
                  <a:pt x="249949" y="24890"/>
                  <a:pt x="254758" y="25779"/>
                  <a:pt x="259307" y="27295"/>
                </a:cubicBezTo>
                <a:cubicBezTo>
                  <a:pt x="256274" y="31844"/>
                  <a:pt x="255649" y="40399"/>
                  <a:pt x="250209" y="40943"/>
                </a:cubicBezTo>
                <a:cubicBezTo>
                  <a:pt x="223007" y="43663"/>
                  <a:pt x="195547" y="38869"/>
                  <a:pt x="168322" y="36394"/>
                </a:cubicBezTo>
                <a:cubicBezTo>
                  <a:pt x="162095" y="35828"/>
                  <a:pt x="156292" y="32872"/>
                  <a:pt x="150125" y="31844"/>
                </a:cubicBezTo>
                <a:cubicBezTo>
                  <a:pt x="138066" y="29834"/>
                  <a:pt x="125934" y="28035"/>
                  <a:pt x="113731" y="27295"/>
                </a:cubicBezTo>
                <a:cubicBezTo>
                  <a:pt x="75860" y="25000"/>
                  <a:pt x="37910" y="24262"/>
                  <a:pt x="0" y="22746"/>
                </a:cubicBezTo>
                <a:cubicBezTo>
                  <a:pt x="1516" y="18197"/>
                  <a:pt x="647" y="11885"/>
                  <a:pt x="4549" y="9098"/>
                </a:cubicBezTo>
                <a:cubicBezTo>
                  <a:pt x="12353" y="3524"/>
                  <a:pt x="31845" y="0"/>
                  <a:pt x="31845" y="0"/>
                </a:cubicBezTo>
                <a:cubicBezTo>
                  <a:pt x="95069" y="3719"/>
                  <a:pt x="90397" y="-131"/>
                  <a:pt x="131928" y="9098"/>
                </a:cubicBezTo>
                <a:cubicBezTo>
                  <a:pt x="138031" y="10454"/>
                  <a:pt x="144136" y="11850"/>
                  <a:pt x="150125" y="13647"/>
                </a:cubicBezTo>
                <a:cubicBezTo>
                  <a:pt x="178860" y="22267"/>
                  <a:pt x="177421" y="13307"/>
                  <a:pt x="177421" y="27295"/>
                </a:cubicBezTo>
              </a:path>
            </a:pathLst>
          </a:custGeom>
          <a:no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Freeform 13"/>
          <p:cNvSpPr/>
          <p:nvPr/>
        </p:nvSpPr>
        <p:spPr>
          <a:xfrm>
            <a:off x="787020" y="6190887"/>
            <a:ext cx="259307" cy="41753"/>
          </a:xfrm>
          <a:custGeom>
            <a:avLst/>
            <a:gdLst>
              <a:gd name="connsiteX0" fmla="*/ 4549 w 259307"/>
              <a:gd name="connsiteY0" fmla="*/ 36394 h 41753"/>
              <a:gd name="connsiteX1" fmla="*/ 104633 w 259307"/>
              <a:gd name="connsiteY1" fmla="*/ 27295 h 41753"/>
              <a:gd name="connsiteX2" fmla="*/ 159224 w 259307"/>
              <a:gd name="connsiteY2" fmla="*/ 13647 h 41753"/>
              <a:gd name="connsiteX3" fmla="*/ 177421 w 259307"/>
              <a:gd name="connsiteY3" fmla="*/ 9098 h 41753"/>
              <a:gd name="connsiteX4" fmla="*/ 232012 w 259307"/>
              <a:gd name="connsiteY4" fmla="*/ 13647 h 41753"/>
              <a:gd name="connsiteX5" fmla="*/ 245660 w 259307"/>
              <a:gd name="connsiteY5" fmla="*/ 22746 h 41753"/>
              <a:gd name="connsiteX6" fmla="*/ 259307 w 259307"/>
              <a:gd name="connsiteY6" fmla="*/ 27295 h 41753"/>
              <a:gd name="connsiteX7" fmla="*/ 250209 w 259307"/>
              <a:gd name="connsiteY7" fmla="*/ 40943 h 41753"/>
              <a:gd name="connsiteX8" fmla="*/ 168322 w 259307"/>
              <a:gd name="connsiteY8" fmla="*/ 36394 h 41753"/>
              <a:gd name="connsiteX9" fmla="*/ 150125 w 259307"/>
              <a:gd name="connsiteY9" fmla="*/ 31844 h 41753"/>
              <a:gd name="connsiteX10" fmla="*/ 113731 w 259307"/>
              <a:gd name="connsiteY10" fmla="*/ 27295 h 41753"/>
              <a:gd name="connsiteX11" fmla="*/ 0 w 259307"/>
              <a:gd name="connsiteY11" fmla="*/ 22746 h 41753"/>
              <a:gd name="connsiteX12" fmla="*/ 4549 w 259307"/>
              <a:gd name="connsiteY12" fmla="*/ 9098 h 41753"/>
              <a:gd name="connsiteX13" fmla="*/ 31845 w 259307"/>
              <a:gd name="connsiteY13" fmla="*/ 0 h 41753"/>
              <a:gd name="connsiteX14" fmla="*/ 131928 w 259307"/>
              <a:gd name="connsiteY14" fmla="*/ 9098 h 41753"/>
              <a:gd name="connsiteX15" fmla="*/ 150125 w 259307"/>
              <a:gd name="connsiteY15" fmla="*/ 13647 h 41753"/>
              <a:gd name="connsiteX16" fmla="*/ 177421 w 259307"/>
              <a:gd name="connsiteY16" fmla="*/ 27295 h 4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1753">
                <a:moveTo>
                  <a:pt x="4549" y="36394"/>
                </a:moveTo>
                <a:cubicBezTo>
                  <a:pt x="37910" y="33361"/>
                  <a:pt x="71491" y="32169"/>
                  <a:pt x="104633" y="27295"/>
                </a:cubicBezTo>
                <a:cubicBezTo>
                  <a:pt x="123190" y="24566"/>
                  <a:pt x="141027" y="18196"/>
                  <a:pt x="159224" y="13647"/>
                </a:cubicBezTo>
                <a:lnTo>
                  <a:pt x="177421" y="9098"/>
                </a:lnTo>
                <a:cubicBezTo>
                  <a:pt x="195618" y="10614"/>
                  <a:pt x="214107" y="10066"/>
                  <a:pt x="232012" y="13647"/>
                </a:cubicBezTo>
                <a:cubicBezTo>
                  <a:pt x="237373" y="14719"/>
                  <a:pt x="240770" y="20301"/>
                  <a:pt x="245660" y="22746"/>
                </a:cubicBezTo>
                <a:cubicBezTo>
                  <a:pt x="249949" y="24890"/>
                  <a:pt x="254758" y="25779"/>
                  <a:pt x="259307" y="27295"/>
                </a:cubicBezTo>
                <a:cubicBezTo>
                  <a:pt x="256274" y="31844"/>
                  <a:pt x="255649" y="40399"/>
                  <a:pt x="250209" y="40943"/>
                </a:cubicBezTo>
                <a:cubicBezTo>
                  <a:pt x="223007" y="43663"/>
                  <a:pt x="195547" y="38869"/>
                  <a:pt x="168322" y="36394"/>
                </a:cubicBezTo>
                <a:cubicBezTo>
                  <a:pt x="162095" y="35828"/>
                  <a:pt x="156292" y="32872"/>
                  <a:pt x="150125" y="31844"/>
                </a:cubicBezTo>
                <a:cubicBezTo>
                  <a:pt x="138066" y="29834"/>
                  <a:pt x="125934" y="28035"/>
                  <a:pt x="113731" y="27295"/>
                </a:cubicBezTo>
                <a:cubicBezTo>
                  <a:pt x="75860" y="25000"/>
                  <a:pt x="37910" y="24262"/>
                  <a:pt x="0" y="22746"/>
                </a:cubicBezTo>
                <a:cubicBezTo>
                  <a:pt x="1516" y="18197"/>
                  <a:pt x="647" y="11885"/>
                  <a:pt x="4549" y="9098"/>
                </a:cubicBezTo>
                <a:cubicBezTo>
                  <a:pt x="12353" y="3524"/>
                  <a:pt x="31845" y="0"/>
                  <a:pt x="31845" y="0"/>
                </a:cubicBezTo>
                <a:cubicBezTo>
                  <a:pt x="95069" y="3719"/>
                  <a:pt x="90397" y="-131"/>
                  <a:pt x="131928" y="9098"/>
                </a:cubicBezTo>
                <a:cubicBezTo>
                  <a:pt x="138031" y="10454"/>
                  <a:pt x="144136" y="11850"/>
                  <a:pt x="150125" y="13647"/>
                </a:cubicBezTo>
                <a:cubicBezTo>
                  <a:pt x="178860" y="22267"/>
                  <a:pt x="177421" y="13307"/>
                  <a:pt x="177421" y="27295"/>
                </a:cubicBezTo>
              </a:path>
            </a:pathLst>
          </a:custGeom>
          <a:no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Freeform 14"/>
          <p:cNvSpPr/>
          <p:nvPr/>
        </p:nvSpPr>
        <p:spPr>
          <a:xfrm>
            <a:off x="368490" y="3038901"/>
            <a:ext cx="1937982" cy="508316"/>
          </a:xfrm>
          <a:custGeom>
            <a:avLst/>
            <a:gdLst>
              <a:gd name="connsiteX0" fmla="*/ 0 w 1937982"/>
              <a:gd name="connsiteY0" fmla="*/ 441278 h 508316"/>
              <a:gd name="connsiteX1" fmla="*/ 36394 w 1937982"/>
              <a:gd name="connsiteY1" fmla="*/ 450377 h 508316"/>
              <a:gd name="connsiteX2" fmla="*/ 63689 w 1937982"/>
              <a:gd name="connsiteY2" fmla="*/ 468574 h 508316"/>
              <a:gd name="connsiteX3" fmla="*/ 118280 w 1937982"/>
              <a:gd name="connsiteY3" fmla="*/ 477672 h 508316"/>
              <a:gd name="connsiteX4" fmla="*/ 159223 w 1937982"/>
              <a:gd name="connsiteY4" fmla="*/ 486771 h 508316"/>
              <a:gd name="connsiteX5" fmla="*/ 172871 w 1937982"/>
              <a:gd name="connsiteY5" fmla="*/ 491320 h 508316"/>
              <a:gd name="connsiteX6" fmla="*/ 204716 w 1937982"/>
              <a:gd name="connsiteY6" fmla="*/ 495869 h 508316"/>
              <a:gd name="connsiteX7" fmla="*/ 232011 w 1937982"/>
              <a:gd name="connsiteY7" fmla="*/ 500418 h 508316"/>
              <a:gd name="connsiteX8" fmla="*/ 291152 w 1937982"/>
              <a:gd name="connsiteY8" fmla="*/ 500418 h 508316"/>
              <a:gd name="connsiteX9" fmla="*/ 300250 w 1937982"/>
              <a:gd name="connsiteY9" fmla="*/ 473123 h 508316"/>
              <a:gd name="connsiteX10" fmla="*/ 313898 w 1937982"/>
              <a:gd name="connsiteY10" fmla="*/ 464024 h 508316"/>
              <a:gd name="connsiteX11" fmla="*/ 336644 w 1937982"/>
              <a:gd name="connsiteY11" fmla="*/ 432180 h 508316"/>
              <a:gd name="connsiteX12" fmla="*/ 354841 w 1937982"/>
              <a:gd name="connsiteY12" fmla="*/ 404884 h 508316"/>
              <a:gd name="connsiteX13" fmla="*/ 382137 w 1937982"/>
              <a:gd name="connsiteY13" fmla="*/ 377589 h 508316"/>
              <a:gd name="connsiteX14" fmla="*/ 404883 w 1937982"/>
              <a:gd name="connsiteY14" fmla="*/ 345744 h 508316"/>
              <a:gd name="connsiteX15" fmla="*/ 423080 w 1937982"/>
              <a:gd name="connsiteY15" fmla="*/ 327547 h 508316"/>
              <a:gd name="connsiteX16" fmla="*/ 436728 w 1937982"/>
              <a:gd name="connsiteY16" fmla="*/ 300251 h 508316"/>
              <a:gd name="connsiteX17" fmla="*/ 441277 w 1937982"/>
              <a:gd name="connsiteY17" fmla="*/ 286603 h 508316"/>
              <a:gd name="connsiteX18" fmla="*/ 459474 w 1937982"/>
              <a:gd name="connsiteY18" fmla="*/ 259308 h 508316"/>
              <a:gd name="connsiteX19" fmla="*/ 482220 w 1937982"/>
              <a:gd name="connsiteY19" fmla="*/ 218365 h 508316"/>
              <a:gd name="connsiteX20" fmla="*/ 491319 w 1937982"/>
              <a:gd name="connsiteY20" fmla="*/ 204717 h 508316"/>
              <a:gd name="connsiteX21" fmla="*/ 545910 w 1937982"/>
              <a:gd name="connsiteY21" fmla="*/ 181971 h 508316"/>
              <a:gd name="connsiteX22" fmla="*/ 559558 w 1937982"/>
              <a:gd name="connsiteY22" fmla="*/ 177421 h 508316"/>
              <a:gd name="connsiteX23" fmla="*/ 573206 w 1937982"/>
              <a:gd name="connsiteY23" fmla="*/ 172872 h 508316"/>
              <a:gd name="connsiteX24" fmla="*/ 586853 w 1937982"/>
              <a:gd name="connsiteY24" fmla="*/ 163774 h 508316"/>
              <a:gd name="connsiteX25" fmla="*/ 618698 w 1937982"/>
              <a:gd name="connsiteY25" fmla="*/ 154675 h 508316"/>
              <a:gd name="connsiteX26" fmla="*/ 677838 w 1937982"/>
              <a:gd name="connsiteY26" fmla="*/ 145577 h 508316"/>
              <a:gd name="connsiteX27" fmla="*/ 736979 w 1937982"/>
              <a:gd name="connsiteY27" fmla="*/ 136478 h 508316"/>
              <a:gd name="connsiteX28" fmla="*/ 768823 w 1937982"/>
              <a:gd name="connsiteY28" fmla="*/ 127380 h 508316"/>
              <a:gd name="connsiteX29" fmla="*/ 787020 w 1937982"/>
              <a:gd name="connsiteY29" fmla="*/ 122830 h 508316"/>
              <a:gd name="connsiteX30" fmla="*/ 800668 w 1937982"/>
              <a:gd name="connsiteY30" fmla="*/ 113732 h 508316"/>
              <a:gd name="connsiteX31" fmla="*/ 846161 w 1937982"/>
              <a:gd name="connsiteY31" fmla="*/ 104633 h 508316"/>
              <a:gd name="connsiteX32" fmla="*/ 868907 w 1937982"/>
              <a:gd name="connsiteY32" fmla="*/ 100084 h 508316"/>
              <a:gd name="connsiteX33" fmla="*/ 887104 w 1937982"/>
              <a:gd name="connsiteY33" fmla="*/ 95535 h 508316"/>
              <a:gd name="connsiteX34" fmla="*/ 1055426 w 1937982"/>
              <a:gd name="connsiteY34" fmla="*/ 90986 h 508316"/>
              <a:gd name="connsiteX35" fmla="*/ 1201003 w 1937982"/>
              <a:gd name="connsiteY35" fmla="*/ 72789 h 508316"/>
              <a:gd name="connsiteX36" fmla="*/ 1214650 w 1937982"/>
              <a:gd name="connsiteY36" fmla="*/ 68239 h 508316"/>
              <a:gd name="connsiteX37" fmla="*/ 1264692 w 1937982"/>
              <a:gd name="connsiteY37" fmla="*/ 59141 h 508316"/>
              <a:gd name="connsiteX38" fmla="*/ 1278340 w 1937982"/>
              <a:gd name="connsiteY38" fmla="*/ 54592 h 508316"/>
              <a:gd name="connsiteX39" fmla="*/ 1301086 w 1937982"/>
              <a:gd name="connsiteY39" fmla="*/ 45493 h 508316"/>
              <a:gd name="connsiteX40" fmla="*/ 1328382 w 1937982"/>
              <a:gd name="connsiteY40" fmla="*/ 40944 h 508316"/>
              <a:gd name="connsiteX41" fmla="*/ 1355677 w 1937982"/>
              <a:gd name="connsiteY41" fmla="*/ 31845 h 508316"/>
              <a:gd name="connsiteX42" fmla="*/ 1369325 w 1937982"/>
              <a:gd name="connsiteY42" fmla="*/ 27296 h 508316"/>
              <a:gd name="connsiteX43" fmla="*/ 1405719 w 1937982"/>
              <a:gd name="connsiteY43" fmla="*/ 18198 h 508316"/>
              <a:gd name="connsiteX44" fmla="*/ 1419367 w 1937982"/>
              <a:gd name="connsiteY44" fmla="*/ 13648 h 508316"/>
              <a:gd name="connsiteX45" fmla="*/ 1437564 w 1937982"/>
              <a:gd name="connsiteY45" fmla="*/ 9099 h 508316"/>
              <a:gd name="connsiteX46" fmla="*/ 1464859 w 1937982"/>
              <a:gd name="connsiteY46" fmla="*/ 0 h 508316"/>
              <a:gd name="connsiteX47" fmla="*/ 1783307 w 1937982"/>
              <a:gd name="connsiteY47" fmla="*/ 4550 h 508316"/>
              <a:gd name="connsiteX48" fmla="*/ 1937982 w 1937982"/>
              <a:gd name="connsiteY48" fmla="*/ 9099 h 50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37982" h="508316">
                <a:moveTo>
                  <a:pt x="0" y="441278"/>
                </a:moveTo>
                <a:cubicBezTo>
                  <a:pt x="3286" y="441935"/>
                  <a:pt x="30396" y="446379"/>
                  <a:pt x="36394" y="450377"/>
                </a:cubicBezTo>
                <a:cubicBezTo>
                  <a:pt x="58028" y="464800"/>
                  <a:pt x="40512" y="463938"/>
                  <a:pt x="63689" y="468574"/>
                </a:cubicBezTo>
                <a:cubicBezTo>
                  <a:pt x="81779" y="472192"/>
                  <a:pt x="100779" y="471839"/>
                  <a:pt x="118280" y="477672"/>
                </a:cubicBezTo>
                <a:cubicBezTo>
                  <a:pt x="149004" y="487912"/>
                  <a:pt x="111185" y="476095"/>
                  <a:pt x="159223" y="486771"/>
                </a:cubicBezTo>
                <a:cubicBezTo>
                  <a:pt x="163904" y="487811"/>
                  <a:pt x="168169" y="490380"/>
                  <a:pt x="172871" y="491320"/>
                </a:cubicBezTo>
                <a:cubicBezTo>
                  <a:pt x="183386" y="493423"/>
                  <a:pt x="194118" y="494239"/>
                  <a:pt x="204716" y="495869"/>
                </a:cubicBezTo>
                <a:cubicBezTo>
                  <a:pt x="213833" y="497271"/>
                  <a:pt x="222913" y="498902"/>
                  <a:pt x="232011" y="500418"/>
                </a:cubicBezTo>
                <a:cubicBezTo>
                  <a:pt x="251778" y="507008"/>
                  <a:pt x="267388" y="514280"/>
                  <a:pt x="291152" y="500418"/>
                </a:cubicBezTo>
                <a:cubicBezTo>
                  <a:pt x="299436" y="495586"/>
                  <a:pt x="292270" y="478443"/>
                  <a:pt x="300250" y="473123"/>
                </a:cubicBezTo>
                <a:lnTo>
                  <a:pt x="313898" y="464024"/>
                </a:lnTo>
                <a:cubicBezTo>
                  <a:pt x="343523" y="419591"/>
                  <a:pt x="297085" y="488695"/>
                  <a:pt x="336644" y="432180"/>
                </a:cubicBezTo>
                <a:cubicBezTo>
                  <a:pt x="342915" y="423221"/>
                  <a:pt x="347109" y="412616"/>
                  <a:pt x="354841" y="404884"/>
                </a:cubicBezTo>
                <a:cubicBezTo>
                  <a:pt x="363940" y="395786"/>
                  <a:pt x="375000" y="388295"/>
                  <a:pt x="382137" y="377589"/>
                </a:cubicBezTo>
                <a:cubicBezTo>
                  <a:pt x="388933" y="367395"/>
                  <a:pt x="396979" y="354777"/>
                  <a:pt x="404883" y="345744"/>
                </a:cubicBezTo>
                <a:cubicBezTo>
                  <a:pt x="410532" y="339288"/>
                  <a:pt x="417014" y="333613"/>
                  <a:pt x="423080" y="327547"/>
                </a:cubicBezTo>
                <a:cubicBezTo>
                  <a:pt x="434514" y="293243"/>
                  <a:pt x="419090" y="335527"/>
                  <a:pt x="436728" y="300251"/>
                </a:cubicBezTo>
                <a:cubicBezTo>
                  <a:pt x="438873" y="295962"/>
                  <a:pt x="438948" y="290795"/>
                  <a:pt x="441277" y="286603"/>
                </a:cubicBezTo>
                <a:cubicBezTo>
                  <a:pt x="446587" y="277044"/>
                  <a:pt x="456016" y="269682"/>
                  <a:pt x="459474" y="259308"/>
                </a:cubicBezTo>
                <a:cubicBezTo>
                  <a:pt x="467481" y="235286"/>
                  <a:pt x="461363" y="249650"/>
                  <a:pt x="482220" y="218365"/>
                </a:cubicBezTo>
                <a:cubicBezTo>
                  <a:pt x="485253" y="213816"/>
                  <a:pt x="486770" y="207750"/>
                  <a:pt x="491319" y="204717"/>
                </a:cubicBezTo>
                <a:cubicBezTo>
                  <a:pt x="516937" y="187637"/>
                  <a:pt x="499778" y="197348"/>
                  <a:pt x="545910" y="181971"/>
                </a:cubicBezTo>
                <a:lnTo>
                  <a:pt x="559558" y="177421"/>
                </a:lnTo>
                <a:lnTo>
                  <a:pt x="573206" y="172872"/>
                </a:lnTo>
                <a:cubicBezTo>
                  <a:pt x="577755" y="169839"/>
                  <a:pt x="581963" y="166219"/>
                  <a:pt x="586853" y="163774"/>
                </a:cubicBezTo>
                <a:cubicBezTo>
                  <a:pt x="592638" y="160882"/>
                  <a:pt x="613834" y="155648"/>
                  <a:pt x="618698" y="154675"/>
                </a:cubicBezTo>
                <a:cubicBezTo>
                  <a:pt x="634476" y="151520"/>
                  <a:pt x="662546" y="147761"/>
                  <a:pt x="677838" y="145577"/>
                </a:cubicBezTo>
                <a:cubicBezTo>
                  <a:pt x="709501" y="135021"/>
                  <a:pt x="675409" y="145273"/>
                  <a:pt x="736979" y="136478"/>
                </a:cubicBezTo>
                <a:cubicBezTo>
                  <a:pt x="751199" y="134447"/>
                  <a:pt x="755862" y="131083"/>
                  <a:pt x="768823" y="127380"/>
                </a:cubicBezTo>
                <a:cubicBezTo>
                  <a:pt x="774835" y="125662"/>
                  <a:pt x="780954" y="124347"/>
                  <a:pt x="787020" y="122830"/>
                </a:cubicBezTo>
                <a:cubicBezTo>
                  <a:pt x="791569" y="119797"/>
                  <a:pt x="795778" y="116177"/>
                  <a:pt x="800668" y="113732"/>
                </a:cubicBezTo>
                <a:cubicBezTo>
                  <a:pt x="813746" y="107194"/>
                  <a:pt x="833590" y="106728"/>
                  <a:pt x="846161" y="104633"/>
                </a:cubicBezTo>
                <a:cubicBezTo>
                  <a:pt x="853788" y="103362"/>
                  <a:pt x="861359" y="101761"/>
                  <a:pt x="868907" y="100084"/>
                </a:cubicBezTo>
                <a:cubicBezTo>
                  <a:pt x="875010" y="98728"/>
                  <a:pt x="880859" y="95840"/>
                  <a:pt x="887104" y="95535"/>
                </a:cubicBezTo>
                <a:cubicBezTo>
                  <a:pt x="943165" y="92800"/>
                  <a:pt x="999319" y="92502"/>
                  <a:pt x="1055426" y="90986"/>
                </a:cubicBezTo>
                <a:cubicBezTo>
                  <a:pt x="1120236" y="69382"/>
                  <a:pt x="1073159" y="82623"/>
                  <a:pt x="1201003" y="72789"/>
                </a:cubicBezTo>
                <a:cubicBezTo>
                  <a:pt x="1205552" y="71272"/>
                  <a:pt x="1209948" y="69179"/>
                  <a:pt x="1214650" y="68239"/>
                </a:cubicBezTo>
                <a:cubicBezTo>
                  <a:pt x="1257618" y="59645"/>
                  <a:pt x="1233216" y="68134"/>
                  <a:pt x="1264692" y="59141"/>
                </a:cubicBezTo>
                <a:cubicBezTo>
                  <a:pt x="1269303" y="57824"/>
                  <a:pt x="1273850" y="56276"/>
                  <a:pt x="1278340" y="54592"/>
                </a:cubicBezTo>
                <a:cubicBezTo>
                  <a:pt x="1285986" y="51725"/>
                  <a:pt x="1293208" y="47642"/>
                  <a:pt x="1301086" y="45493"/>
                </a:cubicBezTo>
                <a:cubicBezTo>
                  <a:pt x="1309985" y="43066"/>
                  <a:pt x="1319283" y="42460"/>
                  <a:pt x="1328382" y="40944"/>
                </a:cubicBezTo>
                <a:lnTo>
                  <a:pt x="1355677" y="31845"/>
                </a:lnTo>
                <a:cubicBezTo>
                  <a:pt x="1360226" y="30329"/>
                  <a:pt x="1364673" y="28459"/>
                  <a:pt x="1369325" y="27296"/>
                </a:cubicBezTo>
                <a:cubicBezTo>
                  <a:pt x="1381456" y="24263"/>
                  <a:pt x="1393856" y="22153"/>
                  <a:pt x="1405719" y="18198"/>
                </a:cubicBezTo>
                <a:cubicBezTo>
                  <a:pt x="1410268" y="16681"/>
                  <a:pt x="1414756" y="14965"/>
                  <a:pt x="1419367" y="13648"/>
                </a:cubicBezTo>
                <a:cubicBezTo>
                  <a:pt x="1425379" y="11930"/>
                  <a:pt x="1431575" y="10896"/>
                  <a:pt x="1437564" y="9099"/>
                </a:cubicBezTo>
                <a:cubicBezTo>
                  <a:pt x="1446750" y="6343"/>
                  <a:pt x="1464859" y="0"/>
                  <a:pt x="1464859" y="0"/>
                </a:cubicBezTo>
                <a:lnTo>
                  <a:pt x="1783307" y="4550"/>
                </a:lnTo>
                <a:cubicBezTo>
                  <a:pt x="2022107" y="9424"/>
                  <a:pt x="1846285" y="9099"/>
                  <a:pt x="1937982" y="9099"/>
                </a:cubicBezTo>
              </a:path>
            </a:pathLst>
          </a:custGeom>
          <a:noFill/>
          <a:ln>
            <a:solidFill>
              <a:srgbClr val="FF0000">
                <a:alpha val="4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6" name="Freeform 15"/>
          <p:cNvSpPr/>
          <p:nvPr/>
        </p:nvSpPr>
        <p:spPr>
          <a:xfrm>
            <a:off x="382137" y="5245290"/>
            <a:ext cx="1910687" cy="491319"/>
          </a:xfrm>
          <a:custGeom>
            <a:avLst/>
            <a:gdLst>
              <a:gd name="connsiteX0" fmla="*/ 0 w 1910687"/>
              <a:gd name="connsiteY0" fmla="*/ 491319 h 491319"/>
              <a:gd name="connsiteX1" fmla="*/ 100084 w 1910687"/>
              <a:gd name="connsiteY1" fmla="*/ 450376 h 491319"/>
              <a:gd name="connsiteX2" fmla="*/ 113732 w 1910687"/>
              <a:gd name="connsiteY2" fmla="*/ 445826 h 491319"/>
              <a:gd name="connsiteX3" fmla="*/ 127379 w 1910687"/>
              <a:gd name="connsiteY3" fmla="*/ 432179 h 491319"/>
              <a:gd name="connsiteX4" fmla="*/ 154675 w 1910687"/>
              <a:gd name="connsiteY4" fmla="*/ 418531 h 491319"/>
              <a:gd name="connsiteX5" fmla="*/ 204717 w 1910687"/>
              <a:gd name="connsiteY5" fmla="*/ 400334 h 491319"/>
              <a:gd name="connsiteX6" fmla="*/ 227463 w 1910687"/>
              <a:gd name="connsiteY6" fmla="*/ 391235 h 491319"/>
              <a:gd name="connsiteX7" fmla="*/ 245660 w 1910687"/>
              <a:gd name="connsiteY7" fmla="*/ 382137 h 491319"/>
              <a:gd name="connsiteX8" fmla="*/ 272956 w 1910687"/>
              <a:gd name="connsiteY8" fmla="*/ 373038 h 491319"/>
              <a:gd name="connsiteX9" fmla="*/ 300251 w 1910687"/>
              <a:gd name="connsiteY9" fmla="*/ 359391 h 491319"/>
              <a:gd name="connsiteX10" fmla="*/ 327547 w 1910687"/>
              <a:gd name="connsiteY10" fmla="*/ 341194 h 491319"/>
              <a:gd name="connsiteX11" fmla="*/ 341194 w 1910687"/>
              <a:gd name="connsiteY11" fmla="*/ 336644 h 491319"/>
              <a:gd name="connsiteX12" fmla="*/ 377588 w 1910687"/>
              <a:gd name="connsiteY12" fmla="*/ 318447 h 491319"/>
              <a:gd name="connsiteX13" fmla="*/ 391236 w 1910687"/>
              <a:gd name="connsiteY13" fmla="*/ 313898 h 491319"/>
              <a:gd name="connsiteX14" fmla="*/ 404884 w 1910687"/>
              <a:gd name="connsiteY14" fmla="*/ 304800 h 491319"/>
              <a:gd name="connsiteX15" fmla="*/ 427630 w 1910687"/>
              <a:gd name="connsiteY15" fmla="*/ 300250 h 491319"/>
              <a:gd name="connsiteX16" fmla="*/ 441278 w 1910687"/>
              <a:gd name="connsiteY16" fmla="*/ 295701 h 491319"/>
              <a:gd name="connsiteX17" fmla="*/ 473123 w 1910687"/>
              <a:gd name="connsiteY17" fmla="*/ 286603 h 491319"/>
              <a:gd name="connsiteX18" fmla="*/ 500418 w 1910687"/>
              <a:gd name="connsiteY18" fmla="*/ 272955 h 491319"/>
              <a:gd name="connsiteX19" fmla="*/ 518615 w 1910687"/>
              <a:gd name="connsiteY19" fmla="*/ 263856 h 491319"/>
              <a:gd name="connsiteX20" fmla="*/ 550460 w 1910687"/>
              <a:gd name="connsiteY20" fmla="*/ 254758 h 491319"/>
              <a:gd name="connsiteX21" fmla="*/ 586854 w 1910687"/>
              <a:gd name="connsiteY21" fmla="*/ 236561 h 491319"/>
              <a:gd name="connsiteX22" fmla="*/ 627797 w 1910687"/>
              <a:gd name="connsiteY22" fmla="*/ 227462 h 491319"/>
              <a:gd name="connsiteX23" fmla="*/ 659642 w 1910687"/>
              <a:gd name="connsiteY23" fmla="*/ 213814 h 491319"/>
              <a:gd name="connsiteX24" fmla="*/ 682388 w 1910687"/>
              <a:gd name="connsiteY24" fmla="*/ 204716 h 491319"/>
              <a:gd name="connsiteX25" fmla="*/ 928048 w 1910687"/>
              <a:gd name="connsiteY25" fmla="*/ 209265 h 491319"/>
              <a:gd name="connsiteX26" fmla="*/ 1046329 w 1910687"/>
              <a:gd name="connsiteY26" fmla="*/ 209265 h 491319"/>
              <a:gd name="connsiteX27" fmla="*/ 1087272 w 1910687"/>
              <a:gd name="connsiteY27" fmla="*/ 191068 h 491319"/>
              <a:gd name="connsiteX28" fmla="*/ 1100920 w 1910687"/>
              <a:gd name="connsiteY28" fmla="*/ 186519 h 491319"/>
              <a:gd name="connsiteX29" fmla="*/ 1119117 w 1910687"/>
              <a:gd name="connsiteY29" fmla="*/ 172871 h 491319"/>
              <a:gd name="connsiteX30" fmla="*/ 1173708 w 1910687"/>
              <a:gd name="connsiteY30" fmla="*/ 163773 h 491319"/>
              <a:gd name="connsiteX31" fmla="*/ 1241947 w 1910687"/>
              <a:gd name="connsiteY31" fmla="*/ 154674 h 491319"/>
              <a:gd name="connsiteX32" fmla="*/ 1291988 w 1910687"/>
              <a:gd name="connsiteY32" fmla="*/ 145576 h 491319"/>
              <a:gd name="connsiteX33" fmla="*/ 1323833 w 1910687"/>
              <a:gd name="connsiteY33" fmla="*/ 141026 h 491319"/>
              <a:gd name="connsiteX34" fmla="*/ 1351129 w 1910687"/>
              <a:gd name="connsiteY34" fmla="*/ 131928 h 491319"/>
              <a:gd name="connsiteX35" fmla="*/ 1364776 w 1910687"/>
              <a:gd name="connsiteY35" fmla="*/ 127379 h 491319"/>
              <a:gd name="connsiteX36" fmla="*/ 1410269 w 1910687"/>
              <a:gd name="connsiteY36" fmla="*/ 118280 h 491319"/>
              <a:gd name="connsiteX37" fmla="*/ 1423917 w 1910687"/>
              <a:gd name="connsiteY37" fmla="*/ 109182 h 491319"/>
              <a:gd name="connsiteX38" fmla="*/ 1478508 w 1910687"/>
              <a:gd name="connsiteY38" fmla="*/ 95534 h 491319"/>
              <a:gd name="connsiteX39" fmla="*/ 1496705 w 1910687"/>
              <a:gd name="connsiteY39" fmla="*/ 90985 h 491319"/>
              <a:gd name="connsiteX40" fmla="*/ 1514902 w 1910687"/>
              <a:gd name="connsiteY40" fmla="*/ 81886 h 491319"/>
              <a:gd name="connsiteX41" fmla="*/ 1578591 w 1910687"/>
              <a:gd name="connsiteY41" fmla="*/ 68238 h 491319"/>
              <a:gd name="connsiteX42" fmla="*/ 1592239 w 1910687"/>
              <a:gd name="connsiteY42" fmla="*/ 63689 h 491319"/>
              <a:gd name="connsiteX43" fmla="*/ 1628633 w 1910687"/>
              <a:gd name="connsiteY43" fmla="*/ 54591 h 491319"/>
              <a:gd name="connsiteX44" fmla="*/ 1665027 w 1910687"/>
              <a:gd name="connsiteY44" fmla="*/ 50041 h 491319"/>
              <a:gd name="connsiteX45" fmla="*/ 1710520 w 1910687"/>
              <a:gd name="connsiteY45" fmla="*/ 36394 h 491319"/>
              <a:gd name="connsiteX46" fmla="*/ 1874293 w 1910687"/>
              <a:gd name="connsiteY46" fmla="*/ 31844 h 491319"/>
              <a:gd name="connsiteX47" fmla="*/ 1878842 w 1910687"/>
              <a:gd name="connsiteY47" fmla="*/ 18197 h 491319"/>
              <a:gd name="connsiteX48" fmla="*/ 1906138 w 1910687"/>
              <a:gd name="connsiteY48" fmla="*/ 4549 h 491319"/>
              <a:gd name="connsiteX49" fmla="*/ 1910687 w 1910687"/>
              <a:gd name="connsiteY49" fmla="*/ 0 h 4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10687" h="491319">
                <a:moveTo>
                  <a:pt x="0" y="491319"/>
                </a:moveTo>
                <a:lnTo>
                  <a:pt x="100084" y="450376"/>
                </a:lnTo>
                <a:cubicBezTo>
                  <a:pt x="104536" y="448595"/>
                  <a:pt x="109742" y="448486"/>
                  <a:pt x="113732" y="445826"/>
                </a:cubicBezTo>
                <a:cubicBezTo>
                  <a:pt x="119085" y="442257"/>
                  <a:pt x="122437" y="436297"/>
                  <a:pt x="127379" y="432179"/>
                </a:cubicBezTo>
                <a:cubicBezTo>
                  <a:pt x="139139" y="422379"/>
                  <a:pt x="140995" y="423091"/>
                  <a:pt x="154675" y="418531"/>
                </a:cubicBezTo>
                <a:cubicBezTo>
                  <a:pt x="188986" y="395656"/>
                  <a:pt x="139557" y="426400"/>
                  <a:pt x="204717" y="400334"/>
                </a:cubicBezTo>
                <a:cubicBezTo>
                  <a:pt x="212299" y="397301"/>
                  <a:pt x="220001" y="394552"/>
                  <a:pt x="227463" y="391235"/>
                </a:cubicBezTo>
                <a:cubicBezTo>
                  <a:pt x="233660" y="388481"/>
                  <a:pt x="239363" y="384656"/>
                  <a:pt x="245660" y="382137"/>
                </a:cubicBezTo>
                <a:cubicBezTo>
                  <a:pt x="254565" y="378575"/>
                  <a:pt x="264192" y="376933"/>
                  <a:pt x="272956" y="373038"/>
                </a:cubicBezTo>
                <a:cubicBezTo>
                  <a:pt x="325858" y="349526"/>
                  <a:pt x="250485" y="375979"/>
                  <a:pt x="300251" y="359391"/>
                </a:cubicBezTo>
                <a:cubicBezTo>
                  <a:pt x="309350" y="353325"/>
                  <a:pt x="317173" y="344653"/>
                  <a:pt x="327547" y="341194"/>
                </a:cubicBezTo>
                <a:cubicBezTo>
                  <a:pt x="332096" y="339677"/>
                  <a:pt x="336829" y="338628"/>
                  <a:pt x="341194" y="336644"/>
                </a:cubicBezTo>
                <a:cubicBezTo>
                  <a:pt x="353541" y="331031"/>
                  <a:pt x="364721" y="322736"/>
                  <a:pt x="377588" y="318447"/>
                </a:cubicBezTo>
                <a:cubicBezTo>
                  <a:pt x="382137" y="316931"/>
                  <a:pt x="386947" y="316042"/>
                  <a:pt x="391236" y="313898"/>
                </a:cubicBezTo>
                <a:cubicBezTo>
                  <a:pt x="396126" y="311453"/>
                  <a:pt x="399765" y="306720"/>
                  <a:pt x="404884" y="304800"/>
                </a:cubicBezTo>
                <a:cubicBezTo>
                  <a:pt x="412124" y="302085"/>
                  <a:pt x="420129" y="302125"/>
                  <a:pt x="427630" y="300250"/>
                </a:cubicBezTo>
                <a:cubicBezTo>
                  <a:pt x="432282" y="299087"/>
                  <a:pt x="436667" y="297018"/>
                  <a:pt x="441278" y="295701"/>
                </a:cubicBezTo>
                <a:cubicBezTo>
                  <a:pt x="481264" y="284277"/>
                  <a:pt x="440400" y="297510"/>
                  <a:pt x="473123" y="286603"/>
                </a:cubicBezTo>
                <a:cubicBezTo>
                  <a:pt x="499350" y="269117"/>
                  <a:pt x="474049" y="284256"/>
                  <a:pt x="500418" y="272955"/>
                </a:cubicBezTo>
                <a:cubicBezTo>
                  <a:pt x="506651" y="270284"/>
                  <a:pt x="512265" y="266237"/>
                  <a:pt x="518615" y="263856"/>
                </a:cubicBezTo>
                <a:cubicBezTo>
                  <a:pt x="538470" y="256410"/>
                  <a:pt x="533177" y="262614"/>
                  <a:pt x="550460" y="254758"/>
                </a:cubicBezTo>
                <a:cubicBezTo>
                  <a:pt x="562808" y="249146"/>
                  <a:pt x="573987" y="240851"/>
                  <a:pt x="586854" y="236561"/>
                </a:cubicBezTo>
                <a:cubicBezTo>
                  <a:pt x="617572" y="226320"/>
                  <a:pt x="579769" y="238134"/>
                  <a:pt x="627797" y="227462"/>
                </a:cubicBezTo>
                <a:cubicBezTo>
                  <a:pt x="641816" y="224347"/>
                  <a:pt x="645730" y="219997"/>
                  <a:pt x="659642" y="213814"/>
                </a:cubicBezTo>
                <a:cubicBezTo>
                  <a:pt x="667104" y="210497"/>
                  <a:pt x="674806" y="207749"/>
                  <a:pt x="682388" y="204716"/>
                </a:cubicBezTo>
                <a:lnTo>
                  <a:pt x="928048" y="209265"/>
                </a:lnTo>
                <a:cubicBezTo>
                  <a:pt x="1058655" y="213478"/>
                  <a:pt x="802225" y="222825"/>
                  <a:pt x="1046329" y="209265"/>
                </a:cubicBezTo>
                <a:cubicBezTo>
                  <a:pt x="1067955" y="194847"/>
                  <a:pt x="1054791" y="201895"/>
                  <a:pt x="1087272" y="191068"/>
                </a:cubicBezTo>
                <a:lnTo>
                  <a:pt x="1100920" y="186519"/>
                </a:lnTo>
                <a:cubicBezTo>
                  <a:pt x="1106986" y="181970"/>
                  <a:pt x="1112188" y="175950"/>
                  <a:pt x="1119117" y="172871"/>
                </a:cubicBezTo>
                <a:cubicBezTo>
                  <a:pt x="1125419" y="170070"/>
                  <a:pt x="1171594" y="164075"/>
                  <a:pt x="1173708" y="163773"/>
                </a:cubicBezTo>
                <a:cubicBezTo>
                  <a:pt x="1206178" y="152948"/>
                  <a:pt x="1176870" y="161524"/>
                  <a:pt x="1241947" y="154674"/>
                </a:cubicBezTo>
                <a:cubicBezTo>
                  <a:pt x="1304966" y="148041"/>
                  <a:pt x="1248820" y="153425"/>
                  <a:pt x="1291988" y="145576"/>
                </a:cubicBezTo>
                <a:cubicBezTo>
                  <a:pt x="1302538" y="143658"/>
                  <a:pt x="1313218" y="142543"/>
                  <a:pt x="1323833" y="141026"/>
                </a:cubicBezTo>
                <a:lnTo>
                  <a:pt x="1351129" y="131928"/>
                </a:lnTo>
                <a:cubicBezTo>
                  <a:pt x="1355678" y="130412"/>
                  <a:pt x="1360074" y="128319"/>
                  <a:pt x="1364776" y="127379"/>
                </a:cubicBezTo>
                <a:lnTo>
                  <a:pt x="1410269" y="118280"/>
                </a:lnTo>
                <a:cubicBezTo>
                  <a:pt x="1414818" y="115247"/>
                  <a:pt x="1418921" y="111403"/>
                  <a:pt x="1423917" y="109182"/>
                </a:cubicBezTo>
                <a:cubicBezTo>
                  <a:pt x="1448793" y="98126"/>
                  <a:pt x="1452495" y="100736"/>
                  <a:pt x="1478508" y="95534"/>
                </a:cubicBezTo>
                <a:cubicBezTo>
                  <a:pt x="1484639" y="94308"/>
                  <a:pt x="1490639" y="92501"/>
                  <a:pt x="1496705" y="90985"/>
                </a:cubicBezTo>
                <a:cubicBezTo>
                  <a:pt x="1502771" y="87952"/>
                  <a:pt x="1508468" y="84031"/>
                  <a:pt x="1514902" y="81886"/>
                </a:cubicBezTo>
                <a:cubicBezTo>
                  <a:pt x="1553085" y="69158"/>
                  <a:pt x="1544242" y="75872"/>
                  <a:pt x="1578591" y="68238"/>
                </a:cubicBezTo>
                <a:cubicBezTo>
                  <a:pt x="1583272" y="67198"/>
                  <a:pt x="1587613" y="64951"/>
                  <a:pt x="1592239" y="63689"/>
                </a:cubicBezTo>
                <a:cubicBezTo>
                  <a:pt x="1604303" y="60399"/>
                  <a:pt x="1616343" y="56896"/>
                  <a:pt x="1628633" y="54591"/>
                </a:cubicBezTo>
                <a:cubicBezTo>
                  <a:pt x="1640649" y="52338"/>
                  <a:pt x="1652896" y="51558"/>
                  <a:pt x="1665027" y="50041"/>
                </a:cubicBezTo>
                <a:cubicBezTo>
                  <a:pt x="1668476" y="48891"/>
                  <a:pt x="1702432" y="36798"/>
                  <a:pt x="1710520" y="36394"/>
                </a:cubicBezTo>
                <a:cubicBezTo>
                  <a:pt x="1765064" y="33667"/>
                  <a:pt x="1819702" y="33361"/>
                  <a:pt x="1874293" y="31844"/>
                </a:cubicBezTo>
                <a:cubicBezTo>
                  <a:pt x="1875809" y="27295"/>
                  <a:pt x="1875847" y="21941"/>
                  <a:pt x="1878842" y="18197"/>
                </a:cubicBezTo>
                <a:cubicBezTo>
                  <a:pt x="1887535" y="7331"/>
                  <a:pt x="1895148" y="10044"/>
                  <a:pt x="1906138" y="4549"/>
                </a:cubicBezTo>
                <a:cubicBezTo>
                  <a:pt x="1908056" y="3590"/>
                  <a:pt x="1909171" y="1516"/>
                  <a:pt x="1910687" y="0"/>
                </a:cubicBezTo>
              </a:path>
            </a:pathLst>
          </a:custGeom>
          <a:noFill/>
          <a:ln>
            <a:solidFill>
              <a:srgbClr val="FF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7" name="Freeform 16"/>
          <p:cNvSpPr/>
          <p:nvPr/>
        </p:nvSpPr>
        <p:spPr>
          <a:xfrm>
            <a:off x="386687" y="2551004"/>
            <a:ext cx="1915235" cy="1011062"/>
          </a:xfrm>
          <a:custGeom>
            <a:avLst/>
            <a:gdLst>
              <a:gd name="connsiteX0" fmla="*/ 0 w 1915235"/>
              <a:gd name="connsiteY0" fmla="*/ 1011062 h 1011062"/>
              <a:gd name="connsiteX1" fmla="*/ 13647 w 1915235"/>
              <a:gd name="connsiteY1" fmla="*/ 956471 h 1011062"/>
              <a:gd name="connsiteX2" fmla="*/ 40943 w 1915235"/>
              <a:gd name="connsiteY2" fmla="*/ 929175 h 1011062"/>
              <a:gd name="connsiteX3" fmla="*/ 54591 w 1915235"/>
              <a:gd name="connsiteY3" fmla="*/ 901880 h 1011062"/>
              <a:gd name="connsiteX4" fmla="*/ 63689 w 1915235"/>
              <a:gd name="connsiteY4" fmla="*/ 879133 h 1011062"/>
              <a:gd name="connsiteX5" fmla="*/ 72788 w 1915235"/>
              <a:gd name="connsiteY5" fmla="*/ 824542 h 1011062"/>
              <a:gd name="connsiteX6" fmla="*/ 90985 w 1915235"/>
              <a:gd name="connsiteY6" fmla="*/ 797247 h 1011062"/>
              <a:gd name="connsiteX7" fmla="*/ 100083 w 1915235"/>
              <a:gd name="connsiteY7" fmla="*/ 769951 h 1011062"/>
              <a:gd name="connsiteX8" fmla="*/ 104632 w 1915235"/>
              <a:gd name="connsiteY8" fmla="*/ 751754 h 1011062"/>
              <a:gd name="connsiteX9" fmla="*/ 113731 w 1915235"/>
              <a:gd name="connsiteY9" fmla="*/ 724459 h 1011062"/>
              <a:gd name="connsiteX10" fmla="*/ 131928 w 1915235"/>
              <a:gd name="connsiteY10" fmla="*/ 715360 h 1011062"/>
              <a:gd name="connsiteX11" fmla="*/ 145576 w 1915235"/>
              <a:gd name="connsiteY11" fmla="*/ 706262 h 1011062"/>
              <a:gd name="connsiteX12" fmla="*/ 159223 w 1915235"/>
              <a:gd name="connsiteY12" fmla="*/ 701712 h 1011062"/>
              <a:gd name="connsiteX13" fmla="*/ 172871 w 1915235"/>
              <a:gd name="connsiteY13" fmla="*/ 692614 h 1011062"/>
              <a:gd name="connsiteX14" fmla="*/ 213814 w 1915235"/>
              <a:gd name="connsiteY14" fmla="*/ 678966 h 1011062"/>
              <a:gd name="connsiteX15" fmla="*/ 227462 w 1915235"/>
              <a:gd name="connsiteY15" fmla="*/ 674417 h 1011062"/>
              <a:gd name="connsiteX16" fmla="*/ 259307 w 1915235"/>
              <a:gd name="connsiteY16" fmla="*/ 656220 h 1011062"/>
              <a:gd name="connsiteX17" fmla="*/ 263856 w 1915235"/>
              <a:gd name="connsiteY17" fmla="*/ 642572 h 1011062"/>
              <a:gd name="connsiteX18" fmla="*/ 268406 w 1915235"/>
              <a:gd name="connsiteY18" fmla="*/ 624375 h 1011062"/>
              <a:gd name="connsiteX19" fmla="*/ 286603 w 1915235"/>
              <a:gd name="connsiteY19" fmla="*/ 592530 h 1011062"/>
              <a:gd name="connsiteX20" fmla="*/ 304800 w 1915235"/>
              <a:gd name="connsiteY20" fmla="*/ 551587 h 1011062"/>
              <a:gd name="connsiteX21" fmla="*/ 318447 w 1915235"/>
              <a:gd name="connsiteY21" fmla="*/ 524292 h 1011062"/>
              <a:gd name="connsiteX22" fmla="*/ 322997 w 1915235"/>
              <a:gd name="connsiteY22" fmla="*/ 510644 h 1011062"/>
              <a:gd name="connsiteX23" fmla="*/ 350292 w 1915235"/>
              <a:gd name="connsiteY23" fmla="*/ 474250 h 1011062"/>
              <a:gd name="connsiteX24" fmla="*/ 363940 w 1915235"/>
              <a:gd name="connsiteY24" fmla="*/ 446954 h 1011062"/>
              <a:gd name="connsiteX25" fmla="*/ 373038 w 1915235"/>
              <a:gd name="connsiteY25" fmla="*/ 424208 h 1011062"/>
              <a:gd name="connsiteX26" fmla="*/ 386686 w 1915235"/>
              <a:gd name="connsiteY26" fmla="*/ 369617 h 1011062"/>
              <a:gd name="connsiteX27" fmla="*/ 391235 w 1915235"/>
              <a:gd name="connsiteY27" fmla="*/ 355969 h 1011062"/>
              <a:gd name="connsiteX28" fmla="*/ 404883 w 1915235"/>
              <a:gd name="connsiteY28" fmla="*/ 342321 h 1011062"/>
              <a:gd name="connsiteX29" fmla="*/ 418531 w 1915235"/>
              <a:gd name="connsiteY29" fmla="*/ 310477 h 1011062"/>
              <a:gd name="connsiteX30" fmla="*/ 427629 w 1915235"/>
              <a:gd name="connsiteY30" fmla="*/ 296829 h 1011062"/>
              <a:gd name="connsiteX31" fmla="*/ 432179 w 1915235"/>
              <a:gd name="connsiteY31" fmla="*/ 278632 h 1011062"/>
              <a:gd name="connsiteX32" fmla="*/ 436728 w 1915235"/>
              <a:gd name="connsiteY32" fmla="*/ 264984 h 1011062"/>
              <a:gd name="connsiteX33" fmla="*/ 441277 w 1915235"/>
              <a:gd name="connsiteY33" fmla="*/ 242238 h 1011062"/>
              <a:gd name="connsiteX34" fmla="*/ 445826 w 1915235"/>
              <a:gd name="connsiteY34" fmla="*/ 228590 h 1011062"/>
              <a:gd name="connsiteX35" fmla="*/ 450376 w 1915235"/>
              <a:gd name="connsiteY35" fmla="*/ 210393 h 1011062"/>
              <a:gd name="connsiteX36" fmla="*/ 459474 w 1915235"/>
              <a:gd name="connsiteY36" fmla="*/ 196745 h 1011062"/>
              <a:gd name="connsiteX37" fmla="*/ 464023 w 1915235"/>
              <a:gd name="connsiteY37" fmla="*/ 183097 h 1011062"/>
              <a:gd name="connsiteX38" fmla="*/ 495868 w 1915235"/>
              <a:gd name="connsiteY38" fmla="*/ 142154 h 1011062"/>
              <a:gd name="connsiteX39" fmla="*/ 536812 w 1915235"/>
              <a:gd name="connsiteY39" fmla="*/ 123957 h 1011062"/>
              <a:gd name="connsiteX40" fmla="*/ 564107 w 1915235"/>
              <a:gd name="connsiteY40" fmla="*/ 114859 h 1011062"/>
              <a:gd name="connsiteX41" fmla="*/ 577755 w 1915235"/>
              <a:gd name="connsiteY41" fmla="*/ 110309 h 1011062"/>
              <a:gd name="connsiteX42" fmla="*/ 600501 w 1915235"/>
              <a:gd name="connsiteY42" fmla="*/ 105760 h 1011062"/>
              <a:gd name="connsiteX43" fmla="*/ 664191 w 1915235"/>
              <a:gd name="connsiteY43" fmla="*/ 69366 h 1011062"/>
              <a:gd name="connsiteX44" fmla="*/ 691486 w 1915235"/>
              <a:gd name="connsiteY44" fmla="*/ 46620 h 1011062"/>
              <a:gd name="connsiteX45" fmla="*/ 700585 w 1915235"/>
              <a:gd name="connsiteY45" fmla="*/ 32972 h 1011062"/>
              <a:gd name="connsiteX46" fmla="*/ 709683 w 1915235"/>
              <a:gd name="connsiteY46" fmla="*/ 1127 h 1011062"/>
              <a:gd name="connsiteX47" fmla="*/ 768823 w 1915235"/>
              <a:gd name="connsiteY47" fmla="*/ 10226 h 1011062"/>
              <a:gd name="connsiteX48" fmla="*/ 791570 w 1915235"/>
              <a:gd name="connsiteY48" fmla="*/ 51169 h 1011062"/>
              <a:gd name="connsiteX49" fmla="*/ 800668 w 1915235"/>
              <a:gd name="connsiteY49" fmla="*/ 64817 h 1011062"/>
              <a:gd name="connsiteX50" fmla="*/ 814316 w 1915235"/>
              <a:gd name="connsiteY50" fmla="*/ 92112 h 1011062"/>
              <a:gd name="connsiteX51" fmla="*/ 832513 w 1915235"/>
              <a:gd name="connsiteY51" fmla="*/ 114859 h 1011062"/>
              <a:gd name="connsiteX52" fmla="*/ 841612 w 1915235"/>
              <a:gd name="connsiteY52" fmla="*/ 128506 h 1011062"/>
              <a:gd name="connsiteX53" fmla="*/ 855259 w 1915235"/>
              <a:gd name="connsiteY53" fmla="*/ 146703 h 1011062"/>
              <a:gd name="connsiteX54" fmla="*/ 896203 w 1915235"/>
              <a:gd name="connsiteY54" fmla="*/ 178548 h 1011062"/>
              <a:gd name="connsiteX55" fmla="*/ 923498 w 1915235"/>
              <a:gd name="connsiteY55" fmla="*/ 201295 h 1011062"/>
              <a:gd name="connsiteX56" fmla="*/ 950794 w 1915235"/>
              <a:gd name="connsiteY56" fmla="*/ 224041 h 1011062"/>
              <a:gd name="connsiteX57" fmla="*/ 968991 w 1915235"/>
              <a:gd name="connsiteY57" fmla="*/ 255886 h 1011062"/>
              <a:gd name="connsiteX58" fmla="*/ 982638 w 1915235"/>
              <a:gd name="connsiteY58" fmla="*/ 283181 h 1011062"/>
              <a:gd name="connsiteX59" fmla="*/ 1000835 w 1915235"/>
              <a:gd name="connsiteY59" fmla="*/ 287730 h 1011062"/>
              <a:gd name="connsiteX60" fmla="*/ 1032680 w 1915235"/>
              <a:gd name="connsiteY60" fmla="*/ 292280 h 1011062"/>
              <a:gd name="connsiteX61" fmla="*/ 1050877 w 1915235"/>
              <a:gd name="connsiteY61" fmla="*/ 296829 h 1011062"/>
              <a:gd name="connsiteX62" fmla="*/ 1078173 w 1915235"/>
              <a:gd name="connsiteY62" fmla="*/ 305927 h 1011062"/>
              <a:gd name="connsiteX63" fmla="*/ 1100919 w 1915235"/>
              <a:gd name="connsiteY63" fmla="*/ 310477 h 1011062"/>
              <a:gd name="connsiteX64" fmla="*/ 1132764 w 1915235"/>
              <a:gd name="connsiteY64" fmla="*/ 319575 h 1011062"/>
              <a:gd name="connsiteX65" fmla="*/ 1164609 w 1915235"/>
              <a:gd name="connsiteY65" fmla="*/ 324124 h 1011062"/>
              <a:gd name="connsiteX66" fmla="*/ 1178256 w 1915235"/>
              <a:gd name="connsiteY66" fmla="*/ 328674 h 1011062"/>
              <a:gd name="connsiteX67" fmla="*/ 1237397 w 1915235"/>
              <a:gd name="connsiteY67" fmla="*/ 337772 h 1011062"/>
              <a:gd name="connsiteX68" fmla="*/ 1278340 w 1915235"/>
              <a:gd name="connsiteY68" fmla="*/ 346871 h 1011062"/>
              <a:gd name="connsiteX69" fmla="*/ 1319283 w 1915235"/>
              <a:gd name="connsiteY69" fmla="*/ 351420 h 1011062"/>
              <a:gd name="connsiteX70" fmla="*/ 1342029 w 1915235"/>
              <a:gd name="connsiteY70" fmla="*/ 355969 h 1011062"/>
              <a:gd name="connsiteX71" fmla="*/ 1396620 w 1915235"/>
              <a:gd name="connsiteY71" fmla="*/ 360518 h 1011062"/>
              <a:gd name="connsiteX72" fmla="*/ 1437564 w 1915235"/>
              <a:gd name="connsiteY72" fmla="*/ 383265 h 1011062"/>
              <a:gd name="connsiteX73" fmla="*/ 1451212 w 1915235"/>
              <a:gd name="connsiteY73" fmla="*/ 392363 h 1011062"/>
              <a:gd name="connsiteX74" fmla="*/ 1464859 w 1915235"/>
              <a:gd name="connsiteY74" fmla="*/ 401462 h 1011062"/>
              <a:gd name="connsiteX75" fmla="*/ 1496704 w 1915235"/>
              <a:gd name="connsiteY75" fmla="*/ 396912 h 1011062"/>
              <a:gd name="connsiteX76" fmla="*/ 1524000 w 1915235"/>
              <a:gd name="connsiteY76" fmla="*/ 387814 h 1011062"/>
              <a:gd name="connsiteX77" fmla="*/ 1537647 w 1915235"/>
              <a:gd name="connsiteY77" fmla="*/ 378715 h 1011062"/>
              <a:gd name="connsiteX78" fmla="*/ 1560394 w 1915235"/>
              <a:gd name="connsiteY78" fmla="*/ 374166 h 1011062"/>
              <a:gd name="connsiteX79" fmla="*/ 1646829 w 1915235"/>
              <a:gd name="connsiteY79" fmla="*/ 369617 h 1011062"/>
              <a:gd name="connsiteX80" fmla="*/ 1674125 w 1915235"/>
              <a:gd name="connsiteY80" fmla="*/ 365068 h 1011062"/>
              <a:gd name="connsiteX81" fmla="*/ 1701420 w 1915235"/>
              <a:gd name="connsiteY81" fmla="*/ 346871 h 1011062"/>
              <a:gd name="connsiteX82" fmla="*/ 1728716 w 1915235"/>
              <a:gd name="connsiteY82" fmla="*/ 342321 h 1011062"/>
              <a:gd name="connsiteX83" fmla="*/ 1787856 w 1915235"/>
              <a:gd name="connsiteY83" fmla="*/ 324124 h 1011062"/>
              <a:gd name="connsiteX84" fmla="*/ 1856095 w 1915235"/>
              <a:gd name="connsiteY84" fmla="*/ 315026 h 1011062"/>
              <a:gd name="connsiteX85" fmla="*/ 1878841 w 1915235"/>
              <a:gd name="connsiteY85" fmla="*/ 310477 h 1011062"/>
              <a:gd name="connsiteX86" fmla="*/ 1915235 w 1915235"/>
              <a:gd name="connsiteY86" fmla="*/ 301378 h 101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915235" h="1011062">
                <a:moveTo>
                  <a:pt x="0" y="1011062"/>
                </a:moveTo>
                <a:cubicBezTo>
                  <a:pt x="3154" y="982677"/>
                  <a:pt x="-2272" y="974380"/>
                  <a:pt x="13647" y="956471"/>
                </a:cubicBezTo>
                <a:cubicBezTo>
                  <a:pt x="22196" y="946854"/>
                  <a:pt x="40943" y="929175"/>
                  <a:pt x="40943" y="929175"/>
                </a:cubicBezTo>
                <a:cubicBezTo>
                  <a:pt x="52378" y="894867"/>
                  <a:pt x="36952" y="937159"/>
                  <a:pt x="54591" y="901880"/>
                </a:cubicBezTo>
                <a:cubicBezTo>
                  <a:pt x="58243" y="894576"/>
                  <a:pt x="60656" y="886715"/>
                  <a:pt x="63689" y="879133"/>
                </a:cubicBezTo>
                <a:cubicBezTo>
                  <a:pt x="64525" y="871608"/>
                  <a:pt x="65377" y="837882"/>
                  <a:pt x="72788" y="824542"/>
                </a:cubicBezTo>
                <a:cubicBezTo>
                  <a:pt x="78099" y="814983"/>
                  <a:pt x="90985" y="797247"/>
                  <a:pt x="90985" y="797247"/>
                </a:cubicBezTo>
                <a:cubicBezTo>
                  <a:pt x="94018" y="788148"/>
                  <a:pt x="97757" y="779255"/>
                  <a:pt x="100083" y="769951"/>
                </a:cubicBezTo>
                <a:cubicBezTo>
                  <a:pt x="101599" y="763885"/>
                  <a:pt x="102835" y="757743"/>
                  <a:pt x="104632" y="751754"/>
                </a:cubicBezTo>
                <a:cubicBezTo>
                  <a:pt x="107388" y="742568"/>
                  <a:pt x="105153" y="728748"/>
                  <a:pt x="113731" y="724459"/>
                </a:cubicBezTo>
                <a:cubicBezTo>
                  <a:pt x="119797" y="721426"/>
                  <a:pt x="126040" y="718725"/>
                  <a:pt x="131928" y="715360"/>
                </a:cubicBezTo>
                <a:cubicBezTo>
                  <a:pt x="136675" y="712647"/>
                  <a:pt x="140686" y="708707"/>
                  <a:pt x="145576" y="706262"/>
                </a:cubicBezTo>
                <a:cubicBezTo>
                  <a:pt x="149865" y="704117"/>
                  <a:pt x="154934" y="703857"/>
                  <a:pt x="159223" y="701712"/>
                </a:cubicBezTo>
                <a:cubicBezTo>
                  <a:pt x="164113" y="699267"/>
                  <a:pt x="167875" y="694835"/>
                  <a:pt x="172871" y="692614"/>
                </a:cubicBezTo>
                <a:cubicBezTo>
                  <a:pt x="172873" y="692613"/>
                  <a:pt x="206989" y="681241"/>
                  <a:pt x="213814" y="678966"/>
                </a:cubicBezTo>
                <a:cubicBezTo>
                  <a:pt x="218363" y="677450"/>
                  <a:pt x="223173" y="676562"/>
                  <a:pt x="227462" y="674417"/>
                </a:cubicBezTo>
                <a:cubicBezTo>
                  <a:pt x="250549" y="662873"/>
                  <a:pt x="240016" y="669080"/>
                  <a:pt x="259307" y="656220"/>
                </a:cubicBezTo>
                <a:cubicBezTo>
                  <a:pt x="260823" y="651671"/>
                  <a:pt x="262539" y="647183"/>
                  <a:pt x="263856" y="642572"/>
                </a:cubicBezTo>
                <a:cubicBezTo>
                  <a:pt x="265574" y="636560"/>
                  <a:pt x="266211" y="630229"/>
                  <a:pt x="268406" y="624375"/>
                </a:cubicBezTo>
                <a:cubicBezTo>
                  <a:pt x="273355" y="611179"/>
                  <a:pt x="279059" y="603846"/>
                  <a:pt x="286603" y="592530"/>
                </a:cubicBezTo>
                <a:cubicBezTo>
                  <a:pt x="297430" y="560048"/>
                  <a:pt x="290381" y="573215"/>
                  <a:pt x="304800" y="551587"/>
                </a:cubicBezTo>
                <a:cubicBezTo>
                  <a:pt x="316232" y="517288"/>
                  <a:pt x="300813" y="559560"/>
                  <a:pt x="318447" y="524292"/>
                </a:cubicBezTo>
                <a:cubicBezTo>
                  <a:pt x="320592" y="520003"/>
                  <a:pt x="320422" y="514690"/>
                  <a:pt x="322997" y="510644"/>
                </a:cubicBezTo>
                <a:cubicBezTo>
                  <a:pt x="331138" y="497851"/>
                  <a:pt x="350292" y="474250"/>
                  <a:pt x="350292" y="474250"/>
                </a:cubicBezTo>
                <a:cubicBezTo>
                  <a:pt x="361726" y="439946"/>
                  <a:pt x="346302" y="482230"/>
                  <a:pt x="363940" y="446954"/>
                </a:cubicBezTo>
                <a:cubicBezTo>
                  <a:pt x="367592" y="439650"/>
                  <a:pt x="370005" y="431790"/>
                  <a:pt x="373038" y="424208"/>
                </a:cubicBezTo>
                <a:cubicBezTo>
                  <a:pt x="379165" y="387451"/>
                  <a:pt x="374671" y="405664"/>
                  <a:pt x="386686" y="369617"/>
                </a:cubicBezTo>
                <a:cubicBezTo>
                  <a:pt x="388202" y="365068"/>
                  <a:pt x="387844" y="359360"/>
                  <a:pt x="391235" y="355969"/>
                </a:cubicBezTo>
                <a:cubicBezTo>
                  <a:pt x="395784" y="351420"/>
                  <a:pt x="401143" y="347556"/>
                  <a:pt x="404883" y="342321"/>
                </a:cubicBezTo>
                <a:cubicBezTo>
                  <a:pt x="420660" y="320233"/>
                  <a:pt x="408632" y="330276"/>
                  <a:pt x="418531" y="310477"/>
                </a:cubicBezTo>
                <a:cubicBezTo>
                  <a:pt x="420976" y="305587"/>
                  <a:pt x="424596" y="301378"/>
                  <a:pt x="427629" y="296829"/>
                </a:cubicBezTo>
                <a:cubicBezTo>
                  <a:pt x="429146" y="290763"/>
                  <a:pt x="430461" y="284644"/>
                  <a:pt x="432179" y="278632"/>
                </a:cubicBezTo>
                <a:cubicBezTo>
                  <a:pt x="433496" y="274021"/>
                  <a:pt x="435565" y="269636"/>
                  <a:pt x="436728" y="264984"/>
                </a:cubicBezTo>
                <a:cubicBezTo>
                  <a:pt x="438603" y="257483"/>
                  <a:pt x="439402" y="249739"/>
                  <a:pt x="441277" y="242238"/>
                </a:cubicBezTo>
                <a:cubicBezTo>
                  <a:pt x="442440" y="237586"/>
                  <a:pt x="444509" y="233201"/>
                  <a:pt x="445826" y="228590"/>
                </a:cubicBezTo>
                <a:cubicBezTo>
                  <a:pt x="447544" y="222578"/>
                  <a:pt x="447913" y="216140"/>
                  <a:pt x="450376" y="210393"/>
                </a:cubicBezTo>
                <a:cubicBezTo>
                  <a:pt x="452530" y="205368"/>
                  <a:pt x="457029" y="201635"/>
                  <a:pt x="459474" y="196745"/>
                </a:cubicBezTo>
                <a:cubicBezTo>
                  <a:pt x="461618" y="192456"/>
                  <a:pt x="461694" y="187289"/>
                  <a:pt x="464023" y="183097"/>
                </a:cubicBezTo>
                <a:cubicBezTo>
                  <a:pt x="472767" y="167357"/>
                  <a:pt x="482149" y="153586"/>
                  <a:pt x="495868" y="142154"/>
                </a:cubicBezTo>
                <a:cubicBezTo>
                  <a:pt x="510285" y="130140"/>
                  <a:pt x="516979" y="130568"/>
                  <a:pt x="536812" y="123957"/>
                </a:cubicBezTo>
                <a:lnTo>
                  <a:pt x="564107" y="114859"/>
                </a:lnTo>
                <a:cubicBezTo>
                  <a:pt x="568656" y="113342"/>
                  <a:pt x="573053" y="111249"/>
                  <a:pt x="577755" y="110309"/>
                </a:cubicBezTo>
                <a:lnTo>
                  <a:pt x="600501" y="105760"/>
                </a:lnTo>
                <a:cubicBezTo>
                  <a:pt x="646675" y="82673"/>
                  <a:pt x="625611" y="95086"/>
                  <a:pt x="664191" y="69366"/>
                </a:cubicBezTo>
                <a:cubicBezTo>
                  <a:pt x="677610" y="60420"/>
                  <a:pt x="680540" y="59755"/>
                  <a:pt x="691486" y="46620"/>
                </a:cubicBezTo>
                <a:cubicBezTo>
                  <a:pt x="694986" y="42420"/>
                  <a:pt x="697552" y="37521"/>
                  <a:pt x="700585" y="32972"/>
                </a:cubicBezTo>
                <a:cubicBezTo>
                  <a:pt x="703618" y="22357"/>
                  <a:pt x="699991" y="6413"/>
                  <a:pt x="709683" y="1127"/>
                </a:cubicBezTo>
                <a:cubicBezTo>
                  <a:pt x="717915" y="-3363"/>
                  <a:pt x="755028" y="6777"/>
                  <a:pt x="768823" y="10226"/>
                </a:cubicBezTo>
                <a:cubicBezTo>
                  <a:pt x="776832" y="34248"/>
                  <a:pt x="770712" y="19882"/>
                  <a:pt x="791570" y="51169"/>
                </a:cubicBezTo>
                <a:cubicBezTo>
                  <a:pt x="794603" y="55718"/>
                  <a:pt x="798939" y="59630"/>
                  <a:pt x="800668" y="64817"/>
                </a:cubicBezTo>
                <a:cubicBezTo>
                  <a:pt x="806946" y="83652"/>
                  <a:pt x="802557" y="74475"/>
                  <a:pt x="814316" y="92112"/>
                </a:cubicBezTo>
                <a:cubicBezTo>
                  <a:pt x="823171" y="118680"/>
                  <a:pt x="811936" y="94283"/>
                  <a:pt x="832513" y="114859"/>
                </a:cubicBezTo>
                <a:cubicBezTo>
                  <a:pt x="836379" y="118725"/>
                  <a:pt x="838434" y="124057"/>
                  <a:pt x="841612" y="128506"/>
                </a:cubicBezTo>
                <a:cubicBezTo>
                  <a:pt x="846019" y="134676"/>
                  <a:pt x="850325" y="140946"/>
                  <a:pt x="855259" y="146703"/>
                </a:cubicBezTo>
                <a:cubicBezTo>
                  <a:pt x="893688" y="191538"/>
                  <a:pt x="834577" y="116918"/>
                  <a:pt x="896203" y="178548"/>
                </a:cubicBezTo>
                <a:cubicBezTo>
                  <a:pt x="936054" y="218402"/>
                  <a:pt x="885513" y="169642"/>
                  <a:pt x="923498" y="201295"/>
                </a:cubicBezTo>
                <a:cubicBezTo>
                  <a:pt x="958527" y="230485"/>
                  <a:pt x="916908" y="201450"/>
                  <a:pt x="950794" y="224041"/>
                </a:cubicBezTo>
                <a:cubicBezTo>
                  <a:pt x="960415" y="262526"/>
                  <a:pt x="947309" y="223363"/>
                  <a:pt x="968991" y="255886"/>
                </a:cubicBezTo>
                <a:cubicBezTo>
                  <a:pt x="976257" y="266784"/>
                  <a:pt x="969754" y="274592"/>
                  <a:pt x="982638" y="283181"/>
                </a:cubicBezTo>
                <a:cubicBezTo>
                  <a:pt x="987840" y="286649"/>
                  <a:pt x="994684" y="286611"/>
                  <a:pt x="1000835" y="287730"/>
                </a:cubicBezTo>
                <a:cubicBezTo>
                  <a:pt x="1011385" y="289648"/>
                  <a:pt x="1022130" y="290362"/>
                  <a:pt x="1032680" y="292280"/>
                </a:cubicBezTo>
                <a:cubicBezTo>
                  <a:pt x="1038831" y="293399"/>
                  <a:pt x="1044888" y="295033"/>
                  <a:pt x="1050877" y="296829"/>
                </a:cubicBezTo>
                <a:cubicBezTo>
                  <a:pt x="1060063" y="299585"/>
                  <a:pt x="1068769" y="304046"/>
                  <a:pt x="1078173" y="305927"/>
                </a:cubicBezTo>
                <a:cubicBezTo>
                  <a:pt x="1085755" y="307444"/>
                  <a:pt x="1093418" y="308602"/>
                  <a:pt x="1100919" y="310477"/>
                </a:cubicBezTo>
                <a:cubicBezTo>
                  <a:pt x="1126892" y="316971"/>
                  <a:pt x="1101579" y="313905"/>
                  <a:pt x="1132764" y="319575"/>
                </a:cubicBezTo>
                <a:cubicBezTo>
                  <a:pt x="1143314" y="321493"/>
                  <a:pt x="1153994" y="322608"/>
                  <a:pt x="1164609" y="324124"/>
                </a:cubicBezTo>
                <a:cubicBezTo>
                  <a:pt x="1169158" y="325641"/>
                  <a:pt x="1173538" y="327816"/>
                  <a:pt x="1178256" y="328674"/>
                </a:cubicBezTo>
                <a:cubicBezTo>
                  <a:pt x="1254128" y="342470"/>
                  <a:pt x="1182546" y="325584"/>
                  <a:pt x="1237397" y="337772"/>
                </a:cubicBezTo>
                <a:cubicBezTo>
                  <a:pt x="1255268" y="341743"/>
                  <a:pt x="1259143" y="344128"/>
                  <a:pt x="1278340" y="346871"/>
                </a:cubicBezTo>
                <a:cubicBezTo>
                  <a:pt x="1291934" y="348813"/>
                  <a:pt x="1305689" y="349478"/>
                  <a:pt x="1319283" y="351420"/>
                </a:cubicBezTo>
                <a:cubicBezTo>
                  <a:pt x="1326937" y="352513"/>
                  <a:pt x="1334350" y="355066"/>
                  <a:pt x="1342029" y="355969"/>
                </a:cubicBezTo>
                <a:cubicBezTo>
                  <a:pt x="1360164" y="358102"/>
                  <a:pt x="1378423" y="359002"/>
                  <a:pt x="1396620" y="360518"/>
                </a:cubicBezTo>
                <a:cubicBezTo>
                  <a:pt x="1420642" y="368527"/>
                  <a:pt x="1406277" y="362408"/>
                  <a:pt x="1437564" y="383265"/>
                </a:cubicBezTo>
                <a:lnTo>
                  <a:pt x="1451212" y="392363"/>
                </a:lnTo>
                <a:lnTo>
                  <a:pt x="1464859" y="401462"/>
                </a:lnTo>
                <a:cubicBezTo>
                  <a:pt x="1475474" y="399945"/>
                  <a:pt x="1486256" y="399323"/>
                  <a:pt x="1496704" y="396912"/>
                </a:cubicBezTo>
                <a:cubicBezTo>
                  <a:pt x="1506049" y="394755"/>
                  <a:pt x="1524000" y="387814"/>
                  <a:pt x="1524000" y="387814"/>
                </a:cubicBezTo>
                <a:cubicBezTo>
                  <a:pt x="1528549" y="384781"/>
                  <a:pt x="1532528" y="380635"/>
                  <a:pt x="1537647" y="378715"/>
                </a:cubicBezTo>
                <a:cubicBezTo>
                  <a:pt x="1544887" y="376000"/>
                  <a:pt x="1552688" y="374808"/>
                  <a:pt x="1560394" y="374166"/>
                </a:cubicBezTo>
                <a:cubicBezTo>
                  <a:pt x="1589146" y="371770"/>
                  <a:pt x="1618017" y="371133"/>
                  <a:pt x="1646829" y="369617"/>
                </a:cubicBezTo>
                <a:cubicBezTo>
                  <a:pt x="1655928" y="368101"/>
                  <a:pt x="1665696" y="368814"/>
                  <a:pt x="1674125" y="365068"/>
                </a:cubicBezTo>
                <a:cubicBezTo>
                  <a:pt x="1720515" y="344450"/>
                  <a:pt x="1659794" y="356122"/>
                  <a:pt x="1701420" y="346871"/>
                </a:cubicBezTo>
                <a:cubicBezTo>
                  <a:pt x="1710425" y="344870"/>
                  <a:pt x="1719767" y="344558"/>
                  <a:pt x="1728716" y="342321"/>
                </a:cubicBezTo>
                <a:cubicBezTo>
                  <a:pt x="1748670" y="337332"/>
                  <a:pt x="1767372" y="327358"/>
                  <a:pt x="1787856" y="324124"/>
                </a:cubicBezTo>
                <a:cubicBezTo>
                  <a:pt x="1810523" y="320545"/>
                  <a:pt x="1833401" y="318430"/>
                  <a:pt x="1856095" y="315026"/>
                </a:cubicBezTo>
                <a:cubicBezTo>
                  <a:pt x="1863742" y="313879"/>
                  <a:pt x="1871340" y="312352"/>
                  <a:pt x="1878841" y="310477"/>
                </a:cubicBezTo>
                <a:cubicBezTo>
                  <a:pt x="1916903" y="300961"/>
                  <a:pt x="1898993" y="301378"/>
                  <a:pt x="1915235" y="301378"/>
                </a:cubicBezTo>
              </a:path>
            </a:pathLst>
          </a:custGeom>
          <a:noFill/>
          <a:ln>
            <a:solidFill>
              <a:srgbClr val="00B0F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8" name="Freeform 17"/>
          <p:cNvSpPr/>
          <p:nvPr/>
        </p:nvSpPr>
        <p:spPr>
          <a:xfrm>
            <a:off x="382137" y="4813414"/>
            <a:ext cx="1915236" cy="591099"/>
          </a:xfrm>
          <a:custGeom>
            <a:avLst/>
            <a:gdLst>
              <a:gd name="connsiteX0" fmla="*/ 0 w 1915236"/>
              <a:gd name="connsiteY0" fmla="*/ 436425 h 591099"/>
              <a:gd name="connsiteX1" fmla="*/ 122830 w 1915236"/>
              <a:gd name="connsiteY1" fmla="*/ 491016 h 591099"/>
              <a:gd name="connsiteX2" fmla="*/ 136478 w 1915236"/>
              <a:gd name="connsiteY2" fmla="*/ 495565 h 591099"/>
              <a:gd name="connsiteX3" fmla="*/ 163773 w 1915236"/>
              <a:gd name="connsiteY3" fmla="*/ 509213 h 591099"/>
              <a:gd name="connsiteX4" fmla="*/ 177421 w 1915236"/>
              <a:gd name="connsiteY4" fmla="*/ 522861 h 591099"/>
              <a:gd name="connsiteX5" fmla="*/ 191069 w 1915236"/>
              <a:gd name="connsiteY5" fmla="*/ 527410 h 591099"/>
              <a:gd name="connsiteX6" fmla="*/ 209266 w 1915236"/>
              <a:gd name="connsiteY6" fmla="*/ 536508 h 591099"/>
              <a:gd name="connsiteX7" fmla="*/ 241111 w 1915236"/>
              <a:gd name="connsiteY7" fmla="*/ 559255 h 591099"/>
              <a:gd name="connsiteX8" fmla="*/ 268406 w 1915236"/>
              <a:gd name="connsiteY8" fmla="*/ 577452 h 591099"/>
              <a:gd name="connsiteX9" fmla="*/ 295702 w 1915236"/>
              <a:gd name="connsiteY9" fmla="*/ 586550 h 591099"/>
              <a:gd name="connsiteX10" fmla="*/ 309350 w 1915236"/>
              <a:gd name="connsiteY10" fmla="*/ 591099 h 591099"/>
              <a:gd name="connsiteX11" fmla="*/ 368490 w 1915236"/>
              <a:gd name="connsiteY11" fmla="*/ 582001 h 591099"/>
              <a:gd name="connsiteX12" fmla="*/ 382138 w 1915236"/>
              <a:gd name="connsiteY12" fmla="*/ 572902 h 591099"/>
              <a:gd name="connsiteX13" fmla="*/ 395785 w 1915236"/>
              <a:gd name="connsiteY13" fmla="*/ 559255 h 591099"/>
              <a:gd name="connsiteX14" fmla="*/ 423081 w 1915236"/>
              <a:gd name="connsiteY14" fmla="*/ 550156 h 591099"/>
              <a:gd name="connsiteX15" fmla="*/ 464024 w 1915236"/>
              <a:gd name="connsiteY15" fmla="*/ 522861 h 591099"/>
              <a:gd name="connsiteX16" fmla="*/ 477672 w 1915236"/>
              <a:gd name="connsiteY16" fmla="*/ 513762 h 591099"/>
              <a:gd name="connsiteX17" fmla="*/ 509517 w 1915236"/>
              <a:gd name="connsiteY17" fmla="*/ 472819 h 591099"/>
              <a:gd name="connsiteX18" fmla="*/ 518615 w 1915236"/>
              <a:gd name="connsiteY18" fmla="*/ 459171 h 591099"/>
              <a:gd name="connsiteX19" fmla="*/ 532263 w 1915236"/>
              <a:gd name="connsiteY19" fmla="*/ 450073 h 591099"/>
              <a:gd name="connsiteX20" fmla="*/ 545911 w 1915236"/>
              <a:gd name="connsiteY20" fmla="*/ 431876 h 591099"/>
              <a:gd name="connsiteX21" fmla="*/ 550460 w 1915236"/>
              <a:gd name="connsiteY21" fmla="*/ 418228 h 591099"/>
              <a:gd name="connsiteX22" fmla="*/ 564108 w 1915236"/>
              <a:gd name="connsiteY22" fmla="*/ 409129 h 591099"/>
              <a:gd name="connsiteX23" fmla="*/ 577756 w 1915236"/>
              <a:gd name="connsiteY23" fmla="*/ 395482 h 591099"/>
              <a:gd name="connsiteX24" fmla="*/ 591403 w 1915236"/>
              <a:gd name="connsiteY24" fmla="*/ 386383 h 591099"/>
              <a:gd name="connsiteX25" fmla="*/ 618699 w 1915236"/>
              <a:gd name="connsiteY25" fmla="*/ 359087 h 591099"/>
              <a:gd name="connsiteX26" fmla="*/ 632347 w 1915236"/>
              <a:gd name="connsiteY26" fmla="*/ 345440 h 591099"/>
              <a:gd name="connsiteX27" fmla="*/ 659642 w 1915236"/>
              <a:gd name="connsiteY27" fmla="*/ 336341 h 591099"/>
              <a:gd name="connsiteX28" fmla="*/ 691487 w 1915236"/>
              <a:gd name="connsiteY28" fmla="*/ 313595 h 591099"/>
              <a:gd name="connsiteX29" fmla="*/ 709684 w 1915236"/>
              <a:gd name="connsiteY29" fmla="*/ 286299 h 591099"/>
              <a:gd name="connsiteX30" fmla="*/ 718782 w 1915236"/>
              <a:gd name="connsiteY30" fmla="*/ 272652 h 591099"/>
              <a:gd name="connsiteX31" fmla="*/ 746078 w 1915236"/>
              <a:gd name="connsiteY31" fmla="*/ 245356 h 591099"/>
              <a:gd name="connsiteX32" fmla="*/ 773373 w 1915236"/>
              <a:gd name="connsiteY32" fmla="*/ 222610 h 591099"/>
              <a:gd name="connsiteX33" fmla="*/ 782472 w 1915236"/>
              <a:gd name="connsiteY33" fmla="*/ 208962 h 591099"/>
              <a:gd name="connsiteX34" fmla="*/ 809767 w 1915236"/>
              <a:gd name="connsiteY34" fmla="*/ 190765 h 591099"/>
              <a:gd name="connsiteX35" fmla="*/ 827964 w 1915236"/>
              <a:gd name="connsiteY35" fmla="*/ 177117 h 591099"/>
              <a:gd name="connsiteX36" fmla="*/ 841612 w 1915236"/>
              <a:gd name="connsiteY36" fmla="*/ 168019 h 591099"/>
              <a:gd name="connsiteX37" fmla="*/ 887105 w 1915236"/>
              <a:gd name="connsiteY37" fmla="*/ 127076 h 591099"/>
              <a:gd name="connsiteX38" fmla="*/ 900753 w 1915236"/>
              <a:gd name="connsiteY38" fmla="*/ 117977 h 591099"/>
              <a:gd name="connsiteX39" fmla="*/ 914400 w 1915236"/>
              <a:gd name="connsiteY39" fmla="*/ 113428 h 591099"/>
              <a:gd name="connsiteX40" fmla="*/ 928048 w 1915236"/>
              <a:gd name="connsiteY40" fmla="*/ 104329 h 591099"/>
              <a:gd name="connsiteX41" fmla="*/ 955344 w 1915236"/>
              <a:gd name="connsiteY41" fmla="*/ 95231 h 591099"/>
              <a:gd name="connsiteX42" fmla="*/ 987188 w 1915236"/>
              <a:gd name="connsiteY42" fmla="*/ 67935 h 591099"/>
              <a:gd name="connsiteX43" fmla="*/ 1000836 w 1915236"/>
              <a:gd name="connsiteY43" fmla="*/ 54287 h 591099"/>
              <a:gd name="connsiteX44" fmla="*/ 1128215 w 1915236"/>
              <a:gd name="connsiteY44" fmla="*/ 49738 h 591099"/>
              <a:gd name="connsiteX45" fmla="*/ 1146412 w 1915236"/>
              <a:gd name="connsiteY45" fmla="*/ 45189 h 591099"/>
              <a:gd name="connsiteX46" fmla="*/ 1169159 w 1915236"/>
              <a:gd name="connsiteY46" fmla="*/ 40640 h 591099"/>
              <a:gd name="connsiteX47" fmla="*/ 1196454 w 1915236"/>
              <a:gd name="connsiteY47" fmla="*/ 31541 h 591099"/>
              <a:gd name="connsiteX48" fmla="*/ 1328382 w 1915236"/>
              <a:gd name="connsiteY48" fmla="*/ 22443 h 591099"/>
              <a:gd name="connsiteX49" fmla="*/ 1915236 w 1915236"/>
              <a:gd name="connsiteY49" fmla="*/ 13344 h 59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15236" h="591099">
                <a:moveTo>
                  <a:pt x="0" y="436425"/>
                </a:moveTo>
                <a:lnTo>
                  <a:pt x="122830" y="491016"/>
                </a:lnTo>
                <a:cubicBezTo>
                  <a:pt x="127230" y="492923"/>
                  <a:pt x="132189" y="493420"/>
                  <a:pt x="136478" y="495565"/>
                </a:cubicBezTo>
                <a:cubicBezTo>
                  <a:pt x="171756" y="513204"/>
                  <a:pt x="129469" y="497778"/>
                  <a:pt x="163773" y="509213"/>
                </a:cubicBezTo>
                <a:cubicBezTo>
                  <a:pt x="168322" y="513762"/>
                  <a:pt x="172068" y="519292"/>
                  <a:pt x="177421" y="522861"/>
                </a:cubicBezTo>
                <a:cubicBezTo>
                  <a:pt x="181411" y="525521"/>
                  <a:pt x="186661" y="525521"/>
                  <a:pt x="191069" y="527410"/>
                </a:cubicBezTo>
                <a:cubicBezTo>
                  <a:pt x="197302" y="530081"/>
                  <a:pt x="203200" y="533475"/>
                  <a:pt x="209266" y="536508"/>
                </a:cubicBezTo>
                <a:cubicBezTo>
                  <a:pt x="233390" y="560632"/>
                  <a:pt x="211172" y="541291"/>
                  <a:pt x="241111" y="559255"/>
                </a:cubicBezTo>
                <a:cubicBezTo>
                  <a:pt x="250488" y="564881"/>
                  <a:pt x="258032" y="573994"/>
                  <a:pt x="268406" y="577452"/>
                </a:cubicBezTo>
                <a:lnTo>
                  <a:pt x="295702" y="586550"/>
                </a:lnTo>
                <a:lnTo>
                  <a:pt x="309350" y="591099"/>
                </a:lnTo>
                <a:cubicBezTo>
                  <a:pt x="322392" y="589795"/>
                  <a:pt x="352097" y="590198"/>
                  <a:pt x="368490" y="582001"/>
                </a:cubicBezTo>
                <a:cubicBezTo>
                  <a:pt x="373380" y="579556"/>
                  <a:pt x="377938" y="576402"/>
                  <a:pt x="382138" y="572902"/>
                </a:cubicBezTo>
                <a:cubicBezTo>
                  <a:pt x="387080" y="568784"/>
                  <a:pt x="390161" y="562379"/>
                  <a:pt x="395785" y="559255"/>
                </a:cubicBezTo>
                <a:cubicBezTo>
                  <a:pt x="404169" y="554597"/>
                  <a:pt x="415101" y="555476"/>
                  <a:pt x="423081" y="550156"/>
                </a:cubicBezTo>
                <a:lnTo>
                  <a:pt x="464024" y="522861"/>
                </a:lnTo>
                <a:cubicBezTo>
                  <a:pt x="468573" y="519828"/>
                  <a:pt x="473806" y="517628"/>
                  <a:pt x="477672" y="513762"/>
                </a:cubicBezTo>
                <a:cubicBezTo>
                  <a:pt x="499051" y="492383"/>
                  <a:pt x="487753" y="505465"/>
                  <a:pt x="509517" y="472819"/>
                </a:cubicBezTo>
                <a:cubicBezTo>
                  <a:pt x="512550" y="468270"/>
                  <a:pt x="514066" y="462204"/>
                  <a:pt x="518615" y="459171"/>
                </a:cubicBezTo>
                <a:lnTo>
                  <a:pt x="532263" y="450073"/>
                </a:lnTo>
                <a:cubicBezTo>
                  <a:pt x="536812" y="444007"/>
                  <a:pt x="542149" y="438459"/>
                  <a:pt x="545911" y="431876"/>
                </a:cubicBezTo>
                <a:cubicBezTo>
                  <a:pt x="548290" y="427712"/>
                  <a:pt x="547464" y="421973"/>
                  <a:pt x="550460" y="418228"/>
                </a:cubicBezTo>
                <a:cubicBezTo>
                  <a:pt x="553876" y="413958"/>
                  <a:pt x="559908" y="412629"/>
                  <a:pt x="564108" y="409129"/>
                </a:cubicBezTo>
                <a:cubicBezTo>
                  <a:pt x="569050" y="405010"/>
                  <a:pt x="572814" y="399601"/>
                  <a:pt x="577756" y="395482"/>
                </a:cubicBezTo>
                <a:cubicBezTo>
                  <a:pt x="581956" y="391982"/>
                  <a:pt x="587317" y="390015"/>
                  <a:pt x="591403" y="386383"/>
                </a:cubicBezTo>
                <a:cubicBezTo>
                  <a:pt x="601020" y="377834"/>
                  <a:pt x="609600" y="368186"/>
                  <a:pt x="618699" y="359087"/>
                </a:cubicBezTo>
                <a:cubicBezTo>
                  <a:pt x="623248" y="354538"/>
                  <a:pt x="626244" y="347475"/>
                  <a:pt x="632347" y="345440"/>
                </a:cubicBezTo>
                <a:cubicBezTo>
                  <a:pt x="641445" y="342407"/>
                  <a:pt x="651662" y="341661"/>
                  <a:pt x="659642" y="336341"/>
                </a:cubicBezTo>
                <a:cubicBezTo>
                  <a:pt x="679599" y="323037"/>
                  <a:pt x="668916" y="330524"/>
                  <a:pt x="691487" y="313595"/>
                </a:cubicBezTo>
                <a:cubicBezTo>
                  <a:pt x="699481" y="289610"/>
                  <a:pt x="690752" y="309017"/>
                  <a:pt x="709684" y="286299"/>
                </a:cubicBezTo>
                <a:cubicBezTo>
                  <a:pt x="713184" y="282099"/>
                  <a:pt x="715150" y="276738"/>
                  <a:pt x="718782" y="272652"/>
                </a:cubicBezTo>
                <a:cubicBezTo>
                  <a:pt x="727331" y="263035"/>
                  <a:pt x="736979" y="254455"/>
                  <a:pt x="746078" y="245356"/>
                </a:cubicBezTo>
                <a:cubicBezTo>
                  <a:pt x="763592" y="227842"/>
                  <a:pt x="754373" y="235277"/>
                  <a:pt x="773373" y="222610"/>
                </a:cubicBezTo>
                <a:cubicBezTo>
                  <a:pt x="776406" y="218061"/>
                  <a:pt x="778357" y="212563"/>
                  <a:pt x="782472" y="208962"/>
                </a:cubicBezTo>
                <a:cubicBezTo>
                  <a:pt x="790701" y="201761"/>
                  <a:pt x="801019" y="197326"/>
                  <a:pt x="809767" y="190765"/>
                </a:cubicBezTo>
                <a:cubicBezTo>
                  <a:pt x="815833" y="186216"/>
                  <a:pt x="821794" y="181524"/>
                  <a:pt x="827964" y="177117"/>
                </a:cubicBezTo>
                <a:cubicBezTo>
                  <a:pt x="832413" y="173939"/>
                  <a:pt x="837526" y="171651"/>
                  <a:pt x="841612" y="168019"/>
                </a:cubicBezTo>
                <a:cubicBezTo>
                  <a:pt x="885172" y="129300"/>
                  <a:pt x="852190" y="152015"/>
                  <a:pt x="887105" y="127076"/>
                </a:cubicBezTo>
                <a:cubicBezTo>
                  <a:pt x="891554" y="123898"/>
                  <a:pt x="895863" y="120422"/>
                  <a:pt x="900753" y="117977"/>
                </a:cubicBezTo>
                <a:cubicBezTo>
                  <a:pt x="905042" y="115833"/>
                  <a:pt x="909851" y="114944"/>
                  <a:pt x="914400" y="113428"/>
                </a:cubicBezTo>
                <a:cubicBezTo>
                  <a:pt x="918949" y="110395"/>
                  <a:pt x="923052" y="106550"/>
                  <a:pt x="928048" y="104329"/>
                </a:cubicBezTo>
                <a:cubicBezTo>
                  <a:pt x="936812" y="100434"/>
                  <a:pt x="955344" y="95231"/>
                  <a:pt x="955344" y="95231"/>
                </a:cubicBezTo>
                <a:cubicBezTo>
                  <a:pt x="989200" y="61372"/>
                  <a:pt x="946345" y="102944"/>
                  <a:pt x="987188" y="67935"/>
                </a:cubicBezTo>
                <a:cubicBezTo>
                  <a:pt x="992073" y="63748"/>
                  <a:pt x="994455" y="55110"/>
                  <a:pt x="1000836" y="54287"/>
                </a:cubicBezTo>
                <a:cubicBezTo>
                  <a:pt x="1042973" y="48850"/>
                  <a:pt x="1085755" y="51254"/>
                  <a:pt x="1128215" y="49738"/>
                </a:cubicBezTo>
                <a:cubicBezTo>
                  <a:pt x="1134281" y="48222"/>
                  <a:pt x="1140309" y="46545"/>
                  <a:pt x="1146412" y="45189"/>
                </a:cubicBezTo>
                <a:cubicBezTo>
                  <a:pt x="1153960" y="43512"/>
                  <a:pt x="1161699" y="42675"/>
                  <a:pt x="1169159" y="40640"/>
                </a:cubicBezTo>
                <a:cubicBezTo>
                  <a:pt x="1178412" y="38117"/>
                  <a:pt x="1186882" y="32139"/>
                  <a:pt x="1196454" y="31541"/>
                </a:cubicBezTo>
                <a:cubicBezTo>
                  <a:pt x="1288975" y="25759"/>
                  <a:pt x="1245004" y="28856"/>
                  <a:pt x="1328382" y="22443"/>
                </a:cubicBezTo>
                <a:cubicBezTo>
                  <a:pt x="1550824" y="-22047"/>
                  <a:pt x="1358410" y="13344"/>
                  <a:pt x="1915236" y="13344"/>
                </a:cubicBezTo>
              </a:path>
            </a:pathLst>
          </a:custGeom>
          <a:noFill/>
          <a:ln>
            <a:solidFill>
              <a:srgbClr val="00B0F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9" name="Freeform 18"/>
          <p:cNvSpPr/>
          <p:nvPr/>
        </p:nvSpPr>
        <p:spPr>
          <a:xfrm>
            <a:off x="1428466" y="4057918"/>
            <a:ext cx="250209" cy="13664"/>
          </a:xfrm>
          <a:custGeom>
            <a:avLst/>
            <a:gdLst>
              <a:gd name="connsiteX0" fmla="*/ 0 w 250209"/>
              <a:gd name="connsiteY0" fmla="*/ 13664 h 13664"/>
              <a:gd name="connsiteX1" fmla="*/ 213815 w 250209"/>
              <a:gd name="connsiteY1" fmla="*/ 16 h 13664"/>
              <a:gd name="connsiteX2" fmla="*/ 236561 w 250209"/>
              <a:gd name="connsiteY2" fmla="*/ 4566 h 13664"/>
              <a:gd name="connsiteX3" fmla="*/ 250209 w 250209"/>
              <a:gd name="connsiteY3" fmla="*/ 4566 h 13664"/>
            </a:gdLst>
            <a:ahLst/>
            <a:cxnLst>
              <a:cxn ang="0">
                <a:pos x="connsiteX0" y="connsiteY0"/>
              </a:cxn>
              <a:cxn ang="0">
                <a:pos x="connsiteX1" y="connsiteY1"/>
              </a:cxn>
              <a:cxn ang="0">
                <a:pos x="connsiteX2" y="connsiteY2"/>
              </a:cxn>
              <a:cxn ang="0">
                <a:pos x="connsiteX3" y="connsiteY3"/>
              </a:cxn>
            </a:cxnLst>
            <a:rect l="l" t="t" r="r" b="b"/>
            <a:pathLst>
              <a:path w="250209" h="13664">
                <a:moveTo>
                  <a:pt x="0" y="13664"/>
                </a:moveTo>
                <a:cubicBezTo>
                  <a:pt x="71272" y="9115"/>
                  <a:pt x="142451" y="2761"/>
                  <a:pt x="213815" y="16"/>
                </a:cubicBezTo>
                <a:cubicBezTo>
                  <a:pt x="221541" y="-281"/>
                  <a:pt x="228889" y="3607"/>
                  <a:pt x="236561" y="4566"/>
                </a:cubicBezTo>
                <a:cubicBezTo>
                  <a:pt x="241075" y="5130"/>
                  <a:pt x="245660" y="4566"/>
                  <a:pt x="250209" y="4566"/>
                </a:cubicBezTo>
              </a:path>
            </a:pathLst>
          </a:custGeom>
          <a:noFill/>
          <a:ln>
            <a:solidFill>
              <a:srgbClr val="00B0F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0" name="Freeform 19"/>
          <p:cNvSpPr/>
          <p:nvPr/>
        </p:nvSpPr>
        <p:spPr>
          <a:xfrm>
            <a:off x="1428466" y="6213981"/>
            <a:ext cx="236561" cy="9398"/>
          </a:xfrm>
          <a:custGeom>
            <a:avLst/>
            <a:gdLst>
              <a:gd name="connsiteX0" fmla="*/ 0 w 236561"/>
              <a:gd name="connsiteY0" fmla="*/ 9398 h 9398"/>
              <a:gd name="connsiteX1" fmla="*/ 141027 w 236561"/>
              <a:gd name="connsiteY1" fmla="*/ 300 h 9398"/>
              <a:gd name="connsiteX2" fmla="*/ 236561 w 236561"/>
              <a:gd name="connsiteY2" fmla="*/ 300 h 9398"/>
            </a:gdLst>
            <a:ahLst/>
            <a:cxnLst>
              <a:cxn ang="0">
                <a:pos x="connsiteX0" y="connsiteY0"/>
              </a:cxn>
              <a:cxn ang="0">
                <a:pos x="connsiteX1" y="connsiteY1"/>
              </a:cxn>
              <a:cxn ang="0">
                <a:pos x="connsiteX2" y="connsiteY2"/>
              </a:cxn>
            </a:cxnLst>
            <a:rect l="l" t="t" r="r" b="b"/>
            <a:pathLst>
              <a:path w="236561" h="9398">
                <a:moveTo>
                  <a:pt x="0" y="9398"/>
                </a:moveTo>
                <a:cubicBezTo>
                  <a:pt x="59062" y="-2414"/>
                  <a:pt x="27135" y="2723"/>
                  <a:pt x="141027" y="300"/>
                </a:cubicBezTo>
                <a:cubicBezTo>
                  <a:pt x="172864" y="-377"/>
                  <a:pt x="204716" y="300"/>
                  <a:pt x="236561" y="300"/>
                </a:cubicBezTo>
              </a:path>
            </a:pathLst>
          </a:custGeom>
          <a:noFill/>
          <a:ln>
            <a:solidFill>
              <a:srgbClr val="00B0F0">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1" name="Freeform 20"/>
          <p:cNvSpPr/>
          <p:nvPr/>
        </p:nvSpPr>
        <p:spPr>
          <a:xfrm>
            <a:off x="2624919" y="2547582"/>
            <a:ext cx="1906138" cy="841612"/>
          </a:xfrm>
          <a:custGeom>
            <a:avLst/>
            <a:gdLst>
              <a:gd name="connsiteX0" fmla="*/ 0 w 1906138"/>
              <a:gd name="connsiteY0" fmla="*/ 837063 h 841612"/>
              <a:gd name="connsiteX1" fmla="*/ 22747 w 1906138"/>
              <a:gd name="connsiteY1" fmla="*/ 841612 h 841612"/>
              <a:gd name="connsiteX2" fmla="*/ 63690 w 1906138"/>
              <a:gd name="connsiteY2" fmla="*/ 827964 h 841612"/>
              <a:gd name="connsiteX3" fmla="*/ 77338 w 1906138"/>
              <a:gd name="connsiteY3" fmla="*/ 823415 h 841612"/>
              <a:gd name="connsiteX4" fmla="*/ 122830 w 1906138"/>
              <a:gd name="connsiteY4" fmla="*/ 809767 h 841612"/>
              <a:gd name="connsiteX5" fmla="*/ 136478 w 1906138"/>
              <a:gd name="connsiteY5" fmla="*/ 796119 h 841612"/>
              <a:gd name="connsiteX6" fmla="*/ 145577 w 1906138"/>
              <a:gd name="connsiteY6" fmla="*/ 764275 h 841612"/>
              <a:gd name="connsiteX7" fmla="*/ 168323 w 1906138"/>
              <a:gd name="connsiteY7" fmla="*/ 732430 h 841612"/>
              <a:gd name="connsiteX8" fmla="*/ 172872 w 1906138"/>
              <a:gd name="connsiteY8" fmla="*/ 718782 h 841612"/>
              <a:gd name="connsiteX9" fmla="*/ 181971 w 1906138"/>
              <a:gd name="connsiteY9" fmla="*/ 705134 h 841612"/>
              <a:gd name="connsiteX10" fmla="*/ 195618 w 1906138"/>
              <a:gd name="connsiteY10" fmla="*/ 673290 h 841612"/>
              <a:gd name="connsiteX11" fmla="*/ 209266 w 1906138"/>
              <a:gd name="connsiteY11" fmla="*/ 636896 h 841612"/>
              <a:gd name="connsiteX12" fmla="*/ 218365 w 1906138"/>
              <a:gd name="connsiteY12" fmla="*/ 609600 h 841612"/>
              <a:gd name="connsiteX13" fmla="*/ 227463 w 1906138"/>
              <a:gd name="connsiteY13" fmla="*/ 582305 h 841612"/>
              <a:gd name="connsiteX14" fmla="*/ 232012 w 1906138"/>
              <a:gd name="connsiteY14" fmla="*/ 568657 h 841612"/>
              <a:gd name="connsiteX15" fmla="*/ 241111 w 1906138"/>
              <a:gd name="connsiteY15" fmla="*/ 555009 h 841612"/>
              <a:gd name="connsiteX16" fmla="*/ 245660 w 1906138"/>
              <a:gd name="connsiteY16" fmla="*/ 541361 h 841612"/>
              <a:gd name="connsiteX17" fmla="*/ 259308 w 1906138"/>
              <a:gd name="connsiteY17" fmla="*/ 509517 h 841612"/>
              <a:gd name="connsiteX18" fmla="*/ 268406 w 1906138"/>
              <a:gd name="connsiteY18" fmla="*/ 450376 h 841612"/>
              <a:gd name="connsiteX19" fmla="*/ 272956 w 1906138"/>
              <a:gd name="connsiteY19" fmla="*/ 432179 h 841612"/>
              <a:gd name="connsiteX20" fmla="*/ 282054 w 1906138"/>
              <a:gd name="connsiteY20" fmla="*/ 418531 h 841612"/>
              <a:gd name="connsiteX21" fmla="*/ 291153 w 1906138"/>
              <a:gd name="connsiteY21" fmla="*/ 391236 h 841612"/>
              <a:gd name="connsiteX22" fmla="*/ 304800 w 1906138"/>
              <a:gd name="connsiteY22" fmla="*/ 350293 h 841612"/>
              <a:gd name="connsiteX23" fmla="*/ 313899 w 1906138"/>
              <a:gd name="connsiteY23" fmla="*/ 322997 h 841612"/>
              <a:gd name="connsiteX24" fmla="*/ 322997 w 1906138"/>
              <a:gd name="connsiteY24" fmla="*/ 291152 h 841612"/>
              <a:gd name="connsiteX25" fmla="*/ 327547 w 1906138"/>
              <a:gd name="connsiteY25" fmla="*/ 272955 h 841612"/>
              <a:gd name="connsiteX26" fmla="*/ 336645 w 1906138"/>
              <a:gd name="connsiteY26" fmla="*/ 245660 h 841612"/>
              <a:gd name="connsiteX27" fmla="*/ 341194 w 1906138"/>
              <a:gd name="connsiteY27" fmla="*/ 232012 h 841612"/>
              <a:gd name="connsiteX28" fmla="*/ 350293 w 1906138"/>
              <a:gd name="connsiteY28" fmla="*/ 195618 h 841612"/>
              <a:gd name="connsiteX29" fmla="*/ 359391 w 1906138"/>
              <a:gd name="connsiteY29" fmla="*/ 181970 h 841612"/>
              <a:gd name="connsiteX30" fmla="*/ 373039 w 1906138"/>
              <a:gd name="connsiteY30" fmla="*/ 168322 h 841612"/>
              <a:gd name="connsiteX31" fmla="*/ 386687 w 1906138"/>
              <a:gd name="connsiteY31" fmla="*/ 163773 h 841612"/>
              <a:gd name="connsiteX32" fmla="*/ 400335 w 1906138"/>
              <a:gd name="connsiteY32" fmla="*/ 154675 h 841612"/>
              <a:gd name="connsiteX33" fmla="*/ 887105 w 1906138"/>
              <a:gd name="connsiteY33" fmla="*/ 150125 h 841612"/>
              <a:gd name="connsiteX34" fmla="*/ 937147 w 1906138"/>
              <a:gd name="connsiteY34" fmla="*/ 145576 h 841612"/>
              <a:gd name="connsiteX35" fmla="*/ 955344 w 1906138"/>
              <a:gd name="connsiteY35" fmla="*/ 141027 h 841612"/>
              <a:gd name="connsiteX36" fmla="*/ 1000836 w 1906138"/>
              <a:gd name="connsiteY36" fmla="*/ 131928 h 841612"/>
              <a:gd name="connsiteX37" fmla="*/ 1096371 w 1906138"/>
              <a:gd name="connsiteY37" fmla="*/ 118281 h 841612"/>
              <a:gd name="connsiteX38" fmla="*/ 1114568 w 1906138"/>
              <a:gd name="connsiteY38" fmla="*/ 113731 h 841612"/>
              <a:gd name="connsiteX39" fmla="*/ 1128215 w 1906138"/>
              <a:gd name="connsiteY39" fmla="*/ 104633 h 841612"/>
              <a:gd name="connsiteX40" fmla="*/ 1237397 w 1906138"/>
              <a:gd name="connsiteY40" fmla="*/ 95534 h 841612"/>
              <a:gd name="connsiteX41" fmla="*/ 1369326 w 1906138"/>
              <a:gd name="connsiteY41" fmla="*/ 86436 h 841612"/>
              <a:gd name="connsiteX42" fmla="*/ 1382974 w 1906138"/>
              <a:gd name="connsiteY42" fmla="*/ 81887 h 841612"/>
              <a:gd name="connsiteX43" fmla="*/ 1419368 w 1906138"/>
              <a:gd name="connsiteY43" fmla="*/ 77337 h 841612"/>
              <a:gd name="connsiteX44" fmla="*/ 1519451 w 1906138"/>
              <a:gd name="connsiteY44" fmla="*/ 68239 h 841612"/>
              <a:gd name="connsiteX45" fmla="*/ 1533099 w 1906138"/>
              <a:gd name="connsiteY45" fmla="*/ 63690 h 841612"/>
              <a:gd name="connsiteX46" fmla="*/ 1587690 w 1906138"/>
              <a:gd name="connsiteY46" fmla="*/ 54591 h 841612"/>
              <a:gd name="connsiteX47" fmla="*/ 1614985 w 1906138"/>
              <a:gd name="connsiteY47" fmla="*/ 45493 h 841612"/>
              <a:gd name="connsiteX48" fmla="*/ 1696872 w 1906138"/>
              <a:gd name="connsiteY48" fmla="*/ 36394 h 841612"/>
              <a:gd name="connsiteX49" fmla="*/ 1710520 w 1906138"/>
              <a:gd name="connsiteY49" fmla="*/ 31845 h 841612"/>
              <a:gd name="connsiteX50" fmla="*/ 1787857 w 1906138"/>
              <a:gd name="connsiteY50" fmla="*/ 22746 h 841612"/>
              <a:gd name="connsiteX51" fmla="*/ 1860645 w 1906138"/>
              <a:gd name="connsiteY51" fmla="*/ 13648 h 841612"/>
              <a:gd name="connsiteX52" fmla="*/ 1887941 w 1906138"/>
              <a:gd name="connsiteY52" fmla="*/ 9099 h 841612"/>
              <a:gd name="connsiteX53" fmla="*/ 1906138 w 1906138"/>
              <a:gd name="connsiteY53" fmla="*/ 0 h 84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06138" h="841612">
                <a:moveTo>
                  <a:pt x="0" y="837063"/>
                </a:moveTo>
                <a:cubicBezTo>
                  <a:pt x="7582" y="838579"/>
                  <a:pt x="15015" y="841612"/>
                  <a:pt x="22747" y="841612"/>
                </a:cubicBezTo>
                <a:cubicBezTo>
                  <a:pt x="43199" y="841612"/>
                  <a:pt x="46422" y="835365"/>
                  <a:pt x="63690" y="827964"/>
                </a:cubicBezTo>
                <a:cubicBezTo>
                  <a:pt x="68098" y="826075"/>
                  <a:pt x="72789" y="824931"/>
                  <a:pt x="77338" y="823415"/>
                </a:cubicBezTo>
                <a:cubicBezTo>
                  <a:pt x="118226" y="796157"/>
                  <a:pt x="49644" y="839043"/>
                  <a:pt x="122830" y="809767"/>
                </a:cubicBezTo>
                <a:cubicBezTo>
                  <a:pt x="128804" y="807377"/>
                  <a:pt x="131929" y="800668"/>
                  <a:pt x="136478" y="796119"/>
                </a:cubicBezTo>
                <a:cubicBezTo>
                  <a:pt x="137937" y="790281"/>
                  <a:pt x="142311" y="770807"/>
                  <a:pt x="145577" y="764275"/>
                </a:cubicBezTo>
                <a:cubicBezTo>
                  <a:pt x="148906" y="757618"/>
                  <a:pt x="165227" y="736558"/>
                  <a:pt x="168323" y="732430"/>
                </a:cubicBezTo>
                <a:cubicBezTo>
                  <a:pt x="169839" y="727881"/>
                  <a:pt x="170727" y="723071"/>
                  <a:pt x="172872" y="718782"/>
                </a:cubicBezTo>
                <a:cubicBezTo>
                  <a:pt x="175317" y="713892"/>
                  <a:pt x="179817" y="710160"/>
                  <a:pt x="181971" y="705134"/>
                </a:cubicBezTo>
                <a:cubicBezTo>
                  <a:pt x="199598" y="664005"/>
                  <a:pt x="172776" y="707554"/>
                  <a:pt x="195618" y="673290"/>
                </a:cubicBezTo>
                <a:cubicBezTo>
                  <a:pt x="206405" y="619360"/>
                  <a:pt x="192227" y="675234"/>
                  <a:pt x="209266" y="636896"/>
                </a:cubicBezTo>
                <a:cubicBezTo>
                  <a:pt x="213161" y="628132"/>
                  <a:pt x="215332" y="618699"/>
                  <a:pt x="218365" y="609600"/>
                </a:cubicBezTo>
                <a:lnTo>
                  <a:pt x="227463" y="582305"/>
                </a:lnTo>
                <a:cubicBezTo>
                  <a:pt x="228979" y="577756"/>
                  <a:pt x="229352" y="572647"/>
                  <a:pt x="232012" y="568657"/>
                </a:cubicBezTo>
                <a:lnTo>
                  <a:pt x="241111" y="555009"/>
                </a:lnTo>
                <a:cubicBezTo>
                  <a:pt x="242627" y="550460"/>
                  <a:pt x="243771" y="545769"/>
                  <a:pt x="245660" y="541361"/>
                </a:cubicBezTo>
                <a:cubicBezTo>
                  <a:pt x="262527" y="502006"/>
                  <a:pt x="248639" y="541525"/>
                  <a:pt x="259308" y="509517"/>
                </a:cubicBezTo>
                <a:cubicBezTo>
                  <a:pt x="266622" y="436370"/>
                  <a:pt x="258318" y="485682"/>
                  <a:pt x="268406" y="450376"/>
                </a:cubicBezTo>
                <a:cubicBezTo>
                  <a:pt x="270124" y="444364"/>
                  <a:pt x="270493" y="437926"/>
                  <a:pt x="272956" y="432179"/>
                </a:cubicBezTo>
                <a:cubicBezTo>
                  <a:pt x="275110" y="427154"/>
                  <a:pt x="279833" y="423527"/>
                  <a:pt x="282054" y="418531"/>
                </a:cubicBezTo>
                <a:cubicBezTo>
                  <a:pt x="285949" y="409767"/>
                  <a:pt x="288120" y="400334"/>
                  <a:pt x="291153" y="391236"/>
                </a:cubicBezTo>
                <a:lnTo>
                  <a:pt x="304800" y="350293"/>
                </a:lnTo>
                <a:lnTo>
                  <a:pt x="313899" y="322997"/>
                </a:lnTo>
                <a:cubicBezTo>
                  <a:pt x="328107" y="266163"/>
                  <a:pt x="309955" y="336797"/>
                  <a:pt x="322997" y="291152"/>
                </a:cubicBezTo>
                <a:cubicBezTo>
                  <a:pt x="324715" y="285140"/>
                  <a:pt x="325750" y="278944"/>
                  <a:pt x="327547" y="272955"/>
                </a:cubicBezTo>
                <a:cubicBezTo>
                  <a:pt x="330303" y="263769"/>
                  <a:pt x="333612" y="254758"/>
                  <a:pt x="336645" y="245660"/>
                </a:cubicBezTo>
                <a:cubicBezTo>
                  <a:pt x="338161" y="241111"/>
                  <a:pt x="340253" y="236714"/>
                  <a:pt x="341194" y="232012"/>
                </a:cubicBezTo>
                <a:cubicBezTo>
                  <a:pt x="342924" y="223364"/>
                  <a:pt x="345631" y="204942"/>
                  <a:pt x="350293" y="195618"/>
                </a:cubicBezTo>
                <a:cubicBezTo>
                  <a:pt x="352738" y="190728"/>
                  <a:pt x="355891" y="186170"/>
                  <a:pt x="359391" y="181970"/>
                </a:cubicBezTo>
                <a:cubicBezTo>
                  <a:pt x="363510" y="177027"/>
                  <a:pt x="367686" y="171891"/>
                  <a:pt x="373039" y="168322"/>
                </a:cubicBezTo>
                <a:cubicBezTo>
                  <a:pt x="377029" y="165662"/>
                  <a:pt x="382398" y="165917"/>
                  <a:pt x="386687" y="163773"/>
                </a:cubicBezTo>
                <a:cubicBezTo>
                  <a:pt x="391577" y="161328"/>
                  <a:pt x="394870" y="154824"/>
                  <a:pt x="400335" y="154675"/>
                </a:cubicBezTo>
                <a:cubicBezTo>
                  <a:pt x="562538" y="150251"/>
                  <a:pt x="724848" y="151642"/>
                  <a:pt x="887105" y="150125"/>
                </a:cubicBezTo>
                <a:cubicBezTo>
                  <a:pt x="903786" y="148609"/>
                  <a:pt x="920544" y="147790"/>
                  <a:pt x="937147" y="145576"/>
                </a:cubicBezTo>
                <a:cubicBezTo>
                  <a:pt x="943344" y="144750"/>
                  <a:pt x="949230" y="142337"/>
                  <a:pt x="955344" y="141027"/>
                </a:cubicBezTo>
                <a:cubicBezTo>
                  <a:pt x="970465" y="137787"/>
                  <a:pt x="985645" y="134822"/>
                  <a:pt x="1000836" y="131928"/>
                </a:cubicBezTo>
                <a:cubicBezTo>
                  <a:pt x="1059641" y="120727"/>
                  <a:pt x="1039609" y="123957"/>
                  <a:pt x="1096371" y="118281"/>
                </a:cubicBezTo>
                <a:cubicBezTo>
                  <a:pt x="1102437" y="116764"/>
                  <a:pt x="1108821" y="116194"/>
                  <a:pt x="1114568" y="113731"/>
                </a:cubicBezTo>
                <a:cubicBezTo>
                  <a:pt x="1119593" y="111577"/>
                  <a:pt x="1122869" y="105778"/>
                  <a:pt x="1128215" y="104633"/>
                </a:cubicBezTo>
                <a:cubicBezTo>
                  <a:pt x="1135307" y="103113"/>
                  <a:pt x="1235500" y="95680"/>
                  <a:pt x="1237397" y="95534"/>
                </a:cubicBezTo>
                <a:cubicBezTo>
                  <a:pt x="1295882" y="80914"/>
                  <a:pt x="1228231" y="96514"/>
                  <a:pt x="1369326" y="86436"/>
                </a:cubicBezTo>
                <a:cubicBezTo>
                  <a:pt x="1374109" y="86094"/>
                  <a:pt x="1378256" y="82745"/>
                  <a:pt x="1382974" y="81887"/>
                </a:cubicBezTo>
                <a:cubicBezTo>
                  <a:pt x="1395003" y="79700"/>
                  <a:pt x="1407217" y="78687"/>
                  <a:pt x="1419368" y="77337"/>
                </a:cubicBezTo>
                <a:cubicBezTo>
                  <a:pt x="1457550" y="73094"/>
                  <a:pt x="1480203" y="71510"/>
                  <a:pt x="1519451" y="68239"/>
                </a:cubicBezTo>
                <a:cubicBezTo>
                  <a:pt x="1524000" y="66723"/>
                  <a:pt x="1528397" y="64630"/>
                  <a:pt x="1533099" y="63690"/>
                </a:cubicBezTo>
                <a:cubicBezTo>
                  <a:pt x="1551189" y="60072"/>
                  <a:pt x="1570189" y="60425"/>
                  <a:pt x="1587690" y="54591"/>
                </a:cubicBezTo>
                <a:cubicBezTo>
                  <a:pt x="1596788" y="51558"/>
                  <a:pt x="1605434" y="46361"/>
                  <a:pt x="1614985" y="45493"/>
                </a:cubicBezTo>
                <a:cubicBezTo>
                  <a:pt x="1675706" y="39972"/>
                  <a:pt x="1648446" y="43312"/>
                  <a:pt x="1696872" y="36394"/>
                </a:cubicBezTo>
                <a:cubicBezTo>
                  <a:pt x="1701421" y="34878"/>
                  <a:pt x="1705818" y="32785"/>
                  <a:pt x="1710520" y="31845"/>
                </a:cubicBezTo>
                <a:cubicBezTo>
                  <a:pt x="1730627" y="27824"/>
                  <a:pt x="1769819" y="24550"/>
                  <a:pt x="1787857" y="22746"/>
                </a:cubicBezTo>
                <a:cubicBezTo>
                  <a:pt x="1827934" y="12727"/>
                  <a:pt x="1787659" y="21757"/>
                  <a:pt x="1860645" y="13648"/>
                </a:cubicBezTo>
                <a:cubicBezTo>
                  <a:pt x="1869813" y="12629"/>
                  <a:pt x="1878842" y="10615"/>
                  <a:pt x="1887941" y="9099"/>
                </a:cubicBezTo>
                <a:lnTo>
                  <a:pt x="1906138" y="0"/>
                </a:lnTo>
              </a:path>
            </a:pathLst>
          </a:custGeom>
          <a:noFill/>
          <a:ln>
            <a:solidFill>
              <a:srgbClr val="FFFF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2" name="Freeform 21"/>
          <p:cNvSpPr/>
          <p:nvPr/>
        </p:nvSpPr>
        <p:spPr>
          <a:xfrm>
            <a:off x="3675797" y="4062484"/>
            <a:ext cx="227463" cy="13647"/>
          </a:xfrm>
          <a:custGeom>
            <a:avLst/>
            <a:gdLst>
              <a:gd name="connsiteX0" fmla="*/ 0 w 227463"/>
              <a:gd name="connsiteY0" fmla="*/ 0 h 13647"/>
              <a:gd name="connsiteX1" fmla="*/ 227463 w 227463"/>
              <a:gd name="connsiteY1" fmla="*/ 13647 h 13647"/>
            </a:gdLst>
            <a:ahLst/>
            <a:cxnLst>
              <a:cxn ang="0">
                <a:pos x="connsiteX0" y="connsiteY0"/>
              </a:cxn>
              <a:cxn ang="0">
                <a:pos x="connsiteX1" y="connsiteY1"/>
              </a:cxn>
            </a:cxnLst>
            <a:rect l="l" t="t" r="r" b="b"/>
            <a:pathLst>
              <a:path w="227463" h="13647">
                <a:moveTo>
                  <a:pt x="0" y="0"/>
                </a:moveTo>
                <a:lnTo>
                  <a:pt x="227463" y="13647"/>
                </a:lnTo>
              </a:path>
            </a:pathLst>
          </a:custGeom>
          <a:noFill/>
          <a:ln>
            <a:solidFill>
              <a:srgbClr val="FFFF00">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Freeform 22"/>
          <p:cNvSpPr/>
          <p:nvPr/>
        </p:nvSpPr>
        <p:spPr>
          <a:xfrm>
            <a:off x="5964072" y="4048772"/>
            <a:ext cx="241412" cy="22810"/>
          </a:xfrm>
          <a:custGeom>
            <a:avLst/>
            <a:gdLst>
              <a:gd name="connsiteX0" fmla="*/ 0 w 241412"/>
              <a:gd name="connsiteY0" fmla="*/ 22810 h 22810"/>
              <a:gd name="connsiteX1" fmla="*/ 241110 w 241412"/>
              <a:gd name="connsiteY1" fmla="*/ 64 h 22810"/>
              <a:gd name="connsiteX2" fmla="*/ 236561 w 241412"/>
              <a:gd name="connsiteY2" fmla="*/ 64 h 22810"/>
            </a:gdLst>
            <a:ahLst/>
            <a:cxnLst>
              <a:cxn ang="0">
                <a:pos x="connsiteX0" y="connsiteY0"/>
              </a:cxn>
              <a:cxn ang="0">
                <a:pos x="connsiteX1" y="connsiteY1"/>
              </a:cxn>
              <a:cxn ang="0">
                <a:pos x="connsiteX2" y="connsiteY2"/>
              </a:cxn>
            </a:cxnLst>
            <a:rect l="l" t="t" r="r" b="b"/>
            <a:pathLst>
              <a:path w="241412" h="22810">
                <a:moveTo>
                  <a:pt x="0" y="22810"/>
                </a:moveTo>
                <a:lnTo>
                  <a:pt x="241110" y="64"/>
                </a:lnTo>
                <a:cubicBezTo>
                  <a:pt x="242619" y="-81"/>
                  <a:pt x="238077" y="64"/>
                  <a:pt x="236561" y="64"/>
                </a:cubicBezTo>
              </a:path>
            </a:pathLst>
          </a:custGeom>
          <a:noFill/>
          <a:ln>
            <a:solidFill>
              <a:srgbClr val="FFFF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4" name="Freeform 23"/>
          <p:cNvSpPr/>
          <p:nvPr/>
        </p:nvSpPr>
        <p:spPr>
          <a:xfrm>
            <a:off x="4885899" y="2720454"/>
            <a:ext cx="1956179" cy="614149"/>
          </a:xfrm>
          <a:custGeom>
            <a:avLst/>
            <a:gdLst>
              <a:gd name="connsiteX0" fmla="*/ 0 w 1956179"/>
              <a:gd name="connsiteY0" fmla="*/ 614149 h 614149"/>
              <a:gd name="connsiteX1" fmla="*/ 77337 w 1956179"/>
              <a:gd name="connsiteY1" fmla="*/ 500418 h 614149"/>
              <a:gd name="connsiteX2" fmla="*/ 90985 w 1956179"/>
              <a:gd name="connsiteY2" fmla="*/ 491319 h 614149"/>
              <a:gd name="connsiteX3" fmla="*/ 104632 w 1956179"/>
              <a:gd name="connsiteY3" fmla="*/ 477671 h 614149"/>
              <a:gd name="connsiteX4" fmla="*/ 109182 w 1956179"/>
              <a:gd name="connsiteY4" fmla="*/ 464024 h 614149"/>
              <a:gd name="connsiteX5" fmla="*/ 122829 w 1956179"/>
              <a:gd name="connsiteY5" fmla="*/ 436728 h 614149"/>
              <a:gd name="connsiteX6" fmla="*/ 127379 w 1956179"/>
              <a:gd name="connsiteY6" fmla="*/ 413982 h 614149"/>
              <a:gd name="connsiteX7" fmla="*/ 141026 w 1956179"/>
              <a:gd name="connsiteY7" fmla="*/ 409433 h 614149"/>
              <a:gd name="connsiteX8" fmla="*/ 172871 w 1956179"/>
              <a:gd name="connsiteY8" fmla="*/ 423080 h 614149"/>
              <a:gd name="connsiteX9" fmla="*/ 186519 w 1956179"/>
              <a:gd name="connsiteY9" fmla="*/ 427630 h 614149"/>
              <a:gd name="connsiteX10" fmla="*/ 200167 w 1956179"/>
              <a:gd name="connsiteY10" fmla="*/ 436728 h 614149"/>
              <a:gd name="connsiteX11" fmla="*/ 213814 w 1956179"/>
              <a:gd name="connsiteY11" fmla="*/ 450376 h 614149"/>
              <a:gd name="connsiteX12" fmla="*/ 232011 w 1956179"/>
              <a:gd name="connsiteY12" fmla="*/ 454925 h 614149"/>
              <a:gd name="connsiteX13" fmla="*/ 259307 w 1956179"/>
              <a:gd name="connsiteY13" fmla="*/ 468573 h 614149"/>
              <a:gd name="connsiteX14" fmla="*/ 268405 w 1956179"/>
              <a:gd name="connsiteY14" fmla="*/ 454925 h 614149"/>
              <a:gd name="connsiteX15" fmla="*/ 277504 w 1956179"/>
              <a:gd name="connsiteY15" fmla="*/ 423080 h 614149"/>
              <a:gd name="connsiteX16" fmla="*/ 286602 w 1956179"/>
              <a:gd name="connsiteY16" fmla="*/ 391236 h 614149"/>
              <a:gd name="connsiteX17" fmla="*/ 304800 w 1956179"/>
              <a:gd name="connsiteY17" fmla="*/ 363940 h 614149"/>
              <a:gd name="connsiteX18" fmla="*/ 318447 w 1956179"/>
              <a:gd name="connsiteY18" fmla="*/ 336645 h 614149"/>
              <a:gd name="connsiteX19" fmla="*/ 322997 w 1956179"/>
              <a:gd name="connsiteY19" fmla="*/ 322997 h 614149"/>
              <a:gd name="connsiteX20" fmla="*/ 332095 w 1956179"/>
              <a:gd name="connsiteY20" fmla="*/ 304800 h 614149"/>
              <a:gd name="connsiteX21" fmla="*/ 336644 w 1956179"/>
              <a:gd name="connsiteY21" fmla="*/ 291152 h 614149"/>
              <a:gd name="connsiteX22" fmla="*/ 350292 w 1956179"/>
              <a:gd name="connsiteY22" fmla="*/ 259307 h 614149"/>
              <a:gd name="connsiteX23" fmla="*/ 354841 w 1956179"/>
              <a:gd name="connsiteY23" fmla="*/ 163773 h 614149"/>
              <a:gd name="connsiteX24" fmla="*/ 359391 w 1956179"/>
              <a:gd name="connsiteY24" fmla="*/ 150125 h 614149"/>
              <a:gd name="connsiteX25" fmla="*/ 363940 w 1956179"/>
              <a:gd name="connsiteY25" fmla="*/ 122830 h 614149"/>
              <a:gd name="connsiteX26" fmla="*/ 368489 w 1956179"/>
              <a:gd name="connsiteY26" fmla="*/ 109182 h 614149"/>
              <a:gd name="connsiteX27" fmla="*/ 377588 w 1956179"/>
              <a:gd name="connsiteY27" fmla="*/ 68239 h 614149"/>
              <a:gd name="connsiteX28" fmla="*/ 395785 w 1956179"/>
              <a:gd name="connsiteY28" fmla="*/ 36394 h 614149"/>
              <a:gd name="connsiteX29" fmla="*/ 413982 w 1956179"/>
              <a:gd name="connsiteY29" fmla="*/ 40943 h 614149"/>
              <a:gd name="connsiteX30" fmla="*/ 459474 w 1956179"/>
              <a:gd name="connsiteY30" fmla="*/ 68239 h 614149"/>
              <a:gd name="connsiteX31" fmla="*/ 473122 w 1956179"/>
              <a:gd name="connsiteY31" fmla="*/ 77337 h 614149"/>
              <a:gd name="connsiteX32" fmla="*/ 486770 w 1956179"/>
              <a:gd name="connsiteY32" fmla="*/ 104633 h 614149"/>
              <a:gd name="connsiteX33" fmla="*/ 495868 w 1956179"/>
              <a:gd name="connsiteY33" fmla="*/ 118280 h 614149"/>
              <a:gd name="connsiteX34" fmla="*/ 509516 w 1956179"/>
              <a:gd name="connsiteY34" fmla="*/ 150125 h 614149"/>
              <a:gd name="connsiteX35" fmla="*/ 518614 w 1956179"/>
              <a:gd name="connsiteY35" fmla="*/ 181970 h 614149"/>
              <a:gd name="connsiteX36" fmla="*/ 523164 w 1956179"/>
              <a:gd name="connsiteY36" fmla="*/ 195618 h 614149"/>
              <a:gd name="connsiteX37" fmla="*/ 536811 w 1956179"/>
              <a:gd name="connsiteY37" fmla="*/ 204716 h 614149"/>
              <a:gd name="connsiteX38" fmla="*/ 564107 w 1956179"/>
              <a:gd name="connsiteY38" fmla="*/ 186519 h 614149"/>
              <a:gd name="connsiteX39" fmla="*/ 609600 w 1956179"/>
              <a:gd name="connsiteY39" fmla="*/ 159224 h 614149"/>
              <a:gd name="connsiteX40" fmla="*/ 623247 w 1956179"/>
              <a:gd name="connsiteY40" fmla="*/ 150125 h 614149"/>
              <a:gd name="connsiteX41" fmla="*/ 636895 w 1956179"/>
              <a:gd name="connsiteY41" fmla="*/ 141027 h 614149"/>
              <a:gd name="connsiteX42" fmla="*/ 650543 w 1956179"/>
              <a:gd name="connsiteY42" fmla="*/ 122830 h 614149"/>
              <a:gd name="connsiteX43" fmla="*/ 664191 w 1956179"/>
              <a:gd name="connsiteY43" fmla="*/ 118280 h 614149"/>
              <a:gd name="connsiteX44" fmla="*/ 709683 w 1956179"/>
              <a:gd name="connsiteY44" fmla="*/ 104633 h 614149"/>
              <a:gd name="connsiteX45" fmla="*/ 736979 w 1956179"/>
              <a:gd name="connsiteY45" fmla="*/ 90985 h 614149"/>
              <a:gd name="connsiteX46" fmla="*/ 750626 w 1956179"/>
              <a:gd name="connsiteY46" fmla="*/ 81886 h 614149"/>
              <a:gd name="connsiteX47" fmla="*/ 782471 w 1956179"/>
              <a:gd name="connsiteY47" fmla="*/ 68239 h 614149"/>
              <a:gd name="connsiteX48" fmla="*/ 809767 w 1956179"/>
              <a:gd name="connsiteY48" fmla="*/ 54591 h 614149"/>
              <a:gd name="connsiteX49" fmla="*/ 827964 w 1956179"/>
              <a:gd name="connsiteY49" fmla="*/ 45492 h 614149"/>
              <a:gd name="connsiteX50" fmla="*/ 850710 w 1956179"/>
              <a:gd name="connsiteY50" fmla="*/ 40943 h 614149"/>
              <a:gd name="connsiteX51" fmla="*/ 878005 w 1956179"/>
              <a:gd name="connsiteY51" fmla="*/ 31845 h 614149"/>
              <a:gd name="connsiteX52" fmla="*/ 891653 w 1956179"/>
              <a:gd name="connsiteY52" fmla="*/ 22746 h 614149"/>
              <a:gd name="connsiteX53" fmla="*/ 905301 w 1956179"/>
              <a:gd name="connsiteY53" fmla="*/ 18197 h 614149"/>
              <a:gd name="connsiteX54" fmla="*/ 1014483 w 1956179"/>
              <a:gd name="connsiteY54" fmla="*/ 13647 h 614149"/>
              <a:gd name="connsiteX55" fmla="*/ 1041779 w 1956179"/>
              <a:gd name="connsiteY55" fmla="*/ 4549 h 614149"/>
              <a:gd name="connsiteX56" fmla="*/ 1055426 w 1956179"/>
              <a:gd name="connsiteY56" fmla="*/ 0 h 614149"/>
              <a:gd name="connsiteX57" fmla="*/ 1228298 w 1956179"/>
              <a:gd name="connsiteY57" fmla="*/ 4549 h 614149"/>
              <a:gd name="connsiteX58" fmla="*/ 1296537 w 1956179"/>
              <a:gd name="connsiteY58" fmla="*/ 13647 h 614149"/>
              <a:gd name="connsiteX59" fmla="*/ 1373874 w 1956179"/>
              <a:gd name="connsiteY59" fmla="*/ 18197 h 614149"/>
              <a:gd name="connsiteX60" fmla="*/ 1405719 w 1956179"/>
              <a:gd name="connsiteY60" fmla="*/ 27295 h 614149"/>
              <a:gd name="connsiteX61" fmla="*/ 1451211 w 1956179"/>
              <a:gd name="connsiteY61" fmla="*/ 31845 h 614149"/>
              <a:gd name="connsiteX62" fmla="*/ 1610435 w 1956179"/>
              <a:gd name="connsiteY62" fmla="*/ 40943 h 614149"/>
              <a:gd name="connsiteX63" fmla="*/ 1651379 w 1956179"/>
              <a:gd name="connsiteY63" fmla="*/ 36394 h 614149"/>
              <a:gd name="connsiteX64" fmla="*/ 1669576 w 1956179"/>
              <a:gd name="connsiteY64" fmla="*/ 31845 h 614149"/>
              <a:gd name="connsiteX65" fmla="*/ 1783307 w 1956179"/>
              <a:gd name="connsiteY65" fmla="*/ 27295 h 614149"/>
              <a:gd name="connsiteX66" fmla="*/ 1810602 w 1956179"/>
              <a:gd name="connsiteY66" fmla="*/ 18197 h 614149"/>
              <a:gd name="connsiteX67" fmla="*/ 1901588 w 1956179"/>
              <a:gd name="connsiteY67" fmla="*/ 9098 h 614149"/>
              <a:gd name="connsiteX68" fmla="*/ 1956179 w 1956179"/>
              <a:gd name="connsiteY68" fmla="*/ 0 h 61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56179" h="614149">
                <a:moveTo>
                  <a:pt x="0" y="614149"/>
                </a:moveTo>
                <a:cubicBezTo>
                  <a:pt x="25779" y="576239"/>
                  <a:pt x="50049" y="537257"/>
                  <a:pt x="77337" y="500418"/>
                </a:cubicBezTo>
                <a:cubicBezTo>
                  <a:pt x="80592" y="496024"/>
                  <a:pt x="86785" y="494819"/>
                  <a:pt x="90985" y="491319"/>
                </a:cubicBezTo>
                <a:cubicBezTo>
                  <a:pt x="95927" y="487200"/>
                  <a:pt x="100083" y="482220"/>
                  <a:pt x="104632" y="477671"/>
                </a:cubicBezTo>
                <a:cubicBezTo>
                  <a:pt x="106149" y="473122"/>
                  <a:pt x="107037" y="468313"/>
                  <a:pt x="109182" y="464024"/>
                </a:cubicBezTo>
                <a:cubicBezTo>
                  <a:pt x="120301" y="441787"/>
                  <a:pt x="117112" y="459597"/>
                  <a:pt x="122829" y="436728"/>
                </a:cubicBezTo>
                <a:cubicBezTo>
                  <a:pt x="124704" y="429227"/>
                  <a:pt x="123090" y="420416"/>
                  <a:pt x="127379" y="413982"/>
                </a:cubicBezTo>
                <a:cubicBezTo>
                  <a:pt x="130039" y="409992"/>
                  <a:pt x="136477" y="410949"/>
                  <a:pt x="141026" y="409433"/>
                </a:cubicBezTo>
                <a:cubicBezTo>
                  <a:pt x="178893" y="418899"/>
                  <a:pt x="141458" y="407374"/>
                  <a:pt x="172871" y="423080"/>
                </a:cubicBezTo>
                <a:cubicBezTo>
                  <a:pt x="177160" y="425225"/>
                  <a:pt x="182230" y="425485"/>
                  <a:pt x="186519" y="427630"/>
                </a:cubicBezTo>
                <a:cubicBezTo>
                  <a:pt x="191409" y="430075"/>
                  <a:pt x="195967" y="433228"/>
                  <a:pt x="200167" y="436728"/>
                </a:cubicBezTo>
                <a:cubicBezTo>
                  <a:pt x="205109" y="440847"/>
                  <a:pt x="208228" y="447184"/>
                  <a:pt x="213814" y="450376"/>
                </a:cubicBezTo>
                <a:cubicBezTo>
                  <a:pt x="219243" y="453478"/>
                  <a:pt x="225945" y="453409"/>
                  <a:pt x="232011" y="454925"/>
                </a:cubicBezTo>
                <a:cubicBezTo>
                  <a:pt x="234885" y="456841"/>
                  <a:pt x="253420" y="470928"/>
                  <a:pt x="259307" y="468573"/>
                </a:cubicBezTo>
                <a:cubicBezTo>
                  <a:pt x="264383" y="466542"/>
                  <a:pt x="265372" y="459474"/>
                  <a:pt x="268405" y="454925"/>
                </a:cubicBezTo>
                <a:cubicBezTo>
                  <a:pt x="282642" y="397986"/>
                  <a:pt x="264440" y="468805"/>
                  <a:pt x="277504" y="423080"/>
                </a:cubicBezTo>
                <a:cubicBezTo>
                  <a:pt x="278890" y="418230"/>
                  <a:pt x="283394" y="397010"/>
                  <a:pt x="286602" y="391236"/>
                </a:cubicBezTo>
                <a:cubicBezTo>
                  <a:pt x="291913" y="381677"/>
                  <a:pt x="304800" y="363940"/>
                  <a:pt x="304800" y="363940"/>
                </a:cubicBezTo>
                <a:cubicBezTo>
                  <a:pt x="316232" y="329641"/>
                  <a:pt x="300813" y="371913"/>
                  <a:pt x="318447" y="336645"/>
                </a:cubicBezTo>
                <a:cubicBezTo>
                  <a:pt x="320592" y="332356"/>
                  <a:pt x="321108" y="327405"/>
                  <a:pt x="322997" y="322997"/>
                </a:cubicBezTo>
                <a:cubicBezTo>
                  <a:pt x="325668" y="316764"/>
                  <a:pt x="329424" y="311033"/>
                  <a:pt x="332095" y="304800"/>
                </a:cubicBezTo>
                <a:cubicBezTo>
                  <a:pt x="333984" y="300392"/>
                  <a:pt x="334755" y="295560"/>
                  <a:pt x="336644" y="291152"/>
                </a:cubicBezTo>
                <a:cubicBezTo>
                  <a:pt x="353509" y="251801"/>
                  <a:pt x="339624" y="291314"/>
                  <a:pt x="350292" y="259307"/>
                </a:cubicBezTo>
                <a:cubicBezTo>
                  <a:pt x="351808" y="227462"/>
                  <a:pt x="352193" y="195544"/>
                  <a:pt x="354841" y="163773"/>
                </a:cubicBezTo>
                <a:cubicBezTo>
                  <a:pt x="355239" y="158994"/>
                  <a:pt x="358351" y="154806"/>
                  <a:pt x="359391" y="150125"/>
                </a:cubicBezTo>
                <a:cubicBezTo>
                  <a:pt x="361392" y="141121"/>
                  <a:pt x="361939" y="131834"/>
                  <a:pt x="363940" y="122830"/>
                </a:cubicBezTo>
                <a:cubicBezTo>
                  <a:pt x="364980" y="118149"/>
                  <a:pt x="367326" y="113834"/>
                  <a:pt x="368489" y="109182"/>
                </a:cubicBezTo>
                <a:cubicBezTo>
                  <a:pt x="371880" y="95619"/>
                  <a:pt x="374846" y="81948"/>
                  <a:pt x="377588" y="68239"/>
                </a:cubicBezTo>
                <a:cubicBezTo>
                  <a:pt x="384070" y="35831"/>
                  <a:pt x="372791" y="44058"/>
                  <a:pt x="395785" y="36394"/>
                </a:cubicBezTo>
                <a:cubicBezTo>
                  <a:pt x="401851" y="37910"/>
                  <a:pt x="408128" y="38748"/>
                  <a:pt x="413982" y="40943"/>
                </a:cubicBezTo>
                <a:cubicBezTo>
                  <a:pt x="429968" y="46938"/>
                  <a:pt x="445872" y="59171"/>
                  <a:pt x="459474" y="68239"/>
                </a:cubicBezTo>
                <a:lnTo>
                  <a:pt x="473122" y="77337"/>
                </a:lnTo>
                <a:cubicBezTo>
                  <a:pt x="499198" y="116454"/>
                  <a:pt x="467932" y="66959"/>
                  <a:pt x="486770" y="104633"/>
                </a:cubicBezTo>
                <a:cubicBezTo>
                  <a:pt x="489215" y="109523"/>
                  <a:pt x="492835" y="113731"/>
                  <a:pt x="495868" y="118280"/>
                </a:cubicBezTo>
                <a:cubicBezTo>
                  <a:pt x="511323" y="180104"/>
                  <a:pt x="488571" y="97762"/>
                  <a:pt x="509516" y="150125"/>
                </a:cubicBezTo>
                <a:cubicBezTo>
                  <a:pt x="513616" y="160375"/>
                  <a:pt x="515442" y="171396"/>
                  <a:pt x="518614" y="181970"/>
                </a:cubicBezTo>
                <a:cubicBezTo>
                  <a:pt x="519992" y="186563"/>
                  <a:pt x="520168" y="191873"/>
                  <a:pt x="523164" y="195618"/>
                </a:cubicBezTo>
                <a:cubicBezTo>
                  <a:pt x="526579" y="199887"/>
                  <a:pt x="532262" y="201683"/>
                  <a:pt x="536811" y="204716"/>
                </a:cubicBezTo>
                <a:cubicBezTo>
                  <a:pt x="545910" y="198650"/>
                  <a:pt x="554326" y="191409"/>
                  <a:pt x="564107" y="186519"/>
                </a:cubicBezTo>
                <a:cubicBezTo>
                  <a:pt x="592081" y="172533"/>
                  <a:pt x="576667" y="181180"/>
                  <a:pt x="609600" y="159224"/>
                </a:cubicBezTo>
                <a:lnTo>
                  <a:pt x="623247" y="150125"/>
                </a:lnTo>
                <a:lnTo>
                  <a:pt x="636895" y="141027"/>
                </a:lnTo>
                <a:cubicBezTo>
                  <a:pt x="641444" y="134961"/>
                  <a:pt x="644718" y="127684"/>
                  <a:pt x="650543" y="122830"/>
                </a:cubicBezTo>
                <a:cubicBezTo>
                  <a:pt x="654227" y="119760"/>
                  <a:pt x="659701" y="119964"/>
                  <a:pt x="664191" y="118280"/>
                </a:cubicBezTo>
                <a:cubicBezTo>
                  <a:pt x="698387" y="105456"/>
                  <a:pt x="674886" y="111592"/>
                  <a:pt x="709683" y="104633"/>
                </a:cubicBezTo>
                <a:cubicBezTo>
                  <a:pt x="748801" y="78553"/>
                  <a:pt x="699305" y="109823"/>
                  <a:pt x="736979" y="90985"/>
                </a:cubicBezTo>
                <a:cubicBezTo>
                  <a:pt x="741869" y="88540"/>
                  <a:pt x="745879" y="84599"/>
                  <a:pt x="750626" y="81886"/>
                </a:cubicBezTo>
                <a:cubicBezTo>
                  <a:pt x="766364" y="72893"/>
                  <a:pt x="767162" y="73342"/>
                  <a:pt x="782471" y="68239"/>
                </a:cubicBezTo>
                <a:cubicBezTo>
                  <a:pt x="808701" y="50752"/>
                  <a:pt x="783396" y="65893"/>
                  <a:pt x="809767" y="54591"/>
                </a:cubicBezTo>
                <a:cubicBezTo>
                  <a:pt x="816000" y="51920"/>
                  <a:pt x="821530" y="47637"/>
                  <a:pt x="827964" y="45492"/>
                </a:cubicBezTo>
                <a:cubicBezTo>
                  <a:pt x="835299" y="43047"/>
                  <a:pt x="843250" y="42977"/>
                  <a:pt x="850710" y="40943"/>
                </a:cubicBezTo>
                <a:cubicBezTo>
                  <a:pt x="859963" y="38420"/>
                  <a:pt x="878005" y="31845"/>
                  <a:pt x="878005" y="31845"/>
                </a:cubicBezTo>
                <a:cubicBezTo>
                  <a:pt x="882554" y="28812"/>
                  <a:pt x="886763" y="25191"/>
                  <a:pt x="891653" y="22746"/>
                </a:cubicBezTo>
                <a:cubicBezTo>
                  <a:pt x="895942" y="20601"/>
                  <a:pt x="900519" y="18551"/>
                  <a:pt x="905301" y="18197"/>
                </a:cubicBezTo>
                <a:cubicBezTo>
                  <a:pt x="941627" y="15506"/>
                  <a:pt x="978089" y="15164"/>
                  <a:pt x="1014483" y="13647"/>
                </a:cubicBezTo>
                <a:lnTo>
                  <a:pt x="1041779" y="4549"/>
                </a:lnTo>
                <a:lnTo>
                  <a:pt x="1055426" y="0"/>
                </a:lnTo>
                <a:lnTo>
                  <a:pt x="1228298" y="4549"/>
                </a:lnTo>
                <a:cubicBezTo>
                  <a:pt x="1253955" y="5664"/>
                  <a:pt x="1271339" y="11547"/>
                  <a:pt x="1296537" y="13647"/>
                </a:cubicBezTo>
                <a:cubicBezTo>
                  <a:pt x="1322271" y="15792"/>
                  <a:pt x="1348095" y="16680"/>
                  <a:pt x="1373874" y="18197"/>
                </a:cubicBezTo>
                <a:cubicBezTo>
                  <a:pt x="1384489" y="21230"/>
                  <a:pt x="1394847" y="25376"/>
                  <a:pt x="1405719" y="27295"/>
                </a:cubicBezTo>
                <a:cubicBezTo>
                  <a:pt x="1420727" y="29943"/>
                  <a:pt x="1436055" y="30250"/>
                  <a:pt x="1451211" y="31845"/>
                </a:cubicBezTo>
                <a:cubicBezTo>
                  <a:pt x="1538370" y="41020"/>
                  <a:pt x="1458320" y="35093"/>
                  <a:pt x="1610435" y="40943"/>
                </a:cubicBezTo>
                <a:cubicBezTo>
                  <a:pt x="1624083" y="39427"/>
                  <a:pt x="1637807" y="38482"/>
                  <a:pt x="1651379" y="36394"/>
                </a:cubicBezTo>
                <a:cubicBezTo>
                  <a:pt x="1657559" y="35443"/>
                  <a:pt x="1663338" y="32275"/>
                  <a:pt x="1669576" y="31845"/>
                </a:cubicBezTo>
                <a:cubicBezTo>
                  <a:pt x="1707427" y="29234"/>
                  <a:pt x="1745397" y="28812"/>
                  <a:pt x="1783307" y="27295"/>
                </a:cubicBezTo>
                <a:lnTo>
                  <a:pt x="1810602" y="18197"/>
                </a:lnTo>
                <a:cubicBezTo>
                  <a:pt x="1848754" y="5479"/>
                  <a:pt x="1819432" y="13930"/>
                  <a:pt x="1901588" y="9098"/>
                </a:cubicBezTo>
                <a:lnTo>
                  <a:pt x="1956179" y="0"/>
                </a:lnTo>
              </a:path>
            </a:pathLst>
          </a:custGeom>
          <a:noFill/>
          <a:ln>
            <a:solidFill>
              <a:srgbClr val="FF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5" name="Freeform 24"/>
          <p:cNvSpPr/>
          <p:nvPr/>
        </p:nvSpPr>
        <p:spPr>
          <a:xfrm>
            <a:off x="3671248" y="6223379"/>
            <a:ext cx="218364" cy="13648"/>
          </a:xfrm>
          <a:custGeom>
            <a:avLst/>
            <a:gdLst>
              <a:gd name="connsiteX0" fmla="*/ 0 w 218364"/>
              <a:gd name="connsiteY0" fmla="*/ 0 h 13648"/>
              <a:gd name="connsiteX1" fmla="*/ 218364 w 218364"/>
              <a:gd name="connsiteY1" fmla="*/ 13648 h 13648"/>
            </a:gdLst>
            <a:ahLst/>
            <a:cxnLst>
              <a:cxn ang="0">
                <a:pos x="connsiteX0" y="connsiteY0"/>
              </a:cxn>
              <a:cxn ang="0">
                <a:pos x="connsiteX1" y="connsiteY1"/>
              </a:cxn>
            </a:cxnLst>
            <a:rect l="l" t="t" r="r" b="b"/>
            <a:pathLst>
              <a:path w="218364" h="13648">
                <a:moveTo>
                  <a:pt x="0" y="0"/>
                </a:moveTo>
                <a:cubicBezTo>
                  <a:pt x="72782" y="4646"/>
                  <a:pt x="145434" y="13648"/>
                  <a:pt x="218364" y="13648"/>
                </a:cubicBezTo>
              </a:path>
            </a:pathLst>
          </a:custGeom>
          <a:noFill/>
          <a:ln>
            <a:solidFill>
              <a:srgbClr val="FFFF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6" name="Freeform 25"/>
          <p:cNvSpPr/>
          <p:nvPr/>
        </p:nvSpPr>
        <p:spPr>
          <a:xfrm>
            <a:off x="5964072" y="6209731"/>
            <a:ext cx="204716" cy="9099"/>
          </a:xfrm>
          <a:custGeom>
            <a:avLst/>
            <a:gdLst>
              <a:gd name="connsiteX0" fmla="*/ 0 w 204716"/>
              <a:gd name="connsiteY0" fmla="*/ 0 h 9099"/>
              <a:gd name="connsiteX1" fmla="*/ 204716 w 204716"/>
              <a:gd name="connsiteY1" fmla="*/ 9099 h 9099"/>
            </a:gdLst>
            <a:ahLst/>
            <a:cxnLst>
              <a:cxn ang="0">
                <a:pos x="connsiteX0" y="connsiteY0"/>
              </a:cxn>
              <a:cxn ang="0">
                <a:pos x="connsiteX1" y="connsiteY1"/>
              </a:cxn>
            </a:cxnLst>
            <a:rect l="l" t="t" r="r" b="b"/>
            <a:pathLst>
              <a:path w="204716" h="9099">
                <a:moveTo>
                  <a:pt x="0" y="0"/>
                </a:moveTo>
                <a:lnTo>
                  <a:pt x="204716" y="9099"/>
                </a:lnTo>
              </a:path>
            </a:pathLst>
          </a:custGeom>
          <a:noFill/>
          <a:ln>
            <a:solidFill>
              <a:srgbClr val="FFFF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7" name="Freeform 26"/>
          <p:cNvSpPr/>
          <p:nvPr/>
        </p:nvSpPr>
        <p:spPr>
          <a:xfrm>
            <a:off x="2602173" y="4767552"/>
            <a:ext cx="1937982" cy="500484"/>
          </a:xfrm>
          <a:custGeom>
            <a:avLst/>
            <a:gdLst>
              <a:gd name="connsiteX0" fmla="*/ 0 w 1937982"/>
              <a:gd name="connsiteY0" fmla="*/ 500484 h 500484"/>
              <a:gd name="connsiteX1" fmla="*/ 104633 w 1937982"/>
              <a:gd name="connsiteY1" fmla="*/ 459541 h 500484"/>
              <a:gd name="connsiteX2" fmla="*/ 122830 w 1937982"/>
              <a:gd name="connsiteY2" fmla="*/ 450442 h 500484"/>
              <a:gd name="connsiteX3" fmla="*/ 168323 w 1937982"/>
              <a:gd name="connsiteY3" fmla="*/ 418597 h 500484"/>
              <a:gd name="connsiteX4" fmla="*/ 195618 w 1937982"/>
              <a:gd name="connsiteY4" fmla="*/ 400400 h 500484"/>
              <a:gd name="connsiteX5" fmla="*/ 222914 w 1937982"/>
              <a:gd name="connsiteY5" fmla="*/ 377654 h 500484"/>
              <a:gd name="connsiteX6" fmla="*/ 241111 w 1937982"/>
              <a:gd name="connsiteY6" fmla="*/ 364006 h 500484"/>
              <a:gd name="connsiteX7" fmla="*/ 277505 w 1937982"/>
              <a:gd name="connsiteY7" fmla="*/ 341260 h 500484"/>
              <a:gd name="connsiteX8" fmla="*/ 313899 w 1937982"/>
              <a:gd name="connsiteY8" fmla="*/ 309415 h 500484"/>
              <a:gd name="connsiteX9" fmla="*/ 327546 w 1937982"/>
              <a:gd name="connsiteY9" fmla="*/ 300317 h 500484"/>
              <a:gd name="connsiteX10" fmla="*/ 341194 w 1937982"/>
              <a:gd name="connsiteY10" fmla="*/ 291218 h 500484"/>
              <a:gd name="connsiteX11" fmla="*/ 354842 w 1937982"/>
              <a:gd name="connsiteY11" fmla="*/ 286669 h 500484"/>
              <a:gd name="connsiteX12" fmla="*/ 386687 w 1937982"/>
              <a:gd name="connsiteY12" fmla="*/ 268472 h 500484"/>
              <a:gd name="connsiteX13" fmla="*/ 432179 w 1937982"/>
              <a:gd name="connsiteY13" fmla="*/ 245726 h 500484"/>
              <a:gd name="connsiteX14" fmla="*/ 450376 w 1937982"/>
              <a:gd name="connsiteY14" fmla="*/ 232078 h 500484"/>
              <a:gd name="connsiteX15" fmla="*/ 464024 w 1937982"/>
              <a:gd name="connsiteY15" fmla="*/ 222979 h 500484"/>
              <a:gd name="connsiteX16" fmla="*/ 477672 w 1937982"/>
              <a:gd name="connsiteY16" fmla="*/ 209332 h 500484"/>
              <a:gd name="connsiteX17" fmla="*/ 504967 w 1937982"/>
              <a:gd name="connsiteY17" fmla="*/ 191135 h 500484"/>
              <a:gd name="connsiteX18" fmla="*/ 518615 w 1937982"/>
              <a:gd name="connsiteY18" fmla="*/ 182036 h 500484"/>
              <a:gd name="connsiteX19" fmla="*/ 527714 w 1937982"/>
              <a:gd name="connsiteY19" fmla="*/ 168388 h 500484"/>
              <a:gd name="connsiteX20" fmla="*/ 545911 w 1937982"/>
              <a:gd name="connsiteY20" fmla="*/ 159290 h 500484"/>
              <a:gd name="connsiteX21" fmla="*/ 559558 w 1937982"/>
              <a:gd name="connsiteY21" fmla="*/ 150191 h 500484"/>
              <a:gd name="connsiteX22" fmla="*/ 573206 w 1937982"/>
              <a:gd name="connsiteY22" fmla="*/ 136544 h 500484"/>
              <a:gd name="connsiteX23" fmla="*/ 586854 w 1937982"/>
              <a:gd name="connsiteY23" fmla="*/ 127445 h 500484"/>
              <a:gd name="connsiteX24" fmla="*/ 614149 w 1937982"/>
              <a:gd name="connsiteY24" fmla="*/ 100149 h 500484"/>
              <a:gd name="connsiteX25" fmla="*/ 627797 w 1937982"/>
              <a:gd name="connsiteY25" fmla="*/ 91051 h 500484"/>
              <a:gd name="connsiteX26" fmla="*/ 641445 w 1937982"/>
              <a:gd name="connsiteY26" fmla="*/ 77403 h 500484"/>
              <a:gd name="connsiteX27" fmla="*/ 668740 w 1937982"/>
              <a:gd name="connsiteY27" fmla="*/ 68305 h 500484"/>
              <a:gd name="connsiteX28" fmla="*/ 682388 w 1937982"/>
              <a:gd name="connsiteY28" fmla="*/ 63755 h 500484"/>
              <a:gd name="connsiteX29" fmla="*/ 1128215 w 1937982"/>
              <a:gd name="connsiteY29" fmla="*/ 59206 h 500484"/>
              <a:gd name="connsiteX30" fmla="*/ 1146412 w 1937982"/>
              <a:gd name="connsiteY30" fmla="*/ 50108 h 500484"/>
              <a:gd name="connsiteX31" fmla="*/ 1191905 w 1937982"/>
              <a:gd name="connsiteY31" fmla="*/ 45558 h 500484"/>
              <a:gd name="connsiteX32" fmla="*/ 1219200 w 1937982"/>
              <a:gd name="connsiteY32" fmla="*/ 41009 h 500484"/>
              <a:gd name="connsiteX33" fmla="*/ 1232848 w 1937982"/>
              <a:gd name="connsiteY33" fmla="*/ 36460 h 500484"/>
              <a:gd name="connsiteX34" fmla="*/ 1633182 w 1937982"/>
              <a:gd name="connsiteY34" fmla="*/ 31911 h 500484"/>
              <a:gd name="connsiteX35" fmla="*/ 1687773 w 1937982"/>
              <a:gd name="connsiteY35" fmla="*/ 22812 h 500484"/>
              <a:gd name="connsiteX36" fmla="*/ 1810603 w 1937982"/>
              <a:gd name="connsiteY36" fmla="*/ 4615 h 500484"/>
              <a:gd name="connsiteX37" fmla="*/ 1937982 w 1937982"/>
              <a:gd name="connsiteY37" fmla="*/ 66 h 50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37982" h="500484">
                <a:moveTo>
                  <a:pt x="0" y="500484"/>
                </a:moveTo>
                <a:lnTo>
                  <a:pt x="104633" y="459541"/>
                </a:lnTo>
                <a:cubicBezTo>
                  <a:pt x="110913" y="456982"/>
                  <a:pt x="117015" y="453931"/>
                  <a:pt x="122830" y="450442"/>
                </a:cubicBezTo>
                <a:cubicBezTo>
                  <a:pt x="131532" y="445221"/>
                  <a:pt x="158645" y="426893"/>
                  <a:pt x="168323" y="418597"/>
                </a:cubicBezTo>
                <a:cubicBezTo>
                  <a:pt x="190008" y="400009"/>
                  <a:pt x="172403" y="408138"/>
                  <a:pt x="195618" y="400400"/>
                </a:cubicBezTo>
                <a:cubicBezTo>
                  <a:pt x="216861" y="379157"/>
                  <a:pt x="200744" y="393490"/>
                  <a:pt x="222914" y="377654"/>
                </a:cubicBezTo>
                <a:cubicBezTo>
                  <a:pt x="229084" y="373247"/>
                  <a:pt x="234681" y="368024"/>
                  <a:pt x="241111" y="364006"/>
                </a:cubicBezTo>
                <a:cubicBezTo>
                  <a:pt x="291068" y="332783"/>
                  <a:pt x="225955" y="379923"/>
                  <a:pt x="277505" y="341260"/>
                </a:cubicBezTo>
                <a:cubicBezTo>
                  <a:pt x="292669" y="318513"/>
                  <a:pt x="282054" y="330645"/>
                  <a:pt x="313899" y="309415"/>
                </a:cubicBezTo>
                <a:lnTo>
                  <a:pt x="327546" y="300317"/>
                </a:lnTo>
                <a:cubicBezTo>
                  <a:pt x="332095" y="297284"/>
                  <a:pt x="336007" y="292947"/>
                  <a:pt x="341194" y="291218"/>
                </a:cubicBezTo>
                <a:lnTo>
                  <a:pt x="354842" y="286669"/>
                </a:lnTo>
                <a:cubicBezTo>
                  <a:pt x="414536" y="241898"/>
                  <a:pt x="342027" y="293283"/>
                  <a:pt x="386687" y="268472"/>
                </a:cubicBezTo>
                <a:cubicBezTo>
                  <a:pt x="431003" y="243852"/>
                  <a:pt x="396616" y="254616"/>
                  <a:pt x="432179" y="245726"/>
                </a:cubicBezTo>
                <a:cubicBezTo>
                  <a:pt x="438245" y="241177"/>
                  <a:pt x="444206" y="236485"/>
                  <a:pt x="450376" y="232078"/>
                </a:cubicBezTo>
                <a:cubicBezTo>
                  <a:pt x="454825" y="228900"/>
                  <a:pt x="459824" y="226479"/>
                  <a:pt x="464024" y="222979"/>
                </a:cubicBezTo>
                <a:cubicBezTo>
                  <a:pt x="468966" y="218860"/>
                  <a:pt x="472594" y="213282"/>
                  <a:pt x="477672" y="209332"/>
                </a:cubicBezTo>
                <a:cubicBezTo>
                  <a:pt x="486304" y="202619"/>
                  <a:pt x="495869" y="197201"/>
                  <a:pt x="504967" y="191135"/>
                </a:cubicBezTo>
                <a:lnTo>
                  <a:pt x="518615" y="182036"/>
                </a:lnTo>
                <a:cubicBezTo>
                  <a:pt x="521648" y="177487"/>
                  <a:pt x="523514" y="171888"/>
                  <a:pt x="527714" y="168388"/>
                </a:cubicBezTo>
                <a:cubicBezTo>
                  <a:pt x="532924" y="164047"/>
                  <a:pt x="540023" y="162655"/>
                  <a:pt x="545911" y="159290"/>
                </a:cubicBezTo>
                <a:cubicBezTo>
                  <a:pt x="550658" y="156577"/>
                  <a:pt x="555358" y="153691"/>
                  <a:pt x="559558" y="150191"/>
                </a:cubicBezTo>
                <a:cubicBezTo>
                  <a:pt x="564500" y="146072"/>
                  <a:pt x="568264" y="140663"/>
                  <a:pt x="573206" y="136544"/>
                </a:cubicBezTo>
                <a:cubicBezTo>
                  <a:pt x="577406" y="133044"/>
                  <a:pt x="582767" y="131078"/>
                  <a:pt x="586854" y="127445"/>
                </a:cubicBezTo>
                <a:cubicBezTo>
                  <a:pt x="596471" y="118896"/>
                  <a:pt x="603443" y="107286"/>
                  <a:pt x="614149" y="100149"/>
                </a:cubicBezTo>
                <a:cubicBezTo>
                  <a:pt x="618698" y="97116"/>
                  <a:pt x="623597" y="94551"/>
                  <a:pt x="627797" y="91051"/>
                </a:cubicBezTo>
                <a:cubicBezTo>
                  <a:pt x="632740" y="86932"/>
                  <a:pt x="635821" y="80527"/>
                  <a:pt x="641445" y="77403"/>
                </a:cubicBezTo>
                <a:cubicBezTo>
                  <a:pt x="649829" y="72745"/>
                  <a:pt x="659642" y="71338"/>
                  <a:pt x="668740" y="68305"/>
                </a:cubicBezTo>
                <a:cubicBezTo>
                  <a:pt x="673289" y="66788"/>
                  <a:pt x="677593" y="63804"/>
                  <a:pt x="682388" y="63755"/>
                </a:cubicBezTo>
                <a:lnTo>
                  <a:pt x="1128215" y="59206"/>
                </a:lnTo>
                <a:cubicBezTo>
                  <a:pt x="1134281" y="56173"/>
                  <a:pt x="1139781" y="51529"/>
                  <a:pt x="1146412" y="50108"/>
                </a:cubicBezTo>
                <a:cubicBezTo>
                  <a:pt x="1161314" y="46915"/>
                  <a:pt x="1176783" y="47448"/>
                  <a:pt x="1191905" y="45558"/>
                </a:cubicBezTo>
                <a:cubicBezTo>
                  <a:pt x="1201058" y="44414"/>
                  <a:pt x="1210196" y="43010"/>
                  <a:pt x="1219200" y="41009"/>
                </a:cubicBezTo>
                <a:cubicBezTo>
                  <a:pt x="1223881" y="39969"/>
                  <a:pt x="1228054" y="36565"/>
                  <a:pt x="1232848" y="36460"/>
                </a:cubicBezTo>
                <a:cubicBezTo>
                  <a:pt x="1366269" y="33528"/>
                  <a:pt x="1499737" y="33427"/>
                  <a:pt x="1633182" y="31911"/>
                </a:cubicBezTo>
                <a:cubicBezTo>
                  <a:pt x="1651379" y="28878"/>
                  <a:pt x="1669683" y="26430"/>
                  <a:pt x="1687773" y="22812"/>
                </a:cubicBezTo>
                <a:cubicBezTo>
                  <a:pt x="1729943" y="14379"/>
                  <a:pt x="1762047" y="7471"/>
                  <a:pt x="1810603" y="4615"/>
                </a:cubicBezTo>
                <a:cubicBezTo>
                  <a:pt x="1904592" y="-913"/>
                  <a:pt x="1862116" y="66"/>
                  <a:pt x="1937982" y="66"/>
                </a:cubicBezTo>
              </a:path>
            </a:pathLst>
          </a:custGeom>
          <a:noFill/>
          <a:ln>
            <a:solidFill>
              <a:srgbClr val="FFFF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9" name="Freeform 28"/>
          <p:cNvSpPr/>
          <p:nvPr/>
        </p:nvSpPr>
        <p:spPr>
          <a:xfrm>
            <a:off x="4894997" y="5004179"/>
            <a:ext cx="1928884" cy="668740"/>
          </a:xfrm>
          <a:custGeom>
            <a:avLst/>
            <a:gdLst>
              <a:gd name="connsiteX0" fmla="*/ 0 w 1928884"/>
              <a:gd name="connsiteY0" fmla="*/ 668740 h 668740"/>
              <a:gd name="connsiteX1" fmla="*/ 9099 w 1928884"/>
              <a:gd name="connsiteY1" fmla="*/ 645994 h 668740"/>
              <a:gd name="connsiteX2" fmla="*/ 59140 w 1928884"/>
              <a:gd name="connsiteY2" fmla="*/ 600502 h 668740"/>
              <a:gd name="connsiteX3" fmla="*/ 86436 w 1928884"/>
              <a:gd name="connsiteY3" fmla="*/ 582305 h 668740"/>
              <a:gd name="connsiteX4" fmla="*/ 100084 w 1928884"/>
              <a:gd name="connsiteY4" fmla="*/ 568657 h 668740"/>
              <a:gd name="connsiteX5" fmla="*/ 104633 w 1928884"/>
              <a:gd name="connsiteY5" fmla="*/ 555009 h 668740"/>
              <a:gd name="connsiteX6" fmla="*/ 113731 w 1928884"/>
              <a:gd name="connsiteY6" fmla="*/ 541361 h 668740"/>
              <a:gd name="connsiteX7" fmla="*/ 127379 w 1928884"/>
              <a:gd name="connsiteY7" fmla="*/ 491320 h 668740"/>
              <a:gd name="connsiteX8" fmla="*/ 150125 w 1928884"/>
              <a:gd name="connsiteY8" fmla="*/ 464024 h 668740"/>
              <a:gd name="connsiteX9" fmla="*/ 172872 w 1928884"/>
              <a:gd name="connsiteY9" fmla="*/ 445827 h 668740"/>
              <a:gd name="connsiteX10" fmla="*/ 195618 w 1928884"/>
              <a:gd name="connsiteY10" fmla="*/ 423081 h 668740"/>
              <a:gd name="connsiteX11" fmla="*/ 200167 w 1928884"/>
              <a:gd name="connsiteY11" fmla="*/ 409433 h 668740"/>
              <a:gd name="connsiteX12" fmla="*/ 213815 w 1928884"/>
              <a:gd name="connsiteY12" fmla="*/ 400334 h 668740"/>
              <a:gd name="connsiteX13" fmla="*/ 232012 w 1928884"/>
              <a:gd name="connsiteY13" fmla="*/ 363940 h 668740"/>
              <a:gd name="connsiteX14" fmla="*/ 259307 w 1928884"/>
              <a:gd name="connsiteY14" fmla="*/ 336645 h 668740"/>
              <a:gd name="connsiteX15" fmla="*/ 272955 w 1928884"/>
              <a:gd name="connsiteY15" fmla="*/ 327546 h 668740"/>
              <a:gd name="connsiteX16" fmla="*/ 309349 w 1928884"/>
              <a:gd name="connsiteY16" fmla="*/ 286603 h 668740"/>
              <a:gd name="connsiteX17" fmla="*/ 332096 w 1928884"/>
              <a:gd name="connsiteY17" fmla="*/ 259308 h 668740"/>
              <a:gd name="connsiteX18" fmla="*/ 336645 w 1928884"/>
              <a:gd name="connsiteY18" fmla="*/ 245660 h 668740"/>
              <a:gd name="connsiteX19" fmla="*/ 363940 w 1928884"/>
              <a:gd name="connsiteY19" fmla="*/ 222914 h 668740"/>
              <a:gd name="connsiteX20" fmla="*/ 382137 w 1928884"/>
              <a:gd name="connsiteY20" fmla="*/ 213815 h 668740"/>
              <a:gd name="connsiteX21" fmla="*/ 409433 w 1928884"/>
              <a:gd name="connsiteY21" fmla="*/ 209266 h 668740"/>
              <a:gd name="connsiteX22" fmla="*/ 436728 w 1928884"/>
              <a:gd name="connsiteY22" fmla="*/ 200167 h 668740"/>
              <a:gd name="connsiteX23" fmla="*/ 464024 w 1928884"/>
              <a:gd name="connsiteY23" fmla="*/ 191069 h 668740"/>
              <a:gd name="connsiteX24" fmla="*/ 477672 w 1928884"/>
              <a:gd name="connsiteY24" fmla="*/ 186520 h 668740"/>
              <a:gd name="connsiteX25" fmla="*/ 491319 w 1928884"/>
              <a:gd name="connsiteY25" fmla="*/ 177421 h 668740"/>
              <a:gd name="connsiteX26" fmla="*/ 523164 w 1928884"/>
              <a:gd name="connsiteY26" fmla="*/ 168322 h 668740"/>
              <a:gd name="connsiteX27" fmla="*/ 550460 w 1928884"/>
              <a:gd name="connsiteY27" fmla="*/ 150125 h 668740"/>
              <a:gd name="connsiteX28" fmla="*/ 586854 w 1928884"/>
              <a:gd name="connsiteY28" fmla="*/ 136478 h 668740"/>
              <a:gd name="connsiteX29" fmla="*/ 618699 w 1928884"/>
              <a:gd name="connsiteY29" fmla="*/ 118281 h 668740"/>
              <a:gd name="connsiteX30" fmla="*/ 645994 w 1928884"/>
              <a:gd name="connsiteY30" fmla="*/ 109182 h 668740"/>
              <a:gd name="connsiteX31" fmla="*/ 673290 w 1928884"/>
              <a:gd name="connsiteY31" fmla="*/ 95534 h 668740"/>
              <a:gd name="connsiteX32" fmla="*/ 686937 w 1928884"/>
              <a:gd name="connsiteY32" fmla="*/ 86436 h 668740"/>
              <a:gd name="connsiteX33" fmla="*/ 718782 w 1928884"/>
              <a:gd name="connsiteY33" fmla="*/ 77337 h 668740"/>
              <a:gd name="connsiteX34" fmla="*/ 750627 w 1928884"/>
              <a:gd name="connsiteY34" fmla="*/ 63690 h 668740"/>
              <a:gd name="connsiteX35" fmla="*/ 768824 w 1928884"/>
              <a:gd name="connsiteY35" fmla="*/ 54591 h 668740"/>
              <a:gd name="connsiteX36" fmla="*/ 791570 w 1928884"/>
              <a:gd name="connsiteY36" fmla="*/ 50042 h 668740"/>
              <a:gd name="connsiteX37" fmla="*/ 873457 w 1928884"/>
              <a:gd name="connsiteY37" fmla="*/ 40943 h 668740"/>
              <a:gd name="connsiteX38" fmla="*/ 905302 w 1928884"/>
              <a:gd name="connsiteY38" fmla="*/ 36394 h 668740"/>
              <a:gd name="connsiteX39" fmla="*/ 918949 w 1928884"/>
              <a:gd name="connsiteY39" fmla="*/ 31845 h 668740"/>
              <a:gd name="connsiteX40" fmla="*/ 946245 w 1928884"/>
              <a:gd name="connsiteY40" fmla="*/ 13648 h 668740"/>
              <a:gd name="connsiteX41" fmla="*/ 996287 w 1928884"/>
              <a:gd name="connsiteY41" fmla="*/ 0 h 668740"/>
              <a:gd name="connsiteX42" fmla="*/ 1105469 w 1928884"/>
              <a:gd name="connsiteY42" fmla="*/ 4549 h 668740"/>
              <a:gd name="connsiteX43" fmla="*/ 1128215 w 1928884"/>
              <a:gd name="connsiteY43" fmla="*/ 13648 h 668740"/>
              <a:gd name="connsiteX44" fmla="*/ 1164609 w 1928884"/>
              <a:gd name="connsiteY44" fmla="*/ 18197 h 668740"/>
              <a:gd name="connsiteX45" fmla="*/ 1187355 w 1928884"/>
              <a:gd name="connsiteY45" fmla="*/ 22746 h 668740"/>
              <a:gd name="connsiteX46" fmla="*/ 1442113 w 1928884"/>
              <a:gd name="connsiteY46" fmla="*/ 27296 h 668740"/>
              <a:gd name="connsiteX47" fmla="*/ 1514902 w 1928884"/>
              <a:gd name="connsiteY47" fmla="*/ 40943 h 668740"/>
              <a:gd name="connsiteX48" fmla="*/ 1574042 w 1928884"/>
              <a:gd name="connsiteY48" fmla="*/ 50042 h 668740"/>
              <a:gd name="connsiteX49" fmla="*/ 1819702 w 1928884"/>
              <a:gd name="connsiteY49" fmla="*/ 63690 h 668740"/>
              <a:gd name="connsiteX50" fmla="*/ 1856096 w 1928884"/>
              <a:gd name="connsiteY50" fmla="*/ 68239 h 668740"/>
              <a:gd name="connsiteX51" fmla="*/ 1869743 w 1928884"/>
              <a:gd name="connsiteY51" fmla="*/ 77337 h 668740"/>
              <a:gd name="connsiteX52" fmla="*/ 1897039 w 1928884"/>
              <a:gd name="connsiteY52" fmla="*/ 86436 h 668740"/>
              <a:gd name="connsiteX53" fmla="*/ 1910687 w 1928884"/>
              <a:gd name="connsiteY53" fmla="*/ 90985 h 668740"/>
              <a:gd name="connsiteX54" fmla="*/ 1928884 w 1928884"/>
              <a:gd name="connsiteY54" fmla="*/ 95534 h 66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28884" h="668740">
                <a:moveTo>
                  <a:pt x="0" y="668740"/>
                </a:moveTo>
                <a:cubicBezTo>
                  <a:pt x="3033" y="661158"/>
                  <a:pt x="4199" y="652527"/>
                  <a:pt x="9099" y="645994"/>
                </a:cubicBezTo>
                <a:cubicBezTo>
                  <a:pt x="22005" y="628786"/>
                  <a:pt x="41206" y="613055"/>
                  <a:pt x="59140" y="600502"/>
                </a:cubicBezTo>
                <a:cubicBezTo>
                  <a:pt x="68099" y="594231"/>
                  <a:pt x="78704" y="590037"/>
                  <a:pt x="86436" y="582305"/>
                </a:cubicBezTo>
                <a:lnTo>
                  <a:pt x="100084" y="568657"/>
                </a:lnTo>
                <a:cubicBezTo>
                  <a:pt x="101600" y="564108"/>
                  <a:pt x="102489" y="559298"/>
                  <a:pt x="104633" y="555009"/>
                </a:cubicBezTo>
                <a:cubicBezTo>
                  <a:pt x="107078" y="550119"/>
                  <a:pt x="111811" y="546480"/>
                  <a:pt x="113731" y="541361"/>
                </a:cubicBezTo>
                <a:cubicBezTo>
                  <a:pt x="121053" y="521836"/>
                  <a:pt x="114731" y="510292"/>
                  <a:pt x="127379" y="491320"/>
                </a:cubicBezTo>
                <a:cubicBezTo>
                  <a:pt x="149970" y="457434"/>
                  <a:pt x="120935" y="499053"/>
                  <a:pt x="150125" y="464024"/>
                </a:cubicBezTo>
                <a:cubicBezTo>
                  <a:pt x="165953" y="445030"/>
                  <a:pt x="150468" y="453294"/>
                  <a:pt x="172872" y="445827"/>
                </a:cubicBezTo>
                <a:cubicBezTo>
                  <a:pt x="186517" y="436729"/>
                  <a:pt x="188037" y="438243"/>
                  <a:pt x="195618" y="423081"/>
                </a:cubicBezTo>
                <a:cubicBezTo>
                  <a:pt x="197763" y="418792"/>
                  <a:pt x="197171" y="413178"/>
                  <a:pt x="200167" y="409433"/>
                </a:cubicBezTo>
                <a:cubicBezTo>
                  <a:pt x="203583" y="405163"/>
                  <a:pt x="209266" y="403367"/>
                  <a:pt x="213815" y="400334"/>
                </a:cubicBezTo>
                <a:cubicBezTo>
                  <a:pt x="219881" y="388203"/>
                  <a:pt x="222421" y="373531"/>
                  <a:pt x="232012" y="363940"/>
                </a:cubicBezTo>
                <a:cubicBezTo>
                  <a:pt x="241110" y="354842"/>
                  <a:pt x="248601" y="343783"/>
                  <a:pt x="259307" y="336645"/>
                </a:cubicBezTo>
                <a:cubicBezTo>
                  <a:pt x="263856" y="333612"/>
                  <a:pt x="268868" y="331178"/>
                  <a:pt x="272955" y="327546"/>
                </a:cubicBezTo>
                <a:cubicBezTo>
                  <a:pt x="329838" y="276984"/>
                  <a:pt x="282185" y="319201"/>
                  <a:pt x="309349" y="286603"/>
                </a:cubicBezTo>
                <a:cubicBezTo>
                  <a:pt x="338549" y="251562"/>
                  <a:pt x="309497" y="293202"/>
                  <a:pt x="332096" y="259308"/>
                </a:cubicBezTo>
                <a:cubicBezTo>
                  <a:pt x="333612" y="254759"/>
                  <a:pt x="333985" y="249650"/>
                  <a:pt x="336645" y="245660"/>
                </a:cubicBezTo>
                <a:cubicBezTo>
                  <a:pt x="342435" y="236975"/>
                  <a:pt x="354902" y="228078"/>
                  <a:pt x="363940" y="222914"/>
                </a:cubicBezTo>
                <a:cubicBezTo>
                  <a:pt x="369828" y="219549"/>
                  <a:pt x="375641" y="215764"/>
                  <a:pt x="382137" y="213815"/>
                </a:cubicBezTo>
                <a:cubicBezTo>
                  <a:pt x="390972" y="211164"/>
                  <a:pt x="400484" y="211503"/>
                  <a:pt x="409433" y="209266"/>
                </a:cubicBezTo>
                <a:cubicBezTo>
                  <a:pt x="418737" y="206940"/>
                  <a:pt x="427630" y="203200"/>
                  <a:pt x="436728" y="200167"/>
                </a:cubicBezTo>
                <a:lnTo>
                  <a:pt x="464024" y="191069"/>
                </a:lnTo>
                <a:lnTo>
                  <a:pt x="477672" y="186520"/>
                </a:lnTo>
                <a:cubicBezTo>
                  <a:pt x="482221" y="183487"/>
                  <a:pt x="486294" y="179575"/>
                  <a:pt x="491319" y="177421"/>
                </a:cubicBezTo>
                <a:cubicBezTo>
                  <a:pt x="501640" y="172998"/>
                  <a:pt x="513194" y="173861"/>
                  <a:pt x="523164" y="168322"/>
                </a:cubicBezTo>
                <a:cubicBezTo>
                  <a:pt x="532723" y="163011"/>
                  <a:pt x="540086" y="153583"/>
                  <a:pt x="550460" y="150125"/>
                </a:cubicBezTo>
                <a:cubicBezTo>
                  <a:pt x="562269" y="146189"/>
                  <a:pt x="575979" y="141915"/>
                  <a:pt x="586854" y="136478"/>
                </a:cubicBezTo>
                <a:cubicBezTo>
                  <a:pt x="619697" y="120057"/>
                  <a:pt x="578803" y="134240"/>
                  <a:pt x="618699" y="118281"/>
                </a:cubicBezTo>
                <a:cubicBezTo>
                  <a:pt x="627604" y="114719"/>
                  <a:pt x="638014" y="114502"/>
                  <a:pt x="645994" y="109182"/>
                </a:cubicBezTo>
                <a:cubicBezTo>
                  <a:pt x="685111" y="83106"/>
                  <a:pt x="635616" y="114372"/>
                  <a:pt x="673290" y="95534"/>
                </a:cubicBezTo>
                <a:cubicBezTo>
                  <a:pt x="678180" y="93089"/>
                  <a:pt x="681912" y="88590"/>
                  <a:pt x="686937" y="86436"/>
                </a:cubicBezTo>
                <a:cubicBezTo>
                  <a:pt x="707364" y="77682"/>
                  <a:pt x="701061" y="86198"/>
                  <a:pt x="718782" y="77337"/>
                </a:cubicBezTo>
                <a:cubicBezTo>
                  <a:pt x="750195" y="61631"/>
                  <a:pt x="712760" y="73156"/>
                  <a:pt x="750627" y="63690"/>
                </a:cubicBezTo>
                <a:cubicBezTo>
                  <a:pt x="756693" y="60657"/>
                  <a:pt x="762390" y="56736"/>
                  <a:pt x="768824" y="54591"/>
                </a:cubicBezTo>
                <a:cubicBezTo>
                  <a:pt x="776159" y="52146"/>
                  <a:pt x="783903" y="51042"/>
                  <a:pt x="791570" y="50042"/>
                </a:cubicBezTo>
                <a:cubicBezTo>
                  <a:pt x="818803" y="46490"/>
                  <a:pt x="846189" y="44215"/>
                  <a:pt x="873457" y="40943"/>
                </a:cubicBezTo>
                <a:cubicBezTo>
                  <a:pt x="884103" y="39665"/>
                  <a:pt x="894687" y="37910"/>
                  <a:pt x="905302" y="36394"/>
                </a:cubicBezTo>
                <a:cubicBezTo>
                  <a:pt x="909851" y="34878"/>
                  <a:pt x="914757" y="34174"/>
                  <a:pt x="918949" y="31845"/>
                </a:cubicBezTo>
                <a:cubicBezTo>
                  <a:pt x="928508" y="26534"/>
                  <a:pt x="935871" y="17106"/>
                  <a:pt x="946245" y="13648"/>
                </a:cubicBezTo>
                <a:cubicBezTo>
                  <a:pt x="980876" y="2104"/>
                  <a:pt x="964136" y="6430"/>
                  <a:pt x="996287" y="0"/>
                </a:cubicBezTo>
                <a:cubicBezTo>
                  <a:pt x="1032681" y="1516"/>
                  <a:pt x="1069237" y="801"/>
                  <a:pt x="1105469" y="4549"/>
                </a:cubicBezTo>
                <a:cubicBezTo>
                  <a:pt x="1113592" y="5389"/>
                  <a:pt x="1120258" y="11812"/>
                  <a:pt x="1128215" y="13648"/>
                </a:cubicBezTo>
                <a:cubicBezTo>
                  <a:pt x="1140128" y="16397"/>
                  <a:pt x="1152525" y="16338"/>
                  <a:pt x="1164609" y="18197"/>
                </a:cubicBezTo>
                <a:cubicBezTo>
                  <a:pt x="1172251" y="19373"/>
                  <a:pt x="1179627" y="22493"/>
                  <a:pt x="1187355" y="22746"/>
                </a:cubicBezTo>
                <a:cubicBezTo>
                  <a:pt x="1272242" y="25529"/>
                  <a:pt x="1357194" y="25779"/>
                  <a:pt x="1442113" y="27296"/>
                </a:cubicBezTo>
                <a:cubicBezTo>
                  <a:pt x="1490368" y="39359"/>
                  <a:pt x="1466099" y="34843"/>
                  <a:pt x="1514902" y="40943"/>
                </a:cubicBezTo>
                <a:cubicBezTo>
                  <a:pt x="1552779" y="50414"/>
                  <a:pt x="1512920" y="41311"/>
                  <a:pt x="1574042" y="50042"/>
                </a:cubicBezTo>
                <a:cubicBezTo>
                  <a:pt x="1714961" y="70172"/>
                  <a:pt x="1529081" y="56769"/>
                  <a:pt x="1819702" y="63690"/>
                </a:cubicBezTo>
                <a:cubicBezTo>
                  <a:pt x="1831833" y="65206"/>
                  <a:pt x="1844301" y="65022"/>
                  <a:pt x="1856096" y="68239"/>
                </a:cubicBezTo>
                <a:cubicBezTo>
                  <a:pt x="1861371" y="69677"/>
                  <a:pt x="1864747" y="75117"/>
                  <a:pt x="1869743" y="77337"/>
                </a:cubicBezTo>
                <a:cubicBezTo>
                  <a:pt x="1878507" y="81232"/>
                  <a:pt x="1887940" y="83403"/>
                  <a:pt x="1897039" y="86436"/>
                </a:cubicBezTo>
                <a:lnTo>
                  <a:pt x="1910687" y="90985"/>
                </a:lnTo>
                <a:cubicBezTo>
                  <a:pt x="1925773" y="96014"/>
                  <a:pt x="1919539" y="95534"/>
                  <a:pt x="1928884" y="95534"/>
                </a:cubicBezTo>
              </a:path>
            </a:pathLst>
          </a:custGeom>
          <a:noFill/>
          <a:ln>
            <a:solidFill>
              <a:srgbClr val="FFFF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4" name="Picture 3"/>
          <p:cNvPicPr>
            <a:picLocks noChangeAspect="1"/>
          </p:cNvPicPr>
          <p:nvPr/>
        </p:nvPicPr>
        <p:blipFill>
          <a:blip r:embed="rId4"/>
          <a:stretch>
            <a:fillRect/>
          </a:stretch>
        </p:blipFill>
        <p:spPr>
          <a:xfrm>
            <a:off x="7571096" y="6343021"/>
            <a:ext cx="1572904" cy="493819"/>
          </a:xfrm>
          <a:prstGeom prst="rect">
            <a:avLst/>
          </a:prstGeom>
        </p:spPr>
      </p:pic>
    </p:spTree>
    <p:extLst>
      <p:ext uri="{BB962C8B-B14F-4D97-AF65-F5344CB8AC3E}">
        <p14:creationId xmlns:p14="http://schemas.microsoft.com/office/powerpoint/2010/main" val="1110866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BMI (Females)</a:t>
            </a:r>
          </a:p>
        </p:txBody>
      </p:sp>
      <p:sp>
        <p:nvSpPr>
          <p:cNvPr id="3" name="Content Placeholder 2"/>
          <p:cNvSpPr>
            <a:spLocks noGrp="1"/>
          </p:cNvSpPr>
          <p:nvPr>
            <p:ph idx="1"/>
          </p:nvPr>
        </p:nvSpPr>
        <p:spPr>
          <a:xfrm>
            <a:off x="466595" y="1524000"/>
            <a:ext cx="8229600" cy="4625609"/>
          </a:xfrm>
        </p:spPr>
        <p:txBody>
          <a:bodyPr/>
          <a:lstStyle/>
          <a:p>
            <a:endParaRPr lang="en-US" dirty="0"/>
          </a:p>
          <a:p>
            <a:endParaRPr lang="en-US" dirty="0"/>
          </a:p>
          <a:p>
            <a:pPr marL="118872" indent="0">
              <a:buNone/>
            </a:pPr>
            <a:endParaRPr lang="en-US" dirty="0"/>
          </a:p>
          <a:p>
            <a:endParaRPr lang="en-US" dirty="0"/>
          </a:p>
        </p:txBody>
      </p:sp>
      <p:pic>
        <p:nvPicPr>
          <p:cNvPr id="6" name="Picture 5"/>
          <p:cNvPicPr>
            <a:picLocks noChangeAspect="1"/>
          </p:cNvPicPr>
          <p:nvPr/>
        </p:nvPicPr>
        <p:blipFill>
          <a:blip r:embed="rId3"/>
          <a:stretch>
            <a:fillRect/>
          </a:stretch>
        </p:blipFill>
        <p:spPr>
          <a:xfrm>
            <a:off x="152401" y="2082673"/>
            <a:ext cx="7086600" cy="4066936"/>
          </a:xfrm>
          <a:prstGeom prst="rect">
            <a:avLst/>
          </a:prstGeom>
        </p:spPr>
      </p:pic>
      <p:sp>
        <p:nvSpPr>
          <p:cNvPr id="7" name="TextBox 6"/>
          <p:cNvSpPr txBox="1"/>
          <p:nvPr/>
        </p:nvSpPr>
        <p:spPr>
          <a:xfrm>
            <a:off x="7220211" y="2667000"/>
            <a:ext cx="192378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BMI for females 0-4yrs</a:t>
            </a:r>
          </a:p>
        </p:txBody>
      </p:sp>
      <p:sp>
        <p:nvSpPr>
          <p:cNvPr id="8" name="TextBox 7"/>
          <p:cNvSpPr txBox="1"/>
          <p:nvPr/>
        </p:nvSpPr>
        <p:spPr>
          <a:xfrm>
            <a:off x="7220210" y="4572000"/>
            <a:ext cx="1923789"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BMI for females 2-8yrs</a:t>
            </a:r>
          </a:p>
        </p:txBody>
      </p:sp>
      <p:sp>
        <p:nvSpPr>
          <p:cNvPr id="9" name="Freeform 8"/>
          <p:cNvSpPr/>
          <p:nvPr/>
        </p:nvSpPr>
        <p:spPr>
          <a:xfrm>
            <a:off x="762000" y="3962400"/>
            <a:ext cx="259307" cy="41753"/>
          </a:xfrm>
          <a:custGeom>
            <a:avLst/>
            <a:gdLst>
              <a:gd name="connsiteX0" fmla="*/ 4549 w 259307"/>
              <a:gd name="connsiteY0" fmla="*/ 36394 h 41753"/>
              <a:gd name="connsiteX1" fmla="*/ 104633 w 259307"/>
              <a:gd name="connsiteY1" fmla="*/ 27295 h 41753"/>
              <a:gd name="connsiteX2" fmla="*/ 159224 w 259307"/>
              <a:gd name="connsiteY2" fmla="*/ 13647 h 41753"/>
              <a:gd name="connsiteX3" fmla="*/ 177421 w 259307"/>
              <a:gd name="connsiteY3" fmla="*/ 9098 h 41753"/>
              <a:gd name="connsiteX4" fmla="*/ 232012 w 259307"/>
              <a:gd name="connsiteY4" fmla="*/ 13647 h 41753"/>
              <a:gd name="connsiteX5" fmla="*/ 245660 w 259307"/>
              <a:gd name="connsiteY5" fmla="*/ 22746 h 41753"/>
              <a:gd name="connsiteX6" fmla="*/ 259307 w 259307"/>
              <a:gd name="connsiteY6" fmla="*/ 27295 h 41753"/>
              <a:gd name="connsiteX7" fmla="*/ 250209 w 259307"/>
              <a:gd name="connsiteY7" fmla="*/ 40943 h 41753"/>
              <a:gd name="connsiteX8" fmla="*/ 168322 w 259307"/>
              <a:gd name="connsiteY8" fmla="*/ 36394 h 41753"/>
              <a:gd name="connsiteX9" fmla="*/ 150125 w 259307"/>
              <a:gd name="connsiteY9" fmla="*/ 31844 h 41753"/>
              <a:gd name="connsiteX10" fmla="*/ 113731 w 259307"/>
              <a:gd name="connsiteY10" fmla="*/ 27295 h 41753"/>
              <a:gd name="connsiteX11" fmla="*/ 0 w 259307"/>
              <a:gd name="connsiteY11" fmla="*/ 22746 h 41753"/>
              <a:gd name="connsiteX12" fmla="*/ 4549 w 259307"/>
              <a:gd name="connsiteY12" fmla="*/ 9098 h 41753"/>
              <a:gd name="connsiteX13" fmla="*/ 31845 w 259307"/>
              <a:gd name="connsiteY13" fmla="*/ 0 h 41753"/>
              <a:gd name="connsiteX14" fmla="*/ 131928 w 259307"/>
              <a:gd name="connsiteY14" fmla="*/ 9098 h 41753"/>
              <a:gd name="connsiteX15" fmla="*/ 150125 w 259307"/>
              <a:gd name="connsiteY15" fmla="*/ 13647 h 41753"/>
              <a:gd name="connsiteX16" fmla="*/ 177421 w 259307"/>
              <a:gd name="connsiteY16" fmla="*/ 27295 h 4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1753">
                <a:moveTo>
                  <a:pt x="4549" y="36394"/>
                </a:moveTo>
                <a:cubicBezTo>
                  <a:pt x="37910" y="33361"/>
                  <a:pt x="71491" y="32169"/>
                  <a:pt x="104633" y="27295"/>
                </a:cubicBezTo>
                <a:cubicBezTo>
                  <a:pt x="123190" y="24566"/>
                  <a:pt x="141027" y="18196"/>
                  <a:pt x="159224" y="13647"/>
                </a:cubicBezTo>
                <a:lnTo>
                  <a:pt x="177421" y="9098"/>
                </a:lnTo>
                <a:cubicBezTo>
                  <a:pt x="195618" y="10614"/>
                  <a:pt x="214107" y="10066"/>
                  <a:pt x="232012" y="13647"/>
                </a:cubicBezTo>
                <a:cubicBezTo>
                  <a:pt x="237373" y="14719"/>
                  <a:pt x="240770" y="20301"/>
                  <a:pt x="245660" y="22746"/>
                </a:cubicBezTo>
                <a:cubicBezTo>
                  <a:pt x="249949" y="24890"/>
                  <a:pt x="254758" y="25779"/>
                  <a:pt x="259307" y="27295"/>
                </a:cubicBezTo>
                <a:cubicBezTo>
                  <a:pt x="256274" y="31844"/>
                  <a:pt x="255649" y="40399"/>
                  <a:pt x="250209" y="40943"/>
                </a:cubicBezTo>
                <a:cubicBezTo>
                  <a:pt x="223007" y="43663"/>
                  <a:pt x="195547" y="38869"/>
                  <a:pt x="168322" y="36394"/>
                </a:cubicBezTo>
                <a:cubicBezTo>
                  <a:pt x="162095" y="35828"/>
                  <a:pt x="156292" y="32872"/>
                  <a:pt x="150125" y="31844"/>
                </a:cubicBezTo>
                <a:cubicBezTo>
                  <a:pt x="138066" y="29834"/>
                  <a:pt x="125934" y="28035"/>
                  <a:pt x="113731" y="27295"/>
                </a:cubicBezTo>
                <a:cubicBezTo>
                  <a:pt x="75860" y="25000"/>
                  <a:pt x="37910" y="24262"/>
                  <a:pt x="0" y="22746"/>
                </a:cubicBezTo>
                <a:cubicBezTo>
                  <a:pt x="1516" y="18197"/>
                  <a:pt x="647" y="11885"/>
                  <a:pt x="4549" y="9098"/>
                </a:cubicBezTo>
                <a:cubicBezTo>
                  <a:pt x="12353" y="3524"/>
                  <a:pt x="31845" y="0"/>
                  <a:pt x="31845" y="0"/>
                </a:cubicBezTo>
                <a:cubicBezTo>
                  <a:pt x="95069" y="3719"/>
                  <a:pt x="90397" y="-131"/>
                  <a:pt x="131928" y="9098"/>
                </a:cubicBezTo>
                <a:cubicBezTo>
                  <a:pt x="138031" y="10454"/>
                  <a:pt x="144136" y="11850"/>
                  <a:pt x="150125" y="13647"/>
                </a:cubicBezTo>
                <a:cubicBezTo>
                  <a:pt x="178860" y="22267"/>
                  <a:pt x="177421" y="13307"/>
                  <a:pt x="177421" y="27295"/>
                </a:cubicBezTo>
              </a:path>
            </a:pathLst>
          </a:custGeom>
          <a:no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 name="Freeform 9"/>
          <p:cNvSpPr/>
          <p:nvPr/>
        </p:nvSpPr>
        <p:spPr>
          <a:xfrm>
            <a:off x="782471" y="6019800"/>
            <a:ext cx="259307" cy="41753"/>
          </a:xfrm>
          <a:custGeom>
            <a:avLst/>
            <a:gdLst>
              <a:gd name="connsiteX0" fmla="*/ 4549 w 259307"/>
              <a:gd name="connsiteY0" fmla="*/ 36394 h 41753"/>
              <a:gd name="connsiteX1" fmla="*/ 104633 w 259307"/>
              <a:gd name="connsiteY1" fmla="*/ 27295 h 41753"/>
              <a:gd name="connsiteX2" fmla="*/ 159224 w 259307"/>
              <a:gd name="connsiteY2" fmla="*/ 13647 h 41753"/>
              <a:gd name="connsiteX3" fmla="*/ 177421 w 259307"/>
              <a:gd name="connsiteY3" fmla="*/ 9098 h 41753"/>
              <a:gd name="connsiteX4" fmla="*/ 232012 w 259307"/>
              <a:gd name="connsiteY4" fmla="*/ 13647 h 41753"/>
              <a:gd name="connsiteX5" fmla="*/ 245660 w 259307"/>
              <a:gd name="connsiteY5" fmla="*/ 22746 h 41753"/>
              <a:gd name="connsiteX6" fmla="*/ 259307 w 259307"/>
              <a:gd name="connsiteY6" fmla="*/ 27295 h 41753"/>
              <a:gd name="connsiteX7" fmla="*/ 250209 w 259307"/>
              <a:gd name="connsiteY7" fmla="*/ 40943 h 41753"/>
              <a:gd name="connsiteX8" fmla="*/ 168322 w 259307"/>
              <a:gd name="connsiteY8" fmla="*/ 36394 h 41753"/>
              <a:gd name="connsiteX9" fmla="*/ 150125 w 259307"/>
              <a:gd name="connsiteY9" fmla="*/ 31844 h 41753"/>
              <a:gd name="connsiteX10" fmla="*/ 113731 w 259307"/>
              <a:gd name="connsiteY10" fmla="*/ 27295 h 41753"/>
              <a:gd name="connsiteX11" fmla="*/ 0 w 259307"/>
              <a:gd name="connsiteY11" fmla="*/ 22746 h 41753"/>
              <a:gd name="connsiteX12" fmla="*/ 4549 w 259307"/>
              <a:gd name="connsiteY12" fmla="*/ 9098 h 41753"/>
              <a:gd name="connsiteX13" fmla="*/ 31845 w 259307"/>
              <a:gd name="connsiteY13" fmla="*/ 0 h 41753"/>
              <a:gd name="connsiteX14" fmla="*/ 131928 w 259307"/>
              <a:gd name="connsiteY14" fmla="*/ 9098 h 41753"/>
              <a:gd name="connsiteX15" fmla="*/ 150125 w 259307"/>
              <a:gd name="connsiteY15" fmla="*/ 13647 h 41753"/>
              <a:gd name="connsiteX16" fmla="*/ 177421 w 259307"/>
              <a:gd name="connsiteY16" fmla="*/ 27295 h 4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1753">
                <a:moveTo>
                  <a:pt x="4549" y="36394"/>
                </a:moveTo>
                <a:cubicBezTo>
                  <a:pt x="37910" y="33361"/>
                  <a:pt x="71491" y="32169"/>
                  <a:pt x="104633" y="27295"/>
                </a:cubicBezTo>
                <a:cubicBezTo>
                  <a:pt x="123190" y="24566"/>
                  <a:pt x="141027" y="18196"/>
                  <a:pt x="159224" y="13647"/>
                </a:cubicBezTo>
                <a:lnTo>
                  <a:pt x="177421" y="9098"/>
                </a:lnTo>
                <a:cubicBezTo>
                  <a:pt x="195618" y="10614"/>
                  <a:pt x="214107" y="10066"/>
                  <a:pt x="232012" y="13647"/>
                </a:cubicBezTo>
                <a:cubicBezTo>
                  <a:pt x="237373" y="14719"/>
                  <a:pt x="240770" y="20301"/>
                  <a:pt x="245660" y="22746"/>
                </a:cubicBezTo>
                <a:cubicBezTo>
                  <a:pt x="249949" y="24890"/>
                  <a:pt x="254758" y="25779"/>
                  <a:pt x="259307" y="27295"/>
                </a:cubicBezTo>
                <a:cubicBezTo>
                  <a:pt x="256274" y="31844"/>
                  <a:pt x="255649" y="40399"/>
                  <a:pt x="250209" y="40943"/>
                </a:cubicBezTo>
                <a:cubicBezTo>
                  <a:pt x="223007" y="43663"/>
                  <a:pt x="195547" y="38869"/>
                  <a:pt x="168322" y="36394"/>
                </a:cubicBezTo>
                <a:cubicBezTo>
                  <a:pt x="162095" y="35828"/>
                  <a:pt x="156292" y="32872"/>
                  <a:pt x="150125" y="31844"/>
                </a:cubicBezTo>
                <a:cubicBezTo>
                  <a:pt x="138066" y="29834"/>
                  <a:pt x="125934" y="28035"/>
                  <a:pt x="113731" y="27295"/>
                </a:cubicBezTo>
                <a:cubicBezTo>
                  <a:pt x="75860" y="25000"/>
                  <a:pt x="37910" y="24262"/>
                  <a:pt x="0" y="22746"/>
                </a:cubicBezTo>
                <a:cubicBezTo>
                  <a:pt x="1516" y="18197"/>
                  <a:pt x="647" y="11885"/>
                  <a:pt x="4549" y="9098"/>
                </a:cubicBezTo>
                <a:cubicBezTo>
                  <a:pt x="12353" y="3524"/>
                  <a:pt x="31845" y="0"/>
                  <a:pt x="31845" y="0"/>
                </a:cubicBezTo>
                <a:cubicBezTo>
                  <a:pt x="95069" y="3719"/>
                  <a:pt x="90397" y="-131"/>
                  <a:pt x="131928" y="9098"/>
                </a:cubicBezTo>
                <a:cubicBezTo>
                  <a:pt x="138031" y="10454"/>
                  <a:pt x="144136" y="11850"/>
                  <a:pt x="150125" y="13647"/>
                </a:cubicBezTo>
                <a:cubicBezTo>
                  <a:pt x="178860" y="22267"/>
                  <a:pt x="177421" y="13307"/>
                  <a:pt x="177421" y="27295"/>
                </a:cubicBezTo>
              </a:path>
            </a:pathLst>
          </a:custGeom>
          <a:noFill/>
          <a:ln>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Freeform 10"/>
          <p:cNvSpPr/>
          <p:nvPr/>
        </p:nvSpPr>
        <p:spPr>
          <a:xfrm>
            <a:off x="382137" y="2820537"/>
            <a:ext cx="1925318" cy="705135"/>
          </a:xfrm>
          <a:custGeom>
            <a:avLst/>
            <a:gdLst>
              <a:gd name="connsiteX0" fmla="*/ 0 w 1925318"/>
              <a:gd name="connsiteY0" fmla="*/ 705135 h 705135"/>
              <a:gd name="connsiteX1" fmla="*/ 22747 w 1925318"/>
              <a:gd name="connsiteY1" fmla="*/ 700585 h 705135"/>
              <a:gd name="connsiteX2" fmla="*/ 36394 w 1925318"/>
              <a:gd name="connsiteY2" fmla="*/ 691487 h 705135"/>
              <a:gd name="connsiteX3" fmla="*/ 54591 w 1925318"/>
              <a:gd name="connsiteY3" fmla="*/ 686938 h 705135"/>
              <a:gd name="connsiteX4" fmla="*/ 109182 w 1925318"/>
              <a:gd name="connsiteY4" fmla="*/ 632347 h 705135"/>
              <a:gd name="connsiteX5" fmla="*/ 141027 w 1925318"/>
              <a:gd name="connsiteY5" fmla="*/ 600502 h 705135"/>
              <a:gd name="connsiteX6" fmla="*/ 159224 w 1925318"/>
              <a:gd name="connsiteY6" fmla="*/ 573206 h 705135"/>
              <a:gd name="connsiteX7" fmla="*/ 172872 w 1925318"/>
              <a:gd name="connsiteY7" fmla="*/ 545911 h 705135"/>
              <a:gd name="connsiteX8" fmla="*/ 186520 w 1925318"/>
              <a:gd name="connsiteY8" fmla="*/ 532263 h 705135"/>
              <a:gd name="connsiteX9" fmla="*/ 204717 w 1925318"/>
              <a:gd name="connsiteY9" fmla="*/ 504967 h 705135"/>
              <a:gd name="connsiteX10" fmla="*/ 232012 w 1925318"/>
              <a:gd name="connsiteY10" fmla="*/ 482221 h 705135"/>
              <a:gd name="connsiteX11" fmla="*/ 254759 w 1925318"/>
              <a:gd name="connsiteY11" fmla="*/ 459475 h 705135"/>
              <a:gd name="connsiteX12" fmla="*/ 263857 w 1925318"/>
              <a:gd name="connsiteY12" fmla="*/ 445827 h 705135"/>
              <a:gd name="connsiteX13" fmla="*/ 304800 w 1925318"/>
              <a:gd name="connsiteY13" fmla="*/ 427630 h 705135"/>
              <a:gd name="connsiteX14" fmla="*/ 318448 w 1925318"/>
              <a:gd name="connsiteY14" fmla="*/ 423081 h 705135"/>
              <a:gd name="connsiteX15" fmla="*/ 332096 w 1925318"/>
              <a:gd name="connsiteY15" fmla="*/ 418532 h 705135"/>
              <a:gd name="connsiteX16" fmla="*/ 345744 w 1925318"/>
              <a:gd name="connsiteY16" fmla="*/ 409433 h 705135"/>
              <a:gd name="connsiteX17" fmla="*/ 363941 w 1925318"/>
              <a:gd name="connsiteY17" fmla="*/ 400335 h 705135"/>
              <a:gd name="connsiteX18" fmla="*/ 391236 w 1925318"/>
              <a:gd name="connsiteY18" fmla="*/ 377588 h 705135"/>
              <a:gd name="connsiteX19" fmla="*/ 404884 w 1925318"/>
              <a:gd name="connsiteY19" fmla="*/ 345744 h 705135"/>
              <a:gd name="connsiteX20" fmla="*/ 418532 w 1925318"/>
              <a:gd name="connsiteY20" fmla="*/ 291153 h 705135"/>
              <a:gd name="connsiteX21" fmla="*/ 423081 w 1925318"/>
              <a:gd name="connsiteY21" fmla="*/ 277505 h 705135"/>
              <a:gd name="connsiteX22" fmla="*/ 432179 w 1925318"/>
              <a:gd name="connsiteY22" fmla="*/ 263857 h 705135"/>
              <a:gd name="connsiteX23" fmla="*/ 445827 w 1925318"/>
              <a:gd name="connsiteY23" fmla="*/ 227463 h 705135"/>
              <a:gd name="connsiteX24" fmla="*/ 459475 w 1925318"/>
              <a:gd name="connsiteY24" fmla="*/ 200167 h 705135"/>
              <a:gd name="connsiteX25" fmla="*/ 464024 w 1925318"/>
              <a:gd name="connsiteY25" fmla="*/ 177421 h 705135"/>
              <a:gd name="connsiteX26" fmla="*/ 468573 w 1925318"/>
              <a:gd name="connsiteY26" fmla="*/ 131929 h 705135"/>
              <a:gd name="connsiteX27" fmla="*/ 482221 w 1925318"/>
              <a:gd name="connsiteY27" fmla="*/ 104633 h 705135"/>
              <a:gd name="connsiteX28" fmla="*/ 491320 w 1925318"/>
              <a:gd name="connsiteY28" fmla="*/ 77338 h 705135"/>
              <a:gd name="connsiteX29" fmla="*/ 509517 w 1925318"/>
              <a:gd name="connsiteY29" fmla="*/ 50042 h 705135"/>
              <a:gd name="connsiteX30" fmla="*/ 605051 w 1925318"/>
              <a:gd name="connsiteY30" fmla="*/ 40944 h 705135"/>
              <a:gd name="connsiteX31" fmla="*/ 645994 w 1925318"/>
              <a:gd name="connsiteY31" fmla="*/ 31845 h 705135"/>
              <a:gd name="connsiteX32" fmla="*/ 727881 w 1925318"/>
              <a:gd name="connsiteY32" fmla="*/ 22747 h 705135"/>
              <a:gd name="connsiteX33" fmla="*/ 818866 w 1925318"/>
              <a:gd name="connsiteY33" fmla="*/ 27296 h 705135"/>
              <a:gd name="connsiteX34" fmla="*/ 846162 w 1925318"/>
              <a:gd name="connsiteY34" fmla="*/ 36394 h 705135"/>
              <a:gd name="connsiteX35" fmla="*/ 864359 w 1925318"/>
              <a:gd name="connsiteY35" fmla="*/ 40944 h 705135"/>
              <a:gd name="connsiteX36" fmla="*/ 891654 w 1925318"/>
              <a:gd name="connsiteY36" fmla="*/ 50042 h 705135"/>
              <a:gd name="connsiteX37" fmla="*/ 946245 w 1925318"/>
              <a:gd name="connsiteY37" fmla="*/ 59141 h 705135"/>
              <a:gd name="connsiteX38" fmla="*/ 987188 w 1925318"/>
              <a:gd name="connsiteY38" fmla="*/ 77338 h 705135"/>
              <a:gd name="connsiteX39" fmla="*/ 1009935 w 1925318"/>
              <a:gd name="connsiteY39" fmla="*/ 100084 h 705135"/>
              <a:gd name="connsiteX40" fmla="*/ 1019033 w 1925318"/>
              <a:gd name="connsiteY40" fmla="*/ 113732 h 705135"/>
              <a:gd name="connsiteX41" fmla="*/ 1046329 w 1925318"/>
              <a:gd name="connsiteY41" fmla="*/ 122830 h 705135"/>
              <a:gd name="connsiteX42" fmla="*/ 1246496 w 1925318"/>
              <a:gd name="connsiteY42" fmla="*/ 136478 h 705135"/>
              <a:gd name="connsiteX43" fmla="*/ 1269242 w 1925318"/>
              <a:gd name="connsiteY43" fmla="*/ 145576 h 705135"/>
              <a:gd name="connsiteX44" fmla="*/ 1291988 w 1925318"/>
              <a:gd name="connsiteY44" fmla="*/ 150126 h 705135"/>
              <a:gd name="connsiteX45" fmla="*/ 1319284 w 1925318"/>
              <a:gd name="connsiteY45" fmla="*/ 159224 h 705135"/>
              <a:gd name="connsiteX46" fmla="*/ 1378424 w 1925318"/>
              <a:gd name="connsiteY46" fmla="*/ 163773 h 705135"/>
              <a:gd name="connsiteX47" fmla="*/ 1414818 w 1925318"/>
              <a:gd name="connsiteY47" fmla="*/ 168323 h 705135"/>
              <a:gd name="connsiteX48" fmla="*/ 1469409 w 1925318"/>
              <a:gd name="connsiteY48" fmla="*/ 172872 h 705135"/>
              <a:gd name="connsiteX49" fmla="*/ 1487606 w 1925318"/>
              <a:gd name="connsiteY49" fmla="*/ 177421 h 705135"/>
              <a:gd name="connsiteX50" fmla="*/ 1587690 w 1925318"/>
              <a:gd name="connsiteY50" fmla="*/ 168323 h 705135"/>
              <a:gd name="connsiteX51" fmla="*/ 1614985 w 1925318"/>
              <a:gd name="connsiteY51" fmla="*/ 159224 h 705135"/>
              <a:gd name="connsiteX52" fmla="*/ 1628633 w 1925318"/>
              <a:gd name="connsiteY52" fmla="*/ 154675 h 705135"/>
              <a:gd name="connsiteX53" fmla="*/ 1665027 w 1925318"/>
              <a:gd name="connsiteY53" fmla="*/ 136478 h 705135"/>
              <a:gd name="connsiteX54" fmla="*/ 1687773 w 1925318"/>
              <a:gd name="connsiteY54" fmla="*/ 131929 h 705135"/>
              <a:gd name="connsiteX55" fmla="*/ 1715069 w 1925318"/>
              <a:gd name="connsiteY55" fmla="*/ 122830 h 705135"/>
              <a:gd name="connsiteX56" fmla="*/ 1837899 w 1925318"/>
              <a:gd name="connsiteY56" fmla="*/ 109182 h 705135"/>
              <a:gd name="connsiteX57" fmla="*/ 1924335 w 1925318"/>
              <a:gd name="connsiteY57" fmla="*/ 113732 h 705135"/>
              <a:gd name="connsiteX58" fmla="*/ 1910687 w 1925318"/>
              <a:gd name="connsiteY58" fmla="*/ 118281 h 705135"/>
              <a:gd name="connsiteX59" fmla="*/ 1846997 w 1925318"/>
              <a:gd name="connsiteY59" fmla="*/ 131929 h 705135"/>
              <a:gd name="connsiteX60" fmla="*/ 1819702 w 1925318"/>
              <a:gd name="connsiteY60" fmla="*/ 141027 h 705135"/>
              <a:gd name="connsiteX61" fmla="*/ 1555845 w 1925318"/>
              <a:gd name="connsiteY61" fmla="*/ 150126 h 705135"/>
              <a:gd name="connsiteX62" fmla="*/ 1282890 w 1925318"/>
              <a:gd name="connsiteY62" fmla="*/ 145576 h 705135"/>
              <a:gd name="connsiteX63" fmla="*/ 1269242 w 1925318"/>
              <a:gd name="connsiteY63" fmla="*/ 141027 h 705135"/>
              <a:gd name="connsiteX64" fmla="*/ 1246496 w 1925318"/>
              <a:gd name="connsiteY64" fmla="*/ 136478 h 705135"/>
              <a:gd name="connsiteX65" fmla="*/ 1119117 w 1925318"/>
              <a:gd name="connsiteY65" fmla="*/ 122830 h 705135"/>
              <a:gd name="connsiteX66" fmla="*/ 1100920 w 1925318"/>
              <a:gd name="connsiteY66" fmla="*/ 118281 h 705135"/>
              <a:gd name="connsiteX67" fmla="*/ 1087272 w 1925318"/>
              <a:gd name="connsiteY67" fmla="*/ 109182 h 705135"/>
              <a:gd name="connsiteX68" fmla="*/ 982639 w 1925318"/>
              <a:gd name="connsiteY68" fmla="*/ 95535 h 705135"/>
              <a:gd name="connsiteX69" fmla="*/ 968991 w 1925318"/>
              <a:gd name="connsiteY69" fmla="*/ 86436 h 705135"/>
              <a:gd name="connsiteX70" fmla="*/ 959893 w 1925318"/>
              <a:gd name="connsiteY70" fmla="*/ 72788 h 705135"/>
              <a:gd name="connsiteX71" fmla="*/ 941696 w 1925318"/>
              <a:gd name="connsiteY71" fmla="*/ 68239 h 705135"/>
              <a:gd name="connsiteX72" fmla="*/ 923499 w 1925318"/>
              <a:gd name="connsiteY72" fmla="*/ 59141 h 705135"/>
              <a:gd name="connsiteX73" fmla="*/ 896203 w 1925318"/>
              <a:gd name="connsiteY73" fmla="*/ 54591 h 705135"/>
              <a:gd name="connsiteX74" fmla="*/ 868908 w 1925318"/>
              <a:gd name="connsiteY74" fmla="*/ 45493 h 705135"/>
              <a:gd name="connsiteX75" fmla="*/ 855260 w 1925318"/>
              <a:gd name="connsiteY75" fmla="*/ 40944 h 705135"/>
              <a:gd name="connsiteX76" fmla="*/ 841612 w 1925318"/>
              <a:gd name="connsiteY76" fmla="*/ 36394 h 705135"/>
              <a:gd name="connsiteX77" fmla="*/ 809767 w 1925318"/>
              <a:gd name="connsiteY77" fmla="*/ 27296 h 705135"/>
              <a:gd name="connsiteX78" fmla="*/ 796120 w 1925318"/>
              <a:gd name="connsiteY78" fmla="*/ 13648 h 705135"/>
              <a:gd name="connsiteX79" fmla="*/ 777923 w 1925318"/>
              <a:gd name="connsiteY79" fmla="*/ 9099 h 705135"/>
              <a:gd name="connsiteX80" fmla="*/ 764275 w 1925318"/>
              <a:gd name="connsiteY80" fmla="*/ 0 h 705135"/>
              <a:gd name="connsiteX81" fmla="*/ 636896 w 1925318"/>
              <a:gd name="connsiteY81" fmla="*/ 4550 h 705135"/>
              <a:gd name="connsiteX82" fmla="*/ 623248 w 1925318"/>
              <a:gd name="connsiteY82" fmla="*/ 13648 h 70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925318" h="705135">
                <a:moveTo>
                  <a:pt x="0" y="705135"/>
                </a:moveTo>
                <a:cubicBezTo>
                  <a:pt x="7582" y="703618"/>
                  <a:pt x="15507" y="703300"/>
                  <a:pt x="22747" y="700585"/>
                </a:cubicBezTo>
                <a:cubicBezTo>
                  <a:pt x="27866" y="698665"/>
                  <a:pt x="31369" y="693641"/>
                  <a:pt x="36394" y="691487"/>
                </a:cubicBezTo>
                <a:cubicBezTo>
                  <a:pt x="42141" y="689024"/>
                  <a:pt x="48525" y="688454"/>
                  <a:pt x="54591" y="686938"/>
                </a:cubicBezTo>
                <a:lnTo>
                  <a:pt x="109182" y="632347"/>
                </a:lnTo>
                <a:lnTo>
                  <a:pt x="141027" y="600502"/>
                </a:lnTo>
                <a:cubicBezTo>
                  <a:pt x="147093" y="591403"/>
                  <a:pt x="155766" y="583580"/>
                  <a:pt x="159224" y="573206"/>
                </a:cubicBezTo>
                <a:cubicBezTo>
                  <a:pt x="163784" y="559527"/>
                  <a:pt x="163073" y="557670"/>
                  <a:pt x="172872" y="545911"/>
                </a:cubicBezTo>
                <a:cubicBezTo>
                  <a:pt x="176991" y="540969"/>
                  <a:pt x="182570" y="537341"/>
                  <a:pt x="186520" y="532263"/>
                </a:cubicBezTo>
                <a:cubicBezTo>
                  <a:pt x="193234" y="523631"/>
                  <a:pt x="195618" y="511033"/>
                  <a:pt x="204717" y="504967"/>
                </a:cubicBezTo>
                <a:cubicBezTo>
                  <a:pt x="218136" y="496021"/>
                  <a:pt x="221065" y="495357"/>
                  <a:pt x="232012" y="482221"/>
                </a:cubicBezTo>
                <a:cubicBezTo>
                  <a:pt x="250967" y="459476"/>
                  <a:pt x="229739" y="476154"/>
                  <a:pt x="254759" y="459475"/>
                </a:cubicBezTo>
                <a:cubicBezTo>
                  <a:pt x="257792" y="454926"/>
                  <a:pt x="259991" y="449693"/>
                  <a:pt x="263857" y="445827"/>
                </a:cubicBezTo>
                <a:cubicBezTo>
                  <a:pt x="274669" y="435015"/>
                  <a:pt x="291291" y="432133"/>
                  <a:pt x="304800" y="427630"/>
                </a:cubicBezTo>
                <a:lnTo>
                  <a:pt x="318448" y="423081"/>
                </a:lnTo>
                <a:lnTo>
                  <a:pt x="332096" y="418532"/>
                </a:lnTo>
                <a:cubicBezTo>
                  <a:pt x="336645" y="415499"/>
                  <a:pt x="340997" y="412146"/>
                  <a:pt x="345744" y="409433"/>
                </a:cubicBezTo>
                <a:cubicBezTo>
                  <a:pt x="351632" y="406068"/>
                  <a:pt x="358053" y="403700"/>
                  <a:pt x="363941" y="400335"/>
                </a:cubicBezTo>
                <a:cubicBezTo>
                  <a:pt x="373571" y="394832"/>
                  <a:pt x="384748" y="386670"/>
                  <a:pt x="391236" y="377588"/>
                </a:cubicBezTo>
                <a:cubicBezTo>
                  <a:pt x="398264" y="367749"/>
                  <a:pt x="401171" y="356882"/>
                  <a:pt x="404884" y="345744"/>
                </a:cubicBezTo>
                <a:cubicBezTo>
                  <a:pt x="411010" y="308985"/>
                  <a:pt x="406515" y="327202"/>
                  <a:pt x="418532" y="291153"/>
                </a:cubicBezTo>
                <a:cubicBezTo>
                  <a:pt x="420048" y="286604"/>
                  <a:pt x="420421" y="281495"/>
                  <a:pt x="423081" y="277505"/>
                </a:cubicBezTo>
                <a:lnTo>
                  <a:pt x="432179" y="263857"/>
                </a:lnTo>
                <a:cubicBezTo>
                  <a:pt x="440569" y="230304"/>
                  <a:pt x="431553" y="260772"/>
                  <a:pt x="445827" y="227463"/>
                </a:cubicBezTo>
                <a:cubicBezTo>
                  <a:pt x="457127" y="201096"/>
                  <a:pt x="441990" y="226393"/>
                  <a:pt x="459475" y="200167"/>
                </a:cubicBezTo>
                <a:cubicBezTo>
                  <a:pt x="460991" y="192585"/>
                  <a:pt x="463002" y="185085"/>
                  <a:pt x="464024" y="177421"/>
                </a:cubicBezTo>
                <a:cubicBezTo>
                  <a:pt x="466038" y="162315"/>
                  <a:pt x="466256" y="146991"/>
                  <a:pt x="468573" y="131929"/>
                </a:cubicBezTo>
                <a:cubicBezTo>
                  <a:pt x="471500" y="112903"/>
                  <a:pt x="474285" y="122490"/>
                  <a:pt x="482221" y="104633"/>
                </a:cubicBezTo>
                <a:cubicBezTo>
                  <a:pt x="486116" y="95869"/>
                  <a:pt x="486000" y="85318"/>
                  <a:pt x="491320" y="77338"/>
                </a:cubicBezTo>
                <a:cubicBezTo>
                  <a:pt x="497386" y="68239"/>
                  <a:pt x="499143" y="53500"/>
                  <a:pt x="509517" y="50042"/>
                </a:cubicBezTo>
                <a:cubicBezTo>
                  <a:pt x="549099" y="36848"/>
                  <a:pt x="518376" y="45759"/>
                  <a:pt x="605051" y="40944"/>
                </a:cubicBezTo>
                <a:cubicBezTo>
                  <a:pt x="616226" y="38150"/>
                  <a:pt x="635078" y="33129"/>
                  <a:pt x="645994" y="31845"/>
                </a:cubicBezTo>
                <a:cubicBezTo>
                  <a:pt x="754429" y="19089"/>
                  <a:pt x="660017" y="34057"/>
                  <a:pt x="727881" y="22747"/>
                </a:cubicBezTo>
                <a:cubicBezTo>
                  <a:pt x="758209" y="24263"/>
                  <a:pt x="788700" y="23816"/>
                  <a:pt x="818866" y="27296"/>
                </a:cubicBezTo>
                <a:cubicBezTo>
                  <a:pt x="828394" y="28395"/>
                  <a:pt x="836858" y="34068"/>
                  <a:pt x="846162" y="36394"/>
                </a:cubicBezTo>
                <a:cubicBezTo>
                  <a:pt x="852228" y="37911"/>
                  <a:pt x="858370" y="39147"/>
                  <a:pt x="864359" y="40944"/>
                </a:cubicBezTo>
                <a:cubicBezTo>
                  <a:pt x="873545" y="43700"/>
                  <a:pt x="882250" y="48161"/>
                  <a:pt x="891654" y="50042"/>
                </a:cubicBezTo>
                <a:cubicBezTo>
                  <a:pt x="924915" y="56694"/>
                  <a:pt x="906746" y="53497"/>
                  <a:pt x="946245" y="59141"/>
                </a:cubicBezTo>
                <a:cubicBezTo>
                  <a:pt x="978728" y="69968"/>
                  <a:pt x="965561" y="62919"/>
                  <a:pt x="987188" y="77338"/>
                </a:cubicBezTo>
                <a:cubicBezTo>
                  <a:pt x="1011457" y="113737"/>
                  <a:pt x="979601" y="69748"/>
                  <a:pt x="1009935" y="100084"/>
                </a:cubicBezTo>
                <a:cubicBezTo>
                  <a:pt x="1013801" y="103950"/>
                  <a:pt x="1014397" y="110834"/>
                  <a:pt x="1019033" y="113732"/>
                </a:cubicBezTo>
                <a:cubicBezTo>
                  <a:pt x="1027166" y="118815"/>
                  <a:pt x="1046329" y="122830"/>
                  <a:pt x="1046329" y="122830"/>
                </a:cubicBezTo>
                <a:cubicBezTo>
                  <a:pt x="1112866" y="167193"/>
                  <a:pt x="1041480" y="123108"/>
                  <a:pt x="1246496" y="136478"/>
                </a:cubicBezTo>
                <a:cubicBezTo>
                  <a:pt x="1254645" y="137009"/>
                  <a:pt x="1261420" y="143229"/>
                  <a:pt x="1269242" y="145576"/>
                </a:cubicBezTo>
                <a:cubicBezTo>
                  <a:pt x="1276648" y="147798"/>
                  <a:pt x="1284528" y="148091"/>
                  <a:pt x="1291988" y="150126"/>
                </a:cubicBezTo>
                <a:cubicBezTo>
                  <a:pt x="1301241" y="152650"/>
                  <a:pt x="1309721" y="158488"/>
                  <a:pt x="1319284" y="159224"/>
                </a:cubicBezTo>
                <a:lnTo>
                  <a:pt x="1378424" y="163773"/>
                </a:lnTo>
                <a:cubicBezTo>
                  <a:pt x="1390595" y="164932"/>
                  <a:pt x="1402653" y="167106"/>
                  <a:pt x="1414818" y="168323"/>
                </a:cubicBezTo>
                <a:cubicBezTo>
                  <a:pt x="1432987" y="170140"/>
                  <a:pt x="1451212" y="171356"/>
                  <a:pt x="1469409" y="172872"/>
                </a:cubicBezTo>
                <a:cubicBezTo>
                  <a:pt x="1475475" y="174388"/>
                  <a:pt x="1481354" y="177421"/>
                  <a:pt x="1487606" y="177421"/>
                </a:cubicBezTo>
                <a:cubicBezTo>
                  <a:pt x="1526815" y="177421"/>
                  <a:pt x="1554160" y="178382"/>
                  <a:pt x="1587690" y="168323"/>
                </a:cubicBezTo>
                <a:cubicBezTo>
                  <a:pt x="1596876" y="165567"/>
                  <a:pt x="1605887" y="162257"/>
                  <a:pt x="1614985" y="159224"/>
                </a:cubicBezTo>
                <a:cubicBezTo>
                  <a:pt x="1619534" y="157708"/>
                  <a:pt x="1624344" y="156820"/>
                  <a:pt x="1628633" y="154675"/>
                </a:cubicBezTo>
                <a:cubicBezTo>
                  <a:pt x="1640764" y="148609"/>
                  <a:pt x="1651727" y="139138"/>
                  <a:pt x="1665027" y="136478"/>
                </a:cubicBezTo>
                <a:cubicBezTo>
                  <a:pt x="1672609" y="134962"/>
                  <a:pt x="1680313" y="133963"/>
                  <a:pt x="1687773" y="131929"/>
                </a:cubicBezTo>
                <a:cubicBezTo>
                  <a:pt x="1697026" y="129405"/>
                  <a:pt x="1705575" y="124186"/>
                  <a:pt x="1715069" y="122830"/>
                </a:cubicBezTo>
                <a:cubicBezTo>
                  <a:pt x="1798332" y="110936"/>
                  <a:pt x="1757377" y="115377"/>
                  <a:pt x="1837899" y="109182"/>
                </a:cubicBezTo>
                <a:cubicBezTo>
                  <a:pt x="1866711" y="110699"/>
                  <a:pt x="1895706" y="110153"/>
                  <a:pt x="1924335" y="113732"/>
                </a:cubicBezTo>
                <a:cubicBezTo>
                  <a:pt x="1929093" y="114327"/>
                  <a:pt x="1915280" y="116903"/>
                  <a:pt x="1910687" y="118281"/>
                </a:cubicBezTo>
                <a:cubicBezTo>
                  <a:pt x="1872365" y="129777"/>
                  <a:pt x="1886048" y="126349"/>
                  <a:pt x="1846997" y="131929"/>
                </a:cubicBezTo>
                <a:lnTo>
                  <a:pt x="1819702" y="141027"/>
                </a:lnTo>
                <a:cubicBezTo>
                  <a:pt x="1726920" y="171953"/>
                  <a:pt x="1810807" y="145490"/>
                  <a:pt x="1555845" y="150126"/>
                </a:cubicBezTo>
                <a:lnTo>
                  <a:pt x="1282890" y="145576"/>
                </a:lnTo>
                <a:cubicBezTo>
                  <a:pt x="1278097" y="145424"/>
                  <a:pt x="1273894" y="142190"/>
                  <a:pt x="1269242" y="141027"/>
                </a:cubicBezTo>
                <a:cubicBezTo>
                  <a:pt x="1261741" y="139152"/>
                  <a:pt x="1254172" y="137408"/>
                  <a:pt x="1246496" y="136478"/>
                </a:cubicBezTo>
                <a:cubicBezTo>
                  <a:pt x="1204104" y="131340"/>
                  <a:pt x="1119117" y="122830"/>
                  <a:pt x="1119117" y="122830"/>
                </a:cubicBezTo>
                <a:cubicBezTo>
                  <a:pt x="1113051" y="121314"/>
                  <a:pt x="1106667" y="120744"/>
                  <a:pt x="1100920" y="118281"/>
                </a:cubicBezTo>
                <a:cubicBezTo>
                  <a:pt x="1095894" y="116127"/>
                  <a:pt x="1092498" y="110790"/>
                  <a:pt x="1087272" y="109182"/>
                </a:cubicBezTo>
                <a:cubicBezTo>
                  <a:pt x="1052672" y="98536"/>
                  <a:pt x="1018485" y="98292"/>
                  <a:pt x="982639" y="95535"/>
                </a:cubicBezTo>
                <a:cubicBezTo>
                  <a:pt x="978090" y="92502"/>
                  <a:pt x="972857" y="90302"/>
                  <a:pt x="968991" y="86436"/>
                </a:cubicBezTo>
                <a:cubicBezTo>
                  <a:pt x="965125" y="82570"/>
                  <a:pt x="964442" y="75821"/>
                  <a:pt x="959893" y="72788"/>
                </a:cubicBezTo>
                <a:cubicBezTo>
                  <a:pt x="954691" y="69320"/>
                  <a:pt x="947550" y="70434"/>
                  <a:pt x="941696" y="68239"/>
                </a:cubicBezTo>
                <a:cubicBezTo>
                  <a:pt x="935346" y="65858"/>
                  <a:pt x="929995" y="61090"/>
                  <a:pt x="923499" y="59141"/>
                </a:cubicBezTo>
                <a:cubicBezTo>
                  <a:pt x="914664" y="56490"/>
                  <a:pt x="905152" y="56828"/>
                  <a:pt x="896203" y="54591"/>
                </a:cubicBezTo>
                <a:cubicBezTo>
                  <a:pt x="886899" y="52265"/>
                  <a:pt x="878006" y="48526"/>
                  <a:pt x="868908" y="45493"/>
                </a:cubicBezTo>
                <a:lnTo>
                  <a:pt x="855260" y="40944"/>
                </a:lnTo>
                <a:cubicBezTo>
                  <a:pt x="850711" y="39427"/>
                  <a:pt x="846264" y="37557"/>
                  <a:pt x="841612" y="36394"/>
                </a:cubicBezTo>
                <a:cubicBezTo>
                  <a:pt x="818763" y="30682"/>
                  <a:pt x="829347" y="33822"/>
                  <a:pt x="809767" y="27296"/>
                </a:cubicBezTo>
                <a:cubicBezTo>
                  <a:pt x="805218" y="22747"/>
                  <a:pt x="801706" y="16840"/>
                  <a:pt x="796120" y="13648"/>
                </a:cubicBezTo>
                <a:cubicBezTo>
                  <a:pt x="790691" y="10546"/>
                  <a:pt x="783670" y="11562"/>
                  <a:pt x="777923" y="9099"/>
                </a:cubicBezTo>
                <a:cubicBezTo>
                  <a:pt x="772897" y="6945"/>
                  <a:pt x="768824" y="3033"/>
                  <a:pt x="764275" y="0"/>
                </a:cubicBezTo>
                <a:cubicBezTo>
                  <a:pt x="721815" y="1517"/>
                  <a:pt x="679295" y="1814"/>
                  <a:pt x="636896" y="4550"/>
                </a:cubicBezTo>
                <a:cubicBezTo>
                  <a:pt x="621809" y="5523"/>
                  <a:pt x="623248" y="5586"/>
                  <a:pt x="623248" y="13648"/>
                </a:cubicBezTo>
              </a:path>
            </a:pathLst>
          </a:custGeom>
          <a:noFill/>
          <a:ln>
            <a:solidFill>
              <a:srgbClr val="FF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2" name="Freeform 11"/>
          <p:cNvSpPr/>
          <p:nvPr/>
        </p:nvSpPr>
        <p:spPr>
          <a:xfrm>
            <a:off x="373039" y="4963236"/>
            <a:ext cx="1951630" cy="536812"/>
          </a:xfrm>
          <a:custGeom>
            <a:avLst/>
            <a:gdLst>
              <a:gd name="connsiteX0" fmla="*/ 0 w 1951630"/>
              <a:gd name="connsiteY0" fmla="*/ 536812 h 536812"/>
              <a:gd name="connsiteX1" fmla="*/ 145576 w 1951630"/>
              <a:gd name="connsiteY1" fmla="*/ 468573 h 536812"/>
              <a:gd name="connsiteX2" fmla="*/ 177421 w 1951630"/>
              <a:gd name="connsiteY2" fmla="*/ 454925 h 536812"/>
              <a:gd name="connsiteX3" fmla="*/ 191068 w 1951630"/>
              <a:gd name="connsiteY3" fmla="*/ 450376 h 536812"/>
              <a:gd name="connsiteX4" fmla="*/ 209265 w 1951630"/>
              <a:gd name="connsiteY4" fmla="*/ 441277 h 536812"/>
              <a:gd name="connsiteX5" fmla="*/ 222913 w 1951630"/>
              <a:gd name="connsiteY5" fmla="*/ 432179 h 536812"/>
              <a:gd name="connsiteX6" fmla="*/ 245660 w 1951630"/>
              <a:gd name="connsiteY6" fmla="*/ 427630 h 536812"/>
              <a:gd name="connsiteX7" fmla="*/ 277504 w 1951630"/>
              <a:gd name="connsiteY7" fmla="*/ 409433 h 536812"/>
              <a:gd name="connsiteX8" fmla="*/ 304800 w 1951630"/>
              <a:gd name="connsiteY8" fmla="*/ 395785 h 536812"/>
              <a:gd name="connsiteX9" fmla="*/ 318448 w 1951630"/>
              <a:gd name="connsiteY9" fmla="*/ 386686 h 536812"/>
              <a:gd name="connsiteX10" fmla="*/ 345743 w 1951630"/>
              <a:gd name="connsiteY10" fmla="*/ 363940 h 536812"/>
              <a:gd name="connsiteX11" fmla="*/ 359391 w 1951630"/>
              <a:gd name="connsiteY11" fmla="*/ 359391 h 536812"/>
              <a:gd name="connsiteX12" fmla="*/ 400334 w 1951630"/>
              <a:gd name="connsiteY12" fmla="*/ 332095 h 536812"/>
              <a:gd name="connsiteX13" fmla="*/ 413982 w 1951630"/>
              <a:gd name="connsiteY13" fmla="*/ 322997 h 536812"/>
              <a:gd name="connsiteX14" fmla="*/ 436728 w 1951630"/>
              <a:gd name="connsiteY14" fmla="*/ 313898 h 536812"/>
              <a:gd name="connsiteX15" fmla="*/ 464024 w 1951630"/>
              <a:gd name="connsiteY15" fmla="*/ 295701 h 536812"/>
              <a:gd name="connsiteX16" fmla="*/ 491319 w 1951630"/>
              <a:gd name="connsiteY16" fmla="*/ 277504 h 536812"/>
              <a:gd name="connsiteX17" fmla="*/ 504967 w 1951630"/>
              <a:gd name="connsiteY17" fmla="*/ 268406 h 536812"/>
              <a:gd name="connsiteX18" fmla="*/ 518615 w 1951630"/>
              <a:gd name="connsiteY18" fmla="*/ 263857 h 536812"/>
              <a:gd name="connsiteX19" fmla="*/ 545910 w 1951630"/>
              <a:gd name="connsiteY19" fmla="*/ 245660 h 536812"/>
              <a:gd name="connsiteX20" fmla="*/ 573206 w 1951630"/>
              <a:gd name="connsiteY20" fmla="*/ 222913 h 536812"/>
              <a:gd name="connsiteX21" fmla="*/ 595952 w 1951630"/>
              <a:gd name="connsiteY21" fmla="*/ 218364 h 536812"/>
              <a:gd name="connsiteX22" fmla="*/ 650543 w 1951630"/>
              <a:gd name="connsiteY22" fmla="*/ 191068 h 536812"/>
              <a:gd name="connsiteX23" fmla="*/ 673289 w 1951630"/>
              <a:gd name="connsiteY23" fmla="*/ 181970 h 536812"/>
              <a:gd name="connsiteX24" fmla="*/ 736979 w 1951630"/>
              <a:gd name="connsiteY24" fmla="*/ 172871 h 536812"/>
              <a:gd name="connsiteX25" fmla="*/ 750627 w 1951630"/>
              <a:gd name="connsiteY25" fmla="*/ 168322 h 536812"/>
              <a:gd name="connsiteX26" fmla="*/ 768824 w 1951630"/>
              <a:gd name="connsiteY26" fmla="*/ 163773 h 536812"/>
              <a:gd name="connsiteX27" fmla="*/ 782471 w 1951630"/>
              <a:gd name="connsiteY27" fmla="*/ 154674 h 536812"/>
              <a:gd name="connsiteX28" fmla="*/ 809767 w 1951630"/>
              <a:gd name="connsiteY28" fmla="*/ 145576 h 536812"/>
              <a:gd name="connsiteX29" fmla="*/ 841612 w 1951630"/>
              <a:gd name="connsiteY29" fmla="*/ 131928 h 536812"/>
              <a:gd name="connsiteX30" fmla="*/ 855260 w 1951630"/>
              <a:gd name="connsiteY30" fmla="*/ 122830 h 536812"/>
              <a:gd name="connsiteX31" fmla="*/ 918949 w 1951630"/>
              <a:gd name="connsiteY31" fmla="*/ 118280 h 536812"/>
              <a:gd name="connsiteX32" fmla="*/ 941695 w 1951630"/>
              <a:gd name="connsiteY32" fmla="*/ 113731 h 536812"/>
              <a:gd name="connsiteX33" fmla="*/ 982639 w 1951630"/>
              <a:gd name="connsiteY33" fmla="*/ 104633 h 536812"/>
              <a:gd name="connsiteX34" fmla="*/ 1032680 w 1951630"/>
              <a:gd name="connsiteY34" fmla="*/ 100083 h 536812"/>
              <a:gd name="connsiteX35" fmla="*/ 1073624 w 1951630"/>
              <a:gd name="connsiteY35" fmla="*/ 86436 h 536812"/>
              <a:gd name="connsiteX36" fmla="*/ 1087271 w 1951630"/>
              <a:gd name="connsiteY36" fmla="*/ 81886 h 536812"/>
              <a:gd name="connsiteX37" fmla="*/ 1119116 w 1951630"/>
              <a:gd name="connsiteY37" fmla="*/ 63689 h 536812"/>
              <a:gd name="connsiteX38" fmla="*/ 1164609 w 1951630"/>
              <a:gd name="connsiteY38" fmla="*/ 54591 h 536812"/>
              <a:gd name="connsiteX39" fmla="*/ 1210101 w 1951630"/>
              <a:gd name="connsiteY39" fmla="*/ 45492 h 536812"/>
              <a:gd name="connsiteX40" fmla="*/ 1296537 w 1951630"/>
              <a:gd name="connsiteY40" fmla="*/ 36394 h 536812"/>
              <a:gd name="connsiteX41" fmla="*/ 1392071 w 1951630"/>
              <a:gd name="connsiteY41" fmla="*/ 22746 h 536812"/>
              <a:gd name="connsiteX42" fmla="*/ 1464860 w 1951630"/>
              <a:gd name="connsiteY42" fmla="*/ 13648 h 536812"/>
              <a:gd name="connsiteX43" fmla="*/ 1483057 w 1951630"/>
              <a:gd name="connsiteY43" fmla="*/ 9098 h 536812"/>
              <a:gd name="connsiteX44" fmla="*/ 1883391 w 1951630"/>
              <a:gd name="connsiteY44" fmla="*/ 13648 h 536812"/>
              <a:gd name="connsiteX45" fmla="*/ 1910686 w 1951630"/>
              <a:gd name="connsiteY45" fmla="*/ 9098 h 536812"/>
              <a:gd name="connsiteX46" fmla="*/ 1937982 w 1951630"/>
              <a:gd name="connsiteY46" fmla="*/ 0 h 536812"/>
              <a:gd name="connsiteX47" fmla="*/ 1951630 w 1951630"/>
              <a:gd name="connsiteY47" fmla="*/ 0 h 53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51630" h="536812">
                <a:moveTo>
                  <a:pt x="0" y="536812"/>
                </a:moveTo>
                <a:cubicBezTo>
                  <a:pt x="48525" y="514066"/>
                  <a:pt x="94734" y="485519"/>
                  <a:pt x="145576" y="468573"/>
                </a:cubicBezTo>
                <a:cubicBezTo>
                  <a:pt x="177579" y="457906"/>
                  <a:pt x="138076" y="471788"/>
                  <a:pt x="177421" y="454925"/>
                </a:cubicBezTo>
                <a:cubicBezTo>
                  <a:pt x="181828" y="453036"/>
                  <a:pt x="186661" y="452265"/>
                  <a:pt x="191068" y="450376"/>
                </a:cubicBezTo>
                <a:cubicBezTo>
                  <a:pt x="197301" y="447704"/>
                  <a:pt x="203377" y="444642"/>
                  <a:pt x="209265" y="441277"/>
                </a:cubicBezTo>
                <a:cubicBezTo>
                  <a:pt x="214012" y="438564"/>
                  <a:pt x="217794" y="434099"/>
                  <a:pt x="222913" y="432179"/>
                </a:cubicBezTo>
                <a:cubicBezTo>
                  <a:pt x="230153" y="429464"/>
                  <a:pt x="238078" y="429146"/>
                  <a:pt x="245660" y="427630"/>
                </a:cubicBezTo>
                <a:cubicBezTo>
                  <a:pt x="278903" y="405466"/>
                  <a:pt x="237110" y="432515"/>
                  <a:pt x="277504" y="409433"/>
                </a:cubicBezTo>
                <a:cubicBezTo>
                  <a:pt x="302199" y="395322"/>
                  <a:pt x="279776" y="404126"/>
                  <a:pt x="304800" y="395785"/>
                </a:cubicBezTo>
                <a:cubicBezTo>
                  <a:pt x="309349" y="392752"/>
                  <a:pt x="314248" y="390186"/>
                  <a:pt x="318448" y="386686"/>
                </a:cubicBezTo>
                <a:cubicBezTo>
                  <a:pt x="333538" y="374111"/>
                  <a:pt x="328802" y="372411"/>
                  <a:pt x="345743" y="363940"/>
                </a:cubicBezTo>
                <a:cubicBezTo>
                  <a:pt x="350032" y="361795"/>
                  <a:pt x="354842" y="360907"/>
                  <a:pt x="359391" y="359391"/>
                </a:cubicBezTo>
                <a:lnTo>
                  <a:pt x="400334" y="332095"/>
                </a:lnTo>
                <a:cubicBezTo>
                  <a:pt x="404883" y="329062"/>
                  <a:pt x="408906" y="325028"/>
                  <a:pt x="413982" y="322997"/>
                </a:cubicBezTo>
                <a:cubicBezTo>
                  <a:pt x="421564" y="319964"/>
                  <a:pt x="429559" y="317808"/>
                  <a:pt x="436728" y="313898"/>
                </a:cubicBezTo>
                <a:cubicBezTo>
                  <a:pt x="446328" y="308662"/>
                  <a:pt x="454925" y="301767"/>
                  <a:pt x="464024" y="295701"/>
                </a:cubicBezTo>
                <a:lnTo>
                  <a:pt x="491319" y="277504"/>
                </a:lnTo>
                <a:cubicBezTo>
                  <a:pt x="495868" y="274471"/>
                  <a:pt x="499780" y="270135"/>
                  <a:pt x="504967" y="268406"/>
                </a:cubicBezTo>
                <a:lnTo>
                  <a:pt x="518615" y="263857"/>
                </a:lnTo>
                <a:cubicBezTo>
                  <a:pt x="562145" y="220323"/>
                  <a:pt x="506412" y="271992"/>
                  <a:pt x="545910" y="245660"/>
                </a:cubicBezTo>
                <a:cubicBezTo>
                  <a:pt x="561081" y="235546"/>
                  <a:pt x="556196" y="229292"/>
                  <a:pt x="573206" y="222913"/>
                </a:cubicBezTo>
                <a:cubicBezTo>
                  <a:pt x="580446" y="220198"/>
                  <a:pt x="588370" y="219880"/>
                  <a:pt x="595952" y="218364"/>
                </a:cubicBezTo>
                <a:cubicBezTo>
                  <a:pt x="641958" y="187694"/>
                  <a:pt x="603463" y="209899"/>
                  <a:pt x="650543" y="191068"/>
                </a:cubicBezTo>
                <a:cubicBezTo>
                  <a:pt x="658125" y="188035"/>
                  <a:pt x="665298" y="183652"/>
                  <a:pt x="673289" y="181970"/>
                </a:cubicBezTo>
                <a:cubicBezTo>
                  <a:pt x="694275" y="177552"/>
                  <a:pt x="736979" y="172871"/>
                  <a:pt x="736979" y="172871"/>
                </a:cubicBezTo>
                <a:cubicBezTo>
                  <a:pt x="741528" y="171355"/>
                  <a:pt x="746016" y="169639"/>
                  <a:pt x="750627" y="168322"/>
                </a:cubicBezTo>
                <a:cubicBezTo>
                  <a:pt x="756639" y="166604"/>
                  <a:pt x="763077" y="166236"/>
                  <a:pt x="768824" y="163773"/>
                </a:cubicBezTo>
                <a:cubicBezTo>
                  <a:pt x="773849" y="161619"/>
                  <a:pt x="777475" y="156895"/>
                  <a:pt x="782471" y="154674"/>
                </a:cubicBezTo>
                <a:cubicBezTo>
                  <a:pt x="791235" y="150779"/>
                  <a:pt x="809767" y="145576"/>
                  <a:pt x="809767" y="145576"/>
                </a:cubicBezTo>
                <a:cubicBezTo>
                  <a:pt x="844027" y="122735"/>
                  <a:pt x="800490" y="149551"/>
                  <a:pt x="841612" y="131928"/>
                </a:cubicBezTo>
                <a:cubicBezTo>
                  <a:pt x="846637" y="129774"/>
                  <a:pt x="849876" y="123780"/>
                  <a:pt x="855260" y="122830"/>
                </a:cubicBezTo>
                <a:cubicBezTo>
                  <a:pt x="876220" y="119131"/>
                  <a:pt x="897719" y="119797"/>
                  <a:pt x="918949" y="118280"/>
                </a:cubicBezTo>
                <a:cubicBezTo>
                  <a:pt x="926531" y="116764"/>
                  <a:pt x="934147" y="115408"/>
                  <a:pt x="941695" y="113731"/>
                </a:cubicBezTo>
                <a:cubicBezTo>
                  <a:pt x="956726" y="110391"/>
                  <a:pt x="966954" y="106594"/>
                  <a:pt x="982639" y="104633"/>
                </a:cubicBezTo>
                <a:cubicBezTo>
                  <a:pt x="999259" y="102555"/>
                  <a:pt x="1016000" y="101600"/>
                  <a:pt x="1032680" y="100083"/>
                </a:cubicBezTo>
                <a:lnTo>
                  <a:pt x="1073624" y="86436"/>
                </a:lnTo>
                <a:cubicBezTo>
                  <a:pt x="1078173" y="84920"/>
                  <a:pt x="1083281" y="84546"/>
                  <a:pt x="1087271" y="81886"/>
                </a:cubicBezTo>
                <a:cubicBezTo>
                  <a:pt x="1096089" y="76008"/>
                  <a:pt x="1109019" y="66574"/>
                  <a:pt x="1119116" y="63689"/>
                </a:cubicBezTo>
                <a:cubicBezTo>
                  <a:pt x="1133986" y="59441"/>
                  <a:pt x="1149938" y="59481"/>
                  <a:pt x="1164609" y="54591"/>
                </a:cubicBezTo>
                <a:cubicBezTo>
                  <a:pt x="1186364" y="47340"/>
                  <a:pt x="1178127" y="49181"/>
                  <a:pt x="1210101" y="45492"/>
                </a:cubicBezTo>
                <a:cubicBezTo>
                  <a:pt x="1238881" y="42171"/>
                  <a:pt x="1296537" y="36394"/>
                  <a:pt x="1296537" y="36394"/>
                </a:cubicBezTo>
                <a:cubicBezTo>
                  <a:pt x="1352112" y="22499"/>
                  <a:pt x="1320463" y="28254"/>
                  <a:pt x="1392071" y="22746"/>
                </a:cubicBezTo>
                <a:cubicBezTo>
                  <a:pt x="1427405" y="10969"/>
                  <a:pt x="1388864" y="22589"/>
                  <a:pt x="1464860" y="13648"/>
                </a:cubicBezTo>
                <a:cubicBezTo>
                  <a:pt x="1471070" y="12917"/>
                  <a:pt x="1476991" y="10615"/>
                  <a:pt x="1483057" y="9098"/>
                </a:cubicBezTo>
                <a:cubicBezTo>
                  <a:pt x="1684355" y="22519"/>
                  <a:pt x="1618225" y="21935"/>
                  <a:pt x="1883391" y="13648"/>
                </a:cubicBezTo>
                <a:cubicBezTo>
                  <a:pt x="1892610" y="13360"/>
                  <a:pt x="1901738" y="11335"/>
                  <a:pt x="1910686" y="9098"/>
                </a:cubicBezTo>
                <a:cubicBezTo>
                  <a:pt x="1919990" y="6772"/>
                  <a:pt x="1928391" y="0"/>
                  <a:pt x="1937982" y="0"/>
                </a:cubicBezTo>
                <a:lnTo>
                  <a:pt x="1951630" y="0"/>
                </a:lnTo>
              </a:path>
            </a:pathLst>
          </a:custGeom>
          <a:noFill/>
          <a:ln>
            <a:solidFill>
              <a:srgbClr val="FF00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3" name="Freeform 12"/>
          <p:cNvSpPr/>
          <p:nvPr/>
        </p:nvSpPr>
        <p:spPr>
          <a:xfrm>
            <a:off x="395785" y="2565779"/>
            <a:ext cx="1928884" cy="673290"/>
          </a:xfrm>
          <a:custGeom>
            <a:avLst/>
            <a:gdLst>
              <a:gd name="connsiteX0" fmla="*/ 0 w 1928884"/>
              <a:gd name="connsiteY0" fmla="*/ 673290 h 673290"/>
              <a:gd name="connsiteX1" fmla="*/ 68239 w 1928884"/>
              <a:gd name="connsiteY1" fmla="*/ 609600 h 673290"/>
              <a:gd name="connsiteX2" fmla="*/ 81887 w 1928884"/>
              <a:gd name="connsiteY2" fmla="*/ 600502 h 673290"/>
              <a:gd name="connsiteX3" fmla="*/ 122830 w 1928884"/>
              <a:gd name="connsiteY3" fmla="*/ 568657 h 673290"/>
              <a:gd name="connsiteX4" fmla="*/ 131928 w 1928884"/>
              <a:gd name="connsiteY4" fmla="*/ 532263 h 673290"/>
              <a:gd name="connsiteX5" fmla="*/ 141027 w 1928884"/>
              <a:gd name="connsiteY5" fmla="*/ 504967 h 673290"/>
              <a:gd name="connsiteX6" fmla="*/ 177421 w 1928884"/>
              <a:gd name="connsiteY6" fmla="*/ 464024 h 673290"/>
              <a:gd name="connsiteX7" fmla="*/ 204716 w 1928884"/>
              <a:gd name="connsiteY7" fmla="*/ 441278 h 673290"/>
              <a:gd name="connsiteX8" fmla="*/ 209266 w 1928884"/>
              <a:gd name="connsiteY8" fmla="*/ 427630 h 673290"/>
              <a:gd name="connsiteX9" fmla="*/ 222914 w 1928884"/>
              <a:gd name="connsiteY9" fmla="*/ 413982 h 673290"/>
              <a:gd name="connsiteX10" fmla="*/ 227463 w 1928884"/>
              <a:gd name="connsiteY10" fmla="*/ 382137 h 673290"/>
              <a:gd name="connsiteX11" fmla="*/ 236561 w 1928884"/>
              <a:gd name="connsiteY11" fmla="*/ 341194 h 673290"/>
              <a:gd name="connsiteX12" fmla="*/ 254758 w 1928884"/>
              <a:gd name="connsiteY12" fmla="*/ 313899 h 673290"/>
              <a:gd name="connsiteX13" fmla="*/ 263857 w 1928884"/>
              <a:gd name="connsiteY13" fmla="*/ 300251 h 673290"/>
              <a:gd name="connsiteX14" fmla="*/ 291152 w 1928884"/>
              <a:gd name="connsiteY14" fmla="*/ 268406 h 673290"/>
              <a:gd name="connsiteX15" fmla="*/ 304800 w 1928884"/>
              <a:gd name="connsiteY15" fmla="*/ 241111 h 673290"/>
              <a:gd name="connsiteX16" fmla="*/ 322997 w 1928884"/>
              <a:gd name="connsiteY16" fmla="*/ 204717 h 673290"/>
              <a:gd name="connsiteX17" fmla="*/ 327546 w 1928884"/>
              <a:gd name="connsiteY17" fmla="*/ 181970 h 673290"/>
              <a:gd name="connsiteX18" fmla="*/ 336645 w 1928884"/>
              <a:gd name="connsiteY18" fmla="*/ 154675 h 673290"/>
              <a:gd name="connsiteX19" fmla="*/ 341194 w 1928884"/>
              <a:gd name="connsiteY19" fmla="*/ 141027 h 673290"/>
              <a:gd name="connsiteX20" fmla="*/ 350293 w 1928884"/>
              <a:gd name="connsiteY20" fmla="*/ 100084 h 673290"/>
              <a:gd name="connsiteX21" fmla="*/ 363940 w 1928884"/>
              <a:gd name="connsiteY21" fmla="*/ 90985 h 673290"/>
              <a:gd name="connsiteX22" fmla="*/ 404884 w 1928884"/>
              <a:gd name="connsiteY22" fmla="*/ 95534 h 673290"/>
              <a:gd name="connsiteX23" fmla="*/ 432179 w 1928884"/>
              <a:gd name="connsiteY23" fmla="*/ 113731 h 673290"/>
              <a:gd name="connsiteX24" fmla="*/ 445827 w 1928884"/>
              <a:gd name="connsiteY24" fmla="*/ 122830 h 673290"/>
              <a:gd name="connsiteX25" fmla="*/ 473122 w 1928884"/>
              <a:gd name="connsiteY25" fmla="*/ 154675 h 673290"/>
              <a:gd name="connsiteX26" fmla="*/ 486770 w 1928884"/>
              <a:gd name="connsiteY26" fmla="*/ 159224 h 673290"/>
              <a:gd name="connsiteX27" fmla="*/ 514066 w 1928884"/>
              <a:gd name="connsiteY27" fmla="*/ 154675 h 673290"/>
              <a:gd name="connsiteX28" fmla="*/ 536812 w 1928884"/>
              <a:gd name="connsiteY28" fmla="*/ 131928 h 673290"/>
              <a:gd name="connsiteX29" fmla="*/ 550460 w 1928884"/>
              <a:gd name="connsiteY29" fmla="*/ 122830 h 673290"/>
              <a:gd name="connsiteX30" fmla="*/ 559558 w 1928884"/>
              <a:gd name="connsiteY30" fmla="*/ 109182 h 673290"/>
              <a:gd name="connsiteX31" fmla="*/ 605051 w 1928884"/>
              <a:gd name="connsiteY31" fmla="*/ 90985 h 673290"/>
              <a:gd name="connsiteX32" fmla="*/ 618699 w 1928884"/>
              <a:gd name="connsiteY32" fmla="*/ 81887 h 673290"/>
              <a:gd name="connsiteX33" fmla="*/ 632346 w 1928884"/>
              <a:gd name="connsiteY33" fmla="*/ 77337 h 673290"/>
              <a:gd name="connsiteX34" fmla="*/ 659642 w 1928884"/>
              <a:gd name="connsiteY34" fmla="*/ 59140 h 673290"/>
              <a:gd name="connsiteX35" fmla="*/ 677839 w 1928884"/>
              <a:gd name="connsiteY35" fmla="*/ 50042 h 673290"/>
              <a:gd name="connsiteX36" fmla="*/ 705134 w 1928884"/>
              <a:gd name="connsiteY36" fmla="*/ 31845 h 673290"/>
              <a:gd name="connsiteX37" fmla="*/ 714233 w 1928884"/>
              <a:gd name="connsiteY37" fmla="*/ 18197 h 673290"/>
              <a:gd name="connsiteX38" fmla="*/ 718782 w 1928884"/>
              <a:gd name="connsiteY38" fmla="*/ 4549 h 673290"/>
              <a:gd name="connsiteX39" fmla="*/ 732430 w 1928884"/>
              <a:gd name="connsiteY39" fmla="*/ 0 h 673290"/>
              <a:gd name="connsiteX40" fmla="*/ 787021 w 1928884"/>
              <a:gd name="connsiteY40" fmla="*/ 4549 h 673290"/>
              <a:gd name="connsiteX41" fmla="*/ 800669 w 1928884"/>
              <a:gd name="connsiteY41" fmla="*/ 9099 h 673290"/>
              <a:gd name="connsiteX42" fmla="*/ 827964 w 1928884"/>
              <a:gd name="connsiteY42" fmla="*/ 31845 h 673290"/>
              <a:gd name="connsiteX43" fmla="*/ 837063 w 1928884"/>
              <a:gd name="connsiteY43" fmla="*/ 45493 h 673290"/>
              <a:gd name="connsiteX44" fmla="*/ 864358 w 1928884"/>
              <a:gd name="connsiteY44" fmla="*/ 59140 h 673290"/>
              <a:gd name="connsiteX45" fmla="*/ 873457 w 1928884"/>
              <a:gd name="connsiteY45" fmla="*/ 72788 h 673290"/>
              <a:gd name="connsiteX46" fmla="*/ 900752 w 1928884"/>
              <a:gd name="connsiteY46" fmla="*/ 86436 h 673290"/>
              <a:gd name="connsiteX47" fmla="*/ 914400 w 1928884"/>
              <a:gd name="connsiteY47" fmla="*/ 95534 h 673290"/>
              <a:gd name="connsiteX48" fmla="*/ 928048 w 1928884"/>
              <a:gd name="connsiteY48" fmla="*/ 100084 h 673290"/>
              <a:gd name="connsiteX49" fmla="*/ 955343 w 1928884"/>
              <a:gd name="connsiteY49" fmla="*/ 118281 h 673290"/>
              <a:gd name="connsiteX50" fmla="*/ 968991 w 1928884"/>
              <a:gd name="connsiteY50" fmla="*/ 127379 h 673290"/>
              <a:gd name="connsiteX51" fmla="*/ 982639 w 1928884"/>
              <a:gd name="connsiteY51" fmla="*/ 131928 h 673290"/>
              <a:gd name="connsiteX52" fmla="*/ 1005385 w 1928884"/>
              <a:gd name="connsiteY52" fmla="*/ 154675 h 673290"/>
              <a:gd name="connsiteX53" fmla="*/ 1019033 w 1928884"/>
              <a:gd name="connsiteY53" fmla="*/ 168322 h 673290"/>
              <a:gd name="connsiteX54" fmla="*/ 1046328 w 1928884"/>
              <a:gd name="connsiteY54" fmla="*/ 186520 h 673290"/>
              <a:gd name="connsiteX55" fmla="*/ 1069075 w 1928884"/>
              <a:gd name="connsiteY55" fmla="*/ 209266 h 673290"/>
              <a:gd name="connsiteX56" fmla="*/ 1091821 w 1928884"/>
              <a:gd name="connsiteY56" fmla="*/ 227463 h 673290"/>
              <a:gd name="connsiteX57" fmla="*/ 1119116 w 1928884"/>
              <a:gd name="connsiteY57" fmla="*/ 250209 h 673290"/>
              <a:gd name="connsiteX58" fmla="*/ 1146412 w 1928884"/>
              <a:gd name="connsiteY58" fmla="*/ 259308 h 673290"/>
              <a:gd name="connsiteX59" fmla="*/ 1173708 w 1928884"/>
              <a:gd name="connsiteY59" fmla="*/ 277505 h 673290"/>
              <a:gd name="connsiteX60" fmla="*/ 1201003 w 1928884"/>
              <a:gd name="connsiteY60" fmla="*/ 291152 h 673290"/>
              <a:gd name="connsiteX61" fmla="*/ 1214651 w 1928884"/>
              <a:gd name="connsiteY61" fmla="*/ 304800 h 673290"/>
              <a:gd name="connsiteX62" fmla="*/ 1228299 w 1928884"/>
              <a:gd name="connsiteY62" fmla="*/ 313899 h 673290"/>
              <a:gd name="connsiteX63" fmla="*/ 1241946 w 1928884"/>
              <a:gd name="connsiteY63" fmla="*/ 327546 h 673290"/>
              <a:gd name="connsiteX64" fmla="*/ 1260143 w 1928884"/>
              <a:gd name="connsiteY64" fmla="*/ 332096 h 673290"/>
              <a:gd name="connsiteX65" fmla="*/ 1273791 w 1928884"/>
              <a:gd name="connsiteY65" fmla="*/ 341194 h 673290"/>
              <a:gd name="connsiteX66" fmla="*/ 1287439 w 1928884"/>
              <a:gd name="connsiteY66" fmla="*/ 345743 h 673290"/>
              <a:gd name="connsiteX67" fmla="*/ 1314734 w 1928884"/>
              <a:gd name="connsiteY67" fmla="*/ 363940 h 673290"/>
              <a:gd name="connsiteX68" fmla="*/ 1373875 w 1928884"/>
              <a:gd name="connsiteY68" fmla="*/ 377588 h 673290"/>
              <a:gd name="connsiteX69" fmla="*/ 1392072 w 1928884"/>
              <a:gd name="connsiteY69" fmla="*/ 386687 h 673290"/>
              <a:gd name="connsiteX70" fmla="*/ 1396621 w 1928884"/>
              <a:gd name="connsiteY70" fmla="*/ 400334 h 673290"/>
              <a:gd name="connsiteX71" fmla="*/ 1410269 w 1928884"/>
              <a:gd name="connsiteY71" fmla="*/ 413982 h 673290"/>
              <a:gd name="connsiteX72" fmla="*/ 1414818 w 1928884"/>
              <a:gd name="connsiteY72" fmla="*/ 436728 h 673290"/>
              <a:gd name="connsiteX73" fmla="*/ 1437564 w 1928884"/>
              <a:gd name="connsiteY73" fmla="*/ 464024 h 673290"/>
              <a:gd name="connsiteX74" fmla="*/ 1478508 w 1928884"/>
              <a:gd name="connsiteY74" fmla="*/ 459475 h 673290"/>
              <a:gd name="connsiteX75" fmla="*/ 1569493 w 1928884"/>
              <a:gd name="connsiteY75" fmla="*/ 464024 h 673290"/>
              <a:gd name="connsiteX76" fmla="*/ 1587690 w 1928884"/>
              <a:gd name="connsiteY76" fmla="*/ 468573 h 673290"/>
              <a:gd name="connsiteX77" fmla="*/ 1660478 w 1928884"/>
              <a:gd name="connsiteY77" fmla="*/ 477672 h 673290"/>
              <a:gd name="connsiteX78" fmla="*/ 1710519 w 1928884"/>
              <a:gd name="connsiteY78" fmla="*/ 491320 h 673290"/>
              <a:gd name="connsiteX79" fmla="*/ 1728716 w 1928884"/>
              <a:gd name="connsiteY79" fmla="*/ 495869 h 673290"/>
              <a:gd name="connsiteX80" fmla="*/ 1742364 w 1928884"/>
              <a:gd name="connsiteY80" fmla="*/ 500418 h 673290"/>
              <a:gd name="connsiteX81" fmla="*/ 1928884 w 1928884"/>
              <a:gd name="connsiteY81" fmla="*/ 500418 h 67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928884" h="673290">
                <a:moveTo>
                  <a:pt x="0" y="673290"/>
                </a:moveTo>
                <a:cubicBezTo>
                  <a:pt x="22746" y="652060"/>
                  <a:pt x="44984" y="630271"/>
                  <a:pt x="68239" y="609600"/>
                </a:cubicBezTo>
                <a:cubicBezTo>
                  <a:pt x="72325" y="605968"/>
                  <a:pt x="77801" y="604134"/>
                  <a:pt x="81887" y="600502"/>
                </a:cubicBezTo>
                <a:cubicBezTo>
                  <a:pt x="118711" y="567769"/>
                  <a:pt x="94687" y="578037"/>
                  <a:pt x="122830" y="568657"/>
                </a:cubicBezTo>
                <a:cubicBezTo>
                  <a:pt x="136637" y="527233"/>
                  <a:pt x="115453" y="592670"/>
                  <a:pt x="131928" y="532263"/>
                </a:cubicBezTo>
                <a:cubicBezTo>
                  <a:pt x="134452" y="523010"/>
                  <a:pt x="135707" y="512947"/>
                  <a:pt x="141027" y="504967"/>
                </a:cubicBezTo>
                <a:cubicBezTo>
                  <a:pt x="151967" y="488557"/>
                  <a:pt x="158723" y="476490"/>
                  <a:pt x="177421" y="464024"/>
                </a:cubicBezTo>
                <a:cubicBezTo>
                  <a:pt x="196422" y="451356"/>
                  <a:pt x="187203" y="458791"/>
                  <a:pt x="204716" y="441278"/>
                </a:cubicBezTo>
                <a:cubicBezTo>
                  <a:pt x="206233" y="436729"/>
                  <a:pt x="206606" y="431620"/>
                  <a:pt x="209266" y="427630"/>
                </a:cubicBezTo>
                <a:cubicBezTo>
                  <a:pt x="212835" y="422277"/>
                  <a:pt x="220525" y="419956"/>
                  <a:pt x="222914" y="413982"/>
                </a:cubicBezTo>
                <a:cubicBezTo>
                  <a:pt x="226896" y="404026"/>
                  <a:pt x="225833" y="392735"/>
                  <a:pt x="227463" y="382137"/>
                </a:cubicBezTo>
                <a:cubicBezTo>
                  <a:pt x="228566" y="374969"/>
                  <a:pt x="231297" y="350669"/>
                  <a:pt x="236561" y="341194"/>
                </a:cubicBezTo>
                <a:cubicBezTo>
                  <a:pt x="241871" y="331635"/>
                  <a:pt x="248692" y="322997"/>
                  <a:pt x="254758" y="313899"/>
                </a:cubicBezTo>
                <a:cubicBezTo>
                  <a:pt x="257791" y="309350"/>
                  <a:pt x="259991" y="304117"/>
                  <a:pt x="263857" y="300251"/>
                </a:cubicBezTo>
                <a:cubicBezTo>
                  <a:pt x="282866" y="281242"/>
                  <a:pt x="273645" y="291750"/>
                  <a:pt x="291152" y="268406"/>
                </a:cubicBezTo>
                <a:cubicBezTo>
                  <a:pt x="300379" y="240729"/>
                  <a:pt x="289681" y="268829"/>
                  <a:pt x="304800" y="241111"/>
                </a:cubicBezTo>
                <a:cubicBezTo>
                  <a:pt x="311295" y="229204"/>
                  <a:pt x="322997" y="204717"/>
                  <a:pt x="322997" y="204717"/>
                </a:cubicBezTo>
                <a:cubicBezTo>
                  <a:pt x="324513" y="197135"/>
                  <a:pt x="325511" y="189430"/>
                  <a:pt x="327546" y="181970"/>
                </a:cubicBezTo>
                <a:cubicBezTo>
                  <a:pt x="330069" y="172717"/>
                  <a:pt x="333612" y="163773"/>
                  <a:pt x="336645" y="154675"/>
                </a:cubicBezTo>
                <a:cubicBezTo>
                  <a:pt x="338161" y="150126"/>
                  <a:pt x="340406" y="145757"/>
                  <a:pt x="341194" y="141027"/>
                </a:cubicBezTo>
                <a:cubicBezTo>
                  <a:pt x="341241" y="140742"/>
                  <a:pt x="345575" y="105981"/>
                  <a:pt x="350293" y="100084"/>
                </a:cubicBezTo>
                <a:cubicBezTo>
                  <a:pt x="353708" y="95815"/>
                  <a:pt x="359391" y="94018"/>
                  <a:pt x="363940" y="90985"/>
                </a:cubicBezTo>
                <a:cubicBezTo>
                  <a:pt x="377588" y="92501"/>
                  <a:pt x="391857" y="91192"/>
                  <a:pt x="404884" y="95534"/>
                </a:cubicBezTo>
                <a:cubicBezTo>
                  <a:pt x="415258" y="98992"/>
                  <a:pt x="423081" y="107665"/>
                  <a:pt x="432179" y="113731"/>
                </a:cubicBezTo>
                <a:lnTo>
                  <a:pt x="445827" y="122830"/>
                </a:lnTo>
                <a:cubicBezTo>
                  <a:pt x="454570" y="135945"/>
                  <a:pt x="459081" y="144646"/>
                  <a:pt x="473122" y="154675"/>
                </a:cubicBezTo>
                <a:cubicBezTo>
                  <a:pt x="477024" y="157462"/>
                  <a:pt x="482221" y="157708"/>
                  <a:pt x="486770" y="159224"/>
                </a:cubicBezTo>
                <a:cubicBezTo>
                  <a:pt x="495869" y="157708"/>
                  <a:pt x="505315" y="157592"/>
                  <a:pt x="514066" y="154675"/>
                </a:cubicBezTo>
                <a:cubicBezTo>
                  <a:pt x="532264" y="148609"/>
                  <a:pt x="524680" y="144060"/>
                  <a:pt x="536812" y="131928"/>
                </a:cubicBezTo>
                <a:cubicBezTo>
                  <a:pt x="540678" y="128062"/>
                  <a:pt x="545911" y="125863"/>
                  <a:pt x="550460" y="122830"/>
                </a:cubicBezTo>
                <a:cubicBezTo>
                  <a:pt x="553493" y="118281"/>
                  <a:pt x="555358" y="112682"/>
                  <a:pt x="559558" y="109182"/>
                </a:cubicBezTo>
                <a:cubicBezTo>
                  <a:pt x="580470" y="91756"/>
                  <a:pt x="579615" y="107941"/>
                  <a:pt x="605051" y="90985"/>
                </a:cubicBezTo>
                <a:cubicBezTo>
                  <a:pt x="609600" y="87952"/>
                  <a:pt x="613809" y="84332"/>
                  <a:pt x="618699" y="81887"/>
                </a:cubicBezTo>
                <a:cubicBezTo>
                  <a:pt x="622988" y="79742"/>
                  <a:pt x="628154" y="79666"/>
                  <a:pt x="632346" y="77337"/>
                </a:cubicBezTo>
                <a:cubicBezTo>
                  <a:pt x="641905" y="72026"/>
                  <a:pt x="649861" y="64030"/>
                  <a:pt x="659642" y="59140"/>
                </a:cubicBezTo>
                <a:cubicBezTo>
                  <a:pt x="665708" y="56107"/>
                  <a:pt x="672024" y="53531"/>
                  <a:pt x="677839" y="50042"/>
                </a:cubicBezTo>
                <a:cubicBezTo>
                  <a:pt x="687216" y="44416"/>
                  <a:pt x="705134" y="31845"/>
                  <a:pt x="705134" y="31845"/>
                </a:cubicBezTo>
                <a:cubicBezTo>
                  <a:pt x="708167" y="27296"/>
                  <a:pt x="711788" y="23087"/>
                  <a:pt x="714233" y="18197"/>
                </a:cubicBezTo>
                <a:cubicBezTo>
                  <a:pt x="716378" y="13908"/>
                  <a:pt x="715391" y="7940"/>
                  <a:pt x="718782" y="4549"/>
                </a:cubicBezTo>
                <a:cubicBezTo>
                  <a:pt x="722173" y="1158"/>
                  <a:pt x="727881" y="1516"/>
                  <a:pt x="732430" y="0"/>
                </a:cubicBezTo>
                <a:cubicBezTo>
                  <a:pt x="750627" y="1516"/>
                  <a:pt x="768921" y="2136"/>
                  <a:pt x="787021" y="4549"/>
                </a:cubicBezTo>
                <a:cubicBezTo>
                  <a:pt x="791774" y="5183"/>
                  <a:pt x="796924" y="6103"/>
                  <a:pt x="800669" y="9099"/>
                </a:cubicBezTo>
                <a:cubicBezTo>
                  <a:pt x="843537" y="43393"/>
                  <a:pt x="767655" y="1689"/>
                  <a:pt x="827964" y="31845"/>
                </a:cubicBezTo>
                <a:cubicBezTo>
                  <a:pt x="830997" y="36394"/>
                  <a:pt x="833197" y="41627"/>
                  <a:pt x="837063" y="45493"/>
                </a:cubicBezTo>
                <a:cubicBezTo>
                  <a:pt x="845881" y="54311"/>
                  <a:pt x="853259" y="55440"/>
                  <a:pt x="864358" y="59140"/>
                </a:cubicBezTo>
                <a:cubicBezTo>
                  <a:pt x="867391" y="63689"/>
                  <a:pt x="869591" y="68922"/>
                  <a:pt x="873457" y="72788"/>
                </a:cubicBezTo>
                <a:cubicBezTo>
                  <a:pt x="886495" y="85826"/>
                  <a:pt x="885952" y="79036"/>
                  <a:pt x="900752" y="86436"/>
                </a:cubicBezTo>
                <a:cubicBezTo>
                  <a:pt x="905642" y="88881"/>
                  <a:pt x="909510" y="93089"/>
                  <a:pt x="914400" y="95534"/>
                </a:cubicBezTo>
                <a:cubicBezTo>
                  <a:pt x="918689" y="97679"/>
                  <a:pt x="923856" y="97755"/>
                  <a:pt x="928048" y="100084"/>
                </a:cubicBezTo>
                <a:cubicBezTo>
                  <a:pt x="937607" y="105395"/>
                  <a:pt x="946245" y="112215"/>
                  <a:pt x="955343" y="118281"/>
                </a:cubicBezTo>
                <a:cubicBezTo>
                  <a:pt x="959892" y="121314"/>
                  <a:pt x="963804" y="125650"/>
                  <a:pt x="968991" y="127379"/>
                </a:cubicBezTo>
                <a:lnTo>
                  <a:pt x="982639" y="131928"/>
                </a:lnTo>
                <a:cubicBezTo>
                  <a:pt x="999317" y="156946"/>
                  <a:pt x="982641" y="135722"/>
                  <a:pt x="1005385" y="154675"/>
                </a:cubicBezTo>
                <a:cubicBezTo>
                  <a:pt x="1010327" y="158794"/>
                  <a:pt x="1013955" y="164372"/>
                  <a:pt x="1019033" y="168322"/>
                </a:cubicBezTo>
                <a:cubicBezTo>
                  <a:pt x="1027665" y="175036"/>
                  <a:pt x="1046328" y="186520"/>
                  <a:pt x="1046328" y="186520"/>
                </a:cubicBezTo>
                <a:cubicBezTo>
                  <a:pt x="1070597" y="222919"/>
                  <a:pt x="1038741" y="178930"/>
                  <a:pt x="1069075" y="209266"/>
                </a:cubicBezTo>
                <a:cubicBezTo>
                  <a:pt x="1089652" y="229843"/>
                  <a:pt x="1065251" y="218607"/>
                  <a:pt x="1091821" y="227463"/>
                </a:cubicBezTo>
                <a:cubicBezTo>
                  <a:pt x="1100391" y="236033"/>
                  <a:pt x="1107716" y="245142"/>
                  <a:pt x="1119116" y="250209"/>
                </a:cubicBezTo>
                <a:cubicBezTo>
                  <a:pt x="1127880" y="254104"/>
                  <a:pt x="1138432" y="253988"/>
                  <a:pt x="1146412" y="259308"/>
                </a:cubicBezTo>
                <a:cubicBezTo>
                  <a:pt x="1155511" y="265374"/>
                  <a:pt x="1163334" y="274047"/>
                  <a:pt x="1173708" y="277505"/>
                </a:cubicBezTo>
                <a:cubicBezTo>
                  <a:pt x="1187385" y="282064"/>
                  <a:pt x="1189246" y="281354"/>
                  <a:pt x="1201003" y="291152"/>
                </a:cubicBezTo>
                <a:cubicBezTo>
                  <a:pt x="1205946" y="295271"/>
                  <a:pt x="1209709" y="300681"/>
                  <a:pt x="1214651" y="304800"/>
                </a:cubicBezTo>
                <a:cubicBezTo>
                  <a:pt x="1218851" y="308300"/>
                  <a:pt x="1224099" y="310399"/>
                  <a:pt x="1228299" y="313899"/>
                </a:cubicBezTo>
                <a:cubicBezTo>
                  <a:pt x="1233241" y="318017"/>
                  <a:pt x="1236360" y="324354"/>
                  <a:pt x="1241946" y="327546"/>
                </a:cubicBezTo>
                <a:cubicBezTo>
                  <a:pt x="1247375" y="330648"/>
                  <a:pt x="1254077" y="330579"/>
                  <a:pt x="1260143" y="332096"/>
                </a:cubicBezTo>
                <a:cubicBezTo>
                  <a:pt x="1264692" y="335129"/>
                  <a:pt x="1268901" y="338749"/>
                  <a:pt x="1273791" y="341194"/>
                </a:cubicBezTo>
                <a:cubicBezTo>
                  <a:pt x="1278080" y="343338"/>
                  <a:pt x="1283247" y="343414"/>
                  <a:pt x="1287439" y="345743"/>
                </a:cubicBezTo>
                <a:cubicBezTo>
                  <a:pt x="1296998" y="351053"/>
                  <a:pt x="1304011" y="361795"/>
                  <a:pt x="1314734" y="363940"/>
                </a:cubicBezTo>
                <a:cubicBezTo>
                  <a:pt x="1326864" y="366366"/>
                  <a:pt x="1357359" y="370510"/>
                  <a:pt x="1373875" y="377588"/>
                </a:cubicBezTo>
                <a:cubicBezTo>
                  <a:pt x="1380108" y="380259"/>
                  <a:pt x="1386006" y="383654"/>
                  <a:pt x="1392072" y="386687"/>
                </a:cubicBezTo>
                <a:cubicBezTo>
                  <a:pt x="1393588" y="391236"/>
                  <a:pt x="1393961" y="396344"/>
                  <a:pt x="1396621" y="400334"/>
                </a:cubicBezTo>
                <a:cubicBezTo>
                  <a:pt x="1400190" y="405687"/>
                  <a:pt x="1407392" y="408227"/>
                  <a:pt x="1410269" y="413982"/>
                </a:cubicBezTo>
                <a:cubicBezTo>
                  <a:pt x="1413727" y="420898"/>
                  <a:pt x="1412103" y="429488"/>
                  <a:pt x="1414818" y="436728"/>
                </a:cubicBezTo>
                <a:cubicBezTo>
                  <a:pt x="1418618" y="446863"/>
                  <a:pt x="1430483" y="456943"/>
                  <a:pt x="1437564" y="464024"/>
                </a:cubicBezTo>
                <a:cubicBezTo>
                  <a:pt x="1451212" y="462508"/>
                  <a:pt x="1464776" y="459475"/>
                  <a:pt x="1478508" y="459475"/>
                </a:cubicBezTo>
                <a:cubicBezTo>
                  <a:pt x="1508874" y="459475"/>
                  <a:pt x="1539232" y="461502"/>
                  <a:pt x="1569493" y="464024"/>
                </a:cubicBezTo>
                <a:cubicBezTo>
                  <a:pt x="1575724" y="464543"/>
                  <a:pt x="1581507" y="467646"/>
                  <a:pt x="1587690" y="468573"/>
                </a:cubicBezTo>
                <a:cubicBezTo>
                  <a:pt x="1611871" y="472200"/>
                  <a:pt x="1636359" y="473652"/>
                  <a:pt x="1660478" y="477672"/>
                </a:cubicBezTo>
                <a:cubicBezTo>
                  <a:pt x="1699435" y="484165"/>
                  <a:pt x="1685811" y="484260"/>
                  <a:pt x="1710519" y="491320"/>
                </a:cubicBezTo>
                <a:cubicBezTo>
                  <a:pt x="1716531" y="493038"/>
                  <a:pt x="1722704" y="494151"/>
                  <a:pt x="1728716" y="495869"/>
                </a:cubicBezTo>
                <a:cubicBezTo>
                  <a:pt x="1733327" y="497186"/>
                  <a:pt x="1737570" y="500309"/>
                  <a:pt x="1742364" y="500418"/>
                </a:cubicBezTo>
                <a:cubicBezTo>
                  <a:pt x="1804521" y="501831"/>
                  <a:pt x="1866711" y="500418"/>
                  <a:pt x="1928884" y="500418"/>
                </a:cubicBezTo>
              </a:path>
            </a:pathLst>
          </a:custGeom>
          <a:noFill/>
          <a:ln>
            <a:solidFill>
              <a:srgbClr val="00B0F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4" name="Freeform 13"/>
          <p:cNvSpPr/>
          <p:nvPr/>
        </p:nvSpPr>
        <p:spPr>
          <a:xfrm>
            <a:off x="1446663" y="4021540"/>
            <a:ext cx="241110" cy="9099"/>
          </a:xfrm>
          <a:custGeom>
            <a:avLst/>
            <a:gdLst>
              <a:gd name="connsiteX0" fmla="*/ 0 w 241110"/>
              <a:gd name="connsiteY0" fmla="*/ 9099 h 9099"/>
              <a:gd name="connsiteX1" fmla="*/ 241110 w 241110"/>
              <a:gd name="connsiteY1" fmla="*/ 0 h 9099"/>
            </a:gdLst>
            <a:ahLst/>
            <a:cxnLst>
              <a:cxn ang="0">
                <a:pos x="connsiteX0" y="connsiteY0"/>
              </a:cxn>
              <a:cxn ang="0">
                <a:pos x="connsiteX1" y="connsiteY1"/>
              </a:cxn>
            </a:cxnLst>
            <a:rect l="l" t="t" r="r" b="b"/>
            <a:pathLst>
              <a:path w="241110" h="9099">
                <a:moveTo>
                  <a:pt x="0" y="9099"/>
                </a:moveTo>
                <a:lnTo>
                  <a:pt x="241110" y="0"/>
                </a:lnTo>
              </a:path>
            </a:pathLst>
          </a:custGeom>
          <a:noFill/>
          <a:ln>
            <a:solidFill>
              <a:srgbClr val="00B0F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Freeform 14"/>
          <p:cNvSpPr/>
          <p:nvPr/>
        </p:nvSpPr>
        <p:spPr>
          <a:xfrm>
            <a:off x="395785" y="4767618"/>
            <a:ext cx="1933433" cy="605051"/>
          </a:xfrm>
          <a:custGeom>
            <a:avLst/>
            <a:gdLst>
              <a:gd name="connsiteX0" fmla="*/ 0 w 1933433"/>
              <a:gd name="connsiteY0" fmla="*/ 0 h 605051"/>
              <a:gd name="connsiteX1" fmla="*/ 63690 w 1933433"/>
              <a:gd name="connsiteY1" fmla="*/ 100083 h 605051"/>
              <a:gd name="connsiteX2" fmla="*/ 72788 w 1933433"/>
              <a:gd name="connsiteY2" fmla="*/ 113731 h 605051"/>
              <a:gd name="connsiteX3" fmla="*/ 81887 w 1933433"/>
              <a:gd name="connsiteY3" fmla="*/ 141027 h 605051"/>
              <a:gd name="connsiteX4" fmla="*/ 104633 w 1933433"/>
              <a:gd name="connsiteY4" fmla="*/ 168322 h 605051"/>
              <a:gd name="connsiteX5" fmla="*/ 122830 w 1933433"/>
              <a:gd name="connsiteY5" fmla="*/ 195618 h 605051"/>
              <a:gd name="connsiteX6" fmla="*/ 131928 w 1933433"/>
              <a:gd name="connsiteY6" fmla="*/ 222913 h 605051"/>
              <a:gd name="connsiteX7" fmla="*/ 136478 w 1933433"/>
              <a:gd name="connsiteY7" fmla="*/ 236561 h 605051"/>
              <a:gd name="connsiteX8" fmla="*/ 154675 w 1933433"/>
              <a:gd name="connsiteY8" fmla="*/ 263857 h 605051"/>
              <a:gd name="connsiteX9" fmla="*/ 163773 w 1933433"/>
              <a:gd name="connsiteY9" fmla="*/ 282054 h 605051"/>
              <a:gd name="connsiteX10" fmla="*/ 168322 w 1933433"/>
              <a:gd name="connsiteY10" fmla="*/ 295701 h 605051"/>
              <a:gd name="connsiteX11" fmla="*/ 186519 w 1933433"/>
              <a:gd name="connsiteY11" fmla="*/ 322997 h 605051"/>
              <a:gd name="connsiteX12" fmla="*/ 195618 w 1933433"/>
              <a:gd name="connsiteY12" fmla="*/ 336645 h 605051"/>
              <a:gd name="connsiteX13" fmla="*/ 204716 w 1933433"/>
              <a:gd name="connsiteY13" fmla="*/ 350292 h 605051"/>
              <a:gd name="connsiteX14" fmla="*/ 218364 w 1933433"/>
              <a:gd name="connsiteY14" fmla="*/ 363940 h 605051"/>
              <a:gd name="connsiteX15" fmla="*/ 227463 w 1933433"/>
              <a:gd name="connsiteY15" fmla="*/ 391236 h 605051"/>
              <a:gd name="connsiteX16" fmla="*/ 245660 w 1933433"/>
              <a:gd name="connsiteY16" fmla="*/ 418531 h 605051"/>
              <a:gd name="connsiteX17" fmla="*/ 254758 w 1933433"/>
              <a:gd name="connsiteY17" fmla="*/ 445827 h 605051"/>
              <a:gd name="connsiteX18" fmla="*/ 259308 w 1933433"/>
              <a:gd name="connsiteY18" fmla="*/ 459475 h 605051"/>
              <a:gd name="connsiteX19" fmla="*/ 268406 w 1933433"/>
              <a:gd name="connsiteY19" fmla="*/ 477672 h 605051"/>
              <a:gd name="connsiteX20" fmla="*/ 272955 w 1933433"/>
              <a:gd name="connsiteY20" fmla="*/ 491319 h 605051"/>
              <a:gd name="connsiteX21" fmla="*/ 286603 w 1933433"/>
              <a:gd name="connsiteY21" fmla="*/ 504967 h 605051"/>
              <a:gd name="connsiteX22" fmla="*/ 304800 w 1933433"/>
              <a:gd name="connsiteY22" fmla="*/ 532263 h 605051"/>
              <a:gd name="connsiteX23" fmla="*/ 322997 w 1933433"/>
              <a:gd name="connsiteY23" fmla="*/ 559558 h 605051"/>
              <a:gd name="connsiteX24" fmla="*/ 332096 w 1933433"/>
              <a:gd name="connsiteY24" fmla="*/ 573206 h 605051"/>
              <a:gd name="connsiteX25" fmla="*/ 341194 w 1933433"/>
              <a:gd name="connsiteY25" fmla="*/ 586854 h 605051"/>
              <a:gd name="connsiteX26" fmla="*/ 354842 w 1933433"/>
              <a:gd name="connsiteY26" fmla="*/ 600501 h 605051"/>
              <a:gd name="connsiteX27" fmla="*/ 382137 w 1933433"/>
              <a:gd name="connsiteY27" fmla="*/ 605051 h 605051"/>
              <a:gd name="connsiteX28" fmla="*/ 450376 w 1933433"/>
              <a:gd name="connsiteY28" fmla="*/ 600501 h 605051"/>
              <a:gd name="connsiteX29" fmla="*/ 482221 w 1933433"/>
              <a:gd name="connsiteY29" fmla="*/ 586854 h 605051"/>
              <a:gd name="connsiteX30" fmla="*/ 500418 w 1933433"/>
              <a:gd name="connsiteY30" fmla="*/ 582304 h 605051"/>
              <a:gd name="connsiteX31" fmla="*/ 527714 w 1933433"/>
              <a:gd name="connsiteY31" fmla="*/ 564107 h 605051"/>
              <a:gd name="connsiteX32" fmla="*/ 541361 w 1933433"/>
              <a:gd name="connsiteY32" fmla="*/ 555009 h 605051"/>
              <a:gd name="connsiteX33" fmla="*/ 605051 w 1933433"/>
              <a:gd name="connsiteY33" fmla="*/ 545910 h 605051"/>
              <a:gd name="connsiteX34" fmla="*/ 641445 w 1933433"/>
              <a:gd name="connsiteY34" fmla="*/ 536812 h 605051"/>
              <a:gd name="connsiteX35" fmla="*/ 655093 w 1933433"/>
              <a:gd name="connsiteY35" fmla="*/ 532263 h 605051"/>
              <a:gd name="connsiteX36" fmla="*/ 668740 w 1933433"/>
              <a:gd name="connsiteY36" fmla="*/ 518615 h 605051"/>
              <a:gd name="connsiteX37" fmla="*/ 682388 w 1933433"/>
              <a:gd name="connsiteY37" fmla="*/ 509516 h 605051"/>
              <a:gd name="connsiteX38" fmla="*/ 705134 w 1933433"/>
              <a:gd name="connsiteY38" fmla="*/ 482221 h 605051"/>
              <a:gd name="connsiteX39" fmla="*/ 741528 w 1933433"/>
              <a:gd name="connsiteY39" fmla="*/ 454925 h 605051"/>
              <a:gd name="connsiteX40" fmla="*/ 750627 w 1933433"/>
              <a:gd name="connsiteY40" fmla="*/ 441278 h 605051"/>
              <a:gd name="connsiteX41" fmla="*/ 773373 w 1933433"/>
              <a:gd name="connsiteY41" fmla="*/ 436728 h 605051"/>
              <a:gd name="connsiteX42" fmla="*/ 850711 w 1933433"/>
              <a:gd name="connsiteY42" fmla="*/ 423081 h 605051"/>
              <a:gd name="connsiteX43" fmla="*/ 891654 w 1933433"/>
              <a:gd name="connsiteY43" fmla="*/ 395785 h 605051"/>
              <a:gd name="connsiteX44" fmla="*/ 905302 w 1933433"/>
              <a:gd name="connsiteY44" fmla="*/ 386686 h 605051"/>
              <a:gd name="connsiteX45" fmla="*/ 923499 w 1933433"/>
              <a:gd name="connsiteY45" fmla="*/ 373039 h 605051"/>
              <a:gd name="connsiteX46" fmla="*/ 937146 w 1933433"/>
              <a:gd name="connsiteY46" fmla="*/ 368489 h 605051"/>
              <a:gd name="connsiteX47" fmla="*/ 964442 w 1933433"/>
              <a:gd name="connsiteY47" fmla="*/ 354842 h 605051"/>
              <a:gd name="connsiteX48" fmla="*/ 1046328 w 1933433"/>
              <a:gd name="connsiteY48" fmla="*/ 350292 h 605051"/>
              <a:gd name="connsiteX49" fmla="*/ 1069075 w 1933433"/>
              <a:gd name="connsiteY49" fmla="*/ 345743 h 605051"/>
              <a:gd name="connsiteX50" fmla="*/ 1082722 w 1933433"/>
              <a:gd name="connsiteY50" fmla="*/ 341194 h 605051"/>
              <a:gd name="connsiteX51" fmla="*/ 1196454 w 1933433"/>
              <a:gd name="connsiteY51" fmla="*/ 336645 h 605051"/>
              <a:gd name="connsiteX52" fmla="*/ 1278340 w 1933433"/>
              <a:gd name="connsiteY52" fmla="*/ 332095 h 605051"/>
              <a:gd name="connsiteX53" fmla="*/ 1560394 w 1933433"/>
              <a:gd name="connsiteY53" fmla="*/ 332095 h 605051"/>
              <a:gd name="connsiteX54" fmla="*/ 1596788 w 1933433"/>
              <a:gd name="connsiteY54" fmla="*/ 341194 h 605051"/>
              <a:gd name="connsiteX55" fmla="*/ 1637731 w 1933433"/>
              <a:gd name="connsiteY55" fmla="*/ 350292 h 605051"/>
              <a:gd name="connsiteX56" fmla="*/ 1651379 w 1933433"/>
              <a:gd name="connsiteY56" fmla="*/ 354842 h 605051"/>
              <a:gd name="connsiteX57" fmla="*/ 1696872 w 1933433"/>
              <a:gd name="connsiteY57" fmla="*/ 359391 h 605051"/>
              <a:gd name="connsiteX58" fmla="*/ 1856096 w 1933433"/>
              <a:gd name="connsiteY58" fmla="*/ 373039 h 605051"/>
              <a:gd name="connsiteX59" fmla="*/ 1892490 w 1933433"/>
              <a:gd name="connsiteY59" fmla="*/ 377588 h 605051"/>
              <a:gd name="connsiteX60" fmla="*/ 1933433 w 1933433"/>
              <a:gd name="connsiteY60" fmla="*/ 386686 h 60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33433" h="605051">
                <a:moveTo>
                  <a:pt x="0" y="0"/>
                </a:moveTo>
                <a:lnTo>
                  <a:pt x="63690" y="100083"/>
                </a:lnTo>
                <a:cubicBezTo>
                  <a:pt x="66637" y="104688"/>
                  <a:pt x="71059" y="108544"/>
                  <a:pt x="72788" y="113731"/>
                </a:cubicBezTo>
                <a:cubicBezTo>
                  <a:pt x="75821" y="122830"/>
                  <a:pt x="76567" y="133047"/>
                  <a:pt x="81887" y="141027"/>
                </a:cubicBezTo>
                <a:cubicBezTo>
                  <a:pt x="114391" y="189787"/>
                  <a:pt x="63776" y="115792"/>
                  <a:pt x="104633" y="168322"/>
                </a:cubicBezTo>
                <a:cubicBezTo>
                  <a:pt x="111347" y="176954"/>
                  <a:pt x="122830" y="195618"/>
                  <a:pt x="122830" y="195618"/>
                </a:cubicBezTo>
                <a:lnTo>
                  <a:pt x="131928" y="222913"/>
                </a:lnTo>
                <a:cubicBezTo>
                  <a:pt x="133445" y="227462"/>
                  <a:pt x="133818" y="232571"/>
                  <a:pt x="136478" y="236561"/>
                </a:cubicBezTo>
                <a:cubicBezTo>
                  <a:pt x="142544" y="245660"/>
                  <a:pt x="149785" y="254076"/>
                  <a:pt x="154675" y="263857"/>
                </a:cubicBezTo>
                <a:cubicBezTo>
                  <a:pt x="157708" y="269923"/>
                  <a:pt x="161102" y="275821"/>
                  <a:pt x="163773" y="282054"/>
                </a:cubicBezTo>
                <a:cubicBezTo>
                  <a:pt x="165662" y="286461"/>
                  <a:pt x="165993" y="291509"/>
                  <a:pt x="168322" y="295701"/>
                </a:cubicBezTo>
                <a:cubicBezTo>
                  <a:pt x="173633" y="305260"/>
                  <a:pt x="180453" y="313898"/>
                  <a:pt x="186519" y="322997"/>
                </a:cubicBezTo>
                <a:lnTo>
                  <a:pt x="195618" y="336645"/>
                </a:lnTo>
                <a:cubicBezTo>
                  <a:pt x="198651" y="341194"/>
                  <a:pt x="200850" y="346426"/>
                  <a:pt x="204716" y="350292"/>
                </a:cubicBezTo>
                <a:lnTo>
                  <a:pt x="218364" y="363940"/>
                </a:lnTo>
                <a:cubicBezTo>
                  <a:pt x="221397" y="373039"/>
                  <a:pt x="222143" y="383256"/>
                  <a:pt x="227463" y="391236"/>
                </a:cubicBezTo>
                <a:lnTo>
                  <a:pt x="245660" y="418531"/>
                </a:lnTo>
                <a:lnTo>
                  <a:pt x="254758" y="445827"/>
                </a:lnTo>
                <a:cubicBezTo>
                  <a:pt x="256274" y="450376"/>
                  <a:pt x="257163" y="455186"/>
                  <a:pt x="259308" y="459475"/>
                </a:cubicBezTo>
                <a:cubicBezTo>
                  <a:pt x="262341" y="465541"/>
                  <a:pt x="265735" y="471439"/>
                  <a:pt x="268406" y="477672"/>
                </a:cubicBezTo>
                <a:cubicBezTo>
                  <a:pt x="270295" y="482079"/>
                  <a:pt x="270295" y="487329"/>
                  <a:pt x="272955" y="491319"/>
                </a:cubicBezTo>
                <a:cubicBezTo>
                  <a:pt x="276524" y="496672"/>
                  <a:pt x="282054" y="500418"/>
                  <a:pt x="286603" y="504967"/>
                </a:cubicBezTo>
                <a:cubicBezTo>
                  <a:pt x="295303" y="531068"/>
                  <a:pt x="284922" y="506706"/>
                  <a:pt x="304800" y="532263"/>
                </a:cubicBezTo>
                <a:cubicBezTo>
                  <a:pt x="311513" y="540894"/>
                  <a:pt x="316931" y="550460"/>
                  <a:pt x="322997" y="559558"/>
                </a:cubicBezTo>
                <a:lnTo>
                  <a:pt x="332096" y="573206"/>
                </a:lnTo>
                <a:cubicBezTo>
                  <a:pt x="335129" y="577755"/>
                  <a:pt x="337328" y="582988"/>
                  <a:pt x="341194" y="586854"/>
                </a:cubicBezTo>
                <a:cubicBezTo>
                  <a:pt x="345743" y="591403"/>
                  <a:pt x="348963" y="597888"/>
                  <a:pt x="354842" y="600501"/>
                </a:cubicBezTo>
                <a:cubicBezTo>
                  <a:pt x="363271" y="604247"/>
                  <a:pt x="373039" y="603534"/>
                  <a:pt x="382137" y="605051"/>
                </a:cubicBezTo>
                <a:cubicBezTo>
                  <a:pt x="404883" y="603534"/>
                  <a:pt x="427719" y="603019"/>
                  <a:pt x="450376" y="600501"/>
                </a:cubicBezTo>
                <a:cubicBezTo>
                  <a:pt x="461079" y="599312"/>
                  <a:pt x="472998" y="590313"/>
                  <a:pt x="482221" y="586854"/>
                </a:cubicBezTo>
                <a:cubicBezTo>
                  <a:pt x="488075" y="584659"/>
                  <a:pt x="494352" y="583821"/>
                  <a:pt x="500418" y="582304"/>
                </a:cubicBezTo>
                <a:lnTo>
                  <a:pt x="527714" y="564107"/>
                </a:lnTo>
                <a:cubicBezTo>
                  <a:pt x="532263" y="561074"/>
                  <a:pt x="535968" y="555908"/>
                  <a:pt x="541361" y="555009"/>
                </a:cubicBezTo>
                <a:cubicBezTo>
                  <a:pt x="580716" y="548450"/>
                  <a:pt x="559504" y="551604"/>
                  <a:pt x="605051" y="545910"/>
                </a:cubicBezTo>
                <a:cubicBezTo>
                  <a:pt x="636249" y="535512"/>
                  <a:pt x="597527" y="547791"/>
                  <a:pt x="641445" y="536812"/>
                </a:cubicBezTo>
                <a:cubicBezTo>
                  <a:pt x="646097" y="535649"/>
                  <a:pt x="650544" y="533779"/>
                  <a:pt x="655093" y="532263"/>
                </a:cubicBezTo>
                <a:cubicBezTo>
                  <a:pt x="659642" y="527714"/>
                  <a:pt x="663798" y="522734"/>
                  <a:pt x="668740" y="518615"/>
                </a:cubicBezTo>
                <a:cubicBezTo>
                  <a:pt x="672940" y="515115"/>
                  <a:pt x="678522" y="513382"/>
                  <a:pt x="682388" y="509516"/>
                </a:cubicBezTo>
                <a:cubicBezTo>
                  <a:pt x="715005" y="476900"/>
                  <a:pt x="664147" y="515757"/>
                  <a:pt x="705134" y="482221"/>
                </a:cubicBezTo>
                <a:cubicBezTo>
                  <a:pt x="716870" y="472618"/>
                  <a:pt x="733116" y="467542"/>
                  <a:pt x="741528" y="454925"/>
                </a:cubicBezTo>
                <a:cubicBezTo>
                  <a:pt x="744561" y="450376"/>
                  <a:pt x="745880" y="443991"/>
                  <a:pt x="750627" y="441278"/>
                </a:cubicBezTo>
                <a:cubicBezTo>
                  <a:pt x="757340" y="437442"/>
                  <a:pt x="765746" y="437999"/>
                  <a:pt x="773373" y="436728"/>
                </a:cubicBezTo>
                <a:cubicBezTo>
                  <a:pt x="848755" y="424164"/>
                  <a:pt x="810010" y="433256"/>
                  <a:pt x="850711" y="423081"/>
                </a:cubicBezTo>
                <a:lnTo>
                  <a:pt x="891654" y="395785"/>
                </a:lnTo>
                <a:cubicBezTo>
                  <a:pt x="896203" y="392752"/>
                  <a:pt x="900928" y="389966"/>
                  <a:pt x="905302" y="386686"/>
                </a:cubicBezTo>
                <a:cubicBezTo>
                  <a:pt x="911368" y="382137"/>
                  <a:pt x="916916" y="376801"/>
                  <a:pt x="923499" y="373039"/>
                </a:cubicBezTo>
                <a:cubicBezTo>
                  <a:pt x="927662" y="370660"/>
                  <a:pt x="932857" y="370634"/>
                  <a:pt x="937146" y="368489"/>
                </a:cubicBezTo>
                <a:cubicBezTo>
                  <a:pt x="949413" y="362355"/>
                  <a:pt x="950318" y="356187"/>
                  <a:pt x="964442" y="354842"/>
                </a:cubicBezTo>
                <a:cubicBezTo>
                  <a:pt x="991656" y="352250"/>
                  <a:pt x="1019033" y="351809"/>
                  <a:pt x="1046328" y="350292"/>
                </a:cubicBezTo>
                <a:cubicBezTo>
                  <a:pt x="1053910" y="348776"/>
                  <a:pt x="1061573" y="347618"/>
                  <a:pt x="1069075" y="345743"/>
                </a:cubicBezTo>
                <a:cubicBezTo>
                  <a:pt x="1073727" y="344580"/>
                  <a:pt x="1077939" y="341536"/>
                  <a:pt x="1082722" y="341194"/>
                </a:cubicBezTo>
                <a:cubicBezTo>
                  <a:pt x="1120567" y="338491"/>
                  <a:pt x="1158554" y="338408"/>
                  <a:pt x="1196454" y="336645"/>
                </a:cubicBezTo>
                <a:lnTo>
                  <a:pt x="1278340" y="332095"/>
                </a:lnTo>
                <a:cubicBezTo>
                  <a:pt x="1389878" y="316162"/>
                  <a:pt x="1321908" y="324145"/>
                  <a:pt x="1560394" y="332095"/>
                </a:cubicBezTo>
                <a:cubicBezTo>
                  <a:pt x="1576094" y="332618"/>
                  <a:pt x="1583090" y="337281"/>
                  <a:pt x="1596788" y="341194"/>
                </a:cubicBezTo>
                <a:cubicBezTo>
                  <a:pt x="1629502" y="350540"/>
                  <a:pt x="1600177" y="340903"/>
                  <a:pt x="1637731" y="350292"/>
                </a:cubicBezTo>
                <a:cubicBezTo>
                  <a:pt x="1642383" y="351455"/>
                  <a:pt x="1646639" y="354113"/>
                  <a:pt x="1651379" y="354842"/>
                </a:cubicBezTo>
                <a:cubicBezTo>
                  <a:pt x="1666442" y="357159"/>
                  <a:pt x="1681760" y="357420"/>
                  <a:pt x="1696872" y="359391"/>
                </a:cubicBezTo>
                <a:cubicBezTo>
                  <a:pt x="1814409" y="374721"/>
                  <a:pt x="1693575" y="365651"/>
                  <a:pt x="1856096" y="373039"/>
                </a:cubicBezTo>
                <a:cubicBezTo>
                  <a:pt x="1868227" y="374555"/>
                  <a:pt x="1880536" y="375026"/>
                  <a:pt x="1892490" y="377588"/>
                </a:cubicBezTo>
                <a:cubicBezTo>
                  <a:pt x="1941663" y="388125"/>
                  <a:pt x="1901864" y="386686"/>
                  <a:pt x="1933433" y="386686"/>
                </a:cubicBezTo>
              </a:path>
            </a:pathLst>
          </a:custGeom>
          <a:noFill/>
          <a:ln>
            <a:solidFill>
              <a:srgbClr val="00B0F0">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6" name="Freeform 15"/>
          <p:cNvSpPr/>
          <p:nvPr/>
        </p:nvSpPr>
        <p:spPr>
          <a:xfrm>
            <a:off x="1451212" y="6045958"/>
            <a:ext cx="213815" cy="9099"/>
          </a:xfrm>
          <a:custGeom>
            <a:avLst/>
            <a:gdLst>
              <a:gd name="connsiteX0" fmla="*/ 0 w 213815"/>
              <a:gd name="connsiteY0" fmla="*/ 9099 h 9099"/>
              <a:gd name="connsiteX1" fmla="*/ 213815 w 213815"/>
              <a:gd name="connsiteY1" fmla="*/ 0 h 9099"/>
            </a:gdLst>
            <a:ahLst/>
            <a:cxnLst>
              <a:cxn ang="0">
                <a:pos x="connsiteX0" y="connsiteY0"/>
              </a:cxn>
              <a:cxn ang="0">
                <a:pos x="connsiteX1" y="connsiteY1"/>
              </a:cxn>
            </a:cxnLst>
            <a:rect l="l" t="t" r="r" b="b"/>
            <a:pathLst>
              <a:path w="213815" h="9099">
                <a:moveTo>
                  <a:pt x="0" y="9099"/>
                </a:moveTo>
                <a:lnTo>
                  <a:pt x="213815" y="0"/>
                </a:lnTo>
              </a:path>
            </a:pathLst>
          </a:custGeom>
          <a:noFill/>
          <a:ln>
            <a:solidFill>
              <a:srgbClr val="00B0F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7" name="Freeform 16"/>
          <p:cNvSpPr/>
          <p:nvPr/>
        </p:nvSpPr>
        <p:spPr>
          <a:xfrm>
            <a:off x="3830472" y="4016592"/>
            <a:ext cx="227462" cy="14047"/>
          </a:xfrm>
          <a:custGeom>
            <a:avLst/>
            <a:gdLst>
              <a:gd name="connsiteX0" fmla="*/ 0 w 227462"/>
              <a:gd name="connsiteY0" fmla="*/ 14047 h 14047"/>
              <a:gd name="connsiteX1" fmla="*/ 127379 w 227462"/>
              <a:gd name="connsiteY1" fmla="*/ 9498 h 14047"/>
              <a:gd name="connsiteX2" fmla="*/ 191068 w 227462"/>
              <a:gd name="connsiteY2" fmla="*/ 4948 h 14047"/>
              <a:gd name="connsiteX3" fmla="*/ 227462 w 227462"/>
              <a:gd name="connsiteY3" fmla="*/ 399 h 14047"/>
            </a:gdLst>
            <a:ahLst/>
            <a:cxnLst>
              <a:cxn ang="0">
                <a:pos x="connsiteX0" y="connsiteY0"/>
              </a:cxn>
              <a:cxn ang="0">
                <a:pos x="connsiteX1" y="connsiteY1"/>
              </a:cxn>
              <a:cxn ang="0">
                <a:pos x="connsiteX2" y="connsiteY2"/>
              </a:cxn>
              <a:cxn ang="0">
                <a:pos x="connsiteX3" y="connsiteY3"/>
              </a:cxn>
            </a:cxnLst>
            <a:rect l="l" t="t" r="r" b="b"/>
            <a:pathLst>
              <a:path w="227462" h="14047">
                <a:moveTo>
                  <a:pt x="0" y="14047"/>
                </a:moveTo>
                <a:lnTo>
                  <a:pt x="127379" y="9498"/>
                </a:lnTo>
                <a:cubicBezTo>
                  <a:pt x="148639" y="8486"/>
                  <a:pt x="169930" y="7435"/>
                  <a:pt x="191068" y="4948"/>
                </a:cubicBezTo>
                <a:cubicBezTo>
                  <a:pt x="250110" y="-1998"/>
                  <a:pt x="139521" y="399"/>
                  <a:pt x="227462" y="399"/>
                </a:cubicBezTo>
              </a:path>
            </a:pathLst>
          </a:custGeom>
          <a:noFill/>
          <a:ln>
            <a:solidFill>
              <a:srgbClr val="FFFF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8" name="Freeform 17"/>
          <p:cNvSpPr/>
          <p:nvPr/>
        </p:nvSpPr>
        <p:spPr>
          <a:xfrm>
            <a:off x="2743200" y="2852382"/>
            <a:ext cx="1951630" cy="741528"/>
          </a:xfrm>
          <a:custGeom>
            <a:avLst/>
            <a:gdLst>
              <a:gd name="connsiteX0" fmla="*/ 0 w 1951630"/>
              <a:gd name="connsiteY0" fmla="*/ 741528 h 741528"/>
              <a:gd name="connsiteX1" fmla="*/ 40943 w 1951630"/>
              <a:gd name="connsiteY1" fmla="*/ 636896 h 741528"/>
              <a:gd name="connsiteX2" fmla="*/ 50042 w 1951630"/>
              <a:gd name="connsiteY2" fmla="*/ 609600 h 741528"/>
              <a:gd name="connsiteX3" fmla="*/ 54591 w 1951630"/>
              <a:gd name="connsiteY3" fmla="*/ 591403 h 741528"/>
              <a:gd name="connsiteX4" fmla="*/ 63690 w 1951630"/>
              <a:gd name="connsiteY4" fmla="*/ 577755 h 741528"/>
              <a:gd name="connsiteX5" fmla="*/ 81887 w 1951630"/>
              <a:gd name="connsiteY5" fmla="*/ 550460 h 741528"/>
              <a:gd name="connsiteX6" fmla="*/ 86436 w 1951630"/>
              <a:gd name="connsiteY6" fmla="*/ 536812 h 741528"/>
              <a:gd name="connsiteX7" fmla="*/ 95534 w 1951630"/>
              <a:gd name="connsiteY7" fmla="*/ 523164 h 741528"/>
              <a:gd name="connsiteX8" fmla="*/ 109182 w 1951630"/>
              <a:gd name="connsiteY8" fmla="*/ 477672 h 741528"/>
              <a:gd name="connsiteX9" fmla="*/ 113731 w 1951630"/>
              <a:gd name="connsiteY9" fmla="*/ 464024 h 741528"/>
              <a:gd name="connsiteX10" fmla="*/ 122830 w 1951630"/>
              <a:gd name="connsiteY10" fmla="*/ 450376 h 741528"/>
              <a:gd name="connsiteX11" fmla="*/ 136478 w 1951630"/>
              <a:gd name="connsiteY11" fmla="*/ 418531 h 741528"/>
              <a:gd name="connsiteX12" fmla="*/ 163773 w 1951630"/>
              <a:gd name="connsiteY12" fmla="*/ 413982 h 741528"/>
              <a:gd name="connsiteX13" fmla="*/ 181970 w 1951630"/>
              <a:gd name="connsiteY13" fmla="*/ 409433 h 741528"/>
              <a:gd name="connsiteX14" fmla="*/ 209266 w 1951630"/>
              <a:gd name="connsiteY14" fmla="*/ 400334 h 741528"/>
              <a:gd name="connsiteX15" fmla="*/ 254758 w 1951630"/>
              <a:gd name="connsiteY15" fmla="*/ 395785 h 741528"/>
              <a:gd name="connsiteX16" fmla="*/ 268406 w 1951630"/>
              <a:gd name="connsiteY16" fmla="*/ 345743 h 741528"/>
              <a:gd name="connsiteX17" fmla="*/ 277504 w 1951630"/>
              <a:gd name="connsiteY17" fmla="*/ 332096 h 741528"/>
              <a:gd name="connsiteX18" fmla="*/ 295701 w 1951630"/>
              <a:gd name="connsiteY18" fmla="*/ 300251 h 741528"/>
              <a:gd name="connsiteX19" fmla="*/ 318448 w 1951630"/>
              <a:gd name="connsiteY19" fmla="*/ 272955 h 741528"/>
              <a:gd name="connsiteX20" fmla="*/ 322997 w 1951630"/>
              <a:gd name="connsiteY20" fmla="*/ 259308 h 741528"/>
              <a:gd name="connsiteX21" fmla="*/ 332096 w 1951630"/>
              <a:gd name="connsiteY21" fmla="*/ 222914 h 741528"/>
              <a:gd name="connsiteX22" fmla="*/ 345743 w 1951630"/>
              <a:gd name="connsiteY22" fmla="*/ 195618 h 741528"/>
              <a:gd name="connsiteX23" fmla="*/ 354842 w 1951630"/>
              <a:gd name="connsiteY23" fmla="*/ 141027 h 741528"/>
              <a:gd name="connsiteX24" fmla="*/ 368490 w 1951630"/>
              <a:gd name="connsiteY24" fmla="*/ 127379 h 741528"/>
              <a:gd name="connsiteX25" fmla="*/ 386687 w 1951630"/>
              <a:gd name="connsiteY25" fmla="*/ 118281 h 741528"/>
              <a:gd name="connsiteX26" fmla="*/ 450376 w 1951630"/>
              <a:gd name="connsiteY26" fmla="*/ 122830 h 741528"/>
              <a:gd name="connsiteX27" fmla="*/ 468573 w 1951630"/>
              <a:gd name="connsiteY27" fmla="*/ 127379 h 741528"/>
              <a:gd name="connsiteX28" fmla="*/ 500418 w 1951630"/>
              <a:gd name="connsiteY28" fmla="*/ 131928 h 741528"/>
              <a:gd name="connsiteX29" fmla="*/ 577755 w 1951630"/>
              <a:gd name="connsiteY29" fmla="*/ 113731 h 741528"/>
              <a:gd name="connsiteX30" fmla="*/ 586854 w 1951630"/>
              <a:gd name="connsiteY30" fmla="*/ 100084 h 741528"/>
              <a:gd name="connsiteX31" fmla="*/ 614149 w 1951630"/>
              <a:gd name="connsiteY31" fmla="*/ 90985 h 741528"/>
              <a:gd name="connsiteX32" fmla="*/ 627797 w 1951630"/>
              <a:gd name="connsiteY32" fmla="*/ 86436 h 741528"/>
              <a:gd name="connsiteX33" fmla="*/ 641445 w 1951630"/>
              <a:gd name="connsiteY33" fmla="*/ 77337 h 741528"/>
              <a:gd name="connsiteX34" fmla="*/ 655093 w 1951630"/>
              <a:gd name="connsiteY34" fmla="*/ 72788 h 741528"/>
              <a:gd name="connsiteX35" fmla="*/ 668740 w 1951630"/>
              <a:gd name="connsiteY35" fmla="*/ 59140 h 741528"/>
              <a:gd name="connsiteX36" fmla="*/ 682388 w 1951630"/>
              <a:gd name="connsiteY36" fmla="*/ 54591 h 741528"/>
              <a:gd name="connsiteX37" fmla="*/ 709684 w 1951630"/>
              <a:gd name="connsiteY37" fmla="*/ 36394 h 741528"/>
              <a:gd name="connsiteX38" fmla="*/ 723331 w 1951630"/>
              <a:gd name="connsiteY38" fmla="*/ 27296 h 741528"/>
              <a:gd name="connsiteX39" fmla="*/ 736979 w 1951630"/>
              <a:gd name="connsiteY39" fmla="*/ 18197 h 741528"/>
              <a:gd name="connsiteX40" fmla="*/ 746078 w 1951630"/>
              <a:gd name="connsiteY40" fmla="*/ 4549 h 741528"/>
              <a:gd name="connsiteX41" fmla="*/ 768824 w 1951630"/>
              <a:gd name="connsiteY41" fmla="*/ 0 h 741528"/>
              <a:gd name="connsiteX42" fmla="*/ 846161 w 1951630"/>
              <a:gd name="connsiteY42" fmla="*/ 4549 h 741528"/>
              <a:gd name="connsiteX43" fmla="*/ 859809 w 1951630"/>
              <a:gd name="connsiteY43" fmla="*/ 9099 h 741528"/>
              <a:gd name="connsiteX44" fmla="*/ 905301 w 1951630"/>
              <a:gd name="connsiteY44" fmla="*/ 18197 h 741528"/>
              <a:gd name="connsiteX45" fmla="*/ 918949 w 1951630"/>
              <a:gd name="connsiteY45" fmla="*/ 27296 h 741528"/>
              <a:gd name="connsiteX46" fmla="*/ 932597 w 1951630"/>
              <a:gd name="connsiteY46" fmla="*/ 40943 h 741528"/>
              <a:gd name="connsiteX47" fmla="*/ 946245 w 1951630"/>
              <a:gd name="connsiteY47" fmla="*/ 45493 h 741528"/>
              <a:gd name="connsiteX48" fmla="*/ 996287 w 1951630"/>
              <a:gd name="connsiteY48" fmla="*/ 68239 h 741528"/>
              <a:gd name="connsiteX49" fmla="*/ 1009934 w 1951630"/>
              <a:gd name="connsiteY49" fmla="*/ 72788 h 741528"/>
              <a:gd name="connsiteX50" fmla="*/ 1028131 w 1951630"/>
              <a:gd name="connsiteY50" fmla="*/ 77337 h 741528"/>
              <a:gd name="connsiteX51" fmla="*/ 1055427 w 1951630"/>
              <a:gd name="connsiteY51" fmla="*/ 86436 h 741528"/>
              <a:gd name="connsiteX52" fmla="*/ 1069075 w 1951630"/>
              <a:gd name="connsiteY52" fmla="*/ 100084 h 741528"/>
              <a:gd name="connsiteX53" fmla="*/ 1082722 w 1951630"/>
              <a:gd name="connsiteY53" fmla="*/ 109182 h 741528"/>
              <a:gd name="connsiteX54" fmla="*/ 1105469 w 1951630"/>
              <a:gd name="connsiteY54" fmla="*/ 127379 h 741528"/>
              <a:gd name="connsiteX55" fmla="*/ 1137313 w 1951630"/>
              <a:gd name="connsiteY55" fmla="*/ 150125 h 741528"/>
              <a:gd name="connsiteX56" fmla="*/ 1164609 w 1951630"/>
              <a:gd name="connsiteY56" fmla="*/ 159224 h 741528"/>
              <a:gd name="connsiteX57" fmla="*/ 1201003 w 1951630"/>
              <a:gd name="connsiteY57" fmla="*/ 172872 h 741528"/>
              <a:gd name="connsiteX58" fmla="*/ 1237397 w 1951630"/>
              <a:gd name="connsiteY58" fmla="*/ 186519 h 741528"/>
              <a:gd name="connsiteX59" fmla="*/ 1251045 w 1951630"/>
              <a:gd name="connsiteY59" fmla="*/ 195618 h 741528"/>
              <a:gd name="connsiteX60" fmla="*/ 1278340 w 1951630"/>
              <a:gd name="connsiteY60" fmla="*/ 200167 h 741528"/>
              <a:gd name="connsiteX61" fmla="*/ 1305636 w 1951630"/>
              <a:gd name="connsiteY61" fmla="*/ 218364 h 741528"/>
              <a:gd name="connsiteX62" fmla="*/ 1319284 w 1951630"/>
              <a:gd name="connsiteY62" fmla="*/ 227463 h 741528"/>
              <a:gd name="connsiteX63" fmla="*/ 1332931 w 1951630"/>
              <a:gd name="connsiteY63" fmla="*/ 241111 h 741528"/>
              <a:gd name="connsiteX64" fmla="*/ 1346579 w 1951630"/>
              <a:gd name="connsiteY64" fmla="*/ 245660 h 741528"/>
              <a:gd name="connsiteX65" fmla="*/ 1360227 w 1951630"/>
              <a:gd name="connsiteY65" fmla="*/ 254758 h 741528"/>
              <a:gd name="connsiteX66" fmla="*/ 1378424 w 1951630"/>
              <a:gd name="connsiteY66" fmla="*/ 268406 h 741528"/>
              <a:gd name="connsiteX67" fmla="*/ 1419367 w 1951630"/>
              <a:gd name="connsiteY67" fmla="*/ 282054 h 741528"/>
              <a:gd name="connsiteX68" fmla="*/ 1433015 w 1951630"/>
              <a:gd name="connsiteY68" fmla="*/ 286603 h 741528"/>
              <a:gd name="connsiteX69" fmla="*/ 1524000 w 1951630"/>
              <a:gd name="connsiteY69" fmla="*/ 282054 h 741528"/>
              <a:gd name="connsiteX70" fmla="*/ 1537648 w 1951630"/>
              <a:gd name="connsiteY70" fmla="*/ 277505 h 741528"/>
              <a:gd name="connsiteX71" fmla="*/ 1569493 w 1951630"/>
              <a:gd name="connsiteY71" fmla="*/ 268406 h 741528"/>
              <a:gd name="connsiteX72" fmla="*/ 1587690 w 1951630"/>
              <a:gd name="connsiteY72" fmla="*/ 259308 h 741528"/>
              <a:gd name="connsiteX73" fmla="*/ 1610436 w 1951630"/>
              <a:gd name="connsiteY73" fmla="*/ 250209 h 741528"/>
              <a:gd name="connsiteX74" fmla="*/ 1624084 w 1951630"/>
              <a:gd name="connsiteY74" fmla="*/ 241111 h 741528"/>
              <a:gd name="connsiteX75" fmla="*/ 1655928 w 1951630"/>
              <a:gd name="connsiteY75" fmla="*/ 232012 h 741528"/>
              <a:gd name="connsiteX76" fmla="*/ 1874293 w 1951630"/>
              <a:gd name="connsiteY76" fmla="*/ 222914 h 741528"/>
              <a:gd name="connsiteX77" fmla="*/ 1901588 w 1951630"/>
              <a:gd name="connsiteY77" fmla="*/ 213815 h 741528"/>
              <a:gd name="connsiteX78" fmla="*/ 1915236 w 1951630"/>
              <a:gd name="connsiteY78" fmla="*/ 209266 h 741528"/>
              <a:gd name="connsiteX79" fmla="*/ 1951630 w 1951630"/>
              <a:gd name="connsiteY79" fmla="*/ 209266 h 74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51630" h="741528">
                <a:moveTo>
                  <a:pt x="0" y="741528"/>
                </a:moveTo>
                <a:cubicBezTo>
                  <a:pt x="13648" y="706651"/>
                  <a:pt x="27660" y="671914"/>
                  <a:pt x="40943" y="636896"/>
                </a:cubicBezTo>
                <a:cubicBezTo>
                  <a:pt x="44344" y="627929"/>
                  <a:pt x="47716" y="618905"/>
                  <a:pt x="50042" y="609600"/>
                </a:cubicBezTo>
                <a:cubicBezTo>
                  <a:pt x="51558" y="603534"/>
                  <a:pt x="52128" y="597150"/>
                  <a:pt x="54591" y="591403"/>
                </a:cubicBezTo>
                <a:cubicBezTo>
                  <a:pt x="56745" y="586377"/>
                  <a:pt x="60657" y="582304"/>
                  <a:pt x="63690" y="577755"/>
                </a:cubicBezTo>
                <a:cubicBezTo>
                  <a:pt x="74507" y="545305"/>
                  <a:pt x="59168" y="584538"/>
                  <a:pt x="81887" y="550460"/>
                </a:cubicBezTo>
                <a:cubicBezTo>
                  <a:pt x="84547" y="546470"/>
                  <a:pt x="84292" y="541101"/>
                  <a:pt x="86436" y="536812"/>
                </a:cubicBezTo>
                <a:cubicBezTo>
                  <a:pt x="88881" y="531922"/>
                  <a:pt x="92501" y="527713"/>
                  <a:pt x="95534" y="523164"/>
                </a:cubicBezTo>
                <a:cubicBezTo>
                  <a:pt x="102411" y="495662"/>
                  <a:pt x="98106" y="510900"/>
                  <a:pt x="109182" y="477672"/>
                </a:cubicBezTo>
                <a:cubicBezTo>
                  <a:pt x="110698" y="473123"/>
                  <a:pt x="111071" y="468014"/>
                  <a:pt x="113731" y="464024"/>
                </a:cubicBezTo>
                <a:lnTo>
                  <a:pt x="122830" y="450376"/>
                </a:lnTo>
                <a:cubicBezTo>
                  <a:pt x="124600" y="443297"/>
                  <a:pt x="127501" y="423020"/>
                  <a:pt x="136478" y="418531"/>
                </a:cubicBezTo>
                <a:cubicBezTo>
                  <a:pt x="144728" y="414406"/>
                  <a:pt x="154728" y="415791"/>
                  <a:pt x="163773" y="413982"/>
                </a:cubicBezTo>
                <a:cubicBezTo>
                  <a:pt x="169904" y="412756"/>
                  <a:pt x="175981" y="411230"/>
                  <a:pt x="181970" y="409433"/>
                </a:cubicBezTo>
                <a:cubicBezTo>
                  <a:pt x="191156" y="406677"/>
                  <a:pt x="199723" y="401288"/>
                  <a:pt x="209266" y="400334"/>
                </a:cubicBezTo>
                <a:lnTo>
                  <a:pt x="254758" y="395785"/>
                </a:lnTo>
                <a:cubicBezTo>
                  <a:pt x="257200" y="383576"/>
                  <a:pt x="261809" y="355639"/>
                  <a:pt x="268406" y="345743"/>
                </a:cubicBezTo>
                <a:cubicBezTo>
                  <a:pt x="271439" y="341194"/>
                  <a:pt x="274791" y="336843"/>
                  <a:pt x="277504" y="332096"/>
                </a:cubicBezTo>
                <a:cubicBezTo>
                  <a:pt x="285591" y="317944"/>
                  <a:pt x="285629" y="312338"/>
                  <a:pt x="295701" y="300251"/>
                </a:cubicBezTo>
                <a:cubicBezTo>
                  <a:pt x="324897" y="265215"/>
                  <a:pt x="295852" y="306847"/>
                  <a:pt x="318448" y="272955"/>
                </a:cubicBezTo>
                <a:cubicBezTo>
                  <a:pt x="319964" y="268406"/>
                  <a:pt x="321834" y="263960"/>
                  <a:pt x="322997" y="259308"/>
                </a:cubicBezTo>
                <a:cubicBezTo>
                  <a:pt x="325595" y="248916"/>
                  <a:pt x="326893" y="233319"/>
                  <a:pt x="332096" y="222914"/>
                </a:cubicBezTo>
                <a:cubicBezTo>
                  <a:pt x="349729" y="187649"/>
                  <a:pt x="334312" y="229913"/>
                  <a:pt x="345743" y="195618"/>
                </a:cubicBezTo>
                <a:cubicBezTo>
                  <a:pt x="345778" y="195341"/>
                  <a:pt x="350034" y="149441"/>
                  <a:pt x="354842" y="141027"/>
                </a:cubicBezTo>
                <a:cubicBezTo>
                  <a:pt x="358034" y="135441"/>
                  <a:pt x="363255" y="131118"/>
                  <a:pt x="368490" y="127379"/>
                </a:cubicBezTo>
                <a:cubicBezTo>
                  <a:pt x="374008" y="123437"/>
                  <a:pt x="380621" y="121314"/>
                  <a:pt x="386687" y="118281"/>
                </a:cubicBezTo>
                <a:cubicBezTo>
                  <a:pt x="407917" y="119797"/>
                  <a:pt x="429222" y="120480"/>
                  <a:pt x="450376" y="122830"/>
                </a:cubicBezTo>
                <a:cubicBezTo>
                  <a:pt x="456590" y="123520"/>
                  <a:pt x="462422" y="126261"/>
                  <a:pt x="468573" y="127379"/>
                </a:cubicBezTo>
                <a:cubicBezTo>
                  <a:pt x="479123" y="129297"/>
                  <a:pt x="489803" y="130412"/>
                  <a:pt x="500418" y="131928"/>
                </a:cubicBezTo>
                <a:cubicBezTo>
                  <a:pt x="553704" y="128122"/>
                  <a:pt x="554142" y="142066"/>
                  <a:pt x="577755" y="113731"/>
                </a:cubicBezTo>
                <a:cubicBezTo>
                  <a:pt x="581255" y="109531"/>
                  <a:pt x="582218" y="102982"/>
                  <a:pt x="586854" y="100084"/>
                </a:cubicBezTo>
                <a:cubicBezTo>
                  <a:pt x="594987" y="95001"/>
                  <a:pt x="605051" y="94018"/>
                  <a:pt x="614149" y="90985"/>
                </a:cubicBezTo>
                <a:lnTo>
                  <a:pt x="627797" y="86436"/>
                </a:lnTo>
                <a:cubicBezTo>
                  <a:pt x="632346" y="83403"/>
                  <a:pt x="636555" y="79782"/>
                  <a:pt x="641445" y="77337"/>
                </a:cubicBezTo>
                <a:cubicBezTo>
                  <a:pt x="645734" y="75192"/>
                  <a:pt x="651103" y="75448"/>
                  <a:pt x="655093" y="72788"/>
                </a:cubicBezTo>
                <a:cubicBezTo>
                  <a:pt x="660446" y="69219"/>
                  <a:pt x="663387" y="62709"/>
                  <a:pt x="668740" y="59140"/>
                </a:cubicBezTo>
                <a:cubicBezTo>
                  <a:pt x="672730" y="56480"/>
                  <a:pt x="678196" y="56920"/>
                  <a:pt x="682388" y="54591"/>
                </a:cubicBezTo>
                <a:cubicBezTo>
                  <a:pt x="691947" y="49281"/>
                  <a:pt x="700585" y="42460"/>
                  <a:pt x="709684" y="36394"/>
                </a:cubicBezTo>
                <a:lnTo>
                  <a:pt x="723331" y="27296"/>
                </a:lnTo>
                <a:lnTo>
                  <a:pt x="736979" y="18197"/>
                </a:lnTo>
                <a:cubicBezTo>
                  <a:pt x="740012" y="13648"/>
                  <a:pt x="741331" y="7262"/>
                  <a:pt x="746078" y="4549"/>
                </a:cubicBezTo>
                <a:cubicBezTo>
                  <a:pt x="752791" y="713"/>
                  <a:pt x="761092" y="0"/>
                  <a:pt x="768824" y="0"/>
                </a:cubicBezTo>
                <a:cubicBezTo>
                  <a:pt x="794648" y="0"/>
                  <a:pt x="820382" y="3033"/>
                  <a:pt x="846161" y="4549"/>
                </a:cubicBezTo>
                <a:cubicBezTo>
                  <a:pt x="850710" y="6066"/>
                  <a:pt x="855136" y="8021"/>
                  <a:pt x="859809" y="9099"/>
                </a:cubicBezTo>
                <a:cubicBezTo>
                  <a:pt x="874877" y="12576"/>
                  <a:pt x="905301" y="18197"/>
                  <a:pt x="905301" y="18197"/>
                </a:cubicBezTo>
                <a:cubicBezTo>
                  <a:pt x="909850" y="21230"/>
                  <a:pt x="914749" y="23796"/>
                  <a:pt x="918949" y="27296"/>
                </a:cubicBezTo>
                <a:cubicBezTo>
                  <a:pt x="923891" y="31415"/>
                  <a:pt x="927244" y="37374"/>
                  <a:pt x="932597" y="40943"/>
                </a:cubicBezTo>
                <a:cubicBezTo>
                  <a:pt x="936587" y="43603"/>
                  <a:pt x="942053" y="43164"/>
                  <a:pt x="946245" y="45493"/>
                </a:cubicBezTo>
                <a:cubicBezTo>
                  <a:pt x="999981" y="75348"/>
                  <a:pt x="948669" y="56335"/>
                  <a:pt x="996287" y="68239"/>
                </a:cubicBezTo>
                <a:cubicBezTo>
                  <a:pt x="1000939" y="69402"/>
                  <a:pt x="1005323" y="71471"/>
                  <a:pt x="1009934" y="72788"/>
                </a:cubicBezTo>
                <a:cubicBezTo>
                  <a:pt x="1015946" y="74506"/>
                  <a:pt x="1022142" y="75540"/>
                  <a:pt x="1028131" y="77337"/>
                </a:cubicBezTo>
                <a:cubicBezTo>
                  <a:pt x="1037317" y="80093"/>
                  <a:pt x="1055427" y="86436"/>
                  <a:pt x="1055427" y="86436"/>
                </a:cubicBezTo>
                <a:cubicBezTo>
                  <a:pt x="1059976" y="90985"/>
                  <a:pt x="1064132" y="95965"/>
                  <a:pt x="1069075" y="100084"/>
                </a:cubicBezTo>
                <a:cubicBezTo>
                  <a:pt x="1073275" y="103584"/>
                  <a:pt x="1078856" y="105316"/>
                  <a:pt x="1082722" y="109182"/>
                </a:cubicBezTo>
                <a:cubicBezTo>
                  <a:pt x="1103299" y="129759"/>
                  <a:pt x="1078900" y="118523"/>
                  <a:pt x="1105469" y="127379"/>
                </a:cubicBezTo>
                <a:cubicBezTo>
                  <a:pt x="1107913" y="129212"/>
                  <a:pt x="1131870" y="147706"/>
                  <a:pt x="1137313" y="150125"/>
                </a:cubicBezTo>
                <a:cubicBezTo>
                  <a:pt x="1146077" y="154020"/>
                  <a:pt x="1156031" y="154935"/>
                  <a:pt x="1164609" y="159224"/>
                </a:cubicBezTo>
                <a:cubicBezTo>
                  <a:pt x="1188398" y="171118"/>
                  <a:pt x="1176227" y="166677"/>
                  <a:pt x="1201003" y="172872"/>
                </a:cubicBezTo>
                <a:cubicBezTo>
                  <a:pt x="1233013" y="194210"/>
                  <a:pt x="1192421" y="169653"/>
                  <a:pt x="1237397" y="186519"/>
                </a:cubicBezTo>
                <a:cubicBezTo>
                  <a:pt x="1242517" y="188439"/>
                  <a:pt x="1245858" y="193889"/>
                  <a:pt x="1251045" y="195618"/>
                </a:cubicBezTo>
                <a:cubicBezTo>
                  <a:pt x="1259795" y="198535"/>
                  <a:pt x="1269242" y="198651"/>
                  <a:pt x="1278340" y="200167"/>
                </a:cubicBezTo>
                <a:cubicBezTo>
                  <a:pt x="1302324" y="208163"/>
                  <a:pt x="1282918" y="199433"/>
                  <a:pt x="1305636" y="218364"/>
                </a:cubicBezTo>
                <a:cubicBezTo>
                  <a:pt x="1309836" y="221864"/>
                  <a:pt x="1315084" y="223963"/>
                  <a:pt x="1319284" y="227463"/>
                </a:cubicBezTo>
                <a:cubicBezTo>
                  <a:pt x="1324226" y="231582"/>
                  <a:pt x="1327578" y="237542"/>
                  <a:pt x="1332931" y="241111"/>
                </a:cubicBezTo>
                <a:cubicBezTo>
                  <a:pt x="1336921" y="243771"/>
                  <a:pt x="1342290" y="243516"/>
                  <a:pt x="1346579" y="245660"/>
                </a:cubicBezTo>
                <a:cubicBezTo>
                  <a:pt x="1351469" y="248105"/>
                  <a:pt x="1355778" y="251580"/>
                  <a:pt x="1360227" y="254758"/>
                </a:cubicBezTo>
                <a:cubicBezTo>
                  <a:pt x="1366397" y="259165"/>
                  <a:pt x="1371642" y="265015"/>
                  <a:pt x="1378424" y="268406"/>
                </a:cubicBezTo>
                <a:cubicBezTo>
                  <a:pt x="1378433" y="268411"/>
                  <a:pt x="1412538" y="279778"/>
                  <a:pt x="1419367" y="282054"/>
                </a:cubicBezTo>
                <a:lnTo>
                  <a:pt x="1433015" y="286603"/>
                </a:lnTo>
                <a:cubicBezTo>
                  <a:pt x="1463343" y="285087"/>
                  <a:pt x="1493748" y="284684"/>
                  <a:pt x="1524000" y="282054"/>
                </a:cubicBezTo>
                <a:cubicBezTo>
                  <a:pt x="1528777" y="281639"/>
                  <a:pt x="1533037" y="278822"/>
                  <a:pt x="1537648" y="277505"/>
                </a:cubicBezTo>
                <a:cubicBezTo>
                  <a:pt x="1549183" y="274209"/>
                  <a:pt x="1558591" y="273078"/>
                  <a:pt x="1569493" y="268406"/>
                </a:cubicBezTo>
                <a:cubicBezTo>
                  <a:pt x="1575726" y="265735"/>
                  <a:pt x="1581493" y="262062"/>
                  <a:pt x="1587690" y="259308"/>
                </a:cubicBezTo>
                <a:cubicBezTo>
                  <a:pt x="1595152" y="255991"/>
                  <a:pt x="1603132" y="253861"/>
                  <a:pt x="1610436" y="250209"/>
                </a:cubicBezTo>
                <a:cubicBezTo>
                  <a:pt x="1615326" y="247764"/>
                  <a:pt x="1619194" y="243556"/>
                  <a:pt x="1624084" y="241111"/>
                </a:cubicBezTo>
                <a:cubicBezTo>
                  <a:pt x="1628875" y="238715"/>
                  <a:pt x="1652360" y="232336"/>
                  <a:pt x="1655928" y="232012"/>
                </a:cubicBezTo>
                <a:cubicBezTo>
                  <a:pt x="1705075" y="227544"/>
                  <a:pt x="1840678" y="224034"/>
                  <a:pt x="1874293" y="222914"/>
                </a:cubicBezTo>
                <a:lnTo>
                  <a:pt x="1901588" y="213815"/>
                </a:lnTo>
                <a:cubicBezTo>
                  <a:pt x="1906137" y="212299"/>
                  <a:pt x="1910441" y="209266"/>
                  <a:pt x="1915236" y="209266"/>
                </a:cubicBezTo>
                <a:lnTo>
                  <a:pt x="1951630" y="209266"/>
                </a:lnTo>
              </a:path>
            </a:pathLst>
          </a:custGeom>
          <a:noFill/>
          <a:ln>
            <a:solidFill>
              <a:srgbClr val="FFFF00">
                <a:alpha val="4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9" name="Freeform 18"/>
          <p:cNvSpPr/>
          <p:nvPr/>
        </p:nvSpPr>
        <p:spPr>
          <a:xfrm>
            <a:off x="5090615" y="2688609"/>
            <a:ext cx="1928884" cy="600501"/>
          </a:xfrm>
          <a:custGeom>
            <a:avLst/>
            <a:gdLst>
              <a:gd name="connsiteX0" fmla="*/ 0 w 1928884"/>
              <a:gd name="connsiteY0" fmla="*/ 600501 h 600501"/>
              <a:gd name="connsiteX1" fmla="*/ 81886 w 1928884"/>
              <a:gd name="connsiteY1" fmla="*/ 432179 h 600501"/>
              <a:gd name="connsiteX2" fmla="*/ 95534 w 1928884"/>
              <a:gd name="connsiteY2" fmla="*/ 418531 h 600501"/>
              <a:gd name="connsiteX3" fmla="*/ 104633 w 1928884"/>
              <a:gd name="connsiteY3" fmla="*/ 386687 h 600501"/>
              <a:gd name="connsiteX4" fmla="*/ 118281 w 1928884"/>
              <a:gd name="connsiteY4" fmla="*/ 373039 h 600501"/>
              <a:gd name="connsiteX5" fmla="*/ 141027 w 1928884"/>
              <a:gd name="connsiteY5" fmla="*/ 354842 h 600501"/>
              <a:gd name="connsiteX6" fmla="*/ 181970 w 1928884"/>
              <a:gd name="connsiteY6" fmla="*/ 359391 h 600501"/>
              <a:gd name="connsiteX7" fmla="*/ 195618 w 1928884"/>
              <a:gd name="connsiteY7" fmla="*/ 363940 h 600501"/>
              <a:gd name="connsiteX8" fmla="*/ 222913 w 1928884"/>
              <a:gd name="connsiteY8" fmla="*/ 382137 h 600501"/>
              <a:gd name="connsiteX9" fmla="*/ 254758 w 1928884"/>
              <a:gd name="connsiteY9" fmla="*/ 377588 h 600501"/>
              <a:gd name="connsiteX10" fmla="*/ 259307 w 1928884"/>
              <a:gd name="connsiteY10" fmla="*/ 363940 h 600501"/>
              <a:gd name="connsiteX11" fmla="*/ 268406 w 1928884"/>
              <a:gd name="connsiteY11" fmla="*/ 295701 h 600501"/>
              <a:gd name="connsiteX12" fmla="*/ 286603 w 1928884"/>
              <a:gd name="connsiteY12" fmla="*/ 268406 h 600501"/>
              <a:gd name="connsiteX13" fmla="*/ 295701 w 1928884"/>
              <a:gd name="connsiteY13" fmla="*/ 254758 h 600501"/>
              <a:gd name="connsiteX14" fmla="*/ 309349 w 1928884"/>
              <a:gd name="connsiteY14" fmla="*/ 241110 h 600501"/>
              <a:gd name="connsiteX15" fmla="*/ 318448 w 1928884"/>
              <a:gd name="connsiteY15" fmla="*/ 227463 h 600501"/>
              <a:gd name="connsiteX16" fmla="*/ 332095 w 1928884"/>
              <a:gd name="connsiteY16" fmla="*/ 213815 h 600501"/>
              <a:gd name="connsiteX17" fmla="*/ 354842 w 1928884"/>
              <a:gd name="connsiteY17" fmla="*/ 181970 h 600501"/>
              <a:gd name="connsiteX18" fmla="*/ 368489 w 1928884"/>
              <a:gd name="connsiteY18" fmla="*/ 118281 h 600501"/>
              <a:gd name="connsiteX19" fmla="*/ 409433 w 1928884"/>
              <a:gd name="connsiteY19" fmla="*/ 122830 h 600501"/>
              <a:gd name="connsiteX20" fmla="*/ 423081 w 1928884"/>
              <a:gd name="connsiteY20" fmla="*/ 127379 h 600501"/>
              <a:gd name="connsiteX21" fmla="*/ 454925 w 1928884"/>
              <a:gd name="connsiteY21" fmla="*/ 150125 h 600501"/>
              <a:gd name="connsiteX22" fmla="*/ 468573 w 1928884"/>
              <a:gd name="connsiteY22" fmla="*/ 163773 h 600501"/>
              <a:gd name="connsiteX23" fmla="*/ 482221 w 1928884"/>
              <a:gd name="connsiteY23" fmla="*/ 172872 h 600501"/>
              <a:gd name="connsiteX24" fmla="*/ 486770 w 1928884"/>
              <a:gd name="connsiteY24" fmla="*/ 186519 h 600501"/>
              <a:gd name="connsiteX25" fmla="*/ 509516 w 1928884"/>
              <a:gd name="connsiteY25" fmla="*/ 181970 h 600501"/>
              <a:gd name="connsiteX26" fmla="*/ 536812 w 1928884"/>
              <a:gd name="connsiteY26" fmla="*/ 159224 h 600501"/>
              <a:gd name="connsiteX27" fmla="*/ 577755 w 1928884"/>
              <a:gd name="connsiteY27" fmla="*/ 136478 h 600501"/>
              <a:gd name="connsiteX28" fmla="*/ 591403 w 1928884"/>
              <a:gd name="connsiteY28" fmla="*/ 127379 h 600501"/>
              <a:gd name="connsiteX29" fmla="*/ 636895 w 1928884"/>
              <a:gd name="connsiteY29" fmla="*/ 104633 h 600501"/>
              <a:gd name="connsiteX30" fmla="*/ 650543 w 1928884"/>
              <a:gd name="connsiteY30" fmla="*/ 90985 h 600501"/>
              <a:gd name="connsiteX31" fmla="*/ 677839 w 1928884"/>
              <a:gd name="connsiteY31" fmla="*/ 72788 h 600501"/>
              <a:gd name="connsiteX32" fmla="*/ 691486 w 1928884"/>
              <a:gd name="connsiteY32" fmla="*/ 63690 h 600501"/>
              <a:gd name="connsiteX33" fmla="*/ 723331 w 1928884"/>
              <a:gd name="connsiteY33" fmla="*/ 45492 h 600501"/>
              <a:gd name="connsiteX34" fmla="*/ 796119 w 1928884"/>
              <a:gd name="connsiteY34" fmla="*/ 40943 h 600501"/>
              <a:gd name="connsiteX35" fmla="*/ 814316 w 1928884"/>
              <a:gd name="connsiteY35" fmla="*/ 36394 h 600501"/>
              <a:gd name="connsiteX36" fmla="*/ 837063 w 1928884"/>
              <a:gd name="connsiteY36" fmla="*/ 31845 h 600501"/>
              <a:gd name="connsiteX37" fmla="*/ 850710 w 1928884"/>
              <a:gd name="connsiteY37" fmla="*/ 27295 h 600501"/>
              <a:gd name="connsiteX38" fmla="*/ 864358 w 1928884"/>
              <a:gd name="connsiteY38" fmla="*/ 13648 h 600501"/>
              <a:gd name="connsiteX39" fmla="*/ 882555 w 1928884"/>
              <a:gd name="connsiteY39" fmla="*/ 9098 h 600501"/>
              <a:gd name="connsiteX40" fmla="*/ 978089 w 1928884"/>
              <a:gd name="connsiteY40" fmla="*/ 0 h 600501"/>
              <a:gd name="connsiteX41" fmla="*/ 1037230 w 1928884"/>
              <a:gd name="connsiteY41" fmla="*/ 4549 h 600501"/>
              <a:gd name="connsiteX42" fmla="*/ 1050878 w 1928884"/>
              <a:gd name="connsiteY42" fmla="*/ 9098 h 600501"/>
              <a:gd name="connsiteX43" fmla="*/ 1073624 w 1928884"/>
              <a:gd name="connsiteY43" fmla="*/ 13648 h 600501"/>
              <a:gd name="connsiteX44" fmla="*/ 1100919 w 1928884"/>
              <a:gd name="connsiteY44" fmla="*/ 22746 h 600501"/>
              <a:gd name="connsiteX45" fmla="*/ 1137313 w 1928884"/>
              <a:gd name="connsiteY45" fmla="*/ 27295 h 600501"/>
              <a:gd name="connsiteX46" fmla="*/ 1201003 w 1928884"/>
              <a:gd name="connsiteY46" fmla="*/ 40943 h 600501"/>
              <a:gd name="connsiteX47" fmla="*/ 1246495 w 1928884"/>
              <a:gd name="connsiteY47" fmla="*/ 50042 h 600501"/>
              <a:gd name="connsiteX48" fmla="*/ 1282889 w 1928884"/>
              <a:gd name="connsiteY48" fmla="*/ 59140 h 600501"/>
              <a:gd name="connsiteX49" fmla="*/ 1346579 w 1928884"/>
              <a:gd name="connsiteY49" fmla="*/ 72788 h 600501"/>
              <a:gd name="connsiteX50" fmla="*/ 1369325 w 1928884"/>
              <a:gd name="connsiteY50" fmla="*/ 77337 h 600501"/>
              <a:gd name="connsiteX51" fmla="*/ 1396621 w 1928884"/>
              <a:gd name="connsiteY51" fmla="*/ 86436 h 600501"/>
              <a:gd name="connsiteX52" fmla="*/ 1428466 w 1928884"/>
              <a:gd name="connsiteY52" fmla="*/ 90985 h 600501"/>
              <a:gd name="connsiteX53" fmla="*/ 1492155 w 1928884"/>
              <a:gd name="connsiteY53" fmla="*/ 127379 h 600501"/>
              <a:gd name="connsiteX54" fmla="*/ 1596788 w 1928884"/>
              <a:gd name="connsiteY54" fmla="*/ 136478 h 600501"/>
              <a:gd name="connsiteX55" fmla="*/ 1637731 w 1928884"/>
              <a:gd name="connsiteY55" fmla="*/ 145576 h 600501"/>
              <a:gd name="connsiteX56" fmla="*/ 1696872 w 1928884"/>
              <a:gd name="connsiteY56" fmla="*/ 154675 h 600501"/>
              <a:gd name="connsiteX57" fmla="*/ 1724167 w 1928884"/>
              <a:gd name="connsiteY57" fmla="*/ 168322 h 600501"/>
              <a:gd name="connsiteX58" fmla="*/ 1756012 w 1928884"/>
              <a:gd name="connsiteY58" fmla="*/ 177421 h 600501"/>
              <a:gd name="connsiteX59" fmla="*/ 1769660 w 1928884"/>
              <a:gd name="connsiteY59" fmla="*/ 186519 h 600501"/>
              <a:gd name="connsiteX60" fmla="*/ 1815152 w 1928884"/>
              <a:gd name="connsiteY60" fmla="*/ 200167 h 600501"/>
              <a:gd name="connsiteX61" fmla="*/ 1833349 w 1928884"/>
              <a:gd name="connsiteY61" fmla="*/ 209266 h 600501"/>
              <a:gd name="connsiteX62" fmla="*/ 1928884 w 1928884"/>
              <a:gd name="connsiteY62" fmla="*/ 204716 h 6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28884" h="600501">
                <a:moveTo>
                  <a:pt x="0" y="600501"/>
                </a:moveTo>
                <a:cubicBezTo>
                  <a:pt x="27295" y="544394"/>
                  <a:pt x="52883" y="487423"/>
                  <a:pt x="81886" y="432179"/>
                </a:cubicBezTo>
                <a:cubicBezTo>
                  <a:pt x="84877" y="426483"/>
                  <a:pt x="92342" y="424117"/>
                  <a:pt x="95534" y="418531"/>
                </a:cubicBezTo>
                <a:cubicBezTo>
                  <a:pt x="101594" y="407927"/>
                  <a:pt x="97841" y="396875"/>
                  <a:pt x="104633" y="386687"/>
                </a:cubicBezTo>
                <a:cubicBezTo>
                  <a:pt x="108202" y="381334"/>
                  <a:pt x="114162" y="377982"/>
                  <a:pt x="118281" y="373039"/>
                </a:cubicBezTo>
                <a:cubicBezTo>
                  <a:pt x="134110" y="354044"/>
                  <a:pt x="118622" y="362310"/>
                  <a:pt x="141027" y="354842"/>
                </a:cubicBezTo>
                <a:cubicBezTo>
                  <a:pt x="154675" y="356358"/>
                  <a:pt x="168425" y="357134"/>
                  <a:pt x="181970" y="359391"/>
                </a:cubicBezTo>
                <a:cubicBezTo>
                  <a:pt x="186700" y="360179"/>
                  <a:pt x="191628" y="361280"/>
                  <a:pt x="195618" y="363940"/>
                </a:cubicBezTo>
                <a:cubicBezTo>
                  <a:pt x="229696" y="386659"/>
                  <a:pt x="190463" y="371320"/>
                  <a:pt x="222913" y="382137"/>
                </a:cubicBezTo>
                <a:cubicBezTo>
                  <a:pt x="233528" y="380621"/>
                  <a:pt x="245167" y="382383"/>
                  <a:pt x="254758" y="377588"/>
                </a:cubicBezTo>
                <a:cubicBezTo>
                  <a:pt x="259047" y="375443"/>
                  <a:pt x="258673" y="368693"/>
                  <a:pt x="259307" y="363940"/>
                </a:cubicBezTo>
                <a:cubicBezTo>
                  <a:pt x="259883" y="359618"/>
                  <a:pt x="259231" y="312216"/>
                  <a:pt x="268406" y="295701"/>
                </a:cubicBezTo>
                <a:cubicBezTo>
                  <a:pt x="273716" y="286142"/>
                  <a:pt x="280537" y="277504"/>
                  <a:pt x="286603" y="268406"/>
                </a:cubicBezTo>
                <a:cubicBezTo>
                  <a:pt x="289636" y="263857"/>
                  <a:pt x="291835" y="258624"/>
                  <a:pt x="295701" y="254758"/>
                </a:cubicBezTo>
                <a:cubicBezTo>
                  <a:pt x="300250" y="250209"/>
                  <a:pt x="305230" y="246052"/>
                  <a:pt x="309349" y="241110"/>
                </a:cubicBezTo>
                <a:cubicBezTo>
                  <a:pt x="312849" y="236910"/>
                  <a:pt x="314948" y="231663"/>
                  <a:pt x="318448" y="227463"/>
                </a:cubicBezTo>
                <a:cubicBezTo>
                  <a:pt x="322567" y="222521"/>
                  <a:pt x="327908" y="218700"/>
                  <a:pt x="332095" y="213815"/>
                </a:cubicBezTo>
                <a:cubicBezTo>
                  <a:pt x="340560" y="203939"/>
                  <a:pt x="347640" y="192772"/>
                  <a:pt x="354842" y="181970"/>
                </a:cubicBezTo>
                <a:cubicBezTo>
                  <a:pt x="367806" y="143077"/>
                  <a:pt x="362751" y="164191"/>
                  <a:pt x="368489" y="118281"/>
                </a:cubicBezTo>
                <a:cubicBezTo>
                  <a:pt x="382137" y="119797"/>
                  <a:pt x="395888" y="120573"/>
                  <a:pt x="409433" y="122830"/>
                </a:cubicBezTo>
                <a:cubicBezTo>
                  <a:pt x="414163" y="123618"/>
                  <a:pt x="419091" y="124719"/>
                  <a:pt x="423081" y="127379"/>
                </a:cubicBezTo>
                <a:cubicBezTo>
                  <a:pt x="478405" y="164263"/>
                  <a:pt x="392096" y="118712"/>
                  <a:pt x="454925" y="150125"/>
                </a:cubicBezTo>
                <a:cubicBezTo>
                  <a:pt x="459474" y="154674"/>
                  <a:pt x="463631" y="159654"/>
                  <a:pt x="468573" y="163773"/>
                </a:cubicBezTo>
                <a:cubicBezTo>
                  <a:pt x="472773" y="167273"/>
                  <a:pt x="478805" y="168602"/>
                  <a:pt x="482221" y="172872"/>
                </a:cubicBezTo>
                <a:cubicBezTo>
                  <a:pt x="485216" y="176616"/>
                  <a:pt x="485254" y="181970"/>
                  <a:pt x="486770" y="186519"/>
                </a:cubicBezTo>
                <a:cubicBezTo>
                  <a:pt x="494352" y="185003"/>
                  <a:pt x="502276" y="184685"/>
                  <a:pt x="509516" y="181970"/>
                </a:cubicBezTo>
                <a:cubicBezTo>
                  <a:pt x="522971" y="176925"/>
                  <a:pt x="525825" y="167770"/>
                  <a:pt x="536812" y="159224"/>
                </a:cubicBezTo>
                <a:cubicBezTo>
                  <a:pt x="560276" y="140974"/>
                  <a:pt x="557163" y="143342"/>
                  <a:pt x="577755" y="136478"/>
                </a:cubicBezTo>
                <a:cubicBezTo>
                  <a:pt x="582304" y="133445"/>
                  <a:pt x="586377" y="129533"/>
                  <a:pt x="591403" y="127379"/>
                </a:cubicBezTo>
                <a:cubicBezTo>
                  <a:pt x="618372" y="115821"/>
                  <a:pt x="607609" y="133919"/>
                  <a:pt x="636895" y="104633"/>
                </a:cubicBezTo>
                <a:cubicBezTo>
                  <a:pt x="641444" y="100084"/>
                  <a:pt x="645465" y="94935"/>
                  <a:pt x="650543" y="90985"/>
                </a:cubicBezTo>
                <a:cubicBezTo>
                  <a:pt x="659175" y="84271"/>
                  <a:pt x="668740" y="78854"/>
                  <a:pt x="677839" y="72788"/>
                </a:cubicBezTo>
                <a:lnTo>
                  <a:pt x="691486" y="63690"/>
                </a:lnTo>
                <a:cubicBezTo>
                  <a:pt x="698167" y="59236"/>
                  <a:pt x="715884" y="46609"/>
                  <a:pt x="723331" y="45492"/>
                </a:cubicBezTo>
                <a:cubicBezTo>
                  <a:pt x="747372" y="41886"/>
                  <a:pt x="771856" y="42459"/>
                  <a:pt x="796119" y="40943"/>
                </a:cubicBezTo>
                <a:cubicBezTo>
                  <a:pt x="802185" y="39427"/>
                  <a:pt x="808213" y="37750"/>
                  <a:pt x="814316" y="36394"/>
                </a:cubicBezTo>
                <a:cubicBezTo>
                  <a:pt x="821864" y="34717"/>
                  <a:pt x="829561" y="33720"/>
                  <a:pt x="837063" y="31845"/>
                </a:cubicBezTo>
                <a:cubicBezTo>
                  <a:pt x="841715" y="30682"/>
                  <a:pt x="846161" y="28812"/>
                  <a:pt x="850710" y="27295"/>
                </a:cubicBezTo>
                <a:cubicBezTo>
                  <a:pt x="855259" y="22746"/>
                  <a:pt x="858772" y="16840"/>
                  <a:pt x="864358" y="13648"/>
                </a:cubicBezTo>
                <a:cubicBezTo>
                  <a:pt x="869787" y="10546"/>
                  <a:pt x="876543" y="10816"/>
                  <a:pt x="882555" y="9098"/>
                </a:cubicBezTo>
                <a:cubicBezTo>
                  <a:pt x="930320" y="-4550"/>
                  <a:pt x="844769" y="7406"/>
                  <a:pt x="978089" y="0"/>
                </a:cubicBezTo>
                <a:cubicBezTo>
                  <a:pt x="997803" y="1516"/>
                  <a:pt x="1017611" y="2097"/>
                  <a:pt x="1037230" y="4549"/>
                </a:cubicBezTo>
                <a:cubicBezTo>
                  <a:pt x="1041988" y="5144"/>
                  <a:pt x="1046226" y="7935"/>
                  <a:pt x="1050878" y="9098"/>
                </a:cubicBezTo>
                <a:cubicBezTo>
                  <a:pt x="1058379" y="10973"/>
                  <a:pt x="1066164" y="11613"/>
                  <a:pt x="1073624" y="13648"/>
                </a:cubicBezTo>
                <a:cubicBezTo>
                  <a:pt x="1082876" y="16171"/>
                  <a:pt x="1091403" y="21557"/>
                  <a:pt x="1100919" y="22746"/>
                </a:cubicBezTo>
                <a:lnTo>
                  <a:pt x="1137313" y="27295"/>
                </a:lnTo>
                <a:cubicBezTo>
                  <a:pt x="1172462" y="44871"/>
                  <a:pt x="1141298" y="31987"/>
                  <a:pt x="1201003" y="40943"/>
                </a:cubicBezTo>
                <a:cubicBezTo>
                  <a:pt x="1216296" y="43237"/>
                  <a:pt x="1231331" y="47009"/>
                  <a:pt x="1246495" y="50042"/>
                </a:cubicBezTo>
                <a:cubicBezTo>
                  <a:pt x="1273948" y="55533"/>
                  <a:pt x="1261904" y="52145"/>
                  <a:pt x="1282889" y="59140"/>
                </a:cubicBezTo>
                <a:cubicBezTo>
                  <a:pt x="1311613" y="78290"/>
                  <a:pt x="1287600" y="65416"/>
                  <a:pt x="1346579" y="72788"/>
                </a:cubicBezTo>
                <a:cubicBezTo>
                  <a:pt x="1354251" y="73747"/>
                  <a:pt x="1361865" y="75303"/>
                  <a:pt x="1369325" y="77337"/>
                </a:cubicBezTo>
                <a:cubicBezTo>
                  <a:pt x="1378578" y="79861"/>
                  <a:pt x="1387127" y="85080"/>
                  <a:pt x="1396621" y="86436"/>
                </a:cubicBezTo>
                <a:lnTo>
                  <a:pt x="1428466" y="90985"/>
                </a:lnTo>
                <a:cubicBezTo>
                  <a:pt x="1441274" y="99524"/>
                  <a:pt x="1477947" y="125603"/>
                  <a:pt x="1492155" y="127379"/>
                </a:cubicBezTo>
                <a:cubicBezTo>
                  <a:pt x="1551170" y="134755"/>
                  <a:pt x="1516350" y="131115"/>
                  <a:pt x="1596788" y="136478"/>
                </a:cubicBezTo>
                <a:cubicBezTo>
                  <a:pt x="1610436" y="139511"/>
                  <a:pt x="1623941" y="143278"/>
                  <a:pt x="1637731" y="145576"/>
                </a:cubicBezTo>
                <a:cubicBezTo>
                  <a:pt x="1686139" y="153643"/>
                  <a:pt x="1664784" y="145506"/>
                  <a:pt x="1696872" y="154675"/>
                </a:cubicBezTo>
                <a:cubicBezTo>
                  <a:pt x="1735209" y="165629"/>
                  <a:pt x="1684292" y="151232"/>
                  <a:pt x="1724167" y="168322"/>
                </a:cubicBezTo>
                <a:cubicBezTo>
                  <a:pt x="1744563" y="177063"/>
                  <a:pt x="1738314" y="168572"/>
                  <a:pt x="1756012" y="177421"/>
                </a:cubicBezTo>
                <a:cubicBezTo>
                  <a:pt x="1760902" y="179866"/>
                  <a:pt x="1764664" y="184298"/>
                  <a:pt x="1769660" y="186519"/>
                </a:cubicBezTo>
                <a:cubicBezTo>
                  <a:pt x="1783905" y="192850"/>
                  <a:pt x="1800025" y="196385"/>
                  <a:pt x="1815152" y="200167"/>
                </a:cubicBezTo>
                <a:cubicBezTo>
                  <a:pt x="1821218" y="203200"/>
                  <a:pt x="1826573" y="208984"/>
                  <a:pt x="1833349" y="209266"/>
                </a:cubicBezTo>
                <a:cubicBezTo>
                  <a:pt x="1865202" y="210593"/>
                  <a:pt x="1897003" y="204716"/>
                  <a:pt x="1928884" y="204716"/>
                </a:cubicBezTo>
              </a:path>
            </a:pathLst>
          </a:custGeom>
          <a:noFill/>
          <a:ln>
            <a:solidFill>
              <a:srgbClr val="FFFF00">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0" name="Freeform 19"/>
          <p:cNvSpPr/>
          <p:nvPr/>
        </p:nvSpPr>
        <p:spPr>
          <a:xfrm>
            <a:off x="6141493" y="4021540"/>
            <a:ext cx="186519" cy="0"/>
          </a:xfrm>
          <a:custGeom>
            <a:avLst/>
            <a:gdLst>
              <a:gd name="connsiteX0" fmla="*/ 0 w 186519"/>
              <a:gd name="connsiteY0" fmla="*/ 0 h 0"/>
              <a:gd name="connsiteX1" fmla="*/ 186519 w 186519"/>
              <a:gd name="connsiteY1" fmla="*/ 0 h 0"/>
            </a:gdLst>
            <a:ahLst/>
            <a:cxnLst>
              <a:cxn ang="0">
                <a:pos x="connsiteX0" y="connsiteY0"/>
              </a:cxn>
              <a:cxn ang="0">
                <a:pos x="connsiteX1" y="connsiteY1"/>
              </a:cxn>
            </a:cxnLst>
            <a:rect l="l" t="t" r="r" b="b"/>
            <a:pathLst>
              <a:path w="186519">
                <a:moveTo>
                  <a:pt x="0" y="0"/>
                </a:moveTo>
                <a:lnTo>
                  <a:pt x="186519" y="0"/>
                </a:lnTo>
              </a:path>
            </a:pathLst>
          </a:custGeom>
          <a:noFill/>
          <a:ln>
            <a:solidFill>
              <a:srgbClr val="FFFF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1" name="Freeform 20"/>
          <p:cNvSpPr/>
          <p:nvPr/>
        </p:nvSpPr>
        <p:spPr>
          <a:xfrm>
            <a:off x="3811706" y="6041407"/>
            <a:ext cx="236561" cy="9100"/>
          </a:xfrm>
          <a:custGeom>
            <a:avLst/>
            <a:gdLst>
              <a:gd name="connsiteX0" fmla="*/ 0 w 236561"/>
              <a:gd name="connsiteY0" fmla="*/ 0 h 9100"/>
              <a:gd name="connsiteX1" fmla="*/ 236561 w 236561"/>
              <a:gd name="connsiteY1" fmla="*/ 9099 h 9100"/>
            </a:gdLst>
            <a:ahLst/>
            <a:cxnLst>
              <a:cxn ang="0">
                <a:pos x="connsiteX0" y="connsiteY0"/>
              </a:cxn>
              <a:cxn ang="0">
                <a:pos x="connsiteX1" y="connsiteY1"/>
              </a:cxn>
            </a:cxnLst>
            <a:rect l="l" t="t" r="r" b="b"/>
            <a:pathLst>
              <a:path w="236561" h="9100">
                <a:moveTo>
                  <a:pt x="0" y="0"/>
                </a:moveTo>
                <a:cubicBezTo>
                  <a:pt x="221390" y="9421"/>
                  <a:pt x="142479" y="9099"/>
                  <a:pt x="236561" y="9099"/>
                </a:cubicBezTo>
              </a:path>
            </a:pathLst>
          </a:custGeom>
          <a:no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2" name="Freeform 21"/>
          <p:cNvSpPr/>
          <p:nvPr/>
        </p:nvSpPr>
        <p:spPr>
          <a:xfrm>
            <a:off x="2734101" y="4740322"/>
            <a:ext cx="1942532" cy="569433"/>
          </a:xfrm>
          <a:custGeom>
            <a:avLst/>
            <a:gdLst>
              <a:gd name="connsiteX0" fmla="*/ 0 w 1942532"/>
              <a:gd name="connsiteY0" fmla="*/ 295702 h 569433"/>
              <a:gd name="connsiteX1" fmla="*/ 22747 w 1942532"/>
              <a:gd name="connsiteY1" fmla="*/ 300251 h 569433"/>
              <a:gd name="connsiteX2" fmla="*/ 54592 w 1942532"/>
              <a:gd name="connsiteY2" fmla="*/ 318448 h 569433"/>
              <a:gd name="connsiteX3" fmla="*/ 68239 w 1942532"/>
              <a:gd name="connsiteY3" fmla="*/ 322997 h 569433"/>
              <a:gd name="connsiteX4" fmla="*/ 81887 w 1942532"/>
              <a:gd name="connsiteY4" fmla="*/ 332096 h 569433"/>
              <a:gd name="connsiteX5" fmla="*/ 95535 w 1942532"/>
              <a:gd name="connsiteY5" fmla="*/ 336645 h 569433"/>
              <a:gd name="connsiteX6" fmla="*/ 141027 w 1942532"/>
              <a:gd name="connsiteY6" fmla="*/ 368490 h 569433"/>
              <a:gd name="connsiteX7" fmla="*/ 145577 w 1942532"/>
              <a:gd name="connsiteY7" fmla="*/ 382138 h 569433"/>
              <a:gd name="connsiteX8" fmla="*/ 172872 w 1942532"/>
              <a:gd name="connsiteY8" fmla="*/ 400335 h 569433"/>
              <a:gd name="connsiteX9" fmla="*/ 204717 w 1942532"/>
              <a:gd name="connsiteY9" fmla="*/ 441278 h 569433"/>
              <a:gd name="connsiteX10" fmla="*/ 218365 w 1942532"/>
              <a:gd name="connsiteY10" fmla="*/ 450377 h 569433"/>
              <a:gd name="connsiteX11" fmla="*/ 232012 w 1942532"/>
              <a:gd name="connsiteY11" fmla="*/ 464024 h 569433"/>
              <a:gd name="connsiteX12" fmla="*/ 259308 w 1942532"/>
              <a:gd name="connsiteY12" fmla="*/ 482221 h 569433"/>
              <a:gd name="connsiteX13" fmla="*/ 286603 w 1942532"/>
              <a:gd name="connsiteY13" fmla="*/ 500418 h 569433"/>
              <a:gd name="connsiteX14" fmla="*/ 327547 w 1942532"/>
              <a:gd name="connsiteY14" fmla="*/ 536812 h 569433"/>
              <a:gd name="connsiteX15" fmla="*/ 350293 w 1942532"/>
              <a:gd name="connsiteY15" fmla="*/ 555009 h 569433"/>
              <a:gd name="connsiteX16" fmla="*/ 363941 w 1942532"/>
              <a:gd name="connsiteY16" fmla="*/ 568657 h 569433"/>
              <a:gd name="connsiteX17" fmla="*/ 395786 w 1942532"/>
              <a:gd name="connsiteY17" fmla="*/ 550460 h 569433"/>
              <a:gd name="connsiteX18" fmla="*/ 423081 w 1942532"/>
              <a:gd name="connsiteY18" fmla="*/ 536812 h 569433"/>
              <a:gd name="connsiteX19" fmla="*/ 450377 w 1942532"/>
              <a:gd name="connsiteY19" fmla="*/ 509517 h 569433"/>
              <a:gd name="connsiteX20" fmla="*/ 468574 w 1942532"/>
              <a:gd name="connsiteY20" fmla="*/ 491320 h 569433"/>
              <a:gd name="connsiteX21" fmla="*/ 509517 w 1942532"/>
              <a:gd name="connsiteY21" fmla="*/ 464024 h 569433"/>
              <a:gd name="connsiteX22" fmla="*/ 523165 w 1942532"/>
              <a:gd name="connsiteY22" fmla="*/ 454926 h 569433"/>
              <a:gd name="connsiteX23" fmla="*/ 536812 w 1942532"/>
              <a:gd name="connsiteY23" fmla="*/ 441278 h 569433"/>
              <a:gd name="connsiteX24" fmla="*/ 555009 w 1942532"/>
              <a:gd name="connsiteY24" fmla="*/ 436729 h 569433"/>
              <a:gd name="connsiteX25" fmla="*/ 582305 w 1942532"/>
              <a:gd name="connsiteY25" fmla="*/ 423081 h 569433"/>
              <a:gd name="connsiteX26" fmla="*/ 636896 w 1942532"/>
              <a:gd name="connsiteY26" fmla="*/ 377588 h 569433"/>
              <a:gd name="connsiteX27" fmla="*/ 655093 w 1942532"/>
              <a:gd name="connsiteY27" fmla="*/ 345744 h 569433"/>
              <a:gd name="connsiteX28" fmla="*/ 664192 w 1942532"/>
              <a:gd name="connsiteY28" fmla="*/ 332096 h 569433"/>
              <a:gd name="connsiteX29" fmla="*/ 673290 w 1942532"/>
              <a:gd name="connsiteY29" fmla="*/ 313899 h 569433"/>
              <a:gd name="connsiteX30" fmla="*/ 686938 w 1942532"/>
              <a:gd name="connsiteY30" fmla="*/ 304800 h 569433"/>
              <a:gd name="connsiteX31" fmla="*/ 723332 w 1942532"/>
              <a:gd name="connsiteY31" fmla="*/ 291153 h 569433"/>
              <a:gd name="connsiteX32" fmla="*/ 755177 w 1942532"/>
              <a:gd name="connsiteY32" fmla="*/ 286603 h 569433"/>
              <a:gd name="connsiteX33" fmla="*/ 787021 w 1942532"/>
              <a:gd name="connsiteY33" fmla="*/ 277505 h 569433"/>
              <a:gd name="connsiteX34" fmla="*/ 823415 w 1942532"/>
              <a:gd name="connsiteY34" fmla="*/ 272956 h 569433"/>
              <a:gd name="connsiteX35" fmla="*/ 837063 w 1942532"/>
              <a:gd name="connsiteY35" fmla="*/ 268406 h 569433"/>
              <a:gd name="connsiteX36" fmla="*/ 873457 w 1942532"/>
              <a:gd name="connsiteY36" fmla="*/ 259308 h 569433"/>
              <a:gd name="connsiteX37" fmla="*/ 918950 w 1942532"/>
              <a:gd name="connsiteY37" fmla="*/ 241111 h 569433"/>
              <a:gd name="connsiteX38" fmla="*/ 932598 w 1942532"/>
              <a:gd name="connsiteY38" fmla="*/ 236562 h 569433"/>
              <a:gd name="connsiteX39" fmla="*/ 950795 w 1942532"/>
              <a:gd name="connsiteY39" fmla="*/ 232012 h 569433"/>
              <a:gd name="connsiteX40" fmla="*/ 978090 w 1942532"/>
              <a:gd name="connsiteY40" fmla="*/ 222914 h 569433"/>
              <a:gd name="connsiteX41" fmla="*/ 1041780 w 1942532"/>
              <a:gd name="connsiteY41" fmla="*/ 218365 h 569433"/>
              <a:gd name="connsiteX42" fmla="*/ 1078174 w 1942532"/>
              <a:gd name="connsiteY42" fmla="*/ 204717 h 569433"/>
              <a:gd name="connsiteX43" fmla="*/ 1096371 w 1942532"/>
              <a:gd name="connsiteY43" fmla="*/ 200168 h 569433"/>
              <a:gd name="connsiteX44" fmla="*/ 1114568 w 1942532"/>
              <a:gd name="connsiteY44" fmla="*/ 191069 h 569433"/>
              <a:gd name="connsiteX45" fmla="*/ 1128215 w 1942532"/>
              <a:gd name="connsiteY45" fmla="*/ 186520 h 569433"/>
              <a:gd name="connsiteX46" fmla="*/ 1141863 w 1942532"/>
              <a:gd name="connsiteY46" fmla="*/ 177421 h 569433"/>
              <a:gd name="connsiteX47" fmla="*/ 1160060 w 1942532"/>
              <a:gd name="connsiteY47" fmla="*/ 172872 h 569433"/>
              <a:gd name="connsiteX48" fmla="*/ 1196454 w 1942532"/>
              <a:gd name="connsiteY48" fmla="*/ 154675 h 569433"/>
              <a:gd name="connsiteX49" fmla="*/ 1237398 w 1942532"/>
              <a:gd name="connsiteY49" fmla="*/ 145577 h 569433"/>
              <a:gd name="connsiteX50" fmla="*/ 1282890 w 1942532"/>
              <a:gd name="connsiteY50" fmla="*/ 127379 h 569433"/>
              <a:gd name="connsiteX51" fmla="*/ 1323833 w 1942532"/>
              <a:gd name="connsiteY51" fmla="*/ 122830 h 569433"/>
              <a:gd name="connsiteX52" fmla="*/ 1369326 w 1942532"/>
              <a:gd name="connsiteY52" fmla="*/ 109182 h 569433"/>
              <a:gd name="connsiteX53" fmla="*/ 1401171 w 1942532"/>
              <a:gd name="connsiteY53" fmla="*/ 100084 h 569433"/>
              <a:gd name="connsiteX54" fmla="*/ 1414818 w 1942532"/>
              <a:gd name="connsiteY54" fmla="*/ 95535 h 569433"/>
              <a:gd name="connsiteX55" fmla="*/ 1442114 w 1942532"/>
              <a:gd name="connsiteY55" fmla="*/ 90985 h 569433"/>
              <a:gd name="connsiteX56" fmla="*/ 1487606 w 1942532"/>
              <a:gd name="connsiteY56" fmla="*/ 59141 h 569433"/>
              <a:gd name="connsiteX57" fmla="*/ 1510353 w 1942532"/>
              <a:gd name="connsiteY57" fmla="*/ 54591 h 569433"/>
              <a:gd name="connsiteX58" fmla="*/ 1533099 w 1942532"/>
              <a:gd name="connsiteY58" fmla="*/ 45493 h 569433"/>
              <a:gd name="connsiteX59" fmla="*/ 1546747 w 1942532"/>
              <a:gd name="connsiteY59" fmla="*/ 40944 h 569433"/>
              <a:gd name="connsiteX60" fmla="*/ 1578592 w 1942532"/>
              <a:gd name="connsiteY60" fmla="*/ 31845 h 569433"/>
              <a:gd name="connsiteX61" fmla="*/ 1674126 w 1942532"/>
              <a:gd name="connsiteY61" fmla="*/ 36394 h 569433"/>
              <a:gd name="connsiteX62" fmla="*/ 1833350 w 1942532"/>
              <a:gd name="connsiteY62" fmla="*/ 27296 h 569433"/>
              <a:gd name="connsiteX63" fmla="*/ 1874293 w 1942532"/>
              <a:gd name="connsiteY63" fmla="*/ 9099 h 569433"/>
              <a:gd name="connsiteX64" fmla="*/ 1887941 w 1942532"/>
              <a:gd name="connsiteY64" fmla="*/ 4550 h 569433"/>
              <a:gd name="connsiteX65" fmla="*/ 1901589 w 1942532"/>
              <a:gd name="connsiteY65" fmla="*/ 0 h 569433"/>
              <a:gd name="connsiteX66" fmla="*/ 1942532 w 1942532"/>
              <a:gd name="connsiteY66" fmla="*/ 0 h 56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2532" h="569433">
                <a:moveTo>
                  <a:pt x="0" y="295702"/>
                </a:moveTo>
                <a:cubicBezTo>
                  <a:pt x="7582" y="297218"/>
                  <a:pt x="15411" y="297806"/>
                  <a:pt x="22747" y="300251"/>
                </a:cubicBezTo>
                <a:cubicBezTo>
                  <a:pt x="46667" y="308224"/>
                  <a:pt x="34630" y="308467"/>
                  <a:pt x="54592" y="318448"/>
                </a:cubicBezTo>
                <a:cubicBezTo>
                  <a:pt x="58881" y="320592"/>
                  <a:pt x="63690" y="321481"/>
                  <a:pt x="68239" y="322997"/>
                </a:cubicBezTo>
                <a:cubicBezTo>
                  <a:pt x="72788" y="326030"/>
                  <a:pt x="76997" y="329651"/>
                  <a:pt x="81887" y="332096"/>
                </a:cubicBezTo>
                <a:cubicBezTo>
                  <a:pt x="86176" y="334241"/>
                  <a:pt x="91343" y="334316"/>
                  <a:pt x="95535" y="336645"/>
                </a:cubicBezTo>
                <a:cubicBezTo>
                  <a:pt x="109936" y="344645"/>
                  <a:pt x="127397" y="358268"/>
                  <a:pt x="141027" y="368490"/>
                </a:cubicBezTo>
                <a:cubicBezTo>
                  <a:pt x="142544" y="373039"/>
                  <a:pt x="142186" y="378747"/>
                  <a:pt x="145577" y="382138"/>
                </a:cubicBezTo>
                <a:cubicBezTo>
                  <a:pt x="153309" y="389870"/>
                  <a:pt x="172872" y="400335"/>
                  <a:pt x="172872" y="400335"/>
                </a:cubicBezTo>
                <a:cubicBezTo>
                  <a:pt x="185553" y="419357"/>
                  <a:pt x="188682" y="427915"/>
                  <a:pt x="204717" y="441278"/>
                </a:cubicBezTo>
                <a:cubicBezTo>
                  <a:pt x="208917" y="444778"/>
                  <a:pt x="214165" y="446877"/>
                  <a:pt x="218365" y="450377"/>
                </a:cubicBezTo>
                <a:cubicBezTo>
                  <a:pt x="223307" y="454495"/>
                  <a:pt x="226934" y="460074"/>
                  <a:pt x="232012" y="464024"/>
                </a:cubicBezTo>
                <a:cubicBezTo>
                  <a:pt x="240644" y="470737"/>
                  <a:pt x="251576" y="474489"/>
                  <a:pt x="259308" y="482221"/>
                </a:cubicBezTo>
                <a:cubicBezTo>
                  <a:pt x="276347" y="499260"/>
                  <a:pt x="266852" y="493834"/>
                  <a:pt x="286603" y="500418"/>
                </a:cubicBezTo>
                <a:cubicBezTo>
                  <a:pt x="303010" y="511357"/>
                  <a:pt x="315086" y="518119"/>
                  <a:pt x="327547" y="536812"/>
                </a:cubicBezTo>
                <a:cubicBezTo>
                  <a:pt x="339305" y="554450"/>
                  <a:pt x="331458" y="548731"/>
                  <a:pt x="350293" y="555009"/>
                </a:cubicBezTo>
                <a:cubicBezTo>
                  <a:pt x="354842" y="559558"/>
                  <a:pt x="357755" y="566889"/>
                  <a:pt x="363941" y="568657"/>
                </a:cubicBezTo>
                <a:cubicBezTo>
                  <a:pt x="379296" y="573044"/>
                  <a:pt x="387065" y="557728"/>
                  <a:pt x="395786" y="550460"/>
                </a:cubicBezTo>
                <a:cubicBezTo>
                  <a:pt x="407543" y="540662"/>
                  <a:pt x="409404" y="541372"/>
                  <a:pt x="423081" y="536812"/>
                </a:cubicBezTo>
                <a:lnTo>
                  <a:pt x="450377" y="509517"/>
                </a:lnTo>
                <a:cubicBezTo>
                  <a:pt x="456443" y="503451"/>
                  <a:pt x="461437" y="496078"/>
                  <a:pt x="468574" y="491320"/>
                </a:cubicBezTo>
                <a:lnTo>
                  <a:pt x="509517" y="464024"/>
                </a:lnTo>
                <a:cubicBezTo>
                  <a:pt x="514066" y="460991"/>
                  <a:pt x="519299" y="458792"/>
                  <a:pt x="523165" y="454926"/>
                </a:cubicBezTo>
                <a:cubicBezTo>
                  <a:pt x="527714" y="450377"/>
                  <a:pt x="531226" y="444470"/>
                  <a:pt x="536812" y="441278"/>
                </a:cubicBezTo>
                <a:cubicBezTo>
                  <a:pt x="542241" y="438176"/>
                  <a:pt x="548943" y="438245"/>
                  <a:pt x="555009" y="436729"/>
                </a:cubicBezTo>
                <a:cubicBezTo>
                  <a:pt x="615592" y="396339"/>
                  <a:pt x="525805" y="454470"/>
                  <a:pt x="582305" y="423081"/>
                </a:cubicBezTo>
                <a:cubicBezTo>
                  <a:pt x="600078" y="413207"/>
                  <a:pt x="625672" y="394423"/>
                  <a:pt x="636896" y="377588"/>
                </a:cubicBezTo>
                <a:cubicBezTo>
                  <a:pt x="659060" y="344345"/>
                  <a:pt x="632011" y="386138"/>
                  <a:pt x="655093" y="345744"/>
                </a:cubicBezTo>
                <a:cubicBezTo>
                  <a:pt x="657806" y="340997"/>
                  <a:pt x="661479" y="336843"/>
                  <a:pt x="664192" y="332096"/>
                </a:cubicBezTo>
                <a:cubicBezTo>
                  <a:pt x="667557" y="326208"/>
                  <a:pt x="668949" y="319109"/>
                  <a:pt x="673290" y="313899"/>
                </a:cubicBezTo>
                <a:cubicBezTo>
                  <a:pt x="676790" y="309699"/>
                  <a:pt x="682048" y="307245"/>
                  <a:pt x="686938" y="304800"/>
                </a:cubicBezTo>
                <a:cubicBezTo>
                  <a:pt x="688879" y="303829"/>
                  <a:pt x="716769" y="292466"/>
                  <a:pt x="723332" y="291153"/>
                </a:cubicBezTo>
                <a:cubicBezTo>
                  <a:pt x="733847" y="289050"/>
                  <a:pt x="744562" y="288120"/>
                  <a:pt x="755177" y="286603"/>
                </a:cubicBezTo>
                <a:cubicBezTo>
                  <a:pt x="765995" y="282997"/>
                  <a:pt x="775595" y="279409"/>
                  <a:pt x="787021" y="277505"/>
                </a:cubicBezTo>
                <a:cubicBezTo>
                  <a:pt x="799080" y="275495"/>
                  <a:pt x="811284" y="274472"/>
                  <a:pt x="823415" y="272956"/>
                </a:cubicBezTo>
                <a:cubicBezTo>
                  <a:pt x="827964" y="271439"/>
                  <a:pt x="832436" y="269668"/>
                  <a:pt x="837063" y="268406"/>
                </a:cubicBezTo>
                <a:cubicBezTo>
                  <a:pt x="849127" y="265116"/>
                  <a:pt x="873457" y="259308"/>
                  <a:pt x="873457" y="259308"/>
                </a:cubicBezTo>
                <a:cubicBezTo>
                  <a:pt x="902042" y="237869"/>
                  <a:pt x="880515" y="249651"/>
                  <a:pt x="918950" y="241111"/>
                </a:cubicBezTo>
                <a:cubicBezTo>
                  <a:pt x="923631" y="240071"/>
                  <a:pt x="927987" y="237879"/>
                  <a:pt x="932598" y="236562"/>
                </a:cubicBezTo>
                <a:cubicBezTo>
                  <a:pt x="938610" y="234844"/>
                  <a:pt x="944806" y="233809"/>
                  <a:pt x="950795" y="232012"/>
                </a:cubicBezTo>
                <a:cubicBezTo>
                  <a:pt x="959981" y="229256"/>
                  <a:pt x="968524" y="223597"/>
                  <a:pt x="978090" y="222914"/>
                </a:cubicBezTo>
                <a:lnTo>
                  <a:pt x="1041780" y="218365"/>
                </a:lnTo>
                <a:cubicBezTo>
                  <a:pt x="1088499" y="206683"/>
                  <a:pt x="1030585" y="222562"/>
                  <a:pt x="1078174" y="204717"/>
                </a:cubicBezTo>
                <a:cubicBezTo>
                  <a:pt x="1084028" y="202522"/>
                  <a:pt x="1090305" y="201684"/>
                  <a:pt x="1096371" y="200168"/>
                </a:cubicBezTo>
                <a:cubicBezTo>
                  <a:pt x="1102437" y="197135"/>
                  <a:pt x="1108335" y="193741"/>
                  <a:pt x="1114568" y="191069"/>
                </a:cubicBezTo>
                <a:cubicBezTo>
                  <a:pt x="1118975" y="189180"/>
                  <a:pt x="1123926" y="188664"/>
                  <a:pt x="1128215" y="186520"/>
                </a:cubicBezTo>
                <a:cubicBezTo>
                  <a:pt x="1133105" y="184075"/>
                  <a:pt x="1136837" y="179575"/>
                  <a:pt x="1141863" y="177421"/>
                </a:cubicBezTo>
                <a:cubicBezTo>
                  <a:pt x="1147610" y="174958"/>
                  <a:pt x="1154289" y="175277"/>
                  <a:pt x="1160060" y="172872"/>
                </a:cubicBezTo>
                <a:cubicBezTo>
                  <a:pt x="1172580" y="167655"/>
                  <a:pt x="1183154" y="157335"/>
                  <a:pt x="1196454" y="154675"/>
                </a:cubicBezTo>
                <a:cubicBezTo>
                  <a:pt x="1225331" y="148900"/>
                  <a:pt x="1211699" y="152001"/>
                  <a:pt x="1237398" y="145577"/>
                </a:cubicBezTo>
                <a:cubicBezTo>
                  <a:pt x="1250544" y="139004"/>
                  <a:pt x="1268436" y="128985"/>
                  <a:pt x="1282890" y="127379"/>
                </a:cubicBezTo>
                <a:lnTo>
                  <a:pt x="1323833" y="122830"/>
                </a:lnTo>
                <a:cubicBezTo>
                  <a:pt x="1380238" y="108730"/>
                  <a:pt x="1291762" y="131342"/>
                  <a:pt x="1369326" y="109182"/>
                </a:cubicBezTo>
                <a:lnTo>
                  <a:pt x="1401171" y="100084"/>
                </a:lnTo>
                <a:cubicBezTo>
                  <a:pt x="1405764" y="98706"/>
                  <a:pt x="1410137" y="96575"/>
                  <a:pt x="1414818" y="95535"/>
                </a:cubicBezTo>
                <a:cubicBezTo>
                  <a:pt x="1423823" y="93534"/>
                  <a:pt x="1433015" y="92502"/>
                  <a:pt x="1442114" y="90985"/>
                </a:cubicBezTo>
                <a:cubicBezTo>
                  <a:pt x="1449288" y="85605"/>
                  <a:pt x="1482517" y="60159"/>
                  <a:pt x="1487606" y="59141"/>
                </a:cubicBezTo>
                <a:cubicBezTo>
                  <a:pt x="1495188" y="57624"/>
                  <a:pt x="1502947" y="56813"/>
                  <a:pt x="1510353" y="54591"/>
                </a:cubicBezTo>
                <a:cubicBezTo>
                  <a:pt x="1518175" y="52244"/>
                  <a:pt x="1525453" y="48360"/>
                  <a:pt x="1533099" y="45493"/>
                </a:cubicBezTo>
                <a:cubicBezTo>
                  <a:pt x="1537589" y="43809"/>
                  <a:pt x="1542136" y="42261"/>
                  <a:pt x="1546747" y="40944"/>
                </a:cubicBezTo>
                <a:cubicBezTo>
                  <a:pt x="1586733" y="29519"/>
                  <a:pt x="1545869" y="42752"/>
                  <a:pt x="1578592" y="31845"/>
                </a:cubicBezTo>
                <a:cubicBezTo>
                  <a:pt x="1610437" y="33361"/>
                  <a:pt x="1642245" y="36394"/>
                  <a:pt x="1674126" y="36394"/>
                </a:cubicBezTo>
                <a:cubicBezTo>
                  <a:pt x="1802399" y="36394"/>
                  <a:pt x="1772050" y="42620"/>
                  <a:pt x="1833350" y="27296"/>
                </a:cubicBezTo>
                <a:cubicBezTo>
                  <a:pt x="1854977" y="12877"/>
                  <a:pt x="1841811" y="19926"/>
                  <a:pt x="1874293" y="9099"/>
                </a:cubicBezTo>
                <a:lnTo>
                  <a:pt x="1887941" y="4550"/>
                </a:lnTo>
                <a:cubicBezTo>
                  <a:pt x="1892490" y="3033"/>
                  <a:pt x="1896794" y="0"/>
                  <a:pt x="1901589" y="0"/>
                </a:cubicBezTo>
                <a:lnTo>
                  <a:pt x="1942532" y="0"/>
                </a:lnTo>
              </a:path>
            </a:pathLst>
          </a:custGeom>
          <a:noFill/>
          <a:ln>
            <a:solidFill>
              <a:srgbClr val="FFFF00">
                <a:alpha val="4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Freeform 22"/>
          <p:cNvSpPr/>
          <p:nvPr/>
        </p:nvSpPr>
        <p:spPr>
          <a:xfrm>
            <a:off x="6150591" y="6027761"/>
            <a:ext cx="186519" cy="13648"/>
          </a:xfrm>
          <a:custGeom>
            <a:avLst/>
            <a:gdLst>
              <a:gd name="connsiteX0" fmla="*/ 0 w 186519"/>
              <a:gd name="connsiteY0" fmla="*/ 13648 h 13648"/>
              <a:gd name="connsiteX1" fmla="*/ 186519 w 186519"/>
              <a:gd name="connsiteY1" fmla="*/ 0 h 13648"/>
            </a:gdLst>
            <a:ahLst/>
            <a:cxnLst>
              <a:cxn ang="0">
                <a:pos x="connsiteX0" y="connsiteY0"/>
              </a:cxn>
              <a:cxn ang="0">
                <a:pos x="connsiteX1" y="connsiteY1"/>
              </a:cxn>
            </a:cxnLst>
            <a:rect l="l" t="t" r="r" b="b"/>
            <a:pathLst>
              <a:path w="186519" h="13648">
                <a:moveTo>
                  <a:pt x="0" y="13648"/>
                </a:moveTo>
                <a:lnTo>
                  <a:pt x="186519" y="0"/>
                </a:lnTo>
              </a:path>
            </a:pathLst>
          </a:custGeom>
          <a:noFill/>
          <a:ln>
            <a:solidFill>
              <a:srgbClr val="FFFF00">
                <a:alpha val="4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4" name="Freeform 23"/>
          <p:cNvSpPr/>
          <p:nvPr/>
        </p:nvSpPr>
        <p:spPr>
          <a:xfrm>
            <a:off x="5072418" y="4681182"/>
            <a:ext cx="1956179" cy="427629"/>
          </a:xfrm>
          <a:custGeom>
            <a:avLst/>
            <a:gdLst>
              <a:gd name="connsiteX0" fmla="*/ 0 w 1956179"/>
              <a:gd name="connsiteY0" fmla="*/ 0 h 427629"/>
              <a:gd name="connsiteX1" fmla="*/ 104633 w 1956179"/>
              <a:gd name="connsiteY1" fmla="*/ 90985 h 427629"/>
              <a:gd name="connsiteX2" fmla="*/ 113731 w 1956179"/>
              <a:gd name="connsiteY2" fmla="*/ 104633 h 427629"/>
              <a:gd name="connsiteX3" fmla="*/ 136478 w 1956179"/>
              <a:gd name="connsiteY3" fmla="*/ 131928 h 427629"/>
              <a:gd name="connsiteX4" fmla="*/ 145576 w 1956179"/>
              <a:gd name="connsiteY4" fmla="*/ 150125 h 427629"/>
              <a:gd name="connsiteX5" fmla="*/ 172872 w 1956179"/>
              <a:gd name="connsiteY5" fmla="*/ 177421 h 427629"/>
              <a:gd name="connsiteX6" fmla="*/ 204716 w 1956179"/>
              <a:gd name="connsiteY6" fmla="*/ 213815 h 427629"/>
              <a:gd name="connsiteX7" fmla="*/ 209266 w 1956179"/>
              <a:gd name="connsiteY7" fmla="*/ 232012 h 427629"/>
              <a:gd name="connsiteX8" fmla="*/ 222913 w 1956179"/>
              <a:gd name="connsiteY8" fmla="*/ 236561 h 427629"/>
              <a:gd name="connsiteX9" fmla="*/ 236561 w 1956179"/>
              <a:gd name="connsiteY9" fmla="*/ 250209 h 427629"/>
              <a:gd name="connsiteX10" fmla="*/ 263857 w 1956179"/>
              <a:gd name="connsiteY10" fmla="*/ 268406 h 427629"/>
              <a:gd name="connsiteX11" fmla="*/ 277504 w 1956179"/>
              <a:gd name="connsiteY11" fmla="*/ 277505 h 427629"/>
              <a:gd name="connsiteX12" fmla="*/ 291152 w 1956179"/>
              <a:gd name="connsiteY12" fmla="*/ 282054 h 427629"/>
              <a:gd name="connsiteX13" fmla="*/ 295701 w 1956179"/>
              <a:gd name="connsiteY13" fmla="*/ 295702 h 427629"/>
              <a:gd name="connsiteX14" fmla="*/ 309349 w 1956179"/>
              <a:gd name="connsiteY14" fmla="*/ 300251 h 427629"/>
              <a:gd name="connsiteX15" fmla="*/ 322997 w 1956179"/>
              <a:gd name="connsiteY15" fmla="*/ 313899 h 427629"/>
              <a:gd name="connsiteX16" fmla="*/ 332095 w 1956179"/>
              <a:gd name="connsiteY16" fmla="*/ 327546 h 427629"/>
              <a:gd name="connsiteX17" fmla="*/ 345743 w 1956179"/>
              <a:gd name="connsiteY17" fmla="*/ 341194 h 427629"/>
              <a:gd name="connsiteX18" fmla="*/ 354842 w 1956179"/>
              <a:gd name="connsiteY18" fmla="*/ 354842 h 427629"/>
              <a:gd name="connsiteX19" fmla="*/ 386686 w 1956179"/>
              <a:gd name="connsiteY19" fmla="*/ 373039 h 427629"/>
              <a:gd name="connsiteX20" fmla="*/ 413982 w 1956179"/>
              <a:gd name="connsiteY20" fmla="*/ 377588 h 427629"/>
              <a:gd name="connsiteX21" fmla="*/ 427630 w 1956179"/>
              <a:gd name="connsiteY21" fmla="*/ 382137 h 427629"/>
              <a:gd name="connsiteX22" fmla="*/ 450376 w 1956179"/>
              <a:gd name="connsiteY22" fmla="*/ 386687 h 427629"/>
              <a:gd name="connsiteX23" fmla="*/ 464024 w 1956179"/>
              <a:gd name="connsiteY23" fmla="*/ 391236 h 427629"/>
              <a:gd name="connsiteX24" fmla="*/ 523164 w 1956179"/>
              <a:gd name="connsiteY24" fmla="*/ 400334 h 427629"/>
              <a:gd name="connsiteX25" fmla="*/ 573206 w 1956179"/>
              <a:gd name="connsiteY25" fmla="*/ 413982 h 427629"/>
              <a:gd name="connsiteX26" fmla="*/ 595952 w 1956179"/>
              <a:gd name="connsiteY26" fmla="*/ 423081 h 427629"/>
              <a:gd name="connsiteX27" fmla="*/ 723331 w 1956179"/>
              <a:gd name="connsiteY27" fmla="*/ 423081 h 427629"/>
              <a:gd name="connsiteX28" fmla="*/ 736979 w 1956179"/>
              <a:gd name="connsiteY28" fmla="*/ 418531 h 427629"/>
              <a:gd name="connsiteX29" fmla="*/ 755176 w 1956179"/>
              <a:gd name="connsiteY29" fmla="*/ 409433 h 427629"/>
              <a:gd name="connsiteX30" fmla="*/ 773373 w 1956179"/>
              <a:gd name="connsiteY30" fmla="*/ 404884 h 427629"/>
              <a:gd name="connsiteX31" fmla="*/ 805218 w 1956179"/>
              <a:gd name="connsiteY31" fmla="*/ 391236 h 427629"/>
              <a:gd name="connsiteX32" fmla="*/ 832513 w 1956179"/>
              <a:gd name="connsiteY32" fmla="*/ 382137 h 427629"/>
              <a:gd name="connsiteX33" fmla="*/ 846161 w 1956179"/>
              <a:gd name="connsiteY33" fmla="*/ 377588 h 427629"/>
              <a:gd name="connsiteX34" fmla="*/ 873457 w 1956179"/>
              <a:gd name="connsiteY34" fmla="*/ 373039 h 427629"/>
              <a:gd name="connsiteX35" fmla="*/ 968991 w 1956179"/>
              <a:gd name="connsiteY35" fmla="*/ 359391 h 427629"/>
              <a:gd name="connsiteX36" fmla="*/ 996286 w 1956179"/>
              <a:gd name="connsiteY36" fmla="*/ 350293 h 427629"/>
              <a:gd name="connsiteX37" fmla="*/ 1132764 w 1956179"/>
              <a:gd name="connsiteY37" fmla="*/ 341194 h 427629"/>
              <a:gd name="connsiteX38" fmla="*/ 1160060 w 1956179"/>
              <a:gd name="connsiteY38" fmla="*/ 336645 h 427629"/>
              <a:gd name="connsiteX39" fmla="*/ 1173707 w 1956179"/>
              <a:gd name="connsiteY39" fmla="*/ 332096 h 427629"/>
              <a:gd name="connsiteX40" fmla="*/ 1405719 w 1956179"/>
              <a:gd name="connsiteY40" fmla="*/ 322997 h 427629"/>
              <a:gd name="connsiteX41" fmla="*/ 1501254 w 1956179"/>
              <a:gd name="connsiteY41" fmla="*/ 318448 h 427629"/>
              <a:gd name="connsiteX42" fmla="*/ 1514901 w 1956179"/>
              <a:gd name="connsiteY42" fmla="*/ 313899 h 427629"/>
              <a:gd name="connsiteX43" fmla="*/ 1605886 w 1956179"/>
              <a:gd name="connsiteY43" fmla="*/ 304800 h 427629"/>
              <a:gd name="connsiteX44" fmla="*/ 1778758 w 1956179"/>
              <a:gd name="connsiteY44" fmla="*/ 295702 h 427629"/>
              <a:gd name="connsiteX45" fmla="*/ 1796955 w 1956179"/>
              <a:gd name="connsiteY45" fmla="*/ 291152 h 427629"/>
              <a:gd name="connsiteX46" fmla="*/ 1810603 w 1956179"/>
              <a:gd name="connsiteY46" fmla="*/ 286603 h 427629"/>
              <a:gd name="connsiteX47" fmla="*/ 1933433 w 1956179"/>
              <a:gd name="connsiteY47" fmla="*/ 291152 h 427629"/>
              <a:gd name="connsiteX48" fmla="*/ 1956179 w 1956179"/>
              <a:gd name="connsiteY48" fmla="*/ 295702 h 42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56179" h="427629">
                <a:moveTo>
                  <a:pt x="0" y="0"/>
                </a:moveTo>
                <a:cubicBezTo>
                  <a:pt x="34878" y="30328"/>
                  <a:pt x="70619" y="59692"/>
                  <a:pt x="104633" y="90985"/>
                </a:cubicBezTo>
                <a:cubicBezTo>
                  <a:pt x="108657" y="94687"/>
                  <a:pt x="110231" y="100433"/>
                  <a:pt x="113731" y="104633"/>
                </a:cubicBezTo>
                <a:cubicBezTo>
                  <a:pt x="130836" y="125159"/>
                  <a:pt x="124158" y="110368"/>
                  <a:pt x="136478" y="131928"/>
                </a:cubicBezTo>
                <a:cubicBezTo>
                  <a:pt x="139843" y="137816"/>
                  <a:pt x="141340" y="144829"/>
                  <a:pt x="145576" y="150125"/>
                </a:cubicBezTo>
                <a:cubicBezTo>
                  <a:pt x="153614" y="160173"/>
                  <a:pt x="165735" y="166715"/>
                  <a:pt x="172872" y="177421"/>
                </a:cubicBezTo>
                <a:cubicBezTo>
                  <a:pt x="194102" y="209266"/>
                  <a:pt x="181970" y="198651"/>
                  <a:pt x="204716" y="213815"/>
                </a:cubicBezTo>
                <a:cubicBezTo>
                  <a:pt x="206233" y="219881"/>
                  <a:pt x="205360" y="227130"/>
                  <a:pt x="209266" y="232012"/>
                </a:cubicBezTo>
                <a:cubicBezTo>
                  <a:pt x="212261" y="235756"/>
                  <a:pt x="218923" y="233901"/>
                  <a:pt x="222913" y="236561"/>
                </a:cubicBezTo>
                <a:cubicBezTo>
                  <a:pt x="228266" y="240130"/>
                  <a:pt x="231483" y="246259"/>
                  <a:pt x="236561" y="250209"/>
                </a:cubicBezTo>
                <a:cubicBezTo>
                  <a:pt x="245193" y="256923"/>
                  <a:pt x="254758" y="262340"/>
                  <a:pt x="263857" y="268406"/>
                </a:cubicBezTo>
                <a:cubicBezTo>
                  <a:pt x="268406" y="271439"/>
                  <a:pt x="272317" y="275776"/>
                  <a:pt x="277504" y="277505"/>
                </a:cubicBezTo>
                <a:lnTo>
                  <a:pt x="291152" y="282054"/>
                </a:lnTo>
                <a:cubicBezTo>
                  <a:pt x="292668" y="286603"/>
                  <a:pt x="292310" y="292311"/>
                  <a:pt x="295701" y="295702"/>
                </a:cubicBezTo>
                <a:cubicBezTo>
                  <a:pt x="299092" y="299093"/>
                  <a:pt x="305359" y="297591"/>
                  <a:pt x="309349" y="300251"/>
                </a:cubicBezTo>
                <a:cubicBezTo>
                  <a:pt x="314702" y="303820"/>
                  <a:pt x="318878" y="308956"/>
                  <a:pt x="322997" y="313899"/>
                </a:cubicBezTo>
                <a:cubicBezTo>
                  <a:pt x="326497" y="318099"/>
                  <a:pt x="328595" y="323346"/>
                  <a:pt x="332095" y="327546"/>
                </a:cubicBezTo>
                <a:cubicBezTo>
                  <a:pt x="336214" y="332489"/>
                  <a:pt x="341624" y="336252"/>
                  <a:pt x="345743" y="341194"/>
                </a:cubicBezTo>
                <a:cubicBezTo>
                  <a:pt x="349243" y="345394"/>
                  <a:pt x="350976" y="350976"/>
                  <a:pt x="354842" y="354842"/>
                </a:cubicBezTo>
                <a:cubicBezTo>
                  <a:pt x="359628" y="359628"/>
                  <a:pt x="381590" y="371510"/>
                  <a:pt x="386686" y="373039"/>
                </a:cubicBezTo>
                <a:cubicBezTo>
                  <a:pt x="395521" y="375690"/>
                  <a:pt x="404977" y="375587"/>
                  <a:pt x="413982" y="377588"/>
                </a:cubicBezTo>
                <a:cubicBezTo>
                  <a:pt x="418663" y="378628"/>
                  <a:pt x="422978" y="380974"/>
                  <a:pt x="427630" y="382137"/>
                </a:cubicBezTo>
                <a:cubicBezTo>
                  <a:pt x="435131" y="384012"/>
                  <a:pt x="442875" y="384812"/>
                  <a:pt x="450376" y="386687"/>
                </a:cubicBezTo>
                <a:cubicBezTo>
                  <a:pt x="455028" y="387850"/>
                  <a:pt x="459306" y="390378"/>
                  <a:pt x="464024" y="391236"/>
                </a:cubicBezTo>
                <a:cubicBezTo>
                  <a:pt x="491689" y="396266"/>
                  <a:pt x="498803" y="393690"/>
                  <a:pt x="523164" y="400334"/>
                </a:cubicBezTo>
                <a:cubicBezTo>
                  <a:pt x="586654" y="417650"/>
                  <a:pt x="517790" y="402899"/>
                  <a:pt x="573206" y="413982"/>
                </a:cubicBezTo>
                <a:cubicBezTo>
                  <a:pt x="580788" y="417015"/>
                  <a:pt x="587926" y="421576"/>
                  <a:pt x="595952" y="423081"/>
                </a:cubicBezTo>
                <a:cubicBezTo>
                  <a:pt x="642001" y="431715"/>
                  <a:pt x="675079" y="425919"/>
                  <a:pt x="723331" y="423081"/>
                </a:cubicBezTo>
                <a:cubicBezTo>
                  <a:pt x="727880" y="421564"/>
                  <a:pt x="732571" y="420420"/>
                  <a:pt x="736979" y="418531"/>
                </a:cubicBezTo>
                <a:cubicBezTo>
                  <a:pt x="743212" y="415860"/>
                  <a:pt x="748826" y="411814"/>
                  <a:pt x="755176" y="409433"/>
                </a:cubicBezTo>
                <a:cubicBezTo>
                  <a:pt x="761030" y="407238"/>
                  <a:pt x="767307" y="406400"/>
                  <a:pt x="773373" y="404884"/>
                </a:cubicBezTo>
                <a:cubicBezTo>
                  <a:pt x="795027" y="390448"/>
                  <a:pt x="778511" y="399248"/>
                  <a:pt x="805218" y="391236"/>
                </a:cubicBezTo>
                <a:cubicBezTo>
                  <a:pt x="814404" y="388480"/>
                  <a:pt x="823415" y="385170"/>
                  <a:pt x="832513" y="382137"/>
                </a:cubicBezTo>
                <a:cubicBezTo>
                  <a:pt x="837062" y="380621"/>
                  <a:pt x="841431" y="378376"/>
                  <a:pt x="846161" y="377588"/>
                </a:cubicBezTo>
                <a:lnTo>
                  <a:pt x="873457" y="373039"/>
                </a:lnTo>
                <a:cubicBezTo>
                  <a:pt x="922379" y="356731"/>
                  <a:pt x="891183" y="364578"/>
                  <a:pt x="968991" y="359391"/>
                </a:cubicBezTo>
                <a:lnTo>
                  <a:pt x="996286" y="350293"/>
                </a:lnTo>
                <a:cubicBezTo>
                  <a:pt x="1048810" y="332785"/>
                  <a:pt x="1005080" y="345923"/>
                  <a:pt x="1132764" y="341194"/>
                </a:cubicBezTo>
                <a:cubicBezTo>
                  <a:pt x="1141863" y="339678"/>
                  <a:pt x="1151055" y="338646"/>
                  <a:pt x="1160060" y="336645"/>
                </a:cubicBezTo>
                <a:cubicBezTo>
                  <a:pt x="1164741" y="335605"/>
                  <a:pt x="1168919" y="332362"/>
                  <a:pt x="1173707" y="332096"/>
                </a:cubicBezTo>
                <a:cubicBezTo>
                  <a:pt x="1250985" y="327803"/>
                  <a:pt x="1328389" y="326219"/>
                  <a:pt x="1405719" y="322997"/>
                </a:cubicBezTo>
                <a:lnTo>
                  <a:pt x="1501254" y="318448"/>
                </a:lnTo>
                <a:cubicBezTo>
                  <a:pt x="1505803" y="316932"/>
                  <a:pt x="1510249" y="315062"/>
                  <a:pt x="1514901" y="313899"/>
                </a:cubicBezTo>
                <a:cubicBezTo>
                  <a:pt x="1548504" y="305498"/>
                  <a:pt x="1563830" y="308035"/>
                  <a:pt x="1605886" y="304800"/>
                </a:cubicBezTo>
                <a:cubicBezTo>
                  <a:pt x="1728584" y="295362"/>
                  <a:pt x="1561274" y="303757"/>
                  <a:pt x="1778758" y="295702"/>
                </a:cubicBezTo>
                <a:cubicBezTo>
                  <a:pt x="1784824" y="294185"/>
                  <a:pt x="1790943" y="292870"/>
                  <a:pt x="1796955" y="291152"/>
                </a:cubicBezTo>
                <a:cubicBezTo>
                  <a:pt x="1801566" y="289835"/>
                  <a:pt x="1805808" y="286603"/>
                  <a:pt x="1810603" y="286603"/>
                </a:cubicBezTo>
                <a:cubicBezTo>
                  <a:pt x="1851574" y="286603"/>
                  <a:pt x="1892490" y="289636"/>
                  <a:pt x="1933433" y="291152"/>
                </a:cubicBezTo>
                <a:lnTo>
                  <a:pt x="1956179" y="295702"/>
                </a:lnTo>
              </a:path>
            </a:pathLst>
          </a:custGeom>
          <a:noFill/>
          <a:ln>
            <a:solidFill>
              <a:srgbClr val="FFFF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4" name="Picture 3"/>
          <p:cNvPicPr>
            <a:picLocks noChangeAspect="1"/>
          </p:cNvPicPr>
          <p:nvPr/>
        </p:nvPicPr>
        <p:blipFill>
          <a:blip r:embed="rId4"/>
          <a:stretch>
            <a:fillRect/>
          </a:stretch>
        </p:blipFill>
        <p:spPr>
          <a:xfrm>
            <a:off x="7571096" y="6396587"/>
            <a:ext cx="1572904" cy="493819"/>
          </a:xfrm>
          <a:prstGeom prst="rect">
            <a:avLst/>
          </a:prstGeom>
        </p:spPr>
      </p:pic>
    </p:spTree>
    <p:extLst>
      <p:ext uri="{BB962C8B-B14F-4D97-AF65-F5344CB8AC3E}">
        <p14:creationId xmlns:p14="http://schemas.microsoft.com/office/powerpoint/2010/main" val="668455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believe conclusions?</a:t>
            </a:r>
          </a:p>
        </p:txBody>
      </p:sp>
      <p:sp>
        <p:nvSpPr>
          <p:cNvPr id="3" name="Content Placeholder 2"/>
          <p:cNvSpPr>
            <a:spLocks noGrp="1"/>
          </p:cNvSpPr>
          <p:nvPr>
            <p:ph idx="1"/>
          </p:nvPr>
        </p:nvSpPr>
        <p:spPr/>
        <p:txBody>
          <a:bodyPr>
            <a:normAutofit/>
          </a:bodyPr>
          <a:lstStyle/>
          <a:p>
            <a:r>
              <a:rPr lang="en-US" dirty="0"/>
              <a:t>Children randomly assigned to the treatment group from ages 0 to 5 enjoyed better physical health in their mid 30s, with markers suggesting better future health </a:t>
            </a:r>
          </a:p>
          <a:p>
            <a:r>
              <a:rPr lang="en-US" dirty="0"/>
              <a:t>Highlights importance of intervening in the early years, suggests that early childhood programs can contribute to improving adult American health</a:t>
            </a:r>
          </a:p>
        </p:txBody>
      </p:sp>
      <p:pic>
        <p:nvPicPr>
          <p:cNvPr id="4" name="Picture 3"/>
          <p:cNvPicPr>
            <a:picLocks noChangeAspect="1"/>
          </p:cNvPicPr>
          <p:nvPr/>
        </p:nvPicPr>
        <p:blipFill>
          <a:blip r:embed="rId3"/>
          <a:stretch>
            <a:fillRect/>
          </a:stretch>
        </p:blipFill>
        <p:spPr>
          <a:xfrm>
            <a:off x="7571096" y="6395496"/>
            <a:ext cx="1572904" cy="493819"/>
          </a:xfrm>
          <a:prstGeom prst="rect">
            <a:avLst/>
          </a:prstGeom>
        </p:spPr>
      </p:pic>
    </p:spTree>
    <p:extLst>
      <p:ext uri="{BB962C8B-B14F-4D97-AF65-F5344CB8AC3E}">
        <p14:creationId xmlns:p14="http://schemas.microsoft.com/office/powerpoint/2010/main" val="498882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longitudinal effects</a:t>
            </a:r>
          </a:p>
        </p:txBody>
      </p:sp>
      <p:pic>
        <p:nvPicPr>
          <p:cNvPr id="6" name="Picture 5"/>
          <p:cNvPicPr>
            <a:picLocks noChangeAspect="1"/>
          </p:cNvPicPr>
          <p:nvPr/>
        </p:nvPicPr>
        <p:blipFill>
          <a:blip r:embed="rId2"/>
          <a:stretch>
            <a:fillRect/>
          </a:stretch>
        </p:blipFill>
        <p:spPr>
          <a:xfrm>
            <a:off x="533400" y="2438400"/>
            <a:ext cx="8121794" cy="2971800"/>
          </a:xfrm>
          <a:prstGeom prst="rect">
            <a:avLst/>
          </a:prstGeom>
        </p:spPr>
      </p:pic>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306936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a:t>
            </a:r>
          </a:p>
        </p:txBody>
      </p:sp>
      <p:sp>
        <p:nvSpPr>
          <p:cNvPr id="3" name="Content Placeholder 2"/>
          <p:cNvSpPr>
            <a:spLocks noGrp="1"/>
          </p:cNvSpPr>
          <p:nvPr>
            <p:ph idx="1"/>
          </p:nvPr>
        </p:nvSpPr>
        <p:spPr/>
        <p:txBody>
          <a:bodyPr>
            <a:normAutofit/>
          </a:bodyPr>
          <a:lstStyle/>
          <a:p>
            <a:r>
              <a:rPr lang="en-US" dirty="0"/>
              <a:t>Extend previous research by examining the links between routine early child-care experiences and adolescent functioning in a large and economically diverse sample</a:t>
            </a:r>
          </a:p>
          <a:p>
            <a:r>
              <a:rPr lang="en-US" dirty="0"/>
              <a:t>Early child-care is thought of two ways:</a:t>
            </a:r>
          </a:p>
          <a:p>
            <a:pPr lvl="1"/>
            <a:r>
              <a:rPr lang="en-US" dirty="0"/>
              <a:t>Early child-care is associated with poorer social outcomes </a:t>
            </a:r>
          </a:p>
          <a:p>
            <a:pPr lvl="1"/>
            <a:r>
              <a:rPr lang="en-US" dirty="0"/>
              <a:t>Early child-care promotes social and academic skills before entry to kindergarten</a:t>
            </a:r>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2157134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a:t>
            </a:r>
          </a:p>
        </p:txBody>
      </p:sp>
      <p:sp>
        <p:nvSpPr>
          <p:cNvPr id="3" name="Content Placeholder 2"/>
          <p:cNvSpPr>
            <a:spLocks noGrp="1"/>
          </p:cNvSpPr>
          <p:nvPr>
            <p:ph idx="1"/>
          </p:nvPr>
        </p:nvSpPr>
        <p:spPr/>
        <p:txBody>
          <a:bodyPr>
            <a:normAutofit lnSpcReduction="10000"/>
          </a:bodyPr>
          <a:lstStyle/>
          <a:p>
            <a:r>
              <a:rPr lang="en-US" dirty="0"/>
              <a:t>1,364 families were randomly selected from the National Institute of Child and Human Development Study of Early Child Care and Youth Development (NICHD SECCYD)</a:t>
            </a:r>
          </a:p>
          <a:p>
            <a:r>
              <a:rPr lang="en-US" dirty="0"/>
              <a:t>Demographics:</a:t>
            </a:r>
          </a:p>
          <a:p>
            <a:pPr lvl="1"/>
            <a:r>
              <a:rPr lang="en-US" dirty="0"/>
              <a:t>26% of the mothers had no more than a high school education</a:t>
            </a:r>
          </a:p>
          <a:p>
            <a:pPr lvl="1"/>
            <a:r>
              <a:rPr lang="en-US" dirty="0"/>
              <a:t>21% of families had incomes no greater than 200% of the poverty level</a:t>
            </a:r>
          </a:p>
          <a:p>
            <a:pPr lvl="1"/>
            <a:r>
              <a:rPr lang="en-US" dirty="0"/>
              <a:t>22% were a minority </a:t>
            </a:r>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2690821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9D804-E0E1-44EB-BC92-FF59A26998F7}"/>
              </a:ext>
            </a:extLst>
          </p:cNvPr>
          <p:cNvSpPr>
            <a:spLocks noGrp="1"/>
          </p:cNvSpPr>
          <p:nvPr>
            <p:ph type="title"/>
          </p:nvPr>
        </p:nvSpPr>
        <p:spPr/>
        <p:txBody>
          <a:bodyPr>
            <a:normAutofit/>
          </a:bodyPr>
          <a:lstStyle/>
          <a:p>
            <a:r>
              <a:rPr lang="en-US" dirty="0"/>
              <a:t>FL House Bill Law 1557 </a:t>
            </a:r>
          </a:p>
        </p:txBody>
      </p:sp>
      <p:sp>
        <p:nvSpPr>
          <p:cNvPr id="5" name="Content Placeholder 4">
            <a:extLst>
              <a:ext uri="{FF2B5EF4-FFF2-40B4-BE49-F238E27FC236}">
                <a16:creationId xmlns:a16="http://schemas.microsoft.com/office/drawing/2014/main" id="{A8ECB6C3-360D-4D7D-B549-4023783E848B}"/>
              </a:ext>
            </a:extLst>
          </p:cNvPr>
          <p:cNvSpPr>
            <a:spLocks noGrp="1"/>
          </p:cNvSpPr>
          <p:nvPr>
            <p:ph idx="1"/>
          </p:nvPr>
        </p:nvSpPr>
        <p:spPr/>
        <p:txBody>
          <a:bodyPr>
            <a:normAutofit fontScale="70000" lnSpcReduction="20000"/>
          </a:bodyPr>
          <a:lstStyle/>
          <a:p>
            <a:r>
              <a:rPr lang="en-US" b="0" i="0" dirty="0">
                <a:solidFill>
                  <a:srgbClr val="333333"/>
                </a:solidFill>
                <a:effectLst/>
                <a:latin typeface="nyt-imperial"/>
              </a:rPr>
              <a:t>House </a:t>
            </a:r>
            <a:r>
              <a:rPr lang="en-US" dirty="0">
                <a:solidFill>
                  <a:srgbClr val="333333"/>
                </a:solidFill>
                <a:latin typeface="nyt-imperial"/>
              </a:rPr>
              <a:t>Law 1557 </a:t>
            </a:r>
          </a:p>
          <a:p>
            <a:pPr lvl="1"/>
            <a:r>
              <a:rPr lang="en-US" b="0" i="0" dirty="0">
                <a:solidFill>
                  <a:srgbClr val="333333"/>
                </a:solidFill>
                <a:effectLst/>
                <a:latin typeface="nyt-imperial"/>
              </a:rPr>
              <a:t>“Parental Rights in Education” “Don’t Say Gay” bill. </a:t>
            </a:r>
          </a:p>
          <a:p>
            <a:pPr lvl="1"/>
            <a:r>
              <a:rPr lang="en-US" dirty="0"/>
              <a:t>Instruction on gender and sexuality would be constrained in all grades.</a:t>
            </a:r>
          </a:p>
          <a:p>
            <a:pPr lvl="2"/>
            <a:r>
              <a:rPr lang="en-US" dirty="0"/>
              <a:t>Lines 97-101: Classroom instruction by school personnel or third parties on sexual orientation or gender identity may not occur in kindergarten through grade 3 or in a manner that is not age appropriate or developmentally appropriate for students in accordance with state standards.</a:t>
            </a:r>
          </a:p>
          <a:p>
            <a:pPr lvl="1"/>
            <a:r>
              <a:rPr lang="en-US" dirty="0"/>
              <a:t>Schools would be required to notify parents when children receive mental, emotional or physical health services, unless educators believe there is a risk of “abuse, abandonment, or neglect.”</a:t>
            </a:r>
          </a:p>
          <a:p>
            <a:pPr lvl="1"/>
            <a:r>
              <a:rPr lang="en-US" dirty="0"/>
              <a:t>3/11/24: ORLANDO, Fla. (AP) — Students and teachers can discuss sexual orientation and gender identity in Florida classrooms, provided it’s not part of instruction, under a settlement reached Monday between Florida education officials and civil rights attorneys who had challenged a state law which critics dubbed </a:t>
            </a:r>
            <a:r>
              <a:rPr lang="en-US" dirty="0">
                <a:hlinkClick r:id="rId2"/>
              </a:rPr>
              <a:t>“Don’t Say Gay.”</a:t>
            </a:r>
            <a:endParaRPr lang="en-US" dirty="0"/>
          </a:p>
        </p:txBody>
      </p:sp>
    </p:spTree>
    <p:extLst>
      <p:ext uri="{BB962C8B-B14F-4D97-AF65-F5344CB8AC3E}">
        <p14:creationId xmlns:p14="http://schemas.microsoft.com/office/powerpoint/2010/main" val="41351339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graphicFrame>
        <p:nvGraphicFramePr>
          <p:cNvPr id="10" name="Table 9"/>
          <p:cNvGraphicFramePr>
            <a:graphicFrameLocks noGrp="1"/>
          </p:cNvGraphicFramePr>
          <p:nvPr/>
        </p:nvGraphicFramePr>
        <p:xfrm>
          <a:off x="990600" y="1457629"/>
          <a:ext cx="7467600" cy="5425771"/>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gridCol w="2489200">
                  <a:extLst>
                    <a:ext uri="{9D8B030D-6E8A-4147-A177-3AD203B41FA5}">
                      <a16:colId xmlns:a16="http://schemas.microsoft.com/office/drawing/2014/main" val="20001"/>
                    </a:ext>
                  </a:extLst>
                </a:gridCol>
                <a:gridCol w="2489200">
                  <a:extLst>
                    <a:ext uri="{9D8B030D-6E8A-4147-A177-3AD203B41FA5}">
                      <a16:colId xmlns:a16="http://schemas.microsoft.com/office/drawing/2014/main" val="20002"/>
                    </a:ext>
                  </a:extLst>
                </a:gridCol>
              </a:tblGrid>
              <a:tr h="310366">
                <a:tc>
                  <a:txBody>
                    <a:bodyPr/>
                    <a:lstStyle/>
                    <a:p>
                      <a:r>
                        <a:rPr lang="en-US" sz="1400" dirty="0"/>
                        <a:t>Construct</a:t>
                      </a:r>
                    </a:p>
                  </a:txBody>
                  <a:tcPr/>
                </a:tc>
                <a:tc>
                  <a:txBody>
                    <a:bodyPr/>
                    <a:lstStyle/>
                    <a:p>
                      <a:r>
                        <a:rPr lang="en-US" sz="1400" dirty="0"/>
                        <a:t>Measure</a:t>
                      </a:r>
                    </a:p>
                  </a:txBody>
                  <a:tcPr/>
                </a:tc>
                <a:tc>
                  <a:txBody>
                    <a:bodyPr/>
                    <a:lstStyle/>
                    <a:p>
                      <a:r>
                        <a:rPr lang="en-US" sz="1400" dirty="0"/>
                        <a:t>Time Points</a:t>
                      </a:r>
                    </a:p>
                  </a:txBody>
                  <a:tcPr/>
                </a:tc>
                <a:extLst>
                  <a:ext uri="{0D108BD9-81ED-4DB2-BD59-A6C34878D82A}">
                    <a16:rowId xmlns:a16="http://schemas.microsoft.com/office/drawing/2014/main" val="10000"/>
                  </a:ext>
                </a:extLst>
              </a:tr>
              <a:tr h="1111019">
                <a:tc>
                  <a:txBody>
                    <a:bodyPr/>
                    <a:lstStyle/>
                    <a:p>
                      <a:r>
                        <a:rPr lang="en-US" sz="1400" dirty="0"/>
                        <a:t>Child-care</a:t>
                      </a:r>
                      <a:r>
                        <a:rPr lang="en-US" sz="1400" baseline="0" dirty="0"/>
                        <a:t> type (type of child care arrangement: home-based care, father care, grandparent care)</a:t>
                      </a:r>
                    </a:p>
                  </a:txBody>
                  <a:tcPr/>
                </a:tc>
                <a:tc>
                  <a:txBody>
                    <a:bodyPr/>
                    <a:lstStyle/>
                    <a:p>
                      <a:r>
                        <a:rPr lang="en-US" sz="1400" dirty="0"/>
                        <a:t>Telephone and personal interviews with t</a:t>
                      </a:r>
                      <a:r>
                        <a:rPr lang="en-US" sz="1400" baseline="0" dirty="0"/>
                        <a:t>he mother</a:t>
                      </a:r>
                      <a:endParaRPr lang="en-US" sz="1400" dirty="0"/>
                    </a:p>
                  </a:txBody>
                  <a:tcPr/>
                </a:tc>
                <a:tc>
                  <a:txBody>
                    <a:bodyPr/>
                    <a:lstStyle/>
                    <a:p>
                      <a:r>
                        <a:rPr lang="en-US" sz="1400" dirty="0"/>
                        <a:t>Every</a:t>
                      </a:r>
                      <a:r>
                        <a:rPr lang="en-US" sz="1400" baseline="0" dirty="0"/>
                        <a:t> 3 months until the child reached 36 months and every 4 months until the child was 54 months</a:t>
                      </a:r>
                      <a:endParaRPr lang="en-US" sz="1400" dirty="0"/>
                    </a:p>
                    <a:p>
                      <a:endParaRPr lang="en-US" sz="1400" dirty="0"/>
                    </a:p>
                  </a:txBody>
                  <a:tcPr/>
                </a:tc>
                <a:extLst>
                  <a:ext uri="{0D108BD9-81ED-4DB2-BD59-A6C34878D82A}">
                    <a16:rowId xmlns:a16="http://schemas.microsoft.com/office/drawing/2014/main" val="10001"/>
                  </a:ext>
                </a:extLst>
              </a:tr>
              <a:tr h="775915">
                <a:tc>
                  <a:txBody>
                    <a:bodyPr/>
                    <a:lstStyle/>
                    <a:p>
                      <a:r>
                        <a:rPr lang="en-US" sz="1400" dirty="0"/>
                        <a:t>Child-care hours</a:t>
                      </a:r>
                    </a:p>
                  </a:txBody>
                  <a:tcPr/>
                </a:tc>
                <a:tc>
                  <a:txBody>
                    <a:bodyPr/>
                    <a:lstStyle/>
                    <a:p>
                      <a:r>
                        <a:rPr lang="en-US" sz="1400" dirty="0"/>
                        <a:t>Amount</a:t>
                      </a:r>
                      <a:r>
                        <a:rPr lang="en-US" sz="1400" baseline="0" dirty="0"/>
                        <a:t> of hours per week child was in non-maternal care</a:t>
                      </a:r>
                      <a:endParaRPr lang="en-US" sz="1400" dirty="0"/>
                    </a:p>
                  </a:txBody>
                  <a:tcPr/>
                </a:tc>
                <a:tc>
                  <a:txBody>
                    <a:bodyPr/>
                    <a:lstStyle/>
                    <a:p>
                      <a:r>
                        <a:rPr lang="en-US" sz="1400" dirty="0"/>
                        <a:t>6, 15, 24 ,36, and 54 months</a:t>
                      </a:r>
                    </a:p>
                    <a:p>
                      <a:endParaRPr lang="en-US" sz="1400" dirty="0"/>
                    </a:p>
                  </a:txBody>
                  <a:tcPr/>
                </a:tc>
                <a:extLst>
                  <a:ext uri="{0D108BD9-81ED-4DB2-BD59-A6C34878D82A}">
                    <a16:rowId xmlns:a16="http://schemas.microsoft.com/office/drawing/2014/main" val="10002"/>
                  </a:ext>
                </a:extLst>
              </a:tr>
              <a:tr h="775915">
                <a:tc>
                  <a:txBody>
                    <a:bodyPr/>
                    <a:lstStyle/>
                    <a:p>
                      <a:r>
                        <a:rPr lang="en-US" sz="1400" dirty="0"/>
                        <a:t>Child-care quality</a:t>
                      </a:r>
                    </a:p>
                  </a:txBody>
                  <a:tcPr/>
                </a:tc>
                <a:tc>
                  <a:txBody>
                    <a:bodyPr/>
                    <a:lstStyle/>
                    <a:p>
                      <a:r>
                        <a:rPr lang="en-US" sz="1400" dirty="0"/>
                        <a:t>Observational</a:t>
                      </a:r>
                      <a:r>
                        <a:rPr lang="en-US" sz="1400" baseline="0" dirty="0"/>
                        <a:t> Record of Caregiving Environment (ORCE)</a:t>
                      </a:r>
                      <a:endParaRPr lang="en-US" sz="1400" dirty="0"/>
                    </a:p>
                  </a:txBody>
                  <a:tcPr/>
                </a:tc>
                <a:tc>
                  <a:txBody>
                    <a:bodyPr/>
                    <a:lstStyle/>
                    <a:p>
                      <a:r>
                        <a:rPr lang="en-US" sz="1400" dirty="0"/>
                        <a:t>6, 15, 24 ,36, and 54 months</a:t>
                      </a:r>
                    </a:p>
                  </a:txBody>
                  <a:tcPr/>
                </a:tc>
                <a:extLst>
                  <a:ext uri="{0D108BD9-81ED-4DB2-BD59-A6C34878D82A}">
                    <a16:rowId xmlns:a16="http://schemas.microsoft.com/office/drawing/2014/main" val="10003"/>
                  </a:ext>
                </a:extLst>
              </a:tr>
              <a:tr h="775915">
                <a:tc>
                  <a:txBody>
                    <a:bodyPr/>
                    <a:lstStyle/>
                    <a:p>
                      <a:r>
                        <a:rPr lang="en-US" sz="1400" dirty="0"/>
                        <a:t>Cognitive-academic</a:t>
                      </a:r>
                      <a:r>
                        <a:rPr lang="en-US" sz="1400" baseline="0" dirty="0"/>
                        <a:t> achievement</a:t>
                      </a:r>
                      <a:endParaRPr lang="en-US" sz="1400" dirty="0"/>
                    </a:p>
                  </a:txBody>
                  <a:tcPr/>
                </a:tc>
                <a:tc>
                  <a:txBody>
                    <a:bodyPr/>
                    <a:lstStyle/>
                    <a:p>
                      <a:r>
                        <a:rPr lang="en-US" sz="1400" dirty="0"/>
                        <a:t>Woodcock-Johnson Psycho-Educational</a:t>
                      </a:r>
                      <a:r>
                        <a:rPr lang="en-US" sz="1400" baseline="0" dirty="0"/>
                        <a:t> Battery Revised</a:t>
                      </a:r>
                      <a:endParaRPr lang="en-US" sz="1400" dirty="0"/>
                    </a:p>
                  </a:txBody>
                  <a:tcPr/>
                </a:tc>
                <a:tc>
                  <a:txBody>
                    <a:bodyPr/>
                    <a:lstStyle/>
                    <a:p>
                      <a:r>
                        <a:rPr lang="en-US" sz="1400" dirty="0"/>
                        <a:t>54 months, 1</a:t>
                      </a:r>
                      <a:r>
                        <a:rPr lang="en-US" sz="1400" baseline="30000" dirty="0"/>
                        <a:t>st</a:t>
                      </a:r>
                      <a:r>
                        <a:rPr lang="en-US" sz="1400" dirty="0"/>
                        <a:t> Grade, 3</a:t>
                      </a:r>
                      <a:r>
                        <a:rPr lang="en-US" sz="1400" baseline="30000" dirty="0"/>
                        <a:t>rd</a:t>
                      </a:r>
                      <a:r>
                        <a:rPr lang="en-US" sz="1400" dirty="0"/>
                        <a:t> Grade, 5</a:t>
                      </a:r>
                      <a:r>
                        <a:rPr lang="en-US" sz="1400" baseline="30000" dirty="0"/>
                        <a:t>th</a:t>
                      </a:r>
                      <a:r>
                        <a:rPr lang="en-US" sz="1400" dirty="0"/>
                        <a:t> Grade, Age</a:t>
                      </a:r>
                      <a:r>
                        <a:rPr lang="en-US" sz="1400" baseline="0" dirty="0"/>
                        <a:t> 15</a:t>
                      </a:r>
                      <a:endParaRPr lang="en-US" sz="1400" dirty="0"/>
                    </a:p>
                  </a:txBody>
                  <a:tcPr/>
                </a:tc>
                <a:extLst>
                  <a:ext uri="{0D108BD9-81ED-4DB2-BD59-A6C34878D82A}">
                    <a16:rowId xmlns:a16="http://schemas.microsoft.com/office/drawing/2014/main" val="10004"/>
                  </a:ext>
                </a:extLst>
              </a:tr>
              <a:tr h="543139">
                <a:tc>
                  <a:txBody>
                    <a:bodyPr/>
                    <a:lstStyle/>
                    <a:p>
                      <a:r>
                        <a:rPr lang="en-US" sz="1400" dirty="0"/>
                        <a:t>Risk Taking</a:t>
                      </a:r>
                    </a:p>
                  </a:txBody>
                  <a:tcPr/>
                </a:tc>
                <a:tc>
                  <a:txBody>
                    <a:bodyPr/>
                    <a:lstStyle/>
                    <a:p>
                      <a:r>
                        <a:rPr lang="en-US" sz="1400" baseline="0" dirty="0"/>
                        <a:t>Audio computer-assisted self-interview</a:t>
                      </a:r>
                      <a:endParaRPr lang="en-US" sz="1400" dirty="0"/>
                    </a:p>
                  </a:txBody>
                  <a:tcPr/>
                </a:tc>
                <a:tc>
                  <a:txBody>
                    <a:bodyPr/>
                    <a:lstStyle/>
                    <a:p>
                      <a:r>
                        <a:rPr lang="en-US" sz="1400" dirty="0"/>
                        <a:t>Age 15</a:t>
                      </a:r>
                    </a:p>
                  </a:txBody>
                  <a:tcPr/>
                </a:tc>
                <a:extLst>
                  <a:ext uri="{0D108BD9-81ED-4DB2-BD59-A6C34878D82A}">
                    <a16:rowId xmlns:a16="http://schemas.microsoft.com/office/drawing/2014/main" val="10005"/>
                  </a:ext>
                </a:extLst>
              </a:tr>
              <a:tr h="310366">
                <a:tc>
                  <a:txBody>
                    <a:bodyPr/>
                    <a:lstStyle/>
                    <a:p>
                      <a:r>
                        <a:rPr lang="en-US" sz="1400" dirty="0"/>
                        <a:t>Impulsivity</a:t>
                      </a:r>
                    </a:p>
                  </a:txBody>
                  <a:tcPr/>
                </a:tc>
                <a:tc>
                  <a:txBody>
                    <a:bodyPr/>
                    <a:lstStyle/>
                    <a:p>
                      <a:r>
                        <a:rPr lang="en-US" sz="1400" dirty="0"/>
                        <a:t>Questionnaire</a:t>
                      </a:r>
                    </a:p>
                  </a:txBody>
                  <a:tcPr/>
                </a:tc>
                <a:tc>
                  <a:txBody>
                    <a:bodyPr/>
                    <a:lstStyle/>
                    <a:p>
                      <a:r>
                        <a:rPr lang="en-US" sz="1400" dirty="0"/>
                        <a:t>Age 15</a:t>
                      </a:r>
                    </a:p>
                  </a:txBody>
                  <a:tcPr/>
                </a:tc>
                <a:extLst>
                  <a:ext uri="{0D108BD9-81ED-4DB2-BD59-A6C34878D82A}">
                    <a16:rowId xmlns:a16="http://schemas.microsoft.com/office/drawing/2014/main" val="10006"/>
                  </a:ext>
                </a:extLst>
              </a:tr>
              <a:tr h="775915">
                <a:tc>
                  <a:txBody>
                    <a:bodyPr/>
                    <a:lstStyle/>
                    <a:p>
                      <a:r>
                        <a:rPr lang="en-US" sz="1400" dirty="0"/>
                        <a:t>Externalizing Problems</a:t>
                      </a:r>
                    </a:p>
                  </a:txBody>
                  <a:tcPr/>
                </a:tc>
                <a:tc>
                  <a:txBody>
                    <a:bodyPr/>
                    <a:lstStyle/>
                    <a:p>
                      <a:r>
                        <a:rPr lang="en-US" sz="1400" dirty="0"/>
                        <a:t>Teacher Report or</a:t>
                      </a:r>
                      <a:r>
                        <a:rPr lang="en-US" sz="1400" baseline="0" dirty="0"/>
                        <a:t> </a:t>
                      </a:r>
                      <a:r>
                        <a:rPr lang="en-US" sz="1400" dirty="0"/>
                        <a:t>Youth</a:t>
                      </a:r>
                      <a:r>
                        <a:rPr lang="en-US" sz="1400" baseline="0" dirty="0"/>
                        <a:t> Self-Report</a:t>
                      </a:r>
                      <a:endParaRPr lang="en-US" sz="1400" dirty="0"/>
                    </a:p>
                  </a:txBody>
                  <a:tcPr/>
                </a:tc>
                <a:tc>
                  <a:txBody>
                    <a:bodyPr/>
                    <a:lstStyle/>
                    <a:p>
                      <a:r>
                        <a:rPr lang="en-US" sz="1400" dirty="0"/>
                        <a:t>54 months,</a:t>
                      </a:r>
                      <a:r>
                        <a:rPr lang="en-US" sz="1400" baseline="0" dirty="0"/>
                        <a:t> 1</a:t>
                      </a:r>
                      <a:r>
                        <a:rPr lang="en-US" sz="1400" baseline="30000" dirty="0"/>
                        <a:t>st</a:t>
                      </a:r>
                      <a:r>
                        <a:rPr lang="en-US" sz="1400" baseline="0" dirty="0"/>
                        <a:t> Grade, 3</a:t>
                      </a:r>
                      <a:r>
                        <a:rPr lang="en-US" sz="1400" baseline="30000" dirty="0"/>
                        <a:t>rd</a:t>
                      </a:r>
                      <a:r>
                        <a:rPr lang="en-US" sz="1400" baseline="0" dirty="0"/>
                        <a:t> Grade, 5</a:t>
                      </a:r>
                      <a:r>
                        <a:rPr lang="en-US" sz="1400" baseline="30000" dirty="0"/>
                        <a:t>th</a:t>
                      </a:r>
                      <a:r>
                        <a:rPr lang="en-US" sz="1400" baseline="0" dirty="0"/>
                        <a:t> Grade, &amp; </a:t>
                      </a:r>
                      <a:r>
                        <a:rPr lang="en-US" sz="1400" dirty="0"/>
                        <a:t>Age 15 (YSR)</a:t>
                      </a:r>
                    </a:p>
                  </a:txBody>
                  <a:tcPr/>
                </a:tc>
                <a:extLst>
                  <a:ext uri="{0D108BD9-81ED-4DB2-BD59-A6C34878D82A}">
                    <a16:rowId xmlns:a16="http://schemas.microsoft.com/office/drawing/2014/main" val="10007"/>
                  </a:ext>
                </a:extLst>
              </a:tr>
            </a:tbl>
          </a:graphicData>
        </a:graphic>
      </p:graphicFrame>
      <p:sp>
        <p:nvSpPr>
          <p:cNvPr id="12" name="Footer Placeholder 11"/>
          <p:cNvSpPr>
            <a:spLocks noGrp="1"/>
          </p:cNvSpPr>
          <p:nvPr>
            <p:ph type="ftr" sz="quarter" idx="11"/>
          </p:nvPr>
        </p:nvSpPr>
        <p:spPr>
          <a:xfrm>
            <a:off x="76200" y="6583680"/>
            <a:ext cx="5507719" cy="274320"/>
          </a:xfrm>
        </p:spPr>
        <p:txBody>
          <a:bodyPr/>
          <a:lstStyle/>
          <a:p>
            <a:r>
              <a:rPr lang="en-US" dirty="0"/>
              <a:t>Frechette</a:t>
            </a:r>
          </a:p>
        </p:txBody>
      </p:sp>
    </p:spTree>
    <p:extLst>
      <p:ext uri="{BB962C8B-B14F-4D97-AF65-F5344CB8AC3E}">
        <p14:creationId xmlns:p14="http://schemas.microsoft.com/office/powerpoint/2010/main" val="3544122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Child-care quality, quantity and type predict to 15 years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77" t="2012" r="14800" b="2577"/>
          <a:stretch/>
        </p:blipFill>
        <p:spPr bwMode="auto">
          <a:xfrm>
            <a:off x="228600" y="1520716"/>
            <a:ext cx="7936523" cy="53372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a:xfrm>
            <a:off x="304800" y="6098031"/>
            <a:ext cx="5507719" cy="274320"/>
          </a:xfrm>
        </p:spPr>
        <p:txBody>
          <a:bodyPr/>
          <a:lstStyle/>
          <a:p>
            <a:r>
              <a:rPr lang="en-US" dirty="0"/>
              <a:t>Frechette</a:t>
            </a:r>
          </a:p>
        </p:txBody>
      </p:sp>
      <p:cxnSp>
        <p:nvCxnSpPr>
          <p:cNvPr id="5" name="Straight Connector 4">
            <a:extLst>
              <a:ext uri="{FF2B5EF4-FFF2-40B4-BE49-F238E27FC236}">
                <a16:creationId xmlns:a16="http://schemas.microsoft.com/office/drawing/2014/main" id="{8372FDE9-5162-42AE-B5FE-91C9AC517718}"/>
              </a:ext>
            </a:extLst>
          </p:cNvPr>
          <p:cNvCxnSpPr>
            <a:cxnSpLocks/>
          </p:cNvCxnSpPr>
          <p:nvPr/>
        </p:nvCxnSpPr>
        <p:spPr>
          <a:xfrm>
            <a:off x="0" y="3886200"/>
            <a:ext cx="9144000" cy="762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797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Quality, Quantity and Type as Predictors</a:t>
            </a:r>
          </a:p>
        </p:txBody>
      </p:sp>
      <p:sp>
        <p:nvSpPr>
          <p:cNvPr id="3" name="Content Placeholder 2"/>
          <p:cNvSpPr>
            <a:spLocks noGrp="1"/>
          </p:cNvSpPr>
          <p:nvPr>
            <p:ph idx="1"/>
          </p:nvPr>
        </p:nvSpPr>
        <p:spPr/>
        <p:txBody>
          <a:bodyPr>
            <a:normAutofit fontScale="77500" lnSpcReduction="20000"/>
          </a:bodyPr>
          <a:lstStyle/>
          <a:p>
            <a:r>
              <a:rPr lang="en-US" dirty="0"/>
              <a:t>Child-care quality showed significant associations with children’s cognitive-academic achievement at age 15</a:t>
            </a:r>
          </a:p>
          <a:p>
            <a:r>
              <a:rPr lang="en-US" dirty="0"/>
              <a:t>Children who experienced higher quality care had significantly higher levels of cognitive-academic achievement at age 15 </a:t>
            </a:r>
          </a:p>
          <a:p>
            <a:r>
              <a:rPr lang="en-US" dirty="0"/>
              <a:t>Higher quality care is associated with higher academic outcomes and lower externalizing scores at age 15</a:t>
            </a:r>
          </a:p>
          <a:p>
            <a:r>
              <a:rPr lang="en-US" dirty="0"/>
              <a:t>Adolescents who experienced more hours of nonrelative child care across their first 4.5 years reported more risk-taking and greater impulsivity at age 15</a:t>
            </a:r>
          </a:p>
          <a:p>
            <a:r>
              <a:rPr lang="en-US" dirty="0"/>
              <a:t>More hours in nonrelative care predicted poorer social adjustment</a:t>
            </a:r>
          </a:p>
          <a:p>
            <a:pPr marL="118872" indent="0">
              <a:buNone/>
            </a:pPr>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370829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Academic Achievement as Mediator through time</a:t>
            </a:r>
          </a:p>
        </p:txBody>
      </p:sp>
      <p:pic>
        <p:nvPicPr>
          <p:cNvPr id="4" name="Content Placeholder 3"/>
          <p:cNvPicPr>
            <a:picLocks noGrp="1" noChangeAspect="1"/>
          </p:cNvPicPr>
          <p:nvPr>
            <p:ph idx="1"/>
          </p:nvPr>
        </p:nvPicPr>
        <p:blipFill rotWithShape="1">
          <a:blip r:embed="rId3"/>
          <a:srcRect l="7281" t="790" r="6149" b="8126"/>
          <a:stretch/>
        </p:blipFill>
        <p:spPr>
          <a:xfrm>
            <a:off x="228599" y="1648842"/>
            <a:ext cx="8763000" cy="5187387"/>
          </a:xfrm>
        </p:spPr>
      </p:pic>
      <p:sp>
        <p:nvSpPr>
          <p:cNvPr id="3" name="Footer Placeholder 2"/>
          <p:cNvSpPr>
            <a:spLocks noGrp="1"/>
          </p:cNvSpPr>
          <p:nvPr>
            <p:ph type="ftr" sz="quarter" idx="11"/>
          </p:nvPr>
        </p:nvSpPr>
        <p:spPr>
          <a:xfrm>
            <a:off x="6237740" y="6324600"/>
            <a:ext cx="5507719" cy="274320"/>
          </a:xfrm>
        </p:spPr>
        <p:txBody>
          <a:bodyPr/>
          <a:lstStyle/>
          <a:p>
            <a:r>
              <a:rPr lang="en-US" dirty="0"/>
              <a:t>Frechette</a:t>
            </a:r>
          </a:p>
        </p:txBody>
      </p:sp>
      <p:sp>
        <p:nvSpPr>
          <p:cNvPr id="5" name="Rectangle 4"/>
          <p:cNvSpPr/>
          <p:nvPr/>
        </p:nvSpPr>
        <p:spPr>
          <a:xfrm>
            <a:off x="2743200" y="2895600"/>
            <a:ext cx="4572000" cy="2862322"/>
          </a:xfrm>
          <a:prstGeom prst="rect">
            <a:avLst/>
          </a:prstGeom>
        </p:spPr>
        <p:txBody>
          <a:bodyPr>
            <a:spAutoFit/>
          </a:bodyPr>
          <a:lstStyle/>
          <a:p>
            <a:r>
              <a:rPr lang="en-US" sz="2000" dirty="0"/>
              <a:t>The observed association between child-care quality and age 15 cognitive-academic achievement can be explained at least partially by the association between child-care quality and academic skills at entry to school, which are then maintained into high school </a:t>
            </a:r>
          </a:p>
          <a:p>
            <a:endParaRPr lang="en-US" sz="2000" dirty="0"/>
          </a:p>
        </p:txBody>
      </p:sp>
    </p:spTree>
    <p:extLst>
      <p:ext uri="{BB962C8B-B14F-4D97-AF65-F5344CB8AC3E}">
        <p14:creationId xmlns:p14="http://schemas.microsoft.com/office/powerpoint/2010/main" val="10849910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a:t>
            </a:r>
            <a:r>
              <a:rPr lang="en-US" sz="4600" dirty="0"/>
              <a:t>behavior as mediator through time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43" t="2784" r="9062" b="8618"/>
          <a:stretch/>
        </p:blipFill>
        <p:spPr bwMode="auto">
          <a:xfrm>
            <a:off x="76200" y="1621672"/>
            <a:ext cx="8991600" cy="51498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a:xfrm>
            <a:off x="6781800" y="6372496"/>
            <a:ext cx="5507719" cy="274320"/>
          </a:xfrm>
        </p:spPr>
        <p:txBody>
          <a:bodyPr/>
          <a:lstStyle/>
          <a:p>
            <a:r>
              <a:rPr lang="en-US" dirty="0"/>
              <a:t>Frechette</a:t>
            </a:r>
          </a:p>
        </p:txBody>
      </p:sp>
    </p:spTree>
    <p:extLst>
      <p:ext uri="{BB962C8B-B14F-4D97-AF65-F5344CB8AC3E}">
        <p14:creationId xmlns:p14="http://schemas.microsoft.com/office/powerpoint/2010/main" val="249092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Problem Behavior as a Mediator</a:t>
            </a:r>
          </a:p>
        </p:txBody>
      </p:sp>
      <p:sp>
        <p:nvSpPr>
          <p:cNvPr id="3" name="Content Placeholder 2"/>
          <p:cNvSpPr>
            <a:spLocks noGrp="1"/>
          </p:cNvSpPr>
          <p:nvPr>
            <p:ph idx="1"/>
          </p:nvPr>
        </p:nvSpPr>
        <p:spPr/>
        <p:txBody>
          <a:bodyPr>
            <a:normAutofit fontScale="92500" lnSpcReduction="20000"/>
          </a:bodyPr>
          <a:lstStyle/>
          <a:p>
            <a:r>
              <a:rPr lang="en-US" dirty="0"/>
              <a:t>Higher hours spent in childcare significantly predicted higher risk taking behaviors and impulsivity at 15 years of age</a:t>
            </a:r>
          </a:p>
          <a:p>
            <a:r>
              <a:rPr lang="en-US" dirty="0"/>
              <a:t>There were modest levels of mediation when examining the association between hours spent in childcare and externalizing behavior problems at age 15</a:t>
            </a:r>
          </a:p>
          <a:p>
            <a:pPr lvl="1"/>
            <a:r>
              <a:rPr lang="en-US" dirty="0"/>
              <a:t>May be due to the informant changing</a:t>
            </a:r>
          </a:p>
          <a:p>
            <a:r>
              <a:rPr lang="en-US" dirty="0"/>
              <a:t>Higher quality non-relative childcare significantly predicted less externalizing behaviors at age 15</a:t>
            </a:r>
          </a:p>
          <a:p>
            <a:endParaRPr lang="en-US" dirty="0"/>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537804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p:txBody>
          <a:bodyPr>
            <a:normAutofit/>
          </a:bodyPr>
          <a:lstStyle/>
          <a:p>
            <a:r>
              <a:rPr lang="en-US" dirty="0"/>
              <a:t>If early child-care quality predicts greater cognitive-academic outcomes and hours spent in child-care predicts more externalizing problems at age 15, how do you find the right balance of child-care that produce the best outcomes?</a:t>
            </a:r>
          </a:p>
        </p:txBody>
      </p:sp>
      <p:sp>
        <p:nvSpPr>
          <p:cNvPr id="4" name="Footer Placeholder 3"/>
          <p:cNvSpPr>
            <a:spLocks noGrp="1"/>
          </p:cNvSpPr>
          <p:nvPr>
            <p:ph type="ftr" sz="quarter" idx="11"/>
          </p:nvPr>
        </p:nvSpPr>
        <p:spPr/>
        <p:txBody>
          <a:bodyPr/>
          <a:lstStyle/>
          <a:p>
            <a:r>
              <a:rPr lang="en-US"/>
              <a:t>Frechette</a:t>
            </a:r>
          </a:p>
        </p:txBody>
      </p:sp>
    </p:spTree>
    <p:extLst>
      <p:ext uri="{BB962C8B-B14F-4D97-AF65-F5344CB8AC3E}">
        <p14:creationId xmlns:p14="http://schemas.microsoft.com/office/powerpoint/2010/main" val="3214665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normAutofit fontScale="90000"/>
          </a:bodyPr>
          <a:lstStyle/>
          <a:p>
            <a:r>
              <a:rPr lang="en-US" altLang="en-US" dirty="0"/>
              <a:t>Early child care quality predicts cognitive-academic achievement</a:t>
            </a:r>
          </a:p>
        </p:txBody>
      </p:sp>
      <p:sp>
        <p:nvSpPr>
          <p:cNvPr id="67587" name="Content Placeholder 2"/>
          <p:cNvSpPr>
            <a:spLocks noGrp="1"/>
          </p:cNvSpPr>
          <p:nvPr>
            <p:ph idx="1"/>
          </p:nvPr>
        </p:nvSpPr>
        <p:spPr>
          <a:xfrm>
            <a:off x="457200" y="1774825"/>
            <a:ext cx="8229600" cy="4854575"/>
          </a:xfrm>
        </p:spPr>
        <p:txBody>
          <a:bodyPr>
            <a:normAutofit fontScale="85000" lnSpcReduction="20000"/>
          </a:bodyPr>
          <a:lstStyle/>
          <a:p>
            <a:pPr lvl="1">
              <a:lnSpc>
                <a:spcPct val="120000"/>
              </a:lnSpc>
            </a:pPr>
            <a:r>
              <a:rPr lang="en-US" altLang="en-US" dirty="0"/>
              <a:t>Moderate to high quality child-care produces the greatest long term effects</a:t>
            </a:r>
          </a:p>
          <a:p>
            <a:pPr lvl="1">
              <a:lnSpc>
                <a:spcPct val="120000"/>
              </a:lnSpc>
            </a:pPr>
            <a:r>
              <a:rPr lang="en-US" altLang="en-US" dirty="0"/>
              <a:t>Quality of early child care experiences have long lasting effects on all children despite SES</a:t>
            </a:r>
          </a:p>
          <a:p>
            <a:pPr lvl="1">
              <a:lnSpc>
                <a:spcPct val="120000"/>
              </a:lnSpc>
            </a:pPr>
            <a:r>
              <a:rPr lang="en-US" altLang="en-US" dirty="0"/>
              <a:t>Higher quality nonrelative childcare is related to less externalizing behavior at age 15</a:t>
            </a:r>
          </a:p>
          <a:p>
            <a:pPr lvl="1">
              <a:lnSpc>
                <a:spcPct val="120000"/>
              </a:lnSpc>
            </a:pPr>
            <a:r>
              <a:rPr lang="en-US" altLang="en-US" dirty="0"/>
              <a:t>More hours in child care and more center-type care </a:t>
            </a:r>
            <a:r>
              <a:rPr lang="en-US" altLang="en-US" dirty="0">
                <a:sym typeface="Wingdings" panose="05000000000000000000" pitchFamily="2" charset="2"/>
              </a:rPr>
              <a:t> </a:t>
            </a:r>
            <a:r>
              <a:rPr lang="en-US" altLang="en-US" dirty="0"/>
              <a:t>higher levels of behavior problems in children</a:t>
            </a:r>
          </a:p>
          <a:p>
            <a:pPr>
              <a:lnSpc>
                <a:spcPct val="120000"/>
              </a:lnSpc>
            </a:pPr>
            <a:r>
              <a:rPr lang="en-US" altLang="en-US" b="1" dirty="0"/>
              <a:t>The link between child care, cognitive-academic outcomes, and problem behaviors is consistent over 10 years</a:t>
            </a:r>
          </a:p>
        </p:txBody>
      </p:sp>
      <p:sp>
        <p:nvSpPr>
          <p:cNvPr id="4" name="Footer Placeholder 3"/>
          <p:cNvSpPr>
            <a:spLocks noGrp="1"/>
          </p:cNvSpPr>
          <p:nvPr>
            <p:ph type="ftr" sz="quarter" idx="11"/>
          </p:nvPr>
        </p:nvSpPr>
        <p:spPr>
          <a:xfrm>
            <a:off x="7162800" y="6355080"/>
            <a:ext cx="5507719" cy="274320"/>
          </a:xfrm>
        </p:spPr>
        <p:txBody>
          <a:bodyPr/>
          <a:lstStyle/>
          <a:p>
            <a:pPr>
              <a:defRPr/>
            </a:pPr>
            <a:r>
              <a:rPr lang="en-US" dirty="0"/>
              <a:t>Frechette</a:t>
            </a:r>
          </a:p>
        </p:txBody>
      </p:sp>
    </p:spTree>
    <p:extLst>
      <p:ext uri="{BB962C8B-B14F-4D97-AF65-F5344CB8AC3E}">
        <p14:creationId xmlns:p14="http://schemas.microsoft.com/office/powerpoint/2010/main" val="923768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ctrTitle"/>
          </p:nvPr>
        </p:nvSpPr>
        <p:spPr>
          <a:xfrm>
            <a:off x="457200" y="1506538"/>
            <a:ext cx="8229600" cy="1470025"/>
          </a:xfrm>
        </p:spPr>
        <p:txBody>
          <a:bodyPr/>
          <a:lstStyle/>
          <a:p>
            <a:r>
              <a:rPr lang="en-US" altLang="en-US" dirty="0"/>
              <a:t>Moderation?</a:t>
            </a:r>
            <a:endParaRPr altLang="en-US" dirty="0"/>
          </a:p>
        </p:txBody>
      </p:sp>
      <p:sp>
        <p:nvSpPr>
          <p:cNvPr id="69635" name="Subtitle 2"/>
          <p:cNvSpPr>
            <a:spLocks noGrp="1"/>
          </p:cNvSpPr>
          <p:nvPr>
            <p:ph type="subTitle" idx="1"/>
          </p:nvPr>
        </p:nvSpPr>
        <p:spPr/>
        <p:txBody>
          <a:bodyPr/>
          <a:lstStyle/>
          <a:p>
            <a:endParaRPr lang="en-US" altLang="en-US"/>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0"/>
            <a:ext cx="8229600" cy="244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204981"/>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noAutofit/>
          </a:bodyPr>
          <a:lstStyle/>
          <a:p>
            <a:pPr lvl="1" eaLnBrk="1" hangingPunct="1"/>
            <a:r>
              <a:rPr lang="en-US" altLang="en-US" sz="2800" dirty="0">
                <a:solidFill>
                  <a:schemeClr val="accent1"/>
                </a:solidFill>
              </a:rPr>
              <a:t>Link between quality of care &amp; problem behavior… Diathesis-stress or differential susceptibility?</a:t>
            </a:r>
            <a:endParaRPr lang="en-US" altLang="en-US" b="1" dirty="0">
              <a:solidFill>
                <a:schemeClr val="accent1"/>
              </a:solidFill>
            </a:endParaRPr>
          </a:p>
        </p:txBody>
      </p:sp>
      <p:sp>
        <p:nvSpPr>
          <p:cNvPr id="71683" name="Content Placeholder 2"/>
          <p:cNvSpPr>
            <a:spLocks noGrp="1"/>
          </p:cNvSpPr>
          <p:nvPr>
            <p:ph idx="1"/>
          </p:nvPr>
        </p:nvSpPr>
        <p:spPr>
          <a:xfrm>
            <a:off x="504825" y="2125663"/>
            <a:ext cx="8169275" cy="3471862"/>
          </a:xfrm>
        </p:spPr>
        <p:txBody>
          <a:bodyPr>
            <a:normAutofit lnSpcReduction="10000"/>
          </a:bodyPr>
          <a:lstStyle/>
          <a:p>
            <a:pPr eaLnBrk="1" hangingPunct="1"/>
            <a:r>
              <a:rPr lang="en-US" altLang="en-US" dirty="0"/>
              <a:t>Diathesis-stress – highly negative children will suffer in low quality environment</a:t>
            </a:r>
          </a:p>
          <a:p>
            <a:pPr eaLnBrk="1" hangingPunct="1"/>
            <a:r>
              <a:rPr lang="en-US" altLang="en-US" dirty="0"/>
              <a:t>Differential susceptibility  - less negative children will thrive in higher quality environment</a:t>
            </a:r>
          </a:p>
          <a:p>
            <a:pPr eaLnBrk="1" hangingPunct="1"/>
            <a:r>
              <a:rPr lang="en-US" altLang="en-US" dirty="0">
                <a:solidFill>
                  <a:schemeClr val="accent1"/>
                </a:solidFill>
              </a:rPr>
              <a:t>Poodle vs. Retrievers</a:t>
            </a:r>
          </a:p>
          <a:p>
            <a:pPr eaLnBrk="1" hangingPunct="1"/>
            <a:r>
              <a:rPr lang="en-US" altLang="en-US" dirty="0">
                <a:solidFill>
                  <a:schemeClr val="accent1"/>
                </a:solidFill>
              </a:rPr>
              <a:t>Orchids vs. Dandelions</a:t>
            </a:r>
          </a:p>
        </p:txBody>
      </p:sp>
      <p:sp>
        <p:nvSpPr>
          <p:cNvPr id="2" name="Rectangle 1"/>
          <p:cNvSpPr/>
          <p:nvPr/>
        </p:nvSpPr>
        <p:spPr>
          <a:xfrm>
            <a:off x="1316038" y="-1489978"/>
            <a:ext cx="4572000" cy="646331"/>
          </a:xfrm>
          <a:prstGeom prst="rect">
            <a:avLst/>
          </a:prstGeom>
        </p:spPr>
        <p:txBody>
          <a:bodyPr>
            <a:spAutoFit/>
          </a:bodyPr>
          <a:lstStyle/>
          <a:p>
            <a:pPr eaLnBrk="1" hangingPunct="1"/>
            <a:r>
              <a:rPr lang="en-US" altLang="en-US" dirty="0"/>
              <a:t>Higher quality childcare is associated with better cognitive and academic outcomes</a:t>
            </a:r>
          </a:p>
        </p:txBody>
      </p:sp>
      <p:pic>
        <p:nvPicPr>
          <p:cNvPr id="5" name="Picture 2">
            <a:extLst>
              <a:ext uri="{FF2B5EF4-FFF2-40B4-BE49-F238E27FC236}">
                <a16:creationId xmlns:a16="http://schemas.microsoft.com/office/drawing/2014/main" id="{EB528519-CC1F-4012-9CDC-E3F02AFD5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5298221"/>
            <a:ext cx="5181600"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403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level effects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843770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altLang="en-US" b="1"/>
              <a:t>Study Aim</a:t>
            </a:r>
          </a:p>
        </p:txBody>
      </p:sp>
      <p:sp>
        <p:nvSpPr>
          <p:cNvPr id="73731" name="Content Placeholder 2"/>
          <p:cNvSpPr>
            <a:spLocks noGrp="1"/>
          </p:cNvSpPr>
          <p:nvPr>
            <p:ph idx="1"/>
          </p:nvPr>
        </p:nvSpPr>
        <p:spPr/>
        <p:txBody>
          <a:bodyPr/>
          <a:lstStyle/>
          <a:p>
            <a:pPr eaLnBrk="1" hangingPunct="1"/>
            <a:r>
              <a:rPr lang="en-US" altLang="en-US"/>
              <a:t>Does difficult temperament in infancy continue to moderate effects of childcare quality on problem behavior in adolescence (15 years)?</a:t>
            </a:r>
          </a:p>
          <a:p>
            <a:pPr lvl="1" eaLnBrk="1" hangingPunct="1"/>
            <a:r>
              <a:rPr lang="en-US" altLang="en-US"/>
              <a:t>842 total participants</a:t>
            </a:r>
          </a:p>
          <a:p>
            <a:pPr lvl="2" eaLnBrk="1" hangingPunct="1"/>
            <a:r>
              <a:rPr lang="en-US" altLang="en-US"/>
              <a:t>NICHD SECCYD </a:t>
            </a:r>
          </a:p>
        </p:txBody>
      </p:sp>
    </p:spTree>
    <p:extLst>
      <p:ext uri="{BB962C8B-B14F-4D97-AF65-F5344CB8AC3E}">
        <p14:creationId xmlns:p14="http://schemas.microsoft.com/office/powerpoint/2010/main" val="29944253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a:xfrm>
            <a:off x="628650" y="1166813"/>
            <a:ext cx="7886700" cy="993775"/>
          </a:xfrm>
        </p:spPr>
        <p:txBody>
          <a:bodyPr/>
          <a:lstStyle/>
          <a:p>
            <a:pPr eaLnBrk="1" hangingPunct="1"/>
            <a:r>
              <a:rPr lang="en-US" altLang="en-US" b="1"/>
              <a:t>Measures</a:t>
            </a:r>
          </a:p>
        </p:txBody>
      </p:sp>
      <p:pic>
        <p:nvPicPr>
          <p:cNvPr id="75779"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3875" y="2024063"/>
            <a:ext cx="7172325" cy="3230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8650" y="2578100"/>
            <a:ext cx="1395413" cy="2514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36813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altLang="en-US" b="1"/>
              <a:t>Results</a:t>
            </a:r>
          </a:p>
        </p:txBody>
      </p:sp>
      <p:sp>
        <p:nvSpPr>
          <p:cNvPr id="77827" name="Content Placeholder 2"/>
          <p:cNvSpPr>
            <a:spLocks noGrp="1"/>
          </p:cNvSpPr>
          <p:nvPr>
            <p:ph idx="1"/>
          </p:nvPr>
        </p:nvSpPr>
        <p:spPr/>
        <p:txBody>
          <a:bodyPr>
            <a:normAutofit/>
          </a:bodyPr>
          <a:lstStyle/>
          <a:p>
            <a:pPr eaLnBrk="1" hangingPunct="1"/>
            <a:r>
              <a:rPr lang="en-US" altLang="en-US" dirty="0"/>
              <a:t>Externalizing behavior problems were greater for females, single parent homes</a:t>
            </a:r>
          </a:p>
          <a:p>
            <a:pPr eaLnBrk="1" hangingPunct="1"/>
            <a:r>
              <a:rPr lang="en-US" altLang="en-US" dirty="0"/>
              <a:t>Greater risk-taking :</a:t>
            </a:r>
          </a:p>
          <a:p>
            <a:pPr lvl="1" eaLnBrk="1" hangingPunct="1"/>
            <a:r>
              <a:rPr lang="en-US" altLang="en-US" dirty="0"/>
              <a:t>Males, non-Caucasian ethnicity, lower family income, higher proportion of partner absence</a:t>
            </a:r>
          </a:p>
          <a:p>
            <a:pPr eaLnBrk="1" hangingPunct="1"/>
            <a:r>
              <a:rPr lang="en-US" altLang="en-US" dirty="0"/>
              <a:t>Greater Impulsivity:</a:t>
            </a:r>
          </a:p>
          <a:p>
            <a:pPr lvl="1" eaLnBrk="1" hangingPunct="1"/>
            <a:r>
              <a:rPr lang="en-US" altLang="en-US" dirty="0"/>
              <a:t>Lower family incomes, greater exposure to any non-maternal child care in early childhood years</a:t>
            </a:r>
          </a:p>
        </p:txBody>
      </p:sp>
    </p:spTree>
    <p:extLst>
      <p:ext uri="{BB962C8B-B14F-4D97-AF65-F5344CB8AC3E}">
        <p14:creationId xmlns:p14="http://schemas.microsoft.com/office/powerpoint/2010/main" val="3519008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8"/>
          <p:cNvSpPr>
            <a:spLocks noGrp="1"/>
          </p:cNvSpPr>
          <p:nvPr>
            <p:ph type="title"/>
          </p:nvPr>
        </p:nvSpPr>
        <p:spPr>
          <a:xfrm>
            <a:off x="152400" y="152400"/>
            <a:ext cx="8839200" cy="1251062"/>
          </a:xfrm>
        </p:spPr>
        <p:txBody>
          <a:bodyPr>
            <a:normAutofit fontScale="90000"/>
          </a:bodyPr>
          <a:lstStyle/>
          <a:p>
            <a:pPr algn="ctr"/>
            <a:r>
              <a:rPr lang="en-US" altLang="en-US" dirty="0"/>
              <a:t>Difficult </a:t>
            </a:r>
            <a:r>
              <a:rPr lang="en-US" altLang="en-US" dirty="0" err="1"/>
              <a:t>temperament</a:t>
            </a:r>
            <a:r>
              <a:rPr lang="en-US" altLang="en-US" dirty="0" err="1">
                <a:sym typeface="Wingdings" panose="05000000000000000000" pitchFamily="2" charset="2"/>
              </a:rPr>
              <a:t>externalizing</a:t>
            </a:r>
            <a:br>
              <a:rPr lang="en-US" altLang="en-US" dirty="0">
                <a:sym typeface="Wingdings" panose="05000000000000000000" pitchFamily="2" charset="2"/>
              </a:rPr>
            </a:br>
            <a:r>
              <a:rPr lang="en-US" altLang="en-US" i="1" dirty="0">
                <a:sym typeface="Wingdings" panose="05000000000000000000" pitchFamily="2" charset="2"/>
              </a:rPr>
              <a:t>only in low childcare quality</a:t>
            </a:r>
            <a:endParaRPr lang="en-US" altLang="en-US" dirty="0"/>
          </a:p>
        </p:txBody>
      </p:sp>
      <p:sp>
        <p:nvSpPr>
          <p:cNvPr id="11" name="Content Placeholder 10"/>
          <p:cNvSpPr>
            <a:spLocks noGrp="1"/>
          </p:cNvSpPr>
          <p:nvPr>
            <p:ph sz="half" idx="2"/>
          </p:nvPr>
        </p:nvSpPr>
        <p:spPr>
          <a:xfrm>
            <a:off x="5040862" y="1594018"/>
            <a:ext cx="3749675" cy="4572000"/>
          </a:xfrm>
        </p:spPr>
        <p:txBody>
          <a:bodyPr>
            <a:normAutofit fontScale="92500"/>
          </a:bodyPr>
          <a:lstStyle/>
          <a:p>
            <a:pPr>
              <a:defRPr/>
            </a:pPr>
            <a:r>
              <a:rPr lang="en-US" dirty="0"/>
              <a:t>Diathesis stress model</a:t>
            </a:r>
          </a:p>
          <a:p>
            <a:pPr>
              <a:defRPr/>
            </a:pPr>
            <a:r>
              <a:rPr lang="en-US" dirty="0"/>
              <a:t>Externalizing problems only significant when childcare quality was less than 2.84</a:t>
            </a:r>
          </a:p>
          <a:p>
            <a:pPr lvl="2">
              <a:defRPr/>
            </a:pPr>
            <a:r>
              <a:rPr lang="en-US" dirty="0"/>
              <a:t>Higher scores reflect children’s experience with caregivers who were more attentive, stimulating, positively affectionate, less intrusive and negative</a:t>
            </a:r>
          </a:p>
          <a:p>
            <a:pPr lvl="1">
              <a:defRPr/>
            </a:pPr>
            <a:endParaRPr lang="en-US" dirty="0"/>
          </a:p>
        </p:txBody>
      </p:sp>
      <p:pic>
        <p:nvPicPr>
          <p:cNvPr id="52228" name="Picture 3"/>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4819" t="2794" b="1494"/>
          <a:stretch/>
        </p:blipFill>
        <p:spPr>
          <a:xfrm>
            <a:off x="304800" y="1594018"/>
            <a:ext cx="4743877" cy="512875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F488758F-C59C-4415-8741-3B058C6FD644}"/>
              </a:ext>
            </a:extLst>
          </p:cNvPr>
          <p:cNvSpPr txBox="1"/>
          <p:nvPr/>
        </p:nvSpPr>
        <p:spPr>
          <a:xfrm rot="2704562">
            <a:off x="8958833" y="4016563"/>
            <a:ext cx="4611076" cy="369332"/>
          </a:xfrm>
          <a:prstGeom prst="rect">
            <a:avLst/>
          </a:prstGeom>
          <a:noFill/>
        </p:spPr>
        <p:txBody>
          <a:bodyPr wrap="square">
            <a:spAutoFit/>
          </a:bodyPr>
          <a:lstStyle/>
          <a:p>
            <a:pPr eaLnBrk="1" hangingPunct="1"/>
            <a:r>
              <a:rPr lang="en-US" altLang="en-US" dirty="0">
                <a:solidFill>
                  <a:schemeClr val="accent1"/>
                </a:solidFill>
              </a:rPr>
              <a:t>Orchids vs. Dandelions?</a:t>
            </a:r>
          </a:p>
        </p:txBody>
      </p:sp>
      <p:pic>
        <p:nvPicPr>
          <p:cNvPr id="7" name="Picture 2">
            <a:extLst>
              <a:ext uri="{FF2B5EF4-FFF2-40B4-BE49-F238E27FC236}">
                <a16:creationId xmlns:a16="http://schemas.microsoft.com/office/drawing/2014/main" id="{FDAAF4A3-35BB-44B2-A4D2-BFAF0F35C1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716" y="6166018"/>
            <a:ext cx="2330884" cy="69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1460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414" y="1981200"/>
            <a:ext cx="9144000" cy="2691475"/>
          </a:xfrm>
          <a:prstGeom prst="rect">
            <a:avLst/>
          </a:prstGeom>
        </p:spPr>
      </p:pic>
    </p:spTree>
    <p:extLst>
      <p:ext uri="{BB962C8B-B14F-4D97-AF65-F5344CB8AC3E}">
        <p14:creationId xmlns:p14="http://schemas.microsoft.com/office/powerpoint/2010/main" val="4272671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457200" y="1775191"/>
            <a:ext cx="8229600" cy="2644409"/>
          </a:xfrm>
        </p:spPr>
        <p:txBody>
          <a:bodyPr>
            <a:normAutofit fontScale="92500" lnSpcReduction="10000"/>
          </a:bodyPr>
          <a:lstStyle/>
          <a:p>
            <a:r>
              <a:rPr lang="en-US" dirty="0"/>
              <a:t>~50% of infants/toddlers and &gt; than 75% preschoolers experience regular nonparental child care (</a:t>
            </a:r>
            <a:r>
              <a:rPr lang="en-US" dirty="0" err="1"/>
              <a:t>Burchinal</a:t>
            </a:r>
            <a:r>
              <a:rPr lang="en-US" dirty="0"/>
              <a:t> et al., 2015)</a:t>
            </a:r>
          </a:p>
          <a:p>
            <a:endParaRPr lang="en-US" dirty="0"/>
          </a:p>
          <a:p>
            <a:r>
              <a:rPr lang="en-US" dirty="0"/>
              <a:t>High-quality, early care and education improves  early cognitive and social skills</a:t>
            </a:r>
          </a:p>
          <a:p>
            <a:endParaRPr lang="en-US" dirty="0"/>
          </a:p>
        </p:txBody>
      </p:sp>
      <p:pic>
        <p:nvPicPr>
          <p:cNvPr id="1026" name="Picture 2" descr="Image result for early edu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4343400"/>
            <a:ext cx="5715000" cy="236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8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Study</a:t>
            </a:r>
          </a:p>
        </p:txBody>
      </p:sp>
      <p:sp>
        <p:nvSpPr>
          <p:cNvPr id="3" name="Content Placeholder 2"/>
          <p:cNvSpPr>
            <a:spLocks noGrp="1"/>
          </p:cNvSpPr>
          <p:nvPr>
            <p:ph idx="1"/>
          </p:nvPr>
        </p:nvSpPr>
        <p:spPr/>
        <p:txBody>
          <a:bodyPr>
            <a:normAutofit lnSpcReduction="10000"/>
          </a:bodyPr>
          <a:lstStyle/>
          <a:p>
            <a:r>
              <a:rPr lang="en-US" dirty="0"/>
              <a:t>The purpose of the current study is to examine if participation in early child care settings predicts end of high school (EOHS) </a:t>
            </a:r>
          </a:p>
          <a:p>
            <a:pPr lvl="1"/>
            <a:r>
              <a:rPr lang="en-US" dirty="0"/>
              <a:t>Academic outcomes</a:t>
            </a:r>
          </a:p>
          <a:p>
            <a:pPr lvl="1"/>
            <a:r>
              <a:rPr lang="en-US" dirty="0"/>
              <a:t>Social outcomes</a:t>
            </a:r>
          </a:p>
          <a:p>
            <a:pPr marL="457200" lvl="1" indent="0">
              <a:buNone/>
            </a:pPr>
            <a:endParaRPr lang="en-US" dirty="0"/>
          </a:p>
          <a:p>
            <a:r>
              <a:rPr lang="en-US" dirty="0"/>
              <a:t>Extend previous research by examining the links between routine early child-care experiences and later outcomes in a large and economically diverse sample</a:t>
            </a:r>
          </a:p>
          <a:p>
            <a:pPr lvl="1"/>
            <a:endParaRPr lang="en-US" dirty="0"/>
          </a:p>
        </p:txBody>
      </p:sp>
    </p:spTree>
    <p:extLst>
      <p:ext uri="{BB962C8B-B14F-4D97-AF65-F5344CB8AC3E}">
        <p14:creationId xmlns:p14="http://schemas.microsoft.com/office/powerpoint/2010/main" val="328290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Methods</a:t>
            </a:r>
            <a:endParaRPr lang="en-US" dirty="0"/>
          </a:p>
        </p:txBody>
      </p:sp>
      <p:sp>
        <p:nvSpPr>
          <p:cNvPr id="8" name="Content Placeholder 7"/>
          <p:cNvSpPr>
            <a:spLocks noGrp="1"/>
          </p:cNvSpPr>
          <p:nvPr>
            <p:ph idx="1"/>
          </p:nvPr>
        </p:nvSpPr>
        <p:spPr/>
        <p:txBody>
          <a:bodyPr>
            <a:normAutofit/>
          </a:bodyPr>
          <a:lstStyle/>
          <a:p>
            <a:r>
              <a:rPr lang="en-US" b="1" dirty="0"/>
              <a:t>Sample</a:t>
            </a:r>
            <a:r>
              <a:rPr lang="en-US" dirty="0"/>
              <a:t>: </a:t>
            </a:r>
          </a:p>
          <a:p>
            <a:pPr lvl="1"/>
            <a:r>
              <a:rPr lang="en-US" dirty="0"/>
              <a:t>NICHD Study of Early Child Care and Youth Development (SECCYD): (n= 1,364 families)</a:t>
            </a:r>
          </a:p>
          <a:p>
            <a:pPr lvl="1"/>
            <a:r>
              <a:rPr lang="en-US" dirty="0"/>
              <a:t>Sample at 15 years (n =1,002)</a:t>
            </a:r>
          </a:p>
          <a:p>
            <a:pPr lvl="1"/>
            <a:r>
              <a:rPr lang="en-US" dirty="0"/>
              <a:t>End of high school (EOHS) (n =779)</a:t>
            </a:r>
          </a:p>
          <a:p>
            <a:endParaRPr lang="en-US" dirty="0"/>
          </a:p>
          <a:p>
            <a:endParaRPr lang="en-US" dirty="0"/>
          </a:p>
          <a:p>
            <a:pPr lvl="1"/>
            <a:endParaRPr lang="en-US" dirty="0"/>
          </a:p>
        </p:txBody>
      </p:sp>
    </p:spTree>
    <p:extLst>
      <p:ext uri="{BB962C8B-B14F-4D97-AF65-F5344CB8AC3E}">
        <p14:creationId xmlns:p14="http://schemas.microsoft.com/office/powerpoint/2010/main" val="42824928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457200" y="1775191"/>
            <a:ext cx="8534400" cy="5082809"/>
          </a:xfrm>
        </p:spPr>
        <p:txBody>
          <a:bodyPr>
            <a:normAutofit fontScale="77500" lnSpcReduction="20000"/>
          </a:bodyPr>
          <a:lstStyle/>
          <a:p>
            <a:r>
              <a:rPr lang="en-US" b="1" dirty="0"/>
              <a:t>EOHS measures of academic standing</a:t>
            </a:r>
            <a:r>
              <a:rPr lang="en-US" dirty="0"/>
              <a:t>: typical grades, advanced coursework, class rank, and selectivity of the postsecondary institutions that young people plan to attend. </a:t>
            </a:r>
          </a:p>
          <a:p>
            <a:r>
              <a:rPr lang="en-US" b="1" dirty="0"/>
              <a:t>EOHS measures of social outcomes: </a:t>
            </a:r>
            <a:r>
              <a:rPr lang="en-US" dirty="0"/>
              <a:t>social,</a:t>
            </a:r>
            <a:r>
              <a:rPr lang="en-US" b="1" dirty="0"/>
              <a:t> </a:t>
            </a:r>
            <a:r>
              <a:rPr lang="en-US" dirty="0"/>
              <a:t>emotional, and behavioral competencies</a:t>
            </a:r>
          </a:p>
          <a:p>
            <a:pPr marL="118872" indent="0">
              <a:buNone/>
            </a:pPr>
            <a:endParaRPr lang="en-US" dirty="0"/>
          </a:p>
          <a:p>
            <a:r>
              <a:rPr lang="en-US" b="1" dirty="0"/>
              <a:t>Covariates: </a:t>
            </a:r>
            <a:r>
              <a:rPr lang="en-US" dirty="0"/>
              <a:t>as a potential moderator of relations between early child care and functioning </a:t>
            </a:r>
          </a:p>
          <a:p>
            <a:pPr lvl="1"/>
            <a:r>
              <a:rPr lang="en-US" b="1" dirty="0"/>
              <a:t>Early childhood: Gender, race/ethnicity, </a:t>
            </a:r>
            <a:r>
              <a:rPr lang="en-US" dirty="0"/>
              <a:t>maternal education (in years); maternal vocabulary Peabody Picture Vocabulary Test, mother NEO Personality, </a:t>
            </a:r>
          </a:p>
          <a:p>
            <a:pPr lvl="1"/>
            <a:r>
              <a:rPr lang="en-US" b="1" dirty="0"/>
              <a:t>Early, Middle, and Adolescent Covariates: </a:t>
            </a:r>
            <a:r>
              <a:rPr lang="en-US" dirty="0"/>
              <a:t>maternal depressive symptoms, observed maternal sensitivity, income-to-needs ratio, and presence of a husband or partner in the household. </a:t>
            </a:r>
          </a:p>
          <a:p>
            <a:pPr lvl="1"/>
            <a:r>
              <a:rPr lang="en-US" dirty="0"/>
              <a:t>Unique to middle: quality of school experiences</a:t>
            </a:r>
          </a:p>
          <a:p>
            <a:endParaRPr lang="en-US" dirty="0"/>
          </a:p>
        </p:txBody>
      </p:sp>
    </p:spTree>
    <p:extLst>
      <p:ext uri="{BB962C8B-B14F-4D97-AF65-F5344CB8AC3E}">
        <p14:creationId xmlns:p14="http://schemas.microsoft.com/office/powerpoint/2010/main" val="3120732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10" name="Content Placeholder 9"/>
          <p:cNvSpPr>
            <a:spLocks noGrp="1"/>
          </p:cNvSpPr>
          <p:nvPr>
            <p:ph idx="1"/>
          </p:nvPr>
        </p:nvSpPr>
        <p:spPr>
          <a:xfrm>
            <a:off x="457200" y="1752601"/>
            <a:ext cx="8458200" cy="5105400"/>
          </a:xfrm>
        </p:spPr>
        <p:txBody>
          <a:bodyPr>
            <a:normAutofit fontScale="70000" lnSpcReduction="20000"/>
          </a:bodyPr>
          <a:lstStyle/>
          <a:p>
            <a:r>
              <a:rPr lang="en-US" dirty="0"/>
              <a:t>HOME </a:t>
            </a:r>
            <a:r>
              <a:rPr lang="en-US" dirty="0" err="1"/>
              <a:t>Home</a:t>
            </a:r>
            <a:r>
              <a:rPr lang="en-US" dirty="0"/>
              <a:t> Observation of the Environment </a:t>
            </a:r>
          </a:p>
          <a:p>
            <a:r>
              <a:rPr lang="en-US" dirty="0"/>
              <a:t>WJR Woodcock-Johnson </a:t>
            </a:r>
          </a:p>
          <a:p>
            <a:r>
              <a:rPr lang="en-US" dirty="0"/>
              <a:t>PLS Preschool Language Scale</a:t>
            </a:r>
          </a:p>
          <a:p>
            <a:r>
              <a:rPr lang="en-US" dirty="0"/>
              <a:t>CBCL Child Behavior Checklist</a:t>
            </a:r>
          </a:p>
          <a:p>
            <a:pPr marL="118872" indent="0">
              <a:buNone/>
            </a:pPr>
            <a:endParaRPr lang="en-US" dirty="0"/>
          </a:p>
          <a:p>
            <a:r>
              <a:rPr lang="en-US" b="1" dirty="0"/>
              <a:t>Outcomes: </a:t>
            </a:r>
          </a:p>
          <a:p>
            <a:r>
              <a:rPr lang="en-US" dirty="0"/>
              <a:t>EOHS measures of academic standing:</a:t>
            </a:r>
          </a:p>
          <a:p>
            <a:pPr lvl="1"/>
            <a:r>
              <a:rPr lang="en-US" dirty="0"/>
              <a:t>Grades</a:t>
            </a:r>
          </a:p>
          <a:p>
            <a:pPr lvl="1"/>
            <a:r>
              <a:rPr lang="en-US" dirty="0"/>
              <a:t>Advanced Coursework</a:t>
            </a:r>
          </a:p>
          <a:p>
            <a:pPr lvl="1"/>
            <a:r>
              <a:rPr lang="en-US" dirty="0"/>
              <a:t>Class Rank</a:t>
            </a:r>
          </a:p>
          <a:p>
            <a:pPr lvl="1"/>
            <a:r>
              <a:rPr lang="en-US" dirty="0"/>
              <a:t>Plans after high school</a:t>
            </a:r>
          </a:p>
          <a:p>
            <a:pPr lvl="2"/>
            <a:r>
              <a:rPr lang="en-US" dirty="0"/>
              <a:t>Selectivity of College</a:t>
            </a:r>
          </a:p>
          <a:p>
            <a:r>
              <a:rPr lang="en-US" dirty="0"/>
              <a:t>Behavioral adjustment</a:t>
            </a:r>
          </a:p>
          <a:p>
            <a:pPr lvl="1"/>
            <a:r>
              <a:rPr lang="en-US" dirty="0"/>
              <a:t>Delinquent Behavior and Aggressive Behavior scales: Adolescents self-reported externalizing behaviors</a:t>
            </a:r>
          </a:p>
          <a:p>
            <a:pPr lvl="1"/>
            <a:r>
              <a:rPr lang="en-US" dirty="0"/>
              <a:t>Report of risk-taking behaviors</a:t>
            </a:r>
          </a:p>
          <a:p>
            <a:pPr lvl="1"/>
            <a:r>
              <a:rPr lang="en-US" dirty="0"/>
              <a:t>Weinberger Adjustment Inventory: reactions to external constraints</a:t>
            </a:r>
          </a:p>
        </p:txBody>
      </p:sp>
    </p:spTree>
    <p:extLst>
      <p:ext uri="{BB962C8B-B14F-4D97-AF65-F5344CB8AC3E}">
        <p14:creationId xmlns:p14="http://schemas.microsoft.com/office/powerpoint/2010/main" val="357920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idx="1"/>
          </p:nvPr>
        </p:nvSpPr>
        <p:spPr/>
        <p:txBody>
          <a:bodyPr/>
          <a:lstStyle/>
          <a:p>
            <a:r>
              <a:rPr lang="en-US" dirty="0"/>
              <a:t>ADD TITLE SLIDE HERE!</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2701239"/>
          </a:xfrm>
          <a:prstGeom prst="rect">
            <a:avLst/>
          </a:prstGeom>
        </p:spPr>
      </p:pic>
      <p:sp>
        <p:nvSpPr>
          <p:cNvPr id="5" name="Content Placeholder 7"/>
          <p:cNvSpPr txBox="1">
            <a:spLocks/>
          </p:cNvSpPr>
          <p:nvPr/>
        </p:nvSpPr>
        <p:spPr>
          <a:xfrm>
            <a:off x="914400" y="3920439"/>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a:t>Participants (N=1364)</a:t>
            </a:r>
          </a:p>
          <a:p>
            <a:pPr lvl="1" fontAlgn="auto">
              <a:spcAft>
                <a:spcPts val="0"/>
              </a:spcAft>
            </a:pPr>
            <a:r>
              <a:rPr lang="en-US"/>
              <a:t>(N=1,095 by 54 months)</a:t>
            </a:r>
          </a:p>
          <a:p>
            <a:pPr fontAlgn="auto">
              <a:spcAft>
                <a:spcPts val="0"/>
              </a:spcAft>
            </a:pPr>
            <a:r>
              <a:rPr lang="en-US"/>
              <a:t>24% ethnic minority</a:t>
            </a:r>
          </a:p>
          <a:p>
            <a:pPr fontAlgn="auto">
              <a:spcAft>
                <a:spcPts val="0"/>
              </a:spcAft>
            </a:pPr>
            <a:r>
              <a:rPr lang="en-US"/>
              <a:t>Assessed at 1, 6, 15, 24, 36, and 54 months</a:t>
            </a:r>
          </a:p>
          <a:p>
            <a:pPr fontAlgn="auto">
              <a:spcAft>
                <a:spcPts val="0"/>
              </a:spcAft>
            </a:pPr>
            <a:endParaRPr lang="en-US"/>
          </a:p>
          <a:p>
            <a:pPr fontAlgn="auto">
              <a:spcAft>
                <a:spcPts val="0"/>
              </a:spcAft>
            </a:pPr>
            <a:endParaRPr lang="en-US"/>
          </a:p>
          <a:p>
            <a:pPr lvl="1" fontAlgn="auto">
              <a:spcAft>
                <a:spcPts val="0"/>
              </a:spcAft>
            </a:pPr>
            <a:endParaRPr lang="en-US" dirty="0"/>
          </a:p>
        </p:txBody>
      </p:sp>
    </p:spTree>
    <p:extLst>
      <p:ext uri="{BB962C8B-B14F-4D97-AF65-F5344CB8AC3E}">
        <p14:creationId xmlns:p14="http://schemas.microsoft.com/office/powerpoint/2010/main" val="40442222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sp>
        <p:nvSpPr>
          <p:cNvPr id="10" name="Content Placeholder 9"/>
          <p:cNvSpPr>
            <a:spLocks noGrp="1"/>
          </p:cNvSpPr>
          <p:nvPr>
            <p:ph idx="1"/>
          </p:nvPr>
        </p:nvSpPr>
        <p:spPr/>
        <p:txBody>
          <a:bodyPr/>
          <a:lstStyle/>
          <a:p>
            <a:pPr marL="118872" indent="0">
              <a:buNone/>
            </a:pPr>
            <a:endParaRPr lang="en-US" dirty="0"/>
          </a:p>
        </p:txBody>
      </p:sp>
      <p:pic>
        <p:nvPicPr>
          <p:cNvPr id="4" name="Picture 3"/>
          <p:cNvPicPr>
            <a:picLocks noChangeAspect="1"/>
          </p:cNvPicPr>
          <p:nvPr/>
        </p:nvPicPr>
        <p:blipFill>
          <a:blip r:embed="rId3"/>
          <a:stretch>
            <a:fillRect/>
          </a:stretch>
        </p:blipFill>
        <p:spPr>
          <a:xfrm>
            <a:off x="727276" y="1430826"/>
            <a:ext cx="7924800" cy="5260877"/>
          </a:xfrm>
          <a:prstGeom prst="rect">
            <a:avLst/>
          </a:prstGeom>
        </p:spPr>
      </p:pic>
      <p:sp>
        <p:nvSpPr>
          <p:cNvPr id="3" name="Right Brace 2"/>
          <p:cNvSpPr/>
          <p:nvPr/>
        </p:nvSpPr>
        <p:spPr>
          <a:xfrm>
            <a:off x="3048000" y="2643817"/>
            <a:ext cx="1005840" cy="3299783"/>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5" name="TextBox 4"/>
          <p:cNvSpPr txBox="1"/>
          <p:nvPr/>
        </p:nvSpPr>
        <p:spPr>
          <a:xfrm>
            <a:off x="4191000" y="4037615"/>
            <a:ext cx="3093719" cy="584775"/>
          </a:xfrm>
          <a:prstGeom prst="rect">
            <a:avLst/>
          </a:prstGeom>
          <a:noFill/>
        </p:spPr>
        <p:txBody>
          <a:bodyPr wrap="square" rtlCol="0">
            <a:spAutoFit/>
          </a:bodyPr>
          <a:lstStyle/>
          <a:p>
            <a:r>
              <a:rPr lang="en-US" sz="3200" b="1" dirty="0">
                <a:solidFill>
                  <a:srgbClr val="C00000"/>
                </a:solidFill>
              </a:rPr>
              <a:t>Moderators</a:t>
            </a:r>
          </a:p>
        </p:txBody>
      </p:sp>
      <p:sp>
        <p:nvSpPr>
          <p:cNvPr id="7" name="Right Brace 6"/>
          <p:cNvSpPr/>
          <p:nvPr/>
        </p:nvSpPr>
        <p:spPr>
          <a:xfrm>
            <a:off x="3116484" y="5978895"/>
            <a:ext cx="929640" cy="685800"/>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8" name="TextBox 7"/>
          <p:cNvSpPr txBox="1"/>
          <p:nvPr/>
        </p:nvSpPr>
        <p:spPr>
          <a:xfrm>
            <a:off x="4171709" y="6029407"/>
            <a:ext cx="3093719" cy="584775"/>
          </a:xfrm>
          <a:prstGeom prst="rect">
            <a:avLst/>
          </a:prstGeom>
          <a:noFill/>
        </p:spPr>
        <p:txBody>
          <a:bodyPr wrap="square" rtlCol="0">
            <a:spAutoFit/>
          </a:bodyPr>
          <a:lstStyle/>
          <a:p>
            <a:r>
              <a:rPr lang="en-US" sz="3200" b="1">
                <a:solidFill>
                  <a:srgbClr val="C00000"/>
                </a:solidFill>
              </a:rPr>
              <a:t>Predictors</a:t>
            </a:r>
            <a:endParaRPr lang="en-US" sz="3200" b="1" dirty="0">
              <a:solidFill>
                <a:srgbClr val="C00000"/>
              </a:solidFill>
            </a:endParaRPr>
          </a:p>
        </p:txBody>
      </p:sp>
    </p:spTree>
    <p:extLst>
      <p:ext uri="{BB962C8B-B14F-4D97-AF65-F5344CB8AC3E}">
        <p14:creationId xmlns:p14="http://schemas.microsoft.com/office/powerpoint/2010/main" val="27736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continued</a:t>
            </a:r>
          </a:p>
        </p:txBody>
      </p:sp>
      <p:sp>
        <p:nvSpPr>
          <p:cNvPr id="10" name="Content Placeholder 9"/>
          <p:cNvSpPr>
            <a:spLocks noGrp="1"/>
          </p:cNvSpPr>
          <p:nvPr>
            <p:ph idx="1"/>
          </p:nvPr>
        </p:nvSpPr>
        <p:spPr/>
        <p:txBody>
          <a:bodyPr/>
          <a:lstStyle/>
          <a:p>
            <a:pPr marL="118872" indent="0">
              <a:buNone/>
            </a:pPr>
            <a:endParaRPr lang="en-US" dirty="0"/>
          </a:p>
        </p:txBody>
      </p:sp>
      <p:pic>
        <p:nvPicPr>
          <p:cNvPr id="3" name="Picture 2"/>
          <p:cNvPicPr>
            <a:picLocks noChangeAspect="1"/>
          </p:cNvPicPr>
          <p:nvPr/>
        </p:nvPicPr>
        <p:blipFill>
          <a:blip r:embed="rId3"/>
          <a:stretch>
            <a:fillRect/>
          </a:stretch>
        </p:blipFill>
        <p:spPr>
          <a:xfrm>
            <a:off x="-5787" y="2639396"/>
            <a:ext cx="9144000" cy="3103207"/>
          </a:xfrm>
          <a:prstGeom prst="rect">
            <a:avLst/>
          </a:prstGeom>
        </p:spPr>
      </p:pic>
      <p:sp>
        <p:nvSpPr>
          <p:cNvPr id="5" name="Right Brace 4"/>
          <p:cNvSpPr/>
          <p:nvPr/>
        </p:nvSpPr>
        <p:spPr>
          <a:xfrm>
            <a:off x="2819400" y="4191000"/>
            <a:ext cx="396240" cy="1272217"/>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6" name="TextBox 5"/>
          <p:cNvSpPr txBox="1"/>
          <p:nvPr/>
        </p:nvSpPr>
        <p:spPr>
          <a:xfrm>
            <a:off x="3520440" y="4534720"/>
            <a:ext cx="3093719" cy="584775"/>
          </a:xfrm>
          <a:prstGeom prst="rect">
            <a:avLst/>
          </a:prstGeom>
          <a:noFill/>
        </p:spPr>
        <p:txBody>
          <a:bodyPr wrap="square" rtlCol="0">
            <a:spAutoFit/>
          </a:bodyPr>
          <a:lstStyle/>
          <a:p>
            <a:r>
              <a:rPr lang="en-US" sz="3200" b="1" dirty="0">
                <a:solidFill>
                  <a:srgbClr val="C00000"/>
                </a:solidFill>
              </a:rPr>
              <a:t>Outcomes</a:t>
            </a:r>
          </a:p>
        </p:txBody>
      </p:sp>
    </p:spTree>
    <p:extLst>
      <p:ext uri="{BB962C8B-B14F-4D97-AF65-F5344CB8AC3E}">
        <p14:creationId xmlns:p14="http://schemas.microsoft.com/office/powerpoint/2010/main" val="409860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 care quality correlated with End Of HS (EOHS) outcomes</a:t>
            </a:r>
          </a:p>
        </p:txBody>
      </p:sp>
      <p:sp>
        <p:nvSpPr>
          <p:cNvPr id="3" name="Content Placeholder 2"/>
          <p:cNvSpPr>
            <a:spLocks noGrp="1"/>
          </p:cNvSpPr>
          <p:nvPr>
            <p:ph idx="1"/>
          </p:nvPr>
        </p:nvSpPr>
        <p:spPr>
          <a:xfrm>
            <a:off x="152400" y="5227783"/>
            <a:ext cx="8839200" cy="990600"/>
          </a:xfrm>
        </p:spPr>
        <p:txBody>
          <a:bodyPr>
            <a:normAutofit/>
          </a:bodyPr>
          <a:lstStyle/>
          <a:p>
            <a:r>
              <a:rPr lang="en-US" sz="2800" dirty="0"/>
              <a:t>*Hours in child care NOT correlated with outcomes</a:t>
            </a:r>
          </a:p>
        </p:txBody>
      </p:sp>
      <p:pic>
        <p:nvPicPr>
          <p:cNvPr id="4" name="Picture 3"/>
          <p:cNvPicPr>
            <a:picLocks noChangeAspect="1"/>
          </p:cNvPicPr>
          <p:nvPr/>
        </p:nvPicPr>
        <p:blipFill>
          <a:blip r:embed="rId3"/>
          <a:stretch>
            <a:fillRect/>
          </a:stretch>
        </p:blipFill>
        <p:spPr>
          <a:xfrm>
            <a:off x="205774" y="1775191"/>
            <a:ext cx="8938225" cy="3385559"/>
          </a:xfrm>
          <a:prstGeom prst="rect">
            <a:avLst/>
          </a:prstGeom>
        </p:spPr>
      </p:pic>
      <p:sp>
        <p:nvSpPr>
          <p:cNvPr id="5" name="Rectangle 4"/>
          <p:cNvSpPr/>
          <p:nvPr/>
        </p:nvSpPr>
        <p:spPr>
          <a:xfrm flipH="1" flipV="1">
            <a:off x="205774" y="4190999"/>
            <a:ext cx="8785826" cy="609599"/>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6" name="Picture 2" descr="Image result for childcare clock"/>
          <p:cNvPicPr>
            <a:picLocks noChangeAspect="1" noChangeArrowheads="1"/>
          </p:cNvPicPr>
          <p:nvPr/>
        </p:nvPicPr>
        <p:blipFill rotWithShape="1">
          <a:blip r:embed="rId4">
            <a:extLst>
              <a:ext uri="{28A0092B-C50C-407E-A947-70E740481C1C}">
                <a14:useLocalDpi xmlns:a14="http://schemas.microsoft.com/office/drawing/2010/main" val="0"/>
              </a:ext>
            </a:extLst>
          </a:blip>
          <a:srcRect l="44291" r="11583"/>
          <a:stretch/>
        </p:blipFill>
        <p:spPr bwMode="auto">
          <a:xfrm>
            <a:off x="3810000" y="5690974"/>
            <a:ext cx="1176694" cy="1081087"/>
          </a:xfrm>
          <a:prstGeom prst="rect">
            <a:avLst/>
          </a:prstGeom>
          <a:noFill/>
          <a:extLst>
            <a:ext uri="{909E8E84-426E-40DD-AFC4-6F175D3DCCD1}">
              <a14:hiddenFill xmlns:a14="http://schemas.microsoft.com/office/drawing/2010/main">
                <a:solidFill>
                  <a:srgbClr val="FFFFFF"/>
                </a:solidFill>
              </a14:hiddenFill>
            </a:ext>
          </a:extLst>
        </p:spPr>
      </p:pic>
      <p:sp>
        <p:nvSpPr>
          <p:cNvPr id="7" name="&quot;Not Allowed&quot; Symbol 6"/>
          <p:cNvSpPr/>
          <p:nvPr/>
        </p:nvSpPr>
        <p:spPr>
          <a:xfrm>
            <a:off x="3505200" y="5690974"/>
            <a:ext cx="1752600" cy="1167026"/>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12560C6C-C956-459E-B878-0DE5ADDB9943}"/>
              </a:ext>
            </a:extLst>
          </p:cNvPr>
          <p:cNvPicPr>
            <a:picLocks noChangeAspect="1"/>
          </p:cNvPicPr>
          <p:nvPr/>
        </p:nvPicPr>
        <p:blipFill>
          <a:blip r:embed="rId5"/>
          <a:stretch>
            <a:fillRect/>
          </a:stretch>
        </p:blipFill>
        <p:spPr>
          <a:xfrm>
            <a:off x="5474095" y="5789257"/>
            <a:ext cx="3517505" cy="1035354"/>
          </a:xfrm>
          <a:prstGeom prst="rect">
            <a:avLst/>
          </a:prstGeom>
        </p:spPr>
      </p:pic>
    </p:spTree>
    <p:extLst>
      <p:ext uri="{BB962C8B-B14F-4D97-AF65-F5344CB8AC3E}">
        <p14:creationId xmlns:p14="http://schemas.microsoft.com/office/powerpoint/2010/main" val="29292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altLang="en-US" dirty="0"/>
              <a:t>Care quality…</a:t>
            </a:r>
          </a:p>
        </p:txBody>
      </p:sp>
      <p:sp>
        <p:nvSpPr>
          <p:cNvPr id="3" name="Content Placeholder 2"/>
          <p:cNvSpPr>
            <a:spLocks noGrp="1"/>
          </p:cNvSpPr>
          <p:nvPr>
            <p:ph idx="1"/>
          </p:nvPr>
        </p:nvSpPr>
        <p:spPr/>
        <p:txBody>
          <a:bodyPr>
            <a:normAutofit lnSpcReduction="10000"/>
          </a:bodyPr>
          <a:lstStyle/>
          <a:p>
            <a:pPr>
              <a:defRPr/>
            </a:pPr>
            <a:r>
              <a:rPr lang="en-US" dirty="0"/>
              <a:t>Higher child care quality </a:t>
            </a:r>
            <a:r>
              <a:rPr lang="en-US" i="1" dirty="0"/>
              <a:t>and</a:t>
            </a:r>
            <a:r>
              <a:rPr lang="en-US" dirty="0"/>
              <a:t> more center-type care were correlated with higher class rank, higher grades, more advanced coursework, and plans to attend more selective colleges. </a:t>
            </a:r>
          </a:p>
          <a:p>
            <a:pPr marL="118872" indent="0">
              <a:buFont typeface="Wingdings 2" panose="05020102010507070707" pitchFamily="18" charset="2"/>
              <a:buNone/>
              <a:defRPr/>
            </a:pPr>
            <a:endParaRPr lang="en-US" dirty="0"/>
          </a:p>
          <a:p>
            <a:pPr lvl="1">
              <a:defRPr/>
            </a:pPr>
            <a:r>
              <a:rPr lang="en-US" dirty="0"/>
              <a:t>Amount of time in early child care was </a:t>
            </a:r>
            <a:r>
              <a:rPr lang="en-US" b="1" dirty="0"/>
              <a:t>not</a:t>
            </a:r>
            <a:r>
              <a:rPr lang="en-US" dirty="0"/>
              <a:t> correlated with the measures of end of high school (EOHS) academic standing or behavioral adjustment.</a:t>
            </a:r>
          </a:p>
        </p:txBody>
      </p:sp>
    </p:spTree>
    <p:extLst>
      <p:ext uri="{BB962C8B-B14F-4D97-AF65-F5344CB8AC3E}">
        <p14:creationId xmlns:p14="http://schemas.microsoft.com/office/powerpoint/2010/main" val="1745419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947894"/>
            <a:ext cx="6686550" cy="939546"/>
          </a:xfrm>
        </p:spPr>
        <p:txBody>
          <a:bodyPr>
            <a:noAutofit/>
          </a:bodyPr>
          <a:lstStyle/>
          <a:p>
            <a:r>
              <a:rPr lang="en-US" sz="2400" dirty="0"/>
              <a:t>Disciplinary reports of student conflict at treatment schools reduced by 30% over 1 year</a:t>
            </a:r>
          </a:p>
        </p:txBody>
      </p:sp>
      <p:sp>
        <p:nvSpPr>
          <p:cNvPr id="3" name="Content Placeholder 2"/>
          <p:cNvSpPr>
            <a:spLocks noGrp="1"/>
          </p:cNvSpPr>
          <p:nvPr>
            <p:ph idx="1"/>
          </p:nvPr>
        </p:nvSpPr>
        <p:spPr>
          <a:xfrm>
            <a:off x="1485900" y="2057401"/>
            <a:ext cx="6172200" cy="3469207"/>
          </a:xfrm>
        </p:spPr>
        <p:txBody>
          <a:bodyPr>
            <a:normAutofit/>
          </a:bodyPr>
          <a:lstStyle/>
          <a:p>
            <a:endParaRPr lang="en-US" dirty="0"/>
          </a:p>
          <a:p>
            <a:endParaRPr lang="en-US" dirty="0"/>
          </a:p>
          <a:p>
            <a:endParaRPr lang="en-US" dirty="0"/>
          </a:p>
          <a:p>
            <a:pPr lvl="8"/>
            <a:endParaRPr lang="en-US" sz="825" dirty="0"/>
          </a:p>
        </p:txBody>
      </p:sp>
      <p:pic>
        <p:nvPicPr>
          <p:cNvPr id="5" name="Picture 4"/>
          <p:cNvPicPr>
            <a:picLocks noChangeAspect="1"/>
          </p:cNvPicPr>
          <p:nvPr/>
        </p:nvPicPr>
        <p:blipFill rotWithShape="1">
          <a:blip r:embed="rId2"/>
          <a:srcRect r="33903" b="14854"/>
          <a:stretch/>
        </p:blipFill>
        <p:spPr>
          <a:xfrm>
            <a:off x="1078170" y="2133758"/>
            <a:ext cx="6922831" cy="3316490"/>
          </a:xfrm>
          <a:prstGeom prst="rect">
            <a:avLst/>
          </a:prstGeom>
        </p:spPr>
      </p:pic>
      <p:sp>
        <p:nvSpPr>
          <p:cNvPr id="4" name="Rectangle 3"/>
          <p:cNvSpPr/>
          <p:nvPr/>
        </p:nvSpPr>
        <p:spPr>
          <a:xfrm>
            <a:off x="3086101" y="1910279"/>
            <a:ext cx="4264378" cy="300082"/>
          </a:xfrm>
          <a:prstGeom prst="rect">
            <a:avLst/>
          </a:prstGeom>
        </p:spPr>
        <p:txBody>
          <a:bodyPr wrap="square">
            <a:spAutoFit/>
          </a:bodyPr>
          <a:lstStyle/>
          <a:p>
            <a:pPr defTabSz="685800" eaLnBrk="1" fontAlgn="auto" hangingPunct="1">
              <a:spcBef>
                <a:spcPts val="0"/>
              </a:spcBef>
              <a:spcAft>
                <a:spcPts val="0"/>
              </a:spcAft>
            </a:pPr>
            <a:r>
              <a:rPr lang="en-US" sz="1350" dirty="0">
                <a:solidFill>
                  <a:prstClr val="black"/>
                </a:solidFill>
                <a:latin typeface="Aptos" panose="02110004020202020204"/>
              </a:rPr>
              <a:t>56 schools with 24,191 students.</a:t>
            </a:r>
          </a:p>
        </p:txBody>
      </p:sp>
      <p:sp>
        <p:nvSpPr>
          <p:cNvPr id="6" name="Rectangle 5"/>
          <p:cNvSpPr/>
          <p:nvPr/>
        </p:nvSpPr>
        <p:spPr>
          <a:xfrm>
            <a:off x="4743450" y="7533752"/>
            <a:ext cx="2286000" cy="184666"/>
          </a:xfrm>
          <a:prstGeom prst="rect">
            <a:avLst/>
          </a:prstGeom>
        </p:spPr>
        <p:txBody>
          <a:bodyPr wrap="square">
            <a:spAutoFit/>
          </a:bodyPr>
          <a:lstStyle/>
          <a:p>
            <a:pPr marL="2743200" lvl="8" defTabSz="685800"/>
            <a:endParaRPr lang="en-US" altLang="en-US" sz="600" dirty="0">
              <a:solidFill>
                <a:prstClr val="black"/>
              </a:solidFill>
              <a:latin typeface="Aptos" panose="02110004020202020204"/>
            </a:endParaRPr>
          </a:p>
        </p:txBody>
      </p:sp>
      <p:sp>
        <p:nvSpPr>
          <p:cNvPr id="7" name="TextBox 6"/>
          <p:cNvSpPr txBox="1"/>
          <p:nvPr/>
        </p:nvSpPr>
        <p:spPr>
          <a:xfrm>
            <a:off x="1314450" y="5657851"/>
            <a:ext cx="2743200" cy="253916"/>
          </a:xfrm>
          <a:prstGeom prst="rect">
            <a:avLst/>
          </a:prstGeom>
          <a:noFill/>
        </p:spPr>
        <p:txBody>
          <a:bodyPr wrap="square" rtlCol="0">
            <a:spAutoFit/>
          </a:bodyPr>
          <a:lstStyle/>
          <a:p>
            <a:pPr defTabSz="685800" eaLnBrk="1" fontAlgn="auto" hangingPunct="1">
              <a:spcBef>
                <a:spcPts val="0"/>
              </a:spcBef>
              <a:spcAft>
                <a:spcPts val="0"/>
              </a:spcAft>
            </a:pPr>
            <a:r>
              <a:rPr lang="en-US" sz="1050" dirty="0" err="1">
                <a:solidFill>
                  <a:prstClr val="black"/>
                </a:solidFill>
                <a:latin typeface="Aptos" panose="02110004020202020204"/>
              </a:rPr>
              <a:t>Paluck</a:t>
            </a:r>
            <a:r>
              <a:rPr lang="en-US" sz="1050" dirty="0">
                <a:solidFill>
                  <a:prstClr val="black"/>
                </a:solidFill>
                <a:latin typeface="Aptos" panose="02110004020202020204"/>
              </a:rPr>
              <a:t> et al., 2015 | Roddy, 2017</a:t>
            </a:r>
          </a:p>
        </p:txBody>
      </p:sp>
      <p:pic>
        <p:nvPicPr>
          <p:cNvPr id="8" name="Picture 7"/>
          <p:cNvPicPr>
            <a:picLocks noChangeAspect="1"/>
          </p:cNvPicPr>
          <p:nvPr/>
        </p:nvPicPr>
        <p:blipFill rotWithShape="1">
          <a:blip r:embed="rId2"/>
          <a:srcRect l="36005" t="85146" r="33902" b="5170"/>
          <a:stretch/>
        </p:blipFill>
        <p:spPr>
          <a:xfrm>
            <a:off x="3371851" y="5403293"/>
            <a:ext cx="3893881" cy="569430"/>
          </a:xfrm>
          <a:prstGeom prst="rect">
            <a:avLst/>
          </a:prstGeom>
        </p:spPr>
      </p:pic>
    </p:spTree>
    <p:extLst>
      <p:ext uri="{BB962C8B-B14F-4D97-AF65-F5344CB8AC3E}">
        <p14:creationId xmlns:p14="http://schemas.microsoft.com/office/powerpoint/2010/main" val="436250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139952"/>
          </a:xfrm>
        </p:spPr>
        <p:txBody>
          <a:bodyPr>
            <a:normAutofit fontScale="90000"/>
          </a:bodyPr>
          <a:lstStyle/>
          <a:p>
            <a:r>
              <a:rPr lang="en-US" sz="4000" dirty="0"/>
              <a:t>Are There Relations Between Early Child Care and Adolescent Outcomes at the EOHS?</a:t>
            </a:r>
          </a:p>
        </p:txBody>
      </p:sp>
      <p:sp>
        <p:nvSpPr>
          <p:cNvPr id="11" name="Rectangle 10"/>
          <p:cNvSpPr/>
          <p:nvPr/>
        </p:nvSpPr>
        <p:spPr>
          <a:xfrm>
            <a:off x="1905000" y="50292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p:cNvSpPr/>
          <p:nvPr/>
        </p:nvSpPr>
        <p:spPr>
          <a:xfrm>
            <a:off x="19050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3" name="Picture 22"/>
          <p:cNvPicPr>
            <a:picLocks noChangeAspect="1"/>
          </p:cNvPicPr>
          <p:nvPr/>
        </p:nvPicPr>
        <p:blipFill>
          <a:blip r:embed="rId3"/>
          <a:stretch>
            <a:fillRect/>
          </a:stretch>
        </p:blipFill>
        <p:spPr>
          <a:xfrm>
            <a:off x="-76200" y="2043269"/>
            <a:ext cx="9144000" cy="3685862"/>
          </a:xfrm>
          <a:prstGeom prst="rect">
            <a:avLst/>
          </a:prstGeom>
        </p:spPr>
      </p:pic>
      <p:sp>
        <p:nvSpPr>
          <p:cNvPr id="7" name="Rectangle 6"/>
          <p:cNvSpPr/>
          <p:nvPr/>
        </p:nvSpPr>
        <p:spPr>
          <a:xfrm>
            <a:off x="2743200" y="3276600"/>
            <a:ext cx="685800" cy="2286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p:cNvSpPr/>
          <p:nvPr/>
        </p:nvSpPr>
        <p:spPr>
          <a:xfrm>
            <a:off x="4686300" y="3238500"/>
            <a:ext cx="952500" cy="6477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5" name="Rectangle 24"/>
          <p:cNvSpPr/>
          <p:nvPr/>
        </p:nvSpPr>
        <p:spPr>
          <a:xfrm>
            <a:off x="1752600" y="3643469"/>
            <a:ext cx="685800" cy="2286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6" name="Content Placeholder 2"/>
          <p:cNvSpPr>
            <a:spLocks noGrp="1"/>
          </p:cNvSpPr>
          <p:nvPr>
            <p:ph idx="1"/>
          </p:nvPr>
        </p:nvSpPr>
        <p:spPr>
          <a:xfrm>
            <a:off x="108030" y="5933762"/>
            <a:ext cx="8839200" cy="990600"/>
          </a:xfrm>
        </p:spPr>
        <p:txBody>
          <a:bodyPr>
            <a:normAutofit/>
          </a:bodyPr>
          <a:lstStyle/>
          <a:p>
            <a:r>
              <a:rPr lang="en-US" sz="2800" dirty="0"/>
              <a:t>*None of the early child care variables were related to the behavioral adjustment measures at the EOHS.</a:t>
            </a:r>
          </a:p>
        </p:txBody>
      </p:sp>
    </p:spTree>
    <p:extLst>
      <p:ext uri="{BB962C8B-B14F-4D97-AF65-F5344CB8AC3E}">
        <p14:creationId xmlns:p14="http://schemas.microsoft.com/office/powerpoint/2010/main" val="131168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139952"/>
          </a:xfrm>
        </p:spPr>
        <p:txBody>
          <a:bodyPr>
            <a:normAutofit fontScale="90000"/>
          </a:bodyPr>
          <a:lstStyle/>
          <a:p>
            <a:r>
              <a:rPr lang="en-US" sz="4000" dirty="0"/>
              <a:t>Are There Relations Between Early Child Care and Adolescent Outcomes at the EOHS?</a:t>
            </a:r>
          </a:p>
        </p:txBody>
      </p:sp>
      <p:sp>
        <p:nvSpPr>
          <p:cNvPr id="4" name="Content Placeholder 3"/>
          <p:cNvSpPr>
            <a:spLocks noGrp="1"/>
          </p:cNvSpPr>
          <p:nvPr>
            <p:ph idx="1"/>
          </p:nvPr>
        </p:nvSpPr>
        <p:spPr/>
        <p:txBody>
          <a:bodyPr/>
          <a:lstStyle/>
          <a:p>
            <a:r>
              <a:rPr lang="en-US" dirty="0"/>
              <a:t>Quality: higher academic grades and plans to attend more selective colleges </a:t>
            </a:r>
          </a:p>
          <a:p>
            <a:pPr marL="118872" indent="0">
              <a:buNone/>
            </a:pPr>
            <a:endParaRPr lang="en-US" dirty="0"/>
          </a:p>
          <a:p>
            <a:r>
              <a:rPr lang="en-US" dirty="0"/>
              <a:t>Adolescents with fewer hours in child care reported plans to attend more selective colleges</a:t>
            </a:r>
          </a:p>
          <a:p>
            <a:pPr marL="118872" indent="0">
              <a:buNone/>
            </a:pPr>
            <a:endParaRPr lang="en-US" dirty="0"/>
          </a:p>
          <a:p>
            <a:r>
              <a:rPr lang="en-US" dirty="0"/>
              <a:t>More center-type child care reported higher and College selectivity</a:t>
            </a:r>
          </a:p>
          <a:p>
            <a:endParaRPr lang="en-US" dirty="0"/>
          </a:p>
        </p:txBody>
      </p:sp>
    </p:spTree>
    <p:extLst>
      <p:ext uri="{BB962C8B-B14F-4D97-AF65-F5344CB8AC3E}">
        <p14:creationId xmlns:p14="http://schemas.microsoft.com/office/powerpoint/2010/main" val="2010021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139952"/>
          </a:xfrm>
        </p:spPr>
        <p:txBody>
          <a:bodyPr>
            <a:normAutofit fontScale="90000"/>
          </a:bodyPr>
          <a:lstStyle/>
          <a:p>
            <a:r>
              <a:rPr lang="en-US" sz="4000" dirty="0"/>
              <a:t>Are relations between early child care and EOHS outcomes were moderated by gender?</a:t>
            </a:r>
          </a:p>
        </p:txBody>
      </p:sp>
      <p:sp>
        <p:nvSpPr>
          <p:cNvPr id="11" name="Rectangle 10"/>
          <p:cNvSpPr/>
          <p:nvPr/>
        </p:nvSpPr>
        <p:spPr>
          <a:xfrm>
            <a:off x="1905000" y="50292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p:cNvSpPr/>
          <p:nvPr/>
        </p:nvSpPr>
        <p:spPr>
          <a:xfrm>
            <a:off x="1905000" y="4038600"/>
            <a:ext cx="685800" cy="3048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3" name="Picture 22"/>
          <p:cNvPicPr>
            <a:picLocks noChangeAspect="1"/>
          </p:cNvPicPr>
          <p:nvPr/>
        </p:nvPicPr>
        <p:blipFill>
          <a:blip r:embed="rId3"/>
          <a:stretch>
            <a:fillRect/>
          </a:stretch>
        </p:blipFill>
        <p:spPr>
          <a:xfrm>
            <a:off x="-76200" y="2043269"/>
            <a:ext cx="9144000" cy="3685862"/>
          </a:xfrm>
          <a:prstGeom prst="rect">
            <a:avLst/>
          </a:prstGeom>
        </p:spPr>
      </p:pic>
      <p:sp>
        <p:nvSpPr>
          <p:cNvPr id="15" name="Rectangle 14"/>
          <p:cNvSpPr/>
          <p:nvPr/>
        </p:nvSpPr>
        <p:spPr>
          <a:xfrm flipV="1">
            <a:off x="7086600" y="4610100"/>
            <a:ext cx="685800" cy="3429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Rectangle 18"/>
          <p:cNvSpPr/>
          <p:nvPr/>
        </p:nvSpPr>
        <p:spPr>
          <a:xfrm>
            <a:off x="8077200" y="4610100"/>
            <a:ext cx="838200" cy="3429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6" name="Content Placeholder 2"/>
          <p:cNvSpPr>
            <a:spLocks noGrp="1"/>
          </p:cNvSpPr>
          <p:nvPr>
            <p:ph idx="1"/>
          </p:nvPr>
        </p:nvSpPr>
        <p:spPr>
          <a:xfrm>
            <a:off x="108030" y="5933762"/>
            <a:ext cx="8839200" cy="990600"/>
          </a:xfrm>
        </p:spPr>
        <p:txBody>
          <a:bodyPr>
            <a:normAutofit fontScale="77500" lnSpcReduction="20000"/>
          </a:bodyPr>
          <a:lstStyle/>
          <a:p>
            <a:r>
              <a:rPr lang="en-US" sz="2800" dirty="0"/>
              <a:t>*No significant interactions between early child care hours and gender were found for EOHS academic standing and behavioral functioning.</a:t>
            </a:r>
          </a:p>
        </p:txBody>
      </p:sp>
      <p:sp>
        <p:nvSpPr>
          <p:cNvPr id="13" name="Rectangle 12"/>
          <p:cNvSpPr/>
          <p:nvPr/>
        </p:nvSpPr>
        <p:spPr>
          <a:xfrm flipV="1">
            <a:off x="3733800" y="3962400"/>
            <a:ext cx="759107" cy="2286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666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139952"/>
          </a:xfrm>
        </p:spPr>
        <p:txBody>
          <a:bodyPr>
            <a:normAutofit fontScale="90000"/>
          </a:bodyPr>
          <a:lstStyle/>
          <a:p>
            <a:r>
              <a:rPr lang="en-US" sz="4000" dirty="0"/>
              <a:t>Are relations between early child care and EOHS outcomes moderated by gender?</a:t>
            </a:r>
          </a:p>
        </p:txBody>
      </p:sp>
      <p:sp>
        <p:nvSpPr>
          <p:cNvPr id="4" name="Content Placeholder 3"/>
          <p:cNvSpPr>
            <a:spLocks noGrp="1"/>
          </p:cNvSpPr>
          <p:nvPr>
            <p:ph idx="1"/>
          </p:nvPr>
        </p:nvSpPr>
        <p:spPr>
          <a:xfrm>
            <a:off x="381000" y="1600200"/>
            <a:ext cx="5105400" cy="2590800"/>
          </a:xfrm>
        </p:spPr>
        <p:txBody>
          <a:bodyPr>
            <a:normAutofit fontScale="85000" lnSpcReduction="10000"/>
          </a:bodyPr>
          <a:lstStyle/>
          <a:p>
            <a:r>
              <a:rPr lang="en-US" dirty="0"/>
              <a:t>Girls who had more experience in center type care reported engaging in fewer risky behaviors and exhibiting better impulse control at the end of high school </a:t>
            </a:r>
          </a:p>
        </p:txBody>
      </p:sp>
      <p:pic>
        <p:nvPicPr>
          <p:cNvPr id="2050" name="Picture 2" descr="Image result for child bored in scho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619491"/>
            <a:ext cx="3009900" cy="200660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3"/>
          <p:cNvSpPr txBox="1">
            <a:spLocks/>
          </p:cNvSpPr>
          <p:nvPr/>
        </p:nvSpPr>
        <p:spPr>
          <a:xfrm>
            <a:off x="4800600" y="7315200"/>
            <a:ext cx="4343400" cy="3200400"/>
          </a:xfrm>
          <a:prstGeom prst="rect">
            <a:avLst/>
          </a:prstGeom>
        </p:spPr>
        <p:txBody>
          <a:bodyPr vert="horz" lIns="54864" tIns="91440" rtlCol="0">
            <a:normAutofit fontScale="85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endParaRPr lang="en-US" dirty="0"/>
          </a:p>
          <a:p>
            <a:pPr fontAlgn="auto">
              <a:spcAft>
                <a:spcPts val="0"/>
              </a:spcAft>
            </a:pPr>
            <a:r>
              <a:rPr lang="en-US" dirty="0"/>
              <a:t>Higher quality care was positively, but non-significantly, related to reports of number of advanced courses for males and negatively, but non-significantly, related for females</a:t>
            </a:r>
          </a:p>
          <a:p>
            <a:pPr fontAlgn="auto">
              <a:spcAft>
                <a:spcPts val="0"/>
              </a:spcAft>
            </a:pPr>
            <a:endParaRPr lang="en-US" dirty="0"/>
          </a:p>
        </p:txBody>
      </p:sp>
      <p:pic>
        <p:nvPicPr>
          <p:cNvPr id="2052" name="Picture 4" descr="Image result for child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91000"/>
            <a:ext cx="3238500" cy="216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8188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fontAlgn="auto" hangingPunct="1">
              <a:spcAft>
                <a:spcPts val="0"/>
              </a:spcAft>
              <a:defRPr/>
            </a:pPr>
            <a:r>
              <a:rPr lang="en-US" sz="3600" dirty="0"/>
              <a:t>Discussion</a:t>
            </a:r>
            <a:endParaRPr lang="en-US" sz="1600" dirty="0"/>
          </a:p>
        </p:txBody>
      </p:sp>
      <p:sp>
        <p:nvSpPr>
          <p:cNvPr id="11267" name="Rectangle 3"/>
          <p:cNvSpPr>
            <a:spLocks noGrp="1" noChangeArrowheads="1"/>
          </p:cNvSpPr>
          <p:nvPr>
            <p:ph sz="quarter" idx="1"/>
          </p:nvPr>
        </p:nvSpPr>
        <p:spPr/>
        <p:txBody>
          <a:bodyPr>
            <a:normAutofit/>
          </a:bodyPr>
          <a:lstStyle/>
          <a:p>
            <a:pPr>
              <a:lnSpc>
                <a:spcPct val="80000"/>
              </a:lnSpc>
            </a:pPr>
            <a:r>
              <a:rPr lang="en-US" sz="2800" dirty="0"/>
              <a:t>SECCYD reports m</a:t>
            </a:r>
            <a:r>
              <a:rPr lang="en-US" altLang="en-US" sz="2800" dirty="0"/>
              <a:t>ore childcare hours predicted more behavior problems and conflict but not academic outcomes (not contradictory but opposite to this study)</a:t>
            </a:r>
          </a:p>
          <a:p>
            <a:pPr>
              <a:lnSpc>
                <a:spcPct val="80000"/>
              </a:lnSpc>
            </a:pPr>
            <a:endParaRPr lang="en-US" altLang="en-US" sz="2800" dirty="0"/>
          </a:p>
          <a:p>
            <a:pPr>
              <a:lnSpc>
                <a:spcPct val="80000"/>
              </a:lnSpc>
            </a:pPr>
            <a:r>
              <a:rPr lang="en-US" sz="2800" dirty="0"/>
              <a:t>NICHD ECCRN reports m</a:t>
            </a:r>
            <a:r>
              <a:rPr lang="en-US" altLang="en-US" sz="2800" dirty="0"/>
              <a:t>ore center-care time was related to higher </a:t>
            </a:r>
            <a:r>
              <a:rPr lang="en-US" sz="2800" dirty="0"/>
              <a:t>academic and cognitive performance </a:t>
            </a:r>
          </a:p>
          <a:p>
            <a:pPr>
              <a:lnSpc>
                <a:spcPct val="80000"/>
              </a:lnSpc>
            </a:pPr>
            <a:endParaRPr lang="en-US" altLang="en-US" sz="2800" dirty="0"/>
          </a:p>
          <a:p>
            <a:pPr>
              <a:lnSpc>
                <a:spcPct val="80000"/>
              </a:lnSpc>
            </a:pPr>
            <a:r>
              <a:rPr lang="en-US" altLang="en-US" sz="2800" dirty="0"/>
              <a:t>Limitations: </a:t>
            </a:r>
          </a:p>
          <a:p>
            <a:pPr lvl="1">
              <a:lnSpc>
                <a:spcPct val="80000"/>
              </a:lnSpc>
            </a:pPr>
            <a:r>
              <a:rPr lang="en-US" sz="2400" dirty="0"/>
              <a:t>EOHS was more privileged</a:t>
            </a:r>
          </a:p>
          <a:p>
            <a:pPr lvl="1">
              <a:lnSpc>
                <a:spcPct val="80000"/>
              </a:lnSpc>
            </a:pPr>
            <a:r>
              <a:rPr lang="en-US" sz="2400" dirty="0"/>
              <a:t>SECCYD sample is not nationally representative</a:t>
            </a:r>
            <a:endParaRPr lang="en-US" altLang="en-US" sz="2400" dirty="0"/>
          </a:p>
          <a:p>
            <a:pPr>
              <a:lnSpc>
                <a:spcPct val="80000"/>
              </a:lnSpc>
            </a:pPr>
            <a:endParaRPr lang="en-US" altLang="en-US" sz="2800" dirty="0"/>
          </a:p>
        </p:txBody>
      </p:sp>
    </p:spTree>
    <p:extLst>
      <p:ext uri="{BB962C8B-B14F-4D97-AF65-F5344CB8AC3E}">
        <p14:creationId xmlns:p14="http://schemas.microsoft.com/office/powerpoint/2010/main" val="49355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a:bodyPr>
          <a:lstStyle/>
          <a:p>
            <a:r>
              <a:rPr lang="en-US" dirty="0"/>
              <a:t>Children attending child care has increased from under 25% to over 80% </a:t>
            </a:r>
          </a:p>
          <a:p>
            <a:r>
              <a:rPr lang="en-US" dirty="0"/>
              <a:t>This has generated questions about the effects of child care on children’s development</a:t>
            </a:r>
          </a:p>
          <a:p>
            <a:r>
              <a:rPr lang="en-US" dirty="0"/>
              <a:t>National Institute of Child Health and Human Development (NICHD) conducted a longitudinal study to observe these effects</a:t>
            </a:r>
          </a:p>
          <a:p>
            <a:endParaRPr lang="en-US" dirty="0"/>
          </a:p>
        </p:txBody>
      </p:sp>
    </p:spTree>
    <p:extLst>
      <p:ext uri="{BB962C8B-B14F-4D97-AF65-F5344CB8AC3E}">
        <p14:creationId xmlns:p14="http://schemas.microsoft.com/office/powerpoint/2010/main" val="129997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Cost-Benefit Analysis of Universal Preschool</a:t>
            </a:r>
          </a:p>
        </p:txBody>
      </p:sp>
      <p:sp>
        <p:nvSpPr>
          <p:cNvPr id="3" name="Content Placeholder 2"/>
          <p:cNvSpPr>
            <a:spLocks noGrp="1"/>
          </p:cNvSpPr>
          <p:nvPr>
            <p:ph idx="1"/>
          </p:nvPr>
        </p:nvSpPr>
        <p:spPr>
          <a:xfrm>
            <a:off x="1578895" y="2651400"/>
            <a:ext cx="5992314" cy="2722811"/>
          </a:xfrm>
        </p:spPr>
        <p:txBody>
          <a:bodyPr>
            <a:normAutofit/>
          </a:bodyPr>
          <a:lstStyle/>
          <a:p>
            <a:pPr marL="242975" lvl="1" indent="0">
              <a:buNone/>
            </a:pPr>
            <a:endParaRPr lang="en-US" dirty="0"/>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46"/>
          <a:stretch/>
        </p:blipFill>
        <p:spPr>
          <a:xfrm>
            <a:off x="1300335" y="2000250"/>
            <a:ext cx="6543331" cy="3543300"/>
          </a:xfrm>
          <a:prstGeom prst="rect">
            <a:avLst/>
          </a:prstGeom>
        </p:spPr>
      </p:pic>
    </p:spTree>
    <p:extLst>
      <p:ext uri="{BB962C8B-B14F-4D97-AF65-F5344CB8AC3E}">
        <p14:creationId xmlns:p14="http://schemas.microsoft.com/office/powerpoint/2010/main" val="2395069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5448"/>
            <a:ext cx="9067800" cy="1252728"/>
          </a:xfrm>
        </p:spPr>
        <p:txBody>
          <a:bodyPr>
            <a:normAutofit fontScale="90000"/>
          </a:bodyPr>
          <a:lstStyle/>
          <a:p>
            <a:r>
              <a:rPr lang="en-US" b="1" dirty="0"/>
              <a:t>Why publicly funded universal preschool?</a:t>
            </a:r>
          </a:p>
        </p:txBody>
      </p:sp>
      <p:sp>
        <p:nvSpPr>
          <p:cNvPr id="3" name="Content Placeholder 2"/>
          <p:cNvSpPr>
            <a:spLocks noGrp="1"/>
          </p:cNvSpPr>
          <p:nvPr>
            <p:ph idx="1"/>
          </p:nvPr>
        </p:nvSpPr>
        <p:spPr>
          <a:xfrm>
            <a:off x="1578895" y="2651400"/>
            <a:ext cx="5992314" cy="2722811"/>
          </a:xfrm>
        </p:spPr>
        <p:txBody>
          <a:bodyPr>
            <a:normAutofit/>
          </a:bodyPr>
          <a:lstStyle/>
          <a:p>
            <a:pPr marL="242975" lvl="1" indent="0">
              <a:buNone/>
            </a:pPr>
            <a:endParaRPr lang="en-US" dirty="0"/>
          </a:p>
          <a:p>
            <a:endParaRPr lang="en-US" dirty="0"/>
          </a:p>
        </p:txBody>
      </p:sp>
      <p:sp>
        <p:nvSpPr>
          <p:cNvPr id="4" name="TextBox 3"/>
          <p:cNvSpPr txBox="1"/>
          <p:nvPr/>
        </p:nvSpPr>
        <p:spPr>
          <a:xfrm>
            <a:off x="609600" y="1905000"/>
            <a:ext cx="7524750" cy="4978286"/>
          </a:xfrm>
          <a:prstGeom prst="rect">
            <a:avLst/>
          </a:prstGeom>
          <a:noFill/>
        </p:spPr>
        <p:txBody>
          <a:bodyPr wrap="square" rtlCol="0">
            <a:spAutoFit/>
          </a:bodyPr>
          <a:lstStyle/>
          <a:p>
            <a:pPr marL="671513" lvl="1" indent="-214313" defTabSz="685800" eaLnBrk="1" fontAlgn="auto" hangingPunct="1">
              <a:spcBef>
                <a:spcPts val="900"/>
              </a:spcBef>
              <a:spcAft>
                <a:spcPts val="9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Most children in developed countries receive early childhood education care (ECEC)</a:t>
            </a: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Universal preschool offered for age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3 in several European countries &amp; increasingly in U.S. (OK, GA, NYC)</a:t>
            </a:r>
          </a:p>
          <a:p>
            <a:pPr marL="671513" lvl="1" indent="-214313" defTabSz="685800" eaLnBrk="1" fontAlgn="auto" hangingPunct="1">
              <a:spcBef>
                <a:spcPts val="0"/>
              </a:spcBef>
              <a:spcAft>
                <a:spcPts val="9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Florida offers free prekindergarten to all 4-year-olds</a:t>
            </a:r>
            <a:r>
              <a:rPr lang="en-US" sz="2000" dirty="0">
                <a:solidFill>
                  <a:prstClr val="black"/>
                </a:solidFill>
                <a:latin typeface="Calibri" panose="020F0502020204030204"/>
              </a:rPr>
              <a:t>. </a:t>
            </a:r>
          </a:p>
          <a:p>
            <a:pPr marL="1128713" lvl="2" indent="-214313" defTabSz="685800" eaLnBrk="1" fontAlgn="auto" hangingPunct="1">
              <a:spcBef>
                <a:spcPts val="0"/>
              </a:spcBef>
              <a:spcAft>
                <a:spcPts val="900"/>
              </a:spcAft>
              <a:buFont typeface="Arial" panose="020B0604020202020204" pitchFamily="34" charset="0"/>
              <a:buChar char="•"/>
              <a:defRPr/>
            </a:pPr>
            <a:r>
              <a:rPr lang="en-US" sz="2000" dirty="0">
                <a:solidFill>
                  <a:prstClr val="black"/>
                </a:solidFill>
                <a:latin typeface="Calibri" panose="020F0502020204030204"/>
              </a:rPr>
              <a:t>Voluntary Prekindergarten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Main arguments to justify investing in ECEC</a:t>
            </a:r>
          </a:p>
          <a:p>
            <a:pPr marL="557213" marR="0" lvl="1"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(High quality) ECEC improves child development</a:t>
            </a:r>
          </a:p>
          <a:p>
            <a:pPr marL="900113" marR="0" lvl="2"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School readiness &amp; performance, social &amp; cognitive outcomes in adulthood</a:t>
            </a:r>
          </a:p>
          <a:p>
            <a:pPr marL="557213" marR="0" lvl="1"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Availability of ECEC may increase parental employment</a:t>
            </a:r>
          </a:p>
          <a:p>
            <a:pPr marL="900113" marR="0" lvl="2"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Affordable childcare allows parents to return to work--&gt; high (female) employment</a:t>
            </a:r>
          </a:p>
          <a:p>
            <a:pPr marL="557213" marR="0" lvl="1"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spTree>
    <p:extLst>
      <p:ext uri="{BB962C8B-B14F-4D97-AF65-F5344CB8AC3E}">
        <p14:creationId xmlns:p14="http://schemas.microsoft.com/office/powerpoint/2010/main" val="3950150503"/>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Cost-Benefit Analysis of Universal Preschool</a:t>
            </a:r>
          </a:p>
        </p:txBody>
      </p:sp>
      <p:sp>
        <p:nvSpPr>
          <p:cNvPr id="3" name="Content Placeholder 2"/>
          <p:cNvSpPr>
            <a:spLocks noGrp="1"/>
          </p:cNvSpPr>
          <p:nvPr>
            <p:ph idx="1"/>
          </p:nvPr>
        </p:nvSpPr>
        <p:spPr>
          <a:xfrm>
            <a:off x="1578895" y="2651400"/>
            <a:ext cx="5992314" cy="2722811"/>
          </a:xfrm>
        </p:spPr>
        <p:txBody>
          <a:bodyPr>
            <a:normAutofit/>
          </a:bodyPr>
          <a:lstStyle/>
          <a:p>
            <a:pPr marL="242975" lvl="1" indent="0">
              <a:buNone/>
            </a:pPr>
            <a:endParaRPr lang="en-US" dirty="0"/>
          </a:p>
          <a:p>
            <a:endParaRPr lang="en-US" dirty="0"/>
          </a:p>
        </p:txBody>
      </p:sp>
      <p:sp>
        <p:nvSpPr>
          <p:cNvPr id="4" name="TextBox 3"/>
          <p:cNvSpPr txBox="1"/>
          <p:nvPr/>
        </p:nvSpPr>
        <p:spPr>
          <a:xfrm>
            <a:off x="152400" y="1690689"/>
            <a:ext cx="8534400" cy="4401205"/>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alibri" panose="020F0502020204030204"/>
                <a:ea typeface="+mn-ea"/>
                <a:cs typeface="+mn-cs"/>
              </a:rPr>
              <a:t>Evidence on cost-effectiveness of ECEC programs comes from studies which evaluated targeted programs for disadvantaged children, s</a:t>
            </a:r>
            <a:r>
              <a:rPr kumimoji="0" lang="en-US" sz="2000" b="1" i="0" u="none" strike="noStrike" kern="1200" cap="none" spc="0" normalizeH="0" baseline="0" noProof="0" dirty="0">
                <a:ln>
                  <a:noFill/>
                </a:ln>
                <a:effectLst/>
                <a:uLnTx/>
                <a:uFillTx/>
                <a:latin typeface="Calibri" panose="020F0502020204030204"/>
                <a:ea typeface="+mn-ea"/>
                <a:cs typeface="+mn-cs"/>
                <a:sym typeface="Wingdings" panose="05000000000000000000" pitchFamily="2" charset="2"/>
              </a:rPr>
              <a:t>how promise (e.g., 1 dollar invested yields 7-12 dollar return)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Targeted programs do not generalize to universal programs well, leading to biased estimates of monetized benefits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Natural experiments based on policy reform required to study causal impact of ECEC programs on child development &amp; maternal employment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AIMS:</a:t>
            </a:r>
          </a:p>
          <a:p>
            <a:pPr marL="557213" marR="0" lvl="1"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To examine the extent to which benefits for children (developmental) + benefits for parents (employment) outweigh the costs (public investment) of universal preschool) </a:t>
            </a:r>
          </a:p>
        </p:txBody>
      </p:sp>
    </p:spTree>
    <p:extLst>
      <p:ext uri="{BB962C8B-B14F-4D97-AF65-F5344CB8AC3E}">
        <p14:creationId xmlns:p14="http://schemas.microsoft.com/office/powerpoint/2010/main" val="290671765"/>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07174" y="228600"/>
            <a:ext cx="6929651" cy="914400"/>
          </a:xfrm>
        </p:spPr>
        <p:txBody>
          <a:bodyPr>
            <a:noAutofit/>
          </a:bodyPr>
          <a:lstStyle/>
          <a:p>
            <a:r>
              <a:rPr lang="en-US" sz="4000" b="1" dirty="0"/>
              <a:t>Universal Preschool from a Natural Experiment - LOGSE</a:t>
            </a:r>
          </a:p>
        </p:txBody>
      </p:sp>
      <p:sp>
        <p:nvSpPr>
          <p:cNvPr id="6" name="TextBox 5"/>
          <p:cNvSpPr txBox="1"/>
          <p:nvPr/>
        </p:nvSpPr>
        <p:spPr>
          <a:xfrm>
            <a:off x="1257300" y="2057400"/>
            <a:ext cx="7048500" cy="4885953"/>
          </a:xfrm>
          <a:prstGeom prst="rect">
            <a:avLst/>
          </a:prstGeom>
          <a:noFill/>
        </p:spPr>
        <p:txBody>
          <a:bodyPr wrap="square" rtlCol="0">
            <a:spAutoFit/>
          </a:bodyPr>
          <a:lstStyle/>
          <a:p>
            <a:pPr marL="600075" marR="0" lvl="1"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Spanish Ley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Organica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Ordenacion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General del Sistema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Educativo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(LOGSE) reform (implemented 1990s)</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Expanded coverage for universal preschool to age 3-yrs</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Fully subsidized</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public preschool rates from 8.5% (1990) -&gt; 67% (2002)</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Addressed quality of preschool service</a:t>
            </a:r>
          </a:p>
          <a:p>
            <a:pPr marL="1285875" marR="0" lvl="3"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Curriculum </a:t>
            </a:r>
          </a:p>
          <a:p>
            <a:pPr marL="1285875" marR="0" lvl="3"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Group size</a:t>
            </a:r>
          </a:p>
          <a:p>
            <a:pPr marL="1285875" marR="0" lvl="3" indent="-257175" algn="l" defTabSz="685800" rtl="0" eaLnBrk="1" fontAlgn="auto" latinLnBrk="0" hangingPunct="1">
              <a:lnSpc>
                <a:spcPct val="100000"/>
              </a:lnSpc>
              <a:spcBef>
                <a:spcPts val="0"/>
              </a:spcBef>
              <a:spcAft>
                <a:spcPts val="90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Staff educational requirements</a:t>
            </a: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234643"/>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5448"/>
            <a:ext cx="8915400" cy="1252728"/>
          </a:xfrm>
        </p:spPr>
        <p:txBody>
          <a:bodyPr>
            <a:normAutofit/>
          </a:bodyPr>
          <a:lstStyle/>
          <a:p>
            <a:r>
              <a:rPr lang="en-US" sz="3675" b="1" dirty="0"/>
              <a:t>Causal effects of universal preschool </a:t>
            </a:r>
            <a:br>
              <a:rPr lang="en-US" sz="3675" b="1" dirty="0"/>
            </a:br>
            <a:r>
              <a:rPr lang="en-US" sz="3675" b="1" dirty="0"/>
              <a:t>(quasi-experiment)</a:t>
            </a:r>
            <a:endParaRPr lang="en-US" dirty="0"/>
          </a:p>
        </p:txBody>
      </p:sp>
      <p:sp>
        <p:nvSpPr>
          <p:cNvPr id="6" name="TextBox 5"/>
          <p:cNvSpPr txBox="1"/>
          <p:nvPr/>
        </p:nvSpPr>
        <p:spPr>
          <a:xfrm>
            <a:off x="228600" y="1600200"/>
            <a:ext cx="8915400" cy="4339650"/>
          </a:xfrm>
          <a:prstGeom prst="rect">
            <a:avLst/>
          </a:prstGeom>
          <a:noFill/>
        </p:spPr>
        <p:txBody>
          <a:bodyPr wrap="square" rtlCol="0">
            <a:spAutoFit/>
          </a:bodyPr>
          <a:lstStyle/>
          <a:p>
            <a:pPr marL="600075" marR="0" lvl="1"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Difference in differences (DD) approach (compared high-</a:t>
            </a:r>
            <a:r>
              <a:rPr lang="en-US" dirty="0">
                <a:solidFill>
                  <a:prstClr val="black"/>
                </a:solidFill>
                <a:latin typeface="Calibri" panose="020F0502020204030204"/>
              </a:rPr>
              <a: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to low-intensity regions) </a:t>
            </a:r>
          </a:p>
          <a:p>
            <a:pPr marL="1057275" lvl="2" indent="-257175" defTabSz="685800" eaLnBrk="1" fontAlgn="auto" hangingPunct="1">
              <a:spcBef>
                <a:spcPts val="0"/>
              </a:spcBef>
              <a:spcAft>
                <a:spcPts val="600"/>
              </a:spcAft>
              <a:buFont typeface="Arial" charset="0"/>
              <a:buChar char="•"/>
              <a:defRPr/>
            </a:pPr>
            <a:r>
              <a:rPr lang="en-US" dirty="0">
                <a:solidFill>
                  <a:prstClr val="black"/>
                </a:solidFill>
                <a:latin typeface="Calibri" panose="020F0502020204030204"/>
              </a:rPr>
              <a:t>F</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rom 8.5% in 1990 to 42.9% in 1997 and to 67.1% in 2002</a:t>
            </a:r>
          </a:p>
          <a:p>
            <a:pPr marL="942975" marR="0" lvl="2"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Child development </a:t>
            </a:r>
          </a:p>
          <a:p>
            <a:pPr marL="1285875" marR="0" lvl="3"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Math &amp;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Reading</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scores from 2000-2009 waves of PISA standardized assessment (age 15) </a:t>
            </a:r>
          </a:p>
          <a:p>
            <a:pPr marL="1285875" marR="0" lvl="3"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Projected lifetime earnings= causal effect on scores * return to skills parameter (estimated increase in annual wage based on 1 SD increase in cognitive skills)</a:t>
            </a:r>
          </a:p>
          <a:p>
            <a:pPr marL="1285875" marR="0" lvl="3"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Reduced grade retention used to predict earlier labor market entry effect </a:t>
            </a:r>
          </a:p>
          <a:p>
            <a:pPr marL="942975" marR="0" lvl="2"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Maternal Employment</a:t>
            </a:r>
          </a:p>
          <a:p>
            <a:pPr marL="1285875" marR="0" lvl="3" indent="-257175" algn="l" defTabSz="685800" rtl="0" eaLnBrk="1" fontAlgn="auto" latinLnBrk="0" hangingPunct="1">
              <a:lnSpc>
                <a:spcPct val="100000"/>
              </a:lnSpc>
              <a:spcBef>
                <a:spcPts val="0"/>
              </a:spcBef>
              <a:spcAft>
                <a:spcPts val="6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DDD approach used to compare employment rates among mothers whose youngest child is 3-years (treatment) compared to 2- years (control)</a:t>
            </a:r>
          </a:p>
          <a:p>
            <a:pPr marL="1743075" lvl="4" indent="-257175" defTabSz="685800" eaLnBrk="1" fontAlgn="auto" hangingPunct="1">
              <a:spcBef>
                <a:spcPts val="0"/>
              </a:spcBef>
              <a:spcAft>
                <a:spcPts val="600"/>
              </a:spcAft>
              <a:buFont typeface="Arial" charset="0"/>
              <a:buChar char="•"/>
              <a:defRPr/>
            </a:pPr>
            <a:r>
              <a:rPr lang="en-US" dirty="0"/>
              <a:t>“triple-difference” (DDD) model uses variation in the availability of universal preschool across women with children of different ages.</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221940"/>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47057" y="304800"/>
            <a:ext cx="6172200" cy="939546"/>
          </a:xfrm>
        </p:spPr>
        <p:txBody>
          <a:bodyPr>
            <a:normAutofit fontScale="90000"/>
          </a:bodyPr>
          <a:lstStyle/>
          <a:p>
            <a:r>
              <a:rPr lang="en-US" b="1" dirty="0"/>
              <a:t>Methods: Cost-Benefit Analysis</a:t>
            </a:r>
          </a:p>
        </p:txBody>
      </p:sp>
      <p:sp>
        <p:nvSpPr>
          <p:cNvPr id="6" name="TextBox 5"/>
          <p:cNvSpPr txBox="1"/>
          <p:nvPr/>
        </p:nvSpPr>
        <p:spPr>
          <a:xfrm>
            <a:off x="914400" y="2000251"/>
            <a:ext cx="8153400" cy="4016484"/>
          </a:xfrm>
          <a:prstGeom prst="rect">
            <a:avLst/>
          </a:prstGeom>
          <a:noFill/>
        </p:spPr>
        <p:txBody>
          <a:bodyPr wrap="square" rtlCol="0">
            <a:spAutoFit/>
          </a:bodyPr>
          <a:lstStyle/>
          <a:p>
            <a:pPr marL="600075" marR="0" lvl="1"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rPr>
              <a:t>Benefits</a:t>
            </a:r>
          </a:p>
          <a:p>
            <a:pPr marL="942975" marR="0" lvl="2"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Treatment on Treatment (TOT) to estimate how causal effects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a:p>
            <a:pPr marL="1285875" marR="0" lvl="3"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Lifetime earnings for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parents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return to work/ stay employed </a:t>
            </a:r>
          </a:p>
          <a:p>
            <a:pPr marL="1285875" marR="0" lvl="3"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Lifetime earnings for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children</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improved skill level/ enter workforce earlier</a:t>
            </a:r>
          </a:p>
          <a:p>
            <a:pPr marL="1285875" marR="0" lvl="3"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Gains for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tax-payers: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Taxpayers gain as gross earnings of children and parents increase</a:t>
            </a:r>
          </a:p>
          <a:p>
            <a:pPr marL="685800" marR="0" lvl="2" indent="0" algn="l" defTabSz="6858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Gains for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society</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Dollars society receives back for every dollar invested in ECEC</a:t>
            </a:r>
            <a:endPar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600075" marR="0" lvl="1"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Costs</a:t>
            </a:r>
          </a:p>
          <a:p>
            <a:pPr marL="942975" marR="0" lvl="2" indent="-257175"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Cost per child estimated from annual public expenditure per child for preschool/ primary education + average additional costs per child (supplies,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etc</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$4,027</a:t>
            </a: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marR="0" lvl="3" indent="0" algn="l" defTabSz="685800" rtl="0" eaLnBrk="1" fontAlgn="auto" latinLnBrk="0" hangingPunct="1">
              <a:lnSpc>
                <a:spcPct val="100000"/>
              </a:lnSpc>
              <a:spcBef>
                <a:spcPts val="0"/>
              </a:spcBef>
              <a:spcAft>
                <a:spcPts val="90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42975" marR="0" lvl="2" indent="-257175" algn="l" defTabSz="685800" rtl="0" eaLnBrk="1" fontAlgn="auto" latinLnBrk="0" hangingPunct="1">
              <a:lnSpc>
                <a:spcPct val="100000"/>
              </a:lnSpc>
              <a:spcBef>
                <a:spcPts val="0"/>
              </a:spcBef>
              <a:spcAft>
                <a:spcPts val="900"/>
              </a:spcAft>
              <a:buClrTx/>
              <a:buSzTx/>
              <a:buFont typeface="Arial"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079999"/>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228600"/>
            <a:ext cx="9035142" cy="1207705"/>
          </a:xfrm>
        </p:spPr>
        <p:txBody>
          <a:bodyPr>
            <a:normAutofit fontScale="90000"/>
          </a:bodyPr>
          <a:lstStyle/>
          <a:p>
            <a:r>
              <a:rPr lang="en-US" sz="4000" b="1" dirty="0"/>
              <a:t>Mother employment and child score effects</a:t>
            </a:r>
            <a:endParaRPr lang="en-US" sz="48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53" t="4106" r="1521"/>
          <a:stretch/>
        </p:blipFill>
        <p:spPr>
          <a:xfrm>
            <a:off x="50592" y="2209800"/>
            <a:ext cx="9136951" cy="3790951"/>
          </a:xfrm>
          <a:prstGeom prst="rect">
            <a:avLst/>
          </a:prstGeom>
        </p:spPr>
      </p:pic>
      <p:sp>
        <p:nvSpPr>
          <p:cNvPr id="4" name="Rectangle 3">
            <a:extLst>
              <a:ext uri="{FF2B5EF4-FFF2-40B4-BE49-F238E27FC236}">
                <a16:creationId xmlns:a16="http://schemas.microsoft.com/office/drawing/2014/main" id="{FBA035A9-6368-AF4B-8FBA-36E75781490A}"/>
              </a:ext>
            </a:extLst>
          </p:cNvPr>
          <p:cNvSpPr/>
          <p:nvPr/>
        </p:nvSpPr>
        <p:spPr>
          <a:xfrm>
            <a:off x="1905000" y="3265937"/>
            <a:ext cx="2819400" cy="1678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711568"/>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44" b="48889"/>
          <a:stretch/>
        </p:blipFill>
        <p:spPr>
          <a:xfrm>
            <a:off x="190500" y="1613976"/>
            <a:ext cx="8763000" cy="4371997"/>
          </a:xfrm>
          <a:prstGeom prst="rect">
            <a:avLst/>
          </a:prstGeom>
        </p:spPr>
      </p:pic>
      <p:sp>
        <p:nvSpPr>
          <p:cNvPr id="8" name="Title 1"/>
          <p:cNvSpPr>
            <a:spLocks noGrp="1"/>
          </p:cNvSpPr>
          <p:nvPr>
            <p:ph type="title"/>
          </p:nvPr>
        </p:nvSpPr>
        <p:spPr>
          <a:xfrm>
            <a:off x="1196501" y="300502"/>
            <a:ext cx="6172200" cy="939546"/>
          </a:xfrm>
        </p:spPr>
        <p:txBody>
          <a:bodyPr>
            <a:normAutofit/>
          </a:bodyPr>
          <a:lstStyle/>
          <a:p>
            <a:r>
              <a:rPr lang="en-US" b="1" dirty="0"/>
              <a:t>Cost-Benefit Analysis</a:t>
            </a:r>
          </a:p>
        </p:txBody>
      </p:sp>
      <p:sp>
        <p:nvSpPr>
          <p:cNvPr id="4" name="TextBox 3"/>
          <p:cNvSpPr txBox="1"/>
          <p:nvPr/>
        </p:nvSpPr>
        <p:spPr>
          <a:xfrm>
            <a:off x="1905000" y="5755141"/>
            <a:ext cx="575310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Every $ invested in ECEC</a:t>
            </a:r>
            <a:r>
              <a:rPr kumimoji="0" lang="en-US" sz="2400" b="1" i="0" u="none" strike="noStrike" kern="1200" cap="none" spc="0" normalizeH="0" baseline="0" noProof="0" dirty="0">
                <a:ln>
                  <a:noFill/>
                </a:ln>
                <a:effectLst/>
                <a:uLnTx/>
                <a:uFillTx/>
                <a:latin typeface="Calibri" panose="020F0502020204030204"/>
                <a:ea typeface="+mn-ea"/>
                <a:cs typeface="+mn-cs"/>
                <a:sym typeface="Wingdings" panose="05000000000000000000" pitchFamily="2" charset="2"/>
              </a:rPr>
              <a:t> Society gains $4</a:t>
            </a:r>
            <a:endParaRPr kumimoji="0" lang="en-US" sz="2400" b="1" i="0" u="none" strike="noStrike" kern="1200" cap="none" spc="0" normalizeH="0" baseline="0" noProof="0" dirty="0">
              <a:ln>
                <a:noFill/>
              </a:ln>
              <a:effectLst/>
              <a:uLnTx/>
              <a:uFillTx/>
              <a:latin typeface="Calibri" panose="020F0502020204030204"/>
              <a:ea typeface="+mn-ea"/>
              <a:cs typeface="+mn-cs"/>
            </a:endParaRPr>
          </a:p>
        </p:txBody>
      </p:sp>
      <p:sp>
        <p:nvSpPr>
          <p:cNvPr id="2" name="Rectangle 1"/>
          <p:cNvSpPr/>
          <p:nvPr/>
        </p:nvSpPr>
        <p:spPr>
          <a:xfrm>
            <a:off x="7346930" y="3143250"/>
            <a:ext cx="1524000" cy="1962150"/>
          </a:xfrm>
          <a:prstGeom prst="rect">
            <a:avLst/>
          </a:prstGeom>
          <a:noFill/>
          <a:ln w="3810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3" name="Rectangle 2"/>
          <p:cNvSpPr/>
          <p:nvPr/>
        </p:nvSpPr>
        <p:spPr>
          <a:xfrm>
            <a:off x="3603171" y="2971800"/>
            <a:ext cx="120015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accent1"/>
                </a:solidFill>
                <a:effectLst/>
                <a:uLnTx/>
                <a:uFillTx/>
                <a:latin typeface="Calibri" panose="020F0502020204030204"/>
                <a:ea typeface="+mn-ea"/>
                <a:cs typeface="+mn-cs"/>
              </a:rPr>
              <a:t>^65% of benefits</a:t>
            </a:r>
          </a:p>
        </p:txBody>
      </p:sp>
    </p:spTree>
    <p:extLst>
      <p:ext uri="{BB962C8B-B14F-4D97-AF65-F5344CB8AC3E}">
        <p14:creationId xmlns:p14="http://schemas.microsoft.com/office/powerpoint/2010/main" val="1592404612"/>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76200" y="304800"/>
            <a:ext cx="9144000" cy="939546"/>
          </a:xfrm>
        </p:spPr>
        <p:txBody>
          <a:bodyPr>
            <a:normAutofit fontScale="90000"/>
          </a:bodyPr>
          <a:lstStyle/>
          <a:p>
            <a:r>
              <a:rPr lang="en-US" b="1" dirty="0"/>
              <a:t>Its an investment: Cost-Benefit Analysis</a:t>
            </a:r>
          </a:p>
        </p:txBody>
      </p:sp>
      <p:pic>
        <p:nvPicPr>
          <p:cNvPr id="2" name="Picture 1"/>
          <p:cNvPicPr>
            <a:picLocks noChangeAspect="1"/>
          </p:cNvPicPr>
          <p:nvPr/>
        </p:nvPicPr>
        <p:blipFill rotWithShape="1">
          <a:blip r:embed="rId3"/>
          <a:srcRect l="15209" t="28889" r="62500" b="24956"/>
          <a:stretch/>
        </p:blipFill>
        <p:spPr>
          <a:xfrm>
            <a:off x="685800" y="1519515"/>
            <a:ext cx="7124661" cy="4148915"/>
          </a:xfrm>
          <a:prstGeom prst="rect">
            <a:avLst/>
          </a:prstGeom>
        </p:spPr>
      </p:pic>
      <p:sp>
        <p:nvSpPr>
          <p:cNvPr id="9" name="TextBox 8"/>
          <p:cNvSpPr txBox="1"/>
          <p:nvPr/>
        </p:nvSpPr>
        <p:spPr>
          <a:xfrm>
            <a:off x="676275" y="5915024"/>
            <a:ext cx="8229600"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Calibri" panose="020F0502020204030204"/>
                <a:ea typeface="+mn-ea"/>
                <a:cs typeface="+mn-cs"/>
              </a:rPr>
              <a:t>Gains in gross lifetime earnings estimated at $12,751 by age 70 (discounted rate) </a:t>
            </a:r>
          </a:p>
        </p:txBody>
      </p:sp>
    </p:spTree>
    <p:extLst>
      <p:ext uri="{BB962C8B-B14F-4D97-AF65-F5344CB8AC3E}">
        <p14:creationId xmlns:p14="http://schemas.microsoft.com/office/powerpoint/2010/main" val="3435153330"/>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36FA8-DFFA-DE48-B1B1-E1CE18774822}"/>
              </a:ext>
            </a:extLst>
          </p:cNvPr>
          <p:cNvPicPr>
            <a:picLocks noChangeAspect="1"/>
          </p:cNvPicPr>
          <p:nvPr/>
        </p:nvPicPr>
        <p:blipFill rotWithShape="1">
          <a:blip r:embed="rId2"/>
          <a:srcRect t="22326"/>
          <a:stretch/>
        </p:blipFill>
        <p:spPr>
          <a:xfrm>
            <a:off x="142894" y="2462435"/>
            <a:ext cx="8858213" cy="1933131"/>
          </a:xfrm>
          <a:prstGeom prst="rect">
            <a:avLst/>
          </a:prstGeom>
        </p:spPr>
      </p:pic>
      <p:sp>
        <p:nvSpPr>
          <p:cNvPr id="7" name="Title 1">
            <a:extLst>
              <a:ext uri="{FF2B5EF4-FFF2-40B4-BE49-F238E27FC236}">
                <a16:creationId xmlns:a16="http://schemas.microsoft.com/office/drawing/2014/main" id="{C410C4FD-DFAA-3746-B44F-BECACADA5505}"/>
              </a:ext>
            </a:extLst>
          </p:cNvPr>
          <p:cNvSpPr txBox="1">
            <a:spLocks/>
          </p:cNvSpPr>
          <p:nvPr/>
        </p:nvSpPr>
        <p:spPr>
          <a:xfrm>
            <a:off x="696516" y="5682258"/>
            <a:ext cx="5968603" cy="808434"/>
          </a:xfrm>
          <a:prstGeom prst="rect">
            <a:avLst/>
          </a:prstGeom>
        </p:spPr>
        <p:txBody>
          <a:bodyPr vert="horz" lIns="68580" tIns="34290" rIns="68580" bIns="34290" rtlCol="0" anchor="t">
            <a:normAutofit/>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pPr defTabSz="685800" fontAlgn="auto">
              <a:spcAft>
                <a:spcPts val="0"/>
              </a:spcAft>
            </a:pPr>
            <a:r>
              <a:rPr lang="en-US" sz="1350" dirty="0">
                <a:solidFill>
                  <a:prstClr val="white"/>
                </a:solidFill>
                <a:latin typeface="Calibri" panose="020F0502020204030204" pitchFamily="34" charset="0"/>
                <a:cs typeface="Calibri" panose="020F0502020204030204" pitchFamily="34" charset="0"/>
              </a:rPr>
              <a:t>Kaitlyn </a:t>
            </a:r>
            <a:r>
              <a:rPr lang="en-US" sz="1350" dirty="0" err="1">
                <a:solidFill>
                  <a:prstClr val="white"/>
                </a:solidFill>
                <a:latin typeface="Calibri" panose="020F0502020204030204" pitchFamily="34" charset="0"/>
                <a:cs typeface="Calibri" panose="020F0502020204030204" pitchFamily="34" charset="0"/>
              </a:rPr>
              <a:t>Brodar</a:t>
            </a:r>
            <a:endParaRPr lang="en-US" sz="1350"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29935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9972</TotalTime>
  <Words>8781</Words>
  <Application>Microsoft Office PowerPoint</Application>
  <PresentationFormat>On-screen Show (4:3)</PresentationFormat>
  <Paragraphs>976</Paragraphs>
  <Slides>135</Slides>
  <Notes>102</Notes>
  <HiddenSlides>82</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135</vt:i4>
      </vt:variant>
    </vt:vector>
  </HeadingPairs>
  <TitlesOfParts>
    <vt:vector size="157" baseType="lpstr">
      <vt:lpstr>Aptos</vt:lpstr>
      <vt:lpstr>Aptos Display</vt:lpstr>
      <vt:lpstr>Arial</vt:lpstr>
      <vt:lpstr>Calibri</vt:lpstr>
      <vt:lpstr>Calibri Light</vt:lpstr>
      <vt:lpstr>Corbel</vt:lpstr>
      <vt:lpstr>Courier New</vt:lpstr>
      <vt:lpstr>Gill Sans MT</vt:lpstr>
      <vt:lpstr>Maven Pro</vt:lpstr>
      <vt:lpstr>Nunito</vt:lpstr>
      <vt:lpstr>nyt-imperial</vt:lpstr>
      <vt:lpstr>Times</vt:lpstr>
      <vt:lpstr>Times New Roman</vt:lpstr>
      <vt:lpstr>Univers</vt:lpstr>
      <vt:lpstr>Wingdings</vt:lpstr>
      <vt:lpstr>Wingdings 2</vt:lpstr>
      <vt:lpstr>Wingdings 3</vt:lpstr>
      <vt:lpstr>Module</vt:lpstr>
      <vt:lpstr>Office Theme</vt:lpstr>
      <vt:lpstr>Parcel</vt:lpstr>
      <vt:lpstr>Momentum</vt:lpstr>
      <vt:lpstr>1_Office Theme</vt:lpstr>
      <vt:lpstr>Advanced Developmental Psychology</vt:lpstr>
      <vt:lpstr>School Overview</vt:lpstr>
      <vt:lpstr>Reduced ASD degree centrality  language abilities</vt:lpstr>
      <vt:lpstr>Preschool as a multilevel context</vt:lpstr>
      <vt:lpstr>Levels of organization—1 (bottom) to 7 (top)</vt:lpstr>
      <vt:lpstr>FL House Bill Law 1557 </vt:lpstr>
      <vt:lpstr>Individual level effects</vt:lpstr>
      <vt:lpstr>PowerPoint Presentation</vt:lpstr>
      <vt:lpstr>Background</vt:lpstr>
      <vt:lpstr>Purpose of Study</vt:lpstr>
      <vt:lpstr>Measures</vt:lpstr>
      <vt:lpstr>Family characteristics associated with child-care quality, quantity, &amp; type: Center care (quality)—higher SES</vt:lpstr>
      <vt:lpstr>Child-care til 3 &amp; peer competencies</vt:lpstr>
      <vt:lpstr>Two and 3-year-olds in child-care</vt:lpstr>
      <vt:lpstr>PowerPoint Presentation</vt:lpstr>
      <vt:lpstr>No child care effects on observed interaction</vt:lpstr>
      <vt:lpstr>Exclusive maternal care did not predict outcomes</vt:lpstr>
      <vt:lpstr>Levels of analysis</vt:lpstr>
      <vt:lpstr>Classroom-composition effects</vt:lpstr>
      <vt:lpstr>Individual effects of care</vt:lpstr>
      <vt:lpstr>Classroom-level effects &gt; individual effects (variance explained)</vt:lpstr>
      <vt:lpstr>Early non-parental care affects children by affecting their peers</vt:lpstr>
      <vt:lpstr>Maternal Care and Parenting</vt:lpstr>
      <vt:lpstr>54 Month Outcomes</vt:lpstr>
      <vt:lpstr>Child-Care Quality and Child Outcomes</vt:lpstr>
      <vt:lpstr>Child-Care Quantity and Child Outcomes</vt:lpstr>
      <vt:lpstr>Conclusion</vt:lpstr>
      <vt:lpstr>What makes a difference: Early head start evaluation findings in a developmental context  john m. Love, rachel chazan-cohen, helen raikes, and jeanne brooks-gunn (2013)</vt:lpstr>
      <vt:lpstr>Early developmental effects</vt:lpstr>
      <vt:lpstr>Supplementary analyses</vt:lpstr>
      <vt:lpstr>Background Information</vt:lpstr>
      <vt:lpstr>The REDI CLASSROOM PROGRAM </vt:lpstr>
      <vt:lpstr>The CURRENT STUDY</vt:lpstr>
      <vt:lpstr>Research Based Developmentally Informed Parent Program (REDI-P)</vt:lpstr>
      <vt:lpstr>Participants</vt:lpstr>
      <vt:lpstr>Language and Literacy Skills</vt:lpstr>
      <vt:lpstr>Social-EMOTIONAL ADJUSTMENT</vt:lpstr>
      <vt:lpstr>Parent Support for learning</vt:lpstr>
      <vt:lpstr>Data collection</vt:lpstr>
      <vt:lpstr>DAta analysis: Covariates</vt:lpstr>
      <vt:lpstr>Intervention effects…for parent/teacher reported measures…</vt:lpstr>
      <vt:lpstr>RESULTS</vt:lpstr>
      <vt:lpstr>Range of effects</vt:lpstr>
      <vt:lpstr>Results</vt:lpstr>
      <vt:lpstr>Early Childhood Investments Substantially Boost Adult Health (Campbell et al., 2014)</vt:lpstr>
      <vt:lpstr>Background</vt:lpstr>
      <vt:lpstr>ABC Intervention</vt:lpstr>
      <vt:lpstr>Method</vt:lpstr>
      <vt:lpstr>Measures</vt:lpstr>
      <vt:lpstr>Results: Physical Health (Males)</vt:lpstr>
      <vt:lpstr>Results: Physical Health (Females)</vt:lpstr>
      <vt:lpstr>Results: Health Care &amp; Physical Development (Males)</vt:lpstr>
      <vt:lpstr>Results: Health Care &amp; Physical Development (Females)</vt:lpstr>
      <vt:lpstr>Results: BMI (Males)</vt:lpstr>
      <vt:lpstr>Results: BMI (Females)</vt:lpstr>
      <vt:lpstr>Do you believe conclusions?</vt:lpstr>
      <vt:lpstr>Back to longitudinal effects</vt:lpstr>
      <vt:lpstr>Aim</vt:lpstr>
      <vt:lpstr>Method</vt:lpstr>
      <vt:lpstr>Measures</vt:lpstr>
      <vt:lpstr>Child-care quality, quantity and type predict to 15 years</vt:lpstr>
      <vt:lpstr>Results: Quality, Quantity and Type as Predictors</vt:lpstr>
      <vt:lpstr>Academic Achievement as Mediator through time</vt:lpstr>
      <vt:lpstr>Problem behavior as mediator through time</vt:lpstr>
      <vt:lpstr>Results: Problem Behavior as a Mediator</vt:lpstr>
      <vt:lpstr>Discussion Questions</vt:lpstr>
      <vt:lpstr>Early child care quality predicts cognitive-academic achievement</vt:lpstr>
      <vt:lpstr>Moderation?</vt:lpstr>
      <vt:lpstr>Link between quality of care &amp; problem behavior… Diathesis-stress or differential susceptibility?</vt:lpstr>
      <vt:lpstr>Study Aim</vt:lpstr>
      <vt:lpstr>Measures</vt:lpstr>
      <vt:lpstr>Results</vt:lpstr>
      <vt:lpstr>Difficult temperamentexternalizing only in low childcare quality</vt:lpstr>
      <vt:lpstr>PowerPoint Presentation</vt:lpstr>
      <vt:lpstr>Background</vt:lpstr>
      <vt:lpstr>Purpose of Study</vt:lpstr>
      <vt:lpstr>Methods</vt:lpstr>
      <vt:lpstr>Methods</vt:lpstr>
      <vt:lpstr>Measures</vt:lpstr>
      <vt:lpstr>Measures</vt:lpstr>
      <vt:lpstr>Measures: continued</vt:lpstr>
      <vt:lpstr>Child care quality correlated with End Of HS (EOHS) outcomes</vt:lpstr>
      <vt:lpstr>Care quality…</vt:lpstr>
      <vt:lpstr>Disciplinary reports of student conflict at treatment schools reduced by 30% over 1 year</vt:lpstr>
      <vt:lpstr>Are There Relations Between Early Child Care and Adolescent Outcomes at the EOHS?</vt:lpstr>
      <vt:lpstr>Are There Relations Between Early Child Care and Adolescent Outcomes at the EOHS?</vt:lpstr>
      <vt:lpstr>Are relations between early child care and EOHS outcomes were moderated by gender?</vt:lpstr>
      <vt:lpstr>Are relations between early child care and EOHS outcomes moderated by gender?</vt:lpstr>
      <vt:lpstr>Discussion</vt:lpstr>
      <vt:lpstr>Cost-Benefit Analysis of Universal Preschool</vt:lpstr>
      <vt:lpstr>Why publicly funded universal preschool?</vt:lpstr>
      <vt:lpstr>Cost-Benefit Analysis of Universal Preschool</vt:lpstr>
      <vt:lpstr>Universal Preschool from a Natural Experiment - LOGSE</vt:lpstr>
      <vt:lpstr>Causal effects of universal preschool  (quasi-experiment)</vt:lpstr>
      <vt:lpstr>Methods: Cost-Benefit Analysis</vt:lpstr>
      <vt:lpstr>Mother employment and child score effects</vt:lpstr>
      <vt:lpstr>Cost-Benefit Analysis</vt:lpstr>
      <vt:lpstr>Its an investment: Cost-Benefit Analysis</vt:lpstr>
      <vt:lpstr>PowerPoint Presentation</vt:lpstr>
      <vt:lpstr>PowerPoint Presentation</vt:lpstr>
      <vt:lpstr>PowerPoint Presentation</vt:lpstr>
      <vt:lpstr>“Gifted and talented” programs inequitably provide access to educational resources </vt:lpstr>
      <vt:lpstr>Introduction of universal screening program in Broward County Schools provided natural experiment </vt:lpstr>
      <vt:lpstr>Black &amp; Hispanic students over-represented in Plan B, Plan B less likely to have IQ scores on record &amp; be classified as gifted</vt:lpstr>
      <vt:lpstr>Screening program led to large increases in the fraction of students classified as gifted </vt:lpstr>
      <vt:lpstr>Change in fraction of students identified as gifted can be attributed to screening given small year-to-year variability in comparable districts  </vt:lpstr>
      <vt:lpstr>Screening had particularly large &amp; positive impact for Black, Hispanic, and Plan B Eligible kids </vt:lpstr>
      <vt:lpstr>Universal screening made a bigger difference for Plan B students and Hispanic and Black students</vt:lpstr>
      <vt:lpstr>Traditional referral system misses disadvantaged students, regardless of their cognitive abilities   </vt:lpstr>
      <vt:lpstr>Distribution of IQ scores was similar under old and new procedures, especially for those who qualified under Plan B </vt:lpstr>
      <vt:lpstr>Screening program led to more equal distribution of students classified as gifted across schools </vt:lpstr>
      <vt:lpstr>Conclusions: The traditional parent/teacher referral system for gifted education systematically disadvantages kids from Black, Hispanic, ELL, and low-income backgrounds. Universal screening promotes equity and should be (consistently) funded.   </vt:lpstr>
      <vt:lpstr>Discussion questions</vt:lpstr>
      <vt:lpstr>PowerPoint Presentation</vt:lpstr>
      <vt:lpstr>PowerPoint Presentation</vt:lpstr>
      <vt:lpstr>PowerPoint Presentation</vt:lpstr>
      <vt:lpstr>“Gifted and talented” programs inequitably provide access to educational resources </vt:lpstr>
      <vt:lpstr>Introduction of universal screening program in Broward County Schools provided natural experiment </vt:lpstr>
      <vt:lpstr>Black &amp; Hispanic students over-represented in Plan B, Plan B less likely to have IQ scores on record &amp; be classified as gifted</vt:lpstr>
      <vt:lpstr>Screening program led to large increases in the fraction of students classified as gifted </vt:lpstr>
      <vt:lpstr>Change in fraction of students identified as gifted can be attributed to screening given small year-to-year variability in comparable districts  </vt:lpstr>
      <vt:lpstr>Screening had particularly large &amp; positive impact for Black, Hispanic, and Plan B Eligible kids </vt:lpstr>
      <vt:lpstr>Universal screening made a bigger difference for Plan B students and Hispanic and Black students</vt:lpstr>
      <vt:lpstr>Traditional referral system misses disadvantaged students, regardless of their cognitive abilities   </vt:lpstr>
      <vt:lpstr>Distribution of IQ scores was similar under old and new procedures, especially for those who qualified under Plan B </vt:lpstr>
      <vt:lpstr>Screening program led to more equal distribution of students classified as gifted across schools </vt:lpstr>
      <vt:lpstr>Conclusions: The traditional parent/teacher referral system for gifted education systematically disadvantages kids from Black, Hispanic, ELL, and low-income backgrounds. Universal screening promotes equity and should be (consistently) funded.   </vt:lpstr>
      <vt:lpstr>Discussion questions</vt:lpstr>
      <vt:lpstr>Classroom context effects</vt:lpstr>
      <vt:lpstr>Relative influence of child &amp; classroom characteristics</vt:lpstr>
      <vt:lpstr>Peer Interaction Measures</vt:lpstr>
      <vt:lpstr>Peer Interaction at Entry vs. 6 months</vt:lpstr>
      <vt:lpstr>More diverse classes  Complex Play increase </vt:lpstr>
      <vt:lpstr>Anxiousness decreases for children who had a peer with shared home language</vt:lpstr>
      <vt:lpstr>Aggression </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402</cp:revision>
  <cp:lastPrinted>2016-11-07T22:32:24Z</cp:lastPrinted>
  <dcterms:created xsi:type="dcterms:W3CDTF">2007-01-11T16:44:21Z</dcterms:created>
  <dcterms:modified xsi:type="dcterms:W3CDTF">2024-03-28T14:52:27Z</dcterms:modified>
</cp:coreProperties>
</file>