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 id="2147484030" r:id="rId3"/>
  </p:sldMasterIdLst>
  <p:notesMasterIdLst>
    <p:notesMasterId r:id="rId84"/>
  </p:notesMasterIdLst>
  <p:handoutMasterIdLst>
    <p:handoutMasterId r:id="rId85"/>
  </p:handoutMasterIdLst>
  <p:sldIdLst>
    <p:sldId id="1600" r:id="rId4"/>
    <p:sldId id="409" r:id="rId5"/>
    <p:sldId id="410" r:id="rId6"/>
    <p:sldId id="411" r:id="rId7"/>
    <p:sldId id="350" r:id="rId8"/>
    <p:sldId id="327" r:id="rId9"/>
    <p:sldId id="406" r:id="rId10"/>
    <p:sldId id="349" r:id="rId11"/>
    <p:sldId id="346" r:id="rId12"/>
    <p:sldId id="347" r:id="rId13"/>
    <p:sldId id="412" r:id="rId14"/>
    <p:sldId id="348" r:id="rId15"/>
    <p:sldId id="328" r:id="rId16"/>
    <p:sldId id="329" r:id="rId17"/>
    <p:sldId id="351" r:id="rId18"/>
    <p:sldId id="330" r:id="rId19"/>
    <p:sldId id="405" r:id="rId20"/>
    <p:sldId id="340" r:id="rId21"/>
    <p:sldId id="341" r:id="rId22"/>
    <p:sldId id="339" r:id="rId23"/>
    <p:sldId id="331" r:id="rId24"/>
    <p:sldId id="332" r:id="rId25"/>
    <p:sldId id="333" r:id="rId26"/>
    <p:sldId id="334" r:id="rId27"/>
    <p:sldId id="335" r:id="rId28"/>
    <p:sldId id="336" r:id="rId29"/>
    <p:sldId id="337" r:id="rId30"/>
    <p:sldId id="396" r:id="rId31"/>
    <p:sldId id="397" r:id="rId32"/>
    <p:sldId id="398" r:id="rId33"/>
    <p:sldId id="399" r:id="rId34"/>
    <p:sldId id="400" r:id="rId35"/>
    <p:sldId id="401" r:id="rId36"/>
    <p:sldId id="402" r:id="rId37"/>
    <p:sldId id="403" r:id="rId38"/>
    <p:sldId id="383" r:id="rId39"/>
    <p:sldId id="384" r:id="rId40"/>
    <p:sldId id="385" r:id="rId41"/>
    <p:sldId id="386" r:id="rId42"/>
    <p:sldId id="387" r:id="rId43"/>
    <p:sldId id="388" r:id="rId44"/>
    <p:sldId id="394" r:id="rId45"/>
    <p:sldId id="389" r:id="rId46"/>
    <p:sldId id="390" r:id="rId47"/>
    <p:sldId id="391" r:id="rId48"/>
    <p:sldId id="413" r:id="rId49"/>
    <p:sldId id="414" r:id="rId50"/>
    <p:sldId id="407" r:id="rId51"/>
    <p:sldId id="415" r:id="rId52"/>
    <p:sldId id="416" r:id="rId53"/>
    <p:sldId id="1580" r:id="rId54"/>
    <p:sldId id="1599" r:id="rId55"/>
    <p:sldId id="262" r:id="rId56"/>
    <p:sldId id="1587" r:id="rId57"/>
    <p:sldId id="1528" r:id="rId58"/>
    <p:sldId id="1529" r:id="rId59"/>
    <p:sldId id="1441" r:id="rId60"/>
    <p:sldId id="1530" r:id="rId61"/>
    <p:sldId id="1589" r:id="rId62"/>
    <p:sldId id="1590" r:id="rId63"/>
    <p:sldId id="1591" r:id="rId64"/>
    <p:sldId id="1597" r:id="rId65"/>
    <p:sldId id="395" r:id="rId66"/>
    <p:sldId id="275" r:id="rId67"/>
    <p:sldId id="277" r:id="rId68"/>
    <p:sldId id="278" r:id="rId69"/>
    <p:sldId id="280" r:id="rId70"/>
    <p:sldId id="258" r:id="rId71"/>
    <p:sldId id="1602" r:id="rId72"/>
    <p:sldId id="279" r:id="rId73"/>
    <p:sldId id="281" r:id="rId74"/>
    <p:sldId id="352" r:id="rId75"/>
    <p:sldId id="366" r:id="rId76"/>
    <p:sldId id="367" r:id="rId77"/>
    <p:sldId id="368" r:id="rId78"/>
    <p:sldId id="356" r:id="rId79"/>
    <p:sldId id="369" r:id="rId80"/>
    <p:sldId id="370" r:id="rId81"/>
    <p:sldId id="371" r:id="rId82"/>
    <p:sldId id="372" r:id="rId8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62" autoAdjust="0"/>
    <p:restoredTop sz="92448" autoAdjust="0"/>
  </p:normalViewPr>
  <p:slideViewPr>
    <p:cSldViewPr>
      <p:cViewPr varScale="1">
        <p:scale>
          <a:sx n="115" d="100"/>
          <a:sy n="115" d="100"/>
        </p:scale>
        <p:origin x="1974" y="108"/>
      </p:cViewPr>
      <p:guideLst>
        <p:guide orient="horz" pos="2160"/>
        <p:guide pos="2880"/>
      </p:guideLst>
    </p:cSldViewPr>
  </p:slideViewPr>
  <p:notesTextViewPr>
    <p:cViewPr>
      <p:scale>
        <a:sx n="3" d="2"/>
        <a:sy n="3" d="2"/>
      </p:scale>
      <p:origin x="0" y="0"/>
    </p:cViewPr>
  </p:notesTextViewPr>
  <p:sorterViewPr>
    <p:cViewPr>
      <p:scale>
        <a:sx n="170" d="100"/>
        <a:sy n="170" d="100"/>
      </p:scale>
      <p:origin x="0" y="-280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4203171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pPr eaLnBrk="1" hangingPunct="1"/>
            <a:r>
              <a:rPr lang="en-US" altLang="en-US"/>
              <a:t>By 10 months infants able to form stereotypic associations between faces and objects (hammers and scarfs).</a:t>
            </a:r>
          </a:p>
          <a:p>
            <a:pPr eaLnBrk="1" hangingPunct="1"/>
            <a:r>
              <a:rPr lang="en-US" altLang="en-US"/>
              <a:t>18 months they are actively seeking gender behavior information.</a:t>
            </a:r>
          </a:p>
          <a:p>
            <a:pPr eaLnBrk="1" hangingPunct="1"/>
            <a:r>
              <a:rPr lang="en-US" altLang="en-US"/>
              <a:t>Many stereotypes developed by 2 to 3 years of age.</a:t>
            </a:r>
          </a:p>
          <a:p>
            <a:pPr eaLnBrk="1" hangingPunct="1"/>
            <a:endParaRPr lang="en-US" altLang="en-US"/>
          </a:p>
          <a:p>
            <a:pPr eaLnBrk="1" hangingPunct="1"/>
            <a:r>
              <a:rPr lang="en-US" altLang="en-US"/>
              <a:t>Maccoby argued that gender typing not very stable and it maybe more of a group phenomenon than individual difference.</a:t>
            </a:r>
          </a:p>
          <a:p>
            <a:pPr eaLnBrk="1" hangingPunct="1"/>
            <a:r>
              <a:rPr lang="en-US" altLang="en-US"/>
              <a:t>She concluded examination of individual differences may not be productive.</a:t>
            </a:r>
          </a:p>
          <a:p>
            <a:pPr eaLnBrk="1" hangingPunct="1"/>
            <a:endParaRPr lang="en-US" altLang="en-US"/>
          </a:p>
          <a:p>
            <a:pPr eaLnBrk="1" hangingPunct="1"/>
            <a:r>
              <a:rPr lang="en-US" altLang="en-US"/>
              <a:t>Studies that utilized a large number of observations over the school year suggested that there is stability but no such studies have been done over a number of years. Further research necessary. This stabiliy could be due to the same classmates and no individual child characteristics.</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40964"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B05CBE-B81D-4B61-B295-DC41328544FB}" type="slidenum">
              <a:rPr lang="en-US" altLang="en-US" smtClean="0">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379098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82132-77B9-4455-AC3E-C133BC501EC6}" type="slidenum">
              <a:rPr lang="en-US" altLang="en-US" smtClean="0"/>
              <a:pPr>
                <a:spcBef>
                  <a:spcPct val="0"/>
                </a:spcBef>
              </a:pPr>
              <a:t>14</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8723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15</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8005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45BA5E-7D3E-437D-A642-F33CDDA196E4}" type="slidenum">
              <a:rPr lang="en-US" altLang="en-US" smtClean="0"/>
              <a:pPr>
                <a:spcBef>
                  <a:spcPct val="0"/>
                </a:spcBef>
              </a:pPr>
              <a:t>16</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8464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Martin &amp; Ruble 2010</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20</a:t>
            </a:fld>
            <a:endParaRPr lang="en-US"/>
          </a:p>
        </p:txBody>
      </p:sp>
    </p:spTree>
    <p:extLst>
      <p:ext uri="{BB962C8B-B14F-4D97-AF65-F5344CB8AC3E}">
        <p14:creationId xmlns:p14="http://schemas.microsoft.com/office/powerpoint/2010/main" val="240911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a:t>DS approach requires first to identify the variable that represents the system of interest called the collective variable. This variable must be clearly defined and observable. DS have preferred states called attractors that the systems often return to. They can be strong or weak.</a:t>
            </a:r>
          </a:p>
          <a:p>
            <a:pPr eaLnBrk="1" hangingPunct="1">
              <a:defRPr/>
            </a:pPr>
            <a:endParaRPr lang="en-US" dirty="0"/>
          </a:p>
          <a:p>
            <a:pPr eaLnBrk="1" hangingPunct="1">
              <a:defRPr/>
            </a:pPr>
            <a:r>
              <a:rPr lang="en-US" dirty="0"/>
              <a:t>Consider all factors and how they operate over time and how they operate in the short run to change the system.</a:t>
            </a:r>
          </a:p>
          <a:p>
            <a:pPr eaLnBrk="1" hangingPunct="1">
              <a:defRPr/>
            </a:pPr>
            <a:endParaRPr lang="en-US" dirty="0"/>
          </a:p>
          <a:p>
            <a:pPr eaLnBrk="1" hangingPunct="1">
              <a:defRPr/>
            </a:pPr>
            <a:r>
              <a:rPr lang="en-US" dirty="0"/>
              <a:t>A DS approach to gender segregation would examine all factors social, biological, and biosocial (like temperament). A child's choice of a playmate is limited by which children are available for play. Child form play groups which may evolve into bigger groups and become concrete routine. Small preference differences can lead to large scale segregation between genders overtime.</a:t>
            </a:r>
          </a:p>
          <a:p>
            <a:pPr eaLnBrk="1" hangingPunct="1">
              <a:defRPr/>
            </a:pPr>
            <a:endParaRPr lang="en-US" dirty="0"/>
          </a:p>
          <a:p>
            <a:pPr eaLnBrk="1" hangingPunct="1">
              <a:defRPr/>
            </a:pPr>
            <a:r>
              <a:rPr lang="en-US" dirty="0">
                <a:latin typeface="+mn-lt"/>
              </a:rPr>
              <a:t>A socially competent girl’s state space grid, illustrating her patterns of play with</a:t>
            </a:r>
          </a:p>
          <a:p>
            <a:pPr eaLnBrk="1" hangingPunct="1">
              <a:defRPr/>
            </a:pPr>
            <a:r>
              <a:rPr lang="en-US" dirty="0">
                <a:latin typeface="+mn-lt"/>
              </a:rPr>
              <a:t>peers of different sexes and different behavioral qualities over the first 20</a:t>
            </a:r>
          </a:p>
          <a:p>
            <a:pPr eaLnBrk="1" hangingPunct="1">
              <a:defRPr/>
            </a:pPr>
            <a:r>
              <a:rPr lang="en-US" dirty="0">
                <a:latin typeface="+mn-lt"/>
              </a:rPr>
              <a:t>observed interactions. The </a:t>
            </a:r>
            <a:r>
              <a:rPr lang="en-US" i="1" dirty="0">
                <a:latin typeface="+mn-lt"/>
              </a:rPr>
              <a:t>x</a:t>
            </a:r>
            <a:r>
              <a:rPr lang="en-US" dirty="0">
                <a:latin typeface="+mn-lt"/>
              </a:rPr>
              <a:t>-axis represents the sex of the peer with whom the</a:t>
            </a:r>
          </a:p>
          <a:p>
            <a:pPr eaLnBrk="1" hangingPunct="1">
              <a:defRPr/>
            </a:pPr>
            <a:r>
              <a:rPr lang="en-US" dirty="0">
                <a:latin typeface="+mn-lt"/>
              </a:rPr>
              <a:t>target girl interacts; the </a:t>
            </a:r>
            <a:r>
              <a:rPr lang="en-US" i="1" dirty="0">
                <a:latin typeface="+mn-lt"/>
              </a:rPr>
              <a:t>y</a:t>
            </a:r>
            <a:r>
              <a:rPr lang="en-US" dirty="0">
                <a:latin typeface="+mn-lt"/>
              </a:rPr>
              <a:t>-axis represents the behavioral quality of the peers as</a:t>
            </a:r>
          </a:p>
          <a:p>
            <a:pPr eaLnBrk="1" hangingPunct="1">
              <a:defRPr/>
            </a:pPr>
            <a:r>
              <a:rPr lang="en-US" dirty="0">
                <a:latin typeface="+mn-lt"/>
              </a:rPr>
              <a:t>determined by clustering teacher ratings of children’s behavior</a:t>
            </a:r>
            <a:endParaRPr lang="en-US" dirty="0"/>
          </a:p>
        </p:txBody>
      </p:sp>
      <p:sp>
        <p:nvSpPr>
          <p:cNvPr id="48132" name="Slide Number Placeholder 3"/>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A2D15A-1AE2-4BD2-A94B-D0EE87A083F3}" type="slidenum">
              <a:rPr lang="en-US" altLang="en-US" smtClean="0">
                <a:solidFill>
                  <a:srgbClr val="000000"/>
                </a:solidFill>
              </a:rPr>
              <a:pPr>
                <a:spcBef>
                  <a:spcPct val="0"/>
                </a:spcBef>
              </a:pPr>
              <a:t>22</a:t>
            </a:fld>
            <a:endParaRPr lang="en-US" altLang="en-US">
              <a:solidFill>
                <a:srgbClr val="000000"/>
              </a:solidFill>
            </a:endParaRPr>
          </a:p>
        </p:txBody>
      </p:sp>
    </p:spTree>
    <p:extLst>
      <p:ext uri="{BB962C8B-B14F-4D97-AF65-F5344CB8AC3E}">
        <p14:creationId xmlns:p14="http://schemas.microsoft.com/office/powerpoint/2010/main" val="3359039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a:p>
        </p:txBody>
      </p:sp>
      <p:sp>
        <p:nvSpPr>
          <p:cNvPr id="51204" name="Slide Number Placeholder 3"/>
          <p:cNvSpPr>
            <a:spLocks noGrp="1"/>
          </p:cNvSpPr>
          <p:nvPr>
            <p:ph type="sldNum" sz="quarter" idx="5"/>
          </p:nvPr>
        </p:nvSpPr>
        <p:spPr>
          <a:noFill/>
        </p:spPr>
        <p:txBody>
          <a:bodyPr/>
          <a:lstStyle>
            <a:lvl1pPr defTabSz="931863">
              <a:defRPr sz="2400">
                <a:solidFill>
                  <a:schemeClr val="tx1"/>
                </a:solidFill>
                <a:latin typeface="Verdana" panose="020B0604030504040204" pitchFamily="34" charset="0"/>
              </a:defRPr>
            </a:lvl1pPr>
            <a:lvl2pPr marL="742950" indent="-285750" defTabSz="931863">
              <a:defRPr sz="2400">
                <a:solidFill>
                  <a:schemeClr val="tx1"/>
                </a:solidFill>
                <a:latin typeface="Verdana" panose="020B0604030504040204" pitchFamily="34" charset="0"/>
              </a:defRPr>
            </a:lvl2pPr>
            <a:lvl3pPr marL="1143000" indent="-228600" defTabSz="931863">
              <a:defRPr sz="2400">
                <a:solidFill>
                  <a:schemeClr val="tx1"/>
                </a:solidFill>
                <a:latin typeface="Verdana" panose="020B0604030504040204" pitchFamily="34" charset="0"/>
              </a:defRPr>
            </a:lvl3pPr>
            <a:lvl4pPr marL="1600200" indent="-228600" defTabSz="931863">
              <a:defRPr sz="2400">
                <a:solidFill>
                  <a:schemeClr val="tx1"/>
                </a:solidFill>
                <a:latin typeface="Verdana" panose="020B0604030504040204" pitchFamily="34" charset="0"/>
              </a:defRPr>
            </a:lvl4pPr>
            <a:lvl5pPr marL="2057400" indent="-228600" defTabSz="931863">
              <a:defRPr sz="2400">
                <a:solidFill>
                  <a:schemeClr val="tx1"/>
                </a:solidFill>
                <a:latin typeface="Verdan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Verdana" panose="020B0604030504040204" pitchFamily="34" charset="0"/>
              </a:defRPr>
            </a:lvl9pPr>
          </a:lstStyle>
          <a:p>
            <a:fld id="{84121D8F-D80F-40E6-8242-7910C6181838}" type="slidenum">
              <a:rPr lang="en-US" altLang="en-US" sz="1200" smtClean="0">
                <a:latin typeface="Times New Roman" panose="02020603050405020304" pitchFamily="18" charset="0"/>
              </a:rPr>
              <a:pPr/>
              <a:t>24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81925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28</a:t>
            </a:fld>
            <a:endParaRPr lang="en-US"/>
          </a:p>
        </p:txBody>
      </p:sp>
    </p:spTree>
    <p:extLst>
      <p:ext uri="{BB962C8B-B14F-4D97-AF65-F5344CB8AC3E}">
        <p14:creationId xmlns:p14="http://schemas.microsoft.com/office/powerpoint/2010/main" val="374490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29</a:t>
            </a:fld>
            <a:endParaRPr lang="en-US"/>
          </a:p>
        </p:txBody>
      </p:sp>
    </p:spTree>
    <p:extLst>
      <p:ext uri="{BB962C8B-B14F-4D97-AF65-F5344CB8AC3E}">
        <p14:creationId xmlns:p14="http://schemas.microsoft.com/office/powerpoint/2010/main" val="363495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30</a:t>
            </a:fld>
            <a:endParaRPr lang="en-US"/>
          </a:p>
        </p:txBody>
      </p:sp>
    </p:spTree>
    <p:extLst>
      <p:ext uri="{BB962C8B-B14F-4D97-AF65-F5344CB8AC3E}">
        <p14:creationId xmlns:p14="http://schemas.microsoft.com/office/powerpoint/2010/main" val="231737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F9277-AF55-4E5B-9A2E-ACF79AF3F301}" type="slidenum">
              <a:rPr lang="en-US"/>
              <a:pPr/>
              <a:t>2</a:t>
            </a:fld>
            <a:endParaRPr lang="en-US"/>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dirty="0"/>
              <a:t>Children and adolescents spend more time in school than any other place outside home</a:t>
            </a:r>
          </a:p>
          <a:p>
            <a:r>
              <a:rPr lang="en-US" dirty="0"/>
              <a:t>Research typically conducted</a:t>
            </a:r>
            <a:r>
              <a:rPr lang="en-US" baseline="0" dirty="0"/>
              <a:t> by educational psychologists and sociologists</a:t>
            </a:r>
          </a:p>
          <a:p>
            <a:r>
              <a:rPr lang="en-US" baseline="0" dirty="0"/>
              <a:t>Schools can promote competence or reinforce developmental difficulties</a:t>
            </a:r>
            <a:endParaRPr lang="en-US" dirty="0"/>
          </a:p>
        </p:txBody>
      </p:sp>
    </p:spTree>
    <p:extLst>
      <p:ext uri="{BB962C8B-B14F-4D97-AF65-F5344CB8AC3E}">
        <p14:creationId xmlns:p14="http://schemas.microsoft.com/office/powerpoint/2010/main" val="129192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31</a:t>
            </a:fld>
            <a:endParaRPr lang="en-US"/>
          </a:p>
        </p:txBody>
      </p:sp>
    </p:spTree>
    <p:extLst>
      <p:ext uri="{BB962C8B-B14F-4D97-AF65-F5344CB8AC3E}">
        <p14:creationId xmlns:p14="http://schemas.microsoft.com/office/powerpoint/2010/main" val="1046391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Reciprocity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shown in Table 2 (Model 1), the positive effect of reciprocity indicated that children were more likely to form ties to alters who preferred ego as a play partner.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Reciprocity was thus an important predictor of ties from the first period onward and at about the same level throughout the school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Popularity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In-degree related popularity captures whether children become more attractive as friends as their number of incoming ties increases.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Model 2 reveals a significant, positive main effect, indicating an increased likelihood of forming ties with popular children relative to less popular children. We expected popularity to become more important over time as relationships emerged and the network stabilized. The interaction between popularity and the linear period term is positive and the score test indicates it significantly improves model fit. Thus, popularity became increasingly important throughout the year. Because it takes time for relationships to form and for the unequal distribution of incoming ties that is the basis for popularity to form, popularity has a greater tendency to shape relationships later in the year.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Triadic Closure</a:t>
            </a:r>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r>
              <a:rPr lang="en-US" sz="1200" b="0" kern="1200" dirty="0">
                <a:solidFill>
                  <a:schemeClr val="tx1"/>
                </a:solidFill>
                <a:effectLst/>
                <a:latin typeface="Arial" charset="0"/>
                <a:ea typeface="+mn-ea"/>
                <a:cs typeface="+mn-cs"/>
              </a:rPr>
              <a:t>Transitivity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Transitivity produces triadic closure when (1) what was previously an indirect connection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through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becomes direct through the addition of a tie from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to </a:t>
            </a:r>
            <a:r>
              <a:rPr lang="en-US" sz="1200" i="1" kern="1200" dirty="0">
                <a:solidFill>
                  <a:schemeClr val="tx1"/>
                </a:solidFill>
                <a:effectLst/>
                <a:latin typeface="Arial" charset="0"/>
                <a:ea typeface="+mn-ea"/>
                <a:cs typeface="+mn-cs"/>
              </a:rPr>
              <a:t>k </a:t>
            </a:r>
            <a:r>
              <a:rPr lang="en-US" sz="1200" kern="1200" dirty="0">
                <a:solidFill>
                  <a:schemeClr val="tx1"/>
                </a:solidFill>
                <a:effectLst/>
                <a:latin typeface="Arial" charset="0"/>
                <a:ea typeface="+mn-ea"/>
                <a:cs typeface="+mn-cs"/>
              </a:rPr>
              <a:t>or (2)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and </a:t>
            </a:r>
            <a:r>
              <a:rPr lang="en-US" sz="1200" i="1" kern="1200" dirty="0">
                <a:solidFill>
                  <a:schemeClr val="tx1"/>
                </a:solidFill>
                <a:effectLst/>
                <a:latin typeface="Arial" charset="0"/>
                <a:ea typeface="+mn-ea"/>
                <a:cs typeface="+mn-cs"/>
              </a:rPr>
              <a:t>j </a:t>
            </a:r>
            <a:r>
              <a:rPr lang="en-US" sz="1200" kern="1200" dirty="0">
                <a:solidFill>
                  <a:schemeClr val="tx1"/>
                </a:solidFill>
                <a:effectLst/>
                <a:latin typeface="Arial" charset="0"/>
                <a:ea typeface="+mn-ea"/>
                <a:cs typeface="+mn-cs"/>
              </a:rPr>
              <a:t>both have ties to </a:t>
            </a:r>
            <a:r>
              <a:rPr lang="en-US" sz="1200" i="1" kern="1200" dirty="0">
                <a:solidFill>
                  <a:schemeClr val="tx1"/>
                </a:solidFill>
                <a:effectLst/>
                <a:latin typeface="Arial" charset="0"/>
                <a:ea typeface="+mn-ea"/>
                <a:cs typeface="+mn-cs"/>
              </a:rPr>
              <a:t>k</a:t>
            </a:r>
            <a:r>
              <a:rPr lang="en-US" sz="1200" kern="1200" dirty="0">
                <a:solidFill>
                  <a:schemeClr val="tx1"/>
                </a:solidFill>
                <a:effectLst/>
                <a:latin typeface="Arial" charset="0"/>
                <a:ea typeface="+mn-ea"/>
                <a:cs typeface="+mn-cs"/>
              </a:rPr>
              <a:t>, and </a:t>
            </a:r>
            <a:r>
              <a:rPr lang="en-US" sz="1200" i="1" kern="1200" dirty="0">
                <a:solidFill>
                  <a:schemeClr val="tx1"/>
                </a:solidFill>
                <a:effectLst/>
                <a:latin typeface="Arial" charset="0"/>
                <a:ea typeface="+mn-ea"/>
                <a:cs typeface="+mn-cs"/>
              </a:rPr>
              <a:t>i </a:t>
            </a:r>
            <a:r>
              <a:rPr lang="en-US" sz="1200" kern="1200" dirty="0">
                <a:solidFill>
                  <a:schemeClr val="tx1"/>
                </a:solidFill>
                <a:effectLst/>
                <a:latin typeface="Arial" charset="0"/>
                <a:ea typeface="+mn-ea"/>
                <a:cs typeface="+mn-cs"/>
              </a:rPr>
              <a:t>adds a tie to </a:t>
            </a:r>
            <a:r>
              <a:rPr lang="en-US" sz="1200" i="1" kern="1200" dirty="0">
                <a:solidFill>
                  <a:schemeClr val="tx1"/>
                </a:solidFill>
                <a:effectLst/>
                <a:latin typeface="Arial" charset="0"/>
                <a:ea typeface="+mn-ea"/>
                <a:cs typeface="+mn-cs"/>
              </a:rPr>
              <a:t>j</a:t>
            </a:r>
            <a:r>
              <a:rPr lang="en-US" sz="1200" kern="1200" dirty="0">
                <a:solidFill>
                  <a:schemeClr val="tx1"/>
                </a:solidFill>
                <a:effectLst/>
                <a:latin typeface="Arial" charset="0"/>
                <a:ea typeface="+mn-ea"/>
                <a:cs typeface="+mn-cs"/>
              </a:rPr>
              <a:t>. The transitive triplets effect in SIENA counts the number of closed triads in which ego is in position </a:t>
            </a:r>
            <a:r>
              <a:rPr lang="en-US" sz="1200" i="1" kern="1200" dirty="0" err="1">
                <a:solidFill>
                  <a:schemeClr val="tx1"/>
                </a:solidFill>
                <a:effectLst/>
                <a:latin typeface="Arial" charset="0"/>
                <a:ea typeface="+mn-ea"/>
                <a:cs typeface="+mn-cs"/>
              </a:rPr>
              <a:t>i</a:t>
            </a:r>
            <a:r>
              <a:rPr lang="en-US" sz="1200" kern="1200" dirty="0">
                <a:solidFill>
                  <a:schemeClr val="tx1"/>
                </a:solidFill>
                <a:effectLst/>
                <a:latin typeface="Arial" charset="0"/>
                <a:ea typeface="+mn-ea"/>
                <a:cs typeface="+mn-cs"/>
              </a:rPr>
              <a:t>. The positive main effect suggests that children were more likely to select others as play partners when those ties increased the </a:t>
            </a:r>
            <a:r>
              <a:rPr lang="en-US" sz="1200" kern="1200" dirty="0" err="1">
                <a:solidFill>
                  <a:schemeClr val="tx1"/>
                </a:solidFill>
                <a:effectLst/>
                <a:latin typeface="Arial" charset="0"/>
                <a:ea typeface="+mn-ea"/>
                <a:cs typeface="+mn-cs"/>
              </a:rPr>
              <a:t>num-ber</a:t>
            </a:r>
            <a:r>
              <a:rPr lang="en-US" sz="1200" kern="1200" dirty="0">
                <a:solidFill>
                  <a:schemeClr val="tx1"/>
                </a:solidFill>
                <a:effectLst/>
                <a:latin typeface="Arial" charset="0"/>
                <a:ea typeface="+mn-ea"/>
                <a:cs typeface="+mn-cs"/>
              </a:rPr>
              <a:t> of transitive patterns in the network (Model 3). The significant positive interaction between transitive triplets and period indicates that transitivity became more important over time. Throughout the year, children became increasingly likely to form relationships with the friends of current friends.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2) Dense triads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aseline="0" dirty="0"/>
              <a:t> </a:t>
            </a:r>
            <a:r>
              <a:rPr lang="en-US" sz="1200" kern="1200" dirty="0">
                <a:solidFill>
                  <a:schemeClr val="tx1"/>
                </a:solidFill>
                <a:effectLst/>
                <a:latin typeface="Arial" charset="0"/>
                <a:ea typeface="+mn-ea"/>
                <a:cs typeface="+mn-cs"/>
              </a:rPr>
              <a:t>We measured dense triads as whether or not all six of the possible ties among three children existed. Model 4 reveals a significant positive main effect of dense triads and a significant interaction with period. The positive effect of dense triads indicated that relationships that created closed triads, where all of the relationships were reciprocal, were more likely to form than relations that did not produce dense triads. Moreover, the importance of the effect of dense triads increased over the course of the year. As the network stabilized and relationships strengthened during the year, dense triads became increasingly common.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32</a:t>
            </a:fld>
            <a:endParaRPr lang="en-US"/>
          </a:p>
        </p:txBody>
      </p:sp>
    </p:spTree>
    <p:extLst>
      <p:ext uri="{BB962C8B-B14F-4D97-AF65-F5344CB8AC3E}">
        <p14:creationId xmlns:p14="http://schemas.microsoft.com/office/powerpoint/2010/main" val="925904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fld id="{A2C7B4C9-0D44-4F15-9AC1-A0DAF3B109C7}" type="slidenum">
              <a:rPr lang="en-US" smtClean="0"/>
              <a:t>33</a:t>
            </a:fld>
            <a:endParaRPr lang="en-US"/>
          </a:p>
        </p:txBody>
      </p:sp>
    </p:spTree>
    <p:extLst>
      <p:ext uri="{BB962C8B-B14F-4D97-AF65-F5344CB8AC3E}">
        <p14:creationId xmlns:p14="http://schemas.microsoft.com/office/powerpoint/2010/main" val="101036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34</a:t>
            </a:fld>
            <a:endParaRPr lang="en-US"/>
          </a:p>
        </p:txBody>
      </p:sp>
    </p:spTree>
    <p:extLst>
      <p:ext uri="{BB962C8B-B14F-4D97-AF65-F5344CB8AC3E}">
        <p14:creationId xmlns:p14="http://schemas.microsoft.com/office/powerpoint/2010/main" val="1883122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effects on relationship formation and change. However, in </a:t>
            </a:r>
            <a:r>
              <a:rPr lang="en-US" sz="1200" kern="1200" dirty="0" err="1">
                <a:solidFill>
                  <a:schemeClr val="tx1"/>
                </a:solidFill>
                <a:effectLst/>
                <a:latin typeface="Arial" charset="0"/>
                <a:ea typeface="+mn-ea"/>
                <a:cs typeface="+mn-cs"/>
              </a:rPr>
              <a:t>addi</a:t>
            </a:r>
            <a:r>
              <a:rPr lang="en-US" sz="1200" kern="1200" dirty="0">
                <a:solidFill>
                  <a:schemeClr val="tx1"/>
                </a:solidFill>
                <a:effectLst/>
                <a:latin typeface="Arial" charset="0"/>
                <a:ea typeface="+mn-ea"/>
                <a:cs typeface="+mn-cs"/>
              </a:rPr>
              <a:t>- </a:t>
            </a:r>
            <a:r>
              <a:rPr lang="en-US" sz="1200" kern="1200" dirty="0" err="1">
                <a:solidFill>
                  <a:schemeClr val="tx1"/>
                </a:solidFill>
                <a:effectLst/>
                <a:latin typeface="Arial" charset="0"/>
                <a:ea typeface="+mn-ea"/>
                <a:cs typeface="+mn-cs"/>
              </a:rPr>
              <a:t>tion</a:t>
            </a:r>
            <a:r>
              <a:rPr lang="en-US" sz="1200" kern="1200" dirty="0">
                <a:solidFill>
                  <a:schemeClr val="tx1"/>
                </a:solidFill>
                <a:effectLst/>
                <a:latin typeface="Arial" charset="0"/>
                <a:ea typeface="+mn-ea"/>
                <a:cs typeface="+mn-cs"/>
              </a:rPr>
              <a:t>, we found support for the hypothesis that structural effects “cascade” in importance over time, from the simple to the more complex. Thus, we echo </a:t>
            </a:r>
            <a:r>
              <a:rPr lang="en-US" sz="1200" kern="1200" dirty="0" err="1">
                <a:solidFill>
                  <a:schemeClr val="tx1"/>
                </a:solidFill>
                <a:effectLst/>
                <a:latin typeface="Arial" charset="0"/>
                <a:ea typeface="+mn-ea"/>
                <a:cs typeface="+mn-cs"/>
              </a:rPr>
              <a:t>Doreian</a:t>
            </a:r>
            <a:r>
              <a:rPr lang="en-US" sz="1200" kern="1200" dirty="0">
                <a:solidFill>
                  <a:schemeClr val="tx1"/>
                </a:solidFill>
                <a:effectLst/>
                <a:latin typeface="Arial" charset="0"/>
                <a:ea typeface="+mn-ea"/>
                <a:cs typeface="+mn-cs"/>
              </a:rPr>
              <a:t> et al.’s (1996) assertion that net- work processes proceed on different timescales. </a:t>
            </a:r>
          </a:p>
          <a:p>
            <a:endParaRPr lang="en-US" sz="1200" kern="1200" dirty="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2C7B4C9-0D44-4F15-9AC1-A0DAF3B109C7}" type="slidenum">
              <a:rPr lang="en-US" smtClean="0"/>
              <a:t>35</a:t>
            </a:fld>
            <a:endParaRPr lang="en-US"/>
          </a:p>
        </p:txBody>
      </p:sp>
    </p:spTree>
    <p:extLst>
      <p:ext uri="{BB962C8B-B14F-4D97-AF65-F5344CB8AC3E}">
        <p14:creationId xmlns:p14="http://schemas.microsoft.com/office/powerpoint/2010/main" val="2112329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09590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38527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09623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95491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7504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408A3DC-0E26-4204-9D9D-6F06652664A5}" type="slidenum">
              <a:rPr lang="en-US" altLang="en-US" sz="1200" smtClean="0"/>
              <a:pPr/>
              <a:t>4</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50446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B3E7-7075-D442-A2CA-5998600D844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5626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0-4 scale </a:t>
            </a:r>
          </a:p>
          <a:p>
            <a:r>
              <a:rPr lang="en-US" dirty="0"/>
              <a:t>1 – never</a:t>
            </a:r>
          </a:p>
          <a:p>
            <a:r>
              <a:rPr lang="en-US" dirty="0"/>
              <a:t>1 – rarely</a:t>
            </a:r>
          </a:p>
          <a:p>
            <a:r>
              <a:rPr lang="en-US" dirty="0"/>
              <a:t>2 – sometimes</a:t>
            </a:r>
          </a:p>
          <a:p>
            <a:r>
              <a:rPr lang="en-US" dirty="0"/>
              <a:t>3 – often</a:t>
            </a:r>
          </a:p>
          <a:p>
            <a:r>
              <a:rPr lang="en-US" dirty="0"/>
              <a:t>4 – always </a:t>
            </a:r>
          </a:p>
          <a:p>
            <a:endParaRPr lang="en-US" dirty="0"/>
          </a:p>
          <a:p>
            <a:r>
              <a:rPr lang="en-US" dirty="0"/>
              <a:t>Children with disabilities formed looser play networks but similar conflict networks </a:t>
            </a:r>
          </a:p>
        </p:txBody>
      </p:sp>
      <p:sp>
        <p:nvSpPr>
          <p:cNvPr id="4" name="Slide Number Placeholder 3"/>
          <p:cNvSpPr>
            <a:spLocks noGrp="1"/>
          </p:cNvSpPr>
          <p:nvPr>
            <p:ph type="sldNum" sz="quarter" idx="10"/>
          </p:nvPr>
        </p:nvSpPr>
        <p:spPr/>
        <p:txBody>
          <a:bodyPr/>
          <a:lstStyle/>
          <a:p>
            <a:fld id="{A8B732B4-A220-4D64-89E5-594291243225}" type="slidenum">
              <a:rPr lang="en-US" smtClean="0"/>
              <a:pPr/>
              <a:t>42</a:t>
            </a:fld>
            <a:endParaRPr lang="en-US"/>
          </a:p>
        </p:txBody>
      </p:sp>
    </p:spTree>
    <p:extLst>
      <p:ext uri="{BB962C8B-B14F-4D97-AF65-F5344CB8AC3E}">
        <p14:creationId xmlns:p14="http://schemas.microsoft.com/office/powerpoint/2010/main" val="3077584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59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064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7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92C3DB-CF37-41EF-80A9-C4DE3837D3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24645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EDCEA-5018-453C-99BA-2D737310F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543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45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a:p>
        </p:txBody>
      </p:sp>
    </p:spTree>
    <p:extLst>
      <p:ext uri="{BB962C8B-B14F-4D97-AF65-F5344CB8AC3E}">
        <p14:creationId xmlns:p14="http://schemas.microsoft.com/office/powerpoint/2010/main" val="3469105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78</a:t>
            </a:fld>
            <a:endParaRPr lang="en-US"/>
          </a:p>
        </p:txBody>
      </p:sp>
    </p:spTree>
    <p:extLst>
      <p:ext uri="{BB962C8B-B14F-4D97-AF65-F5344CB8AC3E}">
        <p14:creationId xmlns:p14="http://schemas.microsoft.com/office/powerpoint/2010/main" val="2309959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79</a:t>
            </a:fld>
            <a:endParaRPr lang="en-US"/>
          </a:p>
        </p:txBody>
      </p:sp>
    </p:spTree>
    <p:extLst>
      <p:ext uri="{BB962C8B-B14F-4D97-AF65-F5344CB8AC3E}">
        <p14:creationId xmlns:p14="http://schemas.microsoft.com/office/powerpoint/2010/main" val="131978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0B089C2-443B-4086-B5DC-46E326357FB4}" type="slidenum">
              <a:rPr lang="en-US" altLang="en-US" sz="1200" smtClean="0"/>
              <a:pPr/>
              <a:t>5</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94708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6D633A-229A-48AE-A2A8-BAAA041EA4D7}" type="slidenum">
              <a:rPr lang="en-US" altLang="en-US" smtClean="0"/>
              <a:pPr>
                <a:spcBef>
                  <a:spcPct val="0"/>
                </a:spcBef>
              </a:pPr>
              <a:t>6</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5804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2E08D-2ABB-4E2B-A007-06E481FCFB6D}" type="slidenum">
              <a:rPr lang="en-US"/>
              <a:pPr/>
              <a:t>8</a:t>
            </a:fld>
            <a:endParaRPr 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r>
              <a:rPr lang="en-US" dirty="0"/>
              <a:t>Early interest in form of imitation of acts on objects</a:t>
            </a:r>
          </a:p>
          <a:p>
            <a:r>
              <a:rPr lang="en-US" dirty="0"/>
              <a:t>By toddler years se social imitation; more likely to imitate peer vs. adult</a:t>
            </a:r>
          </a:p>
          <a:p>
            <a:r>
              <a:rPr lang="en-US" dirty="0"/>
              <a:t>Interactive exchanges in toddlers are more predictable, more complex, more coordinated and lengthier vs. younger infants</a:t>
            </a:r>
          </a:p>
          <a:p>
            <a:endParaRPr lang="en-US" dirty="0"/>
          </a:p>
        </p:txBody>
      </p:sp>
    </p:spTree>
    <p:extLst>
      <p:ext uri="{BB962C8B-B14F-4D97-AF65-F5344CB8AC3E}">
        <p14:creationId xmlns:p14="http://schemas.microsoft.com/office/powerpoint/2010/main" val="115808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B26A45E8-3266-430A-B9FE-63F8EFB70273}" type="slidenum">
              <a:rPr lang="en-US" altLang="en-US" sz="1200" smtClean="0"/>
              <a:pPr/>
              <a:t>9</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9816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94E64FF5-D1AD-4DA8-A189-6E47220EF9CD}" type="slidenum">
              <a:rPr lang="en-US" altLang="en-US" sz="1200" smtClean="0"/>
              <a:pPr/>
              <a:t>10</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81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Parten</a:t>
            </a:r>
            <a:r>
              <a:rPr lang="en-US" dirty="0"/>
              <a:t> – b/w 2 and 5 years kids engage in increasing frequency of associative and cooperative play and less idle, solitary, and onlooker behavior</a:t>
            </a:r>
          </a:p>
          <a:p>
            <a:r>
              <a:rPr lang="en-US" dirty="0"/>
              <a:t>BUT now know that children of all ages engage in all of these behaviors; even at 5 </a:t>
            </a:r>
            <a:r>
              <a:rPr lang="en-US" dirty="0" err="1"/>
              <a:t>yrs</a:t>
            </a:r>
            <a:r>
              <a:rPr lang="en-US" dirty="0"/>
              <a:t> a considerable </a:t>
            </a:r>
            <a:r>
              <a:rPr lang="en-US" dirty="0" err="1"/>
              <a:t>amt</a:t>
            </a:r>
            <a:r>
              <a:rPr lang="en-US" dirty="0"/>
              <a:t> of time spent in solitary play</a:t>
            </a:r>
          </a:p>
          <a:p>
            <a:r>
              <a:rPr lang="en-US" dirty="0"/>
              <a:t>Biggest change is the cognitive maturity of different play forms</a:t>
            </a:r>
          </a:p>
          <a:p>
            <a:r>
              <a:rPr lang="en-US" dirty="0"/>
              <a:t>Increase in solitary construction and solitary exploratory </a:t>
            </a:r>
            <a:r>
              <a:rPr lang="en-US" dirty="0" err="1"/>
              <a:t>behavs</a:t>
            </a:r>
            <a:r>
              <a:rPr lang="en-US" dirty="0"/>
              <a:t> vs. solitary sensorimotor play; social interactions that increase with age include </a:t>
            </a:r>
            <a:r>
              <a:rPr lang="en-US" dirty="0" err="1"/>
              <a:t>sociodramatic</a:t>
            </a:r>
            <a:r>
              <a:rPr lang="en-US" dirty="0"/>
              <a:t> play and games with rules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12</a:t>
            </a:fld>
            <a:endParaRPr lang="en-US"/>
          </a:p>
        </p:txBody>
      </p:sp>
    </p:spTree>
    <p:extLst>
      <p:ext uri="{BB962C8B-B14F-4D97-AF65-F5344CB8AC3E}">
        <p14:creationId xmlns:p14="http://schemas.microsoft.com/office/powerpoint/2010/main" val="3398783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2BD7C02-AA49-5144-999E-C98651989D0A}"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677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5DA43B9-AA69-B840-8802-DDF8596D545B}"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37854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43098E81-2362-D740-B17B-B7F053272788}"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84897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6774F0-61E8-854B-AE6D-C22B18F19C15}"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652546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E77156A7-784A-CA4C-AD74-84BB467D3DA6}"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9344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EFBE2102-31E3-4248-9C4B-A80D067848E5}"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8" name="Footer Placeholder 7"/>
          <p:cNvSpPr>
            <a:spLocks noGrp="1"/>
          </p:cNvSpPr>
          <p:nvPr>
            <p:ph type="ftr" sz="quarter" idx="11"/>
          </p:nvPr>
        </p:nvSpPr>
        <p:spPr>
          <a:xfrm>
            <a:off x="1120588" y="188259"/>
            <a:ext cx="2895600" cy="365125"/>
          </a:xfrm>
        </p:spPr>
        <p:txBody>
          <a:bodyPr/>
          <a:lstStyle/>
          <a:p>
            <a:r>
              <a:rPr lang="en-US">
                <a:solidFill>
                  <a:prstClr val="black">
                    <a:lumMod val="65000"/>
                    <a:lumOff val="35000"/>
                  </a:prstClr>
                </a:solidFill>
              </a:rPr>
              <a:t>Mitsven</a:t>
            </a:r>
          </a:p>
        </p:txBody>
      </p:sp>
      <p:sp>
        <p:nvSpPr>
          <p:cNvPr id="9" name="Slide Number Placeholder 8"/>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9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5161FF3-A1A3-AA47-A1C9-92AD0DDE9060}"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a:solidFill>
                  <a:prstClr val="black">
                    <a:lumMod val="65000"/>
                    <a:lumOff val="35000"/>
                  </a:prstClr>
                </a:solidFill>
              </a:rPr>
              <a:t>Mitsven</a:t>
            </a:r>
          </a:p>
        </p:txBody>
      </p:sp>
      <p:sp>
        <p:nvSpPr>
          <p:cNvPr id="5" name="Slide Number Placeholder 4"/>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228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2ED1-AE18-E94E-8AA2-AC48F5CA3D23}"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a:solidFill>
                  <a:prstClr val="black">
                    <a:lumMod val="65000"/>
                    <a:lumOff val="35000"/>
                  </a:prstClr>
                </a:solidFill>
              </a:rPr>
              <a:t>Mitsven</a:t>
            </a:r>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6449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3C0A5837-0AEF-E548-B976-B0E39C8027E3}"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6299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64D1CC21-E487-ED4F-B764-52D5AC096B2D}"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a:solidFill>
                  <a:prstClr val="black">
                    <a:lumMod val="65000"/>
                    <a:lumOff val="35000"/>
                  </a:prstClr>
                </a:solidFill>
              </a:rPr>
              <a:t>Mitsven</a:t>
            </a:r>
          </a:p>
        </p:txBody>
      </p:sp>
      <p:sp>
        <p:nvSpPr>
          <p:cNvPr id="7" name="Slide Number Placeholder 6"/>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34852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C8C2D63-B48B-6748-B307-5C6F585DE480}"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1654405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1471E02-C25B-E34B-9CEA-A41BFA617BD1}"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03481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021A1223-CE26-E34F-B5E4-1E911B54125F}"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extLst>
      <p:ext uri="{BB962C8B-B14F-4D97-AF65-F5344CB8AC3E}">
        <p14:creationId xmlns:p14="http://schemas.microsoft.com/office/powerpoint/2010/main" val="3686015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30F8834-2406-F94C-B837-F02B1CC3BC35}"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36019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39DD7A2-C058-2C4D-8835-77ED4A91A7D8}" type="datetime1">
              <a:rPr lang="en-US" smtClean="0">
                <a:solidFill>
                  <a:prstClr val="black">
                    <a:lumMod val="65000"/>
                    <a:lumOff val="35000"/>
                  </a:prstClr>
                </a:solidFill>
              </a:rPr>
              <a:pPr/>
              <a:t>3/31/2022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a:solidFill>
                  <a:prstClr val="black">
                    <a:lumMod val="65000"/>
                    <a:lumOff val="35000"/>
                  </a:prstClr>
                </a:solidFill>
              </a:rPr>
              <a:t>Mitsven</a:t>
            </a:r>
          </a:p>
        </p:txBody>
      </p:sp>
      <p:sp>
        <p:nvSpPr>
          <p:cNvPr id="6" name="Slide Number Placeholder 5"/>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07349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4682967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pic>
        <p:nvPicPr>
          <p:cNvPr id="21"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27" name="Group"/>
          <p:cNvGrpSpPr/>
          <p:nvPr/>
        </p:nvGrpSpPr>
        <p:grpSpPr>
          <a:xfrm>
            <a:off x="886883" y="1557866"/>
            <a:ext cx="2959101" cy="984252"/>
            <a:chOff x="0" y="0"/>
            <a:chExt cx="2219324" cy="738187"/>
          </a:xfrm>
        </p:grpSpPr>
        <p:sp>
          <p:nvSpPr>
            <p:cNvPr id="22"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23"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24"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25"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26"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17333183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Default">
    <p:spTree>
      <p:nvGrpSpPr>
        <p:cNvPr id="1" name=""/>
        <p:cNvGrpSpPr/>
        <p:nvPr/>
      </p:nvGrpSpPr>
      <p:grpSpPr>
        <a:xfrm>
          <a:off x="0" y="0"/>
          <a:ext cx="0" cy="0"/>
          <a:chOff x="0" y="0"/>
          <a:chExt cx="0" cy="0"/>
        </a:xfrm>
      </p:grpSpPr>
      <p:pic>
        <p:nvPicPr>
          <p:cNvPr id="37"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38"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39" name="Slide Number"/>
          <p:cNvSpPr txBox="1">
            <a:spLocks noGrp="1"/>
          </p:cNvSpPr>
          <p:nvPr>
            <p:ph type="sldNum" sz="quarter" idx="2"/>
          </p:nvPr>
        </p:nvSpPr>
        <p:spPr>
          <a:xfrm>
            <a:off x="27517" y="6689696"/>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3486032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pic>
        <p:nvPicPr>
          <p:cNvPr id="46"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52" name="Group"/>
          <p:cNvGrpSpPr/>
          <p:nvPr/>
        </p:nvGrpSpPr>
        <p:grpSpPr>
          <a:xfrm>
            <a:off x="886883" y="1557866"/>
            <a:ext cx="2959101" cy="984252"/>
            <a:chOff x="0" y="0"/>
            <a:chExt cx="2219324" cy="738187"/>
          </a:xfrm>
        </p:grpSpPr>
        <p:sp>
          <p:nvSpPr>
            <p:cNvPr id="47"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48"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49"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50"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51"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53" name="Title Text"/>
          <p:cNvSpPr txBox="1">
            <a:spLocks noGrp="1"/>
          </p:cNvSpPr>
          <p:nvPr>
            <p:ph type="title"/>
          </p:nvPr>
        </p:nvSpPr>
        <p:spPr>
          <a:prstGeom prst="rect">
            <a:avLst/>
          </a:prstGeom>
        </p:spPr>
        <p:txBody>
          <a:bodyPr/>
          <a:lstStyle/>
          <a:p>
            <a:r>
              <a:t>Title Text</a:t>
            </a:r>
          </a:p>
        </p:txBody>
      </p:sp>
      <p:sp>
        <p:nvSpPr>
          <p:cNvPr id="5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6982273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pic>
        <p:nvPicPr>
          <p:cNvPr id="62"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68" name="Group"/>
          <p:cNvGrpSpPr/>
          <p:nvPr/>
        </p:nvGrpSpPr>
        <p:grpSpPr>
          <a:xfrm>
            <a:off x="886883" y="1557866"/>
            <a:ext cx="2959101" cy="984252"/>
            <a:chOff x="0" y="0"/>
            <a:chExt cx="2219324" cy="738187"/>
          </a:xfrm>
        </p:grpSpPr>
        <p:sp>
          <p:nvSpPr>
            <p:cNvPr id="63"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64"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65"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66"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67"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61786476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pic>
        <p:nvPicPr>
          <p:cNvPr id="78"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grpSp>
        <p:nvGrpSpPr>
          <p:cNvPr id="84" name="Group"/>
          <p:cNvGrpSpPr/>
          <p:nvPr/>
        </p:nvGrpSpPr>
        <p:grpSpPr>
          <a:xfrm>
            <a:off x="886883" y="1557866"/>
            <a:ext cx="2959101" cy="984252"/>
            <a:chOff x="0" y="0"/>
            <a:chExt cx="2219324" cy="738187"/>
          </a:xfrm>
        </p:grpSpPr>
        <p:sp>
          <p:nvSpPr>
            <p:cNvPr id="79" name="Shape"/>
            <p:cNvSpPr/>
            <p:nvPr/>
          </p:nvSpPr>
          <p:spPr>
            <a:xfrm>
              <a:off x="12463" y="-1"/>
              <a:ext cx="2206862" cy="738189"/>
            </a:xfrm>
            <a:custGeom>
              <a:avLst/>
              <a:gdLst/>
              <a:ahLst/>
              <a:cxnLst>
                <a:cxn ang="0">
                  <a:pos x="wd2" y="hd2"/>
                </a:cxn>
                <a:cxn ang="5400000">
                  <a:pos x="wd2" y="hd2"/>
                </a:cxn>
                <a:cxn ang="10800000">
                  <a:pos x="wd2" y="hd2"/>
                </a:cxn>
                <a:cxn ang="16200000">
                  <a:pos x="wd2" y="hd2"/>
                </a:cxn>
              </a:cxnLst>
              <a:rect l="0" t="0" r="r" b="b"/>
              <a:pathLst>
                <a:path w="21600" h="21600" extrusionOk="0">
                  <a:moveTo>
                    <a:pt x="8863" y="7952"/>
                  </a:moveTo>
                  <a:cubicBezTo>
                    <a:pt x="8809" y="7952"/>
                    <a:pt x="8809" y="8006"/>
                    <a:pt x="8809" y="8221"/>
                  </a:cubicBezTo>
                  <a:cubicBezTo>
                    <a:pt x="8809" y="13164"/>
                    <a:pt x="8809" y="13164"/>
                    <a:pt x="8809" y="13164"/>
                  </a:cubicBezTo>
                  <a:cubicBezTo>
                    <a:pt x="8809" y="13701"/>
                    <a:pt x="8863" y="13863"/>
                    <a:pt x="8989" y="13970"/>
                  </a:cubicBezTo>
                  <a:cubicBezTo>
                    <a:pt x="9080" y="14024"/>
                    <a:pt x="9170" y="14078"/>
                    <a:pt x="9170" y="14293"/>
                  </a:cubicBezTo>
                  <a:cubicBezTo>
                    <a:pt x="9170" y="14507"/>
                    <a:pt x="9152" y="14615"/>
                    <a:pt x="9044" y="14615"/>
                  </a:cubicBezTo>
                  <a:cubicBezTo>
                    <a:pt x="8917" y="14615"/>
                    <a:pt x="8845" y="14507"/>
                    <a:pt x="8485" y="14507"/>
                  </a:cubicBezTo>
                  <a:cubicBezTo>
                    <a:pt x="8125" y="14507"/>
                    <a:pt x="8017" y="14615"/>
                    <a:pt x="7891" y="14615"/>
                  </a:cubicBezTo>
                  <a:cubicBezTo>
                    <a:pt x="7801" y="14615"/>
                    <a:pt x="7764" y="14507"/>
                    <a:pt x="7764" y="14239"/>
                  </a:cubicBezTo>
                  <a:cubicBezTo>
                    <a:pt x="7764" y="14131"/>
                    <a:pt x="7801" y="14024"/>
                    <a:pt x="7873" y="13970"/>
                  </a:cubicBezTo>
                  <a:cubicBezTo>
                    <a:pt x="8125" y="13809"/>
                    <a:pt x="8161" y="13648"/>
                    <a:pt x="8161" y="13057"/>
                  </a:cubicBezTo>
                  <a:cubicBezTo>
                    <a:pt x="8161" y="2848"/>
                    <a:pt x="8161" y="2848"/>
                    <a:pt x="8161" y="2848"/>
                  </a:cubicBezTo>
                  <a:cubicBezTo>
                    <a:pt x="8161" y="2310"/>
                    <a:pt x="8089" y="2203"/>
                    <a:pt x="8017" y="2149"/>
                  </a:cubicBezTo>
                  <a:cubicBezTo>
                    <a:pt x="7837" y="1934"/>
                    <a:pt x="7782" y="2042"/>
                    <a:pt x="7782" y="1773"/>
                  </a:cubicBezTo>
                  <a:cubicBezTo>
                    <a:pt x="7782" y="1612"/>
                    <a:pt x="7819" y="1504"/>
                    <a:pt x="7927" y="1504"/>
                  </a:cubicBezTo>
                  <a:cubicBezTo>
                    <a:pt x="8053" y="1504"/>
                    <a:pt x="8287" y="1612"/>
                    <a:pt x="8485" y="1612"/>
                  </a:cubicBezTo>
                  <a:cubicBezTo>
                    <a:pt x="8701" y="1612"/>
                    <a:pt x="8881" y="1504"/>
                    <a:pt x="9026" y="1504"/>
                  </a:cubicBezTo>
                  <a:cubicBezTo>
                    <a:pt x="9134" y="1504"/>
                    <a:pt x="9170" y="1612"/>
                    <a:pt x="9170" y="1827"/>
                  </a:cubicBezTo>
                  <a:cubicBezTo>
                    <a:pt x="9170" y="2096"/>
                    <a:pt x="9098" y="2096"/>
                    <a:pt x="8971" y="2203"/>
                  </a:cubicBezTo>
                  <a:cubicBezTo>
                    <a:pt x="8881" y="2203"/>
                    <a:pt x="8809" y="2364"/>
                    <a:pt x="8809" y="2740"/>
                  </a:cubicBezTo>
                  <a:cubicBezTo>
                    <a:pt x="8809" y="7039"/>
                    <a:pt x="8809" y="7039"/>
                    <a:pt x="8809" y="7039"/>
                  </a:cubicBezTo>
                  <a:cubicBezTo>
                    <a:pt x="8809" y="7200"/>
                    <a:pt x="8809" y="7307"/>
                    <a:pt x="8863" y="7307"/>
                  </a:cubicBezTo>
                  <a:cubicBezTo>
                    <a:pt x="10106" y="7307"/>
                    <a:pt x="10106" y="7307"/>
                    <a:pt x="10106" y="7307"/>
                  </a:cubicBezTo>
                  <a:cubicBezTo>
                    <a:pt x="10160" y="7307"/>
                    <a:pt x="10160" y="7200"/>
                    <a:pt x="10160" y="6985"/>
                  </a:cubicBezTo>
                  <a:cubicBezTo>
                    <a:pt x="10160" y="2901"/>
                    <a:pt x="10160" y="2901"/>
                    <a:pt x="10160" y="2901"/>
                  </a:cubicBezTo>
                  <a:cubicBezTo>
                    <a:pt x="10160" y="2364"/>
                    <a:pt x="10106" y="2203"/>
                    <a:pt x="9998" y="2149"/>
                  </a:cubicBezTo>
                  <a:cubicBezTo>
                    <a:pt x="9854" y="2042"/>
                    <a:pt x="9782" y="2042"/>
                    <a:pt x="9782" y="1827"/>
                  </a:cubicBezTo>
                  <a:cubicBezTo>
                    <a:pt x="9782" y="1612"/>
                    <a:pt x="9854" y="1504"/>
                    <a:pt x="9944" y="1504"/>
                  </a:cubicBezTo>
                  <a:cubicBezTo>
                    <a:pt x="10088" y="1504"/>
                    <a:pt x="10233" y="1612"/>
                    <a:pt x="10503" y="1612"/>
                  </a:cubicBezTo>
                  <a:cubicBezTo>
                    <a:pt x="10863" y="1612"/>
                    <a:pt x="10953" y="1504"/>
                    <a:pt x="11079" y="1504"/>
                  </a:cubicBezTo>
                  <a:cubicBezTo>
                    <a:pt x="11169" y="1504"/>
                    <a:pt x="11205" y="1612"/>
                    <a:pt x="11205" y="1773"/>
                  </a:cubicBezTo>
                  <a:cubicBezTo>
                    <a:pt x="11205" y="2042"/>
                    <a:pt x="11115" y="2149"/>
                    <a:pt x="10953" y="2203"/>
                  </a:cubicBezTo>
                  <a:cubicBezTo>
                    <a:pt x="10863" y="2203"/>
                    <a:pt x="10809" y="2418"/>
                    <a:pt x="10809" y="2633"/>
                  </a:cubicBezTo>
                  <a:cubicBezTo>
                    <a:pt x="10809" y="13110"/>
                    <a:pt x="10809" y="13110"/>
                    <a:pt x="10809" y="13110"/>
                  </a:cubicBezTo>
                  <a:cubicBezTo>
                    <a:pt x="10809" y="13594"/>
                    <a:pt x="10845" y="13863"/>
                    <a:pt x="10935" y="13970"/>
                  </a:cubicBezTo>
                  <a:cubicBezTo>
                    <a:pt x="11043" y="14131"/>
                    <a:pt x="11187" y="14078"/>
                    <a:pt x="11187" y="14346"/>
                  </a:cubicBezTo>
                  <a:cubicBezTo>
                    <a:pt x="11187" y="14507"/>
                    <a:pt x="11169" y="14615"/>
                    <a:pt x="11043" y="14615"/>
                  </a:cubicBezTo>
                  <a:cubicBezTo>
                    <a:pt x="10935" y="14615"/>
                    <a:pt x="10755" y="14507"/>
                    <a:pt x="10485" y="14507"/>
                  </a:cubicBezTo>
                  <a:cubicBezTo>
                    <a:pt x="10196" y="14507"/>
                    <a:pt x="10088" y="14615"/>
                    <a:pt x="9980" y="14615"/>
                  </a:cubicBezTo>
                  <a:cubicBezTo>
                    <a:pt x="9836" y="14615"/>
                    <a:pt x="9800" y="14507"/>
                    <a:pt x="9800" y="14293"/>
                  </a:cubicBezTo>
                  <a:cubicBezTo>
                    <a:pt x="9800" y="14131"/>
                    <a:pt x="9836" y="14078"/>
                    <a:pt x="9998" y="13970"/>
                  </a:cubicBezTo>
                  <a:cubicBezTo>
                    <a:pt x="10124" y="13863"/>
                    <a:pt x="10160" y="13648"/>
                    <a:pt x="10160" y="13110"/>
                  </a:cubicBezTo>
                  <a:cubicBezTo>
                    <a:pt x="10160" y="8167"/>
                    <a:pt x="10160" y="8167"/>
                    <a:pt x="10160" y="8167"/>
                  </a:cubicBezTo>
                  <a:cubicBezTo>
                    <a:pt x="10160" y="8006"/>
                    <a:pt x="10160" y="7952"/>
                    <a:pt x="10106" y="7952"/>
                  </a:cubicBezTo>
                  <a:lnTo>
                    <a:pt x="8863" y="7952"/>
                  </a:lnTo>
                  <a:close/>
                  <a:moveTo>
                    <a:pt x="11782" y="9510"/>
                  </a:moveTo>
                  <a:cubicBezTo>
                    <a:pt x="11656" y="9510"/>
                    <a:pt x="11620" y="9618"/>
                    <a:pt x="11620" y="9940"/>
                  </a:cubicBezTo>
                  <a:cubicBezTo>
                    <a:pt x="11620" y="12090"/>
                    <a:pt x="11908" y="13755"/>
                    <a:pt x="12394" y="13755"/>
                  </a:cubicBezTo>
                  <a:cubicBezTo>
                    <a:pt x="12719" y="13755"/>
                    <a:pt x="12899" y="13272"/>
                    <a:pt x="12989" y="12573"/>
                  </a:cubicBezTo>
                  <a:cubicBezTo>
                    <a:pt x="13043" y="12197"/>
                    <a:pt x="13061" y="11928"/>
                    <a:pt x="13115" y="11928"/>
                  </a:cubicBezTo>
                  <a:cubicBezTo>
                    <a:pt x="13169" y="11928"/>
                    <a:pt x="13187" y="11982"/>
                    <a:pt x="13187" y="12197"/>
                  </a:cubicBezTo>
                  <a:cubicBezTo>
                    <a:pt x="13187" y="12519"/>
                    <a:pt x="13151" y="12896"/>
                    <a:pt x="13097" y="13272"/>
                  </a:cubicBezTo>
                  <a:cubicBezTo>
                    <a:pt x="12953" y="14131"/>
                    <a:pt x="12629" y="14776"/>
                    <a:pt x="12232" y="14776"/>
                  </a:cubicBezTo>
                  <a:cubicBezTo>
                    <a:pt x="11458" y="14776"/>
                    <a:pt x="10989" y="12788"/>
                    <a:pt x="10989" y="10048"/>
                  </a:cubicBezTo>
                  <a:cubicBezTo>
                    <a:pt x="10989" y="6663"/>
                    <a:pt x="11566" y="4943"/>
                    <a:pt x="12232" y="4943"/>
                  </a:cubicBezTo>
                  <a:cubicBezTo>
                    <a:pt x="12791" y="4943"/>
                    <a:pt x="13187" y="6179"/>
                    <a:pt x="13187" y="8275"/>
                  </a:cubicBezTo>
                  <a:cubicBezTo>
                    <a:pt x="13187" y="9403"/>
                    <a:pt x="13187" y="9510"/>
                    <a:pt x="12989" y="9510"/>
                  </a:cubicBezTo>
                  <a:lnTo>
                    <a:pt x="11782" y="9510"/>
                  </a:lnTo>
                  <a:close/>
                  <a:moveTo>
                    <a:pt x="11620" y="8382"/>
                  </a:moveTo>
                  <a:cubicBezTo>
                    <a:pt x="11620" y="8758"/>
                    <a:pt x="11638" y="8866"/>
                    <a:pt x="11890" y="8866"/>
                  </a:cubicBezTo>
                  <a:cubicBezTo>
                    <a:pt x="12016" y="8866"/>
                    <a:pt x="12124" y="8812"/>
                    <a:pt x="12232" y="8758"/>
                  </a:cubicBezTo>
                  <a:cubicBezTo>
                    <a:pt x="12430" y="8704"/>
                    <a:pt x="12574" y="8543"/>
                    <a:pt x="12611" y="8382"/>
                  </a:cubicBezTo>
                  <a:cubicBezTo>
                    <a:pt x="12665" y="8167"/>
                    <a:pt x="12683" y="7952"/>
                    <a:pt x="12683" y="7469"/>
                  </a:cubicBezTo>
                  <a:cubicBezTo>
                    <a:pt x="12683" y="6287"/>
                    <a:pt x="12502" y="5534"/>
                    <a:pt x="12232" y="5534"/>
                  </a:cubicBezTo>
                  <a:cubicBezTo>
                    <a:pt x="11872" y="5534"/>
                    <a:pt x="11620" y="6878"/>
                    <a:pt x="11620" y="8328"/>
                  </a:cubicBezTo>
                  <a:lnTo>
                    <a:pt x="11620" y="8382"/>
                  </a:lnTo>
                  <a:close/>
                  <a:moveTo>
                    <a:pt x="14844" y="6770"/>
                  </a:moveTo>
                  <a:cubicBezTo>
                    <a:pt x="14844" y="5803"/>
                    <a:pt x="14754" y="5534"/>
                    <a:pt x="14574" y="5534"/>
                  </a:cubicBezTo>
                  <a:cubicBezTo>
                    <a:pt x="14268" y="5534"/>
                    <a:pt x="14106" y="6287"/>
                    <a:pt x="14016" y="7307"/>
                  </a:cubicBezTo>
                  <a:cubicBezTo>
                    <a:pt x="13962" y="7737"/>
                    <a:pt x="13890" y="8113"/>
                    <a:pt x="13781" y="8328"/>
                  </a:cubicBezTo>
                  <a:cubicBezTo>
                    <a:pt x="13709" y="8490"/>
                    <a:pt x="13619" y="8597"/>
                    <a:pt x="13511" y="8597"/>
                  </a:cubicBezTo>
                  <a:cubicBezTo>
                    <a:pt x="13367" y="8597"/>
                    <a:pt x="13313" y="8436"/>
                    <a:pt x="13313" y="8060"/>
                  </a:cubicBezTo>
                  <a:cubicBezTo>
                    <a:pt x="13313" y="6824"/>
                    <a:pt x="13908" y="4943"/>
                    <a:pt x="14736" y="4943"/>
                  </a:cubicBezTo>
                  <a:cubicBezTo>
                    <a:pt x="15007" y="4943"/>
                    <a:pt x="15169" y="5051"/>
                    <a:pt x="15277" y="5319"/>
                  </a:cubicBezTo>
                  <a:cubicBezTo>
                    <a:pt x="15385" y="5534"/>
                    <a:pt x="15439" y="5964"/>
                    <a:pt x="15439" y="6501"/>
                  </a:cubicBezTo>
                  <a:cubicBezTo>
                    <a:pt x="15439" y="12734"/>
                    <a:pt x="15439" y="12734"/>
                    <a:pt x="15439" y="12734"/>
                  </a:cubicBezTo>
                  <a:cubicBezTo>
                    <a:pt x="15439" y="13218"/>
                    <a:pt x="15493" y="13433"/>
                    <a:pt x="15601" y="13433"/>
                  </a:cubicBezTo>
                  <a:cubicBezTo>
                    <a:pt x="15727" y="13433"/>
                    <a:pt x="15781" y="13272"/>
                    <a:pt x="15817" y="13057"/>
                  </a:cubicBezTo>
                  <a:cubicBezTo>
                    <a:pt x="15853" y="12842"/>
                    <a:pt x="15871" y="12627"/>
                    <a:pt x="15907" y="12627"/>
                  </a:cubicBezTo>
                  <a:cubicBezTo>
                    <a:pt x="15961" y="12627"/>
                    <a:pt x="15961" y="12734"/>
                    <a:pt x="15961" y="13003"/>
                  </a:cubicBezTo>
                  <a:cubicBezTo>
                    <a:pt x="15961" y="13433"/>
                    <a:pt x="15781" y="14722"/>
                    <a:pt x="15349" y="14722"/>
                  </a:cubicBezTo>
                  <a:cubicBezTo>
                    <a:pt x="15061" y="14722"/>
                    <a:pt x="14988" y="14024"/>
                    <a:pt x="14934" y="13594"/>
                  </a:cubicBezTo>
                  <a:cubicBezTo>
                    <a:pt x="14916" y="13433"/>
                    <a:pt x="14898" y="13325"/>
                    <a:pt x="14862" y="13325"/>
                  </a:cubicBezTo>
                  <a:cubicBezTo>
                    <a:pt x="14808" y="13325"/>
                    <a:pt x="14700" y="13701"/>
                    <a:pt x="14538" y="14078"/>
                  </a:cubicBezTo>
                  <a:cubicBezTo>
                    <a:pt x="14376" y="14454"/>
                    <a:pt x="14178" y="14776"/>
                    <a:pt x="13890" y="14776"/>
                  </a:cubicBezTo>
                  <a:cubicBezTo>
                    <a:pt x="13583" y="14776"/>
                    <a:pt x="13349" y="14131"/>
                    <a:pt x="13349" y="12896"/>
                  </a:cubicBezTo>
                  <a:cubicBezTo>
                    <a:pt x="13349" y="11875"/>
                    <a:pt x="13529" y="11176"/>
                    <a:pt x="14106" y="10048"/>
                  </a:cubicBezTo>
                  <a:cubicBezTo>
                    <a:pt x="14340" y="9564"/>
                    <a:pt x="14502" y="9296"/>
                    <a:pt x="14610" y="9027"/>
                  </a:cubicBezTo>
                  <a:cubicBezTo>
                    <a:pt x="14790" y="8704"/>
                    <a:pt x="14844" y="8490"/>
                    <a:pt x="14844" y="8060"/>
                  </a:cubicBezTo>
                  <a:lnTo>
                    <a:pt x="14844" y="6770"/>
                  </a:lnTo>
                  <a:close/>
                  <a:moveTo>
                    <a:pt x="13944" y="12573"/>
                  </a:moveTo>
                  <a:cubicBezTo>
                    <a:pt x="13944" y="13325"/>
                    <a:pt x="14088" y="13755"/>
                    <a:pt x="14268" y="13755"/>
                  </a:cubicBezTo>
                  <a:cubicBezTo>
                    <a:pt x="14412" y="13755"/>
                    <a:pt x="14538" y="13487"/>
                    <a:pt x="14682" y="13110"/>
                  </a:cubicBezTo>
                  <a:cubicBezTo>
                    <a:pt x="14808" y="12734"/>
                    <a:pt x="14844" y="12466"/>
                    <a:pt x="14844" y="11982"/>
                  </a:cubicBezTo>
                  <a:cubicBezTo>
                    <a:pt x="14844" y="9672"/>
                    <a:pt x="14844" y="9672"/>
                    <a:pt x="14844" y="9672"/>
                  </a:cubicBezTo>
                  <a:cubicBezTo>
                    <a:pt x="14844" y="9457"/>
                    <a:pt x="14826" y="9403"/>
                    <a:pt x="14808" y="9403"/>
                  </a:cubicBezTo>
                  <a:cubicBezTo>
                    <a:pt x="14772" y="9403"/>
                    <a:pt x="14736" y="9403"/>
                    <a:pt x="14646" y="9618"/>
                  </a:cubicBezTo>
                  <a:cubicBezTo>
                    <a:pt x="14502" y="9940"/>
                    <a:pt x="14358" y="10263"/>
                    <a:pt x="14250" y="10639"/>
                  </a:cubicBezTo>
                  <a:cubicBezTo>
                    <a:pt x="14070" y="11230"/>
                    <a:pt x="13944" y="11821"/>
                    <a:pt x="13944" y="12573"/>
                  </a:cubicBezTo>
                  <a:close/>
                  <a:moveTo>
                    <a:pt x="16195" y="2042"/>
                  </a:moveTo>
                  <a:cubicBezTo>
                    <a:pt x="16195" y="1612"/>
                    <a:pt x="16159" y="1504"/>
                    <a:pt x="15997" y="1451"/>
                  </a:cubicBezTo>
                  <a:cubicBezTo>
                    <a:pt x="15871" y="1343"/>
                    <a:pt x="15853" y="1343"/>
                    <a:pt x="15853" y="1128"/>
                  </a:cubicBezTo>
                  <a:cubicBezTo>
                    <a:pt x="15853" y="967"/>
                    <a:pt x="15871" y="913"/>
                    <a:pt x="15961" y="806"/>
                  </a:cubicBezTo>
                  <a:cubicBezTo>
                    <a:pt x="16250" y="537"/>
                    <a:pt x="16430" y="376"/>
                    <a:pt x="16556" y="161"/>
                  </a:cubicBezTo>
                  <a:cubicBezTo>
                    <a:pt x="16646" y="54"/>
                    <a:pt x="16682" y="0"/>
                    <a:pt x="16718" y="0"/>
                  </a:cubicBezTo>
                  <a:cubicBezTo>
                    <a:pt x="16772" y="0"/>
                    <a:pt x="16772" y="107"/>
                    <a:pt x="16772" y="376"/>
                  </a:cubicBezTo>
                  <a:cubicBezTo>
                    <a:pt x="16772" y="13325"/>
                    <a:pt x="16772" y="13325"/>
                    <a:pt x="16772" y="13325"/>
                  </a:cubicBezTo>
                  <a:cubicBezTo>
                    <a:pt x="16772" y="13809"/>
                    <a:pt x="16844" y="13863"/>
                    <a:pt x="17060" y="14024"/>
                  </a:cubicBezTo>
                  <a:cubicBezTo>
                    <a:pt x="17132" y="14078"/>
                    <a:pt x="17186" y="14131"/>
                    <a:pt x="17186" y="14346"/>
                  </a:cubicBezTo>
                  <a:cubicBezTo>
                    <a:pt x="17186" y="14507"/>
                    <a:pt x="17150" y="14615"/>
                    <a:pt x="17096" y="14615"/>
                  </a:cubicBezTo>
                  <a:cubicBezTo>
                    <a:pt x="17024" y="14615"/>
                    <a:pt x="16952" y="14507"/>
                    <a:pt x="16484" y="14507"/>
                  </a:cubicBezTo>
                  <a:cubicBezTo>
                    <a:pt x="16069" y="14507"/>
                    <a:pt x="15997" y="14615"/>
                    <a:pt x="15907" y="14615"/>
                  </a:cubicBezTo>
                  <a:cubicBezTo>
                    <a:pt x="15871" y="14615"/>
                    <a:pt x="15799" y="14561"/>
                    <a:pt x="15799" y="14346"/>
                  </a:cubicBezTo>
                  <a:cubicBezTo>
                    <a:pt x="15799" y="14185"/>
                    <a:pt x="15871" y="14078"/>
                    <a:pt x="15925" y="14024"/>
                  </a:cubicBezTo>
                  <a:cubicBezTo>
                    <a:pt x="16159" y="13916"/>
                    <a:pt x="16195" y="13701"/>
                    <a:pt x="16195" y="13164"/>
                  </a:cubicBezTo>
                  <a:lnTo>
                    <a:pt x="16195" y="2042"/>
                  </a:lnTo>
                  <a:close/>
                  <a:moveTo>
                    <a:pt x="17907" y="12734"/>
                  </a:moveTo>
                  <a:cubicBezTo>
                    <a:pt x="17907" y="13540"/>
                    <a:pt x="17997" y="13701"/>
                    <a:pt x="18123" y="13701"/>
                  </a:cubicBezTo>
                  <a:cubicBezTo>
                    <a:pt x="18249" y="13701"/>
                    <a:pt x="18321" y="13379"/>
                    <a:pt x="18375" y="13110"/>
                  </a:cubicBezTo>
                  <a:cubicBezTo>
                    <a:pt x="18447" y="12842"/>
                    <a:pt x="18465" y="12573"/>
                    <a:pt x="18537" y="12573"/>
                  </a:cubicBezTo>
                  <a:cubicBezTo>
                    <a:pt x="18573" y="12573"/>
                    <a:pt x="18610" y="12627"/>
                    <a:pt x="18610" y="12788"/>
                  </a:cubicBezTo>
                  <a:cubicBezTo>
                    <a:pt x="18610" y="13057"/>
                    <a:pt x="18465" y="14776"/>
                    <a:pt x="17907" y="14776"/>
                  </a:cubicBezTo>
                  <a:cubicBezTo>
                    <a:pt x="17727" y="14776"/>
                    <a:pt x="17583" y="14615"/>
                    <a:pt x="17493" y="14293"/>
                  </a:cubicBezTo>
                  <a:cubicBezTo>
                    <a:pt x="17384" y="14024"/>
                    <a:pt x="17330" y="13540"/>
                    <a:pt x="17330" y="12842"/>
                  </a:cubicBezTo>
                  <a:cubicBezTo>
                    <a:pt x="17330" y="6233"/>
                    <a:pt x="17330" y="6233"/>
                    <a:pt x="17330" y="6233"/>
                  </a:cubicBezTo>
                  <a:cubicBezTo>
                    <a:pt x="17330" y="6072"/>
                    <a:pt x="17294" y="5964"/>
                    <a:pt x="17258" y="5910"/>
                  </a:cubicBezTo>
                  <a:cubicBezTo>
                    <a:pt x="17222" y="5910"/>
                    <a:pt x="17150" y="5910"/>
                    <a:pt x="17096" y="5910"/>
                  </a:cubicBezTo>
                  <a:cubicBezTo>
                    <a:pt x="17042" y="5857"/>
                    <a:pt x="16988" y="5857"/>
                    <a:pt x="16988" y="5642"/>
                  </a:cubicBezTo>
                  <a:cubicBezTo>
                    <a:pt x="16988" y="5534"/>
                    <a:pt x="17024" y="5373"/>
                    <a:pt x="17114" y="5104"/>
                  </a:cubicBezTo>
                  <a:cubicBezTo>
                    <a:pt x="17312" y="4567"/>
                    <a:pt x="17475" y="4030"/>
                    <a:pt x="17709" y="2794"/>
                  </a:cubicBezTo>
                  <a:cubicBezTo>
                    <a:pt x="17781" y="2418"/>
                    <a:pt x="17799" y="2310"/>
                    <a:pt x="17853" y="2310"/>
                  </a:cubicBezTo>
                  <a:cubicBezTo>
                    <a:pt x="17889" y="2310"/>
                    <a:pt x="17907" y="2310"/>
                    <a:pt x="17907" y="2740"/>
                  </a:cubicBezTo>
                  <a:cubicBezTo>
                    <a:pt x="17907" y="4728"/>
                    <a:pt x="17907" y="4728"/>
                    <a:pt x="17907" y="4728"/>
                  </a:cubicBezTo>
                  <a:cubicBezTo>
                    <a:pt x="17907" y="5051"/>
                    <a:pt x="17943" y="5212"/>
                    <a:pt x="18051" y="5212"/>
                  </a:cubicBezTo>
                  <a:cubicBezTo>
                    <a:pt x="18357" y="5212"/>
                    <a:pt x="18357" y="5212"/>
                    <a:pt x="18357" y="5212"/>
                  </a:cubicBezTo>
                  <a:cubicBezTo>
                    <a:pt x="18483" y="5212"/>
                    <a:pt x="18519" y="5266"/>
                    <a:pt x="18519" y="5534"/>
                  </a:cubicBezTo>
                  <a:cubicBezTo>
                    <a:pt x="18519" y="5857"/>
                    <a:pt x="18483" y="5964"/>
                    <a:pt x="18357" y="5964"/>
                  </a:cubicBezTo>
                  <a:cubicBezTo>
                    <a:pt x="18033" y="5964"/>
                    <a:pt x="18033" y="5964"/>
                    <a:pt x="18033" y="5964"/>
                  </a:cubicBezTo>
                  <a:cubicBezTo>
                    <a:pt x="17943" y="5964"/>
                    <a:pt x="17907" y="6072"/>
                    <a:pt x="17907" y="6394"/>
                  </a:cubicBezTo>
                  <a:lnTo>
                    <a:pt x="17907" y="12734"/>
                  </a:lnTo>
                  <a:close/>
                  <a:moveTo>
                    <a:pt x="18916" y="2042"/>
                  </a:moveTo>
                  <a:cubicBezTo>
                    <a:pt x="18916" y="1612"/>
                    <a:pt x="18880" y="1504"/>
                    <a:pt x="18718" y="1451"/>
                  </a:cubicBezTo>
                  <a:cubicBezTo>
                    <a:pt x="18591" y="1343"/>
                    <a:pt x="18555" y="1343"/>
                    <a:pt x="18555" y="1128"/>
                  </a:cubicBezTo>
                  <a:cubicBezTo>
                    <a:pt x="18555" y="913"/>
                    <a:pt x="18610" y="913"/>
                    <a:pt x="18754" y="806"/>
                  </a:cubicBezTo>
                  <a:cubicBezTo>
                    <a:pt x="19042" y="484"/>
                    <a:pt x="19186" y="269"/>
                    <a:pt x="19294" y="161"/>
                  </a:cubicBezTo>
                  <a:cubicBezTo>
                    <a:pt x="19384" y="54"/>
                    <a:pt x="19402" y="0"/>
                    <a:pt x="19456" y="0"/>
                  </a:cubicBezTo>
                  <a:cubicBezTo>
                    <a:pt x="19474" y="0"/>
                    <a:pt x="19492" y="54"/>
                    <a:pt x="19492" y="376"/>
                  </a:cubicBezTo>
                  <a:cubicBezTo>
                    <a:pt x="19492" y="6233"/>
                    <a:pt x="19492" y="6233"/>
                    <a:pt x="19492" y="6233"/>
                  </a:cubicBezTo>
                  <a:cubicBezTo>
                    <a:pt x="19492" y="6340"/>
                    <a:pt x="19510" y="6394"/>
                    <a:pt x="19528" y="6394"/>
                  </a:cubicBezTo>
                  <a:cubicBezTo>
                    <a:pt x="19564" y="6394"/>
                    <a:pt x="19582" y="6340"/>
                    <a:pt x="19618" y="6287"/>
                  </a:cubicBezTo>
                  <a:cubicBezTo>
                    <a:pt x="19762" y="5857"/>
                    <a:pt x="20033" y="5051"/>
                    <a:pt x="20429" y="5051"/>
                  </a:cubicBezTo>
                  <a:cubicBezTo>
                    <a:pt x="20861" y="5051"/>
                    <a:pt x="21204" y="5910"/>
                    <a:pt x="21222" y="7522"/>
                  </a:cubicBezTo>
                  <a:cubicBezTo>
                    <a:pt x="21222" y="13164"/>
                    <a:pt x="21222" y="13164"/>
                    <a:pt x="21222" y="13164"/>
                  </a:cubicBezTo>
                  <a:cubicBezTo>
                    <a:pt x="21222" y="13809"/>
                    <a:pt x="21312" y="14024"/>
                    <a:pt x="21438" y="14078"/>
                  </a:cubicBezTo>
                  <a:cubicBezTo>
                    <a:pt x="21564" y="14131"/>
                    <a:pt x="21600" y="14185"/>
                    <a:pt x="21600" y="14346"/>
                  </a:cubicBezTo>
                  <a:cubicBezTo>
                    <a:pt x="21600" y="14561"/>
                    <a:pt x="21546" y="14615"/>
                    <a:pt x="21492" y="14615"/>
                  </a:cubicBezTo>
                  <a:cubicBezTo>
                    <a:pt x="21456" y="14615"/>
                    <a:pt x="21276" y="14507"/>
                    <a:pt x="20951" y="14507"/>
                  </a:cubicBezTo>
                  <a:cubicBezTo>
                    <a:pt x="20591" y="14507"/>
                    <a:pt x="20501" y="14615"/>
                    <a:pt x="20429" y="14615"/>
                  </a:cubicBezTo>
                  <a:cubicBezTo>
                    <a:pt x="20357" y="14615"/>
                    <a:pt x="20303" y="14561"/>
                    <a:pt x="20303" y="14346"/>
                  </a:cubicBezTo>
                  <a:cubicBezTo>
                    <a:pt x="20303" y="14185"/>
                    <a:pt x="20357" y="14131"/>
                    <a:pt x="20411" y="14078"/>
                  </a:cubicBezTo>
                  <a:cubicBezTo>
                    <a:pt x="20573" y="13970"/>
                    <a:pt x="20645" y="13863"/>
                    <a:pt x="20645" y="13379"/>
                  </a:cubicBezTo>
                  <a:cubicBezTo>
                    <a:pt x="20645" y="7737"/>
                    <a:pt x="20645" y="7737"/>
                    <a:pt x="20645" y="7737"/>
                  </a:cubicBezTo>
                  <a:cubicBezTo>
                    <a:pt x="20645" y="7254"/>
                    <a:pt x="20609" y="6878"/>
                    <a:pt x="20537" y="6609"/>
                  </a:cubicBezTo>
                  <a:cubicBezTo>
                    <a:pt x="20447" y="6287"/>
                    <a:pt x="20303" y="6125"/>
                    <a:pt x="20141" y="6125"/>
                  </a:cubicBezTo>
                  <a:cubicBezTo>
                    <a:pt x="19979" y="6125"/>
                    <a:pt x="19817" y="6340"/>
                    <a:pt x="19690" y="6609"/>
                  </a:cubicBezTo>
                  <a:cubicBezTo>
                    <a:pt x="19564" y="6931"/>
                    <a:pt x="19492" y="7361"/>
                    <a:pt x="19492" y="7791"/>
                  </a:cubicBezTo>
                  <a:cubicBezTo>
                    <a:pt x="19492" y="13272"/>
                    <a:pt x="19492" y="13272"/>
                    <a:pt x="19492" y="13272"/>
                  </a:cubicBezTo>
                  <a:cubicBezTo>
                    <a:pt x="19492" y="13755"/>
                    <a:pt x="19564" y="13970"/>
                    <a:pt x="19762" y="14078"/>
                  </a:cubicBezTo>
                  <a:cubicBezTo>
                    <a:pt x="19871" y="14131"/>
                    <a:pt x="19889" y="14239"/>
                    <a:pt x="19889" y="14346"/>
                  </a:cubicBezTo>
                  <a:cubicBezTo>
                    <a:pt x="19889" y="14561"/>
                    <a:pt x="19835" y="14615"/>
                    <a:pt x="19780" y="14615"/>
                  </a:cubicBezTo>
                  <a:cubicBezTo>
                    <a:pt x="19726" y="14615"/>
                    <a:pt x="19654" y="14507"/>
                    <a:pt x="19186" y="14507"/>
                  </a:cubicBezTo>
                  <a:cubicBezTo>
                    <a:pt x="18826" y="14507"/>
                    <a:pt x="18754" y="14615"/>
                    <a:pt x="18646" y="14615"/>
                  </a:cubicBezTo>
                  <a:cubicBezTo>
                    <a:pt x="18591" y="14615"/>
                    <a:pt x="18555" y="14507"/>
                    <a:pt x="18555" y="14346"/>
                  </a:cubicBezTo>
                  <a:cubicBezTo>
                    <a:pt x="18555" y="14185"/>
                    <a:pt x="18591" y="14078"/>
                    <a:pt x="18664" y="14024"/>
                  </a:cubicBezTo>
                  <a:cubicBezTo>
                    <a:pt x="18862" y="13970"/>
                    <a:pt x="18916" y="13755"/>
                    <a:pt x="18916" y="13003"/>
                  </a:cubicBezTo>
                  <a:lnTo>
                    <a:pt x="18916" y="2042"/>
                  </a:lnTo>
                  <a:close/>
                  <a:moveTo>
                    <a:pt x="0" y="18645"/>
                  </a:moveTo>
                  <a:cubicBezTo>
                    <a:pt x="234" y="18645"/>
                    <a:pt x="234" y="18645"/>
                    <a:pt x="234" y="18645"/>
                  </a:cubicBezTo>
                  <a:cubicBezTo>
                    <a:pt x="234" y="20633"/>
                    <a:pt x="234" y="20633"/>
                    <a:pt x="234" y="20633"/>
                  </a:cubicBezTo>
                  <a:cubicBezTo>
                    <a:pt x="234" y="20901"/>
                    <a:pt x="270" y="21063"/>
                    <a:pt x="360" y="21063"/>
                  </a:cubicBezTo>
                  <a:cubicBezTo>
                    <a:pt x="450" y="21063"/>
                    <a:pt x="486" y="20901"/>
                    <a:pt x="486" y="20633"/>
                  </a:cubicBezTo>
                  <a:cubicBezTo>
                    <a:pt x="486" y="18645"/>
                    <a:pt x="486" y="18645"/>
                    <a:pt x="486" y="18645"/>
                  </a:cubicBezTo>
                  <a:cubicBezTo>
                    <a:pt x="721" y="18645"/>
                    <a:pt x="721" y="18645"/>
                    <a:pt x="721" y="18645"/>
                  </a:cubicBezTo>
                  <a:cubicBezTo>
                    <a:pt x="721" y="20525"/>
                    <a:pt x="721" y="20525"/>
                    <a:pt x="721" y="20525"/>
                  </a:cubicBezTo>
                  <a:cubicBezTo>
                    <a:pt x="721" y="21224"/>
                    <a:pt x="576" y="21600"/>
                    <a:pt x="360" y="21600"/>
                  </a:cubicBezTo>
                  <a:cubicBezTo>
                    <a:pt x="144" y="21600"/>
                    <a:pt x="0" y="21224"/>
                    <a:pt x="0" y="20525"/>
                  </a:cubicBezTo>
                  <a:lnTo>
                    <a:pt x="0" y="18645"/>
                  </a:lnTo>
                  <a:close/>
                  <a:moveTo>
                    <a:pt x="793" y="18645"/>
                  </a:moveTo>
                  <a:cubicBezTo>
                    <a:pt x="1063" y="18645"/>
                    <a:pt x="1063" y="18645"/>
                    <a:pt x="1063" y="18645"/>
                  </a:cubicBezTo>
                  <a:cubicBezTo>
                    <a:pt x="1351" y="20687"/>
                    <a:pt x="1351" y="20687"/>
                    <a:pt x="1351" y="20687"/>
                  </a:cubicBezTo>
                  <a:cubicBezTo>
                    <a:pt x="1351" y="20687"/>
                    <a:pt x="1351" y="20687"/>
                    <a:pt x="1351" y="20687"/>
                  </a:cubicBezTo>
                  <a:cubicBezTo>
                    <a:pt x="1351" y="18645"/>
                    <a:pt x="1351" y="18645"/>
                    <a:pt x="1351" y="18645"/>
                  </a:cubicBezTo>
                  <a:cubicBezTo>
                    <a:pt x="1549" y="18645"/>
                    <a:pt x="1549" y="18645"/>
                    <a:pt x="1549" y="18645"/>
                  </a:cubicBezTo>
                  <a:cubicBezTo>
                    <a:pt x="1549" y="21546"/>
                    <a:pt x="1549" y="21546"/>
                    <a:pt x="1549" y="21546"/>
                  </a:cubicBezTo>
                  <a:cubicBezTo>
                    <a:pt x="1279" y="21546"/>
                    <a:pt x="1279" y="21546"/>
                    <a:pt x="1279" y="21546"/>
                  </a:cubicBezTo>
                  <a:cubicBezTo>
                    <a:pt x="1009" y="19451"/>
                    <a:pt x="1009" y="19451"/>
                    <a:pt x="1009" y="19451"/>
                  </a:cubicBezTo>
                  <a:cubicBezTo>
                    <a:pt x="991" y="19451"/>
                    <a:pt x="991" y="19451"/>
                    <a:pt x="991" y="19451"/>
                  </a:cubicBezTo>
                  <a:cubicBezTo>
                    <a:pt x="991" y="21546"/>
                    <a:pt x="991" y="21546"/>
                    <a:pt x="991" y="21546"/>
                  </a:cubicBezTo>
                  <a:cubicBezTo>
                    <a:pt x="793" y="21546"/>
                    <a:pt x="793" y="21546"/>
                    <a:pt x="793" y="21546"/>
                  </a:cubicBezTo>
                  <a:lnTo>
                    <a:pt x="793" y="18645"/>
                  </a:lnTo>
                  <a:close/>
                  <a:moveTo>
                    <a:pt x="1639" y="18645"/>
                  </a:moveTo>
                  <a:cubicBezTo>
                    <a:pt x="1874" y="18645"/>
                    <a:pt x="1874" y="18645"/>
                    <a:pt x="1874" y="18645"/>
                  </a:cubicBezTo>
                  <a:cubicBezTo>
                    <a:pt x="1874" y="21546"/>
                    <a:pt x="1874" y="21546"/>
                    <a:pt x="1874" y="21546"/>
                  </a:cubicBezTo>
                  <a:cubicBezTo>
                    <a:pt x="1639" y="21546"/>
                    <a:pt x="1639" y="21546"/>
                    <a:pt x="1639" y="21546"/>
                  </a:cubicBezTo>
                  <a:lnTo>
                    <a:pt x="1639" y="18645"/>
                  </a:lnTo>
                  <a:close/>
                  <a:moveTo>
                    <a:pt x="1910" y="18645"/>
                  </a:moveTo>
                  <a:cubicBezTo>
                    <a:pt x="2144" y="18645"/>
                    <a:pt x="2144" y="18645"/>
                    <a:pt x="2144" y="18645"/>
                  </a:cubicBezTo>
                  <a:cubicBezTo>
                    <a:pt x="2324" y="20794"/>
                    <a:pt x="2324" y="20794"/>
                    <a:pt x="2324" y="20794"/>
                  </a:cubicBezTo>
                  <a:cubicBezTo>
                    <a:pt x="2324" y="20794"/>
                    <a:pt x="2324" y="20794"/>
                    <a:pt x="2324" y="20794"/>
                  </a:cubicBezTo>
                  <a:cubicBezTo>
                    <a:pt x="2504" y="18645"/>
                    <a:pt x="2504" y="18645"/>
                    <a:pt x="2504" y="18645"/>
                  </a:cubicBezTo>
                  <a:cubicBezTo>
                    <a:pt x="2738" y="18645"/>
                    <a:pt x="2738" y="18645"/>
                    <a:pt x="2738" y="18645"/>
                  </a:cubicBezTo>
                  <a:cubicBezTo>
                    <a:pt x="2450" y="21546"/>
                    <a:pt x="2450" y="21546"/>
                    <a:pt x="2450" y="21546"/>
                  </a:cubicBezTo>
                  <a:cubicBezTo>
                    <a:pt x="2198" y="21546"/>
                    <a:pt x="2198" y="21546"/>
                    <a:pt x="2198" y="21546"/>
                  </a:cubicBezTo>
                  <a:lnTo>
                    <a:pt x="1910" y="18645"/>
                  </a:lnTo>
                  <a:close/>
                  <a:moveTo>
                    <a:pt x="2774" y="18645"/>
                  </a:moveTo>
                  <a:cubicBezTo>
                    <a:pt x="3333" y="18645"/>
                    <a:pt x="3333" y="18645"/>
                    <a:pt x="3333" y="18645"/>
                  </a:cubicBezTo>
                  <a:cubicBezTo>
                    <a:pt x="3333" y="19128"/>
                    <a:pt x="3333" y="19128"/>
                    <a:pt x="3333" y="19128"/>
                  </a:cubicBezTo>
                  <a:cubicBezTo>
                    <a:pt x="2990" y="19128"/>
                    <a:pt x="2990" y="19128"/>
                    <a:pt x="2990" y="19128"/>
                  </a:cubicBezTo>
                  <a:cubicBezTo>
                    <a:pt x="2990" y="19827"/>
                    <a:pt x="2990" y="19827"/>
                    <a:pt x="2990" y="19827"/>
                  </a:cubicBezTo>
                  <a:cubicBezTo>
                    <a:pt x="3333" y="19827"/>
                    <a:pt x="3333" y="19827"/>
                    <a:pt x="3333" y="19827"/>
                  </a:cubicBezTo>
                  <a:cubicBezTo>
                    <a:pt x="3333" y="20310"/>
                    <a:pt x="3333" y="20310"/>
                    <a:pt x="3333" y="20310"/>
                  </a:cubicBezTo>
                  <a:cubicBezTo>
                    <a:pt x="2990" y="20310"/>
                    <a:pt x="2990" y="20310"/>
                    <a:pt x="2990" y="20310"/>
                  </a:cubicBezTo>
                  <a:cubicBezTo>
                    <a:pt x="2990" y="21063"/>
                    <a:pt x="2990" y="21063"/>
                    <a:pt x="2990" y="21063"/>
                  </a:cubicBezTo>
                  <a:cubicBezTo>
                    <a:pt x="3351" y="21063"/>
                    <a:pt x="3351" y="21063"/>
                    <a:pt x="3351" y="21063"/>
                  </a:cubicBezTo>
                  <a:cubicBezTo>
                    <a:pt x="3351" y="21546"/>
                    <a:pt x="3351" y="21546"/>
                    <a:pt x="3351" y="21546"/>
                  </a:cubicBezTo>
                  <a:cubicBezTo>
                    <a:pt x="2774" y="21546"/>
                    <a:pt x="2774" y="21546"/>
                    <a:pt x="2774" y="21546"/>
                  </a:cubicBezTo>
                  <a:lnTo>
                    <a:pt x="2774" y="18645"/>
                  </a:lnTo>
                  <a:close/>
                  <a:moveTo>
                    <a:pt x="3405" y="18645"/>
                  </a:moveTo>
                  <a:cubicBezTo>
                    <a:pt x="3765" y="18645"/>
                    <a:pt x="3765" y="18645"/>
                    <a:pt x="3765" y="18645"/>
                  </a:cubicBezTo>
                  <a:cubicBezTo>
                    <a:pt x="3927" y="18645"/>
                    <a:pt x="4071" y="18860"/>
                    <a:pt x="4071" y="19397"/>
                  </a:cubicBezTo>
                  <a:cubicBezTo>
                    <a:pt x="4071" y="19504"/>
                    <a:pt x="4053" y="19988"/>
                    <a:pt x="3873" y="20096"/>
                  </a:cubicBezTo>
                  <a:cubicBezTo>
                    <a:pt x="3873" y="20096"/>
                    <a:pt x="3873" y="20096"/>
                    <a:pt x="3873" y="20096"/>
                  </a:cubicBezTo>
                  <a:cubicBezTo>
                    <a:pt x="3945" y="20149"/>
                    <a:pt x="3963" y="20257"/>
                    <a:pt x="3999" y="20579"/>
                  </a:cubicBezTo>
                  <a:cubicBezTo>
                    <a:pt x="4107" y="21546"/>
                    <a:pt x="4107" y="21546"/>
                    <a:pt x="4107" y="21546"/>
                  </a:cubicBezTo>
                  <a:cubicBezTo>
                    <a:pt x="3873" y="21546"/>
                    <a:pt x="3873" y="21546"/>
                    <a:pt x="3873" y="21546"/>
                  </a:cubicBezTo>
                  <a:cubicBezTo>
                    <a:pt x="3783" y="20794"/>
                    <a:pt x="3783" y="20794"/>
                    <a:pt x="3783" y="20794"/>
                  </a:cubicBezTo>
                  <a:cubicBezTo>
                    <a:pt x="3747" y="20364"/>
                    <a:pt x="3729" y="20364"/>
                    <a:pt x="3639" y="20364"/>
                  </a:cubicBezTo>
                  <a:cubicBezTo>
                    <a:pt x="3639" y="21546"/>
                    <a:pt x="3639" y="21546"/>
                    <a:pt x="3639" y="21546"/>
                  </a:cubicBezTo>
                  <a:cubicBezTo>
                    <a:pt x="3405" y="21546"/>
                    <a:pt x="3405" y="21546"/>
                    <a:pt x="3405" y="21546"/>
                  </a:cubicBezTo>
                  <a:lnTo>
                    <a:pt x="3405" y="18645"/>
                  </a:lnTo>
                  <a:close/>
                  <a:moveTo>
                    <a:pt x="3621" y="19881"/>
                  </a:moveTo>
                  <a:cubicBezTo>
                    <a:pt x="3693" y="19881"/>
                    <a:pt x="3693" y="19881"/>
                    <a:pt x="3693" y="19881"/>
                  </a:cubicBezTo>
                  <a:cubicBezTo>
                    <a:pt x="3783" y="19881"/>
                    <a:pt x="3837" y="19719"/>
                    <a:pt x="3837" y="19504"/>
                  </a:cubicBezTo>
                  <a:cubicBezTo>
                    <a:pt x="3837" y="19397"/>
                    <a:pt x="3819" y="19128"/>
                    <a:pt x="3693" y="19128"/>
                  </a:cubicBezTo>
                  <a:cubicBezTo>
                    <a:pt x="3621" y="19128"/>
                    <a:pt x="3621" y="19128"/>
                    <a:pt x="3621" y="19128"/>
                  </a:cubicBezTo>
                  <a:lnTo>
                    <a:pt x="3621" y="19881"/>
                  </a:lnTo>
                  <a:close/>
                  <a:moveTo>
                    <a:pt x="4666" y="19236"/>
                  </a:moveTo>
                  <a:cubicBezTo>
                    <a:pt x="4612" y="19128"/>
                    <a:pt x="4540" y="19075"/>
                    <a:pt x="4486" y="19075"/>
                  </a:cubicBezTo>
                  <a:cubicBezTo>
                    <a:pt x="4414" y="19075"/>
                    <a:pt x="4342" y="19182"/>
                    <a:pt x="4342" y="19397"/>
                  </a:cubicBezTo>
                  <a:cubicBezTo>
                    <a:pt x="4342" y="19934"/>
                    <a:pt x="4738" y="19666"/>
                    <a:pt x="4738" y="20740"/>
                  </a:cubicBezTo>
                  <a:cubicBezTo>
                    <a:pt x="4738" y="21278"/>
                    <a:pt x="4594" y="21600"/>
                    <a:pt x="4396" y="21600"/>
                  </a:cubicBezTo>
                  <a:cubicBezTo>
                    <a:pt x="4270" y="21600"/>
                    <a:pt x="4179" y="21546"/>
                    <a:pt x="4125" y="21493"/>
                  </a:cubicBezTo>
                  <a:cubicBezTo>
                    <a:pt x="4143" y="20901"/>
                    <a:pt x="4143" y="20901"/>
                    <a:pt x="4143" y="20901"/>
                  </a:cubicBezTo>
                  <a:cubicBezTo>
                    <a:pt x="4216" y="21009"/>
                    <a:pt x="4270" y="21116"/>
                    <a:pt x="4360" y="21116"/>
                  </a:cubicBezTo>
                  <a:cubicBezTo>
                    <a:pt x="4432" y="21116"/>
                    <a:pt x="4504" y="21009"/>
                    <a:pt x="4504" y="20740"/>
                  </a:cubicBezTo>
                  <a:cubicBezTo>
                    <a:pt x="4504" y="20203"/>
                    <a:pt x="4107" y="20472"/>
                    <a:pt x="4107" y="19397"/>
                  </a:cubicBezTo>
                  <a:cubicBezTo>
                    <a:pt x="4107" y="19343"/>
                    <a:pt x="4125" y="18591"/>
                    <a:pt x="4450" y="18591"/>
                  </a:cubicBezTo>
                  <a:cubicBezTo>
                    <a:pt x="4540" y="18591"/>
                    <a:pt x="4594" y="18645"/>
                    <a:pt x="4684" y="18699"/>
                  </a:cubicBezTo>
                  <a:lnTo>
                    <a:pt x="4666" y="19236"/>
                  </a:lnTo>
                  <a:close/>
                  <a:moveTo>
                    <a:pt x="4792" y="18645"/>
                  </a:moveTo>
                  <a:cubicBezTo>
                    <a:pt x="5026" y="18645"/>
                    <a:pt x="5026" y="18645"/>
                    <a:pt x="5026" y="18645"/>
                  </a:cubicBezTo>
                  <a:cubicBezTo>
                    <a:pt x="5026" y="21546"/>
                    <a:pt x="5026" y="21546"/>
                    <a:pt x="5026" y="21546"/>
                  </a:cubicBezTo>
                  <a:cubicBezTo>
                    <a:pt x="4792" y="21546"/>
                    <a:pt x="4792" y="21546"/>
                    <a:pt x="4792" y="21546"/>
                  </a:cubicBezTo>
                  <a:lnTo>
                    <a:pt x="4792" y="18645"/>
                  </a:lnTo>
                  <a:close/>
                  <a:moveTo>
                    <a:pt x="5278" y="19182"/>
                  </a:moveTo>
                  <a:cubicBezTo>
                    <a:pt x="5080" y="19182"/>
                    <a:pt x="5080" y="19182"/>
                    <a:pt x="5080" y="19182"/>
                  </a:cubicBezTo>
                  <a:cubicBezTo>
                    <a:pt x="5080" y="18645"/>
                    <a:pt x="5080" y="18645"/>
                    <a:pt x="5080" y="18645"/>
                  </a:cubicBezTo>
                  <a:cubicBezTo>
                    <a:pt x="5729" y="18645"/>
                    <a:pt x="5729" y="18645"/>
                    <a:pt x="5729" y="18645"/>
                  </a:cubicBezTo>
                  <a:cubicBezTo>
                    <a:pt x="5729" y="19182"/>
                    <a:pt x="5729" y="19182"/>
                    <a:pt x="5729" y="19182"/>
                  </a:cubicBezTo>
                  <a:cubicBezTo>
                    <a:pt x="5513" y="19182"/>
                    <a:pt x="5513" y="19182"/>
                    <a:pt x="5513" y="19182"/>
                  </a:cubicBezTo>
                  <a:cubicBezTo>
                    <a:pt x="5513" y="21546"/>
                    <a:pt x="5513" y="21546"/>
                    <a:pt x="5513" y="21546"/>
                  </a:cubicBezTo>
                  <a:cubicBezTo>
                    <a:pt x="5278" y="21546"/>
                    <a:pt x="5278" y="21546"/>
                    <a:pt x="5278" y="21546"/>
                  </a:cubicBezTo>
                  <a:lnTo>
                    <a:pt x="5278" y="19182"/>
                  </a:lnTo>
                  <a:close/>
                  <a:moveTo>
                    <a:pt x="5981" y="20418"/>
                  </a:moveTo>
                  <a:cubicBezTo>
                    <a:pt x="5693" y="18645"/>
                    <a:pt x="5693" y="18645"/>
                    <a:pt x="5693" y="18645"/>
                  </a:cubicBezTo>
                  <a:cubicBezTo>
                    <a:pt x="5945" y="18645"/>
                    <a:pt x="5945" y="18645"/>
                    <a:pt x="5945" y="18645"/>
                  </a:cubicBezTo>
                  <a:cubicBezTo>
                    <a:pt x="6107" y="19773"/>
                    <a:pt x="6107" y="19773"/>
                    <a:pt x="6107" y="19773"/>
                  </a:cubicBezTo>
                  <a:cubicBezTo>
                    <a:pt x="6251" y="18645"/>
                    <a:pt x="6251" y="18645"/>
                    <a:pt x="6251" y="18645"/>
                  </a:cubicBezTo>
                  <a:cubicBezTo>
                    <a:pt x="6503" y="18645"/>
                    <a:pt x="6503" y="18645"/>
                    <a:pt x="6503" y="18645"/>
                  </a:cubicBezTo>
                  <a:cubicBezTo>
                    <a:pt x="6215" y="20472"/>
                    <a:pt x="6215" y="20472"/>
                    <a:pt x="6215" y="20472"/>
                  </a:cubicBezTo>
                  <a:cubicBezTo>
                    <a:pt x="6215" y="21546"/>
                    <a:pt x="6215" y="21546"/>
                    <a:pt x="6215" y="21546"/>
                  </a:cubicBezTo>
                  <a:cubicBezTo>
                    <a:pt x="5981" y="21546"/>
                    <a:pt x="5981" y="21546"/>
                    <a:pt x="5981" y="21546"/>
                  </a:cubicBezTo>
                  <a:lnTo>
                    <a:pt x="5981" y="20418"/>
                  </a:lnTo>
                  <a:close/>
                  <a:moveTo>
                    <a:pt x="7170" y="18591"/>
                  </a:moveTo>
                  <a:cubicBezTo>
                    <a:pt x="7440" y="18591"/>
                    <a:pt x="7584" y="19236"/>
                    <a:pt x="7584" y="20096"/>
                  </a:cubicBezTo>
                  <a:cubicBezTo>
                    <a:pt x="7584" y="20955"/>
                    <a:pt x="7440" y="21600"/>
                    <a:pt x="7170" y="21600"/>
                  </a:cubicBezTo>
                  <a:cubicBezTo>
                    <a:pt x="6882" y="21600"/>
                    <a:pt x="6756" y="20955"/>
                    <a:pt x="6756" y="20096"/>
                  </a:cubicBezTo>
                  <a:cubicBezTo>
                    <a:pt x="6756" y="19236"/>
                    <a:pt x="6882" y="18591"/>
                    <a:pt x="7170" y="18591"/>
                  </a:cubicBezTo>
                  <a:close/>
                  <a:moveTo>
                    <a:pt x="7170" y="21116"/>
                  </a:moveTo>
                  <a:cubicBezTo>
                    <a:pt x="7296" y="21116"/>
                    <a:pt x="7350" y="20687"/>
                    <a:pt x="7350" y="20096"/>
                  </a:cubicBezTo>
                  <a:cubicBezTo>
                    <a:pt x="7350" y="19558"/>
                    <a:pt x="7296" y="19075"/>
                    <a:pt x="7170" y="19075"/>
                  </a:cubicBezTo>
                  <a:cubicBezTo>
                    <a:pt x="7026" y="19075"/>
                    <a:pt x="6990" y="19558"/>
                    <a:pt x="6990" y="20096"/>
                  </a:cubicBezTo>
                  <a:cubicBezTo>
                    <a:pt x="6990" y="20687"/>
                    <a:pt x="7026" y="21116"/>
                    <a:pt x="7170" y="21116"/>
                  </a:cubicBezTo>
                  <a:close/>
                  <a:moveTo>
                    <a:pt x="7638" y="18645"/>
                  </a:moveTo>
                  <a:cubicBezTo>
                    <a:pt x="8179" y="18645"/>
                    <a:pt x="8179" y="18645"/>
                    <a:pt x="8179" y="18645"/>
                  </a:cubicBezTo>
                  <a:cubicBezTo>
                    <a:pt x="8179" y="19128"/>
                    <a:pt x="8179" y="19128"/>
                    <a:pt x="8179" y="19128"/>
                  </a:cubicBezTo>
                  <a:cubicBezTo>
                    <a:pt x="7855" y="19128"/>
                    <a:pt x="7855" y="19128"/>
                    <a:pt x="7855" y="19128"/>
                  </a:cubicBezTo>
                  <a:cubicBezTo>
                    <a:pt x="7855" y="19827"/>
                    <a:pt x="7855" y="19827"/>
                    <a:pt x="7855" y="19827"/>
                  </a:cubicBezTo>
                  <a:cubicBezTo>
                    <a:pt x="8179" y="19827"/>
                    <a:pt x="8179" y="19827"/>
                    <a:pt x="8179" y="19827"/>
                  </a:cubicBezTo>
                  <a:cubicBezTo>
                    <a:pt x="8179" y="20364"/>
                    <a:pt x="8179" y="20364"/>
                    <a:pt x="8179" y="20364"/>
                  </a:cubicBezTo>
                  <a:cubicBezTo>
                    <a:pt x="7855" y="20364"/>
                    <a:pt x="7855" y="20364"/>
                    <a:pt x="7855" y="20364"/>
                  </a:cubicBezTo>
                  <a:cubicBezTo>
                    <a:pt x="7855" y="21546"/>
                    <a:pt x="7855" y="21546"/>
                    <a:pt x="7855" y="21546"/>
                  </a:cubicBezTo>
                  <a:cubicBezTo>
                    <a:pt x="7638" y="21546"/>
                    <a:pt x="7638" y="21546"/>
                    <a:pt x="7638" y="21546"/>
                  </a:cubicBezTo>
                  <a:lnTo>
                    <a:pt x="7638" y="18645"/>
                  </a:lnTo>
                  <a:close/>
                  <a:moveTo>
                    <a:pt x="9350" y="19236"/>
                  </a:moveTo>
                  <a:cubicBezTo>
                    <a:pt x="9332" y="19236"/>
                    <a:pt x="9332" y="19236"/>
                    <a:pt x="9332" y="19236"/>
                  </a:cubicBezTo>
                  <a:cubicBezTo>
                    <a:pt x="9116" y="21546"/>
                    <a:pt x="9116" y="21546"/>
                    <a:pt x="9116" y="21546"/>
                  </a:cubicBezTo>
                  <a:cubicBezTo>
                    <a:pt x="8971" y="21546"/>
                    <a:pt x="8971" y="21546"/>
                    <a:pt x="8971" y="21546"/>
                  </a:cubicBezTo>
                  <a:cubicBezTo>
                    <a:pt x="8755" y="19236"/>
                    <a:pt x="8755" y="19236"/>
                    <a:pt x="8755" y="19236"/>
                  </a:cubicBezTo>
                  <a:cubicBezTo>
                    <a:pt x="8755" y="19236"/>
                    <a:pt x="8755" y="19236"/>
                    <a:pt x="8755" y="19236"/>
                  </a:cubicBezTo>
                  <a:cubicBezTo>
                    <a:pt x="8755" y="21546"/>
                    <a:pt x="8755" y="21546"/>
                    <a:pt x="8755" y="21546"/>
                  </a:cubicBezTo>
                  <a:cubicBezTo>
                    <a:pt x="8539" y="21546"/>
                    <a:pt x="8539" y="21546"/>
                    <a:pt x="8539" y="21546"/>
                  </a:cubicBezTo>
                  <a:cubicBezTo>
                    <a:pt x="8539" y="18645"/>
                    <a:pt x="8539" y="18645"/>
                    <a:pt x="8539" y="18645"/>
                  </a:cubicBezTo>
                  <a:cubicBezTo>
                    <a:pt x="8881" y="18645"/>
                    <a:pt x="8881" y="18645"/>
                    <a:pt x="8881" y="18645"/>
                  </a:cubicBezTo>
                  <a:cubicBezTo>
                    <a:pt x="9044" y="20525"/>
                    <a:pt x="9044" y="20525"/>
                    <a:pt x="9044" y="20525"/>
                  </a:cubicBezTo>
                  <a:cubicBezTo>
                    <a:pt x="9044" y="20525"/>
                    <a:pt x="9044" y="20525"/>
                    <a:pt x="9044" y="20525"/>
                  </a:cubicBezTo>
                  <a:cubicBezTo>
                    <a:pt x="9224" y="18645"/>
                    <a:pt x="9224" y="18645"/>
                    <a:pt x="9224" y="18645"/>
                  </a:cubicBezTo>
                  <a:cubicBezTo>
                    <a:pt x="9548" y="18645"/>
                    <a:pt x="9548" y="18645"/>
                    <a:pt x="9548" y="18645"/>
                  </a:cubicBezTo>
                  <a:cubicBezTo>
                    <a:pt x="9548" y="21546"/>
                    <a:pt x="9548" y="21546"/>
                    <a:pt x="9548" y="21546"/>
                  </a:cubicBezTo>
                  <a:cubicBezTo>
                    <a:pt x="9350" y="21546"/>
                    <a:pt x="9350" y="21546"/>
                    <a:pt x="9350" y="21546"/>
                  </a:cubicBezTo>
                  <a:lnTo>
                    <a:pt x="9350" y="19236"/>
                  </a:lnTo>
                  <a:close/>
                  <a:moveTo>
                    <a:pt x="9674" y="18645"/>
                  </a:moveTo>
                  <a:cubicBezTo>
                    <a:pt x="9890" y="18645"/>
                    <a:pt x="9890" y="18645"/>
                    <a:pt x="9890" y="18645"/>
                  </a:cubicBezTo>
                  <a:cubicBezTo>
                    <a:pt x="9890" y="21546"/>
                    <a:pt x="9890" y="21546"/>
                    <a:pt x="9890" y="21546"/>
                  </a:cubicBezTo>
                  <a:cubicBezTo>
                    <a:pt x="9674" y="21546"/>
                    <a:pt x="9674" y="21546"/>
                    <a:pt x="9674" y="21546"/>
                  </a:cubicBezTo>
                  <a:lnTo>
                    <a:pt x="9674" y="18645"/>
                  </a:lnTo>
                  <a:close/>
                  <a:moveTo>
                    <a:pt x="10521" y="20901"/>
                  </a:moveTo>
                  <a:cubicBezTo>
                    <a:pt x="10215" y="20901"/>
                    <a:pt x="10215" y="20901"/>
                    <a:pt x="10215" y="20901"/>
                  </a:cubicBezTo>
                  <a:cubicBezTo>
                    <a:pt x="10142" y="21546"/>
                    <a:pt x="10142" y="21546"/>
                    <a:pt x="10142" y="21546"/>
                  </a:cubicBezTo>
                  <a:cubicBezTo>
                    <a:pt x="9926" y="21546"/>
                    <a:pt x="9926" y="21546"/>
                    <a:pt x="9926" y="21546"/>
                  </a:cubicBezTo>
                  <a:cubicBezTo>
                    <a:pt x="10251" y="18645"/>
                    <a:pt x="10251" y="18645"/>
                    <a:pt x="10251" y="18645"/>
                  </a:cubicBezTo>
                  <a:cubicBezTo>
                    <a:pt x="10503" y="18645"/>
                    <a:pt x="10503" y="18645"/>
                    <a:pt x="10503" y="18645"/>
                  </a:cubicBezTo>
                  <a:cubicBezTo>
                    <a:pt x="10827" y="21546"/>
                    <a:pt x="10827" y="21546"/>
                    <a:pt x="10827" y="21546"/>
                  </a:cubicBezTo>
                  <a:cubicBezTo>
                    <a:pt x="10593" y="21546"/>
                    <a:pt x="10593" y="21546"/>
                    <a:pt x="10593" y="21546"/>
                  </a:cubicBezTo>
                  <a:lnTo>
                    <a:pt x="10521" y="20901"/>
                  </a:lnTo>
                  <a:close/>
                  <a:moveTo>
                    <a:pt x="10377" y="19182"/>
                  </a:moveTo>
                  <a:cubicBezTo>
                    <a:pt x="10377" y="19182"/>
                    <a:pt x="10377" y="19182"/>
                    <a:pt x="10377" y="19182"/>
                  </a:cubicBezTo>
                  <a:cubicBezTo>
                    <a:pt x="10269" y="20418"/>
                    <a:pt x="10269" y="20418"/>
                    <a:pt x="10269" y="20418"/>
                  </a:cubicBezTo>
                  <a:cubicBezTo>
                    <a:pt x="10485" y="20418"/>
                    <a:pt x="10485" y="20418"/>
                    <a:pt x="10485" y="20418"/>
                  </a:cubicBezTo>
                  <a:lnTo>
                    <a:pt x="10377" y="19182"/>
                  </a:lnTo>
                  <a:close/>
                  <a:moveTo>
                    <a:pt x="11656" y="19236"/>
                  </a:moveTo>
                  <a:cubicBezTo>
                    <a:pt x="11656" y="19236"/>
                    <a:pt x="11656" y="19236"/>
                    <a:pt x="11656" y="19236"/>
                  </a:cubicBezTo>
                  <a:cubicBezTo>
                    <a:pt x="11422" y="21546"/>
                    <a:pt x="11422" y="21546"/>
                    <a:pt x="11422" y="21546"/>
                  </a:cubicBezTo>
                  <a:cubicBezTo>
                    <a:pt x="11277" y="21546"/>
                    <a:pt x="11277" y="21546"/>
                    <a:pt x="11277" y="21546"/>
                  </a:cubicBezTo>
                  <a:cubicBezTo>
                    <a:pt x="11061" y="19236"/>
                    <a:pt x="11061" y="19236"/>
                    <a:pt x="11061" y="19236"/>
                  </a:cubicBezTo>
                  <a:cubicBezTo>
                    <a:pt x="11061" y="19236"/>
                    <a:pt x="11061" y="19236"/>
                    <a:pt x="11061" y="19236"/>
                  </a:cubicBezTo>
                  <a:cubicBezTo>
                    <a:pt x="11061" y="21546"/>
                    <a:pt x="11061" y="21546"/>
                    <a:pt x="11061" y="21546"/>
                  </a:cubicBezTo>
                  <a:cubicBezTo>
                    <a:pt x="10845" y="21546"/>
                    <a:pt x="10845" y="21546"/>
                    <a:pt x="10845" y="21546"/>
                  </a:cubicBezTo>
                  <a:cubicBezTo>
                    <a:pt x="10845" y="18645"/>
                    <a:pt x="10845" y="18645"/>
                    <a:pt x="10845" y="18645"/>
                  </a:cubicBezTo>
                  <a:cubicBezTo>
                    <a:pt x="11205" y="18645"/>
                    <a:pt x="11205" y="18645"/>
                    <a:pt x="11205" y="18645"/>
                  </a:cubicBezTo>
                  <a:cubicBezTo>
                    <a:pt x="11367" y="20525"/>
                    <a:pt x="11367" y="20525"/>
                    <a:pt x="11367" y="20525"/>
                  </a:cubicBezTo>
                  <a:cubicBezTo>
                    <a:pt x="11367" y="20525"/>
                    <a:pt x="11367" y="20525"/>
                    <a:pt x="11367" y="20525"/>
                  </a:cubicBezTo>
                  <a:cubicBezTo>
                    <a:pt x="11530" y="18645"/>
                    <a:pt x="11530" y="18645"/>
                    <a:pt x="11530" y="18645"/>
                  </a:cubicBezTo>
                  <a:cubicBezTo>
                    <a:pt x="11872" y="18645"/>
                    <a:pt x="11872" y="18645"/>
                    <a:pt x="11872" y="18645"/>
                  </a:cubicBezTo>
                  <a:cubicBezTo>
                    <a:pt x="11872" y="21546"/>
                    <a:pt x="11872" y="21546"/>
                    <a:pt x="11872" y="21546"/>
                  </a:cubicBezTo>
                  <a:cubicBezTo>
                    <a:pt x="11656" y="21546"/>
                    <a:pt x="11656" y="21546"/>
                    <a:pt x="11656" y="21546"/>
                  </a:cubicBezTo>
                  <a:lnTo>
                    <a:pt x="11656" y="19236"/>
                  </a:lnTo>
                  <a:close/>
                  <a:moveTo>
                    <a:pt x="11980" y="18645"/>
                  </a:moveTo>
                  <a:cubicBezTo>
                    <a:pt x="12214" y="18645"/>
                    <a:pt x="12214" y="18645"/>
                    <a:pt x="12214" y="18645"/>
                  </a:cubicBezTo>
                  <a:cubicBezTo>
                    <a:pt x="12214" y="21546"/>
                    <a:pt x="12214" y="21546"/>
                    <a:pt x="12214" y="21546"/>
                  </a:cubicBezTo>
                  <a:cubicBezTo>
                    <a:pt x="11980" y="21546"/>
                    <a:pt x="11980" y="21546"/>
                    <a:pt x="11980" y="21546"/>
                  </a:cubicBezTo>
                  <a:lnTo>
                    <a:pt x="11980" y="18645"/>
                  </a:lnTo>
                  <a:close/>
                  <a:moveTo>
                    <a:pt x="13151" y="20364"/>
                  </a:moveTo>
                  <a:cubicBezTo>
                    <a:pt x="12899" y="20364"/>
                    <a:pt x="12899" y="20364"/>
                    <a:pt x="12899" y="20364"/>
                  </a:cubicBezTo>
                  <a:cubicBezTo>
                    <a:pt x="12899" y="21546"/>
                    <a:pt x="12899" y="21546"/>
                    <a:pt x="12899" y="21546"/>
                  </a:cubicBezTo>
                  <a:cubicBezTo>
                    <a:pt x="12683" y="21546"/>
                    <a:pt x="12683" y="21546"/>
                    <a:pt x="12683" y="21546"/>
                  </a:cubicBezTo>
                  <a:cubicBezTo>
                    <a:pt x="12683" y="18645"/>
                    <a:pt x="12683" y="18645"/>
                    <a:pt x="12683" y="18645"/>
                  </a:cubicBezTo>
                  <a:cubicBezTo>
                    <a:pt x="12899" y="18645"/>
                    <a:pt x="12899" y="18645"/>
                    <a:pt x="12899" y="18645"/>
                  </a:cubicBezTo>
                  <a:cubicBezTo>
                    <a:pt x="12899" y="19827"/>
                    <a:pt x="12899" y="19827"/>
                    <a:pt x="12899" y="19827"/>
                  </a:cubicBezTo>
                  <a:cubicBezTo>
                    <a:pt x="13151" y="19827"/>
                    <a:pt x="13151" y="19827"/>
                    <a:pt x="13151" y="19827"/>
                  </a:cubicBezTo>
                  <a:cubicBezTo>
                    <a:pt x="13151" y="18645"/>
                    <a:pt x="13151" y="18645"/>
                    <a:pt x="13151" y="18645"/>
                  </a:cubicBezTo>
                  <a:cubicBezTo>
                    <a:pt x="13385" y="18645"/>
                    <a:pt x="13385" y="18645"/>
                    <a:pt x="13385" y="18645"/>
                  </a:cubicBezTo>
                  <a:cubicBezTo>
                    <a:pt x="13385" y="21546"/>
                    <a:pt x="13385" y="21546"/>
                    <a:pt x="13385" y="21546"/>
                  </a:cubicBezTo>
                  <a:cubicBezTo>
                    <a:pt x="13151" y="21546"/>
                    <a:pt x="13151" y="21546"/>
                    <a:pt x="13151" y="21546"/>
                  </a:cubicBezTo>
                  <a:lnTo>
                    <a:pt x="13151" y="20364"/>
                  </a:lnTo>
                  <a:close/>
                  <a:moveTo>
                    <a:pt x="13457" y="18645"/>
                  </a:moveTo>
                  <a:cubicBezTo>
                    <a:pt x="14034" y="18645"/>
                    <a:pt x="14034" y="18645"/>
                    <a:pt x="14034" y="18645"/>
                  </a:cubicBezTo>
                  <a:cubicBezTo>
                    <a:pt x="14034" y="19128"/>
                    <a:pt x="14034" y="19128"/>
                    <a:pt x="14034" y="19128"/>
                  </a:cubicBezTo>
                  <a:cubicBezTo>
                    <a:pt x="13691" y="19128"/>
                    <a:pt x="13691" y="19128"/>
                    <a:pt x="13691" y="19128"/>
                  </a:cubicBezTo>
                  <a:cubicBezTo>
                    <a:pt x="13691" y="19827"/>
                    <a:pt x="13691" y="19827"/>
                    <a:pt x="13691" y="19827"/>
                  </a:cubicBezTo>
                  <a:cubicBezTo>
                    <a:pt x="14016" y="19827"/>
                    <a:pt x="14016" y="19827"/>
                    <a:pt x="14016" y="19827"/>
                  </a:cubicBezTo>
                  <a:cubicBezTo>
                    <a:pt x="14016" y="20310"/>
                    <a:pt x="14016" y="20310"/>
                    <a:pt x="14016" y="20310"/>
                  </a:cubicBezTo>
                  <a:cubicBezTo>
                    <a:pt x="13691" y="20310"/>
                    <a:pt x="13691" y="20310"/>
                    <a:pt x="13691" y="20310"/>
                  </a:cubicBezTo>
                  <a:cubicBezTo>
                    <a:pt x="13691" y="21063"/>
                    <a:pt x="13691" y="21063"/>
                    <a:pt x="13691" y="21063"/>
                  </a:cubicBezTo>
                  <a:cubicBezTo>
                    <a:pt x="14052" y="21063"/>
                    <a:pt x="14052" y="21063"/>
                    <a:pt x="14052" y="21063"/>
                  </a:cubicBezTo>
                  <a:cubicBezTo>
                    <a:pt x="14052" y="21546"/>
                    <a:pt x="14052" y="21546"/>
                    <a:pt x="14052" y="21546"/>
                  </a:cubicBezTo>
                  <a:cubicBezTo>
                    <a:pt x="13457" y="21546"/>
                    <a:pt x="13457" y="21546"/>
                    <a:pt x="13457" y="21546"/>
                  </a:cubicBezTo>
                  <a:lnTo>
                    <a:pt x="13457" y="18645"/>
                  </a:lnTo>
                  <a:close/>
                  <a:moveTo>
                    <a:pt x="14628" y="20901"/>
                  </a:moveTo>
                  <a:cubicBezTo>
                    <a:pt x="14322" y="20901"/>
                    <a:pt x="14322" y="20901"/>
                    <a:pt x="14322" y="20901"/>
                  </a:cubicBezTo>
                  <a:cubicBezTo>
                    <a:pt x="14268" y="21546"/>
                    <a:pt x="14268" y="21546"/>
                    <a:pt x="14268" y="21546"/>
                  </a:cubicBezTo>
                  <a:cubicBezTo>
                    <a:pt x="14034" y="21546"/>
                    <a:pt x="14034" y="21546"/>
                    <a:pt x="14034" y="21546"/>
                  </a:cubicBezTo>
                  <a:cubicBezTo>
                    <a:pt x="14358" y="18645"/>
                    <a:pt x="14358" y="18645"/>
                    <a:pt x="14358" y="18645"/>
                  </a:cubicBezTo>
                  <a:cubicBezTo>
                    <a:pt x="14610" y="18645"/>
                    <a:pt x="14610" y="18645"/>
                    <a:pt x="14610" y="18645"/>
                  </a:cubicBezTo>
                  <a:cubicBezTo>
                    <a:pt x="14934" y="21546"/>
                    <a:pt x="14934" y="21546"/>
                    <a:pt x="14934" y="21546"/>
                  </a:cubicBezTo>
                  <a:cubicBezTo>
                    <a:pt x="14700" y="21546"/>
                    <a:pt x="14700" y="21546"/>
                    <a:pt x="14700" y="21546"/>
                  </a:cubicBezTo>
                  <a:lnTo>
                    <a:pt x="14628" y="20901"/>
                  </a:lnTo>
                  <a:close/>
                  <a:moveTo>
                    <a:pt x="14484" y="19182"/>
                  </a:moveTo>
                  <a:cubicBezTo>
                    <a:pt x="14484" y="19182"/>
                    <a:pt x="14484" y="19182"/>
                    <a:pt x="14484" y="19182"/>
                  </a:cubicBezTo>
                  <a:cubicBezTo>
                    <a:pt x="14376" y="20418"/>
                    <a:pt x="14376" y="20418"/>
                    <a:pt x="14376" y="20418"/>
                  </a:cubicBezTo>
                  <a:cubicBezTo>
                    <a:pt x="14592" y="20418"/>
                    <a:pt x="14592" y="20418"/>
                    <a:pt x="14592" y="20418"/>
                  </a:cubicBezTo>
                  <a:lnTo>
                    <a:pt x="14484" y="19182"/>
                  </a:lnTo>
                  <a:close/>
                  <a:moveTo>
                    <a:pt x="14970" y="18645"/>
                  </a:moveTo>
                  <a:cubicBezTo>
                    <a:pt x="15187" y="18645"/>
                    <a:pt x="15187" y="18645"/>
                    <a:pt x="15187" y="18645"/>
                  </a:cubicBezTo>
                  <a:cubicBezTo>
                    <a:pt x="15187" y="21009"/>
                    <a:pt x="15187" y="21009"/>
                    <a:pt x="15187" y="21009"/>
                  </a:cubicBezTo>
                  <a:cubicBezTo>
                    <a:pt x="15511" y="21009"/>
                    <a:pt x="15511" y="21009"/>
                    <a:pt x="15511" y="21009"/>
                  </a:cubicBezTo>
                  <a:cubicBezTo>
                    <a:pt x="15511" y="21546"/>
                    <a:pt x="15511" y="21546"/>
                    <a:pt x="15511" y="21546"/>
                  </a:cubicBezTo>
                  <a:cubicBezTo>
                    <a:pt x="14970" y="21546"/>
                    <a:pt x="14970" y="21546"/>
                    <a:pt x="14970" y="21546"/>
                  </a:cubicBezTo>
                  <a:lnTo>
                    <a:pt x="14970" y="18645"/>
                  </a:lnTo>
                  <a:close/>
                  <a:moveTo>
                    <a:pt x="15619" y="19182"/>
                  </a:moveTo>
                  <a:cubicBezTo>
                    <a:pt x="15421" y="19182"/>
                    <a:pt x="15421" y="19182"/>
                    <a:pt x="15421" y="19182"/>
                  </a:cubicBezTo>
                  <a:cubicBezTo>
                    <a:pt x="15421" y="18645"/>
                    <a:pt x="15421" y="18645"/>
                    <a:pt x="15421" y="18645"/>
                  </a:cubicBezTo>
                  <a:cubicBezTo>
                    <a:pt x="16069" y="18645"/>
                    <a:pt x="16069" y="18645"/>
                    <a:pt x="16069" y="18645"/>
                  </a:cubicBezTo>
                  <a:cubicBezTo>
                    <a:pt x="16069" y="19182"/>
                    <a:pt x="16069" y="19182"/>
                    <a:pt x="16069" y="19182"/>
                  </a:cubicBezTo>
                  <a:cubicBezTo>
                    <a:pt x="15853" y="19182"/>
                    <a:pt x="15853" y="19182"/>
                    <a:pt x="15853" y="19182"/>
                  </a:cubicBezTo>
                  <a:cubicBezTo>
                    <a:pt x="15853" y="21546"/>
                    <a:pt x="15853" y="21546"/>
                    <a:pt x="15853" y="21546"/>
                  </a:cubicBezTo>
                  <a:cubicBezTo>
                    <a:pt x="15619" y="21546"/>
                    <a:pt x="15619" y="21546"/>
                    <a:pt x="15619" y="21546"/>
                  </a:cubicBezTo>
                  <a:lnTo>
                    <a:pt x="15619" y="19182"/>
                  </a:lnTo>
                  <a:close/>
                  <a:moveTo>
                    <a:pt x="16592" y="20364"/>
                  </a:moveTo>
                  <a:cubicBezTo>
                    <a:pt x="16340" y="20364"/>
                    <a:pt x="16340" y="20364"/>
                    <a:pt x="16340" y="20364"/>
                  </a:cubicBezTo>
                  <a:cubicBezTo>
                    <a:pt x="16340" y="21546"/>
                    <a:pt x="16340" y="21546"/>
                    <a:pt x="16340" y="21546"/>
                  </a:cubicBezTo>
                  <a:cubicBezTo>
                    <a:pt x="16123" y="21546"/>
                    <a:pt x="16123" y="21546"/>
                    <a:pt x="16123" y="21546"/>
                  </a:cubicBezTo>
                  <a:cubicBezTo>
                    <a:pt x="16123" y="18645"/>
                    <a:pt x="16123" y="18645"/>
                    <a:pt x="16123" y="18645"/>
                  </a:cubicBezTo>
                  <a:cubicBezTo>
                    <a:pt x="16340" y="18645"/>
                    <a:pt x="16340" y="18645"/>
                    <a:pt x="16340" y="18645"/>
                  </a:cubicBezTo>
                  <a:cubicBezTo>
                    <a:pt x="16340" y="19827"/>
                    <a:pt x="16340" y="19827"/>
                    <a:pt x="16340" y="19827"/>
                  </a:cubicBezTo>
                  <a:cubicBezTo>
                    <a:pt x="16592" y="19827"/>
                    <a:pt x="16592" y="19827"/>
                    <a:pt x="16592" y="19827"/>
                  </a:cubicBezTo>
                  <a:cubicBezTo>
                    <a:pt x="16592" y="18645"/>
                    <a:pt x="16592" y="18645"/>
                    <a:pt x="16592" y="18645"/>
                  </a:cubicBezTo>
                  <a:cubicBezTo>
                    <a:pt x="16808" y="18645"/>
                    <a:pt x="16808" y="18645"/>
                    <a:pt x="16808" y="18645"/>
                  </a:cubicBezTo>
                  <a:cubicBezTo>
                    <a:pt x="16808" y="21546"/>
                    <a:pt x="16808" y="21546"/>
                    <a:pt x="16808" y="21546"/>
                  </a:cubicBezTo>
                  <a:cubicBezTo>
                    <a:pt x="16592" y="21546"/>
                    <a:pt x="16592" y="21546"/>
                    <a:pt x="16592" y="21546"/>
                  </a:cubicBezTo>
                  <a:lnTo>
                    <a:pt x="16592" y="20364"/>
                  </a:lnTo>
                  <a:close/>
                  <a:moveTo>
                    <a:pt x="17763" y="19236"/>
                  </a:moveTo>
                  <a:cubicBezTo>
                    <a:pt x="17709" y="19128"/>
                    <a:pt x="17637" y="19075"/>
                    <a:pt x="17565" y="19075"/>
                  </a:cubicBezTo>
                  <a:cubicBezTo>
                    <a:pt x="17493" y="19075"/>
                    <a:pt x="17439" y="19182"/>
                    <a:pt x="17439" y="19397"/>
                  </a:cubicBezTo>
                  <a:cubicBezTo>
                    <a:pt x="17439" y="19934"/>
                    <a:pt x="17817" y="19666"/>
                    <a:pt x="17817" y="20740"/>
                  </a:cubicBezTo>
                  <a:cubicBezTo>
                    <a:pt x="17817" y="21278"/>
                    <a:pt x="17673" y="21600"/>
                    <a:pt x="17475" y="21600"/>
                  </a:cubicBezTo>
                  <a:cubicBezTo>
                    <a:pt x="17366" y="21600"/>
                    <a:pt x="17258" y="21546"/>
                    <a:pt x="17222" y="21493"/>
                  </a:cubicBezTo>
                  <a:cubicBezTo>
                    <a:pt x="17222" y="20901"/>
                    <a:pt x="17222" y="20901"/>
                    <a:pt x="17222" y="20901"/>
                  </a:cubicBezTo>
                  <a:cubicBezTo>
                    <a:pt x="17294" y="21009"/>
                    <a:pt x="17348" y="21116"/>
                    <a:pt x="17439" y="21116"/>
                  </a:cubicBezTo>
                  <a:cubicBezTo>
                    <a:pt x="17511" y="21116"/>
                    <a:pt x="17583" y="21009"/>
                    <a:pt x="17583" y="20740"/>
                  </a:cubicBezTo>
                  <a:cubicBezTo>
                    <a:pt x="17583" y="20203"/>
                    <a:pt x="17204" y="20472"/>
                    <a:pt x="17204" y="19397"/>
                  </a:cubicBezTo>
                  <a:cubicBezTo>
                    <a:pt x="17204" y="19343"/>
                    <a:pt x="17204" y="18591"/>
                    <a:pt x="17547" y="18591"/>
                  </a:cubicBezTo>
                  <a:cubicBezTo>
                    <a:pt x="17637" y="18591"/>
                    <a:pt x="17691" y="18645"/>
                    <a:pt x="17763" y="18699"/>
                  </a:cubicBezTo>
                  <a:lnTo>
                    <a:pt x="17763" y="19236"/>
                  </a:lnTo>
                  <a:close/>
                  <a:moveTo>
                    <a:pt x="18087" y="20418"/>
                  </a:moveTo>
                  <a:cubicBezTo>
                    <a:pt x="17799" y="18645"/>
                    <a:pt x="17799" y="18645"/>
                    <a:pt x="17799" y="18645"/>
                  </a:cubicBezTo>
                  <a:cubicBezTo>
                    <a:pt x="18051" y="18645"/>
                    <a:pt x="18051" y="18645"/>
                    <a:pt x="18051" y="18645"/>
                  </a:cubicBezTo>
                  <a:cubicBezTo>
                    <a:pt x="18213" y="19773"/>
                    <a:pt x="18213" y="19773"/>
                    <a:pt x="18213" y="19773"/>
                  </a:cubicBezTo>
                  <a:cubicBezTo>
                    <a:pt x="18357" y="18645"/>
                    <a:pt x="18357" y="18645"/>
                    <a:pt x="18357" y="18645"/>
                  </a:cubicBezTo>
                  <a:cubicBezTo>
                    <a:pt x="18628" y="18645"/>
                    <a:pt x="18628" y="18645"/>
                    <a:pt x="18628" y="18645"/>
                  </a:cubicBezTo>
                  <a:cubicBezTo>
                    <a:pt x="18321" y="20472"/>
                    <a:pt x="18321" y="20472"/>
                    <a:pt x="18321" y="20472"/>
                  </a:cubicBezTo>
                  <a:cubicBezTo>
                    <a:pt x="18321" y="21546"/>
                    <a:pt x="18321" y="21546"/>
                    <a:pt x="18321" y="21546"/>
                  </a:cubicBezTo>
                  <a:cubicBezTo>
                    <a:pt x="18087" y="21546"/>
                    <a:pt x="18087" y="21546"/>
                    <a:pt x="18087" y="21546"/>
                  </a:cubicBezTo>
                  <a:lnTo>
                    <a:pt x="18087" y="20418"/>
                  </a:lnTo>
                  <a:close/>
                  <a:moveTo>
                    <a:pt x="19150" y="19236"/>
                  </a:moveTo>
                  <a:cubicBezTo>
                    <a:pt x="19096" y="19128"/>
                    <a:pt x="19024" y="19075"/>
                    <a:pt x="18952" y="19075"/>
                  </a:cubicBezTo>
                  <a:cubicBezTo>
                    <a:pt x="18880" y="19075"/>
                    <a:pt x="18826" y="19182"/>
                    <a:pt x="18826" y="19397"/>
                  </a:cubicBezTo>
                  <a:cubicBezTo>
                    <a:pt x="18826" y="19934"/>
                    <a:pt x="19222" y="19666"/>
                    <a:pt x="19222" y="20740"/>
                  </a:cubicBezTo>
                  <a:cubicBezTo>
                    <a:pt x="19222" y="21278"/>
                    <a:pt x="19060" y="21600"/>
                    <a:pt x="18880" y="21600"/>
                  </a:cubicBezTo>
                  <a:cubicBezTo>
                    <a:pt x="18754" y="21600"/>
                    <a:pt x="18646" y="21546"/>
                    <a:pt x="18610" y="21493"/>
                  </a:cubicBezTo>
                  <a:cubicBezTo>
                    <a:pt x="18628" y="20901"/>
                    <a:pt x="18628" y="20901"/>
                    <a:pt x="18628" y="20901"/>
                  </a:cubicBezTo>
                  <a:cubicBezTo>
                    <a:pt x="18700" y="21009"/>
                    <a:pt x="18754" y="21116"/>
                    <a:pt x="18844" y="21116"/>
                  </a:cubicBezTo>
                  <a:cubicBezTo>
                    <a:pt x="18916" y="21116"/>
                    <a:pt x="18988" y="21009"/>
                    <a:pt x="18988" y="20740"/>
                  </a:cubicBezTo>
                  <a:cubicBezTo>
                    <a:pt x="18988" y="20203"/>
                    <a:pt x="18591" y="20472"/>
                    <a:pt x="18591" y="19397"/>
                  </a:cubicBezTo>
                  <a:cubicBezTo>
                    <a:pt x="18591" y="19343"/>
                    <a:pt x="18610" y="18591"/>
                    <a:pt x="18934" y="18591"/>
                  </a:cubicBezTo>
                  <a:cubicBezTo>
                    <a:pt x="19024" y="18591"/>
                    <a:pt x="19078" y="18645"/>
                    <a:pt x="19168" y="18699"/>
                  </a:cubicBezTo>
                  <a:lnTo>
                    <a:pt x="19150" y="19236"/>
                  </a:lnTo>
                  <a:close/>
                  <a:moveTo>
                    <a:pt x="19420" y="19182"/>
                  </a:moveTo>
                  <a:cubicBezTo>
                    <a:pt x="19204" y="19182"/>
                    <a:pt x="19204" y="19182"/>
                    <a:pt x="19204" y="19182"/>
                  </a:cubicBezTo>
                  <a:cubicBezTo>
                    <a:pt x="19204" y="18645"/>
                    <a:pt x="19204" y="18645"/>
                    <a:pt x="19204" y="18645"/>
                  </a:cubicBezTo>
                  <a:cubicBezTo>
                    <a:pt x="19871" y="18645"/>
                    <a:pt x="19871" y="18645"/>
                    <a:pt x="19871" y="18645"/>
                  </a:cubicBezTo>
                  <a:cubicBezTo>
                    <a:pt x="19871" y="19182"/>
                    <a:pt x="19871" y="19182"/>
                    <a:pt x="19871" y="19182"/>
                  </a:cubicBezTo>
                  <a:cubicBezTo>
                    <a:pt x="19654" y="19182"/>
                    <a:pt x="19654" y="19182"/>
                    <a:pt x="19654" y="19182"/>
                  </a:cubicBezTo>
                  <a:cubicBezTo>
                    <a:pt x="19654" y="21546"/>
                    <a:pt x="19654" y="21546"/>
                    <a:pt x="19654" y="21546"/>
                  </a:cubicBezTo>
                  <a:cubicBezTo>
                    <a:pt x="19420" y="21546"/>
                    <a:pt x="19420" y="21546"/>
                    <a:pt x="19420" y="21546"/>
                  </a:cubicBezTo>
                  <a:lnTo>
                    <a:pt x="19420" y="19182"/>
                  </a:lnTo>
                  <a:close/>
                  <a:moveTo>
                    <a:pt x="19907" y="18645"/>
                  </a:moveTo>
                  <a:cubicBezTo>
                    <a:pt x="20483" y="18645"/>
                    <a:pt x="20483" y="18645"/>
                    <a:pt x="20483" y="18645"/>
                  </a:cubicBezTo>
                  <a:cubicBezTo>
                    <a:pt x="20483" y="19128"/>
                    <a:pt x="20483" y="19128"/>
                    <a:pt x="20483" y="19128"/>
                  </a:cubicBezTo>
                  <a:cubicBezTo>
                    <a:pt x="20123" y="19128"/>
                    <a:pt x="20123" y="19128"/>
                    <a:pt x="20123" y="19128"/>
                  </a:cubicBezTo>
                  <a:cubicBezTo>
                    <a:pt x="20123" y="19827"/>
                    <a:pt x="20123" y="19827"/>
                    <a:pt x="20123" y="19827"/>
                  </a:cubicBezTo>
                  <a:cubicBezTo>
                    <a:pt x="20465" y="19827"/>
                    <a:pt x="20465" y="19827"/>
                    <a:pt x="20465" y="19827"/>
                  </a:cubicBezTo>
                  <a:cubicBezTo>
                    <a:pt x="20465" y="20310"/>
                    <a:pt x="20465" y="20310"/>
                    <a:pt x="20465" y="20310"/>
                  </a:cubicBezTo>
                  <a:cubicBezTo>
                    <a:pt x="20123" y="20310"/>
                    <a:pt x="20123" y="20310"/>
                    <a:pt x="20123" y="20310"/>
                  </a:cubicBezTo>
                  <a:cubicBezTo>
                    <a:pt x="20123" y="21063"/>
                    <a:pt x="20123" y="21063"/>
                    <a:pt x="20123" y="21063"/>
                  </a:cubicBezTo>
                  <a:cubicBezTo>
                    <a:pt x="20501" y="21063"/>
                    <a:pt x="20501" y="21063"/>
                    <a:pt x="20501" y="21063"/>
                  </a:cubicBezTo>
                  <a:cubicBezTo>
                    <a:pt x="20501" y="21546"/>
                    <a:pt x="20501" y="21546"/>
                    <a:pt x="20501" y="21546"/>
                  </a:cubicBezTo>
                  <a:cubicBezTo>
                    <a:pt x="19907" y="21546"/>
                    <a:pt x="19907" y="21546"/>
                    <a:pt x="19907" y="21546"/>
                  </a:cubicBezTo>
                  <a:lnTo>
                    <a:pt x="19907" y="18645"/>
                  </a:lnTo>
                  <a:close/>
                  <a:moveTo>
                    <a:pt x="21366" y="19236"/>
                  </a:moveTo>
                  <a:cubicBezTo>
                    <a:pt x="21366" y="19236"/>
                    <a:pt x="21366" y="19236"/>
                    <a:pt x="21366" y="19236"/>
                  </a:cubicBezTo>
                  <a:cubicBezTo>
                    <a:pt x="21150" y="21546"/>
                    <a:pt x="21150" y="21546"/>
                    <a:pt x="21150" y="21546"/>
                  </a:cubicBezTo>
                  <a:cubicBezTo>
                    <a:pt x="20987" y="21546"/>
                    <a:pt x="20987" y="21546"/>
                    <a:pt x="20987" y="21546"/>
                  </a:cubicBezTo>
                  <a:cubicBezTo>
                    <a:pt x="20789" y="19236"/>
                    <a:pt x="20789" y="19236"/>
                    <a:pt x="20789" y="19236"/>
                  </a:cubicBezTo>
                  <a:cubicBezTo>
                    <a:pt x="20771" y="19236"/>
                    <a:pt x="20771" y="19236"/>
                    <a:pt x="20771" y="19236"/>
                  </a:cubicBezTo>
                  <a:cubicBezTo>
                    <a:pt x="20771" y="21546"/>
                    <a:pt x="20771" y="21546"/>
                    <a:pt x="20771" y="21546"/>
                  </a:cubicBezTo>
                  <a:cubicBezTo>
                    <a:pt x="20573" y="21546"/>
                    <a:pt x="20573" y="21546"/>
                    <a:pt x="20573" y="21546"/>
                  </a:cubicBezTo>
                  <a:cubicBezTo>
                    <a:pt x="20573" y="18645"/>
                    <a:pt x="20573" y="18645"/>
                    <a:pt x="20573" y="18645"/>
                  </a:cubicBezTo>
                  <a:cubicBezTo>
                    <a:pt x="20915" y="18645"/>
                    <a:pt x="20915" y="18645"/>
                    <a:pt x="20915" y="18645"/>
                  </a:cubicBezTo>
                  <a:cubicBezTo>
                    <a:pt x="21078" y="20525"/>
                    <a:pt x="21078" y="20525"/>
                    <a:pt x="21078" y="20525"/>
                  </a:cubicBezTo>
                  <a:cubicBezTo>
                    <a:pt x="21078" y="20525"/>
                    <a:pt x="21078" y="20525"/>
                    <a:pt x="21078" y="20525"/>
                  </a:cubicBezTo>
                  <a:cubicBezTo>
                    <a:pt x="21240" y="18645"/>
                    <a:pt x="21240" y="18645"/>
                    <a:pt x="21240" y="18645"/>
                  </a:cubicBezTo>
                  <a:cubicBezTo>
                    <a:pt x="21582" y="18645"/>
                    <a:pt x="21582" y="18645"/>
                    <a:pt x="21582" y="18645"/>
                  </a:cubicBezTo>
                  <a:cubicBezTo>
                    <a:pt x="21582" y="21546"/>
                    <a:pt x="21582" y="21546"/>
                    <a:pt x="21582" y="21546"/>
                  </a:cubicBezTo>
                  <a:cubicBezTo>
                    <a:pt x="21366" y="21546"/>
                    <a:pt x="21366" y="21546"/>
                    <a:pt x="21366" y="21546"/>
                  </a:cubicBezTo>
                  <a:lnTo>
                    <a:pt x="21366" y="19236"/>
                  </a:ln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80" name="Rectangle"/>
            <p:cNvSpPr/>
            <p:nvPr/>
          </p:nvSpPr>
          <p:spPr>
            <a:xfrm>
              <a:off x="14021" y="561665"/>
              <a:ext cx="2205304" cy="12701"/>
            </a:xfrm>
            <a:prstGeom prst="rect">
              <a:avLst/>
            </a:prstGeom>
            <a:solidFill>
              <a:srgbClr val="00502F"/>
            </a:solidFill>
            <a:ln w="12700" cap="flat">
              <a:noFill/>
              <a:miter lim="400000"/>
            </a:ln>
            <a:effectLst/>
          </p:spPr>
          <p:txBody>
            <a:bodyPr wrap="square" lIns="45719" tIns="45719" rIns="45719" bIns="45719" numCol="1" anchor="t">
              <a:noAutofit/>
            </a:bodyPr>
            <a:lstStyle/>
            <a:p>
              <a:pPr defTabSz="684195">
                <a:defRPr sz="1800"/>
              </a:pPr>
              <a:endParaRPr sz="1800"/>
            </a:p>
          </p:txBody>
        </p:sp>
        <p:sp>
          <p:nvSpPr>
            <p:cNvPr id="81" name="Shape"/>
            <p:cNvSpPr/>
            <p:nvPr/>
          </p:nvSpPr>
          <p:spPr>
            <a:xfrm>
              <a:off x="-1" y="40406"/>
              <a:ext cx="785996" cy="482542"/>
            </a:xfrm>
            <a:custGeom>
              <a:avLst/>
              <a:gdLst/>
              <a:ahLst/>
              <a:cxnLst>
                <a:cxn ang="0">
                  <a:pos x="wd2" y="hd2"/>
                </a:cxn>
                <a:cxn ang="5400000">
                  <a:pos x="wd2" y="hd2"/>
                </a:cxn>
                <a:cxn ang="10800000">
                  <a:pos x="wd2" y="hd2"/>
                </a:cxn>
                <a:cxn ang="16200000">
                  <a:pos x="wd2" y="hd2"/>
                </a:cxn>
              </a:cxnLst>
              <a:rect l="0" t="0" r="r" b="b"/>
              <a:pathLst>
                <a:path w="21600" h="21600" extrusionOk="0">
                  <a:moveTo>
                    <a:pt x="15580" y="0"/>
                  </a:moveTo>
                  <a:cubicBezTo>
                    <a:pt x="15580" y="14455"/>
                    <a:pt x="15580" y="14455"/>
                    <a:pt x="15580" y="14455"/>
                  </a:cubicBezTo>
                  <a:cubicBezTo>
                    <a:pt x="15580" y="15358"/>
                    <a:pt x="15580" y="18151"/>
                    <a:pt x="11179" y="18151"/>
                  </a:cubicBezTo>
                  <a:cubicBezTo>
                    <a:pt x="10775" y="18233"/>
                    <a:pt x="10775" y="18233"/>
                    <a:pt x="10775" y="18233"/>
                  </a:cubicBezTo>
                  <a:cubicBezTo>
                    <a:pt x="10370" y="18151"/>
                    <a:pt x="10370" y="18151"/>
                    <a:pt x="10370" y="18151"/>
                  </a:cubicBezTo>
                  <a:cubicBezTo>
                    <a:pt x="6020" y="18151"/>
                    <a:pt x="6020" y="15358"/>
                    <a:pt x="6020" y="14455"/>
                  </a:cubicBezTo>
                  <a:cubicBezTo>
                    <a:pt x="6020" y="0"/>
                    <a:pt x="6020" y="0"/>
                    <a:pt x="6020" y="0"/>
                  </a:cubicBezTo>
                  <a:cubicBezTo>
                    <a:pt x="0" y="0"/>
                    <a:pt x="0" y="0"/>
                    <a:pt x="0" y="0"/>
                  </a:cubicBezTo>
                  <a:cubicBezTo>
                    <a:pt x="0" y="16590"/>
                    <a:pt x="0" y="16590"/>
                    <a:pt x="0" y="16590"/>
                  </a:cubicBezTo>
                  <a:cubicBezTo>
                    <a:pt x="0" y="21189"/>
                    <a:pt x="7942" y="21600"/>
                    <a:pt x="10370" y="21600"/>
                  </a:cubicBezTo>
                  <a:cubicBezTo>
                    <a:pt x="10775" y="21600"/>
                    <a:pt x="10775" y="21600"/>
                    <a:pt x="10775" y="21600"/>
                  </a:cubicBezTo>
                  <a:cubicBezTo>
                    <a:pt x="10825" y="21600"/>
                    <a:pt x="10825" y="21600"/>
                    <a:pt x="10825" y="21600"/>
                  </a:cubicBezTo>
                  <a:cubicBezTo>
                    <a:pt x="11179" y="21600"/>
                    <a:pt x="11179" y="21600"/>
                    <a:pt x="11179" y="21600"/>
                  </a:cubicBezTo>
                  <a:cubicBezTo>
                    <a:pt x="13658" y="21600"/>
                    <a:pt x="21600" y="21189"/>
                    <a:pt x="21600" y="16590"/>
                  </a:cubicBezTo>
                  <a:cubicBezTo>
                    <a:pt x="21600" y="0"/>
                    <a:pt x="21600" y="0"/>
                    <a:pt x="21600" y="0"/>
                  </a:cubicBezTo>
                  <a:lnTo>
                    <a:pt x="15580" y="0"/>
                  </a:lnTo>
                  <a:close/>
                </a:path>
              </a:pathLst>
            </a:custGeom>
            <a:solidFill>
              <a:srgbClr val="FFFFFF"/>
            </a:solidFill>
            <a:ln w="12700" cap="flat">
              <a:noFill/>
              <a:miter lim="400000"/>
            </a:ln>
            <a:effectLst/>
          </p:spPr>
          <p:txBody>
            <a:bodyPr wrap="square" lIns="45719" tIns="45719" rIns="45719" bIns="45719" numCol="1" anchor="t">
              <a:noAutofit/>
            </a:bodyPr>
            <a:lstStyle/>
            <a:p>
              <a:endParaRPr sz="1800"/>
            </a:p>
          </p:txBody>
        </p:sp>
        <p:sp>
          <p:nvSpPr>
            <p:cNvPr id="82" name="Shape"/>
            <p:cNvSpPr/>
            <p:nvPr/>
          </p:nvSpPr>
          <p:spPr>
            <a:xfrm>
              <a:off x="406629" y="55169"/>
              <a:ext cx="362229" cy="451461"/>
            </a:xfrm>
            <a:custGeom>
              <a:avLst/>
              <a:gdLst/>
              <a:ahLst/>
              <a:cxnLst>
                <a:cxn ang="0">
                  <a:pos x="wd2" y="hd2"/>
                </a:cxn>
                <a:cxn ang="5400000">
                  <a:pos x="wd2" y="hd2"/>
                </a:cxn>
                <a:cxn ang="10800000">
                  <a:pos x="wd2" y="hd2"/>
                </a:cxn>
                <a:cxn ang="16200000">
                  <a:pos x="wd2" y="hd2"/>
                </a:cxn>
              </a:cxnLst>
              <a:rect l="0" t="0" r="r" b="b"/>
              <a:pathLst>
                <a:path w="21600" h="21600" extrusionOk="0">
                  <a:moveTo>
                    <a:pt x="10526" y="14751"/>
                  </a:moveTo>
                  <a:cubicBezTo>
                    <a:pt x="10526" y="0"/>
                    <a:pt x="10526" y="0"/>
                    <a:pt x="10526" y="0"/>
                  </a:cubicBezTo>
                  <a:cubicBezTo>
                    <a:pt x="21600" y="0"/>
                    <a:pt x="21600" y="0"/>
                    <a:pt x="21600" y="0"/>
                  </a:cubicBezTo>
                  <a:cubicBezTo>
                    <a:pt x="21600" y="0"/>
                    <a:pt x="21600" y="16420"/>
                    <a:pt x="21600" y="17034"/>
                  </a:cubicBezTo>
                  <a:cubicBezTo>
                    <a:pt x="21600" y="20283"/>
                    <a:pt x="10526" y="21600"/>
                    <a:pt x="0" y="21600"/>
                  </a:cubicBezTo>
                  <a:cubicBezTo>
                    <a:pt x="0" y="21161"/>
                    <a:pt x="0" y="20195"/>
                    <a:pt x="0" y="19493"/>
                  </a:cubicBezTo>
                  <a:cubicBezTo>
                    <a:pt x="5263" y="19493"/>
                    <a:pt x="10526" y="18615"/>
                    <a:pt x="10526" y="14751"/>
                  </a:cubicBezTo>
                  <a:close/>
                </a:path>
              </a:pathLst>
            </a:custGeom>
            <a:solidFill>
              <a:srgbClr val="00502F"/>
            </a:solidFill>
            <a:ln w="12700" cap="flat">
              <a:noFill/>
              <a:miter lim="400000"/>
            </a:ln>
            <a:effectLst/>
          </p:spPr>
          <p:txBody>
            <a:bodyPr wrap="square" lIns="45719" tIns="45719" rIns="45719" bIns="45719" numCol="1" anchor="t">
              <a:noAutofit/>
            </a:bodyPr>
            <a:lstStyle/>
            <a:p>
              <a:endParaRPr sz="1800"/>
            </a:p>
          </p:txBody>
        </p:sp>
        <p:sp>
          <p:nvSpPr>
            <p:cNvPr id="83" name="Shape"/>
            <p:cNvSpPr/>
            <p:nvPr/>
          </p:nvSpPr>
          <p:spPr>
            <a:xfrm>
              <a:off x="16358" y="55169"/>
              <a:ext cx="360671" cy="451461"/>
            </a:xfrm>
            <a:custGeom>
              <a:avLst/>
              <a:gdLst/>
              <a:ahLst/>
              <a:cxnLst>
                <a:cxn ang="0">
                  <a:pos x="wd2" y="hd2"/>
                </a:cxn>
                <a:cxn ang="5400000">
                  <a:pos x="wd2" y="hd2"/>
                </a:cxn>
                <a:cxn ang="10800000">
                  <a:pos x="wd2" y="hd2"/>
                </a:cxn>
                <a:cxn ang="16200000">
                  <a:pos x="wd2" y="hd2"/>
                </a:cxn>
              </a:cxnLst>
              <a:rect l="0" t="0" r="r" b="b"/>
              <a:pathLst>
                <a:path w="21600" h="21600" extrusionOk="0">
                  <a:moveTo>
                    <a:pt x="11131" y="14751"/>
                  </a:moveTo>
                  <a:cubicBezTo>
                    <a:pt x="11131" y="0"/>
                    <a:pt x="11131" y="0"/>
                    <a:pt x="11131" y="0"/>
                  </a:cubicBezTo>
                  <a:cubicBezTo>
                    <a:pt x="0" y="0"/>
                    <a:pt x="0" y="0"/>
                    <a:pt x="0" y="0"/>
                  </a:cubicBezTo>
                  <a:cubicBezTo>
                    <a:pt x="0" y="0"/>
                    <a:pt x="0" y="16420"/>
                    <a:pt x="0" y="17034"/>
                  </a:cubicBezTo>
                  <a:cubicBezTo>
                    <a:pt x="0" y="20283"/>
                    <a:pt x="11131" y="21600"/>
                    <a:pt x="21600" y="21600"/>
                  </a:cubicBezTo>
                  <a:cubicBezTo>
                    <a:pt x="21600" y="21161"/>
                    <a:pt x="21600" y="20195"/>
                    <a:pt x="21600" y="19493"/>
                  </a:cubicBezTo>
                  <a:cubicBezTo>
                    <a:pt x="16310" y="19493"/>
                    <a:pt x="11131" y="18615"/>
                    <a:pt x="11131" y="14751"/>
                  </a:cubicBezTo>
                  <a:close/>
                </a:path>
              </a:pathLst>
            </a:custGeom>
            <a:solidFill>
              <a:srgbClr val="F37321"/>
            </a:solidFill>
            <a:ln w="12700" cap="flat">
              <a:noFill/>
              <a:miter lim="400000"/>
            </a:ln>
            <a:effectLst/>
          </p:spPr>
          <p:txBody>
            <a:bodyPr wrap="square" lIns="45719" tIns="45719" rIns="45719" bIns="45719" numCol="1" anchor="t">
              <a:noAutofit/>
            </a:bodyPr>
            <a:lstStyle/>
            <a:p>
              <a:endParaRPr sz="1800"/>
            </a:p>
          </p:txBody>
        </p:sp>
      </p:grpSp>
      <p:sp>
        <p:nvSpPr>
          <p:cNvPr id="85" name="Title Text"/>
          <p:cNvSpPr txBox="1">
            <a:spLocks noGrp="1"/>
          </p:cNvSpPr>
          <p:nvPr>
            <p:ph type="title"/>
          </p:nvPr>
        </p:nvSpPr>
        <p:spPr>
          <a:prstGeom prst="rect">
            <a:avLst/>
          </a:prstGeom>
        </p:spPr>
        <p:txBody>
          <a:bodyPr/>
          <a:lstStyle/>
          <a:p>
            <a:r>
              <a:t>Title Text</a:t>
            </a:r>
          </a:p>
        </p:txBody>
      </p:sp>
      <p:sp>
        <p:nvSpPr>
          <p:cNvPr id="8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6034361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pic>
        <p:nvPicPr>
          <p:cNvPr id="94" name="image.jpeg" descr="image.jpeg"/>
          <p:cNvPicPr>
            <a:picLocks noChangeAspect="1"/>
          </p:cNvPicPr>
          <p:nvPr/>
        </p:nvPicPr>
        <p:blipFill>
          <a:blip r:embed="rId2"/>
          <a:srcRect b="16287"/>
          <a:stretch>
            <a:fillRect/>
          </a:stretch>
        </p:blipFill>
        <p:spPr>
          <a:xfrm>
            <a:off x="0" y="-2"/>
            <a:ext cx="9144000" cy="5740403"/>
          </a:xfrm>
          <a:prstGeom prst="rect">
            <a:avLst/>
          </a:prstGeom>
          <a:ln w="12700">
            <a:miter lim="400000"/>
          </a:ln>
        </p:spPr>
      </p:pic>
      <p:pic>
        <p:nvPicPr>
          <p:cNvPr id="95"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96" name="Title Text"/>
          <p:cNvSpPr txBox="1">
            <a:spLocks noGrp="1"/>
          </p:cNvSpPr>
          <p:nvPr>
            <p:ph type="title"/>
          </p:nvPr>
        </p:nvSpPr>
        <p:spPr>
          <a:prstGeom prst="rect">
            <a:avLst/>
          </a:prstGeom>
        </p:spPr>
        <p:txBody>
          <a:bodyPr/>
          <a:lstStyle/>
          <a:p>
            <a:r>
              <a:t>Title Text</a:t>
            </a:r>
          </a:p>
        </p:txBody>
      </p:sp>
      <p:sp>
        <p:nvSpPr>
          <p:cNvPr id="9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01406240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pic>
        <p:nvPicPr>
          <p:cNvPr id="105"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06" name="Title Text"/>
          <p:cNvSpPr txBox="1">
            <a:spLocks noGrp="1"/>
          </p:cNvSpPr>
          <p:nvPr>
            <p:ph type="title"/>
          </p:nvPr>
        </p:nvSpPr>
        <p:spPr>
          <a:prstGeom prst="rect">
            <a:avLst/>
          </a:prstGeom>
        </p:spPr>
        <p:txBody>
          <a:bodyPr/>
          <a:lstStyle/>
          <a:p>
            <a:r>
              <a:t>Title Text</a:t>
            </a:r>
          </a:p>
        </p:txBody>
      </p:sp>
      <p:sp>
        <p:nvSpPr>
          <p:cNvPr id="10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00024557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pic>
        <p:nvPicPr>
          <p:cNvPr id="115"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16" name="image.pdf" descr="image.pdf"/>
          <p:cNvPicPr>
            <a:picLocks noChangeAspect="1"/>
          </p:cNvPicPr>
          <p:nvPr/>
        </p:nvPicPr>
        <p:blipFill>
          <a:blip r:embed="rId3"/>
          <a:stretch>
            <a:fillRect/>
          </a:stretch>
        </p:blipFill>
        <p:spPr>
          <a:xfrm>
            <a:off x="7586134" y="6032501"/>
            <a:ext cx="1407584" cy="469900"/>
          </a:xfrm>
          <a:prstGeom prst="rect">
            <a:avLst/>
          </a:prstGeom>
          <a:ln w="12700">
            <a:miter lim="400000"/>
          </a:ln>
        </p:spPr>
      </p:pic>
      <p:sp>
        <p:nvSpPr>
          <p:cNvPr id="117"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60470869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pic>
        <p:nvPicPr>
          <p:cNvPr id="124"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25" name="Line"/>
          <p:cNvSpPr/>
          <p:nvPr/>
        </p:nvSpPr>
        <p:spPr>
          <a:xfrm flipH="1" flipV="1">
            <a:off x="3581399" y="2908302"/>
            <a:ext cx="5160435" cy="1"/>
          </a:xfrm>
          <a:prstGeom prst="line">
            <a:avLst/>
          </a:prstGeom>
          <a:ln w="3175">
            <a:solidFill>
              <a:srgbClr val="FFFFFF"/>
            </a:solidFill>
            <a:prstDash val="sysDot"/>
          </a:ln>
        </p:spPr>
        <p:txBody>
          <a:bodyPr lIns="45719" rIns="45719"/>
          <a:lstStyle/>
          <a:p>
            <a:endParaRPr sz="1800"/>
          </a:p>
        </p:txBody>
      </p:sp>
      <p:pic>
        <p:nvPicPr>
          <p:cNvPr id="126"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27" name="Title Text"/>
          <p:cNvSpPr txBox="1">
            <a:spLocks noGrp="1"/>
          </p:cNvSpPr>
          <p:nvPr>
            <p:ph type="title"/>
          </p:nvPr>
        </p:nvSpPr>
        <p:spPr>
          <a:prstGeom prst="rect">
            <a:avLst/>
          </a:prstGeom>
        </p:spPr>
        <p:txBody>
          <a:bodyPr/>
          <a:lstStyle/>
          <a:p>
            <a:r>
              <a:t>Title Text</a:t>
            </a:r>
          </a:p>
        </p:txBody>
      </p:sp>
      <p:sp>
        <p:nvSpPr>
          <p:cNvPr id="1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415519616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pic>
        <p:nvPicPr>
          <p:cNvPr id="136"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37"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5964835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1_Default">
    <p:spTree>
      <p:nvGrpSpPr>
        <p:cNvPr id="1" name=""/>
        <p:cNvGrpSpPr/>
        <p:nvPr/>
      </p:nvGrpSpPr>
      <p:grpSpPr>
        <a:xfrm>
          <a:off x="0" y="0"/>
          <a:ext cx="0" cy="0"/>
          <a:chOff x="0" y="0"/>
          <a:chExt cx="0" cy="0"/>
        </a:xfrm>
      </p:grpSpPr>
      <p:pic>
        <p:nvPicPr>
          <p:cNvPr id="147" name="image.jpeg" descr="image.jpeg"/>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48" name="image.pdf" descr="image.pdf"/>
          <p:cNvPicPr>
            <a:picLocks noChangeAspect="1"/>
          </p:cNvPicPr>
          <p:nvPr/>
        </p:nvPicPr>
        <p:blipFill>
          <a:blip r:embed="rId3"/>
          <a:stretch>
            <a:fillRect/>
          </a:stretch>
        </p:blipFill>
        <p:spPr>
          <a:xfrm>
            <a:off x="7586134" y="6267451"/>
            <a:ext cx="1407584" cy="469901"/>
          </a:xfrm>
          <a:prstGeom prst="rect">
            <a:avLst/>
          </a:prstGeom>
          <a:ln w="12700">
            <a:miter lim="400000"/>
          </a:ln>
        </p:spPr>
      </p:pic>
      <p:sp>
        <p:nvSpPr>
          <p:cNvPr id="149" name="Title Text"/>
          <p:cNvSpPr txBox="1">
            <a:spLocks noGrp="1"/>
          </p:cNvSpPr>
          <p:nvPr>
            <p:ph type="title"/>
          </p:nvPr>
        </p:nvSpPr>
        <p:spPr>
          <a:prstGeom prst="rect">
            <a:avLst/>
          </a:prstGeom>
        </p:spPr>
        <p:txBody>
          <a:bodyPr/>
          <a:lstStyle/>
          <a:p>
            <a:r>
              <a:t>Title Text</a:t>
            </a:r>
          </a:p>
        </p:txBody>
      </p:sp>
      <p:sp>
        <p:nvSpPr>
          <p:cNvPr id="15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9252010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2_Default">
    <p:spTree>
      <p:nvGrpSpPr>
        <p:cNvPr id="1" name=""/>
        <p:cNvGrpSpPr/>
        <p:nvPr/>
      </p:nvGrpSpPr>
      <p:grpSpPr>
        <a:xfrm>
          <a:off x="0" y="0"/>
          <a:ext cx="0" cy="0"/>
          <a:chOff x="0" y="0"/>
          <a:chExt cx="0" cy="0"/>
        </a:xfrm>
      </p:grpSpPr>
      <p:pic>
        <p:nvPicPr>
          <p:cNvPr id="158"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59" name="Title Text"/>
          <p:cNvSpPr txBox="1">
            <a:spLocks noGrp="1"/>
          </p:cNvSpPr>
          <p:nvPr>
            <p:ph type="title"/>
          </p:nvPr>
        </p:nvSpPr>
        <p:spPr>
          <a:prstGeom prst="rect">
            <a:avLst/>
          </a:prstGeom>
        </p:spPr>
        <p:txBody>
          <a:bodyPr/>
          <a:lstStyle/>
          <a:p>
            <a:r>
              <a:t>Title Text</a:t>
            </a:r>
          </a:p>
        </p:txBody>
      </p:sp>
      <p:sp>
        <p:nvSpPr>
          <p:cNvPr id="16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17649886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3_Default">
    <p:spTree>
      <p:nvGrpSpPr>
        <p:cNvPr id="1" name=""/>
        <p:cNvGrpSpPr/>
        <p:nvPr/>
      </p:nvGrpSpPr>
      <p:grpSpPr>
        <a:xfrm>
          <a:off x="0" y="0"/>
          <a:ext cx="0" cy="0"/>
          <a:chOff x="0" y="0"/>
          <a:chExt cx="0" cy="0"/>
        </a:xfrm>
      </p:grpSpPr>
      <p:pic>
        <p:nvPicPr>
          <p:cNvPr id="168" name="image.pdf" descr="image.pdf"/>
          <p:cNvPicPr>
            <a:picLocks noChangeAspect="1"/>
          </p:cNvPicPr>
          <p:nvPr/>
        </p:nvPicPr>
        <p:blipFill>
          <a:blip r:embed="rId2"/>
          <a:stretch>
            <a:fillRect/>
          </a:stretch>
        </p:blipFill>
        <p:spPr>
          <a:xfrm>
            <a:off x="7586134" y="6032501"/>
            <a:ext cx="1407584" cy="469900"/>
          </a:xfrm>
          <a:prstGeom prst="rect">
            <a:avLst/>
          </a:prstGeom>
          <a:ln w="12700">
            <a:miter lim="400000"/>
          </a:ln>
        </p:spPr>
      </p:pic>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376155008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4_Default">
    <p:spTree>
      <p:nvGrpSpPr>
        <p:cNvPr id="1" name=""/>
        <p:cNvGrpSpPr/>
        <p:nvPr/>
      </p:nvGrpSpPr>
      <p:grpSpPr>
        <a:xfrm>
          <a:off x="0" y="0"/>
          <a:ext cx="0" cy="0"/>
          <a:chOff x="0" y="0"/>
          <a:chExt cx="0" cy="0"/>
        </a:xfrm>
      </p:grpSpPr>
      <p:sp>
        <p:nvSpPr>
          <p:cNvPr id="178" name="Title Text"/>
          <p:cNvSpPr txBox="1">
            <a:spLocks noGrp="1"/>
          </p:cNvSpPr>
          <p:nvPr>
            <p:ph type="title"/>
          </p:nvPr>
        </p:nvSpPr>
        <p:spPr>
          <a:prstGeom prst="rect">
            <a:avLst/>
          </a:prstGeom>
        </p:spPr>
        <p:txBody>
          <a:bodyPr/>
          <a:lstStyle/>
          <a:p>
            <a:r>
              <a:t>Title Text</a:t>
            </a:r>
          </a:p>
        </p:txBody>
      </p:sp>
      <p:sp>
        <p:nvSpPr>
          <p:cNvPr id="17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71670052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5_Default">
    <p:spTree>
      <p:nvGrpSpPr>
        <p:cNvPr id="1" name=""/>
        <p:cNvGrpSpPr/>
        <p:nvPr/>
      </p:nvGrpSpPr>
      <p:grpSpPr>
        <a:xfrm>
          <a:off x="0" y="0"/>
          <a:ext cx="0" cy="0"/>
          <a:chOff x="0" y="0"/>
          <a:chExt cx="0" cy="0"/>
        </a:xfrm>
      </p:grpSpPr>
      <p:pic>
        <p:nvPicPr>
          <p:cNvPr id="187" name="image.jpeg" descr="image.jpeg"/>
          <p:cNvPicPr>
            <a:picLocks noChangeAspect="1"/>
          </p:cNvPicPr>
          <p:nvPr/>
        </p:nvPicPr>
        <p:blipFill>
          <a:blip r:embed="rId2"/>
          <a:srcRect b="16287"/>
          <a:stretch>
            <a:fillRect/>
          </a:stretch>
        </p:blipFill>
        <p:spPr>
          <a:xfrm>
            <a:off x="0" y="-2"/>
            <a:ext cx="9144000" cy="5740403"/>
          </a:xfrm>
          <a:prstGeom prst="rect">
            <a:avLst/>
          </a:prstGeom>
          <a:ln w="12700">
            <a:miter lim="400000"/>
          </a:ln>
        </p:spPr>
      </p:pic>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7517" y="6660063"/>
            <a:ext cx="202939" cy="200055"/>
          </a:xfrm>
          <a:prstGeom prst="rect">
            <a:avLst/>
          </a:prstGeom>
        </p:spPr>
        <p:txBody>
          <a:bodyPr/>
          <a:lstStyle>
            <a:lvl1pPr>
              <a:defRPr>
                <a:solidFill>
                  <a:srgbClr val="F0C2B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49524966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6_Default">
    <p:bg>
      <p:bgPr>
        <a:solidFill>
          <a:srgbClr val="000000"/>
        </a:solidFill>
        <a:effectLst/>
      </p:bgPr>
    </p:bg>
    <p:spTree>
      <p:nvGrpSpPr>
        <p:cNvPr id="1" name=""/>
        <p:cNvGrpSpPr/>
        <p:nvPr/>
      </p:nvGrpSpPr>
      <p:grpSpPr>
        <a:xfrm>
          <a:off x="0" y="0"/>
          <a:ext cx="0" cy="0"/>
          <a:chOff x="0" y="0"/>
          <a:chExt cx="0" cy="0"/>
        </a:xfrm>
      </p:grpSpPr>
      <p:sp>
        <p:nvSpPr>
          <p:cNvPr id="197" name="Title Text"/>
          <p:cNvSpPr txBox="1">
            <a:spLocks noGrp="1"/>
          </p:cNvSpPr>
          <p:nvPr>
            <p:ph type="title"/>
          </p:nvPr>
        </p:nvSpPr>
        <p:spPr>
          <a:prstGeom prst="rect">
            <a:avLst/>
          </a:prstGeom>
        </p:spPr>
        <p:txBody>
          <a:bodyPr/>
          <a:lstStyle/>
          <a:p>
            <a:r>
              <a:t>Title Text</a:t>
            </a:r>
          </a:p>
        </p:txBody>
      </p:sp>
      <p:sp>
        <p:nvSpPr>
          <p:cNvPr id="19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6553201" y="6156297"/>
            <a:ext cx="202939" cy="200055"/>
          </a:xfrm>
          <a:prstGeom prst="rect">
            <a:avLst/>
          </a:prstGeo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73117536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34B57-6F5C-6A45-8CC6-5CBA0D9D2001}"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7517" y="6689696"/>
            <a:ext cx="202939" cy="200055"/>
          </a:xfrm>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2832942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4ACA-7C1A-5D48-9821-10ACAAD6010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8841A63-9D57-EC48-83F1-0A86C7AF27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939B8C9-BBD5-6D4C-B3F1-F2E4E153BAB3}"/>
              </a:ext>
            </a:extLst>
          </p:cNvPr>
          <p:cNvSpPr>
            <a:spLocks noGrp="1"/>
          </p:cNvSpPr>
          <p:nvPr>
            <p:ph type="dt" sz="half" idx="10"/>
          </p:nvPr>
        </p:nvSpPr>
        <p:spPr/>
        <p:txBody>
          <a:bodyPr/>
          <a:lstStyle/>
          <a:p>
            <a:fld id="{0C234B57-6F5C-6A45-8CC6-5CBA0D9D2001}" type="datetimeFigureOut">
              <a:rPr lang="en-US" smtClean="0"/>
              <a:t>3/31/2022</a:t>
            </a:fld>
            <a:endParaRPr lang="en-US"/>
          </a:p>
        </p:txBody>
      </p:sp>
      <p:sp>
        <p:nvSpPr>
          <p:cNvPr id="5" name="Footer Placeholder 4">
            <a:extLst>
              <a:ext uri="{FF2B5EF4-FFF2-40B4-BE49-F238E27FC236}">
                <a16:creationId xmlns:a16="http://schemas.microsoft.com/office/drawing/2014/main" id="{C1E0799D-B6C1-D54F-B545-3DABCE76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146DE-8FA8-8C46-9440-D7A6800D6D38}"/>
              </a:ext>
            </a:extLst>
          </p:cNvPr>
          <p:cNvSpPr>
            <a:spLocks noGrp="1"/>
          </p:cNvSpPr>
          <p:nvPr>
            <p:ph type="sldNum" sz="quarter" idx="12"/>
          </p:nvPr>
        </p:nvSpPr>
        <p:spPr/>
        <p:txBody>
          <a:bodyPr/>
          <a:lstStyle/>
          <a:p>
            <a:fld id="{FFE3128A-D6F5-3044-BE7B-FF6128B3307E}" type="slidenum">
              <a:rPr lang="en-US" smtClean="0"/>
              <a:t>‹#›</a:t>
            </a:fld>
            <a:endParaRPr lang="en-US"/>
          </a:p>
        </p:txBody>
      </p:sp>
    </p:spTree>
    <p:extLst>
      <p:ext uri="{BB962C8B-B14F-4D97-AF65-F5344CB8AC3E}">
        <p14:creationId xmlns:p14="http://schemas.microsoft.com/office/powerpoint/2010/main" val="35619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2.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457200" eaLnBrk="1" fontAlgn="auto" hangingPunct="1">
              <a:spcBef>
                <a:spcPts val="0"/>
              </a:spcBef>
              <a:spcAft>
                <a:spcPts val="0"/>
              </a:spcAft>
            </a:pPr>
            <a:fld id="{054DE0D0-AF20-224B-904C-B324BE36D93E}" type="datetime1">
              <a:rPr lang="en-US" smtClean="0">
                <a:solidFill>
                  <a:prstClr val="black">
                    <a:lumMod val="65000"/>
                    <a:lumOff val="35000"/>
                  </a:prstClr>
                </a:solidFill>
                <a:latin typeface="Century Gothic"/>
              </a:rPr>
              <a:pPr defTabSz="457200" eaLnBrk="1" fontAlgn="auto" hangingPunct="1">
                <a:spcBef>
                  <a:spcPts val="0"/>
                </a:spcBef>
                <a:spcAft>
                  <a:spcPts val="0"/>
                </a:spcAft>
              </a:pPr>
              <a:t>3/31/2022</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457200" eaLnBrk="1" fontAlgn="auto" hangingPunct="1">
              <a:spcBef>
                <a:spcPts val="0"/>
              </a:spcBef>
              <a:spcAft>
                <a:spcPts val="0"/>
              </a:spcAft>
            </a:pPr>
            <a:r>
              <a:rPr lang="en-US">
                <a:solidFill>
                  <a:prstClr val="black">
                    <a:lumMod val="65000"/>
                    <a:lumOff val="35000"/>
                  </a:prstClr>
                </a:solidFill>
                <a:latin typeface="Century Gothic"/>
              </a:rPr>
              <a:t>Mitsven</a:t>
            </a: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457200" eaLnBrk="1" fontAlgn="auto" hangingPunct="1">
              <a:spcBef>
                <a:spcPts val="0"/>
              </a:spcBef>
              <a:spcAft>
                <a:spcPts val="0"/>
              </a:spcAft>
            </a:pPr>
            <a:fld id="{C9524BA0-45A8-4E46-80C2-09B5C7F94D1A}" type="slidenum">
              <a:rPr lang="en-US" smtClean="0">
                <a:solidFill>
                  <a:prstClr val="black">
                    <a:lumMod val="65000"/>
                    <a:lumOff val="35000"/>
                  </a:prstClr>
                </a:solidFill>
                <a:latin typeface="Century Gothic"/>
              </a:rPr>
              <a:pPr defTabSz="457200" eaLnBrk="1" fontAlgn="auto" hangingPunct="1">
                <a:spcBef>
                  <a:spcPts val="0"/>
                </a:spcBef>
                <a:spcAft>
                  <a:spcPts val="0"/>
                </a:spcAft>
              </a:pPr>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a:solidFill>
                <a:prstClr val="white"/>
              </a:solidFill>
            </a:endParaRPr>
          </a:p>
        </p:txBody>
      </p:sp>
    </p:spTree>
    <p:extLst>
      <p:ext uri="{BB962C8B-B14F-4D97-AF65-F5344CB8AC3E}">
        <p14:creationId xmlns:p14="http://schemas.microsoft.com/office/powerpoint/2010/main" val="77110195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eg" descr="image.jpeg"/>
          <p:cNvPicPr>
            <a:picLocks noChangeAspect="1"/>
          </p:cNvPicPr>
          <p:nvPr/>
        </p:nvPicPr>
        <p:blipFill>
          <a:blip r:embed="rId21"/>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848784" y="438150"/>
            <a:ext cx="7660217" cy="795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48784" y="1337734"/>
            <a:ext cx="7660217" cy="4133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7517" y="6689696"/>
            <a:ext cx="202939" cy="200055"/>
          </a:xfrm>
          <a:prstGeom prst="rect">
            <a:avLst/>
          </a:prstGeom>
          <a:ln w="12700">
            <a:miter lim="400000"/>
          </a:ln>
        </p:spPr>
        <p:txBody>
          <a:bodyPr wrap="none" lIns="45719" rIns="45719" anchor="b">
            <a:spAutoFit/>
          </a:bodyPr>
          <a:lstStyle>
            <a:lvl1pPr defTabSz="684195">
              <a:defRPr sz="700">
                <a:solidFill>
                  <a:srgbClr val="EFC7AB"/>
                </a:solidFill>
              </a:defRPr>
            </a:lvl1pPr>
          </a:lstStyle>
          <a:p>
            <a:fld id="{FFE3128A-D6F5-3044-BE7B-FF6128B3307E}" type="slidenum">
              <a:rPr lang="en-US" smtClean="0"/>
              <a:t>‹#›</a:t>
            </a:fld>
            <a:endParaRPr lang="en-US"/>
          </a:p>
        </p:txBody>
      </p:sp>
    </p:spTree>
    <p:extLst>
      <p:ext uri="{BB962C8B-B14F-4D97-AF65-F5344CB8AC3E}">
        <p14:creationId xmlns:p14="http://schemas.microsoft.com/office/powerpoint/2010/main" val="59675559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Lst>
  <p:transition spd="med"/>
  <p:txStyles>
    <p:titleStyle>
      <a:lvl1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1pPr>
      <a:lvl2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2pPr>
      <a:lvl3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3pPr>
      <a:lvl4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4pPr>
      <a:lvl5pPr marL="0" marR="0" indent="0"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5pPr>
      <a:lvl6pPr marL="0" marR="0" indent="457189"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6pPr>
      <a:lvl7pPr marL="0" marR="0" indent="914378"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7pPr>
      <a:lvl8pPr marL="0" marR="0" indent="1371566"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8pPr>
      <a:lvl9pPr marL="0" marR="0" indent="1828754" algn="l" defTabSz="914378" rtl="0" latinLnBrk="0">
        <a:lnSpc>
          <a:spcPct val="85000"/>
        </a:lnSpc>
        <a:spcBef>
          <a:spcPts val="0"/>
        </a:spcBef>
        <a:spcAft>
          <a:spcPts val="0"/>
        </a:spcAft>
        <a:buClrTx/>
        <a:buSzTx/>
        <a:buFontTx/>
        <a:buNone/>
        <a:tabLst/>
        <a:defRPr sz="2600" b="1" i="0" u="none" strike="noStrike" cap="none" spc="0" baseline="0">
          <a:solidFill>
            <a:srgbClr val="4C1911"/>
          </a:solidFill>
          <a:uFillTx/>
          <a:latin typeface="+mn-lt"/>
          <a:ea typeface="+mn-ea"/>
          <a:cs typeface="+mn-cs"/>
          <a:sym typeface="Arial"/>
        </a:defRPr>
      </a:lvl9pPr>
    </p:titleStyle>
    <p:bodyStyle>
      <a:lvl1pPr marL="217481" marR="0" indent="-217481"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1pPr>
      <a:lvl2pPr marL="576883" marR="0" indent="-233991"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2pPr>
      <a:lvl3pPr marL="893387"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3pPr>
      <a:lvl4pPr marL="1236278"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4pPr>
      <a:lvl5pPr marL="1579169" marR="0" indent="-207604" algn="l" defTabSz="914378" rtl="0" latinLnBrk="0">
        <a:lnSpc>
          <a:spcPct val="85000"/>
        </a:lnSpc>
        <a:spcBef>
          <a:spcPts val="900"/>
        </a:spcBef>
        <a:spcAft>
          <a:spcPts val="0"/>
        </a:spcAft>
        <a:buClr>
          <a:srgbClr val="B2B2B2"/>
        </a:buClr>
        <a:buSzPct val="100000"/>
        <a:buFontTx/>
        <a:buChar char="▪"/>
        <a:tabLst/>
        <a:defRPr sz="2200" b="0" i="0" u="none" strike="noStrike" cap="none" spc="0" baseline="0">
          <a:solidFill>
            <a:srgbClr val="3F3F3F"/>
          </a:solidFill>
          <a:uFillTx/>
          <a:latin typeface="+mn-lt"/>
          <a:ea typeface="+mn-ea"/>
          <a:cs typeface="+mn-cs"/>
          <a:sym typeface="Arial"/>
        </a:defRPr>
      </a:lvl5pPr>
      <a:lvl6pPr marL="2036358"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6pPr>
      <a:lvl7pPr marL="2493547"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7pPr>
      <a:lvl8pPr marL="2950736"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8pPr>
      <a:lvl9pPr marL="3407924" marR="0" indent="-207604" algn="l" defTabSz="914378" rtl="0" latinLnBrk="0">
        <a:lnSpc>
          <a:spcPct val="85000"/>
        </a:lnSpc>
        <a:spcBef>
          <a:spcPts val="900"/>
        </a:spcBef>
        <a:spcAft>
          <a:spcPts val="0"/>
        </a:spcAft>
        <a:buClr>
          <a:srgbClr val="B2B2B2"/>
        </a:buClr>
        <a:buSzPct val="100000"/>
        <a:buFont typeface="Wingdings"/>
        <a:buChar char=""/>
        <a:tabLst/>
        <a:defRPr sz="2200" b="0" i="0" u="none" strike="noStrike" cap="none" spc="0" baseline="0">
          <a:solidFill>
            <a:srgbClr val="3F3F3F"/>
          </a:solidFill>
          <a:uFillTx/>
          <a:latin typeface="+mn-lt"/>
          <a:ea typeface="+mn-ea"/>
          <a:cs typeface="+mn-cs"/>
          <a:sym typeface="Arial"/>
        </a:defRPr>
      </a:lvl9pPr>
    </p:bodyStyle>
    <p:otherStyle>
      <a:lvl1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457189"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914378"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371566"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828754"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0" algn="l" defTabSz="68419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32bkyszGg_c" TargetMode="External"/><Relationship Id="rId2" Type="http://schemas.openxmlformats.org/officeDocument/2006/relationships/hyperlink" Target="https://www.youtube.com/watch?v=Gew1UXw2TGQ" TargetMode="External"/><Relationship Id="rId1" Type="http://schemas.openxmlformats.org/officeDocument/2006/relationships/slideLayout" Target="../slideLayouts/slideLayout2.xml"/><Relationship Id="rId4" Type="http://schemas.openxmlformats.org/officeDocument/2006/relationships/hyperlink" Target="https://www.youtube.com/watch?v=ZtJ7my7RCn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pdOwvZwiYwk&amp;NR=1" TargetMode="External"/><Relationship Id="rId2" Type="http://schemas.openxmlformats.org/officeDocument/2006/relationships/hyperlink" Target="https://www.youtube.com/watch?v=Pl3_4D6c8Io" TargetMode="External"/><Relationship Id="rId1" Type="http://schemas.openxmlformats.org/officeDocument/2006/relationships/slideLayout" Target="../slideLayouts/slideLayout2.xml"/><Relationship Id="rId4" Type="http://schemas.openxmlformats.org/officeDocument/2006/relationships/hyperlink" Target="http://www.youtube.com/watch?v=JE9eq3mZhg0&amp;feature=relat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video" Target="file:///C:\Users\dmessinger\Box%20Sync\current_talks\114220-114315.copy2.avi" TargetMode="External"/><Relationship Id="rId7" Type="http://schemas.openxmlformats.org/officeDocument/2006/relationships/image" Target="../media/image43.png"/><Relationship Id="rId12" Type="http://schemas.openxmlformats.org/officeDocument/2006/relationships/image" Target="../media/image48.jpeg"/><Relationship Id="rId2" Type="http://schemas.microsoft.com/office/2007/relationships/media" Target="file:///C:\Users\dmessinger\Box%20Sync\current_talks\114220-114315.copy2.avi" TargetMode="External"/><Relationship Id="rId1" Type="http://schemas.openxmlformats.org/officeDocument/2006/relationships/themeOverride" Target="../theme/themeOverride1.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notesSlide" Target="../notesSlides/notesSlide32.xml"/><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slideLayout" Target="../slideLayouts/slideLayout44.xml"/><Relationship Id="rId9" Type="http://schemas.openxmlformats.org/officeDocument/2006/relationships/image" Target="../media/image45.png"/><Relationship Id="rId1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3" Type="http://schemas.openxmlformats.org/officeDocument/2006/relationships/image" Target="../media/image52.emf"/><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cid:BC4C2EEB-8204-4502-A12A-BB25BD455A87@attlocal.net" TargetMode="External"/><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62.jpe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3.jpg"/><Relationship Id="rId7" Type="http://schemas.microsoft.com/office/2007/relationships/hdphoto" Target="../media/hdphoto5.wdp"/><Relationship Id="rId12" Type="http://schemas.openxmlformats.org/officeDocument/2006/relationships/image" Target="../media/image69.jpeg"/><Relationship Id="rId2" Type="http://schemas.openxmlformats.org/officeDocument/2006/relationships/slideLayout" Target="../slideLayouts/slideLayout44.xml"/><Relationship Id="rId1" Type="http://schemas.openxmlformats.org/officeDocument/2006/relationships/themeOverride" Target="../theme/themeOverride2.xml"/><Relationship Id="rId6" Type="http://schemas.openxmlformats.org/officeDocument/2006/relationships/image" Target="../media/image65.png"/><Relationship Id="rId11" Type="http://schemas.openxmlformats.org/officeDocument/2006/relationships/image" Target="../media/image68.jpeg"/><Relationship Id="rId5" Type="http://schemas.microsoft.com/office/2007/relationships/hdphoto" Target="../media/hdphoto4.wdp"/><Relationship Id="rId10" Type="http://schemas.openxmlformats.org/officeDocument/2006/relationships/image" Target="../media/image67.jpeg"/><Relationship Id="rId4" Type="http://schemas.openxmlformats.org/officeDocument/2006/relationships/image" Target="../media/image64.png"/><Relationship Id="rId9" Type="http://schemas.microsoft.com/office/2007/relationships/hdphoto" Target="../media/hdphoto6.wdp"/><Relationship Id="rId1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png"/><Relationship Id="rId3" Type="http://schemas.openxmlformats.org/officeDocument/2006/relationships/video" Target="file:///\\website.psy.miami.edu\dmessinger\c_c\rsrcs\udo.movies\2014-11-14.mp4" TargetMode="External"/><Relationship Id="rId7" Type="http://schemas.openxmlformats.org/officeDocument/2006/relationships/image" Target="../media/image74.jpeg"/><Relationship Id="rId12" Type="http://schemas.microsoft.com/office/2007/relationships/hdphoto" Target="../media/hdphoto4.wdp"/><Relationship Id="rId2" Type="http://schemas.microsoft.com/office/2007/relationships/media" Target="file:///\\website.psy.miami.edu\dmessinger\c_c\rsrcs\udo.movies\2014-11-14.mp4" TargetMode="External"/><Relationship Id="rId1" Type="http://schemas.openxmlformats.org/officeDocument/2006/relationships/themeOverride" Target="../theme/themeOverride3.xml"/><Relationship Id="rId6" Type="http://schemas.openxmlformats.org/officeDocument/2006/relationships/image" Target="../media/image73.png"/><Relationship Id="rId11" Type="http://schemas.openxmlformats.org/officeDocument/2006/relationships/image" Target="../media/image64.png"/><Relationship Id="rId5" Type="http://schemas.openxmlformats.org/officeDocument/2006/relationships/image" Target="../media/image72.png"/><Relationship Id="rId15" Type="http://schemas.openxmlformats.org/officeDocument/2006/relationships/image" Target="../media/image62.jpeg"/><Relationship Id="rId10" Type="http://schemas.openxmlformats.org/officeDocument/2006/relationships/image" Target="../media/image77.png"/><Relationship Id="rId4" Type="http://schemas.openxmlformats.org/officeDocument/2006/relationships/slideLayout" Target="../slideLayouts/slideLayout44.xml"/><Relationship Id="rId9" Type="http://schemas.openxmlformats.org/officeDocument/2006/relationships/image" Target="../media/image76.png"/><Relationship Id="rId14"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video" Target="../media/media1.mp4"/><Relationship Id="rId7" Type="http://schemas.openxmlformats.org/officeDocument/2006/relationships/image" Target="../media/image80.jpeg"/><Relationship Id="rId12" Type="http://schemas.openxmlformats.org/officeDocument/2006/relationships/image" Target="../media/image62.jpeg"/><Relationship Id="rId2" Type="http://schemas.microsoft.com/office/2007/relationships/media" Target="../media/media1.mp4"/><Relationship Id="rId1" Type="http://schemas.openxmlformats.org/officeDocument/2006/relationships/themeOverride" Target="../theme/themeOverride4.xml"/><Relationship Id="rId6" Type="http://schemas.openxmlformats.org/officeDocument/2006/relationships/image" Target="cid:BC4C2EEB-8204-4502-A12A-BB25BD455A87@attlocal.net" TargetMode="External"/><Relationship Id="rId11" Type="http://schemas.openxmlformats.org/officeDocument/2006/relationships/image" Target="cid:ii_jwcf8e9n5" TargetMode="External"/><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slideLayout" Target="../slideLayouts/slideLayout44.xml"/><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8.png"/><Relationship Id="rId1" Type="http://schemas.openxmlformats.org/officeDocument/2006/relationships/slideLayout" Target="../slideLayouts/slideLayout44.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4.xml"/><Relationship Id="rId6" Type="http://schemas.openxmlformats.org/officeDocument/2006/relationships/image" Target="../media/image93.emf"/><Relationship Id="rId5" Type="http://schemas.openxmlformats.org/officeDocument/2006/relationships/image" Target="../media/image92.jpe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media" Target="../media/media2.mp4"/><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video" Target="file:///C:\Users\dmessinger\Box%20Sync\current_talks\PLEAP_01_25_2019_CLIP1_fr_40.mp4" TargetMode="External"/><Relationship Id="rId1" Type="http://schemas.microsoft.com/office/2007/relationships/media" Target="file:///C:\Users\dmessinger\Box%20Sync\current_talks\PLEAP_01_25_2019_CLIP1_fr_40.mp4" TargetMode="External"/><Relationship Id="rId6" Type="http://schemas.openxmlformats.org/officeDocument/2006/relationships/notesSlide" Target="../notesSlides/notesSlide34.xml"/><Relationship Id="rId11" Type="http://schemas.openxmlformats.org/officeDocument/2006/relationships/image" Target="../media/image80.jpeg"/><Relationship Id="rId5" Type="http://schemas.openxmlformats.org/officeDocument/2006/relationships/slideLayout" Target="../slideLayouts/slideLayout44.xml"/><Relationship Id="rId10" Type="http://schemas.openxmlformats.org/officeDocument/2006/relationships/image" Target="../media/image97.jpeg"/><Relationship Id="rId4" Type="http://schemas.openxmlformats.org/officeDocument/2006/relationships/video" Target="../media/media2.mp4"/><Relationship Id="rId9"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C:\Users\dmessinger\Box%20Sync\current_talks\anim3.mp4" TargetMode="External"/><Relationship Id="rId1" Type="http://schemas.microsoft.com/office/2007/relationships/media" Target="file:///C:\Users\dmessinger\Box%20Sync\current_talks\anim3.mp4" TargetMode="Externa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2" Type="http://schemas.openxmlformats.org/officeDocument/2006/relationships/hyperlink" Target="http://www.psy.miami.edu/faculty/dmessinger/c_c/rsrcs/rdgs/ed/Saarento_et_al-2015-Child_Development_Perspectives.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5.png"/><Relationship Id="rId4" Type="http://schemas.openxmlformats.org/officeDocument/2006/relationships/image" Target="../media/image114.jpg"/></Relationships>
</file>

<file path=ppt/slides/_rels/slide6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6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jpe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7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Advanced </a:t>
            </a:r>
            <a:br>
              <a:rPr lang="en-US" sz="6000" dirty="0"/>
            </a:br>
            <a:r>
              <a:rPr lang="en-US" sz="6000" dirty="0"/>
              <a:t>Developmental </a:t>
            </a:r>
            <a:br>
              <a:rPr lang="en-US" sz="6000" dirty="0"/>
            </a:br>
            <a:r>
              <a:rPr lang="en-US" sz="6000" dirty="0"/>
              <a:t>Psychology</a:t>
            </a:r>
          </a:p>
        </p:txBody>
      </p:sp>
      <p:sp>
        <p:nvSpPr>
          <p:cNvPr id="2051" name="Rectangle 3"/>
          <p:cNvSpPr>
            <a:spLocks noGrp="1" noChangeArrowheads="1"/>
          </p:cNvSpPr>
          <p:nvPr>
            <p:ph type="subTitle" idx="1"/>
          </p:nvPr>
        </p:nvSpPr>
        <p:spPr>
          <a:xfrm>
            <a:off x="1600200" y="4648200"/>
            <a:ext cx="6400800" cy="1729154"/>
          </a:xfrm>
        </p:spPr>
        <p:txBody>
          <a:bodyPr>
            <a:normAutofit/>
          </a:bodyPr>
          <a:lstStyle/>
          <a:p>
            <a:pPr algn="ctr">
              <a:lnSpc>
                <a:spcPct val="90000"/>
              </a:lnSpc>
            </a:pPr>
            <a:r>
              <a:rPr lang="en-US" sz="2400"/>
              <a:t>PSY 620P</a:t>
            </a:r>
            <a:endParaRPr lang="en-US" sz="2400" dirty="0"/>
          </a:p>
        </p:txBody>
      </p:sp>
    </p:spTree>
    <p:extLst>
      <p:ext uri="{BB962C8B-B14F-4D97-AF65-F5344CB8AC3E}">
        <p14:creationId xmlns:p14="http://schemas.microsoft.com/office/powerpoint/2010/main" val="279533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0AA37848-8A00-457A-AB84-5BA1D224361F}" type="datetime1">
              <a:rPr lang="en-US" altLang="en-US" sz="1400" smtClean="0"/>
              <a:pPr>
                <a:spcBef>
                  <a:spcPct val="0"/>
                </a:spcBef>
                <a:buClrTx/>
                <a:buSzTx/>
                <a:buFontTx/>
                <a:buNone/>
              </a:pPr>
              <a:t>3/31/2022</a:t>
            </a:fld>
            <a:endParaRPr lang="en-US" altLang="en-US" sz="1400"/>
          </a:p>
        </p:txBody>
      </p:sp>
      <p:sp>
        <p:nvSpPr>
          <p:cNvPr id="440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C370DC6C-7DC4-412D-AB63-2B8A27EF1F87}" type="slidenum">
              <a:rPr lang="en-US" altLang="en-US" sz="1400" smtClean="0"/>
              <a:pPr>
                <a:spcBef>
                  <a:spcPct val="0"/>
                </a:spcBef>
                <a:buClrTx/>
                <a:buSzTx/>
                <a:buFontTx/>
                <a:buNone/>
              </a:pPr>
              <a:t>10</a:t>
            </a:fld>
            <a:endParaRPr lang="en-US" altLang="en-US" sz="1400"/>
          </a:p>
        </p:txBody>
      </p:sp>
      <p:sp>
        <p:nvSpPr>
          <p:cNvPr id="44037" name="Rectangle 2"/>
          <p:cNvSpPr>
            <a:spLocks noGrp="1" noChangeArrowheads="1"/>
          </p:cNvSpPr>
          <p:nvPr>
            <p:ph type="title"/>
          </p:nvPr>
        </p:nvSpPr>
        <p:spPr/>
        <p:txBody>
          <a:bodyPr/>
          <a:lstStyle/>
          <a:p>
            <a:r>
              <a:rPr lang="en-US" altLang="en-US"/>
              <a:t>Early childhood	</a:t>
            </a:r>
          </a:p>
        </p:txBody>
      </p:sp>
      <p:sp>
        <p:nvSpPr>
          <p:cNvPr id="44038" name="Rectangle 3"/>
          <p:cNvSpPr>
            <a:spLocks noGrp="1" noChangeArrowheads="1"/>
          </p:cNvSpPr>
          <p:nvPr>
            <p:ph type="body" idx="1"/>
          </p:nvPr>
        </p:nvSpPr>
        <p:spPr/>
        <p:txBody>
          <a:bodyPr/>
          <a:lstStyle/>
          <a:p>
            <a:r>
              <a:rPr lang="en-US" altLang="en-US" sz="2800"/>
              <a:t>Types of play</a:t>
            </a:r>
          </a:p>
          <a:p>
            <a:pPr lvl="1"/>
            <a:r>
              <a:rPr lang="en-US" altLang="en-US" sz="2400"/>
              <a:t>Unoccupied, solitary, on-looking, parallel, associative, cooperative </a:t>
            </a:r>
          </a:p>
          <a:p>
            <a:pPr lvl="1"/>
            <a:r>
              <a:rPr lang="en-US" altLang="en-US" sz="2400"/>
              <a:t>Parallel play is important transitional activity</a:t>
            </a:r>
          </a:p>
          <a:p>
            <a:pPr lvl="1"/>
            <a:r>
              <a:rPr lang="en-US" altLang="en-US" sz="2400"/>
              <a:t>Pretend play emerges (inter-subjectivity)</a:t>
            </a:r>
          </a:p>
          <a:p>
            <a:r>
              <a:rPr lang="en-US" altLang="en-US" sz="2800"/>
              <a:t>Friendship emerges</a:t>
            </a:r>
          </a:p>
          <a:p>
            <a:pPr lvl="1"/>
            <a:r>
              <a:rPr lang="en-US" altLang="en-US" sz="2400"/>
              <a:t>More prosocial and aggressive behavior with friends</a:t>
            </a:r>
          </a:p>
          <a:p>
            <a:r>
              <a:rPr lang="en-US" altLang="en-US" sz="2800"/>
              <a:t>As do dominance hierarchies</a:t>
            </a:r>
          </a:p>
        </p:txBody>
      </p:sp>
    </p:spTree>
    <p:extLst>
      <p:ext uri="{BB962C8B-B14F-4D97-AF65-F5344CB8AC3E}">
        <p14:creationId xmlns:p14="http://schemas.microsoft.com/office/powerpoint/2010/main" val="3832956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play examples</a:t>
            </a:r>
          </a:p>
        </p:txBody>
      </p:sp>
      <p:sp>
        <p:nvSpPr>
          <p:cNvPr id="3" name="Content Placeholder 2"/>
          <p:cNvSpPr>
            <a:spLocks noGrp="1"/>
          </p:cNvSpPr>
          <p:nvPr>
            <p:ph idx="1"/>
          </p:nvPr>
        </p:nvSpPr>
        <p:spPr/>
        <p:txBody>
          <a:bodyPr/>
          <a:lstStyle/>
          <a:p>
            <a:r>
              <a:rPr lang="en-US" dirty="0"/>
              <a:t>sandbox “making butter”, teacher queries</a:t>
            </a:r>
          </a:p>
          <a:p>
            <a:r>
              <a:rPr lang="en-US" sz="1000" dirty="0"/>
              <a:t>84 seconds </a:t>
            </a:r>
            <a:r>
              <a:rPr lang="en-US" sz="900" dirty="0">
                <a:hlinkClick r:id="rId2"/>
              </a:rPr>
              <a:t>https://www.youtube.com/watch?v=Gew1UXw2TGQ</a:t>
            </a:r>
            <a:r>
              <a:rPr lang="en-US" sz="900" dirty="0"/>
              <a:t> </a:t>
            </a:r>
            <a:endParaRPr lang="en-US" sz="6000" dirty="0"/>
          </a:p>
          <a:p>
            <a:r>
              <a:rPr lang="en-US" dirty="0"/>
              <a:t>slow-moving tag, three 4-year-olds </a:t>
            </a:r>
          </a:p>
          <a:p>
            <a:pPr lvl="1"/>
            <a:r>
              <a:rPr lang="en-US" sz="900" dirty="0"/>
              <a:t>90 s </a:t>
            </a:r>
            <a:r>
              <a:rPr lang="en-US" sz="700" dirty="0">
                <a:hlinkClick r:id="rId3"/>
              </a:rPr>
              <a:t>https://www.youtube.com/watch?v=32bkyszGg_c</a:t>
            </a:r>
            <a:endParaRPr lang="en-US" sz="700" dirty="0"/>
          </a:p>
          <a:p>
            <a:r>
              <a:rPr lang="en-US" dirty="0"/>
              <a:t>self-organized chalk drawing outside </a:t>
            </a:r>
          </a:p>
          <a:p>
            <a:r>
              <a:rPr lang="en-US" sz="800" dirty="0"/>
              <a:t>7 minute </a:t>
            </a:r>
            <a:r>
              <a:rPr lang="en-US" sz="800" dirty="0">
                <a:hlinkClick r:id="rId4"/>
              </a:rPr>
              <a:t>ttps://www.youtube.com/watch?v=ZtJ7my7RCnk</a:t>
            </a:r>
            <a:r>
              <a:rPr lang="en-US" sz="800" dirty="0"/>
              <a:t> </a:t>
            </a:r>
          </a:p>
          <a:p>
            <a:endParaRPr lang="en-US" sz="1100" dirty="0"/>
          </a:p>
          <a:p>
            <a:endParaRPr lang="en-US" sz="1100" dirty="0"/>
          </a:p>
          <a:p>
            <a:endParaRPr lang="en-US" sz="1100" dirty="0"/>
          </a:p>
          <a:p>
            <a:endParaRPr lang="en-US" sz="1100" dirty="0"/>
          </a:p>
          <a:p>
            <a:endParaRPr lang="en-US" dirty="0"/>
          </a:p>
        </p:txBody>
      </p:sp>
    </p:spTree>
    <p:extLst>
      <p:ext uri="{BB962C8B-B14F-4D97-AF65-F5344CB8AC3E}">
        <p14:creationId xmlns:p14="http://schemas.microsoft.com/office/powerpoint/2010/main" val="286779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0000"/>
              </a:lnSpc>
            </a:pPr>
            <a:r>
              <a:rPr lang="en-US" dirty="0"/>
              <a:t>Developmental changes in </a:t>
            </a:r>
            <a:br>
              <a:rPr lang="en-US" dirty="0"/>
            </a:br>
            <a:r>
              <a:rPr lang="en-US" dirty="0"/>
              <a:t>nature of play behavior </a:t>
            </a:r>
            <a:r>
              <a:rPr lang="en-US" sz="2700" dirty="0"/>
              <a:t>(</a:t>
            </a:r>
            <a:r>
              <a:rPr lang="en-US" sz="2700" dirty="0" err="1"/>
              <a:t>Parten</a:t>
            </a:r>
            <a:r>
              <a:rPr lang="en-US" sz="2700" dirty="0"/>
              <a:t>, 1932)</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5" y="2193970"/>
            <a:ext cx="8224155" cy="387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41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a:t>Martin and Ruble</a:t>
            </a:r>
          </a:p>
        </p:txBody>
      </p:sp>
      <p:sp>
        <p:nvSpPr>
          <p:cNvPr id="39939" name="Content Placeholder 2"/>
          <p:cNvSpPr>
            <a:spLocks noGrp="1"/>
          </p:cNvSpPr>
          <p:nvPr>
            <p:ph idx="1"/>
          </p:nvPr>
        </p:nvSpPr>
        <p:spPr/>
        <p:txBody>
          <a:bodyPr/>
          <a:lstStyle/>
          <a:p>
            <a:pPr eaLnBrk="1" hangingPunct="1"/>
            <a:r>
              <a:rPr lang="en-US" altLang="en-US" dirty="0"/>
              <a:t>What age do infants understand gender?</a:t>
            </a:r>
          </a:p>
          <a:p>
            <a:pPr eaLnBrk="1" hangingPunct="1"/>
            <a:endParaRPr lang="en-US" altLang="en-US" dirty="0"/>
          </a:p>
          <a:p>
            <a:pPr eaLnBrk="1" hangingPunct="1"/>
            <a:r>
              <a:rPr lang="en-US" altLang="en-US" dirty="0"/>
              <a:t>How stable are gender roles?</a:t>
            </a:r>
          </a:p>
          <a:p>
            <a:pPr lvl="1" eaLnBrk="1" hangingPunct="1"/>
            <a:r>
              <a:rPr lang="en-US" altLang="en-US" dirty="0" err="1"/>
              <a:t>Maccoby</a:t>
            </a:r>
            <a:r>
              <a:rPr lang="en-US" altLang="en-US" dirty="0"/>
              <a:t> (2002)</a:t>
            </a:r>
          </a:p>
          <a:p>
            <a:pPr lvl="1" eaLnBrk="1" hangingPunct="1"/>
            <a:endParaRPr lang="en-US" altLang="en-US" dirty="0"/>
          </a:p>
          <a:p>
            <a:pPr eaLnBrk="1" hangingPunct="1"/>
            <a:r>
              <a:rPr lang="en-US" altLang="en-US" dirty="0"/>
              <a:t>Longitudinal studies of gender role stability</a:t>
            </a:r>
          </a:p>
          <a:p>
            <a:pPr lvl="1" eaLnBrk="1" hangingPunct="1"/>
            <a:r>
              <a:rPr lang="en-US" altLang="en-US" dirty="0"/>
              <a:t>Studies suggest some level of stability</a:t>
            </a:r>
          </a:p>
          <a:p>
            <a:pPr lvl="1" eaLnBrk="1" hangingPunct="1"/>
            <a:r>
              <a:rPr lang="en-US" altLang="en-US" dirty="0"/>
              <a:t>Lack of longitudinal data with enough detail</a:t>
            </a:r>
          </a:p>
        </p:txBody>
      </p:sp>
      <p:sp>
        <p:nvSpPr>
          <p:cNvPr id="39940" name="Footer Placeholder 3"/>
          <p:cNvSpPr>
            <a:spLocks noGrp="1"/>
          </p:cNvSpPr>
          <p:nvPr>
            <p:ph type="ftr" sz="quarter" idx="11"/>
          </p:nvPr>
        </p:nvSpPr>
        <p:spPr bwMode="auto">
          <a:xfrm>
            <a:off x="3048000" y="822960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latin typeface="Verdana" panose="020B0604030504040204" pitchFamily="34" charset="0"/>
              </a:rPr>
              <a:t>Ande Bustamante</a:t>
            </a:r>
          </a:p>
        </p:txBody>
      </p:sp>
      <p:sp>
        <p:nvSpPr>
          <p:cNvPr id="39941" name="Rectangle 1"/>
          <p:cNvSpPr>
            <a:spLocks noChangeArrowheads="1"/>
          </p:cNvSpPr>
          <p:nvPr/>
        </p:nvSpPr>
        <p:spPr bwMode="auto">
          <a:xfrm>
            <a:off x="4552950" y="6126163"/>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latin typeface="Segoe UI" panose="020B0502040204020203" pitchFamily="34" charset="0"/>
              </a:rPr>
              <a:t>Martin, C. L., &amp; Ruble, D. N. (2010). Patterns of Gender Development </a:t>
            </a:r>
            <a:r>
              <a:rPr lang="en-US" altLang="en-US" sz="1100" i="1" dirty="0">
                <a:latin typeface="Segoe UI" panose="020B0502040204020203" pitchFamily="34" charset="0"/>
              </a:rPr>
              <a:t>Annual Review of Psychology (Vol. 61, pp. 353-381). Palo Alto: Annual Reviews.</a:t>
            </a:r>
          </a:p>
        </p:txBody>
      </p:sp>
    </p:spTree>
    <p:extLst>
      <p:ext uri="{BB962C8B-B14F-4D97-AF65-F5344CB8AC3E}">
        <p14:creationId xmlns:p14="http://schemas.microsoft.com/office/powerpoint/2010/main" val="4163908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26218" y="304800"/>
            <a:ext cx="8162925" cy="762000"/>
          </a:xfrm>
        </p:spPr>
        <p:txBody>
          <a:bodyPr>
            <a:normAutofit fontScale="90000"/>
          </a:bodyPr>
          <a:lstStyle/>
          <a:p>
            <a:pPr eaLnBrk="1" hangingPunct="1"/>
            <a:r>
              <a:rPr lang="en-US" altLang="en-US" dirty="0"/>
              <a:t>Gender development</a:t>
            </a:r>
          </a:p>
        </p:txBody>
      </p:sp>
      <p:sp>
        <p:nvSpPr>
          <p:cNvPr id="41987" name="Rectangle 3"/>
          <p:cNvSpPr>
            <a:spLocks noGrp="1" noChangeArrowheads="1"/>
          </p:cNvSpPr>
          <p:nvPr>
            <p:ph type="body" idx="1"/>
          </p:nvPr>
        </p:nvSpPr>
        <p:spPr/>
        <p:txBody>
          <a:bodyPr/>
          <a:lstStyle/>
          <a:p>
            <a:pPr lvl="1"/>
            <a:r>
              <a:rPr lang="en-US" altLang="en-US" dirty="0"/>
              <a:t>Constructivist argument</a:t>
            </a:r>
          </a:p>
          <a:p>
            <a:pPr lvl="1"/>
            <a:r>
              <a:rPr lang="en-US" altLang="en-US" dirty="0"/>
              <a:t>Innate gender-specific proclivities</a:t>
            </a:r>
          </a:p>
          <a:p>
            <a:pPr lvl="1"/>
            <a:r>
              <a:rPr lang="en-US" altLang="en-US" dirty="0"/>
              <a:t>Lead to same sex segregation</a:t>
            </a:r>
          </a:p>
          <a:p>
            <a:pPr lvl="1"/>
            <a:r>
              <a:rPr lang="en-US" altLang="en-US" dirty="0"/>
              <a:t>Which creates gender-specific socialization</a:t>
            </a:r>
          </a:p>
          <a:p>
            <a:pPr lvl="1"/>
            <a:r>
              <a:rPr lang="en-US" altLang="en-US" dirty="0"/>
              <a:t>Children create themselves playing with each other</a:t>
            </a:r>
          </a:p>
          <a:p>
            <a:pPr lvl="2"/>
            <a:r>
              <a:rPr lang="en-US" altLang="en-US" b="1" i="1" dirty="0"/>
              <a:t>IS THIS POSSIBLE?</a:t>
            </a:r>
          </a:p>
        </p:txBody>
      </p:sp>
      <p:sp>
        <p:nvSpPr>
          <p:cNvPr id="4" name="Rectangle 1">
            <a:extLst>
              <a:ext uri="{FF2B5EF4-FFF2-40B4-BE49-F238E27FC236}">
                <a16:creationId xmlns:a16="http://schemas.microsoft.com/office/drawing/2014/main" id="{7A07E0F4-A97A-4C32-8B36-50949D677C9E}"/>
              </a:ext>
            </a:extLst>
          </p:cNvPr>
          <p:cNvSpPr>
            <a:spLocks noChangeArrowheads="1"/>
          </p:cNvSpPr>
          <p:nvPr/>
        </p:nvSpPr>
        <p:spPr bwMode="auto">
          <a:xfrm>
            <a:off x="4552950" y="6126163"/>
            <a:ext cx="4572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latin typeface="Segoe UI" panose="020B0502040204020203" pitchFamily="34" charset="0"/>
              </a:rPr>
              <a:t>Martin, C. L., &amp; Ruble, D. N. (2010). Patterns of Gender Development </a:t>
            </a:r>
            <a:r>
              <a:rPr lang="en-US" altLang="en-US" sz="1100" i="1" dirty="0">
                <a:latin typeface="Segoe UI" panose="020B0502040204020203" pitchFamily="34" charset="0"/>
              </a:rPr>
              <a:t>Annual Review of Psychology (Vol. 61, pp. 353-381). Palo Alto: Annual Reviews.</a:t>
            </a:r>
          </a:p>
        </p:txBody>
      </p:sp>
    </p:spTree>
    <p:extLst>
      <p:ext uri="{BB962C8B-B14F-4D97-AF65-F5344CB8AC3E}">
        <p14:creationId xmlns:p14="http://schemas.microsoft.com/office/powerpoint/2010/main" val="31385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3/31/2022</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15</a:t>
            </a:fld>
            <a:endParaRPr lang="en-US" altLang="en-US" sz="1400"/>
          </a:p>
        </p:txBody>
      </p:sp>
      <p:sp>
        <p:nvSpPr>
          <p:cNvPr id="30725" name="Rectangle 2"/>
          <p:cNvSpPr>
            <a:spLocks noGrp="1" noChangeArrowheads="1"/>
          </p:cNvSpPr>
          <p:nvPr>
            <p:ph type="title"/>
          </p:nvPr>
        </p:nvSpPr>
        <p:spPr/>
        <p:txBody>
          <a:bodyPr/>
          <a:lstStyle/>
          <a:p>
            <a:r>
              <a:rPr lang="en-US" altLang="en-US"/>
              <a:t>Implications</a:t>
            </a:r>
          </a:p>
        </p:txBody>
      </p:sp>
      <p:sp>
        <p:nvSpPr>
          <p:cNvPr id="30726" name="Rectangle 3"/>
          <p:cNvSpPr>
            <a:spLocks noGrp="1" noChangeArrowheads="1"/>
          </p:cNvSpPr>
          <p:nvPr>
            <p:ph type="body" idx="1"/>
          </p:nvPr>
        </p:nvSpPr>
        <p:spPr/>
        <p:txBody>
          <a:bodyPr/>
          <a:lstStyle/>
          <a:p>
            <a:r>
              <a:rPr lang="en-US" altLang="en-US"/>
              <a:t>Interactions, relationships, and groups are mutually constitutive and have emergent properties</a:t>
            </a:r>
          </a:p>
          <a:p>
            <a:r>
              <a:rPr lang="en-US" altLang="en-US"/>
              <a:t>Concepts like popularity exist at an individual and group level</a:t>
            </a:r>
          </a:p>
          <a:p>
            <a:endParaRPr lang="en-US" altLang="en-US"/>
          </a:p>
        </p:txBody>
      </p:sp>
    </p:spTree>
    <p:extLst>
      <p:ext uri="{BB962C8B-B14F-4D97-AF65-F5344CB8AC3E}">
        <p14:creationId xmlns:p14="http://schemas.microsoft.com/office/powerpoint/2010/main" val="1995944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Same-sex groupings</a:t>
            </a:r>
          </a:p>
        </p:txBody>
      </p:sp>
      <p:sp>
        <p:nvSpPr>
          <p:cNvPr id="44035" name="Rectangle 3"/>
          <p:cNvSpPr>
            <a:spLocks noGrp="1" noChangeArrowheads="1"/>
          </p:cNvSpPr>
          <p:nvPr>
            <p:ph type="body" sz="half" idx="1"/>
          </p:nvPr>
        </p:nvSpPr>
        <p:spPr/>
        <p:txBody>
          <a:bodyPr/>
          <a:lstStyle/>
          <a:p>
            <a:pPr eaLnBrk="1" hangingPunct="1">
              <a:lnSpc>
                <a:spcPct val="90000"/>
              </a:lnSpc>
            </a:pPr>
            <a:r>
              <a:rPr lang="en-US" altLang="en-US" sz="2400" dirty="0"/>
              <a:t>Boys</a:t>
            </a:r>
          </a:p>
          <a:p>
            <a:pPr lvl="1" eaLnBrk="1" hangingPunct="1">
              <a:lnSpc>
                <a:spcPct val="90000"/>
              </a:lnSpc>
            </a:pPr>
            <a:r>
              <a:rPr lang="en-US" altLang="en-US" dirty="0"/>
              <a:t>Larger groups</a:t>
            </a:r>
          </a:p>
          <a:p>
            <a:pPr lvl="1" eaLnBrk="1" hangingPunct="1">
              <a:lnSpc>
                <a:spcPct val="90000"/>
              </a:lnSpc>
            </a:pPr>
            <a:r>
              <a:rPr lang="en-US" altLang="en-US" dirty="0"/>
              <a:t>More conflict/competition</a:t>
            </a:r>
          </a:p>
          <a:p>
            <a:pPr lvl="1" eaLnBrk="1" hangingPunct="1">
              <a:lnSpc>
                <a:spcPct val="90000"/>
              </a:lnSpc>
            </a:pPr>
            <a:r>
              <a:rPr lang="en-US" altLang="en-US" dirty="0"/>
              <a:t>Cohesiveness</a:t>
            </a:r>
          </a:p>
          <a:p>
            <a:pPr lvl="1" eaLnBrk="1" hangingPunct="1">
              <a:lnSpc>
                <a:spcPct val="90000"/>
              </a:lnSpc>
            </a:pPr>
            <a:r>
              <a:rPr lang="en-US" altLang="en-US" dirty="0"/>
              <a:t>More autonomous from adults</a:t>
            </a:r>
          </a:p>
        </p:txBody>
      </p:sp>
      <p:sp>
        <p:nvSpPr>
          <p:cNvPr id="44036" name="Rectangle 4"/>
          <p:cNvSpPr>
            <a:spLocks noGrp="1" noChangeArrowheads="1"/>
          </p:cNvSpPr>
          <p:nvPr>
            <p:ph type="body" sz="half" idx="2"/>
          </p:nvPr>
        </p:nvSpPr>
        <p:spPr/>
        <p:txBody>
          <a:bodyPr/>
          <a:lstStyle/>
          <a:p>
            <a:pPr eaLnBrk="1" hangingPunct="1"/>
            <a:r>
              <a:rPr lang="en-US" altLang="en-US"/>
              <a:t>Girls</a:t>
            </a:r>
          </a:p>
          <a:p>
            <a:pPr lvl="1" eaLnBrk="1" hangingPunct="1"/>
            <a:r>
              <a:rPr lang="en-US" altLang="en-US"/>
              <a:t>Smaller, more dyadic</a:t>
            </a:r>
          </a:p>
          <a:p>
            <a:pPr lvl="1" eaLnBrk="1" hangingPunct="1"/>
            <a:r>
              <a:rPr lang="en-US" altLang="en-US"/>
              <a:t>Less conflict, more responsive</a:t>
            </a:r>
          </a:p>
          <a:p>
            <a:pPr lvl="1" eaLnBrk="1" hangingPunct="1"/>
            <a:r>
              <a:rPr lang="en-US" altLang="en-US"/>
              <a:t>Less goal-oriented, more intimate</a:t>
            </a:r>
          </a:p>
          <a:p>
            <a:pPr eaLnBrk="1" hangingPunct="1"/>
            <a:endParaRPr lang="en-US" altLang="en-US"/>
          </a:p>
        </p:txBody>
      </p:sp>
      <p:sp>
        <p:nvSpPr>
          <p:cNvPr id="44037" name="Rectangle 5"/>
          <p:cNvSpPr>
            <a:spLocks noChangeArrowheads="1"/>
          </p:cNvSpPr>
          <p:nvPr/>
        </p:nvSpPr>
        <p:spPr bwMode="auto">
          <a:xfrm>
            <a:off x="1409700" y="5181600"/>
            <a:ext cx="63246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eaLnBrk="1" hangingPunct="1">
              <a:lnSpc>
                <a:spcPct val="90000"/>
              </a:lnSpc>
            </a:pPr>
            <a:r>
              <a:rPr lang="en-US" altLang="en-US" sz="2400"/>
              <a:t>Differential exposure to these groups influences individual behavior</a:t>
            </a:r>
          </a:p>
        </p:txBody>
      </p:sp>
    </p:spTree>
    <p:extLst>
      <p:ext uri="{BB962C8B-B14F-4D97-AF65-F5344CB8AC3E}">
        <p14:creationId xmlns:p14="http://schemas.microsoft.com/office/powerpoint/2010/main" val="2219236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networks</a:t>
            </a:r>
          </a:p>
        </p:txBody>
      </p:sp>
      <p:sp>
        <p:nvSpPr>
          <p:cNvPr id="3" name="Content Placeholder 2"/>
          <p:cNvSpPr>
            <a:spLocks noGrp="1"/>
          </p:cNvSpPr>
          <p:nvPr>
            <p:ph idx="1"/>
          </p:nvPr>
        </p:nvSpPr>
        <p:spPr/>
        <p:txBody>
          <a:bodyPr>
            <a:normAutofit lnSpcReduction="10000"/>
          </a:bodyPr>
          <a:lstStyle/>
          <a:p>
            <a:r>
              <a:rPr lang="en-US" dirty="0"/>
              <a:t>6 minutes on slide   </a:t>
            </a:r>
          </a:p>
          <a:p>
            <a:pPr lvl="1"/>
            <a:r>
              <a:rPr lang="en-US" sz="650" dirty="0">
                <a:hlinkClick r:id="rId2"/>
              </a:rPr>
              <a:t>https://www.youtube.com/watch?v=Pl3_4D6c8Io</a:t>
            </a:r>
            <a:endParaRPr lang="en-US" sz="650" dirty="0"/>
          </a:p>
          <a:p>
            <a:r>
              <a:rPr lang="en-US" dirty="0"/>
              <a:t>(sociodramatic play – preschool children playing house, pretending to be doggies and kitties)</a:t>
            </a:r>
          </a:p>
          <a:p>
            <a:pPr lvl="1"/>
            <a:r>
              <a:rPr lang="en-US" sz="2600" u="sng" dirty="0">
                <a:hlinkClick r:id="rId3"/>
              </a:rPr>
              <a:t>http://www.youtube.com/watch?v=pdOwvZwiYwk&amp;NR=1</a:t>
            </a:r>
            <a:r>
              <a:rPr lang="en-US" sz="2600" dirty="0"/>
              <a:t> </a:t>
            </a:r>
          </a:p>
          <a:p>
            <a:r>
              <a:rPr lang="en-US" dirty="0"/>
              <a:t>(let’s play kitchen)--Preschool children making hot chocolate—teacher talk</a:t>
            </a:r>
          </a:p>
          <a:p>
            <a:pPr lvl="1"/>
            <a:r>
              <a:rPr lang="en-US" sz="2200" u="sng" dirty="0">
                <a:hlinkClick r:id="rId4"/>
              </a:rPr>
              <a:t>http://www.youtube.com/watch?v=JE9eq3mZhg0&amp;feature=related</a:t>
            </a:r>
            <a:r>
              <a:rPr lang="en-US" sz="2200" dirty="0"/>
              <a:t>  </a:t>
            </a:r>
          </a:p>
          <a:p>
            <a:endParaRPr lang="en-US" dirty="0"/>
          </a:p>
        </p:txBody>
      </p:sp>
    </p:spTree>
    <p:extLst>
      <p:ext uri="{BB962C8B-B14F-4D97-AF65-F5344CB8AC3E}">
        <p14:creationId xmlns:p14="http://schemas.microsoft.com/office/powerpoint/2010/main" val="64811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a:srcRect b="8604"/>
          <a:stretch/>
        </p:blipFill>
        <p:spPr>
          <a:xfrm>
            <a:off x="-134794" y="17929"/>
            <a:ext cx="9413588" cy="4114800"/>
          </a:xfrm>
          <a:prstGeom prst="rect">
            <a:avLst/>
          </a:prstGeom>
        </p:spPr>
      </p:pic>
      <p:pic>
        <p:nvPicPr>
          <p:cNvPr id="4" name="Content Placeholder 6"/>
          <p:cNvPicPr>
            <a:picLocks noChangeAspect="1"/>
          </p:cNvPicPr>
          <p:nvPr/>
        </p:nvPicPr>
        <p:blipFill rotWithShape="1">
          <a:blip r:embed="rId2"/>
          <a:srcRect l="16758" t="72779" r="16751"/>
          <a:stretch/>
        </p:blipFill>
        <p:spPr>
          <a:xfrm>
            <a:off x="76200" y="2372178"/>
            <a:ext cx="8991600" cy="2961822"/>
          </a:xfrm>
          <a:prstGeom prst="rect">
            <a:avLst/>
          </a:prstGeom>
        </p:spPr>
      </p:pic>
    </p:spTree>
    <p:extLst>
      <p:ext uri="{BB962C8B-B14F-4D97-AF65-F5344CB8AC3E}">
        <p14:creationId xmlns:p14="http://schemas.microsoft.com/office/powerpoint/2010/main" val="367569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Sex segregation strength at 5 years</a:t>
            </a:r>
          </a:p>
        </p:txBody>
      </p:sp>
      <p:pic>
        <p:nvPicPr>
          <p:cNvPr id="4" name="Content Placeholder 3"/>
          <p:cNvPicPr>
            <a:picLocks noGrp="1" noChangeAspect="1"/>
          </p:cNvPicPr>
          <p:nvPr>
            <p:ph idx="1"/>
          </p:nvPr>
        </p:nvPicPr>
        <p:blipFill>
          <a:blip r:embed="rId2"/>
          <a:stretch>
            <a:fillRect/>
          </a:stretch>
        </p:blipFill>
        <p:spPr>
          <a:xfrm>
            <a:off x="533400" y="1981200"/>
            <a:ext cx="8334033" cy="4087265"/>
          </a:xfrm>
          <a:prstGeom prst="rect">
            <a:avLst/>
          </a:prstGeom>
        </p:spPr>
      </p:pic>
    </p:spTree>
    <p:extLst>
      <p:ext uri="{BB962C8B-B14F-4D97-AF65-F5344CB8AC3E}">
        <p14:creationId xmlns:p14="http://schemas.microsoft.com/office/powerpoint/2010/main" val="404123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lgn="ctr"/>
            <a:r>
              <a:rPr lang="en-US" dirty="0"/>
              <a:t>Socialization Processes</a:t>
            </a:r>
          </a:p>
        </p:txBody>
      </p:sp>
      <p:sp>
        <p:nvSpPr>
          <p:cNvPr id="704515" name="Rectangle 3"/>
          <p:cNvSpPr>
            <a:spLocks noGrp="1" noChangeArrowheads="1"/>
          </p:cNvSpPr>
          <p:nvPr>
            <p:ph type="body" idx="4294967295"/>
          </p:nvPr>
        </p:nvSpPr>
        <p:spPr>
          <a:xfrm>
            <a:off x="457200" y="1646237"/>
            <a:ext cx="3352800" cy="4526280"/>
          </a:xfrm>
          <a:prstGeom prst="rect">
            <a:avLst/>
          </a:prstGeom>
        </p:spPr>
        <p:txBody>
          <a:bodyPr>
            <a:normAutofit fontScale="92500" lnSpcReduction="10000"/>
          </a:bodyPr>
          <a:lstStyle/>
          <a:p>
            <a:r>
              <a:rPr lang="en-US" dirty="0"/>
              <a:t>Parent-child relationships</a:t>
            </a:r>
          </a:p>
          <a:p>
            <a:r>
              <a:rPr lang="en-US" dirty="0"/>
              <a:t>Peer relationships</a:t>
            </a:r>
          </a:p>
          <a:p>
            <a:r>
              <a:rPr lang="en-US" dirty="0">
                <a:solidFill>
                  <a:srgbClr val="FF0000"/>
                </a:solidFill>
              </a:rPr>
              <a:t>School and community influences</a:t>
            </a:r>
          </a:p>
          <a:p>
            <a:pPr lvl="1"/>
            <a:r>
              <a:rPr lang="en-US" dirty="0">
                <a:solidFill>
                  <a:srgbClr val="FF0000"/>
                </a:solidFill>
              </a:rPr>
              <a:t>Classroom networks</a:t>
            </a:r>
          </a:p>
          <a:p>
            <a:pPr lvl="1"/>
            <a:r>
              <a:rPr lang="en-US" dirty="0">
                <a:solidFill>
                  <a:srgbClr val="FF0000"/>
                </a:solidFill>
              </a:rPr>
              <a:t>School effects</a:t>
            </a:r>
          </a:p>
          <a:p>
            <a:pPr lvl="1">
              <a:buFontTx/>
              <a:buNone/>
            </a:pPr>
            <a:endParaRPr lang="en-US" dirty="0">
              <a:solidFill>
                <a:srgbClr val="FF0000"/>
              </a:solidFill>
            </a:endParaRPr>
          </a:p>
        </p:txBody>
      </p:sp>
      <p:grpSp>
        <p:nvGrpSpPr>
          <p:cNvPr id="2" name="Group 1"/>
          <p:cNvGrpSpPr>
            <a:grpSpLocks noChangeAspect="1"/>
          </p:cNvGrpSpPr>
          <p:nvPr/>
        </p:nvGrpSpPr>
        <p:grpSpPr>
          <a:xfrm>
            <a:off x="3276600" y="1828800"/>
            <a:ext cx="5718769" cy="3919538"/>
            <a:chOff x="4038600" y="3581400"/>
            <a:chExt cx="4495800" cy="3081338"/>
          </a:xfrm>
        </p:grpSpPr>
        <p:pic>
          <p:nvPicPr>
            <p:cNvPr id="704516" name="Picture 4" descr="Bronfenbrenner-systems 1979"/>
            <p:cNvPicPr>
              <a:picLocks noChangeAspect="1" noChangeArrowheads="1"/>
            </p:cNvPicPr>
            <p:nvPr/>
          </p:nvPicPr>
          <p:blipFill>
            <a:blip r:embed="rId3" cstate="print"/>
            <a:srcRect/>
            <a:stretch>
              <a:fillRect/>
            </a:stretch>
          </p:blipFill>
          <p:spPr bwMode="auto">
            <a:xfrm>
              <a:off x="4038600" y="3581400"/>
              <a:ext cx="4495800" cy="3081338"/>
            </a:xfrm>
            <a:prstGeom prst="rect">
              <a:avLst/>
            </a:prstGeom>
            <a:noFill/>
          </p:spPr>
        </p:pic>
        <p:sp>
          <p:nvSpPr>
            <p:cNvPr id="704517" name="Oval 5"/>
            <p:cNvSpPr>
              <a:spLocks noChangeArrowheads="1"/>
            </p:cNvSpPr>
            <p:nvPr/>
          </p:nvSpPr>
          <p:spPr bwMode="auto">
            <a:xfrm>
              <a:off x="5334000" y="4267200"/>
              <a:ext cx="1905000" cy="1905000"/>
            </a:xfrm>
            <a:prstGeom prst="ellipse">
              <a:avLst/>
            </a:prstGeom>
            <a:noFill/>
            <a:ln w="25400">
              <a:solidFill>
                <a:srgbClr val="FF0000"/>
              </a:solidFill>
              <a:round/>
              <a:headEnd/>
              <a:tailEnd/>
            </a:ln>
            <a:effectLst/>
          </p:spPr>
          <p:txBody>
            <a:bodyPr wrap="none" anchor="ctr"/>
            <a:lstStyle/>
            <a:p>
              <a:endParaRPr lang="en-US"/>
            </a:p>
          </p:txBody>
        </p:sp>
      </p:grpSp>
    </p:spTree>
    <p:extLst>
      <p:ext uri="{BB962C8B-B14F-4D97-AF65-F5344CB8AC3E}">
        <p14:creationId xmlns:p14="http://schemas.microsoft.com/office/powerpoint/2010/main" val="354363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Day-to-day variability</a:t>
            </a:r>
          </a:p>
        </p:txBody>
      </p:sp>
      <p:graphicFrame>
        <p:nvGraphicFramePr>
          <p:cNvPr id="3" name="Table 2"/>
          <p:cNvGraphicFramePr>
            <a:graphicFrameLocks noGrp="1"/>
          </p:cNvGraphicFramePr>
          <p:nvPr>
            <p:extLst>
              <p:ext uri="{D42A27DB-BD31-4B8C-83A1-F6EECF244321}">
                <p14:modId xmlns:p14="http://schemas.microsoft.com/office/powerpoint/2010/main" val="681540047"/>
              </p:ext>
            </p:extLst>
          </p:nvPr>
        </p:nvGraphicFramePr>
        <p:xfrm>
          <a:off x="990600" y="1676400"/>
          <a:ext cx="6096000" cy="4622799"/>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537045">
                <a:tc>
                  <a:txBody>
                    <a:bodyPr/>
                    <a:lstStyle/>
                    <a:p>
                      <a:pPr algn="ctr"/>
                      <a:endParaRPr lang="en-US" dirty="0"/>
                    </a:p>
                  </a:txBody>
                  <a:tcPr/>
                </a:tc>
                <a:tc>
                  <a:txBody>
                    <a:bodyPr/>
                    <a:lstStyle/>
                    <a:p>
                      <a:pPr algn="ctr"/>
                      <a:r>
                        <a:rPr lang="en-US" dirty="0"/>
                        <a:t>Girls</a:t>
                      </a:r>
                    </a:p>
                  </a:txBody>
                  <a:tcPr/>
                </a:tc>
                <a:tc>
                  <a:txBody>
                    <a:bodyPr/>
                    <a:lstStyle/>
                    <a:p>
                      <a:pPr algn="ctr"/>
                      <a:r>
                        <a:rPr lang="en-US" dirty="0"/>
                        <a:t>Boys</a:t>
                      </a:r>
                    </a:p>
                  </a:txBody>
                  <a:tcPr/>
                </a:tc>
                <a:extLst>
                  <a:ext uri="{0D108BD9-81ED-4DB2-BD59-A6C34878D82A}">
                    <a16:rowId xmlns:a16="http://schemas.microsoft.com/office/drawing/2014/main" val="10000"/>
                  </a:ext>
                </a:extLst>
              </a:tr>
              <a:tr h="2042877">
                <a:tc>
                  <a:txBody>
                    <a:bodyPr/>
                    <a:lstStyle/>
                    <a:p>
                      <a:pPr algn="ctr"/>
                      <a:r>
                        <a:rPr lang="en-US" dirty="0"/>
                        <a:t>Same-sex preference</a:t>
                      </a:r>
                    </a:p>
                  </a:txBody>
                  <a:tcPr anchor="ctr"/>
                </a:tc>
                <a:tc rowSpan="2" gridSpan="2">
                  <a:txBody>
                    <a:bodyPr/>
                    <a:lstStyle/>
                    <a:p>
                      <a:pPr algn="ctr"/>
                      <a:endParaRPr lang="en-US" dirty="0"/>
                    </a:p>
                  </a:txBody>
                  <a:tcPr/>
                </a:tc>
                <a:tc rowSpan="2" hMerge="1">
                  <a:txBody>
                    <a:bodyPr/>
                    <a:lstStyle/>
                    <a:p>
                      <a:endParaRPr lang="en-US" dirty="0"/>
                    </a:p>
                  </a:txBody>
                  <a:tcPr/>
                </a:tc>
                <a:extLst>
                  <a:ext uri="{0D108BD9-81ED-4DB2-BD59-A6C34878D82A}">
                    <a16:rowId xmlns:a16="http://schemas.microsoft.com/office/drawing/2014/main" val="10001"/>
                  </a:ext>
                </a:extLst>
              </a:tr>
              <a:tr h="2042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Other-sex preference</a:t>
                      </a:r>
                    </a:p>
                    <a:p>
                      <a:endParaRPr lang="en-US" dirty="0"/>
                    </a:p>
                  </a:txBody>
                  <a:tcPr anchor="ctr"/>
                </a:tc>
                <a:tc gridSpan="2" vMerge="1">
                  <a:txBody>
                    <a:bodyPr/>
                    <a:lstStyle/>
                    <a:p>
                      <a:endParaRPr lang="en-US"/>
                    </a:p>
                  </a:txBody>
                  <a:tcPr/>
                </a:tc>
                <a:tc hMerge="1" vMerge="1">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6"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l="3965" t="6294" r="5320" b="19755"/>
          <a:stretch/>
        </p:blipFill>
        <p:spPr bwMode="auto">
          <a:xfrm>
            <a:off x="1771388" y="2133600"/>
            <a:ext cx="5734834" cy="4165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4.googleusercontent.com/M15uPRR_WS8MG50bX-9hT0iDnTi74t9UjQyCoB50LZnaneA5CmoHwAczGgNUajmC1SavaOrKV_3W5UPovEz05XmBKScfHjbG5ey5qKlHHZge4hi0hdo1mQupH8UZYVcZvHB1n2mZ"/>
          <p:cNvPicPr>
            <a:picLocks noChangeAspect="1" noChangeArrowheads="1"/>
          </p:cNvPicPr>
          <p:nvPr/>
        </p:nvPicPr>
        <p:blipFill rotWithShape="1">
          <a:blip r:embed="rId3">
            <a:extLst>
              <a:ext uri="{28A0092B-C50C-407E-A947-70E740481C1C}">
                <a14:useLocalDpi xmlns:a14="http://schemas.microsoft.com/office/drawing/2010/main" val="0"/>
              </a:ext>
            </a:extLst>
          </a:blip>
          <a:srcRect t="96497" b="464"/>
          <a:stretch/>
        </p:blipFill>
        <p:spPr bwMode="auto">
          <a:xfrm>
            <a:off x="2133600" y="6419737"/>
            <a:ext cx="5627914"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2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tLang="en-US"/>
          </a:p>
        </p:txBody>
      </p:sp>
      <p:pic>
        <p:nvPicPr>
          <p:cNvPr id="4608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000"/>
          <a:stretch/>
        </p:blipFill>
        <p:spPr bwMode="auto">
          <a:xfrm>
            <a:off x="724693" y="152400"/>
            <a:ext cx="76946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3013" y="2507386"/>
            <a:ext cx="2056973" cy="369332"/>
          </a:xfrm>
          <a:prstGeom prst="rect">
            <a:avLst/>
          </a:prstGeom>
          <a:solidFill>
            <a:schemeClr val="accent1"/>
          </a:solidFill>
        </p:spPr>
        <p:txBody>
          <a:bodyPr wrap="none" rtlCol="0">
            <a:spAutoFit/>
          </a:bodyPr>
          <a:lstStyle/>
          <a:p>
            <a:r>
              <a:rPr lang="en-US" dirty="0"/>
              <a:t>State Space Grids</a:t>
            </a:r>
          </a:p>
        </p:txBody>
      </p:sp>
    </p:spTree>
    <p:extLst>
      <p:ext uri="{BB962C8B-B14F-4D97-AF65-F5344CB8AC3E}">
        <p14:creationId xmlns:p14="http://schemas.microsoft.com/office/powerpoint/2010/main" val="128362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pPr eaLnBrk="1" hangingPunct="1"/>
            <a:r>
              <a:rPr lang="en-US" altLang="en-US"/>
              <a:t>Dynamic system approach to gender research</a:t>
            </a:r>
          </a:p>
        </p:txBody>
      </p:sp>
      <p:sp>
        <p:nvSpPr>
          <p:cNvPr id="47107" name="Content Placeholder 2"/>
          <p:cNvSpPr>
            <a:spLocks noGrp="1"/>
          </p:cNvSpPr>
          <p:nvPr>
            <p:ph idx="1"/>
          </p:nvPr>
        </p:nvSpPr>
        <p:spPr/>
        <p:txBody>
          <a:bodyPr/>
          <a:lstStyle/>
          <a:p>
            <a:pPr lvl="1" eaLnBrk="1" hangingPunct="1"/>
            <a:r>
              <a:rPr lang="en-US" altLang="en-US"/>
              <a:t>Long term changes and short term interactions.</a:t>
            </a:r>
          </a:p>
          <a:p>
            <a:pPr lvl="1" eaLnBrk="1" hangingPunct="1"/>
            <a:endParaRPr lang="en-US" altLang="en-US"/>
          </a:p>
          <a:p>
            <a:pPr lvl="1" eaLnBrk="1" hangingPunct="1"/>
            <a:endParaRPr lang="en-US" altLang="en-US"/>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276600"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Footer Placehold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a:solidFill>
                  <a:srgbClr val="898989"/>
                </a:solidFill>
              </a:rPr>
              <a:t>Ande Bustamante</a:t>
            </a:r>
          </a:p>
        </p:txBody>
      </p:sp>
      <p:sp>
        <p:nvSpPr>
          <p:cNvPr id="47110" name="Rectangle 1"/>
          <p:cNvSpPr>
            <a:spLocks noChangeArrowheads="1"/>
          </p:cNvSpPr>
          <p:nvPr/>
        </p:nvSpPr>
        <p:spPr bwMode="auto">
          <a:xfrm>
            <a:off x="6578600" y="5337175"/>
            <a:ext cx="2362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folHlink"/>
              </a:buClr>
              <a:buSzPct val="7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tx2"/>
              </a:buClr>
              <a:buChar char="•"/>
              <a:defRPr sz="2400">
                <a:solidFill>
                  <a:schemeClr val="tx1"/>
                </a:solidFill>
                <a:latin typeface="Verdana" panose="020B0604030504040204" pitchFamily="34" charset="0"/>
              </a:defRPr>
            </a:lvl3pPr>
            <a:lvl4pPr marL="1600200" indent="-228600">
              <a:spcBef>
                <a:spcPct val="20000"/>
              </a:spcBef>
              <a:buClr>
                <a:schemeClr val="hlink"/>
              </a:buClr>
              <a:buChar char="•"/>
              <a:defRPr sz="2000">
                <a:solidFill>
                  <a:schemeClr val="tx1"/>
                </a:solidFill>
                <a:latin typeface="Verdana" panose="020B0604030504040204" pitchFamily="34" charset="0"/>
              </a:defRPr>
            </a:lvl4pPr>
            <a:lvl5pPr marL="2057400" indent="-228600">
              <a:spcBef>
                <a:spcPct val="20000"/>
              </a:spcBef>
              <a:buClr>
                <a:schemeClr val="tx1"/>
              </a:buClr>
              <a:buSzPct val="850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SzPct val="85000"/>
              <a:buChar char="•"/>
              <a:defRPr sz="2000">
                <a:solidFill>
                  <a:schemeClr val="tx1"/>
                </a:solidFill>
                <a:latin typeface="Verdana" panose="020B0604030504040204" pitchFamily="34" charset="0"/>
              </a:defRPr>
            </a:lvl9pPr>
          </a:lstStyle>
          <a:p>
            <a:pPr>
              <a:spcBef>
                <a:spcPct val="0"/>
              </a:spcBef>
              <a:buClrTx/>
              <a:buSzTx/>
              <a:buFontTx/>
              <a:buNone/>
            </a:pPr>
            <a:r>
              <a:rPr lang="en-US" altLang="en-US" sz="1200" i="1">
                <a:latin typeface="Segoe UI" panose="020B0502040204020203" pitchFamily="34" charset="0"/>
              </a:rPr>
              <a:t>Lynn Martin, C., Fabes, R. A., Hanish, L. D., &amp; Hollenstein, T. (2005). Social dynamics in the preschool. Developmental Review, 25(3–4), 299-327. doi: http://dx.doi.org/10.1016/j.dr.2005.10.001</a:t>
            </a:r>
          </a:p>
        </p:txBody>
      </p:sp>
    </p:spTree>
    <p:extLst>
      <p:ext uri="{BB962C8B-B14F-4D97-AF65-F5344CB8AC3E}">
        <p14:creationId xmlns:p14="http://schemas.microsoft.com/office/powerpoint/2010/main" val="303544927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4"/>
          <p:cNvSpPr>
            <a:spLocks noGrp="1"/>
          </p:cNvSpPr>
          <p:nvPr>
            <p:ph type="title"/>
          </p:nvPr>
        </p:nvSpPr>
        <p:spPr>
          <a:xfrm>
            <a:off x="838200" y="228600"/>
            <a:ext cx="8162925" cy="769938"/>
          </a:xfrm>
        </p:spPr>
        <p:txBody>
          <a:bodyPr>
            <a:normAutofit fontScale="90000"/>
          </a:bodyPr>
          <a:lstStyle/>
          <a:p>
            <a:r>
              <a:rPr lang="en-US" altLang="en-US"/>
              <a:t>Example of Dyadic SSG</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066800"/>
            <a:ext cx="5981700"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940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a:xfrm>
            <a:off x="3648075" y="381000"/>
            <a:ext cx="5114925" cy="1200150"/>
          </a:xfrm>
        </p:spPr>
        <p:txBody>
          <a:bodyPr/>
          <a:lstStyle/>
          <a:p>
            <a:r>
              <a:rPr lang="en-US" altLang="en-US" sz="1800"/>
              <a:t>“Fig. 4A represents the state space pattern that might be seen for a socially competent boy who is solely attracted to other socially competent children. “</a:t>
            </a: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225"/>
            <a:ext cx="3267075"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3581400" y="2330450"/>
            <a:ext cx="51149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4B illustrates a pattern based on sex similarity. In this case, the events represented on this boy’s state space illustrate that he is seen interacting only with boys and it does not matter what type of social behavior they tend to display. “</a:t>
            </a:r>
            <a:endParaRPr lang="en-US" sz="1800" kern="0" dirty="0"/>
          </a:p>
        </p:txBody>
      </p:sp>
      <p:sp>
        <p:nvSpPr>
          <p:cNvPr id="6" name="Title 1"/>
          <p:cNvSpPr txBox="1">
            <a:spLocks/>
          </p:cNvSpPr>
          <p:nvPr/>
        </p:nvSpPr>
        <p:spPr bwMode="auto">
          <a:xfrm>
            <a:off x="3648075" y="4357688"/>
            <a:ext cx="508952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itchFamily="34" charset="0"/>
              </a:defRPr>
            </a:lvl2pPr>
            <a:lvl3pPr algn="l" rtl="0" eaLnBrk="0" fontAlgn="base" hangingPunct="0">
              <a:spcBef>
                <a:spcPct val="0"/>
              </a:spcBef>
              <a:spcAft>
                <a:spcPct val="0"/>
              </a:spcAft>
              <a:defRPr sz="4400">
                <a:solidFill>
                  <a:schemeClr val="tx2"/>
                </a:solidFill>
                <a:latin typeface="Verdana" pitchFamily="34" charset="0"/>
              </a:defRPr>
            </a:lvl3pPr>
            <a:lvl4pPr algn="l" rtl="0" eaLnBrk="0" fontAlgn="base" hangingPunct="0">
              <a:spcBef>
                <a:spcPct val="0"/>
              </a:spcBef>
              <a:spcAft>
                <a:spcPct val="0"/>
              </a:spcAft>
              <a:defRPr sz="4400">
                <a:solidFill>
                  <a:schemeClr val="tx2"/>
                </a:solidFill>
                <a:latin typeface="Verdana" pitchFamily="34" charset="0"/>
              </a:defRPr>
            </a:lvl4pPr>
            <a:lvl5pPr algn="l" rtl="0" eaLnBrk="0" fontAlgn="base" hangingPunct="0">
              <a:spcBef>
                <a:spcPct val="0"/>
              </a:spcBef>
              <a:spcAft>
                <a:spcPct val="0"/>
              </a:spcAft>
              <a:defRPr sz="4400">
                <a:solidFill>
                  <a:schemeClr val="tx2"/>
                </a:solidFill>
                <a:latin typeface="Verdana" pitchFamily="34" charset="0"/>
              </a:defRPr>
            </a:lvl5pPr>
            <a:lvl6pPr marL="457200" algn="l" rtl="0" fontAlgn="base">
              <a:spcBef>
                <a:spcPct val="0"/>
              </a:spcBef>
              <a:spcAft>
                <a:spcPct val="0"/>
              </a:spcAft>
              <a:defRPr sz="4400">
                <a:solidFill>
                  <a:schemeClr val="tx2"/>
                </a:solidFill>
                <a:latin typeface="Verdana" pitchFamily="34" charset="0"/>
              </a:defRPr>
            </a:lvl6pPr>
            <a:lvl7pPr marL="914400" algn="l" rtl="0" fontAlgn="base">
              <a:spcBef>
                <a:spcPct val="0"/>
              </a:spcBef>
              <a:spcAft>
                <a:spcPct val="0"/>
              </a:spcAft>
              <a:defRPr sz="4400">
                <a:solidFill>
                  <a:schemeClr val="tx2"/>
                </a:solidFill>
                <a:latin typeface="Verdana" pitchFamily="34" charset="0"/>
              </a:defRPr>
            </a:lvl7pPr>
            <a:lvl8pPr marL="1371600" algn="l" rtl="0" fontAlgn="base">
              <a:spcBef>
                <a:spcPct val="0"/>
              </a:spcBef>
              <a:spcAft>
                <a:spcPct val="0"/>
              </a:spcAft>
              <a:defRPr sz="4400">
                <a:solidFill>
                  <a:schemeClr val="tx2"/>
                </a:solidFill>
                <a:latin typeface="Verdana" pitchFamily="34" charset="0"/>
              </a:defRPr>
            </a:lvl8pPr>
            <a:lvl9pPr marL="1828800" algn="l" rtl="0" fontAlgn="base">
              <a:spcBef>
                <a:spcPct val="0"/>
              </a:spcBef>
              <a:spcAft>
                <a:spcPct val="0"/>
              </a:spcAft>
              <a:defRPr sz="4400">
                <a:solidFill>
                  <a:schemeClr val="tx2"/>
                </a:solidFill>
                <a:latin typeface="Verdana" pitchFamily="34" charset="0"/>
              </a:defRPr>
            </a:lvl9pPr>
          </a:lstStyle>
          <a:p>
            <a:pPr>
              <a:defRPr/>
            </a:pPr>
            <a:r>
              <a:rPr lang="en-US" sz="1800" dirty="0"/>
              <a:t>“Fig. 4C depicts the landscape for a socially competent boy whose state space is shaped by both similarity on social behavior and on sex. The events cluster in the region of socially competent boys. If this pattern occurred, it would suggest that behavioral similarity matters but only in consideration for same-sex peers.” </a:t>
            </a:r>
            <a:endParaRPr lang="en-US" sz="1800" kern="0" dirty="0"/>
          </a:p>
        </p:txBody>
      </p:sp>
      <p:pic>
        <p:nvPicPr>
          <p:cNvPr id="501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581775"/>
            <a:ext cx="30194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721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871538" y="177800"/>
            <a:ext cx="8162925" cy="1446213"/>
          </a:xfrm>
        </p:spPr>
        <p:txBody>
          <a:bodyPr>
            <a:normAutofit fontScale="90000"/>
          </a:bodyPr>
          <a:lstStyle/>
          <a:p>
            <a:r>
              <a:rPr lang="en-US" altLang="en-US" dirty="0"/>
              <a:t>Sex-Segregated Interactions</a:t>
            </a:r>
            <a:br>
              <a:rPr lang="en-US" altLang="en-US" dirty="0"/>
            </a:br>
            <a:r>
              <a:rPr lang="en-US" altLang="en-US" dirty="0"/>
              <a:t>(state space view)</a:t>
            </a: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52" y="2286000"/>
            <a:ext cx="9436682"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6004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1538" y="177800"/>
            <a:ext cx="8162925" cy="1446213"/>
          </a:xfrm>
        </p:spPr>
        <p:txBody>
          <a:bodyPr/>
          <a:lstStyle/>
          <a:p>
            <a:r>
              <a:rPr lang="en-US" altLang="en-US"/>
              <a:t>Behaviorally Similar Interactions</a:t>
            </a: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828800"/>
            <a:ext cx="8870950"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306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Sex by competence</a:t>
            </a: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424600"/>
            <a:ext cx="6129337" cy="52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39778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089" y="1447800"/>
            <a:ext cx="8965821" cy="3276600"/>
          </a:xfrm>
          <a:prstGeom prst="rect">
            <a:avLst/>
          </a:prstGeom>
        </p:spPr>
      </p:pic>
      <p:sp>
        <p:nvSpPr>
          <p:cNvPr id="5" name="TextBox 4"/>
          <p:cNvSpPr txBox="1"/>
          <p:nvPr/>
        </p:nvSpPr>
        <p:spPr>
          <a:xfrm>
            <a:off x="152400" y="6400800"/>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
        <p:nvSpPr>
          <p:cNvPr id="6" name="TextBox 5">
            <a:extLst>
              <a:ext uri="{FF2B5EF4-FFF2-40B4-BE49-F238E27FC236}">
                <a16:creationId xmlns:a16="http://schemas.microsoft.com/office/drawing/2014/main" id="{FDB026CF-ED62-4EE5-A980-19479AD714AB}"/>
              </a:ext>
            </a:extLst>
          </p:cNvPr>
          <p:cNvSpPr txBox="1"/>
          <p:nvPr/>
        </p:nvSpPr>
        <p:spPr>
          <a:xfrm>
            <a:off x="4038600" y="4818263"/>
            <a:ext cx="4612192" cy="1754326"/>
          </a:xfrm>
          <a:prstGeom prst="rect">
            <a:avLst/>
          </a:prstGeom>
          <a:noFill/>
        </p:spPr>
        <p:txBody>
          <a:bodyPr wrap="square">
            <a:spAutoFit/>
          </a:bodyPr>
          <a:lstStyle/>
          <a:p>
            <a:r>
              <a:rPr lang="en-US" b="1" dirty="0"/>
              <a:t>Design:</a:t>
            </a:r>
            <a:r>
              <a:rPr lang="en-US" dirty="0"/>
              <a:t> Observational</a:t>
            </a:r>
          </a:p>
          <a:p>
            <a:pPr lvl="1"/>
            <a:r>
              <a:rPr lang="en-US" dirty="0">
                <a:solidFill>
                  <a:srgbClr val="000000"/>
                </a:solidFill>
              </a:rPr>
              <a:t>Schedule: 2–3 days per week, several hours each day </a:t>
            </a:r>
          </a:p>
          <a:p>
            <a:pPr lvl="1"/>
            <a:r>
              <a:rPr lang="en-US" dirty="0">
                <a:solidFill>
                  <a:srgbClr val="000000"/>
                </a:solidFill>
              </a:rPr>
              <a:t>Structure minimized order effects</a:t>
            </a:r>
          </a:p>
          <a:p>
            <a:pPr marL="457200" lvl="1" indent="0">
              <a:buNone/>
            </a:pPr>
            <a:endParaRPr lang="en-US" dirty="0">
              <a:solidFill>
                <a:srgbClr val="000000"/>
              </a:solidFill>
            </a:endParaRPr>
          </a:p>
          <a:p>
            <a:r>
              <a:rPr lang="en-US" b="1" dirty="0">
                <a:solidFill>
                  <a:srgbClr val="000000"/>
                </a:solidFill>
              </a:rPr>
              <a:t>Analysis: </a:t>
            </a:r>
            <a:r>
              <a:rPr lang="en-US" dirty="0">
                <a:solidFill>
                  <a:srgbClr val="000000"/>
                </a:solidFill>
              </a:rPr>
              <a:t>SIENA modeling framework</a:t>
            </a:r>
          </a:p>
        </p:txBody>
      </p:sp>
    </p:spTree>
    <p:extLst>
      <p:ext uri="{BB962C8B-B14F-4D97-AF65-F5344CB8AC3E}">
        <p14:creationId xmlns:p14="http://schemas.microsoft.com/office/powerpoint/2010/main" val="102459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How do social networks form?</a:t>
            </a:r>
          </a:p>
        </p:txBody>
      </p:sp>
      <p:sp>
        <p:nvSpPr>
          <p:cNvPr id="3" name="Content Placeholder 2"/>
          <p:cNvSpPr>
            <a:spLocks noGrp="1"/>
          </p:cNvSpPr>
          <p:nvPr>
            <p:ph idx="1"/>
          </p:nvPr>
        </p:nvSpPr>
        <p:spPr>
          <a:xfrm>
            <a:off x="304800" y="1752600"/>
            <a:ext cx="8610600" cy="4648200"/>
          </a:xfrm>
        </p:spPr>
        <p:txBody>
          <a:bodyPr>
            <a:normAutofit fontScale="77500" lnSpcReduction="20000"/>
          </a:bodyPr>
          <a:lstStyle/>
          <a:p>
            <a:pPr marL="118872" indent="0">
              <a:buNone/>
            </a:pPr>
            <a:endParaRPr lang="en-US" dirty="0">
              <a:solidFill>
                <a:srgbClr val="FF0000"/>
              </a:solidFill>
            </a:endParaRPr>
          </a:p>
          <a:p>
            <a:r>
              <a:rPr lang="en-US" dirty="0"/>
              <a:t>It’s rare that strangers come together to form new relationships, especially when a researcher is observing.</a:t>
            </a:r>
          </a:p>
          <a:p>
            <a:pPr marL="118872" indent="0">
              <a:buNone/>
            </a:pPr>
            <a:endParaRPr lang="en-US" dirty="0"/>
          </a:p>
          <a:p>
            <a:r>
              <a:rPr lang="en-US" dirty="0"/>
              <a:t>Preschool presents new social opportunities for children reaching the developmental level that supports enduring peer relationships.</a:t>
            </a:r>
          </a:p>
          <a:p>
            <a:pPr marL="118872" indent="0">
              <a:buNone/>
            </a:pPr>
            <a:endParaRPr lang="en-US" dirty="0">
              <a:solidFill>
                <a:srgbClr val="FF0000"/>
              </a:solidFill>
            </a:endParaRPr>
          </a:p>
          <a:p>
            <a:r>
              <a:rPr lang="en-US" b="1" dirty="0"/>
              <a:t>Hypothesis</a:t>
            </a:r>
            <a:r>
              <a:rPr lang="en-US" dirty="0"/>
              <a:t>: Well-known principles of network formation, namely reciprocity, popularity, and triadic closure will vary in importance throughout the network formation period as the structure itself evolves. </a:t>
            </a:r>
          </a:p>
          <a:p>
            <a:pPr lvl="1"/>
            <a:r>
              <a:rPr lang="en-US" b="1" dirty="0">
                <a:solidFill>
                  <a:srgbClr val="000000"/>
                </a:solidFill>
              </a:rPr>
              <a:t>Structural Cascading</a:t>
            </a:r>
            <a:r>
              <a:rPr lang="en-US" dirty="0">
                <a:solidFill>
                  <a:srgbClr val="000000"/>
                </a:solidFill>
              </a:rPr>
              <a:t>: More complex structures evolve from simpler ones.</a:t>
            </a:r>
          </a:p>
          <a:p>
            <a:pPr lvl="1"/>
            <a:endParaRPr lang="en-US" dirty="0">
              <a:solidFill>
                <a:srgbClr val="FF0000"/>
              </a:solidFill>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a:p>
            <a:pPr marL="0" indent="0">
              <a:buNone/>
            </a:pPr>
            <a:endParaRPr lang="en-US" i="1" dirty="0">
              <a:solidFill>
                <a:srgbClr val="FF0000"/>
              </a:solidFill>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712486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dirty="0"/>
              <a:t>Classroom networks</a:t>
            </a:r>
          </a:p>
        </p:txBody>
      </p:sp>
      <p:sp>
        <p:nvSpPr>
          <p:cNvPr id="22531" name="Content Placeholder 4"/>
          <p:cNvSpPr>
            <a:spLocks noGrp="1"/>
          </p:cNvSpPr>
          <p:nvPr>
            <p:ph idx="1"/>
          </p:nvPr>
        </p:nvSpPr>
        <p:spPr/>
        <p:txBody>
          <a:bodyPr>
            <a:normAutofit/>
          </a:bodyPr>
          <a:lstStyle/>
          <a:p>
            <a:r>
              <a:rPr lang="en-US" altLang="en-US" dirty="0"/>
              <a:t>Emergent group properties</a:t>
            </a:r>
          </a:p>
          <a:p>
            <a:r>
              <a:rPr lang="en-US" altLang="en-US" dirty="0"/>
              <a:t>Gender socialization</a:t>
            </a:r>
          </a:p>
          <a:p>
            <a:r>
              <a:rPr lang="en-US" altLang="en-US" dirty="0"/>
              <a:t>Network properties over time </a:t>
            </a:r>
          </a:p>
          <a:p>
            <a:pPr lvl="1"/>
            <a:r>
              <a:rPr lang="en-US" altLang="en-US" dirty="0"/>
              <a:t>Observed</a:t>
            </a:r>
          </a:p>
          <a:p>
            <a:r>
              <a:rPr lang="en-US" altLang="en-US" dirty="0"/>
              <a:t>Social networks and disabilities</a:t>
            </a:r>
          </a:p>
          <a:p>
            <a:pPr lvl="1"/>
            <a:r>
              <a:rPr lang="en-US" altLang="en-US" dirty="0"/>
              <a:t>Teacher reported homophily</a:t>
            </a:r>
          </a:p>
          <a:p>
            <a:r>
              <a:rPr lang="en-US" altLang="en-US" dirty="0"/>
              <a:t>Objective measures</a:t>
            </a:r>
          </a:p>
          <a:p>
            <a:pPr lvl="1"/>
            <a:r>
              <a:rPr lang="en-US" altLang="en-US" dirty="0"/>
              <a:t>Social contact, language, and disabilities</a:t>
            </a:r>
          </a:p>
          <a:p>
            <a:pPr lvl="2"/>
            <a:r>
              <a:rPr lang="en-US" altLang="en-US" dirty="0"/>
              <a:t>Messinger et al; Fasano et al</a:t>
            </a:r>
          </a:p>
          <a:p>
            <a:pPr lvl="1"/>
            <a:endParaRPr lang="en-US" altLang="en-US" dirty="0"/>
          </a:p>
          <a:p>
            <a:pPr lvl="1"/>
            <a:endParaRPr lang="en-US" altLang="en-US" dirty="0"/>
          </a:p>
          <a:p>
            <a:pPr lvl="1"/>
            <a:endParaRPr lang="en-US" altLang="en-US" dirty="0"/>
          </a:p>
        </p:txBody>
      </p:sp>
      <p:sp>
        <p:nvSpPr>
          <p:cNvPr id="4" name="TextBox 3"/>
          <p:cNvSpPr txBox="1"/>
          <p:nvPr/>
        </p:nvSpPr>
        <p:spPr>
          <a:xfrm>
            <a:off x="9296400" y="3810000"/>
            <a:ext cx="2133918" cy="369332"/>
          </a:xfrm>
          <a:prstGeom prst="rect">
            <a:avLst/>
          </a:prstGeom>
          <a:noFill/>
        </p:spPr>
        <p:txBody>
          <a:bodyPr wrap="none" rtlCol="0">
            <a:spAutoFit/>
          </a:bodyPr>
          <a:lstStyle/>
          <a:p>
            <a:r>
              <a:rPr lang="en-US" dirty="0">
                <a:solidFill>
                  <a:srgbClr val="FF0000"/>
                </a:solidFill>
              </a:rPr>
              <a:t>Slide deck change</a:t>
            </a:r>
          </a:p>
        </p:txBody>
      </p:sp>
      <p:sp>
        <p:nvSpPr>
          <p:cNvPr id="5" name="TextBox 4"/>
          <p:cNvSpPr txBox="1"/>
          <p:nvPr/>
        </p:nvSpPr>
        <p:spPr>
          <a:xfrm>
            <a:off x="9287786" y="5526644"/>
            <a:ext cx="2133918" cy="369332"/>
          </a:xfrm>
          <a:prstGeom prst="rect">
            <a:avLst/>
          </a:prstGeom>
          <a:noFill/>
        </p:spPr>
        <p:txBody>
          <a:bodyPr wrap="none" rtlCol="0">
            <a:spAutoFit/>
          </a:bodyPr>
          <a:lstStyle/>
          <a:p>
            <a:r>
              <a:rPr lang="en-US" dirty="0">
                <a:solidFill>
                  <a:srgbClr val="FF0000"/>
                </a:solidFill>
              </a:rPr>
              <a:t>Slide deck change</a:t>
            </a:r>
          </a:p>
        </p:txBody>
      </p:sp>
      <p:sp>
        <p:nvSpPr>
          <p:cNvPr id="2" name="Rectangle 1"/>
          <p:cNvSpPr/>
          <p:nvPr/>
        </p:nvSpPr>
        <p:spPr>
          <a:xfrm>
            <a:off x="10879165" y="4668322"/>
            <a:ext cx="3736920" cy="369332"/>
          </a:xfrm>
          <a:prstGeom prst="rect">
            <a:avLst/>
          </a:prstGeom>
        </p:spPr>
        <p:txBody>
          <a:bodyPr wrap="none">
            <a:spAutoFit/>
          </a:bodyPr>
          <a:lstStyle/>
          <a:p>
            <a:r>
              <a:rPr lang="en-US" altLang="en-US" dirty="0"/>
              <a:t>School belonging and school plays</a:t>
            </a:r>
          </a:p>
        </p:txBody>
      </p:sp>
      <p:sp>
        <p:nvSpPr>
          <p:cNvPr id="8" name="TextBox 7">
            <a:extLst>
              <a:ext uri="{FF2B5EF4-FFF2-40B4-BE49-F238E27FC236}">
                <a16:creationId xmlns:a16="http://schemas.microsoft.com/office/drawing/2014/main" id="{42C2883A-CEFE-45F1-B7BC-9AD88BAE7007}"/>
              </a:ext>
            </a:extLst>
          </p:cNvPr>
          <p:cNvSpPr txBox="1"/>
          <p:nvPr/>
        </p:nvSpPr>
        <p:spPr>
          <a:xfrm>
            <a:off x="9601200" y="3011507"/>
            <a:ext cx="7331102" cy="369332"/>
          </a:xfrm>
          <a:prstGeom prst="rect">
            <a:avLst/>
          </a:prstGeom>
          <a:noFill/>
        </p:spPr>
        <p:txBody>
          <a:bodyPr wrap="square">
            <a:spAutoFit/>
          </a:bodyPr>
          <a:lstStyle/>
          <a:p>
            <a:r>
              <a:rPr lang="en-US" altLang="en-US" dirty="0"/>
              <a:t>Network bulling interventions</a:t>
            </a:r>
          </a:p>
        </p:txBody>
      </p:sp>
    </p:spTree>
    <p:extLst>
      <p:ext uri="{BB962C8B-B14F-4D97-AF65-F5344CB8AC3E}">
        <p14:creationId xmlns:p14="http://schemas.microsoft.com/office/powerpoint/2010/main" val="2850209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52728"/>
          </a:xfrm>
        </p:spPr>
        <p:txBody>
          <a:bodyPr>
            <a:normAutofit/>
          </a:bodyPr>
          <a:lstStyle/>
          <a:p>
            <a:r>
              <a:rPr lang="en-US" dirty="0"/>
              <a:t>Network Processes via Siena</a:t>
            </a:r>
          </a:p>
        </p:txBody>
      </p:sp>
      <p:sp>
        <p:nvSpPr>
          <p:cNvPr id="3" name="Content Placeholder 2"/>
          <p:cNvSpPr>
            <a:spLocks noGrp="1"/>
          </p:cNvSpPr>
          <p:nvPr>
            <p:ph idx="1"/>
          </p:nvPr>
        </p:nvSpPr>
        <p:spPr>
          <a:xfrm>
            <a:off x="4648200" y="1752600"/>
            <a:ext cx="4267200" cy="4648200"/>
          </a:xfrm>
        </p:spPr>
        <p:txBody>
          <a:bodyPr>
            <a:normAutofit fontScale="55000" lnSpcReduction="20000"/>
          </a:bodyPr>
          <a:lstStyle/>
          <a:p>
            <a:r>
              <a:rPr lang="en-US" sz="3600" b="1" dirty="0"/>
              <a:t>Reciprocity</a:t>
            </a:r>
            <a:r>
              <a:rPr lang="en-US" sz="3600" dirty="0"/>
              <a:t>: Responding to others’ gestures of friendship with like gestures (</a:t>
            </a:r>
            <a:r>
              <a:rPr lang="en-US" sz="3600" dirty="0" err="1"/>
              <a:t>Blau</a:t>
            </a:r>
            <a:r>
              <a:rPr lang="en-US" sz="3600" dirty="0"/>
              <a:t>, 1964). </a:t>
            </a:r>
          </a:p>
          <a:p>
            <a:pPr marL="457200" lvl="1" indent="0">
              <a:buNone/>
            </a:pPr>
            <a:endParaRPr lang="en-US" sz="2900" dirty="0"/>
          </a:p>
          <a:p>
            <a:r>
              <a:rPr lang="en-US" sz="3600" b="1" dirty="0"/>
              <a:t>Popularity</a:t>
            </a:r>
            <a:r>
              <a:rPr lang="en-US" sz="3600" dirty="0"/>
              <a:t>:</a:t>
            </a:r>
            <a:r>
              <a:rPr lang="en-US" sz="3600" i="1" dirty="0"/>
              <a:t> </a:t>
            </a:r>
            <a:r>
              <a:rPr lang="en-US" sz="3600" dirty="0"/>
              <a:t>When individuals with more incoming relations, or ‘ties,’ receive additional friendship initiations at higher rates than others </a:t>
            </a:r>
          </a:p>
          <a:p>
            <a:pPr lvl="1"/>
            <a:r>
              <a:rPr lang="en-US" sz="2900" dirty="0"/>
              <a:t>through preferential attach- </a:t>
            </a:r>
            <a:r>
              <a:rPr lang="en-US" sz="2900" dirty="0" err="1"/>
              <a:t>ment</a:t>
            </a:r>
            <a:r>
              <a:rPr lang="en-US" sz="2900" dirty="0"/>
              <a:t> (</a:t>
            </a:r>
            <a:r>
              <a:rPr lang="en-US" sz="2900" dirty="0" err="1"/>
              <a:t>Barabási</a:t>
            </a:r>
            <a:r>
              <a:rPr lang="en-US" sz="2900" dirty="0"/>
              <a:t> and Albert, 1999) or prefer one another at greater rates (van den Oord et al., 2000). </a:t>
            </a:r>
          </a:p>
          <a:p>
            <a:pPr marL="118872" indent="0">
              <a:buNone/>
            </a:pPr>
            <a:endParaRPr lang="en-US" sz="3600" dirty="0"/>
          </a:p>
          <a:p>
            <a:r>
              <a:rPr lang="en-US" sz="3600" b="1" dirty="0"/>
              <a:t>Triadic Closure</a:t>
            </a:r>
            <a:r>
              <a:rPr lang="en-US" sz="3600" dirty="0"/>
              <a:t>: Tendency toward closure, or ‘transitivity,’ </a:t>
            </a:r>
          </a:p>
          <a:p>
            <a:pPr lvl="1"/>
            <a:r>
              <a:rPr lang="en-US" sz="2900" dirty="0"/>
              <a:t>an individual’s friends are also friends with one another (Davis, 1970; Hallinan, 1974). </a:t>
            </a:r>
            <a:endParaRPr lang="en-US" sz="2900" b="1" dirty="0"/>
          </a:p>
          <a:p>
            <a:endParaRPr lang="en-US" dirty="0"/>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a:p>
            <a:pPr marL="0" indent="0">
              <a:buNone/>
            </a:pPr>
            <a:endParaRPr lang="en-US" i="1" dirty="0">
              <a:sym typeface="Wingdings" panose="05000000000000000000" pitchFamily="2" charset="2"/>
            </a:endParaRP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grpSp>
        <p:nvGrpSpPr>
          <p:cNvPr id="4" name="Group 3"/>
          <p:cNvGrpSpPr/>
          <p:nvPr/>
        </p:nvGrpSpPr>
        <p:grpSpPr>
          <a:xfrm>
            <a:off x="152400" y="1533209"/>
            <a:ext cx="4516877" cy="5025471"/>
            <a:chOff x="152400" y="1533209"/>
            <a:chExt cx="4516877" cy="5025471"/>
          </a:xfrm>
        </p:grpSpPr>
        <p:pic>
          <p:nvPicPr>
            <p:cNvPr id="8" name="Picture 7"/>
            <p:cNvPicPr>
              <a:picLocks noChangeAspect="1"/>
            </p:cNvPicPr>
            <p:nvPr/>
          </p:nvPicPr>
          <p:blipFill>
            <a:blip r:embed="rId3"/>
            <a:stretch>
              <a:fillRect/>
            </a:stretch>
          </p:blipFill>
          <p:spPr>
            <a:xfrm>
              <a:off x="152400" y="1981200"/>
              <a:ext cx="4495800" cy="4577480"/>
            </a:xfrm>
            <a:prstGeom prst="rect">
              <a:avLst/>
            </a:prstGeom>
          </p:spPr>
        </p:pic>
        <p:pic>
          <p:nvPicPr>
            <p:cNvPr id="7" name="Picture 6"/>
            <p:cNvPicPr>
              <a:picLocks noChangeAspect="1"/>
            </p:cNvPicPr>
            <p:nvPr/>
          </p:nvPicPr>
          <p:blipFill rotWithShape="1">
            <a:blip r:embed="rId3"/>
            <a:srcRect b="96872"/>
            <a:stretch/>
          </p:blipFill>
          <p:spPr>
            <a:xfrm>
              <a:off x="173477" y="1533209"/>
              <a:ext cx="4495800" cy="600391"/>
            </a:xfrm>
            <a:prstGeom prst="rect">
              <a:avLst/>
            </a:prstGeom>
          </p:spPr>
        </p:pic>
      </p:grpSp>
    </p:spTree>
    <p:extLst>
      <p:ext uri="{BB962C8B-B14F-4D97-AF65-F5344CB8AC3E}">
        <p14:creationId xmlns:p14="http://schemas.microsoft.com/office/powerpoint/2010/main" val="528616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839200" cy="1252728"/>
          </a:xfrm>
        </p:spPr>
        <p:txBody>
          <a:bodyPr>
            <a:normAutofit/>
          </a:bodyPr>
          <a:lstStyle/>
          <a:p>
            <a:r>
              <a:rPr lang="en-US" dirty="0"/>
              <a:t>Methods</a:t>
            </a:r>
          </a:p>
        </p:txBody>
      </p:sp>
      <p:sp>
        <p:nvSpPr>
          <p:cNvPr id="3" name="Content Placeholder 2"/>
          <p:cNvSpPr>
            <a:spLocks noGrp="1"/>
          </p:cNvSpPr>
          <p:nvPr>
            <p:ph idx="1"/>
          </p:nvPr>
        </p:nvSpPr>
        <p:spPr>
          <a:xfrm>
            <a:off x="228600" y="1600200"/>
            <a:ext cx="8839200" cy="4953000"/>
          </a:xfrm>
        </p:spPr>
        <p:txBody>
          <a:bodyPr>
            <a:normAutofit fontScale="85000" lnSpcReduction="20000"/>
          </a:bodyPr>
          <a:lstStyle/>
          <a:p>
            <a:r>
              <a:rPr lang="en-US" b="1" dirty="0"/>
              <a:t>Participants: </a:t>
            </a:r>
            <a:r>
              <a:rPr lang="en-US" dirty="0"/>
              <a:t>195 children</a:t>
            </a:r>
          </a:p>
          <a:p>
            <a:pPr lvl="1"/>
            <a:r>
              <a:rPr lang="en-US" dirty="0"/>
              <a:t>11 Head Start preschool classrooms, 15-21 children each</a:t>
            </a:r>
          </a:p>
          <a:p>
            <a:pPr lvl="1"/>
            <a:r>
              <a:rPr lang="en-US" dirty="0"/>
              <a:t>Age: 3-5 years (M=4 years)</a:t>
            </a:r>
          </a:p>
          <a:p>
            <a:pPr lvl="1"/>
            <a:r>
              <a:rPr lang="en-US" dirty="0"/>
              <a:t>Race/Ethnicity: Predominantly Hispanic</a:t>
            </a:r>
          </a:p>
          <a:p>
            <a:pPr lvl="1"/>
            <a:r>
              <a:rPr lang="en-US" dirty="0"/>
              <a:t>SES: Low-income</a:t>
            </a:r>
          </a:p>
          <a:p>
            <a:pPr marL="457200" lvl="1" indent="0">
              <a:buNone/>
            </a:pPr>
            <a:endParaRPr lang="en-US" dirty="0"/>
          </a:p>
          <a:p>
            <a:r>
              <a:rPr lang="en-US" b="1" dirty="0"/>
              <a:t>Timeframe: </a:t>
            </a:r>
            <a:r>
              <a:rPr lang="en-US" dirty="0"/>
              <a:t>1 school-year</a:t>
            </a:r>
          </a:p>
          <a:p>
            <a:pPr marL="118872" indent="0">
              <a:buNone/>
            </a:pPr>
            <a:endParaRPr lang="en-US" b="1" dirty="0"/>
          </a:p>
          <a:p>
            <a:r>
              <a:rPr lang="en-US" b="1" dirty="0"/>
              <a:t>Design:</a:t>
            </a:r>
            <a:r>
              <a:rPr lang="en-US" dirty="0"/>
              <a:t> Observational</a:t>
            </a:r>
          </a:p>
          <a:p>
            <a:pPr lvl="1"/>
            <a:r>
              <a:rPr lang="en-US" dirty="0">
                <a:solidFill>
                  <a:srgbClr val="000000"/>
                </a:solidFill>
              </a:rPr>
              <a:t>Schedule: 2–3 days per week, several hours each day </a:t>
            </a:r>
          </a:p>
          <a:p>
            <a:pPr lvl="1"/>
            <a:r>
              <a:rPr lang="en-US" dirty="0">
                <a:solidFill>
                  <a:srgbClr val="000000"/>
                </a:solidFill>
              </a:rPr>
              <a:t>Structure minimized order effects</a:t>
            </a:r>
          </a:p>
          <a:p>
            <a:pPr marL="457200" lvl="1" indent="0">
              <a:buNone/>
            </a:pPr>
            <a:endParaRPr lang="en-US" dirty="0">
              <a:solidFill>
                <a:srgbClr val="000000"/>
              </a:solidFill>
            </a:endParaRPr>
          </a:p>
          <a:p>
            <a:r>
              <a:rPr lang="en-US" b="1" dirty="0">
                <a:solidFill>
                  <a:srgbClr val="000000"/>
                </a:solidFill>
              </a:rPr>
              <a:t>Analysis: </a:t>
            </a:r>
            <a:r>
              <a:rPr lang="en-US" dirty="0">
                <a:solidFill>
                  <a:srgbClr val="000000"/>
                </a:solidFill>
              </a:rPr>
              <a:t>SIENA modeling framework</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Tree>
    <p:extLst>
      <p:ext uri="{BB962C8B-B14F-4D97-AF65-F5344CB8AC3E}">
        <p14:creationId xmlns:p14="http://schemas.microsoft.com/office/powerpoint/2010/main" val="1597317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6" name="TextBox 5"/>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3" name="Picture 2"/>
          <p:cNvPicPr>
            <a:picLocks noChangeAspect="1"/>
          </p:cNvPicPr>
          <p:nvPr/>
        </p:nvPicPr>
        <p:blipFill>
          <a:blip r:embed="rId3"/>
          <a:stretch>
            <a:fillRect/>
          </a:stretch>
        </p:blipFill>
        <p:spPr>
          <a:xfrm>
            <a:off x="304800" y="1523999"/>
            <a:ext cx="8610600" cy="5065059"/>
          </a:xfrm>
          <a:prstGeom prst="rect">
            <a:avLst/>
          </a:prstGeom>
        </p:spPr>
      </p:pic>
      <p:sp>
        <p:nvSpPr>
          <p:cNvPr id="4" name="Rectangle 3"/>
          <p:cNvSpPr/>
          <p:nvPr/>
        </p:nvSpPr>
        <p:spPr>
          <a:xfrm>
            <a:off x="4876800" y="7620000"/>
            <a:ext cx="16002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737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Reciprocity, Popularity, Triplets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a:blip r:embed="rId3"/>
          <a:stretch>
            <a:fillRect/>
          </a:stretch>
        </p:blipFill>
        <p:spPr>
          <a:xfrm>
            <a:off x="173653" y="1828800"/>
            <a:ext cx="8741747" cy="2438400"/>
          </a:xfrm>
          <a:prstGeom prst="rect">
            <a:avLst/>
          </a:prstGeom>
        </p:spPr>
      </p:pic>
    </p:spTree>
    <p:extLst>
      <p:ext uri="{BB962C8B-B14F-4D97-AF65-F5344CB8AC3E}">
        <p14:creationId xmlns:p14="http://schemas.microsoft.com/office/powerpoint/2010/main" val="131425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5448"/>
            <a:ext cx="8229600" cy="1252728"/>
          </a:xfrm>
        </p:spPr>
        <p:txBody>
          <a:bodyPr/>
          <a:lstStyle/>
          <a:p>
            <a:r>
              <a:rPr lang="en-US" dirty="0"/>
              <a:t>Change over year</a:t>
            </a:r>
          </a:p>
        </p:txBody>
      </p:sp>
      <p:sp>
        <p:nvSpPr>
          <p:cNvPr id="7" name="TextBox 6"/>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pic>
        <p:nvPicPr>
          <p:cNvPr id="2" name="Picture 1"/>
          <p:cNvPicPr>
            <a:picLocks noChangeAspect="1"/>
          </p:cNvPicPr>
          <p:nvPr/>
        </p:nvPicPr>
        <p:blipFill rotWithShape="1">
          <a:blip r:embed="rId3"/>
          <a:srcRect l="6565" r="13010"/>
          <a:stretch/>
        </p:blipFill>
        <p:spPr>
          <a:xfrm>
            <a:off x="156405" y="1519248"/>
            <a:ext cx="5181600" cy="4701452"/>
          </a:xfrm>
          <a:prstGeom prst="rect">
            <a:avLst/>
          </a:prstGeom>
        </p:spPr>
      </p:pic>
      <p:grpSp>
        <p:nvGrpSpPr>
          <p:cNvPr id="8" name="Group 7"/>
          <p:cNvGrpSpPr/>
          <p:nvPr/>
        </p:nvGrpSpPr>
        <p:grpSpPr>
          <a:xfrm>
            <a:off x="5366018" y="155448"/>
            <a:ext cx="3742718" cy="6702552"/>
            <a:chOff x="152400" y="1533209"/>
            <a:chExt cx="4516877" cy="5025471"/>
          </a:xfrm>
        </p:grpSpPr>
        <p:pic>
          <p:nvPicPr>
            <p:cNvPr id="9" name="Picture 8"/>
            <p:cNvPicPr>
              <a:picLocks noChangeAspect="1"/>
            </p:cNvPicPr>
            <p:nvPr/>
          </p:nvPicPr>
          <p:blipFill>
            <a:blip r:embed="rId4"/>
            <a:stretch>
              <a:fillRect/>
            </a:stretch>
          </p:blipFill>
          <p:spPr>
            <a:xfrm>
              <a:off x="152400" y="1981200"/>
              <a:ext cx="4495800" cy="4577480"/>
            </a:xfrm>
            <a:prstGeom prst="rect">
              <a:avLst/>
            </a:prstGeom>
          </p:spPr>
        </p:pic>
        <p:pic>
          <p:nvPicPr>
            <p:cNvPr id="10" name="Picture 9"/>
            <p:cNvPicPr>
              <a:picLocks noChangeAspect="1"/>
            </p:cNvPicPr>
            <p:nvPr/>
          </p:nvPicPr>
          <p:blipFill rotWithShape="1">
            <a:blip r:embed="rId4"/>
            <a:srcRect b="96872"/>
            <a:stretch/>
          </p:blipFill>
          <p:spPr>
            <a:xfrm>
              <a:off x="173477" y="1533209"/>
              <a:ext cx="4495800" cy="600391"/>
            </a:xfrm>
            <a:prstGeom prst="rect">
              <a:avLst/>
            </a:prstGeom>
          </p:spPr>
        </p:pic>
      </p:grpSp>
      <p:sp>
        <p:nvSpPr>
          <p:cNvPr id="3" name="Rectangle 2"/>
          <p:cNvSpPr/>
          <p:nvPr/>
        </p:nvSpPr>
        <p:spPr>
          <a:xfrm>
            <a:off x="761999" y="3904479"/>
            <a:ext cx="4621483" cy="646331"/>
          </a:xfrm>
          <a:prstGeom prst="rect">
            <a:avLst/>
          </a:prstGeom>
        </p:spPr>
        <p:txBody>
          <a:bodyPr wrap="square">
            <a:spAutoFit/>
          </a:bodyPr>
          <a:lstStyle/>
          <a:p>
            <a:pPr algn="ctr"/>
            <a:r>
              <a:rPr lang="en-US" dirty="0"/>
              <a:t>(Density of triads  = # of existing ties relative to possible #</a:t>
            </a:r>
            <a:r>
              <a:rPr lang="en-US" dirty="0">
                <a:sym typeface="Wingdings" panose="05000000000000000000" pitchFamily="2" charset="2"/>
              </a:rPr>
              <a:t></a:t>
            </a:r>
            <a:r>
              <a:rPr lang="en-US" dirty="0"/>
              <a:t>reciprocation.)</a:t>
            </a:r>
          </a:p>
        </p:txBody>
      </p:sp>
    </p:spTree>
    <p:extLst>
      <p:ext uri="{BB962C8B-B14F-4D97-AF65-F5344CB8AC3E}">
        <p14:creationId xmlns:p14="http://schemas.microsoft.com/office/powerpoint/2010/main" val="4076383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dirty="0"/>
              <a:t>Structural cascading observed</a:t>
            </a:r>
          </a:p>
        </p:txBody>
      </p:sp>
      <p:sp>
        <p:nvSpPr>
          <p:cNvPr id="3" name="Content Placeholder 2"/>
          <p:cNvSpPr>
            <a:spLocks noGrp="1"/>
          </p:cNvSpPr>
          <p:nvPr>
            <p:ph idx="1"/>
          </p:nvPr>
        </p:nvSpPr>
        <p:spPr>
          <a:xfrm>
            <a:off x="228600" y="1524000"/>
            <a:ext cx="8686800" cy="5334000"/>
          </a:xfrm>
        </p:spPr>
        <p:txBody>
          <a:bodyPr>
            <a:noAutofit/>
          </a:bodyPr>
          <a:lstStyle/>
          <a:p>
            <a:pPr marL="507492" indent="-342900">
              <a:buFont typeface="+mj-lt"/>
              <a:buAutoNum type="arabicParenR"/>
            </a:pPr>
            <a:r>
              <a:rPr lang="en-US" sz="2400" b="1" u="sng" dirty="0">
                <a:solidFill>
                  <a:srgbClr val="F0AD00"/>
                </a:solidFill>
                <a:latin typeface="+mj-lt"/>
              </a:rPr>
              <a:t>‘Reciprocity</a:t>
            </a:r>
            <a:r>
              <a:rPr lang="en-US" sz="2400" u="sng" dirty="0">
                <a:solidFill>
                  <a:srgbClr val="000000"/>
                </a:solidFill>
                <a:latin typeface="+mj-lt"/>
              </a:rPr>
              <a:t> effects peak early</a:t>
            </a:r>
            <a:r>
              <a:rPr lang="en-US" sz="2400" dirty="0">
                <a:solidFill>
                  <a:srgbClr val="000000"/>
                </a:solidFill>
                <a:latin typeface="+mj-lt"/>
              </a:rPr>
              <a:t>, when children first enter the school and form new relationships. As children form relationships, </a:t>
            </a:r>
            <a:r>
              <a:rPr lang="en-US" sz="2400" dirty="0">
                <a:latin typeface="+mj-lt"/>
              </a:rPr>
              <a:t>reciprocity </a:t>
            </a:r>
            <a:r>
              <a:rPr lang="en-US" sz="2400" dirty="0">
                <a:solidFill>
                  <a:srgbClr val="000000"/>
                </a:solidFill>
                <a:latin typeface="+mj-lt"/>
              </a:rPr>
              <a:t>effects remain constant.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As relationships strengthen, children become more likely to seek and maintain relationships with popular peers. </a:t>
            </a:r>
            <a:r>
              <a:rPr lang="en-US" sz="2400" b="1" u="sng" dirty="0">
                <a:solidFill>
                  <a:srgbClr val="F0AD00"/>
                </a:solidFill>
                <a:latin typeface="+mj-lt"/>
              </a:rPr>
              <a:t>Popularity</a:t>
            </a:r>
            <a:r>
              <a:rPr lang="en-US" sz="2400" u="sng" dirty="0">
                <a:solidFill>
                  <a:srgbClr val="F0AD00"/>
                </a:solidFill>
                <a:latin typeface="+mj-lt"/>
              </a:rPr>
              <a:t> </a:t>
            </a:r>
            <a:r>
              <a:rPr lang="en-US" sz="2400" u="sng" dirty="0">
                <a:solidFill>
                  <a:srgbClr val="000000"/>
                </a:solidFill>
                <a:latin typeface="+mj-lt"/>
              </a:rPr>
              <a:t>peaks in importance midway </a:t>
            </a:r>
            <a:r>
              <a:rPr lang="en-US" sz="2400" dirty="0">
                <a:solidFill>
                  <a:srgbClr val="000000"/>
                </a:solidFill>
                <a:latin typeface="+mj-lt"/>
              </a:rPr>
              <a:t>through the school year. </a:t>
            </a:r>
          </a:p>
          <a:p>
            <a:pPr marL="507492" indent="-342900">
              <a:buFont typeface="+mj-lt"/>
              <a:buAutoNum type="arabicParenR"/>
            </a:pPr>
            <a:endParaRPr lang="en-US" sz="2400" dirty="0">
              <a:solidFill>
                <a:srgbClr val="000000"/>
              </a:solidFill>
              <a:latin typeface="+mj-lt"/>
            </a:endParaRPr>
          </a:p>
          <a:p>
            <a:pPr marL="507492" indent="-342900">
              <a:buFont typeface="+mj-lt"/>
              <a:buAutoNum type="arabicParenR"/>
            </a:pPr>
            <a:r>
              <a:rPr lang="en-US" sz="2400" dirty="0">
                <a:solidFill>
                  <a:srgbClr val="000000"/>
                </a:solidFill>
                <a:latin typeface="+mj-lt"/>
              </a:rPr>
              <a:t>Unlike popularity, </a:t>
            </a:r>
            <a:r>
              <a:rPr lang="en-US" sz="2400" b="1" u="sng" dirty="0">
                <a:solidFill>
                  <a:srgbClr val="F0AD00"/>
                </a:solidFill>
                <a:latin typeface="+mj-lt"/>
              </a:rPr>
              <a:t>triadic closure</a:t>
            </a:r>
            <a:r>
              <a:rPr lang="en-US" sz="2400" u="sng" dirty="0">
                <a:solidFill>
                  <a:srgbClr val="000000"/>
                </a:solidFill>
                <a:latin typeface="+mj-lt"/>
              </a:rPr>
              <a:t> increases in importance over the year, peaking in the final period</a:t>
            </a:r>
            <a:r>
              <a:rPr lang="en-US" sz="2400" dirty="0">
                <a:solidFill>
                  <a:srgbClr val="000000"/>
                </a:solidFill>
                <a:latin typeface="+mj-lt"/>
              </a:rPr>
              <a:t>. Children become increasingly likely to form strong, closed triads composed of mutual friendships.”</a:t>
            </a:r>
          </a:p>
        </p:txBody>
      </p:sp>
      <p:sp>
        <p:nvSpPr>
          <p:cNvPr id="5" name="TextBox 4"/>
          <p:cNvSpPr txBox="1"/>
          <p:nvPr/>
        </p:nvSpPr>
        <p:spPr>
          <a:xfrm>
            <a:off x="34220" y="6519446"/>
            <a:ext cx="2861380" cy="338554"/>
          </a:xfrm>
          <a:prstGeom prst="rect">
            <a:avLst/>
          </a:prstGeom>
          <a:noFill/>
        </p:spPr>
        <p:txBody>
          <a:bodyPr wrap="none" rtlCol="0">
            <a:spAutoFit/>
          </a:bodyPr>
          <a:lstStyle/>
          <a:p>
            <a:r>
              <a:rPr lang="en-US" sz="1600" dirty="0">
                <a:solidFill>
                  <a:schemeClr val="tx1">
                    <a:lumMod val="50000"/>
                    <a:lumOff val="50000"/>
                  </a:schemeClr>
                </a:solidFill>
              </a:rPr>
              <a:t>Jutagir | Schaefer et al., 2010</a:t>
            </a:r>
          </a:p>
        </p:txBody>
      </p:sp>
      <p:sp>
        <p:nvSpPr>
          <p:cNvPr id="4" name="Rectangle 3"/>
          <p:cNvSpPr/>
          <p:nvPr/>
        </p:nvSpPr>
        <p:spPr>
          <a:xfrm>
            <a:off x="9585325" y="4706035"/>
            <a:ext cx="4572000" cy="646331"/>
          </a:xfrm>
          <a:prstGeom prst="rect">
            <a:avLst/>
          </a:prstGeom>
        </p:spPr>
        <p:txBody>
          <a:bodyPr>
            <a:spAutoFit/>
          </a:bodyPr>
          <a:lstStyle/>
          <a:p>
            <a:r>
              <a:rPr lang="en-US" dirty="0">
                <a:solidFill>
                  <a:srgbClr val="000000"/>
                </a:solidFill>
                <a:latin typeface="+mj-lt"/>
              </a:rPr>
              <a:t>Children increasingly exposed to children with whom their friends are playing. … </a:t>
            </a:r>
            <a:endParaRPr lang="en-US" dirty="0"/>
          </a:p>
        </p:txBody>
      </p:sp>
    </p:spTree>
    <p:extLst>
      <p:ext uri="{BB962C8B-B14F-4D97-AF65-F5344CB8AC3E}">
        <p14:creationId xmlns:p14="http://schemas.microsoft.com/office/powerpoint/2010/main" val="3395154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spcBef>
                <a:spcPts val="0"/>
              </a:spcBef>
            </a:pPr>
            <a:endParaRPr lang="en-US" sz="900" dirty="0"/>
          </a:p>
          <a:p>
            <a:pPr>
              <a:spcBef>
                <a:spcPts val="0"/>
              </a:spcBef>
            </a:pPr>
            <a:r>
              <a:rPr lang="en-US" dirty="0"/>
              <a:t>Chen, Lin, Justice, &amp; Sawyer (2017)</a:t>
            </a:r>
          </a:p>
        </p:txBody>
      </p:sp>
      <p:sp>
        <p:nvSpPr>
          <p:cNvPr id="4" name="Rectangle 3"/>
          <p:cNvSpPr/>
          <p:nvPr/>
        </p:nvSpPr>
        <p:spPr>
          <a:xfrm>
            <a:off x="-14112" y="1284962"/>
            <a:ext cx="8929511" cy="1786957"/>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5" name="TextBox 4"/>
          <p:cNvSpPr txBox="1"/>
          <p:nvPr/>
        </p:nvSpPr>
        <p:spPr>
          <a:xfrm>
            <a:off x="126999" y="1355517"/>
            <a:ext cx="8788400" cy="1569660"/>
          </a:xfrm>
          <a:prstGeom prst="rect">
            <a:avLst/>
          </a:prstGeom>
          <a:noFill/>
        </p:spPr>
        <p:txBody>
          <a:bodyPr wrap="square" rtlCol="0">
            <a:spAutoFit/>
          </a:bodyPr>
          <a:lstStyle/>
          <a:p>
            <a:pPr defTabSz="457200" eaLnBrk="1" fontAlgn="auto" hangingPunct="1">
              <a:spcBef>
                <a:spcPts val="0"/>
              </a:spcBef>
              <a:spcAft>
                <a:spcPts val="0"/>
              </a:spcAft>
            </a:pPr>
            <a:r>
              <a:rPr lang="en-US" sz="3200" dirty="0">
                <a:solidFill>
                  <a:prstClr val="white"/>
                </a:solidFill>
                <a:latin typeface="Century Gothic"/>
              </a:rPr>
              <a:t>The social networks of children with and without disabilities in early childhood special education classrooms</a:t>
            </a:r>
          </a:p>
        </p:txBody>
      </p:sp>
      <p:sp>
        <p:nvSpPr>
          <p:cNvPr id="7"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Tree>
    <p:extLst>
      <p:ext uri="{BB962C8B-B14F-4D97-AF65-F5344CB8AC3E}">
        <p14:creationId xmlns:p14="http://schemas.microsoft.com/office/powerpoint/2010/main" val="1292799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lnSpcReduction="10000"/>
          </a:bodyPr>
          <a:lstStyle/>
          <a:p>
            <a:r>
              <a:rPr lang="en-US" dirty="0"/>
              <a:t>Interactions with peers foster social and cognitive development</a:t>
            </a:r>
          </a:p>
          <a:p>
            <a:r>
              <a:rPr lang="en-US" dirty="0"/>
              <a:t>Interactive peer play positively influences children’s spatial reasoning skills, self-regulation, social learning competencies, and knowledge of emotion.</a:t>
            </a:r>
          </a:p>
          <a:p>
            <a:r>
              <a:rPr lang="en-US" dirty="0"/>
              <a:t>Inclusive Classrooms</a:t>
            </a:r>
          </a:p>
          <a:p>
            <a:pPr lvl="1"/>
            <a:r>
              <a:rPr lang="en-US" dirty="0"/>
              <a:t>Advantages</a:t>
            </a:r>
          </a:p>
          <a:p>
            <a:pPr lvl="2"/>
            <a:r>
              <a:rPr lang="en-US" dirty="0"/>
              <a:t>Strengthen learning and development</a:t>
            </a:r>
          </a:p>
          <a:p>
            <a:pPr lvl="2"/>
            <a:r>
              <a:rPr lang="en-US" dirty="0"/>
              <a:t>Learn from age-appropriate models</a:t>
            </a:r>
          </a:p>
          <a:p>
            <a:pPr lvl="2"/>
            <a:r>
              <a:rPr lang="en-US" dirty="0"/>
              <a:t>Experience collaboration and teamwork</a:t>
            </a:r>
          </a:p>
          <a:p>
            <a:pPr lvl="1"/>
            <a:r>
              <a:rPr lang="en-US" dirty="0"/>
              <a:t>Disadvantages</a:t>
            </a:r>
          </a:p>
          <a:p>
            <a:pPr lvl="2"/>
            <a:r>
              <a:rPr lang="en-US" dirty="0"/>
              <a:t>Increase risk of isolation/rejection</a:t>
            </a:r>
          </a:p>
          <a:p>
            <a:pPr lvl="2"/>
            <a:r>
              <a:rPr lang="en-US" dirty="0"/>
              <a:t>Increase chance of being bullied </a:t>
            </a:r>
          </a:p>
          <a:p>
            <a:pPr lvl="2"/>
            <a:endParaRPr lang="en-US" dirty="0"/>
          </a:p>
          <a:p>
            <a:pPr lvl="2"/>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Background</a:t>
            </a:r>
          </a:p>
        </p:txBody>
      </p:sp>
    </p:spTree>
    <p:extLst>
      <p:ext uri="{BB962C8B-B14F-4D97-AF65-F5344CB8AC3E}">
        <p14:creationId xmlns:p14="http://schemas.microsoft.com/office/powerpoint/2010/main" val="1843434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lstStyle/>
          <a:p>
            <a:r>
              <a:rPr lang="en-US" dirty="0"/>
              <a:t>To examine peer interactions within Early Childhood Special Education (ESCE) inclusive classrooms using a social network analysis approach.</a:t>
            </a:r>
          </a:p>
          <a:p>
            <a:r>
              <a:rPr lang="en-US" dirty="0"/>
              <a:t>Hypotheses:</a:t>
            </a:r>
          </a:p>
          <a:p>
            <a:pPr lvl="1"/>
            <a:r>
              <a:rPr lang="en-US" dirty="0"/>
              <a:t>Play interactions: Children with disabilities &lt; Typically developing</a:t>
            </a:r>
          </a:p>
          <a:p>
            <a:pPr lvl="1"/>
            <a:r>
              <a:rPr lang="en-US" dirty="0"/>
              <a:t>Conflict interactions: Children with disabilities &gt; Typically developing</a:t>
            </a:r>
          </a:p>
          <a:p>
            <a:pPr lvl="1"/>
            <a:r>
              <a:rPr lang="en-US" dirty="0"/>
              <a:t>Disability </a:t>
            </a:r>
            <a:r>
              <a:rPr lang="en-US" dirty="0" err="1"/>
              <a:t>homophily</a:t>
            </a:r>
            <a:r>
              <a:rPr lang="en-US" dirty="0"/>
              <a:t> effect</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Objectives and Hypotheses</a:t>
            </a:r>
          </a:p>
        </p:txBody>
      </p:sp>
    </p:spTree>
    <p:extLst>
      <p:ext uri="{BB962C8B-B14F-4D97-AF65-F5344CB8AC3E}">
        <p14:creationId xmlns:p14="http://schemas.microsoft.com/office/powerpoint/2010/main" val="4045551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a:bodyPr>
          <a:lstStyle/>
          <a:p>
            <a:r>
              <a:rPr lang="en-US" dirty="0"/>
              <a:t>Data collected from 64 Early Childhood Special Education (ECSE) inclusive classrooms</a:t>
            </a:r>
          </a:p>
          <a:p>
            <a:pPr lvl="1"/>
            <a:r>
              <a:rPr lang="en-US" sz="2000" dirty="0"/>
              <a:t>Evenly distributed across geographical locations</a:t>
            </a:r>
          </a:p>
          <a:p>
            <a:pPr marL="342900" lvl="1" indent="-342900">
              <a:spcBef>
                <a:spcPts val="2000"/>
              </a:spcBef>
              <a:buClr>
                <a:schemeClr val="accent1"/>
              </a:buClr>
            </a:pPr>
            <a:r>
              <a:rPr lang="en-US" sz="2000" dirty="0"/>
              <a:t>485 preschool children (Age Range: 34-70 months) </a:t>
            </a:r>
          </a:p>
          <a:p>
            <a:pPr marL="688975" lvl="3" indent="-350838"/>
            <a:r>
              <a:rPr lang="en-US" dirty="0"/>
              <a:t>Disability Status:</a:t>
            </a:r>
          </a:p>
          <a:p>
            <a:pPr marL="1038225" lvl="4" indent="-350838"/>
            <a:r>
              <a:rPr lang="en-US" dirty="0"/>
              <a:t>Typically Developing (n = 293)</a:t>
            </a:r>
          </a:p>
          <a:p>
            <a:pPr marL="1038225" lvl="4" indent="-350838"/>
            <a:r>
              <a:rPr lang="en-US" dirty="0"/>
              <a:t>Have at least one disability (n = 192)</a:t>
            </a:r>
          </a:p>
          <a:p>
            <a:pPr marL="1373188" lvl="5" indent="-350838"/>
            <a:r>
              <a:rPr lang="en-US" sz="1600" dirty="0"/>
              <a:t>Language impairment, developmental delay, multiple disabilities, autism, emotional disturbance, orthopedic or other health impairment, visual or hearing impairment, specific learning disability, no diagnosis available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Participants</a:t>
            </a:r>
          </a:p>
        </p:txBody>
      </p:sp>
    </p:spTree>
    <p:extLst>
      <p:ext uri="{BB962C8B-B14F-4D97-AF65-F5344CB8AC3E}">
        <p14:creationId xmlns:p14="http://schemas.microsoft.com/office/powerpoint/2010/main" val="2371842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0AD6A13-F09C-4459-82D1-733846FBB125}" type="datetime1">
              <a:rPr lang="en-US" altLang="en-US" sz="1400" smtClean="0"/>
              <a:pPr>
                <a:spcBef>
                  <a:spcPct val="0"/>
                </a:spcBef>
                <a:buClrTx/>
                <a:buSzTx/>
                <a:buFontTx/>
                <a:buNone/>
              </a:pPr>
              <a:t>3/31/2022</a:t>
            </a:fld>
            <a:endParaRPr lang="en-US" altLang="en-US" sz="1400"/>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D9B49C43-9662-471F-99C5-ED7C4579E2CE}" type="slidenum">
              <a:rPr lang="en-US" altLang="en-US" sz="1400" smtClean="0"/>
              <a:pPr>
                <a:spcBef>
                  <a:spcPct val="0"/>
                </a:spcBef>
                <a:buClrTx/>
                <a:buSzTx/>
                <a:buFontTx/>
                <a:buNone/>
              </a:pPr>
              <a:t>4</a:t>
            </a:fld>
            <a:endParaRPr lang="en-US" altLang="en-US" sz="1400"/>
          </a:p>
        </p:txBody>
      </p:sp>
      <p:sp>
        <p:nvSpPr>
          <p:cNvPr id="30725" name="Rectangle 2"/>
          <p:cNvSpPr>
            <a:spLocks noGrp="1" noChangeArrowheads="1"/>
          </p:cNvSpPr>
          <p:nvPr>
            <p:ph type="title"/>
          </p:nvPr>
        </p:nvSpPr>
        <p:spPr/>
        <p:txBody>
          <a:bodyPr/>
          <a:lstStyle/>
          <a:p>
            <a:r>
              <a:rPr lang="en-US" altLang="en-US" dirty="0"/>
              <a:t>Social constructs</a:t>
            </a:r>
          </a:p>
        </p:txBody>
      </p:sp>
      <p:sp>
        <p:nvSpPr>
          <p:cNvPr id="30726" name="Rectangle 3"/>
          <p:cNvSpPr>
            <a:spLocks noGrp="1" noChangeArrowheads="1"/>
          </p:cNvSpPr>
          <p:nvPr>
            <p:ph type="body" idx="1"/>
          </p:nvPr>
        </p:nvSpPr>
        <p:spPr/>
        <p:txBody>
          <a:bodyPr/>
          <a:lstStyle/>
          <a:p>
            <a:r>
              <a:rPr lang="en-US" altLang="en-US" dirty="0"/>
              <a:t>Interactions, relationships, and groups are mutually constitutive and have emergent properties</a:t>
            </a:r>
          </a:p>
          <a:p>
            <a:r>
              <a:rPr lang="en-US" altLang="en-US" dirty="0"/>
              <a:t>Concepts like popularity exist at an individual and group level</a:t>
            </a:r>
          </a:p>
          <a:p>
            <a:r>
              <a:rPr lang="en-US" altLang="en-US" dirty="0"/>
              <a:t>Networks are an attempt to capture the ensemble of social relationships</a:t>
            </a:r>
          </a:p>
          <a:p>
            <a:pPr lvl="1"/>
            <a:r>
              <a:rPr lang="en-US" altLang="en-US" dirty="0"/>
              <a:t>Social media, twitter, tik-</a:t>
            </a:r>
            <a:r>
              <a:rPr lang="en-US" altLang="en-US" dirty="0" err="1"/>
              <a:t>tok</a:t>
            </a:r>
            <a:r>
              <a:rPr lang="en-US" altLang="en-US" dirty="0"/>
              <a:t>, discord, Facebook</a:t>
            </a:r>
          </a:p>
          <a:p>
            <a:pPr lvl="1"/>
            <a:r>
              <a:rPr lang="en-US" altLang="en-US" dirty="0"/>
              <a:t>classrooms</a:t>
            </a:r>
          </a:p>
        </p:txBody>
      </p:sp>
    </p:spTree>
    <p:extLst>
      <p:ext uri="{BB962C8B-B14F-4D97-AF65-F5344CB8AC3E}">
        <p14:creationId xmlns:p14="http://schemas.microsoft.com/office/powerpoint/2010/main" val="1581123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fontScale="92500" lnSpcReduction="20000"/>
          </a:bodyPr>
          <a:lstStyle/>
          <a:p>
            <a:r>
              <a:rPr lang="en-US" dirty="0"/>
              <a:t>Classroom play and conflict networks</a:t>
            </a:r>
          </a:p>
          <a:p>
            <a:pPr lvl="1"/>
            <a:r>
              <a:rPr lang="en-US" dirty="0"/>
              <a:t>Based on teacher ratings</a:t>
            </a:r>
          </a:p>
          <a:p>
            <a:pPr lvl="2"/>
            <a:r>
              <a:rPr lang="en-US" dirty="0"/>
              <a:t>Play: (0 = Never play together, 4 = Always play together)</a:t>
            </a:r>
          </a:p>
          <a:p>
            <a:pPr lvl="3"/>
            <a:r>
              <a:rPr lang="en-US" dirty="0"/>
              <a:t>Engaging in pretend play</a:t>
            </a:r>
          </a:p>
          <a:p>
            <a:pPr lvl="3"/>
            <a:r>
              <a:rPr lang="en-US" dirty="0"/>
              <a:t>Giving and sharing toys</a:t>
            </a:r>
          </a:p>
          <a:p>
            <a:pPr lvl="3"/>
            <a:r>
              <a:rPr lang="en-US" dirty="0"/>
              <a:t>Exploring object together</a:t>
            </a:r>
          </a:p>
          <a:p>
            <a:pPr lvl="3"/>
            <a:r>
              <a:rPr lang="en-US" dirty="0"/>
              <a:t>Collaborating on building blocks</a:t>
            </a:r>
          </a:p>
          <a:p>
            <a:pPr lvl="2"/>
            <a:r>
              <a:rPr lang="en-US" dirty="0"/>
              <a:t>Conflict: (0 = Never have conflict, 4 = Always have conflict)</a:t>
            </a:r>
          </a:p>
          <a:p>
            <a:pPr lvl="3"/>
            <a:r>
              <a:rPr lang="en-US" dirty="0"/>
              <a:t>Quarreling/fighting</a:t>
            </a:r>
          </a:p>
          <a:p>
            <a:pPr lvl="3"/>
            <a:r>
              <a:rPr lang="en-US" dirty="0"/>
              <a:t>Kicking/hitting</a:t>
            </a:r>
          </a:p>
          <a:p>
            <a:pPr lvl="3"/>
            <a:r>
              <a:rPr lang="en-US" dirty="0"/>
              <a:t>Shouting</a:t>
            </a:r>
          </a:p>
          <a:p>
            <a:r>
              <a:rPr lang="en-US" dirty="0"/>
              <a:t>Language ability: </a:t>
            </a:r>
          </a:p>
          <a:p>
            <a:pPr lvl="1"/>
            <a:r>
              <a:rPr lang="en-US" dirty="0"/>
              <a:t>Clinical Evaluation of Language Fundamentals Preschool (CELF)</a:t>
            </a:r>
          </a:p>
          <a:p>
            <a:pPr lvl="1"/>
            <a:r>
              <a:rPr lang="en-US" dirty="0"/>
              <a:t>Expressive vocabulary, sentence structure, word structure</a:t>
            </a:r>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Measures</a:t>
            </a:r>
          </a:p>
        </p:txBody>
      </p:sp>
    </p:spTree>
    <p:extLst>
      <p:ext uri="{BB962C8B-B14F-4D97-AF65-F5344CB8AC3E}">
        <p14:creationId xmlns:p14="http://schemas.microsoft.com/office/powerpoint/2010/main" val="4109237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normAutofit/>
          </a:bodyPr>
          <a:lstStyle/>
          <a:p>
            <a:r>
              <a:rPr lang="en-US" dirty="0"/>
              <a:t>Descriptive social network indices:</a:t>
            </a:r>
          </a:p>
          <a:p>
            <a:pPr lvl="1"/>
            <a:r>
              <a:rPr lang="en-US" dirty="0"/>
              <a:t>Individual degree centrality (child-level index)</a:t>
            </a:r>
          </a:p>
          <a:p>
            <a:pPr lvl="1"/>
            <a:r>
              <a:rPr lang="en-US" dirty="0"/>
              <a:t>Network density (classroom-level index)</a:t>
            </a:r>
          </a:p>
          <a:p>
            <a:pPr lvl="0">
              <a:buClr>
                <a:srgbClr val="A2C816"/>
              </a:buClr>
            </a:pPr>
            <a:r>
              <a:rPr lang="en-US" dirty="0">
                <a:solidFill>
                  <a:prstClr val="black">
                    <a:lumMod val="65000"/>
                    <a:lumOff val="35000"/>
                  </a:prstClr>
                </a:solidFill>
              </a:rPr>
              <a:t>Exponential Random Graph Models (ERGMs):</a:t>
            </a:r>
          </a:p>
          <a:p>
            <a:pPr lvl="1">
              <a:buClr>
                <a:srgbClr val="A2C816"/>
              </a:buClr>
            </a:pPr>
            <a:r>
              <a:rPr lang="en-US" dirty="0">
                <a:solidFill>
                  <a:prstClr val="black">
                    <a:lumMod val="65000"/>
                    <a:lumOff val="35000"/>
                  </a:prstClr>
                </a:solidFill>
              </a:rPr>
              <a:t>Actor covariate effects</a:t>
            </a:r>
          </a:p>
          <a:p>
            <a:pPr lvl="2">
              <a:buClr>
                <a:srgbClr val="A2C816"/>
              </a:buClr>
            </a:pPr>
            <a:r>
              <a:rPr lang="en-US" dirty="0">
                <a:solidFill>
                  <a:prstClr val="black">
                    <a:lumMod val="65000"/>
                    <a:lumOff val="35000"/>
                  </a:prstClr>
                </a:solidFill>
              </a:rPr>
              <a:t>Disability main effect</a:t>
            </a:r>
          </a:p>
          <a:p>
            <a:pPr lvl="2">
              <a:buClr>
                <a:srgbClr val="A2C816"/>
              </a:buClr>
            </a:pPr>
            <a:r>
              <a:rPr lang="en-US" dirty="0">
                <a:solidFill>
                  <a:prstClr val="black">
                    <a:lumMod val="65000"/>
                    <a:lumOff val="35000"/>
                  </a:prstClr>
                </a:solidFill>
              </a:rPr>
              <a:t>Disability </a:t>
            </a:r>
            <a:r>
              <a:rPr lang="en-US" dirty="0" err="1">
                <a:solidFill>
                  <a:prstClr val="black">
                    <a:lumMod val="65000"/>
                    <a:lumOff val="35000"/>
                  </a:prstClr>
                </a:solidFill>
              </a:rPr>
              <a:t>homophily</a:t>
            </a:r>
            <a:r>
              <a:rPr lang="en-US" dirty="0">
                <a:solidFill>
                  <a:prstClr val="black">
                    <a:lumMod val="65000"/>
                    <a:lumOff val="35000"/>
                  </a:prstClr>
                </a:solidFill>
              </a:rPr>
              <a:t> effect</a:t>
            </a:r>
          </a:p>
          <a:p>
            <a:pPr lvl="1">
              <a:buClr>
                <a:srgbClr val="A2C816"/>
              </a:buClr>
            </a:pPr>
            <a:r>
              <a:rPr lang="en-US" dirty="0">
                <a:solidFill>
                  <a:prstClr val="black">
                    <a:lumMod val="65000"/>
                    <a:lumOff val="35000"/>
                  </a:prstClr>
                </a:solidFill>
              </a:rPr>
              <a:t>Network structural effects</a:t>
            </a:r>
          </a:p>
          <a:p>
            <a:pPr lvl="2">
              <a:buClr>
                <a:srgbClr val="A2C816"/>
              </a:buClr>
            </a:pPr>
            <a:r>
              <a:rPr lang="en-US" dirty="0">
                <a:solidFill>
                  <a:prstClr val="black">
                    <a:lumMod val="65000"/>
                    <a:lumOff val="35000"/>
                  </a:prstClr>
                </a:solidFill>
              </a:rPr>
              <a:t>Edge</a:t>
            </a:r>
          </a:p>
          <a:p>
            <a:pPr lvl="2">
              <a:buClr>
                <a:srgbClr val="A2C816"/>
              </a:buClr>
            </a:pPr>
            <a:r>
              <a:rPr lang="en-US" dirty="0">
                <a:solidFill>
                  <a:prstClr val="black">
                    <a:lumMod val="65000"/>
                    <a:lumOff val="35000"/>
                  </a:prstClr>
                </a:solidFill>
              </a:rPr>
              <a:t>Triangle-closing</a:t>
            </a:r>
          </a:p>
          <a:p>
            <a:pPr lvl="2">
              <a:buClr>
                <a:srgbClr val="A2C816"/>
              </a:buClr>
            </a:pPr>
            <a:r>
              <a:rPr lang="en-US" dirty="0">
                <a:solidFill>
                  <a:prstClr val="black">
                    <a:lumMod val="65000"/>
                    <a:lumOff val="35000"/>
                  </a:prstClr>
                </a:solidFill>
              </a:rPr>
              <a:t>Multiple two-path</a:t>
            </a:r>
          </a:p>
          <a:p>
            <a:pPr marL="349250" lvl="1" indent="0">
              <a:buNone/>
            </a:pPr>
            <a:endParaRPr lang="en-US" dirty="0"/>
          </a:p>
          <a:p>
            <a:pPr lvl="1"/>
            <a:endParaRPr lang="en-US" dirty="0"/>
          </a:p>
          <a:p>
            <a:pPr lvl="1"/>
            <a:endParaRPr lang="en-US" dirty="0"/>
          </a:p>
          <a:p>
            <a:pPr marL="349250" lvl="1"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Network approach</a:t>
            </a:r>
          </a:p>
        </p:txBody>
      </p:sp>
      <p:pic>
        <p:nvPicPr>
          <p:cNvPr id="2" name="Picture 1" descr="Screen Shot 2017-11-07 at 1.29.24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145704" y="4512331"/>
            <a:ext cx="4768110" cy="2110784"/>
          </a:xfrm>
          <a:prstGeom prst="rect">
            <a:avLst/>
          </a:prstGeom>
        </p:spPr>
      </p:pic>
    </p:spTree>
    <p:extLst>
      <p:ext uri="{BB962C8B-B14F-4D97-AF65-F5344CB8AC3E}">
        <p14:creationId xmlns:p14="http://schemas.microsoft.com/office/powerpoint/2010/main" val="3668241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9167" t="28518" r="55834" b="24583"/>
          <a:stretch/>
        </p:blipFill>
        <p:spPr>
          <a:xfrm>
            <a:off x="609600" y="1366201"/>
            <a:ext cx="5638800" cy="4958400"/>
          </a:xfrm>
          <a:prstGeom prst="rect">
            <a:avLst/>
          </a:prstGeom>
        </p:spPr>
      </p:pic>
      <p:sp>
        <p:nvSpPr>
          <p:cNvPr id="7" name="Title 1">
            <a:extLst>
              <a:ext uri="{FF2B5EF4-FFF2-40B4-BE49-F238E27FC236}">
                <a16:creationId xmlns:a16="http://schemas.microsoft.com/office/drawing/2014/main" id="{780E93D6-6274-7D41-AAEF-B66B160A9516}"/>
              </a:ext>
            </a:extLst>
          </p:cNvPr>
          <p:cNvSpPr>
            <a:spLocks noGrp="1"/>
          </p:cNvSpPr>
          <p:nvPr>
            <p:ph type="title"/>
          </p:nvPr>
        </p:nvSpPr>
        <p:spPr>
          <a:xfrm>
            <a:off x="-762000" y="155448"/>
            <a:ext cx="9884229" cy="1252728"/>
          </a:xfrm>
        </p:spPr>
        <p:txBody>
          <a:bodyPr>
            <a:normAutofit fontScale="90000"/>
          </a:bodyPr>
          <a:lstStyle/>
          <a:p>
            <a:pPr fontAlgn="auto">
              <a:spcAft>
                <a:spcPts val="0"/>
              </a:spcAft>
            </a:pPr>
            <a:r>
              <a:rPr lang="en-US" dirty="0"/>
              <a:t>Kids with disabilities -- lower play centrality. No difference in conflict play centrality</a:t>
            </a:r>
          </a:p>
        </p:txBody>
      </p:sp>
      <p:sp>
        <p:nvSpPr>
          <p:cNvPr id="10" name="Content Placeholder 2">
            <a:extLst>
              <a:ext uri="{FF2B5EF4-FFF2-40B4-BE49-F238E27FC236}">
                <a16:creationId xmlns:a16="http://schemas.microsoft.com/office/drawing/2014/main" id="{C6D64AF4-EE37-444F-AA5E-9898133C3302}"/>
              </a:ext>
            </a:extLst>
          </p:cNvPr>
          <p:cNvSpPr>
            <a:spLocks noGrp="1"/>
          </p:cNvSpPr>
          <p:nvPr>
            <p:ph idx="1"/>
          </p:nvPr>
        </p:nvSpPr>
        <p:spPr>
          <a:xfrm>
            <a:off x="352778" y="1447800"/>
            <a:ext cx="8372122" cy="4530662"/>
          </a:xfrm>
        </p:spPr>
        <p:txBody>
          <a:bodyPr>
            <a:normAutofit/>
          </a:bodyPr>
          <a:lstStyle/>
          <a:p>
            <a:pPr marL="349250" lvl="1" indent="0">
              <a:buNone/>
            </a:pPr>
            <a:endParaRPr lang="en-US" dirty="0"/>
          </a:p>
          <a:p>
            <a:pPr lvl="1"/>
            <a:endParaRPr lang="en-US" dirty="0"/>
          </a:p>
          <a:p>
            <a:pPr lvl="1"/>
            <a:endParaRPr lang="en-US" dirty="0"/>
          </a:p>
          <a:p>
            <a:pPr marL="349250" lvl="1" indent="0">
              <a:buNone/>
            </a:pPr>
            <a:endParaRPr lang="en-US" dirty="0"/>
          </a:p>
        </p:txBody>
      </p:sp>
      <p:sp>
        <p:nvSpPr>
          <p:cNvPr id="2" name="Rectangle 1">
            <a:extLst>
              <a:ext uri="{FF2B5EF4-FFF2-40B4-BE49-F238E27FC236}">
                <a16:creationId xmlns:a16="http://schemas.microsoft.com/office/drawing/2014/main" id="{D7C2CAC9-658E-A34E-B5FC-D04F17920A2A}"/>
              </a:ext>
            </a:extLst>
          </p:cNvPr>
          <p:cNvSpPr/>
          <p:nvPr/>
        </p:nvSpPr>
        <p:spPr>
          <a:xfrm>
            <a:off x="866673" y="3689615"/>
            <a:ext cx="4670237" cy="5013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Slide Number Placeholder 6">
            <a:extLst>
              <a:ext uri="{FF2B5EF4-FFF2-40B4-BE49-F238E27FC236}">
                <a16:creationId xmlns:a16="http://schemas.microsoft.com/office/drawing/2014/main" id="{8F65C7D3-5EEC-974C-9135-4013208291C3}"/>
              </a:ext>
            </a:extLst>
          </p:cNvPr>
          <p:cNvSpPr>
            <a:spLocks noGrp="1"/>
          </p:cNvSpPr>
          <p:nvPr>
            <p:ph type="sldNum" sz="quarter" idx="12"/>
          </p:nvPr>
        </p:nvSpPr>
        <p:spPr>
          <a:xfrm>
            <a:off x="6944802" y="6496504"/>
            <a:ext cx="2177427" cy="365125"/>
          </a:xfrm>
        </p:spPr>
        <p:txBody>
          <a:bodyPr/>
          <a:lstStyle/>
          <a:p>
            <a:r>
              <a:rPr lang="en-US" sz="1200" dirty="0">
                <a:solidFill>
                  <a:srgbClr val="000000"/>
                </a:solidFill>
              </a:rPr>
              <a:t>Niño, 2018</a:t>
            </a:r>
          </a:p>
        </p:txBody>
      </p:sp>
      <p:sp>
        <p:nvSpPr>
          <p:cNvPr id="12" name="Content Placeholder 2">
            <a:extLst>
              <a:ext uri="{FF2B5EF4-FFF2-40B4-BE49-F238E27FC236}">
                <a16:creationId xmlns:a16="http://schemas.microsoft.com/office/drawing/2014/main" id="{84025302-7271-6440-87D8-BCEF5A05B9CB}"/>
              </a:ext>
            </a:extLst>
          </p:cNvPr>
          <p:cNvSpPr txBox="1">
            <a:spLocks/>
          </p:cNvSpPr>
          <p:nvPr/>
        </p:nvSpPr>
        <p:spPr>
          <a:xfrm>
            <a:off x="10744200" y="2719714"/>
            <a:ext cx="3857474" cy="3959352"/>
          </a:xfrm>
          <a:prstGeom prst="rect">
            <a:avLst/>
          </a:prstGeom>
        </p:spPr>
        <p:txBody>
          <a:bodyPr vert="horz" lIns="54864" tIns="9144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Children with disabilities had significantly lower play centrality. No significant difference in conflict play centrality</a:t>
            </a:r>
          </a:p>
          <a:p>
            <a:pPr marL="349250" lvl="1" indent="0" fontAlgn="auto">
              <a:spcAft>
                <a:spcPts val="0"/>
              </a:spcAft>
              <a:buFont typeface="Wingdings"/>
              <a:buNone/>
            </a:pPr>
            <a:endParaRPr lang="en-US" dirty="0"/>
          </a:p>
          <a:p>
            <a:pPr lvl="1" fontAlgn="auto">
              <a:spcAft>
                <a:spcPts val="0"/>
              </a:spcAft>
            </a:pPr>
            <a:endParaRPr lang="en-US" dirty="0"/>
          </a:p>
          <a:p>
            <a:pPr lvl="1" fontAlgn="auto">
              <a:spcAft>
                <a:spcPts val="0"/>
              </a:spcAft>
            </a:pPr>
            <a:endParaRPr lang="en-US" dirty="0"/>
          </a:p>
          <a:p>
            <a:pPr marL="349250" lvl="1" indent="0" fontAlgn="auto">
              <a:spcAft>
                <a:spcPts val="0"/>
              </a:spcAft>
              <a:buFont typeface="Wingdings"/>
              <a:buNone/>
            </a:pPr>
            <a:endParaRPr lang="en-US" dirty="0"/>
          </a:p>
        </p:txBody>
      </p:sp>
      <p:sp>
        <p:nvSpPr>
          <p:cNvPr id="4" name="Rectangle 3"/>
          <p:cNvSpPr/>
          <p:nvPr/>
        </p:nvSpPr>
        <p:spPr>
          <a:xfrm>
            <a:off x="5584371" y="2157264"/>
            <a:ext cx="3140529" cy="3539430"/>
          </a:xfrm>
          <a:prstGeom prst="rect">
            <a:avLst/>
          </a:prstGeom>
        </p:spPr>
        <p:txBody>
          <a:bodyPr wrap="square">
            <a:spAutoFit/>
          </a:bodyPr>
          <a:lstStyle/>
          <a:p>
            <a:pPr marL="349250" lvl="1" indent="0">
              <a:buNone/>
            </a:pPr>
            <a:r>
              <a:rPr lang="en-US" sz="2800" dirty="0"/>
              <a:t>On average, children “sometimes” played with peers and “rarely” had conflicts with peers</a:t>
            </a:r>
          </a:p>
        </p:txBody>
      </p:sp>
    </p:spTree>
    <p:extLst>
      <p:ext uri="{BB962C8B-B14F-4D97-AF65-F5344CB8AC3E}">
        <p14:creationId xmlns:p14="http://schemas.microsoft.com/office/powerpoint/2010/main" val="41861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Results</a:t>
            </a:r>
          </a:p>
        </p:txBody>
      </p:sp>
      <p:pic>
        <p:nvPicPr>
          <p:cNvPr id="2" name="Picture 1"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000" t="-315" r="5832" b="12088"/>
          <a:stretch/>
        </p:blipFill>
        <p:spPr>
          <a:xfrm>
            <a:off x="152401" y="1432273"/>
            <a:ext cx="8896810" cy="5136801"/>
          </a:xfrm>
          <a:prstGeom prst="rect">
            <a:avLst/>
          </a:prstGeom>
        </p:spPr>
      </p:pic>
      <p:pic>
        <p:nvPicPr>
          <p:cNvPr id="8" name="Picture 7" descr="Screen Shot 2017-11-06 at 11.56.26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667" t="86684" r="25833" b="4062"/>
          <a:stretch/>
        </p:blipFill>
        <p:spPr>
          <a:xfrm>
            <a:off x="2054660" y="652653"/>
            <a:ext cx="5181589" cy="609600"/>
          </a:xfrm>
          <a:prstGeom prst="rect">
            <a:avLst/>
          </a:prstGeom>
        </p:spPr>
      </p:pic>
      <p:pic>
        <p:nvPicPr>
          <p:cNvPr id="10" name="Picture 9" descr="Screen Shot 2017-11-06 at 11.56.26 PM.png">
            <a:extLst>
              <a:ext uri="{FF2B5EF4-FFF2-40B4-BE49-F238E27FC236}">
                <a16:creationId xmlns:a16="http://schemas.microsoft.com/office/drawing/2014/main" id="{BB16210B-DC2D-40D7-8EEA-F79167AF0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3779" t="73573" r="6499" b="14511"/>
          <a:stretch/>
        </p:blipFill>
        <p:spPr>
          <a:xfrm>
            <a:off x="3352800" y="5200153"/>
            <a:ext cx="2057399" cy="1388852"/>
          </a:xfrm>
          <a:prstGeom prst="rect">
            <a:avLst/>
          </a:prstGeom>
        </p:spPr>
      </p:pic>
    </p:spTree>
    <p:extLst>
      <p:ext uri="{BB962C8B-B14F-4D97-AF65-F5344CB8AC3E}">
        <p14:creationId xmlns:p14="http://schemas.microsoft.com/office/powerpoint/2010/main" val="3867749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6 at 11.59.03 PM.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86061" y="1341960"/>
            <a:ext cx="8627444" cy="5516040"/>
          </a:xfrm>
          <a:prstGeom prst="rect">
            <a:avLst/>
          </a:prstGeom>
        </p:spPr>
      </p:pic>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Disability: status and </a:t>
            </a:r>
            <a:r>
              <a:rPr lang="en-US" sz="3600" b="1" i="1" dirty="0" err="1">
                <a:solidFill>
                  <a:prstClr val="white"/>
                </a:solidFill>
                <a:latin typeface="Century Gothic"/>
              </a:rPr>
              <a:t>homophily</a:t>
            </a:r>
            <a:endParaRPr lang="en-US" sz="3600" b="1" i="1" dirty="0">
              <a:solidFill>
                <a:prstClr val="white"/>
              </a:solidFill>
              <a:latin typeface="Century Gothic"/>
            </a:endParaRPr>
          </a:p>
        </p:txBody>
      </p:sp>
      <p:sp>
        <p:nvSpPr>
          <p:cNvPr id="4" name="Rectangle 3"/>
          <p:cNvSpPr/>
          <p:nvPr/>
        </p:nvSpPr>
        <p:spPr>
          <a:xfrm>
            <a:off x="6239296" y="2066767"/>
            <a:ext cx="100175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Rectangle 7"/>
          <p:cNvSpPr/>
          <p:nvPr/>
        </p:nvSpPr>
        <p:spPr>
          <a:xfrm>
            <a:off x="6239295" y="2286219"/>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0" name="Rectangle 9"/>
          <p:cNvSpPr/>
          <p:nvPr/>
        </p:nvSpPr>
        <p:spPr>
          <a:xfrm>
            <a:off x="6239296" y="2484525"/>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1" name="Rectangle 10"/>
          <p:cNvSpPr/>
          <p:nvPr/>
        </p:nvSpPr>
        <p:spPr>
          <a:xfrm>
            <a:off x="6239296" y="3132800"/>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2" name="Rectangle 11"/>
          <p:cNvSpPr/>
          <p:nvPr/>
        </p:nvSpPr>
        <p:spPr>
          <a:xfrm>
            <a:off x="6239295" y="3763874"/>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3" name="Rectangle 12"/>
          <p:cNvSpPr/>
          <p:nvPr/>
        </p:nvSpPr>
        <p:spPr>
          <a:xfrm>
            <a:off x="6239295" y="4823443"/>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4" name="Rectangle 13"/>
          <p:cNvSpPr/>
          <p:nvPr/>
        </p:nvSpPr>
        <p:spPr>
          <a:xfrm>
            <a:off x="6239296"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5" name="Rectangle 14"/>
          <p:cNvSpPr/>
          <p:nvPr/>
        </p:nvSpPr>
        <p:spPr>
          <a:xfrm>
            <a:off x="6239296" y="4413245"/>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Rectangle 15"/>
          <p:cNvSpPr/>
          <p:nvPr/>
        </p:nvSpPr>
        <p:spPr>
          <a:xfrm>
            <a:off x="6239295"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6"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8" name="Rectangle 17"/>
          <p:cNvSpPr/>
          <p:nvPr/>
        </p:nvSpPr>
        <p:spPr>
          <a:xfrm>
            <a:off x="6239296" y="5042895"/>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9" name="TextBox 18">
            <a:extLst>
              <a:ext uri="{FF2B5EF4-FFF2-40B4-BE49-F238E27FC236}">
                <a16:creationId xmlns:a16="http://schemas.microsoft.com/office/drawing/2014/main" id="{624E56FE-018A-4CC7-8DA7-00E232B14036}"/>
              </a:ext>
            </a:extLst>
          </p:cNvPr>
          <p:cNvSpPr txBox="1"/>
          <p:nvPr/>
        </p:nvSpPr>
        <p:spPr>
          <a:xfrm>
            <a:off x="609600" y="2286219"/>
            <a:ext cx="1846235" cy="3416320"/>
          </a:xfrm>
          <a:prstGeom prst="rect">
            <a:avLst/>
          </a:prstGeom>
          <a:noFill/>
        </p:spPr>
        <p:txBody>
          <a:bodyPr wrap="square">
            <a:spAutoFit/>
          </a:bodyPr>
          <a:lstStyle/>
          <a:p>
            <a:pPr algn="ctr"/>
            <a:r>
              <a:rPr lang="en-US" dirty="0">
                <a:solidFill>
                  <a:srgbClr val="FF0000"/>
                </a:solidFill>
              </a:rPr>
              <a:t>Children with disabilities are less likely to interact with peers in their play network but are equally likely to engage in conflict vis-à-vis typically developing peers. </a:t>
            </a:r>
          </a:p>
        </p:txBody>
      </p:sp>
      <p:pic>
        <p:nvPicPr>
          <p:cNvPr id="20" name="Picture 19" descr="Screen Shot 2017-11-07 at 1.29.24 AM.png">
            <a:extLst>
              <a:ext uri="{FF2B5EF4-FFF2-40B4-BE49-F238E27FC236}">
                <a16:creationId xmlns:a16="http://schemas.microsoft.com/office/drawing/2014/main" id="{B0C9930F-AF96-4673-A475-15E86AA3179E}"/>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6483" y="5731867"/>
            <a:ext cx="2399352" cy="1062164"/>
          </a:xfrm>
          <a:prstGeom prst="rect">
            <a:avLst/>
          </a:prstGeom>
        </p:spPr>
      </p:pic>
    </p:spTree>
    <p:extLst>
      <p:ext uri="{BB962C8B-B14F-4D97-AF65-F5344CB8AC3E}">
        <p14:creationId xmlns:p14="http://schemas.microsoft.com/office/powerpoint/2010/main" val="4246823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778" y="1735668"/>
            <a:ext cx="8372122" cy="4530662"/>
          </a:xfrm>
        </p:spPr>
        <p:txBody>
          <a:bodyPr/>
          <a:lstStyle/>
          <a:p>
            <a:r>
              <a:rPr lang="en-US" dirty="0"/>
              <a:t>Children with disabilities are less likely to interact with peers in their play network but are equally likely to engage in conflict vis-à-vis typically developing peers. </a:t>
            </a:r>
          </a:p>
          <a:p>
            <a:r>
              <a:rPr lang="en-US" dirty="0"/>
              <a:t>Evidence of segregation based on disability status in both play and conflict networks. </a:t>
            </a:r>
          </a:p>
          <a:p>
            <a:pPr lvl="1"/>
            <a:r>
              <a:rPr lang="en-US" dirty="0"/>
              <a:t>May be attributable to differences in social skills, self-expectation, and competence.</a:t>
            </a:r>
          </a:p>
          <a:p>
            <a:pPr marL="0" indent="0">
              <a:buNone/>
            </a:pPr>
            <a:endParaRPr lang="en-US" dirty="0"/>
          </a:p>
        </p:txBody>
      </p:sp>
      <p:sp>
        <p:nvSpPr>
          <p:cNvPr id="6" name="Slide Number Placeholder 6"/>
          <p:cNvSpPr>
            <a:spLocks noGrp="1"/>
          </p:cNvSpPr>
          <p:nvPr>
            <p:ph type="sldNum" sz="quarter" idx="12"/>
          </p:nvPr>
        </p:nvSpPr>
        <p:spPr>
          <a:xfrm>
            <a:off x="7069667" y="6569075"/>
            <a:ext cx="2177427" cy="365125"/>
          </a:xfrm>
        </p:spPr>
        <p:txBody>
          <a:bodyPr/>
          <a:lstStyle/>
          <a:p>
            <a:r>
              <a:rPr lang="en-US" sz="1200" dirty="0">
                <a:solidFill>
                  <a:srgbClr val="000000"/>
                </a:solidFill>
              </a:rPr>
              <a:t>Mitsven, 2017</a:t>
            </a:r>
          </a:p>
        </p:txBody>
      </p:sp>
      <p:sp>
        <p:nvSpPr>
          <p:cNvPr id="7" name="Rectangle 6"/>
          <p:cNvSpPr/>
          <p:nvPr/>
        </p:nvSpPr>
        <p:spPr>
          <a:xfrm>
            <a:off x="0" y="474750"/>
            <a:ext cx="8913813" cy="914400"/>
          </a:xfrm>
          <a:prstGeom prst="rect">
            <a:avLst/>
          </a:prstGeom>
          <a:solidFill>
            <a:srgbClr val="333333"/>
          </a:solidFill>
          <a:ln>
            <a:solidFill>
              <a:srgbClr val="33333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9" name="TextBox 8"/>
          <p:cNvSpPr txBox="1"/>
          <p:nvPr/>
        </p:nvSpPr>
        <p:spPr>
          <a:xfrm>
            <a:off x="356616" y="594360"/>
            <a:ext cx="7337778"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white"/>
                </a:solidFill>
                <a:latin typeface="Century Gothic"/>
              </a:rPr>
              <a:t>Summary of Findings</a:t>
            </a:r>
          </a:p>
        </p:txBody>
      </p:sp>
    </p:spTree>
    <p:extLst>
      <p:ext uri="{BB962C8B-B14F-4D97-AF65-F5344CB8AC3E}">
        <p14:creationId xmlns:p14="http://schemas.microsoft.com/office/powerpoint/2010/main" val="2782150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46</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97101" y="1092859"/>
            <a:ext cx="9018485" cy="4524374"/>
          </a:xfrm>
          <a:prstGeom prst="rect">
            <a:avLst/>
          </a:prstGeom>
        </p:spPr>
      </p:pic>
      <p:sp>
        <p:nvSpPr>
          <p:cNvPr id="6" name="Rectangle 5">
            <a:extLst>
              <a:ext uri="{FF2B5EF4-FFF2-40B4-BE49-F238E27FC236}">
                <a16:creationId xmlns:a16="http://schemas.microsoft.com/office/drawing/2014/main" id="{2DB96754-DF9A-47C2-86E8-E014FA82D3B7}"/>
              </a:ext>
            </a:extLst>
          </p:cNvPr>
          <p:cNvSpPr/>
          <p:nvPr/>
        </p:nvSpPr>
        <p:spPr>
          <a:xfrm>
            <a:off x="449223" y="5835985"/>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2739780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Children with DLD </a:t>
            </a:r>
            <a:r>
              <a:rPr lang="en-US" i="1" dirty="0"/>
              <a:t>and</a:t>
            </a:r>
            <a:r>
              <a:rPr lang="en-US" dirty="0"/>
              <a:t> children with other disabilities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47</a:t>
            </a:fld>
            <a:endParaRPr lang="en-US">
              <a:solidFill>
                <a:prstClr val="black">
                  <a:lumMod val="65000"/>
                  <a:lumOff val="35000"/>
                </a:prstClr>
              </a:solidFill>
            </a:endParaRPr>
          </a:p>
        </p:txBody>
      </p:sp>
      <p:pic>
        <p:nvPicPr>
          <p:cNvPr id="5" name="Picture 4"/>
          <p:cNvPicPr>
            <a:picLocks noChangeAspect="1"/>
          </p:cNvPicPr>
          <p:nvPr/>
        </p:nvPicPr>
        <p:blipFill>
          <a:blip r:embed="rId2"/>
          <a:stretch>
            <a:fillRect/>
          </a:stretch>
        </p:blipFill>
        <p:spPr>
          <a:xfrm>
            <a:off x="560816" y="2438400"/>
            <a:ext cx="7792180" cy="3209986"/>
          </a:xfrm>
          <a:prstGeom prst="rect">
            <a:avLst/>
          </a:prstGeom>
        </p:spPr>
      </p:pic>
      <p:sp>
        <p:nvSpPr>
          <p:cNvPr id="6" name="Rectangle 5"/>
          <p:cNvSpPr/>
          <p:nvPr/>
        </p:nvSpPr>
        <p:spPr>
          <a:xfrm>
            <a:off x="457200" y="5744027"/>
            <a:ext cx="8534400" cy="338554"/>
          </a:xfrm>
          <a:prstGeom prst="rect">
            <a:avLst/>
          </a:prstGeom>
        </p:spPr>
        <p:txBody>
          <a:bodyPr wrap="square">
            <a:spAutoFit/>
          </a:bodyPr>
          <a:lstStyle/>
          <a:p>
            <a:r>
              <a:rPr lang="en-US" sz="1600" b="1" dirty="0">
                <a:solidFill>
                  <a:srgbClr val="231F20"/>
                </a:solidFill>
                <a:latin typeface="ff1"/>
              </a:rPr>
              <a:t>Rating scale (0 </a:t>
            </a:r>
            <a:r>
              <a:rPr lang="en-US" sz="1600" b="1" dirty="0">
                <a:solidFill>
                  <a:srgbClr val="231F20"/>
                </a:solidFill>
                <a:latin typeface="ff3"/>
              </a:rPr>
              <a:t>= </a:t>
            </a:r>
            <a:r>
              <a:rPr lang="en-US" sz="1600" b="1" dirty="0">
                <a:solidFill>
                  <a:srgbClr val="231F20"/>
                </a:solidFill>
                <a:latin typeface="ff2"/>
              </a:rPr>
              <a:t>never</a:t>
            </a:r>
            <a:r>
              <a:rPr lang="en-US" sz="1600" b="1" dirty="0">
                <a:solidFill>
                  <a:srgbClr val="231F20"/>
                </a:solidFill>
                <a:latin typeface="ff1"/>
              </a:rPr>
              <a:t>,1</a:t>
            </a:r>
            <a:r>
              <a:rPr lang="en-US" sz="1600" b="1" dirty="0">
                <a:solidFill>
                  <a:srgbClr val="231F20"/>
                </a:solidFill>
                <a:latin typeface="ff3"/>
              </a:rPr>
              <a:t>= </a:t>
            </a:r>
            <a:r>
              <a:rPr lang="en-US" sz="1600" b="1" dirty="0">
                <a:solidFill>
                  <a:srgbClr val="231F20"/>
                </a:solidFill>
                <a:latin typeface="ff2"/>
              </a:rPr>
              <a:t>rarely play</a:t>
            </a:r>
            <a:r>
              <a:rPr lang="en-US" sz="1600" b="1" dirty="0">
                <a:solidFill>
                  <a:srgbClr val="231F20"/>
                </a:solidFill>
                <a:latin typeface="ff1"/>
              </a:rPr>
              <a:t>,2</a:t>
            </a:r>
            <a:r>
              <a:rPr lang="en-US" sz="1600" b="1" dirty="0">
                <a:solidFill>
                  <a:srgbClr val="231F20"/>
                </a:solidFill>
                <a:latin typeface="ff3"/>
              </a:rPr>
              <a:t>= </a:t>
            </a:r>
            <a:r>
              <a:rPr lang="en-US" sz="1600" b="1" dirty="0">
                <a:solidFill>
                  <a:srgbClr val="231F20"/>
                </a:solidFill>
                <a:latin typeface="ff2"/>
              </a:rPr>
              <a:t>sometimes</a:t>
            </a:r>
            <a:r>
              <a:rPr lang="en-US" sz="1600" b="1" dirty="0">
                <a:solidFill>
                  <a:srgbClr val="231F20"/>
                </a:solidFill>
                <a:latin typeface="ff1"/>
              </a:rPr>
              <a:t> </a:t>
            </a:r>
            <a:r>
              <a:rPr lang="en-US" sz="1600" b="1" dirty="0">
                <a:solidFill>
                  <a:srgbClr val="231F20"/>
                </a:solidFill>
                <a:latin typeface="ff2"/>
              </a:rPr>
              <a:t>play</a:t>
            </a:r>
            <a:r>
              <a:rPr lang="en-US" sz="1600" b="1" dirty="0">
                <a:solidFill>
                  <a:srgbClr val="231F20"/>
                </a:solidFill>
                <a:latin typeface="ff1"/>
              </a:rPr>
              <a:t>,3</a:t>
            </a:r>
            <a:r>
              <a:rPr lang="en-US" sz="1600" b="1" dirty="0">
                <a:solidFill>
                  <a:srgbClr val="231F20"/>
                </a:solidFill>
                <a:latin typeface="ff3"/>
              </a:rPr>
              <a:t>= </a:t>
            </a:r>
            <a:r>
              <a:rPr lang="en-US" sz="1600" b="1" dirty="0">
                <a:solidFill>
                  <a:srgbClr val="231F20"/>
                </a:solidFill>
                <a:latin typeface="ff2"/>
              </a:rPr>
              <a:t>often play</a:t>
            </a:r>
            <a:r>
              <a:rPr lang="en-US" sz="1600" b="1" dirty="0">
                <a:solidFill>
                  <a:srgbClr val="231F20"/>
                </a:solidFill>
                <a:latin typeface="ff1"/>
              </a:rPr>
              <a:t>,4</a:t>
            </a:r>
            <a:r>
              <a:rPr lang="en-US" sz="1600" b="1" dirty="0">
                <a:solidFill>
                  <a:srgbClr val="231F20"/>
                </a:solidFill>
                <a:latin typeface="ff3"/>
              </a:rPr>
              <a:t>= </a:t>
            </a:r>
            <a:r>
              <a:rPr lang="en-US" sz="1600" b="1" dirty="0">
                <a:solidFill>
                  <a:srgbClr val="231F20"/>
                </a:solidFill>
                <a:latin typeface="ff2"/>
              </a:rPr>
              <a:t>always play</a:t>
            </a:r>
            <a:r>
              <a:rPr lang="en-US" sz="1600" b="1" dirty="0">
                <a:solidFill>
                  <a:srgbClr val="231F20"/>
                </a:solidFill>
                <a:latin typeface="ff1"/>
              </a:rPr>
              <a:t>)</a:t>
            </a:r>
            <a:endParaRPr lang="en-US" sz="1600" b="1" i="0" dirty="0">
              <a:solidFill>
                <a:srgbClr val="231F20"/>
              </a:solidFill>
              <a:effectLst/>
              <a:latin typeface="ff2"/>
            </a:endParaRPr>
          </a:p>
        </p:txBody>
      </p:sp>
    </p:spTree>
    <p:extLst>
      <p:ext uri="{BB962C8B-B14F-4D97-AF65-F5344CB8AC3E}">
        <p14:creationId xmlns:p14="http://schemas.microsoft.com/office/powerpoint/2010/main" val="3877398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48</a:t>
            </a:fld>
            <a:endParaRPr lang="en-US">
              <a:solidFill>
                <a:prstClr val="black">
                  <a:lumMod val="65000"/>
                  <a:lumOff val="35000"/>
                </a:prstClr>
              </a:solidFill>
            </a:endParaRPr>
          </a:p>
        </p:txBody>
      </p:sp>
      <p:pic>
        <p:nvPicPr>
          <p:cNvPr id="6" name="Picture 5"/>
          <p:cNvPicPr>
            <a:picLocks noChangeAspect="1"/>
          </p:cNvPicPr>
          <p:nvPr/>
        </p:nvPicPr>
        <p:blipFill>
          <a:blip r:embed="rId2"/>
          <a:stretch>
            <a:fillRect/>
          </a:stretch>
        </p:blipFill>
        <p:spPr>
          <a:xfrm>
            <a:off x="76201" y="304801"/>
            <a:ext cx="6553199" cy="4728502"/>
          </a:xfrm>
          <a:prstGeom prst="rect">
            <a:avLst/>
          </a:prstGeom>
        </p:spPr>
      </p:pic>
      <p:pic>
        <p:nvPicPr>
          <p:cNvPr id="5" name="Picture 4"/>
          <p:cNvPicPr>
            <a:picLocks noChangeAspect="1"/>
          </p:cNvPicPr>
          <p:nvPr/>
        </p:nvPicPr>
        <p:blipFill>
          <a:blip r:embed="rId3"/>
          <a:stretch>
            <a:fillRect/>
          </a:stretch>
        </p:blipFill>
        <p:spPr>
          <a:xfrm>
            <a:off x="5105400" y="5309993"/>
            <a:ext cx="3974327" cy="1084729"/>
          </a:xfrm>
          <a:prstGeom prst="rect">
            <a:avLst/>
          </a:prstGeom>
        </p:spPr>
      </p:pic>
      <p:pic>
        <p:nvPicPr>
          <p:cNvPr id="7" name="Picture 6"/>
          <p:cNvPicPr>
            <a:picLocks noChangeAspect="1"/>
          </p:cNvPicPr>
          <p:nvPr/>
        </p:nvPicPr>
        <p:blipFill>
          <a:blip r:embed="rId4"/>
          <a:stretch>
            <a:fillRect/>
          </a:stretch>
        </p:blipFill>
        <p:spPr>
          <a:xfrm>
            <a:off x="5943600" y="304801"/>
            <a:ext cx="2967038" cy="2290763"/>
          </a:xfrm>
          <a:prstGeom prst="rect">
            <a:avLst/>
          </a:prstGeom>
        </p:spPr>
      </p:pic>
      <p:pic>
        <p:nvPicPr>
          <p:cNvPr id="8" name="Picture 7">
            <a:extLst>
              <a:ext uri="{FF2B5EF4-FFF2-40B4-BE49-F238E27FC236}">
                <a16:creationId xmlns:a16="http://schemas.microsoft.com/office/drawing/2014/main" id="{7F3B1360-B2DA-4DB7-89D9-BECE53571CC5}"/>
              </a:ext>
            </a:extLst>
          </p:cNvPr>
          <p:cNvPicPr>
            <a:picLocks noChangeAspect="1"/>
          </p:cNvPicPr>
          <p:nvPr/>
        </p:nvPicPr>
        <p:blipFill rotWithShape="1">
          <a:blip r:embed="rId2"/>
          <a:srcRect t="92261"/>
          <a:stretch/>
        </p:blipFill>
        <p:spPr>
          <a:xfrm>
            <a:off x="0" y="4582976"/>
            <a:ext cx="9144000" cy="537503"/>
          </a:xfrm>
          <a:prstGeom prst="rect">
            <a:avLst/>
          </a:prstGeom>
        </p:spPr>
      </p:pic>
    </p:spTree>
    <p:extLst>
      <p:ext uri="{BB962C8B-B14F-4D97-AF65-F5344CB8AC3E}">
        <p14:creationId xmlns:p14="http://schemas.microsoft.com/office/powerpoint/2010/main" val="813310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472" y="1621095"/>
            <a:ext cx="8057056" cy="4947980"/>
          </a:xfrm>
          <a:prstGeom prst="rect">
            <a:avLst/>
          </a:prstGeom>
        </p:spPr>
      </p:pic>
      <p:sp>
        <p:nvSpPr>
          <p:cNvPr id="2" name="Title 1"/>
          <p:cNvSpPr>
            <a:spLocks noGrp="1"/>
          </p:cNvSpPr>
          <p:nvPr>
            <p:ph type="title"/>
          </p:nvPr>
        </p:nvSpPr>
        <p:spPr>
          <a:xfrm>
            <a:off x="-51547" y="88762"/>
            <a:ext cx="9247094" cy="1429123"/>
          </a:xfrm>
        </p:spPr>
        <p:txBody>
          <a:bodyPr>
            <a:normAutofit/>
          </a:bodyPr>
          <a:lstStyle/>
          <a:p>
            <a:r>
              <a:rPr lang="en-US" dirty="0">
                <a:solidFill>
                  <a:prstClr val="white"/>
                </a:solidFill>
              </a:rPr>
              <a:t>Predicting edges: Disability status and </a:t>
            </a:r>
            <a:r>
              <a:rPr lang="en-US" dirty="0" err="1">
                <a:solidFill>
                  <a:prstClr val="white"/>
                </a:solidFill>
              </a:rPr>
              <a:t>homophily</a:t>
            </a:r>
            <a:r>
              <a:rPr lang="en-US" dirty="0">
                <a:solidFill>
                  <a:prstClr val="white"/>
                </a:solidFill>
              </a:rPr>
              <a:t>, with covariates</a:t>
            </a:r>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49</a:t>
            </a:fld>
            <a:endParaRPr lang="en-US">
              <a:solidFill>
                <a:prstClr val="black">
                  <a:lumMod val="65000"/>
                  <a:lumOff val="35000"/>
                </a:prstClr>
              </a:solidFill>
            </a:endParaRPr>
          </a:p>
        </p:txBody>
      </p:sp>
      <p:sp>
        <p:nvSpPr>
          <p:cNvPr id="19" name="Rectangle 18"/>
          <p:cNvSpPr/>
          <p:nvPr/>
        </p:nvSpPr>
        <p:spPr>
          <a:xfrm>
            <a:off x="6239753" y="2589461"/>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787767"/>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132800"/>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2" name="Rectangle 21"/>
          <p:cNvSpPr/>
          <p:nvPr/>
        </p:nvSpPr>
        <p:spPr>
          <a:xfrm>
            <a:off x="7598769" y="352445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5" name="Rectangle 24"/>
          <p:cNvSpPr/>
          <p:nvPr/>
        </p:nvSpPr>
        <p:spPr>
          <a:xfrm>
            <a:off x="6239295" y="3850953"/>
            <a:ext cx="2508339" cy="33054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93833" y="4568339"/>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405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24C6EE1B-7B1A-4207-B1B4-4CC7DEBACA40}" type="datetime1">
              <a:rPr lang="en-US" altLang="en-US" sz="1400" smtClean="0"/>
              <a:pPr>
                <a:spcBef>
                  <a:spcPct val="0"/>
                </a:spcBef>
                <a:buClrTx/>
                <a:buSzTx/>
                <a:buFontTx/>
                <a:buNone/>
              </a:pPr>
              <a:t>3/31/2022</a:t>
            </a:fld>
            <a:endParaRPr lang="en-US" altLang="en-US" sz="1400"/>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2C33ECF-CBFA-4A0E-BA53-8C590BA2B8FE}" type="slidenum">
              <a:rPr lang="en-US" altLang="en-US" sz="1400" smtClean="0"/>
              <a:pPr>
                <a:spcBef>
                  <a:spcPct val="0"/>
                </a:spcBef>
                <a:buClrTx/>
                <a:buSzTx/>
                <a:buFontTx/>
                <a:buNone/>
              </a:pPr>
              <a:t>5</a:t>
            </a:fld>
            <a:endParaRPr lang="en-US" altLang="en-US" sz="1400"/>
          </a:p>
        </p:txBody>
      </p:sp>
      <p:sp>
        <p:nvSpPr>
          <p:cNvPr id="28677" name="Rectangle 2"/>
          <p:cNvSpPr>
            <a:spLocks noGrp="1" noChangeArrowheads="1"/>
          </p:cNvSpPr>
          <p:nvPr>
            <p:ph type="title"/>
          </p:nvPr>
        </p:nvSpPr>
        <p:spPr/>
        <p:txBody>
          <a:bodyPr/>
          <a:lstStyle/>
          <a:p>
            <a:r>
              <a:rPr lang="en-US" altLang="en-US"/>
              <a:t>Levels of analysis</a:t>
            </a:r>
          </a:p>
        </p:txBody>
      </p:sp>
      <p:sp>
        <p:nvSpPr>
          <p:cNvPr id="28678" name="Rectangle 3"/>
          <p:cNvSpPr>
            <a:spLocks noGrp="1" noChangeArrowheads="1"/>
          </p:cNvSpPr>
          <p:nvPr>
            <p:ph type="body" idx="1"/>
          </p:nvPr>
        </p:nvSpPr>
        <p:spPr/>
        <p:txBody>
          <a:bodyPr/>
          <a:lstStyle/>
          <a:p>
            <a:r>
              <a:rPr lang="en-US" altLang="en-US" sz="2800" dirty="0"/>
              <a:t>Interactions</a:t>
            </a:r>
          </a:p>
          <a:p>
            <a:pPr lvl="1"/>
            <a:r>
              <a:rPr lang="en-US" altLang="en-US" sz="2400" dirty="0"/>
              <a:t>The braiding of two individual’s behavior  </a:t>
            </a:r>
          </a:p>
          <a:p>
            <a:r>
              <a:rPr lang="en-US" altLang="en-US" sz="2800" dirty="0"/>
              <a:t>Relationships</a:t>
            </a:r>
          </a:p>
          <a:p>
            <a:pPr lvl="1"/>
            <a:r>
              <a:rPr lang="en-US" altLang="en-US" sz="2400" dirty="0"/>
              <a:t>“succession of interactions”</a:t>
            </a:r>
          </a:p>
          <a:p>
            <a:pPr lvl="2"/>
            <a:r>
              <a:rPr lang="en-US" altLang="en-US" sz="2000" dirty="0"/>
              <a:t>Friendship is a reciprocal, voluntary relationship based on affection</a:t>
            </a:r>
          </a:p>
          <a:p>
            <a:r>
              <a:rPr lang="en-US" altLang="en-US" sz="2800" dirty="0"/>
              <a:t>Groups – collection of interacting kids</a:t>
            </a:r>
          </a:p>
          <a:p>
            <a:pPr lvl="1"/>
            <a:r>
              <a:rPr lang="en-US" altLang="en-US" sz="2400" dirty="0"/>
              <a:t>Defined by cohesiveness, hierarchy, heterogeneity</a:t>
            </a:r>
          </a:p>
          <a:p>
            <a:r>
              <a:rPr lang="en-US" altLang="en-US" sz="2800" dirty="0"/>
              <a:t>Networks</a:t>
            </a:r>
          </a:p>
          <a:p>
            <a:pPr lvl="1"/>
            <a:r>
              <a:rPr lang="en-US" altLang="en-US" sz="2400" dirty="0"/>
              <a:t>The instantiation of all interactions in a classroom?</a:t>
            </a:r>
          </a:p>
        </p:txBody>
      </p:sp>
    </p:spTree>
    <p:extLst>
      <p:ext uri="{BB962C8B-B14F-4D97-AF65-F5344CB8AC3E}">
        <p14:creationId xmlns:p14="http://schemas.microsoft.com/office/powerpoint/2010/main" val="1831847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2626" y="1648727"/>
            <a:ext cx="8524328" cy="4734998"/>
          </a:xfrm>
          <a:prstGeom prst="rect">
            <a:avLst/>
          </a:prstGeom>
        </p:spPr>
      </p:pic>
      <p:sp>
        <p:nvSpPr>
          <p:cNvPr id="2" name="Title 1"/>
          <p:cNvSpPr>
            <a:spLocks noGrp="1"/>
          </p:cNvSpPr>
          <p:nvPr>
            <p:ph type="title"/>
          </p:nvPr>
        </p:nvSpPr>
        <p:spPr>
          <a:xfrm>
            <a:off x="-51547" y="88762"/>
            <a:ext cx="9247094" cy="1429123"/>
          </a:xfrm>
        </p:spPr>
        <p:txBody>
          <a:bodyPr>
            <a:normAutofit/>
          </a:bodyPr>
          <a:lstStyle/>
          <a:p>
            <a:r>
              <a:rPr lang="en-US" dirty="0">
                <a:solidFill>
                  <a:prstClr val="white"/>
                </a:solidFill>
              </a:rPr>
              <a:t>Predicting isolation: Disability status and </a:t>
            </a:r>
            <a:r>
              <a:rPr lang="en-US" dirty="0" err="1">
                <a:solidFill>
                  <a:prstClr val="white"/>
                </a:solidFill>
              </a:rPr>
              <a:t>homophily</a:t>
            </a:r>
            <a:r>
              <a:rPr lang="en-US" dirty="0">
                <a:solidFill>
                  <a:prstClr val="white"/>
                </a:solidFill>
              </a:rPr>
              <a:t>, with covariates</a:t>
            </a:r>
            <a:endParaRPr lang="en-US" dirty="0"/>
          </a:p>
        </p:txBody>
      </p:sp>
      <p:sp>
        <p:nvSpPr>
          <p:cNvPr id="4" name="Slide Number Placeholder 3"/>
          <p:cNvSpPr>
            <a:spLocks noGrp="1"/>
          </p:cNvSpPr>
          <p:nvPr>
            <p:ph type="sldNum" sz="quarter" idx="12"/>
          </p:nvPr>
        </p:nvSpPr>
        <p:spPr/>
        <p:txBody>
          <a:bodyPr/>
          <a:lstStyle/>
          <a:p>
            <a:fld id="{C9524BA0-45A8-4E46-80C2-09B5C7F94D1A}" type="slidenum">
              <a:rPr lang="en-US" smtClean="0">
                <a:solidFill>
                  <a:prstClr val="black">
                    <a:lumMod val="65000"/>
                    <a:lumOff val="35000"/>
                  </a:prstClr>
                </a:solidFill>
              </a:rPr>
              <a:pPr/>
              <a:t>50</a:t>
            </a:fld>
            <a:endParaRPr lang="en-US">
              <a:solidFill>
                <a:prstClr val="black">
                  <a:lumMod val="65000"/>
                  <a:lumOff val="35000"/>
                </a:prstClr>
              </a:solidFill>
            </a:endParaRPr>
          </a:p>
        </p:txBody>
      </p:sp>
      <p:sp>
        <p:nvSpPr>
          <p:cNvPr id="24" name="Rectangle 23"/>
          <p:cNvSpPr/>
          <p:nvPr/>
        </p:nvSpPr>
        <p:spPr>
          <a:xfrm>
            <a:off x="9302661" y="6101369"/>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6" name="Rectangle 25"/>
          <p:cNvSpPr/>
          <p:nvPr/>
        </p:nvSpPr>
        <p:spPr>
          <a:xfrm>
            <a:off x="9302660" y="5886629"/>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7" name="Rectangle 26"/>
          <p:cNvSpPr/>
          <p:nvPr/>
        </p:nvSpPr>
        <p:spPr>
          <a:xfrm>
            <a:off x="9302661" y="6316878"/>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0" name="Rectangle 19"/>
          <p:cNvSpPr/>
          <p:nvPr/>
        </p:nvSpPr>
        <p:spPr>
          <a:xfrm>
            <a:off x="6239754" y="2907651"/>
            <a:ext cx="239790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ctangle 20"/>
          <p:cNvSpPr/>
          <p:nvPr/>
        </p:nvSpPr>
        <p:spPr>
          <a:xfrm>
            <a:off x="6239296" y="3252684"/>
            <a:ext cx="250833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3" name="Rectangle 22"/>
          <p:cNvSpPr/>
          <p:nvPr/>
        </p:nvSpPr>
        <p:spPr>
          <a:xfrm>
            <a:off x="9372600" y="4876800"/>
            <a:ext cx="1001759"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8" name="Rectangle 27"/>
          <p:cNvSpPr/>
          <p:nvPr/>
        </p:nvSpPr>
        <p:spPr>
          <a:xfrm>
            <a:off x="6281556" y="4594436"/>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6239295" y="4249403"/>
            <a:ext cx="2508338" cy="16565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278501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CC0A2A-4536-4A36-813A-1ACE02E07AE8}"/>
              </a:ext>
            </a:extLst>
          </p:cNvPr>
          <p:cNvPicPr>
            <a:picLocks noChangeAspect="1"/>
          </p:cNvPicPr>
          <p:nvPr/>
        </p:nvPicPr>
        <p:blipFill rotWithShape="1">
          <a:blip r:embed="rId6"/>
          <a:srcRect r="10486"/>
          <a:stretch/>
        </p:blipFill>
        <p:spPr>
          <a:xfrm>
            <a:off x="4732918" y="2834940"/>
            <a:ext cx="2741519" cy="1807466"/>
          </a:xfrm>
          <a:prstGeom prst="rect">
            <a:avLst/>
          </a:prstGeom>
          <a:ln w="25400">
            <a:solidFill>
              <a:schemeClr val="accent4">
                <a:lumMod val="10000"/>
              </a:schemeClr>
            </a:solidFill>
          </a:ln>
        </p:spPr>
      </p:pic>
      <p:pic>
        <p:nvPicPr>
          <p:cNvPr id="9" name="Picture 8">
            <a:extLst>
              <a:ext uri="{FF2B5EF4-FFF2-40B4-BE49-F238E27FC236}">
                <a16:creationId xmlns:a16="http://schemas.microsoft.com/office/drawing/2014/main" id="{91DD5FD3-B02E-4F37-963E-DE9AB9D63E2A}"/>
              </a:ext>
            </a:extLst>
          </p:cNvPr>
          <p:cNvPicPr>
            <a:picLocks noChangeAspect="1"/>
          </p:cNvPicPr>
          <p:nvPr/>
        </p:nvPicPr>
        <p:blipFill rotWithShape="1">
          <a:blip r:embed="rId7"/>
          <a:srcRect r="10754" b="8482"/>
          <a:stretch/>
        </p:blipFill>
        <p:spPr>
          <a:xfrm>
            <a:off x="1973780" y="2836338"/>
            <a:ext cx="2750328" cy="1697182"/>
          </a:xfrm>
          <a:prstGeom prst="rect">
            <a:avLst/>
          </a:prstGeom>
          <a:ln w="25400">
            <a:solidFill>
              <a:schemeClr val="accent4">
                <a:lumMod val="10000"/>
              </a:schemeClr>
            </a:solidFill>
          </a:ln>
        </p:spPr>
      </p:pic>
      <p:sp>
        <p:nvSpPr>
          <p:cNvPr id="2" name="Title 1">
            <a:extLst>
              <a:ext uri="{FF2B5EF4-FFF2-40B4-BE49-F238E27FC236}">
                <a16:creationId xmlns:a16="http://schemas.microsoft.com/office/drawing/2014/main" id="{12AA907E-F2FC-4D8B-821C-2E3D77D6CABE}"/>
              </a:ext>
            </a:extLst>
          </p:cNvPr>
          <p:cNvSpPr>
            <a:spLocks noGrp="1"/>
          </p:cNvSpPr>
          <p:nvPr>
            <p:ph type="title"/>
          </p:nvPr>
        </p:nvSpPr>
        <p:spPr>
          <a:xfrm>
            <a:off x="123586" y="966224"/>
            <a:ext cx="9058452" cy="857250"/>
          </a:xfrm>
        </p:spPr>
        <p:txBody>
          <a:bodyPr/>
          <a:lstStyle/>
          <a:p>
            <a:r>
              <a:rPr lang="en-US" dirty="0"/>
              <a:t>Objective behavior measures to facilitate development</a:t>
            </a:r>
          </a:p>
        </p:txBody>
      </p:sp>
      <p:pic>
        <p:nvPicPr>
          <p:cNvPr id="18" name="Content Placeholder 6" descr="A screenshot of a map&#10;&#10;Description automatically generated with low confidence">
            <a:extLst>
              <a:ext uri="{FF2B5EF4-FFF2-40B4-BE49-F238E27FC236}">
                <a16:creationId xmlns:a16="http://schemas.microsoft.com/office/drawing/2014/main" id="{DE862283-6AB8-7B43-8F19-D9158C1E2EA3}"/>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51573" t="5600" b="53448"/>
          <a:stretch/>
        </p:blipFill>
        <p:spPr>
          <a:xfrm>
            <a:off x="5451571" y="4804982"/>
            <a:ext cx="1460027" cy="877940"/>
          </a:xfrm>
          <a:prstGeom prst="rect">
            <a:avLst/>
          </a:prstGeom>
          <a:ln w="25400">
            <a:solidFill>
              <a:schemeClr val="accent4">
                <a:lumMod val="10000"/>
              </a:schemeClr>
            </a:solidFill>
          </a:ln>
        </p:spPr>
      </p:pic>
      <p:pic>
        <p:nvPicPr>
          <p:cNvPr id="7" name="Picture 6">
            <a:extLst>
              <a:ext uri="{FF2B5EF4-FFF2-40B4-BE49-F238E27FC236}">
                <a16:creationId xmlns:a16="http://schemas.microsoft.com/office/drawing/2014/main" id="{E7B12112-F3DF-42C4-8BA4-52BE60D34E8E}"/>
              </a:ext>
            </a:extLst>
          </p:cNvPr>
          <p:cNvPicPr>
            <a:picLocks noChangeAspect="1"/>
          </p:cNvPicPr>
          <p:nvPr/>
        </p:nvPicPr>
        <p:blipFill rotWithShape="1">
          <a:blip r:embed="rId9"/>
          <a:srcRect l="78469" t="41128" r="13566" b="52797"/>
          <a:stretch/>
        </p:blipFill>
        <p:spPr>
          <a:xfrm>
            <a:off x="3324075" y="2224007"/>
            <a:ext cx="2657475" cy="571500"/>
          </a:xfrm>
          <a:prstGeom prst="rect">
            <a:avLst/>
          </a:prstGeom>
          <a:ln w="25400">
            <a:solidFill>
              <a:schemeClr val="accent4">
                <a:lumMod val="10000"/>
              </a:schemeClr>
            </a:solidFill>
          </a:ln>
        </p:spPr>
      </p:pic>
      <p:sp>
        <p:nvSpPr>
          <p:cNvPr id="12" name="TextBox 11">
            <a:extLst>
              <a:ext uri="{FF2B5EF4-FFF2-40B4-BE49-F238E27FC236}">
                <a16:creationId xmlns:a16="http://schemas.microsoft.com/office/drawing/2014/main" id="{3EA84A30-5F4E-4FE0-A5F8-9DB290874EEC}"/>
              </a:ext>
            </a:extLst>
          </p:cNvPr>
          <p:cNvSpPr txBox="1"/>
          <p:nvPr/>
        </p:nvSpPr>
        <p:spPr>
          <a:xfrm>
            <a:off x="2236304" y="4167722"/>
            <a:ext cx="1087771" cy="415498"/>
          </a:xfrm>
          <a:prstGeom prst="rect">
            <a:avLst/>
          </a:prstGeom>
          <a:solidFill>
            <a:srgbClr val="94B6D2"/>
          </a:solidFill>
          <a:ln w="25400">
            <a:solidFill>
              <a:schemeClr val="accent4">
                <a:lumMod val="10000"/>
              </a:schemeClr>
            </a:solidFill>
          </a:ln>
        </p:spPr>
        <p:txBody>
          <a:bodyPr wrap="square" rtlCol="0">
            <a:spAutoFit/>
          </a:bodyPr>
          <a:lstStyle/>
          <a:p>
            <a:pPr defTabSz="685800"/>
            <a:r>
              <a:rPr lang="en-US" sz="1050" i="1" dirty="0">
                <a:solidFill>
                  <a:srgbClr val="000000"/>
                </a:solidFill>
                <a:latin typeface="Arial" panose="020B0604020202020204" pitchFamily="34" charset="0"/>
                <a:cs typeface="Arial" panose="020B0604020202020204" pitchFamily="34" charset="0"/>
              </a:rPr>
              <a:t>r</a:t>
            </a:r>
            <a:r>
              <a:rPr lang="en-US" sz="1050" dirty="0">
                <a:solidFill>
                  <a:srgbClr val="000000"/>
                </a:solidFill>
                <a:latin typeface="Arial" panose="020B0604020202020204" pitchFamily="34" charset="0"/>
                <a:cs typeface="Arial" panose="020B0604020202020204" pitchFamily="34" charset="0"/>
              </a:rPr>
              <a:t> = -.42,</a:t>
            </a:r>
            <a:r>
              <a:rPr lang="en-US" sz="1050" i="1" dirty="0">
                <a:solidFill>
                  <a:srgbClr val="000000"/>
                </a:solidFill>
                <a:latin typeface="Arial" panose="020B0604020202020204" pitchFamily="34" charset="0"/>
                <a:cs typeface="Arial" panose="020B0604020202020204" pitchFamily="34" charset="0"/>
              </a:rPr>
              <a:t> p </a:t>
            </a:r>
            <a:r>
              <a:rPr lang="en-US" sz="1050" dirty="0">
                <a:solidFill>
                  <a:srgbClr val="000000"/>
                </a:solidFill>
                <a:latin typeface="Arial" panose="020B0604020202020204" pitchFamily="34" charset="0"/>
                <a:cs typeface="Arial" panose="020B0604020202020204" pitchFamily="34" charset="0"/>
              </a:rPr>
              <a:t>&lt; .01</a:t>
            </a:r>
          </a:p>
        </p:txBody>
      </p:sp>
      <p:sp>
        <p:nvSpPr>
          <p:cNvPr id="13" name="TextBox 12">
            <a:extLst>
              <a:ext uri="{FF2B5EF4-FFF2-40B4-BE49-F238E27FC236}">
                <a16:creationId xmlns:a16="http://schemas.microsoft.com/office/drawing/2014/main" id="{A5F3F251-450C-4A22-B7B4-4C8E6F30B13B}"/>
              </a:ext>
            </a:extLst>
          </p:cNvPr>
          <p:cNvSpPr txBox="1"/>
          <p:nvPr/>
        </p:nvSpPr>
        <p:spPr>
          <a:xfrm>
            <a:off x="6501574" y="4158567"/>
            <a:ext cx="1021433" cy="253916"/>
          </a:xfrm>
          <a:prstGeom prst="rect">
            <a:avLst/>
          </a:prstGeom>
          <a:solidFill>
            <a:srgbClr val="94B6D2"/>
          </a:solidFill>
          <a:ln w="25400">
            <a:solidFill>
              <a:schemeClr val="accent4">
                <a:lumMod val="10000"/>
              </a:schemeClr>
            </a:solidFill>
          </a:ln>
        </p:spPr>
        <p:txBody>
          <a:bodyPr wrap="none" rtlCol="0">
            <a:spAutoFit/>
          </a:bodyPr>
          <a:lstStyle>
            <a:defPPr>
              <a:defRPr lang="en-US"/>
            </a:defPPr>
            <a:lvl1pPr>
              <a:defRPr i="1"/>
            </a:lvl1pPr>
          </a:lstStyle>
          <a:p>
            <a:pPr defTabSz="685800"/>
            <a:r>
              <a:rPr lang="en-US" sz="1050" dirty="0">
                <a:solidFill>
                  <a:srgbClr val="000000"/>
                </a:solidFill>
                <a:latin typeface="Arial" panose="020B0604020202020204" pitchFamily="34" charset="0"/>
                <a:cs typeface="Arial" panose="020B0604020202020204" pitchFamily="34" charset="0"/>
              </a:rPr>
              <a:t>r =.51, p &lt; .01</a:t>
            </a:r>
          </a:p>
        </p:txBody>
      </p:sp>
      <p:sp>
        <p:nvSpPr>
          <p:cNvPr id="11" name="Title 1">
            <a:extLst>
              <a:ext uri="{FF2B5EF4-FFF2-40B4-BE49-F238E27FC236}">
                <a16:creationId xmlns:a16="http://schemas.microsoft.com/office/drawing/2014/main" id="{48DFF9FA-61B9-4CBB-BB78-77297465563F}"/>
              </a:ext>
            </a:extLst>
          </p:cNvPr>
          <p:cNvSpPr txBox="1">
            <a:spLocks/>
          </p:cNvSpPr>
          <p:nvPr/>
        </p:nvSpPr>
        <p:spPr>
          <a:xfrm>
            <a:off x="4732918" y="4525262"/>
            <a:ext cx="2750328" cy="287857"/>
          </a:xfrm>
          <a:prstGeom prst="rect">
            <a:avLst/>
          </a:prstGeom>
          <a:solidFill>
            <a:schemeClr val="bg1"/>
          </a:solidFill>
          <a:ln w="25400">
            <a:solidFill>
              <a:schemeClr val="accent4">
                <a:lumMod val="10000"/>
              </a:schemeClr>
            </a:solidFill>
          </a:ln>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defTabSz="685800" fontAlgn="auto">
              <a:spcAft>
                <a:spcPts val="0"/>
              </a:spcAft>
              <a:defRPr/>
            </a:pPr>
            <a:r>
              <a:rPr lang="en-US" sz="1950" dirty="0">
                <a:solidFill>
                  <a:sysClr val="windowText" lastClr="000000">
                    <a:lumMod val="85000"/>
                    <a:lumOff val="15000"/>
                  </a:sysClr>
                </a:solidFill>
                <a:latin typeface="Avenir Next LT Pro Light" panose="02020404030301010803"/>
                <a:cs typeface="Arial"/>
              </a:rPr>
              <a:t>Frequency</a:t>
            </a:r>
            <a:r>
              <a:rPr lang="en-US" sz="1800" dirty="0">
                <a:solidFill>
                  <a:sysClr val="windowText" lastClr="000000">
                    <a:lumMod val="85000"/>
                    <a:lumOff val="15000"/>
                  </a:sysClr>
                </a:solidFill>
                <a:latin typeface="Avenir Next LT Pro Light" panose="02020404030301010803"/>
                <a:cs typeface="Arial"/>
              </a:rPr>
              <a:t> (Pitch)</a:t>
            </a:r>
          </a:p>
        </p:txBody>
      </p:sp>
      <p:pic>
        <p:nvPicPr>
          <p:cNvPr id="5" name="Picture 4"/>
          <p:cNvPicPr>
            <a:picLocks noChangeAspect="1"/>
          </p:cNvPicPr>
          <p:nvPr/>
        </p:nvPicPr>
        <p:blipFill>
          <a:blip r:embed="rId10"/>
          <a:stretch>
            <a:fillRect/>
          </a:stretch>
        </p:blipFill>
        <p:spPr>
          <a:xfrm>
            <a:off x="8028812" y="2409272"/>
            <a:ext cx="790315" cy="869346"/>
          </a:xfrm>
          <a:prstGeom prst="rect">
            <a:avLst/>
          </a:prstGeom>
          <a:ln w="25400">
            <a:solidFill>
              <a:schemeClr val="accent4">
                <a:lumMod val="10000"/>
              </a:schemeClr>
            </a:solidFill>
          </a:ln>
        </p:spPr>
      </p:pic>
      <p:sp>
        <p:nvSpPr>
          <p:cNvPr id="15" name="Rectangle 14"/>
          <p:cNvSpPr/>
          <p:nvPr/>
        </p:nvSpPr>
        <p:spPr>
          <a:xfrm>
            <a:off x="7938195" y="4073605"/>
            <a:ext cx="971551" cy="415498"/>
          </a:xfrm>
          <a:prstGeom prst="rect">
            <a:avLst/>
          </a:prstGeom>
          <a:ln w="25400">
            <a:noFill/>
          </a:ln>
        </p:spPr>
        <p:txBody>
          <a:bodyPr wrap="square">
            <a:spAutoFit/>
          </a:bodyPr>
          <a:lstStyle/>
          <a:p>
            <a:pPr algn="ctr" defTabSz="685800" eaLnBrk="1" hangingPunct="1"/>
            <a:endParaRPr lang="en-US" altLang="en-US" sz="1050" i="1" dirty="0">
              <a:solidFill>
                <a:srgbClr val="FFFFFF"/>
              </a:solidFill>
              <a:latin typeface="Helvetica" panose="020B0604020202020204" pitchFamily="34" charset="0"/>
              <a:cs typeface="Arial" panose="020B0604020202020204" pitchFamily="34" charset="0"/>
            </a:endParaRPr>
          </a:p>
          <a:p>
            <a:pPr algn="ctr" defTabSz="685800" eaLnBrk="1" hangingPunct="1"/>
            <a:r>
              <a:rPr lang="en-US" altLang="en-US" sz="1050" dirty="0">
                <a:solidFill>
                  <a:srgbClr val="FFFFFF"/>
                </a:solidFill>
                <a:latin typeface="Helvetica" panose="020B0604020202020204" pitchFamily="34" charset="0"/>
                <a:cs typeface="Arial" panose="020B0604020202020204" pitchFamily="34" charset="0"/>
              </a:rPr>
              <a:t>Moffitt,  2021</a:t>
            </a:r>
          </a:p>
        </p:txBody>
      </p:sp>
      <p:pic>
        <p:nvPicPr>
          <p:cNvPr id="17"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l="5280" t="11011" r="4726" b="13490"/>
          <a:stretch>
            <a:fillRect/>
          </a:stretch>
        </p:blipFill>
        <p:spPr bwMode="auto">
          <a:xfrm>
            <a:off x="4086331" y="4827176"/>
            <a:ext cx="1132964" cy="868829"/>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rcRect l="10931"/>
          <a:stretch>
            <a:fillRect/>
          </a:stretch>
        </p:blipFill>
        <p:spPr bwMode="auto">
          <a:xfrm>
            <a:off x="2604906" y="4829373"/>
            <a:ext cx="1224773" cy="816851"/>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Miami CTSI">
            <a:extLst>
              <a:ext uri="{FF2B5EF4-FFF2-40B4-BE49-F238E27FC236}">
                <a16:creationId xmlns:a16="http://schemas.microsoft.com/office/drawing/2014/main" id="{C8BA3C24-738B-43D4-915F-3226539526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3030" y="5027992"/>
            <a:ext cx="1464788" cy="728348"/>
          </a:xfrm>
          <a:prstGeom prst="rect">
            <a:avLst/>
          </a:prstGeom>
          <a:noFill/>
          <a:extLst>
            <a:ext uri="{909E8E84-426E-40DD-AFC4-6F175D3DCCD1}">
              <a14:hiddenFill xmlns:a14="http://schemas.microsoft.com/office/drawing/2010/main">
                <a:solidFill>
                  <a:srgbClr val="FFFFFF"/>
                </a:solidFill>
              </a14:hiddenFill>
            </a:ext>
          </a:extLst>
        </p:spPr>
      </p:pic>
      <p:pic>
        <p:nvPicPr>
          <p:cNvPr id="21" name="114220-114315.copy2.avi">
            <a:hlinkClick r:id="" action="ppaction://media"/>
            <a:extLst>
              <a:ext uri="{FF2B5EF4-FFF2-40B4-BE49-F238E27FC236}">
                <a16:creationId xmlns:a16="http://schemas.microsoft.com/office/drawing/2014/main" id="{E81C36C0-351E-4DB1-B07B-E80AABD61E92}"/>
              </a:ext>
            </a:extLst>
          </p:cNvPr>
          <p:cNvPicPr>
            <a:picLocks noChangeAspect="1"/>
          </p:cNvPicPr>
          <p:nvPr>
            <a:videoFile r:link="rId3"/>
            <p:extLst>
              <p:ext uri="{DAA4B4D4-6D71-4841-9C94-3DE7FCFB9230}">
                <p14:media xmlns:p14="http://schemas.microsoft.com/office/powerpoint/2010/main" r:link="rId2"/>
              </p:ext>
            </p:extLst>
          </p:nvPr>
        </p:nvPicPr>
        <p:blipFill>
          <a:blip r:embed="rId14">
            <a:extLst>
              <a:ext uri="{28A0092B-C50C-407E-A947-70E740481C1C}">
                <a14:useLocalDpi xmlns:a14="http://schemas.microsoft.com/office/drawing/2010/main" val="0"/>
              </a:ext>
            </a:extLst>
          </a:blip>
          <a:srcRect/>
          <a:stretch>
            <a:fillRect/>
          </a:stretch>
        </p:blipFill>
        <p:spPr bwMode="auto">
          <a:xfrm>
            <a:off x="85547" y="3120856"/>
            <a:ext cx="1787652" cy="1206665"/>
          </a:xfrm>
          <a:prstGeom prst="rect">
            <a:avLst/>
          </a:prstGeom>
          <a:noFill/>
          <a:ln w="25400">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8DFF9FA-61B9-4CBB-BB78-77297465563F}"/>
              </a:ext>
            </a:extLst>
          </p:cNvPr>
          <p:cNvSpPr txBox="1">
            <a:spLocks/>
          </p:cNvSpPr>
          <p:nvPr/>
        </p:nvSpPr>
        <p:spPr>
          <a:xfrm>
            <a:off x="1948911" y="4525262"/>
            <a:ext cx="2784007" cy="279721"/>
          </a:xfrm>
          <a:prstGeom prst="rect">
            <a:avLst/>
          </a:prstGeom>
          <a:noFill/>
          <a:ln w="25400">
            <a:solidFill>
              <a:schemeClr val="accent4">
                <a:lumMod val="10000"/>
              </a:schemeClr>
            </a:solidFill>
          </a:ln>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defTabSz="685800" fontAlgn="auto">
              <a:spcAft>
                <a:spcPts val="0"/>
              </a:spcAft>
              <a:defRPr/>
            </a:pPr>
            <a:r>
              <a:rPr lang="en-US" sz="1800" dirty="0">
                <a:solidFill>
                  <a:sysClr val="windowText" lastClr="000000">
                    <a:lumMod val="85000"/>
                    <a:lumOff val="15000"/>
                  </a:sysClr>
                </a:solidFill>
                <a:latin typeface="Avenir Next LT Pro Light" panose="02020404030301010803"/>
                <a:cs typeface="Arial"/>
              </a:rPr>
              <a:t>Vocal Complexity</a:t>
            </a:r>
          </a:p>
        </p:txBody>
      </p:sp>
      <p:sp>
        <p:nvSpPr>
          <p:cNvPr id="19" name="Rectangle 2">
            <a:extLst>
              <a:ext uri="{FF2B5EF4-FFF2-40B4-BE49-F238E27FC236}">
                <a16:creationId xmlns:a16="http://schemas.microsoft.com/office/drawing/2014/main" id="{24001B85-8050-48D3-A9DB-B0DEB73A924A}"/>
              </a:ext>
            </a:extLst>
          </p:cNvPr>
          <p:cNvSpPr>
            <a:spLocks noChangeArrowheads="1"/>
          </p:cNvSpPr>
          <p:nvPr/>
        </p:nvSpPr>
        <p:spPr bwMode="auto">
          <a:xfrm>
            <a:off x="7804684" y="4349884"/>
            <a:ext cx="117538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Moffitt, Perry,</a:t>
            </a:r>
          </a:p>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Messinger,</a:t>
            </a:r>
          </a:p>
          <a:p>
            <a:pPr algn="ct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et al., 2021</a:t>
            </a:r>
          </a:p>
        </p:txBody>
      </p:sp>
      <p:sp>
        <p:nvSpPr>
          <p:cNvPr id="22" name="TextBox 21">
            <a:extLst>
              <a:ext uri="{FF2B5EF4-FFF2-40B4-BE49-F238E27FC236}">
                <a16:creationId xmlns:a16="http://schemas.microsoft.com/office/drawing/2014/main" id="{9F294AFC-A435-4EC9-8834-F5540DE4F4EB}"/>
              </a:ext>
            </a:extLst>
          </p:cNvPr>
          <p:cNvSpPr txBox="1"/>
          <p:nvPr/>
        </p:nvSpPr>
        <p:spPr>
          <a:xfrm>
            <a:off x="2607860" y="1792134"/>
            <a:ext cx="5222868"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00" eaLnBrk="1" fontAlgn="auto" hangingPunct="1">
              <a:spcBef>
                <a:spcPts val="0"/>
              </a:spcBef>
              <a:spcAft>
                <a:spcPts val="0"/>
              </a:spcAft>
            </a:pPr>
            <a:r>
              <a:rPr lang="en-US" sz="1500" b="1" dirty="0">
                <a:solidFill>
                  <a:srgbClr val="3F3F3F"/>
                </a:solidFill>
                <a:latin typeface="Arial"/>
                <a:cs typeface="Arial"/>
              </a:rPr>
              <a:t>Child vocalizations </a:t>
            </a:r>
            <a:r>
              <a:rPr lang="en-US" sz="1500" b="1" i="1" dirty="0">
                <a:solidFill>
                  <a:srgbClr val="3F3F3F"/>
                </a:solidFill>
                <a:latin typeface="Arial"/>
                <a:cs typeface="Arial"/>
              </a:rPr>
              <a:t>in the clinic </a:t>
            </a:r>
            <a:r>
              <a:rPr lang="en-US" sz="1500" b="1" dirty="0">
                <a:solidFill>
                  <a:srgbClr val="3F3F3F"/>
                </a:solidFill>
                <a:latin typeface="Arial"/>
                <a:cs typeface="Arial"/>
              </a:rPr>
              <a:t>predict autism severity</a:t>
            </a:r>
          </a:p>
        </p:txBody>
      </p:sp>
      <p:pic>
        <p:nvPicPr>
          <p:cNvPr id="23" name="Picture 10">
            <a:extLst>
              <a:ext uri="{FF2B5EF4-FFF2-40B4-BE49-F238E27FC236}">
                <a16:creationId xmlns:a16="http://schemas.microsoft.com/office/drawing/2014/main" id="{290D0FD5-B517-4932-A449-26DED59BD0A5}"/>
              </a:ext>
            </a:extLst>
          </p:cNvPr>
          <p:cNvPicPr>
            <a:picLocks noChangeAspect="1"/>
          </p:cNvPicPr>
          <p:nvPr/>
        </p:nvPicPr>
        <p:blipFill>
          <a:blip r:embed="rId15" cstate="print">
            <a:extLst>
              <a:ext uri="{28A0092B-C50C-407E-A947-70E740481C1C}">
                <a14:useLocalDpi xmlns:a14="http://schemas.microsoft.com/office/drawing/2010/main" val="0"/>
              </a:ext>
            </a:extLst>
          </a:blip>
          <a:srcRect l="8696" t="11421" r="6522" b="-2792"/>
          <a:stretch>
            <a:fillRect/>
          </a:stretch>
        </p:blipFill>
        <p:spPr bwMode="auto">
          <a:xfrm>
            <a:off x="7995898" y="3373429"/>
            <a:ext cx="823229" cy="94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445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7A420A8A-628B-40D6-9D7C-B3D4845E9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6335"/>
          <a:stretch>
            <a:fillRect/>
          </a:stretch>
        </p:blipFill>
        <p:spPr bwMode="auto">
          <a:xfrm>
            <a:off x="1779873" y="4479087"/>
            <a:ext cx="1482205" cy="12187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1" descr="cid:BC4C2EEB-8204-4502-A12A-BB25BD455A87@attlocal.net">
            <a:extLst>
              <a:ext uri="{FF2B5EF4-FFF2-40B4-BE49-F238E27FC236}">
                <a16:creationId xmlns:a16="http://schemas.microsoft.com/office/drawing/2014/main" id="{D243434B-0E4D-4F73-A267-52A607431E0F}"/>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r="13249"/>
          <a:stretch>
            <a:fillRect/>
          </a:stretch>
        </p:blipFill>
        <p:spPr bwMode="auto">
          <a:xfrm rot="3500082">
            <a:off x="183439" y="3606414"/>
            <a:ext cx="1344231" cy="100706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0617CC-E5F6-4D14-A107-0550D25C03F2}"/>
              </a:ext>
            </a:extLst>
          </p:cNvPr>
          <p:cNvSpPr>
            <a:spLocks noGrp="1"/>
          </p:cNvSpPr>
          <p:nvPr>
            <p:ph type="ctrTitle"/>
          </p:nvPr>
        </p:nvSpPr>
        <p:spPr>
          <a:xfrm>
            <a:off x="4333876" y="1491681"/>
            <a:ext cx="4952999" cy="632349"/>
          </a:xfrm>
        </p:spPr>
        <p:txBody>
          <a:bodyPr>
            <a:normAutofit fontScale="90000"/>
          </a:bodyPr>
          <a:lstStyle/>
          <a:p>
            <a:r>
              <a:rPr lang="en-US" sz="3600" dirty="0">
                <a:solidFill>
                  <a:schemeClr val="accent6"/>
                </a:solidFill>
              </a:rPr>
              <a:t>Interactive Behavior in Schools (IBIS)</a:t>
            </a:r>
          </a:p>
        </p:txBody>
      </p:sp>
      <p:sp>
        <p:nvSpPr>
          <p:cNvPr id="10" name="Freeform: Shape 9">
            <a:extLst>
              <a:ext uri="{FF2B5EF4-FFF2-40B4-BE49-F238E27FC236}">
                <a16:creationId xmlns:a16="http://schemas.microsoft.com/office/drawing/2014/main" id="{DE3AA4A5-5B03-4632-A0A8-B85C63B0FC01}"/>
              </a:ext>
            </a:extLst>
          </p:cNvPr>
          <p:cNvSpPr/>
          <p:nvPr/>
        </p:nvSpPr>
        <p:spPr>
          <a:xfrm>
            <a:off x="881234" y="1885097"/>
            <a:ext cx="3182451" cy="2606990"/>
          </a:xfrm>
          <a:custGeom>
            <a:avLst/>
            <a:gdLst>
              <a:gd name="connsiteX0" fmla="*/ 0 w 3149480"/>
              <a:gd name="connsiteY0" fmla="*/ 1433927 h 2867854"/>
              <a:gd name="connsiteX1" fmla="*/ 819346 w 3149480"/>
              <a:gd name="connsiteY1" fmla="*/ 1 h 2867854"/>
              <a:gd name="connsiteX2" fmla="*/ 2330134 w 3149480"/>
              <a:gd name="connsiteY2" fmla="*/ 1 h 2867854"/>
              <a:gd name="connsiteX3" fmla="*/ 3149480 w 3149480"/>
              <a:gd name="connsiteY3" fmla="*/ 1433927 h 2867854"/>
              <a:gd name="connsiteX4" fmla="*/ 2330134 w 3149480"/>
              <a:gd name="connsiteY4" fmla="*/ 2867853 h 2867854"/>
              <a:gd name="connsiteX5" fmla="*/ 819346 w 3149480"/>
              <a:gd name="connsiteY5" fmla="*/ 2867853 h 2867854"/>
              <a:gd name="connsiteX6" fmla="*/ 0 w 3149480"/>
              <a:gd name="connsiteY6" fmla="*/ 1433927 h 286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9480" h="2867854">
                <a:moveTo>
                  <a:pt x="0" y="1433927"/>
                </a:moveTo>
                <a:lnTo>
                  <a:pt x="819346" y="1"/>
                </a:lnTo>
                <a:lnTo>
                  <a:pt x="2330134" y="1"/>
                </a:lnTo>
                <a:lnTo>
                  <a:pt x="3149480" y="1433927"/>
                </a:lnTo>
                <a:lnTo>
                  <a:pt x="2330134" y="2867853"/>
                </a:lnTo>
                <a:lnTo>
                  <a:pt x="819346" y="2867853"/>
                </a:lnTo>
                <a:lnTo>
                  <a:pt x="0" y="1433927"/>
                </a:lnTo>
                <a:close/>
              </a:path>
            </a:pathLst>
          </a:custGeom>
          <a:solidFill>
            <a:srgbClr val="F9FEF8"/>
          </a:solidFill>
          <a:ln w="254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6636" tIns="430361" rIns="466636" bIns="430361" numCol="1" spcCol="1270" anchor="ctr" anchorCtr="0">
            <a:noAutofit/>
          </a:bodyPr>
          <a:lstStyle/>
          <a:p>
            <a:pPr algn="ctr" defTabSz="2133600" eaLnBrk="1" fontAlgn="auto" hangingPunct="1">
              <a:lnSpc>
                <a:spcPct val="90000"/>
              </a:lnSpc>
              <a:spcAft>
                <a:spcPct val="35000"/>
              </a:spcAft>
              <a:defRPr/>
            </a:pPr>
            <a:endParaRPr lang="en-US" sz="4800" dirty="0">
              <a:solidFill>
                <a:prstClr val="white"/>
              </a:solidFill>
              <a:latin typeface="Calibri" panose="020F0502020204030204"/>
              <a:cs typeface="Arial"/>
            </a:endParaRPr>
          </a:p>
        </p:txBody>
      </p:sp>
      <p:pic>
        <p:nvPicPr>
          <p:cNvPr id="17" name="Picture 24" descr="precision-indoor-real-time-location-systems-7-728.jpg">
            <a:extLst>
              <a:ext uri="{FF2B5EF4-FFF2-40B4-BE49-F238E27FC236}">
                <a16:creationId xmlns:a16="http://schemas.microsoft.com/office/drawing/2014/main" id="{6A8491E8-D264-4441-BF02-662AA3D3A6E9}"/>
              </a:ext>
            </a:extLst>
          </p:cNvPr>
          <p:cNvPicPr>
            <a:picLocks noChangeAspect="1"/>
          </p:cNvPicPr>
          <p:nvPr/>
        </p:nvPicPr>
        <p:blipFill rotWithShape="1">
          <a:blip r:embed="rId6">
            <a:extLst>
              <a:ext uri="{28A0092B-C50C-407E-A947-70E740481C1C}">
                <a14:useLocalDpi xmlns:a14="http://schemas.microsoft.com/office/drawing/2010/main" val="0"/>
              </a:ext>
            </a:extLst>
          </a:blip>
          <a:srcRect l="4573" t="26435" r="83615" b="41698"/>
          <a:stretch/>
        </p:blipFill>
        <p:spPr bwMode="auto">
          <a:xfrm rot="1953947">
            <a:off x="3699196" y="3307650"/>
            <a:ext cx="601373" cy="12070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4" descr="precision-indoor-real-time-location-systems-7-728.jpg">
            <a:extLst>
              <a:ext uri="{FF2B5EF4-FFF2-40B4-BE49-F238E27FC236}">
                <a16:creationId xmlns:a16="http://schemas.microsoft.com/office/drawing/2014/main" id="{F8F40164-845D-4021-95FA-560BCB451D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43" t="21679" r="24574" b="38659"/>
          <a:stretch/>
        </p:blipFill>
        <p:spPr bwMode="auto">
          <a:xfrm rot="3473024">
            <a:off x="3342975" y="1994224"/>
            <a:ext cx="1338737" cy="7703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3A77D5C-602B-4540-995A-3EC5A0DCA954}"/>
              </a:ext>
            </a:extLst>
          </p:cNvPr>
          <p:cNvSpPr/>
          <p:nvPr/>
        </p:nvSpPr>
        <p:spPr>
          <a:xfrm>
            <a:off x="1289916" y="-466153"/>
            <a:ext cx="2100939" cy="330200"/>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What do we collect?</a:t>
            </a:r>
          </a:p>
        </p:txBody>
      </p:sp>
      <p:sp>
        <p:nvSpPr>
          <p:cNvPr id="19" name="Rectangle: Rounded Corners 18">
            <a:extLst>
              <a:ext uri="{FF2B5EF4-FFF2-40B4-BE49-F238E27FC236}">
                <a16:creationId xmlns:a16="http://schemas.microsoft.com/office/drawing/2014/main" id="{981706B7-C071-4EF4-A80B-FE0933D836A4}"/>
              </a:ext>
            </a:extLst>
          </p:cNvPr>
          <p:cNvSpPr/>
          <p:nvPr/>
        </p:nvSpPr>
        <p:spPr>
          <a:xfrm>
            <a:off x="4605653" y="-573873"/>
            <a:ext cx="2560410" cy="361953"/>
          </a:xfrm>
          <a:prstGeom prst="roundRect">
            <a:avLst/>
          </a:prstGeom>
          <a:solidFill>
            <a:schemeClr val="accent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dirty="0">
                <a:solidFill>
                  <a:prstClr val="white"/>
                </a:solidFill>
                <a:latin typeface="Calibri" panose="020F0502020204030204"/>
                <a:cs typeface="Arial"/>
              </a:rPr>
              <a:t>How do we collect this?</a:t>
            </a:r>
          </a:p>
        </p:txBody>
      </p:sp>
      <p:pic>
        <p:nvPicPr>
          <p:cNvPr id="29" name="Google Shape;110;p16">
            <a:extLst>
              <a:ext uri="{FF2B5EF4-FFF2-40B4-BE49-F238E27FC236}">
                <a16:creationId xmlns:a16="http://schemas.microsoft.com/office/drawing/2014/main" id="{BD7EA8E5-539E-4572-BF24-C2203838C647}"/>
              </a:ext>
            </a:extLst>
          </p:cNvPr>
          <p:cNvPicPr preferRelativeResize="0"/>
          <p:nvPr/>
        </p:nvPicPr>
        <p:blipFill>
          <a:blip r:embed="rId8">
            <a:alphaModFix/>
          </a:blip>
          <a:stretch>
            <a:fillRect/>
          </a:stretch>
        </p:blipFill>
        <p:spPr>
          <a:xfrm>
            <a:off x="1482039" y="2302449"/>
            <a:ext cx="1969978" cy="1770004"/>
          </a:xfrm>
          <a:prstGeom prst="rect">
            <a:avLst/>
          </a:prstGeom>
          <a:noFill/>
          <a:ln w="25400">
            <a:solidFill>
              <a:schemeClr val="tx1"/>
            </a:solidFill>
          </a:ln>
        </p:spPr>
      </p:pic>
      <p:pic>
        <p:nvPicPr>
          <p:cNvPr id="24" name="Picture 9">
            <a:extLst>
              <a:ext uri="{FF2B5EF4-FFF2-40B4-BE49-F238E27FC236}">
                <a16:creationId xmlns:a16="http://schemas.microsoft.com/office/drawing/2014/main" id="{AFDF8D52-52E7-4081-A478-E9CBE45E277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11649">
            <a:off x="213596" y="1778463"/>
            <a:ext cx="1183641" cy="10479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57CDB2-3C24-46CC-A8E6-D0427A7CAC5E}"/>
              </a:ext>
            </a:extLst>
          </p:cNvPr>
          <p:cNvPicPr>
            <a:picLocks noChangeAspect="1"/>
          </p:cNvPicPr>
          <p:nvPr/>
        </p:nvPicPr>
        <p:blipFill>
          <a:blip r:embed="rId10"/>
          <a:stretch>
            <a:fillRect/>
          </a:stretch>
        </p:blipFill>
        <p:spPr>
          <a:xfrm>
            <a:off x="2059799" y="946949"/>
            <a:ext cx="822089" cy="938148"/>
          </a:xfrm>
          <a:prstGeom prst="rect">
            <a:avLst/>
          </a:prstGeom>
          <a:ln w="25400">
            <a:solidFill>
              <a:schemeClr val="tx1"/>
            </a:solidFill>
          </a:ln>
        </p:spPr>
      </p:pic>
      <p:grpSp>
        <p:nvGrpSpPr>
          <p:cNvPr id="5" name="Group 4">
            <a:extLst>
              <a:ext uri="{FF2B5EF4-FFF2-40B4-BE49-F238E27FC236}">
                <a16:creationId xmlns:a16="http://schemas.microsoft.com/office/drawing/2014/main" id="{916071CE-7E82-4A5B-86E2-3A1C9A684DD5}"/>
              </a:ext>
            </a:extLst>
          </p:cNvPr>
          <p:cNvGrpSpPr/>
          <p:nvPr/>
        </p:nvGrpSpPr>
        <p:grpSpPr>
          <a:xfrm>
            <a:off x="5391583" y="2349973"/>
            <a:ext cx="3015977" cy="3016346"/>
            <a:chOff x="9501293" y="2836205"/>
            <a:chExt cx="3014794" cy="4021795"/>
          </a:xfrm>
        </p:grpSpPr>
        <p:pic>
          <p:nvPicPr>
            <p:cNvPr id="4" name="Content Placeholder 4">
              <a:extLst>
                <a:ext uri="{FF2B5EF4-FFF2-40B4-BE49-F238E27FC236}">
                  <a16:creationId xmlns:a16="http://schemas.microsoft.com/office/drawing/2014/main" id="{6A08A4CC-92DB-473E-A78C-7967BD223429}"/>
                </a:ext>
              </a:extLst>
            </p:cNvPr>
            <p:cNvPicPr>
              <a:picLocks noChangeAspect="1"/>
            </p:cNvPicPr>
            <p:nvPr/>
          </p:nvPicPr>
          <p:blipFill rotWithShape="1">
            <a:blip r:embed="rId11">
              <a:extLst>
                <a:ext uri="{28A0092B-C50C-407E-A947-70E740481C1C}">
                  <a14:useLocalDpi xmlns:a14="http://schemas.microsoft.com/office/drawing/2010/main" val="0"/>
                </a:ext>
              </a:extLst>
            </a:blip>
            <a:srcRect l="17283" t="14011" r="24646" b="4720"/>
            <a:stretch/>
          </p:blipFill>
          <p:spPr bwMode="auto">
            <a:xfrm>
              <a:off x="10798438" y="2836205"/>
              <a:ext cx="1717649" cy="4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35A05438-8DA3-4EA5-A403-24EDBD5F1D7A}"/>
                </a:ext>
              </a:extLst>
            </p:cNvPr>
            <p:cNvPicPr>
              <a:picLocks noChangeAspect="1"/>
            </p:cNvPicPr>
            <p:nvPr/>
          </p:nvPicPr>
          <p:blipFill>
            <a:blip r:embed="rId12" cstate="print">
              <a:extLst>
                <a:ext uri="{28A0092B-C50C-407E-A947-70E740481C1C}">
                  <a14:useLocalDpi xmlns:a14="http://schemas.microsoft.com/office/drawing/2010/main" val="0"/>
                </a:ext>
              </a:extLst>
            </a:blip>
            <a:srcRect l="8696" t="11421" r="6522" b="-2792"/>
            <a:stretch>
              <a:fillRect/>
            </a:stretch>
          </p:blipFill>
          <p:spPr bwMode="auto">
            <a:xfrm>
              <a:off x="9501293" y="5638800"/>
              <a:ext cx="1055688"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6A8270-D408-4013-AA5B-4A1100223FCF}"/>
                </a:ext>
              </a:extLst>
            </p:cNvPr>
            <p:cNvPicPr>
              <a:picLocks noChangeAspect="1"/>
            </p:cNvPicPr>
            <p:nvPr/>
          </p:nvPicPr>
          <p:blipFill>
            <a:blip r:embed="rId13"/>
            <a:stretch>
              <a:fillRect/>
            </a:stretch>
          </p:blipFill>
          <p:spPr>
            <a:xfrm>
              <a:off x="9508574" y="4237503"/>
              <a:ext cx="1048407" cy="1305955"/>
            </a:xfrm>
            <a:prstGeom prst="rect">
              <a:avLst/>
            </a:prstGeom>
            <a:ln w="25400">
              <a:solidFill>
                <a:schemeClr val="tx1"/>
              </a:solidFill>
            </a:ln>
          </p:spPr>
        </p:pic>
        <p:pic>
          <p:nvPicPr>
            <p:cNvPr id="30" name="Picture 10" descr="Chaoming Song">
              <a:extLst>
                <a:ext uri="{FF2B5EF4-FFF2-40B4-BE49-F238E27FC236}">
                  <a16:creationId xmlns:a16="http://schemas.microsoft.com/office/drawing/2014/main" id="{67829894-2B75-4175-B6C4-7DC20C63F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08575" y="2836205"/>
              <a:ext cx="1026108" cy="130595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525DD98-93B1-4F1E-819D-C0B2C0B52AB7}"/>
              </a:ext>
            </a:extLst>
          </p:cNvPr>
          <p:cNvSpPr txBox="1"/>
          <p:nvPr/>
        </p:nvSpPr>
        <p:spPr>
          <a:xfrm>
            <a:off x="3587451" y="4581692"/>
            <a:ext cx="1482205" cy="900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eaLnBrk="1" fontAlgn="auto">
              <a:spcBef>
                <a:spcPts val="0"/>
              </a:spcBef>
              <a:spcAft>
                <a:spcPts val="0"/>
              </a:spcAft>
            </a:pPr>
            <a:r>
              <a:rPr lang="en-US" dirty="0">
                <a:solidFill>
                  <a:srgbClr val="FF0000"/>
                </a:solidFill>
                <a:latin typeface="Arial"/>
                <a:cs typeface="Arial"/>
                <a:sym typeface="Arial"/>
              </a:rPr>
              <a:t>Hiring a data</a:t>
            </a:r>
          </a:p>
          <a:p>
            <a:pPr algn="ctr" defTabSz="685800" eaLnBrk="1" fontAlgn="auto">
              <a:spcBef>
                <a:spcPts val="0"/>
              </a:spcBef>
              <a:spcAft>
                <a:spcPts val="0"/>
              </a:spcAft>
            </a:pPr>
            <a:r>
              <a:rPr lang="en-US" dirty="0">
                <a:solidFill>
                  <a:srgbClr val="FF0000"/>
                </a:solidFill>
                <a:latin typeface="Arial"/>
                <a:cs typeface="Arial"/>
                <a:sym typeface="Arial"/>
              </a:rPr>
              <a:t>scientist postdoc!</a:t>
            </a:r>
          </a:p>
        </p:txBody>
      </p:sp>
    </p:spTree>
    <p:extLst>
      <p:ext uri="{BB962C8B-B14F-4D97-AF65-F5344CB8AC3E}">
        <p14:creationId xmlns:p14="http://schemas.microsoft.com/office/powerpoint/2010/main" val="248200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alatino"/>
                <a:cs typeface="Palatino"/>
              </a:rPr>
              <a:t>Real world preschool data/collaborations</a:t>
            </a:r>
          </a:p>
        </p:txBody>
      </p:sp>
      <p:sp>
        <p:nvSpPr>
          <p:cNvPr id="11" name="Content Placeholder 2">
            <a:extLst>
              <a:ext uri="{FF2B5EF4-FFF2-40B4-BE49-F238E27FC236}">
                <a16:creationId xmlns:a16="http://schemas.microsoft.com/office/drawing/2014/main" id="{DBCAB4B1-E4A9-E247-B54F-AEA6F5257698}"/>
              </a:ext>
            </a:extLst>
          </p:cNvPr>
          <p:cNvSpPr>
            <a:spLocks noGrp="1"/>
          </p:cNvSpPr>
          <p:nvPr>
            <p:ph idx="1"/>
          </p:nvPr>
        </p:nvSpPr>
        <p:spPr>
          <a:xfrm>
            <a:off x="9809139" y="4053376"/>
            <a:ext cx="6540273" cy="934286"/>
          </a:xfrm>
        </p:spPr>
        <p:txBody>
          <a:bodyPr>
            <a:noAutofit/>
          </a:bodyPr>
          <a:lstStyle/>
          <a:p>
            <a:pPr marL="0" indent="0">
              <a:buNone/>
            </a:pPr>
            <a:r>
              <a:rPr lang="en-US" b="1" i="1" dirty="0">
                <a:solidFill>
                  <a:srgbClr val="0F7CD2"/>
                </a:solidFill>
                <a:latin typeface="Palatino"/>
                <a:cs typeface="Palatino"/>
              </a:rPr>
              <a:t>LENA</a:t>
            </a:r>
            <a:r>
              <a:rPr lang="en-US" dirty="0">
                <a:latin typeface="Palatino"/>
                <a:cs typeface="Palatino"/>
              </a:rPr>
              <a:t> helps us know how much children talk</a:t>
            </a:r>
          </a:p>
          <a:p>
            <a:pPr marL="0" indent="0">
              <a:buNone/>
            </a:pPr>
            <a:endParaRPr lang="en-US" sz="900" dirty="0">
              <a:latin typeface="Palatino"/>
              <a:cs typeface="Palatino"/>
            </a:endParaRPr>
          </a:p>
          <a:p>
            <a:pPr marL="0" indent="0">
              <a:buNone/>
            </a:pPr>
            <a:r>
              <a:rPr lang="en-US" b="1" i="1" dirty="0" err="1">
                <a:solidFill>
                  <a:srgbClr val="0F7CD2"/>
                </a:solidFill>
                <a:latin typeface="Palatino"/>
                <a:cs typeface="Palatino"/>
              </a:rPr>
              <a:t>Ubisense</a:t>
            </a:r>
            <a:r>
              <a:rPr lang="en-US" dirty="0">
                <a:latin typeface="Palatino"/>
                <a:cs typeface="Palatino"/>
              </a:rPr>
              <a:t> helps us know where children are/who they are talking to</a:t>
            </a: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a:p>
            <a:pPr marL="0" indent="0">
              <a:buNone/>
            </a:pPr>
            <a:endParaRPr lang="en-US" dirty="0">
              <a:latin typeface="Palatino"/>
              <a:cs typeface="Palatino"/>
            </a:endParaRPr>
          </a:p>
        </p:txBody>
      </p:sp>
      <p:pic>
        <p:nvPicPr>
          <p:cNvPr id="4" name="Picture 3" descr="344-lena-baby.jpg"/>
          <p:cNvPicPr>
            <a:picLocks noChangeAspect="1"/>
          </p:cNvPicPr>
          <p:nvPr/>
        </p:nvPicPr>
        <p:blipFill rotWithShape="1">
          <a:blip r:embed="rId3">
            <a:extLst>
              <a:ext uri="{28A0092B-C50C-407E-A947-70E740481C1C}">
                <a14:useLocalDpi xmlns:a14="http://schemas.microsoft.com/office/drawing/2010/main" val="0"/>
              </a:ext>
            </a:extLst>
          </a:blip>
          <a:srcRect l="40292"/>
          <a:stretch/>
        </p:blipFill>
        <p:spPr>
          <a:xfrm>
            <a:off x="3551415" y="2116933"/>
            <a:ext cx="2411672" cy="2267288"/>
          </a:xfrm>
          <a:prstGeom prst="rect">
            <a:avLst/>
          </a:prstGeom>
        </p:spPr>
      </p:pic>
      <p:pic>
        <p:nvPicPr>
          <p:cNvPr id="5" name="Picture 4">
            <a:extLst>
              <a:ext uri="{FF2B5EF4-FFF2-40B4-BE49-F238E27FC236}">
                <a16:creationId xmlns:a16="http://schemas.microsoft.com/office/drawing/2014/main" id="{0A918564-2D72-0644-8414-CFF1A052AC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6217073" y="2002410"/>
            <a:ext cx="2139986" cy="2437325"/>
          </a:xfrm>
          <a:prstGeom prst="rect">
            <a:avLst/>
          </a:prstGeom>
          <a:ln>
            <a:noFill/>
          </a:ln>
          <a:extLst>
            <a:ext uri="{53640926-AAD7-44d8-BBD7-CCE9431645EC}">
              <a14:shadowObscured xmlns="" xmlns:a14="http://schemas.microsoft.com/office/drawing/2010/main"/>
            </a:ext>
            <a:ext uri="{FAA26D3D-D897-4be2-8F04-BA451C77F1D7}">
              <ma14:placeholderFlag xmlns="" xmlns:ma14="http://schemas.microsoft.com/office/mac/drawingml/2011/main"/>
            </a:ext>
          </a:extLst>
        </p:spPr>
      </p:pic>
      <p:pic>
        <p:nvPicPr>
          <p:cNvPr id="6" name="Picture 5">
            <a:extLst>
              <a:ext uri="{FF2B5EF4-FFF2-40B4-BE49-F238E27FC236}">
                <a16:creationId xmlns:a16="http://schemas.microsoft.com/office/drawing/2014/main" id="{75919B33-CFFC-4049-97ED-BA314BCC90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7840314" y="3733333"/>
            <a:ext cx="393415" cy="473408"/>
          </a:xfrm>
          <a:prstGeom prst="rect">
            <a:avLst/>
          </a:prstGeom>
          <a:ln>
            <a:noFill/>
          </a:ln>
          <a:extLst>
            <a:ext uri="{53640926-AAD7-44d8-BBD7-CCE9431645EC}">
              <a14:shadowObscured xmlns="" xmlns:a14="http://schemas.microsoft.com/office/drawing/2010/main"/>
            </a:ext>
          </a:extLst>
        </p:spPr>
      </p:pic>
      <p:pic>
        <p:nvPicPr>
          <p:cNvPr id="7" name="Picture 6">
            <a:extLst>
              <a:ext uri="{FF2B5EF4-FFF2-40B4-BE49-F238E27FC236}">
                <a16:creationId xmlns:a16="http://schemas.microsoft.com/office/drawing/2014/main" id="{EFF990ED-67A5-AD40-BE0D-B56CA71AF97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6467739" y="3794797"/>
            <a:ext cx="393415" cy="473408"/>
          </a:xfrm>
          <a:prstGeom prst="rect">
            <a:avLst/>
          </a:prstGeom>
          <a:ln>
            <a:noFill/>
          </a:ln>
          <a:extLst>
            <a:ext uri="{53640926-AAD7-44d8-BBD7-CCE9431645EC}">
              <a14:shadowObscured xmlns="" xmlns:a14="http://schemas.microsoft.com/office/drawing/2010/main"/>
            </a:ext>
          </a:extLst>
        </p:spPr>
      </p:pic>
      <p:sp>
        <p:nvSpPr>
          <p:cNvPr id="8" name="Right Arrow 7">
            <a:extLst>
              <a:ext uri="{FF2B5EF4-FFF2-40B4-BE49-F238E27FC236}">
                <a16:creationId xmlns:a16="http://schemas.microsoft.com/office/drawing/2014/main" id="{795D89F3-FC1C-F24A-9402-328C97124916}"/>
              </a:ext>
            </a:extLst>
          </p:cNvPr>
          <p:cNvSpPr/>
          <p:nvPr/>
        </p:nvSpPr>
        <p:spPr>
          <a:xfrm rot="5576809">
            <a:off x="6602072" y="3435540"/>
            <a:ext cx="238526" cy="130532"/>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sp>
        <p:nvSpPr>
          <p:cNvPr id="9" name="Right Arrow 8">
            <a:extLst>
              <a:ext uri="{FF2B5EF4-FFF2-40B4-BE49-F238E27FC236}">
                <a16:creationId xmlns:a16="http://schemas.microsoft.com/office/drawing/2014/main" id="{46590118-EE3D-E542-807C-E90D8C21560E}"/>
              </a:ext>
            </a:extLst>
          </p:cNvPr>
          <p:cNvSpPr/>
          <p:nvPr/>
        </p:nvSpPr>
        <p:spPr>
          <a:xfrm rot="4904696">
            <a:off x="7836045" y="3424712"/>
            <a:ext cx="238526" cy="130531"/>
          </a:xfrm>
          <a:prstGeom prst="righ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defTabSz="685800" eaLnBrk="1" fontAlgn="auto" hangingPunct="1">
              <a:spcBef>
                <a:spcPts val="0"/>
              </a:spcBef>
              <a:spcAft>
                <a:spcPts val="0"/>
              </a:spcAft>
            </a:pPr>
            <a:endParaRPr lang="en-US" sz="1350">
              <a:solidFill>
                <a:srgbClr val="FFFFFF"/>
              </a:solidFill>
              <a:latin typeface="Arial"/>
              <a:cs typeface="Arial"/>
            </a:endParaRPr>
          </a:p>
        </p:txBody>
      </p:sp>
      <p:pic>
        <p:nvPicPr>
          <p:cNvPr id="10" name="Picture 9">
            <a:extLst>
              <a:ext uri="{FF2B5EF4-FFF2-40B4-BE49-F238E27FC236}">
                <a16:creationId xmlns:a16="http://schemas.microsoft.com/office/drawing/2014/main" id="{C3D56391-6947-0047-9223-3CC876220C6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2" b="85231" l="4789" r="94085"/>
                    </a14:imgEffect>
                  </a14:imgLayer>
                </a14:imgProps>
              </a:ext>
              <a:ext uri="{28A0092B-C50C-407E-A947-70E740481C1C}">
                <a14:useLocalDpi xmlns:a14="http://schemas.microsoft.com/office/drawing/2010/main" val="0"/>
              </a:ext>
            </a:extLst>
          </a:blip>
          <a:srcRect l="5280" t="11011" r="4726" b="13491"/>
          <a:stretch/>
        </p:blipFill>
        <p:spPr bwMode="auto">
          <a:xfrm rot="20789398">
            <a:off x="7008274" y="2838081"/>
            <a:ext cx="557585" cy="465812"/>
          </a:xfrm>
          <a:prstGeom prst="rect">
            <a:avLst/>
          </a:prstGeom>
          <a:ln>
            <a:noFill/>
          </a:ln>
          <a:extLst>
            <a:ext uri="{53640926-AAD7-44d8-BBD7-CCE9431645EC}">
              <a14:shadowObscured xmlns="" xmlns:a14="http://schemas.microsoft.com/office/drawing/2010/main"/>
            </a:ext>
          </a:extLst>
        </p:spPr>
      </p:pic>
      <p:pic>
        <p:nvPicPr>
          <p:cNvPr id="12" name="Content Placeholder 4">
            <a:extLst>
              <a:ext uri="{FF2B5EF4-FFF2-40B4-BE49-F238E27FC236}">
                <a16:creationId xmlns:a16="http://schemas.microsoft.com/office/drawing/2014/main" id="{F81EFD50-1FBE-45AC-BD36-DEFD09A59D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13966" y="2104272"/>
            <a:ext cx="2865197" cy="2206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026" name="Picture 2">
            <a:extLst>
              <a:ext uri="{FF2B5EF4-FFF2-40B4-BE49-F238E27FC236}">
                <a16:creationId xmlns:a16="http://schemas.microsoft.com/office/drawing/2014/main" id="{E4A08FF5-4D4C-4AF8-B058-A42C3CFFC0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8010" y="4487212"/>
            <a:ext cx="2058480" cy="1301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aculty Miller School of Medicine">
            <a:extLst>
              <a:ext uri="{FF2B5EF4-FFF2-40B4-BE49-F238E27FC236}">
                <a16:creationId xmlns:a16="http://schemas.microsoft.com/office/drawing/2014/main" id="{88E80855-4673-4685-9CFA-162E8C0E28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3965" y="2116933"/>
            <a:ext cx="769582" cy="96197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descr="Screen Shot 2021-03-18 at 3.51.56 PM.png">
            <a:extLst>
              <a:ext uri="{FF2B5EF4-FFF2-40B4-BE49-F238E27FC236}">
                <a16:creationId xmlns:a16="http://schemas.microsoft.com/office/drawing/2014/main" id="{857884C5-F0C5-4531-B7EA-8DF238B09F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1809" y="1578517"/>
            <a:ext cx="1760717" cy="2222618"/>
          </a:xfrm>
          <a:prstGeom prst="rect">
            <a:avLst/>
          </a:prstGeom>
        </p:spPr>
      </p:pic>
      <p:pic>
        <p:nvPicPr>
          <p:cNvPr id="16" name="Picture 15" descr="Screen Shot 2021-03-18 at 3.56.02 PM.png">
            <a:extLst>
              <a:ext uri="{FF2B5EF4-FFF2-40B4-BE49-F238E27FC236}">
                <a16:creationId xmlns:a16="http://schemas.microsoft.com/office/drawing/2014/main" id="{64CD3EAF-ECA5-4C5F-840B-7A2B8A4CF9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4587" y="4487212"/>
            <a:ext cx="2266931" cy="1268690"/>
          </a:xfrm>
          <a:prstGeom prst="rect">
            <a:avLst/>
          </a:prstGeom>
        </p:spPr>
      </p:pic>
    </p:spTree>
    <p:extLst>
      <p:ext uri="{BB962C8B-B14F-4D97-AF65-F5344CB8AC3E}">
        <p14:creationId xmlns:p14="http://schemas.microsoft.com/office/powerpoint/2010/main" val="3687561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01" y="1041379"/>
            <a:ext cx="7820729" cy="857250"/>
          </a:xfrm>
        </p:spPr>
        <p:txBody>
          <a:bodyPr/>
          <a:lstStyle/>
          <a:p>
            <a:pPr>
              <a:defRPr/>
            </a:pPr>
            <a:r>
              <a:rPr lang="en-US" dirty="0">
                <a:solidFill>
                  <a:schemeClr val="tx1"/>
                </a:solidFill>
              </a:rPr>
              <a:t>RFID location tracking (kindergarten)</a:t>
            </a:r>
          </a:p>
        </p:txBody>
      </p:sp>
      <p:pic>
        <p:nvPicPr>
          <p:cNvPr id="4" name="2014-11-14.mp4">
            <a:hlinkClick r:id="" action="ppaction://media"/>
          </p:cNvPr>
          <p:cNvPicPr>
            <a:picLocks noGrp="1" noChangeAspect="1"/>
          </p:cNvPicPr>
          <p:nvPr>
            <p:ph idx="1"/>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a:xfrm>
            <a:off x="1252331" y="2701604"/>
            <a:ext cx="3676883" cy="2758031"/>
          </a:xfrm>
        </p:spPr>
      </p:pic>
      <p:pic>
        <p:nvPicPr>
          <p:cNvPr id="8294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9242" y="2834985"/>
            <a:ext cx="2824154" cy="25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6"/>
          <p:cNvSpPr txBox="1">
            <a:spLocks noChangeArrowheads="1"/>
          </p:cNvSpPr>
          <p:nvPr/>
        </p:nvSpPr>
        <p:spPr bwMode="auto">
          <a:xfrm>
            <a:off x="4914900" y="2343796"/>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500" dirty="0">
                <a:solidFill>
                  <a:srgbClr val="D8732D"/>
                </a:solidFill>
              </a:rPr>
              <a:t>Detecting social contact g (r)</a:t>
            </a:r>
          </a:p>
        </p:txBody>
      </p:sp>
      <p:pic>
        <p:nvPicPr>
          <p:cNvPr id="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0566" y="1981532"/>
            <a:ext cx="800100" cy="77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5154702" y="5549956"/>
            <a:ext cx="26479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Messinger, Song, Perry, et al., 2019</a:t>
            </a:r>
          </a:p>
        </p:txBody>
      </p:sp>
      <p:pic>
        <p:nvPicPr>
          <p:cNvPr id="9" name="Picture 24" descr="precision-indoor-real-time-location-systems-7-728.jpg"/>
          <p:cNvPicPr>
            <a:picLocks noChangeAspect="1"/>
          </p:cNvPicPr>
          <p:nvPr/>
        </p:nvPicPr>
        <p:blipFill>
          <a:blip r:embed="rId8" cstate="print">
            <a:extLst>
              <a:ext uri="{28A0092B-C50C-407E-A947-70E740481C1C}">
                <a14:useLocalDpi xmlns:a14="http://schemas.microsoft.com/office/drawing/2010/main" val="0"/>
              </a:ext>
            </a:extLst>
          </a:blip>
          <a:srcRect t="21069" r="22174" b="37553"/>
          <a:stretch>
            <a:fillRect/>
          </a:stretch>
        </p:blipFill>
        <p:spPr bwMode="auto">
          <a:xfrm>
            <a:off x="9596807" y="2952341"/>
            <a:ext cx="1943100" cy="76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37101" t="56577" r="36319" b="6744"/>
          <a:stretch/>
        </p:blipFill>
        <p:spPr bwMode="auto">
          <a:xfrm>
            <a:off x="6811871" y="4235699"/>
            <a:ext cx="785115" cy="5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543050" y="2339353"/>
            <a:ext cx="3028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ClrTx/>
              <a:buSzTx/>
              <a:buNone/>
            </a:pPr>
            <a:r>
              <a:rPr lang="en-US" altLang="en-US" sz="1500" dirty="0">
                <a:solidFill>
                  <a:srgbClr val="D8732D"/>
                </a:solidFill>
                <a:latin typeface="Arial" panose="020B0604020202020204" pitchFamily="34" charset="0"/>
                <a:cs typeface="Arial" panose="020B0604020202020204" pitchFamily="34" charset="0"/>
              </a:rPr>
              <a:t>Objective observation</a:t>
            </a:r>
          </a:p>
        </p:txBody>
      </p:sp>
      <p:pic>
        <p:nvPicPr>
          <p:cNvPr id="3" name="Picture 2">
            <a:extLst>
              <a:ext uri="{FF2B5EF4-FFF2-40B4-BE49-F238E27FC236}">
                <a16:creationId xmlns:a16="http://schemas.microsoft.com/office/drawing/2014/main" id="{FBAF074E-FB95-4DB5-B1FB-4D126A143F5A}"/>
              </a:ext>
            </a:extLst>
          </p:cNvPr>
          <p:cNvPicPr>
            <a:picLocks noChangeAspect="1"/>
          </p:cNvPicPr>
          <p:nvPr/>
        </p:nvPicPr>
        <p:blipFill>
          <a:blip r:embed="rId10"/>
          <a:stretch>
            <a:fillRect/>
          </a:stretch>
        </p:blipFill>
        <p:spPr>
          <a:xfrm>
            <a:off x="7997842" y="2398462"/>
            <a:ext cx="756876" cy="1135314"/>
          </a:xfrm>
          <a:prstGeom prst="rect">
            <a:avLst/>
          </a:prstGeom>
        </p:spPr>
      </p:pic>
      <p:sp>
        <p:nvSpPr>
          <p:cNvPr id="13" name="TextBox 2">
            <a:extLst>
              <a:ext uri="{FF2B5EF4-FFF2-40B4-BE49-F238E27FC236}">
                <a16:creationId xmlns:a16="http://schemas.microsoft.com/office/drawing/2014/main" id="{8F1B1216-C5F0-43EF-9E6B-425F0ED34888}"/>
              </a:ext>
            </a:extLst>
          </p:cNvPr>
          <p:cNvSpPr txBox="1">
            <a:spLocks noChangeArrowheads="1"/>
          </p:cNvSpPr>
          <p:nvPr/>
        </p:nvSpPr>
        <p:spPr bwMode="auto">
          <a:xfrm>
            <a:off x="7885002" y="520610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sp>
        <p:nvSpPr>
          <p:cNvPr id="15" name="TextBox 2">
            <a:extLst>
              <a:ext uri="{FF2B5EF4-FFF2-40B4-BE49-F238E27FC236}">
                <a16:creationId xmlns:a16="http://schemas.microsoft.com/office/drawing/2014/main" id="{547EA3E1-C5BB-4597-9E45-FEDF0A9D7CD3}"/>
              </a:ext>
            </a:extLst>
          </p:cNvPr>
          <p:cNvSpPr txBox="1">
            <a:spLocks noChangeArrowheads="1"/>
          </p:cNvSpPr>
          <p:nvPr/>
        </p:nvSpPr>
        <p:spPr bwMode="auto">
          <a:xfrm>
            <a:off x="7838152" y="3635163"/>
            <a:ext cx="11224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3F3F3F"/>
                </a:solidFill>
                <a:latin typeface="Times New Roman"/>
                <a:cs typeface="Arial" panose="020B0604020202020204" pitchFamily="34" charset="0"/>
              </a:rPr>
              <a:t>Udo Rudolph</a:t>
            </a:r>
          </a:p>
        </p:txBody>
      </p:sp>
      <p:grpSp>
        <p:nvGrpSpPr>
          <p:cNvPr id="5" name="Group 4">
            <a:extLst>
              <a:ext uri="{FF2B5EF4-FFF2-40B4-BE49-F238E27FC236}">
                <a16:creationId xmlns:a16="http://schemas.microsoft.com/office/drawing/2014/main" id="{191A429F-5565-4A38-A7DD-9FD4AE4AD119}"/>
              </a:ext>
            </a:extLst>
          </p:cNvPr>
          <p:cNvGrpSpPr/>
          <p:nvPr/>
        </p:nvGrpSpPr>
        <p:grpSpPr>
          <a:xfrm>
            <a:off x="111066" y="3182321"/>
            <a:ext cx="1260145" cy="1459682"/>
            <a:chOff x="8289430" y="1566207"/>
            <a:chExt cx="2853315" cy="3249767"/>
          </a:xfrm>
        </p:grpSpPr>
        <p:pic>
          <p:nvPicPr>
            <p:cNvPr id="16" name="Picture 15">
              <a:extLst>
                <a:ext uri="{FF2B5EF4-FFF2-40B4-BE49-F238E27FC236}">
                  <a16:creationId xmlns:a16="http://schemas.microsoft.com/office/drawing/2014/main" id="{F5800EF3-E70B-47F4-9311-4F59E4B850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95" b="94492" l="1747" r="98690"/>
                      </a14:imgEffect>
                    </a14:imgLayer>
                  </a14:imgProps>
                </a:ext>
                <a:ext uri="{28A0092B-C50C-407E-A947-70E740481C1C}">
                  <a14:useLocalDpi xmlns:a14="http://schemas.microsoft.com/office/drawing/2010/main" val="0"/>
                </a:ext>
              </a:extLst>
            </a:blip>
            <a:srcRect t="3334" b="5555"/>
            <a:stretch/>
          </p:blipFill>
          <p:spPr bwMode="auto">
            <a:xfrm>
              <a:off x="8289430" y="1566207"/>
              <a:ext cx="2853315" cy="3249767"/>
            </a:xfrm>
            <a:prstGeom prst="rect">
              <a:avLst/>
            </a:prstGeom>
            <a:ln>
              <a:noFill/>
            </a:ln>
            <a:extLst>
              <a:ext uri="{53640926-AAD7-44d8-BBD7-CCE9431645EC}">
                <a14:shadowObscured xmlns="" xmlns:a14="http://schemas.microsoft.com/office/drawing/2010/main"/>
              </a:ext>
              <a:ext uri="{FAA26D3D-D897-4be2-8F04-BA451C77F1D7}">
                <ma14:placeholderFlag xmlns="" xmlns:ma14="http://schemas.microsoft.com/office/mac/drawingml/2011/main"/>
              </a:ext>
            </a:extLst>
          </p:spPr>
        </p:pic>
        <p:pic>
          <p:nvPicPr>
            <p:cNvPr id="17" name="Picture 16">
              <a:extLst>
                <a:ext uri="{FF2B5EF4-FFF2-40B4-BE49-F238E27FC236}">
                  <a16:creationId xmlns:a16="http://schemas.microsoft.com/office/drawing/2014/main" id="{FB9281DA-FC54-468F-9F5B-87212DE7CFC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0571375">
              <a:off x="10453751" y="3874105"/>
              <a:ext cx="524553" cy="631211"/>
            </a:xfrm>
            <a:prstGeom prst="rect">
              <a:avLst/>
            </a:prstGeom>
            <a:ln>
              <a:noFill/>
            </a:ln>
            <a:extLst>
              <a:ext uri="{53640926-AAD7-44d8-BBD7-CCE9431645EC}">
                <a14:shadowObscured xmlns="" xmlns:a14="http://schemas.microsoft.com/office/drawing/2010/main"/>
              </a:ext>
            </a:extLst>
          </p:spPr>
        </p:pic>
        <p:pic>
          <p:nvPicPr>
            <p:cNvPr id="18" name="Picture 17">
              <a:extLst>
                <a:ext uri="{FF2B5EF4-FFF2-40B4-BE49-F238E27FC236}">
                  <a16:creationId xmlns:a16="http://schemas.microsoft.com/office/drawing/2014/main" id="{9967715F-5C4C-4B0E-8ACD-E9B47B2687C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306" b="94694" l="6400" r="93600"/>
                      </a14:imgEffect>
                    </a14:imgLayer>
                  </a14:imgProps>
                </a:ext>
                <a:ext uri="{28A0092B-C50C-407E-A947-70E740481C1C}">
                  <a14:useLocalDpi xmlns:a14="http://schemas.microsoft.com/office/drawing/2010/main" val="0"/>
                </a:ext>
              </a:extLst>
            </a:blip>
            <a:srcRect l="5580" t="4517" r="6136" b="5741"/>
            <a:stretch/>
          </p:blipFill>
          <p:spPr bwMode="auto">
            <a:xfrm rot="21213449">
              <a:off x="8623652" y="3956056"/>
              <a:ext cx="524553" cy="631211"/>
            </a:xfrm>
            <a:prstGeom prst="rect">
              <a:avLst/>
            </a:prstGeom>
            <a:ln>
              <a:noFill/>
            </a:ln>
            <a:extLst>
              <a:ext uri="{53640926-AAD7-44d8-BBD7-CCE9431645EC}">
                <a14:shadowObscured xmlns="" xmlns:a14="http://schemas.microsoft.com/office/drawing/2010/main"/>
              </a:ext>
            </a:extLst>
          </p:spPr>
        </p:pic>
      </p:grpSp>
      <p:pic>
        <p:nvPicPr>
          <p:cNvPr id="19" name="Picture 10" descr="Chaoming Song">
            <a:extLst>
              <a:ext uri="{FF2B5EF4-FFF2-40B4-BE49-F238E27FC236}">
                <a16:creationId xmlns:a16="http://schemas.microsoft.com/office/drawing/2014/main" id="{122462BA-254C-47F5-AAD6-42F55398AE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032" y="417777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13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9903" y="1214507"/>
            <a:ext cx="7660217" cy="596901"/>
          </a:xfrm>
        </p:spPr>
        <p:txBody>
          <a:bodyPr>
            <a:normAutofit/>
          </a:bodyPr>
          <a:lstStyle/>
          <a:p>
            <a:pPr>
              <a:defRPr/>
            </a:pPr>
            <a:r>
              <a:rPr lang="en-US" dirty="0"/>
              <a:t>Social contact: Inferring interaction</a:t>
            </a:r>
          </a:p>
        </p:txBody>
      </p:sp>
      <p:sp>
        <p:nvSpPr>
          <p:cNvPr id="282633" name="TextBox 14"/>
          <p:cNvSpPr txBox="1">
            <a:spLocks noChangeArrowheads="1"/>
          </p:cNvSpPr>
          <p:nvPr/>
        </p:nvSpPr>
        <p:spPr bwMode="auto">
          <a:xfrm>
            <a:off x="3935568" y="1964621"/>
            <a:ext cx="9848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Distance</a:t>
            </a:r>
          </a:p>
        </p:txBody>
      </p:sp>
      <p:sp>
        <p:nvSpPr>
          <p:cNvPr id="282634" name="TextBox 15"/>
          <p:cNvSpPr txBox="1">
            <a:spLocks noChangeArrowheads="1"/>
          </p:cNvSpPr>
          <p:nvPr/>
        </p:nvSpPr>
        <p:spPr bwMode="auto">
          <a:xfrm>
            <a:off x="6767789" y="1964621"/>
            <a:ext cx="11917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Orientation</a:t>
            </a:r>
          </a:p>
        </p:txBody>
      </p:sp>
      <p:sp>
        <p:nvSpPr>
          <p:cNvPr id="4" name="TextBox 3"/>
          <p:cNvSpPr txBox="1"/>
          <p:nvPr/>
        </p:nvSpPr>
        <p:spPr>
          <a:xfrm>
            <a:off x="9715500" y="5423298"/>
            <a:ext cx="1718740" cy="300082"/>
          </a:xfrm>
          <a:prstGeom prst="rect">
            <a:avLst/>
          </a:prstGeom>
          <a:noFill/>
        </p:spPr>
        <p:txBody>
          <a:bodyPr wrap="none">
            <a:spAutoFit/>
          </a:bodyPr>
          <a:lstStyle/>
          <a:p>
            <a:pPr defTabSz="685800">
              <a:defRPr/>
            </a:pPr>
            <a:r>
              <a:rPr lang="en-US" sz="1350" dirty="0">
                <a:solidFill>
                  <a:srgbClr val="FFFFFF"/>
                </a:solidFill>
                <a:latin typeface="Times New Roman"/>
                <a:cs typeface="Arial" panose="020B0604020202020204" pitchFamily="34" charset="0"/>
              </a:rPr>
              <a:t>Messinger, et al. 2018</a:t>
            </a:r>
          </a:p>
        </p:txBody>
      </p:sp>
      <p:pic>
        <p:nvPicPr>
          <p:cNvPr id="90119" name="Picture 11" descr="cid:BC4C2EEB-8204-4502-A12A-BB25BD455A87@attlocal.net"/>
          <p:cNvPicPr>
            <a:picLocks noChangeAspect="1"/>
          </p:cNvPicPr>
          <p:nvPr/>
        </p:nvPicPr>
        <p:blipFill>
          <a:blip r:embed="rId5" r:link="rId6">
            <a:extLst>
              <a:ext uri="{28A0092B-C50C-407E-A947-70E740481C1C}">
                <a14:useLocalDpi xmlns:a14="http://schemas.microsoft.com/office/drawing/2010/main" val="0"/>
              </a:ext>
            </a:extLst>
          </a:blip>
          <a:srcRect r="13249"/>
          <a:stretch>
            <a:fillRect/>
          </a:stretch>
        </p:blipFill>
        <p:spPr bwMode="auto">
          <a:xfrm>
            <a:off x="2636521" y="2336162"/>
            <a:ext cx="3016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2" descr="C:\Users\daniel\Pictures\All_days (003).jpg"/>
          <p:cNvPicPr>
            <a:picLocks noChangeAspect="1"/>
          </p:cNvPicPr>
          <p:nvPr/>
        </p:nvPicPr>
        <p:blipFill>
          <a:blip r:embed="rId7">
            <a:extLst>
              <a:ext uri="{28A0092B-C50C-407E-A947-70E740481C1C}">
                <a14:useLocalDpi xmlns:a14="http://schemas.microsoft.com/office/drawing/2010/main" val="0"/>
              </a:ext>
            </a:extLst>
          </a:blip>
          <a:srcRect t="3540" r="4642"/>
          <a:stretch>
            <a:fillRect/>
          </a:stretch>
        </p:blipFill>
        <p:spPr bwMode="auto">
          <a:xfrm>
            <a:off x="6092905" y="2336162"/>
            <a:ext cx="2748382" cy="22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10023006" y="4890953"/>
            <a:ext cx="147668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a:solidFill>
                  <a:srgbClr val="8064A2">
                    <a:lumMod val="10000"/>
                  </a:srgbClr>
                </a:solidFill>
                <a:latin typeface="Times New Roman"/>
                <a:cs typeface="Arial" panose="020B0604020202020204" pitchFamily="34" charset="0"/>
              </a:rPr>
              <a:t>Perry, et al. (2019)</a:t>
            </a:r>
          </a:p>
        </p:txBody>
      </p:sp>
      <p:pic>
        <p:nvPicPr>
          <p:cNvPr id="90122" name="Picture 10"/>
          <p:cNvPicPr>
            <a:picLocks noChangeAspect="1"/>
          </p:cNvPicPr>
          <p:nvPr/>
        </p:nvPicPr>
        <p:blipFill>
          <a:blip r:embed="rId8" cstate="print">
            <a:extLst>
              <a:ext uri="{28A0092B-C50C-407E-A947-70E740481C1C}">
                <a14:useLocalDpi xmlns:a14="http://schemas.microsoft.com/office/drawing/2010/main" val="0"/>
              </a:ext>
            </a:extLst>
          </a:blip>
          <a:srcRect l="8696" t="11421" r="6522" b="-2792"/>
          <a:stretch>
            <a:fillRect/>
          </a:stretch>
        </p:blipFill>
        <p:spPr bwMode="auto">
          <a:xfrm>
            <a:off x="10151864" y="3560207"/>
            <a:ext cx="79295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atabrary987-Messinger-IBIS-materials-47209-Short_Video_Clips-257573-CLIP12_LB1_2017_3_10_20171889579">
            <a:hlinkClick r:id="" action="ppaction://media"/>
            <a:extLst>
              <a:ext uri="{FF2B5EF4-FFF2-40B4-BE49-F238E27FC236}">
                <a16:creationId xmlns:a16="http://schemas.microsoft.com/office/drawing/2014/main" id="{07D316EB-87DB-4855-8A69-FC88BDA8C6D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t="-959" b="959"/>
          <a:stretch/>
        </p:blipFill>
        <p:spPr>
          <a:xfrm>
            <a:off x="253604" y="2091691"/>
            <a:ext cx="2382917" cy="2382917"/>
          </a:xfrm>
          <a:prstGeom prst="rect">
            <a:avLst/>
          </a:prstGeom>
        </p:spPr>
      </p:pic>
      <p:sp>
        <p:nvSpPr>
          <p:cNvPr id="13" name="TextBox 14">
            <a:extLst>
              <a:ext uri="{FF2B5EF4-FFF2-40B4-BE49-F238E27FC236}">
                <a16:creationId xmlns:a16="http://schemas.microsoft.com/office/drawing/2014/main" id="{E61AB3EF-159F-416C-BAC1-77D129AC4481}"/>
              </a:ext>
            </a:extLst>
          </p:cNvPr>
          <p:cNvSpPr txBox="1">
            <a:spLocks noChangeArrowheads="1"/>
          </p:cNvSpPr>
          <p:nvPr/>
        </p:nvSpPr>
        <p:spPr bwMode="auto">
          <a:xfrm>
            <a:off x="1276472" y="1964621"/>
            <a:ext cx="811761" cy="300082"/>
          </a:xfrm>
          <a:prstGeom prst="rect">
            <a:avLst/>
          </a:prstGeom>
          <a:solidFill>
            <a:srgbClr val="FFFFFF"/>
          </a:solidFill>
          <a:ln>
            <a:noFill/>
          </a:ln>
        </p:spPr>
        <p:txBody>
          <a:bodyPr wrap="square">
            <a:spAutoFit/>
          </a:bodyPr>
          <a:lstStyle>
            <a:defPPr>
              <a:defRPr lang="en-US"/>
            </a:defPPr>
            <a:lvl1pPr algn="ctr" eaLnBrk="0" fontAlgn="base" hangingPunct="0">
              <a:spcBef>
                <a:spcPct val="0"/>
              </a:spcBef>
              <a:spcAft>
                <a:spcPct val="0"/>
              </a:spcAft>
              <a:buClrTx/>
              <a:buSzTx/>
              <a:buFont typeface="Wingdings" panose="05000000000000000000" pitchFamily="2" charset="2"/>
              <a:buNone/>
              <a:defRPr>
                <a:solidFill>
                  <a:schemeClr val="accent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n"/>
              <a:defRPr sz="2800">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latin typeface="Times New Roman" panose="02020603050405020304" pitchFamily="18" charset="0"/>
                <a:ea typeface="MS PGothic" panose="020B0600070205080204" pitchFamily="34" charset="-128"/>
              </a:defRPr>
            </a:lvl9pPr>
          </a:lstStyle>
          <a:p>
            <a:pPr defTabSz="685800"/>
            <a:r>
              <a:rPr lang="en-US" altLang="en-US" sz="1350" dirty="0">
                <a:solidFill>
                  <a:srgbClr val="D8732D"/>
                </a:solidFill>
              </a:rPr>
              <a:t>Data</a:t>
            </a:r>
          </a:p>
        </p:txBody>
      </p:sp>
      <p:pic>
        <p:nvPicPr>
          <p:cNvPr id="14" name="Picture 13" descr="TriangleFigure2019v7.png">
            <a:extLst>
              <a:ext uri="{FF2B5EF4-FFF2-40B4-BE49-F238E27FC236}">
                <a16:creationId xmlns:a16="http://schemas.microsoft.com/office/drawing/2014/main" id="{F88DF1B5-114D-45E3-B6B3-547EEFD42B03}"/>
              </a:ext>
            </a:extLst>
          </p:cNvPr>
          <p:cNvPicPr/>
          <p:nvPr/>
        </p:nvPicPr>
        <p:blipFill rotWithShape="1">
          <a:blip r:embed="rId10" r:link="rId11" cstate="print">
            <a:extLst>
              <a:ext uri="{28A0092B-C50C-407E-A947-70E740481C1C}">
                <a14:useLocalDpi xmlns:a14="http://schemas.microsoft.com/office/drawing/2010/main" val="0"/>
              </a:ext>
            </a:extLst>
          </a:blip>
          <a:srcRect l="19575" t="6877" r="41273" b="57575"/>
          <a:stretch>
            <a:fillRect/>
          </a:stretch>
        </p:blipFill>
        <p:spPr bwMode="auto">
          <a:xfrm>
            <a:off x="337056" y="2391550"/>
            <a:ext cx="1016918" cy="1015604"/>
          </a:xfrm>
          <a:prstGeom prst="rect">
            <a:avLst/>
          </a:prstGeom>
          <a:noFill/>
          <a:ln>
            <a:noFill/>
          </a:ln>
        </p:spPr>
      </p:pic>
      <p:sp>
        <p:nvSpPr>
          <p:cNvPr id="90115" name="Up Arrow 12"/>
          <p:cNvSpPr>
            <a:spLocks noChangeArrowheads="1"/>
          </p:cNvSpPr>
          <p:nvPr/>
        </p:nvSpPr>
        <p:spPr bwMode="auto">
          <a:xfrm rot="13420891">
            <a:off x="3807027" y="2501087"/>
            <a:ext cx="285750" cy="519113"/>
          </a:xfrm>
          <a:prstGeom prst="upArrow">
            <a:avLst>
              <a:gd name="adj1" fmla="val 50000"/>
              <a:gd name="adj2" fmla="val 50034"/>
            </a:avLst>
          </a:prstGeom>
          <a:solidFill>
            <a:srgbClr val="FF0000"/>
          </a:solidFill>
          <a:ln w="9525" algn="ctr">
            <a:solidFill>
              <a:schemeClr val="tx1"/>
            </a:solidFill>
            <a:round/>
            <a:headEnd/>
            <a:tailEnd/>
          </a:ln>
        </p:spPr>
        <p:txBody>
          <a:bodyPr wrap="none"/>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pPr>
            <a:endParaRPr lang="en-US" altLang="en-US" sz="90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19FAF1A9-91CB-4F69-8440-6FD35654089C}"/>
              </a:ext>
            </a:extLst>
          </p:cNvPr>
          <p:cNvSpPr txBox="1">
            <a:spLocks noChangeArrowheads="1"/>
          </p:cNvSpPr>
          <p:nvPr/>
        </p:nvSpPr>
        <p:spPr bwMode="auto">
          <a:xfrm>
            <a:off x="7753971" y="5505526"/>
            <a:ext cx="130516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ClrTx/>
              <a:buSzTx/>
              <a:buNone/>
              <a:defRPr/>
            </a:pPr>
            <a:r>
              <a:rPr lang="en-US" altLang="en-US" sz="1350" dirty="0" err="1">
                <a:solidFill>
                  <a:srgbClr val="3F3F3F"/>
                </a:solidFill>
                <a:latin typeface="Times New Roman"/>
                <a:cs typeface="Arial" panose="020B0604020202020204" pitchFamily="34" charset="0"/>
              </a:rPr>
              <a:t>Chaoming</a:t>
            </a:r>
            <a:r>
              <a:rPr lang="en-US" altLang="en-US" sz="1350" dirty="0">
                <a:solidFill>
                  <a:srgbClr val="3F3F3F"/>
                </a:solidFill>
                <a:latin typeface="Times New Roman"/>
                <a:cs typeface="Arial" panose="020B0604020202020204" pitchFamily="34" charset="0"/>
              </a:rPr>
              <a:t> Song</a:t>
            </a:r>
          </a:p>
        </p:txBody>
      </p:sp>
      <p:pic>
        <p:nvPicPr>
          <p:cNvPr id="16" name="Picture 10" descr="Chaoming Song">
            <a:extLst>
              <a:ext uri="{FF2B5EF4-FFF2-40B4-BE49-F238E27FC236}">
                <a16:creationId xmlns:a16="http://schemas.microsoft.com/office/drawing/2014/main" id="{30467DF6-20B9-4965-A134-F2A59F0467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5002" y="4477196"/>
            <a:ext cx="790357" cy="1005909"/>
          </a:xfrm>
          <a:prstGeom prst="rect">
            <a:avLst/>
          </a:prstGeom>
          <a:noFill/>
          <a:ln w="254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775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6084" y="1185863"/>
            <a:ext cx="8132917" cy="596901"/>
          </a:xfrm>
        </p:spPr>
        <p:txBody>
          <a:bodyPr>
            <a:normAutofit/>
          </a:bodyPr>
          <a:lstStyle/>
          <a:p>
            <a:pPr>
              <a:defRPr/>
            </a:pPr>
            <a:r>
              <a:rPr lang="en-US" dirty="0"/>
              <a:t>Partner vocalizations </a:t>
            </a:r>
            <a:r>
              <a:rPr lang="en-US" i="1" dirty="0"/>
              <a:t>predict</a:t>
            </a:r>
            <a:r>
              <a:rPr lang="en-US" dirty="0"/>
              <a:t> child vocalizations</a:t>
            </a:r>
          </a:p>
        </p:txBody>
      </p:sp>
      <p:sp>
        <p:nvSpPr>
          <p:cNvPr id="3" name="TextBox 2"/>
          <p:cNvSpPr txBox="1"/>
          <p:nvPr/>
        </p:nvSpPr>
        <p:spPr>
          <a:xfrm>
            <a:off x="3666351" y="-1371600"/>
            <a:ext cx="1810112" cy="507831"/>
          </a:xfrm>
          <a:prstGeom prst="rect">
            <a:avLst/>
          </a:prstGeom>
          <a:noFill/>
        </p:spPr>
        <p:txBody>
          <a:bodyPr wrap="none">
            <a:spAutoFit/>
          </a:bodyPr>
          <a:lstStyle/>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Deaf/Hard-of-hearing</a:t>
            </a:r>
          </a:p>
          <a:p>
            <a:pPr algn="ctr" defTabSz="685800" eaLnBrk="1" fontAlgn="auto" hangingPunct="1">
              <a:spcBef>
                <a:spcPts val="0"/>
              </a:spcBef>
              <a:spcAft>
                <a:spcPts val="0"/>
              </a:spcAft>
              <a:defRPr/>
            </a:pPr>
            <a:r>
              <a:rPr lang="en-US" sz="1350" dirty="0">
                <a:solidFill>
                  <a:srgbClr val="FFFFFF">
                    <a:lumMod val="50000"/>
                  </a:srgbClr>
                </a:solidFill>
                <a:latin typeface="Arial"/>
                <a:cs typeface="Arial"/>
              </a:rPr>
              <a:t>classroom</a:t>
            </a:r>
          </a:p>
        </p:txBody>
      </p:sp>
      <p:sp>
        <p:nvSpPr>
          <p:cNvPr id="91140" name="Rectangle 3"/>
          <p:cNvSpPr>
            <a:spLocks noChangeArrowheads="1"/>
          </p:cNvSpPr>
          <p:nvPr/>
        </p:nvSpPr>
        <p:spPr bwMode="auto">
          <a:xfrm>
            <a:off x="2947988" y="6993731"/>
            <a:ext cx="31021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b="1">
                <a:solidFill>
                  <a:srgbClr val="A7A7A7"/>
                </a:solidFill>
                <a:latin typeface="Palatino"/>
                <a:ea typeface="Palatino"/>
                <a:cs typeface="Palatino"/>
              </a:rPr>
              <a:t>Regardless of a child’s hearing status</a:t>
            </a:r>
          </a:p>
        </p:txBody>
      </p:sp>
      <p:sp>
        <p:nvSpPr>
          <p:cNvPr id="91143" name="Rectangle 3"/>
          <p:cNvSpPr>
            <a:spLocks noChangeArrowheads="1"/>
          </p:cNvSpPr>
          <p:nvPr/>
        </p:nvSpPr>
        <p:spPr bwMode="auto">
          <a:xfrm>
            <a:off x="2710124" y="6911447"/>
            <a:ext cx="3472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pPr>
            <a:r>
              <a:rPr lang="en-US" altLang="en-US" sz="1350" i="1" dirty="0">
                <a:solidFill>
                  <a:srgbClr val="3F3F3F"/>
                </a:solidFill>
                <a:cs typeface="Times New Roman" panose="02020603050405020304" pitchFamily="18" charset="0"/>
              </a:rPr>
              <a:t>B=</a:t>
            </a:r>
            <a:r>
              <a:rPr lang="en-US" altLang="en-US" sz="1350" dirty="0">
                <a:solidFill>
                  <a:srgbClr val="3F3F3F"/>
                </a:solidFill>
                <a:cs typeface="Times New Roman" panose="02020603050405020304" pitchFamily="18" charset="0"/>
              </a:rPr>
              <a:t>.33, se=.08, </a:t>
            </a:r>
            <a:r>
              <a:rPr lang="en-US" altLang="en-US" sz="1350" i="1" dirty="0">
                <a:solidFill>
                  <a:srgbClr val="3F3F3F"/>
                </a:solidFill>
                <a:cs typeface="Times New Roman" panose="02020603050405020304" pitchFamily="18" charset="0"/>
              </a:rPr>
              <a:t>t=</a:t>
            </a:r>
            <a:r>
              <a:rPr lang="en-US" altLang="en-US" sz="1350" dirty="0">
                <a:solidFill>
                  <a:srgbClr val="3F3F3F"/>
                </a:solidFill>
                <a:cs typeface="Times New Roman" panose="02020603050405020304" pitchFamily="18" charset="0"/>
              </a:rPr>
              <a:t>4.02, </a:t>
            </a:r>
            <a:r>
              <a:rPr lang="en-US" altLang="en-US" sz="1350" i="1" dirty="0">
                <a:solidFill>
                  <a:srgbClr val="3F3F3F"/>
                </a:solidFill>
                <a:cs typeface="Times New Roman" panose="02020603050405020304" pitchFamily="18" charset="0"/>
              </a:rPr>
              <a:t>X</a:t>
            </a:r>
            <a:r>
              <a:rPr lang="en-US" altLang="en-US" sz="1350" i="1" baseline="30000" dirty="0">
                <a:solidFill>
                  <a:srgbClr val="3F3F3F"/>
                </a:solidFill>
                <a:cs typeface="Times New Roman" panose="02020603050405020304" pitchFamily="18" charset="0"/>
              </a:rPr>
              <a:t>2</a:t>
            </a:r>
            <a:r>
              <a:rPr lang="en-US" altLang="en-US" sz="1350" dirty="0">
                <a:solidFill>
                  <a:srgbClr val="3F3F3F"/>
                </a:solidFill>
                <a:cs typeface="Times New Roman" panose="02020603050405020304" pitchFamily="18" charset="0"/>
              </a:rPr>
              <a:t>(1)=15.71, </a:t>
            </a:r>
            <a:r>
              <a:rPr lang="en-US" altLang="en-US" sz="1350" i="1" dirty="0">
                <a:solidFill>
                  <a:srgbClr val="3F3F3F"/>
                </a:solidFill>
                <a:cs typeface="Times New Roman" panose="02020603050405020304" pitchFamily="18" charset="0"/>
              </a:rPr>
              <a:t>p=</a:t>
            </a:r>
            <a:r>
              <a:rPr lang="en-US" altLang="en-US" sz="1350" dirty="0">
                <a:solidFill>
                  <a:srgbClr val="3F3F3F"/>
                </a:solidFill>
                <a:cs typeface="Times New Roman" panose="02020603050405020304" pitchFamily="18" charset="0"/>
              </a:rPr>
              <a:t>.00007 </a:t>
            </a:r>
            <a:endParaRPr lang="en-US" altLang="en-US" sz="1350" dirty="0">
              <a:solidFill>
                <a:srgbClr val="3F3F3F"/>
              </a:solidFill>
              <a:latin typeface="Arial" panose="020B0604020202020204" pitchFamily="34" charset="0"/>
              <a:cs typeface="Arial"/>
            </a:endParaRPr>
          </a:p>
        </p:txBody>
      </p:sp>
      <p:sp>
        <p:nvSpPr>
          <p:cNvPr id="9" name="Rectangle 2"/>
          <p:cNvSpPr>
            <a:spLocks noChangeArrowheads="1"/>
          </p:cNvSpPr>
          <p:nvPr/>
        </p:nvSpPr>
        <p:spPr bwMode="auto">
          <a:xfrm>
            <a:off x="1541106" y="5386804"/>
            <a:ext cx="19597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Perry, et al., 2021</a:t>
            </a:r>
          </a:p>
        </p:txBody>
      </p:sp>
      <p:pic>
        <p:nvPicPr>
          <p:cNvPr id="9114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590800"/>
            <a:ext cx="68851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a:extLst>
              <a:ext uri="{FF2B5EF4-FFF2-40B4-BE49-F238E27FC236}">
                <a16:creationId xmlns:a16="http://schemas.microsoft.com/office/drawing/2014/main" id="{1E20BFAC-B681-4CE1-B81F-A7A76BE85D61}"/>
              </a:ext>
            </a:extLst>
          </p:cNvPr>
          <p:cNvGrpSpPr>
            <a:grpSpLocks/>
          </p:cNvGrpSpPr>
          <p:nvPr/>
        </p:nvGrpSpPr>
        <p:grpSpPr bwMode="auto">
          <a:xfrm>
            <a:off x="4742259" y="1965409"/>
            <a:ext cx="3398044" cy="3342164"/>
            <a:chOff x="1905000" y="1741487"/>
            <a:chExt cx="4530725" cy="4530725"/>
          </a:xfrm>
        </p:grpSpPr>
        <p:pic>
          <p:nvPicPr>
            <p:cNvPr id="13" name="F74FF386-E423-46E0-BC9F-5C9485C72BC8" descr="E5ED980E-78E8-4453-81CA-2248C4FACC0C@wireless">
              <a:extLst>
                <a:ext uri="{FF2B5EF4-FFF2-40B4-BE49-F238E27FC236}">
                  <a16:creationId xmlns:a16="http://schemas.microsoft.com/office/drawing/2014/main" id="{FC05B810-38C4-4E56-90D4-744B8B38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0383AAD0-D6AD-4B4E-AC15-F0E473EF29F8" descr="CC211E11-81CF-4DDB-88C2-27FE484A0D12@wireless">
              <a:extLst>
                <a:ext uri="{FF2B5EF4-FFF2-40B4-BE49-F238E27FC236}">
                  <a16:creationId xmlns:a16="http://schemas.microsoft.com/office/drawing/2014/main" id="{E8EFDA0A-02D3-4EC2-8084-21DE6FA8A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1145" name="Picture 9"/>
          <p:cNvPicPr>
            <a:picLocks noChangeAspect="1"/>
          </p:cNvPicPr>
          <p:nvPr/>
        </p:nvPicPr>
        <p:blipFill>
          <a:blip r:embed="rId5" cstate="print">
            <a:extLst>
              <a:ext uri="{28A0092B-C50C-407E-A947-70E740481C1C}">
                <a14:useLocalDpi xmlns:a14="http://schemas.microsoft.com/office/drawing/2010/main" val="0"/>
              </a:ext>
            </a:extLst>
          </a:blip>
          <a:srcRect l="8696" t="11421" r="6522" b="-2792"/>
          <a:stretch>
            <a:fillRect/>
          </a:stretch>
        </p:blipFill>
        <p:spPr bwMode="auto">
          <a:xfrm>
            <a:off x="1" y="4863732"/>
            <a:ext cx="862536"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3733DAAD-AA3D-48A8-9A4B-43C4B29A20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7869" y="4867276"/>
            <a:ext cx="996131" cy="99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C624D117-97DD-495A-ACA3-A6B03622350C}"/>
              </a:ext>
            </a:extLst>
          </p:cNvPr>
          <p:cNvSpPr>
            <a:spLocks noChangeArrowheads="1"/>
          </p:cNvSpPr>
          <p:nvPr/>
        </p:nvSpPr>
        <p:spPr bwMode="auto">
          <a:xfrm>
            <a:off x="5845515" y="5386804"/>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
        <p:nvSpPr>
          <p:cNvPr id="17" name="Rectangle 3">
            <a:extLst>
              <a:ext uri="{FF2B5EF4-FFF2-40B4-BE49-F238E27FC236}">
                <a16:creationId xmlns:a16="http://schemas.microsoft.com/office/drawing/2014/main" id="{B31A96EC-80F8-45A3-A7E6-D7C0736AECFA}"/>
              </a:ext>
            </a:extLst>
          </p:cNvPr>
          <p:cNvSpPr>
            <a:spLocks noChangeArrowheads="1"/>
          </p:cNvSpPr>
          <p:nvPr/>
        </p:nvSpPr>
        <p:spPr bwMode="auto">
          <a:xfrm>
            <a:off x="1199529" y="1666796"/>
            <a:ext cx="248497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Child to child vocalizations</a:t>
            </a:r>
          </a:p>
        </p:txBody>
      </p:sp>
      <p:sp>
        <p:nvSpPr>
          <p:cNvPr id="18" name="Rectangle 3">
            <a:extLst>
              <a:ext uri="{FF2B5EF4-FFF2-40B4-BE49-F238E27FC236}">
                <a16:creationId xmlns:a16="http://schemas.microsoft.com/office/drawing/2014/main" id="{44803244-0386-4899-BF94-43A23A2D9D05}"/>
              </a:ext>
            </a:extLst>
          </p:cNvPr>
          <p:cNvSpPr>
            <a:spLocks noChangeArrowheads="1"/>
          </p:cNvSpPr>
          <p:nvPr/>
        </p:nvSpPr>
        <p:spPr bwMode="auto">
          <a:xfrm>
            <a:off x="5216803" y="1683880"/>
            <a:ext cx="24833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pPr>
            <a:r>
              <a:rPr lang="en-US" altLang="en-US" sz="1350" dirty="0">
                <a:solidFill>
                  <a:srgbClr val="3F3F3F"/>
                </a:solidFill>
                <a:latin typeface="Work Sans" charset="0"/>
                <a:ea typeface="Palatino"/>
                <a:cs typeface="Palatino"/>
              </a:rPr>
              <a:t>Teacher to child phonemes</a:t>
            </a:r>
          </a:p>
        </p:txBody>
      </p:sp>
    </p:spTree>
    <p:extLst>
      <p:ext uri="{BB962C8B-B14F-4D97-AF65-F5344CB8AC3E}">
        <p14:creationId xmlns:p14="http://schemas.microsoft.com/office/powerpoint/2010/main" val="3247223023"/>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Phoneme types: Teacher </a:t>
            </a:r>
            <a:r>
              <a:rPr lang="en-US" dirty="0">
                <a:sym typeface="Wingdings" panose="05000000000000000000" pitchFamily="2" charset="2"/>
              </a:rPr>
              <a:t> Child</a:t>
            </a:r>
            <a:endParaRPr lang="en-US" dirty="0"/>
          </a:p>
        </p:txBody>
      </p:sp>
      <p:sp>
        <p:nvSpPr>
          <p:cNvPr id="3" name="Content Placeholder 2"/>
          <p:cNvSpPr>
            <a:spLocks noGrp="1"/>
          </p:cNvSpPr>
          <p:nvPr>
            <p:ph idx="1"/>
          </p:nvPr>
        </p:nvSpPr>
        <p:spPr>
          <a:xfrm>
            <a:off x="6404155" y="2291954"/>
            <a:ext cx="1444229" cy="1740693"/>
          </a:xfrm>
        </p:spPr>
        <p:txBody>
          <a:bodyPr/>
          <a:lstStyle/>
          <a:p>
            <a:pPr marL="0" indent="0" algn="ctr">
              <a:buNone/>
              <a:defRPr/>
            </a:pPr>
            <a:r>
              <a:rPr lang="en-US" dirty="0">
                <a:solidFill>
                  <a:srgbClr val="FF0000"/>
                </a:solidFill>
              </a:rPr>
              <a:t>Typical hearing &gt; hearing loss</a:t>
            </a:r>
          </a:p>
        </p:txBody>
      </p:sp>
      <p:pic>
        <p:nvPicPr>
          <p:cNvPr id="2713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5101" y="4343401"/>
            <a:ext cx="1188244"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6404156" y="5565400"/>
            <a:ext cx="1828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sz="1350" dirty="0">
                <a:solidFill>
                  <a:srgbClr val="3F3F3F"/>
                </a:solidFill>
                <a:cs typeface="Arial"/>
              </a:rPr>
              <a:t>IDSC Fellow,</a:t>
            </a:r>
          </a:p>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grpSp>
        <p:nvGrpSpPr>
          <p:cNvPr id="271366" name="Group 5"/>
          <p:cNvGrpSpPr>
            <a:grpSpLocks/>
          </p:cNvGrpSpPr>
          <p:nvPr/>
        </p:nvGrpSpPr>
        <p:grpSpPr bwMode="auto">
          <a:xfrm>
            <a:off x="1219200" y="1234018"/>
            <a:ext cx="4750595" cy="4327393"/>
            <a:chOff x="1905000" y="1741487"/>
            <a:chExt cx="4530725" cy="4530725"/>
          </a:xfrm>
        </p:grpSpPr>
        <p:pic>
          <p:nvPicPr>
            <p:cNvPr id="271367" name="F74FF386-E423-46E0-BC9F-5C9485C72BC8" descr="E5ED980E-78E8-4453-81CA-2248C4FACC0C@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41487"/>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0383AAD0-D6AD-4B4E-AC15-F0E473EF29F8" descr="CC211E11-81CF-4DDB-88C2-27FE484A0D12@wirel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49" y="1741487"/>
              <a:ext cx="211106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185863"/>
            <a:ext cx="8562974" cy="596901"/>
          </a:xfrm>
        </p:spPr>
        <p:txBody>
          <a:bodyPr>
            <a:normAutofit fontScale="90000"/>
          </a:bodyPr>
          <a:lstStyle/>
          <a:p>
            <a:pPr>
              <a:defRPr/>
            </a:pPr>
            <a:r>
              <a:rPr lang="en-US" dirty="0"/>
              <a:t>Adult phoneme </a:t>
            </a:r>
            <a:r>
              <a:rPr lang="en-US" dirty="0">
                <a:sym typeface="Wingdings" panose="05000000000000000000" pitchFamily="2" charset="2"/>
              </a:rPr>
              <a:t> child phoneme  child language score</a:t>
            </a:r>
            <a:endParaRPr lang="en-US" dirty="0"/>
          </a:p>
        </p:txBody>
      </p:sp>
      <p:pic>
        <p:nvPicPr>
          <p:cNvPr id="96259" name="B69B8679-8CF1-41EA-9018-850C46CA2EBA" descr="B73809A3-15CD-4794-9E62-930A30F98327@wirel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5550" y="165735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28BE1CF0-2340-451D-A393-AA9DFD2C3F25" descr="A15962B6-AC03-4C4D-9790-81B1A35AE3C2@wir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0150" y="106561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p:cNvPicPr>
            <a:picLocks noChangeAspect="1"/>
          </p:cNvPicPr>
          <p:nvPr/>
        </p:nvPicPr>
        <p:blipFill>
          <a:blip r:embed="rId4" cstate="print">
            <a:extLst>
              <a:ext uri="{28A0092B-C50C-407E-A947-70E740481C1C}">
                <a14:useLocalDpi xmlns:a14="http://schemas.microsoft.com/office/drawing/2010/main" val="0"/>
              </a:ext>
            </a:extLst>
          </a:blip>
          <a:srcRect t="21138"/>
          <a:stretch>
            <a:fillRect/>
          </a:stretch>
        </p:blipFill>
        <p:spPr bwMode="auto">
          <a:xfrm>
            <a:off x="9429750" y="4000501"/>
            <a:ext cx="2767013"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28BE1CF0-2340-451D-A393-AA9DFD2C3F25" descr="A15962B6-AC03-4C4D-9790-81B1A35AE3C2@wir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671" y="1803005"/>
            <a:ext cx="3503706" cy="350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881744" y="2140609"/>
            <a:ext cx="4147458" cy="2631281"/>
          </a:xfrm>
          <a:prstGeom prst="rect">
            <a:avLst/>
          </a:prstGeom>
        </p:spPr>
      </p:pic>
      <p:sp>
        <p:nvSpPr>
          <p:cNvPr id="9" name="Rectangle 2">
            <a:extLst>
              <a:ext uri="{FF2B5EF4-FFF2-40B4-BE49-F238E27FC236}">
                <a16:creationId xmlns:a16="http://schemas.microsoft.com/office/drawing/2014/main" id="{1AC403A1-D116-4467-9F4C-045FA36B1EC1}"/>
              </a:ext>
            </a:extLst>
          </p:cNvPr>
          <p:cNvSpPr>
            <a:spLocks noChangeArrowheads="1"/>
          </p:cNvSpPr>
          <p:nvPr/>
        </p:nvSpPr>
        <p:spPr bwMode="auto">
          <a:xfrm>
            <a:off x="6404156" y="5565400"/>
            <a:ext cx="18288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defTabSz="685800" eaLnBrk="1" fontAlgn="auto" hangingPunct="1">
              <a:spcBef>
                <a:spcPct val="0"/>
              </a:spcBef>
              <a:spcAft>
                <a:spcPts val="0"/>
              </a:spcAft>
              <a:buClrTx/>
              <a:buSzTx/>
              <a:buNone/>
              <a:defRPr/>
            </a:pPr>
            <a:r>
              <a:rPr lang="en-US" altLang="en-US" sz="1350" dirty="0">
                <a:solidFill>
                  <a:srgbClr val="3F3F3F"/>
                </a:solidFill>
                <a:latin typeface="Helvetica"/>
                <a:cs typeface="Arial"/>
              </a:rPr>
              <a:t>Mitsven, et al., 2020</a:t>
            </a:r>
          </a:p>
        </p:txBody>
      </p:sp>
    </p:spTree>
    <p:extLst>
      <p:ext uri="{BB962C8B-B14F-4D97-AF65-F5344CB8AC3E}">
        <p14:creationId xmlns:p14="http://schemas.microsoft.com/office/powerpoint/2010/main" val="1063367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Legend.png"/>
          <p:cNvPicPr>
            <a:picLocks noChangeAspect="1" noChangeArrowheads="1"/>
          </p:cNvPicPr>
          <p:nvPr/>
        </p:nvPicPr>
        <p:blipFill>
          <a:blip r:embed="rId7" cstate="print">
            <a:extLst>
              <a:ext uri="{28A0092B-C50C-407E-A947-70E740481C1C}">
                <a14:useLocalDpi xmlns:a14="http://schemas.microsoft.com/office/drawing/2010/main" val="0"/>
              </a:ext>
            </a:extLst>
          </a:blip>
          <a:srcRect r="24509" b="8046"/>
          <a:stretch>
            <a:fillRect/>
          </a:stretch>
        </p:blipFill>
        <p:spPr bwMode="auto">
          <a:xfrm>
            <a:off x="1269683" y="3262023"/>
            <a:ext cx="853386" cy="95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EAP_01_25_2019_CLIP1_fr_40.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1430000" y="17145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dirty="0"/>
              <a:t>Autism (ASD) classrooms</a:t>
            </a:r>
          </a:p>
        </p:txBody>
      </p:sp>
      <p:pic>
        <p:nvPicPr>
          <p:cNvPr id="6" name="databrary987-Messinger-IBIS-materials-47209-Short_Video_Clips-257571-CLIP10_PL1819_4_16_20196064243R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r="6708"/>
          <a:stretch/>
        </p:blipFill>
        <p:spPr>
          <a:xfrm>
            <a:off x="2175181" y="1986048"/>
            <a:ext cx="3425520" cy="367180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1412" y="2175613"/>
            <a:ext cx="1814513" cy="1814513"/>
          </a:xfrm>
          <a:prstGeom prst="rect">
            <a:avLst/>
          </a:prstGeom>
        </p:spPr>
      </p:pic>
      <p:sp>
        <p:nvSpPr>
          <p:cNvPr id="11" name="TextBox 14"/>
          <p:cNvSpPr txBox="1">
            <a:spLocks noChangeArrowheads="1"/>
          </p:cNvSpPr>
          <p:nvPr/>
        </p:nvSpPr>
        <p:spPr bwMode="auto">
          <a:xfrm>
            <a:off x="6349556" y="1825229"/>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Distance</a:t>
            </a:r>
          </a:p>
        </p:txBody>
      </p:sp>
      <p:sp>
        <p:nvSpPr>
          <p:cNvPr id="12" name="TextBox 15"/>
          <p:cNvSpPr txBox="1">
            <a:spLocks noChangeArrowheads="1"/>
          </p:cNvSpPr>
          <p:nvPr/>
        </p:nvSpPr>
        <p:spPr bwMode="auto">
          <a:xfrm>
            <a:off x="6271513" y="403882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defTabSz="685800" eaLnBrk="1" fontAlgn="auto" hangingPunct="1">
              <a:spcBef>
                <a:spcPct val="0"/>
              </a:spcBef>
              <a:spcAft>
                <a:spcPts val="0"/>
              </a:spcAft>
              <a:buClrTx/>
              <a:buSzTx/>
              <a:buNone/>
              <a:defRPr/>
            </a:pPr>
            <a:r>
              <a:rPr lang="en-US" altLang="en-US" sz="1800" dirty="0">
                <a:solidFill>
                  <a:srgbClr val="A7A7A7">
                    <a:lumMod val="75000"/>
                  </a:srgbClr>
                </a:solidFill>
                <a:latin typeface="Arial" panose="020B0604020202020204" pitchFamily="34" charset="0"/>
                <a:cs typeface="Arial"/>
              </a:rPr>
              <a:t>Orientation</a:t>
            </a:r>
          </a:p>
        </p:txBody>
      </p:sp>
      <p:pic>
        <p:nvPicPr>
          <p:cNvPr id="13" name="Picture 12" descr="C:\Users\daniel\Pictures\All_days (003).jpg"/>
          <p:cNvPicPr>
            <a:picLocks noChangeAspect="1"/>
          </p:cNvPicPr>
          <p:nvPr/>
        </p:nvPicPr>
        <p:blipFill>
          <a:blip r:embed="rId11">
            <a:extLst>
              <a:ext uri="{28A0092B-C50C-407E-A947-70E740481C1C}">
                <a14:useLocalDpi xmlns:a14="http://schemas.microsoft.com/office/drawing/2010/main" val="0"/>
              </a:ext>
            </a:extLst>
          </a:blip>
          <a:srcRect t="3540" r="4642"/>
          <a:stretch>
            <a:fillRect/>
          </a:stretch>
        </p:blipFill>
        <p:spPr bwMode="auto">
          <a:xfrm>
            <a:off x="5926201" y="4343401"/>
            <a:ext cx="1849725" cy="15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daniel\AppData\Local\Temp\Temp1_plot1819.zip\plot1819\1819_individual_gr+teacher.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90323"/>
          <a:stretch/>
        </p:blipFill>
        <p:spPr bwMode="auto">
          <a:xfrm>
            <a:off x="6006357" y="3823863"/>
            <a:ext cx="1537443" cy="1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15001" y="2187736"/>
            <a:ext cx="1348446" cy="300082"/>
          </a:xfrm>
          <a:prstGeom prst="rect">
            <a:avLst/>
          </a:prstGeom>
        </p:spPr>
        <p:txBody>
          <a:bodyPr wrap="non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0.2m – 2m</a:t>
            </a:r>
          </a:p>
        </p:txBody>
      </p:sp>
      <p:sp>
        <p:nvSpPr>
          <p:cNvPr id="7" name="Rectangle 6"/>
          <p:cNvSpPr/>
          <p:nvPr/>
        </p:nvSpPr>
        <p:spPr>
          <a:xfrm>
            <a:off x="6006357" y="4411529"/>
            <a:ext cx="1769569" cy="300082"/>
          </a:xfrm>
          <a:prstGeom prst="rect">
            <a:avLst/>
          </a:prstGeom>
        </p:spPr>
        <p:txBody>
          <a:bodyPr wrap="square">
            <a:spAutoFit/>
          </a:bodyPr>
          <a:lstStyle/>
          <a:p>
            <a:pPr marL="342900" lvl="1" defTabSz="685800" eaLnBrk="1" fontAlgn="auto" hangingPunct="1">
              <a:spcBef>
                <a:spcPts val="0"/>
              </a:spcBef>
              <a:spcAft>
                <a:spcPts val="0"/>
              </a:spcAft>
            </a:pPr>
            <a:r>
              <a:rPr lang="en-US" altLang="en-US" sz="1350" dirty="0">
                <a:solidFill>
                  <a:srgbClr val="D8732D"/>
                </a:solidFill>
                <a:latin typeface="Arial"/>
                <a:cs typeface="Arial"/>
              </a:rPr>
              <a:t>+/- 45 degrees</a:t>
            </a:r>
          </a:p>
        </p:txBody>
      </p:sp>
    </p:spTree>
    <p:extLst>
      <p:ext uri="{BB962C8B-B14F-4D97-AF65-F5344CB8AC3E}">
        <p14:creationId xmlns:p14="http://schemas.microsoft.com/office/powerpoint/2010/main" val="30023687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1538" y="862013"/>
            <a:ext cx="8162925" cy="762000"/>
          </a:xfrm>
        </p:spPr>
        <p:txBody>
          <a:bodyPr>
            <a:normAutofit fontScale="90000"/>
          </a:bodyPr>
          <a:lstStyle/>
          <a:p>
            <a:pPr eaLnBrk="1" hangingPunct="1"/>
            <a:r>
              <a:rPr lang="en-US" altLang="en-US"/>
              <a:t>Gender segregation</a:t>
            </a:r>
          </a:p>
        </p:txBody>
      </p:sp>
      <p:sp>
        <p:nvSpPr>
          <p:cNvPr id="37891" name="Rectangle 3"/>
          <p:cNvSpPr>
            <a:spLocks noGrp="1" noChangeArrowheads="1"/>
          </p:cNvSpPr>
          <p:nvPr>
            <p:ph type="body" idx="1"/>
          </p:nvPr>
        </p:nvSpPr>
        <p:spPr/>
        <p:txBody>
          <a:bodyPr/>
          <a:lstStyle/>
          <a:p>
            <a:pPr eaLnBrk="1" hangingPunct="1"/>
            <a:r>
              <a:rPr lang="en-US" altLang="en-US"/>
              <a:t>Research on gender typing in individuals is inconclusive</a:t>
            </a:r>
          </a:p>
          <a:p>
            <a:pPr lvl="1" eaLnBrk="1" hangingPunct="1"/>
            <a:r>
              <a:rPr lang="en-US" altLang="en-US"/>
              <a:t>Clustering of gender-typed characteristics weak</a:t>
            </a:r>
          </a:p>
          <a:p>
            <a:pPr lvl="1" eaLnBrk="1" hangingPunct="1"/>
            <a:r>
              <a:rPr lang="en-US" altLang="en-US"/>
              <a:t>Relations to family characteristics weak</a:t>
            </a:r>
          </a:p>
          <a:p>
            <a:pPr eaLnBrk="1" hangingPunct="1"/>
            <a:r>
              <a:rPr lang="en-US" altLang="en-US"/>
              <a:t>Same-sex groupings predominate</a:t>
            </a:r>
          </a:p>
          <a:p>
            <a:pPr lvl="1" eaLnBrk="1" hangingPunct="1"/>
            <a:r>
              <a:rPr lang="en-US" altLang="en-US"/>
              <a:t>From 3 – 12,</a:t>
            </a:r>
          </a:p>
          <a:p>
            <a:pPr lvl="1" eaLnBrk="1" hangingPunct="1"/>
            <a:r>
              <a:rPr lang="en-US" altLang="en-US"/>
              <a:t>Cross-cultural phenomenon</a:t>
            </a:r>
          </a:p>
        </p:txBody>
      </p:sp>
    </p:spTree>
    <p:extLst>
      <p:ext uri="{BB962C8B-B14F-4D97-AF65-F5344CB8AC3E}">
        <p14:creationId xmlns:p14="http://schemas.microsoft.com/office/powerpoint/2010/main" val="520230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dirty="0"/>
              <a:t>Lower </a:t>
            </a:r>
            <a:r>
              <a:rPr lang="en-US" altLang="en-US" dirty="0">
                <a:solidFill>
                  <a:srgbClr val="0070C0"/>
                </a:solidFill>
              </a:rPr>
              <a:t>ASD </a:t>
            </a:r>
            <a:r>
              <a:rPr lang="en-US" altLang="en-US" dirty="0"/>
              <a:t>Network Modularity</a:t>
            </a:r>
          </a:p>
        </p:txBody>
      </p:sp>
      <p:pic>
        <p:nvPicPr>
          <p:cNvPr id="125955"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426" y="1988820"/>
            <a:ext cx="2188369" cy="21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429750" y="5566837"/>
            <a:ext cx="4869656" cy="404085"/>
          </a:xfrm>
          <a:prstGeom prst="rect">
            <a:avLst/>
          </a:prstGeom>
          <a:noFill/>
        </p:spPr>
        <p:txBody>
          <a:bodyPr>
            <a:spAutoFit/>
          </a:bodyPr>
          <a:lstStyle/>
          <a:p>
            <a:pPr defTabSz="514350" eaLnBrk="1" fontAlgn="auto" hangingPunct="1">
              <a:spcBef>
                <a:spcPts val="0"/>
              </a:spcBef>
              <a:spcAft>
                <a:spcPts val="0"/>
              </a:spcAft>
              <a:defRPr/>
            </a:pPr>
            <a:r>
              <a:rPr lang="en-US" sz="1013" dirty="0">
                <a:solidFill>
                  <a:prstClr val="black"/>
                </a:solidFill>
                <a:latin typeface="Consolas" panose="020B0609020204030204" pitchFamily="49" charset="0"/>
                <a:cs typeface="Arial"/>
              </a:rPr>
              <a:t>lmer(Modularity ~ Eligibility Group + Observation Day + (1|Class))</a:t>
            </a:r>
          </a:p>
        </p:txBody>
      </p:sp>
      <p:pic>
        <p:nvPicPr>
          <p:cNvPr id="14"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2774504" y="2851028"/>
            <a:ext cx="1371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962688" y="2195999"/>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1449599" y="2185987"/>
            <a:ext cx="1371600" cy="225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834011" y="5062755"/>
            <a:ext cx="1326838" cy="923330"/>
          </a:xfrm>
          <a:prstGeom prst="rect">
            <a:avLst/>
          </a:prstGeom>
        </p:spPr>
        <p:txBody>
          <a:bodyPr wrap="none">
            <a:spAutoFit/>
          </a:bodyPr>
          <a:lstStyle/>
          <a:p>
            <a:pPr defTabSz="685800" eaLnBrk="1" fontAlgn="auto" hangingPunct="1">
              <a:spcBef>
                <a:spcPts val="0"/>
              </a:spcBef>
              <a:spcAft>
                <a:spcPts val="0"/>
              </a:spcAft>
            </a:pPr>
            <a:r>
              <a:rPr lang="en-US" altLang="en-US" sz="1350" dirty="0">
                <a:solidFill>
                  <a:srgbClr val="FFC000"/>
                </a:solidFill>
                <a:latin typeface="Arial"/>
                <a:cs typeface="Arial"/>
              </a:rPr>
              <a:t>Reduced ASD </a:t>
            </a:r>
          </a:p>
          <a:p>
            <a:pPr algn="ctr" defTabSz="685800" eaLnBrk="1" fontAlgn="auto" hangingPunct="1">
              <a:spcBef>
                <a:spcPts val="0"/>
              </a:spcBef>
              <a:spcAft>
                <a:spcPts val="0"/>
              </a:spcAft>
            </a:pPr>
            <a:r>
              <a:rPr lang="en-US" altLang="en-US" sz="1350" dirty="0">
                <a:solidFill>
                  <a:srgbClr val="FFC000"/>
                </a:solidFill>
                <a:latin typeface="Arial"/>
                <a:cs typeface="Arial"/>
              </a:rPr>
              <a:t>Modularity</a:t>
            </a:r>
          </a:p>
          <a:p>
            <a:pPr algn="ctr" defTabSz="685800" eaLnBrk="1" fontAlgn="auto" hangingPunct="1">
              <a:spcBef>
                <a:spcPts val="0"/>
              </a:spcBef>
              <a:spcAft>
                <a:spcPts val="0"/>
              </a:spcAft>
            </a:pPr>
            <a:r>
              <a:rPr lang="en-US" sz="1350" dirty="0">
                <a:solidFill>
                  <a:srgbClr val="FFC000"/>
                </a:solidFill>
                <a:latin typeface="Arial"/>
                <a:cs typeface="Arial"/>
              </a:rPr>
              <a:t>&amp; Between </a:t>
            </a:r>
          </a:p>
          <a:p>
            <a:pPr algn="ctr" defTabSz="685800" eaLnBrk="1" fontAlgn="auto" hangingPunct="1">
              <a:spcBef>
                <a:spcPts val="0"/>
              </a:spcBef>
              <a:spcAft>
                <a:spcPts val="0"/>
              </a:spcAft>
            </a:pPr>
            <a:r>
              <a:rPr lang="en-US" sz="1350" dirty="0">
                <a:solidFill>
                  <a:srgbClr val="FFC000"/>
                </a:solidFill>
                <a:latin typeface="Arial"/>
                <a:cs typeface="Arial"/>
              </a:rPr>
              <a:t>Modularity</a:t>
            </a:r>
          </a:p>
        </p:txBody>
      </p:sp>
      <p:sp>
        <p:nvSpPr>
          <p:cNvPr id="18" name="TextBox 17"/>
          <p:cNvSpPr txBox="1"/>
          <p:nvPr/>
        </p:nvSpPr>
        <p:spPr>
          <a:xfrm>
            <a:off x="6486184" y="5714161"/>
            <a:ext cx="1713931" cy="300082"/>
          </a:xfrm>
          <a:prstGeom prst="rect">
            <a:avLst/>
          </a:prstGeom>
          <a:noFill/>
        </p:spPr>
        <p:txBody>
          <a:bodyPr wrap="none">
            <a:spAutoFit/>
          </a:bodyPr>
          <a:lstStyle/>
          <a:p>
            <a:pPr defTabSz="685800" eaLnBrk="1" fontAlgn="auto" hangingPunct="1">
              <a:spcBef>
                <a:spcPts val="0"/>
              </a:spcBef>
              <a:spcAft>
                <a:spcPts val="0"/>
              </a:spcAft>
              <a:defRPr/>
            </a:pPr>
            <a:r>
              <a:rPr lang="en-US" sz="1350" dirty="0">
                <a:solidFill>
                  <a:srgbClr val="3F3F3F"/>
                </a:solidFill>
                <a:latin typeface="Arial"/>
                <a:cs typeface="Arial"/>
              </a:rPr>
              <a:t>Fasano, et al., 2019</a:t>
            </a:r>
          </a:p>
        </p:txBody>
      </p:sp>
      <p:pic>
        <p:nvPicPr>
          <p:cNvPr id="19" name="Picture 12"/>
          <p:cNvPicPr>
            <a:picLocks noChangeAspect="1"/>
          </p:cNvPicPr>
          <p:nvPr/>
        </p:nvPicPr>
        <p:blipFill>
          <a:blip r:embed="rId5" cstate="print">
            <a:extLst>
              <a:ext uri="{28A0092B-C50C-407E-A947-70E740481C1C}">
                <a14:useLocalDpi xmlns:a14="http://schemas.microsoft.com/office/drawing/2010/main" val="0"/>
              </a:ext>
            </a:extLst>
          </a:blip>
          <a:srcRect l="13353" t="12222" r="6531" b="33920"/>
          <a:stretch>
            <a:fillRect/>
          </a:stretch>
        </p:blipFill>
        <p:spPr bwMode="auto">
          <a:xfrm>
            <a:off x="6928687" y="5123252"/>
            <a:ext cx="644735" cy="65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678" y="2196000"/>
            <a:ext cx="2856745" cy="28567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3505" r="33505"/>
          <a:stretch/>
        </p:blipFill>
        <p:spPr bwMode="auto">
          <a:xfrm>
            <a:off x="3262816" y="4191858"/>
            <a:ext cx="1166345" cy="1590965"/>
          </a:xfrm>
          <a:prstGeom prst="rect">
            <a:avLst/>
          </a:prstGeom>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0922" t="15281" r="30973" b="12308"/>
          <a:stretch/>
        </p:blipFill>
        <p:spPr bwMode="auto">
          <a:xfrm>
            <a:off x="1334960" y="4527029"/>
            <a:ext cx="1771650" cy="1200150"/>
          </a:xfrm>
          <a:prstGeom prst="rect">
            <a:avLst/>
          </a:prstGeom>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9876696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1810"/>
            <a:ext cx="6172200" cy="857250"/>
          </a:xfrm>
        </p:spPr>
        <p:txBody>
          <a:bodyPr/>
          <a:lstStyle/>
          <a:p>
            <a:pPr algn="ctr">
              <a:defRPr/>
            </a:pPr>
            <a:r>
              <a:rPr lang="en-US" dirty="0"/>
              <a:t>Reduced </a:t>
            </a:r>
            <a:r>
              <a:rPr lang="en-US" dirty="0">
                <a:solidFill>
                  <a:srgbClr val="0070C0"/>
                </a:solidFill>
              </a:rPr>
              <a:t>ASD</a:t>
            </a:r>
            <a:r>
              <a:rPr lang="en-US" dirty="0"/>
              <a:t> degree centrality </a:t>
            </a:r>
            <a:r>
              <a:rPr lang="en-US" dirty="0">
                <a:sym typeface="Wingdings" panose="05000000000000000000" pitchFamily="2" charset="2"/>
              </a:rPr>
              <a:t> </a:t>
            </a:r>
            <a:r>
              <a:rPr lang="en-US" dirty="0"/>
              <a:t>language abilities</a:t>
            </a:r>
          </a:p>
        </p:txBody>
      </p:sp>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06" y="2131033"/>
            <a:ext cx="3257550" cy="325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050631" y="5535974"/>
            <a:ext cx="3929063" cy="276999"/>
          </a:xfrm>
          <a:prstGeom prst="rect">
            <a:avLst/>
          </a:prstGeom>
          <a:noFill/>
        </p:spPr>
        <p:txBody>
          <a:bodyPr wrap="square">
            <a:spAutoFit/>
          </a:bodyPr>
          <a:lstStyle/>
          <a:p>
            <a:pPr algn="ctr" defTabSz="514350" eaLnBrk="1" fontAlgn="auto" hangingPunct="1">
              <a:spcBef>
                <a:spcPts val="0"/>
              </a:spcBef>
              <a:spcAft>
                <a:spcPts val="0"/>
              </a:spcAft>
              <a:defRPr/>
            </a:pPr>
            <a:r>
              <a:rPr lang="en-US" sz="1200" dirty="0">
                <a:solidFill>
                  <a:prstClr val="black"/>
                </a:solidFill>
                <a:latin typeface="Calibri" panose="020F0502020204030204"/>
                <a:cs typeface="Arial"/>
              </a:rPr>
              <a:t>Centrality: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a:t>
            </a:r>
            <a:r>
              <a:rPr lang="en-US" sz="1200" i="1" dirty="0">
                <a:solidFill>
                  <a:prstClr val="black"/>
                </a:solidFill>
                <a:latin typeface="Calibri" panose="020F0502020204030204"/>
                <a:cs typeface="Arial"/>
              </a:rPr>
              <a:t> </a:t>
            </a:r>
            <a:r>
              <a:rPr lang="en-US" sz="1200" dirty="0">
                <a:solidFill>
                  <a:prstClr val="black"/>
                </a:solidFill>
                <a:latin typeface="Calibri" panose="020F0502020204030204"/>
                <a:cs typeface="Arial"/>
              </a:rPr>
              <a:t>&lt; .026, ASD/TD: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&lt; .015, ASD/DD: </a:t>
            </a:r>
            <a:r>
              <a:rPr lang="en-US" sz="1200" i="1" dirty="0">
                <a:solidFill>
                  <a:prstClr val="black"/>
                </a:solidFill>
                <a:latin typeface="Calibri" panose="020F0502020204030204"/>
                <a:cs typeface="Arial"/>
              </a:rPr>
              <a:t>p</a:t>
            </a:r>
            <a:r>
              <a:rPr lang="en-US" sz="1200" dirty="0">
                <a:solidFill>
                  <a:prstClr val="black"/>
                </a:solidFill>
                <a:latin typeface="Calibri" panose="020F0502020204030204"/>
                <a:cs typeface="Arial"/>
              </a:rPr>
              <a:t>s &gt; .05</a:t>
            </a:r>
          </a:p>
        </p:txBody>
      </p:sp>
      <p:pic>
        <p:nvPicPr>
          <p:cNvPr id="21" name="Picture 7"/>
          <p:cNvPicPr>
            <a:picLocks noChangeAspect="1"/>
          </p:cNvPicPr>
          <p:nvPr/>
        </p:nvPicPr>
        <p:blipFill rotWithShape="1">
          <a:blip r:embed="rId4">
            <a:extLst>
              <a:ext uri="{28A0092B-C50C-407E-A947-70E740481C1C}">
                <a14:useLocalDpi xmlns:a14="http://schemas.microsoft.com/office/drawing/2010/main" val="0"/>
              </a:ext>
            </a:extLst>
          </a:blip>
          <a:srcRect l="22924" t="63945" r="29959"/>
          <a:stretch/>
        </p:blipFill>
        <p:spPr bwMode="auto">
          <a:xfrm>
            <a:off x="1774960" y="2771775"/>
            <a:ext cx="1243655" cy="11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p:cNvPicPr>
          <p:nvPr/>
        </p:nvPicPr>
        <p:blipFill rotWithShape="1">
          <a:blip r:embed="rId4">
            <a:extLst>
              <a:ext uri="{28A0092B-C50C-407E-A947-70E740481C1C}">
                <a14:useLocalDpi xmlns:a14="http://schemas.microsoft.com/office/drawing/2010/main" val="0"/>
              </a:ext>
            </a:extLst>
          </a:blip>
          <a:srcRect l="77893" t="40131" r="4437" b="42625"/>
          <a:stretch/>
        </p:blipFill>
        <p:spPr bwMode="auto">
          <a:xfrm>
            <a:off x="2169731" y="2116745"/>
            <a:ext cx="514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p:cNvPicPr>
          <p:nvPr/>
        </p:nvPicPr>
        <p:blipFill rotWithShape="1">
          <a:blip r:embed="rId4">
            <a:extLst>
              <a:ext uri="{28A0092B-C50C-407E-A947-70E740481C1C}">
                <a14:useLocalDpi xmlns:a14="http://schemas.microsoft.com/office/drawing/2010/main" val="0"/>
              </a:ext>
            </a:extLst>
          </a:blip>
          <a:srcRect l="22924" r="29959" b="38158"/>
          <a:stretch/>
        </p:blipFill>
        <p:spPr bwMode="auto">
          <a:xfrm>
            <a:off x="656642" y="2106734"/>
            <a:ext cx="1243655" cy="20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3505" r="33505"/>
          <a:stretch/>
        </p:blipFill>
        <p:spPr bwMode="auto">
          <a:xfrm>
            <a:off x="2169732" y="4165725"/>
            <a:ext cx="942329" cy="1285394"/>
          </a:xfrm>
          <a:prstGeom prst="rect">
            <a:avLst/>
          </a:prstGeom>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0922" t="15281" r="30973" b="12308"/>
          <a:stretch/>
        </p:blipFill>
        <p:spPr bwMode="auto">
          <a:xfrm>
            <a:off x="542005" y="4488670"/>
            <a:ext cx="1431375" cy="969641"/>
          </a:xfrm>
          <a:prstGeom prst="rect">
            <a:avLst/>
          </a:prstGeom>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0" name="Picture 9">
            <a:extLst>
              <a:ext uri="{FF2B5EF4-FFF2-40B4-BE49-F238E27FC236}">
                <a16:creationId xmlns:a16="http://schemas.microsoft.com/office/drawing/2014/main" id="{F38152B1-E1DD-4DDA-828D-FFE90CFC2D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628" y="2431070"/>
            <a:ext cx="2507079" cy="2507079"/>
          </a:xfrm>
          <a:prstGeom prst="rect">
            <a:avLst/>
          </a:prstGeom>
        </p:spPr>
      </p:pic>
    </p:spTree>
    <p:extLst>
      <p:ext uri="{BB962C8B-B14F-4D97-AF65-F5344CB8AC3E}">
        <p14:creationId xmlns:p14="http://schemas.microsoft.com/office/powerpoint/2010/main" val="414259756"/>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D4E5-85AC-4F3E-9D4D-EE562BE06248}"/>
              </a:ext>
            </a:extLst>
          </p:cNvPr>
          <p:cNvSpPr>
            <a:spLocks noGrp="1"/>
          </p:cNvSpPr>
          <p:nvPr>
            <p:ph type="title"/>
          </p:nvPr>
        </p:nvSpPr>
        <p:spPr>
          <a:xfrm>
            <a:off x="335444" y="1185863"/>
            <a:ext cx="8664161" cy="596901"/>
          </a:xfrm>
        </p:spPr>
        <p:txBody>
          <a:bodyPr>
            <a:normAutofit fontScale="90000"/>
          </a:bodyPr>
          <a:lstStyle/>
          <a:p>
            <a:pPr algn="ctr"/>
            <a:r>
              <a:rPr lang="en-US" dirty="0"/>
              <a:t>Concordant social contact in autism inclusion classrooms</a:t>
            </a:r>
          </a:p>
        </p:txBody>
      </p:sp>
      <p:pic>
        <p:nvPicPr>
          <p:cNvPr id="4" name="Picture 3">
            <a:extLst>
              <a:ext uri="{FF2B5EF4-FFF2-40B4-BE49-F238E27FC236}">
                <a16:creationId xmlns:a16="http://schemas.microsoft.com/office/drawing/2014/main" id="{1E9046D4-3903-4E9E-B456-2B35112BE9B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200" y="4597245"/>
            <a:ext cx="194344" cy="252651"/>
          </a:xfrm>
          <a:prstGeom prst="rect">
            <a:avLst/>
          </a:prstGeom>
          <a:noFill/>
          <a:ln>
            <a:noFill/>
          </a:ln>
        </p:spPr>
      </p:pic>
      <p:pic>
        <p:nvPicPr>
          <p:cNvPr id="5" name="anim3.mp4">
            <a:hlinkClick r:id="" action="ppaction://media"/>
            <a:extLst>
              <a:ext uri="{FF2B5EF4-FFF2-40B4-BE49-F238E27FC236}">
                <a16:creationId xmlns:a16="http://schemas.microsoft.com/office/drawing/2014/main" id="{4D0DB9E5-B3BF-4768-96AE-B96EB799A0AE}"/>
              </a:ext>
            </a:extLst>
          </p:cNvPr>
          <p:cNvPicPr>
            <a:picLocks noChangeAspect="1"/>
          </p:cNvPicPr>
          <p:nvPr>
            <a:videoFile r:link="rId2"/>
            <p:extLst>
              <p:ext uri="{DAA4B4D4-6D71-4841-9C94-3DE7FCFB9230}">
                <p14:media xmlns:p14="http://schemas.microsoft.com/office/powerpoint/2010/main" r:link="rId1"/>
              </p:ext>
            </p:extLst>
          </p:nvPr>
        </p:nvPicPr>
        <p:blipFill rotWithShape="1">
          <a:blip r:embed="rId5">
            <a:extLst>
              <a:ext uri="{28A0092B-C50C-407E-A947-70E740481C1C}">
                <a14:useLocalDpi xmlns:a14="http://schemas.microsoft.com/office/drawing/2010/main" val="0"/>
              </a:ext>
            </a:extLst>
          </a:blip>
          <a:srcRect l="21844" r="21844"/>
          <a:stretch/>
        </p:blipFill>
        <p:spPr bwMode="auto">
          <a:xfrm>
            <a:off x="335445" y="2189178"/>
            <a:ext cx="2730535" cy="274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5FA529-E997-4691-8CA9-9561DC2E1554}"/>
              </a:ext>
            </a:extLst>
          </p:cNvPr>
          <p:cNvPicPr>
            <a:picLocks noChangeAspect="1"/>
          </p:cNvPicPr>
          <p:nvPr/>
        </p:nvPicPr>
        <p:blipFill rotWithShape="1">
          <a:blip r:embed="rId6"/>
          <a:srcRect b="21923"/>
          <a:stretch/>
        </p:blipFill>
        <p:spPr>
          <a:xfrm>
            <a:off x="7779604" y="3694871"/>
            <a:ext cx="1018390" cy="1028700"/>
          </a:xfrm>
          <a:prstGeom prst="rect">
            <a:avLst/>
          </a:prstGeom>
        </p:spPr>
      </p:pic>
      <p:sp>
        <p:nvSpPr>
          <p:cNvPr id="7" name="TextBox 6">
            <a:extLst>
              <a:ext uri="{FF2B5EF4-FFF2-40B4-BE49-F238E27FC236}">
                <a16:creationId xmlns:a16="http://schemas.microsoft.com/office/drawing/2014/main" id="{9032F3EF-50B2-42A0-AE2A-177F8AF8EDE5}"/>
              </a:ext>
            </a:extLst>
          </p:cNvPr>
          <p:cNvSpPr txBox="1"/>
          <p:nvPr/>
        </p:nvSpPr>
        <p:spPr>
          <a:xfrm>
            <a:off x="7356492" y="4883476"/>
            <a:ext cx="1864614" cy="923330"/>
          </a:xfrm>
          <a:prstGeom prst="rect">
            <a:avLst/>
          </a:prstGeom>
          <a:noFill/>
        </p:spPr>
        <p:txBody>
          <a:bodyPr wrap="none" rtlCol="0">
            <a:spAutoFit/>
          </a:bodyPr>
          <a:lstStyle/>
          <a:p>
            <a:pPr algn="ctr"/>
            <a:r>
              <a:rPr lang="en-US" dirty="0"/>
              <a:t>IDSC Fellow,</a:t>
            </a:r>
          </a:p>
          <a:p>
            <a:pPr algn="ctr"/>
            <a:r>
              <a:rPr lang="en-US" dirty="0"/>
              <a:t>Banarjee, et al., </a:t>
            </a:r>
          </a:p>
          <a:p>
            <a:pPr algn="ctr"/>
            <a:r>
              <a:rPr lang="en-US" dirty="0"/>
              <a:t>2021</a:t>
            </a:r>
          </a:p>
        </p:txBody>
      </p:sp>
    </p:spTree>
    <p:extLst>
      <p:ext uri="{BB962C8B-B14F-4D97-AF65-F5344CB8AC3E}">
        <p14:creationId xmlns:p14="http://schemas.microsoft.com/office/powerpoint/2010/main" val="150943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534400" cy="1252728"/>
          </a:xfrm>
        </p:spPr>
        <p:txBody>
          <a:bodyPr>
            <a:normAutofit fontScale="90000"/>
          </a:bodyPr>
          <a:lstStyle/>
          <a:p>
            <a:r>
              <a:rPr lang="en-US" dirty="0"/>
              <a:t>Bullying as a classroom phenomenon</a:t>
            </a:r>
          </a:p>
        </p:txBody>
      </p:sp>
      <p:sp>
        <p:nvSpPr>
          <p:cNvPr id="3" name="Content Placeholder 2"/>
          <p:cNvSpPr>
            <a:spLocks noGrp="1"/>
          </p:cNvSpPr>
          <p:nvPr>
            <p:ph idx="1"/>
          </p:nvPr>
        </p:nvSpPr>
        <p:spPr>
          <a:xfrm>
            <a:off x="457200" y="1775191"/>
            <a:ext cx="8610600" cy="4625609"/>
          </a:xfrm>
        </p:spPr>
        <p:txBody>
          <a:bodyPr>
            <a:normAutofit fontScale="25000" lnSpcReduction="20000"/>
          </a:bodyPr>
          <a:lstStyle/>
          <a:p>
            <a:pPr>
              <a:lnSpc>
                <a:spcPct val="120000"/>
              </a:lnSpc>
            </a:pPr>
            <a:r>
              <a:rPr lang="en-US" sz="11200" dirty="0"/>
              <a:t>Not just an individual (the bully)</a:t>
            </a:r>
          </a:p>
          <a:p>
            <a:pPr>
              <a:lnSpc>
                <a:spcPct val="120000"/>
              </a:lnSpc>
            </a:pPr>
            <a:r>
              <a:rPr lang="en-US" sz="11200" dirty="0"/>
              <a:t>Not just a dyad (bully and victim)</a:t>
            </a:r>
          </a:p>
          <a:p>
            <a:pPr>
              <a:lnSpc>
                <a:spcPct val="120000"/>
              </a:lnSpc>
            </a:pPr>
            <a:r>
              <a:rPr lang="en-US" sz="11200" dirty="0"/>
              <a:t>“Bullying more likely in classrooms characterized by poor climate, strong status hierarchy, and pro-bullying norms. </a:t>
            </a:r>
          </a:p>
          <a:p>
            <a:pPr>
              <a:lnSpc>
                <a:spcPct val="120000"/>
              </a:lnSpc>
            </a:pPr>
            <a:r>
              <a:rPr lang="en-US" sz="11200" dirty="0"/>
              <a:t>Bystanders’ responses contribute by rewarding or sanctioning the behavior of the perpetrators.</a:t>
            </a:r>
          </a:p>
          <a:p>
            <a:pPr>
              <a:lnSpc>
                <a:spcPct val="120000"/>
              </a:lnSpc>
            </a:pPr>
            <a:r>
              <a:rPr lang="en-US" sz="11200" dirty="0"/>
              <a:t>Bullying functions not only for individual perpetrators but for the whole peer group by providing a common goal and a semblance of cohesion.</a:t>
            </a:r>
          </a:p>
          <a:p>
            <a:pPr lvl="1">
              <a:lnSpc>
                <a:spcPct val="120000"/>
              </a:lnSpc>
            </a:pPr>
            <a:r>
              <a:rPr lang="en-US" sz="4800" u="sng" dirty="0" err="1">
                <a:hlinkClick r:id="rId2"/>
              </a:rPr>
              <a:t>Saarento</a:t>
            </a:r>
            <a:r>
              <a:rPr lang="en-US" sz="4800" u="sng" dirty="0">
                <a:hlinkClick r:id="rId2"/>
              </a:rPr>
              <a:t>, S., &amp; </a:t>
            </a:r>
            <a:r>
              <a:rPr lang="en-US" sz="4800" u="sng" dirty="0" err="1">
                <a:hlinkClick r:id="rId2"/>
              </a:rPr>
              <a:t>Salmivalli</a:t>
            </a:r>
            <a:r>
              <a:rPr lang="en-US" sz="4800" u="sng" dirty="0">
                <a:hlinkClick r:id="rId2"/>
              </a:rPr>
              <a:t>, C. (2015). The Role of Classroom Peer Ecology and Bystanders’ Responses in Bullying. </a:t>
            </a:r>
            <a:r>
              <a:rPr lang="en-US" sz="4800" i="1" u="sng" dirty="0">
                <a:hlinkClick r:id="rId2"/>
              </a:rPr>
              <a:t>Child Development Perspectives, 9</a:t>
            </a:r>
            <a:r>
              <a:rPr lang="en-US" sz="4800" u="sng" dirty="0">
                <a:hlinkClick r:id="rId2"/>
              </a:rPr>
              <a:t>(4), 201-205. </a:t>
            </a:r>
            <a:r>
              <a:rPr lang="en-US" sz="4800" u="sng" dirty="0" err="1">
                <a:hlinkClick r:id="rId2"/>
              </a:rPr>
              <a:t>doi</a:t>
            </a:r>
            <a:r>
              <a:rPr lang="en-US" sz="4800" u="sng" dirty="0">
                <a:hlinkClick r:id="rId2"/>
              </a:rPr>
              <a:t>: 10.1111/cdep.12140</a:t>
            </a:r>
            <a:endParaRPr lang="en-US" sz="4800" dirty="0"/>
          </a:p>
          <a:p>
            <a:endParaRPr lang="en-US" sz="4000" dirty="0"/>
          </a:p>
        </p:txBody>
      </p:sp>
    </p:spTree>
    <p:extLst>
      <p:ext uri="{BB962C8B-B14F-4D97-AF65-F5344CB8AC3E}">
        <p14:creationId xmlns:p14="http://schemas.microsoft.com/office/powerpoint/2010/main" val="3599642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129666-DFA2-D348-9346-AEB7A8071891}"/>
              </a:ext>
            </a:extLst>
          </p:cNvPr>
          <p:cNvSpPr/>
          <p:nvPr/>
        </p:nvSpPr>
        <p:spPr>
          <a:xfrm>
            <a:off x="1" y="857250"/>
            <a:ext cx="3365499" cy="5143500"/>
          </a:xfrm>
          <a:prstGeom prst="rect">
            <a:avLst/>
          </a:prstGeom>
          <a:solidFill>
            <a:srgbClr val="25B5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980865-CC2A-9E42-9C15-47C214E5D612}"/>
              </a:ext>
            </a:extLst>
          </p:cNvPr>
          <p:cNvSpPr>
            <a:spLocks noGrp="1"/>
          </p:cNvSpPr>
          <p:nvPr>
            <p:ph idx="1"/>
          </p:nvPr>
        </p:nvSpPr>
        <p:spPr>
          <a:xfrm>
            <a:off x="379010" y="3308392"/>
            <a:ext cx="2642261" cy="2561717"/>
          </a:xfrm>
        </p:spPr>
        <p:txBody>
          <a:bodyPr>
            <a:normAutofit/>
          </a:bodyPr>
          <a:lstStyle/>
          <a:p>
            <a:pPr marL="0" indent="0">
              <a:buNone/>
            </a:pPr>
            <a:r>
              <a:rPr lang="en-US" sz="1425" dirty="0">
                <a:solidFill>
                  <a:schemeClr val="bg1"/>
                </a:solidFill>
                <a:latin typeface="Avenir Next LT Pro Light" panose="020B0504020202020204" pitchFamily="34" charset="77"/>
              </a:rPr>
              <a:t>Three preschool classrooms that included children with hearing loss (HL) and typically hearing (TH) children between 2.5 and 3.5 years of age participated. </a:t>
            </a:r>
          </a:p>
          <a:p>
            <a:pPr marL="0" indent="0">
              <a:buNone/>
            </a:pPr>
            <a:r>
              <a:rPr lang="en-US" sz="1425" dirty="0">
                <a:solidFill>
                  <a:schemeClr val="bg1"/>
                </a:solidFill>
                <a:latin typeface="Avenir Next LT Pro Light" panose="020B0504020202020204" pitchFamily="34" charset="77"/>
              </a:rPr>
              <a:t>(N = 29, 16 girls, 14 Hispanic) </a:t>
            </a:r>
          </a:p>
          <a:p>
            <a:pPr marL="0" indent="0">
              <a:buNone/>
            </a:pPr>
            <a:endParaRPr lang="en-US" sz="1425" dirty="0">
              <a:latin typeface="Avenir Next LT Pro Light" panose="020B0504020202020204" pitchFamily="34" charset="77"/>
            </a:endParaRPr>
          </a:p>
          <a:p>
            <a:pPr marL="0" indent="0">
              <a:buNone/>
            </a:pPr>
            <a:r>
              <a:rPr lang="en-US" sz="1425" dirty="0">
                <a:solidFill>
                  <a:schemeClr val="bg1"/>
                </a:solidFill>
                <a:latin typeface="Avenir Next LT Pro Light" panose="020B0504020202020204" pitchFamily="34" charset="77"/>
              </a:rPr>
              <a:t>Vocalization data were collected over 34 total observations. </a:t>
            </a:r>
          </a:p>
          <a:p>
            <a:pPr marL="0" indent="0">
              <a:buNone/>
            </a:pPr>
            <a:endParaRPr lang="en-US" sz="1425" dirty="0">
              <a:latin typeface="Avenir Next LT Pro Light" panose="020B0504020202020204" pitchFamily="34" charset="77"/>
            </a:endParaRPr>
          </a:p>
        </p:txBody>
      </p:sp>
      <p:sp>
        <p:nvSpPr>
          <p:cNvPr id="8" name="TextBox 7">
            <a:extLst>
              <a:ext uri="{FF2B5EF4-FFF2-40B4-BE49-F238E27FC236}">
                <a16:creationId xmlns:a16="http://schemas.microsoft.com/office/drawing/2014/main" id="{E8E911E3-7ABB-A148-9F8F-F3DC4A1F319B}"/>
              </a:ext>
            </a:extLst>
          </p:cNvPr>
          <p:cNvSpPr txBox="1"/>
          <p:nvPr/>
        </p:nvSpPr>
        <p:spPr>
          <a:xfrm>
            <a:off x="3488181" y="5624288"/>
            <a:ext cx="5367230" cy="230832"/>
          </a:xfrm>
          <a:prstGeom prst="rect">
            <a:avLst/>
          </a:prstGeom>
          <a:noFill/>
          <a:ln w="9525">
            <a:solidFill>
              <a:schemeClr val="tx1"/>
            </a:solidFill>
          </a:ln>
        </p:spPr>
        <p:txBody>
          <a:bodyPr wrap="square" rtlCol="0">
            <a:spAutoFit/>
          </a:bodyPr>
          <a:lstStyle/>
          <a:p>
            <a:r>
              <a:rPr lang="en-US" sz="900" i="1" dirty="0">
                <a:latin typeface="Times New Roman" panose="02020603050405020304" pitchFamily="18" charset="0"/>
                <a:cs typeface="Times New Roman" panose="02020603050405020304" pitchFamily="18" charset="0"/>
              </a:rPr>
              <a:t>Note.</a:t>
            </a:r>
            <a:r>
              <a:rPr lang="en-US" sz="900" b="1"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HA – Hearing Aid; CI – Cochlear Implant. *One child had both a CI and HA. </a:t>
            </a:r>
          </a:p>
        </p:txBody>
      </p:sp>
      <p:pic>
        <p:nvPicPr>
          <p:cNvPr id="10" name="Picture 9">
            <a:extLst>
              <a:ext uri="{FF2B5EF4-FFF2-40B4-BE49-F238E27FC236}">
                <a16:creationId xmlns:a16="http://schemas.microsoft.com/office/drawing/2014/main" id="{DB657901-B863-3943-B308-7BB0338D6A7D}"/>
              </a:ext>
            </a:extLst>
          </p:cNvPr>
          <p:cNvPicPr>
            <a:picLocks noChangeAspect="1"/>
          </p:cNvPicPr>
          <p:nvPr/>
        </p:nvPicPr>
        <p:blipFill rotWithShape="1">
          <a:blip r:embed="rId2"/>
          <a:srcRect b="9262"/>
          <a:stretch/>
        </p:blipFill>
        <p:spPr>
          <a:xfrm>
            <a:off x="3488181" y="3262286"/>
            <a:ext cx="5367230" cy="2362003"/>
          </a:xfrm>
          <a:prstGeom prst="rect">
            <a:avLst/>
          </a:prstGeom>
        </p:spPr>
      </p:pic>
      <p:pic>
        <p:nvPicPr>
          <p:cNvPr id="7" name="Picture 6">
            <a:extLst>
              <a:ext uri="{FF2B5EF4-FFF2-40B4-BE49-F238E27FC236}">
                <a16:creationId xmlns:a16="http://schemas.microsoft.com/office/drawing/2014/main" id="{532D6BBC-9694-4734-87AA-D06CDD945F09}"/>
              </a:ext>
            </a:extLst>
          </p:cNvPr>
          <p:cNvPicPr>
            <a:picLocks noChangeAspect="1"/>
          </p:cNvPicPr>
          <p:nvPr/>
        </p:nvPicPr>
        <p:blipFill>
          <a:blip r:embed="rId3"/>
          <a:stretch>
            <a:fillRect/>
          </a:stretch>
        </p:blipFill>
        <p:spPr>
          <a:xfrm>
            <a:off x="3400171" y="858635"/>
            <a:ext cx="5879009" cy="1902804"/>
          </a:xfrm>
          <a:prstGeom prst="rect">
            <a:avLst/>
          </a:prstGeom>
        </p:spPr>
      </p:pic>
      <p:grpSp>
        <p:nvGrpSpPr>
          <p:cNvPr id="11" name="Group 10">
            <a:extLst>
              <a:ext uri="{FF2B5EF4-FFF2-40B4-BE49-F238E27FC236}">
                <a16:creationId xmlns:a16="http://schemas.microsoft.com/office/drawing/2014/main" id="{7F3D217E-DD4C-46DF-8FAC-5C597626E82C}"/>
              </a:ext>
            </a:extLst>
          </p:cNvPr>
          <p:cNvGrpSpPr/>
          <p:nvPr/>
        </p:nvGrpSpPr>
        <p:grpSpPr>
          <a:xfrm>
            <a:off x="751663" y="1004861"/>
            <a:ext cx="1724779" cy="2257425"/>
            <a:chOff x="6464595" y="13156871"/>
            <a:chExt cx="1979718" cy="2531744"/>
          </a:xfrm>
        </p:grpSpPr>
        <p:pic>
          <p:nvPicPr>
            <p:cNvPr id="12" name="Picture 11">
              <a:extLst>
                <a:ext uri="{FF2B5EF4-FFF2-40B4-BE49-F238E27FC236}">
                  <a16:creationId xmlns:a16="http://schemas.microsoft.com/office/drawing/2014/main" id="{716C81BF-321F-4829-98A5-98069ED20586}"/>
                </a:ext>
              </a:extLst>
            </p:cNvPr>
            <p:cNvPicPr>
              <a:picLocks noChangeAspect="1"/>
            </p:cNvPicPr>
            <p:nvPr/>
          </p:nvPicPr>
          <p:blipFill rotWithShape="1">
            <a:blip r:embed="rId4">
              <a:extLst>
                <a:ext uri="{28A0092B-C50C-407E-A947-70E740481C1C}">
                  <a14:useLocalDpi xmlns:a14="http://schemas.microsoft.com/office/drawing/2010/main" val="0"/>
                </a:ext>
              </a:extLst>
            </a:blip>
            <a:srcRect l="43048" r="10869"/>
            <a:stretch/>
          </p:blipFill>
          <p:spPr>
            <a:xfrm>
              <a:off x="6464595" y="13156871"/>
              <a:ext cx="1979718" cy="2417905"/>
            </a:xfrm>
            <a:prstGeom prst="rect">
              <a:avLst/>
            </a:prstGeom>
          </p:spPr>
        </p:pic>
        <p:pic>
          <p:nvPicPr>
            <p:cNvPr id="13" name="Picture 12">
              <a:extLst>
                <a:ext uri="{FF2B5EF4-FFF2-40B4-BE49-F238E27FC236}">
                  <a16:creationId xmlns:a16="http://schemas.microsoft.com/office/drawing/2014/main" id="{0BEB1A7C-5EEE-48A0-A7EA-9F2772D9046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462" b="85231" l="4789" r="94085"/>
                      </a14:imgEffect>
                    </a14:imgLayer>
                  </a14:imgProps>
                </a:ext>
                <a:ext uri="{28A0092B-C50C-407E-A947-70E740481C1C}">
                  <a14:useLocalDpi xmlns:a14="http://schemas.microsoft.com/office/drawing/2010/main" val="0"/>
                </a:ext>
              </a:extLst>
            </a:blip>
            <a:srcRect l="5280" t="11011" r="4726" b="13491"/>
            <a:stretch/>
          </p:blipFill>
          <p:spPr bwMode="auto">
            <a:xfrm rot="355776">
              <a:off x="7576062" y="15224449"/>
              <a:ext cx="651562" cy="464166"/>
            </a:xfrm>
            <a:prstGeom prst="rect">
              <a:avLst/>
            </a:prstGeom>
            <a:ln>
              <a:noFill/>
            </a:ln>
            <a:extLst>
              <a:ext uri="{53640926-AAD7-44d8-BBD7-CCE9431645EC}">
                <a14:shadowObscured xmlns="" xmlns:a14="http://schemas.microsoft.com/office/drawing/2010/main"/>
              </a:ext>
            </a:extLst>
          </p:spPr>
        </p:pic>
      </p:grpSp>
    </p:spTree>
    <p:extLst>
      <p:ext uri="{BB962C8B-B14F-4D97-AF65-F5344CB8AC3E}">
        <p14:creationId xmlns:p14="http://schemas.microsoft.com/office/powerpoint/2010/main" val="1284870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p:txBody>
          <a:bodyPr vert="horz" lIns="68580" tIns="34290" rIns="68580" bIns="34290" rtlCol="0" anchor="ctr">
            <a:normAutofit fontScale="90000"/>
            <a:scene3d>
              <a:camera prst="orthographicFront"/>
              <a:lightRig rig="threePt" dir="t">
                <a:rot lat="0" lon="0" rev="4800000"/>
              </a:lightRig>
            </a:scene3d>
            <a:sp3d prstMaterial="matte">
              <a:bevelT w="50800" h="10160"/>
            </a:sp3d>
          </a:bodyPr>
          <a:lstStyle/>
          <a:p>
            <a:pPr algn="ctr"/>
            <a:r>
              <a:rPr lang="en-US" sz="2800" dirty="0">
                <a:latin typeface="Avenir Next LT Pro Light" panose="020B0504020202020204" pitchFamily="34" charset="77"/>
              </a:rPr>
              <a:t>The rate and phonemic diversity of </a:t>
            </a:r>
            <a:r>
              <a:rPr lang="en-US" sz="2800" i="1" dirty="0">
                <a:latin typeface="Avenir Next LT Pro Light" panose="020B0504020202020204" pitchFamily="34" charset="77"/>
              </a:rPr>
              <a:t>teachers</a:t>
            </a:r>
            <a:r>
              <a:rPr lang="en-US" sz="2800" dirty="0">
                <a:latin typeface="Avenir Next LT Pro Light" panose="020B0504020202020204" pitchFamily="34" charset="77"/>
              </a:rPr>
              <a:t>’ utterances did not differ by children’s hearing status</a:t>
            </a:r>
          </a:p>
        </p:txBody>
      </p:sp>
      <p:grpSp>
        <p:nvGrpSpPr>
          <p:cNvPr id="14" name="Group 13">
            <a:extLst>
              <a:ext uri="{FF2B5EF4-FFF2-40B4-BE49-F238E27FC236}">
                <a16:creationId xmlns:a16="http://schemas.microsoft.com/office/drawing/2014/main" id="{7143026B-B202-8D40-9EFE-156F5BC47440}"/>
              </a:ext>
            </a:extLst>
          </p:cNvPr>
          <p:cNvGrpSpPr/>
          <p:nvPr/>
        </p:nvGrpSpPr>
        <p:grpSpPr>
          <a:xfrm>
            <a:off x="981355" y="2320931"/>
            <a:ext cx="3759429" cy="3477004"/>
            <a:chOff x="357128" y="2486811"/>
            <a:chExt cx="4273823" cy="3991924"/>
          </a:xfrm>
        </p:grpSpPr>
        <p:pic>
          <p:nvPicPr>
            <p:cNvPr id="5" name="Picture 4">
              <a:extLst>
                <a:ext uri="{FF2B5EF4-FFF2-40B4-BE49-F238E27FC236}">
                  <a16:creationId xmlns:a16="http://schemas.microsoft.com/office/drawing/2014/main" id="{64F6615D-F4B8-2F41-8FD9-B221ADA6C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28" y="2486811"/>
              <a:ext cx="3657600" cy="3657600"/>
            </a:xfrm>
            <a:prstGeom prst="rect">
              <a:avLst/>
            </a:prstGeom>
          </p:spPr>
        </p:pic>
        <p:sp>
          <p:nvSpPr>
            <p:cNvPr id="10" name="TextBox 9">
              <a:extLst>
                <a:ext uri="{FF2B5EF4-FFF2-40B4-BE49-F238E27FC236}">
                  <a16:creationId xmlns:a16="http://schemas.microsoft.com/office/drawing/2014/main" id="{AC340374-FC23-924A-BF99-49B14957AE71}"/>
                </a:ext>
              </a:extLst>
            </p:cNvPr>
            <p:cNvSpPr txBox="1"/>
            <p:nvPr/>
          </p:nvSpPr>
          <p:spPr>
            <a:xfrm>
              <a:off x="1189634" y="5842694"/>
              <a:ext cx="3441317" cy="636041"/>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-.04,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.01, </a:t>
              </a:r>
              <a:r>
                <a:rPr lang="en-US" i="1" dirty="0">
                  <a:solidFill>
                    <a:srgbClr val="11520F"/>
                  </a:solidFill>
                  <a:latin typeface="Arial"/>
                  <a:cs typeface="Arial"/>
                </a:rPr>
                <a:t>p</a:t>
              </a:r>
              <a:r>
                <a:rPr lang="en-US" dirty="0">
                  <a:solidFill>
                    <a:srgbClr val="11520F"/>
                  </a:solidFill>
                  <a:latin typeface="Arial"/>
                  <a:cs typeface="Arial"/>
                </a:rPr>
                <a:t> = .910</a:t>
              </a:r>
              <a:endParaRPr lang="en-US" b="1" dirty="0">
                <a:solidFill>
                  <a:srgbClr val="11520F"/>
                </a:solidFill>
                <a:latin typeface="Arial"/>
                <a:cs typeface="Arial"/>
              </a:endParaRPr>
            </a:p>
          </p:txBody>
        </p:sp>
      </p:grpSp>
      <p:grpSp>
        <p:nvGrpSpPr>
          <p:cNvPr id="15" name="Group 14">
            <a:extLst>
              <a:ext uri="{FF2B5EF4-FFF2-40B4-BE49-F238E27FC236}">
                <a16:creationId xmlns:a16="http://schemas.microsoft.com/office/drawing/2014/main" id="{73E0CF8B-9DDD-7F40-95CE-DE14C8BB0B48}"/>
              </a:ext>
            </a:extLst>
          </p:cNvPr>
          <p:cNvGrpSpPr/>
          <p:nvPr/>
        </p:nvGrpSpPr>
        <p:grpSpPr>
          <a:xfrm>
            <a:off x="4687139" y="2320931"/>
            <a:ext cx="3040280" cy="3752056"/>
            <a:chOff x="4096627" y="2486811"/>
            <a:chExt cx="4053706" cy="4313988"/>
          </a:xfrm>
        </p:grpSpPr>
        <p:pic>
          <p:nvPicPr>
            <p:cNvPr id="6" name="Picture 5">
              <a:extLst>
                <a:ext uri="{FF2B5EF4-FFF2-40B4-BE49-F238E27FC236}">
                  <a16:creationId xmlns:a16="http://schemas.microsoft.com/office/drawing/2014/main" id="{F037E4FD-1F2A-9847-B380-7B2D6D0CB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627" y="2486811"/>
              <a:ext cx="3657600" cy="3657600"/>
            </a:xfrm>
            <a:prstGeom prst="rect">
              <a:avLst/>
            </a:prstGeom>
          </p:spPr>
        </p:pic>
        <p:sp>
          <p:nvSpPr>
            <p:cNvPr id="11" name="TextBox 10">
              <a:extLst>
                <a:ext uri="{FF2B5EF4-FFF2-40B4-BE49-F238E27FC236}">
                  <a16:creationId xmlns:a16="http://schemas.microsoft.com/office/drawing/2014/main" id="{0F4C1BBB-D9F0-CA4C-A5D9-140780804D1C}"/>
                </a:ext>
              </a:extLst>
            </p:cNvPr>
            <p:cNvSpPr txBox="1"/>
            <p:nvPr/>
          </p:nvSpPr>
          <p:spPr>
            <a:xfrm>
              <a:off x="4709016" y="5845347"/>
              <a:ext cx="3441317" cy="955452"/>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.16,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.52, </a:t>
              </a:r>
              <a:r>
                <a:rPr lang="en-US" i="1" dirty="0">
                  <a:solidFill>
                    <a:srgbClr val="11520F"/>
                  </a:solidFill>
                  <a:latin typeface="Arial"/>
                  <a:cs typeface="Arial"/>
                </a:rPr>
                <a:t>p</a:t>
              </a:r>
              <a:r>
                <a:rPr lang="en-US" dirty="0">
                  <a:solidFill>
                    <a:srgbClr val="11520F"/>
                  </a:solidFill>
                  <a:latin typeface="Arial"/>
                  <a:cs typeface="Arial"/>
                </a:rPr>
                <a:t> = .472</a:t>
              </a:r>
              <a:endParaRPr lang="en-US" b="1" dirty="0">
                <a:solidFill>
                  <a:srgbClr val="11520F"/>
                </a:solidFill>
                <a:latin typeface="Arial"/>
                <a:cs typeface="Arial"/>
              </a:endParaRPr>
            </a:p>
          </p:txBody>
        </p:sp>
      </p:grpSp>
      <p:pic>
        <p:nvPicPr>
          <p:cNvPr id="9" name="Picture 8">
            <a:extLst>
              <a:ext uri="{FF2B5EF4-FFF2-40B4-BE49-F238E27FC236}">
                <a16:creationId xmlns:a16="http://schemas.microsoft.com/office/drawing/2014/main" id="{9E6C293D-44B0-2F41-B714-874A91D8F3E6}"/>
              </a:ext>
            </a:extLst>
          </p:cNvPr>
          <p:cNvPicPr/>
          <p:nvPr/>
        </p:nvPicPr>
        <p:blipFill rotWithShape="1">
          <a:blip r:embed="rId4"/>
          <a:srcRect l="60442" t="76730" r="2353" b="13051"/>
          <a:stretch/>
        </p:blipFill>
        <p:spPr>
          <a:xfrm>
            <a:off x="7246003" y="2141227"/>
            <a:ext cx="1652417" cy="550619"/>
          </a:xfrm>
          <a:prstGeom prst="rect">
            <a:avLst/>
          </a:prstGeom>
          <a:ln w="28575">
            <a:solidFill>
              <a:srgbClr val="11520F"/>
            </a:solidFill>
          </a:ln>
        </p:spPr>
      </p:pic>
    </p:spTree>
    <p:extLst>
      <p:ext uri="{BB962C8B-B14F-4D97-AF65-F5344CB8AC3E}">
        <p14:creationId xmlns:p14="http://schemas.microsoft.com/office/powerpoint/2010/main" val="40063693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a:xfrm>
            <a:off x="0" y="155448"/>
            <a:ext cx="9144000" cy="1252728"/>
          </a:xfrm>
        </p:spPr>
        <p:txBody>
          <a:bodyPr vert="horz" lIns="68580" tIns="34290" rIns="68580" bIns="34290" rtlCol="0" anchor="ctr">
            <a:normAutofit/>
            <a:scene3d>
              <a:camera prst="orthographicFront"/>
              <a:lightRig rig="threePt" dir="t">
                <a:rot lat="0" lon="0" rev="4800000"/>
              </a:lightRig>
            </a:scene3d>
            <a:sp3d prstMaterial="matte">
              <a:bevelT w="50800" h="10160"/>
            </a:sp3d>
          </a:bodyPr>
          <a:lstStyle/>
          <a:p>
            <a:pPr algn="ctr"/>
            <a:r>
              <a:rPr lang="en-US" sz="2500" i="1" dirty="0">
                <a:latin typeface="Avenir Next LT Pro Light" panose="020B0504020202020204" pitchFamily="34" charset="77"/>
              </a:rPr>
              <a:t>Children</a:t>
            </a:r>
            <a:r>
              <a:rPr lang="en-US" sz="2500" dirty="0">
                <a:latin typeface="Avenir Next LT Pro Light" panose="020B0504020202020204" pitchFamily="34" charset="77"/>
              </a:rPr>
              <a:t> with hearing loss produced fewer &amp; less phonemically diverse utterances than typically hearing peers</a:t>
            </a:r>
          </a:p>
        </p:txBody>
      </p:sp>
      <p:grpSp>
        <p:nvGrpSpPr>
          <p:cNvPr id="2" name="Group 1">
            <a:extLst>
              <a:ext uri="{FF2B5EF4-FFF2-40B4-BE49-F238E27FC236}">
                <a16:creationId xmlns:a16="http://schemas.microsoft.com/office/drawing/2014/main" id="{684643DD-CCB1-4740-94E4-9881E98722B3}"/>
              </a:ext>
            </a:extLst>
          </p:cNvPr>
          <p:cNvGrpSpPr/>
          <p:nvPr/>
        </p:nvGrpSpPr>
        <p:grpSpPr>
          <a:xfrm>
            <a:off x="1124770" y="2273689"/>
            <a:ext cx="3564800" cy="3749355"/>
            <a:chOff x="2438400" y="2117210"/>
            <a:chExt cx="4096421" cy="4315024"/>
          </a:xfrm>
        </p:grpSpPr>
        <p:pic>
          <p:nvPicPr>
            <p:cNvPr id="8" name="Picture 7">
              <a:extLst>
                <a:ext uri="{FF2B5EF4-FFF2-40B4-BE49-F238E27FC236}">
                  <a16:creationId xmlns:a16="http://schemas.microsoft.com/office/drawing/2014/main" id="{E3FEC3EC-80EF-E649-99A7-46AB166A9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117210"/>
              <a:ext cx="3657600" cy="3657600"/>
            </a:xfrm>
            <a:prstGeom prst="rect">
              <a:avLst/>
            </a:prstGeom>
          </p:spPr>
        </p:pic>
        <p:sp>
          <p:nvSpPr>
            <p:cNvPr id="13" name="TextBox 12">
              <a:extLst>
                <a:ext uri="{FF2B5EF4-FFF2-40B4-BE49-F238E27FC236}">
                  <a16:creationId xmlns:a16="http://schemas.microsoft.com/office/drawing/2014/main" id="{28DBE026-EC4D-4748-BF42-5A88BB03E623}"/>
                </a:ext>
              </a:extLst>
            </p:cNvPr>
            <p:cNvSpPr txBox="1"/>
            <p:nvPr/>
          </p:nvSpPr>
          <p:spPr>
            <a:xfrm>
              <a:off x="3093504" y="5475864"/>
              <a:ext cx="3441317" cy="956370"/>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1.22,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4.26, </a:t>
              </a:r>
              <a:r>
                <a:rPr lang="en-US" i="1" dirty="0">
                  <a:solidFill>
                    <a:srgbClr val="11520F"/>
                  </a:solidFill>
                  <a:latin typeface="Arial"/>
                  <a:cs typeface="Arial"/>
                </a:rPr>
                <a:t>p</a:t>
              </a:r>
              <a:r>
                <a:rPr lang="en-US" dirty="0">
                  <a:solidFill>
                    <a:srgbClr val="11520F"/>
                  </a:solidFill>
                  <a:latin typeface="Arial"/>
                  <a:cs typeface="Arial"/>
                </a:rPr>
                <a:t> = .039</a:t>
              </a:r>
              <a:endParaRPr lang="en-US" b="1" dirty="0">
                <a:solidFill>
                  <a:srgbClr val="11520F"/>
                </a:solidFill>
                <a:latin typeface="Arial"/>
                <a:cs typeface="Arial"/>
              </a:endParaRPr>
            </a:p>
          </p:txBody>
        </p:sp>
      </p:grpSp>
      <p:grpSp>
        <p:nvGrpSpPr>
          <p:cNvPr id="3" name="Group 2">
            <a:extLst>
              <a:ext uri="{FF2B5EF4-FFF2-40B4-BE49-F238E27FC236}">
                <a16:creationId xmlns:a16="http://schemas.microsoft.com/office/drawing/2014/main" id="{E2551AC5-4C8C-4242-82EB-50981D011525}"/>
              </a:ext>
            </a:extLst>
          </p:cNvPr>
          <p:cNvGrpSpPr/>
          <p:nvPr/>
        </p:nvGrpSpPr>
        <p:grpSpPr>
          <a:xfrm>
            <a:off x="4571991" y="2273689"/>
            <a:ext cx="3310286" cy="3748150"/>
            <a:chOff x="6188600" y="2121024"/>
            <a:chExt cx="4019284" cy="4303923"/>
          </a:xfrm>
        </p:grpSpPr>
        <p:pic>
          <p:nvPicPr>
            <p:cNvPr id="12" name="Picture 11">
              <a:extLst>
                <a:ext uri="{FF2B5EF4-FFF2-40B4-BE49-F238E27FC236}">
                  <a16:creationId xmlns:a16="http://schemas.microsoft.com/office/drawing/2014/main" id="{A704B2C9-DF7B-3C46-B08E-A04C5A871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600" y="2121024"/>
              <a:ext cx="3657600" cy="3657600"/>
            </a:xfrm>
            <a:prstGeom prst="rect">
              <a:avLst/>
            </a:prstGeom>
          </p:spPr>
        </p:pic>
        <p:sp>
          <p:nvSpPr>
            <p:cNvPr id="14" name="TextBox 13">
              <a:extLst>
                <a:ext uri="{FF2B5EF4-FFF2-40B4-BE49-F238E27FC236}">
                  <a16:creationId xmlns:a16="http://schemas.microsoft.com/office/drawing/2014/main" id="{841EC6B8-0FEC-6644-9669-B15704EFD030}"/>
                </a:ext>
              </a:extLst>
            </p:cNvPr>
            <p:cNvSpPr txBox="1"/>
            <p:nvPr/>
          </p:nvSpPr>
          <p:spPr>
            <a:xfrm>
              <a:off x="6766567" y="5470730"/>
              <a:ext cx="3441317" cy="954217"/>
            </a:xfrm>
            <a:prstGeom prst="rect">
              <a:avLst/>
            </a:prstGeom>
            <a:noFill/>
          </p:spPr>
          <p:txBody>
            <a:bodyPr wrap="square" rtlCol="0">
              <a:spAutoFit/>
            </a:bodyPr>
            <a:lstStyle/>
            <a:p>
              <a:endParaRPr lang="en-US" sz="1200" dirty="0">
                <a:solidFill>
                  <a:srgbClr val="11520F"/>
                </a:solidFill>
                <a:latin typeface="Times New Roman"/>
                <a:cs typeface="Times New Roman"/>
              </a:endParaRPr>
            </a:p>
            <a:p>
              <a:r>
                <a:rPr lang="en-US" i="1" dirty="0">
                  <a:solidFill>
                    <a:srgbClr val="11520F"/>
                  </a:solidFill>
                  <a:latin typeface="Arial"/>
                  <a:cs typeface="Arial"/>
                </a:rPr>
                <a:t>b</a:t>
              </a:r>
              <a:r>
                <a:rPr lang="en-US" dirty="0">
                  <a:solidFill>
                    <a:srgbClr val="11520F"/>
                  </a:solidFill>
                  <a:latin typeface="Arial"/>
                  <a:cs typeface="Arial"/>
                </a:rPr>
                <a:t> = 1.49,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13.95, </a:t>
              </a:r>
              <a:r>
                <a:rPr lang="en-US" i="1" dirty="0">
                  <a:solidFill>
                    <a:srgbClr val="11520F"/>
                  </a:solidFill>
                  <a:latin typeface="Arial"/>
                  <a:cs typeface="Arial"/>
                </a:rPr>
                <a:t>p</a:t>
              </a:r>
              <a:r>
                <a:rPr lang="en-US" dirty="0">
                  <a:solidFill>
                    <a:srgbClr val="11520F"/>
                  </a:solidFill>
                  <a:latin typeface="Arial"/>
                  <a:cs typeface="Arial"/>
                </a:rPr>
                <a:t> &lt; .001</a:t>
              </a:r>
              <a:endParaRPr lang="en-US" b="1" dirty="0">
                <a:solidFill>
                  <a:srgbClr val="11520F"/>
                </a:solidFill>
                <a:latin typeface="Arial"/>
                <a:cs typeface="Arial"/>
              </a:endParaRPr>
            </a:p>
          </p:txBody>
        </p:sp>
      </p:grpSp>
      <p:pic>
        <p:nvPicPr>
          <p:cNvPr id="9" name="Picture 8">
            <a:extLst>
              <a:ext uri="{FF2B5EF4-FFF2-40B4-BE49-F238E27FC236}">
                <a16:creationId xmlns:a16="http://schemas.microsoft.com/office/drawing/2014/main" id="{9E6C293D-44B0-2F41-B714-874A91D8F3E6}"/>
              </a:ext>
            </a:extLst>
          </p:cNvPr>
          <p:cNvPicPr/>
          <p:nvPr/>
        </p:nvPicPr>
        <p:blipFill rotWithShape="1">
          <a:blip r:embed="rId4"/>
          <a:srcRect l="60442" t="76730" r="2353" b="13051"/>
          <a:stretch/>
        </p:blipFill>
        <p:spPr>
          <a:xfrm>
            <a:off x="7206059" y="2125266"/>
            <a:ext cx="1652417" cy="548640"/>
          </a:xfrm>
          <a:prstGeom prst="rect">
            <a:avLst/>
          </a:prstGeom>
          <a:ln w="28575">
            <a:solidFill>
              <a:srgbClr val="11520F"/>
            </a:solidFill>
          </a:ln>
        </p:spPr>
      </p:pic>
    </p:spTree>
    <p:extLst>
      <p:ext uri="{BB962C8B-B14F-4D97-AF65-F5344CB8AC3E}">
        <p14:creationId xmlns:p14="http://schemas.microsoft.com/office/powerpoint/2010/main" val="1927697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3E3BBE90-7EDE-5F46-85D3-EAE8F21286F9}"/>
              </a:ext>
            </a:extLst>
          </p:cNvPr>
          <p:cNvSpPr>
            <a:spLocks noGrp="1"/>
          </p:cNvSpPr>
          <p:nvPr>
            <p:ph type="title"/>
          </p:nvPr>
        </p:nvSpPr>
        <p:spPr/>
        <p:txBody>
          <a:bodyPr vert="horz" lIns="68580" tIns="34290" rIns="68580" bIns="34290" rtlCol="0" anchor="ctr">
            <a:normAutofit fontScale="90000"/>
            <a:scene3d>
              <a:camera prst="orthographicFront"/>
              <a:lightRig rig="threePt" dir="t">
                <a:rot lat="0" lon="0" rev="4800000"/>
              </a:lightRig>
            </a:scene3d>
            <a:sp3d prstMaterial="matte">
              <a:bevelT w="50800" h="10160"/>
            </a:sp3d>
          </a:bodyPr>
          <a:lstStyle/>
          <a:p>
            <a:pPr algn="ctr"/>
            <a:r>
              <a:rPr lang="en-US" sz="2800" dirty="0">
                <a:latin typeface="Avenir Next LT Pro Light" panose="020B0504020202020204" pitchFamily="34" charset="77"/>
              </a:rPr>
              <a:t>The quantity and quality of teacher speech predicted the quantity and quality of child speech, but...</a:t>
            </a:r>
          </a:p>
        </p:txBody>
      </p:sp>
      <p:grpSp>
        <p:nvGrpSpPr>
          <p:cNvPr id="5" name="Group 4">
            <a:extLst>
              <a:ext uri="{FF2B5EF4-FFF2-40B4-BE49-F238E27FC236}">
                <a16:creationId xmlns:a16="http://schemas.microsoft.com/office/drawing/2014/main" id="{86888538-480E-744F-99CA-8CE3ADE5B6AE}"/>
              </a:ext>
            </a:extLst>
          </p:cNvPr>
          <p:cNvGrpSpPr/>
          <p:nvPr/>
        </p:nvGrpSpPr>
        <p:grpSpPr>
          <a:xfrm>
            <a:off x="1634903" y="2125266"/>
            <a:ext cx="3526496" cy="4172827"/>
            <a:chOff x="2179871" y="1690688"/>
            <a:chExt cx="4701994" cy="5563769"/>
          </a:xfrm>
        </p:grpSpPr>
        <p:pic>
          <p:nvPicPr>
            <p:cNvPr id="10" name="Picture 9">
              <a:extLst>
                <a:ext uri="{FF2B5EF4-FFF2-40B4-BE49-F238E27FC236}">
                  <a16:creationId xmlns:a16="http://schemas.microsoft.com/office/drawing/2014/main" id="{0EC03F58-8855-984D-99A2-0510F15B4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871" y="1690688"/>
              <a:ext cx="4701994" cy="4701994"/>
            </a:xfrm>
            <a:prstGeom prst="rect">
              <a:avLst/>
            </a:prstGeom>
          </p:spPr>
        </p:pic>
        <p:sp>
          <p:nvSpPr>
            <p:cNvPr id="15" name="TextBox 14">
              <a:extLst>
                <a:ext uri="{FF2B5EF4-FFF2-40B4-BE49-F238E27FC236}">
                  <a16:creationId xmlns:a16="http://schemas.microsoft.com/office/drawing/2014/main" id="{126A16AC-F51A-9441-B770-FE66EB21CAB5}"/>
                </a:ext>
              </a:extLst>
            </p:cNvPr>
            <p:cNvSpPr txBox="1"/>
            <p:nvPr/>
          </p:nvSpPr>
          <p:spPr>
            <a:xfrm>
              <a:off x="3202970" y="6392682"/>
              <a:ext cx="3441317" cy="861775"/>
            </a:xfrm>
            <a:prstGeom prst="rect">
              <a:avLst/>
            </a:prstGeom>
            <a:noFill/>
          </p:spPr>
          <p:txBody>
            <a:bodyPr wrap="square" rtlCol="0">
              <a:spAutoFit/>
            </a:bodyPr>
            <a:lstStyle/>
            <a:p>
              <a:pPr algn="ctr"/>
              <a:r>
                <a:rPr lang="en-US" i="1" dirty="0">
                  <a:solidFill>
                    <a:srgbClr val="11520F"/>
                  </a:solidFill>
                  <a:latin typeface="Arial"/>
                  <a:cs typeface="Arial"/>
                </a:rPr>
                <a:t>b</a:t>
              </a:r>
              <a:r>
                <a:rPr lang="en-US" dirty="0">
                  <a:solidFill>
                    <a:srgbClr val="11520F"/>
                  </a:solidFill>
                  <a:latin typeface="Arial"/>
                  <a:cs typeface="Arial"/>
                </a:rPr>
                <a:t> = .14,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8.97, </a:t>
              </a:r>
              <a:r>
                <a:rPr lang="en-US" i="1" dirty="0">
                  <a:solidFill>
                    <a:srgbClr val="11520F"/>
                  </a:solidFill>
                  <a:latin typeface="Arial"/>
                  <a:cs typeface="Arial"/>
                </a:rPr>
                <a:t>p</a:t>
              </a:r>
              <a:r>
                <a:rPr lang="en-US" dirty="0">
                  <a:solidFill>
                    <a:srgbClr val="11520F"/>
                  </a:solidFill>
                  <a:latin typeface="Arial"/>
                  <a:cs typeface="Arial"/>
                </a:rPr>
                <a:t> = .003</a:t>
              </a:r>
              <a:endParaRPr lang="en-US" b="1" dirty="0">
                <a:solidFill>
                  <a:srgbClr val="11520F"/>
                </a:solidFill>
                <a:latin typeface="Arial"/>
                <a:cs typeface="Arial"/>
              </a:endParaRPr>
            </a:p>
          </p:txBody>
        </p:sp>
      </p:grpSp>
      <p:grpSp>
        <p:nvGrpSpPr>
          <p:cNvPr id="6" name="Group 5">
            <a:extLst>
              <a:ext uri="{FF2B5EF4-FFF2-40B4-BE49-F238E27FC236}">
                <a16:creationId xmlns:a16="http://schemas.microsoft.com/office/drawing/2014/main" id="{5240A64C-2638-4047-8613-48A870033BD3}"/>
              </a:ext>
            </a:extLst>
          </p:cNvPr>
          <p:cNvGrpSpPr/>
          <p:nvPr/>
        </p:nvGrpSpPr>
        <p:grpSpPr>
          <a:xfrm>
            <a:off x="5430389" y="2150973"/>
            <a:ext cx="3500790" cy="4147120"/>
            <a:chOff x="7240519" y="1724963"/>
            <a:chExt cx="4667720" cy="5529494"/>
          </a:xfrm>
        </p:grpSpPr>
        <p:pic>
          <p:nvPicPr>
            <p:cNvPr id="11" name="Picture 10">
              <a:extLst>
                <a:ext uri="{FF2B5EF4-FFF2-40B4-BE49-F238E27FC236}">
                  <a16:creationId xmlns:a16="http://schemas.microsoft.com/office/drawing/2014/main" id="{4D71A438-7E30-2F4F-B21E-E46ABBF49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519" y="1724963"/>
              <a:ext cx="4667720" cy="4667720"/>
            </a:xfrm>
            <a:prstGeom prst="rect">
              <a:avLst/>
            </a:prstGeom>
          </p:spPr>
        </p:pic>
        <p:sp>
          <p:nvSpPr>
            <p:cNvPr id="16" name="TextBox 15">
              <a:extLst>
                <a:ext uri="{FF2B5EF4-FFF2-40B4-BE49-F238E27FC236}">
                  <a16:creationId xmlns:a16="http://schemas.microsoft.com/office/drawing/2014/main" id="{62A6547A-2B26-8346-9610-CD2304BE1221}"/>
                </a:ext>
              </a:extLst>
            </p:cNvPr>
            <p:cNvSpPr txBox="1"/>
            <p:nvPr/>
          </p:nvSpPr>
          <p:spPr>
            <a:xfrm>
              <a:off x="8466922" y="6392682"/>
              <a:ext cx="3441317" cy="861775"/>
            </a:xfrm>
            <a:prstGeom prst="rect">
              <a:avLst/>
            </a:prstGeom>
            <a:noFill/>
          </p:spPr>
          <p:txBody>
            <a:bodyPr wrap="square" rtlCol="0">
              <a:spAutoFit/>
            </a:bodyPr>
            <a:lstStyle/>
            <a:p>
              <a:r>
                <a:rPr lang="en-US" i="1" dirty="0">
                  <a:solidFill>
                    <a:srgbClr val="11520F"/>
                  </a:solidFill>
                  <a:latin typeface="Arial"/>
                  <a:cs typeface="Arial"/>
                </a:rPr>
                <a:t>b</a:t>
              </a:r>
              <a:r>
                <a:rPr lang="en-US" dirty="0">
                  <a:solidFill>
                    <a:srgbClr val="11520F"/>
                  </a:solidFill>
                  <a:latin typeface="Arial"/>
                  <a:cs typeface="Arial"/>
                </a:rPr>
                <a:t> = .20, </a:t>
              </a:r>
              <a:r>
                <a:rPr lang="en-US" i="1" dirty="0">
                  <a:solidFill>
                    <a:srgbClr val="11520F"/>
                  </a:solidFill>
                  <a:latin typeface="Arial"/>
                  <a:cs typeface="Arial"/>
                </a:rPr>
                <a:t>X</a:t>
              </a:r>
              <a:r>
                <a:rPr lang="en-US" i="1" baseline="30000" dirty="0">
                  <a:solidFill>
                    <a:srgbClr val="11520F"/>
                  </a:solidFill>
                  <a:latin typeface="Arial"/>
                  <a:cs typeface="Arial"/>
                </a:rPr>
                <a:t>2</a:t>
              </a:r>
              <a:r>
                <a:rPr lang="en-US" dirty="0">
                  <a:solidFill>
                    <a:srgbClr val="11520F"/>
                  </a:solidFill>
                  <a:latin typeface="Arial"/>
                  <a:cs typeface="Arial"/>
                </a:rPr>
                <a:t> = 22.84, </a:t>
              </a:r>
              <a:r>
                <a:rPr lang="en-US" i="1" dirty="0">
                  <a:solidFill>
                    <a:srgbClr val="11520F"/>
                  </a:solidFill>
                  <a:latin typeface="Arial"/>
                  <a:cs typeface="Arial"/>
                </a:rPr>
                <a:t>p</a:t>
              </a:r>
              <a:r>
                <a:rPr lang="en-US" dirty="0">
                  <a:solidFill>
                    <a:srgbClr val="11520F"/>
                  </a:solidFill>
                  <a:latin typeface="Arial"/>
                  <a:cs typeface="Arial"/>
                </a:rPr>
                <a:t> &lt; .001</a:t>
              </a:r>
              <a:endParaRPr lang="en-US" b="1" dirty="0">
                <a:solidFill>
                  <a:srgbClr val="11520F"/>
                </a:solidFill>
                <a:latin typeface="Arial"/>
                <a:cs typeface="Arial"/>
              </a:endParaRPr>
            </a:p>
          </p:txBody>
        </p:sp>
      </p:grpSp>
      <p:pic>
        <p:nvPicPr>
          <p:cNvPr id="17" name="Picture 16">
            <a:extLst>
              <a:ext uri="{FF2B5EF4-FFF2-40B4-BE49-F238E27FC236}">
                <a16:creationId xmlns:a16="http://schemas.microsoft.com/office/drawing/2014/main" id="{F3B0F4D7-B389-054D-9818-26A82DBB72A4}"/>
              </a:ext>
            </a:extLst>
          </p:cNvPr>
          <p:cNvPicPr/>
          <p:nvPr/>
        </p:nvPicPr>
        <p:blipFill rotWithShape="1">
          <a:blip r:embed="rId4"/>
          <a:srcRect l="60442" t="76730" r="2353" b="13051"/>
          <a:stretch/>
        </p:blipFill>
        <p:spPr>
          <a:xfrm>
            <a:off x="55360" y="2150972"/>
            <a:ext cx="1583362" cy="487309"/>
          </a:xfrm>
          <a:prstGeom prst="rect">
            <a:avLst/>
          </a:prstGeom>
          <a:ln w="28575">
            <a:solidFill>
              <a:srgbClr val="11520F"/>
            </a:solidFill>
          </a:ln>
        </p:spPr>
      </p:pic>
    </p:spTree>
    <p:extLst>
      <p:ext uri="{BB962C8B-B14F-4D97-AF65-F5344CB8AC3E}">
        <p14:creationId xmlns:p14="http://schemas.microsoft.com/office/powerpoint/2010/main" val="75644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3AAC9FE-8E27-F046-922A-BF66F45FB7EE}"/>
              </a:ext>
            </a:extLst>
          </p:cNvPr>
          <p:cNvGraphicFramePr>
            <a:graphicFrameLocks noGrp="1"/>
          </p:cNvGraphicFramePr>
          <p:nvPr/>
        </p:nvGraphicFramePr>
        <p:xfrm>
          <a:off x="1094015" y="2268451"/>
          <a:ext cx="6955970" cy="2723192"/>
        </p:xfrm>
        <a:graphic>
          <a:graphicData uri="http://schemas.openxmlformats.org/drawingml/2006/table">
            <a:tbl>
              <a:tblPr firstRow="1" firstCol="1" bandRow="1"/>
              <a:tblGrid>
                <a:gridCol w="934378">
                  <a:extLst>
                    <a:ext uri="{9D8B030D-6E8A-4147-A177-3AD203B41FA5}">
                      <a16:colId xmlns:a16="http://schemas.microsoft.com/office/drawing/2014/main" val="3365858916"/>
                    </a:ext>
                  </a:extLst>
                </a:gridCol>
                <a:gridCol w="1313351">
                  <a:extLst>
                    <a:ext uri="{9D8B030D-6E8A-4147-A177-3AD203B41FA5}">
                      <a16:colId xmlns:a16="http://schemas.microsoft.com/office/drawing/2014/main" val="1745417630"/>
                    </a:ext>
                  </a:extLst>
                </a:gridCol>
                <a:gridCol w="1858517">
                  <a:extLst>
                    <a:ext uri="{9D8B030D-6E8A-4147-A177-3AD203B41FA5}">
                      <a16:colId xmlns:a16="http://schemas.microsoft.com/office/drawing/2014/main" val="2390497281"/>
                    </a:ext>
                  </a:extLst>
                </a:gridCol>
                <a:gridCol w="712431">
                  <a:extLst>
                    <a:ext uri="{9D8B030D-6E8A-4147-A177-3AD203B41FA5}">
                      <a16:colId xmlns:a16="http://schemas.microsoft.com/office/drawing/2014/main" val="2363548130"/>
                    </a:ext>
                  </a:extLst>
                </a:gridCol>
                <a:gridCol w="712431">
                  <a:extLst>
                    <a:ext uri="{9D8B030D-6E8A-4147-A177-3AD203B41FA5}">
                      <a16:colId xmlns:a16="http://schemas.microsoft.com/office/drawing/2014/main" val="125790230"/>
                    </a:ext>
                  </a:extLst>
                </a:gridCol>
                <a:gridCol w="712431">
                  <a:extLst>
                    <a:ext uri="{9D8B030D-6E8A-4147-A177-3AD203B41FA5}">
                      <a16:colId xmlns:a16="http://schemas.microsoft.com/office/drawing/2014/main" val="1079332494"/>
                    </a:ext>
                  </a:extLst>
                </a:gridCol>
                <a:gridCol w="712431">
                  <a:extLst>
                    <a:ext uri="{9D8B030D-6E8A-4147-A177-3AD203B41FA5}">
                      <a16:colId xmlns:a16="http://schemas.microsoft.com/office/drawing/2014/main" val="1065894399"/>
                    </a:ext>
                  </a:extLst>
                </a:gridCol>
              </a:tblGrid>
              <a:tr h="303984">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Outcome</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Step and predictor</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R</a:t>
                      </a:r>
                      <a:r>
                        <a:rPr lang="en-US" sz="1200" b="1" i="1" baseline="30000">
                          <a:effectLst/>
                          <a:latin typeface="Times New Roman" panose="02020603050405020304" pitchFamily="18" charset="0"/>
                          <a:ea typeface="MS Mincho" panose="02020609040205080304" pitchFamily="49" charset="-128"/>
                          <a:cs typeface="Times New Roman" panose="02020603050405020304" pitchFamily="18" charset="0"/>
                        </a:rPr>
                        <a:t>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Times New Roman" panose="02020603050405020304" pitchFamily="18" charset="0"/>
                          <a:ea typeface="MS Mincho" panose="02020609040205080304" pitchFamily="49" charset="-128"/>
                          <a:cs typeface="Times New Roman" panose="02020603050405020304" pitchFamily="18" charset="0"/>
                          <a:sym typeface="Symbol" pitchFamily="2" charset="2"/>
                        </a:rPr>
                        <a:t></a:t>
                      </a:r>
                      <a:r>
                        <a:rPr lang="en-US" sz="1200" b="1" i="1" dirty="0">
                          <a:effectLst/>
                          <a:latin typeface="Times New Roman" panose="02020603050405020304" pitchFamily="18" charset="0"/>
                          <a:ea typeface="MS Mincho" panose="02020609040205080304" pitchFamily="49" charset="-128"/>
                          <a:cs typeface="Times New Roman" panose="02020603050405020304" pitchFamily="18" charset="0"/>
                        </a:rPr>
                        <a:t>R</a:t>
                      </a:r>
                      <a:r>
                        <a:rPr lang="en-US" sz="1200" b="1" i="1" baseline="30000" dirty="0">
                          <a:effectLst/>
                          <a:latin typeface="Times New Roman" panose="02020603050405020304" pitchFamily="18" charset="0"/>
                          <a:ea typeface="MS Mincho" panose="02020609040205080304" pitchFamily="49" charset="-128"/>
                          <a:cs typeface="Times New Roman" panose="02020603050405020304" pitchFamily="18" charset="0"/>
                        </a:rPr>
                        <a:t>2</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df</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a:effectLst/>
                          <a:latin typeface="Times New Roman" panose="02020603050405020304" pitchFamily="18" charset="0"/>
                          <a:ea typeface="MS Mincho" panose="02020609040205080304" pitchFamily="49" charset="-128"/>
                          <a:cs typeface="Times New Roman" panose="02020603050405020304" pitchFamily="18" charset="0"/>
                        </a:rPr>
                        <a:t>p</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196603"/>
                  </a:ext>
                </a:extLst>
              </a:tr>
              <a:tr h="303984">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1A</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Receptive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780954"/>
                  </a:ext>
                </a:extLst>
              </a:tr>
              <a:tr h="30081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.395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.042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.218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437961"/>
                  </a:ext>
                </a:extLst>
              </a:tr>
              <a:tr h="300818">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1B</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Receptive language ability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.263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.263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.007</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37607"/>
                  </a:ext>
                </a:extLst>
              </a:tr>
              <a:tr h="30398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.395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.132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.035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455439"/>
                  </a:ext>
                </a:extLst>
              </a:tr>
              <a:tr h="303984">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2A</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Expressive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.352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.252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.001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349219"/>
                  </a:ext>
                </a:extLst>
              </a:tr>
              <a:tr h="30081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.383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.031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.294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481285"/>
                  </a:ext>
                </a:extLst>
              </a:tr>
              <a:tr h="300818">
                <a:tc rowSpan="2">
                  <a:txBody>
                    <a:bodyPr/>
                    <a:lstStyle/>
                    <a:p>
                      <a:pPr marL="0" marR="0">
                        <a:spcBef>
                          <a:spcPts val="0"/>
                        </a:spcBef>
                        <a:spcAft>
                          <a:spcPts val="0"/>
                        </a:spcAft>
                      </a:pPr>
                      <a:r>
                        <a:rPr lang="en-US" sz="1200" b="1">
                          <a:effectLst/>
                          <a:latin typeface="Times New Roman" panose="02020603050405020304" pitchFamily="18" charset="0"/>
                          <a:ea typeface="MS Mincho" panose="02020609040205080304" pitchFamily="49" charset="-128"/>
                          <a:cs typeface="Times New Roman" panose="02020603050405020304" pitchFamily="18" charset="0"/>
                        </a:rPr>
                        <a:t>Model 2B</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Expressive language ability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Child rate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.239</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.239</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.011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749957"/>
                  </a:ext>
                </a:extLst>
              </a:tr>
              <a:tr h="30398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2. Child phonemic diversity</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.383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.144</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Times New Roman" panose="02020603050405020304" pitchFamily="18" charset="0"/>
                          <a:ea typeface="MS Mincho" panose="02020609040205080304" pitchFamily="49" charset="-128"/>
                          <a:cs typeface="Times New Roman" panose="02020603050405020304" pitchFamily="18" charset="0"/>
                        </a:rPr>
                        <a:t>1, 23</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.030</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858075"/>
                  </a:ext>
                </a:extLst>
              </a:tr>
            </a:tbl>
          </a:graphicData>
        </a:graphic>
      </p:graphicFrame>
      <p:sp>
        <p:nvSpPr>
          <p:cNvPr id="4" name="Title 10">
            <a:extLst>
              <a:ext uri="{FF2B5EF4-FFF2-40B4-BE49-F238E27FC236}">
                <a16:creationId xmlns:a16="http://schemas.microsoft.com/office/drawing/2014/main" id="{6C4DD131-13E0-DF4A-AC8C-D172725CC575}"/>
              </a:ext>
            </a:extLst>
          </p:cNvPr>
          <p:cNvSpPr txBox="1">
            <a:spLocks/>
          </p:cNvSpPr>
          <p:nvPr/>
        </p:nvSpPr>
        <p:spPr>
          <a:xfrm>
            <a:off x="628650" y="11310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50" dirty="0">
                <a:latin typeface="Avenir Next LT Pro Light" panose="020B0504020202020204" pitchFamily="34" charset="77"/>
              </a:rPr>
              <a:t>But phonemic diversity of children’s speech more strongly predicted language abilities than the rate of their speech. </a:t>
            </a:r>
          </a:p>
        </p:txBody>
      </p:sp>
    </p:spTree>
    <p:extLst>
      <p:ext uri="{BB962C8B-B14F-4D97-AF65-F5344CB8AC3E}">
        <p14:creationId xmlns:p14="http://schemas.microsoft.com/office/powerpoint/2010/main" val="3706852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5033"/>
            <a:ext cx="9072438" cy="596901"/>
          </a:xfrm>
        </p:spPr>
        <p:txBody>
          <a:bodyPr>
            <a:normAutofit fontScale="90000"/>
          </a:bodyPr>
          <a:lstStyle/>
          <a:p>
            <a:pPr>
              <a:defRPr/>
            </a:pPr>
            <a:r>
              <a:rPr lang="en-US" dirty="0"/>
              <a:t>Adult phoneme </a:t>
            </a:r>
            <a:r>
              <a:rPr lang="en-US" dirty="0">
                <a:sym typeface="Wingdings" panose="05000000000000000000" pitchFamily="2" charset="2"/>
              </a:rPr>
              <a:t> child phoneme  child language score</a:t>
            </a:r>
            <a:endParaRPr lang="en-US" dirty="0"/>
          </a:p>
        </p:txBody>
      </p:sp>
      <p:pic>
        <p:nvPicPr>
          <p:cNvPr id="96259" name="B69B8679-8CF1-41EA-9018-850C46CA2EBA" descr="B73809A3-15CD-4794-9E62-930A30F98327@wirel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5550" y="165735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28BE1CF0-2340-451D-A393-AA9DFD2C3F25" descr="A15962B6-AC03-4C4D-9790-81B1A35AE3C2@wire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0150" y="1065611"/>
            <a:ext cx="2631281"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p:cNvPicPr>
            <a:picLocks noChangeAspect="1"/>
          </p:cNvPicPr>
          <p:nvPr/>
        </p:nvPicPr>
        <p:blipFill>
          <a:blip r:embed="rId4" cstate="print">
            <a:extLst>
              <a:ext uri="{28A0092B-C50C-407E-A947-70E740481C1C}">
                <a14:useLocalDpi xmlns:a14="http://schemas.microsoft.com/office/drawing/2010/main" val="0"/>
              </a:ext>
            </a:extLst>
          </a:blip>
          <a:srcRect t="21138"/>
          <a:stretch>
            <a:fillRect/>
          </a:stretch>
        </p:blipFill>
        <p:spPr bwMode="auto">
          <a:xfrm>
            <a:off x="9429750" y="4000501"/>
            <a:ext cx="2767013" cy="11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28BE1CF0-2340-451D-A393-AA9DFD2C3F25" descr="A15962B6-AC03-4C4D-9790-81B1A35AE3C2@wir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803004"/>
            <a:ext cx="4295694" cy="429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6"/>
          <a:stretch>
            <a:fillRect/>
          </a:stretch>
        </p:blipFill>
        <p:spPr>
          <a:xfrm>
            <a:off x="172753" y="1582423"/>
            <a:ext cx="4295694" cy="2706209"/>
          </a:xfrm>
          <a:prstGeom prst="rect">
            <a:avLst/>
          </a:prstGeom>
        </p:spPr>
      </p:pic>
    </p:spTree>
    <p:extLst>
      <p:ext uri="{BB962C8B-B14F-4D97-AF65-F5344CB8AC3E}">
        <p14:creationId xmlns:p14="http://schemas.microsoft.com/office/powerpoint/2010/main" val="2620182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Peers and classrooms overview</a:t>
            </a:r>
          </a:p>
        </p:txBody>
      </p:sp>
      <p:sp>
        <p:nvSpPr>
          <p:cNvPr id="5" name="Content Placeholder 4"/>
          <p:cNvSpPr>
            <a:spLocks noGrp="1"/>
          </p:cNvSpPr>
          <p:nvPr>
            <p:ph idx="1"/>
          </p:nvPr>
        </p:nvSpPr>
        <p:spPr>
          <a:xfrm>
            <a:off x="131379" y="1420813"/>
            <a:ext cx="8991600" cy="4530725"/>
          </a:xfrm>
        </p:spPr>
        <p:txBody>
          <a:bodyPr>
            <a:normAutofit fontScale="92500"/>
          </a:bodyPr>
          <a:lstStyle/>
          <a:p>
            <a:r>
              <a:rPr lang="en-US" dirty="0"/>
              <a:t>Peer play and levels of analysis</a:t>
            </a:r>
          </a:p>
          <a:p>
            <a:r>
              <a:rPr lang="en-US" dirty="0"/>
              <a:t>Networks: Sex differences, processes (Martin et al)</a:t>
            </a:r>
          </a:p>
          <a:p>
            <a:r>
              <a:rPr lang="en-US" dirty="0"/>
              <a:t>Developmental disabilities (Chen et al)</a:t>
            </a:r>
          </a:p>
          <a:p>
            <a:pPr lvl="1"/>
            <a:r>
              <a:rPr lang="en-US" dirty="0" err="1"/>
              <a:t>Homophily</a:t>
            </a:r>
            <a:r>
              <a:rPr lang="en-US" dirty="0"/>
              <a:t> </a:t>
            </a:r>
          </a:p>
          <a:p>
            <a:r>
              <a:rPr lang="en-US" dirty="0"/>
              <a:t>Interactive Behavior In Schools (IBIS)</a:t>
            </a:r>
          </a:p>
          <a:p>
            <a:pPr lvl="1"/>
            <a:r>
              <a:rPr lang="en-US" dirty="0"/>
              <a:t>Visualizations and background</a:t>
            </a:r>
          </a:p>
          <a:p>
            <a:pPr lvl="1"/>
            <a:r>
              <a:rPr lang="en-US" dirty="0"/>
              <a:t>Modularity and language (Fasano)</a:t>
            </a:r>
          </a:p>
          <a:p>
            <a:pPr lvl="1"/>
            <a:r>
              <a:rPr lang="en-US" dirty="0"/>
              <a:t>Movement (</a:t>
            </a:r>
            <a:r>
              <a:rPr lang="en-US" dirty="0" err="1"/>
              <a:t>Banarjeee</a:t>
            </a:r>
            <a:r>
              <a:rPr lang="en-US" dirty="0"/>
              <a:t>)</a:t>
            </a:r>
          </a:p>
          <a:p>
            <a:r>
              <a:rPr lang="en-US" dirty="0"/>
              <a:t>Intervention </a:t>
            </a:r>
          </a:p>
          <a:p>
            <a:pPr lvl="1"/>
            <a:endParaRPr lang="en-US" dirty="0"/>
          </a:p>
          <a:p>
            <a:pPr lvl="1"/>
            <a:endParaRPr lang="en-US" dirty="0"/>
          </a:p>
        </p:txBody>
      </p:sp>
      <p:sp>
        <p:nvSpPr>
          <p:cNvPr id="6" name="TextBox 5"/>
          <p:cNvSpPr txBox="1"/>
          <p:nvPr/>
        </p:nvSpPr>
        <p:spPr>
          <a:xfrm>
            <a:off x="6989061" y="3962400"/>
            <a:ext cx="2133918" cy="369332"/>
          </a:xfrm>
          <a:prstGeom prst="rect">
            <a:avLst/>
          </a:prstGeom>
          <a:noFill/>
        </p:spPr>
        <p:txBody>
          <a:bodyPr wrap="none" rtlCol="0">
            <a:spAutoFit/>
          </a:bodyPr>
          <a:lstStyle/>
          <a:p>
            <a:r>
              <a:rPr lang="en-US" dirty="0">
                <a:solidFill>
                  <a:srgbClr val="FF0000"/>
                </a:solidFill>
              </a:rPr>
              <a:t>Slide deck change</a:t>
            </a:r>
          </a:p>
        </p:txBody>
      </p:sp>
      <p:sp>
        <p:nvSpPr>
          <p:cNvPr id="7" name="TextBox 6"/>
          <p:cNvSpPr txBox="1"/>
          <p:nvPr/>
        </p:nvSpPr>
        <p:spPr>
          <a:xfrm>
            <a:off x="2667000" y="5986854"/>
            <a:ext cx="2133918" cy="369332"/>
          </a:xfrm>
          <a:prstGeom prst="rect">
            <a:avLst/>
          </a:prstGeom>
          <a:noFill/>
        </p:spPr>
        <p:txBody>
          <a:bodyPr wrap="none" rtlCol="0">
            <a:spAutoFit/>
          </a:bodyPr>
          <a:lstStyle/>
          <a:p>
            <a:r>
              <a:rPr lang="en-US" dirty="0">
                <a:solidFill>
                  <a:srgbClr val="FF0000"/>
                </a:solidFill>
              </a:rPr>
              <a:t>Slide deck change</a:t>
            </a:r>
          </a:p>
        </p:txBody>
      </p:sp>
    </p:spTree>
    <p:extLst>
      <p:ext uri="{BB962C8B-B14F-4D97-AF65-F5344CB8AC3E}">
        <p14:creationId xmlns:p14="http://schemas.microsoft.com/office/powerpoint/2010/main" val="47414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6C4DD131-13E0-DF4A-AC8C-D172725CC575}"/>
              </a:ext>
            </a:extLst>
          </p:cNvPr>
          <p:cNvSpPr txBox="1">
            <a:spLocks/>
          </p:cNvSpPr>
          <p:nvPr/>
        </p:nvSpPr>
        <p:spPr>
          <a:xfrm>
            <a:off x="628650" y="89534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50" dirty="0">
                <a:latin typeface="Avenir Next LT Pro Light" panose="020B0504020202020204" pitchFamily="34" charset="77"/>
              </a:rPr>
              <a:t>Children who produced more phonemically diverse utterances had higher end-of-year language abilities.</a:t>
            </a:r>
          </a:p>
        </p:txBody>
      </p:sp>
      <p:grpSp>
        <p:nvGrpSpPr>
          <p:cNvPr id="2" name="Group 1">
            <a:extLst>
              <a:ext uri="{FF2B5EF4-FFF2-40B4-BE49-F238E27FC236}">
                <a16:creationId xmlns:a16="http://schemas.microsoft.com/office/drawing/2014/main" id="{DFBA3C09-B88E-344D-9F89-B22C11BB8BE9}"/>
              </a:ext>
            </a:extLst>
          </p:cNvPr>
          <p:cNvGrpSpPr/>
          <p:nvPr/>
        </p:nvGrpSpPr>
        <p:grpSpPr>
          <a:xfrm>
            <a:off x="2068117" y="1821618"/>
            <a:ext cx="3124523" cy="4096037"/>
            <a:chOff x="2757488" y="1285824"/>
            <a:chExt cx="4166031" cy="5461382"/>
          </a:xfrm>
        </p:grpSpPr>
        <p:pic>
          <p:nvPicPr>
            <p:cNvPr id="6" name="Picture 5">
              <a:extLst>
                <a:ext uri="{FF2B5EF4-FFF2-40B4-BE49-F238E27FC236}">
                  <a16:creationId xmlns:a16="http://schemas.microsoft.com/office/drawing/2014/main" id="{9FB81D74-043A-E340-BD3B-684AD46C1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488" y="1285824"/>
              <a:ext cx="3808844" cy="5078459"/>
            </a:xfrm>
            <a:prstGeom prst="rect">
              <a:avLst/>
            </a:prstGeom>
          </p:spPr>
        </p:pic>
        <p:sp>
          <p:nvSpPr>
            <p:cNvPr id="7" name="TextBox 6">
              <a:extLst>
                <a:ext uri="{FF2B5EF4-FFF2-40B4-BE49-F238E27FC236}">
                  <a16:creationId xmlns:a16="http://schemas.microsoft.com/office/drawing/2014/main" id="{5F82D539-2111-1449-BFCB-CBB405AF48B8}"/>
                </a:ext>
              </a:extLst>
            </p:cNvPr>
            <p:cNvSpPr txBox="1"/>
            <p:nvPr/>
          </p:nvSpPr>
          <p:spPr>
            <a:xfrm>
              <a:off x="2957512" y="6377874"/>
              <a:ext cx="3966007" cy="369332"/>
            </a:xfrm>
            <a:prstGeom prst="rect">
              <a:avLst/>
            </a:prstGeom>
            <a:noFill/>
          </p:spPr>
          <p:txBody>
            <a:bodyPr wrap="square" rtlCol="0">
              <a:spAutoFit/>
            </a:bodyPr>
            <a:lstStyle/>
            <a:p>
              <a:pPr algn="ctr"/>
              <a:r>
                <a:rPr lang="en-US" sz="1200" i="1" dirty="0">
                  <a:solidFill>
                    <a:srgbClr val="11520F"/>
                  </a:solidFill>
                  <a:latin typeface="Arial"/>
                  <a:cs typeface="Arial"/>
                </a:rPr>
                <a:t>b</a:t>
              </a:r>
              <a:r>
                <a:rPr lang="en-US" sz="1200" dirty="0">
                  <a:solidFill>
                    <a:srgbClr val="11520F"/>
                  </a:solidFill>
                  <a:latin typeface="Arial"/>
                  <a:cs typeface="Arial"/>
                </a:rPr>
                <a:t> = 33.26, </a:t>
              </a:r>
              <a:r>
                <a:rPr lang="en-US" sz="1200" i="1" dirty="0">
                  <a:solidFill>
                    <a:srgbClr val="11520F"/>
                  </a:solidFill>
                  <a:latin typeface="Arial"/>
                  <a:cs typeface="Arial"/>
                </a:rPr>
                <a:t>SE</a:t>
              </a:r>
              <a:r>
                <a:rPr lang="en-US" sz="1200" dirty="0">
                  <a:solidFill>
                    <a:srgbClr val="11520F"/>
                  </a:solidFill>
                  <a:latin typeface="Arial"/>
                  <a:cs typeface="Arial"/>
                </a:rPr>
                <a:t> = 12.56, </a:t>
              </a:r>
              <a:r>
                <a:rPr lang="en-US" sz="1200" i="1" dirty="0">
                  <a:solidFill>
                    <a:srgbClr val="11520F"/>
                  </a:solidFill>
                  <a:latin typeface="Arial"/>
                  <a:cs typeface="Arial"/>
                </a:rPr>
                <a:t>t</a:t>
              </a:r>
              <a:r>
                <a:rPr lang="en-US" sz="1200" dirty="0">
                  <a:solidFill>
                    <a:srgbClr val="11520F"/>
                  </a:solidFill>
                  <a:latin typeface="Arial"/>
                  <a:cs typeface="Arial"/>
                </a:rPr>
                <a:t> = 2.65, </a:t>
              </a:r>
              <a:r>
                <a:rPr lang="en-US" sz="1200" i="1" dirty="0">
                  <a:solidFill>
                    <a:srgbClr val="11520F"/>
                  </a:solidFill>
                  <a:latin typeface="Arial"/>
                  <a:cs typeface="Arial"/>
                </a:rPr>
                <a:t>p</a:t>
              </a:r>
              <a:r>
                <a:rPr lang="en-US" sz="1200" dirty="0">
                  <a:solidFill>
                    <a:srgbClr val="11520F"/>
                  </a:solidFill>
                  <a:latin typeface="Arial"/>
                  <a:cs typeface="Arial"/>
                </a:rPr>
                <a:t> = .015</a:t>
              </a:r>
              <a:endParaRPr lang="en-US" sz="1200" b="1" dirty="0">
                <a:solidFill>
                  <a:srgbClr val="11520F"/>
                </a:solidFill>
                <a:latin typeface="Arial"/>
                <a:cs typeface="Arial"/>
              </a:endParaRPr>
            </a:p>
          </p:txBody>
        </p:sp>
      </p:grpSp>
      <p:grpSp>
        <p:nvGrpSpPr>
          <p:cNvPr id="12" name="Group 11">
            <a:extLst>
              <a:ext uri="{FF2B5EF4-FFF2-40B4-BE49-F238E27FC236}">
                <a16:creationId xmlns:a16="http://schemas.microsoft.com/office/drawing/2014/main" id="{1030DEF1-AB84-784E-9D40-6E2ABCE2B773}"/>
              </a:ext>
            </a:extLst>
          </p:cNvPr>
          <p:cNvGrpSpPr/>
          <p:nvPr/>
        </p:nvGrpSpPr>
        <p:grpSpPr>
          <a:xfrm>
            <a:off x="5291733" y="1821618"/>
            <a:ext cx="3227189" cy="4098644"/>
            <a:chOff x="7055644" y="1285824"/>
            <a:chExt cx="4302918" cy="5464858"/>
          </a:xfrm>
        </p:grpSpPr>
        <p:pic>
          <p:nvPicPr>
            <p:cNvPr id="9" name="Picture 8">
              <a:extLst>
                <a:ext uri="{FF2B5EF4-FFF2-40B4-BE49-F238E27FC236}">
                  <a16:creationId xmlns:a16="http://schemas.microsoft.com/office/drawing/2014/main" id="{D3D038AA-9751-6D4E-A6FE-412E91F1D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44" y="1285824"/>
              <a:ext cx="3808844" cy="5078459"/>
            </a:xfrm>
            <a:prstGeom prst="rect">
              <a:avLst/>
            </a:prstGeom>
          </p:spPr>
        </p:pic>
        <p:sp>
          <p:nvSpPr>
            <p:cNvPr id="10" name="TextBox 9">
              <a:extLst>
                <a:ext uri="{FF2B5EF4-FFF2-40B4-BE49-F238E27FC236}">
                  <a16:creationId xmlns:a16="http://schemas.microsoft.com/office/drawing/2014/main" id="{63D91262-56FE-EB47-9E4F-A6DE0BEF1AEA}"/>
                </a:ext>
              </a:extLst>
            </p:cNvPr>
            <p:cNvSpPr txBox="1"/>
            <p:nvPr/>
          </p:nvSpPr>
          <p:spPr>
            <a:xfrm>
              <a:off x="7392555" y="6381350"/>
              <a:ext cx="3966007" cy="369332"/>
            </a:xfrm>
            <a:prstGeom prst="rect">
              <a:avLst/>
            </a:prstGeom>
            <a:noFill/>
          </p:spPr>
          <p:txBody>
            <a:bodyPr wrap="square" rtlCol="0">
              <a:spAutoFit/>
            </a:bodyPr>
            <a:lstStyle/>
            <a:p>
              <a:pPr algn="ctr"/>
              <a:r>
                <a:rPr lang="en-US" sz="1200" i="1" dirty="0">
                  <a:solidFill>
                    <a:srgbClr val="11520F"/>
                  </a:solidFill>
                  <a:latin typeface="Arial"/>
                  <a:cs typeface="Arial"/>
                </a:rPr>
                <a:t>b</a:t>
              </a:r>
              <a:r>
                <a:rPr lang="en-US" sz="1200" dirty="0">
                  <a:solidFill>
                    <a:srgbClr val="11520F"/>
                  </a:solidFill>
                  <a:latin typeface="Arial"/>
                  <a:cs typeface="Arial"/>
                </a:rPr>
                <a:t> = 24.37, </a:t>
              </a:r>
              <a:r>
                <a:rPr lang="en-US" sz="1200" i="1" dirty="0">
                  <a:solidFill>
                    <a:srgbClr val="11520F"/>
                  </a:solidFill>
                  <a:latin typeface="Arial"/>
                  <a:cs typeface="Arial"/>
                </a:rPr>
                <a:t>SE</a:t>
              </a:r>
              <a:r>
                <a:rPr lang="en-US" sz="1200" dirty="0">
                  <a:solidFill>
                    <a:srgbClr val="11520F"/>
                  </a:solidFill>
                  <a:latin typeface="Arial"/>
                  <a:cs typeface="Arial"/>
                </a:rPr>
                <a:t> = 10.22, </a:t>
              </a:r>
              <a:r>
                <a:rPr lang="en-US" sz="1200" i="1" dirty="0">
                  <a:solidFill>
                    <a:srgbClr val="11520F"/>
                  </a:solidFill>
                  <a:latin typeface="Arial"/>
                  <a:cs typeface="Arial"/>
                </a:rPr>
                <a:t>t</a:t>
              </a:r>
              <a:r>
                <a:rPr lang="en-US" sz="1200" dirty="0">
                  <a:solidFill>
                    <a:srgbClr val="11520F"/>
                  </a:solidFill>
                  <a:latin typeface="Arial"/>
                  <a:cs typeface="Arial"/>
                </a:rPr>
                <a:t> = 2.38, </a:t>
              </a:r>
              <a:r>
                <a:rPr lang="en-US" sz="1200" i="1" dirty="0">
                  <a:solidFill>
                    <a:srgbClr val="11520F"/>
                  </a:solidFill>
                  <a:latin typeface="Arial"/>
                  <a:cs typeface="Arial"/>
                </a:rPr>
                <a:t>p</a:t>
              </a:r>
              <a:r>
                <a:rPr lang="en-US" sz="1200" dirty="0">
                  <a:solidFill>
                    <a:srgbClr val="11520F"/>
                  </a:solidFill>
                  <a:latin typeface="Arial"/>
                  <a:cs typeface="Arial"/>
                </a:rPr>
                <a:t> = .026</a:t>
              </a:r>
              <a:endParaRPr lang="en-US" sz="1200" b="1" dirty="0">
                <a:solidFill>
                  <a:srgbClr val="11520F"/>
                </a:solidFill>
                <a:latin typeface="Arial"/>
                <a:cs typeface="Arial"/>
              </a:endParaRPr>
            </a:p>
          </p:txBody>
        </p:sp>
      </p:grpSp>
      <p:pic>
        <p:nvPicPr>
          <p:cNvPr id="11" name="Picture 10">
            <a:extLst>
              <a:ext uri="{FF2B5EF4-FFF2-40B4-BE49-F238E27FC236}">
                <a16:creationId xmlns:a16="http://schemas.microsoft.com/office/drawing/2014/main" id="{51F18260-97E0-1F46-86EF-F329E09B6C07}"/>
              </a:ext>
            </a:extLst>
          </p:cNvPr>
          <p:cNvPicPr/>
          <p:nvPr/>
        </p:nvPicPr>
        <p:blipFill rotWithShape="1">
          <a:blip r:embed="rId4"/>
          <a:srcRect l="60442" t="76730" r="2353" b="13051"/>
          <a:stretch/>
        </p:blipFill>
        <p:spPr>
          <a:xfrm>
            <a:off x="249010" y="2170166"/>
            <a:ext cx="1583362" cy="487309"/>
          </a:xfrm>
          <a:prstGeom prst="rect">
            <a:avLst/>
          </a:prstGeom>
          <a:ln w="28575">
            <a:solidFill>
              <a:srgbClr val="11520F"/>
            </a:solidFill>
          </a:ln>
        </p:spPr>
      </p:pic>
    </p:spTree>
    <p:extLst>
      <p:ext uri="{BB962C8B-B14F-4D97-AF65-F5344CB8AC3E}">
        <p14:creationId xmlns:p14="http://schemas.microsoft.com/office/powerpoint/2010/main" val="1571560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1D44D0-8D8B-6E49-9911-8F549496BD14}"/>
              </a:ext>
            </a:extLst>
          </p:cNvPr>
          <p:cNvSpPr/>
          <p:nvPr/>
        </p:nvSpPr>
        <p:spPr>
          <a:xfrm>
            <a:off x="0" y="857251"/>
            <a:ext cx="9144000" cy="973836"/>
          </a:xfrm>
          <a:prstGeom prst="rect">
            <a:avLst/>
          </a:prstGeom>
          <a:solidFill>
            <a:srgbClr val="25B5CD"/>
          </a:solidFill>
          <a:ln>
            <a:solidFill>
              <a:srgbClr val="25B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E52547-4684-9749-837D-62E51BB07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37665"/>
            <a:ext cx="4477883" cy="2580068"/>
          </a:xfrm>
          <a:prstGeom prst="rect">
            <a:avLst/>
          </a:prstGeom>
        </p:spPr>
      </p:pic>
      <p:pic>
        <p:nvPicPr>
          <p:cNvPr id="3" name="Picture 2">
            <a:extLst>
              <a:ext uri="{FF2B5EF4-FFF2-40B4-BE49-F238E27FC236}">
                <a16:creationId xmlns:a16="http://schemas.microsoft.com/office/drawing/2014/main" id="{63EBD67F-E1AF-4B46-89ED-48289589BAA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572000" y="2090230"/>
            <a:ext cx="4421639" cy="2580068"/>
          </a:xfrm>
          <a:prstGeom prst="rect">
            <a:avLst/>
          </a:prstGeom>
        </p:spPr>
      </p:pic>
      <p:sp>
        <p:nvSpPr>
          <p:cNvPr id="7" name="Title 1">
            <a:extLst>
              <a:ext uri="{FF2B5EF4-FFF2-40B4-BE49-F238E27FC236}">
                <a16:creationId xmlns:a16="http://schemas.microsoft.com/office/drawing/2014/main" id="{095796CD-6CA6-3545-BE9B-392CFD592457}"/>
              </a:ext>
            </a:extLst>
          </p:cNvPr>
          <p:cNvSpPr txBox="1">
            <a:spLocks/>
          </p:cNvSpPr>
          <p:nvPr/>
        </p:nvSpPr>
        <p:spPr>
          <a:xfrm>
            <a:off x="409763" y="976669"/>
            <a:ext cx="8354891" cy="697835"/>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50" b="1" dirty="0">
                <a:solidFill>
                  <a:srgbClr val="FFFFFF"/>
                </a:solidFill>
                <a:latin typeface="Avenir Next LT Pro Light" panose="020B0504020202020204" pitchFamily="34" charset="77"/>
              </a:rPr>
              <a:t>In fact, the phonemic diversity of children’s speech mediated the relationship between the phonemic diversity of their input and their language abilities. </a:t>
            </a:r>
          </a:p>
        </p:txBody>
      </p:sp>
    </p:spTree>
    <p:extLst>
      <p:ext uri="{BB962C8B-B14F-4D97-AF65-F5344CB8AC3E}">
        <p14:creationId xmlns:p14="http://schemas.microsoft.com/office/powerpoint/2010/main" val="2794899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356" y="946404"/>
            <a:ext cx="6009894" cy="1396746"/>
          </a:xfrm>
        </p:spPr>
        <p:txBody>
          <a:bodyPr>
            <a:normAutofit fontScale="90000"/>
          </a:bodyPr>
          <a:lstStyle/>
          <a:p>
            <a:r>
              <a:rPr lang="en-US" dirty="0"/>
              <a:t>Changing climates of conflict: A social network experiment in 56 schools</a:t>
            </a:r>
          </a:p>
        </p:txBody>
      </p:sp>
      <p:sp>
        <p:nvSpPr>
          <p:cNvPr id="3" name="Text Placeholder 2"/>
          <p:cNvSpPr>
            <a:spLocks noGrp="1"/>
          </p:cNvSpPr>
          <p:nvPr>
            <p:ph type="body" idx="1"/>
          </p:nvPr>
        </p:nvSpPr>
        <p:spPr>
          <a:xfrm>
            <a:off x="1698498" y="2343150"/>
            <a:ext cx="6016752" cy="400050"/>
          </a:xfrm>
        </p:spPr>
        <p:txBody>
          <a:bodyPr/>
          <a:lstStyle/>
          <a:p>
            <a:r>
              <a:rPr lang="en-US" dirty="0" err="1"/>
              <a:t>Paluck</a:t>
            </a:r>
            <a:r>
              <a:rPr lang="en-US" dirty="0"/>
              <a:t>, E.L., Shepherd, H., &amp; </a:t>
            </a:r>
            <a:r>
              <a:rPr lang="en-US" dirty="0" err="1"/>
              <a:t>Aronow</a:t>
            </a:r>
            <a:r>
              <a:rPr lang="en-US" dirty="0"/>
              <a:t>, P.M., 2015 </a:t>
            </a:r>
          </a:p>
        </p:txBody>
      </p:sp>
      <p:pic>
        <p:nvPicPr>
          <p:cNvPr id="4" name="Picture 3"/>
          <p:cNvPicPr>
            <a:picLocks noChangeAspect="1"/>
          </p:cNvPicPr>
          <p:nvPr/>
        </p:nvPicPr>
        <p:blipFill rotWithShape="1">
          <a:blip r:embed="rId3"/>
          <a:srcRect l="2528" t="26489" r="1437" b="16881"/>
          <a:stretch/>
        </p:blipFill>
        <p:spPr>
          <a:xfrm>
            <a:off x="152400" y="3810000"/>
            <a:ext cx="8740379" cy="2899110"/>
          </a:xfrm>
          <a:prstGeom prst="rect">
            <a:avLst/>
          </a:prstGeom>
        </p:spPr>
      </p:pic>
      <p:sp>
        <p:nvSpPr>
          <p:cNvPr id="5" name="TextBox 4"/>
          <p:cNvSpPr txBox="1"/>
          <p:nvPr/>
        </p:nvSpPr>
        <p:spPr>
          <a:xfrm>
            <a:off x="228600" y="6400800"/>
            <a:ext cx="1314450" cy="253916"/>
          </a:xfrm>
          <a:prstGeom prst="rect">
            <a:avLst/>
          </a:prstGeom>
          <a:noFill/>
        </p:spPr>
        <p:txBody>
          <a:bodyPr wrap="square" rtlCol="0">
            <a:spAutoFit/>
          </a:bodyPr>
          <a:lstStyle/>
          <a:p>
            <a:r>
              <a:rPr lang="en-US" sz="1050" dirty="0"/>
              <a:t>Roddy, 2017</a:t>
            </a:r>
          </a:p>
        </p:txBody>
      </p:sp>
    </p:spTree>
    <p:extLst>
      <p:ext uri="{BB962C8B-B14F-4D97-AF65-F5344CB8AC3E}">
        <p14:creationId xmlns:p14="http://schemas.microsoft.com/office/powerpoint/2010/main" val="424160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influence change?</a:t>
            </a:r>
          </a:p>
        </p:txBody>
      </p:sp>
      <p:sp>
        <p:nvSpPr>
          <p:cNvPr id="5" name="Content Placeholder 4"/>
          <p:cNvSpPr>
            <a:spLocks noGrp="1"/>
          </p:cNvSpPr>
          <p:nvPr>
            <p:ph idx="1"/>
          </p:nvPr>
        </p:nvSpPr>
        <p:spPr>
          <a:xfrm>
            <a:off x="457200" y="1775191"/>
            <a:ext cx="8305800" cy="4625609"/>
          </a:xfrm>
        </p:spPr>
        <p:txBody>
          <a:bodyPr>
            <a:normAutofit/>
          </a:bodyPr>
          <a:lstStyle/>
          <a:p>
            <a:r>
              <a:rPr lang="en-US" dirty="0"/>
              <a:t>Change the individual–focus in psychology </a:t>
            </a:r>
          </a:p>
          <a:p>
            <a:pPr lvl="1"/>
            <a:r>
              <a:rPr lang="en-US" dirty="0"/>
              <a:t>Mass education at community level </a:t>
            </a:r>
          </a:p>
          <a:p>
            <a:pPr lvl="1"/>
            <a:r>
              <a:rPr lang="en-US" dirty="0"/>
              <a:t>Seed social networks within individuals </a:t>
            </a:r>
          </a:p>
          <a:p>
            <a:r>
              <a:rPr lang="en-US" dirty="0"/>
              <a:t>Social norms emerge when</a:t>
            </a:r>
          </a:p>
          <a:p>
            <a:pPr lvl="1"/>
            <a:r>
              <a:rPr lang="en-US" dirty="0"/>
              <a:t>Support survival of the group</a:t>
            </a:r>
          </a:p>
          <a:p>
            <a:pPr lvl="1"/>
            <a:r>
              <a:rPr lang="en-US" dirty="0"/>
              <a:t>Arbitrary historical precedent</a:t>
            </a:r>
          </a:p>
          <a:p>
            <a:pPr lvl="1"/>
            <a:r>
              <a:rPr lang="en-US" dirty="0"/>
              <a:t>Once established, survive by punishment of deviants and success of followers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566363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Definitions </a:t>
            </a:r>
          </a:p>
        </p:txBody>
      </p:sp>
      <p:sp>
        <p:nvSpPr>
          <p:cNvPr id="5" name="Content Placeholder 4"/>
          <p:cNvSpPr>
            <a:spLocks noGrp="1"/>
          </p:cNvSpPr>
          <p:nvPr>
            <p:ph idx="1"/>
          </p:nvPr>
        </p:nvSpPr>
        <p:spPr/>
        <p:txBody>
          <a:bodyPr>
            <a:normAutofit fontScale="85000" lnSpcReduction="20000"/>
          </a:bodyPr>
          <a:lstStyle/>
          <a:p>
            <a:r>
              <a:rPr lang="en-US" dirty="0"/>
              <a:t>Conflict: “antagonistic relations or interactions, or behavioral opposition, respectively, between two or more social entities” (pg. 2, </a:t>
            </a:r>
            <a:r>
              <a:rPr lang="en-US" dirty="0" err="1"/>
              <a:t>Paluck</a:t>
            </a:r>
            <a:r>
              <a:rPr lang="en-US" dirty="0"/>
              <a:t> et al., 2015)</a:t>
            </a:r>
          </a:p>
          <a:p>
            <a:pPr lvl="1"/>
            <a:r>
              <a:rPr lang="en-US" dirty="0"/>
              <a:t>Bullying</a:t>
            </a:r>
          </a:p>
          <a:p>
            <a:pPr lvl="1"/>
            <a:r>
              <a:rPr lang="en-US" dirty="0"/>
              <a:t>Conflict among equals </a:t>
            </a:r>
          </a:p>
          <a:p>
            <a:r>
              <a:rPr lang="en-US" dirty="0"/>
              <a:t>Social Referent: “their behavior is observed by many other individuals” (pg. 2, </a:t>
            </a:r>
            <a:r>
              <a:rPr lang="en-US" dirty="0" err="1"/>
              <a:t>Paluck</a:t>
            </a:r>
            <a:r>
              <a:rPr lang="en-US" dirty="0"/>
              <a:t> et al., 2015)</a:t>
            </a:r>
          </a:p>
          <a:p>
            <a:pPr lvl="1"/>
            <a:r>
              <a:rPr lang="en-US" dirty="0"/>
              <a:t>Different from popularity or friendship – not necessarily observed behavior</a:t>
            </a:r>
          </a:p>
          <a:p>
            <a:pPr lvl="1"/>
            <a:r>
              <a:rPr lang="en-US" dirty="0"/>
              <a:t>More likely to date someone at the school</a:t>
            </a:r>
          </a:p>
          <a:p>
            <a:pPr lvl="1"/>
            <a:r>
              <a:rPr lang="en-US" dirty="0"/>
              <a:t>Receive compliments from peers</a:t>
            </a:r>
          </a:p>
          <a:p>
            <a:pPr lvl="1"/>
            <a:r>
              <a:rPr lang="en-US" dirty="0"/>
              <a:t>Have older siblings </a:t>
            </a:r>
          </a:p>
        </p:txBody>
      </p:sp>
      <p:sp>
        <p:nvSpPr>
          <p:cNvPr id="6" name="TextBox 5"/>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1588389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a:t>
            </a:r>
          </a:p>
        </p:txBody>
      </p:sp>
      <p:sp>
        <p:nvSpPr>
          <p:cNvPr id="3" name="Content Placeholder 2"/>
          <p:cNvSpPr>
            <a:spLocks noGrp="1"/>
          </p:cNvSpPr>
          <p:nvPr>
            <p:ph idx="1"/>
          </p:nvPr>
        </p:nvSpPr>
        <p:spPr>
          <a:xfrm>
            <a:off x="457200" y="1600200"/>
            <a:ext cx="8229600" cy="4625609"/>
          </a:xfrm>
        </p:spPr>
        <p:txBody>
          <a:bodyPr>
            <a:normAutofit/>
          </a:bodyPr>
          <a:lstStyle/>
          <a:p>
            <a:r>
              <a:rPr lang="en-US" dirty="0"/>
              <a:t>Randomly selected groups of 20–32 students from randomly selected schools assigned to intervention that encouraged their public stance against conflict.</a:t>
            </a:r>
          </a:p>
          <a:p>
            <a:r>
              <a:rPr lang="en-US" dirty="0"/>
              <a:t>Conflict Measured via:</a:t>
            </a:r>
          </a:p>
          <a:p>
            <a:pPr lvl="1"/>
            <a:r>
              <a:rPr lang="en-US" dirty="0"/>
              <a:t>Survey of students</a:t>
            </a:r>
          </a:p>
          <a:p>
            <a:pPr lvl="1"/>
            <a:r>
              <a:rPr lang="en-US" dirty="0"/>
              <a:t>Administrative disciplinary reports on peer conflict </a:t>
            </a:r>
          </a:p>
          <a:p>
            <a:pPr marL="118872" indent="0">
              <a:buNone/>
            </a:pPr>
            <a:endParaRPr lang="en-US" sz="2800" dirty="0"/>
          </a:p>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687566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Changing climates of conflict: A social network experiment</a:t>
            </a:r>
          </a:p>
        </p:txBody>
      </p:sp>
      <p:sp>
        <p:nvSpPr>
          <p:cNvPr id="3" name="Content Placeholder 2"/>
          <p:cNvSpPr>
            <a:spLocks noGrp="1"/>
          </p:cNvSpPr>
          <p:nvPr>
            <p:ph idx="1"/>
          </p:nvPr>
        </p:nvSpPr>
        <p:spPr>
          <a:xfrm>
            <a:off x="1485900" y="2057401"/>
            <a:ext cx="6172200" cy="3469207"/>
          </a:xfrm>
        </p:spPr>
        <p:txBody>
          <a:bodyPr>
            <a:normAutofit fontScale="92500" lnSpcReduction="10000"/>
          </a:bodyPr>
          <a:lstStyle/>
          <a:p>
            <a:r>
              <a:rPr lang="en-US" dirty="0"/>
              <a:t>Randomly selected groups of 20–32 students from randomly selected schools assigned to intervention that encouraged their public stance against conflict. </a:t>
            </a:r>
          </a:p>
          <a:p>
            <a:r>
              <a:rPr lang="en-US" dirty="0"/>
              <a:t>Disciplinary reports of student conflict at treatment schools reduced by 30% over 1 year.</a:t>
            </a:r>
          </a:p>
          <a:p>
            <a:endParaRPr lang="en-US" dirty="0"/>
          </a:p>
          <a:p>
            <a:endParaRPr lang="en-US" dirty="0"/>
          </a:p>
          <a:p>
            <a:endParaRPr lang="en-US" dirty="0"/>
          </a:p>
          <a:p>
            <a:pPr lvl="8"/>
            <a:endParaRPr lang="en-US" sz="825" dirty="0"/>
          </a:p>
        </p:txBody>
      </p:sp>
      <p:pic>
        <p:nvPicPr>
          <p:cNvPr id="5" name="Picture 4"/>
          <p:cNvPicPr>
            <a:picLocks noChangeAspect="1"/>
          </p:cNvPicPr>
          <p:nvPr/>
        </p:nvPicPr>
        <p:blipFill rotWithShape="1">
          <a:blip r:embed="rId2"/>
          <a:srcRect r="33903"/>
          <a:stretch/>
        </p:blipFill>
        <p:spPr>
          <a:xfrm>
            <a:off x="2903801" y="3691457"/>
            <a:ext cx="3314700" cy="2278856"/>
          </a:xfrm>
          <a:prstGeom prst="rect">
            <a:avLst/>
          </a:prstGeom>
        </p:spPr>
      </p:pic>
      <p:sp>
        <p:nvSpPr>
          <p:cNvPr id="4" name="Rectangle 3"/>
          <p:cNvSpPr/>
          <p:nvPr/>
        </p:nvSpPr>
        <p:spPr>
          <a:xfrm rot="17892835">
            <a:off x="5975433" y="3184582"/>
            <a:ext cx="1253434" cy="1477328"/>
          </a:xfrm>
          <a:prstGeom prst="rect">
            <a:avLst/>
          </a:prstGeom>
        </p:spPr>
        <p:txBody>
          <a:bodyPr wrap="square">
            <a:spAutoFit/>
          </a:bodyPr>
          <a:lstStyle/>
          <a:p>
            <a:r>
              <a:rPr lang="en-US" dirty="0"/>
              <a:t>56 schools with 24,191 students.</a:t>
            </a:r>
          </a:p>
        </p:txBody>
      </p:sp>
      <p:sp>
        <p:nvSpPr>
          <p:cNvPr id="6" name="Rectangle 5"/>
          <p:cNvSpPr/>
          <p:nvPr/>
        </p:nvSpPr>
        <p:spPr>
          <a:xfrm>
            <a:off x="4743450" y="7533752"/>
            <a:ext cx="2286000" cy="184666"/>
          </a:xfrm>
          <a:prstGeom prst="rect">
            <a:avLst/>
          </a:prstGeom>
        </p:spPr>
        <p:txBody>
          <a:bodyPr wrap="square">
            <a:spAutoFit/>
          </a:bodyPr>
          <a:lstStyle/>
          <a:p>
            <a:pPr lvl="8"/>
            <a:endParaRPr lang="en-US" altLang="en-US" sz="600" dirty="0"/>
          </a:p>
        </p:txBody>
      </p:sp>
    </p:spTree>
    <p:extLst>
      <p:ext uri="{BB962C8B-B14F-4D97-AF65-F5344CB8AC3E}">
        <p14:creationId xmlns:p14="http://schemas.microsoft.com/office/powerpoint/2010/main" val="2601420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59"/>
            <a:ext cx="8915400" cy="1252728"/>
          </a:xfrm>
        </p:spPr>
        <p:txBody>
          <a:bodyPr>
            <a:noAutofit/>
          </a:bodyPr>
          <a:lstStyle/>
          <a:p>
            <a:r>
              <a:rPr lang="en-US" sz="3200" dirty="0"/>
              <a:t>Disciplinary reports of student conflict at treatment schools reduced by 30% over 1 year</a:t>
            </a:r>
          </a:p>
        </p:txBody>
      </p:sp>
      <p:sp>
        <p:nvSpPr>
          <p:cNvPr id="3" name="Content Placeholder 2"/>
          <p:cNvSpPr>
            <a:spLocks noGrp="1"/>
          </p:cNvSpPr>
          <p:nvPr>
            <p:ph idx="1"/>
          </p:nvPr>
        </p:nvSpPr>
        <p:spPr>
          <a:xfrm>
            <a:off x="457200" y="1600200"/>
            <a:ext cx="8229600" cy="4625609"/>
          </a:xfrm>
        </p:spPr>
        <p:txBody>
          <a:bodyPr>
            <a:normAutofit/>
          </a:bodyPr>
          <a:lstStyle/>
          <a:p>
            <a:endParaRPr lang="en-US" sz="2800" dirty="0"/>
          </a:p>
          <a:p>
            <a:endParaRPr lang="en-US" sz="2800" dirty="0"/>
          </a:p>
          <a:p>
            <a:endParaRPr lang="en-US" sz="2800" dirty="0"/>
          </a:p>
          <a:p>
            <a:pPr lvl="8"/>
            <a:endParaRPr lang="en-US" sz="1100" dirty="0"/>
          </a:p>
        </p:txBody>
      </p:sp>
      <p:pic>
        <p:nvPicPr>
          <p:cNvPr id="5" name="Picture 4"/>
          <p:cNvPicPr>
            <a:picLocks noChangeAspect="1"/>
          </p:cNvPicPr>
          <p:nvPr/>
        </p:nvPicPr>
        <p:blipFill rotWithShape="1">
          <a:blip r:embed="rId2"/>
          <a:srcRect r="33903" b="14854"/>
          <a:stretch/>
        </p:blipFill>
        <p:spPr>
          <a:xfrm>
            <a:off x="-86441" y="1702011"/>
            <a:ext cx="9230441" cy="4421986"/>
          </a:xfrm>
          <a:prstGeom prst="rect">
            <a:avLst/>
          </a:prstGeom>
        </p:spPr>
      </p:pic>
      <p:sp>
        <p:nvSpPr>
          <p:cNvPr id="4" name="Rectangle 3"/>
          <p:cNvSpPr/>
          <p:nvPr/>
        </p:nvSpPr>
        <p:spPr>
          <a:xfrm>
            <a:off x="2590800" y="1404039"/>
            <a:ext cx="5685837" cy="369332"/>
          </a:xfrm>
          <a:prstGeom prst="rect">
            <a:avLst/>
          </a:prstGeom>
        </p:spPr>
        <p:txBody>
          <a:bodyPr wrap="square">
            <a:spAutoFit/>
          </a:bodyPr>
          <a:lstStyle/>
          <a:p>
            <a:r>
              <a:rPr lang="en-US" dirty="0"/>
              <a:t>56 schools with 24,191 students.</a:t>
            </a:r>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228600" y="6400800"/>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2"/>
          <a:srcRect l="36005" t="85146" r="33902" b="5170"/>
          <a:stretch/>
        </p:blipFill>
        <p:spPr>
          <a:xfrm>
            <a:off x="2971800" y="6061390"/>
            <a:ext cx="5191841" cy="759240"/>
          </a:xfrm>
          <a:prstGeom prst="rect">
            <a:avLst/>
          </a:prstGeom>
        </p:spPr>
      </p:pic>
    </p:spTree>
    <p:extLst>
      <p:ext uri="{BB962C8B-B14F-4D97-AF65-F5344CB8AC3E}">
        <p14:creationId xmlns:p14="http://schemas.microsoft.com/office/powerpoint/2010/main" val="462429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fontScale="90000"/>
          </a:bodyPr>
          <a:lstStyle/>
          <a:p>
            <a:r>
              <a:rPr lang="en-US" dirty="0"/>
              <a:t>Treatment vs. control schools by % social referent seeds</a:t>
            </a:r>
          </a:p>
        </p:txBody>
      </p:sp>
      <p:sp>
        <p:nvSpPr>
          <p:cNvPr id="3" name="Content Placeholder 2"/>
          <p:cNvSpPr>
            <a:spLocks noGrp="1"/>
          </p:cNvSpPr>
          <p:nvPr>
            <p:ph idx="1"/>
          </p:nvPr>
        </p:nvSpPr>
        <p:spPr>
          <a:xfrm>
            <a:off x="457200" y="1600200"/>
            <a:ext cx="3276600" cy="4625609"/>
          </a:xfrm>
        </p:spPr>
        <p:txBody>
          <a:bodyPr>
            <a:normAutofit/>
          </a:bodyPr>
          <a:lstStyle/>
          <a:p>
            <a:endParaRPr lang="en-US" sz="2800" dirty="0"/>
          </a:p>
          <a:p>
            <a:endParaRPr lang="en-US" sz="2800" dirty="0"/>
          </a:p>
          <a:p>
            <a:endParaRPr lang="en-US" sz="2800" dirty="0"/>
          </a:p>
          <a:p>
            <a:pPr lvl="8"/>
            <a:endParaRPr lang="en-US" sz="1100"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pic>
        <p:nvPicPr>
          <p:cNvPr id="8" name="Picture 7"/>
          <p:cNvPicPr>
            <a:picLocks noChangeAspect="1"/>
          </p:cNvPicPr>
          <p:nvPr/>
        </p:nvPicPr>
        <p:blipFill rotWithShape="1">
          <a:blip r:embed="rId3"/>
          <a:srcRect l="20213" t="13612" r="39362" b="10738"/>
          <a:stretch/>
        </p:blipFill>
        <p:spPr>
          <a:xfrm>
            <a:off x="76200" y="1524000"/>
            <a:ext cx="5867400" cy="5374105"/>
          </a:xfrm>
          <a:prstGeom prst="rect">
            <a:avLst/>
          </a:prstGeom>
        </p:spPr>
      </p:pic>
      <p:sp>
        <p:nvSpPr>
          <p:cNvPr id="9" name="Content Placeholder 10"/>
          <p:cNvSpPr txBox="1">
            <a:spLocks/>
          </p:cNvSpPr>
          <p:nvPr/>
        </p:nvSpPr>
        <p:spPr>
          <a:xfrm>
            <a:off x="5867400" y="1408176"/>
            <a:ext cx="3048000" cy="2568213"/>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lnSpc>
                <a:spcPts val="2400"/>
              </a:lnSpc>
              <a:spcAft>
                <a:spcPts val="0"/>
              </a:spcAft>
              <a:buNone/>
            </a:pPr>
            <a:r>
              <a:rPr lang="en-US" sz="2400" dirty="0"/>
              <a:t>Lines ~ conditional average potential outcome with respect to the proportion of social referent seeds</a:t>
            </a:r>
          </a:p>
          <a:p>
            <a:pPr marL="118872" indent="0" fontAlgn="auto">
              <a:lnSpc>
                <a:spcPts val="2400"/>
              </a:lnSpc>
              <a:spcAft>
                <a:spcPts val="0"/>
              </a:spcAft>
              <a:buNone/>
            </a:pPr>
            <a:endParaRPr lang="en-US" sz="2400" dirty="0"/>
          </a:p>
          <a:p>
            <a:pPr marL="118872" indent="0" fontAlgn="auto">
              <a:lnSpc>
                <a:spcPts val="2400"/>
              </a:lnSpc>
              <a:spcAft>
                <a:spcPts val="0"/>
              </a:spcAft>
              <a:buNone/>
            </a:pPr>
            <a:endParaRPr lang="en-US" sz="2400" dirty="0"/>
          </a:p>
          <a:p>
            <a:pPr marL="118872" indent="0" fontAlgn="auto">
              <a:lnSpc>
                <a:spcPts val="2400"/>
              </a:lnSpc>
              <a:spcAft>
                <a:spcPts val="0"/>
              </a:spcAft>
              <a:buNone/>
            </a:pPr>
            <a:r>
              <a:rPr lang="en-US" sz="2400" dirty="0"/>
              <a:t>2. Stronger effect when seed group contained more “social referent” students who, as network measures reveal, attract more student attention. </a:t>
            </a:r>
          </a:p>
        </p:txBody>
      </p:sp>
      <p:sp>
        <p:nvSpPr>
          <p:cNvPr id="10" name="TextBox 9"/>
          <p:cNvSpPr txBox="1"/>
          <p:nvPr/>
        </p:nvSpPr>
        <p:spPr>
          <a:xfrm>
            <a:off x="5013789" y="2084407"/>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spTree>
    <p:extLst>
      <p:ext uri="{BB962C8B-B14F-4D97-AF65-F5344CB8AC3E}">
        <p14:creationId xmlns:p14="http://schemas.microsoft.com/office/powerpoint/2010/main" val="4290119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Mixed </a:t>
            </a:r>
            <a:br>
              <a:rPr lang="en-US" dirty="0"/>
            </a:br>
            <a:r>
              <a:rPr lang="en-US" dirty="0"/>
              <a:t>Results </a:t>
            </a:r>
          </a:p>
        </p:txBody>
      </p:sp>
      <p:sp>
        <p:nvSpPr>
          <p:cNvPr id="9" name="Text Placeholder 8"/>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normAutofit/>
          </a:bodyPr>
          <a:lstStyle/>
          <a:p>
            <a:endParaRPr lang="en-US" sz="2800" dirty="0"/>
          </a:p>
          <a:p>
            <a:endParaRPr lang="en-US" sz="2800" dirty="0"/>
          </a:p>
          <a:p>
            <a:endParaRPr lang="en-US" sz="2800" dirty="0"/>
          </a:p>
          <a:p>
            <a:pPr lvl="8"/>
            <a:endParaRPr lang="en-US" sz="1100" dirty="0"/>
          </a:p>
        </p:txBody>
      </p:sp>
      <p:sp>
        <p:nvSpPr>
          <p:cNvPr id="11" name="Content Placeholder 10"/>
          <p:cNvSpPr>
            <a:spLocks noGrp="1"/>
          </p:cNvSpPr>
          <p:nvPr>
            <p:ph sz="quarter" idx="4"/>
          </p:nvPr>
        </p:nvSpPr>
        <p:spPr>
          <a:xfrm>
            <a:off x="-241165" y="1692436"/>
            <a:ext cx="3505200" cy="4701813"/>
          </a:xfrm>
        </p:spPr>
        <p:txBody>
          <a:bodyPr/>
          <a:lstStyle/>
          <a:p>
            <a:r>
              <a:rPr lang="en-US" dirty="0"/>
              <a:t>Predicted </a:t>
            </a:r>
            <a:r>
              <a:rPr lang="en-US"/>
              <a:t>in graph means </a:t>
            </a:r>
            <a:r>
              <a:rPr lang="en-US" dirty="0"/>
              <a:t>from L </a:t>
            </a:r>
            <a:r>
              <a:rPr lang="en-US" dirty="0">
                <a:sym typeface="Wingdings" panose="05000000000000000000" pitchFamily="2" charset="2"/>
              </a:rPr>
              <a:t> R</a:t>
            </a:r>
          </a:p>
          <a:p>
            <a:pPr lvl="1"/>
            <a:r>
              <a:rPr lang="en-US" dirty="0">
                <a:sym typeface="Wingdings" panose="05000000000000000000" pitchFamily="2" charset="2"/>
              </a:rPr>
              <a:t>No exposure from seed or school</a:t>
            </a:r>
          </a:p>
          <a:p>
            <a:pPr lvl="1"/>
            <a:r>
              <a:rPr lang="en-US" dirty="0">
                <a:sym typeface="Wingdings" panose="05000000000000000000" pitchFamily="2" charset="2"/>
              </a:rPr>
              <a:t>Treatment school, no exposure to seed student</a:t>
            </a:r>
          </a:p>
          <a:p>
            <a:pPr lvl="1"/>
            <a:r>
              <a:rPr lang="en-US" dirty="0">
                <a:sym typeface="Wingdings" panose="05000000000000000000" pitchFamily="2" charset="2"/>
              </a:rPr>
              <a:t>Exposed to non-referent seed student</a:t>
            </a:r>
          </a:p>
          <a:p>
            <a:pPr lvl="1"/>
            <a:r>
              <a:rPr lang="en-US" dirty="0">
                <a:sym typeface="Wingdings" panose="05000000000000000000" pitchFamily="2" charset="2"/>
              </a:rPr>
              <a:t>Exposed to social referent seed student </a:t>
            </a:r>
            <a:endParaRPr lang="en-US" dirty="0"/>
          </a:p>
        </p:txBody>
      </p:sp>
      <p:sp>
        <p:nvSpPr>
          <p:cNvPr id="6" name="Rectangle 5"/>
          <p:cNvSpPr/>
          <p:nvPr/>
        </p:nvSpPr>
        <p:spPr>
          <a:xfrm>
            <a:off x="4800600" y="7759002"/>
            <a:ext cx="3048000" cy="215444"/>
          </a:xfrm>
          <a:prstGeom prst="rect">
            <a:avLst/>
          </a:prstGeom>
        </p:spPr>
        <p:txBody>
          <a:bodyPr wrap="square">
            <a:spAutoFit/>
          </a:bodyPr>
          <a:lstStyle/>
          <a:p>
            <a:pPr lvl="8"/>
            <a:endParaRPr lang="en-US" altLang="en-US" sz="800" dirty="0"/>
          </a:p>
        </p:txBody>
      </p:sp>
      <p:sp>
        <p:nvSpPr>
          <p:cNvPr id="7" name="TextBox 6"/>
          <p:cNvSpPr txBox="1"/>
          <p:nvPr/>
        </p:nvSpPr>
        <p:spPr>
          <a:xfrm>
            <a:off x="0" y="6435970"/>
            <a:ext cx="3657600" cy="307777"/>
          </a:xfrm>
          <a:prstGeom prst="rect">
            <a:avLst/>
          </a:prstGeom>
          <a:noFill/>
        </p:spPr>
        <p:txBody>
          <a:bodyPr wrap="square" rtlCol="0">
            <a:spAutoFit/>
          </a:bodyPr>
          <a:lstStyle/>
          <a:p>
            <a:r>
              <a:rPr lang="en-US" sz="1400" dirty="0" err="1"/>
              <a:t>Paluck</a:t>
            </a:r>
            <a:r>
              <a:rPr lang="en-US" sz="1400" dirty="0"/>
              <a:t> et al., 2015 | Roddy, 2017</a:t>
            </a:r>
          </a:p>
        </p:txBody>
      </p:sp>
      <p:grpSp>
        <p:nvGrpSpPr>
          <p:cNvPr id="5" name="Group 4"/>
          <p:cNvGrpSpPr>
            <a:grpSpLocks noChangeAspect="1"/>
          </p:cNvGrpSpPr>
          <p:nvPr/>
        </p:nvGrpSpPr>
        <p:grpSpPr>
          <a:xfrm>
            <a:off x="3257550" y="0"/>
            <a:ext cx="6134100" cy="6763239"/>
            <a:chOff x="342900" y="1489753"/>
            <a:chExt cx="4724400" cy="5208954"/>
          </a:xfrm>
        </p:grpSpPr>
        <p:pic>
          <p:nvPicPr>
            <p:cNvPr id="4" name="Picture 3"/>
            <p:cNvPicPr>
              <a:picLocks noChangeAspect="1"/>
            </p:cNvPicPr>
            <p:nvPr/>
          </p:nvPicPr>
          <p:blipFill rotWithShape="1">
            <a:blip r:embed="rId3"/>
            <a:srcRect l="19610" t="14492" r="40137" b="6609"/>
            <a:stretch/>
          </p:blipFill>
          <p:spPr>
            <a:xfrm>
              <a:off x="342900" y="1489753"/>
              <a:ext cx="4724400" cy="5208954"/>
            </a:xfrm>
            <a:prstGeom prst="rect">
              <a:avLst/>
            </a:prstGeom>
          </p:spPr>
        </p:pic>
        <p:sp>
          <p:nvSpPr>
            <p:cNvPr id="12" name="TextBox 11"/>
            <p:cNvSpPr txBox="1"/>
            <p:nvPr/>
          </p:nvSpPr>
          <p:spPr>
            <a:xfrm>
              <a:off x="4267200" y="6066638"/>
              <a:ext cx="685800" cy="369332"/>
            </a:xfrm>
            <a:prstGeom prst="rect">
              <a:avLst/>
            </a:prstGeom>
            <a:noFill/>
          </p:spPr>
          <p:txBody>
            <a:bodyPr wrap="square" rtlCol="0">
              <a:spAutoFit/>
            </a:bodyPr>
            <a:lstStyle/>
            <a:p>
              <a:r>
                <a:rPr lang="en-US" dirty="0" err="1">
                  <a:solidFill>
                    <a:schemeClr val="accent1"/>
                  </a:solidFill>
                </a:rPr>
                <a:t>n.s</a:t>
              </a:r>
              <a:r>
                <a:rPr lang="en-US" dirty="0">
                  <a:solidFill>
                    <a:schemeClr val="accent1"/>
                  </a:solidFill>
                </a:rPr>
                <a:t>.</a:t>
              </a:r>
            </a:p>
          </p:txBody>
        </p:sp>
      </p:grpSp>
    </p:spTree>
    <p:extLst>
      <p:ext uri="{BB962C8B-B14F-4D97-AF65-F5344CB8AC3E}">
        <p14:creationId xmlns:p14="http://schemas.microsoft.com/office/powerpoint/2010/main" val="2471041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r>
              <a:rPr lang="en-US"/>
              <a:t>Peer Relationships</a:t>
            </a:r>
          </a:p>
        </p:txBody>
      </p:sp>
      <p:sp>
        <p:nvSpPr>
          <p:cNvPr id="643075"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altLang="en-US" dirty="0"/>
              <a:t>Kids are interested in kids </a:t>
            </a:r>
          </a:p>
          <a:p>
            <a:r>
              <a:rPr lang="en-US" altLang="en-US" dirty="0"/>
              <a:t>Preferring peers to adults early on and more dramatically with development</a:t>
            </a:r>
          </a:p>
          <a:p>
            <a:pPr lvl="1"/>
            <a:r>
              <a:rPr lang="en-US" altLang="en-US" dirty="0"/>
              <a:t>Finding appropriate models for their developmental niche</a:t>
            </a:r>
          </a:p>
          <a:p>
            <a:pPr lvl="2"/>
            <a:r>
              <a:rPr lang="en-US" altLang="en-US" dirty="0"/>
              <a:t>Fundamentally neglected area of research</a:t>
            </a:r>
          </a:p>
          <a:p>
            <a:pPr marL="118872" indent="0">
              <a:lnSpc>
                <a:spcPct val="90000"/>
              </a:lnSpc>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2533650" cy="153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8153400"/>
            <a:ext cx="3052763" cy="4905958"/>
          </a:xfrm>
          <a:prstGeom prst="rect">
            <a:avLst/>
          </a:prstGeom>
        </p:spPr>
        <p:txBody>
          <a:bodyPr wrap="square">
            <a:spAutoFit/>
          </a:bodyPr>
          <a:lstStyle/>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lvl="0" eaLnBrk="1" fontAlgn="auto" hangingPunct="1">
              <a:lnSpc>
                <a:spcPct val="90000"/>
              </a:lnSpc>
              <a:spcBef>
                <a:spcPts val="0"/>
              </a:spcBef>
              <a:spcAft>
                <a:spcPts val="0"/>
              </a:spcAft>
              <a:buClr>
                <a:srgbClr val="F0AD00"/>
              </a:buClr>
              <a:buSzPct val="80000"/>
            </a:pPr>
            <a:endParaRPr lang="en-US" sz="3200" dirty="0">
              <a:solidFill>
                <a:prstClr val="black"/>
              </a:solidFill>
              <a:latin typeface="Corbel"/>
            </a:endParaRP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Unoccupied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Solitary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Onlooker behavior</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Parallel play</a:t>
            </a:r>
          </a:p>
          <a:p>
            <a:pPr marL="996696" lvl="2" indent="-228600" eaLnBrk="1" fontAlgn="auto" hangingPunct="1">
              <a:lnSpc>
                <a:spcPct val="90000"/>
              </a:lnSpc>
              <a:spcBef>
                <a:spcPct val="20000"/>
              </a:spcBef>
              <a:spcAft>
                <a:spcPts val="0"/>
              </a:spcAft>
              <a:buClr>
                <a:srgbClr val="E66C7D"/>
              </a:buClr>
              <a:buFont typeface="Arial"/>
              <a:buChar char="▪"/>
            </a:pPr>
            <a:r>
              <a:rPr lang="en-US" sz="2400" dirty="0">
                <a:solidFill>
                  <a:prstClr val="black"/>
                </a:solidFill>
                <a:latin typeface="Corbel"/>
              </a:rPr>
              <a:t>Social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Associative play</a:t>
            </a:r>
          </a:p>
          <a:p>
            <a:pPr marL="1216152" lvl="3" indent="-182880" eaLnBrk="1" fontAlgn="auto" hangingPunct="1">
              <a:lnSpc>
                <a:spcPct val="90000"/>
              </a:lnSpc>
              <a:spcBef>
                <a:spcPct val="20000"/>
              </a:spcBef>
              <a:spcAft>
                <a:spcPts val="0"/>
              </a:spcAft>
              <a:buClr>
                <a:srgbClr val="6BB76D"/>
              </a:buClr>
              <a:buFont typeface="Arial"/>
              <a:buChar char="▪"/>
            </a:pPr>
            <a:r>
              <a:rPr lang="en-US" sz="2000" dirty="0">
                <a:solidFill>
                  <a:prstClr val="black"/>
                </a:solidFill>
                <a:latin typeface="Corbel"/>
              </a:rPr>
              <a:t>Cooperative play</a:t>
            </a:r>
          </a:p>
        </p:txBody>
      </p:sp>
    </p:spTree>
    <p:extLst>
      <p:ext uri="{BB962C8B-B14F-4D97-AF65-F5344CB8AC3E}">
        <p14:creationId xmlns:p14="http://schemas.microsoft.com/office/powerpoint/2010/main" val="28636016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Content Placeholder 6"/>
          <p:cNvSpPr>
            <a:spLocks noGrp="1"/>
          </p:cNvSpPr>
          <p:nvPr>
            <p:ph idx="1"/>
          </p:nvPr>
        </p:nvSpPr>
        <p:spPr/>
        <p:txBody>
          <a:bodyPr/>
          <a:lstStyle/>
          <a:p>
            <a:r>
              <a:rPr lang="en-US" dirty="0"/>
              <a:t>Alternative hypothesis for why the perceived norm against social conflict was lower in SR seed exposed students? (Figure 3 B)</a:t>
            </a:r>
          </a:p>
          <a:p>
            <a:r>
              <a:rPr lang="en-US" dirty="0"/>
              <a:t>Why do the results show a change in social context, but not for peer-to-peer conflict in school reported discipline? (Figure 4 D)</a:t>
            </a:r>
          </a:p>
          <a:p>
            <a:r>
              <a:rPr lang="en-US" dirty="0"/>
              <a:t>This study was about a negative behavior (conflict); would the results look different for positive change (e.g. healthy eating)?</a:t>
            </a:r>
          </a:p>
        </p:txBody>
      </p:sp>
      <p:sp>
        <p:nvSpPr>
          <p:cNvPr id="8" name="TextBox 7"/>
          <p:cNvSpPr txBox="1"/>
          <p:nvPr/>
        </p:nvSpPr>
        <p:spPr>
          <a:xfrm>
            <a:off x="6324600" y="6510772"/>
            <a:ext cx="3657600" cy="307777"/>
          </a:xfrm>
          <a:prstGeom prst="rect">
            <a:avLst/>
          </a:prstGeom>
          <a:noFill/>
        </p:spPr>
        <p:txBody>
          <a:bodyPr wrap="square" rtlCol="0">
            <a:spAutoFit/>
          </a:bodyPr>
          <a:lstStyle/>
          <a:p>
            <a:r>
              <a:rPr lang="en-US" sz="1400" dirty="0" err="1"/>
              <a:t>Paluck</a:t>
            </a:r>
            <a:r>
              <a:rPr lang="en-US" sz="1400" dirty="0"/>
              <a:t> et al., 2015 | Roddy, 2017</a:t>
            </a:r>
          </a:p>
        </p:txBody>
      </p:sp>
    </p:spTree>
    <p:extLst>
      <p:ext uri="{BB962C8B-B14F-4D97-AF65-F5344CB8AC3E}">
        <p14:creationId xmlns:p14="http://schemas.microsoft.com/office/powerpoint/2010/main" val="3010966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6BED3395-FBA4-4911-815D-74F26705E6C8}" type="datetime1">
              <a:rPr lang="en-US" altLang="en-US" sz="1400" smtClean="0"/>
              <a:pPr>
                <a:spcBef>
                  <a:spcPct val="0"/>
                </a:spcBef>
                <a:buClrTx/>
                <a:buSzTx/>
                <a:buFontTx/>
                <a:buNone/>
              </a:pPr>
              <a:t>3/31/2022</a:t>
            </a:fld>
            <a:endParaRPr lang="en-US" altLang="en-US" sz="1400"/>
          </a:p>
        </p:txBody>
      </p:sp>
      <p:sp>
        <p:nvSpPr>
          <p:cNvPr id="419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8ED7339F-107F-4953-A930-2810543044B0}" type="slidenum">
              <a:rPr lang="en-US" altLang="en-US" sz="1400" smtClean="0"/>
              <a:pPr>
                <a:spcBef>
                  <a:spcPct val="0"/>
                </a:spcBef>
                <a:buClrTx/>
                <a:buSzTx/>
                <a:buFontTx/>
                <a:buNone/>
              </a:pPr>
              <a:t>9</a:t>
            </a:fld>
            <a:endParaRPr lang="en-US" altLang="en-US" sz="1400"/>
          </a:p>
        </p:txBody>
      </p:sp>
      <p:sp>
        <p:nvSpPr>
          <p:cNvPr id="41989" name="Rectangle 2"/>
          <p:cNvSpPr>
            <a:spLocks noGrp="1" noChangeArrowheads="1"/>
          </p:cNvSpPr>
          <p:nvPr>
            <p:ph type="title"/>
          </p:nvPr>
        </p:nvSpPr>
        <p:spPr/>
        <p:txBody>
          <a:bodyPr/>
          <a:lstStyle/>
          <a:p>
            <a:r>
              <a:rPr lang="en-US" altLang="en-US"/>
              <a:t>Early development</a:t>
            </a:r>
          </a:p>
        </p:txBody>
      </p:sp>
      <p:sp>
        <p:nvSpPr>
          <p:cNvPr id="41990" name="Rectangle 3"/>
          <p:cNvSpPr>
            <a:spLocks noGrp="1" noChangeArrowheads="1"/>
          </p:cNvSpPr>
          <p:nvPr>
            <p:ph type="body" idx="1"/>
          </p:nvPr>
        </p:nvSpPr>
        <p:spPr/>
        <p:txBody>
          <a:bodyPr/>
          <a:lstStyle/>
          <a:p>
            <a:r>
              <a:rPr lang="en-US" altLang="en-US"/>
              <a:t>Infants have rudimentary abilities (to 1 yr)</a:t>
            </a:r>
          </a:p>
          <a:p>
            <a:pPr lvl="1"/>
            <a:r>
              <a:rPr lang="en-US" altLang="en-US"/>
              <a:t>I.e., increased gazing at peers</a:t>
            </a:r>
          </a:p>
          <a:p>
            <a:r>
              <a:rPr lang="en-US" altLang="en-US"/>
              <a:t>Toddlers</a:t>
            </a:r>
          </a:p>
          <a:p>
            <a:pPr lvl="1"/>
            <a:r>
              <a:rPr lang="en-US" altLang="en-US"/>
              <a:t>Imitate and are aware of being imitated</a:t>
            </a:r>
          </a:p>
          <a:p>
            <a:pPr lvl="1"/>
            <a:r>
              <a:rPr lang="en-US" altLang="en-US"/>
              <a:t>Have reciprocal relationships with specific kids </a:t>
            </a:r>
          </a:p>
          <a:p>
            <a:endParaRPr lang="en-US" altLang="en-US"/>
          </a:p>
        </p:txBody>
      </p:sp>
    </p:spTree>
    <p:extLst>
      <p:ext uri="{BB962C8B-B14F-4D97-AF65-F5344CB8AC3E}">
        <p14:creationId xmlns:p14="http://schemas.microsoft.com/office/powerpoint/2010/main" val="2733895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Health 2015 Standard Template">
  <a:themeElements>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fontScheme name="UHealth 2015 Standard Template">
      <a:majorFont>
        <a:latin typeface="Helvetica"/>
        <a:ea typeface="Helvetica"/>
        <a:cs typeface="Helvetica"/>
      </a:majorFont>
      <a:minorFont>
        <a:latin typeface="Arial"/>
        <a:ea typeface="Arial"/>
        <a:cs typeface="Arial"/>
      </a:minorFont>
    </a:fontScheme>
    <a:fmtScheme name="UHealth 2015 Standard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3F3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3F3F3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2.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3.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ppt/theme/themeOverride4.xml><?xml version="1.0" encoding="utf-8"?>
<a:themeOverride xmlns:a="http://schemas.openxmlformats.org/drawingml/2006/main">
  <a:clrScheme name="UHealth 2015 Standard Template">
    <a:dk1>
      <a:srgbClr val="3F3F3F"/>
    </a:dk1>
    <a:lt1>
      <a:srgbClr val="FFFFFF"/>
    </a:lt1>
    <a:dk2>
      <a:srgbClr val="A7A7A7"/>
    </a:dk2>
    <a:lt2>
      <a:srgbClr val="535353"/>
    </a:lt2>
    <a:accent1>
      <a:srgbClr val="D8732D"/>
    </a:accent1>
    <a:accent2>
      <a:srgbClr val="005030"/>
    </a:accent2>
    <a:accent3>
      <a:srgbClr val="9BBB59"/>
    </a:accent3>
    <a:accent4>
      <a:srgbClr val="8064A2"/>
    </a:accent4>
    <a:accent5>
      <a:srgbClr val="4BACC6"/>
    </a:accent5>
    <a:accent6>
      <a:srgbClr val="F79646"/>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Module</Template>
  <TotalTime>10866</TotalTime>
  <Words>4346</Words>
  <Application>Microsoft Office PowerPoint</Application>
  <PresentationFormat>On-screen Show (4:3)</PresentationFormat>
  <Paragraphs>643</Paragraphs>
  <Slides>80</Slides>
  <Notes>39</Notes>
  <HiddenSlides>42</HiddenSlides>
  <MMClips>6</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80</vt:i4>
      </vt:variant>
    </vt:vector>
  </HeadingPairs>
  <TitlesOfParts>
    <vt:vector size="105" baseType="lpstr">
      <vt:lpstr>MS PGothic</vt:lpstr>
      <vt:lpstr>Arial</vt:lpstr>
      <vt:lpstr>Avenir Next LT Pro Light</vt:lpstr>
      <vt:lpstr>Calibri</vt:lpstr>
      <vt:lpstr>Cambria</vt:lpstr>
      <vt:lpstr>Century Gothic</vt:lpstr>
      <vt:lpstr>Consolas</vt:lpstr>
      <vt:lpstr>Corbel</vt:lpstr>
      <vt:lpstr>ff1</vt:lpstr>
      <vt:lpstr>ff2</vt:lpstr>
      <vt:lpstr>ff3</vt:lpstr>
      <vt:lpstr>Helvetica</vt:lpstr>
      <vt:lpstr>MS Mincho</vt:lpstr>
      <vt:lpstr>Palatino</vt:lpstr>
      <vt:lpstr>Segoe UI</vt:lpstr>
      <vt:lpstr>Symbol</vt:lpstr>
      <vt:lpstr>Times New Roman</vt:lpstr>
      <vt:lpstr>Verdana</vt:lpstr>
      <vt:lpstr>Wingdings</vt:lpstr>
      <vt:lpstr>Wingdings 2</vt:lpstr>
      <vt:lpstr>Wingdings 3</vt:lpstr>
      <vt:lpstr>Work Sans</vt:lpstr>
      <vt:lpstr>Module</vt:lpstr>
      <vt:lpstr>Perception</vt:lpstr>
      <vt:lpstr>UHealth 2015 Standard Template</vt:lpstr>
      <vt:lpstr>Advanced  Developmental  Psychology</vt:lpstr>
      <vt:lpstr>Socialization Processes</vt:lpstr>
      <vt:lpstr>Classroom networks</vt:lpstr>
      <vt:lpstr>Social constructs</vt:lpstr>
      <vt:lpstr>Levels of analysis</vt:lpstr>
      <vt:lpstr>Gender segregation</vt:lpstr>
      <vt:lpstr>Peers and classrooms overview</vt:lpstr>
      <vt:lpstr>Peer Relationships</vt:lpstr>
      <vt:lpstr>Early development</vt:lpstr>
      <vt:lpstr>Early childhood </vt:lpstr>
      <vt:lpstr>Peer play examples</vt:lpstr>
      <vt:lpstr>Developmental changes in  nature of play behavior (Parten, 1932)</vt:lpstr>
      <vt:lpstr>Martin and Ruble</vt:lpstr>
      <vt:lpstr>Gender development</vt:lpstr>
      <vt:lpstr>Implications</vt:lpstr>
      <vt:lpstr>Same-sex groupings</vt:lpstr>
      <vt:lpstr>Social networks</vt:lpstr>
      <vt:lpstr>PowerPoint Presentation</vt:lpstr>
      <vt:lpstr>Sex segregation strength at 5 years</vt:lpstr>
      <vt:lpstr>Day-to-day variability</vt:lpstr>
      <vt:lpstr>PowerPoint Presentation</vt:lpstr>
      <vt:lpstr>Dynamic system approach to gender research</vt:lpstr>
      <vt:lpstr>Example of Dyadic SSG</vt:lpstr>
      <vt:lpstr>“Fig. 4A represents the state space pattern that might be seen for a socially competent boy who is solely attracted to other socially competent children. “</vt:lpstr>
      <vt:lpstr>Sex-Segregated Interactions (state space view)</vt:lpstr>
      <vt:lpstr>Behaviorally Similar Interactions</vt:lpstr>
      <vt:lpstr>Sex by competence</vt:lpstr>
      <vt:lpstr>PowerPoint Presentation</vt:lpstr>
      <vt:lpstr>How do social networks form?</vt:lpstr>
      <vt:lpstr>Network Processes via Siena</vt:lpstr>
      <vt:lpstr>Methods</vt:lpstr>
      <vt:lpstr>Results</vt:lpstr>
      <vt:lpstr>Reciprocity, Popularity, Triplets</vt:lpstr>
      <vt:lpstr>Change over year</vt:lpstr>
      <vt:lpstr>Structural cascading observed</vt:lpstr>
      <vt:lpstr>PowerPoint Presentation</vt:lpstr>
      <vt:lpstr>PowerPoint Presentation</vt:lpstr>
      <vt:lpstr>PowerPoint Presentation</vt:lpstr>
      <vt:lpstr>PowerPoint Presentation</vt:lpstr>
      <vt:lpstr>PowerPoint Presentation</vt:lpstr>
      <vt:lpstr>PowerPoint Presentation</vt:lpstr>
      <vt:lpstr>Kids with disabilities -- lower play centrality. No difference in conflict play centrality</vt:lpstr>
      <vt:lpstr>PowerPoint Presentation</vt:lpstr>
      <vt:lpstr>PowerPoint Presentation</vt:lpstr>
      <vt:lpstr>PowerPoint Presentation</vt:lpstr>
      <vt:lpstr>PowerPoint Presentation</vt:lpstr>
      <vt:lpstr>Children with DLD and children with other disabilities</vt:lpstr>
      <vt:lpstr>PowerPoint Presentation</vt:lpstr>
      <vt:lpstr>Predicting edges: Disability status and homophily, with covariates</vt:lpstr>
      <vt:lpstr>Predicting isolation: Disability status and homophily, with covariates</vt:lpstr>
      <vt:lpstr>Objective behavior measures to facilitate development</vt:lpstr>
      <vt:lpstr>Interactive Behavior in Schools (IBIS)</vt:lpstr>
      <vt:lpstr>Real world preschool data/collaborations</vt:lpstr>
      <vt:lpstr>RFID location tracking (kindergarten)</vt:lpstr>
      <vt:lpstr>Social contact: Inferring interaction</vt:lpstr>
      <vt:lpstr>Partner vocalizations predict child vocalizations</vt:lpstr>
      <vt:lpstr>Phoneme types: Teacher  Child</vt:lpstr>
      <vt:lpstr>Adult phoneme  child phoneme  child language score</vt:lpstr>
      <vt:lpstr>Autism (ASD) classrooms</vt:lpstr>
      <vt:lpstr>Lower ASD Network Modularity</vt:lpstr>
      <vt:lpstr>Reduced ASD degree centrality  language abilities</vt:lpstr>
      <vt:lpstr>Concordant social contact in autism inclusion classrooms</vt:lpstr>
      <vt:lpstr>Bullying as a classroom phenomenon</vt:lpstr>
      <vt:lpstr>PowerPoint Presentation</vt:lpstr>
      <vt:lpstr>The rate and phonemic diversity of teachers’ utterances did not differ by children’s hearing status</vt:lpstr>
      <vt:lpstr>Children with hearing loss produced fewer &amp; less phonemically diverse utterances than typically hearing peers</vt:lpstr>
      <vt:lpstr>The quantity and quality of teacher speech predicted the quantity and quality of child speech, but...</vt:lpstr>
      <vt:lpstr>PowerPoint Presentation</vt:lpstr>
      <vt:lpstr>Adult phoneme  child phoneme  child language score</vt:lpstr>
      <vt:lpstr>PowerPoint Presentation</vt:lpstr>
      <vt:lpstr>PowerPoint Presentation</vt:lpstr>
      <vt:lpstr>Changing climates of conflict: A social network experiment in 56 schools</vt:lpstr>
      <vt:lpstr>How to influence change?</vt:lpstr>
      <vt:lpstr>Definitions </vt:lpstr>
      <vt:lpstr>Method</vt:lpstr>
      <vt:lpstr>Changing climates of conflict: A social network experiment</vt:lpstr>
      <vt:lpstr>Disciplinary reports of student conflict at treatment schools reduced by 30% over 1 year</vt:lpstr>
      <vt:lpstr>Treatment vs. control schools by % social referent seeds</vt:lpstr>
      <vt:lpstr>Mixed  Results </vt:lpstr>
      <vt:lpstr>Discussion</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423</cp:revision>
  <cp:lastPrinted>2013-04-04T14:33:24Z</cp:lastPrinted>
  <dcterms:created xsi:type="dcterms:W3CDTF">2007-01-11T16:44:21Z</dcterms:created>
  <dcterms:modified xsi:type="dcterms:W3CDTF">2022-03-31T17:50:49Z</dcterms:modified>
</cp:coreProperties>
</file>