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heme/themeOverride1.xml" ContentType="application/vnd.openxmlformats-officedocument.themeOverride+xml"/>
  <Override PartName="/ppt/notesSlides/notesSlide30.xml" ContentType="application/vnd.openxmlformats-officedocument.presentationml.notesSlide+xml"/>
  <Override PartName="/ppt/theme/themeOverride2.xml" ContentType="application/vnd.openxmlformats-officedocument.themeOverr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theme/themeOverride3.xml" ContentType="application/vnd.openxmlformats-officedocument.themeOverr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02" r:id="rId1"/>
    <p:sldMasterId id="2147484015" r:id="rId2"/>
    <p:sldMasterId id="2147484028" r:id="rId3"/>
    <p:sldMasterId id="2147484040" r:id="rId4"/>
  </p:sldMasterIdLst>
  <p:notesMasterIdLst>
    <p:notesMasterId r:id="rId149"/>
  </p:notesMasterIdLst>
  <p:handoutMasterIdLst>
    <p:handoutMasterId r:id="rId150"/>
  </p:handoutMasterIdLst>
  <p:sldIdLst>
    <p:sldId id="256" r:id="rId5"/>
    <p:sldId id="286" r:id="rId6"/>
    <p:sldId id="287" r:id="rId7"/>
    <p:sldId id="318" r:id="rId8"/>
    <p:sldId id="314" r:id="rId9"/>
    <p:sldId id="316" r:id="rId10"/>
    <p:sldId id="317" r:id="rId11"/>
    <p:sldId id="289" r:id="rId12"/>
    <p:sldId id="290" r:id="rId13"/>
    <p:sldId id="291" r:id="rId14"/>
    <p:sldId id="426" r:id="rId15"/>
    <p:sldId id="427" r:id="rId16"/>
    <p:sldId id="428" r:id="rId17"/>
    <p:sldId id="429" r:id="rId18"/>
    <p:sldId id="430" r:id="rId19"/>
    <p:sldId id="431" r:id="rId20"/>
    <p:sldId id="432" r:id="rId21"/>
    <p:sldId id="433" r:id="rId22"/>
    <p:sldId id="434" r:id="rId23"/>
    <p:sldId id="435" r:id="rId24"/>
    <p:sldId id="436" r:id="rId25"/>
    <p:sldId id="437" r:id="rId26"/>
    <p:sldId id="438" r:id="rId27"/>
    <p:sldId id="361" r:id="rId28"/>
    <p:sldId id="360" r:id="rId29"/>
    <p:sldId id="296" r:id="rId30"/>
    <p:sldId id="329" r:id="rId31"/>
    <p:sldId id="328" r:id="rId32"/>
    <p:sldId id="297" r:id="rId33"/>
    <p:sldId id="439" r:id="rId34"/>
    <p:sldId id="298" r:id="rId35"/>
    <p:sldId id="440" r:id="rId36"/>
    <p:sldId id="320" r:id="rId37"/>
    <p:sldId id="321" r:id="rId38"/>
    <p:sldId id="303" r:id="rId39"/>
    <p:sldId id="310" r:id="rId40"/>
    <p:sldId id="323" r:id="rId41"/>
    <p:sldId id="300" r:id="rId42"/>
    <p:sldId id="331" r:id="rId43"/>
    <p:sldId id="301" r:id="rId44"/>
    <p:sldId id="330" r:id="rId45"/>
    <p:sldId id="302" r:id="rId46"/>
    <p:sldId id="332" r:id="rId47"/>
    <p:sldId id="311" r:id="rId48"/>
    <p:sldId id="306" r:id="rId49"/>
    <p:sldId id="307" r:id="rId50"/>
    <p:sldId id="322" r:id="rId51"/>
    <p:sldId id="308" r:id="rId52"/>
    <p:sldId id="305" r:id="rId53"/>
    <p:sldId id="333" r:id="rId54"/>
    <p:sldId id="335" r:id="rId55"/>
    <p:sldId id="348" r:id="rId56"/>
    <p:sldId id="349" r:id="rId57"/>
    <p:sldId id="350" r:id="rId58"/>
    <p:sldId id="351" r:id="rId59"/>
    <p:sldId id="338" r:id="rId60"/>
    <p:sldId id="339" r:id="rId61"/>
    <p:sldId id="353" r:id="rId62"/>
    <p:sldId id="340" r:id="rId63"/>
    <p:sldId id="486" r:id="rId64"/>
    <p:sldId id="354" r:id="rId65"/>
    <p:sldId id="355" r:id="rId66"/>
    <p:sldId id="356" r:id="rId67"/>
    <p:sldId id="345" r:id="rId68"/>
    <p:sldId id="357" r:id="rId69"/>
    <p:sldId id="358" r:id="rId70"/>
    <p:sldId id="469" r:id="rId71"/>
    <p:sldId id="470" r:id="rId72"/>
    <p:sldId id="471" r:id="rId73"/>
    <p:sldId id="472" r:id="rId74"/>
    <p:sldId id="473" r:id="rId75"/>
    <p:sldId id="474" r:id="rId76"/>
    <p:sldId id="475" r:id="rId77"/>
    <p:sldId id="476" r:id="rId78"/>
    <p:sldId id="477" r:id="rId79"/>
    <p:sldId id="478" r:id="rId80"/>
    <p:sldId id="479" r:id="rId81"/>
    <p:sldId id="480" r:id="rId82"/>
    <p:sldId id="481" r:id="rId83"/>
    <p:sldId id="482" r:id="rId84"/>
    <p:sldId id="483" r:id="rId85"/>
    <p:sldId id="484" r:id="rId86"/>
    <p:sldId id="485" r:id="rId87"/>
    <p:sldId id="380" r:id="rId88"/>
    <p:sldId id="381" r:id="rId89"/>
    <p:sldId id="382" r:id="rId90"/>
    <p:sldId id="383" r:id="rId91"/>
    <p:sldId id="384" r:id="rId92"/>
    <p:sldId id="385" r:id="rId93"/>
    <p:sldId id="386" r:id="rId94"/>
    <p:sldId id="387" r:id="rId95"/>
    <p:sldId id="389" r:id="rId96"/>
    <p:sldId id="403" r:id="rId97"/>
    <p:sldId id="404" r:id="rId98"/>
    <p:sldId id="405" r:id="rId99"/>
    <p:sldId id="406" r:id="rId100"/>
    <p:sldId id="464" r:id="rId101"/>
    <p:sldId id="465" r:id="rId102"/>
    <p:sldId id="466" r:id="rId103"/>
    <p:sldId id="467" r:id="rId104"/>
    <p:sldId id="468" r:id="rId105"/>
    <p:sldId id="425" r:id="rId106"/>
    <p:sldId id="447" r:id="rId107"/>
    <p:sldId id="448" r:id="rId108"/>
    <p:sldId id="391" r:id="rId109"/>
    <p:sldId id="392" r:id="rId110"/>
    <p:sldId id="393" r:id="rId111"/>
    <p:sldId id="394" r:id="rId112"/>
    <p:sldId id="395" r:id="rId113"/>
    <p:sldId id="396" r:id="rId114"/>
    <p:sldId id="452" r:id="rId115"/>
    <p:sldId id="397" r:id="rId116"/>
    <p:sldId id="398" r:id="rId117"/>
    <p:sldId id="441" r:id="rId118"/>
    <p:sldId id="442" r:id="rId119"/>
    <p:sldId id="443" r:id="rId120"/>
    <p:sldId id="444" r:id="rId121"/>
    <p:sldId id="445" r:id="rId122"/>
    <p:sldId id="446" r:id="rId123"/>
    <p:sldId id="449" r:id="rId124"/>
    <p:sldId id="450" r:id="rId125"/>
    <p:sldId id="451" r:id="rId126"/>
    <p:sldId id="453" r:id="rId127"/>
    <p:sldId id="454" r:id="rId128"/>
    <p:sldId id="455" r:id="rId129"/>
    <p:sldId id="456" r:id="rId130"/>
    <p:sldId id="457" r:id="rId131"/>
    <p:sldId id="458" r:id="rId132"/>
    <p:sldId id="459" r:id="rId133"/>
    <p:sldId id="460" r:id="rId134"/>
    <p:sldId id="461" r:id="rId135"/>
    <p:sldId id="462" r:id="rId136"/>
    <p:sldId id="463" r:id="rId137"/>
    <p:sldId id="487" r:id="rId138"/>
    <p:sldId id="257" r:id="rId139"/>
    <p:sldId id="258" r:id="rId140"/>
    <p:sldId id="259" r:id="rId141"/>
    <p:sldId id="260" r:id="rId142"/>
    <p:sldId id="261" r:id="rId143"/>
    <p:sldId id="262" r:id="rId144"/>
    <p:sldId id="263" r:id="rId145"/>
    <p:sldId id="264" r:id="rId146"/>
    <p:sldId id="265" r:id="rId147"/>
    <p:sldId id="266" r:id="rId148"/>
  </p:sldIdLst>
  <p:sldSz cx="9144000" cy="6858000" type="screen4x3"/>
  <p:notesSz cx="7010400" cy="9296400"/>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niel messinger" initials="dm" lastIdx="1" clrIdx="0">
    <p:extLst>
      <p:ext uri="{19B8F6BF-5375-455C-9EA6-DF929625EA0E}">
        <p15:presenceInfo xmlns:p15="http://schemas.microsoft.com/office/powerpoint/2012/main" userId="bf1f38364c97a46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591" autoAdjust="0"/>
    <p:restoredTop sz="94136" autoAdjust="0"/>
  </p:normalViewPr>
  <p:slideViewPr>
    <p:cSldViewPr>
      <p:cViewPr varScale="1">
        <p:scale>
          <a:sx n="115" d="100"/>
          <a:sy n="115" d="100"/>
        </p:scale>
        <p:origin x="774" y="108"/>
      </p:cViewPr>
      <p:guideLst>
        <p:guide orient="horz" pos="2160"/>
        <p:guide pos="2880"/>
      </p:guideLst>
    </p:cSldViewPr>
  </p:slideViewPr>
  <p:notesTextViewPr>
    <p:cViewPr>
      <p:scale>
        <a:sx n="3" d="2"/>
        <a:sy n="3" d="2"/>
      </p:scale>
      <p:origin x="0" y="0"/>
    </p:cViewPr>
  </p:notesTextViewPr>
  <p:sorterViewPr>
    <p:cViewPr varScale="1">
      <p:scale>
        <a:sx n="100" d="100"/>
        <a:sy n="100" d="100"/>
      </p:scale>
      <p:origin x="0" y="-28482"/>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notesMaster" Target="notesMasters/notesMaster1.xml"/><Relationship Id="rId5" Type="http://schemas.openxmlformats.org/officeDocument/2006/relationships/slide" Target="slides/slide1.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slide" Target="slides/slide130.xml"/><Relationship Id="rId139" Type="http://schemas.openxmlformats.org/officeDocument/2006/relationships/slide" Target="slides/slide135.xml"/><Relationship Id="rId80" Type="http://schemas.openxmlformats.org/officeDocument/2006/relationships/slide" Target="slides/slide76.xml"/><Relationship Id="rId85" Type="http://schemas.openxmlformats.org/officeDocument/2006/relationships/slide" Target="slides/slide81.xml"/><Relationship Id="rId150" Type="http://schemas.openxmlformats.org/officeDocument/2006/relationships/handoutMaster" Target="handoutMasters/handoutMaster1.xml"/><Relationship Id="rId155" Type="http://schemas.openxmlformats.org/officeDocument/2006/relationships/tableStyles" Target="tableStyles.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slide" Target="slides/slide125.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40" Type="http://schemas.openxmlformats.org/officeDocument/2006/relationships/slide" Target="slides/slide136.xml"/><Relationship Id="rId145" Type="http://schemas.openxmlformats.org/officeDocument/2006/relationships/slide" Target="slides/slide141.xml"/><Relationship Id="rId1" Type="http://schemas.openxmlformats.org/officeDocument/2006/relationships/slideMaster" Target="slideMasters/slideMaster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slide" Target="slides/slide126.xml"/><Relationship Id="rId135" Type="http://schemas.openxmlformats.org/officeDocument/2006/relationships/slide" Target="slides/slide131.xml"/><Relationship Id="rId151" Type="http://schemas.openxmlformats.org/officeDocument/2006/relationships/commentAuthors" Target="commentAuthors.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slide" Target="slides/slide137.xml"/><Relationship Id="rId146" Type="http://schemas.openxmlformats.org/officeDocument/2006/relationships/slide" Target="slides/slide142.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presProps" Target="presProps.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3" Type="http://schemas.openxmlformats.org/officeDocument/2006/relationships/slideMaster" Target="slideMasters/slideMaster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viewProps" Target="viewProps.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slide" Target="slides/slide144.xml"/><Relationship Id="rId4" Type="http://schemas.openxmlformats.org/officeDocument/2006/relationships/slideMaster" Target="slideMasters/slideMaster4.xml"/><Relationship Id="rId9" Type="http://schemas.openxmlformats.org/officeDocument/2006/relationships/slide" Target="slides/slide5.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theme" Target="theme/theme1.xml"/><Relationship Id="rId16" Type="http://schemas.openxmlformats.org/officeDocument/2006/relationships/slide" Target="slides/slide12.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C76B4D2-5DF9-4580-8D96-CD48919F4AA5}"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001097C3-1672-48AD-93C7-BD57705DE3A8}">
      <dgm:prSet phldrT="[Text]"/>
      <dgm:spPr/>
      <dgm:t>
        <a:bodyPr/>
        <a:lstStyle/>
        <a:p>
          <a:r>
            <a:rPr lang="en-US" dirty="0"/>
            <a:t>Selection</a:t>
          </a:r>
        </a:p>
      </dgm:t>
    </dgm:pt>
    <dgm:pt modelId="{28E39D64-F531-4BDC-9997-F44FDC951EAF}" type="parTrans" cxnId="{A78070E4-E8F5-4F68-A8C9-5E5EAA4BF101}">
      <dgm:prSet/>
      <dgm:spPr/>
      <dgm:t>
        <a:bodyPr/>
        <a:lstStyle/>
        <a:p>
          <a:endParaRPr lang="en-US"/>
        </a:p>
      </dgm:t>
    </dgm:pt>
    <dgm:pt modelId="{021DFA69-2FF5-4D06-A9B0-080883B12929}" type="sibTrans" cxnId="{A78070E4-E8F5-4F68-A8C9-5E5EAA4BF101}">
      <dgm:prSet/>
      <dgm:spPr/>
      <dgm:t>
        <a:bodyPr/>
        <a:lstStyle/>
        <a:p>
          <a:endParaRPr lang="en-US"/>
        </a:p>
      </dgm:t>
    </dgm:pt>
    <dgm:pt modelId="{22572F87-7E38-44D0-8966-97044F0E8B8D}">
      <dgm:prSet phldrT="[Text]"/>
      <dgm:spPr/>
      <dgm:t>
        <a:bodyPr/>
        <a:lstStyle/>
        <a:p>
          <a:r>
            <a:rPr lang="en-US" dirty="0"/>
            <a:t>Repulsion</a:t>
          </a:r>
        </a:p>
      </dgm:t>
    </dgm:pt>
    <dgm:pt modelId="{9455D917-141E-40DE-940D-7892B9716050}" type="parTrans" cxnId="{2F451978-C58D-4D65-88E2-DE70CD7B089A}">
      <dgm:prSet/>
      <dgm:spPr/>
      <dgm:t>
        <a:bodyPr/>
        <a:lstStyle/>
        <a:p>
          <a:endParaRPr lang="en-US"/>
        </a:p>
      </dgm:t>
    </dgm:pt>
    <dgm:pt modelId="{26222D4E-CF46-41F7-8759-B88EC98C8BA0}" type="sibTrans" cxnId="{2F451978-C58D-4D65-88E2-DE70CD7B089A}">
      <dgm:prSet/>
      <dgm:spPr/>
      <dgm:t>
        <a:bodyPr/>
        <a:lstStyle/>
        <a:p>
          <a:endParaRPr lang="en-US"/>
        </a:p>
      </dgm:t>
    </dgm:pt>
    <dgm:pt modelId="{AB55E333-3130-4A19-871C-EA71EDCD97FE}">
      <dgm:prSet phldrT="[Text]"/>
      <dgm:spPr/>
      <dgm:t>
        <a:bodyPr/>
        <a:lstStyle/>
        <a:p>
          <a:r>
            <a:rPr lang="en-US" dirty="0"/>
            <a:t>Influence</a:t>
          </a:r>
        </a:p>
      </dgm:t>
    </dgm:pt>
    <dgm:pt modelId="{75BAAE1B-57D1-4F79-804E-E01DAFB65726}" type="parTrans" cxnId="{6A9B1951-5228-4C82-B101-747D2DDB2FF5}">
      <dgm:prSet/>
      <dgm:spPr/>
      <dgm:t>
        <a:bodyPr/>
        <a:lstStyle/>
        <a:p>
          <a:endParaRPr lang="en-US"/>
        </a:p>
      </dgm:t>
    </dgm:pt>
    <dgm:pt modelId="{0197CB21-E3AA-4F25-A399-14791BF2180F}" type="sibTrans" cxnId="{6A9B1951-5228-4C82-B101-747D2DDB2FF5}">
      <dgm:prSet/>
      <dgm:spPr/>
      <dgm:t>
        <a:bodyPr/>
        <a:lstStyle/>
        <a:p>
          <a:endParaRPr lang="en-US"/>
        </a:p>
      </dgm:t>
    </dgm:pt>
    <dgm:pt modelId="{5D264428-A761-46B1-A136-D5B6139D5208}">
      <dgm:prSet phldrT="[Text]"/>
      <dgm:spPr/>
      <dgm:t>
        <a:bodyPr/>
        <a:lstStyle/>
        <a:p>
          <a:r>
            <a:rPr lang="en-US" dirty="0"/>
            <a:t>Deselection</a:t>
          </a:r>
        </a:p>
      </dgm:t>
    </dgm:pt>
    <dgm:pt modelId="{03FFF536-9FF0-4270-9B67-049BB19C438F}" type="parTrans" cxnId="{C81AE0BC-4E55-4AFD-9DD0-C158C308301E}">
      <dgm:prSet/>
      <dgm:spPr/>
      <dgm:t>
        <a:bodyPr/>
        <a:lstStyle/>
        <a:p>
          <a:endParaRPr lang="en-US"/>
        </a:p>
      </dgm:t>
    </dgm:pt>
    <dgm:pt modelId="{D2D54CA0-9F6C-4BAE-B8CF-8F8FBF583CAE}" type="sibTrans" cxnId="{C81AE0BC-4E55-4AFD-9DD0-C158C308301E}">
      <dgm:prSet/>
      <dgm:spPr/>
      <dgm:t>
        <a:bodyPr/>
        <a:lstStyle/>
        <a:p>
          <a:endParaRPr lang="en-US"/>
        </a:p>
      </dgm:t>
    </dgm:pt>
    <dgm:pt modelId="{CA7510A1-484A-4E89-84AE-AF71B052417C}">
      <dgm:prSet phldrT="[Text]"/>
      <dgm:spPr/>
      <dgm:t>
        <a:bodyPr/>
        <a:lstStyle/>
        <a:p>
          <a:r>
            <a:rPr lang="en-US" dirty="0"/>
            <a:t>Attraction to similar others</a:t>
          </a:r>
        </a:p>
      </dgm:t>
    </dgm:pt>
    <dgm:pt modelId="{016EA396-E070-4610-A692-B5151A985EAE}" type="parTrans" cxnId="{61631865-2B15-417B-8FA3-C2A2CA57E4FB}">
      <dgm:prSet/>
      <dgm:spPr/>
      <dgm:t>
        <a:bodyPr/>
        <a:lstStyle/>
        <a:p>
          <a:endParaRPr lang="en-US"/>
        </a:p>
      </dgm:t>
    </dgm:pt>
    <dgm:pt modelId="{9579A2B3-C69F-4135-B183-2010CC04D61F}" type="sibTrans" cxnId="{61631865-2B15-417B-8FA3-C2A2CA57E4FB}">
      <dgm:prSet/>
      <dgm:spPr/>
      <dgm:t>
        <a:bodyPr/>
        <a:lstStyle/>
        <a:p>
          <a:endParaRPr lang="en-US"/>
        </a:p>
      </dgm:t>
    </dgm:pt>
    <dgm:pt modelId="{118986B0-25AD-4419-BD8E-D8944018EF11}">
      <dgm:prSet phldrT="[Text]"/>
      <dgm:spPr/>
      <dgm:t>
        <a:bodyPr/>
        <a:lstStyle/>
        <a:p>
          <a:r>
            <a:rPr lang="en-US" dirty="0"/>
            <a:t>Avoidance on the basis of dissimilarity</a:t>
          </a:r>
        </a:p>
      </dgm:t>
    </dgm:pt>
    <dgm:pt modelId="{3238FA18-3668-4C0D-9B9C-2A6C1DAF029D}" type="parTrans" cxnId="{EAC5A45F-B0B2-4052-AA05-B1A49E7E8B63}">
      <dgm:prSet/>
      <dgm:spPr/>
      <dgm:t>
        <a:bodyPr/>
        <a:lstStyle/>
        <a:p>
          <a:endParaRPr lang="en-US"/>
        </a:p>
      </dgm:t>
    </dgm:pt>
    <dgm:pt modelId="{F7D514F6-45AB-4E7C-954F-D9554394BE60}" type="sibTrans" cxnId="{EAC5A45F-B0B2-4052-AA05-B1A49E7E8B63}">
      <dgm:prSet/>
      <dgm:spPr/>
      <dgm:t>
        <a:bodyPr/>
        <a:lstStyle/>
        <a:p>
          <a:endParaRPr lang="en-US"/>
        </a:p>
      </dgm:t>
    </dgm:pt>
    <dgm:pt modelId="{970E490F-D117-4B38-9651-802F48F76A47}">
      <dgm:prSet phldrT="[Text]"/>
      <dgm:spPr/>
      <dgm:t>
        <a:bodyPr/>
        <a:lstStyle/>
        <a:p>
          <a:r>
            <a:rPr lang="en-US" dirty="0"/>
            <a:t>Similarity arising from experiences with friends</a:t>
          </a:r>
        </a:p>
      </dgm:t>
    </dgm:pt>
    <dgm:pt modelId="{179649A1-D722-4E78-BF53-E9B13E98552D}" type="parTrans" cxnId="{5FC2AEB2-87B4-4B4C-8EBD-98D7EF0FD1DE}">
      <dgm:prSet/>
      <dgm:spPr/>
      <dgm:t>
        <a:bodyPr/>
        <a:lstStyle/>
        <a:p>
          <a:endParaRPr lang="en-US"/>
        </a:p>
      </dgm:t>
    </dgm:pt>
    <dgm:pt modelId="{E4D8597F-829B-4B07-9F79-F632E858A2E3}" type="sibTrans" cxnId="{5FC2AEB2-87B4-4B4C-8EBD-98D7EF0FD1DE}">
      <dgm:prSet/>
      <dgm:spPr/>
      <dgm:t>
        <a:bodyPr/>
        <a:lstStyle/>
        <a:p>
          <a:endParaRPr lang="en-US"/>
        </a:p>
      </dgm:t>
    </dgm:pt>
    <dgm:pt modelId="{89D79E80-D15D-4C3B-93B2-052D77E310B3}">
      <dgm:prSet phldrT="[Text]"/>
      <dgm:spPr/>
      <dgm:t>
        <a:bodyPr/>
        <a:lstStyle/>
        <a:p>
          <a:r>
            <a:rPr lang="en-US" dirty="0"/>
            <a:t>Dissolution of friendships because of dissimilarity</a:t>
          </a:r>
        </a:p>
      </dgm:t>
    </dgm:pt>
    <dgm:pt modelId="{F165388B-4221-4734-808B-11992AC59B1D}" type="parTrans" cxnId="{5BDDAAB7-72B6-428A-BCFA-ED4731FB09A9}">
      <dgm:prSet/>
      <dgm:spPr/>
      <dgm:t>
        <a:bodyPr/>
        <a:lstStyle/>
        <a:p>
          <a:endParaRPr lang="en-US"/>
        </a:p>
      </dgm:t>
    </dgm:pt>
    <dgm:pt modelId="{66FD2770-921A-4C93-8DA7-8951384FD3E9}" type="sibTrans" cxnId="{5BDDAAB7-72B6-428A-BCFA-ED4731FB09A9}">
      <dgm:prSet/>
      <dgm:spPr/>
      <dgm:t>
        <a:bodyPr/>
        <a:lstStyle/>
        <a:p>
          <a:endParaRPr lang="en-US"/>
        </a:p>
      </dgm:t>
    </dgm:pt>
    <dgm:pt modelId="{0513945D-125E-42D0-964C-F5CD4176C268}" type="pres">
      <dgm:prSet presAssocID="{0C76B4D2-5DF9-4580-8D96-CD48919F4AA5}" presName="diagram" presStyleCnt="0">
        <dgm:presLayoutVars>
          <dgm:dir/>
          <dgm:resizeHandles val="exact"/>
        </dgm:presLayoutVars>
      </dgm:prSet>
      <dgm:spPr/>
      <dgm:t>
        <a:bodyPr/>
        <a:lstStyle/>
        <a:p>
          <a:endParaRPr lang="en-US"/>
        </a:p>
      </dgm:t>
    </dgm:pt>
    <dgm:pt modelId="{072AE5E3-DA3B-4FCA-8771-65A02E549202}" type="pres">
      <dgm:prSet presAssocID="{001097C3-1672-48AD-93C7-BD57705DE3A8}" presName="node" presStyleLbl="node1" presStyleIdx="0" presStyleCnt="4" custLinFactNeighborX="61476" custLinFactNeighborY="2527">
        <dgm:presLayoutVars>
          <dgm:bulletEnabled val="1"/>
        </dgm:presLayoutVars>
      </dgm:prSet>
      <dgm:spPr/>
      <dgm:t>
        <a:bodyPr/>
        <a:lstStyle/>
        <a:p>
          <a:endParaRPr lang="en-US"/>
        </a:p>
      </dgm:t>
    </dgm:pt>
    <dgm:pt modelId="{A681BE22-7268-4A93-8183-BE7D4A152392}" type="pres">
      <dgm:prSet presAssocID="{021DFA69-2FF5-4D06-A9B0-080883B12929}" presName="sibTrans" presStyleCnt="0"/>
      <dgm:spPr/>
    </dgm:pt>
    <dgm:pt modelId="{09BC7A2F-132B-4ECE-AF9E-D69F4D4D4FB5}" type="pres">
      <dgm:prSet presAssocID="{22572F87-7E38-44D0-8966-97044F0E8B8D}" presName="node" presStyleLbl="node1" presStyleIdx="1" presStyleCnt="4" custLinFactNeighborX="75923" custLinFactNeighborY="3116">
        <dgm:presLayoutVars>
          <dgm:bulletEnabled val="1"/>
        </dgm:presLayoutVars>
      </dgm:prSet>
      <dgm:spPr/>
      <dgm:t>
        <a:bodyPr/>
        <a:lstStyle/>
        <a:p>
          <a:endParaRPr lang="en-US"/>
        </a:p>
      </dgm:t>
    </dgm:pt>
    <dgm:pt modelId="{59435A25-950A-4D06-9134-CF6E907BC28C}" type="pres">
      <dgm:prSet presAssocID="{26222D4E-CF46-41F7-8759-B88EC98C8BA0}" presName="sibTrans" presStyleCnt="0"/>
      <dgm:spPr/>
    </dgm:pt>
    <dgm:pt modelId="{93B8B2EB-E838-4521-B0C0-D37D7C18B953}" type="pres">
      <dgm:prSet presAssocID="{AB55E333-3130-4A19-871C-EA71EDCD97FE}" presName="node" presStyleLbl="node1" presStyleIdx="2" presStyleCnt="4" custLinFactX="-59104" custLinFactY="16749" custLinFactNeighborX="-100000" custLinFactNeighborY="100000">
        <dgm:presLayoutVars>
          <dgm:bulletEnabled val="1"/>
        </dgm:presLayoutVars>
      </dgm:prSet>
      <dgm:spPr/>
      <dgm:t>
        <a:bodyPr/>
        <a:lstStyle/>
        <a:p>
          <a:endParaRPr lang="en-US"/>
        </a:p>
      </dgm:t>
    </dgm:pt>
    <dgm:pt modelId="{6BFD3BED-96A0-40E2-8C71-F8E21FBF4B8C}" type="pres">
      <dgm:prSet presAssocID="{0197CB21-E3AA-4F25-A399-14791BF2180F}" presName="sibTrans" presStyleCnt="0"/>
      <dgm:spPr/>
    </dgm:pt>
    <dgm:pt modelId="{0CAA608C-FF5B-4BD0-B52F-70F4BD85FAA3}" type="pres">
      <dgm:prSet presAssocID="{5D264428-A761-46B1-A136-D5B6139D5208}" presName="node" presStyleLbl="node1" presStyleIdx="3" presStyleCnt="4" custLinFactNeighborX="76869" custLinFactNeighborY="83">
        <dgm:presLayoutVars>
          <dgm:bulletEnabled val="1"/>
        </dgm:presLayoutVars>
      </dgm:prSet>
      <dgm:spPr/>
      <dgm:t>
        <a:bodyPr/>
        <a:lstStyle/>
        <a:p>
          <a:endParaRPr lang="en-US"/>
        </a:p>
      </dgm:t>
    </dgm:pt>
  </dgm:ptLst>
  <dgm:cxnLst>
    <dgm:cxn modelId="{2F451978-C58D-4D65-88E2-DE70CD7B089A}" srcId="{0C76B4D2-5DF9-4580-8D96-CD48919F4AA5}" destId="{22572F87-7E38-44D0-8966-97044F0E8B8D}" srcOrd="1" destOrd="0" parTransId="{9455D917-141E-40DE-940D-7892B9716050}" sibTransId="{26222D4E-CF46-41F7-8759-B88EC98C8BA0}"/>
    <dgm:cxn modelId="{3E4DCC9A-797A-491B-9D25-2158053144B7}" type="presOf" srcId="{AB55E333-3130-4A19-871C-EA71EDCD97FE}" destId="{93B8B2EB-E838-4521-B0C0-D37D7C18B953}" srcOrd="0" destOrd="0" presId="urn:microsoft.com/office/officeart/2005/8/layout/default"/>
    <dgm:cxn modelId="{6A9B1951-5228-4C82-B101-747D2DDB2FF5}" srcId="{0C76B4D2-5DF9-4580-8D96-CD48919F4AA5}" destId="{AB55E333-3130-4A19-871C-EA71EDCD97FE}" srcOrd="2" destOrd="0" parTransId="{75BAAE1B-57D1-4F79-804E-E01DAFB65726}" sibTransId="{0197CB21-E3AA-4F25-A399-14791BF2180F}"/>
    <dgm:cxn modelId="{F5797181-B324-4587-971D-3C076780B5F8}" type="presOf" srcId="{89D79E80-D15D-4C3B-93B2-052D77E310B3}" destId="{0CAA608C-FF5B-4BD0-B52F-70F4BD85FAA3}" srcOrd="0" destOrd="1" presId="urn:microsoft.com/office/officeart/2005/8/layout/default"/>
    <dgm:cxn modelId="{C81AE0BC-4E55-4AFD-9DD0-C158C308301E}" srcId="{0C76B4D2-5DF9-4580-8D96-CD48919F4AA5}" destId="{5D264428-A761-46B1-A136-D5B6139D5208}" srcOrd="3" destOrd="0" parTransId="{03FFF536-9FF0-4270-9B67-049BB19C438F}" sibTransId="{D2D54CA0-9F6C-4BAE-B8CF-8F8FBF583CAE}"/>
    <dgm:cxn modelId="{DBE777CC-6AEA-466D-BF2A-2473C2EAA5EA}" type="presOf" srcId="{CA7510A1-484A-4E89-84AE-AF71B052417C}" destId="{072AE5E3-DA3B-4FCA-8771-65A02E549202}" srcOrd="0" destOrd="1" presId="urn:microsoft.com/office/officeart/2005/8/layout/default"/>
    <dgm:cxn modelId="{EAC5A45F-B0B2-4052-AA05-B1A49E7E8B63}" srcId="{22572F87-7E38-44D0-8966-97044F0E8B8D}" destId="{118986B0-25AD-4419-BD8E-D8944018EF11}" srcOrd="0" destOrd="0" parTransId="{3238FA18-3668-4C0D-9B9C-2A6C1DAF029D}" sibTransId="{F7D514F6-45AB-4E7C-954F-D9554394BE60}"/>
    <dgm:cxn modelId="{D8D2AE07-613B-4D35-87CD-236625862669}" type="presOf" srcId="{970E490F-D117-4B38-9651-802F48F76A47}" destId="{93B8B2EB-E838-4521-B0C0-D37D7C18B953}" srcOrd="0" destOrd="1" presId="urn:microsoft.com/office/officeart/2005/8/layout/default"/>
    <dgm:cxn modelId="{2FD6D92C-9201-4908-B641-42104881DD15}" type="presOf" srcId="{22572F87-7E38-44D0-8966-97044F0E8B8D}" destId="{09BC7A2F-132B-4ECE-AF9E-D69F4D4D4FB5}" srcOrd="0" destOrd="0" presId="urn:microsoft.com/office/officeart/2005/8/layout/default"/>
    <dgm:cxn modelId="{5FC2AEB2-87B4-4B4C-8EBD-98D7EF0FD1DE}" srcId="{AB55E333-3130-4A19-871C-EA71EDCD97FE}" destId="{970E490F-D117-4B38-9651-802F48F76A47}" srcOrd="0" destOrd="0" parTransId="{179649A1-D722-4E78-BF53-E9B13E98552D}" sibTransId="{E4D8597F-829B-4B07-9F79-F632E858A2E3}"/>
    <dgm:cxn modelId="{519B96E6-2B7C-4DD9-B63A-35E3D7D13C80}" type="presOf" srcId="{0C76B4D2-5DF9-4580-8D96-CD48919F4AA5}" destId="{0513945D-125E-42D0-964C-F5CD4176C268}" srcOrd="0" destOrd="0" presId="urn:microsoft.com/office/officeart/2005/8/layout/default"/>
    <dgm:cxn modelId="{5BDDAAB7-72B6-428A-BCFA-ED4731FB09A9}" srcId="{5D264428-A761-46B1-A136-D5B6139D5208}" destId="{89D79E80-D15D-4C3B-93B2-052D77E310B3}" srcOrd="0" destOrd="0" parTransId="{F165388B-4221-4734-808B-11992AC59B1D}" sibTransId="{66FD2770-921A-4C93-8DA7-8951384FD3E9}"/>
    <dgm:cxn modelId="{7D73A6EB-5A7D-40A2-A388-404E8F2F0D42}" type="presOf" srcId="{118986B0-25AD-4419-BD8E-D8944018EF11}" destId="{09BC7A2F-132B-4ECE-AF9E-D69F4D4D4FB5}" srcOrd="0" destOrd="1" presId="urn:microsoft.com/office/officeart/2005/8/layout/default"/>
    <dgm:cxn modelId="{D233CC9C-2463-4B42-910A-EC63E9D02F3D}" type="presOf" srcId="{5D264428-A761-46B1-A136-D5B6139D5208}" destId="{0CAA608C-FF5B-4BD0-B52F-70F4BD85FAA3}" srcOrd="0" destOrd="0" presId="urn:microsoft.com/office/officeart/2005/8/layout/default"/>
    <dgm:cxn modelId="{A78070E4-E8F5-4F68-A8C9-5E5EAA4BF101}" srcId="{0C76B4D2-5DF9-4580-8D96-CD48919F4AA5}" destId="{001097C3-1672-48AD-93C7-BD57705DE3A8}" srcOrd="0" destOrd="0" parTransId="{28E39D64-F531-4BDC-9997-F44FDC951EAF}" sibTransId="{021DFA69-2FF5-4D06-A9B0-080883B12929}"/>
    <dgm:cxn modelId="{81280218-C50D-4A6C-B6DF-696E1422C500}" type="presOf" srcId="{001097C3-1672-48AD-93C7-BD57705DE3A8}" destId="{072AE5E3-DA3B-4FCA-8771-65A02E549202}" srcOrd="0" destOrd="0" presId="urn:microsoft.com/office/officeart/2005/8/layout/default"/>
    <dgm:cxn modelId="{61631865-2B15-417B-8FA3-C2A2CA57E4FB}" srcId="{001097C3-1672-48AD-93C7-BD57705DE3A8}" destId="{CA7510A1-484A-4E89-84AE-AF71B052417C}" srcOrd="0" destOrd="0" parTransId="{016EA396-E070-4610-A692-B5151A985EAE}" sibTransId="{9579A2B3-C69F-4135-B183-2010CC04D61F}"/>
    <dgm:cxn modelId="{6C17D1ED-B262-45B2-941C-87935A6B20AB}" type="presParOf" srcId="{0513945D-125E-42D0-964C-F5CD4176C268}" destId="{072AE5E3-DA3B-4FCA-8771-65A02E549202}" srcOrd="0" destOrd="0" presId="urn:microsoft.com/office/officeart/2005/8/layout/default"/>
    <dgm:cxn modelId="{AB67A8D2-9B18-46B3-A81D-642244E8F2E0}" type="presParOf" srcId="{0513945D-125E-42D0-964C-F5CD4176C268}" destId="{A681BE22-7268-4A93-8183-BE7D4A152392}" srcOrd="1" destOrd="0" presId="urn:microsoft.com/office/officeart/2005/8/layout/default"/>
    <dgm:cxn modelId="{638750B9-396C-431F-8319-D47750E2A897}" type="presParOf" srcId="{0513945D-125E-42D0-964C-F5CD4176C268}" destId="{09BC7A2F-132B-4ECE-AF9E-D69F4D4D4FB5}" srcOrd="2" destOrd="0" presId="urn:microsoft.com/office/officeart/2005/8/layout/default"/>
    <dgm:cxn modelId="{0C1131DD-89C6-4A8D-BFA9-B439C2FC42C8}" type="presParOf" srcId="{0513945D-125E-42D0-964C-F5CD4176C268}" destId="{59435A25-950A-4D06-9134-CF6E907BC28C}" srcOrd="3" destOrd="0" presId="urn:microsoft.com/office/officeart/2005/8/layout/default"/>
    <dgm:cxn modelId="{9D24EF81-DD68-44BF-AFD2-0D6113A9B16A}" type="presParOf" srcId="{0513945D-125E-42D0-964C-F5CD4176C268}" destId="{93B8B2EB-E838-4521-B0C0-D37D7C18B953}" srcOrd="4" destOrd="0" presId="urn:microsoft.com/office/officeart/2005/8/layout/default"/>
    <dgm:cxn modelId="{DB903CE2-9AC3-4D96-818C-214BF5D8AEF8}" type="presParOf" srcId="{0513945D-125E-42D0-964C-F5CD4176C268}" destId="{6BFD3BED-96A0-40E2-8C71-F8E21FBF4B8C}" srcOrd="5" destOrd="0" presId="urn:microsoft.com/office/officeart/2005/8/layout/default"/>
    <dgm:cxn modelId="{025C14D3-ED8C-4F18-8A23-D3A53C9BF11E}" type="presParOf" srcId="{0513945D-125E-42D0-964C-F5CD4176C268}" destId="{0CAA608C-FF5B-4BD0-B52F-70F4BD85FAA3}"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2AE5E3-DA3B-4FCA-8771-65A02E549202}">
      <dsp:nvSpPr>
        <dsp:cNvPr id="0" name=""/>
        <dsp:cNvSpPr/>
      </dsp:nvSpPr>
      <dsp:spPr>
        <a:xfrm>
          <a:off x="1948424" y="39561"/>
          <a:ext cx="2526509" cy="1515905"/>
        </a:xfrm>
        <a:prstGeom prst="rect">
          <a:avLst/>
        </a:prstGeom>
        <a:solidFill>
          <a:schemeClr val="accent1">
            <a:hueOff val="0"/>
            <a:satOff val="0"/>
            <a:lumOff val="0"/>
            <a:alphaOff val="0"/>
          </a:schemeClr>
        </a:solidFill>
        <a:ln w="48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t" anchorCtr="0">
          <a:noAutofit/>
        </a:bodyPr>
        <a:lstStyle/>
        <a:p>
          <a:pPr lvl="0" algn="l" defTabSz="1111250">
            <a:lnSpc>
              <a:spcPct val="90000"/>
            </a:lnSpc>
            <a:spcBef>
              <a:spcPct val="0"/>
            </a:spcBef>
            <a:spcAft>
              <a:spcPct val="35000"/>
            </a:spcAft>
          </a:pPr>
          <a:r>
            <a:rPr lang="en-US" sz="2500" kern="1200" dirty="0"/>
            <a:t>Selection</a:t>
          </a:r>
        </a:p>
        <a:p>
          <a:pPr marL="228600" lvl="1" indent="-228600" algn="l" defTabSz="889000">
            <a:lnSpc>
              <a:spcPct val="90000"/>
            </a:lnSpc>
            <a:spcBef>
              <a:spcPct val="0"/>
            </a:spcBef>
            <a:spcAft>
              <a:spcPct val="15000"/>
            </a:spcAft>
            <a:buChar char="••"/>
          </a:pPr>
          <a:r>
            <a:rPr lang="en-US" sz="2000" kern="1200" dirty="0"/>
            <a:t>Attraction to similar others</a:t>
          </a:r>
        </a:p>
      </dsp:txBody>
      <dsp:txXfrm>
        <a:off x="1948424" y="39561"/>
        <a:ext cx="2526509" cy="1515905"/>
      </dsp:txXfrm>
    </dsp:sp>
    <dsp:sp modelId="{09BC7A2F-132B-4ECE-AF9E-D69F4D4D4FB5}">
      <dsp:nvSpPr>
        <dsp:cNvPr id="0" name=""/>
        <dsp:cNvSpPr/>
      </dsp:nvSpPr>
      <dsp:spPr>
        <a:xfrm>
          <a:off x="5092589" y="48490"/>
          <a:ext cx="2526509" cy="1515905"/>
        </a:xfrm>
        <a:prstGeom prst="rect">
          <a:avLst/>
        </a:prstGeom>
        <a:solidFill>
          <a:schemeClr val="accent1">
            <a:hueOff val="0"/>
            <a:satOff val="0"/>
            <a:lumOff val="0"/>
            <a:alphaOff val="0"/>
          </a:schemeClr>
        </a:solidFill>
        <a:ln w="48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t" anchorCtr="0">
          <a:noAutofit/>
        </a:bodyPr>
        <a:lstStyle/>
        <a:p>
          <a:pPr lvl="0" algn="l" defTabSz="1111250">
            <a:lnSpc>
              <a:spcPct val="90000"/>
            </a:lnSpc>
            <a:spcBef>
              <a:spcPct val="0"/>
            </a:spcBef>
            <a:spcAft>
              <a:spcPct val="35000"/>
            </a:spcAft>
          </a:pPr>
          <a:r>
            <a:rPr lang="en-US" sz="2500" kern="1200" dirty="0"/>
            <a:t>Repulsion</a:t>
          </a:r>
        </a:p>
        <a:p>
          <a:pPr marL="228600" lvl="1" indent="-228600" algn="l" defTabSz="889000">
            <a:lnSpc>
              <a:spcPct val="90000"/>
            </a:lnSpc>
            <a:spcBef>
              <a:spcPct val="0"/>
            </a:spcBef>
            <a:spcAft>
              <a:spcPct val="15000"/>
            </a:spcAft>
            <a:buChar char="••"/>
          </a:pPr>
          <a:r>
            <a:rPr lang="en-US" sz="2000" kern="1200" dirty="0"/>
            <a:t>Avoidance on the basis of dissimilarity</a:t>
          </a:r>
        </a:p>
      </dsp:txBody>
      <dsp:txXfrm>
        <a:off x="5092589" y="48490"/>
        <a:ext cx="2526509" cy="1515905"/>
      </dsp:txXfrm>
    </dsp:sp>
    <dsp:sp modelId="{93B8B2EB-E838-4521-B0C0-D37D7C18B953}">
      <dsp:nvSpPr>
        <dsp:cNvPr id="0" name=""/>
        <dsp:cNvSpPr/>
      </dsp:nvSpPr>
      <dsp:spPr>
        <a:xfrm>
          <a:off x="1933770" y="1771059"/>
          <a:ext cx="2526509" cy="1515905"/>
        </a:xfrm>
        <a:prstGeom prst="rect">
          <a:avLst/>
        </a:prstGeom>
        <a:solidFill>
          <a:schemeClr val="accent1">
            <a:hueOff val="0"/>
            <a:satOff val="0"/>
            <a:lumOff val="0"/>
            <a:alphaOff val="0"/>
          </a:schemeClr>
        </a:solidFill>
        <a:ln w="48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t" anchorCtr="0">
          <a:noAutofit/>
        </a:bodyPr>
        <a:lstStyle/>
        <a:p>
          <a:pPr lvl="0" algn="l" defTabSz="1111250">
            <a:lnSpc>
              <a:spcPct val="90000"/>
            </a:lnSpc>
            <a:spcBef>
              <a:spcPct val="0"/>
            </a:spcBef>
            <a:spcAft>
              <a:spcPct val="35000"/>
            </a:spcAft>
          </a:pPr>
          <a:r>
            <a:rPr lang="en-US" sz="2500" kern="1200" dirty="0"/>
            <a:t>Influence</a:t>
          </a:r>
        </a:p>
        <a:p>
          <a:pPr marL="228600" lvl="1" indent="-228600" algn="l" defTabSz="889000">
            <a:lnSpc>
              <a:spcPct val="90000"/>
            </a:lnSpc>
            <a:spcBef>
              <a:spcPct val="0"/>
            </a:spcBef>
            <a:spcAft>
              <a:spcPct val="15000"/>
            </a:spcAft>
            <a:buChar char="••"/>
          </a:pPr>
          <a:r>
            <a:rPr lang="en-US" sz="2000" kern="1200" dirty="0"/>
            <a:t>Similarity arising from experiences with friends</a:t>
          </a:r>
        </a:p>
      </dsp:txBody>
      <dsp:txXfrm>
        <a:off x="1933770" y="1771059"/>
        <a:ext cx="2526509" cy="1515905"/>
      </dsp:txXfrm>
    </dsp:sp>
    <dsp:sp modelId="{0CAA608C-FF5B-4BD0-B52F-70F4BD85FAA3}">
      <dsp:nvSpPr>
        <dsp:cNvPr id="0" name=""/>
        <dsp:cNvSpPr/>
      </dsp:nvSpPr>
      <dsp:spPr>
        <a:xfrm>
          <a:off x="5116490" y="1771065"/>
          <a:ext cx="2526509" cy="1515905"/>
        </a:xfrm>
        <a:prstGeom prst="rect">
          <a:avLst/>
        </a:prstGeom>
        <a:solidFill>
          <a:schemeClr val="accent1">
            <a:hueOff val="0"/>
            <a:satOff val="0"/>
            <a:lumOff val="0"/>
            <a:alphaOff val="0"/>
          </a:schemeClr>
        </a:solidFill>
        <a:ln w="48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t" anchorCtr="0">
          <a:noAutofit/>
        </a:bodyPr>
        <a:lstStyle/>
        <a:p>
          <a:pPr lvl="0" algn="l" defTabSz="1111250">
            <a:lnSpc>
              <a:spcPct val="90000"/>
            </a:lnSpc>
            <a:spcBef>
              <a:spcPct val="0"/>
            </a:spcBef>
            <a:spcAft>
              <a:spcPct val="35000"/>
            </a:spcAft>
          </a:pPr>
          <a:r>
            <a:rPr lang="en-US" sz="2500" kern="1200" dirty="0"/>
            <a:t>Deselection</a:t>
          </a:r>
        </a:p>
        <a:p>
          <a:pPr marL="228600" lvl="1" indent="-228600" algn="l" defTabSz="889000">
            <a:lnSpc>
              <a:spcPct val="90000"/>
            </a:lnSpc>
            <a:spcBef>
              <a:spcPct val="0"/>
            </a:spcBef>
            <a:spcAft>
              <a:spcPct val="15000"/>
            </a:spcAft>
            <a:buChar char="••"/>
          </a:pPr>
          <a:r>
            <a:rPr lang="en-US" sz="2000" kern="1200" dirty="0"/>
            <a:t>Dissolution of friendships because of dissimilarity</a:t>
          </a:r>
        </a:p>
      </dsp:txBody>
      <dsp:txXfrm>
        <a:off x="5116490" y="1771065"/>
        <a:ext cx="2526509" cy="1515905"/>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6018" name="Rectangle 2"/>
          <p:cNvSpPr>
            <a:spLocks noGrp="1" noChangeArrowheads="1"/>
          </p:cNvSpPr>
          <p:nvPr>
            <p:ph type="hdr" sz="quarter"/>
          </p:nvPr>
        </p:nvSpPr>
        <p:spPr bwMode="auto">
          <a:xfrm>
            <a:off x="0" y="1"/>
            <a:ext cx="3037627" cy="464980"/>
          </a:xfrm>
          <a:prstGeom prst="rect">
            <a:avLst/>
          </a:prstGeom>
          <a:noFill/>
          <a:ln w="9525">
            <a:noFill/>
            <a:miter lim="800000"/>
            <a:headEnd/>
            <a:tailEnd/>
          </a:ln>
          <a:effectLst/>
        </p:spPr>
        <p:txBody>
          <a:bodyPr vert="horz" wrap="square" lIns="92492" tIns="46246" rIns="92492" bIns="46246" numCol="1" anchor="t" anchorCtr="0" compatLnSpc="1">
            <a:prstTxWarp prst="textNoShape">
              <a:avLst/>
            </a:prstTxWarp>
          </a:bodyPr>
          <a:lstStyle>
            <a:lvl1pPr defTabSz="925513" eaLnBrk="1" hangingPunct="1">
              <a:defRPr sz="1200"/>
            </a:lvl1pPr>
          </a:lstStyle>
          <a:p>
            <a:endParaRPr lang="en-US"/>
          </a:p>
        </p:txBody>
      </p:sp>
      <p:sp>
        <p:nvSpPr>
          <p:cNvPr id="86019" name="Rectangle 3"/>
          <p:cNvSpPr>
            <a:spLocks noGrp="1" noChangeArrowheads="1"/>
          </p:cNvSpPr>
          <p:nvPr>
            <p:ph type="dt" sz="quarter" idx="1"/>
          </p:nvPr>
        </p:nvSpPr>
        <p:spPr bwMode="auto">
          <a:xfrm>
            <a:off x="3971173" y="1"/>
            <a:ext cx="3037627" cy="464980"/>
          </a:xfrm>
          <a:prstGeom prst="rect">
            <a:avLst/>
          </a:prstGeom>
          <a:noFill/>
          <a:ln w="9525">
            <a:noFill/>
            <a:miter lim="800000"/>
            <a:headEnd/>
            <a:tailEnd/>
          </a:ln>
          <a:effectLst/>
        </p:spPr>
        <p:txBody>
          <a:bodyPr vert="horz" wrap="square" lIns="92492" tIns="46246" rIns="92492" bIns="46246" numCol="1" anchor="t" anchorCtr="0" compatLnSpc="1">
            <a:prstTxWarp prst="textNoShape">
              <a:avLst/>
            </a:prstTxWarp>
          </a:bodyPr>
          <a:lstStyle>
            <a:lvl1pPr algn="r" defTabSz="925513" eaLnBrk="1" hangingPunct="1">
              <a:defRPr sz="1200"/>
            </a:lvl1pPr>
          </a:lstStyle>
          <a:p>
            <a:endParaRPr lang="en-US"/>
          </a:p>
        </p:txBody>
      </p:sp>
      <p:sp>
        <p:nvSpPr>
          <p:cNvPr id="86020" name="Rectangle 4"/>
          <p:cNvSpPr>
            <a:spLocks noGrp="1" noChangeArrowheads="1"/>
          </p:cNvSpPr>
          <p:nvPr>
            <p:ph type="ftr" sz="quarter" idx="2"/>
          </p:nvPr>
        </p:nvSpPr>
        <p:spPr bwMode="auto">
          <a:xfrm>
            <a:off x="0" y="8829823"/>
            <a:ext cx="3037627" cy="464980"/>
          </a:xfrm>
          <a:prstGeom prst="rect">
            <a:avLst/>
          </a:prstGeom>
          <a:noFill/>
          <a:ln w="9525">
            <a:noFill/>
            <a:miter lim="800000"/>
            <a:headEnd/>
            <a:tailEnd/>
          </a:ln>
          <a:effectLst/>
        </p:spPr>
        <p:txBody>
          <a:bodyPr vert="horz" wrap="square" lIns="92492" tIns="46246" rIns="92492" bIns="46246" numCol="1" anchor="b" anchorCtr="0" compatLnSpc="1">
            <a:prstTxWarp prst="textNoShape">
              <a:avLst/>
            </a:prstTxWarp>
          </a:bodyPr>
          <a:lstStyle>
            <a:lvl1pPr defTabSz="925513" eaLnBrk="1" hangingPunct="1">
              <a:defRPr sz="1200"/>
            </a:lvl1pPr>
          </a:lstStyle>
          <a:p>
            <a:endParaRPr lang="en-US"/>
          </a:p>
        </p:txBody>
      </p:sp>
      <p:sp>
        <p:nvSpPr>
          <p:cNvPr id="86021" name="Rectangle 5"/>
          <p:cNvSpPr>
            <a:spLocks noGrp="1" noChangeArrowheads="1"/>
          </p:cNvSpPr>
          <p:nvPr>
            <p:ph type="sldNum" sz="quarter" idx="3"/>
          </p:nvPr>
        </p:nvSpPr>
        <p:spPr bwMode="auto">
          <a:xfrm>
            <a:off x="3971173" y="8829823"/>
            <a:ext cx="3037627" cy="464980"/>
          </a:xfrm>
          <a:prstGeom prst="rect">
            <a:avLst/>
          </a:prstGeom>
          <a:noFill/>
          <a:ln w="9525">
            <a:noFill/>
            <a:miter lim="800000"/>
            <a:headEnd/>
            <a:tailEnd/>
          </a:ln>
          <a:effectLst/>
        </p:spPr>
        <p:txBody>
          <a:bodyPr vert="horz" wrap="square" lIns="92492" tIns="46246" rIns="92492" bIns="46246" numCol="1" anchor="b" anchorCtr="0" compatLnSpc="1">
            <a:prstTxWarp prst="textNoShape">
              <a:avLst/>
            </a:prstTxWarp>
          </a:bodyPr>
          <a:lstStyle>
            <a:lvl1pPr algn="r" defTabSz="925513" eaLnBrk="1" hangingPunct="1">
              <a:defRPr sz="1200"/>
            </a:lvl1pPr>
          </a:lstStyle>
          <a:p>
            <a:fld id="{1E050C36-5ED4-4259-8601-C3EB4AF6E5CC}" type="slidenum">
              <a:rPr lang="en-US"/>
              <a:pPr/>
              <a:t>‹#›</a:t>
            </a:fld>
            <a:endParaRPr lang="en-US"/>
          </a:p>
        </p:txBody>
      </p:sp>
    </p:spTree>
    <p:extLst>
      <p:ext uri="{BB962C8B-B14F-4D97-AF65-F5344CB8AC3E}">
        <p14:creationId xmlns:p14="http://schemas.microsoft.com/office/powerpoint/2010/main" val="40932493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42" name="Rectangle 2"/>
          <p:cNvSpPr>
            <a:spLocks noGrp="1" noChangeArrowheads="1"/>
          </p:cNvSpPr>
          <p:nvPr>
            <p:ph type="hdr" sz="quarter"/>
          </p:nvPr>
        </p:nvSpPr>
        <p:spPr bwMode="auto">
          <a:xfrm>
            <a:off x="0" y="1"/>
            <a:ext cx="3037627" cy="464980"/>
          </a:xfrm>
          <a:prstGeom prst="rect">
            <a:avLst/>
          </a:prstGeom>
          <a:noFill/>
          <a:ln w="9525">
            <a:noFill/>
            <a:miter lim="800000"/>
            <a:headEnd/>
            <a:tailEnd/>
          </a:ln>
          <a:effectLst/>
        </p:spPr>
        <p:txBody>
          <a:bodyPr vert="horz" wrap="square" lIns="92492" tIns="46246" rIns="92492" bIns="46246" numCol="1" anchor="t" anchorCtr="0" compatLnSpc="1">
            <a:prstTxWarp prst="textNoShape">
              <a:avLst/>
            </a:prstTxWarp>
          </a:bodyPr>
          <a:lstStyle>
            <a:lvl1pPr defTabSz="925513" eaLnBrk="1" hangingPunct="1">
              <a:defRPr sz="1200"/>
            </a:lvl1pPr>
          </a:lstStyle>
          <a:p>
            <a:endParaRPr lang="en-US"/>
          </a:p>
        </p:txBody>
      </p:sp>
      <p:sp>
        <p:nvSpPr>
          <p:cNvPr id="61443" name="Rectangle 3"/>
          <p:cNvSpPr>
            <a:spLocks noGrp="1" noChangeArrowheads="1"/>
          </p:cNvSpPr>
          <p:nvPr>
            <p:ph type="dt" idx="1"/>
          </p:nvPr>
        </p:nvSpPr>
        <p:spPr bwMode="auto">
          <a:xfrm>
            <a:off x="3971173" y="1"/>
            <a:ext cx="3037627" cy="464980"/>
          </a:xfrm>
          <a:prstGeom prst="rect">
            <a:avLst/>
          </a:prstGeom>
          <a:noFill/>
          <a:ln w="9525">
            <a:noFill/>
            <a:miter lim="800000"/>
            <a:headEnd/>
            <a:tailEnd/>
          </a:ln>
          <a:effectLst/>
        </p:spPr>
        <p:txBody>
          <a:bodyPr vert="horz" wrap="square" lIns="92492" tIns="46246" rIns="92492" bIns="46246" numCol="1" anchor="t" anchorCtr="0" compatLnSpc="1">
            <a:prstTxWarp prst="textNoShape">
              <a:avLst/>
            </a:prstTxWarp>
          </a:bodyPr>
          <a:lstStyle>
            <a:lvl1pPr algn="r" defTabSz="925513" eaLnBrk="1" hangingPunct="1">
              <a:defRPr sz="1200"/>
            </a:lvl1pPr>
          </a:lstStyle>
          <a:p>
            <a:endParaRPr lang="en-US"/>
          </a:p>
        </p:txBody>
      </p:sp>
      <p:sp>
        <p:nvSpPr>
          <p:cNvPr id="61444"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ffectLst/>
        </p:spPr>
      </p:sp>
      <p:sp>
        <p:nvSpPr>
          <p:cNvPr id="61445" name="Rectangle 5"/>
          <p:cNvSpPr>
            <a:spLocks noGrp="1" noChangeArrowheads="1"/>
          </p:cNvSpPr>
          <p:nvPr>
            <p:ph type="body" sz="quarter" idx="3"/>
          </p:nvPr>
        </p:nvSpPr>
        <p:spPr bwMode="auto">
          <a:xfrm>
            <a:off x="701362" y="4416510"/>
            <a:ext cx="5607679" cy="4183220"/>
          </a:xfrm>
          <a:prstGeom prst="rect">
            <a:avLst/>
          </a:prstGeom>
          <a:noFill/>
          <a:ln w="9525">
            <a:noFill/>
            <a:miter lim="800000"/>
            <a:headEnd/>
            <a:tailEnd/>
          </a:ln>
          <a:effectLst/>
        </p:spPr>
        <p:txBody>
          <a:bodyPr vert="horz" wrap="square" lIns="92492" tIns="46246" rIns="92492" bIns="4624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46" name="Rectangle 6"/>
          <p:cNvSpPr>
            <a:spLocks noGrp="1" noChangeArrowheads="1"/>
          </p:cNvSpPr>
          <p:nvPr>
            <p:ph type="ftr" sz="quarter" idx="4"/>
          </p:nvPr>
        </p:nvSpPr>
        <p:spPr bwMode="auto">
          <a:xfrm>
            <a:off x="0" y="8829823"/>
            <a:ext cx="3037627" cy="464980"/>
          </a:xfrm>
          <a:prstGeom prst="rect">
            <a:avLst/>
          </a:prstGeom>
          <a:noFill/>
          <a:ln w="9525">
            <a:noFill/>
            <a:miter lim="800000"/>
            <a:headEnd/>
            <a:tailEnd/>
          </a:ln>
          <a:effectLst/>
        </p:spPr>
        <p:txBody>
          <a:bodyPr vert="horz" wrap="square" lIns="92492" tIns="46246" rIns="92492" bIns="46246" numCol="1" anchor="b" anchorCtr="0" compatLnSpc="1">
            <a:prstTxWarp prst="textNoShape">
              <a:avLst/>
            </a:prstTxWarp>
          </a:bodyPr>
          <a:lstStyle>
            <a:lvl1pPr defTabSz="925513" eaLnBrk="1" hangingPunct="1">
              <a:defRPr sz="1200"/>
            </a:lvl1pPr>
          </a:lstStyle>
          <a:p>
            <a:endParaRPr lang="en-US"/>
          </a:p>
        </p:txBody>
      </p:sp>
      <p:sp>
        <p:nvSpPr>
          <p:cNvPr id="61447" name="Rectangle 7"/>
          <p:cNvSpPr>
            <a:spLocks noGrp="1" noChangeArrowheads="1"/>
          </p:cNvSpPr>
          <p:nvPr>
            <p:ph type="sldNum" sz="quarter" idx="5"/>
          </p:nvPr>
        </p:nvSpPr>
        <p:spPr bwMode="auto">
          <a:xfrm>
            <a:off x="3971173" y="8829823"/>
            <a:ext cx="3037627" cy="464980"/>
          </a:xfrm>
          <a:prstGeom prst="rect">
            <a:avLst/>
          </a:prstGeom>
          <a:noFill/>
          <a:ln w="9525">
            <a:noFill/>
            <a:miter lim="800000"/>
            <a:headEnd/>
            <a:tailEnd/>
          </a:ln>
          <a:effectLst/>
        </p:spPr>
        <p:txBody>
          <a:bodyPr vert="horz" wrap="square" lIns="92492" tIns="46246" rIns="92492" bIns="46246" numCol="1" anchor="b" anchorCtr="0" compatLnSpc="1">
            <a:prstTxWarp prst="textNoShape">
              <a:avLst/>
            </a:prstTxWarp>
          </a:bodyPr>
          <a:lstStyle>
            <a:lvl1pPr algn="r" defTabSz="925513" eaLnBrk="1" hangingPunct="1">
              <a:defRPr sz="1200"/>
            </a:lvl1pPr>
          </a:lstStyle>
          <a:p>
            <a:fld id="{A8B732B4-A220-4D64-89E5-594291243225}" type="slidenum">
              <a:rPr lang="en-US"/>
              <a:pPr/>
              <a:t>‹#›</a:t>
            </a:fld>
            <a:endParaRPr lang="en-US"/>
          </a:p>
        </p:txBody>
      </p:sp>
    </p:spTree>
    <p:extLst>
      <p:ext uri="{BB962C8B-B14F-4D97-AF65-F5344CB8AC3E}">
        <p14:creationId xmlns:p14="http://schemas.microsoft.com/office/powerpoint/2010/main" val="2631452785"/>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B732B4-A220-4D64-89E5-594291243225}" type="slidenum">
              <a:rPr lang="en-US" smtClean="0"/>
              <a:pPr/>
              <a:t>1</a:t>
            </a:fld>
            <a:endParaRPr lang="en-US"/>
          </a:p>
        </p:txBody>
      </p:sp>
    </p:spTree>
    <p:extLst>
      <p:ext uri="{BB962C8B-B14F-4D97-AF65-F5344CB8AC3E}">
        <p14:creationId xmlns:p14="http://schemas.microsoft.com/office/powerpoint/2010/main" val="20004905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B732B4-A220-4D64-89E5-594291243225}" type="slidenum">
              <a:rPr lang="en-US" smtClean="0"/>
              <a:pPr/>
              <a:t>10</a:t>
            </a:fld>
            <a:endParaRPr lang="en-US"/>
          </a:p>
        </p:txBody>
      </p:sp>
    </p:spTree>
    <p:extLst>
      <p:ext uri="{BB962C8B-B14F-4D97-AF65-F5344CB8AC3E}">
        <p14:creationId xmlns:p14="http://schemas.microsoft.com/office/powerpoint/2010/main" val="2060551947"/>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4ABDD9-90F6-B94F-AB51-21BC5741FE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2620640"/>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4ABDD9-90F6-B94F-AB51-21BC5741FE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0920351"/>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4ABDD9-90F6-B94F-AB51-21BC5741FE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7391968"/>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4ABDD9-90F6-B94F-AB51-21BC5741FE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9329043"/>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4ABDD9-90F6-B94F-AB51-21BC5741FE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0276784"/>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4ABDD9-90F6-B94F-AB51-21BC5741FE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6643790"/>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4ABDD9-90F6-B94F-AB51-21BC5741FE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3233665"/>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4ABDD9-90F6-B94F-AB51-21BC5741FE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5388209"/>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4ABDD9-90F6-B94F-AB51-21BC5741FE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412404"/>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300"/>
              </a:spcAft>
            </a:pPr>
            <a:endParaRPr lang="en-US" sz="1100"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4ABDD9-90F6-B94F-AB51-21BC5741FE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83848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B732B4-A220-4D64-89E5-594291243225}" type="slidenum">
              <a:rPr lang="en-US" smtClean="0"/>
              <a:pPr/>
              <a:t>14</a:t>
            </a:fld>
            <a:endParaRPr lang="en-US"/>
          </a:p>
        </p:txBody>
      </p:sp>
    </p:spTree>
    <p:extLst>
      <p:ext uri="{BB962C8B-B14F-4D97-AF65-F5344CB8AC3E}">
        <p14:creationId xmlns:p14="http://schemas.microsoft.com/office/powerpoint/2010/main" val="2915102487"/>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05CA8C-892F-467E-9157-7AFC0ABBFA5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9066138"/>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05CA8C-892F-467E-9157-7AFC0ABBFA5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7030069"/>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05CA8C-892F-467E-9157-7AFC0ABBFA5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0551483"/>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05CA8C-892F-467E-9157-7AFC0ABBFA5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8967976"/>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05CA8C-892F-467E-9157-7AFC0ABBFA5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8438397"/>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05CA8C-892F-467E-9157-7AFC0ABBFA5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6247409"/>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05CA8C-892F-467E-9157-7AFC0ABBFA5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7813742"/>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05CA8C-892F-467E-9157-7AFC0ABBFA5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929163"/>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120c95403bf_0_1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120c95403bf_0_1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900">
                <a:solidFill>
                  <a:schemeClr val="dk1"/>
                </a:solidFill>
              </a:rPr>
              <a:t>despite the emergence of many excellent models highlighting the importance of puberty for neural development and new, adaptive learning, these models give limited consideration to the importance of adolescence as a sensitive period for romantic and sexual developmen</a:t>
            </a:r>
            <a:endParaRPr sz="9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600">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B732B4-A220-4D64-89E5-594291243225}" type="slidenum">
              <a:rPr lang="en-US" smtClean="0"/>
              <a:pPr/>
              <a:t>15</a:t>
            </a:fld>
            <a:endParaRPr lang="en-US"/>
          </a:p>
        </p:txBody>
      </p:sp>
    </p:spTree>
    <p:extLst>
      <p:ext uri="{BB962C8B-B14F-4D97-AF65-F5344CB8AC3E}">
        <p14:creationId xmlns:p14="http://schemas.microsoft.com/office/powerpoint/2010/main" val="809153687"/>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120c95403bf_0_1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120c95403bf_0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900">
                <a:solidFill>
                  <a:schemeClr val="dk1"/>
                </a:solidFill>
              </a:rPr>
              <a:t>In the few cases when romance and sexuality are considered in these developmental models, they tend to emphasize sexual development as negative risk behavior (i.e., a risk-framework of sexual behavior). Studies using a sexual risk framework have helped to identify some of the underlying neural correlates associated with healthharming sexual decision-making, but, unfortunately, these studies have done little to expand our understanding of normative sexual development trajectories.</a:t>
            </a:r>
            <a:endParaRPr sz="9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900">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120c95403bf_0_1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g120c95403bf_0_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120c95403bf_1_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 name="Google Shape;165;g120c95403bf_1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120c95403bf_1_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120c95403bf_1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120c95403bf_1_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120c95403bf_1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120c95403bf_1_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120c95403bf_1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120c95403bf_1_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 name="Google Shape;198;g120c95403bf_1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120c95403bf_1_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 name="Google Shape;207;g120c95403bf_1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120c95403bf_1_5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 name="Google Shape;215;g120c95403bf_1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B732B4-A220-4D64-89E5-594291243225}" type="slidenum">
              <a:rPr lang="en-US" smtClean="0"/>
              <a:pPr/>
              <a:t>16</a:t>
            </a:fld>
            <a:endParaRPr lang="en-US"/>
          </a:p>
        </p:txBody>
      </p:sp>
    </p:spTree>
    <p:extLst>
      <p:ext uri="{BB962C8B-B14F-4D97-AF65-F5344CB8AC3E}">
        <p14:creationId xmlns:p14="http://schemas.microsoft.com/office/powerpoint/2010/main" val="2742779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B732B4-A220-4D64-89E5-594291243225}" type="slidenum">
              <a:rPr lang="en-US" smtClean="0"/>
              <a:pPr/>
              <a:t>21</a:t>
            </a:fld>
            <a:endParaRPr lang="en-US"/>
          </a:p>
        </p:txBody>
      </p:sp>
    </p:spTree>
    <p:extLst>
      <p:ext uri="{BB962C8B-B14F-4D97-AF65-F5344CB8AC3E}">
        <p14:creationId xmlns:p14="http://schemas.microsoft.com/office/powerpoint/2010/main" val="28415482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B732B4-A220-4D64-89E5-594291243225}" type="slidenum">
              <a:rPr lang="en-US" smtClean="0"/>
              <a:pPr/>
              <a:t>22</a:t>
            </a:fld>
            <a:endParaRPr lang="en-US"/>
          </a:p>
        </p:txBody>
      </p:sp>
    </p:spTree>
    <p:extLst>
      <p:ext uri="{BB962C8B-B14F-4D97-AF65-F5344CB8AC3E}">
        <p14:creationId xmlns:p14="http://schemas.microsoft.com/office/powerpoint/2010/main" val="8525131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B732B4-A220-4D64-89E5-594291243225}" type="slidenum">
              <a:rPr lang="en-US" smtClean="0"/>
              <a:pPr/>
              <a:t>23</a:t>
            </a:fld>
            <a:endParaRPr lang="en-US"/>
          </a:p>
        </p:txBody>
      </p:sp>
    </p:spTree>
    <p:extLst>
      <p:ext uri="{BB962C8B-B14F-4D97-AF65-F5344CB8AC3E}">
        <p14:creationId xmlns:p14="http://schemas.microsoft.com/office/powerpoint/2010/main" val="38963056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a:ln/>
        </p:spPr>
      </p:sp>
      <p:sp>
        <p:nvSpPr>
          <p:cNvPr id="665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665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Times New Roman" panose="02020603050405020304" pitchFamily="18" charset="0"/>
              </a:defRPr>
            </a:lvl1pPr>
            <a:lvl2pPr marL="742950" indent="-285750" defTabSz="931863">
              <a:defRPr sz="2400">
                <a:solidFill>
                  <a:schemeClr val="tx1"/>
                </a:solidFill>
                <a:latin typeface="Times New Roman" panose="02020603050405020304" pitchFamily="18" charset="0"/>
              </a:defRPr>
            </a:lvl2pPr>
            <a:lvl3pPr marL="1143000" indent="-228600" defTabSz="931863">
              <a:defRPr sz="2400">
                <a:solidFill>
                  <a:schemeClr val="tx1"/>
                </a:solidFill>
                <a:latin typeface="Times New Roman" panose="02020603050405020304" pitchFamily="18" charset="0"/>
              </a:defRPr>
            </a:lvl3pPr>
            <a:lvl4pPr marL="1600200" indent="-228600" defTabSz="931863">
              <a:defRPr sz="2400">
                <a:solidFill>
                  <a:schemeClr val="tx1"/>
                </a:solidFill>
                <a:latin typeface="Times New Roman" panose="02020603050405020304" pitchFamily="18" charset="0"/>
              </a:defRPr>
            </a:lvl4pPr>
            <a:lvl5pPr marL="2057400" indent="-228600" defTabSz="931863">
              <a:defRPr sz="2400">
                <a:solidFill>
                  <a:schemeClr val="tx1"/>
                </a:solidFill>
                <a:latin typeface="Times New Roman" panose="02020603050405020304" pitchFamily="18" charset="0"/>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defRPr>
            </a:lvl9pPr>
          </a:lstStyle>
          <a:p>
            <a:fld id="{6F2A9EE1-0584-436A-A56F-7F23F59F5295}" type="slidenum">
              <a:rPr lang="en-US" altLang="en-US" sz="1200" smtClean="0"/>
              <a:pPr/>
              <a:t>25</a:t>
            </a:fld>
            <a:endParaRPr lang="en-US" altLang="en-US" sz="1200"/>
          </a:p>
        </p:txBody>
      </p:sp>
    </p:spTree>
    <p:extLst>
      <p:ext uri="{BB962C8B-B14F-4D97-AF65-F5344CB8AC3E}">
        <p14:creationId xmlns:p14="http://schemas.microsoft.com/office/powerpoint/2010/main" val="25727976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B732B4-A220-4D64-89E5-594291243225}" type="slidenum">
              <a:rPr lang="en-US" smtClean="0"/>
              <a:pPr/>
              <a:t>26</a:t>
            </a:fld>
            <a:endParaRPr lang="en-US"/>
          </a:p>
        </p:txBody>
      </p:sp>
    </p:spTree>
    <p:extLst>
      <p:ext uri="{BB962C8B-B14F-4D97-AF65-F5344CB8AC3E}">
        <p14:creationId xmlns:p14="http://schemas.microsoft.com/office/powerpoint/2010/main" val="6047125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a:ln/>
        </p:spPr>
      </p:sp>
      <p:sp>
        <p:nvSpPr>
          <p:cNvPr id="1372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altLang="en-US" sz="1200" dirty="0" err="1"/>
              <a:t>Sociometric</a:t>
            </a:r>
            <a:r>
              <a:rPr lang="en-US" altLang="en-US" sz="1200" dirty="0"/>
              <a:t>, 4 &amp; 6 grade, 2 cohorts.</a:t>
            </a:r>
          </a:p>
          <a:p>
            <a:endParaRPr lang="en-US" altLang="en-US" dirty="0"/>
          </a:p>
        </p:txBody>
      </p:sp>
      <p:sp>
        <p:nvSpPr>
          <p:cNvPr id="1372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Times New Roman" pitchFamily="18" charset="0"/>
              </a:defRPr>
            </a:lvl1pPr>
            <a:lvl2pPr marL="742950" indent="-285750" defTabSz="931863">
              <a:defRPr sz="2400">
                <a:solidFill>
                  <a:schemeClr val="tx1"/>
                </a:solidFill>
                <a:latin typeface="Times New Roman" pitchFamily="18" charset="0"/>
              </a:defRPr>
            </a:lvl2pPr>
            <a:lvl3pPr marL="1143000" indent="-228600" defTabSz="931863">
              <a:defRPr sz="2400">
                <a:solidFill>
                  <a:schemeClr val="tx1"/>
                </a:solidFill>
                <a:latin typeface="Times New Roman" pitchFamily="18" charset="0"/>
              </a:defRPr>
            </a:lvl3pPr>
            <a:lvl4pPr marL="1600200" indent="-228600" defTabSz="931863">
              <a:defRPr sz="2400">
                <a:solidFill>
                  <a:schemeClr val="tx1"/>
                </a:solidFill>
                <a:latin typeface="Times New Roman" pitchFamily="18" charset="0"/>
              </a:defRPr>
            </a:lvl4pPr>
            <a:lvl5pPr marL="2057400" indent="-228600" defTabSz="931863">
              <a:defRPr sz="2400">
                <a:solidFill>
                  <a:schemeClr val="tx1"/>
                </a:solidFill>
                <a:latin typeface="Times New Roman" pitchFamily="18" charset="0"/>
              </a:defRPr>
            </a:lvl5pPr>
            <a:lvl6pPr marL="2514600" indent="-228600" defTabSz="931863" eaLnBrk="0" fontAlgn="base" hangingPunct="0">
              <a:spcBef>
                <a:spcPct val="0"/>
              </a:spcBef>
              <a:spcAft>
                <a:spcPct val="0"/>
              </a:spcAft>
              <a:defRPr sz="2400">
                <a:solidFill>
                  <a:schemeClr val="tx1"/>
                </a:solidFill>
                <a:latin typeface="Times New Roman" pitchFamily="18" charset="0"/>
              </a:defRPr>
            </a:lvl6pPr>
            <a:lvl7pPr marL="2971800" indent="-228600" defTabSz="931863" eaLnBrk="0" fontAlgn="base" hangingPunct="0">
              <a:spcBef>
                <a:spcPct val="0"/>
              </a:spcBef>
              <a:spcAft>
                <a:spcPct val="0"/>
              </a:spcAft>
              <a:defRPr sz="2400">
                <a:solidFill>
                  <a:schemeClr val="tx1"/>
                </a:solidFill>
                <a:latin typeface="Times New Roman" pitchFamily="18" charset="0"/>
              </a:defRPr>
            </a:lvl7pPr>
            <a:lvl8pPr marL="3429000" indent="-228600" defTabSz="931863" eaLnBrk="0" fontAlgn="base" hangingPunct="0">
              <a:spcBef>
                <a:spcPct val="0"/>
              </a:spcBef>
              <a:spcAft>
                <a:spcPct val="0"/>
              </a:spcAft>
              <a:defRPr sz="2400">
                <a:solidFill>
                  <a:schemeClr val="tx1"/>
                </a:solidFill>
                <a:latin typeface="Times New Roman" pitchFamily="18" charset="0"/>
              </a:defRPr>
            </a:lvl8pPr>
            <a:lvl9pPr marL="3886200" indent="-228600" defTabSz="931863" eaLnBrk="0" fontAlgn="base" hangingPunct="0">
              <a:spcBef>
                <a:spcPct val="0"/>
              </a:spcBef>
              <a:spcAft>
                <a:spcPct val="0"/>
              </a:spcAft>
              <a:defRPr sz="2400">
                <a:solidFill>
                  <a:schemeClr val="tx1"/>
                </a:solidFill>
                <a:latin typeface="Times New Roman" pitchFamily="18" charset="0"/>
              </a:defRPr>
            </a:lvl9pPr>
          </a:lstStyle>
          <a:p>
            <a:fld id="{5EFD8040-56C7-40C7-B6AC-1148DD350228}" type="slidenum">
              <a:rPr lang="en-US" altLang="en-US" sz="1200" smtClean="0"/>
              <a:pPr/>
              <a:t>27</a:t>
            </a:fld>
            <a:endParaRPr lang="en-US" altLang="en-US" sz="1200"/>
          </a:p>
        </p:txBody>
      </p:sp>
    </p:spTree>
    <p:extLst>
      <p:ext uri="{BB962C8B-B14F-4D97-AF65-F5344CB8AC3E}">
        <p14:creationId xmlns:p14="http://schemas.microsoft.com/office/powerpoint/2010/main" val="17658356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B732B4-A220-4D64-89E5-594291243225}" type="slidenum">
              <a:rPr lang="en-US" smtClean="0"/>
              <a:pPr/>
              <a:t>2</a:t>
            </a:fld>
            <a:endParaRPr lang="en-US"/>
          </a:p>
        </p:txBody>
      </p:sp>
    </p:spTree>
    <p:extLst>
      <p:ext uri="{BB962C8B-B14F-4D97-AF65-F5344CB8AC3E}">
        <p14:creationId xmlns:p14="http://schemas.microsoft.com/office/powerpoint/2010/main" val="3306179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a:ln/>
        </p:spPr>
      </p:sp>
      <p:sp>
        <p:nvSpPr>
          <p:cNvPr id="1361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361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Times New Roman" pitchFamily="18" charset="0"/>
              </a:defRPr>
            </a:lvl1pPr>
            <a:lvl2pPr marL="742950" indent="-285750" defTabSz="931863">
              <a:defRPr sz="2400">
                <a:solidFill>
                  <a:schemeClr val="tx1"/>
                </a:solidFill>
                <a:latin typeface="Times New Roman" pitchFamily="18" charset="0"/>
              </a:defRPr>
            </a:lvl2pPr>
            <a:lvl3pPr marL="1143000" indent="-228600" defTabSz="931863">
              <a:defRPr sz="2400">
                <a:solidFill>
                  <a:schemeClr val="tx1"/>
                </a:solidFill>
                <a:latin typeface="Times New Roman" pitchFamily="18" charset="0"/>
              </a:defRPr>
            </a:lvl3pPr>
            <a:lvl4pPr marL="1600200" indent="-228600" defTabSz="931863">
              <a:defRPr sz="2400">
                <a:solidFill>
                  <a:schemeClr val="tx1"/>
                </a:solidFill>
                <a:latin typeface="Times New Roman" pitchFamily="18" charset="0"/>
              </a:defRPr>
            </a:lvl4pPr>
            <a:lvl5pPr marL="2057400" indent="-228600" defTabSz="931863">
              <a:defRPr sz="2400">
                <a:solidFill>
                  <a:schemeClr val="tx1"/>
                </a:solidFill>
                <a:latin typeface="Times New Roman" pitchFamily="18" charset="0"/>
              </a:defRPr>
            </a:lvl5pPr>
            <a:lvl6pPr marL="2514600" indent="-228600" defTabSz="931863" eaLnBrk="0" fontAlgn="base" hangingPunct="0">
              <a:spcBef>
                <a:spcPct val="0"/>
              </a:spcBef>
              <a:spcAft>
                <a:spcPct val="0"/>
              </a:spcAft>
              <a:defRPr sz="2400">
                <a:solidFill>
                  <a:schemeClr val="tx1"/>
                </a:solidFill>
                <a:latin typeface="Times New Roman" pitchFamily="18" charset="0"/>
              </a:defRPr>
            </a:lvl6pPr>
            <a:lvl7pPr marL="2971800" indent="-228600" defTabSz="931863" eaLnBrk="0" fontAlgn="base" hangingPunct="0">
              <a:spcBef>
                <a:spcPct val="0"/>
              </a:spcBef>
              <a:spcAft>
                <a:spcPct val="0"/>
              </a:spcAft>
              <a:defRPr sz="2400">
                <a:solidFill>
                  <a:schemeClr val="tx1"/>
                </a:solidFill>
                <a:latin typeface="Times New Roman" pitchFamily="18" charset="0"/>
              </a:defRPr>
            </a:lvl7pPr>
            <a:lvl8pPr marL="3429000" indent="-228600" defTabSz="931863" eaLnBrk="0" fontAlgn="base" hangingPunct="0">
              <a:spcBef>
                <a:spcPct val="0"/>
              </a:spcBef>
              <a:spcAft>
                <a:spcPct val="0"/>
              </a:spcAft>
              <a:defRPr sz="2400">
                <a:solidFill>
                  <a:schemeClr val="tx1"/>
                </a:solidFill>
                <a:latin typeface="Times New Roman" pitchFamily="18" charset="0"/>
              </a:defRPr>
            </a:lvl8pPr>
            <a:lvl9pPr marL="3886200" indent="-228600" defTabSz="931863" eaLnBrk="0" fontAlgn="base" hangingPunct="0">
              <a:spcBef>
                <a:spcPct val="0"/>
              </a:spcBef>
              <a:spcAft>
                <a:spcPct val="0"/>
              </a:spcAft>
              <a:defRPr sz="2400">
                <a:solidFill>
                  <a:schemeClr val="tx1"/>
                </a:solidFill>
                <a:latin typeface="Times New Roman" pitchFamily="18" charset="0"/>
              </a:defRPr>
            </a:lvl9pPr>
          </a:lstStyle>
          <a:p>
            <a:fld id="{73430A2F-B228-4BE0-B4AC-222A63F29575}" type="slidenum">
              <a:rPr lang="en-US" altLang="en-US" sz="1200" smtClean="0"/>
              <a:pPr/>
              <a:t>28</a:t>
            </a:fld>
            <a:endParaRPr lang="en-US" altLang="en-US" sz="1200"/>
          </a:p>
        </p:txBody>
      </p:sp>
    </p:spTree>
    <p:extLst>
      <p:ext uri="{BB962C8B-B14F-4D97-AF65-F5344CB8AC3E}">
        <p14:creationId xmlns:p14="http://schemas.microsoft.com/office/powerpoint/2010/main" val="39680444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B732B4-A220-4D64-89E5-594291243225}" type="slidenum">
              <a:rPr lang="en-US" smtClean="0"/>
              <a:pPr/>
              <a:t>29</a:t>
            </a:fld>
            <a:endParaRPr lang="en-US"/>
          </a:p>
        </p:txBody>
      </p:sp>
    </p:spTree>
    <p:extLst>
      <p:ext uri="{BB962C8B-B14F-4D97-AF65-F5344CB8AC3E}">
        <p14:creationId xmlns:p14="http://schemas.microsoft.com/office/powerpoint/2010/main" val="18882151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Times New Roman" pitchFamily="18" charset="0"/>
              </a:defRPr>
            </a:lvl1pPr>
            <a:lvl2pPr marL="742950" indent="-285750" defTabSz="931863">
              <a:defRPr sz="2400">
                <a:solidFill>
                  <a:schemeClr val="tx1"/>
                </a:solidFill>
                <a:latin typeface="Times New Roman" pitchFamily="18" charset="0"/>
              </a:defRPr>
            </a:lvl2pPr>
            <a:lvl3pPr marL="1143000" indent="-228600" defTabSz="931863">
              <a:defRPr sz="2400">
                <a:solidFill>
                  <a:schemeClr val="tx1"/>
                </a:solidFill>
                <a:latin typeface="Times New Roman" pitchFamily="18" charset="0"/>
              </a:defRPr>
            </a:lvl3pPr>
            <a:lvl4pPr marL="1600200" indent="-228600" defTabSz="931863">
              <a:defRPr sz="2400">
                <a:solidFill>
                  <a:schemeClr val="tx1"/>
                </a:solidFill>
                <a:latin typeface="Times New Roman" pitchFamily="18" charset="0"/>
              </a:defRPr>
            </a:lvl4pPr>
            <a:lvl5pPr marL="2057400" indent="-228600" defTabSz="931863">
              <a:defRPr sz="2400">
                <a:solidFill>
                  <a:schemeClr val="tx1"/>
                </a:solidFill>
                <a:latin typeface="Times New Roman" pitchFamily="18" charset="0"/>
              </a:defRPr>
            </a:lvl5pPr>
            <a:lvl6pPr marL="2514600" indent="-228600" defTabSz="931863" eaLnBrk="0" fontAlgn="base" hangingPunct="0">
              <a:spcBef>
                <a:spcPct val="0"/>
              </a:spcBef>
              <a:spcAft>
                <a:spcPct val="0"/>
              </a:spcAft>
              <a:defRPr sz="2400">
                <a:solidFill>
                  <a:schemeClr val="tx1"/>
                </a:solidFill>
                <a:latin typeface="Times New Roman" pitchFamily="18" charset="0"/>
              </a:defRPr>
            </a:lvl6pPr>
            <a:lvl7pPr marL="2971800" indent="-228600" defTabSz="931863" eaLnBrk="0" fontAlgn="base" hangingPunct="0">
              <a:spcBef>
                <a:spcPct val="0"/>
              </a:spcBef>
              <a:spcAft>
                <a:spcPct val="0"/>
              </a:spcAft>
              <a:defRPr sz="2400">
                <a:solidFill>
                  <a:schemeClr val="tx1"/>
                </a:solidFill>
                <a:latin typeface="Times New Roman" pitchFamily="18" charset="0"/>
              </a:defRPr>
            </a:lvl7pPr>
            <a:lvl8pPr marL="3429000" indent="-228600" defTabSz="931863" eaLnBrk="0" fontAlgn="base" hangingPunct="0">
              <a:spcBef>
                <a:spcPct val="0"/>
              </a:spcBef>
              <a:spcAft>
                <a:spcPct val="0"/>
              </a:spcAft>
              <a:defRPr sz="2400">
                <a:solidFill>
                  <a:schemeClr val="tx1"/>
                </a:solidFill>
                <a:latin typeface="Times New Roman" pitchFamily="18" charset="0"/>
              </a:defRPr>
            </a:lvl8pPr>
            <a:lvl9pPr marL="3886200" indent="-228600" defTabSz="931863" eaLnBrk="0" fontAlgn="base" hangingPunct="0">
              <a:spcBef>
                <a:spcPct val="0"/>
              </a:spcBef>
              <a:spcAft>
                <a:spcPct val="0"/>
              </a:spcAft>
              <a:defRPr sz="2400">
                <a:solidFill>
                  <a:schemeClr val="tx1"/>
                </a:solidFill>
                <a:latin typeface="Times New Roman" pitchFamily="18" charset="0"/>
              </a:defRPr>
            </a:lvl9pPr>
          </a:lstStyle>
          <a:p>
            <a:fld id="{118BF946-7B8E-40DC-8B47-53B70B9CF8DD}" type="slidenum">
              <a:rPr lang="en-US" altLang="en-US" sz="1200" smtClean="0"/>
              <a:pPr/>
              <a:t>30</a:t>
            </a:fld>
            <a:endParaRPr lang="en-US" altLang="en-US" sz="1200"/>
          </a:p>
        </p:txBody>
      </p:sp>
      <p:sp>
        <p:nvSpPr>
          <p:cNvPr id="121859" name="Rectangle 2"/>
          <p:cNvSpPr>
            <a:spLocks noGrp="1" noRot="1" noChangeAspect="1" noChangeArrowheads="1" noTextEdit="1"/>
          </p:cNvSpPr>
          <p:nvPr>
            <p:ph type="sldImg"/>
          </p:nvPr>
        </p:nvSpPr>
        <p:spPr>
          <a:ln/>
        </p:spPr>
      </p:sp>
      <p:sp>
        <p:nvSpPr>
          <p:cNvPr id="1218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10728892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5C8C017-E8C4-4876-97C0-DCB5AF344505}" type="slidenum">
              <a:rPr lang="en-US"/>
              <a:pPr/>
              <a:t>31</a:t>
            </a:fld>
            <a:endParaRPr lang="en-US"/>
          </a:p>
        </p:txBody>
      </p:sp>
      <p:sp>
        <p:nvSpPr>
          <p:cNvPr id="663554" name="Rectangle 2"/>
          <p:cNvSpPr>
            <a:spLocks noGrp="1" noRot="1" noChangeAspect="1" noChangeArrowheads="1" noTextEdit="1"/>
          </p:cNvSpPr>
          <p:nvPr>
            <p:ph type="sldImg"/>
          </p:nvPr>
        </p:nvSpPr>
        <p:spPr>
          <a:ln/>
        </p:spPr>
      </p:sp>
      <p:sp>
        <p:nvSpPr>
          <p:cNvPr id="663555" name="Rectangle 3"/>
          <p:cNvSpPr>
            <a:spLocks noGrp="1" noChangeArrowheads="1"/>
          </p:cNvSpPr>
          <p:nvPr>
            <p:ph type="body" idx="1"/>
          </p:nvPr>
        </p:nvSpPr>
        <p:spPr/>
        <p:txBody>
          <a:bodyPr/>
          <a:lstStyle/>
          <a:p>
            <a:r>
              <a:rPr lang="en-US"/>
              <a:t>Stereotypical and biased reasoning about characteristics of crowd members; biased use of reputational or stereotypical information about particular groups; crowd specific evaluations help perpetuate group stereotypes</a:t>
            </a:r>
          </a:p>
          <a:p>
            <a:endParaRPr lang="en-US"/>
          </a:p>
          <a:p>
            <a:r>
              <a:rPr lang="en-US"/>
              <a:t>Crowds and importance of crowds declines later in adolescence; dating relationships leads to mixed sex cliques; also decline in importance once adolescents create their own personal values and morals; no longer need to have identity defined by particular social group membership</a:t>
            </a:r>
          </a:p>
        </p:txBody>
      </p:sp>
    </p:spTree>
    <p:extLst>
      <p:ext uri="{BB962C8B-B14F-4D97-AF65-F5344CB8AC3E}">
        <p14:creationId xmlns:p14="http://schemas.microsoft.com/office/powerpoint/2010/main" val="26134599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Times New Roman" pitchFamily="18" charset="0"/>
              </a:defRPr>
            </a:lvl1pPr>
            <a:lvl2pPr marL="742950" indent="-285750" defTabSz="931863">
              <a:defRPr sz="2400">
                <a:solidFill>
                  <a:schemeClr val="tx1"/>
                </a:solidFill>
                <a:latin typeface="Times New Roman" pitchFamily="18" charset="0"/>
              </a:defRPr>
            </a:lvl2pPr>
            <a:lvl3pPr marL="1143000" indent="-228600" defTabSz="931863">
              <a:defRPr sz="2400">
                <a:solidFill>
                  <a:schemeClr val="tx1"/>
                </a:solidFill>
                <a:latin typeface="Times New Roman" pitchFamily="18" charset="0"/>
              </a:defRPr>
            </a:lvl3pPr>
            <a:lvl4pPr marL="1600200" indent="-228600" defTabSz="931863">
              <a:defRPr sz="2400">
                <a:solidFill>
                  <a:schemeClr val="tx1"/>
                </a:solidFill>
                <a:latin typeface="Times New Roman" pitchFamily="18" charset="0"/>
              </a:defRPr>
            </a:lvl4pPr>
            <a:lvl5pPr marL="2057400" indent="-228600" defTabSz="931863">
              <a:defRPr sz="2400">
                <a:solidFill>
                  <a:schemeClr val="tx1"/>
                </a:solidFill>
                <a:latin typeface="Times New Roman" pitchFamily="18" charset="0"/>
              </a:defRPr>
            </a:lvl5pPr>
            <a:lvl6pPr marL="2514600" indent="-228600" defTabSz="931863" eaLnBrk="0" fontAlgn="base" hangingPunct="0">
              <a:spcBef>
                <a:spcPct val="0"/>
              </a:spcBef>
              <a:spcAft>
                <a:spcPct val="0"/>
              </a:spcAft>
              <a:defRPr sz="2400">
                <a:solidFill>
                  <a:schemeClr val="tx1"/>
                </a:solidFill>
                <a:latin typeface="Times New Roman" pitchFamily="18" charset="0"/>
              </a:defRPr>
            </a:lvl6pPr>
            <a:lvl7pPr marL="2971800" indent="-228600" defTabSz="931863" eaLnBrk="0" fontAlgn="base" hangingPunct="0">
              <a:spcBef>
                <a:spcPct val="0"/>
              </a:spcBef>
              <a:spcAft>
                <a:spcPct val="0"/>
              </a:spcAft>
              <a:defRPr sz="2400">
                <a:solidFill>
                  <a:schemeClr val="tx1"/>
                </a:solidFill>
                <a:latin typeface="Times New Roman" pitchFamily="18" charset="0"/>
              </a:defRPr>
            </a:lvl7pPr>
            <a:lvl8pPr marL="3429000" indent="-228600" defTabSz="931863" eaLnBrk="0" fontAlgn="base" hangingPunct="0">
              <a:spcBef>
                <a:spcPct val="0"/>
              </a:spcBef>
              <a:spcAft>
                <a:spcPct val="0"/>
              </a:spcAft>
              <a:defRPr sz="2400">
                <a:solidFill>
                  <a:schemeClr val="tx1"/>
                </a:solidFill>
                <a:latin typeface="Times New Roman" pitchFamily="18" charset="0"/>
              </a:defRPr>
            </a:lvl8pPr>
            <a:lvl9pPr marL="3886200" indent="-228600" defTabSz="931863" eaLnBrk="0" fontAlgn="base" hangingPunct="0">
              <a:spcBef>
                <a:spcPct val="0"/>
              </a:spcBef>
              <a:spcAft>
                <a:spcPct val="0"/>
              </a:spcAft>
              <a:defRPr sz="2400">
                <a:solidFill>
                  <a:schemeClr val="tx1"/>
                </a:solidFill>
                <a:latin typeface="Times New Roman" pitchFamily="18" charset="0"/>
              </a:defRPr>
            </a:lvl9pPr>
          </a:lstStyle>
          <a:p>
            <a:fld id="{42BD4426-EF89-4ADA-9B4C-38047DA78066}" type="slidenum">
              <a:rPr lang="en-US" altLang="en-US" sz="1200" smtClean="0"/>
              <a:pPr/>
              <a:t>32</a:t>
            </a:fld>
            <a:endParaRPr lang="en-US" altLang="en-US" sz="1200"/>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40123727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Times New Roman" pitchFamily="18" charset="0"/>
              </a:defRPr>
            </a:lvl1pPr>
            <a:lvl2pPr marL="742950" indent="-285750" defTabSz="931863">
              <a:defRPr sz="2400">
                <a:solidFill>
                  <a:schemeClr val="tx1"/>
                </a:solidFill>
                <a:latin typeface="Times New Roman" pitchFamily="18" charset="0"/>
              </a:defRPr>
            </a:lvl2pPr>
            <a:lvl3pPr marL="1143000" indent="-228600" defTabSz="931863">
              <a:defRPr sz="2400">
                <a:solidFill>
                  <a:schemeClr val="tx1"/>
                </a:solidFill>
                <a:latin typeface="Times New Roman" pitchFamily="18" charset="0"/>
              </a:defRPr>
            </a:lvl3pPr>
            <a:lvl4pPr marL="1600200" indent="-228600" defTabSz="931863">
              <a:defRPr sz="2400">
                <a:solidFill>
                  <a:schemeClr val="tx1"/>
                </a:solidFill>
                <a:latin typeface="Times New Roman" pitchFamily="18" charset="0"/>
              </a:defRPr>
            </a:lvl4pPr>
            <a:lvl5pPr marL="2057400" indent="-228600" defTabSz="931863">
              <a:defRPr sz="2400">
                <a:solidFill>
                  <a:schemeClr val="tx1"/>
                </a:solidFill>
                <a:latin typeface="Times New Roman" pitchFamily="18" charset="0"/>
              </a:defRPr>
            </a:lvl5pPr>
            <a:lvl6pPr marL="2514600" indent="-228600" defTabSz="931863" eaLnBrk="0" fontAlgn="base" hangingPunct="0">
              <a:spcBef>
                <a:spcPct val="0"/>
              </a:spcBef>
              <a:spcAft>
                <a:spcPct val="0"/>
              </a:spcAft>
              <a:defRPr sz="2400">
                <a:solidFill>
                  <a:schemeClr val="tx1"/>
                </a:solidFill>
                <a:latin typeface="Times New Roman" pitchFamily="18" charset="0"/>
              </a:defRPr>
            </a:lvl6pPr>
            <a:lvl7pPr marL="2971800" indent="-228600" defTabSz="931863" eaLnBrk="0" fontAlgn="base" hangingPunct="0">
              <a:spcBef>
                <a:spcPct val="0"/>
              </a:spcBef>
              <a:spcAft>
                <a:spcPct val="0"/>
              </a:spcAft>
              <a:defRPr sz="2400">
                <a:solidFill>
                  <a:schemeClr val="tx1"/>
                </a:solidFill>
                <a:latin typeface="Times New Roman" pitchFamily="18" charset="0"/>
              </a:defRPr>
            </a:lvl7pPr>
            <a:lvl8pPr marL="3429000" indent="-228600" defTabSz="931863" eaLnBrk="0" fontAlgn="base" hangingPunct="0">
              <a:spcBef>
                <a:spcPct val="0"/>
              </a:spcBef>
              <a:spcAft>
                <a:spcPct val="0"/>
              </a:spcAft>
              <a:defRPr sz="2400">
                <a:solidFill>
                  <a:schemeClr val="tx1"/>
                </a:solidFill>
                <a:latin typeface="Times New Roman" pitchFamily="18" charset="0"/>
              </a:defRPr>
            </a:lvl8pPr>
            <a:lvl9pPr marL="3886200" indent="-228600" defTabSz="931863" eaLnBrk="0" fontAlgn="base" hangingPunct="0">
              <a:spcBef>
                <a:spcPct val="0"/>
              </a:spcBef>
              <a:spcAft>
                <a:spcPct val="0"/>
              </a:spcAft>
              <a:defRPr sz="2400">
                <a:solidFill>
                  <a:schemeClr val="tx1"/>
                </a:solidFill>
                <a:latin typeface="Times New Roman" pitchFamily="18" charset="0"/>
              </a:defRPr>
            </a:lvl9pPr>
          </a:lstStyle>
          <a:p>
            <a:fld id="{BE1D9F74-C165-4448-8EF5-1E3C5BE38D8A}" type="slidenum">
              <a:rPr lang="en-US" altLang="en-US" sz="1200" smtClean="0"/>
              <a:pPr/>
              <a:t>33</a:t>
            </a:fld>
            <a:endParaRPr lang="en-US" altLang="en-US" sz="1200"/>
          </a:p>
        </p:txBody>
      </p:sp>
      <p:sp>
        <p:nvSpPr>
          <p:cNvPr id="125955" name="Rectangle 2"/>
          <p:cNvSpPr>
            <a:spLocks noGrp="1" noRot="1" noChangeAspect="1" noChangeArrowheads="1" noTextEdit="1"/>
          </p:cNvSpPr>
          <p:nvPr>
            <p:ph type="sldImg"/>
          </p:nvPr>
        </p:nvSpPr>
        <p:spPr>
          <a:ln/>
        </p:spPr>
      </p:sp>
      <p:sp>
        <p:nvSpPr>
          <p:cNvPr id="1259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23363803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Times New Roman" pitchFamily="18" charset="0"/>
              </a:defRPr>
            </a:lvl1pPr>
            <a:lvl2pPr marL="742950" indent="-285750" defTabSz="931863">
              <a:defRPr sz="2400">
                <a:solidFill>
                  <a:schemeClr val="tx1"/>
                </a:solidFill>
                <a:latin typeface="Times New Roman" pitchFamily="18" charset="0"/>
              </a:defRPr>
            </a:lvl2pPr>
            <a:lvl3pPr marL="1143000" indent="-228600" defTabSz="931863">
              <a:defRPr sz="2400">
                <a:solidFill>
                  <a:schemeClr val="tx1"/>
                </a:solidFill>
                <a:latin typeface="Times New Roman" pitchFamily="18" charset="0"/>
              </a:defRPr>
            </a:lvl3pPr>
            <a:lvl4pPr marL="1600200" indent="-228600" defTabSz="931863">
              <a:defRPr sz="2400">
                <a:solidFill>
                  <a:schemeClr val="tx1"/>
                </a:solidFill>
                <a:latin typeface="Times New Roman" pitchFamily="18" charset="0"/>
              </a:defRPr>
            </a:lvl4pPr>
            <a:lvl5pPr marL="2057400" indent="-228600" defTabSz="931863">
              <a:defRPr sz="2400">
                <a:solidFill>
                  <a:schemeClr val="tx1"/>
                </a:solidFill>
                <a:latin typeface="Times New Roman" pitchFamily="18" charset="0"/>
              </a:defRPr>
            </a:lvl5pPr>
            <a:lvl6pPr marL="2514600" indent="-228600" defTabSz="931863" eaLnBrk="0" fontAlgn="base" hangingPunct="0">
              <a:spcBef>
                <a:spcPct val="0"/>
              </a:spcBef>
              <a:spcAft>
                <a:spcPct val="0"/>
              </a:spcAft>
              <a:defRPr sz="2400">
                <a:solidFill>
                  <a:schemeClr val="tx1"/>
                </a:solidFill>
                <a:latin typeface="Times New Roman" pitchFamily="18" charset="0"/>
              </a:defRPr>
            </a:lvl6pPr>
            <a:lvl7pPr marL="2971800" indent="-228600" defTabSz="931863" eaLnBrk="0" fontAlgn="base" hangingPunct="0">
              <a:spcBef>
                <a:spcPct val="0"/>
              </a:spcBef>
              <a:spcAft>
                <a:spcPct val="0"/>
              </a:spcAft>
              <a:defRPr sz="2400">
                <a:solidFill>
                  <a:schemeClr val="tx1"/>
                </a:solidFill>
                <a:latin typeface="Times New Roman" pitchFamily="18" charset="0"/>
              </a:defRPr>
            </a:lvl7pPr>
            <a:lvl8pPr marL="3429000" indent="-228600" defTabSz="931863" eaLnBrk="0" fontAlgn="base" hangingPunct="0">
              <a:spcBef>
                <a:spcPct val="0"/>
              </a:spcBef>
              <a:spcAft>
                <a:spcPct val="0"/>
              </a:spcAft>
              <a:defRPr sz="2400">
                <a:solidFill>
                  <a:schemeClr val="tx1"/>
                </a:solidFill>
                <a:latin typeface="Times New Roman" pitchFamily="18" charset="0"/>
              </a:defRPr>
            </a:lvl8pPr>
            <a:lvl9pPr marL="3886200" indent="-228600" defTabSz="931863" eaLnBrk="0" fontAlgn="base" hangingPunct="0">
              <a:spcBef>
                <a:spcPct val="0"/>
              </a:spcBef>
              <a:spcAft>
                <a:spcPct val="0"/>
              </a:spcAft>
              <a:defRPr sz="2400">
                <a:solidFill>
                  <a:schemeClr val="tx1"/>
                </a:solidFill>
                <a:latin typeface="Times New Roman" pitchFamily="18" charset="0"/>
              </a:defRPr>
            </a:lvl9pPr>
          </a:lstStyle>
          <a:p>
            <a:fld id="{4392BD69-2043-459F-ADF7-B905F679D19D}" type="slidenum">
              <a:rPr lang="en-US" altLang="en-US" sz="1200" smtClean="0"/>
              <a:pPr/>
              <a:t>34</a:t>
            </a:fld>
            <a:endParaRPr lang="en-US" altLang="en-US" sz="1200"/>
          </a:p>
        </p:txBody>
      </p:sp>
      <p:sp>
        <p:nvSpPr>
          <p:cNvPr id="126979" name="Rectangle 2"/>
          <p:cNvSpPr>
            <a:spLocks noGrp="1" noRot="1" noChangeAspect="1" noChangeArrowheads="1" noTextEdit="1"/>
          </p:cNvSpPr>
          <p:nvPr>
            <p:ph type="sldImg"/>
          </p:nvPr>
        </p:nvSpPr>
        <p:spPr>
          <a:ln/>
        </p:spPr>
      </p:sp>
      <p:sp>
        <p:nvSpPr>
          <p:cNvPr id="1269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42816028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E580870-713D-49B6-A6C0-70A429691546}" type="slidenum">
              <a:rPr lang="en-US"/>
              <a:pPr/>
              <a:t>35</a:t>
            </a:fld>
            <a:endParaRPr lang="en-US"/>
          </a:p>
        </p:txBody>
      </p:sp>
      <p:sp>
        <p:nvSpPr>
          <p:cNvPr id="673794" name="Rectangle 2"/>
          <p:cNvSpPr>
            <a:spLocks noGrp="1" noRot="1" noChangeAspect="1" noChangeArrowheads="1" noTextEdit="1"/>
          </p:cNvSpPr>
          <p:nvPr>
            <p:ph type="sldImg"/>
          </p:nvPr>
        </p:nvSpPr>
        <p:spPr>
          <a:ln/>
        </p:spPr>
      </p:sp>
      <p:sp>
        <p:nvSpPr>
          <p:cNvPr id="673795" name="Rectangle 3"/>
          <p:cNvSpPr>
            <a:spLocks noGrp="1" noChangeArrowheads="1"/>
          </p:cNvSpPr>
          <p:nvPr>
            <p:ph type="body" idx="1"/>
          </p:nvPr>
        </p:nvSpPr>
        <p:spPr/>
        <p:txBody>
          <a:bodyPr/>
          <a:lstStyle/>
          <a:p>
            <a:r>
              <a:rPr lang="en-US"/>
              <a:t>Perceived popular = dominant, aggressive, stuck-up</a:t>
            </a:r>
          </a:p>
        </p:txBody>
      </p:sp>
    </p:spTree>
    <p:extLst>
      <p:ext uri="{BB962C8B-B14F-4D97-AF65-F5344CB8AC3E}">
        <p14:creationId xmlns:p14="http://schemas.microsoft.com/office/powerpoint/2010/main" val="24363737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DYAD 73 Child 6 – Interview. </a:t>
            </a:r>
          </a:p>
          <a:p>
            <a:r>
              <a:rPr lang="en-US" baseline="0" dirty="0"/>
              <a:t>Individual Visit Interview – BIKE STORY 1:45-2:31; TAG STORY 4:30-5:10</a:t>
            </a:r>
          </a:p>
          <a:p>
            <a:r>
              <a:rPr lang="en-US" baseline="0" dirty="0"/>
              <a:t>Dyad Visit Ball Toss – 54:00-56:15=</a:t>
            </a:r>
            <a:r>
              <a:rPr lang="en-US" dirty="0"/>
              <a:t> Ball</a:t>
            </a:r>
            <a:r>
              <a:rPr lang="en-US" baseline="0" dirty="0"/>
              <a:t> Toss-- 14:09</a:t>
            </a:r>
          </a:p>
          <a:p>
            <a:endParaRPr lang="en-US" dirty="0"/>
          </a:p>
        </p:txBody>
      </p:sp>
      <p:sp>
        <p:nvSpPr>
          <p:cNvPr id="4" name="Slide Number Placeholder 3"/>
          <p:cNvSpPr>
            <a:spLocks noGrp="1"/>
          </p:cNvSpPr>
          <p:nvPr>
            <p:ph type="sldNum" sz="quarter" idx="10"/>
          </p:nvPr>
        </p:nvSpPr>
        <p:spPr/>
        <p:txBody>
          <a:bodyPr/>
          <a:lstStyle/>
          <a:p>
            <a:fld id="{7CC9D188-C0C7-8F47-A69F-88D882080EC1}" type="slidenum">
              <a:rPr lang="en-US" smtClean="0"/>
              <a:pPr/>
              <a:t>36</a:t>
            </a:fld>
            <a:endParaRPr lang="en-US"/>
          </a:p>
        </p:txBody>
      </p:sp>
    </p:spTree>
    <p:extLst>
      <p:ext uri="{BB962C8B-B14F-4D97-AF65-F5344CB8AC3E}">
        <p14:creationId xmlns:p14="http://schemas.microsoft.com/office/powerpoint/2010/main" val="26678709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Times New Roman" pitchFamily="18" charset="0"/>
              </a:defRPr>
            </a:lvl1pPr>
            <a:lvl2pPr marL="742950" indent="-285750" defTabSz="931863">
              <a:defRPr sz="2400">
                <a:solidFill>
                  <a:schemeClr val="tx1"/>
                </a:solidFill>
                <a:latin typeface="Times New Roman" pitchFamily="18" charset="0"/>
              </a:defRPr>
            </a:lvl2pPr>
            <a:lvl3pPr marL="1143000" indent="-228600" defTabSz="931863">
              <a:defRPr sz="2400">
                <a:solidFill>
                  <a:schemeClr val="tx1"/>
                </a:solidFill>
                <a:latin typeface="Times New Roman" pitchFamily="18" charset="0"/>
              </a:defRPr>
            </a:lvl3pPr>
            <a:lvl4pPr marL="1600200" indent="-228600" defTabSz="931863">
              <a:defRPr sz="2400">
                <a:solidFill>
                  <a:schemeClr val="tx1"/>
                </a:solidFill>
                <a:latin typeface="Times New Roman" pitchFamily="18" charset="0"/>
              </a:defRPr>
            </a:lvl4pPr>
            <a:lvl5pPr marL="2057400" indent="-228600" defTabSz="931863">
              <a:defRPr sz="2400">
                <a:solidFill>
                  <a:schemeClr val="tx1"/>
                </a:solidFill>
                <a:latin typeface="Times New Roman" pitchFamily="18" charset="0"/>
              </a:defRPr>
            </a:lvl5pPr>
            <a:lvl6pPr marL="2514600" indent="-228600" defTabSz="931863" eaLnBrk="0" fontAlgn="base" hangingPunct="0">
              <a:spcBef>
                <a:spcPct val="0"/>
              </a:spcBef>
              <a:spcAft>
                <a:spcPct val="0"/>
              </a:spcAft>
              <a:defRPr sz="2400">
                <a:solidFill>
                  <a:schemeClr val="tx1"/>
                </a:solidFill>
                <a:latin typeface="Times New Roman" pitchFamily="18" charset="0"/>
              </a:defRPr>
            </a:lvl6pPr>
            <a:lvl7pPr marL="2971800" indent="-228600" defTabSz="931863" eaLnBrk="0" fontAlgn="base" hangingPunct="0">
              <a:spcBef>
                <a:spcPct val="0"/>
              </a:spcBef>
              <a:spcAft>
                <a:spcPct val="0"/>
              </a:spcAft>
              <a:defRPr sz="2400">
                <a:solidFill>
                  <a:schemeClr val="tx1"/>
                </a:solidFill>
                <a:latin typeface="Times New Roman" pitchFamily="18" charset="0"/>
              </a:defRPr>
            </a:lvl7pPr>
            <a:lvl8pPr marL="3429000" indent="-228600" defTabSz="931863" eaLnBrk="0" fontAlgn="base" hangingPunct="0">
              <a:spcBef>
                <a:spcPct val="0"/>
              </a:spcBef>
              <a:spcAft>
                <a:spcPct val="0"/>
              </a:spcAft>
              <a:defRPr sz="2400">
                <a:solidFill>
                  <a:schemeClr val="tx1"/>
                </a:solidFill>
                <a:latin typeface="Times New Roman" pitchFamily="18" charset="0"/>
              </a:defRPr>
            </a:lvl8pPr>
            <a:lvl9pPr marL="3886200" indent="-228600" defTabSz="931863" eaLnBrk="0" fontAlgn="base" hangingPunct="0">
              <a:spcBef>
                <a:spcPct val="0"/>
              </a:spcBef>
              <a:spcAft>
                <a:spcPct val="0"/>
              </a:spcAft>
              <a:defRPr sz="2400">
                <a:solidFill>
                  <a:schemeClr val="tx1"/>
                </a:solidFill>
                <a:latin typeface="Times New Roman" pitchFamily="18" charset="0"/>
              </a:defRPr>
            </a:lvl9pPr>
          </a:lstStyle>
          <a:p>
            <a:fld id="{A327637D-3ED5-4628-8E60-E8998A47C2AF}" type="slidenum">
              <a:rPr lang="en-US" altLang="en-US" sz="1200" smtClean="0"/>
              <a:pPr/>
              <a:t>37</a:t>
            </a:fld>
            <a:endParaRPr lang="en-US" altLang="en-US" sz="1200"/>
          </a:p>
        </p:txBody>
      </p:sp>
      <p:sp>
        <p:nvSpPr>
          <p:cNvPr id="129027" name="Rectangle 2"/>
          <p:cNvSpPr>
            <a:spLocks noGrp="1" noRot="1" noChangeAspect="1" noChangeArrowheads="1" noTextEdit="1"/>
          </p:cNvSpPr>
          <p:nvPr>
            <p:ph type="sldImg"/>
          </p:nvPr>
        </p:nvSpPr>
        <p:spPr>
          <a:ln/>
        </p:spPr>
      </p:sp>
      <p:sp>
        <p:nvSpPr>
          <p:cNvPr id="1290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11853973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B732B4-A220-4D64-89E5-594291243225}" type="slidenum">
              <a:rPr lang="en-US" smtClean="0"/>
              <a:pPr/>
              <a:t>3</a:t>
            </a:fld>
            <a:endParaRPr lang="en-US"/>
          </a:p>
        </p:txBody>
      </p:sp>
    </p:spTree>
    <p:extLst>
      <p:ext uri="{BB962C8B-B14F-4D97-AF65-F5344CB8AC3E}">
        <p14:creationId xmlns:p14="http://schemas.microsoft.com/office/powerpoint/2010/main" val="30972693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84F1AE8-5643-40A8-BCBF-DFB9A418B188}" type="slidenum">
              <a:rPr lang="en-US"/>
              <a:pPr/>
              <a:t>38</a:t>
            </a:fld>
            <a:endParaRPr lang="en-US"/>
          </a:p>
        </p:txBody>
      </p:sp>
      <p:sp>
        <p:nvSpPr>
          <p:cNvPr id="667650" name="Rectangle 2"/>
          <p:cNvSpPr>
            <a:spLocks noGrp="1" noRot="1" noChangeAspect="1" noChangeArrowheads="1" noTextEdit="1"/>
          </p:cNvSpPr>
          <p:nvPr>
            <p:ph type="sldImg"/>
          </p:nvPr>
        </p:nvSpPr>
        <p:spPr>
          <a:ln/>
        </p:spPr>
      </p:sp>
      <p:sp>
        <p:nvSpPr>
          <p:cNvPr id="667651" name="Rectangle 3"/>
          <p:cNvSpPr>
            <a:spLocks noGrp="1" noChangeArrowheads="1"/>
          </p:cNvSpPr>
          <p:nvPr>
            <p:ph type="body" idx="1"/>
          </p:nvPr>
        </p:nvSpPr>
        <p:spPr/>
        <p:txBody>
          <a:bodyPr/>
          <a:lstStyle/>
          <a:p>
            <a:r>
              <a:rPr lang="en-US"/>
              <a:t>Practicality—need consent from all participants on list; and all within school system</a:t>
            </a:r>
          </a:p>
        </p:txBody>
      </p:sp>
    </p:spTree>
    <p:extLst>
      <p:ext uri="{BB962C8B-B14F-4D97-AF65-F5344CB8AC3E}">
        <p14:creationId xmlns:p14="http://schemas.microsoft.com/office/powerpoint/2010/main" val="22410755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Times New Roman" pitchFamily="18" charset="0"/>
              </a:defRPr>
            </a:lvl1pPr>
            <a:lvl2pPr marL="742950" indent="-285750" defTabSz="931863">
              <a:defRPr sz="2400">
                <a:solidFill>
                  <a:schemeClr val="tx1"/>
                </a:solidFill>
                <a:latin typeface="Times New Roman" pitchFamily="18" charset="0"/>
              </a:defRPr>
            </a:lvl2pPr>
            <a:lvl3pPr marL="1143000" indent="-228600" defTabSz="931863">
              <a:defRPr sz="2400">
                <a:solidFill>
                  <a:schemeClr val="tx1"/>
                </a:solidFill>
                <a:latin typeface="Times New Roman" pitchFamily="18" charset="0"/>
              </a:defRPr>
            </a:lvl3pPr>
            <a:lvl4pPr marL="1600200" indent="-228600" defTabSz="931863">
              <a:defRPr sz="2400">
                <a:solidFill>
                  <a:schemeClr val="tx1"/>
                </a:solidFill>
                <a:latin typeface="Times New Roman" pitchFamily="18" charset="0"/>
              </a:defRPr>
            </a:lvl4pPr>
            <a:lvl5pPr marL="2057400" indent="-228600" defTabSz="931863">
              <a:defRPr sz="2400">
                <a:solidFill>
                  <a:schemeClr val="tx1"/>
                </a:solidFill>
                <a:latin typeface="Times New Roman" pitchFamily="18" charset="0"/>
              </a:defRPr>
            </a:lvl5pPr>
            <a:lvl6pPr marL="2514600" indent="-228600" defTabSz="931863" eaLnBrk="0" fontAlgn="base" hangingPunct="0">
              <a:spcBef>
                <a:spcPct val="0"/>
              </a:spcBef>
              <a:spcAft>
                <a:spcPct val="0"/>
              </a:spcAft>
              <a:defRPr sz="2400">
                <a:solidFill>
                  <a:schemeClr val="tx1"/>
                </a:solidFill>
                <a:latin typeface="Times New Roman" pitchFamily="18" charset="0"/>
              </a:defRPr>
            </a:lvl6pPr>
            <a:lvl7pPr marL="2971800" indent="-228600" defTabSz="931863" eaLnBrk="0" fontAlgn="base" hangingPunct="0">
              <a:spcBef>
                <a:spcPct val="0"/>
              </a:spcBef>
              <a:spcAft>
                <a:spcPct val="0"/>
              </a:spcAft>
              <a:defRPr sz="2400">
                <a:solidFill>
                  <a:schemeClr val="tx1"/>
                </a:solidFill>
                <a:latin typeface="Times New Roman" pitchFamily="18" charset="0"/>
              </a:defRPr>
            </a:lvl7pPr>
            <a:lvl8pPr marL="3429000" indent="-228600" defTabSz="931863" eaLnBrk="0" fontAlgn="base" hangingPunct="0">
              <a:spcBef>
                <a:spcPct val="0"/>
              </a:spcBef>
              <a:spcAft>
                <a:spcPct val="0"/>
              </a:spcAft>
              <a:defRPr sz="2400">
                <a:solidFill>
                  <a:schemeClr val="tx1"/>
                </a:solidFill>
                <a:latin typeface="Times New Roman" pitchFamily="18" charset="0"/>
              </a:defRPr>
            </a:lvl8pPr>
            <a:lvl9pPr marL="3886200" indent="-228600" defTabSz="931863" eaLnBrk="0" fontAlgn="base" hangingPunct="0">
              <a:spcBef>
                <a:spcPct val="0"/>
              </a:spcBef>
              <a:spcAft>
                <a:spcPct val="0"/>
              </a:spcAft>
              <a:defRPr sz="2400">
                <a:solidFill>
                  <a:schemeClr val="tx1"/>
                </a:solidFill>
                <a:latin typeface="Times New Roman" pitchFamily="18" charset="0"/>
              </a:defRPr>
            </a:lvl9pPr>
          </a:lstStyle>
          <a:p>
            <a:fld id="{3F9EF18E-9E8B-4884-B7B5-285706A8EF3A}" type="slidenum">
              <a:rPr lang="en-US" altLang="en-US" sz="1200" smtClean="0">
                <a:solidFill>
                  <a:srgbClr val="000000"/>
                </a:solidFill>
              </a:rPr>
              <a:pPr/>
              <a:t>39</a:t>
            </a:fld>
            <a:endParaRPr lang="en-US" altLang="en-US" sz="1200">
              <a:solidFill>
                <a:srgbClr val="000000"/>
              </a:solidFill>
            </a:endParaRPr>
          </a:p>
        </p:txBody>
      </p:sp>
      <p:sp>
        <p:nvSpPr>
          <p:cNvPr id="149507" name="Rectangle 2"/>
          <p:cNvSpPr>
            <a:spLocks noGrp="1" noRot="1" noChangeAspect="1" noChangeArrowheads="1" noTextEdit="1"/>
          </p:cNvSpPr>
          <p:nvPr>
            <p:ph type="sldImg"/>
          </p:nvPr>
        </p:nvSpPr>
        <p:spPr>
          <a:ln/>
        </p:spPr>
      </p:sp>
      <p:sp>
        <p:nvSpPr>
          <p:cNvPr id="1495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286293128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B732B4-A220-4D64-89E5-594291243225}" type="slidenum">
              <a:rPr lang="en-US" smtClean="0"/>
              <a:pPr/>
              <a:t>40</a:t>
            </a:fld>
            <a:endParaRPr lang="en-US"/>
          </a:p>
        </p:txBody>
      </p:sp>
    </p:spTree>
    <p:extLst>
      <p:ext uri="{BB962C8B-B14F-4D97-AF65-F5344CB8AC3E}">
        <p14:creationId xmlns:p14="http://schemas.microsoft.com/office/powerpoint/2010/main" val="346537386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Times New Roman" pitchFamily="18" charset="0"/>
              </a:defRPr>
            </a:lvl1pPr>
            <a:lvl2pPr marL="742950" indent="-285750" defTabSz="931863">
              <a:defRPr sz="2400">
                <a:solidFill>
                  <a:schemeClr val="tx1"/>
                </a:solidFill>
                <a:latin typeface="Times New Roman" pitchFamily="18" charset="0"/>
              </a:defRPr>
            </a:lvl2pPr>
            <a:lvl3pPr marL="1143000" indent="-228600" defTabSz="931863">
              <a:defRPr sz="2400">
                <a:solidFill>
                  <a:schemeClr val="tx1"/>
                </a:solidFill>
                <a:latin typeface="Times New Roman" pitchFamily="18" charset="0"/>
              </a:defRPr>
            </a:lvl3pPr>
            <a:lvl4pPr marL="1600200" indent="-228600" defTabSz="931863">
              <a:defRPr sz="2400">
                <a:solidFill>
                  <a:schemeClr val="tx1"/>
                </a:solidFill>
                <a:latin typeface="Times New Roman" pitchFamily="18" charset="0"/>
              </a:defRPr>
            </a:lvl4pPr>
            <a:lvl5pPr marL="2057400" indent="-228600" defTabSz="931863">
              <a:defRPr sz="2400">
                <a:solidFill>
                  <a:schemeClr val="tx1"/>
                </a:solidFill>
                <a:latin typeface="Times New Roman" pitchFamily="18" charset="0"/>
              </a:defRPr>
            </a:lvl5pPr>
            <a:lvl6pPr marL="2514600" indent="-228600" defTabSz="931863" eaLnBrk="0" fontAlgn="base" hangingPunct="0">
              <a:spcBef>
                <a:spcPct val="0"/>
              </a:spcBef>
              <a:spcAft>
                <a:spcPct val="0"/>
              </a:spcAft>
              <a:defRPr sz="2400">
                <a:solidFill>
                  <a:schemeClr val="tx1"/>
                </a:solidFill>
                <a:latin typeface="Times New Roman" pitchFamily="18" charset="0"/>
              </a:defRPr>
            </a:lvl6pPr>
            <a:lvl7pPr marL="2971800" indent="-228600" defTabSz="931863" eaLnBrk="0" fontAlgn="base" hangingPunct="0">
              <a:spcBef>
                <a:spcPct val="0"/>
              </a:spcBef>
              <a:spcAft>
                <a:spcPct val="0"/>
              </a:spcAft>
              <a:defRPr sz="2400">
                <a:solidFill>
                  <a:schemeClr val="tx1"/>
                </a:solidFill>
                <a:latin typeface="Times New Roman" pitchFamily="18" charset="0"/>
              </a:defRPr>
            </a:lvl7pPr>
            <a:lvl8pPr marL="3429000" indent="-228600" defTabSz="931863" eaLnBrk="0" fontAlgn="base" hangingPunct="0">
              <a:spcBef>
                <a:spcPct val="0"/>
              </a:spcBef>
              <a:spcAft>
                <a:spcPct val="0"/>
              </a:spcAft>
              <a:defRPr sz="2400">
                <a:solidFill>
                  <a:schemeClr val="tx1"/>
                </a:solidFill>
                <a:latin typeface="Times New Roman" pitchFamily="18" charset="0"/>
              </a:defRPr>
            </a:lvl8pPr>
            <a:lvl9pPr marL="3886200" indent="-228600" defTabSz="931863" eaLnBrk="0" fontAlgn="base" hangingPunct="0">
              <a:spcBef>
                <a:spcPct val="0"/>
              </a:spcBef>
              <a:spcAft>
                <a:spcPct val="0"/>
              </a:spcAft>
              <a:defRPr sz="2400">
                <a:solidFill>
                  <a:schemeClr val="tx1"/>
                </a:solidFill>
                <a:latin typeface="Times New Roman" pitchFamily="18" charset="0"/>
              </a:defRPr>
            </a:lvl9pPr>
          </a:lstStyle>
          <a:p>
            <a:fld id="{2B200345-EF07-4198-A0FE-529D0C3D5FB3}" type="slidenum">
              <a:rPr lang="en-US" altLang="en-US" sz="1200" smtClean="0">
                <a:solidFill>
                  <a:srgbClr val="000000"/>
                </a:solidFill>
              </a:rPr>
              <a:pPr/>
              <a:t>41</a:t>
            </a:fld>
            <a:endParaRPr lang="en-US" altLang="en-US" sz="1200">
              <a:solidFill>
                <a:srgbClr val="000000"/>
              </a:solidFill>
            </a:endParaRPr>
          </a:p>
        </p:txBody>
      </p:sp>
      <p:sp>
        <p:nvSpPr>
          <p:cNvPr id="148483" name="Rectangle 2"/>
          <p:cNvSpPr>
            <a:spLocks noGrp="1" noRot="1" noChangeAspect="1" noChangeArrowheads="1" noTextEdit="1"/>
          </p:cNvSpPr>
          <p:nvPr>
            <p:ph type="sldImg"/>
          </p:nvPr>
        </p:nvSpPr>
        <p:spPr>
          <a:ln/>
        </p:spPr>
      </p:sp>
      <p:sp>
        <p:nvSpPr>
          <p:cNvPr id="1484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302849093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E5A5EA4-19EF-400B-B6D5-AD8CE4504CD4}" type="slidenum">
              <a:rPr lang="en-US"/>
              <a:pPr/>
              <a:t>42</a:t>
            </a:fld>
            <a:endParaRPr lang="en-US"/>
          </a:p>
        </p:txBody>
      </p:sp>
      <p:sp>
        <p:nvSpPr>
          <p:cNvPr id="671746" name="Rectangle 2"/>
          <p:cNvSpPr>
            <a:spLocks noGrp="1" noRot="1" noChangeAspect="1" noChangeArrowheads="1" noTextEdit="1"/>
          </p:cNvSpPr>
          <p:nvPr>
            <p:ph type="sldImg"/>
          </p:nvPr>
        </p:nvSpPr>
        <p:spPr>
          <a:ln/>
        </p:spPr>
      </p:sp>
      <p:sp>
        <p:nvSpPr>
          <p:cNvPr id="671747" name="Rectangle 3"/>
          <p:cNvSpPr>
            <a:spLocks noGrp="1" noChangeArrowheads="1"/>
          </p:cNvSpPr>
          <p:nvPr>
            <p:ph type="body" idx="1"/>
          </p:nvPr>
        </p:nvSpPr>
        <p:spPr/>
        <p:txBody>
          <a:bodyPr/>
          <a:lstStyle/>
          <a:p>
            <a:r>
              <a:rPr lang="en-US" dirty="0"/>
              <a:t>Perceived popular </a:t>
            </a:r>
          </a:p>
        </p:txBody>
      </p:sp>
    </p:spTree>
    <p:extLst>
      <p:ext uri="{BB962C8B-B14F-4D97-AF65-F5344CB8AC3E}">
        <p14:creationId xmlns:p14="http://schemas.microsoft.com/office/powerpoint/2010/main" val="51564446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Times New Roman" pitchFamily="18" charset="0"/>
              </a:defRPr>
            </a:lvl1pPr>
            <a:lvl2pPr marL="742950" indent="-285750" defTabSz="931863">
              <a:defRPr sz="2400">
                <a:solidFill>
                  <a:schemeClr val="tx1"/>
                </a:solidFill>
                <a:latin typeface="Times New Roman" pitchFamily="18" charset="0"/>
              </a:defRPr>
            </a:lvl2pPr>
            <a:lvl3pPr marL="1143000" indent="-228600" defTabSz="931863">
              <a:defRPr sz="2400">
                <a:solidFill>
                  <a:schemeClr val="tx1"/>
                </a:solidFill>
                <a:latin typeface="Times New Roman" pitchFamily="18" charset="0"/>
              </a:defRPr>
            </a:lvl3pPr>
            <a:lvl4pPr marL="1600200" indent="-228600" defTabSz="931863">
              <a:defRPr sz="2400">
                <a:solidFill>
                  <a:schemeClr val="tx1"/>
                </a:solidFill>
                <a:latin typeface="Times New Roman" pitchFamily="18" charset="0"/>
              </a:defRPr>
            </a:lvl4pPr>
            <a:lvl5pPr marL="2057400" indent="-228600" defTabSz="931863">
              <a:defRPr sz="2400">
                <a:solidFill>
                  <a:schemeClr val="tx1"/>
                </a:solidFill>
                <a:latin typeface="Times New Roman" pitchFamily="18" charset="0"/>
              </a:defRPr>
            </a:lvl5pPr>
            <a:lvl6pPr marL="2514600" indent="-228600" defTabSz="931863" eaLnBrk="0" fontAlgn="base" hangingPunct="0">
              <a:spcBef>
                <a:spcPct val="0"/>
              </a:spcBef>
              <a:spcAft>
                <a:spcPct val="0"/>
              </a:spcAft>
              <a:defRPr sz="2400">
                <a:solidFill>
                  <a:schemeClr val="tx1"/>
                </a:solidFill>
                <a:latin typeface="Times New Roman" pitchFamily="18" charset="0"/>
              </a:defRPr>
            </a:lvl6pPr>
            <a:lvl7pPr marL="2971800" indent="-228600" defTabSz="931863" eaLnBrk="0" fontAlgn="base" hangingPunct="0">
              <a:spcBef>
                <a:spcPct val="0"/>
              </a:spcBef>
              <a:spcAft>
                <a:spcPct val="0"/>
              </a:spcAft>
              <a:defRPr sz="2400">
                <a:solidFill>
                  <a:schemeClr val="tx1"/>
                </a:solidFill>
                <a:latin typeface="Times New Roman" pitchFamily="18" charset="0"/>
              </a:defRPr>
            </a:lvl7pPr>
            <a:lvl8pPr marL="3429000" indent="-228600" defTabSz="931863" eaLnBrk="0" fontAlgn="base" hangingPunct="0">
              <a:spcBef>
                <a:spcPct val="0"/>
              </a:spcBef>
              <a:spcAft>
                <a:spcPct val="0"/>
              </a:spcAft>
              <a:defRPr sz="2400">
                <a:solidFill>
                  <a:schemeClr val="tx1"/>
                </a:solidFill>
                <a:latin typeface="Times New Roman" pitchFamily="18" charset="0"/>
              </a:defRPr>
            </a:lvl8pPr>
            <a:lvl9pPr marL="3886200" indent="-228600" defTabSz="931863" eaLnBrk="0" fontAlgn="base" hangingPunct="0">
              <a:spcBef>
                <a:spcPct val="0"/>
              </a:spcBef>
              <a:spcAft>
                <a:spcPct val="0"/>
              </a:spcAft>
              <a:defRPr sz="2400">
                <a:solidFill>
                  <a:schemeClr val="tx1"/>
                </a:solidFill>
                <a:latin typeface="Times New Roman" pitchFamily="18" charset="0"/>
              </a:defRPr>
            </a:lvl9pPr>
          </a:lstStyle>
          <a:p>
            <a:fld id="{D5F0DDD9-F720-4A84-AFDF-1415E2AF0546}" type="slidenum">
              <a:rPr lang="en-US" altLang="en-US" sz="1200" smtClean="0"/>
              <a:pPr/>
              <a:t>43</a:t>
            </a:fld>
            <a:endParaRPr lang="en-US" altLang="en-US" sz="1200"/>
          </a:p>
        </p:txBody>
      </p:sp>
      <p:sp>
        <p:nvSpPr>
          <p:cNvPr id="151555" name="Rectangle 2"/>
          <p:cNvSpPr>
            <a:spLocks noGrp="1" noRot="1" noChangeAspect="1" noChangeArrowheads="1" noTextEdit="1"/>
          </p:cNvSpPr>
          <p:nvPr>
            <p:ph type="sldImg"/>
          </p:nvPr>
        </p:nvSpPr>
        <p:spPr>
          <a:ln/>
        </p:spPr>
      </p:sp>
      <p:sp>
        <p:nvSpPr>
          <p:cNvPr id="1515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244575436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Dyad 73 Ball</a:t>
            </a:r>
            <a:r>
              <a:rPr lang="en-US" baseline="0" dirty="0"/>
              <a:t> Toss;</a:t>
            </a:r>
          </a:p>
          <a:p>
            <a:r>
              <a:rPr lang="en-US" baseline="0" dirty="0"/>
              <a:t>Individual Visit Interview – BIKE STORY 1:45-2:31; TAG STORY 4:30-5:10</a:t>
            </a:r>
          </a:p>
          <a:p>
            <a:r>
              <a:rPr lang="en-US" baseline="0" dirty="0"/>
              <a:t>Dyad Visit Ball Toss – 54:00-56:15</a:t>
            </a:r>
          </a:p>
          <a:p>
            <a:endParaRPr lang="en-US" dirty="0"/>
          </a:p>
        </p:txBody>
      </p:sp>
      <p:sp>
        <p:nvSpPr>
          <p:cNvPr id="4" name="Slide Number Placeholder 3"/>
          <p:cNvSpPr>
            <a:spLocks noGrp="1"/>
          </p:cNvSpPr>
          <p:nvPr>
            <p:ph type="sldNum" sz="quarter" idx="10"/>
          </p:nvPr>
        </p:nvSpPr>
        <p:spPr/>
        <p:txBody>
          <a:bodyPr/>
          <a:lstStyle/>
          <a:p>
            <a:fld id="{7CC9D188-C0C7-8F47-A69F-88D882080EC1}" type="slidenum">
              <a:rPr lang="en-US" smtClean="0"/>
              <a:pPr/>
              <a:t>44</a:t>
            </a:fld>
            <a:endParaRPr lang="en-US"/>
          </a:p>
        </p:txBody>
      </p:sp>
    </p:spTree>
    <p:extLst>
      <p:ext uri="{BB962C8B-B14F-4D97-AF65-F5344CB8AC3E}">
        <p14:creationId xmlns:p14="http://schemas.microsoft.com/office/powerpoint/2010/main" val="71843384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B732B4-A220-4D64-89E5-594291243225}" type="slidenum">
              <a:rPr lang="en-US" smtClean="0"/>
              <a:pPr/>
              <a:t>45</a:t>
            </a:fld>
            <a:endParaRPr lang="en-US"/>
          </a:p>
        </p:txBody>
      </p:sp>
    </p:spTree>
    <p:extLst>
      <p:ext uri="{BB962C8B-B14F-4D97-AF65-F5344CB8AC3E}">
        <p14:creationId xmlns:p14="http://schemas.microsoft.com/office/powerpoint/2010/main" val="275778665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B732B4-A220-4D64-89E5-594291243225}" type="slidenum">
              <a:rPr lang="en-US" smtClean="0"/>
              <a:pPr/>
              <a:t>46</a:t>
            </a:fld>
            <a:endParaRPr lang="en-US"/>
          </a:p>
        </p:txBody>
      </p:sp>
    </p:spTree>
    <p:extLst>
      <p:ext uri="{BB962C8B-B14F-4D97-AF65-F5344CB8AC3E}">
        <p14:creationId xmlns:p14="http://schemas.microsoft.com/office/powerpoint/2010/main" val="43196741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Times New Roman" pitchFamily="18" charset="0"/>
              </a:defRPr>
            </a:lvl1pPr>
            <a:lvl2pPr marL="742950" indent="-285750" defTabSz="931863">
              <a:defRPr sz="2400">
                <a:solidFill>
                  <a:schemeClr val="tx1"/>
                </a:solidFill>
                <a:latin typeface="Times New Roman" pitchFamily="18" charset="0"/>
              </a:defRPr>
            </a:lvl2pPr>
            <a:lvl3pPr marL="1143000" indent="-228600" defTabSz="931863">
              <a:defRPr sz="2400">
                <a:solidFill>
                  <a:schemeClr val="tx1"/>
                </a:solidFill>
                <a:latin typeface="Times New Roman" pitchFamily="18" charset="0"/>
              </a:defRPr>
            </a:lvl3pPr>
            <a:lvl4pPr marL="1600200" indent="-228600" defTabSz="931863">
              <a:defRPr sz="2400">
                <a:solidFill>
                  <a:schemeClr val="tx1"/>
                </a:solidFill>
                <a:latin typeface="Times New Roman" pitchFamily="18" charset="0"/>
              </a:defRPr>
            </a:lvl4pPr>
            <a:lvl5pPr marL="2057400" indent="-228600" defTabSz="931863">
              <a:defRPr sz="2400">
                <a:solidFill>
                  <a:schemeClr val="tx1"/>
                </a:solidFill>
                <a:latin typeface="Times New Roman" pitchFamily="18" charset="0"/>
              </a:defRPr>
            </a:lvl5pPr>
            <a:lvl6pPr marL="2514600" indent="-228600" defTabSz="931863" eaLnBrk="0" fontAlgn="base" hangingPunct="0">
              <a:spcBef>
                <a:spcPct val="0"/>
              </a:spcBef>
              <a:spcAft>
                <a:spcPct val="0"/>
              </a:spcAft>
              <a:defRPr sz="2400">
                <a:solidFill>
                  <a:schemeClr val="tx1"/>
                </a:solidFill>
                <a:latin typeface="Times New Roman" pitchFamily="18" charset="0"/>
              </a:defRPr>
            </a:lvl6pPr>
            <a:lvl7pPr marL="2971800" indent="-228600" defTabSz="931863" eaLnBrk="0" fontAlgn="base" hangingPunct="0">
              <a:spcBef>
                <a:spcPct val="0"/>
              </a:spcBef>
              <a:spcAft>
                <a:spcPct val="0"/>
              </a:spcAft>
              <a:defRPr sz="2400">
                <a:solidFill>
                  <a:schemeClr val="tx1"/>
                </a:solidFill>
                <a:latin typeface="Times New Roman" pitchFamily="18" charset="0"/>
              </a:defRPr>
            </a:lvl7pPr>
            <a:lvl8pPr marL="3429000" indent="-228600" defTabSz="931863" eaLnBrk="0" fontAlgn="base" hangingPunct="0">
              <a:spcBef>
                <a:spcPct val="0"/>
              </a:spcBef>
              <a:spcAft>
                <a:spcPct val="0"/>
              </a:spcAft>
              <a:defRPr sz="2400">
                <a:solidFill>
                  <a:schemeClr val="tx1"/>
                </a:solidFill>
                <a:latin typeface="Times New Roman" pitchFamily="18" charset="0"/>
              </a:defRPr>
            </a:lvl8pPr>
            <a:lvl9pPr marL="3886200" indent="-228600" defTabSz="931863" eaLnBrk="0" fontAlgn="base" hangingPunct="0">
              <a:spcBef>
                <a:spcPct val="0"/>
              </a:spcBef>
              <a:spcAft>
                <a:spcPct val="0"/>
              </a:spcAft>
              <a:defRPr sz="2400">
                <a:solidFill>
                  <a:schemeClr val="tx1"/>
                </a:solidFill>
                <a:latin typeface="Times New Roman" pitchFamily="18" charset="0"/>
              </a:defRPr>
            </a:lvl9pPr>
          </a:lstStyle>
          <a:p>
            <a:fld id="{E4C2F626-C943-48A3-AEEB-04294EB714E3}" type="slidenum">
              <a:rPr lang="en-US" altLang="en-US" sz="1200" smtClean="0"/>
              <a:pPr/>
              <a:t>47</a:t>
            </a:fld>
            <a:endParaRPr lang="en-US" altLang="en-US" sz="1200"/>
          </a:p>
        </p:txBody>
      </p:sp>
      <p:sp>
        <p:nvSpPr>
          <p:cNvPr id="128003" name="Rectangle 2"/>
          <p:cNvSpPr>
            <a:spLocks noGrp="1" noRot="1" noChangeAspect="1" noChangeArrowheads="1" noTextEdit="1"/>
          </p:cNvSpPr>
          <p:nvPr>
            <p:ph type="sldImg"/>
          </p:nvPr>
        </p:nvSpPr>
        <p:spPr>
          <a:ln/>
        </p:spPr>
      </p:sp>
      <p:sp>
        <p:nvSpPr>
          <p:cNvPr id="1280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31199361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Times New Roman" pitchFamily="18" charset="0"/>
              </a:defRPr>
            </a:lvl1pPr>
            <a:lvl2pPr marL="742950" indent="-285750" defTabSz="931863">
              <a:defRPr sz="2400">
                <a:solidFill>
                  <a:schemeClr val="tx1"/>
                </a:solidFill>
                <a:latin typeface="Times New Roman" pitchFamily="18" charset="0"/>
              </a:defRPr>
            </a:lvl2pPr>
            <a:lvl3pPr marL="1143000" indent="-228600" defTabSz="931863">
              <a:defRPr sz="2400">
                <a:solidFill>
                  <a:schemeClr val="tx1"/>
                </a:solidFill>
                <a:latin typeface="Times New Roman" pitchFamily="18" charset="0"/>
              </a:defRPr>
            </a:lvl3pPr>
            <a:lvl4pPr marL="1600200" indent="-228600" defTabSz="931863">
              <a:defRPr sz="2400">
                <a:solidFill>
                  <a:schemeClr val="tx1"/>
                </a:solidFill>
                <a:latin typeface="Times New Roman" pitchFamily="18" charset="0"/>
              </a:defRPr>
            </a:lvl4pPr>
            <a:lvl5pPr marL="2057400" indent="-228600" defTabSz="931863">
              <a:defRPr sz="2400">
                <a:solidFill>
                  <a:schemeClr val="tx1"/>
                </a:solidFill>
                <a:latin typeface="Times New Roman" pitchFamily="18" charset="0"/>
              </a:defRPr>
            </a:lvl5pPr>
            <a:lvl6pPr marL="2514600" indent="-228600" defTabSz="931863" eaLnBrk="0" fontAlgn="base" hangingPunct="0">
              <a:spcBef>
                <a:spcPct val="0"/>
              </a:spcBef>
              <a:spcAft>
                <a:spcPct val="0"/>
              </a:spcAft>
              <a:defRPr sz="2400">
                <a:solidFill>
                  <a:schemeClr val="tx1"/>
                </a:solidFill>
                <a:latin typeface="Times New Roman" pitchFamily="18" charset="0"/>
              </a:defRPr>
            </a:lvl6pPr>
            <a:lvl7pPr marL="2971800" indent="-228600" defTabSz="931863" eaLnBrk="0" fontAlgn="base" hangingPunct="0">
              <a:spcBef>
                <a:spcPct val="0"/>
              </a:spcBef>
              <a:spcAft>
                <a:spcPct val="0"/>
              </a:spcAft>
              <a:defRPr sz="2400">
                <a:solidFill>
                  <a:schemeClr val="tx1"/>
                </a:solidFill>
                <a:latin typeface="Times New Roman" pitchFamily="18" charset="0"/>
              </a:defRPr>
            </a:lvl7pPr>
            <a:lvl8pPr marL="3429000" indent="-228600" defTabSz="931863" eaLnBrk="0" fontAlgn="base" hangingPunct="0">
              <a:spcBef>
                <a:spcPct val="0"/>
              </a:spcBef>
              <a:spcAft>
                <a:spcPct val="0"/>
              </a:spcAft>
              <a:defRPr sz="2400">
                <a:solidFill>
                  <a:schemeClr val="tx1"/>
                </a:solidFill>
                <a:latin typeface="Times New Roman" pitchFamily="18" charset="0"/>
              </a:defRPr>
            </a:lvl8pPr>
            <a:lvl9pPr marL="3886200" indent="-228600" defTabSz="931863" eaLnBrk="0" fontAlgn="base" hangingPunct="0">
              <a:spcBef>
                <a:spcPct val="0"/>
              </a:spcBef>
              <a:spcAft>
                <a:spcPct val="0"/>
              </a:spcAft>
              <a:defRPr sz="2400">
                <a:solidFill>
                  <a:schemeClr val="tx1"/>
                </a:solidFill>
                <a:latin typeface="Times New Roman" pitchFamily="18" charset="0"/>
              </a:defRPr>
            </a:lvl9pPr>
          </a:lstStyle>
          <a:p>
            <a:fld id="{AD768D56-D5ED-42D9-ACAA-1DC6818BFEED}" type="slidenum">
              <a:rPr lang="en-US" altLang="en-US" sz="1200" smtClean="0"/>
              <a:pPr/>
              <a:t>4</a:t>
            </a:fld>
            <a:endParaRPr lang="en-US" altLang="en-US" sz="1200"/>
          </a:p>
        </p:txBody>
      </p:sp>
      <p:sp>
        <p:nvSpPr>
          <p:cNvPr id="123907" name="Rectangle 2"/>
          <p:cNvSpPr>
            <a:spLocks noGrp="1" noRot="1" noChangeAspect="1" noChangeArrowheads="1" noTextEdit="1"/>
          </p:cNvSpPr>
          <p:nvPr>
            <p:ph type="sldImg"/>
          </p:nvPr>
        </p:nvSpPr>
        <p:spPr>
          <a:ln/>
        </p:spPr>
      </p:sp>
      <p:sp>
        <p:nvSpPr>
          <p:cNvPr id="1239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349955581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B732B4-A220-4D64-89E5-594291243225}" type="slidenum">
              <a:rPr lang="en-US" smtClean="0"/>
              <a:pPr/>
              <a:t>48</a:t>
            </a:fld>
            <a:endParaRPr lang="en-US"/>
          </a:p>
        </p:txBody>
      </p:sp>
    </p:spTree>
    <p:extLst>
      <p:ext uri="{BB962C8B-B14F-4D97-AF65-F5344CB8AC3E}">
        <p14:creationId xmlns:p14="http://schemas.microsoft.com/office/powerpoint/2010/main" val="418931575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B732B4-A220-4D64-89E5-594291243225}" type="slidenum">
              <a:rPr lang="en-US" smtClean="0"/>
              <a:pPr/>
              <a:t>49</a:t>
            </a:fld>
            <a:endParaRPr lang="en-US"/>
          </a:p>
        </p:txBody>
      </p:sp>
    </p:spTree>
    <p:extLst>
      <p:ext uri="{BB962C8B-B14F-4D97-AF65-F5344CB8AC3E}">
        <p14:creationId xmlns:p14="http://schemas.microsoft.com/office/powerpoint/2010/main" val="205945937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Homophily</a:t>
            </a:r>
            <a:r>
              <a:rPr lang="en-US" dirty="0"/>
              <a:t> selection: “actively seek affiliation due to perceived similarity with peers”</a:t>
            </a:r>
          </a:p>
          <a:p>
            <a:r>
              <a:rPr lang="en-US" dirty="0"/>
              <a:t>Default selection: children passively enter affiliations</a:t>
            </a:r>
            <a:r>
              <a:rPr lang="en-US" baseline="0" dirty="0"/>
              <a:t> with peers due to their lack of viable alternatives”</a:t>
            </a:r>
          </a:p>
          <a:p>
            <a:endParaRPr lang="en-US" baseline="0" dirty="0"/>
          </a:p>
          <a:p>
            <a:r>
              <a:rPr lang="en-US" baseline="0" dirty="0"/>
              <a:t>There is a lot of research on mental health and adjustment outcomes for kids who experience PV, but much less on social consequences</a:t>
            </a:r>
            <a:endParaRPr lang="en-US" dirty="0"/>
          </a:p>
        </p:txBody>
      </p:sp>
      <p:sp>
        <p:nvSpPr>
          <p:cNvPr id="4" name="Slide Number Placeholder 3"/>
          <p:cNvSpPr>
            <a:spLocks noGrp="1"/>
          </p:cNvSpPr>
          <p:nvPr>
            <p:ph type="sldNum" sz="quarter" idx="10"/>
          </p:nvPr>
        </p:nvSpPr>
        <p:spPr/>
        <p:txBody>
          <a:bodyPr/>
          <a:lstStyle/>
          <a:p>
            <a:fld id="{E917E318-E301-3D4B-ADCD-2C2A776731B3}" type="slidenum">
              <a:rPr lang="en-US" smtClean="0">
                <a:solidFill>
                  <a:prstClr val="black"/>
                </a:solidFill>
              </a:rPr>
              <a:pPr/>
              <a:t>51</a:t>
            </a:fld>
            <a:endParaRPr lang="en-US">
              <a:solidFill>
                <a:prstClr val="black"/>
              </a:solidFill>
            </a:endParaRPr>
          </a:p>
        </p:txBody>
      </p:sp>
    </p:spTree>
    <p:extLst>
      <p:ext uri="{BB962C8B-B14F-4D97-AF65-F5344CB8AC3E}">
        <p14:creationId xmlns:p14="http://schemas.microsoft.com/office/powerpoint/2010/main" val="164237189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PV often takes one of the following</a:t>
            </a:r>
            <a:r>
              <a:rPr lang="en-US" baseline="0" dirty="0"/>
              <a:t> forms</a:t>
            </a:r>
            <a:r>
              <a:rPr lang="en-US" dirty="0"/>
              <a:t>: Overt/physical (e.g.,</a:t>
            </a:r>
            <a:r>
              <a:rPr lang="en-US" baseline="0" dirty="0"/>
              <a:t> punching), relational (e.g., being excluded from a group), verbal (e.g., name calling)</a:t>
            </a:r>
          </a:p>
          <a:p>
            <a:endParaRPr lang="en-US" dirty="0"/>
          </a:p>
        </p:txBody>
      </p:sp>
      <p:sp>
        <p:nvSpPr>
          <p:cNvPr id="4" name="Slide Number Placeholder 3"/>
          <p:cNvSpPr>
            <a:spLocks noGrp="1"/>
          </p:cNvSpPr>
          <p:nvPr>
            <p:ph type="sldNum" sz="quarter" idx="10"/>
          </p:nvPr>
        </p:nvSpPr>
        <p:spPr/>
        <p:txBody>
          <a:bodyPr/>
          <a:lstStyle/>
          <a:p>
            <a:fld id="{E917E318-E301-3D4B-ADCD-2C2A776731B3}" type="slidenum">
              <a:rPr lang="en-US" smtClean="0">
                <a:solidFill>
                  <a:prstClr val="black"/>
                </a:solidFill>
              </a:rPr>
              <a:pPr/>
              <a:t>52</a:t>
            </a:fld>
            <a:endParaRPr lang="en-US">
              <a:solidFill>
                <a:prstClr val="black"/>
              </a:solidFill>
            </a:endParaRPr>
          </a:p>
        </p:txBody>
      </p:sp>
    </p:spTree>
    <p:extLst>
      <p:ext uri="{BB962C8B-B14F-4D97-AF65-F5344CB8AC3E}">
        <p14:creationId xmlns:p14="http://schemas.microsoft.com/office/powerpoint/2010/main" val="182501512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Hypothesis</a:t>
            </a:r>
            <a:r>
              <a:rPr lang="en-US" baseline="0" dirty="0"/>
              <a:t> 1 was that exposure to PB would lead to social alienation which would lead to DPA</a:t>
            </a:r>
          </a:p>
          <a:p>
            <a:pPr marL="628650" lvl="1" indent="-171450">
              <a:buFont typeface="Arial" panose="020B0604020202020204" pitchFamily="34" charset="0"/>
              <a:buChar char="•"/>
            </a:pPr>
            <a:r>
              <a:rPr lang="en-US" baseline="0" dirty="0"/>
              <a:t>They also tested whether PV led to DPA directly even after adjusting for social alienation</a:t>
            </a:r>
          </a:p>
          <a:p>
            <a:pPr marL="628650" lvl="1" indent="-171450">
              <a:buFont typeface="Arial" panose="020B0604020202020204" pitchFamily="34" charset="0"/>
              <a:buChar char="•"/>
            </a:pPr>
            <a:r>
              <a:rPr lang="en-US" baseline="0" dirty="0"/>
              <a:t>In the each study they looked at social alienation differently (from the teacher and child's perspective)</a:t>
            </a:r>
          </a:p>
          <a:p>
            <a:pPr marL="171450" indent="-171450">
              <a:buFont typeface="Arial" panose="020B0604020202020204" pitchFamily="34" charset="0"/>
              <a:buChar char="•"/>
            </a:pPr>
            <a:r>
              <a:rPr lang="en-US" baseline="0" dirty="0"/>
              <a:t>Hypothesis 2 was to see what sets off this trajectory of peer victimization; they looked at Early risk factors (internalizing and externalizing to see if these predicted PV and Social Alienation (and then DPA)</a:t>
            </a:r>
          </a:p>
          <a:p>
            <a:pPr marL="628650" lvl="1" indent="-171450">
              <a:buFont typeface="Arial" panose="020B0604020202020204" pitchFamily="34" charset="0"/>
              <a:buChar char="•"/>
            </a:pPr>
            <a:r>
              <a:rPr lang="en-US" baseline="0" dirty="0"/>
              <a:t>They also tested whether early risk factors led to SA and DPA after adjusting for PV</a:t>
            </a:r>
          </a:p>
        </p:txBody>
      </p:sp>
      <p:sp>
        <p:nvSpPr>
          <p:cNvPr id="4" name="Slide Number Placeholder 3"/>
          <p:cNvSpPr>
            <a:spLocks noGrp="1"/>
          </p:cNvSpPr>
          <p:nvPr>
            <p:ph type="sldNum" sz="quarter" idx="10"/>
          </p:nvPr>
        </p:nvSpPr>
        <p:spPr/>
        <p:txBody>
          <a:bodyPr/>
          <a:lstStyle/>
          <a:p>
            <a:fld id="{A8B732B4-A220-4D64-89E5-594291243225}" type="slidenum">
              <a:rPr lang="en-US" smtClean="0"/>
              <a:pPr/>
              <a:t>53</a:t>
            </a:fld>
            <a:endParaRPr lang="en-US"/>
          </a:p>
        </p:txBody>
      </p:sp>
    </p:spTree>
    <p:extLst>
      <p:ext uri="{BB962C8B-B14F-4D97-AF65-F5344CB8AC3E}">
        <p14:creationId xmlns:p14="http://schemas.microsoft.com/office/powerpoint/2010/main" val="400175829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17E318-E301-3D4B-ADCD-2C2A776731B3}" type="slidenum">
              <a:rPr lang="en-US" smtClean="0">
                <a:solidFill>
                  <a:prstClr val="black"/>
                </a:solidFill>
              </a:rPr>
              <a:pPr/>
              <a:t>56</a:t>
            </a:fld>
            <a:endParaRPr lang="en-US">
              <a:solidFill>
                <a:prstClr val="black"/>
              </a:solidFill>
            </a:endParaRPr>
          </a:p>
        </p:txBody>
      </p:sp>
    </p:spTree>
    <p:extLst>
      <p:ext uri="{BB962C8B-B14F-4D97-AF65-F5344CB8AC3E}">
        <p14:creationId xmlns:p14="http://schemas.microsoft.com/office/powerpoint/2010/main" val="22795278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457200" rtl="0" eaLnBrk="1" fontAlgn="auto" latinLnBrk="0" hangingPunct="1">
              <a:lnSpc>
                <a:spcPct val="100000"/>
              </a:lnSpc>
              <a:spcBef>
                <a:spcPts val="0"/>
              </a:spcBef>
              <a:spcAft>
                <a:spcPts val="0"/>
              </a:spcAft>
              <a:buClrTx/>
              <a:buSzTx/>
              <a:buFontTx/>
              <a:buNone/>
              <a:tabLst/>
              <a:defRPr/>
            </a:pPr>
            <a:endParaRPr lang="en-US" i="0" dirty="0"/>
          </a:p>
          <a:p>
            <a:endParaRPr lang="en-US" i="0" dirty="0"/>
          </a:p>
          <a:p>
            <a:endParaRPr lang="en-US" dirty="0"/>
          </a:p>
        </p:txBody>
      </p:sp>
      <p:sp>
        <p:nvSpPr>
          <p:cNvPr id="4" name="Slide Number Placeholder 3"/>
          <p:cNvSpPr>
            <a:spLocks noGrp="1"/>
          </p:cNvSpPr>
          <p:nvPr>
            <p:ph type="sldNum" sz="quarter" idx="10"/>
          </p:nvPr>
        </p:nvSpPr>
        <p:spPr/>
        <p:txBody>
          <a:bodyPr/>
          <a:lstStyle/>
          <a:p>
            <a:fld id="{E917E318-E301-3D4B-ADCD-2C2A776731B3}" type="slidenum">
              <a:rPr lang="en-US" smtClean="0">
                <a:solidFill>
                  <a:prstClr val="black"/>
                </a:solidFill>
              </a:rPr>
              <a:pPr/>
              <a:t>57</a:t>
            </a:fld>
            <a:endParaRPr lang="en-US">
              <a:solidFill>
                <a:prstClr val="black"/>
              </a:solidFill>
            </a:endParaRPr>
          </a:p>
        </p:txBody>
      </p:sp>
    </p:spTree>
    <p:extLst>
      <p:ext uri="{BB962C8B-B14F-4D97-AF65-F5344CB8AC3E}">
        <p14:creationId xmlns:p14="http://schemas.microsoft.com/office/powerpoint/2010/main" val="75358189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PV</a:t>
            </a:r>
            <a:r>
              <a:rPr lang="en-US" baseline="0" dirty="0"/>
              <a:t> was rated by nomination of peers</a:t>
            </a:r>
          </a:p>
          <a:p>
            <a:pPr marL="171450" indent="-171450">
              <a:buFont typeface="Arial" panose="020B0604020202020204" pitchFamily="34" charset="0"/>
              <a:buChar char="•"/>
            </a:pPr>
            <a:r>
              <a:rPr lang="en-US" baseline="0" dirty="0"/>
              <a:t>Measures of aggression were overt, not relational aggression</a:t>
            </a:r>
            <a:endParaRPr lang="en-US" dirty="0"/>
          </a:p>
        </p:txBody>
      </p:sp>
      <p:sp>
        <p:nvSpPr>
          <p:cNvPr id="4" name="Slide Number Placeholder 3"/>
          <p:cNvSpPr>
            <a:spLocks noGrp="1"/>
          </p:cNvSpPr>
          <p:nvPr>
            <p:ph type="sldNum" sz="quarter" idx="10"/>
          </p:nvPr>
        </p:nvSpPr>
        <p:spPr/>
        <p:txBody>
          <a:bodyPr/>
          <a:lstStyle/>
          <a:p>
            <a:fld id="{A8B732B4-A220-4D64-89E5-594291243225}" type="slidenum">
              <a:rPr lang="en-US" smtClean="0"/>
              <a:pPr/>
              <a:t>58</a:t>
            </a:fld>
            <a:endParaRPr lang="en-US"/>
          </a:p>
        </p:txBody>
      </p:sp>
    </p:spTree>
    <p:extLst>
      <p:ext uri="{BB962C8B-B14F-4D97-AF65-F5344CB8AC3E}">
        <p14:creationId xmlns:p14="http://schemas.microsoft.com/office/powerpoint/2010/main" val="308566698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17E318-E301-3D4B-ADCD-2C2A776731B3}" type="slidenum">
              <a:rPr lang="en-US" smtClean="0">
                <a:solidFill>
                  <a:prstClr val="black"/>
                </a:solidFill>
              </a:rPr>
              <a:pPr/>
              <a:t>59</a:t>
            </a:fld>
            <a:endParaRPr lang="en-US">
              <a:solidFill>
                <a:prstClr val="black"/>
              </a:solidFill>
            </a:endParaRPr>
          </a:p>
        </p:txBody>
      </p:sp>
    </p:spTree>
    <p:extLst>
      <p:ext uri="{BB962C8B-B14F-4D97-AF65-F5344CB8AC3E}">
        <p14:creationId xmlns:p14="http://schemas.microsoft.com/office/powerpoint/2010/main" val="375035227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17E318-E301-3D4B-ADCD-2C2A776731B3}" type="slidenum">
              <a:rPr lang="en-US" smtClean="0">
                <a:solidFill>
                  <a:prstClr val="black"/>
                </a:solidFill>
              </a:rPr>
              <a:pPr/>
              <a:t>60</a:t>
            </a:fld>
            <a:endParaRPr lang="en-US">
              <a:solidFill>
                <a:prstClr val="black"/>
              </a:solidFill>
            </a:endParaRPr>
          </a:p>
        </p:txBody>
      </p:sp>
    </p:spTree>
    <p:extLst>
      <p:ext uri="{BB962C8B-B14F-4D97-AF65-F5344CB8AC3E}">
        <p14:creationId xmlns:p14="http://schemas.microsoft.com/office/powerpoint/2010/main" val="31902670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Times New Roman" pitchFamily="18" charset="0"/>
              </a:defRPr>
            </a:lvl1pPr>
            <a:lvl2pPr marL="742950" indent="-285750" defTabSz="931863">
              <a:defRPr sz="2400">
                <a:solidFill>
                  <a:schemeClr val="tx1"/>
                </a:solidFill>
                <a:latin typeface="Times New Roman" pitchFamily="18" charset="0"/>
              </a:defRPr>
            </a:lvl2pPr>
            <a:lvl3pPr marL="1143000" indent="-228600" defTabSz="931863">
              <a:defRPr sz="2400">
                <a:solidFill>
                  <a:schemeClr val="tx1"/>
                </a:solidFill>
                <a:latin typeface="Times New Roman" pitchFamily="18" charset="0"/>
              </a:defRPr>
            </a:lvl3pPr>
            <a:lvl4pPr marL="1600200" indent="-228600" defTabSz="931863">
              <a:defRPr sz="2400">
                <a:solidFill>
                  <a:schemeClr val="tx1"/>
                </a:solidFill>
                <a:latin typeface="Times New Roman" pitchFamily="18" charset="0"/>
              </a:defRPr>
            </a:lvl4pPr>
            <a:lvl5pPr marL="2057400" indent="-228600" defTabSz="931863">
              <a:defRPr sz="2400">
                <a:solidFill>
                  <a:schemeClr val="tx1"/>
                </a:solidFill>
                <a:latin typeface="Times New Roman" pitchFamily="18" charset="0"/>
              </a:defRPr>
            </a:lvl5pPr>
            <a:lvl6pPr marL="2514600" indent="-228600" defTabSz="931863" eaLnBrk="0" fontAlgn="base" hangingPunct="0">
              <a:spcBef>
                <a:spcPct val="0"/>
              </a:spcBef>
              <a:spcAft>
                <a:spcPct val="0"/>
              </a:spcAft>
              <a:defRPr sz="2400">
                <a:solidFill>
                  <a:schemeClr val="tx1"/>
                </a:solidFill>
                <a:latin typeface="Times New Roman" pitchFamily="18" charset="0"/>
              </a:defRPr>
            </a:lvl6pPr>
            <a:lvl7pPr marL="2971800" indent="-228600" defTabSz="931863" eaLnBrk="0" fontAlgn="base" hangingPunct="0">
              <a:spcBef>
                <a:spcPct val="0"/>
              </a:spcBef>
              <a:spcAft>
                <a:spcPct val="0"/>
              </a:spcAft>
              <a:defRPr sz="2400">
                <a:solidFill>
                  <a:schemeClr val="tx1"/>
                </a:solidFill>
                <a:latin typeface="Times New Roman" pitchFamily="18" charset="0"/>
              </a:defRPr>
            </a:lvl7pPr>
            <a:lvl8pPr marL="3429000" indent="-228600" defTabSz="931863" eaLnBrk="0" fontAlgn="base" hangingPunct="0">
              <a:spcBef>
                <a:spcPct val="0"/>
              </a:spcBef>
              <a:spcAft>
                <a:spcPct val="0"/>
              </a:spcAft>
              <a:defRPr sz="2400">
                <a:solidFill>
                  <a:schemeClr val="tx1"/>
                </a:solidFill>
                <a:latin typeface="Times New Roman" pitchFamily="18" charset="0"/>
              </a:defRPr>
            </a:lvl8pPr>
            <a:lvl9pPr marL="3886200" indent="-228600" defTabSz="931863" eaLnBrk="0" fontAlgn="base" hangingPunct="0">
              <a:spcBef>
                <a:spcPct val="0"/>
              </a:spcBef>
              <a:spcAft>
                <a:spcPct val="0"/>
              </a:spcAft>
              <a:defRPr sz="2400">
                <a:solidFill>
                  <a:schemeClr val="tx1"/>
                </a:solidFill>
                <a:latin typeface="Times New Roman" pitchFamily="18" charset="0"/>
              </a:defRPr>
            </a:lvl9pPr>
          </a:lstStyle>
          <a:p>
            <a:fld id="{2CCBC87D-741A-403C-AA08-E46CC004C3FA}" type="slidenum">
              <a:rPr lang="en-US" altLang="en-US" sz="1200" smtClean="0"/>
              <a:pPr/>
              <a:t>5</a:t>
            </a:fld>
            <a:endParaRPr lang="en-US" altLang="en-US" sz="1200"/>
          </a:p>
        </p:txBody>
      </p:sp>
      <p:sp>
        <p:nvSpPr>
          <p:cNvPr id="119811" name="Rectangle 2"/>
          <p:cNvSpPr>
            <a:spLocks noGrp="1" noRot="1" noChangeAspect="1" noChangeArrowheads="1" noTextEdit="1"/>
          </p:cNvSpPr>
          <p:nvPr>
            <p:ph type="sldImg"/>
          </p:nvPr>
        </p:nvSpPr>
        <p:spPr>
          <a:ln/>
        </p:spPr>
      </p:sp>
      <p:sp>
        <p:nvSpPr>
          <p:cNvPr id="1198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240696526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i="1" dirty="0"/>
              <a:t>Path model results with standardized coefficients for . Bolded paths reflect components of the hypothesized pathway. Not displayed are nonsignificant paths and paths between both gender and ethnicity and each of the variables in the model. Of those paths, the following were significant: gender to deviant peer affiliation (β = −.13**); ethnicity to victimization (β = −.11*).
*p &lt; .05. **p &lt; .01. ***p &lt; .001.</a:t>
            </a:r>
          </a:p>
          <a:p>
            <a:endParaRPr lang="en-US" dirty="0"/>
          </a:p>
          <a:p>
            <a:pPr marL="171450" indent="-171450">
              <a:buFont typeface="Arial" panose="020B0604020202020204" pitchFamily="34" charset="0"/>
              <a:buChar char="•"/>
            </a:pPr>
            <a:r>
              <a:rPr lang="en-US" dirty="0"/>
              <a:t>Model comparisons included</a:t>
            </a:r>
            <a:r>
              <a:rPr lang="en-US" baseline="0" dirty="0"/>
              <a:t> the following:</a:t>
            </a:r>
          </a:p>
          <a:p>
            <a:pPr marL="628650" lvl="1" indent="-171450">
              <a:buFont typeface="Arial" panose="020B0604020202020204" pitchFamily="34" charset="0"/>
              <a:buChar char="•"/>
            </a:pPr>
            <a:r>
              <a:rPr lang="en-US" baseline="0" dirty="0"/>
              <a:t>Path between PV and DPA</a:t>
            </a:r>
          </a:p>
          <a:p>
            <a:pPr marL="628650" lvl="1" indent="-171450">
              <a:buFont typeface="Arial" panose="020B0604020202020204" pitchFamily="34" charset="0"/>
              <a:buChar char="•"/>
            </a:pPr>
            <a:r>
              <a:rPr lang="en-US" baseline="0" dirty="0"/>
              <a:t>Path between externalizing behavior and loneliness</a:t>
            </a:r>
          </a:p>
          <a:p>
            <a:pPr marL="628650" lvl="1" indent="-171450">
              <a:buFont typeface="Arial" panose="020B0604020202020204" pitchFamily="34" charset="0"/>
              <a:buChar char="•"/>
            </a:pPr>
            <a:r>
              <a:rPr lang="en-US" baseline="0" dirty="0"/>
              <a:t>Path between internalizing symptoms and DPA</a:t>
            </a:r>
          </a:p>
          <a:p>
            <a:pPr marL="628650" lvl="1" indent="-171450">
              <a:buFont typeface="Arial" panose="020B0604020202020204" pitchFamily="34" charset="0"/>
              <a:buChar char="•"/>
            </a:pPr>
            <a:r>
              <a:rPr lang="en-US" baseline="0" dirty="0"/>
              <a:t>None improved model fit</a:t>
            </a:r>
          </a:p>
          <a:p>
            <a:pPr marL="171450" lvl="0" indent="-171450">
              <a:buFont typeface="Arial" panose="020B0604020202020204" pitchFamily="34" charset="0"/>
              <a:buChar char="•"/>
            </a:pPr>
            <a:r>
              <a:rPr lang="en-US" baseline="0" dirty="0"/>
              <a:t>Internalizing symptoms and loneliness improved model fit</a:t>
            </a:r>
          </a:p>
          <a:p>
            <a:pPr marL="171450" lvl="0" indent="-171450">
              <a:buFont typeface="Arial" panose="020B0604020202020204" pitchFamily="34" charset="0"/>
              <a:buChar char="•"/>
            </a:pPr>
            <a:r>
              <a:rPr lang="en-US" baseline="0" dirty="0"/>
              <a:t>Externalizing symptoms and DPA improved model fit</a:t>
            </a:r>
          </a:p>
          <a:p>
            <a:pPr marL="171450" lvl="0" indent="-171450">
              <a:buFont typeface="Arial" panose="020B0604020202020204" pitchFamily="34" charset="0"/>
              <a:buChar char="•"/>
            </a:pPr>
            <a:r>
              <a:rPr lang="en-US" baseline="0" dirty="0"/>
              <a:t>All of these included paths with gender and ethnicity </a:t>
            </a:r>
            <a:endParaRPr lang="en-US" dirty="0"/>
          </a:p>
        </p:txBody>
      </p:sp>
      <p:sp>
        <p:nvSpPr>
          <p:cNvPr id="4" name="Slide Number Placeholder 3"/>
          <p:cNvSpPr>
            <a:spLocks noGrp="1"/>
          </p:cNvSpPr>
          <p:nvPr>
            <p:ph type="sldNum" sz="quarter" idx="10"/>
          </p:nvPr>
        </p:nvSpPr>
        <p:spPr/>
        <p:txBody>
          <a:bodyPr/>
          <a:lstStyle/>
          <a:p>
            <a:fld id="{A8B732B4-A220-4D64-89E5-594291243225}" type="slidenum">
              <a:rPr lang="en-US" smtClean="0"/>
              <a:pPr/>
              <a:t>61</a:t>
            </a:fld>
            <a:endParaRPr lang="en-US"/>
          </a:p>
        </p:txBody>
      </p:sp>
    </p:spTree>
    <p:extLst>
      <p:ext uri="{BB962C8B-B14F-4D97-AF65-F5344CB8AC3E}">
        <p14:creationId xmlns:p14="http://schemas.microsoft.com/office/powerpoint/2010/main" val="251901964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a:t>Path model results with standardized coefficients for Study 2. Bolded paths reflect components of the hypothesized pathway. Not displayed are nonsignificant paths and paths between both gender and ethnicity and each of the variables in the model. Of those paths, the following were significant: gender to second‐grade overt aggression (β = −.20***) and fourth‐grade social helplessness (β = −.08*); ethnicity to second‐grade overt aggression (β = .29***), second‐grade victimization (β = .16*), fourth‐grade social helplessness (β = .10*), and sixth‐grade deviant peer affiliation (β = .21***).
*</a:t>
            </a:r>
            <a:r>
              <a:rPr lang="en-US" i="1" dirty="0"/>
              <a:t>p </a:t>
            </a:r>
            <a:r>
              <a:rPr lang="en-US" dirty="0"/>
              <a:t>&lt;</a:t>
            </a:r>
            <a:r>
              <a:rPr lang="en-US" i="1" dirty="0"/>
              <a:t> </a:t>
            </a:r>
            <a:r>
              <a:rPr lang="en-US" dirty="0"/>
              <a:t>.05. **</a:t>
            </a:r>
            <a:r>
              <a:rPr lang="en-US" i="1" dirty="0"/>
              <a:t>p </a:t>
            </a:r>
            <a:r>
              <a:rPr lang="en-US" dirty="0"/>
              <a:t>&lt;</a:t>
            </a:r>
            <a:r>
              <a:rPr lang="en-US" i="1" dirty="0"/>
              <a:t> </a:t>
            </a:r>
            <a:r>
              <a:rPr lang="en-US" dirty="0"/>
              <a:t>.01. ***</a:t>
            </a:r>
            <a:r>
              <a:rPr lang="en-US" i="1" dirty="0"/>
              <a:t>p </a:t>
            </a:r>
            <a:r>
              <a:rPr lang="en-US" dirty="0"/>
              <a:t>&lt;</a:t>
            </a:r>
            <a:r>
              <a:rPr lang="en-US" i="1" dirty="0"/>
              <a:t> </a:t>
            </a:r>
            <a:r>
              <a:rPr lang="en-US" dirty="0"/>
              <a:t>.001.</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dirty="0"/>
          </a:p>
          <a:p>
            <a:pPr marL="171450" marR="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dirty="0"/>
              <a:t>Model comparisons</a:t>
            </a:r>
            <a:r>
              <a:rPr lang="en-US" baseline="0" dirty="0"/>
              <a:t> included the following:</a:t>
            </a:r>
          </a:p>
          <a:p>
            <a:pPr marL="628650" marR="0" lvl="1"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baseline="0" dirty="0"/>
              <a:t>Overt aggression and social helplessness</a:t>
            </a:r>
          </a:p>
          <a:p>
            <a:pPr marL="628650" marR="0" lvl="1"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baseline="0" dirty="0"/>
              <a:t>Internalizing and social helplessness</a:t>
            </a:r>
          </a:p>
          <a:p>
            <a:pPr marL="628650" marR="0" lvl="1"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baseline="0" dirty="0"/>
              <a:t>Internalizing and DPA</a:t>
            </a:r>
          </a:p>
          <a:p>
            <a:pPr marL="628650" marR="0" lvl="1"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baseline="0" dirty="0"/>
              <a:t>None of these improved model fit</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baseline="0" dirty="0"/>
              <a:t>Direct effect from PV and DPA improved model fit</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baseline="0" dirty="0"/>
              <a:t>Direct path from aggression and DPA improved model fit</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baseline="0" dirty="0"/>
              <a:t>Victimization had a unique effect on DPA in study 2 but not in study 1</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baseline="0" dirty="0"/>
              <a:t>Internalizing symptoms had a unique effect on social alienation in study 1 but not study 2</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baseline="0" dirty="0"/>
              <a:t>Internalizing symptoms predicted social helplessness from 2</a:t>
            </a:r>
            <a:r>
              <a:rPr lang="en-US" baseline="30000" dirty="0"/>
              <a:t>nd</a:t>
            </a:r>
            <a:r>
              <a:rPr lang="en-US" baseline="0" dirty="0"/>
              <a:t> to 3</a:t>
            </a:r>
            <a:r>
              <a:rPr lang="en-US" baseline="30000" dirty="0"/>
              <a:t>rd</a:t>
            </a:r>
            <a:r>
              <a:rPr lang="en-US" baseline="0" dirty="0"/>
              <a:t> grade</a:t>
            </a:r>
            <a:endParaRPr lang="en-US" dirty="0"/>
          </a:p>
          <a:p>
            <a:endParaRPr lang="en-US" dirty="0"/>
          </a:p>
        </p:txBody>
      </p:sp>
      <p:sp>
        <p:nvSpPr>
          <p:cNvPr id="4" name="Slide Number Placeholder 3"/>
          <p:cNvSpPr>
            <a:spLocks noGrp="1"/>
          </p:cNvSpPr>
          <p:nvPr>
            <p:ph type="sldNum" sz="quarter" idx="10"/>
          </p:nvPr>
        </p:nvSpPr>
        <p:spPr/>
        <p:txBody>
          <a:bodyPr/>
          <a:lstStyle/>
          <a:p>
            <a:fld id="{A8B732B4-A220-4D64-89E5-594291243225}" type="slidenum">
              <a:rPr lang="en-US" smtClean="0"/>
              <a:pPr/>
              <a:t>63</a:t>
            </a:fld>
            <a:endParaRPr lang="en-US"/>
          </a:p>
        </p:txBody>
      </p:sp>
    </p:spTree>
    <p:extLst>
      <p:ext uri="{BB962C8B-B14F-4D97-AF65-F5344CB8AC3E}">
        <p14:creationId xmlns:p14="http://schemas.microsoft.com/office/powerpoint/2010/main" val="179485133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17E318-E301-3D4B-ADCD-2C2A776731B3}" type="slidenum">
              <a:rPr lang="en-US" smtClean="0">
                <a:solidFill>
                  <a:prstClr val="black"/>
                </a:solidFill>
              </a:rPr>
              <a:pPr/>
              <a:t>64</a:t>
            </a:fld>
            <a:endParaRPr lang="en-US">
              <a:solidFill>
                <a:prstClr val="black"/>
              </a:solidFill>
            </a:endParaRPr>
          </a:p>
        </p:txBody>
      </p:sp>
    </p:spTree>
    <p:extLst>
      <p:ext uri="{BB962C8B-B14F-4D97-AF65-F5344CB8AC3E}">
        <p14:creationId xmlns:p14="http://schemas.microsoft.com/office/powerpoint/2010/main" val="216737627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17E318-E301-3D4B-ADCD-2C2A776731B3}" type="slidenum">
              <a:rPr lang="en-US" smtClean="0">
                <a:solidFill>
                  <a:prstClr val="black"/>
                </a:solidFill>
              </a:rPr>
              <a:pPr/>
              <a:t>65</a:t>
            </a:fld>
            <a:endParaRPr lang="en-US">
              <a:solidFill>
                <a:prstClr val="black"/>
              </a:solidFill>
            </a:endParaRPr>
          </a:p>
        </p:txBody>
      </p:sp>
    </p:spTree>
    <p:extLst>
      <p:ext uri="{BB962C8B-B14F-4D97-AF65-F5344CB8AC3E}">
        <p14:creationId xmlns:p14="http://schemas.microsoft.com/office/powerpoint/2010/main" val="352229969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B732B4-A220-4D64-89E5-594291243225}" type="slidenum">
              <a:rPr lang="en-US" smtClean="0"/>
              <a:pPr/>
              <a:t>66</a:t>
            </a:fld>
            <a:endParaRPr lang="en-US"/>
          </a:p>
        </p:txBody>
      </p:sp>
    </p:spTree>
    <p:extLst>
      <p:ext uri="{BB962C8B-B14F-4D97-AF65-F5344CB8AC3E}">
        <p14:creationId xmlns:p14="http://schemas.microsoft.com/office/powerpoint/2010/main" val="245215246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000000"/>
                </a:solidFill>
              </a:rPr>
              <a:t>Our overall goal was to enhance efforts to detect children who are likely to experience later internalizing disorders. To this end, we sought to build on existing research by considering adjustment trajectories and incorporating a focus on diagnostic outcomes. We also conducted supplemental analyses examining the moderating role of gender.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B0D10A-9C1D-A540-96A6-C52C3F4FF12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218723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00" dirty="0">
                <a:solidFill>
                  <a:srgbClr val="000000"/>
                </a:solidFill>
              </a:rPr>
              <a:t>part of the Child Development Project (CDP; see Schwartz, Gorman, Dodge, Pettit, &amp; Bates, 2008), a multisite prospective study that served as the basis for past reports on the predictors and outcomes associated with peer victimization (Schwartz, Dodge, Pettit, &amp; Bates, 1997; Schwartz, Dodge, Pettit, Bates, &amp; The Conduct Disorders Prevention Research Group, 2000; Schwartz, McFadyen-Ketchum, Dodge, Pettit, &amp; Bates, 1998, 1999). The CDP is an ongoing study that began in 1987 and has included annual assessments through childhood and adolescence. </a:t>
            </a:r>
          </a:p>
          <a:p>
            <a:r>
              <a:rPr lang="en-US" sz="800" dirty="0">
                <a:solidFill>
                  <a:srgbClr val="000000"/>
                </a:solidFill>
              </a:rPr>
              <a:t>Two separate cohorts, recruited in consecutive years, are participating in the CDP. We recruited both cohorts from the same school districts, and they did not differ markedly in composition. There were no differences across cohorts in the concurrent correlates, predictors, or outcomes associated with peer group victimization (Schwartz et al., 1997). </a:t>
            </a:r>
          </a:p>
          <a:p>
            <a:r>
              <a:rPr lang="en-US" sz="800" dirty="0">
                <a:solidFill>
                  <a:srgbClr val="000000"/>
                </a:solidFill>
              </a:rPr>
              <a:t>We recruited the initial sample just prior to kindergarten enrollment in three geographic regions (Bloomington, IN; Knoxville, TN; Nashville, TN). Research staff approached parents and invited them to participate in a longitudinal study of child development. About 75% of the parents consented. A total of 585 children (304 boys, 281 girls) participated in the study, 308 in Cohort 1 (C1) and 277 in Cohort 2 (C2). By the time they reached middle childhood, the original participants had been dispersed into a number of differ- </a:t>
            </a:r>
            <a:r>
              <a:rPr lang="en-US" sz="800" dirty="0" err="1">
                <a:solidFill>
                  <a:srgbClr val="000000"/>
                </a:solidFill>
              </a:rPr>
              <a:t>ent</a:t>
            </a:r>
            <a:r>
              <a:rPr lang="en-US" sz="800" dirty="0">
                <a:solidFill>
                  <a:srgbClr val="000000"/>
                </a:solidFill>
              </a:rPr>
              <a:t> elementary schools over a wide geographic area. Resource limitations precluded data collection in all of these schools, but we xc of the initial participants. This subsample has been the subject of a number of previous reports based on the CDP (Schwartz et al., 1997; Schwartz et al., 2000; Schwartz, Gorman, Dodge, et al., 2008; Schwartz et al., 1998, 1999), and our past analyses have demonstrated similar patterns of attributes to the full sample. </a:t>
            </a:r>
          </a:p>
          <a:p>
            <a:endParaRPr lang="en-US" sz="800" dirty="0">
              <a:solidFill>
                <a:srgbClr val="000000"/>
              </a:solidFill>
            </a:endParaRPr>
          </a:p>
          <a:p>
            <a:endParaRPr lang="en-US" sz="800" dirty="0">
              <a:solidFill>
                <a:srgbClr val="000000"/>
              </a:solidFill>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B0D10A-9C1D-A540-96A6-C52C3F4FF12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162677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900" dirty="0">
                <a:solidFill>
                  <a:srgbClr val="000000"/>
                </a:solidFill>
              </a:rPr>
              <a:t>The sample size with peer victimization and maternal reports of internalizing behavior problem data was as follows: </a:t>
            </a:r>
          </a:p>
          <a:p>
            <a:pPr lvl="1"/>
            <a:r>
              <a:rPr lang="en-US" sz="1500" dirty="0">
                <a:solidFill>
                  <a:srgbClr val="000000"/>
                </a:solidFill>
              </a:rPr>
              <a:t>329 at third=fourth grade, 276 at fourth=fifth grade, 315 at fifth=sixth grade, 315 at sixth=seventh grade, 317 at seventh=eighth grade, 300 at eighth=ninth grade, 284 at ninth=tenth grade, 296 at tenth=eleventh grade, and 300 at eleventh=twelfth grade. In addition, 286 of the participants completed the structured clinical interview. </a:t>
            </a:r>
          </a:p>
          <a:p>
            <a:r>
              <a:rPr lang="en-US" sz="1900" dirty="0">
                <a:solidFill>
                  <a:srgbClr val="000000"/>
                </a:solidFill>
              </a:rPr>
              <a:t>Approximately 24% of the original subsample were from minority racial or ethnic backgrounds (almost all African American), and 26% of the children came from families classified in the two lowest socioeconomic status groups (based on criteria from Hollingshead, 1979). These children attended schools in a range of urban, suburban, and semirural contexts. </a:t>
            </a:r>
          </a:p>
          <a:p>
            <a:pPr marL="168244" indent="-168244">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marL="0" marR="0" lvl="0" indent="0" algn="r" defTabSz="925513" rtl="0" eaLnBrk="1" fontAlgn="base" latinLnBrk="0" hangingPunct="1">
              <a:lnSpc>
                <a:spcPct val="100000"/>
              </a:lnSpc>
              <a:spcBef>
                <a:spcPct val="0"/>
              </a:spcBef>
              <a:spcAft>
                <a:spcPct val="0"/>
              </a:spcAft>
              <a:buClrTx/>
              <a:buSzTx/>
              <a:buFontTx/>
              <a:buNone/>
              <a:tabLst/>
              <a:defRPr/>
            </a:pPr>
            <a:fld id="{A8B732B4-A220-4D64-89E5-594291243225}"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25513" rtl="0" eaLnBrk="1" fontAlgn="base" latinLnBrk="0" hangingPunct="1">
                <a:lnSpc>
                  <a:spcPct val="100000"/>
                </a:lnSpc>
                <a:spcBef>
                  <a:spcPct val="0"/>
                </a:spcBef>
                <a:spcAft>
                  <a:spcPct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13163439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Peer victimization was assessed with a peer nomination inventory that was administered when the average age of the participants was approximately 8.5 years. </a:t>
            </a:r>
          </a:p>
          <a:p>
            <a:r>
              <a:rPr lang="en-US" dirty="0"/>
              <a:t>Internalizing problems were assessed using </a:t>
            </a:r>
          </a:p>
          <a:p>
            <a:pPr lvl="1"/>
            <a:r>
              <a:rPr lang="en-US" dirty="0"/>
              <a:t>a behavior problem checklist completed by mothers in 9 consecutive years, </a:t>
            </a:r>
          </a:p>
          <a:p>
            <a:pPr lvl="1"/>
            <a:r>
              <a:rPr lang="en-US" dirty="0"/>
              <a:t>and a structured clinical interview was administered to the participants in the summer following high school graduation (10–11 years after the victimization assessment). </a:t>
            </a:r>
          </a:p>
          <a:p>
            <a:pPr lvl="1"/>
            <a:endParaRPr lang="en-US" dirty="0"/>
          </a:p>
          <a:p>
            <a:r>
              <a:rPr lang="en-US" dirty="0"/>
              <a:t>. The interview included three items that assessed peer victimization (i.e., ‘‘kids who get picked on,’’ ‘‘kids who get teased,’’ ‘‘kids who get hit or pushed’’; a 1⁄4 .82). We calculated the total number of nominations received across these items standardized within class (as per </a:t>
            </a:r>
            <a:r>
              <a:rPr lang="en-US" dirty="0" err="1"/>
              <a:t>Coie</a:t>
            </a:r>
            <a:r>
              <a:rPr lang="en-US" dirty="0"/>
              <a:t>, Dodge, &amp; </a:t>
            </a:r>
            <a:r>
              <a:rPr lang="en-US" dirty="0" err="1"/>
              <a:t>Coppotelli</a:t>
            </a:r>
            <a:r>
              <a:rPr lang="en-US" dirty="0"/>
              <a:t>, 1982). </a:t>
            </a:r>
            <a:endParaRPr lang="en-US" sz="2400" dirty="0"/>
          </a:p>
          <a:p>
            <a:r>
              <a:rPr lang="en-US" dirty="0"/>
              <a:t>Current trends emphasize the assessment of both relational and overt subtypes of peer victimization (Crick &amp; </a:t>
            </a:r>
            <a:r>
              <a:rPr lang="en-US" dirty="0" err="1"/>
              <a:t>Grotpeter</a:t>
            </a:r>
            <a:r>
              <a:rPr lang="en-US" dirty="0"/>
              <a:t>, 1995), whereas the items in the CDP either tap overt victimization or are not specific to either subtype. Nonetheless, in a recent paper (Schwartz, Gorman, Dodge, et al., 2008), we used the CDP data to replicate findings from an independent 2-year longitudinal study that was conducted with separate items for relational and overt victimization (i.e., Los Angeles Social Development Project; Schwartz &amp; Gorman, 2003; Schwartz, Gorman, Duong, &amp; Nakamoto, 2008; Schwartz et al., 2005). Analyses conducted with the CDP scale produced findings that were nearly identical to the results obtained with the combined relational and overt items in the independent project, albeit for a 2-year period during middle childhood. </a:t>
            </a:r>
            <a:endParaRPr lang="en-US" sz="2400" dirty="0"/>
          </a:p>
          <a:p>
            <a:pPr lvl="1"/>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B0D10A-9C1D-A540-96A6-C52C3F4FF12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203496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Peer victimization was assessed with a peer nomination inventory that was administered when the average age of the participants was approximately 8.5 years. </a:t>
            </a:r>
          </a:p>
          <a:p>
            <a:r>
              <a:rPr lang="en-US" dirty="0"/>
              <a:t>Internalizing problems were assessed using </a:t>
            </a:r>
          </a:p>
          <a:p>
            <a:pPr lvl="1"/>
            <a:r>
              <a:rPr lang="en-US" dirty="0"/>
              <a:t>a behavior problem checklist completed by mothers in 9 consecutive years, </a:t>
            </a:r>
          </a:p>
          <a:p>
            <a:pPr lvl="1"/>
            <a:r>
              <a:rPr lang="en-US" dirty="0"/>
              <a:t>and a structured clinical interview was administered to the participants in the summer following high school graduation (10–11 years after the victimization assessment).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B0D10A-9C1D-A540-96A6-C52C3F4FF12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66820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Times New Roman" pitchFamily="18" charset="0"/>
              </a:defRPr>
            </a:lvl1pPr>
            <a:lvl2pPr marL="742950" indent="-285750" defTabSz="931863">
              <a:defRPr sz="2400">
                <a:solidFill>
                  <a:schemeClr val="tx1"/>
                </a:solidFill>
                <a:latin typeface="Times New Roman" pitchFamily="18" charset="0"/>
              </a:defRPr>
            </a:lvl2pPr>
            <a:lvl3pPr marL="1143000" indent="-228600" defTabSz="931863">
              <a:defRPr sz="2400">
                <a:solidFill>
                  <a:schemeClr val="tx1"/>
                </a:solidFill>
                <a:latin typeface="Times New Roman" pitchFamily="18" charset="0"/>
              </a:defRPr>
            </a:lvl3pPr>
            <a:lvl4pPr marL="1600200" indent="-228600" defTabSz="931863">
              <a:defRPr sz="2400">
                <a:solidFill>
                  <a:schemeClr val="tx1"/>
                </a:solidFill>
                <a:latin typeface="Times New Roman" pitchFamily="18" charset="0"/>
              </a:defRPr>
            </a:lvl4pPr>
            <a:lvl5pPr marL="2057400" indent="-228600" defTabSz="931863">
              <a:defRPr sz="2400">
                <a:solidFill>
                  <a:schemeClr val="tx1"/>
                </a:solidFill>
                <a:latin typeface="Times New Roman" pitchFamily="18" charset="0"/>
              </a:defRPr>
            </a:lvl5pPr>
            <a:lvl6pPr marL="2514600" indent="-228600" defTabSz="931863" eaLnBrk="0" fontAlgn="base" hangingPunct="0">
              <a:spcBef>
                <a:spcPct val="0"/>
              </a:spcBef>
              <a:spcAft>
                <a:spcPct val="0"/>
              </a:spcAft>
              <a:defRPr sz="2400">
                <a:solidFill>
                  <a:schemeClr val="tx1"/>
                </a:solidFill>
                <a:latin typeface="Times New Roman" pitchFamily="18" charset="0"/>
              </a:defRPr>
            </a:lvl6pPr>
            <a:lvl7pPr marL="2971800" indent="-228600" defTabSz="931863" eaLnBrk="0" fontAlgn="base" hangingPunct="0">
              <a:spcBef>
                <a:spcPct val="0"/>
              </a:spcBef>
              <a:spcAft>
                <a:spcPct val="0"/>
              </a:spcAft>
              <a:defRPr sz="2400">
                <a:solidFill>
                  <a:schemeClr val="tx1"/>
                </a:solidFill>
                <a:latin typeface="Times New Roman" pitchFamily="18" charset="0"/>
              </a:defRPr>
            </a:lvl7pPr>
            <a:lvl8pPr marL="3429000" indent="-228600" defTabSz="931863" eaLnBrk="0" fontAlgn="base" hangingPunct="0">
              <a:spcBef>
                <a:spcPct val="0"/>
              </a:spcBef>
              <a:spcAft>
                <a:spcPct val="0"/>
              </a:spcAft>
              <a:defRPr sz="2400">
                <a:solidFill>
                  <a:schemeClr val="tx1"/>
                </a:solidFill>
                <a:latin typeface="Times New Roman" pitchFamily="18" charset="0"/>
              </a:defRPr>
            </a:lvl8pPr>
            <a:lvl9pPr marL="3886200" indent="-228600" defTabSz="931863" eaLnBrk="0" fontAlgn="base" hangingPunct="0">
              <a:spcBef>
                <a:spcPct val="0"/>
              </a:spcBef>
              <a:spcAft>
                <a:spcPct val="0"/>
              </a:spcAft>
              <a:defRPr sz="2400">
                <a:solidFill>
                  <a:schemeClr val="tx1"/>
                </a:solidFill>
                <a:latin typeface="Times New Roman" pitchFamily="18" charset="0"/>
              </a:defRPr>
            </a:lvl9pPr>
          </a:lstStyle>
          <a:p>
            <a:fld id="{118BF946-7B8E-40DC-8B47-53B70B9CF8DD}" type="slidenum">
              <a:rPr lang="en-US" altLang="en-US" sz="1200" smtClean="0"/>
              <a:pPr/>
              <a:t>6</a:t>
            </a:fld>
            <a:endParaRPr lang="en-US" altLang="en-US" sz="1200"/>
          </a:p>
        </p:txBody>
      </p:sp>
      <p:sp>
        <p:nvSpPr>
          <p:cNvPr id="121859" name="Rectangle 2"/>
          <p:cNvSpPr>
            <a:spLocks noGrp="1" noRot="1" noChangeAspect="1" noChangeArrowheads="1" noTextEdit="1"/>
          </p:cNvSpPr>
          <p:nvPr>
            <p:ph type="sldImg"/>
          </p:nvPr>
        </p:nvSpPr>
        <p:spPr>
          <a:ln/>
        </p:spPr>
      </p:sp>
      <p:sp>
        <p:nvSpPr>
          <p:cNvPr id="1218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293913149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Peer victimization was assessed with a peer nomination inventory that was administered when the average age of the participants was approximately 8.5 years. </a:t>
            </a:r>
          </a:p>
          <a:p>
            <a:r>
              <a:rPr lang="en-US" dirty="0"/>
              <a:t>Internalizing problems were assessed using </a:t>
            </a:r>
          </a:p>
          <a:p>
            <a:pPr lvl="1"/>
            <a:r>
              <a:rPr lang="en-US" dirty="0"/>
              <a:t>a behavior problem checklist completed by mothers in 9 consecutive years, </a:t>
            </a:r>
          </a:p>
          <a:p>
            <a:pPr lvl="1"/>
            <a:r>
              <a:rPr lang="en-US" dirty="0"/>
              <a:t>and a structured clinical interview was administered to the participants in the summer following high school graduation (10–11 years after the victimization assessment).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B0D10A-9C1D-A540-96A6-C52C3F4FF12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455068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B0D10A-9C1D-A540-96A6-C52C3F4FF12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585946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25513" rtl="0" eaLnBrk="1" fontAlgn="base" latinLnBrk="0" hangingPunct="1">
              <a:lnSpc>
                <a:spcPct val="100000"/>
              </a:lnSpc>
              <a:spcBef>
                <a:spcPct val="0"/>
              </a:spcBef>
              <a:spcAft>
                <a:spcPct val="0"/>
              </a:spcAft>
              <a:buClrTx/>
              <a:buSzTx/>
              <a:buFontTx/>
              <a:buNone/>
              <a:tabLst/>
              <a:defRPr/>
            </a:pPr>
            <a:fld id="{E917E318-E301-3D4B-ADCD-2C2A776731B3}"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25513" rtl="0" eaLnBrk="1" fontAlgn="base" latinLnBrk="0" hangingPunct="1">
                <a:lnSpc>
                  <a:spcPct val="100000"/>
                </a:lnSpc>
                <a:spcBef>
                  <a:spcPct val="0"/>
                </a:spcBef>
                <a:spcAft>
                  <a:spcPct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743060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25513" rtl="0" eaLnBrk="1" fontAlgn="base" latinLnBrk="0" hangingPunct="1">
              <a:lnSpc>
                <a:spcPct val="100000"/>
              </a:lnSpc>
              <a:spcBef>
                <a:spcPct val="0"/>
              </a:spcBef>
              <a:spcAft>
                <a:spcPct val="0"/>
              </a:spcAft>
              <a:buClrTx/>
              <a:buSzTx/>
              <a:buFontTx/>
              <a:buNone/>
              <a:tabLst/>
              <a:defRPr/>
            </a:pPr>
            <a:fld id="{E917E318-E301-3D4B-ADCD-2C2A776731B3}"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25513" rtl="0" eaLnBrk="1" fontAlgn="base" latinLnBrk="0" hangingPunct="1">
                <a:lnSpc>
                  <a:spcPct val="100000"/>
                </a:lnSpc>
                <a:spcBef>
                  <a:spcPct val="0"/>
                </a:spcBef>
                <a:spcAft>
                  <a:spcPct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86340081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25513" rtl="0" eaLnBrk="1" fontAlgn="base" latinLnBrk="0" hangingPunct="1">
              <a:lnSpc>
                <a:spcPct val="100000"/>
              </a:lnSpc>
              <a:spcBef>
                <a:spcPct val="0"/>
              </a:spcBef>
              <a:spcAft>
                <a:spcPct val="0"/>
              </a:spcAft>
              <a:buClrTx/>
              <a:buSzTx/>
              <a:buFontTx/>
              <a:buNone/>
              <a:tabLst/>
              <a:defRPr/>
            </a:pPr>
            <a:fld id="{E917E318-E301-3D4B-ADCD-2C2A776731B3}"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25513" rtl="0" eaLnBrk="1" fontAlgn="base" latinLnBrk="0" hangingPunct="1">
                <a:lnSpc>
                  <a:spcPct val="100000"/>
                </a:lnSpc>
                <a:spcBef>
                  <a:spcPct val="0"/>
                </a:spcBef>
                <a:spcAft>
                  <a:spcPct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30366236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our final series of analyses, we conducted a series of hierarchical logistic regressions to examine relations between Grade 3=4 peer victimization and the </a:t>
            </a:r>
            <a:r>
              <a:rPr lang="en-US" sz="1200" kern="1200" dirty="0" err="1">
                <a:solidFill>
                  <a:schemeClr val="tx1"/>
                </a:solidFill>
                <a:effectLst/>
                <a:latin typeface="+mn-lt"/>
                <a:ea typeface="+mn-ea"/>
                <a:cs typeface="+mn-cs"/>
              </a:rPr>
              <a:t>dicho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tomous</a:t>
            </a:r>
            <a:r>
              <a:rPr lang="en-US" sz="1200" kern="1200" dirty="0">
                <a:solidFill>
                  <a:schemeClr val="tx1"/>
                </a:solidFill>
                <a:effectLst/>
                <a:latin typeface="+mn-lt"/>
                <a:ea typeface="+mn-ea"/>
                <a:cs typeface="+mn-cs"/>
              </a:rPr>
              <a:t> unipolar depression and anxiety diagnoses derived from the C-DIS-IV at age 18. On the first step of these models, each of the diagnostic outcomes was predicted from gender and Grade 3=4 peer victimization. On the second step, we entered the Peer Victimization x Gender interaction.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As shown in Table 4, there were significant gender effects for both anxiety and unipolar depression, with girls more likely than boys to experience each outcome. There was also a significant relation between Grade 3=4 peer victimization and unipolar depression, indicating that peer victimization had a small association with later unipolar depression. Peer victimization was not, however, predictive of anxiety outcomes. Moreover, we did not find any significant Peer Victimization x Gender interaction effects in either of the models. Thus, our analyses did not produce any evidence that the relation between peer victimization and diagnostic outcomes differs as a function of gender.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25513" rtl="0" eaLnBrk="1" fontAlgn="base" latinLnBrk="0" hangingPunct="1">
              <a:lnSpc>
                <a:spcPct val="100000"/>
              </a:lnSpc>
              <a:spcBef>
                <a:spcPct val="0"/>
              </a:spcBef>
              <a:spcAft>
                <a:spcPct val="0"/>
              </a:spcAft>
              <a:buClrTx/>
              <a:buSzTx/>
              <a:buFontTx/>
              <a:buNone/>
              <a:tabLst/>
              <a:defRPr/>
            </a:pPr>
            <a:fld id="{E917E318-E301-3D4B-ADCD-2C2A776731B3}"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25513" rtl="0" eaLnBrk="1" fontAlgn="base" latinLnBrk="0" hangingPunct="1">
                <a:lnSpc>
                  <a:spcPct val="100000"/>
                </a:lnSpc>
                <a:spcBef>
                  <a:spcPct val="0"/>
                </a:spcBef>
                <a:spcAft>
                  <a:spcPct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72104013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initial comparisons are made with an </a:t>
            </a:r>
            <a:r>
              <a:rPr lang="en-US" sz="1200" kern="1200" dirty="0" err="1">
                <a:solidFill>
                  <a:schemeClr val="tx1"/>
                </a:solidFill>
                <a:effectLst/>
                <a:latin typeface="+mn-lt"/>
                <a:ea typeface="+mn-ea"/>
                <a:cs typeface="+mn-cs"/>
              </a:rPr>
              <a:t>uncon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ditional</a:t>
            </a:r>
            <a:r>
              <a:rPr lang="en-US" sz="1200" kern="1200" dirty="0">
                <a:solidFill>
                  <a:schemeClr val="tx1"/>
                </a:solidFill>
                <a:effectLst/>
                <a:latin typeface="+mn-lt"/>
                <a:ea typeface="+mn-ea"/>
                <a:cs typeface="+mn-cs"/>
              </a:rPr>
              <a:t> means model and an unconditional growth model. The unconditional means model does not include any predictor variables, essentially implying that the outcome construct does not change over time. In the unconditional growth model, time is the only predictor variable so that change in the outcome construct that is not accounted for by substantive predictors is implied. </a:t>
            </a:r>
            <a:endParaRPr lang="en-US" dirty="0"/>
          </a:p>
          <a:p>
            <a:r>
              <a:rPr lang="en-US" sz="1200" kern="1200" dirty="0">
                <a:solidFill>
                  <a:schemeClr val="tx1"/>
                </a:solidFill>
                <a:effectLst/>
                <a:latin typeface="+mn-lt"/>
                <a:ea typeface="+mn-ea"/>
                <a:cs typeface="+mn-cs"/>
              </a:rPr>
              <a:t>Table 3 summarizes unconditional means and unconditional growth models predicting the within-child slope of internalizing. As shown, the unconditional growth model offered a significant improvement in fit beyond the unconditional means model. This pattern indicates that mother-rated internalizing problems change over time. </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B0D10A-9C1D-A540-96A6-C52C3F4FF12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041471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25513" rtl="0" eaLnBrk="1" fontAlgn="base" latinLnBrk="0" hangingPunct="1">
              <a:lnSpc>
                <a:spcPct val="100000"/>
              </a:lnSpc>
              <a:spcBef>
                <a:spcPct val="0"/>
              </a:spcBef>
              <a:spcAft>
                <a:spcPct val="0"/>
              </a:spcAft>
              <a:buClrTx/>
              <a:buSzTx/>
              <a:buFontTx/>
              <a:buNone/>
              <a:tabLst/>
              <a:defRPr/>
            </a:pPr>
            <a:fld id="{E917E318-E301-3D4B-ADCD-2C2A776731B3}"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25513" rtl="0" eaLnBrk="1" fontAlgn="base" latinLnBrk="0" hangingPunct="1">
                <a:lnSpc>
                  <a:spcPct val="100000"/>
                </a:lnSpc>
                <a:spcBef>
                  <a:spcPct val="0"/>
                </a:spcBef>
                <a:spcAft>
                  <a:spcPct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86369874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Gender</a:t>
            </a:r>
          </a:p>
          <a:p>
            <a:r>
              <a:rPr lang="en-US" dirty="0"/>
              <a:t>exploratory goal, we also examined the role of gender. The existing findings do not provide consistent evidence that gender moderates associations between peer victimization and psychosocial functioning. Moreover, studies that have followed youths for 6 or more years have sometimes excluded girls (Olweus, 1992; Sourander et al., 2007). Nonetheless, by the middle years of adolescence, gender differences in the prevalence of internalizing disorders begin to emerge (Nolen-Hoeksema &amp; </a:t>
            </a:r>
            <a:r>
              <a:rPr lang="en-US" dirty="0" err="1"/>
              <a:t>Girgus</a:t>
            </a:r>
            <a:r>
              <a:rPr lang="en-US" dirty="0"/>
              <a:t>, 1994). Marking the start of a trend that is maintained throughout much of the lifespan, girls begin to experience major depression, dysthymia, generalized anxiety disorder, and other classes of internalizing disorders at a much higher rate than boys (</a:t>
            </a:r>
            <a:r>
              <a:rPr lang="en-US" dirty="0" err="1"/>
              <a:t>Lewinsohn</a:t>
            </a:r>
            <a:r>
              <a:rPr lang="en-US" dirty="0"/>
              <a:t>, </a:t>
            </a:r>
            <a:r>
              <a:rPr lang="en-US" dirty="0" err="1"/>
              <a:t>Gotlib</a:t>
            </a:r>
            <a:r>
              <a:rPr lang="en-US" dirty="0"/>
              <a:t>, </a:t>
            </a:r>
            <a:r>
              <a:rPr lang="en-US" dirty="0" err="1"/>
              <a:t>Lewinsohn</a:t>
            </a:r>
            <a:r>
              <a:rPr lang="en-US" dirty="0"/>
              <a:t>, Seeley, &amp; Allen, 1998; </a:t>
            </a:r>
            <a:r>
              <a:rPr lang="en-US" dirty="0" err="1"/>
              <a:t>Sterba</a:t>
            </a:r>
            <a:r>
              <a:rPr lang="en-US" dirty="0"/>
              <a:t>, </a:t>
            </a:r>
            <a:r>
              <a:rPr lang="en-US" dirty="0" err="1"/>
              <a:t>Prinstein</a:t>
            </a:r>
            <a:r>
              <a:rPr lang="en-US" dirty="0"/>
              <a:t>, &amp; Cox, 2007). Some theoretical perspectives also suggest that these well-documented patterns may partially reflect the great- er susceptibility of girls to stress associated with inter- personal difficulties (Crick &amp; Zahn-</a:t>
            </a:r>
            <a:r>
              <a:rPr lang="en-US" dirty="0" err="1"/>
              <a:t>Waxler</a:t>
            </a:r>
            <a:r>
              <a:rPr lang="en-US" dirty="0"/>
              <a:t>, 2003; Leadbeater, Blatt, &amp; Quinlan, 1995; Nolen-</a:t>
            </a:r>
            <a:r>
              <a:rPr lang="en-US" dirty="0" err="1"/>
              <a:t>Hokesema</a:t>
            </a:r>
            <a:r>
              <a:rPr lang="en-US" dirty="0"/>
              <a:t> &amp; </a:t>
            </a:r>
            <a:r>
              <a:rPr lang="en-US" dirty="0" err="1"/>
              <a:t>Girgus</a:t>
            </a:r>
            <a:r>
              <a:rPr lang="en-US" dirty="0"/>
              <a:t>, 1994). </a:t>
            </a:r>
          </a:p>
          <a:p>
            <a:endParaRPr lang="en-US" dirty="0"/>
          </a:p>
          <a:p>
            <a:r>
              <a:rPr lang="en-US" dirty="0"/>
              <a:t>Trained evaluators of psychopathology</a:t>
            </a:r>
          </a:p>
          <a:p>
            <a:r>
              <a:rPr lang="en-US" dirty="0"/>
              <a:t>A related methodological issue is that the extant research has been characterized by a nearly exclusive reliance on analogue assessments of symptoms or inter- </a:t>
            </a:r>
            <a:r>
              <a:rPr lang="en-US" dirty="0" err="1"/>
              <a:t>nalizing</a:t>
            </a:r>
            <a:r>
              <a:rPr lang="en-US" dirty="0"/>
              <a:t> tendencies. Generally, anxiety, depression, and associated difficulties are assessed via self-report ques- </a:t>
            </a:r>
            <a:r>
              <a:rPr lang="en-US" dirty="0" err="1"/>
              <a:t>tionnaires</a:t>
            </a:r>
            <a:r>
              <a:rPr lang="en-US" dirty="0"/>
              <a:t> or behavior problem checklists. The resulting indices are assumed to have a continuous distribution with most children having at least some level of symptoms. An alternative model, which often underlies intervention efforts, would view depression and anxiety primarily as extreme outcomes. From this framework, assessments would be optimized to capture traits, signs, and symptoms that are indicative of clinically significant levels of internalized distress. In the current study, we complemented our focus on trajectories of internalizing behavior problems by considering diagnostic outcomes determined by trained clinical evaluators. </a:t>
            </a:r>
          </a:p>
          <a:p>
            <a:endParaRPr lang="en-US" dirty="0"/>
          </a:p>
          <a:p>
            <a:r>
              <a:rPr lang="en-US" i="1" u="sng" dirty="0"/>
              <a:t>Inter</a:t>
            </a:r>
            <a:r>
              <a:rPr lang="en-US" dirty="0"/>
              <a:t>individual and </a:t>
            </a:r>
            <a:r>
              <a:rPr lang="en-US" i="1" u="sng" dirty="0"/>
              <a:t>Intra</a:t>
            </a:r>
            <a:r>
              <a:rPr lang="en-US" dirty="0"/>
              <a:t>individual Change</a:t>
            </a:r>
          </a:p>
          <a:p>
            <a:r>
              <a:rPr lang="en-US" dirty="0"/>
              <a:t>Typically, there is an initial assessment of functioning during childhood or adolescence with a follow-up at a later point in develop- </a:t>
            </a:r>
            <a:r>
              <a:rPr lang="en-US" dirty="0" err="1"/>
              <a:t>ment</a:t>
            </a:r>
            <a:r>
              <a:rPr lang="en-US" dirty="0"/>
              <a:t> (Isaacs et al., 2008; Olweus, 1993). Designs of this nature can illuminate the pattern of interindividual associations and provide a snapshot of relations between children’s propensity to be mistreated by peers and individual differences in distress. However, as Wohlwill (1973) noted, analysis of intraindividual change is central to an understanding of development. This distinction between inter- and intraindividual differences essentially reflects relative rank (i.e., whether a child experiences a high level of internalizing problems com- pared to his or her peers) versus the change experienced by children over time (i.e., whether a child’s absolute level of internalizing increases or decreases across develop- </a:t>
            </a:r>
            <a:r>
              <a:rPr lang="en-US" dirty="0" err="1"/>
              <a:t>ment</a:t>
            </a:r>
            <a:r>
              <a:rPr lang="en-US" dirty="0"/>
              <a:t>). The latter issue requires that outcomes be assessed over multiple waves so that within-child slopes can be calculated (Singer &amp; Willet, 2003). </a:t>
            </a:r>
          </a:p>
          <a:p>
            <a:r>
              <a:rPr lang="en-US" dirty="0"/>
              <a:t>A focus on within-child change would also be consist- </a:t>
            </a:r>
            <a:r>
              <a:rPr lang="en-US" dirty="0" err="1"/>
              <a:t>ent</a:t>
            </a:r>
            <a:r>
              <a:rPr lang="en-US" dirty="0"/>
              <a:t> with recent trends in research on peer victimization (Barker et al., 2008; Boivin, </a:t>
            </a:r>
            <a:r>
              <a:rPr lang="en-US" dirty="0" err="1"/>
              <a:t>Peticlerc</a:t>
            </a:r>
            <a:r>
              <a:rPr lang="en-US" dirty="0"/>
              <a:t>, Feng, Barker, &amp; Delgadillo, 2010; Rudolph, Troop-Gordon, Hessel, &amp; Schmidt, 2011). Increasingly, investigators have </a:t>
            </a:r>
            <a:r>
              <a:rPr lang="en-US" dirty="0" err="1"/>
              <a:t>empha</a:t>
            </a:r>
            <a:r>
              <a:rPr lang="en-US" dirty="0"/>
              <a:t>- sized </a:t>
            </a:r>
            <a:r>
              <a:rPr lang="en-US" dirty="0" err="1"/>
              <a:t>multiwave</a:t>
            </a:r>
            <a:r>
              <a:rPr lang="en-US" dirty="0"/>
              <a:t> designs that support analysis of adjust- </a:t>
            </a:r>
            <a:r>
              <a:rPr lang="en-US" dirty="0" err="1"/>
              <a:t>ment</a:t>
            </a:r>
            <a:r>
              <a:rPr lang="en-US" dirty="0"/>
              <a:t> trajectories. Although these approaches have most often been applied in designs that target relatively constrained periods of 3 years or less, this empirical direction supports a potentially informative analytic shift. The literature on peer victimization has begun to examine multiple forms of developmental process.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B0D10A-9C1D-A540-96A6-C52C3F4FF12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756226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B0D10A-9C1D-A540-96A6-C52C3F4FF12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02557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Times New Roman" pitchFamily="18" charset="0"/>
              </a:defRPr>
            </a:lvl1pPr>
            <a:lvl2pPr marL="742950" indent="-285750" defTabSz="931863">
              <a:defRPr sz="2400">
                <a:solidFill>
                  <a:schemeClr val="tx1"/>
                </a:solidFill>
                <a:latin typeface="Times New Roman" pitchFamily="18" charset="0"/>
              </a:defRPr>
            </a:lvl2pPr>
            <a:lvl3pPr marL="1143000" indent="-228600" defTabSz="931863">
              <a:defRPr sz="2400">
                <a:solidFill>
                  <a:schemeClr val="tx1"/>
                </a:solidFill>
                <a:latin typeface="Times New Roman" pitchFamily="18" charset="0"/>
              </a:defRPr>
            </a:lvl3pPr>
            <a:lvl4pPr marL="1600200" indent="-228600" defTabSz="931863">
              <a:defRPr sz="2400">
                <a:solidFill>
                  <a:schemeClr val="tx1"/>
                </a:solidFill>
                <a:latin typeface="Times New Roman" pitchFamily="18" charset="0"/>
              </a:defRPr>
            </a:lvl4pPr>
            <a:lvl5pPr marL="2057400" indent="-228600" defTabSz="931863">
              <a:defRPr sz="2400">
                <a:solidFill>
                  <a:schemeClr val="tx1"/>
                </a:solidFill>
                <a:latin typeface="Times New Roman" pitchFamily="18" charset="0"/>
              </a:defRPr>
            </a:lvl5pPr>
            <a:lvl6pPr marL="2514600" indent="-228600" defTabSz="931863" eaLnBrk="0" fontAlgn="base" hangingPunct="0">
              <a:spcBef>
                <a:spcPct val="0"/>
              </a:spcBef>
              <a:spcAft>
                <a:spcPct val="0"/>
              </a:spcAft>
              <a:defRPr sz="2400">
                <a:solidFill>
                  <a:schemeClr val="tx1"/>
                </a:solidFill>
                <a:latin typeface="Times New Roman" pitchFamily="18" charset="0"/>
              </a:defRPr>
            </a:lvl6pPr>
            <a:lvl7pPr marL="2971800" indent="-228600" defTabSz="931863" eaLnBrk="0" fontAlgn="base" hangingPunct="0">
              <a:spcBef>
                <a:spcPct val="0"/>
              </a:spcBef>
              <a:spcAft>
                <a:spcPct val="0"/>
              </a:spcAft>
              <a:defRPr sz="2400">
                <a:solidFill>
                  <a:schemeClr val="tx1"/>
                </a:solidFill>
                <a:latin typeface="Times New Roman" pitchFamily="18" charset="0"/>
              </a:defRPr>
            </a:lvl7pPr>
            <a:lvl8pPr marL="3429000" indent="-228600" defTabSz="931863" eaLnBrk="0" fontAlgn="base" hangingPunct="0">
              <a:spcBef>
                <a:spcPct val="0"/>
              </a:spcBef>
              <a:spcAft>
                <a:spcPct val="0"/>
              </a:spcAft>
              <a:defRPr sz="2400">
                <a:solidFill>
                  <a:schemeClr val="tx1"/>
                </a:solidFill>
                <a:latin typeface="Times New Roman" pitchFamily="18" charset="0"/>
              </a:defRPr>
            </a:lvl8pPr>
            <a:lvl9pPr marL="3886200" indent="-228600" defTabSz="931863" eaLnBrk="0" fontAlgn="base" hangingPunct="0">
              <a:spcBef>
                <a:spcPct val="0"/>
              </a:spcBef>
              <a:spcAft>
                <a:spcPct val="0"/>
              </a:spcAft>
              <a:defRPr sz="2400">
                <a:solidFill>
                  <a:schemeClr val="tx1"/>
                </a:solidFill>
                <a:latin typeface="Times New Roman" pitchFamily="18" charset="0"/>
              </a:defRPr>
            </a:lvl9pPr>
          </a:lstStyle>
          <a:p>
            <a:fld id="{42BD4426-EF89-4ADA-9B4C-38047DA78066}" type="slidenum">
              <a:rPr lang="en-US" altLang="en-US" sz="1200" smtClean="0"/>
              <a:pPr/>
              <a:t>7</a:t>
            </a:fld>
            <a:endParaRPr lang="en-US" altLang="en-US" sz="1200"/>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92913943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Class Questions:</a:t>
            </a:r>
          </a:p>
          <a:p>
            <a:r>
              <a:rPr lang="en-US" sz="1200" dirty="0">
                <a:solidFill>
                  <a:srgbClr val="000000"/>
                </a:solidFill>
              </a:rPr>
              <a:t>I'm really interested to learn more about the methodology used for this study. As I was reading, I was thinking about the likelihood of one becoming chronically susceptible to bullying or targeted behavior. In school districts where the child/adolescent might be in class each year with the same people (and their previous history following them), is victimhood in middle school not correlated to victimhood later as well? Or quantity of friends later in high school? The authors highlight the limitation of only having this single time point of victimization, but I'm very curious!</a:t>
            </a:r>
          </a:p>
          <a:p>
            <a:endParaRPr lang="en-US" sz="1200" dirty="0">
              <a:solidFill>
                <a:srgbClr val="000000"/>
              </a:solidFill>
            </a:endParaRPr>
          </a:p>
          <a:p>
            <a:r>
              <a:rPr lang="en-US" sz="1200" dirty="0">
                <a:solidFill>
                  <a:srgbClr val="000000"/>
                </a:solidFill>
              </a:rPr>
              <a:t>Kaitlyn, I agree with what has been said. Extending this line of reasoning, This article left me wondering 1) about possible indicators of what might make an adolescent more likely to be bullied growing up (i.e., can we identify these individuals), and 2) identifying those who are likely to be bullies? If we know these things, I think it would aid in the creation of a great preventative intervention. </a:t>
            </a:r>
          </a:p>
          <a:p>
            <a:endParaRPr lang="en-US" sz="1200" dirty="0">
              <a:solidFill>
                <a:srgbClr val="000000"/>
              </a:solidFill>
            </a:endParaRPr>
          </a:p>
          <a:p>
            <a:r>
              <a:rPr lang="en-US" sz="1200" dirty="0">
                <a:solidFill>
                  <a:srgbClr val="000000"/>
                </a:solidFill>
              </a:rPr>
              <a:t>Schwartz et al. (2014) examined the possibility of peer victimization in middle school as an indicator of internalizing behavior problems during adolescence. Their findings suggest that peer victimization in middle childhood was related to internalizing behavior </a:t>
            </a:r>
            <a:r>
              <a:rPr lang="en-US" sz="1200" dirty="0" err="1">
                <a:solidFill>
                  <a:srgbClr val="000000"/>
                </a:solidFill>
              </a:rPr>
              <a:t>probelms</a:t>
            </a:r>
            <a:r>
              <a:rPr lang="en-US" sz="1200" dirty="0">
                <a:solidFill>
                  <a:srgbClr val="000000"/>
                </a:solidFill>
              </a:rPr>
              <a:t> through late adolescence, in addition to having a moderate relationship to unipolar depressive disorders in late adolescence. I would be interested to know if family characteristics could act as protective factors for adolescents in this case.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B0D10A-9C1D-A540-96A6-C52C3F4FF12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419314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17E318-E301-3D4B-ADCD-2C2A776731B3}" type="slidenum">
              <a:rPr lang="en-US" smtClean="0">
                <a:solidFill>
                  <a:prstClr val="black"/>
                </a:solidFill>
              </a:rPr>
              <a:pPr/>
              <a:t>85</a:t>
            </a:fld>
            <a:endParaRPr lang="en-US">
              <a:solidFill>
                <a:prstClr val="black"/>
              </a:solidFill>
            </a:endParaRPr>
          </a:p>
        </p:txBody>
      </p:sp>
    </p:spTree>
    <p:extLst>
      <p:ext uri="{BB962C8B-B14F-4D97-AF65-F5344CB8AC3E}">
        <p14:creationId xmlns:p14="http://schemas.microsoft.com/office/powerpoint/2010/main" val="256626504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17E318-E301-3D4B-ADCD-2C2A776731B3}" type="slidenum">
              <a:rPr lang="en-US" smtClean="0">
                <a:solidFill>
                  <a:prstClr val="black"/>
                </a:solidFill>
              </a:rPr>
              <a:pPr/>
              <a:t>86</a:t>
            </a:fld>
            <a:endParaRPr lang="en-US">
              <a:solidFill>
                <a:prstClr val="black"/>
              </a:solidFill>
            </a:endParaRPr>
          </a:p>
        </p:txBody>
      </p:sp>
    </p:spTree>
    <p:extLst>
      <p:ext uri="{BB962C8B-B14F-4D97-AF65-F5344CB8AC3E}">
        <p14:creationId xmlns:p14="http://schemas.microsoft.com/office/powerpoint/2010/main" val="232904287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8244" indent="-168244">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A8B732B4-A220-4D64-89E5-594291243225}" type="slidenum">
              <a:rPr lang="en-US" smtClean="0">
                <a:solidFill>
                  <a:prstClr val="black"/>
                </a:solidFill>
              </a:rPr>
              <a:pPr/>
              <a:t>87</a:t>
            </a:fld>
            <a:endParaRPr lang="en-US">
              <a:solidFill>
                <a:prstClr val="black"/>
              </a:solidFill>
            </a:endParaRPr>
          </a:p>
        </p:txBody>
      </p:sp>
    </p:spTree>
    <p:extLst>
      <p:ext uri="{BB962C8B-B14F-4D97-AF65-F5344CB8AC3E}">
        <p14:creationId xmlns:p14="http://schemas.microsoft.com/office/powerpoint/2010/main" val="10128348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17E318-E301-3D4B-ADCD-2C2A776731B3}" type="slidenum">
              <a:rPr lang="en-US" smtClean="0">
                <a:solidFill>
                  <a:prstClr val="black"/>
                </a:solidFill>
              </a:rPr>
              <a:pPr/>
              <a:t>88</a:t>
            </a:fld>
            <a:endParaRPr lang="en-US">
              <a:solidFill>
                <a:prstClr val="black"/>
              </a:solidFill>
            </a:endParaRPr>
          </a:p>
        </p:txBody>
      </p:sp>
    </p:spTree>
    <p:extLst>
      <p:ext uri="{BB962C8B-B14F-4D97-AF65-F5344CB8AC3E}">
        <p14:creationId xmlns:p14="http://schemas.microsoft.com/office/powerpoint/2010/main" val="254815241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17E318-E301-3D4B-ADCD-2C2A776731B3}" type="slidenum">
              <a:rPr lang="en-US" smtClean="0">
                <a:solidFill>
                  <a:prstClr val="black"/>
                </a:solidFill>
              </a:rPr>
              <a:pPr/>
              <a:t>89</a:t>
            </a:fld>
            <a:endParaRPr lang="en-US">
              <a:solidFill>
                <a:prstClr val="black"/>
              </a:solidFill>
            </a:endParaRPr>
          </a:p>
        </p:txBody>
      </p:sp>
    </p:spTree>
    <p:extLst>
      <p:ext uri="{BB962C8B-B14F-4D97-AF65-F5344CB8AC3E}">
        <p14:creationId xmlns:p14="http://schemas.microsoft.com/office/powerpoint/2010/main" val="130211532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17E318-E301-3D4B-ADCD-2C2A776731B3}" type="slidenum">
              <a:rPr lang="en-US" smtClean="0">
                <a:solidFill>
                  <a:prstClr val="black"/>
                </a:solidFill>
              </a:rPr>
              <a:pPr/>
              <a:t>90</a:t>
            </a:fld>
            <a:endParaRPr lang="en-US">
              <a:solidFill>
                <a:prstClr val="black"/>
              </a:solidFill>
            </a:endParaRPr>
          </a:p>
        </p:txBody>
      </p:sp>
    </p:spTree>
    <p:extLst>
      <p:ext uri="{BB962C8B-B14F-4D97-AF65-F5344CB8AC3E}">
        <p14:creationId xmlns:p14="http://schemas.microsoft.com/office/powerpoint/2010/main" val="238664457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17E318-E301-3D4B-ADCD-2C2A776731B3}" type="slidenum">
              <a:rPr lang="en-US" smtClean="0">
                <a:solidFill>
                  <a:prstClr val="black"/>
                </a:solidFill>
              </a:rPr>
              <a:pPr/>
              <a:t>91</a:t>
            </a:fld>
            <a:endParaRPr lang="en-US">
              <a:solidFill>
                <a:prstClr val="black"/>
              </a:solidFill>
            </a:endParaRPr>
          </a:p>
        </p:txBody>
      </p:sp>
    </p:spTree>
    <p:extLst>
      <p:ext uri="{BB962C8B-B14F-4D97-AF65-F5344CB8AC3E}">
        <p14:creationId xmlns:p14="http://schemas.microsoft.com/office/powerpoint/2010/main" val="32427482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B732B4-A220-4D64-89E5-594291243225}" type="slidenum">
              <a:rPr lang="en-US" smtClean="0">
                <a:solidFill>
                  <a:prstClr val="black"/>
                </a:solidFill>
              </a:rPr>
              <a:pPr/>
              <a:t>92</a:t>
            </a:fld>
            <a:endParaRPr lang="en-US">
              <a:solidFill>
                <a:prstClr val="black"/>
              </a:solidFill>
            </a:endParaRPr>
          </a:p>
        </p:txBody>
      </p:sp>
    </p:spTree>
    <p:extLst>
      <p:ext uri="{BB962C8B-B14F-4D97-AF65-F5344CB8AC3E}">
        <p14:creationId xmlns:p14="http://schemas.microsoft.com/office/powerpoint/2010/main" val="343436164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4B148D3-88C9-4A5B-8C9F-9E6D1288B9FA}" type="slidenum">
              <a:rPr lang="en-US"/>
              <a:pPr/>
              <a:t>93</a:t>
            </a:fld>
            <a:endParaRPr lang="en-US"/>
          </a:p>
        </p:txBody>
      </p:sp>
      <p:sp>
        <p:nvSpPr>
          <p:cNvPr id="652290" name="Rectangle 2"/>
          <p:cNvSpPr>
            <a:spLocks noGrp="1" noRot="1" noChangeAspect="1" noChangeArrowheads="1" noTextEdit="1"/>
          </p:cNvSpPr>
          <p:nvPr>
            <p:ph type="sldImg"/>
          </p:nvPr>
        </p:nvSpPr>
        <p:spPr>
          <a:ln/>
        </p:spPr>
      </p:sp>
      <p:sp>
        <p:nvSpPr>
          <p:cNvPr id="652291" name="Rectangle 3"/>
          <p:cNvSpPr>
            <a:spLocks noGrp="1" noChangeArrowheads="1"/>
          </p:cNvSpPr>
          <p:nvPr>
            <p:ph type="body" idx="1"/>
          </p:nvPr>
        </p:nvSpPr>
        <p:spPr/>
        <p:txBody>
          <a:bodyPr/>
          <a:lstStyle/>
          <a:p>
            <a:r>
              <a:rPr lang="en-US"/>
              <a:t>Friendship = presense of close, mutual, and voluntary dyadic bilateral relationship (RECIPROCITY and FEELING OF PERCEIVED EQUALITY</a:t>
            </a:r>
          </a:p>
        </p:txBody>
      </p:sp>
    </p:spTree>
    <p:extLst>
      <p:ext uri="{BB962C8B-B14F-4D97-AF65-F5344CB8AC3E}">
        <p14:creationId xmlns:p14="http://schemas.microsoft.com/office/powerpoint/2010/main" val="37336363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B732B4-A220-4D64-89E5-594291243225}" type="slidenum">
              <a:rPr lang="en-US" smtClean="0"/>
              <a:pPr/>
              <a:t>8</a:t>
            </a:fld>
            <a:endParaRPr lang="en-US"/>
          </a:p>
        </p:txBody>
      </p:sp>
    </p:spTree>
    <p:extLst>
      <p:ext uri="{BB962C8B-B14F-4D97-AF65-F5344CB8AC3E}">
        <p14:creationId xmlns:p14="http://schemas.microsoft.com/office/powerpoint/2010/main" val="99474859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3862A70-2ECE-4CCD-9427-5D52544AE48A}" type="slidenum">
              <a:rPr lang="en-US"/>
              <a:pPr/>
              <a:t>94</a:t>
            </a:fld>
            <a:endParaRPr lang="en-US"/>
          </a:p>
        </p:txBody>
      </p:sp>
      <p:sp>
        <p:nvSpPr>
          <p:cNvPr id="654338" name="Rectangle 2"/>
          <p:cNvSpPr>
            <a:spLocks noGrp="1" noRot="1" noChangeAspect="1" noChangeArrowheads="1" noTextEdit="1"/>
          </p:cNvSpPr>
          <p:nvPr>
            <p:ph type="sldImg"/>
          </p:nvPr>
        </p:nvSpPr>
        <p:spPr>
          <a:ln/>
        </p:spPr>
      </p:sp>
      <p:sp>
        <p:nvSpPr>
          <p:cNvPr id="654339" name="Rectangle 3"/>
          <p:cNvSpPr>
            <a:spLocks noGrp="1" noChangeArrowheads="1"/>
          </p:cNvSpPr>
          <p:nvPr>
            <p:ph type="body" idx="1"/>
          </p:nvPr>
        </p:nvSpPr>
        <p:spPr/>
        <p:txBody>
          <a:bodyPr/>
          <a:lstStyle/>
          <a:p>
            <a:r>
              <a:rPr lang="en-US"/>
              <a:t>Changes reflect increases in perspective-taking skills and understandings of reciprocity (parallels cognitive changes of perceptions of world as concete vs. abstract)</a:t>
            </a:r>
          </a:p>
        </p:txBody>
      </p:sp>
    </p:spTree>
    <p:extLst>
      <p:ext uri="{BB962C8B-B14F-4D97-AF65-F5344CB8AC3E}">
        <p14:creationId xmlns:p14="http://schemas.microsoft.com/office/powerpoint/2010/main" val="77507862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B732B4-A220-4D64-89E5-594291243225}" type="slidenum">
              <a:rPr lang="en-US" smtClean="0"/>
              <a:pPr/>
              <a:t>95</a:t>
            </a:fld>
            <a:endParaRPr lang="en-US"/>
          </a:p>
        </p:txBody>
      </p:sp>
    </p:spTree>
    <p:extLst>
      <p:ext uri="{BB962C8B-B14F-4D97-AF65-F5344CB8AC3E}">
        <p14:creationId xmlns:p14="http://schemas.microsoft.com/office/powerpoint/2010/main" val="382102228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B732B4-A220-4D64-89E5-594291243225}" type="slidenum">
              <a:rPr lang="en-US" smtClean="0"/>
              <a:pPr/>
              <a:t>96</a:t>
            </a:fld>
            <a:endParaRPr lang="en-US"/>
          </a:p>
        </p:txBody>
      </p:sp>
    </p:spTree>
    <p:extLst>
      <p:ext uri="{BB962C8B-B14F-4D97-AF65-F5344CB8AC3E}">
        <p14:creationId xmlns:p14="http://schemas.microsoft.com/office/powerpoint/2010/main" val="352280803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a:ln/>
        </p:spPr>
      </p:sp>
      <p:sp>
        <p:nvSpPr>
          <p:cNvPr id="870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870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Times New Roman" panose="02020603050405020304" pitchFamily="18" charset="0"/>
              </a:defRPr>
            </a:lvl1pPr>
            <a:lvl2pPr marL="742950" indent="-285750" defTabSz="931863">
              <a:defRPr sz="2400">
                <a:solidFill>
                  <a:schemeClr val="tx1"/>
                </a:solidFill>
                <a:latin typeface="Times New Roman" panose="02020603050405020304" pitchFamily="18" charset="0"/>
              </a:defRPr>
            </a:lvl2pPr>
            <a:lvl3pPr marL="1143000" indent="-228600" defTabSz="931863">
              <a:defRPr sz="2400">
                <a:solidFill>
                  <a:schemeClr val="tx1"/>
                </a:solidFill>
                <a:latin typeface="Times New Roman" panose="02020603050405020304" pitchFamily="18" charset="0"/>
              </a:defRPr>
            </a:lvl3pPr>
            <a:lvl4pPr marL="1600200" indent="-228600" defTabSz="931863">
              <a:defRPr sz="2400">
                <a:solidFill>
                  <a:schemeClr val="tx1"/>
                </a:solidFill>
                <a:latin typeface="Times New Roman" panose="02020603050405020304" pitchFamily="18" charset="0"/>
              </a:defRPr>
            </a:lvl4pPr>
            <a:lvl5pPr marL="2057400" indent="-228600" defTabSz="931863">
              <a:defRPr sz="2400">
                <a:solidFill>
                  <a:schemeClr val="tx1"/>
                </a:solidFill>
                <a:latin typeface="Times New Roman" panose="02020603050405020304" pitchFamily="18" charset="0"/>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defRPr>
            </a:lvl9pPr>
          </a:lstStyle>
          <a:p>
            <a:fld id="{4B06F9DB-74C4-4ED7-B7EC-15381B2FC4AD}" type="slidenum">
              <a:rPr lang="en-US" altLang="en-US" sz="1200" smtClean="0"/>
              <a:pPr/>
              <a:t>97</a:t>
            </a:fld>
            <a:endParaRPr lang="en-US" altLang="en-US" sz="1200"/>
          </a:p>
        </p:txBody>
      </p:sp>
    </p:spTree>
    <p:extLst>
      <p:ext uri="{BB962C8B-B14F-4D97-AF65-F5344CB8AC3E}">
        <p14:creationId xmlns:p14="http://schemas.microsoft.com/office/powerpoint/2010/main" val="375552232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a:ln/>
        </p:spPr>
      </p:sp>
      <p:sp>
        <p:nvSpPr>
          <p:cNvPr id="890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890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Times New Roman" panose="02020603050405020304" pitchFamily="18" charset="0"/>
              </a:defRPr>
            </a:lvl1pPr>
            <a:lvl2pPr marL="742950" indent="-285750" defTabSz="931863">
              <a:defRPr sz="2400">
                <a:solidFill>
                  <a:schemeClr val="tx1"/>
                </a:solidFill>
                <a:latin typeface="Times New Roman" panose="02020603050405020304" pitchFamily="18" charset="0"/>
              </a:defRPr>
            </a:lvl2pPr>
            <a:lvl3pPr marL="1143000" indent="-228600" defTabSz="931863">
              <a:defRPr sz="2400">
                <a:solidFill>
                  <a:schemeClr val="tx1"/>
                </a:solidFill>
                <a:latin typeface="Times New Roman" panose="02020603050405020304" pitchFamily="18" charset="0"/>
              </a:defRPr>
            </a:lvl3pPr>
            <a:lvl4pPr marL="1600200" indent="-228600" defTabSz="931863">
              <a:defRPr sz="2400">
                <a:solidFill>
                  <a:schemeClr val="tx1"/>
                </a:solidFill>
                <a:latin typeface="Times New Roman" panose="02020603050405020304" pitchFamily="18" charset="0"/>
              </a:defRPr>
            </a:lvl4pPr>
            <a:lvl5pPr marL="2057400" indent="-228600" defTabSz="931863">
              <a:defRPr sz="2400">
                <a:solidFill>
                  <a:schemeClr val="tx1"/>
                </a:solidFill>
                <a:latin typeface="Times New Roman" panose="02020603050405020304" pitchFamily="18" charset="0"/>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defRPr>
            </a:lvl9pPr>
          </a:lstStyle>
          <a:p>
            <a:fld id="{C775F4C7-2D3E-4EED-84AA-70A7338ADAF6}" type="slidenum">
              <a:rPr lang="en-US" altLang="en-US" sz="1200" smtClean="0"/>
              <a:pPr/>
              <a:t>98</a:t>
            </a:fld>
            <a:endParaRPr lang="en-US" altLang="en-US" sz="1200"/>
          </a:p>
        </p:txBody>
      </p:sp>
    </p:spTree>
    <p:extLst>
      <p:ext uri="{BB962C8B-B14F-4D97-AF65-F5344CB8AC3E}">
        <p14:creationId xmlns:p14="http://schemas.microsoft.com/office/powerpoint/2010/main" val="251582140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a:ln/>
        </p:spPr>
      </p:sp>
      <p:sp>
        <p:nvSpPr>
          <p:cNvPr id="1054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054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Times New Roman" panose="02020603050405020304" pitchFamily="18" charset="0"/>
              </a:defRPr>
            </a:lvl1pPr>
            <a:lvl2pPr marL="742950" indent="-285750" defTabSz="931863">
              <a:defRPr sz="2400">
                <a:solidFill>
                  <a:schemeClr val="tx1"/>
                </a:solidFill>
                <a:latin typeface="Times New Roman" panose="02020603050405020304" pitchFamily="18" charset="0"/>
              </a:defRPr>
            </a:lvl2pPr>
            <a:lvl3pPr marL="1143000" indent="-228600" defTabSz="931863">
              <a:defRPr sz="2400">
                <a:solidFill>
                  <a:schemeClr val="tx1"/>
                </a:solidFill>
                <a:latin typeface="Times New Roman" panose="02020603050405020304" pitchFamily="18" charset="0"/>
              </a:defRPr>
            </a:lvl3pPr>
            <a:lvl4pPr marL="1600200" indent="-228600" defTabSz="931863">
              <a:defRPr sz="2400">
                <a:solidFill>
                  <a:schemeClr val="tx1"/>
                </a:solidFill>
                <a:latin typeface="Times New Roman" panose="02020603050405020304" pitchFamily="18" charset="0"/>
              </a:defRPr>
            </a:lvl4pPr>
            <a:lvl5pPr marL="2057400" indent="-228600" defTabSz="931863">
              <a:defRPr sz="2400">
                <a:solidFill>
                  <a:schemeClr val="tx1"/>
                </a:solidFill>
                <a:latin typeface="Times New Roman" panose="02020603050405020304" pitchFamily="18" charset="0"/>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defRPr>
            </a:lvl9pPr>
          </a:lstStyle>
          <a:p>
            <a:fld id="{6B7D1CC7-BD5C-44E6-831D-D159FDD1AC91}" type="slidenum">
              <a:rPr lang="en-US" altLang="en-US" sz="1200" smtClean="0"/>
              <a:pPr/>
              <a:t>99</a:t>
            </a:fld>
            <a:endParaRPr lang="en-US" altLang="en-US" sz="1200"/>
          </a:p>
        </p:txBody>
      </p:sp>
    </p:spTree>
    <p:extLst>
      <p:ext uri="{BB962C8B-B14F-4D97-AF65-F5344CB8AC3E}">
        <p14:creationId xmlns:p14="http://schemas.microsoft.com/office/powerpoint/2010/main" val="101855616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a:ln/>
        </p:spPr>
      </p:sp>
      <p:sp>
        <p:nvSpPr>
          <p:cNvPr id="1075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075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Times New Roman" panose="02020603050405020304" pitchFamily="18" charset="0"/>
              </a:defRPr>
            </a:lvl1pPr>
            <a:lvl2pPr marL="742950" indent="-285750" defTabSz="931863">
              <a:defRPr sz="2400">
                <a:solidFill>
                  <a:schemeClr val="tx1"/>
                </a:solidFill>
                <a:latin typeface="Times New Roman" panose="02020603050405020304" pitchFamily="18" charset="0"/>
              </a:defRPr>
            </a:lvl2pPr>
            <a:lvl3pPr marL="1143000" indent="-228600" defTabSz="931863">
              <a:defRPr sz="2400">
                <a:solidFill>
                  <a:schemeClr val="tx1"/>
                </a:solidFill>
                <a:latin typeface="Times New Roman" panose="02020603050405020304" pitchFamily="18" charset="0"/>
              </a:defRPr>
            </a:lvl3pPr>
            <a:lvl4pPr marL="1600200" indent="-228600" defTabSz="931863">
              <a:defRPr sz="2400">
                <a:solidFill>
                  <a:schemeClr val="tx1"/>
                </a:solidFill>
                <a:latin typeface="Times New Roman" panose="02020603050405020304" pitchFamily="18" charset="0"/>
              </a:defRPr>
            </a:lvl4pPr>
            <a:lvl5pPr marL="2057400" indent="-228600" defTabSz="931863">
              <a:defRPr sz="2400">
                <a:solidFill>
                  <a:schemeClr val="tx1"/>
                </a:solidFill>
                <a:latin typeface="Times New Roman" panose="02020603050405020304" pitchFamily="18" charset="0"/>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defRPr>
            </a:lvl9pPr>
          </a:lstStyle>
          <a:p>
            <a:fld id="{E41C41AF-1B7D-4FB5-B884-22F1AEAC7BBD}" type="slidenum">
              <a:rPr lang="en-US" altLang="en-US" sz="1200" smtClean="0"/>
              <a:pPr/>
              <a:t>100</a:t>
            </a:fld>
            <a:endParaRPr lang="en-US" altLang="en-US" sz="1200"/>
          </a:p>
        </p:txBody>
      </p:sp>
    </p:spTree>
    <p:extLst>
      <p:ext uri="{BB962C8B-B14F-4D97-AF65-F5344CB8AC3E}">
        <p14:creationId xmlns:p14="http://schemas.microsoft.com/office/powerpoint/2010/main" val="143923775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a:ln/>
        </p:spPr>
      </p:sp>
      <p:sp>
        <p:nvSpPr>
          <p:cNvPr id="1095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095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Times New Roman" panose="02020603050405020304" pitchFamily="18" charset="0"/>
              </a:defRPr>
            </a:lvl1pPr>
            <a:lvl2pPr marL="742950" indent="-285750" defTabSz="931863">
              <a:defRPr sz="2400">
                <a:solidFill>
                  <a:schemeClr val="tx1"/>
                </a:solidFill>
                <a:latin typeface="Times New Roman" panose="02020603050405020304" pitchFamily="18" charset="0"/>
              </a:defRPr>
            </a:lvl2pPr>
            <a:lvl3pPr marL="1143000" indent="-228600" defTabSz="931863">
              <a:defRPr sz="2400">
                <a:solidFill>
                  <a:schemeClr val="tx1"/>
                </a:solidFill>
                <a:latin typeface="Times New Roman" panose="02020603050405020304" pitchFamily="18" charset="0"/>
              </a:defRPr>
            </a:lvl3pPr>
            <a:lvl4pPr marL="1600200" indent="-228600" defTabSz="931863">
              <a:defRPr sz="2400">
                <a:solidFill>
                  <a:schemeClr val="tx1"/>
                </a:solidFill>
                <a:latin typeface="Times New Roman" panose="02020603050405020304" pitchFamily="18" charset="0"/>
              </a:defRPr>
            </a:lvl4pPr>
            <a:lvl5pPr marL="2057400" indent="-228600" defTabSz="931863">
              <a:defRPr sz="2400">
                <a:solidFill>
                  <a:schemeClr val="tx1"/>
                </a:solidFill>
                <a:latin typeface="Times New Roman" panose="02020603050405020304" pitchFamily="18" charset="0"/>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defRPr>
            </a:lvl9pPr>
          </a:lstStyle>
          <a:p>
            <a:fld id="{9591EA27-4148-47C0-8CC8-4E02A7332F9A}" type="slidenum">
              <a:rPr lang="en-US" altLang="en-US" sz="1200" smtClean="0"/>
              <a:pPr/>
              <a:t>101</a:t>
            </a:fld>
            <a:endParaRPr lang="en-US" altLang="en-US" sz="1200"/>
          </a:p>
        </p:txBody>
      </p:sp>
    </p:spTree>
    <p:extLst>
      <p:ext uri="{BB962C8B-B14F-4D97-AF65-F5344CB8AC3E}">
        <p14:creationId xmlns:p14="http://schemas.microsoft.com/office/powerpoint/2010/main" val="334588915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Times New Roman" panose="02020603050405020304" pitchFamily="18" charset="0"/>
              </a:defRPr>
            </a:lvl1pPr>
            <a:lvl2pPr marL="37931725" indent="-37474525" defTabSz="931863">
              <a:defRPr sz="2400">
                <a:solidFill>
                  <a:schemeClr val="tx1"/>
                </a:solidFill>
                <a:latin typeface="Times New Roman" panose="02020603050405020304" pitchFamily="18" charset="0"/>
              </a:defRPr>
            </a:lvl2pPr>
            <a:lvl3pPr marL="1143000" indent="-228600" defTabSz="931863">
              <a:defRPr sz="2400">
                <a:solidFill>
                  <a:schemeClr val="tx1"/>
                </a:solidFill>
                <a:latin typeface="Times New Roman" panose="02020603050405020304" pitchFamily="18" charset="0"/>
              </a:defRPr>
            </a:lvl3pPr>
            <a:lvl4pPr marL="1600200" indent="-228600" defTabSz="931863">
              <a:defRPr sz="2400">
                <a:solidFill>
                  <a:schemeClr val="tx1"/>
                </a:solidFill>
                <a:latin typeface="Times New Roman" panose="02020603050405020304" pitchFamily="18" charset="0"/>
              </a:defRPr>
            </a:lvl4pPr>
            <a:lvl5pPr marL="2057400" indent="-228600" defTabSz="931863">
              <a:defRPr sz="2400">
                <a:solidFill>
                  <a:schemeClr val="tx1"/>
                </a:solidFill>
                <a:latin typeface="Times New Roman" panose="02020603050405020304" pitchFamily="18" charset="0"/>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defRPr>
            </a:lvl9pPr>
          </a:lstStyle>
          <a:p>
            <a:fld id="{C9A16FE3-486D-4F69-86B8-0DCAFE43E364}" type="slidenum">
              <a:rPr lang="en-US" altLang="en-US" sz="1200" smtClean="0">
                <a:ea typeface="MS PGothic" panose="020B0600070205080204" pitchFamily="34" charset="-128"/>
              </a:rPr>
              <a:pPr/>
              <a:t>102</a:t>
            </a:fld>
            <a:endParaRPr lang="en-US" altLang="en-US" sz="1200">
              <a:ea typeface="MS PGothic" panose="020B0600070205080204" pitchFamily="34" charset="-128"/>
            </a:endParaRPr>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329251935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25513" rtl="0" eaLnBrk="1" fontAlgn="base" latinLnBrk="0" hangingPunct="1">
              <a:lnSpc>
                <a:spcPct val="100000"/>
              </a:lnSpc>
              <a:spcBef>
                <a:spcPct val="0"/>
              </a:spcBef>
              <a:spcAft>
                <a:spcPct val="0"/>
              </a:spcAft>
              <a:buClrTx/>
              <a:buSzTx/>
              <a:buFontTx/>
              <a:buNone/>
              <a:tabLst/>
              <a:defRPr/>
            </a:pPr>
            <a:fld id="{A8B732B4-A220-4D64-89E5-594291243225}"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25513" rtl="0" eaLnBrk="1" fontAlgn="base" latinLnBrk="0" hangingPunct="1">
                <a:lnSpc>
                  <a:spcPct val="100000"/>
                </a:lnSpc>
                <a:spcBef>
                  <a:spcPct val="0"/>
                </a:spcBef>
                <a:spcAft>
                  <a:spcPct val="0"/>
                </a:spcAft>
                <a:buClrTx/>
                <a:buSzTx/>
                <a:buFontTx/>
                <a:buNone/>
                <a:tabLst/>
                <a:defRPr/>
              </a:pPr>
              <a:t>103</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3653352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VIDEO_TS  9:16</a:t>
            </a:r>
          </a:p>
        </p:txBody>
      </p:sp>
      <p:sp>
        <p:nvSpPr>
          <p:cNvPr id="4" name="Slide Number Placeholder 3"/>
          <p:cNvSpPr>
            <a:spLocks noGrp="1"/>
          </p:cNvSpPr>
          <p:nvPr>
            <p:ph type="sldNum" sz="quarter" idx="10"/>
          </p:nvPr>
        </p:nvSpPr>
        <p:spPr/>
        <p:txBody>
          <a:bodyPr/>
          <a:lstStyle/>
          <a:p>
            <a:fld id="{A8B732B4-A220-4D64-89E5-594291243225}" type="slidenum">
              <a:rPr lang="en-US" smtClean="0"/>
              <a:pPr/>
              <a:t>9</a:t>
            </a:fld>
            <a:endParaRPr lang="en-US"/>
          </a:p>
        </p:txBody>
      </p:sp>
    </p:spTree>
    <p:extLst>
      <p:ext uri="{BB962C8B-B14F-4D97-AF65-F5344CB8AC3E}">
        <p14:creationId xmlns:p14="http://schemas.microsoft.com/office/powerpoint/2010/main" val="252489207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25513" rtl="0" eaLnBrk="1" fontAlgn="base" latinLnBrk="0" hangingPunct="1">
              <a:lnSpc>
                <a:spcPct val="100000"/>
              </a:lnSpc>
              <a:spcBef>
                <a:spcPct val="0"/>
              </a:spcBef>
              <a:spcAft>
                <a:spcPct val="0"/>
              </a:spcAft>
              <a:buClrTx/>
              <a:buSzTx/>
              <a:buFontTx/>
              <a:buNone/>
              <a:tabLst/>
              <a:defRPr/>
            </a:pPr>
            <a:fld id="{A8B732B4-A220-4D64-89E5-594291243225}"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25513" rtl="0" eaLnBrk="1" fontAlgn="base" latinLnBrk="0" hangingPunct="1">
                <a:lnSpc>
                  <a:spcPct val="100000"/>
                </a:lnSpc>
                <a:spcBef>
                  <a:spcPct val="0"/>
                </a:spcBef>
                <a:spcAft>
                  <a:spcPct val="0"/>
                </a:spcAft>
                <a:buClrTx/>
                <a:buSzTx/>
                <a:buFontTx/>
                <a:buNone/>
                <a:tabLst/>
                <a:defRPr/>
              </a:pPr>
              <a:t>104</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24330785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p:cNvSpPr>
          <p:nvPr>
            <p:ph type="sldImg"/>
          </p:nvPr>
        </p:nvSpPr>
        <p:spPr>
          <a:ln/>
        </p:spPr>
      </p:sp>
      <p:sp>
        <p:nvSpPr>
          <p:cNvPr id="1741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
        <p:nvSpPr>
          <p:cNvPr id="1741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a:defRPr sz="2400">
                <a:solidFill>
                  <a:schemeClr val="tx1"/>
                </a:solidFill>
                <a:latin typeface="Arial" panose="020B0604020202020204" pitchFamily="34" charset="0"/>
                <a:ea typeface="ＭＳ Ｐゴシック" panose="020B0600070205080204" pitchFamily="34" charset="-128"/>
              </a:defRPr>
            </a:lvl1pPr>
            <a:lvl2pPr marL="742950" indent="-285750" defTabSz="925513">
              <a:defRPr sz="2400">
                <a:solidFill>
                  <a:schemeClr val="tx1"/>
                </a:solidFill>
                <a:latin typeface="Arial" panose="020B0604020202020204" pitchFamily="34" charset="0"/>
                <a:ea typeface="ＭＳ Ｐゴシック" panose="020B0600070205080204" pitchFamily="34" charset="-128"/>
              </a:defRPr>
            </a:lvl2pPr>
            <a:lvl3pPr marL="1143000" indent="-228600" defTabSz="925513">
              <a:defRPr sz="2400">
                <a:solidFill>
                  <a:schemeClr val="tx1"/>
                </a:solidFill>
                <a:latin typeface="Arial" panose="020B0604020202020204" pitchFamily="34" charset="0"/>
                <a:ea typeface="ＭＳ Ｐゴシック" panose="020B0600070205080204" pitchFamily="34" charset="-128"/>
              </a:defRPr>
            </a:lvl3pPr>
            <a:lvl4pPr marL="1600200" indent="-228600" defTabSz="925513">
              <a:defRPr sz="2400">
                <a:solidFill>
                  <a:schemeClr val="tx1"/>
                </a:solidFill>
                <a:latin typeface="Arial" panose="020B0604020202020204" pitchFamily="34" charset="0"/>
                <a:ea typeface="ＭＳ Ｐゴシック" panose="020B0600070205080204" pitchFamily="34" charset="-128"/>
              </a:defRPr>
            </a:lvl4pPr>
            <a:lvl5pPr marL="2057400" indent="-228600" defTabSz="925513">
              <a:defRPr sz="2400">
                <a:solidFill>
                  <a:schemeClr val="tx1"/>
                </a:solidFill>
                <a:latin typeface="Arial" panose="020B0604020202020204" pitchFamily="34" charset="0"/>
                <a:ea typeface="ＭＳ Ｐゴシック" panose="020B0600070205080204" pitchFamily="34" charset="-128"/>
              </a:defRPr>
            </a:lvl5pPr>
            <a:lvl6pPr marL="2514600" indent="-228600" defTabSz="9255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255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255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255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E301D4C9-D77C-48DC-A7B8-6096E8AFAA87}" type="slidenum">
              <a:rPr lang="en-US" altLang="en-US" sz="1200"/>
              <a:pPr/>
              <a:t>105</a:t>
            </a:fld>
            <a:endParaRPr lang="en-US" altLang="en-US" sz="1200"/>
          </a:p>
        </p:txBody>
      </p:sp>
    </p:spTree>
    <p:extLst>
      <p:ext uri="{BB962C8B-B14F-4D97-AF65-F5344CB8AC3E}">
        <p14:creationId xmlns:p14="http://schemas.microsoft.com/office/powerpoint/2010/main" val="202888309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a:ln/>
        </p:spPr>
      </p:sp>
      <p:sp>
        <p:nvSpPr>
          <p:cNvPr id="1945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buFontTx/>
              <a:buChar char="•"/>
            </a:pPr>
            <a:endParaRPr lang="en-US" altLang="en-US">
              <a:latin typeface="Arial" panose="020B0604020202020204" pitchFamily="34" charset="0"/>
              <a:ea typeface="ＭＳ Ｐゴシック" panose="020B0600070205080204" pitchFamily="34" charset="-128"/>
            </a:endParaRPr>
          </a:p>
        </p:txBody>
      </p:sp>
      <p:sp>
        <p:nvSpPr>
          <p:cNvPr id="1945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a:defRPr sz="2400">
                <a:solidFill>
                  <a:schemeClr val="tx1"/>
                </a:solidFill>
                <a:latin typeface="Arial" panose="020B0604020202020204" pitchFamily="34" charset="0"/>
                <a:ea typeface="ＭＳ Ｐゴシック" panose="020B0600070205080204" pitchFamily="34" charset="-128"/>
              </a:defRPr>
            </a:lvl1pPr>
            <a:lvl2pPr marL="742950" indent="-285750" defTabSz="925513">
              <a:defRPr sz="2400">
                <a:solidFill>
                  <a:schemeClr val="tx1"/>
                </a:solidFill>
                <a:latin typeface="Arial" panose="020B0604020202020204" pitchFamily="34" charset="0"/>
                <a:ea typeface="ＭＳ Ｐゴシック" panose="020B0600070205080204" pitchFamily="34" charset="-128"/>
              </a:defRPr>
            </a:lvl2pPr>
            <a:lvl3pPr marL="1143000" indent="-228600" defTabSz="925513">
              <a:defRPr sz="2400">
                <a:solidFill>
                  <a:schemeClr val="tx1"/>
                </a:solidFill>
                <a:latin typeface="Arial" panose="020B0604020202020204" pitchFamily="34" charset="0"/>
                <a:ea typeface="ＭＳ Ｐゴシック" panose="020B0600070205080204" pitchFamily="34" charset="-128"/>
              </a:defRPr>
            </a:lvl3pPr>
            <a:lvl4pPr marL="1600200" indent="-228600" defTabSz="925513">
              <a:defRPr sz="2400">
                <a:solidFill>
                  <a:schemeClr val="tx1"/>
                </a:solidFill>
                <a:latin typeface="Arial" panose="020B0604020202020204" pitchFamily="34" charset="0"/>
                <a:ea typeface="ＭＳ Ｐゴシック" panose="020B0600070205080204" pitchFamily="34" charset="-128"/>
              </a:defRPr>
            </a:lvl4pPr>
            <a:lvl5pPr marL="2057400" indent="-228600" defTabSz="925513">
              <a:defRPr sz="2400">
                <a:solidFill>
                  <a:schemeClr val="tx1"/>
                </a:solidFill>
                <a:latin typeface="Arial" panose="020B0604020202020204" pitchFamily="34" charset="0"/>
                <a:ea typeface="ＭＳ Ｐゴシック" panose="020B0600070205080204" pitchFamily="34" charset="-128"/>
              </a:defRPr>
            </a:lvl5pPr>
            <a:lvl6pPr marL="2514600" indent="-228600" defTabSz="9255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255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255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255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541ED286-A027-4EC3-A4D8-58A0B495E649}" type="slidenum">
              <a:rPr lang="en-US" altLang="en-US" sz="1200"/>
              <a:pPr/>
              <a:t>106</a:t>
            </a:fld>
            <a:endParaRPr lang="en-US" altLang="en-US" sz="1200"/>
          </a:p>
        </p:txBody>
      </p:sp>
    </p:spTree>
    <p:extLst>
      <p:ext uri="{BB962C8B-B14F-4D97-AF65-F5344CB8AC3E}">
        <p14:creationId xmlns:p14="http://schemas.microsoft.com/office/powerpoint/2010/main" val="53215299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buFont typeface="Arial"/>
              <a:buNone/>
              <a:defRPr/>
            </a:pPr>
            <a:endParaRPr lang="en-US" dirty="0">
              <a:cs typeface="+mn-cs"/>
            </a:endParaRPr>
          </a:p>
        </p:txBody>
      </p:sp>
      <p:sp>
        <p:nvSpPr>
          <p:cNvPr id="2150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a:defRPr sz="2400">
                <a:solidFill>
                  <a:schemeClr val="tx1"/>
                </a:solidFill>
                <a:latin typeface="Arial" panose="020B0604020202020204" pitchFamily="34" charset="0"/>
                <a:ea typeface="ＭＳ Ｐゴシック" panose="020B0600070205080204" pitchFamily="34" charset="-128"/>
              </a:defRPr>
            </a:lvl1pPr>
            <a:lvl2pPr marL="742950" indent="-285750" defTabSz="925513">
              <a:defRPr sz="2400">
                <a:solidFill>
                  <a:schemeClr val="tx1"/>
                </a:solidFill>
                <a:latin typeface="Arial" panose="020B0604020202020204" pitchFamily="34" charset="0"/>
                <a:ea typeface="ＭＳ Ｐゴシック" panose="020B0600070205080204" pitchFamily="34" charset="-128"/>
              </a:defRPr>
            </a:lvl2pPr>
            <a:lvl3pPr marL="1143000" indent="-228600" defTabSz="925513">
              <a:defRPr sz="2400">
                <a:solidFill>
                  <a:schemeClr val="tx1"/>
                </a:solidFill>
                <a:latin typeface="Arial" panose="020B0604020202020204" pitchFamily="34" charset="0"/>
                <a:ea typeface="ＭＳ Ｐゴシック" panose="020B0600070205080204" pitchFamily="34" charset="-128"/>
              </a:defRPr>
            </a:lvl3pPr>
            <a:lvl4pPr marL="1600200" indent="-228600" defTabSz="925513">
              <a:defRPr sz="2400">
                <a:solidFill>
                  <a:schemeClr val="tx1"/>
                </a:solidFill>
                <a:latin typeface="Arial" panose="020B0604020202020204" pitchFamily="34" charset="0"/>
                <a:ea typeface="ＭＳ Ｐゴシック" panose="020B0600070205080204" pitchFamily="34" charset="-128"/>
              </a:defRPr>
            </a:lvl4pPr>
            <a:lvl5pPr marL="2057400" indent="-228600" defTabSz="925513">
              <a:defRPr sz="2400">
                <a:solidFill>
                  <a:schemeClr val="tx1"/>
                </a:solidFill>
                <a:latin typeface="Arial" panose="020B0604020202020204" pitchFamily="34" charset="0"/>
                <a:ea typeface="ＭＳ Ｐゴシック" panose="020B0600070205080204" pitchFamily="34" charset="-128"/>
              </a:defRPr>
            </a:lvl5pPr>
            <a:lvl6pPr marL="2514600" indent="-228600" defTabSz="9255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255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255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255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1D86D53F-5A17-4FAC-B5DB-D3DABB126E21}" type="slidenum">
              <a:rPr lang="en-US" altLang="en-US" sz="1200"/>
              <a:pPr/>
              <a:t>107</a:t>
            </a:fld>
            <a:endParaRPr lang="en-US" altLang="en-US" sz="1200"/>
          </a:p>
        </p:txBody>
      </p:sp>
    </p:spTree>
    <p:extLst>
      <p:ext uri="{BB962C8B-B14F-4D97-AF65-F5344CB8AC3E}">
        <p14:creationId xmlns:p14="http://schemas.microsoft.com/office/powerpoint/2010/main" val="4039638611"/>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p:cNvSpPr>
            <a:spLocks noGrp="1" noRot="1" noChangeAspect="1" noChangeArrowheads="1" noTextEdit="1"/>
          </p:cNvSpPr>
          <p:nvPr>
            <p:ph type="sldImg"/>
          </p:nvPr>
        </p:nvSpPr>
        <p:spPr>
          <a:ln/>
        </p:spPr>
      </p:sp>
      <p:sp>
        <p:nvSpPr>
          <p:cNvPr id="2355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eaLnBrk="1" hangingPunct="1">
              <a:buFontTx/>
              <a:buChar char="•"/>
            </a:pPr>
            <a:endParaRPr lang="en-US" altLang="en-US">
              <a:latin typeface="Arial" panose="020B0604020202020204" pitchFamily="34" charset="0"/>
              <a:ea typeface="ＭＳ Ｐゴシック" panose="020B0600070205080204" pitchFamily="34" charset="-128"/>
            </a:endParaRPr>
          </a:p>
        </p:txBody>
      </p:sp>
      <p:sp>
        <p:nvSpPr>
          <p:cNvPr id="2355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a:defRPr sz="2400">
                <a:solidFill>
                  <a:schemeClr val="tx1"/>
                </a:solidFill>
                <a:latin typeface="Arial" panose="020B0604020202020204" pitchFamily="34" charset="0"/>
                <a:ea typeface="ＭＳ Ｐゴシック" panose="020B0600070205080204" pitchFamily="34" charset="-128"/>
              </a:defRPr>
            </a:lvl1pPr>
            <a:lvl2pPr marL="742950" indent="-285750" defTabSz="925513">
              <a:defRPr sz="2400">
                <a:solidFill>
                  <a:schemeClr val="tx1"/>
                </a:solidFill>
                <a:latin typeface="Arial" panose="020B0604020202020204" pitchFamily="34" charset="0"/>
                <a:ea typeface="ＭＳ Ｐゴシック" panose="020B0600070205080204" pitchFamily="34" charset="-128"/>
              </a:defRPr>
            </a:lvl2pPr>
            <a:lvl3pPr marL="1143000" indent="-228600" defTabSz="925513">
              <a:defRPr sz="2400">
                <a:solidFill>
                  <a:schemeClr val="tx1"/>
                </a:solidFill>
                <a:latin typeface="Arial" panose="020B0604020202020204" pitchFamily="34" charset="0"/>
                <a:ea typeface="ＭＳ Ｐゴシック" panose="020B0600070205080204" pitchFamily="34" charset="-128"/>
              </a:defRPr>
            </a:lvl3pPr>
            <a:lvl4pPr marL="1600200" indent="-228600" defTabSz="925513">
              <a:defRPr sz="2400">
                <a:solidFill>
                  <a:schemeClr val="tx1"/>
                </a:solidFill>
                <a:latin typeface="Arial" panose="020B0604020202020204" pitchFamily="34" charset="0"/>
                <a:ea typeface="ＭＳ Ｐゴシック" panose="020B0600070205080204" pitchFamily="34" charset="-128"/>
              </a:defRPr>
            </a:lvl4pPr>
            <a:lvl5pPr marL="2057400" indent="-228600" defTabSz="925513">
              <a:defRPr sz="2400">
                <a:solidFill>
                  <a:schemeClr val="tx1"/>
                </a:solidFill>
                <a:latin typeface="Arial" panose="020B0604020202020204" pitchFamily="34" charset="0"/>
                <a:ea typeface="ＭＳ Ｐゴシック" panose="020B0600070205080204" pitchFamily="34" charset="-128"/>
              </a:defRPr>
            </a:lvl5pPr>
            <a:lvl6pPr marL="2514600" indent="-228600" defTabSz="9255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255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255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255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F275A62A-433D-4214-823D-DAF28E16F496}" type="slidenum">
              <a:rPr lang="en-US" altLang="en-US" sz="1200"/>
              <a:pPr/>
              <a:t>108</a:t>
            </a:fld>
            <a:endParaRPr lang="en-US" altLang="en-US" sz="1200"/>
          </a:p>
        </p:txBody>
      </p:sp>
    </p:spTree>
    <p:extLst>
      <p:ext uri="{BB962C8B-B14F-4D97-AF65-F5344CB8AC3E}">
        <p14:creationId xmlns:p14="http://schemas.microsoft.com/office/powerpoint/2010/main" val="239969108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Arial" panose="020B0604020202020204" pitchFamily="34" charset="0"/>
                <a:ea typeface="ＭＳ Ｐゴシック" panose="020B0600070205080204" pitchFamily="34" charset="-128"/>
              </a:defRPr>
            </a:lvl1pPr>
            <a:lvl2pPr marL="742950" indent="-285750" defTabSz="931863">
              <a:defRPr sz="2400">
                <a:solidFill>
                  <a:schemeClr val="tx1"/>
                </a:solidFill>
                <a:latin typeface="Arial" panose="020B0604020202020204" pitchFamily="34" charset="0"/>
                <a:ea typeface="ＭＳ Ｐゴシック" panose="020B0600070205080204" pitchFamily="34" charset="-128"/>
              </a:defRPr>
            </a:lvl2pPr>
            <a:lvl3pPr marL="1143000" indent="-228600" defTabSz="931863">
              <a:defRPr sz="2400">
                <a:solidFill>
                  <a:schemeClr val="tx1"/>
                </a:solidFill>
                <a:latin typeface="Arial" panose="020B0604020202020204" pitchFamily="34" charset="0"/>
                <a:ea typeface="ＭＳ Ｐゴシック" panose="020B0600070205080204" pitchFamily="34" charset="-128"/>
              </a:defRPr>
            </a:lvl3pPr>
            <a:lvl4pPr marL="1600200" indent="-228600" defTabSz="931863">
              <a:defRPr sz="2400">
                <a:solidFill>
                  <a:schemeClr val="tx1"/>
                </a:solidFill>
                <a:latin typeface="Arial" panose="020B0604020202020204" pitchFamily="34" charset="0"/>
                <a:ea typeface="ＭＳ Ｐゴシック" panose="020B0600070205080204" pitchFamily="34" charset="-128"/>
              </a:defRPr>
            </a:lvl4pPr>
            <a:lvl5pPr marL="2057400" indent="-228600" defTabSz="931863">
              <a:defRPr sz="2400">
                <a:solidFill>
                  <a:schemeClr val="tx1"/>
                </a:solidFill>
                <a:latin typeface="Arial" panose="020B0604020202020204" pitchFamily="34"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73D8484F-02FF-4558-BBC9-5FB585A36152}" type="slidenum">
              <a:rPr lang="en-US" altLang="en-US" sz="1200">
                <a:latin typeface="Times New Roman" panose="02020603050405020304" pitchFamily="18" charset="0"/>
              </a:rPr>
              <a:pPr/>
              <a:t>109</a:t>
            </a:fld>
            <a:endParaRPr lang="en-US" altLang="en-US" sz="1200">
              <a:latin typeface="Times New Roman" panose="02020603050405020304" pitchFamily="18" charset="0"/>
            </a:endParaRPr>
          </a:p>
        </p:txBody>
      </p:sp>
      <p:sp>
        <p:nvSpPr>
          <p:cNvPr id="25602" name="Rectangle 2"/>
          <p:cNvSpPr>
            <a:spLocks noGrp="1" noRot="1" noChangeAspect="1" noChangeArrowheads="1" noTextEdit="1"/>
          </p:cNvSpPr>
          <p:nvPr>
            <p:ph type="sldImg"/>
          </p:nvPr>
        </p:nvSpPr>
        <p:spPr>
          <a:ln/>
        </p:spPr>
      </p:sp>
      <p:sp>
        <p:nvSpPr>
          <p:cNvPr id="256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628650" lvl="1" indent="-171450" eaLnBrk="1" hangingPunct="1">
              <a:buFontTx/>
              <a:buChar char="•"/>
            </a:pPr>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455871105"/>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p:cNvSpPr>
            <a:spLocks noGrp="1" noRot="1" noChangeAspect="1" noTextEdit="1"/>
          </p:cNvSpPr>
          <p:nvPr>
            <p:ph type="sldImg"/>
          </p:nvPr>
        </p:nvSpPr>
        <p:spPr>
          <a:ln/>
        </p:spPr>
      </p:sp>
      <p:sp>
        <p:nvSpPr>
          <p:cNvPr id="2765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Tx/>
              <a:buChar char="•"/>
            </a:pPr>
            <a:endParaRPr lang="en-US" altLang="en-US">
              <a:latin typeface="Arial" panose="020B0604020202020204" pitchFamily="34" charset="0"/>
              <a:ea typeface="ＭＳ Ｐゴシック" panose="020B0600070205080204" pitchFamily="34" charset="-128"/>
            </a:endParaRPr>
          </a:p>
        </p:txBody>
      </p:sp>
      <p:sp>
        <p:nvSpPr>
          <p:cNvPr id="2765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Arial" panose="020B0604020202020204" pitchFamily="34" charset="0"/>
                <a:ea typeface="ＭＳ Ｐゴシック" panose="020B0600070205080204" pitchFamily="34" charset="-128"/>
              </a:defRPr>
            </a:lvl1pPr>
            <a:lvl2pPr marL="742950" indent="-285750" defTabSz="931863">
              <a:defRPr sz="2400">
                <a:solidFill>
                  <a:schemeClr val="tx1"/>
                </a:solidFill>
                <a:latin typeface="Arial" panose="020B0604020202020204" pitchFamily="34" charset="0"/>
                <a:ea typeface="ＭＳ Ｐゴシック" panose="020B0600070205080204" pitchFamily="34" charset="-128"/>
              </a:defRPr>
            </a:lvl2pPr>
            <a:lvl3pPr marL="1143000" indent="-228600" defTabSz="931863">
              <a:defRPr sz="2400">
                <a:solidFill>
                  <a:schemeClr val="tx1"/>
                </a:solidFill>
                <a:latin typeface="Arial" panose="020B0604020202020204" pitchFamily="34" charset="0"/>
                <a:ea typeface="ＭＳ Ｐゴシック" panose="020B0600070205080204" pitchFamily="34" charset="-128"/>
              </a:defRPr>
            </a:lvl3pPr>
            <a:lvl4pPr marL="1600200" indent="-228600" defTabSz="931863">
              <a:defRPr sz="2400">
                <a:solidFill>
                  <a:schemeClr val="tx1"/>
                </a:solidFill>
                <a:latin typeface="Arial" panose="020B0604020202020204" pitchFamily="34" charset="0"/>
                <a:ea typeface="ＭＳ Ｐゴシック" panose="020B0600070205080204" pitchFamily="34" charset="-128"/>
              </a:defRPr>
            </a:lvl4pPr>
            <a:lvl5pPr marL="2057400" indent="-228600" defTabSz="931863">
              <a:defRPr sz="2400">
                <a:solidFill>
                  <a:schemeClr val="tx1"/>
                </a:solidFill>
                <a:latin typeface="Arial" panose="020B0604020202020204" pitchFamily="34"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B7C22481-47A4-4B00-B4E9-4C452729A4AB}" type="slidenum">
              <a:rPr lang="en-US" altLang="en-US" sz="1200">
                <a:latin typeface="Times New Roman" panose="02020603050405020304" pitchFamily="18" charset="0"/>
              </a:rPr>
              <a:pPr/>
              <a:t>110</a:t>
            </a:fld>
            <a:endParaRPr lang="en-US" altLang="en-US" sz="1200">
              <a:latin typeface="Times New Roman" panose="02020603050405020304" pitchFamily="18" charset="0"/>
            </a:endParaRPr>
          </a:p>
        </p:txBody>
      </p:sp>
    </p:spTree>
    <p:extLst>
      <p:ext uri="{BB962C8B-B14F-4D97-AF65-F5344CB8AC3E}">
        <p14:creationId xmlns:p14="http://schemas.microsoft.com/office/powerpoint/2010/main" val="1167582096"/>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4ABDD9-90F6-B94F-AB51-21BC5741FE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8671031"/>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p:cNvSpPr>
          <p:nvPr>
            <p:ph type="sldImg"/>
          </p:nvPr>
        </p:nvSpPr>
        <p:spPr>
          <a:ln/>
        </p:spPr>
      </p:sp>
      <p:sp>
        <p:nvSpPr>
          <p:cNvPr id="2969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
        <p:nvSpPr>
          <p:cNvPr id="2969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a:defRPr sz="2400">
                <a:solidFill>
                  <a:schemeClr val="tx1"/>
                </a:solidFill>
                <a:latin typeface="Arial" panose="020B0604020202020204" pitchFamily="34" charset="0"/>
                <a:ea typeface="ＭＳ Ｐゴシック" panose="020B0600070205080204" pitchFamily="34" charset="-128"/>
              </a:defRPr>
            </a:lvl1pPr>
            <a:lvl2pPr marL="742950" indent="-285750" defTabSz="925513">
              <a:defRPr sz="2400">
                <a:solidFill>
                  <a:schemeClr val="tx1"/>
                </a:solidFill>
                <a:latin typeface="Arial" panose="020B0604020202020204" pitchFamily="34" charset="0"/>
                <a:ea typeface="ＭＳ Ｐゴシック" panose="020B0600070205080204" pitchFamily="34" charset="-128"/>
              </a:defRPr>
            </a:lvl2pPr>
            <a:lvl3pPr marL="1143000" indent="-228600" defTabSz="925513">
              <a:defRPr sz="2400">
                <a:solidFill>
                  <a:schemeClr val="tx1"/>
                </a:solidFill>
                <a:latin typeface="Arial" panose="020B0604020202020204" pitchFamily="34" charset="0"/>
                <a:ea typeface="ＭＳ Ｐゴシック" panose="020B0600070205080204" pitchFamily="34" charset="-128"/>
              </a:defRPr>
            </a:lvl3pPr>
            <a:lvl4pPr marL="1600200" indent="-228600" defTabSz="925513">
              <a:defRPr sz="2400">
                <a:solidFill>
                  <a:schemeClr val="tx1"/>
                </a:solidFill>
                <a:latin typeface="Arial" panose="020B0604020202020204" pitchFamily="34" charset="0"/>
                <a:ea typeface="ＭＳ Ｐゴシック" panose="020B0600070205080204" pitchFamily="34" charset="-128"/>
              </a:defRPr>
            </a:lvl4pPr>
            <a:lvl5pPr marL="2057400" indent="-228600" defTabSz="925513">
              <a:defRPr sz="2400">
                <a:solidFill>
                  <a:schemeClr val="tx1"/>
                </a:solidFill>
                <a:latin typeface="Arial" panose="020B0604020202020204" pitchFamily="34" charset="0"/>
                <a:ea typeface="ＭＳ Ｐゴシック" panose="020B0600070205080204" pitchFamily="34" charset="-128"/>
              </a:defRPr>
            </a:lvl5pPr>
            <a:lvl6pPr marL="2514600" indent="-228600" defTabSz="9255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255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255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255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A5F18A7E-F89A-4FED-A3CD-7033CE15DD1C}" type="slidenum">
              <a:rPr lang="en-US" altLang="en-US" sz="1200"/>
              <a:pPr/>
              <a:t>112</a:t>
            </a:fld>
            <a:endParaRPr lang="en-US" altLang="en-US" sz="1200"/>
          </a:p>
        </p:txBody>
      </p:sp>
    </p:spTree>
    <p:extLst>
      <p:ext uri="{BB962C8B-B14F-4D97-AF65-F5344CB8AC3E}">
        <p14:creationId xmlns:p14="http://schemas.microsoft.com/office/powerpoint/2010/main" val="2042713518"/>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p:cNvSpPr>
            <a:spLocks noGrp="1" noRot="1" noChangeAspect="1"/>
          </p:cNvSpPr>
          <p:nvPr>
            <p:ph type="sldImg"/>
          </p:nvPr>
        </p:nvSpPr>
        <p:spPr>
          <a:ln/>
        </p:spPr>
      </p:sp>
      <p:sp>
        <p:nvSpPr>
          <p:cNvPr id="3174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buFontTx/>
              <a:buChar char="•"/>
            </a:pPr>
            <a:endParaRPr lang="en-US" altLang="en-US">
              <a:latin typeface="Arial" panose="020B0604020202020204" pitchFamily="34" charset="0"/>
              <a:ea typeface="ＭＳ Ｐゴシック" panose="020B0600070205080204" pitchFamily="34" charset="-128"/>
            </a:endParaRPr>
          </a:p>
        </p:txBody>
      </p:sp>
      <p:sp>
        <p:nvSpPr>
          <p:cNvPr id="3174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a:defRPr sz="2400">
                <a:solidFill>
                  <a:schemeClr val="tx1"/>
                </a:solidFill>
                <a:latin typeface="Arial" panose="020B0604020202020204" pitchFamily="34" charset="0"/>
                <a:ea typeface="ＭＳ Ｐゴシック" panose="020B0600070205080204" pitchFamily="34" charset="-128"/>
              </a:defRPr>
            </a:lvl1pPr>
            <a:lvl2pPr marL="742950" indent="-285750" defTabSz="925513">
              <a:defRPr sz="2400">
                <a:solidFill>
                  <a:schemeClr val="tx1"/>
                </a:solidFill>
                <a:latin typeface="Arial" panose="020B0604020202020204" pitchFamily="34" charset="0"/>
                <a:ea typeface="ＭＳ Ｐゴシック" panose="020B0600070205080204" pitchFamily="34" charset="-128"/>
              </a:defRPr>
            </a:lvl2pPr>
            <a:lvl3pPr marL="1143000" indent="-228600" defTabSz="925513">
              <a:defRPr sz="2400">
                <a:solidFill>
                  <a:schemeClr val="tx1"/>
                </a:solidFill>
                <a:latin typeface="Arial" panose="020B0604020202020204" pitchFamily="34" charset="0"/>
                <a:ea typeface="ＭＳ Ｐゴシック" panose="020B0600070205080204" pitchFamily="34" charset="-128"/>
              </a:defRPr>
            </a:lvl3pPr>
            <a:lvl4pPr marL="1600200" indent="-228600" defTabSz="925513">
              <a:defRPr sz="2400">
                <a:solidFill>
                  <a:schemeClr val="tx1"/>
                </a:solidFill>
                <a:latin typeface="Arial" panose="020B0604020202020204" pitchFamily="34" charset="0"/>
                <a:ea typeface="ＭＳ Ｐゴシック" panose="020B0600070205080204" pitchFamily="34" charset="-128"/>
              </a:defRPr>
            </a:lvl4pPr>
            <a:lvl5pPr marL="2057400" indent="-228600" defTabSz="925513">
              <a:defRPr sz="2400">
                <a:solidFill>
                  <a:schemeClr val="tx1"/>
                </a:solidFill>
                <a:latin typeface="Arial" panose="020B0604020202020204" pitchFamily="34" charset="0"/>
                <a:ea typeface="ＭＳ Ｐゴシック" panose="020B0600070205080204" pitchFamily="34" charset="-128"/>
              </a:defRPr>
            </a:lvl5pPr>
            <a:lvl6pPr marL="2514600" indent="-228600" defTabSz="9255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255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255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255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6CF24C92-29EB-4C2D-A3FE-71CC477EC890}" type="slidenum">
              <a:rPr lang="en-US" altLang="en-US" sz="1200"/>
              <a:pPr/>
              <a:t>113</a:t>
            </a:fld>
            <a:endParaRPr lang="en-US" altLang="en-US" sz="1200"/>
          </a:p>
        </p:txBody>
      </p:sp>
    </p:spTree>
    <p:extLst>
      <p:ext uri="{BB962C8B-B14F-4D97-AF65-F5344CB8AC3E}">
        <p14:creationId xmlns:p14="http://schemas.microsoft.com/office/powerpoint/2010/main" val="29959933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0"/>
            <a:ext cx="9143999" cy="513543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ctrTitle"/>
          </p:nvPr>
        </p:nvSpPr>
        <p:spPr>
          <a:xfrm>
            <a:off x="685800" y="3355848"/>
            <a:ext cx="8077200" cy="1673352"/>
          </a:xfrm>
        </p:spPr>
        <p:txBody>
          <a:bodyPr vert="horz" lIns="91440" tIns="0" rIns="45720" bIns="0" rtlCol="0" anchor="t">
            <a:normAutofit/>
            <a:scene3d>
              <a:camera prst="orthographicFront"/>
              <a:lightRig rig="threePt" dir="t">
                <a:rot lat="0" lon="0" rev="4800000"/>
              </a:lightRig>
            </a:scene3d>
            <a:sp3d prstMaterial="matte">
              <a:bevelT w="50800" h="10160"/>
            </a:sp3d>
          </a:bodyPr>
          <a:lstStyle>
            <a:lvl1pPr algn="l">
              <a:defRPr sz="4700" b="1"/>
            </a:lvl1pPr>
            <a:extLst/>
          </a:lstStyle>
          <a:p>
            <a:r>
              <a:rPr kumimoji="0" lang="en-US"/>
              <a:t>Click to edit Master title style</a:t>
            </a:r>
          </a:p>
        </p:txBody>
      </p:sp>
      <p:sp>
        <p:nvSpPr>
          <p:cNvPr id="3" name="Subtitle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kumimoji="0" lang="en-US"/>
              <a:t>Click to edit Master subtitle style</a:t>
            </a:r>
          </a:p>
        </p:txBody>
      </p:sp>
      <p:sp>
        <p:nvSpPr>
          <p:cNvPr id="4" name="Date Placeholder 3"/>
          <p:cNvSpPr>
            <a:spLocks noGrp="1"/>
          </p:cNvSpPr>
          <p:nvPr>
            <p:ph type="dt" sz="half" idx="10"/>
          </p:nvPr>
        </p:nvSpPr>
        <p:spPr/>
        <p:txBody>
          <a:bodyPr/>
          <a:lstStyle/>
          <a:p>
            <a:fld id="{998A2D97-3E8D-4748-9D79-47786178FEB5}" type="datetime1">
              <a:rPr lang="en-US" smtClean="0"/>
              <a:t>4/21/2022</a:t>
            </a:fld>
            <a:endParaRPr lang="en-US"/>
          </a:p>
        </p:txBody>
      </p:sp>
      <p:sp>
        <p:nvSpPr>
          <p:cNvPr id="5" name="Footer Placeholder 4"/>
          <p:cNvSpPr>
            <a:spLocks noGrp="1"/>
          </p:cNvSpPr>
          <p:nvPr>
            <p:ph type="ftr" sz="quarter" idx="11"/>
          </p:nvPr>
        </p:nvSpPr>
        <p:spPr/>
        <p:txBody>
          <a:bodyPr/>
          <a:lstStyle/>
          <a:p>
            <a:r>
              <a:rPr lang="en-US"/>
              <a:t>Messinger</a:t>
            </a:r>
          </a:p>
        </p:txBody>
      </p:sp>
      <p:sp>
        <p:nvSpPr>
          <p:cNvPr id="6" name="Slide Number Placeholder 5"/>
          <p:cNvSpPr>
            <a:spLocks noGrp="1"/>
          </p:cNvSpPr>
          <p:nvPr>
            <p:ph type="sldNum" sz="quarter" idx="12"/>
          </p:nvPr>
        </p:nvSpPr>
        <p:spPr/>
        <p:txBody>
          <a:bodyPr/>
          <a:lstStyle/>
          <a:p>
            <a:fld id="{7AF2A3F5-8C59-4848-8490-C8A4B0913F81}" type="slidenum">
              <a:rPr lang="en-US" smtClean="0"/>
              <a:pPr/>
              <a:t>‹#›</a:t>
            </a:fld>
            <a:endParaRPr lang="en-US"/>
          </a:p>
        </p:txBody>
      </p:sp>
      <p:sp>
        <p:nvSpPr>
          <p:cNvPr id="10" name="Rectangle 9"/>
          <p:cNvSpPr/>
          <p:nvPr/>
        </p:nvSpPr>
        <p:spPr bwMode="invGray">
          <a:xfrm>
            <a:off x="0" y="5128334"/>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FC3F45CE-DA11-40D5-8971-346DA9123D4D}" type="datetime1">
              <a:rPr lang="en-US" smtClean="0"/>
              <a:t>4/21/2022</a:t>
            </a:fld>
            <a:endParaRPr lang="en-US"/>
          </a:p>
        </p:txBody>
      </p:sp>
      <p:sp>
        <p:nvSpPr>
          <p:cNvPr id="5" name="Footer Placeholder 4"/>
          <p:cNvSpPr>
            <a:spLocks noGrp="1"/>
          </p:cNvSpPr>
          <p:nvPr>
            <p:ph type="ftr" sz="quarter" idx="11"/>
          </p:nvPr>
        </p:nvSpPr>
        <p:spPr/>
        <p:txBody>
          <a:bodyPr/>
          <a:lstStyle/>
          <a:p>
            <a:r>
              <a:rPr lang="en-US"/>
              <a:t>Messinger</a:t>
            </a:r>
          </a:p>
        </p:txBody>
      </p:sp>
      <p:sp>
        <p:nvSpPr>
          <p:cNvPr id="6" name="Slide Number Placeholder 5"/>
          <p:cNvSpPr>
            <a:spLocks noGrp="1"/>
          </p:cNvSpPr>
          <p:nvPr>
            <p:ph type="sldNum" sz="quarter" idx="12"/>
          </p:nvPr>
        </p:nvSpPr>
        <p:spPr/>
        <p:txBody>
          <a:bodyPr/>
          <a:lstStyle/>
          <a:p>
            <a:fld id="{A38EE25B-BE97-452E-9164-F76544E9B0F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p:cNvSpPr/>
          <p:nvPr/>
        </p:nvSpPr>
        <p:spPr bwMode="invGray">
          <a:xfrm>
            <a:off x="6598920" y="0"/>
            <a:ext cx="45720"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Rectangle 7"/>
          <p:cNvSpPr/>
          <p:nvPr/>
        </p:nvSpPr>
        <p:spPr bwMode="ltGray">
          <a:xfrm>
            <a:off x="6647687" y="0"/>
            <a:ext cx="2514601"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Vertical Title 1"/>
          <p:cNvSpPr>
            <a:spLocks noGrp="1"/>
          </p:cNvSpPr>
          <p:nvPr>
            <p:ph type="title" orient="vert"/>
          </p:nvPr>
        </p:nvSpPr>
        <p:spPr>
          <a:xfrm>
            <a:off x="6781800" y="274640"/>
            <a:ext cx="19050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304800"/>
            <a:ext cx="6019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072000A0-576F-4D88-A151-7400DAA38139}" type="datetime1">
              <a:rPr lang="en-US" smtClean="0"/>
              <a:t>4/21/2022</a:t>
            </a:fld>
            <a:endParaRPr lang="en-US"/>
          </a:p>
        </p:txBody>
      </p:sp>
      <p:sp>
        <p:nvSpPr>
          <p:cNvPr id="5" name="Footer Placeholder 4"/>
          <p:cNvSpPr>
            <a:spLocks noGrp="1"/>
          </p:cNvSpPr>
          <p:nvPr>
            <p:ph type="ftr" sz="quarter" idx="11"/>
          </p:nvPr>
        </p:nvSpPr>
        <p:spPr>
          <a:xfrm>
            <a:off x="2640597" y="6377459"/>
            <a:ext cx="3836404" cy="365125"/>
          </a:xfrm>
        </p:spPr>
        <p:txBody>
          <a:bodyPr/>
          <a:lstStyle/>
          <a:p>
            <a:r>
              <a:rPr lang="en-US"/>
              <a:t>Messinger</a:t>
            </a:r>
          </a:p>
        </p:txBody>
      </p:sp>
      <p:sp>
        <p:nvSpPr>
          <p:cNvPr id="6" name="Slide Number Placeholder 5"/>
          <p:cNvSpPr>
            <a:spLocks noGrp="1"/>
          </p:cNvSpPr>
          <p:nvPr>
            <p:ph type="sldNum" sz="quarter" idx="12"/>
          </p:nvPr>
        </p:nvSpPr>
        <p:spPr/>
        <p:txBody>
          <a:bodyPr/>
          <a:lstStyle/>
          <a:p>
            <a:fld id="{085D6034-0D4B-4027-8F75-A1FA454125BA}"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243638"/>
            <a:ext cx="2133600" cy="457200"/>
          </a:xfrm>
        </p:spPr>
        <p:txBody>
          <a:bodyPr/>
          <a:lstStyle>
            <a:lvl1pPr>
              <a:defRPr/>
            </a:lvl1pPr>
          </a:lstStyle>
          <a:p>
            <a:fld id="{8EF35AAD-E1AD-4DDD-B81C-20438A679A22}" type="datetime1">
              <a:rPr lang="en-US" smtClean="0"/>
              <a:t>4/21/2022</a:t>
            </a:fld>
            <a:endParaRPr 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r>
              <a:rPr lang="en-US"/>
              <a:t>Messinger</a:t>
            </a:r>
          </a:p>
        </p:txBody>
      </p:sp>
      <p:sp>
        <p:nvSpPr>
          <p:cNvPr id="7" name="Slide Number Placeholder 6"/>
          <p:cNvSpPr>
            <a:spLocks noGrp="1"/>
          </p:cNvSpPr>
          <p:nvPr>
            <p:ph type="sldNum" sz="quarter" idx="12"/>
          </p:nvPr>
        </p:nvSpPr>
        <p:spPr>
          <a:xfrm>
            <a:off x="6553200" y="6243638"/>
            <a:ext cx="2133600" cy="457200"/>
          </a:xfrm>
        </p:spPr>
        <p:txBody>
          <a:bodyPr/>
          <a:lstStyle>
            <a:lvl1pPr>
              <a:defRPr/>
            </a:lvl1pPr>
          </a:lstStyle>
          <a:p>
            <a:fld id="{8B425246-0801-4237-BB8F-DFB742B9948D}" type="slidenum">
              <a:rPr lang="en-US"/>
              <a:pPr/>
              <a:t>‹#›</a:t>
            </a:fld>
            <a:endParaRPr lang="en-US"/>
          </a:p>
        </p:txBody>
      </p:sp>
    </p:spTree>
    <p:extLst>
      <p:ext uri="{BB962C8B-B14F-4D97-AF65-F5344CB8AC3E}">
        <p14:creationId xmlns:p14="http://schemas.microsoft.com/office/powerpoint/2010/main" val="26569726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1" y="0"/>
            <a:ext cx="9143999" cy="513543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350"/>
          </a:p>
        </p:txBody>
      </p:sp>
      <p:sp>
        <p:nvSpPr>
          <p:cNvPr id="2" name="Title 1"/>
          <p:cNvSpPr>
            <a:spLocks noGrp="1"/>
          </p:cNvSpPr>
          <p:nvPr>
            <p:ph type="ctrTitle"/>
          </p:nvPr>
        </p:nvSpPr>
        <p:spPr>
          <a:xfrm>
            <a:off x="685800" y="3355848"/>
            <a:ext cx="8077200" cy="1673352"/>
          </a:xfrm>
        </p:spPr>
        <p:txBody>
          <a:bodyPr vert="horz" lIns="91440" tIns="0" rIns="45720" bIns="0" rtlCol="0" anchor="t">
            <a:normAutofit/>
            <a:scene3d>
              <a:camera prst="orthographicFront"/>
              <a:lightRig rig="threePt" dir="t">
                <a:rot lat="0" lon="0" rev="4800000"/>
              </a:lightRig>
            </a:scene3d>
            <a:sp3d prstMaterial="matte">
              <a:bevelT w="50800" h="10160"/>
            </a:sp3d>
          </a:bodyPr>
          <a:lstStyle>
            <a:lvl1pPr algn="l">
              <a:defRPr sz="3525" b="1"/>
            </a:lvl1pPr>
            <a:extLst/>
          </a:lstStyle>
          <a:p>
            <a:r>
              <a:rPr kumimoji="0" lang="en-US"/>
              <a:t>Click to edit Master title style</a:t>
            </a:r>
          </a:p>
        </p:txBody>
      </p:sp>
      <p:sp>
        <p:nvSpPr>
          <p:cNvPr id="3" name="Subtitle 2"/>
          <p:cNvSpPr>
            <a:spLocks noGrp="1"/>
          </p:cNvSpPr>
          <p:nvPr>
            <p:ph type="subTitle" idx="1"/>
          </p:nvPr>
        </p:nvSpPr>
        <p:spPr>
          <a:xfrm>
            <a:off x="685800" y="1828800"/>
            <a:ext cx="8077200" cy="1499616"/>
          </a:xfrm>
        </p:spPr>
        <p:txBody>
          <a:bodyPr lIns="118872" tIns="0" rIns="45720" bIns="0" anchor="b"/>
          <a:lstStyle>
            <a:lvl1pPr marL="0" indent="0" algn="l">
              <a:buNone/>
              <a:defRPr sz="1500">
                <a:solidFill>
                  <a:srgbClr val="FFFFFF"/>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extLst/>
          </a:lstStyle>
          <a:p>
            <a:r>
              <a:rPr kumimoji="0"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F2A3F5-8C59-4848-8490-C8A4B0913F81}" type="slidenum">
              <a:rPr lang="en-US" smtClean="0"/>
              <a:pPr/>
              <a:t>‹#›</a:t>
            </a:fld>
            <a:endParaRPr lang="en-US"/>
          </a:p>
        </p:txBody>
      </p:sp>
      <p:sp>
        <p:nvSpPr>
          <p:cNvPr id="10" name="Rectangle 9"/>
          <p:cNvSpPr/>
          <p:nvPr/>
        </p:nvSpPr>
        <p:spPr bwMode="invGray">
          <a:xfrm>
            <a:off x="0" y="5128334"/>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350"/>
          </a:p>
        </p:txBody>
      </p:sp>
    </p:spTree>
    <p:extLst>
      <p:ext uri="{BB962C8B-B14F-4D97-AF65-F5344CB8AC3E}">
        <p14:creationId xmlns:p14="http://schemas.microsoft.com/office/powerpoint/2010/main" val="2178447335"/>
      </p:ext>
    </p:extLst>
  </p:cSld>
  <p:clrMapOvr>
    <a:overrideClrMapping bg1="dk1" tx1="lt1" bg2="dk2" tx2="lt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229600" cy="1252728"/>
          </a:xfrm>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9B7FBE-02EE-4C27-AE49-1816F48D0D44}" type="slidenum">
              <a:rPr lang="en-US" smtClean="0"/>
              <a:pPr/>
              <a:t>‹#›</a:t>
            </a:fld>
            <a:endParaRPr lang="en-US"/>
          </a:p>
        </p:txBody>
      </p:sp>
    </p:spTree>
    <p:extLst>
      <p:ext uri="{BB962C8B-B14F-4D97-AF65-F5344CB8AC3E}">
        <p14:creationId xmlns:p14="http://schemas.microsoft.com/office/powerpoint/2010/main" val="13922781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1"/>
            <a:ext cx="9144000" cy="260252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350"/>
          </a:p>
        </p:txBody>
      </p:sp>
      <p:sp>
        <p:nvSpPr>
          <p:cNvPr id="12" name="Rectangle 11"/>
          <p:cNvSpPr/>
          <p:nvPr/>
        </p:nvSpPr>
        <p:spPr bwMode="invGray">
          <a:xfrm>
            <a:off x="0" y="2602520"/>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350"/>
          </a:p>
        </p:txBody>
      </p:sp>
      <p:sp>
        <p:nvSpPr>
          <p:cNvPr id="2" name="Title 1"/>
          <p:cNvSpPr>
            <a:spLocks noGrp="1"/>
          </p:cNvSpPr>
          <p:nvPr>
            <p:ph type="title"/>
          </p:nvPr>
        </p:nvSpPr>
        <p:spPr>
          <a:xfrm>
            <a:off x="749808" y="118872"/>
            <a:ext cx="8013192" cy="1636776"/>
          </a:xfrm>
        </p:spPr>
        <p:txBody>
          <a:bodyPr vert="horz" lIns="91440" tIns="0" rIns="91440" bIns="0" rtlCol="0" anchor="b">
            <a:normAutofit/>
            <a:scene3d>
              <a:camera prst="orthographicFront"/>
              <a:lightRig rig="threePt" dir="t">
                <a:rot lat="0" lon="0" rev="4800000"/>
              </a:lightRig>
            </a:scene3d>
            <a:sp3d prstMaterial="matte">
              <a:bevelT w="50800" h="10160"/>
            </a:sp3d>
          </a:bodyPr>
          <a:lstStyle>
            <a:lvl1pPr algn="l">
              <a:defRPr sz="3525" b="1" cap="none" baseline="0"/>
            </a:lvl1pPr>
            <a:extLst/>
          </a:lstStyle>
          <a:p>
            <a:r>
              <a:rPr kumimoji="0" lang="en-US"/>
              <a:t>Click to edit Master title style</a:t>
            </a:r>
          </a:p>
        </p:txBody>
      </p:sp>
      <p:sp>
        <p:nvSpPr>
          <p:cNvPr id="3" name="Text Placeholder 2"/>
          <p:cNvSpPr>
            <a:spLocks noGrp="1"/>
          </p:cNvSpPr>
          <p:nvPr>
            <p:ph type="body" idx="1"/>
          </p:nvPr>
        </p:nvSpPr>
        <p:spPr>
          <a:xfrm>
            <a:off x="740664" y="1828800"/>
            <a:ext cx="8022336" cy="685800"/>
          </a:xfrm>
        </p:spPr>
        <p:txBody>
          <a:bodyPr lIns="146304" tIns="0" rIns="45720" bIns="0" anchor="t"/>
          <a:lstStyle>
            <a:lvl1pPr marL="0" indent="0">
              <a:buNone/>
              <a:defRPr sz="1500">
                <a:solidFill>
                  <a:srgbClr val="FFFFFF"/>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A6E096-1C6C-4569-BC47-F93CD06CC6EC}" type="slidenum">
              <a:rPr lang="en-US" smtClean="0"/>
              <a:pPr/>
              <a:t>‹#›</a:t>
            </a:fld>
            <a:endParaRPr lang="en-US"/>
          </a:p>
        </p:txBody>
      </p:sp>
    </p:spTree>
    <p:extLst>
      <p:ext uri="{BB962C8B-B14F-4D97-AF65-F5344CB8AC3E}">
        <p14:creationId xmlns:p14="http://schemas.microsoft.com/office/powerpoint/2010/main" val="1247088290"/>
      </p:ext>
    </p:extLst>
  </p:cSld>
  <p:clrMapOvr>
    <a:overrideClrMapping bg1="dk1" tx1="lt1" bg2="dk2" tx2="lt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sz="half" idx="1"/>
          </p:nvPr>
        </p:nvSpPr>
        <p:spPr>
          <a:xfrm>
            <a:off x="457200" y="1773936"/>
            <a:ext cx="4038600" cy="4623816"/>
          </a:xfrm>
        </p:spPr>
        <p:txBody>
          <a:bodyPr lIns="91440"/>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773936"/>
            <a:ext cx="4038600" cy="4623816"/>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C20995-2486-4762-999B-FB34B4D03C83}" type="slidenum">
              <a:rPr lang="en-US" smtClean="0"/>
              <a:pPr/>
              <a:t>‹#›</a:t>
            </a:fld>
            <a:endParaRPr lang="en-US"/>
          </a:p>
        </p:txBody>
      </p:sp>
    </p:spTree>
    <p:extLst>
      <p:ext uri="{BB962C8B-B14F-4D97-AF65-F5344CB8AC3E}">
        <p14:creationId xmlns:p14="http://schemas.microsoft.com/office/powerpoint/2010/main" val="33826374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extLst/>
          </a:lstStyle>
          <a:p>
            <a:r>
              <a:rPr kumimoji="0" lang="en-US"/>
              <a:t>Click to edit Master title style</a:t>
            </a:r>
          </a:p>
        </p:txBody>
      </p:sp>
      <p:sp>
        <p:nvSpPr>
          <p:cNvPr id="3" name="Text Placeholder 2"/>
          <p:cNvSpPr>
            <a:spLocks noGrp="1"/>
          </p:cNvSpPr>
          <p:nvPr>
            <p:ph type="body" idx="1"/>
          </p:nvPr>
        </p:nvSpPr>
        <p:spPr>
          <a:xfrm>
            <a:off x="457200" y="1698989"/>
            <a:ext cx="4040188" cy="715355"/>
          </a:xfrm>
        </p:spPr>
        <p:txBody>
          <a:bodyPr lIns="146304" anchor="ctr"/>
          <a:lstStyle>
            <a:lvl1pPr marL="0" indent="0">
              <a:buNone/>
              <a:defRPr sz="1725" b="1" cap="all" baseline="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extLst/>
          </a:lstStyle>
          <a:p>
            <a:pPr lvl="0" eaLnBrk="1" latinLnBrk="0" hangingPunct="1"/>
            <a:r>
              <a:rPr kumimoji="0" lang="en-US"/>
              <a:t>Click to edit Master text styles</a:t>
            </a:r>
          </a:p>
        </p:txBody>
      </p:sp>
      <p:sp>
        <p:nvSpPr>
          <p:cNvPr id="4" name="Content Placeholder 3"/>
          <p:cNvSpPr>
            <a:spLocks noGrp="1"/>
          </p:cNvSpPr>
          <p:nvPr>
            <p:ph sz="half" idx="2"/>
          </p:nvPr>
        </p:nvSpPr>
        <p:spPr>
          <a:xfrm>
            <a:off x="457200" y="2449512"/>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Text Placeholder 4"/>
          <p:cNvSpPr>
            <a:spLocks noGrp="1"/>
          </p:cNvSpPr>
          <p:nvPr>
            <p:ph type="body" sz="quarter" idx="3"/>
          </p:nvPr>
        </p:nvSpPr>
        <p:spPr>
          <a:xfrm>
            <a:off x="4645026" y="1698989"/>
            <a:ext cx="4041775" cy="715355"/>
          </a:xfrm>
        </p:spPr>
        <p:txBody>
          <a:bodyPr lIns="146304" anchor="ctr"/>
          <a:lstStyle>
            <a:lvl1pPr marL="0" indent="0">
              <a:buNone/>
              <a:defRPr sz="1725" b="1" cap="all" baseline="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extLst/>
          </a:lstStyle>
          <a:p>
            <a:pPr lvl="0" eaLnBrk="1" latinLnBrk="0" hangingPunct="1"/>
            <a:r>
              <a:rPr kumimoji="0" lang="en-US"/>
              <a:t>Click to edit Master text styles</a:t>
            </a:r>
          </a:p>
        </p:txBody>
      </p:sp>
      <p:sp>
        <p:nvSpPr>
          <p:cNvPr id="6" name="Content Placeholder 5"/>
          <p:cNvSpPr>
            <a:spLocks noGrp="1"/>
          </p:cNvSpPr>
          <p:nvPr>
            <p:ph sz="quarter" idx="4"/>
          </p:nvPr>
        </p:nvSpPr>
        <p:spPr>
          <a:xfrm>
            <a:off x="4645026" y="2449512"/>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7247C20-BCFD-429C-B067-29BD4D23FD9A}" type="slidenum">
              <a:rPr lang="en-US" smtClean="0"/>
              <a:pPr/>
              <a:t>‹#›</a:t>
            </a:fld>
            <a:endParaRPr lang="en-US"/>
          </a:p>
        </p:txBody>
      </p:sp>
    </p:spTree>
    <p:extLst>
      <p:ext uri="{BB962C8B-B14F-4D97-AF65-F5344CB8AC3E}">
        <p14:creationId xmlns:p14="http://schemas.microsoft.com/office/powerpoint/2010/main" val="23401140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E3D5D24-58C7-4290-8CA6-B401B30A4913}" type="slidenum">
              <a:rPr lang="en-US" smtClean="0"/>
              <a:pPr/>
              <a:t>‹#›</a:t>
            </a:fld>
            <a:endParaRPr lang="en-US"/>
          </a:p>
        </p:txBody>
      </p:sp>
    </p:spTree>
    <p:extLst>
      <p:ext uri="{BB962C8B-B14F-4D97-AF65-F5344CB8AC3E}">
        <p14:creationId xmlns:p14="http://schemas.microsoft.com/office/powerpoint/2010/main" val="4452913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080FE9-5834-4D99-A97C-0285798C7FAF}" type="slidenum">
              <a:rPr lang="en-US" smtClean="0"/>
              <a:pPr/>
              <a:t>‹#›</a:t>
            </a:fld>
            <a:endParaRPr lang="en-US"/>
          </a:p>
        </p:txBody>
      </p:sp>
    </p:spTree>
    <p:extLst>
      <p:ext uri="{BB962C8B-B14F-4D97-AF65-F5344CB8AC3E}">
        <p14:creationId xmlns:p14="http://schemas.microsoft.com/office/powerpoint/2010/main" val="11040398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229600" cy="1252728"/>
          </a:xfrm>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2E7FDAF2-C65A-4AAC-99E2-2A572CBC9263}" type="datetime1">
              <a:rPr lang="en-US" smtClean="0"/>
              <a:t>4/21/2022</a:t>
            </a:fld>
            <a:endParaRPr lang="en-US"/>
          </a:p>
        </p:txBody>
      </p:sp>
      <p:sp>
        <p:nvSpPr>
          <p:cNvPr id="5" name="Footer Placeholder 4"/>
          <p:cNvSpPr>
            <a:spLocks noGrp="1"/>
          </p:cNvSpPr>
          <p:nvPr>
            <p:ph type="ftr" sz="quarter" idx="11"/>
          </p:nvPr>
        </p:nvSpPr>
        <p:spPr/>
        <p:txBody>
          <a:bodyPr/>
          <a:lstStyle/>
          <a:p>
            <a:r>
              <a:rPr lang="en-US"/>
              <a:t>Messinger</a:t>
            </a:r>
          </a:p>
        </p:txBody>
      </p:sp>
      <p:sp>
        <p:nvSpPr>
          <p:cNvPr id="6" name="Slide Number Placeholder 5"/>
          <p:cNvSpPr>
            <a:spLocks noGrp="1"/>
          </p:cNvSpPr>
          <p:nvPr>
            <p:ph type="sldNum" sz="quarter" idx="12"/>
          </p:nvPr>
        </p:nvSpPr>
        <p:spPr/>
        <p:txBody>
          <a:bodyPr/>
          <a:lstStyle/>
          <a:p>
            <a:fld id="{859B7FBE-02EE-4C27-AE49-1816F48D0D44}"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838" y="152400"/>
            <a:ext cx="2523744" cy="978408"/>
          </a:xfrm>
        </p:spPr>
        <p:txBody>
          <a:bodyPr vert="horz" lIns="73152" rIns="45720" bIns="0" rtlCol="0" anchor="b">
            <a:normAutofit/>
            <a:sp3d prstMaterial="matte"/>
          </a:bodyPr>
          <a:lstStyle>
            <a:lvl1pPr algn="l">
              <a:defRPr sz="1500" b="0"/>
            </a:lvl1pPr>
            <a:extLst/>
          </a:lstStyle>
          <a:p>
            <a:r>
              <a:rPr kumimoji="0" lang="en-US"/>
              <a:t>Click to edit Master title style</a:t>
            </a:r>
          </a:p>
        </p:txBody>
      </p:sp>
      <p:sp>
        <p:nvSpPr>
          <p:cNvPr id="3" name="Content Placeholder 2"/>
          <p:cNvSpPr>
            <a:spLocks noGrp="1"/>
          </p:cNvSpPr>
          <p:nvPr>
            <p:ph idx="1"/>
          </p:nvPr>
        </p:nvSpPr>
        <p:spPr>
          <a:xfrm>
            <a:off x="3019378" y="1743134"/>
            <a:ext cx="5920641" cy="455888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Text Placeholder 3"/>
          <p:cNvSpPr>
            <a:spLocks noGrp="1"/>
          </p:cNvSpPr>
          <p:nvPr>
            <p:ph type="body" sz="half" idx="2"/>
          </p:nvPr>
        </p:nvSpPr>
        <p:spPr>
          <a:xfrm>
            <a:off x="167838" y="1730018"/>
            <a:ext cx="2468880" cy="4572000"/>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extLst/>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96A418-D92C-48F6-81BA-144162084422}" type="slidenum">
              <a:rPr lang="en-US" smtClean="0"/>
              <a:pPr/>
              <a:t>‹#›</a:t>
            </a:fld>
            <a:endParaRPr lang="en-US"/>
          </a:p>
        </p:txBody>
      </p:sp>
      <p:sp>
        <p:nvSpPr>
          <p:cNvPr id="12" name="Rectangle 11"/>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350"/>
          </a:p>
        </p:txBody>
      </p:sp>
      <p:sp>
        <p:nvSpPr>
          <p:cNvPr id="9" name="Rectangle 8"/>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350"/>
          </a:p>
        </p:txBody>
      </p:sp>
    </p:spTree>
    <p:extLst>
      <p:ext uri="{BB962C8B-B14F-4D97-AF65-F5344CB8AC3E}">
        <p14:creationId xmlns:p14="http://schemas.microsoft.com/office/powerpoint/2010/main" val="20481326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4593" y="155448"/>
            <a:ext cx="2525150" cy="978408"/>
          </a:xfrm>
        </p:spPr>
        <p:txBody>
          <a:bodyPr lIns="73152" bIns="0" anchor="b">
            <a:sp3d prstMaterial="matte"/>
          </a:bodyPr>
          <a:lstStyle>
            <a:lvl1pPr algn="l">
              <a:defRPr sz="1500" b="0"/>
            </a:lvl1pPr>
            <a:extLst/>
          </a:lstStyle>
          <a:p>
            <a:r>
              <a:rPr kumimoji="0" lang="en-US"/>
              <a:t>Click to edit Master title style</a:t>
            </a:r>
          </a:p>
        </p:txBody>
      </p:sp>
      <p:sp>
        <p:nvSpPr>
          <p:cNvPr id="3" name="Picture Placeholder 2"/>
          <p:cNvSpPr>
            <a:spLocks noGrp="1"/>
          </p:cNvSpPr>
          <p:nvPr>
            <p:ph type="pic" idx="1"/>
          </p:nvPr>
        </p:nvSpPr>
        <p:spPr>
          <a:xfrm>
            <a:off x="2903806" y="1484808"/>
            <a:ext cx="6247397" cy="5373192"/>
          </a:xfrm>
          <a:solidFill>
            <a:schemeClr val="bg2">
              <a:shade val="75000"/>
            </a:schemeClr>
          </a:solidFill>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extLst/>
          </a:lstStyle>
          <a:p>
            <a:r>
              <a:rPr kumimoji="0" lang="en-US"/>
              <a:t>Click icon to add picture</a:t>
            </a:r>
            <a:endParaRPr kumimoji="0" lang="en-US" dirty="0"/>
          </a:p>
        </p:txBody>
      </p:sp>
      <p:sp>
        <p:nvSpPr>
          <p:cNvPr id="4" name="Text Placeholder 3"/>
          <p:cNvSpPr>
            <a:spLocks noGrp="1"/>
          </p:cNvSpPr>
          <p:nvPr>
            <p:ph type="body" sz="half" idx="2"/>
          </p:nvPr>
        </p:nvSpPr>
        <p:spPr>
          <a:xfrm>
            <a:off x="164592" y="1728216"/>
            <a:ext cx="2468880" cy="4572000"/>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extLst/>
          </a:lstStyle>
          <a:p>
            <a:pPr lvl="0" eaLnBrk="1" latinLnBrk="0" hangingPunct="1"/>
            <a:r>
              <a:rPr kumimoji="0" lang="en-US"/>
              <a:t>Click to edit Master text styles</a:t>
            </a:r>
          </a:p>
        </p:txBody>
      </p:sp>
      <p:sp>
        <p:nvSpPr>
          <p:cNvPr id="5" name="Date Placeholder 4"/>
          <p:cNvSpPr>
            <a:spLocks noGrp="1"/>
          </p:cNvSpPr>
          <p:nvPr>
            <p:ph type="dt" sz="half" idx="10"/>
          </p:nvPr>
        </p:nvSpPr>
        <p:spPr>
          <a:xfrm>
            <a:off x="164592" y="1170432"/>
            <a:ext cx="2523744" cy="201168"/>
          </a:xfrm>
        </p:spPr>
        <p:txBody>
          <a:bodyPr/>
          <a:lstStyle/>
          <a:p>
            <a:endParaRPr lang="en-US"/>
          </a:p>
        </p:txBody>
      </p:sp>
      <p:sp>
        <p:nvSpPr>
          <p:cNvPr id="11" name="Rectangle 10"/>
          <p:cNvSpPr/>
          <p:nvPr/>
        </p:nvSpPr>
        <p:spPr>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350"/>
          </a:p>
        </p:txBody>
      </p:sp>
      <p:sp>
        <p:nvSpPr>
          <p:cNvPr id="9" name="Rectangle 8"/>
          <p:cNvSpPr/>
          <p:nvPr/>
        </p:nvSpPr>
        <p:spPr bwMode="invGray">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350"/>
          </a:p>
        </p:txBody>
      </p:sp>
      <p:sp>
        <p:nvSpPr>
          <p:cNvPr id="6" name="Footer Placeholder 5"/>
          <p:cNvSpPr>
            <a:spLocks noGrp="1"/>
          </p:cNvSpPr>
          <p:nvPr>
            <p:ph type="ftr" sz="quarter" idx="11"/>
          </p:nvPr>
        </p:nvSpPr>
        <p:spPr>
          <a:xfrm>
            <a:off x="3035808" y="1170432"/>
            <a:ext cx="5193792" cy="201168"/>
          </a:xfrm>
        </p:spPr>
        <p:txBody>
          <a:bodyPr/>
          <a:lstStyle>
            <a:lvl1pPr>
              <a:defRPr>
                <a:solidFill>
                  <a:schemeClr val="bg1">
                    <a:shade val="50000"/>
                  </a:schemeClr>
                </a:solidFill>
              </a:defRPr>
            </a:lvl1pPr>
          </a:lstStyle>
          <a:p>
            <a:endParaRPr lang="en-US"/>
          </a:p>
        </p:txBody>
      </p:sp>
      <p:sp>
        <p:nvSpPr>
          <p:cNvPr id="7" name="Slide Number Placeholder 6"/>
          <p:cNvSpPr>
            <a:spLocks noGrp="1"/>
          </p:cNvSpPr>
          <p:nvPr>
            <p:ph type="sldNum" sz="quarter" idx="12"/>
          </p:nvPr>
        </p:nvSpPr>
        <p:spPr>
          <a:xfrm>
            <a:off x="8339328" y="1170432"/>
            <a:ext cx="733864" cy="201168"/>
          </a:xfrm>
        </p:spPr>
        <p:txBody>
          <a:bodyPr/>
          <a:lstStyle/>
          <a:p>
            <a:fld id="{EBF06BC5-FDD8-4FE7-883B-6F85FF4D547B}" type="slidenum">
              <a:rPr lang="en-US" smtClean="0"/>
              <a:pPr/>
              <a:t>‹#›</a:t>
            </a:fld>
            <a:endParaRPr lang="en-US"/>
          </a:p>
        </p:txBody>
      </p:sp>
    </p:spTree>
    <p:extLst>
      <p:ext uri="{BB962C8B-B14F-4D97-AF65-F5344CB8AC3E}">
        <p14:creationId xmlns:p14="http://schemas.microsoft.com/office/powerpoint/2010/main" val="164887187"/>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8EE25B-BE97-452E-9164-F76544E9B0FB}" type="slidenum">
              <a:rPr lang="en-US" smtClean="0"/>
              <a:pPr/>
              <a:t>‹#›</a:t>
            </a:fld>
            <a:endParaRPr lang="en-US"/>
          </a:p>
        </p:txBody>
      </p:sp>
    </p:spTree>
    <p:extLst>
      <p:ext uri="{BB962C8B-B14F-4D97-AF65-F5344CB8AC3E}">
        <p14:creationId xmlns:p14="http://schemas.microsoft.com/office/powerpoint/2010/main" val="35163422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p:cNvSpPr/>
          <p:nvPr/>
        </p:nvSpPr>
        <p:spPr bwMode="invGray">
          <a:xfrm>
            <a:off x="6598920" y="0"/>
            <a:ext cx="45720"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350"/>
          </a:p>
        </p:txBody>
      </p:sp>
      <p:sp>
        <p:nvSpPr>
          <p:cNvPr id="8" name="Rectangle 7"/>
          <p:cNvSpPr/>
          <p:nvPr/>
        </p:nvSpPr>
        <p:spPr bwMode="ltGray">
          <a:xfrm>
            <a:off x="6647688" y="0"/>
            <a:ext cx="2514601"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350"/>
          </a:p>
        </p:txBody>
      </p:sp>
      <p:sp>
        <p:nvSpPr>
          <p:cNvPr id="2" name="Vertical Title 1"/>
          <p:cNvSpPr>
            <a:spLocks noGrp="1"/>
          </p:cNvSpPr>
          <p:nvPr>
            <p:ph type="title" orient="vert"/>
          </p:nvPr>
        </p:nvSpPr>
        <p:spPr>
          <a:xfrm>
            <a:off x="6781800" y="274642"/>
            <a:ext cx="19050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304802"/>
            <a:ext cx="6019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a:xfrm>
            <a:off x="2640597" y="6377461"/>
            <a:ext cx="3836404" cy="365125"/>
          </a:xfrm>
        </p:spPr>
        <p:txBody>
          <a:bodyPr/>
          <a:lstStyle/>
          <a:p>
            <a:endParaRPr lang="en-US"/>
          </a:p>
        </p:txBody>
      </p:sp>
      <p:sp>
        <p:nvSpPr>
          <p:cNvPr id="6" name="Slide Number Placeholder 5"/>
          <p:cNvSpPr>
            <a:spLocks noGrp="1"/>
          </p:cNvSpPr>
          <p:nvPr>
            <p:ph type="sldNum" sz="quarter" idx="12"/>
          </p:nvPr>
        </p:nvSpPr>
        <p:spPr/>
        <p:txBody>
          <a:bodyPr/>
          <a:lstStyle/>
          <a:p>
            <a:fld id="{085D6034-0D4B-4027-8F75-A1FA454125BA}" type="slidenum">
              <a:rPr lang="en-US" smtClean="0"/>
              <a:pPr/>
              <a:t>‹#›</a:t>
            </a:fld>
            <a:endParaRPr lang="en-US"/>
          </a:p>
        </p:txBody>
      </p:sp>
    </p:spTree>
    <p:extLst>
      <p:ext uri="{BB962C8B-B14F-4D97-AF65-F5344CB8AC3E}">
        <p14:creationId xmlns:p14="http://schemas.microsoft.com/office/powerpoint/2010/main" val="26003541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2"/>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243638"/>
            <a:ext cx="2133600" cy="457200"/>
          </a:xfrm>
        </p:spPr>
        <p:txBody>
          <a:bodyPr/>
          <a:lstStyle>
            <a:lvl1pPr>
              <a:defRPr/>
            </a:lvl1pPr>
          </a:lstStyle>
          <a:p>
            <a:endParaRPr 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3638"/>
            <a:ext cx="2133600" cy="457200"/>
          </a:xfrm>
        </p:spPr>
        <p:txBody>
          <a:bodyPr/>
          <a:lstStyle>
            <a:lvl1pPr>
              <a:defRPr/>
            </a:lvl1pPr>
          </a:lstStyle>
          <a:p>
            <a:fld id="{8B425246-0801-4237-BB8F-DFB742B9948D}" type="slidenum">
              <a:rPr lang="en-US"/>
              <a:pPr/>
              <a:t>‹#›</a:t>
            </a:fld>
            <a:endParaRPr lang="en-US"/>
          </a:p>
        </p:txBody>
      </p:sp>
    </p:spTree>
    <p:extLst>
      <p:ext uri="{BB962C8B-B14F-4D97-AF65-F5344CB8AC3E}">
        <p14:creationId xmlns:p14="http://schemas.microsoft.com/office/powerpoint/2010/main" val="13144017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8F3951-E745-F14E-85F2-5CFDC0C5C7DC}"/>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972801B5-1D17-8F44-9EC5-91CDBD70934D}"/>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FDDEF27D-6E06-254F-A3C8-96AD9EB7EE93}"/>
              </a:ext>
            </a:extLst>
          </p:cNvPr>
          <p:cNvSpPr>
            <a:spLocks noGrp="1"/>
          </p:cNvSpPr>
          <p:nvPr>
            <p:ph type="dt" sz="half" idx="10"/>
          </p:nvPr>
        </p:nvSpPr>
        <p:spPr/>
        <p:txBody>
          <a:bodyPr/>
          <a:lstStyle/>
          <a:p>
            <a:fld id="{B389281A-127B-F04D-BA72-59AA44275016}" type="datetime1">
              <a:rPr lang="en-US" smtClean="0"/>
              <a:t>4/21/2022</a:t>
            </a:fld>
            <a:endParaRPr lang="en-US"/>
          </a:p>
        </p:txBody>
      </p:sp>
      <p:sp>
        <p:nvSpPr>
          <p:cNvPr id="5" name="Footer Placeholder 4">
            <a:extLst>
              <a:ext uri="{FF2B5EF4-FFF2-40B4-BE49-F238E27FC236}">
                <a16:creationId xmlns:a16="http://schemas.microsoft.com/office/drawing/2014/main" id="{01528B06-5DF7-AC43-ACBF-F46FC051A9A4}"/>
              </a:ext>
            </a:extLst>
          </p:cNvPr>
          <p:cNvSpPr>
            <a:spLocks noGrp="1"/>
          </p:cNvSpPr>
          <p:nvPr>
            <p:ph type="ftr" sz="quarter" idx="11"/>
          </p:nvPr>
        </p:nvSpPr>
        <p:spPr/>
        <p:txBody>
          <a:bodyPr/>
          <a:lstStyle/>
          <a:p>
            <a:r>
              <a:rPr lang="en-US"/>
              <a:t>Gruen, 2021</a:t>
            </a:r>
          </a:p>
        </p:txBody>
      </p:sp>
      <p:sp>
        <p:nvSpPr>
          <p:cNvPr id="6" name="Slide Number Placeholder 5">
            <a:extLst>
              <a:ext uri="{FF2B5EF4-FFF2-40B4-BE49-F238E27FC236}">
                <a16:creationId xmlns:a16="http://schemas.microsoft.com/office/drawing/2014/main" id="{A0FDE5B7-C318-DD40-BD90-533E284A81A1}"/>
              </a:ext>
            </a:extLst>
          </p:cNvPr>
          <p:cNvSpPr>
            <a:spLocks noGrp="1"/>
          </p:cNvSpPr>
          <p:nvPr>
            <p:ph type="sldNum" sz="quarter" idx="12"/>
          </p:nvPr>
        </p:nvSpPr>
        <p:spPr/>
        <p:txBody>
          <a:bodyPr/>
          <a:lstStyle/>
          <a:p>
            <a:fld id="{C0CF093C-EE5E-AE49-84DB-7EA8CFEC3B6E}" type="slidenum">
              <a:rPr lang="en-US" smtClean="0"/>
              <a:t>‹#›</a:t>
            </a:fld>
            <a:endParaRPr lang="en-US"/>
          </a:p>
        </p:txBody>
      </p:sp>
    </p:spTree>
    <p:extLst>
      <p:ext uri="{BB962C8B-B14F-4D97-AF65-F5344CB8AC3E}">
        <p14:creationId xmlns:p14="http://schemas.microsoft.com/office/powerpoint/2010/main" val="21244550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B481EB-B157-834D-B12B-D797EAD8EAE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3BC4C46-1B70-1A41-A2B3-5D2BEF34CD3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C90289-9432-7F4D-8D51-98CD08BA27B1}"/>
              </a:ext>
            </a:extLst>
          </p:cNvPr>
          <p:cNvSpPr>
            <a:spLocks noGrp="1"/>
          </p:cNvSpPr>
          <p:nvPr>
            <p:ph type="dt" sz="half" idx="10"/>
          </p:nvPr>
        </p:nvSpPr>
        <p:spPr/>
        <p:txBody>
          <a:bodyPr/>
          <a:lstStyle/>
          <a:p>
            <a:fld id="{7DEC15F7-9130-A342-902F-900B62D3546C}" type="datetime1">
              <a:rPr lang="en-US" smtClean="0"/>
              <a:t>4/21/2022</a:t>
            </a:fld>
            <a:endParaRPr lang="en-US"/>
          </a:p>
        </p:txBody>
      </p:sp>
      <p:sp>
        <p:nvSpPr>
          <p:cNvPr id="5" name="Footer Placeholder 4">
            <a:extLst>
              <a:ext uri="{FF2B5EF4-FFF2-40B4-BE49-F238E27FC236}">
                <a16:creationId xmlns:a16="http://schemas.microsoft.com/office/drawing/2014/main" id="{211D27E5-8442-DD4F-9BFA-53A30D813CD7}"/>
              </a:ext>
            </a:extLst>
          </p:cNvPr>
          <p:cNvSpPr>
            <a:spLocks noGrp="1"/>
          </p:cNvSpPr>
          <p:nvPr>
            <p:ph type="ftr" sz="quarter" idx="11"/>
          </p:nvPr>
        </p:nvSpPr>
        <p:spPr/>
        <p:txBody>
          <a:bodyPr/>
          <a:lstStyle/>
          <a:p>
            <a:r>
              <a:rPr lang="en-US"/>
              <a:t>Gruen, 2021</a:t>
            </a:r>
          </a:p>
        </p:txBody>
      </p:sp>
      <p:sp>
        <p:nvSpPr>
          <p:cNvPr id="6" name="Slide Number Placeholder 5">
            <a:extLst>
              <a:ext uri="{FF2B5EF4-FFF2-40B4-BE49-F238E27FC236}">
                <a16:creationId xmlns:a16="http://schemas.microsoft.com/office/drawing/2014/main" id="{7D3C6B24-45FE-A941-9118-3CD4F16D8906}"/>
              </a:ext>
            </a:extLst>
          </p:cNvPr>
          <p:cNvSpPr>
            <a:spLocks noGrp="1"/>
          </p:cNvSpPr>
          <p:nvPr>
            <p:ph type="sldNum" sz="quarter" idx="12"/>
          </p:nvPr>
        </p:nvSpPr>
        <p:spPr/>
        <p:txBody>
          <a:bodyPr/>
          <a:lstStyle/>
          <a:p>
            <a:fld id="{C0CF093C-EE5E-AE49-84DB-7EA8CFEC3B6E}" type="slidenum">
              <a:rPr lang="en-US" smtClean="0"/>
              <a:t>‹#›</a:t>
            </a:fld>
            <a:endParaRPr lang="en-US"/>
          </a:p>
        </p:txBody>
      </p:sp>
    </p:spTree>
    <p:extLst>
      <p:ext uri="{BB962C8B-B14F-4D97-AF65-F5344CB8AC3E}">
        <p14:creationId xmlns:p14="http://schemas.microsoft.com/office/powerpoint/2010/main" val="22901853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31B0B-C698-F54A-8F59-16B4ED4519F1}"/>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C962F3BF-0BB2-2745-962B-7A0EE3702D73}"/>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24D1A69-889A-2342-8F87-212386AC9748}"/>
              </a:ext>
            </a:extLst>
          </p:cNvPr>
          <p:cNvSpPr>
            <a:spLocks noGrp="1"/>
          </p:cNvSpPr>
          <p:nvPr>
            <p:ph type="dt" sz="half" idx="10"/>
          </p:nvPr>
        </p:nvSpPr>
        <p:spPr/>
        <p:txBody>
          <a:bodyPr/>
          <a:lstStyle/>
          <a:p>
            <a:fld id="{7619BC9C-4C2D-284B-B545-92BE4DDA4365}" type="datetime1">
              <a:rPr lang="en-US" smtClean="0"/>
              <a:t>4/21/2022</a:t>
            </a:fld>
            <a:endParaRPr lang="en-US"/>
          </a:p>
        </p:txBody>
      </p:sp>
      <p:sp>
        <p:nvSpPr>
          <p:cNvPr id="5" name="Footer Placeholder 4">
            <a:extLst>
              <a:ext uri="{FF2B5EF4-FFF2-40B4-BE49-F238E27FC236}">
                <a16:creationId xmlns:a16="http://schemas.microsoft.com/office/drawing/2014/main" id="{4D561999-D804-AB43-AA1A-69D1C9BCA94A}"/>
              </a:ext>
            </a:extLst>
          </p:cNvPr>
          <p:cNvSpPr>
            <a:spLocks noGrp="1"/>
          </p:cNvSpPr>
          <p:nvPr>
            <p:ph type="ftr" sz="quarter" idx="11"/>
          </p:nvPr>
        </p:nvSpPr>
        <p:spPr/>
        <p:txBody>
          <a:bodyPr/>
          <a:lstStyle/>
          <a:p>
            <a:r>
              <a:rPr lang="en-US"/>
              <a:t>Gruen, 2021</a:t>
            </a:r>
          </a:p>
        </p:txBody>
      </p:sp>
      <p:sp>
        <p:nvSpPr>
          <p:cNvPr id="6" name="Slide Number Placeholder 5">
            <a:extLst>
              <a:ext uri="{FF2B5EF4-FFF2-40B4-BE49-F238E27FC236}">
                <a16:creationId xmlns:a16="http://schemas.microsoft.com/office/drawing/2014/main" id="{39928151-5362-9144-A135-5DDCA07E8E98}"/>
              </a:ext>
            </a:extLst>
          </p:cNvPr>
          <p:cNvSpPr>
            <a:spLocks noGrp="1"/>
          </p:cNvSpPr>
          <p:nvPr>
            <p:ph type="sldNum" sz="quarter" idx="12"/>
          </p:nvPr>
        </p:nvSpPr>
        <p:spPr/>
        <p:txBody>
          <a:bodyPr/>
          <a:lstStyle/>
          <a:p>
            <a:fld id="{C0CF093C-EE5E-AE49-84DB-7EA8CFEC3B6E}" type="slidenum">
              <a:rPr lang="en-US" smtClean="0"/>
              <a:t>‹#›</a:t>
            </a:fld>
            <a:endParaRPr lang="en-US"/>
          </a:p>
        </p:txBody>
      </p:sp>
    </p:spTree>
    <p:extLst>
      <p:ext uri="{BB962C8B-B14F-4D97-AF65-F5344CB8AC3E}">
        <p14:creationId xmlns:p14="http://schemas.microsoft.com/office/powerpoint/2010/main" val="21031794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0966B-638C-4D40-A810-EFFA60A8F67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6E5AD88-B480-9442-B201-7162628FEEE1}"/>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A0ECEF4-3F2A-C347-B9BC-5A9AA3B62EE2}"/>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1928F2F-1FE5-8A46-B192-2BAE461CEB8B}"/>
              </a:ext>
            </a:extLst>
          </p:cNvPr>
          <p:cNvSpPr>
            <a:spLocks noGrp="1"/>
          </p:cNvSpPr>
          <p:nvPr>
            <p:ph type="dt" sz="half" idx="10"/>
          </p:nvPr>
        </p:nvSpPr>
        <p:spPr/>
        <p:txBody>
          <a:bodyPr/>
          <a:lstStyle/>
          <a:p>
            <a:fld id="{56024B0D-98C4-EC42-8C44-51ACC903D2CA}" type="datetime1">
              <a:rPr lang="en-US" smtClean="0"/>
              <a:t>4/21/2022</a:t>
            </a:fld>
            <a:endParaRPr lang="en-US"/>
          </a:p>
        </p:txBody>
      </p:sp>
      <p:sp>
        <p:nvSpPr>
          <p:cNvPr id="6" name="Footer Placeholder 5">
            <a:extLst>
              <a:ext uri="{FF2B5EF4-FFF2-40B4-BE49-F238E27FC236}">
                <a16:creationId xmlns:a16="http://schemas.microsoft.com/office/drawing/2014/main" id="{D317224D-5F02-5E4C-BF1E-C9F11F117A53}"/>
              </a:ext>
            </a:extLst>
          </p:cNvPr>
          <p:cNvSpPr>
            <a:spLocks noGrp="1"/>
          </p:cNvSpPr>
          <p:nvPr>
            <p:ph type="ftr" sz="quarter" idx="11"/>
          </p:nvPr>
        </p:nvSpPr>
        <p:spPr/>
        <p:txBody>
          <a:bodyPr/>
          <a:lstStyle/>
          <a:p>
            <a:r>
              <a:rPr lang="en-US"/>
              <a:t>Gruen, 2021</a:t>
            </a:r>
          </a:p>
        </p:txBody>
      </p:sp>
      <p:sp>
        <p:nvSpPr>
          <p:cNvPr id="7" name="Slide Number Placeholder 6">
            <a:extLst>
              <a:ext uri="{FF2B5EF4-FFF2-40B4-BE49-F238E27FC236}">
                <a16:creationId xmlns:a16="http://schemas.microsoft.com/office/drawing/2014/main" id="{2C081DC5-6B76-C540-960B-7971739D8154}"/>
              </a:ext>
            </a:extLst>
          </p:cNvPr>
          <p:cNvSpPr>
            <a:spLocks noGrp="1"/>
          </p:cNvSpPr>
          <p:nvPr>
            <p:ph type="sldNum" sz="quarter" idx="12"/>
          </p:nvPr>
        </p:nvSpPr>
        <p:spPr/>
        <p:txBody>
          <a:bodyPr/>
          <a:lstStyle/>
          <a:p>
            <a:fld id="{C0CF093C-EE5E-AE49-84DB-7EA8CFEC3B6E}" type="slidenum">
              <a:rPr lang="en-US" smtClean="0"/>
              <a:t>‹#›</a:t>
            </a:fld>
            <a:endParaRPr lang="en-US"/>
          </a:p>
        </p:txBody>
      </p:sp>
    </p:spTree>
    <p:extLst>
      <p:ext uri="{BB962C8B-B14F-4D97-AF65-F5344CB8AC3E}">
        <p14:creationId xmlns:p14="http://schemas.microsoft.com/office/powerpoint/2010/main" val="20160627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BE7765-9A3C-8C4B-BD34-49C7DD799945}"/>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45666FC-2A09-9349-80C7-61523D4DB9B1}"/>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FEFF021C-CE1E-A24B-872D-6DC64184AC50}"/>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BC0448F-FFB0-7149-9E26-415A27082A09}"/>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511454CC-78BF-7844-AF1D-49F942246342}"/>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A9515DA-C2C5-9242-8132-AF83749B737B}"/>
              </a:ext>
            </a:extLst>
          </p:cNvPr>
          <p:cNvSpPr>
            <a:spLocks noGrp="1"/>
          </p:cNvSpPr>
          <p:nvPr>
            <p:ph type="dt" sz="half" idx="10"/>
          </p:nvPr>
        </p:nvSpPr>
        <p:spPr/>
        <p:txBody>
          <a:bodyPr/>
          <a:lstStyle/>
          <a:p>
            <a:fld id="{C03EE817-D88A-8843-B4CF-6BD644D19D6D}" type="datetime1">
              <a:rPr lang="en-US" smtClean="0"/>
              <a:t>4/21/2022</a:t>
            </a:fld>
            <a:endParaRPr lang="en-US"/>
          </a:p>
        </p:txBody>
      </p:sp>
      <p:sp>
        <p:nvSpPr>
          <p:cNvPr id="8" name="Footer Placeholder 7">
            <a:extLst>
              <a:ext uri="{FF2B5EF4-FFF2-40B4-BE49-F238E27FC236}">
                <a16:creationId xmlns:a16="http://schemas.microsoft.com/office/drawing/2014/main" id="{DC8DA05D-DFB1-8F40-8B6B-52D6C9CB766C}"/>
              </a:ext>
            </a:extLst>
          </p:cNvPr>
          <p:cNvSpPr>
            <a:spLocks noGrp="1"/>
          </p:cNvSpPr>
          <p:nvPr>
            <p:ph type="ftr" sz="quarter" idx="11"/>
          </p:nvPr>
        </p:nvSpPr>
        <p:spPr/>
        <p:txBody>
          <a:bodyPr/>
          <a:lstStyle/>
          <a:p>
            <a:r>
              <a:rPr lang="en-US"/>
              <a:t>Gruen, 2021</a:t>
            </a:r>
          </a:p>
        </p:txBody>
      </p:sp>
      <p:sp>
        <p:nvSpPr>
          <p:cNvPr id="9" name="Slide Number Placeholder 8">
            <a:extLst>
              <a:ext uri="{FF2B5EF4-FFF2-40B4-BE49-F238E27FC236}">
                <a16:creationId xmlns:a16="http://schemas.microsoft.com/office/drawing/2014/main" id="{D745E947-73AF-4F40-B033-D48A7C1B1987}"/>
              </a:ext>
            </a:extLst>
          </p:cNvPr>
          <p:cNvSpPr>
            <a:spLocks noGrp="1"/>
          </p:cNvSpPr>
          <p:nvPr>
            <p:ph type="sldNum" sz="quarter" idx="12"/>
          </p:nvPr>
        </p:nvSpPr>
        <p:spPr/>
        <p:txBody>
          <a:bodyPr/>
          <a:lstStyle/>
          <a:p>
            <a:fld id="{C0CF093C-EE5E-AE49-84DB-7EA8CFEC3B6E}" type="slidenum">
              <a:rPr lang="en-US" smtClean="0"/>
              <a:t>‹#›</a:t>
            </a:fld>
            <a:endParaRPr lang="en-US"/>
          </a:p>
        </p:txBody>
      </p:sp>
    </p:spTree>
    <p:extLst>
      <p:ext uri="{BB962C8B-B14F-4D97-AF65-F5344CB8AC3E}">
        <p14:creationId xmlns:p14="http://schemas.microsoft.com/office/powerpoint/2010/main" val="2428586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1"/>
            <a:ext cx="9144000" cy="260252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ectangle 11"/>
          <p:cNvSpPr/>
          <p:nvPr/>
        </p:nvSpPr>
        <p:spPr bwMode="invGray">
          <a:xfrm>
            <a:off x="0" y="2602520"/>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749808" y="118872"/>
            <a:ext cx="8013192" cy="1636776"/>
          </a:xfrm>
        </p:spPr>
        <p:txBody>
          <a:bodyPr vert="horz" lIns="91440" tIns="0" rIns="91440" bIns="0" rtlCol="0" anchor="b">
            <a:normAutofit/>
            <a:scene3d>
              <a:camera prst="orthographicFront"/>
              <a:lightRig rig="threePt" dir="t">
                <a:rot lat="0" lon="0" rev="4800000"/>
              </a:lightRig>
            </a:scene3d>
            <a:sp3d prstMaterial="matte">
              <a:bevelT w="50800" h="10160"/>
            </a:sp3d>
          </a:bodyPr>
          <a:lstStyle>
            <a:lvl1pPr algn="l">
              <a:defRPr sz="4700" b="1" cap="none" baseline="0"/>
            </a:lvl1pPr>
            <a:extLst/>
          </a:lstStyle>
          <a:p>
            <a:r>
              <a:rPr kumimoji="0" lang="en-US"/>
              <a:t>Click to edit Master title style</a:t>
            </a:r>
          </a:p>
        </p:txBody>
      </p:sp>
      <p:sp>
        <p:nvSpPr>
          <p:cNvPr id="3" name="Text Placeholder 2"/>
          <p:cNvSpPr>
            <a:spLocks noGrp="1"/>
          </p:cNvSpPr>
          <p:nvPr>
            <p:ph type="body" idx="1"/>
          </p:nvPr>
        </p:nvSpPr>
        <p:spPr>
          <a:xfrm>
            <a:off x="740664" y="1828800"/>
            <a:ext cx="8022336" cy="685800"/>
          </a:xfrm>
        </p:spPr>
        <p:txBody>
          <a:bodyPr lIns="146304" tIns="0" rIns="45720" bIns="0"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4766C6D8-B943-458D-81B7-4CF2D21112D6}" type="datetime1">
              <a:rPr lang="en-US" smtClean="0"/>
              <a:t>4/21/2022</a:t>
            </a:fld>
            <a:endParaRPr lang="en-US"/>
          </a:p>
        </p:txBody>
      </p:sp>
      <p:sp>
        <p:nvSpPr>
          <p:cNvPr id="5" name="Footer Placeholder 4"/>
          <p:cNvSpPr>
            <a:spLocks noGrp="1"/>
          </p:cNvSpPr>
          <p:nvPr>
            <p:ph type="ftr" sz="quarter" idx="11"/>
          </p:nvPr>
        </p:nvSpPr>
        <p:spPr/>
        <p:txBody>
          <a:bodyPr/>
          <a:lstStyle/>
          <a:p>
            <a:r>
              <a:rPr lang="en-US"/>
              <a:t>Messinger</a:t>
            </a:r>
          </a:p>
        </p:txBody>
      </p:sp>
      <p:sp>
        <p:nvSpPr>
          <p:cNvPr id="6" name="Slide Number Placeholder 5"/>
          <p:cNvSpPr>
            <a:spLocks noGrp="1"/>
          </p:cNvSpPr>
          <p:nvPr>
            <p:ph type="sldNum" sz="quarter" idx="12"/>
          </p:nvPr>
        </p:nvSpPr>
        <p:spPr/>
        <p:txBody>
          <a:bodyPr/>
          <a:lstStyle/>
          <a:p>
            <a:fld id="{FEA6E096-1C6C-4569-BC47-F93CD06CC6EC}"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D28F9F-2DEB-5D4A-A280-776ED149ADA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8B2E418-249A-C54C-9CC6-E22966DF964C}"/>
              </a:ext>
            </a:extLst>
          </p:cNvPr>
          <p:cNvSpPr>
            <a:spLocks noGrp="1"/>
          </p:cNvSpPr>
          <p:nvPr>
            <p:ph type="dt" sz="half" idx="10"/>
          </p:nvPr>
        </p:nvSpPr>
        <p:spPr/>
        <p:txBody>
          <a:bodyPr/>
          <a:lstStyle/>
          <a:p>
            <a:fld id="{A426802F-EF6C-D14B-BD40-1E2D1E6FBF6C}" type="datetime1">
              <a:rPr lang="en-US" smtClean="0"/>
              <a:t>4/21/2022</a:t>
            </a:fld>
            <a:endParaRPr lang="en-US"/>
          </a:p>
        </p:txBody>
      </p:sp>
      <p:sp>
        <p:nvSpPr>
          <p:cNvPr id="4" name="Footer Placeholder 3">
            <a:extLst>
              <a:ext uri="{FF2B5EF4-FFF2-40B4-BE49-F238E27FC236}">
                <a16:creationId xmlns:a16="http://schemas.microsoft.com/office/drawing/2014/main" id="{79D66D07-EC9A-2D46-907F-B14CE50CC15B}"/>
              </a:ext>
            </a:extLst>
          </p:cNvPr>
          <p:cNvSpPr>
            <a:spLocks noGrp="1"/>
          </p:cNvSpPr>
          <p:nvPr>
            <p:ph type="ftr" sz="quarter" idx="11"/>
          </p:nvPr>
        </p:nvSpPr>
        <p:spPr/>
        <p:txBody>
          <a:bodyPr/>
          <a:lstStyle/>
          <a:p>
            <a:r>
              <a:rPr lang="en-US"/>
              <a:t>Gruen, 2021</a:t>
            </a:r>
          </a:p>
        </p:txBody>
      </p:sp>
      <p:sp>
        <p:nvSpPr>
          <p:cNvPr id="5" name="Slide Number Placeholder 4">
            <a:extLst>
              <a:ext uri="{FF2B5EF4-FFF2-40B4-BE49-F238E27FC236}">
                <a16:creationId xmlns:a16="http://schemas.microsoft.com/office/drawing/2014/main" id="{C959A43D-891A-0746-90FF-BB43EF26178A}"/>
              </a:ext>
            </a:extLst>
          </p:cNvPr>
          <p:cNvSpPr>
            <a:spLocks noGrp="1"/>
          </p:cNvSpPr>
          <p:nvPr>
            <p:ph type="sldNum" sz="quarter" idx="12"/>
          </p:nvPr>
        </p:nvSpPr>
        <p:spPr/>
        <p:txBody>
          <a:bodyPr/>
          <a:lstStyle/>
          <a:p>
            <a:fld id="{C0CF093C-EE5E-AE49-84DB-7EA8CFEC3B6E}" type="slidenum">
              <a:rPr lang="en-US" smtClean="0"/>
              <a:t>‹#›</a:t>
            </a:fld>
            <a:endParaRPr lang="en-US"/>
          </a:p>
        </p:txBody>
      </p:sp>
    </p:spTree>
    <p:extLst>
      <p:ext uri="{BB962C8B-B14F-4D97-AF65-F5344CB8AC3E}">
        <p14:creationId xmlns:p14="http://schemas.microsoft.com/office/powerpoint/2010/main" val="211238517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F852224-9BD0-5247-BFB4-A8A16A53CCAB}"/>
              </a:ext>
            </a:extLst>
          </p:cNvPr>
          <p:cNvSpPr>
            <a:spLocks noGrp="1"/>
          </p:cNvSpPr>
          <p:nvPr>
            <p:ph type="dt" sz="half" idx="10"/>
          </p:nvPr>
        </p:nvSpPr>
        <p:spPr/>
        <p:txBody>
          <a:bodyPr/>
          <a:lstStyle/>
          <a:p>
            <a:fld id="{B922A1E8-0BEA-2D4B-B6F7-3A7B9E0C0F5E}" type="datetime1">
              <a:rPr lang="en-US" smtClean="0"/>
              <a:t>4/21/2022</a:t>
            </a:fld>
            <a:endParaRPr lang="en-US"/>
          </a:p>
        </p:txBody>
      </p:sp>
      <p:sp>
        <p:nvSpPr>
          <p:cNvPr id="3" name="Footer Placeholder 2">
            <a:extLst>
              <a:ext uri="{FF2B5EF4-FFF2-40B4-BE49-F238E27FC236}">
                <a16:creationId xmlns:a16="http://schemas.microsoft.com/office/drawing/2014/main" id="{A0BA28CD-5B8F-0C49-9677-55F322847552}"/>
              </a:ext>
            </a:extLst>
          </p:cNvPr>
          <p:cNvSpPr>
            <a:spLocks noGrp="1"/>
          </p:cNvSpPr>
          <p:nvPr>
            <p:ph type="ftr" sz="quarter" idx="11"/>
          </p:nvPr>
        </p:nvSpPr>
        <p:spPr/>
        <p:txBody>
          <a:bodyPr/>
          <a:lstStyle/>
          <a:p>
            <a:r>
              <a:rPr lang="en-US"/>
              <a:t>Gruen, 2021</a:t>
            </a:r>
          </a:p>
        </p:txBody>
      </p:sp>
      <p:sp>
        <p:nvSpPr>
          <p:cNvPr id="4" name="Slide Number Placeholder 3">
            <a:extLst>
              <a:ext uri="{FF2B5EF4-FFF2-40B4-BE49-F238E27FC236}">
                <a16:creationId xmlns:a16="http://schemas.microsoft.com/office/drawing/2014/main" id="{084F02CC-CB90-8042-8E7B-31C115C74E88}"/>
              </a:ext>
            </a:extLst>
          </p:cNvPr>
          <p:cNvSpPr>
            <a:spLocks noGrp="1"/>
          </p:cNvSpPr>
          <p:nvPr>
            <p:ph type="sldNum" sz="quarter" idx="12"/>
          </p:nvPr>
        </p:nvSpPr>
        <p:spPr/>
        <p:txBody>
          <a:bodyPr/>
          <a:lstStyle/>
          <a:p>
            <a:fld id="{C0CF093C-EE5E-AE49-84DB-7EA8CFEC3B6E}" type="slidenum">
              <a:rPr lang="en-US" smtClean="0"/>
              <a:t>‹#›</a:t>
            </a:fld>
            <a:endParaRPr lang="en-US"/>
          </a:p>
        </p:txBody>
      </p:sp>
    </p:spTree>
    <p:extLst>
      <p:ext uri="{BB962C8B-B14F-4D97-AF65-F5344CB8AC3E}">
        <p14:creationId xmlns:p14="http://schemas.microsoft.com/office/powerpoint/2010/main" val="135874414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ED0BCD-FB10-AC47-9D3C-3F4815C0361D}"/>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CA095C93-497F-EC43-877D-1BA9BD5811BC}"/>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2B89D66-0F16-BB4B-8DEC-4CEFFD561239}"/>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A55FB3F9-F3E5-6C4B-BA03-A9489A717713}"/>
              </a:ext>
            </a:extLst>
          </p:cNvPr>
          <p:cNvSpPr>
            <a:spLocks noGrp="1"/>
          </p:cNvSpPr>
          <p:nvPr>
            <p:ph type="dt" sz="half" idx="10"/>
          </p:nvPr>
        </p:nvSpPr>
        <p:spPr/>
        <p:txBody>
          <a:bodyPr/>
          <a:lstStyle/>
          <a:p>
            <a:fld id="{B5EE32CA-D81D-2A4A-8C36-543C10853FFF}" type="datetime1">
              <a:rPr lang="en-US" smtClean="0"/>
              <a:t>4/21/2022</a:t>
            </a:fld>
            <a:endParaRPr lang="en-US"/>
          </a:p>
        </p:txBody>
      </p:sp>
      <p:sp>
        <p:nvSpPr>
          <p:cNvPr id="6" name="Footer Placeholder 5">
            <a:extLst>
              <a:ext uri="{FF2B5EF4-FFF2-40B4-BE49-F238E27FC236}">
                <a16:creationId xmlns:a16="http://schemas.microsoft.com/office/drawing/2014/main" id="{558559A8-7B85-8A4D-BA00-191B757B9070}"/>
              </a:ext>
            </a:extLst>
          </p:cNvPr>
          <p:cNvSpPr>
            <a:spLocks noGrp="1"/>
          </p:cNvSpPr>
          <p:nvPr>
            <p:ph type="ftr" sz="quarter" idx="11"/>
          </p:nvPr>
        </p:nvSpPr>
        <p:spPr/>
        <p:txBody>
          <a:bodyPr/>
          <a:lstStyle/>
          <a:p>
            <a:r>
              <a:rPr lang="en-US"/>
              <a:t>Gruen, 2021</a:t>
            </a:r>
          </a:p>
        </p:txBody>
      </p:sp>
      <p:sp>
        <p:nvSpPr>
          <p:cNvPr id="7" name="Slide Number Placeholder 6">
            <a:extLst>
              <a:ext uri="{FF2B5EF4-FFF2-40B4-BE49-F238E27FC236}">
                <a16:creationId xmlns:a16="http://schemas.microsoft.com/office/drawing/2014/main" id="{E1B646B2-A4CE-F64F-95AD-7688B0EABE9F}"/>
              </a:ext>
            </a:extLst>
          </p:cNvPr>
          <p:cNvSpPr>
            <a:spLocks noGrp="1"/>
          </p:cNvSpPr>
          <p:nvPr>
            <p:ph type="sldNum" sz="quarter" idx="12"/>
          </p:nvPr>
        </p:nvSpPr>
        <p:spPr/>
        <p:txBody>
          <a:bodyPr/>
          <a:lstStyle/>
          <a:p>
            <a:fld id="{C0CF093C-EE5E-AE49-84DB-7EA8CFEC3B6E}" type="slidenum">
              <a:rPr lang="en-US" smtClean="0"/>
              <a:t>‹#›</a:t>
            </a:fld>
            <a:endParaRPr lang="en-US"/>
          </a:p>
        </p:txBody>
      </p:sp>
    </p:spTree>
    <p:extLst>
      <p:ext uri="{BB962C8B-B14F-4D97-AF65-F5344CB8AC3E}">
        <p14:creationId xmlns:p14="http://schemas.microsoft.com/office/powerpoint/2010/main" val="191726630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C66683-17A1-234B-9499-D7938AD0DFC3}"/>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4FF25280-A5E8-F64E-8557-40F3E4D70E0D}"/>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CEE1CC81-C2F4-5548-9119-DC28F46DDC87}"/>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122A149D-6321-EC47-9483-A2C46B6E3F72}"/>
              </a:ext>
            </a:extLst>
          </p:cNvPr>
          <p:cNvSpPr>
            <a:spLocks noGrp="1"/>
          </p:cNvSpPr>
          <p:nvPr>
            <p:ph type="dt" sz="half" idx="10"/>
          </p:nvPr>
        </p:nvSpPr>
        <p:spPr/>
        <p:txBody>
          <a:bodyPr/>
          <a:lstStyle/>
          <a:p>
            <a:fld id="{EA115F68-5338-804A-AC51-A590A680EFB0}" type="datetime1">
              <a:rPr lang="en-US" smtClean="0"/>
              <a:t>4/21/2022</a:t>
            </a:fld>
            <a:endParaRPr lang="en-US"/>
          </a:p>
        </p:txBody>
      </p:sp>
      <p:sp>
        <p:nvSpPr>
          <p:cNvPr id="6" name="Footer Placeholder 5">
            <a:extLst>
              <a:ext uri="{FF2B5EF4-FFF2-40B4-BE49-F238E27FC236}">
                <a16:creationId xmlns:a16="http://schemas.microsoft.com/office/drawing/2014/main" id="{1EA66A50-7BBC-0441-BB8D-C515C66D381D}"/>
              </a:ext>
            </a:extLst>
          </p:cNvPr>
          <p:cNvSpPr>
            <a:spLocks noGrp="1"/>
          </p:cNvSpPr>
          <p:nvPr>
            <p:ph type="ftr" sz="quarter" idx="11"/>
          </p:nvPr>
        </p:nvSpPr>
        <p:spPr/>
        <p:txBody>
          <a:bodyPr/>
          <a:lstStyle/>
          <a:p>
            <a:r>
              <a:rPr lang="en-US"/>
              <a:t>Gruen, 2021</a:t>
            </a:r>
          </a:p>
        </p:txBody>
      </p:sp>
      <p:sp>
        <p:nvSpPr>
          <p:cNvPr id="7" name="Slide Number Placeholder 6">
            <a:extLst>
              <a:ext uri="{FF2B5EF4-FFF2-40B4-BE49-F238E27FC236}">
                <a16:creationId xmlns:a16="http://schemas.microsoft.com/office/drawing/2014/main" id="{C0CA0C04-7D7D-284C-B3C3-908903066476}"/>
              </a:ext>
            </a:extLst>
          </p:cNvPr>
          <p:cNvSpPr>
            <a:spLocks noGrp="1"/>
          </p:cNvSpPr>
          <p:nvPr>
            <p:ph type="sldNum" sz="quarter" idx="12"/>
          </p:nvPr>
        </p:nvSpPr>
        <p:spPr/>
        <p:txBody>
          <a:bodyPr/>
          <a:lstStyle/>
          <a:p>
            <a:fld id="{C0CF093C-EE5E-AE49-84DB-7EA8CFEC3B6E}" type="slidenum">
              <a:rPr lang="en-US" smtClean="0"/>
              <a:t>‹#›</a:t>
            </a:fld>
            <a:endParaRPr lang="en-US"/>
          </a:p>
        </p:txBody>
      </p:sp>
    </p:spTree>
    <p:extLst>
      <p:ext uri="{BB962C8B-B14F-4D97-AF65-F5344CB8AC3E}">
        <p14:creationId xmlns:p14="http://schemas.microsoft.com/office/powerpoint/2010/main" val="277728705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D4C7FE-8A66-6B4E-99BB-999418CF235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7FD68ED-2499-2C4C-B766-F6F4F53F747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F4C63A-5F5D-2941-A325-CEE5FE1362E2}"/>
              </a:ext>
            </a:extLst>
          </p:cNvPr>
          <p:cNvSpPr>
            <a:spLocks noGrp="1"/>
          </p:cNvSpPr>
          <p:nvPr>
            <p:ph type="dt" sz="half" idx="10"/>
          </p:nvPr>
        </p:nvSpPr>
        <p:spPr/>
        <p:txBody>
          <a:bodyPr/>
          <a:lstStyle/>
          <a:p>
            <a:fld id="{02B6CD42-819F-1643-8631-0BEB2EF7C5C3}" type="datetime1">
              <a:rPr lang="en-US" smtClean="0"/>
              <a:t>4/21/2022</a:t>
            </a:fld>
            <a:endParaRPr lang="en-US"/>
          </a:p>
        </p:txBody>
      </p:sp>
      <p:sp>
        <p:nvSpPr>
          <p:cNvPr id="5" name="Footer Placeholder 4">
            <a:extLst>
              <a:ext uri="{FF2B5EF4-FFF2-40B4-BE49-F238E27FC236}">
                <a16:creationId xmlns:a16="http://schemas.microsoft.com/office/drawing/2014/main" id="{8B1215F8-325D-E447-A7A9-30856B6049DC}"/>
              </a:ext>
            </a:extLst>
          </p:cNvPr>
          <p:cNvSpPr>
            <a:spLocks noGrp="1"/>
          </p:cNvSpPr>
          <p:nvPr>
            <p:ph type="ftr" sz="quarter" idx="11"/>
          </p:nvPr>
        </p:nvSpPr>
        <p:spPr/>
        <p:txBody>
          <a:bodyPr/>
          <a:lstStyle/>
          <a:p>
            <a:r>
              <a:rPr lang="en-US"/>
              <a:t>Gruen, 2021</a:t>
            </a:r>
          </a:p>
        </p:txBody>
      </p:sp>
      <p:sp>
        <p:nvSpPr>
          <p:cNvPr id="6" name="Slide Number Placeholder 5">
            <a:extLst>
              <a:ext uri="{FF2B5EF4-FFF2-40B4-BE49-F238E27FC236}">
                <a16:creationId xmlns:a16="http://schemas.microsoft.com/office/drawing/2014/main" id="{CD143C29-B2F5-4849-9168-0EC610233280}"/>
              </a:ext>
            </a:extLst>
          </p:cNvPr>
          <p:cNvSpPr>
            <a:spLocks noGrp="1"/>
          </p:cNvSpPr>
          <p:nvPr>
            <p:ph type="sldNum" sz="quarter" idx="12"/>
          </p:nvPr>
        </p:nvSpPr>
        <p:spPr/>
        <p:txBody>
          <a:bodyPr/>
          <a:lstStyle/>
          <a:p>
            <a:fld id="{C0CF093C-EE5E-AE49-84DB-7EA8CFEC3B6E}" type="slidenum">
              <a:rPr lang="en-US" smtClean="0"/>
              <a:t>‹#›</a:t>
            </a:fld>
            <a:endParaRPr lang="en-US"/>
          </a:p>
        </p:txBody>
      </p:sp>
    </p:spTree>
    <p:extLst>
      <p:ext uri="{BB962C8B-B14F-4D97-AF65-F5344CB8AC3E}">
        <p14:creationId xmlns:p14="http://schemas.microsoft.com/office/powerpoint/2010/main" val="88685447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6FD7F47-E4C1-E24D-B80D-4E3680C6E5D2}"/>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8D6FDC2-52A0-3347-A845-7AAD699E14CD}"/>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CABE53-83F1-B24B-9DA2-8DAAC94D3512}"/>
              </a:ext>
            </a:extLst>
          </p:cNvPr>
          <p:cNvSpPr>
            <a:spLocks noGrp="1"/>
          </p:cNvSpPr>
          <p:nvPr>
            <p:ph type="dt" sz="half" idx="10"/>
          </p:nvPr>
        </p:nvSpPr>
        <p:spPr/>
        <p:txBody>
          <a:bodyPr/>
          <a:lstStyle/>
          <a:p>
            <a:fld id="{B9D323BD-B143-E943-9287-01EADC07999A}" type="datetime1">
              <a:rPr lang="en-US" smtClean="0"/>
              <a:t>4/21/2022</a:t>
            </a:fld>
            <a:endParaRPr lang="en-US"/>
          </a:p>
        </p:txBody>
      </p:sp>
      <p:sp>
        <p:nvSpPr>
          <p:cNvPr id="5" name="Footer Placeholder 4">
            <a:extLst>
              <a:ext uri="{FF2B5EF4-FFF2-40B4-BE49-F238E27FC236}">
                <a16:creationId xmlns:a16="http://schemas.microsoft.com/office/drawing/2014/main" id="{43AE909D-D9C0-4249-8E57-382C5E64CE8A}"/>
              </a:ext>
            </a:extLst>
          </p:cNvPr>
          <p:cNvSpPr>
            <a:spLocks noGrp="1"/>
          </p:cNvSpPr>
          <p:nvPr>
            <p:ph type="ftr" sz="quarter" idx="11"/>
          </p:nvPr>
        </p:nvSpPr>
        <p:spPr/>
        <p:txBody>
          <a:bodyPr/>
          <a:lstStyle/>
          <a:p>
            <a:r>
              <a:rPr lang="en-US"/>
              <a:t>Gruen, 2021</a:t>
            </a:r>
          </a:p>
        </p:txBody>
      </p:sp>
      <p:sp>
        <p:nvSpPr>
          <p:cNvPr id="6" name="Slide Number Placeholder 5">
            <a:extLst>
              <a:ext uri="{FF2B5EF4-FFF2-40B4-BE49-F238E27FC236}">
                <a16:creationId xmlns:a16="http://schemas.microsoft.com/office/drawing/2014/main" id="{0DA917BC-57D4-5D48-A8DF-173AACE7248B}"/>
              </a:ext>
            </a:extLst>
          </p:cNvPr>
          <p:cNvSpPr>
            <a:spLocks noGrp="1"/>
          </p:cNvSpPr>
          <p:nvPr>
            <p:ph type="sldNum" sz="quarter" idx="12"/>
          </p:nvPr>
        </p:nvSpPr>
        <p:spPr/>
        <p:txBody>
          <a:bodyPr/>
          <a:lstStyle/>
          <a:p>
            <a:fld id="{C0CF093C-EE5E-AE49-84DB-7EA8CFEC3B6E}" type="slidenum">
              <a:rPr lang="en-US" smtClean="0"/>
              <a:t>‹#›</a:t>
            </a:fld>
            <a:endParaRPr lang="en-US"/>
          </a:p>
        </p:txBody>
      </p:sp>
    </p:spTree>
    <p:extLst>
      <p:ext uri="{BB962C8B-B14F-4D97-AF65-F5344CB8AC3E}">
        <p14:creationId xmlns:p14="http://schemas.microsoft.com/office/powerpoint/2010/main" val="371388272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accent6"/>
        </a:solidFill>
        <a:effectLst/>
      </p:bgPr>
    </p:bg>
    <p:spTree>
      <p:nvGrpSpPr>
        <p:cNvPr id="1" name="Shape 9"/>
        <p:cNvGrpSpPr/>
        <p:nvPr/>
      </p:nvGrpSpPr>
      <p:grpSpPr>
        <a:xfrm>
          <a:off x="0" y="0"/>
          <a:ext cx="0" cy="0"/>
          <a:chOff x="0" y="0"/>
          <a:chExt cx="0" cy="0"/>
        </a:xfrm>
      </p:grpSpPr>
      <p:sp>
        <p:nvSpPr>
          <p:cNvPr id="10" name="Google Shape;10;p2"/>
          <p:cNvSpPr/>
          <p:nvPr/>
        </p:nvSpPr>
        <p:spPr>
          <a:xfrm>
            <a:off x="31" y="3766000"/>
            <a:ext cx="7370400" cy="30920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flipH="1">
            <a:off x="3582600" y="2067600"/>
            <a:ext cx="5561400" cy="47904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rot="10800000">
            <a:off x="5058905" y="0"/>
            <a:ext cx="4085100" cy="2736800"/>
          </a:xfrm>
          <a:prstGeom prst="rtTriangl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203275" y="275000"/>
            <a:ext cx="8737500" cy="6308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 name="Google Shape;14;p2"/>
          <p:cNvGrpSpPr/>
          <p:nvPr/>
        </p:nvGrpSpPr>
        <p:grpSpPr>
          <a:xfrm>
            <a:off x="255201" y="789"/>
            <a:ext cx="2250363" cy="1392400"/>
            <a:chOff x="255200" y="592"/>
            <a:chExt cx="2250363" cy="1044300"/>
          </a:xfrm>
        </p:grpSpPr>
        <p:sp>
          <p:nvSpPr>
            <p:cNvPr id="15" name="Google Shape;15;p2"/>
            <p:cNvSpPr/>
            <p:nvPr/>
          </p:nvSpPr>
          <p:spPr>
            <a:xfrm>
              <a:off x="764063" y="592"/>
              <a:ext cx="1741500" cy="10443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509632" y="592"/>
              <a:ext cx="1741500" cy="10443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255200" y="592"/>
              <a:ext cx="1741500" cy="10443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 name="Google Shape;18;p2"/>
          <p:cNvGrpSpPr/>
          <p:nvPr/>
        </p:nvGrpSpPr>
        <p:grpSpPr>
          <a:xfrm>
            <a:off x="905396" y="789"/>
            <a:ext cx="2250363" cy="1392400"/>
            <a:chOff x="905395" y="592"/>
            <a:chExt cx="2250363" cy="1044300"/>
          </a:xfrm>
        </p:grpSpPr>
        <p:sp>
          <p:nvSpPr>
            <p:cNvPr id="19" name="Google Shape;19;p2"/>
            <p:cNvSpPr/>
            <p:nvPr/>
          </p:nvSpPr>
          <p:spPr>
            <a:xfrm>
              <a:off x="1414258" y="592"/>
              <a:ext cx="1741500" cy="1044300"/>
            </a:xfrm>
            <a:prstGeom prst="parallelogram">
              <a:avLst>
                <a:gd name="adj" fmla="val 15319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1159826" y="592"/>
              <a:ext cx="1741500" cy="1044300"/>
            </a:xfrm>
            <a:prstGeom prst="parallelogram">
              <a:avLst>
                <a:gd name="adj" fmla="val 15319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905395" y="592"/>
              <a:ext cx="1741500" cy="1044300"/>
            </a:xfrm>
            <a:prstGeom prst="parallelogram">
              <a:avLst>
                <a:gd name="adj" fmla="val 15319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 name="Google Shape;22;p2"/>
          <p:cNvGrpSpPr/>
          <p:nvPr/>
        </p:nvGrpSpPr>
        <p:grpSpPr>
          <a:xfrm>
            <a:off x="7057468" y="6784"/>
            <a:ext cx="1851282" cy="1002811"/>
            <a:chOff x="6917201" y="0"/>
            <a:chExt cx="2227777" cy="863400"/>
          </a:xfrm>
        </p:grpSpPr>
        <p:sp>
          <p:nvSpPr>
            <p:cNvPr id="23" name="Google Shape;23;p2"/>
            <p:cNvSpPr/>
            <p:nvPr/>
          </p:nvSpPr>
          <p:spPr>
            <a:xfrm>
              <a:off x="7641677"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7279439"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6917201"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 name="Google Shape;26;p2"/>
          <p:cNvGrpSpPr/>
          <p:nvPr/>
        </p:nvGrpSpPr>
        <p:grpSpPr>
          <a:xfrm>
            <a:off x="6553032" y="5623803"/>
            <a:ext cx="2389068" cy="1234316"/>
            <a:chOff x="6917201" y="0"/>
            <a:chExt cx="2227777" cy="863400"/>
          </a:xfrm>
        </p:grpSpPr>
        <p:sp>
          <p:nvSpPr>
            <p:cNvPr id="27" name="Google Shape;27;p2"/>
            <p:cNvSpPr/>
            <p:nvPr/>
          </p:nvSpPr>
          <p:spPr>
            <a:xfrm>
              <a:off x="7641677" y="0"/>
              <a:ext cx="1503300" cy="863400"/>
            </a:xfrm>
            <a:prstGeom prst="parallelogram">
              <a:avLst>
                <a:gd name="adj" fmla="val 158024"/>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7279439" y="0"/>
              <a:ext cx="1503300" cy="863400"/>
            </a:xfrm>
            <a:prstGeom prst="parallelogram">
              <a:avLst>
                <a:gd name="adj" fmla="val 158024"/>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6917201" y="0"/>
              <a:ext cx="1503300" cy="863400"/>
            </a:xfrm>
            <a:prstGeom prst="parallelogram">
              <a:avLst>
                <a:gd name="adj" fmla="val 158024"/>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 name="Google Shape;30;p2"/>
          <p:cNvGrpSpPr/>
          <p:nvPr/>
        </p:nvGrpSpPr>
        <p:grpSpPr>
          <a:xfrm>
            <a:off x="199149" y="5407536"/>
            <a:ext cx="2795414" cy="1444411"/>
            <a:chOff x="6917201" y="0"/>
            <a:chExt cx="2227777" cy="863400"/>
          </a:xfrm>
        </p:grpSpPr>
        <p:sp>
          <p:nvSpPr>
            <p:cNvPr id="31" name="Google Shape;31;p2"/>
            <p:cNvSpPr/>
            <p:nvPr/>
          </p:nvSpPr>
          <p:spPr>
            <a:xfrm>
              <a:off x="7641677"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7279439"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6917201"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 name="Google Shape;34;p2"/>
          <p:cNvSpPr txBox="1">
            <a:spLocks noGrp="1"/>
          </p:cNvSpPr>
          <p:nvPr>
            <p:ph type="ctrTitle"/>
          </p:nvPr>
        </p:nvSpPr>
        <p:spPr>
          <a:xfrm>
            <a:off x="1858703" y="2430444"/>
            <a:ext cx="5361300" cy="1930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800"/>
              <a:buNone/>
              <a:defRPr sz="3800"/>
            </a:lvl1pPr>
            <a:lvl2pPr lvl="1" algn="ctr">
              <a:spcBef>
                <a:spcPts val="0"/>
              </a:spcBef>
              <a:spcAft>
                <a:spcPts val="0"/>
              </a:spcAft>
              <a:buSzPts val="3800"/>
              <a:buNone/>
              <a:defRPr sz="3800"/>
            </a:lvl2pPr>
            <a:lvl3pPr lvl="2" algn="ctr">
              <a:spcBef>
                <a:spcPts val="0"/>
              </a:spcBef>
              <a:spcAft>
                <a:spcPts val="0"/>
              </a:spcAft>
              <a:buSzPts val="3800"/>
              <a:buNone/>
              <a:defRPr sz="3800"/>
            </a:lvl3pPr>
            <a:lvl4pPr lvl="3" algn="ctr">
              <a:spcBef>
                <a:spcPts val="0"/>
              </a:spcBef>
              <a:spcAft>
                <a:spcPts val="0"/>
              </a:spcAft>
              <a:buSzPts val="3800"/>
              <a:buNone/>
              <a:defRPr sz="3800"/>
            </a:lvl4pPr>
            <a:lvl5pPr lvl="4" algn="ctr">
              <a:spcBef>
                <a:spcPts val="0"/>
              </a:spcBef>
              <a:spcAft>
                <a:spcPts val="0"/>
              </a:spcAft>
              <a:buSzPts val="3800"/>
              <a:buNone/>
              <a:defRPr sz="3800"/>
            </a:lvl5pPr>
            <a:lvl6pPr lvl="5" algn="ctr">
              <a:spcBef>
                <a:spcPts val="0"/>
              </a:spcBef>
              <a:spcAft>
                <a:spcPts val="0"/>
              </a:spcAft>
              <a:buSzPts val="3800"/>
              <a:buNone/>
              <a:defRPr sz="3800"/>
            </a:lvl6pPr>
            <a:lvl7pPr lvl="6" algn="ctr">
              <a:spcBef>
                <a:spcPts val="0"/>
              </a:spcBef>
              <a:spcAft>
                <a:spcPts val="0"/>
              </a:spcAft>
              <a:buSzPts val="3800"/>
              <a:buNone/>
              <a:defRPr sz="3800"/>
            </a:lvl7pPr>
            <a:lvl8pPr lvl="7" algn="ctr">
              <a:spcBef>
                <a:spcPts val="0"/>
              </a:spcBef>
              <a:spcAft>
                <a:spcPts val="0"/>
              </a:spcAft>
              <a:buSzPts val="3800"/>
              <a:buNone/>
              <a:defRPr sz="3800"/>
            </a:lvl8pPr>
            <a:lvl9pPr lvl="8" algn="ctr">
              <a:spcBef>
                <a:spcPts val="0"/>
              </a:spcBef>
              <a:spcAft>
                <a:spcPts val="0"/>
              </a:spcAft>
              <a:buSzPts val="3800"/>
              <a:buNone/>
              <a:defRPr sz="3800"/>
            </a:lvl9pPr>
          </a:lstStyle>
          <a:p>
            <a:endParaRPr/>
          </a:p>
        </p:txBody>
      </p:sp>
      <p:sp>
        <p:nvSpPr>
          <p:cNvPr id="35" name="Google Shape;35;p2"/>
          <p:cNvSpPr txBox="1">
            <a:spLocks noGrp="1"/>
          </p:cNvSpPr>
          <p:nvPr>
            <p:ph type="subTitle" idx="1"/>
          </p:nvPr>
        </p:nvSpPr>
        <p:spPr>
          <a:xfrm>
            <a:off x="1858700" y="4550877"/>
            <a:ext cx="5361300" cy="69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Clr>
                <a:schemeClr val="lt1"/>
              </a:buClr>
              <a:buSzPts val="1600"/>
              <a:buNone/>
              <a:defRPr sz="1600">
                <a:solidFill>
                  <a:schemeClr val="lt1"/>
                </a:solidFill>
              </a:defRPr>
            </a:lvl2pPr>
            <a:lvl3pPr lvl="2" algn="ctr">
              <a:lnSpc>
                <a:spcPct val="100000"/>
              </a:lnSpc>
              <a:spcBef>
                <a:spcPts val="0"/>
              </a:spcBef>
              <a:spcAft>
                <a:spcPts val="0"/>
              </a:spcAft>
              <a:buClr>
                <a:schemeClr val="lt1"/>
              </a:buClr>
              <a:buSzPts val="1600"/>
              <a:buNone/>
              <a:defRPr sz="1600">
                <a:solidFill>
                  <a:schemeClr val="lt1"/>
                </a:solidFill>
              </a:defRPr>
            </a:lvl3pPr>
            <a:lvl4pPr lvl="3" algn="ctr">
              <a:lnSpc>
                <a:spcPct val="100000"/>
              </a:lnSpc>
              <a:spcBef>
                <a:spcPts val="0"/>
              </a:spcBef>
              <a:spcAft>
                <a:spcPts val="0"/>
              </a:spcAft>
              <a:buClr>
                <a:schemeClr val="lt1"/>
              </a:buClr>
              <a:buSzPts val="1600"/>
              <a:buNone/>
              <a:defRPr sz="1600">
                <a:solidFill>
                  <a:schemeClr val="lt1"/>
                </a:solidFill>
              </a:defRPr>
            </a:lvl4pPr>
            <a:lvl5pPr lvl="4" algn="ctr">
              <a:lnSpc>
                <a:spcPct val="100000"/>
              </a:lnSpc>
              <a:spcBef>
                <a:spcPts val="0"/>
              </a:spcBef>
              <a:spcAft>
                <a:spcPts val="0"/>
              </a:spcAft>
              <a:buClr>
                <a:schemeClr val="lt1"/>
              </a:buClr>
              <a:buSzPts val="1600"/>
              <a:buNone/>
              <a:defRPr sz="1600">
                <a:solidFill>
                  <a:schemeClr val="lt1"/>
                </a:solidFill>
              </a:defRPr>
            </a:lvl5pPr>
            <a:lvl6pPr lvl="5" algn="ctr">
              <a:lnSpc>
                <a:spcPct val="100000"/>
              </a:lnSpc>
              <a:spcBef>
                <a:spcPts val="0"/>
              </a:spcBef>
              <a:spcAft>
                <a:spcPts val="0"/>
              </a:spcAft>
              <a:buClr>
                <a:schemeClr val="lt1"/>
              </a:buClr>
              <a:buSzPts val="1600"/>
              <a:buNone/>
              <a:defRPr sz="1600">
                <a:solidFill>
                  <a:schemeClr val="lt1"/>
                </a:solidFill>
              </a:defRPr>
            </a:lvl6pPr>
            <a:lvl7pPr lvl="6" algn="ctr">
              <a:lnSpc>
                <a:spcPct val="100000"/>
              </a:lnSpc>
              <a:spcBef>
                <a:spcPts val="0"/>
              </a:spcBef>
              <a:spcAft>
                <a:spcPts val="0"/>
              </a:spcAft>
              <a:buClr>
                <a:schemeClr val="lt1"/>
              </a:buClr>
              <a:buSzPts val="1600"/>
              <a:buNone/>
              <a:defRPr sz="1600">
                <a:solidFill>
                  <a:schemeClr val="lt1"/>
                </a:solidFill>
              </a:defRPr>
            </a:lvl7pPr>
            <a:lvl8pPr lvl="7" algn="ctr">
              <a:lnSpc>
                <a:spcPct val="100000"/>
              </a:lnSpc>
              <a:spcBef>
                <a:spcPts val="0"/>
              </a:spcBef>
              <a:spcAft>
                <a:spcPts val="0"/>
              </a:spcAft>
              <a:buClr>
                <a:schemeClr val="lt1"/>
              </a:buClr>
              <a:buSzPts val="1600"/>
              <a:buNone/>
              <a:defRPr sz="1600">
                <a:solidFill>
                  <a:schemeClr val="lt1"/>
                </a:solidFill>
              </a:defRPr>
            </a:lvl8pPr>
            <a:lvl9pPr lvl="8" algn="ctr">
              <a:lnSpc>
                <a:spcPct val="100000"/>
              </a:lnSpc>
              <a:spcBef>
                <a:spcPts val="0"/>
              </a:spcBef>
              <a:spcAft>
                <a:spcPts val="0"/>
              </a:spcAft>
              <a:buClr>
                <a:schemeClr val="lt1"/>
              </a:buClr>
              <a:buSzPts val="1600"/>
              <a:buNone/>
              <a:defRPr sz="1600">
                <a:solidFill>
                  <a:schemeClr val="lt1"/>
                </a:solidFill>
              </a:defRPr>
            </a:lvl9pPr>
          </a:lstStyle>
          <a:p>
            <a:endParaRPr/>
          </a:p>
        </p:txBody>
      </p:sp>
      <p:sp>
        <p:nvSpPr>
          <p:cNvPr id="36" name="Google Shape;36;p2"/>
          <p:cNvSpPr txBox="1">
            <a:spLocks noGrp="1"/>
          </p:cNvSpPr>
          <p:nvPr>
            <p:ph type="sldNum" idx="12"/>
          </p:nvPr>
        </p:nvSpPr>
        <p:spPr>
          <a:xfrm>
            <a:off x="8390734" y="6058224"/>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spcBef>
                <a:spcPts val="0"/>
              </a:spcBef>
              <a:spcAft>
                <a:spcPts val="0"/>
              </a:spcAft>
            </a:pPr>
            <a:fld id="{00000000-1234-1234-1234-123412341234}" type="slidenum">
              <a:rPr lang="en" smtClean="0"/>
              <a:pPr>
                <a:spcBef>
                  <a:spcPts val="0"/>
                </a:spcBef>
                <a:spcAft>
                  <a:spcPts val="0"/>
                </a:spcAft>
              </a:pPr>
              <a:t>‹#›</a:t>
            </a:fld>
            <a:endParaRPr lang="en"/>
          </a:p>
        </p:txBody>
      </p:sp>
    </p:spTree>
    <p:extLst>
      <p:ext uri="{BB962C8B-B14F-4D97-AF65-F5344CB8AC3E}">
        <p14:creationId xmlns:p14="http://schemas.microsoft.com/office/powerpoint/2010/main" val="13277371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accent3"/>
        </a:solidFill>
        <a:effectLst/>
      </p:bgPr>
    </p:bg>
    <p:spTree>
      <p:nvGrpSpPr>
        <p:cNvPr id="1" name="Shape 37"/>
        <p:cNvGrpSpPr/>
        <p:nvPr/>
      </p:nvGrpSpPr>
      <p:grpSpPr>
        <a:xfrm>
          <a:off x="0" y="0"/>
          <a:ext cx="0" cy="0"/>
          <a:chOff x="0" y="0"/>
          <a:chExt cx="0" cy="0"/>
        </a:xfrm>
      </p:grpSpPr>
      <p:sp>
        <p:nvSpPr>
          <p:cNvPr id="38" name="Google Shape;38;p3"/>
          <p:cNvSpPr/>
          <p:nvPr/>
        </p:nvSpPr>
        <p:spPr>
          <a:xfrm flipH="1">
            <a:off x="4757100" y="3079200"/>
            <a:ext cx="4386900" cy="3778800"/>
          </a:xfrm>
          <a:prstGeom prst="rtTriangl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 name="Google Shape;39;p3"/>
          <p:cNvGrpSpPr/>
          <p:nvPr/>
        </p:nvGrpSpPr>
        <p:grpSpPr>
          <a:xfrm>
            <a:off x="5594192" y="5281487"/>
            <a:ext cx="2910145" cy="1576453"/>
            <a:chOff x="6917201" y="0"/>
            <a:chExt cx="2227777" cy="863400"/>
          </a:xfrm>
        </p:grpSpPr>
        <p:sp>
          <p:nvSpPr>
            <p:cNvPr id="40" name="Google Shape;40;p3"/>
            <p:cNvSpPr/>
            <p:nvPr/>
          </p:nvSpPr>
          <p:spPr>
            <a:xfrm>
              <a:off x="7641677"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3"/>
            <p:cNvSpPr/>
            <p:nvPr/>
          </p:nvSpPr>
          <p:spPr>
            <a:xfrm>
              <a:off x="7279439"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3"/>
            <p:cNvSpPr/>
            <p:nvPr/>
          </p:nvSpPr>
          <p:spPr>
            <a:xfrm>
              <a:off x="6917201"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 name="Google Shape;43;p3"/>
          <p:cNvGrpSpPr/>
          <p:nvPr/>
        </p:nvGrpSpPr>
        <p:grpSpPr>
          <a:xfrm>
            <a:off x="199149" y="3"/>
            <a:ext cx="2795414" cy="1444411"/>
            <a:chOff x="6917201" y="0"/>
            <a:chExt cx="2227777" cy="863400"/>
          </a:xfrm>
        </p:grpSpPr>
        <p:sp>
          <p:nvSpPr>
            <p:cNvPr id="44" name="Google Shape;44;p3"/>
            <p:cNvSpPr/>
            <p:nvPr/>
          </p:nvSpPr>
          <p:spPr>
            <a:xfrm>
              <a:off x="7641677"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3"/>
            <p:cNvSpPr/>
            <p:nvPr/>
          </p:nvSpPr>
          <p:spPr>
            <a:xfrm>
              <a:off x="7279439"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3"/>
            <p:cNvSpPr/>
            <p:nvPr/>
          </p:nvSpPr>
          <p:spPr>
            <a:xfrm>
              <a:off x="6917201"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47;p3"/>
          <p:cNvSpPr txBox="1">
            <a:spLocks noGrp="1"/>
          </p:cNvSpPr>
          <p:nvPr>
            <p:ph type="title"/>
          </p:nvPr>
        </p:nvSpPr>
        <p:spPr>
          <a:xfrm>
            <a:off x="1888684" y="2328133"/>
            <a:ext cx="5377500" cy="2194800"/>
          </a:xfrm>
          <a:prstGeom prst="rect">
            <a:avLst/>
          </a:prstGeom>
        </p:spPr>
        <p:txBody>
          <a:bodyPr spcFirstLastPara="1" wrap="square" lIns="91425" tIns="91425" rIns="91425" bIns="91425" anchor="ctr" anchorCtr="0">
            <a:normAutofit/>
          </a:bodyPr>
          <a:lstStyle>
            <a:lvl1pPr lvl="0" algn="ctr">
              <a:spcBef>
                <a:spcPts val="0"/>
              </a:spcBef>
              <a:spcAft>
                <a:spcPts val="0"/>
              </a:spcAft>
              <a:buClr>
                <a:schemeClr val="dk2"/>
              </a:buClr>
              <a:buSzPts val="3200"/>
              <a:buNone/>
              <a:defRPr sz="3200">
                <a:solidFill>
                  <a:schemeClr val="dk2"/>
                </a:solidFill>
              </a:defRPr>
            </a:lvl1pPr>
            <a:lvl2pPr lvl="1" algn="ctr">
              <a:spcBef>
                <a:spcPts val="0"/>
              </a:spcBef>
              <a:spcAft>
                <a:spcPts val="0"/>
              </a:spcAft>
              <a:buClr>
                <a:schemeClr val="dk2"/>
              </a:buClr>
              <a:buSzPts val="3200"/>
              <a:buNone/>
              <a:defRPr sz="3200">
                <a:solidFill>
                  <a:schemeClr val="dk2"/>
                </a:solidFill>
              </a:defRPr>
            </a:lvl2pPr>
            <a:lvl3pPr lvl="2" algn="ctr">
              <a:spcBef>
                <a:spcPts val="0"/>
              </a:spcBef>
              <a:spcAft>
                <a:spcPts val="0"/>
              </a:spcAft>
              <a:buClr>
                <a:schemeClr val="dk2"/>
              </a:buClr>
              <a:buSzPts val="3200"/>
              <a:buNone/>
              <a:defRPr sz="3200">
                <a:solidFill>
                  <a:schemeClr val="dk2"/>
                </a:solidFill>
              </a:defRPr>
            </a:lvl3pPr>
            <a:lvl4pPr lvl="3" algn="ctr">
              <a:spcBef>
                <a:spcPts val="0"/>
              </a:spcBef>
              <a:spcAft>
                <a:spcPts val="0"/>
              </a:spcAft>
              <a:buClr>
                <a:schemeClr val="dk2"/>
              </a:buClr>
              <a:buSzPts val="3200"/>
              <a:buNone/>
              <a:defRPr sz="3200">
                <a:solidFill>
                  <a:schemeClr val="dk2"/>
                </a:solidFill>
              </a:defRPr>
            </a:lvl4pPr>
            <a:lvl5pPr lvl="4" algn="ctr">
              <a:spcBef>
                <a:spcPts val="0"/>
              </a:spcBef>
              <a:spcAft>
                <a:spcPts val="0"/>
              </a:spcAft>
              <a:buClr>
                <a:schemeClr val="dk2"/>
              </a:buClr>
              <a:buSzPts val="3200"/>
              <a:buNone/>
              <a:defRPr sz="3200">
                <a:solidFill>
                  <a:schemeClr val="dk2"/>
                </a:solidFill>
              </a:defRPr>
            </a:lvl5pPr>
            <a:lvl6pPr lvl="5" algn="ctr">
              <a:spcBef>
                <a:spcPts val="0"/>
              </a:spcBef>
              <a:spcAft>
                <a:spcPts val="0"/>
              </a:spcAft>
              <a:buClr>
                <a:schemeClr val="dk2"/>
              </a:buClr>
              <a:buSzPts val="3200"/>
              <a:buNone/>
              <a:defRPr sz="3200">
                <a:solidFill>
                  <a:schemeClr val="dk2"/>
                </a:solidFill>
              </a:defRPr>
            </a:lvl6pPr>
            <a:lvl7pPr lvl="6" algn="ctr">
              <a:spcBef>
                <a:spcPts val="0"/>
              </a:spcBef>
              <a:spcAft>
                <a:spcPts val="0"/>
              </a:spcAft>
              <a:buClr>
                <a:schemeClr val="dk2"/>
              </a:buClr>
              <a:buSzPts val="3200"/>
              <a:buNone/>
              <a:defRPr sz="3200">
                <a:solidFill>
                  <a:schemeClr val="dk2"/>
                </a:solidFill>
              </a:defRPr>
            </a:lvl7pPr>
            <a:lvl8pPr lvl="7" algn="ctr">
              <a:spcBef>
                <a:spcPts val="0"/>
              </a:spcBef>
              <a:spcAft>
                <a:spcPts val="0"/>
              </a:spcAft>
              <a:buClr>
                <a:schemeClr val="dk2"/>
              </a:buClr>
              <a:buSzPts val="3200"/>
              <a:buNone/>
              <a:defRPr sz="3200">
                <a:solidFill>
                  <a:schemeClr val="dk2"/>
                </a:solidFill>
              </a:defRPr>
            </a:lvl8pPr>
            <a:lvl9pPr lvl="8" algn="ctr">
              <a:spcBef>
                <a:spcPts val="0"/>
              </a:spcBef>
              <a:spcAft>
                <a:spcPts val="0"/>
              </a:spcAft>
              <a:buClr>
                <a:schemeClr val="dk2"/>
              </a:buClr>
              <a:buSzPts val="3200"/>
              <a:buNone/>
              <a:defRPr sz="3200">
                <a:solidFill>
                  <a:schemeClr val="dk2"/>
                </a:solidFill>
              </a:defRPr>
            </a:lvl9pPr>
          </a:lstStyle>
          <a:p>
            <a:endParaRPr/>
          </a:p>
        </p:txBody>
      </p:sp>
      <p:sp>
        <p:nvSpPr>
          <p:cNvPr id="48" name="Google Shape;48;p3"/>
          <p:cNvSpPr txBox="1">
            <a:spLocks noGrp="1"/>
          </p:cNvSpPr>
          <p:nvPr>
            <p:ph type="sldNum" idx="12"/>
          </p:nvPr>
        </p:nvSpPr>
        <p:spPr>
          <a:xfrm>
            <a:off x="8390734" y="6058224"/>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spcBef>
                <a:spcPts val="0"/>
              </a:spcBef>
              <a:spcAft>
                <a:spcPts val="0"/>
              </a:spcAft>
            </a:pPr>
            <a:fld id="{00000000-1234-1234-1234-123412341234}" type="slidenum">
              <a:rPr lang="en" smtClean="0"/>
              <a:pPr>
                <a:spcBef>
                  <a:spcPts val="0"/>
                </a:spcBef>
                <a:spcAft>
                  <a:spcPts val="0"/>
                </a:spcAft>
              </a:pPr>
              <a:t>‹#›</a:t>
            </a:fld>
            <a:endParaRPr lang="en"/>
          </a:p>
        </p:txBody>
      </p:sp>
    </p:spTree>
    <p:extLst>
      <p:ext uri="{BB962C8B-B14F-4D97-AF65-F5344CB8AC3E}">
        <p14:creationId xmlns:p14="http://schemas.microsoft.com/office/powerpoint/2010/main" val="408261486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dk2"/>
        </a:solidFill>
        <a:effectLst/>
      </p:bgPr>
    </p:bg>
    <p:spTree>
      <p:nvGrpSpPr>
        <p:cNvPr id="1" name="Shape 49"/>
        <p:cNvGrpSpPr/>
        <p:nvPr/>
      </p:nvGrpSpPr>
      <p:grpSpPr>
        <a:xfrm>
          <a:off x="0" y="0"/>
          <a:ext cx="0" cy="0"/>
          <a:chOff x="0" y="0"/>
          <a:chExt cx="0" cy="0"/>
        </a:xfrm>
      </p:grpSpPr>
      <p:sp>
        <p:nvSpPr>
          <p:cNvPr id="50" name="Google Shape;50;p4"/>
          <p:cNvSpPr/>
          <p:nvPr/>
        </p:nvSpPr>
        <p:spPr>
          <a:xfrm flipH="1">
            <a:off x="3582600" y="2067600"/>
            <a:ext cx="5561400" cy="47904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4"/>
          <p:cNvSpPr/>
          <p:nvPr/>
        </p:nvSpPr>
        <p:spPr>
          <a:xfrm>
            <a:off x="31" y="3766000"/>
            <a:ext cx="7370400" cy="3092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4"/>
          <p:cNvSpPr/>
          <p:nvPr/>
        </p:nvSpPr>
        <p:spPr>
          <a:xfrm>
            <a:off x="203225" y="275000"/>
            <a:ext cx="8737500" cy="6308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4"/>
          <p:cNvSpPr txBox="1">
            <a:spLocks noGrp="1"/>
          </p:cNvSpPr>
          <p:nvPr>
            <p:ph type="title"/>
          </p:nvPr>
        </p:nvSpPr>
        <p:spPr>
          <a:xfrm>
            <a:off x="819150" y="1127467"/>
            <a:ext cx="7505700" cy="12728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54" name="Google Shape;54;p4"/>
          <p:cNvSpPr txBox="1">
            <a:spLocks noGrp="1"/>
          </p:cNvSpPr>
          <p:nvPr>
            <p:ph type="body" idx="1"/>
          </p:nvPr>
        </p:nvSpPr>
        <p:spPr>
          <a:xfrm>
            <a:off x="819150" y="2654300"/>
            <a:ext cx="7505700" cy="32640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55" name="Google Shape;55;p4"/>
          <p:cNvSpPr txBox="1">
            <a:spLocks noGrp="1"/>
          </p:cNvSpPr>
          <p:nvPr>
            <p:ph type="sldNum" idx="12"/>
          </p:nvPr>
        </p:nvSpPr>
        <p:spPr>
          <a:xfrm>
            <a:off x="8390734" y="6058224"/>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spcBef>
                <a:spcPts val="0"/>
              </a:spcBef>
              <a:spcAft>
                <a:spcPts val="0"/>
              </a:spcAft>
            </a:pPr>
            <a:fld id="{00000000-1234-1234-1234-123412341234}" type="slidenum">
              <a:rPr lang="en" smtClean="0"/>
              <a:pPr>
                <a:spcBef>
                  <a:spcPts val="0"/>
                </a:spcBef>
                <a:spcAft>
                  <a:spcPts val="0"/>
                </a:spcAft>
              </a:pPr>
              <a:t>‹#›</a:t>
            </a:fld>
            <a:endParaRPr lang="en"/>
          </a:p>
        </p:txBody>
      </p:sp>
    </p:spTree>
    <p:extLst>
      <p:ext uri="{BB962C8B-B14F-4D97-AF65-F5344CB8AC3E}">
        <p14:creationId xmlns:p14="http://schemas.microsoft.com/office/powerpoint/2010/main" val="238888597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dk2"/>
        </a:solidFill>
        <a:effectLst/>
      </p:bgPr>
    </p:bg>
    <p:spTree>
      <p:nvGrpSpPr>
        <p:cNvPr id="1" name="Shape 56"/>
        <p:cNvGrpSpPr/>
        <p:nvPr/>
      </p:nvGrpSpPr>
      <p:grpSpPr>
        <a:xfrm>
          <a:off x="0" y="0"/>
          <a:ext cx="0" cy="0"/>
          <a:chOff x="0" y="0"/>
          <a:chExt cx="0" cy="0"/>
        </a:xfrm>
      </p:grpSpPr>
      <p:sp>
        <p:nvSpPr>
          <p:cNvPr id="57" name="Google Shape;57;p5"/>
          <p:cNvSpPr/>
          <p:nvPr/>
        </p:nvSpPr>
        <p:spPr>
          <a:xfrm flipH="1">
            <a:off x="3582600" y="2067600"/>
            <a:ext cx="5561400" cy="47904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5"/>
          <p:cNvSpPr/>
          <p:nvPr/>
        </p:nvSpPr>
        <p:spPr>
          <a:xfrm>
            <a:off x="31" y="3766000"/>
            <a:ext cx="7370400" cy="3092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5"/>
          <p:cNvSpPr/>
          <p:nvPr/>
        </p:nvSpPr>
        <p:spPr>
          <a:xfrm>
            <a:off x="203225" y="275000"/>
            <a:ext cx="8737500" cy="6308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5"/>
          <p:cNvSpPr txBox="1">
            <a:spLocks noGrp="1"/>
          </p:cNvSpPr>
          <p:nvPr>
            <p:ph type="title"/>
          </p:nvPr>
        </p:nvSpPr>
        <p:spPr>
          <a:xfrm>
            <a:off x="819150" y="1127467"/>
            <a:ext cx="7505700" cy="12728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61" name="Google Shape;61;p5"/>
          <p:cNvSpPr txBox="1">
            <a:spLocks noGrp="1"/>
          </p:cNvSpPr>
          <p:nvPr>
            <p:ph type="body" idx="1"/>
          </p:nvPr>
        </p:nvSpPr>
        <p:spPr>
          <a:xfrm>
            <a:off x="819150" y="2654300"/>
            <a:ext cx="3686100" cy="32640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62" name="Google Shape;62;p5"/>
          <p:cNvSpPr txBox="1">
            <a:spLocks noGrp="1"/>
          </p:cNvSpPr>
          <p:nvPr>
            <p:ph type="body" idx="2"/>
          </p:nvPr>
        </p:nvSpPr>
        <p:spPr>
          <a:xfrm>
            <a:off x="4638675" y="2654300"/>
            <a:ext cx="3686100" cy="32640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63" name="Google Shape;63;p5"/>
          <p:cNvSpPr txBox="1">
            <a:spLocks noGrp="1"/>
          </p:cNvSpPr>
          <p:nvPr>
            <p:ph type="sldNum" idx="12"/>
          </p:nvPr>
        </p:nvSpPr>
        <p:spPr>
          <a:xfrm>
            <a:off x="8390734" y="6058224"/>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spcBef>
                <a:spcPts val="0"/>
              </a:spcBef>
              <a:spcAft>
                <a:spcPts val="0"/>
              </a:spcAft>
            </a:pPr>
            <a:fld id="{00000000-1234-1234-1234-123412341234}" type="slidenum">
              <a:rPr lang="en" smtClean="0"/>
              <a:pPr>
                <a:spcBef>
                  <a:spcPts val="0"/>
                </a:spcBef>
                <a:spcAft>
                  <a:spcPts val="0"/>
                </a:spcAft>
              </a:pPr>
              <a:t>‹#›</a:t>
            </a:fld>
            <a:endParaRPr lang="en"/>
          </a:p>
        </p:txBody>
      </p:sp>
    </p:spTree>
    <p:extLst>
      <p:ext uri="{BB962C8B-B14F-4D97-AF65-F5344CB8AC3E}">
        <p14:creationId xmlns:p14="http://schemas.microsoft.com/office/powerpoint/2010/main" val="41804075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sz="half" idx="1"/>
          </p:nvPr>
        </p:nvSpPr>
        <p:spPr>
          <a:xfrm>
            <a:off x="457200" y="1773936"/>
            <a:ext cx="40386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773936"/>
            <a:ext cx="40386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6EEC011D-4B49-4973-8E70-FE43C5D95FAC}" type="datetime1">
              <a:rPr lang="en-US" smtClean="0"/>
              <a:t>4/21/2022</a:t>
            </a:fld>
            <a:endParaRPr lang="en-US"/>
          </a:p>
        </p:txBody>
      </p:sp>
      <p:sp>
        <p:nvSpPr>
          <p:cNvPr id="6" name="Footer Placeholder 5"/>
          <p:cNvSpPr>
            <a:spLocks noGrp="1"/>
          </p:cNvSpPr>
          <p:nvPr>
            <p:ph type="ftr" sz="quarter" idx="11"/>
          </p:nvPr>
        </p:nvSpPr>
        <p:spPr/>
        <p:txBody>
          <a:bodyPr/>
          <a:lstStyle/>
          <a:p>
            <a:r>
              <a:rPr lang="en-US"/>
              <a:t>Messinger</a:t>
            </a:r>
          </a:p>
        </p:txBody>
      </p:sp>
      <p:sp>
        <p:nvSpPr>
          <p:cNvPr id="7" name="Slide Number Placeholder 6"/>
          <p:cNvSpPr>
            <a:spLocks noGrp="1"/>
          </p:cNvSpPr>
          <p:nvPr>
            <p:ph type="sldNum" sz="quarter" idx="12"/>
          </p:nvPr>
        </p:nvSpPr>
        <p:spPr/>
        <p:txBody>
          <a:bodyPr/>
          <a:lstStyle/>
          <a:p>
            <a:fld id="{D7C20995-2486-4762-999B-FB34B4D03C83}"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dk2"/>
        </a:solidFill>
        <a:effectLst/>
      </p:bgPr>
    </p:bg>
    <p:spTree>
      <p:nvGrpSpPr>
        <p:cNvPr id="1" name="Shape 64"/>
        <p:cNvGrpSpPr/>
        <p:nvPr/>
      </p:nvGrpSpPr>
      <p:grpSpPr>
        <a:xfrm>
          <a:off x="0" y="0"/>
          <a:ext cx="0" cy="0"/>
          <a:chOff x="0" y="0"/>
          <a:chExt cx="0" cy="0"/>
        </a:xfrm>
      </p:grpSpPr>
      <p:sp>
        <p:nvSpPr>
          <p:cNvPr id="65" name="Google Shape;65;p6"/>
          <p:cNvSpPr/>
          <p:nvPr/>
        </p:nvSpPr>
        <p:spPr>
          <a:xfrm flipH="1">
            <a:off x="3582600" y="2067600"/>
            <a:ext cx="5561400" cy="47904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6"/>
          <p:cNvSpPr/>
          <p:nvPr/>
        </p:nvSpPr>
        <p:spPr>
          <a:xfrm>
            <a:off x="31" y="3766000"/>
            <a:ext cx="7370400" cy="3092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6"/>
          <p:cNvSpPr/>
          <p:nvPr/>
        </p:nvSpPr>
        <p:spPr>
          <a:xfrm>
            <a:off x="203225" y="275000"/>
            <a:ext cx="8737500" cy="6308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6"/>
          <p:cNvSpPr txBox="1">
            <a:spLocks noGrp="1"/>
          </p:cNvSpPr>
          <p:nvPr>
            <p:ph type="title"/>
          </p:nvPr>
        </p:nvSpPr>
        <p:spPr>
          <a:xfrm>
            <a:off x="819150" y="1127467"/>
            <a:ext cx="7505700" cy="12728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69" name="Google Shape;69;p6"/>
          <p:cNvSpPr txBox="1">
            <a:spLocks noGrp="1"/>
          </p:cNvSpPr>
          <p:nvPr>
            <p:ph type="sldNum" idx="12"/>
          </p:nvPr>
        </p:nvSpPr>
        <p:spPr>
          <a:xfrm>
            <a:off x="8390734" y="6058224"/>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spcBef>
                <a:spcPts val="0"/>
              </a:spcBef>
              <a:spcAft>
                <a:spcPts val="0"/>
              </a:spcAft>
            </a:pPr>
            <a:fld id="{00000000-1234-1234-1234-123412341234}" type="slidenum">
              <a:rPr lang="en" smtClean="0"/>
              <a:pPr>
                <a:spcBef>
                  <a:spcPts val="0"/>
                </a:spcBef>
                <a:spcAft>
                  <a:spcPts val="0"/>
                </a:spcAft>
              </a:pPr>
              <a:t>‹#›</a:t>
            </a:fld>
            <a:endParaRPr lang="en"/>
          </a:p>
        </p:txBody>
      </p:sp>
    </p:spTree>
    <p:extLst>
      <p:ext uri="{BB962C8B-B14F-4D97-AF65-F5344CB8AC3E}">
        <p14:creationId xmlns:p14="http://schemas.microsoft.com/office/powerpoint/2010/main" val="26908255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accent3"/>
        </a:solidFill>
        <a:effectLst/>
      </p:bgPr>
    </p:bg>
    <p:spTree>
      <p:nvGrpSpPr>
        <p:cNvPr id="1" name="Shape 70"/>
        <p:cNvGrpSpPr/>
        <p:nvPr/>
      </p:nvGrpSpPr>
      <p:grpSpPr>
        <a:xfrm>
          <a:off x="0" y="0"/>
          <a:ext cx="0" cy="0"/>
          <a:chOff x="0" y="0"/>
          <a:chExt cx="0" cy="0"/>
        </a:xfrm>
      </p:grpSpPr>
      <p:sp>
        <p:nvSpPr>
          <p:cNvPr id="71" name="Google Shape;71;p7"/>
          <p:cNvSpPr/>
          <p:nvPr/>
        </p:nvSpPr>
        <p:spPr>
          <a:xfrm flipH="1">
            <a:off x="3582600" y="2067600"/>
            <a:ext cx="5561400" cy="47904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7"/>
          <p:cNvSpPr/>
          <p:nvPr/>
        </p:nvSpPr>
        <p:spPr>
          <a:xfrm>
            <a:off x="31" y="3766000"/>
            <a:ext cx="7370400" cy="3092000"/>
          </a:xfrm>
          <a:prstGeom prst="rtTriangl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7"/>
          <p:cNvSpPr/>
          <p:nvPr/>
        </p:nvSpPr>
        <p:spPr>
          <a:xfrm>
            <a:off x="203225" y="275000"/>
            <a:ext cx="8737500" cy="6308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7"/>
          <p:cNvSpPr txBox="1">
            <a:spLocks noGrp="1"/>
          </p:cNvSpPr>
          <p:nvPr>
            <p:ph type="title"/>
          </p:nvPr>
        </p:nvSpPr>
        <p:spPr>
          <a:xfrm>
            <a:off x="819150" y="1127467"/>
            <a:ext cx="3709200" cy="18440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75" name="Google Shape;75;p7"/>
          <p:cNvSpPr txBox="1">
            <a:spLocks noGrp="1"/>
          </p:cNvSpPr>
          <p:nvPr>
            <p:ph type="body" idx="1"/>
          </p:nvPr>
        </p:nvSpPr>
        <p:spPr>
          <a:xfrm>
            <a:off x="830700" y="3092067"/>
            <a:ext cx="3709200" cy="28264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76" name="Google Shape;76;p7"/>
          <p:cNvSpPr txBox="1">
            <a:spLocks noGrp="1"/>
          </p:cNvSpPr>
          <p:nvPr>
            <p:ph type="sldNum" idx="12"/>
          </p:nvPr>
        </p:nvSpPr>
        <p:spPr>
          <a:xfrm>
            <a:off x="8390734" y="6058224"/>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spcBef>
                <a:spcPts val="0"/>
              </a:spcBef>
              <a:spcAft>
                <a:spcPts val="0"/>
              </a:spcAft>
            </a:pPr>
            <a:fld id="{00000000-1234-1234-1234-123412341234}" type="slidenum">
              <a:rPr lang="en" smtClean="0"/>
              <a:pPr>
                <a:spcBef>
                  <a:spcPts val="0"/>
                </a:spcBef>
                <a:spcAft>
                  <a:spcPts val="0"/>
                </a:spcAft>
              </a:pPr>
              <a:t>‹#›</a:t>
            </a:fld>
            <a:endParaRPr lang="en"/>
          </a:p>
        </p:txBody>
      </p:sp>
    </p:spTree>
    <p:extLst>
      <p:ext uri="{BB962C8B-B14F-4D97-AF65-F5344CB8AC3E}">
        <p14:creationId xmlns:p14="http://schemas.microsoft.com/office/powerpoint/2010/main" val="62763950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1"/>
        </a:solidFill>
        <a:effectLst/>
      </p:bgPr>
    </p:bg>
    <p:spTree>
      <p:nvGrpSpPr>
        <p:cNvPr id="1" name="Shape 77"/>
        <p:cNvGrpSpPr/>
        <p:nvPr/>
      </p:nvGrpSpPr>
      <p:grpSpPr>
        <a:xfrm>
          <a:off x="0" y="0"/>
          <a:ext cx="0" cy="0"/>
          <a:chOff x="0" y="0"/>
          <a:chExt cx="0" cy="0"/>
        </a:xfrm>
      </p:grpSpPr>
      <p:sp>
        <p:nvSpPr>
          <p:cNvPr id="78" name="Google Shape;78;p8"/>
          <p:cNvSpPr/>
          <p:nvPr/>
        </p:nvSpPr>
        <p:spPr>
          <a:xfrm>
            <a:off x="0" y="3764192"/>
            <a:ext cx="7369200" cy="3089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8"/>
          <p:cNvSpPr/>
          <p:nvPr/>
        </p:nvSpPr>
        <p:spPr>
          <a:xfrm flipH="1">
            <a:off x="3583210" y="2072151"/>
            <a:ext cx="5560500" cy="47860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0" name="Google Shape;80;p8"/>
          <p:cNvGrpSpPr/>
          <p:nvPr/>
        </p:nvGrpSpPr>
        <p:grpSpPr>
          <a:xfrm>
            <a:off x="255992" y="-158"/>
            <a:ext cx="2251347" cy="1391211"/>
            <a:chOff x="3961956" y="4383950"/>
            <a:chExt cx="1160548" cy="548700"/>
          </a:xfrm>
        </p:grpSpPr>
        <p:sp>
          <p:nvSpPr>
            <p:cNvPr id="81" name="Google Shape;81;p8"/>
            <p:cNvSpPr/>
            <p:nvPr/>
          </p:nvSpPr>
          <p:spPr>
            <a:xfrm>
              <a:off x="4224904" y="4383950"/>
              <a:ext cx="897600" cy="5487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8"/>
            <p:cNvSpPr/>
            <p:nvPr/>
          </p:nvSpPr>
          <p:spPr>
            <a:xfrm>
              <a:off x="4093430" y="4383950"/>
              <a:ext cx="897600" cy="5487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8"/>
            <p:cNvSpPr/>
            <p:nvPr/>
          </p:nvSpPr>
          <p:spPr>
            <a:xfrm>
              <a:off x="3961956" y="4383950"/>
              <a:ext cx="897600" cy="5487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4" name="Google Shape;84;p8"/>
          <p:cNvSpPr/>
          <p:nvPr/>
        </p:nvSpPr>
        <p:spPr>
          <a:xfrm>
            <a:off x="203225" y="275000"/>
            <a:ext cx="8737500" cy="6308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5" name="Google Shape;85;p8"/>
          <p:cNvGrpSpPr/>
          <p:nvPr/>
        </p:nvGrpSpPr>
        <p:grpSpPr>
          <a:xfrm>
            <a:off x="34934" y="6029500"/>
            <a:ext cx="1593306" cy="822763"/>
            <a:chOff x="6917201" y="0"/>
            <a:chExt cx="2227777" cy="863400"/>
          </a:xfrm>
        </p:grpSpPr>
        <p:sp>
          <p:nvSpPr>
            <p:cNvPr id="86" name="Google Shape;86;p8"/>
            <p:cNvSpPr/>
            <p:nvPr/>
          </p:nvSpPr>
          <p:spPr>
            <a:xfrm>
              <a:off x="7641677" y="0"/>
              <a:ext cx="1503300" cy="863400"/>
            </a:xfrm>
            <a:prstGeom prst="parallelogram">
              <a:avLst>
                <a:gd name="adj" fmla="val 158024"/>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8"/>
            <p:cNvSpPr/>
            <p:nvPr/>
          </p:nvSpPr>
          <p:spPr>
            <a:xfrm>
              <a:off x="7279439" y="0"/>
              <a:ext cx="1503300" cy="863400"/>
            </a:xfrm>
            <a:prstGeom prst="parallelogram">
              <a:avLst>
                <a:gd name="adj" fmla="val 158024"/>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8"/>
            <p:cNvSpPr/>
            <p:nvPr/>
          </p:nvSpPr>
          <p:spPr>
            <a:xfrm>
              <a:off x="6917201" y="0"/>
              <a:ext cx="1503300" cy="863400"/>
            </a:xfrm>
            <a:prstGeom prst="parallelogram">
              <a:avLst>
                <a:gd name="adj" fmla="val 158024"/>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 name="Google Shape;89;p8"/>
          <p:cNvGrpSpPr/>
          <p:nvPr/>
        </p:nvGrpSpPr>
        <p:grpSpPr>
          <a:xfrm>
            <a:off x="5886354" y="1657"/>
            <a:ext cx="3257455" cy="1682019"/>
            <a:chOff x="6917201" y="0"/>
            <a:chExt cx="2227777" cy="863400"/>
          </a:xfrm>
        </p:grpSpPr>
        <p:sp>
          <p:nvSpPr>
            <p:cNvPr id="90" name="Google Shape;90;p8"/>
            <p:cNvSpPr/>
            <p:nvPr/>
          </p:nvSpPr>
          <p:spPr>
            <a:xfrm>
              <a:off x="7641677"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8"/>
            <p:cNvSpPr/>
            <p:nvPr/>
          </p:nvSpPr>
          <p:spPr>
            <a:xfrm>
              <a:off x="7279439"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8"/>
            <p:cNvSpPr/>
            <p:nvPr/>
          </p:nvSpPr>
          <p:spPr>
            <a:xfrm>
              <a:off x="6917201"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3" name="Google Shape;93;p8"/>
          <p:cNvSpPr txBox="1">
            <a:spLocks noGrp="1"/>
          </p:cNvSpPr>
          <p:nvPr>
            <p:ph type="title"/>
          </p:nvPr>
        </p:nvSpPr>
        <p:spPr>
          <a:xfrm>
            <a:off x="1393929" y="1734861"/>
            <a:ext cx="6366900" cy="33856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200"/>
              <a:buNone/>
              <a:defRPr sz="3200"/>
            </a:lvl1pPr>
            <a:lvl2pPr lvl="1" algn="ctr">
              <a:spcBef>
                <a:spcPts val="0"/>
              </a:spcBef>
              <a:spcAft>
                <a:spcPts val="0"/>
              </a:spcAft>
              <a:buSzPts val="3200"/>
              <a:buNone/>
              <a:defRPr sz="3200"/>
            </a:lvl2pPr>
            <a:lvl3pPr lvl="2" algn="ctr">
              <a:spcBef>
                <a:spcPts val="0"/>
              </a:spcBef>
              <a:spcAft>
                <a:spcPts val="0"/>
              </a:spcAft>
              <a:buSzPts val="3200"/>
              <a:buNone/>
              <a:defRPr sz="3200"/>
            </a:lvl3pPr>
            <a:lvl4pPr lvl="3" algn="ctr">
              <a:spcBef>
                <a:spcPts val="0"/>
              </a:spcBef>
              <a:spcAft>
                <a:spcPts val="0"/>
              </a:spcAft>
              <a:buSzPts val="3200"/>
              <a:buNone/>
              <a:defRPr sz="3200"/>
            </a:lvl4pPr>
            <a:lvl5pPr lvl="4" algn="ctr">
              <a:spcBef>
                <a:spcPts val="0"/>
              </a:spcBef>
              <a:spcAft>
                <a:spcPts val="0"/>
              </a:spcAft>
              <a:buSzPts val="3200"/>
              <a:buNone/>
              <a:defRPr sz="3200"/>
            </a:lvl5pPr>
            <a:lvl6pPr lvl="5" algn="ctr">
              <a:spcBef>
                <a:spcPts val="0"/>
              </a:spcBef>
              <a:spcAft>
                <a:spcPts val="0"/>
              </a:spcAft>
              <a:buSzPts val="3200"/>
              <a:buNone/>
              <a:defRPr sz="3200"/>
            </a:lvl6pPr>
            <a:lvl7pPr lvl="6" algn="ctr">
              <a:spcBef>
                <a:spcPts val="0"/>
              </a:spcBef>
              <a:spcAft>
                <a:spcPts val="0"/>
              </a:spcAft>
              <a:buSzPts val="3200"/>
              <a:buNone/>
              <a:defRPr sz="3200"/>
            </a:lvl7pPr>
            <a:lvl8pPr lvl="7" algn="ctr">
              <a:spcBef>
                <a:spcPts val="0"/>
              </a:spcBef>
              <a:spcAft>
                <a:spcPts val="0"/>
              </a:spcAft>
              <a:buSzPts val="3200"/>
              <a:buNone/>
              <a:defRPr sz="3200"/>
            </a:lvl8pPr>
            <a:lvl9pPr lvl="8" algn="ctr">
              <a:spcBef>
                <a:spcPts val="0"/>
              </a:spcBef>
              <a:spcAft>
                <a:spcPts val="0"/>
              </a:spcAft>
              <a:buSzPts val="3200"/>
              <a:buNone/>
              <a:defRPr sz="3200"/>
            </a:lvl9pPr>
          </a:lstStyle>
          <a:p>
            <a:endParaRPr/>
          </a:p>
        </p:txBody>
      </p:sp>
      <p:sp>
        <p:nvSpPr>
          <p:cNvPr id="94" name="Google Shape;94;p8"/>
          <p:cNvSpPr txBox="1">
            <a:spLocks noGrp="1"/>
          </p:cNvSpPr>
          <p:nvPr>
            <p:ph type="sldNum" idx="12"/>
          </p:nvPr>
        </p:nvSpPr>
        <p:spPr>
          <a:xfrm>
            <a:off x="8390734" y="6058224"/>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spcBef>
                <a:spcPts val="0"/>
              </a:spcBef>
              <a:spcAft>
                <a:spcPts val="0"/>
              </a:spcAft>
            </a:pPr>
            <a:fld id="{00000000-1234-1234-1234-123412341234}" type="slidenum">
              <a:rPr lang="en" smtClean="0"/>
              <a:pPr>
                <a:spcBef>
                  <a:spcPts val="0"/>
                </a:spcBef>
                <a:spcAft>
                  <a:spcPts val="0"/>
                </a:spcAft>
              </a:pPr>
              <a:t>‹#›</a:t>
            </a:fld>
            <a:endParaRPr lang="en"/>
          </a:p>
        </p:txBody>
      </p:sp>
    </p:spTree>
    <p:extLst>
      <p:ext uri="{BB962C8B-B14F-4D97-AF65-F5344CB8AC3E}">
        <p14:creationId xmlns:p14="http://schemas.microsoft.com/office/powerpoint/2010/main" val="356525616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dk2"/>
        </a:solidFill>
        <a:effectLst/>
      </p:bgPr>
    </p:bg>
    <p:spTree>
      <p:nvGrpSpPr>
        <p:cNvPr id="1" name="Shape 95"/>
        <p:cNvGrpSpPr/>
        <p:nvPr/>
      </p:nvGrpSpPr>
      <p:grpSpPr>
        <a:xfrm>
          <a:off x="0" y="0"/>
          <a:ext cx="0" cy="0"/>
          <a:chOff x="0" y="0"/>
          <a:chExt cx="0" cy="0"/>
        </a:xfrm>
      </p:grpSpPr>
      <p:sp>
        <p:nvSpPr>
          <p:cNvPr id="96" name="Google Shape;96;p9"/>
          <p:cNvSpPr/>
          <p:nvPr/>
        </p:nvSpPr>
        <p:spPr>
          <a:xfrm flipH="1">
            <a:off x="3582600" y="2067600"/>
            <a:ext cx="5561400" cy="47904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9"/>
          <p:cNvSpPr/>
          <p:nvPr/>
        </p:nvSpPr>
        <p:spPr>
          <a:xfrm>
            <a:off x="31" y="3766000"/>
            <a:ext cx="7370400" cy="3092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9"/>
          <p:cNvSpPr/>
          <p:nvPr/>
        </p:nvSpPr>
        <p:spPr>
          <a:xfrm>
            <a:off x="203225" y="275000"/>
            <a:ext cx="8737500" cy="6308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9"/>
          <p:cNvSpPr txBox="1">
            <a:spLocks noGrp="1"/>
          </p:cNvSpPr>
          <p:nvPr>
            <p:ph type="title"/>
          </p:nvPr>
        </p:nvSpPr>
        <p:spPr>
          <a:xfrm>
            <a:off x="819150" y="1127467"/>
            <a:ext cx="6424200" cy="9400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100" name="Google Shape;100;p9"/>
          <p:cNvSpPr txBox="1">
            <a:spLocks noGrp="1"/>
          </p:cNvSpPr>
          <p:nvPr>
            <p:ph type="subTitle" idx="1"/>
          </p:nvPr>
        </p:nvSpPr>
        <p:spPr>
          <a:xfrm>
            <a:off x="819150" y="2067600"/>
            <a:ext cx="5859900" cy="5248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Clr>
                <a:schemeClr val="lt1"/>
              </a:buClr>
              <a:buSzPts val="1600"/>
              <a:buNone/>
              <a:defRPr sz="1600">
                <a:solidFill>
                  <a:schemeClr val="lt1"/>
                </a:solidFill>
              </a:defRPr>
            </a:lvl1pPr>
            <a:lvl2pPr lvl="1">
              <a:lnSpc>
                <a:spcPct val="100000"/>
              </a:lnSpc>
              <a:spcBef>
                <a:spcPts val="0"/>
              </a:spcBef>
              <a:spcAft>
                <a:spcPts val="0"/>
              </a:spcAft>
              <a:buClr>
                <a:schemeClr val="lt1"/>
              </a:buClr>
              <a:buSzPts val="1600"/>
              <a:buNone/>
              <a:defRPr sz="1600">
                <a:solidFill>
                  <a:schemeClr val="lt1"/>
                </a:solidFill>
              </a:defRPr>
            </a:lvl2pPr>
            <a:lvl3pPr lvl="2">
              <a:lnSpc>
                <a:spcPct val="100000"/>
              </a:lnSpc>
              <a:spcBef>
                <a:spcPts val="0"/>
              </a:spcBef>
              <a:spcAft>
                <a:spcPts val="0"/>
              </a:spcAft>
              <a:buClr>
                <a:schemeClr val="lt1"/>
              </a:buClr>
              <a:buSzPts val="1600"/>
              <a:buNone/>
              <a:defRPr sz="1600">
                <a:solidFill>
                  <a:schemeClr val="lt1"/>
                </a:solidFill>
              </a:defRPr>
            </a:lvl3pPr>
            <a:lvl4pPr lvl="3">
              <a:lnSpc>
                <a:spcPct val="100000"/>
              </a:lnSpc>
              <a:spcBef>
                <a:spcPts val="0"/>
              </a:spcBef>
              <a:spcAft>
                <a:spcPts val="0"/>
              </a:spcAft>
              <a:buClr>
                <a:schemeClr val="lt1"/>
              </a:buClr>
              <a:buSzPts val="1600"/>
              <a:buNone/>
              <a:defRPr sz="1600">
                <a:solidFill>
                  <a:schemeClr val="lt1"/>
                </a:solidFill>
              </a:defRPr>
            </a:lvl4pPr>
            <a:lvl5pPr lvl="4">
              <a:lnSpc>
                <a:spcPct val="100000"/>
              </a:lnSpc>
              <a:spcBef>
                <a:spcPts val="0"/>
              </a:spcBef>
              <a:spcAft>
                <a:spcPts val="0"/>
              </a:spcAft>
              <a:buClr>
                <a:schemeClr val="lt1"/>
              </a:buClr>
              <a:buSzPts val="1600"/>
              <a:buNone/>
              <a:defRPr sz="1600">
                <a:solidFill>
                  <a:schemeClr val="lt1"/>
                </a:solidFill>
              </a:defRPr>
            </a:lvl5pPr>
            <a:lvl6pPr lvl="5">
              <a:lnSpc>
                <a:spcPct val="100000"/>
              </a:lnSpc>
              <a:spcBef>
                <a:spcPts val="0"/>
              </a:spcBef>
              <a:spcAft>
                <a:spcPts val="0"/>
              </a:spcAft>
              <a:buClr>
                <a:schemeClr val="lt1"/>
              </a:buClr>
              <a:buSzPts val="1600"/>
              <a:buNone/>
              <a:defRPr sz="1600">
                <a:solidFill>
                  <a:schemeClr val="lt1"/>
                </a:solidFill>
              </a:defRPr>
            </a:lvl6pPr>
            <a:lvl7pPr lvl="6">
              <a:lnSpc>
                <a:spcPct val="100000"/>
              </a:lnSpc>
              <a:spcBef>
                <a:spcPts val="0"/>
              </a:spcBef>
              <a:spcAft>
                <a:spcPts val="0"/>
              </a:spcAft>
              <a:buClr>
                <a:schemeClr val="lt1"/>
              </a:buClr>
              <a:buSzPts val="1600"/>
              <a:buNone/>
              <a:defRPr sz="1600">
                <a:solidFill>
                  <a:schemeClr val="lt1"/>
                </a:solidFill>
              </a:defRPr>
            </a:lvl7pPr>
            <a:lvl8pPr lvl="7">
              <a:lnSpc>
                <a:spcPct val="100000"/>
              </a:lnSpc>
              <a:spcBef>
                <a:spcPts val="0"/>
              </a:spcBef>
              <a:spcAft>
                <a:spcPts val="0"/>
              </a:spcAft>
              <a:buClr>
                <a:schemeClr val="lt1"/>
              </a:buClr>
              <a:buSzPts val="1600"/>
              <a:buNone/>
              <a:defRPr sz="1600">
                <a:solidFill>
                  <a:schemeClr val="lt1"/>
                </a:solidFill>
              </a:defRPr>
            </a:lvl8pPr>
            <a:lvl9pPr lvl="8">
              <a:lnSpc>
                <a:spcPct val="100000"/>
              </a:lnSpc>
              <a:spcBef>
                <a:spcPts val="0"/>
              </a:spcBef>
              <a:spcAft>
                <a:spcPts val="0"/>
              </a:spcAft>
              <a:buClr>
                <a:schemeClr val="lt1"/>
              </a:buClr>
              <a:buSzPts val="1600"/>
              <a:buNone/>
              <a:defRPr sz="1600">
                <a:solidFill>
                  <a:schemeClr val="lt1"/>
                </a:solidFill>
              </a:defRPr>
            </a:lvl9pPr>
          </a:lstStyle>
          <a:p>
            <a:endParaRPr/>
          </a:p>
        </p:txBody>
      </p:sp>
      <p:sp>
        <p:nvSpPr>
          <p:cNvPr id="101" name="Google Shape;101;p9"/>
          <p:cNvSpPr txBox="1">
            <a:spLocks noGrp="1"/>
          </p:cNvSpPr>
          <p:nvPr>
            <p:ph type="body" idx="2"/>
          </p:nvPr>
        </p:nvSpPr>
        <p:spPr>
          <a:xfrm>
            <a:off x="819150" y="3289400"/>
            <a:ext cx="5859900" cy="27940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102" name="Google Shape;102;p9"/>
          <p:cNvSpPr txBox="1">
            <a:spLocks noGrp="1"/>
          </p:cNvSpPr>
          <p:nvPr>
            <p:ph type="sldNum" idx="12"/>
          </p:nvPr>
        </p:nvSpPr>
        <p:spPr>
          <a:xfrm>
            <a:off x="8390734" y="6058224"/>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spcBef>
                <a:spcPts val="0"/>
              </a:spcBef>
              <a:spcAft>
                <a:spcPts val="0"/>
              </a:spcAft>
            </a:pPr>
            <a:fld id="{00000000-1234-1234-1234-123412341234}" type="slidenum">
              <a:rPr lang="en" smtClean="0"/>
              <a:pPr>
                <a:spcBef>
                  <a:spcPts val="0"/>
                </a:spcBef>
                <a:spcAft>
                  <a:spcPts val="0"/>
                </a:spcAft>
              </a:pPr>
              <a:t>‹#›</a:t>
            </a:fld>
            <a:endParaRPr lang="en"/>
          </a:p>
        </p:txBody>
      </p:sp>
    </p:spTree>
    <p:extLst>
      <p:ext uri="{BB962C8B-B14F-4D97-AF65-F5344CB8AC3E}">
        <p14:creationId xmlns:p14="http://schemas.microsoft.com/office/powerpoint/2010/main" val="42363660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accent1"/>
        </a:solidFill>
        <a:effectLst/>
      </p:bgPr>
    </p:bg>
    <p:spTree>
      <p:nvGrpSpPr>
        <p:cNvPr id="1" name="Shape 103"/>
        <p:cNvGrpSpPr/>
        <p:nvPr/>
      </p:nvGrpSpPr>
      <p:grpSpPr>
        <a:xfrm>
          <a:off x="0" y="0"/>
          <a:ext cx="0" cy="0"/>
          <a:chOff x="0" y="0"/>
          <a:chExt cx="0" cy="0"/>
        </a:xfrm>
      </p:grpSpPr>
      <p:sp>
        <p:nvSpPr>
          <p:cNvPr id="104" name="Google Shape;104;p10"/>
          <p:cNvSpPr/>
          <p:nvPr/>
        </p:nvSpPr>
        <p:spPr>
          <a:xfrm>
            <a:off x="31" y="3766000"/>
            <a:ext cx="7370400" cy="30920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10"/>
          <p:cNvSpPr/>
          <p:nvPr/>
        </p:nvSpPr>
        <p:spPr>
          <a:xfrm flipH="1">
            <a:off x="3582600" y="2067600"/>
            <a:ext cx="5561400" cy="4790400"/>
          </a:xfrm>
          <a:prstGeom prst="rtTriangl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10"/>
          <p:cNvSpPr/>
          <p:nvPr/>
        </p:nvSpPr>
        <p:spPr>
          <a:xfrm>
            <a:off x="203225" y="275000"/>
            <a:ext cx="8737500" cy="6308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10"/>
          <p:cNvSpPr txBox="1">
            <a:spLocks noGrp="1"/>
          </p:cNvSpPr>
          <p:nvPr>
            <p:ph type="body" idx="1"/>
          </p:nvPr>
        </p:nvSpPr>
        <p:spPr>
          <a:xfrm>
            <a:off x="328025" y="5551333"/>
            <a:ext cx="7415100" cy="806800"/>
          </a:xfrm>
          <a:prstGeom prst="rect">
            <a:avLst/>
          </a:prstGeom>
        </p:spPr>
        <p:txBody>
          <a:bodyPr spcFirstLastPara="1" wrap="square" lIns="91425" tIns="91425" rIns="91425" bIns="91425" anchor="b" anchorCtr="0">
            <a:normAutofit/>
          </a:bodyPr>
          <a:lstStyle>
            <a:lvl1pPr marL="457200" lvl="0" indent="-228600">
              <a:lnSpc>
                <a:spcPct val="100000"/>
              </a:lnSpc>
              <a:spcBef>
                <a:spcPts val="0"/>
              </a:spcBef>
              <a:spcAft>
                <a:spcPts val="0"/>
              </a:spcAft>
              <a:buSzPts val="1300"/>
              <a:buNone/>
              <a:defRPr/>
            </a:lvl1pPr>
          </a:lstStyle>
          <a:p>
            <a:endParaRPr/>
          </a:p>
        </p:txBody>
      </p:sp>
      <p:sp>
        <p:nvSpPr>
          <p:cNvPr id="108" name="Google Shape;108;p10"/>
          <p:cNvSpPr txBox="1">
            <a:spLocks noGrp="1"/>
          </p:cNvSpPr>
          <p:nvPr>
            <p:ph type="sldNum" idx="12"/>
          </p:nvPr>
        </p:nvSpPr>
        <p:spPr>
          <a:xfrm>
            <a:off x="8390734" y="6058224"/>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spcBef>
                <a:spcPts val="0"/>
              </a:spcBef>
              <a:spcAft>
                <a:spcPts val="0"/>
              </a:spcAft>
            </a:pPr>
            <a:fld id="{00000000-1234-1234-1234-123412341234}" type="slidenum">
              <a:rPr lang="en" smtClean="0"/>
              <a:pPr>
                <a:spcBef>
                  <a:spcPts val="0"/>
                </a:spcBef>
                <a:spcAft>
                  <a:spcPts val="0"/>
                </a:spcAft>
              </a:pPr>
              <a:t>‹#›</a:t>
            </a:fld>
            <a:endParaRPr lang="en"/>
          </a:p>
        </p:txBody>
      </p:sp>
    </p:spTree>
    <p:extLst>
      <p:ext uri="{BB962C8B-B14F-4D97-AF65-F5344CB8AC3E}">
        <p14:creationId xmlns:p14="http://schemas.microsoft.com/office/powerpoint/2010/main" val="319341725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accent3"/>
        </a:solidFill>
        <a:effectLst/>
      </p:bgPr>
    </p:bg>
    <p:spTree>
      <p:nvGrpSpPr>
        <p:cNvPr id="1" name="Shape 109"/>
        <p:cNvGrpSpPr/>
        <p:nvPr/>
      </p:nvGrpSpPr>
      <p:grpSpPr>
        <a:xfrm>
          <a:off x="0" y="0"/>
          <a:ext cx="0" cy="0"/>
          <a:chOff x="0" y="0"/>
          <a:chExt cx="0" cy="0"/>
        </a:xfrm>
      </p:grpSpPr>
      <p:sp>
        <p:nvSpPr>
          <p:cNvPr id="110" name="Google Shape;110;p11"/>
          <p:cNvSpPr/>
          <p:nvPr/>
        </p:nvSpPr>
        <p:spPr>
          <a:xfrm flipH="1">
            <a:off x="5569200" y="3778767"/>
            <a:ext cx="3574800" cy="3079200"/>
          </a:xfrm>
          <a:prstGeom prst="rtTriangl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1" name="Google Shape;111;p11"/>
          <p:cNvGrpSpPr/>
          <p:nvPr/>
        </p:nvGrpSpPr>
        <p:grpSpPr>
          <a:xfrm>
            <a:off x="5959222" y="5492769"/>
            <a:ext cx="2520952" cy="1365553"/>
            <a:chOff x="6917201" y="0"/>
            <a:chExt cx="2227777" cy="863400"/>
          </a:xfrm>
        </p:grpSpPr>
        <p:sp>
          <p:nvSpPr>
            <p:cNvPr id="112" name="Google Shape;112;p11"/>
            <p:cNvSpPr/>
            <p:nvPr/>
          </p:nvSpPr>
          <p:spPr>
            <a:xfrm>
              <a:off x="7641677"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11"/>
            <p:cNvSpPr/>
            <p:nvPr/>
          </p:nvSpPr>
          <p:spPr>
            <a:xfrm>
              <a:off x="7279439"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11"/>
            <p:cNvSpPr/>
            <p:nvPr/>
          </p:nvSpPr>
          <p:spPr>
            <a:xfrm>
              <a:off x="6917201"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 name="Google Shape;115;p11"/>
          <p:cNvGrpSpPr/>
          <p:nvPr/>
        </p:nvGrpSpPr>
        <p:grpSpPr>
          <a:xfrm>
            <a:off x="199149" y="3"/>
            <a:ext cx="2795414" cy="1444411"/>
            <a:chOff x="6917201" y="0"/>
            <a:chExt cx="2227777" cy="863400"/>
          </a:xfrm>
        </p:grpSpPr>
        <p:sp>
          <p:nvSpPr>
            <p:cNvPr id="116" name="Google Shape;116;p11"/>
            <p:cNvSpPr/>
            <p:nvPr/>
          </p:nvSpPr>
          <p:spPr>
            <a:xfrm>
              <a:off x="7641677"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11"/>
            <p:cNvSpPr/>
            <p:nvPr/>
          </p:nvSpPr>
          <p:spPr>
            <a:xfrm>
              <a:off x="7279439"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11"/>
            <p:cNvSpPr/>
            <p:nvPr/>
          </p:nvSpPr>
          <p:spPr>
            <a:xfrm>
              <a:off x="6917201"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9" name="Google Shape;119;p11"/>
          <p:cNvSpPr txBox="1">
            <a:spLocks noGrp="1"/>
          </p:cNvSpPr>
          <p:nvPr>
            <p:ph type="title" hasCustomPrompt="1"/>
          </p:nvPr>
        </p:nvSpPr>
        <p:spPr>
          <a:xfrm>
            <a:off x="1385850" y="1845133"/>
            <a:ext cx="6372300" cy="1839600"/>
          </a:xfrm>
          <a:prstGeom prst="rect">
            <a:avLst/>
          </a:prstGeom>
        </p:spPr>
        <p:txBody>
          <a:bodyPr spcFirstLastPara="1" wrap="square" lIns="91425" tIns="91425" rIns="91425" bIns="91425" anchor="ctr" anchorCtr="0">
            <a:normAutofit/>
          </a:bodyPr>
          <a:lstStyle>
            <a:lvl1pPr lvl="0" algn="ctr">
              <a:spcBef>
                <a:spcPts val="0"/>
              </a:spcBef>
              <a:spcAft>
                <a:spcPts val="0"/>
              </a:spcAft>
              <a:buClr>
                <a:schemeClr val="dk2"/>
              </a:buClr>
              <a:buSzPts val="8600"/>
              <a:buNone/>
              <a:defRPr sz="8600">
                <a:solidFill>
                  <a:schemeClr val="dk2"/>
                </a:solidFill>
              </a:defRPr>
            </a:lvl1pPr>
            <a:lvl2pPr lvl="1" algn="ctr">
              <a:spcBef>
                <a:spcPts val="0"/>
              </a:spcBef>
              <a:spcAft>
                <a:spcPts val="0"/>
              </a:spcAft>
              <a:buClr>
                <a:schemeClr val="dk2"/>
              </a:buClr>
              <a:buSzPts val="8600"/>
              <a:buNone/>
              <a:defRPr sz="8600">
                <a:solidFill>
                  <a:schemeClr val="dk2"/>
                </a:solidFill>
              </a:defRPr>
            </a:lvl2pPr>
            <a:lvl3pPr lvl="2" algn="ctr">
              <a:spcBef>
                <a:spcPts val="0"/>
              </a:spcBef>
              <a:spcAft>
                <a:spcPts val="0"/>
              </a:spcAft>
              <a:buClr>
                <a:schemeClr val="dk2"/>
              </a:buClr>
              <a:buSzPts val="8600"/>
              <a:buNone/>
              <a:defRPr sz="8600">
                <a:solidFill>
                  <a:schemeClr val="dk2"/>
                </a:solidFill>
              </a:defRPr>
            </a:lvl3pPr>
            <a:lvl4pPr lvl="3" algn="ctr">
              <a:spcBef>
                <a:spcPts val="0"/>
              </a:spcBef>
              <a:spcAft>
                <a:spcPts val="0"/>
              </a:spcAft>
              <a:buClr>
                <a:schemeClr val="dk2"/>
              </a:buClr>
              <a:buSzPts val="8600"/>
              <a:buNone/>
              <a:defRPr sz="8600">
                <a:solidFill>
                  <a:schemeClr val="dk2"/>
                </a:solidFill>
              </a:defRPr>
            </a:lvl4pPr>
            <a:lvl5pPr lvl="4" algn="ctr">
              <a:spcBef>
                <a:spcPts val="0"/>
              </a:spcBef>
              <a:spcAft>
                <a:spcPts val="0"/>
              </a:spcAft>
              <a:buClr>
                <a:schemeClr val="dk2"/>
              </a:buClr>
              <a:buSzPts val="8600"/>
              <a:buNone/>
              <a:defRPr sz="8600">
                <a:solidFill>
                  <a:schemeClr val="dk2"/>
                </a:solidFill>
              </a:defRPr>
            </a:lvl5pPr>
            <a:lvl6pPr lvl="5" algn="ctr">
              <a:spcBef>
                <a:spcPts val="0"/>
              </a:spcBef>
              <a:spcAft>
                <a:spcPts val="0"/>
              </a:spcAft>
              <a:buClr>
                <a:schemeClr val="dk2"/>
              </a:buClr>
              <a:buSzPts val="8600"/>
              <a:buNone/>
              <a:defRPr sz="8600">
                <a:solidFill>
                  <a:schemeClr val="dk2"/>
                </a:solidFill>
              </a:defRPr>
            </a:lvl6pPr>
            <a:lvl7pPr lvl="6" algn="ctr">
              <a:spcBef>
                <a:spcPts val="0"/>
              </a:spcBef>
              <a:spcAft>
                <a:spcPts val="0"/>
              </a:spcAft>
              <a:buClr>
                <a:schemeClr val="dk2"/>
              </a:buClr>
              <a:buSzPts val="8600"/>
              <a:buNone/>
              <a:defRPr sz="8600">
                <a:solidFill>
                  <a:schemeClr val="dk2"/>
                </a:solidFill>
              </a:defRPr>
            </a:lvl7pPr>
            <a:lvl8pPr lvl="7" algn="ctr">
              <a:spcBef>
                <a:spcPts val="0"/>
              </a:spcBef>
              <a:spcAft>
                <a:spcPts val="0"/>
              </a:spcAft>
              <a:buClr>
                <a:schemeClr val="dk2"/>
              </a:buClr>
              <a:buSzPts val="8600"/>
              <a:buNone/>
              <a:defRPr sz="8600">
                <a:solidFill>
                  <a:schemeClr val="dk2"/>
                </a:solidFill>
              </a:defRPr>
            </a:lvl8pPr>
            <a:lvl9pPr lvl="8" algn="ctr">
              <a:spcBef>
                <a:spcPts val="0"/>
              </a:spcBef>
              <a:spcAft>
                <a:spcPts val="0"/>
              </a:spcAft>
              <a:buClr>
                <a:schemeClr val="dk2"/>
              </a:buClr>
              <a:buSzPts val="8600"/>
              <a:buNone/>
              <a:defRPr sz="8600">
                <a:solidFill>
                  <a:schemeClr val="dk2"/>
                </a:solidFill>
              </a:defRPr>
            </a:lvl9pPr>
          </a:lstStyle>
          <a:p>
            <a:r>
              <a:t>xx%</a:t>
            </a:r>
          </a:p>
        </p:txBody>
      </p:sp>
      <p:sp>
        <p:nvSpPr>
          <p:cNvPr id="120" name="Google Shape;120;p11"/>
          <p:cNvSpPr txBox="1">
            <a:spLocks noGrp="1"/>
          </p:cNvSpPr>
          <p:nvPr>
            <p:ph type="body" idx="1"/>
          </p:nvPr>
        </p:nvSpPr>
        <p:spPr>
          <a:xfrm>
            <a:off x="1385850" y="3818467"/>
            <a:ext cx="6372300" cy="854800"/>
          </a:xfrm>
          <a:prstGeom prst="rect">
            <a:avLst/>
          </a:prstGeom>
        </p:spPr>
        <p:txBody>
          <a:bodyPr spcFirstLastPara="1" wrap="square" lIns="91425" tIns="91425" rIns="91425" bIns="91425" anchor="t" anchorCtr="0">
            <a:normAutofit/>
          </a:bodyPr>
          <a:lstStyle>
            <a:lvl1pPr marL="457200" lvl="0" indent="-311150" algn="ctr">
              <a:spcBef>
                <a:spcPts val="0"/>
              </a:spcBef>
              <a:spcAft>
                <a:spcPts val="0"/>
              </a:spcAft>
              <a:buSzPts val="1300"/>
              <a:buChar char="●"/>
              <a:defRPr/>
            </a:lvl1pPr>
            <a:lvl2pPr marL="914400" lvl="1" indent="-298450" algn="ctr">
              <a:spcBef>
                <a:spcPts val="0"/>
              </a:spcBef>
              <a:spcAft>
                <a:spcPts val="0"/>
              </a:spcAft>
              <a:buSzPts val="1100"/>
              <a:buChar char="○"/>
              <a:defRPr/>
            </a:lvl2pPr>
            <a:lvl3pPr marL="1371600" lvl="2" indent="-298450" algn="ctr">
              <a:spcBef>
                <a:spcPts val="0"/>
              </a:spcBef>
              <a:spcAft>
                <a:spcPts val="0"/>
              </a:spcAft>
              <a:buSzPts val="1100"/>
              <a:buChar char="■"/>
              <a:defRPr/>
            </a:lvl3pPr>
            <a:lvl4pPr marL="1828800" lvl="3" indent="-298450" algn="ctr">
              <a:spcBef>
                <a:spcPts val="0"/>
              </a:spcBef>
              <a:spcAft>
                <a:spcPts val="0"/>
              </a:spcAft>
              <a:buSzPts val="1100"/>
              <a:buChar char="●"/>
              <a:defRPr/>
            </a:lvl4pPr>
            <a:lvl5pPr marL="2286000" lvl="4" indent="-298450" algn="ctr">
              <a:spcBef>
                <a:spcPts val="0"/>
              </a:spcBef>
              <a:spcAft>
                <a:spcPts val="0"/>
              </a:spcAft>
              <a:buSzPts val="1100"/>
              <a:buChar char="○"/>
              <a:defRPr/>
            </a:lvl5pPr>
            <a:lvl6pPr marL="2743200" lvl="5" indent="-298450" algn="ctr">
              <a:spcBef>
                <a:spcPts val="0"/>
              </a:spcBef>
              <a:spcAft>
                <a:spcPts val="0"/>
              </a:spcAft>
              <a:buSzPts val="1100"/>
              <a:buChar char="■"/>
              <a:defRPr/>
            </a:lvl6pPr>
            <a:lvl7pPr marL="3200400" lvl="6" indent="-298450" algn="ctr">
              <a:spcBef>
                <a:spcPts val="0"/>
              </a:spcBef>
              <a:spcAft>
                <a:spcPts val="0"/>
              </a:spcAft>
              <a:buSzPts val="1100"/>
              <a:buChar char="●"/>
              <a:defRPr/>
            </a:lvl7pPr>
            <a:lvl8pPr marL="3657600" lvl="7" indent="-298450" algn="ctr">
              <a:spcBef>
                <a:spcPts val="0"/>
              </a:spcBef>
              <a:spcAft>
                <a:spcPts val="0"/>
              </a:spcAft>
              <a:buSzPts val="1100"/>
              <a:buChar char="○"/>
              <a:defRPr/>
            </a:lvl8pPr>
            <a:lvl9pPr marL="4114800" lvl="8" indent="-298450" algn="ctr">
              <a:spcBef>
                <a:spcPts val="0"/>
              </a:spcBef>
              <a:spcAft>
                <a:spcPts val="0"/>
              </a:spcAft>
              <a:buSzPts val="1100"/>
              <a:buChar char="■"/>
              <a:defRPr/>
            </a:lvl9pPr>
          </a:lstStyle>
          <a:p>
            <a:endParaRPr/>
          </a:p>
        </p:txBody>
      </p:sp>
      <p:sp>
        <p:nvSpPr>
          <p:cNvPr id="121" name="Google Shape;121;p11"/>
          <p:cNvSpPr txBox="1">
            <a:spLocks noGrp="1"/>
          </p:cNvSpPr>
          <p:nvPr>
            <p:ph type="sldNum" idx="12"/>
          </p:nvPr>
        </p:nvSpPr>
        <p:spPr>
          <a:xfrm>
            <a:off x="8390734" y="6058224"/>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spcBef>
                <a:spcPts val="0"/>
              </a:spcBef>
              <a:spcAft>
                <a:spcPts val="0"/>
              </a:spcAft>
            </a:pPr>
            <a:fld id="{00000000-1234-1234-1234-123412341234}" type="slidenum">
              <a:rPr lang="en" smtClean="0"/>
              <a:pPr>
                <a:spcBef>
                  <a:spcPts val="0"/>
                </a:spcBef>
                <a:spcAft>
                  <a:spcPts val="0"/>
                </a:spcAft>
              </a:pPr>
              <a:t>‹#›</a:t>
            </a:fld>
            <a:endParaRPr lang="en"/>
          </a:p>
        </p:txBody>
      </p:sp>
    </p:spTree>
    <p:extLst>
      <p:ext uri="{BB962C8B-B14F-4D97-AF65-F5344CB8AC3E}">
        <p14:creationId xmlns:p14="http://schemas.microsoft.com/office/powerpoint/2010/main" val="358158700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2"/>
        <p:cNvGrpSpPr/>
        <p:nvPr/>
      </p:nvGrpSpPr>
      <p:grpSpPr>
        <a:xfrm>
          <a:off x="0" y="0"/>
          <a:ext cx="0" cy="0"/>
          <a:chOff x="0" y="0"/>
          <a:chExt cx="0" cy="0"/>
        </a:xfrm>
      </p:grpSpPr>
      <p:sp>
        <p:nvSpPr>
          <p:cNvPr id="123" name="Google Shape;123;p12"/>
          <p:cNvSpPr txBox="1">
            <a:spLocks noGrp="1"/>
          </p:cNvSpPr>
          <p:nvPr>
            <p:ph type="sldNum" idx="12"/>
          </p:nvPr>
        </p:nvSpPr>
        <p:spPr>
          <a:xfrm>
            <a:off x="8390734" y="6058224"/>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spcBef>
                <a:spcPts val="0"/>
              </a:spcBef>
              <a:spcAft>
                <a:spcPts val="0"/>
              </a:spcAft>
            </a:pPr>
            <a:fld id="{00000000-1234-1234-1234-123412341234}" type="slidenum">
              <a:rPr lang="en" smtClean="0"/>
              <a:pPr>
                <a:spcBef>
                  <a:spcPts val="0"/>
                </a:spcBef>
                <a:spcAft>
                  <a:spcPts val="0"/>
                </a:spcAft>
              </a:pPr>
              <a:t>‹#›</a:t>
            </a:fld>
            <a:endParaRPr lang="en"/>
          </a:p>
        </p:txBody>
      </p:sp>
    </p:spTree>
    <p:extLst>
      <p:ext uri="{BB962C8B-B14F-4D97-AF65-F5344CB8AC3E}">
        <p14:creationId xmlns:p14="http://schemas.microsoft.com/office/powerpoint/2010/main" val="34796167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extLst/>
          </a:lstStyle>
          <a:p>
            <a:r>
              <a:rPr kumimoji="0" lang="en-US"/>
              <a:t>Click to edit Master title style</a:t>
            </a:r>
          </a:p>
        </p:txBody>
      </p:sp>
      <p:sp>
        <p:nvSpPr>
          <p:cNvPr id="3" name="Text Placeholder 2"/>
          <p:cNvSpPr>
            <a:spLocks noGrp="1"/>
          </p:cNvSpPr>
          <p:nvPr>
            <p:ph type="body" idx="1"/>
          </p:nvPr>
        </p:nvSpPr>
        <p:spPr>
          <a:xfrm>
            <a:off x="457200" y="1698987"/>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a:t>Click to edit Master text styles</a:t>
            </a:r>
          </a:p>
        </p:txBody>
      </p:sp>
      <p:sp>
        <p:nvSpPr>
          <p:cNvPr id="4" name="Content Placeholder 3"/>
          <p:cNvSpPr>
            <a:spLocks noGrp="1"/>
          </p:cNvSpPr>
          <p:nvPr>
            <p:ph sz="half" idx="2"/>
          </p:nvPr>
        </p:nvSpPr>
        <p:spPr>
          <a:xfrm>
            <a:off x="457200"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Text Placeholder 4"/>
          <p:cNvSpPr>
            <a:spLocks noGrp="1"/>
          </p:cNvSpPr>
          <p:nvPr>
            <p:ph type="body" sz="quarter" idx="3"/>
          </p:nvPr>
        </p:nvSpPr>
        <p:spPr>
          <a:xfrm>
            <a:off x="4645025" y="1698987"/>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a:t>Click to edit Master text styles</a:t>
            </a:r>
          </a:p>
        </p:txBody>
      </p:sp>
      <p:sp>
        <p:nvSpPr>
          <p:cNvPr id="6" name="Content Placeholder 5"/>
          <p:cNvSpPr>
            <a:spLocks noGrp="1"/>
          </p:cNvSpPr>
          <p:nvPr>
            <p:ph sz="quarter" idx="4"/>
          </p:nvPr>
        </p:nvSpPr>
        <p:spPr>
          <a:xfrm>
            <a:off x="4645025"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BCC53AD4-5132-4340-87E8-FF0F5EA4325B}" type="datetime1">
              <a:rPr lang="en-US" smtClean="0"/>
              <a:t>4/21/2022</a:t>
            </a:fld>
            <a:endParaRPr lang="en-US"/>
          </a:p>
        </p:txBody>
      </p:sp>
      <p:sp>
        <p:nvSpPr>
          <p:cNvPr id="8" name="Footer Placeholder 7"/>
          <p:cNvSpPr>
            <a:spLocks noGrp="1"/>
          </p:cNvSpPr>
          <p:nvPr>
            <p:ph type="ftr" sz="quarter" idx="11"/>
          </p:nvPr>
        </p:nvSpPr>
        <p:spPr/>
        <p:txBody>
          <a:bodyPr/>
          <a:lstStyle/>
          <a:p>
            <a:r>
              <a:rPr lang="en-US"/>
              <a:t>Messinger</a:t>
            </a:r>
          </a:p>
        </p:txBody>
      </p:sp>
      <p:sp>
        <p:nvSpPr>
          <p:cNvPr id="9" name="Slide Number Placeholder 8"/>
          <p:cNvSpPr>
            <a:spLocks noGrp="1"/>
          </p:cNvSpPr>
          <p:nvPr>
            <p:ph type="sldNum" sz="quarter" idx="12"/>
          </p:nvPr>
        </p:nvSpPr>
        <p:spPr/>
        <p:txBody>
          <a:bodyPr/>
          <a:lstStyle/>
          <a:p>
            <a:fld id="{77247C20-BCFD-429C-B067-29BD4D23FD9A}"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BFE12BA2-B1B7-400E-93A4-7B614573FE85}" type="datetime1">
              <a:rPr lang="en-US" smtClean="0"/>
              <a:t>4/21/2022</a:t>
            </a:fld>
            <a:endParaRPr lang="en-US"/>
          </a:p>
        </p:txBody>
      </p:sp>
      <p:sp>
        <p:nvSpPr>
          <p:cNvPr id="4" name="Footer Placeholder 3"/>
          <p:cNvSpPr>
            <a:spLocks noGrp="1"/>
          </p:cNvSpPr>
          <p:nvPr>
            <p:ph type="ftr" sz="quarter" idx="11"/>
          </p:nvPr>
        </p:nvSpPr>
        <p:spPr/>
        <p:txBody>
          <a:bodyPr/>
          <a:lstStyle/>
          <a:p>
            <a:r>
              <a:rPr lang="en-US"/>
              <a:t>Messinger</a:t>
            </a:r>
          </a:p>
        </p:txBody>
      </p:sp>
      <p:sp>
        <p:nvSpPr>
          <p:cNvPr id="5" name="Slide Number Placeholder 4"/>
          <p:cNvSpPr>
            <a:spLocks noGrp="1"/>
          </p:cNvSpPr>
          <p:nvPr>
            <p:ph type="sldNum" sz="quarter" idx="12"/>
          </p:nvPr>
        </p:nvSpPr>
        <p:spPr/>
        <p:txBody>
          <a:bodyPr/>
          <a:lstStyle/>
          <a:p>
            <a:fld id="{CE3D5D24-58C7-4290-8CA6-B401B30A4913}"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3F35A6-4D4F-448C-B80B-A15ECBEDB4CA}" type="datetime1">
              <a:rPr lang="en-US" smtClean="0"/>
              <a:t>4/21/2022</a:t>
            </a:fld>
            <a:endParaRPr lang="en-US"/>
          </a:p>
        </p:txBody>
      </p:sp>
      <p:sp>
        <p:nvSpPr>
          <p:cNvPr id="3" name="Footer Placeholder 2"/>
          <p:cNvSpPr>
            <a:spLocks noGrp="1"/>
          </p:cNvSpPr>
          <p:nvPr>
            <p:ph type="ftr" sz="quarter" idx="11"/>
          </p:nvPr>
        </p:nvSpPr>
        <p:spPr/>
        <p:txBody>
          <a:bodyPr/>
          <a:lstStyle/>
          <a:p>
            <a:r>
              <a:rPr lang="en-US"/>
              <a:t>Messinger</a:t>
            </a:r>
          </a:p>
        </p:txBody>
      </p:sp>
      <p:sp>
        <p:nvSpPr>
          <p:cNvPr id="4" name="Slide Number Placeholder 3"/>
          <p:cNvSpPr>
            <a:spLocks noGrp="1"/>
          </p:cNvSpPr>
          <p:nvPr>
            <p:ph type="sldNum" sz="quarter" idx="12"/>
          </p:nvPr>
        </p:nvSpPr>
        <p:spPr/>
        <p:txBody>
          <a:bodyPr/>
          <a:lstStyle/>
          <a:p>
            <a:fld id="{0F080FE9-5834-4D99-A97C-0285798C7FAF}"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838" y="152400"/>
            <a:ext cx="2523744" cy="978408"/>
          </a:xfrm>
        </p:spPr>
        <p:txBody>
          <a:bodyPr vert="horz" lIns="73152" rIns="45720" bIns="0" rtlCol="0" anchor="b">
            <a:normAutofit/>
            <a:sp3d prstMaterial="matte"/>
          </a:bodyPr>
          <a:lstStyle>
            <a:lvl1pPr algn="l">
              <a:defRPr sz="2000" b="0"/>
            </a:lvl1pPr>
            <a:extLst/>
          </a:lstStyle>
          <a:p>
            <a:r>
              <a:rPr kumimoji="0" lang="en-US"/>
              <a:t>Click to edit Master title style</a:t>
            </a:r>
          </a:p>
        </p:txBody>
      </p:sp>
      <p:sp>
        <p:nvSpPr>
          <p:cNvPr id="3" name="Content Placeholder 2"/>
          <p:cNvSpPr>
            <a:spLocks noGrp="1"/>
          </p:cNvSpPr>
          <p:nvPr>
            <p:ph idx="1"/>
          </p:nvPr>
        </p:nvSpPr>
        <p:spPr>
          <a:xfrm>
            <a:off x="3019377" y="1743133"/>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Text Placeholder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0B78226E-59B3-4D6D-99BA-420FA4EFD8A4}" type="datetime1">
              <a:rPr lang="en-US" smtClean="0"/>
              <a:t>4/21/2022</a:t>
            </a:fld>
            <a:endParaRPr lang="en-US"/>
          </a:p>
        </p:txBody>
      </p:sp>
      <p:sp>
        <p:nvSpPr>
          <p:cNvPr id="6" name="Footer Placeholder 5"/>
          <p:cNvSpPr>
            <a:spLocks noGrp="1"/>
          </p:cNvSpPr>
          <p:nvPr>
            <p:ph type="ftr" sz="quarter" idx="11"/>
          </p:nvPr>
        </p:nvSpPr>
        <p:spPr/>
        <p:txBody>
          <a:bodyPr/>
          <a:lstStyle/>
          <a:p>
            <a:r>
              <a:rPr lang="en-US"/>
              <a:t>Messinger</a:t>
            </a:r>
          </a:p>
        </p:txBody>
      </p:sp>
      <p:sp>
        <p:nvSpPr>
          <p:cNvPr id="7" name="Slide Number Placeholder 6"/>
          <p:cNvSpPr>
            <a:spLocks noGrp="1"/>
          </p:cNvSpPr>
          <p:nvPr>
            <p:ph type="sldNum" sz="quarter" idx="12"/>
          </p:nvPr>
        </p:nvSpPr>
        <p:spPr/>
        <p:txBody>
          <a:bodyPr/>
          <a:lstStyle/>
          <a:p>
            <a:fld id="{2796A418-D92C-48F6-81BA-144162084422}" type="slidenum">
              <a:rPr lang="en-US" smtClean="0"/>
              <a:pPr/>
              <a:t>‹#›</a:t>
            </a:fld>
            <a:endParaRPr lang="en-US"/>
          </a:p>
        </p:txBody>
      </p:sp>
      <p:sp>
        <p:nvSpPr>
          <p:cNvPr id="12" name="Rectangle 11"/>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4592" y="155448"/>
            <a:ext cx="2525150" cy="978408"/>
          </a:xfrm>
        </p:spPr>
        <p:txBody>
          <a:bodyPr lIns="73152" bIns="0" anchor="b">
            <a:sp3d prstMaterial="matte"/>
          </a:bodyPr>
          <a:lstStyle>
            <a:lvl1pPr algn="l">
              <a:defRPr sz="2000" b="0"/>
            </a:lvl1pPr>
            <a:extLst/>
          </a:lstStyle>
          <a:p>
            <a:r>
              <a:rPr kumimoji="0" lang="en-US"/>
              <a:t>Click to edit Master title style</a:t>
            </a:r>
          </a:p>
        </p:txBody>
      </p:sp>
      <p:sp>
        <p:nvSpPr>
          <p:cNvPr id="3" name="Picture Placeholder 2"/>
          <p:cNvSpPr>
            <a:spLocks noGrp="1"/>
          </p:cNvSpPr>
          <p:nvPr>
            <p:ph type="pic" idx="1"/>
          </p:nvPr>
        </p:nvSpPr>
        <p:spPr>
          <a:xfrm>
            <a:off x="2903805" y="1484808"/>
            <a:ext cx="6247397" cy="5373192"/>
          </a:xfrm>
          <a:solidFill>
            <a:schemeClr val="bg2">
              <a:shade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r>
              <a:rPr kumimoji="0" lang="en-US"/>
              <a:t>Click icon to add picture</a:t>
            </a:r>
            <a:endParaRPr kumimoji="0" lang="en-US" dirty="0"/>
          </a:p>
        </p:txBody>
      </p:sp>
      <p:sp>
        <p:nvSpPr>
          <p:cNvPr id="4" name="Text Placeholder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a:t>Click to edit Master text styles</a:t>
            </a:r>
          </a:p>
        </p:txBody>
      </p:sp>
      <p:sp>
        <p:nvSpPr>
          <p:cNvPr id="5" name="Date Placeholder 4"/>
          <p:cNvSpPr>
            <a:spLocks noGrp="1"/>
          </p:cNvSpPr>
          <p:nvPr>
            <p:ph type="dt" sz="half" idx="10"/>
          </p:nvPr>
        </p:nvSpPr>
        <p:spPr>
          <a:xfrm>
            <a:off x="164592" y="1170432"/>
            <a:ext cx="2523744" cy="201168"/>
          </a:xfrm>
        </p:spPr>
        <p:txBody>
          <a:bodyPr/>
          <a:lstStyle/>
          <a:p>
            <a:fld id="{BBCBB38C-B498-40CA-B069-B4AEA0051841}" type="datetime1">
              <a:rPr lang="en-US" smtClean="0"/>
              <a:t>4/21/2022</a:t>
            </a:fld>
            <a:endParaRPr lang="en-US"/>
          </a:p>
        </p:txBody>
      </p:sp>
      <p:sp>
        <p:nvSpPr>
          <p:cNvPr id="11" name="Rectangle 10"/>
          <p:cNvSpPr/>
          <p:nvPr/>
        </p:nvSpPr>
        <p:spPr>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bwMode="invGray">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Footer Placeholder 5"/>
          <p:cNvSpPr>
            <a:spLocks noGrp="1"/>
          </p:cNvSpPr>
          <p:nvPr>
            <p:ph type="ftr" sz="quarter" idx="11"/>
          </p:nvPr>
        </p:nvSpPr>
        <p:spPr>
          <a:xfrm>
            <a:off x="3035808" y="1170432"/>
            <a:ext cx="5193792" cy="201168"/>
          </a:xfrm>
        </p:spPr>
        <p:txBody>
          <a:bodyPr/>
          <a:lstStyle>
            <a:lvl1pPr>
              <a:defRPr>
                <a:solidFill>
                  <a:schemeClr val="bg1">
                    <a:shade val="50000"/>
                  </a:schemeClr>
                </a:solidFill>
              </a:defRPr>
            </a:lvl1pPr>
          </a:lstStyle>
          <a:p>
            <a:r>
              <a:rPr lang="en-US"/>
              <a:t>Messinger</a:t>
            </a:r>
          </a:p>
        </p:txBody>
      </p:sp>
      <p:sp>
        <p:nvSpPr>
          <p:cNvPr id="7" name="Slide Number Placeholder 6"/>
          <p:cNvSpPr>
            <a:spLocks noGrp="1"/>
          </p:cNvSpPr>
          <p:nvPr>
            <p:ph type="sldNum" sz="quarter" idx="12"/>
          </p:nvPr>
        </p:nvSpPr>
        <p:spPr>
          <a:xfrm>
            <a:off x="8339328" y="1170432"/>
            <a:ext cx="733864" cy="201168"/>
          </a:xfrm>
        </p:spPr>
        <p:txBody>
          <a:bodyPr/>
          <a:lstStyle/>
          <a:p>
            <a:fld id="{EBF06BC5-FDD8-4FE7-883B-6F85FF4D547B}"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bwMode="invGray">
          <a:xfrm>
            <a:off x="0" y="1435895"/>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7" name="Rectangle 6"/>
          <p:cNvSpPr/>
          <p:nvPr/>
        </p:nvSpPr>
        <p:spPr bwMode="ltGray">
          <a:xfrm>
            <a:off x="0" y="0"/>
            <a:ext cx="9143999" cy="143373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Placeholder 1"/>
          <p:cNvSpPr>
            <a:spLocks noGrp="1"/>
          </p:cNvSpPr>
          <p:nvPr>
            <p:ph type="title"/>
          </p:nvPr>
        </p:nvSpPr>
        <p:spPr>
          <a:xfrm>
            <a:off x="457200" y="152400"/>
            <a:ext cx="8229600" cy="1251062"/>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p>
            <a:r>
              <a:rPr kumimoji="0" lang="en-US"/>
              <a:t>Click to edit Master title style</a:t>
            </a:r>
          </a:p>
        </p:txBody>
      </p:sp>
      <p:sp>
        <p:nvSpPr>
          <p:cNvPr id="3" name="Text Placeholder 2"/>
          <p:cNvSpPr>
            <a:spLocks noGrp="1"/>
          </p:cNvSpPr>
          <p:nvPr>
            <p:ph type="body" idx="1"/>
          </p:nvPr>
        </p:nvSpPr>
        <p:spPr>
          <a:xfrm>
            <a:off x="457200" y="1775191"/>
            <a:ext cx="8229600" cy="4625609"/>
          </a:xfrm>
          <a:prstGeom prst="rect">
            <a:avLst/>
          </a:prstGeom>
        </p:spPr>
        <p:txBody>
          <a:bodyPr vert="horz" lIns="54864" tIns="91440" rtlCol="0">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4" name="Date Placeholder 3"/>
          <p:cNvSpPr>
            <a:spLocks noGrp="1"/>
          </p:cNvSpPr>
          <p:nvPr>
            <p:ph type="dt" sz="half" idx="2"/>
          </p:nvPr>
        </p:nvSpPr>
        <p:spPr>
          <a:xfrm>
            <a:off x="457200" y="6476999"/>
            <a:ext cx="2133600" cy="274320"/>
          </a:xfrm>
          <a:prstGeom prst="rect">
            <a:avLst/>
          </a:prstGeom>
        </p:spPr>
        <p:txBody>
          <a:bodyPr vert="horz" lIns="109728" rIns="45720" bIns="0" rtlCol="0" anchor="b"/>
          <a:lstStyle>
            <a:lvl1pPr algn="l" eaLnBrk="1" latinLnBrk="0" hangingPunct="1">
              <a:defRPr kumimoji="0" sz="1200">
                <a:solidFill>
                  <a:schemeClr val="tx1">
                    <a:tint val="95000"/>
                  </a:schemeClr>
                </a:solidFill>
              </a:defRPr>
            </a:lvl1pPr>
            <a:extLst/>
          </a:lstStyle>
          <a:p>
            <a:fld id="{2A67F67A-F749-4E14-92E0-03EB877F64CE}" type="datetime1">
              <a:rPr lang="en-US" smtClean="0"/>
              <a:t>4/21/2022</a:t>
            </a:fld>
            <a:endParaRPr lang="en-US"/>
          </a:p>
        </p:txBody>
      </p:sp>
      <p:sp>
        <p:nvSpPr>
          <p:cNvPr id="5" name="Footer Placeholder 4"/>
          <p:cNvSpPr>
            <a:spLocks noGrp="1"/>
          </p:cNvSpPr>
          <p:nvPr>
            <p:ph type="ftr" sz="quarter" idx="3"/>
          </p:nvPr>
        </p:nvSpPr>
        <p:spPr>
          <a:xfrm>
            <a:off x="2640596" y="6476999"/>
            <a:ext cx="5507719" cy="274320"/>
          </a:xfrm>
          <a:prstGeom prst="rect">
            <a:avLst/>
          </a:prstGeom>
        </p:spPr>
        <p:txBody>
          <a:bodyPr vert="horz" lIns="45720" rIns="45720" bIns="0" rtlCol="0" anchor="b"/>
          <a:lstStyle>
            <a:lvl1pPr algn="l" eaLnBrk="1" latinLnBrk="0" hangingPunct="1">
              <a:defRPr kumimoji="0" sz="1200">
                <a:solidFill>
                  <a:schemeClr val="tx1">
                    <a:tint val="95000"/>
                  </a:schemeClr>
                </a:solidFill>
              </a:defRPr>
            </a:lvl1pPr>
            <a:extLst/>
          </a:lstStyle>
          <a:p>
            <a:r>
              <a:rPr lang="en-US"/>
              <a:t>Messinger</a:t>
            </a:r>
          </a:p>
        </p:txBody>
      </p:sp>
      <p:sp>
        <p:nvSpPr>
          <p:cNvPr id="6" name="Slide Number Placeholder 5"/>
          <p:cNvSpPr>
            <a:spLocks noGrp="1"/>
          </p:cNvSpPr>
          <p:nvPr>
            <p:ph type="sldNum" sz="quarter" idx="4"/>
          </p:nvPr>
        </p:nvSpPr>
        <p:spPr>
          <a:xfrm>
            <a:off x="8204396" y="6476999"/>
            <a:ext cx="733864" cy="274320"/>
          </a:xfrm>
          <a:prstGeom prst="rect">
            <a:avLst/>
          </a:prstGeom>
        </p:spPr>
        <p:txBody>
          <a:bodyPr vert="horz" bIns="0" rtlCol="0" anchor="b"/>
          <a:lstStyle>
            <a:lvl1pPr algn="r" eaLnBrk="1" latinLnBrk="0" hangingPunct="1">
              <a:defRPr kumimoji="0" sz="1200">
                <a:solidFill>
                  <a:schemeClr val="tx1">
                    <a:tint val="95000"/>
                  </a:schemeClr>
                </a:solidFill>
              </a:defRPr>
            </a:lvl1pPr>
            <a:extLst/>
          </a:lstStyle>
          <a:p>
            <a:fld id="{FA8BF006-A872-4FBD-BC7A-CF0DF1F168EA}"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4003" r:id="rId1"/>
    <p:sldLayoutId id="2147484004" r:id="rId2"/>
    <p:sldLayoutId id="2147484005" r:id="rId3"/>
    <p:sldLayoutId id="2147484006" r:id="rId4"/>
    <p:sldLayoutId id="2147484007" r:id="rId5"/>
    <p:sldLayoutId id="2147484008" r:id="rId6"/>
    <p:sldLayoutId id="2147484009" r:id="rId7"/>
    <p:sldLayoutId id="2147484010" r:id="rId8"/>
    <p:sldLayoutId id="2147484011" r:id="rId9"/>
    <p:sldLayoutId id="2147484012" r:id="rId10"/>
    <p:sldLayoutId id="2147484013" r:id="rId11"/>
    <p:sldLayoutId id="2147484014" r:id="rId12"/>
  </p:sldLayoutIdLst>
  <p:hf sldNum="0" hdr="0" dt="0"/>
  <p:txStyles>
    <p:title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extLst/>
    </p:titleStyle>
    <p:body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bwMode="invGray">
          <a:xfrm>
            <a:off x="0" y="1435895"/>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350"/>
          </a:p>
        </p:txBody>
      </p:sp>
      <p:sp>
        <p:nvSpPr>
          <p:cNvPr id="7" name="Rectangle 6"/>
          <p:cNvSpPr/>
          <p:nvPr/>
        </p:nvSpPr>
        <p:spPr bwMode="ltGray">
          <a:xfrm>
            <a:off x="1" y="2"/>
            <a:ext cx="9143999" cy="143373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350"/>
          </a:p>
        </p:txBody>
      </p:sp>
      <p:sp>
        <p:nvSpPr>
          <p:cNvPr id="2" name="Title Placeholder 1"/>
          <p:cNvSpPr>
            <a:spLocks noGrp="1"/>
          </p:cNvSpPr>
          <p:nvPr>
            <p:ph type="title"/>
          </p:nvPr>
        </p:nvSpPr>
        <p:spPr>
          <a:xfrm>
            <a:off x="457200" y="152400"/>
            <a:ext cx="8229600" cy="1251062"/>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p>
            <a:r>
              <a:rPr kumimoji="0" lang="en-US"/>
              <a:t>Click to edit Master title style</a:t>
            </a:r>
          </a:p>
        </p:txBody>
      </p:sp>
      <p:sp>
        <p:nvSpPr>
          <p:cNvPr id="3" name="Text Placeholder 2"/>
          <p:cNvSpPr>
            <a:spLocks noGrp="1"/>
          </p:cNvSpPr>
          <p:nvPr>
            <p:ph type="body" idx="1"/>
          </p:nvPr>
        </p:nvSpPr>
        <p:spPr>
          <a:xfrm>
            <a:off x="457200" y="1775193"/>
            <a:ext cx="8229600" cy="4625609"/>
          </a:xfrm>
          <a:prstGeom prst="rect">
            <a:avLst/>
          </a:prstGeom>
        </p:spPr>
        <p:txBody>
          <a:bodyPr vert="horz" lIns="54864" tIns="91440" rtlCol="0">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4" name="Date Placeholder 3"/>
          <p:cNvSpPr>
            <a:spLocks noGrp="1"/>
          </p:cNvSpPr>
          <p:nvPr>
            <p:ph type="dt" sz="half" idx="2"/>
          </p:nvPr>
        </p:nvSpPr>
        <p:spPr>
          <a:xfrm>
            <a:off x="457200" y="6476999"/>
            <a:ext cx="2133600" cy="274320"/>
          </a:xfrm>
          <a:prstGeom prst="rect">
            <a:avLst/>
          </a:prstGeom>
        </p:spPr>
        <p:txBody>
          <a:bodyPr vert="horz" lIns="109728" rIns="45720" bIns="0" rtlCol="0" anchor="b"/>
          <a:lstStyle>
            <a:lvl1pPr algn="l" eaLnBrk="1" latinLnBrk="0" hangingPunct="1">
              <a:defRPr kumimoji="0" sz="900">
                <a:solidFill>
                  <a:schemeClr val="tx1">
                    <a:tint val="95000"/>
                  </a:schemeClr>
                </a:solidFill>
              </a:defRPr>
            </a:lvl1pPr>
            <a:extLst/>
          </a:lstStyle>
          <a:p>
            <a:endParaRPr lang="en-US"/>
          </a:p>
        </p:txBody>
      </p:sp>
      <p:sp>
        <p:nvSpPr>
          <p:cNvPr id="5" name="Footer Placeholder 4"/>
          <p:cNvSpPr>
            <a:spLocks noGrp="1"/>
          </p:cNvSpPr>
          <p:nvPr>
            <p:ph type="ftr" sz="quarter" idx="3"/>
          </p:nvPr>
        </p:nvSpPr>
        <p:spPr>
          <a:xfrm>
            <a:off x="2640597" y="6476999"/>
            <a:ext cx="5507719" cy="274320"/>
          </a:xfrm>
          <a:prstGeom prst="rect">
            <a:avLst/>
          </a:prstGeom>
        </p:spPr>
        <p:txBody>
          <a:bodyPr vert="horz" lIns="45720" rIns="45720" bIns="0" rtlCol="0" anchor="b"/>
          <a:lstStyle>
            <a:lvl1pPr algn="l" eaLnBrk="1" latinLnBrk="0" hangingPunct="1">
              <a:defRPr kumimoji="0" sz="900">
                <a:solidFill>
                  <a:schemeClr val="tx1">
                    <a:tint val="95000"/>
                  </a:schemeClr>
                </a:solidFill>
              </a:defRPr>
            </a:lvl1pPr>
            <a:extLst/>
          </a:lstStyle>
          <a:p>
            <a:endParaRPr lang="en-US"/>
          </a:p>
        </p:txBody>
      </p:sp>
      <p:sp>
        <p:nvSpPr>
          <p:cNvPr id="6" name="Slide Number Placeholder 5"/>
          <p:cNvSpPr>
            <a:spLocks noGrp="1"/>
          </p:cNvSpPr>
          <p:nvPr>
            <p:ph type="sldNum" sz="quarter" idx="4"/>
          </p:nvPr>
        </p:nvSpPr>
        <p:spPr>
          <a:xfrm>
            <a:off x="8204397" y="6476999"/>
            <a:ext cx="733864" cy="274320"/>
          </a:xfrm>
          <a:prstGeom prst="rect">
            <a:avLst/>
          </a:prstGeom>
        </p:spPr>
        <p:txBody>
          <a:bodyPr vert="horz" bIns="0" rtlCol="0" anchor="b"/>
          <a:lstStyle>
            <a:lvl1pPr algn="r" eaLnBrk="1" latinLnBrk="0" hangingPunct="1">
              <a:defRPr kumimoji="0" sz="900">
                <a:solidFill>
                  <a:schemeClr val="tx1">
                    <a:tint val="95000"/>
                  </a:schemeClr>
                </a:solidFill>
              </a:defRPr>
            </a:lvl1pPr>
            <a:extLst/>
          </a:lstStyle>
          <a:p>
            <a:fld id="{FA8BF006-A872-4FBD-BC7A-CF0DF1F168EA}" type="slidenum">
              <a:rPr lang="en-US" smtClean="0"/>
              <a:pPr/>
              <a:t>‹#›</a:t>
            </a:fld>
            <a:endParaRPr lang="en-US"/>
          </a:p>
        </p:txBody>
      </p:sp>
    </p:spTree>
    <p:extLst>
      <p:ext uri="{BB962C8B-B14F-4D97-AF65-F5344CB8AC3E}">
        <p14:creationId xmlns:p14="http://schemas.microsoft.com/office/powerpoint/2010/main" val="350492381"/>
      </p:ext>
    </p:extLst>
  </p:cSld>
  <p:clrMap bg1="lt1" tx1="dk1" bg2="lt2" tx2="dk2" accent1="accent1" accent2="accent2" accent3="accent3" accent4="accent4" accent5="accent5" accent6="accent6" hlink="hlink" folHlink="folHlink"/>
  <p:sldLayoutIdLst>
    <p:sldLayoutId id="2147484016" r:id="rId1"/>
    <p:sldLayoutId id="2147484017" r:id="rId2"/>
    <p:sldLayoutId id="2147484018" r:id="rId3"/>
    <p:sldLayoutId id="2147484019" r:id="rId4"/>
    <p:sldLayoutId id="2147484020" r:id="rId5"/>
    <p:sldLayoutId id="2147484021" r:id="rId6"/>
    <p:sldLayoutId id="2147484022" r:id="rId7"/>
    <p:sldLayoutId id="2147484023" r:id="rId8"/>
    <p:sldLayoutId id="2147484024" r:id="rId9"/>
    <p:sldLayoutId id="2147484025" r:id="rId10"/>
    <p:sldLayoutId id="2147484026" r:id="rId11"/>
    <p:sldLayoutId id="2147484027" r:id="rId12"/>
  </p:sldLayoutIdLst>
  <p:txStyles>
    <p:titleStyle>
      <a:lvl1pPr algn="l" rtl="0" eaLnBrk="1" latinLnBrk="0" hangingPunct="1">
        <a:spcBef>
          <a:spcPct val="0"/>
        </a:spcBef>
        <a:buNone/>
        <a:defRPr kumimoji="0" sz="3375" b="1" kern="1200">
          <a:solidFill>
            <a:schemeClr val="accent1">
              <a:satMod val="150000"/>
            </a:schemeClr>
          </a:solidFill>
          <a:effectLst/>
          <a:latin typeface="+mj-lt"/>
          <a:ea typeface="+mj-ea"/>
          <a:cs typeface="+mj-cs"/>
        </a:defRPr>
      </a:lvl1pPr>
      <a:extLst/>
    </p:titleStyle>
    <p:bodyStyle>
      <a:lvl1pPr marL="329184" indent="-240030" algn="l" rtl="0" eaLnBrk="1" latinLnBrk="0" hangingPunct="1">
        <a:spcBef>
          <a:spcPts val="0"/>
        </a:spcBef>
        <a:buClr>
          <a:schemeClr val="accent1"/>
        </a:buClr>
        <a:buSzPct val="80000"/>
        <a:buFont typeface="Wingdings 2"/>
        <a:buChar char=""/>
        <a:defRPr kumimoji="0" sz="2400" kern="1200">
          <a:solidFill>
            <a:schemeClr val="tx1"/>
          </a:solidFill>
          <a:latin typeface="+mn-lt"/>
          <a:ea typeface="+mn-ea"/>
          <a:cs typeface="+mn-cs"/>
        </a:defRPr>
      </a:lvl1pPr>
      <a:lvl2pPr marL="548640" indent="-205740" algn="l" rtl="0" eaLnBrk="1" latinLnBrk="0" hangingPunct="1">
        <a:spcBef>
          <a:spcPct val="20000"/>
        </a:spcBef>
        <a:buClr>
          <a:schemeClr val="accent2"/>
        </a:buClr>
        <a:buSzPct val="90000"/>
        <a:buFont typeface="Wingdings"/>
        <a:buChar char=""/>
        <a:defRPr kumimoji="0" sz="2100" kern="1200">
          <a:solidFill>
            <a:schemeClr val="tx1"/>
          </a:solidFill>
          <a:latin typeface="+mn-lt"/>
          <a:ea typeface="+mn-ea"/>
          <a:cs typeface="+mn-cs"/>
        </a:defRPr>
      </a:lvl2pPr>
      <a:lvl3pPr marL="747522" indent="-171450" algn="l" rtl="0" eaLnBrk="1" latinLnBrk="0" hangingPunct="1">
        <a:spcBef>
          <a:spcPct val="20000"/>
        </a:spcBef>
        <a:buClr>
          <a:schemeClr val="accent3"/>
        </a:buClr>
        <a:buFont typeface="Arial"/>
        <a:buChar char="▪"/>
        <a:defRPr kumimoji="0" sz="1800" kern="1200">
          <a:solidFill>
            <a:schemeClr val="tx1"/>
          </a:solidFill>
          <a:latin typeface="+mn-lt"/>
          <a:ea typeface="+mn-ea"/>
          <a:cs typeface="+mn-cs"/>
        </a:defRPr>
      </a:lvl3pPr>
      <a:lvl4pPr marL="912114" indent="-137160" algn="l" rtl="0" eaLnBrk="1" latinLnBrk="0" hangingPunct="1">
        <a:spcBef>
          <a:spcPct val="20000"/>
        </a:spcBef>
        <a:buClr>
          <a:schemeClr val="accent4"/>
        </a:buClr>
        <a:buFont typeface="Arial"/>
        <a:buChar char="▪"/>
        <a:defRPr kumimoji="0" sz="1500" kern="1200">
          <a:solidFill>
            <a:schemeClr val="tx1"/>
          </a:solidFill>
          <a:latin typeface="+mn-lt"/>
          <a:ea typeface="+mn-ea"/>
          <a:cs typeface="+mn-cs"/>
        </a:defRPr>
      </a:lvl4pPr>
      <a:lvl5pPr marL="1069848" indent="-137160" algn="l" rtl="0" eaLnBrk="1" latinLnBrk="0" hangingPunct="1">
        <a:spcBef>
          <a:spcPct val="20000"/>
        </a:spcBef>
        <a:buClr>
          <a:schemeClr val="accent5"/>
        </a:buClr>
        <a:buFont typeface="Wingdings 3"/>
        <a:buChar char=""/>
        <a:defRPr kumimoji="0" lang="en-US" sz="1500" kern="1200" smtClean="0">
          <a:solidFill>
            <a:schemeClr val="tx1"/>
          </a:solidFill>
          <a:latin typeface="+mn-lt"/>
          <a:ea typeface="+mn-ea"/>
          <a:cs typeface="+mn-cs"/>
        </a:defRPr>
      </a:lvl5pPr>
      <a:lvl6pPr marL="1220724" indent="-137160" algn="l" rtl="0" eaLnBrk="1" latinLnBrk="0" hangingPunct="1">
        <a:spcBef>
          <a:spcPct val="20000"/>
        </a:spcBef>
        <a:buClr>
          <a:schemeClr val="accent6"/>
        </a:buClr>
        <a:buSzPct val="100000"/>
        <a:buFont typeface="Wingdings 2"/>
        <a:buChar char=""/>
        <a:defRPr kumimoji="0" sz="1500" kern="1200">
          <a:solidFill>
            <a:schemeClr val="tx1"/>
          </a:solidFill>
          <a:latin typeface="+mn-lt"/>
          <a:ea typeface="+mn-ea"/>
          <a:cs typeface="+mn-cs"/>
        </a:defRPr>
      </a:lvl6pPr>
      <a:lvl7pPr marL="1371600" indent="-137160" algn="l" rtl="0" eaLnBrk="1" latinLnBrk="0" hangingPunct="1">
        <a:spcBef>
          <a:spcPct val="20000"/>
        </a:spcBef>
        <a:buClr>
          <a:schemeClr val="accent1"/>
        </a:buClr>
        <a:buSzPct val="100000"/>
        <a:buFont typeface="Wingdings 2"/>
        <a:buChar char=""/>
        <a:defRPr kumimoji="0" sz="1350" kern="1200">
          <a:solidFill>
            <a:schemeClr val="tx1"/>
          </a:solidFill>
          <a:latin typeface="+mn-lt"/>
          <a:ea typeface="+mn-ea"/>
          <a:cs typeface="+mn-cs"/>
        </a:defRPr>
      </a:lvl7pPr>
      <a:lvl8pPr marL="1522476" indent="-137160" algn="l" rtl="0" eaLnBrk="1" latinLnBrk="0" hangingPunct="1">
        <a:spcBef>
          <a:spcPct val="20000"/>
        </a:spcBef>
        <a:buClr>
          <a:schemeClr val="accent2"/>
        </a:buClr>
        <a:buFont typeface="Wingdings 2" pitchFamily="18" charset="2"/>
        <a:buChar char=""/>
        <a:defRPr kumimoji="0" sz="1350" kern="1200">
          <a:solidFill>
            <a:schemeClr val="tx1"/>
          </a:solidFill>
          <a:latin typeface="+mn-lt"/>
          <a:ea typeface="+mn-ea"/>
          <a:cs typeface="+mn-cs"/>
        </a:defRPr>
      </a:lvl8pPr>
      <a:lvl9pPr marL="1673352" indent="-137160" algn="l" rtl="0" eaLnBrk="1" latinLnBrk="0" hangingPunct="1">
        <a:spcBef>
          <a:spcPct val="20000"/>
        </a:spcBef>
        <a:buClr>
          <a:schemeClr val="accent3"/>
        </a:buClr>
        <a:buFont typeface="Wingdings 2" pitchFamily="18" charset="2"/>
        <a:buChar char=""/>
        <a:defRPr kumimoji="0" sz="135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342900" algn="l" rtl="0" eaLnBrk="1" latinLnBrk="0" hangingPunct="1">
        <a:defRPr kumimoji="0" kern="1200">
          <a:solidFill>
            <a:schemeClr val="tx1"/>
          </a:solidFill>
          <a:latin typeface="+mn-lt"/>
          <a:ea typeface="+mn-ea"/>
          <a:cs typeface="+mn-cs"/>
        </a:defRPr>
      </a:lvl2pPr>
      <a:lvl3pPr marL="685800" algn="l" rtl="0" eaLnBrk="1" latinLnBrk="0" hangingPunct="1">
        <a:defRPr kumimoji="0" kern="1200">
          <a:solidFill>
            <a:schemeClr val="tx1"/>
          </a:solidFill>
          <a:latin typeface="+mn-lt"/>
          <a:ea typeface="+mn-ea"/>
          <a:cs typeface="+mn-cs"/>
        </a:defRPr>
      </a:lvl3pPr>
      <a:lvl4pPr marL="1028700" algn="l" rtl="0" eaLnBrk="1" latinLnBrk="0" hangingPunct="1">
        <a:defRPr kumimoji="0" kern="1200">
          <a:solidFill>
            <a:schemeClr val="tx1"/>
          </a:solidFill>
          <a:latin typeface="+mn-lt"/>
          <a:ea typeface="+mn-ea"/>
          <a:cs typeface="+mn-cs"/>
        </a:defRPr>
      </a:lvl4pPr>
      <a:lvl5pPr marL="1371600" algn="l" rtl="0" eaLnBrk="1" latinLnBrk="0" hangingPunct="1">
        <a:defRPr kumimoji="0" kern="1200">
          <a:solidFill>
            <a:schemeClr val="tx1"/>
          </a:solidFill>
          <a:latin typeface="+mn-lt"/>
          <a:ea typeface="+mn-ea"/>
          <a:cs typeface="+mn-cs"/>
        </a:defRPr>
      </a:lvl5pPr>
      <a:lvl6pPr marL="1714500" algn="l" rtl="0" eaLnBrk="1" latinLnBrk="0" hangingPunct="1">
        <a:defRPr kumimoji="0" kern="1200">
          <a:solidFill>
            <a:schemeClr val="tx1"/>
          </a:solidFill>
          <a:latin typeface="+mn-lt"/>
          <a:ea typeface="+mn-ea"/>
          <a:cs typeface="+mn-cs"/>
        </a:defRPr>
      </a:lvl6pPr>
      <a:lvl7pPr marL="2057400" algn="l" rtl="0" eaLnBrk="1" latinLnBrk="0" hangingPunct="1">
        <a:defRPr kumimoji="0" kern="1200">
          <a:solidFill>
            <a:schemeClr val="tx1"/>
          </a:solidFill>
          <a:latin typeface="+mn-lt"/>
          <a:ea typeface="+mn-ea"/>
          <a:cs typeface="+mn-cs"/>
        </a:defRPr>
      </a:lvl7pPr>
      <a:lvl8pPr marL="2400300" algn="l" rtl="0" eaLnBrk="1" latinLnBrk="0" hangingPunct="1">
        <a:defRPr kumimoji="0" kern="1200">
          <a:solidFill>
            <a:schemeClr val="tx1"/>
          </a:solidFill>
          <a:latin typeface="+mn-lt"/>
          <a:ea typeface="+mn-ea"/>
          <a:cs typeface="+mn-cs"/>
        </a:defRPr>
      </a:lvl8pPr>
      <a:lvl9pPr marL="2743200" algn="l" rtl="0" eaLnBrk="1" latinLnBrk="0" hangingPunct="1">
        <a:defRPr kumimoji="0" kern="1200">
          <a:solidFill>
            <a:schemeClr val="tx1"/>
          </a:solidFill>
          <a:latin typeface="+mn-lt"/>
          <a:ea typeface="+mn-ea"/>
          <a:cs typeface="+mn-cs"/>
        </a:defRPr>
      </a:lvl9pPr>
      <a:extLst/>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8EE033-9EC4-C147-ADA5-1B8AE6E9A515}"/>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3DABC5F-3F6C-EC44-AE7A-9C903702C75D}"/>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C786F9-2881-C045-8855-B4A6A2C4FE9F}"/>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227763F-ED32-9A40-BD5C-66CF6C32424A}" type="datetime1">
              <a:rPr lang="en-US" smtClean="0"/>
              <a:t>4/21/2022</a:t>
            </a:fld>
            <a:endParaRPr lang="en-US"/>
          </a:p>
        </p:txBody>
      </p:sp>
      <p:sp>
        <p:nvSpPr>
          <p:cNvPr id="5" name="Footer Placeholder 4">
            <a:extLst>
              <a:ext uri="{FF2B5EF4-FFF2-40B4-BE49-F238E27FC236}">
                <a16:creationId xmlns:a16="http://schemas.microsoft.com/office/drawing/2014/main" id="{9115082A-4122-2146-94D4-0B798B12C0F9}"/>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a:t>Gruen, 2021</a:t>
            </a:r>
          </a:p>
        </p:txBody>
      </p:sp>
      <p:sp>
        <p:nvSpPr>
          <p:cNvPr id="6" name="Slide Number Placeholder 5">
            <a:extLst>
              <a:ext uri="{FF2B5EF4-FFF2-40B4-BE49-F238E27FC236}">
                <a16:creationId xmlns:a16="http://schemas.microsoft.com/office/drawing/2014/main" id="{7E173BED-258A-6C49-BFAB-64352E69E197}"/>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0CF093C-EE5E-AE49-84DB-7EA8CFEC3B6E}" type="slidenum">
              <a:rPr lang="en-US" smtClean="0"/>
              <a:t>‹#›</a:t>
            </a:fld>
            <a:endParaRPr lang="en-US"/>
          </a:p>
        </p:txBody>
      </p:sp>
    </p:spTree>
    <p:extLst>
      <p:ext uri="{BB962C8B-B14F-4D97-AF65-F5344CB8AC3E}">
        <p14:creationId xmlns:p14="http://schemas.microsoft.com/office/powerpoint/2010/main" val="3054964978"/>
      </p:ext>
    </p:extLst>
  </p:cSld>
  <p:clrMap bg1="lt1" tx1="dk1" bg2="lt2" tx2="dk2" accent1="accent1" accent2="accent2" accent3="accent3" accent4="accent4" accent5="accent5" accent6="accent6" hlink="hlink" folHlink="folHlink"/>
  <p:sldLayoutIdLst>
    <p:sldLayoutId id="2147484029" r:id="rId1"/>
    <p:sldLayoutId id="2147484030" r:id="rId2"/>
    <p:sldLayoutId id="2147484031" r:id="rId3"/>
    <p:sldLayoutId id="2147484032" r:id="rId4"/>
    <p:sldLayoutId id="2147484033" r:id="rId5"/>
    <p:sldLayoutId id="2147484034" r:id="rId6"/>
    <p:sldLayoutId id="2147484035" r:id="rId7"/>
    <p:sldLayoutId id="2147484036" r:id="rId8"/>
    <p:sldLayoutId id="2147484037" r:id="rId9"/>
    <p:sldLayoutId id="2147484038" r:id="rId10"/>
    <p:sldLayoutId id="2147484039" r:id="rId11"/>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593367"/>
            <a:ext cx="8520600" cy="7636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1pPr>
            <a:lvl2pPr lvl="1">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2pPr>
            <a:lvl3pPr lvl="2">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3pPr>
            <a:lvl4pPr lvl="3">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4pPr>
            <a:lvl5pPr lvl="4">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5pPr>
            <a:lvl6pPr lvl="5">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6pPr>
            <a:lvl7pPr lvl="6">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7pPr>
            <a:lvl8pPr lvl="7">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8pPr>
            <a:lvl9pPr lvl="8">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9pPr>
          </a:lstStyle>
          <a:p>
            <a:endParaRPr/>
          </a:p>
        </p:txBody>
      </p:sp>
      <p:sp>
        <p:nvSpPr>
          <p:cNvPr id="7" name="Google Shape;7;p1"/>
          <p:cNvSpPr txBox="1">
            <a:spLocks noGrp="1"/>
          </p:cNvSpPr>
          <p:nvPr>
            <p:ph type="body" idx="1"/>
          </p:nvPr>
        </p:nvSpPr>
        <p:spPr>
          <a:xfrm>
            <a:off x="311700" y="1536633"/>
            <a:ext cx="8520600" cy="4521600"/>
          </a:xfrm>
          <a:prstGeom prst="rect">
            <a:avLst/>
          </a:prstGeom>
          <a:noFill/>
          <a:ln>
            <a:noFill/>
          </a:ln>
        </p:spPr>
        <p:txBody>
          <a:bodyPr spcFirstLastPara="1" wrap="square" lIns="91425" tIns="91425" rIns="91425" bIns="91425" anchor="t" anchorCtr="0">
            <a:normAutofit/>
          </a:bodyPr>
          <a:lstStyle>
            <a:lvl1pPr marL="457200" lvl="0" indent="-311150">
              <a:lnSpc>
                <a:spcPct val="115000"/>
              </a:lnSpc>
              <a:spcBef>
                <a:spcPts val="0"/>
              </a:spcBef>
              <a:spcAft>
                <a:spcPts val="0"/>
              </a:spcAft>
              <a:buClr>
                <a:schemeClr val="dk2"/>
              </a:buClr>
              <a:buSzPts val="1300"/>
              <a:buFont typeface="Calibri"/>
              <a:buChar char="●"/>
              <a:defRPr sz="1300">
                <a:solidFill>
                  <a:schemeClr val="dk2"/>
                </a:solidFill>
                <a:latin typeface="Calibri"/>
                <a:ea typeface="Calibri"/>
                <a:cs typeface="Calibri"/>
                <a:sym typeface="Calibri"/>
              </a:defRPr>
            </a:lvl1pPr>
            <a:lvl2pPr marL="914400" lvl="1"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2pPr>
            <a:lvl3pPr marL="1371600" lvl="2"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3pPr>
            <a:lvl4pPr marL="1828800" lvl="3"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4pPr>
            <a:lvl5pPr marL="2286000" lvl="4"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5pPr>
            <a:lvl6pPr marL="2743200" lvl="5"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6pPr>
            <a:lvl7pPr marL="3200400" lvl="6"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7pPr>
            <a:lvl8pPr marL="3657600" lvl="7"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8pPr>
            <a:lvl9pPr marL="4114800" lvl="8"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9pPr>
          </a:lstStyle>
          <a:p>
            <a:endParaRPr/>
          </a:p>
        </p:txBody>
      </p:sp>
      <p:sp>
        <p:nvSpPr>
          <p:cNvPr id="8" name="Google Shape;8;p1"/>
          <p:cNvSpPr txBox="1">
            <a:spLocks noGrp="1"/>
          </p:cNvSpPr>
          <p:nvPr>
            <p:ph type="sldNum" idx="12"/>
          </p:nvPr>
        </p:nvSpPr>
        <p:spPr>
          <a:xfrm>
            <a:off x="8390734" y="6058224"/>
            <a:ext cx="548700" cy="5248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latin typeface="Nunito"/>
                <a:ea typeface="Nunito"/>
                <a:cs typeface="Nunito"/>
                <a:sym typeface="Nunito"/>
              </a:defRPr>
            </a:lvl1pPr>
            <a:lvl2pPr lvl="1" algn="r">
              <a:buNone/>
              <a:defRPr sz="1000">
                <a:solidFill>
                  <a:schemeClr val="dk2"/>
                </a:solidFill>
                <a:latin typeface="Nunito"/>
                <a:ea typeface="Nunito"/>
                <a:cs typeface="Nunito"/>
                <a:sym typeface="Nunito"/>
              </a:defRPr>
            </a:lvl2pPr>
            <a:lvl3pPr lvl="2" algn="r">
              <a:buNone/>
              <a:defRPr sz="1000">
                <a:solidFill>
                  <a:schemeClr val="dk2"/>
                </a:solidFill>
                <a:latin typeface="Nunito"/>
                <a:ea typeface="Nunito"/>
                <a:cs typeface="Nunito"/>
                <a:sym typeface="Nunito"/>
              </a:defRPr>
            </a:lvl3pPr>
            <a:lvl4pPr lvl="3" algn="r">
              <a:buNone/>
              <a:defRPr sz="1000">
                <a:solidFill>
                  <a:schemeClr val="dk2"/>
                </a:solidFill>
                <a:latin typeface="Nunito"/>
                <a:ea typeface="Nunito"/>
                <a:cs typeface="Nunito"/>
                <a:sym typeface="Nunito"/>
              </a:defRPr>
            </a:lvl4pPr>
            <a:lvl5pPr lvl="4" algn="r">
              <a:buNone/>
              <a:defRPr sz="1000">
                <a:solidFill>
                  <a:schemeClr val="dk2"/>
                </a:solidFill>
                <a:latin typeface="Nunito"/>
                <a:ea typeface="Nunito"/>
                <a:cs typeface="Nunito"/>
                <a:sym typeface="Nunito"/>
              </a:defRPr>
            </a:lvl5pPr>
            <a:lvl6pPr lvl="5" algn="r">
              <a:buNone/>
              <a:defRPr sz="1000">
                <a:solidFill>
                  <a:schemeClr val="dk2"/>
                </a:solidFill>
                <a:latin typeface="Nunito"/>
                <a:ea typeface="Nunito"/>
                <a:cs typeface="Nunito"/>
                <a:sym typeface="Nunito"/>
              </a:defRPr>
            </a:lvl6pPr>
            <a:lvl7pPr lvl="6" algn="r">
              <a:buNone/>
              <a:defRPr sz="1000">
                <a:solidFill>
                  <a:schemeClr val="dk2"/>
                </a:solidFill>
                <a:latin typeface="Nunito"/>
                <a:ea typeface="Nunito"/>
                <a:cs typeface="Nunito"/>
                <a:sym typeface="Nunito"/>
              </a:defRPr>
            </a:lvl7pPr>
            <a:lvl8pPr lvl="7" algn="r">
              <a:buNone/>
              <a:defRPr sz="1000">
                <a:solidFill>
                  <a:schemeClr val="dk2"/>
                </a:solidFill>
                <a:latin typeface="Nunito"/>
                <a:ea typeface="Nunito"/>
                <a:cs typeface="Nunito"/>
                <a:sym typeface="Nunito"/>
              </a:defRPr>
            </a:lvl8pPr>
            <a:lvl9pPr lvl="8" algn="r">
              <a:buNone/>
              <a:defRPr sz="1000">
                <a:solidFill>
                  <a:schemeClr val="dk2"/>
                </a:solidFill>
                <a:latin typeface="Nunito"/>
                <a:ea typeface="Nunito"/>
                <a:cs typeface="Nunito"/>
                <a:sym typeface="Nunito"/>
              </a:defRPr>
            </a:lvl9pPr>
          </a:lstStyle>
          <a:p>
            <a:pPr>
              <a:spcBef>
                <a:spcPts val="0"/>
              </a:spcBef>
              <a:spcAft>
                <a:spcPts val="0"/>
              </a:spcAft>
            </a:pPr>
            <a:fld id="{00000000-1234-1234-1234-123412341234}" type="slidenum">
              <a:rPr lang="en" smtClean="0"/>
              <a:pPr>
                <a:spcBef>
                  <a:spcPts val="0"/>
                </a:spcBef>
                <a:spcAft>
                  <a:spcPts val="0"/>
                </a:spcAft>
              </a:pPr>
              <a:t>‹#›</a:t>
            </a:fld>
            <a:endParaRPr lang="en"/>
          </a:p>
        </p:txBody>
      </p:sp>
    </p:spTree>
    <p:extLst>
      <p:ext uri="{BB962C8B-B14F-4D97-AF65-F5344CB8AC3E}">
        <p14:creationId xmlns:p14="http://schemas.microsoft.com/office/powerpoint/2010/main" val="313231463"/>
      </p:ext>
    </p:extLst>
  </p:cSld>
  <p:clrMap bg1="lt1" tx1="dk1" bg2="dk2" tx2="lt2" accent1="accent1" accent2="accent2" accent3="accent3" accent4="accent4" accent5="accent5" accent6="accent6" hlink="hlink" folHlink="folHlink"/>
  <p:sldLayoutIdLst>
    <p:sldLayoutId id="2147484041" r:id="rId1"/>
    <p:sldLayoutId id="2147484042" r:id="rId2"/>
    <p:sldLayoutId id="2147484043" r:id="rId3"/>
    <p:sldLayoutId id="2147484044" r:id="rId4"/>
    <p:sldLayoutId id="2147484045" r:id="rId5"/>
    <p:sldLayoutId id="2147484046" r:id="rId6"/>
    <p:sldLayoutId id="2147484047" r:id="rId7"/>
    <p:sldLayoutId id="2147484048" r:id="rId8"/>
    <p:sldLayoutId id="2147484049" r:id="rId9"/>
    <p:sldLayoutId id="2147484050" r:id="rId10"/>
    <p:sldLayoutId id="214748405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97.xml"/><Relationship Id="rId1" Type="http://schemas.openxmlformats.org/officeDocument/2006/relationships/slideLayout" Target="../slideLayouts/slideLayout14.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8.xml"/></Relationships>
</file>

<file path=ppt/slides/_rels/slide115.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100.xml"/><Relationship Id="rId1" Type="http://schemas.openxmlformats.org/officeDocument/2006/relationships/slideLayout" Target="../slideLayouts/slideLayout14.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14.xml"/></Relationships>
</file>

<file path=ppt/slides/_rels/slide117.xml.rels><?xml version="1.0" encoding="UTF-8" standalone="yes"?>
<Relationships xmlns="http://schemas.openxmlformats.org/package/2006/relationships"><Relationship Id="rId3" Type="http://schemas.openxmlformats.org/officeDocument/2006/relationships/image" Target="../media/image52.tiff"/><Relationship Id="rId2" Type="http://schemas.openxmlformats.org/officeDocument/2006/relationships/notesSlide" Target="../notesSlides/notesSlide102.xml"/><Relationship Id="rId1" Type="http://schemas.openxmlformats.org/officeDocument/2006/relationships/slideLayout" Target="../slideLayouts/slideLayout14.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14.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05.xml"/><Relationship Id="rId1" Type="http://schemas.openxmlformats.org/officeDocument/2006/relationships/slideLayout" Target="../slideLayouts/slideLayout14.xml"/></Relationships>
</file>

<file path=ppt/slides/_rels/slide12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06.xml"/><Relationship Id="rId1" Type="http://schemas.openxmlformats.org/officeDocument/2006/relationships/slideLayout" Target="../slideLayouts/slideLayout14.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14.xml"/></Relationships>
</file>

<file path=ppt/slides/_rels/slide123.xml.rels><?xml version="1.0" encoding="UTF-8" standalone="yes"?>
<Relationships xmlns="http://schemas.openxmlformats.org/package/2006/relationships"><Relationship Id="rId3" Type="http://schemas.openxmlformats.org/officeDocument/2006/relationships/image" Target="../media/image55.tiff"/><Relationship Id="rId2" Type="http://schemas.openxmlformats.org/officeDocument/2006/relationships/notesSlide" Target="../notesSlides/notesSlide108.xml"/><Relationship Id="rId1" Type="http://schemas.openxmlformats.org/officeDocument/2006/relationships/slideLayout" Target="../slideLayouts/slideLayout14.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14.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10.xml"/><Relationship Id="rId1" Type="http://schemas.openxmlformats.org/officeDocument/2006/relationships/slideLayout" Target="../slideLayouts/slideLayout14.xml"/></Relationships>
</file>

<file path=ppt/slides/_rels/slide12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1.xml"/><Relationship Id="rId1" Type="http://schemas.openxmlformats.org/officeDocument/2006/relationships/slideLayout" Target="../slideLayouts/slideLayout1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12.xml"/><Relationship Id="rId1" Type="http://schemas.openxmlformats.org/officeDocument/2006/relationships/slideLayout" Target="../slideLayouts/slideLayout14.xml"/></Relationships>
</file>

<file path=ppt/slides/_rels/slide12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13.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14.xml"/><Relationship Id="rId1" Type="http://schemas.openxmlformats.org/officeDocument/2006/relationships/slideLayout" Target="../slideLayouts/slideLayout14.xml"/></Relationships>
</file>

<file path=ppt/slides/_rels/slide13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15.xml"/><Relationship Id="rId1" Type="http://schemas.openxmlformats.org/officeDocument/2006/relationships/slideLayout" Target="../slideLayouts/slideLayout14.xml"/></Relationships>
</file>

<file path=ppt/slides/_rels/slide13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16.xml"/><Relationship Id="rId1" Type="http://schemas.openxmlformats.org/officeDocument/2006/relationships/slideLayout" Target="../slideLayouts/slideLayout14.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14.xml"/></Relationships>
</file>

<file path=ppt/slides/_rels/slide13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18.xml"/><Relationship Id="rId1" Type="http://schemas.openxmlformats.org/officeDocument/2006/relationships/slideLayout" Target="../slideLayouts/slideLayout36.xml"/></Relationships>
</file>

<file path=ppt/slides/_rels/slide135.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notesSlide" Target="../notesSlides/notesSlide119.xml"/><Relationship Id="rId1" Type="http://schemas.openxmlformats.org/officeDocument/2006/relationships/slideLayout" Target="../slideLayouts/slideLayout38.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13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20.xml"/><Relationship Id="rId1" Type="http://schemas.openxmlformats.org/officeDocument/2006/relationships/slideLayout" Target="../slideLayouts/slideLayout38.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38.xml"/></Relationships>
</file>

<file path=ppt/slides/_rels/slide13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22.xml"/><Relationship Id="rId1" Type="http://schemas.openxmlformats.org/officeDocument/2006/relationships/slideLayout" Target="../slideLayouts/slideLayout38.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3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24.xml"/><Relationship Id="rId1" Type="http://schemas.openxmlformats.org/officeDocument/2006/relationships/slideLayout" Target="../slideLayouts/slideLayout38.xml"/></Relationships>
</file>

<file path=ppt/slides/_rels/slide14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25.xml"/><Relationship Id="rId1" Type="http://schemas.openxmlformats.org/officeDocument/2006/relationships/slideLayout" Target="../slideLayouts/slideLayout38.xml"/></Relationships>
</file>

<file path=ppt/slides/_rels/slide14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26.xml"/><Relationship Id="rId1" Type="http://schemas.openxmlformats.org/officeDocument/2006/relationships/slideLayout" Target="../slideLayouts/slideLayout38.xml"/><Relationship Id="rId4" Type="http://schemas.openxmlformats.org/officeDocument/2006/relationships/image" Target="../media/image76.png"/></Relationships>
</file>

<file path=ppt/slides/_rels/slide14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27.xml"/><Relationship Id="rId1" Type="http://schemas.openxmlformats.org/officeDocument/2006/relationships/slideLayout" Target="../slideLayouts/slideLayout38.xml"/></Relationships>
</file>

<file path=ppt/slides/_rels/slide14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28.xml"/><Relationship Id="rId1" Type="http://schemas.openxmlformats.org/officeDocument/2006/relationships/slideLayout" Target="../slideLayouts/slideLayout38.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en.wikipedia.org/wiki/File:TheNurtureAssumption.jpg"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themeOverride" Target="../theme/themeOverride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themeOverride" Target="../theme/themeOverride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www.psy.miami.edu/faculty/dmessinger/c_c/rsrcs/rdgs/peers_social_general/rodkin.toughboys.dp2000.pdf"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4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1.xml"/><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5.xml.rels><?xml version="1.0" encoding="UTF-8" standalone="yes"?>
<Relationships xmlns="http://schemas.openxmlformats.org/package/2006/relationships"><Relationship Id="rId3" Type="http://schemas.openxmlformats.org/officeDocument/2006/relationships/hyperlink" Target="https://www.youtube.com/watch?v=mfzD_kwUXwM" TargetMode="External"/><Relationship Id="rId7" Type="http://schemas.openxmlformats.org/officeDocument/2006/relationships/hyperlink" Target="https://www.youtube.com/watch?v=-y4XHz4d6UU"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s://www.youtube.com/watch?v=TxEbMDLTwlk" TargetMode="External"/><Relationship Id="rId5" Type="http://schemas.openxmlformats.org/officeDocument/2006/relationships/hyperlink" Target="https://www.youtube.com/watch?v=4AQMygJwutQ" TargetMode="External"/><Relationship Id="rId4" Type="http://schemas.openxmlformats.org/officeDocument/2006/relationships/hyperlink" Target="https://www.youtube.com/watch?v=yCt89VSRe4w" TargetMode="Externa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hyperlink" Target="http://onlinelibrary.wiley.com/doi/10.1111/cdev.12112/full#cdev12112-fig-0001" TargetMode="Externa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hyperlink" Target="http://onlinelibrary.wiley.com/doi/10.1111/cdev.12112/full#cdev12112-fig-0001" TargetMode="Externa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5.xml"/></Relationships>
</file>

<file path=ppt/slides/_rels/slide6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5.xml"/><Relationship Id="rId1" Type="http://schemas.openxmlformats.org/officeDocument/2006/relationships/slideLayout" Target="../slideLayouts/slideLayout26.xml"/><Relationship Id="rId4" Type="http://schemas.openxmlformats.org/officeDocument/2006/relationships/image" Target="../media/image33.png"/></Relationships>
</file>

<file path=ppt/slides/_rels/slide6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56.xml"/><Relationship Id="rId1" Type="http://schemas.openxmlformats.org/officeDocument/2006/relationships/slideLayout" Target="../slideLayouts/slideLayout26.xml"/><Relationship Id="rId4" Type="http://schemas.openxmlformats.org/officeDocument/2006/relationships/image" Target="../media/image32.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7.xml"/><Relationship Id="rId1" Type="http://schemas.openxmlformats.org/officeDocument/2006/relationships/slideLayout" Target="../slideLayouts/slideLayout26.xml"/></Relationships>
</file>

<file path=ppt/slides/_rels/slide7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8.xml"/><Relationship Id="rId1" Type="http://schemas.openxmlformats.org/officeDocument/2006/relationships/slideLayout" Target="../slideLayouts/slideLayout26.xml"/></Relationships>
</file>

<file path=ppt/slides/_rels/slide7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9.xml"/><Relationship Id="rId1" Type="http://schemas.openxmlformats.org/officeDocument/2006/relationships/slideLayout" Target="../slideLayouts/slideLayout26.xml"/></Relationships>
</file>

<file path=ppt/slides/_rels/slide7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0.xml"/><Relationship Id="rId1" Type="http://schemas.openxmlformats.org/officeDocument/2006/relationships/slideLayout" Target="../slideLayouts/slideLayout26.xml"/></Relationships>
</file>

<file path=ppt/slides/_rels/slide7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1.xml"/><Relationship Id="rId1" Type="http://schemas.openxmlformats.org/officeDocument/2006/relationships/slideLayout" Target="../slideLayouts/slideLayout26.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6.xml"/></Relationships>
</file>

<file path=ppt/slides/_rels/slide7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3.xml"/><Relationship Id="rId1" Type="http://schemas.openxmlformats.org/officeDocument/2006/relationships/slideLayout" Target="../slideLayouts/slideLayout26.xml"/></Relationships>
</file>

<file path=ppt/slides/_rels/slide7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4.xml"/><Relationship Id="rId1" Type="http://schemas.openxmlformats.org/officeDocument/2006/relationships/slideLayout" Target="../slideLayouts/slideLayout26.xml"/></Relationships>
</file>

<file path=ppt/slides/_rels/slide7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5.xml"/><Relationship Id="rId1" Type="http://schemas.openxmlformats.org/officeDocument/2006/relationships/slideLayout" Target="../slideLayouts/slideLayout26.xml"/><Relationship Id="rId4" Type="http://schemas.openxmlformats.org/officeDocument/2006/relationships/image" Target="../media/image38.png"/></Relationships>
</file>

<file path=ppt/slides/_rels/slide7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6.xml"/><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8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7.xml"/><Relationship Id="rId1" Type="http://schemas.openxmlformats.org/officeDocument/2006/relationships/slideLayout" Target="../slideLayouts/slideLayout26.xml"/></Relationships>
</file>

<file path=ppt/slides/_rels/slide8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8.xml"/><Relationship Id="rId1" Type="http://schemas.openxmlformats.org/officeDocument/2006/relationships/slideLayout" Target="../slideLayouts/slideLayout26.xml"/></Relationships>
</file>

<file path=ppt/slides/_rels/slide8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9.xml"/><Relationship Id="rId1" Type="http://schemas.openxmlformats.org/officeDocument/2006/relationships/slideLayout" Target="../slideLayouts/slideLayout26.xml"/></Relationships>
</file>

<file path=ppt/slides/_rels/slide8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0.xml"/><Relationship Id="rId1" Type="http://schemas.openxmlformats.org/officeDocument/2006/relationships/slideLayout" Target="../slideLayouts/slideLayout26.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4.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762000" y="1981200"/>
            <a:ext cx="8001000" cy="609600"/>
          </a:xfrm>
        </p:spPr>
        <p:txBody>
          <a:bodyPr>
            <a:noAutofit/>
          </a:bodyPr>
          <a:lstStyle/>
          <a:p>
            <a:pPr algn="ctr"/>
            <a:r>
              <a:rPr lang="en-US" sz="6000" dirty="0"/>
              <a:t>Advanced </a:t>
            </a:r>
            <a:br>
              <a:rPr lang="en-US" sz="6000" dirty="0"/>
            </a:br>
            <a:r>
              <a:rPr lang="en-US" sz="6000" dirty="0"/>
              <a:t>Developmental </a:t>
            </a:r>
            <a:br>
              <a:rPr lang="en-US" sz="6000" dirty="0"/>
            </a:br>
            <a:r>
              <a:rPr lang="en-US" sz="6000" dirty="0"/>
              <a:t>Psychology</a:t>
            </a:r>
          </a:p>
        </p:txBody>
      </p:sp>
      <p:sp>
        <p:nvSpPr>
          <p:cNvPr id="2051" name="Rectangle 3"/>
          <p:cNvSpPr>
            <a:spLocks noGrp="1" noChangeArrowheads="1"/>
          </p:cNvSpPr>
          <p:nvPr>
            <p:ph type="subTitle" idx="1"/>
          </p:nvPr>
        </p:nvSpPr>
        <p:spPr>
          <a:xfrm>
            <a:off x="1600200" y="4648200"/>
            <a:ext cx="6400800" cy="1752600"/>
          </a:xfrm>
        </p:spPr>
        <p:txBody>
          <a:bodyPr>
            <a:normAutofit/>
          </a:bodyPr>
          <a:lstStyle/>
          <a:p>
            <a:pPr algn="ctr">
              <a:lnSpc>
                <a:spcPct val="90000"/>
              </a:lnSpc>
            </a:pPr>
            <a:r>
              <a:rPr lang="en-US" sz="2400" dirty="0"/>
              <a:t>PSY 620P</a:t>
            </a:r>
          </a:p>
        </p:txBody>
      </p:sp>
      <p:sp>
        <p:nvSpPr>
          <p:cNvPr id="2" name="Footer Placeholder 1"/>
          <p:cNvSpPr>
            <a:spLocks noGrp="1"/>
          </p:cNvSpPr>
          <p:nvPr>
            <p:ph type="ftr" sz="quarter" idx="11"/>
          </p:nvPr>
        </p:nvSpPr>
        <p:spPr/>
        <p:txBody>
          <a:bodyPr/>
          <a:lstStyle/>
          <a:p>
            <a:r>
              <a:rPr lang="en-US"/>
              <a:t>Messinger</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6146" name="Picture 2" descr="solpas"/>
          <p:cNvPicPr>
            <a:picLocks noChangeAspect="1" noChangeArrowheads="1"/>
          </p:cNvPicPr>
          <p:nvPr/>
        </p:nvPicPr>
        <p:blipFill>
          <a:blip r:embed="rId3" cstate="print"/>
          <a:srcRect/>
          <a:stretch>
            <a:fillRect/>
          </a:stretch>
        </p:blipFill>
        <p:spPr bwMode="auto">
          <a:xfrm>
            <a:off x="295275" y="314325"/>
            <a:ext cx="8553450" cy="6229350"/>
          </a:xfrm>
          <a:prstGeom prst="rect">
            <a:avLst/>
          </a:prstGeom>
          <a:noFill/>
        </p:spPr>
      </p:pic>
      <p:sp>
        <p:nvSpPr>
          <p:cNvPr id="2" name="Footer Placeholder 1"/>
          <p:cNvSpPr>
            <a:spLocks noGrp="1"/>
          </p:cNvSpPr>
          <p:nvPr>
            <p:ph type="ftr" sz="quarter" idx="11"/>
          </p:nvPr>
        </p:nvSpPr>
        <p:spPr/>
        <p:txBody>
          <a:bodyPr/>
          <a:lstStyle/>
          <a:p>
            <a:r>
              <a:rPr lang="en-US"/>
              <a:t>Messinger</a:t>
            </a:r>
          </a:p>
        </p:txBody>
      </p:sp>
    </p:spTree>
    <p:extLst>
      <p:ext uri="{BB962C8B-B14F-4D97-AF65-F5344CB8AC3E}">
        <p14:creationId xmlns:p14="http://schemas.microsoft.com/office/powerpoint/2010/main" val="126581387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Title 1"/>
          <p:cNvSpPr>
            <a:spLocks noGrp="1"/>
          </p:cNvSpPr>
          <p:nvPr>
            <p:ph type="title"/>
          </p:nvPr>
        </p:nvSpPr>
        <p:spPr>
          <a:xfrm>
            <a:off x="381000" y="152400"/>
            <a:ext cx="8382000" cy="762000"/>
          </a:xfrm>
        </p:spPr>
        <p:txBody>
          <a:bodyPr>
            <a:normAutofit fontScale="90000"/>
          </a:bodyPr>
          <a:lstStyle/>
          <a:p>
            <a:pPr eaLnBrk="1" hangingPunct="1"/>
            <a:r>
              <a:rPr lang="en-US" altLang="en-US" sz="4000"/>
              <a:t>Actor-partner interdependence model</a:t>
            </a:r>
            <a:endParaRPr lang="en-US" altLang="en-US" sz="3600"/>
          </a:p>
        </p:txBody>
      </p:sp>
      <p:sp>
        <p:nvSpPr>
          <p:cNvPr id="3" name="Content Placeholder 2"/>
          <p:cNvSpPr>
            <a:spLocks noGrp="1"/>
          </p:cNvSpPr>
          <p:nvPr>
            <p:ph idx="1"/>
          </p:nvPr>
        </p:nvSpPr>
        <p:spPr>
          <a:xfrm>
            <a:off x="381000" y="3733800"/>
            <a:ext cx="5562600" cy="2895600"/>
          </a:xfrm>
        </p:spPr>
        <p:txBody>
          <a:bodyPr/>
          <a:lstStyle/>
          <a:p>
            <a:pPr eaLnBrk="1" hangingPunct="1"/>
            <a:r>
              <a:rPr lang="en-US" altLang="en-US" sz="1800" dirty="0"/>
              <a:t>7</a:t>
            </a:r>
            <a:r>
              <a:rPr lang="en-US" altLang="en-US" sz="1800" baseline="30000" dirty="0"/>
              <a:t>th</a:t>
            </a:r>
            <a:r>
              <a:rPr lang="en-US" altLang="en-US" sz="1800" dirty="0"/>
              <a:t> &amp; 10</a:t>
            </a:r>
            <a:r>
              <a:rPr lang="en-US" altLang="en-US" sz="1800" baseline="30000" dirty="0"/>
              <a:t>th</a:t>
            </a:r>
            <a:r>
              <a:rPr lang="en-US" altLang="en-US" sz="1800" dirty="0"/>
              <a:t> graders in small Swedish city</a:t>
            </a:r>
          </a:p>
          <a:p>
            <a:pPr lvl="1" eaLnBrk="1" hangingPunct="1"/>
            <a:r>
              <a:rPr lang="en-US" altLang="en-US" sz="1600" dirty="0"/>
              <a:t>Nominated 3 important peers on 3 consecutive years</a:t>
            </a:r>
          </a:p>
          <a:p>
            <a:pPr lvl="1" eaLnBrk="1" hangingPunct="1"/>
            <a:r>
              <a:rPr lang="en-US" altLang="en-US" sz="1600" dirty="0"/>
              <a:t>Reported frequency of intoxication each year</a:t>
            </a:r>
          </a:p>
          <a:p>
            <a:pPr lvl="1" eaLnBrk="1" hangingPunct="1"/>
            <a:endParaRPr lang="en-US" altLang="en-US" sz="1200" dirty="0"/>
          </a:p>
          <a:p>
            <a:pPr eaLnBrk="1" hangingPunct="1"/>
            <a:r>
              <a:rPr lang="en-US" altLang="en-US" sz="1600" dirty="0"/>
              <a:t>Reciprocated friendship groups (451 dyads)</a:t>
            </a:r>
          </a:p>
          <a:p>
            <a:pPr eaLnBrk="1" hangingPunct="1"/>
            <a:r>
              <a:rPr lang="en-US" altLang="en-US" sz="1600" dirty="0"/>
              <a:t>Randomly paired comparison groups </a:t>
            </a:r>
            <a:r>
              <a:rPr lang="en-US" altLang="en-US" sz="1600" dirty="0">
                <a:sym typeface="Wingdings" panose="05000000000000000000" pitchFamily="2" charset="2"/>
              </a:rPr>
              <a:t>to gauge age-related increases (545 dyads)</a:t>
            </a:r>
            <a:endParaRPr lang="en-US" altLang="en-US" sz="1600" dirty="0"/>
          </a:p>
          <a:p>
            <a:pPr lvl="1" eaLnBrk="1" hangingPunct="1"/>
            <a:r>
              <a:rPr lang="en-US" altLang="en-US" sz="1600" dirty="0"/>
              <a:t>Friendless</a:t>
            </a:r>
          </a:p>
          <a:p>
            <a:pPr lvl="1" eaLnBrk="1" hangingPunct="1"/>
            <a:r>
              <a:rPr lang="en-US" altLang="en-US" sz="1600" dirty="0"/>
              <a:t>Friended</a:t>
            </a:r>
          </a:p>
          <a:p>
            <a:pPr lvl="1" eaLnBrk="1" hangingPunct="1"/>
            <a:r>
              <a:rPr lang="en-US" altLang="en-US" sz="1600" dirty="0"/>
              <a:t>Total sample</a:t>
            </a:r>
          </a:p>
          <a:p>
            <a:pPr lvl="2" eaLnBrk="1" hangingPunct="1"/>
            <a:endParaRPr lang="en-US" altLang="en-US" sz="1600" dirty="0"/>
          </a:p>
          <a:p>
            <a:pPr lvl="2" eaLnBrk="1" hangingPunct="1"/>
            <a:endParaRPr lang="en-US" altLang="en-US" sz="1600" dirty="0"/>
          </a:p>
          <a:p>
            <a:pPr lvl="2" eaLnBrk="1" hangingPunct="1"/>
            <a:endParaRPr lang="en-US" altLang="en-US" sz="1400" dirty="0"/>
          </a:p>
          <a:p>
            <a:pPr lvl="2" eaLnBrk="1" hangingPunct="1"/>
            <a:endParaRPr lang="en-US" altLang="en-US" sz="1400" dirty="0"/>
          </a:p>
          <a:p>
            <a:pPr lvl="2" eaLnBrk="1" hangingPunct="1"/>
            <a:endParaRPr lang="en-US" altLang="en-US" sz="1400" dirty="0"/>
          </a:p>
          <a:p>
            <a:pPr lvl="2" eaLnBrk="1" hangingPunct="1"/>
            <a:endParaRPr lang="en-US" altLang="en-US" sz="1400" dirty="0"/>
          </a:p>
          <a:p>
            <a:pPr lvl="2" eaLnBrk="1" hangingPunct="1"/>
            <a:endParaRPr lang="en-US" altLang="en-US" sz="1400" dirty="0"/>
          </a:p>
          <a:p>
            <a:pPr lvl="2" eaLnBrk="1" hangingPunct="1"/>
            <a:endParaRPr lang="en-US" altLang="en-US" sz="1200" dirty="0"/>
          </a:p>
          <a:p>
            <a:pPr lvl="1" eaLnBrk="1" hangingPunct="1"/>
            <a:endParaRPr lang="en-US" altLang="en-US" sz="1800" dirty="0"/>
          </a:p>
          <a:p>
            <a:pPr lvl="2" eaLnBrk="1" hangingPunct="1"/>
            <a:endParaRPr lang="en-US" altLang="en-US" sz="1600" dirty="0"/>
          </a:p>
          <a:p>
            <a:pPr eaLnBrk="1" hangingPunct="1"/>
            <a:endParaRPr lang="en-US" altLang="en-US" sz="2400" i="1" dirty="0"/>
          </a:p>
        </p:txBody>
      </p:sp>
      <p:sp>
        <p:nvSpPr>
          <p:cNvPr id="106500" name="Footer Placeholder 22"/>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lstStyle>
            <a:lvl1pPr>
              <a:spcBef>
                <a:spcPct val="20000"/>
              </a:spcBef>
              <a:buClr>
                <a:schemeClr val="bg2"/>
              </a:buClr>
              <a:buSzPct val="75000"/>
              <a:buFont typeface="Monotype Sorts" pitchFamily="2" charset="2"/>
              <a:buChar char="n"/>
              <a:defRPr sz="3200">
                <a:solidFill>
                  <a:schemeClr val="tx1"/>
                </a:solidFill>
                <a:latin typeface="Times New Roman" panose="02020603050405020304" pitchFamily="18" charset="0"/>
              </a:defRPr>
            </a:lvl1pPr>
            <a:lvl2pPr marL="742950" indent="-285750">
              <a:spcBef>
                <a:spcPct val="20000"/>
              </a:spcBef>
              <a:buClr>
                <a:schemeClr val="bg2"/>
              </a:buClr>
              <a:buSzPct val="75000"/>
              <a:buChar char="–"/>
              <a:defRPr sz="2800">
                <a:solidFill>
                  <a:schemeClr val="tx1"/>
                </a:solidFill>
                <a:latin typeface="Times New Roman" panose="02020603050405020304"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anose="02020603050405020304" pitchFamily="18" charset="0"/>
              </a:defRPr>
            </a:lvl3pPr>
            <a:lvl4pPr marL="1600200" indent="-228600">
              <a:spcBef>
                <a:spcPct val="20000"/>
              </a:spcBef>
              <a:buClr>
                <a:schemeClr val="bg2"/>
              </a:buClr>
              <a:buSzPct val="75000"/>
              <a:buChar char="–"/>
              <a:defRPr sz="2000">
                <a:solidFill>
                  <a:schemeClr val="tx1"/>
                </a:solidFill>
                <a:latin typeface="Times New Roman" panose="02020603050405020304" pitchFamily="18" charset="0"/>
              </a:defRPr>
            </a:lvl4pPr>
            <a:lvl5pPr marL="2057400" indent="-228600">
              <a:spcBef>
                <a:spcPct val="20000"/>
              </a:spcBef>
              <a:buClr>
                <a:schemeClr val="bg2"/>
              </a:buClr>
              <a:buSzPct val="75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9pPr>
          </a:lstStyle>
          <a:p>
            <a:pPr>
              <a:spcBef>
                <a:spcPct val="0"/>
              </a:spcBef>
              <a:buClrTx/>
              <a:buSzTx/>
              <a:buFontTx/>
              <a:buNone/>
            </a:pPr>
            <a:r>
              <a:rPr lang="en-US" altLang="en-US" sz="1200">
                <a:solidFill>
                  <a:srgbClr val="898989"/>
                </a:solidFill>
              </a:rPr>
              <a:t>Messinger</a:t>
            </a:r>
          </a:p>
        </p:txBody>
      </p:sp>
      <p:pic>
        <p:nvPicPr>
          <p:cNvPr id="106501" name="Picture 2" descr="C:\Documents and Settings\jfuccillo.PSYCHOLOGY\Desktop\Pages from popplaursen.homophily.dp0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62200" y="1041400"/>
            <a:ext cx="43307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Arc 4"/>
          <p:cNvSpPr/>
          <p:nvPr/>
        </p:nvSpPr>
        <p:spPr bwMode="auto">
          <a:xfrm>
            <a:off x="3810000" y="1270000"/>
            <a:ext cx="1371600" cy="1828800"/>
          </a:xfrm>
          <a:prstGeom prst="arc">
            <a:avLst>
              <a:gd name="adj1" fmla="val 16511223"/>
              <a:gd name="adj2" fmla="val 5067513"/>
            </a:avLst>
          </a:prstGeom>
          <a:ln w="38100">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en-US" sz="1800">
              <a:solidFill>
                <a:prstClr val="black"/>
              </a:solidFill>
            </a:endParaRPr>
          </a:p>
        </p:txBody>
      </p:sp>
      <p:grpSp>
        <p:nvGrpSpPr>
          <p:cNvPr id="6" name="Group 22"/>
          <p:cNvGrpSpPr>
            <a:grpSpLocks/>
          </p:cNvGrpSpPr>
          <p:nvPr/>
        </p:nvGrpSpPr>
        <p:grpSpPr bwMode="auto">
          <a:xfrm>
            <a:off x="2057400" y="1803400"/>
            <a:ext cx="2133600" cy="1676400"/>
            <a:chOff x="2057400" y="1981200"/>
            <a:chExt cx="2133600" cy="1676400"/>
          </a:xfrm>
        </p:grpSpPr>
        <p:cxnSp>
          <p:nvCxnSpPr>
            <p:cNvPr id="9" name="Straight Connector 8"/>
            <p:cNvCxnSpPr/>
            <p:nvPr/>
          </p:nvCxnSpPr>
          <p:spPr>
            <a:xfrm>
              <a:off x="3505200" y="1981200"/>
              <a:ext cx="609600"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505200" y="2743200"/>
              <a:ext cx="609600"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106560" name="TextBox 10"/>
            <p:cNvSpPr txBox="1">
              <a:spLocks noChangeArrowheads="1"/>
            </p:cNvSpPr>
            <p:nvPr/>
          </p:nvSpPr>
          <p:spPr bwMode="auto">
            <a:xfrm>
              <a:off x="2057400" y="3072825"/>
              <a:ext cx="2133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Monotype Sorts" pitchFamily="2" charset="2"/>
                <a:buChar char="n"/>
                <a:defRPr sz="3200">
                  <a:solidFill>
                    <a:schemeClr val="tx1"/>
                  </a:solidFill>
                  <a:latin typeface="Times New Roman" panose="02020603050405020304" pitchFamily="18" charset="0"/>
                </a:defRPr>
              </a:lvl1pPr>
              <a:lvl2pPr marL="742950" indent="-285750">
                <a:spcBef>
                  <a:spcPct val="20000"/>
                </a:spcBef>
                <a:buClr>
                  <a:schemeClr val="bg2"/>
                </a:buClr>
                <a:buSzPct val="75000"/>
                <a:buChar char="–"/>
                <a:defRPr sz="2800">
                  <a:solidFill>
                    <a:schemeClr val="tx1"/>
                  </a:solidFill>
                  <a:latin typeface="Times New Roman" panose="02020603050405020304"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anose="02020603050405020304" pitchFamily="18" charset="0"/>
                </a:defRPr>
              </a:lvl3pPr>
              <a:lvl4pPr marL="1600200" indent="-228600">
                <a:spcBef>
                  <a:spcPct val="20000"/>
                </a:spcBef>
                <a:buClr>
                  <a:schemeClr val="bg2"/>
                </a:buClr>
                <a:buSzPct val="75000"/>
                <a:buChar char="–"/>
                <a:defRPr sz="2000">
                  <a:solidFill>
                    <a:schemeClr val="tx1"/>
                  </a:solidFill>
                  <a:latin typeface="Times New Roman" panose="02020603050405020304" pitchFamily="18" charset="0"/>
                </a:defRPr>
              </a:lvl4pPr>
              <a:lvl5pPr marL="2057400" indent="-228600">
                <a:spcBef>
                  <a:spcPct val="20000"/>
                </a:spcBef>
                <a:buClr>
                  <a:schemeClr val="bg2"/>
                </a:buClr>
                <a:buSzPct val="75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9pPr>
            </a:lstStyle>
            <a:p>
              <a:pPr algn="ctr" eaLnBrk="1" hangingPunct="1">
                <a:spcBef>
                  <a:spcPct val="0"/>
                </a:spcBef>
                <a:buClrTx/>
                <a:buSzTx/>
                <a:buFontTx/>
                <a:buNone/>
              </a:pPr>
              <a:r>
                <a:rPr lang="en-US" altLang="en-US" sz="1600">
                  <a:solidFill>
                    <a:srgbClr val="0070C0"/>
                  </a:solidFill>
                  <a:latin typeface="Calibri" panose="020F0502020204030204" pitchFamily="34" charset="0"/>
                </a:rPr>
                <a:t>Control for “actor” stability</a:t>
              </a:r>
            </a:p>
          </p:txBody>
        </p:sp>
      </p:grpSp>
      <p:grpSp>
        <p:nvGrpSpPr>
          <p:cNvPr id="8" name="Group 20"/>
          <p:cNvGrpSpPr>
            <a:grpSpLocks/>
          </p:cNvGrpSpPr>
          <p:nvPr/>
        </p:nvGrpSpPr>
        <p:grpSpPr bwMode="auto">
          <a:xfrm>
            <a:off x="-120831" y="1727200"/>
            <a:ext cx="3473631" cy="914400"/>
            <a:chOff x="-120831" y="1905000"/>
            <a:chExt cx="3473631" cy="914400"/>
          </a:xfrm>
        </p:grpSpPr>
        <p:sp>
          <p:nvSpPr>
            <p:cNvPr id="12" name="Arc 11"/>
            <p:cNvSpPr/>
            <p:nvPr/>
          </p:nvSpPr>
          <p:spPr>
            <a:xfrm rot="10800000">
              <a:off x="2530475" y="1905000"/>
              <a:ext cx="822325" cy="914400"/>
            </a:xfrm>
            <a:prstGeom prst="arc">
              <a:avLst>
                <a:gd name="adj1" fmla="val 16918206"/>
                <a:gd name="adj2" fmla="val 4688095"/>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en-US" sz="1800" dirty="0">
                <a:solidFill>
                  <a:srgbClr val="F79646">
                    <a:lumMod val="75000"/>
                  </a:srgbClr>
                </a:solidFill>
              </a:endParaRPr>
            </a:p>
          </p:txBody>
        </p:sp>
        <p:sp>
          <p:nvSpPr>
            <p:cNvPr id="106557" name="TextBox 12"/>
            <p:cNvSpPr txBox="1">
              <a:spLocks noChangeArrowheads="1"/>
            </p:cNvSpPr>
            <p:nvPr/>
          </p:nvSpPr>
          <p:spPr bwMode="auto">
            <a:xfrm>
              <a:off x="-120831" y="1981199"/>
              <a:ext cx="2133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Monotype Sorts" pitchFamily="2" charset="2"/>
                <a:buChar char="n"/>
                <a:defRPr sz="3200">
                  <a:solidFill>
                    <a:schemeClr val="tx1"/>
                  </a:solidFill>
                  <a:latin typeface="Times New Roman" panose="02020603050405020304" pitchFamily="18" charset="0"/>
                </a:defRPr>
              </a:lvl1pPr>
              <a:lvl2pPr marL="742950" indent="-285750">
                <a:spcBef>
                  <a:spcPct val="20000"/>
                </a:spcBef>
                <a:buClr>
                  <a:schemeClr val="bg2"/>
                </a:buClr>
                <a:buSzPct val="75000"/>
                <a:buChar char="–"/>
                <a:defRPr sz="2800">
                  <a:solidFill>
                    <a:schemeClr val="tx1"/>
                  </a:solidFill>
                  <a:latin typeface="Times New Roman" panose="02020603050405020304"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anose="02020603050405020304" pitchFamily="18" charset="0"/>
                </a:defRPr>
              </a:lvl3pPr>
              <a:lvl4pPr marL="1600200" indent="-228600">
                <a:spcBef>
                  <a:spcPct val="20000"/>
                </a:spcBef>
                <a:buClr>
                  <a:schemeClr val="bg2"/>
                </a:buClr>
                <a:buSzPct val="75000"/>
                <a:buChar char="–"/>
                <a:defRPr sz="2000">
                  <a:solidFill>
                    <a:schemeClr val="tx1"/>
                  </a:solidFill>
                  <a:latin typeface="Times New Roman" panose="02020603050405020304" pitchFamily="18" charset="0"/>
                </a:defRPr>
              </a:lvl4pPr>
              <a:lvl5pPr marL="2057400" indent="-228600">
                <a:spcBef>
                  <a:spcPct val="20000"/>
                </a:spcBef>
                <a:buClr>
                  <a:schemeClr val="bg2"/>
                </a:buClr>
                <a:buSzPct val="75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9pPr>
            </a:lstStyle>
            <a:p>
              <a:pPr algn="ctr" eaLnBrk="1" hangingPunct="1">
                <a:spcBef>
                  <a:spcPct val="0"/>
                </a:spcBef>
                <a:buClrTx/>
                <a:buSzTx/>
                <a:buFontTx/>
                <a:buNone/>
              </a:pPr>
              <a:r>
                <a:rPr lang="en-US" altLang="en-US" sz="1600" dirty="0">
                  <a:solidFill>
                    <a:srgbClr val="E46C0A"/>
                  </a:solidFill>
                  <a:latin typeface="Calibri" panose="020F0502020204030204" pitchFamily="34" charset="0"/>
                </a:rPr>
                <a:t>Control for initial similarity (selection)</a:t>
              </a:r>
            </a:p>
          </p:txBody>
        </p:sp>
      </p:grpSp>
      <p:grpSp>
        <p:nvGrpSpPr>
          <p:cNvPr id="15" name="Group 21"/>
          <p:cNvGrpSpPr>
            <a:grpSpLocks/>
          </p:cNvGrpSpPr>
          <p:nvPr/>
        </p:nvGrpSpPr>
        <p:grpSpPr bwMode="auto">
          <a:xfrm>
            <a:off x="2209800" y="939800"/>
            <a:ext cx="2133600" cy="1625599"/>
            <a:chOff x="2209800" y="1116450"/>
            <a:chExt cx="2133600" cy="1626749"/>
          </a:xfrm>
        </p:grpSpPr>
        <p:cxnSp>
          <p:nvCxnSpPr>
            <p:cNvPr id="14" name="Straight Connector 13"/>
            <p:cNvCxnSpPr/>
            <p:nvPr/>
          </p:nvCxnSpPr>
          <p:spPr>
            <a:xfrm rot="5400000" flipH="1" flipV="1">
              <a:off x="3428730" y="2057130"/>
              <a:ext cx="762539" cy="609600"/>
            </a:xfrm>
            <a:prstGeom prst="line">
              <a:avLst/>
            </a:prstGeom>
            <a:ln w="381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6200000" flipH="1">
              <a:off x="3428730" y="2057130"/>
              <a:ext cx="762539" cy="609600"/>
            </a:xfrm>
            <a:prstGeom prst="line">
              <a:avLst/>
            </a:prstGeom>
            <a:ln w="381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06555" name="TextBox 19"/>
            <p:cNvSpPr txBox="1">
              <a:spLocks noChangeArrowheads="1"/>
            </p:cNvSpPr>
            <p:nvPr/>
          </p:nvSpPr>
          <p:spPr bwMode="auto">
            <a:xfrm>
              <a:off x="2209800" y="1116450"/>
              <a:ext cx="2133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bg2"/>
                </a:buClr>
                <a:buSzPct val="75000"/>
                <a:buFont typeface="Monotype Sorts" pitchFamily="2" charset="2"/>
                <a:buChar char="n"/>
                <a:defRPr sz="3200">
                  <a:solidFill>
                    <a:schemeClr val="tx1"/>
                  </a:solidFill>
                  <a:latin typeface="Times New Roman" panose="02020603050405020304" pitchFamily="18" charset="0"/>
                </a:defRPr>
              </a:lvl1pPr>
              <a:lvl2pPr marL="742950" indent="-285750">
                <a:spcBef>
                  <a:spcPct val="20000"/>
                </a:spcBef>
                <a:buClr>
                  <a:schemeClr val="bg2"/>
                </a:buClr>
                <a:buSzPct val="75000"/>
                <a:buChar char="–"/>
                <a:defRPr sz="2800">
                  <a:solidFill>
                    <a:schemeClr val="tx1"/>
                  </a:solidFill>
                  <a:latin typeface="Times New Roman" panose="02020603050405020304"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anose="02020603050405020304" pitchFamily="18" charset="0"/>
                </a:defRPr>
              </a:lvl3pPr>
              <a:lvl4pPr marL="1600200" indent="-228600">
                <a:spcBef>
                  <a:spcPct val="20000"/>
                </a:spcBef>
                <a:buClr>
                  <a:schemeClr val="bg2"/>
                </a:buClr>
                <a:buSzPct val="75000"/>
                <a:buChar char="–"/>
                <a:defRPr sz="2000">
                  <a:solidFill>
                    <a:schemeClr val="tx1"/>
                  </a:solidFill>
                  <a:latin typeface="Times New Roman" panose="02020603050405020304" pitchFamily="18" charset="0"/>
                </a:defRPr>
              </a:lvl4pPr>
              <a:lvl5pPr marL="2057400" indent="-228600">
                <a:spcBef>
                  <a:spcPct val="20000"/>
                </a:spcBef>
                <a:buClr>
                  <a:schemeClr val="bg2"/>
                </a:buClr>
                <a:buSzPct val="75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9pPr>
            </a:lstStyle>
            <a:p>
              <a:pPr algn="ctr" eaLnBrk="1" hangingPunct="1">
                <a:spcBef>
                  <a:spcPct val="0"/>
                </a:spcBef>
                <a:buClrTx/>
                <a:buSzTx/>
                <a:buFontTx/>
                <a:buNone/>
              </a:pPr>
              <a:r>
                <a:rPr lang="en-US" altLang="en-US" sz="1600" dirty="0">
                  <a:solidFill>
                    <a:srgbClr val="77933C"/>
                  </a:solidFill>
                  <a:latin typeface="Calibri" panose="020F0502020204030204" pitchFamily="34" charset="0"/>
                </a:rPr>
                <a:t>Control for “partner” influence</a:t>
              </a:r>
            </a:p>
          </p:txBody>
        </p:sp>
      </p:grpSp>
      <p:graphicFrame>
        <p:nvGraphicFramePr>
          <p:cNvPr id="21" name="Table 20"/>
          <p:cNvGraphicFramePr>
            <a:graphicFrameLocks noGrp="1"/>
          </p:cNvGraphicFramePr>
          <p:nvPr/>
        </p:nvGraphicFramePr>
        <p:xfrm>
          <a:off x="6019800" y="4038600"/>
          <a:ext cx="2590800" cy="2438400"/>
        </p:xfrm>
        <a:graphic>
          <a:graphicData uri="http://schemas.openxmlformats.org/drawingml/2006/table">
            <a:tbl>
              <a:tblPr firstRow="1" bandRow="1">
                <a:tableStyleId>{2D5ABB26-0587-4C30-8999-92F81FD0307C}</a:tableStyleId>
              </a:tblPr>
              <a:tblGrid>
                <a:gridCol w="1180965">
                  <a:extLst>
                    <a:ext uri="{9D8B030D-6E8A-4147-A177-3AD203B41FA5}">
                      <a16:colId xmlns:a16="http://schemas.microsoft.com/office/drawing/2014/main" val="20000"/>
                    </a:ext>
                  </a:extLst>
                </a:gridCol>
                <a:gridCol w="419235">
                  <a:extLst>
                    <a:ext uri="{9D8B030D-6E8A-4147-A177-3AD203B41FA5}">
                      <a16:colId xmlns:a16="http://schemas.microsoft.com/office/drawing/2014/main" val="20001"/>
                    </a:ext>
                  </a:extLst>
                </a:gridCol>
                <a:gridCol w="457200">
                  <a:extLst>
                    <a:ext uri="{9D8B030D-6E8A-4147-A177-3AD203B41FA5}">
                      <a16:colId xmlns:a16="http://schemas.microsoft.com/office/drawing/2014/main" val="20002"/>
                    </a:ext>
                  </a:extLst>
                </a:gridCol>
                <a:gridCol w="533400">
                  <a:extLst>
                    <a:ext uri="{9D8B030D-6E8A-4147-A177-3AD203B41FA5}">
                      <a16:colId xmlns:a16="http://schemas.microsoft.com/office/drawing/2014/main" val="20003"/>
                    </a:ext>
                  </a:extLst>
                </a:gridCol>
              </a:tblGrid>
              <a:tr h="266700">
                <a:tc>
                  <a:txBody>
                    <a:bodyPr/>
                    <a:lstStyle/>
                    <a:p>
                      <a:pPr algn="ct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dirty="0"/>
                        <a:t>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dirty="0"/>
                        <a:t>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dirty="0"/>
                        <a:t>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266700">
                <a:tc>
                  <a:txBody>
                    <a:bodyPr/>
                    <a:lstStyle/>
                    <a:p>
                      <a:pPr algn="ctr"/>
                      <a:r>
                        <a:rPr lang="en-US" sz="1400" b="1" dirty="0"/>
                        <a:t>Enduring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a:sym typeface="Wingdings"/>
                        </a:rPr>
                        <a:t></a:t>
                      </a:r>
                      <a:endParaRPr lang="en-US" sz="1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a:sym typeface="Wingdings"/>
                        </a:rPr>
                        <a:t></a:t>
                      </a:r>
                      <a:endParaRPr lang="en-US" sz="1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a:sym typeface="Wingdings"/>
                        </a:rPr>
                        <a:t></a:t>
                      </a:r>
                      <a:endParaRPr lang="en-US" sz="1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266700">
                <a:tc>
                  <a:txBody>
                    <a:bodyPr/>
                    <a:lstStyle/>
                    <a:p>
                      <a:pPr algn="ctr"/>
                      <a:r>
                        <a:rPr lang="en-US" sz="1400" b="1" dirty="0"/>
                        <a:t>Waning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a:sym typeface="Wingdings"/>
                        </a:rPr>
                        <a:t></a:t>
                      </a:r>
                      <a:endParaRPr lang="en-US" sz="1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a:sym typeface="Wingdings"/>
                        </a:rPr>
                        <a:t></a:t>
                      </a:r>
                      <a:endParaRPr lang="en-US" sz="1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266700">
                <a:tc>
                  <a:txBody>
                    <a:bodyPr/>
                    <a:lstStyle/>
                    <a:p>
                      <a:pPr algn="ctr"/>
                      <a:r>
                        <a:rPr lang="en-US" sz="1400" b="1" dirty="0"/>
                        <a:t>Nascent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a:sym typeface="Wingdings"/>
                        </a:rPr>
                        <a:t></a:t>
                      </a:r>
                      <a:endParaRPr lang="en-US" sz="1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a:sym typeface="Wingdings"/>
                        </a:rPr>
                        <a:t></a:t>
                      </a:r>
                      <a:endParaRPr lang="en-US" sz="1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266700">
                <a:tc>
                  <a:txBody>
                    <a:bodyPr/>
                    <a:lstStyle/>
                    <a:p>
                      <a:pPr algn="ctr"/>
                      <a:r>
                        <a:rPr lang="en-US" sz="1400" b="1" dirty="0"/>
                        <a:t>Time 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a:sym typeface="Wingdings"/>
                        </a:rPr>
                        <a:t></a:t>
                      </a:r>
                      <a:endParaRPr lang="en-US" sz="1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266700">
                <a:tc>
                  <a:txBody>
                    <a:bodyPr/>
                    <a:lstStyle/>
                    <a:p>
                      <a:pPr algn="ctr"/>
                      <a:r>
                        <a:rPr lang="en-US" sz="1400" b="1" dirty="0"/>
                        <a:t>Time 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a:sym typeface="Wingdings"/>
                        </a:rPr>
                        <a:t></a:t>
                      </a:r>
                      <a:endParaRPr lang="en-US" sz="1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266700">
                <a:tc>
                  <a:txBody>
                    <a:bodyPr/>
                    <a:lstStyle/>
                    <a:p>
                      <a:pPr algn="ctr"/>
                      <a:r>
                        <a:rPr lang="en-US" sz="1400" b="1" dirty="0"/>
                        <a:t>Time 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a:sym typeface="Wingdings"/>
                        </a:rPr>
                        <a:t></a:t>
                      </a:r>
                      <a:endParaRPr lang="en-US" sz="1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266700">
                <a:tc>
                  <a:txBody>
                    <a:bodyPr/>
                    <a:lstStyle/>
                    <a:p>
                      <a:pPr algn="ctr"/>
                      <a:r>
                        <a:rPr lang="en-US" sz="1400" dirty="0"/>
                        <a:t>Intermittent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a:sym typeface="Wingdings"/>
                        </a:rPr>
                        <a:t></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a:sym typeface="Wingdings"/>
                        </a:rPr>
                        <a:t></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bl>
          </a:graphicData>
        </a:graphic>
      </p:graphicFrame>
      <p:sp>
        <p:nvSpPr>
          <p:cNvPr id="2" name="Rectangle 1"/>
          <p:cNvSpPr/>
          <p:nvPr/>
        </p:nvSpPr>
        <p:spPr>
          <a:xfrm>
            <a:off x="6714671" y="1766388"/>
            <a:ext cx="2679700" cy="923330"/>
          </a:xfrm>
          <a:prstGeom prst="rect">
            <a:avLst/>
          </a:prstGeom>
        </p:spPr>
        <p:txBody>
          <a:bodyPr wrap="square">
            <a:spAutoFit/>
          </a:bodyPr>
          <a:lstStyle/>
          <a:p>
            <a:pPr eaLnBrk="1" hangingPunct="1"/>
            <a:r>
              <a:rPr lang="en-US" altLang="en-US" dirty="0">
                <a:solidFill>
                  <a:srgbClr val="C00000"/>
                </a:solidFill>
                <a:latin typeface="Calibri" panose="020F0502020204030204" pitchFamily="34" charset="0"/>
              </a:rPr>
              <a:t>Control for additional unobserved sources of similarity (socialization)</a:t>
            </a:r>
          </a:p>
        </p:txBody>
      </p:sp>
    </p:spTree>
    <p:extLst>
      <p:ext uri="{BB962C8B-B14F-4D97-AF65-F5344CB8AC3E}">
        <p14:creationId xmlns:p14="http://schemas.microsoft.com/office/powerpoint/2010/main" val="20788747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nodeType="afterEffect">
                                  <p:stCondLst>
                                    <p:cond delay="3500"/>
                                  </p:stCondLst>
                                  <p:childTnLst>
                                    <p:set>
                                      <p:cBhvr>
                                        <p:cTn id="9" dur="1" fill="hold">
                                          <p:stCondLst>
                                            <p:cond delay="0"/>
                                          </p:stCondLst>
                                        </p:cTn>
                                        <p:tgtEl>
                                          <p:spTgt spid="6"/>
                                        </p:tgtEl>
                                        <p:attrNameLst>
                                          <p:attrName>style.visibility</p:attrName>
                                        </p:attrNameLst>
                                      </p:cBhvr>
                                      <p:to>
                                        <p:strVal val="visible"/>
                                      </p:to>
                                    </p:set>
                                  </p:childTnLst>
                                </p:cTn>
                              </p:par>
                            </p:childTnLst>
                          </p:cTn>
                        </p:par>
                        <p:par>
                          <p:cTn id="10" fill="hold" nodeType="afterGroup">
                            <p:stCondLst>
                              <p:cond delay="3500"/>
                            </p:stCondLst>
                            <p:childTnLst>
                              <p:par>
                                <p:cTn id="11" presetID="1" presetClass="entr" presetSubtype="0" fill="hold" nodeType="afterEffect">
                                  <p:stCondLst>
                                    <p:cond delay="350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3" descr="C:\Documents and Settings\jfuccillo.PSYCHOLOGY\Desktop\Pages from popplaursen.homophily.dp08-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62200" y="1089025"/>
            <a:ext cx="5021263" cy="264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47" name="Title 1"/>
          <p:cNvSpPr>
            <a:spLocks noGrp="1"/>
          </p:cNvSpPr>
          <p:nvPr>
            <p:ph type="title"/>
          </p:nvPr>
        </p:nvSpPr>
        <p:spPr>
          <a:xfrm>
            <a:off x="381000" y="152400"/>
            <a:ext cx="8382000" cy="762000"/>
          </a:xfrm>
        </p:spPr>
        <p:txBody>
          <a:bodyPr/>
          <a:lstStyle/>
          <a:p>
            <a:pPr eaLnBrk="1" hangingPunct="1"/>
            <a:r>
              <a:rPr lang="en-US" altLang="en-US" sz="4000"/>
              <a:t>Nascent friend dyads</a:t>
            </a:r>
          </a:p>
        </p:txBody>
      </p:sp>
      <p:sp>
        <p:nvSpPr>
          <p:cNvPr id="3" name="Content Placeholder 2"/>
          <p:cNvSpPr>
            <a:spLocks noGrp="1"/>
          </p:cNvSpPr>
          <p:nvPr>
            <p:ph idx="1"/>
          </p:nvPr>
        </p:nvSpPr>
        <p:spPr>
          <a:xfrm>
            <a:off x="381000" y="3352800"/>
            <a:ext cx="8382000" cy="3276600"/>
          </a:xfrm>
        </p:spPr>
        <p:txBody>
          <a:bodyPr rtlCol="0">
            <a:noAutofit/>
          </a:bodyPr>
          <a:lstStyle/>
          <a:p>
            <a:pPr eaLnBrk="1" fontAlgn="auto" hangingPunct="1">
              <a:spcAft>
                <a:spcPts val="0"/>
              </a:spcAft>
              <a:defRPr/>
            </a:pPr>
            <a:r>
              <a:rPr lang="en-US" sz="1800" dirty="0">
                <a:solidFill>
                  <a:schemeClr val="accent6">
                    <a:lumMod val="75000"/>
                  </a:schemeClr>
                </a:solidFill>
              </a:rPr>
              <a:t>Selection effects</a:t>
            </a:r>
          </a:p>
          <a:p>
            <a:pPr lvl="1" eaLnBrk="1" fontAlgn="auto" hangingPunct="1">
              <a:spcAft>
                <a:spcPts val="0"/>
              </a:spcAft>
              <a:defRPr/>
            </a:pPr>
            <a:r>
              <a:rPr lang="en-US" sz="1400" dirty="0"/>
              <a:t>Based on correlation between Time 2, Time 3 &amp; Nascent friends </a:t>
            </a:r>
            <a:r>
              <a:rPr lang="en-US" sz="1400" i="1" dirty="0"/>
              <a:t>before</a:t>
            </a:r>
            <a:r>
              <a:rPr lang="en-US" sz="1400" dirty="0"/>
              <a:t> friendship</a:t>
            </a:r>
          </a:p>
          <a:p>
            <a:pPr lvl="1" eaLnBrk="1" fontAlgn="auto" hangingPunct="1">
              <a:spcAft>
                <a:spcPts val="0"/>
              </a:spcAft>
              <a:defRPr/>
            </a:pPr>
            <a:r>
              <a:rPr lang="en-US" sz="1400" dirty="0"/>
              <a:t>Relatively small correlations in comparison groups</a:t>
            </a:r>
          </a:p>
          <a:p>
            <a:pPr eaLnBrk="1" fontAlgn="auto" hangingPunct="1">
              <a:spcAft>
                <a:spcPts val="0"/>
              </a:spcAft>
              <a:defRPr/>
            </a:pPr>
            <a:r>
              <a:rPr lang="en-US" sz="1800" dirty="0">
                <a:solidFill>
                  <a:srgbClr val="C00000"/>
                </a:solidFill>
              </a:rPr>
              <a:t>Socialization effects</a:t>
            </a:r>
          </a:p>
          <a:p>
            <a:pPr lvl="1" eaLnBrk="1" fontAlgn="auto" hangingPunct="1">
              <a:spcAft>
                <a:spcPts val="0"/>
              </a:spcAft>
              <a:defRPr/>
            </a:pPr>
            <a:r>
              <a:rPr lang="en-US" sz="1400" dirty="0"/>
              <a:t>Based on residual correlation of Time 2, Time 3 &amp; Nascent friends </a:t>
            </a:r>
            <a:r>
              <a:rPr lang="en-US" sz="1400" i="1" dirty="0"/>
              <a:t>during</a:t>
            </a:r>
            <a:r>
              <a:rPr lang="en-US" sz="1400" dirty="0"/>
              <a:t> friendship</a:t>
            </a:r>
          </a:p>
          <a:p>
            <a:pPr lvl="1" eaLnBrk="1" fontAlgn="auto" hangingPunct="1">
              <a:spcAft>
                <a:spcPts val="0"/>
              </a:spcAft>
              <a:defRPr/>
            </a:pPr>
            <a:r>
              <a:rPr lang="en-US" sz="1400" dirty="0"/>
              <a:t>Relatively small correlations in comparison groups</a:t>
            </a:r>
          </a:p>
          <a:p>
            <a:pPr eaLnBrk="1" fontAlgn="auto" hangingPunct="1">
              <a:spcAft>
                <a:spcPts val="0"/>
              </a:spcAft>
              <a:defRPr/>
            </a:pPr>
            <a:r>
              <a:rPr lang="en-US" sz="1800" dirty="0"/>
              <a:t>Selection and socialization effects similar in magnitude across models</a:t>
            </a:r>
          </a:p>
          <a:p>
            <a:pPr eaLnBrk="1" fontAlgn="auto" hangingPunct="1">
              <a:spcAft>
                <a:spcPts val="0"/>
              </a:spcAft>
              <a:defRPr/>
            </a:pPr>
            <a:r>
              <a:rPr lang="en-US" sz="1800" dirty="0">
                <a:solidFill>
                  <a:schemeClr val="accent3">
                    <a:lumMod val="75000"/>
                  </a:schemeClr>
                </a:solidFill>
              </a:rPr>
              <a:t>Partner influence effects</a:t>
            </a:r>
          </a:p>
          <a:p>
            <a:pPr lvl="1" eaLnBrk="1" fontAlgn="auto" hangingPunct="1">
              <a:spcAft>
                <a:spcPts val="0"/>
              </a:spcAft>
              <a:defRPr/>
            </a:pPr>
            <a:r>
              <a:rPr lang="en-US" sz="1400" dirty="0"/>
              <a:t>Based on nascent group as friendship developed</a:t>
            </a:r>
          </a:p>
          <a:p>
            <a:pPr lvl="1" eaLnBrk="1" fontAlgn="auto" hangingPunct="1">
              <a:spcAft>
                <a:spcPts val="0"/>
              </a:spcAft>
              <a:defRPr/>
            </a:pPr>
            <a:r>
              <a:rPr lang="en-US" sz="1400" b="1" dirty="0"/>
              <a:t>Older child influence at first (.30), then mutual influence (.42 &amp; .28)</a:t>
            </a:r>
          </a:p>
          <a:p>
            <a:pPr lvl="1" eaLnBrk="1" fontAlgn="auto" hangingPunct="1">
              <a:spcAft>
                <a:spcPts val="0"/>
              </a:spcAft>
              <a:defRPr/>
            </a:pPr>
            <a:r>
              <a:rPr lang="en-US" sz="1400" dirty="0"/>
              <a:t>No significant effects in comparison groups</a:t>
            </a:r>
          </a:p>
          <a:p>
            <a:pPr lvl="1" eaLnBrk="1" fontAlgn="auto" hangingPunct="1">
              <a:spcAft>
                <a:spcPts val="0"/>
              </a:spcAft>
              <a:defRPr/>
            </a:pPr>
            <a:endParaRPr lang="en-US" sz="1400" dirty="0"/>
          </a:p>
          <a:p>
            <a:pPr lvl="2" eaLnBrk="1" fontAlgn="auto" hangingPunct="1">
              <a:spcAft>
                <a:spcPts val="0"/>
              </a:spcAft>
              <a:defRPr/>
            </a:pPr>
            <a:endParaRPr lang="en-US" sz="1600" dirty="0"/>
          </a:p>
          <a:p>
            <a:pPr lvl="2" eaLnBrk="1" fontAlgn="auto" hangingPunct="1">
              <a:spcAft>
                <a:spcPts val="0"/>
              </a:spcAft>
              <a:defRPr/>
            </a:pPr>
            <a:endParaRPr lang="en-US" sz="1600" dirty="0"/>
          </a:p>
          <a:p>
            <a:pPr lvl="2" eaLnBrk="1" fontAlgn="auto" hangingPunct="1">
              <a:spcAft>
                <a:spcPts val="0"/>
              </a:spcAft>
              <a:defRPr/>
            </a:pPr>
            <a:endParaRPr lang="en-US" sz="1400" dirty="0"/>
          </a:p>
          <a:p>
            <a:pPr lvl="2" eaLnBrk="1" fontAlgn="auto" hangingPunct="1">
              <a:spcAft>
                <a:spcPts val="0"/>
              </a:spcAft>
              <a:defRPr/>
            </a:pPr>
            <a:endParaRPr lang="en-US" sz="1400" dirty="0"/>
          </a:p>
          <a:p>
            <a:pPr lvl="2" eaLnBrk="1" fontAlgn="auto" hangingPunct="1">
              <a:spcAft>
                <a:spcPts val="0"/>
              </a:spcAft>
              <a:defRPr/>
            </a:pPr>
            <a:endParaRPr lang="en-US" sz="1400" dirty="0"/>
          </a:p>
          <a:p>
            <a:pPr lvl="2" eaLnBrk="1" fontAlgn="auto" hangingPunct="1">
              <a:spcAft>
                <a:spcPts val="0"/>
              </a:spcAft>
              <a:defRPr/>
            </a:pPr>
            <a:endParaRPr lang="en-US" sz="1400" dirty="0"/>
          </a:p>
          <a:p>
            <a:pPr lvl="2" eaLnBrk="1" fontAlgn="auto" hangingPunct="1">
              <a:spcAft>
                <a:spcPts val="0"/>
              </a:spcAft>
              <a:defRPr/>
            </a:pPr>
            <a:endParaRPr lang="en-US" sz="1400" dirty="0"/>
          </a:p>
          <a:p>
            <a:pPr lvl="2" eaLnBrk="1" fontAlgn="auto" hangingPunct="1">
              <a:spcAft>
                <a:spcPts val="0"/>
              </a:spcAft>
              <a:defRPr/>
            </a:pPr>
            <a:endParaRPr lang="en-US" sz="1200" dirty="0"/>
          </a:p>
          <a:p>
            <a:pPr lvl="1" eaLnBrk="1" fontAlgn="auto" hangingPunct="1">
              <a:spcAft>
                <a:spcPts val="0"/>
              </a:spcAft>
              <a:defRPr/>
            </a:pPr>
            <a:endParaRPr lang="en-US" sz="1800" dirty="0"/>
          </a:p>
          <a:p>
            <a:pPr lvl="2" eaLnBrk="1" fontAlgn="auto" hangingPunct="1">
              <a:spcAft>
                <a:spcPts val="0"/>
              </a:spcAft>
              <a:defRPr/>
            </a:pPr>
            <a:endParaRPr lang="en-US" sz="1600" dirty="0"/>
          </a:p>
          <a:p>
            <a:pPr eaLnBrk="1" fontAlgn="auto" hangingPunct="1">
              <a:spcAft>
                <a:spcPts val="0"/>
              </a:spcAft>
              <a:defRPr/>
            </a:pPr>
            <a:endParaRPr lang="en-US" sz="2400" i="1" dirty="0"/>
          </a:p>
        </p:txBody>
      </p:sp>
      <p:sp>
        <p:nvSpPr>
          <p:cNvPr id="108549" name="Footer Placeholder 15"/>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lstStyle>
            <a:lvl1pPr>
              <a:spcBef>
                <a:spcPct val="20000"/>
              </a:spcBef>
              <a:buClr>
                <a:schemeClr val="bg2"/>
              </a:buClr>
              <a:buSzPct val="75000"/>
              <a:buFont typeface="Monotype Sorts" pitchFamily="2" charset="2"/>
              <a:buChar char="n"/>
              <a:defRPr sz="3200">
                <a:solidFill>
                  <a:schemeClr val="tx1"/>
                </a:solidFill>
                <a:latin typeface="Times New Roman" panose="02020603050405020304" pitchFamily="18" charset="0"/>
              </a:defRPr>
            </a:lvl1pPr>
            <a:lvl2pPr marL="742950" indent="-285750">
              <a:spcBef>
                <a:spcPct val="20000"/>
              </a:spcBef>
              <a:buClr>
                <a:schemeClr val="bg2"/>
              </a:buClr>
              <a:buSzPct val="75000"/>
              <a:buChar char="–"/>
              <a:defRPr sz="2800">
                <a:solidFill>
                  <a:schemeClr val="tx1"/>
                </a:solidFill>
                <a:latin typeface="Times New Roman" panose="02020603050405020304"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anose="02020603050405020304" pitchFamily="18" charset="0"/>
              </a:defRPr>
            </a:lvl3pPr>
            <a:lvl4pPr marL="1600200" indent="-228600">
              <a:spcBef>
                <a:spcPct val="20000"/>
              </a:spcBef>
              <a:buClr>
                <a:schemeClr val="bg2"/>
              </a:buClr>
              <a:buSzPct val="75000"/>
              <a:buChar char="–"/>
              <a:defRPr sz="2000">
                <a:solidFill>
                  <a:schemeClr val="tx1"/>
                </a:solidFill>
                <a:latin typeface="Times New Roman" panose="02020603050405020304" pitchFamily="18" charset="0"/>
              </a:defRPr>
            </a:lvl4pPr>
            <a:lvl5pPr marL="2057400" indent="-228600">
              <a:spcBef>
                <a:spcPct val="20000"/>
              </a:spcBef>
              <a:buClr>
                <a:schemeClr val="bg2"/>
              </a:buClr>
              <a:buSzPct val="75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9pPr>
          </a:lstStyle>
          <a:p>
            <a:pPr>
              <a:spcBef>
                <a:spcPct val="0"/>
              </a:spcBef>
              <a:buClrTx/>
              <a:buSzTx/>
              <a:buFontTx/>
              <a:buNone/>
            </a:pPr>
            <a:r>
              <a:rPr lang="en-US" altLang="en-US" sz="1200">
                <a:solidFill>
                  <a:srgbClr val="898989"/>
                </a:solidFill>
              </a:rPr>
              <a:t>Messinger</a:t>
            </a:r>
          </a:p>
        </p:txBody>
      </p:sp>
      <p:sp>
        <p:nvSpPr>
          <p:cNvPr id="108550" name="TextBox 21"/>
          <p:cNvSpPr txBox="1">
            <a:spLocks noChangeArrowheads="1"/>
          </p:cNvSpPr>
          <p:nvPr/>
        </p:nvSpPr>
        <p:spPr bwMode="auto">
          <a:xfrm>
            <a:off x="5867400" y="987425"/>
            <a:ext cx="838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Monotype Sorts" pitchFamily="2" charset="2"/>
              <a:buChar char="n"/>
              <a:defRPr sz="3200">
                <a:solidFill>
                  <a:schemeClr val="tx1"/>
                </a:solidFill>
                <a:latin typeface="Times New Roman" panose="02020603050405020304" pitchFamily="18" charset="0"/>
              </a:defRPr>
            </a:lvl1pPr>
            <a:lvl2pPr marL="742950" indent="-285750">
              <a:spcBef>
                <a:spcPct val="20000"/>
              </a:spcBef>
              <a:buClr>
                <a:schemeClr val="bg2"/>
              </a:buClr>
              <a:buSzPct val="75000"/>
              <a:buChar char="–"/>
              <a:defRPr sz="2800">
                <a:solidFill>
                  <a:schemeClr val="tx1"/>
                </a:solidFill>
                <a:latin typeface="Times New Roman" panose="02020603050405020304"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anose="02020603050405020304" pitchFamily="18" charset="0"/>
              </a:defRPr>
            </a:lvl3pPr>
            <a:lvl4pPr marL="1600200" indent="-228600">
              <a:spcBef>
                <a:spcPct val="20000"/>
              </a:spcBef>
              <a:buClr>
                <a:schemeClr val="bg2"/>
              </a:buClr>
              <a:buSzPct val="75000"/>
              <a:buChar char="–"/>
              <a:defRPr sz="2000">
                <a:solidFill>
                  <a:schemeClr val="tx1"/>
                </a:solidFill>
                <a:latin typeface="Times New Roman" panose="02020603050405020304" pitchFamily="18" charset="0"/>
              </a:defRPr>
            </a:lvl4pPr>
            <a:lvl5pPr marL="2057400" indent="-228600">
              <a:spcBef>
                <a:spcPct val="20000"/>
              </a:spcBef>
              <a:buClr>
                <a:schemeClr val="bg2"/>
              </a:buClr>
              <a:buSzPct val="75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9pPr>
          </a:lstStyle>
          <a:p>
            <a:pPr eaLnBrk="1" hangingPunct="1">
              <a:spcBef>
                <a:spcPct val="0"/>
              </a:spcBef>
              <a:buClrTx/>
              <a:buSzTx/>
              <a:buFontTx/>
              <a:buNone/>
            </a:pPr>
            <a:r>
              <a:rPr lang="en-US" altLang="en-US" sz="1400">
                <a:solidFill>
                  <a:srgbClr val="000000"/>
                </a:solidFill>
                <a:latin typeface="Calibri" panose="020F0502020204030204" pitchFamily="34" charset="0"/>
              </a:rPr>
              <a:t>Friends</a:t>
            </a:r>
          </a:p>
        </p:txBody>
      </p:sp>
      <p:sp>
        <p:nvSpPr>
          <p:cNvPr id="108551" name="TextBox 22"/>
          <p:cNvSpPr txBox="1">
            <a:spLocks noChangeArrowheads="1"/>
          </p:cNvSpPr>
          <p:nvPr/>
        </p:nvSpPr>
        <p:spPr bwMode="auto">
          <a:xfrm>
            <a:off x="4419600" y="987425"/>
            <a:ext cx="838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Monotype Sorts" pitchFamily="2" charset="2"/>
              <a:buChar char="n"/>
              <a:defRPr sz="3200">
                <a:solidFill>
                  <a:schemeClr val="tx1"/>
                </a:solidFill>
                <a:latin typeface="Times New Roman" panose="02020603050405020304" pitchFamily="18" charset="0"/>
              </a:defRPr>
            </a:lvl1pPr>
            <a:lvl2pPr marL="742950" indent="-285750">
              <a:spcBef>
                <a:spcPct val="20000"/>
              </a:spcBef>
              <a:buClr>
                <a:schemeClr val="bg2"/>
              </a:buClr>
              <a:buSzPct val="75000"/>
              <a:buChar char="–"/>
              <a:defRPr sz="2800">
                <a:solidFill>
                  <a:schemeClr val="tx1"/>
                </a:solidFill>
                <a:latin typeface="Times New Roman" panose="02020603050405020304"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anose="02020603050405020304" pitchFamily="18" charset="0"/>
              </a:defRPr>
            </a:lvl3pPr>
            <a:lvl4pPr marL="1600200" indent="-228600">
              <a:spcBef>
                <a:spcPct val="20000"/>
              </a:spcBef>
              <a:buClr>
                <a:schemeClr val="bg2"/>
              </a:buClr>
              <a:buSzPct val="75000"/>
              <a:buChar char="–"/>
              <a:defRPr sz="2000">
                <a:solidFill>
                  <a:schemeClr val="tx1"/>
                </a:solidFill>
                <a:latin typeface="Times New Roman" panose="02020603050405020304" pitchFamily="18" charset="0"/>
              </a:defRPr>
            </a:lvl4pPr>
            <a:lvl5pPr marL="2057400" indent="-228600">
              <a:spcBef>
                <a:spcPct val="20000"/>
              </a:spcBef>
              <a:buClr>
                <a:schemeClr val="bg2"/>
              </a:buClr>
              <a:buSzPct val="75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9pPr>
          </a:lstStyle>
          <a:p>
            <a:pPr eaLnBrk="1" hangingPunct="1">
              <a:spcBef>
                <a:spcPct val="0"/>
              </a:spcBef>
              <a:buClrTx/>
              <a:buSzTx/>
              <a:buFontTx/>
              <a:buNone/>
            </a:pPr>
            <a:r>
              <a:rPr lang="en-US" altLang="en-US" sz="1400">
                <a:solidFill>
                  <a:srgbClr val="000000"/>
                </a:solidFill>
                <a:latin typeface="Calibri" panose="020F0502020204030204" pitchFamily="34" charset="0"/>
              </a:rPr>
              <a:t>Friends</a:t>
            </a:r>
          </a:p>
        </p:txBody>
      </p:sp>
      <p:sp>
        <p:nvSpPr>
          <p:cNvPr id="108552" name="TextBox 23"/>
          <p:cNvSpPr txBox="1">
            <a:spLocks noChangeArrowheads="1"/>
          </p:cNvSpPr>
          <p:nvPr/>
        </p:nvSpPr>
        <p:spPr bwMode="auto">
          <a:xfrm>
            <a:off x="2819400" y="987425"/>
            <a:ext cx="1219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Monotype Sorts" pitchFamily="2" charset="2"/>
              <a:buChar char="n"/>
              <a:defRPr sz="3200">
                <a:solidFill>
                  <a:schemeClr val="tx1"/>
                </a:solidFill>
                <a:latin typeface="Times New Roman" panose="02020603050405020304" pitchFamily="18" charset="0"/>
              </a:defRPr>
            </a:lvl1pPr>
            <a:lvl2pPr marL="742950" indent="-285750">
              <a:spcBef>
                <a:spcPct val="20000"/>
              </a:spcBef>
              <a:buClr>
                <a:schemeClr val="bg2"/>
              </a:buClr>
              <a:buSzPct val="75000"/>
              <a:buChar char="–"/>
              <a:defRPr sz="2800">
                <a:solidFill>
                  <a:schemeClr val="tx1"/>
                </a:solidFill>
                <a:latin typeface="Times New Roman" panose="02020603050405020304"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anose="02020603050405020304" pitchFamily="18" charset="0"/>
              </a:defRPr>
            </a:lvl3pPr>
            <a:lvl4pPr marL="1600200" indent="-228600">
              <a:spcBef>
                <a:spcPct val="20000"/>
              </a:spcBef>
              <a:buClr>
                <a:schemeClr val="bg2"/>
              </a:buClr>
              <a:buSzPct val="75000"/>
              <a:buChar char="–"/>
              <a:defRPr sz="2000">
                <a:solidFill>
                  <a:schemeClr val="tx1"/>
                </a:solidFill>
                <a:latin typeface="Times New Roman" panose="02020603050405020304" pitchFamily="18" charset="0"/>
              </a:defRPr>
            </a:lvl4pPr>
            <a:lvl5pPr marL="2057400" indent="-228600">
              <a:spcBef>
                <a:spcPct val="20000"/>
              </a:spcBef>
              <a:buClr>
                <a:schemeClr val="bg2"/>
              </a:buClr>
              <a:buSzPct val="75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9pPr>
          </a:lstStyle>
          <a:p>
            <a:pPr eaLnBrk="1" hangingPunct="1">
              <a:spcBef>
                <a:spcPct val="0"/>
              </a:spcBef>
              <a:buClrTx/>
              <a:buSzTx/>
              <a:buFontTx/>
              <a:buNone/>
            </a:pPr>
            <a:r>
              <a:rPr lang="en-US" altLang="en-US" sz="1400">
                <a:solidFill>
                  <a:srgbClr val="000000"/>
                </a:solidFill>
                <a:latin typeface="Calibri" panose="020F0502020204030204" pitchFamily="34" charset="0"/>
              </a:rPr>
              <a:t>Not friends</a:t>
            </a:r>
          </a:p>
        </p:txBody>
      </p:sp>
      <p:sp>
        <p:nvSpPr>
          <p:cNvPr id="26" name="Oval 25"/>
          <p:cNvSpPr/>
          <p:nvPr/>
        </p:nvSpPr>
        <p:spPr>
          <a:xfrm>
            <a:off x="2514600" y="2209800"/>
            <a:ext cx="381000" cy="381000"/>
          </a:xfrm>
          <a:prstGeom prst="ellipse">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27" name="Oval 26"/>
          <p:cNvSpPr/>
          <p:nvPr/>
        </p:nvSpPr>
        <p:spPr>
          <a:xfrm>
            <a:off x="5486400" y="2286000"/>
            <a:ext cx="381000" cy="3810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28" name="Oval 27"/>
          <p:cNvSpPr/>
          <p:nvPr/>
        </p:nvSpPr>
        <p:spPr>
          <a:xfrm>
            <a:off x="6858000" y="2209800"/>
            <a:ext cx="381000" cy="3810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cxnSp>
        <p:nvCxnSpPr>
          <p:cNvPr id="32" name="Straight Connector 31"/>
          <p:cNvCxnSpPr/>
          <p:nvPr/>
        </p:nvCxnSpPr>
        <p:spPr>
          <a:xfrm rot="16200000" flipH="1">
            <a:off x="3657600" y="2133600"/>
            <a:ext cx="762000" cy="609600"/>
          </a:xfrm>
          <a:prstGeom prst="line">
            <a:avLst/>
          </a:prstGeom>
          <a:ln w="381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rot="16200000" flipH="1">
            <a:off x="4991100" y="2095500"/>
            <a:ext cx="914400" cy="685800"/>
          </a:xfrm>
          <a:prstGeom prst="line">
            <a:avLst/>
          </a:prstGeom>
          <a:ln w="381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rot="5400000" flipH="1" flipV="1">
            <a:off x="4991100" y="2095500"/>
            <a:ext cx="914400" cy="685800"/>
          </a:xfrm>
          <a:prstGeom prst="line">
            <a:avLst/>
          </a:prstGeom>
          <a:ln w="381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70710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2"/>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6"/>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a:p>
            <a:endParaRPr lang="en-US" dirty="0"/>
          </a:p>
          <a:p>
            <a:endParaRPr lang="en-US" dirty="0"/>
          </a:p>
          <a:p>
            <a:endParaRPr lang="en-US" dirty="0"/>
          </a:p>
          <a:p>
            <a:pPr>
              <a:lnSpc>
                <a:spcPct val="90000"/>
              </a:lnSpc>
            </a:pPr>
            <a:r>
              <a:rPr lang="en-US" altLang="en-US" dirty="0"/>
              <a:t>Differences between friends predicted friendship dissolution beyond individual characteristics</a:t>
            </a:r>
          </a:p>
          <a:p>
            <a:pPr>
              <a:lnSpc>
                <a:spcPct val="90000"/>
              </a:lnSpc>
            </a:pPr>
            <a:r>
              <a:rPr lang="en-US" altLang="en-US" dirty="0"/>
              <a:t>Friendship stability is a function of similarity </a:t>
            </a:r>
          </a:p>
          <a:p>
            <a:endParaRPr lang="en-US" dirty="0"/>
          </a:p>
        </p:txBody>
      </p:sp>
      <p:sp>
        <p:nvSpPr>
          <p:cNvPr id="92163"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3200">
                <a:solidFill>
                  <a:schemeClr val="tx1"/>
                </a:solidFill>
                <a:latin typeface="Times New Roman" panose="02020603050405020304" pitchFamily="18" charset="0"/>
              </a:defRPr>
            </a:lvl1pPr>
            <a:lvl2pPr marL="37931725" indent="-37474525">
              <a:spcBef>
                <a:spcPct val="20000"/>
              </a:spcBef>
              <a:buClr>
                <a:schemeClr val="bg2"/>
              </a:buClr>
              <a:buSzPct val="75000"/>
              <a:buChar char="–"/>
              <a:defRPr sz="2800">
                <a:solidFill>
                  <a:schemeClr val="tx1"/>
                </a:solidFill>
                <a:latin typeface="Times New Roman" panose="02020603050405020304"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anose="02020603050405020304" pitchFamily="18" charset="0"/>
              </a:defRPr>
            </a:lvl3pPr>
            <a:lvl4pPr marL="1600200" indent="-228600">
              <a:spcBef>
                <a:spcPct val="20000"/>
              </a:spcBef>
              <a:buClr>
                <a:schemeClr val="bg2"/>
              </a:buClr>
              <a:buSzPct val="75000"/>
              <a:buChar char="–"/>
              <a:defRPr sz="2000">
                <a:solidFill>
                  <a:schemeClr val="tx1"/>
                </a:solidFill>
                <a:latin typeface="Times New Roman" panose="02020603050405020304" pitchFamily="18" charset="0"/>
              </a:defRPr>
            </a:lvl4pPr>
            <a:lvl5pPr marL="2057400" indent="-228600">
              <a:spcBef>
                <a:spcPct val="20000"/>
              </a:spcBef>
              <a:buClr>
                <a:schemeClr val="bg2"/>
              </a:buClr>
              <a:buSzPct val="75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9pPr>
          </a:lstStyle>
          <a:p>
            <a:pPr>
              <a:spcBef>
                <a:spcPct val="0"/>
              </a:spcBef>
              <a:buClrTx/>
              <a:buSzTx/>
              <a:buFontTx/>
              <a:buNone/>
            </a:pPr>
            <a:r>
              <a:rPr lang="en-US" altLang="en-US" sz="1400">
                <a:ea typeface="MS PGothic" panose="020B0600070205080204" pitchFamily="34" charset="-128"/>
              </a:rPr>
              <a:t>Messinger</a:t>
            </a:r>
          </a:p>
        </p:txBody>
      </p:sp>
      <p:pic>
        <p:nvPicPr>
          <p:cNvPr id="9216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486400" cy="3691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4723022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6172200" cy="939546"/>
          </a:xfrm>
        </p:spPr>
        <p:txBody>
          <a:bodyPr>
            <a:normAutofit/>
          </a:bodyPr>
          <a:lstStyle/>
          <a:p>
            <a:pPr marL="89154"/>
            <a:r>
              <a:rPr lang="en-US" sz="3300" dirty="0"/>
              <a:t>Who are the adolescents?</a:t>
            </a:r>
          </a:p>
        </p:txBody>
      </p:sp>
      <p:sp>
        <p:nvSpPr>
          <p:cNvPr id="3" name="Content Placeholder 2"/>
          <p:cNvSpPr>
            <a:spLocks noGrp="1"/>
          </p:cNvSpPr>
          <p:nvPr>
            <p:ph idx="1"/>
          </p:nvPr>
        </p:nvSpPr>
        <p:spPr>
          <a:xfrm>
            <a:off x="983975" y="2000250"/>
            <a:ext cx="6629399" cy="3829050"/>
          </a:xfrm>
        </p:spPr>
        <p:txBody>
          <a:bodyPr>
            <a:normAutofit/>
          </a:bodyPr>
          <a:lstStyle/>
          <a:p>
            <a:pPr>
              <a:lnSpc>
                <a:spcPct val="120000"/>
              </a:lnSpc>
              <a:spcBef>
                <a:spcPts val="450"/>
              </a:spcBef>
            </a:pPr>
            <a:r>
              <a:rPr lang="en-US" sz="1800" dirty="0"/>
              <a:t>410 adolescents (ages 12 </a:t>
            </a:r>
            <a:r>
              <a:rPr lang="mr-IN" sz="1800" dirty="0"/>
              <a:t>–</a:t>
            </a:r>
            <a:r>
              <a:rPr lang="en-US" sz="1800" dirty="0"/>
              <a:t> 15) </a:t>
            </a:r>
          </a:p>
          <a:p>
            <a:pPr>
              <a:lnSpc>
                <a:spcPct val="120000"/>
              </a:lnSpc>
              <a:spcBef>
                <a:spcPts val="450"/>
              </a:spcBef>
            </a:pPr>
            <a:endParaRPr lang="en-US" sz="1800" dirty="0"/>
          </a:p>
          <a:p>
            <a:pPr>
              <a:lnSpc>
                <a:spcPct val="120000"/>
              </a:lnSpc>
              <a:spcBef>
                <a:spcPts val="450"/>
              </a:spcBef>
            </a:pPr>
            <a:endParaRPr lang="en-US" sz="1800" dirty="0"/>
          </a:p>
          <a:p>
            <a:pPr>
              <a:lnSpc>
                <a:spcPct val="120000"/>
              </a:lnSpc>
              <a:spcBef>
                <a:spcPts val="450"/>
              </a:spcBef>
            </a:pPr>
            <a:endParaRPr lang="en-US" sz="1800" dirty="0"/>
          </a:p>
          <a:p>
            <a:pPr>
              <a:lnSpc>
                <a:spcPct val="120000"/>
              </a:lnSpc>
              <a:spcBef>
                <a:spcPts val="450"/>
              </a:spcBef>
            </a:pPr>
            <a:endParaRPr lang="en-US" sz="1800" dirty="0"/>
          </a:p>
          <a:p>
            <a:pPr>
              <a:lnSpc>
                <a:spcPct val="120000"/>
              </a:lnSpc>
              <a:spcBef>
                <a:spcPts val="450"/>
              </a:spcBef>
            </a:pPr>
            <a:endParaRPr lang="en-US" sz="1800" dirty="0"/>
          </a:p>
          <a:p>
            <a:pPr>
              <a:lnSpc>
                <a:spcPct val="120000"/>
              </a:lnSpc>
              <a:spcBef>
                <a:spcPts val="450"/>
              </a:spcBef>
            </a:pPr>
            <a:r>
              <a:rPr lang="en-US" sz="1800" dirty="0"/>
              <a:t>Attending 2 public schools from lower-middle to middle-class neighborhoods in small Northeast city</a:t>
            </a:r>
          </a:p>
          <a:p>
            <a:pPr lvl="1">
              <a:lnSpc>
                <a:spcPct val="120000"/>
              </a:lnSpc>
              <a:spcBef>
                <a:spcPts val="450"/>
              </a:spcBef>
            </a:pPr>
            <a:r>
              <a:rPr lang="en-US" sz="1500" dirty="0"/>
              <a:t>All were followed annually through 12</a:t>
            </a:r>
            <a:r>
              <a:rPr lang="en-US" sz="1500" baseline="30000" dirty="0"/>
              <a:t>th</a:t>
            </a:r>
            <a:r>
              <a:rPr lang="en-US" sz="1500" dirty="0"/>
              <a:t> grade</a:t>
            </a:r>
          </a:p>
          <a:p>
            <a:pPr lvl="1">
              <a:lnSpc>
                <a:spcPct val="120000"/>
              </a:lnSpc>
              <a:spcBef>
                <a:spcPts val="450"/>
              </a:spcBef>
            </a:pPr>
            <a:endParaRPr lang="en-US" sz="1650" dirty="0"/>
          </a:p>
          <a:p>
            <a:pPr lvl="1">
              <a:lnSpc>
                <a:spcPct val="120000"/>
              </a:lnSpc>
            </a:pPr>
            <a:endParaRPr lang="en-US" sz="1800" dirty="0"/>
          </a:p>
          <a:p>
            <a:pPr>
              <a:lnSpc>
                <a:spcPct val="120000"/>
              </a:lnSpc>
            </a:pPr>
            <a:endParaRPr lang="en-US" dirty="0"/>
          </a:p>
        </p:txBody>
      </p:sp>
      <p:sp>
        <p:nvSpPr>
          <p:cNvPr id="5" name="TextBox 4"/>
          <p:cNvSpPr txBox="1"/>
          <p:nvPr/>
        </p:nvSpPr>
        <p:spPr>
          <a:xfrm>
            <a:off x="7880192" y="5552301"/>
            <a:ext cx="1309974" cy="300082"/>
          </a:xfrm>
          <a:prstGeom prst="rect">
            <a:avLst/>
          </a:prstGeom>
          <a:noFill/>
        </p:spPr>
        <p:txBody>
          <a:bodyPr wrap="none" rtlCol="0">
            <a:spAutoFit/>
          </a:bodyPr>
          <a:lstStyle/>
          <a:p>
            <a:pPr defTabSz="685800"/>
            <a:r>
              <a:rPr lang="en-US" sz="1350" dirty="0">
                <a:solidFill>
                  <a:prstClr val="black"/>
                </a:solidFill>
              </a:rPr>
              <a:t>Rothman/Leite</a:t>
            </a:r>
          </a:p>
        </p:txBody>
      </p:sp>
      <p:sp>
        <p:nvSpPr>
          <p:cNvPr id="4" name="Rectangle 3">
            <a:extLst>
              <a:ext uri="{FF2B5EF4-FFF2-40B4-BE49-F238E27FC236}">
                <a16:creationId xmlns:a16="http://schemas.microsoft.com/office/drawing/2014/main" id="{FB442B4A-4164-EE49-893E-48649D886D79}"/>
              </a:ext>
            </a:extLst>
          </p:cNvPr>
          <p:cNvSpPr/>
          <p:nvPr/>
        </p:nvSpPr>
        <p:spPr>
          <a:xfrm>
            <a:off x="3486150" y="2485851"/>
            <a:ext cx="4572000" cy="1614288"/>
          </a:xfrm>
          <a:prstGeom prst="rect">
            <a:avLst/>
          </a:prstGeom>
        </p:spPr>
        <p:txBody>
          <a:bodyPr>
            <a:spAutoFit/>
          </a:bodyPr>
          <a:lstStyle/>
          <a:p>
            <a:pPr marL="346329" indent="-257175" defTabSz="685800" eaLnBrk="1" fontAlgn="auto" hangingPunct="1">
              <a:lnSpc>
                <a:spcPct val="120000"/>
              </a:lnSpc>
              <a:spcBef>
                <a:spcPts val="450"/>
              </a:spcBef>
              <a:spcAft>
                <a:spcPts val="0"/>
              </a:spcAft>
              <a:buClr>
                <a:srgbClr val="F0AD00"/>
              </a:buClr>
              <a:buSzPct val="80000"/>
              <a:buFont typeface="Wingdings" pitchFamily="2" charset="2"/>
              <a:buChar char="§"/>
            </a:pPr>
            <a:r>
              <a:rPr lang="en-US" dirty="0">
                <a:solidFill>
                  <a:prstClr val="black"/>
                </a:solidFill>
                <a:latin typeface="Corbel"/>
              </a:rPr>
              <a:t>72.4% Caucasian</a:t>
            </a:r>
          </a:p>
          <a:p>
            <a:pPr marL="346329" indent="-257175" defTabSz="685800" eaLnBrk="1" fontAlgn="auto" hangingPunct="1">
              <a:lnSpc>
                <a:spcPct val="120000"/>
              </a:lnSpc>
              <a:spcBef>
                <a:spcPts val="450"/>
              </a:spcBef>
              <a:spcAft>
                <a:spcPts val="0"/>
              </a:spcAft>
              <a:buClr>
                <a:srgbClr val="F0AD00"/>
              </a:buClr>
              <a:buSzPct val="80000"/>
              <a:buFont typeface="Wingdings" pitchFamily="2" charset="2"/>
              <a:buChar char="§"/>
            </a:pPr>
            <a:r>
              <a:rPr lang="en-US" dirty="0">
                <a:solidFill>
                  <a:prstClr val="black"/>
                </a:solidFill>
                <a:latin typeface="Corbel"/>
              </a:rPr>
              <a:t>16.1% African American</a:t>
            </a:r>
          </a:p>
          <a:p>
            <a:pPr marL="346329" indent="-257175" defTabSz="685800" eaLnBrk="1" fontAlgn="auto" hangingPunct="1">
              <a:lnSpc>
                <a:spcPct val="120000"/>
              </a:lnSpc>
              <a:spcBef>
                <a:spcPts val="450"/>
              </a:spcBef>
              <a:spcAft>
                <a:spcPts val="0"/>
              </a:spcAft>
              <a:buClr>
                <a:srgbClr val="F0AD00"/>
              </a:buClr>
              <a:buSzPct val="80000"/>
              <a:buFont typeface="Wingdings" pitchFamily="2" charset="2"/>
              <a:buChar char="§"/>
            </a:pPr>
            <a:r>
              <a:rPr lang="en-US" dirty="0">
                <a:solidFill>
                  <a:prstClr val="black"/>
                </a:solidFill>
                <a:latin typeface="Corbel"/>
              </a:rPr>
              <a:t>10% Latin American</a:t>
            </a:r>
          </a:p>
          <a:p>
            <a:pPr marL="346329" indent="-257175" defTabSz="685800" eaLnBrk="1" fontAlgn="auto" hangingPunct="1">
              <a:lnSpc>
                <a:spcPct val="120000"/>
              </a:lnSpc>
              <a:spcBef>
                <a:spcPts val="450"/>
              </a:spcBef>
              <a:spcAft>
                <a:spcPts val="0"/>
              </a:spcAft>
              <a:buClr>
                <a:srgbClr val="F0AD00"/>
              </a:buClr>
              <a:buSzPct val="80000"/>
              <a:buFont typeface="Wingdings" pitchFamily="2" charset="2"/>
              <a:buChar char="§"/>
            </a:pPr>
            <a:r>
              <a:rPr lang="en-US" dirty="0">
                <a:solidFill>
                  <a:prstClr val="black"/>
                </a:solidFill>
                <a:latin typeface="Corbel"/>
              </a:rPr>
              <a:t>1.5% Asian American</a:t>
            </a:r>
          </a:p>
        </p:txBody>
      </p:sp>
      <p:sp>
        <p:nvSpPr>
          <p:cNvPr id="6" name="Rectangle 5">
            <a:extLst>
              <a:ext uri="{FF2B5EF4-FFF2-40B4-BE49-F238E27FC236}">
                <a16:creationId xmlns:a16="http://schemas.microsoft.com/office/drawing/2014/main" id="{BF852631-FF22-B84B-9E2F-061D54790710}"/>
              </a:ext>
            </a:extLst>
          </p:cNvPr>
          <p:cNvSpPr/>
          <p:nvPr/>
        </p:nvSpPr>
        <p:spPr>
          <a:xfrm>
            <a:off x="1200150" y="2491165"/>
            <a:ext cx="4572000" cy="821250"/>
          </a:xfrm>
          <a:prstGeom prst="rect">
            <a:avLst/>
          </a:prstGeom>
        </p:spPr>
        <p:txBody>
          <a:bodyPr>
            <a:spAutoFit/>
          </a:bodyPr>
          <a:lstStyle/>
          <a:p>
            <a:pPr marL="548640" lvl="1" indent="-205740" defTabSz="685800" eaLnBrk="1" fontAlgn="auto" hangingPunct="1">
              <a:lnSpc>
                <a:spcPct val="120000"/>
              </a:lnSpc>
              <a:spcBef>
                <a:spcPts val="450"/>
              </a:spcBef>
              <a:spcAft>
                <a:spcPts val="0"/>
              </a:spcAft>
              <a:buClr>
                <a:srgbClr val="60B5CC"/>
              </a:buClr>
              <a:buSzPct val="90000"/>
              <a:buFont typeface="Wingdings"/>
              <a:buChar char=""/>
            </a:pPr>
            <a:r>
              <a:rPr lang="en-US" dirty="0">
                <a:solidFill>
                  <a:prstClr val="black"/>
                </a:solidFill>
                <a:latin typeface="Corbel"/>
              </a:rPr>
              <a:t>201 boys</a:t>
            </a:r>
          </a:p>
          <a:p>
            <a:pPr marL="548640" lvl="1" indent="-205740" defTabSz="685800" eaLnBrk="1" fontAlgn="auto" hangingPunct="1">
              <a:lnSpc>
                <a:spcPct val="120000"/>
              </a:lnSpc>
              <a:spcBef>
                <a:spcPts val="450"/>
              </a:spcBef>
              <a:spcAft>
                <a:spcPts val="0"/>
              </a:spcAft>
              <a:buClr>
                <a:srgbClr val="60B5CC"/>
              </a:buClr>
              <a:buSzPct val="90000"/>
              <a:buFont typeface="Wingdings"/>
              <a:buChar char=""/>
            </a:pPr>
            <a:r>
              <a:rPr lang="en-US" dirty="0">
                <a:solidFill>
                  <a:prstClr val="black"/>
                </a:solidFill>
                <a:latin typeface="Corbel"/>
              </a:rPr>
              <a:t>209 girls</a:t>
            </a:r>
          </a:p>
        </p:txBody>
      </p:sp>
    </p:spTree>
    <p:extLst>
      <p:ext uri="{BB962C8B-B14F-4D97-AF65-F5344CB8AC3E}">
        <p14:creationId xmlns:p14="http://schemas.microsoft.com/office/powerpoint/2010/main" val="5256758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7504" y="296802"/>
            <a:ext cx="6172200" cy="939546"/>
          </a:xfrm>
        </p:spPr>
        <p:txBody>
          <a:bodyPr>
            <a:normAutofit/>
          </a:bodyPr>
          <a:lstStyle/>
          <a:p>
            <a:pPr marL="89154"/>
            <a:r>
              <a:rPr lang="en-US" sz="3300" dirty="0"/>
              <a:t>Methods</a:t>
            </a:r>
          </a:p>
        </p:txBody>
      </p:sp>
      <p:sp>
        <p:nvSpPr>
          <p:cNvPr id="3" name="Content Placeholder 2"/>
          <p:cNvSpPr>
            <a:spLocks noGrp="1"/>
          </p:cNvSpPr>
          <p:nvPr>
            <p:ph idx="1"/>
          </p:nvPr>
        </p:nvSpPr>
        <p:spPr>
          <a:xfrm>
            <a:off x="407504" y="2000250"/>
            <a:ext cx="8647043" cy="3771900"/>
          </a:xfrm>
        </p:spPr>
        <p:txBody>
          <a:bodyPr>
            <a:noAutofit/>
          </a:bodyPr>
          <a:lstStyle/>
          <a:p>
            <a:pPr>
              <a:lnSpc>
                <a:spcPct val="120000"/>
              </a:lnSpc>
              <a:spcAft>
                <a:spcPts val="225"/>
              </a:spcAft>
            </a:pPr>
            <a:r>
              <a:rPr lang="en-US" sz="1800" dirty="0"/>
              <a:t>All students were given a list of every student in the grade</a:t>
            </a:r>
          </a:p>
          <a:p>
            <a:pPr lvl="1">
              <a:lnSpc>
                <a:spcPct val="120000"/>
              </a:lnSpc>
              <a:spcBef>
                <a:spcPts val="0"/>
              </a:spcBef>
              <a:spcAft>
                <a:spcPts val="225"/>
              </a:spcAft>
            </a:pPr>
            <a:r>
              <a:rPr lang="en-US" sz="1800" i="1" dirty="0"/>
              <a:t>Friendship nominations </a:t>
            </a:r>
            <a:r>
              <a:rPr lang="mr-IN" sz="1800" dirty="0"/>
              <a:t>–</a:t>
            </a:r>
            <a:r>
              <a:rPr lang="en-US" sz="1350" dirty="0"/>
              <a:t> “who are your best friends?” </a:t>
            </a:r>
          </a:p>
          <a:p>
            <a:pPr lvl="1">
              <a:lnSpc>
                <a:spcPct val="120000"/>
              </a:lnSpc>
              <a:spcBef>
                <a:spcPts val="0"/>
              </a:spcBef>
              <a:spcAft>
                <a:spcPts val="225"/>
              </a:spcAft>
            </a:pPr>
            <a:r>
              <a:rPr lang="en-US" sz="1800" i="1" dirty="0"/>
              <a:t>Peer nominations </a:t>
            </a:r>
            <a:r>
              <a:rPr lang="mr-IN" sz="1800" dirty="0"/>
              <a:t>–</a:t>
            </a:r>
            <a:r>
              <a:rPr lang="en-US" sz="1800" dirty="0"/>
              <a:t> </a:t>
            </a:r>
            <a:r>
              <a:rPr lang="en-US" sz="1350" dirty="0"/>
              <a:t>“who are the people that….</a:t>
            </a:r>
          </a:p>
          <a:p>
            <a:pPr lvl="2">
              <a:lnSpc>
                <a:spcPct val="120000"/>
              </a:lnSpc>
              <a:spcBef>
                <a:spcPts val="0"/>
              </a:spcBef>
              <a:spcAft>
                <a:spcPts val="225"/>
              </a:spcAft>
            </a:pPr>
            <a:r>
              <a:rPr lang="en-US" sz="1200" dirty="0"/>
              <a:t>you like the most?”</a:t>
            </a:r>
          </a:p>
          <a:p>
            <a:pPr lvl="2">
              <a:lnSpc>
                <a:spcPct val="120000"/>
              </a:lnSpc>
              <a:spcBef>
                <a:spcPts val="0"/>
              </a:spcBef>
              <a:spcAft>
                <a:spcPts val="225"/>
              </a:spcAft>
            </a:pPr>
            <a:r>
              <a:rPr lang="en-US" sz="1200" dirty="0"/>
              <a:t>you like the least?”</a:t>
            </a:r>
          </a:p>
          <a:p>
            <a:pPr lvl="2">
              <a:lnSpc>
                <a:spcPct val="120000"/>
              </a:lnSpc>
              <a:spcBef>
                <a:spcPts val="0"/>
              </a:spcBef>
              <a:spcAft>
                <a:spcPts val="225"/>
              </a:spcAft>
            </a:pPr>
            <a:r>
              <a:rPr lang="en-US" sz="1200" dirty="0"/>
              <a:t>start fights with, pick on, or tease others?”</a:t>
            </a:r>
          </a:p>
          <a:p>
            <a:pPr lvl="1">
              <a:lnSpc>
                <a:spcPct val="120000"/>
              </a:lnSpc>
              <a:spcBef>
                <a:spcPts val="0"/>
              </a:spcBef>
              <a:spcAft>
                <a:spcPts val="225"/>
              </a:spcAft>
            </a:pPr>
            <a:r>
              <a:rPr lang="en-US" sz="1800" i="1" dirty="0"/>
              <a:t>Teacher-reported school competence </a:t>
            </a:r>
            <a:r>
              <a:rPr lang="mr-IN" sz="1800" dirty="0"/>
              <a:t>–</a:t>
            </a:r>
            <a:r>
              <a:rPr lang="en-US" sz="1800" dirty="0"/>
              <a:t> </a:t>
            </a:r>
            <a:r>
              <a:rPr lang="en-US" sz="1500" dirty="0"/>
              <a:t>Multidimensional Self-Concept Scale</a:t>
            </a:r>
            <a:endParaRPr lang="en-US" sz="1800" b="1" dirty="0"/>
          </a:p>
          <a:p>
            <a:pPr>
              <a:lnSpc>
                <a:spcPct val="120000"/>
              </a:lnSpc>
              <a:spcAft>
                <a:spcPts val="225"/>
              </a:spcAft>
            </a:pPr>
            <a:endParaRPr lang="en-US" sz="1500" b="1" dirty="0"/>
          </a:p>
          <a:p>
            <a:pPr marL="329184" lvl="1" indent="-240030">
              <a:lnSpc>
                <a:spcPct val="120000"/>
              </a:lnSpc>
              <a:spcBef>
                <a:spcPts val="0"/>
              </a:spcBef>
              <a:spcAft>
                <a:spcPts val="225"/>
              </a:spcAft>
              <a:buClr>
                <a:schemeClr val="accent1"/>
              </a:buClr>
              <a:buSzPct val="80000"/>
              <a:buFont typeface="Wingdings 2"/>
              <a:buChar char=""/>
            </a:pPr>
            <a:r>
              <a:rPr lang="en-US" sz="1425" b="1" dirty="0"/>
              <a:t>Friendship</a:t>
            </a:r>
            <a:r>
              <a:rPr lang="en-US" sz="1425" dirty="0"/>
              <a:t> defined as any dyad in which both partners nominated one another for the first time in 7</a:t>
            </a:r>
            <a:r>
              <a:rPr lang="en-US" sz="1425" baseline="30000" dirty="0"/>
              <a:t>th</a:t>
            </a:r>
            <a:r>
              <a:rPr lang="en-US" sz="1425" dirty="0"/>
              <a:t> grade</a:t>
            </a:r>
          </a:p>
          <a:p>
            <a:pPr marL="528066" lvl="2" indent="-240030">
              <a:lnSpc>
                <a:spcPct val="120000"/>
              </a:lnSpc>
              <a:spcBef>
                <a:spcPts val="0"/>
              </a:spcBef>
              <a:spcAft>
                <a:spcPts val="225"/>
              </a:spcAft>
              <a:buClr>
                <a:schemeClr val="accent1"/>
              </a:buClr>
              <a:buSzPct val="80000"/>
              <a:buFont typeface="Wingdings 2"/>
              <a:buChar char=""/>
            </a:pPr>
            <a:r>
              <a:rPr lang="en-US" sz="1350" dirty="0"/>
              <a:t>Total of 573 friendships reported and entered into survival analyses</a:t>
            </a:r>
          </a:p>
          <a:p>
            <a:pPr>
              <a:lnSpc>
                <a:spcPct val="120000"/>
              </a:lnSpc>
              <a:spcAft>
                <a:spcPts val="225"/>
              </a:spcAft>
            </a:pPr>
            <a:r>
              <a:rPr lang="en-US" sz="1425" b="1" dirty="0"/>
              <a:t>Friendship dissolution </a:t>
            </a:r>
            <a:r>
              <a:rPr lang="en-US" sz="1425" dirty="0"/>
              <a:t>defined when one member of the friendship failed to nominate the other as a friend at a later point in the study</a:t>
            </a:r>
          </a:p>
        </p:txBody>
      </p:sp>
      <p:sp>
        <p:nvSpPr>
          <p:cNvPr id="5" name="TextBox 4"/>
          <p:cNvSpPr txBox="1"/>
          <p:nvPr/>
        </p:nvSpPr>
        <p:spPr>
          <a:xfrm>
            <a:off x="7790739" y="5633650"/>
            <a:ext cx="1309974" cy="300082"/>
          </a:xfrm>
          <a:prstGeom prst="rect">
            <a:avLst/>
          </a:prstGeom>
          <a:noFill/>
        </p:spPr>
        <p:txBody>
          <a:bodyPr wrap="none" rtlCol="0">
            <a:spAutoFit/>
          </a:bodyPr>
          <a:lstStyle/>
          <a:p>
            <a:pPr defTabSz="685800"/>
            <a:r>
              <a:rPr lang="en-US" sz="1350" dirty="0">
                <a:solidFill>
                  <a:prstClr val="black"/>
                </a:solidFill>
              </a:rPr>
              <a:t>Rothman/Leite</a:t>
            </a:r>
          </a:p>
        </p:txBody>
      </p:sp>
      <p:sp>
        <p:nvSpPr>
          <p:cNvPr id="6" name="Rectangle 5">
            <a:extLst>
              <a:ext uri="{FF2B5EF4-FFF2-40B4-BE49-F238E27FC236}">
                <a16:creationId xmlns:a16="http://schemas.microsoft.com/office/drawing/2014/main" id="{F0A33EA6-C7A6-D349-A1F6-92D5CF04653C}"/>
              </a:ext>
            </a:extLst>
          </p:cNvPr>
          <p:cNvSpPr/>
          <p:nvPr/>
        </p:nvSpPr>
        <p:spPr>
          <a:xfrm>
            <a:off x="3538331" y="3121776"/>
            <a:ext cx="4572000" cy="808426"/>
          </a:xfrm>
          <a:prstGeom prst="rect">
            <a:avLst/>
          </a:prstGeom>
        </p:spPr>
        <p:txBody>
          <a:bodyPr>
            <a:spAutoFit/>
          </a:bodyPr>
          <a:lstStyle/>
          <a:p>
            <a:pPr marL="747522" lvl="2" indent="-171450" defTabSz="685800" eaLnBrk="1" fontAlgn="auto" hangingPunct="1">
              <a:lnSpc>
                <a:spcPct val="120000"/>
              </a:lnSpc>
              <a:spcBef>
                <a:spcPts val="0"/>
              </a:spcBef>
              <a:spcAft>
                <a:spcPts val="225"/>
              </a:spcAft>
              <a:buClr>
                <a:srgbClr val="E66C7D"/>
              </a:buClr>
              <a:buFont typeface="Arial"/>
              <a:buChar char="▪"/>
            </a:pPr>
            <a:r>
              <a:rPr lang="en-US" sz="1200" dirty="0">
                <a:solidFill>
                  <a:prstClr val="black"/>
                </a:solidFill>
                <a:latin typeface="Corbel"/>
              </a:rPr>
              <a:t> ignore others when mad at them?”</a:t>
            </a:r>
          </a:p>
          <a:p>
            <a:pPr marL="747522" lvl="2" indent="-171450" defTabSz="685800" eaLnBrk="1" fontAlgn="auto" hangingPunct="1">
              <a:lnSpc>
                <a:spcPct val="120000"/>
              </a:lnSpc>
              <a:spcBef>
                <a:spcPts val="0"/>
              </a:spcBef>
              <a:spcAft>
                <a:spcPts val="225"/>
              </a:spcAft>
              <a:buClr>
                <a:srgbClr val="E66C7D"/>
              </a:buClr>
              <a:buFont typeface="Arial"/>
              <a:buChar char="▪"/>
            </a:pPr>
            <a:r>
              <a:rPr lang="en-US" sz="1200" dirty="0">
                <a:solidFill>
                  <a:prstClr val="black"/>
                </a:solidFill>
                <a:latin typeface="Corbel"/>
              </a:rPr>
              <a:t> get picked on when teased?”</a:t>
            </a:r>
          </a:p>
          <a:p>
            <a:pPr marL="747522" lvl="2" indent="-171450" defTabSz="685800" eaLnBrk="1" fontAlgn="auto" hangingPunct="1">
              <a:lnSpc>
                <a:spcPct val="120000"/>
              </a:lnSpc>
              <a:spcBef>
                <a:spcPts val="0"/>
              </a:spcBef>
              <a:spcAft>
                <a:spcPts val="225"/>
              </a:spcAft>
              <a:buClr>
                <a:srgbClr val="E66C7D"/>
              </a:buClr>
              <a:buFont typeface="Arial"/>
              <a:buChar char="▪"/>
            </a:pPr>
            <a:r>
              <a:rPr lang="en-US" sz="1200" dirty="0">
                <a:solidFill>
                  <a:prstClr val="black"/>
                </a:solidFill>
                <a:latin typeface="Corbel"/>
              </a:rPr>
              <a:t>are leaders?”</a:t>
            </a:r>
          </a:p>
        </p:txBody>
      </p:sp>
    </p:spTree>
    <p:extLst>
      <p:ext uri="{BB962C8B-B14F-4D97-AF65-F5344CB8AC3E}">
        <p14:creationId xmlns:p14="http://schemas.microsoft.com/office/powerpoint/2010/main" val="288146207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eaLnBrk="1" fontAlgn="auto" hangingPunct="1">
              <a:spcAft>
                <a:spcPts val="0"/>
              </a:spcAft>
              <a:defRPr/>
            </a:pPr>
            <a:r>
              <a:rPr lang="en-US" dirty="0">
                <a:solidFill>
                  <a:schemeClr val="accent1">
                    <a:satMod val="150000"/>
                  </a:schemeClr>
                </a:solidFill>
                <a:ea typeface="+mj-ea"/>
                <a:cs typeface="+mj-cs"/>
              </a:rPr>
              <a:t>Sources of Friendship Dissolution</a:t>
            </a:r>
          </a:p>
        </p:txBody>
      </p:sp>
      <p:sp>
        <p:nvSpPr>
          <p:cNvPr id="3" name="Content Placeholder 2"/>
          <p:cNvSpPr>
            <a:spLocks noGrp="1"/>
          </p:cNvSpPr>
          <p:nvPr>
            <p:ph idx="1"/>
          </p:nvPr>
        </p:nvSpPr>
        <p:spPr/>
        <p:txBody>
          <a:bodyPr rtlCol="0">
            <a:normAutofit fontScale="92500" lnSpcReduction="10000"/>
          </a:bodyPr>
          <a:lstStyle/>
          <a:p>
            <a:pPr marL="438912" indent="-320040" eaLnBrk="1" fontAlgn="auto" hangingPunct="1">
              <a:spcBef>
                <a:spcPts val="0"/>
              </a:spcBef>
              <a:spcAft>
                <a:spcPts val="0"/>
              </a:spcAft>
              <a:buFont typeface="Wingdings 2"/>
              <a:buChar char=""/>
              <a:defRPr/>
            </a:pPr>
            <a:r>
              <a:rPr lang="en-US" dirty="0">
                <a:ea typeface="+mn-ea"/>
                <a:cs typeface="+mn-cs"/>
              </a:rPr>
              <a:t>Dissimilarity in friendships disrupts perception that both people are benefitting equally</a:t>
            </a:r>
          </a:p>
          <a:p>
            <a:pPr marL="438912" indent="-320040" eaLnBrk="1" fontAlgn="auto" hangingPunct="1">
              <a:spcBef>
                <a:spcPts val="0"/>
              </a:spcBef>
              <a:spcAft>
                <a:spcPts val="0"/>
              </a:spcAft>
              <a:buFont typeface="Wingdings 2"/>
              <a:buChar char=""/>
              <a:defRPr/>
            </a:pPr>
            <a:r>
              <a:rPr lang="en-US" dirty="0">
                <a:ea typeface="+mn-ea"/>
                <a:cs typeface="+mn-cs"/>
              </a:rPr>
              <a:t>Undesirable individual characteristics (i.e., poor social skills, impulsivity, emotional/behavioral problems) may make it difficult to initiate and maintain friendships</a:t>
            </a:r>
          </a:p>
          <a:p>
            <a:pPr eaLnBrk="1" hangingPunct="1">
              <a:defRPr/>
            </a:pPr>
            <a:r>
              <a:rPr lang="en-US" altLang="en-US" i="1" u="sng" dirty="0">
                <a:ea typeface="+mn-ea"/>
                <a:cs typeface="+mn-cs"/>
              </a:rPr>
              <a:t>Goal of present study</a:t>
            </a:r>
            <a:r>
              <a:rPr lang="en-US" altLang="en-US" dirty="0">
                <a:ea typeface="+mn-ea"/>
                <a:cs typeface="+mn-cs"/>
              </a:rPr>
              <a:t>:</a:t>
            </a:r>
          </a:p>
          <a:p>
            <a:pPr lvl="1" eaLnBrk="1" hangingPunct="1">
              <a:buFont typeface="Wingdings 2" panose="05020102010507070707" pitchFamily="18" charset="2"/>
              <a:buChar char=""/>
              <a:defRPr/>
            </a:pPr>
            <a:r>
              <a:rPr lang="en-US" altLang="en-US" dirty="0">
                <a:ea typeface="+mn-ea"/>
              </a:rPr>
              <a:t>Examine dyadic differences in school-related behaviors together with individual levels of each behavior in order to predict the dissolution of friendships that formed in middle school</a:t>
            </a:r>
          </a:p>
        </p:txBody>
      </p:sp>
      <p:sp>
        <p:nvSpPr>
          <p:cNvPr id="4" name="TextBox 3"/>
          <p:cNvSpPr txBox="1"/>
          <p:nvPr/>
        </p:nvSpPr>
        <p:spPr>
          <a:xfrm>
            <a:off x="7321550" y="6096000"/>
            <a:ext cx="1804988" cy="646113"/>
          </a:xfrm>
          <a:prstGeom prst="rect">
            <a:avLst/>
          </a:prstGeom>
          <a:noFill/>
        </p:spPr>
        <p:txBody>
          <a:bodyPr>
            <a:spAutoFit/>
          </a:bodyPr>
          <a:lstStyle/>
          <a:p>
            <a:pPr>
              <a:defRPr/>
            </a:pPr>
            <a:r>
              <a:rPr lang="en-US" dirty="0">
                <a:solidFill>
                  <a:schemeClr val="bg2">
                    <a:lumMod val="75000"/>
                  </a:schemeClr>
                </a:solidFill>
                <a:latin typeface="Arial" charset="0"/>
                <a:ea typeface="+mn-ea"/>
              </a:rPr>
              <a:t>Mitsven, 2018 &amp; </a:t>
            </a:r>
            <a:r>
              <a:rPr lang="en-US" dirty="0" err="1">
                <a:solidFill>
                  <a:schemeClr val="bg2">
                    <a:lumMod val="75000"/>
                  </a:schemeClr>
                </a:solidFill>
                <a:latin typeface="Arial" charset="0"/>
                <a:ea typeface="+mn-ea"/>
              </a:rPr>
              <a:t>Kooi</a:t>
            </a:r>
            <a:r>
              <a:rPr lang="en-US" dirty="0">
                <a:solidFill>
                  <a:schemeClr val="bg2">
                    <a:lumMod val="75000"/>
                  </a:schemeClr>
                </a:solidFill>
                <a:latin typeface="Arial" charset="0"/>
                <a:ea typeface="+mn-ea"/>
              </a:rPr>
              <a:t>, 2017</a:t>
            </a:r>
          </a:p>
        </p:txBody>
      </p:sp>
      <p:sp>
        <p:nvSpPr>
          <p:cNvPr id="5" name="Footer Placeholder 4"/>
          <p:cNvSpPr>
            <a:spLocks noGrp="1"/>
          </p:cNvSpPr>
          <p:nvPr>
            <p:ph type="ftr" sz="quarter" idx="11"/>
          </p:nvPr>
        </p:nvSpPr>
        <p:spPr/>
        <p:txBody>
          <a:bodyPr/>
          <a:lstStyle/>
          <a:p>
            <a:r>
              <a:rPr lang="en-US"/>
              <a:t>Messinger</a:t>
            </a:r>
          </a:p>
        </p:txBody>
      </p:sp>
    </p:spTree>
    <p:extLst>
      <p:ext uri="{BB962C8B-B14F-4D97-AF65-F5344CB8AC3E}">
        <p14:creationId xmlns:p14="http://schemas.microsoft.com/office/powerpoint/2010/main" val="1608931524"/>
      </p:ext>
    </p:extLst>
  </p:cSld>
  <p:clrMapOvr>
    <a:masterClrMapping/>
  </p:clrMapOvr>
  <p:transition spd="slow"/>
</p:sld>
</file>

<file path=ppt/slides/slide10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a:solidFill>
                  <a:schemeClr val="accent1">
                    <a:satMod val="150000"/>
                  </a:schemeClr>
                </a:solidFill>
                <a:ea typeface="+mj-ea"/>
                <a:cs typeface="+mj-cs"/>
              </a:rPr>
              <a:t>Method</a:t>
            </a:r>
          </a:p>
        </p:txBody>
      </p:sp>
      <p:sp>
        <p:nvSpPr>
          <p:cNvPr id="3" name="Content Placeholder 2"/>
          <p:cNvSpPr>
            <a:spLocks noGrp="1"/>
          </p:cNvSpPr>
          <p:nvPr>
            <p:ph idx="1"/>
          </p:nvPr>
        </p:nvSpPr>
        <p:spPr>
          <a:xfrm>
            <a:off x="457200" y="1676400"/>
            <a:ext cx="8229600" cy="4876800"/>
          </a:xfrm>
        </p:spPr>
        <p:txBody>
          <a:bodyPr>
            <a:normAutofit fontScale="92500" lnSpcReduction="20000"/>
          </a:bodyPr>
          <a:lstStyle/>
          <a:p>
            <a:pPr eaLnBrk="1" hangingPunct="1">
              <a:lnSpc>
                <a:spcPct val="60000"/>
              </a:lnSpc>
              <a:spcAft>
                <a:spcPts val="600"/>
              </a:spcAft>
            </a:pPr>
            <a:r>
              <a:rPr lang="en-US" altLang="en-US" sz="2800" i="1" u="sng" dirty="0">
                <a:ea typeface="ＭＳ Ｐゴシック" panose="020B0600070205080204" pitchFamily="34" charset="-128"/>
              </a:rPr>
              <a:t>Participants:</a:t>
            </a:r>
          </a:p>
          <a:p>
            <a:pPr lvl="1" eaLnBrk="1" hangingPunct="1">
              <a:spcAft>
                <a:spcPts val="600"/>
              </a:spcAft>
            </a:pPr>
            <a:r>
              <a:rPr lang="en-US" altLang="en-US" sz="2400" dirty="0">
                <a:ea typeface="ＭＳ Ｐゴシック" panose="020B0600070205080204" pitchFamily="34" charset="-128"/>
              </a:rPr>
              <a:t>410 adolescents (12-15 years old) with at least 1 new, reciprocated friendship in 7</a:t>
            </a:r>
            <a:r>
              <a:rPr lang="en-US" altLang="en-US" sz="2400" baseline="30000" dirty="0">
                <a:ea typeface="ＭＳ Ｐゴシック" panose="020B0600070205080204" pitchFamily="34" charset="-128"/>
              </a:rPr>
              <a:t>th</a:t>
            </a:r>
            <a:r>
              <a:rPr lang="en-US" altLang="en-US" sz="2400" dirty="0">
                <a:ea typeface="ＭＳ Ｐゴシック" panose="020B0600070205080204" pitchFamily="34" charset="-128"/>
              </a:rPr>
              <a:t> grade (201 boys, 209 girls)</a:t>
            </a:r>
          </a:p>
          <a:p>
            <a:pPr lvl="1" eaLnBrk="1" hangingPunct="1">
              <a:spcAft>
                <a:spcPts val="600"/>
              </a:spcAft>
            </a:pPr>
            <a:r>
              <a:rPr lang="en-US" altLang="en-US" sz="2400" dirty="0">
                <a:ea typeface="ＭＳ Ｐゴシック" panose="020B0600070205080204" pitchFamily="34" charset="-128"/>
              </a:rPr>
              <a:t>Participants were followed from 7</a:t>
            </a:r>
            <a:r>
              <a:rPr lang="en-US" altLang="en-US" sz="2400" baseline="30000" dirty="0">
                <a:ea typeface="ＭＳ Ｐゴシック" panose="020B0600070205080204" pitchFamily="34" charset="-128"/>
              </a:rPr>
              <a:t>th</a:t>
            </a:r>
            <a:r>
              <a:rPr lang="en-US" altLang="en-US" sz="2400" dirty="0">
                <a:ea typeface="ＭＳ Ｐゴシック" panose="020B0600070205080204" pitchFamily="34" charset="-128"/>
              </a:rPr>
              <a:t> grade until 12</a:t>
            </a:r>
            <a:r>
              <a:rPr lang="en-US" altLang="en-US" sz="2400" baseline="30000" dirty="0">
                <a:ea typeface="ＭＳ Ｐゴシック" panose="020B0600070205080204" pitchFamily="34" charset="-128"/>
              </a:rPr>
              <a:t>th</a:t>
            </a:r>
            <a:r>
              <a:rPr lang="en-US" altLang="en-US" sz="2400" dirty="0">
                <a:ea typeface="ＭＳ Ｐゴシック" panose="020B0600070205080204" pitchFamily="34" charset="-128"/>
              </a:rPr>
              <a:t> grade</a:t>
            </a:r>
          </a:p>
          <a:p>
            <a:pPr lvl="1" eaLnBrk="1" hangingPunct="1">
              <a:spcAft>
                <a:spcPts val="600"/>
              </a:spcAft>
            </a:pPr>
            <a:r>
              <a:rPr lang="en-US" altLang="en-US" sz="2400" dirty="0">
                <a:ea typeface="ＭＳ Ｐゴシック" panose="020B0600070205080204" pitchFamily="34" charset="-128"/>
              </a:rPr>
              <a:t>Those who participated in the study through their senior year had higher school competence</a:t>
            </a:r>
          </a:p>
          <a:p>
            <a:pPr eaLnBrk="1" hangingPunct="1">
              <a:spcAft>
                <a:spcPts val="600"/>
              </a:spcAft>
            </a:pPr>
            <a:r>
              <a:rPr lang="en-US" altLang="en-US" sz="2800" i="1" u="sng" dirty="0">
                <a:ea typeface="ＭＳ Ｐゴシック" panose="020B0600070205080204" pitchFamily="34" charset="-128"/>
              </a:rPr>
              <a:t>Measures:</a:t>
            </a:r>
          </a:p>
          <a:p>
            <a:pPr lvl="1" eaLnBrk="1" hangingPunct="1">
              <a:spcAft>
                <a:spcPts val="600"/>
              </a:spcAft>
            </a:pPr>
            <a:r>
              <a:rPr lang="en-US" altLang="en-US" sz="2400" dirty="0">
                <a:ea typeface="ＭＳ Ｐゴシック" panose="020B0600070205080204" pitchFamily="34" charset="-128"/>
              </a:rPr>
              <a:t>Peer nominations</a:t>
            </a:r>
          </a:p>
          <a:p>
            <a:pPr lvl="2" eaLnBrk="1" hangingPunct="1">
              <a:spcAft>
                <a:spcPts val="600"/>
              </a:spcAft>
            </a:pPr>
            <a:r>
              <a:rPr lang="en-US" altLang="en-US" sz="2000" dirty="0">
                <a:ea typeface="ＭＳ Ｐゴシック" panose="020B0600070205080204" pitchFamily="34" charset="-128"/>
              </a:rPr>
              <a:t>Friendship </a:t>
            </a:r>
            <a:r>
              <a:rPr lang="ja-JP" altLang="en-US" sz="2000" dirty="0">
                <a:ea typeface="ＭＳ Ｐゴシック" panose="020B0600070205080204" pitchFamily="34" charset="-128"/>
              </a:rPr>
              <a:t>“</a:t>
            </a:r>
            <a:r>
              <a:rPr lang="en-US" altLang="ja-JP" sz="2000" dirty="0">
                <a:ea typeface="ＭＳ Ｐゴシック" panose="020B0600070205080204" pitchFamily="34" charset="-128"/>
              </a:rPr>
              <a:t>dissolution</a:t>
            </a:r>
            <a:r>
              <a:rPr lang="ja-JP" altLang="en-US" sz="2000" dirty="0">
                <a:ea typeface="ＭＳ Ｐゴシック" panose="020B0600070205080204" pitchFamily="34" charset="-128"/>
              </a:rPr>
              <a:t>”</a:t>
            </a:r>
            <a:r>
              <a:rPr lang="en-US" altLang="ja-JP" sz="2000" dirty="0">
                <a:ea typeface="ＭＳ Ｐゴシック" panose="020B0600070205080204" pitchFamily="34" charset="-128"/>
              </a:rPr>
              <a:t> happened when one friend no longer nominated that particular friend </a:t>
            </a:r>
          </a:p>
          <a:p>
            <a:pPr lvl="1" eaLnBrk="1" hangingPunct="1">
              <a:spcAft>
                <a:spcPts val="600"/>
              </a:spcAft>
            </a:pPr>
            <a:r>
              <a:rPr lang="en-US" altLang="en-US" sz="2400" dirty="0">
                <a:ea typeface="ＭＳ Ｐゴシック" panose="020B0600070205080204" pitchFamily="34" charset="-128"/>
              </a:rPr>
              <a:t>Friendship nominations</a:t>
            </a:r>
          </a:p>
          <a:p>
            <a:pPr lvl="1" eaLnBrk="1" hangingPunct="1">
              <a:spcAft>
                <a:spcPts val="600"/>
              </a:spcAft>
            </a:pPr>
            <a:r>
              <a:rPr lang="en-US" altLang="en-US" sz="2400" dirty="0">
                <a:ea typeface="ＭＳ Ｐゴシック" panose="020B0600070205080204" pitchFamily="34" charset="-128"/>
              </a:rPr>
              <a:t>Teacher reported school competence (Multidimensional Self Concept Scale)</a:t>
            </a:r>
          </a:p>
        </p:txBody>
      </p:sp>
      <p:sp>
        <p:nvSpPr>
          <p:cNvPr id="4" name="TextBox 3"/>
          <p:cNvSpPr txBox="1"/>
          <p:nvPr/>
        </p:nvSpPr>
        <p:spPr>
          <a:xfrm>
            <a:off x="5426075" y="6400800"/>
            <a:ext cx="3946525" cy="369888"/>
          </a:xfrm>
          <a:prstGeom prst="rect">
            <a:avLst/>
          </a:prstGeom>
          <a:noFill/>
        </p:spPr>
        <p:txBody>
          <a:bodyPr>
            <a:spAutoFit/>
          </a:bodyPr>
          <a:lstStyle/>
          <a:p>
            <a:pPr>
              <a:defRPr/>
            </a:pPr>
            <a:r>
              <a:rPr lang="en-US" dirty="0">
                <a:solidFill>
                  <a:schemeClr val="bg2">
                    <a:lumMod val="75000"/>
                  </a:schemeClr>
                </a:solidFill>
                <a:latin typeface="Arial" charset="0"/>
                <a:ea typeface="+mn-ea"/>
              </a:rPr>
              <a:t>Mitsven, 2018; Bailey &amp; </a:t>
            </a:r>
            <a:r>
              <a:rPr lang="en-US" dirty="0" err="1">
                <a:solidFill>
                  <a:schemeClr val="bg2">
                    <a:lumMod val="75000"/>
                  </a:schemeClr>
                </a:solidFill>
                <a:latin typeface="Arial" charset="0"/>
                <a:ea typeface="+mn-ea"/>
              </a:rPr>
              <a:t>Kooi</a:t>
            </a:r>
            <a:r>
              <a:rPr lang="en-US" dirty="0">
                <a:solidFill>
                  <a:schemeClr val="bg2">
                    <a:lumMod val="75000"/>
                  </a:schemeClr>
                </a:solidFill>
                <a:latin typeface="Arial" charset="0"/>
                <a:ea typeface="+mn-ea"/>
              </a:rPr>
              <a:t>, 2017</a:t>
            </a:r>
          </a:p>
        </p:txBody>
      </p:sp>
      <p:sp>
        <p:nvSpPr>
          <p:cNvPr id="5" name="Footer Placeholder 4"/>
          <p:cNvSpPr>
            <a:spLocks noGrp="1"/>
          </p:cNvSpPr>
          <p:nvPr>
            <p:ph type="ftr" sz="quarter" idx="11"/>
          </p:nvPr>
        </p:nvSpPr>
        <p:spPr/>
        <p:txBody>
          <a:bodyPr/>
          <a:lstStyle/>
          <a:p>
            <a:r>
              <a:rPr lang="en-US"/>
              <a:t>Messinger</a:t>
            </a:r>
          </a:p>
        </p:txBody>
      </p:sp>
    </p:spTree>
    <p:extLst>
      <p:ext uri="{BB962C8B-B14F-4D97-AF65-F5344CB8AC3E}">
        <p14:creationId xmlns:p14="http://schemas.microsoft.com/office/powerpoint/2010/main" val="224554313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0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a:solidFill>
                  <a:schemeClr val="accent1">
                    <a:satMod val="150000"/>
                  </a:schemeClr>
                </a:solidFill>
                <a:ea typeface="+mj-ea"/>
                <a:cs typeface="+mj-cs"/>
              </a:rPr>
              <a:t>Statistical Approach</a:t>
            </a:r>
          </a:p>
        </p:txBody>
      </p:sp>
      <p:sp>
        <p:nvSpPr>
          <p:cNvPr id="20482" name="Content Placeholder 2"/>
          <p:cNvSpPr>
            <a:spLocks noGrp="1"/>
          </p:cNvSpPr>
          <p:nvPr>
            <p:ph idx="1"/>
          </p:nvPr>
        </p:nvSpPr>
        <p:spPr>
          <a:xfrm>
            <a:off x="304800" y="1752600"/>
            <a:ext cx="8534400" cy="4648200"/>
          </a:xfrm>
        </p:spPr>
        <p:txBody>
          <a:bodyPr/>
          <a:lstStyle/>
          <a:p>
            <a:pPr eaLnBrk="1" hangingPunct="1"/>
            <a:r>
              <a:rPr lang="en-US" altLang="en-US" dirty="0">
                <a:ea typeface="ＭＳ Ｐゴシック" panose="020B0600070205080204" pitchFamily="34" charset="-128"/>
              </a:rPr>
              <a:t>A discrete- time survival analysis allowed for multiple, correlated predictors to predict friendship dissolution</a:t>
            </a:r>
          </a:p>
          <a:p>
            <a:pPr eaLnBrk="1" hangingPunct="1"/>
            <a:r>
              <a:rPr lang="en-US" altLang="en-US" i="1" u="sng" dirty="0">
                <a:ea typeface="ＭＳ Ｐゴシック" panose="020B0600070205080204" pitchFamily="34" charset="-128"/>
              </a:rPr>
              <a:t>Hazard curve</a:t>
            </a:r>
            <a:r>
              <a:rPr lang="en-US" altLang="en-US" dirty="0">
                <a:ea typeface="ＭＳ Ｐゴシック" panose="020B0600070205080204" pitchFamily="34" charset="-128"/>
              </a:rPr>
              <a:t>: probability a reciprocated  friendship from 7</a:t>
            </a:r>
            <a:r>
              <a:rPr lang="en-US" altLang="en-US" baseline="30000" dirty="0">
                <a:ea typeface="ＭＳ Ｐゴシック" panose="020B0600070205080204" pitchFamily="34" charset="-128"/>
              </a:rPr>
              <a:t>th</a:t>
            </a:r>
            <a:r>
              <a:rPr lang="en-US" altLang="en-US" dirty="0">
                <a:ea typeface="ＭＳ Ｐゴシック" panose="020B0600070205080204" pitchFamily="34" charset="-128"/>
              </a:rPr>
              <a:t> grade will dissolve at each grade</a:t>
            </a:r>
          </a:p>
          <a:p>
            <a:pPr eaLnBrk="1" hangingPunct="1"/>
            <a:r>
              <a:rPr lang="en-US" altLang="en-US" i="1" u="sng" dirty="0">
                <a:ea typeface="ＭＳ Ｐゴシック" panose="020B0600070205080204" pitchFamily="34" charset="-128"/>
              </a:rPr>
              <a:t>Survival curve</a:t>
            </a:r>
            <a:r>
              <a:rPr lang="en-US" altLang="en-US" dirty="0">
                <a:ea typeface="ＭＳ Ｐゴシック" panose="020B0600070205080204" pitchFamily="34" charset="-128"/>
              </a:rPr>
              <a:t>: probability that a reciprocated friendship will continue at each grade</a:t>
            </a:r>
          </a:p>
        </p:txBody>
      </p:sp>
      <p:sp>
        <p:nvSpPr>
          <p:cNvPr id="5" name="TextBox 4"/>
          <p:cNvSpPr txBox="1"/>
          <p:nvPr/>
        </p:nvSpPr>
        <p:spPr>
          <a:xfrm>
            <a:off x="5334000" y="6411913"/>
            <a:ext cx="4724400" cy="369887"/>
          </a:xfrm>
          <a:prstGeom prst="rect">
            <a:avLst/>
          </a:prstGeom>
          <a:noFill/>
        </p:spPr>
        <p:txBody>
          <a:bodyPr>
            <a:spAutoFit/>
          </a:bodyPr>
          <a:lstStyle/>
          <a:p>
            <a:pPr>
              <a:defRPr/>
            </a:pPr>
            <a:r>
              <a:rPr lang="en-US" dirty="0">
                <a:solidFill>
                  <a:schemeClr val="bg2">
                    <a:lumMod val="75000"/>
                  </a:schemeClr>
                </a:solidFill>
                <a:latin typeface="Arial" charset="0"/>
                <a:ea typeface="+mn-ea"/>
              </a:rPr>
              <a:t>Mitsven, 2018; Bailey &amp; </a:t>
            </a:r>
            <a:r>
              <a:rPr lang="en-US" dirty="0" err="1">
                <a:solidFill>
                  <a:schemeClr val="bg2">
                    <a:lumMod val="75000"/>
                  </a:schemeClr>
                </a:solidFill>
                <a:latin typeface="Arial" charset="0"/>
                <a:ea typeface="+mn-ea"/>
              </a:rPr>
              <a:t>Kooi</a:t>
            </a:r>
            <a:r>
              <a:rPr lang="en-US" dirty="0">
                <a:solidFill>
                  <a:schemeClr val="bg2">
                    <a:lumMod val="75000"/>
                  </a:schemeClr>
                </a:solidFill>
                <a:latin typeface="Arial" charset="0"/>
                <a:ea typeface="+mn-ea"/>
              </a:rPr>
              <a:t>, 2017</a:t>
            </a:r>
          </a:p>
        </p:txBody>
      </p:sp>
      <p:sp>
        <p:nvSpPr>
          <p:cNvPr id="3" name="Footer Placeholder 2"/>
          <p:cNvSpPr>
            <a:spLocks noGrp="1"/>
          </p:cNvSpPr>
          <p:nvPr>
            <p:ph type="ftr" sz="quarter" idx="11"/>
          </p:nvPr>
        </p:nvSpPr>
        <p:spPr/>
        <p:txBody>
          <a:bodyPr/>
          <a:lstStyle/>
          <a:p>
            <a:r>
              <a:rPr lang="en-US"/>
              <a:t>Messinger</a:t>
            </a:r>
          </a:p>
        </p:txBody>
      </p:sp>
    </p:spTree>
    <p:extLst>
      <p:ext uri="{BB962C8B-B14F-4D97-AF65-F5344CB8AC3E}">
        <p14:creationId xmlns:p14="http://schemas.microsoft.com/office/powerpoint/2010/main" val="189001837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0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a:solidFill>
                  <a:schemeClr val="accent1">
                    <a:satMod val="150000"/>
                  </a:schemeClr>
                </a:solidFill>
                <a:ea typeface="+mj-ea"/>
                <a:cs typeface="+mj-cs"/>
              </a:rPr>
              <a:t>Model Construction</a:t>
            </a:r>
          </a:p>
        </p:txBody>
      </p:sp>
      <p:sp>
        <p:nvSpPr>
          <p:cNvPr id="22530" name="Content Placeholder 2"/>
          <p:cNvSpPr>
            <a:spLocks noGrp="1"/>
          </p:cNvSpPr>
          <p:nvPr>
            <p:ph idx="1"/>
          </p:nvPr>
        </p:nvSpPr>
        <p:spPr/>
        <p:txBody>
          <a:bodyPr/>
          <a:lstStyle/>
          <a:p>
            <a:pPr eaLnBrk="1" hangingPunct="1">
              <a:lnSpc>
                <a:spcPct val="90000"/>
              </a:lnSpc>
            </a:pPr>
            <a:r>
              <a:rPr lang="en-US" altLang="en-US" sz="2700" dirty="0">
                <a:ea typeface="ＭＳ Ｐゴシック" panose="020B0600070205080204" pitchFamily="34" charset="-128"/>
              </a:rPr>
              <a:t>Step 1: Evaluate the constant hazard assumption to determine if dissolution probability varied by grade</a:t>
            </a:r>
          </a:p>
          <a:p>
            <a:pPr eaLnBrk="1" hangingPunct="1">
              <a:lnSpc>
                <a:spcPct val="90000"/>
              </a:lnSpc>
            </a:pPr>
            <a:r>
              <a:rPr lang="en-US" altLang="en-US" sz="2700" dirty="0">
                <a:ea typeface="ＭＳ Ｐゴシック" panose="020B0600070205080204" pitchFamily="34" charset="-128"/>
              </a:rPr>
              <a:t>Step 2: Evaluate the proportionality assumption to determine whether a predictor’</a:t>
            </a:r>
            <a:r>
              <a:rPr lang="en-US" altLang="ja-JP" sz="2700" dirty="0">
                <a:ea typeface="ＭＳ Ｐゴシック" panose="020B0600070205080204" pitchFamily="34" charset="-128"/>
              </a:rPr>
              <a:t>s effect vary by grade</a:t>
            </a:r>
          </a:p>
          <a:p>
            <a:pPr lvl="1" eaLnBrk="1" hangingPunct="1">
              <a:lnSpc>
                <a:spcPct val="90000"/>
              </a:lnSpc>
            </a:pPr>
            <a:r>
              <a:rPr lang="en-US" altLang="en-US" sz="2400" dirty="0">
                <a:ea typeface="ＭＳ Ｐゴシック" panose="020B0600070205080204" pitchFamily="34" charset="-128"/>
              </a:rPr>
              <a:t>Categorized predictors as either individual characteristics or dyadic difference scores</a:t>
            </a:r>
          </a:p>
          <a:p>
            <a:pPr eaLnBrk="1" hangingPunct="1">
              <a:lnSpc>
                <a:spcPct val="90000"/>
              </a:lnSpc>
            </a:pPr>
            <a:r>
              <a:rPr lang="en-US" altLang="en-US" sz="2700" dirty="0">
                <a:ea typeface="ＭＳ Ｐゴシック" panose="020B0600070205080204" pitchFamily="34" charset="-128"/>
              </a:rPr>
              <a:t>Step 3: Estimated the models that included either all the Grade 7 individual characteristics or all of the Grade 7 dyadic difference scores as predictors</a:t>
            </a:r>
          </a:p>
          <a:p>
            <a:pPr eaLnBrk="1" hangingPunct="1">
              <a:lnSpc>
                <a:spcPct val="90000"/>
              </a:lnSpc>
            </a:pPr>
            <a:r>
              <a:rPr lang="en-US" altLang="en-US" sz="2700" dirty="0">
                <a:ea typeface="ＭＳ Ｐゴシック" panose="020B0600070205080204" pitchFamily="34" charset="-128"/>
              </a:rPr>
              <a:t>Step 4: Estimated the final model that included the statistically significant predictors </a:t>
            </a:r>
          </a:p>
          <a:p>
            <a:pPr eaLnBrk="1" hangingPunct="1">
              <a:lnSpc>
                <a:spcPct val="90000"/>
              </a:lnSpc>
            </a:pPr>
            <a:endParaRPr lang="en-US" altLang="en-US" sz="2700" dirty="0">
              <a:ea typeface="ＭＳ Ｐゴシック" panose="020B0600070205080204" pitchFamily="34" charset="-128"/>
            </a:endParaRPr>
          </a:p>
        </p:txBody>
      </p:sp>
      <p:sp>
        <p:nvSpPr>
          <p:cNvPr id="4" name="TextBox 3"/>
          <p:cNvSpPr txBox="1"/>
          <p:nvPr/>
        </p:nvSpPr>
        <p:spPr>
          <a:xfrm>
            <a:off x="7391400" y="6400800"/>
            <a:ext cx="1639888" cy="369888"/>
          </a:xfrm>
          <a:prstGeom prst="rect">
            <a:avLst/>
          </a:prstGeom>
          <a:noFill/>
        </p:spPr>
        <p:txBody>
          <a:bodyPr>
            <a:spAutoFit/>
          </a:bodyPr>
          <a:lstStyle/>
          <a:p>
            <a:pPr>
              <a:defRPr/>
            </a:pPr>
            <a:r>
              <a:rPr lang="en-US" dirty="0">
                <a:solidFill>
                  <a:schemeClr val="bg2">
                    <a:lumMod val="75000"/>
                  </a:schemeClr>
                </a:solidFill>
                <a:latin typeface="Arial" charset="0"/>
                <a:ea typeface="+mn-ea"/>
              </a:rPr>
              <a:t>Kooi, 2017</a:t>
            </a:r>
          </a:p>
        </p:txBody>
      </p:sp>
      <p:sp>
        <p:nvSpPr>
          <p:cNvPr id="3" name="Footer Placeholder 2"/>
          <p:cNvSpPr>
            <a:spLocks noGrp="1"/>
          </p:cNvSpPr>
          <p:nvPr>
            <p:ph type="ftr" sz="quarter" idx="11"/>
          </p:nvPr>
        </p:nvSpPr>
        <p:spPr/>
        <p:txBody>
          <a:bodyPr/>
          <a:lstStyle/>
          <a:p>
            <a:r>
              <a:rPr lang="en-US"/>
              <a:t>Messinger</a:t>
            </a:r>
          </a:p>
        </p:txBody>
      </p:sp>
    </p:spTree>
    <p:extLst>
      <p:ext uri="{BB962C8B-B14F-4D97-AF65-F5344CB8AC3E}">
        <p14:creationId xmlns:p14="http://schemas.microsoft.com/office/powerpoint/2010/main" val="182163891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026"/>
          <p:cNvSpPr>
            <a:spLocks noGrp="1" noChangeArrowheads="1"/>
          </p:cNvSpPr>
          <p:nvPr>
            <p:ph type="title"/>
          </p:nvPr>
        </p:nvSpPr>
        <p:spPr/>
        <p:txBody>
          <a:bodyPr>
            <a:normAutofit fontScale="90000"/>
          </a:bodyPr>
          <a:lstStyle/>
          <a:p>
            <a:pPr eaLnBrk="1" fontAlgn="auto" hangingPunct="1">
              <a:spcAft>
                <a:spcPts val="0"/>
              </a:spcAft>
              <a:defRPr/>
            </a:pPr>
            <a:r>
              <a:rPr lang="en-US" altLang="en-US" dirty="0">
                <a:solidFill>
                  <a:schemeClr val="accent1">
                    <a:satMod val="150000"/>
                  </a:schemeClr>
                </a:solidFill>
                <a:ea typeface="+mj-ea"/>
                <a:cs typeface="+mj-cs"/>
              </a:rPr>
              <a:t>Hazard and Survival Curves Describing Friendship Dissolution</a:t>
            </a:r>
          </a:p>
        </p:txBody>
      </p:sp>
      <p:pic>
        <p:nvPicPr>
          <p:cNvPr id="24578" name="Picture 1" descr="Screen Shot 2018-04-02 at 10.24.03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1600200"/>
            <a:ext cx="4398963"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TextBox 2"/>
          <p:cNvSpPr txBox="1">
            <a:spLocks noChangeArrowheads="1"/>
          </p:cNvSpPr>
          <p:nvPr/>
        </p:nvSpPr>
        <p:spPr bwMode="auto">
          <a:xfrm>
            <a:off x="5867400" y="2667000"/>
            <a:ext cx="2667000" cy="13843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1400"/>
              <a:t>The probability that a reciprocated friendship that began in the 7</a:t>
            </a:r>
            <a:r>
              <a:rPr lang="en-US" altLang="en-US" sz="1400" baseline="30000"/>
              <a:t>th</a:t>
            </a:r>
            <a:r>
              <a:rPr lang="en-US" altLang="en-US" sz="1400"/>
              <a:t> grade would dissolve at each subsequent grade declined significantly over time.</a:t>
            </a:r>
          </a:p>
        </p:txBody>
      </p:sp>
      <p:sp>
        <p:nvSpPr>
          <p:cNvPr id="10" name="TextBox 9"/>
          <p:cNvSpPr txBox="1"/>
          <p:nvPr/>
        </p:nvSpPr>
        <p:spPr>
          <a:xfrm>
            <a:off x="7391400" y="6400800"/>
            <a:ext cx="1639888" cy="369888"/>
          </a:xfrm>
          <a:prstGeom prst="rect">
            <a:avLst/>
          </a:prstGeom>
          <a:noFill/>
        </p:spPr>
        <p:txBody>
          <a:bodyPr>
            <a:spAutoFit/>
          </a:bodyPr>
          <a:lstStyle/>
          <a:p>
            <a:pPr>
              <a:defRPr/>
            </a:pPr>
            <a:r>
              <a:rPr lang="en-US" dirty="0">
                <a:solidFill>
                  <a:schemeClr val="bg2">
                    <a:lumMod val="75000"/>
                  </a:schemeClr>
                </a:solidFill>
                <a:latin typeface="Arial" charset="0"/>
                <a:ea typeface="+mn-ea"/>
              </a:rPr>
              <a:t>Mitsven, 2018</a:t>
            </a:r>
          </a:p>
        </p:txBody>
      </p:sp>
      <p:sp>
        <p:nvSpPr>
          <p:cNvPr id="24581" name="TextBox 10"/>
          <p:cNvSpPr txBox="1">
            <a:spLocks noChangeArrowheads="1"/>
          </p:cNvSpPr>
          <p:nvPr/>
        </p:nvSpPr>
        <p:spPr bwMode="auto">
          <a:xfrm>
            <a:off x="152400" y="5181600"/>
            <a:ext cx="2667000" cy="9540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1400"/>
              <a:t>The probability that a reciprocated friendship would continue at each subsequent grade also declined over time.</a:t>
            </a:r>
          </a:p>
        </p:txBody>
      </p:sp>
      <p:sp>
        <p:nvSpPr>
          <p:cNvPr id="2" name="Footer Placeholder 1"/>
          <p:cNvSpPr>
            <a:spLocks noGrp="1"/>
          </p:cNvSpPr>
          <p:nvPr>
            <p:ph type="ftr" sz="quarter" idx="11"/>
          </p:nvPr>
        </p:nvSpPr>
        <p:spPr/>
        <p:txBody>
          <a:bodyPr/>
          <a:lstStyle/>
          <a:p>
            <a:r>
              <a:rPr lang="en-US"/>
              <a:t>Messinger</a:t>
            </a:r>
          </a:p>
        </p:txBody>
      </p:sp>
    </p:spTree>
    <p:extLst>
      <p:ext uri="{BB962C8B-B14F-4D97-AF65-F5344CB8AC3E}">
        <p14:creationId xmlns:p14="http://schemas.microsoft.com/office/powerpoint/2010/main" val="2407214154"/>
      </p:ext>
    </p:extLst>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err="1"/>
              <a:t>Coplan</a:t>
            </a:r>
            <a:r>
              <a:rPr lang="en-US" dirty="0"/>
              <a:t> et al. (2004)  Methods</a:t>
            </a:r>
          </a:p>
        </p:txBody>
      </p:sp>
      <p:sp>
        <p:nvSpPr>
          <p:cNvPr id="3" name="Content Placeholder 2"/>
          <p:cNvSpPr>
            <a:spLocks noGrp="1"/>
          </p:cNvSpPr>
          <p:nvPr>
            <p:ph idx="1"/>
          </p:nvPr>
        </p:nvSpPr>
        <p:spPr>
          <a:xfrm>
            <a:off x="251026" y="1775191"/>
            <a:ext cx="8892973" cy="4625609"/>
          </a:xfrm>
        </p:spPr>
        <p:txBody>
          <a:bodyPr>
            <a:normAutofit/>
          </a:bodyPr>
          <a:lstStyle/>
          <a:p>
            <a:r>
              <a:rPr lang="en-US" dirty="0"/>
              <a:t>2 samples of preschool-age children (~50 mos.)</a:t>
            </a:r>
          </a:p>
          <a:p>
            <a:r>
              <a:rPr lang="en-US" u="sng" dirty="0"/>
              <a:t>Parents</a:t>
            </a:r>
            <a:r>
              <a:rPr lang="en-US" dirty="0"/>
              <a:t> reported:</a:t>
            </a:r>
          </a:p>
          <a:p>
            <a:pPr lvl="1"/>
            <a:r>
              <a:rPr lang="en-US" dirty="0"/>
              <a:t> Conflicted Shyness, Social Disinterest (both), questions about child’s temperament (S1), parenting style (S2), and maternal social goals (S2).</a:t>
            </a:r>
          </a:p>
          <a:p>
            <a:r>
              <a:rPr lang="en-US" u="sng" dirty="0"/>
              <a:t>Teachers</a:t>
            </a:r>
            <a:r>
              <a:rPr lang="en-US" dirty="0"/>
              <a:t> rated preschool adjustment with peers.</a:t>
            </a:r>
          </a:p>
          <a:p>
            <a:r>
              <a:rPr lang="en-US" dirty="0"/>
              <a:t>Sample 1: Coded observations of free play time</a:t>
            </a:r>
          </a:p>
          <a:p>
            <a:r>
              <a:rPr lang="en-US" dirty="0"/>
              <a:t>Sample 2: Perceived social competence &amp; play preference (alone, with peer, with teacher)</a:t>
            </a:r>
          </a:p>
        </p:txBody>
      </p:sp>
      <p:sp>
        <p:nvSpPr>
          <p:cNvPr id="4" name="Footer Placeholder 3"/>
          <p:cNvSpPr>
            <a:spLocks noGrp="1"/>
          </p:cNvSpPr>
          <p:nvPr>
            <p:ph type="ftr" sz="quarter" idx="11"/>
          </p:nvPr>
        </p:nvSpPr>
        <p:spPr/>
        <p:txBody>
          <a:bodyPr/>
          <a:lstStyle/>
          <a:p>
            <a:r>
              <a:rPr lang="en-US"/>
              <a:t>Messinger</a:t>
            </a:r>
          </a:p>
        </p:txBody>
      </p:sp>
    </p:spTree>
    <p:extLst>
      <p:ext uri="{BB962C8B-B14F-4D97-AF65-F5344CB8AC3E}">
        <p14:creationId xmlns:p14="http://schemas.microsoft.com/office/powerpoint/2010/main" val="138084494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itle 1"/>
          <p:cNvSpPr>
            <a:spLocks noGrp="1"/>
          </p:cNvSpPr>
          <p:nvPr>
            <p:ph type="title"/>
          </p:nvPr>
        </p:nvSpPr>
        <p:spPr/>
        <p:txBody>
          <a:bodyPr>
            <a:normAutofit fontScale="90000"/>
          </a:bodyPr>
          <a:lstStyle/>
          <a:p>
            <a:pPr eaLnBrk="1" fontAlgn="auto" hangingPunct="1">
              <a:spcAft>
                <a:spcPts val="0"/>
              </a:spcAft>
              <a:defRPr/>
            </a:pPr>
            <a:r>
              <a:rPr lang="en-US" altLang="en-US" dirty="0">
                <a:solidFill>
                  <a:schemeClr val="accent1">
                    <a:satMod val="150000"/>
                  </a:schemeClr>
                </a:solidFill>
                <a:ea typeface="+mj-ea"/>
                <a:cs typeface="+mj-cs"/>
              </a:rPr>
              <a:t>Dyadic Differences Are Significant Predictors of Friendship Dissolution</a:t>
            </a:r>
          </a:p>
        </p:txBody>
      </p:sp>
      <p:pic>
        <p:nvPicPr>
          <p:cNvPr id="26626" name="Content Placeholder 6"/>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a:xfrm>
            <a:off x="228600" y="1524000"/>
            <a:ext cx="7315200" cy="5181600"/>
          </a:xfrm>
        </p:spPr>
      </p:pic>
      <p:sp>
        <p:nvSpPr>
          <p:cNvPr id="8" name="Rectangle 7"/>
          <p:cNvSpPr/>
          <p:nvPr/>
        </p:nvSpPr>
        <p:spPr bwMode="auto">
          <a:xfrm>
            <a:off x="2362200" y="3733800"/>
            <a:ext cx="990600" cy="457200"/>
          </a:xfrm>
          <a:prstGeom prst="rect">
            <a:avLst/>
          </a:prstGeom>
          <a:noFill/>
          <a:ln w="38100" cap="flat" cmpd="sng" algn="ctr">
            <a:solidFill>
              <a:schemeClr val="accent6"/>
            </a:solidFill>
            <a:prstDash val="solid"/>
            <a:round/>
            <a:headEnd type="none" w="med" len="med"/>
            <a:tailEnd type="none" w="med" len="med"/>
          </a:ln>
        </p:spPr>
        <p:style>
          <a:lnRef idx="2">
            <a:schemeClr val="accent6"/>
          </a:lnRef>
          <a:fillRef idx="1">
            <a:schemeClr val="lt1"/>
          </a:fillRef>
          <a:effectRef idx="0">
            <a:schemeClr val="accent6"/>
          </a:effectRef>
          <a:fontRef idx="minor">
            <a:schemeClr val="dk1"/>
          </a:fontRef>
        </p:style>
        <p:txBody>
          <a:bodyPr/>
          <a:lstStyle/>
          <a:p>
            <a:pPr>
              <a:defRPr/>
            </a:pPr>
            <a:endParaRPr lang="en-US">
              <a:solidFill>
                <a:schemeClr val="tx1"/>
              </a:solidFill>
            </a:endParaRPr>
          </a:p>
        </p:txBody>
      </p:sp>
      <p:sp>
        <p:nvSpPr>
          <p:cNvPr id="9" name="Rectangle 8"/>
          <p:cNvSpPr/>
          <p:nvPr/>
        </p:nvSpPr>
        <p:spPr bwMode="auto">
          <a:xfrm>
            <a:off x="3429000" y="3733800"/>
            <a:ext cx="990600" cy="457200"/>
          </a:xfrm>
          <a:prstGeom prst="rect">
            <a:avLst/>
          </a:prstGeom>
          <a:noFill/>
          <a:ln w="38100" cap="flat" cmpd="sng" algn="ctr">
            <a:solidFill>
              <a:schemeClr val="accent6"/>
            </a:solidFill>
            <a:prstDash val="solid"/>
            <a:round/>
            <a:headEnd type="none" w="med" len="med"/>
            <a:tailEnd type="none" w="med" len="med"/>
          </a:ln>
        </p:spPr>
        <p:style>
          <a:lnRef idx="2">
            <a:schemeClr val="accent6"/>
          </a:lnRef>
          <a:fillRef idx="1">
            <a:schemeClr val="lt1"/>
          </a:fillRef>
          <a:effectRef idx="0">
            <a:schemeClr val="accent6"/>
          </a:effectRef>
          <a:fontRef idx="minor">
            <a:schemeClr val="dk1"/>
          </a:fontRef>
        </p:style>
        <p:txBody>
          <a:bodyPr/>
          <a:lstStyle/>
          <a:p>
            <a:pPr>
              <a:defRPr/>
            </a:pPr>
            <a:endParaRPr lang="en-US">
              <a:solidFill>
                <a:schemeClr val="tx1"/>
              </a:solidFill>
            </a:endParaRPr>
          </a:p>
        </p:txBody>
      </p:sp>
      <p:sp>
        <p:nvSpPr>
          <p:cNvPr id="10" name="Rectangle 9"/>
          <p:cNvSpPr/>
          <p:nvPr/>
        </p:nvSpPr>
        <p:spPr bwMode="auto">
          <a:xfrm>
            <a:off x="4648200" y="3733800"/>
            <a:ext cx="990600" cy="457200"/>
          </a:xfrm>
          <a:prstGeom prst="rect">
            <a:avLst/>
          </a:prstGeom>
          <a:noFill/>
          <a:ln w="38100" cap="flat" cmpd="sng" algn="ctr">
            <a:solidFill>
              <a:schemeClr val="accent6"/>
            </a:solidFill>
            <a:prstDash val="solid"/>
            <a:round/>
            <a:headEnd type="none" w="med" len="med"/>
            <a:tailEnd type="none" w="med" len="med"/>
          </a:ln>
        </p:spPr>
        <p:style>
          <a:lnRef idx="2">
            <a:schemeClr val="accent6"/>
          </a:lnRef>
          <a:fillRef idx="1">
            <a:schemeClr val="lt1"/>
          </a:fillRef>
          <a:effectRef idx="0">
            <a:schemeClr val="accent6"/>
          </a:effectRef>
          <a:fontRef idx="minor">
            <a:schemeClr val="dk1"/>
          </a:fontRef>
        </p:style>
        <p:txBody>
          <a:bodyPr/>
          <a:lstStyle/>
          <a:p>
            <a:pPr>
              <a:defRPr/>
            </a:pPr>
            <a:endParaRPr lang="en-US">
              <a:solidFill>
                <a:schemeClr val="tx1"/>
              </a:solidFill>
            </a:endParaRPr>
          </a:p>
        </p:txBody>
      </p:sp>
      <p:sp>
        <p:nvSpPr>
          <p:cNvPr id="12" name="Rectangle 11"/>
          <p:cNvSpPr/>
          <p:nvPr/>
        </p:nvSpPr>
        <p:spPr bwMode="auto">
          <a:xfrm>
            <a:off x="1143000" y="3733800"/>
            <a:ext cx="990600" cy="457200"/>
          </a:xfrm>
          <a:prstGeom prst="rect">
            <a:avLst/>
          </a:prstGeom>
          <a:noFill/>
          <a:ln w="38100" cap="flat" cmpd="sng" algn="ctr">
            <a:solidFill>
              <a:schemeClr val="accent6"/>
            </a:solidFill>
            <a:prstDash val="solid"/>
            <a:round/>
            <a:headEnd type="none" w="med" len="med"/>
            <a:tailEnd type="none" w="med" len="med"/>
          </a:ln>
        </p:spPr>
        <p:style>
          <a:lnRef idx="2">
            <a:schemeClr val="accent6"/>
          </a:lnRef>
          <a:fillRef idx="1">
            <a:schemeClr val="lt1"/>
          </a:fillRef>
          <a:effectRef idx="0">
            <a:schemeClr val="accent6"/>
          </a:effectRef>
          <a:fontRef idx="minor">
            <a:schemeClr val="dk1"/>
          </a:fontRef>
        </p:style>
        <p:txBody>
          <a:bodyPr/>
          <a:lstStyle/>
          <a:p>
            <a:pPr>
              <a:defRPr/>
            </a:pPr>
            <a:endParaRPr lang="en-US">
              <a:solidFill>
                <a:schemeClr val="tx1"/>
              </a:solidFill>
            </a:endParaRPr>
          </a:p>
        </p:txBody>
      </p:sp>
      <p:sp>
        <p:nvSpPr>
          <p:cNvPr id="13" name="TextBox 12"/>
          <p:cNvSpPr txBox="1"/>
          <p:nvPr/>
        </p:nvSpPr>
        <p:spPr>
          <a:xfrm>
            <a:off x="7391400" y="6400800"/>
            <a:ext cx="1639888" cy="369888"/>
          </a:xfrm>
          <a:prstGeom prst="rect">
            <a:avLst/>
          </a:prstGeom>
          <a:noFill/>
        </p:spPr>
        <p:txBody>
          <a:bodyPr>
            <a:spAutoFit/>
          </a:bodyPr>
          <a:lstStyle/>
          <a:p>
            <a:pPr>
              <a:defRPr/>
            </a:pPr>
            <a:r>
              <a:rPr lang="en-US" dirty="0">
                <a:solidFill>
                  <a:schemeClr val="bg2">
                    <a:lumMod val="75000"/>
                  </a:schemeClr>
                </a:solidFill>
                <a:latin typeface="Arial" charset="0"/>
                <a:ea typeface="+mn-ea"/>
              </a:rPr>
              <a:t>Mitsven, 2018</a:t>
            </a:r>
          </a:p>
        </p:txBody>
      </p:sp>
      <p:sp>
        <p:nvSpPr>
          <p:cNvPr id="2" name="Footer Placeholder 1"/>
          <p:cNvSpPr>
            <a:spLocks noGrp="1"/>
          </p:cNvSpPr>
          <p:nvPr>
            <p:ph type="ftr" sz="quarter" idx="11"/>
          </p:nvPr>
        </p:nvSpPr>
        <p:spPr/>
        <p:txBody>
          <a:bodyPr/>
          <a:lstStyle/>
          <a:p>
            <a:r>
              <a:rPr lang="en-US"/>
              <a:t>Messinger</a:t>
            </a:r>
          </a:p>
        </p:txBody>
      </p:sp>
    </p:spTree>
    <p:extLst>
      <p:ext uri="{BB962C8B-B14F-4D97-AF65-F5344CB8AC3E}">
        <p14:creationId xmlns:p14="http://schemas.microsoft.com/office/powerpoint/2010/main" val="771830833"/>
      </p:ext>
    </p:extLst>
  </p:cSld>
  <p:clrMapOvr>
    <a:masterClrMapping/>
  </p:clrMapOvr>
  <p:transition spd="slow"/>
</p:sld>
</file>

<file path=ppt/slides/slide1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Dyadic differences predict dissolution</a:t>
            </a:r>
          </a:p>
        </p:txBody>
      </p:sp>
      <p:sp>
        <p:nvSpPr>
          <p:cNvPr id="3" name="Content Placeholder 2"/>
          <p:cNvSpPr>
            <a:spLocks noGrp="1"/>
          </p:cNvSpPr>
          <p:nvPr>
            <p:ph idx="1"/>
          </p:nvPr>
        </p:nvSpPr>
        <p:spPr>
          <a:xfrm>
            <a:off x="-76200" y="2169414"/>
            <a:ext cx="4629150" cy="3714750"/>
          </a:xfrm>
        </p:spPr>
        <p:txBody>
          <a:bodyPr>
            <a:noAutofit/>
          </a:bodyPr>
          <a:lstStyle/>
          <a:p>
            <a:pPr marL="528066" lvl="2" indent="-240030">
              <a:spcBef>
                <a:spcPts val="450"/>
              </a:spcBef>
              <a:spcAft>
                <a:spcPts val="450"/>
              </a:spcAft>
              <a:buClr>
                <a:schemeClr val="accent1"/>
              </a:buClr>
              <a:buSzPct val="80000"/>
              <a:buFont typeface="Wingdings 2"/>
              <a:buChar char=""/>
            </a:pPr>
            <a:r>
              <a:rPr lang="en-US" sz="1650" dirty="0"/>
              <a:t>The following dyadic difference variables predicted both the occurrence and timing of friendship dissolution</a:t>
            </a:r>
          </a:p>
          <a:p>
            <a:pPr marL="850392" lvl="4" indent="-240030">
              <a:spcBef>
                <a:spcPts val="450"/>
              </a:spcBef>
              <a:spcAft>
                <a:spcPts val="450"/>
              </a:spcAft>
              <a:buClr>
                <a:schemeClr val="accent1"/>
              </a:buClr>
              <a:buSzPct val="80000"/>
              <a:buFont typeface="Wingdings 2"/>
              <a:buChar char=""/>
            </a:pPr>
            <a:r>
              <a:rPr lang="en-US" sz="1650" b="1" dirty="0"/>
              <a:t>Being in an opposite-sex friendship</a:t>
            </a:r>
            <a:r>
              <a:rPr lang="en-US" sz="1050" b="1" dirty="0"/>
              <a:t> </a:t>
            </a:r>
            <a:r>
              <a:rPr lang="en-US" sz="1350" dirty="0"/>
              <a:t>(odds 3.9x higher)</a:t>
            </a:r>
          </a:p>
          <a:p>
            <a:pPr marL="850392" lvl="4" indent="-240030">
              <a:spcBef>
                <a:spcPts val="450"/>
              </a:spcBef>
              <a:spcAft>
                <a:spcPts val="450"/>
              </a:spcAft>
              <a:buClr>
                <a:schemeClr val="accent1"/>
              </a:buClr>
              <a:buSzPct val="80000"/>
              <a:buFont typeface="Wingdings 2"/>
              <a:buChar char=""/>
            </a:pPr>
            <a:r>
              <a:rPr lang="en-US" sz="1650" b="1" dirty="0"/>
              <a:t>Differing in peer acceptance </a:t>
            </a:r>
            <a:r>
              <a:rPr lang="en-US" sz="1350" dirty="0"/>
              <a:t>(odds 23% higher for every SD difference)</a:t>
            </a:r>
          </a:p>
          <a:p>
            <a:pPr marL="850392" lvl="4" indent="-240030">
              <a:spcBef>
                <a:spcPts val="450"/>
              </a:spcBef>
              <a:spcAft>
                <a:spcPts val="450"/>
              </a:spcAft>
              <a:buClr>
                <a:schemeClr val="accent1"/>
              </a:buClr>
              <a:buSzPct val="80000"/>
              <a:buFont typeface="Wingdings 2"/>
              <a:buChar char=""/>
            </a:pPr>
            <a:r>
              <a:rPr lang="en-US" sz="1650" b="1" dirty="0"/>
              <a:t>Differing in physical aggression </a:t>
            </a:r>
            <a:r>
              <a:rPr lang="en-US" sz="1350" dirty="0"/>
              <a:t>(odds 43% higher for every SD difference)</a:t>
            </a:r>
          </a:p>
          <a:p>
            <a:pPr marL="850392" lvl="4" indent="-240030">
              <a:spcBef>
                <a:spcPts val="450"/>
              </a:spcBef>
              <a:spcAft>
                <a:spcPts val="450"/>
              </a:spcAft>
              <a:buClr>
                <a:schemeClr val="accent1"/>
              </a:buClr>
              <a:buSzPct val="80000"/>
              <a:buFont typeface="Wingdings 2"/>
              <a:buChar char=""/>
            </a:pPr>
            <a:r>
              <a:rPr lang="en-US" sz="1650" b="1" dirty="0"/>
              <a:t>Differing in school competence </a:t>
            </a:r>
            <a:r>
              <a:rPr lang="en-US" sz="1350" dirty="0"/>
              <a:t>(odds 35% higher for every SD difference)</a:t>
            </a:r>
          </a:p>
        </p:txBody>
      </p:sp>
      <p:sp>
        <p:nvSpPr>
          <p:cNvPr id="6" name="TextBox 5"/>
          <p:cNvSpPr txBox="1"/>
          <p:nvPr/>
        </p:nvSpPr>
        <p:spPr>
          <a:xfrm>
            <a:off x="7829550" y="5607165"/>
            <a:ext cx="1309974" cy="300082"/>
          </a:xfrm>
          <a:prstGeom prst="rect">
            <a:avLst/>
          </a:prstGeom>
          <a:noFill/>
        </p:spPr>
        <p:txBody>
          <a:bodyPr wrap="none" rtlCol="0">
            <a:spAutoFit/>
          </a:bodyPr>
          <a:lstStyle/>
          <a:p>
            <a:pPr defTabSz="685800"/>
            <a:r>
              <a:rPr lang="en-US" sz="1350" dirty="0">
                <a:solidFill>
                  <a:prstClr val="black"/>
                </a:solidFill>
              </a:rPr>
              <a:t>Rothman/Leite</a:t>
            </a:r>
          </a:p>
        </p:txBody>
      </p:sp>
      <p:pic>
        <p:nvPicPr>
          <p:cNvPr id="8" name="Picture 7">
            <a:extLst>
              <a:ext uri="{FF2B5EF4-FFF2-40B4-BE49-F238E27FC236}">
                <a16:creationId xmlns:a16="http://schemas.microsoft.com/office/drawing/2014/main" id="{6A1E78D9-18B1-CF40-AA65-94DFE7F35714}"/>
              </a:ext>
            </a:extLst>
          </p:cNvPr>
          <p:cNvPicPr>
            <a:picLocks noChangeAspect="1"/>
          </p:cNvPicPr>
          <p:nvPr/>
        </p:nvPicPr>
        <p:blipFill rotWithShape="1">
          <a:blip r:embed="rId3"/>
          <a:srcRect r="4519"/>
          <a:stretch/>
        </p:blipFill>
        <p:spPr>
          <a:xfrm>
            <a:off x="4464208" y="2387280"/>
            <a:ext cx="4629150" cy="3129969"/>
          </a:xfrm>
          <a:prstGeom prst="rect">
            <a:avLst/>
          </a:prstGeom>
        </p:spPr>
      </p:pic>
    </p:spTree>
    <p:extLst>
      <p:ext uri="{BB962C8B-B14F-4D97-AF65-F5344CB8AC3E}">
        <p14:creationId xmlns:p14="http://schemas.microsoft.com/office/powerpoint/2010/main" val="68367301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eaLnBrk="1" fontAlgn="auto" hangingPunct="1">
              <a:spcAft>
                <a:spcPts val="0"/>
              </a:spcAft>
              <a:defRPr/>
            </a:pPr>
            <a:r>
              <a:rPr lang="en-US" dirty="0">
                <a:solidFill>
                  <a:schemeClr val="accent1">
                    <a:satMod val="150000"/>
                  </a:schemeClr>
                </a:solidFill>
                <a:ea typeface="+mj-ea"/>
                <a:cs typeface="+mj-cs"/>
              </a:rPr>
              <a:t>Final model predictors were dyadic</a:t>
            </a:r>
          </a:p>
        </p:txBody>
      </p:sp>
      <p:sp>
        <p:nvSpPr>
          <p:cNvPr id="3" name="Content Placeholder 2"/>
          <p:cNvSpPr>
            <a:spLocks noGrp="1"/>
          </p:cNvSpPr>
          <p:nvPr>
            <p:ph idx="1"/>
          </p:nvPr>
        </p:nvSpPr>
        <p:spPr/>
        <p:txBody>
          <a:bodyPr rtlCol="0">
            <a:normAutofit fontScale="85000" lnSpcReduction="10000"/>
          </a:bodyPr>
          <a:lstStyle/>
          <a:p>
            <a:pPr marL="438912" indent="-320040" eaLnBrk="1" fontAlgn="auto" hangingPunct="1">
              <a:spcBef>
                <a:spcPts val="0"/>
              </a:spcBef>
              <a:spcAft>
                <a:spcPts val="0"/>
              </a:spcAft>
              <a:buFont typeface="Wingdings 2"/>
              <a:buChar char=""/>
              <a:defRPr/>
            </a:pPr>
            <a:r>
              <a:rPr lang="en-US" dirty="0">
                <a:ea typeface="+mn-ea"/>
                <a:cs typeface="+mn-cs"/>
              </a:rPr>
              <a:t>Significant predictors were: sex, peer acceptance, physical aggression, and school competence</a:t>
            </a:r>
          </a:p>
          <a:p>
            <a:pPr marL="731520" lvl="1" indent="-274320" eaLnBrk="1" fontAlgn="auto" hangingPunct="1">
              <a:spcAft>
                <a:spcPts val="0"/>
              </a:spcAft>
              <a:buFont typeface="Wingdings"/>
              <a:buChar char=""/>
              <a:defRPr/>
            </a:pPr>
            <a:r>
              <a:rPr lang="en-US" dirty="0">
                <a:ea typeface="+mn-ea"/>
              </a:rPr>
              <a:t>Dissolution was 3.9 times higher for different-sex friends</a:t>
            </a:r>
          </a:p>
          <a:p>
            <a:pPr marL="731520" lvl="1" indent="-274320" eaLnBrk="1" fontAlgn="auto" hangingPunct="1">
              <a:spcAft>
                <a:spcPts val="0"/>
              </a:spcAft>
              <a:buFont typeface="Wingdings"/>
              <a:buChar char=""/>
              <a:defRPr/>
            </a:pPr>
            <a:r>
              <a:rPr lang="en-US" dirty="0">
                <a:ea typeface="+mn-ea"/>
              </a:rPr>
              <a:t>23% higher for each SD in differing peer acceptance</a:t>
            </a:r>
          </a:p>
          <a:p>
            <a:pPr marL="731520" lvl="1" indent="-274320" eaLnBrk="1" fontAlgn="auto" hangingPunct="1">
              <a:spcAft>
                <a:spcPts val="0"/>
              </a:spcAft>
              <a:buFont typeface="Wingdings"/>
              <a:buChar char=""/>
              <a:defRPr/>
            </a:pPr>
            <a:r>
              <a:rPr lang="en-US" dirty="0">
                <a:ea typeface="+mn-ea"/>
              </a:rPr>
              <a:t>43% higher for each SD in differing physical aggression</a:t>
            </a:r>
          </a:p>
          <a:p>
            <a:pPr marL="731520" lvl="1" indent="-274320" eaLnBrk="1" fontAlgn="auto" hangingPunct="1">
              <a:spcAft>
                <a:spcPts val="0"/>
              </a:spcAft>
              <a:buFont typeface="Wingdings"/>
              <a:buChar char=""/>
              <a:defRPr/>
            </a:pPr>
            <a:r>
              <a:rPr lang="en-US" dirty="0">
                <a:ea typeface="+mn-ea"/>
              </a:rPr>
              <a:t>35% higher for each SD in differing school competence</a:t>
            </a:r>
            <a:endParaRPr lang="en-US" sz="1200" dirty="0">
              <a:ea typeface="+mn-ea"/>
            </a:endParaRPr>
          </a:p>
          <a:p>
            <a:pPr marL="457200" lvl="1" indent="0" eaLnBrk="1" fontAlgn="auto" hangingPunct="1">
              <a:spcAft>
                <a:spcPts val="0"/>
              </a:spcAft>
              <a:buFont typeface="Wingdings" panose="05000000000000000000" pitchFamily="2" charset="2"/>
              <a:buNone/>
              <a:defRPr/>
            </a:pPr>
            <a:endParaRPr lang="en-US" dirty="0">
              <a:ea typeface="+mn-ea"/>
            </a:endParaRPr>
          </a:p>
          <a:p>
            <a:pPr marL="466344" indent="-342900" eaLnBrk="1" fontAlgn="auto" hangingPunct="1">
              <a:spcBef>
                <a:spcPts val="0"/>
              </a:spcBef>
              <a:spcAft>
                <a:spcPts val="0"/>
              </a:spcAft>
              <a:buFont typeface="Wingdings 2"/>
              <a:buChar char=""/>
              <a:defRPr/>
            </a:pPr>
            <a:r>
              <a:rPr lang="en-US" dirty="0">
                <a:ea typeface="+mn-ea"/>
                <a:cs typeface="+mn-cs"/>
              </a:rPr>
              <a:t>When individual characteristics were considered along with dyadic differences, they were not predictive of friendship dissolution</a:t>
            </a:r>
          </a:p>
        </p:txBody>
      </p:sp>
      <p:sp>
        <p:nvSpPr>
          <p:cNvPr id="4" name="TextBox 3"/>
          <p:cNvSpPr txBox="1"/>
          <p:nvPr/>
        </p:nvSpPr>
        <p:spPr>
          <a:xfrm>
            <a:off x="8089900" y="5624513"/>
            <a:ext cx="954088" cy="646112"/>
          </a:xfrm>
          <a:prstGeom prst="rect">
            <a:avLst/>
          </a:prstGeom>
          <a:noFill/>
        </p:spPr>
        <p:txBody>
          <a:bodyPr>
            <a:spAutoFit/>
          </a:bodyPr>
          <a:lstStyle/>
          <a:p>
            <a:pPr>
              <a:defRPr/>
            </a:pPr>
            <a:r>
              <a:rPr lang="en-US" dirty="0">
                <a:solidFill>
                  <a:schemeClr val="bg2">
                    <a:lumMod val="75000"/>
                  </a:schemeClr>
                </a:solidFill>
                <a:latin typeface="Arial" charset="0"/>
                <a:ea typeface="+mn-ea"/>
              </a:rPr>
              <a:t>Kooi, 2017</a:t>
            </a:r>
          </a:p>
        </p:txBody>
      </p:sp>
      <p:sp>
        <p:nvSpPr>
          <p:cNvPr id="5" name="Footer Placeholder 4"/>
          <p:cNvSpPr>
            <a:spLocks noGrp="1"/>
          </p:cNvSpPr>
          <p:nvPr>
            <p:ph type="ftr" sz="quarter" idx="11"/>
          </p:nvPr>
        </p:nvSpPr>
        <p:spPr/>
        <p:txBody>
          <a:bodyPr/>
          <a:lstStyle/>
          <a:p>
            <a:r>
              <a:rPr lang="en-US"/>
              <a:t>Messinger</a:t>
            </a:r>
          </a:p>
        </p:txBody>
      </p:sp>
    </p:spTree>
    <p:extLst>
      <p:ext uri="{BB962C8B-B14F-4D97-AF65-F5344CB8AC3E}">
        <p14:creationId xmlns:p14="http://schemas.microsoft.com/office/powerpoint/2010/main" val="225956418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cs typeface="+mj-cs"/>
              </a:rPr>
              <a:t>Take </a:t>
            </a:r>
            <a:r>
              <a:rPr lang="en-US" dirty="0" err="1">
                <a:cs typeface="+mj-cs"/>
              </a:rPr>
              <a:t>Aways</a:t>
            </a:r>
            <a:endParaRPr lang="en-US" dirty="0">
              <a:cs typeface="+mj-cs"/>
            </a:endParaRPr>
          </a:p>
        </p:txBody>
      </p:sp>
      <p:sp>
        <p:nvSpPr>
          <p:cNvPr id="30722" name="Content Placeholder 2"/>
          <p:cNvSpPr>
            <a:spLocks noGrp="1"/>
          </p:cNvSpPr>
          <p:nvPr>
            <p:ph idx="1"/>
          </p:nvPr>
        </p:nvSpPr>
        <p:spPr/>
        <p:txBody>
          <a:bodyPr/>
          <a:lstStyle/>
          <a:p>
            <a:r>
              <a:rPr lang="en-US" altLang="en-US">
                <a:ea typeface="ＭＳ Ｐゴシック" panose="020B0600070205080204" pitchFamily="34" charset="-128"/>
              </a:rPr>
              <a:t>Differences in social and academic behavior anticipate the dissolution of friendships across middle school and high school</a:t>
            </a:r>
          </a:p>
          <a:p>
            <a:r>
              <a:rPr lang="en-US" altLang="en-US">
                <a:ea typeface="ＭＳ Ｐゴシック" panose="020B0600070205080204" pitchFamily="34" charset="-128"/>
              </a:rPr>
              <a:t>Friend compatibility and friendship stability are a function of similarity and not the presence or absence of individual attributes</a:t>
            </a:r>
          </a:p>
          <a:p>
            <a:r>
              <a:rPr lang="en-US" altLang="en-US">
                <a:ea typeface="ＭＳ Ｐゴシック" panose="020B0600070205080204" pitchFamily="34" charset="-128"/>
              </a:rPr>
              <a:t>Adolescents are more likely to enjoy successful long-term relationships with similar others</a:t>
            </a:r>
          </a:p>
          <a:p>
            <a:endParaRPr lang="en-US" altLang="en-US">
              <a:ea typeface="ＭＳ Ｐゴシック" panose="020B0600070205080204" pitchFamily="34" charset="-128"/>
            </a:endParaRPr>
          </a:p>
        </p:txBody>
      </p:sp>
      <p:sp>
        <p:nvSpPr>
          <p:cNvPr id="4" name="TextBox 3"/>
          <p:cNvSpPr txBox="1"/>
          <p:nvPr/>
        </p:nvSpPr>
        <p:spPr>
          <a:xfrm>
            <a:off x="7391400" y="6400800"/>
            <a:ext cx="1639888" cy="369888"/>
          </a:xfrm>
          <a:prstGeom prst="rect">
            <a:avLst/>
          </a:prstGeom>
          <a:noFill/>
        </p:spPr>
        <p:txBody>
          <a:bodyPr>
            <a:spAutoFit/>
          </a:bodyPr>
          <a:lstStyle/>
          <a:p>
            <a:pPr>
              <a:defRPr/>
            </a:pPr>
            <a:r>
              <a:rPr lang="en-US" dirty="0">
                <a:solidFill>
                  <a:schemeClr val="bg2">
                    <a:lumMod val="75000"/>
                  </a:schemeClr>
                </a:solidFill>
                <a:latin typeface="Arial" charset="0"/>
                <a:ea typeface="+mn-ea"/>
              </a:rPr>
              <a:t>Mitsven, 2018</a:t>
            </a:r>
          </a:p>
        </p:txBody>
      </p:sp>
      <p:sp>
        <p:nvSpPr>
          <p:cNvPr id="3" name="Footer Placeholder 2"/>
          <p:cNvSpPr>
            <a:spLocks noGrp="1"/>
          </p:cNvSpPr>
          <p:nvPr>
            <p:ph type="ftr" sz="quarter" idx="11"/>
          </p:nvPr>
        </p:nvSpPr>
        <p:spPr/>
        <p:txBody>
          <a:bodyPr/>
          <a:lstStyle/>
          <a:p>
            <a:r>
              <a:rPr lang="en-US"/>
              <a:t>Messinger</a:t>
            </a:r>
          </a:p>
        </p:txBody>
      </p:sp>
    </p:spTree>
    <p:extLst>
      <p:ext uri="{BB962C8B-B14F-4D97-AF65-F5344CB8AC3E}">
        <p14:creationId xmlns:p14="http://schemas.microsoft.com/office/powerpoint/2010/main" val="30177318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descr="Screen Shot 2018-11-01 at 10.29.4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401" y="2140425"/>
            <a:ext cx="7440564" cy="2284973"/>
          </a:xfrm>
          <a:prstGeom prst="rect">
            <a:avLst/>
          </a:prstGeom>
        </p:spPr>
      </p:pic>
    </p:spTree>
    <p:extLst>
      <p:ext uri="{BB962C8B-B14F-4D97-AF65-F5344CB8AC3E}">
        <p14:creationId xmlns:p14="http://schemas.microsoft.com/office/powerpoint/2010/main" val="187966557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do friendships end?</a:t>
            </a:r>
          </a:p>
        </p:txBody>
      </p:sp>
      <p:sp>
        <p:nvSpPr>
          <p:cNvPr id="3" name="Content Placeholder 2"/>
          <p:cNvSpPr>
            <a:spLocks noGrp="1"/>
          </p:cNvSpPr>
          <p:nvPr>
            <p:ph idx="1"/>
          </p:nvPr>
        </p:nvSpPr>
        <p:spPr>
          <a:xfrm>
            <a:off x="457200" y="2514600"/>
            <a:ext cx="5324475" cy="2857500"/>
          </a:xfrm>
        </p:spPr>
        <p:txBody>
          <a:bodyPr>
            <a:noAutofit/>
          </a:bodyPr>
          <a:lstStyle/>
          <a:p>
            <a:pPr>
              <a:spcBef>
                <a:spcPts val="450"/>
              </a:spcBef>
              <a:spcAft>
                <a:spcPts val="1350"/>
              </a:spcAft>
            </a:pPr>
            <a:r>
              <a:rPr lang="en-US" sz="1725" dirty="0"/>
              <a:t>Adolescence = a time where friendships are the key to attaining independence from parents and fostering social growth</a:t>
            </a:r>
          </a:p>
          <a:p>
            <a:pPr>
              <a:spcBef>
                <a:spcPts val="450"/>
              </a:spcBef>
              <a:spcAft>
                <a:spcPts val="1350"/>
              </a:spcAft>
            </a:pPr>
            <a:r>
              <a:rPr lang="en-US" sz="1725" dirty="0"/>
              <a:t>Loss of friendships can be felt as debilitating for adolescent youths</a:t>
            </a:r>
          </a:p>
          <a:p>
            <a:pPr>
              <a:spcBef>
                <a:spcPts val="450"/>
              </a:spcBef>
              <a:spcAft>
                <a:spcPts val="1350"/>
              </a:spcAft>
            </a:pPr>
            <a:r>
              <a:rPr lang="en-US" sz="1725" dirty="0"/>
              <a:t>However, adolescent friendships tend to be short-lived</a:t>
            </a:r>
          </a:p>
          <a:p>
            <a:pPr lvl="1">
              <a:spcBef>
                <a:spcPts val="450"/>
              </a:spcBef>
              <a:spcAft>
                <a:spcPts val="1350"/>
              </a:spcAft>
            </a:pPr>
            <a:endParaRPr lang="en-US" sz="1425" dirty="0"/>
          </a:p>
        </p:txBody>
      </p:sp>
      <p:sp>
        <p:nvSpPr>
          <p:cNvPr id="4" name="TextBox 3"/>
          <p:cNvSpPr txBox="1"/>
          <p:nvPr/>
        </p:nvSpPr>
        <p:spPr>
          <a:xfrm>
            <a:off x="7608404" y="5607165"/>
            <a:ext cx="1309974" cy="300082"/>
          </a:xfrm>
          <a:prstGeom prst="rect">
            <a:avLst/>
          </a:prstGeom>
          <a:noFill/>
        </p:spPr>
        <p:txBody>
          <a:bodyPr wrap="none" rtlCol="0">
            <a:spAutoFit/>
          </a:bodyPr>
          <a:lstStyle/>
          <a:p>
            <a:pPr defTabSz="685800"/>
            <a:r>
              <a:rPr lang="en-US" sz="1350" dirty="0">
                <a:solidFill>
                  <a:prstClr val="black"/>
                </a:solidFill>
              </a:rPr>
              <a:t>Rothman/Leite</a:t>
            </a:r>
          </a:p>
        </p:txBody>
      </p:sp>
      <p:pic>
        <p:nvPicPr>
          <p:cNvPr id="5" name="Picture 4" descr="f50a14bc43f24624b37303d30ee4d881-m8462934.jpg"/>
          <p:cNvPicPr>
            <a:picLocks noChangeAspect="1"/>
          </p:cNvPicPr>
          <p:nvPr/>
        </p:nvPicPr>
        <p:blipFill rotWithShape="1">
          <a:blip r:embed="rId3">
            <a:extLst>
              <a:ext uri="{28A0092B-C50C-407E-A947-70E740481C1C}">
                <a14:useLocalDpi xmlns:a14="http://schemas.microsoft.com/office/drawing/2010/main" val="0"/>
              </a:ext>
            </a:extLst>
          </a:blip>
          <a:srcRect l="18178" t="4918" r="18541" b="12212"/>
          <a:stretch/>
        </p:blipFill>
        <p:spPr>
          <a:xfrm>
            <a:off x="6191250" y="2743201"/>
            <a:ext cx="1789274" cy="2343149"/>
          </a:xfrm>
          <a:prstGeom prst="rect">
            <a:avLst/>
          </a:prstGeom>
        </p:spPr>
      </p:pic>
      <p:sp>
        <p:nvSpPr>
          <p:cNvPr id="6" name="Rectangle 5">
            <a:extLst>
              <a:ext uri="{FF2B5EF4-FFF2-40B4-BE49-F238E27FC236}">
                <a16:creationId xmlns:a16="http://schemas.microsoft.com/office/drawing/2014/main" id="{15A56F50-1742-284C-A1D2-06FFB06E0D0D}"/>
              </a:ext>
            </a:extLst>
          </p:cNvPr>
          <p:cNvSpPr/>
          <p:nvPr/>
        </p:nvSpPr>
        <p:spPr>
          <a:xfrm>
            <a:off x="600075" y="4867060"/>
            <a:ext cx="4572000" cy="461665"/>
          </a:xfrm>
          <a:prstGeom prst="rect">
            <a:avLst/>
          </a:prstGeom>
        </p:spPr>
        <p:txBody>
          <a:bodyPr>
            <a:spAutoFit/>
          </a:bodyPr>
          <a:lstStyle/>
          <a:p>
            <a:pPr marL="548640" lvl="1" indent="-205740" defTabSz="685800" eaLnBrk="1" fontAlgn="auto" hangingPunct="1">
              <a:spcBef>
                <a:spcPts val="450"/>
              </a:spcBef>
              <a:spcAft>
                <a:spcPts val="1350"/>
              </a:spcAft>
              <a:buClr>
                <a:srgbClr val="60B5CC"/>
              </a:buClr>
              <a:buSzPct val="90000"/>
              <a:buFont typeface="Wingdings"/>
              <a:buChar char=""/>
            </a:pPr>
            <a:r>
              <a:rPr lang="en-US" sz="1200" dirty="0">
                <a:solidFill>
                  <a:prstClr val="black"/>
                </a:solidFill>
                <a:latin typeface="Corbel"/>
              </a:rPr>
              <a:t>Often dissatisfaction due to imbalance of relationship rewards and costs </a:t>
            </a:r>
          </a:p>
        </p:txBody>
      </p:sp>
    </p:spTree>
    <p:extLst>
      <p:ext uri="{BB962C8B-B14F-4D97-AF65-F5344CB8AC3E}">
        <p14:creationId xmlns:p14="http://schemas.microsoft.com/office/powerpoint/2010/main" val="231826445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 of dissimilarity in dissolution</a:t>
            </a:r>
          </a:p>
        </p:txBody>
      </p:sp>
      <p:sp>
        <p:nvSpPr>
          <p:cNvPr id="3" name="Content Placeholder 2"/>
          <p:cNvSpPr>
            <a:spLocks noGrp="1"/>
          </p:cNvSpPr>
          <p:nvPr>
            <p:ph idx="1"/>
          </p:nvPr>
        </p:nvSpPr>
        <p:spPr>
          <a:xfrm>
            <a:off x="771526" y="2188644"/>
            <a:ext cx="7543800" cy="3469207"/>
          </a:xfrm>
        </p:spPr>
        <p:txBody>
          <a:bodyPr>
            <a:noAutofit/>
          </a:bodyPr>
          <a:lstStyle/>
          <a:p>
            <a:pPr>
              <a:spcBef>
                <a:spcPts val="450"/>
              </a:spcBef>
              <a:spcAft>
                <a:spcPts val="450"/>
              </a:spcAft>
            </a:pPr>
            <a:r>
              <a:rPr lang="en-US" sz="1950" dirty="0"/>
              <a:t>Research supports the general notion that friends tend to resemble each other, known as </a:t>
            </a:r>
            <a:r>
              <a:rPr lang="en-US" sz="1950" b="1" dirty="0" err="1"/>
              <a:t>homophily</a:t>
            </a:r>
            <a:endParaRPr lang="en-US" sz="1950" dirty="0"/>
          </a:p>
          <a:p>
            <a:pPr>
              <a:spcBef>
                <a:spcPts val="450"/>
              </a:spcBef>
              <a:spcAft>
                <a:spcPts val="450"/>
              </a:spcAft>
            </a:pPr>
            <a:r>
              <a:rPr lang="en-US" sz="1950" dirty="0"/>
              <a:t>One possibility for why adolescent friendships are short-lived in adolescence is the idea of </a:t>
            </a:r>
            <a:r>
              <a:rPr lang="en-US" sz="1950" b="1" dirty="0"/>
              <a:t>dyadic differences</a:t>
            </a:r>
            <a:endParaRPr lang="en-US" sz="1950" dirty="0"/>
          </a:p>
          <a:p>
            <a:pPr lvl="1">
              <a:spcBef>
                <a:spcPts val="450"/>
              </a:spcBef>
              <a:spcAft>
                <a:spcPts val="450"/>
              </a:spcAft>
            </a:pPr>
            <a:r>
              <a:rPr lang="en-US" sz="1650" dirty="0"/>
              <a:t>Social dissimilarity </a:t>
            </a:r>
            <a:r>
              <a:rPr lang="en-US" sz="1500" dirty="0"/>
              <a:t>(social skills, risk taking, aggression)</a:t>
            </a:r>
          </a:p>
          <a:p>
            <a:pPr lvl="1">
              <a:spcBef>
                <a:spcPts val="450"/>
              </a:spcBef>
              <a:spcAft>
                <a:spcPts val="450"/>
              </a:spcAft>
            </a:pPr>
            <a:r>
              <a:rPr lang="en-US" sz="1650" dirty="0"/>
              <a:t>Demographic dissimilarity </a:t>
            </a:r>
            <a:r>
              <a:rPr lang="en-US" sz="1500" dirty="0"/>
              <a:t>(different sex or ethnicity vs. same)</a:t>
            </a:r>
          </a:p>
          <a:p>
            <a:pPr lvl="1">
              <a:spcBef>
                <a:spcPts val="450"/>
              </a:spcBef>
              <a:spcAft>
                <a:spcPts val="450"/>
              </a:spcAft>
            </a:pPr>
            <a:r>
              <a:rPr lang="en-US" sz="1650" dirty="0"/>
              <a:t>Academic performance dissimilarity</a:t>
            </a:r>
          </a:p>
          <a:p>
            <a:pPr>
              <a:spcBef>
                <a:spcPts val="450"/>
              </a:spcBef>
              <a:spcAft>
                <a:spcPts val="450"/>
              </a:spcAft>
            </a:pPr>
            <a:r>
              <a:rPr lang="en-US" sz="1950" dirty="0"/>
              <a:t>Gender differences in adolescent friendship stability </a:t>
            </a:r>
          </a:p>
        </p:txBody>
      </p:sp>
      <p:sp>
        <p:nvSpPr>
          <p:cNvPr id="4" name="TextBox 3"/>
          <p:cNvSpPr txBox="1"/>
          <p:nvPr/>
        </p:nvSpPr>
        <p:spPr>
          <a:xfrm>
            <a:off x="7893810" y="5723751"/>
            <a:ext cx="1309974" cy="300082"/>
          </a:xfrm>
          <a:prstGeom prst="rect">
            <a:avLst/>
          </a:prstGeom>
          <a:noFill/>
        </p:spPr>
        <p:txBody>
          <a:bodyPr wrap="none" rtlCol="0">
            <a:spAutoFit/>
          </a:bodyPr>
          <a:lstStyle/>
          <a:p>
            <a:pPr defTabSz="685800"/>
            <a:r>
              <a:rPr lang="en-US" sz="1350" dirty="0">
                <a:solidFill>
                  <a:prstClr val="black"/>
                </a:solidFill>
              </a:rPr>
              <a:t>Rothman/Leite</a:t>
            </a:r>
          </a:p>
        </p:txBody>
      </p:sp>
      <p:sp>
        <p:nvSpPr>
          <p:cNvPr id="5" name="Rectangle 4">
            <a:extLst>
              <a:ext uri="{FF2B5EF4-FFF2-40B4-BE49-F238E27FC236}">
                <a16:creationId xmlns:a16="http://schemas.microsoft.com/office/drawing/2014/main" id="{7E732AA4-FCA0-F642-8256-305A63F07408}"/>
              </a:ext>
            </a:extLst>
          </p:cNvPr>
          <p:cNvSpPr/>
          <p:nvPr/>
        </p:nvSpPr>
        <p:spPr>
          <a:xfrm>
            <a:off x="771526" y="5367636"/>
            <a:ext cx="4042453" cy="346249"/>
          </a:xfrm>
          <a:prstGeom prst="rect">
            <a:avLst/>
          </a:prstGeom>
        </p:spPr>
        <p:txBody>
          <a:bodyPr wrap="none">
            <a:spAutoFit/>
          </a:bodyPr>
          <a:lstStyle/>
          <a:p>
            <a:pPr marL="548640" lvl="1" indent="-205740" defTabSz="685800" eaLnBrk="1" fontAlgn="auto" hangingPunct="1">
              <a:spcBef>
                <a:spcPts val="450"/>
              </a:spcBef>
              <a:spcAft>
                <a:spcPts val="450"/>
              </a:spcAft>
              <a:buClr>
                <a:srgbClr val="60B5CC"/>
              </a:buClr>
              <a:buSzPct val="90000"/>
              <a:buFont typeface="Wingdings"/>
              <a:buChar char=""/>
            </a:pPr>
            <a:r>
              <a:rPr lang="en-US" sz="1650" dirty="0">
                <a:solidFill>
                  <a:prstClr val="black"/>
                </a:solidFill>
                <a:latin typeface="Corbel"/>
              </a:rPr>
              <a:t>girls’ friendships less stable than boys’</a:t>
            </a:r>
          </a:p>
        </p:txBody>
      </p:sp>
    </p:spTree>
    <p:extLst>
      <p:ext uri="{BB962C8B-B14F-4D97-AF65-F5344CB8AC3E}">
        <p14:creationId xmlns:p14="http://schemas.microsoft.com/office/powerpoint/2010/main" val="179233576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Study Aim</a:t>
            </a:r>
          </a:p>
        </p:txBody>
      </p:sp>
      <p:sp>
        <p:nvSpPr>
          <p:cNvPr id="3" name="Content Placeholder 2"/>
          <p:cNvSpPr>
            <a:spLocks noGrp="1"/>
          </p:cNvSpPr>
          <p:nvPr>
            <p:ph idx="1"/>
          </p:nvPr>
        </p:nvSpPr>
        <p:spPr>
          <a:xfrm>
            <a:off x="532986" y="2139399"/>
            <a:ext cx="5543550" cy="1411807"/>
          </a:xfrm>
        </p:spPr>
        <p:txBody>
          <a:bodyPr>
            <a:noAutofit/>
          </a:bodyPr>
          <a:lstStyle/>
          <a:p>
            <a:pPr marL="89154" indent="0">
              <a:buNone/>
            </a:pPr>
            <a:endParaRPr lang="en-US" dirty="0"/>
          </a:p>
          <a:p>
            <a:pPr marL="89154" indent="0">
              <a:buNone/>
            </a:pPr>
            <a:r>
              <a:rPr lang="en-US" b="1" dirty="0"/>
              <a:t>Aim</a:t>
            </a:r>
            <a:r>
              <a:rPr lang="en-US" dirty="0"/>
              <a:t>: To compare dyadic differences in school-related behaviors with individual levels of each behavior to predict the occurrence and timing of the dissolution of friendships originating in middle school </a:t>
            </a:r>
          </a:p>
          <a:p>
            <a:pPr marL="89154" indent="0">
              <a:buNone/>
            </a:pPr>
            <a:endParaRPr lang="en-US" dirty="0"/>
          </a:p>
          <a:p>
            <a:pPr marL="89154" indent="0">
              <a:buNone/>
            </a:pPr>
            <a:endParaRPr lang="en-US" sz="1350" dirty="0"/>
          </a:p>
        </p:txBody>
      </p:sp>
      <p:sp>
        <p:nvSpPr>
          <p:cNvPr id="26" name="TextBox 25"/>
          <p:cNvSpPr txBox="1"/>
          <p:nvPr/>
        </p:nvSpPr>
        <p:spPr>
          <a:xfrm>
            <a:off x="8290978" y="5607165"/>
            <a:ext cx="559769" cy="300082"/>
          </a:xfrm>
          <a:prstGeom prst="rect">
            <a:avLst/>
          </a:prstGeom>
          <a:noFill/>
        </p:spPr>
        <p:txBody>
          <a:bodyPr wrap="none" rtlCol="0">
            <a:spAutoFit/>
          </a:bodyPr>
          <a:lstStyle/>
          <a:p>
            <a:pPr defTabSz="685800"/>
            <a:r>
              <a:rPr lang="en-US" sz="1350" dirty="0">
                <a:solidFill>
                  <a:prstClr val="black"/>
                </a:solidFill>
              </a:rPr>
              <a:t>Leite</a:t>
            </a:r>
          </a:p>
        </p:txBody>
      </p:sp>
      <p:pic>
        <p:nvPicPr>
          <p:cNvPr id="4" name="Picture 3">
            <a:extLst>
              <a:ext uri="{FF2B5EF4-FFF2-40B4-BE49-F238E27FC236}">
                <a16:creationId xmlns:a16="http://schemas.microsoft.com/office/drawing/2014/main" id="{D87FE6C1-5B0B-8D4A-ACD7-372ADA433DE3}"/>
              </a:ext>
            </a:extLst>
          </p:cNvPr>
          <p:cNvPicPr>
            <a:picLocks noChangeAspect="1"/>
          </p:cNvPicPr>
          <p:nvPr/>
        </p:nvPicPr>
        <p:blipFill rotWithShape="1">
          <a:blip r:embed="rId3"/>
          <a:srcRect l="30652" r="27971"/>
          <a:stretch/>
        </p:blipFill>
        <p:spPr>
          <a:xfrm>
            <a:off x="6403827" y="2238798"/>
            <a:ext cx="2400754" cy="3036486"/>
          </a:xfrm>
          <a:prstGeom prst="rect">
            <a:avLst/>
          </a:prstGeom>
        </p:spPr>
      </p:pic>
    </p:spTree>
    <p:extLst>
      <p:ext uri="{BB962C8B-B14F-4D97-AF65-F5344CB8AC3E}">
        <p14:creationId xmlns:p14="http://schemas.microsoft.com/office/powerpoint/2010/main" val="25171475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Survival analyses	</a:t>
            </a:r>
          </a:p>
        </p:txBody>
      </p:sp>
      <p:sp>
        <p:nvSpPr>
          <p:cNvPr id="3" name="Content Placeholder 2"/>
          <p:cNvSpPr>
            <a:spLocks noGrp="1"/>
          </p:cNvSpPr>
          <p:nvPr>
            <p:ph idx="1"/>
          </p:nvPr>
        </p:nvSpPr>
        <p:spPr>
          <a:xfrm>
            <a:off x="1247361" y="2162949"/>
            <a:ext cx="6455465" cy="3714750"/>
          </a:xfrm>
        </p:spPr>
        <p:txBody>
          <a:bodyPr>
            <a:noAutofit/>
          </a:bodyPr>
          <a:lstStyle/>
          <a:p>
            <a:pPr>
              <a:spcAft>
                <a:spcPts val="225"/>
              </a:spcAft>
            </a:pPr>
            <a:r>
              <a:rPr lang="en-US" sz="1500" b="1" dirty="0"/>
              <a:t>Discrete-time survival analyses</a:t>
            </a:r>
          </a:p>
          <a:p>
            <a:pPr lvl="1">
              <a:spcAft>
                <a:spcPts val="225"/>
              </a:spcAft>
            </a:pPr>
            <a:r>
              <a:rPr lang="en-US" sz="1500" dirty="0"/>
              <a:t>Measure the occurrence and timing of events [dissolution] using multiple logistic regression</a:t>
            </a:r>
          </a:p>
          <a:p>
            <a:pPr lvl="1">
              <a:spcAft>
                <a:spcPts val="225"/>
              </a:spcAft>
            </a:pPr>
            <a:r>
              <a:rPr lang="en-US" sz="1500" dirty="0"/>
              <a:t>For survival analyses to work, all events must share the same start-point</a:t>
            </a:r>
          </a:p>
          <a:p>
            <a:pPr lvl="2">
              <a:spcAft>
                <a:spcPts val="225"/>
              </a:spcAft>
            </a:pPr>
            <a:r>
              <a:rPr lang="en-US" sz="1500" dirty="0"/>
              <a:t>All friendships examined were those that originated in the 7</a:t>
            </a:r>
            <a:r>
              <a:rPr lang="en-US" sz="1500" baseline="30000" dirty="0"/>
              <a:t>th</a:t>
            </a:r>
            <a:r>
              <a:rPr lang="en-US" sz="1500" dirty="0"/>
              <a:t> grade</a:t>
            </a:r>
          </a:p>
          <a:p>
            <a:pPr>
              <a:spcAft>
                <a:spcPts val="225"/>
              </a:spcAft>
            </a:pPr>
            <a:endParaRPr lang="en-US" sz="1500" dirty="0"/>
          </a:p>
          <a:p>
            <a:pPr lvl="1">
              <a:spcAft>
                <a:spcPts val="225"/>
              </a:spcAft>
            </a:pPr>
            <a:r>
              <a:rPr lang="en-US" sz="1500" b="1" dirty="0"/>
              <a:t>Hazard curve</a:t>
            </a:r>
          </a:p>
          <a:p>
            <a:pPr lvl="2">
              <a:spcAft>
                <a:spcPts val="225"/>
              </a:spcAft>
            </a:pPr>
            <a:r>
              <a:rPr lang="en-US" sz="1500" dirty="0"/>
              <a:t>Probability that a friendship will dissolve every subsequent year, assuming it did not dissolve already</a:t>
            </a:r>
          </a:p>
          <a:p>
            <a:pPr lvl="1">
              <a:spcAft>
                <a:spcPts val="225"/>
              </a:spcAft>
            </a:pPr>
            <a:r>
              <a:rPr lang="en-US" sz="1500" b="1" dirty="0"/>
              <a:t>Survival curve</a:t>
            </a:r>
          </a:p>
          <a:p>
            <a:pPr lvl="2">
              <a:spcAft>
                <a:spcPts val="225"/>
              </a:spcAft>
            </a:pPr>
            <a:r>
              <a:rPr lang="en-US" sz="1500" dirty="0"/>
              <a:t>Probability that a friendship will continue at each grade</a:t>
            </a:r>
          </a:p>
        </p:txBody>
      </p:sp>
      <p:sp>
        <p:nvSpPr>
          <p:cNvPr id="4" name="TextBox 3"/>
          <p:cNvSpPr txBox="1"/>
          <p:nvPr/>
        </p:nvSpPr>
        <p:spPr>
          <a:xfrm>
            <a:off x="8155057" y="5607165"/>
            <a:ext cx="886781" cy="300082"/>
          </a:xfrm>
          <a:prstGeom prst="rect">
            <a:avLst/>
          </a:prstGeom>
          <a:noFill/>
        </p:spPr>
        <p:txBody>
          <a:bodyPr wrap="none" rtlCol="0">
            <a:spAutoFit/>
          </a:bodyPr>
          <a:lstStyle/>
          <a:p>
            <a:pPr defTabSz="685800"/>
            <a:r>
              <a:rPr lang="en-US" sz="1350" dirty="0">
                <a:solidFill>
                  <a:prstClr val="black"/>
                </a:solidFill>
              </a:rPr>
              <a:t>Rothman</a:t>
            </a:r>
          </a:p>
        </p:txBody>
      </p:sp>
    </p:spTree>
    <p:extLst>
      <p:ext uri="{BB962C8B-B14F-4D97-AF65-F5344CB8AC3E}">
        <p14:creationId xmlns:p14="http://schemas.microsoft.com/office/powerpoint/2010/main" val="167552316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Variables of interest	</a:t>
            </a:r>
          </a:p>
        </p:txBody>
      </p:sp>
      <p:sp>
        <p:nvSpPr>
          <p:cNvPr id="3" name="Content Placeholder 2"/>
          <p:cNvSpPr>
            <a:spLocks noGrp="1"/>
          </p:cNvSpPr>
          <p:nvPr>
            <p:ph idx="1"/>
          </p:nvPr>
        </p:nvSpPr>
        <p:spPr/>
        <p:txBody>
          <a:bodyPr>
            <a:normAutofit fontScale="92500"/>
          </a:bodyPr>
          <a:lstStyle/>
          <a:p>
            <a:pPr>
              <a:buFont typeface="Wingdings" pitchFamily="2" charset="2"/>
              <a:buChar char="v"/>
            </a:pPr>
            <a:r>
              <a:rPr lang="en-US" b="1" dirty="0"/>
              <a:t>Predictors:</a:t>
            </a:r>
          </a:p>
          <a:p>
            <a:pPr lvl="1"/>
            <a:r>
              <a:rPr lang="en-US" dirty="0"/>
              <a:t>Age</a:t>
            </a:r>
          </a:p>
          <a:p>
            <a:pPr lvl="1"/>
            <a:r>
              <a:rPr lang="en-US" dirty="0"/>
              <a:t>Ethnicity</a:t>
            </a:r>
          </a:p>
          <a:p>
            <a:pPr lvl="1"/>
            <a:r>
              <a:rPr lang="en-US" dirty="0"/>
              <a:t>Number of reported reciprocated friendships</a:t>
            </a:r>
          </a:p>
          <a:p>
            <a:pPr lvl="1"/>
            <a:r>
              <a:rPr lang="en-US" dirty="0"/>
              <a:t>Peer acceptance </a:t>
            </a:r>
            <a:r>
              <a:rPr lang="en-US" sz="1500" dirty="0"/>
              <a:t>(being liked)</a:t>
            </a:r>
          </a:p>
          <a:p>
            <a:pPr lvl="1"/>
            <a:r>
              <a:rPr lang="en-US" dirty="0"/>
              <a:t>Peer rejection </a:t>
            </a:r>
            <a:r>
              <a:rPr lang="en-US" sz="1500" dirty="0"/>
              <a:t>(being disliked)</a:t>
            </a:r>
          </a:p>
          <a:p>
            <a:pPr lvl="1"/>
            <a:r>
              <a:rPr lang="en-US" dirty="0"/>
              <a:t>Leadership </a:t>
            </a:r>
          </a:p>
          <a:p>
            <a:pPr lvl="1"/>
            <a:r>
              <a:rPr lang="en-US" dirty="0"/>
              <a:t>Physical aggression </a:t>
            </a:r>
            <a:r>
              <a:rPr lang="en-US" sz="1500" dirty="0"/>
              <a:t>(bodily harm)</a:t>
            </a:r>
          </a:p>
          <a:p>
            <a:pPr lvl="1"/>
            <a:r>
              <a:rPr lang="en-US" dirty="0"/>
              <a:t>Relationship aggression </a:t>
            </a:r>
            <a:r>
              <a:rPr lang="en-US" sz="1500" dirty="0"/>
              <a:t>(emotional or interpersonal harm)</a:t>
            </a:r>
          </a:p>
          <a:p>
            <a:pPr lvl="1"/>
            <a:r>
              <a:rPr lang="en-US" dirty="0"/>
              <a:t>Peer victimization</a:t>
            </a:r>
          </a:p>
          <a:p>
            <a:pPr lvl="1"/>
            <a:r>
              <a:rPr lang="en-US" dirty="0"/>
              <a:t>School competence </a:t>
            </a:r>
          </a:p>
          <a:p>
            <a:endParaRPr lang="en-US" dirty="0"/>
          </a:p>
          <a:p>
            <a:pPr>
              <a:buFont typeface="Wingdings" pitchFamily="2" charset="2"/>
              <a:buChar char="v"/>
            </a:pPr>
            <a:r>
              <a:rPr lang="en-US" b="1" dirty="0"/>
              <a:t>Moderator</a:t>
            </a:r>
            <a:r>
              <a:rPr lang="en-US" dirty="0"/>
              <a:t>: Sex</a:t>
            </a:r>
            <a:endParaRPr lang="en-US" baseline="30000" dirty="0"/>
          </a:p>
          <a:p>
            <a:pPr marL="89154" indent="0">
              <a:buNone/>
            </a:pPr>
            <a:endParaRPr lang="en-US" dirty="0"/>
          </a:p>
          <a:p>
            <a:pPr lvl="2"/>
            <a:endParaRPr lang="en-US" dirty="0"/>
          </a:p>
        </p:txBody>
      </p:sp>
      <p:sp>
        <p:nvSpPr>
          <p:cNvPr id="4" name="TextBox 3"/>
          <p:cNvSpPr txBox="1"/>
          <p:nvPr/>
        </p:nvSpPr>
        <p:spPr>
          <a:xfrm>
            <a:off x="7880192" y="5607165"/>
            <a:ext cx="1309974" cy="300082"/>
          </a:xfrm>
          <a:prstGeom prst="rect">
            <a:avLst/>
          </a:prstGeom>
          <a:noFill/>
        </p:spPr>
        <p:txBody>
          <a:bodyPr wrap="none" rtlCol="0">
            <a:spAutoFit/>
          </a:bodyPr>
          <a:lstStyle/>
          <a:p>
            <a:pPr defTabSz="685800"/>
            <a:r>
              <a:rPr lang="en-US" sz="1350" dirty="0">
                <a:solidFill>
                  <a:prstClr val="black"/>
                </a:solidFill>
              </a:rPr>
              <a:t>Rothman/Leite</a:t>
            </a:r>
          </a:p>
        </p:txBody>
      </p:sp>
    </p:spTree>
    <p:extLst>
      <p:ext uri="{BB962C8B-B14F-4D97-AF65-F5344CB8AC3E}">
        <p14:creationId xmlns:p14="http://schemas.microsoft.com/office/powerpoint/2010/main" val="204258882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a:t>Shyness</a:t>
            </a:r>
          </a:p>
        </p:txBody>
      </p:sp>
      <p:pic>
        <p:nvPicPr>
          <p:cNvPr id="5" name="Picture 4"/>
          <p:cNvPicPr>
            <a:picLocks noChangeAspect="1"/>
          </p:cNvPicPr>
          <p:nvPr/>
        </p:nvPicPr>
        <p:blipFill>
          <a:blip r:embed="rId2"/>
          <a:stretch>
            <a:fillRect/>
          </a:stretch>
        </p:blipFill>
        <p:spPr>
          <a:xfrm>
            <a:off x="0" y="107950"/>
            <a:ext cx="6262179" cy="4366826"/>
          </a:xfrm>
          <a:prstGeom prst="rect">
            <a:avLst/>
          </a:prstGeom>
        </p:spPr>
      </p:pic>
      <p:pic>
        <p:nvPicPr>
          <p:cNvPr id="6" name="Picture 5"/>
          <p:cNvPicPr>
            <a:picLocks noChangeAspect="1"/>
          </p:cNvPicPr>
          <p:nvPr/>
        </p:nvPicPr>
        <p:blipFill>
          <a:blip r:embed="rId3"/>
          <a:stretch>
            <a:fillRect/>
          </a:stretch>
        </p:blipFill>
        <p:spPr>
          <a:xfrm>
            <a:off x="4120379" y="3603450"/>
            <a:ext cx="5023621" cy="3254550"/>
          </a:xfrm>
          <a:prstGeom prst="rect">
            <a:avLst/>
          </a:prstGeom>
        </p:spPr>
      </p:pic>
      <p:sp>
        <p:nvSpPr>
          <p:cNvPr id="3" name="Footer Placeholder 2"/>
          <p:cNvSpPr>
            <a:spLocks noGrp="1"/>
          </p:cNvSpPr>
          <p:nvPr>
            <p:ph type="ftr" sz="quarter" idx="11"/>
          </p:nvPr>
        </p:nvSpPr>
        <p:spPr/>
        <p:txBody>
          <a:bodyPr/>
          <a:lstStyle/>
          <a:p>
            <a:r>
              <a:rPr lang="en-US"/>
              <a:t>Messinger</a:t>
            </a:r>
          </a:p>
        </p:txBody>
      </p:sp>
    </p:spTree>
    <p:extLst>
      <p:ext uri="{BB962C8B-B14F-4D97-AF65-F5344CB8AC3E}">
        <p14:creationId xmlns:p14="http://schemas.microsoft.com/office/powerpoint/2010/main" val="416282786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456096" cy="939546"/>
          </a:xfrm>
        </p:spPr>
        <p:txBody>
          <a:bodyPr>
            <a:normAutofit fontScale="90000"/>
          </a:bodyPr>
          <a:lstStyle/>
          <a:p>
            <a:r>
              <a:rPr lang="en-US" dirty="0"/>
              <a:t>Individual &amp; Difference Scores at Grade 7 </a:t>
            </a:r>
            <a:br>
              <a:rPr lang="en-US" dirty="0"/>
            </a:br>
            <a:endParaRPr lang="en-US" dirty="0"/>
          </a:p>
        </p:txBody>
      </p:sp>
      <p:sp>
        <p:nvSpPr>
          <p:cNvPr id="3" name="Content Placeholder 2"/>
          <p:cNvSpPr>
            <a:spLocks noGrp="1"/>
          </p:cNvSpPr>
          <p:nvPr>
            <p:ph idx="1"/>
          </p:nvPr>
        </p:nvSpPr>
        <p:spPr>
          <a:xfrm>
            <a:off x="1314450" y="2000251"/>
            <a:ext cx="6858000" cy="3812107"/>
          </a:xfrm>
        </p:spPr>
        <p:txBody>
          <a:bodyPr>
            <a:noAutofit/>
          </a:bodyPr>
          <a:lstStyle/>
          <a:p>
            <a:pPr marL="329184" lvl="1" indent="-240030">
              <a:lnSpc>
                <a:spcPct val="120000"/>
              </a:lnSpc>
              <a:spcBef>
                <a:spcPts val="0"/>
              </a:spcBef>
              <a:spcAft>
                <a:spcPts val="225"/>
              </a:spcAft>
              <a:buClr>
                <a:schemeClr val="accent1"/>
              </a:buClr>
              <a:buSzPct val="80000"/>
              <a:buFont typeface="Wingdings 2"/>
              <a:buChar char=""/>
            </a:pPr>
            <a:r>
              <a:rPr lang="en-US" sz="1500" dirty="0"/>
              <a:t>Dyadic difference scores were computed for each student on all predictors</a:t>
            </a:r>
          </a:p>
          <a:p>
            <a:pPr marL="329184" lvl="1" indent="-240030">
              <a:lnSpc>
                <a:spcPct val="120000"/>
              </a:lnSpc>
              <a:spcBef>
                <a:spcPts val="0"/>
              </a:spcBef>
              <a:spcAft>
                <a:spcPts val="225"/>
              </a:spcAft>
              <a:buClr>
                <a:schemeClr val="accent1"/>
              </a:buClr>
              <a:buSzPct val="80000"/>
              <a:buFont typeface="Wingdings 2"/>
              <a:buChar char=""/>
            </a:pPr>
            <a:endParaRPr lang="en-US" sz="1500" dirty="0"/>
          </a:p>
          <a:p>
            <a:pPr marL="329184" lvl="1" indent="-240030">
              <a:lnSpc>
                <a:spcPct val="120000"/>
              </a:lnSpc>
              <a:spcBef>
                <a:spcPts val="0"/>
              </a:spcBef>
              <a:spcAft>
                <a:spcPts val="225"/>
              </a:spcAft>
              <a:buClr>
                <a:schemeClr val="accent1"/>
              </a:buClr>
              <a:buSzPct val="80000"/>
              <a:buFont typeface="Wingdings 2"/>
              <a:buChar char=""/>
            </a:pPr>
            <a:endParaRPr lang="en-US" sz="1500" dirty="0"/>
          </a:p>
          <a:p>
            <a:pPr marL="329184" lvl="1" indent="-240030">
              <a:lnSpc>
                <a:spcPct val="120000"/>
              </a:lnSpc>
              <a:spcBef>
                <a:spcPts val="0"/>
              </a:spcBef>
              <a:spcAft>
                <a:spcPts val="225"/>
              </a:spcAft>
              <a:buClr>
                <a:schemeClr val="accent1"/>
              </a:buClr>
              <a:buSzPct val="80000"/>
              <a:buFont typeface="Wingdings 2"/>
              <a:buChar char=""/>
            </a:pPr>
            <a:endParaRPr lang="en-US" sz="1500" dirty="0"/>
          </a:p>
          <a:p>
            <a:pPr marL="329184" lvl="1" indent="-240030">
              <a:lnSpc>
                <a:spcPct val="120000"/>
              </a:lnSpc>
              <a:spcBef>
                <a:spcPts val="0"/>
              </a:spcBef>
              <a:spcAft>
                <a:spcPts val="225"/>
              </a:spcAft>
              <a:buClr>
                <a:schemeClr val="accent1"/>
              </a:buClr>
              <a:buSzPct val="80000"/>
              <a:buFont typeface="Wingdings 2"/>
              <a:buChar char=""/>
            </a:pPr>
            <a:endParaRPr lang="en-US" sz="1500" dirty="0"/>
          </a:p>
          <a:p>
            <a:pPr marL="329184" lvl="1" indent="-240030">
              <a:lnSpc>
                <a:spcPct val="120000"/>
              </a:lnSpc>
              <a:spcBef>
                <a:spcPts val="0"/>
              </a:spcBef>
              <a:spcAft>
                <a:spcPts val="225"/>
              </a:spcAft>
              <a:buClr>
                <a:schemeClr val="accent1"/>
              </a:buClr>
              <a:buSzPct val="80000"/>
              <a:buFont typeface="Wingdings 2"/>
              <a:buChar char=""/>
            </a:pPr>
            <a:endParaRPr lang="en-US" sz="1500" dirty="0"/>
          </a:p>
          <a:p>
            <a:pPr marL="89154" lvl="1" indent="0">
              <a:lnSpc>
                <a:spcPct val="120000"/>
              </a:lnSpc>
              <a:spcBef>
                <a:spcPts val="0"/>
              </a:spcBef>
              <a:spcAft>
                <a:spcPts val="225"/>
              </a:spcAft>
              <a:buClr>
                <a:schemeClr val="accent1"/>
              </a:buClr>
              <a:buSzPct val="80000"/>
              <a:buNone/>
            </a:pPr>
            <a:endParaRPr lang="en-US" sz="1500" dirty="0"/>
          </a:p>
          <a:p>
            <a:pPr marL="329184" lvl="1" indent="-240030">
              <a:lnSpc>
                <a:spcPct val="120000"/>
              </a:lnSpc>
              <a:spcBef>
                <a:spcPts val="0"/>
              </a:spcBef>
              <a:spcAft>
                <a:spcPts val="225"/>
              </a:spcAft>
              <a:buClr>
                <a:schemeClr val="accent1"/>
              </a:buClr>
              <a:buSzPct val="80000"/>
              <a:buFont typeface="Wingdings 2"/>
              <a:buChar char=""/>
            </a:pPr>
            <a:endParaRPr lang="en-US" sz="1500" dirty="0"/>
          </a:p>
          <a:p>
            <a:pPr marL="329184" lvl="1" indent="-240030">
              <a:lnSpc>
                <a:spcPct val="120000"/>
              </a:lnSpc>
              <a:spcBef>
                <a:spcPts val="0"/>
              </a:spcBef>
              <a:spcAft>
                <a:spcPts val="225"/>
              </a:spcAft>
              <a:buClr>
                <a:schemeClr val="accent1"/>
              </a:buClr>
              <a:buSzPct val="80000"/>
              <a:buFont typeface="Wingdings 2"/>
              <a:buChar char=""/>
            </a:pPr>
            <a:endParaRPr lang="en-US" sz="1500" dirty="0"/>
          </a:p>
        </p:txBody>
      </p:sp>
      <p:pic>
        <p:nvPicPr>
          <p:cNvPr id="4" name="Picture 3" descr="Screen Shot 2018-11-03 at 4.20.28 PM.png"/>
          <p:cNvPicPr>
            <a:picLocks noChangeAspect="1"/>
          </p:cNvPicPr>
          <p:nvPr/>
        </p:nvPicPr>
        <p:blipFill rotWithShape="1">
          <a:blip r:embed="rId3">
            <a:extLst>
              <a:ext uri="{28A0092B-C50C-407E-A947-70E740481C1C}">
                <a14:useLocalDpi xmlns:a14="http://schemas.microsoft.com/office/drawing/2010/main" val="0"/>
              </a:ext>
            </a:extLst>
          </a:blip>
          <a:srcRect t="10251" r="17979"/>
          <a:stretch/>
        </p:blipFill>
        <p:spPr>
          <a:xfrm>
            <a:off x="2000251" y="2400300"/>
            <a:ext cx="5059778" cy="3257550"/>
          </a:xfrm>
          <a:prstGeom prst="rect">
            <a:avLst/>
          </a:prstGeom>
        </p:spPr>
      </p:pic>
      <p:sp>
        <p:nvSpPr>
          <p:cNvPr id="9" name="TextBox 8"/>
          <p:cNvSpPr txBox="1"/>
          <p:nvPr/>
        </p:nvSpPr>
        <p:spPr>
          <a:xfrm>
            <a:off x="8058150" y="5618012"/>
            <a:ext cx="886781" cy="300082"/>
          </a:xfrm>
          <a:prstGeom prst="rect">
            <a:avLst/>
          </a:prstGeom>
          <a:noFill/>
        </p:spPr>
        <p:txBody>
          <a:bodyPr wrap="none" rtlCol="0">
            <a:spAutoFit/>
          </a:bodyPr>
          <a:lstStyle/>
          <a:p>
            <a:pPr defTabSz="685800"/>
            <a:r>
              <a:rPr lang="en-US" sz="1350" dirty="0">
                <a:solidFill>
                  <a:prstClr val="black"/>
                </a:solidFill>
              </a:rPr>
              <a:t>Rothman</a:t>
            </a:r>
          </a:p>
        </p:txBody>
      </p:sp>
      <p:sp>
        <p:nvSpPr>
          <p:cNvPr id="5" name="Rectangle 4"/>
          <p:cNvSpPr/>
          <p:nvPr/>
        </p:nvSpPr>
        <p:spPr>
          <a:xfrm>
            <a:off x="2800350" y="5600700"/>
            <a:ext cx="3771900" cy="341632"/>
          </a:xfrm>
          <a:prstGeom prst="rect">
            <a:avLst/>
          </a:prstGeom>
        </p:spPr>
        <p:txBody>
          <a:bodyPr wrap="square">
            <a:spAutoFit/>
          </a:bodyPr>
          <a:lstStyle/>
          <a:p>
            <a:pPr marL="89154" lvl="1" defTabSz="685800">
              <a:lnSpc>
                <a:spcPct val="120000"/>
              </a:lnSpc>
              <a:spcBef>
                <a:spcPts val="0"/>
              </a:spcBef>
              <a:spcAft>
                <a:spcPts val="225"/>
              </a:spcAft>
              <a:buClr>
                <a:srgbClr val="F0AD00"/>
              </a:buClr>
              <a:buSzPct val="80000"/>
            </a:pPr>
            <a:r>
              <a:rPr lang="en-US" sz="1350" dirty="0">
                <a:solidFill>
                  <a:prstClr val="black"/>
                </a:solidFill>
                <a:latin typeface="Corbel"/>
                <a:cs typeface="Corbel"/>
              </a:rPr>
              <a:t>*higher scores indicate greater dissimilarity</a:t>
            </a:r>
          </a:p>
        </p:txBody>
      </p:sp>
    </p:spTree>
    <p:extLst>
      <p:ext uri="{BB962C8B-B14F-4D97-AF65-F5344CB8AC3E}">
        <p14:creationId xmlns:p14="http://schemas.microsoft.com/office/powerpoint/2010/main" val="103522605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Hazard and survival curves</a:t>
            </a:r>
          </a:p>
        </p:txBody>
      </p:sp>
      <p:sp>
        <p:nvSpPr>
          <p:cNvPr id="3" name="Content Placeholder 2"/>
          <p:cNvSpPr>
            <a:spLocks noGrp="1"/>
          </p:cNvSpPr>
          <p:nvPr>
            <p:ph idx="1"/>
          </p:nvPr>
        </p:nvSpPr>
        <p:spPr>
          <a:xfrm>
            <a:off x="646044" y="2245794"/>
            <a:ext cx="4050196" cy="3469207"/>
          </a:xfrm>
        </p:spPr>
        <p:txBody>
          <a:bodyPr>
            <a:noAutofit/>
          </a:bodyPr>
          <a:lstStyle/>
          <a:p>
            <a:pPr marL="329184" lvl="1" indent="-240030">
              <a:spcBef>
                <a:spcPts val="0"/>
              </a:spcBef>
              <a:spcAft>
                <a:spcPts val="225"/>
              </a:spcAft>
              <a:buClr>
                <a:schemeClr val="accent1"/>
              </a:buClr>
              <a:buSzPct val="80000"/>
              <a:buFont typeface="Wingdings 2"/>
              <a:buChar char=""/>
            </a:pPr>
            <a:r>
              <a:rPr lang="en-US" sz="1650" b="1" dirty="0"/>
              <a:t>Hazard curves</a:t>
            </a:r>
          </a:p>
          <a:p>
            <a:pPr marL="528066" lvl="2" indent="-240030">
              <a:spcBef>
                <a:spcPts val="0"/>
              </a:spcBef>
              <a:spcAft>
                <a:spcPts val="225"/>
              </a:spcAft>
              <a:buClr>
                <a:schemeClr val="accent1"/>
              </a:buClr>
              <a:buSzPct val="80000"/>
              <a:buFont typeface="Wingdings 2"/>
              <a:buChar char=""/>
            </a:pPr>
            <a:r>
              <a:rPr lang="en-US" sz="1650" dirty="0"/>
              <a:t>Highest risk (76%) of friendship dissolution during 8</a:t>
            </a:r>
            <a:r>
              <a:rPr lang="en-US" sz="1650" baseline="30000" dirty="0"/>
              <a:t>th</a:t>
            </a:r>
            <a:r>
              <a:rPr lang="en-US" sz="1650" dirty="0"/>
              <a:t> grade and decreased steadily each year thereafter</a:t>
            </a:r>
          </a:p>
          <a:p>
            <a:pPr marL="528066" lvl="2" indent="-240030">
              <a:spcBef>
                <a:spcPts val="0"/>
              </a:spcBef>
              <a:spcAft>
                <a:spcPts val="225"/>
              </a:spcAft>
              <a:buClr>
                <a:schemeClr val="accent1"/>
              </a:buClr>
              <a:buSzPct val="80000"/>
              <a:buFont typeface="Wingdings 2"/>
              <a:buChar char=""/>
            </a:pPr>
            <a:endParaRPr lang="en-US" sz="1650" dirty="0"/>
          </a:p>
          <a:p>
            <a:pPr marL="329184" lvl="1" indent="-240030">
              <a:spcBef>
                <a:spcPts val="0"/>
              </a:spcBef>
              <a:spcAft>
                <a:spcPts val="225"/>
              </a:spcAft>
              <a:buClr>
                <a:schemeClr val="accent1"/>
              </a:buClr>
              <a:buSzPct val="80000"/>
              <a:buFont typeface="Wingdings 2"/>
              <a:buChar char=""/>
            </a:pPr>
            <a:r>
              <a:rPr lang="en-US" sz="1650" b="1" dirty="0"/>
              <a:t>Survival curves</a:t>
            </a:r>
          </a:p>
          <a:p>
            <a:pPr marL="528066" lvl="2" indent="-240030">
              <a:spcBef>
                <a:spcPts val="0"/>
              </a:spcBef>
              <a:spcAft>
                <a:spcPts val="225"/>
              </a:spcAft>
              <a:buClr>
                <a:schemeClr val="accent1"/>
              </a:buClr>
              <a:buSzPct val="80000"/>
              <a:buFont typeface="Wingdings 2"/>
              <a:buChar char=""/>
            </a:pPr>
            <a:r>
              <a:rPr lang="en-US" sz="1650" dirty="0"/>
              <a:t>24% likelihood that friendships would survive the next school year (8</a:t>
            </a:r>
            <a:r>
              <a:rPr lang="en-US" sz="1650" baseline="30000" dirty="0"/>
              <a:t>th</a:t>
            </a:r>
            <a:r>
              <a:rPr lang="en-US" sz="1650" dirty="0"/>
              <a:t> grade)</a:t>
            </a:r>
          </a:p>
          <a:p>
            <a:pPr marL="528066" lvl="2" indent="-240030">
              <a:spcBef>
                <a:spcPts val="0"/>
              </a:spcBef>
              <a:spcAft>
                <a:spcPts val="225"/>
              </a:spcAft>
              <a:buClr>
                <a:schemeClr val="accent1"/>
              </a:buClr>
              <a:buSzPct val="80000"/>
              <a:buFont typeface="Wingdings 2"/>
              <a:buChar char=""/>
            </a:pPr>
            <a:r>
              <a:rPr lang="en-US" sz="1650" dirty="0"/>
              <a:t>9% likelihood that friendships would survive the transition to high school</a:t>
            </a:r>
          </a:p>
          <a:p>
            <a:pPr marL="528066" lvl="2" indent="-240030">
              <a:spcBef>
                <a:spcPts val="0"/>
              </a:spcBef>
              <a:spcAft>
                <a:spcPts val="225"/>
              </a:spcAft>
              <a:buClr>
                <a:schemeClr val="accent1"/>
              </a:buClr>
              <a:buSzPct val="80000"/>
              <a:buFont typeface="Wingdings 2"/>
              <a:buChar char=""/>
            </a:pPr>
            <a:r>
              <a:rPr lang="en-US" sz="1650" dirty="0"/>
              <a:t>Only 1% of friendships continued through 12</a:t>
            </a:r>
            <a:r>
              <a:rPr lang="en-US" sz="1650" baseline="30000" dirty="0"/>
              <a:t>th</a:t>
            </a:r>
            <a:r>
              <a:rPr lang="en-US" sz="1650" dirty="0"/>
              <a:t> grade</a:t>
            </a:r>
          </a:p>
        </p:txBody>
      </p:sp>
      <p:pic>
        <p:nvPicPr>
          <p:cNvPr id="8" name="Picture 7" descr="Screen Shot 2018-11-03 at 4.45.28 PM.png"/>
          <p:cNvPicPr>
            <a:picLocks noChangeAspect="1"/>
          </p:cNvPicPr>
          <p:nvPr/>
        </p:nvPicPr>
        <p:blipFill rotWithShape="1">
          <a:blip r:embed="rId3">
            <a:extLst>
              <a:ext uri="{28A0092B-C50C-407E-A947-70E740481C1C}">
                <a14:useLocalDpi xmlns:a14="http://schemas.microsoft.com/office/drawing/2010/main" val="0"/>
              </a:ext>
            </a:extLst>
          </a:blip>
          <a:srcRect r="28972"/>
          <a:stretch/>
        </p:blipFill>
        <p:spPr>
          <a:xfrm>
            <a:off x="4385991" y="2098520"/>
            <a:ext cx="3893306" cy="4073680"/>
          </a:xfrm>
          <a:prstGeom prst="rect">
            <a:avLst/>
          </a:prstGeom>
        </p:spPr>
      </p:pic>
      <p:pic>
        <p:nvPicPr>
          <p:cNvPr id="7" name="Picture 6" descr="Screen Shot 2018-11-03 at 4.45.28 PM.png"/>
          <p:cNvPicPr>
            <a:picLocks noChangeAspect="1"/>
          </p:cNvPicPr>
          <p:nvPr/>
        </p:nvPicPr>
        <p:blipFill rotWithShape="1">
          <a:blip r:embed="rId3">
            <a:extLst>
              <a:ext uri="{28A0092B-C50C-407E-A947-70E740481C1C}">
                <a14:useLocalDpi xmlns:a14="http://schemas.microsoft.com/office/drawing/2010/main" val="0"/>
              </a:ext>
            </a:extLst>
          </a:blip>
          <a:srcRect l="71084" t="3512" b="77695"/>
          <a:stretch/>
        </p:blipFill>
        <p:spPr>
          <a:xfrm>
            <a:off x="6972300" y="2388921"/>
            <a:ext cx="1306996" cy="631279"/>
          </a:xfrm>
          <a:prstGeom prst="rect">
            <a:avLst/>
          </a:prstGeom>
        </p:spPr>
      </p:pic>
      <p:sp>
        <p:nvSpPr>
          <p:cNvPr id="6" name="TextBox 5"/>
          <p:cNvSpPr txBox="1"/>
          <p:nvPr/>
        </p:nvSpPr>
        <p:spPr>
          <a:xfrm>
            <a:off x="7772400" y="6398459"/>
            <a:ext cx="1309974" cy="300082"/>
          </a:xfrm>
          <a:prstGeom prst="rect">
            <a:avLst/>
          </a:prstGeom>
          <a:noFill/>
        </p:spPr>
        <p:txBody>
          <a:bodyPr wrap="none" rtlCol="0">
            <a:spAutoFit/>
          </a:bodyPr>
          <a:lstStyle/>
          <a:p>
            <a:pPr defTabSz="685800"/>
            <a:r>
              <a:rPr lang="en-US" sz="1350" dirty="0">
                <a:solidFill>
                  <a:prstClr val="black"/>
                </a:solidFill>
              </a:rPr>
              <a:t>Rothman/Leite</a:t>
            </a:r>
          </a:p>
        </p:txBody>
      </p:sp>
    </p:spTree>
    <p:extLst>
      <p:ext uri="{BB962C8B-B14F-4D97-AF65-F5344CB8AC3E}">
        <p14:creationId xmlns:p14="http://schemas.microsoft.com/office/powerpoint/2010/main" val="412578173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Individual and dyadic difference predictors</a:t>
            </a:r>
          </a:p>
        </p:txBody>
      </p:sp>
      <p:sp>
        <p:nvSpPr>
          <p:cNvPr id="3" name="Content Placeholder 2"/>
          <p:cNvSpPr>
            <a:spLocks noGrp="1"/>
          </p:cNvSpPr>
          <p:nvPr>
            <p:ph idx="1"/>
          </p:nvPr>
        </p:nvSpPr>
        <p:spPr>
          <a:xfrm>
            <a:off x="1495425" y="2114551"/>
            <a:ext cx="6086475" cy="3469207"/>
          </a:xfrm>
        </p:spPr>
        <p:txBody>
          <a:bodyPr>
            <a:noAutofit/>
          </a:bodyPr>
          <a:lstStyle/>
          <a:p>
            <a:pPr marL="329184" lvl="1" indent="-240030">
              <a:lnSpc>
                <a:spcPct val="120000"/>
              </a:lnSpc>
              <a:spcBef>
                <a:spcPts val="450"/>
              </a:spcBef>
              <a:spcAft>
                <a:spcPts val="450"/>
              </a:spcAft>
              <a:buClr>
                <a:schemeClr val="accent1"/>
              </a:buClr>
              <a:buSzPct val="80000"/>
              <a:buFont typeface="Wingdings 2"/>
              <a:buChar char=""/>
            </a:pPr>
            <a:r>
              <a:rPr lang="en-US" sz="1800" b="1" dirty="0"/>
              <a:t>only</a:t>
            </a:r>
            <a:r>
              <a:rPr lang="en-US" sz="1800" dirty="0"/>
              <a:t> </a:t>
            </a:r>
            <a:r>
              <a:rPr lang="en-US" sz="1800" b="1" dirty="0"/>
              <a:t>individual predictors</a:t>
            </a:r>
            <a:r>
              <a:rPr lang="en-US" sz="1800" dirty="0"/>
              <a:t> I the model:</a:t>
            </a:r>
          </a:p>
          <a:p>
            <a:pPr marL="528066" lvl="2" indent="-240030">
              <a:lnSpc>
                <a:spcPct val="120000"/>
              </a:lnSpc>
              <a:spcBef>
                <a:spcPts val="450"/>
              </a:spcBef>
              <a:spcAft>
                <a:spcPts val="450"/>
              </a:spcAft>
              <a:buClr>
                <a:schemeClr val="accent1"/>
              </a:buClr>
              <a:buSzPct val="80000"/>
              <a:buFont typeface="Wingdings 2"/>
              <a:buChar char=""/>
            </a:pPr>
            <a:r>
              <a:rPr lang="en-US" dirty="0"/>
              <a:t>Number of reciprocated friendships in 7</a:t>
            </a:r>
            <a:r>
              <a:rPr lang="en-US" baseline="30000" dirty="0"/>
              <a:t>th</a:t>
            </a:r>
            <a:r>
              <a:rPr lang="en-US" dirty="0"/>
              <a:t> grade significantly predicted both the occurrence and timing of friendship dissolution</a:t>
            </a:r>
          </a:p>
          <a:p>
            <a:pPr marL="850392" lvl="4" indent="-240030">
              <a:lnSpc>
                <a:spcPct val="120000"/>
              </a:lnSpc>
              <a:spcBef>
                <a:spcPts val="450"/>
              </a:spcBef>
              <a:spcAft>
                <a:spcPts val="450"/>
              </a:spcAft>
              <a:buClr>
                <a:schemeClr val="accent1"/>
              </a:buClr>
              <a:buSzPct val="80000"/>
              <a:buFont typeface="Wingdings 2"/>
              <a:buChar char=""/>
            </a:pPr>
            <a:r>
              <a:rPr lang="en-US" sz="1800" dirty="0"/>
              <a:t>Across grades, each additional friendship reciprocally reported raised odds of friendship dissolution </a:t>
            </a:r>
          </a:p>
          <a:p>
            <a:pPr marL="329184" lvl="1" indent="-240030">
              <a:spcBef>
                <a:spcPts val="450"/>
              </a:spcBef>
              <a:spcAft>
                <a:spcPts val="450"/>
              </a:spcAft>
              <a:buClr>
                <a:schemeClr val="accent1"/>
              </a:buClr>
              <a:buSzPct val="80000"/>
              <a:buFont typeface="Wingdings 2"/>
              <a:buChar char=""/>
            </a:pPr>
            <a:r>
              <a:rPr lang="en-US" sz="1650" dirty="0"/>
              <a:t>When </a:t>
            </a:r>
            <a:r>
              <a:rPr lang="en-US" sz="1650" b="1" dirty="0"/>
              <a:t>individual </a:t>
            </a:r>
            <a:r>
              <a:rPr lang="en-US" sz="1650" b="1" i="1" dirty="0"/>
              <a:t>and</a:t>
            </a:r>
            <a:r>
              <a:rPr lang="en-US" sz="1650" dirty="0"/>
              <a:t> </a:t>
            </a:r>
            <a:r>
              <a:rPr lang="en-US" sz="1650" b="1" dirty="0"/>
              <a:t>dyadic difference predictors</a:t>
            </a:r>
            <a:r>
              <a:rPr lang="en-US" sz="1650" dirty="0"/>
              <a:t> were added to the model:</a:t>
            </a:r>
          </a:p>
          <a:p>
            <a:pPr marL="692658" lvl="3" indent="-240030">
              <a:spcBef>
                <a:spcPts val="450"/>
              </a:spcBef>
              <a:spcAft>
                <a:spcPts val="450"/>
              </a:spcAft>
              <a:buClr>
                <a:schemeClr val="accent1"/>
              </a:buClr>
              <a:buSzPct val="80000"/>
              <a:buFont typeface="Wingdings 2"/>
              <a:buChar char=""/>
            </a:pPr>
            <a:r>
              <a:rPr lang="en-US" sz="1350" dirty="0"/>
              <a:t>The number of reciprocated friendships was not significant</a:t>
            </a:r>
          </a:p>
          <a:p>
            <a:pPr marL="850392" lvl="4" indent="-240030">
              <a:lnSpc>
                <a:spcPct val="120000"/>
              </a:lnSpc>
              <a:spcBef>
                <a:spcPts val="450"/>
              </a:spcBef>
              <a:spcAft>
                <a:spcPts val="450"/>
              </a:spcAft>
              <a:buClr>
                <a:schemeClr val="accent1"/>
              </a:buClr>
              <a:buSzPct val="80000"/>
              <a:buFont typeface="Wingdings 2"/>
              <a:buChar char=""/>
            </a:pPr>
            <a:endParaRPr lang="en-US" sz="1800" dirty="0"/>
          </a:p>
        </p:txBody>
      </p:sp>
      <p:sp>
        <p:nvSpPr>
          <p:cNvPr id="6" name="TextBox 5"/>
          <p:cNvSpPr txBox="1"/>
          <p:nvPr/>
        </p:nvSpPr>
        <p:spPr>
          <a:xfrm>
            <a:off x="8194814" y="5654575"/>
            <a:ext cx="886781" cy="300082"/>
          </a:xfrm>
          <a:prstGeom prst="rect">
            <a:avLst/>
          </a:prstGeom>
          <a:noFill/>
        </p:spPr>
        <p:txBody>
          <a:bodyPr wrap="none" rtlCol="0">
            <a:spAutoFit/>
          </a:bodyPr>
          <a:lstStyle/>
          <a:p>
            <a:pPr defTabSz="685800"/>
            <a:r>
              <a:rPr lang="en-US" sz="1350" dirty="0">
                <a:solidFill>
                  <a:prstClr val="black"/>
                </a:solidFill>
              </a:rPr>
              <a:t>Rothman</a:t>
            </a:r>
          </a:p>
        </p:txBody>
      </p:sp>
    </p:spTree>
    <p:extLst>
      <p:ext uri="{BB962C8B-B14F-4D97-AF65-F5344CB8AC3E}">
        <p14:creationId xmlns:p14="http://schemas.microsoft.com/office/powerpoint/2010/main" val="286981761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38100" y="346012"/>
            <a:ext cx="9144000" cy="939546"/>
          </a:xfrm>
        </p:spPr>
        <p:txBody>
          <a:bodyPr>
            <a:normAutofit fontScale="90000"/>
          </a:bodyPr>
          <a:lstStyle/>
          <a:p>
            <a:r>
              <a:rPr lang="en-US" dirty="0"/>
              <a:t>Conclusion: Similarity vs Dissimilarity in Friendships?</a:t>
            </a:r>
          </a:p>
        </p:txBody>
      </p:sp>
      <p:sp>
        <p:nvSpPr>
          <p:cNvPr id="3" name="Content Placeholder 2"/>
          <p:cNvSpPr>
            <a:spLocks noGrp="1"/>
          </p:cNvSpPr>
          <p:nvPr>
            <p:ph idx="1"/>
          </p:nvPr>
        </p:nvSpPr>
        <p:spPr/>
        <p:txBody>
          <a:bodyPr>
            <a:normAutofit/>
          </a:bodyPr>
          <a:lstStyle/>
          <a:p>
            <a:pPr>
              <a:spcBef>
                <a:spcPts val="450"/>
              </a:spcBef>
              <a:spcAft>
                <a:spcPts val="450"/>
              </a:spcAft>
            </a:pPr>
            <a:r>
              <a:rPr lang="en-US" sz="1950" dirty="0"/>
              <a:t>Dyadic differences in social and academic behavior predict dissolution between 7</a:t>
            </a:r>
            <a:r>
              <a:rPr lang="en-US" sz="1950" baseline="30000" dirty="0"/>
              <a:t>th</a:t>
            </a:r>
            <a:r>
              <a:rPr lang="en-US" sz="1950" dirty="0"/>
              <a:t> and 12</a:t>
            </a:r>
            <a:r>
              <a:rPr lang="en-US" sz="1950" baseline="30000" dirty="0"/>
              <a:t>th</a:t>
            </a:r>
            <a:r>
              <a:rPr lang="en-US" sz="1950" dirty="0"/>
              <a:t> grade</a:t>
            </a:r>
          </a:p>
          <a:p>
            <a:pPr lvl="1">
              <a:spcBef>
                <a:spcPts val="450"/>
              </a:spcBef>
              <a:spcAft>
                <a:spcPts val="450"/>
              </a:spcAft>
            </a:pPr>
            <a:r>
              <a:rPr lang="en-US" sz="1650" dirty="0"/>
              <a:t>Peer acceptance</a:t>
            </a:r>
          </a:p>
          <a:p>
            <a:pPr lvl="1">
              <a:spcBef>
                <a:spcPts val="450"/>
              </a:spcBef>
              <a:spcAft>
                <a:spcPts val="450"/>
              </a:spcAft>
            </a:pPr>
            <a:r>
              <a:rPr lang="en-US" sz="1650" dirty="0"/>
              <a:t>Physical aggression</a:t>
            </a:r>
          </a:p>
          <a:p>
            <a:pPr lvl="1">
              <a:spcBef>
                <a:spcPts val="450"/>
              </a:spcBef>
              <a:spcAft>
                <a:spcPts val="450"/>
              </a:spcAft>
            </a:pPr>
            <a:r>
              <a:rPr lang="en-US" sz="1650" dirty="0"/>
              <a:t>School competence</a:t>
            </a:r>
          </a:p>
          <a:p>
            <a:pPr lvl="1">
              <a:spcBef>
                <a:spcPts val="450"/>
              </a:spcBef>
              <a:spcAft>
                <a:spcPts val="450"/>
              </a:spcAft>
            </a:pPr>
            <a:r>
              <a:rPr lang="en-US" sz="1650" dirty="0"/>
              <a:t>Male-female friendships</a:t>
            </a:r>
          </a:p>
          <a:p>
            <a:pPr>
              <a:spcBef>
                <a:spcPts val="450"/>
              </a:spcBef>
              <a:spcAft>
                <a:spcPts val="450"/>
              </a:spcAft>
            </a:pPr>
            <a:endParaRPr lang="en-US" sz="1950" dirty="0"/>
          </a:p>
          <a:p>
            <a:pPr>
              <a:spcBef>
                <a:spcPts val="450"/>
              </a:spcBef>
              <a:spcAft>
                <a:spcPts val="450"/>
              </a:spcAft>
            </a:pPr>
            <a:r>
              <a:rPr lang="en-US" sz="1950" dirty="0"/>
              <a:t>Individual factors do not predict friendship dissolution in adolescence</a:t>
            </a:r>
          </a:p>
          <a:p>
            <a:pPr>
              <a:spcBef>
                <a:spcPts val="450"/>
              </a:spcBef>
              <a:spcAft>
                <a:spcPts val="450"/>
              </a:spcAft>
            </a:pPr>
            <a:r>
              <a:rPr lang="en-US" sz="1950" b="1" dirty="0"/>
              <a:t>Bottom line: </a:t>
            </a:r>
            <a:r>
              <a:rPr lang="en-US" sz="1950" dirty="0"/>
              <a:t>the more similar you and your friend are, the more likely the friendship will outlast the transition from middle school to high school</a:t>
            </a:r>
          </a:p>
          <a:p>
            <a:pPr>
              <a:spcBef>
                <a:spcPts val="450"/>
              </a:spcBef>
              <a:spcAft>
                <a:spcPts val="450"/>
              </a:spcAft>
            </a:pPr>
            <a:endParaRPr lang="en-US" sz="1950" dirty="0"/>
          </a:p>
        </p:txBody>
      </p:sp>
      <p:sp>
        <p:nvSpPr>
          <p:cNvPr id="5" name="TextBox 4"/>
          <p:cNvSpPr txBox="1"/>
          <p:nvPr/>
        </p:nvSpPr>
        <p:spPr>
          <a:xfrm>
            <a:off x="7880192" y="5657851"/>
            <a:ext cx="1309974" cy="300082"/>
          </a:xfrm>
          <a:prstGeom prst="rect">
            <a:avLst/>
          </a:prstGeom>
          <a:noFill/>
        </p:spPr>
        <p:txBody>
          <a:bodyPr wrap="none" rtlCol="0">
            <a:spAutoFit/>
          </a:bodyPr>
          <a:lstStyle/>
          <a:p>
            <a:pPr defTabSz="685800"/>
            <a:r>
              <a:rPr lang="en-US" sz="1350" dirty="0">
                <a:solidFill>
                  <a:prstClr val="black"/>
                </a:solidFill>
              </a:rPr>
              <a:t>Rothman/Leite</a:t>
            </a:r>
          </a:p>
        </p:txBody>
      </p:sp>
      <p:pic>
        <p:nvPicPr>
          <p:cNvPr id="4" name="Picture 3">
            <a:extLst>
              <a:ext uri="{FF2B5EF4-FFF2-40B4-BE49-F238E27FC236}">
                <a16:creationId xmlns:a16="http://schemas.microsoft.com/office/drawing/2014/main" id="{60356D1A-A65D-3340-B4DE-0A6E1C5E757C}"/>
              </a:ext>
            </a:extLst>
          </p:cNvPr>
          <p:cNvPicPr>
            <a:picLocks noChangeAspect="1"/>
          </p:cNvPicPr>
          <p:nvPr/>
        </p:nvPicPr>
        <p:blipFill>
          <a:blip r:embed="rId3">
            <a:alphaModFix amt="70000"/>
          </a:blip>
          <a:stretch>
            <a:fillRect/>
          </a:stretch>
        </p:blipFill>
        <p:spPr>
          <a:xfrm>
            <a:off x="3962400" y="2186742"/>
            <a:ext cx="4184368" cy="1921171"/>
          </a:xfrm>
          <a:prstGeom prst="rect">
            <a:avLst/>
          </a:prstGeom>
        </p:spPr>
      </p:pic>
      <p:sp>
        <p:nvSpPr>
          <p:cNvPr id="6" name="TextBox 5">
            <a:extLst>
              <a:ext uri="{FF2B5EF4-FFF2-40B4-BE49-F238E27FC236}">
                <a16:creationId xmlns:a16="http://schemas.microsoft.com/office/drawing/2014/main" id="{7871D10A-FB5D-1F4A-BAEE-EFAAEDD7FB28}"/>
              </a:ext>
            </a:extLst>
          </p:cNvPr>
          <p:cNvSpPr txBox="1"/>
          <p:nvPr/>
        </p:nvSpPr>
        <p:spPr>
          <a:xfrm>
            <a:off x="4297793" y="4208163"/>
            <a:ext cx="3513582" cy="369332"/>
          </a:xfrm>
          <a:prstGeom prst="rect">
            <a:avLst/>
          </a:prstGeom>
          <a:noFill/>
        </p:spPr>
        <p:txBody>
          <a:bodyPr wrap="square" rtlCol="0">
            <a:spAutoFit/>
          </a:bodyPr>
          <a:lstStyle/>
          <a:p>
            <a:pPr defTabSz="685800" eaLnBrk="1" fontAlgn="auto" hangingPunct="1">
              <a:spcBef>
                <a:spcPts val="0"/>
              </a:spcBef>
              <a:spcAft>
                <a:spcPts val="0"/>
              </a:spcAft>
            </a:pPr>
            <a:r>
              <a:rPr lang="en-US" b="1" dirty="0">
                <a:solidFill>
                  <a:srgbClr val="6BB76D">
                    <a:lumMod val="50000"/>
                  </a:srgbClr>
                </a:solidFill>
                <a:latin typeface="Corbel"/>
              </a:rPr>
              <a:t>Birds of a feather flock together?</a:t>
            </a:r>
          </a:p>
        </p:txBody>
      </p:sp>
    </p:spTree>
    <p:extLst>
      <p:ext uri="{BB962C8B-B14F-4D97-AF65-F5344CB8AC3E}">
        <p14:creationId xmlns:p14="http://schemas.microsoft.com/office/powerpoint/2010/main" val="10406236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Discussion Questions</a:t>
            </a:r>
          </a:p>
        </p:txBody>
      </p:sp>
      <p:sp>
        <p:nvSpPr>
          <p:cNvPr id="3" name="Content Placeholder 2"/>
          <p:cNvSpPr>
            <a:spLocks noGrp="1"/>
          </p:cNvSpPr>
          <p:nvPr>
            <p:ph idx="1"/>
          </p:nvPr>
        </p:nvSpPr>
        <p:spPr>
          <a:xfrm>
            <a:off x="114300" y="2088065"/>
            <a:ext cx="8915400" cy="3657600"/>
          </a:xfrm>
        </p:spPr>
        <p:txBody>
          <a:bodyPr>
            <a:noAutofit/>
          </a:bodyPr>
          <a:lstStyle/>
          <a:p>
            <a:pPr>
              <a:spcAft>
                <a:spcPts val="225"/>
              </a:spcAft>
            </a:pPr>
            <a:r>
              <a:rPr lang="en-US" sz="1500" dirty="0"/>
              <a:t>What role may racial/ethnic and cultural backgrounds play in the maintenance or dissolution of friendships? </a:t>
            </a:r>
          </a:p>
          <a:p>
            <a:pPr lvl="1">
              <a:spcAft>
                <a:spcPts val="225"/>
              </a:spcAft>
            </a:pPr>
            <a:r>
              <a:rPr lang="en-US" sz="1350" dirty="0"/>
              <a:t>How about different attachment styles?</a:t>
            </a:r>
          </a:p>
          <a:p>
            <a:pPr>
              <a:spcAft>
                <a:spcPts val="225"/>
              </a:spcAft>
            </a:pPr>
            <a:r>
              <a:rPr lang="en-US" sz="1500" dirty="0"/>
              <a:t>How may differences in SES predict friendship dissolution?</a:t>
            </a:r>
          </a:p>
          <a:p>
            <a:pPr lvl="1">
              <a:spcAft>
                <a:spcPts val="225"/>
              </a:spcAft>
            </a:pPr>
            <a:r>
              <a:rPr lang="en-US" sz="1350" dirty="0"/>
              <a:t>If SES and school competence are confounded, which may be the one driving the dissolution of friendships?</a:t>
            </a:r>
          </a:p>
          <a:p>
            <a:pPr lvl="1">
              <a:spcAft>
                <a:spcPts val="225"/>
              </a:spcAft>
            </a:pPr>
            <a:r>
              <a:rPr lang="en-US" sz="1350" dirty="0"/>
              <a:t>How might the results differ when looking at friendships in a small private school vs larger public school setting?</a:t>
            </a:r>
          </a:p>
          <a:p>
            <a:pPr>
              <a:spcAft>
                <a:spcPts val="225"/>
              </a:spcAft>
            </a:pPr>
            <a:r>
              <a:rPr lang="en-US" sz="1500" dirty="0"/>
              <a:t>How might these results have differed if the authors had studied friendships in earlier or later adolescence? Or between high school and college?</a:t>
            </a:r>
          </a:p>
          <a:p>
            <a:pPr lvl="1">
              <a:spcBef>
                <a:spcPts val="0"/>
              </a:spcBef>
              <a:spcAft>
                <a:spcPts val="225"/>
              </a:spcAft>
            </a:pPr>
            <a:r>
              <a:rPr lang="en-US" sz="1350" dirty="0">
                <a:solidFill>
                  <a:srgbClr val="111111"/>
                </a:solidFill>
                <a:latin typeface="Open Sans"/>
              </a:rPr>
              <a:t>What dissimilarities may predict dissolution as adolescents age and develop stronger identities (e.g., professional or political identities)?</a:t>
            </a:r>
            <a:endParaRPr lang="en-US" sz="1350" dirty="0"/>
          </a:p>
          <a:p>
            <a:pPr>
              <a:spcAft>
                <a:spcPts val="225"/>
              </a:spcAft>
            </a:pPr>
            <a:r>
              <a:rPr lang="en-US" sz="1500" dirty="0"/>
              <a:t>How could the maintenance versus loss of friendships overtime have implications for predicting for interpersonally-related disorders (e.g., antisocial personality disorder, SAD, BPD)?</a:t>
            </a:r>
          </a:p>
          <a:p>
            <a:pPr>
              <a:spcAft>
                <a:spcPts val="225"/>
              </a:spcAft>
            </a:pPr>
            <a:r>
              <a:rPr lang="en-US" sz="1500" dirty="0"/>
              <a:t>Given the association between the individual predictors assessed (i.e., physical aggression, leadership, acceptance) and personality traits, to what extent might dissimilarity on big five personality dimensions yield similar results?</a:t>
            </a:r>
          </a:p>
          <a:p>
            <a:pPr>
              <a:spcAft>
                <a:spcPts val="225"/>
              </a:spcAft>
            </a:pPr>
            <a:endParaRPr lang="en-US" sz="1725" dirty="0"/>
          </a:p>
          <a:p>
            <a:pPr marL="89154" indent="0">
              <a:spcAft>
                <a:spcPts val="225"/>
              </a:spcAft>
              <a:buNone/>
            </a:pPr>
            <a:endParaRPr lang="en-US" sz="1425" dirty="0"/>
          </a:p>
          <a:p>
            <a:pPr>
              <a:spcAft>
                <a:spcPts val="225"/>
              </a:spcAft>
            </a:pPr>
            <a:endParaRPr lang="en-US" sz="1425" dirty="0"/>
          </a:p>
        </p:txBody>
      </p:sp>
      <p:sp>
        <p:nvSpPr>
          <p:cNvPr id="5" name="TextBox 4"/>
          <p:cNvSpPr txBox="1"/>
          <p:nvPr/>
        </p:nvSpPr>
        <p:spPr>
          <a:xfrm>
            <a:off x="8436010" y="5607165"/>
            <a:ext cx="546945" cy="300082"/>
          </a:xfrm>
          <a:prstGeom prst="rect">
            <a:avLst/>
          </a:prstGeom>
          <a:noFill/>
        </p:spPr>
        <p:txBody>
          <a:bodyPr wrap="none" rtlCol="0">
            <a:spAutoFit/>
          </a:bodyPr>
          <a:lstStyle/>
          <a:p>
            <a:pPr defTabSz="685800" eaLnBrk="1" fontAlgn="auto" hangingPunct="1">
              <a:spcBef>
                <a:spcPts val="0"/>
              </a:spcBef>
              <a:spcAft>
                <a:spcPts val="0"/>
              </a:spcAft>
            </a:pPr>
            <a:r>
              <a:rPr lang="en-US" sz="1350" dirty="0">
                <a:solidFill>
                  <a:prstClr val="black"/>
                </a:solidFill>
                <a:latin typeface="Corbel"/>
              </a:rPr>
              <a:t>Leite</a:t>
            </a:r>
          </a:p>
        </p:txBody>
      </p:sp>
    </p:spTree>
    <p:extLst>
      <p:ext uri="{BB962C8B-B14F-4D97-AF65-F5344CB8AC3E}">
        <p14:creationId xmlns:p14="http://schemas.microsoft.com/office/powerpoint/2010/main" val="70043372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ctrTitle"/>
          </p:nvPr>
        </p:nvSpPr>
        <p:spPr>
          <a:xfrm>
            <a:off x="435894" y="1736874"/>
            <a:ext cx="8245162" cy="1106260"/>
          </a:xfrm>
        </p:spPr>
        <p:txBody>
          <a:bodyPr>
            <a:noAutofit/>
          </a:bodyPr>
          <a:lstStyle/>
          <a:p>
            <a:r>
              <a:rPr lang="en-US" sz="3750" dirty="0"/>
              <a:t>Making and keeping friends: </a:t>
            </a:r>
            <a:br>
              <a:rPr lang="en-US" sz="3750" dirty="0"/>
            </a:br>
            <a:r>
              <a:rPr lang="en-US" sz="3750" dirty="0"/>
              <a:t>the importance of being similar</a:t>
            </a:r>
          </a:p>
        </p:txBody>
      </p:sp>
      <p:sp>
        <p:nvSpPr>
          <p:cNvPr id="3" name="Subtitle 2"/>
          <p:cNvSpPr>
            <a:spLocks noGrp="1"/>
          </p:cNvSpPr>
          <p:nvPr>
            <p:ph type="subTitle" idx="1"/>
          </p:nvPr>
        </p:nvSpPr>
        <p:spPr>
          <a:xfrm>
            <a:off x="435893" y="3500359"/>
            <a:ext cx="8245160" cy="885904"/>
          </a:xfrm>
        </p:spPr>
        <p:txBody>
          <a:bodyPr>
            <a:normAutofit/>
          </a:bodyPr>
          <a:lstStyle/>
          <a:p>
            <a:r>
              <a:rPr lang="en-US" sz="1800" dirty="0" err="1">
                <a:solidFill>
                  <a:srgbClr val="FF0000"/>
                </a:solidFill>
              </a:rPr>
              <a:t>laursen</a:t>
            </a:r>
            <a:r>
              <a:rPr lang="en-US" sz="1800" dirty="0">
                <a:solidFill>
                  <a:srgbClr val="FF0000"/>
                </a:solidFill>
              </a:rPr>
              <a:t>, 2017</a:t>
            </a:r>
          </a:p>
        </p:txBody>
      </p:sp>
      <p:sp>
        <p:nvSpPr>
          <p:cNvPr id="4" name="Footer Placeholder 3"/>
          <p:cNvSpPr>
            <a:spLocks noGrp="1"/>
          </p:cNvSpPr>
          <p:nvPr>
            <p:ph type="ftr" sz="quarter" idx="11"/>
          </p:nvPr>
        </p:nvSpPr>
        <p:spPr/>
        <p:txBody>
          <a:bodyPr/>
          <a:lstStyle/>
          <a:p>
            <a:pPr defTabSz="685800" eaLnBrk="1" fontAlgn="auto" hangingPunct="1">
              <a:spcBef>
                <a:spcPts val="0"/>
              </a:spcBef>
              <a:spcAft>
                <a:spcPts val="0"/>
              </a:spcAft>
              <a:defRPr/>
            </a:pPr>
            <a:r>
              <a:rPr lang="en-US" sz="1050" dirty="0">
                <a:solidFill>
                  <a:prstClr val="white"/>
                </a:solidFill>
                <a:latin typeface="Gill Sans MT" panose="020B0502020104020203"/>
              </a:rPr>
              <a:t>Fasano</a:t>
            </a:r>
          </a:p>
        </p:txBody>
      </p:sp>
    </p:spTree>
    <p:extLst>
      <p:ext uri="{BB962C8B-B14F-4D97-AF65-F5344CB8AC3E}">
        <p14:creationId xmlns:p14="http://schemas.microsoft.com/office/powerpoint/2010/main" val="214091804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25479" y="2667866"/>
            <a:ext cx="3903110" cy="2653243"/>
          </a:xfrm>
        </p:spPr>
        <p:txBody>
          <a:bodyPr>
            <a:normAutofit/>
          </a:bodyPr>
          <a:lstStyle/>
          <a:p>
            <a:r>
              <a:rPr lang="en-US" sz="2100" dirty="0"/>
              <a:t>Similarity-Attraction Model</a:t>
            </a:r>
          </a:p>
          <a:p>
            <a:endParaRPr lang="en-US" dirty="0"/>
          </a:p>
          <a:p>
            <a:r>
              <a:rPr lang="en-US" sz="2100" dirty="0"/>
              <a:t>Distinctiveness Model</a:t>
            </a:r>
          </a:p>
          <a:p>
            <a:endParaRPr lang="en-US" dirty="0"/>
          </a:p>
        </p:txBody>
      </p:sp>
      <p:sp>
        <p:nvSpPr>
          <p:cNvPr id="4" name="Footer Placeholder 3"/>
          <p:cNvSpPr>
            <a:spLocks noGrp="1"/>
          </p:cNvSpPr>
          <p:nvPr>
            <p:ph type="ftr" sz="quarter" idx="11"/>
          </p:nvPr>
        </p:nvSpPr>
        <p:spPr/>
        <p:txBody>
          <a:bodyPr/>
          <a:lstStyle/>
          <a:p>
            <a:pPr defTabSz="685800" eaLnBrk="1" fontAlgn="auto" hangingPunct="1">
              <a:spcBef>
                <a:spcPts val="0"/>
              </a:spcBef>
              <a:spcAft>
                <a:spcPts val="0"/>
              </a:spcAft>
              <a:defRPr/>
            </a:pPr>
            <a:r>
              <a:rPr lang="en-US" dirty="0">
                <a:solidFill>
                  <a:srgbClr val="58B6C0"/>
                </a:solidFill>
                <a:latin typeface="Gill Sans MT" panose="020B0502020104020203"/>
              </a:rPr>
              <a:t>Fasano</a:t>
            </a:r>
          </a:p>
        </p:txBody>
      </p:sp>
      <p:pic>
        <p:nvPicPr>
          <p:cNvPr id="1026" name="Picture 2" descr="Close Friendships in Adolescence Predict Health in Adulthood – Association  for Psychological Science – AP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5617" y="2522793"/>
            <a:ext cx="3856383" cy="2653243"/>
          </a:xfrm>
          <a:prstGeom prst="rect">
            <a:avLst/>
          </a:prstGeom>
          <a:noFill/>
          <a:extLst>
            <a:ext uri="{909E8E84-426E-40DD-AFC4-6F175D3DCCD1}">
              <a14:hiddenFill xmlns:a14="http://schemas.microsoft.com/office/drawing/2010/main">
                <a:solidFill>
                  <a:srgbClr val="FFFFFF"/>
                </a:solidFill>
              </a14:hiddenFill>
            </a:ext>
          </a:extLst>
        </p:spPr>
      </p:pic>
      <p:sp>
        <p:nvSpPr>
          <p:cNvPr id="6" name="Title 5">
            <a:extLst>
              <a:ext uri="{FF2B5EF4-FFF2-40B4-BE49-F238E27FC236}">
                <a16:creationId xmlns:a16="http://schemas.microsoft.com/office/drawing/2014/main" id="{725A8BBE-1A85-476D-9F8F-82BC5513F267}"/>
              </a:ext>
            </a:extLst>
          </p:cNvPr>
          <p:cNvSpPr>
            <a:spLocks noGrp="1"/>
          </p:cNvSpPr>
          <p:nvPr>
            <p:ph type="title"/>
          </p:nvPr>
        </p:nvSpPr>
        <p:spPr/>
        <p:txBody>
          <a:bodyPr>
            <a:normAutofit/>
          </a:bodyPr>
          <a:lstStyle/>
          <a:p>
            <a:r>
              <a:rPr lang="en-US" sz="3600" dirty="0"/>
              <a:t>Making and keeping friends: </a:t>
            </a:r>
            <a:br>
              <a:rPr lang="en-US" sz="3600" dirty="0"/>
            </a:br>
            <a:r>
              <a:rPr lang="en-US" sz="3600" dirty="0"/>
              <a:t>the importance of being similar</a:t>
            </a:r>
            <a:endParaRPr lang="en-US" dirty="0"/>
          </a:p>
        </p:txBody>
      </p:sp>
      <p:sp>
        <p:nvSpPr>
          <p:cNvPr id="9" name="Subtitle 2">
            <a:extLst>
              <a:ext uri="{FF2B5EF4-FFF2-40B4-BE49-F238E27FC236}">
                <a16:creationId xmlns:a16="http://schemas.microsoft.com/office/drawing/2014/main" id="{9D0A190F-470F-446F-9D39-D5648AA81432}"/>
              </a:ext>
            </a:extLst>
          </p:cNvPr>
          <p:cNvSpPr txBox="1">
            <a:spLocks/>
          </p:cNvSpPr>
          <p:nvPr/>
        </p:nvSpPr>
        <p:spPr>
          <a:xfrm>
            <a:off x="7010400" y="838200"/>
            <a:ext cx="2667000" cy="885904"/>
          </a:xfrm>
          <a:prstGeom prst="rect">
            <a:avLst/>
          </a:prstGeom>
        </p:spPr>
        <p:txBody>
          <a:bodyPr vert="horz" lIns="54864" tIns="91440" rtlCol="0">
            <a:normAutofit/>
          </a:bodyPr>
          <a:lstStyle>
            <a:lvl1pPr marL="329184" indent="-240030" algn="l" rtl="0" eaLnBrk="1" latinLnBrk="0" hangingPunct="1">
              <a:spcBef>
                <a:spcPts val="0"/>
              </a:spcBef>
              <a:buClr>
                <a:schemeClr val="accent1"/>
              </a:buClr>
              <a:buSzPct val="80000"/>
              <a:buFont typeface="Wingdings 2"/>
              <a:buChar char=""/>
              <a:defRPr kumimoji="0" sz="2400" kern="1200">
                <a:solidFill>
                  <a:schemeClr val="tx1"/>
                </a:solidFill>
                <a:latin typeface="+mn-lt"/>
                <a:ea typeface="+mn-ea"/>
                <a:cs typeface="+mn-cs"/>
              </a:defRPr>
            </a:lvl1pPr>
            <a:lvl2pPr marL="548640" indent="-205740" algn="l" rtl="0" eaLnBrk="1" latinLnBrk="0" hangingPunct="1">
              <a:spcBef>
                <a:spcPct val="20000"/>
              </a:spcBef>
              <a:buClr>
                <a:schemeClr val="accent2"/>
              </a:buClr>
              <a:buSzPct val="90000"/>
              <a:buFont typeface="Wingdings"/>
              <a:buChar char=""/>
              <a:defRPr kumimoji="0" sz="2100" kern="1200">
                <a:solidFill>
                  <a:schemeClr val="tx1"/>
                </a:solidFill>
                <a:latin typeface="+mn-lt"/>
                <a:ea typeface="+mn-ea"/>
                <a:cs typeface="+mn-cs"/>
              </a:defRPr>
            </a:lvl2pPr>
            <a:lvl3pPr marL="747522" indent="-171450" algn="l" rtl="0" eaLnBrk="1" latinLnBrk="0" hangingPunct="1">
              <a:spcBef>
                <a:spcPct val="20000"/>
              </a:spcBef>
              <a:buClr>
                <a:schemeClr val="accent3"/>
              </a:buClr>
              <a:buFont typeface="Arial"/>
              <a:buChar char="▪"/>
              <a:defRPr kumimoji="0" sz="1800" kern="1200">
                <a:solidFill>
                  <a:schemeClr val="tx1"/>
                </a:solidFill>
                <a:latin typeface="+mn-lt"/>
                <a:ea typeface="+mn-ea"/>
                <a:cs typeface="+mn-cs"/>
              </a:defRPr>
            </a:lvl3pPr>
            <a:lvl4pPr marL="912114" indent="-137160" algn="l" rtl="0" eaLnBrk="1" latinLnBrk="0" hangingPunct="1">
              <a:spcBef>
                <a:spcPct val="20000"/>
              </a:spcBef>
              <a:buClr>
                <a:schemeClr val="accent4"/>
              </a:buClr>
              <a:buFont typeface="Arial"/>
              <a:buChar char="▪"/>
              <a:defRPr kumimoji="0" sz="1500" kern="1200">
                <a:solidFill>
                  <a:schemeClr val="tx1"/>
                </a:solidFill>
                <a:latin typeface="+mn-lt"/>
                <a:ea typeface="+mn-ea"/>
                <a:cs typeface="+mn-cs"/>
              </a:defRPr>
            </a:lvl4pPr>
            <a:lvl5pPr marL="1069848" indent="-137160" algn="l" rtl="0" eaLnBrk="1" latinLnBrk="0" hangingPunct="1">
              <a:spcBef>
                <a:spcPct val="20000"/>
              </a:spcBef>
              <a:buClr>
                <a:schemeClr val="accent5"/>
              </a:buClr>
              <a:buFont typeface="Wingdings 3"/>
              <a:buChar char=""/>
              <a:defRPr kumimoji="0" lang="en-US" sz="1500" kern="1200" smtClean="0">
                <a:solidFill>
                  <a:schemeClr val="tx1"/>
                </a:solidFill>
                <a:latin typeface="+mn-lt"/>
                <a:ea typeface="+mn-ea"/>
                <a:cs typeface="+mn-cs"/>
              </a:defRPr>
            </a:lvl5pPr>
            <a:lvl6pPr marL="1220724" indent="-137160" algn="l" rtl="0" eaLnBrk="1" latinLnBrk="0" hangingPunct="1">
              <a:spcBef>
                <a:spcPct val="20000"/>
              </a:spcBef>
              <a:buClr>
                <a:schemeClr val="accent6"/>
              </a:buClr>
              <a:buSzPct val="100000"/>
              <a:buFont typeface="Wingdings 2"/>
              <a:buChar char=""/>
              <a:defRPr kumimoji="0" sz="1500" kern="1200">
                <a:solidFill>
                  <a:schemeClr val="tx1"/>
                </a:solidFill>
                <a:latin typeface="+mn-lt"/>
                <a:ea typeface="+mn-ea"/>
                <a:cs typeface="+mn-cs"/>
              </a:defRPr>
            </a:lvl6pPr>
            <a:lvl7pPr marL="1371600" indent="-137160" algn="l" rtl="0" eaLnBrk="1" latinLnBrk="0" hangingPunct="1">
              <a:spcBef>
                <a:spcPct val="20000"/>
              </a:spcBef>
              <a:buClr>
                <a:schemeClr val="accent1"/>
              </a:buClr>
              <a:buSzPct val="100000"/>
              <a:buFont typeface="Wingdings 2"/>
              <a:buChar char=""/>
              <a:defRPr kumimoji="0" sz="1350" kern="1200">
                <a:solidFill>
                  <a:schemeClr val="tx1"/>
                </a:solidFill>
                <a:latin typeface="+mn-lt"/>
                <a:ea typeface="+mn-ea"/>
                <a:cs typeface="+mn-cs"/>
              </a:defRPr>
            </a:lvl7pPr>
            <a:lvl8pPr marL="1522476" indent="-137160" algn="l" rtl="0" eaLnBrk="1" latinLnBrk="0" hangingPunct="1">
              <a:spcBef>
                <a:spcPct val="20000"/>
              </a:spcBef>
              <a:buClr>
                <a:schemeClr val="accent2"/>
              </a:buClr>
              <a:buFont typeface="Wingdings 2" pitchFamily="18" charset="2"/>
              <a:buChar char=""/>
              <a:defRPr kumimoji="0" sz="1350" kern="1200">
                <a:solidFill>
                  <a:schemeClr val="tx1"/>
                </a:solidFill>
                <a:latin typeface="+mn-lt"/>
                <a:ea typeface="+mn-ea"/>
                <a:cs typeface="+mn-cs"/>
              </a:defRPr>
            </a:lvl8pPr>
            <a:lvl9pPr marL="1673352" indent="-137160" algn="l" rtl="0" eaLnBrk="1" latinLnBrk="0" hangingPunct="1">
              <a:spcBef>
                <a:spcPct val="20000"/>
              </a:spcBef>
              <a:buClr>
                <a:schemeClr val="accent3"/>
              </a:buClr>
              <a:buFont typeface="Wingdings 2" pitchFamily="18" charset="2"/>
              <a:buChar char=""/>
              <a:defRPr kumimoji="0" sz="1350" kern="1200" baseline="0">
                <a:solidFill>
                  <a:schemeClr val="tx1"/>
                </a:solidFill>
                <a:latin typeface="+mn-lt"/>
                <a:ea typeface="+mn-ea"/>
                <a:cs typeface="+mn-cs"/>
              </a:defRPr>
            </a:lvl9pPr>
            <a:extLst/>
          </a:lstStyle>
          <a:p>
            <a:pPr fontAlgn="auto">
              <a:spcAft>
                <a:spcPts val="0"/>
              </a:spcAft>
            </a:pPr>
            <a:r>
              <a:rPr lang="en-US" sz="1800" smtClean="0">
                <a:solidFill>
                  <a:srgbClr val="FF0000"/>
                </a:solidFill>
              </a:rPr>
              <a:t>Laursen</a:t>
            </a:r>
            <a:r>
              <a:rPr lang="en-US" sz="1800" dirty="0">
                <a:solidFill>
                  <a:srgbClr val="FF0000"/>
                </a:solidFill>
              </a:rPr>
              <a:t>, 2017</a:t>
            </a:r>
          </a:p>
        </p:txBody>
      </p:sp>
    </p:spTree>
    <p:extLst>
      <p:ext uri="{BB962C8B-B14F-4D97-AF65-F5344CB8AC3E}">
        <p14:creationId xmlns:p14="http://schemas.microsoft.com/office/powerpoint/2010/main" val="3275726121"/>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300" dirty="0" err="1"/>
              <a:t>homophily</a:t>
            </a:r>
            <a:endParaRPr lang="en-US" sz="3300" dirty="0"/>
          </a:p>
        </p:txBody>
      </p:sp>
      <p:sp>
        <p:nvSpPr>
          <p:cNvPr id="4" name="Footer Placeholder 3"/>
          <p:cNvSpPr>
            <a:spLocks noGrp="1"/>
          </p:cNvSpPr>
          <p:nvPr>
            <p:ph type="ftr" sz="quarter" idx="11"/>
          </p:nvPr>
        </p:nvSpPr>
        <p:spPr/>
        <p:txBody>
          <a:bodyPr/>
          <a:lstStyle/>
          <a:p>
            <a:pPr defTabSz="685800" eaLnBrk="1" fontAlgn="auto" hangingPunct="1">
              <a:spcBef>
                <a:spcPts val="0"/>
              </a:spcBef>
              <a:spcAft>
                <a:spcPts val="0"/>
              </a:spcAft>
              <a:defRPr/>
            </a:pPr>
            <a:r>
              <a:rPr lang="en-US" dirty="0">
                <a:solidFill>
                  <a:srgbClr val="58B6C0"/>
                </a:solidFill>
                <a:latin typeface="Gill Sans MT" panose="020B0502020104020203"/>
              </a:rPr>
              <a:t>Fasano</a:t>
            </a:r>
          </a:p>
        </p:txBody>
      </p:sp>
      <p:graphicFrame>
        <p:nvGraphicFramePr>
          <p:cNvPr id="7" name="Content Placeholder 6"/>
          <p:cNvGraphicFramePr>
            <a:graphicFrameLocks noGrp="1"/>
          </p:cNvGraphicFramePr>
          <p:nvPr>
            <p:ph idx="1"/>
          </p:nvPr>
        </p:nvGraphicFramePr>
        <p:xfrm>
          <a:off x="-167179" y="2400301"/>
          <a:ext cx="8875285" cy="328697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32338385"/>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300" dirty="0"/>
              <a:t>selection</a:t>
            </a:r>
          </a:p>
        </p:txBody>
      </p:sp>
      <p:sp>
        <p:nvSpPr>
          <p:cNvPr id="3" name="Content Placeholder 2"/>
          <p:cNvSpPr>
            <a:spLocks noGrp="1"/>
          </p:cNvSpPr>
          <p:nvPr>
            <p:ph idx="1"/>
          </p:nvPr>
        </p:nvSpPr>
        <p:spPr>
          <a:xfrm>
            <a:off x="271039" y="2426214"/>
            <a:ext cx="3045860" cy="3031816"/>
          </a:xfrm>
        </p:spPr>
        <p:txBody>
          <a:bodyPr>
            <a:normAutofit/>
          </a:bodyPr>
          <a:lstStyle/>
          <a:p>
            <a:r>
              <a:rPr lang="en-US" sz="2100" dirty="0"/>
              <a:t>Original studies</a:t>
            </a:r>
          </a:p>
          <a:p>
            <a:endParaRPr lang="en-US" sz="900" dirty="0"/>
          </a:p>
          <a:p>
            <a:r>
              <a:rPr lang="en-US" sz="2100" dirty="0"/>
              <a:t>Corrections</a:t>
            </a:r>
          </a:p>
          <a:p>
            <a:endParaRPr lang="en-US" sz="900" dirty="0"/>
          </a:p>
          <a:p>
            <a:r>
              <a:rPr lang="en-US" sz="2100" dirty="0"/>
              <a:t>Similarity on behaviors, not attitudes</a:t>
            </a:r>
          </a:p>
          <a:p>
            <a:endParaRPr lang="en-US" sz="900" dirty="0"/>
          </a:p>
          <a:p>
            <a:r>
              <a:rPr lang="en-US" sz="2100" dirty="0"/>
              <a:t>Perceived similarity</a:t>
            </a:r>
          </a:p>
        </p:txBody>
      </p:sp>
      <p:sp>
        <p:nvSpPr>
          <p:cNvPr id="4" name="Footer Placeholder 3"/>
          <p:cNvSpPr>
            <a:spLocks noGrp="1"/>
          </p:cNvSpPr>
          <p:nvPr>
            <p:ph type="ftr" sz="quarter" idx="11"/>
          </p:nvPr>
        </p:nvSpPr>
        <p:spPr/>
        <p:txBody>
          <a:bodyPr/>
          <a:lstStyle/>
          <a:p>
            <a:pPr defTabSz="685800" eaLnBrk="1" fontAlgn="auto" hangingPunct="1">
              <a:spcBef>
                <a:spcPts val="0"/>
              </a:spcBef>
              <a:spcAft>
                <a:spcPts val="0"/>
              </a:spcAft>
              <a:defRPr/>
            </a:pPr>
            <a:r>
              <a:rPr lang="en-US" dirty="0">
                <a:solidFill>
                  <a:srgbClr val="58B6C0"/>
                </a:solidFill>
                <a:latin typeface="Gill Sans MT" panose="020B0502020104020203"/>
              </a:rPr>
              <a:t>Fasano</a:t>
            </a:r>
          </a:p>
        </p:txBody>
      </p:sp>
      <p:pic>
        <p:nvPicPr>
          <p:cNvPr id="6" name="Picture 5"/>
          <p:cNvPicPr>
            <a:picLocks noChangeAspect="1"/>
          </p:cNvPicPr>
          <p:nvPr/>
        </p:nvPicPr>
        <p:blipFill rotWithShape="1">
          <a:blip r:embed="rId3"/>
          <a:srcRect l="2060" r="2551"/>
          <a:stretch/>
        </p:blipFill>
        <p:spPr>
          <a:xfrm>
            <a:off x="3152043" y="2289292"/>
            <a:ext cx="5657850" cy="3540008"/>
          </a:xfrm>
          <a:prstGeom prst="rect">
            <a:avLst/>
          </a:prstGeom>
        </p:spPr>
      </p:pic>
      <p:cxnSp>
        <p:nvCxnSpPr>
          <p:cNvPr id="7" name="Straight Connector 6"/>
          <p:cNvCxnSpPr/>
          <p:nvPr/>
        </p:nvCxnSpPr>
        <p:spPr>
          <a:xfrm>
            <a:off x="6172200" y="2514600"/>
            <a:ext cx="0" cy="2514600"/>
          </a:xfrm>
          <a:prstGeom prst="line">
            <a:avLst/>
          </a:prstGeom>
          <a:ln w="25400" cmpd="dbl"/>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14784575"/>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201864" y="1905000"/>
            <a:ext cx="5847017" cy="3792415"/>
          </a:xfrm>
          <a:prstGeom prst="rect">
            <a:avLst/>
          </a:prstGeom>
        </p:spPr>
      </p:pic>
      <p:sp>
        <p:nvSpPr>
          <p:cNvPr id="2" name="Title 1"/>
          <p:cNvSpPr>
            <a:spLocks noGrp="1"/>
          </p:cNvSpPr>
          <p:nvPr>
            <p:ph type="title"/>
          </p:nvPr>
        </p:nvSpPr>
        <p:spPr/>
        <p:txBody>
          <a:bodyPr>
            <a:normAutofit/>
          </a:bodyPr>
          <a:lstStyle/>
          <a:p>
            <a:r>
              <a:rPr lang="en-US" sz="3600" dirty="0"/>
              <a:t>repulsion</a:t>
            </a:r>
          </a:p>
        </p:txBody>
      </p:sp>
      <p:sp>
        <p:nvSpPr>
          <p:cNvPr id="3" name="Content Placeholder 2"/>
          <p:cNvSpPr>
            <a:spLocks noGrp="1"/>
          </p:cNvSpPr>
          <p:nvPr>
            <p:ph idx="1"/>
          </p:nvPr>
        </p:nvSpPr>
        <p:spPr>
          <a:xfrm>
            <a:off x="5791200" y="1981200"/>
            <a:ext cx="3613638" cy="3433055"/>
          </a:xfrm>
        </p:spPr>
        <p:txBody>
          <a:bodyPr>
            <a:noAutofit/>
          </a:bodyPr>
          <a:lstStyle/>
          <a:p>
            <a:r>
              <a:rPr lang="en-US" sz="2100" dirty="0"/>
              <a:t>Dislike those who are different</a:t>
            </a:r>
          </a:p>
          <a:p>
            <a:r>
              <a:rPr lang="en-US" sz="2100" dirty="0"/>
              <a:t>Both similarity and dissimilarity play a role in friendship</a:t>
            </a:r>
          </a:p>
          <a:p>
            <a:r>
              <a:rPr lang="en-US" sz="2100" dirty="0"/>
              <a:t>More dissimilarities between rivals</a:t>
            </a:r>
          </a:p>
          <a:p>
            <a:r>
              <a:rPr lang="en-US" sz="2100" dirty="0"/>
              <a:t>Similarity attracts; dissimilarity repels</a:t>
            </a:r>
          </a:p>
        </p:txBody>
      </p:sp>
      <p:sp>
        <p:nvSpPr>
          <p:cNvPr id="4" name="Footer Placeholder 3"/>
          <p:cNvSpPr>
            <a:spLocks noGrp="1"/>
          </p:cNvSpPr>
          <p:nvPr>
            <p:ph type="ftr" sz="quarter" idx="11"/>
          </p:nvPr>
        </p:nvSpPr>
        <p:spPr/>
        <p:txBody>
          <a:bodyPr/>
          <a:lstStyle/>
          <a:p>
            <a:pPr defTabSz="685800" eaLnBrk="1" fontAlgn="auto" hangingPunct="1">
              <a:spcBef>
                <a:spcPts val="0"/>
              </a:spcBef>
              <a:spcAft>
                <a:spcPts val="0"/>
              </a:spcAft>
              <a:defRPr/>
            </a:pPr>
            <a:r>
              <a:rPr lang="en-US">
                <a:solidFill>
                  <a:srgbClr val="58B6C0"/>
                </a:solidFill>
                <a:latin typeface="Gill Sans MT" panose="020B0502020104020203"/>
              </a:rPr>
              <a:t>Fasano</a:t>
            </a:r>
            <a:endParaRPr lang="en-US" dirty="0">
              <a:solidFill>
                <a:srgbClr val="58B6C0"/>
              </a:solidFill>
              <a:latin typeface="Gill Sans MT" panose="020B0502020104020203"/>
            </a:endParaRPr>
          </a:p>
        </p:txBody>
      </p:sp>
    </p:spTree>
    <p:extLst>
      <p:ext uri="{BB962C8B-B14F-4D97-AF65-F5344CB8AC3E}">
        <p14:creationId xmlns:p14="http://schemas.microsoft.com/office/powerpoint/2010/main" val="21834859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r>
              <a:rPr lang="en-US" sz="3600" dirty="0"/>
              <a:t>Social</a:t>
            </a:r>
            <a:br>
              <a:rPr lang="en-US" sz="3600" dirty="0"/>
            </a:br>
            <a:r>
              <a:rPr lang="en-US" sz="3600" dirty="0"/>
              <a:t>Disinterest</a:t>
            </a:r>
          </a:p>
        </p:txBody>
      </p:sp>
      <p:pic>
        <p:nvPicPr>
          <p:cNvPr id="4" name="Picture 3"/>
          <p:cNvPicPr>
            <a:picLocks noChangeAspect="1"/>
          </p:cNvPicPr>
          <p:nvPr/>
        </p:nvPicPr>
        <p:blipFill>
          <a:blip r:embed="rId2"/>
          <a:stretch>
            <a:fillRect/>
          </a:stretch>
        </p:blipFill>
        <p:spPr>
          <a:xfrm>
            <a:off x="0" y="0"/>
            <a:ext cx="5575754" cy="3780669"/>
          </a:xfrm>
          <a:prstGeom prst="rect">
            <a:avLst/>
          </a:prstGeom>
        </p:spPr>
      </p:pic>
      <p:pic>
        <p:nvPicPr>
          <p:cNvPr id="5" name="Picture 4"/>
          <p:cNvPicPr>
            <a:picLocks noChangeAspect="1"/>
          </p:cNvPicPr>
          <p:nvPr/>
        </p:nvPicPr>
        <p:blipFill>
          <a:blip r:embed="rId3"/>
          <a:stretch>
            <a:fillRect/>
          </a:stretch>
        </p:blipFill>
        <p:spPr>
          <a:xfrm>
            <a:off x="3802478" y="3396694"/>
            <a:ext cx="5341522" cy="3461306"/>
          </a:xfrm>
          <a:prstGeom prst="rect">
            <a:avLst/>
          </a:prstGeom>
        </p:spPr>
      </p:pic>
      <p:sp>
        <p:nvSpPr>
          <p:cNvPr id="3" name="Footer Placeholder 2"/>
          <p:cNvSpPr>
            <a:spLocks noGrp="1"/>
          </p:cNvSpPr>
          <p:nvPr>
            <p:ph type="ftr" sz="quarter" idx="11"/>
          </p:nvPr>
        </p:nvSpPr>
        <p:spPr/>
        <p:txBody>
          <a:bodyPr/>
          <a:lstStyle/>
          <a:p>
            <a:r>
              <a:rPr lang="en-US"/>
              <a:t>Messinger</a:t>
            </a:r>
          </a:p>
        </p:txBody>
      </p:sp>
    </p:spTree>
    <p:extLst>
      <p:ext uri="{BB962C8B-B14F-4D97-AF65-F5344CB8AC3E}">
        <p14:creationId xmlns:p14="http://schemas.microsoft.com/office/powerpoint/2010/main" val="239250734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influence</a:t>
            </a:r>
          </a:p>
        </p:txBody>
      </p:sp>
      <p:sp>
        <p:nvSpPr>
          <p:cNvPr id="3" name="Content Placeholder 2"/>
          <p:cNvSpPr>
            <a:spLocks noGrp="1"/>
          </p:cNvSpPr>
          <p:nvPr>
            <p:ph idx="1"/>
          </p:nvPr>
        </p:nvSpPr>
        <p:spPr>
          <a:xfrm>
            <a:off x="304800" y="2492623"/>
            <a:ext cx="1676400" cy="2828486"/>
          </a:xfrm>
        </p:spPr>
        <p:txBody>
          <a:bodyPr>
            <a:normAutofit fontScale="77500" lnSpcReduction="20000"/>
          </a:bodyPr>
          <a:lstStyle/>
          <a:p>
            <a:r>
              <a:rPr lang="en-US" sz="2100" dirty="0"/>
              <a:t>Promote and maintain compatibility</a:t>
            </a:r>
          </a:p>
          <a:p>
            <a:pPr marL="0" indent="0">
              <a:buNone/>
            </a:pPr>
            <a:endParaRPr lang="en-US" sz="2100" dirty="0"/>
          </a:p>
          <a:p>
            <a:r>
              <a:rPr lang="en-US" sz="2100" dirty="0"/>
              <a:t>Conformity</a:t>
            </a:r>
          </a:p>
          <a:p>
            <a:pPr marL="0" indent="0">
              <a:buNone/>
            </a:pPr>
            <a:endParaRPr lang="en-US" sz="2100" dirty="0"/>
          </a:p>
          <a:p>
            <a:r>
              <a:rPr lang="en-US" sz="2100" dirty="0"/>
              <a:t>Unilateral and unidirectional</a:t>
            </a:r>
          </a:p>
          <a:p>
            <a:pPr marL="0" indent="0">
              <a:buNone/>
            </a:pPr>
            <a:endParaRPr lang="en-US" sz="2100" dirty="0"/>
          </a:p>
          <a:p>
            <a:r>
              <a:rPr lang="en-US" sz="2100" dirty="0"/>
              <a:t>Romantic relationships</a:t>
            </a:r>
            <a:endParaRPr lang="en-US" dirty="0"/>
          </a:p>
        </p:txBody>
      </p:sp>
      <p:sp>
        <p:nvSpPr>
          <p:cNvPr id="4" name="Footer Placeholder 3"/>
          <p:cNvSpPr>
            <a:spLocks noGrp="1"/>
          </p:cNvSpPr>
          <p:nvPr>
            <p:ph type="ftr" sz="quarter" idx="11"/>
          </p:nvPr>
        </p:nvSpPr>
        <p:spPr/>
        <p:txBody>
          <a:bodyPr/>
          <a:lstStyle/>
          <a:p>
            <a:pPr defTabSz="685800" eaLnBrk="1" fontAlgn="auto" hangingPunct="1">
              <a:spcBef>
                <a:spcPts val="0"/>
              </a:spcBef>
              <a:spcAft>
                <a:spcPts val="0"/>
              </a:spcAft>
              <a:defRPr/>
            </a:pPr>
            <a:r>
              <a:rPr lang="en-US">
                <a:solidFill>
                  <a:srgbClr val="58B6C0"/>
                </a:solidFill>
                <a:latin typeface="Gill Sans MT" panose="020B0502020104020203"/>
              </a:rPr>
              <a:t>Fasano</a:t>
            </a:r>
            <a:endParaRPr lang="en-US" dirty="0">
              <a:solidFill>
                <a:srgbClr val="58B6C0"/>
              </a:solidFill>
              <a:latin typeface="Gill Sans MT" panose="020B0502020104020203"/>
            </a:endParaRPr>
          </a:p>
        </p:txBody>
      </p:sp>
      <p:pic>
        <p:nvPicPr>
          <p:cNvPr id="5" name="Picture 4"/>
          <p:cNvPicPr>
            <a:picLocks noChangeAspect="1"/>
          </p:cNvPicPr>
          <p:nvPr/>
        </p:nvPicPr>
        <p:blipFill>
          <a:blip r:embed="rId3"/>
          <a:stretch>
            <a:fillRect/>
          </a:stretch>
        </p:blipFill>
        <p:spPr>
          <a:xfrm>
            <a:off x="2133600" y="1440041"/>
            <a:ext cx="6918081" cy="4339717"/>
          </a:xfrm>
          <a:prstGeom prst="rect">
            <a:avLst/>
          </a:prstGeom>
        </p:spPr>
      </p:pic>
    </p:spTree>
    <p:extLst>
      <p:ext uri="{BB962C8B-B14F-4D97-AF65-F5344CB8AC3E}">
        <p14:creationId xmlns:p14="http://schemas.microsoft.com/office/powerpoint/2010/main" val="1292825027"/>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l="4294"/>
          <a:stretch/>
        </p:blipFill>
        <p:spPr>
          <a:xfrm>
            <a:off x="118697" y="2492622"/>
            <a:ext cx="5027492" cy="3083852"/>
          </a:xfrm>
          <a:prstGeom prst="rect">
            <a:avLst/>
          </a:prstGeom>
        </p:spPr>
      </p:pic>
      <p:sp>
        <p:nvSpPr>
          <p:cNvPr id="2" name="Title 1"/>
          <p:cNvSpPr>
            <a:spLocks noGrp="1"/>
          </p:cNvSpPr>
          <p:nvPr>
            <p:ph type="title"/>
          </p:nvPr>
        </p:nvSpPr>
        <p:spPr/>
        <p:txBody>
          <a:bodyPr>
            <a:normAutofit/>
          </a:bodyPr>
          <a:lstStyle/>
          <a:p>
            <a:r>
              <a:rPr lang="en-US" sz="3600" dirty="0"/>
              <a:t>Deselection</a:t>
            </a:r>
          </a:p>
        </p:txBody>
      </p:sp>
      <p:sp>
        <p:nvSpPr>
          <p:cNvPr id="3" name="Content Placeholder 2"/>
          <p:cNvSpPr>
            <a:spLocks noGrp="1"/>
          </p:cNvSpPr>
          <p:nvPr>
            <p:ph idx="1"/>
          </p:nvPr>
        </p:nvSpPr>
        <p:spPr>
          <a:xfrm>
            <a:off x="5249008" y="2255227"/>
            <a:ext cx="3459098" cy="3745523"/>
          </a:xfrm>
        </p:spPr>
        <p:txBody>
          <a:bodyPr>
            <a:normAutofit/>
          </a:bodyPr>
          <a:lstStyle/>
          <a:p>
            <a:r>
              <a:rPr lang="en-US" sz="2100" dirty="0"/>
              <a:t>Incompatibility results in disagreement</a:t>
            </a:r>
          </a:p>
          <a:p>
            <a:endParaRPr lang="en-US" sz="900" dirty="0"/>
          </a:p>
          <a:p>
            <a:r>
              <a:rPr lang="en-US" sz="2100" dirty="0"/>
              <a:t>Negotiation?</a:t>
            </a:r>
          </a:p>
          <a:p>
            <a:endParaRPr lang="en-US" sz="900" dirty="0"/>
          </a:p>
          <a:p>
            <a:r>
              <a:rPr lang="en-US" sz="2100" dirty="0"/>
              <a:t>Inequality between friends</a:t>
            </a:r>
          </a:p>
          <a:p>
            <a:endParaRPr lang="en-US" sz="900" dirty="0"/>
          </a:p>
          <a:p>
            <a:r>
              <a:rPr lang="en-US" sz="2100" dirty="0"/>
              <a:t>Individual characteristics</a:t>
            </a:r>
          </a:p>
          <a:p>
            <a:endParaRPr lang="en-US" dirty="0"/>
          </a:p>
        </p:txBody>
      </p:sp>
      <p:sp>
        <p:nvSpPr>
          <p:cNvPr id="4" name="Footer Placeholder 3"/>
          <p:cNvSpPr>
            <a:spLocks noGrp="1"/>
          </p:cNvSpPr>
          <p:nvPr>
            <p:ph type="ftr" sz="quarter" idx="11"/>
          </p:nvPr>
        </p:nvSpPr>
        <p:spPr/>
        <p:txBody>
          <a:bodyPr/>
          <a:lstStyle/>
          <a:p>
            <a:pPr defTabSz="685800" eaLnBrk="1" fontAlgn="auto" hangingPunct="1">
              <a:spcBef>
                <a:spcPts val="0"/>
              </a:spcBef>
              <a:spcAft>
                <a:spcPts val="0"/>
              </a:spcAft>
              <a:defRPr/>
            </a:pPr>
            <a:r>
              <a:rPr lang="en-US">
                <a:solidFill>
                  <a:srgbClr val="58B6C0"/>
                </a:solidFill>
                <a:latin typeface="Gill Sans MT" panose="020B0502020104020203"/>
              </a:rPr>
              <a:t>Fasano</a:t>
            </a:r>
            <a:endParaRPr lang="en-US" dirty="0">
              <a:solidFill>
                <a:srgbClr val="58B6C0"/>
              </a:solidFill>
              <a:latin typeface="Gill Sans MT" panose="020B0502020104020203"/>
            </a:endParaRPr>
          </a:p>
        </p:txBody>
      </p:sp>
    </p:spTree>
    <p:extLst>
      <p:ext uri="{BB962C8B-B14F-4D97-AF65-F5344CB8AC3E}">
        <p14:creationId xmlns:p14="http://schemas.microsoft.com/office/powerpoint/2010/main" val="849047794"/>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conclusions</a:t>
            </a:r>
          </a:p>
        </p:txBody>
      </p:sp>
      <p:sp>
        <p:nvSpPr>
          <p:cNvPr id="3" name="Content Placeholder 2"/>
          <p:cNvSpPr>
            <a:spLocks noGrp="1"/>
          </p:cNvSpPr>
          <p:nvPr>
            <p:ph idx="1"/>
          </p:nvPr>
        </p:nvSpPr>
        <p:spPr>
          <a:xfrm>
            <a:off x="435895" y="2492623"/>
            <a:ext cx="4377894" cy="2758727"/>
          </a:xfrm>
        </p:spPr>
        <p:txBody>
          <a:bodyPr>
            <a:noAutofit/>
          </a:bodyPr>
          <a:lstStyle/>
          <a:p>
            <a:r>
              <a:rPr lang="en-US" sz="2100" dirty="0"/>
              <a:t>Similarity is the basis for friendship</a:t>
            </a:r>
          </a:p>
          <a:p>
            <a:endParaRPr lang="en-US" sz="900" dirty="0"/>
          </a:p>
          <a:p>
            <a:r>
              <a:rPr lang="en-US" sz="2100" dirty="0"/>
              <a:t>Especially importance in adolescence</a:t>
            </a:r>
          </a:p>
          <a:p>
            <a:endParaRPr lang="en-US" sz="900" dirty="0"/>
          </a:p>
          <a:p>
            <a:r>
              <a:rPr lang="en-US" sz="2100" dirty="0"/>
              <a:t>More research on what features matter most</a:t>
            </a:r>
          </a:p>
          <a:p>
            <a:endParaRPr lang="en-US" sz="900" dirty="0"/>
          </a:p>
          <a:p>
            <a:r>
              <a:rPr lang="en-US" sz="2100" dirty="0"/>
              <a:t>Advice for adolescent friendship</a:t>
            </a:r>
          </a:p>
        </p:txBody>
      </p:sp>
      <p:sp>
        <p:nvSpPr>
          <p:cNvPr id="4" name="Footer Placeholder 3"/>
          <p:cNvSpPr>
            <a:spLocks noGrp="1"/>
          </p:cNvSpPr>
          <p:nvPr>
            <p:ph type="ftr" sz="quarter" idx="11"/>
          </p:nvPr>
        </p:nvSpPr>
        <p:spPr/>
        <p:txBody>
          <a:bodyPr/>
          <a:lstStyle/>
          <a:p>
            <a:pPr defTabSz="685800" eaLnBrk="1" fontAlgn="auto" hangingPunct="1">
              <a:spcBef>
                <a:spcPts val="0"/>
              </a:spcBef>
              <a:spcAft>
                <a:spcPts val="0"/>
              </a:spcAft>
              <a:defRPr/>
            </a:pPr>
            <a:r>
              <a:rPr lang="en-US">
                <a:solidFill>
                  <a:srgbClr val="58B6C0"/>
                </a:solidFill>
                <a:latin typeface="Gill Sans MT" panose="020B0502020104020203"/>
              </a:rPr>
              <a:t>Fasano</a:t>
            </a:r>
            <a:endParaRPr lang="en-US" dirty="0">
              <a:solidFill>
                <a:srgbClr val="58B6C0"/>
              </a:solidFill>
              <a:latin typeface="Gill Sans MT" panose="020B0502020104020203"/>
            </a:endParaRPr>
          </a:p>
        </p:txBody>
      </p:sp>
      <p:pic>
        <p:nvPicPr>
          <p:cNvPr id="2050" name="Picture 2" descr="Why middle school kids choose friends over parents - Chicago Tribu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17123" y="2789833"/>
            <a:ext cx="3701195" cy="24615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081609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Discussion Questions</a:t>
            </a:r>
          </a:p>
        </p:txBody>
      </p:sp>
      <p:sp>
        <p:nvSpPr>
          <p:cNvPr id="3" name="Content Placeholder 2"/>
          <p:cNvSpPr>
            <a:spLocks noGrp="1"/>
          </p:cNvSpPr>
          <p:nvPr>
            <p:ph idx="1"/>
          </p:nvPr>
        </p:nvSpPr>
        <p:spPr/>
        <p:txBody>
          <a:bodyPr>
            <a:normAutofit/>
          </a:bodyPr>
          <a:lstStyle/>
          <a:p>
            <a:r>
              <a:rPr lang="en-US" sz="2100" dirty="0"/>
              <a:t>What level of dissimilarity is tolerable, or even ideal for a friendship?</a:t>
            </a:r>
          </a:p>
          <a:p>
            <a:endParaRPr lang="en-US" sz="2100" dirty="0"/>
          </a:p>
          <a:p>
            <a:r>
              <a:rPr lang="en-US" sz="2100" dirty="0"/>
              <a:t>Do certain characteristics matter more at different stages in life?</a:t>
            </a:r>
          </a:p>
          <a:p>
            <a:endParaRPr lang="en-US" sz="2100" dirty="0"/>
          </a:p>
          <a:p>
            <a:r>
              <a:rPr lang="en-US" sz="2100" dirty="0"/>
              <a:t>How do these apply to romantic relationship?</a:t>
            </a:r>
          </a:p>
        </p:txBody>
      </p:sp>
      <p:sp>
        <p:nvSpPr>
          <p:cNvPr id="4" name="Footer Placeholder 3"/>
          <p:cNvSpPr>
            <a:spLocks noGrp="1"/>
          </p:cNvSpPr>
          <p:nvPr>
            <p:ph type="ftr" sz="quarter" idx="11"/>
          </p:nvPr>
        </p:nvSpPr>
        <p:spPr/>
        <p:txBody>
          <a:bodyPr/>
          <a:lstStyle/>
          <a:p>
            <a:pPr defTabSz="685800" eaLnBrk="1" fontAlgn="auto" hangingPunct="1">
              <a:spcBef>
                <a:spcPts val="0"/>
              </a:spcBef>
              <a:spcAft>
                <a:spcPts val="0"/>
              </a:spcAft>
              <a:defRPr/>
            </a:pPr>
            <a:r>
              <a:rPr lang="en-US">
                <a:solidFill>
                  <a:srgbClr val="58B6C0"/>
                </a:solidFill>
                <a:latin typeface="Gill Sans MT" panose="020B0502020104020203"/>
              </a:rPr>
              <a:t>Fasano</a:t>
            </a:r>
          </a:p>
        </p:txBody>
      </p:sp>
    </p:spTree>
    <p:extLst>
      <p:ext uri="{BB962C8B-B14F-4D97-AF65-F5344CB8AC3E}">
        <p14:creationId xmlns:p14="http://schemas.microsoft.com/office/powerpoint/2010/main" val="30956778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pic>
        <p:nvPicPr>
          <p:cNvPr id="128" name="Google Shape;128;p13"/>
          <p:cNvPicPr preferRelativeResize="0"/>
          <p:nvPr/>
        </p:nvPicPr>
        <p:blipFill rotWithShape="1">
          <a:blip r:embed="rId3">
            <a:alphaModFix/>
          </a:blip>
          <a:srcRect r="1288" b="8960"/>
          <a:stretch/>
        </p:blipFill>
        <p:spPr>
          <a:xfrm>
            <a:off x="5864326" y="1356001"/>
            <a:ext cx="2870372" cy="2610210"/>
          </a:xfrm>
          <a:prstGeom prst="rect">
            <a:avLst/>
          </a:prstGeom>
          <a:noFill/>
          <a:ln>
            <a:noFill/>
          </a:ln>
        </p:spPr>
      </p:pic>
      <p:sp>
        <p:nvSpPr>
          <p:cNvPr id="129" name="Google Shape;129;p13"/>
          <p:cNvSpPr txBox="1">
            <a:spLocks noGrp="1"/>
          </p:cNvSpPr>
          <p:nvPr>
            <p:ph type="ctrTitle"/>
          </p:nvPr>
        </p:nvSpPr>
        <p:spPr>
          <a:xfrm>
            <a:off x="503028" y="2822308"/>
            <a:ext cx="5361300" cy="1448100"/>
          </a:xfrm>
          <a:prstGeom prst="rect">
            <a:avLst/>
          </a:prstGeom>
        </p:spPr>
        <p:txBody>
          <a:bodyPr spcFirstLastPara="1" wrap="square" lIns="91425" tIns="91425" rIns="91425" bIns="91425" anchor="ctr" anchorCtr="0">
            <a:normAutofit fontScale="90000"/>
          </a:bodyPr>
          <a:lstStyle/>
          <a:p>
            <a:r>
              <a:rPr lang="en"/>
              <a:t>Becoming a sexual being: the ‘elephant in the room’ of adolescent brain development</a:t>
            </a:r>
            <a:endParaRPr/>
          </a:p>
        </p:txBody>
      </p:sp>
      <p:sp>
        <p:nvSpPr>
          <p:cNvPr id="130" name="Google Shape;130;p13"/>
          <p:cNvSpPr txBox="1"/>
          <p:nvPr/>
        </p:nvSpPr>
        <p:spPr>
          <a:xfrm>
            <a:off x="7148975" y="5294975"/>
            <a:ext cx="1675200" cy="400200"/>
          </a:xfrm>
          <a:prstGeom prst="rect">
            <a:avLst/>
          </a:prstGeom>
          <a:noFill/>
          <a:ln>
            <a:noFill/>
          </a:ln>
        </p:spPr>
        <p:txBody>
          <a:bodyPr spcFirstLastPara="1" wrap="square" lIns="91425" tIns="91425" rIns="91425" bIns="91425" anchor="t" anchorCtr="0">
            <a:spAutoFit/>
          </a:bodyPr>
          <a:lstStyle/>
          <a:p>
            <a:pPr eaLnBrk="1" fontAlgn="auto" hangingPunct="1">
              <a:spcBef>
                <a:spcPts val="0"/>
              </a:spcBef>
              <a:spcAft>
                <a:spcPts val="0"/>
              </a:spcAft>
              <a:buClr>
                <a:srgbClr val="000000"/>
              </a:buClr>
            </a:pPr>
            <a:r>
              <a:rPr lang="en" sz="1400" kern="0">
                <a:solidFill>
                  <a:srgbClr val="999999"/>
                </a:solidFill>
                <a:latin typeface="Calibri"/>
                <a:ea typeface="Calibri"/>
                <a:cs typeface="Calibri"/>
                <a:sym typeface="Calibri"/>
              </a:rPr>
              <a:t>Woodard</a:t>
            </a:r>
            <a:endParaRPr sz="1400" kern="0">
              <a:solidFill>
                <a:srgbClr val="999999"/>
              </a:solidFill>
              <a:latin typeface="Calibri"/>
              <a:ea typeface="Calibri"/>
              <a:cs typeface="Calibri"/>
              <a:sym typeface="Calibri"/>
            </a:endParaRP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134"/>
        <p:cNvGrpSpPr/>
        <p:nvPr/>
      </p:nvGrpSpPr>
      <p:grpSpPr>
        <a:xfrm>
          <a:off x="0" y="0"/>
          <a:ext cx="0" cy="0"/>
          <a:chOff x="0" y="0"/>
          <a:chExt cx="0" cy="0"/>
        </a:xfrm>
      </p:grpSpPr>
      <p:sp>
        <p:nvSpPr>
          <p:cNvPr id="135" name="Google Shape;135;p14"/>
          <p:cNvSpPr txBox="1">
            <a:spLocks noGrp="1"/>
          </p:cNvSpPr>
          <p:nvPr>
            <p:ph type="title"/>
          </p:nvPr>
        </p:nvSpPr>
        <p:spPr>
          <a:xfrm>
            <a:off x="819150" y="1702850"/>
            <a:ext cx="7505700" cy="954600"/>
          </a:xfrm>
          <a:prstGeom prst="rect">
            <a:avLst/>
          </a:prstGeom>
        </p:spPr>
        <p:txBody>
          <a:bodyPr spcFirstLastPara="1" wrap="square" lIns="91425" tIns="91425" rIns="91425" bIns="91425" anchor="t" anchorCtr="0">
            <a:normAutofit/>
          </a:bodyPr>
          <a:lstStyle/>
          <a:p>
            <a:endParaRPr/>
          </a:p>
        </p:txBody>
      </p:sp>
      <p:sp>
        <p:nvSpPr>
          <p:cNvPr id="136" name="Google Shape;136;p14"/>
          <p:cNvSpPr txBox="1">
            <a:spLocks noGrp="1"/>
          </p:cNvSpPr>
          <p:nvPr>
            <p:ph type="body" idx="1"/>
          </p:nvPr>
        </p:nvSpPr>
        <p:spPr>
          <a:xfrm>
            <a:off x="819150" y="2847975"/>
            <a:ext cx="7505700" cy="2448000"/>
          </a:xfrm>
          <a:prstGeom prst="rect">
            <a:avLst/>
          </a:prstGeom>
        </p:spPr>
        <p:txBody>
          <a:bodyPr spcFirstLastPara="1" wrap="square" lIns="91425" tIns="91425" rIns="91425" bIns="91425" anchor="t" anchorCtr="0">
            <a:normAutofit/>
          </a:bodyPr>
          <a:lstStyle/>
          <a:p>
            <a:pPr marL="0" indent="0">
              <a:spcAft>
                <a:spcPts val="1200"/>
              </a:spcAft>
              <a:buNone/>
            </a:pPr>
            <a:endParaRPr/>
          </a:p>
        </p:txBody>
      </p:sp>
      <p:pic>
        <p:nvPicPr>
          <p:cNvPr id="137" name="Google Shape;137;p14"/>
          <p:cNvPicPr preferRelativeResize="0"/>
          <p:nvPr/>
        </p:nvPicPr>
        <p:blipFill>
          <a:blip r:embed="rId3">
            <a:alphaModFix/>
          </a:blip>
          <a:stretch>
            <a:fillRect/>
          </a:stretch>
        </p:blipFill>
        <p:spPr>
          <a:xfrm>
            <a:off x="466651" y="1334139"/>
            <a:ext cx="6528825" cy="1692025"/>
          </a:xfrm>
          <a:prstGeom prst="rect">
            <a:avLst/>
          </a:prstGeom>
          <a:noFill/>
          <a:ln>
            <a:noFill/>
          </a:ln>
        </p:spPr>
      </p:pic>
      <p:pic>
        <p:nvPicPr>
          <p:cNvPr id="138" name="Google Shape;138;p14"/>
          <p:cNvPicPr preferRelativeResize="0"/>
          <p:nvPr/>
        </p:nvPicPr>
        <p:blipFill>
          <a:blip r:embed="rId4">
            <a:alphaModFix/>
          </a:blip>
          <a:stretch>
            <a:fillRect/>
          </a:stretch>
        </p:blipFill>
        <p:spPr>
          <a:xfrm>
            <a:off x="2762375" y="1774953"/>
            <a:ext cx="6132226" cy="1817350"/>
          </a:xfrm>
          <a:prstGeom prst="rect">
            <a:avLst/>
          </a:prstGeom>
          <a:noFill/>
          <a:ln>
            <a:noFill/>
          </a:ln>
        </p:spPr>
      </p:pic>
      <p:pic>
        <p:nvPicPr>
          <p:cNvPr id="139" name="Google Shape;139;p14"/>
          <p:cNvPicPr preferRelativeResize="0"/>
          <p:nvPr/>
        </p:nvPicPr>
        <p:blipFill>
          <a:blip r:embed="rId5">
            <a:alphaModFix/>
          </a:blip>
          <a:stretch>
            <a:fillRect/>
          </a:stretch>
        </p:blipFill>
        <p:spPr>
          <a:xfrm>
            <a:off x="396899" y="2783850"/>
            <a:ext cx="6528826" cy="1923910"/>
          </a:xfrm>
          <a:prstGeom prst="rect">
            <a:avLst/>
          </a:prstGeom>
          <a:noFill/>
          <a:ln>
            <a:noFill/>
          </a:ln>
        </p:spPr>
      </p:pic>
      <p:pic>
        <p:nvPicPr>
          <p:cNvPr id="140" name="Google Shape;140;p14"/>
          <p:cNvPicPr preferRelativeResize="0"/>
          <p:nvPr/>
        </p:nvPicPr>
        <p:blipFill>
          <a:blip r:embed="rId6">
            <a:alphaModFix/>
          </a:blip>
          <a:stretch>
            <a:fillRect/>
          </a:stretch>
        </p:blipFill>
        <p:spPr>
          <a:xfrm>
            <a:off x="2762364" y="3428989"/>
            <a:ext cx="5857875" cy="1838325"/>
          </a:xfrm>
          <a:prstGeom prst="rect">
            <a:avLst/>
          </a:prstGeom>
          <a:noFill/>
          <a:ln>
            <a:noFill/>
          </a:ln>
        </p:spPr>
      </p:pic>
      <p:pic>
        <p:nvPicPr>
          <p:cNvPr id="141" name="Google Shape;141;p14"/>
          <p:cNvPicPr preferRelativeResize="0"/>
          <p:nvPr/>
        </p:nvPicPr>
        <p:blipFill>
          <a:blip r:embed="rId7">
            <a:alphaModFix/>
          </a:blip>
          <a:stretch>
            <a:fillRect/>
          </a:stretch>
        </p:blipFill>
        <p:spPr>
          <a:xfrm>
            <a:off x="154386" y="4581351"/>
            <a:ext cx="7153350" cy="1243325"/>
          </a:xfrm>
          <a:prstGeom prst="rect">
            <a:avLst/>
          </a:prstGeom>
          <a:noFill/>
          <a:ln>
            <a:noFill/>
          </a:ln>
        </p:spPr>
      </p:pic>
      <p:sp>
        <p:nvSpPr>
          <p:cNvPr id="142" name="Google Shape;142;p14"/>
          <p:cNvSpPr txBox="1"/>
          <p:nvPr/>
        </p:nvSpPr>
        <p:spPr>
          <a:xfrm>
            <a:off x="7148975" y="5294975"/>
            <a:ext cx="1675200" cy="400200"/>
          </a:xfrm>
          <a:prstGeom prst="rect">
            <a:avLst/>
          </a:prstGeom>
          <a:noFill/>
          <a:ln>
            <a:noFill/>
          </a:ln>
        </p:spPr>
        <p:txBody>
          <a:bodyPr spcFirstLastPara="1" wrap="square" lIns="91425" tIns="91425" rIns="91425" bIns="91425" anchor="t" anchorCtr="0">
            <a:spAutoFit/>
          </a:bodyPr>
          <a:lstStyle/>
          <a:p>
            <a:pPr eaLnBrk="1" fontAlgn="auto" hangingPunct="1">
              <a:spcBef>
                <a:spcPts val="0"/>
              </a:spcBef>
              <a:spcAft>
                <a:spcPts val="0"/>
              </a:spcAft>
              <a:buClr>
                <a:srgbClr val="000000"/>
              </a:buClr>
            </a:pPr>
            <a:r>
              <a:rPr lang="en" sz="1400" kern="0">
                <a:solidFill>
                  <a:srgbClr val="999999"/>
                </a:solidFill>
                <a:latin typeface="Calibri"/>
                <a:ea typeface="Calibri"/>
                <a:cs typeface="Calibri"/>
                <a:sym typeface="Calibri"/>
              </a:rPr>
              <a:t>Woodard</a:t>
            </a:r>
            <a:endParaRPr sz="1400" kern="0">
              <a:solidFill>
                <a:srgbClr val="999999"/>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8"/>
                                        </p:tgtEl>
                                        <p:attrNameLst>
                                          <p:attrName>style.visibility</p:attrName>
                                        </p:attrNameLst>
                                      </p:cBhvr>
                                      <p:to>
                                        <p:strVal val="visible"/>
                                      </p:to>
                                    </p:set>
                                    <p:animEffect transition="in" filter="fade">
                                      <p:cBhvr>
                                        <p:cTn id="7" dur="1000"/>
                                        <p:tgtEl>
                                          <p:spTgt spid="13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9"/>
                                        </p:tgtEl>
                                        <p:attrNameLst>
                                          <p:attrName>style.visibility</p:attrName>
                                        </p:attrNameLst>
                                      </p:cBhvr>
                                      <p:to>
                                        <p:strVal val="visible"/>
                                      </p:to>
                                    </p:set>
                                    <p:animEffect transition="in" filter="fade">
                                      <p:cBhvr>
                                        <p:cTn id="12" dur="1000"/>
                                        <p:tgtEl>
                                          <p:spTgt spid="13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0"/>
                                        </p:tgtEl>
                                        <p:attrNameLst>
                                          <p:attrName>style.visibility</p:attrName>
                                        </p:attrNameLst>
                                      </p:cBhvr>
                                      <p:to>
                                        <p:strVal val="visible"/>
                                      </p:to>
                                    </p:set>
                                    <p:animEffect transition="in" filter="fade">
                                      <p:cBhvr>
                                        <p:cTn id="17" dur="1000"/>
                                        <p:tgtEl>
                                          <p:spTgt spid="14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1"/>
                                        </p:tgtEl>
                                        <p:attrNameLst>
                                          <p:attrName>style.visibility</p:attrName>
                                        </p:attrNameLst>
                                      </p:cBhvr>
                                      <p:to>
                                        <p:strVal val="visible"/>
                                      </p:to>
                                    </p:set>
                                    <p:animEffect transition="in" filter="fade">
                                      <p:cBhvr>
                                        <p:cTn id="22" dur="1000"/>
                                        <p:tgtEl>
                                          <p:spTgt spid="1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146"/>
        <p:cNvGrpSpPr/>
        <p:nvPr/>
      </p:nvGrpSpPr>
      <p:grpSpPr>
        <a:xfrm>
          <a:off x="0" y="0"/>
          <a:ext cx="0" cy="0"/>
          <a:chOff x="0" y="0"/>
          <a:chExt cx="0" cy="0"/>
        </a:xfrm>
      </p:grpSpPr>
      <p:sp>
        <p:nvSpPr>
          <p:cNvPr id="147" name="Google Shape;147;p15"/>
          <p:cNvSpPr txBox="1">
            <a:spLocks noGrp="1"/>
          </p:cNvSpPr>
          <p:nvPr>
            <p:ph type="title"/>
          </p:nvPr>
        </p:nvSpPr>
        <p:spPr>
          <a:xfrm>
            <a:off x="819150" y="1702850"/>
            <a:ext cx="7505700" cy="954600"/>
          </a:xfrm>
          <a:prstGeom prst="rect">
            <a:avLst/>
          </a:prstGeom>
        </p:spPr>
        <p:txBody>
          <a:bodyPr spcFirstLastPara="1" wrap="square" lIns="91425" tIns="91425" rIns="91425" bIns="91425" anchor="t" anchorCtr="0">
            <a:normAutofit/>
          </a:bodyPr>
          <a:lstStyle/>
          <a:p>
            <a:endParaRPr/>
          </a:p>
        </p:txBody>
      </p:sp>
      <p:sp>
        <p:nvSpPr>
          <p:cNvPr id="148" name="Google Shape;148;p15"/>
          <p:cNvSpPr txBox="1">
            <a:spLocks noGrp="1"/>
          </p:cNvSpPr>
          <p:nvPr>
            <p:ph type="body" idx="1"/>
          </p:nvPr>
        </p:nvSpPr>
        <p:spPr>
          <a:xfrm>
            <a:off x="819150" y="2847975"/>
            <a:ext cx="7505700" cy="2448000"/>
          </a:xfrm>
          <a:prstGeom prst="rect">
            <a:avLst/>
          </a:prstGeom>
        </p:spPr>
        <p:txBody>
          <a:bodyPr spcFirstLastPara="1" wrap="square" lIns="91425" tIns="91425" rIns="91425" bIns="91425" anchor="t" anchorCtr="0">
            <a:normAutofit/>
          </a:bodyPr>
          <a:lstStyle/>
          <a:p>
            <a:pPr marL="0" indent="0">
              <a:spcAft>
                <a:spcPts val="1200"/>
              </a:spcAft>
              <a:buNone/>
            </a:pPr>
            <a:endParaRPr/>
          </a:p>
        </p:txBody>
      </p:sp>
      <p:pic>
        <p:nvPicPr>
          <p:cNvPr id="149" name="Google Shape;149;p15"/>
          <p:cNvPicPr preferRelativeResize="0"/>
          <p:nvPr/>
        </p:nvPicPr>
        <p:blipFill>
          <a:blip r:embed="rId3">
            <a:alphaModFix/>
          </a:blip>
          <a:stretch>
            <a:fillRect/>
          </a:stretch>
        </p:blipFill>
        <p:spPr>
          <a:xfrm>
            <a:off x="473175" y="1184624"/>
            <a:ext cx="5376731" cy="1562100"/>
          </a:xfrm>
          <a:prstGeom prst="rect">
            <a:avLst/>
          </a:prstGeom>
          <a:noFill/>
          <a:ln>
            <a:noFill/>
          </a:ln>
        </p:spPr>
      </p:pic>
      <p:pic>
        <p:nvPicPr>
          <p:cNvPr id="150" name="Google Shape;150;p15"/>
          <p:cNvPicPr preferRelativeResize="0"/>
          <p:nvPr/>
        </p:nvPicPr>
        <p:blipFill rotWithShape="1">
          <a:blip r:embed="rId4">
            <a:alphaModFix/>
          </a:blip>
          <a:srcRect r="5775"/>
          <a:stretch/>
        </p:blipFill>
        <p:spPr>
          <a:xfrm>
            <a:off x="1061501" y="2258425"/>
            <a:ext cx="7826725" cy="1654400"/>
          </a:xfrm>
          <a:prstGeom prst="rect">
            <a:avLst/>
          </a:prstGeom>
          <a:noFill/>
          <a:ln>
            <a:noFill/>
          </a:ln>
        </p:spPr>
      </p:pic>
      <p:pic>
        <p:nvPicPr>
          <p:cNvPr id="151" name="Google Shape;151;p15"/>
          <p:cNvPicPr preferRelativeResize="0"/>
          <p:nvPr/>
        </p:nvPicPr>
        <p:blipFill>
          <a:blip r:embed="rId5">
            <a:alphaModFix/>
          </a:blip>
          <a:stretch>
            <a:fillRect/>
          </a:stretch>
        </p:blipFill>
        <p:spPr>
          <a:xfrm>
            <a:off x="236600" y="3169565"/>
            <a:ext cx="6809474" cy="1907125"/>
          </a:xfrm>
          <a:prstGeom prst="rect">
            <a:avLst/>
          </a:prstGeom>
          <a:noFill/>
          <a:ln>
            <a:noFill/>
          </a:ln>
        </p:spPr>
      </p:pic>
      <p:pic>
        <p:nvPicPr>
          <p:cNvPr id="152" name="Google Shape;152;p15"/>
          <p:cNvPicPr preferRelativeResize="0"/>
          <p:nvPr/>
        </p:nvPicPr>
        <p:blipFill>
          <a:blip r:embed="rId6">
            <a:alphaModFix/>
          </a:blip>
          <a:stretch>
            <a:fillRect/>
          </a:stretch>
        </p:blipFill>
        <p:spPr>
          <a:xfrm>
            <a:off x="2648264" y="3976775"/>
            <a:ext cx="6086475" cy="1562100"/>
          </a:xfrm>
          <a:prstGeom prst="rect">
            <a:avLst/>
          </a:prstGeom>
          <a:noFill/>
          <a:ln>
            <a:noFill/>
          </a:ln>
        </p:spPr>
      </p:pic>
      <p:sp>
        <p:nvSpPr>
          <p:cNvPr id="153" name="Google Shape;153;p15"/>
          <p:cNvSpPr txBox="1"/>
          <p:nvPr/>
        </p:nvSpPr>
        <p:spPr>
          <a:xfrm>
            <a:off x="7148975" y="5294975"/>
            <a:ext cx="1675200" cy="400200"/>
          </a:xfrm>
          <a:prstGeom prst="rect">
            <a:avLst/>
          </a:prstGeom>
          <a:noFill/>
          <a:ln>
            <a:noFill/>
          </a:ln>
        </p:spPr>
        <p:txBody>
          <a:bodyPr spcFirstLastPara="1" wrap="square" lIns="91425" tIns="91425" rIns="91425" bIns="91425" anchor="t" anchorCtr="0">
            <a:spAutoFit/>
          </a:bodyPr>
          <a:lstStyle/>
          <a:p>
            <a:pPr eaLnBrk="1" fontAlgn="auto" hangingPunct="1">
              <a:spcBef>
                <a:spcPts val="0"/>
              </a:spcBef>
              <a:spcAft>
                <a:spcPts val="0"/>
              </a:spcAft>
              <a:buClr>
                <a:srgbClr val="000000"/>
              </a:buClr>
            </a:pPr>
            <a:r>
              <a:rPr lang="en" sz="1400" kern="0">
                <a:solidFill>
                  <a:srgbClr val="999999"/>
                </a:solidFill>
                <a:latin typeface="Calibri"/>
                <a:ea typeface="Calibri"/>
                <a:cs typeface="Calibri"/>
                <a:sym typeface="Calibri"/>
              </a:rPr>
              <a:t>Woodard</a:t>
            </a:r>
            <a:endParaRPr sz="1400" kern="0">
              <a:solidFill>
                <a:srgbClr val="999999"/>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0"/>
                                        </p:tgtEl>
                                        <p:attrNameLst>
                                          <p:attrName>style.visibility</p:attrName>
                                        </p:attrNameLst>
                                      </p:cBhvr>
                                      <p:to>
                                        <p:strVal val="visible"/>
                                      </p:to>
                                    </p:set>
                                    <p:animEffect transition="in" filter="fade">
                                      <p:cBhvr>
                                        <p:cTn id="7" dur="1000"/>
                                        <p:tgtEl>
                                          <p:spTgt spid="15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1"/>
                                        </p:tgtEl>
                                        <p:attrNameLst>
                                          <p:attrName>style.visibility</p:attrName>
                                        </p:attrNameLst>
                                      </p:cBhvr>
                                      <p:to>
                                        <p:strVal val="visible"/>
                                      </p:to>
                                    </p:set>
                                    <p:animEffect transition="in" filter="fade">
                                      <p:cBhvr>
                                        <p:cTn id="12" dur="1000"/>
                                        <p:tgtEl>
                                          <p:spTgt spid="15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2"/>
                                        </p:tgtEl>
                                        <p:attrNameLst>
                                          <p:attrName>style.visibility</p:attrName>
                                        </p:attrNameLst>
                                      </p:cBhvr>
                                      <p:to>
                                        <p:strVal val="visible"/>
                                      </p:to>
                                    </p:set>
                                    <p:animEffect transition="in" filter="fade">
                                      <p:cBhvr>
                                        <p:cTn id="17" dur="1000"/>
                                        <p:tgtEl>
                                          <p:spTgt spid="1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Shape 157"/>
        <p:cNvGrpSpPr/>
        <p:nvPr/>
      </p:nvGrpSpPr>
      <p:grpSpPr>
        <a:xfrm>
          <a:off x="0" y="0"/>
          <a:ext cx="0" cy="0"/>
          <a:chOff x="0" y="0"/>
          <a:chExt cx="0" cy="0"/>
        </a:xfrm>
      </p:grpSpPr>
      <p:sp>
        <p:nvSpPr>
          <p:cNvPr id="158" name="Google Shape;158;p16"/>
          <p:cNvSpPr txBox="1">
            <a:spLocks noGrp="1"/>
          </p:cNvSpPr>
          <p:nvPr>
            <p:ph type="title"/>
          </p:nvPr>
        </p:nvSpPr>
        <p:spPr>
          <a:xfrm>
            <a:off x="819150" y="1702850"/>
            <a:ext cx="7505700" cy="954600"/>
          </a:xfrm>
          <a:prstGeom prst="rect">
            <a:avLst/>
          </a:prstGeom>
        </p:spPr>
        <p:txBody>
          <a:bodyPr spcFirstLastPara="1" wrap="square" lIns="91425" tIns="91425" rIns="91425" bIns="91425" anchor="t" anchorCtr="0">
            <a:normAutofit/>
          </a:bodyPr>
          <a:lstStyle/>
          <a:p>
            <a:r>
              <a:rPr lang="en"/>
              <a:t>The importance of puberty</a:t>
            </a:r>
            <a:endParaRPr/>
          </a:p>
        </p:txBody>
      </p:sp>
      <p:sp>
        <p:nvSpPr>
          <p:cNvPr id="159" name="Google Shape;159;p16"/>
          <p:cNvSpPr txBox="1">
            <a:spLocks noGrp="1"/>
          </p:cNvSpPr>
          <p:nvPr>
            <p:ph type="body" idx="1"/>
          </p:nvPr>
        </p:nvSpPr>
        <p:spPr>
          <a:xfrm>
            <a:off x="819150" y="3027025"/>
            <a:ext cx="7505700" cy="2448000"/>
          </a:xfrm>
          <a:prstGeom prst="rect">
            <a:avLst/>
          </a:prstGeom>
        </p:spPr>
        <p:txBody>
          <a:bodyPr spcFirstLastPara="1" wrap="square" lIns="91425" tIns="91425" rIns="91425" bIns="91425" anchor="t" anchorCtr="0">
            <a:noAutofit/>
          </a:bodyPr>
          <a:lstStyle/>
          <a:p>
            <a:pPr indent="-317500">
              <a:buClr>
                <a:srgbClr val="000000"/>
              </a:buClr>
              <a:buSzPts val="1400"/>
            </a:pPr>
            <a:r>
              <a:rPr lang="en" sz="1400">
                <a:solidFill>
                  <a:srgbClr val="000000"/>
                </a:solidFill>
              </a:rPr>
              <a:t>How?</a:t>
            </a:r>
            <a:endParaRPr sz="1400">
              <a:solidFill>
                <a:srgbClr val="000000"/>
              </a:solidFill>
            </a:endParaRPr>
          </a:p>
          <a:p>
            <a:pPr indent="-317500">
              <a:buClr>
                <a:srgbClr val="000000"/>
              </a:buClr>
              <a:buSzPts val="1400"/>
            </a:pPr>
            <a:r>
              <a:rPr lang="en" sz="1400">
                <a:solidFill>
                  <a:srgbClr val="000000"/>
                </a:solidFill>
              </a:rPr>
              <a:t>An important window of opportunity for learning an experience to shape neural networks</a:t>
            </a:r>
            <a:endParaRPr sz="1400">
              <a:solidFill>
                <a:srgbClr val="000000"/>
              </a:solidFill>
            </a:endParaRPr>
          </a:p>
          <a:p>
            <a:pPr lvl="1" indent="-304800">
              <a:buClr>
                <a:srgbClr val="000000"/>
              </a:buClr>
              <a:buSzPts val="1200"/>
            </a:pPr>
            <a:r>
              <a:rPr lang="en" sz="1200">
                <a:solidFill>
                  <a:srgbClr val="000000"/>
                </a:solidFill>
              </a:rPr>
              <a:t>Neuroplasticity </a:t>
            </a:r>
            <a:endParaRPr sz="1200">
              <a:solidFill>
                <a:srgbClr val="000000"/>
              </a:solidFill>
            </a:endParaRPr>
          </a:p>
          <a:p>
            <a:pPr lvl="1" indent="-304800">
              <a:buClr>
                <a:srgbClr val="000000"/>
              </a:buClr>
              <a:buSzPts val="1200"/>
            </a:pPr>
            <a:r>
              <a:rPr lang="en" sz="1200">
                <a:solidFill>
                  <a:srgbClr val="000000"/>
                </a:solidFill>
              </a:rPr>
              <a:t>More time with peers</a:t>
            </a:r>
            <a:endParaRPr sz="1200">
              <a:solidFill>
                <a:srgbClr val="000000"/>
              </a:solidFill>
            </a:endParaRPr>
          </a:p>
          <a:p>
            <a:pPr lvl="1" indent="-304800">
              <a:buClr>
                <a:srgbClr val="000000"/>
              </a:buClr>
              <a:buSzPts val="1200"/>
            </a:pPr>
            <a:r>
              <a:rPr lang="en" sz="1200">
                <a:solidFill>
                  <a:srgbClr val="000000"/>
                </a:solidFill>
              </a:rPr>
              <a:t>Orientation to social and emotional information processing</a:t>
            </a:r>
            <a:endParaRPr sz="1200">
              <a:solidFill>
                <a:srgbClr val="000000"/>
              </a:solidFill>
            </a:endParaRPr>
          </a:p>
          <a:p>
            <a:pPr lvl="1" indent="-304800">
              <a:buClr>
                <a:srgbClr val="000000"/>
              </a:buClr>
              <a:buSzPts val="1200"/>
            </a:pPr>
            <a:r>
              <a:rPr lang="en" sz="1200">
                <a:solidFill>
                  <a:srgbClr val="000000"/>
                </a:solidFill>
              </a:rPr>
              <a:t>Novel social behaviors and contexts</a:t>
            </a:r>
            <a:endParaRPr sz="1200">
              <a:solidFill>
                <a:srgbClr val="000000"/>
              </a:solidFill>
            </a:endParaRPr>
          </a:p>
          <a:p>
            <a:pPr lvl="1" indent="-304800">
              <a:buClr>
                <a:srgbClr val="000000"/>
              </a:buClr>
              <a:buSzPts val="1200"/>
            </a:pPr>
            <a:r>
              <a:rPr lang="en" sz="1200">
                <a:solidFill>
                  <a:srgbClr val="000000"/>
                </a:solidFill>
              </a:rPr>
              <a:t>Sensitization to reward learning</a:t>
            </a:r>
            <a:endParaRPr sz="1200">
              <a:solidFill>
                <a:srgbClr val="000000"/>
              </a:solidFill>
            </a:endParaRPr>
          </a:p>
          <a:p>
            <a:pPr lvl="1" indent="-304800">
              <a:buClr>
                <a:srgbClr val="000000"/>
              </a:buClr>
              <a:buSzPts val="1200"/>
            </a:pPr>
            <a:r>
              <a:rPr lang="en" sz="1200">
                <a:solidFill>
                  <a:srgbClr val="000000"/>
                </a:solidFill>
              </a:rPr>
              <a:t>Significant sex-specific structuring of the brain</a:t>
            </a:r>
            <a:endParaRPr sz="1200">
              <a:solidFill>
                <a:srgbClr val="000000"/>
              </a:solidFill>
            </a:endParaRPr>
          </a:p>
          <a:p>
            <a:pPr indent="-317500">
              <a:buClr>
                <a:srgbClr val="000000"/>
              </a:buClr>
              <a:buSzPts val="1400"/>
            </a:pPr>
            <a:r>
              <a:rPr lang="en" sz="1400">
                <a:solidFill>
                  <a:srgbClr val="000000"/>
                </a:solidFill>
              </a:rPr>
              <a:t>A wide range of early romantic and sexual experiences likley shapes developing neural networks in enduring easy to support lifelong romantic and sexual trajectories</a:t>
            </a:r>
            <a:endParaRPr sz="1400">
              <a:solidFill>
                <a:srgbClr val="000000"/>
              </a:solidFill>
            </a:endParaRPr>
          </a:p>
        </p:txBody>
      </p:sp>
      <p:sp>
        <p:nvSpPr>
          <p:cNvPr id="160" name="Google Shape;160;p16"/>
          <p:cNvSpPr txBox="1"/>
          <p:nvPr/>
        </p:nvSpPr>
        <p:spPr>
          <a:xfrm>
            <a:off x="984750" y="2315175"/>
            <a:ext cx="7059300" cy="400200"/>
          </a:xfrm>
          <a:prstGeom prst="rect">
            <a:avLst/>
          </a:prstGeom>
          <a:noFill/>
          <a:ln>
            <a:noFill/>
          </a:ln>
        </p:spPr>
        <p:txBody>
          <a:bodyPr spcFirstLastPara="1" wrap="square" lIns="91425" tIns="91425" rIns="91425" bIns="91425" anchor="t" anchorCtr="0">
            <a:spAutoFit/>
          </a:bodyPr>
          <a:lstStyle/>
          <a:p>
            <a:pPr eaLnBrk="1" fontAlgn="auto" hangingPunct="1">
              <a:spcBef>
                <a:spcPts val="0"/>
              </a:spcBef>
              <a:spcAft>
                <a:spcPts val="0"/>
              </a:spcAft>
              <a:buClr>
                <a:srgbClr val="000000"/>
              </a:buClr>
            </a:pPr>
            <a:r>
              <a:rPr lang="en" sz="1400" kern="0" dirty="0">
                <a:solidFill>
                  <a:srgbClr val="000000"/>
                </a:solidFill>
                <a:latin typeface="Calibri"/>
                <a:ea typeface="Calibri"/>
                <a:cs typeface="Calibri"/>
                <a:sym typeface="Calibri"/>
              </a:rPr>
              <a:t>What is the evolutionary purpose of puberty?</a:t>
            </a:r>
            <a:endParaRPr sz="1400" kern="0" dirty="0">
              <a:solidFill>
                <a:srgbClr val="000000"/>
              </a:solidFill>
              <a:latin typeface="Calibri"/>
              <a:ea typeface="Calibri"/>
              <a:cs typeface="Calibri"/>
              <a:sym typeface="Calibri"/>
            </a:endParaRPr>
          </a:p>
        </p:txBody>
      </p:sp>
      <p:sp>
        <p:nvSpPr>
          <p:cNvPr id="161" name="Google Shape;161;p16"/>
          <p:cNvSpPr txBox="1"/>
          <p:nvPr/>
        </p:nvSpPr>
        <p:spPr>
          <a:xfrm>
            <a:off x="4572000" y="2315175"/>
            <a:ext cx="4220400" cy="400200"/>
          </a:xfrm>
          <a:prstGeom prst="rect">
            <a:avLst/>
          </a:prstGeom>
          <a:noFill/>
          <a:ln>
            <a:noFill/>
          </a:ln>
        </p:spPr>
        <p:txBody>
          <a:bodyPr spcFirstLastPara="1" wrap="square" lIns="91425" tIns="91425" rIns="91425" bIns="91425" anchor="t" anchorCtr="0">
            <a:spAutoFit/>
          </a:bodyPr>
          <a:lstStyle/>
          <a:p>
            <a:pPr eaLnBrk="1" fontAlgn="auto" hangingPunct="1">
              <a:spcBef>
                <a:spcPts val="0"/>
              </a:spcBef>
              <a:spcAft>
                <a:spcPts val="0"/>
              </a:spcAft>
              <a:buClr>
                <a:srgbClr val="000000"/>
              </a:buClr>
            </a:pPr>
            <a:r>
              <a:rPr lang="en" sz="1400" kern="0" dirty="0">
                <a:solidFill>
                  <a:srgbClr val="000000"/>
                </a:solidFill>
                <a:latin typeface="Calibri"/>
                <a:ea typeface="Calibri"/>
                <a:cs typeface="Calibri"/>
                <a:sym typeface="Calibri"/>
              </a:rPr>
              <a:t>To achieve reproductive maturity</a:t>
            </a:r>
            <a:endParaRPr sz="1400" kern="0" dirty="0">
              <a:solidFill>
                <a:srgbClr val="000000"/>
              </a:solidFill>
              <a:latin typeface="Calibri"/>
              <a:ea typeface="Calibri"/>
              <a:cs typeface="Calibri"/>
              <a:sym typeface="Calibri"/>
            </a:endParaRPr>
          </a:p>
        </p:txBody>
      </p:sp>
      <p:sp>
        <p:nvSpPr>
          <p:cNvPr id="162" name="Google Shape;162;p16"/>
          <p:cNvSpPr txBox="1"/>
          <p:nvPr/>
        </p:nvSpPr>
        <p:spPr>
          <a:xfrm>
            <a:off x="7148975" y="5294975"/>
            <a:ext cx="1675200" cy="400200"/>
          </a:xfrm>
          <a:prstGeom prst="rect">
            <a:avLst/>
          </a:prstGeom>
          <a:noFill/>
          <a:ln>
            <a:noFill/>
          </a:ln>
        </p:spPr>
        <p:txBody>
          <a:bodyPr spcFirstLastPara="1" wrap="square" lIns="91425" tIns="91425" rIns="91425" bIns="91425" anchor="t" anchorCtr="0">
            <a:spAutoFit/>
          </a:bodyPr>
          <a:lstStyle/>
          <a:p>
            <a:pPr eaLnBrk="1" fontAlgn="auto" hangingPunct="1">
              <a:spcBef>
                <a:spcPts val="0"/>
              </a:spcBef>
              <a:spcAft>
                <a:spcPts val="0"/>
              </a:spcAft>
              <a:buClr>
                <a:srgbClr val="000000"/>
              </a:buClr>
            </a:pPr>
            <a:r>
              <a:rPr lang="en" sz="1400" kern="0">
                <a:solidFill>
                  <a:srgbClr val="999999"/>
                </a:solidFill>
                <a:latin typeface="Calibri"/>
                <a:ea typeface="Calibri"/>
                <a:cs typeface="Calibri"/>
                <a:sym typeface="Calibri"/>
              </a:rPr>
              <a:t>Woodard</a:t>
            </a:r>
            <a:endParaRPr sz="1400" kern="0">
              <a:solidFill>
                <a:srgbClr val="999999"/>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1"/>
                                        </p:tgtEl>
                                        <p:attrNameLst>
                                          <p:attrName>style.visibility</p:attrName>
                                        </p:attrNameLst>
                                      </p:cBhvr>
                                      <p:to>
                                        <p:strVal val="visible"/>
                                      </p:to>
                                    </p:set>
                                    <p:animEffect transition="in" filter="fade">
                                      <p:cBhvr>
                                        <p:cTn id="7" dur="1000"/>
                                        <p:tgtEl>
                                          <p:spTgt spid="16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9"/>
                                        </p:tgtEl>
                                        <p:attrNameLst>
                                          <p:attrName>style.visibility</p:attrName>
                                        </p:attrNameLst>
                                      </p:cBhvr>
                                      <p:to>
                                        <p:strVal val="visible"/>
                                      </p:to>
                                    </p:set>
                                    <p:animEffect transition="in" filter="fade">
                                      <p:cBhvr>
                                        <p:cTn id="12" dur="1000"/>
                                        <p:tgtEl>
                                          <p:spTgt spid="1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7"/>
          <p:cNvSpPr txBox="1"/>
          <p:nvPr/>
        </p:nvSpPr>
        <p:spPr>
          <a:xfrm>
            <a:off x="7148975" y="5294975"/>
            <a:ext cx="1675200" cy="400200"/>
          </a:xfrm>
          <a:prstGeom prst="rect">
            <a:avLst/>
          </a:prstGeom>
          <a:noFill/>
          <a:ln>
            <a:noFill/>
          </a:ln>
        </p:spPr>
        <p:txBody>
          <a:bodyPr spcFirstLastPara="1" wrap="square" lIns="91425" tIns="91425" rIns="91425" bIns="91425" anchor="t" anchorCtr="0">
            <a:spAutoFit/>
          </a:bodyPr>
          <a:lstStyle/>
          <a:p>
            <a:pPr eaLnBrk="1" fontAlgn="auto" hangingPunct="1">
              <a:spcBef>
                <a:spcPts val="0"/>
              </a:spcBef>
              <a:spcAft>
                <a:spcPts val="0"/>
              </a:spcAft>
              <a:buClr>
                <a:srgbClr val="000000"/>
              </a:buClr>
            </a:pPr>
            <a:r>
              <a:rPr lang="en" sz="1400" kern="0">
                <a:solidFill>
                  <a:srgbClr val="999999"/>
                </a:solidFill>
                <a:latin typeface="Calibri"/>
                <a:ea typeface="Calibri"/>
                <a:cs typeface="Calibri"/>
                <a:sym typeface="Calibri"/>
              </a:rPr>
              <a:t>Woodard</a:t>
            </a:r>
            <a:endParaRPr sz="1400" kern="0">
              <a:solidFill>
                <a:srgbClr val="999999"/>
              </a:solidFill>
              <a:latin typeface="Calibri"/>
              <a:ea typeface="Calibri"/>
              <a:cs typeface="Calibri"/>
              <a:sym typeface="Calibri"/>
            </a:endParaRPr>
          </a:p>
        </p:txBody>
      </p:sp>
      <p:sp>
        <p:nvSpPr>
          <p:cNvPr id="168" name="Google Shape;168;p17"/>
          <p:cNvSpPr txBox="1">
            <a:spLocks noGrp="1"/>
          </p:cNvSpPr>
          <p:nvPr>
            <p:ph type="title"/>
          </p:nvPr>
        </p:nvSpPr>
        <p:spPr>
          <a:xfrm>
            <a:off x="819150" y="1322225"/>
            <a:ext cx="7505700" cy="954600"/>
          </a:xfrm>
          <a:prstGeom prst="rect">
            <a:avLst/>
          </a:prstGeom>
        </p:spPr>
        <p:txBody>
          <a:bodyPr spcFirstLastPara="1" wrap="square" lIns="91425" tIns="91425" rIns="91425" bIns="91425" anchor="t" anchorCtr="0">
            <a:normAutofit/>
          </a:bodyPr>
          <a:lstStyle/>
          <a:p>
            <a:r>
              <a:rPr lang="en"/>
              <a:t>Hormones</a:t>
            </a:r>
            <a:endParaRPr/>
          </a:p>
        </p:txBody>
      </p:sp>
      <p:sp>
        <p:nvSpPr>
          <p:cNvPr id="169" name="Google Shape;169;p17"/>
          <p:cNvSpPr txBox="1">
            <a:spLocks noGrp="1"/>
          </p:cNvSpPr>
          <p:nvPr>
            <p:ph type="body" idx="1"/>
          </p:nvPr>
        </p:nvSpPr>
        <p:spPr>
          <a:xfrm>
            <a:off x="819150" y="2710650"/>
            <a:ext cx="7505700" cy="1436700"/>
          </a:xfrm>
          <a:prstGeom prst="rect">
            <a:avLst/>
          </a:prstGeom>
        </p:spPr>
        <p:txBody>
          <a:bodyPr spcFirstLastPara="1" wrap="square" lIns="91425" tIns="91425" rIns="91425" bIns="91425" anchor="t" anchorCtr="0">
            <a:noAutofit/>
          </a:bodyPr>
          <a:lstStyle/>
          <a:p>
            <a:pPr indent="-336550">
              <a:buClr>
                <a:srgbClr val="000000"/>
              </a:buClr>
              <a:buSzPts val="1700"/>
            </a:pPr>
            <a:r>
              <a:rPr lang="en" sz="1700">
                <a:solidFill>
                  <a:srgbClr val="000000"/>
                </a:solidFill>
              </a:rPr>
              <a:t>Gonadal hormones contribute to secondary sex characteristic development and neural circatry reshaping</a:t>
            </a:r>
            <a:endParaRPr sz="1700">
              <a:solidFill>
                <a:srgbClr val="000000"/>
              </a:solidFill>
            </a:endParaRPr>
          </a:p>
          <a:p>
            <a:pPr indent="-336550">
              <a:buClr>
                <a:srgbClr val="000000"/>
              </a:buClr>
              <a:buSzPts val="1700"/>
            </a:pPr>
            <a:r>
              <a:rPr lang="en" sz="1700">
                <a:solidFill>
                  <a:srgbClr val="000000"/>
                </a:solidFill>
              </a:rPr>
              <a:t>Oxytocin, vasopressin, dopamine, serotonin, and cortisol also are activated or enhanced during puberty and influence how people experience romantic love</a:t>
            </a:r>
            <a:endParaRPr sz="1700">
              <a:solidFill>
                <a:srgbClr val="000000"/>
              </a:solidFill>
            </a:endParaRPr>
          </a:p>
          <a:p>
            <a:pPr indent="-336550">
              <a:buClr>
                <a:srgbClr val="000000"/>
              </a:buClr>
              <a:buSzPts val="1700"/>
            </a:pPr>
            <a:r>
              <a:rPr lang="en" sz="1700">
                <a:solidFill>
                  <a:srgbClr val="000000"/>
                </a:solidFill>
              </a:rPr>
              <a:t>Collectively, these changes in hormones and neurotransmitters create an ideal physiological climate for fostering young people’s interest in learning about romantic love and sexual attraction</a:t>
            </a:r>
            <a:endParaRPr sz="1700">
              <a:solidFill>
                <a:srgbClr val="000000"/>
              </a:solidFill>
            </a:endParaRPr>
          </a:p>
          <a:p>
            <a:pPr indent="0">
              <a:buNone/>
            </a:pPr>
            <a:endParaRPr sz="1700">
              <a:solidFill>
                <a:srgbClr val="000000"/>
              </a:solidFill>
            </a:endParaRPr>
          </a:p>
        </p:txBody>
      </p:sp>
      <p:pic>
        <p:nvPicPr>
          <p:cNvPr id="170" name="Google Shape;170;p17"/>
          <p:cNvPicPr preferRelativeResize="0"/>
          <p:nvPr/>
        </p:nvPicPr>
        <p:blipFill>
          <a:blip r:embed="rId3">
            <a:alphaModFix/>
          </a:blip>
          <a:stretch>
            <a:fillRect/>
          </a:stretch>
        </p:blipFill>
        <p:spPr>
          <a:xfrm>
            <a:off x="959500" y="1931525"/>
            <a:ext cx="7224998" cy="379352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00"/>
                                        <p:tgtEl>
                                          <p:spTgt spid="170"/>
                                        </p:tgtEl>
                                      </p:cBhvr>
                                    </p:animEffect>
                                    <p:set>
                                      <p:cBhvr>
                                        <p:cTn id="7" dur="1" fill="hold">
                                          <p:stCondLst>
                                            <p:cond delay="1000"/>
                                          </p:stCondLst>
                                        </p:cTn>
                                        <p:tgtEl>
                                          <p:spTgt spid="17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174"/>
        <p:cNvGrpSpPr/>
        <p:nvPr/>
      </p:nvGrpSpPr>
      <p:grpSpPr>
        <a:xfrm>
          <a:off x="0" y="0"/>
          <a:ext cx="0" cy="0"/>
          <a:chOff x="0" y="0"/>
          <a:chExt cx="0" cy="0"/>
        </a:xfrm>
      </p:grpSpPr>
      <p:sp>
        <p:nvSpPr>
          <p:cNvPr id="175" name="Google Shape;175;p18"/>
          <p:cNvSpPr txBox="1">
            <a:spLocks noGrp="1"/>
          </p:cNvSpPr>
          <p:nvPr>
            <p:ph type="title"/>
          </p:nvPr>
        </p:nvSpPr>
        <p:spPr>
          <a:xfrm>
            <a:off x="819150" y="1702850"/>
            <a:ext cx="7505700" cy="954600"/>
          </a:xfrm>
          <a:prstGeom prst="rect">
            <a:avLst/>
          </a:prstGeom>
        </p:spPr>
        <p:txBody>
          <a:bodyPr spcFirstLastPara="1" wrap="square" lIns="91425" tIns="91425" rIns="91425" bIns="91425" anchor="t" anchorCtr="0">
            <a:normAutofit/>
          </a:bodyPr>
          <a:lstStyle/>
          <a:p>
            <a:r>
              <a:rPr lang="en">
                <a:solidFill>
                  <a:schemeClr val="bg2"/>
                </a:solidFill>
              </a:rPr>
              <a:t>Hormones</a:t>
            </a:r>
            <a:endParaRPr>
              <a:solidFill>
                <a:schemeClr val="bg2"/>
              </a:solidFill>
            </a:endParaRPr>
          </a:p>
        </p:txBody>
      </p:sp>
      <p:graphicFrame>
        <p:nvGraphicFramePr>
          <p:cNvPr id="176" name="Google Shape;176;p18"/>
          <p:cNvGraphicFramePr/>
          <p:nvPr>
            <p:extLst>
              <p:ext uri="{D42A27DB-BD31-4B8C-83A1-F6EECF244321}">
                <p14:modId xmlns:p14="http://schemas.microsoft.com/office/powerpoint/2010/main" val="2058214011"/>
              </p:ext>
            </p:extLst>
          </p:nvPr>
        </p:nvGraphicFramePr>
        <p:xfrm>
          <a:off x="952500" y="2601750"/>
          <a:ext cx="7239000" cy="396210"/>
        </p:xfrm>
        <a:graphic>
          <a:graphicData uri="http://schemas.openxmlformats.org/drawingml/2006/table">
            <a:tbl>
              <a:tblPr>
                <a:noFill/>
              </a:tblPr>
              <a:tblGrid>
                <a:gridCol w="3619500">
                  <a:extLst>
                    <a:ext uri="{9D8B030D-6E8A-4147-A177-3AD203B41FA5}">
                      <a16:colId xmlns:a16="http://schemas.microsoft.com/office/drawing/2014/main" val="20000"/>
                    </a:ext>
                  </a:extLst>
                </a:gridCol>
                <a:gridCol w="3619500">
                  <a:extLst>
                    <a:ext uri="{9D8B030D-6E8A-4147-A177-3AD203B41FA5}">
                      <a16:colId xmlns:a16="http://schemas.microsoft.com/office/drawing/2014/main" val="20001"/>
                    </a:ext>
                  </a:extLst>
                </a:gridCol>
              </a:tblGrid>
              <a:tr h="381000">
                <a:tc>
                  <a:txBody>
                    <a:bodyPr/>
                    <a:lstStyle/>
                    <a:p>
                      <a:pPr marL="0" lvl="0" indent="0" algn="l" rtl="0">
                        <a:spcBef>
                          <a:spcPts val="0"/>
                        </a:spcBef>
                        <a:spcAft>
                          <a:spcPts val="0"/>
                        </a:spcAft>
                        <a:buNone/>
                      </a:pPr>
                      <a:r>
                        <a:rPr lang="en" b="1">
                          <a:solidFill>
                            <a:schemeClr val="bg2"/>
                          </a:solidFill>
                        </a:rPr>
                        <a:t>Testosterone- what does it do?</a:t>
                      </a:r>
                      <a:endParaRPr b="1">
                        <a:solidFill>
                          <a:schemeClr val="bg2"/>
                        </a:solidFill>
                      </a:endParaRPr>
                    </a:p>
                  </a:txBody>
                  <a:tcPr marL="91425" marR="91425" marT="91425" marB="91425"/>
                </a:tc>
                <a:tc>
                  <a:txBody>
                    <a:bodyPr/>
                    <a:lstStyle/>
                    <a:p>
                      <a:pPr marL="0" lvl="0" indent="0" algn="l" rtl="0">
                        <a:spcBef>
                          <a:spcPts val="0"/>
                        </a:spcBef>
                        <a:spcAft>
                          <a:spcPts val="0"/>
                        </a:spcAft>
                        <a:buNone/>
                      </a:pPr>
                      <a:r>
                        <a:rPr lang="en" b="1" dirty="0">
                          <a:solidFill>
                            <a:schemeClr val="bg2"/>
                          </a:solidFill>
                        </a:rPr>
                        <a:t>Estrogen- what does it do?</a:t>
                      </a:r>
                      <a:endParaRPr b="1" dirty="0">
                        <a:solidFill>
                          <a:schemeClr val="bg2"/>
                        </a:solidFill>
                      </a:endParaRPr>
                    </a:p>
                  </a:txBody>
                  <a:tcPr marL="91425" marR="91425" marT="91425" marB="91425"/>
                </a:tc>
                <a:extLst>
                  <a:ext uri="{0D108BD9-81ED-4DB2-BD59-A6C34878D82A}">
                    <a16:rowId xmlns:a16="http://schemas.microsoft.com/office/drawing/2014/main" val="10000"/>
                  </a:ext>
                </a:extLst>
              </a:tr>
            </a:tbl>
          </a:graphicData>
        </a:graphic>
      </p:graphicFrame>
      <p:graphicFrame>
        <p:nvGraphicFramePr>
          <p:cNvPr id="177" name="Google Shape;177;p18"/>
          <p:cNvGraphicFramePr/>
          <p:nvPr>
            <p:extLst>
              <p:ext uri="{D42A27DB-BD31-4B8C-83A1-F6EECF244321}">
                <p14:modId xmlns:p14="http://schemas.microsoft.com/office/powerpoint/2010/main" val="1613467101"/>
              </p:ext>
            </p:extLst>
          </p:nvPr>
        </p:nvGraphicFramePr>
        <p:xfrm>
          <a:off x="952500" y="3251300"/>
          <a:ext cx="7239000" cy="892550"/>
        </p:xfrm>
        <a:graphic>
          <a:graphicData uri="http://schemas.openxmlformats.org/drawingml/2006/table">
            <a:tbl>
              <a:tblPr>
                <a:noFill/>
              </a:tblPr>
              <a:tblGrid>
                <a:gridCol w="3619500">
                  <a:extLst>
                    <a:ext uri="{9D8B030D-6E8A-4147-A177-3AD203B41FA5}">
                      <a16:colId xmlns:a16="http://schemas.microsoft.com/office/drawing/2014/main" val="20000"/>
                    </a:ext>
                  </a:extLst>
                </a:gridCol>
                <a:gridCol w="3619500">
                  <a:extLst>
                    <a:ext uri="{9D8B030D-6E8A-4147-A177-3AD203B41FA5}">
                      <a16:colId xmlns:a16="http://schemas.microsoft.com/office/drawing/2014/main" val="20001"/>
                    </a:ext>
                  </a:extLst>
                </a:gridCol>
              </a:tblGrid>
              <a:tr h="892550">
                <a:tc>
                  <a:txBody>
                    <a:bodyPr/>
                    <a:lstStyle/>
                    <a:p>
                      <a:pPr marL="0" lvl="0" indent="0" algn="l" rtl="0">
                        <a:spcBef>
                          <a:spcPts val="0"/>
                        </a:spcBef>
                        <a:spcAft>
                          <a:spcPts val="0"/>
                        </a:spcAft>
                        <a:buNone/>
                      </a:pPr>
                      <a:r>
                        <a:rPr lang="en" dirty="0">
                          <a:solidFill>
                            <a:schemeClr val="bg2"/>
                          </a:solidFill>
                        </a:rPr>
                        <a:t>Social hormone: motivating status seeking, status maintenance, risk taking, aggression</a:t>
                      </a:r>
                      <a:endParaRPr dirty="0">
                        <a:solidFill>
                          <a:schemeClr val="bg2"/>
                        </a:solidFill>
                      </a:endParaRPr>
                    </a:p>
                  </a:txBody>
                  <a:tcPr marL="91425" marR="91425" marT="91425" marB="91425"/>
                </a:tc>
                <a:tc>
                  <a:txBody>
                    <a:bodyPr/>
                    <a:lstStyle/>
                    <a:p>
                      <a:pPr marL="0" lvl="0" indent="0" algn="l" rtl="0">
                        <a:spcBef>
                          <a:spcPts val="0"/>
                        </a:spcBef>
                        <a:spcAft>
                          <a:spcPts val="0"/>
                        </a:spcAft>
                        <a:buNone/>
                      </a:pPr>
                      <a:r>
                        <a:rPr lang="en" dirty="0">
                          <a:solidFill>
                            <a:schemeClr val="bg2"/>
                          </a:solidFill>
                        </a:rPr>
                        <a:t>Physical development of females, earlier than males. Limited research on brain development.</a:t>
                      </a:r>
                      <a:endParaRPr dirty="0">
                        <a:solidFill>
                          <a:schemeClr val="bg2"/>
                        </a:solidFill>
                      </a:endParaRPr>
                    </a:p>
                  </a:txBody>
                  <a:tcPr marL="91425" marR="91425" marT="91425" marB="91425"/>
                </a:tc>
                <a:extLst>
                  <a:ext uri="{0D108BD9-81ED-4DB2-BD59-A6C34878D82A}">
                    <a16:rowId xmlns:a16="http://schemas.microsoft.com/office/drawing/2014/main" val="10000"/>
                  </a:ext>
                </a:extLst>
              </a:tr>
            </a:tbl>
          </a:graphicData>
        </a:graphic>
      </p:graphicFrame>
      <p:graphicFrame>
        <p:nvGraphicFramePr>
          <p:cNvPr id="178" name="Google Shape;178;p18"/>
          <p:cNvGraphicFramePr/>
          <p:nvPr>
            <p:extLst>
              <p:ext uri="{D42A27DB-BD31-4B8C-83A1-F6EECF244321}">
                <p14:modId xmlns:p14="http://schemas.microsoft.com/office/powerpoint/2010/main" val="3371092061"/>
              </p:ext>
            </p:extLst>
          </p:nvPr>
        </p:nvGraphicFramePr>
        <p:xfrm>
          <a:off x="952500" y="4397200"/>
          <a:ext cx="7239000" cy="822930"/>
        </p:xfrm>
        <a:graphic>
          <a:graphicData uri="http://schemas.openxmlformats.org/drawingml/2006/table">
            <a:tbl>
              <a:tblPr>
                <a:noFill/>
              </a:tblPr>
              <a:tblGrid>
                <a:gridCol w="3619500">
                  <a:extLst>
                    <a:ext uri="{9D8B030D-6E8A-4147-A177-3AD203B41FA5}">
                      <a16:colId xmlns:a16="http://schemas.microsoft.com/office/drawing/2014/main" val="20000"/>
                    </a:ext>
                  </a:extLst>
                </a:gridCol>
                <a:gridCol w="3619500">
                  <a:extLst>
                    <a:ext uri="{9D8B030D-6E8A-4147-A177-3AD203B41FA5}">
                      <a16:colId xmlns:a16="http://schemas.microsoft.com/office/drawing/2014/main" val="20001"/>
                    </a:ext>
                  </a:extLst>
                </a:gridCol>
              </a:tblGrid>
              <a:tr h="381000">
                <a:tc>
                  <a:txBody>
                    <a:bodyPr/>
                    <a:lstStyle/>
                    <a:p>
                      <a:pPr marL="0" lvl="0" indent="0" algn="l" rtl="0">
                        <a:spcBef>
                          <a:spcPts val="0"/>
                        </a:spcBef>
                        <a:spcAft>
                          <a:spcPts val="0"/>
                        </a:spcAft>
                        <a:buNone/>
                      </a:pPr>
                      <a:r>
                        <a:rPr lang="en" dirty="0">
                          <a:solidFill>
                            <a:schemeClr val="bg2"/>
                          </a:solidFill>
                        </a:rPr>
                        <a:t>Relationship to sexxual behavior may depend on developmental stage and relationship context</a:t>
                      </a:r>
                      <a:endParaRPr dirty="0">
                        <a:solidFill>
                          <a:schemeClr val="bg2"/>
                        </a:solidFill>
                      </a:endParaRPr>
                    </a:p>
                  </a:txBody>
                  <a:tcPr marL="91425" marR="91425" marT="91425" marB="91425"/>
                </a:tc>
                <a:tc>
                  <a:txBody>
                    <a:bodyPr/>
                    <a:lstStyle/>
                    <a:p>
                      <a:pPr marL="0" lvl="0" indent="0" algn="l" rtl="0">
                        <a:spcBef>
                          <a:spcPts val="0"/>
                        </a:spcBef>
                        <a:spcAft>
                          <a:spcPts val="0"/>
                        </a:spcAft>
                        <a:buNone/>
                      </a:pPr>
                      <a:r>
                        <a:rPr lang="en" dirty="0">
                          <a:solidFill>
                            <a:schemeClr val="bg2"/>
                          </a:solidFill>
                        </a:rPr>
                        <a:t>Limited research…</a:t>
                      </a:r>
                      <a:endParaRPr dirty="0">
                        <a:solidFill>
                          <a:schemeClr val="bg2"/>
                        </a:solidFill>
                      </a:endParaRPr>
                    </a:p>
                  </a:txBody>
                  <a:tcPr marL="91425" marR="91425" marT="91425" marB="91425"/>
                </a:tc>
                <a:extLst>
                  <a:ext uri="{0D108BD9-81ED-4DB2-BD59-A6C34878D82A}">
                    <a16:rowId xmlns:a16="http://schemas.microsoft.com/office/drawing/2014/main" val="10000"/>
                  </a:ext>
                </a:extLst>
              </a:tr>
            </a:tbl>
          </a:graphicData>
        </a:graphic>
      </p:graphicFrame>
      <p:sp>
        <p:nvSpPr>
          <p:cNvPr id="179" name="Google Shape;179;p18"/>
          <p:cNvSpPr txBox="1"/>
          <p:nvPr/>
        </p:nvSpPr>
        <p:spPr>
          <a:xfrm>
            <a:off x="7148975" y="5294975"/>
            <a:ext cx="1675200" cy="400200"/>
          </a:xfrm>
          <a:prstGeom prst="rect">
            <a:avLst/>
          </a:prstGeom>
          <a:noFill/>
          <a:ln>
            <a:noFill/>
          </a:ln>
        </p:spPr>
        <p:txBody>
          <a:bodyPr spcFirstLastPara="1" wrap="square" lIns="91425" tIns="91425" rIns="91425" bIns="91425" anchor="t" anchorCtr="0">
            <a:spAutoFit/>
          </a:bodyPr>
          <a:lstStyle/>
          <a:p>
            <a:pPr eaLnBrk="1" fontAlgn="auto" hangingPunct="1">
              <a:spcBef>
                <a:spcPts val="0"/>
              </a:spcBef>
              <a:spcAft>
                <a:spcPts val="0"/>
              </a:spcAft>
              <a:buClr>
                <a:srgbClr val="000000"/>
              </a:buClr>
            </a:pPr>
            <a:r>
              <a:rPr lang="en" sz="1400" kern="0">
                <a:solidFill>
                  <a:schemeClr val="bg2"/>
                </a:solidFill>
                <a:latin typeface="Calibri"/>
                <a:ea typeface="Calibri"/>
                <a:cs typeface="Calibri"/>
                <a:sym typeface="Calibri"/>
              </a:rPr>
              <a:t>Woodard</a:t>
            </a:r>
            <a:endParaRPr sz="1400" kern="0">
              <a:solidFill>
                <a:schemeClr val="bg2"/>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7"/>
                                        </p:tgtEl>
                                        <p:attrNameLst>
                                          <p:attrName>style.visibility</p:attrName>
                                        </p:attrNameLst>
                                      </p:cBhvr>
                                      <p:to>
                                        <p:strVal val="visible"/>
                                      </p:to>
                                    </p:set>
                                    <p:animEffect transition="in" filter="fade">
                                      <p:cBhvr>
                                        <p:cTn id="7" dur="1000"/>
                                        <p:tgtEl>
                                          <p:spTgt spid="17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8"/>
                                        </p:tgtEl>
                                        <p:attrNameLst>
                                          <p:attrName>style.visibility</p:attrName>
                                        </p:attrNameLst>
                                      </p:cBhvr>
                                      <p:to>
                                        <p:strVal val="visible"/>
                                      </p:to>
                                    </p:set>
                                    <p:animEffect transition="in" filter="fade">
                                      <p:cBhvr>
                                        <p:cTn id="12" dur="1000"/>
                                        <p:tgtEl>
                                          <p:spTgt spid="1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93250" name="Rectangle 2"/>
          <p:cNvSpPr>
            <a:spLocks noGrp="1" noChangeArrowheads="1"/>
          </p:cNvSpPr>
          <p:nvPr>
            <p:ph type="title"/>
          </p:nvPr>
        </p:nvSpPr>
        <p:spPr>
          <a:xfrm>
            <a:off x="152400" y="152400"/>
            <a:ext cx="8839200" cy="1066801"/>
          </a:xfrm>
        </p:spPr>
        <p:txBody>
          <a:bodyPr>
            <a:normAutofit fontScale="90000"/>
          </a:bodyPr>
          <a:lstStyle/>
          <a:p>
            <a:pPr algn="ctr"/>
            <a:r>
              <a:rPr lang="en-US" dirty="0"/>
              <a:t>Differing forms of solitude    </a:t>
            </a:r>
            <a:br>
              <a:rPr lang="en-US" dirty="0"/>
            </a:br>
            <a:r>
              <a:rPr lang="en-US" dirty="0"/>
              <a:t>(</a:t>
            </a:r>
            <a:r>
              <a:rPr lang="en-US" dirty="0" err="1"/>
              <a:t>Coplan</a:t>
            </a:r>
            <a:r>
              <a:rPr lang="en-US" dirty="0"/>
              <a:t> et al., 2004)</a:t>
            </a:r>
          </a:p>
        </p:txBody>
      </p:sp>
      <p:sp>
        <p:nvSpPr>
          <p:cNvPr id="693251" name="Rectangle 3"/>
          <p:cNvSpPr>
            <a:spLocks noGrp="1" noChangeArrowheads="1"/>
          </p:cNvSpPr>
          <p:nvPr>
            <p:ph type="body" idx="4294967295"/>
          </p:nvPr>
        </p:nvSpPr>
        <p:spPr>
          <a:xfrm>
            <a:off x="457200" y="1646237"/>
            <a:ext cx="8229600" cy="4526280"/>
          </a:xfrm>
          <a:prstGeom prst="rect">
            <a:avLst/>
          </a:prstGeom>
        </p:spPr>
        <p:txBody>
          <a:bodyPr>
            <a:normAutofit fontScale="85000" lnSpcReduction="20000"/>
          </a:bodyPr>
          <a:lstStyle/>
          <a:p>
            <a:r>
              <a:rPr lang="en-US" dirty="0"/>
              <a:t>Relations of different forms of solitude to:</a:t>
            </a:r>
          </a:p>
          <a:p>
            <a:pPr lvl="1"/>
            <a:endParaRPr lang="en-US" dirty="0"/>
          </a:p>
          <a:p>
            <a:pPr lvl="1"/>
            <a:r>
              <a:rPr lang="en-US" dirty="0"/>
              <a:t>Parenting – social goal orientation</a:t>
            </a:r>
          </a:p>
          <a:p>
            <a:pPr lvl="1"/>
            <a:r>
              <a:rPr lang="en-US" dirty="0"/>
              <a:t>Child temperament</a:t>
            </a:r>
          </a:p>
          <a:p>
            <a:pPr lvl="1"/>
            <a:r>
              <a:rPr lang="en-US" dirty="0"/>
              <a:t>Child play behaviors</a:t>
            </a:r>
          </a:p>
          <a:p>
            <a:pPr lvl="1"/>
            <a:r>
              <a:rPr lang="en-US" dirty="0"/>
              <a:t>Self-perceived competence</a:t>
            </a:r>
          </a:p>
          <a:p>
            <a:pPr lvl="1"/>
            <a:r>
              <a:rPr lang="en-US" dirty="0"/>
              <a:t>Teacher ratings</a:t>
            </a:r>
          </a:p>
          <a:p>
            <a:endParaRPr lang="en-US" dirty="0"/>
          </a:p>
          <a:p>
            <a:r>
              <a:rPr lang="en-US" dirty="0"/>
              <a:t>Primary IV </a:t>
            </a:r>
          </a:p>
          <a:p>
            <a:pPr lvl="1"/>
            <a:r>
              <a:rPr lang="en-US" dirty="0"/>
              <a:t>Parent reported:</a:t>
            </a:r>
          </a:p>
          <a:p>
            <a:pPr lvl="2"/>
            <a:r>
              <a:rPr lang="en-US" dirty="0"/>
              <a:t>Conflicted shyness</a:t>
            </a:r>
          </a:p>
          <a:p>
            <a:pPr lvl="2"/>
            <a:r>
              <a:rPr lang="en-US" dirty="0"/>
              <a:t>Social disinterest</a:t>
            </a:r>
          </a:p>
        </p:txBody>
      </p:sp>
      <p:sp>
        <p:nvSpPr>
          <p:cNvPr id="2" name="Footer Placeholder 1"/>
          <p:cNvSpPr>
            <a:spLocks noGrp="1"/>
          </p:cNvSpPr>
          <p:nvPr>
            <p:ph type="ftr" sz="quarter" idx="11"/>
          </p:nvPr>
        </p:nvSpPr>
        <p:spPr/>
        <p:txBody>
          <a:bodyPr/>
          <a:lstStyle/>
          <a:p>
            <a:r>
              <a:rPr lang="en-US"/>
              <a:t>Messinger</a:t>
            </a:r>
          </a:p>
        </p:txBody>
      </p:sp>
    </p:spTree>
    <p:extLst>
      <p:ext uri="{BB962C8B-B14F-4D97-AF65-F5344CB8AC3E}">
        <p14:creationId xmlns:p14="http://schemas.microsoft.com/office/powerpoint/2010/main" val="324024209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183"/>
        <p:cNvGrpSpPr/>
        <p:nvPr/>
      </p:nvGrpSpPr>
      <p:grpSpPr>
        <a:xfrm>
          <a:off x="0" y="0"/>
          <a:ext cx="0" cy="0"/>
          <a:chOff x="0" y="0"/>
          <a:chExt cx="0" cy="0"/>
        </a:xfrm>
      </p:grpSpPr>
      <p:sp>
        <p:nvSpPr>
          <p:cNvPr id="184" name="Google Shape;184;p19"/>
          <p:cNvSpPr txBox="1">
            <a:spLocks noGrp="1"/>
          </p:cNvSpPr>
          <p:nvPr>
            <p:ph type="title"/>
          </p:nvPr>
        </p:nvSpPr>
        <p:spPr>
          <a:xfrm>
            <a:off x="819150" y="1702850"/>
            <a:ext cx="7505700" cy="954600"/>
          </a:xfrm>
          <a:prstGeom prst="rect">
            <a:avLst/>
          </a:prstGeom>
        </p:spPr>
        <p:txBody>
          <a:bodyPr spcFirstLastPara="1" wrap="square" lIns="91425" tIns="91425" rIns="91425" bIns="91425" anchor="t" anchorCtr="0">
            <a:normAutofit/>
          </a:bodyPr>
          <a:lstStyle/>
          <a:p>
            <a:r>
              <a:rPr lang="en"/>
              <a:t>Parents and Peers</a:t>
            </a:r>
            <a:endParaRPr/>
          </a:p>
        </p:txBody>
      </p:sp>
      <p:sp>
        <p:nvSpPr>
          <p:cNvPr id="185" name="Google Shape;185;p19"/>
          <p:cNvSpPr txBox="1">
            <a:spLocks noGrp="1"/>
          </p:cNvSpPr>
          <p:nvPr>
            <p:ph type="body" idx="1"/>
          </p:nvPr>
        </p:nvSpPr>
        <p:spPr>
          <a:xfrm>
            <a:off x="819150" y="2657450"/>
            <a:ext cx="7505700" cy="2638500"/>
          </a:xfrm>
          <a:prstGeom prst="rect">
            <a:avLst/>
          </a:prstGeom>
        </p:spPr>
        <p:txBody>
          <a:bodyPr spcFirstLastPara="1" wrap="square" lIns="91425" tIns="91425" rIns="91425" bIns="91425" anchor="t" anchorCtr="0">
            <a:noAutofit/>
          </a:bodyPr>
          <a:lstStyle/>
          <a:p>
            <a:pPr indent="-317500">
              <a:buClr>
                <a:srgbClr val="000000"/>
              </a:buClr>
              <a:buSzPts val="1400"/>
            </a:pPr>
            <a:r>
              <a:rPr lang="en" sz="1400">
                <a:solidFill>
                  <a:srgbClr val="000000"/>
                </a:solidFill>
              </a:rPr>
              <a:t>Positive parent relationships are associated with decreases intentions to have sex and later age of first sexual acitvity</a:t>
            </a:r>
            <a:endParaRPr sz="1400">
              <a:solidFill>
                <a:srgbClr val="000000"/>
              </a:solidFill>
            </a:endParaRPr>
          </a:p>
          <a:p>
            <a:pPr indent="-317500">
              <a:buClr>
                <a:srgbClr val="000000"/>
              </a:buClr>
              <a:buSzPts val="1400"/>
            </a:pPr>
            <a:r>
              <a:rPr lang="en" sz="1400">
                <a:solidFill>
                  <a:srgbClr val="000000"/>
                </a:solidFill>
              </a:rPr>
              <a:t>Positive parent relationships + open communication is associated with less sexual experinece, increased condom usage, later sexual debut, fewer unintended pregnancies, and fewer sexual partners</a:t>
            </a:r>
            <a:endParaRPr sz="1400">
              <a:solidFill>
                <a:srgbClr val="000000"/>
              </a:solidFill>
            </a:endParaRPr>
          </a:p>
          <a:p>
            <a:pPr indent="-317500">
              <a:buClr>
                <a:srgbClr val="000000"/>
              </a:buClr>
              <a:buSzPts val="1400"/>
            </a:pPr>
            <a:r>
              <a:rPr lang="en" sz="1400">
                <a:solidFill>
                  <a:srgbClr val="000000"/>
                </a:solidFill>
              </a:rPr>
              <a:t>In adolescents specifically, presence or suggested presence of peers increases activation of reward circuitry </a:t>
            </a:r>
            <a:endParaRPr sz="1400">
              <a:solidFill>
                <a:srgbClr val="000000"/>
              </a:solidFill>
            </a:endParaRPr>
          </a:p>
          <a:p>
            <a:pPr indent="-317500">
              <a:buClr>
                <a:srgbClr val="000000"/>
              </a:buClr>
              <a:buSzPts val="1400"/>
            </a:pPr>
            <a:r>
              <a:rPr lang="en" sz="1400">
                <a:solidFill>
                  <a:srgbClr val="000000"/>
                </a:solidFill>
              </a:rPr>
              <a:t>Having sexually active peers is associated with earlier first sexual activity, more frequent sexual acitvity, and more partners</a:t>
            </a:r>
            <a:endParaRPr sz="1400">
              <a:solidFill>
                <a:srgbClr val="000000"/>
              </a:solidFill>
            </a:endParaRPr>
          </a:p>
          <a:p>
            <a:pPr marL="0" indent="0">
              <a:spcBef>
                <a:spcPts val="1200"/>
              </a:spcBef>
              <a:spcAft>
                <a:spcPts val="1200"/>
              </a:spcAft>
              <a:buNone/>
            </a:pPr>
            <a:r>
              <a:rPr lang="en" sz="1400" i="1">
                <a:solidFill>
                  <a:srgbClr val="000000"/>
                </a:solidFill>
              </a:rPr>
              <a:t>How can society harness the power these relationships hold for adolescents?</a:t>
            </a:r>
            <a:endParaRPr sz="1400" i="1">
              <a:solidFill>
                <a:srgbClr val="000000"/>
              </a:solidFill>
            </a:endParaRPr>
          </a:p>
        </p:txBody>
      </p:sp>
      <p:pic>
        <p:nvPicPr>
          <p:cNvPr id="186" name="Google Shape;186;p19"/>
          <p:cNvPicPr preferRelativeResize="0"/>
          <p:nvPr/>
        </p:nvPicPr>
        <p:blipFill>
          <a:blip r:embed="rId3">
            <a:alphaModFix/>
          </a:blip>
          <a:stretch>
            <a:fillRect/>
          </a:stretch>
        </p:blipFill>
        <p:spPr>
          <a:xfrm>
            <a:off x="5198651" y="1143025"/>
            <a:ext cx="2883875" cy="1622174"/>
          </a:xfrm>
          <a:prstGeom prst="rect">
            <a:avLst/>
          </a:prstGeom>
          <a:noFill/>
          <a:ln>
            <a:noFill/>
          </a:ln>
        </p:spPr>
      </p:pic>
      <p:sp>
        <p:nvSpPr>
          <p:cNvPr id="187" name="Google Shape;187;p19"/>
          <p:cNvSpPr txBox="1"/>
          <p:nvPr/>
        </p:nvSpPr>
        <p:spPr>
          <a:xfrm>
            <a:off x="7148975" y="5294975"/>
            <a:ext cx="1675200" cy="400200"/>
          </a:xfrm>
          <a:prstGeom prst="rect">
            <a:avLst/>
          </a:prstGeom>
          <a:noFill/>
          <a:ln>
            <a:noFill/>
          </a:ln>
        </p:spPr>
        <p:txBody>
          <a:bodyPr spcFirstLastPara="1" wrap="square" lIns="91425" tIns="91425" rIns="91425" bIns="91425" anchor="t" anchorCtr="0">
            <a:spAutoFit/>
          </a:bodyPr>
          <a:lstStyle/>
          <a:p>
            <a:pPr eaLnBrk="1" fontAlgn="auto" hangingPunct="1">
              <a:spcBef>
                <a:spcPts val="0"/>
              </a:spcBef>
              <a:spcAft>
                <a:spcPts val="0"/>
              </a:spcAft>
              <a:buClr>
                <a:srgbClr val="000000"/>
              </a:buClr>
            </a:pPr>
            <a:r>
              <a:rPr lang="en" sz="1400" kern="0">
                <a:solidFill>
                  <a:srgbClr val="999999"/>
                </a:solidFill>
                <a:latin typeface="Calibri"/>
                <a:ea typeface="Calibri"/>
                <a:cs typeface="Calibri"/>
                <a:sym typeface="Calibri"/>
              </a:rPr>
              <a:t>Woodard</a:t>
            </a:r>
            <a:endParaRPr sz="1400" kern="0">
              <a:solidFill>
                <a:srgbClr val="999999"/>
              </a:solidFill>
              <a:latin typeface="Calibri"/>
              <a:ea typeface="Calibri"/>
              <a:cs typeface="Calibri"/>
              <a:sym typeface="Calibri"/>
            </a:endParaRP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Shape 191"/>
        <p:cNvGrpSpPr/>
        <p:nvPr/>
      </p:nvGrpSpPr>
      <p:grpSpPr>
        <a:xfrm>
          <a:off x="0" y="0"/>
          <a:ext cx="0" cy="0"/>
          <a:chOff x="0" y="0"/>
          <a:chExt cx="0" cy="0"/>
        </a:xfrm>
      </p:grpSpPr>
      <p:sp>
        <p:nvSpPr>
          <p:cNvPr id="192" name="Google Shape;192;p20"/>
          <p:cNvSpPr txBox="1">
            <a:spLocks noGrp="1"/>
          </p:cNvSpPr>
          <p:nvPr>
            <p:ph type="title"/>
          </p:nvPr>
        </p:nvSpPr>
        <p:spPr>
          <a:xfrm>
            <a:off x="819150" y="1702850"/>
            <a:ext cx="7505700" cy="954600"/>
          </a:xfrm>
          <a:prstGeom prst="rect">
            <a:avLst/>
          </a:prstGeom>
        </p:spPr>
        <p:txBody>
          <a:bodyPr spcFirstLastPara="1" wrap="square" lIns="91425" tIns="91425" rIns="91425" bIns="91425" anchor="t" anchorCtr="0">
            <a:normAutofit/>
          </a:bodyPr>
          <a:lstStyle/>
          <a:p>
            <a:r>
              <a:rPr lang="en"/>
              <a:t>Media</a:t>
            </a:r>
            <a:endParaRPr/>
          </a:p>
        </p:txBody>
      </p:sp>
      <p:sp>
        <p:nvSpPr>
          <p:cNvPr id="193" name="Google Shape;193;p20"/>
          <p:cNvSpPr txBox="1">
            <a:spLocks noGrp="1"/>
          </p:cNvSpPr>
          <p:nvPr>
            <p:ph type="body" idx="1"/>
          </p:nvPr>
        </p:nvSpPr>
        <p:spPr>
          <a:xfrm>
            <a:off x="499425" y="2657450"/>
            <a:ext cx="7505700" cy="2448000"/>
          </a:xfrm>
          <a:prstGeom prst="rect">
            <a:avLst/>
          </a:prstGeom>
        </p:spPr>
        <p:txBody>
          <a:bodyPr spcFirstLastPara="1" wrap="square" lIns="91425" tIns="91425" rIns="91425" bIns="91425" anchor="t" anchorCtr="0">
            <a:noAutofit/>
          </a:bodyPr>
          <a:lstStyle/>
          <a:p>
            <a:pPr indent="-317500">
              <a:buClr>
                <a:srgbClr val="000000"/>
              </a:buClr>
              <a:buSzPts val="1400"/>
            </a:pPr>
            <a:r>
              <a:rPr lang="en" sz="1400" dirty="0">
                <a:solidFill>
                  <a:srgbClr val="000000"/>
                </a:solidFill>
              </a:rPr>
              <a:t>Little is known about the effects of exposure to sexual media content on brain development</a:t>
            </a:r>
            <a:endParaRPr sz="1400" dirty="0">
              <a:solidFill>
                <a:srgbClr val="000000"/>
              </a:solidFill>
            </a:endParaRPr>
          </a:p>
          <a:p>
            <a:pPr lvl="1" indent="-317500">
              <a:buClr>
                <a:srgbClr val="000000"/>
              </a:buClr>
              <a:buSzPts val="1400"/>
            </a:pPr>
            <a:r>
              <a:rPr lang="en" sz="1400" dirty="0">
                <a:solidFill>
                  <a:srgbClr val="000000"/>
                </a:solidFill>
              </a:rPr>
              <a:t>However, violent media content does have effects on brain development and violent behavior</a:t>
            </a:r>
            <a:endParaRPr sz="1400" dirty="0">
              <a:solidFill>
                <a:srgbClr val="000000"/>
              </a:solidFill>
            </a:endParaRPr>
          </a:p>
          <a:p>
            <a:pPr indent="-317500">
              <a:buClr>
                <a:srgbClr val="000000"/>
              </a:buClr>
              <a:buSzPts val="1400"/>
            </a:pPr>
            <a:r>
              <a:rPr lang="en" sz="1400" dirty="0">
                <a:solidFill>
                  <a:srgbClr val="000000"/>
                </a:solidFill>
              </a:rPr>
              <a:t>“Super sexual peer” influencing youth</a:t>
            </a:r>
            <a:endParaRPr sz="1400" dirty="0">
              <a:solidFill>
                <a:srgbClr val="000000"/>
              </a:solidFill>
            </a:endParaRPr>
          </a:p>
          <a:p>
            <a:pPr lvl="1" indent="-317500">
              <a:buClr>
                <a:srgbClr val="000000"/>
              </a:buClr>
              <a:buSzPts val="1400"/>
            </a:pPr>
            <a:r>
              <a:rPr lang="en" sz="1400" dirty="0">
                <a:solidFill>
                  <a:srgbClr val="000000"/>
                </a:solidFill>
              </a:rPr>
              <a:t>Over 70% of television contains sexual content or dialouge</a:t>
            </a:r>
            <a:endParaRPr sz="1400" dirty="0">
              <a:solidFill>
                <a:srgbClr val="000000"/>
              </a:solidFill>
            </a:endParaRPr>
          </a:p>
          <a:p>
            <a:pPr lvl="1" indent="-317500">
              <a:buClr>
                <a:srgbClr val="000000"/>
              </a:buClr>
              <a:buSzPts val="1400"/>
            </a:pPr>
            <a:r>
              <a:rPr lang="en" sz="1400" dirty="0">
                <a:solidFill>
                  <a:srgbClr val="000000"/>
                </a:solidFill>
              </a:rPr>
              <a:t>Between 23-29% of 10-19 year olds report viewing online pornography; 84% report it was unwanted or unintentional</a:t>
            </a:r>
            <a:endParaRPr sz="1400" dirty="0">
              <a:solidFill>
                <a:srgbClr val="000000"/>
              </a:solidFill>
            </a:endParaRPr>
          </a:p>
          <a:p>
            <a:pPr lvl="1" indent="-317500">
              <a:buClr>
                <a:srgbClr val="000000"/>
              </a:buClr>
              <a:buSzPts val="1400"/>
            </a:pPr>
            <a:r>
              <a:rPr lang="en" sz="1400" dirty="0">
                <a:solidFill>
                  <a:srgbClr val="000000"/>
                </a:solidFill>
              </a:rPr>
              <a:t>Association between increase pornography exposure and less restrictive sexual attitudes</a:t>
            </a:r>
            <a:endParaRPr sz="1400" dirty="0">
              <a:solidFill>
                <a:srgbClr val="000000"/>
              </a:solidFill>
            </a:endParaRPr>
          </a:p>
          <a:p>
            <a:pPr indent="-317500">
              <a:buClr>
                <a:srgbClr val="000000"/>
              </a:buClr>
              <a:buSzPts val="1400"/>
            </a:pPr>
            <a:r>
              <a:rPr lang="en" sz="1400" i="1" dirty="0">
                <a:solidFill>
                  <a:srgbClr val="000000"/>
                </a:solidFill>
              </a:rPr>
              <a:t>Is there a positive effect of sexual media? How do we enhance it?</a:t>
            </a:r>
            <a:endParaRPr sz="1400" i="1" dirty="0">
              <a:solidFill>
                <a:srgbClr val="000000"/>
              </a:solidFill>
            </a:endParaRPr>
          </a:p>
          <a:p>
            <a:pPr indent="-317500">
              <a:buClr>
                <a:srgbClr val="000000"/>
              </a:buClr>
              <a:buSzPts val="1400"/>
            </a:pPr>
            <a:r>
              <a:rPr lang="en" sz="1400" i="1" dirty="0">
                <a:solidFill>
                  <a:srgbClr val="000000"/>
                </a:solidFill>
              </a:rPr>
              <a:t>How do we minimize harm?</a:t>
            </a:r>
            <a:endParaRPr sz="1400" dirty="0">
              <a:solidFill>
                <a:srgbClr val="000000"/>
              </a:solidFill>
            </a:endParaRPr>
          </a:p>
        </p:txBody>
      </p:sp>
      <p:pic>
        <p:nvPicPr>
          <p:cNvPr id="194" name="Google Shape;194;p20"/>
          <p:cNvPicPr preferRelativeResize="0"/>
          <p:nvPr/>
        </p:nvPicPr>
        <p:blipFill rotWithShape="1">
          <a:blip r:embed="rId3">
            <a:alphaModFix/>
          </a:blip>
          <a:srcRect t="7383" b="17653"/>
          <a:stretch/>
        </p:blipFill>
        <p:spPr>
          <a:xfrm>
            <a:off x="5932975" y="1074675"/>
            <a:ext cx="2391876" cy="1688126"/>
          </a:xfrm>
          <a:prstGeom prst="rect">
            <a:avLst/>
          </a:prstGeom>
          <a:noFill/>
          <a:ln>
            <a:noFill/>
          </a:ln>
        </p:spPr>
      </p:pic>
      <p:sp>
        <p:nvSpPr>
          <p:cNvPr id="195" name="Google Shape;195;p20"/>
          <p:cNvSpPr txBox="1"/>
          <p:nvPr/>
        </p:nvSpPr>
        <p:spPr>
          <a:xfrm>
            <a:off x="7148975" y="5294975"/>
            <a:ext cx="1675200" cy="400200"/>
          </a:xfrm>
          <a:prstGeom prst="rect">
            <a:avLst/>
          </a:prstGeom>
          <a:noFill/>
          <a:ln>
            <a:noFill/>
          </a:ln>
        </p:spPr>
        <p:txBody>
          <a:bodyPr spcFirstLastPara="1" wrap="square" lIns="91425" tIns="91425" rIns="91425" bIns="91425" anchor="t" anchorCtr="0">
            <a:spAutoFit/>
          </a:bodyPr>
          <a:lstStyle/>
          <a:p>
            <a:pPr eaLnBrk="1" fontAlgn="auto" hangingPunct="1">
              <a:spcBef>
                <a:spcPts val="0"/>
              </a:spcBef>
              <a:spcAft>
                <a:spcPts val="0"/>
              </a:spcAft>
              <a:buClr>
                <a:srgbClr val="000000"/>
              </a:buClr>
            </a:pPr>
            <a:r>
              <a:rPr lang="en" sz="1400" kern="0">
                <a:solidFill>
                  <a:srgbClr val="999999"/>
                </a:solidFill>
                <a:latin typeface="Calibri"/>
                <a:ea typeface="Calibri"/>
                <a:cs typeface="Calibri"/>
                <a:sym typeface="Calibri"/>
              </a:rPr>
              <a:t>Woodard</a:t>
            </a:r>
            <a:endParaRPr sz="1400" kern="0">
              <a:solidFill>
                <a:srgbClr val="999999"/>
              </a:solidFill>
              <a:latin typeface="Calibri"/>
              <a:ea typeface="Calibri"/>
              <a:cs typeface="Calibri"/>
              <a:sym typeface="Calibri"/>
            </a:endParaRP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21"/>
          <p:cNvSpPr txBox="1">
            <a:spLocks noGrp="1"/>
          </p:cNvSpPr>
          <p:nvPr>
            <p:ph type="title"/>
          </p:nvPr>
        </p:nvSpPr>
        <p:spPr>
          <a:xfrm>
            <a:off x="819150" y="1702850"/>
            <a:ext cx="7505700" cy="954600"/>
          </a:xfrm>
          <a:prstGeom prst="rect">
            <a:avLst/>
          </a:prstGeom>
        </p:spPr>
        <p:txBody>
          <a:bodyPr spcFirstLastPara="1" wrap="square" lIns="91425" tIns="91425" rIns="91425" bIns="91425" anchor="t" anchorCtr="0">
            <a:normAutofit/>
          </a:bodyPr>
          <a:lstStyle/>
          <a:p>
            <a:r>
              <a:rPr lang="en"/>
              <a:t>Extended adolescence?</a:t>
            </a:r>
            <a:endParaRPr/>
          </a:p>
        </p:txBody>
      </p:sp>
      <p:sp>
        <p:nvSpPr>
          <p:cNvPr id="201" name="Google Shape;201;p21"/>
          <p:cNvSpPr txBox="1">
            <a:spLocks noGrp="1"/>
          </p:cNvSpPr>
          <p:nvPr>
            <p:ph type="body" idx="1"/>
          </p:nvPr>
        </p:nvSpPr>
        <p:spPr>
          <a:xfrm>
            <a:off x="537800" y="2826725"/>
            <a:ext cx="7505700" cy="2801700"/>
          </a:xfrm>
          <a:prstGeom prst="rect">
            <a:avLst/>
          </a:prstGeom>
        </p:spPr>
        <p:txBody>
          <a:bodyPr spcFirstLastPara="1" wrap="square" lIns="91425" tIns="91425" rIns="91425" bIns="91425" anchor="t" anchorCtr="0">
            <a:normAutofit/>
          </a:bodyPr>
          <a:lstStyle/>
          <a:p>
            <a:pPr indent="-317500">
              <a:buClr>
                <a:srgbClr val="000000"/>
              </a:buClr>
              <a:buSzPts val="1400"/>
            </a:pPr>
            <a:r>
              <a:rPr lang="en" sz="1400" b="1">
                <a:solidFill>
                  <a:srgbClr val="000000"/>
                </a:solidFill>
              </a:rPr>
              <a:t>Definition: </a:t>
            </a:r>
            <a:r>
              <a:rPr lang="en" sz="1400">
                <a:solidFill>
                  <a:srgbClr val="000000"/>
                </a:solidFill>
              </a:rPr>
              <a:t>“time of preparation for adult reproductive life,” spanning the period between achieving physical readiness to engage in sexual activity and having social permission to reproduce</a:t>
            </a:r>
            <a:endParaRPr sz="1400">
              <a:solidFill>
                <a:srgbClr val="000000"/>
              </a:solidFill>
            </a:endParaRPr>
          </a:p>
          <a:p>
            <a:pPr lvl="1" indent="-317500">
              <a:buClr>
                <a:srgbClr val="000000"/>
              </a:buClr>
              <a:buSzPts val="1400"/>
            </a:pPr>
            <a:r>
              <a:rPr lang="en" sz="1400" i="1">
                <a:solidFill>
                  <a:srgbClr val="000000"/>
                </a:solidFill>
              </a:rPr>
              <a:t>What is the beginning of adolescence? What is the end?</a:t>
            </a:r>
            <a:endParaRPr sz="1400" i="1">
              <a:solidFill>
                <a:srgbClr val="000000"/>
              </a:solidFill>
            </a:endParaRPr>
          </a:p>
          <a:p>
            <a:pPr indent="-317500">
              <a:buClr>
                <a:srgbClr val="000000"/>
              </a:buClr>
              <a:buSzPts val="1400"/>
            </a:pPr>
            <a:r>
              <a:rPr lang="en" sz="1400">
                <a:solidFill>
                  <a:srgbClr val="000000"/>
                </a:solidFill>
              </a:rPr>
              <a:t>Earlier trends of the beginning of puberty, especially for girls</a:t>
            </a:r>
            <a:endParaRPr sz="1400">
              <a:solidFill>
                <a:srgbClr val="000000"/>
              </a:solidFill>
            </a:endParaRPr>
          </a:p>
          <a:p>
            <a:pPr lvl="1" indent="-317500">
              <a:buClr>
                <a:srgbClr val="000000"/>
              </a:buClr>
              <a:buSzPts val="1400"/>
            </a:pPr>
            <a:r>
              <a:rPr lang="en" sz="1400" i="1">
                <a:solidFill>
                  <a:srgbClr val="000000"/>
                </a:solidFill>
              </a:rPr>
              <a:t>Do you think this coincides with changes in brain development?</a:t>
            </a:r>
            <a:endParaRPr sz="1400" i="1">
              <a:solidFill>
                <a:srgbClr val="000000"/>
              </a:solidFill>
            </a:endParaRPr>
          </a:p>
          <a:p>
            <a:pPr indent="-317500">
              <a:buClr>
                <a:srgbClr val="000000"/>
              </a:buClr>
              <a:buSzPts val="1400"/>
            </a:pPr>
            <a:r>
              <a:rPr lang="en" sz="1400">
                <a:solidFill>
                  <a:srgbClr val="000000"/>
                </a:solidFill>
              </a:rPr>
              <a:t>Later trends in serious partnerships and having children</a:t>
            </a:r>
            <a:endParaRPr sz="1400">
              <a:solidFill>
                <a:srgbClr val="000000"/>
              </a:solidFill>
            </a:endParaRPr>
          </a:p>
          <a:p>
            <a:pPr indent="-317500">
              <a:buClr>
                <a:srgbClr val="000000"/>
              </a:buClr>
              <a:buSzPts val="1400"/>
            </a:pPr>
            <a:r>
              <a:rPr lang="en" sz="1400">
                <a:solidFill>
                  <a:srgbClr val="000000"/>
                </a:solidFill>
              </a:rPr>
              <a:t>Thus, </a:t>
            </a:r>
            <a:r>
              <a:rPr lang="en" sz="1400" b="1">
                <a:solidFill>
                  <a:srgbClr val="000000"/>
                </a:solidFill>
              </a:rPr>
              <a:t>many individuals now spend a decade or more of their lives feeling biologically, physiologically, and motivationally primed to engage in romantic and sexual relationships outside of the context of reproduction. </a:t>
            </a:r>
            <a:r>
              <a:rPr lang="en" sz="1400" i="1">
                <a:solidFill>
                  <a:srgbClr val="000000"/>
                </a:solidFill>
              </a:rPr>
              <a:t>What consequences might this have?</a:t>
            </a:r>
            <a:endParaRPr sz="1400" i="1">
              <a:solidFill>
                <a:srgbClr val="000000"/>
              </a:solidFill>
            </a:endParaRPr>
          </a:p>
        </p:txBody>
      </p:sp>
      <p:pic>
        <p:nvPicPr>
          <p:cNvPr id="202" name="Google Shape;202;p21"/>
          <p:cNvPicPr preferRelativeResize="0"/>
          <p:nvPr/>
        </p:nvPicPr>
        <p:blipFill rotWithShape="1">
          <a:blip r:embed="rId3">
            <a:alphaModFix/>
          </a:blip>
          <a:srcRect t="8885" b="7996"/>
          <a:stretch/>
        </p:blipFill>
        <p:spPr>
          <a:xfrm>
            <a:off x="5639301" y="1151375"/>
            <a:ext cx="2924575" cy="1675350"/>
          </a:xfrm>
          <a:prstGeom prst="rect">
            <a:avLst/>
          </a:prstGeom>
          <a:noFill/>
          <a:ln>
            <a:noFill/>
          </a:ln>
        </p:spPr>
      </p:pic>
      <p:pic>
        <p:nvPicPr>
          <p:cNvPr id="203" name="Google Shape;203;p21"/>
          <p:cNvPicPr preferRelativeResize="0"/>
          <p:nvPr/>
        </p:nvPicPr>
        <p:blipFill>
          <a:blip r:embed="rId4">
            <a:alphaModFix/>
          </a:blip>
          <a:stretch>
            <a:fillRect/>
          </a:stretch>
        </p:blipFill>
        <p:spPr>
          <a:xfrm>
            <a:off x="5531170" y="1050109"/>
            <a:ext cx="2857500" cy="2857500"/>
          </a:xfrm>
          <a:prstGeom prst="rect">
            <a:avLst/>
          </a:prstGeom>
          <a:noFill/>
          <a:ln>
            <a:noFill/>
          </a:ln>
        </p:spPr>
      </p:pic>
      <p:sp>
        <p:nvSpPr>
          <p:cNvPr id="204" name="Google Shape;204;p21"/>
          <p:cNvSpPr txBox="1"/>
          <p:nvPr/>
        </p:nvSpPr>
        <p:spPr>
          <a:xfrm>
            <a:off x="7148975" y="5294975"/>
            <a:ext cx="1675200" cy="400200"/>
          </a:xfrm>
          <a:prstGeom prst="rect">
            <a:avLst/>
          </a:prstGeom>
          <a:noFill/>
          <a:ln>
            <a:noFill/>
          </a:ln>
        </p:spPr>
        <p:txBody>
          <a:bodyPr spcFirstLastPara="1" wrap="square" lIns="91425" tIns="91425" rIns="91425" bIns="91425" anchor="t" anchorCtr="0">
            <a:spAutoFit/>
          </a:bodyPr>
          <a:lstStyle/>
          <a:p>
            <a:pPr eaLnBrk="1" fontAlgn="auto" hangingPunct="1">
              <a:spcBef>
                <a:spcPts val="0"/>
              </a:spcBef>
              <a:spcAft>
                <a:spcPts val="0"/>
              </a:spcAft>
              <a:buClr>
                <a:srgbClr val="000000"/>
              </a:buClr>
            </a:pPr>
            <a:r>
              <a:rPr lang="en" sz="1400" kern="0">
                <a:solidFill>
                  <a:srgbClr val="999999"/>
                </a:solidFill>
                <a:latin typeface="Calibri"/>
                <a:ea typeface="Calibri"/>
                <a:cs typeface="Calibri"/>
                <a:sym typeface="Calibri"/>
              </a:rPr>
              <a:t>Woodard</a:t>
            </a:r>
            <a:endParaRPr sz="1400" kern="0">
              <a:solidFill>
                <a:srgbClr val="999999"/>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3"/>
                                        </p:tgtEl>
                                        <p:attrNameLst>
                                          <p:attrName>style.visibility</p:attrName>
                                        </p:attrNameLst>
                                      </p:cBhvr>
                                      <p:to>
                                        <p:strVal val="visible"/>
                                      </p:to>
                                    </p:set>
                                    <p:animEffect transition="in" filter="fade">
                                      <p:cBhvr>
                                        <p:cTn id="7" dur="1000"/>
                                        <p:tgtEl>
                                          <p:spTgt spid="2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208"/>
        <p:cNvGrpSpPr/>
        <p:nvPr/>
      </p:nvGrpSpPr>
      <p:grpSpPr>
        <a:xfrm>
          <a:off x="0" y="0"/>
          <a:ext cx="0" cy="0"/>
          <a:chOff x="0" y="0"/>
          <a:chExt cx="0" cy="0"/>
        </a:xfrm>
      </p:grpSpPr>
      <p:sp>
        <p:nvSpPr>
          <p:cNvPr id="209" name="Google Shape;209;p22"/>
          <p:cNvSpPr txBox="1">
            <a:spLocks noGrp="1"/>
          </p:cNvSpPr>
          <p:nvPr>
            <p:ph type="title"/>
          </p:nvPr>
        </p:nvSpPr>
        <p:spPr>
          <a:xfrm>
            <a:off x="819150" y="1702850"/>
            <a:ext cx="7505700" cy="954600"/>
          </a:xfrm>
          <a:prstGeom prst="rect">
            <a:avLst/>
          </a:prstGeom>
        </p:spPr>
        <p:txBody>
          <a:bodyPr spcFirstLastPara="1" wrap="square" lIns="91425" tIns="91425" rIns="91425" bIns="91425" anchor="t" anchorCtr="0">
            <a:normAutofit/>
          </a:bodyPr>
          <a:lstStyle/>
          <a:p>
            <a:r>
              <a:rPr lang="en"/>
              <a:t>Contraceptive Innovation?</a:t>
            </a:r>
            <a:endParaRPr/>
          </a:p>
        </p:txBody>
      </p:sp>
      <p:sp>
        <p:nvSpPr>
          <p:cNvPr id="210" name="Google Shape;210;p22"/>
          <p:cNvSpPr txBox="1">
            <a:spLocks noGrp="1"/>
          </p:cNvSpPr>
          <p:nvPr>
            <p:ph type="body" idx="1"/>
          </p:nvPr>
        </p:nvSpPr>
        <p:spPr>
          <a:xfrm>
            <a:off x="640100" y="2464300"/>
            <a:ext cx="7505700" cy="2448000"/>
          </a:xfrm>
          <a:prstGeom prst="rect">
            <a:avLst/>
          </a:prstGeom>
        </p:spPr>
        <p:txBody>
          <a:bodyPr spcFirstLastPara="1" wrap="square" lIns="91425" tIns="91425" rIns="91425" bIns="91425" anchor="t" anchorCtr="0">
            <a:normAutofit/>
          </a:bodyPr>
          <a:lstStyle/>
          <a:p>
            <a:pPr indent="-317500">
              <a:buClr>
                <a:srgbClr val="000000"/>
              </a:buClr>
              <a:buSzPts val="1400"/>
            </a:pPr>
            <a:r>
              <a:rPr lang="en" sz="1400">
                <a:solidFill>
                  <a:srgbClr val="000000"/>
                </a:solidFill>
              </a:rPr>
              <a:t>Many people begin having sex before they want to have children, and thus use birth control</a:t>
            </a:r>
            <a:endParaRPr sz="1400">
              <a:solidFill>
                <a:srgbClr val="000000"/>
              </a:solidFill>
            </a:endParaRPr>
          </a:p>
          <a:p>
            <a:pPr lvl="1" indent="-304800">
              <a:buClr>
                <a:srgbClr val="000000"/>
              </a:buClr>
              <a:buSzPts val="1200"/>
            </a:pPr>
            <a:r>
              <a:rPr lang="en" sz="1200">
                <a:solidFill>
                  <a:srgbClr val="000000"/>
                </a:solidFill>
              </a:rPr>
              <a:t>Global age of sexual debut for males is 16.5-24.5, for females 15.5-21.5</a:t>
            </a:r>
            <a:endParaRPr sz="1200">
              <a:solidFill>
                <a:srgbClr val="000000"/>
              </a:solidFill>
            </a:endParaRPr>
          </a:p>
          <a:p>
            <a:pPr indent="-317500">
              <a:buClr>
                <a:srgbClr val="000000"/>
              </a:buClr>
              <a:buSzPts val="1400"/>
            </a:pPr>
            <a:r>
              <a:rPr lang="en" sz="1400">
                <a:solidFill>
                  <a:srgbClr val="000000"/>
                </a:solidFill>
              </a:rPr>
              <a:t>Combined oral contraceptives (containing estrogen and progestin) are the most common form of birth control and suppress up to 50% of testosterone in women</a:t>
            </a:r>
            <a:endParaRPr sz="1400">
              <a:solidFill>
                <a:srgbClr val="000000"/>
              </a:solidFill>
            </a:endParaRPr>
          </a:p>
          <a:p>
            <a:pPr lvl="1" indent="-304800">
              <a:buClr>
                <a:srgbClr val="000000"/>
              </a:buClr>
              <a:buSzPts val="1200"/>
            </a:pPr>
            <a:r>
              <a:rPr lang="en" sz="1200">
                <a:solidFill>
                  <a:srgbClr val="000000"/>
                </a:solidFill>
              </a:rPr>
              <a:t>Side effect?</a:t>
            </a:r>
            <a:endParaRPr sz="1200">
              <a:solidFill>
                <a:srgbClr val="000000"/>
              </a:solidFill>
            </a:endParaRPr>
          </a:p>
          <a:p>
            <a:pPr lvl="1" indent="-304800">
              <a:buClr>
                <a:srgbClr val="000000"/>
              </a:buClr>
              <a:buSzPts val="1200"/>
            </a:pPr>
            <a:r>
              <a:rPr lang="en" sz="1200">
                <a:solidFill>
                  <a:srgbClr val="000000"/>
                </a:solidFill>
              </a:rPr>
              <a:t>Chronic suppression effects?</a:t>
            </a:r>
            <a:endParaRPr sz="1200">
              <a:solidFill>
                <a:srgbClr val="000000"/>
              </a:solidFill>
            </a:endParaRPr>
          </a:p>
          <a:p>
            <a:pPr lvl="1" indent="-304800">
              <a:buClr>
                <a:srgbClr val="000000"/>
              </a:buClr>
              <a:buSzPts val="1200"/>
            </a:pPr>
            <a:r>
              <a:rPr lang="en" sz="1200">
                <a:solidFill>
                  <a:srgbClr val="000000"/>
                </a:solidFill>
              </a:rPr>
              <a:t>Effects if taken during sexual development?</a:t>
            </a:r>
            <a:endParaRPr sz="1200">
              <a:solidFill>
                <a:srgbClr val="000000"/>
              </a:solidFill>
            </a:endParaRPr>
          </a:p>
        </p:txBody>
      </p:sp>
      <p:pic>
        <p:nvPicPr>
          <p:cNvPr id="211" name="Google Shape;211;p22"/>
          <p:cNvPicPr preferRelativeResize="0"/>
          <p:nvPr/>
        </p:nvPicPr>
        <p:blipFill>
          <a:blip r:embed="rId3">
            <a:alphaModFix/>
          </a:blip>
          <a:stretch>
            <a:fillRect/>
          </a:stretch>
        </p:blipFill>
        <p:spPr>
          <a:xfrm>
            <a:off x="4859725" y="3606825"/>
            <a:ext cx="3551050" cy="1997474"/>
          </a:xfrm>
          <a:prstGeom prst="rect">
            <a:avLst/>
          </a:prstGeom>
          <a:noFill/>
          <a:ln>
            <a:noFill/>
          </a:ln>
        </p:spPr>
      </p:pic>
      <p:sp>
        <p:nvSpPr>
          <p:cNvPr id="212" name="Google Shape;212;p22"/>
          <p:cNvSpPr txBox="1"/>
          <p:nvPr/>
        </p:nvSpPr>
        <p:spPr>
          <a:xfrm>
            <a:off x="255800" y="5358925"/>
            <a:ext cx="1675200" cy="400200"/>
          </a:xfrm>
          <a:prstGeom prst="rect">
            <a:avLst/>
          </a:prstGeom>
          <a:noFill/>
          <a:ln>
            <a:noFill/>
          </a:ln>
        </p:spPr>
        <p:txBody>
          <a:bodyPr spcFirstLastPara="1" wrap="square" lIns="91425" tIns="91425" rIns="91425" bIns="91425" anchor="t" anchorCtr="0">
            <a:spAutoFit/>
          </a:bodyPr>
          <a:lstStyle/>
          <a:p>
            <a:pPr eaLnBrk="1" fontAlgn="auto" hangingPunct="1">
              <a:spcBef>
                <a:spcPts val="0"/>
              </a:spcBef>
              <a:spcAft>
                <a:spcPts val="0"/>
              </a:spcAft>
              <a:buClr>
                <a:srgbClr val="000000"/>
              </a:buClr>
            </a:pPr>
            <a:r>
              <a:rPr lang="en" sz="1400" kern="0">
                <a:solidFill>
                  <a:srgbClr val="999999"/>
                </a:solidFill>
                <a:latin typeface="Calibri"/>
                <a:ea typeface="Calibri"/>
                <a:cs typeface="Calibri"/>
                <a:sym typeface="Calibri"/>
              </a:rPr>
              <a:t>Woodard</a:t>
            </a:r>
            <a:endParaRPr sz="1400" kern="0">
              <a:solidFill>
                <a:srgbClr val="999999"/>
              </a:solidFill>
              <a:latin typeface="Calibri"/>
              <a:ea typeface="Calibri"/>
              <a:cs typeface="Calibri"/>
              <a:sym typeface="Calibri"/>
            </a:endParaRP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216"/>
        <p:cNvGrpSpPr/>
        <p:nvPr/>
      </p:nvGrpSpPr>
      <p:grpSpPr>
        <a:xfrm>
          <a:off x="0" y="0"/>
          <a:ext cx="0" cy="0"/>
          <a:chOff x="0" y="0"/>
          <a:chExt cx="0" cy="0"/>
        </a:xfrm>
      </p:grpSpPr>
      <p:sp>
        <p:nvSpPr>
          <p:cNvPr id="217" name="Google Shape;217;p23"/>
          <p:cNvSpPr txBox="1">
            <a:spLocks noGrp="1"/>
          </p:cNvSpPr>
          <p:nvPr>
            <p:ph type="title"/>
          </p:nvPr>
        </p:nvSpPr>
        <p:spPr>
          <a:xfrm>
            <a:off x="409900" y="1702838"/>
            <a:ext cx="7505700" cy="954600"/>
          </a:xfrm>
          <a:prstGeom prst="rect">
            <a:avLst/>
          </a:prstGeom>
        </p:spPr>
        <p:txBody>
          <a:bodyPr spcFirstLastPara="1" wrap="square" lIns="91425" tIns="91425" rIns="91425" bIns="91425" anchor="t" anchorCtr="0">
            <a:normAutofit/>
          </a:bodyPr>
          <a:lstStyle/>
          <a:p>
            <a:r>
              <a:rPr lang="en"/>
              <a:t>Childbearing and parenting?</a:t>
            </a:r>
            <a:endParaRPr/>
          </a:p>
        </p:txBody>
      </p:sp>
      <p:sp>
        <p:nvSpPr>
          <p:cNvPr id="218" name="Google Shape;218;p23"/>
          <p:cNvSpPr txBox="1">
            <a:spLocks noGrp="1"/>
          </p:cNvSpPr>
          <p:nvPr>
            <p:ph type="body" idx="1"/>
          </p:nvPr>
        </p:nvSpPr>
        <p:spPr>
          <a:xfrm>
            <a:off x="819150" y="2558150"/>
            <a:ext cx="7505700" cy="3005400"/>
          </a:xfrm>
          <a:prstGeom prst="rect">
            <a:avLst/>
          </a:prstGeom>
        </p:spPr>
        <p:txBody>
          <a:bodyPr spcFirstLastPara="1" wrap="square" lIns="91425" tIns="91425" rIns="91425" bIns="91425" anchor="t" anchorCtr="0">
            <a:noAutofit/>
          </a:bodyPr>
          <a:lstStyle/>
          <a:p>
            <a:pPr indent="-317500">
              <a:lnSpc>
                <a:spcPct val="100000"/>
              </a:lnSpc>
              <a:buClr>
                <a:srgbClr val="000000"/>
              </a:buClr>
              <a:buSzPts val="1400"/>
            </a:pPr>
            <a:r>
              <a:rPr lang="en" sz="1400">
                <a:solidFill>
                  <a:srgbClr val="000000"/>
                </a:solidFill>
              </a:rPr>
              <a:t>Clear negative social and neurodevelopmental effects </a:t>
            </a:r>
            <a:endParaRPr sz="1400">
              <a:solidFill>
                <a:srgbClr val="000000"/>
              </a:solidFill>
            </a:endParaRPr>
          </a:p>
          <a:p>
            <a:pPr indent="0">
              <a:lnSpc>
                <a:spcPct val="100000"/>
              </a:lnSpc>
              <a:buNone/>
            </a:pPr>
            <a:r>
              <a:rPr lang="en" sz="1400">
                <a:solidFill>
                  <a:srgbClr val="000000"/>
                </a:solidFill>
              </a:rPr>
              <a:t>of early parenthood (&lt; 15)</a:t>
            </a:r>
            <a:endParaRPr sz="1400">
              <a:solidFill>
                <a:srgbClr val="000000"/>
              </a:solidFill>
            </a:endParaRPr>
          </a:p>
          <a:p>
            <a:pPr lvl="1" indent="-317500">
              <a:lnSpc>
                <a:spcPct val="100000"/>
              </a:lnSpc>
              <a:buClr>
                <a:srgbClr val="000000"/>
              </a:buClr>
              <a:buSzPts val="1400"/>
            </a:pPr>
            <a:r>
              <a:rPr lang="en" sz="1400" i="1">
                <a:solidFill>
                  <a:srgbClr val="000000"/>
                </a:solidFill>
              </a:rPr>
              <a:t>What about late parenthood?</a:t>
            </a:r>
            <a:endParaRPr sz="1400" i="1">
              <a:solidFill>
                <a:srgbClr val="000000"/>
              </a:solidFill>
            </a:endParaRPr>
          </a:p>
          <a:p>
            <a:pPr indent="-317500">
              <a:buClr>
                <a:srgbClr val="000000"/>
              </a:buClr>
              <a:buSzPts val="1400"/>
            </a:pPr>
            <a:r>
              <a:rPr lang="en" sz="1400">
                <a:solidFill>
                  <a:srgbClr val="000000"/>
                </a:solidFill>
              </a:rPr>
              <a:t>Neural flexibility peaks in 30s</a:t>
            </a:r>
            <a:endParaRPr sz="1400">
              <a:solidFill>
                <a:srgbClr val="000000"/>
              </a:solidFill>
            </a:endParaRPr>
          </a:p>
          <a:p>
            <a:pPr indent="-317500">
              <a:buClr>
                <a:srgbClr val="000000"/>
              </a:buClr>
              <a:buSzPts val="1400"/>
            </a:pPr>
            <a:r>
              <a:rPr lang="en" sz="1400">
                <a:solidFill>
                  <a:srgbClr val="000000"/>
                </a:solidFill>
              </a:rPr>
              <a:t>Men have different levels of testosterone based on relationship/parenthood status regardless of age</a:t>
            </a:r>
            <a:endParaRPr sz="1400">
              <a:solidFill>
                <a:srgbClr val="000000"/>
              </a:solidFill>
            </a:endParaRPr>
          </a:p>
          <a:p>
            <a:pPr lvl="1" indent="-317500">
              <a:buClr>
                <a:srgbClr val="000000"/>
              </a:buClr>
              <a:buSzPts val="1400"/>
            </a:pPr>
            <a:r>
              <a:rPr lang="en" sz="1400" i="1">
                <a:solidFill>
                  <a:srgbClr val="000000"/>
                </a:solidFill>
              </a:rPr>
              <a:t>What if you decouple typical neurobiological development trends from parenthood?</a:t>
            </a:r>
            <a:endParaRPr sz="1400" i="1">
              <a:solidFill>
                <a:srgbClr val="000000"/>
              </a:solidFill>
            </a:endParaRPr>
          </a:p>
          <a:p>
            <a:pPr indent="-317500">
              <a:buClr>
                <a:srgbClr val="000000"/>
              </a:buClr>
              <a:buSzPts val="1400"/>
            </a:pPr>
            <a:r>
              <a:rPr lang="en" sz="1400">
                <a:solidFill>
                  <a:srgbClr val="000000"/>
                </a:solidFill>
              </a:rPr>
              <a:t>Overwhelming majority of people in the US and Europe have sexual and romantic relationships before committing to a single partner; similar trends beginning in Africa</a:t>
            </a:r>
            <a:endParaRPr sz="1400">
              <a:solidFill>
                <a:srgbClr val="000000"/>
              </a:solidFill>
            </a:endParaRPr>
          </a:p>
          <a:p>
            <a:pPr lvl="1" indent="-317500">
              <a:buClr>
                <a:srgbClr val="000000"/>
              </a:buClr>
              <a:buSzPts val="1400"/>
            </a:pPr>
            <a:r>
              <a:rPr lang="en" sz="1400" i="1">
                <a:solidFill>
                  <a:srgbClr val="000000"/>
                </a:solidFill>
              </a:rPr>
              <a:t>Differences between those who have multiple, high-intensity relationships and those who do not?</a:t>
            </a:r>
            <a:endParaRPr sz="1400" i="1">
              <a:solidFill>
                <a:srgbClr val="000000"/>
              </a:solidFill>
            </a:endParaRPr>
          </a:p>
          <a:p>
            <a:pPr lvl="1" indent="-317500">
              <a:buClr>
                <a:srgbClr val="000000"/>
              </a:buClr>
              <a:buSzPts val="1400"/>
            </a:pPr>
            <a:r>
              <a:rPr lang="en" sz="1400" i="1">
                <a:solidFill>
                  <a:srgbClr val="000000"/>
                </a:solidFill>
              </a:rPr>
              <a:t>Differences between those who have children at different ages?</a:t>
            </a:r>
            <a:endParaRPr sz="1400">
              <a:solidFill>
                <a:srgbClr val="000000"/>
              </a:solidFill>
            </a:endParaRPr>
          </a:p>
        </p:txBody>
      </p:sp>
      <p:pic>
        <p:nvPicPr>
          <p:cNvPr id="219" name="Google Shape;219;p23"/>
          <p:cNvPicPr preferRelativeResize="0"/>
          <p:nvPr/>
        </p:nvPicPr>
        <p:blipFill>
          <a:blip r:embed="rId3">
            <a:alphaModFix/>
          </a:blip>
          <a:stretch>
            <a:fillRect/>
          </a:stretch>
        </p:blipFill>
        <p:spPr>
          <a:xfrm>
            <a:off x="5593775" y="1120275"/>
            <a:ext cx="3118100" cy="2008800"/>
          </a:xfrm>
          <a:prstGeom prst="rect">
            <a:avLst/>
          </a:prstGeom>
          <a:noFill/>
          <a:ln>
            <a:noFill/>
          </a:ln>
        </p:spPr>
      </p:pic>
      <p:sp>
        <p:nvSpPr>
          <p:cNvPr id="220" name="Google Shape;220;p23"/>
          <p:cNvSpPr txBox="1"/>
          <p:nvPr/>
        </p:nvSpPr>
        <p:spPr>
          <a:xfrm>
            <a:off x="7148975" y="5294975"/>
            <a:ext cx="1675200" cy="400200"/>
          </a:xfrm>
          <a:prstGeom prst="rect">
            <a:avLst/>
          </a:prstGeom>
          <a:noFill/>
          <a:ln>
            <a:noFill/>
          </a:ln>
        </p:spPr>
        <p:txBody>
          <a:bodyPr spcFirstLastPara="1" wrap="square" lIns="91425" tIns="91425" rIns="91425" bIns="91425" anchor="t" anchorCtr="0">
            <a:spAutoFit/>
          </a:bodyPr>
          <a:lstStyle/>
          <a:p>
            <a:pPr eaLnBrk="1" fontAlgn="auto" hangingPunct="1">
              <a:spcBef>
                <a:spcPts val="0"/>
              </a:spcBef>
              <a:spcAft>
                <a:spcPts val="0"/>
              </a:spcAft>
              <a:buClr>
                <a:srgbClr val="000000"/>
              </a:buClr>
            </a:pPr>
            <a:r>
              <a:rPr lang="en" sz="1400" kern="0">
                <a:solidFill>
                  <a:srgbClr val="999999"/>
                </a:solidFill>
                <a:latin typeface="Calibri"/>
                <a:ea typeface="Calibri"/>
                <a:cs typeface="Calibri"/>
                <a:sym typeface="Calibri"/>
              </a:rPr>
              <a:t>Woodard</a:t>
            </a:r>
            <a:endParaRPr sz="1400" kern="0">
              <a:solidFill>
                <a:srgbClr val="999999"/>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93251" name="Rectangle 3"/>
          <p:cNvSpPr>
            <a:spLocks noGrp="1" noChangeArrowheads="1"/>
          </p:cNvSpPr>
          <p:nvPr>
            <p:ph type="body" idx="4294967295"/>
          </p:nvPr>
        </p:nvSpPr>
        <p:spPr>
          <a:xfrm>
            <a:off x="457200" y="1646237"/>
            <a:ext cx="8229600" cy="4526280"/>
          </a:xfrm>
          <a:prstGeom prst="rect">
            <a:avLst/>
          </a:prstGeom>
        </p:spPr>
        <p:txBody>
          <a:bodyPr>
            <a:normAutofit/>
          </a:bodyPr>
          <a:lstStyle/>
          <a:p>
            <a:r>
              <a:rPr lang="en-US"/>
              <a:t>Conflicted </a:t>
            </a:r>
          </a:p>
          <a:p>
            <a:pPr>
              <a:buNone/>
            </a:pPr>
            <a:r>
              <a:rPr lang="en-US"/>
              <a:t>Shyness </a:t>
            </a:r>
            <a:endParaRPr lang="en-US" dirty="0"/>
          </a:p>
        </p:txBody>
      </p:sp>
      <p:pic>
        <p:nvPicPr>
          <p:cNvPr id="1026" name="Picture 2"/>
          <p:cNvPicPr>
            <a:picLocks noChangeAspect="1" noChangeArrowheads="1"/>
          </p:cNvPicPr>
          <p:nvPr/>
        </p:nvPicPr>
        <p:blipFill>
          <a:blip r:embed="rId3" cstate="print"/>
          <a:srcRect/>
          <a:stretch>
            <a:fillRect/>
          </a:stretch>
        </p:blipFill>
        <p:spPr bwMode="auto">
          <a:xfrm>
            <a:off x="3657600" y="58971"/>
            <a:ext cx="5172075" cy="6810752"/>
          </a:xfrm>
          <a:prstGeom prst="rect">
            <a:avLst/>
          </a:prstGeom>
          <a:noFill/>
          <a:ln w="9525">
            <a:noFill/>
            <a:miter lim="800000"/>
            <a:headEnd/>
            <a:tailEnd/>
          </a:ln>
          <a:effectLst/>
        </p:spPr>
      </p:pic>
      <p:sp>
        <p:nvSpPr>
          <p:cNvPr id="2" name="Footer Placeholder 1"/>
          <p:cNvSpPr>
            <a:spLocks noGrp="1"/>
          </p:cNvSpPr>
          <p:nvPr>
            <p:ph type="ftr" sz="quarter" idx="11"/>
          </p:nvPr>
        </p:nvSpPr>
        <p:spPr/>
        <p:txBody>
          <a:bodyPr/>
          <a:lstStyle/>
          <a:p>
            <a:r>
              <a:rPr lang="en-US"/>
              <a:t>Messinger</a:t>
            </a:r>
          </a:p>
        </p:txBody>
      </p:sp>
    </p:spTree>
    <p:extLst>
      <p:ext uri="{BB962C8B-B14F-4D97-AF65-F5344CB8AC3E}">
        <p14:creationId xmlns:p14="http://schemas.microsoft.com/office/powerpoint/2010/main" val="212291154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93251" name="Rectangle 3"/>
          <p:cNvSpPr>
            <a:spLocks noGrp="1" noChangeArrowheads="1"/>
          </p:cNvSpPr>
          <p:nvPr>
            <p:ph type="body" idx="4294967295"/>
          </p:nvPr>
        </p:nvSpPr>
        <p:spPr>
          <a:xfrm>
            <a:off x="457200" y="1646237"/>
            <a:ext cx="8229600" cy="4526280"/>
          </a:xfrm>
          <a:prstGeom prst="rect">
            <a:avLst/>
          </a:prstGeom>
        </p:spPr>
        <p:txBody>
          <a:bodyPr>
            <a:normAutofit/>
          </a:bodyPr>
          <a:lstStyle/>
          <a:p>
            <a:r>
              <a:rPr lang="en-US" dirty="0"/>
              <a:t>Social disinterest</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17585"/>
            <a:ext cx="4800600" cy="6887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ooter Placeholder 1"/>
          <p:cNvSpPr>
            <a:spLocks noGrp="1"/>
          </p:cNvSpPr>
          <p:nvPr>
            <p:ph type="ftr" sz="quarter" idx="11"/>
          </p:nvPr>
        </p:nvSpPr>
        <p:spPr/>
        <p:txBody>
          <a:bodyPr/>
          <a:lstStyle/>
          <a:p>
            <a:r>
              <a:rPr lang="en-US"/>
              <a:t>Messinger</a:t>
            </a:r>
          </a:p>
        </p:txBody>
      </p:sp>
    </p:spTree>
    <p:extLst>
      <p:ext uri="{BB962C8B-B14F-4D97-AF65-F5344CB8AC3E}">
        <p14:creationId xmlns:p14="http://schemas.microsoft.com/office/powerpoint/2010/main" val="229749680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pPr marL="118872" indent="0">
              <a:buNone/>
            </a:pPr>
            <a:endParaRPr lang="en-US" dirty="0"/>
          </a:p>
        </p:txBody>
      </p:sp>
      <p:pic>
        <p:nvPicPr>
          <p:cNvPr id="4" name="Picture 3"/>
          <p:cNvPicPr/>
          <p:nvPr/>
        </p:nvPicPr>
        <p:blipFill rotWithShape="1">
          <a:blip r:embed="rId2"/>
          <a:srcRect l="17789" t="17379" r="36057" b="19089"/>
          <a:stretch/>
        </p:blipFill>
        <p:spPr bwMode="auto">
          <a:xfrm>
            <a:off x="0" y="-76200"/>
            <a:ext cx="9144000" cy="6934200"/>
          </a:xfrm>
          <a:prstGeom prst="rect">
            <a:avLst/>
          </a:prstGeom>
          <a:ln>
            <a:noFill/>
          </a:ln>
          <a:extLst>
            <a:ext uri="{53640926-AAD7-44D8-BBD7-CCE9431645EC}">
              <a14:shadowObscured xmlns:a14="http://schemas.microsoft.com/office/drawing/2010/main"/>
            </a:ext>
          </a:extLst>
        </p:spPr>
      </p:pic>
      <p:sp>
        <p:nvSpPr>
          <p:cNvPr id="2" name="Footer Placeholder 1"/>
          <p:cNvSpPr>
            <a:spLocks noGrp="1"/>
          </p:cNvSpPr>
          <p:nvPr>
            <p:ph type="ftr" sz="quarter" idx="11"/>
          </p:nvPr>
        </p:nvSpPr>
        <p:spPr/>
        <p:txBody>
          <a:bodyPr/>
          <a:lstStyle/>
          <a:p>
            <a:r>
              <a:rPr lang="en-US"/>
              <a:t>Messinger</a:t>
            </a:r>
          </a:p>
        </p:txBody>
      </p:sp>
    </p:spTree>
    <p:extLst>
      <p:ext uri="{BB962C8B-B14F-4D97-AF65-F5344CB8AC3E}">
        <p14:creationId xmlns:p14="http://schemas.microsoft.com/office/powerpoint/2010/main" val="15566301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Background</a:t>
            </a:r>
          </a:p>
        </p:txBody>
      </p:sp>
      <p:sp>
        <p:nvSpPr>
          <p:cNvPr id="3" name="Content Placeholder 2"/>
          <p:cNvSpPr>
            <a:spLocks noGrp="1"/>
          </p:cNvSpPr>
          <p:nvPr>
            <p:ph idx="1"/>
          </p:nvPr>
        </p:nvSpPr>
        <p:spPr>
          <a:xfrm>
            <a:off x="381000" y="1775191"/>
            <a:ext cx="8534400" cy="4854209"/>
          </a:xfrm>
        </p:spPr>
        <p:txBody>
          <a:bodyPr>
            <a:normAutofit fontScale="62500" lnSpcReduction="20000"/>
          </a:bodyPr>
          <a:lstStyle/>
          <a:p>
            <a:r>
              <a:rPr lang="en-US" b="1" dirty="0">
                <a:latin typeface="Franklin Gothic Book" panose="020B0503020102020204" pitchFamily="34" charset="0"/>
              </a:rPr>
              <a:t>Behavioral Inhibition (BI)</a:t>
            </a:r>
          </a:p>
          <a:p>
            <a:pPr lvl="1"/>
            <a:r>
              <a:rPr lang="en-US" sz="2900" dirty="0">
                <a:latin typeface="Franklin Gothic Book" panose="020B0503020102020204" pitchFamily="34" charset="0"/>
              </a:rPr>
              <a:t>Temperament assessed in toddler period</a:t>
            </a:r>
          </a:p>
          <a:p>
            <a:pPr lvl="1"/>
            <a:r>
              <a:rPr lang="en-US" sz="2900" dirty="0">
                <a:latin typeface="Franklin Gothic Book" panose="020B0503020102020204" pitchFamily="34" charset="0"/>
              </a:rPr>
              <a:t>Wariness of novelty/uncertainty (i.e., novel contexts, objects, unfamiliar adults)</a:t>
            </a:r>
          </a:p>
          <a:p>
            <a:endParaRPr lang="en-US" dirty="0">
              <a:latin typeface="Franklin Gothic Book" panose="020B0503020102020204" pitchFamily="34" charset="0"/>
            </a:endParaRPr>
          </a:p>
          <a:p>
            <a:r>
              <a:rPr lang="en-US" b="1" dirty="0">
                <a:latin typeface="Franklin Gothic Book" panose="020B0503020102020204" pitchFamily="34" charset="0"/>
              </a:rPr>
              <a:t>Social Reticence (SR)</a:t>
            </a:r>
          </a:p>
          <a:p>
            <a:pPr lvl="1"/>
            <a:r>
              <a:rPr lang="en-US" sz="2900" dirty="0" err="1">
                <a:latin typeface="Franklin Gothic Book" panose="020B0503020102020204" pitchFamily="34" charset="0"/>
              </a:rPr>
              <a:t>Onlooking</a:t>
            </a:r>
            <a:r>
              <a:rPr lang="en-US" sz="2900" dirty="0">
                <a:latin typeface="Franklin Gothic Book" panose="020B0503020102020204" pitchFamily="34" charset="0"/>
              </a:rPr>
              <a:t>, unoccupied behavior in presence of unfamiliar peers</a:t>
            </a:r>
          </a:p>
          <a:p>
            <a:pPr lvl="1"/>
            <a:r>
              <a:rPr lang="en-US" sz="2900" dirty="0">
                <a:latin typeface="Franklin Gothic Book" panose="020B0503020102020204" pitchFamily="34" charset="0"/>
              </a:rPr>
              <a:t>Do not engage in social or solitary play</a:t>
            </a:r>
          </a:p>
          <a:p>
            <a:pPr marL="457200" lvl="1" indent="0">
              <a:buNone/>
            </a:pPr>
            <a:endParaRPr lang="en-US" b="1" dirty="0">
              <a:latin typeface="Franklin Gothic Book" panose="020B0503020102020204" pitchFamily="34" charset="0"/>
            </a:endParaRPr>
          </a:p>
          <a:p>
            <a:r>
              <a:rPr lang="en-US" b="1" dirty="0">
                <a:latin typeface="Franklin Gothic Book" panose="020B0503020102020204" pitchFamily="34" charset="0"/>
              </a:rPr>
              <a:t>BI has been linked to child and adolescent SR and social anxiety but ..</a:t>
            </a:r>
          </a:p>
          <a:p>
            <a:pPr lvl="1"/>
            <a:r>
              <a:rPr lang="en-US" dirty="0">
                <a:latin typeface="Franklin Gothic Book" panose="020B0503020102020204" pitchFamily="34" charset="0"/>
              </a:rPr>
              <a:t>not all end up experiencing such outcomes</a:t>
            </a:r>
          </a:p>
          <a:p>
            <a:pPr lvl="1"/>
            <a:r>
              <a:rPr lang="en-US" sz="2900" dirty="0">
                <a:latin typeface="Franklin Gothic Book" panose="020B0503020102020204" pitchFamily="34" charset="0"/>
              </a:rPr>
              <a:t>Less than 1/3 of sample displayed both behavior patterns at 2 years</a:t>
            </a:r>
          </a:p>
          <a:p>
            <a:pPr lvl="2"/>
            <a:r>
              <a:rPr lang="en-US" sz="2500" dirty="0">
                <a:latin typeface="Franklin Gothic Book" panose="020B0503020102020204" pitchFamily="34" charset="0"/>
              </a:rPr>
              <a:t>Many patterns that do exist do not hold from ages 2-4 years</a:t>
            </a:r>
          </a:p>
          <a:p>
            <a:pPr lvl="2"/>
            <a:r>
              <a:rPr lang="en-US" dirty="0">
                <a:latin typeface="Franklin Gothic Book" panose="020B0503020102020204" pitchFamily="34" charset="0"/>
              </a:rPr>
              <a:t>BI and social reticence also linked to anxiety disorders in later childhood</a:t>
            </a:r>
          </a:p>
          <a:p>
            <a:endParaRPr lang="en-US" sz="3300" dirty="0">
              <a:latin typeface="Franklin Gothic Book" panose="020B0503020102020204" pitchFamily="34" charset="0"/>
            </a:endParaRPr>
          </a:p>
          <a:p>
            <a:r>
              <a:rPr lang="en-US" sz="3300" dirty="0">
                <a:latin typeface="Franklin Gothic Book" panose="020B0503020102020204" pitchFamily="34" charset="0"/>
              </a:rPr>
              <a:t>AIM</a:t>
            </a:r>
          </a:p>
          <a:p>
            <a:pPr lvl="1"/>
            <a:r>
              <a:rPr lang="en-US" sz="2900" b="1" dirty="0">
                <a:latin typeface="Franklin Gothic Book" panose="020B0503020102020204" pitchFamily="34" charset="0"/>
              </a:rPr>
              <a:t>Examine differential trajectories from BI (temperament) to behavioral consequences (SR and psychopathology)</a:t>
            </a:r>
          </a:p>
          <a:p>
            <a:pPr lvl="1"/>
            <a:endParaRPr lang="en-US" dirty="0">
              <a:latin typeface="Franklin Gothic Book" panose="020B0503020102020204" pitchFamily="34" charset="0"/>
            </a:endParaRPr>
          </a:p>
        </p:txBody>
      </p:sp>
      <p:sp>
        <p:nvSpPr>
          <p:cNvPr id="4" name="Footer Placeholder 3"/>
          <p:cNvSpPr>
            <a:spLocks noGrp="1"/>
          </p:cNvSpPr>
          <p:nvPr>
            <p:ph type="ftr" sz="quarter" idx="11"/>
          </p:nvPr>
        </p:nvSpPr>
        <p:spPr/>
        <p:txBody>
          <a:bodyPr/>
          <a:lstStyle/>
          <a:p>
            <a:r>
              <a:rPr lang="en-US"/>
              <a:t>Messinger</a:t>
            </a:r>
          </a:p>
        </p:txBody>
      </p:sp>
    </p:spTree>
    <p:extLst>
      <p:ext uri="{BB962C8B-B14F-4D97-AF65-F5344CB8AC3E}">
        <p14:creationId xmlns:p14="http://schemas.microsoft.com/office/powerpoint/2010/main" val="338793294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Longitudinal Method </a:t>
            </a:r>
          </a:p>
        </p:txBody>
      </p:sp>
      <p:sp>
        <p:nvSpPr>
          <p:cNvPr id="3" name="Content Placeholder 2"/>
          <p:cNvSpPr>
            <a:spLocks noGrp="1"/>
          </p:cNvSpPr>
          <p:nvPr>
            <p:ph idx="1"/>
          </p:nvPr>
        </p:nvSpPr>
        <p:spPr>
          <a:xfrm>
            <a:off x="457200" y="1775191"/>
            <a:ext cx="8229600" cy="4854209"/>
          </a:xfrm>
        </p:spPr>
        <p:txBody>
          <a:bodyPr>
            <a:normAutofit/>
          </a:bodyPr>
          <a:lstStyle/>
          <a:p>
            <a:pPr marL="402336" lvl="2" indent="-164592">
              <a:spcBef>
                <a:spcPts val="300"/>
              </a:spcBef>
              <a:buClr>
                <a:srgbClr val="F96A1B"/>
              </a:buClr>
              <a:buFont typeface="Wingdings" pitchFamily="2" charset="2"/>
              <a:buChar char="§"/>
            </a:pPr>
            <a:r>
              <a:rPr lang="en-US" sz="1600" b="1" dirty="0">
                <a:solidFill>
                  <a:srgbClr val="000000"/>
                </a:solidFill>
                <a:latin typeface="Franklin Gothic Book"/>
              </a:rPr>
              <a:t>Participants:</a:t>
            </a:r>
          </a:p>
          <a:p>
            <a:pPr marL="841248" lvl="4" indent="-164592">
              <a:spcBef>
                <a:spcPts val="300"/>
              </a:spcBef>
              <a:buClr>
                <a:srgbClr val="F96A1B"/>
              </a:buClr>
              <a:buFont typeface="Wingdings" pitchFamily="2" charset="2"/>
              <a:buChar char="§"/>
            </a:pPr>
            <a:r>
              <a:rPr lang="en-US" sz="1600" dirty="0">
                <a:solidFill>
                  <a:srgbClr val="000000"/>
                </a:solidFill>
                <a:latin typeface="Franklin Gothic Book"/>
              </a:rPr>
              <a:t>315 total in sample (199 complete data)</a:t>
            </a:r>
          </a:p>
          <a:p>
            <a:pPr marL="841248" lvl="4" indent="-164592">
              <a:spcBef>
                <a:spcPts val="300"/>
              </a:spcBef>
              <a:buClr>
                <a:srgbClr val="F96A1B"/>
              </a:buClr>
              <a:buFont typeface="Wingdings" pitchFamily="2" charset="2"/>
              <a:buChar char="§"/>
            </a:pPr>
            <a:r>
              <a:rPr lang="en-US" sz="1600" dirty="0">
                <a:solidFill>
                  <a:srgbClr val="000000"/>
                </a:solidFill>
                <a:latin typeface="Franklin Gothic Book"/>
              </a:rPr>
              <a:t>selected for temperamental reactivity to novelty at 4 months, both high and low reactive, and both positively and negatively reactive</a:t>
            </a:r>
            <a:endParaRPr lang="en-US" sz="1000" dirty="0">
              <a:solidFill>
                <a:srgbClr val="000000"/>
              </a:solidFill>
              <a:latin typeface="Franklin Gothic Book"/>
            </a:endParaRPr>
          </a:p>
          <a:p>
            <a:pPr marL="630936" lvl="3" indent="-164592">
              <a:spcBef>
                <a:spcPts val="300"/>
              </a:spcBef>
              <a:buClr>
                <a:srgbClr val="F96A1B"/>
              </a:buClr>
              <a:buFont typeface="Wingdings" pitchFamily="2" charset="2"/>
              <a:buChar char="§"/>
            </a:pPr>
            <a:r>
              <a:rPr lang="en-US" sz="1600" b="1" dirty="0">
                <a:solidFill>
                  <a:srgbClr val="000000"/>
                </a:solidFill>
                <a:latin typeface="Franklin Gothic Book"/>
              </a:rPr>
              <a:t>Behavioral Inhibition (24 &amp; 36 months)</a:t>
            </a:r>
            <a:r>
              <a:rPr lang="en-US" sz="1600" dirty="0">
                <a:solidFill>
                  <a:srgbClr val="000000"/>
                </a:solidFill>
                <a:latin typeface="Franklin Gothic Book"/>
              </a:rPr>
              <a:t>- </a:t>
            </a:r>
          </a:p>
          <a:p>
            <a:pPr marL="841248" lvl="4" indent="-164592">
              <a:spcBef>
                <a:spcPts val="300"/>
              </a:spcBef>
              <a:buClr>
                <a:srgbClr val="F96A1B"/>
              </a:buClr>
              <a:buFont typeface="Wingdings" pitchFamily="2" charset="2"/>
              <a:buChar char="§"/>
            </a:pPr>
            <a:r>
              <a:rPr lang="en-US" sz="1600" dirty="0">
                <a:solidFill>
                  <a:srgbClr val="000000"/>
                </a:solidFill>
                <a:latin typeface="Franklin Gothic Book"/>
              </a:rPr>
              <a:t>assessed behavior and affect using BI paradigm (stranger, robot, and tunnel tasks)</a:t>
            </a:r>
          </a:p>
          <a:p>
            <a:pPr marL="841248" lvl="4" indent="-164592">
              <a:spcBef>
                <a:spcPts val="300"/>
              </a:spcBef>
              <a:buClr>
                <a:srgbClr val="F96A1B"/>
              </a:buClr>
              <a:buFont typeface="Wingdings" pitchFamily="2" charset="2"/>
              <a:buChar char="§"/>
            </a:pPr>
            <a:r>
              <a:rPr lang="en-US" sz="1600" dirty="0">
                <a:solidFill>
                  <a:srgbClr val="000000"/>
                </a:solidFill>
                <a:latin typeface="Franklin Gothic Book"/>
              </a:rPr>
              <a:t>composite BI measure created for toddlerhood (average score)</a:t>
            </a:r>
          </a:p>
          <a:p>
            <a:pPr marL="630936" lvl="3" indent="-164592">
              <a:spcBef>
                <a:spcPts val="300"/>
              </a:spcBef>
              <a:buClr>
                <a:srgbClr val="F96A1B"/>
              </a:buClr>
              <a:buFont typeface="Wingdings" pitchFamily="2" charset="2"/>
              <a:buChar char="§"/>
            </a:pPr>
            <a:r>
              <a:rPr lang="en-US" sz="1600" b="1" dirty="0">
                <a:solidFill>
                  <a:srgbClr val="000000"/>
                </a:solidFill>
                <a:latin typeface="Franklin Gothic Book"/>
              </a:rPr>
              <a:t>Social Reticence (24, 36, 48, &amp; 60 months)- </a:t>
            </a:r>
          </a:p>
          <a:p>
            <a:pPr marL="841248" lvl="4" indent="-164592">
              <a:spcBef>
                <a:spcPts val="300"/>
              </a:spcBef>
              <a:buClr>
                <a:srgbClr val="F96A1B"/>
              </a:buClr>
              <a:buFont typeface="Wingdings" pitchFamily="2" charset="2"/>
              <a:buChar char="§"/>
            </a:pPr>
            <a:r>
              <a:rPr lang="en-US" sz="1600" dirty="0">
                <a:solidFill>
                  <a:srgbClr val="000000"/>
                </a:solidFill>
                <a:latin typeface="Franklin Gothic Book"/>
              </a:rPr>
              <a:t>interacted in laboratory with unfamiliar peer </a:t>
            </a:r>
          </a:p>
          <a:p>
            <a:pPr marL="1042416" lvl="5" indent="-164592">
              <a:spcBef>
                <a:spcPts val="300"/>
              </a:spcBef>
              <a:buClr>
                <a:srgbClr val="F96A1B"/>
              </a:buClr>
              <a:buFont typeface="Wingdings" pitchFamily="2" charset="2"/>
              <a:buChar char="§"/>
            </a:pPr>
            <a:r>
              <a:rPr lang="en-US" sz="1600" dirty="0">
                <a:solidFill>
                  <a:srgbClr val="000000"/>
                </a:solidFill>
                <a:latin typeface="Franklin Gothic Book"/>
              </a:rPr>
              <a:t>(free play, cleanup, and social problem solving tasks)</a:t>
            </a:r>
          </a:p>
          <a:p>
            <a:pPr marL="841248" lvl="4" indent="-164592">
              <a:spcBef>
                <a:spcPts val="300"/>
              </a:spcBef>
              <a:buClr>
                <a:srgbClr val="F96A1B"/>
              </a:buClr>
              <a:buFont typeface="Wingdings" pitchFamily="2" charset="2"/>
              <a:buChar char="§"/>
            </a:pPr>
            <a:r>
              <a:rPr lang="en-US" sz="1600" dirty="0">
                <a:solidFill>
                  <a:srgbClr val="000000"/>
                </a:solidFill>
                <a:latin typeface="Franklin Gothic Book"/>
              </a:rPr>
              <a:t>composite SR measure created based on social wariness from free play, proportion of time unoccupied on looking from cleanup, and proportion of passive problem-solving techniques used (average score)</a:t>
            </a:r>
          </a:p>
          <a:p>
            <a:pPr marL="630936" lvl="3" indent="-164592">
              <a:spcBef>
                <a:spcPts val="300"/>
              </a:spcBef>
              <a:buClr>
                <a:srgbClr val="F96A1B"/>
              </a:buClr>
              <a:buFont typeface="Wingdings" pitchFamily="2" charset="2"/>
              <a:buChar char="§"/>
            </a:pPr>
            <a:r>
              <a:rPr lang="en-US" sz="1600" b="1" dirty="0">
                <a:solidFill>
                  <a:srgbClr val="000000"/>
                </a:solidFill>
                <a:latin typeface="Franklin Gothic Book"/>
              </a:rPr>
              <a:t>Behavioral Outcomes (Psychopathology at 60-months or 5 years)</a:t>
            </a:r>
            <a:r>
              <a:rPr lang="en-US" sz="1600" dirty="0">
                <a:solidFill>
                  <a:srgbClr val="000000"/>
                </a:solidFill>
                <a:latin typeface="Franklin Gothic Book"/>
              </a:rPr>
              <a:t>- </a:t>
            </a:r>
          </a:p>
          <a:p>
            <a:pPr marL="841248" lvl="4" indent="-164592">
              <a:spcBef>
                <a:spcPts val="300"/>
              </a:spcBef>
              <a:buClr>
                <a:srgbClr val="F96A1B"/>
              </a:buClr>
              <a:buFont typeface="Wingdings" pitchFamily="2" charset="2"/>
              <a:buChar char="§"/>
            </a:pPr>
            <a:r>
              <a:rPr lang="en-US" sz="1600" dirty="0">
                <a:solidFill>
                  <a:srgbClr val="000000"/>
                </a:solidFill>
                <a:latin typeface="Franklin Gothic Book"/>
              </a:rPr>
              <a:t>mothers report behavior problems (symptom measures)- CBCL, HBQ</a:t>
            </a:r>
          </a:p>
          <a:p>
            <a:pPr marL="841248" lvl="4" indent="-164592">
              <a:spcBef>
                <a:spcPts val="300"/>
              </a:spcBef>
              <a:buClr>
                <a:srgbClr val="F96A1B"/>
              </a:buClr>
              <a:buFont typeface="Wingdings" pitchFamily="2" charset="2"/>
              <a:buChar char="§"/>
            </a:pPr>
            <a:r>
              <a:rPr lang="en-US" sz="1600" dirty="0">
                <a:solidFill>
                  <a:srgbClr val="000000"/>
                </a:solidFill>
                <a:latin typeface="Franklin Gothic Book"/>
              </a:rPr>
              <a:t>externalizing &amp; internalizing composite scores created from subscales of measures</a:t>
            </a:r>
          </a:p>
        </p:txBody>
      </p:sp>
      <p:sp>
        <p:nvSpPr>
          <p:cNvPr id="4" name="Footer Placeholder 3"/>
          <p:cNvSpPr>
            <a:spLocks noGrp="1"/>
          </p:cNvSpPr>
          <p:nvPr>
            <p:ph type="ftr" sz="quarter" idx="11"/>
          </p:nvPr>
        </p:nvSpPr>
        <p:spPr/>
        <p:txBody>
          <a:bodyPr/>
          <a:lstStyle/>
          <a:p>
            <a:r>
              <a:rPr lang="en-US"/>
              <a:t>Messinger</a:t>
            </a:r>
          </a:p>
        </p:txBody>
      </p:sp>
    </p:spTree>
    <p:extLst>
      <p:ext uri="{BB962C8B-B14F-4D97-AF65-F5344CB8AC3E}">
        <p14:creationId xmlns:p14="http://schemas.microsoft.com/office/powerpoint/2010/main" val="381492340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386" name="Rectangle 2"/>
          <p:cNvSpPr>
            <a:spLocks noGrp="1" noChangeArrowheads="1"/>
          </p:cNvSpPr>
          <p:nvPr>
            <p:ph type="title"/>
          </p:nvPr>
        </p:nvSpPr>
        <p:spPr/>
        <p:txBody>
          <a:bodyPr/>
          <a:lstStyle/>
          <a:p>
            <a:pPr algn="ctr"/>
            <a:r>
              <a:rPr lang="en-US" dirty="0"/>
              <a:t>Socialization Processes</a:t>
            </a:r>
          </a:p>
        </p:txBody>
      </p:sp>
      <p:sp>
        <p:nvSpPr>
          <p:cNvPr id="528387" name="Rectangle 3"/>
          <p:cNvSpPr>
            <a:spLocks noGrp="1" noChangeArrowheads="1"/>
          </p:cNvSpPr>
          <p:nvPr>
            <p:ph type="body" idx="4294967295"/>
          </p:nvPr>
        </p:nvSpPr>
        <p:spPr>
          <a:xfrm>
            <a:off x="457200" y="1646237"/>
            <a:ext cx="8229600" cy="4526280"/>
          </a:xfrm>
          <a:prstGeom prst="rect">
            <a:avLst/>
          </a:prstGeom>
        </p:spPr>
        <p:txBody>
          <a:bodyPr/>
          <a:lstStyle/>
          <a:p>
            <a:r>
              <a:rPr lang="en-US"/>
              <a:t>Parent-child relationships</a:t>
            </a:r>
          </a:p>
          <a:p>
            <a:r>
              <a:rPr lang="en-US"/>
              <a:t>Peer relationships</a:t>
            </a:r>
          </a:p>
          <a:p>
            <a:r>
              <a:rPr lang="en-US"/>
              <a:t>School and community influences</a:t>
            </a:r>
          </a:p>
          <a:p>
            <a:pPr lvl="1">
              <a:buFontTx/>
              <a:buNone/>
            </a:pPr>
            <a:endParaRPr lang="en-US"/>
          </a:p>
        </p:txBody>
      </p:sp>
      <p:pic>
        <p:nvPicPr>
          <p:cNvPr id="528388" name="Picture 4" descr="Bronfenbrenner-systems 1979"/>
          <p:cNvPicPr>
            <a:picLocks noChangeAspect="1" noChangeArrowheads="1"/>
          </p:cNvPicPr>
          <p:nvPr/>
        </p:nvPicPr>
        <p:blipFill>
          <a:blip r:embed="rId3" cstate="print"/>
          <a:srcRect/>
          <a:stretch>
            <a:fillRect/>
          </a:stretch>
        </p:blipFill>
        <p:spPr bwMode="auto">
          <a:xfrm>
            <a:off x="4267200" y="3629025"/>
            <a:ext cx="4267200" cy="2924175"/>
          </a:xfrm>
          <a:prstGeom prst="rect">
            <a:avLst/>
          </a:prstGeom>
          <a:noFill/>
        </p:spPr>
      </p:pic>
      <p:sp>
        <p:nvSpPr>
          <p:cNvPr id="528390" name="Oval 6"/>
          <p:cNvSpPr>
            <a:spLocks noChangeArrowheads="1"/>
          </p:cNvSpPr>
          <p:nvPr/>
        </p:nvSpPr>
        <p:spPr bwMode="auto">
          <a:xfrm>
            <a:off x="5715000" y="4495800"/>
            <a:ext cx="1371600" cy="1447800"/>
          </a:xfrm>
          <a:prstGeom prst="ellipse">
            <a:avLst/>
          </a:prstGeom>
          <a:noFill/>
          <a:ln w="25400">
            <a:solidFill>
              <a:srgbClr val="FF0000"/>
            </a:solidFill>
            <a:round/>
            <a:headEnd/>
            <a:tailEnd/>
          </a:ln>
          <a:effectLst/>
        </p:spPr>
        <p:txBody>
          <a:bodyPr wrap="none" anchor="ctr"/>
          <a:lstStyle/>
          <a:p>
            <a:endParaRPr lang="en-US"/>
          </a:p>
        </p:txBody>
      </p:sp>
      <p:sp>
        <p:nvSpPr>
          <p:cNvPr id="2" name="Footer Placeholder 1"/>
          <p:cNvSpPr>
            <a:spLocks noGrp="1"/>
          </p:cNvSpPr>
          <p:nvPr>
            <p:ph type="ftr" sz="quarter" idx="11"/>
          </p:nvPr>
        </p:nvSpPr>
        <p:spPr/>
        <p:txBody>
          <a:bodyPr/>
          <a:lstStyle/>
          <a:p>
            <a:r>
              <a:rPr lang="en-US"/>
              <a:t>Messinger</a:t>
            </a:r>
          </a:p>
        </p:txBody>
      </p:sp>
      <p:pic>
        <p:nvPicPr>
          <p:cNvPr id="4" name="Picture 3" descr="Chart&#10;&#10;Description automatically generated with medium confidence">
            <a:extLst>
              <a:ext uri="{FF2B5EF4-FFF2-40B4-BE49-F238E27FC236}">
                <a16:creationId xmlns:a16="http://schemas.microsoft.com/office/drawing/2014/main" id="{F2AD50D0-38B4-4926-97C6-70816C42A1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71600" y="3629025"/>
            <a:ext cx="2895600" cy="2895600"/>
          </a:xfrm>
          <a:prstGeom prst="rect">
            <a:avLst/>
          </a:prstGeom>
        </p:spPr>
      </p:pic>
    </p:spTree>
    <p:extLst>
      <p:ext uri="{BB962C8B-B14F-4D97-AF65-F5344CB8AC3E}">
        <p14:creationId xmlns:p14="http://schemas.microsoft.com/office/powerpoint/2010/main" val="5481197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p:cNvPicPr/>
          <p:nvPr/>
        </p:nvPicPr>
        <p:blipFill rotWithShape="1">
          <a:blip r:embed="rId2"/>
          <a:srcRect l="26442" t="46439" r="15385" b="6268"/>
          <a:stretch/>
        </p:blipFill>
        <p:spPr bwMode="auto">
          <a:xfrm>
            <a:off x="838200" y="1600200"/>
            <a:ext cx="7239000" cy="3048000"/>
          </a:xfrm>
          <a:prstGeom prst="rect">
            <a:avLst/>
          </a:prstGeom>
          <a:ln>
            <a:noFill/>
          </a:ln>
          <a:extLst>
            <a:ext uri="{53640926-AAD7-44D8-BBD7-CCE9431645EC}">
              <a14:shadowObscured xmlns:a14="http://schemas.microsoft.com/office/drawing/2010/main"/>
            </a:ext>
          </a:extLst>
        </p:spPr>
      </p:pic>
      <p:sp>
        <p:nvSpPr>
          <p:cNvPr id="2" name="Title 1"/>
          <p:cNvSpPr>
            <a:spLocks noGrp="1"/>
          </p:cNvSpPr>
          <p:nvPr>
            <p:ph type="title"/>
          </p:nvPr>
        </p:nvSpPr>
        <p:spPr>
          <a:xfrm>
            <a:off x="457200" y="155448"/>
            <a:ext cx="8382000" cy="1252728"/>
          </a:xfrm>
        </p:spPr>
        <p:txBody>
          <a:bodyPr>
            <a:normAutofit fontScale="90000"/>
          </a:bodyPr>
          <a:lstStyle/>
          <a:p>
            <a:pPr algn="ctr"/>
            <a:r>
              <a:rPr lang="en-US" sz="4800" dirty="0">
                <a:latin typeface="Franklin Gothic Book" panose="020B0503020102020204" pitchFamily="34" charset="0"/>
              </a:rPr>
              <a:t>Growth mixture modeling (SEM) of trajectories of social reticence</a:t>
            </a:r>
            <a:endParaRPr lang="en-US" dirty="0"/>
          </a:p>
        </p:txBody>
      </p:sp>
      <p:sp>
        <p:nvSpPr>
          <p:cNvPr id="3" name="Content Placeholder 2"/>
          <p:cNvSpPr>
            <a:spLocks noGrp="1"/>
          </p:cNvSpPr>
          <p:nvPr>
            <p:ph idx="1"/>
          </p:nvPr>
        </p:nvSpPr>
        <p:spPr>
          <a:xfrm>
            <a:off x="457200" y="1775191"/>
            <a:ext cx="8534400" cy="4625609"/>
          </a:xfrm>
        </p:spPr>
        <p:txBody>
          <a:bodyPr>
            <a:normAutofit fontScale="85000" lnSpcReduction="20000"/>
          </a:bodyPr>
          <a:lstStyle/>
          <a:p>
            <a:pPr marL="768096" lvl="2" indent="0">
              <a:buNone/>
            </a:pPr>
            <a:endParaRPr lang="en-US" sz="2200" dirty="0"/>
          </a:p>
          <a:p>
            <a:pPr lvl="1"/>
            <a:endParaRPr lang="en-US" sz="2400" dirty="0"/>
          </a:p>
          <a:p>
            <a:pPr lvl="1"/>
            <a:endParaRPr lang="en-US" sz="2400" dirty="0"/>
          </a:p>
          <a:p>
            <a:pPr lvl="1"/>
            <a:endParaRPr lang="en-US" sz="1800" dirty="0"/>
          </a:p>
          <a:p>
            <a:pPr lvl="1"/>
            <a:endParaRPr lang="en-US" sz="1800" dirty="0"/>
          </a:p>
          <a:p>
            <a:pPr lvl="1"/>
            <a:endParaRPr lang="en-US" sz="1800" dirty="0"/>
          </a:p>
          <a:p>
            <a:pPr lvl="1"/>
            <a:endParaRPr lang="en-US" sz="1800" dirty="0"/>
          </a:p>
          <a:p>
            <a:pPr lvl="1"/>
            <a:endParaRPr lang="en-US" sz="1800" dirty="0"/>
          </a:p>
          <a:p>
            <a:pPr marL="457200" lvl="1" indent="0">
              <a:buNone/>
            </a:pPr>
            <a:endParaRPr lang="en-US" sz="1800" dirty="0"/>
          </a:p>
          <a:p>
            <a:pPr marL="457200" lvl="1" indent="0">
              <a:buNone/>
            </a:pPr>
            <a:endParaRPr lang="en-US" sz="1800" dirty="0"/>
          </a:p>
          <a:p>
            <a:pPr marL="457200" lvl="1" indent="0">
              <a:buNone/>
            </a:pPr>
            <a:endParaRPr lang="en-US" sz="1800" dirty="0"/>
          </a:p>
          <a:p>
            <a:pPr marL="457200" lvl="1" indent="0">
              <a:buNone/>
            </a:pPr>
            <a:endParaRPr lang="en-US" sz="1800" dirty="0"/>
          </a:p>
          <a:p>
            <a:pPr lvl="1"/>
            <a:r>
              <a:rPr lang="en-US" sz="2200" dirty="0">
                <a:latin typeface="Franklin Gothic Book" panose="020B0503020102020204" pitchFamily="34" charset="0"/>
                <a:cs typeface="Times New Roman"/>
              </a:rPr>
              <a:t>Latent growth trajectories estimated using SR measures at 4 time points</a:t>
            </a:r>
          </a:p>
          <a:p>
            <a:pPr lvl="1"/>
            <a:r>
              <a:rPr lang="en-US" sz="2200" dirty="0">
                <a:latin typeface="Franklin Gothic Book" panose="020B0503020102020204" pitchFamily="34" charset="0"/>
                <a:cs typeface="Times New Roman"/>
              </a:rPr>
              <a:t>BI then estimated as predictor of probability of membership to latent growth trajectory</a:t>
            </a:r>
          </a:p>
          <a:p>
            <a:pPr lvl="1"/>
            <a:r>
              <a:rPr lang="en-US" sz="2200" dirty="0">
                <a:latin typeface="Franklin Gothic Book" panose="020B0503020102020204" pitchFamily="34" charset="0"/>
                <a:cs typeface="Times New Roman"/>
              </a:rPr>
              <a:t>Symptom-based psychopathology measures estimated within each growth trajectory and most probable trajectory membership analyzed secondarily using ANOVA</a:t>
            </a:r>
            <a:endParaRPr lang="en-US" dirty="0">
              <a:latin typeface="Franklin Gothic Book" panose="020B0503020102020204" pitchFamily="34" charset="0"/>
            </a:endParaRPr>
          </a:p>
        </p:txBody>
      </p:sp>
      <p:sp>
        <p:nvSpPr>
          <p:cNvPr id="5" name="Footer Placeholder 4"/>
          <p:cNvSpPr>
            <a:spLocks noGrp="1"/>
          </p:cNvSpPr>
          <p:nvPr>
            <p:ph type="ftr" sz="quarter" idx="11"/>
          </p:nvPr>
        </p:nvSpPr>
        <p:spPr/>
        <p:txBody>
          <a:bodyPr/>
          <a:lstStyle/>
          <a:p>
            <a:r>
              <a:rPr lang="en-US"/>
              <a:t>Messinger</a:t>
            </a:r>
          </a:p>
        </p:txBody>
      </p:sp>
    </p:spTree>
    <p:extLst>
      <p:ext uri="{BB962C8B-B14F-4D97-AF65-F5344CB8AC3E}">
        <p14:creationId xmlns:p14="http://schemas.microsoft.com/office/powerpoint/2010/main" val="359452759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5448"/>
            <a:ext cx="8763000" cy="1252728"/>
          </a:xfrm>
        </p:spPr>
        <p:txBody>
          <a:bodyPr>
            <a:normAutofit fontScale="90000"/>
          </a:bodyPr>
          <a:lstStyle/>
          <a:p>
            <a:r>
              <a:rPr lang="en-US" sz="4400" dirty="0">
                <a:solidFill>
                  <a:srgbClr val="FFC000"/>
                </a:solidFill>
                <a:latin typeface="Arial" charset="0"/>
                <a:ea typeface="+mn-ea"/>
                <a:cs typeface="+mn-cs"/>
              </a:rPr>
              <a:t>Social Reticence (SR) Trajectories</a:t>
            </a:r>
            <a:endParaRPr lang="en-US" sz="4400" dirty="0">
              <a:solidFill>
                <a:srgbClr val="FFC000"/>
              </a:solidFill>
            </a:endParaRPr>
          </a:p>
        </p:txBody>
      </p:sp>
      <p:sp>
        <p:nvSpPr>
          <p:cNvPr id="7" name="TextBox 6"/>
          <p:cNvSpPr txBox="1"/>
          <p:nvPr/>
        </p:nvSpPr>
        <p:spPr>
          <a:xfrm>
            <a:off x="37214" y="1752600"/>
            <a:ext cx="3315586" cy="4832092"/>
          </a:xfrm>
          <a:prstGeom prst="rect">
            <a:avLst/>
          </a:prstGeom>
          <a:noFill/>
        </p:spPr>
        <p:txBody>
          <a:bodyPr wrap="square" rtlCol="0">
            <a:spAutoFit/>
          </a:bodyPr>
          <a:lstStyle/>
          <a:p>
            <a:endParaRPr lang="en-US" dirty="0"/>
          </a:p>
          <a:p>
            <a:r>
              <a:rPr lang="en-US" b="1" dirty="0">
                <a:latin typeface="Franklin Gothic Book" panose="020B0503020102020204" pitchFamily="34" charset="0"/>
              </a:rPr>
              <a:t>3 Class Model of Social Reticence Trajectories</a:t>
            </a:r>
          </a:p>
          <a:p>
            <a:pPr marL="285750" indent="-285750">
              <a:buFont typeface="Arial" panose="020B0604020202020204" pitchFamily="34" charset="0"/>
              <a:buChar char="•"/>
            </a:pPr>
            <a:r>
              <a:rPr lang="en-US" b="1" dirty="0">
                <a:latin typeface="Franklin Gothic Book" panose="020B0503020102020204" pitchFamily="34" charset="0"/>
              </a:rPr>
              <a:t>High-Stable</a:t>
            </a:r>
            <a:r>
              <a:rPr lang="en-US" dirty="0">
                <a:latin typeface="Franklin Gothic Book" panose="020B0503020102020204" pitchFamily="34" charset="0"/>
              </a:rPr>
              <a:t> (</a:t>
            </a:r>
            <a:r>
              <a:rPr lang="en-US" i="1" dirty="0">
                <a:latin typeface="Franklin Gothic Book" panose="020B0503020102020204" pitchFamily="34" charset="0"/>
              </a:rPr>
              <a:t>n</a:t>
            </a:r>
            <a:r>
              <a:rPr lang="en-US" dirty="0">
                <a:latin typeface="Franklin Gothic Book" panose="020B0503020102020204" pitchFamily="34" charset="0"/>
              </a:rPr>
              <a:t>=43, 16% of sample): </a:t>
            </a:r>
            <a:r>
              <a:rPr lang="en-US" sz="1600" dirty="0">
                <a:latin typeface="Franklin Gothic Book" panose="020B0503020102020204" pitchFamily="34" charset="0"/>
              </a:rPr>
              <a:t>High level of social reticence at 2 years, with consistently higher levels and small increase over time</a:t>
            </a:r>
          </a:p>
          <a:p>
            <a:pPr marL="285750" indent="-285750">
              <a:buFont typeface="Arial" panose="020B0604020202020204" pitchFamily="34" charset="0"/>
              <a:buChar char="•"/>
            </a:pPr>
            <a:r>
              <a:rPr lang="en-US" b="1" dirty="0">
                <a:latin typeface="Franklin Gothic Book" panose="020B0503020102020204" pitchFamily="34" charset="0"/>
              </a:rPr>
              <a:t>High-Decreasing</a:t>
            </a:r>
            <a:r>
              <a:rPr lang="en-US" dirty="0">
                <a:latin typeface="Franklin Gothic Book" panose="020B0503020102020204" pitchFamily="34" charset="0"/>
              </a:rPr>
              <a:t> (</a:t>
            </a:r>
            <a:r>
              <a:rPr lang="en-US" i="1" dirty="0">
                <a:latin typeface="Franklin Gothic Book" panose="020B0503020102020204" pitchFamily="34" charset="0"/>
              </a:rPr>
              <a:t>n</a:t>
            </a:r>
            <a:r>
              <a:rPr lang="en-US" dirty="0">
                <a:latin typeface="Franklin Gothic Book" panose="020B0503020102020204" pitchFamily="34" charset="0"/>
              </a:rPr>
              <a:t>=112, 43% of sample): </a:t>
            </a:r>
            <a:r>
              <a:rPr lang="en-US" sz="1600" dirty="0">
                <a:latin typeface="Franklin Gothic Book" panose="020B0503020102020204" pitchFamily="34" charset="0"/>
              </a:rPr>
              <a:t>High level of SR at 2 years, with significant decrease over time</a:t>
            </a:r>
          </a:p>
          <a:p>
            <a:pPr marL="285750" indent="-285750">
              <a:buFont typeface="Arial" panose="020B0604020202020204" pitchFamily="34" charset="0"/>
              <a:buChar char="•"/>
            </a:pPr>
            <a:r>
              <a:rPr lang="en-US" b="1" dirty="0">
                <a:latin typeface="Franklin Gothic Book" panose="020B0503020102020204" pitchFamily="34" charset="0"/>
              </a:rPr>
              <a:t>Low-Increasing</a:t>
            </a:r>
            <a:r>
              <a:rPr lang="en-US" dirty="0">
                <a:latin typeface="Franklin Gothic Book" panose="020B0503020102020204" pitchFamily="34" charset="0"/>
              </a:rPr>
              <a:t> (</a:t>
            </a:r>
            <a:r>
              <a:rPr lang="en-US" i="1" dirty="0">
                <a:latin typeface="Franklin Gothic Book" panose="020B0503020102020204" pitchFamily="34" charset="0"/>
              </a:rPr>
              <a:t>n</a:t>
            </a:r>
            <a:r>
              <a:rPr lang="en-US" dirty="0">
                <a:latin typeface="Franklin Gothic Book" panose="020B0503020102020204" pitchFamily="34" charset="0"/>
              </a:rPr>
              <a:t>=107, 41% of sample): </a:t>
            </a:r>
            <a:r>
              <a:rPr lang="en-US" sz="1600" dirty="0">
                <a:latin typeface="Franklin Gothic Book" panose="020B0503020102020204" pitchFamily="34" charset="0"/>
              </a:rPr>
              <a:t>Lower level of SR at 2 years, with significant increase but still consistently low SR over time</a:t>
            </a:r>
          </a:p>
          <a:p>
            <a:pPr marL="742950" lvl="1" indent="-285750">
              <a:buFont typeface="Arial" panose="020B0604020202020204" pitchFamily="34" charset="0"/>
              <a:buChar char="•"/>
            </a:pPr>
            <a:endParaRPr lang="en-US" dirty="0"/>
          </a:p>
        </p:txBody>
      </p:sp>
      <p:pic>
        <p:nvPicPr>
          <p:cNvPr id="8" name="Picture 7"/>
          <p:cNvPicPr>
            <a:picLocks noChangeAspect="1"/>
          </p:cNvPicPr>
          <p:nvPr/>
        </p:nvPicPr>
        <p:blipFill rotWithShape="1">
          <a:blip r:embed="rId3"/>
          <a:srcRect l="18750" t="31909" r="44872" b="15954"/>
          <a:stretch/>
        </p:blipFill>
        <p:spPr bwMode="auto">
          <a:xfrm>
            <a:off x="3505200" y="1649811"/>
            <a:ext cx="5410200" cy="4903389"/>
          </a:xfrm>
          <a:prstGeom prst="rect">
            <a:avLst/>
          </a:prstGeom>
          <a:ln>
            <a:noFill/>
          </a:ln>
          <a:extLst>
            <a:ext uri="{53640926-AAD7-44D8-BBD7-CCE9431645EC}">
              <a14:shadowObscured xmlns:a14="http://schemas.microsoft.com/office/drawing/2010/main"/>
            </a:ext>
          </a:extLst>
        </p:spPr>
      </p:pic>
      <p:sp>
        <p:nvSpPr>
          <p:cNvPr id="3" name="Footer Placeholder 2"/>
          <p:cNvSpPr>
            <a:spLocks noGrp="1"/>
          </p:cNvSpPr>
          <p:nvPr>
            <p:ph type="ftr" sz="quarter" idx="11"/>
          </p:nvPr>
        </p:nvSpPr>
        <p:spPr/>
        <p:txBody>
          <a:bodyPr/>
          <a:lstStyle/>
          <a:p>
            <a:r>
              <a:rPr lang="en-US"/>
              <a:t>Messinger</a:t>
            </a:r>
          </a:p>
        </p:txBody>
      </p:sp>
    </p:spTree>
    <p:extLst>
      <p:ext uri="{BB962C8B-B14F-4D97-AF65-F5344CB8AC3E}">
        <p14:creationId xmlns:p14="http://schemas.microsoft.com/office/powerpoint/2010/main" val="41817441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a:t>BehavioraI</a:t>
            </a:r>
            <a:r>
              <a:rPr lang="en-US" dirty="0"/>
              <a:t> Inhibition </a:t>
            </a:r>
            <a:r>
              <a:rPr lang="en-US" dirty="0">
                <a:sym typeface="Wingdings" panose="05000000000000000000" pitchFamily="2" charset="2"/>
              </a:rPr>
              <a:t> </a:t>
            </a:r>
            <a:r>
              <a:rPr lang="en-US" dirty="0"/>
              <a:t>Probability of Social Reticence Trajectory?</a:t>
            </a:r>
          </a:p>
        </p:txBody>
      </p:sp>
      <p:pic>
        <p:nvPicPr>
          <p:cNvPr id="6" name="Picture 5"/>
          <p:cNvPicPr>
            <a:picLocks noChangeAspect="1"/>
          </p:cNvPicPr>
          <p:nvPr/>
        </p:nvPicPr>
        <p:blipFill rotWithShape="1">
          <a:blip r:embed="rId3"/>
          <a:srcRect l="19758" t="25121" r="28732" b="26424"/>
          <a:stretch/>
        </p:blipFill>
        <p:spPr bwMode="auto">
          <a:xfrm>
            <a:off x="-76200" y="1600199"/>
            <a:ext cx="9143998" cy="4876800"/>
          </a:xfrm>
          <a:prstGeom prst="rect">
            <a:avLst/>
          </a:prstGeom>
          <a:ln>
            <a:noFill/>
          </a:ln>
          <a:extLst>
            <a:ext uri="{53640926-AAD7-44D8-BBD7-CCE9431645EC}">
              <a14:shadowObscured xmlns:a14="http://schemas.microsoft.com/office/drawing/2010/main"/>
            </a:ext>
          </a:extLst>
        </p:spPr>
      </p:pic>
      <p:sp>
        <p:nvSpPr>
          <p:cNvPr id="3" name="Rectangle 2"/>
          <p:cNvSpPr/>
          <p:nvPr/>
        </p:nvSpPr>
        <p:spPr>
          <a:xfrm>
            <a:off x="1219200" y="-2057400"/>
            <a:ext cx="4572000" cy="923330"/>
          </a:xfrm>
          <a:prstGeom prst="rect">
            <a:avLst/>
          </a:prstGeom>
        </p:spPr>
        <p:txBody>
          <a:bodyPr>
            <a:spAutoFit/>
          </a:bodyPr>
          <a:lstStyle/>
          <a:p>
            <a:pPr marL="285750" indent="-285750">
              <a:buFont typeface="Arial" panose="020B0604020202020204" pitchFamily="34" charset="0"/>
              <a:buChar char="•"/>
            </a:pPr>
            <a:r>
              <a:rPr lang="en-US" dirty="0">
                <a:latin typeface="Franklin Gothic Book" panose="020B0503020102020204" pitchFamily="34" charset="0"/>
              </a:rPr>
              <a:t>High-Stable/High-Decreasing SR &gt; BI than Low-increasing SR trajectory</a:t>
            </a:r>
          </a:p>
          <a:p>
            <a:pPr marL="742950" lvl="1" indent="-285750">
              <a:buFont typeface="Arial" panose="020B0604020202020204" pitchFamily="34" charset="0"/>
              <a:buChar char="•"/>
            </a:pPr>
            <a:r>
              <a:rPr lang="en-US" dirty="0">
                <a:latin typeface="Franklin Gothic Book" panose="020B0503020102020204" pitchFamily="34" charset="0"/>
              </a:rPr>
              <a:t>BI did not </a:t>
            </a:r>
          </a:p>
        </p:txBody>
      </p:sp>
      <p:sp>
        <p:nvSpPr>
          <p:cNvPr id="4" name="TextBox 3"/>
          <p:cNvSpPr txBox="1"/>
          <p:nvPr/>
        </p:nvSpPr>
        <p:spPr>
          <a:xfrm>
            <a:off x="-76200" y="1676400"/>
            <a:ext cx="7086600" cy="1477328"/>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Franklin Gothic Book" panose="020B0503020102020204" pitchFamily="34" charset="0"/>
              </a:rPr>
              <a:t>As </a:t>
            </a:r>
            <a:r>
              <a:rPr lang="en-US" dirty="0" err="1"/>
              <a:t>BehavioraI</a:t>
            </a:r>
            <a:r>
              <a:rPr lang="en-US" dirty="0"/>
              <a:t> Inhibition</a:t>
            </a:r>
            <a:r>
              <a:rPr lang="en-US" dirty="0">
                <a:latin typeface="Franklin Gothic Book" panose="020B0503020102020204" pitchFamily="34" charset="0"/>
              </a:rPr>
              <a:t> increases, probability of High-Stable &amp; High-Decreasing SR trajectories rises – probability of Low-Increasing SR trajectory decreases not differentiate between High-Stable and High-Decreasing </a:t>
            </a:r>
          </a:p>
          <a:p>
            <a:pPr marL="285750" indent="-285750">
              <a:buFont typeface="Arial" panose="020B0604020202020204" pitchFamily="34" charset="0"/>
              <a:buChar char="•"/>
            </a:pPr>
            <a:endParaRPr lang="en-US" dirty="0">
              <a:latin typeface="Franklin Gothic Book" panose="020B0503020102020204" pitchFamily="34" charset="0"/>
            </a:endParaRPr>
          </a:p>
        </p:txBody>
      </p:sp>
      <p:sp>
        <p:nvSpPr>
          <p:cNvPr id="5" name="Footer Placeholder 4"/>
          <p:cNvSpPr>
            <a:spLocks noGrp="1"/>
          </p:cNvSpPr>
          <p:nvPr>
            <p:ph type="ftr" sz="quarter" idx="11"/>
          </p:nvPr>
        </p:nvSpPr>
        <p:spPr/>
        <p:txBody>
          <a:bodyPr/>
          <a:lstStyle/>
          <a:p>
            <a:r>
              <a:rPr lang="en-US"/>
              <a:t>Messinger</a:t>
            </a:r>
          </a:p>
        </p:txBody>
      </p:sp>
    </p:spTree>
    <p:extLst>
      <p:ext uri="{BB962C8B-B14F-4D97-AF65-F5344CB8AC3E}">
        <p14:creationId xmlns:p14="http://schemas.microsoft.com/office/powerpoint/2010/main" val="6090358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SR Trajectory Predicts Psychopathology Symptoms</a:t>
            </a:r>
          </a:p>
        </p:txBody>
      </p:sp>
      <p:sp>
        <p:nvSpPr>
          <p:cNvPr id="4" name="TextBox 3"/>
          <p:cNvSpPr txBox="1"/>
          <p:nvPr/>
        </p:nvSpPr>
        <p:spPr>
          <a:xfrm>
            <a:off x="6096000" y="1905000"/>
            <a:ext cx="3048000" cy="5201424"/>
          </a:xfrm>
          <a:prstGeom prst="rect">
            <a:avLst/>
          </a:prstGeom>
          <a:noFill/>
        </p:spPr>
        <p:txBody>
          <a:bodyPr wrap="square" rtlCol="0">
            <a:spAutoFit/>
          </a:bodyPr>
          <a:lstStyle/>
          <a:p>
            <a:pPr marL="285750" indent="-285750">
              <a:buFont typeface="Arial" panose="020B0604020202020204" pitchFamily="34" charset="0"/>
              <a:buChar char="•"/>
            </a:pPr>
            <a:r>
              <a:rPr lang="en-US" sz="2400" b="1" dirty="0">
                <a:latin typeface="Franklin Gothic Book" panose="020B0503020102020204" pitchFamily="34" charset="0"/>
              </a:rPr>
              <a:t>High-Stable</a:t>
            </a:r>
            <a:r>
              <a:rPr lang="en-US" sz="2400" dirty="0">
                <a:latin typeface="Franklin Gothic Book" panose="020B0503020102020204" pitchFamily="34" charset="0"/>
              </a:rPr>
              <a:t> SR trajectory predicted greatest internalizing problems </a:t>
            </a:r>
          </a:p>
          <a:p>
            <a:pPr marL="285750" indent="-285750">
              <a:buFont typeface="Arial" panose="020B0604020202020204" pitchFamily="34" charset="0"/>
              <a:buChar char="•"/>
            </a:pPr>
            <a:r>
              <a:rPr lang="en-US" sz="2400" b="1" dirty="0">
                <a:latin typeface="Franklin Gothic Book" panose="020B0503020102020204" pitchFamily="34" charset="0"/>
              </a:rPr>
              <a:t>Low-Increasing</a:t>
            </a:r>
            <a:r>
              <a:rPr lang="en-US" sz="2400" dirty="0">
                <a:latin typeface="Franklin Gothic Book" panose="020B0503020102020204" pitchFamily="34" charset="0"/>
              </a:rPr>
              <a:t> SR trajectory predicted greatest externalizing problems</a:t>
            </a:r>
          </a:p>
          <a:p>
            <a:pPr marL="285750" indent="-285750">
              <a:buFont typeface="Arial" panose="020B0604020202020204" pitchFamily="34" charset="0"/>
              <a:buChar char="•"/>
            </a:pPr>
            <a:r>
              <a:rPr lang="en-US" sz="2400" b="1" dirty="0">
                <a:latin typeface="Franklin Gothic Book" panose="020B0503020102020204" pitchFamily="34" charset="0"/>
              </a:rPr>
              <a:t>High-Decreasing</a:t>
            </a:r>
            <a:r>
              <a:rPr lang="en-US" sz="2400" dirty="0">
                <a:latin typeface="Franklin Gothic Book" panose="020B0503020102020204" pitchFamily="34" charset="0"/>
              </a:rPr>
              <a:t> SR trajectory predicted least problems</a:t>
            </a:r>
          </a:p>
          <a:p>
            <a:endParaRPr lang="en-US" sz="2000" dirty="0">
              <a:latin typeface="Franklin Gothic Book" panose="020B0503020102020204" pitchFamily="34" charset="0"/>
            </a:endParaRPr>
          </a:p>
        </p:txBody>
      </p:sp>
      <p:pic>
        <p:nvPicPr>
          <p:cNvPr id="6" name="Picture 5"/>
          <p:cNvPicPr/>
          <p:nvPr/>
        </p:nvPicPr>
        <p:blipFill rotWithShape="1">
          <a:blip r:embed="rId3"/>
          <a:srcRect l="18110" t="43304" r="42947" b="10257"/>
          <a:stretch/>
        </p:blipFill>
        <p:spPr bwMode="auto">
          <a:xfrm>
            <a:off x="76200" y="1676400"/>
            <a:ext cx="6172200" cy="4343400"/>
          </a:xfrm>
          <a:prstGeom prst="rect">
            <a:avLst/>
          </a:prstGeom>
          <a:ln>
            <a:noFill/>
          </a:ln>
          <a:extLst>
            <a:ext uri="{53640926-AAD7-44D8-BBD7-CCE9431645EC}">
              <a14:shadowObscured xmlns:a14="http://schemas.microsoft.com/office/drawing/2010/main"/>
            </a:ext>
          </a:extLst>
        </p:spPr>
      </p:pic>
      <p:sp>
        <p:nvSpPr>
          <p:cNvPr id="3" name="Rectangle 2"/>
          <p:cNvSpPr/>
          <p:nvPr/>
        </p:nvSpPr>
        <p:spPr>
          <a:xfrm>
            <a:off x="3189708" y="9067284"/>
            <a:ext cx="3983783" cy="369332"/>
          </a:xfrm>
          <a:prstGeom prst="rect">
            <a:avLst/>
          </a:prstGeom>
        </p:spPr>
        <p:txBody>
          <a:bodyPr wrap="none">
            <a:spAutoFit/>
          </a:bodyPr>
          <a:lstStyle/>
          <a:p>
            <a:r>
              <a:rPr lang="en-US" dirty="0">
                <a:latin typeface="Franklin Gothic Book" panose="020B0503020102020204" pitchFamily="34" charset="0"/>
              </a:rPr>
              <a:t>** But all very much  	subclinical</a:t>
            </a:r>
          </a:p>
        </p:txBody>
      </p:sp>
      <p:sp>
        <p:nvSpPr>
          <p:cNvPr id="5" name="Footer Placeholder 4"/>
          <p:cNvSpPr>
            <a:spLocks noGrp="1"/>
          </p:cNvSpPr>
          <p:nvPr>
            <p:ph type="ftr" sz="quarter" idx="11"/>
          </p:nvPr>
        </p:nvSpPr>
        <p:spPr/>
        <p:txBody>
          <a:bodyPr/>
          <a:lstStyle/>
          <a:p>
            <a:r>
              <a:rPr lang="en-US"/>
              <a:t>Messinger</a:t>
            </a:r>
          </a:p>
        </p:txBody>
      </p:sp>
      <p:sp>
        <p:nvSpPr>
          <p:cNvPr id="7" name="TextBox 6">
            <a:extLst>
              <a:ext uri="{FF2B5EF4-FFF2-40B4-BE49-F238E27FC236}">
                <a16:creationId xmlns:a16="http://schemas.microsoft.com/office/drawing/2014/main" id="{B31A72B5-6360-43C3-8FB1-EEA6F46568B3}"/>
              </a:ext>
            </a:extLst>
          </p:cNvPr>
          <p:cNvSpPr txBox="1"/>
          <p:nvPr/>
        </p:nvSpPr>
        <p:spPr>
          <a:xfrm>
            <a:off x="1600200" y="6019800"/>
            <a:ext cx="1056700" cy="369332"/>
          </a:xfrm>
          <a:prstGeom prst="rect">
            <a:avLst/>
          </a:prstGeom>
          <a:noFill/>
        </p:spPr>
        <p:txBody>
          <a:bodyPr wrap="none" rtlCol="0">
            <a:spAutoFit/>
          </a:bodyPr>
          <a:lstStyle/>
          <a:p>
            <a:r>
              <a:rPr lang="en-US" i="1" dirty="0">
                <a:solidFill>
                  <a:srgbClr val="FF0000"/>
                </a:solidFill>
              </a:rPr>
              <a:t>continua</a:t>
            </a:r>
          </a:p>
        </p:txBody>
      </p:sp>
    </p:spTree>
    <p:extLst>
      <p:ext uri="{BB962C8B-B14F-4D97-AF65-F5344CB8AC3E}">
        <p14:creationId xmlns:p14="http://schemas.microsoft.com/office/powerpoint/2010/main" val="2773439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3"/>
          <p:cNvSpPr>
            <a:spLocks noGrp="1"/>
          </p:cNvSpPr>
          <p:nvPr>
            <p:ph type="title"/>
          </p:nvPr>
        </p:nvSpPr>
        <p:spPr>
          <a:xfrm>
            <a:off x="457200" y="228600"/>
            <a:ext cx="8153400" cy="1104900"/>
          </a:xfrm>
        </p:spPr>
        <p:txBody>
          <a:bodyPr>
            <a:normAutofit fontScale="90000"/>
          </a:bodyPr>
          <a:lstStyle/>
          <a:p>
            <a:r>
              <a:rPr lang="en-US" altLang="en-US" dirty="0"/>
              <a:t>Distinguishing conflicted shyness from social disinterest @ 3-5 years</a:t>
            </a:r>
          </a:p>
        </p:txBody>
      </p:sp>
      <p:sp>
        <p:nvSpPr>
          <p:cNvPr id="64515" name="Content Placeholder 4"/>
          <p:cNvSpPr>
            <a:spLocks noGrp="1"/>
          </p:cNvSpPr>
          <p:nvPr>
            <p:ph idx="1"/>
          </p:nvPr>
        </p:nvSpPr>
        <p:spPr>
          <a:xfrm>
            <a:off x="76200" y="1676400"/>
            <a:ext cx="9144000" cy="5449888"/>
          </a:xfrm>
        </p:spPr>
        <p:txBody>
          <a:bodyPr/>
          <a:lstStyle/>
          <a:p>
            <a:r>
              <a:rPr lang="en-US" altLang="en-US" sz="2800" dirty="0"/>
              <a:t>Conflicted Shyness</a:t>
            </a:r>
          </a:p>
          <a:p>
            <a:pPr lvl="1"/>
            <a:r>
              <a:rPr lang="en-US" altLang="en-US" sz="2400" dirty="0"/>
              <a:t>High approach + high avoidance</a:t>
            </a:r>
          </a:p>
          <a:p>
            <a:pPr lvl="1"/>
            <a:r>
              <a:rPr lang="en-US" altLang="en-US" sz="2400" dirty="0"/>
              <a:t>Want to play, but are too fearful or anxious   </a:t>
            </a:r>
          </a:p>
          <a:p>
            <a:pPr lvl="2"/>
            <a:r>
              <a:rPr lang="en-US" altLang="en-US" sz="2000" dirty="0"/>
              <a:t>Overprotective parenting may be a contributing factor.</a:t>
            </a:r>
          </a:p>
          <a:p>
            <a:pPr lvl="2"/>
            <a:r>
              <a:rPr lang="en-US" altLang="en-US" sz="2000" dirty="0"/>
              <a:t>Related to later maladjustment</a:t>
            </a:r>
          </a:p>
          <a:p>
            <a:pPr lvl="2"/>
            <a:r>
              <a:rPr lang="en-US" altLang="en-US" sz="2000" dirty="0"/>
              <a:t>Puts boys at greater risk than girls</a:t>
            </a:r>
          </a:p>
          <a:p>
            <a:r>
              <a:rPr lang="en-US" altLang="en-US" sz="2800" dirty="0"/>
              <a:t>Social Disinterest</a:t>
            </a:r>
          </a:p>
          <a:p>
            <a:pPr lvl="1"/>
            <a:r>
              <a:rPr lang="en-US" altLang="en-US" sz="2400" dirty="0"/>
              <a:t>Prefer to play alone but willing to engage </a:t>
            </a:r>
          </a:p>
          <a:p>
            <a:pPr lvl="1"/>
            <a:r>
              <a:rPr lang="en-US" altLang="en-US" sz="2400" dirty="0"/>
              <a:t>Low approach + low avoidance</a:t>
            </a:r>
          </a:p>
          <a:p>
            <a:pPr lvl="2"/>
            <a:r>
              <a:rPr lang="en-US" altLang="en-US" sz="2000" dirty="0"/>
              <a:t>Often not distinguished from shyness</a:t>
            </a:r>
          </a:p>
          <a:p>
            <a:pPr lvl="2"/>
            <a:r>
              <a:rPr lang="en-US" altLang="en-US" sz="2000" dirty="0"/>
              <a:t>Participation in solitary activities </a:t>
            </a:r>
            <a:r>
              <a:rPr lang="en-US" altLang="en-US" sz="2000" dirty="0">
                <a:sym typeface="Wingdings" panose="05000000000000000000" pitchFamily="2" charset="2"/>
              </a:rPr>
              <a:t></a:t>
            </a:r>
            <a:r>
              <a:rPr lang="en-US" altLang="en-US" sz="2000" dirty="0"/>
              <a:t>later internalizing</a:t>
            </a:r>
          </a:p>
        </p:txBody>
      </p:sp>
      <p:sp>
        <p:nvSpPr>
          <p:cNvPr id="64516" name="Rectangle 1"/>
          <p:cNvSpPr>
            <a:spLocks noChangeArrowheads="1"/>
          </p:cNvSpPr>
          <p:nvPr/>
        </p:nvSpPr>
        <p:spPr bwMode="auto">
          <a:xfrm>
            <a:off x="5089525" y="8739188"/>
            <a:ext cx="33178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2"/>
              </a:buClr>
              <a:buSzPct val="75000"/>
              <a:buFont typeface="Monotype Sorts" pitchFamily="2" charset="2"/>
              <a:buChar char="n"/>
              <a:defRPr sz="3200">
                <a:solidFill>
                  <a:schemeClr val="tx1"/>
                </a:solidFill>
                <a:latin typeface="Times New Roman" panose="02020603050405020304" pitchFamily="18" charset="0"/>
              </a:defRPr>
            </a:lvl1pPr>
            <a:lvl2pPr marL="742950" indent="-285750">
              <a:spcBef>
                <a:spcPct val="20000"/>
              </a:spcBef>
              <a:buClr>
                <a:schemeClr val="bg2"/>
              </a:buClr>
              <a:buSzPct val="75000"/>
              <a:buChar char="–"/>
              <a:defRPr sz="2800">
                <a:solidFill>
                  <a:schemeClr val="tx1"/>
                </a:solidFill>
                <a:latin typeface="Times New Roman" panose="02020603050405020304"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anose="02020603050405020304" pitchFamily="18" charset="0"/>
              </a:defRPr>
            </a:lvl3pPr>
            <a:lvl4pPr marL="1600200" indent="-228600">
              <a:spcBef>
                <a:spcPct val="20000"/>
              </a:spcBef>
              <a:buClr>
                <a:schemeClr val="bg2"/>
              </a:buClr>
              <a:buSzPct val="75000"/>
              <a:buChar char="–"/>
              <a:defRPr sz="2000">
                <a:solidFill>
                  <a:schemeClr val="tx1"/>
                </a:solidFill>
                <a:latin typeface="Times New Roman" panose="02020603050405020304" pitchFamily="18" charset="0"/>
              </a:defRPr>
            </a:lvl4pPr>
            <a:lvl5pPr marL="2057400" indent="-228600">
              <a:spcBef>
                <a:spcPct val="20000"/>
              </a:spcBef>
              <a:buClr>
                <a:schemeClr val="bg2"/>
              </a:buClr>
              <a:buSzPct val="75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9pPr>
          </a:lstStyle>
          <a:p>
            <a:pPr algn="ctr">
              <a:spcBef>
                <a:spcPct val="0"/>
              </a:spcBef>
              <a:buClrTx/>
              <a:buSzTx/>
              <a:buFontTx/>
              <a:buNone/>
            </a:pPr>
            <a:r>
              <a:rPr lang="en-US" altLang="en-US" sz="2400"/>
              <a:t>Coplan et al. (2004) Intro</a:t>
            </a:r>
          </a:p>
        </p:txBody>
      </p:sp>
      <p:sp>
        <p:nvSpPr>
          <p:cNvPr id="2" name="Rectangle 1"/>
          <p:cNvSpPr/>
          <p:nvPr/>
        </p:nvSpPr>
        <p:spPr>
          <a:xfrm>
            <a:off x="4572000" y="4078178"/>
            <a:ext cx="4572000" cy="646331"/>
          </a:xfrm>
          <a:prstGeom prst="rect">
            <a:avLst/>
          </a:prstGeom>
        </p:spPr>
        <p:txBody>
          <a:bodyPr>
            <a:spAutoFit/>
          </a:bodyPr>
          <a:lstStyle/>
          <a:p>
            <a:pPr algn="ctr"/>
            <a:r>
              <a:rPr lang="en-US" altLang="en-US" dirty="0">
                <a:solidFill>
                  <a:srgbClr val="FF0000"/>
                </a:solidFill>
              </a:rPr>
              <a:t>E.g., Three forms of social withdrawal in early childhood. </a:t>
            </a:r>
            <a:r>
              <a:rPr lang="en-US" altLang="en-US" sz="1400" dirty="0" err="1">
                <a:solidFill>
                  <a:srgbClr val="FF0000"/>
                </a:solidFill>
              </a:rPr>
              <a:t>Coplan</a:t>
            </a:r>
            <a:r>
              <a:rPr lang="en-US" altLang="en-US" sz="1400" dirty="0">
                <a:solidFill>
                  <a:srgbClr val="FF0000"/>
                </a:solidFill>
              </a:rPr>
              <a:t> &amp; </a:t>
            </a:r>
            <a:r>
              <a:rPr lang="en-US" altLang="en-US" sz="1400" dirty="0" err="1">
                <a:solidFill>
                  <a:srgbClr val="FF0000"/>
                </a:solidFill>
              </a:rPr>
              <a:t>Armer</a:t>
            </a:r>
            <a:endParaRPr lang="en-US" dirty="0">
              <a:solidFill>
                <a:srgbClr val="FF0000"/>
              </a:solidFill>
            </a:endParaRPr>
          </a:p>
        </p:txBody>
      </p:sp>
      <p:sp>
        <p:nvSpPr>
          <p:cNvPr id="3" name="Footer Placeholder 2"/>
          <p:cNvSpPr>
            <a:spLocks noGrp="1"/>
          </p:cNvSpPr>
          <p:nvPr>
            <p:ph type="ftr" sz="quarter" idx="11"/>
          </p:nvPr>
        </p:nvSpPr>
        <p:spPr/>
        <p:txBody>
          <a:bodyPr/>
          <a:lstStyle/>
          <a:p>
            <a:r>
              <a:rPr lang="en-US"/>
              <a:t>Messinger</a:t>
            </a:r>
          </a:p>
        </p:txBody>
      </p:sp>
    </p:spTree>
    <p:extLst>
      <p:ext uri="{BB962C8B-B14F-4D97-AF65-F5344CB8AC3E}">
        <p14:creationId xmlns:p14="http://schemas.microsoft.com/office/powerpoint/2010/main" val="3123849377"/>
      </p:ext>
    </p:extLst>
  </p:cSld>
  <p:clrMapOvr>
    <a:masterClrMapping/>
  </p:clrMapOvr>
  <p:transition spd="slow"/>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5538" name="Title 3"/>
          <p:cNvSpPr>
            <a:spLocks noGrp="1"/>
          </p:cNvSpPr>
          <p:nvPr>
            <p:ph type="title"/>
          </p:nvPr>
        </p:nvSpPr>
        <p:spPr/>
        <p:txBody>
          <a:bodyPr/>
          <a:lstStyle/>
          <a:p>
            <a:pPr eaLnBrk="1" hangingPunct="1"/>
            <a:r>
              <a:rPr lang="en-US" altLang="en-US" sz="2800" dirty="0"/>
              <a:t>Three forms of social withdrawal </a:t>
            </a:r>
            <a:r>
              <a:rPr lang="en-US" altLang="en-US" sz="2600" dirty="0"/>
              <a:t>in Early Childhood </a:t>
            </a:r>
            <a:br>
              <a:rPr lang="en-US" altLang="en-US" sz="2600" dirty="0"/>
            </a:br>
            <a:r>
              <a:rPr lang="en-US" altLang="en-US" sz="2000" dirty="0" err="1"/>
              <a:t>Coplan</a:t>
            </a:r>
            <a:r>
              <a:rPr lang="en-US" altLang="en-US" sz="2000" dirty="0"/>
              <a:t> &amp; </a:t>
            </a:r>
            <a:r>
              <a:rPr lang="en-US" altLang="en-US" sz="2000" dirty="0" err="1"/>
              <a:t>Armer</a:t>
            </a:r>
            <a:endParaRPr lang="en-US" altLang="en-US" sz="2000" dirty="0"/>
          </a:p>
        </p:txBody>
      </p:sp>
      <p:sp>
        <p:nvSpPr>
          <p:cNvPr id="65539" name="Content Placeholder 4"/>
          <p:cNvSpPr>
            <a:spLocks noGrp="1"/>
          </p:cNvSpPr>
          <p:nvPr>
            <p:ph idx="1"/>
          </p:nvPr>
        </p:nvSpPr>
        <p:spPr>
          <a:xfrm>
            <a:off x="457199" y="1600200"/>
            <a:ext cx="7691115" cy="4114800"/>
          </a:xfrm>
        </p:spPr>
        <p:txBody>
          <a:bodyPr>
            <a:noAutofit/>
          </a:bodyPr>
          <a:lstStyle/>
          <a:p>
            <a:pPr eaLnBrk="1" hangingPunct="1"/>
            <a:r>
              <a:rPr lang="en-US" altLang="en-US" sz="2000" dirty="0"/>
              <a:t>Shyness</a:t>
            </a:r>
          </a:p>
          <a:p>
            <a:pPr lvl="1" eaLnBrk="1" hangingPunct="1"/>
            <a:r>
              <a:rPr lang="en-US" altLang="en-US" sz="2000" dirty="0"/>
              <a:t>Wariness/anxiety due to social novelty and perceived evaluation</a:t>
            </a:r>
          </a:p>
          <a:p>
            <a:pPr lvl="2" eaLnBrk="1" hangingPunct="1"/>
            <a:r>
              <a:rPr lang="en-US" altLang="en-US" sz="1800" dirty="0"/>
              <a:t>Behavioral inhibition, l</a:t>
            </a:r>
            <a:r>
              <a:rPr lang="en-US" altLang="en-US" sz="1600" dirty="0"/>
              <a:t>inked to maladjustment across lifespan</a:t>
            </a:r>
          </a:p>
          <a:p>
            <a:pPr lvl="3" eaLnBrk="1" hangingPunct="1"/>
            <a:r>
              <a:rPr lang="en-US" altLang="en-US" sz="1400" dirty="0"/>
              <a:t>Extreme shyness (Boys)</a:t>
            </a:r>
            <a:endParaRPr lang="en-US" altLang="en-US" sz="1600" dirty="0"/>
          </a:p>
          <a:p>
            <a:pPr lvl="2" eaLnBrk="1" hangingPunct="1"/>
            <a:r>
              <a:rPr lang="en-US" altLang="en-US" sz="1800" dirty="0"/>
              <a:t>Protective: language ability, high-quality friendship</a:t>
            </a:r>
          </a:p>
          <a:p>
            <a:pPr lvl="2" eaLnBrk="1" hangingPunct="1"/>
            <a:r>
              <a:rPr lang="en-US" altLang="en-US" sz="1800" dirty="0"/>
              <a:t>Risk: parental overprotection, negative emotional climate classrooms</a:t>
            </a:r>
          </a:p>
          <a:p>
            <a:pPr eaLnBrk="1" hangingPunct="1"/>
            <a:r>
              <a:rPr lang="en-US" altLang="en-US" sz="2000" dirty="0"/>
              <a:t>Social Avoidance</a:t>
            </a:r>
          </a:p>
          <a:p>
            <a:pPr lvl="1" eaLnBrk="1" hangingPunct="1"/>
            <a:r>
              <a:rPr lang="en-US" altLang="en-US" sz="1800" dirty="0"/>
              <a:t>Low-social approach </a:t>
            </a:r>
            <a:r>
              <a:rPr lang="en-US" altLang="en-US" sz="1800" u="sng" dirty="0"/>
              <a:t>and</a:t>
            </a:r>
            <a:r>
              <a:rPr lang="en-US" altLang="en-US" sz="1800" dirty="0"/>
              <a:t> high-social avoidance</a:t>
            </a:r>
          </a:p>
          <a:p>
            <a:pPr lvl="1"/>
            <a:r>
              <a:rPr lang="en-US" altLang="en-US" sz="1800" dirty="0"/>
              <a:t>Extreme fearful shyness? Pre-cursor to child depression?</a:t>
            </a:r>
          </a:p>
          <a:p>
            <a:pPr eaLnBrk="1" hangingPunct="1"/>
            <a:r>
              <a:rPr lang="en-US" altLang="en-US" sz="2000" dirty="0"/>
              <a:t>Social Disinterest</a:t>
            </a:r>
          </a:p>
          <a:p>
            <a:pPr lvl="1" eaLnBrk="1" hangingPunct="1"/>
            <a:r>
              <a:rPr lang="en-US" altLang="en-US" sz="1800" dirty="0"/>
              <a:t>“</a:t>
            </a:r>
            <a:r>
              <a:rPr lang="en-US" altLang="en-US" sz="2000" dirty="0"/>
              <a:t>Non-fearful” preference for solitary play, unsociability</a:t>
            </a:r>
          </a:p>
          <a:p>
            <a:pPr lvl="1" eaLnBrk="1" hangingPunct="1"/>
            <a:r>
              <a:rPr lang="en-US" altLang="en-US" sz="2000" dirty="0"/>
              <a:t>Independent of shyness; relatively benign?</a:t>
            </a:r>
          </a:p>
          <a:p>
            <a:pPr lvl="2" eaLnBrk="1" hangingPunct="1"/>
            <a:r>
              <a:rPr lang="en-US" altLang="en-US" sz="1800" dirty="0"/>
              <a:t>Association: solitary play &amp; peer rejection/internalizing problems </a:t>
            </a:r>
            <a:endParaRPr lang="en-US" altLang="en-US" sz="1600" dirty="0"/>
          </a:p>
          <a:p>
            <a:pPr lvl="2" eaLnBrk="1" hangingPunct="1"/>
            <a:endParaRPr lang="en-US" altLang="en-US" sz="900" dirty="0"/>
          </a:p>
        </p:txBody>
      </p:sp>
      <p:sp>
        <p:nvSpPr>
          <p:cNvPr id="65540" name="Footer Placeholder 5"/>
          <p:cNvSpPr>
            <a:spLocks noGrp="1"/>
          </p:cNvSpPr>
          <p:nvPr>
            <p:ph type="ftr" sz="quarter" idx="11"/>
          </p:nvPr>
        </p:nvSpPr>
        <p:spPr>
          <a:xfrm>
            <a:off x="28731" y="6517005"/>
            <a:ext cx="5507719" cy="27432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lstStyle>
            <a:lvl1pPr>
              <a:spcBef>
                <a:spcPct val="20000"/>
              </a:spcBef>
              <a:buClr>
                <a:schemeClr val="bg2"/>
              </a:buClr>
              <a:buSzPct val="75000"/>
              <a:buFont typeface="Monotype Sorts" pitchFamily="2" charset="2"/>
              <a:buChar char="n"/>
              <a:defRPr sz="3200">
                <a:solidFill>
                  <a:schemeClr val="tx1"/>
                </a:solidFill>
                <a:latin typeface="Times New Roman" panose="02020603050405020304" pitchFamily="18" charset="0"/>
              </a:defRPr>
            </a:lvl1pPr>
            <a:lvl2pPr marL="742950" indent="-285750">
              <a:spcBef>
                <a:spcPct val="20000"/>
              </a:spcBef>
              <a:buClr>
                <a:schemeClr val="bg2"/>
              </a:buClr>
              <a:buSzPct val="75000"/>
              <a:buChar char="–"/>
              <a:defRPr sz="2800">
                <a:solidFill>
                  <a:schemeClr val="tx1"/>
                </a:solidFill>
                <a:latin typeface="Times New Roman" panose="02020603050405020304"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anose="02020603050405020304" pitchFamily="18" charset="0"/>
              </a:defRPr>
            </a:lvl3pPr>
            <a:lvl4pPr marL="1600200" indent="-228600">
              <a:spcBef>
                <a:spcPct val="20000"/>
              </a:spcBef>
              <a:buClr>
                <a:schemeClr val="bg2"/>
              </a:buClr>
              <a:buSzPct val="75000"/>
              <a:buChar char="–"/>
              <a:defRPr sz="2000">
                <a:solidFill>
                  <a:schemeClr val="tx1"/>
                </a:solidFill>
                <a:latin typeface="Times New Roman" panose="02020603050405020304" pitchFamily="18" charset="0"/>
              </a:defRPr>
            </a:lvl4pPr>
            <a:lvl5pPr marL="2057400" indent="-228600">
              <a:spcBef>
                <a:spcPct val="20000"/>
              </a:spcBef>
              <a:buClr>
                <a:schemeClr val="bg2"/>
              </a:buClr>
              <a:buSzPct val="75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9pPr>
          </a:lstStyle>
          <a:p>
            <a:pPr>
              <a:spcBef>
                <a:spcPct val="0"/>
              </a:spcBef>
              <a:buClrTx/>
              <a:buSzTx/>
              <a:buFontTx/>
              <a:buNone/>
            </a:pPr>
            <a:r>
              <a:rPr lang="en-US" altLang="en-US" sz="1200">
                <a:solidFill>
                  <a:srgbClr val="898989"/>
                </a:solidFill>
              </a:rPr>
              <a:t>Messinger</a:t>
            </a:r>
            <a:endParaRPr lang="en-US" altLang="en-US" sz="1200" dirty="0">
              <a:solidFill>
                <a:srgbClr val="898989"/>
              </a:solidFill>
            </a:endParaRPr>
          </a:p>
        </p:txBody>
      </p:sp>
      <p:pic>
        <p:nvPicPr>
          <p:cNvPr id="65541" name="Picture 3" descr="Shy_Child_0.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00" y="4507677"/>
            <a:ext cx="1524000" cy="2283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8839200" y="2971800"/>
            <a:ext cx="4572000" cy="646331"/>
          </a:xfrm>
          <a:prstGeom prst="rect">
            <a:avLst/>
          </a:prstGeom>
        </p:spPr>
        <p:txBody>
          <a:bodyPr>
            <a:spAutoFit/>
          </a:bodyPr>
          <a:lstStyle/>
          <a:p>
            <a:pPr lvl="2" eaLnBrk="1" hangingPunct="1"/>
            <a:r>
              <a:rPr lang="en-US" altLang="en-US" i="1" dirty="0"/>
              <a:t>Solitary play not a sufficient indicator of social disinterest</a:t>
            </a:r>
            <a:r>
              <a:rPr lang="en-US" altLang="en-US" sz="1600" i="1" dirty="0"/>
              <a:t>? </a:t>
            </a:r>
            <a:endParaRPr lang="en-US" altLang="en-US" sz="900" i="1" dirty="0"/>
          </a:p>
        </p:txBody>
      </p:sp>
    </p:spTree>
    <p:extLst>
      <p:ext uri="{BB962C8B-B14F-4D97-AF65-F5344CB8AC3E}">
        <p14:creationId xmlns:p14="http://schemas.microsoft.com/office/powerpoint/2010/main" val="101087097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60482" name="Rectangle 2"/>
          <p:cNvSpPr>
            <a:spLocks noGrp="1" noChangeArrowheads="1"/>
          </p:cNvSpPr>
          <p:nvPr>
            <p:ph type="title"/>
          </p:nvPr>
        </p:nvSpPr>
        <p:spPr/>
        <p:txBody>
          <a:bodyPr>
            <a:normAutofit fontScale="90000"/>
          </a:bodyPr>
          <a:lstStyle/>
          <a:p>
            <a:pPr algn="ctr"/>
            <a:r>
              <a:rPr lang="en-US" dirty="0"/>
              <a:t>Individual differences in friendships</a:t>
            </a:r>
          </a:p>
        </p:txBody>
      </p:sp>
      <p:sp>
        <p:nvSpPr>
          <p:cNvPr id="660483" name="Rectangle 3"/>
          <p:cNvSpPr>
            <a:spLocks noGrp="1" noChangeArrowheads="1"/>
          </p:cNvSpPr>
          <p:nvPr>
            <p:ph type="body" idx="4294967295"/>
          </p:nvPr>
        </p:nvSpPr>
        <p:spPr>
          <a:xfrm>
            <a:off x="457200" y="1646237"/>
            <a:ext cx="8229600" cy="4526280"/>
          </a:xfrm>
          <a:prstGeom prst="rect">
            <a:avLst/>
          </a:prstGeom>
        </p:spPr>
        <p:txBody>
          <a:bodyPr/>
          <a:lstStyle/>
          <a:p>
            <a:pPr lvl="1"/>
            <a:r>
              <a:rPr lang="en-US" dirty="0"/>
              <a:t>Shy/Withdrawn Children</a:t>
            </a:r>
          </a:p>
          <a:p>
            <a:pPr lvl="2"/>
            <a:r>
              <a:rPr lang="en-US" dirty="0"/>
              <a:t>Equal number and stability of friendships</a:t>
            </a:r>
          </a:p>
          <a:p>
            <a:pPr lvl="2"/>
            <a:r>
              <a:rPr lang="en-US" dirty="0"/>
              <a:t>But those who lack best friend or have best friend who is equally shy may be at increased risk for later problems</a:t>
            </a:r>
          </a:p>
          <a:p>
            <a:pPr lvl="2"/>
            <a:r>
              <a:rPr lang="en-US" dirty="0"/>
              <a:t>Harder for shy boys?</a:t>
            </a:r>
          </a:p>
          <a:p>
            <a:pPr lvl="1"/>
            <a:endParaRPr lang="en-US" dirty="0"/>
          </a:p>
          <a:p>
            <a:pPr lvl="1"/>
            <a:r>
              <a:rPr lang="en-US" dirty="0"/>
              <a:t>Aggressive</a:t>
            </a:r>
          </a:p>
          <a:p>
            <a:pPr lvl="2"/>
            <a:r>
              <a:rPr lang="en-US" dirty="0"/>
              <a:t>Equal number of friendships but </a:t>
            </a:r>
            <a:r>
              <a:rPr lang="en-US" i="1" dirty="0"/>
              <a:t>less stable</a:t>
            </a:r>
          </a:p>
          <a:p>
            <a:pPr lvl="2"/>
            <a:endParaRPr lang="en-US" dirty="0"/>
          </a:p>
        </p:txBody>
      </p:sp>
      <p:sp>
        <p:nvSpPr>
          <p:cNvPr id="2" name="Footer Placeholder 1"/>
          <p:cNvSpPr>
            <a:spLocks noGrp="1"/>
          </p:cNvSpPr>
          <p:nvPr>
            <p:ph type="ftr" sz="quarter" idx="11"/>
          </p:nvPr>
        </p:nvSpPr>
        <p:spPr/>
        <p:txBody>
          <a:bodyPr/>
          <a:lstStyle/>
          <a:p>
            <a:r>
              <a:rPr lang="en-US"/>
              <a:t>Messinger</a:t>
            </a:r>
          </a:p>
        </p:txBody>
      </p:sp>
    </p:spTree>
    <p:extLst>
      <p:ext uri="{BB962C8B-B14F-4D97-AF65-F5344CB8AC3E}">
        <p14:creationId xmlns:p14="http://schemas.microsoft.com/office/powerpoint/2010/main" val="264689971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
          <p:cNvSpPr>
            <a:spLocks noGrp="1"/>
          </p:cNvSpPr>
          <p:nvPr>
            <p:ph type="title"/>
          </p:nvPr>
        </p:nvSpPr>
        <p:spPr/>
        <p:txBody>
          <a:bodyPr>
            <a:noAutofit/>
          </a:bodyPr>
          <a:lstStyle/>
          <a:p>
            <a:r>
              <a:rPr lang="en-US" altLang="en-US" sz="4000" dirty="0"/>
              <a:t>National social context effects</a:t>
            </a:r>
            <a:endParaRPr lang="en-US" altLang="en-US" sz="4800" dirty="0"/>
          </a:p>
        </p:txBody>
      </p:sp>
      <p:sp>
        <p:nvSpPr>
          <p:cNvPr id="73731" name="Content Placeholder 2"/>
          <p:cNvSpPr>
            <a:spLocks noGrp="1"/>
          </p:cNvSpPr>
          <p:nvPr>
            <p:ph idx="1"/>
          </p:nvPr>
        </p:nvSpPr>
        <p:spPr/>
        <p:txBody>
          <a:bodyPr>
            <a:normAutofit/>
          </a:bodyPr>
          <a:lstStyle/>
          <a:p>
            <a:r>
              <a:rPr lang="en-US" altLang="en-US" dirty="0"/>
              <a:t>Pronounced role of peer group in Cuban society regulating social behaviors. </a:t>
            </a:r>
          </a:p>
          <a:p>
            <a:pPr lvl="1"/>
            <a:r>
              <a:rPr lang="en-US" altLang="en-US" dirty="0"/>
              <a:t>Withdrawal associated with loneliness Cuba &gt; Canada</a:t>
            </a:r>
          </a:p>
          <a:p>
            <a:pPr lvl="1"/>
            <a:r>
              <a:rPr lang="en-US" altLang="en-US" dirty="0"/>
              <a:t>Aggression a correlate of loneliness in Cuba </a:t>
            </a:r>
          </a:p>
          <a:p>
            <a:endParaRPr lang="en-US" altLang="en-US" sz="2800" dirty="0"/>
          </a:p>
          <a:p>
            <a:endParaRPr lang="en-US" altLang="en-US" sz="2800" dirty="0"/>
          </a:p>
          <a:p>
            <a:r>
              <a:rPr lang="en-US" altLang="en-US" sz="1600" dirty="0"/>
              <a:t>Social withdrawal and maladjustment in a very group-oriented society.  Valdivia, Ibis Alvarez; Schneider, Barry H.; Chavez, Kenia Lorenzo; Chen, </a:t>
            </a:r>
            <a:r>
              <a:rPr lang="en-US" altLang="en-US" sz="1600" dirty="0" err="1"/>
              <a:t>Xinyin</a:t>
            </a:r>
            <a:r>
              <a:rPr lang="en-US" altLang="en-US" sz="1600" dirty="0"/>
              <a:t> International Journal of Behavioral Development. </a:t>
            </a:r>
            <a:r>
              <a:rPr lang="en-US" altLang="en-US" sz="1600" dirty="0" err="1"/>
              <a:t>Vol</a:t>
            </a:r>
            <a:r>
              <a:rPr lang="en-US" altLang="en-US" sz="1600" dirty="0"/>
              <a:t> 29(3), May 2005, 219-228.</a:t>
            </a:r>
          </a:p>
          <a:p>
            <a:endParaRPr lang="en-US" altLang="en-US" dirty="0"/>
          </a:p>
        </p:txBody>
      </p:sp>
      <p:sp>
        <p:nvSpPr>
          <p:cNvPr id="73733"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ltLang="en-US" sz="1400"/>
              <a:t>Messinger</a:t>
            </a:r>
          </a:p>
        </p:txBody>
      </p:sp>
    </p:spTree>
    <p:extLst>
      <p:ext uri="{BB962C8B-B14F-4D97-AF65-F5344CB8AC3E}">
        <p14:creationId xmlns:p14="http://schemas.microsoft.com/office/powerpoint/2010/main" val="23564558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5"/>
          <p:cNvSpPr>
            <a:spLocks noGrp="1"/>
          </p:cNvSpPr>
          <p:nvPr>
            <p:ph type="title"/>
          </p:nvPr>
        </p:nvSpPr>
        <p:spPr/>
        <p:txBody>
          <a:bodyPr>
            <a:noAutofit/>
          </a:bodyPr>
          <a:lstStyle/>
          <a:p>
            <a:r>
              <a:rPr lang="en-US" altLang="en-US" sz="4400" dirty="0">
                <a:solidFill>
                  <a:srgbClr val="FFC000"/>
                </a:solidFill>
              </a:rPr>
              <a:t>Classroom Context</a:t>
            </a:r>
            <a:endParaRPr lang="en-US" altLang="en-US" sz="4400" dirty="0"/>
          </a:p>
        </p:txBody>
      </p:sp>
      <p:pic>
        <p:nvPicPr>
          <p:cNvPr id="72709"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9462" t="26356" r="9231" b="42458"/>
          <a:stretch/>
        </p:blipFill>
        <p:spPr>
          <a:xfrm>
            <a:off x="2476500" y="5415350"/>
            <a:ext cx="6686550" cy="1442650"/>
          </a:xfrm>
          <a:noFill/>
        </p:spPr>
      </p:pic>
      <p:sp>
        <p:nvSpPr>
          <p:cNvPr id="72708"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ltLang="en-US" sz="1400">
                <a:solidFill>
                  <a:srgbClr val="898989"/>
                </a:solidFill>
              </a:rPr>
              <a:t>Messinger</a:t>
            </a:r>
          </a:p>
        </p:txBody>
      </p:sp>
      <p:sp>
        <p:nvSpPr>
          <p:cNvPr id="3" name="Rectangle 2"/>
          <p:cNvSpPr/>
          <p:nvPr/>
        </p:nvSpPr>
        <p:spPr>
          <a:xfrm>
            <a:off x="1066800" y="2413338"/>
            <a:ext cx="7315200" cy="2677656"/>
          </a:xfrm>
          <a:prstGeom prst="rect">
            <a:avLst/>
          </a:prstGeom>
        </p:spPr>
        <p:txBody>
          <a:bodyPr wrap="square">
            <a:spAutoFit/>
          </a:bodyPr>
          <a:lstStyle/>
          <a:p>
            <a:r>
              <a:rPr lang="en-US" altLang="en-US" sz="2800" dirty="0"/>
              <a:t>“Children with an early childhood history of anxious solitude were more rejected, poorly accepted (boys), and victimized (girls) by peers and demonstrated more depressive symptoms (girls) </a:t>
            </a:r>
            <a:r>
              <a:rPr lang="en-US" altLang="en-US" sz="2800" i="1" dirty="0"/>
              <a:t>in 1st-grade classrooms with a negative observed emotional climate.”</a:t>
            </a:r>
            <a:endParaRPr lang="en-US" sz="2800" i="1" dirty="0"/>
          </a:p>
        </p:txBody>
      </p:sp>
    </p:spTree>
    <p:extLst>
      <p:ext uri="{BB962C8B-B14F-4D97-AF65-F5344CB8AC3E}">
        <p14:creationId xmlns:p14="http://schemas.microsoft.com/office/powerpoint/2010/main" val="39957270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2530" name="Rectangle 2"/>
          <p:cNvSpPr>
            <a:spLocks noGrp="1" noChangeArrowheads="1"/>
          </p:cNvSpPr>
          <p:nvPr>
            <p:ph type="title"/>
          </p:nvPr>
        </p:nvSpPr>
        <p:spPr/>
        <p:txBody>
          <a:bodyPr>
            <a:normAutofit fontScale="90000"/>
          </a:bodyPr>
          <a:lstStyle/>
          <a:p>
            <a:r>
              <a:rPr lang="en-US" dirty="0"/>
              <a:t>Peer group as socialization context</a:t>
            </a:r>
          </a:p>
        </p:txBody>
      </p:sp>
      <p:sp>
        <p:nvSpPr>
          <p:cNvPr id="662531" name="Rectangle 3"/>
          <p:cNvSpPr>
            <a:spLocks noGrp="1" noChangeArrowheads="1"/>
          </p:cNvSpPr>
          <p:nvPr>
            <p:ph type="body" idx="4294967295"/>
          </p:nvPr>
        </p:nvSpPr>
        <p:spPr>
          <a:xfrm>
            <a:off x="457200" y="1646237"/>
            <a:ext cx="8229600" cy="4526280"/>
          </a:xfrm>
          <a:prstGeom prst="rect">
            <a:avLst/>
          </a:prstGeom>
        </p:spPr>
        <p:txBody>
          <a:bodyPr/>
          <a:lstStyle/>
          <a:p>
            <a:pPr lvl="1"/>
            <a:r>
              <a:rPr lang="en-US" dirty="0"/>
              <a:t>Cooperative activity in support of collective goals</a:t>
            </a:r>
          </a:p>
          <a:p>
            <a:pPr lvl="1"/>
            <a:r>
              <a:rPr lang="en-US" dirty="0"/>
              <a:t>Skills associated with leading and following</a:t>
            </a:r>
          </a:p>
          <a:p>
            <a:pPr lvl="1"/>
            <a:r>
              <a:rPr lang="en-US" dirty="0"/>
              <a:t>Regulation aggression/hostility</a:t>
            </a:r>
          </a:p>
          <a:p>
            <a:pPr lvl="1"/>
            <a:r>
              <a:rPr lang="en-US" dirty="0"/>
              <a:t>Group loyalty </a:t>
            </a:r>
          </a:p>
        </p:txBody>
      </p:sp>
      <p:sp>
        <p:nvSpPr>
          <p:cNvPr id="2" name="Footer Placeholder 1"/>
          <p:cNvSpPr>
            <a:spLocks noGrp="1"/>
          </p:cNvSpPr>
          <p:nvPr>
            <p:ph type="ftr" sz="quarter" idx="11"/>
          </p:nvPr>
        </p:nvSpPr>
        <p:spPr/>
        <p:txBody>
          <a:bodyPr/>
          <a:lstStyle/>
          <a:p>
            <a:r>
              <a:rPr lang="en-US"/>
              <a:t>Messinger</a:t>
            </a:r>
          </a:p>
        </p:txBody>
      </p:sp>
    </p:spTree>
    <p:extLst>
      <p:ext uri="{BB962C8B-B14F-4D97-AF65-F5344CB8AC3E}">
        <p14:creationId xmlns:p14="http://schemas.microsoft.com/office/powerpoint/2010/main" val="24679465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2354" name="Rectangle 2"/>
          <p:cNvSpPr>
            <a:spLocks noGrp="1" noChangeArrowheads="1"/>
          </p:cNvSpPr>
          <p:nvPr>
            <p:ph type="title"/>
          </p:nvPr>
        </p:nvSpPr>
        <p:spPr>
          <a:xfrm>
            <a:off x="228600" y="274638"/>
            <a:ext cx="8458200" cy="1143000"/>
          </a:xfrm>
        </p:spPr>
        <p:txBody>
          <a:bodyPr/>
          <a:lstStyle/>
          <a:p>
            <a:r>
              <a:rPr lang="en-US" dirty="0"/>
              <a:t>Peer Relationships - Overview</a:t>
            </a:r>
          </a:p>
        </p:txBody>
      </p:sp>
      <p:sp>
        <p:nvSpPr>
          <p:cNvPr id="612355" name="Rectangle 3"/>
          <p:cNvSpPr>
            <a:spLocks noGrp="1" noChangeArrowheads="1"/>
          </p:cNvSpPr>
          <p:nvPr>
            <p:ph type="body" idx="4294967295"/>
          </p:nvPr>
        </p:nvSpPr>
        <p:spPr>
          <a:xfrm>
            <a:off x="457200" y="1646237"/>
            <a:ext cx="8229600" cy="4526280"/>
          </a:xfrm>
          <a:prstGeom prst="rect">
            <a:avLst/>
          </a:prstGeom>
        </p:spPr>
        <p:txBody>
          <a:bodyPr>
            <a:normAutofit fontScale="47500" lnSpcReduction="20000"/>
          </a:bodyPr>
          <a:lstStyle/>
          <a:p>
            <a:pPr>
              <a:lnSpc>
                <a:spcPct val="120000"/>
              </a:lnSpc>
            </a:pPr>
            <a:r>
              <a:rPr lang="en-US" dirty="0"/>
              <a:t>Peer sociality overview</a:t>
            </a:r>
          </a:p>
          <a:p>
            <a:pPr>
              <a:lnSpc>
                <a:spcPct val="120000"/>
              </a:lnSpc>
            </a:pPr>
            <a:r>
              <a:rPr lang="en-US" dirty="0"/>
              <a:t>Behavioral inhibition &amp; social reticence</a:t>
            </a:r>
          </a:p>
          <a:p>
            <a:pPr>
              <a:lnSpc>
                <a:spcPct val="120000"/>
              </a:lnSpc>
            </a:pPr>
            <a:r>
              <a:rPr lang="en-US" dirty="0"/>
              <a:t>Friendships, Peer Groups</a:t>
            </a:r>
          </a:p>
          <a:p>
            <a:pPr>
              <a:lnSpc>
                <a:spcPct val="120000"/>
              </a:lnSpc>
            </a:pPr>
            <a:r>
              <a:rPr lang="en-US" dirty="0" err="1"/>
              <a:t>Sociometry</a:t>
            </a:r>
            <a:r>
              <a:rPr lang="en-US" dirty="0"/>
              <a:t>, popularity, and context</a:t>
            </a:r>
          </a:p>
          <a:p>
            <a:pPr>
              <a:lnSpc>
                <a:spcPct val="120000"/>
              </a:lnSpc>
            </a:pPr>
            <a:r>
              <a:rPr lang="en-US" dirty="0"/>
              <a:t>Acceptance vs. Rejection</a:t>
            </a:r>
          </a:p>
          <a:p>
            <a:pPr lvl="1">
              <a:lnSpc>
                <a:spcPct val="120000"/>
              </a:lnSpc>
            </a:pPr>
            <a:r>
              <a:rPr lang="en-US" dirty="0"/>
              <a:t>Causes and Consequences</a:t>
            </a:r>
          </a:p>
          <a:p>
            <a:pPr>
              <a:lnSpc>
                <a:spcPct val="120000"/>
              </a:lnSpc>
            </a:pPr>
            <a:r>
              <a:rPr lang="en-US" dirty="0"/>
              <a:t>Peer victimization</a:t>
            </a:r>
          </a:p>
          <a:p>
            <a:pPr lvl="1">
              <a:lnSpc>
                <a:spcPct val="120000"/>
              </a:lnSpc>
            </a:pPr>
            <a:r>
              <a:rPr lang="en-US" dirty="0"/>
              <a:t>Deviant peer affiliation thru externalizing</a:t>
            </a:r>
          </a:p>
          <a:p>
            <a:pPr lvl="3">
              <a:lnSpc>
                <a:spcPct val="120000"/>
              </a:lnSpc>
            </a:pPr>
            <a:r>
              <a:rPr lang="en-US" dirty="0"/>
              <a:t>Rudolph</a:t>
            </a:r>
          </a:p>
          <a:p>
            <a:pPr lvl="1">
              <a:lnSpc>
                <a:spcPct val="120000"/>
              </a:lnSpc>
            </a:pPr>
            <a:r>
              <a:rPr lang="en-US" dirty="0"/>
              <a:t>Deviant peer evaluation and adolescent outcomes</a:t>
            </a:r>
          </a:p>
          <a:p>
            <a:pPr lvl="3">
              <a:lnSpc>
                <a:spcPct val="120000"/>
              </a:lnSpc>
            </a:pPr>
            <a:r>
              <a:rPr lang="en-US" dirty="0"/>
              <a:t>Schwartz</a:t>
            </a:r>
          </a:p>
          <a:p>
            <a:pPr>
              <a:lnSpc>
                <a:spcPct val="120000"/>
              </a:lnSpc>
            </a:pPr>
            <a:r>
              <a:rPr lang="en-US" dirty="0"/>
              <a:t>Friends </a:t>
            </a:r>
          </a:p>
          <a:p>
            <a:pPr lvl="1">
              <a:lnSpc>
                <a:spcPct val="120000"/>
              </a:lnSpc>
            </a:pPr>
            <a:r>
              <a:rPr lang="en-US" dirty="0"/>
              <a:t>Protective effects</a:t>
            </a:r>
          </a:p>
          <a:p>
            <a:pPr lvl="1">
              <a:lnSpc>
                <a:spcPct val="120000"/>
              </a:lnSpc>
            </a:pPr>
            <a:r>
              <a:rPr lang="en-US" dirty="0"/>
              <a:t>Influence</a:t>
            </a:r>
          </a:p>
          <a:p>
            <a:pPr>
              <a:lnSpc>
                <a:spcPct val="120000"/>
              </a:lnSpc>
            </a:pPr>
            <a:r>
              <a:rPr lang="en-US" dirty="0"/>
              <a:t>Friends</a:t>
            </a:r>
          </a:p>
          <a:p>
            <a:pPr lvl="1">
              <a:lnSpc>
                <a:spcPct val="120000"/>
              </a:lnSpc>
            </a:pPr>
            <a:r>
              <a:rPr lang="en-US" dirty="0"/>
              <a:t>Friendship dissolution </a:t>
            </a:r>
          </a:p>
          <a:p>
            <a:pPr lvl="1">
              <a:lnSpc>
                <a:spcPct val="120000"/>
              </a:lnSpc>
            </a:pPr>
            <a:r>
              <a:rPr lang="en-US" dirty="0"/>
              <a:t>Homophily (mechanisms and extent)</a:t>
            </a:r>
          </a:p>
          <a:p>
            <a:pPr>
              <a:lnSpc>
                <a:spcPct val="120000"/>
              </a:lnSpc>
            </a:pPr>
            <a:r>
              <a:rPr lang="en-US" dirty="0"/>
              <a:t>Becoming a sexual being (Grace)</a:t>
            </a:r>
          </a:p>
          <a:p>
            <a:pPr>
              <a:buFont typeface="Wingdings" pitchFamily="2" charset="2"/>
              <a:buNone/>
            </a:pPr>
            <a:endParaRPr lang="en-US" dirty="0"/>
          </a:p>
        </p:txBody>
      </p:sp>
      <p:pic>
        <p:nvPicPr>
          <p:cNvPr id="1026" name="Picture 2" descr="TheNurtureAssumption.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47668" y="4009265"/>
            <a:ext cx="1857375" cy="2848735"/>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r>
              <a:rPr lang="en-US"/>
              <a:t>Messinger</a:t>
            </a:r>
          </a:p>
        </p:txBody>
      </p:sp>
      <p:sp>
        <p:nvSpPr>
          <p:cNvPr id="4" name="Rectangle 3"/>
          <p:cNvSpPr/>
          <p:nvPr/>
        </p:nvSpPr>
        <p:spPr>
          <a:xfrm>
            <a:off x="9372600" y="1981200"/>
            <a:ext cx="4572000" cy="646331"/>
          </a:xfrm>
          <a:prstGeom prst="rect">
            <a:avLst/>
          </a:prstGeom>
        </p:spPr>
        <p:txBody>
          <a:bodyPr>
            <a:spAutoFit/>
          </a:bodyPr>
          <a:lstStyle/>
          <a:p>
            <a:r>
              <a:rPr lang="en-US" dirty="0"/>
              <a:t>Development of social participation (</a:t>
            </a:r>
            <a:r>
              <a:rPr lang="en-US" dirty="0" err="1"/>
              <a:t>Parten</a:t>
            </a:r>
            <a:r>
              <a:rPr lang="en-US" dirty="0"/>
              <a:t>)</a:t>
            </a:r>
          </a:p>
        </p:txBody>
      </p:sp>
    </p:spTree>
    <p:extLst>
      <p:ext uri="{BB962C8B-B14F-4D97-AF65-F5344CB8AC3E}">
        <p14:creationId xmlns:p14="http://schemas.microsoft.com/office/powerpoint/2010/main" val="17913614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1"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ltLang="en-US" sz="1400"/>
              <a:t>Messinger</a:t>
            </a:r>
          </a:p>
        </p:txBody>
      </p:sp>
      <p:sp>
        <p:nvSpPr>
          <p:cNvPr id="58373" name="Rectangle 2"/>
          <p:cNvSpPr>
            <a:spLocks noGrp="1" noChangeArrowheads="1"/>
          </p:cNvSpPr>
          <p:nvPr>
            <p:ph type="title"/>
          </p:nvPr>
        </p:nvSpPr>
        <p:spPr/>
        <p:txBody>
          <a:bodyPr>
            <a:normAutofit fontScale="90000"/>
          </a:bodyPr>
          <a:lstStyle/>
          <a:p>
            <a:r>
              <a:rPr lang="en-US" altLang="en-US" dirty="0"/>
              <a:t>Middle childhood </a:t>
            </a:r>
            <a:br>
              <a:rPr lang="en-US" altLang="en-US" dirty="0"/>
            </a:br>
            <a:r>
              <a:rPr lang="en-US" altLang="en-US" dirty="0"/>
              <a:t>&amp; school</a:t>
            </a:r>
          </a:p>
        </p:txBody>
      </p:sp>
      <p:sp>
        <p:nvSpPr>
          <p:cNvPr id="58374" name="Rectangle 3"/>
          <p:cNvSpPr>
            <a:spLocks noGrp="1" noChangeArrowheads="1"/>
          </p:cNvSpPr>
          <p:nvPr>
            <p:ph type="body" idx="1"/>
          </p:nvPr>
        </p:nvSpPr>
        <p:spPr/>
        <p:txBody>
          <a:bodyPr/>
          <a:lstStyle/>
          <a:p>
            <a:pPr>
              <a:lnSpc>
                <a:spcPct val="90000"/>
              </a:lnSpc>
            </a:pPr>
            <a:r>
              <a:rPr lang="en-US" altLang="en-US" dirty="0"/>
              <a:t>Peer interaction rises and changes</a:t>
            </a:r>
          </a:p>
          <a:p>
            <a:pPr lvl="1">
              <a:lnSpc>
                <a:spcPct val="90000"/>
              </a:lnSpc>
            </a:pPr>
            <a:r>
              <a:rPr lang="en-US" altLang="en-US" dirty="0"/>
              <a:t>10% (3 y olds) to 30% (middle childhood)</a:t>
            </a:r>
          </a:p>
          <a:p>
            <a:pPr lvl="1">
              <a:lnSpc>
                <a:spcPct val="90000"/>
              </a:lnSpc>
            </a:pPr>
            <a:r>
              <a:rPr lang="en-US" altLang="en-US" dirty="0"/>
              <a:t>Peer group increases and is less supervised</a:t>
            </a:r>
          </a:p>
          <a:p>
            <a:pPr>
              <a:lnSpc>
                <a:spcPct val="90000"/>
              </a:lnSpc>
            </a:pPr>
            <a:r>
              <a:rPr lang="en-US" altLang="en-US" dirty="0"/>
              <a:t>Friendship develops</a:t>
            </a:r>
          </a:p>
          <a:p>
            <a:pPr lvl="1">
              <a:lnSpc>
                <a:spcPct val="90000"/>
              </a:lnSpc>
            </a:pPr>
            <a:r>
              <a:rPr lang="en-US" altLang="en-US" dirty="0"/>
              <a:t>Friends more likely to resolve conflicts with eye toward protecting relationship</a:t>
            </a:r>
          </a:p>
          <a:p>
            <a:pPr>
              <a:lnSpc>
                <a:spcPct val="90000"/>
              </a:lnSpc>
            </a:pPr>
            <a:r>
              <a:rPr lang="en-US" altLang="en-US" dirty="0"/>
              <a:t>Groups emerge</a:t>
            </a:r>
          </a:p>
          <a:p>
            <a:pPr lvl="1">
              <a:lnSpc>
                <a:spcPct val="90000"/>
              </a:lnSpc>
            </a:pPr>
            <a:r>
              <a:rPr lang="en-US" altLang="en-US" dirty="0"/>
              <a:t>As does understanding of role and status in group</a:t>
            </a: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5321" y="0"/>
            <a:ext cx="3498679" cy="16478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257544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506" name="Rectangle 2"/>
          <p:cNvSpPr>
            <a:spLocks noGrp="1" noChangeArrowheads="1"/>
          </p:cNvSpPr>
          <p:nvPr>
            <p:ph type="title"/>
          </p:nvPr>
        </p:nvSpPr>
        <p:spPr/>
        <p:txBody>
          <a:bodyPr/>
          <a:lstStyle/>
          <a:p>
            <a:r>
              <a:rPr lang="en-US" sz="4000"/>
              <a:t>Peer Groups: Cliques vs. Crowds</a:t>
            </a:r>
          </a:p>
        </p:txBody>
      </p:sp>
      <p:sp>
        <p:nvSpPr>
          <p:cNvPr id="661507" name="Rectangle 3"/>
          <p:cNvSpPr>
            <a:spLocks noGrp="1" noChangeArrowheads="1"/>
          </p:cNvSpPr>
          <p:nvPr>
            <p:ph type="body" idx="4294967295"/>
          </p:nvPr>
        </p:nvSpPr>
        <p:spPr>
          <a:xfrm>
            <a:off x="457200" y="1646237"/>
            <a:ext cx="8229600" cy="4526280"/>
          </a:xfrm>
          <a:prstGeom prst="rect">
            <a:avLst/>
          </a:prstGeom>
        </p:spPr>
        <p:txBody>
          <a:bodyPr>
            <a:normAutofit fontScale="92500" lnSpcReduction="10000"/>
          </a:bodyPr>
          <a:lstStyle/>
          <a:p>
            <a:pPr>
              <a:lnSpc>
                <a:spcPct val="90000"/>
              </a:lnSpc>
            </a:pPr>
            <a:r>
              <a:rPr lang="en-US" dirty="0"/>
              <a:t>5 or 6 same-sex peers</a:t>
            </a:r>
          </a:p>
          <a:p>
            <a:pPr>
              <a:lnSpc>
                <a:spcPct val="90000"/>
              </a:lnSpc>
              <a:buNone/>
            </a:pPr>
            <a:endParaRPr lang="en-US" dirty="0"/>
          </a:p>
          <a:p>
            <a:pPr>
              <a:lnSpc>
                <a:spcPct val="90000"/>
              </a:lnSpc>
            </a:pPr>
            <a:r>
              <a:rPr lang="en-US" dirty="0"/>
              <a:t>Middle childhood </a:t>
            </a:r>
            <a:r>
              <a:rPr lang="en-US" dirty="0">
                <a:sym typeface="Wingdings" pitchFamily="2" charset="2"/>
              </a:rPr>
              <a:t> cliques</a:t>
            </a:r>
          </a:p>
          <a:p>
            <a:pPr lvl="1">
              <a:lnSpc>
                <a:spcPct val="90000"/>
              </a:lnSpc>
            </a:pPr>
            <a:r>
              <a:rPr lang="en-US" dirty="0">
                <a:sym typeface="Wingdings" pitchFamily="2" charset="2"/>
              </a:rPr>
              <a:t>Provide psychological support for autonomy</a:t>
            </a:r>
          </a:p>
          <a:p>
            <a:pPr lvl="1">
              <a:lnSpc>
                <a:spcPct val="90000"/>
              </a:lnSpc>
            </a:pPr>
            <a:r>
              <a:rPr lang="en-US" dirty="0">
                <a:sym typeface="Wingdings" pitchFamily="2" charset="2"/>
              </a:rPr>
              <a:t>Intimate, friendship-based groups</a:t>
            </a:r>
          </a:p>
          <a:p>
            <a:pPr lvl="1">
              <a:lnSpc>
                <a:spcPct val="90000"/>
              </a:lnSpc>
              <a:buNone/>
            </a:pPr>
            <a:endParaRPr lang="en-US" dirty="0">
              <a:sym typeface="Wingdings" pitchFamily="2" charset="2"/>
            </a:endParaRPr>
          </a:p>
          <a:p>
            <a:pPr>
              <a:lnSpc>
                <a:spcPct val="90000"/>
              </a:lnSpc>
            </a:pPr>
            <a:r>
              <a:rPr lang="en-US" dirty="0">
                <a:sym typeface="Wingdings" pitchFamily="2" charset="2"/>
              </a:rPr>
              <a:t>Adolescence larger crowds</a:t>
            </a:r>
          </a:p>
          <a:p>
            <a:pPr lvl="1">
              <a:lnSpc>
                <a:spcPct val="90000"/>
              </a:lnSpc>
            </a:pPr>
            <a:r>
              <a:rPr lang="en-US" dirty="0"/>
              <a:t>Provide context for identity formation</a:t>
            </a:r>
          </a:p>
          <a:p>
            <a:pPr lvl="1">
              <a:lnSpc>
                <a:spcPct val="90000"/>
              </a:lnSpc>
            </a:pPr>
            <a:r>
              <a:rPr lang="en-US" dirty="0"/>
              <a:t>Reputation-based groups </a:t>
            </a:r>
          </a:p>
          <a:p>
            <a:pPr lvl="1">
              <a:lnSpc>
                <a:spcPct val="90000"/>
              </a:lnSpc>
            </a:pPr>
            <a:r>
              <a:rPr lang="en-US" dirty="0"/>
              <a:t>Defined by shared attitudes and activities</a:t>
            </a:r>
          </a:p>
          <a:p>
            <a:pPr lvl="1">
              <a:lnSpc>
                <a:spcPct val="90000"/>
              </a:lnSpc>
            </a:pPr>
            <a:r>
              <a:rPr lang="en-US" dirty="0"/>
              <a:t>Less intimate</a:t>
            </a:r>
          </a:p>
        </p:txBody>
      </p:sp>
      <p:sp>
        <p:nvSpPr>
          <p:cNvPr id="2" name="Footer Placeholder 1"/>
          <p:cNvSpPr>
            <a:spLocks noGrp="1"/>
          </p:cNvSpPr>
          <p:nvPr>
            <p:ph type="ftr" sz="quarter" idx="11"/>
          </p:nvPr>
        </p:nvSpPr>
        <p:spPr/>
        <p:txBody>
          <a:bodyPr/>
          <a:lstStyle/>
          <a:p>
            <a:r>
              <a:rPr lang="en-US"/>
              <a:t>Messinger</a:t>
            </a:r>
          </a:p>
        </p:txBody>
      </p:sp>
    </p:spTree>
    <p:extLst>
      <p:ext uri="{BB962C8B-B14F-4D97-AF65-F5344CB8AC3E}">
        <p14:creationId xmlns:p14="http://schemas.microsoft.com/office/powerpoint/2010/main" val="15569786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ltLang="en-US" sz="1400"/>
              <a:t>Messinger</a:t>
            </a:r>
          </a:p>
        </p:txBody>
      </p:sp>
      <p:sp>
        <p:nvSpPr>
          <p:cNvPr id="59397" name="Rectangle 1026"/>
          <p:cNvSpPr>
            <a:spLocks noGrp="1" noChangeArrowheads="1"/>
          </p:cNvSpPr>
          <p:nvPr>
            <p:ph type="title"/>
          </p:nvPr>
        </p:nvSpPr>
        <p:spPr/>
        <p:txBody>
          <a:bodyPr/>
          <a:lstStyle/>
          <a:p>
            <a:r>
              <a:rPr lang="en-US" altLang="en-US"/>
              <a:t>Adolescence</a:t>
            </a:r>
          </a:p>
        </p:txBody>
      </p:sp>
      <p:sp>
        <p:nvSpPr>
          <p:cNvPr id="59398" name="Rectangle 1027"/>
          <p:cNvSpPr>
            <a:spLocks noGrp="1" noChangeArrowheads="1"/>
          </p:cNvSpPr>
          <p:nvPr>
            <p:ph type="body" idx="1"/>
          </p:nvPr>
        </p:nvSpPr>
        <p:spPr/>
        <p:txBody>
          <a:bodyPr/>
          <a:lstStyle/>
          <a:p>
            <a:pPr>
              <a:lnSpc>
                <a:spcPct val="90000"/>
              </a:lnSpc>
            </a:pPr>
            <a:r>
              <a:rPr lang="en-US" altLang="en-US" sz="2800" dirty="0"/>
              <a:t>29% of waking time with peers</a:t>
            </a:r>
          </a:p>
          <a:p>
            <a:pPr lvl="1">
              <a:lnSpc>
                <a:spcPct val="90000"/>
              </a:lnSpc>
            </a:pPr>
            <a:r>
              <a:rPr lang="en-US" altLang="en-US" sz="2400" dirty="0"/>
              <a:t>Out of classroom</a:t>
            </a:r>
          </a:p>
          <a:p>
            <a:pPr>
              <a:lnSpc>
                <a:spcPct val="90000"/>
              </a:lnSpc>
            </a:pPr>
            <a:r>
              <a:rPr lang="en-US" altLang="en-US" sz="2800" dirty="0"/>
              <a:t>Friendship</a:t>
            </a:r>
          </a:p>
          <a:p>
            <a:pPr lvl="1">
              <a:lnSpc>
                <a:spcPct val="90000"/>
              </a:lnSpc>
            </a:pPr>
            <a:r>
              <a:rPr lang="en-US" altLang="en-US" sz="2400" dirty="0"/>
              <a:t>Autonomy granting and increased intimacy</a:t>
            </a:r>
          </a:p>
          <a:p>
            <a:pPr>
              <a:lnSpc>
                <a:spcPct val="90000"/>
              </a:lnSpc>
            </a:pPr>
            <a:r>
              <a:rPr lang="en-US" altLang="en-US" sz="2800" dirty="0"/>
              <a:t>Groups</a:t>
            </a:r>
          </a:p>
          <a:p>
            <a:pPr lvl="1">
              <a:lnSpc>
                <a:spcPct val="90000"/>
              </a:lnSpc>
            </a:pPr>
            <a:r>
              <a:rPr lang="en-US" altLang="en-US" sz="2400" dirty="0"/>
              <a:t>Single sex cliques mesh into looser mixed-sex groups</a:t>
            </a:r>
          </a:p>
          <a:p>
            <a:pPr>
              <a:lnSpc>
                <a:spcPct val="90000"/>
              </a:lnSpc>
            </a:pPr>
            <a:r>
              <a:rPr lang="en-US" altLang="en-US" sz="2800" dirty="0"/>
              <a:t>Crowds</a:t>
            </a:r>
          </a:p>
          <a:p>
            <a:pPr lvl="1">
              <a:lnSpc>
                <a:spcPct val="90000"/>
              </a:lnSpc>
            </a:pPr>
            <a:r>
              <a:rPr lang="en-US" altLang="en-US" sz="2400" dirty="0"/>
              <a:t>Druggies, loners, brains, jocks</a:t>
            </a:r>
          </a:p>
          <a:p>
            <a:pPr lvl="1">
              <a:lnSpc>
                <a:spcPct val="90000"/>
              </a:lnSpc>
            </a:pPr>
            <a:r>
              <a:rPr lang="en-US" altLang="en-US" sz="2400" dirty="0"/>
              <a:t>Increasingly prominent aspect of social life</a:t>
            </a:r>
          </a:p>
        </p:txBody>
      </p:sp>
    </p:spTree>
    <p:extLst>
      <p:ext uri="{BB962C8B-B14F-4D97-AF65-F5344CB8AC3E}">
        <p14:creationId xmlns:p14="http://schemas.microsoft.com/office/powerpoint/2010/main" val="38255838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7" name="Footer Placeholder 3"/>
          <p:cNvSpPr>
            <a:spLocks noGrp="1"/>
          </p:cNvSpPr>
          <p:nvPr>
            <p:ph type="ftr" sz="quarter" idx="11"/>
          </p:nvPr>
        </p:nvSpPr>
        <p:spPr>
          <a:xfrm>
            <a:off x="3494671" y="6476999"/>
            <a:ext cx="5507719" cy="27432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ltLang="en-US" sz="1400"/>
              <a:t>Messinger</a:t>
            </a:r>
          </a:p>
        </p:txBody>
      </p:sp>
      <p:sp>
        <p:nvSpPr>
          <p:cNvPr id="62469" name="Rectangle 2"/>
          <p:cNvSpPr>
            <a:spLocks noGrp="1" noChangeArrowheads="1"/>
          </p:cNvSpPr>
          <p:nvPr>
            <p:ph type="title"/>
          </p:nvPr>
        </p:nvSpPr>
        <p:spPr/>
        <p:txBody>
          <a:bodyPr>
            <a:normAutofit fontScale="90000"/>
          </a:bodyPr>
          <a:lstStyle/>
          <a:p>
            <a:r>
              <a:rPr lang="en-US" altLang="en-US" dirty="0"/>
              <a:t>Social status: </a:t>
            </a:r>
            <a:br>
              <a:rPr lang="en-US" altLang="en-US" dirty="0"/>
            </a:br>
            <a:r>
              <a:rPr lang="en-US" sz="4800" dirty="0" err="1"/>
              <a:t>Sociometric</a:t>
            </a:r>
            <a:r>
              <a:rPr lang="en-US" sz="4800" dirty="0"/>
              <a:t> nominations</a:t>
            </a:r>
            <a:endParaRPr lang="en-US" altLang="en-US" dirty="0"/>
          </a:p>
        </p:txBody>
      </p:sp>
      <p:grpSp>
        <p:nvGrpSpPr>
          <p:cNvPr id="2" name="Group 1"/>
          <p:cNvGrpSpPr/>
          <p:nvPr/>
        </p:nvGrpSpPr>
        <p:grpSpPr>
          <a:xfrm>
            <a:off x="1981200" y="1870075"/>
            <a:ext cx="7216775" cy="4419600"/>
            <a:chOff x="1981200" y="1870075"/>
            <a:chExt cx="7216775" cy="4419600"/>
          </a:xfrm>
        </p:grpSpPr>
        <p:sp>
          <p:nvSpPr>
            <p:cNvPr id="62470" name="Text Box 3"/>
            <p:cNvSpPr txBox="1">
              <a:spLocks noChangeArrowheads="1"/>
            </p:cNvSpPr>
            <p:nvPr/>
          </p:nvSpPr>
          <p:spPr bwMode="auto">
            <a:xfrm>
              <a:off x="4648200" y="1870075"/>
              <a:ext cx="200342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altLang="en-US"/>
                <a:t>High Disliking</a:t>
              </a:r>
            </a:p>
            <a:p>
              <a:pPr algn="ctr"/>
              <a:r>
                <a:rPr lang="en-US" altLang="en-US"/>
                <a:t>(Rejection)</a:t>
              </a:r>
            </a:p>
          </p:txBody>
        </p:sp>
        <p:sp>
          <p:nvSpPr>
            <p:cNvPr id="62471" name="Text Box 4"/>
            <p:cNvSpPr txBox="1">
              <a:spLocks noChangeArrowheads="1"/>
            </p:cNvSpPr>
            <p:nvPr/>
          </p:nvSpPr>
          <p:spPr bwMode="auto">
            <a:xfrm>
              <a:off x="1981200" y="3886200"/>
              <a:ext cx="16303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ltLang="en-US"/>
                <a:t>Low Liking</a:t>
              </a:r>
            </a:p>
          </p:txBody>
        </p:sp>
        <p:sp>
          <p:nvSpPr>
            <p:cNvPr id="62472" name="Text Box 5"/>
            <p:cNvSpPr txBox="1">
              <a:spLocks noChangeArrowheads="1"/>
            </p:cNvSpPr>
            <p:nvPr/>
          </p:nvSpPr>
          <p:spPr bwMode="auto">
            <a:xfrm>
              <a:off x="3216275" y="2682875"/>
              <a:ext cx="124777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altLang="en-US"/>
                <a:t>Rejected</a:t>
              </a:r>
            </a:p>
            <a:p>
              <a:pPr algn="ctr"/>
              <a:r>
                <a:rPr lang="en-US" altLang="en-US"/>
                <a:t>Kids</a:t>
              </a:r>
            </a:p>
          </p:txBody>
        </p:sp>
        <p:sp>
          <p:nvSpPr>
            <p:cNvPr id="62473" name="Line 6"/>
            <p:cNvSpPr>
              <a:spLocks noChangeShapeType="1"/>
            </p:cNvSpPr>
            <p:nvPr/>
          </p:nvSpPr>
          <p:spPr bwMode="auto">
            <a:xfrm>
              <a:off x="5426075" y="2819400"/>
              <a:ext cx="0" cy="30480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474" name="Line 7"/>
            <p:cNvSpPr>
              <a:spLocks noChangeShapeType="1"/>
            </p:cNvSpPr>
            <p:nvPr/>
          </p:nvSpPr>
          <p:spPr bwMode="auto">
            <a:xfrm>
              <a:off x="3749675" y="4191000"/>
              <a:ext cx="3581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475" name="Text Box 8"/>
            <p:cNvSpPr txBox="1">
              <a:spLocks noChangeArrowheads="1"/>
            </p:cNvSpPr>
            <p:nvPr/>
          </p:nvSpPr>
          <p:spPr bwMode="auto">
            <a:xfrm>
              <a:off x="4435475" y="5832475"/>
              <a:ext cx="19526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ltLang="en-US"/>
                <a:t>Low Disliking</a:t>
              </a:r>
            </a:p>
          </p:txBody>
        </p:sp>
        <p:sp>
          <p:nvSpPr>
            <p:cNvPr id="62476" name="Text Box 9"/>
            <p:cNvSpPr txBox="1">
              <a:spLocks noChangeArrowheads="1"/>
            </p:cNvSpPr>
            <p:nvPr/>
          </p:nvSpPr>
          <p:spPr bwMode="auto">
            <a:xfrm>
              <a:off x="3216275" y="4800600"/>
              <a:ext cx="1417638"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altLang="en-US"/>
                <a:t>Neglected</a:t>
              </a:r>
            </a:p>
            <a:p>
              <a:pPr algn="ctr"/>
              <a:r>
                <a:rPr lang="en-US" altLang="en-US"/>
                <a:t>Kids</a:t>
              </a:r>
            </a:p>
          </p:txBody>
        </p:sp>
        <p:sp>
          <p:nvSpPr>
            <p:cNvPr id="62477" name="Text Box 10"/>
            <p:cNvSpPr txBox="1">
              <a:spLocks noChangeArrowheads="1"/>
            </p:cNvSpPr>
            <p:nvPr/>
          </p:nvSpPr>
          <p:spPr bwMode="auto">
            <a:xfrm>
              <a:off x="7391400" y="3962400"/>
              <a:ext cx="180657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ltLang="en-US"/>
                <a:t>High Liking</a:t>
              </a:r>
            </a:p>
            <a:p>
              <a:r>
                <a:rPr lang="en-US" altLang="en-US"/>
                <a:t>(Acceptance)</a:t>
              </a:r>
            </a:p>
          </p:txBody>
        </p:sp>
        <p:sp>
          <p:nvSpPr>
            <p:cNvPr id="62478" name="Text Box 12"/>
            <p:cNvSpPr txBox="1">
              <a:spLocks noChangeArrowheads="1"/>
            </p:cNvSpPr>
            <p:nvPr/>
          </p:nvSpPr>
          <p:spPr bwMode="auto">
            <a:xfrm>
              <a:off x="6858000" y="4953000"/>
              <a:ext cx="1131888"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altLang="en-US"/>
                <a:t>Popular</a:t>
              </a:r>
            </a:p>
            <a:p>
              <a:pPr algn="ctr"/>
              <a:r>
                <a:rPr lang="en-US" altLang="en-US"/>
                <a:t>Kids</a:t>
              </a:r>
            </a:p>
          </p:txBody>
        </p:sp>
        <p:sp>
          <p:nvSpPr>
            <p:cNvPr id="62479" name="Text Box 13"/>
            <p:cNvSpPr txBox="1">
              <a:spLocks noChangeArrowheads="1"/>
            </p:cNvSpPr>
            <p:nvPr/>
          </p:nvSpPr>
          <p:spPr bwMode="auto">
            <a:xfrm>
              <a:off x="6781800" y="2667000"/>
              <a:ext cx="18415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altLang="en-US"/>
                <a:t>Controversial</a:t>
              </a:r>
            </a:p>
            <a:p>
              <a:pPr algn="ctr"/>
              <a:r>
                <a:rPr lang="en-US" altLang="en-US"/>
                <a:t>Kids</a:t>
              </a:r>
            </a:p>
          </p:txBody>
        </p:sp>
        <p:sp>
          <p:nvSpPr>
            <p:cNvPr id="62480" name="Flowchart: Connector 1"/>
            <p:cNvSpPr>
              <a:spLocks noChangeArrowheads="1"/>
            </p:cNvSpPr>
            <p:nvPr/>
          </p:nvSpPr>
          <p:spPr bwMode="auto">
            <a:xfrm>
              <a:off x="5143197" y="3903360"/>
              <a:ext cx="528638" cy="487362"/>
            </a:xfrm>
            <a:prstGeom prst="flowChartConnector">
              <a:avLst/>
            </a:prstGeom>
            <a:solidFill>
              <a:schemeClr val="accent1"/>
            </a:solidFill>
            <a:ln w="9525" algn="ctr">
              <a:solidFill>
                <a:schemeClr val="tx1"/>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grpSp>
      <p:sp>
        <p:nvSpPr>
          <p:cNvPr id="17" name="Rectangle 3"/>
          <p:cNvSpPr txBox="1">
            <a:spLocks noChangeArrowheads="1"/>
          </p:cNvSpPr>
          <p:nvPr/>
        </p:nvSpPr>
        <p:spPr>
          <a:xfrm>
            <a:off x="76200" y="1600200"/>
            <a:ext cx="1905000" cy="4530725"/>
          </a:xfrm>
          <a:prstGeom prst="rect">
            <a:avLst/>
          </a:prstGeom>
        </p:spPr>
        <p:txBody>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pPr fontAlgn="auto">
              <a:spcAft>
                <a:spcPts val="0"/>
              </a:spcAft>
            </a:pPr>
            <a:r>
              <a:rPr lang="en-US" sz="2400" dirty="0"/>
              <a:t>Each child in class asked to name 3 - 5 peers:</a:t>
            </a:r>
          </a:p>
          <a:p>
            <a:pPr lvl="1" fontAlgn="auto">
              <a:spcAft>
                <a:spcPts val="0"/>
              </a:spcAft>
            </a:pPr>
            <a:r>
              <a:rPr lang="en-US" sz="2000" dirty="0"/>
              <a:t>Like the most</a:t>
            </a:r>
          </a:p>
          <a:p>
            <a:pPr lvl="1" fontAlgn="auto">
              <a:spcAft>
                <a:spcPts val="0"/>
              </a:spcAft>
            </a:pPr>
            <a:r>
              <a:rPr lang="en-US" sz="2000" dirty="0"/>
              <a:t>Like the least</a:t>
            </a:r>
          </a:p>
        </p:txBody>
      </p:sp>
      <p:graphicFrame>
        <p:nvGraphicFramePr>
          <p:cNvPr id="18" name="Group 37"/>
          <p:cNvGraphicFramePr>
            <a:graphicFrameLocks/>
          </p:cNvGraphicFramePr>
          <p:nvPr>
            <p:extLst>
              <p:ext uri="{D42A27DB-BD31-4B8C-83A1-F6EECF244321}">
                <p14:modId xmlns:p14="http://schemas.microsoft.com/office/powerpoint/2010/main" val="857173023"/>
              </p:ext>
            </p:extLst>
          </p:nvPr>
        </p:nvGraphicFramePr>
        <p:xfrm>
          <a:off x="11887200" y="2822713"/>
          <a:ext cx="4038600" cy="3030538"/>
        </p:xfrm>
        <a:graphic>
          <a:graphicData uri="http://schemas.openxmlformats.org/drawingml/2006/table">
            <a:tbl>
              <a:tblPr/>
              <a:tblGrid>
                <a:gridCol w="1447800">
                  <a:extLst>
                    <a:ext uri="{9D8B030D-6E8A-4147-A177-3AD203B41FA5}">
                      <a16:colId xmlns:a16="http://schemas.microsoft.com/office/drawing/2014/main" val="20000"/>
                    </a:ext>
                  </a:extLst>
                </a:gridCol>
                <a:gridCol w="1244600">
                  <a:extLst>
                    <a:ext uri="{9D8B030D-6E8A-4147-A177-3AD203B41FA5}">
                      <a16:colId xmlns:a16="http://schemas.microsoft.com/office/drawing/2014/main" val="20001"/>
                    </a:ext>
                  </a:extLst>
                </a:gridCol>
                <a:gridCol w="1346200">
                  <a:extLst>
                    <a:ext uri="{9D8B030D-6E8A-4147-A177-3AD203B41FA5}">
                      <a16:colId xmlns:a16="http://schemas.microsoft.com/office/drawing/2014/main" val="20002"/>
                    </a:ext>
                  </a:extLst>
                </a:gridCol>
              </a:tblGrid>
              <a:tr h="1524000">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endParaRPr kumimoji="0" lang="en-US" sz="2800" b="0" i="0" u="none" strike="noStrike" cap="none" normalizeH="0" baseline="0" dirty="0">
                        <a:ln>
                          <a:noFill/>
                        </a:ln>
                        <a:solidFill>
                          <a:schemeClr val="tx1"/>
                        </a:solidFill>
                        <a:effectLst>
                          <a:outerShdw blurRad="38100" dist="38100" dir="2700000" algn="tl">
                            <a:srgbClr val="000000"/>
                          </a:outerShdw>
                        </a:effectLst>
                        <a:latin typeface="Arial" charset="0"/>
                      </a:endParaRPr>
                    </a:p>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2000" b="0" i="1" u="none" strike="noStrike" cap="none" normalizeH="0" baseline="0" dirty="0">
                          <a:ln>
                            <a:noFill/>
                          </a:ln>
                          <a:solidFill>
                            <a:schemeClr val="bg1">
                              <a:lumMod val="50000"/>
                            </a:schemeClr>
                          </a:solidFill>
                          <a:effectLst>
                            <a:outerShdw blurRad="38100" dist="38100" dir="2700000" algn="tl">
                              <a:srgbClr val="000000">
                                <a:alpha val="43137"/>
                              </a:srgbClr>
                            </a:outerShdw>
                          </a:effectLst>
                          <a:latin typeface="Arial" charset="0"/>
                        </a:rPr>
                        <a:t>Neglected</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endParaRPr kumimoji="0" lang="en-US" sz="2800" b="0" i="0" u="none" strike="noStrike" cap="none" normalizeH="0" baseline="0">
                        <a:ln>
                          <a:noFill/>
                        </a:ln>
                        <a:solidFill>
                          <a:srgbClr val="FF0000"/>
                        </a:solidFill>
                        <a:effectLst>
                          <a:outerShdw blurRad="38100" dist="38100" dir="2700000" algn="tl">
                            <a:srgbClr val="000000"/>
                          </a:outerShdw>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6A079"/>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endParaRPr kumimoji="0" lang="en-US" sz="2800" b="0" i="0" u="none" strike="noStrike" cap="none" normalizeH="0" baseline="0" dirty="0">
                        <a:ln>
                          <a:noFill/>
                        </a:ln>
                        <a:solidFill>
                          <a:schemeClr val="tx1"/>
                        </a:solidFill>
                        <a:effectLst>
                          <a:outerShdw blurRad="38100" dist="38100" dir="2700000" algn="tl">
                            <a:srgbClr val="000000"/>
                          </a:outerShdw>
                        </a:effectLst>
                        <a:latin typeface="Arial" charset="0"/>
                      </a:endParaRPr>
                    </a:p>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2000" b="0" i="1" u="none" strike="noStrike" cap="none" normalizeH="0" baseline="0" dirty="0">
                          <a:ln>
                            <a:noFill/>
                          </a:ln>
                          <a:solidFill>
                            <a:schemeClr val="folHlink"/>
                          </a:solidFill>
                          <a:effectLst>
                            <a:outerShdw blurRad="38100" dist="38100" dir="2700000" algn="tl">
                              <a:srgbClr val="000000"/>
                            </a:outerShdw>
                          </a:effectLst>
                          <a:latin typeface="Arial" charset="0"/>
                        </a:rPr>
                        <a:t>Popular</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506538">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endParaRPr kumimoji="0" lang="en-US" sz="2800" b="0" i="0" u="none" strike="noStrike" cap="none" normalizeH="0" baseline="0" dirty="0">
                        <a:ln>
                          <a:noFill/>
                        </a:ln>
                        <a:solidFill>
                          <a:schemeClr val="tx1"/>
                        </a:solidFill>
                        <a:effectLst>
                          <a:outerShdw blurRad="38100" dist="38100" dir="2700000" algn="tl">
                            <a:srgbClr val="000000"/>
                          </a:outerShdw>
                        </a:effectLst>
                        <a:latin typeface="Arial" charset="0"/>
                      </a:endParaRPr>
                    </a:p>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2000" b="1" i="1" u="none" strike="noStrike" cap="none" normalizeH="0" baseline="0" dirty="0">
                          <a:ln>
                            <a:noFill/>
                          </a:ln>
                          <a:solidFill>
                            <a:schemeClr val="folHlink"/>
                          </a:solidFill>
                          <a:effectLst>
                            <a:outerShdw blurRad="38100" dist="38100" dir="2700000" algn="tl">
                              <a:srgbClr val="000000"/>
                            </a:outerShdw>
                          </a:effectLst>
                          <a:latin typeface="Arial" charset="0"/>
                        </a:rPr>
                        <a:t>Rejected</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endParaRPr kumimoji="0" lang="en-US" sz="2800" b="0" i="0" u="none" strike="noStrike" cap="none" normalizeH="0" baseline="0">
                        <a:ln>
                          <a:noFill/>
                        </a:ln>
                        <a:solidFill>
                          <a:srgbClr val="FF0000"/>
                        </a:solidFill>
                        <a:effectLst>
                          <a:outerShdw blurRad="38100" dist="38100" dir="2700000" algn="tl">
                            <a:srgbClr val="000000"/>
                          </a:outerShdw>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76A079"/>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endParaRPr kumimoji="0" lang="en-US" sz="2800" b="0" i="0" u="none" strike="noStrike" cap="none" normalizeH="0" baseline="0" dirty="0">
                        <a:ln>
                          <a:noFill/>
                        </a:ln>
                        <a:solidFill>
                          <a:schemeClr val="folHlink"/>
                        </a:solidFill>
                        <a:effectLst>
                          <a:outerShdw blurRad="38100" dist="38100" dir="2700000" algn="tl">
                            <a:srgbClr val="000000"/>
                          </a:outerShdw>
                        </a:effectLst>
                        <a:latin typeface="Arial" charset="0"/>
                      </a:endParaRPr>
                    </a:p>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2000" b="0" i="1" u="none" strike="noStrike" cap="none" normalizeH="0" baseline="0" dirty="0" err="1">
                          <a:ln>
                            <a:noFill/>
                          </a:ln>
                          <a:solidFill>
                            <a:schemeClr val="folHlink"/>
                          </a:solidFill>
                          <a:effectLst>
                            <a:outerShdw blurRad="38100" dist="38100" dir="2700000" algn="tl">
                              <a:srgbClr val="000000"/>
                            </a:outerShdw>
                          </a:effectLst>
                          <a:latin typeface="Arial" charset="0"/>
                        </a:rPr>
                        <a:t>Contro</a:t>
                      </a:r>
                      <a:r>
                        <a:rPr kumimoji="0" lang="en-US" sz="2000" b="0" i="1" u="none" strike="noStrike" cap="none" normalizeH="0" baseline="0" dirty="0">
                          <a:ln>
                            <a:noFill/>
                          </a:ln>
                          <a:solidFill>
                            <a:schemeClr val="folHlink"/>
                          </a:solidFill>
                          <a:effectLst>
                            <a:outerShdw blurRad="38100" dist="38100" dir="2700000" algn="tl">
                              <a:srgbClr val="000000"/>
                            </a:outerShdw>
                          </a:effectLst>
                          <a:latin typeface="Arial" charset="0"/>
                        </a:rPr>
                        <a:t>- </a:t>
                      </a:r>
                      <a:r>
                        <a:rPr kumimoji="0" lang="en-US" sz="2000" b="0" i="1" u="none" strike="noStrike" cap="none" normalizeH="0" baseline="0" dirty="0" err="1">
                          <a:ln>
                            <a:noFill/>
                          </a:ln>
                          <a:solidFill>
                            <a:schemeClr val="folHlink"/>
                          </a:solidFill>
                          <a:effectLst>
                            <a:outerShdw blurRad="38100" dist="38100" dir="2700000" algn="tl">
                              <a:srgbClr val="000000"/>
                            </a:outerShdw>
                          </a:effectLst>
                          <a:latin typeface="Arial" charset="0"/>
                        </a:rPr>
                        <a:t>versial</a:t>
                      </a:r>
                      <a:endParaRPr kumimoji="0" lang="en-US" sz="2000" b="0" i="1" u="none" strike="noStrike" cap="none" normalizeH="0" baseline="0" dirty="0">
                        <a:ln>
                          <a:noFill/>
                        </a:ln>
                        <a:solidFill>
                          <a:schemeClr val="folHlink"/>
                        </a:solidFill>
                        <a:effectLst>
                          <a:outerShdw blurRad="38100" dist="38100" dir="2700000" algn="tl">
                            <a:srgbClr val="000000"/>
                          </a:outerShdw>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19" name="Text Box 34"/>
          <p:cNvSpPr txBox="1">
            <a:spLocks noChangeArrowheads="1"/>
          </p:cNvSpPr>
          <p:nvPr/>
        </p:nvSpPr>
        <p:spPr bwMode="auto">
          <a:xfrm>
            <a:off x="13242925" y="3878401"/>
            <a:ext cx="1187450" cy="396875"/>
          </a:xfrm>
          <a:prstGeom prst="rect">
            <a:avLst/>
          </a:prstGeom>
          <a:noFill/>
          <a:ln w="9525">
            <a:noFill/>
            <a:miter lim="800000"/>
            <a:headEnd/>
            <a:tailEnd/>
          </a:ln>
          <a:effectLst/>
        </p:spPr>
        <p:txBody>
          <a:bodyPr wrap="none">
            <a:spAutoFit/>
          </a:bodyPr>
          <a:lstStyle/>
          <a:p>
            <a:r>
              <a:rPr lang="en-US" sz="2000" b="1" i="1"/>
              <a:t>Average</a:t>
            </a:r>
          </a:p>
        </p:txBody>
      </p:sp>
      <p:sp>
        <p:nvSpPr>
          <p:cNvPr id="20" name="Line 35"/>
          <p:cNvSpPr>
            <a:spLocks noChangeShapeType="1"/>
          </p:cNvSpPr>
          <p:nvPr/>
        </p:nvSpPr>
        <p:spPr bwMode="auto">
          <a:xfrm flipV="1">
            <a:off x="13716000" y="2898913"/>
            <a:ext cx="0" cy="1066800"/>
          </a:xfrm>
          <a:prstGeom prst="line">
            <a:avLst/>
          </a:prstGeom>
          <a:noFill/>
          <a:ln w="9525">
            <a:solidFill>
              <a:schemeClr val="tx1"/>
            </a:solidFill>
            <a:round/>
            <a:headEnd/>
            <a:tailEnd type="triangle" w="med" len="med"/>
          </a:ln>
          <a:effectLst/>
        </p:spPr>
        <p:txBody>
          <a:bodyPr/>
          <a:lstStyle/>
          <a:p>
            <a:endParaRPr lang="en-US"/>
          </a:p>
        </p:txBody>
      </p:sp>
      <p:sp>
        <p:nvSpPr>
          <p:cNvPr id="21" name="Line 36"/>
          <p:cNvSpPr>
            <a:spLocks noChangeShapeType="1"/>
          </p:cNvSpPr>
          <p:nvPr/>
        </p:nvSpPr>
        <p:spPr bwMode="auto">
          <a:xfrm>
            <a:off x="13716000" y="4194313"/>
            <a:ext cx="0" cy="1143000"/>
          </a:xfrm>
          <a:prstGeom prst="line">
            <a:avLst/>
          </a:prstGeom>
          <a:noFill/>
          <a:ln w="9525">
            <a:solidFill>
              <a:schemeClr val="tx1"/>
            </a:solidFill>
            <a:round/>
            <a:headEnd/>
            <a:tailEnd type="triangle" w="med" len="med"/>
          </a:ln>
          <a:effectLst/>
        </p:spPr>
        <p:txBody>
          <a:bodyPr/>
          <a:lstStyle/>
          <a:p>
            <a:endParaRPr lang="en-US"/>
          </a:p>
        </p:txBody>
      </p:sp>
      <p:sp>
        <p:nvSpPr>
          <p:cNvPr id="22" name="Text Box 38"/>
          <p:cNvSpPr txBox="1">
            <a:spLocks noChangeArrowheads="1"/>
          </p:cNvSpPr>
          <p:nvPr/>
        </p:nvSpPr>
        <p:spPr bwMode="auto">
          <a:xfrm>
            <a:off x="13422313" y="1984513"/>
            <a:ext cx="979487" cy="457200"/>
          </a:xfrm>
          <a:prstGeom prst="rect">
            <a:avLst/>
          </a:prstGeom>
          <a:noFill/>
          <a:ln w="9525">
            <a:noFill/>
            <a:miter lim="800000"/>
            <a:headEnd/>
            <a:tailEnd/>
          </a:ln>
          <a:effectLst/>
        </p:spPr>
        <p:txBody>
          <a:bodyPr wrap="none">
            <a:spAutoFit/>
          </a:bodyPr>
          <a:lstStyle/>
          <a:p>
            <a:r>
              <a:rPr lang="en-US" sz="2400" b="1">
                <a:effectLst>
                  <a:outerShdw blurRad="38100" dist="38100" dir="2700000" algn="tl">
                    <a:srgbClr val="000000"/>
                  </a:outerShdw>
                </a:effectLst>
              </a:rPr>
              <a:t>Like?</a:t>
            </a:r>
          </a:p>
        </p:txBody>
      </p:sp>
      <p:sp>
        <p:nvSpPr>
          <p:cNvPr id="23" name="Text Box 39"/>
          <p:cNvSpPr txBox="1">
            <a:spLocks noChangeArrowheads="1"/>
          </p:cNvSpPr>
          <p:nvPr/>
        </p:nvSpPr>
        <p:spPr bwMode="auto">
          <a:xfrm>
            <a:off x="10134600" y="4118113"/>
            <a:ext cx="1157287" cy="396875"/>
          </a:xfrm>
          <a:prstGeom prst="rect">
            <a:avLst/>
          </a:prstGeom>
          <a:noFill/>
          <a:ln w="9525">
            <a:noFill/>
            <a:miter lim="800000"/>
            <a:headEnd/>
            <a:tailEnd/>
          </a:ln>
          <a:effectLst/>
        </p:spPr>
        <p:txBody>
          <a:bodyPr wrap="none">
            <a:spAutoFit/>
          </a:bodyPr>
          <a:lstStyle/>
          <a:p>
            <a:r>
              <a:rPr lang="en-US" sz="2000" b="1" dirty="0">
                <a:effectLst>
                  <a:outerShdw blurRad="38100" dist="38100" dir="2700000" algn="tl">
                    <a:srgbClr val="000000"/>
                  </a:outerShdw>
                </a:effectLst>
              </a:rPr>
              <a:t>Dislike?</a:t>
            </a:r>
          </a:p>
        </p:txBody>
      </p:sp>
      <p:sp>
        <p:nvSpPr>
          <p:cNvPr id="24" name="Text Box 40"/>
          <p:cNvSpPr txBox="1">
            <a:spLocks noChangeArrowheads="1"/>
          </p:cNvSpPr>
          <p:nvPr/>
        </p:nvSpPr>
        <p:spPr bwMode="auto">
          <a:xfrm>
            <a:off x="12099925" y="2325826"/>
            <a:ext cx="679450" cy="366712"/>
          </a:xfrm>
          <a:prstGeom prst="rect">
            <a:avLst/>
          </a:prstGeom>
          <a:noFill/>
          <a:ln w="9525">
            <a:noFill/>
            <a:miter lim="800000"/>
            <a:headEnd/>
            <a:tailEnd/>
          </a:ln>
          <a:effectLst/>
        </p:spPr>
        <p:txBody>
          <a:bodyPr wrap="none">
            <a:spAutoFit/>
          </a:bodyPr>
          <a:lstStyle/>
          <a:p>
            <a:r>
              <a:rPr lang="en-US"/>
              <a:t>Few </a:t>
            </a:r>
          </a:p>
        </p:txBody>
      </p:sp>
      <p:sp>
        <p:nvSpPr>
          <p:cNvPr id="25" name="Line 41"/>
          <p:cNvSpPr>
            <a:spLocks noChangeShapeType="1"/>
          </p:cNvSpPr>
          <p:nvPr/>
        </p:nvSpPr>
        <p:spPr bwMode="auto">
          <a:xfrm>
            <a:off x="12877800" y="2517913"/>
            <a:ext cx="1828800" cy="0"/>
          </a:xfrm>
          <a:prstGeom prst="line">
            <a:avLst/>
          </a:prstGeom>
          <a:noFill/>
          <a:ln w="9525">
            <a:solidFill>
              <a:schemeClr val="tx1"/>
            </a:solidFill>
            <a:round/>
            <a:headEnd/>
            <a:tailEnd type="triangle" w="med" len="med"/>
          </a:ln>
          <a:effectLst/>
        </p:spPr>
        <p:txBody>
          <a:bodyPr/>
          <a:lstStyle/>
          <a:p>
            <a:endParaRPr lang="en-US"/>
          </a:p>
        </p:txBody>
      </p:sp>
      <p:sp>
        <p:nvSpPr>
          <p:cNvPr id="26" name="Text Box 42"/>
          <p:cNvSpPr txBox="1">
            <a:spLocks noChangeArrowheads="1"/>
          </p:cNvSpPr>
          <p:nvPr/>
        </p:nvSpPr>
        <p:spPr bwMode="auto">
          <a:xfrm>
            <a:off x="14843125" y="2325826"/>
            <a:ext cx="742950" cy="366712"/>
          </a:xfrm>
          <a:prstGeom prst="rect">
            <a:avLst/>
          </a:prstGeom>
          <a:noFill/>
          <a:ln w="9525">
            <a:noFill/>
            <a:miter lim="800000"/>
            <a:headEnd/>
            <a:tailEnd/>
          </a:ln>
          <a:effectLst/>
        </p:spPr>
        <p:txBody>
          <a:bodyPr wrap="none">
            <a:spAutoFit/>
          </a:bodyPr>
          <a:lstStyle/>
          <a:p>
            <a:r>
              <a:rPr lang="en-US"/>
              <a:t>Many</a:t>
            </a:r>
          </a:p>
        </p:txBody>
      </p:sp>
      <p:sp>
        <p:nvSpPr>
          <p:cNvPr id="27" name="Text Box 43"/>
          <p:cNvSpPr txBox="1">
            <a:spLocks noChangeArrowheads="1"/>
          </p:cNvSpPr>
          <p:nvPr/>
        </p:nvSpPr>
        <p:spPr bwMode="auto">
          <a:xfrm>
            <a:off x="10966450" y="3011626"/>
            <a:ext cx="615950" cy="366712"/>
          </a:xfrm>
          <a:prstGeom prst="rect">
            <a:avLst/>
          </a:prstGeom>
          <a:noFill/>
          <a:ln w="9525">
            <a:noFill/>
            <a:miter lim="800000"/>
            <a:headEnd/>
            <a:tailEnd/>
          </a:ln>
          <a:effectLst/>
        </p:spPr>
        <p:txBody>
          <a:bodyPr wrap="none">
            <a:spAutoFit/>
          </a:bodyPr>
          <a:lstStyle/>
          <a:p>
            <a:r>
              <a:rPr lang="en-US"/>
              <a:t>Few</a:t>
            </a:r>
          </a:p>
        </p:txBody>
      </p:sp>
      <p:sp>
        <p:nvSpPr>
          <p:cNvPr id="28" name="Line 44"/>
          <p:cNvSpPr>
            <a:spLocks noChangeShapeType="1"/>
          </p:cNvSpPr>
          <p:nvPr/>
        </p:nvSpPr>
        <p:spPr bwMode="auto">
          <a:xfrm>
            <a:off x="11277600" y="3432313"/>
            <a:ext cx="0" cy="1905000"/>
          </a:xfrm>
          <a:prstGeom prst="line">
            <a:avLst/>
          </a:prstGeom>
          <a:noFill/>
          <a:ln w="9525">
            <a:solidFill>
              <a:schemeClr val="tx1"/>
            </a:solidFill>
            <a:round/>
            <a:headEnd/>
            <a:tailEnd type="triangle" w="med" len="med"/>
          </a:ln>
          <a:effectLst/>
        </p:spPr>
        <p:txBody>
          <a:bodyPr/>
          <a:lstStyle/>
          <a:p>
            <a:endParaRPr lang="en-US"/>
          </a:p>
        </p:txBody>
      </p:sp>
      <p:sp>
        <p:nvSpPr>
          <p:cNvPr id="29" name="Text Box 45"/>
          <p:cNvSpPr txBox="1">
            <a:spLocks noChangeArrowheads="1"/>
          </p:cNvSpPr>
          <p:nvPr/>
        </p:nvSpPr>
        <p:spPr bwMode="auto">
          <a:xfrm>
            <a:off x="10915650" y="5297626"/>
            <a:ext cx="742950" cy="366712"/>
          </a:xfrm>
          <a:prstGeom prst="rect">
            <a:avLst/>
          </a:prstGeom>
          <a:noFill/>
          <a:ln w="9525">
            <a:noFill/>
            <a:miter lim="800000"/>
            <a:headEnd/>
            <a:tailEnd/>
          </a:ln>
          <a:effectLst/>
        </p:spPr>
        <p:txBody>
          <a:bodyPr wrap="none">
            <a:spAutoFit/>
          </a:bodyPr>
          <a:lstStyle/>
          <a:p>
            <a:r>
              <a:rPr lang="en-US"/>
              <a:t>Many</a:t>
            </a:r>
          </a:p>
        </p:txBody>
      </p:sp>
    </p:spTree>
    <p:extLst>
      <p:ext uri="{BB962C8B-B14F-4D97-AF65-F5344CB8AC3E}">
        <p14:creationId xmlns:p14="http://schemas.microsoft.com/office/powerpoint/2010/main" val="29628484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p:txBody>
          <a:bodyPr/>
          <a:lstStyle/>
          <a:p>
            <a:r>
              <a:rPr lang="en-US" altLang="en-US"/>
              <a:t>Neglected, popular</a:t>
            </a:r>
          </a:p>
        </p:txBody>
      </p:sp>
      <p:sp>
        <p:nvSpPr>
          <p:cNvPr id="63491" name="Rectangle 3"/>
          <p:cNvSpPr>
            <a:spLocks noGrp="1" noChangeArrowheads="1"/>
          </p:cNvSpPr>
          <p:nvPr>
            <p:ph idx="1"/>
          </p:nvPr>
        </p:nvSpPr>
        <p:spPr/>
        <p:txBody>
          <a:bodyPr/>
          <a:lstStyle/>
          <a:p>
            <a:r>
              <a:rPr lang="en-US" altLang="en-US" dirty="0"/>
              <a:t>Neglected kids</a:t>
            </a:r>
          </a:p>
          <a:p>
            <a:pPr lvl="1"/>
            <a:r>
              <a:rPr lang="en-US" altLang="en-US" dirty="0"/>
              <a:t>Less interaction of all types</a:t>
            </a:r>
          </a:p>
          <a:p>
            <a:pPr lvl="1"/>
            <a:r>
              <a:rPr lang="en-US" altLang="en-US" dirty="0"/>
              <a:t>Social competence reports = average kids</a:t>
            </a:r>
          </a:p>
          <a:p>
            <a:r>
              <a:rPr lang="en-US" altLang="en-US" dirty="0"/>
              <a:t>Popular kids</a:t>
            </a:r>
          </a:p>
          <a:p>
            <a:pPr lvl="1"/>
            <a:r>
              <a:rPr lang="en-US" altLang="en-US" dirty="0"/>
              <a:t>High prosocial behaviors, low aggression</a:t>
            </a:r>
          </a:p>
          <a:p>
            <a:r>
              <a:rPr lang="en-US" altLang="en-US" dirty="0"/>
              <a:t>Rejected kids</a:t>
            </a:r>
          </a:p>
          <a:p>
            <a:pPr lvl="1"/>
            <a:r>
              <a:rPr lang="en-US" altLang="en-US" dirty="0"/>
              <a:t>40=50% are aggressive</a:t>
            </a:r>
          </a:p>
          <a:p>
            <a:endParaRPr lang="en-US" altLang="en-US" dirty="0"/>
          </a:p>
        </p:txBody>
      </p:sp>
      <p:sp>
        <p:nvSpPr>
          <p:cNvPr id="63493"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ltLang="en-US" sz="1400"/>
              <a:t>Messinger</a:t>
            </a:r>
          </a:p>
        </p:txBody>
      </p:sp>
    </p:spTree>
    <p:extLst>
      <p:ext uri="{BB962C8B-B14F-4D97-AF65-F5344CB8AC3E}">
        <p14:creationId xmlns:p14="http://schemas.microsoft.com/office/powerpoint/2010/main" val="318425327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2770" name="Rectangle 2"/>
          <p:cNvSpPr>
            <a:spLocks noGrp="1" noChangeArrowheads="1"/>
          </p:cNvSpPr>
          <p:nvPr>
            <p:ph type="title"/>
          </p:nvPr>
        </p:nvSpPr>
        <p:spPr/>
        <p:txBody>
          <a:bodyPr>
            <a:normAutofit fontScale="90000"/>
          </a:bodyPr>
          <a:lstStyle/>
          <a:p>
            <a:pPr algn="ctr"/>
            <a:r>
              <a:rPr lang="en-US" sz="4000" dirty="0"/>
              <a:t>Behavioral Correlates of Peer Acceptance</a:t>
            </a:r>
          </a:p>
        </p:txBody>
      </p:sp>
      <p:sp>
        <p:nvSpPr>
          <p:cNvPr id="672771" name="Rectangle 3"/>
          <p:cNvSpPr>
            <a:spLocks noGrp="1" noChangeArrowheads="1"/>
          </p:cNvSpPr>
          <p:nvPr>
            <p:ph type="body" idx="4294967295"/>
          </p:nvPr>
        </p:nvSpPr>
        <p:spPr>
          <a:xfrm>
            <a:off x="457200" y="1646237"/>
            <a:ext cx="8229600" cy="4526280"/>
          </a:xfrm>
          <a:prstGeom prst="rect">
            <a:avLst/>
          </a:prstGeom>
        </p:spPr>
        <p:txBody>
          <a:bodyPr>
            <a:normAutofit fontScale="85000" lnSpcReduction="20000"/>
          </a:bodyPr>
          <a:lstStyle/>
          <a:p>
            <a:r>
              <a:rPr lang="en-US" altLang="en-US" dirty="0"/>
              <a:t>Popular kids</a:t>
            </a:r>
          </a:p>
          <a:p>
            <a:pPr lvl="1"/>
            <a:r>
              <a:rPr lang="en-US" altLang="en-US" dirty="0"/>
              <a:t>High prosocial behaviors, low aggression</a:t>
            </a:r>
          </a:p>
          <a:p>
            <a:r>
              <a:rPr lang="en-US" altLang="en-US" dirty="0"/>
              <a:t>Neglected kids</a:t>
            </a:r>
          </a:p>
          <a:p>
            <a:pPr lvl="1"/>
            <a:r>
              <a:rPr lang="en-US" altLang="en-US" dirty="0"/>
              <a:t>Less interaction of all types</a:t>
            </a:r>
          </a:p>
          <a:p>
            <a:pPr lvl="1"/>
            <a:r>
              <a:rPr lang="en-US" altLang="en-US" dirty="0"/>
              <a:t>Social competence reports = average kids</a:t>
            </a:r>
          </a:p>
          <a:p>
            <a:pPr lvl="1"/>
            <a:r>
              <a:rPr lang="en-US" dirty="0"/>
              <a:t>Not necessarily associated with anxiety or extreme withdrawal</a:t>
            </a:r>
          </a:p>
          <a:p>
            <a:r>
              <a:rPr lang="en-US" dirty="0" err="1"/>
              <a:t>Sociometrically</a:t>
            </a:r>
            <a:r>
              <a:rPr lang="en-US" dirty="0"/>
              <a:t> Controversial</a:t>
            </a:r>
          </a:p>
          <a:p>
            <a:pPr lvl="1"/>
            <a:r>
              <a:rPr lang="en-US" dirty="0"/>
              <a:t>Mix of + &amp; - social behaviors </a:t>
            </a:r>
          </a:p>
          <a:p>
            <a:r>
              <a:rPr lang="en-US" altLang="en-US" dirty="0"/>
              <a:t>Rejected kids</a:t>
            </a:r>
          </a:p>
          <a:p>
            <a:pPr lvl="2"/>
            <a:r>
              <a:rPr lang="en-US" dirty="0"/>
              <a:t>May be associated with aggression</a:t>
            </a:r>
          </a:p>
          <a:p>
            <a:pPr lvl="3"/>
            <a:r>
              <a:rPr lang="en-US" dirty="0"/>
              <a:t>As cause or consequence</a:t>
            </a:r>
          </a:p>
        </p:txBody>
      </p:sp>
      <p:sp>
        <p:nvSpPr>
          <p:cNvPr id="2" name="Footer Placeholder 1"/>
          <p:cNvSpPr>
            <a:spLocks noGrp="1"/>
          </p:cNvSpPr>
          <p:nvPr>
            <p:ph type="ftr" sz="quarter" idx="11"/>
          </p:nvPr>
        </p:nvSpPr>
        <p:spPr/>
        <p:txBody>
          <a:bodyPr/>
          <a:lstStyle/>
          <a:p>
            <a:r>
              <a:rPr lang="en-US"/>
              <a:t>Messinger</a:t>
            </a:r>
          </a:p>
        </p:txBody>
      </p:sp>
      <p:grpSp>
        <p:nvGrpSpPr>
          <p:cNvPr id="6" name="Group 5"/>
          <p:cNvGrpSpPr/>
          <p:nvPr/>
        </p:nvGrpSpPr>
        <p:grpSpPr>
          <a:xfrm>
            <a:off x="5010185" y="4045686"/>
            <a:ext cx="4133815" cy="2568473"/>
            <a:chOff x="1981200" y="1870075"/>
            <a:chExt cx="7156253" cy="4441385"/>
          </a:xfrm>
        </p:grpSpPr>
        <p:sp>
          <p:nvSpPr>
            <p:cNvPr id="7" name="Text Box 3"/>
            <p:cNvSpPr txBox="1">
              <a:spLocks noChangeArrowheads="1"/>
            </p:cNvSpPr>
            <p:nvPr/>
          </p:nvSpPr>
          <p:spPr bwMode="auto">
            <a:xfrm>
              <a:off x="4693631" y="1870075"/>
              <a:ext cx="1912557" cy="798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altLang="en-US" sz="1200"/>
                <a:t>High Disliking</a:t>
              </a:r>
            </a:p>
            <a:p>
              <a:pPr algn="ctr"/>
              <a:r>
                <a:rPr lang="en-US" altLang="en-US" sz="1200"/>
                <a:t>(Rejection)</a:t>
              </a:r>
            </a:p>
          </p:txBody>
        </p:sp>
        <p:sp>
          <p:nvSpPr>
            <p:cNvPr id="8" name="Text Box 4"/>
            <p:cNvSpPr txBox="1">
              <a:spLocks noChangeArrowheads="1"/>
            </p:cNvSpPr>
            <p:nvPr/>
          </p:nvSpPr>
          <p:spPr bwMode="auto">
            <a:xfrm>
              <a:off x="1981200" y="3886200"/>
              <a:ext cx="1587878" cy="478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ltLang="en-US" sz="1200"/>
                <a:t>Low Liking</a:t>
              </a:r>
            </a:p>
          </p:txBody>
        </p:sp>
        <p:sp>
          <p:nvSpPr>
            <p:cNvPr id="9" name="Text Box 5"/>
            <p:cNvSpPr txBox="1">
              <a:spLocks noChangeArrowheads="1"/>
            </p:cNvSpPr>
            <p:nvPr/>
          </p:nvSpPr>
          <p:spPr bwMode="auto">
            <a:xfrm>
              <a:off x="3211338" y="2682875"/>
              <a:ext cx="1257648" cy="798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altLang="en-US" sz="1200"/>
                <a:t>Rejected</a:t>
              </a:r>
            </a:p>
            <a:p>
              <a:pPr algn="ctr"/>
              <a:r>
                <a:rPr lang="en-US" altLang="en-US" sz="1200"/>
                <a:t>Kids</a:t>
              </a:r>
            </a:p>
          </p:txBody>
        </p:sp>
        <p:sp>
          <p:nvSpPr>
            <p:cNvPr id="10" name="Line 6"/>
            <p:cNvSpPr>
              <a:spLocks noChangeShapeType="1"/>
            </p:cNvSpPr>
            <p:nvPr/>
          </p:nvSpPr>
          <p:spPr bwMode="auto">
            <a:xfrm>
              <a:off x="5426075" y="2819400"/>
              <a:ext cx="0" cy="30480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050"/>
            </a:p>
          </p:txBody>
        </p:sp>
        <p:sp>
          <p:nvSpPr>
            <p:cNvPr id="11" name="Line 7"/>
            <p:cNvSpPr>
              <a:spLocks noChangeShapeType="1"/>
            </p:cNvSpPr>
            <p:nvPr/>
          </p:nvSpPr>
          <p:spPr bwMode="auto">
            <a:xfrm>
              <a:off x="3749675" y="4191000"/>
              <a:ext cx="3581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050"/>
            </a:p>
          </p:txBody>
        </p:sp>
        <p:sp>
          <p:nvSpPr>
            <p:cNvPr id="12" name="Text Box 8"/>
            <p:cNvSpPr txBox="1">
              <a:spLocks noChangeArrowheads="1"/>
            </p:cNvSpPr>
            <p:nvPr/>
          </p:nvSpPr>
          <p:spPr bwMode="auto">
            <a:xfrm>
              <a:off x="4435475" y="5832475"/>
              <a:ext cx="1868157" cy="478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ltLang="en-US" sz="1200"/>
                <a:t>Low Disliking</a:t>
              </a:r>
            </a:p>
          </p:txBody>
        </p:sp>
        <p:sp>
          <p:nvSpPr>
            <p:cNvPr id="13" name="Text Box 9"/>
            <p:cNvSpPr txBox="1">
              <a:spLocks noChangeArrowheads="1"/>
            </p:cNvSpPr>
            <p:nvPr/>
          </p:nvSpPr>
          <p:spPr bwMode="auto">
            <a:xfrm>
              <a:off x="3222729" y="4800600"/>
              <a:ext cx="1404726" cy="798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altLang="en-US" sz="1200"/>
                <a:t>Neglected</a:t>
              </a:r>
            </a:p>
            <a:p>
              <a:pPr algn="ctr"/>
              <a:r>
                <a:rPr lang="en-US" altLang="en-US" sz="1200"/>
                <a:t>Kids</a:t>
              </a:r>
            </a:p>
          </p:txBody>
        </p:sp>
        <p:sp>
          <p:nvSpPr>
            <p:cNvPr id="14" name="Text Box 10"/>
            <p:cNvSpPr txBox="1">
              <a:spLocks noChangeArrowheads="1"/>
            </p:cNvSpPr>
            <p:nvPr/>
          </p:nvSpPr>
          <p:spPr bwMode="auto">
            <a:xfrm>
              <a:off x="7391400" y="3962400"/>
              <a:ext cx="1746053" cy="798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ltLang="en-US" sz="1200"/>
                <a:t>High Liking</a:t>
              </a:r>
            </a:p>
            <a:p>
              <a:r>
                <a:rPr lang="en-US" altLang="en-US" sz="1200"/>
                <a:t>(Acceptance)</a:t>
              </a:r>
            </a:p>
          </p:txBody>
        </p:sp>
        <p:sp>
          <p:nvSpPr>
            <p:cNvPr id="15" name="Text Box 12"/>
            <p:cNvSpPr txBox="1">
              <a:spLocks noChangeArrowheads="1"/>
            </p:cNvSpPr>
            <p:nvPr/>
          </p:nvSpPr>
          <p:spPr bwMode="auto">
            <a:xfrm>
              <a:off x="6849231" y="4953001"/>
              <a:ext cx="1149421" cy="798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altLang="en-US" sz="1200"/>
                <a:t>Popular</a:t>
              </a:r>
            </a:p>
            <a:p>
              <a:pPr algn="ctr"/>
              <a:r>
                <a:rPr lang="en-US" altLang="en-US" sz="1200"/>
                <a:t>Kids</a:t>
              </a:r>
            </a:p>
          </p:txBody>
        </p:sp>
        <p:sp>
          <p:nvSpPr>
            <p:cNvPr id="16" name="Text Box 13"/>
            <p:cNvSpPr txBox="1">
              <a:spLocks noChangeArrowheads="1"/>
            </p:cNvSpPr>
            <p:nvPr/>
          </p:nvSpPr>
          <p:spPr bwMode="auto">
            <a:xfrm>
              <a:off x="6815645" y="2666999"/>
              <a:ext cx="1773804" cy="798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altLang="en-US" sz="1200"/>
                <a:t>Controversial</a:t>
              </a:r>
            </a:p>
            <a:p>
              <a:pPr algn="ctr"/>
              <a:r>
                <a:rPr lang="en-US" altLang="en-US" sz="1200"/>
                <a:t>Kids</a:t>
              </a:r>
            </a:p>
          </p:txBody>
        </p:sp>
        <p:sp>
          <p:nvSpPr>
            <p:cNvPr id="17" name="Flowchart: Connector 1"/>
            <p:cNvSpPr>
              <a:spLocks noChangeArrowheads="1"/>
            </p:cNvSpPr>
            <p:nvPr/>
          </p:nvSpPr>
          <p:spPr bwMode="auto">
            <a:xfrm>
              <a:off x="5143197" y="3903360"/>
              <a:ext cx="528638" cy="487362"/>
            </a:xfrm>
            <a:prstGeom prst="flowChartConnector">
              <a:avLst/>
            </a:prstGeom>
            <a:solidFill>
              <a:schemeClr val="accent1"/>
            </a:solidFill>
            <a:ln w="9525" algn="ctr">
              <a:solidFill>
                <a:schemeClr val="tx1"/>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sz="1200"/>
            </a:p>
          </p:txBody>
        </p:sp>
      </p:grpSp>
    </p:spTree>
    <p:extLst>
      <p:ext uri="{BB962C8B-B14F-4D97-AF65-F5344CB8AC3E}">
        <p14:creationId xmlns:p14="http://schemas.microsoft.com/office/powerpoint/2010/main" val="4724513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1981200"/>
            <a:ext cx="8359288" cy="4278142"/>
          </a:xfrm>
        </p:spPr>
        <p:txBody>
          <a:bodyPr>
            <a:noAutofit/>
          </a:bodyPr>
          <a:lstStyle/>
          <a:p>
            <a:pPr>
              <a:buFont typeface="Arial" pitchFamily="34" charset="0"/>
              <a:buChar char="•"/>
            </a:pPr>
            <a:r>
              <a:rPr lang="en-US" sz="2800" dirty="0"/>
              <a:t>“What would you do?”</a:t>
            </a:r>
          </a:p>
          <a:p>
            <a:pPr lvl="1">
              <a:buFont typeface="Arial" pitchFamily="34" charset="0"/>
              <a:buChar char="•"/>
            </a:pPr>
            <a:r>
              <a:rPr lang="en-US" sz="1600" dirty="0"/>
              <a:t>Responses coded as:</a:t>
            </a:r>
          </a:p>
          <a:p>
            <a:pPr lvl="2">
              <a:buFont typeface="Arial" pitchFamily="34" charset="0"/>
              <a:buChar char="•"/>
            </a:pPr>
            <a:r>
              <a:rPr lang="en-US" sz="1600" dirty="0"/>
              <a:t>Assertive</a:t>
            </a:r>
          </a:p>
          <a:p>
            <a:pPr lvl="2">
              <a:buFont typeface="Arial" pitchFamily="34" charset="0"/>
              <a:buChar char="•"/>
            </a:pPr>
            <a:r>
              <a:rPr lang="en-US" sz="1600" dirty="0"/>
              <a:t>Indirect</a:t>
            </a:r>
          </a:p>
          <a:p>
            <a:pPr lvl="2">
              <a:buFont typeface="Arial" pitchFamily="34" charset="0"/>
              <a:buChar char="•"/>
            </a:pPr>
            <a:r>
              <a:rPr lang="en-US" sz="1600" dirty="0"/>
              <a:t>Withdrawal</a:t>
            </a:r>
          </a:p>
          <a:p>
            <a:pPr lvl="2">
              <a:buFont typeface="Arial" pitchFamily="34" charset="0"/>
              <a:buChar char="•"/>
            </a:pPr>
            <a:r>
              <a:rPr lang="en-US" sz="1600" dirty="0"/>
              <a:t>Redirect</a:t>
            </a:r>
          </a:p>
          <a:p>
            <a:r>
              <a:rPr lang="en-US" sz="2400" dirty="0"/>
              <a:t>Real life exclusion – Ball Toss Game</a:t>
            </a:r>
          </a:p>
          <a:p>
            <a:r>
              <a:rPr lang="en-US" sz="2800" dirty="0"/>
              <a:t>What does child do?</a:t>
            </a:r>
          </a:p>
          <a:p>
            <a:pPr lvl="1">
              <a:buFont typeface="Arial" pitchFamily="34" charset="0"/>
              <a:buChar char="•"/>
            </a:pPr>
            <a:r>
              <a:rPr lang="en-US" dirty="0"/>
              <a:t>Responses coded as:</a:t>
            </a:r>
          </a:p>
          <a:p>
            <a:pPr lvl="2">
              <a:buFont typeface="Arial" pitchFamily="34" charset="0"/>
              <a:buChar char="•"/>
            </a:pPr>
            <a:r>
              <a:rPr lang="en-US" sz="1400" dirty="0"/>
              <a:t>Assertive</a:t>
            </a:r>
          </a:p>
          <a:p>
            <a:pPr lvl="2">
              <a:buFont typeface="Arial" pitchFamily="34" charset="0"/>
              <a:buChar char="•"/>
            </a:pPr>
            <a:r>
              <a:rPr lang="en-US" sz="1400" dirty="0"/>
              <a:t>Indirect</a:t>
            </a:r>
          </a:p>
          <a:p>
            <a:pPr lvl="2">
              <a:buFont typeface="Arial" pitchFamily="34" charset="0"/>
              <a:buChar char="•"/>
            </a:pPr>
            <a:r>
              <a:rPr lang="en-US" sz="1400" dirty="0"/>
              <a:t>Withdrawal</a:t>
            </a:r>
          </a:p>
          <a:p>
            <a:pPr lvl="2">
              <a:buFont typeface="Arial" pitchFamily="34" charset="0"/>
              <a:buChar char="•"/>
            </a:pPr>
            <a:r>
              <a:rPr lang="en-US" sz="1400" dirty="0"/>
              <a:t>Redirect</a:t>
            </a:r>
          </a:p>
          <a:p>
            <a:pPr>
              <a:buFont typeface="Arial" pitchFamily="34" charset="0"/>
              <a:buChar char="•"/>
            </a:pPr>
            <a:r>
              <a:rPr lang="en-US" sz="2000" dirty="0"/>
              <a:t>Video examples</a:t>
            </a:r>
          </a:p>
        </p:txBody>
      </p:sp>
      <p:sp>
        <p:nvSpPr>
          <p:cNvPr id="3" name="Title 2"/>
          <p:cNvSpPr>
            <a:spLocks noGrp="1"/>
          </p:cNvSpPr>
          <p:nvPr>
            <p:ph type="title"/>
          </p:nvPr>
        </p:nvSpPr>
        <p:spPr>
          <a:xfrm>
            <a:off x="152400" y="155448"/>
            <a:ext cx="8991600" cy="1252728"/>
          </a:xfrm>
        </p:spPr>
        <p:txBody>
          <a:bodyPr>
            <a:normAutofit fontScale="90000"/>
          </a:bodyPr>
          <a:lstStyle/>
          <a:p>
            <a:pPr algn="ctr"/>
            <a:r>
              <a:rPr lang="en-US" dirty="0"/>
              <a:t>Social Exclusion: Hypothetical Stories </a:t>
            </a:r>
            <a:br>
              <a:rPr lang="en-US" dirty="0"/>
            </a:br>
            <a:r>
              <a:rPr lang="en-US" dirty="0"/>
              <a:t>vs. Observed in Lab</a:t>
            </a:r>
          </a:p>
        </p:txBody>
      </p:sp>
      <p:sp>
        <p:nvSpPr>
          <p:cNvPr id="4" name="Footer Placeholder 3"/>
          <p:cNvSpPr>
            <a:spLocks noGrp="1"/>
          </p:cNvSpPr>
          <p:nvPr>
            <p:ph type="ftr" sz="quarter" idx="11"/>
          </p:nvPr>
        </p:nvSpPr>
        <p:spPr/>
        <p:txBody>
          <a:bodyPr/>
          <a:lstStyle/>
          <a:p>
            <a:r>
              <a:rPr lang="en-US"/>
              <a:t>Messinger</a:t>
            </a:r>
          </a:p>
        </p:txBody>
      </p:sp>
    </p:spTree>
    <p:extLst>
      <p:ext uri="{BB962C8B-B14F-4D97-AF65-F5344CB8AC3E}">
        <p14:creationId xmlns:p14="http://schemas.microsoft.com/office/powerpoint/2010/main" val="245191289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a:lstStyle/>
          <a:p>
            <a:r>
              <a:rPr lang="en-US" altLang="en-US"/>
              <a:t>Relative</a:t>
            </a:r>
          </a:p>
        </p:txBody>
      </p:sp>
      <p:sp>
        <p:nvSpPr>
          <p:cNvPr id="65539" name="Rectangle 3"/>
          <p:cNvSpPr>
            <a:spLocks noGrp="1" noChangeArrowheads="1"/>
          </p:cNvSpPr>
          <p:nvPr>
            <p:ph idx="1"/>
          </p:nvPr>
        </p:nvSpPr>
        <p:spPr/>
        <p:txBody>
          <a:bodyPr/>
          <a:lstStyle/>
          <a:p>
            <a:r>
              <a:rPr lang="en-US" altLang="en-US" sz="2800" dirty="0"/>
              <a:t>Relation between behavior and popularity depends on whether behavior is normative</a:t>
            </a:r>
          </a:p>
          <a:p>
            <a:pPr lvl="1"/>
            <a:r>
              <a:rPr lang="en-US" altLang="en-US" sz="2400" dirty="0"/>
              <a:t>Chinese popularity highlights (highlighted?) reticence</a:t>
            </a:r>
          </a:p>
          <a:p>
            <a:pPr lvl="1"/>
            <a:r>
              <a:rPr lang="en-US" altLang="en-US" sz="2400" dirty="0"/>
              <a:t>Friendship possibilities depend on similarity to group</a:t>
            </a:r>
          </a:p>
          <a:p>
            <a:r>
              <a:rPr lang="en-US" altLang="en-US" sz="2800" dirty="0"/>
              <a:t>Cross-cultural work needs to be done</a:t>
            </a:r>
          </a:p>
          <a:p>
            <a:pPr lvl="1"/>
            <a:r>
              <a:rPr lang="en-US" altLang="en-US" sz="2400" dirty="0"/>
              <a:t>Cross-age groups understudied?</a:t>
            </a:r>
          </a:p>
          <a:p>
            <a:r>
              <a:rPr lang="en-US" altLang="en-US" sz="2800" dirty="0"/>
              <a:t>Sex differences less pronounced than might be expected</a:t>
            </a:r>
          </a:p>
          <a:p>
            <a:endParaRPr lang="en-US" altLang="en-US" sz="2800" dirty="0"/>
          </a:p>
        </p:txBody>
      </p:sp>
      <p:sp>
        <p:nvSpPr>
          <p:cNvPr id="65541"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ltLang="en-US" sz="1400"/>
              <a:t>Messinger</a:t>
            </a:r>
          </a:p>
        </p:txBody>
      </p:sp>
    </p:spTree>
    <p:extLst>
      <p:ext uri="{BB962C8B-B14F-4D97-AF65-F5344CB8AC3E}">
        <p14:creationId xmlns:p14="http://schemas.microsoft.com/office/powerpoint/2010/main" val="254856917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66626" name="Rectangle 2"/>
          <p:cNvSpPr>
            <a:spLocks noGrp="1" noChangeArrowheads="1"/>
          </p:cNvSpPr>
          <p:nvPr>
            <p:ph type="title"/>
          </p:nvPr>
        </p:nvSpPr>
        <p:spPr>
          <a:xfrm>
            <a:off x="228600" y="274638"/>
            <a:ext cx="8458200" cy="1143000"/>
          </a:xfrm>
        </p:spPr>
        <p:txBody>
          <a:bodyPr/>
          <a:lstStyle/>
          <a:p>
            <a:r>
              <a:rPr lang="en-US" sz="4000" dirty="0"/>
              <a:t>Peer Acceptance – Methodologies </a:t>
            </a:r>
          </a:p>
        </p:txBody>
      </p:sp>
      <p:sp>
        <p:nvSpPr>
          <p:cNvPr id="666627" name="Rectangle 3"/>
          <p:cNvSpPr>
            <a:spLocks noGrp="1" noChangeArrowheads="1"/>
          </p:cNvSpPr>
          <p:nvPr>
            <p:ph idx="1"/>
          </p:nvPr>
        </p:nvSpPr>
        <p:spPr>
          <a:xfrm>
            <a:off x="457200" y="1646237"/>
            <a:ext cx="8229600" cy="4526280"/>
          </a:xfrm>
          <a:prstGeom prst="rect">
            <a:avLst/>
          </a:prstGeom>
        </p:spPr>
        <p:txBody>
          <a:bodyPr/>
          <a:lstStyle/>
          <a:p>
            <a:r>
              <a:rPr lang="en-US" dirty="0"/>
              <a:t>Peer-perceived popularity</a:t>
            </a:r>
          </a:p>
          <a:p>
            <a:pPr lvl="1"/>
            <a:r>
              <a:rPr lang="en-US" dirty="0"/>
              <a:t>Select kids in your class you </a:t>
            </a:r>
            <a:r>
              <a:rPr lang="en-US" i="1" dirty="0"/>
              <a:t>think</a:t>
            </a:r>
            <a:r>
              <a:rPr lang="en-US" dirty="0"/>
              <a:t> are:</a:t>
            </a:r>
          </a:p>
          <a:p>
            <a:pPr lvl="2"/>
            <a:r>
              <a:rPr lang="en-US" dirty="0"/>
              <a:t>Popular</a:t>
            </a:r>
          </a:p>
          <a:p>
            <a:pPr lvl="2"/>
            <a:r>
              <a:rPr lang="en-US" dirty="0"/>
              <a:t>Unpopular</a:t>
            </a:r>
          </a:p>
          <a:p>
            <a:pPr lvl="2">
              <a:buFont typeface="Wingdings" pitchFamily="2" charset="2"/>
              <a:buNone/>
            </a:pPr>
            <a:endParaRPr lang="en-US" dirty="0"/>
          </a:p>
          <a:p>
            <a:r>
              <a:rPr lang="en-US" dirty="0"/>
              <a:t>Little agreement between </a:t>
            </a:r>
            <a:r>
              <a:rPr lang="en-US" dirty="0" err="1"/>
              <a:t>sociometric</a:t>
            </a:r>
            <a:r>
              <a:rPr lang="en-US" dirty="0"/>
              <a:t> ratings and perceived popularity ratings</a:t>
            </a:r>
          </a:p>
          <a:p>
            <a:pPr lvl="1"/>
            <a:r>
              <a:rPr lang="en-US" dirty="0"/>
              <a:t>Why?</a:t>
            </a:r>
          </a:p>
        </p:txBody>
      </p:sp>
      <p:sp>
        <p:nvSpPr>
          <p:cNvPr id="2" name="Footer Placeholder 1"/>
          <p:cNvSpPr>
            <a:spLocks noGrp="1"/>
          </p:cNvSpPr>
          <p:nvPr>
            <p:ph type="ftr" sz="quarter" idx="11"/>
          </p:nvPr>
        </p:nvSpPr>
        <p:spPr/>
        <p:txBody>
          <a:bodyPr/>
          <a:lstStyle/>
          <a:p>
            <a:r>
              <a:rPr lang="en-US"/>
              <a:t>Messinger</a:t>
            </a:r>
          </a:p>
        </p:txBody>
      </p:sp>
    </p:spTree>
    <p:extLst>
      <p:ext uri="{BB962C8B-B14F-4D97-AF65-F5344CB8AC3E}">
        <p14:creationId xmlns:p14="http://schemas.microsoft.com/office/powerpoint/2010/main" val="2393976689"/>
      </p:ext>
    </p:extLst>
  </p:cSld>
  <p:clrMapOvr>
    <a:overrideClrMapping bg1="lt1" tx1="dk1" bg2="lt2" tx2="dk2" accent1="accent1" accent2="accent2" accent3="accent3" accent4="accent4" accent5="accent5" accent6="accent6" hlink="hlink" folHlink="folHlink"/>
  </p:clrMapOvr>
</p:sld>
</file>

<file path=ppt/slides/slide39.xml><?xml version="1.0" encoding="utf-8"?>
<p:sld xmlns:a="http://schemas.openxmlformats.org/drawingml/2006/main" xmlns:r="http://schemas.openxmlformats.org/officeDocument/2006/relationships" xmlns:p="http://schemas.openxmlformats.org/presentationml/2006/main" show="0">
  <p:cSld>
    <p:bg>
      <p:bgRef idx="1001">
        <a:schemeClr val="bg1"/>
      </p:bgRef>
    </p:bg>
    <p:spTree>
      <p:nvGrpSpPr>
        <p:cNvPr id="1" name=""/>
        <p:cNvGrpSpPr/>
        <p:nvPr/>
      </p:nvGrpSpPr>
      <p:grpSpPr>
        <a:xfrm>
          <a:off x="0" y="0"/>
          <a:ext cx="0" cy="0"/>
          <a:chOff x="0" y="0"/>
          <a:chExt cx="0" cy="0"/>
        </a:xfrm>
      </p:grpSpPr>
      <p:sp>
        <p:nvSpPr>
          <p:cNvPr id="86019" name="Rectangle 2"/>
          <p:cNvSpPr>
            <a:spLocks noGrp="1" noChangeArrowheads="1"/>
          </p:cNvSpPr>
          <p:nvPr>
            <p:ph idx="1"/>
          </p:nvPr>
        </p:nvSpPr>
        <p:spPr>
          <a:xfrm>
            <a:off x="685800" y="838200"/>
            <a:ext cx="7772400" cy="5638800"/>
          </a:xfrm>
        </p:spPr>
        <p:txBody>
          <a:bodyPr>
            <a:normAutofit/>
          </a:bodyPr>
          <a:lstStyle/>
          <a:p>
            <a:pPr>
              <a:lnSpc>
                <a:spcPct val="90000"/>
              </a:lnSpc>
              <a:buNone/>
            </a:pPr>
            <a:r>
              <a:rPr lang="en-US" altLang="en-US" sz="3600" dirty="0">
                <a:solidFill>
                  <a:srgbClr val="FFC000"/>
                </a:solidFill>
              </a:rPr>
              <a:t>Conceptualization &amp; measurement</a:t>
            </a:r>
          </a:p>
          <a:p>
            <a:pPr lvl="1" eaLnBrk="1" hangingPunct="1">
              <a:lnSpc>
                <a:spcPct val="90000"/>
              </a:lnSpc>
            </a:pPr>
            <a:r>
              <a:rPr lang="en-US" altLang="en-US" sz="2400" dirty="0"/>
              <a:t>Peer-nomination procedure (quantitative)</a:t>
            </a:r>
          </a:p>
          <a:p>
            <a:pPr lvl="2" eaLnBrk="1" hangingPunct="1">
              <a:lnSpc>
                <a:spcPct val="90000"/>
              </a:lnSpc>
            </a:pPr>
            <a:r>
              <a:rPr lang="en-US" altLang="en-US" sz="2000" dirty="0"/>
              <a:t>like most - like least</a:t>
            </a:r>
          </a:p>
          <a:p>
            <a:pPr lvl="2" eaLnBrk="1" hangingPunct="1">
              <a:lnSpc>
                <a:spcPct val="90000"/>
              </a:lnSpc>
            </a:pPr>
            <a:r>
              <a:rPr lang="en-US" altLang="en-US" sz="2000" dirty="0"/>
              <a:t>most popular - least popular </a:t>
            </a:r>
          </a:p>
          <a:p>
            <a:pPr lvl="1" eaLnBrk="1" hangingPunct="1">
              <a:lnSpc>
                <a:spcPct val="90000"/>
              </a:lnSpc>
            </a:pPr>
            <a:r>
              <a:rPr lang="en-US" altLang="en-US" sz="2400" dirty="0"/>
              <a:t>No a priori definition</a:t>
            </a:r>
          </a:p>
          <a:p>
            <a:pPr lvl="1" eaLnBrk="1" hangingPunct="1">
              <a:lnSpc>
                <a:spcPct val="90000"/>
              </a:lnSpc>
              <a:buFontTx/>
              <a:buNone/>
            </a:pPr>
            <a:endParaRPr lang="en-US" altLang="en-US" sz="2400" dirty="0"/>
          </a:p>
          <a:p>
            <a:pPr marL="438912" lvl="1" indent="-320040">
              <a:lnSpc>
                <a:spcPct val="90000"/>
              </a:lnSpc>
              <a:spcBef>
                <a:spcPts val="0"/>
              </a:spcBef>
              <a:buClr>
                <a:schemeClr val="accent1"/>
              </a:buClr>
              <a:buSzPct val="80000"/>
              <a:buFont typeface="Wingdings 2"/>
              <a:buChar char=""/>
            </a:pPr>
            <a:r>
              <a:rPr lang="en-US" altLang="en-US" sz="2400" dirty="0"/>
              <a:t>Social power of perceived popularity (qualitative)</a:t>
            </a:r>
          </a:p>
          <a:p>
            <a:pPr eaLnBrk="1" hangingPunct="1">
              <a:lnSpc>
                <a:spcPct val="90000"/>
              </a:lnSpc>
            </a:pPr>
            <a:r>
              <a:rPr lang="en-US" altLang="en-US" sz="2800" dirty="0"/>
              <a:t>Social behaviors</a:t>
            </a:r>
          </a:p>
          <a:p>
            <a:pPr lvl="1" eaLnBrk="1" hangingPunct="1">
              <a:lnSpc>
                <a:spcPct val="90000"/>
              </a:lnSpc>
            </a:pPr>
            <a:r>
              <a:rPr lang="en-US" altLang="en-US" sz="2400" dirty="0"/>
              <a:t>Aggression</a:t>
            </a:r>
          </a:p>
          <a:p>
            <a:pPr lvl="2" eaLnBrk="1" hangingPunct="1">
              <a:lnSpc>
                <a:spcPct val="90000"/>
              </a:lnSpc>
            </a:pPr>
            <a:r>
              <a:rPr lang="en-US" altLang="en-US" sz="2000" dirty="0"/>
              <a:t>Overt</a:t>
            </a:r>
          </a:p>
          <a:p>
            <a:pPr lvl="2" eaLnBrk="1" hangingPunct="1">
              <a:lnSpc>
                <a:spcPct val="90000"/>
              </a:lnSpc>
            </a:pPr>
            <a:r>
              <a:rPr lang="en-US" altLang="en-US" sz="2000" dirty="0"/>
              <a:t>Relational</a:t>
            </a:r>
          </a:p>
          <a:p>
            <a:pPr lvl="1" eaLnBrk="1" hangingPunct="1">
              <a:lnSpc>
                <a:spcPct val="90000"/>
              </a:lnSpc>
            </a:pPr>
            <a:r>
              <a:rPr lang="en-US" altLang="en-US" sz="2400" dirty="0"/>
              <a:t>“model” vs “tough”</a:t>
            </a:r>
          </a:p>
          <a:p>
            <a:pPr lvl="1" eaLnBrk="1" hangingPunct="1">
              <a:lnSpc>
                <a:spcPct val="90000"/>
              </a:lnSpc>
            </a:pPr>
            <a:r>
              <a:rPr lang="en-US" altLang="en-US" sz="2400" dirty="0"/>
              <a:t>Differences due to age &amp; gender</a:t>
            </a:r>
          </a:p>
          <a:p>
            <a:pPr lvl="1" eaLnBrk="1" hangingPunct="1">
              <a:lnSpc>
                <a:spcPct val="90000"/>
              </a:lnSpc>
            </a:pPr>
            <a:endParaRPr lang="en-US" altLang="en-US" sz="2400" dirty="0"/>
          </a:p>
          <a:p>
            <a:pPr eaLnBrk="1" hangingPunct="1">
              <a:lnSpc>
                <a:spcPct val="90000"/>
              </a:lnSpc>
            </a:pPr>
            <a:endParaRPr lang="en-US" altLang="en-US" sz="2800" dirty="0"/>
          </a:p>
        </p:txBody>
      </p:sp>
      <p:sp>
        <p:nvSpPr>
          <p:cNvPr id="86018"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ltLang="en-US" sz="1400">
                <a:solidFill>
                  <a:srgbClr val="000000"/>
                </a:solidFill>
              </a:rPr>
              <a:t>Messinger</a:t>
            </a:r>
          </a:p>
        </p:txBody>
      </p:sp>
    </p:spTree>
    <p:extLst>
      <p:ext uri="{BB962C8B-B14F-4D97-AF65-F5344CB8AC3E}">
        <p14:creationId xmlns:p14="http://schemas.microsoft.com/office/powerpoint/2010/main" val="89061108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9"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ltLang="en-US" sz="1400"/>
              <a:t>Messinger</a:t>
            </a:r>
          </a:p>
        </p:txBody>
      </p:sp>
      <p:sp>
        <p:nvSpPr>
          <p:cNvPr id="60421" name="Rectangle 2"/>
          <p:cNvSpPr>
            <a:spLocks noGrp="1" noChangeArrowheads="1"/>
          </p:cNvSpPr>
          <p:nvPr>
            <p:ph type="title"/>
          </p:nvPr>
        </p:nvSpPr>
        <p:spPr/>
        <p:txBody>
          <a:bodyPr/>
          <a:lstStyle/>
          <a:p>
            <a:r>
              <a:rPr lang="en-US" altLang="en-US"/>
              <a:t>Theories</a:t>
            </a:r>
          </a:p>
        </p:txBody>
      </p:sp>
      <p:sp>
        <p:nvSpPr>
          <p:cNvPr id="60422" name="Rectangle 3"/>
          <p:cNvSpPr>
            <a:spLocks noGrp="1" noChangeArrowheads="1"/>
          </p:cNvSpPr>
          <p:nvPr>
            <p:ph type="body" idx="1"/>
          </p:nvPr>
        </p:nvSpPr>
        <p:spPr/>
        <p:txBody>
          <a:bodyPr/>
          <a:lstStyle/>
          <a:p>
            <a:r>
              <a:rPr lang="en-US" altLang="en-US" dirty="0"/>
              <a:t>Sullivan emphasized pre-adolescent chumships as foundation of intimacy and precursor to romantic coupling</a:t>
            </a:r>
          </a:p>
          <a:p>
            <a:r>
              <a:rPr lang="en-US" altLang="en-US" dirty="0"/>
              <a:t>Piaget emphasized moral development occurring during give-and-take with peers</a:t>
            </a:r>
          </a:p>
          <a:p>
            <a:pPr lvl="1"/>
            <a:r>
              <a:rPr lang="en-US" altLang="en-US" dirty="0"/>
              <a:t>rather than obedience to, or rebellion against, adults</a:t>
            </a:r>
          </a:p>
        </p:txBody>
      </p:sp>
    </p:spTree>
    <p:extLst>
      <p:ext uri="{BB962C8B-B14F-4D97-AF65-F5344CB8AC3E}">
        <p14:creationId xmlns:p14="http://schemas.microsoft.com/office/powerpoint/2010/main" val="21830791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69698" name="Rectangle 2"/>
          <p:cNvSpPr>
            <a:spLocks noGrp="1" noChangeArrowheads="1"/>
          </p:cNvSpPr>
          <p:nvPr>
            <p:ph type="title"/>
          </p:nvPr>
        </p:nvSpPr>
        <p:spPr/>
        <p:txBody>
          <a:bodyPr/>
          <a:lstStyle/>
          <a:p>
            <a:r>
              <a:rPr lang="en-US"/>
              <a:t>Child Behavior Assessments</a:t>
            </a:r>
          </a:p>
        </p:txBody>
      </p:sp>
      <p:sp>
        <p:nvSpPr>
          <p:cNvPr id="669699" name="Rectangle 3"/>
          <p:cNvSpPr>
            <a:spLocks noGrp="1" noChangeArrowheads="1"/>
          </p:cNvSpPr>
          <p:nvPr>
            <p:ph type="body" idx="4294967295"/>
          </p:nvPr>
        </p:nvSpPr>
        <p:spPr>
          <a:xfrm>
            <a:off x="457200" y="1646237"/>
            <a:ext cx="8229600" cy="4526280"/>
          </a:xfrm>
          <a:prstGeom prst="rect">
            <a:avLst/>
          </a:prstGeom>
        </p:spPr>
        <p:txBody>
          <a:bodyPr/>
          <a:lstStyle/>
          <a:p>
            <a:pPr>
              <a:lnSpc>
                <a:spcPct val="90000"/>
              </a:lnSpc>
            </a:pPr>
            <a:r>
              <a:rPr lang="en-US" dirty="0"/>
              <a:t>Peer assessment	</a:t>
            </a:r>
          </a:p>
          <a:p>
            <a:pPr lvl="1">
              <a:lnSpc>
                <a:spcPct val="90000"/>
              </a:lnSpc>
            </a:pPr>
            <a:r>
              <a:rPr lang="en-US" dirty="0"/>
              <a:t>Nominate peers who show specific behaviors/characteristics</a:t>
            </a:r>
          </a:p>
          <a:p>
            <a:pPr lvl="2">
              <a:lnSpc>
                <a:spcPct val="90000"/>
              </a:lnSpc>
            </a:pPr>
            <a:r>
              <a:rPr lang="en-US" dirty="0"/>
              <a:t>Good leader?</a:t>
            </a:r>
          </a:p>
          <a:p>
            <a:pPr lvl="2">
              <a:lnSpc>
                <a:spcPct val="90000"/>
              </a:lnSpc>
            </a:pPr>
            <a:r>
              <a:rPr lang="en-US" dirty="0"/>
              <a:t>Gets into fights?</a:t>
            </a:r>
          </a:p>
          <a:p>
            <a:pPr lvl="2">
              <a:lnSpc>
                <a:spcPct val="90000"/>
              </a:lnSpc>
            </a:pPr>
            <a:r>
              <a:rPr lang="en-US" dirty="0"/>
              <a:t>Plays alone?</a:t>
            </a:r>
          </a:p>
          <a:p>
            <a:pPr lvl="2">
              <a:lnSpc>
                <a:spcPct val="90000"/>
              </a:lnSpc>
              <a:buFont typeface="Wingdings" pitchFamily="2" charset="2"/>
              <a:buNone/>
            </a:pPr>
            <a:endParaRPr lang="en-US" dirty="0"/>
          </a:p>
          <a:p>
            <a:pPr>
              <a:lnSpc>
                <a:spcPct val="90000"/>
              </a:lnSpc>
            </a:pPr>
            <a:r>
              <a:rPr lang="en-US" dirty="0"/>
              <a:t>Teacher assessment</a:t>
            </a:r>
          </a:p>
          <a:p>
            <a:pPr lvl="1">
              <a:lnSpc>
                <a:spcPct val="90000"/>
              </a:lnSpc>
            </a:pPr>
            <a:r>
              <a:rPr lang="en-US" dirty="0"/>
              <a:t>Relatively good agreement with peer reports on aggression and sociability</a:t>
            </a:r>
          </a:p>
        </p:txBody>
      </p:sp>
      <p:sp>
        <p:nvSpPr>
          <p:cNvPr id="2" name="Footer Placeholder 1"/>
          <p:cNvSpPr>
            <a:spLocks noGrp="1"/>
          </p:cNvSpPr>
          <p:nvPr>
            <p:ph type="ftr" sz="quarter" idx="11"/>
          </p:nvPr>
        </p:nvSpPr>
        <p:spPr/>
        <p:txBody>
          <a:bodyPr/>
          <a:lstStyle/>
          <a:p>
            <a:r>
              <a:rPr lang="en-US"/>
              <a:t>Messinger</a:t>
            </a:r>
          </a:p>
        </p:txBody>
      </p:sp>
    </p:spTree>
    <p:extLst>
      <p:ext uri="{BB962C8B-B14F-4D97-AF65-F5344CB8AC3E}">
        <p14:creationId xmlns:p14="http://schemas.microsoft.com/office/powerpoint/2010/main" val="263372957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4995" name="Rectangle 3"/>
          <p:cNvSpPr>
            <a:spLocks noGrp="1" noChangeArrowheads="1"/>
          </p:cNvSpPr>
          <p:nvPr>
            <p:ph idx="1"/>
          </p:nvPr>
        </p:nvSpPr>
        <p:spPr>
          <a:xfrm>
            <a:off x="685800" y="457200"/>
            <a:ext cx="7772400" cy="5638800"/>
          </a:xfrm>
        </p:spPr>
        <p:txBody>
          <a:bodyPr/>
          <a:lstStyle/>
          <a:p>
            <a:pPr eaLnBrk="1" hangingPunct="1">
              <a:buFontTx/>
              <a:buNone/>
            </a:pPr>
            <a:r>
              <a:rPr lang="en-US" altLang="en-US" sz="4000" dirty="0">
                <a:solidFill>
                  <a:srgbClr val="FFC000"/>
                </a:solidFill>
              </a:rPr>
              <a:t>Popularity within Peers </a:t>
            </a:r>
          </a:p>
          <a:p>
            <a:pPr eaLnBrk="1" hangingPunct="1">
              <a:buFontTx/>
              <a:buNone/>
            </a:pPr>
            <a:endParaRPr lang="en-US" altLang="en-US" sz="2800" dirty="0"/>
          </a:p>
          <a:p>
            <a:pPr eaLnBrk="1" hangingPunct="1"/>
            <a:r>
              <a:rPr lang="en-US" altLang="en-US" sz="2800" dirty="0" err="1"/>
              <a:t>Sociometrically</a:t>
            </a:r>
            <a:r>
              <a:rPr lang="en-US" altLang="en-US" sz="2800" dirty="0"/>
              <a:t> nominated: </a:t>
            </a:r>
            <a:r>
              <a:rPr lang="en-US" altLang="en-US" sz="2800" i="1" dirty="0"/>
              <a:t>Tim</a:t>
            </a:r>
            <a:endParaRPr lang="en-US" altLang="en-US" sz="2800" dirty="0"/>
          </a:p>
          <a:p>
            <a:pPr lvl="1" eaLnBrk="1" hangingPunct="1"/>
            <a:r>
              <a:rPr lang="en-US" altLang="en-US" sz="2400" dirty="0"/>
              <a:t>Well liked by others</a:t>
            </a:r>
          </a:p>
          <a:p>
            <a:pPr lvl="1" eaLnBrk="1" hangingPunct="1"/>
            <a:r>
              <a:rPr lang="en-US" altLang="en-US" sz="2400" dirty="0"/>
              <a:t>High </a:t>
            </a:r>
            <a:r>
              <a:rPr lang="en-US" altLang="en-US" sz="2400" dirty="0" err="1"/>
              <a:t>prosocial</a:t>
            </a:r>
            <a:r>
              <a:rPr lang="en-US" altLang="en-US" sz="2400" dirty="0"/>
              <a:t> &amp; cooperative behaviors</a:t>
            </a:r>
          </a:p>
          <a:p>
            <a:pPr lvl="1" eaLnBrk="1" hangingPunct="1"/>
            <a:r>
              <a:rPr lang="en-US" altLang="en-US" sz="2400" dirty="0"/>
              <a:t>Low aggressive behaviors</a:t>
            </a:r>
          </a:p>
          <a:p>
            <a:pPr lvl="1" eaLnBrk="1" hangingPunct="1">
              <a:buFontTx/>
              <a:buNone/>
            </a:pPr>
            <a:endParaRPr lang="en-US" altLang="en-US" sz="2400" dirty="0"/>
          </a:p>
          <a:p>
            <a:pPr eaLnBrk="1" hangingPunct="1"/>
            <a:r>
              <a:rPr lang="en-US" altLang="en-US" sz="2800" dirty="0"/>
              <a:t>Perceived popular: </a:t>
            </a:r>
            <a:r>
              <a:rPr lang="en-US" altLang="en-US" sz="2800" i="1" dirty="0"/>
              <a:t>Jason</a:t>
            </a:r>
            <a:endParaRPr lang="en-US" altLang="en-US" sz="2800" dirty="0"/>
          </a:p>
          <a:p>
            <a:pPr lvl="1" eaLnBrk="1" hangingPunct="1"/>
            <a:r>
              <a:rPr lang="en-US" altLang="en-US" sz="2400" dirty="0"/>
              <a:t>Well known, socially central &amp; emulated </a:t>
            </a:r>
          </a:p>
          <a:p>
            <a:pPr lvl="1" eaLnBrk="1" hangingPunct="1"/>
            <a:r>
              <a:rPr lang="en-US" altLang="en-US" sz="2400" dirty="0"/>
              <a:t>High </a:t>
            </a:r>
            <a:r>
              <a:rPr lang="en-US" altLang="en-US" sz="2400" dirty="0" err="1"/>
              <a:t>prosocial</a:t>
            </a:r>
            <a:r>
              <a:rPr lang="en-US" altLang="en-US" sz="2400" dirty="0"/>
              <a:t> behaviors</a:t>
            </a:r>
          </a:p>
          <a:p>
            <a:pPr lvl="1" eaLnBrk="1" hangingPunct="1"/>
            <a:r>
              <a:rPr lang="en-US" altLang="en-US" sz="2400" dirty="0"/>
              <a:t>High aggressive &amp; antisocial behaviors</a:t>
            </a:r>
          </a:p>
          <a:p>
            <a:pPr eaLnBrk="1" hangingPunct="1"/>
            <a:endParaRPr lang="en-US" altLang="en-US" sz="2800" dirty="0"/>
          </a:p>
        </p:txBody>
      </p:sp>
      <p:sp>
        <p:nvSpPr>
          <p:cNvPr id="84994"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ltLang="en-US" sz="1400">
                <a:solidFill>
                  <a:srgbClr val="000000"/>
                </a:solidFill>
              </a:rPr>
              <a:t>Messinger</a:t>
            </a:r>
          </a:p>
        </p:txBody>
      </p:sp>
    </p:spTree>
    <p:extLst>
      <p:ext uri="{BB962C8B-B14F-4D97-AF65-F5344CB8AC3E}">
        <p14:creationId xmlns:p14="http://schemas.microsoft.com/office/powerpoint/2010/main" val="3626690211"/>
      </p:ext>
    </p:extLst>
  </p:cSld>
  <p:clrMapOvr>
    <a:overrideClrMapping bg1="lt1" tx1="dk1" bg2="lt2" tx2="dk2" accent1="accent1" accent2="accent2" accent3="accent3" accent4="accent4" accent5="accent5" accent6="accent6" hlink="hlink" folHlink="folHlink"/>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70722" name="Rectangle 2"/>
          <p:cNvSpPr>
            <a:spLocks noGrp="1" noChangeArrowheads="1"/>
          </p:cNvSpPr>
          <p:nvPr>
            <p:ph type="title"/>
          </p:nvPr>
        </p:nvSpPr>
        <p:spPr/>
        <p:txBody>
          <a:bodyPr>
            <a:normAutofit fontScale="90000"/>
          </a:bodyPr>
          <a:lstStyle/>
          <a:p>
            <a:pPr algn="ctr"/>
            <a:r>
              <a:rPr lang="en-US" sz="4000" dirty="0"/>
              <a:t>Behavioral Correlates of Peer Acceptance</a:t>
            </a:r>
          </a:p>
        </p:txBody>
      </p:sp>
      <p:sp>
        <p:nvSpPr>
          <p:cNvPr id="670723" name="Rectangle 3"/>
          <p:cNvSpPr>
            <a:spLocks noGrp="1" noChangeArrowheads="1"/>
          </p:cNvSpPr>
          <p:nvPr>
            <p:ph type="body" idx="4294967295"/>
          </p:nvPr>
        </p:nvSpPr>
        <p:spPr>
          <a:xfrm>
            <a:off x="457200" y="1646237"/>
            <a:ext cx="8229600" cy="4526280"/>
          </a:xfrm>
          <a:prstGeom prst="rect">
            <a:avLst/>
          </a:prstGeom>
        </p:spPr>
        <p:txBody>
          <a:bodyPr>
            <a:normAutofit lnSpcReduction="10000"/>
          </a:bodyPr>
          <a:lstStyle/>
          <a:p>
            <a:pPr>
              <a:lnSpc>
                <a:spcPct val="90000"/>
              </a:lnSpc>
            </a:pPr>
            <a:r>
              <a:rPr lang="en-US" dirty="0" err="1"/>
              <a:t>Sociometrically</a:t>
            </a:r>
            <a:r>
              <a:rPr lang="en-US" dirty="0"/>
              <a:t> Popular</a:t>
            </a:r>
          </a:p>
          <a:p>
            <a:pPr lvl="1">
              <a:lnSpc>
                <a:spcPct val="90000"/>
              </a:lnSpc>
            </a:pPr>
            <a:r>
              <a:rPr lang="en-US" dirty="0"/>
              <a:t>Skilled at initiating and maintaining positive relationships</a:t>
            </a:r>
          </a:p>
          <a:p>
            <a:pPr lvl="1">
              <a:lnSpc>
                <a:spcPct val="90000"/>
              </a:lnSpc>
            </a:pPr>
            <a:r>
              <a:rPr lang="en-US" dirty="0"/>
              <a:t>Able to share frame of reference with new group; cooperative</a:t>
            </a:r>
          </a:p>
          <a:p>
            <a:pPr lvl="1">
              <a:lnSpc>
                <a:spcPct val="90000"/>
              </a:lnSpc>
            </a:pPr>
            <a:r>
              <a:rPr lang="en-US" dirty="0"/>
              <a:t>Engage others vs. draw attention to self</a:t>
            </a:r>
          </a:p>
          <a:p>
            <a:pPr lvl="1">
              <a:lnSpc>
                <a:spcPct val="90000"/>
              </a:lnSpc>
            </a:pPr>
            <a:r>
              <a:rPr lang="en-US" dirty="0"/>
              <a:t>Negotiate and compromise in conflict</a:t>
            </a:r>
          </a:p>
          <a:p>
            <a:pPr>
              <a:lnSpc>
                <a:spcPct val="90000"/>
              </a:lnSpc>
            </a:pPr>
            <a:endParaRPr lang="en-US" dirty="0"/>
          </a:p>
          <a:p>
            <a:pPr>
              <a:lnSpc>
                <a:spcPct val="90000"/>
              </a:lnSpc>
            </a:pPr>
            <a:r>
              <a:rPr lang="en-US" dirty="0"/>
              <a:t>vs. Perceived Popular </a:t>
            </a:r>
          </a:p>
          <a:p>
            <a:pPr lvl="1">
              <a:lnSpc>
                <a:spcPct val="90000"/>
              </a:lnSpc>
            </a:pPr>
            <a:r>
              <a:rPr lang="en-US" dirty="0"/>
              <a:t>= dominant, aggressive, stuck-up?</a:t>
            </a:r>
          </a:p>
        </p:txBody>
      </p:sp>
      <p:sp>
        <p:nvSpPr>
          <p:cNvPr id="2" name="Footer Placeholder 1"/>
          <p:cNvSpPr>
            <a:spLocks noGrp="1"/>
          </p:cNvSpPr>
          <p:nvPr>
            <p:ph type="ftr" sz="quarter" idx="11"/>
          </p:nvPr>
        </p:nvSpPr>
        <p:spPr/>
        <p:txBody>
          <a:bodyPr/>
          <a:lstStyle/>
          <a:p>
            <a:r>
              <a:rPr lang="en-US"/>
              <a:t>Messinger</a:t>
            </a:r>
          </a:p>
        </p:txBody>
      </p:sp>
    </p:spTree>
    <p:extLst>
      <p:ext uri="{BB962C8B-B14F-4D97-AF65-F5344CB8AC3E}">
        <p14:creationId xmlns:p14="http://schemas.microsoft.com/office/powerpoint/2010/main" val="352282177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8067"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ltLang="en-US" sz="1400"/>
              <a:t>Messinger</a:t>
            </a:r>
          </a:p>
        </p:txBody>
      </p:sp>
      <p:sp>
        <p:nvSpPr>
          <p:cNvPr id="88069" name="Rectangle 2"/>
          <p:cNvSpPr>
            <a:spLocks noGrp="1" noChangeArrowheads="1"/>
          </p:cNvSpPr>
          <p:nvPr>
            <p:ph type="title"/>
          </p:nvPr>
        </p:nvSpPr>
        <p:spPr>
          <a:xfrm>
            <a:off x="533400" y="228600"/>
            <a:ext cx="8610600" cy="1104900"/>
          </a:xfrm>
        </p:spPr>
        <p:txBody>
          <a:bodyPr>
            <a:normAutofit fontScale="90000"/>
          </a:bodyPr>
          <a:lstStyle/>
          <a:p>
            <a:r>
              <a:rPr lang="en-US" altLang="en-US" dirty="0"/>
              <a:t>Antisocial &amp; </a:t>
            </a:r>
            <a:r>
              <a:rPr lang="en-US" altLang="en-US" dirty="0" err="1"/>
              <a:t>prosocial</a:t>
            </a:r>
            <a:r>
              <a:rPr lang="en-US" altLang="en-US" dirty="0"/>
              <a:t> popular boys</a:t>
            </a:r>
            <a:br>
              <a:rPr lang="en-US" altLang="en-US" dirty="0"/>
            </a:br>
            <a:r>
              <a:rPr lang="en-US" altLang="en-US" sz="4800" dirty="0"/>
              <a:t>prominent  classroom groups</a:t>
            </a:r>
            <a:endParaRPr lang="en-US" altLang="en-US" dirty="0"/>
          </a:p>
        </p:txBody>
      </p:sp>
      <p:sp>
        <p:nvSpPr>
          <p:cNvPr id="88070" name="Rectangle 3"/>
          <p:cNvSpPr>
            <a:spLocks noGrp="1" noChangeArrowheads="1"/>
          </p:cNvSpPr>
          <p:nvPr>
            <p:ph type="body" idx="1"/>
          </p:nvPr>
        </p:nvSpPr>
        <p:spPr>
          <a:xfrm>
            <a:off x="457200" y="1775191"/>
            <a:ext cx="5105400" cy="4625609"/>
          </a:xfrm>
        </p:spPr>
        <p:txBody>
          <a:bodyPr>
            <a:normAutofit/>
          </a:bodyPr>
          <a:lstStyle/>
          <a:p>
            <a:pPr>
              <a:lnSpc>
                <a:spcPct val="90000"/>
              </a:lnSpc>
            </a:pPr>
            <a:r>
              <a:rPr lang="en-US" altLang="en-US" sz="2800" dirty="0"/>
              <a:t>Popular pro-social boys </a:t>
            </a:r>
          </a:p>
          <a:p>
            <a:pPr lvl="1">
              <a:lnSpc>
                <a:spcPct val="90000"/>
              </a:lnSpc>
            </a:pPr>
            <a:r>
              <a:rPr lang="en-US" altLang="en-US" sz="2400" dirty="0"/>
              <a:t>High Academic, </a:t>
            </a:r>
            <a:r>
              <a:rPr lang="en-US" altLang="en-US" sz="2400" dirty="0" err="1"/>
              <a:t>Affiliative</a:t>
            </a:r>
            <a:r>
              <a:rPr lang="en-US" altLang="en-US" sz="2400" dirty="0"/>
              <a:t>, Popular, Winning</a:t>
            </a:r>
          </a:p>
          <a:p>
            <a:pPr>
              <a:lnSpc>
                <a:spcPct val="90000"/>
              </a:lnSpc>
            </a:pPr>
            <a:r>
              <a:rPr lang="en-US" altLang="en-US" sz="2800" dirty="0"/>
              <a:t>Popular anti-social boys </a:t>
            </a:r>
          </a:p>
          <a:p>
            <a:pPr lvl="1">
              <a:lnSpc>
                <a:spcPct val="90000"/>
              </a:lnSpc>
            </a:pPr>
            <a:r>
              <a:rPr lang="en-US" altLang="en-US" sz="2400" dirty="0"/>
              <a:t>High Aggressive, Popular, Winning</a:t>
            </a:r>
          </a:p>
          <a:p>
            <a:pPr>
              <a:lnSpc>
                <a:spcPct val="90000"/>
              </a:lnSpc>
            </a:pPr>
            <a:r>
              <a:rPr lang="en-US" altLang="en-US" sz="2800" dirty="0"/>
              <a:t>Differentiated by teacher ratings</a:t>
            </a:r>
          </a:p>
          <a:p>
            <a:pPr lvl="1">
              <a:lnSpc>
                <a:spcPct val="90000"/>
              </a:lnSpc>
            </a:pPr>
            <a:r>
              <a:rPr lang="en-US" altLang="en-US" sz="2400" dirty="0"/>
              <a:t>And self &amp; peer nominations</a:t>
            </a:r>
          </a:p>
          <a:p>
            <a:pPr lvl="3">
              <a:lnSpc>
                <a:spcPct val="90000"/>
              </a:lnSpc>
            </a:pPr>
            <a:r>
              <a:rPr lang="en-US" altLang="en-US" sz="1200" dirty="0" err="1">
                <a:hlinkClick r:id="rId3"/>
              </a:rPr>
              <a:t>Rodkin</a:t>
            </a:r>
            <a:r>
              <a:rPr lang="en-US" altLang="en-US" sz="1200" dirty="0">
                <a:hlinkClick r:id="rId3"/>
              </a:rPr>
              <a:t> &amp; Farmer. (2000). Heterogeneity of Popular Boys: Antisocial and </a:t>
            </a:r>
            <a:r>
              <a:rPr lang="en-US" altLang="en-US" sz="1200" dirty="0" err="1">
                <a:hlinkClick r:id="rId3"/>
              </a:rPr>
              <a:t>Prosocial</a:t>
            </a:r>
            <a:r>
              <a:rPr lang="en-US" altLang="en-US" sz="1200" dirty="0">
                <a:hlinkClick r:id="rId3"/>
              </a:rPr>
              <a:t> Configurations. Developmental Psychology, 36(1), 14-24 </a:t>
            </a:r>
            <a:r>
              <a:rPr lang="en-US" altLang="en-US" sz="1200" dirty="0"/>
              <a:t> </a:t>
            </a:r>
          </a:p>
        </p:txBody>
      </p:sp>
      <p:pic>
        <p:nvPicPr>
          <p:cNvPr id="7" name="Picture 4" descr="S_dev36114fig1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1200" y="1600200"/>
            <a:ext cx="3324616"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2770302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pPr algn="ctr"/>
            <a:r>
              <a:rPr lang="en-US" dirty="0"/>
              <a:t>Shyness only related to observed responses….</a:t>
            </a:r>
            <a:r>
              <a:rPr lang="en-US" i="1" dirty="0"/>
              <a:t>not self-reports </a:t>
            </a:r>
          </a:p>
        </p:txBody>
      </p:sp>
      <p:pic>
        <p:nvPicPr>
          <p:cNvPr id="4" name="Picture 3"/>
          <p:cNvPicPr/>
          <p:nvPr/>
        </p:nvPicPr>
        <p:blipFill>
          <a:blip r:embed="rId3"/>
          <a:srcRect/>
          <a:stretch>
            <a:fillRect/>
          </a:stretch>
        </p:blipFill>
        <p:spPr bwMode="auto">
          <a:xfrm>
            <a:off x="1371600" y="1828800"/>
            <a:ext cx="6934200" cy="4204335"/>
          </a:xfrm>
          <a:prstGeom prst="rect">
            <a:avLst/>
          </a:prstGeom>
          <a:solidFill>
            <a:srgbClr val="FFFFFF"/>
          </a:solidFill>
          <a:ln w="9525">
            <a:noFill/>
            <a:miter lim="800000"/>
            <a:headEnd/>
            <a:tailEnd/>
          </a:ln>
        </p:spPr>
      </p:pic>
      <p:sp>
        <p:nvSpPr>
          <p:cNvPr id="2" name="TextBox 1"/>
          <p:cNvSpPr txBox="1"/>
          <p:nvPr/>
        </p:nvSpPr>
        <p:spPr>
          <a:xfrm>
            <a:off x="6019800" y="6347990"/>
            <a:ext cx="2964017" cy="307777"/>
          </a:xfrm>
          <a:prstGeom prst="rect">
            <a:avLst/>
          </a:prstGeom>
          <a:noFill/>
        </p:spPr>
        <p:txBody>
          <a:bodyPr wrap="none" rtlCol="0">
            <a:spAutoFit/>
          </a:bodyPr>
          <a:lstStyle/>
          <a:p>
            <a:r>
              <a:rPr lang="en-US" sz="1400" dirty="0"/>
              <a:t>Walker et al., </a:t>
            </a:r>
            <a:r>
              <a:rPr lang="en-US" sz="1400" i="1" dirty="0"/>
              <a:t>revision under review</a:t>
            </a:r>
          </a:p>
        </p:txBody>
      </p:sp>
      <p:sp>
        <p:nvSpPr>
          <p:cNvPr id="5" name="Footer Placeholder 4"/>
          <p:cNvSpPr>
            <a:spLocks noGrp="1"/>
          </p:cNvSpPr>
          <p:nvPr>
            <p:ph type="ftr" sz="quarter" idx="11"/>
          </p:nvPr>
        </p:nvSpPr>
        <p:spPr/>
        <p:txBody>
          <a:bodyPr/>
          <a:lstStyle/>
          <a:p>
            <a:r>
              <a:rPr lang="en-US"/>
              <a:t>Messinger</a:t>
            </a:r>
          </a:p>
        </p:txBody>
      </p:sp>
    </p:spTree>
    <p:extLst>
      <p:ext uri="{BB962C8B-B14F-4D97-AF65-F5344CB8AC3E}">
        <p14:creationId xmlns:p14="http://schemas.microsoft.com/office/powerpoint/2010/main" val="262186194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77890" name="Rectangle 2"/>
          <p:cNvSpPr>
            <a:spLocks noGrp="1" noChangeArrowheads="1"/>
          </p:cNvSpPr>
          <p:nvPr>
            <p:ph type="title"/>
          </p:nvPr>
        </p:nvSpPr>
        <p:spPr/>
        <p:txBody>
          <a:bodyPr>
            <a:normAutofit fontScale="90000"/>
          </a:bodyPr>
          <a:lstStyle/>
          <a:p>
            <a:pPr algn="ctr"/>
            <a:r>
              <a:rPr lang="en-US" sz="4000" dirty="0"/>
              <a:t>Peer Acceptance and </a:t>
            </a:r>
            <a:br>
              <a:rPr lang="en-US" sz="4000" dirty="0"/>
            </a:br>
            <a:r>
              <a:rPr lang="en-US" sz="4000" dirty="0"/>
              <a:t>Social Outcomes</a:t>
            </a:r>
          </a:p>
        </p:txBody>
      </p:sp>
      <p:sp>
        <p:nvSpPr>
          <p:cNvPr id="677891" name="Rectangle 3"/>
          <p:cNvSpPr>
            <a:spLocks noGrp="1" noChangeArrowheads="1"/>
          </p:cNvSpPr>
          <p:nvPr>
            <p:ph type="body" sz="half" idx="1"/>
          </p:nvPr>
        </p:nvSpPr>
        <p:spPr>
          <a:xfrm>
            <a:off x="457200" y="1600200"/>
            <a:ext cx="8001000" cy="4530725"/>
          </a:xfrm>
        </p:spPr>
        <p:txBody>
          <a:bodyPr/>
          <a:lstStyle/>
          <a:p>
            <a:r>
              <a:rPr lang="en-US" sz="2800" dirty="0"/>
              <a:t>Aggressive rejection predicts externalizing      problems</a:t>
            </a:r>
          </a:p>
          <a:p>
            <a:pPr>
              <a:buNone/>
            </a:pPr>
            <a:endParaRPr lang="en-US" sz="2800" dirty="0"/>
          </a:p>
          <a:p>
            <a:r>
              <a:rPr lang="en-US" sz="2800" dirty="0"/>
              <a:t>Anxious/withdrawn rejection predicts                 internalizing problems</a:t>
            </a:r>
          </a:p>
          <a:p>
            <a:endParaRPr lang="en-US" sz="2800" dirty="0"/>
          </a:p>
          <a:p>
            <a:r>
              <a:rPr lang="en-US" sz="2800" dirty="0"/>
              <a:t>Potential mechanisms?</a:t>
            </a:r>
          </a:p>
        </p:txBody>
      </p:sp>
      <p:sp>
        <p:nvSpPr>
          <p:cNvPr id="2" name="Footer Placeholder 1"/>
          <p:cNvSpPr>
            <a:spLocks noGrp="1"/>
          </p:cNvSpPr>
          <p:nvPr>
            <p:ph type="ftr" sz="quarter" idx="11"/>
          </p:nvPr>
        </p:nvSpPr>
        <p:spPr/>
        <p:txBody>
          <a:bodyPr/>
          <a:lstStyle/>
          <a:p>
            <a:r>
              <a:rPr lang="en-US"/>
              <a:t>Messinger</a:t>
            </a:r>
          </a:p>
        </p:txBody>
      </p:sp>
    </p:spTree>
    <p:extLst>
      <p:ext uri="{BB962C8B-B14F-4D97-AF65-F5344CB8AC3E}">
        <p14:creationId xmlns:p14="http://schemas.microsoft.com/office/powerpoint/2010/main" val="382041388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8914" name="Rectangle 2"/>
          <p:cNvSpPr>
            <a:spLocks noGrp="1" noChangeArrowheads="1"/>
          </p:cNvSpPr>
          <p:nvPr>
            <p:ph type="title"/>
          </p:nvPr>
        </p:nvSpPr>
        <p:spPr/>
        <p:txBody>
          <a:bodyPr>
            <a:normAutofit fontScale="90000"/>
          </a:bodyPr>
          <a:lstStyle/>
          <a:p>
            <a:pPr algn="ctr"/>
            <a:r>
              <a:rPr lang="en-US" sz="4000" dirty="0"/>
              <a:t>Contributing factors to individual differences in peer relationships</a:t>
            </a:r>
          </a:p>
        </p:txBody>
      </p:sp>
      <p:sp>
        <p:nvSpPr>
          <p:cNvPr id="678915" name="Rectangle 3"/>
          <p:cNvSpPr>
            <a:spLocks noGrp="1" noChangeArrowheads="1"/>
          </p:cNvSpPr>
          <p:nvPr>
            <p:ph type="body" idx="4294967295"/>
          </p:nvPr>
        </p:nvSpPr>
        <p:spPr>
          <a:xfrm>
            <a:off x="457200" y="1646237"/>
            <a:ext cx="8229600" cy="4526280"/>
          </a:xfrm>
          <a:prstGeom prst="rect">
            <a:avLst/>
          </a:prstGeom>
        </p:spPr>
        <p:txBody>
          <a:bodyPr/>
          <a:lstStyle/>
          <a:p>
            <a:pPr>
              <a:lnSpc>
                <a:spcPct val="90000"/>
              </a:lnSpc>
            </a:pPr>
            <a:r>
              <a:rPr lang="en-US" sz="2800" dirty="0"/>
              <a:t>Temperament</a:t>
            </a:r>
          </a:p>
          <a:p>
            <a:pPr lvl="1">
              <a:lnSpc>
                <a:spcPct val="90000"/>
              </a:lnSpc>
            </a:pPr>
            <a:r>
              <a:rPr lang="en-US" sz="2400" dirty="0"/>
              <a:t>Difficult temperament </a:t>
            </a:r>
          </a:p>
          <a:p>
            <a:pPr lvl="1">
              <a:lnSpc>
                <a:spcPct val="90000"/>
              </a:lnSpc>
            </a:pPr>
            <a:r>
              <a:rPr lang="en-US" sz="2400" dirty="0"/>
              <a:t>Emotion regulation</a:t>
            </a:r>
          </a:p>
          <a:p>
            <a:pPr lvl="1">
              <a:lnSpc>
                <a:spcPct val="90000"/>
              </a:lnSpc>
            </a:pPr>
            <a:r>
              <a:rPr lang="en-US" sz="2400" dirty="0"/>
              <a:t>Shyness/Inhibition</a:t>
            </a:r>
          </a:p>
          <a:p>
            <a:pPr lvl="1">
              <a:lnSpc>
                <a:spcPct val="90000"/>
              </a:lnSpc>
              <a:buFontTx/>
              <a:buNone/>
            </a:pPr>
            <a:endParaRPr lang="en-US" sz="2400" dirty="0"/>
          </a:p>
          <a:p>
            <a:pPr>
              <a:lnSpc>
                <a:spcPct val="90000"/>
              </a:lnSpc>
            </a:pPr>
            <a:r>
              <a:rPr lang="en-US" sz="2800" dirty="0"/>
              <a:t>Parenting</a:t>
            </a:r>
          </a:p>
          <a:p>
            <a:pPr lvl="1">
              <a:lnSpc>
                <a:spcPct val="90000"/>
              </a:lnSpc>
            </a:pPr>
            <a:r>
              <a:rPr lang="en-US" sz="2400" dirty="0"/>
              <a:t>Attachment and internal working models of                   interpersonal relationships</a:t>
            </a:r>
          </a:p>
          <a:p>
            <a:pPr lvl="1">
              <a:lnSpc>
                <a:spcPct val="90000"/>
              </a:lnSpc>
            </a:pPr>
            <a:r>
              <a:rPr lang="en-US" sz="2400" dirty="0"/>
              <a:t>Specific parenting behaviors</a:t>
            </a:r>
          </a:p>
          <a:p>
            <a:pPr lvl="2">
              <a:lnSpc>
                <a:spcPct val="90000"/>
              </a:lnSpc>
            </a:pPr>
            <a:r>
              <a:rPr lang="en-US" sz="2000" dirty="0"/>
              <a:t>Facilitating opportunities for peer interaction</a:t>
            </a:r>
          </a:p>
          <a:p>
            <a:pPr lvl="2">
              <a:lnSpc>
                <a:spcPct val="90000"/>
              </a:lnSpc>
            </a:pPr>
            <a:r>
              <a:rPr lang="en-US" sz="2000" dirty="0"/>
              <a:t>Socialization processes</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1728" y="1600200"/>
            <a:ext cx="2971800" cy="2000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Footer Placeholder 1"/>
          <p:cNvSpPr>
            <a:spLocks noGrp="1"/>
          </p:cNvSpPr>
          <p:nvPr>
            <p:ph type="ftr" sz="quarter" idx="11"/>
          </p:nvPr>
        </p:nvSpPr>
        <p:spPr/>
        <p:txBody>
          <a:bodyPr/>
          <a:lstStyle/>
          <a:p>
            <a:r>
              <a:rPr lang="en-US"/>
              <a:t>Messinger</a:t>
            </a:r>
          </a:p>
        </p:txBody>
      </p:sp>
    </p:spTree>
    <p:extLst>
      <p:ext uri="{BB962C8B-B14F-4D97-AF65-F5344CB8AC3E}">
        <p14:creationId xmlns:p14="http://schemas.microsoft.com/office/powerpoint/2010/main" val="358003694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r>
              <a:rPr lang="en-US" altLang="en-US"/>
              <a:t>Parenting and peers	</a:t>
            </a:r>
          </a:p>
        </p:txBody>
      </p:sp>
      <p:sp>
        <p:nvSpPr>
          <p:cNvPr id="64515" name="Rectangle 3"/>
          <p:cNvSpPr>
            <a:spLocks noGrp="1" noChangeArrowheads="1"/>
          </p:cNvSpPr>
          <p:nvPr>
            <p:ph idx="1"/>
          </p:nvPr>
        </p:nvSpPr>
        <p:spPr/>
        <p:txBody>
          <a:bodyPr/>
          <a:lstStyle/>
          <a:p>
            <a:pPr>
              <a:lnSpc>
                <a:spcPct val="90000"/>
              </a:lnSpc>
            </a:pPr>
            <a:r>
              <a:rPr lang="en-US" altLang="en-US"/>
              <a:t>Security of attachment has a pervasive moderate impact on quality of peer relations</a:t>
            </a:r>
          </a:p>
          <a:p>
            <a:pPr>
              <a:lnSpc>
                <a:spcPct val="90000"/>
              </a:lnSpc>
            </a:pPr>
            <a:r>
              <a:rPr lang="en-US" altLang="en-US"/>
              <a:t>Parenting beliefs influence behaviors influencing social competence &amp; peer relations </a:t>
            </a:r>
          </a:p>
          <a:p>
            <a:pPr lvl="1">
              <a:lnSpc>
                <a:spcPct val="90000"/>
              </a:lnSpc>
            </a:pPr>
            <a:r>
              <a:rPr lang="en-US" altLang="en-US"/>
              <a:t>Child-directed parenting </a:t>
            </a:r>
            <a:r>
              <a:rPr lang="en-US" altLang="en-US">
                <a:sym typeface="Wingdings" pitchFamily="2" charset="2"/>
              </a:rPr>
              <a:t> </a:t>
            </a:r>
            <a:r>
              <a:rPr lang="en-US" altLang="en-US"/>
              <a:t>pos. peer relations</a:t>
            </a:r>
          </a:p>
          <a:p>
            <a:pPr lvl="1">
              <a:lnSpc>
                <a:spcPct val="90000"/>
              </a:lnSpc>
            </a:pPr>
            <a:r>
              <a:rPr lang="en-US" altLang="en-US"/>
              <a:t>Inept parenting </a:t>
            </a:r>
            <a:r>
              <a:rPr lang="en-US" altLang="en-US">
                <a:sym typeface="Wingdings" pitchFamily="2" charset="2"/>
              </a:rPr>
              <a:t> antisocial behavior  peer rejection</a:t>
            </a:r>
            <a:endParaRPr lang="en-US" altLang="en-US"/>
          </a:p>
          <a:p>
            <a:pPr lvl="2">
              <a:lnSpc>
                <a:spcPct val="90000"/>
              </a:lnSpc>
            </a:pPr>
            <a:r>
              <a:rPr lang="en-US" altLang="en-US"/>
              <a:t>But reverse cycle is also plausible</a:t>
            </a:r>
          </a:p>
        </p:txBody>
      </p:sp>
      <p:sp>
        <p:nvSpPr>
          <p:cNvPr id="64517"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ltLang="en-US" sz="1400"/>
              <a:t>Messinger</a:t>
            </a:r>
          </a:p>
        </p:txBody>
      </p:sp>
    </p:spTree>
    <p:extLst>
      <p:ext uri="{BB962C8B-B14F-4D97-AF65-F5344CB8AC3E}">
        <p14:creationId xmlns:p14="http://schemas.microsoft.com/office/powerpoint/2010/main" val="317561816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79938" name="Rectangle 2"/>
          <p:cNvSpPr>
            <a:spLocks noGrp="1" noChangeArrowheads="1"/>
          </p:cNvSpPr>
          <p:nvPr>
            <p:ph type="title"/>
          </p:nvPr>
        </p:nvSpPr>
        <p:spPr/>
        <p:txBody>
          <a:bodyPr>
            <a:normAutofit fontScale="90000"/>
          </a:bodyPr>
          <a:lstStyle/>
          <a:p>
            <a:pPr algn="ctr"/>
            <a:r>
              <a:rPr lang="en-US" sz="4000" dirty="0"/>
              <a:t>Peer Relationships in Cultural Contexts</a:t>
            </a:r>
          </a:p>
        </p:txBody>
      </p:sp>
      <p:sp>
        <p:nvSpPr>
          <p:cNvPr id="679939" name="Rectangle 3"/>
          <p:cNvSpPr>
            <a:spLocks noGrp="1" noChangeArrowheads="1"/>
          </p:cNvSpPr>
          <p:nvPr>
            <p:ph type="body" idx="4294967295"/>
          </p:nvPr>
        </p:nvSpPr>
        <p:spPr>
          <a:xfrm>
            <a:off x="457200" y="1646237"/>
            <a:ext cx="8229600" cy="4526280"/>
          </a:xfrm>
          <a:prstGeom prst="rect">
            <a:avLst/>
          </a:prstGeom>
        </p:spPr>
        <p:txBody>
          <a:bodyPr/>
          <a:lstStyle/>
          <a:p>
            <a:r>
              <a:rPr lang="en-US" dirty="0"/>
              <a:t>Different meanings assigned to social behaviors in different cultural contexts</a:t>
            </a:r>
          </a:p>
          <a:p>
            <a:pPr lvl="1"/>
            <a:r>
              <a:rPr lang="en-US" dirty="0">
                <a:sym typeface="Wingdings" pitchFamily="2" charset="2"/>
              </a:rPr>
              <a:t>Aggression</a:t>
            </a:r>
          </a:p>
          <a:p>
            <a:pPr lvl="1"/>
            <a:r>
              <a:rPr lang="en-US" dirty="0">
                <a:sym typeface="Wingdings" pitchFamily="2" charset="2"/>
              </a:rPr>
              <a:t>Shyness</a:t>
            </a:r>
          </a:p>
          <a:p>
            <a:pPr lvl="1">
              <a:buFontTx/>
              <a:buNone/>
            </a:pPr>
            <a:endParaRPr lang="en-US" dirty="0">
              <a:sym typeface="Wingdings" pitchFamily="2" charset="2"/>
            </a:endParaRPr>
          </a:p>
          <a:p>
            <a:pPr lvl="1"/>
            <a:endParaRPr lang="en-US" dirty="0"/>
          </a:p>
        </p:txBody>
      </p:sp>
      <p:sp>
        <p:nvSpPr>
          <p:cNvPr id="2" name="Footer Placeholder 1"/>
          <p:cNvSpPr>
            <a:spLocks noGrp="1"/>
          </p:cNvSpPr>
          <p:nvPr>
            <p:ph type="ftr" sz="quarter" idx="11"/>
          </p:nvPr>
        </p:nvSpPr>
        <p:spPr/>
        <p:txBody>
          <a:bodyPr/>
          <a:lstStyle/>
          <a:p>
            <a:r>
              <a:rPr lang="en-US"/>
              <a:t>Messinger</a:t>
            </a:r>
          </a:p>
        </p:txBody>
      </p:sp>
    </p:spTree>
    <p:extLst>
      <p:ext uri="{BB962C8B-B14F-4D97-AF65-F5344CB8AC3E}">
        <p14:creationId xmlns:p14="http://schemas.microsoft.com/office/powerpoint/2010/main" val="148852009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8194" name="Rectangle 2"/>
          <p:cNvSpPr>
            <a:spLocks noGrp="1" noChangeArrowheads="1"/>
          </p:cNvSpPr>
          <p:nvPr>
            <p:ph type="title"/>
          </p:nvPr>
        </p:nvSpPr>
        <p:spPr>
          <a:xfrm>
            <a:off x="304800" y="228600"/>
            <a:ext cx="8229600" cy="1143000"/>
          </a:xfrm>
        </p:spPr>
        <p:txBody>
          <a:bodyPr>
            <a:normAutofit fontScale="90000"/>
          </a:bodyPr>
          <a:lstStyle/>
          <a:p>
            <a:pPr algn="ctr"/>
            <a:r>
              <a:rPr lang="en-US" sz="4000" dirty="0"/>
              <a:t>Peer Acceptance and </a:t>
            </a:r>
            <a:br>
              <a:rPr lang="en-US" sz="4000" dirty="0"/>
            </a:br>
            <a:r>
              <a:rPr lang="en-US" sz="4000" dirty="0"/>
              <a:t>Social Cognition</a:t>
            </a:r>
          </a:p>
        </p:txBody>
      </p:sp>
      <p:sp>
        <p:nvSpPr>
          <p:cNvPr id="648195" name="Rectangle 3"/>
          <p:cNvSpPr>
            <a:spLocks noGrp="1" noChangeArrowheads="1"/>
          </p:cNvSpPr>
          <p:nvPr>
            <p:ph type="body" sz="half" idx="1"/>
          </p:nvPr>
        </p:nvSpPr>
        <p:spPr>
          <a:xfrm>
            <a:off x="152400" y="1600200"/>
            <a:ext cx="3048000" cy="4530725"/>
          </a:xfrm>
        </p:spPr>
        <p:txBody>
          <a:bodyPr/>
          <a:lstStyle/>
          <a:p>
            <a:r>
              <a:rPr lang="en-US" sz="2800" dirty="0"/>
              <a:t>Social information             processing</a:t>
            </a:r>
          </a:p>
          <a:p>
            <a:endParaRPr lang="en-US" sz="2800" dirty="0"/>
          </a:p>
        </p:txBody>
      </p:sp>
      <p:pic>
        <p:nvPicPr>
          <p:cNvPr id="648196" name="Picture 4" descr="sps"/>
          <p:cNvPicPr>
            <a:picLocks noGrp="1" noChangeAspect="1" noChangeArrowheads="1"/>
          </p:cNvPicPr>
          <p:nvPr>
            <p:ph sz="half" idx="2"/>
          </p:nvPr>
        </p:nvPicPr>
        <p:blipFill>
          <a:blip r:embed="rId3" cstate="print"/>
          <a:srcRect/>
          <a:stretch>
            <a:fillRect/>
          </a:stretch>
        </p:blipFill>
        <p:spPr>
          <a:xfrm>
            <a:off x="3101823" y="1600199"/>
            <a:ext cx="6042178" cy="4760913"/>
          </a:xfrm>
          <a:noFill/>
          <a:ln/>
        </p:spPr>
      </p:pic>
      <p:sp>
        <p:nvSpPr>
          <p:cNvPr id="648198" name="Text Box 6"/>
          <p:cNvSpPr txBox="1">
            <a:spLocks noChangeArrowheads="1"/>
          </p:cNvSpPr>
          <p:nvPr/>
        </p:nvSpPr>
        <p:spPr bwMode="auto">
          <a:xfrm>
            <a:off x="3810000" y="6361113"/>
            <a:ext cx="5200650" cy="366712"/>
          </a:xfrm>
          <a:prstGeom prst="rect">
            <a:avLst/>
          </a:prstGeom>
          <a:noFill/>
          <a:ln w="9525">
            <a:noFill/>
            <a:miter lim="800000"/>
            <a:headEnd/>
            <a:tailEnd/>
          </a:ln>
          <a:effectLst/>
        </p:spPr>
        <p:txBody>
          <a:bodyPr wrap="none">
            <a:spAutoFit/>
          </a:bodyPr>
          <a:lstStyle/>
          <a:p>
            <a:r>
              <a:rPr lang="en-US"/>
              <a:t>See Rubin &amp; Krasnor, 1986; Crick &amp; Dodge, 1994</a:t>
            </a: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10800" y="2590800"/>
            <a:ext cx="4905375" cy="3619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Footer Placeholder 1"/>
          <p:cNvSpPr>
            <a:spLocks noGrp="1"/>
          </p:cNvSpPr>
          <p:nvPr>
            <p:ph type="ftr" sz="quarter" idx="11"/>
          </p:nvPr>
        </p:nvSpPr>
        <p:spPr/>
        <p:txBody>
          <a:bodyPr/>
          <a:lstStyle/>
          <a:p>
            <a:r>
              <a:rPr lang="en-US"/>
              <a:t>Messinger</a:t>
            </a:r>
          </a:p>
        </p:txBody>
      </p:sp>
      <p:sp>
        <p:nvSpPr>
          <p:cNvPr id="4" name="Rectangle 3"/>
          <p:cNvSpPr/>
          <p:nvPr/>
        </p:nvSpPr>
        <p:spPr>
          <a:xfrm>
            <a:off x="9696450" y="481698"/>
            <a:ext cx="4572000" cy="646331"/>
          </a:xfrm>
          <a:prstGeom prst="rect">
            <a:avLst/>
          </a:prstGeom>
        </p:spPr>
        <p:txBody>
          <a:bodyPr>
            <a:spAutoFit/>
          </a:bodyPr>
          <a:lstStyle/>
          <a:p>
            <a:r>
              <a:rPr lang="en-US" dirty="0"/>
              <a:t>Differences based on        </a:t>
            </a:r>
            <a:r>
              <a:rPr lang="en-US" dirty="0" err="1"/>
              <a:t>sociometric</a:t>
            </a:r>
            <a:r>
              <a:rPr lang="en-US" dirty="0"/>
              <a:t> classifications?</a:t>
            </a:r>
          </a:p>
        </p:txBody>
      </p:sp>
    </p:spTree>
    <p:extLst>
      <p:ext uri="{BB962C8B-B14F-4D97-AF65-F5344CB8AC3E}">
        <p14:creationId xmlns:p14="http://schemas.microsoft.com/office/powerpoint/2010/main" val="40817806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6323"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ltLang="en-US" sz="1400"/>
              <a:t>Messinger</a:t>
            </a:r>
          </a:p>
        </p:txBody>
      </p:sp>
      <p:sp>
        <p:nvSpPr>
          <p:cNvPr id="56325" name="Rectangle 2"/>
          <p:cNvSpPr>
            <a:spLocks noGrp="1" noChangeArrowheads="1"/>
          </p:cNvSpPr>
          <p:nvPr>
            <p:ph type="title"/>
          </p:nvPr>
        </p:nvSpPr>
        <p:spPr/>
        <p:txBody>
          <a:bodyPr/>
          <a:lstStyle/>
          <a:p>
            <a:r>
              <a:rPr lang="en-US" altLang="en-US"/>
              <a:t>Early development</a:t>
            </a:r>
          </a:p>
        </p:txBody>
      </p:sp>
      <p:sp>
        <p:nvSpPr>
          <p:cNvPr id="56326" name="Rectangle 3"/>
          <p:cNvSpPr>
            <a:spLocks noGrp="1" noChangeArrowheads="1"/>
          </p:cNvSpPr>
          <p:nvPr>
            <p:ph type="body" idx="1"/>
          </p:nvPr>
        </p:nvSpPr>
        <p:spPr/>
        <p:txBody>
          <a:bodyPr>
            <a:normAutofit lnSpcReduction="10000"/>
          </a:bodyPr>
          <a:lstStyle/>
          <a:p>
            <a:r>
              <a:rPr lang="en-US" altLang="en-US" dirty="0"/>
              <a:t>Infants have rudimentary abilities (to 1 </a:t>
            </a:r>
            <a:r>
              <a:rPr lang="en-US" altLang="en-US" dirty="0" err="1"/>
              <a:t>yr</a:t>
            </a:r>
            <a:r>
              <a:rPr lang="en-US" altLang="en-US" dirty="0"/>
              <a:t>)</a:t>
            </a:r>
          </a:p>
          <a:p>
            <a:pPr lvl="1"/>
            <a:r>
              <a:rPr lang="en-US" altLang="en-US" dirty="0"/>
              <a:t>I.e., increased gazing at peers</a:t>
            </a:r>
          </a:p>
          <a:p>
            <a:r>
              <a:rPr lang="en-US" altLang="en-US" dirty="0"/>
              <a:t>Toddlers</a:t>
            </a:r>
          </a:p>
          <a:p>
            <a:pPr lvl="1"/>
            <a:r>
              <a:rPr lang="en-US" altLang="en-US" dirty="0"/>
              <a:t>Imitate and are aware of being imitated</a:t>
            </a:r>
          </a:p>
          <a:p>
            <a:pPr lvl="2"/>
            <a:r>
              <a:rPr lang="en-US" altLang="en-US" dirty="0"/>
              <a:t>Sister dance </a:t>
            </a:r>
            <a:r>
              <a:rPr lang="en-US" altLang="en-US" sz="1900" dirty="0">
                <a:hlinkClick r:id="rId3"/>
              </a:rPr>
              <a:t>https://www.youtube.com/watch?v=mfzD_kwUXwM</a:t>
            </a:r>
            <a:endParaRPr lang="en-US" altLang="en-US" sz="1900" dirty="0"/>
          </a:p>
          <a:p>
            <a:pPr lvl="2"/>
            <a:r>
              <a:rPr lang="en-US" altLang="en-US" dirty="0"/>
              <a:t>Toddler imitates Rocky video, </a:t>
            </a:r>
            <a:r>
              <a:rPr lang="en-US" altLang="en-US" sz="1200" dirty="0">
                <a:hlinkClick r:id="rId4"/>
              </a:rPr>
              <a:t>https://www.youtube.com/watch?v=yCt89VSRe4w</a:t>
            </a:r>
            <a:endParaRPr lang="en-US" altLang="en-US" sz="1200" dirty="0"/>
          </a:p>
          <a:p>
            <a:pPr lvl="2"/>
            <a:r>
              <a:rPr lang="en-US" altLang="en-US" sz="1200" dirty="0"/>
              <a:t>Baby copies brother (prompted) </a:t>
            </a:r>
            <a:r>
              <a:rPr lang="en-US" altLang="en-US" sz="1200" dirty="0">
                <a:hlinkClick r:id="rId5"/>
              </a:rPr>
              <a:t>https://www.youtube.com/watch?v=4AQMygJwutQ</a:t>
            </a:r>
            <a:endParaRPr lang="en-US" altLang="en-US" sz="1200" dirty="0"/>
          </a:p>
          <a:p>
            <a:pPr lvl="2"/>
            <a:r>
              <a:rPr lang="en-US" altLang="en-US" sz="1200" dirty="0"/>
              <a:t>Baby copies brother poetry recital </a:t>
            </a:r>
            <a:r>
              <a:rPr lang="en-US" altLang="en-US" sz="1200" dirty="0">
                <a:hlinkClick r:id="rId6"/>
              </a:rPr>
              <a:t>https://www.youtube.com/watch?v=TxEbMDLTwlk</a:t>
            </a:r>
            <a:endParaRPr lang="en-US" altLang="en-US" sz="1200" dirty="0"/>
          </a:p>
          <a:p>
            <a:pPr lvl="2"/>
            <a:endParaRPr lang="en-US" altLang="en-US" sz="1200" dirty="0"/>
          </a:p>
          <a:p>
            <a:pPr lvl="2"/>
            <a:endParaRPr lang="en-US" altLang="en-US" sz="1200" dirty="0"/>
          </a:p>
          <a:p>
            <a:pPr lvl="2"/>
            <a:endParaRPr lang="en-US" altLang="en-US" sz="1200" dirty="0"/>
          </a:p>
          <a:p>
            <a:pPr lvl="2"/>
            <a:endParaRPr lang="en-US" altLang="en-US" sz="1200" dirty="0"/>
          </a:p>
          <a:p>
            <a:pPr lvl="1"/>
            <a:r>
              <a:rPr lang="en-US" altLang="en-US" dirty="0"/>
              <a:t>Have reciprocal relationships with specific kids </a:t>
            </a:r>
          </a:p>
          <a:p>
            <a:endParaRPr lang="en-US" altLang="en-US" dirty="0"/>
          </a:p>
        </p:txBody>
      </p:sp>
      <p:sp>
        <p:nvSpPr>
          <p:cNvPr id="2" name="Rectangle 1"/>
          <p:cNvSpPr/>
          <p:nvPr/>
        </p:nvSpPr>
        <p:spPr>
          <a:xfrm>
            <a:off x="8839200" y="3455088"/>
            <a:ext cx="4572000" cy="646331"/>
          </a:xfrm>
          <a:prstGeom prst="rect">
            <a:avLst/>
          </a:prstGeom>
        </p:spPr>
        <p:txBody>
          <a:bodyPr>
            <a:spAutoFit/>
          </a:bodyPr>
          <a:lstStyle/>
          <a:p>
            <a:pPr lvl="2"/>
            <a:r>
              <a:rPr lang="en-US" altLang="en-US" sz="1200" dirty="0"/>
              <a:t>Babies imitating fathers </a:t>
            </a:r>
            <a:r>
              <a:rPr lang="en-US" altLang="en-US" sz="1200" dirty="0">
                <a:hlinkClick r:id="rId7"/>
              </a:rPr>
              <a:t>https://www.youtube.com/watch?v=-y4XHz4d6UU</a:t>
            </a:r>
            <a:r>
              <a:rPr lang="en-US" altLang="en-US" sz="1200" dirty="0"/>
              <a:t> unavailable</a:t>
            </a:r>
          </a:p>
        </p:txBody>
      </p:sp>
    </p:spTree>
    <p:extLst>
      <p:ext uri="{BB962C8B-B14F-4D97-AF65-F5344CB8AC3E}">
        <p14:creationId xmlns:p14="http://schemas.microsoft.com/office/powerpoint/2010/main" val="95197685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49179" y="2492375"/>
            <a:ext cx="6969210" cy="1470025"/>
          </a:xfrm>
        </p:spPr>
        <p:txBody>
          <a:bodyPr>
            <a:normAutofit fontScale="90000"/>
          </a:bodyPr>
          <a:lstStyle/>
          <a:p>
            <a:r>
              <a:rPr lang="en-US" sz="4200" dirty="0">
                <a:latin typeface="Calibri"/>
                <a:cs typeface="Calibri"/>
              </a:rPr>
              <a:t>Peer Victimization and</a:t>
            </a:r>
            <a:r>
              <a:rPr lang="en-US" sz="4400" dirty="0"/>
              <a:t/>
            </a:r>
            <a:br>
              <a:rPr lang="en-US" sz="4400" dirty="0"/>
            </a:br>
            <a:r>
              <a:rPr lang="en-US" sz="4400" dirty="0">
                <a:latin typeface="Calibri" panose="020F0502020204030204" pitchFamily="34" charset="0"/>
                <a:cs typeface="Calibri" panose="020F0502020204030204" pitchFamily="34" charset="0"/>
              </a:rPr>
              <a:t>So</a:t>
            </a:r>
            <a:r>
              <a:rPr lang="en-US" sz="4200" dirty="0">
                <a:latin typeface="Calibri"/>
                <a:cs typeface="Calibri"/>
              </a:rPr>
              <a:t>cial Alienation: Predicting Deviant Peer Affiliation in Middle School</a:t>
            </a:r>
          </a:p>
        </p:txBody>
      </p:sp>
      <p:sp>
        <p:nvSpPr>
          <p:cNvPr id="3" name="Subtitle 2"/>
          <p:cNvSpPr>
            <a:spLocks noGrp="1"/>
          </p:cNvSpPr>
          <p:nvPr>
            <p:ph type="subTitle" idx="1"/>
          </p:nvPr>
        </p:nvSpPr>
        <p:spPr>
          <a:xfrm>
            <a:off x="685800" y="627530"/>
            <a:ext cx="8077200" cy="1499616"/>
          </a:xfrm>
        </p:spPr>
        <p:txBody>
          <a:bodyPr>
            <a:normAutofit/>
          </a:bodyPr>
          <a:lstStyle/>
          <a:p>
            <a:r>
              <a:rPr lang="en-US" sz="2400" dirty="0"/>
              <a:t>Rudolph et al. (2014)</a:t>
            </a:r>
          </a:p>
        </p:txBody>
      </p:sp>
      <p:sp>
        <p:nvSpPr>
          <p:cNvPr id="4" name="Footer Placeholder 3"/>
          <p:cNvSpPr>
            <a:spLocks noGrp="1"/>
          </p:cNvSpPr>
          <p:nvPr>
            <p:ph type="ftr" sz="quarter" idx="11"/>
          </p:nvPr>
        </p:nvSpPr>
        <p:spPr/>
        <p:txBody>
          <a:bodyPr/>
          <a:lstStyle/>
          <a:p>
            <a:r>
              <a:rPr lang="en-US"/>
              <a:t>Messinger</a:t>
            </a:r>
          </a:p>
        </p:txBody>
      </p:sp>
    </p:spTree>
    <p:extLst>
      <p:ext uri="{BB962C8B-B14F-4D97-AF65-F5344CB8AC3E}">
        <p14:creationId xmlns:p14="http://schemas.microsoft.com/office/powerpoint/2010/main" val="360799595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18187" y="1845378"/>
            <a:ext cx="8413197" cy="4920589"/>
          </a:xfrm>
        </p:spPr>
        <p:txBody>
          <a:bodyPr>
            <a:noAutofit/>
          </a:bodyPr>
          <a:lstStyle/>
          <a:p>
            <a:r>
              <a:rPr lang="en-US" sz="2000" dirty="0"/>
              <a:t>Social network theory (</a:t>
            </a:r>
            <a:r>
              <a:rPr lang="en-US" sz="2000" dirty="0" err="1"/>
              <a:t>Lazarsfeld</a:t>
            </a:r>
            <a:r>
              <a:rPr lang="en-US" sz="2000" dirty="0"/>
              <a:t> &amp; Merton, 1954)</a:t>
            </a:r>
          </a:p>
          <a:p>
            <a:pPr lvl="1"/>
            <a:r>
              <a:rPr lang="en-US" sz="2000" dirty="0"/>
              <a:t>Children enter different peer groups based on either (a) </a:t>
            </a:r>
            <a:r>
              <a:rPr lang="en-US" sz="2000" dirty="0" err="1"/>
              <a:t>homophily</a:t>
            </a:r>
            <a:r>
              <a:rPr lang="en-US" sz="2000" dirty="0"/>
              <a:t> selection or (b) default selection</a:t>
            </a:r>
          </a:p>
          <a:p>
            <a:r>
              <a:rPr lang="en-US" sz="2000" dirty="0"/>
              <a:t>PV experiences may disrupt this natural process and cause youth to associate with “deviant peers”</a:t>
            </a:r>
          </a:p>
          <a:p>
            <a:r>
              <a:rPr lang="en-US" sz="2000" dirty="0"/>
              <a:t>However, little is known about social consequences of PV</a:t>
            </a:r>
          </a:p>
          <a:p>
            <a:pPr lvl="1"/>
            <a:r>
              <a:rPr lang="en-US" sz="2000" dirty="0"/>
              <a:t>Youth may be alienated from groups, have a damaged reputation</a:t>
            </a:r>
          </a:p>
          <a:p>
            <a:r>
              <a:rPr lang="en-US" sz="2000" dirty="0"/>
              <a:t>Authors most interested in </a:t>
            </a:r>
            <a:r>
              <a:rPr lang="en-US" sz="2000" i="1" dirty="0"/>
              <a:t>social alienation (SA), </a:t>
            </a:r>
            <a:r>
              <a:rPr lang="en-US" sz="2000" dirty="0"/>
              <a:t>which refers to:</a:t>
            </a:r>
          </a:p>
          <a:p>
            <a:pPr lvl="1"/>
            <a:r>
              <a:rPr lang="en-US" sz="2000" dirty="0"/>
              <a:t>Subjective loneliness </a:t>
            </a:r>
          </a:p>
          <a:p>
            <a:pPr lvl="1"/>
            <a:r>
              <a:rPr lang="en-US" sz="2000" dirty="0"/>
              <a:t>Social dissatisfaction (e.g., feeling excluded) </a:t>
            </a:r>
          </a:p>
          <a:p>
            <a:pPr lvl="1"/>
            <a:r>
              <a:rPr lang="en-US" sz="2000" dirty="0"/>
              <a:t>Social helplessness (e.g., being frustrated, staying away from peers)</a:t>
            </a:r>
          </a:p>
        </p:txBody>
      </p:sp>
      <p:sp>
        <p:nvSpPr>
          <p:cNvPr id="4" name="Title 3"/>
          <p:cNvSpPr>
            <a:spLocks noGrp="1"/>
          </p:cNvSpPr>
          <p:nvPr>
            <p:ph type="title"/>
          </p:nvPr>
        </p:nvSpPr>
        <p:spPr/>
        <p:txBody>
          <a:bodyPr/>
          <a:lstStyle/>
          <a:p>
            <a:r>
              <a:rPr lang="en-US" dirty="0"/>
              <a:t>Social Consequences of PV</a:t>
            </a:r>
          </a:p>
        </p:txBody>
      </p:sp>
      <p:sp>
        <p:nvSpPr>
          <p:cNvPr id="2" name="Footer Placeholder 1"/>
          <p:cNvSpPr>
            <a:spLocks noGrp="1"/>
          </p:cNvSpPr>
          <p:nvPr>
            <p:ph type="ftr" sz="quarter" idx="11"/>
          </p:nvPr>
        </p:nvSpPr>
        <p:spPr/>
        <p:txBody>
          <a:bodyPr/>
          <a:lstStyle/>
          <a:p>
            <a:r>
              <a:rPr lang="en-US"/>
              <a:t>Messinger</a:t>
            </a:r>
          </a:p>
        </p:txBody>
      </p:sp>
    </p:spTree>
    <p:extLst>
      <p:ext uri="{BB962C8B-B14F-4D97-AF65-F5344CB8AC3E}">
        <p14:creationId xmlns:p14="http://schemas.microsoft.com/office/powerpoint/2010/main" val="301786576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Background</a:t>
            </a:r>
          </a:p>
        </p:txBody>
      </p:sp>
      <p:sp>
        <p:nvSpPr>
          <p:cNvPr id="3" name="Content Placeholder 2"/>
          <p:cNvSpPr>
            <a:spLocks noGrp="1"/>
          </p:cNvSpPr>
          <p:nvPr>
            <p:ph idx="1"/>
          </p:nvPr>
        </p:nvSpPr>
        <p:spPr>
          <a:xfrm>
            <a:off x="731688" y="1862345"/>
            <a:ext cx="8005284" cy="4883454"/>
          </a:xfrm>
        </p:spPr>
        <p:txBody>
          <a:bodyPr>
            <a:normAutofit/>
          </a:bodyPr>
          <a:lstStyle/>
          <a:p>
            <a:r>
              <a:rPr lang="en-US" dirty="0"/>
              <a:t>Peer Victimization (PV) can have adverse effects on development</a:t>
            </a:r>
          </a:p>
          <a:p>
            <a:r>
              <a:rPr lang="en-US" dirty="0"/>
              <a:t>Little is known about long-term social consequences of PV</a:t>
            </a:r>
          </a:p>
          <a:p>
            <a:r>
              <a:rPr lang="en-US" dirty="0"/>
              <a:t>Aim was to examine Deviant Peer Affiliation (DPA) as a consequence of PV.</a:t>
            </a:r>
          </a:p>
        </p:txBody>
      </p:sp>
      <p:sp>
        <p:nvSpPr>
          <p:cNvPr id="4" name="Footer Placeholder 3"/>
          <p:cNvSpPr>
            <a:spLocks noGrp="1"/>
          </p:cNvSpPr>
          <p:nvPr>
            <p:ph type="ftr" sz="quarter" idx="11"/>
          </p:nvPr>
        </p:nvSpPr>
        <p:spPr/>
        <p:txBody>
          <a:bodyPr/>
          <a:lstStyle/>
          <a:p>
            <a:r>
              <a:rPr lang="en-US"/>
              <a:t>Messinger</a:t>
            </a:r>
          </a:p>
        </p:txBody>
      </p:sp>
    </p:spTree>
    <p:extLst>
      <p:ext uri="{BB962C8B-B14F-4D97-AF65-F5344CB8AC3E}">
        <p14:creationId xmlns:p14="http://schemas.microsoft.com/office/powerpoint/2010/main" val="204388036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Hypotheses</a:t>
            </a:r>
          </a:p>
        </p:txBody>
      </p:sp>
      <p:grpSp>
        <p:nvGrpSpPr>
          <p:cNvPr id="17" name="Group 16"/>
          <p:cNvGrpSpPr/>
          <p:nvPr/>
        </p:nvGrpSpPr>
        <p:grpSpPr>
          <a:xfrm>
            <a:off x="457200" y="2247900"/>
            <a:ext cx="8229600" cy="1377950"/>
            <a:chOff x="457200" y="1752600"/>
            <a:chExt cx="8229600" cy="1377950"/>
          </a:xfrm>
        </p:grpSpPr>
        <p:sp>
          <p:nvSpPr>
            <p:cNvPr id="8" name="Rectangle 7"/>
            <p:cNvSpPr/>
            <p:nvPr/>
          </p:nvSpPr>
          <p:spPr>
            <a:xfrm>
              <a:off x="457200" y="1752600"/>
              <a:ext cx="2286000" cy="13716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lvl="0" algn="ctr"/>
              <a:r>
                <a:rPr lang="en-US" b="1" dirty="0">
                  <a:solidFill>
                    <a:schemeClr val="tx1"/>
                  </a:solidFill>
                </a:rPr>
                <a:t>Peer Victimization (PV) </a:t>
              </a:r>
              <a:r>
                <a:rPr lang="en-US" dirty="0">
                  <a:solidFill>
                    <a:schemeClr val="tx1"/>
                  </a:solidFill>
                </a:rPr>
                <a:t>in early elementary school</a:t>
              </a:r>
            </a:p>
          </p:txBody>
        </p:sp>
        <p:sp>
          <p:nvSpPr>
            <p:cNvPr id="9" name="Rectangle 8"/>
            <p:cNvSpPr/>
            <p:nvPr/>
          </p:nvSpPr>
          <p:spPr>
            <a:xfrm>
              <a:off x="3429000" y="1752600"/>
              <a:ext cx="2286000" cy="13716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normAutofit fontScale="85000" lnSpcReduction="20000"/>
            </a:bodyPr>
            <a:lstStyle/>
            <a:p>
              <a:pPr lvl="0" algn="ctr"/>
              <a:r>
                <a:rPr lang="en-US" sz="2400" b="1" dirty="0">
                  <a:solidFill>
                    <a:schemeClr val="tx1"/>
                  </a:solidFill>
                </a:rPr>
                <a:t>Social Alienation</a:t>
              </a:r>
            </a:p>
            <a:p>
              <a:pPr lvl="0" algn="ctr"/>
              <a:r>
                <a:rPr lang="en-US" dirty="0">
                  <a:solidFill>
                    <a:schemeClr val="tx1"/>
                  </a:solidFill>
                </a:rPr>
                <a:t>Study 1: Self-reported loneliness and social dissatisfaction</a:t>
              </a:r>
            </a:p>
            <a:p>
              <a:pPr lvl="0" algn="ctr"/>
              <a:r>
                <a:rPr lang="en-US" dirty="0">
                  <a:solidFill>
                    <a:schemeClr val="tx1"/>
                  </a:solidFill>
                </a:rPr>
                <a:t>Study 2: Teacher-reported socially helpless behavior</a:t>
              </a:r>
            </a:p>
          </p:txBody>
        </p:sp>
        <p:sp>
          <p:nvSpPr>
            <p:cNvPr id="10" name="Rectangle 9"/>
            <p:cNvSpPr/>
            <p:nvPr/>
          </p:nvSpPr>
          <p:spPr>
            <a:xfrm>
              <a:off x="6400800" y="1752600"/>
              <a:ext cx="2286000" cy="13716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lvl="0" algn="ctr"/>
              <a:r>
                <a:rPr lang="en-US" b="1" dirty="0">
                  <a:solidFill>
                    <a:schemeClr val="tx1"/>
                  </a:solidFill>
                </a:rPr>
                <a:t>Deviant Peer Affiliation (DPA)</a:t>
              </a:r>
            </a:p>
          </p:txBody>
        </p:sp>
        <p:cxnSp>
          <p:nvCxnSpPr>
            <p:cNvPr id="12" name="Straight Arrow Connector 11"/>
            <p:cNvCxnSpPr>
              <a:stCxn id="8" idx="3"/>
              <a:endCxn id="9" idx="1"/>
            </p:cNvCxnSpPr>
            <p:nvPr/>
          </p:nvCxnSpPr>
          <p:spPr>
            <a:xfrm>
              <a:off x="2743200" y="2438400"/>
              <a:ext cx="685800"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9" idx="3"/>
              <a:endCxn id="10" idx="1"/>
            </p:cNvCxnSpPr>
            <p:nvPr/>
          </p:nvCxnSpPr>
          <p:spPr>
            <a:xfrm>
              <a:off x="5715000" y="2438400"/>
              <a:ext cx="685800"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6" name="Elbow Connector 15"/>
            <p:cNvCxnSpPr>
              <a:stCxn id="8" idx="2"/>
              <a:endCxn id="10" idx="2"/>
            </p:cNvCxnSpPr>
            <p:nvPr/>
          </p:nvCxnSpPr>
          <p:spPr>
            <a:xfrm rot="16200000" flipH="1">
              <a:off x="4572000" y="152400"/>
              <a:ext cx="12700" cy="5943600"/>
            </a:xfrm>
            <a:prstGeom prst="bentConnector3">
              <a:avLst>
                <a:gd name="adj1" fmla="val 1800000"/>
              </a:avLst>
            </a:prstGeom>
            <a:ln w="28575">
              <a:tailEnd type="triangle"/>
            </a:ln>
          </p:spPr>
          <p:style>
            <a:lnRef idx="1">
              <a:schemeClr val="accent1"/>
            </a:lnRef>
            <a:fillRef idx="0">
              <a:schemeClr val="accent1"/>
            </a:fillRef>
            <a:effectRef idx="0">
              <a:schemeClr val="accent1"/>
            </a:effectRef>
            <a:fontRef idx="minor">
              <a:schemeClr val="tx1"/>
            </a:fontRef>
          </p:style>
        </p:cxnSp>
      </p:grpSp>
      <p:grpSp>
        <p:nvGrpSpPr>
          <p:cNvPr id="43" name="Group 42"/>
          <p:cNvGrpSpPr/>
          <p:nvPr/>
        </p:nvGrpSpPr>
        <p:grpSpPr>
          <a:xfrm>
            <a:off x="463550" y="4692651"/>
            <a:ext cx="8229600" cy="946149"/>
            <a:chOff x="463550" y="4038600"/>
            <a:chExt cx="8229600" cy="946149"/>
          </a:xfrm>
        </p:grpSpPr>
        <p:sp>
          <p:nvSpPr>
            <p:cNvPr id="21" name="Rectangle 20"/>
            <p:cNvSpPr/>
            <p:nvPr/>
          </p:nvSpPr>
          <p:spPr>
            <a:xfrm>
              <a:off x="4980516" y="4070349"/>
              <a:ext cx="1828800" cy="9144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lvl="0" algn="ctr"/>
              <a:r>
                <a:rPr lang="en-US" b="1" dirty="0">
                  <a:solidFill>
                    <a:schemeClr val="tx1"/>
                  </a:solidFill>
                </a:rPr>
                <a:t>Social Alienation</a:t>
              </a:r>
            </a:p>
          </p:txBody>
        </p:sp>
        <p:cxnSp>
          <p:nvCxnSpPr>
            <p:cNvPr id="24" name="Elbow Connector 23"/>
            <p:cNvCxnSpPr>
              <a:stCxn id="19" idx="2"/>
              <a:endCxn id="21" idx="2"/>
            </p:cNvCxnSpPr>
            <p:nvPr/>
          </p:nvCxnSpPr>
          <p:spPr>
            <a:xfrm rot="16200000" flipH="1">
              <a:off x="3620559" y="2710391"/>
              <a:ext cx="31749" cy="4516966"/>
            </a:xfrm>
            <a:prstGeom prst="bentConnector3">
              <a:avLst>
                <a:gd name="adj1" fmla="val 686066"/>
              </a:avLst>
            </a:prstGeom>
            <a:ln w="28575">
              <a:tailEnd type="triangle"/>
            </a:ln>
          </p:spPr>
          <p:style>
            <a:lnRef idx="1">
              <a:schemeClr val="accent1"/>
            </a:lnRef>
            <a:fillRef idx="0">
              <a:schemeClr val="accent1"/>
            </a:fillRef>
            <a:effectRef idx="0">
              <a:schemeClr val="accent1"/>
            </a:effectRef>
            <a:fontRef idx="minor">
              <a:schemeClr val="tx1"/>
            </a:fontRef>
          </p:style>
        </p:cxnSp>
        <p:grpSp>
          <p:nvGrpSpPr>
            <p:cNvPr id="42" name="Group 41"/>
            <p:cNvGrpSpPr/>
            <p:nvPr/>
          </p:nvGrpSpPr>
          <p:grpSpPr>
            <a:xfrm>
              <a:off x="463550" y="4038600"/>
              <a:ext cx="8229600" cy="920750"/>
              <a:chOff x="463550" y="4070349"/>
              <a:chExt cx="8229600" cy="920750"/>
            </a:xfrm>
          </p:grpSpPr>
          <p:sp>
            <p:nvSpPr>
              <p:cNvPr id="19" name="Rectangle 18"/>
              <p:cNvSpPr/>
              <p:nvPr/>
            </p:nvSpPr>
            <p:spPr>
              <a:xfrm>
                <a:off x="463550" y="4070349"/>
                <a:ext cx="1828800" cy="9144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normAutofit fontScale="85000" lnSpcReduction="10000"/>
              </a:bodyPr>
              <a:lstStyle/>
              <a:p>
                <a:pPr lvl="0" algn="ctr"/>
                <a:r>
                  <a:rPr lang="en-US" b="1" dirty="0">
                    <a:solidFill>
                      <a:schemeClr val="tx1"/>
                    </a:solidFill>
                  </a:rPr>
                  <a:t>Internalizing Symptoms and Externalizing Behavior</a:t>
                </a:r>
                <a:endParaRPr lang="en-US" dirty="0">
                  <a:solidFill>
                    <a:schemeClr val="tx1"/>
                  </a:solidFill>
                </a:endParaRPr>
              </a:p>
            </p:txBody>
          </p:sp>
          <p:sp>
            <p:nvSpPr>
              <p:cNvPr id="20" name="Rectangle 19"/>
              <p:cNvSpPr/>
              <p:nvPr/>
            </p:nvSpPr>
            <p:spPr>
              <a:xfrm>
                <a:off x="2722033" y="4070349"/>
                <a:ext cx="1828800" cy="9144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normAutofit fontScale="92500"/>
              </a:bodyPr>
              <a:lstStyle/>
              <a:p>
                <a:pPr lvl="0" algn="ctr"/>
                <a:r>
                  <a:rPr lang="en-US" sz="2400" b="1" dirty="0">
                    <a:solidFill>
                      <a:schemeClr val="tx1"/>
                    </a:solidFill>
                  </a:rPr>
                  <a:t>Peer Victimization</a:t>
                </a:r>
                <a:endParaRPr lang="en-US" dirty="0">
                  <a:solidFill>
                    <a:schemeClr val="tx1"/>
                  </a:solidFill>
                </a:endParaRPr>
              </a:p>
            </p:txBody>
          </p:sp>
          <p:cxnSp>
            <p:nvCxnSpPr>
              <p:cNvPr id="22" name="Straight Arrow Connector 21"/>
              <p:cNvCxnSpPr>
                <a:stCxn id="19" idx="3"/>
                <a:endCxn id="20" idx="1"/>
              </p:cNvCxnSpPr>
              <p:nvPr/>
            </p:nvCxnSpPr>
            <p:spPr>
              <a:xfrm>
                <a:off x="2292350" y="4527549"/>
                <a:ext cx="429683"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stCxn id="20" idx="3"/>
                <a:endCxn id="21" idx="1"/>
              </p:cNvCxnSpPr>
              <p:nvPr/>
            </p:nvCxnSpPr>
            <p:spPr>
              <a:xfrm>
                <a:off x="4550833" y="4527549"/>
                <a:ext cx="429683"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7239000" y="4070349"/>
                <a:ext cx="1454150" cy="9144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b="1" dirty="0"/>
                  <a:t>Deviant Peer Affiliation</a:t>
                </a:r>
              </a:p>
            </p:txBody>
          </p:sp>
          <p:cxnSp>
            <p:nvCxnSpPr>
              <p:cNvPr id="30" name="Straight Arrow Connector 29"/>
              <p:cNvCxnSpPr>
                <a:stCxn id="21" idx="3"/>
                <a:endCxn id="25" idx="1"/>
              </p:cNvCxnSpPr>
              <p:nvPr/>
            </p:nvCxnSpPr>
            <p:spPr>
              <a:xfrm>
                <a:off x="6809316" y="4527549"/>
                <a:ext cx="429684" cy="0"/>
              </a:xfrm>
              <a:prstGeom prst="straightConnector1">
                <a:avLst/>
              </a:prstGeom>
              <a:ln w="28575">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9" name="Elbow Connector 38"/>
              <p:cNvCxnSpPr>
                <a:stCxn id="19" idx="2"/>
                <a:endCxn id="25" idx="2"/>
              </p:cNvCxnSpPr>
              <p:nvPr/>
            </p:nvCxnSpPr>
            <p:spPr>
              <a:xfrm rot="16200000" flipH="1">
                <a:off x="4672012" y="1690686"/>
                <a:ext cx="12700" cy="6588125"/>
              </a:xfrm>
              <a:prstGeom prst="bentConnector3">
                <a:avLst>
                  <a:gd name="adj1" fmla="val 1800000"/>
                </a:avLst>
              </a:prstGeom>
              <a:ln w="28575">
                <a:tailEnd type="triangle"/>
              </a:ln>
            </p:spPr>
            <p:style>
              <a:lnRef idx="1">
                <a:schemeClr val="accent1"/>
              </a:lnRef>
              <a:fillRef idx="0">
                <a:schemeClr val="accent1"/>
              </a:fillRef>
              <a:effectRef idx="0">
                <a:schemeClr val="accent1"/>
              </a:effectRef>
              <a:fontRef idx="minor">
                <a:schemeClr val="tx1"/>
              </a:fontRef>
            </p:style>
          </p:cxnSp>
        </p:grpSp>
      </p:grpSp>
      <p:sp>
        <p:nvSpPr>
          <p:cNvPr id="40" name="TextBox 39"/>
          <p:cNvSpPr txBox="1"/>
          <p:nvPr/>
        </p:nvSpPr>
        <p:spPr>
          <a:xfrm>
            <a:off x="463550" y="1751366"/>
            <a:ext cx="1518364" cy="369332"/>
          </a:xfrm>
          <a:prstGeom prst="rect">
            <a:avLst/>
          </a:prstGeom>
          <a:noFill/>
        </p:spPr>
        <p:txBody>
          <a:bodyPr wrap="none" rtlCol="0">
            <a:spAutoFit/>
          </a:bodyPr>
          <a:lstStyle/>
          <a:p>
            <a:r>
              <a:rPr lang="en-US" dirty="0"/>
              <a:t>Hypothesis 1</a:t>
            </a:r>
          </a:p>
        </p:txBody>
      </p:sp>
      <p:sp>
        <p:nvSpPr>
          <p:cNvPr id="41" name="TextBox 40"/>
          <p:cNvSpPr txBox="1"/>
          <p:nvPr/>
        </p:nvSpPr>
        <p:spPr>
          <a:xfrm>
            <a:off x="457200" y="4278868"/>
            <a:ext cx="1518364" cy="369332"/>
          </a:xfrm>
          <a:prstGeom prst="rect">
            <a:avLst/>
          </a:prstGeom>
          <a:noFill/>
        </p:spPr>
        <p:txBody>
          <a:bodyPr wrap="none" rtlCol="0">
            <a:spAutoFit/>
          </a:bodyPr>
          <a:lstStyle/>
          <a:p>
            <a:r>
              <a:rPr lang="en-US" dirty="0"/>
              <a:t>Hypothesis 2</a:t>
            </a:r>
          </a:p>
        </p:txBody>
      </p:sp>
      <p:sp>
        <p:nvSpPr>
          <p:cNvPr id="3" name="Footer Placeholder 2"/>
          <p:cNvSpPr>
            <a:spLocks noGrp="1"/>
          </p:cNvSpPr>
          <p:nvPr>
            <p:ph type="ftr" sz="quarter" idx="11"/>
          </p:nvPr>
        </p:nvSpPr>
        <p:spPr/>
        <p:txBody>
          <a:bodyPr/>
          <a:lstStyle/>
          <a:p>
            <a:r>
              <a:rPr lang="en-US"/>
              <a:t>Messinger</a:t>
            </a:r>
          </a:p>
        </p:txBody>
      </p:sp>
    </p:spTree>
    <p:extLst>
      <p:ext uri="{BB962C8B-B14F-4D97-AF65-F5344CB8AC3E}">
        <p14:creationId xmlns:p14="http://schemas.microsoft.com/office/powerpoint/2010/main" val="254066381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Hypothesis 1 Background</a:t>
            </a:r>
          </a:p>
        </p:txBody>
      </p:sp>
      <p:sp>
        <p:nvSpPr>
          <p:cNvPr id="3" name="Content Placeholder 2"/>
          <p:cNvSpPr>
            <a:spLocks noGrp="1"/>
          </p:cNvSpPr>
          <p:nvPr>
            <p:ph idx="1"/>
          </p:nvPr>
        </p:nvSpPr>
        <p:spPr>
          <a:xfrm>
            <a:off x="457200" y="2828288"/>
            <a:ext cx="8229600" cy="3572512"/>
          </a:xfrm>
        </p:spPr>
        <p:txBody>
          <a:bodyPr>
            <a:normAutofit fontScale="85000" lnSpcReduction="20000"/>
          </a:bodyPr>
          <a:lstStyle/>
          <a:p>
            <a:r>
              <a:rPr lang="en-US" dirty="0"/>
              <a:t>Exposure to PV may undermine children’s engagement with mainstream groups, more likely to affiliate with deviant peers</a:t>
            </a:r>
          </a:p>
          <a:p>
            <a:r>
              <a:rPr lang="en-US" dirty="0"/>
              <a:t>PV has been shown to predict rejection from peer groups and difficulty making friends</a:t>
            </a:r>
          </a:p>
          <a:p>
            <a:pPr lvl="1"/>
            <a:r>
              <a:rPr lang="en-US" dirty="0"/>
              <a:t>Forced out of conventional peer groups</a:t>
            </a:r>
          </a:p>
          <a:p>
            <a:r>
              <a:rPr lang="en-US" dirty="0"/>
              <a:t>Sense of loneliness and alienation resulting from PV</a:t>
            </a:r>
          </a:p>
          <a:p>
            <a:r>
              <a:rPr lang="en-US" dirty="0"/>
              <a:t>As a result, may actively seek out deviant peers or other “outcasts”, or may simply gravitate to them given limited options</a:t>
            </a:r>
          </a:p>
          <a:p>
            <a:pPr lvl="1"/>
            <a:endParaRPr lang="en-US" dirty="0"/>
          </a:p>
        </p:txBody>
      </p:sp>
      <p:grpSp>
        <p:nvGrpSpPr>
          <p:cNvPr id="4" name="Group 3"/>
          <p:cNvGrpSpPr/>
          <p:nvPr/>
        </p:nvGrpSpPr>
        <p:grpSpPr>
          <a:xfrm>
            <a:off x="457200" y="1600200"/>
            <a:ext cx="8229600" cy="829310"/>
            <a:chOff x="457200" y="1752600"/>
            <a:chExt cx="8229600" cy="829310"/>
          </a:xfrm>
        </p:grpSpPr>
        <p:sp>
          <p:nvSpPr>
            <p:cNvPr id="5" name="Rectangle 4"/>
            <p:cNvSpPr/>
            <p:nvPr/>
          </p:nvSpPr>
          <p:spPr>
            <a:xfrm>
              <a:off x="457200" y="1752600"/>
              <a:ext cx="2286000" cy="82296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lvl="0" algn="ctr"/>
              <a:r>
                <a:rPr lang="en-US" b="1" dirty="0">
                  <a:solidFill>
                    <a:schemeClr val="tx1"/>
                  </a:solidFill>
                </a:rPr>
                <a:t>Peer Victimization (PV)</a:t>
              </a:r>
              <a:endParaRPr lang="en-US" dirty="0">
                <a:solidFill>
                  <a:schemeClr val="tx1"/>
                </a:solidFill>
              </a:endParaRPr>
            </a:p>
          </p:txBody>
        </p:sp>
        <p:sp>
          <p:nvSpPr>
            <p:cNvPr id="6" name="Rectangle 5"/>
            <p:cNvSpPr/>
            <p:nvPr/>
          </p:nvSpPr>
          <p:spPr>
            <a:xfrm>
              <a:off x="3429000" y="1752600"/>
              <a:ext cx="2286000" cy="822960"/>
            </a:xfrm>
            <a:prstGeom prst="rect">
              <a:avLst/>
            </a:prstGeom>
          </p:spPr>
          <p:style>
            <a:lnRef idx="1">
              <a:schemeClr val="accent1"/>
            </a:lnRef>
            <a:fillRef idx="2">
              <a:schemeClr val="accent1"/>
            </a:fillRef>
            <a:effectRef idx="1">
              <a:schemeClr val="accent1"/>
            </a:effectRef>
            <a:fontRef idx="minor">
              <a:schemeClr val="dk1"/>
            </a:fontRef>
          </p:style>
          <p:txBody>
            <a:bodyPr rtlCol="0" anchor="ctr">
              <a:normAutofit/>
            </a:bodyPr>
            <a:lstStyle/>
            <a:p>
              <a:pPr lvl="0" algn="ctr"/>
              <a:r>
                <a:rPr lang="en-US" sz="2400" b="1" dirty="0">
                  <a:solidFill>
                    <a:schemeClr val="tx1"/>
                  </a:solidFill>
                </a:rPr>
                <a:t>Social Alienation</a:t>
              </a:r>
            </a:p>
          </p:txBody>
        </p:sp>
        <p:sp>
          <p:nvSpPr>
            <p:cNvPr id="7" name="Rectangle 6"/>
            <p:cNvSpPr/>
            <p:nvPr/>
          </p:nvSpPr>
          <p:spPr>
            <a:xfrm>
              <a:off x="6400800" y="1752600"/>
              <a:ext cx="2286000" cy="82296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lvl="0" algn="ctr"/>
              <a:r>
                <a:rPr lang="en-US" b="1" dirty="0">
                  <a:solidFill>
                    <a:schemeClr val="tx1"/>
                  </a:solidFill>
                </a:rPr>
                <a:t>Deviant Peer Affiliation (DPA)</a:t>
              </a:r>
            </a:p>
          </p:txBody>
        </p:sp>
        <p:cxnSp>
          <p:nvCxnSpPr>
            <p:cNvPr id="8" name="Straight Arrow Connector 7"/>
            <p:cNvCxnSpPr>
              <a:stCxn id="5" idx="3"/>
              <a:endCxn id="6" idx="1"/>
            </p:cNvCxnSpPr>
            <p:nvPr/>
          </p:nvCxnSpPr>
          <p:spPr>
            <a:xfrm>
              <a:off x="2743200" y="2164080"/>
              <a:ext cx="685800"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a:stCxn id="6" idx="3"/>
              <a:endCxn id="7" idx="1"/>
            </p:cNvCxnSpPr>
            <p:nvPr/>
          </p:nvCxnSpPr>
          <p:spPr>
            <a:xfrm>
              <a:off x="5715000" y="2164080"/>
              <a:ext cx="685800"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0" name="Elbow Connector 9"/>
            <p:cNvCxnSpPr>
              <a:stCxn id="5" idx="2"/>
              <a:endCxn id="7" idx="2"/>
            </p:cNvCxnSpPr>
            <p:nvPr/>
          </p:nvCxnSpPr>
          <p:spPr>
            <a:xfrm rot="16200000" flipH="1">
              <a:off x="4572000" y="-396240"/>
              <a:ext cx="12700" cy="5943600"/>
            </a:xfrm>
            <a:prstGeom prst="bentConnector3">
              <a:avLst>
                <a:gd name="adj1" fmla="val 1800000"/>
              </a:avLst>
            </a:prstGeom>
            <a:ln w="28575">
              <a:tailEnd type="triangle"/>
            </a:ln>
          </p:spPr>
          <p:style>
            <a:lnRef idx="1">
              <a:schemeClr val="accent1"/>
            </a:lnRef>
            <a:fillRef idx="0">
              <a:schemeClr val="accent1"/>
            </a:fillRef>
            <a:effectRef idx="0">
              <a:schemeClr val="accent1"/>
            </a:effectRef>
            <a:fontRef idx="minor">
              <a:schemeClr val="tx1"/>
            </a:fontRef>
          </p:style>
        </p:cxnSp>
      </p:grpSp>
      <p:sp>
        <p:nvSpPr>
          <p:cNvPr id="11" name="Footer Placeholder 10"/>
          <p:cNvSpPr>
            <a:spLocks noGrp="1"/>
          </p:cNvSpPr>
          <p:nvPr>
            <p:ph type="ftr" sz="quarter" idx="11"/>
          </p:nvPr>
        </p:nvSpPr>
        <p:spPr/>
        <p:txBody>
          <a:bodyPr/>
          <a:lstStyle/>
          <a:p>
            <a:r>
              <a:rPr lang="en-US"/>
              <a:t>Messinger</a:t>
            </a:r>
          </a:p>
        </p:txBody>
      </p:sp>
    </p:spTree>
    <p:extLst>
      <p:ext uri="{BB962C8B-B14F-4D97-AF65-F5344CB8AC3E}">
        <p14:creationId xmlns:p14="http://schemas.microsoft.com/office/powerpoint/2010/main" val="14791184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Hypothesis 2: Background</a:t>
            </a:r>
          </a:p>
        </p:txBody>
      </p:sp>
      <p:sp>
        <p:nvSpPr>
          <p:cNvPr id="3" name="Content Placeholder 2"/>
          <p:cNvSpPr>
            <a:spLocks noGrp="1"/>
          </p:cNvSpPr>
          <p:nvPr>
            <p:ph idx="1"/>
          </p:nvPr>
        </p:nvSpPr>
        <p:spPr>
          <a:xfrm>
            <a:off x="457200" y="2814035"/>
            <a:ext cx="8229600" cy="3586765"/>
          </a:xfrm>
        </p:spPr>
        <p:txBody>
          <a:bodyPr>
            <a:normAutofit fontScale="92500"/>
          </a:bodyPr>
          <a:lstStyle/>
          <a:p>
            <a:r>
              <a:rPr lang="en-US" dirty="0"/>
              <a:t>Children with behavior or emotional problems may trigger problematic social interactions</a:t>
            </a:r>
          </a:p>
          <a:p>
            <a:pPr lvl="1"/>
            <a:r>
              <a:rPr lang="en-US" dirty="0"/>
              <a:t>This might produce PV and social alienation</a:t>
            </a:r>
          </a:p>
          <a:p>
            <a:r>
              <a:rPr lang="en-US" dirty="0"/>
              <a:t>Internalizing and externalizing behavior have been shown to predict PV</a:t>
            </a:r>
          </a:p>
          <a:p>
            <a:r>
              <a:rPr lang="en-US" dirty="0"/>
              <a:t>Children at early risk more likely to experience PV over time, self-perpetuating the cycle</a:t>
            </a:r>
          </a:p>
        </p:txBody>
      </p:sp>
      <p:grpSp>
        <p:nvGrpSpPr>
          <p:cNvPr id="4" name="Group 3"/>
          <p:cNvGrpSpPr/>
          <p:nvPr/>
        </p:nvGrpSpPr>
        <p:grpSpPr>
          <a:xfrm>
            <a:off x="457200" y="1775191"/>
            <a:ext cx="8229600" cy="646430"/>
            <a:chOff x="463550" y="4038600"/>
            <a:chExt cx="8229600" cy="646430"/>
          </a:xfrm>
        </p:grpSpPr>
        <p:sp>
          <p:nvSpPr>
            <p:cNvPr id="5" name="Rectangle 4"/>
            <p:cNvSpPr/>
            <p:nvPr/>
          </p:nvSpPr>
          <p:spPr>
            <a:xfrm>
              <a:off x="4980516" y="4038600"/>
              <a:ext cx="1828800" cy="64008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lvl="0" algn="ctr"/>
              <a:r>
                <a:rPr lang="en-US" b="1" dirty="0">
                  <a:solidFill>
                    <a:schemeClr val="tx1"/>
                  </a:solidFill>
                </a:rPr>
                <a:t>Social Alienation</a:t>
              </a:r>
            </a:p>
          </p:txBody>
        </p:sp>
        <p:cxnSp>
          <p:nvCxnSpPr>
            <p:cNvPr id="6" name="Elbow Connector 5"/>
            <p:cNvCxnSpPr>
              <a:stCxn id="8" idx="2"/>
              <a:endCxn id="5" idx="2"/>
            </p:cNvCxnSpPr>
            <p:nvPr/>
          </p:nvCxnSpPr>
          <p:spPr>
            <a:xfrm rot="16200000" flipH="1">
              <a:off x="3636433" y="2420197"/>
              <a:ext cx="12700" cy="4516966"/>
            </a:xfrm>
            <a:prstGeom prst="bentConnector3">
              <a:avLst>
                <a:gd name="adj1" fmla="val 1800000"/>
              </a:avLst>
            </a:prstGeom>
            <a:ln w="28575">
              <a:tailEnd type="triangle"/>
            </a:ln>
          </p:spPr>
          <p:style>
            <a:lnRef idx="1">
              <a:schemeClr val="accent1"/>
            </a:lnRef>
            <a:fillRef idx="0">
              <a:schemeClr val="accent1"/>
            </a:fillRef>
            <a:effectRef idx="0">
              <a:schemeClr val="accent1"/>
            </a:effectRef>
            <a:fontRef idx="minor">
              <a:schemeClr val="tx1"/>
            </a:fontRef>
          </p:style>
        </p:cxnSp>
        <p:grpSp>
          <p:nvGrpSpPr>
            <p:cNvPr id="7" name="Group 6"/>
            <p:cNvGrpSpPr/>
            <p:nvPr/>
          </p:nvGrpSpPr>
          <p:grpSpPr>
            <a:xfrm>
              <a:off x="463550" y="4038600"/>
              <a:ext cx="8229600" cy="646430"/>
              <a:chOff x="463550" y="4070349"/>
              <a:chExt cx="8229600" cy="646430"/>
            </a:xfrm>
          </p:grpSpPr>
          <p:sp>
            <p:nvSpPr>
              <p:cNvPr id="8" name="Rectangle 7"/>
              <p:cNvSpPr/>
              <p:nvPr/>
            </p:nvSpPr>
            <p:spPr>
              <a:xfrm>
                <a:off x="463550" y="4070349"/>
                <a:ext cx="1828800" cy="640080"/>
              </a:xfrm>
              <a:prstGeom prst="rect">
                <a:avLst/>
              </a:prstGeom>
            </p:spPr>
            <p:style>
              <a:lnRef idx="1">
                <a:schemeClr val="accent1"/>
              </a:lnRef>
              <a:fillRef idx="2">
                <a:schemeClr val="accent1"/>
              </a:fillRef>
              <a:effectRef idx="1">
                <a:schemeClr val="accent1"/>
              </a:effectRef>
              <a:fontRef idx="minor">
                <a:schemeClr val="dk1"/>
              </a:fontRef>
            </p:style>
            <p:txBody>
              <a:bodyPr rtlCol="0" anchor="ctr">
                <a:normAutofit/>
              </a:bodyPr>
              <a:lstStyle/>
              <a:p>
                <a:pPr lvl="0" algn="ctr"/>
                <a:r>
                  <a:rPr lang="en-US" b="1" dirty="0">
                    <a:solidFill>
                      <a:schemeClr val="tx1"/>
                    </a:solidFill>
                  </a:rPr>
                  <a:t>Internalizing/</a:t>
                </a:r>
              </a:p>
              <a:p>
                <a:pPr lvl="0" algn="ctr"/>
                <a:r>
                  <a:rPr lang="en-US" b="1" dirty="0">
                    <a:solidFill>
                      <a:schemeClr val="tx1"/>
                    </a:solidFill>
                  </a:rPr>
                  <a:t>Externalizing</a:t>
                </a:r>
                <a:endParaRPr lang="en-US" dirty="0">
                  <a:solidFill>
                    <a:schemeClr val="tx1"/>
                  </a:solidFill>
                </a:endParaRPr>
              </a:p>
            </p:txBody>
          </p:sp>
          <p:sp>
            <p:nvSpPr>
              <p:cNvPr id="9" name="Rectangle 8"/>
              <p:cNvSpPr/>
              <p:nvPr/>
            </p:nvSpPr>
            <p:spPr>
              <a:xfrm>
                <a:off x="2722033" y="4070349"/>
                <a:ext cx="1828800" cy="640080"/>
              </a:xfrm>
              <a:prstGeom prst="rect">
                <a:avLst/>
              </a:prstGeom>
            </p:spPr>
            <p:style>
              <a:lnRef idx="1">
                <a:schemeClr val="accent1"/>
              </a:lnRef>
              <a:fillRef idx="2">
                <a:schemeClr val="accent1"/>
              </a:fillRef>
              <a:effectRef idx="1">
                <a:schemeClr val="accent1"/>
              </a:effectRef>
              <a:fontRef idx="minor">
                <a:schemeClr val="dk1"/>
              </a:fontRef>
            </p:style>
            <p:txBody>
              <a:bodyPr rtlCol="0" anchor="ctr">
                <a:normAutofit fontScale="92500" lnSpcReduction="20000"/>
              </a:bodyPr>
              <a:lstStyle/>
              <a:p>
                <a:pPr lvl="0" algn="ctr"/>
                <a:r>
                  <a:rPr lang="en-US" sz="2400" b="1" dirty="0">
                    <a:solidFill>
                      <a:schemeClr val="tx1"/>
                    </a:solidFill>
                  </a:rPr>
                  <a:t>Peer Victimization</a:t>
                </a:r>
                <a:endParaRPr lang="en-US" dirty="0">
                  <a:solidFill>
                    <a:schemeClr val="tx1"/>
                  </a:solidFill>
                </a:endParaRPr>
              </a:p>
            </p:txBody>
          </p:sp>
          <p:cxnSp>
            <p:nvCxnSpPr>
              <p:cNvPr id="10" name="Straight Arrow Connector 9"/>
              <p:cNvCxnSpPr>
                <a:stCxn id="8" idx="3"/>
                <a:endCxn id="9" idx="1"/>
              </p:cNvCxnSpPr>
              <p:nvPr/>
            </p:nvCxnSpPr>
            <p:spPr>
              <a:xfrm>
                <a:off x="2292350" y="4390389"/>
                <a:ext cx="429683"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stCxn id="9" idx="3"/>
                <a:endCxn id="5" idx="1"/>
              </p:cNvCxnSpPr>
              <p:nvPr/>
            </p:nvCxnSpPr>
            <p:spPr>
              <a:xfrm>
                <a:off x="4550833" y="4390389"/>
                <a:ext cx="429683"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7239000" y="4070349"/>
                <a:ext cx="1454150" cy="64008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b="1" dirty="0"/>
                  <a:t>DPA</a:t>
                </a:r>
              </a:p>
            </p:txBody>
          </p:sp>
          <p:cxnSp>
            <p:nvCxnSpPr>
              <p:cNvPr id="13" name="Straight Arrow Connector 12"/>
              <p:cNvCxnSpPr>
                <a:stCxn id="5" idx="3"/>
                <a:endCxn id="12" idx="1"/>
              </p:cNvCxnSpPr>
              <p:nvPr/>
            </p:nvCxnSpPr>
            <p:spPr>
              <a:xfrm>
                <a:off x="6809316" y="4390389"/>
                <a:ext cx="429684" cy="0"/>
              </a:xfrm>
              <a:prstGeom prst="straightConnector1">
                <a:avLst/>
              </a:prstGeom>
              <a:ln w="28575">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4" name="Elbow Connector 13"/>
              <p:cNvCxnSpPr>
                <a:stCxn id="8" idx="2"/>
                <a:endCxn id="12" idx="2"/>
              </p:cNvCxnSpPr>
              <p:nvPr/>
            </p:nvCxnSpPr>
            <p:spPr>
              <a:xfrm rot="16200000" flipH="1">
                <a:off x="4672012" y="1416366"/>
                <a:ext cx="12700" cy="6588125"/>
              </a:xfrm>
              <a:prstGeom prst="bentConnector3">
                <a:avLst>
                  <a:gd name="adj1" fmla="val 1800000"/>
                </a:avLst>
              </a:prstGeom>
              <a:ln w="28575">
                <a:tailEnd type="triangle"/>
              </a:ln>
            </p:spPr>
            <p:style>
              <a:lnRef idx="1">
                <a:schemeClr val="accent1"/>
              </a:lnRef>
              <a:fillRef idx="0">
                <a:schemeClr val="accent1"/>
              </a:fillRef>
              <a:effectRef idx="0">
                <a:schemeClr val="accent1"/>
              </a:effectRef>
              <a:fontRef idx="minor">
                <a:schemeClr val="tx1"/>
              </a:fontRef>
            </p:style>
          </p:cxnSp>
        </p:grpSp>
      </p:grpSp>
      <p:sp>
        <p:nvSpPr>
          <p:cNvPr id="15" name="Footer Placeholder 14"/>
          <p:cNvSpPr>
            <a:spLocks noGrp="1"/>
          </p:cNvSpPr>
          <p:nvPr>
            <p:ph type="ftr" sz="quarter" idx="11"/>
          </p:nvPr>
        </p:nvSpPr>
        <p:spPr/>
        <p:txBody>
          <a:bodyPr/>
          <a:lstStyle/>
          <a:p>
            <a:r>
              <a:rPr lang="en-US"/>
              <a:t>Messinger</a:t>
            </a:r>
          </a:p>
        </p:txBody>
      </p:sp>
    </p:spTree>
    <p:extLst>
      <p:ext uri="{BB962C8B-B14F-4D97-AF65-F5344CB8AC3E}">
        <p14:creationId xmlns:p14="http://schemas.microsoft.com/office/powerpoint/2010/main" val="287889276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Participants</a:t>
            </a:r>
          </a:p>
        </p:txBody>
      </p:sp>
      <p:sp>
        <p:nvSpPr>
          <p:cNvPr id="4" name="Text Placeholder 3"/>
          <p:cNvSpPr>
            <a:spLocks noGrp="1"/>
          </p:cNvSpPr>
          <p:nvPr>
            <p:ph type="body" idx="1"/>
          </p:nvPr>
        </p:nvSpPr>
        <p:spPr>
          <a:xfrm>
            <a:off x="777240" y="1707723"/>
            <a:ext cx="3566160" cy="639762"/>
          </a:xfrm>
        </p:spPr>
        <p:txBody>
          <a:bodyPr/>
          <a:lstStyle/>
          <a:p>
            <a:r>
              <a:rPr lang="en-US" dirty="0"/>
              <a:t>Study 1</a:t>
            </a:r>
          </a:p>
        </p:txBody>
      </p:sp>
      <p:sp>
        <p:nvSpPr>
          <p:cNvPr id="3" name="Content Placeholder 2"/>
          <p:cNvSpPr>
            <a:spLocks noGrp="1"/>
          </p:cNvSpPr>
          <p:nvPr>
            <p:ph sz="half" idx="2"/>
          </p:nvPr>
        </p:nvSpPr>
        <p:spPr>
          <a:xfrm>
            <a:off x="271849" y="2755558"/>
            <a:ext cx="4312507" cy="4102442"/>
          </a:xfrm>
        </p:spPr>
        <p:txBody>
          <a:bodyPr>
            <a:normAutofit/>
          </a:bodyPr>
          <a:lstStyle/>
          <a:p>
            <a:r>
              <a:rPr lang="en-US" sz="2800" i="1" dirty="0"/>
              <a:t>Participants:</a:t>
            </a:r>
          </a:p>
          <a:p>
            <a:pPr lvl="1"/>
            <a:r>
              <a:rPr lang="en-US" sz="2800" dirty="0"/>
              <a:t>585 families</a:t>
            </a:r>
          </a:p>
          <a:p>
            <a:pPr lvl="1"/>
            <a:r>
              <a:rPr lang="en-US" sz="2800" dirty="0"/>
              <a:t>81% white</a:t>
            </a:r>
          </a:p>
          <a:p>
            <a:pPr lvl="1"/>
            <a:r>
              <a:rPr lang="en-US" sz="2800" dirty="0"/>
              <a:t>Diverse SES (Hollingshead Mean=39.03)</a:t>
            </a:r>
          </a:p>
        </p:txBody>
      </p:sp>
      <p:sp>
        <p:nvSpPr>
          <p:cNvPr id="5" name="Text Placeholder 4"/>
          <p:cNvSpPr>
            <a:spLocks noGrp="1"/>
          </p:cNvSpPr>
          <p:nvPr>
            <p:ph type="body" sz="quarter" idx="3"/>
          </p:nvPr>
        </p:nvSpPr>
        <p:spPr>
          <a:xfrm>
            <a:off x="4766048" y="1707723"/>
            <a:ext cx="3566160" cy="639762"/>
          </a:xfrm>
        </p:spPr>
        <p:txBody>
          <a:bodyPr/>
          <a:lstStyle/>
          <a:p>
            <a:r>
              <a:rPr lang="en-US" dirty="0"/>
              <a:t>Study 2</a:t>
            </a:r>
          </a:p>
        </p:txBody>
      </p:sp>
      <p:sp>
        <p:nvSpPr>
          <p:cNvPr id="6" name="Content Placeholder 5"/>
          <p:cNvSpPr>
            <a:spLocks noGrp="1"/>
          </p:cNvSpPr>
          <p:nvPr>
            <p:ph sz="quarter" idx="4"/>
          </p:nvPr>
        </p:nvSpPr>
        <p:spPr>
          <a:xfrm>
            <a:off x="4766048" y="2755557"/>
            <a:ext cx="4291455" cy="4102442"/>
          </a:xfrm>
        </p:spPr>
        <p:txBody>
          <a:bodyPr>
            <a:normAutofit/>
          </a:bodyPr>
          <a:lstStyle/>
          <a:p>
            <a:r>
              <a:rPr lang="en-US" sz="2800" i="1" dirty="0"/>
              <a:t>Participants:</a:t>
            </a:r>
          </a:p>
          <a:p>
            <a:pPr lvl="1"/>
            <a:r>
              <a:rPr lang="en-US" sz="2800" dirty="0"/>
              <a:t>638 children and teachers</a:t>
            </a:r>
          </a:p>
          <a:p>
            <a:pPr lvl="1"/>
            <a:r>
              <a:rPr lang="en-US" sz="2800" dirty="0"/>
              <a:t>66.7% white</a:t>
            </a:r>
          </a:p>
          <a:p>
            <a:pPr lvl="1"/>
            <a:r>
              <a:rPr lang="en-US" sz="2800" dirty="0"/>
              <a:t>Diverse SES (?)—34.7% had subsidized lunch</a:t>
            </a:r>
          </a:p>
          <a:p>
            <a:endParaRPr lang="en-US" sz="2800" dirty="0"/>
          </a:p>
        </p:txBody>
      </p:sp>
      <p:sp>
        <p:nvSpPr>
          <p:cNvPr id="7" name="Footer Placeholder 6"/>
          <p:cNvSpPr>
            <a:spLocks noGrp="1"/>
          </p:cNvSpPr>
          <p:nvPr>
            <p:ph type="ftr" sz="quarter" idx="11"/>
          </p:nvPr>
        </p:nvSpPr>
        <p:spPr/>
        <p:txBody>
          <a:bodyPr/>
          <a:lstStyle/>
          <a:p>
            <a:r>
              <a:rPr lang="en-US"/>
              <a:t>Messinger</a:t>
            </a:r>
          </a:p>
        </p:txBody>
      </p:sp>
    </p:spTree>
    <p:extLst>
      <p:ext uri="{BB962C8B-B14F-4D97-AF65-F5344CB8AC3E}">
        <p14:creationId xmlns:p14="http://schemas.microsoft.com/office/powerpoint/2010/main" val="370705377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Procedures</a:t>
            </a:r>
          </a:p>
        </p:txBody>
      </p:sp>
      <p:sp>
        <p:nvSpPr>
          <p:cNvPr id="3" name="Text Placeholder 2"/>
          <p:cNvSpPr>
            <a:spLocks noGrp="1"/>
          </p:cNvSpPr>
          <p:nvPr>
            <p:ph type="body" idx="1"/>
          </p:nvPr>
        </p:nvSpPr>
        <p:spPr/>
        <p:txBody>
          <a:bodyPr/>
          <a:lstStyle/>
          <a:p>
            <a:r>
              <a:rPr lang="en-US" dirty="0"/>
              <a:t>Study 1</a:t>
            </a:r>
          </a:p>
        </p:txBody>
      </p:sp>
      <p:sp>
        <p:nvSpPr>
          <p:cNvPr id="4" name="Content Placeholder 3"/>
          <p:cNvSpPr>
            <a:spLocks noGrp="1"/>
          </p:cNvSpPr>
          <p:nvPr>
            <p:ph sz="half" idx="2"/>
          </p:nvPr>
        </p:nvSpPr>
        <p:spPr>
          <a:xfrm>
            <a:off x="777240" y="2590799"/>
            <a:ext cx="3566160" cy="3810001"/>
          </a:xfrm>
        </p:spPr>
        <p:txBody>
          <a:bodyPr>
            <a:normAutofit lnSpcReduction="10000"/>
          </a:bodyPr>
          <a:lstStyle/>
          <a:p>
            <a:r>
              <a:rPr lang="en-US" sz="2400" i="1" dirty="0"/>
              <a:t>Procedure:</a:t>
            </a:r>
          </a:p>
          <a:p>
            <a:pPr lvl="1"/>
            <a:r>
              <a:rPr lang="en-US" sz="2400" dirty="0"/>
              <a:t>Recruited in Kinder (Cohort 1 in 1987; Cohort 2 in 1988); 3 sites (Knoxville and Nashville, TN Bloomington, IN)</a:t>
            </a:r>
          </a:p>
          <a:p>
            <a:pPr lvl="1"/>
            <a:r>
              <a:rPr lang="en-US" sz="2400" dirty="0"/>
              <a:t>Annual assessments with </a:t>
            </a:r>
            <a:r>
              <a:rPr lang="en-US" sz="2400" b="1" dirty="0"/>
              <a:t>parents </a:t>
            </a:r>
            <a:r>
              <a:rPr lang="en-US" sz="2400" dirty="0"/>
              <a:t>and children</a:t>
            </a:r>
          </a:p>
          <a:p>
            <a:endParaRPr lang="en-US" sz="2400" dirty="0"/>
          </a:p>
          <a:p>
            <a:endParaRPr lang="en-US" sz="2400" dirty="0"/>
          </a:p>
        </p:txBody>
      </p:sp>
      <p:sp>
        <p:nvSpPr>
          <p:cNvPr id="5" name="Text Placeholder 4"/>
          <p:cNvSpPr>
            <a:spLocks noGrp="1"/>
          </p:cNvSpPr>
          <p:nvPr>
            <p:ph type="body" sz="quarter" idx="3"/>
          </p:nvPr>
        </p:nvSpPr>
        <p:spPr/>
        <p:txBody>
          <a:bodyPr/>
          <a:lstStyle/>
          <a:p>
            <a:r>
              <a:rPr lang="en-US" dirty="0"/>
              <a:t>Study 2</a:t>
            </a:r>
          </a:p>
        </p:txBody>
      </p:sp>
      <p:sp>
        <p:nvSpPr>
          <p:cNvPr id="6" name="Content Placeholder 5"/>
          <p:cNvSpPr>
            <a:spLocks noGrp="1"/>
          </p:cNvSpPr>
          <p:nvPr>
            <p:ph sz="quarter" idx="4"/>
          </p:nvPr>
        </p:nvSpPr>
        <p:spPr>
          <a:xfrm>
            <a:off x="4766048" y="2590799"/>
            <a:ext cx="3566160" cy="3810001"/>
          </a:xfrm>
        </p:spPr>
        <p:txBody>
          <a:bodyPr>
            <a:noAutofit/>
          </a:bodyPr>
          <a:lstStyle/>
          <a:p>
            <a:r>
              <a:rPr lang="en-US" sz="2400" i="1" dirty="0"/>
              <a:t>Procedure:</a:t>
            </a:r>
          </a:p>
          <a:p>
            <a:pPr lvl="1"/>
            <a:r>
              <a:rPr lang="en-US" sz="2400" dirty="0"/>
              <a:t>Families of 2</a:t>
            </a:r>
            <a:r>
              <a:rPr lang="en-US" sz="2400" baseline="30000" dirty="0"/>
              <a:t>nd</a:t>
            </a:r>
            <a:r>
              <a:rPr lang="en-US" sz="2400" dirty="0"/>
              <a:t> graders recruited at schools in Midwestern towns; some participants added in 3</a:t>
            </a:r>
            <a:r>
              <a:rPr lang="en-US" sz="2400" baseline="30000" dirty="0"/>
              <a:t>rd</a:t>
            </a:r>
            <a:r>
              <a:rPr lang="en-US" sz="2400" dirty="0"/>
              <a:t> grade</a:t>
            </a:r>
          </a:p>
          <a:p>
            <a:pPr lvl="1"/>
            <a:r>
              <a:rPr lang="en-US" sz="2400" dirty="0"/>
              <a:t>Annual assessments with </a:t>
            </a:r>
            <a:r>
              <a:rPr lang="en-US" sz="2400" b="1" dirty="0"/>
              <a:t>teachers </a:t>
            </a:r>
            <a:r>
              <a:rPr lang="en-US" sz="2400" dirty="0"/>
              <a:t>and children</a:t>
            </a:r>
          </a:p>
        </p:txBody>
      </p:sp>
      <p:sp>
        <p:nvSpPr>
          <p:cNvPr id="7" name="Footer Placeholder 6"/>
          <p:cNvSpPr>
            <a:spLocks noGrp="1"/>
          </p:cNvSpPr>
          <p:nvPr>
            <p:ph type="ftr" sz="quarter" idx="11"/>
          </p:nvPr>
        </p:nvSpPr>
        <p:spPr/>
        <p:txBody>
          <a:bodyPr/>
          <a:lstStyle/>
          <a:p>
            <a:r>
              <a:rPr lang="en-US"/>
              <a:t>Messinger</a:t>
            </a:r>
          </a:p>
        </p:txBody>
      </p:sp>
    </p:spTree>
    <p:extLst>
      <p:ext uri="{BB962C8B-B14F-4D97-AF65-F5344CB8AC3E}">
        <p14:creationId xmlns:p14="http://schemas.microsoft.com/office/powerpoint/2010/main" val="160612446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Study 1 Methods </a:t>
            </a:r>
          </a:p>
        </p:txBody>
      </p:sp>
      <p:sp>
        <p:nvSpPr>
          <p:cNvPr id="3" name="Content Placeholder 2"/>
          <p:cNvSpPr>
            <a:spLocks noGrp="1"/>
          </p:cNvSpPr>
          <p:nvPr>
            <p:ph idx="1"/>
          </p:nvPr>
        </p:nvSpPr>
        <p:spPr/>
        <p:txBody>
          <a:bodyPr>
            <a:normAutofit/>
          </a:bodyPr>
          <a:lstStyle/>
          <a:p>
            <a:r>
              <a:rPr lang="en-US" dirty="0"/>
              <a:t>Participate when child entered kindergarten</a:t>
            </a:r>
          </a:p>
          <a:p>
            <a:r>
              <a:rPr lang="en-US" dirty="0"/>
              <a:t>3</a:t>
            </a:r>
            <a:r>
              <a:rPr lang="en-US" baseline="30000" dirty="0"/>
              <a:t>rd</a:t>
            </a:r>
            <a:r>
              <a:rPr lang="en-US" dirty="0"/>
              <a:t> /4</a:t>
            </a:r>
            <a:r>
              <a:rPr lang="en-US" baseline="30000" dirty="0"/>
              <a:t>th</a:t>
            </a:r>
            <a:r>
              <a:rPr lang="en-US" dirty="0"/>
              <a:t> grade interviews assess peer victimization</a:t>
            </a:r>
          </a:p>
          <a:p>
            <a:r>
              <a:rPr lang="en-US" dirty="0"/>
              <a:t>6</a:t>
            </a:r>
            <a:r>
              <a:rPr lang="en-US" baseline="30000" dirty="0"/>
              <a:t>th</a:t>
            </a:r>
            <a:r>
              <a:rPr lang="en-US" dirty="0"/>
              <a:t> grade interview-- social loneliness/ dissatisfaction </a:t>
            </a:r>
          </a:p>
          <a:p>
            <a:r>
              <a:rPr lang="en-US" dirty="0"/>
              <a:t>7</a:t>
            </a:r>
            <a:r>
              <a:rPr lang="en-US" baseline="30000" dirty="0"/>
              <a:t>th</a:t>
            </a:r>
            <a:r>
              <a:rPr lang="en-US" dirty="0"/>
              <a:t> grade interview--best friend antisocial behavior</a:t>
            </a:r>
          </a:p>
          <a:p>
            <a:r>
              <a:rPr lang="en-US" dirty="0"/>
              <a:t>Parent-report of internalizing/externalizing behavior</a:t>
            </a:r>
          </a:p>
        </p:txBody>
      </p:sp>
      <p:sp>
        <p:nvSpPr>
          <p:cNvPr id="4" name="Footer Placeholder 3"/>
          <p:cNvSpPr>
            <a:spLocks noGrp="1"/>
          </p:cNvSpPr>
          <p:nvPr>
            <p:ph type="ftr" sz="quarter" idx="11"/>
          </p:nvPr>
        </p:nvSpPr>
        <p:spPr/>
        <p:txBody>
          <a:bodyPr/>
          <a:lstStyle/>
          <a:p>
            <a:r>
              <a:rPr lang="en-US"/>
              <a:t>Messinger</a:t>
            </a:r>
          </a:p>
        </p:txBody>
      </p:sp>
    </p:spTree>
    <p:extLst>
      <p:ext uri="{BB962C8B-B14F-4D97-AF65-F5344CB8AC3E}">
        <p14:creationId xmlns:p14="http://schemas.microsoft.com/office/powerpoint/2010/main" val="72805563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Measures</a:t>
            </a:r>
          </a:p>
        </p:txBody>
      </p:sp>
      <p:pic>
        <p:nvPicPr>
          <p:cNvPr id="4" name="Content Placeholder 3"/>
          <p:cNvPicPr>
            <a:picLocks noGrp="1" noChangeAspect="1"/>
          </p:cNvPicPr>
          <p:nvPr>
            <p:ph idx="1"/>
          </p:nvPr>
        </p:nvPicPr>
        <p:blipFill>
          <a:blip r:embed="rId3" cstate="email">
            <a:extLst>
              <a:ext uri="{28A0092B-C50C-407E-A947-70E740481C1C}">
                <a14:useLocalDpi xmlns:a14="http://schemas.microsoft.com/office/drawing/2010/main" val="0"/>
              </a:ext>
            </a:extLst>
          </a:blip>
          <a:stretch>
            <a:fillRect/>
          </a:stretch>
        </p:blipFill>
        <p:spPr>
          <a:xfrm>
            <a:off x="513806" y="1762125"/>
            <a:ext cx="8055428" cy="5020074"/>
          </a:xfrm>
        </p:spPr>
      </p:pic>
      <p:sp>
        <p:nvSpPr>
          <p:cNvPr id="8" name="Rectangle 7"/>
          <p:cNvSpPr/>
          <p:nvPr/>
        </p:nvSpPr>
        <p:spPr>
          <a:xfrm>
            <a:off x="574766" y="2819399"/>
            <a:ext cx="1495334" cy="3822701"/>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3" name="Footer Placeholder 2"/>
          <p:cNvSpPr>
            <a:spLocks noGrp="1"/>
          </p:cNvSpPr>
          <p:nvPr>
            <p:ph type="ftr" sz="quarter" idx="11"/>
          </p:nvPr>
        </p:nvSpPr>
        <p:spPr/>
        <p:txBody>
          <a:bodyPr/>
          <a:lstStyle/>
          <a:p>
            <a:r>
              <a:rPr lang="en-US"/>
              <a:t>Messinger</a:t>
            </a:r>
          </a:p>
        </p:txBody>
      </p:sp>
    </p:spTree>
    <p:extLst>
      <p:ext uri="{BB962C8B-B14F-4D97-AF65-F5344CB8AC3E}">
        <p14:creationId xmlns:p14="http://schemas.microsoft.com/office/powerpoint/2010/main" val="47294419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8371"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ltLang="en-US" sz="1400"/>
              <a:t>Messinger</a:t>
            </a:r>
          </a:p>
        </p:txBody>
      </p:sp>
      <p:sp>
        <p:nvSpPr>
          <p:cNvPr id="58373" name="Rectangle 2"/>
          <p:cNvSpPr>
            <a:spLocks noGrp="1" noChangeArrowheads="1"/>
          </p:cNvSpPr>
          <p:nvPr>
            <p:ph type="title"/>
          </p:nvPr>
        </p:nvSpPr>
        <p:spPr/>
        <p:txBody>
          <a:bodyPr>
            <a:normAutofit fontScale="90000"/>
          </a:bodyPr>
          <a:lstStyle/>
          <a:p>
            <a:r>
              <a:rPr lang="en-US" altLang="en-US" dirty="0"/>
              <a:t>Middle childhood </a:t>
            </a:r>
            <a:br>
              <a:rPr lang="en-US" altLang="en-US" dirty="0"/>
            </a:br>
            <a:r>
              <a:rPr lang="en-US" altLang="en-US" dirty="0"/>
              <a:t>&amp; school</a:t>
            </a:r>
          </a:p>
        </p:txBody>
      </p:sp>
      <p:sp>
        <p:nvSpPr>
          <p:cNvPr id="58374" name="Rectangle 3"/>
          <p:cNvSpPr>
            <a:spLocks noGrp="1" noChangeArrowheads="1"/>
          </p:cNvSpPr>
          <p:nvPr>
            <p:ph type="body" idx="1"/>
          </p:nvPr>
        </p:nvSpPr>
        <p:spPr/>
        <p:txBody>
          <a:bodyPr/>
          <a:lstStyle/>
          <a:p>
            <a:pPr>
              <a:lnSpc>
                <a:spcPct val="90000"/>
              </a:lnSpc>
            </a:pPr>
            <a:r>
              <a:rPr lang="en-US" altLang="en-US" dirty="0"/>
              <a:t>Peer interaction rises and changes</a:t>
            </a:r>
          </a:p>
          <a:p>
            <a:pPr lvl="1">
              <a:lnSpc>
                <a:spcPct val="90000"/>
              </a:lnSpc>
            </a:pPr>
            <a:r>
              <a:rPr lang="en-US" altLang="en-US" dirty="0"/>
              <a:t>10% (3 y olds) to 30% (middle childhood)</a:t>
            </a:r>
          </a:p>
          <a:p>
            <a:pPr lvl="1">
              <a:lnSpc>
                <a:spcPct val="90000"/>
              </a:lnSpc>
            </a:pPr>
            <a:r>
              <a:rPr lang="en-US" altLang="en-US" dirty="0"/>
              <a:t>Peer group increases and is less supervised</a:t>
            </a:r>
          </a:p>
          <a:p>
            <a:pPr>
              <a:lnSpc>
                <a:spcPct val="90000"/>
              </a:lnSpc>
            </a:pPr>
            <a:r>
              <a:rPr lang="en-US" altLang="en-US" dirty="0"/>
              <a:t>Friendship develops</a:t>
            </a:r>
          </a:p>
          <a:p>
            <a:pPr lvl="1">
              <a:lnSpc>
                <a:spcPct val="90000"/>
              </a:lnSpc>
            </a:pPr>
            <a:r>
              <a:rPr lang="en-US" altLang="en-US" dirty="0"/>
              <a:t>Friends more likely to resolve conflicts with eye toward protecting relationship</a:t>
            </a:r>
          </a:p>
          <a:p>
            <a:pPr>
              <a:lnSpc>
                <a:spcPct val="90000"/>
              </a:lnSpc>
            </a:pPr>
            <a:r>
              <a:rPr lang="en-US" altLang="en-US" dirty="0"/>
              <a:t>Groups emerge</a:t>
            </a:r>
          </a:p>
          <a:p>
            <a:pPr lvl="1">
              <a:lnSpc>
                <a:spcPct val="90000"/>
              </a:lnSpc>
            </a:pPr>
            <a:r>
              <a:rPr lang="en-US" altLang="en-US" dirty="0"/>
              <a:t>As does understanding of role and status in group</a:t>
            </a: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5321" y="0"/>
            <a:ext cx="3498679" cy="16478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5217419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PV leads to social alienation and DPA in middle school</a:t>
            </a:r>
          </a:p>
        </p:txBody>
      </p:sp>
      <p:sp>
        <p:nvSpPr>
          <p:cNvPr id="3" name="Content Placeholder 2"/>
          <p:cNvSpPr>
            <a:spLocks noGrp="1"/>
          </p:cNvSpPr>
          <p:nvPr>
            <p:ph idx="1"/>
          </p:nvPr>
        </p:nvSpPr>
        <p:spPr>
          <a:xfrm>
            <a:off x="294282" y="1761565"/>
            <a:ext cx="8534142" cy="4806006"/>
          </a:xfrm>
        </p:spPr>
        <p:txBody>
          <a:bodyPr>
            <a:normAutofit/>
          </a:bodyPr>
          <a:lstStyle/>
          <a:p>
            <a:r>
              <a:rPr lang="en-US" dirty="0"/>
              <a:t>Victimized children may be rejected from mainstream social groups</a:t>
            </a:r>
          </a:p>
          <a:p>
            <a:pPr lvl="1"/>
            <a:r>
              <a:rPr lang="en-US" dirty="0"/>
              <a:t>Results in subjective loneliness and behavioral helplessness</a:t>
            </a:r>
          </a:p>
          <a:p>
            <a:r>
              <a:rPr lang="en-US" dirty="0"/>
              <a:t>Social alienation predicted later affiliation with antisocial peers in middle school</a:t>
            </a:r>
          </a:p>
        </p:txBody>
      </p:sp>
      <p:sp>
        <p:nvSpPr>
          <p:cNvPr id="4" name="Footer Placeholder 3"/>
          <p:cNvSpPr>
            <a:spLocks noGrp="1"/>
          </p:cNvSpPr>
          <p:nvPr>
            <p:ph type="ftr" sz="quarter" idx="11"/>
          </p:nvPr>
        </p:nvSpPr>
        <p:spPr/>
        <p:txBody>
          <a:bodyPr/>
          <a:lstStyle/>
          <a:p>
            <a:r>
              <a:rPr lang="en-US"/>
              <a:t>Messinger</a:t>
            </a:r>
          </a:p>
        </p:txBody>
      </p:sp>
    </p:spTree>
    <p:extLst>
      <p:ext uri="{BB962C8B-B14F-4D97-AF65-F5344CB8AC3E}">
        <p14:creationId xmlns:p14="http://schemas.microsoft.com/office/powerpoint/2010/main" val="61043324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Grp="1" noChangeAspect="1" noChangeArrowheads="1"/>
          </p:cNvPicPr>
          <p:nvPr>
            <p:ph idx="1"/>
          </p:nvPr>
        </p:nvPicPr>
        <p:blipFill>
          <a:blip r:embed="rId3" cstate="print"/>
          <a:srcRect/>
          <a:stretch>
            <a:fillRect/>
          </a:stretch>
        </p:blipFill>
        <p:spPr bwMode="auto">
          <a:xfrm>
            <a:off x="228600" y="1574112"/>
            <a:ext cx="8686800" cy="5027401"/>
          </a:xfrm>
          <a:prstGeom prst="rect">
            <a:avLst/>
          </a:prstGeom>
          <a:noFill/>
          <a:ln w="9525">
            <a:noFill/>
            <a:round/>
            <a:headEnd/>
            <a:tailEnd/>
          </a:ln>
        </p:spPr>
      </p:pic>
      <p:sp>
        <p:nvSpPr>
          <p:cNvPr id="2" name="Title 1"/>
          <p:cNvSpPr>
            <a:spLocks noGrp="1"/>
          </p:cNvSpPr>
          <p:nvPr>
            <p:ph type="title"/>
          </p:nvPr>
        </p:nvSpPr>
        <p:spPr>
          <a:xfrm>
            <a:off x="12192000" y="3048000"/>
            <a:ext cx="8229600" cy="1252728"/>
          </a:xfrm>
        </p:spPr>
        <p:txBody>
          <a:bodyPr/>
          <a:lstStyle/>
          <a:p>
            <a:r>
              <a:rPr lang="en-US" dirty="0"/>
              <a:t>Study 1: </a:t>
            </a:r>
          </a:p>
        </p:txBody>
      </p:sp>
      <p:sp>
        <p:nvSpPr>
          <p:cNvPr id="5" name="Text Box 4"/>
          <p:cNvSpPr txBox="1">
            <a:spLocks noChangeArrowheads="1"/>
          </p:cNvSpPr>
          <p:nvPr/>
        </p:nvSpPr>
        <p:spPr bwMode="auto">
          <a:xfrm>
            <a:off x="6553201" y="6248399"/>
            <a:ext cx="2362200" cy="353113"/>
          </a:xfrm>
          <a:prstGeom prst="rect">
            <a:avLst/>
          </a:prstGeom>
          <a:noFill/>
          <a:ln w="9525">
            <a:noFill/>
            <a:round/>
            <a:headEnd/>
            <a:tailEnd/>
          </a:ln>
        </p:spPr>
        <p:txBody>
          <a:bodyPr lIns="90000" tIns="54702" rIns="90000" bIns="45000"/>
          <a:lstStyle/>
          <a:p>
            <a:pPr>
              <a:tabLst>
                <a:tab pos="723900" algn="l"/>
                <a:tab pos="1447800" algn="l"/>
                <a:tab pos="2171700" algn="l"/>
                <a:tab pos="2895600" algn="l"/>
                <a:tab pos="3619500" algn="l"/>
                <a:tab pos="4343400" algn="l"/>
                <a:tab pos="5067300" algn="l"/>
                <a:tab pos="5791200" algn="l"/>
                <a:tab pos="6515100" algn="l"/>
              </a:tabLst>
            </a:pPr>
            <a:r>
              <a:rPr lang="en-GB" sz="1600" dirty="0">
                <a:solidFill>
                  <a:srgbClr val="000000"/>
                </a:solidFill>
              </a:rPr>
              <a:t>Rudolph et al., 2014</a:t>
            </a:r>
            <a:endParaRPr lang="en-GB" sz="1600" dirty="0">
              <a:solidFill>
                <a:srgbClr val="000000"/>
              </a:solidFill>
              <a:hlinkClick r:id="rId4"/>
            </a:endParaRPr>
          </a:p>
        </p:txBody>
      </p:sp>
      <p:sp>
        <p:nvSpPr>
          <p:cNvPr id="3" name="Footer Placeholder 2"/>
          <p:cNvSpPr>
            <a:spLocks noGrp="1"/>
          </p:cNvSpPr>
          <p:nvPr>
            <p:ph type="ftr" sz="quarter" idx="11"/>
          </p:nvPr>
        </p:nvSpPr>
        <p:spPr/>
        <p:txBody>
          <a:bodyPr/>
          <a:lstStyle/>
          <a:p>
            <a:r>
              <a:rPr lang="en-US"/>
              <a:t>Messinger</a:t>
            </a:r>
          </a:p>
        </p:txBody>
      </p:sp>
      <p:grpSp>
        <p:nvGrpSpPr>
          <p:cNvPr id="6" name="Group 5"/>
          <p:cNvGrpSpPr/>
          <p:nvPr/>
        </p:nvGrpSpPr>
        <p:grpSpPr>
          <a:xfrm>
            <a:off x="299715" y="-1447800"/>
            <a:ext cx="15697200" cy="2203921"/>
            <a:chOff x="457200" y="1752600"/>
            <a:chExt cx="15697200" cy="2203921"/>
          </a:xfrm>
        </p:grpSpPr>
        <p:sp>
          <p:nvSpPr>
            <p:cNvPr id="7" name="Rectangle 6"/>
            <p:cNvSpPr/>
            <p:nvPr/>
          </p:nvSpPr>
          <p:spPr>
            <a:xfrm>
              <a:off x="457200" y="1752600"/>
              <a:ext cx="2286000" cy="82296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lvl="0" algn="ctr"/>
              <a:r>
                <a:rPr lang="en-US" b="1" dirty="0">
                  <a:solidFill>
                    <a:schemeClr val="tx1"/>
                  </a:solidFill>
                </a:rPr>
                <a:t>Peer Victimization (PV)</a:t>
              </a:r>
              <a:endParaRPr lang="en-US" dirty="0">
                <a:solidFill>
                  <a:schemeClr val="tx1"/>
                </a:solidFill>
              </a:endParaRPr>
            </a:p>
          </p:txBody>
        </p:sp>
        <p:sp>
          <p:nvSpPr>
            <p:cNvPr id="8" name="Rectangle 7"/>
            <p:cNvSpPr/>
            <p:nvPr/>
          </p:nvSpPr>
          <p:spPr>
            <a:xfrm>
              <a:off x="3429000" y="1752600"/>
              <a:ext cx="2286000" cy="822960"/>
            </a:xfrm>
            <a:prstGeom prst="rect">
              <a:avLst/>
            </a:prstGeom>
          </p:spPr>
          <p:style>
            <a:lnRef idx="1">
              <a:schemeClr val="accent1"/>
            </a:lnRef>
            <a:fillRef idx="2">
              <a:schemeClr val="accent1"/>
            </a:fillRef>
            <a:effectRef idx="1">
              <a:schemeClr val="accent1"/>
            </a:effectRef>
            <a:fontRef idx="minor">
              <a:schemeClr val="dk1"/>
            </a:fontRef>
          </p:style>
          <p:txBody>
            <a:bodyPr rtlCol="0" anchor="ctr">
              <a:normAutofit/>
            </a:bodyPr>
            <a:lstStyle/>
            <a:p>
              <a:pPr lvl="0" algn="ctr"/>
              <a:r>
                <a:rPr lang="en-US" sz="2400" b="1" dirty="0">
                  <a:solidFill>
                    <a:schemeClr val="tx1"/>
                  </a:solidFill>
                </a:rPr>
                <a:t>Social Alienation</a:t>
              </a:r>
            </a:p>
          </p:txBody>
        </p:sp>
        <p:sp>
          <p:nvSpPr>
            <p:cNvPr id="9" name="Rectangle 8"/>
            <p:cNvSpPr/>
            <p:nvPr/>
          </p:nvSpPr>
          <p:spPr>
            <a:xfrm>
              <a:off x="6400800" y="1752600"/>
              <a:ext cx="2286000" cy="82296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lvl="0" algn="ctr"/>
              <a:r>
                <a:rPr lang="en-US" b="1" dirty="0">
                  <a:solidFill>
                    <a:schemeClr val="tx1"/>
                  </a:solidFill>
                </a:rPr>
                <a:t>Deviant Peer Affiliation (DPA)</a:t>
              </a:r>
            </a:p>
          </p:txBody>
        </p:sp>
        <p:cxnSp>
          <p:nvCxnSpPr>
            <p:cNvPr id="10" name="Straight Arrow Connector 9"/>
            <p:cNvCxnSpPr>
              <a:stCxn id="7" idx="3"/>
              <a:endCxn id="8" idx="1"/>
            </p:cNvCxnSpPr>
            <p:nvPr/>
          </p:nvCxnSpPr>
          <p:spPr>
            <a:xfrm>
              <a:off x="2743200" y="2164080"/>
              <a:ext cx="685800"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stCxn id="8" idx="3"/>
              <a:endCxn id="9" idx="1"/>
            </p:cNvCxnSpPr>
            <p:nvPr/>
          </p:nvCxnSpPr>
          <p:spPr>
            <a:xfrm>
              <a:off x="5715000" y="2164080"/>
              <a:ext cx="685800"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2" name="Elbow Connector 11"/>
            <p:cNvCxnSpPr/>
            <p:nvPr/>
          </p:nvCxnSpPr>
          <p:spPr>
            <a:xfrm rot="16200000" flipH="1">
              <a:off x="13176250" y="978371"/>
              <a:ext cx="12700" cy="5943600"/>
            </a:xfrm>
            <a:prstGeom prst="bentConnector3">
              <a:avLst>
                <a:gd name="adj1" fmla="val 1800000"/>
              </a:avLst>
            </a:prstGeom>
            <a:ln w="28575">
              <a:tailEnd type="triangle"/>
            </a:ln>
          </p:spPr>
          <p:style>
            <a:lnRef idx="1">
              <a:schemeClr val="accent1"/>
            </a:lnRef>
            <a:fillRef idx="0">
              <a:schemeClr val="accent1"/>
            </a:fillRef>
            <a:effectRef idx="0">
              <a:schemeClr val="accent1"/>
            </a:effectRef>
            <a:fontRef idx="minor">
              <a:schemeClr val="tx1"/>
            </a:fontRef>
          </p:style>
        </p:cxnSp>
      </p:grpSp>
      <p:grpSp>
        <p:nvGrpSpPr>
          <p:cNvPr id="14" name="Group 13"/>
          <p:cNvGrpSpPr/>
          <p:nvPr/>
        </p:nvGrpSpPr>
        <p:grpSpPr>
          <a:xfrm>
            <a:off x="457200" y="408051"/>
            <a:ext cx="8229600" cy="646430"/>
            <a:chOff x="463550" y="4038600"/>
            <a:chExt cx="8229600" cy="646430"/>
          </a:xfrm>
        </p:grpSpPr>
        <p:sp>
          <p:nvSpPr>
            <p:cNvPr id="15" name="Rectangle 14"/>
            <p:cNvSpPr/>
            <p:nvPr/>
          </p:nvSpPr>
          <p:spPr>
            <a:xfrm>
              <a:off x="4980516" y="4038600"/>
              <a:ext cx="1828800" cy="64008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lvl="0" algn="ctr"/>
              <a:r>
                <a:rPr lang="en-US" b="1" dirty="0">
                  <a:solidFill>
                    <a:schemeClr val="tx1"/>
                  </a:solidFill>
                </a:rPr>
                <a:t>Social Alienation</a:t>
              </a:r>
            </a:p>
          </p:txBody>
        </p:sp>
        <p:cxnSp>
          <p:nvCxnSpPr>
            <p:cNvPr id="16" name="Elbow Connector 15"/>
            <p:cNvCxnSpPr>
              <a:stCxn id="18" idx="2"/>
              <a:endCxn id="15" idx="2"/>
            </p:cNvCxnSpPr>
            <p:nvPr/>
          </p:nvCxnSpPr>
          <p:spPr>
            <a:xfrm rot="16200000" flipH="1">
              <a:off x="3636433" y="2420197"/>
              <a:ext cx="12700" cy="4516966"/>
            </a:xfrm>
            <a:prstGeom prst="bentConnector3">
              <a:avLst>
                <a:gd name="adj1" fmla="val 1800000"/>
              </a:avLst>
            </a:prstGeom>
            <a:ln w="28575">
              <a:tailEnd type="triangle"/>
            </a:ln>
          </p:spPr>
          <p:style>
            <a:lnRef idx="1">
              <a:schemeClr val="accent1"/>
            </a:lnRef>
            <a:fillRef idx="0">
              <a:schemeClr val="accent1"/>
            </a:fillRef>
            <a:effectRef idx="0">
              <a:schemeClr val="accent1"/>
            </a:effectRef>
            <a:fontRef idx="minor">
              <a:schemeClr val="tx1"/>
            </a:fontRef>
          </p:style>
        </p:cxnSp>
        <p:grpSp>
          <p:nvGrpSpPr>
            <p:cNvPr id="17" name="Group 16"/>
            <p:cNvGrpSpPr/>
            <p:nvPr/>
          </p:nvGrpSpPr>
          <p:grpSpPr>
            <a:xfrm>
              <a:off x="463550" y="4038600"/>
              <a:ext cx="8229600" cy="646430"/>
              <a:chOff x="463550" y="4070349"/>
              <a:chExt cx="8229600" cy="646430"/>
            </a:xfrm>
          </p:grpSpPr>
          <p:sp>
            <p:nvSpPr>
              <p:cNvPr id="18" name="Rectangle 17"/>
              <p:cNvSpPr/>
              <p:nvPr/>
            </p:nvSpPr>
            <p:spPr>
              <a:xfrm>
                <a:off x="463550" y="4070349"/>
                <a:ext cx="1828800" cy="640080"/>
              </a:xfrm>
              <a:prstGeom prst="rect">
                <a:avLst/>
              </a:prstGeom>
            </p:spPr>
            <p:style>
              <a:lnRef idx="1">
                <a:schemeClr val="accent1"/>
              </a:lnRef>
              <a:fillRef idx="2">
                <a:schemeClr val="accent1"/>
              </a:fillRef>
              <a:effectRef idx="1">
                <a:schemeClr val="accent1"/>
              </a:effectRef>
              <a:fontRef idx="minor">
                <a:schemeClr val="dk1"/>
              </a:fontRef>
            </p:style>
            <p:txBody>
              <a:bodyPr rtlCol="0" anchor="ctr">
                <a:normAutofit/>
              </a:bodyPr>
              <a:lstStyle/>
              <a:p>
                <a:pPr lvl="0" algn="ctr"/>
                <a:r>
                  <a:rPr lang="en-US" b="1" dirty="0">
                    <a:solidFill>
                      <a:schemeClr val="tx1"/>
                    </a:solidFill>
                  </a:rPr>
                  <a:t>Internalizing/</a:t>
                </a:r>
              </a:p>
              <a:p>
                <a:pPr lvl="0" algn="ctr"/>
                <a:r>
                  <a:rPr lang="en-US" b="1" dirty="0">
                    <a:solidFill>
                      <a:schemeClr val="tx1"/>
                    </a:solidFill>
                  </a:rPr>
                  <a:t>Externalizing</a:t>
                </a:r>
                <a:endParaRPr lang="en-US" dirty="0">
                  <a:solidFill>
                    <a:schemeClr val="tx1"/>
                  </a:solidFill>
                </a:endParaRPr>
              </a:p>
            </p:txBody>
          </p:sp>
          <p:sp>
            <p:nvSpPr>
              <p:cNvPr id="19" name="Rectangle 18"/>
              <p:cNvSpPr/>
              <p:nvPr/>
            </p:nvSpPr>
            <p:spPr>
              <a:xfrm>
                <a:off x="2722033" y="4070349"/>
                <a:ext cx="1828800" cy="640080"/>
              </a:xfrm>
              <a:prstGeom prst="rect">
                <a:avLst/>
              </a:prstGeom>
            </p:spPr>
            <p:style>
              <a:lnRef idx="1">
                <a:schemeClr val="accent1"/>
              </a:lnRef>
              <a:fillRef idx="2">
                <a:schemeClr val="accent1"/>
              </a:fillRef>
              <a:effectRef idx="1">
                <a:schemeClr val="accent1"/>
              </a:effectRef>
              <a:fontRef idx="minor">
                <a:schemeClr val="dk1"/>
              </a:fontRef>
            </p:style>
            <p:txBody>
              <a:bodyPr rtlCol="0" anchor="ctr">
                <a:normAutofit fontScale="92500" lnSpcReduction="20000"/>
              </a:bodyPr>
              <a:lstStyle/>
              <a:p>
                <a:pPr lvl="0" algn="ctr"/>
                <a:r>
                  <a:rPr lang="en-US" sz="2400" b="1" dirty="0">
                    <a:solidFill>
                      <a:schemeClr val="tx1"/>
                    </a:solidFill>
                  </a:rPr>
                  <a:t>Peer Victimization</a:t>
                </a:r>
                <a:endParaRPr lang="en-US" dirty="0">
                  <a:solidFill>
                    <a:schemeClr val="tx1"/>
                  </a:solidFill>
                </a:endParaRPr>
              </a:p>
            </p:txBody>
          </p:sp>
          <p:cxnSp>
            <p:nvCxnSpPr>
              <p:cNvPr id="20" name="Straight Arrow Connector 19"/>
              <p:cNvCxnSpPr>
                <a:stCxn id="18" idx="3"/>
                <a:endCxn id="19" idx="1"/>
              </p:cNvCxnSpPr>
              <p:nvPr/>
            </p:nvCxnSpPr>
            <p:spPr>
              <a:xfrm>
                <a:off x="2292350" y="4390389"/>
                <a:ext cx="429683"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19" idx="3"/>
                <a:endCxn id="15" idx="1"/>
              </p:cNvCxnSpPr>
              <p:nvPr/>
            </p:nvCxnSpPr>
            <p:spPr>
              <a:xfrm>
                <a:off x="4550833" y="4390389"/>
                <a:ext cx="429683"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7239000" y="4070349"/>
                <a:ext cx="1454150" cy="64008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b="1" dirty="0"/>
                  <a:t>DPA</a:t>
                </a:r>
              </a:p>
            </p:txBody>
          </p:sp>
          <p:cxnSp>
            <p:nvCxnSpPr>
              <p:cNvPr id="23" name="Straight Arrow Connector 22"/>
              <p:cNvCxnSpPr>
                <a:stCxn id="15" idx="3"/>
                <a:endCxn id="22" idx="1"/>
              </p:cNvCxnSpPr>
              <p:nvPr/>
            </p:nvCxnSpPr>
            <p:spPr>
              <a:xfrm>
                <a:off x="6809316" y="4390389"/>
                <a:ext cx="429684" cy="0"/>
              </a:xfrm>
              <a:prstGeom prst="straightConnector1">
                <a:avLst/>
              </a:prstGeom>
              <a:ln w="28575">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4" name="Elbow Connector 23"/>
              <p:cNvCxnSpPr>
                <a:stCxn id="18" idx="2"/>
                <a:endCxn id="22" idx="2"/>
              </p:cNvCxnSpPr>
              <p:nvPr/>
            </p:nvCxnSpPr>
            <p:spPr>
              <a:xfrm rot="16200000" flipH="1">
                <a:off x="4672012" y="1416366"/>
                <a:ext cx="12700" cy="6588125"/>
              </a:xfrm>
              <a:prstGeom prst="bentConnector3">
                <a:avLst>
                  <a:gd name="adj1" fmla="val 1800000"/>
                </a:avLst>
              </a:prstGeom>
              <a:ln w="28575">
                <a:tailEnd type="triangle"/>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266256175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Study 2 Methods</a:t>
            </a:r>
          </a:p>
        </p:txBody>
      </p:sp>
      <p:sp>
        <p:nvSpPr>
          <p:cNvPr id="3" name="Content Placeholder 2"/>
          <p:cNvSpPr>
            <a:spLocks noGrp="1"/>
          </p:cNvSpPr>
          <p:nvPr>
            <p:ph idx="1"/>
          </p:nvPr>
        </p:nvSpPr>
        <p:spPr/>
        <p:txBody>
          <a:bodyPr/>
          <a:lstStyle/>
          <a:p>
            <a:r>
              <a:rPr lang="en-US" dirty="0"/>
              <a:t>Teachers and 2</a:t>
            </a:r>
            <a:r>
              <a:rPr lang="en-US" baseline="30000" dirty="0"/>
              <a:t>nd</a:t>
            </a:r>
            <a:r>
              <a:rPr lang="en-US" dirty="0"/>
              <a:t> grade children</a:t>
            </a:r>
          </a:p>
          <a:p>
            <a:r>
              <a:rPr lang="en-US" dirty="0"/>
              <a:t>Yearly assessment from 2</a:t>
            </a:r>
            <a:r>
              <a:rPr lang="en-US" baseline="30000" dirty="0"/>
              <a:t>nd</a:t>
            </a:r>
            <a:r>
              <a:rPr lang="en-US" dirty="0"/>
              <a:t> through 6</a:t>
            </a:r>
            <a:r>
              <a:rPr lang="en-US" baseline="30000" dirty="0"/>
              <a:t>th</a:t>
            </a:r>
            <a:r>
              <a:rPr lang="en-US" dirty="0"/>
              <a:t> grade</a:t>
            </a:r>
          </a:p>
          <a:p>
            <a:r>
              <a:rPr lang="en-US" i="1" dirty="0"/>
              <a:t>Teacher-reported aggression; child reported internalizing symptoms</a:t>
            </a:r>
          </a:p>
          <a:p>
            <a:r>
              <a:rPr lang="en-US" dirty="0"/>
              <a:t>Child- and teacher-reported PV </a:t>
            </a:r>
          </a:p>
          <a:p>
            <a:r>
              <a:rPr lang="en-US" dirty="0"/>
              <a:t>Teacher-reported social helplessness</a:t>
            </a:r>
          </a:p>
          <a:p>
            <a:r>
              <a:rPr lang="en-US" dirty="0"/>
              <a:t>Teacher-reported DPA</a:t>
            </a:r>
          </a:p>
        </p:txBody>
      </p:sp>
      <p:sp>
        <p:nvSpPr>
          <p:cNvPr id="4" name="Footer Placeholder 3"/>
          <p:cNvSpPr>
            <a:spLocks noGrp="1"/>
          </p:cNvSpPr>
          <p:nvPr>
            <p:ph type="ftr" sz="quarter" idx="11"/>
          </p:nvPr>
        </p:nvSpPr>
        <p:spPr/>
        <p:txBody>
          <a:bodyPr/>
          <a:lstStyle/>
          <a:p>
            <a:r>
              <a:rPr lang="en-US"/>
              <a:t>Messinger</a:t>
            </a:r>
          </a:p>
        </p:txBody>
      </p:sp>
    </p:spTree>
    <p:extLst>
      <p:ext uri="{BB962C8B-B14F-4D97-AF65-F5344CB8AC3E}">
        <p14:creationId xmlns:p14="http://schemas.microsoft.com/office/powerpoint/2010/main" val="413760735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Grp="1" noChangeAspect="1" noChangeArrowheads="1"/>
          </p:cNvPicPr>
          <p:nvPr>
            <p:ph idx="1"/>
          </p:nvPr>
        </p:nvPicPr>
        <p:blipFill>
          <a:blip r:embed="rId3" cstate="print"/>
          <a:srcRect/>
          <a:stretch>
            <a:fillRect/>
          </a:stretch>
        </p:blipFill>
        <p:spPr bwMode="auto">
          <a:xfrm>
            <a:off x="228600" y="1600200"/>
            <a:ext cx="8686800" cy="5010301"/>
          </a:xfrm>
          <a:prstGeom prst="rect">
            <a:avLst/>
          </a:prstGeom>
          <a:noFill/>
          <a:ln w="9525">
            <a:noFill/>
            <a:round/>
            <a:headEnd/>
            <a:tailEnd/>
          </a:ln>
        </p:spPr>
      </p:pic>
      <p:sp>
        <p:nvSpPr>
          <p:cNvPr id="6" name="Text Box 4"/>
          <p:cNvSpPr txBox="1">
            <a:spLocks noChangeArrowheads="1"/>
          </p:cNvSpPr>
          <p:nvPr/>
        </p:nvSpPr>
        <p:spPr bwMode="auto">
          <a:xfrm>
            <a:off x="6934199" y="6248400"/>
            <a:ext cx="1981201" cy="272278"/>
          </a:xfrm>
          <a:prstGeom prst="rect">
            <a:avLst/>
          </a:prstGeom>
          <a:noFill/>
          <a:ln w="9525">
            <a:noFill/>
            <a:round/>
            <a:headEnd/>
            <a:tailEnd/>
          </a:ln>
        </p:spPr>
        <p:txBody>
          <a:bodyPr lIns="90000" tIns="54702" rIns="90000" bIns="45000"/>
          <a:lstStyle/>
          <a:p>
            <a:pPr>
              <a:tabLst>
                <a:tab pos="723900" algn="l"/>
                <a:tab pos="1447800" algn="l"/>
                <a:tab pos="2171700" algn="l"/>
                <a:tab pos="2895600" algn="l"/>
                <a:tab pos="3619500" algn="l"/>
                <a:tab pos="4343400" algn="l"/>
                <a:tab pos="5067300" algn="l"/>
                <a:tab pos="5791200" algn="l"/>
                <a:tab pos="6515100" algn="l"/>
              </a:tabLst>
            </a:pPr>
            <a:r>
              <a:rPr lang="en-GB" sz="1100" dirty="0">
                <a:solidFill>
                  <a:srgbClr val="000000"/>
                </a:solidFill>
              </a:rPr>
              <a:t>Rudolph et al., 2014</a:t>
            </a:r>
            <a:endParaRPr lang="en-GB" sz="1100" dirty="0">
              <a:solidFill>
                <a:srgbClr val="000000"/>
              </a:solidFill>
              <a:hlinkClick r:id="rId4"/>
            </a:endParaRPr>
          </a:p>
        </p:txBody>
      </p:sp>
      <p:sp>
        <p:nvSpPr>
          <p:cNvPr id="3" name="Footer Placeholder 2"/>
          <p:cNvSpPr>
            <a:spLocks noGrp="1"/>
          </p:cNvSpPr>
          <p:nvPr>
            <p:ph type="ftr" sz="quarter" idx="11"/>
          </p:nvPr>
        </p:nvSpPr>
        <p:spPr/>
        <p:txBody>
          <a:bodyPr/>
          <a:lstStyle/>
          <a:p>
            <a:r>
              <a:rPr lang="en-US"/>
              <a:t>Messinger</a:t>
            </a:r>
          </a:p>
        </p:txBody>
      </p:sp>
      <p:sp>
        <p:nvSpPr>
          <p:cNvPr id="2" name="Title 1"/>
          <p:cNvSpPr>
            <a:spLocks noGrp="1"/>
          </p:cNvSpPr>
          <p:nvPr>
            <p:ph type="title"/>
          </p:nvPr>
        </p:nvSpPr>
        <p:spPr>
          <a:xfrm>
            <a:off x="2819399" y="2045208"/>
            <a:ext cx="8229600" cy="1252728"/>
          </a:xfrm>
        </p:spPr>
        <p:txBody>
          <a:bodyPr/>
          <a:lstStyle/>
          <a:p>
            <a:r>
              <a:rPr lang="en-US" dirty="0"/>
              <a:t>Study 2 Results</a:t>
            </a:r>
          </a:p>
        </p:txBody>
      </p:sp>
      <p:grpSp>
        <p:nvGrpSpPr>
          <p:cNvPr id="7" name="Group 6"/>
          <p:cNvGrpSpPr/>
          <p:nvPr/>
        </p:nvGrpSpPr>
        <p:grpSpPr>
          <a:xfrm>
            <a:off x="457200" y="408051"/>
            <a:ext cx="8229600" cy="646430"/>
            <a:chOff x="463550" y="4038600"/>
            <a:chExt cx="8229600" cy="646430"/>
          </a:xfrm>
        </p:grpSpPr>
        <p:sp>
          <p:nvSpPr>
            <p:cNvPr id="8" name="Rectangle 7"/>
            <p:cNvSpPr/>
            <p:nvPr/>
          </p:nvSpPr>
          <p:spPr>
            <a:xfrm>
              <a:off x="4980516" y="4038600"/>
              <a:ext cx="1828800" cy="64008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lvl="0" algn="ctr"/>
              <a:r>
                <a:rPr lang="en-US" b="1" dirty="0">
                  <a:solidFill>
                    <a:schemeClr val="tx1"/>
                  </a:solidFill>
                </a:rPr>
                <a:t>Social Alienation</a:t>
              </a:r>
            </a:p>
          </p:txBody>
        </p:sp>
        <p:cxnSp>
          <p:nvCxnSpPr>
            <p:cNvPr id="9" name="Elbow Connector 8"/>
            <p:cNvCxnSpPr>
              <a:stCxn id="11" idx="2"/>
              <a:endCxn id="8" idx="2"/>
            </p:cNvCxnSpPr>
            <p:nvPr/>
          </p:nvCxnSpPr>
          <p:spPr>
            <a:xfrm rot="16200000" flipH="1">
              <a:off x="3636433" y="2420197"/>
              <a:ext cx="12700" cy="4516966"/>
            </a:xfrm>
            <a:prstGeom prst="bentConnector3">
              <a:avLst>
                <a:gd name="adj1" fmla="val 1800000"/>
              </a:avLst>
            </a:prstGeom>
            <a:ln w="28575">
              <a:tailEnd type="triangle"/>
            </a:ln>
          </p:spPr>
          <p:style>
            <a:lnRef idx="1">
              <a:schemeClr val="accent1"/>
            </a:lnRef>
            <a:fillRef idx="0">
              <a:schemeClr val="accent1"/>
            </a:fillRef>
            <a:effectRef idx="0">
              <a:schemeClr val="accent1"/>
            </a:effectRef>
            <a:fontRef idx="minor">
              <a:schemeClr val="tx1"/>
            </a:fontRef>
          </p:style>
        </p:cxnSp>
        <p:grpSp>
          <p:nvGrpSpPr>
            <p:cNvPr id="10" name="Group 9"/>
            <p:cNvGrpSpPr/>
            <p:nvPr/>
          </p:nvGrpSpPr>
          <p:grpSpPr>
            <a:xfrm>
              <a:off x="463550" y="4038600"/>
              <a:ext cx="8229600" cy="646430"/>
              <a:chOff x="463550" y="4070349"/>
              <a:chExt cx="8229600" cy="646430"/>
            </a:xfrm>
          </p:grpSpPr>
          <p:sp>
            <p:nvSpPr>
              <p:cNvPr id="11" name="Rectangle 10"/>
              <p:cNvSpPr/>
              <p:nvPr/>
            </p:nvSpPr>
            <p:spPr>
              <a:xfrm>
                <a:off x="463550" y="4070349"/>
                <a:ext cx="1828800" cy="640080"/>
              </a:xfrm>
              <a:prstGeom prst="rect">
                <a:avLst/>
              </a:prstGeom>
            </p:spPr>
            <p:style>
              <a:lnRef idx="1">
                <a:schemeClr val="accent1"/>
              </a:lnRef>
              <a:fillRef idx="2">
                <a:schemeClr val="accent1"/>
              </a:fillRef>
              <a:effectRef idx="1">
                <a:schemeClr val="accent1"/>
              </a:effectRef>
              <a:fontRef idx="minor">
                <a:schemeClr val="dk1"/>
              </a:fontRef>
            </p:style>
            <p:txBody>
              <a:bodyPr rtlCol="0" anchor="ctr">
                <a:normAutofit/>
              </a:bodyPr>
              <a:lstStyle/>
              <a:p>
                <a:pPr lvl="0" algn="ctr"/>
                <a:r>
                  <a:rPr lang="en-US" b="1" dirty="0">
                    <a:solidFill>
                      <a:schemeClr val="tx1"/>
                    </a:solidFill>
                  </a:rPr>
                  <a:t>Internalizing/</a:t>
                </a:r>
              </a:p>
              <a:p>
                <a:pPr lvl="0" algn="ctr"/>
                <a:r>
                  <a:rPr lang="en-US" b="1" dirty="0">
                    <a:solidFill>
                      <a:schemeClr val="tx1"/>
                    </a:solidFill>
                  </a:rPr>
                  <a:t>Externalizing</a:t>
                </a:r>
                <a:endParaRPr lang="en-US" dirty="0">
                  <a:solidFill>
                    <a:schemeClr val="tx1"/>
                  </a:solidFill>
                </a:endParaRPr>
              </a:p>
            </p:txBody>
          </p:sp>
          <p:sp>
            <p:nvSpPr>
              <p:cNvPr id="12" name="Rectangle 11"/>
              <p:cNvSpPr/>
              <p:nvPr/>
            </p:nvSpPr>
            <p:spPr>
              <a:xfrm>
                <a:off x="2722033" y="4070349"/>
                <a:ext cx="1828800" cy="640080"/>
              </a:xfrm>
              <a:prstGeom prst="rect">
                <a:avLst/>
              </a:prstGeom>
            </p:spPr>
            <p:style>
              <a:lnRef idx="1">
                <a:schemeClr val="accent1"/>
              </a:lnRef>
              <a:fillRef idx="2">
                <a:schemeClr val="accent1"/>
              </a:fillRef>
              <a:effectRef idx="1">
                <a:schemeClr val="accent1"/>
              </a:effectRef>
              <a:fontRef idx="minor">
                <a:schemeClr val="dk1"/>
              </a:fontRef>
            </p:style>
            <p:txBody>
              <a:bodyPr rtlCol="0" anchor="ctr">
                <a:normAutofit fontScale="92500" lnSpcReduction="20000"/>
              </a:bodyPr>
              <a:lstStyle/>
              <a:p>
                <a:pPr lvl="0" algn="ctr"/>
                <a:r>
                  <a:rPr lang="en-US" sz="2400" b="1" dirty="0">
                    <a:solidFill>
                      <a:schemeClr val="tx1"/>
                    </a:solidFill>
                  </a:rPr>
                  <a:t>Peer Victimization</a:t>
                </a:r>
                <a:endParaRPr lang="en-US" dirty="0">
                  <a:solidFill>
                    <a:schemeClr val="tx1"/>
                  </a:solidFill>
                </a:endParaRPr>
              </a:p>
            </p:txBody>
          </p:sp>
          <p:cxnSp>
            <p:nvCxnSpPr>
              <p:cNvPr id="13" name="Straight Arrow Connector 12"/>
              <p:cNvCxnSpPr>
                <a:stCxn id="11" idx="3"/>
                <a:endCxn id="12" idx="1"/>
              </p:cNvCxnSpPr>
              <p:nvPr/>
            </p:nvCxnSpPr>
            <p:spPr>
              <a:xfrm>
                <a:off x="2292350" y="4390389"/>
                <a:ext cx="429683"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12" idx="3"/>
                <a:endCxn id="8" idx="1"/>
              </p:cNvCxnSpPr>
              <p:nvPr/>
            </p:nvCxnSpPr>
            <p:spPr>
              <a:xfrm>
                <a:off x="4550833" y="4390389"/>
                <a:ext cx="429683"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7239000" y="4070349"/>
                <a:ext cx="1454150" cy="64008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b="1" dirty="0"/>
                  <a:t>DPA</a:t>
                </a:r>
              </a:p>
            </p:txBody>
          </p:sp>
          <p:cxnSp>
            <p:nvCxnSpPr>
              <p:cNvPr id="16" name="Straight Arrow Connector 15"/>
              <p:cNvCxnSpPr>
                <a:stCxn id="8" idx="3"/>
                <a:endCxn id="15" idx="1"/>
              </p:cNvCxnSpPr>
              <p:nvPr/>
            </p:nvCxnSpPr>
            <p:spPr>
              <a:xfrm>
                <a:off x="6809316" y="4390389"/>
                <a:ext cx="429684" cy="0"/>
              </a:xfrm>
              <a:prstGeom prst="straightConnector1">
                <a:avLst/>
              </a:prstGeom>
              <a:ln w="28575">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7" name="Elbow Connector 16"/>
              <p:cNvCxnSpPr>
                <a:stCxn id="11" idx="2"/>
                <a:endCxn id="15" idx="2"/>
              </p:cNvCxnSpPr>
              <p:nvPr/>
            </p:nvCxnSpPr>
            <p:spPr>
              <a:xfrm rot="16200000" flipH="1">
                <a:off x="4672012" y="1416366"/>
                <a:ext cx="12700" cy="6588125"/>
              </a:xfrm>
              <a:prstGeom prst="bentConnector3">
                <a:avLst>
                  <a:gd name="adj1" fmla="val 1800000"/>
                </a:avLst>
              </a:prstGeom>
              <a:ln w="28575">
                <a:tailEnd type="triangle"/>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218184571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t>PV in elementary school </a:t>
            </a:r>
            <a:r>
              <a:rPr lang="en-US" dirty="0">
                <a:sym typeface="Wingdings" panose="05000000000000000000" pitchFamily="2" charset="2"/>
              </a:rPr>
              <a:t></a:t>
            </a:r>
            <a:br>
              <a:rPr lang="en-US" dirty="0">
                <a:sym typeface="Wingdings" panose="05000000000000000000" pitchFamily="2" charset="2"/>
              </a:rPr>
            </a:br>
            <a:r>
              <a:rPr lang="en-US" dirty="0"/>
              <a:t> DPA in middle school</a:t>
            </a:r>
          </a:p>
        </p:txBody>
      </p:sp>
      <p:sp>
        <p:nvSpPr>
          <p:cNvPr id="3" name="Content Placeholder 2"/>
          <p:cNvSpPr>
            <a:spLocks noGrp="1"/>
          </p:cNvSpPr>
          <p:nvPr>
            <p:ph idx="1"/>
          </p:nvPr>
        </p:nvSpPr>
        <p:spPr>
          <a:xfrm>
            <a:off x="294282" y="1761565"/>
            <a:ext cx="8534142" cy="4806006"/>
          </a:xfrm>
        </p:spPr>
        <p:txBody>
          <a:bodyPr>
            <a:normAutofit/>
          </a:bodyPr>
          <a:lstStyle/>
          <a:p>
            <a:r>
              <a:rPr lang="en-US" dirty="0"/>
              <a:t>Early externalizing behavior likely sets this process in motion and eventually leads to DPA</a:t>
            </a:r>
          </a:p>
          <a:p>
            <a:r>
              <a:rPr lang="en-US" dirty="0"/>
              <a:t>PV has negative long-term social consequences </a:t>
            </a:r>
          </a:p>
          <a:p>
            <a:r>
              <a:rPr lang="en-US" dirty="0"/>
              <a:t>Early behavior problems are a risk factor for experiencing PV and eventually associating with deviant peer groups</a:t>
            </a:r>
          </a:p>
          <a:p>
            <a:pPr lvl="1"/>
            <a:r>
              <a:rPr lang="en-US" dirty="0"/>
              <a:t>Role of internalizing symptoms is less clear</a:t>
            </a:r>
          </a:p>
        </p:txBody>
      </p:sp>
      <p:sp>
        <p:nvSpPr>
          <p:cNvPr id="4" name="Footer Placeholder 3"/>
          <p:cNvSpPr>
            <a:spLocks noGrp="1"/>
          </p:cNvSpPr>
          <p:nvPr>
            <p:ph type="ftr" sz="quarter" idx="11"/>
          </p:nvPr>
        </p:nvSpPr>
        <p:spPr/>
        <p:txBody>
          <a:bodyPr/>
          <a:lstStyle/>
          <a:p>
            <a:r>
              <a:rPr lang="en-US"/>
              <a:t>Messinger</a:t>
            </a:r>
          </a:p>
        </p:txBody>
      </p:sp>
    </p:spTree>
    <p:extLst>
      <p:ext uri="{BB962C8B-B14F-4D97-AF65-F5344CB8AC3E}">
        <p14:creationId xmlns:p14="http://schemas.microsoft.com/office/powerpoint/2010/main" val="173713608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PV leads to social alienation and DPA in middle school</a:t>
            </a:r>
          </a:p>
        </p:txBody>
      </p:sp>
      <p:sp>
        <p:nvSpPr>
          <p:cNvPr id="3" name="Content Placeholder 2"/>
          <p:cNvSpPr>
            <a:spLocks noGrp="1"/>
          </p:cNvSpPr>
          <p:nvPr>
            <p:ph idx="1"/>
          </p:nvPr>
        </p:nvSpPr>
        <p:spPr>
          <a:xfrm>
            <a:off x="294282" y="1761565"/>
            <a:ext cx="8534142" cy="4806006"/>
          </a:xfrm>
        </p:spPr>
        <p:txBody>
          <a:bodyPr>
            <a:normAutofit/>
          </a:bodyPr>
          <a:lstStyle/>
          <a:p>
            <a:r>
              <a:rPr lang="en-US" dirty="0"/>
              <a:t>Victimized children may be rejected from mainstream social groups</a:t>
            </a:r>
          </a:p>
          <a:p>
            <a:pPr lvl="1"/>
            <a:r>
              <a:rPr lang="en-US" dirty="0"/>
              <a:t>Results in subjective loneliness and behavioral helplessness</a:t>
            </a:r>
          </a:p>
          <a:p>
            <a:r>
              <a:rPr lang="en-US" dirty="0"/>
              <a:t>Social alienation predicted later affiliation with antisocial peers in middle school</a:t>
            </a:r>
          </a:p>
        </p:txBody>
      </p:sp>
      <p:sp>
        <p:nvSpPr>
          <p:cNvPr id="4" name="Footer Placeholder 3"/>
          <p:cNvSpPr>
            <a:spLocks noGrp="1"/>
          </p:cNvSpPr>
          <p:nvPr>
            <p:ph type="ftr" sz="quarter" idx="11"/>
          </p:nvPr>
        </p:nvSpPr>
        <p:spPr/>
        <p:txBody>
          <a:bodyPr/>
          <a:lstStyle/>
          <a:p>
            <a:r>
              <a:rPr lang="en-US"/>
              <a:t>Messinger</a:t>
            </a:r>
          </a:p>
        </p:txBody>
      </p:sp>
    </p:spTree>
    <p:extLst>
      <p:ext uri="{BB962C8B-B14F-4D97-AF65-F5344CB8AC3E}">
        <p14:creationId xmlns:p14="http://schemas.microsoft.com/office/powerpoint/2010/main" val="398584616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Conclusions</a:t>
            </a:r>
          </a:p>
        </p:txBody>
      </p:sp>
      <p:sp>
        <p:nvSpPr>
          <p:cNvPr id="3" name="Content Placeholder 2"/>
          <p:cNvSpPr>
            <a:spLocks noGrp="1"/>
          </p:cNvSpPr>
          <p:nvPr>
            <p:ph idx="1"/>
          </p:nvPr>
        </p:nvSpPr>
        <p:spPr>
          <a:xfrm>
            <a:off x="457200" y="1775191"/>
            <a:ext cx="8229600" cy="4778009"/>
          </a:xfrm>
        </p:spPr>
        <p:txBody>
          <a:bodyPr>
            <a:normAutofit fontScale="85000" lnSpcReduction="10000"/>
          </a:bodyPr>
          <a:lstStyle/>
          <a:p>
            <a:r>
              <a:rPr lang="en-US" dirty="0"/>
              <a:t>Externalizing behavior shapes later adverse peer environments, even after adjusting for PV</a:t>
            </a:r>
          </a:p>
          <a:p>
            <a:r>
              <a:rPr lang="en-US" dirty="0"/>
              <a:t>Both initial externalizing behavior </a:t>
            </a:r>
            <a:r>
              <a:rPr lang="en-US" i="1" dirty="0"/>
              <a:t>and</a:t>
            </a:r>
            <a:r>
              <a:rPr lang="en-US" dirty="0"/>
              <a:t> PV lead to social disengagement and DPA.</a:t>
            </a:r>
          </a:p>
          <a:p>
            <a:pPr lvl="1"/>
            <a:r>
              <a:rPr lang="en-US" dirty="0"/>
              <a:t>DPA may have resulted from </a:t>
            </a:r>
            <a:r>
              <a:rPr lang="en-US" i="1" dirty="0"/>
              <a:t>default</a:t>
            </a:r>
            <a:r>
              <a:rPr lang="en-US" dirty="0"/>
              <a:t> selection or </a:t>
            </a:r>
            <a:r>
              <a:rPr lang="en-US" i="1" dirty="0"/>
              <a:t>actively</a:t>
            </a:r>
            <a:r>
              <a:rPr lang="en-US" dirty="0"/>
              <a:t> seeking out these affiliations</a:t>
            </a:r>
          </a:p>
          <a:p>
            <a:r>
              <a:rPr lang="en-US" dirty="0"/>
              <a:t>Internalizing </a:t>
            </a:r>
            <a:r>
              <a:rPr lang="en-US" dirty="0" err="1"/>
              <a:t>Sxs</a:t>
            </a:r>
            <a:r>
              <a:rPr lang="en-US" dirty="0"/>
              <a:t> have a less clear cascade</a:t>
            </a:r>
          </a:p>
          <a:p>
            <a:pPr lvl="1"/>
            <a:r>
              <a:rPr lang="en-US" dirty="0"/>
              <a:t>Study 2 Internalizing </a:t>
            </a:r>
            <a:r>
              <a:rPr lang="en-US" dirty="0" err="1"/>
              <a:t>Sxs</a:t>
            </a:r>
            <a:r>
              <a:rPr lang="en-US" dirty="0"/>
              <a:t> predicted greater PV; an indirect effect on social helplessness via PV</a:t>
            </a:r>
          </a:p>
          <a:p>
            <a:pPr lvl="1"/>
            <a:r>
              <a:rPr lang="en-US" dirty="0"/>
              <a:t>May be due to variability in measurement in studies (CBCL vs. Internalizing index, anxiety heavy vs. depressive </a:t>
            </a:r>
            <a:r>
              <a:rPr lang="en-US" dirty="0" err="1"/>
              <a:t>Sxs</a:t>
            </a:r>
            <a:r>
              <a:rPr lang="en-US" dirty="0"/>
              <a:t>)</a:t>
            </a:r>
          </a:p>
          <a:p>
            <a:pPr lvl="2"/>
            <a:r>
              <a:rPr lang="en-US" dirty="0"/>
              <a:t>May be that depressive </a:t>
            </a:r>
            <a:r>
              <a:rPr lang="en-US" dirty="0" err="1"/>
              <a:t>Sxs</a:t>
            </a:r>
            <a:r>
              <a:rPr lang="en-US" dirty="0"/>
              <a:t> more likely to elicit PV and later DPA</a:t>
            </a:r>
          </a:p>
          <a:p>
            <a:endParaRPr lang="en-US" dirty="0"/>
          </a:p>
        </p:txBody>
      </p:sp>
      <p:sp>
        <p:nvSpPr>
          <p:cNvPr id="4" name="Footer Placeholder 3"/>
          <p:cNvSpPr>
            <a:spLocks noGrp="1"/>
          </p:cNvSpPr>
          <p:nvPr>
            <p:ph type="ftr" sz="quarter" idx="11"/>
          </p:nvPr>
        </p:nvSpPr>
        <p:spPr/>
        <p:txBody>
          <a:bodyPr/>
          <a:lstStyle/>
          <a:p>
            <a:r>
              <a:rPr lang="en-US"/>
              <a:t>Messinger</a:t>
            </a:r>
          </a:p>
        </p:txBody>
      </p:sp>
    </p:spTree>
    <p:extLst>
      <p:ext uri="{BB962C8B-B14F-4D97-AF65-F5344CB8AC3E}">
        <p14:creationId xmlns:p14="http://schemas.microsoft.com/office/powerpoint/2010/main" val="115510258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67.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16" name="Rectangle 10">
            <a:extLst>
              <a:ext uri="{FF2B5EF4-FFF2-40B4-BE49-F238E27FC236}">
                <a16:creationId xmlns:a16="http://schemas.microsoft.com/office/drawing/2014/main" id="{9BFE1AD3-B2BC-4567-8B4A-DCB8F908097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prstClr val="white"/>
              </a:solidFill>
              <a:latin typeface="Calibri" panose="020F0502020204030204"/>
            </a:endParaRPr>
          </a:p>
        </p:txBody>
      </p:sp>
      <p:sp>
        <p:nvSpPr>
          <p:cNvPr id="18" name="Rectangle 12">
            <a:extLst>
              <a:ext uri="{FF2B5EF4-FFF2-40B4-BE49-F238E27FC236}">
                <a16:creationId xmlns:a16="http://schemas.microsoft.com/office/drawing/2014/main" id="{CD70A28E-4FD8-4474-A206-E15B5EBB303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371601"/>
            <a:ext cx="9141714" cy="3913253"/>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prstClr val="white"/>
              </a:solidFill>
              <a:latin typeface="Calibri" panose="020F0502020204030204"/>
            </a:endParaRPr>
          </a:p>
        </p:txBody>
      </p:sp>
      <p:pic>
        <p:nvPicPr>
          <p:cNvPr id="15" name="Picture 14">
            <a:extLst>
              <a:ext uri="{FF2B5EF4-FFF2-40B4-BE49-F238E27FC236}">
                <a16:creationId xmlns:a16="http://schemas.microsoft.com/office/drawing/2014/main" id="{FDE75AAD-F4A4-4ED2-9A2F-B2412F936C4D}"/>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8235" t="20008" r="8214" b="52759"/>
          <a:stretch/>
        </p:blipFill>
        <p:spPr>
          <a:xfrm flipV="1">
            <a:off x="2" y="857251"/>
            <a:ext cx="9143999" cy="1676492"/>
          </a:xfrm>
          <a:custGeom>
            <a:avLst/>
            <a:gdLst>
              <a:gd name="connsiteX0" fmla="*/ 0 w 12191999"/>
              <a:gd name="connsiteY0" fmla="*/ 2235323 h 2235323"/>
              <a:gd name="connsiteX1" fmla="*/ 12191999 w 12191999"/>
              <a:gd name="connsiteY1" fmla="*/ 2235323 h 2235323"/>
              <a:gd name="connsiteX2" fmla="*/ 12191999 w 12191999"/>
              <a:gd name="connsiteY2" fmla="*/ 0 h 2235323"/>
              <a:gd name="connsiteX3" fmla="*/ 0 w 12191999"/>
              <a:gd name="connsiteY3" fmla="*/ 0 h 2235323"/>
            </a:gdLst>
            <a:ahLst/>
            <a:cxnLst>
              <a:cxn ang="0">
                <a:pos x="connsiteX0" y="connsiteY0"/>
              </a:cxn>
              <a:cxn ang="0">
                <a:pos x="connsiteX1" y="connsiteY1"/>
              </a:cxn>
              <a:cxn ang="0">
                <a:pos x="connsiteX2" y="connsiteY2"/>
              </a:cxn>
              <a:cxn ang="0">
                <a:pos x="connsiteX3" y="connsiteY3"/>
              </a:cxn>
            </a:cxnLst>
            <a:rect l="l" t="t" r="r" b="b"/>
            <a:pathLst>
              <a:path w="12191999" h="2235323">
                <a:moveTo>
                  <a:pt x="0" y="2235323"/>
                </a:moveTo>
                <a:lnTo>
                  <a:pt x="12191999" y="2235323"/>
                </a:lnTo>
                <a:lnTo>
                  <a:pt x="12191999" y="0"/>
                </a:lnTo>
                <a:lnTo>
                  <a:pt x="0" y="0"/>
                </a:lnTo>
                <a:close/>
              </a:path>
            </a:pathLst>
          </a:custGeom>
        </p:spPr>
      </p:pic>
      <p:sp>
        <p:nvSpPr>
          <p:cNvPr id="2" name="Title 1"/>
          <p:cNvSpPr>
            <a:spLocks noGrp="1"/>
          </p:cNvSpPr>
          <p:nvPr>
            <p:ph type="ctrTitle"/>
          </p:nvPr>
        </p:nvSpPr>
        <p:spPr>
          <a:xfrm>
            <a:off x="564301" y="2785840"/>
            <a:ext cx="8013113" cy="1493984"/>
          </a:xfrm>
        </p:spPr>
        <p:txBody>
          <a:bodyPr anchor="b">
            <a:noAutofit/>
          </a:bodyPr>
          <a:lstStyle/>
          <a:p>
            <a:r>
              <a:rPr lang="en-US" sz="3600" dirty="0">
                <a:solidFill>
                  <a:srgbClr val="FFFFFF"/>
                </a:solidFill>
                <a:latin typeface="Modern Love Caps" pitchFamily="82" charset="0"/>
                <a:cs typeface="Calibri"/>
              </a:rPr>
              <a:t>Peer Victimization During Middle Childhood as  Lead Indicator of Internalizing Problems and Diagnostic Outcomes in Late Adolescence</a:t>
            </a:r>
          </a:p>
        </p:txBody>
      </p:sp>
      <p:pic>
        <p:nvPicPr>
          <p:cNvPr id="17" name="Picture 16">
            <a:extLst>
              <a:ext uri="{FF2B5EF4-FFF2-40B4-BE49-F238E27FC236}">
                <a16:creationId xmlns:a16="http://schemas.microsoft.com/office/drawing/2014/main" id="{DA20CE0B-92EC-45FD-8F68-38003D6D8CA7}"/>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8235" t="-1" r="8214" b="80325"/>
          <a:stretch/>
        </p:blipFill>
        <p:spPr>
          <a:xfrm flipV="1">
            <a:off x="1" y="4296810"/>
            <a:ext cx="9143999" cy="1211231"/>
          </a:xfrm>
          <a:custGeom>
            <a:avLst/>
            <a:gdLst>
              <a:gd name="connsiteX0" fmla="*/ 0 w 12191999"/>
              <a:gd name="connsiteY0" fmla="*/ 1614974 h 1614974"/>
              <a:gd name="connsiteX1" fmla="*/ 12191999 w 12191999"/>
              <a:gd name="connsiteY1" fmla="*/ 1614974 h 1614974"/>
              <a:gd name="connsiteX2" fmla="*/ 12191999 w 12191999"/>
              <a:gd name="connsiteY2" fmla="*/ 0 h 1614974"/>
              <a:gd name="connsiteX3" fmla="*/ 0 w 12191999"/>
              <a:gd name="connsiteY3" fmla="*/ 0 h 1614974"/>
            </a:gdLst>
            <a:ahLst/>
            <a:cxnLst>
              <a:cxn ang="0">
                <a:pos x="connsiteX0" y="connsiteY0"/>
              </a:cxn>
              <a:cxn ang="0">
                <a:pos x="connsiteX1" y="connsiteY1"/>
              </a:cxn>
              <a:cxn ang="0">
                <a:pos x="connsiteX2" y="connsiteY2"/>
              </a:cxn>
              <a:cxn ang="0">
                <a:pos x="connsiteX3" y="connsiteY3"/>
              </a:cxn>
            </a:cxnLst>
            <a:rect l="l" t="t" r="r" b="b"/>
            <a:pathLst>
              <a:path w="12191999" h="1614974">
                <a:moveTo>
                  <a:pt x="0" y="1614974"/>
                </a:moveTo>
                <a:lnTo>
                  <a:pt x="12191999" y="1614974"/>
                </a:lnTo>
                <a:lnTo>
                  <a:pt x="12191999" y="0"/>
                </a:lnTo>
                <a:lnTo>
                  <a:pt x="0" y="0"/>
                </a:lnTo>
                <a:close/>
              </a:path>
            </a:pathLst>
          </a:custGeom>
        </p:spPr>
      </p:pic>
      <p:sp>
        <p:nvSpPr>
          <p:cNvPr id="3" name="Subtitle 2"/>
          <p:cNvSpPr>
            <a:spLocks noGrp="1"/>
          </p:cNvSpPr>
          <p:nvPr>
            <p:ph type="subTitle" idx="1"/>
          </p:nvPr>
        </p:nvSpPr>
        <p:spPr>
          <a:xfrm>
            <a:off x="-2286" y="4371974"/>
            <a:ext cx="9141713" cy="531202"/>
          </a:xfrm>
        </p:spPr>
        <p:txBody>
          <a:bodyPr anchor="t">
            <a:normAutofit/>
          </a:bodyPr>
          <a:lstStyle/>
          <a:p>
            <a:r>
              <a:rPr lang="en-US" dirty="0">
                <a:solidFill>
                  <a:srgbClr val="FFFFFF"/>
                </a:solidFill>
                <a:latin typeface="Avenir Book" panose="02000503020000020003" pitchFamily="2" charset="0"/>
              </a:rPr>
              <a:t>Schwartz et al. (2014)</a:t>
            </a:r>
          </a:p>
        </p:txBody>
      </p:sp>
    </p:spTree>
    <p:extLst>
      <p:ext uri="{BB962C8B-B14F-4D97-AF65-F5344CB8AC3E}">
        <p14:creationId xmlns:p14="http://schemas.microsoft.com/office/powerpoint/2010/main" val="235693226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68.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3FFFA32-D9F4-4AF9-A025-CD128AC85E3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877976"/>
            <a:ext cx="9144000" cy="4122775"/>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prstClr val="white"/>
              </a:solidFill>
              <a:latin typeface="Calibri" panose="020F0502020204030204"/>
            </a:endParaRPr>
          </a:p>
        </p:txBody>
      </p:sp>
      <p:grpSp>
        <p:nvGrpSpPr>
          <p:cNvPr id="10" name="Group 9">
            <a:extLst>
              <a:ext uri="{FF2B5EF4-FFF2-40B4-BE49-F238E27FC236}">
                <a16:creationId xmlns:a16="http://schemas.microsoft.com/office/drawing/2014/main" id="{2823A416-999C-4FA3-A853-0AE48404B5D7}"/>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V="1">
            <a:off x="0" y="857250"/>
            <a:ext cx="9144000" cy="2286994"/>
            <a:chOff x="0" y="3808676"/>
            <a:chExt cx="12192000" cy="3049325"/>
          </a:xfrm>
        </p:grpSpPr>
        <p:pic>
          <p:nvPicPr>
            <p:cNvPr id="11" name="Picture 10">
              <a:extLst>
                <a:ext uri="{FF2B5EF4-FFF2-40B4-BE49-F238E27FC236}">
                  <a16:creationId xmlns:a16="http://schemas.microsoft.com/office/drawing/2014/main" id="{9362F656-1A8D-4BA3-BA72-92332E75DB99}"/>
                </a:ext>
                <a:ext uri="{C183D7F6-B498-43B3-948B-1728B52AA6E4}">
                  <adec:decorative xmlns:adec="http://schemas.microsoft.com/office/drawing/2017/decorative" xmlns=""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rcRect t="45716" b="9820"/>
            <a:stretch>
              <a:fillRect/>
            </a:stretch>
          </p:blipFill>
          <p:spPr>
            <a:xfrm>
              <a:off x="0" y="3808676"/>
              <a:ext cx="12192000" cy="3049325"/>
            </a:xfrm>
            <a:custGeom>
              <a:avLst/>
              <a:gdLst>
                <a:gd name="connsiteX0" fmla="*/ 0 w 12192000"/>
                <a:gd name="connsiteY0" fmla="*/ 0 h 3049325"/>
                <a:gd name="connsiteX1" fmla="*/ 12192000 w 12192000"/>
                <a:gd name="connsiteY1" fmla="*/ 0 h 3049325"/>
                <a:gd name="connsiteX2" fmla="*/ 12192000 w 12192000"/>
                <a:gd name="connsiteY2" fmla="*/ 3049325 h 3049325"/>
                <a:gd name="connsiteX3" fmla="*/ 0 w 12192000"/>
                <a:gd name="connsiteY3" fmla="*/ 3049325 h 3049325"/>
              </a:gdLst>
              <a:ahLst/>
              <a:cxnLst>
                <a:cxn ang="0">
                  <a:pos x="connsiteX0" y="connsiteY0"/>
                </a:cxn>
                <a:cxn ang="0">
                  <a:pos x="connsiteX1" y="connsiteY1"/>
                </a:cxn>
                <a:cxn ang="0">
                  <a:pos x="connsiteX2" y="connsiteY2"/>
                </a:cxn>
                <a:cxn ang="0">
                  <a:pos x="connsiteX3" y="connsiteY3"/>
                </a:cxn>
              </a:cxnLst>
              <a:rect l="l" t="t" r="r" b="b"/>
              <a:pathLst>
                <a:path w="12192000" h="3049325">
                  <a:moveTo>
                    <a:pt x="0" y="0"/>
                  </a:moveTo>
                  <a:lnTo>
                    <a:pt x="12192000" y="0"/>
                  </a:lnTo>
                  <a:lnTo>
                    <a:pt x="12192000" y="3049325"/>
                  </a:lnTo>
                  <a:lnTo>
                    <a:pt x="0" y="3049325"/>
                  </a:lnTo>
                  <a:close/>
                </a:path>
              </a:pathLst>
            </a:custGeom>
          </p:spPr>
        </p:pic>
        <p:sp>
          <p:nvSpPr>
            <p:cNvPr id="12" name="Oval 11">
              <a:extLst>
                <a:ext uri="{FF2B5EF4-FFF2-40B4-BE49-F238E27FC236}">
                  <a16:creationId xmlns:a16="http://schemas.microsoft.com/office/drawing/2014/main" id="{9338807D-FB66-4E3A-9CF0-786662C4AB4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2067339" y="5375082"/>
              <a:ext cx="373711" cy="405516"/>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prstClr val="white"/>
                </a:solidFill>
                <a:latin typeface="Calibri" panose="020F0502020204030204"/>
              </a:endParaRPr>
            </a:p>
          </p:txBody>
        </p:sp>
      </p:grpSp>
      <p:sp>
        <p:nvSpPr>
          <p:cNvPr id="2" name="Title 1">
            <a:extLst>
              <a:ext uri="{FF2B5EF4-FFF2-40B4-BE49-F238E27FC236}">
                <a16:creationId xmlns:a16="http://schemas.microsoft.com/office/drawing/2014/main" id="{314300E0-14C8-5548-8623-291A415C5183}"/>
              </a:ext>
            </a:extLst>
          </p:cNvPr>
          <p:cNvSpPr>
            <a:spLocks noGrp="1"/>
          </p:cNvSpPr>
          <p:nvPr>
            <p:ph type="title"/>
          </p:nvPr>
        </p:nvSpPr>
        <p:spPr>
          <a:xfrm>
            <a:off x="884420" y="1193292"/>
            <a:ext cx="7375161" cy="800102"/>
          </a:xfrm>
        </p:spPr>
        <p:txBody>
          <a:bodyPr>
            <a:normAutofit/>
          </a:bodyPr>
          <a:lstStyle/>
          <a:p>
            <a:r>
              <a:rPr lang="en-US" sz="3000" dirty="0">
                <a:solidFill>
                  <a:srgbClr val="3F3F3F"/>
                </a:solidFill>
                <a:latin typeface="Modern Love Caps" pitchFamily="82" charset="0"/>
              </a:rPr>
              <a:t>Lead Indicator</a:t>
            </a:r>
          </a:p>
        </p:txBody>
      </p:sp>
      <p:sp>
        <p:nvSpPr>
          <p:cNvPr id="3" name="Content Placeholder 2">
            <a:extLst>
              <a:ext uri="{FF2B5EF4-FFF2-40B4-BE49-F238E27FC236}">
                <a16:creationId xmlns:a16="http://schemas.microsoft.com/office/drawing/2014/main" id="{398305DB-1BE8-4648-8D7F-49089A0EB015}"/>
              </a:ext>
            </a:extLst>
          </p:cNvPr>
          <p:cNvSpPr>
            <a:spLocks noGrp="1"/>
          </p:cNvSpPr>
          <p:nvPr>
            <p:ph idx="1"/>
          </p:nvPr>
        </p:nvSpPr>
        <p:spPr>
          <a:xfrm>
            <a:off x="884419" y="3144244"/>
            <a:ext cx="3323057" cy="2209181"/>
          </a:xfrm>
        </p:spPr>
        <p:txBody>
          <a:bodyPr anchor="ctr">
            <a:normAutofit fontScale="85000" lnSpcReduction="20000"/>
          </a:bodyPr>
          <a:lstStyle/>
          <a:p>
            <a:r>
              <a:rPr lang="en-US" sz="1800" dirty="0">
                <a:solidFill>
                  <a:srgbClr val="FFFFFF"/>
                </a:solidFill>
              </a:rPr>
              <a:t>Current study </a:t>
            </a:r>
            <a:r>
              <a:rPr lang="en-US" sz="1800" dirty="0"/>
              <a:t>considered evidence that peer victimization (PV) during middle childhood serves as a ‘‘lead indicator’’ of depression, anxiety, and related problems later in adolescence/early adulthood</a:t>
            </a:r>
            <a:endParaRPr lang="en-US" sz="1800" dirty="0">
              <a:solidFill>
                <a:srgbClr val="FFFFFF"/>
              </a:solidFill>
            </a:endParaRPr>
          </a:p>
          <a:p>
            <a:r>
              <a:rPr lang="en-US" sz="1800" dirty="0">
                <a:solidFill>
                  <a:srgbClr val="FFFFFF"/>
                </a:solidFill>
              </a:rPr>
              <a:t>Derived from economic theory </a:t>
            </a:r>
          </a:p>
          <a:p>
            <a:r>
              <a:rPr lang="en-US" sz="1800" dirty="0">
                <a:solidFill>
                  <a:srgbClr val="FFFFFF"/>
                </a:solidFill>
              </a:rPr>
              <a:t>“Denotes a construct that is not necessarily casual but can effectively identify trends toward an outcome of interest.” (Schwartz et al., 2014)</a:t>
            </a:r>
          </a:p>
          <a:p>
            <a:endParaRPr lang="en-US" sz="1800" dirty="0">
              <a:solidFill>
                <a:srgbClr val="FFFFFF"/>
              </a:solidFill>
            </a:endParaRPr>
          </a:p>
        </p:txBody>
      </p:sp>
      <p:pic>
        <p:nvPicPr>
          <p:cNvPr id="9" name="Picture 2" descr="6 Ways to Solve the Chicken and Egg Problem for a Marketplace Startup -  Clockwise Software">
            <a:extLst>
              <a:ext uri="{FF2B5EF4-FFF2-40B4-BE49-F238E27FC236}">
                <a16:creationId xmlns:a16="http://schemas.microsoft.com/office/drawing/2014/main" id="{65AC40F0-1A76-DA4C-89C2-CAB406C04E9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0" y="3021472"/>
            <a:ext cx="4066708" cy="2286994"/>
          </a:xfrm>
          <a:prstGeom prst="rect">
            <a:avLst/>
          </a:prstGeom>
          <a:noFill/>
          <a:extLst>
            <a:ext uri="{909E8E84-426E-40DD-AFC4-6F175D3DCCD1}">
              <a14:hiddenFill xmlns:a14="http://schemas.microsoft.com/office/drawing/2010/main">
                <a:solidFill>
                  <a:srgbClr val="FFFFFF"/>
                </a:solidFill>
              </a14:hiddenFill>
            </a:ext>
          </a:extLst>
        </p:spPr>
      </p:pic>
      <p:sp>
        <p:nvSpPr>
          <p:cNvPr id="5" name="Footer Placeholder 4">
            <a:extLst>
              <a:ext uri="{FF2B5EF4-FFF2-40B4-BE49-F238E27FC236}">
                <a16:creationId xmlns:a16="http://schemas.microsoft.com/office/drawing/2014/main" id="{52ADB5F0-F5EF-EA47-A247-F941D28257BD}"/>
              </a:ext>
            </a:extLst>
          </p:cNvPr>
          <p:cNvSpPr>
            <a:spLocks noGrp="1"/>
          </p:cNvSpPr>
          <p:nvPr>
            <p:ph type="ftr" sz="quarter" idx="11"/>
          </p:nvPr>
        </p:nvSpPr>
        <p:spPr>
          <a:xfrm>
            <a:off x="7019059" y="5726907"/>
            <a:ext cx="3086100" cy="273844"/>
          </a:xfrm>
        </p:spPr>
        <p:txBody>
          <a:bodyPr/>
          <a:lstStyle/>
          <a:p>
            <a:pPr defTabSz="685800" eaLnBrk="1" fontAlgn="auto" hangingPunct="1">
              <a:spcBef>
                <a:spcPts val="0"/>
              </a:spcBef>
              <a:spcAft>
                <a:spcPts val="0"/>
              </a:spcAft>
            </a:pPr>
            <a:r>
              <a:rPr lang="en-US" dirty="0">
                <a:solidFill>
                  <a:prstClr val="white">
                    <a:tint val="75000"/>
                  </a:prstClr>
                </a:solidFill>
                <a:latin typeface="Calibri" panose="020F0502020204030204"/>
              </a:rPr>
              <a:t>Gruen, 2021</a:t>
            </a:r>
          </a:p>
        </p:txBody>
      </p:sp>
    </p:spTree>
    <p:extLst>
      <p:ext uri="{BB962C8B-B14F-4D97-AF65-F5344CB8AC3E}">
        <p14:creationId xmlns:p14="http://schemas.microsoft.com/office/powerpoint/2010/main" val="23107019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69.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2052" name="Picture 4" descr="Child Development | CMC">
            <a:extLst>
              <a:ext uri="{FF2B5EF4-FFF2-40B4-BE49-F238E27FC236}">
                <a16:creationId xmlns:a16="http://schemas.microsoft.com/office/drawing/2014/main" id="{896BDAA8-7038-E345-821C-A7FA1034CFE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3092"/>
          <a:stretch/>
        </p:blipFill>
        <p:spPr bwMode="auto">
          <a:xfrm>
            <a:off x="-1" y="857258"/>
            <a:ext cx="9144001" cy="3500196"/>
          </a:xfrm>
          <a:prstGeom prst="rect">
            <a:avLst/>
          </a:prstGeom>
          <a:noFill/>
          <a:extLst>
            <a:ext uri="{909E8E84-426E-40DD-AFC4-6F175D3DCCD1}">
              <a14:hiddenFill xmlns:a14="http://schemas.microsoft.com/office/drawing/2010/main">
                <a:solidFill>
                  <a:srgbClr val="FFFFFF"/>
                </a:solidFill>
              </a14:hiddenFill>
            </a:ext>
          </a:extLst>
        </p:spPr>
      </p:pic>
      <p:pic>
        <p:nvPicPr>
          <p:cNvPr id="137" name="Picture 136">
            <a:extLst>
              <a:ext uri="{FF2B5EF4-FFF2-40B4-BE49-F238E27FC236}">
                <a16:creationId xmlns:a16="http://schemas.microsoft.com/office/drawing/2014/main" id="{EE09A529-E47C-4634-BB98-0A9526C372B4}"/>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51657"/>
          <a:stretch/>
        </p:blipFill>
        <p:spPr>
          <a:xfrm>
            <a:off x="0" y="3514212"/>
            <a:ext cx="9144000" cy="2486538"/>
          </a:xfrm>
          <a:prstGeom prst="rect">
            <a:avLst/>
          </a:prstGeom>
        </p:spPr>
      </p:pic>
      <p:sp>
        <p:nvSpPr>
          <p:cNvPr id="139" name="Oval 138">
            <a:extLst>
              <a:ext uri="{FF2B5EF4-FFF2-40B4-BE49-F238E27FC236}">
                <a16:creationId xmlns:a16="http://schemas.microsoft.com/office/drawing/2014/main" id="{569C1A01-6FB5-43CE-ADCC-936728ACAC0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201" y="4148477"/>
            <a:ext cx="618067" cy="527240"/>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prstClr val="white"/>
              </a:solidFill>
              <a:latin typeface="Calibri" panose="020F0502020204030204"/>
            </a:endParaRPr>
          </a:p>
        </p:txBody>
      </p:sp>
      <p:sp>
        <p:nvSpPr>
          <p:cNvPr id="2" name="Title 1">
            <a:extLst>
              <a:ext uri="{FF2B5EF4-FFF2-40B4-BE49-F238E27FC236}">
                <a16:creationId xmlns:a16="http://schemas.microsoft.com/office/drawing/2014/main" id="{A86FA461-EFA3-D646-AEC7-B507419E9D83}"/>
              </a:ext>
            </a:extLst>
          </p:cNvPr>
          <p:cNvSpPr>
            <a:spLocks noGrp="1"/>
          </p:cNvSpPr>
          <p:nvPr>
            <p:ph type="title"/>
          </p:nvPr>
        </p:nvSpPr>
        <p:spPr>
          <a:xfrm>
            <a:off x="603748" y="4270528"/>
            <a:ext cx="3766337" cy="1132448"/>
          </a:xfrm>
        </p:spPr>
        <p:txBody>
          <a:bodyPr>
            <a:normAutofit/>
          </a:bodyPr>
          <a:lstStyle/>
          <a:p>
            <a:r>
              <a:rPr lang="en-US" sz="3000" dirty="0">
                <a:solidFill>
                  <a:srgbClr val="000000"/>
                </a:solidFill>
              </a:rPr>
              <a:t>Child Development Project (CDP)</a:t>
            </a:r>
          </a:p>
        </p:txBody>
      </p:sp>
      <p:sp>
        <p:nvSpPr>
          <p:cNvPr id="3" name="Content Placeholder 2">
            <a:extLst>
              <a:ext uri="{FF2B5EF4-FFF2-40B4-BE49-F238E27FC236}">
                <a16:creationId xmlns:a16="http://schemas.microsoft.com/office/drawing/2014/main" id="{29584D66-E66D-EF47-BD9E-786D3E0F3A82}"/>
              </a:ext>
            </a:extLst>
          </p:cNvPr>
          <p:cNvSpPr>
            <a:spLocks noGrp="1"/>
          </p:cNvSpPr>
          <p:nvPr>
            <p:ph idx="1"/>
          </p:nvPr>
        </p:nvSpPr>
        <p:spPr>
          <a:xfrm>
            <a:off x="4239492" y="4148477"/>
            <a:ext cx="4622470" cy="1634064"/>
          </a:xfrm>
        </p:spPr>
        <p:txBody>
          <a:bodyPr anchor="ctr">
            <a:normAutofit fontScale="77500" lnSpcReduction="20000"/>
          </a:bodyPr>
          <a:lstStyle/>
          <a:p>
            <a:r>
              <a:rPr lang="en-US" sz="1800" dirty="0">
                <a:solidFill>
                  <a:srgbClr val="000000"/>
                </a:solidFill>
              </a:rPr>
              <a:t>Study conducted as part of larger multisite longitudinal project</a:t>
            </a:r>
          </a:p>
          <a:p>
            <a:r>
              <a:rPr lang="en-US" sz="1800" dirty="0">
                <a:solidFill>
                  <a:srgbClr val="000000"/>
                </a:solidFill>
              </a:rPr>
              <a:t>Two cohorts (no sig differences)</a:t>
            </a:r>
          </a:p>
          <a:p>
            <a:pPr lvl="1"/>
            <a:r>
              <a:rPr lang="en-US" sz="1500" dirty="0">
                <a:solidFill>
                  <a:srgbClr val="000000"/>
                </a:solidFill>
              </a:rPr>
              <a:t>Recruited before kindergarten</a:t>
            </a:r>
          </a:p>
          <a:p>
            <a:pPr lvl="1"/>
            <a:r>
              <a:rPr lang="en-US" sz="1500" dirty="0">
                <a:solidFill>
                  <a:srgbClr val="000000"/>
                </a:solidFill>
              </a:rPr>
              <a:t>Initial sample included 585 children (304 boys, 281 girls), 308 in Cohort 1 (C1) and 277 in Cohort 2 (C2)</a:t>
            </a:r>
          </a:p>
          <a:p>
            <a:pPr lvl="1"/>
            <a:r>
              <a:rPr lang="en-US" sz="1500" dirty="0">
                <a:solidFill>
                  <a:srgbClr val="000000"/>
                </a:solidFill>
              </a:rPr>
              <a:t>In middle childhood, obtained peer nomination data for a representative subsample (388 children; 198 boys, 190 girls) of the initial participants</a:t>
            </a:r>
          </a:p>
          <a:p>
            <a:pPr lvl="1"/>
            <a:endParaRPr lang="en-US" sz="1500" dirty="0">
              <a:solidFill>
                <a:srgbClr val="000000"/>
              </a:solidFill>
            </a:endParaRPr>
          </a:p>
        </p:txBody>
      </p:sp>
      <p:sp>
        <p:nvSpPr>
          <p:cNvPr id="6" name="Footer Placeholder 5">
            <a:extLst>
              <a:ext uri="{FF2B5EF4-FFF2-40B4-BE49-F238E27FC236}">
                <a16:creationId xmlns:a16="http://schemas.microsoft.com/office/drawing/2014/main" id="{F3FABF52-59E0-6F48-BB98-20271838863F}"/>
              </a:ext>
            </a:extLst>
          </p:cNvPr>
          <p:cNvSpPr>
            <a:spLocks noGrp="1"/>
          </p:cNvSpPr>
          <p:nvPr>
            <p:ph type="ftr" sz="quarter" idx="11"/>
          </p:nvPr>
        </p:nvSpPr>
        <p:spPr>
          <a:xfrm>
            <a:off x="6983433" y="5645619"/>
            <a:ext cx="3086100" cy="273844"/>
          </a:xfrm>
        </p:spPr>
        <p:txBody>
          <a:bodyPr/>
          <a:lstStyle/>
          <a:p>
            <a:pPr defTabSz="685800" eaLnBrk="1" fontAlgn="auto" hangingPunct="1">
              <a:spcBef>
                <a:spcPts val="0"/>
              </a:spcBef>
              <a:spcAft>
                <a:spcPts val="0"/>
              </a:spcAft>
            </a:pPr>
            <a:r>
              <a:rPr lang="en-US" dirty="0">
                <a:solidFill>
                  <a:prstClr val="black">
                    <a:tint val="75000"/>
                  </a:prstClr>
                </a:solidFill>
                <a:latin typeface="Calibri" panose="020F0502020204030204"/>
              </a:rPr>
              <a:t>Gruen, 2021</a:t>
            </a:r>
          </a:p>
        </p:txBody>
      </p:sp>
    </p:spTree>
    <p:extLst>
      <p:ext uri="{BB962C8B-B14F-4D97-AF65-F5344CB8AC3E}">
        <p14:creationId xmlns:p14="http://schemas.microsoft.com/office/powerpoint/2010/main" val="6891437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9395"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ltLang="en-US" sz="1400"/>
              <a:t>Messinger</a:t>
            </a:r>
          </a:p>
        </p:txBody>
      </p:sp>
      <p:sp>
        <p:nvSpPr>
          <p:cNvPr id="59397" name="Rectangle 1026"/>
          <p:cNvSpPr>
            <a:spLocks noGrp="1" noChangeArrowheads="1"/>
          </p:cNvSpPr>
          <p:nvPr>
            <p:ph type="title"/>
          </p:nvPr>
        </p:nvSpPr>
        <p:spPr/>
        <p:txBody>
          <a:bodyPr/>
          <a:lstStyle/>
          <a:p>
            <a:r>
              <a:rPr lang="en-US" altLang="en-US"/>
              <a:t>Adolescence</a:t>
            </a:r>
          </a:p>
        </p:txBody>
      </p:sp>
      <p:sp>
        <p:nvSpPr>
          <p:cNvPr id="59398" name="Rectangle 1027"/>
          <p:cNvSpPr>
            <a:spLocks noGrp="1" noChangeArrowheads="1"/>
          </p:cNvSpPr>
          <p:nvPr>
            <p:ph type="body" idx="1"/>
          </p:nvPr>
        </p:nvSpPr>
        <p:spPr/>
        <p:txBody>
          <a:bodyPr/>
          <a:lstStyle/>
          <a:p>
            <a:pPr>
              <a:lnSpc>
                <a:spcPct val="90000"/>
              </a:lnSpc>
            </a:pPr>
            <a:r>
              <a:rPr lang="en-US" altLang="en-US" sz="2800" dirty="0"/>
              <a:t>29% of waking time with peers</a:t>
            </a:r>
          </a:p>
          <a:p>
            <a:pPr lvl="1">
              <a:lnSpc>
                <a:spcPct val="90000"/>
              </a:lnSpc>
            </a:pPr>
            <a:r>
              <a:rPr lang="en-US" altLang="en-US" sz="2400" dirty="0"/>
              <a:t>Out of classroom</a:t>
            </a:r>
          </a:p>
          <a:p>
            <a:pPr>
              <a:lnSpc>
                <a:spcPct val="90000"/>
              </a:lnSpc>
            </a:pPr>
            <a:r>
              <a:rPr lang="en-US" altLang="en-US" sz="2800" dirty="0"/>
              <a:t>Friendship</a:t>
            </a:r>
          </a:p>
          <a:p>
            <a:pPr lvl="1">
              <a:lnSpc>
                <a:spcPct val="90000"/>
              </a:lnSpc>
            </a:pPr>
            <a:r>
              <a:rPr lang="en-US" altLang="en-US" sz="2400" dirty="0"/>
              <a:t>Autonomy granting and increased intimacy</a:t>
            </a:r>
          </a:p>
          <a:p>
            <a:pPr>
              <a:lnSpc>
                <a:spcPct val="90000"/>
              </a:lnSpc>
            </a:pPr>
            <a:r>
              <a:rPr lang="en-US" altLang="en-US" sz="2800" dirty="0"/>
              <a:t>Groups</a:t>
            </a:r>
          </a:p>
          <a:p>
            <a:pPr lvl="1">
              <a:lnSpc>
                <a:spcPct val="90000"/>
              </a:lnSpc>
            </a:pPr>
            <a:r>
              <a:rPr lang="en-US" altLang="en-US" sz="2400" dirty="0"/>
              <a:t>Single sex cliques mesh into looser mixed-sex groups</a:t>
            </a:r>
          </a:p>
          <a:p>
            <a:pPr>
              <a:lnSpc>
                <a:spcPct val="90000"/>
              </a:lnSpc>
            </a:pPr>
            <a:r>
              <a:rPr lang="en-US" altLang="en-US" sz="2800" dirty="0"/>
              <a:t>Crowds</a:t>
            </a:r>
          </a:p>
          <a:p>
            <a:pPr lvl="1">
              <a:lnSpc>
                <a:spcPct val="90000"/>
              </a:lnSpc>
            </a:pPr>
            <a:r>
              <a:rPr lang="en-US" altLang="en-US" sz="2400" dirty="0"/>
              <a:t>Druggies, loners, brains, jocks</a:t>
            </a:r>
          </a:p>
          <a:p>
            <a:pPr lvl="1">
              <a:lnSpc>
                <a:spcPct val="90000"/>
              </a:lnSpc>
            </a:pPr>
            <a:r>
              <a:rPr lang="en-US" altLang="en-US" sz="2400" dirty="0"/>
              <a:t>Increasingly prominent aspect of social life</a:t>
            </a:r>
          </a:p>
        </p:txBody>
      </p:sp>
    </p:spTree>
    <p:extLst>
      <p:ext uri="{BB962C8B-B14F-4D97-AF65-F5344CB8AC3E}">
        <p14:creationId xmlns:p14="http://schemas.microsoft.com/office/powerpoint/2010/main" val="283724253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70.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351DFE5-F63D-4BE0-BDA9-E3EB88F01AA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6701" y="857250"/>
            <a:ext cx="8610371" cy="2065452"/>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prstClr val="white"/>
              </a:solidFill>
              <a:latin typeface="Calibri" panose="020F0502020204030204"/>
            </a:endParaRPr>
          </a:p>
        </p:txBody>
      </p:sp>
      <p:pic>
        <p:nvPicPr>
          <p:cNvPr id="10" name="Picture 9">
            <a:extLst>
              <a:ext uri="{FF2B5EF4-FFF2-40B4-BE49-F238E27FC236}">
                <a16:creationId xmlns:a16="http://schemas.microsoft.com/office/drawing/2014/main" id="{3AA16612-ACD2-4A16-8F2B-4514FD6BF28F}"/>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
        <p:nvSpPr>
          <p:cNvPr id="2" name="Title 1"/>
          <p:cNvSpPr>
            <a:spLocks noGrp="1"/>
          </p:cNvSpPr>
          <p:nvPr>
            <p:ph type="title"/>
          </p:nvPr>
        </p:nvSpPr>
        <p:spPr>
          <a:xfrm>
            <a:off x="884420" y="1477261"/>
            <a:ext cx="7375161" cy="994172"/>
          </a:xfrm>
        </p:spPr>
        <p:txBody>
          <a:bodyPr>
            <a:normAutofit/>
          </a:bodyPr>
          <a:lstStyle/>
          <a:p>
            <a:pPr algn="ctr"/>
            <a:r>
              <a:rPr lang="en-US" sz="3000" dirty="0">
                <a:solidFill>
                  <a:srgbClr val="FFFFFF"/>
                </a:solidFill>
                <a:latin typeface="Modern Love Caps" pitchFamily="82" charset="0"/>
              </a:rPr>
              <a:t>Assessment Timepoints</a:t>
            </a:r>
          </a:p>
        </p:txBody>
      </p:sp>
      <p:sp>
        <p:nvSpPr>
          <p:cNvPr id="3" name="Content Placeholder 2"/>
          <p:cNvSpPr>
            <a:spLocks noGrp="1"/>
          </p:cNvSpPr>
          <p:nvPr>
            <p:ph idx="1"/>
          </p:nvPr>
        </p:nvSpPr>
        <p:spPr>
          <a:xfrm>
            <a:off x="884420" y="3176978"/>
            <a:ext cx="7375161" cy="2020482"/>
          </a:xfrm>
        </p:spPr>
        <p:txBody>
          <a:bodyPr>
            <a:normAutofit/>
          </a:bodyPr>
          <a:lstStyle/>
          <a:p>
            <a:r>
              <a:rPr lang="en-US" sz="1425" dirty="0">
                <a:solidFill>
                  <a:srgbClr val="000000"/>
                </a:solidFill>
              </a:rPr>
              <a:t>388 children (198 boys, 190 girls)</a:t>
            </a:r>
          </a:p>
          <a:p>
            <a:pPr lvl="1"/>
            <a:r>
              <a:rPr lang="en-US" sz="1125" dirty="0">
                <a:solidFill>
                  <a:srgbClr val="000000"/>
                </a:solidFill>
              </a:rPr>
              <a:t>~24% of the original subsample were from minority racial or ethnic backgrounds (almost all African American)</a:t>
            </a:r>
          </a:p>
          <a:p>
            <a:pPr lvl="1"/>
            <a:r>
              <a:rPr lang="en-US" sz="1125" dirty="0">
                <a:solidFill>
                  <a:srgbClr val="000000"/>
                </a:solidFill>
              </a:rPr>
              <a:t>~26% of the children came from families classified in the two lowest socioeconomic status groups (based on criteria from Hollingshead, 1979). </a:t>
            </a:r>
          </a:p>
          <a:p>
            <a:pPr lvl="1"/>
            <a:r>
              <a:rPr lang="en-US" sz="1125" dirty="0">
                <a:solidFill>
                  <a:srgbClr val="000000"/>
                </a:solidFill>
              </a:rPr>
              <a:t>Children attended schools in a range of urban, suburban, and semirural contexts. </a:t>
            </a:r>
            <a:endParaRPr lang="en-US" sz="1425" dirty="0">
              <a:solidFill>
                <a:srgbClr val="000000"/>
              </a:solidFill>
            </a:endParaRPr>
          </a:p>
          <a:p>
            <a:r>
              <a:rPr lang="en-US" sz="1425" dirty="0">
                <a:solidFill>
                  <a:srgbClr val="000000"/>
                </a:solidFill>
              </a:rPr>
              <a:t>PV: ~8.5 years old</a:t>
            </a:r>
          </a:p>
          <a:p>
            <a:r>
              <a:rPr lang="en-US" sz="1425" dirty="0">
                <a:solidFill>
                  <a:srgbClr val="000000"/>
                </a:solidFill>
              </a:rPr>
              <a:t>Internalizing behavior problems: assessed in 9 consecutive years (~8 - ~18 years old) </a:t>
            </a:r>
          </a:p>
          <a:p>
            <a:r>
              <a:rPr lang="en-US" sz="1425" dirty="0">
                <a:solidFill>
                  <a:srgbClr val="000000"/>
                </a:solidFill>
              </a:rPr>
              <a:t>Structured clinical interview: ~18.5 years old</a:t>
            </a:r>
          </a:p>
        </p:txBody>
      </p:sp>
    </p:spTree>
    <p:extLst>
      <p:ext uri="{BB962C8B-B14F-4D97-AF65-F5344CB8AC3E}">
        <p14:creationId xmlns:p14="http://schemas.microsoft.com/office/powerpoint/2010/main" val="305729419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71.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CB6C291-6CAF-46DF-ACFF-AADF0FD03F5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1281" y="857250"/>
            <a:ext cx="8182719" cy="51435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defRPr/>
            </a:pPr>
            <a:endParaRPr lang="en-US" sz="1350">
              <a:solidFill>
                <a:prstClr val="white"/>
              </a:solidFill>
              <a:latin typeface="Calibri" panose="020F0502020204030204"/>
            </a:endParaRPr>
          </a:p>
        </p:txBody>
      </p:sp>
      <p:sp>
        <p:nvSpPr>
          <p:cNvPr id="10" name="Rectangle 9">
            <a:extLst>
              <a:ext uri="{FF2B5EF4-FFF2-40B4-BE49-F238E27FC236}">
                <a16:creationId xmlns:a16="http://schemas.microsoft.com/office/drawing/2014/main" id="{4735DC46-5663-471D-AADB-81E00E65BC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3314700" cy="51435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prstClr val="white"/>
              </a:solidFill>
              <a:latin typeface="Calibri" panose="020F0502020204030204"/>
            </a:endParaRPr>
          </a:p>
        </p:txBody>
      </p:sp>
      <p:pic>
        <p:nvPicPr>
          <p:cNvPr id="12" name="Picture 11">
            <a:extLst>
              <a:ext uri="{FF2B5EF4-FFF2-40B4-BE49-F238E27FC236}">
                <a16:creationId xmlns:a16="http://schemas.microsoft.com/office/drawing/2014/main" id="{595E59CC-7059-4455-9789-EDFBBE8F5A98}"/>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1" t="7983" r="60644" b="14447"/>
          <a:stretch/>
        </p:blipFill>
        <p:spPr>
          <a:xfrm>
            <a:off x="2083118" y="857252"/>
            <a:ext cx="4639318" cy="5143499"/>
          </a:xfrm>
          <a:custGeom>
            <a:avLst/>
            <a:gdLst>
              <a:gd name="connsiteX0" fmla="*/ 0 w 9414510"/>
              <a:gd name="connsiteY0" fmla="*/ 0 h 6857999"/>
              <a:gd name="connsiteX1" fmla="*/ 9414510 w 9414510"/>
              <a:gd name="connsiteY1" fmla="*/ 0 h 6857999"/>
              <a:gd name="connsiteX2" fmla="*/ 9414510 w 9414510"/>
              <a:gd name="connsiteY2" fmla="*/ 6857999 h 6857999"/>
              <a:gd name="connsiteX3" fmla="*/ 0 w 9414510"/>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9414510" h="6857999">
                <a:moveTo>
                  <a:pt x="0" y="0"/>
                </a:moveTo>
                <a:lnTo>
                  <a:pt x="9414510" y="0"/>
                </a:lnTo>
                <a:lnTo>
                  <a:pt x="9414510" y="6857999"/>
                </a:lnTo>
                <a:lnTo>
                  <a:pt x="0" y="6857999"/>
                </a:lnTo>
                <a:close/>
              </a:path>
            </a:pathLst>
          </a:custGeom>
        </p:spPr>
      </p:pic>
      <p:sp>
        <p:nvSpPr>
          <p:cNvPr id="2" name="Title 1">
            <a:extLst>
              <a:ext uri="{FF2B5EF4-FFF2-40B4-BE49-F238E27FC236}">
                <a16:creationId xmlns:a16="http://schemas.microsoft.com/office/drawing/2014/main" id="{61A8FAA7-5343-4D4C-8767-10800AE1EB4E}"/>
              </a:ext>
            </a:extLst>
          </p:cNvPr>
          <p:cNvSpPr>
            <a:spLocks noGrp="1"/>
          </p:cNvSpPr>
          <p:nvPr>
            <p:ph type="title"/>
          </p:nvPr>
        </p:nvSpPr>
        <p:spPr>
          <a:xfrm>
            <a:off x="480060" y="1789510"/>
            <a:ext cx="2891790" cy="3278981"/>
          </a:xfrm>
        </p:spPr>
        <p:txBody>
          <a:bodyPr>
            <a:normAutofit/>
          </a:bodyPr>
          <a:lstStyle/>
          <a:p>
            <a:r>
              <a:rPr lang="en-US" sz="3000" dirty="0">
                <a:solidFill>
                  <a:srgbClr val="3F3F3F"/>
                </a:solidFill>
                <a:latin typeface="Modern Love Caps" pitchFamily="82" charset="0"/>
              </a:rPr>
              <a:t>Assessment of Peer Victimization</a:t>
            </a:r>
          </a:p>
        </p:txBody>
      </p:sp>
      <p:sp>
        <p:nvSpPr>
          <p:cNvPr id="3" name="Content Placeholder 2">
            <a:extLst>
              <a:ext uri="{FF2B5EF4-FFF2-40B4-BE49-F238E27FC236}">
                <a16:creationId xmlns:a16="http://schemas.microsoft.com/office/drawing/2014/main" id="{4CFCA817-1DD1-BE4F-A945-D8AEE450820A}"/>
              </a:ext>
            </a:extLst>
          </p:cNvPr>
          <p:cNvSpPr>
            <a:spLocks noGrp="1"/>
          </p:cNvSpPr>
          <p:nvPr>
            <p:ph idx="1"/>
          </p:nvPr>
        </p:nvSpPr>
        <p:spPr>
          <a:xfrm>
            <a:off x="4729162" y="1631991"/>
            <a:ext cx="3934778" cy="3594020"/>
          </a:xfrm>
        </p:spPr>
        <p:txBody>
          <a:bodyPr anchor="ctr">
            <a:normAutofit lnSpcReduction="10000"/>
          </a:bodyPr>
          <a:lstStyle/>
          <a:p>
            <a:pPr marL="0" indent="0" algn="ctr">
              <a:buNone/>
            </a:pPr>
            <a:r>
              <a:rPr lang="en-US" b="1" u="sng" dirty="0"/>
              <a:t>Peer Nomination Inventory </a:t>
            </a:r>
          </a:p>
          <a:p>
            <a:r>
              <a:rPr lang="en-US" dirty="0"/>
              <a:t>Administered to all children in the 5th year of the project. </a:t>
            </a:r>
          </a:p>
          <a:p>
            <a:pPr lvl="1"/>
            <a:r>
              <a:rPr lang="en-US" dirty="0"/>
              <a:t>C1 was in the fourth grade (average of approximately 9 years) and C2 (average age of 8 years) was in the third grade. </a:t>
            </a:r>
          </a:p>
          <a:p>
            <a:r>
              <a:rPr lang="en-US" dirty="0"/>
              <a:t>Children were given a roster sheet and asked to identify up to three peers who fit a series of descriptors of physical and emotional peer victimization</a:t>
            </a:r>
            <a:endParaRPr lang="en-US" sz="1800" dirty="0"/>
          </a:p>
          <a:p>
            <a:endParaRPr lang="en-US" sz="1800" dirty="0">
              <a:solidFill>
                <a:srgbClr val="FFFFFF"/>
              </a:solidFill>
            </a:endParaRPr>
          </a:p>
        </p:txBody>
      </p:sp>
      <p:sp>
        <p:nvSpPr>
          <p:cNvPr id="5" name="Footer Placeholder 4">
            <a:extLst>
              <a:ext uri="{FF2B5EF4-FFF2-40B4-BE49-F238E27FC236}">
                <a16:creationId xmlns:a16="http://schemas.microsoft.com/office/drawing/2014/main" id="{F681471E-603E-EF48-926C-A72F564B31C1}"/>
              </a:ext>
            </a:extLst>
          </p:cNvPr>
          <p:cNvSpPr>
            <a:spLocks noGrp="1"/>
          </p:cNvSpPr>
          <p:nvPr>
            <p:ph type="ftr" sz="quarter" idx="11"/>
          </p:nvPr>
        </p:nvSpPr>
        <p:spPr>
          <a:xfrm>
            <a:off x="7019181" y="5726907"/>
            <a:ext cx="3086100" cy="273844"/>
          </a:xfrm>
        </p:spPr>
        <p:txBody>
          <a:bodyPr/>
          <a:lstStyle/>
          <a:p>
            <a:pPr defTabSz="685800" eaLnBrk="1" fontAlgn="auto" hangingPunct="1">
              <a:spcBef>
                <a:spcPts val="0"/>
              </a:spcBef>
              <a:spcAft>
                <a:spcPts val="0"/>
              </a:spcAft>
            </a:pPr>
            <a:r>
              <a:rPr lang="en-US" dirty="0">
                <a:solidFill>
                  <a:prstClr val="white">
                    <a:tint val="75000"/>
                  </a:prstClr>
                </a:solidFill>
                <a:latin typeface="Calibri" panose="020F0502020204030204"/>
              </a:rPr>
              <a:t>Gruen, 2021</a:t>
            </a:r>
          </a:p>
        </p:txBody>
      </p:sp>
    </p:spTree>
    <p:extLst>
      <p:ext uri="{BB962C8B-B14F-4D97-AF65-F5344CB8AC3E}">
        <p14:creationId xmlns:p14="http://schemas.microsoft.com/office/powerpoint/2010/main" val="179841445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72.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CB6C291-6CAF-46DF-ACFF-AADF0FD03F5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1281" y="857250"/>
            <a:ext cx="8182719" cy="51435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defRPr/>
            </a:pPr>
            <a:endParaRPr lang="en-US" sz="1350">
              <a:solidFill>
                <a:prstClr val="white"/>
              </a:solidFill>
              <a:latin typeface="Calibri" panose="020F0502020204030204"/>
            </a:endParaRPr>
          </a:p>
        </p:txBody>
      </p:sp>
      <p:sp>
        <p:nvSpPr>
          <p:cNvPr id="10" name="Rectangle 9">
            <a:extLst>
              <a:ext uri="{FF2B5EF4-FFF2-40B4-BE49-F238E27FC236}">
                <a16:creationId xmlns:a16="http://schemas.microsoft.com/office/drawing/2014/main" id="{4735DC46-5663-471D-AADB-81E00E65BC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3314700" cy="51435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prstClr val="white"/>
              </a:solidFill>
              <a:latin typeface="Calibri" panose="020F0502020204030204"/>
            </a:endParaRPr>
          </a:p>
        </p:txBody>
      </p:sp>
      <p:pic>
        <p:nvPicPr>
          <p:cNvPr id="12" name="Picture 11">
            <a:extLst>
              <a:ext uri="{FF2B5EF4-FFF2-40B4-BE49-F238E27FC236}">
                <a16:creationId xmlns:a16="http://schemas.microsoft.com/office/drawing/2014/main" id="{595E59CC-7059-4455-9789-EDFBBE8F5A98}"/>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1" t="7983" r="60644" b="14447"/>
          <a:stretch/>
        </p:blipFill>
        <p:spPr>
          <a:xfrm>
            <a:off x="2083118" y="857252"/>
            <a:ext cx="4639318" cy="5143499"/>
          </a:xfrm>
          <a:custGeom>
            <a:avLst/>
            <a:gdLst>
              <a:gd name="connsiteX0" fmla="*/ 0 w 9414510"/>
              <a:gd name="connsiteY0" fmla="*/ 0 h 6857999"/>
              <a:gd name="connsiteX1" fmla="*/ 9414510 w 9414510"/>
              <a:gd name="connsiteY1" fmla="*/ 0 h 6857999"/>
              <a:gd name="connsiteX2" fmla="*/ 9414510 w 9414510"/>
              <a:gd name="connsiteY2" fmla="*/ 6857999 h 6857999"/>
              <a:gd name="connsiteX3" fmla="*/ 0 w 9414510"/>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9414510" h="6857999">
                <a:moveTo>
                  <a:pt x="0" y="0"/>
                </a:moveTo>
                <a:lnTo>
                  <a:pt x="9414510" y="0"/>
                </a:lnTo>
                <a:lnTo>
                  <a:pt x="9414510" y="6857999"/>
                </a:lnTo>
                <a:lnTo>
                  <a:pt x="0" y="6857999"/>
                </a:lnTo>
                <a:close/>
              </a:path>
            </a:pathLst>
          </a:custGeom>
        </p:spPr>
      </p:pic>
      <p:sp>
        <p:nvSpPr>
          <p:cNvPr id="2" name="Title 1">
            <a:extLst>
              <a:ext uri="{FF2B5EF4-FFF2-40B4-BE49-F238E27FC236}">
                <a16:creationId xmlns:a16="http://schemas.microsoft.com/office/drawing/2014/main" id="{61A8FAA7-5343-4D4C-8767-10800AE1EB4E}"/>
              </a:ext>
            </a:extLst>
          </p:cNvPr>
          <p:cNvSpPr>
            <a:spLocks noGrp="1"/>
          </p:cNvSpPr>
          <p:nvPr>
            <p:ph type="title"/>
          </p:nvPr>
        </p:nvSpPr>
        <p:spPr>
          <a:xfrm>
            <a:off x="480060" y="1789510"/>
            <a:ext cx="2891790" cy="3278981"/>
          </a:xfrm>
        </p:spPr>
        <p:txBody>
          <a:bodyPr>
            <a:normAutofit/>
          </a:bodyPr>
          <a:lstStyle/>
          <a:p>
            <a:r>
              <a:rPr lang="en-US" dirty="0">
                <a:solidFill>
                  <a:srgbClr val="3F3F3F"/>
                </a:solidFill>
                <a:latin typeface="Modern Love Caps" pitchFamily="82" charset="0"/>
              </a:rPr>
              <a:t>Assessment of Internalizing Behavior Problems</a:t>
            </a:r>
          </a:p>
        </p:txBody>
      </p:sp>
      <p:sp>
        <p:nvSpPr>
          <p:cNvPr id="3" name="Content Placeholder 2">
            <a:extLst>
              <a:ext uri="{FF2B5EF4-FFF2-40B4-BE49-F238E27FC236}">
                <a16:creationId xmlns:a16="http://schemas.microsoft.com/office/drawing/2014/main" id="{4CFCA817-1DD1-BE4F-A945-D8AEE450820A}"/>
              </a:ext>
            </a:extLst>
          </p:cNvPr>
          <p:cNvSpPr>
            <a:spLocks noGrp="1"/>
          </p:cNvSpPr>
          <p:nvPr>
            <p:ph idx="1"/>
          </p:nvPr>
        </p:nvSpPr>
        <p:spPr>
          <a:xfrm>
            <a:off x="4729162" y="1631991"/>
            <a:ext cx="3934778" cy="3594020"/>
          </a:xfrm>
        </p:spPr>
        <p:txBody>
          <a:bodyPr anchor="ctr">
            <a:normAutofit fontScale="92500" lnSpcReduction="20000"/>
          </a:bodyPr>
          <a:lstStyle/>
          <a:p>
            <a:pPr marL="0" indent="0">
              <a:buNone/>
            </a:pPr>
            <a:r>
              <a:rPr lang="en-US" b="1" u="sng" dirty="0"/>
              <a:t>Child Behavior Checklist (CBCL)</a:t>
            </a:r>
          </a:p>
          <a:p>
            <a:r>
              <a:rPr lang="en-US" dirty="0"/>
              <a:t>Completed by participants’ moms</a:t>
            </a:r>
          </a:p>
          <a:p>
            <a:r>
              <a:rPr lang="en-US" dirty="0"/>
              <a:t>Assessed in 9 consecutive years for each cohort (3rd grade through 11th grade for C1, 4th grade through 12th grade for C2</a:t>
            </a:r>
          </a:p>
          <a:p>
            <a:endParaRPr lang="en-US" dirty="0"/>
          </a:p>
          <a:p>
            <a:pPr marL="0" indent="0">
              <a:buNone/>
            </a:pPr>
            <a:r>
              <a:rPr lang="en-US" b="1" u="sng" dirty="0"/>
              <a:t>Youth Self-Report (YSR)</a:t>
            </a:r>
          </a:p>
          <a:p>
            <a:r>
              <a:rPr lang="en-US" dirty="0"/>
              <a:t>Self report</a:t>
            </a:r>
          </a:p>
          <a:p>
            <a:r>
              <a:rPr lang="en-US" dirty="0"/>
              <a:t>Beginning with the 6th year after the peer nomination assessment (Grades 10, 11, and 12 for C1; Grades 9, 10, and 11 for C2) </a:t>
            </a:r>
          </a:p>
        </p:txBody>
      </p:sp>
      <p:sp>
        <p:nvSpPr>
          <p:cNvPr id="6" name="Footer Placeholder 5">
            <a:extLst>
              <a:ext uri="{FF2B5EF4-FFF2-40B4-BE49-F238E27FC236}">
                <a16:creationId xmlns:a16="http://schemas.microsoft.com/office/drawing/2014/main" id="{34D99290-499C-4A4A-B7BB-1862D4745F3A}"/>
              </a:ext>
            </a:extLst>
          </p:cNvPr>
          <p:cNvSpPr>
            <a:spLocks noGrp="1"/>
          </p:cNvSpPr>
          <p:nvPr>
            <p:ph type="ftr" sz="quarter" idx="11"/>
          </p:nvPr>
        </p:nvSpPr>
        <p:spPr>
          <a:xfrm>
            <a:off x="7019181" y="5726906"/>
            <a:ext cx="3086100" cy="273844"/>
          </a:xfrm>
        </p:spPr>
        <p:txBody>
          <a:bodyPr/>
          <a:lstStyle/>
          <a:p>
            <a:pPr defTabSz="685800" eaLnBrk="1" fontAlgn="auto" hangingPunct="1">
              <a:spcBef>
                <a:spcPts val="0"/>
              </a:spcBef>
              <a:spcAft>
                <a:spcPts val="0"/>
              </a:spcAft>
            </a:pPr>
            <a:r>
              <a:rPr lang="en-US">
                <a:solidFill>
                  <a:prstClr val="white">
                    <a:tint val="75000"/>
                  </a:prstClr>
                </a:solidFill>
                <a:latin typeface="Calibri" panose="020F0502020204030204"/>
              </a:rPr>
              <a:t>Gruen, 2021</a:t>
            </a:r>
          </a:p>
        </p:txBody>
      </p:sp>
    </p:spTree>
    <p:extLst>
      <p:ext uri="{BB962C8B-B14F-4D97-AF65-F5344CB8AC3E}">
        <p14:creationId xmlns:p14="http://schemas.microsoft.com/office/powerpoint/2010/main" val="288298257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73.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CB6C291-6CAF-46DF-ACFF-AADF0FD03F5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1281" y="857250"/>
            <a:ext cx="8182719" cy="51435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defRPr/>
            </a:pPr>
            <a:endParaRPr lang="en-US" sz="1350">
              <a:solidFill>
                <a:prstClr val="white"/>
              </a:solidFill>
              <a:latin typeface="Calibri" panose="020F0502020204030204"/>
            </a:endParaRPr>
          </a:p>
        </p:txBody>
      </p:sp>
      <p:sp>
        <p:nvSpPr>
          <p:cNvPr id="10" name="Rectangle 9">
            <a:extLst>
              <a:ext uri="{FF2B5EF4-FFF2-40B4-BE49-F238E27FC236}">
                <a16:creationId xmlns:a16="http://schemas.microsoft.com/office/drawing/2014/main" id="{4735DC46-5663-471D-AADB-81E00E65BC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3314700" cy="51435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prstClr val="white"/>
              </a:solidFill>
              <a:latin typeface="Calibri" panose="020F0502020204030204"/>
            </a:endParaRPr>
          </a:p>
        </p:txBody>
      </p:sp>
      <p:pic>
        <p:nvPicPr>
          <p:cNvPr id="12" name="Picture 11">
            <a:extLst>
              <a:ext uri="{FF2B5EF4-FFF2-40B4-BE49-F238E27FC236}">
                <a16:creationId xmlns:a16="http://schemas.microsoft.com/office/drawing/2014/main" id="{595E59CC-7059-4455-9789-EDFBBE8F5A98}"/>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1" t="7983" r="60644" b="14447"/>
          <a:stretch/>
        </p:blipFill>
        <p:spPr>
          <a:xfrm>
            <a:off x="2083118" y="857252"/>
            <a:ext cx="4639318" cy="5143499"/>
          </a:xfrm>
          <a:custGeom>
            <a:avLst/>
            <a:gdLst>
              <a:gd name="connsiteX0" fmla="*/ 0 w 9414510"/>
              <a:gd name="connsiteY0" fmla="*/ 0 h 6857999"/>
              <a:gd name="connsiteX1" fmla="*/ 9414510 w 9414510"/>
              <a:gd name="connsiteY1" fmla="*/ 0 h 6857999"/>
              <a:gd name="connsiteX2" fmla="*/ 9414510 w 9414510"/>
              <a:gd name="connsiteY2" fmla="*/ 6857999 h 6857999"/>
              <a:gd name="connsiteX3" fmla="*/ 0 w 9414510"/>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9414510" h="6857999">
                <a:moveTo>
                  <a:pt x="0" y="0"/>
                </a:moveTo>
                <a:lnTo>
                  <a:pt x="9414510" y="0"/>
                </a:lnTo>
                <a:lnTo>
                  <a:pt x="9414510" y="6857999"/>
                </a:lnTo>
                <a:lnTo>
                  <a:pt x="0" y="6857999"/>
                </a:lnTo>
                <a:close/>
              </a:path>
            </a:pathLst>
          </a:custGeom>
        </p:spPr>
      </p:pic>
      <p:sp>
        <p:nvSpPr>
          <p:cNvPr id="2" name="Title 1">
            <a:extLst>
              <a:ext uri="{FF2B5EF4-FFF2-40B4-BE49-F238E27FC236}">
                <a16:creationId xmlns:a16="http://schemas.microsoft.com/office/drawing/2014/main" id="{61A8FAA7-5343-4D4C-8767-10800AE1EB4E}"/>
              </a:ext>
            </a:extLst>
          </p:cNvPr>
          <p:cNvSpPr>
            <a:spLocks noGrp="1"/>
          </p:cNvSpPr>
          <p:nvPr>
            <p:ph type="title"/>
          </p:nvPr>
        </p:nvSpPr>
        <p:spPr>
          <a:xfrm>
            <a:off x="480060" y="1789510"/>
            <a:ext cx="2891790" cy="3278981"/>
          </a:xfrm>
        </p:spPr>
        <p:txBody>
          <a:bodyPr>
            <a:normAutofit/>
          </a:bodyPr>
          <a:lstStyle/>
          <a:p>
            <a:r>
              <a:rPr lang="en-US" dirty="0">
                <a:solidFill>
                  <a:srgbClr val="3F3F3F"/>
                </a:solidFill>
                <a:latin typeface="Modern Love Caps" pitchFamily="82" charset="0"/>
              </a:rPr>
              <a:t>Assessment of Diagnostic Outcomes</a:t>
            </a:r>
          </a:p>
        </p:txBody>
      </p:sp>
      <p:sp>
        <p:nvSpPr>
          <p:cNvPr id="3" name="Content Placeholder 2">
            <a:extLst>
              <a:ext uri="{FF2B5EF4-FFF2-40B4-BE49-F238E27FC236}">
                <a16:creationId xmlns:a16="http://schemas.microsoft.com/office/drawing/2014/main" id="{4CFCA817-1DD1-BE4F-A945-D8AEE450820A}"/>
              </a:ext>
            </a:extLst>
          </p:cNvPr>
          <p:cNvSpPr>
            <a:spLocks noGrp="1"/>
          </p:cNvSpPr>
          <p:nvPr>
            <p:ph idx="1"/>
          </p:nvPr>
        </p:nvSpPr>
        <p:spPr>
          <a:xfrm>
            <a:off x="4729162" y="1631991"/>
            <a:ext cx="3934778" cy="3594020"/>
          </a:xfrm>
        </p:spPr>
        <p:txBody>
          <a:bodyPr anchor="ctr">
            <a:normAutofit fontScale="70000" lnSpcReduction="20000"/>
          </a:bodyPr>
          <a:lstStyle/>
          <a:p>
            <a:pPr marL="0" indent="0">
              <a:buNone/>
            </a:pPr>
            <a:r>
              <a:rPr lang="en-US" b="1" u="sng" dirty="0"/>
              <a:t>Computerized Diagnostic Interview (C-DIS-IV)</a:t>
            </a:r>
          </a:p>
          <a:p>
            <a:r>
              <a:rPr lang="en-US" dirty="0"/>
              <a:t>Structured interview administered at age 18 (10 years after the peer nomination assessment for C1, 11 years after the peer nomination assessment for C2). </a:t>
            </a:r>
          </a:p>
          <a:p>
            <a:r>
              <a:rPr lang="en-US" dirty="0"/>
              <a:t>Conducted by trained assessors</a:t>
            </a:r>
          </a:p>
          <a:p>
            <a:r>
              <a:rPr lang="en-US" dirty="0"/>
              <a:t>Generated dichotomous unipolar depression and anxiety scores. </a:t>
            </a:r>
          </a:p>
          <a:p>
            <a:pPr lvl="1"/>
            <a:r>
              <a:rPr lang="en-US" dirty="0"/>
              <a:t>Unipolar depression if they met criteria for major depression and/or dysthymia</a:t>
            </a:r>
          </a:p>
          <a:p>
            <a:pPr lvl="1"/>
            <a:r>
              <a:rPr lang="en-US" dirty="0"/>
              <a:t>Anxiety if they met criteria for generalized anxiety disorder, specific phobia, social phobia, obsessive compulsive disorder, panic disorder, or posttraumatic stress disorder</a:t>
            </a:r>
          </a:p>
          <a:p>
            <a:pPr lvl="1"/>
            <a:r>
              <a:rPr lang="en-US" dirty="0"/>
              <a:t>Overall, 14.69% of the participants were positive for depression (10.00% of boys, 19.18% of girls) and 12.24% of the participants were positive for anxiety (6.43% of boys, 17.81% of girls). High comorbidity (9.8% of the participants meeting criteria for both disorders)</a:t>
            </a:r>
          </a:p>
        </p:txBody>
      </p:sp>
      <p:sp>
        <p:nvSpPr>
          <p:cNvPr id="5" name="Footer Placeholder 4">
            <a:extLst>
              <a:ext uri="{FF2B5EF4-FFF2-40B4-BE49-F238E27FC236}">
                <a16:creationId xmlns:a16="http://schemas.microsoft.com/office/drawing/2014/main" id="{2B9CA857-E91B-1247-99C3-A99084805B27}"/>
              </a:ext>
            </a:extLst>
          </p:cNvPr>
          <p:cNvSpPr>
            <a:spLocks noGrp="1"/>
          </p:cNvSpPr>
          <p:nvPr>
            <p:ph type="ftr" sz="quarter" idx="11"/>
          </p:nvPr>
        </p:nvSpPr>
        <p:spPr>
          <a:xfrm>
            <a:off x="6912181" y="5726906"/>
            <a:ext cx="3086100" cy="273844"/>
          </a:xfrm>
        </p:spPr>
        <p:txBody>
          <a:bodyPr/>
          <a:lstStyle/>
          <a:p>
            <a:pPr defTabSz="685800" eaLnBrk="1" fontAlgn="auto" hangingPunct="1">
              <a:spcBef>
                <a:spcPts val="0"/>
              </a:spcBef>
              <a:spcAft>
                <a:spcPts val="0"/>
              </a:spcAft>
            </a:pPr>
            <a:r>
              <a:rPr lang="en-US" dirty="0">
                <a:solidFill>
                  <a:prstClr val="white">
                    <a:tint val="75000"/>
                  </a:prstClr>
                </a:solidFill>
                <a:latin typeface="Calibri" panose="020F0502020204030204"/>
              </a:rPr>
              <a:t>Gruen, 2021</a:t>
            </a:r>
          </a:p>
        </p:txBody>
      </p:sp>
    </p:spTree>
    <p:extLst>
      <p:ext uri="{BB962C8B-B14F-4D97-AF65-F5344CB8AC3E}">
        <p14:creationId xmlns:p14="http://schemas.microsoft.com/office/powerpoint/2010/main" val="267883263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74.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23" name="Rectangle 16">
            <a:extLst>
              <a:ext uri="{FF2B5EF4-FFF2-40B4-BE49-F238E27FC236}">
                <a16:creationId xmlns:a16="http://schemas.microsoft.com/office/drawing/2014/main" id="{4351DFE5-F63D-4BE0-BDA9-E3EB88F01AA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6701" y="857250"/>
            <a:ext cx="8610371" cy="2065452"/>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prstClr val="white"/>
              </a:solidFill>
              <a:latin typeface="Calibri" panose="020F0502020204030204"/>
            </a:endParaRPr>
          </a:p>
        </p:txBody>
      </p:sp>
      <p:pic>
        <p:nvPicPr>
          <p:cNvPr id="24" name="Picture 18">
            <a:extLst>
              <a:ext uri="{FF2B5EF4-FFF2-40B4-BE49-F238E27FC236}">
                <a16:creationId xmlns:a16="http://schemas.microsoft.com/office/drawing/2014/main" id="{3AA16612-ACD2-4A16-8F2B-4514FD6BF28F}"/>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
        <p:nvSpPr>
          <p:cNvPr id="2" name="Title 1">
            <a:extLst>
              <a:ext uri="{FF2B5EF4-FFF2-40B4-BE49-F238E27FC236}">
                <a16:creationId xmlns:a16="http://schemas.microsoft.com/office/drawing/2014/main" id="{61A8FAA7-5343-4D4C-8767-10800AE1EB4E}"/>
              </a:ext>
            </a:extLst>
          </p:cNvPr>
          <p:cNvSpPr>
            <a:spLocks noGrp="1"/>
          </p:cNvSpPr>
          <p:nvPr>
            <p:ph type="title"/>
          </p:nvPr>
        </p:nvSpPr>
        <p:spPr>
          <a:xfrm>
            <a:off x="884420" y="1477261"/>
            <a:ext cx="7375161" cy="994172"/>
          </a:xfrm>
        </p:spPr>
        <p:txBody>
          <a:bodyPr>
            <a:normAutofit/>
          </a:bodyPr>
          <a:lstStyle/>
          <a:p>
            <a:pPr algn="ctr"/>
            <a:r>
              <a:rPr lang="en-US" sz="3000" dirty="0">
                <a:solidFill>
                  <a:srgbClr val="FFFFFF"/>
                </a:solidFill>
                <a:latin typeface="Modern Love Caps" pitchFamily="82" charset="0"/>
              </a:rPr>
              <a:t>Sample Attrition and Demographics</a:t>
            </a:r>
          </a:p>
        </p:txBody>
      </p:sp>
      <p:sp>
        <p:nvSpPr>
          <p:cNvPr id="3" name="Content Placeholder 2">
            <a:extLst>
              <a:ext uri="{FF2B5EF4-FFF2-40B4-BE49-F238E27FC236}">
                <a16:creationId xmlns:a16="http://schemas.microsoft.com/office/drawing/2014/main" id="{4CFCA817-1DD1-BE4F-A945-D8AEE450820A}"/>
              </a:ext>
            </a:extLst>
          </p:cNvPr>
          <p:cNvSpPr>
            <a:spLocks noGrp="1"/>
          </p:cNvSpPr>
          <p:nvPr>
            <p:ph idx="1"/>
          </p:nvPr>
        </p:nvSpPr>
        <p:spPr>
          <a:xfrm>
            <a:off x="884420" y="3176978"/>
            <a:ext cx="7375161" cy="2020482"/>
          </a:xfrm>
        </p:spPr>
        <p:txBody>
          <a:bodyPr>
            <a:normAutofit/>
          </a:bodyPr>
          <a:lstStyle/>
          <a:p>
            <a:r>
              <a:rPr lang="en-US" sz="1425" dirty="0">
                <a:solidFill>
                  <a:srgbClr val="000000"/>
                </a:solidFill>
              </a:rPr>
              <a:t>The sample size with peer victimization and maternal reports of internalizing behavior problem data was as follows: </a:t>
            </a:r>
          </a:p>
          <a:p>
            <a:pPr lvl="1"/>
            <a:r>
              <a:rPr lang="en-US" sz="1125" dirty="0">
                <a:solidFill>
                  <a:srgbClr val="000000"/>
                </a:solidFill>
              </a:rPr>
              <a:t>329 at third=fourth grade, 276 at fourth=fifth grade, 315 at fifth=sixth grade, 315 at sixth=seventh grade, 317 at seventh=eighth grade, 300 at eighth=ninth grade, 284 at ninth=tenth grade, 296 at tenth=eleventh grade, and 300 at eleventh=twelfth grade. In addition, 286 of the participants completed the structured clinical interview. </a:t>
            </a:r>
          </a:p>
          <a:p>
            <a:r>
              <a:rPr lang="en-US" sz="1425" dirty="0">
                <a:solidFill>
                  <a:srgbClr val="000000"/>
                </a:solidFill>
              </a:rPr>
              <a:t>Approximately 24% of the original subsample were from minority racial or ethnic backgrounds (almost all African American), and 26% of the children came from families classified in the two lowest socioeconomic status groups (based on criteria from Hollingshead, 1979). These children attended schools in a range of urban, suburban, and semirural contexts. </a:t>
            </a:r>
          </a:p>
          <a:p>
            <a:pPr lvl="1"/>
            <a:endParaRPr lang="en-US" sz="1425" dirty="0">
              <a:solidFill>
                <a:srgbClr val="000000"/>
              </a:solidFill>
            </a:endParaRPr>
          </a:p>
          <a:p>
            <a:endParaRPr lang="en-US" sz="1425" dirty="0">
              <a:solidFill>
                <a:srgbClr val="000000"/>
              </a:solidFill>
            </a:endParaRPr>
          </a:p>
        </p:txBody>
      </p:sp>
    </p:spTree>
    <p:extLst>
      <p:ext uri="{BB962C8B-B14F-4D97-AF65-F5344CB8AC3E}">
        <p14:creationId xmlns:p14="http://schemas.microsoft.com/office/powerpoint/2010/main" val="92203697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Hypotheses</a:t>
            </a:r>
          </a:p>
        </p:txBody>
      </p:sp>
      <p:sp>
        <p:nvSpPr>
          <p:cNvPr id="3" name="Content Placeholder 2"/>
          <p:cNvSpPr>
            <a:spLocks noGrp="1"/>
          </p:cNvSpPr>
          <p:nvPr>
            <p:ph idx="1"/>
          </p:nvPr>
        </p:nvSpPr>
        <p:spPr>
          <a:xfrm>
            <a:off x="1691766" y="2254009"/>
            <a:ext cx="6003963" cy="3662591"/>
          </a:xfrm>
        </p:spPr>
        <p:txBody>
          <a:bodyPr>
            <a:normAutofit/>
          </a:bodyPr>
          <a:lstStyle/>
          <a:p>
            <a:r>
              <a:rPr lang="en-US" dirty="0"/>
              <a:t>PV during middle years of childhood as lead indicator of internalizing problems through late adolescence/early adulthood</a:t>
            </a:r>
          </a:p>
          <a:p>
            <a:endParaRPr lang="en-US" dirty="0"/>
          </a:p>
          <a:p>
            <a:r>
              <a:rPr lang="en-US" dirty="0"/>
              <a:t>Enhance efforts to detect children who are more likely to experience later internalizing disorders</a:t>
            </a:r>
          </a:p>
        </p:txBody>
      </p:sp>
    </p:spTree>
    <p:extLst>
      <p:ext uri="{BB962C8B-B14F-4D97-AF65-F5344CB8AC3E}">
        <p14:creationId xmlns:p14="http://schemas.microsoft.com/office/powerpoint/2010/main" val="8839769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Bivariate Correlations</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2057400"/>
            <a:ext cx="6367449" cy="3429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6898722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Multilevel Models</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1650" y="2057400"/>
            <a:ext cx="5829300" cy="3714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927635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78.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2CCAFB3E-E6E2-4587-A5FC-061F9AED9AF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8934450" cy="51435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defRPr/>
            </a:pPr>
            <a:endParaRPr lang="en-US" sz="1350">
              <a:solidFill>
                <a:prstClr val="white"/>
              </a:solidFill>
              <a:latin typeface="Calibri" panose="020F0502020204030204"/>
            </a:endParaRPr>
          </a:p>
        </p:txBody>
      </p:sp>
      <p:pic>
        <p:nvPicPr>
          <p:cNvPr id="73" name="Picture 72">
            <a:extLst>
              <a:ext uri="{FF2B5EF4-FFF2-40B4-BE49-F238E27FC236}">
                <a16:creationId xmlns:a16="http://schemas.microsoft.com/office/drawing/2014/main" id="{5975841F-9161-4650-BCE5-20FFE7E29615}"/>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49933" t="3964" b="3964"/>
          <a:stretch/>
        </p:blipFill>
        <p:spPr>
          <a:xfrm>
            <a:off x="431900" y="857251"/>
            <a:ext cx="4972355" cy="5143499"/>
          </a:xfrm>
          <a:custGeom>
            <a:avLst/>
            <a:gdLst>
              <a:gd name="connsiteX0" fmla="*/ 0 w 7554138"/>
              <a:gd name="connsiteY0" fmla="*/ 0 h 6857999"/>
              <a:gd name="connsiteX1" fmla="*/ 7554138 w 7554138"/>
              <a:gd name="connsiteY1" fmla="*/ 0 h 6857999"/>
              <a:gd name="connsiteX2" fmla="*/ 7554138 w 7554138"/>
              <a:gd name="connsiteY2" fmla="*/ 6857999 h 6857999"/>
              <a:gd name="connsiteX3" fmla="*/ 0 w 7554138"/>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7554138" h="6857999">
                <a:moveTo>
                  <a:pt x="0" y="0"/>
                </a:moveTo>
                <a:lnTo>
                  <a:pt x="7554138" y="0"/>
                </a:lnTo>
                <a:lnTo>
                  <a:pt x="7554138" y="6857999"/>
                </a:lnTo>
                <a:lnTo>
                  <a:pt x="0" y="6857999"/>
                </a:lnTo>
                <a:close/>
              </a:path>
            </a:pathLst>
          </a:custGeom>
        </p:spPr>
      </p:pic>
      <p:sp>
        <p:nvSpPr>
          <p:cNvPr id="2" name="Title 1"/>
          <p:cNvSpPr>
            <a:spLocks noGrp="1"/>
          </p:cNvSpPr>
          <p:nvPr>
            <p:ph type="title"/>
          </p:nvPr>
        </p:nvSpPr>
        <p:spPr>
          <a:xfrm>
            <a:off x="456691" y="2757979"/>
            <a:ext cx="2743540" cy="1339886"/>
          </a:xfrm>
        </p:spPr>
        <p:txBody>
          <a:bodyPr vert="horz" lIns="68580" tIns="34290" rIns="68580" bIns="34290" rtlCol="0" anchor="t">
            <a:noAutofit/>
          </a:bodyPr>
          <a:lstStyle/>
          <a:p>
            <a:r>
              <a:rPr lang="en-US" sz="2700" dirty="0">
                <a:solidFill>
                  <a:srgbClr val="FFFFFF"/>
                </a:solidFill>
                <a:latin typeface="Modern Love Caps" pitchFamily="82" charset="0"/>
              </a:rPr>
              <a:t>Relationship between PV and/or Depression or Anxiety Diagnoses</a:t>
            </a:r>
          </a:p>
        </p:txBody>
      </p:sp>
      <p:sp>
        <p:nvSpPr>
          <p:cNvPr id="75" name="Rectangle 74">
            <a:extLst>
              <a:ext uri="{FF2B5EF4-FFF2-40B4-BE49-F238E27FC236}">
                <a16:creationId xmlns:a16="http://schemas.microsoft.com/office/drawing/2014/main" id="{640086A0-762B-44EE-AA70-A7268A72ACC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18446" y="857250"/>
            <a:ext cx="4425554" cy="51435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prstClr val="white"/>
              </a:solidFill>
              <a:latin typeface="Calibri" panose="020F0502020204030204"/>
            </a:endParaRP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425555" y="2043080"/>
            <a:ext cx="4130852" cy="2769683"/>
          </a:xfrm>
          <a:custGeom>
            <a:avLst/>
            <a:gdLst/>
            <a:ahLst/>
            <a:cxnLst/>
            <a:rect l="l" t="t" r="r" b="b"/>
            <a:pathLst>
              <a:path w="5017317" h="5380277">
                <a:moveTo>
                  <a:pt x="0" y="0"/>
                </a:moveTo>
                <a:lnTo>
                  <a:pt x="5017317" y="0"/>
                </a:lnTo>
                <a:lnTo>
                  <a:pt x="5017317" y="5380277"/>
                </a:lnTo>
                <a:lnTo>
                  <a:pt x="0" y="5380277"/>
                </a:lnTo>
                <a:close/>
              </a:path>
            </a:pathLst>
          </a:cu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Footer Placeholder 4">
            <a:extLst>
              <a:ext uri="{FF2B5EF4-FFF2-40B4-BE49-F238E27FC236}">
                <a16:creationId xmlns:a16="http://schemas.microsoft.com/office/drawing/2014/main" id="{8AC04E26-F91C-2144-B7B6-E15A2A970909}"/>
              </a:ext>
            </a:extLst>
          </p:cNvPr>
          <p:cNvSpPr>
            <a:spLocks noGrp="1"/>
          </p:cNvSpPr>
          <p:nvPr>
            <p:ph type="ftr" sz="quarter" idx="11"/>
          </p:nvPr>
        </p:nvSpPr>
        <p:spPr>
          <a:xfrm>
            <a:off x="6931223" y="5724749"/>
            <a:ext cx="3086100" cy="273844"/>
          </a:xfrm>
        </p:spPr>
        <p:txBody>
          <a:bodyPr/>
          <a:lstStyle/>
          <a:p>
            <a:pPr defTabSz="685800" eaLnBrk="1" fontAlgn="auto" hangingPunct="1">
              <a:spcBef>
                <a:spcPts val="0"/>
              </a:spcBef>
              <a:spcAft>
                <a:spcPts val="0"/>
              </a:spcAft>
            </a:pPr>
            <a:r>
              <a:rPr lang="en-US" dirty="0">
                <a:solidFill>
                  <a:prstClr val="black">
                    <a:tint val="75000"/>
                  </a:prstClr>
                </a:solidFill>
                <a:latin typeface="Calibri" panose="020F0502020204030204"/>
              </a:rPr>
              <a:t>Gruen, 2021</a:t>
            </a:r>
          </a:p>
        </p:txBody>
      </p:sp>
    </p:spTree>
    <p:extLst>
      <p:ext uri="{BB962C8B-B14F-4D97-AF65-F5344CB8AC3E}">
        <p14:creationId xmlns:p14="http://schemas.microsoft.com/office/powerpoint/2010/main" val="148473106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79.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D3FFFA32-D9F4-4AF9-A025-CD128AC85E3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877976"/>
            <a:ext cx="9144000" cy="4122775"/>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prstClr val="white"/>
              </a:solidFill>
              <a:latin typeface="Calibri" panose="020F0502020204030204"/>
            </a:endParaRPr>
          </a:p>
        </p:txBody>
      </p:sp>
      <p:grpSp>
        <p:nvGrpSpPr>
          <p:cNvPr id="24" name="Group 23">
            <a:extLst>
              <a:ext uri="{FF2B5EF4-FFF2-40B4-BE49-F238E27FC236}">
                <a16:creationId xmlns:a16="http://schemas.microsoft.com/office/drawing/2014/main" id="{2823A416-999C-4FA3-A853-0AE48404B5D7}"/>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V="1">
            <a:off x="0" y="857250"/>
            <a:ext cx="9144000" cy="2286994"/>
            <a:chOff x="0" y="3808676"/>
            <a:chExt cx="12192000" cy="3049325"/>
          </a:xfrm>
        </p:grpSpPr>
        <p:pic>
          <p:nvPicPr>
            <p:cNvPr id="25" name="Picture 24">
              <a:extLst>
                <a:ext uri="{FF2B5EF4-FFF2-40B4-BE49-F238E27FC236}">
                  <a16:creationId xmlns:a16="http://schemas.microsoft.com/office/drawing/2014/main" id="{9362F656-1A8D-4BA3-BA72-92332E75DB99}"/>
                </a:ext>
                <a:ext uri="{C183D7F6-B498-43B3-948B-1728B52AA6E4}">
                  <adec:decorative xmlns:adec="http://schemas.microsoft.com/office/drawing/2017/decorative" xmlns=""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rcRect t="45716" b="9820"/>
            <a:stretch>
              <a:fillRect/>
            </a:stretch>
          </p:blipFill>
          <p:spPr>
            <a:xfrm>
              <a:off x="0" y="3808676"/>
              <a:ext cx="12192000" cy="3049325"/>
            </a:xfrm>
            <a:custGeom>
              <a:avLst/>
              <a:gdLst>
                <a:gd name="connsiteX0" fmla="*/ 0 w 12192000"/>
                <a:gd name="connsiteY0" fmla="*/ 0 h 3049325"/>
                <a:gd name="connsiteX1" fmla="*/ 12192000 w 12192000"/>
                <a:gd name="connsiteY1" fmla="*/ 0 h 3049325"/>
                <a:gd name="connsiteX2" fmla="*/ 12192000 w 12192000"/>
                <a:gd name="connsiteY2" fmla="*/ 3049325 h 3049325"/>
                <a:gd name="connsiteX3" fmla="*/ 0 w 12192000"/>
                <a:gd name="connsiteY3" fmla="*/ 3049325 h 3049325"/>
              </a:gdLst>
              <a:ahLst/>
              <a:cxnLst>
                <a:cxn ang="0">
                  <a:pos x="connsiteX0" y="connsiteY0"/>
                </a:cxn>
                <a:cxn ang="0">
                  <a:pos x="connsiteX1" y="connsiteY1"/>
                </a:cxn>
                <a:cxn ang="0">
                  <a:pos x="connsiteX2" y="connsiteY2"/>
                </a:cxn>
                <a:cxn ang="0">
                  <a:pos x="connsiteX3" y="connsiteY3"/>
                </a:cxn>
              </a:cxnLst>
              <a:rect l="l" t="t" r="r" b="b"/>
              <a:pathLst>
                <a:path w="12192000" h="3049325">
                  <a:moveTo>
                    <a:pt x="0" y="0"/>
                  </a:moveTo>
                  <a:lnTo>
                    <a:pt x="12192000" y="0"/>
                  </a:lnTo>
                  <a:lnTo>
                    <a:pt x="12192000" y="3049325"/>
                  </a:lnTo>
                  <a:lnTo>
                    <a:pt x="0" y="3049325"/>
                  </a:lnTo>
                  <a:close/>
                </a:path>
              </a:pathLst>
            </a:custGeom>
          </p:spPr>
        </p:pic>
        <p:sp>
          <p:nvSpPr>
            <p:cNvPr id="26" name="Oval 25">
              <a:extLst>
                <a:ext uri="{FF2B5EF4-FFF2-40B4-BE49-F238E27FC236}">
                  <a16:creationId xmlns:a16="http://schemas.microsoft.com/office/drawing/2014/main" id="{9338807D-FB66-4E3A-9CF0-786662C4AB4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2067339" y="5375082"/>
              <a:ext cx="373711" cy="405516"/>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prstClr val="white"/>
                </a:solidFill>
                <a:latin typeface="Calibri" panose="020F0502020204030204"/>
              </a:endParaRPr>
            </a:p>
          </p:txBody>
        </p:sp>
      </p:grpSp>
      <p:sp>
        <p:nvSpPr>
          <p:cNvPr id="2" name="Title 1">
            <a:extLst>
              <a:ext uri="{FF2B5EF4-FFF2-40B4-BE49-F238E27FC236}">
                <a16:creationId xmlns:a16="http://schemas.microsoft.com/office/drawing/2014/main" id="{D6422ADD-B67B-9443-B79F-50BAD5972861}"/>
              </a:ext>
            </a:extLst>
          </p:cNvPr>
          <p:cNvSpPr>
            <a:spLocks noGrp="1"/>
          </p:cNvSpPr>
          <p:nvPr>
            <p:ph type="title"/>
          </p:nvPr>
        </p:nvSpPr>
        <p:spPr>
          <a:xfrm>
            <a:off x="884420" y="1193292"/>
            <a:ext cx="7375161" cy="800102"/>
          </a:xfrm>
        </p:spPr>
        <p:txBody>
          <a:bodyPr>
            <a:normAutofit/>
          </a:bodyPr>
          <a:lstStyle/>
          <a:p>
            <a:r>
              <a:rPr lang="en-US" sz="3000" dirty="0">
                <a:solidFill>
                  <a:srgbClr val="3F3F3F"/>
                </a:solidFill>
                <a:latin typeface="Modern Love Caps" pitchFamily="82" charset="0"/>
              </a:rPr>
              <a:t>Results</a:t>
            </a:r>
          </a:p>
        </p:txBody>
      </p:sp>
      <p:sp>
        <p:nvSpPr>
          <p:cNvPr id="3" name="Content Placeholder 2">
            <a:extLst>
              <a:ext uri="{FF2B5EF4-FFF2-40B4-BE49-F238E27FC236}">
                <a16:creationId xmlns:a16="http://schemas.microsoft.com/office/drawing/2014/main" id="{DBDF9023-0EDC-8A47-9BAB-BA04A39FFF30}"/>
              </a:ext>
            </a:extLst>
          </p:cNvPr>
          <p:cNvSpPr>
            <a:spLocks noGrp="1"/>
          </p:cNvSpPr>
          <p:nvPr>
            <p:ph idx="1"/>
          </p:nvPr>
        </p:nvSpPr>
        <p:spPr>
          <a:xfrm>
            <a:off x="884420" y="3144244"/>
            <a:ext cx="7375161" cy="2209181"/>
          </a:xfrm>
        </p:spPr>
        <p:txBody>
          <a:bodyPr anchor="ctr">
            <a:normAutofit/>
          </a:bodyPr>
          <a:lstStyle/>
          <a:p>
            <a:r>
              <a:rPr lang="en-US" sz="1650">
                <a:solidFill>
                  <a:srgbClr val="FFFFFF"/>
                </a:solidFill>
              </a:rPr>
              <a:t>Peer victimization in middle childhood was correlated with internalizing problems on a bivariate basis through the late years of adolescence. </a:t>
            </a:r>
          </a:p>
          <a:p>
            <a:r>
              <a:rPr lang="en-US" sz="1650">
                <a:solidFill>
                  <a:srgbClr val="FFFFFF"/>
                </a:solidFill>
              </a:rPr>
              <a:t>Multilevel analyses also revealed associations between peer victimization and increases in internalizing problems over time. In addition, peer victimization had a modest link to unipolar depressive disorders in late adolescence. </a:t>
            </a:r>
          </a:p>
          <a:p>
            <a:r>
              <a:rPr lang="en-US" sz="1650">
                <a:solidFill>
                  <a:srgbClr val="FFFFFF"/>
                </a:solidFill>
              </a:rPr>
              <a:t>Victimization in the peer group during middle childhood appears to be a marker of long-term risk for internalizing behavior problems and unipolar depression. </a:t>
            </a:r>
          </a:p>
          <a:p>
            <a:endParaRPr lang="en-US" sz="1650">
              <a:solidFill>
                <a:srgbClr val="FFFFFF"/>
              </a:solidFill>
            </a:endParaRPr>
          </a:p>
        </p:txBody>
      </p:sp>
    </p:spTree>
    <p:extLst>
      <p:ext uri="{BB962C8B-B14F-4D97-AF65-F5344CB8AC3E}">
        <p14:creationId xmlns:p14="http://schemas.microsoft.com/office/powerpoint/2010/main" val="288082440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4098" name="Rectangle 2"/>
          <p:cNvSpPr>
            <a:spLocks noGrp="1" noChangeArrowheads="1"/>
          </p:cNvSpPr>
          <p:nvPr>
            <p:ph type="title"/>
          </p:nvPr>
        </p:nvSpPr>
        <p:spPr/>
        <p:txBody>
          <a:bodyPr/>
          <a:lstStyle/>
          <a:p>
            <a:pPr algn="ctr"/>
            <a:r>
              <a:rPr lang="en-US" dirty="0"/>
              <a:t>Peer Relations</a:t>
            </a:r>
          </a:p>
        </p:txBody>
      </p:sp>
      <p:sp>
        <p:nvSpPr>
          <p:cNvPr id="644099" name="Rectangle 3"/>
          <p:cNvSpPr>
            <a:spLocks noGrp="1" noChangeArrowheads="1"/>
          </p:cNvSpPr>
          <p:nvPr>
            <p:ph type="body" idx="4294967295"/>
          </p:nvPr>
        </p:nvSpPr>
        <p:spPr>
          <a:xfrm>
            <a:off x="457200" y="1646237"/>
            <a:ext cx="8229600" cy="4526280"/>
          </a:xfrm>
          <a:prstGeom prst="rect">
            <a:avLst/>
          </a:prstGeom>
        </p:spPr>
        <p:txBody>
          <a:bodyPr/>
          <a:lstStyle/>
          <a:p>
            <a:r>
              <a:rPr lang="en-US" dirty="0"/>
              <a:t>Is a child who spends a lot of time playing alone necessarily at risk?</a:t>
            </a:r>
          </a:p>
          <a:p>
            <a:pPr lvl="2"/>
            <a:r>
              <a:rPr lang="en-US" dirty="0"/>
              <a:t>Examples of different forms of nonsocial play</a:t>
            </a:r>
          </a:p>
          <a:p>
            <a:pPr lvl="1">
              <a:buFontTx/>
              <a:buNone/>
            </a:pPr>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3429000"/>
            <a:ext cx="2895600" cy="2034438"/>
          </a:xfrm>
          <a:prstGeom prst="rect">
            <a:avLst/>
          </a:prstGeom>
          <a:noFill/>
          <a:ln w="571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1200" y="4522419"/>
            <a:ext cx="2819400" cy="2110354"/>
          </a:xfrm>
          <a:prstGeom prst="rect">
            <a:avLst/>
          </a:prstGeom>
          <a:noFill/>
          <a:ln w="571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ooter Placeholder 1"/>
          <p:cNvSpPr>
            <a:spLocks noGrp="1"/>
          </p:cNvSpPr>
          <p:nvPr>
            <p:ph type="ftr" sz="quarter" idx="11"/>
          </p:nvPr>
        </p:nvSpPr>
        <p:spPr/>
        <p:txBody>
          <a:bodyPr/>
          <a:lstStyle/>
          <a:p>
            <a:r>
              <a:rPr lang="en-US"/>
              <a:t>Messinger</a:t>
            </a:r>
          </a:p>
        </p:txBody>
      </p:sp>
    </p:spTree>
    <p:extLst>
      <p:ext uri="{BB962C8B-B14F-4D97-AF65-F5344CB8AC3E}">
        <p14:creationId xmlns:p14="http://schemas.microsoft.com/office/powerpoint/2010/main" val="159572444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3FFFA32-D9F4-4AF9-A025-CD128AC85E3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877976"/>
            <a:ext cx="9144000" cy="4122775"/>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prstClr val="white"/>
              </a:solidFill>
              <a:latin typeface="Calibri" panose="020F0502020204030204"/>
            </a:endParaRPr>
          </a:p>
        </p:txBody>
      </p:sp>
      <p:grpSp>
        <p:nvGrpSpPr>
          <p:cNvPr id="13" name="Group 12">
            <a:extLst>
              <a:ext uri="{FF2B5EF4-FFF2-40B4-BE49-F238E27FC236}">
                <a16:creationId xmlns:a16="http://schemas.microsoft.com/office/drawing/2014/main" id="{2823A416-999C-4FA3-A853-0AE48404B5D7}"/>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V="1">
            <a:off x="0" y="857250"/>
            <a:ext cx="9144000" cy="2286994"/>
            <a:chOff x="0" y="3808676"/>
            <a:chExt cx="12192000" cy="3049325"/>
          </a:xfrm>
        </p:grpSpPr>
        <p:pic>
          <p:nvPicPr>
            <p:cNvPr id="14" name="Picture 13">
              <a:extLst>
                <a:ext uri="{FF2B5EF4-FFF2-40B4-BE49-F238E27FC236}">
                  <a16:creationId xmlns:a16="http://schemas.microsoft.com/office/drawing/2014/main" id="{9362F656-1A8D-4BA3-BA72-92332E75DB99}"/>
                </a:ext>
                <a:ext uri="{C183D7F6-B498-43B3-948B-1728B52AA6E4}">
                  <adec:decorative xmlns:adec="http://schemas.microsoft.com/office/drawing/2017/decorative" xmlns=""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rcRect t="45716" b="9820"/>
            <a:stretch>
              <a:fillRect/>
            </a:stretch>
          </p:blipFill>
          <p:spPr>
            <a:xfrm>
              <a:off x="0" y="3808676"/>
              <a:ext cx="12192000" cy="3049325"/>
            </a:xfrm>
            <a:custGeom>
              <a:avLst/>
              <a:gdLst>
                <a:gd name="connsiteX0" fmla="*/ 0 w 12192000"/>
                <a:gd name="connsiteY0" fmla="*/ 0 h 3049325"/>
                <a:gd name="connsiteX1" fmla="*/ 12192000 w 12192000"/>
                <a:gd name="connsiteY1" fmla="*/ 0 h 3049325"/>
                <a:gd name="connsiteX2" fmla="*/ 12192000 w 12192000"/>
                <a:gd name="connsiteY2" fmla="*/ 3049325 h 3049325"/>
                <a:gd name="connsiteX3" fmla="*/ 0 w 12192000"/>
                <a:gd name="connsiteY3" fmla="*/ 3049325 h 3049325"/>
              </a:gdLst>
              <a:ahLst/>
              <a:cxnLst>
                <a:cxn ang="0">
                  <a:pos x="connsiteX0" y="connsiteY0"/>
                </a:cxn>
                <a:cxn ang="0">
                  <a:pos x="connsiteX1" y="connsiteY1"/>
                </a:cxn>
                <a:cxn ang="0">
                  <a:pos x="connsiteX2" y="connsiteY2"/>
                </a:cxn>
                <a:cxn ang="0">
                  <a:pos x="connsiteX3" y="connsiteY3"/>
                </a:cxn>
              </a:cxnLst>
              <a:rect l="l" t="t" r="r" b="b"/>
              <a:pathLst>
                <a:path w="12192000" h="3049325">
                  <a:moveTo>
                    <a:pt x="0" y="0"/>
                  </a:moveTo>
                  <a:lnTo>
                    <a:pt x="12192000" y="0"/>
                  </a:lnTo>
                  <a:lnTo>
                    <a:pt x="12192000" y="3049325"/>
                  </a:lnTo>
                  <a:lnTo>
                    <a:pt x="0" y="3049325"/>
                  </a:lnTo>
                  <a:close/>
                </a:path>
              </a:pathLst>
            </a:custGeom>
          </p:spPr>
        </p:pic>
        <p:sp>
          <p:nvSpPr>
            <p:cNvPr id="15" name="Oval 14">
              <a:extLst>
                <a:ext uri="{FF2B5EF4-FFF2-40B4-BE49-F238E27FC236}">
                  <a16:creationId xmlns:a16="http://schemas.microsoft.com/office/drawing/2014/main" id="{9338807D-FB66-4E3A-9CF0-786662C4AB4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2067339" y="5375082"/>
              <a:ext cx="373711" cy="405516"/>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prstClr val="white"/>
                </a:solidFill>
                <a:latin typeface="Calibri" panose="020F0502020204030204"/>
              </a:endParaRPr>
            </a:p>
          </p:txBody>
        </p:sp>
      </p:grpSp>
      <p:sp>
        <p:nvSpPr>
          <p:cNvPr id="2" name="Title 1"/>
          <p:cNvSpPr>
            <a:spLocks noGrp="1"/>
          </p:cNvSpPr>
          <p:nvPr>
            <p:ph type="title"/>
          </p:nvPr>
        </p:nvSpPr>
        <p:spPr>
          <a:xfrm>
            <a:off x="884420" y="1193292"/>
            <a:ext cx="7375161" cy="800102"/>
          </a:xfrm>
        </p:spPr>
        <p:txBody>
          <a:bodyPr>
            <a:normAutofit/>
          </a:bodyPr>
          <a:lstStyle/>
          <a:p>
            <a:r>
              <a:rPr lang="en-US" sz="3000" dirty="0">
                <a:solidFill>
                  <a:srgbClr val="3F3F3F"/>
                </a:solidFill>
                <a:latin typeface="Modern Love Caps" pitchFamily="82" charset="0"/>
              </a:rPr>
              <a:t>Conclusions</a:t>
            </a:r>
          </a:p>
        </p:txBody>
      </p:sp>
      <p:sp>
        <p:nvSpPr>
          <p:cNvPr id="3" name="Content Placeholder 2"/>
          <p:cNvSpPr>
            <a:spLocks noGrp="1"/>
          </p:cNvSpPr>
          <p:nvPr>
            <p:ph idx="1"/>
          </p:nvPr>
        </p:nvSpPr>
        <p:spPr>
          <a:xfrm>
            <a:off x="884420" y="3144244"/>
            <a:ext cx="7375161" cy="2209181"/>
          </a:xfrm>
        </p:spPr>
        <p:txBody>
          <a:bodyPr anchor="ctr">
            <a:normAutofit/>
          </a:bodyPr>
          <a:lstStyle/>
          <a:p>
            <a:r>
              <a:rPr lang="en-US" sz="1800">
                <a:solidFill>
                  <a:srgbClr val="FFFFFF"/>
                </a:solidFill>
              </a:rPr>
              <a:t>PV in middle childhood correlated with internalizing problems through the late years of adolescence.</a:t>
            </a:r>
          </a:p>
          <a:p>
            <a:r>
              <a:rPr lang="en-US" sz="1800">
                <a:solidFill>
                  <a:srgbClr val="FFFFFF"/>
                </a:solidFill>
              </a:rPr>
              <a:t>PV associated with an increase in internalizing problems over time</a:t>
            </a:r>
          </a:p>
          <a:p>
            <a:r>
              <a:rPr lang="en-US" sz="1800">
                <a:solidFill>
                  <a:srgbClr val="FFFFFF"/>
                </a:solidFill>
              </a:rPr>
              <a:t>PV in middle childhood indexes long-term risk for internalizing behavior problems and unipolar depression.</a:t>
            </a:r>
          </a:p>
        </p:txBody>
      </p:sp>
    </p:spTree>
    <p:extLst>
      <p:ext uri="{BB962C8B-B14F-4D97-AF65-F5344CB8AC3E}">
        <p14:creationId xmlns:p14="http://schemas.microsoft.com/office/powerpoint/2010/main" val="281605679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81.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CB6C291-6CAF-46DF-ACFF-AADF0FD03F5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8650" y="857250"/>
            <a:ext cx="8182719" cy="51435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defRPr/>
            </a:pPr>
            <a:endParaRPr lang="en-US" sz="1350">
              <a:solidFill>
                <a:prstClr val="white"/>
              </a:solidFill>
              <a:latin typeface="Calibri" panose="020F0502020204030204"/>
            </a:endParaRPr>
          </a:p>
        </p:txBody>
      </p:sp>
      <p:pic>
        <p:nvPicPr>
          <p:cNvPr id="10" name="Picture 9">
            <a:extLst>
              <a:ext uri="{FF2B5EF4-FFF2-40B4-BE49-F238E27FC236}">
                <a16:creationId xmlns:a16="http://schemas.microsoft.com/office/drawing/2014/main" id="{63C11A00-A2A3-417C-B33D-DC753ED7C3BB}"/>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rcRect l="3964" t="3964" r="3964" b="3964"/>
          <a:stretch>
            <a:fillRect/>
          </a:stretch>
        </p:blipFill>
        <p:spPr>
          <a:xfrm>
            <a:off x="0" y="857251"/>
            <a:ext cx="9144000" cy="5143499"/>
          </a:xfrm>
          <a:custGeom>
            <a:avLst/>
            <a:gdLst>
              <a:gd name="connsiteX0" fmla="*/ 0 w 12192000"/>
              <a:gd name="connsiteY0" fmla="*/ 0 h 6857998"/>
              <a:gd name="connsiteX1" fmla="*/ 12192000 w 12192000"/>
              <a:gd name="connsiteY1" fmla="*/ 0 h 6857998"/>
              <a:gd name="connsiteX2" fmla="*/ 12192000 w 12192000"/>
              <a:gd name="connsiteY2" fmla="*/ 6857998 h 6857998"/>
              <a:gd name="connsiteX3" fmla="*/ 0 w 12192000"/>
              <a:gd name="connsiteY3" fmla="*/ 6857998 h 6857998"/>
            </a:gdLst>
            <a:ahLst/>
            <a:cxnLst>
              <a:cxn ang="0">
                <a:pos x="connsiteX0" y="connsiteY0"/>
              </a:cxn>
              <a:cxn ang="0">
                <a:pos x="connsiteX1" y="connsiteY1"/>
              </a:cxn>
              <a:cxn ang="0">
                <a:pos x="connsiteX2" y="connsiteY2"/>
              </a:cxn>
              <a:cxn ang="0">
                <a:pos x="connsiteX3" y="connsiteY3"/>
              </a:cxn>
            </a:cxnLst>
            <a:rect l="l" t="t" r="r" b="b"/>
            <a:pathLst>
              <a:path w="12192000" h="6857998">
                <a:moveTo>
                  <a:pt x="0" y="0"/>
                </a:moveTo>
                <a:lnTo>
                  <a:pt x="12192000" y="0"/>
                </a:lnTo>
                <a:lnTo>
                  <a:pt x="12192000" y="6857998"/>
                </a:lnTo>
                <a:lnTo>
                  <a:pt x="0" y="6857998"/>
                </a:lnTo>
                <a:close/>
              </a:path>
            </a:pathLst>
          </a:custGeom>
        </p:spPr>
      </p:pic>
      <p:sp>
        <p:nvSpPr>
          <p:cNvPr id="2" name="Title 1">
            <a:extLst>
              <a:ext uri="{FF2B5EF4-FFF2-40B4-BE49-F238E27FC236}">
                <a16:creationId xmlns:a16="http://schemas.microsoft.com/office/drawing/2014/main" id="{F341C969-1330-F749-B787-8AD81B84CE5D}"/>
              </a:ext>
            </a:extLst>
          </p:cNvPr>
          <p:cNvSpPr>
            <a:spLocks noGrp="1"/>
          </p:cNvSpPr>
          <p:nvPr>
            <p:ph type="title"/>
          </p:nvPr>
        </p:nvSpPr>
        <p:spPr>
          <a:xfrm>
            <a:off x="1963828" y="1600696"/>
            <a:ext cx="5216343" cy="800102"/>
          </a:xfrm>
        </p:spPr>
        <p:txBody>
          <a:bodyPr>
            <a:normAutofit/>
          </a:bodyPr>
          <a:lstStyle/>
          <a:p>
            <a:pPr algn="ctr"/>
            <a:r>
              <a:rPr lang="en-US" sz="3000" dirty="0">
                <a:solidFill>
                  <a:srgbClr val="FFFFFF"/>
                </a:solidFill>
                <a:latin typeface="Modern Love Caps" pitchFamily="82" charset="0"/>
              </a:rPr>
              <a:t>Study Strengths</a:t>
            </a:r>
          </a:p>
        </p:txBody>
      </p:sp>
      <p:sp>
        <p:nvSpPr>
          <p:cNvPr id="3" name="Content Placeholder 2">
            <a:extLst>
              <a:ext uri="{FF2B5EF4-FFF2-40B4-BE49-F238E27FC236}">
                <a16:creationId xmlns:a16="http://schemas.microsoft.com/office/drawing/2014/main" id="{43DC300F-5E92-EE47-8620-611B10A502CE}"/>
              </a:ext>
            </a:extLst>
          </p:cNvPr>
          <p:cNvSpPr>
            <a:spLocks noGrp="1"/>
          </p:cNvSpPr>
          <p:nvPr>
            <p:ph idx="1"/>
          </p:nvPr>
        </p:nvSpPr>
        <p:spPr>
          <a:xfrm>
            <a:off x="1963828" y="2636044"/>
            <a:ext cx="5216343" cy="2278856"/>
          </a:xfrm>
        </p:spPr>
        <p:txBody>
          <a:bodyPr anchor="t">
            <a:normAutofit/>
          </a:bodyPr>
          <a:lstStyle/>
          <a:p>
            <a:r>
              <a:rPr lang="en-US" sz="1800">
                <a:solidFill>
                  <a:srgbClr val="FFFFFF"/>
                </a:solidFill>
              </a:rPr>
              <a:t>Consideration of gender</a:t>
            </a:r>
          </a:p>
          <a:p>
            <a:r>
              <a:rPr lang="en-US" sz="1800">
                <a:solidFill>
                  <a:srgbClr val="FFFFFF"/>
                </a:solidFill>
              </a:rPr>
              <a:t>Trained evaluators of psychopathology</a:t>
            </a:r>
          </a:p>
          <a:p>
            <a:r>
              <a:rPr lang="en-US" sz="1800">
                <a:solidFill>
                  <a:srgbClr val="FFFFFF"/>
                </a:solidFill>
              </a:rPr>
              <a:t>Assessment of </a:t>
            </a:r>
            <a:r>
              <a:rPr lang="en-US" sz="1800" u="sng">
                <a:solidFill>
                  <a:srgbClr val="FFFFFF"/>
                </a:solidFill>
              </a:rPr>
              <a:t>intra</a:t>
            </a:r>
            <a:r>
              <a:rPr lang="en-US" sz="1800">
                <a:solidFill>
                  <a:srgbClr val="FFFFFF"/>
                </a:solidFill>
              </a:rPr>
              <a:t>individual change</a:t>
            </a:r>
          </a:p>
        </p:txBody>
      </p:sp>
      <p:sp>
        <p:nvSpPr>
          <p:cNvPr id="4" name="Footer Placeholder 3">
            <a:extLst>
              <a:ext uri="{FF2B5EF4-FFF2-40B4-BE49-F238E27FC236}">
                <a16:creationId xmlns:a16="http://schemas.microsoft.com/office/drawing/2014/main" id="{1E4AA3F0-B51A-0747-B27F-BB4DBED13F20}"/>
              </a:ext>
            </a:extLst>
          </p:cNvPr>
          <p:cNvSpPr>
            <a:spLocks noGrp="1"/>
          </p:cNvSpPr>
          <p:nvPr>
            <p:ph type="ftr" sz="quarter" idx="11"/>
          </p:nvPr>
        </p:nvSpPr>
        <p:spPr/>
        <p:txBody>
          <a:bodyPr/>
          <a:lstStyle/>
          <a:p>
            <a:pPr defTabSz="685800" eaLnBrk="1" fontAlgn="auto" hangingPunct="1">
              <a:spcBef>
                <a:spcPts val="0"/>
              </a:spcBef>
              <a:spcAft>
                <a:spcPts val="0"/>
              </a:spcAft>
            </a:pPr>
            <a:r>
              <a:rPr lang="en-US" dirty="0">
                <a:solidFill>
                  <a:prstClr val="white">
                    <a:tint val="75000"/>
                  </a:prstClr>
                </a:solidFill>
                <a:latin typeface="Calibri" panose="020F0502020204030204"/>
              </a:rPr>
              <a:t>Gruen, 2021</a:t>
            </a:r>
          </a:p>
        </p:txBody>
      </p:sp>
    </p:spTree>
    <p:extLst>
      <p:ext uri="{BB962C8B-B14F-4D97-AF65-F5344CB8AC3E}">
        <p14:creationId xmlns:p14="http://schemas.microsoft.com/office/powerpoint/2010/main" val="215052838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82.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B854194-185D-494D-905C-7C7CB2E30F6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57250"/>
            <a:ext cx="4561583"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prstClr val="white"/>
              </a:solidFill>
              <a:latin typeface="Calibri" panose="020F0502020204030204"/>
            </a:endParaRPr>
          </a:p>
        </p:txBody>
      </p:sp>
      <p:sp>
        <p:nvSpPr>
          <p:cNvPr id="10" name="Rectangle 9">
            <a:extLst>
              <a:ext uri="{FF2B5EF4-FFF2-40B4-BE49-F238E27FC236}">
                <a16:creationId xmlns:a16="http://schemas.microsoft.com/office/drawing/2014/main" id="{B4F5FA0D-0104-4987-8241-EFF7C85B88D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57250"/>
            <a:ext cx="9143999" cy="51435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prstClr val="white"/>
              </a:solidFill>
              <a:latin typeface="Calibri" panose="020F0502020204030204"/>
            </a:endParaRPr>
          </a:p>
        </p:txBody>
      </p:sp>
      <p:pic>
        <p:nvPicPr>
          <p:cNvPr id="12" name="Picture 11">
            <a:extLst>
              <a:ext uri="{FF2B5EF4-FFF2-40B4-BE49-F238E27FC236}">
                <a16:creationId xmlns:a16="http://schemas.microsoft.com/office/drawing/2014/main" id="{2897127E-6CEF-446C-BE87-93B7C46E49D1}"/>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
        <p:nvSpPr>
          <p:cNvPr id="2" name="Title 1">
            <a:extLst>
              <a:ext uri="{FF2B5EF4-FFF2-40B4-BE49-F238E27FC236}">
                <a16:creationId xmlns:a16="http://schemas.microsoft.com/office/drawing/2014/main" id="{DCD81190-3ADB-5346-879B-1BFD6B4C89FC}"/>
              </a:ext>
            </a:extLst>
          </p:cNvPr>
          <p:cNvSpPr>
            <a:spLocks noGrp="1"/>
          </p:cNvSpPr>
          <p:nvPr>
            <p:ph type="title"/>
          </p:nvPr>
        </p:nvSpPr>
        <p:spPr>
          <a:xfrm>
            <a:off x="480060" y="2397481"/>
            <a:ext cx="2751871" cy="2070074"/>
          </a:xfrm>
        </p:spPr>
        <p:txBody>
          <a:bodyPr>
            <a:normAutofit/>
          </a:bodyPr>
          <a:lstStyle/>
          <a:p>
            <a:r>
              <a:rPr lang="en-US" dirty="0">
                <a:solidFill>
                  <a:srgbClr val="FFFFFF"/>
                </a:solidFill>
                <a:latin typeface="Modern Love Caps" pitchFamily="82" charset="0"/>
              </a:rPr>
              <a:t>Study Weaknesses</a:t>
            </a:r>
          </a:p>
        </p:txBody>
      </p:sp>
      <p:sp>
        <p:nvSpPr>
          <p:cNvPr id="3" name="Content Placeholder 2">
            <a:extLst>
              <a:ext uri="{FF2B5EF4-FFF2-40B4-BE49-F238E27FC236}">
                <a16:creationId xmlns:a16="http://schemas.microsoft.com/office/drawing/2014/main" id="{85D968D1-058A-3447-8CC9-979612C78BBD}"/>
              </a:ext>
            </a:extLst>
          </p:cNvPr>
          <p:cNvSpPr>
            <a:spLocks noGrp="1"/>
          </p:cNvSpPr>
          <p:nvPr>
            <p:ph idx="1"/>
          </p:nvPr>
        </p:nvSpPr>
        <p:spPr>
          <a:xfrm>
            <a:off x="4567931" y="1458649"/>
            <a:ext cx="3979563" cy="3922976"/>
          </a:xfrm>
        </p:spPr>
        <p:txBody>
          <a:bodyPr anchor="ctr">
            <a:normAutofit/>
          </a:bodyPr>
          <a:lstStyle/>
          <a:p>
            <a:r>
              <a:rPr lang="en-US" sz="1800" dirty="0">
                <a:solidFill>
                  <a:srgbClr val="000000"/>
                </a:solidFill>
              </a:rPr>
              <a:t>Single timepoint of victimization</a:t>
            </a:r>
          </a:p>
          <a:p>
            <a:r>
              <a:rPr lang="en-US" sz="1800" dirty="0">
                <a:solidFill>
                  <a:srgbClr val="000000"/>
                </a:solidFill>
              </a:rPr>
              <a:t>Diagnoses grouping and treatment as dichotomous variables</a:t>
            </a:r>
          </a:p>
          <a:p>
            <a:r>
              <a:rPr lang="en-US" sz="1800" dirty="0">
                <a:solidFill>
                  <a:srgbClr val="000000"/>
                </a:solidFill>
              </a:rPr>
              <a:t>Limited consideration of cultural/diversity factors</a:t>
            </a:r>
          </a:p>
          <a:p>
            <a:pPr marL="0" indent="0">
              <a:buNone/>
            </a:pPr>
            <a:endParaRPr lang="en-US" sz="1800" dirty="0">
              <a:solidFill>
                <a:srgbClr val="000000"/>
              </a:solidFill>
            </a:endParaRPr>
          </a:p>
        </p:txBody>
      </p:sp>
      <p:sp>
        <p:nvSpPr>
          <p:cNvPr id="4" name="Footer Placeholder 3">
            <a:extLst>
              <a:ext uri="{FF2B5EF4-FFF2-40B4-BE49-F238E27FC236}">
                <a16:creationId xmlns:a16="http://schemas.microsoft.com/office/drawing/2014/main" id="{5A2204B8-D16F-AE4B-9B29-04110E6DF7C4}"/>
              </a:ext>
            </a:extLst>
          </p:cNvPr>
          <p:cNvSpPr>
            <a:spLocks noGrp="1"/>
          </p:cNvSpPr>
          <p:nvPr>
            <p:ph type="ftr" sz="quarter" idx="11"/>
          </p:nvPr>
        </p:nvSpPr>
        <p:spPr>
          <a:xfrm>
            <a:off x="6806058" y="5709181"/>
            <a:ext cx="3086100" cy="273844"/>
          </a:xfrm>
        </p:spPr>
        <p:txBody>
          <a:bodyPr/>
          <a:lstStyle/>
          <a:p>
            <a:pPr defTabSz="685800" eaLnBrk="1" fontAlgn="auto" hangingPunct="1">
              <a:spcBef>
                <a:spcPts val="0"/>
              </a:spcBef>
              <a:spcAft>
                <a:spcPts val="0"/>
              </a:spcAft>
            </a:pPr>
            <a:r>
              <a:rPr lang="en-US">
                <a:solidFill>
                  <a:prstClr val="black">
                    <a:tint val="75000"/>
                  </a:prstClr>
                </a:solidFill>
                <a:latin typeface="Calibri" panose="020F0502020204030204"/>
              </a:rPr>
              <a:t>Gruen, 2021</a:t>
            </a:r>
          </a:p>
        </p:txBody>
      </p:sp>
    </p:spTree>
    <p:extLst>
      <p:ext uri="{BB962C8B-B14F-4D97-AF65-F5344CB8AC3E}">
        <p14:creationId xmlns:p14="http://schemas.microsoft.com/office/powerpoint/2010/main" val="157534015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83.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351DFE5-F63D-4BE0-BDA9-E3EB88F01AA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6701" y="857250"/>
            <a:ext cx="8610371" cy="2065452"/>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prstClr val="white"/>
              </a:solidFill>
              <a:latin typeface="Calibri" panose="020F0502020204030204"/>
            </a:endParaRPr>
          </a:p>
        </p:txBody>
      </p:sp>
      <p:pic>
        <p:nvPicPr>
          <p:cNvPr id="11" name="Picture 10">
            <a:extLst>
              <a:ext uri="{FF2B5EF4-FFF2-40B4-BE49-F238E27FC236}">
                <a16:creationId xmlns:a16="http://schemas.microsoft.com/office/drawing/2014/main" id="{3AA16612-ACD2-4A16-8F2B-4514FD6BF28F}"/>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
        <p:nvSpPr>
          <p:cNvPr id="2" name="Title 1">
            <a:extLst>
              <a:ext uri="{FF2B5EF4-FFF2-40B4-BE49-F238E27FC236}">
                <a16:creationId xmlns:a16="http://schemas.microsoft.com/office/drawing/2014/main" id="{5C1DDFDE-274C-D249-98F2-DDA146F08236}"/>
              </a:ext>
            </a:extLst>
          </p:cNvPr>
          <p:cNvSpPr>
            <a:spLocks noGrp="1"/>
          </p:cNvSpPr>
          <p:nvPr>
            <p:ph type="title"/>
          </p:nvPr>
        </p:nvSpPr>
        <p:spPr>
          <a:xfrm>
            <a:off x="884420" y="1477261"/>
            <a:ext cx="7375161" cy="994172"/>
          </a:xfrm>
        </p:spPr>
        <p:txBody>
          <a:bodyPr>
            <a:normAutofit/>
          </a:bodyPr>
          <a:lstStyle/>
          <a:p>
            <a:pPr algn="ctr"/>
            <a:r>
              <a:rPr lang="en-US" sz="3000" dirty="0">
                <a:solidFill>
                  <a:srgbClr val="FFFFFF"/>
                </a:solidFill>
                <a:latin typeface="Modern Love Caps" pitchFamily="82" charset="0"/>
              </a:rPr>
              <a:t>Discussion Topics</a:t>
            </a:r>
          </a:p>
        </p:txBody>
      </p:sp>
      <p:sp>
        <p:nvSpPr>
          <p:cNvPr id="3" name="Content Placeholder 2">
            <a:extLst>
              <a:ext uri="{FF2B5EF4-FFF2-40B4-BE49-F238E27FC236}">
                <a16:creationId xmlns:a16="http://schemas.microsoft.com/office/drawing/2014/main" id="{3876CA92-62E7-0341-A765-5767205AA590}"/>
              </a:ext>
            </a:extLst>
          </p:cNvPr>
          <p:cNvSpPr>
            <a:spLocks noGrp="1"/>
          </p:cNvSpPr>
          <p:nvPr>
            <p:ph idx="1"/>
          </p:nvPr>
        </p:nvSpPr>
        <p:spPr>
          <a:xfrm>
            <a:off x="884420" y="3176978"/>
            <a:ext cx="7375161" cy="2020482"/>
          </a:xfrm>
        </p:spPr>
        <p:txBody>
          <a:bodyPr>
            <a:normAutofit fontScale="92500" lnSpcReduction="20000"/>
          </a:bodyPr>
          <a:lstStyle/>
          <a:p>
            <a:r>
              <a:rPr lang="en-US" sz="1350" dirty="0">
                <a:solidFill>
                  <a:srgbClr val="000000"/>
                </a:solidFill>
              </a:rPr>
              <a:t>Indicators of what might make an adolescent more likely to be bullied growing up (i.e., can we identify these individuals)</a:t>
            </a:r>
          </a:p>
          <a:p>
            <a:r>
              <a:rPr lang="en-US" sz="1350" dirty="0">
                <a:solidFill>
                  <a:srgbClr val="000000"/>
                </a:solidFill>
              </a:rPr>
              <a:t>Indicators identifying those who are likely to be bullies</a:t>
            </a:r>
          </a:p>
          <a:p>
            <a:r>
              <a:rPr lang="en-US" sz="1350" dirty="0">
                <a:solidFill>
                  <a:srgbClr val="000000"/>
                </a:solidFill>
              </a:rPr>
              <a:t>Risk and protective factors for negative outcomes (e.g. increased internalizing symptoms) when faced with bullying</a:t>
            </a:r>
          </a:p>
          <a:p>
            <a:pPr lvl="1"/>
            <a:r>
              <a:rPr lang="en-US" sz="825" dirty="0">
                <a:solidFill>
                  <a:srgbClr val="000000"/>
                </a:solidFill>
              </a:rPr>
              <a:t>Chronicity of bullying?</a:t>
            </a:r>
          </a:p>
          <a:p>
            <a:pPr lvl="1"/>
            <a:r>
              <a:rPr lang="en-US" sz="825" dirty="0">
                <a:solidFill>
                  <a:srgbClr val="000000"/>
                </a:solidFill>
              </a:rPr>
              <a:t>Family factors?</a:t>
            </a:r>
          </a:p>
          <a:p>
            <a:pPr lvl="1"/>
            <a:r>
              <a:rPr lang="en-US" sz="825" dirty="0">
                <a:solidFill>
                  <a:srgbClr val="000000"/>
                </a:solidFill>
              </a:rPr>
              <a:t>Peer support?</a:t>
            </a:r>
          </a:p>
          <a:p>
            <a:pPr lvl="1"/>
            <a:r>
              <a:rPr lang="en-US" sz="825" dirty="0">
                <a:solidFill>
                  <a:srgbClr val="000000"/>
                </a:solidFill>
              </a:rPr>
              <a:t>Personality traits?</a:t>
            </a:r>
          </a:p>
          <a:p>
            <a:pPr lvl="1"/>
            <a:r>
              <a:rPr lang="en-US" sz="825" dirty="0">
                <a:solidFill>
                  <a:srgbClr val="000000"/>
                </a:solidFill>
              </a:rPr>
              <a:t>Psychopathology?</a:t>
            </a:r>
          </a:p>
          <a:p>
            <a:r>
              <a:rPr lang="en-US" sz="1125" dirty="0">
                <a:solidFill>
                  <a:srgbClr val="000000"/>
                </a:solidFill>
              </a:rPr>
              <a:t>What do you think of the authors’ groupings of anxiety and depressive disorders? Would you predict different relationships/trajectories associated with different DSM-5 disorders within these categories?</a:t>
            </a:r>
          </a:p>
        </p:txBody>
      </p:sp>
      <p:sp>
        <p:nvSpPr>
          <p:cNvPr id="4" name="Footer Placeholder 3">
            <a:extLst>
              <a:ext uri="{FF2B5EF4-FFF2-40B4-BE49-F238E27FC236}">
                <a16:creationId xmlns:a16="http://schemas.microsoft.com/office/drawing/2014/main" id="{784E9F6F-AE53-2743-B89D-A39A1FC8B3AE}"/>
              </a:ext>
            </a:extLst>
          </p:cNvPr>
          <p:cNvSpPr>
            <a:spLocks noGrp="1"/>
          </p:cNvSpPr>
          <p:nvPr>
            <p:ph type="ftr" sz="quarter" idx="11"/>
          </p:nvPr>
        </p:nvSpPr>
        <p:spPr>
          <a:xfrm>
            <a:off x="6974785" y="5726907"/>
            <a:ext cx="3086100" cy="273844"/>
          </a:xfrm>
        </p:spPr>
        <p:txBody>
          <a:bodyPr/>
          <a:lstStyle/>
          <a:p>
            <a:pPr defTabSz="685800" eaLnBrk="1" fontAlgn="auto" hangingPunct="1">
              <a:spcBef>
                <a:spcPts val="0"/>
              </a:spcBef>
              <a:spcAft>
                <a:spcPts val="0"/>
              </a:spcAft>
            </a:pPr>
            <a:r>
              <a:rPr lang="en-US" dirty="0">
                <a:solidFill>
                  <a:prstClr val="black">
                    <a:tint val="75000"/>
                  </a:prstClr>
                </a:solidFill>
                <a:latin typeface="Calibri" panose="020F0502020204030204"/>
              </a:rPr>
              <a:t>Gruen, 2021</a:t>
            </a:r>
          </a:p>
        </p:txBody>
      </p:sp>
    </p:spTree>
    <p:extLst>
      <p:ext uri="{BB962C8B-B14F-4D97-AF65-F5344CB8AC3E}">
        <p14:creationId xmlns:p14="http://schemas.microsoft.com/office/powerpoint/2010/main" val="214232303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2286000"/>
            <a:ext cx="6969210" cy="1470025"/>
          </a:xfrm>
        </p:spPr>
        <p:txBody>
          <a:bodyPr>
            <a:noAutofit/>
          </a:bodyPr>
          <a:lstStyle/>
          <a:p>
            <a:r>
              <a:rPr lang="en-US" sz="3600" dirty="0">
                <a:latin typeface="Calibri"/>
                <a:cs typeface="Calibri"/>
              </a:rPr>
              <a:t>Peer Victimization During Middle Childhood as  Lead Indicator of Internalizing Problems and Diagnostic Outcomes in Late Adolescence</a:t>
            </a:r>
          </a:p>
        </p:txBody>
      </p:sp>
      <p:sp>
        <p:nvSpPr>
          <p:cNvPr id="3" name="Subtitle 2"/>
          <p:cNvSpPr>
            <a:spLocks noGrp="1"/>
          </p:cNvSpPr>
          <p:nvPr>
            <p:ph type="subTitle" idx="1"/>
          </p:nvPr>
        </p:nvSpPr>
        <p:spPr>
          <a:xfrm>
            <a:off x="685800" y="627530"/>
            <a:ext cx="8077200" cy="1499616"/>
          </a:xfrm>
        </p:spPr>
        <p:txBody>
          <a:bodyPr>
            <a:normAutofit/>
          </a:bodyPr>
          <a:lstStyle/>
          <a:p>
            <a:r>
              <a:rPr lang="en-US" sz="2400" dirty="0"/>
              <a:t>Schwartz et al. (2014)</a:t>
            </a:r>
          </a:p>
        </p:txBody>
      </p:sp>
      <p:sp>
        <p:nvSpPr>
          <p:cNvPr id="4" name="Footer Placeholder 3"/>
          <p:cNvSpPr>
            <a:spLocks noGrp="1"/>
          </p:cNvSpPr>
          <p:nvPr>
            <p:ph type="ftr" sz="quarter" idx="11"/>
          </p:nvPr>
        </p:nvSpPr>
        <p:spPr>
          <a:xfrm>
            <a:off x="152400" y="6477000"/>
            <a:ext cx="2007604" cy="274320"/>
          </a:xfrm>
        </p:spPr>
        <p:txBody>
          <a:bodyPr/>
          <a:lstStyle/>
          <a:p>
            <a:r>
              <a:rPr lang="en-US">
                <a:solidFill>
                  <a:schemeClr val="tx1"/>
                </a:solidFill>
              </a:rPr>
              <a:t>Messinger</a:t>
            </a:r>
            <a:endParaRPr lang="en-US" dirty="0">
              <a:solidFill>
                <a:schemeClr val="tx1"/>
              </a:solidFill>
            </a:endParaRPr>
          </a:p>
        </p:txBody>
      </p:sp>
    </p:spTree>
    <p:extLst>
      <p:ext uri="{BB962C8B-B14F-4D97-AF65-F5344CB8AC3E}">
        <p14:creationId xmlns:p14="http://schemas.microsoft.com/office/powerpoint/2010/main" val="299728806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Peer Victimization (PV) can have adverse effects</a:t>
            </a:r>
          </a:p>
        </p:txBody>
      </p:sp>
      <p:sp>
        <p:nvSpPr>
          <p:cNvPr id="3" name="Content Placeholder 2"/>
          <p:cNvSpPr>
            <a:spLocks noGrp="1"/>
          </p:cNvSpPr>
          <p:nvPr>
            <p:ph idx="1"/>
          </p:nvPr>
        </p:nvSpPr>
        <p:spPr>
          <a:xfrm>
            <a:off x="731688" y="1862345"/>
            <a:ext cx="8005284" cy="4883454"/>
          </a:xfrm>
        </p:spPr>
        <p:txBody>
          <a:bodyPr>
            <a:normAutofit/>
          </a:bodyPr>
          <a:lstStyle/>
          <a:p>
            <a:endParaRPr lang="en-US" dirty="0"/>
          </a:p>
          <a:p>
            <a:r>
              <a:rPr lang="en-US" dirty="0"/>
              <a:t>Moderate links between PV and symptoms of depression, anxiety, loneliness, and social withdrawal</a:t>
            </a:r>
          </a:p>
          <a:p>
            <a:endParaRPr lang="en-US" dirty="0"/>
          </a:p>
          <a:p>
            <a:r>
              <a:rPr lang="en-US" dirty="0"/>
              <a:t>Compelling evidence of short-term associations</a:t>
            </a:r>
          </a:p>
        </p:txBody>
      </p:sp>
      <p:sp>
        <p:nvSpPr>
          <p:cNvPr id="4" name="Footer Placeholder 3"/>
          <p:cNvSpPr>
            <a:spLocks noGrp="1"/>
          </p:cNvSpPr>
          <p:nvPr>
            <p:ph type="ftr" sz="quarter" idx="11"/>
          </p:nvPr>
        </p:nvSpPr>
        <p:spPr>
          <a:xfrm>
            <a:off x="152400" y="6477000"/>
            <a:ext cx="2007604" cy="274320"/>
          </a:xfrm>
        </p:spPr>
        <p:txBody>
          <a:bodyPr/>
          <a:lstStyle/>
          <a:p>
            <a:r>
              <a:rPr lang="en-US">
                <a:solidFill>
                  <a:prstClr val="black">
                    <a:tint val="95000"/>
                  </a:prstClr>
                </a:solidFill>
              </a:rPr>
              <a:t>Messinger</a:t>
            </a:r>
            <a:endParaRPr lang="en-US" dirty="0">
              <a:solidFill>
                <a:prstClr val="black">
                  <a:tint val="95000"/>
                </a:prstClr>
              </a:solidFill>
            </a:endParaRPr>
          </a:p>
        </p:txBody>
      </p:sp>
    </p:spTree>
    <p:extLst>
      <p:ext uri="{BB962C8B-B14F-4D97-AF65-F5344CB8AC3E}">
        <p14:creationId xmlns:p14="http://schemas.microsoft.com/office/powerpoint/2010/main" val="365029662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Hypotheses</a:t>
            </a:r>
          </a:p>
        </p:txBody>
      </p:sp>
      <p:sp>
        <p:nvSpPr>
          <p:cNvPr id="3" name="Content Placeholder 2"/>
          <p:cNvSpPr>
            <a:spLocks noGrp="1"/>
          </p:cNvSpPr>
          <p:nvPr>
            <p:ph idx="1"/>
          </p:nvPr>
        </p:nvSpPr>
        <p:spPr>
          <a:xfrm>
            <a:off x="731688" y="1862345"/>
            <a:ext cx="8005284" cy="4883454"/>
          </a:xfrm>
        </p:spPr>
        <p:txBody>
          <a:bodyPr>
            <a:normAutofit/>
          </a:bodyPr>
          <a:lstStyle/>
          <a:p>
            <a:r>
              <a:rPr lang="en-US" dirty="0"/>
              <a:t>PV during middle years of childhood as lead indicator of internalizing problems through late adolescence/early adulthood</a:t>
            </a:r>
          </a:p>
          <a:p>
            <a:endParaRPr lang="en-US" dirty="0"/>
          </a:p>
          <a:p>
            <a:r>
              <a:rPr lang="en-US" dirty="0"/>
              <a:t>Enhance efforts to detect children who are more likely to experience later internalizing disorders</a:t>
            </a:r>
          </a:p>
        </p:txBody>
      </p:sp>
      <p:sp>
        <p:nvSpPr>
          <p:cNvPr id="4" name="Footer Placeholder 3"/>
          <p:cNvSpPr>
            <a:spLocks noGrp="1"/>
          </p:cNvSpPr>
          <p:nvPr>
            <p:ph type="ftr" sz="quarter" idx="11"/>
          </p:nvPr>
        </p:nvSpPr>
        <p:spPr>
          <a:xfrm>
            <a:off x="152400" y="6477000"/>
            <a:ext cx="2007604" cy="274320"/>
          </a:xfrm>
        </p:spPr>
        <p:txBody>
          <a:bodyPr/>
          <a:lstStyle/>
          <a:p>
            <a:r>
              <a:rPr lang="en-US">
                <a:solidFill>
                  <a:prstClr val="black">
                    <a:tint val="95000"/>
                  </a:prstClr>
                </a:solidFill>
              </a:rPr>
              <a:t>Messinger</a:t>
            </a:r>
            <a:endParaRPr lang="en-US" dirty="0">
              <a:solidFill>
                <a:prstClr val="black">
                  <a:tint val="95000"/>
                </a:prstClr>
              </a:solidFill>
            </a:endParaRPr>
          </a:p>
        </p:txBody>
      </p:sp>
    </p:spTree>
    <p:extLst>
      <p:ext uri="{BB962C8B-B14F-4D97-AF65-F5344CB8AC3E}">
        <p14:creationId xmlns:p14="http://schemas.microsoft.com/office/powerpoint/2010/main" val="103612633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Methods </a:t>
            </a:r>
          </a:p>
        </p:txBody>
      </p:sp>
      <p:sp>
        <p:nvSpPr>
          <p:cNvPr id="3" name="Content Placeholder 2"/>
          <p:cNvSpPr>
            <a:spLocks noGrp="1"/>
          </p:cNvSpPr>
          <p:nvPr>
            <p:ph idx="1"/>
          </p:nvPr>
        </p:nvSpPr>
        <p:spPr/>
        <p:txBody>
          <a:bodyPr>
            <a:normAutofit/>
          </a:bodyPr>
          <a:lstStyle/>
          <a:p>
            <a:r>
              <a:rPr lang="en-US" dirty="0"/>
              <a:t>388 children (198 boys, 190 girls)</a:t>
            </a:r>
          </a:p>
          <a:p>
            <a:endParaRPr lang="en-US" dirty="0"/>
          </a:p>
          <a:p>
            <a:r>
              <a:rPr lang="en-US" dirty="0"/>
              <a:t>PV: ~8.5 years old</a:t>
            </a:r>
          </a:p>
          <a:p>
            <a:endParaRPr lang="en-US" dirty="0"/>
          </a:p>
          <a:p>
            <a:r>
              <a:rPr lang="en-US" dirty="0"/>
              <a:t>Internalizing behavior problems: assessed in 9 consecutive years (~8 - ~18 years old) </a:t>
            </a:r>
          </a:p>
          <a:p>
            <a:endParaRPr lang="en-US" dirty="0"/>
          </a:p>
          <a:p>
            <a:r>
              <a:rPr lang="en-US" dirty="0"/>
              <a:t>Structured clinical interview: ~18.5 years old</a:t>
            </a:r>
          </a:p>
        </p:txBody>
      </p:sp>
      <p:sp>
        <p:nvSpPr>
          <p:cNvPr id="5" name="Footer Placeholder 3"/>
          <p:cNvSpPr>
            <a:spLocks noGrp="1"/>
          </p:cNvSpPr>
          <p:nvPr>
            <p:ph type="ftr" sz="quarter" idx="11"/>
          </p:nvPr>
        </p:nvSpPr>
        <p:spPr>
          <a:xfrm>
            <a:off x="152400" y="6477000"/>
            <a:ext cx="2007604" cy="274320"/>
          </a:xfrm>
        </p:spPr>
        <p:txBody>
          <a:bodyPr/>
          <a:lstStyle/>
          <a:p>
            <a:r>
              <a:rPr lang="en-US">
                <a:solidFill>
                  <a:prstClr val="black">
                    <a:tint val="95000"/>
                  </a:prstClr>
                </a:solidFill>
              </a:rPr>
              <a:t>Messinger</a:t>
            </a:r>
            <a:endParaRPr lang="en-US" dirty="0">
              <a:solidFill>
                <a:prstClr val="black">
                  <a:tint val="95000"/>
                </a:prstClr>
              </a:solidFill>
            </a:endParaRPr>
          </a:p>
        </p:txBody>
      </p:sp>
    </p:spTree>
    <p:extLst>
      <p:ext uri="{BB962C8B-B14F-4D97-AF65-F5344CB8AC3E}">
        <p14:creationId xmlns:p14="http://schemas.microsoft.com/office/powerpoint/2010/main" val="301557315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Bivariate Correlations</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600200"/>
            <a:ext cx="8489932"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Footer Placeholder 3"/>
          <p:cNvSpPr>
            <a:spLocks noGrp="1"/>
          </p:cNvSpPr>
          <p:nvPr>
            <p:ph type="ftr" sz="quarter" idx="11"/>
          </p:nvPr>
        </p:nvSpPr>
        <p:spPr>
          <a:xfrm>
            <a:off x="152400" y="6477000"/>
            <a:ext cx="2007604" cy="274320"/>
          </a:xfrm>
        </p:spPr>
        <p:txBody>
          <a:bodyPr/>
          <a:lstStyle/>
          <a:p>
            <a:r>
              <a:rPr lang="en-US">
                <a:solidFill>
                  <a:prstClr val="black">
                    <a:tint val="95000"/>
                  </a:prstClr>
                </a:solidFill>
              </a:rPr>
              <a:t>Messinger</a:t>
            </a:r>
            <a:endParaRPr lang="en-US" dirty="0">
              <a:solidFill>
                <a:prstClr val="black">
                  <a:tint val="95000"/>
                </a:prstClr>
              </a:solidFill>
            </a:endParaRPr>
          </a:p>
        </p:txBody>
      </p:sp>
    </p:spTree>
    <p:extLst>
      <p:ext uri="{BB962C8B-B14F-4D97-AF65-F5344CB8AC3E}">
        <p14:creationId xmlns:p14="http://schemas.microsoft.com/office/powerpoint/2010/main" val="236328730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Multilevel Models</a:t>
            </a:r>
          </a:p>
        </p:txBody>
      </p:sp>
      <p:sp>
        <p:nvSpPr>
          <p:cNvPr id="7" name="Footer Placeholder 3"/>
          <p:cNvSpPr>
            <a:spLocks noGrp="1"/>
          </p:cNvSpPr>
          <p:nvPr>
            <p:ph type="ftr" sz="quarter" idx="11"/>
          </p:nvPr>
        </p:nvSpPr>
        <p:spPr>
          <a:xfrm>
            <a:off x="152400" y="6477000"/>
            <a:ext cx="2007604" cy="274320"/>
          </a:xfrm>
        </p:spPr>
        <p:txBody>
          <a:bodyPr/>
          <a:lstStyle/>
          <a:p>
            <a:r>
              <a:rPr lang="en-US">
                <a:solidFill>
                  <a:prstClr val="black">
                    <a:tint val="95000"/>
                  </a:prstClr>
                </a:solidFill>
              </a:rPr>
              <a:t>Messinger</a:t>
            </a:r>
            <a:endParaRPr lang="en-US" dirty="0">
              <a:solidFill>
                <a:prstClr val="black">
                  <a:tint val="95000"/>
                </a:prstClr>
              </a:solidFill>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600200"/>
            <a:ext cx="7772400" cy="495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4453407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22" name="Picture 2" descr="reticent"/>
          <p:cNvPicPr>
            <a:picLocks noChangeAspect="1" noChangeArrowheads="1"/>
          </p:cNvPicPr>
          <p:nvPr/>
        </p:nvPicPr>
        <p:blipFill>
          <a:blip r:embed="rId3" cstate="print"/>
          <a:srcRect/>
          <a:stretch>
            <a:fillRect/>
          </a:stretch>
        </p:blipFill>
        <p:spPr bwMode="auto">
          <a:xfrm>
            <a:off x="57150" y="258763"/>
            <a:ext cx="9144000" cy="6340475"/>
          </a:xfrm>
          <a:prstGeom prst="rect">
            <a:avLst/>
          </a:prstGeom>
          <a:noFill/>
        </p:spPr>
      </p:pic>
      <p:sp>
        <p:nvSpPr>
          <p:cNvPr id="2" name="Footer Placeholder 1"/>
          <p:cNvSpPr>
            <a:spLocks noGrp="1"/>
          </p:cNvSpPr>
          <p:nvPr>
            <p:ph type="ftr" sz="quarter" idx="11"/>
          </p:nvPr>
        </p:nvSpPr>
        <p:spPr/>
        <p:txBody>
          <a:bodyPr/>
          <a:lstStyle/>
          <a:p>
            <a:r>
              <a:rPr lang="en-US"/>
              <a:t>Messinger</a:t>
            </a:r>
          </a:p>
        </p:txBody>
      </p:sp>
    </p:spTree>
    <p:extLst>
      <p:ext uri="{BB962C8B-B14F-4D97-AF65-F5344CB8AC3E}">
        <p14:creationId xmlns:p14="http://schemas.microsoft.com/office/powerpoint/2010/main" val="402125318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5448"/>
            <a:ext cx="8534400" cy="1252728"/>
          </a:xfrm>
        </p:spPr>
        <p:txBody>
          <a:bodyPr>
            <a:normAutofit fontScale="90000"/>
          </a:bodyPr>
          <a:lstStyle/>
          <a:p>
            <a:r>
              <a:rPr lang="en-US" dirty="0"/>
              <a:t>Peer victimization (PV) </a:t>
            </a:r>
            <a:r>
              <a:rPr lang="en-US" dirty="0">
                <a:sym typeface="Wingdings" panose="05000000000000000000" pitchFamily="2" charset="2"/>
              </a:rPr>
              <a:t> Depression</a:t>
            </a:r>
            <a:endParaRPr lang="en-US" dirty="0"/>
          </a:p>
        </p:txBody>
      </p:sp>
      <p:sp>
        <p:nvSpPr>
          <p:cNvPr id="7" name="Footer Placeholder 3"/>
          <p:cNvSpPr>
            <a:spLocks noGrp="1"/>
          </p:cNvSpPr>
          <p:nvPr>
            <p:ph type="ftr" sz="quarter" idx="11"/>
          </p:nvPr>
        </p:nvSpPr>
        <p:spPr>
          <a:xfrm>
            <a:off x="152400" y="6477000"/>
            <a:ext cx="2007604" cy="274320"/>
          </a:xfrm>
        </p:spPr>
        <p:txBody>
          <a:bodyPr/>
          <a:lstStyle/>
          <a:p>
            <a:r>
              <a:rPr lang="en-US">
                <a:solidFill>
                  <a:prstClr val="black">
                    <a:tint val="95000"/>
                  </a:prstClr>
                </a:solidFill>
              </a:rPr>
              <a:t>Messinger</a:t>
            </a:r>
            <a:endParaRPr lang="en-US" dirty="0">
              <a:solidFill>
                <a:prstClr val="black">
                  <a:tint val="95000"/>
                </a:prstClr>
              </a:solidFill>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448363"/>
            <a:ext cx="7499975" cy="5028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0870034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a:t>PV</a:t>
            </a:r>
            <a:r>
              <a:rPr lang="en-US" dirty="0" err="1">
                <a:sym typeface="Wingdings" panose="05000000000000000000" pitchFamily="2" charset="2"/>
              </a:rPr>
              <a:t>internalizing</a:t>
            </a:r>
            <a:r>
              <a:rPr lang="en-US" dirty="0">
                <a:sym typeface="Wingdings" panose="05000000000000000000" pitchFamily="2" charset="2"/>
              </a:rPr>
              <a:t> and depression</a:t>
            </a:r>
            <a:endParaRPr lang="en-US" dirty="0"/>
          </a:p>
        </p:txBody>
      </p:sp>
      <p:sp>
        <p:nvSpPr>
          <p:cNvPr id="3" name="Content Placeholder 2"/>
          <p:cNvSpPr>
            <a:spLocks noGrp="1"/>
          </p:cNvSpPr>
          <p:nvPr>
            <p:ph idx="1"/>
          </p:nvPr>
        </p:nvSpPr>
        <p:spPr>
          <a:xfrm>
            <a:off x="294282" y="1761565"/>
            <a:ext cx="8534142" cy="4806006"/>
          </a:xfrm>
        </p:spPr>
        <p:txBody>
          <a:bodyPr>
            <a:normAutofit lnSpcReduction="10000"/>
          </a:bodyPr>
          <a:lstStyle/>
          <a:p>
            <a:r>
              <a:rPr lang="en-US" dirty="0"/>
              <a:t>PV in middle childhood associated with internalizing problems through late adolescence.</a:t>
            </a:r>
          </a:p>
          <a:p>
            <a:endParaRPr lang="en-US" dirty="0"/>
          </a:p>
          <a:p>
            <a:r>
              <a:rPr lang="en-US" dirty="0"/>
              <a:t>PV associated with an increase in internalizing problems over time</a:t>
            </a:r>
          </a:p>
          <a:p>
            <a:endParaRPr lang="en-US" dirty="0"/>
          </a:p>
          <a:p>
            <a:r>
              <a:rPr lang="en-US" dirty="0"/>
              <a:t>PV in middle childhood indexes long-term risk for internalizing behavior problems and unipolar depression.</a:t>
            </a:r>
          </a:p>
        </p:txBody>
      </p:sp>
      <p:sp>
        <p:nvSpPr>
          <p:cNvPr id="4" name="Footer Placeholder 3"/>
          <p:cNvSpPr>
            <a:spLocks noGrp="1"/>
          </p:cNvSpPr>
          <p:nvPr>
            <p:ph type="ftr" sz="quarter" idx="11"/>
          </p:nvPr>
        </p:nvSpPr>
        <p:spPr>
          <a:xfrm>
            <a:off x="152400" y="6477000"/>
            <a:ext cx="2007604" cy="274320"/>
          </a:xfrm>
        </p:spPr>
        <p:txBody>
          <a:bodyPr/>
          <a:lstStyle/>
          <a:p>
            <a:r>
              <a:rPr lang="en-US">
                <a:solidFill>
                  <a:prstClr val="black">
                    <a:tint val="95000"/>
                  </a:prstClr>
                </a:solidFill>
              </a:rPr>
              <a:t>Messinger</a:t>
            </a:r>
            <a:endParaRPr lang="en-US" dirty="0">
              <a:solidFill>
                <a:prstClr val="black">
                  <a:tint val="95000"/>
                </a:prstClr>
              </a:solidFill>
            </a:endParaRPr>
          </a:p>
        </p:txBody>
      </p:sp>
    </p:spTree>
    <p:extLst>
      <p:ext uri="{BB962C8B-B14F-4D97-AF65-F5344CB8AC3E}">
        <p14:creationId xmlns:p14="http://schemas.microsoft.com/office/powerpoint/2010/main" val="390182080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Discussion</a:t>
            </a:r>
          </a:p>
        </p:txBody>
      </p:sp>
      <p:sp>
        <p:nvSpPr>
          <p:cNvPr id="3" name="Content Placeholder 2"/>
          <p:cNvSpPr>
            <a:spLocks noGrp="1"/>
          </p:cNvSpPr>
          <p:nvPr>
            <p:ph idx="1"/>
          </p:nvPr>
        </p:nvSpPr>
        <p:spPr>
          <a:xfrm>
            <a:off x="387212" y="1828800"/>
            <a:ext cx="8274188" cy="4775200"/>
          </a:xfrm>
        </p:spPr>
        <p:txBody>
          <a:bodyPr>
            <a:normAutofit/>
          </a:bodyPr>
          <a:lstStyle/>
          <a:p>
            <a:pPr>
              <a:buFont typeface="Arial" panose="020B0604020202020204" pitchFamily="34" charset="0"/>
              <a:buChar char="•"/>
            </a:pPr>
            <a:r>
              <a:rPr lang="en-US" sz="3200" dirty="0"/>
              <a:t>Do think we might find similar associations between PV and externalizing behavior problems?</a:t>
            </a:r>
          </a:p>
          <a:p>
            <a:pPr>
              <a:buFont typeface="Arial" panose="020B0604020202020204" pitchFamily="34" charset="0"/>
              <a:buChar char="•"/>
            </a:pPr>
            <a:endParaRPr lang="en-US" dirty="0"/>
          </a:p>
          <a:p>
            <a:pPr>
              <a:buFont typeface="Arial" panose="020B0604020202020204" pitchFamily="34" charset="0"/>
              <a:buChar char="•"/>
            </a:pPr>
            <a:r>
              <a:rPr lang="en-US" dirty="0"/>
              <a:t>Methods?</a:t>
            </a:r>
          </a:p>
          <a:p>
            <a:pPr lvl="1">
              <a:buFont typeface="Arial" panose="020B0604020202020204" pitchFamily="34" charset="0"/>
              <a:buChar char="•"/>
            </a:pPr>
            <a:r>
              <a:rPr lang="en-US" dirty="0"/>
              <a:t>Distinction between behavior problem checklists and structured interviews/clinical judgment</a:t>
            </a:r>
          </a:p>
          <a:p>
            <a:endParaRPr lang="en-US" sz="3200" dirty="0"/>
          </a:p>
        </p:txBody>
      </p:sp>
      <p:sp>
        <p:nvSpPr>
          <p:cNvPr id="5" name="Footer Placeholder 3"/>
          <p:cNvSpPr>
            <a:spLocks noGrp="1"/>
          </p:cNvSpPr>
          <p:nvPr>
            <p:ph type="ftr" sz="quarter" idx="11"/>
          </p:nvPr>
        </p:nvSpPr>
        <p:spPr>
          <a:xfrm>
            <a:off x="152400" y="6477000"/>
            <a:ext cx="2007604" cy="274320"/>
          </a:xfrm>
        </p:spPr>
        <p:txBody>
          <a:bodyPr/>
          <a:lstStyle/>
          <a:p>
            <a:r>
              <a:rPr lang="en-US">
                <a:solidFill>
                  <a:prstClr val="black">
                    <a:tint val="95000"/>
                  </a:prstClr>
                </a:solidFill>
              </a:rPr>
              <a:t>Messinger</a:t>
            </a:r>
            <a:endParaRPr lang="en-US" dirty="0">
              <a:solidFill>
                <a:prstClr val="black">
                  <a:tint val="95000"/>
                </a:prstClr>
              </a:solidFill>
            </a:endParaRPr>
          </a:p>
        </p:txBody>
      </p:sp>
    </p:spTree>
    <p:extLst>
      <p:ext uri="{BB962C8B-B14F-4D97-AF65-F5344CB8AC3E}">
        <p14:creationId xmlns:p14="http://schemas.microsoft.com/office/powerpoint/2010/main" val="67895176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7170" name="Rectangle 2"/>
          <p:cNvSpPr>
            <a:spLocks noGrp="1" noChangeArrowheads="1"/>
          </p:cNvSpPr>
          <p:nvPr>
            <p:ph type="title"/>
          </p:nvPr>
        </p:nvSpPr>
        <p:spPr/>
        <p:txBody>
          <a:bodyPr/>
          <a:lstStyle/>
          <a:p>
            <a:pPr algn="ctr"/>
            <a:r>
              <a:rPr lang="en-US" dirty="0"/>
              <a:t>Friendships</a:t>
            </a:r>
          </a:p>
        </p:txBody>
      </p:sp>
      <p:sp>
        <p:nvSpPr>
          <p:cNvPr id="647171" name="Rectangle 3"/>
          <p:cNvSpPr>
            <a:spLocks noGrp="1" noChangeArrowheads="1"/>
          </p:cNvSpPr>
          <p:nvPr>
            <p:ph type="body" idx="4294967295"/>
          </p:nvPr>
        </p:nvSpPr>
        <p:spPr>
          <a:xfrm>
            <a:off x="457200" y="1646237"/>
            <a:ext cx="8229600" cy="4526280"/>
          </a:xfrm>
          <a:prstGeom prst="rect">
            <a:avLst/>
          </a:prstGeom>
        </p:spPr>
        <p:txBody>
          <a:bodyPr/>
          <a:lstStyle/>
          <a:p>
            <a:pPr>
              <a:lnSpc>
                <a:spcPct val="90000"/>
              </a:lnSpc>
            </a:pPr>
            <a:r>
              <a:rPr lang="en-US"/>
              <a:t>Friendships provide:</a:t>
            </a:r>
          </a:p>
          <a:p>
            <a:pPr lvl="1">
              <a:lnSpc>
                <a:spcPct val="90000"/>
              </a:lnSpc>
            </a:pPr>
            <a:r>
              <a:rPr lang="en-US"/>
              <a:t>Support</a:t>
            </a:r>
          </a:p>
          <a:p>
            <a:pPr lvl="1">
              <a:lnSpc>
                <a:spcPct val="90000"/>
              </a:lnSpc>
            </a:pPr>
            <a:r>
              <a:rPr lang="en-US"/>
              <a:t>Emotional security</a:t>
            </a:r>
          </a:p>
          <a:p>
            <a:pPr lvl="1">
              <a:lnSpc>
                <a:spcPct val="90000"/>
              </a:lnSpc>
            </a:pPr>
            <a:r>
              <a:rPr lang="en-US"/>
              <a:t>Intimacy</a:t>
            </a:r>
          </a:p>
          <a:p>
            <a:pPr lvl="1">
              <a:lnSpc>
                <a:spcPct val="90000"/>
              </a:lnSpc>
            </a:pPr>
            <a:r>
              <a:rPr lang="en-US"/>
              <a:t>Instrumental and informative assistance</a:t>
            </a:r>
          </a:p>
          <a:p>
            <a:pPr lvl="1">
              <a:lnSpc>
                <a:spcPct val="90000"/>
              </a:lnSpc>
            </a:pPr>
            <a:r>
              <a:rPr lang="en-US"/>
              <a:t>Growth of interpersonal sensitivity</a:t>
            </a:r>
          </a:p>
          <a:p>
            <a:pPr lvl="1">
              <a:lnSpc>
                <a:spcPct val="90000"/>
              </a:lnSpc>
            </a:pPr>
            <a:r>
              <a:rPr lang="en-US"/>
              <a:t>Prototypes for later romantic &amp; marital relationships</a:t>
            </a:r>
          </a:p>
          <a:p>
            <a:pPr lvl="1">
              <a:lnSpc>
                <a:spcPct val="90000"/>
              </a:lnSpc>
            </a:pPr>
            <a:r>
              <a:rPr lang="en-US"/>
              <a:t>Practice with conflict resolution </a:t>
            </a:r>
          </a:p>
          <a:p>
            <a:pPr lvl="1">
              <a:lnSpc>
                <a:spcPct val="90000"/>
              </a:lnSpc>
              <a:buFontTx/>
              <a:buNone/>
            </a:pPr>
            <a:endParaRPr lang="en-US"/>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1600200"/>
            <a:ext cx="3051175" cy="1931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ooter Placeholder 1"/>
          <p:cNvSpPr>
            <a:spLocks noGrp="1"/>
          </p:cNvSpPr>
          <p:nvPr>
            <p:ph type="ftr" sz="quarter" idx="11"/>
          </p:nvPr>
        </p:nvSpPr>
        <p:spPr/>
        <p:txBody>
          <a:bodyPr/>
          <a:lstStyle/>
          <a:p>
            <a:r>
              <a:rPr lang="en-US"/>
              <a:t>Messinger</a:t>
            </a:r>
          </a:p>
        </p:txBody>
      </p:sp>
    </p:spTree>
    <p:extLst>
      <p:ext uri="{BB962C8B-B14F-4D97-AF65-F5344CB8AC3E}">
        <p14:creationId xmlns:p14="http://schemas.microsoft.com/office/powerpoint/2010/main" val="276899112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2"/>
          <p:cNvSpPr>
            <a:spLocks noGrp="1" noChangeArrowheads="1"/>
          </p:cNvSpPr>
          <p:nvPr>
            <p:ph type="title"/>
          </p:nvPr>
        </p:nvSpPr>
        <p:spPr/>
        <p:txBody>
          <a:bodyPr/>
          <a:lstStyle/>
          <a:p>
            <a:pPr algn="ctr"/>
            <a:r>
              <a:rPr lang="en-US" dirty="0"/>
              <a:t>Friendship development</a:t>
            </a:r>
          </a:p>
        </p:txBody>
      </p:sp>
      <p:sp>
        <p:nvSpPr>
          <p:cNvPr id="653315" name="Rectangle 3"/>
          <p:cNvSpPr>
            <a:spLocks noGrp="1" noChangeArrowheads="1"/>
          </p:cNvSpPr>
          <p:nvPr>
            <p:ph type="body" idx="4294967295"/>
          </p:nvPr>
        </p:nvSpPr>
        <p:spPr>
          <a:xfrm>
            <a:off x="228600" y="1646237"/>
            <a:ext cx="8458200" cy="4526280"/>
          </a:xfrm>
          <a:prstGeom prst="rect">
            <a:avLst/>
          </a:prstGeom>
        </p:spPr>
        <p:txBody>
          <a:bodyPr>
            <a:normAutofit lnSpcReduction="10000"/>
          </a:bodyPr>
          <a:lstStyle/>
          <a:p>
            <a:pPr lvl="1">
              <a:lnSpc>
                <a:spcPct val="90000"/>
              </a:lnSpc>
            </a:pPr>
            <a:r>
              <a:rPr lang="en-US" dirty="0"/>
              <a:t>Behaviors with friends &amp; non-friends differ early in development</a:t>
            </a:r>
          </a:p>
          <a:p>
            <a:pPr lvl="1">
              <a:lnSpc>
                <a:spcPct val="90000"/>
              </a:lnSpc>
              <a:buFontTx/>
              <a:buNone/>
            </a:pPr>
            <a:endParaRPr lang="en-US" dirty="0"/>
          </a:p>
          <a:p>
            <a:pPr lvl="1">
              <a:lnSpc>
                <a:spcPct val="90000"/>
              </a:lnSpc>
            </a:pPr>
            <a:r>
              <a:rPr lang="en-US" dirty="0"/>
              <a:t>Children’s understandings of friendships change with development </a:t>
            </a:r>
            <a:r>
              <a:rPr lang="en-US" sz="1800" dirty="0"/>
              <a:t>(Bigelow &amp; </a:t>
            </a:r>
            <a:r>
              <a:rPr lang="en-US" sz="1800" dirty="0" err="1"/>
              <a:t>LaGaipa</a:t>
            </a:r>
            <a:r>
              <a:rPr lang="en-US" sz="1800" dirty="0"/>
              <a:t>, 1980)</a:t>
            </a:r>
          </a:p>
          <a:p>
            <a:pPr lvl="2">
              <a:lnSpc>
                <a:spcPct val="90000"/>
              </a:lnSpc>
            </a:pPr>
            <a:r>
              <a:rPr lang="en-US" sz="1400" dirty="0"/>
              <a:t>Content analysis of ‘describe what a best friend should be’ essays</a:t>
            </a:r>
          </a:p>
          <a:p>
            <a:pPr lvl="1">
              <a:lnSpc>
                <a:spcPct val="90000"/>
              </a:lnSpc>
              <a:buNone/>
            </a:pPr>
            <a:endParaRPr lang="en-US" sz="1800" dirty="0"/>
          </a:p>
          <a:p>
            <a:pPr lvl="2">
              <a:lnSpc>
                <a:spcPct val="90000"/>
              </a:lnSpc>
            </a:pPr>
            <a:r>
              <a:rPr lang="en-US" dirty="0"/>
              <a:t>Reward-cost stage (7-8 </a:t>
            </a:r>
            <a:r>
              <a:rPr lang="en-US" dirty="0" err="1"/>
              <a:t>yrs</a:t>
            </a:r>
            <a:r>
              <a:rPr lang="en-US" dirty="0"/>
              <a:t>)</a:t>
            </a:r>
          </a:p>
          <a:p>
            <a:pPr lvl="3">
              <a:lnSpc>
                <a:spcPct val="90000"/>
              </a:lnSpc>
            </a:pPr>
            <a:r>
              <a:rPr lang="en-US" dirty="0"/>
              <a:t>E.g., proximity</a:t>
            </a:r>
          </a:p>
          <a:p>
            <a:pPr lvl="2">
              <a:lnSpc>
                <a:spcPct val="90000"/>
              </a:lnSpc>
            </a:pPr>
            <a:r>
              <a:rPr lang="en-US" dirty="0"/>
              <a:t>Normative stage (10-11 </a:t>
            </a:r>
            <a:r>
              <a:rPr lang="en-US" dirty="0" err="1"/>
              <a:t>yrs</a:t>
            </a:r>
            <a:r>
              <a:rPr lang="en-US" dirty="0"/>
              <a:t>)</a:t>
            </a:r>
          </a:p>
          <a:p>
            <a:pPr lvl="3">
              <a:lnSpc>
                <a:spcPct val="90000"/>
              </a:lnSpc>
            </a:pPr>
            <a:r>
              <a:rPr lang="en-US" dirty="0"/>
              <a:t>E.g., nice</a:t>
            </a:r>
          </a:p>
          <a:p>
            <a:pPr lvl="2">
              <a:lnSpc>
                <a:spcPct val="90000"/>
              </a:lnSpc>
            </a:pPr>
            <a:r>
              <a:rPr lang="en-US" dirty="0"/>
              <a:t>Empathic stage (11-13 </a:t>
            </a:r>
            <a:r>
              <a:rPr lang="en-US" dirty="0" err="1"/>
              <a:t>yrs</a:t>
            </a:r>
            <a:r>
              <a:rPr lang="en-US" dirty="0"/>
              <a:t>)</a:t>
            </a:r>
          </a:p>
          <a:p>
            <a:pPr lvl="3">
              <a:lnSpc>
                <a:spcPct val="90000"/>
              </a:lnSpc>
            </a:pPr>
            <a:r>
              <a:rPr lang="en-US" dirty="0"/>
              <a:t>E.g., loyal</a:t>
            </a:r>
          </a:p>
        </p:txBody>
      </p:sp>
      <p:sp>
        <p:nvSpPr>
          <p:cNvPr id="2" name="Footer Placeholder 1"/>
          <p:cNvSpPr>
            <a:spLocks noGrp="1"/>
          </p:cNvSpPr>
          <p:nvPr>
            <p:ph type="ftr" sz="quarter" idx="11"/>
          </p:nvPr>
        </p:nvSpPr>
        <p:spPr/>
        <p:txBody>
          <a:bodyPr/>
          <a:lstStyle/>
          <a:p>
            <a:r>
              <a:rPr lang="en-US"/>
              <a:t>Messinger</a:t>
            </a:r>
          </a:p>
        </p:txBody>
      </p:sp>
    </p:spTree>
    <p:extLst>
      <p:ext uri="{BB962C8B-B14F-4D97-AF65-F5344CB8AC3E}">
        <p14:creationId xmlns:p14="http://schemas.microsoft.com/office/powerpoint/2010/main" val="159560237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8434" name="Rectangle 2"/>
          <p:cNvSpPr>
            <a:spLocks noGrp="1" noChangeArrowheads="1"/>
          </p:cNvSpPr>
          <p:nvPr>
            <p:ph type="title"/>
          </p:nvPr>
        </p:nvSpPr>
        <p:spPr/>
        <p:txBody>
          <a:bodyPr/>
          <a:lstStyle/>
          <a:p>
            <a:pPr algn="ctr"/>
            <a:r>
              <a:rPr lang="en-US" dirty="0"/>
              <a:t>Friendships &amp; similarity</a:t>
            </a:r>
          </a:p>
        </p:txBody>
      </p:sp>
      <p:sp>
        <p:nvSpPr>
          <p:cNvPr id="658435" name="Rectangle 3"/>
          <p:cNvSpPr>
            <a:spLocks noGrp="1" noChangeArrowheads="1"/>
          </p:cNvSpPr>
          <p:nvPr>
            <p:ph type="body" idx="4294967295"/>
          </p:nvPr>
        </p:nvSpPr>
        <p:spPr>
          <a:xfrm>
            <a:off x="457200" y="1646237"/>
            <a:ext cx="8229600" cy="4526280"/>
          </a:xfrm>
          <a:prstGeom prst="rect">
            <a:avLst/>
          </a:prstGeom>
        </p:spPr>
        <p:txBody>
          <a:bodyPr/>
          <a:lstStyle/>
          <a:p>
            <a:pPr>
              <a:lnSpc>
                <a:spcPct val="90000"/>
              </a:lnSpc>
            </a:pPr>
            <a:r>
              <a:rPr lang="en-US" dirty="0"/>
              <a:t>In early childhood friends are similar in terms of </a:t>
            </a:r>
            <a:r>
              <a:rPr lang="en-US" i="1" dirty="0"/>
              <a:t>observable characteristics</a:t>
            </a:r>
            <a:endParaRPr lang="en-US" dirty="0"/>
          </a:p>
          <a:p>
            <a:pPr lvl="1">
              <a:lnSpc>
                <a:spcPct val="90000"/>
              </a:lnSpc>
            </a:pPr>
            <a:r>
              <a:rPr lang="en-US" i="1" dirty="0"/>
              <a:t>Age, sex, racial/ethnic background, behavioral tendencies</a:t>
            </a:r>
          </a:p>
          <a:p>
            <a:pPr>
              <a:lnSpc>
                <a:spcPct val="90000"/>
              </a:lnSpc>
            </a:pPr>
            <a:endParaRPr lang="en-US" i="1" dirty="0"/>
          </a:p>
          <a:p>
            <a:pPr>
              <a:lnSpc>
                <a:spcPct val="90000"/>
              </a:lnSpc>
            </a:pPr>
            <a:r>
              <a:rPr lang="en-US" dirty="0"/>
              <a:t>By adolescence friends are similar in terms of </a:t>
            </a:r>
            <a:r>
              <a:rPr lang="en-US" i="1" dirty="0"/>
              <a:t>attitudes</a:t>
            </a:r>
          </a:p>
          <a:p>
            <a:pPr lvl="1">
              <a:lnSpc>
                <a:spcPct val="90000"/>
              </a:lnSpc>
            </a:pPr>
            <a:r>
              <a:rPr lang="en-US" i="1" dirty="0"/>
              <a:t>School, academic aspirations, use of drugs/alcohol</a:t>
            </a:r>
          </a:p>
        </p:txBody>
      </p:sp>
      <p:sp>
        <p:nvSpPr>
          <p:cNvPr id="2" name="Footer Placeholder 1"/>
          <p:cNvSpPr>
            <a:spLocks noGrp="1"/>
          </p:cNvSpPr>
          <p:nvPr>
            <p:ph type="ftr" sz="quarter" idx="11"/>
          </p:nvPr>
        </p:nvSpPr>
        <p:spPr/>
        <p:txBody>
          <a:bodyPr/>
          <a:lstStyle/>
          <a:p>
            <a:r>
              <a:rPr lang="en-US"/>
              <a:t>Messinger</a:t>
            </a:r>
          </a:p>
        </p:txBody>
      </p:sp>
    </p:spTree>
    <p:extLst>
      <p:ext uri="{BB962C8B-B14F-4D97-AF65-F5344CB8AC3E}">
        <p14:creationId xmlns:p14="http://schemas.microsoft.com/office/powerpoint/2010/main" val="35704598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9458" name="Rectangle 2"/>
          <p:cNvSpPr>
            <a:spLocks noGrp="1" noChangeArrowheads="1"/>
          </p:cNvSpPr>
          <p:nvPr>
            <p:ph type="title"/>
          </p:nvPr>
        </p:nvSpPr>
        <p:spPr/>
        <p:txBody>
          <a:bodyPr>
            <a:normAutofit fontScale="90000"/>
          </a:bodyPr>
          <a:lstStyle/>
          <a:p>
            <a:pPr>
              <a:lnSpc>
                <a:spcPct val="90000"/>
              </a:lnSpc>
            </a:pPr>
            <a:r>
              <a:rPr lang="en-US" sz="4800" dirty="0"/>
              <a:t>Presence of a mutual best friend as a protective factor</a:t>
            </a:r>
          </a:p>
        </p:txBody>
      </p:sp>
      <p:sp>
        <p:nvSpPr>
          <p:cNvPr id="659459" name="Rectangle 3"/>
          <p:cNvSpPr>
            <a:spLocks noGrp="1" noChangeArrowheads="1"/>
          </p:cNvSpPr>
          <p:nvPr>
            <p:ph type="body" idx="4294967295"/>
          </p:nvPr>
        </p:nvSpPr>
        <p:spPr>
          <a:xfrm>
            <a:off x="457200" y="1646237"/>
            <a:ext cx="8229600" cy="4526280"/>
          </a:xfrm>
          <a:prstGeom prst="rect">
            <a:avLst/>
          </a:prstGeom>
        </p:spPr>
        <p:txBody>
          <a:bodyPr/>
          <a:lstStyle/>
          <a:p>
            <a:pPr>
              <a:lnSpc>
                <a:spcPct val="90000"/>
              </a:lnSpc>
            </a:pPr>
            <a:r>
              <a:rPr lang="en-US" sz="2400" dirty="0"/>
              <a:t>Most children have at least one friend, BUT 15%             estimated to be </a:t>
            </a:r>
            <a:r>
              <a:rPr lang="en-US" sz="2400" i="1" dirty="0"/>
              <a:t>chronically friendless</a:t>
            </a:r>
            <a:endParaRPr lang="en-US" sz="2400" dirty="0"/>
          </a:p>
          <a:p>
            <a:pPr lvl="1">
              <a:lnSpc>
                <a:spcPct val="90000"/>
              </a:lnSpc>
            </a:pPr>
            <a:r>
              <a:rPr lang="en-US" sz="2000" i="1" dirty="0"/>
              <a:t>Associated with increased loneliness, poor self-esteem</a:t>
            </a:r>
          </a:p>
          <a:p>
            <a:pPr lvl="1">
              <a:lnSpc>
                <a:spcPct val="90000"/>
              </a:lnSpc>
              <a:buFontTx/>
              <a:buNone/>
            </a:pPr>
            <a:endParaRPr lang="en-US" sz="2000" i="1" dirty="0"/>
          </a:p>
          <a:p>
            <a:pPr>
              <a:lnSpc>
                <a:spcPct val="90000"/>
              </a:lnSpc>
            </a:pPr>
            <a:r>
              <a:rPr lang="en-US" sz="2400" i="1" dirty="0"/>
              <a:t>Victimization predicts behavior  problems only for children without a best friend</a:t>
            </a:r>
          </a:p>
          <a:p>
            <a:pPr lvl="1">
              <a:lnSpc>
                <a:spcPct val="90000"/>
              </a:lnSpc>
            </a:pPr>
            <a:r>
              <a:rPr lang="en-US" sz="2000" dirty="0"/>
              <a:t>Hodges et al. (1999)</a:t>
            </a:r>
          </a:p>
          <a:p>
            <a:pPr lvl="1">
              <a:lnSpc>
                <a:spcPct val="90000"/>
              </a:lnSpc>
              <a:buNone/>
            </a:pPr>
            <a:endParaRPr lang="en-US" sz="2000" dirty="0"/>
          </a:p>
          <a:p>
            <a:pPr>
              <a:lnSpc>
                <a:spcPct val="90000"/>
              </a:lnSpc>
            </a:pPr>
            <a:r>
              <a:rPr lang="en-US" sz="2400" dirty="0"/>
              <a:t>Although stable friendships can also have negative        consequences depending on characteristics of the friend</a:t>
            </a:r>
          </a:p>
          <a:p>
            <a:pPr>
              <a:lnSpc>
                <a:spcPct val="90000"/>
              </a:lnSpc>
            </a:pPr>
            <a:endParaRPr lang="en-US" sz="2400" dirty="0"/>
          </a:p>
        </p:txBody>
      </p:sp>
      <p:sp>
        <p:nvSpPr>
          <p:cNvPr id="2" name="Footer Placeholder 1"/>
          <p:cNvSpPr>
            <a:spLocks noGrp="1"/>
          </p:cNvSpPr>
          <p:nvPr>
            <p:ph type="ftr" sz="quarter" idx="11"/>
          </p:nvPr>
        </p:nvSpPr>
        <p:spPr/>
        <p:txBody>
          <a:bodyPr/>
          <a:lstStyle/>
          <a:p>
            <a:r>
              <a:rPr lang="en-US"/>
              <a:t>Messinger</a:t>
            </a:r>
          </a:p>
        </p:txBody>
      </p:sp>
    </p:spTree>
    <p:extLst>
      <p:ext uri="{BB962C8B-B14F-4D97-AF65-F5344CB8AC3E}">
        <p14:creationId xmlns:p14="http://schemas.microsoft.com/office/powerpoint/2010/main" val="324547289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le 5"/>
          <p:cNvSpPr>
            <a:spLocks noGrp="1"/>
          </p:cNvSpPr>
          <p:nvPr>
            <p:ph type="title"/>
          </p:nvPr>
        </p:nvSpPr>
        <p:spPr/>
        <p:txBody>
          <a:bodyPr/>
          <a:lstStyle/>
          <a:p>
            <a:endParaRPr lang="en-US" altLang="en-US"/>
          </a:p>
        </p:txBody>
      </p:sp>
      <p:pic>
        <p:nvPicPr>
          <p:cNvPr id="86019"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57200" y="0"/>
            <a:ext cx="7896225" cy="3028950"/>
          </a:xfrm>
          <a:noFill/>
        </p:spPr>
      </p:pic>
      <p:sp>
        <p:nvSpPr>
          <p:cNvPr id="86020"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3200">
                <a:solidFill>
                  <a:schemeClr val="tx1"/>
                </a:solidFill>
                <a:latin typeface="Times New Roman" panose="02020603050405020304" pitchFamily="18" charset="0"/>
              </a:defRPr>
            </a:lvl1pPr>
            <a:lvl2pPr marL="742950" indent="-285750">
              <a:spcBef>
                <a:spcPct val="20000"/>
              </a:spcBef>
              <a:buClr>
                <a:schemeClr val="bg2"/>
              </a:buClr>
              <a:buSzPct val="75000"/>
              <a:buChar char="–"/>
              <a:defRPr sz="2800">
                <a:solidFill>
                  <a:schemeClr val="tx1"/>
                </a:solidFill>
                <a:latin typeface="Times New Roman" panose="02020603050405020304"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anose="02020603050405020304" pitchFamily="18" charset="0"/>
              </a:defRPr>
            </a:lvl3pPr>
            <a:lvl4pPr marL="1600200" indent="-228600">
              <a:spcBef>
                <a:spcPct val="20000"/>
              </a:spcBef>
              <a:buClr>
                <a:schemeClr val="bg2"/>
              </a:buClr>
              <a:buSzPct val="75000"/>
              <a:buChar char="–"/>
              <a:defRPr sz="2000">
                <a:solidFill>
                  <a:schemeClr val="tx1"/>
                </a:solidFill>
                <a:latin typeface="Times New Roman" panose="02020603050405020304" pitchFamily="18" charset="0"/>
              </a:defRPr>
            </a:lvl4pPr>
            <a:lvl5pPr marL="2057400" indent="-228600">
              <a:spcBef>
                <a:spcPct val="20000"/>
              </a:spcBef>
              <a:buClr>
                <a:schemeClr val="bg2"/>
              </a:buClr>
              <a:buSzPct val="75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9pPr>
          </a:lstStyle>
          <a:p>
            <a:pPr>
              <a:spcBef>
                <a:spcPct val="0"/>
              </a:spcBef>
              <a:buClrTx/>
              <a:buSzTx/>
              <a:buFontTx/>
              <a:buNone/>
            </a:pPr>
            <a:r>
              <a:rPr lang="en-US" altLang="en-US" sz="1400"/>
              <a:t>Messinger</a:t>
            </a:r>
          </a:p>
        </p:txBody>
      </p:sp>
      <p:sp>
        <p:nvSpPr>
          <p:cNvPr id="86021" name="Rectangle 6"/>
          <p:cNvSpPr>
            <a:spLocks noChangeArrowheads="1"/>
          </p:cNvSpPr>
          <p:nvPr/>
        </p:nvSpPr>
        <p:spPr bwMode="auto">
          <a:xfrm>
            <a:off x="533400" y="3049588"/>
            <a:ext cx="8229600" cy="372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Monotype Sorts" pitchFamily="2" charset="2"/>
              <a:buChar char="n"/>
              <a:defRPr sz="3200">
                <a:solidFill>
                  <a:schemeClr val="tx1"/>
                </a:solidFill>
                <a:latin typeface="Times New Roman" panose="02020603050405020304" pitchFamily="18" charset="0"/>
              </a:defRPr>
            </a:lvl1pPr>
            <a:lvl2pPr>
              <a:spcBef>
                <a:spcPct val="20000"/>
              </a:spcBef>
              <a:buClr>
                <a:schemeClr val="bg2"/>
              </a:buClr>
              <a:buSzPct val="75000"/>
              <a:buChar char="–"/>
              <a:defRPr sz="2800">
                <a:solidFill>
                  <a:schemeClr val="tx1"/>
                </a:solidFill>
                <a:latin typeface="Times New Roman" panose="02020603050405020304"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anose="02020603050405020304" pitchFamily="18" charset="0"/>
              </a:defRPr>
            </a:lvl3pPr>
            <a:lvl4pPr marL="1600200" indent="-228600">
              <a:spcBef>
                <a:spcPct val="20000"/>
              </a:spcBef>
              <a:buClr>
                <a:schemeClr val="bg2"/>
              </a:buClr>
              <a:buSzPct val="75000"/>
              <a:buChar char="–"/>
              <a:defRPr sz="2000">
                <a:solidFill>
                  <a:schemeClr val="tx1"/>
                </a:solidFill>
                <a:latin typeface="Times New Roman" panose="02020603050405020304" pitchFamily="18" charset="0"/>
              </a:defRPr>
            </a:lvl4pPr>
            <a:lvl5pPr marL="2057400" indent="-228600">
              <a:spcBef>
                <a:spcPct val="20000"/>
              </a:spcBef>
              <a:buClr>
                <a:schemeClr val="bg2"/>
              </a:buClr>
              <a:buSzPct val="75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9pPr>
          </a:lstStyle>
          <a:p>
            <a:pPr>
              <a:spcBef>
                <a:spcPct val="0"/>
              </a:spcBef>
              <a:buClrTx/>
              <a:buSzTx/>
              <a:buFont typeface="Arial" panose="020B0604020202020204" pitchFamily="34" charset="0"/>
              <a:buChar char="•"/>
            </a:pPr>
            <a:r>
              <a:rPr lang="en-US" altLang="en-US" sz="2800" dirty="0"/>
              <a:t>For unfriended children, initial social isolation</a:t>
            </a:r>
            <a:r>
              <a:rPr lang="en-US" altLang="en-US" sz="2800" dirty="0">
                <a:sym typeface="Wingdings" panose="05000000000000000000" pitchFamily="2" charset="2"/>
              </a:rPr>
              <a:t></a:t>
            </a:r>
            <a:r>
              <a:rPr lang="en-US" altLang="en-US" sz="2800" dirty="0"/>
              <a:t> increases in internalizing and externalizing;</a:t>
            </a:r>
          </a:p>
          <a:p>
            <a:pPr lvl="1">
              <a:spcBef>
                <a:spcPct val="0"/>
              </a:spcBef>
              <a:buClrTx/>
              <a:buSzTx/>
              <a:buFont typeface="Arial" panose="020B0604020202020204" pitchFamily="34" charset="0"/>
              <a:buChar char="•"/>
            </a:pPr>
            <a:r>
              <a:rPr lang="en-US" altLang="en-US" dirty="0"/>
              <a:t>Initial internalizing and externalizing </a:t>
            </a:r>
            <a:r>
              <a:rPr lang="en-US" altLang="en-US" dirty="0">
                <a:sym typeface="Wingdings" panose="05000000000000000000" pitchFamily="2" charset="2"/>
              </a:rPr>
              <a:t> </a:t>
            </a:r>
          </a:p>
          <a:p>
            <a:pPr lvl="1">
              <a:spcBef>
                <a:spcPct val="0"/>
              </a:spcBef>
              <a:buClrTx/>
              <a:buSzTx/>
              <a:buNone/>
            </a:pPr>
            <a:r>
              <a:rPr lang="en-US" altLang="en-US" dirty="0"/>
              <a:t>subsequent increases in social isolation. </a:t>
            </a:r>
          </a:p>
          <a:p>
            <a:pPr>
              <a:spcBef>
                <a:spcPct val="0"/>
              </a:spcBef>
              <a:buClrTx/>
              <a:buSzTx/>
              <a:buFont typeface="Arial" panose="020B0604020202020204" pitchFamily="34" charset="0"/>
              <a:buChar char="•"/>
            </a:pPr>
            <a:r>
              <a:rPr lang="en-US" altLang="en-US" dirty="0"/>
              <a:t>Among friended children, no prospective associations between social isolation and internalizing or externalizing problems. </a:t>
            </a:r>
          </a:p>
          <a:p>
            <a:pPr lvl="1">
              <a:spcBef>
                <a:spcPct val="0"/>
              </a:spcBef>
              <a:buClrTx/>
              <a:buSzTx/>
              <a:buFont typeface="Arial" panose="020B0604020202020204" pitchFamily="34" charset="0"/>
              <a:buChar char="•"/>
            </a:pPr>
            <a:endParaRPr lang="en-US" altLang="en-US" dirty="0"/>
          </a:p>
        </p:txBody>
      </p:sp>
    </p:spTree>
    <p:extLst>
      <p:ext uri="{BB962C8B-B14F-4D97-AF65-F5344CB8AC3E}">
        <p14:creationId xmlns:p14="http://schemas.microsoft.com/office/powerpoint/2010/main" val="263655347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le 1"/>
          <p:cNvSpPr>
            <a:spLocks noGrp="1"/>
          </p:cNvSpPr>
          <p:nvPr>
            <p:ph type="title"/>
          </p:nvPr>
        </p:nvSpPr>
        <p:spPr/>
        <p:txBody>
          <a:bodyPr>
            <a:normAutofit fontScale="90000"/>
          </a:bodyPr>
          <a:lstStyle/>
          <a:p>
            <a:pPr algn="ctr"/>
            <a:r>
              <a:rPr lang="en-US" altLang="en-US" dirty="0"/>
              <a:t>Friends don’t let friends…</a:t>
            </a:r>
            <a:br>
              <a:rPr lang="en-US" altLang="en-US" dirty="0"/>
            </a:br>
            <a:r>
              <a:rPr lang="en-US" altLang="en-US" dirty="0"/>
              <a:t>internalize or isolate	</a:t>
            </a:r>
          </a:p>
        </p:txBody>
      </p:sp>
      <p:pic>
        <p:nvPicPr>
          <p:cNvPr id="88067"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609600" y="2050267"/>
            <a:ext cx="4204421" cy="4310250"/>
          </a:xfrm>
          <a:noFill/>
        </p:spPr>
      </p:pic>
      <p:pic>
        <p:nvPicPr>
          <p:cNvPr id="8806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2057400"/>
            <a:ext cx="3594853" cy="4378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lowchart: Process 1"/>
          <p:cNvSpPr/>
          <p:nvPr/>
        </p:nvSpPr>
        <p:spPr>
          <a:xfrm>
            <a:off x="457200" y="4953000"/>
            <a:ext cx="8534400" cy="1676400"/>
          </a:xfrm>
          <a:prstGeom prst="flowChartProcess">
            <a:avLst/>
          </a:prstGeom>
          <a:solidFill>
            <a:schemeClr val="accent1">
              <a:alpha val="10000"/>
            </a:schemeClr>
          </a:solidFill>
          <a:ln>
            <a:solidFill>
              <a:schemeClr val="accent1">
                <a:shade val="50000"/>
                <a:alpha val="86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8068" name="Footer Placeholder 3"/>
          <p:cNvSpPr>
            <a:spLocks noGrp="1"/>
          </p:cNvSpPr>
          <p:nvPr>
            <p:ph type="ftr" sz="quarter" idx="11"/>
          </p:nvPr>
        </p:nvSpPr>
        <p:spPr>
          <a:xfrm>
            <a:off x="4267200" y="6309082"/>
            <a:ext cx="5507719" cy="27432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3200">
                <a:solidFill>
                  <a:schemeClr val="tx1"/>
                </a:solidFill>
                <a:latin typeface="Times New Roman" panose="02020603050405020304" pitchFamily="18" charset="0"/>
              </a:defRPr>
            </a:lvl1pPr>
            <a:lvl2pPr marL="742950" indent="-285750">
              <a:spcBef>
                <a:spcPct val="20000"/>
              </a:spcBef>
              <a:buClr>
                <a:schemeClr val="bg2"/>
              </a:buClr>
              <a:buSzPct val="75000"/>
              <a:buChar char="–"/>
              <a:defRPr sz="2800">
                <a:solidFill>
                  <a:schemeClr val="tx1"/>
                </a:solidFill>
                <a:latin typeface="Times New Roman" panose="02020603050405020304"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anose="02020603050405020304" pitchFamily="18" charset="0"/>
              </a:defRPr>
            </a:lvl3pPr>
            <a:lvl4pPr marL="1600200" indent="-228600">
              <a:spcBef>
                <a:spcPct val="20000"/>
              </a:spcBef>
              <a:buClr>
                <a:schemeClr val="bg2"/>
              </a:buClr>
              <a:buSzPct val="75000"/>
              <a:buChar char="–"/>
              <a:defRPr sz="2000">
                <a:solidFill>
                  <a:schemeClr val="tx1"/>
                </a:solidFill>
                <a:latin typeface="Times New Roman" panose="02020603050405020304" pitchFamily="18" charset="0"/>
              </a:defRPr>
            </a:lvl4pPr>
            <a:lvl5pPr marL="2057400" indent="-228600">
              <a:spcBef>
                <a:spcPct val="20000"/>
              </a:spcBef>
              <a:buClr>
                <a:schemeClr val="bg2"/>
              </a:buClr>
              <a:buSzPct val="75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9pPr>
          </a:lstStyle>
          <a:p>
            <a:pPr>
              <a:spcBef>
                <a:spcPct val="0"/>
              </a:spcBef>
              <a:buClrTx/>
              <a:buSzTx/>
              <a:buFontTx/>
              <a:buNone/>
            </a:pPr>
            <a:r>
              <a:rPr lang="en-US" altLang="en-US" sz="1400"/>
              <a:t>Messinger</a:t>
            </a:r>
          </a:p>
        </p:txBody>
      </p:sp>
      <p:sp>
        <p:nvSpPr>
          <p:cNvPr id="4" name="Rectangle 3"/>
          <p:cNvSpPr/>
          <p:nvPr/>
        </p:nvSpPr>
        <p:spPr>
          <a:xfrm>
            <a:off x="1955220" y="1653659"/>
            <a:ext cx="1236236" cy="369332"/>
          </a:xfrm>
          <a:prstGeom prst="rect">
            <a:avLst/>
          </a:prstGeom>
        </p:spPr>
        <p:txBody>
          <a:bodyPr wrap="none">
            <a:spAutoFit/>
          </a:bodyPr>
          <a:lstStyle/>
          <a:p>
            <a:r>
              <a:rPr lang="en-US" altLang="en-US" dirty="0"/>
              <a:t>internalize</a:t>
            </a:r>
            <a:endParaRPr lang="en-US" dirty="0"/>
          </a:p>
        </p:txBody>
      </p:sp>
      <p:sp>
        <p:nvSpPr>
          <p:cNvPr id="5" name="Rectangle 4"/>
          <p:cNvSpPr/>
          <p:nvPr/>
        </p:nvSpPr>
        <p:spPr>
          <a:xfrm>
            <a:off x="5943600" y="1669790"/>
            <a:ext cx="1300356" cy="369332"/>
          </a:xfrm>
          <a:prstGeom prst="rect">
            <a:avLst/>
          </a:prstGeom>
        </p:spPr>
        <p:txBody>
          <a:bodyPr wrap="none">
            <a:spAutoFit/>
          </a:bodyPr>
          <a:lstStyle/>
          <a:p>
            <a:r>
              <a:rPr lang="en-US" altLang="en-US" dirty="0"/>
              <a:t>externalize</a:t>
            </a:r>
            <a:endParaRPr lang="en-US" dirty="0"/>
          </a:p>
        </p:txBody>
      </p:sp>
    </p:spTree>
    <p:extLst>
      <p:ext uri="{BB962C8B-B14F-4D97-AF65-F5344CB8AC3E}">
        <p14:creationId xmlns:p14="http://schemas.microsoft.com/office/powerpoint/2010/main" val="317064894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itle 1"/>
          <p:cNvSpPr>
            <a:spLocks noGrp="1"/>
          </p:cNvSpPr>
          <p:nvPr>
            <p:ph type="title"/>
          </p:nvPr>
        </p:nvSpPr>
        <p:spPr>
          <a:xfrm>
            <a:off x="381000" y="152400"/>
            <a:ext cx="8382000" cy="1143000"/>
          </a:xfrm>
        </p:spPr>
        <p:txBody>
          <a:bodyPr>
            <a:normAutofit fontScale="90000"/>
          </a:bodyPr>
          <a:lstStyle/>
          <a:p>
            <a:pPr eaLnBrk="1" hangingPunct="1"/>
            <a:r>
              <a:rPr lang="en-US" altLang="en-US" sz="3600" b="1"/>
              <a:t>Modeling homophily over time with an actor-partner interdependence model</a:t>
            </a:r>
            <a:br>
              <a:rPr lang="en-US" altLang="en-US" sz="3600" b="1"/>
            </a:br>
            <a:r>
              <a:rPr lang="en-US" altLang="en-US" sz="1400"/>
              <a:t>Popp, D., Laursen, B., Kerr, M., Stattin, H., &amp; Burk, W. (2008). </a:t>
            </a:r>
            <a:r>
              <a:rPr lang="en-US" altLang="en-US" sz="1400" i="1"/>
              <a:t>Developmental Psychology, 44(4), </a:t>
            </a:r>
            <a:r>
              <a:rPr lang="en-US" altLang="en-US" sz="1400"/>
              <a:t>1028-1039. </a:t>
            </a:r>
            <a:endParaRPr lang="en-US" altLang="en-US" sz="1800"/>
          </a:p>
        </p:txBody>
      </p:sp>
      <p:sp>
        <p:nvSpPr>
          <p:cNvPr id="104451" name="Content Placeholder 2"/>
          <p:cNvSpPr>
            <a:spLocks noGrp="1"/>
          </p:cNvSpPr>
          <p:nvPr>
            <p:ph idx="1"/>
          </p:nvPr>
        </p:nvSpPr>
        <p:spPr>
          <a:xfrm>
            <a:off x="381000" y="1676400"/>
            <a:ext cx="8534400" cy="4800600"/>
          </a:xfrm>
        </p:spPr>
        <p:txBody>
          <a:bodyPr>
            <a:normAutofit/>
          </a:bodyPr>
          <a:lstStyle/>
          <a:p>
            <a:pPr eaLnBrk="1" hangingPunct="1"/>
            <a:r>
              <a:rPr lang="en-US" altLang="en-US" sz="2400" dirty="0"/>
              <a:t>Why do friends engage in similar deviant behavior?</a:t>
            </a:r>
          </a:p>
          <a:p>
            <a:pPr lvl="1" eaLnBrk="1" hangingPunct="1"/>
            <a:r>
              <a:rPr lang="en-US" altLang="en-US" sz="1800" dirty="0"/>
              <a:t>Socialization: friends influence behavior</a:t>
            </a:r>
          </a:p>
          <a:p>
            <a:pPr lvl="1" eaLnBrk="1" hangingPunct="1"/>
            <a:r>
              <a:rPr lang="en-US" altLang="en-US" sz="1800" dirty="0" err="1"/>
              <a:t>Homophilic</a:t>
            </a:r>
            <a:r>
              <a:rPr lang="en-US" altLang="en-US" sz="1800" dirty="0"/>
              <a:t> selection: deviant kids choose deviant friends</a:t>
            </a:r>
          </a:p>
          <a:p>
            <a:pPr eaLnBrk="1" hangingPunct="1"/>
            <a:r>
              <a:rPr lang="en-US" altLang="en-US" sz="2400" dirty="0"/>
              <a:t>Evidence for selection effect</a:t>
            </a:r>
          </a:p>
          <a:p>
            <a:pPr lvl="1" eaLnBrk="1" hangingPunct="1"/>
            <a:r>
              <a:rPr lang="en-US" altLang="en-US" sz="1800" dirty="0"/>
              <a:t>Higher similarity in deviant behavior pre-friendship</a:t>
            </a:r>
          </a:p>
          <a:p>
            <a:pPr eaLnBrk="1" hangingPunct="1"/>
            <a:r>
              <a:rPr lang="en-US" altLang="en-US" sz="2400" dirty="0"/>
              <a:t>Evidence for socialization effect</a:t>
            </a:r>
          </a:p>
          <a:p>
            <a:pPr lvl="1" eaLnBrk="1" hangingPunct="1"/>
            <a:r>
              <a:rPr lang="en-US" altLang="en-US" sz="1800" dirty="0"/>
              <a:t>Increased deviant behavior controlling for pre-friendship levels</a:t>
            </a:r>
          </a:p>
          <a:p>
            <a:pPr eaLnBrk="1" hangingPunct="1"/>
            <a:r>
              <a:rPr lang="en-US" altLang="en-US" sz="2400" dirty="0"/>
              <a:t>Difficulty in disentangling unique contributions</a:t>
            </a:r>
          </a:p>
          <a:p>
            <a:pPr lvl="1" eaLnBrk="1" hangingPunct="1"/>
            <a:r>
              <a:rPr lang="en-US" altLang="en-US" sz="1800" dirty="0"/>
              <a:t>Friends behave interdependently, i.e. behaviors are not statistically independent</a:t>
            </a:r>
          </a:p>
          <a:p>
            <a:pPr lvl="1" eaLnBrk="1" hangingPunct="1"/>
            <a:r>
              <a:rPr lang="en-US" altLang="en-US" sz="1800" dirty="0"/>
              <a:t>Actor-partner interdependence model (APIM) takes this into account</a:t>
            </a:r>
            <a:endParaRPr lang="en-US" altLang="en-US" sz="2800" i="1" dirty="0"/>
          </a:p>
        </p:txBody>
      </p:sp>
      <p:sp>
        <p:nvSpPr>
          <p:cNvPr id="104452"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lstStyle>
            <a:lvl1pPr>
              <a:spcBef>
                <a:spcPct val="20000"/>
              </a:spcBef>
              <a:buClr>
                <a:schemeClr val="bg2"/>
              </a:buClr>
              <a:buSzPct val="75000"/>
              <a:buFont typeface="Monotype Sorts" pitchFamily="2" charset="2"/>
              <a:buChar char="n"/>
              <a:defRPr sz="3200">
                <a:solidFill>
                  <a:schemeClr val="tx1"/>
                </a:solidFill>
                <a:latin typeface="Times New Roman" panose="02020603050405020304" pitchFamily="18" charset="0"/>
              </a:defRPr>
            </a:lvl1pPr>
            <a:lvl2pPr marL="742950" indent="-285750">
              <a:spcBef>
                <a:spcPct val="20000"/>
              </a:spcBef>
              <a:buClr>
                <a:schemeClr val="bg2"/>
              </a:buClr>
              <a:buSzPct val="75000"/>
              <a:buChar char="–"/>
              <a:defRPr sz="2800">
                <a:solidFill>
                  <a:schemeClr val="tx1"/>
                </a:solidFill>
                <a:latin typeface="Times New Roman" panose="02020603050405020304"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anose="02020603050405020304" pitchFamily="18" charset="0"/>
              </a:defRPr>
            </a:lvl3pPr>
            <a:lvl4pPr marL="1600200" indent="-228600">
              <a:spcBef>
                <a:spcPct val="20000"/>
              </a:spcBef>
              <a:buClr>
                <a:schemeClr val="bg2"/>
              </a:buClr>
              <a:buSzPct val="75000"/>
              <a:buChar char="–"/>
              <a:defRPr sz="2000">
                <a:solidFill>
                  <a:schemeClr val="tx1"/>
                </a:solidFill>
                <a:latin typeface="Times New Roman" panose="02020603050405020304" pitchFamily="18" charset="0"/>
              </a:defRPr>
            </a:lvl4pPr>
            <a:lvl5pPr marL="2057400" indent="-228600">
              <a:spcBef>
                <a:spcPct val="20000"/>
              </a:spcBef>
              <a:buClr>
                <a:schemeClr val="bg2"/>
              </a:buClr>
              <a:buSzPct val="75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9pPr>
          </a:lstStyle>
          <a:p>
            <a:pPr>
              <a:spcBef>
                <a:spcPct val="0"/>
              </a:spcBef>
              <a:buClrTx/>
              <a:buSzTx/>
              <a:buFontTx/>
              <a:buNone/>
            </a:pPr>
            <a:r>
              <a:rPr lang="en-US" altLang="en-US" sz="1200">
                <a:solidFill>
                  <a:srgbClr val="898989"/>
                </a:solidFill>
              </a:rPr>
              <a:t>Messinger</a:t>
            </a:r>
          </a:p>
        </p:txBody>
      </p:sp>
    </p:spTree>
    <p:extLst>
      <p:ext uri="{BB962C8B-B14F-4D97-AF65-F5344CB8AC3E}">
        <p14:creationId xmlns:p14="http://schemas.microsoft.com/office/powerpoint/2010/main" val="417698927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odule">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2.xml><?xml version="1.0" encoding="utf-8"?>
<a:theme xmlns:a="http://schemas.openxmlformats.org/drawingml/2006/main" name="1_Module">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Shift">
  <a:themeElements>
    <a:clrScheme name="Shift">
      <a:dk1>
        <a:srgbClr val="FFFFFF"/>
      </a:dk1>
      <a:lt1>
        <a:srgbClr val="AF7B51"/>
      </a:lt1>
      <a:dk2>
        <a:srgbClr val="233A44"/>
      </a:dk2>
      <a:lt2>
        <a:srgbClr val="D9D9D9"/>
      </a:lt2>
      <a:accent1>
        <a:srgbClr val="00796B"/>
      </a:accent1>
      <a:accent2>
        <a:srgbClr val="D9563F"/>
      </a:accent2>
      <a:accent3>
        <a:srgbClr val="C4A15A"/>
      </a:accent3>
      <a:accent4>
        <a:srgbClr val="14F597"/>
      </a:accent4>
      <a:accent5>
        <a:srgbClr val="3D4594"/>
      </a:accent5>
      <a:accent6>
        <a:srgbClr val="163EF5"/>
      </a:accent6>
      <a:hlink>
        <a:srgbClr val="3D4594"/>
      </a:hlink>
      <a:folHlink>
        <a:srgbClr val="3D459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ppt/theme/themeOverride2.xml><?xml version="1.0" encoding="utf-8"?>
<a:themeOverride xmlns:a="http://schemas.openxmlformats.org/drawingml/2006/main">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ppt/theme/themeOverride3.xml><?xml version="1.0" encoding="utf-8"?>
<a:themeOverride xmlns:a="http://schemas.openxmlformats.org/drawingml/2006/main">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docProps/app.xml><?xml version="1.0" encoding="utf-8"?>
<Properties xmlns="http://schemas.openxmlformats.org/officeDocument/2006/extended-properties" xmlns:vt="http://schemas.openxmlformats.org/officeDocument/2006/docPropsVTypes">
  <Template/>
  <TotalTime>6042</TotalTime>
  <Words>10370</Words>
  <Application>Microsoft Office PowerPoint</Application>
  <PresentationFormat>On-screen Show (4:3)</PresentationFormat>
  <Paragraphs>1421</Paragraphs>
  <Slides>144</Slides>
  <Notes>128</Notes>
  <HiddenSlides>83</HiddenSlides>
  <MMClips>0</MMClips>
  <ScaleCrop>false</ScaleCrop>
  <HeadingPairs>
    <vt:vector size="6" baseType="variant">
      <vt:variant>
        <vt:lpstr>Fonts Used</vt:lpstr>
      </vt:variant>
      <vt:variant>
        <vt:i4>17</vt:i4>
      </vt:variant>
      <vt:variant>
        <vt:lpstr>Theme</vt:lpstr>
      </vt:variant>
      <vt:variant>
        <vt:i4>4</vt:i4>
      </vt:variant>
      <vt:variant>
        <vt:lpstr>Slide Titles</vt:lpstr>
      </vt:variant>
      <vt:variant>
        <vt:i4>144</vt:i4>
      </vt:variant>
    </vt:vector>
  </HeadingPairs>
  <TitlesOfParts>
    <vt:vector size="165" baseType="lpstr">
      <vt:lpstr>ＭＳ Ｐゴシック</vt:lpstr>
      <vt:lpstr>ＭＳ Ｐゴシック</vt:lpstr>
      <vt:lpstr>Arial</vt:lpstr>
      <vt:lpstr>Avenir Book</vt:lpstr>
      <vt:lpstr>Calibri</vt:lpstr>
      <vt:lpstr>Calibri Light</vt:lpstr>
      <vt:lpstr>Corbel</vt:lpstr>
      <vt:lpstr>Franklin Gothic Book</vt:lpstr>
      <vt:lpstr>Gill Sans MT</vt:lpstr>
      <vt:lpstr>Mangal</vt:lpstr>
      <vt:lpstr>Modern Love Caps</vt:lpstr>
      <vt:lpstr>Nunito</vt:lpstr>
      <vt:lpstr>Open Sans</vt:lpstr>
      <vt:lpstr>Times New Roman</vt:lpstr>
      <vt:lpstr>Wingdings</vt:lpstr>
      <vt:lpstr>Wingdings 2</vt:lpstr>
      <vt:lpstr>Wingdings 3</vt:lpstr>
      <vt:lpstr>Module</vt:lpstr>
      <vt:lpstr>1_Module</vt:lpstr>
      <vt:lpstr>Office Theme</vt:lpstr>
      <vt:lpstr>Shift</vt:lpstr>
      <vt:lpstr>Advanced  Developmental  Psychology</vt:lpstr>
      <vt:lpstr>Socialization Processes</vt:lpstr>
      <vt:lpstr>Peer Relationships - Overview</vt:lpstr>
      <vt:lpstr>Theories</vt:lpstr>
      <vt:lpstr>Early development</vt:lpstr>
      <vt:lpstr>Middle childhood  &amp; school</vt:lpstr>
      <vt:lpstr>Adolescence</vt:lpstr>
      <vt:lpstr>Peer Relations</vt:lpstr>
      <vt:lpstr>PowerPoint Presentation</vt:lpstr>
      <vt:lpstr>PowerPoint Presentation</vt:lpstr>
      <vt:lpstr>Coplan et al. (2004)  Methods</vt:lpstr>
      <vt:lpstr>Shyness</vt:lpstr>
      <vt:lpstr>Social Disinterest</vt:lpstr>
      <vt:lpstr>Differing forms of solitude     (Coplan et al., 2004)</vt:lpstr>
      <vt:lpstr>PowerPoint Presentation</vt:lpstr>
      <vt:lpstr>PowerPoint Presentation</vt:lpstr>
      <vt:lpstr>PowerPoint Presentation</vt:lpstr>
      <vt:lpstr>Background</vt:lpstr>
      <vt:lpstr>Longitudinal Method </vt:lpstr>
      <vt:lpstr>Growth mixture modeling (SEM) of trajectories of social reticence</vt:lpstr>
      <vt:lpstr>Social Reticence (SR) Trajectories</vt:lpstr>
      <vt:lpstr>BehavioraI Inhibition  Probability of Social Reticence Trajectory?</vt:lpstr>
      <vt:lpstr>SR Trajectory Predicts Psychopathology Symptoms</vt:lpstr>
      <vt:lpstr>Distinguishing conflicted shyness from social disinterest @ 3-5 years</vt:lpstr>
      <vt:lpstr>Three forms of social withdrawal in Early Childhood  Coplan &amp; Armer</vt:lpstr>
      <vt:lpstr>Individual differences in friendships</vt:lpstr>
      <vt:lpstr>National social context effects</vt:lpstr>
      <vt:lpstr>Classroom Context</vt:lpstr>
      <vt:lpstr>Peer group as socialization context</vt:lpstr>
      <vt:lpstr>Middle childhood  &amp; school</vt:lpstr>
      <vt:lpstr>Peer Groups: Cliques vs. Crowds</vt:lpstr>
      <vt:lpstr>Adolescence</vt:lpstr>
      <vt:lpstr>Social status:  Sociometric nominations</vt:lpstr>
      <vt:lpstr>Neglected, popular</vt:lpstr>
      <vt:lpstr>Behavioral Correlates of Peer Acceptance</vt:lpstr>
      <vt:lpstr>Social Exclusion: Hypothetical Stories  vs. Observed in Lab</vt:lpstr>
      <vt:lpstr>Relative</vt:lpstr>
      <vt:lpstr>Peer Acceptance – Methodologies </vt:lpstr>
      <vt:lpstr>PowerPoint Presentation</vt:lpstr>
      <vt:lpstr>Child Behavior Assessments</vt:lpstr>
      <vt:lpstr>PowerPoint Presentation</vt:lpstr>
      <vt:lpstr>Behavioral Correlates of Peer Acceptance</vt:lpstr>
      <vt:lpstr>Antisocial &amp; prosocial popular boys prominent  classroom groups</vt:lpstr>
      <vt:lpstr>Shyness only related to observed responses….not self-reports </vt:lpstr>
      <vt:lpstr>Peer Acceptance and  Social Outcomes</vt:lpstr>
      <vt:lpstr>Contributing factors to individual differences in peer relationships</vt:lpstr>
      <vt:lpstr>Parenting and peers </vt:lpstr>
      <vt:lpstr>Peer Relationships in Cultural Contexts</vt:lpstr>
      <vt:lpstr>Peer Acceptance and  Social Cognition</vt:lpstr>
      <vt:lpstr>Peer Victimization and Social Alienation: Predicting Deviant Peer Affiliation in Middle School</vt:lpstr>
      <vt:lpstr>Social Consequences of PV</vt:lpstr>
      <vt:lpstr>Background</vt:lpstr>
      <vt:lpstr>Hypotheses</vt:lpstr>
      <vt:lpstr>Hypothesis 1 Background</vt:lpstr>
      <vt:lpstr>Hypothesis 2: Background</vt:lpstr>
      <vt:lpstr>Participants</vt:lpstr>
      <vt:lpstr>Procedures</vt:lpstr>
      <vt:lpstr>Study 1 Methods </vt:lpstr>
      <vt:lpstr>Measures</vt:lpstr>
      <vt:lpstr>PV leads to social alienation and DPA in middle school</vt:lpstr>
      <vt:lpstr>Study 1: </vt:lpstr>
      <vt:lpstr>Study 2 Methods</vt:lpstr>
      <vt:lpstr>Study 2 Results</vt:lpstr>
      <vt:lpstr>PV in elementary school   DPA in middle school</vt:lpstr>
      <vt:lpstr>PV leads to social alienation and DPA in middle school</vt:lpstr>
      <vt:lpstr>Conclusions</vt:lpstr>
      <vt:lpstr>Peer Victimization During Middle Childhood as  Lead Indicator of Internalizing Problems and Diagnostic Outcomes in Late Adolescence</vt:lpstr>
      <vt:lpstr>Lead Indicator</vt:lpstr>
      <vt:lpstr>Child Development Project (CDP)</vt:lpstr>
      <vt:lpstr>Assessment Timepoints</vt:lpstr>
      <vt:lpstr>Assessment of Peer Victimization</vt:lpstr>
      <vt:lpstr>Assessment of Internalizing Behavior Problems</vt:lpstr>
      <vt:lpstr>Assessment of Diagnostic Outcomes</vt:lpstr>
      <vt:lpstr>Sample Attrition and Demographics</vt:lpstr>
      <vt:lpstr>Hypotheses</vt:lpstr>
      <vt:lpstr>Bivariate Correlations</vt:lpstr>
      <vt:lpstr>Multilevel Models</vt:lpstr>
      <vt:lpstr>Relationship between PV and/or Depression or Anxiety Diagnoses</vt:lpstr>
      <vt:lpstr>Results</vt:lpstr>
      <vt:lpstr>Conclusions</vt:lpstr>
      <vt:lpstr>Study Strengths</vt:lpstr>
      <vt:lpstr>Study Weaknesses</vt:lpstr>
      <vt:lpstr>Discussion Topics</vt:lpstr>
      <vt:lpstr>Peer Victimization During Middle Childhood as  Lead Indicator of Internalizing Problems and Diagnostic Outcomes in Late Adolescence</vt:lpstr>
      <vt:lpstr>Peer Victimization (PV) can have adverse effects</vt:lpstr>
      <vt:lpstr>Hypotheses</vt:lpstr>
      <vt:lpstr>Methods </vt:lpstr>
      <vt:lpstr>Bivariate Correlations</vt:lpstr>
      <vt:lpstr>Multilevel Models</vt:lpstr>
      <vt:lpstr>Peer victimization (PV)  Depression</vt:lpstr>
      <vt:lpstr>PVinternalizing and depression</vt:lpstr>
      <vt:lpstr>Discussion</vt:lpstr>
      <vt:lpstr>Friendships</vt:lpstr>
      <vt:lpstr>Friendship development</vt:lpstr>
      <vt:lpstr>Friendships &amp; similarity</vt:lpstr>
      <vt:lpstr>Presence of a mutual best friend as a protective factor</vt:lpstr>
      <vt:lpstr>PowerPoint Presentation</vt:lpstr>
      <vt:lpstr>Friends don’t let friends… internalize or isolate </vt:lpstr>
      <vt:lpstr>Modeling homophily over time with an actor-partner interdependence model Popp, D., Laursen, B., Kerr, M., Stattin, H., &amp; Burk, W. (2008). Developmental Psychology, 44(4), 1028-1039. </vt:lpstr>
      <vt:lpstr>Actor-partner interdependence model</vt:lpstr>
      <vt:lpstr>Nascent friend dyads</vt:lpstr>
      <vt:lpstr>PowerPoint Presentation</vt:lpstr>
      <vt:lpstr>Who are the adolescents?</vt:lpstr>
      <vt:lpstr>Methods</vt:lpstr>
      <vt:lpstr>Sources of Friendship Dissolution</vt:lpstr>
      <vt:lpstr>Method</vt:lpstr>
      <vt:lpstr>Statistical Approach</vt:lpstr>
      <vt:lpstr>Model Construction</vt:lpstr>
      <vt:lpstr>Hazard and Survival Curves Describing Friendship Dissolution</vt:lpstr>
      <vt:lpstr>Dyadic Differences Are Significant Predictors of Friendship Dissolution</vt:lpstr>
      <vt:lpstr>Dyadic differences predict dissolution</vt:lpstr>
      <vt:lpstr>Final model predictors were dyadic</vt:lpstr>
      <vt:lpstr>Take Aways</vt:lpstr>
      <vt:lpstr>PowerPoint Presentation</vt:lpstr>
      <vt:lpstr>Why do friendships end?</vt:lpstr>
      <vt:lpstr>Role of dissimilarity in dissolution</vt:lpstr>
      <vt:lpstr>Study Aim</vt:lpstr>
      <vt:lpstr>Survival analyses </vt:lpstr>
      <vt:lpstr>Variables of interest </vt:lpstr>
      <vt:lpstr>Individual &amp; Difference Scores at Grade 7  </vt:lpstr>
      <vt:lpstr>Hazard and survival curves</vt:lpstr>
      <vt:lpstr>Individual and dyadic difference predictors</vt:lpstr>
      <vt:lpstr>Conclusion: Similarity vs Dissimilarity in Friendships?</vt:lpstr>
      <vt:lpstr>Discussion Questions</vt:lpstr>
      <vt:lpstr>Making and keeping friends:  the importance of being similar</vt:lpstr>
      <vt:lpstr>Making and keeping friends:  the importance of being similar</vt:lpstr>
      <vt:lpstr>homophily</vt:lpstr>
      <vt:lpstr>selection</vt:lpstr>
      <vt:lpstr>repulsion</vt:lpstr>
      <vt:lpstr>influence</vt:lpstr>
      <vt:lpstr>Deselection</vt:lpstr>
      <vt:lpstr>conclusions</vt:lpstr>
      <vt:lpstr>Discussion Questions</vt:lpstr>
      <vt:lpstr>Becoming a sexual being: the ‘elephant in the room’ of adolescent brain development</vt:lpstr>
      <vt:lpstr>PowerPoint Presentation</vt:lpstr>
      <vt:lpstr>PowerPoint Presentation</vt:lpstr>
      <vt:lpstr>The importance of puberty</vt:lpstr>
      <vt:lpstr>Hormones</vt:lpstr>
      <vt:lpstr>Hormones</vt:lpstr>
      <vt:lpstr>Parents and Peers</vt:lpstr>
      <vt:lpstr>Media</vt:lpstr>
      <vt:lpstr>Extended adolescence?</vt:lpstr>
      <vt:lpstr>Contraceptive Innovation?</vt:lpstr>
      <vt:lpstr>Childbearing and parenting?</vt:lpstr>
    </vt:vector>
  </TitlesOfParts>
  <Company>University of Miami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Advanced Developmental Psychology</dc:title>
  <dc:creator>dmessinger</dc:creator>
  <cp:lastModifiedBy>Messinger, Daniel S., Ph.D.</cp:lastModifiedBy>
  <cp:revision>294</cp:revision>
  <cp:lastPrinted>2013-03-28T13:33:45Z</cp:lastPrinted>
  <dcterms:created xsi:type="dcterms:W3CDTF">2007-01-11T16:44:21Z</dcterms:created>
  <dcterms:modified xsi:type="dcterms:W3CDTF">2022-04-21T17:28:21Z</dcterms:modified>
</cp:coreProperties>
</file>