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4" r:id="rId2"/>
    <p:sldMasterId id="2147484026" r:id="rId3"/>
    <p:sldMasterId id="2147484031" r:id="rId4"/>
  </p:sldMasterIdLst>
  <p:notesMasterIdLst>
    <p:notesMasterId r:id="rId108"/>
  </p:notesMasterIdLst>
  <p:handoutMasterIdLst>
    <p:handoutMasterId r:id="rId109"/>
  </p:handoutMasterIdLst>
  <p:sldIdLst>
    <p:sldId id="256" r:id="rId5"/>
    <p:sldId id="499" r:id="rId6"/>
    <p:sldId id="423" r:id="rId7"/>
    <p:sldId id="422" r:id="rId8"/>
    <p:sldId id="424" r:id="rId9"/>
    <p:sldId id="425" r:id="rId10"/>
    <p:sldId id="426" r:id="rId11"/>
    <p:sldId id="427" r:id="rId12"/>
    <p:sldId id="428" r:id="rId13"/>
    <p:sldId id="429" r:id="rId14"/>
    <p:sldId id="527" r:id="rId15"/>
    <p:sldId id="528" r:id="rId16"/>
    <p:sldId id="475" r:id="rId17"/>
    <p:sldId id="430" r:id="rId18"/>
    <p:sldId id="476" r:id="rId19"/>
    <p:sldId id="432" r:id="rId20"/>
    <p:sldId id="434" r:id="rId21"/>
    <p:sldId id="435" r:id="rId22"/>
    <p:sldId id="436" r:id="rId23"/>
    <p:sldId id="437" r:id="rId24"/>
    <p:sldId id="438" r:id="rId25"/>
    <p:sldId id="439" r:id="rId26"/>
    <p:sldId id="440" r:id="rId27"/>
    <p:sldId id="433" r:id="rId28"/>
    <p:sldId id="529" r:id="rId29"/>
    <p:sldId id="530" r:id="rId30"/>
    <p:sldId id="531" r:id="rId31"/>
    <p:sldId id="532" r:id="rId32"/>
    <p:sldId id="533" r:id="rId33"/>
    <p:sldId id="534" r:id="rId34"/>
    <p:sldId id="535" r:id="rId35"/>
    <p:sldId id="536" r:id="rId36"/>
    <p:sldId id="537" r:id="rId37"/>
    <p:sldId id="410" r:id="rId38"/>
    <p:sldId id="411" r:id="rId39"/>
    <p:sldId id="406" r:id="rId40"/>
    <p:sldId id="407" r:id="rId41"/>
    <p:sldId id="412" r:id="rId42"/>
    <p:sldId id="408" r:id="rId43"/>
    <p:sldId id="409" r:id="rId44"/>
    <p:sldId id="420" r:id="rId45"/>
    <p:sldId id="477" r:id="rId46"/>
    <p:sldId id="526" r:id="rId47"/>
    <p:sldId id="479" r:id="rId48"/>
    <p:sldId id="480" r:id="rId49"/>
    <p:sldId id="511" r:id="rId50"/>
    <p:sldId id="513" r:id="rId51"/>
    <p:sldId id="483" r:id="rId52"/>
    <p:sldId id="512" r:id="rId53"/>
    <p:sldId id="487" r:id="rId54"/>
    <p:sldId id="514" r:id="rId55"/>
    <p:sldId id="515" r:id="rId56"/>
    <p:sldId id="516" r:id="rId57"/>
    <p:sldId id="492" r:id="rId58"/>
    <p:sldId id="494" r:id="rId59"/>
    <p:sldId id="496" r:id="rId60"/>
    <p:sldId id="497" r:id="rId61"/>
    <p:sldId id="517" r:id="rId62"/>
    <p:sldId id="577" r:id="rId63"/>
    <p:sldId id="578" r:id="rId64"/>
    <p:sldId id="579" r:id="rId65"/>
    <p:sldId id="580" r:id="rId66"/>
    <p:sldId id="581" r:id="rId67"/>
    <p:sldId id="582" r:id="rId68"/>
    <p:sldId id="583" r:id="rId69"/>
    <p:sldId id="584" r:id="rId70"/>
    <p:sldId id="585" r:id="rId71"/>
    <p:sldId id="586" r:id="rId72"/>
    <p:sldId id="587" r:id="rId73"/>
    <p:sldId id="588" r:id="rId74"/>
    <p:sldId id="589" r:id="rId75"/>
    <p:sldId id="590" r:id="rId76"/>
    <p:sldId id="591" r:id="rId77"/>
    <p:sldId id="592" r:id="rId78"/>
    <p:sldId id="500" r:id="rId79"/>
    <p:sldId id="501" r:id="rId80"/>
    <p:sldId id="502" r:id="rId81"/>
    <p:sldId id="503" r:id="rId82"/>
    <p:sldId id="504" r:id="rId83"/>
    <p:sldId id="505" r:id="rId84"/>
    <p:sldId id="506" r:id="rId85"/>
    <p:sldId id="507" r:id="rId86"/>
    <p:sldId id="508" r:id="rId87"/>
    <p:sldId id="509" r:id="rId88"/>
    <p:sldId id="510" r:id="rId89"/>
    <p:sldId id="518" r:id="rId90"/>
    <p:sldId id="519" r:id="rId91"/>
    <p:sldId id="520" r:id="rId92"/>
    <p:sldId id="521" r:id="rId93"/>
    <p:sldId id="522" r:id="rId94"/>
    <p:sldId id="523" r:id="rId95"/>
    <p:sldId id="524" r:id="rId96"/>
    <p:sldId id="525" r:id="rId97"/>
    <p:sldId id="593" r:id="rId98"/>
    <p:sldId id="271" r:id="rId99"/>
    <p:sldId id="303" r:id="rId100"/>
    <p:sldId id="304" r:id="rId101"/>
    <p:sldId id="307" r:id="rId102"/>
    <p:sldId id="309" r:id="rId103"/>
    <p:sldId id="302" r:id="rId104"/>
    <p:sldId id="305" r:id="rId105"/>
    <p:sldId id="306" r:id="rId106"/>
    <p:sldId id="308" r:id="rId10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0114" autoAdjust="0"/>
  </p:normalViewPr>
  <p:slideViewPr>
    <p:cSldViewPr>
      <p:cViewPr varScale="1">
        <p:scale>
          <a:sx n="76" d="100"/>
          <a:sy n="76" d="100"/>
        </p:scale>
        <p:origin x="1570"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1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884843"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884843"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884843"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6115" y="4416510"/>
            <a:ext cx="5485773"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884843"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sy.miami.edu/faculty/dmessinger/c_c/rsrcs/rdgs/emot/landsford.PerspectivesonPsychologicalScience-2009-Lansford-140-52.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sz="1200" dirty="0">
              <a:latin typeface="+mn-lt"/>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28</a:t>
            </a:fld>
            <a:endParaRPr lang="en-US"/>
          </a:p>
        </p:txBody>
      </p:sp>
    </p:spTree>
    <p:extLst>
      <p:ext uri="{BB962C8B-B14F-4D97-AF65-F5344CB8AC3E}">
        <p14:creationId xmlns:p14="http://schemas.microsoft.com/office/powerpoint/2010/main" val="899833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sz="1200" dirty="0">
              <a:latin typeface="+mn-lt"/>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29</a:t>
            </a:fld>
            <a:endParaRPr lang="en-US"/>
          </a:p>
        </p:txBody>
      </p:sp>
    </p:spTree>
    <p:extLst>
      <p:ext uri="{BB962C8B-B14F-4D97-AF65-F5344CB8AC3E}">
        <p14:creationId xmlns:p14="http://schemas.microsoft.com/office/powerpoint/2010/main" val="324885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30</a:t>
            </a:fld>
            <a:endParaRPr lang="en-US"/>
          </a:p>
        </p:txBody>
      </p:sp>
    </p:spTree>
    <p:extLst>
      <p:ext uri="{BB962C8B-B14F-4D97-AF65-F5344CB8AC3E}">
        <p14:creationId xmlns:p14="http://schemas.microsoft.com/office/powerpoint/2010/main" val="80744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sz="1200" dirty="0">
              <a:latin typeface="+mn-lt"/>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31</a:t>
            </a:fld>
            <a:endParaRPr lang="en-US"/>
          </a:p>
        </p:txBody>
      </p:sp>
    </p:spTree>
    <p:extLst>
      <p:ext uri="{BB962C8B-B14F-4D97-AF65-F5344CB8AC3E}">
        <p14:creationId xmlns:p14="http://schemas.microsoft.com/office/powerpoint/2010/main" val="139130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charset="0"/>
              <a:buNone/>
              <a:tabLst/>
              <a:defRPr/>
            </a:pPr>
            <a:endParaRPr lang="en-US" sz="1200" b="0"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32</a:t>
            </a:fld>
            <a:endParaRPr lang="en-US"/>
          </a:p>
        </p:txBody>
      </p:sp>
    </p:spTree>
    <p:extLst>
      <p:ext uri="{BB962C8B-B14F-4D97-AF65-F5344CB8AC3E}">
        <p14:creationId xmlns:p14="http://schemas.microsoft.com/office/powerpoint/2010/main" val="938514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charset="0"/>
              <a:buNone/>
              <a:tabLst/>
              <a:defRPr/>
            </a:pPr>
            <a:endParaRPr lang="en-US" sz="1200" b="0"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33</a:t>
            </a:fld>
            <a:endParaRPr lang="en-US"/>
          </a:p>
        </p:txBody>
      </p:sp>
    </p:spTree>
    <p:extLst>
      <p:ext uri="{BB962C8B-B14F-4D97-AF65-F5344CB8AC3E}">
        <p14:creationId xmlns:p14="http://schemas.microsoft.com/office/powerpoint/2010/main" val="2086520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Difficult to obtain random, representative sample of gay and lesbian parents (how do volunteer parents differ from other gay/lesbian parents)?</a:t>
            </a:r>
          </a:p>
          <a:p>
            <a:pPr marL="228600" indent="-228600">
              <a:buAutoNum type="arabicPeriod"/>
            </a:pPr>
            <a:r>
              <a:rPr lang="en-US" dirty="0"/>
              <a:t> </a:t>
            </a:r>
            <a:r>
              <a:rPr lang="en-US" dirty="0" err="1"/>
              <a:t>Inidividual</a:t>
            </a:r>
            <a:r>
              <a:rPr lang="en-US" baseline="0" dirty="0"/>
              <a:t> studies based on small sample sizes, low statistical power</a:t>
            </a:r>
          </a:p>
          <a:p>
            <a:pPr marL="228600" indent="-228600">
              <a:buAutoNum type="arabicPeriod"/>
            </a:pPr>
            <a:r>
              <a:rPr lang="en-US" baseline="0" dirty="0"/>
              <a:t>Small samples also homogeneous (usual only lesbian mothers; confounding of parental gender with family structure)</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34</a:t>
            </a:fld>
            <a:endParaRPr lang="en-US"/>
          </a:p>
        </p:txBody>
      </p:sp>
    </p:spTree>
    <p:extLst>
      <p:ext uri="{BB962C8B-B14F-4D97-AF65-F5344CB8AC3E}">
        <p14:creationId xmlns:p14="http://schemas.microsoft.com/office/powerpoint/2010/main" val="2791114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35</a:t>
            </a:fld>
            <a:endParaRPr lang="en-US"/>
          </a:p>
        </p:txBody>
      </p:sp>
    </p:spTree>
    <p:extLst>
      <p:ext uri="{BB962C8B-B14F-4D97-AF65-F5344CB8AC3E}">
        <p14:creationId xmlns:p14="http://schemas.microsoft.com/office/powerpoint/2010/main" val="2562861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36</a:t>
            </a:fld>
            <a:endParaRPr lang="en-US"/>
          </a:p>
        </p:txBody>
      </p:sp>
    </p:spTree>
    <p:extLst>
      <p:ext uri="{BB962C8B-B14F-4D97-AF65-F5344CB8AC3E}">
        <p14:creationId xmlns:p14="http://schemas.microsoft.com/office/powerpoint/2010/main" val="2131252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294575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800080"/>
                </a:solidFill>
                <a:latin typeface="Arial" panose="020B0604020202020204" pitchFamily="34" charset="0"/>
                <a:hlinkClick r:id="rId3"/>
              </a:rPr>
              <a:t>Parental divorce and children’s adjustment</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a:t>
            </a:fld>
            <a:endParaRPr lang="en-US"/>
          </a:p>
        </p:txBody>
      </p:sp>
    </p:spTree>
    <p:extLst>
      <p:ext uri="{BB962C8B-B14F-4D97-AF65-F5344CB8AC3E}">
        <p14:creationId xmlns:p14="http://schemas.microsoft.com/office/powerpoint/2010/main" val="463957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2338592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39</a:t>
            </a:fld>
            <a:endParaRPr lang="en-US"/>
          </a:p>
        </p:txBody>
      </p:sp>
    </p:spTree>
    <p:extLst>
      <p:ext uri="{BB962C8B-B14F-4D97-AF65-F5344CB8AC3E}">
        <p14:creationId xmlns:p14="http://schemas.microsoft.com/office/powerpoint/2010/main" val="29848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40</a:t>
            </a:fld>
            <a:endParaRPr lang="en-US"/>
          </a:p>
        </p:txBody>
      </p:sp>
    </p:spTree>
    <p:extLst>
      <p:ext uri="{BB962C8B-B14F-4D97-AF65-F5344CB8AC3E}">
        <p14:creationId xmlns:p14="http://schemas.microsoft.com/office/powerpoint/2010/main" val="3334184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Strongly tied with child adjustment (more so than other factors of couple relationship, and beyond that of marital quality and individual parent-child interactions; Feinberg, 2003; </a:t>
            </a:r>
            <a:r>
              <a:rPr lang="en-US" sz="1200" dirty="0" err="1"/>
              <a:t>Teubert</a:t>
            </a:r>
            <a:r>
              <a:rPr lang="en-US" sz="1200" dirty="0"/>
              <a:t> &amp; </a:t>
            </a:r>
            <a:r>
              <a:rPr lang="en-US" sz="1200" dirty="0" err="1"/>
              <a:t>Pinquart</a:t>
            </a:r>
            <a:r>
              <a:rPr lang="en-US" sz="1200" dirty="0"/>
              <a:t>, 2010)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r>
              <a:rPr lang="en-US" dirty="0"/>
              <a:t>A predictor of children’s behavior adjustment from preschool to school age </a:t>
            </a:r>
            <a:r>
              <a:rPr lang="en-US" sz="800" dirty="0">
                <a:solidFill>
                  <a:schemeClr val="accent6"/>
                </a:solidFill>
              </a:rPr>
              <a:t>(</a:t>
            </a:r>
            <a:r>
              <a:rPr lang="en-US" sz="800" dirty="0" err="1">
                <a:solidFill>
                  <a:schemeClr val="accent6"/>
                </a:solidFill>
              </a:rPr>
              <a:t>Teubert</a:t>
            </a:r>
            <a:r>
              <a:rPr lang="en-US" sz="800" dirty="0">
                <a:solidFill>
                  <a:schemeClr val="accent6"/>
                </a:solidFill>
              </a:rPr>
              <a:t> &amp; </a:t>
            </a:r>
            <a:r>
              <a:rPr lang="en-US" sz="800" dirty="0" err="1">
                <a:solidFill>
                  <a:schemeClr val="accent6"/>
                </a:solidFill>
              </a:rPr>
              <a:t>Pinquart</a:t>
            </a:r>
            <a:r>
              <a:rPr lang="en-US" sz="800" dirty="0">
                <a:solidFill>
                  <a:schemeClr val="accent6"/>
                </a:solidFill>
              </a:rPr>
              <a:t>, 2010)</a:t>
            </a:r>
          </a:p>
          <a:p>
            <a:endParaRPr lang="en-US" dirty="0"/>
          </a:p>
          <a:p>
            <a:r>
              <a:rPr lang="en-US" dirty="0"/>
              <a:t>Supportive and undermining </a:t>
            </a:r>
            <a:r>
              <a:rPr lang="en-US" dirty="0" err="1"/>
              <a:t>coparenting</a:t>
            </a:r>
            <a:r>
              <a:rPr lang="en-US" dirty="0"/>
              <a:t> when children are 3 years old was predicted of 4 year old externalizing behaviors </a:t>
            </a:r>
          </a:p>
        </p:txBody>
      </p:sp>
      <p:sp>
        <p:nvSpPr>
          <p:cNvPr id="4" name="Slide Number Placeholder 3"/>
          <p:cNvSpPr>
            <a:spLocks noGrp="1"/>
          </p:cNvSpPr>
          <p:nvPr>
            <p:ph type="sldNum" sz="quarter" idx="10"/>
          </p:nvPr>
        </p:nvSpPr>
        <p:spPr/>
        <p:txBody>
          <a:bodyPr/>
          <a:lstStyle/>
          <a:p>
            <a:fld id="{A8B732B4-A220-4D64-89E5-594291243225}" type="slidenum">
              <a:rPr lang="en-US" smtClean="0"/>
              <a:pPr/>
              <a:t>43</a:t>
            </a:fld>
            <a:endParaRPr lang="en-US"/>
          </a:p>
        </p:txBody>
      </p:sp>
    </p:spTree>
    <p:extLst>
      <p:ext uri="{BB962C8B-B14F-4D97-AF65-F5344CB8AC3E}">
        <p14:creationId xmlns:p14="http://schemas.microsoft.com/office/powerpoint/2010/main" val="64392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46</a:t>
            </a:fld>
            <a:endParaRPr lang="en-US"/>
          </a:p>
        </p:txBody>
      </p:sp>
    </p:spTree>
    <p:extLst>
      <p:ext uri="{BB962C8B-B14F-4D97-AF65-F5344CB8AC3E}">
        <p14:creationId xmlns:p14="http://schemas.microsoft.com/office/powerpoint/2010/main" val="1026421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a:t>
            </a:r>
            <a:r>
              <a:rPr lang="en-US" baseline="0" dirty="0"/>
              <a:t> included 104 families with legally recognized adoptions. Only family with children ages 1 through 5 were included and parents had to be living with their children. Of note, more than half included same sex couples. Fore more information about couples, see article.</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47</a:t>
            </a:fld>
            <a:endParaRPr lang="en-US"/>
          </a:p>
        </p:txBody>
      </p:sp>
    </p:spTree>
    <p:extLst>
      <p:ext uri="{BB962C8B-B14F-4D97-AF65-F5344CB8AC3E}">
        <p14:creationId xmlns:p14="http://schemas.microsoft.com/office/powerpoint/2010/main" val="2971130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Heterosexual couples were less likely than lesbian or gay couples to participate in</a:t>
            </a:r>
            <a:r>
              <a:rPr lang="en-US" baseline="0" dirty="0"/>
              <a:t> study (recruited by email or letter) = 41% </a:t>
            </a:r>
            <a:r>
              <a:rPr lang="en-US" baseline="0" dirty="0" err="1"/>
              <a:t>vs</a:t>
            </a:r>
            <a:r>
              <a:rPr lang="en-US" baseline="0" dirty="0"/>
              <a:t> 75% response rates. </a:t>
            </a:r>
            <a:endParaRPr lang="en-US" dirty="0"/>
          </a:p>
        </p:txBody>
      </p:sp>
      <p:sp>
        <p:nvSpPr>
          <p:cNvPr id="4" name="Slide Number Placeholder 3"/>
          <p:cNvSpPr>
            <a:spLocks noGrp="1"/>
          </p:cNvSpPr>
          <p:nvPr>
            <p:ph type="sldNum" sz="quarter" idx="10"/>
          </p:nvPr>
        </p:nvSpPr>
        <p:spPr/>
        <p:txBody>
          <a:bodyPr/>
          <a:lstStyle/>
          <a:p>
            <a:fld id="{1897CCC4-FFDB-6A44-A796-89C9F14B90E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58917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Heterosexual couples were less likely than lesbian or gay couples to participate in</a:t>
            </a:r>
            <a:r>
              <a:rPr lang="en-US" baseline="0" dirty="0"/>
              <a:t> study (recruited by email or letter) = 41% </a:t>
            </a:r>
            <a:r>
              <a:rPr lang="en-US" baseline="0" dirty="0" err="1"/>
              <a:t>vs</a:t>
            </a:r>
            <a:r>
              <a:rPr lang="en-US" baseline="0" dirty="0"/>
              <a:t> 75% response rates. </a:t>
            </a:r>
            <a:endParaRPr lang="en-US" dirty="0"/>
          </a:p>
        </p:txBody>
      </p:sp>
      <p:sp>
        <p:nvSpPr>
          <p:cNvPr id="4" name="Slide Number Placeholder 3"/>
          <p:cNvSpPr>
            <a:spLocks noGrp="1"/>
          </p:cNvSpPr>
          <p:nvPr>
            <p:ph type="sldNum" sz="quarter" idx="10"/>
          </p:nvPr>
        </p:nvSpPr>
        <p:spPr/>
        <p:txBody>
          <a:bodyPr/>
          <a:lstStyle/>
          <a:p>
            <a:fld id="{1897CCC4-FFDB-6A44-A796-89C9F14B90EE}"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721805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u="sng" dirty="0"/>
              <a:t>Supportive</a:t>
            </a:r>
            <a:r>
              <a:rPr lang="en-US" dirty="0"/>
              <a:t> = pleasure, cooperation, </a:t>
            </a:r>
            <a:r>
              <a:rPr lang="en-US" dirty="0" err="1"/>
              <a:t>interactiveness</a:t>
            </a:r>
            <a:r>
              <a:rPr lang="en-US" dirty="0"/>
              <a:t>, warmth</a:t>
            </a:r>
          </a:p>
          <a:p>
            <a:pPr lvl="2"/>
            <a:r>
              <a:rPr lang="en-US" u="sng" dirty="0"/>
              <a:t>Undermining</a:t>
            </a:r>
            <a:r>
              <a:rPr lang="en-US" dirty="0"/>
              <a:t> = displeasure, coldness, anger, competition</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51</a:t>
            </a:fld>
            <a:endParaRPr lang="en-US"/>
          </a:p>
        </p:txBody>
      </p:sp>
    </p:spTree>
    <p:extLst>
      <p:ext uri="{BB962C8B-B14F-4D97-AF65-F5344CB8AC3E}">
        <p14:creationId xmlns:p14="http://schemas.microsoft.com/office/powerpoint/2010/main" val="3815228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7CCC4-FFDB-6A44-A796-89C9F14B90EE}"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220125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0DC9B-7A80-4641-8BDF-C5A43220394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17921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Lesbias</a:t>
            </a:r>
            <a:r>
              <a:rPr lang="en-US" dirty="0"/>
              <a:t> couples showed most supportive interactions. Gay couple showed</a:t>
            </a:r>
            <a:r>
              <a:rPr lang="en-US" baseline="0" dirty="0"/>
              <a:t> the least.</a:t>
            </a:r>
          </a:p>
          <a:p>
            <a:r>
              <a:rPr lang="en-US" baseline="0" dirty="0"/>
              <a:t> Heterosexuals were the most undermining</a:t>
            </a:r>
          </a:p>
          <a:p>
            <a:r>
              <a:rPr lang="en-US" baseline="0" dirty="0"/>
              <a:t>Lesbian couples showed most pleasure in play, gay couples showed the least. </a:t>
            </a:r>
          </a:p>
          <a:p>
            <a:r>
              <a:rPr lang="en-US" baseline="0" dirty="0"/>
              <a:t>Lesbian couples were the most warm, gay couples were the least warm </a:t>
            </a:r>
          </a:p>
          <a:p>
            <a:r>
              <a:rPr lang="en-US" baseline="0" dirty="0" err="1"/>
              <a:t>Interactiveness</a:t>
            </a:r>
            <a:r>
              <a:rPr lang="en-US" baseline="0" dirty="0"/>
              <a:t>=lesbians highest, gay couples lowest</a:t>
            </a:r>
          </a:p>
          <a:p>
            <a:r>
              <a:rPr lang="en-US" baseline="0" dirty="0"/>
              <a:t>Displeasure=lesbians were lowest, heterosexuals the highest</a:t>
            </a:r>
          </a:p>
          <a:p>
            <a:r>
              <a:rPr lang="en-US" baseline="0" dirty="0"/>
              <a:t>Anger=highest in heterosexual </a:t>
            </a:r>
          </a:p>
          <a:p>
            <a:r>
              <a:rPr lang="en-US" baseline="0" dirty="0"/>
              <a:t>Coldness and cooperation=not different</a:t>
            </a:r>
          </a:p>
          <a:p>
            <a:r>
              <a:rPr lang="en-US" baseline="0" dirty="0"/>
              <a:t>cooperation=no differences between the groups</a:t>
            </a:r>
          </a:p>
          <a:p>
            <a:endParaRPr lang="en-US" baseline="0" dirty="0"/>
          </a:p>
          <a:p>
            <a:r>
              <a:rPr lang="en-US" baseline="0" dirty="0"/>
              <a:t>Fathers participated less in heterosexual relationships than heterosexual moms and lesbian moms.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55</a:t>
            </a:fld>
            <a:endParaRPr lang="en-US"/>
          </a:p>
        </p:txBody>
      </p:sp>
    </p:spTree>
    <p:extLst>
      <p:ext uri="{BB962C8B-B14F-4D97-AF65-F5344CB8AC3E}">
        <p14:creationId xmlns:p14="http://schemas.microsoft.com/office/powerpoint/2010/main" val="1835929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reports of child </a:t>
            </a:r>
            <a:r>
              <a:rPr lang="en-US" dirty="0" err="1"/>
              <a:t>externalixing</a:t>
            </a:r>
            <a:r>
              <a:rPr lang="en-US" dirty="0"/>
              <a:t> correlated well with each other</a:t>
            </a:r>
          </a:p>
          <a:p>
            <a:r>
              <a:rPr lang="en-US" dirty="0"/>
              <a:t>Teacher and parent reports were associated,</a:t>
            </a:r>
            <a:r>
              <a:rPr lang="en-US" baseline="0" dirty="0"/>
              <a:t> but only moderately </a:t>
            </a:r>
          </a:p>
          <a:p>
            <a:r>
              <a:rPr lang="en-US" baseline="0" dirty="0"/>
              <a:t>No sig association between </a:t>
            </a:r>
            <a:r>
              <a:rPr lang="en-US" baseline="0" dirty="0" err="1"/>
              <a:t>childrens</a:t>
            </a:r>
            <a:r>
              <a:rPr lang="en-US" baseline="0" dirty="0"/>
              <a:t> adjustment and degree to which  couples specialized in child care</a:t>
            </a:r>
          </a:p>
          <a:p>
            <a:r>
              <a:rPr lang="en-US" baseline="0" dirty="0" err="1"/>
              <a:t>Hoewver</a:t>
            </a:r>
            <a:r>
              <a:rPr lang="en-US" baseline="0" dirty="0"/>
              <a:t>, sig association between child adjustment and satisfactions with child-care arrangements. </a:t>
            </a:r>
          </a:p>
          <a:p>
            <a:r>
              <a:rPr lang="en-US" baseline="0" dirty="0"/>
              <a:t>Composite supportive parenting score was associated with decrease </a:t>
            </a:r>
            <a:r>
              <a:rPr lang="en-US" baseline="0" dirty="0" err="1"/>
              <a:t>exteernalixing</a:t>
            </a:r>
            <a:r>
              <a:rPr lang="en-US" baseline="0" dirty="0"/>
              <a:t> problems. </a:t>
            </a:r>
          </a:p>
          <a:p>
            <a:r>
              <a:rPr lang="en-US" baseline="0" dirty="0"/>
              <a:t>Undermining </a:t>
            </a:r>
            <a:r>
              <a:rPr lang="en-US" baseline="0" dirty="0" err="1"/>
              <a:t>coparenting</a:t>
            </a:r>
            <a:r>
              <a:rPr lang="en-US" baseline="0" dirty="0"/>
              <a:t> was associated with higher </a:t>
            </a:r>
            <a:r>
              <a:rPr lang="en-US" baseline="0" dirty="0" err="1"/>
              <a:t>externalixing</a:t>
            </a:r>
            <a:r>
              <a:rPr lang="en-US" baseline="0" dirty="0"/>
              <a:t> outcomes.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56</a:t>
            </a:fld>
            <a:endParaRPr lang="en-US"/>
          </a:p>
        </p:txBody>
      </p:sp>
    </p:spTree>
    <p:extLst>
      <p:ext uri="{BB962C8B-B14F-4D97-AF65-F5344CB8AC3E}">
        <p14:creationId xmlns:p14="http://schemas.microsoft.com/office/powerpoint/2010/main" val="3801296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Moderations was not significant, functions did not differ</a:t>
            </a:r>
            <a:r>
              <a:rPr lang="en-US" baseline="0" dirty="0"/>
              <a:t> by </a:t>
            </a:r>
            <a:r>
              <a:rPr lang="en-US" baseline="0" dirty="0" err="1"/>
              <a:t>famiyl</a:t>
            </a:r>
            <a:r>
              <a:rPr lang="en-US" baseline="0" dirty="0"/>
              <a:t> type (aka lesbian, gay, heterosexual)</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57</a:t>
            </a:fld>
            <a:endParaRPr lang="en-US"/>
          </a:p>
        </p:txBody>
      </p:sp>
    </p:spTree>
    <p:extLst>
      <p:ext uri="{BB962C8B-B14F-4D97-AF65-F5344CB8AC3E}">
        <p14:creationId xmlns:p14="http://schemas.microsoft.com/office/powerpoint/2010/main" val="1274047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could these results mean for traditional Parent Management Training interventions for children with externalizing behaviors? </a:t>
            </a:r>
          </a:p>
          <a:p>
            <a:pPr lvl="1"/>
            <a:r>
              <a:rPr lang="en-US" dirty="0"/>
              <a:t>Should we add a division of labor module?</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58</a:t>
            </a:fld>
            <a:endParaRPr lang="en-US"/>
          </a:p>
        </p:txBody>
      </p:sp>
    </p:spTree>
    <p:extLst>
      <p:ext uri="{BB962C8B-B14F-4D97-AF65-F5344CB8AC3E}">
        <p14:creationId xmlns:p14="http://schemas.microsoft.com/office/powerpoint/2010/main" val="4010396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59</a:t>
            </a:fld>
            <a:endParaRPr lang="en-US"/>
          </a:p>
        </p:txBody>
      </p:sp>
    </p:spTree>
    <p:extLst>
      <p:ext uri="{BB962C8B-B14F-4D97-AF65-F5344CB8AC3E}">
        <p14:creationId xmlns:p14="http://schemas.microsoft.com/office/powerpoint/2010/main" val="1239973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discussion section (</a:t>
            </a:r>
            <a:r>
              <a:rPr lang="en-US" dirty="0" err="1"/>
              <a:t>Naysha</a:t>
            </a:r>
            <a:r>
              <a:rPr lang="en-US" dirty="0"/>
              <a:t>):</a:t>
            </a:r>
          </a:p>
          <a:p>
            <a:endParaRPr lang="en-US" dirty="0"/>
          </a:p>
          <a:p>
            <a:r>
              <a:rPr lang="en-US" dirty="0"/>
              <a:t>supportive parenting behaviors (warmth, cooperation, </a:t>
            </a:r>
            <a:r>
              <a:rPr lang="en-US" dirty="0" err="1"/>
              <a:t>interactivness</a:t>
            </a:r>
            <a:r>
              <a:rPr lang="en-US" dirty="0"/>
              <a:t>, pleasure)  example – father handing his partner a tea cup for a tea party and smiling at each other (warmth) + mother talking to her partner about her day while they played with the child (</a:t>
            </a:r>
            <a:r>
              <a:rPr lang="en-US" dirty="0" err="1"/>
              <a:t>interactivenss</a:t>
            </a:r>
            <a:r>
              <a:rPr lang="en-US" dirty="0"/>
              <a:t>)</a:t>
            </a:r>
          </a:p>
          <a:p>
            <a:endParaRPr lang="en-US" dirty="0"/>
          </a:p>
          <a:p>
            <a:r>
              <a:rPr lang="en-US" dirty="0"/>
              <a:t>Undermining parenting behaviors (displeasure, coldness, anger, competition) example – parents talking over each other / suggesting different toys for child to play with</a:t>
            </a:r>
          </a:p>
        </p:txBody>
      </p:sp>
      <p:sp>
        <p:nvSpPr>
          <p:cNvPr id="4" name="Slide Number Placeholder 3"/>
          <p:cNvSpPr>
            <a:spLocks noGrp="1"/>
          </p:cNvSpPr>
          <p:nvPr>
            <p:ph type="sldNum" sz="quarter" idx="5"/>
          </p:nvPr>
        </p:nvSpPr>
        <p:spPr/>
        <p:txBody>
          <a:bodyPr/>
          <a:lstStyle/>
          <a:p>
            <a:fld id="{A8B732B4-A220-4D64-89E5-594291243225}" type="slidenum">
              <a:rPr lang="en-US" smtClean="0"/>
              <a:pPr/>
              <a:t>60</a:t>
            </a:fld>
            <a:endParaRPr lang="en-US"/>
          </a:p>
        </p:txBody>
      </p:sp>
    </p:spTree>
    <p:extLst>
      <p:ext uri="{BB962C8B-B14F-4D97-AF65-F5344CB8AC3E}">
        <p14:creationId xmlns:p14="http://schemas.microsoft.com/office/powerpoint/2010/main" val="2825643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tx1">
                    <a:alpha val="55000"/>
                  </a:schemeClr>
                </a:solidFill>
              </a:rPr>
              <a:t>Prior research predominantly focused on heterosexual couples with biological children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chemeClr val="tx1">
                  <a:alpha val="55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tx1">
                    <a:alpha val="55000"/>
                  </a:schemeClr>
                </a:solidFill>
              </a:rPr>
              <a:t>Impact on child behavior </a:t>
            </a:r>
            <a:r>
              <a:rPr lang="en-US" sz="1200" b="1" i="1" dirty="0">
                <a:solidFill>
                  <a:schemeClr val="tx1">
                    <a:alpha val="55000"/>
                  </a:schemeClr>
                </a:solidFill>
              </a:rPr>
              <a:t>beyond just associations with marital quality or parent-child relationship</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chemeClr val="tx1">
                  <a:alpha val="55000"/>
                </a:schemeClr>
              </a:solidFill>
            </a:endParaRPr>
          </a:p>
          <a:p>
            <a:r>
              <a:rPr lang="en-US" sz="2400" dirty="0">
                <a:solidFill>
                  <a:schemeClr val="tx1">
                    <a:alpha val="55000"/>
                  </a:schemeClr>
                </a:solidFill>
              </a:rPr>
              <a:t>Lesbian and gay couples often divide parenting labor more evenly</a:t>
            </a:r>
          </a:p>
          <a:p>
            <a:pPr lvl="1"/>
            <a:r>
              <a:rPr lang="en-US" sz="2400" dirty="0">
                <a:solidFill>
                  <a:schemeClr val="tx1">
                    <a:alpha val="55000"/>
                  </a:schemeClr>
                </a:solidFill>
              </a:rPr>
              <a:t>Less “specialization”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chemeClr val="tx1">
                  <a:alpha val="55000"/>
                </a:schemeClr>
              </a:solidFill>
            </a:endParaRP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61</a:t>
            </a:fld>
            <a:endParaRPr lang="en-US"/>
          </a:p>
        </p:txBody>
      </p:sp>
    </p:spTree>
    <p:extLst>
      <p:ext uri="{BB962C8B-B14F-4D97-AF65-F5344CB8AC3E}">
        <p14:creationId xmlns:p14="http://schemas.microsoft.com/office/powerpoint/2010/main" val="1735489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Lesbian and gay couples report less specialization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tx1">
                    <a:alpha val="55000"/>
                  </a:schemeClr>
                </a:solidFill>
              </a:rPr>
              <a:t>In heterosexual couples, some debate whether there are </a:t>
            </a:r>
            <a:r>
              <a:rPr lang="en-US" sz="1200" b="1" dirty="0">
                <a:solidFill>
                  <a:schemeClr val="tx1">
                    <a:alpha val="55000"/>
                  </a:schemeClr>
                </a:solidFill>
              </a:rPr>
              <a:t>gender-specific</a:t>
            </a:r>
            <a:r>
              <a:rPr lang="en-US" sz="1200" dirty="0">
                <a:solidFill>
                  <a:schemeClr val="tx1">
                    <a:alpha val="55000"/>
                  </a:schemeClr>
                </a:solidFill>
              </a:rPr>
              <a:t> differences in parenting that are relevant to child outcomes</a:t>
            </a: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62</a:t>
            </a:fld>
            <a:endParaRPr lang="en-US"/>
          </a:p>
        </p:txBody>
      </p:sp>
    </p:spTree>
    <p:extLst>
      <p:ext uri="{BB962C8B-B14F-4D97-AF65-F5344CB8AC3E}">
        <p14:creationId xmlns:p14="http://schemas.microsoft.com/office/powerpoint/2010/main" val="200760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400" dirty="0">
              <a:solidFill>
                <a:schemeClr val="tx1">
                  <a:alpha val="55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400" dirty="0">
                <a:solidFill>
                  <a:schemeClr val="tx1">
                    <a:alpha val="55000"/>
                  </a:schemeClr>
                </a:solidFill>
              </a:rPr>
              <a:t>Both parents legally recognized; had to be in areas allowing same-sex adoptions</a:t>
            </a:r>
            <a:endParaRPr lang="en-US" sz="2400" dirty="0">
              <a:solidFill>
                <a:schemeClr val="accent4"/>
              </a:solidFill>
            </a:endParaRPr>
          </a:p>
          <a:p>
            <a:endParaRPr lang="en-US" sz="2400" dirty="0">
              <a:solidFill>
                <a:schemeClr val="accent4"/>
              </a:solidFill>
            </a:endParaRPr>
          </a:p>
          <a:p>
            <a:r>
              <a:rPr lang="en-US" sz="2400" dirty="0">
                <a:solidFill>
                  <a:schemeClr val="accent4"/>
                </a:solidFill>
              </a:rPr>
              <a:t>14% interracial couples</a:t>
            </a:r>
          </a:p>
          <a:p>
            <a:endParaRPr lang="en-US" sz="2400" dirty="0">
              <a:solidFill>
                <a:schemeClr val="accent4"/>
              </a:solidFill>
            </a:endParaRPr>
          </a:p>
          <a:p>
            <a:r>
              <a:rPr lang="en-US" sz="2400" dirty="0">
                <a:solidFill>
                  <a:schemeClr val="accent4"/>
                </a:solidFill>
              </a:rPr>
              <a:t>Children all adopted domestically</a:t>
            </a:r>
          </a:p>
          <a:p>
            <a:endParaRPr lang="en-US" sz="2400" dirty="0">
              <a:solidFill>
                <a:schemeClr val="accent4"/>
              </a:solidFill>
            </a:endParaRP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64</a:t>
            </a:fld>
            <a:endParaRPr lang="en-US"/>
          </a:p>
        </p:txBody>
      </p:sp>
    </p:spTree>
    <p:extLst>
      <p:ext uri="{BB962C8B-B14F-4D97-AF65-F5344CB8AC3E}">
        <p14:creationId xmlns:p14="http://schemas.microsoft.com/office/powerpoint/2010/main" val="582583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67</a:t>
            </a:fld>
            <a:endParaRPr lang="en-US"/>
          </a:p>
        </p:txBody>
      </p:sp>
    </p:spTree>
    <p:extLst>
      <p:ext uri="{BB962C8B-B14F-4D97-AF65-F5344CB8AC3E}">
        <p14:creationId xmlns:p14="http://schemas.microsoft.com/office/powerpoint/2010/main" val="355758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Moderators: Children’s age at divorce,</a:t>
            </a:r>
            <a:r>
              <a:rPr lang="en-US" baseline="0" dirty="0"/>
              <a:t> children’s adjustment PRIOR to divorce, cultural stigmatization</a:t>
            </a:r>
          </a:p>
          <a:p>
            <a:r>
              <a:rPr lang="en-US" baseline="0" dirty="0"/>
              <a:t>Mediators = FAMILY PROCESS VARIABLES, </a:t>
            </a:r>
            <a:r>
              <a:rPr lang="en-US" baseline="0" dirty="0" err="1"/>
              <a:t>interparental</a:t>
            </a:r>
            <a:r>
              <a:rPr lang="en-US" baseline="0" dirty="0"/>
              <a:t> conflict, parenting, family income, parents’ well-being; DIRECT genetic effects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13</a:t>
            </a:fld>
            <a:endParaRPr lang="en-US"/>
          </a:p>
        </p:txBody>
      </p:sp>
    </p:spTree>
    <p:extLst>
      <p:ext uri="{BB962C8B-B14F-4D97-AF65-F5344CB8AC3E}">
        <p14:creationId xmlns:p14="http://schemas.microsoft.com/office/powerpoint/2010/main" val="745226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chemeClr val="tx1">
                    <a:alpha val="55000"/>
                  </a:schemeClr>
                </a:solidFill>
              </a:rPr>
              <a:t>Distinguishable dyads </a:t>
            </a:r>
            <a:r>
              <a:rPr lang="en-US" sz="1200" dirty="0">
                <a:solidFill>
                  <a:schemeClr val="tx1">
                    <a:alpha val="55000"/>
                  </a:schemeClr>
                </a:solidFill>
              </a:rPr>
              <a:t>(same-sex male and female couples) v. </a:t>
            </a:r>
            <a:r>
              <a:rPr lang="en-US" sz="1200" b="1" i="1" dirty="0">
                <a:solidFill>
                  <a:schemeClr val="tx1">
                    <a:alpha val="55000"/>
                  </a:schemeClr>
                </a:solidFill>
              </a:rPr>
              <a:t>distinguishable dyads </a:t>
            </a:r>
            <a:r>
              <a:rPr lang="en-US" sz="1200" dirty="0">
                <a:solidFill>
                  <a:schemeClr val="tx1">
                    <a:alpha val="55000"/>
                  </a:schemeClr>
                </a:solidFill>
              </a:rPr>
              <a:t>(heterosexual couples)</a:t>
            </a: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68</a:t>
            </a:fld>
            <a:endParaRPr lang="en-US"/>
          </a:p>
        </p:txBody>
      </p:sp>
    </p:spTree>
    <p:extLst>
      <p:ext uri="{BB962C8B-B14F-4D97-AF65-F5344CB8AC3E}">
        <p14:creationId xmlns:p14="http://schemas.microsoft.com/office/powerpoint/2010/main" val="31421913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SAMPLE HAD HIGH LEVELS OF SUPPORTIVE PARENTING AND LOW LEVELS OF UNDERMINING</a:t>
            </a:r>
          </a:p>
        </p:txBody>
      </p:sp>
      <p:sp>
        <p:nvSpPr>
          <p:cNvPr id="4" name="Slide Number Placeholder 3"/>
          <p:cNvSpPr>
            <a:spLocks noGrp="1"/>
          </p:cNvSpPr>
          <p:nvPr>
            <p:ph type="sldNum" sz="quarter" idx="5"/>
          </p:nvPr>
        </p:nvSpPr>
        <p:spPr/>
        <p:txBody>
          <a:bodyPr/>
          <a:lstStyle/>
          <a:p>
            <a:fld id="{A8B732B4-A220-4D64-89E5-594291243225}" type="slidenum">
              <a:rPr lang="en-US" smtClean="0"/>
              <a:pPr/>
              <a:t>69</a:t>
            </a:fld>
            <a:endParaRPr lang="en-US"/>
          </a:p>
        </p:txBody>
      </p:sp>
    </p:spTree>
    <p:extLst>
      <p:ext uri="{BB962C8B-B14F-4D97-AF65-F5344CB8AC3E}">
        <p14:creationId xmlns:p14="http://schemas.microsoft.com/office/powerpoint/2010/main" val="615698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accent6">
                    <a:alpha val="55000"/>
                  </a:schemeClr>
                </a:solidFill>
              </a:rPr>
              <a:t>RESULTS ARE ALL FOR PARENT REPORT NOT TEACHER REPORT</a:t>
            </a:r>
            <a:endParaRPr lang="en-US" baseline="0" dirty="0"/>
          </a:p>
          <a:p>
            <a:endParaRPr lang="en-US" baseline="0" dirty="0"/>
          </a:p>
          <a:p>
            <a:r>
              <a:rPr lang="en-US" baseline="0" dirty="0"/>
              <a:t>No sig association between </a:t>
            </a:r>
            <a:r>
              <a:rPr lang="en-US" baseline="0" dirty="0" err="1"/>
              <a:t>childrens</a:t>
            </a:r>
            <a:r>
              <a:rPr lang="en-US" baseline="0" dirty="0"/>
              <a:t> adjustment and degree to which  couples specialized in child care</a:t>
            </a:r>
          </a:p>
          <a:p>
            <a:r>
              <a:rPr lang="en-US" baseline="0" dirty="0"/>
              <a:t>However, sig association between child adjustment and satisfactions with child-care arrangements. </a:t>
            </a:r>
          </a:p>
          <a:p>
            <a:endParaRPr lang="en-US" baseline="0"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70</a:t>
            </a:fld>
            <a:endParaRPr lang="en-US"/>
          </a:p>
        </p:txBody>
      </p:sp>
    </p:spTree>
    <p:extLst>
      <p:ext uri="{BB962C8B-B14F-4D97-AF65-F5344CB8AC3E}">
        <p14:creationId xmlns:p14="http://schemas.microsoft.com/office/powerpoint/2010/main" val="3798465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**CONTRARY TO HYPOTHESIS** </a:t>
            </a:r>
            <a:r>
              <a:rPr lang="en-US" sz="1200" i="1" dirty="0">
                <a:solidFill>
                  <a:schemeClr val="accent6">
                    <a:alpha val="55000"/>
                  </a:schemeClr>
                </a:solidFill>
              </a:rPr>
              <a:t>Satisfaction NOT </a:t>
            </a:r>
            <a:r>
              <a:rPr lang="en-US" sz="1200" dirty="0">
                <a:solidFill>
                  <a:schemeClr val="accent6">
                    <a:alpha val="55000"/>
                  </a:schemeClr>
                </a:solidFill>
              </a:rPr>
              <a:t>related to more supportive / less undermining coparenting</a:t>
            </a:r>
          </a:p>
          <a:p>
            <a:endParaRPr lang="en-US" baseline="0" dirty="0"/>
          </a:p>
          <a:p>
            <a:pPr lvl="1"/>
            <a:endParaRPr lang="en-US" sz="2400" dirty="0">
              <a:solidFill>
                <a:schemeClr val="accent6">
                  <a:alpha val="55000"/>
                </a:schemeClr>
              </a:solidFill>
            </a:endParaRP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71</a:t>
            </a:fld>
            <a:endParaRPr lang="en-US"/>
          </a:p>
        </p:txBody>
      </p:sp>
    </p:spTree>
    <p:extLst>
      <p:ext uri="{BB962C8B-B14F-4D97-AF65-F5344CB8AC3E}">
        <p14:creationId xmlns:p14="http://schemas.microsoft.com/office/powerpoint/2010/main" val="494539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Variables that were significant in predicting child externalizing problems in the simple linear models were entered into a multiple regression model </a:t>
            </a: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72</a:t>
            </a:fld>
            <a:endParaRPr lang="en-US"/>
          </a:p>
        </p:txBody>
      </p:sp>
    </p:spTree>
    <p:extLst>
      <p:ext uri="{BB962C8B-B14F-4D97-AF65-F5344CB8AC3E}">
        <p14:creationId xmlns:p14="http://schemas.microsoft.com/office/powerpoint/2010/main" val="1450048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May be because there is a significant screening process for adoptive parents</a:t>
            </a: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73</a:t>
            </a:fld>
            <a:endParaRPr lang="en-US"/>
          </a:p>
        </p:txBody>
      </p:sp>
    </p:spTree>
    <p:extLst>
      <p:ext uri="{BB962C8B-B14F-4D97-AF65-F5344CB8AC3E}">
        <p14:creationId xmlns:p14="http://schemas.microsoft.com/office/powerpoint/2010/main" val="1413314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74</a:t>
            </a:fld>
            <a:endParaRPr lang="en-US"/>
          </a:p>
        </p:txBody>
      </p:sp>
    </p:spTree>
    <p:extLst>
      <p:ext uri="{BB962C8B-B14F-4D97-AF65-F5344CB8AC3E}">
        <p14:creationId xmlns:p14="http://schemas.microsoft.com/office/powerpoint/2010/main" val="584575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87</a:t>
            </a:fld>
            <a:endParaRPr lang="en-US"/>
          </a:p>
        </p:txBody>
      </p:sp>
    </p:spTree>
    <p:extLst>
      <p:ext uri="{BB962C8B-B14F-4D97-AF65-F5344CB8AC3E}">
        <p14:creationId xmlns:p14="http://schemas.microsoft.com/office/powerpoint/2010/main" val="3303963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88</a:t>
            </a:fld>
            <a:endParaRPr lang="en-US"/>
          </a:p>
        </p:txBody>
      </p:sp>
    </p:spTree>
    <p:extLst>
      <p:ext uri="{BB962C8B-B14F-4D97-AF65-F5344CB8AC3E}">
        <p14:creationId xmlns:p14="http://schemas.microsoft.com/office/powerpoint/2010/main" val="3781426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89</a:t>
            </a:fld>
            <a:endParaRPr lang="en-US"/>
          </a:p>
        </p:txBody>
      </p:sp>
    </p:spTree>
    <p:extLst>
      <p:ext uri="{BB962C8B-B14F-4D97-AF65-F5344CB8AC3E}">
        <p14:creationId xmlns:p14="http://schemas.microsoft.com/office/powerpoint/2010/main" val="1802687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Could differences in measures of maternal versus paternal supportiveness influence findings?</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18</a:t>
            </a:fld>
            <a:endParaRPr lang="en-US"/>
          </a:p>
        </p:txBody>
      </p:sp>
    </p:spTree>
    <p:extLst>
      <p:ext uri="{BB962C8B-B14F-4D97-AF65-F5344CB8AC3E}">
        <p14:creationId xmlns:p14="http://schemas.microsoft.com/office/powerpoint/2010/main" val="20763618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90</a:t>
            </a:fld>
            <a:endParaRPr lang="en-US"/>
          </a:p>
        </p:txBody>
      </p:sp>
    </p:spTree>
    <p:extLst>
      <p:ext uri="{BB962C8B-B14F-4D97-AF65-F5344CB8AC3E}">
        <p14:creationId xmlns:p14="http://schemas.microsoft.com/office/powerpoint/2010/main" val="1643824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91</a:t>
            </a:fld>
            <a:endParaRPr lang="en-US"/>
          </a:p>
        </p:txBody>
      </p:sp>
    </p:spTree>
    <p:extLst>
      <p:ext uri="{BB962C8B-B14F-4D97-AF65-F5344CB8AC3E}">
        <p14:creationId xmlns:p14="http://schemas.microsoft.com/office/powerpoint/2010/main" val="393215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charset="0"/>
              <a:buNone/>
              <a:tabLst/>
              <a:defRPr/>
            </a:pPr>
            <a:endParaRPr lang="en-US" baseline="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93</a:t>
            </a:fld>
            <a:endParaRPr lang="en-US"/>
          </a:p>
        </p:txBody>
      </p:sp>
    </p:spTree>
    <p:extLst>
      <p:ext uri="{BB962C8B-B14F-4D97-AF65-F5344CB8AC3E}">
        <p14:creationId xmlns:p14="http://schemas.microsoft.com/office/powerpoint/2010/main" val="1720958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63c2723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63c2723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ad800c013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ad800c013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study the term assigned sex refers to the sex announced the day the child is born. The children this study were all assigned male or female at birth.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They use the term Social transition in the study to represent a change in a child’s outward appearance and gender pronoun use. </a:t>
            </a:r>
          </a:p>
          <a:p>
            <a:pPr marL="0" lvl="0" indent="0" algn="l" rtl="0">
              <a:spcBef>
                <a:spcPts val="0"/>
              </a:spcBef>
              <a:spcAft>
                <a:spcPts val="0"/>
              </a:spcAft>
              <a:buNone/>
            </a:pPr>
            <a:r>
              <a:rPr lang="en-US" dirty="0"/>
              <a:t>So for example, an assigned male would be said to socially transition if this child grew long hair, started wearing dresses and was referred to with pronouns “her” and “she.” </a:t>
            </a:r>
          </a:p>
          <a:p>
            <a:pPr marL="0" lvl="0" indent="0" algn="l" rtl="0">
              <a:spcBef>
                <a:spcPts val="0"/>
              </a:spcBef>
              <a:spcAft>
                <a:spcPts val="0"/>
              </a:spcAft>
              <a:buNone/>
            </a:pPr>
            <a:r>
              <a:rPr lang="en-US" dirty="0"/>
              <a:t>In the study, the pronoun change was used as the key criteria that a transition has occurred. </a:t>
            </a:r>
          </a:p>
          <a:p>
            <a:pPr marL="0" lvl="0" indent="0" algn="l" rtl="0">
              <a:spcBef>
                <a:spcPts val="0"/>
              </a:spcBef>
              <a:spcAft>
                <a:spcPts val="0"/>
              </a:spcAft>
              <a:buNone/>
            </a:pPr>
            <a:r>
              <a:rPr lang="en-US" dirty="0"/>
              <a:t>A social transition, in this study, does not indicate any medical (either hormonal or surgical) changes have occurred.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researchers use the term transgender to refer to children who have socially transitioned and are using the binary pronouns (he or she) that differ from the binary pronouns used to describe them at birth.</a:t>
            </a:r>
          </a:p>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b2b1900ffb_0_7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b2b1900ffb_0_7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Transgender children (317 children, 3 to 12 years) were tested on various established measures of gender development, with emphasis on gender identity and gender-typed preferences and behaviors. The same measures were used in testing two comparison groups: a group of cisgender siblings of transgender participants (189 children, 3 to 12 years), and a group of cisgender controls who were unrelated to the participants in the study and were matched by age and gender to each transgender participant (316 children, 3 to 12 years).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Researchers traveled across the U.S. and Canada to meet families in their homes, or in local private settings.</a:t>
            </a:r>
          </a:p>
          <a:p>
            <a:pPr marL="0" lvl="0" indent="0" algn="l" rtl="0">
              <a:spcBef>
                <a:spcPts val="0"/>
              </a:spcBef>
              <a:spcAft>
                <a:spcPts val="0"/>
              </a:spcAft>
              <a:buNone/>
            </a:pPr>
            <a:r>
              <a:rPr lang="en-US" dirty="0"/>
              <a:t>They met with each family for about an hour, during which children and parents were administered separate questionnaires/interviews.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children were shown some toys or clothes that varied in how stereotypically masculine or feminine they were, and the children indicated which toys or clothes they preferred. On other items, they were asked how similar they felt to boys and how similar they felt to girls.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parents were asked about their transgender child’s gender identity, preferences and behaviors.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Children in the cisgender control group were recruited in the Seattle area and participated in their research lab, answering the exact same questions as the transgender children and their siblings.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96465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784fe968e7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784fe968e7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study showed that transgender children gender development shows similar patterns when compared to cisgender children.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study had three main findings: </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First, the study found that 3- to 12- year-old transgender children show strong identification and preferences aligned with their current gender, and not the gender associated with their assigned sex. </a:t>
            </a:r>
          </a:p>
          <a:p>
            <a:pPr marL="171450" lvl="0" indent="-171450" algn="l" rtl="0">
              <a:spcBef>
                <a:spcPts val="0"/>
              </a:spcBef>
              <a:spcAft>
                <a:spcPts val="0"/>
              </a:spcAft>
            </a:pPr>
            <a:r>
              <a:rPr lang="en-US" dirty="0"/>
              <a:t>Second, the length of time that transgender children had spent living as their current gender (i.e., the time that had passed since they had socially transitioned) was not associated with the strength of their gender identity or the extremity of their gender-typed preferences. That is, on average, a child who socially transitioned five years ago, and a child who socially transitioned less than a year ago did not differ in the extent to which they identified with their current gender.</a:t>
            </a:r>
          </a:p>
          <a:p>
            <a:pPr marL="171450" lvl="0" indent="-171450" algn="l" rtl="0">
              <a:spcBef>
                <a:spcPts val="0"/>
              </a:spcBef>
              <a:spcAft>
                <a:spcPts val="0"/>
              </a:spcAft>
            </a:pPr>
            <a:r>
              <a:rPr lang="en-US" dirty="0"/>
              <a:t>Third, when compared to a group of unrelated cisgender control children and a group of cisgender siblings of transgender participants, transgender children showed remarkable similarity in their gender development. That is, transgender girls (assigned as boys at birth) were similar in gender development to children who were assigned at birth as girls.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Further, both transgender and cisgender children showed similar variability in terms of how stereotype-consistent their gender development was. </a:t>
            </a:r>
          </a:p>
          <a:p>
            <a:pPr marL="0" lvl="0" indent="0" algn="l" rtl="0">
              <a:spcBef>
                <a:spcPts val="0"/>
              </a:spcBef>
              <a:spcAft>
                <a:spcPts val="0"/>
              </a:spcAft>
              <a:buNone/>
            </a:pPr>
            <a:r>
              <a:rPr lang="en-US" dirty="0"/>
              <a:t>So for example, among both transgender and cisgender girls, there were girls who showed preferences for toys and clothing that were very stereotypically feminine (e.g., frilly dresses, play make-up sets), and there were girls who showed counter-stereotypical preferences (e.g., cargo pants, balls).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35901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2485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b2b1900ffb_0_7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b2b1900ffb_0_7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Apart from their main findings, the researchers did additional exploratory analysis.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 they found that transgender and cisgender children’s gender development showed coherence. Past literature had suggested that cisgender children show coherence—or associations— between different aspects of gender development (e.g., for instance, between their identity and clothing preferences). They found the same pattern within our transgender (and cisgender) samples.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Second, they found that transgender and cisgender children’s gender development did not vary as a function of demographic variables such as race, geographic location, and parent education level. But a caveat to this finding is that their participants overall were of a restricted range of demographics (for example most of the participants had parents with college educations or above, about two-thirds were White)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thirdly, the researchers found that parents and children provided similar reports of children’s gender development.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2097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children become aware of their gender identity and begin to show gender-typed preferences in things like clothing and toys have been and still are topics of debate among researchers.</a:t>
            </a:r>
          </a:p>
          <a:p>
            <a:r>
              <a:rPr lang="en-US" dirty="0"/>
              <a:t>By studying gender development in children whose current gender identity and expressions do not align with their assigned sex, this research gives some insight into the process of gender development.</a:t>
            </a:r>
          </a:p>
          <a:p>
            <a:r>
              <a:rPr lang="en-US" dirty="0"/>
              <a:t>Their findings suggest that children might not be simply learning what their parents tell them about their own gender or how they are treated early on but instead, they might selectively attend to broader social messages regarding the gender they feel they are.</a:t>
            </a:r>
          </a:p>
          <a:p>
            <a:r>
              <a:rPr lang="en-US" dirty="0"/>
              <a:t>Overall, the current findings suggest that once children identify themselves as a girl or a boy (regardless of what their assigned sex is), they might look for ways in which people around them fulfill these roles and then try to be like them.</a:t>
            </a:r>
          </a:p>
          <a:p>
            <a:endParaRPr lang="en-US" dirty="0"/>
          </a:p>
          <a:p>
            <a:endParaRPr lang="en-US" dirty="0"/>
          </a:p>
        </p:txBody>
      </p:sp>
    </p:spTree>
    <p:extLst>
      <p:ext uri="{BB962C8B-B14F-4D97-AF65-F5344CB8AC3E}">
        <p14:creationId xmlns:p14="http://schemas.microsoft.com/office/powerpoint/2010/main" val="261706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C1FBC-DB79-4BC0-89F2-C2B8D5F0629B}" type="slidenum">
              <a:rPr lang="en-US" smtClean="0"/>
              <a:t>21</a:t>
            </a:fld>
            <a:endParaRPr lang="en-US"/>
          </a:p>
        </p:txBody>
      </p:sp>
    </p:spTree>
    <p:extLst>
      <p:ext uri="{BB962C8B-B14F-4D97-AF65-F5344CB8AC3E}">
        <p14:creationId xmlns:p14="http://schemas.microsoft.com/office/powerpoint/2010/main" val="6477591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question (can reference demographics table in the next slide) (sample very homogenous in income, parental education, and political views) </a:t>
            </a:r>
          </a:p>
          <a:p>
            <a:r>
              <a:rPr lang="en-US" dirty="0"/>
              <a:t>The transgender participants in the current study have all socially transitioned and live in families that that affirmed their child’s current gender identity through a social transition. The researchers do not know how the results may have differed if they had studied children who identify as transgender but have not yet transitioned, or children who live in less supportive environments</a:t>
            </a:r>
          </a:p>
          <a:p>
            <a:endParaRPr lang="en-US" dirty="0"/>
          </a:p>
        </p:txBody>
      </p:sp>
    </p:spTree>
    <p:extLst>
      <p:ext uri="{BB962C8B-B14F-4D97-AF65-F5344CB8AC3E}">
        <p14:creationId xmlns:p14="http://schemas.microsoft.com/office/powerpoint/2010/main" val="25729478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 limitation is that all children in the current sample were from U.S. and Canadian families that often had high incomes and included parents with high levels of education. If these findings extend to children from other demographic groups and cultures is currently unknown. </a:t>
            </a:r>
          </a:p>
          <a:p>
            <a:endParaRPr lang="en-US" dirty="0"/>
          </a:p>
        </p:txBody>
      </p:sp>
    </p:spTree>
    <p:extLst>
      <p:ext uri="{BB962C8B-B14F-4D97-AF65-F5344CB8AC3E}">
        <p14:creationId xmlns:p14="http://schemas.microsoft.com/office/powerpoint/2010/main" val="121252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sz="1200" dirty="0">
              <a:latin typeface="+mn-lt"/>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25</a:t>
            </a:fld>
            <a:endParaRPr lang="en-US"/>
          </a:p>
        </p:txBody>
      </p:sp>
    </p:spTree>
    <p:extLst>
      <p:ext uri="{BB962C8B-B14F-4D97-AF65-F5344CB8AC3E}">
        <p14:creationId xmlns:p14="http://schemas.microsoft.com/office/powerpoint/2010/main" val="161107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sz="1200" b="0"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26</a:t>
            </a:fld>
            <a:endParaRPr lang="en-US"/>
          </a:p>
        </p:txBody>
      </p:sp>
    </p:spTree>
    <p:extLst>
      <p:ext uri="{BB962C8B-B14F-4D97-AF65-F5344CB8AC3E}">
        <p14:creationId xmlns:p14="http://schemas.microsoft.com/office/powerpoint/2010/main" val="96898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sz="1200" dirty="0">
              <a:latin typeface="+mn-lt"/>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27</a:t>
            </a:fld>
            <a:endParaRPr lang="en-US"/>
          </a:p>
        </p:txBody>
      </p:sp>
    </p:spTree>
    <p:extLst>
      <p:ext uri="{BB962C8B-B14F-4D97-AF65-F5344CB8AC3E}">
        <p14:creationId xmlns:p14="http://schemas.microsoft.com/office/powerpoint/2010/main" val="1809140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754ED01-E2A0-4C1E-8E21-014B99041579}"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23370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89977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495493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97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D7E63A33-8271-4DD0-9C48-789913D7C115}"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7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D7E63A33-8271-4DD0-9C48-789913D7C11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867817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D7E63A33-8271-4DD0-9C48-789913D7C11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79883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2754ED01-E2A0-4C1E-8E21-014B99041579}"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61038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D7E63A33-8271-4DD0-9C48-789913D7C11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247945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78283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80666-FB37-4B36-9149-507F3B0178E3}" type="datetimeFigureOut">
              <a:rPr lang="en-US" smtClean="0">
                <a:solidFill>
                  <a:srgbClr val="465E9C"/>
                </a:solidFill>
              </a:rPr>
              <a:pPr/>
              <a:t>4/18/2022</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764274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99600" y="1502300"/>
            <a:ext cx="5015700" cy="3226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54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11" name="Google Shape;11;p2"/>
          <p:cNvSpPr txBox="1">
            <a:spLocks noGrp="1"/>
          </p:cNvSpPr>
          <p:nvPr>
            <p:ph type="subTitle" idx="1"/>
          </p:nvPr>
        </p:nvSpPr>
        <p:spPr>
          <a:xfrm>
            <a:off x="775850" y="4539133"/>
            <a:ext cx="4188000" cy="42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400"/>
              <a:buFont typeface="Abel"/>
              <a:buNone/>
              <a:defRPr>
                <a:solidFill>
                  <a:srgbClr val="000000"/>
                </a:solidFill>
                <a:latin typeface="Abel"/>
                <a:ea typeface="Abel"/>
                <a:cs typeface="Abel"/>
                <a:sym typeface="Abel"/>
              </a:defRPr>
            </a:lvl1pPr>
            <a:lvl2pPr lvl="1"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2pPr>
            <a:lvl3pPr lvl="2"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3pPr>
            <a:lvl4pPr lvl="3"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4pPr>
            <a:lvl5pPr lvl="4"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5pPr>
            <a:lvl6pPr lvl="5"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6pPr>
            <a:lvl7pPr lvl="6"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7pPr>
            <a:lvl8pPr lvl="7"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8pPr>
            <a:lvl9pPr lvl="8"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9pPr>
          </a:lstStyle>
          <a:p>
            <a:endParaRPr/>
          </a:p>
        </p:txBody>
      </p:sp>
      <p:sp>
        <p:nvSpPr>
          <p:cNvPr id="12" name="Google Shape;12;p2"/>
          <p:cNvSpPr/>
          <p:nvPr/>
        </p:nvSpPr>
        <p:spPr>
          <a:xfrm rot="8736882" flipH="1">
            <a:off x="-498926" y="-465368"/>
            <a:ext cx="5015997" cy="2117768"/>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64125" y="2078767"/>
            <a:ext cx="9651220" cy="4074772"/>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30118" y="5120736"/>
            <a:ext cx="5190088" cy="2141936"/>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012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703575" y="1982833"/>
            <a:ext cx="5276700" cy="2618000"/>
          </a:xfrm>
          <a:prstGeom prst="rect">
            <a:avLst/>
          </a:prstGeom>
        </p:spPr>
        <p:txBody>
          <a:bodyPr spcFirstLastPara="1" wrap="square" lIns="91425" tIns="91425" rIns="91425" bIns="91425" anchor="b" anchorCtr="0">
            <a:noAutofit/>
          </a:bodyPr>
          <a:lstStyle>
            <a:lvl1pPr lvl="0">
              <a:spcBef>
                <a:spcPts val="0"/>
              </a:spcBef>
              <a:spcAft>
                <a:spcPts val="0"/>
              </a:spcAft>
              <a:buSzPts val="10000"/>
              <a:buNone/>
              <a:defRPr sz="10000"/>
            </a:lvl1pPr>
            <a:lvl2pPr lvl="1">
              <a:spcBef>
                <a:spcPts val="0"/>
              </a:spcBef>
              <a:spcAft>
                <a:spcPts val="0"/>
              </a:spcAft>
              <a:buSzPts val="10000"/>
              <a:buNone/>
              <a:defRPr sz="10000"/>
            </a:lvl2pPr>
            <a:lvl3pPr lvl="2">
              <a:spcBef>
                <a:spcPts val="0"/>
              </a:spcBef>
              <a:spcAft>
                <a:spcPts val="0"/>
              </a:spcAft>
              <a:buSzPts val="10000"/>
              <a:buNone/>
              <a:defRPr sz="10000"/>
            </a:lvl3pPr>
            <a:lvl4pPr lvl="3">
              <a:spcBef>
                <a:spcPts val="0"/>
              </a:spcBef>
              <a:spcAft>
                <a:spcPts val="0"/>
              </a:spcAft>
              <a:buSzPts val="10000"/>
              <a:buNone/>
              <a:defRPr sz="10000"/>
            </a:lvl4pPr>
            <a:lvl5pPr lvl="4">
              <a:spcBef>
                <a:spcPts val="0"/>
              </a:spcBef>
              <a:spcAft>
                <a:spcPts val="0"/>
              </a:spcAft>
              <a:buSzPts val="10000"/>
              <a:buNone/>
              <a:defRPr sz="10000"/>
            </a:lvl5pPr>
            <a:lvl6pPr lvl="5">
              <a:spcBef>
                <a:spcPts val="0"/>
              </a:spcBef>
              <a:spcAft>
                <a:spcPts val="0"/>
              </a:spcAft>
              <a:buSzPts val="10000"/>
              <a:buNone/>
              <a:defRPr sz="10000"/>
            </a:lvl6pPr>
            <a:lvl7pPr lvl="6">
              <a:spcBef>
                <a:spcPts val="0"/>
              </a:spcBef>
              <a:spcAft>
                <a:spcPts val="0"/>
              </a:spcAft>
              <a:buSzPts val="10000"/>
              <a:buNone/>
              <a:defRPr sz="10000"/>
            </a:lvl7pPr>
            <a:lvl8pPr lvl="7">
              <a:spcBef>
                <a:spcPts val="0"/>
              </a:spcBef>
              <a:spcAft>
                <a:spcPts val="0"/>
              </a:spcAft>
              <a:buSzPts val="10000"/>
              <a:buNone/>
              <a:defRPr sz="10000"/>
            </a:lvl8pPr>
            <a:lvl9pPr lvl="8">
              <a:spcBef>
                <a:spcPts val="0"/>
              </a:spcBef>
              <a:spcAft>
                <a:spcPts val="0"/>
              </a:spcAft>
              <a:buSzPts val="10000"/>
              <a:buNone/>
              <a:defRPr sz="10000"/>
            </a:lvl9pPr>
          </a:lstStyle>
          <a:p>
            <a:r>
              <a:t>xx%</a:t>
            </a:r>
          </a:p>
        </p:txBody>
      </p:sp>
      <p:sp>
        <p:nvSpPr>
          <p:cNvPr id="56" name="Google Shape;56;p11"/>
          <p:cNvSpPr txBox="1">
            <a:spLocks noGrp="1"/>
          </p:cNvSpPr>
          <p:nvPr>
            <p:ph type="body" idx="1"/>
          </p:nvPr>
        </p:nvSpPr>
        <p:spPr>
          <a:xfrm>
            <a:off x="3703575" y="4139467"/>
            <a:ext cx="5276700" cy="1734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57" name="Google Shape;57;p11"/>
          <p:cNvSpPr/>
          <p:nvPr/>
        </p:nvSpPr>
        <p:spPr>
          <a:xfrm rot="10800000" flipH="1">
            <a:off x="-390373" y="5420365"/>
            <a:ext cx="2809825" cy="1596603"/>
          </a:xfrm>
          <a:custGeom>
            <a:avLst/>
            <a:gdLst/>
            <a:ahLst/>
            <a:cxnLst/>
            <a:rect l="l" t="t" r="r" b="b"/>
            <a:pathLst>
              <a:path w="269463" h="114836" extrusionOk="0">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rot="-8736882">
            <a:off x="4492174" y="-8168"/>
            <a:ext cx="5015997" cy="2117768"/>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647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4205053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698700" y="783099"/>
            <a:ext cx="7746600" cy="734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4"/>
          <p:cNvSpPr/>
          <p:nvPr/>
        </p:nvSpPr>
        <p:spPr>
          <a:xfrm>
            <a:off x="3076728" y="1276565"/>
            <a:ext cx="6144051" cy="5953923"/>
          </a:xfrm>
          <a:custGeom>
            <a:avLst/>
            <a:gdLst/>
            <a:ahLst/>
            <a:cxnLst/>
            <a:rect l="l" t="t" r="r" b="b"/>
            <a:pathLst>
              <a:path w="370570" h="269327" extrusionOk="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523724" y="-472435"/>
            <a:ext cx="2809825" cy="1596603"/>
          </a:xfrm>
          <a:custGeom>
            <a:avLst/>
            <a:gdLst/>
            <a:ahLst/>
            <a:cxnLst/>
            <a:rect l="l" t="t" r="r" b="b"/>
            <a:pathLst>
              <a:path w="269463" h="114836" extrusionOk="0">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288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60"/>
        <p:cNvGrpSpPr/>
        <p:nvPr/>
      </p:nvGrpSpPr>
      <p:grpSpPr>
        <a:xfrm>
          <a:off x="0" y="0"/>
          <a:ext cx="0" cy="0"/>
          <a:chOff x="0" y="0"/>
          <a:chExt cx="0" cy="0"/>
        </a:xfrm>
      </p:grpSpPr>
    </p:spTree>
    <p:extLst>
      <p:ext uri="{BB962C8B-B14F-4D97-AF65-F5344CB8AC3E}">
        <p14:creationId xmlns:p14="http://schemas.microsoft.com/office/powerpoint/2010/main" val="310365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eaLnBrk="1" fontAlgn="auto" hangingPunct="1">
              <a:spcBef>
                <a:spcPts val="0"/>
              </a:spcBef>
              <a:spcAft>
                <a:spcPts val="0"/>
              </a:spcAft>
            </a:pPr>
            <a:fld id="{28E80666-FB37-4B36-9149-507F3B0178E3}" type="datetimeFigureOut">
              <a:rPr lang="en-US" smtClean="0">
                <a:solidFill>
                  <a:srgbClr val="465E9C"/>
                </a:solidFill>
              </a:rPr>
              <a:pPr eaLnBrk="1" fontAlgn="auto" hangingPunct="1">
                <a:spcBef>
                  <a:spcPts val="0"/>
                </a:spcBef>
                <a:spcAft>
                  <a:spcPts val="0"/>
                </a:spcAft>
              </a:pPr>
              <a:t>4/18/2022</a:t>
            </a:fld>
            <a:endParaRPr lang="en-US" dirty="0">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eaLnBrk="1" fontAlgn="auto" hangingPunct="1">
              <a:spcBef>
                <a:spcPts val="0"/>
              </a:spcBef>
              <a:spcAft>
                <a:spcPts val="0"/>
              </a:spcAft>
            </a:pPr>
            <a:endParaRPr lang="en-US" dirty="0">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eaLnBrk="1" fontAlgn="auto" hangingPunct="1">
              <a:spcBef>
                <a:spcPts val="0"/>
              </a:spcBef>
              <a:spcAft>
                <a:spcPts val="0"/>
              </a:spcAft>
            </a:pPr>
            <a:fld id="{D7E63A33-8271-4DD0-9C48-789913D7C115}" type="slidenum">
              <a:rPr lang="en-US" smtClean="0">
                <a:solidFill>
                  <a:srgbClr val="465E9C"/>
                </a:solidFill>
              </a:rPr>
              <a:pPr eaLnBrk="1" fontAlgn="auto" hangingPunct="1">
                <a:spcBef>
                  <a:spcPts val="0"/>
                </a:spcBef>
                <a:spcAft>
                  <a:spcPts val="0"/>
                </a:spcAft>
              </a:pPr>
              <a:t>‹#›</a:t>
            </a:fld>
            <a:endParaRPr lang="en-US" dirty="0">
              <a:solidFill>
                <a:srgbClr val="465E9C"/>
              </a:solidFill>
            </a:endParaRPr>
          </a:p>
        </p:txBody>
      </p:sp>
    </p:spTree>
    <p:extLst>
      <p:ext uri="{BB962C8B-B14F-4D97-AF65-F5344CB8AC3E}">
        <p14:creationId xmlns:p14="http://schemas.microsoft.com/office/powerpoint/2010/main" val="660967180"/>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BD8D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1pPr>
            <a:lvl2pPr lvl="1">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2pPr>
            <a:lvl3pPr lvl="2">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3pPr>
            <a:lvl4pPr lvl="3">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4pPr>
            <a:lvl5pPr lvl="4">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5pPr>
            <a:lvl6pPr lvl="5">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6pPr>
            <a:lvl7pPr lvl="6">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7pPr>
            <a:lvl8pPr lvl="7">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8pPr>
            <a:lvl9pPr lvl="8">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15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287932475"/>
      </p:ext>
    </p:extLst>
  </p:cSld>
  <p:clrMap bg1="lt1" tx1="dk1" bg2="dk2" tx2="lt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BD8DE"/>
        </a:solidFill>
        <a:effectLst/>
      </p:bgPr>
    </p:bg>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9" name="Google Shape;159;p23"/>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051728965"/>
      </p:ext>
    </p:extLst>
  </p:cSld>
  <p:clrMap bg1="lt1" tx1="dk1" bg2="dk2" tx2="lt2" accent1="accent1" accent2="accent2" accent3="accent3" accent4="accent4" accent5="accent5" accent6="accent6" hlink="hlink" folHlink="folHlink"/>
  <p:sldLayoutIdLst>
    <p:sldLayoutId id="214748403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27.xml"/><Relationship Id="rId4" Type="http://schemas.microsoft.com/office/2007/relationships/hdphoto" Target="../media/hdphoto1.wdp"/></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sy.miami.edu/faculty/dmessinger/c_c/rsrcs/rdgs/emot/brooks_gunn.fathering.J_fam_psych_2010.pdf" TargetMode="External"/><Relationship Id="rId2" Type="http://schemas.openxmlformats.org/officeDocument/2006/relationships/hyperlink" Target="http://www.psy.miami.edu/faculty/dmessinger/c_c/rsrcs/rdgs/emot/landsford.PerspectivesonPsychologicalScience-2009-Lansford-140-52.pdf" TargetMode="External"/><Relationship Id="rId1" Type="http://schemas.openxmlformats.org/officeDocument/2006/relationships/slideLayout" Target="../slideLayouts/slideLayout2.xml"/><Relationship Id="rId5" Type="http://schemas.openxmlformats.org/officeDocument/2006/relationships/hyperlink" Target="http://www.psy.miami.edu/faculty/dmessinger/c_c/rsrcs/rdgs/emot/patterson.cdev.2013.12046.pdf" TargetMode="External"/><Relationship Id="rId4" Type="http://schemas.openxmlformats.org/officeDocument/2006/relationships/hyperlink" Target="http://www.psy.miami.edu/faculty/dmessinger/c_c/rsrcs/rdgs/emot/lamb.cd.2014.cdev12155.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www.psy.miami.edu/faculty/dmessinger/c_c/rsrcs/rdgs/emot/landsford.PerspectivesonPsychologicalScience-2009-Lansford-140-52.pdf" TargetMode="Externa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tif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a:t>Advanced </a:t>
            </a:r>
            <a:br>
              <a:rPr lang="en-US" sz="6000" dirty="0"/>
            </a:br>
            <a:r>
              <a:rPr lang="en-US" sz="6000" dirty="0"/>
              <a:t>Developmental </a:t>
            </a:r>
            <a:br>
              <a:rPr lang="en-US" sz="6000" dirty="0"/>
            </a:br>
            <a:r>
              <a:rPr lang="en-US" sz="6000" dirty="0"/>
              <a:t>Psychology</a:t>
            </a:r>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t>PSY 620P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Complicating Factors</a:t>
            </a:r>
          </a:p>
        </p:txBody>
      </p:sp>
      <p:sp>
        <p:nvSpPr>
          <p:cNvPr id="3" name="Content Placeholder 2"/>
          <p:cNvSpPr>
            <a:spLocks noGrp="1"/>
          </p:cNvSpPr>
          <p:nvPr>
            <p:ph idx="1"/>
          </p:nvPr>
        </p:nvSpPr>
        <p:spPr>
          <a:xfrm>
            <a:off x="1463040" y="2119257"/>
            <a:ext cx="6597228" cy="3603812"/>
          </a:xfrm>
        </p:spPr>
        <p:txBody>
          <a:bodyPr/>
          <a:lstStyle/>
          <a:p>
            <a:r>
              <a:rPr lang="en-US" dirty="0"/>
              <a:t>Remarriage: rarely examined</a:t>
            </a:r>
          </a:p>
          <a:p>
            <a:r>
              <a:rPr lang="en-US" dirty="0"/>
              <a:t>Genetics: divorce is heritable</a:t>
            </a:r>
          </a:p>
          <a:p>
            <a:pPr lvl="1"/>
            <a:r>
              <a:rPr lang="en-US" dirty="0"/>
              <a:t>Heritable differences in positive emotionality, negative emotionality partly account for divorce, </a:t>
            </a:r>
          </a:p>
          <a:p>
            <a:pPr lvl="1"/>
            <a:r>
              <a:rPr lang="en-US" dirty="0"/>
              <a:t>Do genetic contributions to divorce also account for child adjustment problems?</a:t>
            </a:r>
          </a:p>
        </p:txBody>
      </p:sp>
    </p:spTree>
    <p:extLst>
      <p:ext uri="{BB962C8B-B14F-4D97-AF65-F5344CB8AC3E}">
        <p14:creationId xmlns:p14="http://schemas.microsoft.com/office/powerpoint/2010/main" val="11251339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pic>
        <p:nvPicPr>
          <p:cNvPr id="335" name="Picture 2" descr="4,521 Transgender Illustrations &amp; Clip Art - iStock">
            <a:extLst>
              <a:ext uri="{FF2B5EF4-FFF2-40B4-BE49-F238E27FC236}">
                <a16:creationId xmlns:a16="http://schemas.microsoft.com/office/drawing/2014/main" id="{36042BF9-9C86-CE43-9E84-2532D304903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77587" y="1644446"/>
            <a:ext cx="3081683" cy="4356305"/>
          </a:xfrm>
          <a:prstGeom prst="rect">
            <a:avLst/>
          </a:prstGeom>
          <a:noFill/>
          <a:extLst>
            <a:ext uri="{909E8E84-426E-40DD-AFC4-6F175D3DCCD1}">
              <a14:hiddenFill xmlns:a14="http://schemas.microsoft.com/office/drawing/2010/main">
                <a:solidFill>
                  <a:srgbClr val="FFFFFF"/>
                </a:solidFill>
              </a14:hiddenFill>
            </a:ext>
          </a:extLst>
        </p:spPr>
      </p:pic>
      <p:sp>
        <p:nvSpPr>
          <p:cNvPr id="336" name="Google Shape;306;p27">
            <a:extLst>
              <a:ext uri="{FF2B5EF4-FFF2-40B4-BE49-F238E27FC236}">
                <a16:creationId xmlns:a16="http://schemas.microsoft.com/office/drawing/2014/main" id="{6CEDA539-917A-3743-A692-93606F221CFC}"/>
              </a:ext>
            </a:extLst>
          </p:cNvPr>
          <p:cNvSpPr txBox="1">
            <a:spLocks/>
          </p:cNvSpPr>
          <p:nvPr/>
        </p:nvSpPr>
        <p:spPr>
          <a:xfrm>
            <a:off x="697712" y="1229775"/>
            <a:ext cx="5323114"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r>
              <a:rPr lang="en-US" sz="4000" kern="0" dirty="0">
                <a:latin typeface="Passion One"/>
                <a:ea typeface="Passion One"/>
                <a:cs typeface="Passion One"/>
                <a:sym typeface="Passion One"/>
              </a:rPr>
              <a:t>OTHER FINDINGS </a:t>
            </a:r>
          </a:p>
        </p:txBody>
      </p:sp>
      <p:sp>
        <p:nvSpPr>
          <p:cNvPr id="339" name="Google Shape;309;p27">
            <a:extLst>
              <a:ext uri="{FF2B5EF4-FFF2-40B4-BE49-F238E27FC236}">
                <a16:creationId xmlns:a16="http://schemas.microsoft.com/office/drawing/2014/main" id="{A90A9C81-AC6C-7F48-9F6B-EB6B8BA10172}"/>
              </a:ext>
            </a:extLst>
          </p:cNvPr>
          <p:cNvSpPr txBox="1">
            <a:spLocks/>
          </p:cNvSpPr>
          <p:nvPr/>
        </p:nvSpPr>
        <p:spPr>
          <a:xfrm>
            <a:off x="2743208" y="2212547"/>
            <a:ext cx="6083051" cy="34156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eaLnBrk="1" fontAlgn="auto" hangingPunct="1">
              <a:buFont typeface="Arial" panose="020B0604020202020204" pitchFamily="34" charset="0"/>
              <a:buChar char="•"/>
            </a:pPr>
            <a:r>
              <a:rPr lang="en-US" sz="1800" kern="0" dirty="0"/>
              <a:t>Transgender and cisgender children’s gender development showed coherence.</a:t>
            </a:r>
            <a:endParaRPr lang="en-US" sz="18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endParaRPr lang="en-US" sz="9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endParaRPr lang="en-US" sz="18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kern="0" dirty="0"/>
              <a:t>Transgender and cisgender children’s gender development did not vary as a function of demographic variables such as race, geographic location, and parent education level.</a:t>
            </a:r>
          </a:p>
          <a:p>
            <a:pPr marL="285750" indent="-285750" eaLnBrk="1" fontAlgn="auto" hangingPunct="1">
              <a:buFont typeface="Arial" panose="020B0604020202020204" pitchFamily="34" charset="0"/>
              <a:buChar char="•"/>
            </a:pPr>
            <a:endParaRPr lang="en-US" sz="18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kern="0" dirty="0"/>
              <a:t>Parents and children provided similar reports of children’s gender development.</a:t>
            </a:r>
            <a:endParaRPr lang="en-US" sz="1800" kern="0" dirty="0">
              <a:latin typeface="Abel" panose="02000506030000020004" pitchFamily="2" charset="0"/>
              <a:cs typeface="Calibri" panose="020F0502020204030204" pitchFamily="34" charset="0"/>
            </a:endParaRPr>
          </a:p>
        </p:txBody>
      </p:sp>
      <p:sp>
        <p:nvSpPr>
          <p:cNvPr id="341" name="Google Shape;309;p27">
            <a:extLst>
              <a:ext uri="{FF2B5EF4-FFF2-40B4-BE49-F238E27FC236}">
                <a16:creationId xmlns:a16="http://schemas.microsoft.com/office/drawing/2014/main" id="{F4CDA1E3-AD3B-C94B-9FA8-058647FB6324}"/>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38136768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7F36-60D1-7A42-9F47-67328EE6B98A}"/>
              </a:ext>
            </a:extLst>
          </p:cNvPr>
          <p:cNvSpPr>
            <a:spLocks noGrp="1"/>
          </p:cNvSpPr>
          <p:nvPr>
            <p:ph type="title"/>
          </p:nvPr>
        </p:nvSpPr>
        <p:spPr>
          <a:xfrm>
            <a:off x="930727" y="1455460"/>
            <a:ext cx="7746600" cy="551100"/>
          </a:xfrm>
        </p:spPr>
        <p:txBody>
          <a:bodyPr/>
          <a:lstStyle/>
          <a:p>
            <a:r>
              <a:rPr lang="en-US" sz="4000" dirty="0"/>
              <a:t>SIGNIFICANCE </a:t>
            </a:r>
          </a:p>
        </p:txBody>
      </p:sp>
      <p:sp>
        <p:nvSpPr>
          <p:cNvPr id="4" name="Google Shape;309;p27">
            <a:extLst>
              <a:ext uri="{FF2B5EF4-FFF2-40B4-BE49-F238E27FC236}">
                <a16:creationId xmlns:a16="http://schemas.microsoft.com/office/drawing/2014/main" id="{B97B19F6-BF44-164E-B1AF-45805D9B201E}"/>
              </a:ext>
            </a:extLst>
          </p:cNvPr>
          <p:cNvSpPr txBox="1">
            <a:spLocks/>
          </p:cNvSpPr>
          <p:nvPr/>
        </p:nvSpPr>
        <p:spPr>
          <a:xfrm>
            <a:off x="1162756" y="2392642"/>
            <a:ext cx="7282545"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eaLnBrk="1" fontAlgn="auto" hangingPunct="1">
              <a:buFont typeface="Arial" panose="020B0604020202020204" pitchFamily="34" charset="0"/>
              <a:buChar char="•"/>
            </a:pPr>
            <a:r>
              <a:rPr lang="en-US" sz="1800" kern="0" dirty="0"/>
              <a:t>Children might not be simply learning about gender based on what their parents tell them about their own gender or how they treat them early on (which would be about the gender associated with their assigned sex).</a:t>
            </a:r>
          </a:p>
          <a:p>
            <a:pPr eaLnBrk="1" fontAlgn="auto" hangingPunct="1">
              <a:buFont typeface="Arial" panose="020B0604020202020204" pitchFamily="34" charset="0"/>
              <a:buChar char="•"/>
            </a:pPr>
            <a:endParaRPr lang="en-US" sz="1800" kern="0" dirty="0"/>
          </a:p>
          <a:p>
            <a:pPr eaLnBrk="1" fontAlgn="auto" hangingPunct="1">
              <a:buFont typeface="Arial" panose="020B0604020202020204" pitchFamily="34" charset="0"/>
              <a:buChar char="•"/>
            </a:pPr>
            <a:r>
              <a:rPr lang="en-US" sz="1800" kern="0" dirty="0"/>
              <a:t>Instead, the findings suggest that children may be selectively attending to broader social messages regarding the gender they feel they are, from early ages.</a:t>
            </a:r>
          </a:p>
        </p:txBody>
      </p:sp>
      <p:sp>
        <p:nvSpPr>
          <p:cNvPr id="5" name="Google Shape;309;p27">
            <a:extLst>
              <a:ext uri="{FF2B5EF4-FFF2-40B4-BE49-F238E27FC236}">
                <a16:creationId xmlns:a16="http://schemas.microsoft.com/office/drawing/2014/main" id="{B5DC1FE7-6151-6446-AC57-0214B38FA320}"/>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2599336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EB05-5EF1-A245-8F8C-9FF1C2FC4142}"/>
              </a:ext>
            </a:extLst>
          </p:cNvPr>
          <p:cNvSpPr>
            <a:spLocks noGrp="1"/>
          </p:cNvSpPr>
          <p:nvPr>
            <p:ph type="title"/>
          </p:nvPr>
        </p:nvSpPr>
        <p:spPr>
          <a:xfrm>
            <a:off x="698700" y="1267211"/>
            <a:ext cx="7746600" cy="551100"/>
          </a:xfrm>
        </p:spPr>
        <p:txBody>
          <a:bodyPr/>
          <a:lstStyle/>
          <a:p>
            <a:r>
              <a:rPr lang="en-US" sz="4000" dirty="0"/>
              <a:t>DISCUSSION QUESTIONS </a:t>
            </a:r>
          </a:p>
        </p:txBody>
      </p:sp>
      <p:sp>
        <p:nvSpPr>
          <p:cNvPr id="3" name="Rectangle 2">
            <a:extLst>
              <a:ext uri="{FF2B5EF4-FFF2-40B4-BE49-F238E27FC236}">
                <a16:creationId xmlns:a16="http://schemas.microsoft.com/office/drawing/2014/main" id="{1423B140-252D-1A4A-921B-D3C18800B5C1}"/>
              </a:ext>
            </a:extLst>
          </p:cNvPr>
          <p:cNvSpPr/>
          <p:nvPr/>
        </p:nvSpPr>
        <p:spPr>
          <a:xfrm>
            <a:off x="698701" y="2200473"/>
            <a:ext cx="8086071" cy="4616648"/>
          </a:xfrm>
          <a:prstGeom prst="rect">
            <a:avLst/>
          </a:prstGeom>
        </p:spPr>
        <p:txBody>
          <a:bodyPr wrap="square">
            <a:spAutoFit/>
          </a:bodyPr>
          <a:lstStyle/>
          <a:p>
            <a:pPr eaLnBrk="1" fontAlgn="auto" hangingPunct="1">
              <a:spcBef>
                <a:spcPts val="0"/>
              </a:spcBef>
              <a:spcAft>
                <a:spcPts val="0"/>
              </a:spcAft>
              <a:buClr>
                <a:srgbClr val="000000"/>
              </a:buClr>
            </a:pPr>
            <a:r>
              <a:rPr lang="en-US" kern="0" dirty="0">
                <a:solidFill>
                  <a:srgbClr val="000000"/>
                </a:solidFill>
                <a:latin typeface="Abel" panose="02000506030000020004" pitchFamily="2" charset="0"/>
                <a:cs typeface="Arial"/>
                <a:sym typeface="Arial"/>
              </a:rPr>
              <a:t>The sample was from US and Canada and was skewed with more children being from homes with higher income and higher parental education. </a:t>
            </a:r>
            <a:r>
              <a:rPr lang="en-US" b="1" kern="0" dirty="0">
                <a:solidFill>
                  <a:srgbClr val="000000"/>
                </a:solidFill>
                <a:latin typeface="Abel" panose="02000506030000020004" pitchFamily="2" charset="0"/>
                <a:cs typeface="Arial"/>
                <a:sym typeface="Arial"/>
              </a:rPr>
              <a:t>Do you think these findings extend to other demographic groups and cultures? </a:t>
            </a:r>
          </a:p>
          <a:p>
            <a:pPr eaLnBrk="1" fontAlgn="auto" hangingPunct="1">
              <a:spcBef>
                <a:spcPts val="0"/>
              </a:spcBef>
              <a:spcAft>
                <a:spcPts val="0"/>
              </a:spcAft>
              <a:buClr>
                <a:srgbClr val="000000"/>
              </a:buClr>
            </a:pPr>
            <a:endParaRPr lang="en-US" kern="0" dirty="0">
              <a:solidFill>
                <a:srgbClr val="000000"/>
              </a:solidFill>
              <a:latin typeface="Abel" panose="02000506030000020004" pitchFamily="2" charset="0"/>
              <a:cs typeface="Arial"/>
              <a:sym typeface="Arial"/>
            </a:endParaRPr>
          </a:p>
          <a:p>
            <a:pPr eaLnBrk="1" fontAlgn="auto" hangingPunct="1">
              <a:spcBef>
                <a:spcPts val="0"/>
              </a:spcBef>
              <a:spcAft>
                <a:spcPts val="0"/>
              </a:spcAft>
              <a:buClr>
                <a:srgbClr val="000000"/>
              </a:buClr>
            </a:pPr>
            <a:r>
              <a:rPr lang="en-US" kern="0" dirty="0">
                <a:solidFill>
                  <a:srgbClr val="000000"/>
                </a:solidFill>
                <a:latin typeface="Abel" panose="02000506030000020004" pitchFamily="2" charset="0"/>
                <a:cs typeface="Arial"/>
                <a:sym typeface="Arial"/>
              </a:rPr>
              <a:t>The transgender participants in the study have all socially transitioned and lived in families that affirmed their child’s current gender identity. </a:t>
            </a:r>
            <a:r>
              <a:rPr lang="en-US" b="1" kern="0" dirty="0">
                <a:solidFill>
                  <a:srgbClr val="000000"/>
                </a:solidFill>
                <a:latin typeface="Abel" panose="02000506030000020004" pitchFamily="2" charset="0"/>
                <a:cs typeface="Arial"/>
                <a:sym typeface="Arial"/>
              </a:rPr>
              <a:t>How would these results differ if the researchers had studied children who identify as transgender but have not yet transitioned or who live in less supportive environments? </a:t>
            </a:r>
          </a:p>
          <a:p>
            <a:pPr eaLnBrk="1" fontAlgn="auto" hangingPunct="1">
              <a:spcBef>
                <a:spcPts val="0"/>
              </a:spcBef>
              <a:spcAft>
                <a:spcPts val="0"/>
              </a:spcAft>
              <a:buClr>
                <a:srgbClr val="000000"/>
              </a:buClr>
            </a:pPr>
            <a:endParaRPr lang="en-US" kern="0" dirty="0">
              <a:solidFill>
                <a:srgbClr val="000000"/>
              </a:solidFill>
              <a:latin typeface="Abel" panose="02000506030000020004" pitchFamily="2" charset="0"/>
              <a:cs typeface="Arial"/>
              <a:sym typeface="Arial"/>
            </a:endParaRPr>
          </a:p>
          <a:p>
            <a:pPr eaLnBrk="1" fontAlgn="auto" hangingPunct="1">
              <a:spcBef>
                <a:spcPts val="0"/>
              </a:spcBef>
              <a:spcAft>
                <a:spcPts val="0"/>
              </a:spcAft>
              <a:buClr>
                <a:srgbClr val="000000"/>
              </a:buClr>
            </a:pPr>
            <a:r>
              <a:rPr lang="en-US" kern="0" dirty="0">
                <a:solidFill>
                  <a:srgbClr val="000000"/>
                </a:solidFill>
                <a:latin typeface="Abel" panose="02000506030000020004" pitchFamily="2" charset="0"/>
                <a:cs typeface="Arial"/>
                <a:sym typeface="Arial"/>
              </a:rPr>
              <a:t>This study focused on children who use “he” and “she” pronouns exclusively and did not focus on nonbinary children (who are sometimes include in the broader societal use of the word “transgender”). </a:t>
            </a:r>
            <a:r>
              <a:rPr lang="en-US" b="1" kern="0" dirty="0">
                <a:solidFill>
                  <a:srgbClr val="000000"/>
                </a:solidFill>
                <a:latin typeface="Abel" panose="02000506030000020004" pitchFamily="2" charset="0"/>
                <a:cs typeface="Arial"/>
                <a:sym typeface="Arial"/>
              </a:rPr>
              <a:t>How would the results differ if nonbinary children had been included? </a:t>
            </a:r>
          </a:p>
          <a:p>
            <a:pPr eaLnBrk="1" fontAlgn="auto" hangingPunct="1">
              <a:spcBef>
                <a:spcPts val="0"/>
              </a:spcBef>
              <a:spcAft>
                <a:spcPts val="0"/>
              </a:spcAft>
              <a:buClr>
                <a:srgbClr val="000000"/>
              </a:buClr>
            </a:pPr>
            <a:endParaRPr lang="en-US" sz="1400" kern="0" dirty="0">
              <a:solidFill>
                <a:srgbClr val="000000"/>
              </a:solidFill>
              <a:latin typeface="Arial"/>
              <a:cs typeface="Arial"/>
              <a:sym typeface="Arial"/>
            </a:endParaRPr>
          </a:p>
          <a:p>
            <a:pPr eaLnBrk="1" fontAlgn="auto" hangingPunct="1">
              <a:spcBef>
                <a:spcPts val="0"/>
              </a:spcBef>
              <a:spcAft>
                <a:spcPts val="0"/>
              </a:spcAft>
              <a:buClr>
                <a:srgbClr val="000000"/>
              </a:buClr>
            </a:pPr>
            <a:endParaRPr lang="en-US" sz="1400" kern="0" dirty="0">
              <a:solidFill>
                <a:srgbClr val="000000"/>
              </a:solidFill>
              <a:latin typeface="Arial"/>
              <a:cs typeface="Arial"/>
              <a:sym typeface="Arial"/>
            </a:endParaRPr>
          </a:p>
          <a:p>
            <a:pPr eaLnBrk="1" fontAlgn="auto" hangingPunct="1">
              <a:spcBef>
                <a:spcPts val="0"/>
              </a:spcBef>
              <a:spcAft>
                <a:spcPts val="0"/>
              </a:spcAft>
              <a:buClr>
                <a:srgbClr val="000000"/>
              </a:buClr>
            </a:pPr>
            <a:endParaRPr lang="en-US" sz="1400" kern="0" dirty="0">
              <a:solidFill>
                <a:srgbClr val="000000"/>
              </a:solidFill>
              <a:latin typeface="Arial"/>
              <a:cs typeface="Arial"/>
              <a:sym typeface="Arial"/>
            </a:endParaRPr>
          </a:p>
        </p:txBody>
      </p:sp>
      <p:sp>
        <p:nvSpPr>
          <p:cNvPr id="4" name="Google Shape;309;p27">
            <a:extLst>
              <a:ext uri="{FF2B5EF4-FFF2-40B4-BE49-F238E27FC236}">
                <a16:creationId xmlns:a16="http://schemas.microsoft.com/office/drawing/2014/main" id="{1BE66E62-CD8A-B040-B1BB-4279F45D2C41}"/>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10352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8717C1-643F-2241-9914-F1EC9F151617}"/>
              </a:ext>
            </a:extLst>
          </p:cNvPr>
          <p:cNvPicPr>
            <a:picLocks noChangeAspect="1"/>
          </p:cNvPicPr>
          <p:nvPr/>
        </p:nvPicPr>
        <p:blipFill>
          <a:blip r:embed="rId3"/>
          <a:stretch>
            <a:fillRect/>
          </a:stretch>
        </p:blipFill>
        <p:spPr>
          <a:xfrm>
            <a:off x="1084990" y="857250"/>
            <a:ext cx="7360311" cy="5143500"/>
          </a:xfrm>
          <a:prstGeom prst="rect">
            <a:avLst/>
          </a:prstGeom>
        </p:spPr>
      </p:pic>
      <p:sp>
        <p:nvSpPr>
          <p:cNvPr id="4" name="Rectangle 3">
            <a:extLst>
              <a:ext uri="{FF2B5EF4-FFF2-40B4-BE49-F238E27FC236}">
                <a16:creationId xmlns:a16="http://schemas.microsoft.com/office/drawing/2014/main" id="{8F66144C-8ACC-2940-B6AF-A8916EED3D8B}"/>
              </a:ext>
            </a:extLst>
          </p:cNvPr>
          <p:cNvSpPr/>
          <p:nvPr/>
        </p:nvSpPr>
        <p:spPr>
          <a:xfrm>
            <a:off x="1371601" y="4765222"/>
            <a:ext cx="4310743" cy="304800"/>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US" sz="1400" kern="0">
              <a:solidFill>
                <a:srgbClr val="FFEBEB"/>
              </a:solidFill>
              <a:latin typeface="Arial"/>
              <a:sym typeface="Arial"/>
            </a:endParaRPr>
          </a:p>
        </p:txBody>
      </p:sp>
      <p:sp>
        <p:nvSpPr>
          <p:cNvPr id="5" name="Rectangle 4">
            <a:extLst>
              <a:ext uri="{FF2B5EF4-FFF2-40B4-BE49-F238E27FC236}">
                <a16:creationId xmlns:a16="http://schemas.microsoft.com/office/drawing/2014/main" id="{64F93ACF-BA37-C94C-AF95-C17B5E20819E}"/>
              </a:ext>
            </a:extLst>
          </p:cNvPr>
          <p:cNvSpPr/>
          <p:nvPr/>
        </p:nvSpPr>
        <p:spPr>
          <a:xfrm>
            <a:off x="1371601" y="5382986"/>
            <a:ext cx="4310743" cy="111578"/>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US" sz="1400" kern="0">
              <a:solidFill>
                <a:srgbClr val="FFEBEB"/>
              </a:solidFill>
              <a:latin typeface="Arial"/>
              <a:sym typeface="Arial"/>
            </a:endParaRPr>
          </a:p>
        </p:txBody>
      </p:sp>
      <p:sp>
        <p:nvSpPr>
          <p:cNvPr id="6" name="Rectangle 5">
            <a:extLst>
              <a:ext uri="{FF2B5EF4-FFF2-40B4-BE49-F238E27FC236}">
                <a16:creationId xmlns:a16="http://schemas.microsoft.com/office/drawing/2014/main" id="{6E9691D4-7C2C-1040-8515-7C1EFE84581E}"/>
              </a:ext>
            </a:extLst>
          </p:cNvPr>
          <p:cNvSpPr/>
          <p:nvPr/>
        </p:nvSpPr>
        <p:spPr>
          <a:xfrm>
            <a:off x="1371601" y="1575708"/>
            <a:ext cx="4310743" cy="130629"/>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US" sz="1400" kern="0">
              <a:solidFill>
                <a:srgbClr val="FFEBEB"/>
              </a:solidFill>
              <a:latin typeface="Arial"/>
              <a:sym typeface="Arial"/>
            </a:endParaRPr>
          </a:p>
        </p:txBody>
      </p:sp>
      <p:sp>
        <p:nvSpPr>
          <p:cNvPr id="7" name="Rectangle 6">
            <a:extLst>
              <a:ext uri="{FF2B5EF4-FFF2-40B4-BE49-F238E27FC236}">
                <a16:creationId xmlns:a16="http://schemas.microsoft.com/office/drawing/2014/main" id="{27708E4A-5DA3-A34F-B634-FB1261CD7C54}"/>
              </a:ext>
            </a:extLst>
          </p:cNvPr>
          <p:cNvSpPr/>
          <p:nvPr/>
        </p:nvSpPr>
        <p:spPr>
          <a:xfrm>
            <a:off x="1371601" y="3643993"/>
            <a:ext cx="4310743" cy="304800"/>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US" sz="1400" kern="0">
              <a:solidFill>
                <a:srgbClr val="FFEBEB"/>
              </a:solidFill>
              <a:latin typeface="Arial"/>
              <a:sym typeface="Arial"/>
            </a:endParaRPr>
          </a:p>
        </p:txBody>
      </p:sp>
    </p:spTree>
    <p:extLst>
      <p:ext uri="{BB962C8B-B14F-4D97-AF65-F5344CB8AC3E}">
        <p14:creationId xmlns:p14="http://schemas.microsoft.com/office/powerpoint/2010/main" val="35698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issues</a:t>
            </a:r>
          </a:p>
        </p:txBody>
      </p:sp>
      <p:sp>
        <p:nvSpPr>
          <p:cNvPr id="3" name="Content Placeholder 2"/>
          <p:cNvSpPr>
            <a:spLocks noGrp="1"/>
          </p:cNvSpPr>
          <p:nvPr>
            <p:ph idx="1"/>
          </p:nvPr>
        </p:nvSpPr>
        <p:spPr/>
        <p:txBody>
          <a:bodyPr>
            <a:normAutofit lnSpcReduction="10000"/>
          </a:bodyPr>
          <a:lstStyle/>
          <a:p>
            <a:r>
              <a:rPr lang="en-US" dirty="0" err="1"/>
              <a:t>Cherlin</a:t>
            </a:r>
            <a:r>
              <a:rPr lang="en-US" dirty="0"/>
              <a:t> et al. (1998), children born in 1958 in Great Britain. </a:t>
            </a:r>
          </a:p>
          <a:p>
            <a:r>
              <a:rPr lang="en-US" dirty="0"/>
              <a:t>Prior to their parents’ divorce, individuals whose parents eventually divorced had more internalizing and externalizing problems than did individuals whose parents did not divorce.</a:t>
            </a:r>
          </a:p>
          <a:p>
            <a:r>
              <a:rPr lang="en-US" dirty="0"/>
              <a:t>However, divorce itself also contributed to higher levels of long-term internalizing and externalizing problems into adulthood.</a:t>
            </a:r>
          </a:p>
        </p:txBody>
      </p:sp>
    </p:spTree>
    <p:extLst>
      <p:ext uri="{BB962C8B-B14F-4D97-AF65-F5344CB8AC3E}">
        <p14:creationId xmlns:p14="http://schemas.microsoft.com/office/powerpoint/2010/main" val="363480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Subsequent divorce</a:t>
            </a:r>
          </a:p>
        </p:txBody>
      </p:sp>
      <p:sp>
        <p:nvSpPr>
          <p:cNvPr id="3" name="Content Placeholder 2"/>
          <p:cNvSpPr>
            <a:spLocks noGrp="1"/>
          </p:cNvSpPr>
          <p:nvPr>
            <p:ph idx="1"/>
          </p:nvPr>
        </p:nvSpPr>
        <p:spPr/>
        <p:txBody>
          <a:bodyPr>
            <a:normAutofit/>
          </a:bodyPr>
          <a:lstStyle/>
          <a:p>
            <a:r>
              <a:rPr lang="en-US" dirty="0"/>
              <a:t>Intergenerational studies suggest that parental divorce doubles the risk that one’s own marriage will end in divorce, in part because individuals whose parents have divorced are less likely to view marriage as a lifelong commitment (Amato &amp; </a:t>
            </a:r>
            <a:r>
              <a:rPr lang="en-US" dirty="0" err="1"/>
              <a:t>DeBoer</a:t>
            </a:r>
            <a:r>
              <a:rPr lang="en-US" dirty="0"/>
              <a:t>, 2001); the risk is exacerbated if both spouses experienced their parents’ divorce (Hetherington &amp; Elmore, 2004).</a:t>
            </a:r>
          </a:p>
          <a:p>
            <a:endParaRPr lang="en-US" dirty="0"/>
          </a:p>
        </p:txBody>
      </p:sp>
    </p:spTree>
    <p:extLst>
      <p:ext uri="{BB962C8B-B14F-4D97-AF65-F5344CB8AC3E}">
        <p14:creationId xmlns:p14="http://schemas.microsoft.com/office/powerpoint/2010/main" val="100079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Lansford (2009) – Parental Divorce</a:t>
            </a:r>
          </a:p>
        </p:txBody>
      </p:sp>
      <p:sp>
        <p:nvSpPr>
          <p:cNvPr id="3" name="Content Placeholder 2"/>
          <p:cNvSpPr>
            <a:spLocks noGrp="1"/>
          </p:cNvSpPr>
          <p:nvPr>
            <p:ph idx="1"/>
          </p:nvPr>
        </p:nvSpPr>
        <p:spPr>
          <a:xfrm>
            <a:off x="457200" y="1524000"/>
            <a:ext cx="8229600" cy="5181600"/>
          </a:xfrm>
        </p:spPr>
        <p:txBody>
          <a:bodyPr/>
          <a:lstStyle/>
          <a:p>
            <a:r>
              <a:rPr lang="en-US" dirty="0"/>
              <a:t>Mixed results suggest some, but not all, children are negatively impacted by divorce</a:t>
            </a:r>
          </a:p>
          <a:p>
            <a:pPr lvl="1"/>
            <a:r>
              <a:rPr lang="en-US" i="1" dirty="0"/>
              <a:t>Moderating factors that differentiate those who are most affected?</a:t>
            </a:r>
          </a:p>
          <a:p>
            <a:r>
              <a:rPr lang="en-US" dirty="0"/>
              <a:t>To link to policy and intervention need to better understand mediating factors</a:t>
            </a:r>
          </a:p>
          <a:p>
            <a:endParaRPr lang="en-US" dirty="0"/>
          </a:p>
        </p:txBody>
      </p:sp>
      <p:sp>
        <p:nvSpPr>
          <p:cNvPr id="9" name="Oval 8"/>
          <p:cNvSpPr/>
          <p:nvPr/>
        </p:nvSpPr>
        <p:spPr>
          <a:xfrm>
            <a:off x="609600" y="5181600"/>
            <a:ext cx="1295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Divorce</a:t>
            </a:r>
          </a:p>
        </p:txBody>
      </p:sp>
      <p:sp>
        <p:nvSpPr>
          <p:cNvPr id="11" name="Oval 10"/>
          <p:cNvSpPr/>
          <p:nvPr/>
        </p:nvSpPr>
        <p:spPr>
          <a:xfrm>
            <a:off x="2743200" y="4648200"/>
            <a:ext cx="29718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Gender, age, ethnicity, prior adjustment/</a:t>
            </a:r>
          </a:p>
          <a:p>
            <a:pPr algn="ctr"/>
            <a:r>
              <a:rPr lang="en-US" dirty="0"/>
              <a:t>Competence, </a:t>
            </a:r>
            <a:r>
              <a:rPr lang="en-US" dirty="0" err="1"/>
              <a:t>interparent</a:t>
            </a:r>
            <a:r>
              <a:rPr lang="en-US" dirty="0"/>
              <a:t> conflict, subsequent parenting</a:t>
            </a:r>
          </a:p>
        </p:txBody>
      </p:sp>
      <p:sp>
        <p:nvSpPr>
          <p:cNvPr id="12" name="Oval 11"/>
          <p:cNvSpPr/>
          <p:nvPr/>
        </p:nvSpPr>
        <p:spPr>
          <a:xfrm>
            <a:off x="6477000" y="51816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Child Outcomes</a:t>
            </a:r>
          </a:p>
        </p:txBody>
      </p:sp>
      <p:cxnSp>
        <p:nvCxnSpPr>
          <p:cNvPr id="13" name="Straight Arrow Connector 12"/>
          <p:cNvCxnSpPr>
            <a:stCxn id="9" idx="6"/>
            <a:endCxn id="11" idx="2"/>
          </p:cNvCxnSpPr>
          <p:nvPr/>
        </p:nvCxnSpPr>
        <p:spPr>
          <a:xfrm>
            <a:off x="1905000" y="5638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6"/>
            <a:endCxn id="12" idx="2"/>
          </p:cNvCxnSpPr>
          <p:nvPr/>
        </p:nvCxnSpPr>
        <p:spPr>
          <a:xfrm>
            <a:off x="5715000" y="56388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63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Legal Issues</a:t>
            </a:r>
          </a:p>
        </p:txBody>
      </p:sp>
      <p:sp>
        <p:nvSpPr>
          <p:cNvPr id="3" name="Content Placeholder 2"/>
          <p:cNvSpPr>
            <a:spLocks noGrp="1"/>
          </p:cNvSpPr>
          <p:nvPr>
            <p:ph idx="1"/>
          </p:nvPr>
        </p:nvSpPr>
        <p:spPr/>
        <p:txBody>
          <a:bodyPr/>
          <a:lstStyle/>
          <a:p>
            <a:r>
              <a:rPr lang="en-US" dirty="0"/>
              <a:t>No-fault vs. Fault-based divorces</a:t>
            </a:r>
          </a:p>
          <a:p>
            <a:r>
              <a:rPr lang="en-US" dirty="0"/>
              <a:t>Custody Policies</a:t>
            </a:r>
          </a:p>
          <a:p>
            <a:pPr lvl="1"/>
            <a:r>
              <a:rPr lang="en-US" dirty="0"/>
              <a:t>How much time with each parent?</a:t>
            </a:r>
          </a:p>
          <a:p>
            <a:pPr lvl="1"/>
            <a:r>
              <a:rPr lang="en-US" dirty="0"/>
              <a:t>Legal vs. physical custody</a:t>
            </a:r>
          </a:p>
          <a:p>
            <a:pPr lvl="2"/>
            <a:r>
              <a:rPr lang="en-US" dirty="0"/>
              <a:t>Joint custody has been associated with better adjustment</a:t>
            </a:r>
          </a:p>
          <a:p>
            <a:r>
              <a:rPr lang="en-US" dirty="0"/>
              <a:t>Child Support and Alimony</a:t>
            </a:r>
          </a:p>
          <a:p>
            <a:pPr lvl="1"/>
            <a:endParaRPr lang="en-US" dirty="0"/>
          </a:p>
        </p:txBody>
      </p:sp>
    </p:spTree>
    <p:extLst>
      <p:ext uri="{BB962C8B-B14F-4D97-AF65-F5344CB8AC3E}">
        <p14:creationId xmlns:p14="http://schemas.microsoft.com/office/powerpoint/2010/main" val="49944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Protecting Children From the Consequences of Divorce: A Longitudinal Study of the Effects of Parenting on Children’s Coping</a:t>
            </a:r>
          </a:p>
        </p:txBody>
      </p:sp>
      <p:sp>
        <p:nvSpPr>
          <p:cNvPr id="3" name="Content Placeholder 2"/>
          <p:cNvSpPr>
            <a:spLocks noGrp="1"/>
          </p:cNvSpPr>
          <p:nvPr>
            <p:ph idx="1"/>
          </p:nvPr>
        </p:nvSpPr>
        <p:spPr>
          <a:xfrm>
            <a:off x="914400" y="2119257"/>
            <a:ext cx="7467600" cy="3603812"/>
          </a:xfrm>
        </p:spPr>
        <p:txBody>
          <a:bodyPr>
            <a:normAutofit fontScale="92500"/>
          </a:bodyPr>
          <a:lstStyle/>
          <a:p>
            <a:r>
              <a:rPr lang="en-US" dirty="0"/>
              <a:t>Do intervention-induced changes in mother–child relationship quality and discipline lead to short-term (6 months) and long-term (6 years) changes in children’s coping processes in 240 youth (9–12 years)? </a:t>
            </a:r>
          </a:p>
          <a:p>
            <a:r>
              <a:rPr lang="en-US" dirty="0"/>
              <a:t>Three-wave prospective mediational analyses revealed that intervention-induced improvements in relationship quality </a:t>
            </a:r>
            <a:r>
              <a:rPr lang="en-US" dirty="0">
                <a:sym typeface="Wingdings" panose="05000000000000000000" pitchFamily="2" charset="2"/>
              </a:rPr>
              <a:t>led to:</a:t>
            </a:r>
            <a:endParaRPr lang="en-US" dirty="0"/>
          </a:p>
          <a:p>
            <a:r>
              <a:rPr lang="en-US" b="1" dirty="0"/>
              <a:t>Increases in </a:t>
            </a:r>
            <a:r>
              <a:rPr lang="en-US" b="1" i="1" dirty="0"/>
              <a:t>coping efficacy at 6 months and to increases in coping efficacy and active coping at 6 years. </a:t>
            </a:r>
          </a:p>
        </p:txBody>
      </p:sp>
      <p:sp>
        <p:nvSpPr>
          <p:cNvPr id="4" name="Rectangle 3"/>
          <p:cNvSpPr/>
          <p:nvPr/>
        </p:nvSpPr>
        <p:spPr>
          <a:xfrm>
            <a:off x="2971800" y="5701298"/>
            <a:ext cx="5257800" cy="553998"/>
          </a:xfrm>
          <a:prstGeom prst="rect">
            <a:avLst/>
          </a:prstGeom>
        </p:spPr>
        <p:txBody>
          <a:bodyPr wrap="square">
            <a:spAutoFit/>
          </a:bodyPr>
          <a:lstStyle/>
          <a:p>
            <a:pPr marL="438912" lvl="0" indent="-320040" eaLnBrk="1" fontAlgn="auto" hangingPunct="1">
              <a:spcBef>
                <a:spcPts val="0"/>
              </a:spcBef>
              <a:spcAft>
                <a:spcPts val="0"/>
              </a:spcAft>
              <a:buClr>
                <a:srgbClr val="F0AD00"/>
              </a:buClr>
              <a:buSzPct val="80000"/>
              <a:buFont typeface="Wingdings 2"/>
              <a:buChar char=""/>
            </a:pPr>
            <a:r>
              <a:rPr lang="en-US" sz="1000" dirty="0" err="1">
                <a:solidFill>
                  <a:prstClr val="black"/>
                </a:solidFill>
                <a:latin typeface="Corbel"/>
              </a:rPr>
              <a:t>Vélez</a:t>
            </a:r>
            <a:r>
              <a:rPr lang="en-US" sz="1000" dirty="0">
                <a:solidFill>
                  <a:prstClr val="black"/>
                </a:solidFill>
                <a:latin typeface="Corbel"/>
              </a:rPr>
              <a:t>, C. E., S. A. </a:t>
            </a:r>
            <a:r>
              <a:rPr lang="en-US" sz="1000" dirty="0" err="1">
                <a:solidFill>
                  <a:prstClr val="black"/>
                </a:solidFill>
                <a:latin typeface="Corbel"/>
              </a:rPr>
              <a:t>Wolchik</a:t>
            </a:r>
            <a:r>
              <a:rPr lang="en-US" sz="1000" dirty="0">
                <a:solidFill>
                  <a:prstClr val="black"/>
                </a:solidFill>
                <a:latin typeface="Corbel"/>
              </a:rPr>
              <a:t>, J.-Y. </a:t>
            </a:r>
            <a:r>
              <a:rPr lang="en-US" sz="1000" dirty="0" err="1">
                <a:solidFill>
                  <a:prstClr val="black"/>
                </a:solidFill>
                <a:latin typeface="Corbel"/>
              </a:rPr>
              <a:t>Tein</a:t>
            </a:r>
            <a:r>
              <a:rPr lang="en-US" sz="1000" dirty="0">
                <a:solidFill>
                  <a:prstClr val="black"/>
                </a:solidFill>
                <a:latin typeface="Corbel"/>
              </a:rPr>
              <a:t> and I. Sandler (2011). "Protecting Children From the Consequences of Divorce: A Longitudinal Study of the Effects of Parenting on Children’s Coping Processes." </a:t>
            </a:r>
            <a:r>
              <a:rPr lang="en-US" sz="1000" u="sng" dirty="0">
                <a:solidFill>
                  <a:prstClr val="black"/>
                </a:solidFill>
                <a:latin typeface="Corbel"/>
              </a:rPr>
              <a:t>Child Development </a:t>
            </a:r>
            <a:r>
              <a:rPr lang="en-US" sz="1000" b="1" u="sng" dirty="0">
                <a:solidFill>
                  <a:prstClr val="black"/>
                </a:solidFill>
                <a:latin typeface="Corbel"/>
              </a:rPr>
              <a:t>82(1): 244-257.</a:t>
            </a:r>
          </a:p>
        </p:txBody>
      </p:sp>
      <p:sp>
        <p:nvSpPr>
          <p:cNvPr id="5" name="Rectangle 4"/>
          <p:cNvSpPr/>
          <p:nvPr/>
        </p:nvSpPr>
        <p:spPr>
          <a:xfrm>
            <a:off x="369888" y="9081185"/>
            <a:ext cx="4572000" cy="646331"/>
          </a:xfrm>
          <a:prstGeom prst="rect">
            <a:avLst/>
          </a:prstGeom>
        </p:spPr>
        <p:txBody>
          <a:bodyPr>
            <a:spAutoFit/>
          </a:bodyPr>
          <a:lstStyle/>
          <a:p>
            <a:r>
              <a:rPr lang="en-US" dirty="0"/>
              <a:t>Tests of the mediated effects were significant for all 3 indirect paths. </a:t>
            </a:r>
          </a:p>
        </p:txBody>
      </p:sp>
      <p:sp>
        <p:nvSpPr>
          <p:cNvPr id="6" name="Rectangle 5"/>
          <p:cNvSpPr/>
          <p:nvPr/>
        </p:nvSpPr>
        <p:spPr>
          <a:xfrm>
            <a:off x="9218613" y="3316199"/>
            <a:ext cx="4572000" cy="1200329"/>
          </a:xfrm>
          <a:prstGeom prst="rect">
            <a:avLst/>
          </a:prstGeom>
        </p:spPr>
        <p:txBody>
          <a:bodyPr>
            <a:spAutoFit/>
          </a:bodyPr>
          <a:lstStyle/>
          <a:p>
            <a:r>
              <a:rPr lang="en-US" dirty="0"/>
              <a:t>Randomized, experimental trial of a parenting-focused preventive intervention designed to improve children’s </a:t>
            </a:r>
            <a:r>
              <a:rPr lang="en-US" dirty="0" err="1"/>
              <a:t>postdivorce</a:t>
            </a:r>
            <a:r>
              <a:rPr lang="en-US" dirty="0"/>
              <a:t> adjustment. </a:t>
            </a:r>
          </a:p>
        </p:txBody>
      </p:sp>
    </p:spTree>
    <p:extLst>
      <p:ext uri="{BB962C8B-B14F-4D97-AF65-F5344CB8AC3E}">
        <p14:creationId xmlns:p14="http://schemas.microsoft.com/office/powerpoint/2010/main" val="188097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15" t="14567" r="26869" b="29246"/>
          <a:stretch/>
        </p:blipFill>
        <p:spPr bwMode="auto">
          <a:xfrm>
            <a:off x="272473" y="457199"/>
            <a:ext cx="8672688" cy="5867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20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a:t>
            </a:r>
          </a:p>
        </p:txBody>
      </p:sp>
      <p:sp>
        <p:nvSpPr>
          <p:cNvPr id="3" name="Content Placeholder 2"/>
          <p:cNvSpPr>
            <a:spLocks noGrp="1"/>
          </p:cNvSpPr>
          <p:nvPr>
            <p:ph idx="1"/>
          </p:nvPr>
        </p:nvSpPr>
        <p:spPr/>
        <p:txBody>
          <a:bodyPr/>
          <a:lstStyle/>
          <a:p>
            <a:r>
              <a:rPr lang="en-US" dirty="0"/>
              <a:t>NICHD Study of Early Child Care and Youth Development</a:t>
            </a:r>
          </a:p>
          <a:p>
            <a:pPr lvl="1"/>
            <a:r>
              <a:rPr lang="en-US" dirty="0"/>
              <a:t>1,364 children across 10 sites in United States</a:t>
            </a:r>
          </a:p>
          <a:p>
            <a:pPr lvl="1"/>
            <a:r>
              <a:rPr lang="en-US" dirty="0"/>
              <a:t>Followed from 1 month old to fifth grade</a:t>
            </a:r>
          </a:p>
          <a:p>
            <a:r>
              <a:rPr lang="en-US" dirty="0"/>
              <a:t>723 children selected who had lived with two parents at 54 months of age</a:t>
            </a:r>
          </a:p>
          <a:p>
            <a:pPr lvl="1"/>
            <a:r>
              <a:rPr lang="en-US" dirty="0"/>
              <a:t>Parents did not need to be married or biologically related to children</a:t>
            </a:r>
          </a:p>
          <a:p>
            <a:pPr lvl="1"/>
            <a:endParaRPr lang="en-US" dirty="0"/>
          </a:p>
        </p:txBody>
      </p:sp>
    </p:spTree>
    <p:extLst>
      <p:ext uri="{BB962C8B-B14F-4D97-AF65-F5344CB8AC3E}">
        <p14:creationId xmlns:p14="http://schemas.microsoft.com/office/powerpoint/2010/main" val="408389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sp>
        <p:nvSpPr>
          <p:cNvPr id="3" name="Content Placeholder 2"/>
          <p:cNvSpPr>
            <a:spLocks noGrp="1"/>
          </p:cNvSpPr>
          <p:nvPr>
            <p:ph idx="1"/>
          </p:nvPr>
        </p:nvSpPr>
        <p:spPr>
          <a:xfrm>
            <a:off x="304800" y="1524000"/>
            <a:ext cx="8534400" cy="5181600"/>
          </a:xfrm>
        </p:spPr>
        <p:txBody>
          <a:bodyPr>
            <a:noAutofit/>
          </a:bodyPr>
          <a:lstStyle/>
          <a:p>
            <a:r>
              <a:rPr lang="en-US" sz="2000" dirty="0"/>
              <a:t>Supportiveness measured at 54 months old</a:t>
            </a:r>
          </a:p>
          <a:p>
            <a:pPr lvl="1"/>
            <a:r>
              <a:rPr lang="en-US" sz="2000" dirty="0"/>
              <a:t>Maternal Supportiveness</a:t>
            </a:r>
          </a:p>
          <a:p>
            <a:pPr lvl="2"/>
            <a:r>
              <a:rPr lang="en-US" sz="1800" dirty="0"/>
              <a:t>15 minute videotaped interaction with mother during a laboratory visit</a:t>
            </a:r>
          </a:p>
          <a:p>
            <a:pPr lvl="2"/>
            <a:r>
              <a:rPr lang="en-US" sz="1800" dirty="0"/>
              <a:t>Three tasks</a:t>
            </a:r>
          </a:p>
          <a:p>
            <a:pPr lvl="3"/>
            <a:r>
              <a:rPr lang="en-US" sz="1600" dirty="0"/>
              <a:t>Maze on Etch-A-Sketch (challenging task)</a:t>
            </a:r>
          </a:p>
          <a:p>
            <a:pPr lvl="3"/>
            <a:r>
              <a:rPr lang="en-US" sz="1600" dirty="0"/>
              <a:t>Constructing towers using blocks  (challenging task)</a:t>
            </a:r>
          </a:p>
          <a:p>
            <a:pPr lvl="3"/>
            <a:r>
              <a:rPr lang="en-US" sz="1600" dirty="0"/>
              <a:t>Play with puppets (free play)</a:t>
            </a:r>
          </a:p>
          <a:p>
            <a:pPr lvl="1"/>
            <a:r>
              <a:rPr lang="en-US" sz="2000" dirty="0"/>
              <a:t>Paternal Supportiveness</a:t>
            </a:r>
          </a:p>
          <a:p>
            <a:pPr lvl="2"/>
            <a:r>
              <a:rPr lang="en-US" sz="1800" dirty="0"/>
              <a:t>15 minute videotaped interaction with father during home visit</a:t>
            </a:r>
          </a:p>
          <a:p>
            <a:pPr lvl="2"/>
            <a:r>
              <a:rPr lang="en-US" sz="1800" dirty="0"/>
              <a:t>Two tasks</a:t>
            </a:r>
          </a:p>
          <a:p>
            <a:pPr lvl="3"/>
            <a:r>
              <a:rPr lang="en-US" sz="1600" dirty="0"/>
              <a:t>Build structure with chutes and ramps for marbles to run though (challenging task)</a:t>
            </a:r>
          </a:p>
          <a:p>
            <a:pPr lvl="3"/>
            <a:r>
              <a:rPr lang="en-US" sz="1600" dirty="0"/>
              <a:t>Play with animals and jungle toys (free play)</a:t>
            </a:r>
          </a:p>
          <a:p>
            <a:pPr lvl="1"/>
            <a:r>
              <a:rPr lang="en-US" sz="2000" dirty="0"/>
              <a:t>Coded using 7-point scale</a:t>
            </a:r>
          </a:p>
          <a:p>
            <a:pPr lvl="2"/>
            <a:r>
              <a:rPr lang="en-US" sz="1800" dirty="0"/>
              <a:t>Supportive Presence</a:t>
            </a:r>
          </a:p>
          <a:p>
            <a:pPr lvl="2"/>
            <a:r>
              <a:rPr lang="en-US" sz="1800" dirty="0"/>
              <a:t>Stimulation of Cognitive Development</a:t>
            </a:r>
          </a:p>
        </p:txBody>
      </p:sp>
    </p:spTree>
    <p:extLst>
      <p:ext uri="{BB962C8B-B14F-4D97-AF65-F5344CB8AC3E}">
        <p14:creationId xmlns:p14="http://schemas.microsoft.com/office/powerpoint/2010/main" val="1431589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sp>
        <p:nvSpPr>
          <p:cNvPr id="3" name="Content Placeholder 2"/>
          <p:cNvSpPr>
            <a:spLocks noGrp="1"/>
          </p:cNvSpPr>
          <p:nvPr>
            <p:ph idx="1"/>
          </p:nvPr>
        </p:nvSpPr>
        <p:spPr/>
        <p:txBody>
          <a:bodyPr/>
          <a:lstStyle/>
          <a:p>
            <a:r>
              <a:rPr lang="en-US" dirty="0"/>
              <a:t>Academic Outcomes</a:t>
            </a:r>
          </a:p>
          <a:p>
            <a:pPr lvl="1"/>
            <a:r>
              <a:rPr lang="en-US" dirty="0"/>
              <a:t>Teacher report measures in first grade and kindergarten</a:t>
            </a:r>
          </a:p>
          <a:p>
            <a:pPr lvl="1"/>
            <a:r>
              <a:rPr lang="en-US" dirty="0"/>
              <a:t>Letter-Word Identification and Applied Problems from WJA administered during first grade</a:t>
            </a:r>
          </a:p>
          <a:p>
            <a:r>
              <a:rPr lang="en-US" dirty="0"/>
              <a:t>Social Outcomes</a:t>
            </a:r>
          </a:p>
          <a:p>
            <a:pPr lvl="1"/>
            <a:r>
              <a:rPr lang="en-US" dirty="0"/>
              <a:t>Kindergarten and first grade teachers rated </a:t>
            </a:r>
            <a:r>
              <a:rPr lang="en-US"/>
              <a:t>social competency</a:t>
            </a:r>
            <a:endParaRPr lang="en-US" dirty="0"/>
          </a:p>
        </p:txBody>
      </p:sp>
    </p:spTree>
    <p:extLst>
      <p:ext uri="{BB962C8B-B14F-4D97-AF65-F5344CB8AC3E}">
        <p14:creationId xmlns:p14="http://schemas.microsoft.com/office/powerpoint/2010/main" val="329294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 and identity</a:t>
            </a:r>
          </a:p>
        </p:txBody>
      </p:sp>
      <p:sp>
        <p:nvSpPr>
          <p:cNvPr id="3" name="Content Placeholder 2"/>
          <p:cNvSpPr>
            <a:spLocks noGrp="1"/>
          </p:cNvSpPr>
          <p:nvPr>
            <p:ph idx="1"/>
          </p:nvPr>
        </p:nvSpPr>
        <p:spPr/>
        <p:txBody>
          <a:bodyPr>
            <a:normAutofit fontScale="85000" lnSpcReduction="10000"/>
          </a:bodyPr>
          <a:lstStyle/>
          <a:p>
            <a:r>
              <a:rPr lang="en-US" dirty="0">
                <a:latin typeface="+mj-lt"/>
                <a:hlinkClick r:id="rId2"/>
              </a:rPr>
              <a:t>Parental divorce and children’s adjustment. </a:t>
            </a:r>
            <a:endParaRPr lang="en-US" dirty="0">
              <a:latin typeface="+mj-lt"/>
            </a:endParaRPr>
          </a:p>
          <a:p>
            <a:pPr lvl="1">
              <a:spcBef>
                <a:spcPts val="0"/>
              </a:spcBef>
            </a:pPr>
            <a:r>
              <a:rPr lang="en-US" dirty="0">
                <a:latin typeface="+mj-lt"/>
                <a:hlinkClick r:id="rId3"/>
              </a:rPr>
              <a:t>When fathers' supportiveness matters most: Maternal and paternal parenting and school readiness</a:t>
            </a:r>
            <a:r>
              <a:rPr lang="en-US" dirty="0">
                <a:latin typeface="+mj-lt"/>
              </a:rPr>
              <a:t>.</a:t>
            </a:r>
          </a:p>
          <a:p>
            <a:r>
              <a:rPr lang="en-US" dirty="0"/>
              <a:t>No Differences? Meta-Analytic Comparisons of Psychological Adjustment in Children of Gay Fathers and Heterosexual Parents</a:t>
            </a:r>
            <a:endParaRPr lang="en-US" dirty="0">
              <a:latin typeface="+mj-lt"/>
            </a:endParaRPr>
          </a:p>
          <a:p>
            <a:pPr lvl="1">
              <a:spcBef>
                <a:spcPts val="0"/>
              </a:spcBef>
            </a:pPr>
            <a:r>
              <a:rPr lang="en-US" dirty="0">
                <a:solidFill>
                  <a:srgbClr val="800080"/>
                </a:solidFill>
                <a:latin typeface="+mj-lt"/>
                <a:hlinkClick r:id="rId4"/>
              </a:rPr>
              <a:t>Adoptive Gay Father Families: Parent–Child Relationships and Children's Psychological Adjustment</a:t>
            </a:r>
            <a:r>
              <a:rPr lang="en-US" dirty="0">
                <a:solidFill>
                  <a:srgbClr val="800080"/>
                </a:solidFill>
                <a:latin typeface="+mj-lt"/>
              </a:rPr>
              <a:t>. </a:t>
            </a:r>
          </a:p>
          <a:p>
            <a:pPr lvl="1">
              <a:spcBef>
                <a:spcPts val="0"/>
              </a:spcBef>
            </a:pPr>
            <a:r>
              <a:rPr lang="en-US" dirty="0">
                <a:solidFill>
                  <a:srgbClr val="800080"/>
                </a:solidFill>
                <a:latin typeface="+mj-lt"/>
                <a:hlinkClick r:id="rId5"/>
              </a:rPr>
              <a:t>Coparenting Among Lesbian, Gay, and Heterosexual Couples: Associations With Adopted Children's Outcomes. </a:t>
            </a:r>
            <a:endParaRPr lang="en-US" dirty="0">
              <a:solidFill>
                <a:srgbClr val="800080"/>
              </a:solidFill>
              <a:latin typeface="+mj-lt"/>
            </a:endParaRPr>
          </a:p>
          <a:p>
            <a:r>
              <a:rPr lang="en-US" dirty="0">
                <a:solidFill>
                  <a:srgbClr val="800080"/>
                </a:solidFill>
                <a:latin typeface="+mj-lt"/>
              </a:rPr>
              <a:t>Similarity in transgender and cisgender children’s gender development</a:t>
            </a:r>
          </a:p>
          <a:p>
            <a:endParaRPr lang="en-US" dirty="0"/>
          </a:p>
        </p:txBody>
      </p:sp>
    </p:spTree>
    <p:extLst>
      <p:ext uri="{BB962C8B-B14F-4D97-AF65-F5344CB8AC3E}">
        <p14:creationId xmlns:p14="http://schemas.microsoft.com/office/powerpoint/2010/main" val="197193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Maternal&gt;paternal supportiveness</a:t>
            </a:r>
          </a:p>
        </p:txBody>
      </p:sp>
      <p:pic>
        <p:nvPicPr>
          <p:cNvPr id="4" name="Picture 3" descr="Screen Shot 2015-03-23 at 6.08.49 PM.png"/>
          <p:cNvPicPr>
            <a:picLocks noChangeAspect="1"/>
          </p:cNvPicPr>
          <p:nvPr/>
        </p:nvPicPr>
        <p:blipFill rotWithShape="1">
          <a:blip r:embed="rId2">
            <a:extLst>
              <a:ext uri="{28A0092B-C50C-407E-A947-70E740481C1C}">
                <a14:useLocalDpi xmlns:a14="http://schemas.microsoft.com/office/drawing/2010/main" val="0"/>
              </a:ext>
            </a:extLst>
          </a:blip>
          <a:srcRect l="32895" t="11350" r="51842" b="10668"/>
          <a:stretch/>
        </p:blipFill>
        <p:spPr>
          <a:xfrm rot="5400000">
            <a:off x="3124199" y="-1371599"/>
            <a:ext cx="2895602" cy="9144000"/>
          </a:xfrm>
          <a:prstGeom prst="rect">
            <a:avLst/>
          </a:prstGeom>
        </p:spPr>
      </p:pic>
      <p:sp>
        <p:nvSpPr>
          <p:cNvPr id="3" name="TextBox 2"/>
          <p:cNvSpPr txBox="1"/>
          <p:nvPr/>
        </p:nvSpPr>
        <p:spPr>
          <a:xfrm>
            <a:off x="76200" y="5029200"/>
            <a:ext cx="8991600" cy="161582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Maternal supportiveness </a:t>
            </a:r>
            <a:r>
              <a:rPr lang="en-US" dirty="0">
                <a:sym typeface="Wingdings" panose="05000000000000000000" pitchFamily="2" charset="2"/>
              </a:rPr>
              <a:t> </a:t>
            </a:r>
            <a:r>
              <a:rPr lang="en-US" dirty="0"/>
              <a:t>all outcomes</a:t>
            </a:r>
          </a:p>
          <a:p>
            <a:pPr marL="285750" indent="-285750">
              <a:lnSpc>
                <a:spcPct val="150000"/>
              </a:lnSpc>
              <a:buFont typeface="Wingdings" panose="05000000000000000000" pitchFamily="2" charset="2"/>
              <a:buChar char="Ø"/>
            </a:pPr>
            <a:r>
              <a:rPr lang="en-US" dirty="0"/>
              <a:t>Paternal supportiveness </a:t>
            </a:r>
            <a:r>
              <a:rPr lang="en-US" dirty="0">
                <a:sym typeface="Wingdings" panose="05000000000000000000" pitchFamily="2" charset="2"/>
              </a:rPr>
              <a:t> </a:t>
            </a:r>
            <a:r>
              <a:rPr lang="en-US" dirty="0"/>
              <a:t>teacher-rated social competence in kindergarten</a:t>
            </a:r>
          </a:p>
          <a:p>
            <a:pPr marL="285750" indent="-285750">
              <a:lnSpc>
                <a:spcPct val="150000"/>
              </a:lnSpc>
              <a:buFont typeface="Wingdings" panose="05000000000000000000" pitchFamily="2" charset="2"/>
              <a:buChar char="Ø"/>
            </a:pPr>
            <a:r>
              <a:rPr lang="en-US" dirty="0"/>
              <a:t>Significant (if modest) negative interaction for all teacher-rated competencies</a:t>
            </a:r>
          </a:p>
          <a:p>
            <a:pPr marL="285750" indent="-285750">
              <a:buFontTx/>
              <a:buChar char="-"/>
            </a:pPr>
            <a:endParaRPr lang="en-US" dirty="0"/>
          </a:p>
        </p:txBody>
      </p:sp>
      <p:sp>
        <p:nvSpPr>
          <p:cNvPr id="7" name="Rectangle 6"/>
          <p:cNvSpPr/>
          <p:nvPr/>
        </p:nvSpPr>
        <p:spPr>
          <a:xfrm>
            <a:off x="0" y="2895600"/>
            <a:ext cx="9067800" cy="609600"/>
          </a:xfrm>
          <a:prstGeom prst="rect">
            <a:avLst/>
          </a:prstGeom>
          <a:solidFill>
            <a:schemeClr val="accent5">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819150" y="6962775"/>
            <a:ext cx="7505700" cy="581025"/>
          </a:xfrm>
          <a:prstGeom prst="rect">
            <a:avLst/>
          </a:prstGeom>
        </p:spPr>
      </p:pic>
    </p:spTree>
    <p:extLst>
      <p:ext uri="{BB962C8B-B14F-4D97-AF65-F5344CB8AC3E}">
        <p14:creationId xmlns:p14="http://schemas.microsoft.com/office/powerpoint/2010/main" val="20283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Fathers’ supportiveness buffers mothers’ unsupportiveness</a:t>
            </a:r>
            <a:endParaRPr lang="en-US" dirty="0"/>
          </a:p>
        </p:txBody>
      </p:sp>
      <p:pic>
        <p:nvPicPr>
          <p:cNvPr id="4" name="Picture 3" descr="Screen Shot 2015-03-23 at 6.16.50 PM.png"/>
          <p:cNvPicPr>
            <a:picLocks noChangeAspect="1"/>
          </p:cNvPicPr>
          <p:nvPr/>
        </p:nvPicPr>
        <p:blipFill rotWithShape="1">
          <a:blip r:embed="rId3">
            <a:extLst>
              <a:ext uri="{28A0092B-C50C-407E-A947-70E740481C1C}">
                <a14:useLocalDpi xmlns:a14="http://schemas.microsoft.com/office/drawing/2010/main" val="0"/>
              </a:ext>
            </a:extLst>
          </a:blip>
          <a:srcRect l="27646" t="14591" r="27766" b="60183"/>
          <a:stretch/>
        </p:blipFill>
        <p:spPr>
          <a:xfrm>
            <a:off x="0" y="1595223"/>
            <a:ext cx="9051465" cy="3200400"/>
          </a:xfrm>
          <a:prstGeom prst="rect">
            <a:avLst/>
          </a:prstGeom>
        </p:spPr>
      </p:pic>
      <p:sp>
        <p:nvSpPr>
          <p:cNvPr id="5" name="TextBox 4"/>
          <p:cNvSpPr txBox="1"/>
          <p:nvPr/>
        </p:nvSpPr>
        <p:spPr>
          <a:xfrm>
            <a:off x="1143000" y="4655403"/>
            <a:ext cx="3276600" cy="337221"/>
          </a:xfrm>
          <a:prstGeom prst="rect">
            <a:avLst/>
          </a:prstGeom>
          <a:solidFill>
            <a:schemeClr val="bg1"/>
          </a:solidFill>
        </p:spPr>
        <p:txBody>
          <a:bodyPr wrap="square" rtlCol="0">
            <a:spAutoFit/>
          </a:bodyPr>
          <a:lstStyle/>
          <a:p>
            <a:r>
              <a:rPr lang="en-US" sz="1600" dirty="0"/>
              <a:t>Maternal Supportiveness</a:t>
            </a:r>
          </a:p>
        </p:txBody>
      </p:sp>
      <p:sp>
        <p:nvSpPr>
          <p:cNvPr id="6" name="TextBox 5"/>
          <p:cNvSpPr txBox="1"/>
          <p:nvPr/>
        </p:nvSpPr>
        <p:spPr>
          <a:xfrm>
            <a:off x="5440016" y="4655403"/>
            <a:ext cx="3703984" cy="337221"/>
          </a:xfrm>
          <a:prstGeom prst="rect">
            <a:avLst/>
          </a:prstGeom>
          <a:solidFill>
            <a:schemeClr val="bg1"/>
          </a:solidFill>
        </p:spPr>
        <p:txBody>
          <a:bodyPr wrap="square" rtlCol="0">
            <a:spAutoFit/>
          </a:bodyPr>
          <a:lstStyle/>
          <a:p>
            <a:r>
              <a:rPr lang="en-US" sz="1600" dirty="0"/>
              <a:t>Maternal</a:t>
            </a:r>
            <a:r>
              <a:rPr lang="en-US" sz="1400" dirty="0"/>
              <a:t> </a:t>
            </a:r>
            <a:r>
              <a:rPr lang="en-US" sz="1600" dirty="0"/>
              <a:t>Supportiveness</a:t>
            </a:r>
            <a:endParaRPr lang="en-US" sz="1400" dirty="0"/>
          </a:p>
        </p:txBody>
      </p:sp>
      <p:sp>
        <p:nvSpPr>
          <p:cNvPr id="9" name="TextBox 8"/>
          <p:cNvSpPr txBox="1"/>
          <p:nvPr/>
        </p:nvSpPr>
        <p:spPr>
          <a:xfrm>
            <a:off x="293914" y="5181600"/>
            <a:ext cx="4114800" cy="1077218"/>
          </a:xfrm>
          <a:prstGeom prst="rect">
            <a:avLst/>
          </a:prstGeom>
          <a:noFill/>
        </p:spPr>
        <p:txBody>
          <a:bodyPr wrap="square" rtlCol="0">
            <a:spAutoFit/>
          </a:bodyPr>
          <a:lstStyle/>
          <a:p>
            <a:r>
              <a:rPr lang="en-US" sz="1600" b="1" dirty="0"/>
              <a:t>a. </a:t>
            </a:r>
            <a:r>
              <a:rPr lang="en-US" sz="1600" dirty="0"/>
              <a:t>The association between paternal supportiveness and </a:t>
            </a:r>
            <a:r>
              <a:rPr lang="en-US" sz="1600" b="1" dirty="0"/>
              <a:t>academic</a:t>
            </a:r>
            <a:r>
              <a:rPr lang="en-US" sz="1600" dirty="0"/>
              <a:t> competence in kindergarten </a:t>
            </a:r>
            <a:r>
              <a:rPr lang="en-US" sz="1600" i="1" dirty="0"/>
              <a:t>decreased</a:t>
            </a:r>
            <a:r>
              <a:rPr lang="en-US" sz="1600" dirty="0"/>
              <a:t> as maternal supportiveness </a:t>
            </a:r>
            <a:r>
              <a:rPr lang="en-US" sz="1600" i="1" dirty="0"/>
              <a:t>increased</a:t>
            </a:r>
          </a:p>
        </p:txBody>
      </p:sp>
      <p:sp>
        <p:nvSpPr>
          <p:cNvPr id="10" name="TextBox 9"/>
          <p:cNvSpPr txBox="1"/>
          <p:nvPr/>
        </p:nvSpPr>
        <p:spPr>
          <a:xfrm>
            <a:off x="5181600" y="1905000"/>
            <a:ext cx="3739141" cy="646331"/>
          </a:xfrm>
          <a:prstGeom prst="rect">
            <a:avLst/>
          </a:prstGeom>
        </p:spPr>
        <p:txBody>
          <a:bodyPr wrap="square">
            <a:spAutoFit/>
          </a:bodyPr>
          <a:lstStyle>
            <a:defPPr>
              <a:defRPr lang="en-US"/>
            </a:defPPr>
            <a:lvl1pPr algn="r"/>
          </a:lstStyle>
          <a:p>
            <a:r>
              <a:rPr lang="en-US" dirty="0"/>
              <a:t>paternal supportiveness and social competence in kindergarten</a:t>
            </a:r>
          </a:p>
        </p:txBody>
      </p:sp>
      <p:sp>
        <p:nvSpPr>
          <p:cNvPr id="11" name="TextBox 10"/>
          <p:cNvSpPr txBox="1"/>
          <p:nvPr/>
        </p:nvSpPr>
        <p:spPr>
          <a:xfrm>
            <a:off x="4876800" y="5181600"/>
            <a:ext cx="4114800" cy="1077218"/>
          </a:xfrm>
          <a:prstGeom prst="rect">
            <a:avLst/>
          </a:prstGeom>
          <a:noFill/>
        </p:spPr>
        <p:txBody>
          <a:bodyPr wrap="square" rtlCol="0">
            <a:spAutoFit/>
          </a:bodyPr>
          <a:lstStyle/>
          <a:p>
            <a:r>
              <a:rPr lang="en-US" sz="1600" b="1" dirty="0"/>
              <a:t>b. </a:t>
            </a:r>
            <a:r>
              <a:rPr lang="en-US" sz="1600" dirty="0"/>
              <a:t>The association between paternal supportiveness and </a:t>
            </a:r>
            <a:r>
              <a:rPr lang="en-US" sz="1600" b="1" dirty="0"/>
              <a:t>social</a:t>
            </a:r>
            <a:r>
              <a:rPr lang="en-US" sz="1600" dirty="0"/>
              <a:t> competence in kindergarten </a:t>
            </a:r>
            <a:r>
              <a:rPr lang="en-US" sz="1600" i="1" dirty="0"/>
              <a:t>decreased</a:t>
            </a:r>
            <a:r>
              <a:rPr lang="en-US" sz="1600" dirty="0"/>
              <a:t> as maternal supportiveness </a:t>
            </a:r>
            <a:r>
              <a:rPr lang="en-US" sz="1600" i="1" dirty="0"/>
              <a:t>increased</a:t>
            </a:r>
          </a:p>
        </p:txBody>
      </p:sp>
      <p:sp>
        <p:nvSpPr>
          <p:cNvPr id="7" name="Rectangle 6"/>
          <p:cNvSpPr/>
          <p:nvPr/>
        </p:nvSpPr>
        <p:spPr>
          <a:xfrm>
            <a:off x="-119744" y="1905000"/>
            <a:ext cx="4572001" cy="646331"/>
          </a:xfrm>
          <a:prstGeom prst="rect">
            <a:avLst/>
          </a:prstGeom>
        </p:spPr>
        <p:txBody>
          <a:bodyPr>
            <a:spAutoFit/>
          </a:bodyPr>
          <a:lstStyle/>
          <a:p>
            <a:pPr algn="r"/>
            <a:r>
              <a:rPr lang="en-US" dirty="0"/>
              <a:t>paternal supportiveness and academic competence in kindergarten </a:t>
            </a:r>
          </a:p>
        </p:txBody>
      </p:sp>
    </p:spTree>
    <p:extLst>
      <p:ext uri="{BB962C8B-B14F-4D97-AF65-F5344CB8AC3E}">
        <p14:creationId xmlns:p14="http://schemas.microsoft.com/office/powerpoint/2010/main" val="377118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Maternal supportiveness mattered more when paternal supportiveness lower</a:t>
            </a:r>
          </a:p>
        </p:txBody>
      </p:sp>
      <p:pic>
        <p:nvPicPr>
          <p:cNvPr id="4" name="Picture 3" descr="Screen Shot 2015-03-23 at 6.16.50 PM.png"/>
          <p:cNvPicPr>
            <a:picLocks noChangeAspect="1"/>
          </p:cNvPicPr>
          <p:nvPr/>
        </p:nvPicPr>
        <p:blipFill rotWithShape="1">
          <a:blip r:embed="rId2">
            <a:extLst>
              <a:ext uri="{28A0092B-C50C-407E-A947-70E740481C1C}">
                <a14:useLocalDpi xmlns:a14="http://schemas.microsoft.com/office/drawing/2010/main" val="0"/>
              </a:ext>
            </a:extLst>
          </a:blip>
          <a:srcRect l="27646" t="39817" r="26720" b="35651"/>
          <a:stretch/>
        </p:blipFill>
        <p:spPr>
          <a:xfrm>
            <a:off x="-30782" y="1561137"/>
            <a:ext cx="9209559" cy="3094263"/>
          </a:xfrm>
          <a:prstGeom prst="rect">
            <a:avLst/>
          </a:prstGeom>
        </p:spPr>
      </p:pic>
      <p:sp>
        <p:nvSpPr>
          <p:cNvPr id="3" name="TextBox 2"/>
          <p:cNvSpPr txBox="1"/>
          <p:nvPr/>
        </p:nvSpPr>
        <p:spPr>
          <a:xfrm>
            <a:off x="914400" y="1994068"/>
            <a:ext cx="3311377" cy="830997"/>
          </a:xfrm>
          <a:prstGeom prst="rect">
            <a:avLst/>
          </a:prstGeom>
          <a:noFill/>
        </p:spPr>
        <p:txBody>
          <a:bodyPr wrap="square" rtlCol="0">
            <a:spAutoFit/>
          </a:bodyPr>
          <a:lstStyle/>
          <a:p>
            <a:pPr algn="r"/>
            <a:r>
              <a:rPr lang="en-US" sz="1600" dirty="0"/>
              <a:t>maternal supportiveness and academic competence in kindergarten </a:t>
            </a:r>
          </a:p>
        </p:txBody>
      </p:sp>
      <p:sp>
        <p:nvSpPr>
          <p:cNvPr id="7" name="TextBox 6"/>
          <p:cNvSpPr txBox="1"/>
          <p:nvPr/>
        </p:nvSpPr>
        <p:spPr>
          <a:xfrm>
            <a:off x="2213212" y="4332234"/>
            <a:ext cx="2358788" cy="276999"/>
          </a:xfrm>
          <a:prstGeom prst="rect">
            <a:avLst/>
          </a:prstGeom>
          <a:solidFill>
            <a:schemeClr val="bg1"/>
          </a:solidFill>
        </p:spPr>
        <p:txBody>
          <a:bodyPr wrap="square" rtlCol="0">
            <a:spAutoFit/>
          </a:bodyPr>
          <a:lstStyle/>
          <a:p>
            <a:r>
              <a:rPr lang="en-US" sz="1200" dirty="0"/>
              <a:t>Paternal</a:t>
            </a:r>
            <a:r>
              <a:rPr lang="en-US" sz="1100" dirty="0"/>
              <a:t> </a:t>
            </a:r>
            <a:r>
              <a:rPr lang="en-US" sz="1200" dirty="0"/>
              <a:t>Supportiveness</a:t>
            </a:r>
            <a:endParaRPr lang="en-US" sz="1100" dirty="0"/>
          </a:p>
        </p:txBody>
      </p:sp>
      <p:sp>
        <p:nvSpPr>
          <p:cNvPr id="8" name="TextBox 7"/>
          <p:cNvSpPr txBox="1"/>
          <p:nvPr/>
        </p:nvSpPr>
        <p:spPr>
          <a:xfrm>
            <a:off x="5410200" y="4332234"/>
            <a:ext cx="2358788" cy="276999"/>
          </a:xfrm>
          <a:prstGeom prst="rect">
            <a:avLst/>
          </a:prstGeom>
          <a:solidFill>
            <a:schemeClr val="bg1"/>
          </a:solidFill>
        </p:spPr>
        <p:txBody>
          <a:bodyPr wrap="square" rtlCol="0">
            <a:spAutoFit/>
          </a:bodyPr>
          <a:lstStyle/>
          <a:p>
            <a:r>
              <a:rPr lang="en-US" sz="1200" dirty="0"/>
              <a:t>Paternal</a:t>
            </a:r>
            <a:r>
              <a:rPr lang="en-US" sz="1100" dirty="0"/>
              <a:t> </a:t>
            </a:r>
            <a:r>
              <a:rPr lang="en-US" sz="1200" dirty="0"/>
              <a:t>Supportiveness</a:t>
            </a:r>
            <a:endParaRPr lang="en-US" sz="1100" dirty="0"/>
          </a:p>
        </p:txBody>
      </p:sp>
      <p:sp>
        <p:nvSpPr>
          <p:cNvPr id="9" name="TextBox 8"/>
          <p:cNvSpPr txBox="1"/>
          <p:nvPr/>
        </p:nvSpPr>
        <p:spPr>
          <a:xfrm>
            <a:off x="533400" y="4655402"/>
            <a:ext cx="4038600" cy="954107"/>
          </a:xfrm>
          <a:prstGeom prst="rect">
            <a:avLst/>
          </a:prstGeom>
          <a:noFill/>
        </p:spPr>
        <p:txBody>
          <a:bodyPr wrap="square" rtlCol="0">
            <a:spAutoFit/>
          </a:bodyPr>
          <a:lstStyle/>
          <a:p>
            <a:r>
              <a:rPr lang="en-US" sz="1400" b="1" dirty="0"/>
              <a:t>c. </a:t>
            </a:r>
            <a:r>
              <a:rPr lang="en-US" sz="1400" dirty="0"/>
              <a:t>The association between maternal supportiveness and </a:t>
            </a:r>
            <a:r>
              <a:rPr lang="en-US" sz="1400" b="1" dirty="0"/>
              <a:t>academic</a:t>
            </a:r>
            <a:r>
              <a:rPr lang="en-US" sz="1400" dirty="0"/>
              <a:t> competence in kindergarten </a:t>
            </a:r>
            <a:r>
              <a:rPr lang="en-US" sz="1400" i="1" dirty="0"/>
              <a:t>decreased </a:t>
            </a:r>
            <a:r>
              <a:rPr lang="en-US" sz="1400" dirty="0"/>
              <a:t>as paternal supportiveness </a:t>
            </a:r>
            <a:r>
              <a:rPr lang="en-US" sz="1400" i="1" dirty="0"/>
              <a:t>increased</a:t>
            </a:r>
          </a:p>
        </p:txBody>
      </p:sp>
      <p:sp>
        <p:nvSpPr>
          <p:cNvPr id="10" name="TextBox 9"/>
          <p:cNvSpPr txBox="1"/>
          <p:nvPr/>
        </p:nvSpPr>
        <p:spPr>
          <a:xfrm>
            <a:off x="5597288" y="2018816"/>
            <a:ext cx="3311377" cy="584775"/>
          </a:xfrm>
          <a:prstGeom prst="rect">
            <a:avLst/>
          </a:prstGeom>
          <a:noFill/>
        </p:spPr>
        <p:txBody>
          <a:bodyPr wrap="square" rtlCol="0">
            <a:spAutoFit/>
          </a:bodyPr>
          <a:lstStyle/>
          <a:p>
            <a:r>
              <a:rPr lang="en-US" sz="1600" dirty="0"/>
              <a:t>maternal supportiveness and social competence in kindergarten</a:t>
            </a:r>
          </a:p>
        </p:txBody>
      </p:sp>
      <p:sp>
        <p:nvSpPr>
          <p:cNvPr id="11" name="TextBox 10"/>
          <p:cNvSpPr txBox="1"/>
          <p:nvPr/>
        </p:nvSpPr>
        <p:spPr>
          <a:xfrm>
            <a:off x="4800600" y="4655401"/>
            <a:ext cx="4108066" cy="954107"/>
          </a:xfrm>
          <a:prstGeom prst="rect">
            <a:avLst/>
          </a:prstGeom>
          <a:noFill/>
        </p:spPr>
        <p:txBody>
          <a:bodyPr wrap="square" rtlCol="0">
            <a:spAutoFit/>
          </a:bodyPr>
          <a:lstStyle/>
          <a:p>
            <a:r>
              <a:rPr lang="en-US" sz="1400" b="1" dirty="0"/>
              <a:t>d. </a:t>
            </a:r>
            <a:r>
              <a:rPr lang="en-US" sz="1400" dirty="0"/>
              <a:t>The association between paternal supportiveness and </a:t>
            </a:r>
            <a:r>
              <a:rPr lang="en-US" sz="1400" b="1" dirty="0"/>
              <a:t>social</a:t>
            </a:r>
            <a:r>
              <a:rPr lang="en-US" sz="1400" dirty="0"/>
              <a:t> competence in kindergarten</a:t>
            </a:r>
            <a:r>
              <a:rPr lang="en-US" sz="1400" i="1" dirty="0"/>
              <a:t> decreased </a:t>
            </a:r>
            <a:r>
              <a:rPr lang="en-US" sz="1400" dirty="0"/>
              <a:t>as maternal supportiveness </a:t>
            </a:r>
            <a:r>
              <a:rPr lang="en-US" sz="1400" i="1" dirty="0"/>
              <a:t>increased</a:t>
            </a:r>
          </a:p>
        </p:txBody>
      </p:sp>
      <p:sp>
        <p:nvSpPr>
          <p:cNvPr id="12" name="TextBox 11"/>
          <p:cNvSpPr txBox="1"/>
          <p:nvPr/>
        </p:nvSpPr>
        <p:spPr>
          <a:xfrm>
            <a:off x="1498241" y="5737712"/>
            <a:ext cx="6147518" cy="800219"/>
          </a:xfrm>
          <a:prstGeom prst="rect">
            <a:avLst/>
          </a:prstGeom>
          <a:noFill/>
        </p:spPr>
        <p:txBody>
          <a:bodyPr wrap="square" rtlCol="0">
            <a:spAutoFit/>
          </a:bodyPr>
          <a:lstStyle/>
          <a:p>
            <a:pPr algn="ctr"/>
            <a:r>
              <a:rPr lang="en-US" dirty="0"/>
              <a:t>Maternal supportiveness associated with positive outcomes across a wider range of paternal supportiveness</a:t>
            </a:r>
          </a:p>
          <a:p>
            <a:endParaRPr lang="en-US" sz="1000" dirty="0"/>
          </a:p>
        </p:txBody>
      </p:sp>
    </p:spTree>
    <p:extLst>
      <p:ext uri="{BB962C8B-B14F-4D97-AF65-F5344CB8AC3E}">
        <p14:creationId xmlns:p14="http://schemas.microsoft.com/office/powerpoint/2010/main" val="228522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interaction effect</a:t>
            </a:r>
          </a:p>
        </p:txBody>
      </p:sp>
      <p:sp>
        <p:nvSpPr>
          <p:cNvPr id="3" name="Content Placeholder 2"/>
          <p:cNvSpPr>
            <a:spLocks noGrp="1"/>
          </p:cNvSpPr>
          <p:nvPr>
            <p:ph idx="1"/>
          </p:nvPr>
        </p:nvSpPr>
        <p:spPr>
          <a:xfrm>
            <a:off x="457200" y="1775191"/>
            <a:ext cx="8458200" cy="4625609"/>
          </a:xfrm>
        </p:spPr>
        <p:txBody>
          <a:bodyPr>
            <a:noAutofit/>
          </a:bodyPr>
          <a:lstStyle/>
          <a:p>
            <a:r>
              <a:rPr lang="en-US" sz="2400" dirty="0"/>
              <a:t>Paternal supportiveness most strongly associated with positive outcomes (academic and social competence) when maternal supportiveness is lowest</a:t>
            </a:r>
          </a:p>
          <a:p>
            <a:pPr marL="118872" indent="0">
              <a:buNone/>
            </a:pPr>
            <a:endParaRPr lang="en-US" sz="1050" dirty="0"/>
          </a:p>
          <a:p>
            <a:r>
              <a:rPr lang="en-US" sz="2400" dirty="0"/>
              <a:t>Paternal supportiveness only associated with academic and social competence when mothers scored at or below the mean on supportiveness</a:t>
            </a:r>
          </a:p>
          <a:p>
            <a:pPr marL="118872" indent="0">
              <a:buNone/>
            </a:pPr>
            <a:endParaRPr lang="en-US" sz="1050" dirty="0"/>
          </a:p>
          <a:p>
            <a:r>
              <a:rPr lang="en-US" sz="2400" dirty="0"/>
              <a:t>Maternal supportiveness only associated with social competence when fathers below the mean on supportiveness</a:t>
            </a:r>
          </a:p>
          <a:p>
            <a:pPr marL="118872" indent="0">
              <a:buNone/>
            </a:pPr>
            <a:endParaRPr lang="en-US" sz="1050" dirty="0"/>
          </a:p>
          <a:p>
            <a:r>
              <a:rPr lang="en-US" sz="2400" dirty="0"/>
              <a:t>Maternal supportiveness was associated with academic competence even when fathers scored one standard deviation above the mean on supportiveness</a:t>
            </a:r>
          </a:p>
          <a:p>
            <a:endParaRPr lang="en-US" sz="2400" dirty="0"/>
          </a:p>
          <a:p>
            <a:endParaRPr lang="en-US" sz="2400" dirty="0"/>
          </a:p>
        </p:txBody>
      </p:sp>
      <p:sp>
        <p:nvSpPr>
          <p:cNvPr id="5" name="SMARTInkShape-2"/>
          <p:cNvSpPr/>
          <p:nvPr>
            <p:custDataLst>
              <p:tags r:id="rId1"/>
            </p:custDataLst>
          </p:nvPr>
        </p:nvSpPr>
        <p:spPr>
          <a:xfrm>
            <a:off x="4251960" y="6852285"/>
            <a:ext cx="11431" cy="1"/>
          </a:xfrm>
          <a:custGeom>
            <a:avLst/>
            <a:gdLst/>
            <a:ahLst/>
            <a:cxnLst/>
            <a:rect l="0" t="0" r="0" b="0"/>
            <a:pathLst>
              <a:path w="11431" h="1">
                <a:moveTo>
                  <a:pt x="11430" y="0"/>
                </a:moveTo>
                <a:lnTo>
                  <a:pt x="11430"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3892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Hypothesis: Paternal supportiveness matters most when maternal supportiveness is low</a:t>
            </a:r>
          </a:p>
        </p:txBody>
      </p:sp>
      <p:sp>
        <p:nvSpPr>
          <p:cNvPr id="3" name="Content Placeholder 2"/>
          <p:cNvSpPr>
            <a:spLocks noGrp="1"/>
          </p:cNvSpPr>
          <p:nvPr>
            <p:ph idx="1"/>
          </p:nvPr>
        </p:nvSpPr>
        <p:spPr/>
        <p:txBody>
          <a:bodyPr>
            <a:normAutofit fontScale="92500"/>
          </a:bodyPr>
          <a:lstStyle/>
          <a:p>
            <a:r>
              <a:rPr lang="en-US" dirty="0"/>
              <a:t>Rationale</a:t>
            </a:r>
          </a:p>
          <a:p>
            <a:pPr lvl="1"/>
            <a:r>
              <a:rPr lang="en-US" dirty="0"/>
              <a:t>Mothers are typically children’s primary caregivers</a:t>
            </a:r>
          </a:p>
          <a:p>
            <a:pPr lvl="1"/>
            <a:r>
              <a:rPr lang="en-US" dirty="0"/>
              <a:t>Mothers have greater influence on children because children more exposed to mother parenting</a:t>
            </a:r>
          </a:p>
          <a:p>
            <a:pPr lvl="1"/>
            <a:r>
              <a:rPr lang="en-US" dirty="0"/>
              <a:t>When maternal support is high, this is sufficient to set children on positive developmental trajectory, with paternal support reinforcing maternal support</a:t>
            </a:r>
          </a:p>
          <a:p>
            <a:pPr lvl="1"/>
            <a:r>
              <a:rPr lang="en-US" dirty="0"/>
              <a:t>When maternal support is low, paternal support is more important</a:t>
            </a:r>
          </a:p>
        </p:txBody>
      </p:sp>
    </p:spTree>
    <p:extLst>
      <p:ext uri="{BB962C8B-B14F-4D97-AF65-F5344CB8AC3E}">
        <p14:creationId xmlns:p14="http://schemas.microsoft.com/office/powerpoint/2010/main" val="1516723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534400" y="6553200"/>
            <a:ext cx="559804" cy="228601"/>
          </a:xfrm>
        </p:spPr>
        <p:txBody>
          <a:bodyPr/>
          <a:lstStyle/>
          <a:p>
            <a:r>
              <a:rPr lang="en-US" dirty="0"/>
              <a:t>Fisher</a:t>
            </a:r>
          </a:p>
        </p:txBody>
      </p:sp>
      <p:sp>
        <p:nvSpPr>
          <p:cNvPr id="2" name="TextBox 1"/>
          <p:cNvSpPr txBox="1"/>
          <p:nvPr/>
        </p:nvSpPr>
        <p:spPr>
          <a:xfrm>
            <a:off x="914400" y="1752600"/>
            <a:ext cx="3276600" cy="369332"/>
          </a:xfrm>
          <a:prstGeom prst="rect">
            <a:avLst/>
          </a:prstGeom>
          <a:noFill/>
        </p:spPr>
        <p:txBody>
          <a:bodyPr wrap="square" rtlCol="0">
            <a:spAutoFit/>
          </a:bodyPr>
          <a:lstStyle/>
          <a:p>
            <a:endParaRPr lang="en-US"/>
          </a:p>
        </p:txBody>
      </p:sp>
      <p:sp>
        <p:nvSpPr>
          <p:cNvPr id="3" name="Content Placeholder 2"/>
          <p:cNvSpPr>
            <a:spLocks noGrp="1"/>
          </p:cNvSpPr>
          <p:nvPr>
            <p:ph idx="1"/>
          </p:nvPr>
        </p:nvSpPr>
        <p:spPr/>
        <p:txBody>
          <a:bodyPr>
            <a:noAutofit/>
          </a:bodyPr>
          <a:lstStyle/>
          <a:p>
            <a:r>
              <a:rPr lang="en-US" dirty="0"/>
              <a:t>Small field of research on gay parenting</a:t>
            </a:r>
          </a:p>
          <a:p>
            <a:pPr lvl="1">
              <a:spcBef>
                <a:spcPts val="0"/>
              </a:spcBef>
            </a:pPr>
            <a:r>
              <a:rPr lang="en-US" dirty="0"/>
              <a:t>Gay parents may be better prepared for child rearing; more egalitarian parenting</a:t>
            </a:r>
          </a:p>
          <a:p>
            <a:pPr lvl="1"/>
            <a:r>
              <a:rPr lang="en-US" dirty="0"/>
              <a:t>Stigma associated with same-sex parents may be detrimental</a:t>
            </a:r>
          </a:p>
          <a:p>
            <a:pPr>
              <a:spcBef>
                <a:spcPts val="1200"/>
              </a:spcBef>
            </a:pPr>
            <a:r>
              <a:rPr lang="en-US" dirty="0"/>
              <a:t>Most agree children of same-sex couples fare the same as children of heterosexual couples</a:t>
            </a:r>
          </a:p>
          <a:p>
            <a:pPr lvl="1"/>
            <a:endParaRPr lang="en-US" dirty="0"/>
          </a:p>
        </p:txBody>
      </p:sp>
      <p:sp>
        <p:nvSpPr>
          <p:cNvPr id="8" name="Content Placeholder 2"/>
          <p:cNvSpPr txBox="1">
            <a:spLocks/>
          </p:cNvSpPr>
          <p:nvPr/>
        </p:nvSpPr>
        <p:spPr>
          <a:xfrm>
            <a:off x="457200" y="354195"/>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r>
              <a:rPr lang="en-US" sz="4400" b="1" dirty="0">
                <a:solidFill>
                  <a:srgbClr val="FFC000"/>
                </a:solidFill>
              </a:rPr>
              <a:t>Background</a:t>
            </a:r>
          </a:p>
        </p:txBody>
      </p:sp>
      <p:pic>
        <p:nvPicPr>
          <p:cNvPr id="9"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878" y="76199"/>
            <a:ext cx="5364122" cy="1243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900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534400" y="6553200"/>
            <a:ext cx="559804" cy="228601"/>
          </a:xfrm>
        </p:spPr>
        <p:txBody>
          <a:bodyPr/>
          <a:lstStyle/>
          <a:p>
            <a:r>
              <a:rPr lang="en-US" dirty="0"/>
              <a:t>Fisher</a:t>
            </a:r>
          </a:p>
        </p:txBody>
      </p:sp>
      <p:sp>
        <p:nvSpPr>
          <p:cNvPr id="2" name="TextBox 1"/>
          <p:cNvSpPr txBox="1"/>
          <p:nvPr/>
        </p:nvSpPr>
        <p:spPr>
          <a:xfrm>
            <a:off x="914400" y="1752600"/>
            <a:ext cx="3276600" cy="369332"/>
          </a:xfrm>
          <a:prstGeom prst="rect">
            <a:avLst/>
          </a:prstGeom>
          <a:noFill/>
        </p:spPr>
        <p:txBody>
          <a:bodyPr wrap="square" rtlCol="0">
            <a:spAutoFit/>
          </a:bodyPr>
          <a:lstStyle/>
          <a:p>
            <a:endParaRPr lang="en-US"/>
          </a:p>
        </p:txBody>
      </p:sp>
      <p:sp>
        <p:nvSpPr>
          <p:cNvPr id="3" name="Content Placeholder 2"/>
          <p:cNvSpPr>
            <a:spLocks noGrp="1"/>
          </p:cNvSpPr>
          <p:nvPr>
            <p:ph idx="1"/>
          </p:nvPr>
        </p:nvSpPr>
        <p:spPr/>
        <p:txBody>
          <a:bodyPr>
            <a:noAutofit/>
          </a:bodyPr>
          <a:lstStyle/>
          <a:p>
            <a:r>
              <a:rPr lang="en-US" dirty="0"/>
              <a:t>Extant research methodologically flawed</a:t>
            </a:r>
          </a:p>
          <a:p>
            <a:pPr lvl="1">
              <a:spcBef>
                <a:spcPts val="0"/>
              </a:spcBef>
            </a:pPr>
            <a:r>
              <a:rPr lang="en-US" dirty="0"/>
              <a:t>Small sample sizes</a:t>
            </a:r>
          </a:p>
          <a:p>
            <a:pPr lvl="1"/>
            <a:r>
              <a:rPr lang="en-US" dirty="0"/>
              <a:t>Primarily lesbian couples</a:t>
            </a:r>
          </a:p>
          <a:p>
            <a:pPr lvl="1"/>
            <a:r>
              <a:rPr lang="en-US" dirty="0"/>
              <a:t>Convenience and purpose sampling</a:t>
            </a:r>
          </a:p>
          <a:p>
            <a:pPr>
              <a:spcBef>
                <a:spcPts val="1200"/>
              </a:spcBef>
            </a:pPr>
            <a:r>
              <a:rPr lang="en-US" dirty="0"/>
              <a:t>No meta-analysis comparing the psychological adjustment among children of gay fathers to those of heterosexual parents</a:t>
            </a:r>
          </a:p>
          <a:p>
            <a:pPr>
              <a:spcBef>
                <a:spcPts val="800"/>
              </a:spcBef>
              <a:spcAft>
                <a:spcPts val="1200"/>
              </a:spcAft>
            </a:pPr>
            <a:r>
              <a:rPr lang="en-US" dirty="0"/>
              <a:t>Quality-effects model</a:t>
            </a:r>
          </a:p>
          <a:p>
            <a:pPr lvl="1"/>
            <a:endParaRPr lang="en-US" dirty="0"/>
          </a:p>
        </p:txBody>
      </p:sp>
      <p:sp>
        <p:nvSpPr>
          <p:cNvPr id="8" name="Content Placeholder 2"/>
          <p:cNvSpPr txBox="1">
            <a:spLocks/>
          </p:cNvSpPr>
          <p:nvPr/>
        </p:nvSpPr>
        <p:spPr>
          <a:xfrm>
            <a:off x="457200" y="354195"/>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r>
              <a:rPr lang="en-US" sz="4400" b="1" dirty="0">
                <a:solidFill>
                  <a:srgbClr val="FFC000"/>
                </a:solidFill>
              </a:rPr>
              <a:t>Background</a:t>
            </a:r>
          </a:p>
        </p:txBody>
      </p:sp>
    </p:spTree>
    <p:extLst>
      <p:ext uri="{BB962C8B-B14F-4D97-AF65-F5344CB8AC3E}">
        <p14:creationId xmlns:p14="http://schemas.microsoft.com/office/powerpoint/2010/main" val="3997224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534400" y="6553200"/>
            <a:ext cx="559804" cy="228601"/>
          </a:xfrm>
        </p:spPr>
        <p:txBody>
          <a:bodyPr/>
          <a:lstStyle/>
          <a:p>
            <a:r>
              <a:rPr lang="en-US" dirty="0"/>
              <a:t>Fisher</a:t>
            </a:r>
          </a:p>
        </p:txBody>
      </p:sp>
      <p:sp>
        <p:nvSpPr>
          <p:cNvPr id="2" name="TextBox 1"/>
          <p:cNvSpPr txBox="1"/>
          <p:nvPr/>
        </p:nvSpPr>
        <p:spPr>
          <a:xfrm>
            <a:off x="914400" y="1752600"/>
            <a:ext cx="3276600" cy="369332"/>
          </a:xfrm>
          <a:prstGeom prst="rect">
            <a:avLst/>
          </a:prstGeom>
          <a:noFill/>
        </p:spPr>
        <p:txBody>
          <a:bodyPr wrap="square" rtlCol="0">
            <a:spAutoFit/>
          </a:bodyPr>
          <a:lstStyle/>
          <a:p>
            <a:endParaRPr lang="en-US"/>
          </a:p>
        </p:txBody>
      </p:sp>
      <p:sp>
        <p:nvSpPr>
          <p:cNvPr id="3" name="Content Placeholder 2"/>
          <p:cNvSpPr>
            <a:spLocks noGrp="1"/>
          </p:cNvSpPr>
          <p:nvPr>
            <p:ph idx="1"/>
          </p:nvPr>
        </p:nvSpPr>
        <p:spPr/>
        <p:txBody>
          <a:bodyPr>
            <a:noAutofit/>
          </a:bodyPr>
          <a:lstStyle/>
          <a:p>
            <a:r>
              <a:rPr lang="en-US" dirty="0"/>
              <a:t>H</a:t>
            </a:r>
            <a:r>
              <a:rPr lang="en-US" baseline="-25000" dirty="0"/>
              <a:t>1</a:t>
            </a:r>
            <a:r>
              <a:rPr lang="en-US" dirty="0"/>
              <a:t>: Children of gay parents and children of heterosexual parents would have no statistically significant differences in psychological adjustment</a:t>
            </a:r>
          </a:p>
          <a:p>
            <a:pPr>
              <a:spcBef>
                <a:spcPts val="1200"/>
              </a:spcBef>
            </a:pPr>
            <a:r>
              <a:rPr lang="en-US" dirty="0"/>
              <a:t>H</a:t>
            </a:r>
            <a:r>
              <a:rPr lang="en-US" baseline="-25000" dirty="0"/>
              <a:t>2</a:t>
            </a:r>
            <a:r>
              <a:rPr lang="en-US" dirty="0"/>
              <a:t>: The quality-effects model of meta-analyses would provide stronger statistical evidence for the no difference hypothesis</a:t>
            </a:r>
          </a:p>
        </p:txBody>
      </p:sp>
      <p:sp>
        <p:nvSpPr>
          <p:cNvPr id="6" name="Content Placeholder 2"/>
          <p:cNvSpPr txBox="1">
            <a:spLocks/>
          </p:cNvSpPr>
          <p:nvPr/>
        </p:nvSpPr>
        <p:spPr>
          <a:xfrm>
            <a:off x="457200" y="354195"/>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r>
              <a:rPr lang="en-US" sz="4400" b="1" dirty="0">
                <a:solidFill>
                  <a:srgbClr val="FFC000"/>
                </a:solidFill>
              </a:rPr>
              <a:t>Current Study</a:t>
            </a:r>
          </a:p>
        </p:txBody>
      </p:sp>
    </p:spTree>
    <p:extLst>
      <p:ext uri="{BB962C8B-B14F-4D97-AF65-F5344CB8AC3E}">
        <p14:creationId xmlns:p14="http://schemas.microsoft.com/office/powerpoint/2010/main" val="3203009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534400" y="6553200"/>
            <a:ext cx="559804" cy="228601"/>
          </a:xfrm>
        </p:spPr>
        <p:txBody>
          <a:bodyPr/>
          <a:lstStyle/>
          <a:p>
            <a:r>
              <a:rPr lang="en-US" dirty="0"/>
              <a:t>Fisher</a:t>
            </a:r>
          </a:p>
        </p:txBody>
      </p:sp>
      <p:sp>
        <p:nvSpPr>
          <p:cNvPr id="2" name="TextBox 1"/>
          <p:cNvSpPr txBox="1"/>
          <p:nvPr/>
        </p:nvSpPr>
        <p:spPr>
          <a:xfrm>
            <a:off x="914400" y="1752600"/>
            <a:ext cx="3276600" cy="369332"/>
          </a:xfrm>
          <a:prstGeom prst="rect">
            <a:avLst/>
          </a:prstGeom>
          <a:noFill/>
        </p:spPr>
        <p:txBody>
          <a:bodyPr wrap="square" rtlCol="0">
            <a:spAutoFit/>
          </a:bodyPr>
          <a:lstStyle/>
          <a:p>
            <a:endParaRPr lang="en-US"/>
          </a:p>
        </p:txBody>
      </p:sp>
      <p:sp>
        <p:nvSpPr>
          <p:cNvPr id="3" name="Content Placeholder 2"/>
          <p:cNvSpPr>
            <a:spLocks noGrp="1"/>
          </p:cNvSpPr>
          <p:nvPr>
            <p:ph idx="1"/>
          </p:nvPr>
        </p:nvSpPr>
        <p:spPr/>
        <p:txBody>
          <a:bodyPr>
            <a:noAutofit/>
          </a:bodyPr>
          <a:lstStyle/>
          <a:p>
            <a:r>
              <a:rPr lang="en-US" dirty="0"/>
              <a:t>Searched for studies from 2005 onwards</a:t>
            </a:r>
          </a:p>
          <a:p>
            <a:pPr lvl="1">
              <a:spcBef>
                <a:spcPts val="0"/>
              </a:spcBef>
            </a:pPr>
            <a:r>
              <a:rPr lang="en-US" dirty="0"/>
              <a:t>Distinct statistics for children of gay fathers</a:t>
            </a:r>
          </a:p>
          <a:p>
            <a:pPr lvl="1"/>
            <a:r>
              <a:rPr lang="en-US" dirty="0"/>
              <a:t>Reported some child outcome (i.e., psychological adjustment)</a:t>
            </a:r>
          </a:p>
          <a:p>
            <a:pPr lvl="1"/>
            <a:r>
              <a:rPr lang="en-US" dirty="0"/>
              <a:t>Control sample</a:t>
            </a:r>
          </a:p>
          <a:p>
            <a:pPr>
              <a:spcBef>
                <a:spcPts val="1200"/>
              </a:spcBef>
            </a:pPr>
            <a:r>
              <a:rPr lang="en-US" dirty="0"/>
              <a:t>N = 10 studies; 35 standardized mean differences</a:t>
            </a:r>
          </a:p>
          <a:p>
            <a:pPr>
              <a:spcBef>
                <a:spcPts val="1200"/>
              </a:spcBef>
            </a:pPr>
            <a:r>
              <a:rPr lang="en-US" dirty="0"/>
              <a:t>Quality-effects model weighted methodological soundness of each study</a:t>
            </a:r>
          </a:p>
        </p:txBody>
      </p:sp>
      <p:sp>
        <p:nvSpPr>
          <p:cNvPr id="6" name="Content Placeholder 2"/>
          <p:cNvSpPr txBox="1">
            <a:spLocks/>
          </p:cNvSpPr>
          <p:nvPr/>
        </p:nvSpPr>
        <p:spPr>
          <a:xfrm>
            <a:off x="457200" y="354195"/>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r>
              <a:rPr lang="en-US" sz="4400" b="1" dirty="0">
                <a:solidFill>
                  <a:srgbClr val="FFC000"/>
                </a:solidFill>
              </a:rPr>
              <a:t>Methods</a:t>
            </a:r>
          </a:p>
        </p:txBody>
      </p:sp>
    </p:spTree>
    <p:extLst>
      <p:ext uri="{BB962C8B-B14F-4D97-AF65-F5344CB8AC3E}">
        <p14:creationId xmlns:p14="http://schemas.microsoft.com/office/powerpoint/2010/main" val="100742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534400" y="6553200"/>
            <a:ext cx="559804" cy="228601"/>
          </a:xfrm>
        </p:spPr>
        <p:txBody>
          <a:bodyPr/>
          <a:lstStyle/>
          <a:p>
            <a:r>
              <a:rPr lang="en-US" dirty="0"/>
              <a:t>Fisher</a:t>
            </a:r>
          </a:p>
        </p:txBody>
      </p:sp>
      <p:sp>
        <p:nvSpPr>
          <p:cNvPr id="2" name="TextBox 1"/>
          <p:cNvSpPr txBox="1"/>
          <p:nvPr/>
        </p:nvSpPr>
        <p:spPr>
          <a:xfrm>
            <a:off x="914400" y="1752600"/>
            <a:ext cx="3276600" cy="369332"/>
          </a:xfrm>
          <a:prstGeom prst="rect">
            <a:avLst/>
          </a:prstGeom>
          <a:noFill/>
        </p:spPr>
        <p:txBody>
          <a:bodyPr wrap="square" rtlCol="0">
            <a:spAutoFit/>
          </a:bodyPr>
          <a:lstStyle/>
          <a:p>
            <a:endParaRPr lang="en-US"/>
          </a:p>
        </p:txBody>
      </p:sp>
      <p:sp>
        <p:nvSpPr>
          <p:cNvPr id="3" name="Content Placeholder 2"/>
          <p:cNvSpPr>
            <a:spLocks noGrp="1"/>
          </p:cNvSpPr>
          <p:nvPr>
            <p:ph idx="1"/>
          </p:nvPr>
        </p:nvSpPr>
        <p:spPr>
          <a:xfrm>
            <a:off x="457200" y="1775191"/>
            <a:ext cx="8382000" cy="4625609"/>
          </a:xfrm>
        </p:spPr>
        <p:txBody>
          <a:bodyPr>
            <a:noAutofit/>
          </a:bodyPr>
          <a:lstStyle/>
          <a:p>
            <a:r>
              <a:rPr lang="en-US" dirty="0"/>
              <a:t>Study characteristics</a:t>
            </a:r>
          </a:p>
          <a:p>
            <a:pPr lvl="1">
              <a:spcBef>
                <a:spcPts val="0"/>
              </a:spcBef>
            </a:pPr>
            <a:r>
              <a:rPr lang="en-US" dirty="0"/>
              <a:t>19 non-US; 16 US SMDs</a:t>
            </a:r>
          </a:p>
          <a:p>
            <a:pPr lvl="1"/>
            <a:r>
              <a:rPr lang="en-US" dirty="0"/>
              <a:t>Sample sizes for heterosexual couples: 8 </a:t>
            </a:r>
            <a:r>
              <a:rPr lang="mr-IN" dirty="0"/>
              <a:t>–</a:t>
            </a:r>
            <a:r>
              <a:rPr lang="en-US" dirty="0"/>
              <a:t> 935</a:t>
            </a:r>
          </a:p>
          <a:p>
            <a:pPr lvl="1"/>
            <a:r>
              <a:rPr lang="en-US" dirty="0"/>
              <a:t>Samples for gay couples: 11 </a:t>
            </a:r>
            <a:r>
              <a:rPr lang="mr-IN" dirty="0"/>
              <a:t>–</a:t>
            </a:r>
            <a:r>
              <a:rPr lang="en-US" dirty="0"/>
              <a:t> 86</a:t>
            </a:r>
          </a:p>
          <a:p>
            <a:pPr lvl="1"/>
            <a:r>
              <a:rPr lang="en-US" dirty="0"/>
              <a:t>Children ranged in age from 1.5 </a:t>
            </a:r>
            <a:r>
              <a:rPr lang="mr-IN" dirty="0"/>
              <a:t>–</a:t>
            </a:r>
            <a:r>
              <a:rPr lang="en-US" dirty="0"/>
              <a:t> 18 years old</a:t>
            </a:r>
          </a:p>
          <a:p>
            <a:pPr>
              <a:spcBef>
                <a:spcPts val="1200"/>
              </a:spcBef>
            </a:pPr>
            <a:r>
              <a:rPr lang="en-US" dirty="0"/>
              <a:t>Publication bias</a:t>
            </a:r>
          </a:p>
          <a:p>
            <a:pPr lvl="1">
              <a:spcBef>
                <a:spcPts val="0"/>
              </a:spcBef>
            </a:pPr>
            <a:r>
              <a:rPr lang="en-US" dirty="0"/>
              <a:t>Include 2 studies (4 SMDs) from unpublished dissertations</a:t>
            </a:r>
          </a:p>
          <a:p>
            <a:pPr lvl="1">
              <a:spcBef>
                <a:spcPts val="0"/>
              </a:spcBef>
            </a:pPr>
            <a:r>
              <a:rPr lang="en-US" dirty="0"/>
              <a:t>Egger’s regression test showed no publication bias</a:t>
            </a:r>
          </a:p>
        </p:txBody>
      </p:sp>
      <p:sp>
        <p:nvSpPr>
          <p:cNvPr id="6" name="Content Placeholder 2"/>
          <p:cNvSpPr txBox="1">
            <a:spLocks/>
          </p:cNvSpPr>
          <p:nvPr/>
        </p:nvSpPr>
        <p:spPr>
          <a:xfrm>
            <a:off x="457200" y="354195"/>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r>
              <a:rPr lang="en-US" sz="4400" b="1" dirty="0">
                <a:solidFill>
                  <a:srgbClr val="FFC000"/>
                </a:solidFill>
              </a:rPr>
              <a:t>Results</a:t>
            </a:r>
          </a:p>
        </p:txBody>
      </p:sp>
      <p:pic>
        <p:nvPicPr>
          <p:cNvPr id="7" name="Content Placeholder 9">
            <a:extLst>
              <a:ext uri="{FF2B5EF4-FFF2-40B4-BE49-F238E27FC236}">
                <a16:creationId xmlns:a16="http://schemas.microsoft.com/office/drawing/2014/main" id="{9F25AE5C-8288-4F37-AD2C-8FD67362A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878" y="76199"/>
            <a:ext cx="5364122" cy="1243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62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524000"/>
            <a:ext cx="6965245" cy="1202485"/>
          </a:xfrm>
        </p:spPr>
        <p:txBody>
          <a:bodyPr/>
          <a:lstStyle/>
          <a:p>
            <a:pPr algn="l"/>
            <a:r>
              <a:rPr lang="en-US" dirty="0"/>
              <a:t>First, some stats . . .</a:t>
            </a:r>
          </a:p>
        </p:txBody>
      </p:sp>
      <p:sp>
        <p:nvSpPr>
          <p:cNvPr id="7" name="Content Placeholder 6"/>
          <p:cNvSpPr>
            <a:spLocks noGrp="1"/>
          </p:cNvSpPr>
          <p:nvPr>
            <p:ph idx="1"/>
          </p:nvPr>
        </p:nvSpPr>
        <p:spPr>
          <a:xfrm>
            <a:off x="381000" y="4648200"/>
            <a:ext cx="8971180" cy="3211837"/>
          </a:xfrm>
        </p:spPr>
        <p:txBody>
          <a:bodyPr>
            <a:normAutofit/>
          </a:bodyPr>
          <a:lstStyle/>
          <a:p>
            <a:pPr lvl="1"/>
            <a:r>
              <a:rPr lang="en-US" b="1" dirty="0"/>
              <a:t>Divorce has profound long-term negative effects on children’s development and mental health </a:t>
            </a:r>
          </a:p>
          <a:p>
            <a:pPr marL="365760" lvl="1" indent="0" algn="ctr">
              <a:buNone/>
            </a:pPr>
            <a:r>
              <a:rPr lang="en-US" b="1" i="1" dirty="0">
                <a:solidFill>
                  <a:srgbClr val="FF0000"/>
                </a:solidFill>
              </a:rPr>
              <a:t>vs.</a:t>
            </a:r>
            <a:endParaRPr lang="en-US" b="1" dirty="0"/>
          </a:p>
          <a:p>
            <a:pPr lvl="1"/>
            <a:r>
              <a:rPr lang="en-US" b="1" dirty="0"/>
              <a:t>Divorce has no measurable long-term impact on children</a:t>
            </a:r>
          </a:p>
        </p:txBody>
      </p:sp>
      <p:pic>
        <p:nvPicPr>
          <p:cNvPr id="8" name="Picture 7" descr="Screen Shot 2015-03-25 at 4.4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749931"/>
            <a:ext cx="4726919" cy="3790214"/>
          </a:xfrm>
          <a:prstGeom prst="rect">
            <a:avLst/>
          </a:prstGeom>
        </p:spPr>
      </p:pic>
      <p:sp>
        <p:nvSpPr>
          <p:cNvPr id="2" name="Rectangle 1"/>
          <p:cNvSpPr/>
          <p:nvPr/>
        </p:nvSpPr>
        <p:spPr>
          <a:xfrm>
            <a:off x="-3276600" y="1447800"/>
            <a:ext cx="2743200" cy="1323439"/>
          </a:xfrm>
          <a:prstGeom prst="rect">
            <a:avLst/>
          </a:prstGeom>
        </p:spPr>
        <p:txBody>
          <a:bodyPr wrap="square">
            <a:spAutoFit/>
          </a:bodyPr>
          <a:lstStyle/>
          <a:p>
            <a:r>
              <a:rPr lang="en-US" sz="2000" dirty="0"/>
              <a:t>In the U.S., between 43% and 50% of first marriages end in divorce</a:t>
            </a:r>
          </a:p>
        </p:txBody>
      </p:sp>
      <p:sp>
        <p:nvSpPr>
          <p:cNvPr id="3" name="Rectangle 2"/>
          <p:cNvSpPr/>
          <p:nvPr/>
        </p:nvSpPr>
        <p:spPr>
          <a:xfrm>
            <a:off x="991027" y="766554"/>
            <a:ext cx="2056974" cy="1200329"/>
          </a:xfrm>
          <a:prstGeom prst="rect">
            <a:avLst/>
          </a:prstGeom>
        </p:spPr>
        <p:txBody>
          <a:bodyPr wrap="square">
            <a:spAutoFit/>
          </a:bodyPr>
          <a:lstStyle/>
          <a:p>
            <a:r>
              <a:rPr lang="en-US" dirty="0"/>
              <a:t>50% of American children will experience their parents’ divorce</a:t>
            </a:r>
          </a:p>
        </p:txBody>
      </p:sp>
    </p:spTree>
    <p:extLst>
      <p:ext uri="{BB962C8B-B14F-4D97-AF65-F5344CB8AC3E}">
        <p14:creationId xmlns:p14="http://schemas.microsoft.com/office/powerpoint/2010/main" val="3543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31" t="2499" r="3798" b="2499"/>
          <a:stretch/>
        </p:blipFill>
        <p:spPr>
          <a:xfrm rot="5400000">
            <a:off x="1604211" y="-1147011"/>
            <a:ext cx="5935578" cy="9144000"/>
          </a:xfrm>
          <a:prstGeom prst="rect">
            <a:avLst/>
          </a:prstGeom>
        </p:spPr>
      </p:pic>
      <p:sp>
        <p:nvSpPr>
          <p:cNvPr id="3" name="Footer Placeholder 4"/>
          <p:cNvSpPr>
            <a:spLocks noGrp="1"/>
          </p:cNvSpPr>
          <p:nvPr>
            <p:ph type="ftr" sz="quarter" idx="11"/>
          </p:nvPr>
        </p:nvSpPr>
        <p:spPr>
          <a:xfrm>
            <a:off x="8534400" y="6553200"/>
            <a:ext cx="559804" cy="228601"/>
          </a:xfrm>
        </p:spPr>
        <p:txBody>
          <a:bodyPr/>
          <a:lstStyle/>
          <a:p>
            <a:r>
              <a:rPr lang="en-US" dirty="0"/>
              <a:t>Fisher</a:t>
            </a:r>
          </a:p>
        </p:txBody>
      </p:sp>
    </p:spTree>
    <p:extLst>
      <p:ext uri="{BB962C8B-B14F-4D97-AF65-F5344CB8AC3E}">
        <p14:creationId xmlns:p14="http://schemas.microsoft.com/office/powerpoint/2010/main" val="1157987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534400" y="6553200"/>
            <a:ext cx="559804" cy="228601"/>
          </a:xfrm>
        </p:spPr>
        <p:txBody>
          <a:bodyPr/>
          <a:lstStyle/>
          <a:p>
            <a:r>
              <a:rPr lang="en-US" dirty="0"/>
              <a:t>Fisher</a:t>
            </a:r>
          </a:p>
        </p:txBody>
      </p:sp>
      <p:sp>
        <p:nvSpPr>
          <p:cNvPr id="2" name="TextBox 1"/>
          <p:cNvSpPr txBox="1"/>
          <p:nvPr/>
        </p:nvSpPr>
        <p:spPr>
          <a:xfrm>
            <a:off x="914400" y="1752600"/>
            <a:ext cx="3276600" cy="369332"/>
          </a:xfrm>
          <a:prstGeom prst="rect">
            <a:avLst/>
          </a:prstGeom>
          <a:noFill/>
        </p:spPr>
        <p:txBody>
          <a:bodyPr wrap="square" rtlCol="0">
            <a:spAutoFit/>
          </a:bodyPr>
          <a:lstStyle/>
          <a:p>
            <a:endParaRPr lang="en-US"/>
          </a:p>
        </p:txBody>
      </p:sp>
      <p:sp>
        <p:nvSpPr>
          <p:cNvPr id="3" name="Content Placeholder 2"/>
          <p:cNvSpPr>
            <a:spLocks noGrp="1"/>
          </p:cNvSpPr>
          <p:nvPr>
            <p:ph idx="1"/>
          </p:nvPr>
        </p:nvSpPr>
        <p:spPr>
          <a:xfrm>
            <a:off x="457200" y="1775191"/>
            <a:ext cx="8382000" cy="4625609"/>
          </a:xfrm>
        </p:spPr>
        <p:txBody>
          <a:bodyPr>
            <a:noAutofit/>
          </a:bodyPr>
          <a:lstStyle/>
          <a:p>
            <a:r>
              <a:rPr lang="en-US" dirty="0"/>
              <a:t>Fixed-effects model 95% CI [-0.023, -0.091]; Random-effects model 95% CI [-0.257, -0.065]; Quality-effects model 95% CI [-0.249, -0.042]</a:t>
            </a:r>
          </a:p>
          <a:p>
            <a:pPr lvl="1">
              <a:spcBef>
                <a:spcPts val="1200"/>
              </a:spcBef>
            </a:pPr>
            <a:r>
              <a:rPr lang="en-US" dirty="0"/>
              <a:t>All models were significant </a:t>
            </a:r>
          </a:p>
          <a:p>
            <a:pPr lvl="1">
              <a:spcBef>
                <a:spcPts val="1200"/>
              </a:spcBef>
            </a:pPr>
            <a:r>
              <a:rPr lang="en-US" dirty="0"/>
              <a:t>Test of homogeneity indicated that fixed-effects model was not appropriate</a:t>
            </a:r>
          </a:p>
          <a:p>
            <a:pPr lvl="1"/>
            <a:endParaRPr lang="en-US" dirty="0"/>
          </a:p>
        </p:txBody>
      </p:sp>
      <p:sp>
        <p:nvSpPr>
          <p:cNvPr id="6" name="Content Placeholder 2"/>
          <p:cNvSpPr txBox="1">
            <a:spLocks/>
          </p:cNvSpPr>
          <p:nvPr/>
        </p:nvSpPr>
        <p:spPr>
          <a:xfrm>
            <a:off x="0" y="-152400"/>
            <a:ext cx="92202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r>
              <a:rPr lang="en-US" sz="4000" b="1" dirty="0">
                <a:solidFill>
                  <a:srgbClr val="FFC000"/>
                </a:solidFill>
              </a:rPr>
              <a:t>Children of gay parents better outcomes than children of heterosexual parents</a:t>
            </a:r>
          </a:p>
        </p:txBody>
      </p:sp>
    </p:spTree>
    <p:extLst>
      <p:ext uri="{BB962C8B-B14F-4D97-AF65-F5344CB8AC3E}">
        <p14:creationId xmlns:p14="http://schemas.microsoft.com/office/powerpoint/2010/main" val="319101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534400" y="6553200"/>
            <a:ext cx="559804" cy="228601"/>
          </a:xfrm>
        </p:spPr>
        <p:txBody>
          <a:bodyPr/>
          <a:lstStyle/>
          <a:p>
            <a:r>
              <a:rPr lang="en-US" dirty="0"/>
              <a:t>Fisher</a:t>
            </a:r>
          </a:p>
        </p:txBody>
      </p:sp>
      <p:sp>
        <p:nvSpPr>
          <p:cNvPr id="2" name="TextBox 1"/>
          <p:cNvSpPr txBox="1"/>
          <p:nvPr/>
        </p:nvSpPr>
        <p:spPr>
          <a:xfrm>
            <a:off x="914400" y="1752600"/>
            <a:ext cx="3276600" cy="369332"/>
          </a:xfrm>
          <a:prstGeom prst="rect">
            <a:avLst/>
          </a:prstGeom>
          <a:noFill/>
        </p:spPr>
        <p:txBody>
          <a:bodyPr wrap="square" rtlCol="0">
            <a:spAutoFit/>
          </a:bodyPr>
          <a:lstStyle/>
          <a:p>
            <a:endParaRPr lang="en-US"/>
          </a:p>
        </p:txBody>
      </p:sp>
      <p:sp>
        <p:nvSpPr>
          <p:cNvPr id="3" name="Content Placeholder 2"/>
          <p:cNvSpPr>
            <a:spLocks noGrp="1"/>
          </p:cNvSpPr>
          <p:nvPr>
            <p:ph idx="1"/>
          </p:nvPr>
        </p:nvSpPr>
        <p:spPr>
          <a:xfrm>
            <a:off x="457200" y="1775191"/>
            <a:ext cx="8382000" cy="4625609"/>
          </a:xfrm>
        </p:spPr>
        <p:txBody>
          <a:bodyPr>
            <a:noAutofit/>
          </a:bodyPr>
          <a:lstStyle/>
          <a:p>
            <a:r>
              <a:rPr lang="en-US" dirty="0"/>
              <a:t>H</a:t>
            </a:r>
            <a:r>
              <a:rPr lang="en-US" baseline="-25000" dirty="0"/>
              <a:t>1</a:t>
            </a:r>
            <a:r>
              <a:rPr lang="en-US" dirty="0"/>
              <a:t> supported?</a:t>
            </a:r>
          </a:p>
          <a:p>
            <a:pPr lvl="1">
              <a:spcBef>
                <a:spcPts val="0"/>
              </a:spcBef>
            </a:pPr>
            <a:r>
              <a:rPr lang="en-US" dirty="0"/>
              <a:t>Children of gay parents actual had better outcomes</a:t>
            </a:r>
          </a:p>
          <a:p>
            <a:pPr>
              <a:spcBef>
                <a:spcPts val="1200"/>
              </a:spcBef>
            </a:pPr>
            <a:r>
              <a:rPr lang="en-US" dirty="0"/>
              <a:t>H</a:t>
            </a:r>
            <a:r>
              <a:rPr lang="en-US" baseline="-25000" dirty="0"/>
              <a:t>2</a:t>
            </a:r>
            <a:r>
              <a:rPr lang="en-US" dirty="0"/>
              <a:t> supported?</a:t>
            </a:r>
          </a:p>
          <a:p>
            <a:pPr lvl="1">
              <a:spcBef>
                <a:spcPts val="0"/>
              </a:spcBef>
            </a:pPr>
            <a:r>
              <a:rPr lang="en-US" dirty="0"/>
              <a:t>Yes, quality-effects model provided the most support for the no difference hypothesis with a CI closest to zero</a:t>
            </a:r>
          </a:p>
          <a:p>
            <a:pPr>
              <a:spcBef>
                <a:spcPts val="1200"/>
              </a:spcBef>
            </a:pPr>
            <a:r>
              <a:rPr lang="en-US" dirty="0"/>
              <a:t>So may H</a:t>
            </a:r>
            <a:r>
              <a:rPr lang="en-US" baseline="-25000" dirty="0"/>
              <a:t>1</a:t>
            </a:r>
            <a:r>
              <a:rPr lang="en-US" dirty="0"/>
              <a:t> really was supported?</a:t>
            </a:r>
          </a:p>
          <a:p>
            <a:pPr lvl="1">
              <a:spcBef>
                <a:spcPts val="0"/>
              </a:spcBef>
            </a:pPr>
            <a:r>
              <a:rPr lang="en-US" dirty="0"/>
              <a:t>When quality of studies’ methodology was accounted for, CI was closest to zero, suggesting no difference</a:t>
            </a:r>
          </a:p>
        </p:txBody>
      </p:sp>
      <p:sp>
        <p:nvSpPr>
          <p:cNvPr id="6" name="Content Placeholder 2"/>
          <p:cNvSpPr txBox="1">
            <a:spLocks/>
          </p:cNvSpPr>
          <p:nvPr/>
        </p:nvSpPr>
        <p:spPr>
          <a:xfrm>
            <a:off x="457200" y="354195"/>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r>
              <a:rPr lang="en-US" sz="4400" b="1" dirty="0">
                <a:solidFill>
                  <a:srgbClr val="FFC000"/>
                </a:solidFill>
              </a:rPr>
              <a:t>Discussion</a:t>
            </a:r>
          </a:p>
        </p:txBody>
      </p:sp>
    </p:spTree>
    <p:extLst>
      <p:ext uri="{BB962C8B-B14F-4D97-AF65-F5344CB8AC3E}">
        <p14:creationId xmlns:p14="http://schemas.microsoft.com/office/powerpoint/2010/main" val="1864478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534400" y="6553200"/>
            <a:ext cx="559804" cy="228601"/>
          </a:xfrm>
        </p:spPr>
        <p:txBody>
          <a:bodyPr/>
          <a:lstStyle/>
          <a:p>
            <a:r>
              <a:rPr lang="en-US" dirty="0"/>
              <a:t>Fisher</a:t>
            </a:r>
          </a:p>
        </p:txBody>
      </p:sp>
      <p:sp>
        <p:nvSpPr>
          <p:cNvPr id="2" name="TextBox 1"/>
          <p:cNvSpPr txBox="1"/>
          <p:nvPr/>
        </p:nvSpPr>
        <p:spPr>
          <a:xfrm>
            <a:off x="914400" y="1752600"/>
            <a:ext cx="3276600" cy="369332"/>
          </a:xfrm>
          <a:prstGeom prst="rect">
            <a:avLst/>
          </a:prstGeom>
          <a:noFill/>
        </p:spPr>
        <p:txBody>
          <a:bodyPr wrap="square" rtlCol="0">
            <a:spAutoFit/>
          </a:bodyPr>
          <a:lstStyle/>
          <a:p>
            <a:endParaRPr lang="en-US"/>
          </a:p>
        </p:txBody>
      </p:sp>
      <p:sp>
        <p:nvSpPr>
          <p:cNvPr id="3" name="Content Placeholder 2"/>
          <p:cNvSpPr>
            <a:spLocks noGrp="1"/>
          </p:cNvSpPr>
          <p:nvPr>
            <p:ph idx="1"/>
          </p:nvPr>
        </p:nvSpPr>
        <p:spPr>
          <a:xfrm>
            <a:off x="0" y="1447800"/>
            <a:ext cx="9094204" cy="4625609"/>
          </a:xfrm>
        </p:spPr>
        <p:txBody>
          <a:bodyPr>
            <a:noAutofit/>
          </a:bodyPr>
          <a:lstStyle/>
          <a:p>
            <a:pPr marL="633222" indent="-514350">
              <a:buFont typeface="+mj-lt"/>
              <a:buAutoNum type="arabicPeriod"/>
            </a:pPr>
            <a:r>
              <a:rPr lang="en-US" sz="2400"/>
              <a:t>The authors </a:t>
            </a:r>
            <a:r>
              <a:rPr lang="en-US" sz="2400" dirty="0"/>
              <a:t>cite many explanations for these findings (e.g., gay fathers are better prepared, higher income, more egalitarian parenting etc.); do you think there could be other explanations?</a:t>
            </a:r>
          </a:p>
          <a:p>
            <a:pPr marL="633222" indent="-514350">
              <a:buFont typeface="+mj-lt"/>
              <a:buAutoNum type="arabicPeriod"/>
            </a:pPr>
            <a:r>
              <a:rPr lang="en-US" sz="2400" dirty="0"/>
              <a:t>Do you think they appropriately assessed publication bias?</a:t>
            </a:r>
          </a:p>
          <a:p>
            <a:pPr marL="633222" indent="-514350">
              <a:buFont typeface="+mj-lt"/>
              <a:buAutoNum type="arabicPeriod"/>
            </a:pPr>
            <a:r>
              <a:rPr lang="en-US" sz="2400" dirty="0"/>
              <a:t>Do you buy there argument based on the 95% CI for the quality effects model?</a:t>
            </a:r>
          </a:p>
          <a:p>
            <a:pPr marL="633222" indent="-514350">
              <a:buFont typeface="+mj-lt"/>
              <a:buAutoNum type="arabicPeriod"/>
            </a:pPr>
            <a:r>
              <a:rPr lang="en-US" sz="2400" dirty="0"/>
              <a:t>What else could they have done about the potentially influential  Goldberg and </a:t>
            </a:r>
            <a:r>
              <a:rPr lang="en-US" sz="2400" dirty="0" err="1"/>
              <a:t>Kashy</a:t>
            </a:r>
            <a:r>
              <a:rPr lang="en-US" sz="2400" dirty="0"/>
              <a:t> et al. article?</a:t>
            </a:r>
          </a:p>
          <a:p>
            <a:pPr marL="633222" indent="-514350">
              <a:buFont typeface="+mj-lt"/>
              <a:buAutoNum type="arabicPeriod"/>
            </a:pPr>
            <a:r>
              <a:rPr lang="en-US" sz="2400" dirty="0"/>
              <a:t>What did you think about the child outcomes included? And their raters? What are some other child outcomes you’d be interested in exploring?</a:t>
            </a:r>
          </a:p>
          <a:p>
            <a:pPr marL="633222" indent="-514350">
              <a:buFont typeface="+mj-lt"/>
              <a:buAutoNum type="arabicPeriod"/>
            </a:pPr>
            <a:r>
              <a:rPr lang="en-US" sz="2400" dirty="0"/>
              <a:t>What are the implications of these findings for parenting advice? And those involved in adoption and surrogacy processes for gay couples?</a:t>
            </a:r>
          </a:p>
        </p:txBody>
      </p:sp>
      <p:sp>
        <p:nvSpPr>
          <p:cNvPr id="6" name="Content Placeholder 2"/>
          <p:cNvSpPr txBox="1">
            <a:spLocks/>
          </p:cNvSpPr>
          <p:nvPr/>
        </p:nvSpPr>
        <p:spPr>
          <a:xfrm>
            <a:off x="457200" y="354195"/>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r>
              <a:rPr lang="en-US" sz="4400" b="1" dirty="0">
                <a:solidFill>
                  <a:srgbClr val="FFC000"/>
                </a:solidFill>
              </a:rPr>
              <a:t>Discussion</a:t>
            </a:r>
          </a:p>
        </p:txBody>
      </p:sp>
    </p:spTree>
    <p:extLst>
      <p:ext uri="{BB962C8B-B14F-4D97-AF65-F5344CB8AC3E}">
        <p14:creationId xmlns:p14="http://schemas.microsoft.com/office/powerpoint/2010/main" val="3169234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Crowl</a:t>
            </a:r>
            <a:r>
              <a:rPr lang="en-US" dirty="0"/>
              <a:t>, </a:t>
            </a:r>
            <a:r>
              <a:rPr lang="en-US" dirty="0" err="1"/>
              <a:t>Ahn</a:t>
            </a:r>
            <a:r>
              <a:rPr lang="en-US" dirty="0"/>
              <a:t> &amp; Baker (2008)</a:t>
            </a:r>
          </a:p>
        </p:txBody>
      </p:sp>
      <p:sp>
        <p:nvSpPr>
          <p:cNvPr id="3" name="Content Placeholder 2"/>
          <p:cNvSpPr>
            <a:spLocks noGrp="1"/>
          </p:cNvSpPr>
          <p:nvPr>
            <p:ph idx="1"/>
          </p:nvPr>
        </p:nvSpPr>
        <p:spPr/>
        <p:txBody>
          <a:bodyPr>
            <a:normAutofit lnSpcReduction="10000"/>
          </a:bodyPr>
          <a:lstStyle/>
          <a:p>
            <a:r>
              <a:rPr lang="en-US" dirty="0"/>
              <a:t>Limitations of past studies examining adjust in children of same-sex parents?</a:t>
            </a:r>
          </a:p>
          <a:p>
            <a:pPr lvl="1"/>
            <a:r>
              <a:rPr lang="en-US" dirty="0"/>
              <a:t> </a:t>
            </a:r>
          </a:p>
          <a:p>
            <a:pPr lvl="1"/>
            <a:r>
              <a:rPr lang="en-US" dirty="0"/>
              <a:t> </a:t>
            </a:r>
          </a:p>
          <a:p>
            <a:endParaRPr lang="en-US" dirty="0"/>
          </a:p>
          <a:p>
            <a:r>
              <a:rPr lang="en-US" dirty="0"/>
              <a:t>Goals of meta-analysis</a:t>
            </a:r>
          </a:p>
          <a:p>
            <a:pPr lvl="1"/>
            <a:r>
              <a:rPr lang="en-US" dirty="0"/>
              <a:t>Parents’ sexual orientation in relation to six domains of child functioning</a:t>
            </a:r>
          </a:p>
          <a:p>
            <a:pPr lvl="1"/>
            <a:r>
              <a:rPr lang="en-US" dirty="0"/>
              <a:t> Are relations moderated by participant characteristics or study design?</a:t>
            </a:r>
          </a:p>
        </p:txBody>
      </p:sp>
    </p:spTree>
    <p:extLst>
      <p:ext uri="{BB962C8B-B14F-4D97-AF65-F5344CB8AC3E}">
        <p14:creationId xmlns:p14="http://schemas.microsoft.com/office/powerpoint/2010/main" val="1605238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Crowl</a:t>
            </a:r>
            <a:r>
              <a:rPr lang="en-US" dirty="0"/>
              <a:t>, </a:t>
            </a:r>
            <a:r>
              <a:rPr lang="en-US" dirty="0" err="1"/>
              <a:t>Ahn</a:t>
            </a:r>
            <a:r>
              <a:rPr lang="en-US" dirty="0"/>
              <a:t> &amp; Baker (2008)</a:t>
            </a:r>
          </a:p>
        </p:txBody>
      </p:sp>
      <p:sp>
        <p:nvSpPr>
          <p:cNvPr id="3" name="Content Placeholder 2"/>
          <p:cNvSpPr>
            <a:spLocks noGrp="1"/>
          </p:cNvSpPr>
          <p:nvPr>
            <p:ph idx="1"/>
          </p:nvPr>
        </p:nvSpPr>
        <p:spPr/>
        <p:txBody>
          <a:bodyPr/>
          <a:lstStyle/>
          <a:p>
            <a:r>
              <a:rPr lang="en-US" dirty="0"/>
              <a:t>Dependent variables</a:t>
            </a:r>
          </a:p>
          <a:p>
            <a:pPr lvl="1"/>
            <a:r>
              <a:rPr lang="en-US" dirty="0"/>
              <a:t> Parent-child relationship quality</a:t>
            </a:r>
          </a:p>
          <a:p>
            <a:pPr lvl="1"/>
            <a:r>
              <a:rPr lang="en-US" dirty="0"/>
              <a:t>Child cognitive development</a:t>
            </a:r>
          </a:p>
          <a:p>
            <a:pPr lvl="1"/>
            <a:r>
              <a:rPr lang="en-US" dirty="0"/>
              <a:t>Child gender role behavior</a:t>
            </a:r>
          </a:p>
          <a:p>
            <a:pPr lvl="1"/>
            <a:r>
              <a:rPr lang="en-US" dirty="0"/>
              <a:t>Child gender identity</a:t>
            </a:r>
          </a:p>
          <a:p>
            <a:pPr lvl="1"/>
            <a:r>
              <a:rPr lang="en-US" dirty="0"/>
              <a:t>Child sexual preference</a:t>
            </a:r>
          </a:p>
          <a:p>
            <a:pPr lvl="1"/>
            <a:r>
              <a:rPr lang="en-US" dirty="0"/>
              <a:t>Child social and emotional development (adjustment)</a:t>
            </a:r>
          </a:p>
        </p:txBody>
      </p:sp>
    </p:spTree>
    <p:extLst>
      <p:ext uri="{BB962C8B-B14F-4D97-AF65-F5344CB8AC3E}">
        <p14:creationId xmlns:p14="http://schemas.microsoft.com/office/powerpoint/2010/main" val="1503728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algn="ctr"/>
            <a:r>
              <a:rPr lang="en-US" sz="2800" dirty="0"/>
              <a:t>Same-Sex parents and adjustment in </a:t>
            </a:r>
            <a:br>
              <a:rPr lang="en-US" sz="2800" dirty="0"/>
            </a:br>
            <a:r>
              <a:rPr lang="en-US" sz="2800" dirty="0"/>
              <a:t>adolescence (</a:t>
            </a:r>
            <a:r>
              <a:rPr lang="en-US" sz="2800" dirty="0" err="1"/>
              <a:t>Wainright</a:t>
            </a:r>
            <a:r>
              <a:rPr lang="en-US" sz="2800" dirty="0"/>
              <a:t> et al., 2004)</a:t>
            </a:r>
          </a:p>
        </p:txBody>
      </p:sp>
      <p:sp>
        <p:nvSpPr>
          <p:cNvPr id="638979" name="Rectangle 3"/>
          <p:cNvSpPr>
            <a:spLocks noGrp="1" noChangeArrowheads="1"/>
          </p:cNvSpPr>
          <p:nvPr>
            <p:ph type="body" idx="4294967295"/>
          </p:nvPr>
        </p:nvSpPr>
        <p:spPr>
          <a:xfrm>
            <a:off x="457200" y="1646237"/>
            <a:ext cx="8229600" cy="4526280"/>
          </a:xfrm>
          <a:prstGeom prst="rect">
            <a:avLst/>
          </a:prstGeom>
        </p:spPr>
        <p:txBody>
          <a:bodyPr/>
          <a:lstStyle/>
          <a:p>
            <a:pPr>
              <a:lnSpc>
                <a:spcPct val="80000"/>
              </a:lnSpc>
            </a:pPr>
            <a:r>
              <a:rPr lang="en-US" sz="2800"/>
              <a:t>Comparison of </a:t>
            </a:r>
          </a:p>
          <a:p>
            <a:pPr lvl="1">
              <a:lnSpc>
                <a:spcPct val="80000"/>
              </a:lnSpc>
            </a:pPr>
            <a:r>
              <a:rPr lang="en-US" sz="2400"/>
              <a:t>Family structure </a:t>
            </a:r>
          </a:p>
          <a:p>
            <a:pPr lvl="1">
              <a:lnSpc>
                <a:spcPct val="80000"/>
              </a:lnSpc>
            </a:pPr>
            <a:r>
              <a:rPr lang="en-US" sz="2400"/>
              <a:t>Within family characteristics </a:t>
            </a:r>
          </a:p>
          <a:p>
            <a:pPr>
              <a:lnSpc>
                <a:spcPct val="80000"/>
              </a:lnSpc>
            </a:pPr>
            <a:endParaRPr lang="en-US" sz="2800"/>
          </a:p>
          <a:p>
            <a:pPr>
              <a:lnSpc>
                <a:spcPct val="80000"/>
              </a:lnSpc>
            </a:pPr>
            <a:r>
              <a:rPr lang="en-US" sz="2800"/>
              <a:t>Multiple domains of adjustment as DVs</a:t>
            </a:r>
          </a:p>
          <a:p>
            <a:pPr lvl="1">
              <a:lnSpc>
                <a:spcPct val="80000"/>
              </a:lnSpc>
            </a:pPr>
            <a:r>
              <a:rPr lang="en-US" sz="2400"/>
              <a:t>Psychosocial (depression, anxiety, self-esteem)</a:t>
            </a:r>
          </a:p>
          <a:p>
            <a:pPr lvl="1">
              <a:lnSpc>
                <a:spcPct val="80000"/>
              </a:lnSpc>
            </a:pPr>
            <a:r>
              <a:rPr lang="en-US" sz="2400"/>
              <a:t>School functioning (GPA, school connectedness)</a:t>
            </a:r>
          </a:p>
          <a:p>
            <a:pPr lvl="1">
              <a:lnSpc>
                <a:spcPct val="80000"/>
              </a:lnSpc>
            </a:pPr>
            <a:r>
              <a:rPr lang="en-US" sz="2400"/>
              <a:t>Romantic relationships, attractions, behaviors</a:t>
            </a:r>
          </a:p>
          <a:p>
            <a:pPr lvl="1">
              <a:lnSpc>
                <a:spcPct val="80000"/>
              </a:lnSpc>
            </a:pPr>
            <a:endParaRPr lang="en-US" sz="2400"/>
          </a:p>
          <a:p>
            <a:pPr lvl="1">
              <a:lnSpc>
                <a:spcPct val="80000"/>
              </a:lnSpc>
            </a:pPr>
            <a:r>
              <a:rPr lang="en-US" sz="2400"/>
              <a:t>Family Variables (parental warmth &amp; caring; quality of relationship with child)</a:t>
            </a:r>
          </a:p>
        </p:txBody>
      </p:sp>
    </p:spTree>
    <p:extLst>
      <p:ext uri="{BB962C8B-B14F-4D97-AF65-F5344CB8AC3E}">
        <p14:creationId xmlns:p14="http://schemas.microsoft.com/office/powerpoint/2010/main" val="1798892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normAutofit/>
          </a:bodyPr>
          <a:lstStyle/>
          <a:p>
            <a:pPr algn="ctr"/>
            <a:r>
              <a:rPr lang="en-US" sz="4400" dirty="0"/>
              <a:t>Family structure effects</a:t>
            </a:r>
          </a:p>
        </p:txBody>
      </p:sp>
      <p:sp>
        <p:nvSpPr>
          <p:cNvPr id="640003" name="Rectangle 3"/>
          <p:cNvSpPr>
            <a:spLocks noGrp="1" noChangeArrowheads="1"/>
          </p:cNvSpPr>
          <p:nvPr>
            <p:ph type="body" idx="4294967295"/>
          </p:nvPr>
        </p:nvSpPr>
        <p:spPr>
          <a:xfrm>
            <a:off x="457200" y="1646237"/>
            <a:ext cx="8229600" cy="4526280"/>
          </a:xfrm>
          <a:prstGeom prst="rect">
            <a:avLst/>
          </a:prstGeo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602" y="1447800"/>
            <a:ext cx="7359593" cy="525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4000" y="6520933"/>
            <a:ext cx="2916248" cy="369332"/>
          </a:xfrm>
          <a:prstGeom prst="rect">
            <a:avLst/>
          </a:prstGeom>
        </p:spPr>
        <p:txBody>
          <a:bodyPr wrap="none">
            <a:spAutoFit/>
          </a:bodyPr>
          <a:lstStyle/>
          <a:p>
            <a:r>
              <a:rPr lang="en-US" dirty="0" err="1"/>
              <a:t>Crowl</a:t>
            </a:r>
            <a:r>
              <a:rPr lang="en-US" dirty="0"/>
              <a:t>, </a:t>
            </a:r>
            <a:r>
              <a:rPr lang="en-US" dirty="0" err="1"/>
              <a:t>Ahn</a:t>
            </a:r>
            <a:r>
              <a:rPr lang="en-US" dirty="0"/>
              <a:t> &amp; Baker (2008)</a:t>
            </a:r>
          </a:p>
        </p:txBody>
      </p:sp>
    </p:spTree>
    <p:extLst>
      <p:ext uri="{BB962C8B-B14F-4D97-AF65-F5344CB8AC3E}">
        <p14:creationId xmlns:p14="http://schemas.microsoft.com/office/powerpoint/2010/main" val="1904514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Crowl</a:t>
            </a:r>
            <a:r>
              <a:rPr lang="en-US" dirty="0"/>
              <a:t>, </a:t>
            </a:r>
            <a:r>
              <a:rPr lang="en-US" dirty="0" err="1"/>
              <a:t>Ahn</a:t>
            </a:r>
            <a:r>
              <a:rPr lang="en-US" dirty="0"/>
              <a:t> &amp; Baker (2008)</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1430755" y="1752599"/>
            <a:ext cx="6494045" cy="4612593"/>
          </a:xfrm>
          <a:prstGeom prst="rect">
            <a:avLst/>
          </a:prstGeom>
          <a:noFill/>
          <a:ln w="9525">
            <a:noFill/>
            <a:miter lim="800000"/>
            <a:headEnd/>
            <a:tailEnd/>
          </a:ln>
        </p:spPr>
      </p:pic>
    </p:spTree>
    <p:extLst>
      <p:ext uri="{BB962C8B-B14F-4D97-AF65-F5344CB8AC3E}">
        <p14:creationId xmlns:p14="http://schemas.microsoft.com/office/powerpoint/2010/main" val="41329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r>
              <a:rPr lang="en-US" sz="2800" dirty="0"/>
              <a:t>Associations with Family Functioning Variables</a:t>
            </a:r>
          </a:p>
        </p:txBody>
      </p:sp>
      <p:sp>
        <p:nvSpPr>
          <p:cNvPr id="641027" name="Rectangle 3"/>
          <p:cNvSpPr>
            <a:spLocks noGrp="1" noChangeArrowheads="1"/>
          </p:cNvSpPr>
          <p:nvPr>
            <p:ph type="body" idx="4294967295"/>
          </p:nvPr>
        </p:nvSpPr>
        <p:spPr>
          <a:xfrm>
            <a:off x="457200" y="1646237"/>
            <a:ext cx="8229600" cy="4526280"/>
          </a:xfrm>
          <a:prstGeom prst="rect">
            <a:avLst/>
          </a:prstGeo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447800"/>
            <a:ext cx="7267575" cy="512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25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9474" y="1143000"/>
            <a:ext cx="7175351" cy="1793167"/>
          </a:xfrm>
        </p:spPr>
        <p:txBody>
          <a:bodyPr>
            <a:normAutofit/>
          </a:bodyPr>
          <a:lstStyle/>
          <a:p>
            <a:r>
              <a:rPr lang="en-US" dirty="0"/>
              <a:t>Parental Divorce and Children’s Adjustment	</a:t>
            </a:r>
          </a:p>
        </p:txBody>
      </p:sp>
      <p:sp>
        <p:nvSpPr>
          <p:cNvPr id="2" name="Subtitle 1"/>
          <p:cNvSpPr>
            <a:spLocks noGrp="1"/>
          </p:cNvSpPr>
          <p:nvPr>
            <p:ph type="subTitle" idx="1"/>
          </p:nvPr>
        </p:nvSpPr>
        <p:spPr>
          <a:xfrm>
            <a:off x="1727200" y="2936167"/>
            <a:ext cx="5712179" cy="2324455"/>
          </a:xfrm>
        </p:spPr>
        <p:txBody>
          <a:bodyPr>
            <a:noAutofit/>
          </a:bodyPr>
          <a:lstStyle/>
          <a:p>
            <a:r>
              <a:rPr lang="en-US" sz="2000" dirty="0"/>
              <a:t>“The majority of children whose parents divorce do not have long-term adjustment problems, but the risk of externalizing behaviors, internalizing problems, poorer academic achievement, and problematic social relationships is greater for children whose parents divorce than for those whose parents stay together.” (p. 142) </a:t>
            </a:r>
          </a:p>
          <a:p>
            <a:endParaRPr lang="en-US" sz="3600" dirty="0"/>
          </a:p>
        </p:txBody>
      </p:sp>
      <p:pic>
        <p:nvPicPr>
          <p:cNvPr id="4" name="Picture 3" descr="Screen Shot 2015-03-25 at 4.31.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02652"/>
            <a:ext cx="2072957" cy="1442495"/>
          </a:xfrm>
          <a:prstGeom prst="rect">
            <a:avLst/>
          </a:prstGeom>
        </p:spPr>
      </p:pic>
      <p:pic>
        <p:nvPicPr>
          <p:cNvPr id="5" name="Picture 4" descr="Screen Shot 2015-03-25 at 4.33.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013" y="5385679"/>
            <a:ext cx="2199987" cy="1459468"/>
          </a:xfrm>
          <a:prstGeom prst="rect">
            <a:avLst/>
          </a:prstGeom>
        </p:spPr>
      </p:pic>
      <p:sp>
        <p:nvSpPr>
          <p:cNvPr id="6" name="Rectangle 5"/>
          <p:cNvSpPr/>
          <p:nvPr/>
        </p:nvSpPr>
        <p:spPr>
          <a:xfrm>
            <a:off x="2297289" y="5824987"/>
            <a:ext cx="4572000" cy="646331"/>
          </a:xfrm>
          <a:prstGeom prst="rect">
            <a:avLst/>
          </a:prstGeom>
        </p:spPr>
        <p:txBody>
          <a:bodyPr>
            <a:spAutoFit/>
          </a:bodyPr>
          <a:lstStyle/>
          <a:p>
            <a:r>
              <a:rPr lang="en-US" u="sng" dirty="0">
                <a:solidFill>
                  <a:srgbClr val="800080"/>
                </a:solidFill>
                <a:latin typeface="Arial" panose="020B0604020202020204" pitchFamily="34" charset="0"/>
                <a:hlinkClick r:id="rId5"/>
              </a:rPr>
              <a:t>Lansford, J. E. (2009). </a:t>
            </a:r>
            <a:r>
              <a:rPr lang="en-US" i="1" u="sng" dirty="0">
                <a:solidFill>
                  <a:srgbClr val="800080"/>
                </a:solidFill>
                <a:latin typeface="Arial" panose="020B0604020202020204" pitchFamily="34" charset="0"/>
                <a:hlinkClick r:id="rId5"/>
              </a:rPr>
              <a:t>Perspectives on Psychological Science, 4</a:t>
            </a:r>
            <a:r>
              <a:rPr lang="en-US" u="sng" dirty="0">
                <a:solidFill>
                  <a:srgbClr val="800080"/>
                </a:solidFill>
                <a:latin typeface="Arial" panose="020B0604020202020204" pitchFamily="34" charset="0"/>
                <a:hlinkClick r:id="rId5"/>
              </a:rPr>
              <a:t>, 140-152.</a:t>
            </a:r>
            <a:endParaRPr lang="en-US" dirty="0"/>
          </a:p>
        </p:txBody>
      </p:sp>
    </p:spTree>
    <p:extLst>
      <p:ext uri="{BB962C8B-B14F-4D97-AF65-F5344CB8AC3E}">
        <p14:creationId xmlns:p14="http://schemas.microsoft.com/office/powerpoint/2010/main" val="4065006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normAutofit/>
          </a:bodyPr>
          <a:lstStyle/>
          <a:p>
            <a:r>
              <a:rPr lang="en-US" sz="4400" dirty="0"/>
              <a:t>Generalizability of findings:</a:t>
            </a:r>
          </a:p>
        </p:txBody>
      </p:sp>
      <p:sp>
        <p:nvSpPr>
          <p:cNvPr id="642051" name="Rectangle 3"/>
          <p:cNvSpPr>
            <a:spLocks noGrp="1" noChangeArrowheads="1"/>
          </p:cNvSpPr>
          <p:nvPr>
            <p:ph type="body" idx="4294967295"/>
          </p:nvPr>
        </p:nvSpPr>
        <p:spPr>
          <a:xfrm>
            <a:off x="457200" y="1646237"/>
            <a:ext cx="8229600" cy="4526280"/>
          </a:xfrm>
          <a:prstGeom prst="rect">
            <a:avLst/>
          </a:prstGeom>
        </p:spPr>
        <p:txBody>
          <a:bodyPr/>
          <a:lstStyle/>
          <a:p>
            <a:pPr lvl="1"/>
            <a:r>
              <a:rPr lang="en-US" dirty="0"/>
              <a:t>Other domains of development?</a:t>
            </a:r>
          </a:p>
          <a:p>
            <a:pPr lvl="1"/>
            <a:r>
              <a:rPr lang="en-US" dirty="0"/>
              <a:t>Other ages?</a:t>
            </a:r>
          </a:p>
          <a:p>
            <a:pPr lvl="1"/>
            <a:r>
              <a:rPr lang="en-US" dirty="0"/>
              <a:t>Other family configurations?</a:t>
            </a:r>
          </a:p>
          <a:p>
            <a:endParaRPr lang="en-US" dirty="0"/>
          </a:p>
        </p:txBody>
      </p:sp>
    </p:spTree>
    <p:extLst>
      <p:ext uri="{BB962C8B-B14F-4D97-AF65-F5344CB8AC3E}">
        <p14:creationId xmlns:p14="http://schemas.microsoft.com/office/powerpoint/2010/main" val="195406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UK Study</a:t>
            </a:r>
          </a:p>
        </p:txBody>
      </p:sp>
      <p:sp>
        <p:nvSpPr>
          <p:cNvPr id="3" name="Content Placeholder 2"/>
          <p:cNvSpPr>
            <a:spLocks noGrp="1"/>
          </p:cNvSpPr>
          <p:nvPr>
            <p:ph idx="1"/>
          </p:nvPr>
        </p:nvSpPr>
        <p:spPr/>
        <p:txBody>
          <a:bodyPr>
            <a:normAutofit fontScale="92500" lnSpcReduction="20000"/>
          </a:bodyPr>
          <a:lstStyle/>
          <a:p>
            <a:r>
              <a:rPr lang="en-US" dirty="0"/>
              <a:t>41 gay father families, 40 lesbian mother families, and 49 heterosexual parent families with an adopted child aged 3–9 years. </a:t>
            </a:r>
          </a:p>
          <a:p>
            <a:r>
              <a:rPr lang="en-US" dirty="0"/>
              <a:t>More positive parental well-being and parenting in gay father families compared to heterosexual parent families. </a:t>
            </a:r>
          </a:p>
          <a:p>
            <a:pPr lvl="1"/>
            <a:r>
              <a:rPr lang="en-US" dirty="0"/>
              <a:t>Child externalizing problems were greater among children in heterosexual families. </a:t>
            </a:r>
          </a:p>
          <a:p>
            <a:r>
              <a:rPr lang="en-US" dirty="0"/>
              <a:t>Family process variables, particularly parenting stress, rather than family type were found to be predictive of child externalizing problems. </a:t>
            </a:r>
          </a:p>
        </p:txBody>
      </p:sp>
      <p:sp>
        <p:nvSpPr>
          <p:cNvPr id="4" name="Rectangle 3"/>
          <p:cNvSpPr/>
          <p:nvPr/>
        </p:nvSpPr>
        <p:spPr>
          <a:xfrm>
            <a:off x="4495800" y="6019800"/>
            <a:ext cx="4572000" cy="738664"/>
          </a:xfrm>
          <a:prstGeom prst="rect">
            <a:avLst/>
          </a:prstGeom>
        </p:spPr>
        <p:txBody>
          <a:bodyPr>
            <a:spAutoFit/>
          </a:bodyPr>
          <a:lstStyle/>
          <a:p>
            <a:r>
              <a:rPr lang="en-US" sz="1050" dirty="0" err="1"/>
              <a:t>Golombok</a:t>
            </a:r>
            <a:r>
              <a:rPr lang="en-US" sz="1050" dirty="0"/>
              <a:t>, S., L. </a:t>
            </a:r>
            <a:r>
              <a:rPr lang="en-US" sz="1050" dirty="0" err="1"/>
              <a:t>Mellish</a:t>
            </a:r>
            <a:r>
              <a:rPr lang="en-US" sz="1050" dirty="0"/>
              <a:t>, S. Jennings, P. Casey, F. </a:t>
            </a:r>
            <a:r>
              <a:rPr lang="en-US" sz="1050" dirty="0" err="1"/>
              <a:t>Tasker</a:t>
            </a:r>
            <a:r>
              <a:rPr lang="en-US" sz="1050" dirty="0"/>
              <a:t> and M. E. Lamb (2014). "Adoptive Gay Father Families: Parent–Child Relationships and Children's Psychological Adjustment." </a:t>
            </a:r>
            <a:r>
              <a:rPr lang="en-US" sz="1050" u="sng" dirty="0"/>
              <a:t>Child Development </a:t>
            </a:r>
            <a:r>
              <a:rPr lang="en-US" sz="1050" b="1" u="sng" dirty="0"/>
              <a:t>85(2): 456-468.</a:t>
            </a:r>
          </a:p>
        </p:txBody>
      </p:sp>
    </p:spTree>
    <p:extLst>
      <p:ext uri="{BB962C8B-B14F-4D97-AF65-F5344CB8AC3E}">
        <p14:creationId xmlns:p14="http://schemas.microsoft.com/office/powerpoint/2010/main" val="2158997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2549"/>
            <a:ext cx="7772400" cy="2357901"/>
          </a:xfrm>
        </p:spPr>
        <p:txBody>
          <a:bodyPr>
            <a:normAutofit fontScale="90000"/>
          </a:bodyPr>
          <a:lstStyle/>
          <a:p>
            <a:r>
              <a:rPr lang="en-US" dirty="0" err="1"/>
              <a:t>Coparenting</a:t>
            </a:r>
            <a:r>
              <a:rPr lang="en-US" dirty="0"/>
              <a:t> Among Lesbian, Gay, and Heterosexual Couples: Associations With Adopted Children’s Outcomes</a:t>
            </a:r>
          </a:p>
        </p:txBody>
      </p:sp>
      <p:sp>
        <p:nvSpPr>
          <p:cNvPr id="3" name="Subtitle 2"/>
          <p:cNvSpPr>
            <a:spLocks noGrp="1"/>
          </p:cNvSpPr>
          <p:nvPr>
            <p:ph type="subTitle" idx="1"/>
          </p:nvPr>
        </p:nvSpPr>
        <p:spPr>
          <a:xfrm>
            <a:off x="1371600" y="4248420"/>
            <a:ext cx="6400800" cy="1390380"/>
          </a:xfrm>
        </p:spPr>
        <p:txBody>
          <a:bodyPr/>
          <a:lstStyle/>
          <a:p>
            <a:r>
              <a:rPr lang="en-US" dirty="0"/>
              <a:t>Rachel H. Farr &amp; </a:t>
            </a:r>
            <a:r>
              <a:rPr lang="en-US" dirty="0" err="1"/>
              <a:t>Charlott</a:t>
            </a:r>
            <a:r>
              <a:rPr lang="en-US" dirty="0"/>
              <a:t> J. Patterson (2013)</a:t>
            </a:r>
          </a:p>
        </p:txBody>
      </p:sp>
      <p:sp>
        <p:nvSpPr>
          <p:cNvPr id="4" name="TextBox 3"/>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231315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err="1"/>
              <a:t>Coparenting</a:t>
            </a:r>
            <a:r>
              <a:rPr lang="en-US" dirty="0"/>
              <a:t> </a:t>
            </a:r>
          </a:p>
        </p:txBody>
      </p:sp>
      <p:sp>
        <p:nvSpPr>
          <p:cNvPr id="3" name="Content Placeholder 2"/>
          <p:cNvSpPr>
            <a:spLocks noGrp="1"/>
          </p:cNvSpPr>
          <p:nvPr>
            <p:ph idx="1"/>
          </p:nvPr>
        </p:nvSpPr>
        <p:spPr/>
        <p:txBody>
          <a:bodyPr>
            <a:normAutofit/>
          </a:bodyPr>
          <a:lstStyle/>
          <a:p>
            <a:pPr marL="0" indent="0">
              <a:buNone/>
            </a:pPr>
            <a:r>
              <a:rPr lang="en-US" dirty="0"/>
              <a:t>The</a:t>
            </a:r>
            <a:r>
              <a:rPr lang="en-US" b="1" dirty="0"/>
              <a:t> </a:t>
            </a:r>
            <a:r>
              <a:rPr lang="en-US" dirty="0"/>
              <a:t>degree of coordination between two adults in their roles are parents.</a:t>
            </a:r>
            <a:endParaRPr lang="en-US" sz="1400" dirty="0">
              <a:solidFill>
                <a:schemeClr val="accent6"/>
              </a:solidFill>
            </a:endParaRPr>
          </a:p>
          <a:p>
            <a:pPr lvl="4"/>
            <a:r>
              <a:rPr lang="en-US" dirty="0"/>
              <a:t>Ways to carry out tasks of parenting </a:t>
            </a:r>
            <a:r>
              <a:rPr lang="en-US" sz="1800" dirty="0"/>
              <a:t>(e.g. division of labor)</a:t>
            </a:r>
            <a:endParaRPr lang="en-US" dirty="0"/>
          </a:p>
          <a:p>
            <a:pPr lvl="4"/>
            <a:r>
              <a:rPr lang="en-US" dirty="0"/>
              <a:t>Discrepancies in parental investment </a:t>
            </a:r>
          </a:p>
          <a:p>
            <a:pPr lvl="4"/>
            <a:r>
              <a:rPr lang="en-US" dirty="0"/>
              <a:t>Parental behaviors (supportive, undermining) </a:t>
            </a:r>
          </a:p>
          <a:p>
            <a:pPr marL="285750" indent="-285750"/>
            <a:endParaRPr lang="en-US" sz="1400" dirty="0">
              <a:solidFill>
                <a:schemeClr val="accent6"/>
              </a:solidFill>
            </a:endParaRPr>
          </a:p>
          <a:p>
            <a:pPr marL="0" indent="0">
              <a:buNone/>
            </a:pPr>
            <a:r>
              <a:rPr lang="en-US" dirty="0"/>
              <a:t>Strongly tied with child adjustment	</a:t>
            </a:r>
          </a:p>
          <a:p>
            <a:pPr marL="0" indent="0">
              <a:buNone/>
            </a:pPr>
            <a:endParaRPr lang="en-US" dirty="0"/>
          </a:p>
          <a:p>
            <a:pPr marL="0" indent="0">
              <a:buNone/>
            </a:pPr>
            <a:r>
              <a:rPr lang="en-US" dirty="0"/>
              <a:t>Often studied with only heterosexual couples and their biological children</a:t>
            </a:r>
          </a:p>
        </p:txBody>
      </p:sp>
      <p:sp>
        <p:nvSpPr>
          <p:cNvPr id="4" name="TextBox 3"/>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Nowlan/Sun-</a:t>
            </a:r>
            <a:r>
              <a:rPr lang="en-US" sz="1200" dirty="0" err="1">
                <a:solidFill>
                  <a:prstClr val="white">
                    <a:lumMod val="75000"/>
                  </a:prstClr>
                </a:solidFill>
                <a:latin typeface="Calibri"/>
              </a:rPr>
              <a:t>Suslow</a:t>
            </a:r>
            <a:r>
              <a:rPr lang="en-US" sz="1200" dirty="0">
                <a:solidFill>
                  <a:prstClr val="white">
                    <a:lumMod val="75000"/>
                  </a:prstClr>
                </a:solidFill>
                <a:latin typeface="Calibri"/>
              </a:rPr>
              <a:t>/Walsh</a:t>
            </a:r>
          </a:p>
        </p:txBody>
      </p:sp>
    </p:spTree>
    <p:extLst>
      <p:ext uri="{BB962C8B-B14F-4D97-AF65-F5344CB8AC3E}">
        <p14:creationId xmlns:p14="http://schemas.microsoft.com/office/powerpoint/2010/main" val="441247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Why is </a:t>
            </a:r>
            <a:r>
              <a:rPr lang="en-US" dirty="0" err="1"/>
              <a:t>coparenting</a:t>
            </a:r>
            <a:r>
              <a:rPr lang="en-US" dirty="0"/>
              <a:t> important?</a:t>
            </a:r>
          </a:p>
        </p:txBody>
      </p:sp>
      <p:sp>
        <p:nvSpPr>
          <p:cNvPr id="3" name="Content Placeholder 2"/>
          <p:cNvSpPr>
            <a:spLocks noGrp="1"/>
          </p:cNvSpPr>
          <p:nvPr>
            <p:ph idx="1"/>
          </p:nvPr>
        </p:nvSpPr>
        <p:spPr/>
        <p:txBody>
          <a:bodyPr>
            <a:normAutofit lnSpcReduction="10000"/>
          </a:bodyPr>
          <a:lstStyle/>
          <a:p>
            <a:r>
              <a:rPr lang="en-US" dirty="0"/>
              <a:t>A predictor of children’s behavior adjustment from preschool to school age </a:t>
            </a:r>
            <a:r>
              <a:rPr lang="en-US" sz="1400" dirty="0">
                <a:solidFill>
                  <a:schemeClr val="accent6"/>
                </a:solidFill>
              </a:rPr>
              <a:t>(</a:t>
            </a:r>
            <a:r>
              <a:rPr lang="en-US" sz="1400" dirty="0" err="1">
                <a:solidFill>
                  <a:schemeClr val="accent6"/>
                </a:solidFill>
              </a:rPr>
              <a:t>Teubert</a:t>
            </a:r>
            <a:r>
              <a:rPr lang="en-US" sz="1400" dirty="0">
                <a:solidFill>
                  <a:schemeClr val="accent6"/>
                </a:solidFill>
              </a:rPr>
              <a:t> &amp; </a:t>
            </a:r>
            <a:r>
              <a:rPr lang="en-US" sz="1400" dirty="0" err="1">
                <a:solidFill>
                  <a:schemeClr val="accent6"/>
                </a:solidFill>
              </a:rPr>
              <a:t>Pinquart</a:t>
            </a:r>
            <a:r>
              <a:rPr lang="en-US" sz="1400" dirty="0">
                <a:solidFill>
                  <a:schemeClr val="accent6"/>
                </a:solidFill>
              </a:rPr>
              <a:t>, 2010)</a:t>
            </a:r>
          </a:p>
          <a:p>
            <a:endParaRPr lang="en-US" dirty="0"/>
          </a:p>
          <a:p>
            <a:r>
              <a:rPr lang="en-US" dirty="0"/>
              <a:t>Supportive and undermining </a:t>
            </a:r>
            <a:r>
              <a:rPr lang="en-US" dirty="0" err="1"/>
              <a:t>coparenting</a:t>
            </a:r>
            <a:r>
              <a:rPr lang="en-US" dirty="0"/>
              <a:t> when children are 3 years old was predicted of 4 year old externalizing behaviors </a:t>
            </a:r>
            <a:r>
              <a:rPr lang="en-US" sz="1400" dirty="0">
                <a:solidFill>
                  <a:srgbClr val="F79646"/>
                </a:solidFill>
              </a:rPr>
              <a:t>(</a:t>
            </a:r>
            <a:r>
              <a:rPr lang="en-US" sz="1400" dirty="0" err="1">
                <a:solidFill>
                  <a:srgbClr val="F79646"/>
                </a:solidFill>
              </a:rPr>
              <a:t>Schoppe</a:t>
            </a:r>
            <a:r>
              <a:rPr lang="en-US" sz="1400" dirty="0">
                <a:solidFill>
                  <a:srgbClr val="F79646"/>
                </a:solidFill>
              </a:rPr>
              <a:t> et al., 2001)</a:t>
            </a:r>
          </a:p>
          <a:p>
            <a:pPr lvl="4"/>
            <a:r>
              <a:rPr lang="en-US" dirty="0">
                <a:solidFill>
                  <a:srgbClr val="F79646"/>
                </a:solidFill>
              </a:rPr>
              <a:t>Aggression</a:t>
            </a:r>
          </a:p>
          <a:p>
            <a:pPr lvl="4"/>
            <a:r>
              <a:rPr lang="en-US" dirty="0">
                <a:solidFill>
                  <a:srgbClr val="F79646"/>
                </a:solidFill>
              </a:rPr>
              <a:t>Noncompliance</a:t>
            </a:r>
          </a:p>
          <a:p>
            <a:pPr lvl="4"/>
            <a:r>
              <a:rPr lang="en-US" dirty="0">
                <a:solidFill>
                  <a:srgbClr val="F79646"/>
                </a:solidFill>
              </a:rPr>
              <a:t>Inattention</a:t>
            </a:r>
          </a:p>
          <a:p>
            <a:pPr lvl="4"/>
            <a:r>
              <a:rPr lang="en-US" dirty="0">
                <a:solidFill>
                  <a:srgbClr val="F79646"/>
                </a:solidFill>
              </a:rPr>
              <a:t>Hyperactivity </a:t>
            </a:r>
          </a:p>
        </p:txBody>
      </p:sp>
      <p:sp>
        <p:nvSpPr>
          <p:cNvPr id="4" name="TextBox 3"/>
          <p:cNvSpPr txBox="1"/>
          <p:nvPr/>
        </p:nvSpPr>
        <p:spPr>
          <a:xfrm>
            <a:off x="5326958" y="5279446"/>
            <a:ext cx="2759418" cy="369332"/>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Good for Child Adjustment!</a:t>
            </a:r>
          </a:p>
        </p:txBody>
      </p:sp>
      <p:sp>
        <p:nvSpPr>
          <p:cNvPr id="5" name="TextBox 4"/>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309645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dirty="0"/>
              <a:t>Lesbian and Gay Couples </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a:t>Coparenting</a:t>
            </a:r>
            <a:r>
              <a:rPr lang="en-US" dirty="0"/>
              <a:t> in these couples has generally only focused on “division of labor”</a:t>
            </a:r>
          </a:p>
          <a:p>
            <a:pPr marL="0" indent="0">
              <a:buNone/>
            </a:pPr>
            <a:endParaRPr lang="en-US" dirty="0"/>
          </a:p>
          <a:p>
            <a:pPr marL="0" indent="0">
              <a:buNone/>
            </a:pPr>
            <a:r>
              <a:rPr lang="en-US" dirty="0"/>
              <a:t>Division of labor relatively even </a:t>
            </a:r>
            <a:r>
              <a:rPr lang="en-US" sz="1400" dirty="0">
                <a:solidFill>
                  <a:srgbClr val="F79646"/>
                </a:solidFill>
              </a:rPr>
              <a:t>(Goldberg, 2010)</a:t>
            </a:r>
          </a:p>
          <a:p>
            <a:pPr lvl="4"/>
            <a:r>
              <a:rPr lang="en-US" sz="2100" dirty="0"/>
              <a:t>Lesbian and gay couples report wanting to divide childcare labor equally</a:t>
            </a:r>
          </a:p>
          <a:p>
            <a:pPr lvl="4"/>
            <a:r>
              <a:rPr lang="en-US" sz="2100" dirty="0"/>
              <a:t>Heterosexual women report ideally wanting to somewhat more than half</a:t>
            </a:r>
          </a:p>
          <a:p>
            <a:pPr lvl="4"/>
            <a:r>
              <a:rPr lang="en-US" sz="2100" dirty="0"/>
              <a:t>Heterosexual men report ideally wanting less than half</a:t>
            </a:r>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r>
              <a:rPr lang="en-US" dirty="0"/>
              <a:t>								</a:t>
            </a:r>
            <a:r>
              <a:rPr lang="en-US" sz="1400" dirty="0">
                <a:solidFill>
                  <a:srgbClr val="F79646"/>
                </a:solidFill>
              </a:rPr>
              <a:t>Patterson, </a:t>
            </a:r>
            <a:r>
              <a:rPr lang="en-US" sz="1400" dirty="0" err="1">
                <a:solidFill>
                  <a:srgbClr val="F79646"/>
                </a:solidFill>
              </a:rPr>
              <a:t>Sutfin</a:t>
            </a:r>
            <a:r>
              <a:rPr lang="en-US" sz="1400" dirty="0">
                <a:solidFill>
                  <a:srgbClr val="F79646"/>
                </a:solidFill>
              </a:rPr>
              <a:t>, &amp; </a:t>
            </a:r>
            <a:r>
              <a:rPr lang="en-US" sz="1400" dirty="0" err="1">
                <a:solidFill>
                  <a:srgbClr val="F79646"/>
                </a:solidFill>
              </a:rPr>
              <a:t>Fulcher</a:t>
            </a:r>
            <a:r>
              <a:rPr lang="en-US" sz="1400" dirty="0">
                <a:solidFill>
                  <a:srgbClr val="F79646"/>
                </a:solidFill>
              </a:rPr>
              <a:t>, 2004</a:t>
            </a:r>
          </a:p>
        </p:txBody>
      </p:sp>
      <p:sp>
        <p:nvSpPr>
          <p:cNvPr id="4" name="TextBox 3"/>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3691403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err="1"/>
              <a:t>Coparenting</a:t>
            </a:r>
            <a:r>
              <a:rPr lang="en-US" dirty="0"/>
              <a:t>, division of labor, </a:t>
            </a:r>
            <a:br>
              <a:rPr lang="en-US" dirty="0"/>
            </a:br>
            <a:r>
              <a:rPr lang="en-US" dirty="0"/>
              <a:t>and child adjustment </a:t>
            </a:r>
          </a:p>
        </p:txBody>
      </p:sp>
      <p:sp>
        <p:nvSpPr>
          <p:cNvPr id="3" name="Content Placeholder 2"/>
          <p:cNvSpPr>
            <a:spLocks noGrp="1"/>
          </p:cNvSpPr>
          <p:nvPr>
            <p:ph idx="1"/>
          </p:nvPr>
        </p:nvSpPr>
        <p:spPr/>
        <p:txBody>
          <a:bodyPr/>
          <a:lstStyle/>
          <a:p>
            <a:r>
              <a:rPr lang="en-US" dirty="0"/>
              <a:t>Research suggests how parents feel about arrangement is important:</a:t>
            </a:r>
          </a:p>
          <a:p>
            <a:r>
              <a:rPr lang="en-US" dirty="0">
                <a:solidFill>
                  <a:schemeClr val="accent6"/>
                </a:solidFill>
              </a:rPr>
              <a:t>The closer actual arrangement is to ideal arrangement</a:t>
            </a:r>
            <a:r>
              <a:rPr lang="en-US" dirty="0">
                <a:solidFill>
                  <a:schemeClr val="accent6"/>
                </a:solidFill>
                <a:sym typeface="Wingdings"/>
              </a:rPr>
              <a:t> better child outcomes! </a:t>
            </a:r>
            <a:r>
              <a:rPr lang="en-US" sz="1400" dirty="0">
                <a:solidFill>
                  <a:srgbClr val="F79646"/>
                </a:solidFill>
              </a:rPr>
              <a:t>(Patterson &amp; Farr, 2011)</a:t>
            </a:r>
            <a:endParaRPr lang="en-US" dirty="0"/>
          </a:p>
          <a:p>
            <a:pPr lvl="4"/>
            <a:r>
              <a:rPr lang="en-US" dirty="0"/>
              <a:t>Fewer child behavior problems</a:t>
            </a:r>
          </a:p>
          <a:p>
            <a:pPr lvl="4"/>
            <a:r>
              <a:rPr lang="en-US" dirty="0"/>
              <a:t>Greater couple relationship satisfaction</a:t>
            </a:r>
          </a:p>
        </p:txBody>
      </p:sp>
      <p:sp>
        <p:nvSpPr>
          <p:cNvPr id="4" name="TextBox 3"/>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Nowlan/Sun-</a:t>
            </a:r>
            <a:r>
              <a:rPr lang="en-US" sz="1200" dirty="0" err="1">
                <a:solidFill>
                  <a:prstClr val="white">
                    <a:lumMod val="75000"/>
                  </a:prstClr>
                </a:solidFill>
                <a:latin typeface="Calibri"/>
              </a:rPr>
              <a:t>Suslow</a:t>
            </a:r>
            <a:r>
              <a:rPr lang="en-US" sz="1200" dirty="0">
                <a:solidFill>
                  <a:prstClr val="white">
                    <a:lumMod val="75000"/>
                  </a:prstClr>
                </a:solidFill>
                <a:latin typeface="Calibri"/>
              </a:rPr>
              <a:t>/Walsh</a:t>
            </a:r>
          </a:p>
        </p:txBody>
      </p:sp>
      <p:sp>
        <p:nvSpPr>
          <p:cNvPr id="5" name="Cloud 4"/>
          <p:cNvSpPr/>
          <p:nvPr/>
        </p:nvSpPr>
        <p:spPr>
          <a:xfrm>
            <a:off x="851140" y="4857065"/>
            <a:ext cx="7848600" cy="1752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8800" y="5410200"/>
            <a:ext cx="6553200" cy="646331"/>
          </a:xfrm>
          <a:prstGeom prst="rect">
            <a:avLst/>
          </a:prstGeom>
          <a:noFill/>
        </p:spPr>
        <p:txBody>
          <a:bodyPr wrap="square" rtlCol="0">
            <a:spAutoFit/>
          </a:bodyPr>
          <a:lstStyle/>
          <a:p>
            <a:pPr algn="ctr"/>
            <a:r>
              <a:rPr lang="en-US" dirty="0">
                <a:solidFill>
                  <a:schemeClr val="accent6"/>
                </a:solidFill>
                <a:sym typeface="Wingdings"/>
              </a:rPr>
              <a:t>Do you think it is a proxy to relationship satisfaction, which might affect child outcomes? </a:t>
            </a:r>
            <a:endParaRPr lang="en-US" dirty="0">
              <a:solidFill>
                <a:schemeClr val="accent6"/>
              </a:solidFill>
            </a:endParaRPr>
          </a:p>
        </p:txBody>
      </p:sp>
    </p:spTree>
    <p:extLst>
      <p:ext uri="{BB962C8B-B14F-4D97-AF65-F5344CB8AC3E}">
        <p14:creationId xmlns:p14="http://schemas.microsoft.com/office/powerpoint/2010/main" val="403042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The current study</a:t>
            </a:r>
          </a:p>
        </p:txBody>
      </p:sp>
      <p:sp>
        <p:nvSpPr>
          <p:cNvPr id="4" name="TextBox 3"/>
          <p:cNvSpPr txBox="1"/>
          <p:nvPr/>
        </p:nvSpPr>
        <p:spPr>
          <a:xfrm>
            <a:off x="693281" y="2324733"/>
            <a:ext cx="775743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1. Compared reports about </a:t>
            </a:r>
            <a:r>
              <a:rPr lang="en-US" b="1" dirty="0">
                <a:solidFill>
                  <a:prstClr val="black"/>
                </a:solidFill>
              </a:rPr>
              <a:t>division of labor </a:t>
            </a:r>
            <a:r>
              <a:rPr lang="en-US" dirty="0">
                <a:solidFill>
                  <a:prstClr val="black"/>
                </a:solidFill>
              </a:rPr>
              <a:t>among lesbian, gay, and heterosexual couples (includes satisfaction with child-care arrangements and perceptions of parenting competence)</a:t>
            </a:r>
          </a:p>
        </p:txBody>
      </p:sp>
      <p:sp>
        <p:nvSpPr>
          <p:cNvPr id="5" name="TextBox 4"/>
          <p:cNvSpPr txBox="1"/>
          <p:nvPr/>
        </p:nvSpPr>
        <p:spPr>
          <a:xfrm>
            <a:off x="693281" y="3649662"/>
            <a:ext cx="775743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2. Family play interactions (</a:t>
            </a:r>
            <a:r>
              <a:rPr lang="en-US" b="1" dirty="0">
                <a:solidFill>
                  <a:prstClr val="black"/>
                </a:solidFill>
              </a:rPr>
              <a:t>observational</a:t>
            </a:r>
            <a:r>
              <a:rPr lang="en-US" dirty="0">
                <a:solidFill>
                  <a:prstClr val="black"/>
                </a:solidFill>
              </a:rPr>
              <a:t>) to assess similarities and differences in </a:t>
            </a:r>
            <a:r>
              <a:rPr lang="en-US" dirty="0" err="1">
                <a:solidFill>
                  <a:prstClr val="black"/>
                </a:solidFill>
              </a:rPr>
              <a:t>coparenting</a:t>
            </a:r>
            <a:r>
              <a:rPr lang="en-US" dirty="0">
                <a:solidFill>
                  <a:prstClr val="black"/>
                </a:solidFill>
              </a:rPr>
              <a:t> among groups. </a:t>
            </a:r>
          </a:p>
        </p:txBody>
      </p:sp>
      <p:sp>
        <p:nvSpPr>
          <p:cNvPr id="6" name="TextBox 5"/>
          <p:cNvSpPr txBox="1"/>
          <p:nvPr/>
        </p:nvSpPr>
        <p:spPr>
          <a:xfrm>
            <a:off x="693281" y="4763279"/>
            <a:ext cx="775743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3. Examined associations among </a:t>
            </a:r>
            <a:r>
              <a:rPr lang="en-US" b="1" dirty="0">
                <a:solidFill>
                  <a:prstClr val="black"/>
                </a:solidFill>
              </a:rPr>
              <a:t>observations</a:t>
            </a:r>
            <a:r>
              <a:rPr lang="en-US" dirty="0">
                <a:solidFill>
                  <a:prstClr val="black"/>
                </a:solidFill>
              </a:rPr>
              <a:t>, </a:t>
            </a:r>
            <a:r>
              <a:rPr lang="en-US" b="1" dirty="0">
                <a:solidFill>
                  <a:prstClr val="black"/>
                </a:solidFill>
              </a:rPr>
              <a:t>divisions of labor</a:t>
            </a:r>
            <a:r>
              <a:rPr lang="en-US" dirty="0">
                <a:solidFill>
                  <a:prstClr val="black"/>
                </a:solidFill>
              </a:rPr>
              <a:t>, </a:t>
            </a:r>
            <a:r>
              <a:rPr lang="en-US" b="1" dirty="0">
                <a:solidFill>
                  <a:prstClr val="black"/>
                </a:solidFill>
              </a:rPr>
              <a:t>parenting competence</a:t>
            </a:r>
            <a:r>
              <a:rPr lang="en-US" dirty="0">
                <a:solidFill>
                  <a:prstClr val="black"/>
                </a:solidFill>
              </a:rPr>
              <a:t>, and </a:t>
            </a:r>
            <a:r>
              <a:rPr lang="en-US" b="1" dirty="0">
                <a:solidFill>
                  <a:prstClr val="black"/>
                </a:solidFill>
              </a:rPr>
              <a:t>child adjustment across family types</a:t>
            </a:r>
            <a:r>
              <a:rPr lang="en-US" dirty="0">
                <a:solidFill>
                  <a:prstClr val="black"/>
                </a:solidFill>
              </a:rPr>
              <a:t>. </a:t>
            </a:r>
          </a:p>
        </p:txBody>
      </p:sp>
      <p:sp>
        <p:nvSpPr>
          <p:cNvPr id="7" name="TextBox 6"/>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Nowlan/Sun-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1000633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The current study</a:t>
            </a:r>
          </a:p>
        </p:txBody>
      </p:sp>
      <p:sp>
        <p:nvSpPr>
          <p:cNvPr id="3" name="Content Placeholder 2"/>
          <p:cNvSpPr>
            <a:spLocks noGrp="1"/>
          </p:cNvSpPr>
          <p:nvPr>
            <p:ph idx="1"/>
          </p:nvPr>
        </p:nvSpPr>
        <p:spPr/>
        <p:txBody>
          <a:bodyPr>
            <a:normAutofit/>
          </a:bodyPr>
          <a:lstStyle/>
          <a:p>
            <a:r>
              <a:rPr lang="en-US" sz="2400" dirty="0"/>
              <a:t>Parent observation </a:t>
            </a:r>
          </a:p>
          <a:p>
            <a:r>
              <a:rPr lang="en-US" sz="2400" dirty="0"/>
              <a:t>Reports of couples’ division of child-care labor</a:t>
            </a:r>
          </a:p>
          <a:p>
            <a:r>
              <a:rPr lang="en-US" sz="2400" dirty="0"/>
              <a:t>Perception of parent competence </a:t>
            </a:r>
          </a:p>
          <a:p>
            <a:r>
              <a:rPr lang="en-US" sz="2400" dirty="0"/>
              <a:t>Child outcomes</a:t>
            </a:r>
          </a:p>
        </p:txBody>
      </p:sp>
      <p:sp>
        <p:nvSpPr>
          <p:cNvPr id="4" name="TextBox 3"/>
          <p:cNvSpPr txBox="1"/>
          <p:nvPr/>
        </p:nvSpPr>
        <p:spPr>
          <a:xfrm>
            <a:off x="694423" y="3499236"/>
            <a:ext cx="775743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1. Compared reports about </a:t>
            </a:r>
            <a:r>
              <a:rPr lang="en-US" b="1" dirty="0">
                <a:solidFill>
                  <a:prstClr val="black"/>
                </a:solidFill>
              </a:rPr>
              <a:t>division of labor </a:t>
            </a:r>
            <a:r>
              <a:rPr lang="en-US" dirty="0">
                <a:solidFill>
                  <a:prstClr val="black"/>
                </a:solidFill>
              </a:rPr>
              <a:t>among lesbian, gay, and heterosexual couples (includes satisfaction with child-care arrangements and perceptions of parenting competence)</a:t>
            </a:r>
          </a:p>
        </p:txBody>
      </p:sp>
      <p:sp>
        <p:nvSpPr>
          <p:cNvPr id="5" name="TextBox 4"/>
          <p:cNvSpPr txBox="1"/>
          <p:nvPr/>
        </p:nvSpPr>
        <p:spPr>
          <a:xfrm>
            <a:off x="694423" y="4545193"/>
            <a:ext cx="775743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2. Family play interactions (</a:t>
            </a:r>
            <a:r>
              <a:rPr lang="en-US" b="1" dirty="0">
                <a:solidFill>
                  <a:prstClr val="black"/>
                </a:solidFill>
              </a:rPr>
              <a:t>observational</a:t>
            </a:r>
            <a:r>
              <a:rPr lang="en-US" dirty="0">
                <a:solidFill>
                  <a:prstClr val="black"/>
                </a:solidFill>
              </a:rPr>
              <a:t>) to assess similarities and differences in </a:t>
            </a:r>
            <a:r>
              <a:rPr lang="en-US" dirty="0" err="1">
                <a:solidFill>
                  <a:prstClr val="black"/>
                </a:solidFill>
              </a:rPr>
              <a:t>coparenting</a:t>
            </a:r>
            <a:r>
              <a:rPr lang="en-US" dirty="0">
                <a:solidFill>
                  <a:prstClr val="black"/>
                </a:solidFill>
              </a:rPr>
              <a:t> among groups. </a:t>
            </a:r>
          </a:p>
        </p:txBody>
      </p:sp>
      <p:sp>
        <p:nvSpPr>
          <p:cNvPr id="6" name="TextBox 5"/>
          <p:cNvSpPr txBox="1"/>
          <p:nvPr/>
        </p:nvSpPr>
        <p:spPr>
          <a:xfrm>
            <a:off x="694423" y="5343924"/>
            <a:ext cx="775743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3. Examined associations among </a:t>
            </a:r>
            <a:r>
              <a:rPr lang="en-US" b="1" dirty="0">
                <a:solidFill>
                  <a:prstClr val="black"/>
                </a:solidFill>
              </a:rPr>
              <a:t>observations</a:t>
            </a:r>
            <a:r>
              <a:rPr lang="en-US" dirty="0">
                <a:solidFill>
                  <a:prstClr val="black"/>
                </a:solidFill>
              </a:rPr>
              <a:t>, </a:t>
            </a:r>
            <a:r>
              <a:rPr lang="en-US" b="1" dirty="0">
                <a:solidFill>
                  <a:prstClr val="black"/>
                </a:solidFill>
              </a:rPr>
              <a:t>divisions of labor</a:t>
            </a:r>
            <a:r>
              <a:rPr lang="en-US" dirty="0">
                <a:solidFill>
                  <a:prstClr val="black"/>
                </a:solidFill>
              </a:rPr>
              <a:t>, </a:t>
            </a:r>
            <a:r>
              <a:rPr lang="en-US" b="1" dirty="0">
                <a:solidFill>
                  <a:prstClr val="black"/>
                </a:solidFill>
              </a:rPr>
              <a:t>parenting competence</a:t>
            </a:r>
            <a:r>
              <a:rPr lang="en-US" dirty="0">
                <a:solidFill>
                  <a:prstClr val="black"/>
                </a:solidFill>
              </a:rPr>
              <a:t>, and </a:t>
            </a:r>
            <a:r>
              <a:rPr lang="en-US" b="1" dirty="0">
                <a:solidFill>
                  <a:prstClr val="black"/>
                </a:solidFill>
              </a:rPr>
              <a:t>child adjustment across family types</a:t>
            </a:r>
            <a:r>
              <a:rPr lang="en-US" dirty="0">
                <a:solidFill>
                  <a:prstClr val="black"/>
                </a:solidFill>
              </a:rPr>
              <a:t>. </a:t>
            </a:r>
          </a:p>
        </p:txBody>
      </p:sp>
      <p:sp>
        <p:nvSpPr>
          <p:cNvPr id="7" name="TextBox 6"/>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3445113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Methods</a:t>
            </a:r>
          </a:p>
        </p:txBody>
      </p:sp>
      <p:sp>
        <p:nvSpPr>
          <p:cNvPr id="3" name="Content Placeholder 2"/>
          <p:cNvSpPr>
            <a:spLocks noGrp="1"/>
          </p:cNvSpPr>
          <p:nvPr>
            <p:ph idx="1"/>
          </p:nvPr>
        </p:nvSpPr>
        <p:spPr/>
        <p:txBody>
          <a:bodyPr>
            <a:normAutofit fontScale="92500" lnSpcReduction="20000"/>
          </a:bodyPr>
          <a:lstStyle/>
          <a:p>
            <a:r>
              <a:rPr lang="en-US" dirty="0"/>
              <a:t>Participants from 5 adoption agencies </a:t>
            </a:r>
          </a:p>
          <a:p>
            <a:pPr lvl="1"/>
            <a:r>
              <a:rPr lang="en-US" dirty="0"/>
              <a:t>Openly lesbian and gay couples</a:t>
            </a:r>
          </a:p>
          <a:p>
            <a:pPr lvl="1"/>
            <a:r>
              <a:rPr lang="en-US" dirty="0"/>
              <a:t>Openness in adoption </a:t>
            </a:r>
          </a:p>
          <a:p>
            <a:pPr lvl="1"/>
            <a:r>
              <a:rPr lang="en-US" dirty="0"/>
              <a:t>From jurisdictions permitting same-sex couple adoptions</a:t>
            </a:r>
          </a:p>
          <a:p>
            <a:r>
              <a:rPr lang="en-US" dirty="0"/>
              <a:t>Parents legally recognized, living with adoptive child (1-5 years)</a:t>
            </a:r>
          </a:p>
          <a:p>
            <a:r>
              <a:rPr lang="en-US" dirty="0"/>
              <a:t>N=104 families (25 lesbian, 29 gay, 50 heterosexual) </a:t>
            </a:r>
          </a:p>
          <a:p>
            <a:pPr lvl="1"/>
            <a:r>
              <a:rPr lang="en-US" dirty="0"/>
              <a:t>Mean parent age (42.25, SD=5.83)</a:t>
            </a:r>
          </a:p>
          <a:p>
            <a:pPr lvl="1"/>
            <a:r>
              <a:rPr lang="en-US" dirty="0"/>
              <a:t>Mean child age (36.07 months, SD=15.53)</a:t>
            </a:r>
          </a:p>
        </p:txBody>
      </p:sp>
      <p:sp>
        <p:nvSpPr>
          <p:cNvPr id="4" name="TextBox 3"/>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r>
              <a:rPr lang="en-US" sz="1200" dirty="0">
                <a:solidFill>
                  <a:prstClr val="white">
                    <a:lumMod val="75000"/>
                  </a:prstClr>
                </a:solidFill>
                <a:latin typeface="Calibri"/>
              </a:rPr>
              <a:t>/Walsh</a:t>
            </a:r>
          </a:p>
        </p:txBody>
      </p:sp>
    </p:spTree>
    <p:extLst>
      <p:ext uri="{BB962C8B-B14F-4D97-AF65-F5344CB8AC3E}">
        <p14:creationId xmlns:p14="http://schemas.microsoft.com/office/powerpoint/2010/main" val="182523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Primary Aim: Review the links between parental divorce and children’s long- and short-term adjustment</a:t>
            </a:r>
          </a:p>
        </p:txBody>
      </p:sp>
      <p:sp>
        <p:nvSpPr>
          <p:cNvPr id="3" name="Content Placeholder 2"/>
          <p:cNvSpPr>
            <a:spLocks noGrp="1"/>
          </p:cNvSpPr>
          <p:nvPr>
            <p:ph idx="1"/>
          </p:nvPr>
        </p:nvSpPr>
        <p:spPr/>
        <p:txBody>
          <a:bodyPr>
            <a:normAutofit lnSpcReduction="10000"/>
          </a:bodyPr>
          <a:lstStyle/>
          <a:p>
            <a:r>
              <a:rPr lang="en-US" dirty="0"/>
              <a:t>How is divorce related to different aspects of children’s adjustment?</a:t>
            </a:r>
          </a:p>
          <a:p>
            <a:r>
              <a:rPr lang="en-US" dirty="0"/>
              <a:t>Are there moderators of the relationship between divorce and adjustment?</a:t>
            </a:r>
          </a:p>
          <a:p>
            <a:r>
              <a:rPr lang="en-US" dirty="0"/>
              <a:t>Are there mediators of relationship between divorce and adjustment?</a:t>
            </a:r>
          </a:p>
          <a:p>
            <a:pPr marL="0" indent="0">
              <a:buNone/>
            </a:pPr>
            <a:endParaRPr lang="en-US" dirty="0"/>
          </a:p>
          <a:p>
            <a:pPr marL="0" indent="0">
              <a:buNone/>
            </a:pPr>
            <a:r>
              <a:rPr lang="en-US" dirty="0"/>
              <a:t>Also discusses limitations of the literature and how legal policies might affect adjustment</a:t>
            </a:r>
          </a:p>
        </p:txBody>
      </p:sp>
    </p:spTree>
    <p:extLst>
      <p:ext uri="{BB962C8B-B14F-4D97-AF65-F5344CB8AC3E}">
        <p14:creationId xmlns:p14="http://schemas.microsoft.com/office/powerpoint/2010/main" val="2272472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Methods</a:t>
            </a:r>
          </a:p>
        </p:txBody>
      </p:sp>
      <p:sp>
        <p:nvSpPr>
          <p:cNvPr id="3" name="Content Placeholder 2"/>
          <p:cNvSpPr>
            <a:spLocks noGrp="1"/>
          </p:cNvSpPr>
          <p:nvPr>
            <p:ph idx="1"/>
          </p:nvPr>
        </p:nvSpPr>
        <p:spPr/>
        <p:txBody>
          <a:bodyPr>
            <a:normAutofit fontScale="92500" lnSpcReduction="20000"/>
          </a:bodyPr>
          <a:lstStyle/>
          <a:p>
            <a:r>
              <a:rPr lang="en-US" dirty="0"/>
              <a:t>Participants from 5 adoption agencies </a:t>
            </a:r>
          </a:p>
          <a:p>
            <a:pPr lvl="1"/>
            <a:r>
              <a:rPr lang="en-US" dirty="0"/>
              <a:t>Openly lesbian and gay couples</a:t>
            </a:r>
          </a:p>
          <a:p>
            <a:pPr lvl="1"/>
            <a:r>
              <a:rPr lang="en-US" dirty="0"/>
              <a:t>Openness in adoption </a:t>
            </a:r>
          </a:p>
          <a:p>
            <a:pPr lvl="1"/>
            <a:r>
              <a:rPr lang="en-US" dirty="0"/>
              <a:t>From jurisdictions permitting same-sex couple adoptions</a:t>
            </a:r>
          </a:p>
          <a:p>
            <a:r>
              <a:rPr lang="en-US" dirty="0"/>
              <a:t>Parents legally recognized, living with adoptive child (1-5 years)</a:t>
            </a:r>
          </a:p>
          <a:p>
            <a:r>
              <a:rPr lang="en-US" dirty="0"/>
              <a:t>N=104 families (25 lesbian, 29 gay, 50 heterosexual) </a:t>
            </a:r>
          </a:p>
          <a:p>
            <a:pPr lvl="1"/>
            <a:r>
              <a:rPr lang="en-US" dirty="0"/>
              <a:t>Mean parent age (42.25, SD=5.83)</a:t>
            </a:r>
          </a:p>
          <a:p>
            <a:pPr lvl="1"/>
            <a:r>
              <a:rPr lang="en-US" dirty="0"/>
              <a:t>Mean child age (36.07 months, SD=15.53)</a:t>
            </a:r>
          </a:p>
        </p:txBody>
      </p:sp>
      <p:sp>
        <p:nvSpPr>
          <p:cNvPr id="4" name="TextBox 3"/>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r>
              <a:rPr lang="en-US" sz="1200" dirty="0">
                <a:solidFill>
                  <a:prstClr val="white">
                    <a:lumMod val="75000"/>
                  </a:prstClr>
                </a:solidFill>
                <a:latin typeface="Calibri"/>
              </a:rPr>
              <a:t>/Walsh</a:t>
            </a:r>
          </a:p>
        </p:txBody>
      </p:sp>
    </p:spTree>
    <p:extLst>
      <p:ext uri="{BB962C8B-B14F-4D97-AF65-F5344CB8AC3E}">
        <p14:creationId xmlns:p14="http://schemas.microsoft.com/office/powerpoint/2010/main" val="3865418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Methods</a:t>
            </a:r>
          </a:p>
        </p:txBody>
      </p:sp>
      <p:sp>
        <p:nvSpPr>
          <p:cNvPr id="3" name="Content Placeholder 2"/>
          <p:cNvSpPr>
            <a:spLocks noGrp="1"/>
          </p:cNvSpPr>
          <p:nvPr>
            <p:ph idx="1"/>
          </p:nvPr>
        </p:nvSpPr>
        <p:spPr>
          <a:xfrm>
            <a:off x="129347" y="1775191"/>
            <a:ext cx="8709853" cy="4625609"/>
          </a:xfrm>
        </p:spPr>
        <p:txBody>
          <a:bodyPr>
            <a:normAutofit/>
          </a:bodyPr>
          <a:lstStyle/>
          <a:p>
            <a:r>
              <a:rPr lang="en-US" dirty="0"/>
              <a:t>Division of Labor</a:t>
            </a:r>
          </a:p>
          <a:p>
            <a:r>
              <a:rPr lang="en-US" dirty="0"/>
              <a:t>Observations of </a:t>
            </a:r>
            <a:r>
              <a:rPr lang="en-US" dirty="0" err="1"/>
              <a:t>coparenting</a:t>
            </a:r>
            <a:endParaRPr lang="en-US" dirty="0"/>
          </a:p>
          <a:p>
            <a:pPr lvl="1"/>
            <a:r>
              <a:rPr lang="en-US" dirty="0"/>
              <a:t>In lab or home visits, videotaped </a:t>
            </a:r>
            <a:r>
              <a:rPr lang="en-US" dirty="0">
                <a:solidFill>
                  <a:srgbClr val="F79646"/>
                </a:solidFill>
              </a:rPr>
              <a:t>unstructured</a:t>
            </a:r>
            <a:r>
              <a:rPr lang="en-US" dirty="0"/>
              <a:t> play on blanket for 10 minutes</a:t>
            </a:r>
          </a:p>
          <a:p>
            <a:pPr lvl="1"/>
            <a:r>
              <a:rPr lang="en-US" dirty="0" err="1"/>
              <a:t>Coparenting</a:t>
            </a:r>
            <a:r>
              <a:rPr lang="en-US" dirty="0"/>
              <a:t> Behavior Coding scale</a:t>
            </a:r>
          </a:p>
          <a:p>
            <a:pPr lvl="2"/>
            <a:r>
              <a:rPr lang="en-US" dirty="0"/>
              <a:t>Supportive </a:t>
            </a:r>
          </a:p>
          <a:p>
            <a:pPr lvl="2"/>
            <a:r>
              <a:rPr lang="en-US" dirty="0"/>
              <a:t>Undermining</a:t>
            </a:r>
          </a:p>
          <a:p>
            <a:r>
              <a:rPr lang="en-US" dirty="0"/>
              <a:t>Child adjustment (internalizing and externalizing behaviors)</a:t>
            </a:r>
          </a:p>
          <a:p>
            <a:endParaRPr lang="en-US" dirty="0"/>
          </a:p>
        </p:txBody>
      </p:sp>
      <p:sp>
        <p:nvSpPr>
          <p:cNvPr id="4" name="TextBox 3"/>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Nowlan/Sun-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23092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Hypotheses</a:t>
            </a:r>
          </a:p>
        </p:txBody>
      </p:sp>
      <p:sp>
        <p:nvSpPr>
          <p:cNvPr id="3" name="Content Placeholder 2"/>
          <p:cNvSpPr>
            <a:spLocks noGrp="1"/>
          </p:cNvSpPr>
          <p:nvPr>
            <p:ph idx="1"/>
          </p:nvPr>
        </p:nvSpPr>
        <p:spPr/>
        <p:txBody>
          <a:bodyPr>
            <a:normAutofit/>
          </a:bodyPr>
          <a:lstStyle/>
          <a:p>
            <a:r>
              <a:rPr lang="en-US" sz="2800" dirty="0"/>
              <a:t>On average, parents would demonstrate </a:t>
            </a:r>
            <a:r>
              <a:rPr lang="en-US" sz="2800" dirty="0">
                <a:solidFill>
                  <a:srgbClr val="F79646"/>
                </a:solidFill>
              </a:rPr>
              <a:t>more</a:t>
            </a:r>
            <a:r>
              <a:rPr lang="en-US" sz="2800" dirty="0"/>
              <a:t> supportive than undermining behavior, but lesbian and gay couples would demonstrate </a:t>
            </a:r>
            <a:r>
              <a:rPr lang="en-US" sz="2800" dirty="0">
                <a:solidFill>
                  <a:srgbClr val="F79646"/>
                </a:solidFill>
              </a:rPr>
              <a:t>higher</a:t>
            </a:r>
            <a:r>
              <a:rPr lang="en-US" sz="2800" dirty="0"/>
              <a:t> levels of cooperation than heterosexual couples.</a:t>
            </a:r>
          </a:p>
          <a:p>
            <a:pPr lvl="1"/>
            <a:r>
              <a:rPr lang="en-US" sz="2400" dirty="0"/>
              <a:t>Other observations of parenting would be similar. </a:t>
            </a:r>
          </a:p>
          <a:p>
            <a:r>
              <a:rPr lang="en-US" sz="2800" dirty="0"/>
              <a:t>Across groups, </a:t>
            </a:r>
            <a:r>
              <a:rPr lang="en-US" sz="2800" dirty="0">
                <a:solidFill>
                  <a:srgbClr val="F79646"/>
                </a:solidFill>
              </a:rPr>
              <a:t>more</a:t>
            </a:r>
            <a:r>
              <a:rPr lang="en-US" sz="2800" dirty="0"/>
              <a:t> supportive and </a:t>
            </a:r>
            <a:r>
              <a:rPr lang="en-US" sz="2800" dirty="0">
                <a:solidFill>
                  <a:srgbClr val="F79646"/>
                </a:solidFill>
              </a:rPr>
              <a:t>less</a:t>
            </a:r>
            <a:r>
              <a:rPr lang="en-US" sz="2800" dirty="0"/>
              <a:t> undermining behavior would be associated with </a:t>
            </a:r>
            <a:r>
              <a:rPr lang="en-US" sz="2800" dirty="0">
                <a:solidFill>
                  <a:srgbClr val="F79646"/>
                </a:solidFill>
              </a:rPr>
              <a:t>greater</a:t>
            </a:r>
            <a:r>
              <a:rPr lang="en-US" sz="2800" dirty="0"/>
              <a:t> child outcomes. </a:t>
            </a:r>
          </a:p>
          <a:p>
            <a:pPr marL="0" indent="0">
              <a:buNone/>
            </a:pPr>
            <a:endParaRPr lang="en-US" sz="2800" dirty="0"/>
          </a:p>
        </p:txBody>
      </p:sp>
      <p:sp>
        <p:nvSpPr>
          <p:cNvPr id="4" name="TextBox 3"/>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1276929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Hypotheses </a:t>
            </a:r>
          </a:p>
        </p:txBody>
      </p:sp>
      <p:sp>
        <p:nvSpPr>
          <p:cNvPr id="3" name="Content Placeholder 2"/>
          <p:cNvSpPr>
            <a:spLocks noGrp="1"/>
          </p:cNvSpPr>
          <p:nvPr>
            <p:ph idx="1"/>
          </p:nvPr>
        </p:nvSpPr>
        <p:spPr/>
        <p:txBody>
          <a:bodyPr/>
          <a:lstStyle/>
          <a:p>
            <a:r>
              <a:rPr lang="en-US" dirty="0"/>
              <a:t>Greater satisfaction with division of child-care labor would be associated with </a:t>
            </a:r>
            <a:r>
              <a:rPr lang="en-US" dirty="0">
                <a:solidFill>
                  <a:srgbClr val="F79646"/>
                </a:solidFill>
              </a:rPr>
              <a:t>more</a:t>
            </a:r>
            <a:r>
              <a:rPr lang="en-US" dirty="0"/>
              <a:t> supportive </a:t>
            </a:r>
            <a:r>
              <a:rPr lang="en-US" dirty="0" err="1"/>
              <a:t>coparenting</a:t>
            </a:r>
            <a:r>
              <a:rPr lang="en-US" dirty="0"/>
              <a:t> and </a:t>
            </a:r>
            <a:r>
              <a:rPr lang="en-US" dirty="0">
                <a:solidFill>
                  <a:srgbClr val="F79646"/>
                </a:solidFill>
              </a:rPr>
              <a:t>less</a:t>
            </a:r>
            <a:r>
              <a:rPr lang="en-US" dirty="0"/>
              <a:t> </a:t>
            </a:r>
            <a:r>
              <a:rPr lang="en-US" dirty="0" err="1"/>
              <a:t>coparenting</a:t>
            </a:r>
            <a:r>
              <a:rPr lang="en-US" dirty="0"/>
              <a:t>, regardless of family type. </a:t>
            </a:r>
          </a:p>
          <a:p>
            <a:r>
              <a:rPr lang="en-US" dirty="0"/>
              <a:t>Also, greater satisfaction with division would be associated with </a:t>
            </a:r>
            <a:r>
              <a:rPr lang="en-US" dirty="0">
                <a:solidFill>
                  <a:srgbClr val="F79646"/>
                </a:solidFill>
              </a:rPr>
              <a:t>greater</a:t>
            </a:r>
            <a:r>
              <a:rPr lang="en-US" dirty="0"/>
              <a:t> child adjustment. </a:t>
            </a:r>
          </a:p>
          <a:p>
            <a:pPr marL="0" indent="0">
              <a:buNone/>
            </a:pPr>
            <a:endParaRPr lang="en-US" dirty="0"/>
          </a:p>
        </p:txBody>
      </p:sp>
      <p:sp>
        <p:nvSpPr>
          <p:cNvPr id="4" name="TextBox 3"/>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3455984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Division of Child-Care Labor Reports</a:t>
            </a:r>
          </a:p>
        </p:txBody>
      </p:sp>
      <p:pic>
        <p:nvPicPr>
          <p:cNvPr id="4" name="Picture 3"/>
          <p:cNvPicPr>
            <a:picLocks noChangeAspect="1"/>
          </p:cNvPicPr>
          <p:nvPr/>
        </p:nvPicPr>
        <p:blipFill>
          <a:blip r:embed="rId3"/>
          <a:stretch>
            <a:fillRect/>
          </a:stretch>
        </p:blipFill>
        <p:spPr>
          <a:xfrm>
            <a:off x="-1" y="2123672"/>
            <a:ext cx="9116367" cy="2481039"/>
          </a:xfrm>
          <a:prstGeom prst="rect">
            <a:avLst/>
          </a:prstGeom>
        </p:spPr>
      </p:pic>
      <p:sp>
        <p:nvSpPr>
          <p:cNvPr id="5" name="Rectangle 4"/>
          <p:cNvSpPr/>
          <p:nvPr/>
        </p:nvSpPr>
        <p:spPr>
          <a:xfrm>
            <a:off x="5902958" y="2975211"/>
            <a:ext cx="975988" cy="1575232"/>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7" name="TextBox 6"/>
          <p:cNvSpPr txBox="1"/>
          <p:nvPr/>
        </p:nvSpPr>
        <p:spPr>
          <a:xfrm>
            <a:off x="6135588" y="1606959"/>
            <a:ext cx="2586305"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1 = My partner does it all</a:t>
            </a:r>
          </a:p>
          <a:p>
            <a:pPr defTabSz="457200" eaLnBrk="1" fontAlgn="auto" hangingPunct="1">
              <a:spcBef>
                <a:spcPts val="0"/>
              </a:spcBef>
              <a:spcAft>
                <a:spcPts val="0"/>
              </a:spcAft>
            </a:pPr>
            <a:r>
              <a:rPr lang="en-US" dirty="0">
                <a:solidFill>
                  <a:prstClr val="black"/>
                </a:solidFill>
              </a:rPr>
              <a:t>9 = I do it all</a:t>
            </a:r>
          </a:p>
        </p:txBody>
      </p:sp>
      <p:sp>
        <p:nvSpPr>
          <p:cNvPr id="8" name="TextBox 7"/>
          <p:cNvSpPr txBox="1"/>
          <p:nvPr/>
        </p:nvSpPr>
        <p:spPr>
          <a:xfrm>
            <a:off x="6914408" y="2975211"/>
            <a:ext cx="917009"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Mother</a:t>
            </a:r>
          </a:p>
          <a:p>
            <a:pPr defTabSz="457200" eaLnBrk="1" fontAlgn="auto" hangingPunct="1">
              <a:spcBef>
                <a:spcPts val="0"/>
              </a:spcBef>
              <a:spcAft>
                <a:spcPts val="0"/>
              </a:spcAft>
            </a:pPr>
            <a:r>
              <a:rPr lang="en-US" dirty="0">
                <a:solidFill>
                  <a:prstClr val="black"/>
                </a:solidFill>
              </a:rPr>
              <a:t>Father</a:t>
            </a:r>
          </a:p>
        </p:txBody>
      </p:sp>
      <p:sp>
        <p:nvSpPr>
          <p:cNvPr id="10" name="TextBox 9"/>
          <p:cNvSpPr txBox="1"/>
          <p:nvPr/>
        </p:nvSpPr>
        <p:spPr>
          <a:xfrm>
            <a:off x="1600200" y="5049883"/>
            <a:ext cx="7543800" cy="707886"/>
          </a:xfrm>
          <a:prstGeom prst="rect">
            <a:avLst/>
          </a:prstGeom>
          <a:ln>
            <a:solidFill>
              <a:srgbClr val="FFFFFF"/>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defTabSz="457200" eaLnBrk="1" fontAlgn="auto" hangingPunct="1">
              <a:spcBef>
                <a:spcPts val="0"/>
              </a:spcBef>
              <a:spcAft>
                <a:spcPts val="0"/>
              </a:spcAft>
              <a:buFontTx/>
              <a:buChar char="-"/>
            </a:pPr>
            <a:r>
              <a:rPr lang="en-US" sz="2000" dirty="0">
                <a:solidFill>
                  <a:prstClr val="black"/>
                </a:solidFill>
              </a:rPr>
              <a:t>More specialization of labor in heterosexual couples</a:t>
            </a:r>
          </a:p>
          <a:p>
            <a:pPr marL="285750" indent="-285750" defTabSz="457200" eaLnBrk="1" fontAlgn="auto" hangingPunct="1">
              <a:spcBef>
                <a:spcPts val="0"/>
              </a:spcBef>
              <a:spcAft>
                <a:spcPts val="0"/>
              </a:spcAft>
              <a:buFontTx/>
              <a:buChar char="-"/>
            </a:pPr>
            <a:r>
              <a:rPr lang="en-US" sz="2000" dirty="0">
                <a:solidFill>
                  <a:prstClr val="black"/>
                </a:solidFill>
              </a:rPr>
              <a:t>mothers had greater dissatisfaction of arrangement </a:t>
            </a:r>
          </a:p>
        </p:txBody>
      </p:sp>
      <p:sp>
        <p:nvSpPr>
          <p:cNvPr id="11" name="Rectangle 10"/>
          <p:cNvSpPr/>
          <p:nvPr/>
        </p:nvSpPr>
        <p:spPr>
          <a:xfrm>
            <a:off x="1751608" y="2975211"/>
            <a:ext cx="2951944" cy="646331"/>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12" name="TextBox 11"/>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
        <p:nvSpPr>
          <p:cNvPr id="13" name="TextBox 12"/>
          <p:cNvSpPr txBox="1"/>
          <p:nvPr/>
        </p:nvSpPr>
        <p:spPr>
          <a:xfrm>
            <a:off x="6878946" y="3961610"/>
            <a:ext cx="917009"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Mother</a:t>
            </a:r>
          </a:p>
          <a:p>
            <a:pPr defTabSz="457200" eaLnBrk="1" fontAlgn="auto" hangingPunct="1">
              <a:spcBef>
                <a:spcPts val="0"/>
              </a:spcBef>
              <a:spcAft>
                <a:spcPts val="0"/>
              </a:spcAft>
            </a:pPr>
            <a:r>
              <a:rPr lang="en-US" dirty="0">
                <a:solidFill>
                  <a:prstClr val="black"/>
                </a:solidFill>
              </a:rPr>
              <a:t>Father</a:t>
            </a:r>
          </a:p>
        </p:txBody>
      </p:sp>
      <p:sp>
        <p:nvSpPr>
          <p:cNvPr id="14" name="TextBox 13">
            <a:extLst>
              <a:ext uri="{FF2B5EF4-FFF2-40B4-BE49-F238E27FC236}">
                <a16:creationId xmlns:a16="http://schemas.microsoft.com/office/drawing/2014/main" id="{020CE580-B099-492B-89D7-D705CCC60A80}"/>
              </a:ext>
            </a:extLst>
          </p:cNvPr>
          <p:cNvSpPr txBox="1"/>
          <p:nvPr/>
        </p:nvSpPr>
        <p:spPr>
          <a:xfrm>
            <a:off x="2667000" y="3776944"/>
            <a:ext cx="5811296" cy="338554"/>
          </a:xfrm>
          <a:prstGeom prst="rect">
            <a:avLst/>
          </a:prstGeom>
          <a:noFill/>
        </p:spPr>
        <p:txBody>
          <a:bodyPr wrap="square">
            <a:spAutoFit/>
          </a:bodyPr>
          <a:lstStyle/>
          <a:p>
            <a:r>
              <a:rPr lang="en-US" sz="1600" dirty="0"/>
              <a:t>Higher scores reflect greater dissatisfaction.</a:t>
            </a:r>
          </a:p>
        </p:txBody>
      </p:sp>
    </p:spTree>
    <p:extLst>
      <p:ext uri="{BB962C8B-B14F-4D97-AF65-F5344CB8AC3E}">
        <p14:creationId xmlns:p14="http://schemas.microsoft.com/office/powerpoint/2010/main" val="330270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of </a:t>
            </a:r>
            <a:r>
              <a:rPr lang="en-US" dirty="0" err="1"/>
              <a:t>coparenting</a:t>
            </a:r>
            <a:endParaRPr lang="en-US" dirty="0"/>
          </a:p>
        </p:txBody>
      </p:sp>
      <p:pic>
        <p:nvPicPr>
          <p:cNvPr id="4" name="Picture 3"/>
          <p:cNvPicPr>
            <a:picLocks noChangeAspect="1"/>
          </p:cNvPicPr>
          <p:nvPr/>
        </p:nvPicPr>
        <p:blipFill>
          <a:blip r:embed="rId3"/>
          <a:stretch>
            <a:fillRect/>
          </a:stretch>
        </p:blipFill>
        <p:spPr>
          <a:xfrm>
            <a:off x="0" y="1371600"/>
            <a:ext cx="9144000" cy="4100732"/>
          </a:xfrm>
          <a:prstGeom prst="rect">
            <a:avLst/>
          </a:prstGeom>
        </p:spPr>
      </p:pic>
      <p:sp>
        <p:nvSpPr>
          <p:cNvPr id="5" name="Rectangle 4"/>
          <p:cNvSpPr/>
          <p:nvPr/>
        </p:nvSpPr>
        <p:spPr>
          <a:xfrm>
            <a:off x="7078846" y="2281101"/>
            <a:ext cx="975988" cy="22340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6" name="TextBox 5"/>
          <p:cNvSpPr txBox="1"/>
          <p:nvPr/>
        </p:nvSpPr>
        <p:spPr>
          <a:xfrm>
            <a:off x="6538263" y="5713256"/>
            <a:ext cx="2327609"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eaLnBrk="1" fontAlgn="auto" hangingPunct="1">
              <a:spcBef>
                <a:spcPts val="0"/>
              </a:spcBef>
              <a:spcAft>
                <a:spcPts val="0"/>
              </a:spcAft>
            </a:pPr>
            <a:r>
              <a:rPr lang="en-US" dirty="0">
                <a:solidFill>
                  <a:prstClr val="black"/>
                </a:solidFill>
              </a:rPr>
              <a:t>Everyone is more supportive and less undermining</a:t>
            </a:r>
          </a:p>
        </p:txBody>
      </p:sp>
      <p:sp>
        <p:nvSpPr>
          <p:cNvPr id="7" name="Rectangle 6"/>
          <p:cNvSpPr/>
          <p:nvPr/>
        </p:nvSpPr>
        <p:spPr>
          <a:xfrm>
            <a:off x="7078846" y="3303612"/>
            <a:ext cx="975988" cy="22340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8" name="Rectangle 7"/>
          <p:cNvSpPr/>
          <p:nvPr/>
        </p:nvSpPr>
        <p:spPr>
          <a:xfrm>
            <a:off x="2527693" y="2281101"/>
            <a:ext cx="4010570" cy="223407"/>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eaLnBrk="1" fontAlgn="auto" hangingPunct="1">
              <a:spcBef>
                <a:spcPts val="0"/>
              </a:spcBef>
              <a:spcAft>
                <a:spcPts val="0"/>
              </a:spcAft>
            </a:pPr>
            <a:endParaRPr lang="en-US">
              <a:solidFill>
                <a:prstClr val="black"/>
              </a:solidFill>
            </a:endParaRPr>
          </a:p>
        </p:txBody>
      </p:sp>
      <p:sp>
        <p:nvSpPr>
          <p:cNvPr id="9" name="Rectangle 8"/>
          <p:cNvSpPr/>
          <p:nvPr/>
        </p:nvSpPr>
        <p:spPr>
          <a:xfrm>
            <a:off x="2527693" y="3303612"/>
            <a:ext cx="4010570" cy="223407"/>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eaLnBrk="1" fontAlgn="auto" hangingPunct="1">
              <a:spcBef>
                <a:spcPts val="0"/>
              </a:spcBef>
              <a:spcAft>
                <a:spcPts val="0"/>
              </a:spcAft>
            </a:pPr>
            <a:endParaRPr lang="en-US">
              <a:solidFill>
                <a:prstClr val="black"/>
              </a:solidFill>
            </a:endParaRPr>
          </a:p>
        </p:txBody>
      </p:sp>
      <p:sp>
        <p:nvSpPr>
          <p:cNvPr id="10" name="TextBox 9"/>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345426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149099"/>
            <a:ext cx="9144000" cy="4701429"/>
          </a:xfrm>
          <a:prstGeom prst="rect">
            <a:avLst/>
          </a:prstGeom>
        </p:spPr>
      </p:pic>
      <p:sp>
        <p:nvSpPr>
          <p:cNvPr id="6" name="TextBox 5"/>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278378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6900" y="901700"/>
            <a:ext cx="7950200" cy="5054600"/>
          </a:xfrm>
          <a:prstGeom prst="rect">
            <a:avLst/>
          </a:prstGeom>
        </p:spPr>
      </p:pic>
      <p:sp>
        <p:nvSpPr>
          <p:cNvPr id="5" name="TextBox 4"/>
          <p:cNvSpPr txBox="1"/>
          <p:nvPr/>
        </p:nvSpPr>
        <p:spPr>
          <a:xfrm>
            <a:off x="129347" y="6523229"/>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Sun-</a:t>
            </a:r>
            <a:r>
              <a:rPr lang="en-US" sz="1200" dirty="0" err="1">
                <a:solidFill>
                  <a:prstClr val="white">
                    <a:lumMod val="75000"/>
                  </a:prstClr>
                </a:solidFill>
                <a:latin typeface="Calibri"/>
              </a:rPr>
              <a:t>Suslow</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2665802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p:txBody>
          <a:bodyPr>
            <a:normAutofit fontScale="92500" lnSpcReduction="20000"/>
          </a:bodyPr>
          <a:lstStyle/>
          <a:p>
            <a:r>
              <a:rPr lang="en-US" dirty="0"/>
              <a:t>Thoughts on methods?</a:t>
            </a:r>
          </a:p>
          <a:p>
            <a:r>
              <a:rPr lang="en-US" dirty="0"/>
              <a:t>How could results impact treatment regarding parental training?</a:t>
            </a:r>
          </a:p>
          <a:p>
            <a:pPr lvl="1"/>
            <a:r>
              <a:rPr lang="en-US" dirty="0"/>
              <a:t>Should we add a division of labor module?</a:t>
            </a:r>
          </a:p>
          <a:p>
            <a:r>
              <a:rPr lang="en-US" dirty="0"/>
              <a:t>Why do you think lesbian parents showed the most generally supportive parenting interactions in comparison to the other two groups? Can we overcome role of gender?</a:t>
            </a:r>
          </a:p>
          <a:p>
            <a:r>
              <a:rPr lang="en-US" dirty="0"/>
              <a:t>Did authors miss areas of observation or factors specific to same sex couples  that may have impacted results?</a:t>
            </a:r>
          </a:p>
          <a:p>
            <a:r>
              <a:rPr lang="en-US" dirty="0"/>
              <a:t>Where can research go from here?</a:t>
            </a:r>
          </a:p>
        </p:txBody>
      </p:sp>
      <p:sp>
        <p:nvSpPr>
          <p:cNvPr id="4" name="TextBox 3"/>
          <p:cNvSpPr txBox="1"/>
          <p:nvPr/>
        </p:nvSpPr>
        <p:spPr>
          <a:xfrm>
            <a:off x="76200" y="6477000"/>
            <a:ext cx="2046045" cy="276999"/>
          </a:xfrm>
          <a:prstGeom prst="rect">
            <a:avLst/>
          </a:prstGeom>
          <a:noFill/>
        </p:spPr>
        <p:txBody>
          <a:bodyPr wrap="square" rtlCol="0">
            <a:spAutoFit/>
          </a:bodyPr>
          <a:lstStyle/>
          <a:p>
            <a:pPr defTabSz="457200" eaLnBrk="1" fontAlgn="auto" hangingPunct="1">
              <a:spcBef>
                <a:spcPts val="0"/>
              </a:spcBef>
              <a:spcAft>
                <a:spcPts val="0"/>
              </a:spcAft>
            </a:pPr>
            <a:r>
              <a:rPr lang="en-US" sz="1200" dirty="0">
                <a:solidFill>
                  <a:prstClr val="white">
                    <a:lumMod val="75000"/>
                  </a:prstClr>
                </a:solidFill>
                <a:latin typeface="Calibri"/>
              </a:rPr>
              <a:t>Nowlan/Walsh</a:t>
            </a:r>
          </a:p>
        </p:txBody>
      </p:sp>
    </p:spTree>
    <p:extLst>
      <p:ext uri="{BB962C8B-B14F-4D97-AF65-F5344CB8AC3E}">
        <p14:creationId xmlns:p14="http://schemas.microsoft.com/office/powerpoint/2010/main" val="27579523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9D4F4A-1105-EA49-9802-D36C4780E5DB}"/>
              </a:ext>
            </a:extLst>
          </p:cNvPr>
          <p:cNvSpPr txBox="1"/>
          <p:nvPr/>
        </p:nvSpPr>
        <p:spPr>
          <a:xfrm>
            <a:off x="7467600" y="6375400"/>
            <a:ext cx="1244893" cy="369332"/>
          </a:xfrm>
          <a:prstGeom prst="rect">
            <a:avLst/>
          </a:prstGeom>
          <a:noFill/>
        </p:spPr>
        <p:txBody>
          <a:bodyPr wrap="none" rtlCol="0">
            <a:spAutoFit/>
          </a:bodyPr>
          <a:lstStyle/>
          <a:p>
            <a:r>
              <a:rPr lang="en-US" dirty="0">
                <a:solidFill>
                  <a:schemeClr val="bg1"/>
                </a:solidFill>
                <a:latin typeface="Corbel" panose="020B0503020204020204" pitchFamily="34" charset="0"/>
              </a:rPr>
              <a:t>Little, 2021</a:t>
            </a:r>
          </a:p>
        </p:txBody>
      </p:sp>
      <p:sp>
        <p:nvSpPr>
          <p:cNvPr id="10" name="TextBox 9">
            <a:extLst>
              <a:ext uri="{FF2B5EF4-FFF2-40B4-BE49-F238E27FC236}">
                <a16:creationId xmlns:a16="http://schemas.microsoft.com/office/drawing/2014/main" id="{88051422-0847-854C-B1AA-9CA12E703D22}"/>
              </a:ext>
            </a:extLst>
          </p:cNvPr>
          <p:cNvSpPr txBox="1"/>
          <p:nvPr/>
        </p:nvSpPr>
        <p:spPr>
          <a:xfrm>
            <a:off x="2279635" y="5410200"/>
            <a:ext cx="4086375" cy="584775"/>
          </a:xfrm>
          <a:prstGeom prst="rect">
            <a:avLst/>
          </a:prstGeom>
          <a:noFill/>
        </p:spPr>
        <p:txBody>
          <a:bodyPr wrap="none" rtlCol="0">
            <a:spAutoFit/>
          </a:bodyPr>
          <a:lstStyle/>
          <a:p>
            <a:r>
              <a:rPr lang="en-US" sz="3200" b="1" dirty="0">
                <a:solidFill>
                  <a:schemeClr val="bg1"/>
                </a:solidFill>
                <a:latin typeface="+mj-lt"/>
              </a:rPr>
              <a:t>Presenter: Katie Little</a:t>
            </a:r>
          </a:p>
        </p:txBody>
      </p:sp>
      <p:pic>
        <p:nvPicPr>
          <p:cNvPr id="3" name="Picture 2" descr="Graphical user interface, text, application, email&#10;&#10;Description automatically generated">
            <a:extLst>
              <a:ext uri="{FF2B5EF4-FFF2-40B4-BE49-F238E27FC236}">
                <a16:creationId xmlns:a16="http://schemas.microsoft.com/office/drawing/2014/main" id="{17F8BB44-8D01-FB4D-B8C5-550BCEDE3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3003592"/>
          </a:xfrm>
          <a:prstGeom prst="rect">
            <a:avLst/>
          </a:prstGeom>
        </p:spPr>
      </p:pic>
    </p:spTree>
    <p:extLst>
      <p:ext uri="{BB962C8B-B14F-4D97-AF65-F5344CB8AC3E}">
        <p14:creationId xmlns:p14="http://schemas.microsoft.com/office/powerpoint/2010/main" val="425846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Previous Methodological Concerns . . .</a:t>
            </a:r>
          </a:p>
        </p:txBody>
      </p:sp>
      <p:sp>
        <p:nvSpPr>
          <p:cNvPr id="5" name="Content Placeholder 4"/>
          <p:cNvSpPr>
            <a:spLocks noGrp="1"/>
          </p:cNvSpPr>
          <p:nvPr>
            <p:ph idx="1"/>
          </p:nvPr>
        </p:nvSpPr>
        <p:spPr>
          <a:xfrm>
            <a:off x="1095023" y="2119257"/>
            <a:ext cx="6965245" cy="3603812"/>
          </a:xfrm>
        </p:spPr>
        <p:txBody>
          <a:bodyPr>
            <a:normAutofit fontScale="92500" lnSpcReduction="10000"/>
          </a:bodyPr>
          <a:lstStyle/>
          <a:p>
            <a:r>
              <a:rPr lang="en-US" dirty="0"/>
              <a:t>not controlling for variables associated with divorce and/or adjustment</a:t>
            </a:r>
          </a:p>
          <a:p>
            <a:pPr lvl="1"/>
            <a:r>
              <a:rPr lang="en-US" dirty="0"/>
              <a:t>May overestimate effects of divorce on children</a:t>
            </a:r>
          </a:p>
          <a:p>
            <a:pPr lvl="1"/>
            <a:r>
              <a:rPr lang="en-US" dirty="0"/>
              <a:t>Example = SES &amp; children living with single mother</a:t>
            </a:r>
          </a:p>
          <a:p>
            <a:pPr lvl="1"/>
            <a:r>
              <a:rPr lang="en-US" dirty="0"/>
              <a:t>Example = pre-divorce adjustment</a:t>
            </a:r>
          </a:p>
          <a:p>
            <a:pPr lvl="1"/>
            <a:endParaRPr lang="en-US" dirty="0"/>
          </a:p>
          <a:p>
            <a:r>
              <a:rPr lang="en-US" dirty="0"/>
              <a:t>cross-sectional designs</a:t>
            </a:r>
          </a:p>
          <a:p>
            <a:pPr lvl="1"/>
            <a:r>
              <a:rPr lang="en-US" dirty="0"/>
              <a:t>Adjustment is poorest in close proximity to divorce and improves over time</a:t>
            </a:r>
          </a:p>
          <a:p>
            <a:pPr lvl="1"/>
            <a:r>
              <a:rPr lang="en-US" dirty="0"/>
              <a:t>Examining trajectories is key</a:t>
            </a:r>
          </a:p>
        </p:txBody>
      </p:sp>
    </p:spTree>
    <p:extLst>
      <p:ext uri="{BB962C8B-B14F-4D97-AF65-F5344CB8AC3E}">
        <p14:creationId xmlns:p14="http://schemas.microsoft.com/office/powerpoint/2010/main" val="299804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B87D-0AAF-774C-AC5A-B621677150A0}"/>
              </a:ext>
            </a:extLst>
          </p:cNvPr>
          <p:cNvSpPr>
            <a:spLocks noGrp="1"/>
          </p:cNvSpPr>
          <p:nvPr>
            <p:ph type="title"/>
          </p:nvPr>
        </p:nvSpPr>
        <p:spPr>
          <a:xfrm>
            <a:off x="857251" y="2114550"/>
            <a:ext cx="3028950" cy="2628900"/>
          </a:xfrm>
        </p:spPr>
        <p:txBody>
          <a:bodyPr anchor="t">
            <a:normAutofit/>
          </a:bodyPr>
          <a:lstStyle/>
          <a:p>
            <a:r>
              <a:rPr lang="en-US" sz="3000" dirty="0"/>
              <a:t>Co-parenting:</a:t>
            </a:r>
            <a:br>
              <a:rPr lang="en-US" sz="3000" dirty="0"/>
            </a:br>
            <a:r>
              <a:rPr lang="en-US" sz="3000" dirty="0"/>
              <a:t>What is it?</a:t>
            </a:r>
          </a:p>
        </p:txBody>
      </p:sp>
      <p:sp>
        <p:nvSpPr>
          <p:cNvPr id="3" name="Content Placeholder 2">
            <a:extLst>
              <a:ext uri="{FF2B5EF4-FFF2-40B4-BE49-F238E27FC236}">
                <a16:creationId xmlns:a16="http://schemas.microsoft.com/office/drawing/2014/main" id="{111C7638-F200-1047-A0EA-DA6472EA606C}"/>
              </a:ext>
            </a:extLst>
          </p:cNvPr>
          <p:cNvSpPr>
            <a:spLocks noGrp="1"/>
          </p:cNvSpPr>
          <p:nvPr>
            <p:ph idx="1"/>
          </p:nvPr>
        </p:nvSpPr>
        <p:spPr>
          <a:xfrm>
            <a:off x="3886201" y="2114550"/>
            <a:ext cx="3886199" cy="2628900"/>
          </a:xfrm>
        </p:spPr>
        <p:txBody>
          <a:bodyPr>
            <a:noAutofit/>
          </a:bodyPr>
          <a:lstStyle/>
          <a:p>
            <a:r>
              <a:rPr lang="en-US" sz="2400" dirty="0">
                <a:solidFill>
                  <a:schemeClr val="tx1">
                    <a:alpha val="55000"/>
                  </a:schemeClr>
                </a:solidFill>
              </a:rPr>
              <a:t>Defined as the “degree of coordination between two adults in their roles as parents” (Farr &amp; Patterson, 2013)</a:t>
            </a:r>
          </a:p>
          <a:p>
            <a:pPr lvl="1"/>
            <a:r>
              <a:rPr lang="en-US" sz="2400" dirty="0">
                <a:solidFill>
                  <a:schemeClr val="tx1">
                    <a:alpha val="55000"/>
                  </a:schemeClr>
                </a:solidFill>
              </a:rPr>
              <a:t>Divisions of labor / perceptions of competence</a:t>
            </a:r>
          </a:p>
          <a:p>
            <a:pPr lvl="1"/>
            <a:r>
              <a:rPr lang="en-US" sz="2400" dirty="0">
                <a:solidFill>
                  <a:schemeClr val="tx1">
                    <a:alpha val="55000"/>
                  </a:schemeClr>
                </a:solidFill>
              </a:rPr>
              <a:t>Supportive or undermining parenting behaviors (either overt or covert)</a:t>
            </a:r>
          </a:p>
        </p:txBody>
      </p:sp>
      <p:sp>
        <p:nvSpPr>
          <p:cNvPr id="13" name="TextBox 12">
            <a:extLst>
              <a:ext uri="{FF2B5EF4-FFF2-40B4-BE49-F238E27FC236}">
                <a16:creationId xmlns:a16="http://schemas.microsoft.com/office/drawing/2014/main" id="{5AB2C955-EFA4-7948-B997-D1DA991F8F96}"/>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5" name="Picture 4" descr="Family with baby">
            <a:extLst>
              <a:ext uri="{FF2B5EF4-FFF2-40B4-BE49-F238E27FC236}">
                <a16:creationId xmlns:a16="http://schemas.microsoft.com/office/drawing/2014/main" id="{21B9E9F8-448C-2643-8A47-3D6DAEF94E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726" y="3581400"/>
            <a:ext cx="3658475" cy="2441319"/>
          </a:xfrm>
          <a:prstGeom prst="rect">
            <a:avLst/>
          </a:prstGeom>
        </p:spPr>
      </p:pic>
    </p:spTree>
    <p:extLst>
      <p:ext uri="{BB962C8B-B14F-4D97-AF65-F5344CB8AC3E}">
        <p14:creationId xmlns:p14="http://schemas.microsoft.com/office/powerpoint/2010/main" val="3199763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B87D-0AAF-774C-AC5A-B621677150A0}"/>
              </a:ext>
            </a:extLst>
          </p:cNvPr>
          <p:cNvSpPr>
            <a:spLocks noGrp="1"/>
          </p:cNvSpPr>
          <p:nvPr>
            <p:ph type="title"/>
          </p:nvPr>
        </p:nvSpPr>
        <p:spPr>
          <a:xfrm>
            <a:off x="857251" y="2114550"/>
            <a:ext cx="3028950" cy="2628900"/>
          </a:xfrm>
        </p:spPr>
        <p:txBody>
          <a:bodyPr anchor="t">
            <a:normAutofit/>
          </a:bodyPr>
          <a:lstStyle/>
          <a:p>
            <a:r>
              <a:rPr lang="en-US" sz="3000" dirty="0"/>
              <a:t>Co-parenting:</a:t>
            </a:r>
            <a:br>
              <a:rPr lang="en-US" sz="3000" dirty="0"/>
            </a:br>
            <a:r>
              <a:rPr lang="en-US" sz="3000" dirty="0"/>
              <a:t>Why is it important?</a:t>
            </a:r>
          </a:p>
        </p:txBody>
      </p:sp>
      <p:sp>
        <p:nvSpPr>
          <p:cNvPr id="3" name="Content Placeholder 2">
            <a:extLst>
              <a:ext uri="{FF2B5EF4-FFF2-40B4-BE49-F238E27FC236}">
                <a16:creationId xmlns:a16="http://schemas.microsoft.com/office/drawing/2014/main" id="{111C7638-F200-1047-A0EA-DA6472EA606C}"/>
              </a:ext>
            </a:extLst>
          </p:cNvPr>
          <p:cNvSpPr>
            <a:spLocks noGrp="1"/>
          </p:cNvSpPr>
          <p:nvPr>
            <p:ph idx="1"/>
          </p:nvPr>
        </p:nvSpPr>
        <p:spPr>
          <a:xfrm>
            <a:off x="3886201" y="2114550"/>
            <a:ext cx="3886199" cy="2628900"/>
          </a:xfrm>
        </p:spPr>
        <p:txBody>
          <a:bodyPr>
            <a:noAutofit/>
          </a:bodyPr>
          <a:lstStyle/>
          <a:p>
            <a:r>
              <a:rPr lang="en-US" sz="2400" b="1" i="1" dirty="0">
                <a:solidFill>
                  <a:schemeClr val="tx1">
                    <a:alpha val="55000"/>
                  </a:schemeClr>
                </a:solidFill>
              </a:rPr>
              <a:t>Supportive and undermining </a:t>
            </a:r>
            <a:r>
              <a:rPr lang="en-US" sz="2400" dirty="0">
                <a:solidFill>
                  <a:schemeClr val="tx1">
                    <a:alpha val="55000"/>
                  </a:schemeClr>
                </a:solidFill>
              </a:rPr>
              <a:t>coparenting when children are 3 years old was predicted of 4-year-old externalizing behaviors</a:t>
            </a:r>
            <a:endParaRPr lang="en-US" sz="2400" b="1" i="1" dirty="0">
              <a:solidFill>
                <a:schemeClr val="tx1">
                  <a:alpha val="55000"/>
                </a:schemeClr>
              </a:solidFill>
            </a:endParaRPr>
          </a:p>
        </p:txBody>
      </p:sp>
      <p:sp>
        <p:nvSpPr>
          <p:cNvPr id="13" name="TextBox 12">
            <a:extLst>
              <a:ext uri="{FF2B5EF4-FFF2-40B4-BE49-F238E27FC236}">
                <a16:creationId xmlns:a16="http://schemas.microsoft.com/office/drawing/2014/main" id="{5AB2C955-EFA4-7948-B997-D1DA991F8F96}"/>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5" name="Picture 4" descr="Parents with children">
            <a:extLst>
              <a:ext uri="{FF2B5EF4-FFF2-40B4-BE49-F238E27FC236}">
                <a16:creationId xmlns:a16="http://schemas.microsoft.com/office/drawing/2014/main" id="{62E5C7E6-4389-5549-83C7-69130F88B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612" y="3733800"/>
            <a:ext cx="3657600" cy="2438400"/>
          </a:xfrm>
          <a:prstGeom prst="rect">
            <a:avLst/>
          </a:prstGeom>
        </p:spPr>
      </p:pic>
    </p:spTree>
    <p:extLst>
      <p:ext uri="{BB962C8B-B14F-4D97-AF65-F5344CB8AC3E}">
        <p14:creationId xmlns:p14="http://schemas.microsoft.com/office/powerpoint/2010/main" val="4137248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4185-270E-EF4C-96F2-F90F96FF2977}"/>
              </a:ext>
            </a:extLst>
          </p:cNvPr>
          <p:cNvSpPr>
            <a:spLocks noGrp="1"/>
          </p:cNvSpPr>
          <p:nvPr>
            <p:ph type="title"/>
          </p:nvPr>
        </p:nvSpPr>
        <p:spPr>
          <a:xfrm>
            <a:off x="857250" y="2114550"/>
            <a:ext cx="2857500" cy="2628900"/>
          </a:xfrm>
        </p:spPr>
        <p:txBody>
          <a:bodyPr anchor="t">
            <a:normAutofit/>
          </a:bodyPr>
          <a:lstStyle/>
          <a:p>
            <a:r>
              <a:rPr lang="en-US" sz="3000" dirty="0"/>
              <a:t>Division of Labor &amp; Child Adjustment</a:t>
            </a:r>
          </a:p>
        </p:txBody>
      </p:sp>
      <p:sp>
        <p:nvSpPr>
          <p:cNvPr id="3" name="Content Placeholder 2">
            <a:extLst>
              <a:ext uri="{FF2B5EF4-FFF2-40B4-BE49-F238E27FC236}">
                <a16:creationId xmlns:a16="http://schemas.microsoft.com/office/drawing/2014/main" id="{77077A1A-4709-6A4A-BDC7-5CA75E757A78}"/>
              </a:ext>
            </a:extLst>
          </p:cNvPr>
          <p:cNvSpPr>
            <a:spLocks noGrp="1"/>
          </p:cNvSpPr>
          <p:nvPr>
            <p:ph idx="1"/>
          </p:nvPr>
        </p:nvSpPr>
        <p:spPr>
          <a:xfrm>
            <a:off x="3886203" y="2114550"/>
            <a:ext cx="4229097" cy="2628900"/>
          </a:xfrm>
        </p:spPr>
        <p:txBody>
          <a:bodyPr>
            <a:noAutofit/>
          </a:bodyPr>
          <a:lstStyle/>
          <a:p>
            <a:r>
              <a:rPr lang="en-US" sz="2400" dirty="0">
                <a:solidFill>
                  <a:schemeClr val="tx1">
                    <a:alpha val="55000"/>
                  </a:schemeClr>
                </a:solidFill>
              </a:rPr>
              <a:t>Unclear how division of labor relates to child development </a:t>
            </a:r>
          </a:p>
          <a:p>
            <a:pPr lvl="1"/>
            <a:r>
              <a:rPr lang="en-US" sz="2400" dirty="0">
                <a:solidFill>
                  <a:schemeClr val="tx1">
                    <a:alpha val="55000"/>
                  </a:schemeClr>
                </a:solidFill>
              </a:rPr>
              <a:t>Predominantly, research suggests that it is less important how labor is divided</a:t>
            </a:r>
          </a:p>
          <a:p>
            <a:pPr lvl="1"/>
            <a:r>
              <a:rPr lang="en-US" sz="2400" dirty="0">
                <a:solidFill>
                  <a:schemeClr val="tx1">
                    <a:alpha val="55000"/>
                  </a:schemeClr>
                </a:solidFill>
              </a:rPr>
              <a:t>More important how parents </a:t>
            </a:r>
            <a:r>
              <a:rPr lang="en-US" sz="2400" i="1" dirty="0">
                <a:solidFill>
                  <a:schemeClr val="tx1">
                    <a:alpha val="55000"/>
                  </a:schemeClr>
                </a:solidFill>
              </a:rPr>
              <a:t>feel </a:t>
            </a:r>
            <a:r>
              <a:rPr lang="en-US" sz="2400" dirty="0">
                <a:solidFill>
                  <a:schemeClr val="tx1">
                    <a:alpha val="55000"/>
                  </a:schemeClr>
                </a:solidFill>
              </a:rPr>
              <a:t>about division of labor</a:t>
            </a:r>
          </a:p>
          <a:p>
            <a:endParaRPr lang="en-US" sz="2400" dirty="0">
              <a:solidFill>
                <a:schemeClr val="tx1">
                  <a:alpha val="55000"/>
                </a:schemeClr>
              </a:solidFill>
            </a:endParaRPr>
          </a:p>
        </p:txBody>
      </p:sp>
      <p:sp>
        <p:nvSpPr>
          <p:cNvPr id="13" name="TextBox 12">
            <a:extLst>
              <a:ext uri="{FF2B5EF4-FFF2-40B4-BE49-F238E27FC236}">
                <a16:creationId xmlns:a16="http://schemas.microsoft.com/office/drawing/2014/main" id="{1F5196E8-C9C4-304E-A154-67C5420B4EE2}"/>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5" name="Picture 4" descr="A basket, wooden clips, and cloth on a table">
            <a:extLst>
              <a:ext uri="{FF2B5EF4-FFF2-40B4-BE49-F238E27FC236}">
                <a16:creationId xmlns:a16="http://schemas.microsoft.com/office/drawing/2014/main" id="{4F56BAA1-CA7F-2846-B8C9-339E32407D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5" y="3746500"/>
            <a:ext cx="3943350" cy="2628900"/>
          </a:xfrm>
          <a:prstGeom prst="rect">
            <a:avLst/>
          </a:prstGeom>
        </p:spPr>
      </p:pic>
    </p:spTree>
    <p:extLst>
      <p:ext uri="{BB962C8B-B14F-4D97-AF65-F5344CB8AC3E}">
        <p14:creationId xmlns:p14="http://schemas.microsoft.com/office/powerpoint/2010/main" val="2184707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CF1E-1740-5F4A-8E2B-3A11400638F0}"/>
              </a:ext>
            </a:extLst>
          </p:cNvPr>
          <p:cNvSpPr>
            <a:spLocks noGrp="1"/>
          </p:cNvSpPr>
          <p:nvPr>
            <p:ph type="title"/>
          </p:nvPr>
        </p:nvSpPr>
        <p:spPr/>
        <p:txBody>
          <a:bodyPr/>
          <a:lstStyle/>
          <a:p>
            <a:r>
              <a:rPr lang="en-US" dirty="0"/>
              <a:t>Gaps in the research</a:t>
            </a:r>
          </a:p>
        </p:txBody>
      </p:sp>
      <p:sp>
        <p:nvSpPr>
          <p:cNvPr id="3" name="Content Placeholder 2">
            <a:extLst>
              <a:ext uri="{FF2B5EF4-FFF2-40B4-BE49-F238E27FC236}">
                <a16:creationId xmlns:a16="http://schemas.microsoft.com/office/drawing/2014/main" id="{5B1F51A1-90D2-BD41-A317-5C276A594F2D}"/>
              </a:ext>
            </a:extLst>
          </p:cNvPr>
          <p:cNvSpPr>
            <a:spLocks noGrp="1"/>
          </p:cNvSpPr>
          <p:nvPr>
            <p:ph idx="1"/>
          </p:nvPr>
        </p:nvSpPr>
        <p:spPr/>
        <p:txBody>
          <a:bodyPr/>
          <a:lstStyle/>
          <a:p>
            <a:r>
              <a:rPr lang="en-US" dirty="0"/>
              <a:t>Mostly on biological parents / heterosexual couples</a:t>
            </a:r>
          </a:p>
        </p:txBody>
      </p:sp>
      <p:pic>
        <p:nvPicPr>
          <p:cNvPr id="5" name="Picture 4" descr="White jigsaw puzzle and one final piece being added">
            <a:extLst>
              <a:ext uri="{FF2B5EF4-FFF2-40B4-BE49-F238E27FC236}">
                <a16:creationId xmlns:a16="http://schemas.microsoft.com/office/drawing/2014/main" id="{77D83514-528A-F44B-9E6C-6F1B8F1E36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3124200"/>
            <a:ext cx="3810000" cy="2857500"/>
          </a:xfrm>
          <a:prstGeom prst="rect">
            <a:avLst/>
          </a:prstGeom>
        </p:spPr>
      </p:pic>
    </p:spTree>
    <p:extLst>
      <p:ext uri="{BB962C8B-B14F-4D97-AF65-F5344CB8AC3E}">
        <p14:creationId xmlns:p14="http://schemas.microsoft.com/office/powerpoint/2010/main" val="304141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4185-270E-EF4C-96F2-F90F96FF2977}"/>
              </a:ext>
            </a:extLst>
          </p:cNvPr>
          <p:cNvSpPr>
            <a:spLocks noGrp="1"/>
          </p:cNvSpPr>
          <p:nvPr>
            <p:ph type="title"/>
          </p:nvPr>
        </p:nvSpPr>
        <p:spPr>
          <a:xfrm>
            <a:off x="857250" y="2114550"/>
            <a:ext cx="2857500" cy="2628900"/>
          </a:xfrm>
        </p:spPr>
        <p:txBody>
          <a:bodyPr anchor="t">
            <a:normAutofit/>
          </a:bodyPr>
          <a:lstStyle/>
          <a:p>
            <a:r>
              <a:rPr lang="en-US" sz="3000" dirty="0"/>
              <a:t>Recruitment</a:t>
            </a:r>
          </a:p>
        </p:txBody>
      </p:sp>
      <p:sp>
        <p:nvSpPr>
          <p:cNvPr id="3" name="Content Placeholder 2">
            <a:extLst>
              <a:ext uri="{FF2B5EF4-FFF2-40B4-BE49-F238E27FC236}">
                <a16:creationId xmlns:a16="http://schemas.microsoft.com/office/drawing/2014/main" id="{77077A1A-4709-6A4A-BDC7-5CA75E757A78}"/>
              </a:ext>
            </a:extLst>
          </p:cNvPr>
          <p:cNvSpPr>
            <a:spLocks noGrp="1"/>
          </p:cNvSpPr>
          <p:nvPr>
            <p:ph idx="1"/>
          </p:nvPr>
        </p:nvSpPr>
        <p:spPr>
          <a:xfrm>
            <a:off x="3886203" y="2114550"/>
            <a:ext cx="4229097" cy="2628900"/>
          </a:xfrm>
        </p:spPr>
        <p:txBody>
          <a:bodyPr>
            <a:noAutofit/>
          </a:bodyPr>
          <a:lstStyle/>
          <a:p>
            <a:r>
              <a:rPr lang="en-US" sz="2400" dirty="0">
                <a:solidFill>
                  <a:schemeClr val="tx1">
                    <a:alpha val="55000"/>
                  </a:schemeClr>
                </a:solidFill>
              </a:rPr>
              <a:t>5 adoption agencies</a:t>
            </a:r>
          </a:p>
          <a:p>
            <a:r>
              <a:rPr lang="en-US" sz="2400" dirty="0">
                <a:solidFill>
                  <a:schemeClr val="tx1">
                    <a:alpha val="55000"/>
                  </a:schemeClr>
                </a:solidFill>
                <a:sym typeface="Wingdings" pitchFamily="2" charset="2"/>
              </a:rPr>
              <a:t>Follow up recruitment with 4 additional agencies</a:t>
            </a:r>
          </a:p>
          <a:p>
            <a:r>
              <a:rPr lang="en-US" sz="2400" dirty="0">
                <a:solidFill>
                  <a:schemeClr val="tx1">
                    <a:alpha val="55000"/>
                  </a:schemeClr>
                </a:solidFill>
                <a:sym typeface="Wingdings" pitchFamily="2" charset="2"/>
              </a:rPr>
              <a:t>Final sample of </a:t>
            </a:r>
            <a:r>
              <a:rPr lang="en-US" sz="2400" b="1" i="1" dirty="0">
                <a:solidFill>
                  <a:schemeClr val="tx1">
                    <a:alpha val="55000"/>
                  </a:schemeClr>
                </a:solidFill>
                <a:sym typeface="Wingdings" pitchFamily="2" charset="2"/>
              </a:rPr>
              <a:t>104 families</a:t>
            </a:r>
          </a:p>
          <a:p>
            <a:pPr lvl="1"/>
            <a:r>
              <a:rPr lang="en-US" sz="2400" dirty="0">
                <a:solidFill>
                  <a:schemeClr val="tx1">
                    <a:alpha val="55000"/>
                  </a:schemeClr>
                </a:solidFill>
                <a:sym typeface="Wingdings" pitchFamily="2" charset="2"/>
              </a:rPr>
              <a:t>Majority of parents (81%) were White</a:t>
            </a:r>
          </a:p>
          <a:p>
            <a:pPr lvl="1"/>
            <a:r>
              <a:rPr lang="en-US" sz="2400" dirty="0">
                <a:solidFill>
                  <a:schemeClr val="tx1">
                    <a:alpha val="55000"/>
                  </a:schemeClr>
                </a:solidFill>
                <a:sym typeface="Wingdings" pitchFamily="2" charset="2"/>
              </a:rPr>
              <a:t>54 couples were same-sex couples</a:t>
            </a:r>
          </a:p>
          <a:p>
            <a:pPr lvl="1"/>
            <a:r>
              <a:rPr lang="en-US" sz="2400" dirty="0">
                <a:solidFill>
                  <a:schemeClr val="tx1">
                    <a:alpha val="55000"/>
                  </a:schemeClr>
                </a:solidFill>
                <a:sym typeface="Wingdings" pitchFamily="2" charset="2"/>
              </a:rPr>
              <a:t>Children were approximately 3 years on average (only 42% white)</a:t>
            </a:r>
          </a:p>
          <a:p>
            <a:endParaRPr lang="en-US" sz="2400" dirty="0">
              <a:solidFill>
                <a:schemeClr val="tx1">
                  <a:alpha val="55000"/>
                </a:schemeClr>
              </a:solidFill>
              <a:sym typeface="Wingdings" pitchFamily="2" charset="2"/>
            </a:endParaRPr>
          </a:p>
          <a:p>
            <a:endParaRPr lang="en-US" sz="2400" dirty="0">
              <a:solidFill>
                <a:schemeClr val="tx1">
                  <a:alpha val="55000"/>
                </a:schemeClr>
              </a:solidFill>
            </a:endParaRPr>
          </a:p>
          <a:p>
            <a:endParaRPr lang="en-US" sz="2400" dirty="0">
              <a:solidFill>
                <a:schemeClr val="tx1">
                  <a:alpha val="55000"/>
                </a:schemeClr>
              </a:solidFill>
            </a:endParaRPr>
          </a:p>
          <a:p>
            <a:pPr lvl="1"/>
            <a:endParaRPr lang="en-US" sz="2400" dirty="0">
              <a:solidFill>
                <a:schemeClr val="tx1">
                  <a:alpha val="55000"/>
                </a:schemeClr>
              </a:solidFill>
            </a:endParaRPr>
          </a:p>
        </p:txBody>
      </p:sp>
      <p:sp>
        <p:nvSpPr>
          <p:cNvPr id="13" name="TextBox 12">
            <a:extLst>
              <a:ext uri="{FF2B5EF4-FFF2-40B4-BE49-F238E27FC236}">
                <a16:creationId xmlns:a16="http://schemas.microsoft.com/office/drawing/2014/main" id="{54038D38-C2C7-2148-8162-286448A97689}"/>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5" name="Picture 4" descr="Red thumbtacks on a map">
            <a:extLst>
              <a:ext uri="{FF2B5EF4-FFF2-40B4-BE49-F238E27FC236}">
                <a16:creationId xmlns:a16="http://schemas.microsoft.com/office/drawing/2014/main" id="{DDB2A163-DD6E-E149-8E41-56C94E419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71" y="3124200"/>
            <a:ext cx="2938319" cy="2200870"/>
          </a:xfrm>
          <a:prstGeom prst="rect">
            <a:avLst/>
          </a:prstGeom>
        </p:spPr>
      </p:pic>
    </p:spTree>
    <p:extLst>
      <p:ext uri="{BB962C8B-B14F-4D97-AF65-F5344CB8AC3E}">
        <p14:creationId xmlns:p14="http://schemas.microsoft.com/office/powerpoint/2010/main" val="491245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B87D-0AAF-774C-AC5A-B621677150A0}"/>
              </a:ext>
            </a:extLst>
          </p:cNvPr>
          <p:cNvSpPr>
            <a:spLocks noGrp="1"/>
          </p:cNvSpPr>
          <p:nvPr>
            <p:ph type="title"/>
          </p:nvPr>
        </p:nvSpPr>
        <p:spPr>
          <a:xfrm>
            <a:off x="857251" y="2114550"/>
            <a:ext cx="3028950" cy="2628900"/>
          </a:xfrm>
        </p:spPr>
        <p:txBody>
          <a:bodyPr anchor="t">
            <a:normAutofit/>
          </a:bodyPr>
          <a:lstStyle/>
          <a:p>
            <a:r>
              <a:rPr lang="en-US" sz="3000" dirty="0"/>
              <a:t>Division of Labor and Parenting Competence</a:t>
            </a:r>
          </a:p>
        </p:txBody>
      </p:sp>
      <p:sp>
        <p:nvSpPr>
          <p:cNvPr id="3" name="Content Placeholder 2">
            <a:extLst>
              <a:ext uri="{FF2B5EF4-FFF2-40B4-BE49-F238E27FC236}">
                <a16:creationId xmlns:a16="http://schemas.microsoft.com/office/drawing/2014/main" id="{111C7638-F200-1047-A0EA-DA6472EA606C}"/>
              </a:ext>
            </a:extLst>
          </p:cNvPr>
          <p:cNvSpPr>
            <a:spLocks noGrp="1"/>
          </p:cNvSpPr>
          <p:nvPr>
            <p:ph idx="1"/>
          </p:nvPr>
        </p:nvSpPr>
        <p:spPr>
          <a:xfrm>
            <a:off x="3886201" y="2114550"/>
            <a:ext cx="3886199" cy="2628900"/>
          </a:xfrm>
        </p:spPr>
        <p:txBody>
          <a:bodyPr>
            <a:noAutofit/>
          </a:bodyPr>
          <a:lstStyle/>
          <a:p>
            <a:r>
              <a:rPr lang="en-US" sz="1800" dirty="0">
                <a:solidFill>
                  <a:schemeClr val="tx1">
                    <a:alpha val="55000"/>
                  </a:schemeClr>
                </a:solidFill>
              </a:rPr>
              <a:t>Division of child-care labor: Who Does What? (Cowan &amp; Cowan, 1990)</a:t>
            </a:r>
          </a:p>
          <a:p>
            <a:pPr lvl="1"/>
            <a:r>
              <a:rPr lang="en-US" sz="1800" dirty="0">
                <a:solidFill>
                  <a:schemeClr val="tx1">
                    <a:alpha val="55000"/>
                  </a:schemeClr>
                </a:solidFill>
              </a:rPr>
              <a:t>Modified for use with same-sex couples</a:t>
            </a:r>
          </a:p>
          <a:p>
            <a:pPr lvl="2"/>
            <a:r>
              <a:rPr lang="en-US" sz="1800" dirty="0">
                <a:solidFill>
                  <a:schemeClr val="tx1">
                    <a:alpha val="55000"/>
                  </a:schemeClr>
                </a:solidFill>
              </a:rPr>
              <a:t>Used a continuous variable representing specialization</a:t>
            </a:r>
          </a:p>
          <a:p>
            <a:pPr lvl="2"/>
            <a:r>
              <a:rPr lang="en-US" sz="1800" dirty="0">
                <a:solidFill>
                  <a:schemeClr val="tx1">
                    <a:alpha val="55000"/>
                  </a:schemeClr>
                </a:solidFill>
              </a:rPr>
              <a:t>Calculated using the absolute value of the difference between each of the 2 parents’ reports on each item, then calculating the mean</a:t>
            </a:r>
          </a:p>
        </p:txBody>
      </p:sp>
      <p:sp>
        <p:nvSpPr>
          <p:cNvPr id="13" name="TextBox 12">
            <a:extLst>
              <a:ext uri="{FF2B5EF4-FFF2-40B4-BE49-F238E27FC236}">
                <a16:creationId xmlns:a16="http://schemas.microsoft.com/office/drawing/2014/main" id="{70F88813-B365-694E-8848-2267C8D8C09B}"/>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cxnSp>
        <p:nvCxnSpPr>
          <p:cNvPr id="5" name="Straight Connector 4">
            <a:extLst>
              <a:ext uri="{FF2B5EF4-FFF2-40B4-BE49-F238E27FC236}">
                <a16:creationId xmlns:a16="http://schemas.microsoft.com/office/drawing/2014/main" id="{E6B84E5E-602A-BC4D-86DD-91CDF99439EC}"/>
              </a:ext>
            </a:extLst>
          </p:cNvPr>
          <p:cNvCxnSpPr>
            <a:cxnSpLocks/>
          </p:cNvCxnSpPr>
          <p:nvPr/>
        </p:nvCxnSpPr>
        <p:spPr>
          <a:xfrm>
            <a:off x="381000" y="5181600"/>
            <a:ext cx="4191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F9D580F-9DD3-9448-946C-F81B35D62F72}"/>
              </a:ext>
            </a:extLst>
          </p:cNvPr>
          <p:cNvSpPr/>
          <p:nvPr/>
        </p:nvSpPr>
        <p:spPr>
          <a:xfrm>
            <a:off x="381000" y="5638799"/>
            <a:ext cx="1066800" cy="60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 I do it all</a:t>
            </a:r>
          </a:p>
        </p:txBody>
      </p:sp>
      <p:sp>
        <p:nvSpPr>
          <p:cNvPr id="9" name="Rectangle 8">
            <a:extLst>
              <a:ext uri="{FF2B5EF4-FFF2-40B4-BE49-F238E27FC236}">
                <a16:creationId xmlns:a16="http://schemas.microsoft.com/office/drawing/2014/main" id="{0072815E-F6E1-D449-802C-23D4FB43AC3B}"/>
              </a:ext>
            </a:extLst>
          </p:cNvPr>
          <p:cNvSpPr/>
          <p:nvPr/>
        </p:nvSpPr>
        <p:spPr>
          <a:xfrm>
            <a:off x="3124200" y="4191020"/>
            <a:ext cx="1295401" cy="771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 = My partner does it all</a:t>
            </a:r>
          </a:p>
        </p:txBody>
      </p:sp>
    </p:spTree>
    <p:extLst>
      <p:ext uri="{BB962C8B-B14F-4D97-AF65-F5344CB8AC3E}">
        <p14:creationId xmlns:p14="http://schemas.microsoft.com/office/powerpoint/2010/main" val="512088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B87D-0AAF-774C-AC5A-B621677150A0}"/>
              </a:ext>
            </a:extLst>
          </p:cNvPr>
          <p:cNvSpPr>
            <a:spLocks noGrp="1"/>
          </p:cNvSpPr>
          <p:nvPr>
            <p:ph type="title"/>
          </p:nvPr>
        </p:nvSpPr>
        <p:spPr>
          <a:xfrm>
            <a:off x="857251" y="2114550"/>
            <a:ext cx="3028950" cy="2628900"/>
          </a:xfrm>
        </p:spPr>
        <p:txBody>
          <a:bodyPr anchor="t">
            <a:normAutofit/>
          </a:bodyPr>
          <a:lstStyle/>
          <a:p>
            <a:r>
              <a:rPr lang="en-US" sz="3000" dirty="0"/>
              <a:t>Coparenting</a:t>
            </a:r>
          </a:p>
        </p:txBody>
      </p:sp>
      <p:sp>
        <p:nvSpPr>
          <p:cNvPr id="3" name="Content Placeholder 2">
            <a:extLst>
              <a:ext uri="{FF2B5EF4-FFF2-40B4-BE49-F238E27FC236}">
                <a16:creationId xmlns:a16="http://schemas.microsoft.com/office/drawing/2014/main" id="{111C7638-F200-1047-A0EA-DA6472EA606C}"/>
              </a:ext>
            </a:extLst>
          </p:cNvPr>
          <p:cNvSpPr>
            <a:spLocks noGrp="1"/>
          </p:cNvSpPr>
          <p:nvPr>
            <p:ph idx="1"/>
          </p:nvPr>
        </p:nvSpPr>
        <p:spPr>
          <a:xfrm>
            <a:off x="3886201" y="2114550"/>
            <a:ext cx="3886199" cy="2628900"/>
          </a:xfrm>
        </p:spPr>
        <p:txBody>
          <a:bodyPr>
            <a:noAutofit/>
          </a:bodyPr>
          <a:lstStyle/>
          <a:p>
            <a:r>
              <a:rPr lang="en-US" sz="1800" dirty="0">
                <a:solidFill>
                  <a:schemeClr val="tx1">
                    <a:alpha val="55000"/>
                  </a:schemeClr>
                </a:solidFill>
              </a:rPr>
              <a:t>Observations of co-parenting: Coparenting Behavior Coding Scale</a:t>
            </a:r>
          </a:p>
          <a:p>
            <a:pPr lvl="1"/>
            <a:r>
              <a:rPr lang="en-US" sz="1800" dirty="0">
                <a:solidFill>
                  <a:schemeClr val="tx1">
                    <a:alpha val="55000"/>
                  </a:schemeClr>
                </a:solidFill>
              </a:rPr>
              <a:t>Undermining (1-5): displeasure, coldness, anger, competition</a:t>
            </a:r>
          </a:p>
          <a:p>
            <a:pPr lvl="1"/>
            <a:r>
              <a:rPr lang="en-US" sz="1800" dirty="0">
                <a:solidFill>
                  <a:schemeClr val="tx1">
                    <a:alpha val="55000"/>
                  </a:schemeClr>
                </a:solidFill>
              </a:rPr>
              <a:t>Supportive (1-5): pleasure, cooperation, </a:t>
            </a:r>
            <a:r>
              <a:rPr lang="en-US" sz="1800" dirty="0" err="1">
                <a:solidFill>
                  <a:schemeClr val="tx1">
                    <a:alpha val="55000"/>
                  </a:schemeClr>
                </a:solidFill>
              </a:rPr>
              <a:t>interactivenss</a:t>
            </a:r>
            <a:r>
              <a:rPr lang="en-US" sz="1800" dirty="0">
                <a:solidFill>
                  <a:schemeClr val="tx1">
                    <a:alpha val="55000"/>
                  </a:schemeClr>
                </a:solidFill>
              </a:rPr>
              <a:t>, warmth</a:t>
            </a:r>
          </a:p>
          <a:p>
            <a:r>
              <a:rPr lang="en-US" sz="1800" dirty="0">
                <a:solidFill>
                  <a:schemeClr val="tx1">
                    <a:alpha val="55000"/>
                  </a:schemeClr>
                </a:solidFill>
              </a:rPr>
              <a:t>Children played on a 54 x 66 inch blanket</a:t>
            </a:r>
          </a:p>
          <a:p>
            <a:pPr lvl="1"/>
            <a:r>
              <a:rPr lang="en-US" sz="1800" dirty="0">
                <a:solidFill>
                  <a:schemeClr val="tx1">
                    <a:alpha val="55000"/>
                  </a:schemeClr>
                </a:solidFill>
              </a:rPr>
              <a:t>10 minutes, rated by 2 coders (3</a:t>
            </a:r>
            <a:r>
              <a:rPr lang="en-US" sz="1800" baseline="30000" dirty="0">
                <a:solidFill>
                  <a:schemeClr val="tx1">
                    <a:alpha val="55000"/>
                  </a:schemeClr>
                </a:solidFill>
              </a:rPr>
              <a:t>rd</a:t>
            </a:r>
            <a:r>
              <a:rPr lang="en-US" sz="1800" dirty="0">
                <a:solidFill>
                  <a:schemeClr val="tx1">
                    <a:alpha val="55000"/>
                  </a:schemeClr>
                </a:solidFill>
              </a:rPr>
              <a:t> tiebreaker)</a:t>
            </a:r>
          </a:p>
          <a:p>
            <a:pPr lvl="1"/>
            <a:r>
              <a:rPr lang="en-US" sz="1800" dirty="0">
                <a:solidFill>
                  <a:schemeClr val="tx1">
                    <a:alpha val="55000"/>
                  </a:schemeClr>
                </a:solidFill>
              </a:rPr>
              <a:t>Toys provided, 1 set for 1-2.5 </a:t>
            </a:r>
            <a:r>
              <a:rPr lang="en-US" sz="1800" dirty="0" err="1">
                <a:solidFill>
                  <a:schemeClr val="tx1">
                    <a:alpha val="55000"/>
                  </a:schemeClr>
                </a:solidFill>
              </a:rPr>
              <a:t>yo</a:t>
            </a:r>
            <a:r>
              <a:rPr lang="en-US" sz="1800" dirty="0">
                <a:solidFill>
                  <a:schemeClr val="tx1">
                    <a:alpha val="55000"/>
                  </a:schemeClr>
                </a:solidFill>
              </a:rPr>
              <a:t> and 1 set for 3-5 </a:t>
            </a:r>
            <a:r>
              <a:rPr lang="en-US" sz="1800" dirty="0" err="1">
                <a:solidFill>
                  <a:schemeClr val="tx1">
                    <a:alpha val="55000"/>
                  </a:schemeClr>
                </a:solidFill>
              </a:rPr>
              <a:t>yo</a:t>
            </a:r>
            <a:r>
              <a:rPr lang="en-US" sz="1800" dirty="0">
                <a:solidFill>
                  <a:schemeClr val="tx1">
                    <a:alpha val="55000"/>
                  </a:schemeClr>
                </a:solidFill>
              </a:rPr>
              <a:t> </a:t>
            </a:r>
          </a:p>
          <a:p>
            <a:pPr marL="457200" lvl="1" indent="0">
              <a:buNone/>
            </a:pPr>
            <a:endParaRPr lang="en-US" sz="1800" dirty="0">
              <a:solidFill>
                <a:schemeClr val="tx1">
                  <a:alpha val="55000"/>
                </a:schemeClr>
              </a:solidFill>
            </a:endParaRPr>
          </a:p>
        </p:txBody>
      </p:sp>
      <p:sp>
        <p:nvSpPr>
          <p:cNvPr id="13" name="TextBox 12">
            <a:extLst>
              <a:ext uri="{FF2B5EF4-FFF2-40B4-BE49-F238E27FC236}">
                <a16:creationId xmlns:a16="http://schemas.microsoft.com/office/drawing/2014/main" id="{70F88813-B365-694E-8848-2267C8D8C09B}"/>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7" name="Picture 6" descr="rabbit stuffed toy">
            <a:extLst>
              <a:ext uri="{FF2B5EF4-FFF2-40B4-BE49-F238E27FC236}">
                <a16:creationId xmlns:a16="http://schemas.microsoft.com/office/drawing/2014/main" id="{F21C2B6C-FC69-2945-AEF2-9E3DE9989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58" y="3121025"/>
            <a:ext cx="3657600" cy="2438400"/>
          </a:xfrm>
          <a:prstGeom prst="rect">
            <a:avLst/>
          </a:prstGeom>
        </p:spPr>
      </p:pic>
    </p:spTree>
    <p:extLst>
      <p:ext uri="{BB962C8B-B14F-4D97-AF65-F5344CB8AC3E}">
        <p14:creationId xmlns:p14="http://schemas.microsoft.com/office/powerpoint/2010/main" val="1318474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B87D-0AAF-774C-AC5A-B621677150A0}"/>
              </a:ext>
            </a:extLst>
          </p:cNvPr>
          <p:cNvSpPr>
            <a:spLocks noGrp="1"/>
          </p:cNvSpPr>
          <p:nvPr>
            <p:ph type="title"/>
          </p:nvPr>
        </p:nvSpPr>
        <p:spPr>
          <a:xfrm>
            <a:off x="857251" y="2114550"/>
            <a:ext cx="3028950" cy="2628900"/>
          </a:xfrm>
        </p:spPr>
        <p:txBody>
          <a:bodyPr anchor="t">
            <a:normAutofit fontScale="90000"/>
          </a:bodyPr>
          <a:lstStyle/>
          <a:p>
            <a:r>
              <a:rPr lang="en-US" sz="3000" dirty="0"/>
              <a:t>Child Adjustment:</a:t>
            </a:r>
            <a:br>
              <a:rPr lang="en-US" sz="3000" dirty="0"/>
            </a:br>
            <a:r>
              <a:rPr lang="en-US" sz="3000" dirty="0"/>
              <a:t>Parent and Teacher / Caregiver Reports</a:t>
            </a:r>
          </a:p>
        </p:txBody>
      </p:sp>
      <p:sp>
        <p:nvSpPr>
          <p:cNvPr id="3" name="Content Placeholder 2">
            <a:extLst>
              <a:ext uri="{FF2B5EF4-FFF2-40B4-BE49-F238E27FC236}">
                <a16:creationId xmlns:a16="http://schemas.microsoft.com/office/drawing/2014/main" id="{111C7638-F200-1047-A0EA-DA6472EA606C}"/>
              </a:ext>
            </a:extLst>
          </p:cNvPr>
          <p:cNvSpPr>
            <a:spLocks noGrp="1"/>
          </p:cNvSpPr>
          <p:nvPr>
            <p:ph idx="1"/>
          </p:nvPr>
        </p:nvSpPr>
        <p:spPr>
          <a:xfrm>
            <a:off x="3886201" y="2114550"/>
            <a:ext cx="3886199" cy="2628900"/>
          </a:xfrm>
        </p:spPr>
        <p:txBody>
          <a:bodyPr>
            <a:noAutofit/>
          </a:bodyPr>
          <a:lstStyle/>
          <a:p>
            <a:r>
              <a:rPr lang="en-US" sz="2400" dirty="0">
                <a:solidFill>
                  <a:schemeClr val="tx1">
                    <a:alpha val="55000"/>
                  </a:schemeClr>
                </a:solidFill>
              </a:rPr>
              <a:t>Child adjustment: CBCL and C-TRF</a:t>
            </a:r>
          </a:p>
          <a:p>
            <a:r>
              <a:rPr lang="en-US" sz="2400" dirty="0">
                <a:solidFill>
                  <a:schemeClr val="tx1">
                    <a:alpha val="55000"/>
                  </a:schemeClr>
                </a:solidFill>
              </a:rPr>
              <a:t>74 teachers or caregivers of the children (71% response rate)</a:t>
            </a:r>
          </a:p>
          <a:p>
            <a:r>
              <a:rPr lang="en-US" sz="2400" dirty="0">
                <a:solidFill>
                  <a:schemeClr val="tx1">
                    <a:alpha val="55000"/>
                  </a:schemeClr>
                </a:solidFill>
              </a:rPr>
              <a:t>Focus of this study was just the externalizing symptoms</a:t>
            </a:r>
          </a:p>
          <a:p>
            <a:pPr marL="118872" indent="0">
              <a:buNone/>
            </a:pPr>
            <a:endParaRPr lang="en-US" sz="2400" dirty="0">
              <a:solidFill>
                <a:schemeClr val="tx1">
                  <a:alpha val="55000"/>
                </a:schemeClr>
              </a:solidFill>
            </a:endParaRPr>
          </a:p>
        </p:txBody>
      </p:sp>
      <p:sp>
        <p:nvSpPr>
          <p:cNvPr id="13" name="TextBox 12">
            <a:extLst>
              <a:ext uri="{FF2B5EF4-FFF2-40B4-BE49-F238E27FC236}">
                <a16:creationId xmlns:a16="http://schemas.microsoft.com/office/drawing/2014/main" id="{4F6CA24A-F46E-944F-8F10-DFAEEB2C05E2}"/>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7" name="Picture 6" descr="Cat resting on a blanket">
            <a:extLst>
              <a:ext uri="{FF2B5EF4-FFF2-40B4-BE49-F238E27FC236}">
                <a16:creationId xmlns:a16="http://schemas.microsoft.com/office/drawing/2014/main" id="{CCAFA3F1-8FA9-604A-8C7E-86C8313DC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44" y="3810000"/>
            <a:ext cx="2869943" cy="2055768"/>
          </a:xfrm>
          <a:prstGeom prst="rect">
            <a:avLst/>
          </a:prstGeom>
        </p:spPr>
      </p:pic>
    </p:spTree>
    <p:extLst>
      <p:ext uri="{BB962C8B-B14F-4D97-AF65-F5344CB8AC3E}">
        <p14:creationId xmlns:p14="http://schemas.microsoft.com/office/powerpoint/2010/main" val="1490167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B87D-0AAF-774C-AC5A-B621677150A0}"/>
              </a:ext>
            </a:extLst>
          </p:cNvPr>
          <p:cNvSpPr>
            <a:spLocks noGrp="1"/>
          </p:cNvSpPr>
          <p:nvPr>
            <p:ph type="title"/>
          </p:nvPr>
        </p:nvSpPr>
        <p:spPr>
          <a:xfrm>
            <a:off x="857251" y="2114550"/>
            <a:ext cx="3028950" cy="2628900"/>
          </a:xfrm>
        </p:spPr>
        <p:txBody>
          <a:bodyPr anchor="t">
            <a:normAutofit/>
          </a:bodyPr>
          <a:lstStyle/>
          <a:p>
            <a:r>
              <a:rPr lang="en-US" sz="3000" dirty="0"/>
              <a:t>HLM for Nested Model</a:t>
            </a:r>
          </a:p>
        </p:txBody>
      </p:sp>
      <p:sp>
        <p:nvSpPr>
          <p:cNvPr id="3" name="Content Placeholder 2">
            <a:extLst>
              <a:ext uri="{FF2B5EF4-FFF2-40B4-BE49-F238E27FC236}">
                <a16:creationId xmlns:a16="http://schemas.microsoft.com/office/drawing/2014/main" id="{111C7638-F200-1047-A0EA-DA6472EA606C}"/>
              </a:ext>
            </a:extLst>
          </p:cNvPr>
          <p:cNvSpPr>
            <a:spLocks noGrp="1"/>
          </p:cNvSpPr>
          <p:nvPr>
            <p:ph idx="1"/>
          </p:nvPr>
        </p:nvSpPr>
        <p:spPr>
          <a:xfrm>
            <a:off x="3886201" y="2114550"/>
            <a:ext cx="3886199" cy="2628900"/>
          </a:xfrm>
        </p:spPr>
        <p:txBody>
          <a:bodyPr>
            <a:noAutofit/>
          </a:bodyPr>
          <a:lstStyle/>
          <a:p>
            <a:pPr lvl="1"/>
            <a:r>
              <a:rPr lang="en-US" sz="2400" dirty="0">
                <a:solidFill>
                  <a:schemeClr val="tx1">
                    <a:alpha val="55000"/>
                  </a:schemeClr>
                </a:solidFill>
              </a:rPr>
              <a:t>Level 1: individual partners</a:t>
            </a:r>
          </a:p>
          <a:p>
            <a:pPr lvl="1"/>
            <a:r>
              <a:rPr lang="en-US" sz="2400" dirty="0">
                <a:solidFill>
                  <a:schemeClr val="tx1">
                    <a:alpha val="55000"/>
                  </a:schemeClr>
                </a:solidFill>
              </a:rPr>
              <a:t>Level 2: couples – lesbian v. heterosexual and gay v. heterosexual (heterosexual mean rating was the intercept for outcome variable of interest: either child care or perceptions of parenting competence)</a:t>
            </a:r>
          </a:p>
          <a:p>
            <a:pPr lvl="1"/>
            <a:endParaRPr lang="en-US" sz="2400" dirty="0">
              <a:solidFill>
                <a:schemeClr val="tx1">
                  <a:alpha val="55000"/>
                </a:schemeClr>
              </a:solidFill>
            </a:endParaRPr>
          </a:p>
          <a:p>
            <a:endParaRPr lang="en-US" sz="2400" dirty="0">
              <a:solidFill>
                <a:schemeClr val="tx1">
                  <a:alpha val="55000"/>
                </a:schemeClr>
              </a:solidFill>
            </a:endParaRPr>
          </a:p>
        </p:txBody>
      </p:sp>
      <p:sp>
        <p:nvSpPr>
          <p:cNvPr id="13" name="TextBox 12">
            <a:extLst>
              <a:ext uri="{FF2B5EF4-FFF2-40B4-BE49-F238E27FC236}">
                <a16:creationId xmlns:a16="http://schemas.microsoft.com/office/drawing/2014/main" id="{1C41A053-F22E-CB42-998D-4CFCAC9B5546}"/>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5" name="Picture 4" descr="Blue robin eggs">
            <a:extLst>
              <a:ext uri="{FF2B5EF4-FFF2-40B4-BE49-F238E27FC236}">
                <a16:creationId xmlns:a16="http://schemas.microsoft.com/office/drawing/2014/main" id="{37778568-CC6A-7945-A58D-D964B3F65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4" y="3581400"/>
            <a:ext cx="2598398" cy="1730574"/>
          </a:xfrm>
          <a:prstGeom prst="rect">
            <a:avLst/>
          </a:prstGeom>
        </p:spPr>
      </p:pic>
    </p:spTree>
    <p:extLst>
      <p:ext uri="{BB962C8B-B14F-4D97-AF65-F5344CB8AC3E}">
        <p14:creationId xmlns:p14="http://schemas.microsoft.com/office/powerpoint/2010/main" val="3482111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4185-270E-EF4C-96F2-F90F96FF2977}"/>
              </a:ext>
            </a:extLst>
          </p:cNvPr>
          <p:cNvSpPr>
            <a:spLocks noGrp="1"/>
          </p:cNvSpPr>
          <p:nvPr>
            <p:ph type="title"/>
          </p:nvPr>
        </p:nvSpPr>
        <p:spPr/>
        <p:txBody>
          <a:bodyPr anchor="t">
            <a:normAutofit/>
          </a:bodyPr>
          <a:lstStyle/>
          <a:p>
            <a:r>
              <a:rPr lang="en-US" sz="3200" dirty="0"/>
              <a:t>Comparisons of Heterosexual, Lesbian, and Gay Couples</a:t>
            </a:r>
          </a:p>
        </p:txBody>
      </p:sp>
      <p:sp>
        <p:nvSpPr>
          <p:cNvPr id="7" name="TextBox 6">
            <a:extLst>
              <a:ext uri="{FF2B5EF4-FFF2-40B4-BE49-F238E27FC236}">
                <a16:creationId xmlns:a16="http://schemas.microsoft.com/office/drawing/2014/main" id="{F7D84A74-2E64-6647-9AEA-142D053F67C6}"/>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8" name="Graphic 7" descr="Man and woman with solid fill">
            <a:extLst>
              <a:ext uri="{FF2B5EF4-FFF2-40B4-BE49-F238E27FC236}">
                <a16:creationId xmlns:a16="http://schemas.microsoft.com/office/drawing/2014/main" id="{E22BE8F9-8B50-504A-A887-F06CE05957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1676400"/>
            <a:ext cx="914400" cy="914400"/>
          </a:xfrm>
          <a:prstGeom prst="rect">
            <a:avLst/>
          </a:prstGeom>
        </p:spPr>
      </p:pic>
      <p:pic>
        <p:nvPicPr>
          <p:cNvPr id="11" name="Graphic 10" descr="Two women with solid fill">
            <a:extLst>
              <a:ext uri="{FF2B5EF4-FFF2-40B4-BE49-F238E27FC236}">
                <a16:creationId xmlns:a16="http://schemas.microsoft.com/office/drawing/2014/main" id="{588DEF22-9A08-204D-A847-477F146D34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9200" y="1676400"/>
            <a:ext cx="914400" cy="914400"/>
          </a:xfrm>
          <a:prstGeom prst="rect">
            <a:avLst/>
          </a:prstGeom>
        </p:spPr>
      </p:pic>
      <p:pic>
        <p:nvPicPr>
          <p:cNvPr id="14" name="Graphic 13" descr="Two Men with solid fill">
            <a:extLst>
              <a:ext uri="{FF2B5EF4-FFF2-40B4-BE49-F238E27FC236}">
                <a16:creationId xmlns:a16="http://schemas.microsoft.com/office/drawing/2014/main" id="{9F46DF66-086C-0C48-B680-B52D2E820A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800" y="1676400"/>
            <a:ext cx="914400" cy="914400"/>
          </a:xfrm>
          <a:prstGeom prst="rect">
            <a:avLst/>
          </a:prstGeom>
        </p:spPr>
      </p:pic>
      <p:sp>
        <p:nvSpPr>
          <p:cNvPr id="16" name="Rounded Rectangle 15">
            <a:extLst>
              <a:ext uri="{FF2B5EF4-FFF2-40B4-BE49-F238E27FC236}">
                <a16:creationId xmlns:a16="http://schemas.microsoft.com/office/drawing/2014/main" id="{200C7B1D-05F6-F046-AB7E-607B114E2514}"/>
              </a:ext>
            </a:extLst>
          </p:cNvPr>
          <p:cNvSpPr/>
          <p:nvPr/>
        </p:nvSpPr>
        <p:spPr>
          <a:xfrm>
            <a:off x="6515100" y="2859024"/>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Highest specialization</a:t>
            </a:r>
          </a:p>
        </p:txBody>
      </p:sp>
      <p:sp>
        <p:nvSpPr>
          <p:cNvPr id="17" name="Rectangular Callout 16">
            <a:extLst>
              <a:ext uri="{FF2B5EF4-FFF2-40B4-BE49-F238E27FC236}">
                <a16:creationId xmlns:a16="http://schemas.microsoft.com/office/drawing/2014/main" id="{99476E90-C7B2-5B4E-8499-B2C58458A910}"/>
              </a:ext>
            </a:extLst>
          </p:cNvPr>
          <p:cNvSpPr/>
          <p:nvPr/>
        </p:nvSpPr>
        <p:spPr>
          <a:xfrm>
            <a:off x="4704521" y="629478"/>
            <a:ext cx="2630558" cy="1066800"/>
          </a:xfrm>
          <a:prstGeom prst="wedgeRectCallout">
            <a:avLst>
              <a:gd name="adj1" fmla="val 30082"/>
              <a:gd name="adj2" fmla="val 129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Couples equally satisfied across groups; heterosexual moms less satisfied than dads</a:t>
            </a:r>
          </a:p>
        </p:txBody>
      </p:sp>
      <p:sp>
        <p:nvSpPr>
          <p:cNvPr id="18" name="Rounded Rectangle 17">
            <a:extLst>
              <a:ext uri="{FF2B5EF4-FFF2-40B4-BE49-F238E27FC236}">
                <a16:creationId xmlns:a16="http://schemas.microsoft.com/office/drawing/2014/main" id="{AD3504FD-A417-B849-88C2-5A571D65F0CF}"/>
              </a:ext>
            </a:extLst>
          </p:cNvPr>
          <p:cNvSpPr/>
          <p:nvPr/>
        </p:nvSpPr>
        <p:spPr>
          <a:xfrm>
            <a:off x="662609" y="2666867"/>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supportive interactions</a:t>
            </a:r>
          </a:p>
        </p:txBody>
      </p:sp>
      <p:sp>
        <p:nvSpPr>
          <p:cNvPr id="19" name="Rounded Rectangle 18">
            <a:extLst>
              <a:ext uri="{FF2B5EF4-FFF2-40B4-BE49-F238E27FC236}">
                <a16:creationId xmlns:a16="http://schemas.microsoft.com/office/drawing/2014/main" id="{630269DB-4E24-8447-84CD-9E11BDE48D7C}"/>
              </a:ext>
            </a:extLst>
          </p:cNvPr>
          <p:cNvSpPr/>
          <p:nvPr/>
        </p:nvSpPr>
        <p:spPr>
          <a:xfrm>
            <a:off x="3514311" y="2727474"/>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Least supportive interactions</a:t>
            </a:r>
          </a:p>
        </p:txBody>
      </p:sp>
      <p:sp>
        <p:nvSpPr>
          <p:cNvPr id="20" name="Rounded Rectangle 19">
            <a:extLst>
              <a:ext uri="{FF2B5EF4-FFF2-40B4-BE49-F238E27FC236}">
                <a16:creationId xmlns:a16="http://schemas.microsoft.com/office/drawing/2014/main" id="{1E144303-7CDA-FD47-850F-F75DEA947CA6}"/>
              </a:ext>
            </a:extLst>
          </p:cNvPr>
          <p:cNvSpPr/>
          <p:nvPr/>
        </p:nvSpPr>
        <p:spPr>
          <a:xfrm>
            <a:off x="6515100" y="3910584"/>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undermining interactions</a:t>
            </a:r>
          </a:p>
        </p:txBody>
      </p:sp>
      <p:sp>
        <p:nvSpPr>
          <p:cNvPr id="21" name="Rounded Rectangle 20">
            <a:extLst>
              <a:ext uri="{FF2B5EF4-FFF2-40B4-BE49-F238E27FC236}">
                <a16:creationId xmlns:a16="http://schemas.microsoft.com/office/drawing/2014/main" id="{0424DB28-91E4-5941-980D-015DCC7A6AB4}"/>
              </a:ext>
            </a:extLst>
          </p:cNvPr>
          <p:cNvSpPr/>
          <p:nvPr/>
        </p:nvSpPr>
        <p:spPr>
          <a:xfrm>
            <a:off x="662609" y="3717996"/>
            <a:ext cx="2057400" cy="63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a:t>
            </a:r>
            <a:r>
              <a:rPr lang="en-US" dirty="0" err="1"/>
              <a:t>interactiveness</a:t>
            </a:r>
            <a:endParaRPr lang="en-US" dirty="0"/>
          </a:p>
        </p:txBody>
      </p:sp>
      <p:sp>
        <p:nvSpPr>
          <p:cNvPr id="22" name="Rounded Rectangle 21">
            <a:extLst>
              <a:ext uri="{FF2B5EF4-FFF2-40B4-BE49-F238E27FC236}">
                <a16:creationId xmlns:a16="http://schemas.microsoft.com/office/drawing/2014/main" id="{726FEE5B-A6E8-E441-99AB-22CB26C86E58}"/>
              </a:ext>
            </a:extLst>
          </p:cNvPr>
          <p:cNvSpPr/>
          <p:nvPr/>
        </p:nvSpPr>
        <p:spPr>
          <a:xfrm>
            <a:off x="662609" y="5267550"/>
            <a:ext cx="2057400" cy="63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pleasure</a:t>
            </a:r>
          </a:p>
        </p:txBody>
      </p:sp>
      <p:sp>
        <p:nvSpPr>
          <p:cNvPr id="23" name="Rounded Rectangle 22">
            <a:extLst>
              <a:ext uri="{FF2B5EF4-FFF2-40B4-BE49-F238E27FC236}">
                <a16:creationId xmlns:a16="http://schemas.microsoft.com/office/drawing/2014/main" id="{05D00CBD-6CDE-C340-AA12-126DECB21FD5}"/>
              </a:ext>
            </a:extLst>
          </p:cNvPr>
          <p:cNvSpPr/>
          <p:nvPr/>
        </p:nvSpPr>
        <p:spPr>
          <a:xfrm>
            <a:off x="662609" y="4492773"/>
            <a:ext cx="2057400" cy="63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warmth</a:t>
            </a:r>
          </a:p>
        </p:txBody>
      </p:sp>
      <p:sp>
        <p:nvSpPr>
          <p:cNvPr id="24" name="Rounded Rectangle 23">
            <a:extLst>
              <a:ext uri="{FF2B5EF4-FFF2-40B4-BE49-F238E27FC236}">
                <a16:creationId xmlns:a16="http://schemas.microsoft.com/office/drawing/2014/main" id="{55A358E9-9381-4244-9335-06B0D7739F6D}"/>
              </a:ext>
            </a:extLst>
          </p:cNvPr>
          <p:cNvSpPr/>
          <p:nvPr/>
        </p:nvSpPr>
        <p:spPr>
          <a:xfrm>
            <a:off x="3514311" y="5737352"/>
            <a:ext cx="2057400" cy="63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Least pleasure</a:t>
            </a:r>
          </a:p>
        </p:txBody>
      </p:sp>
      <p:sp>
        <p:nvSpPr>
          <p:cNvPr id="25" name="Rounded Rectangle 24">
            <a:extLst>
              <a:ext uri="{FF2B5EF4-FFF2-40B4-BE49-F238E27FC236}">
                <a16:creationId xmlns:a16="http://schemas.microsoft.com/office/drawing/2014/main" id="{AC5733C3-6D47-0E45-A23B-2C11C4FD35B6}"/>
              </a:ext>
            </a:extLst>
          </p:cNvPr>
          <p:cNvSpPr/>
          <p:nvPr/>
        </p:nvSpPr>
        <p:spPr>
          <a:xfrm>
            <a:off x="3514311" y="4826176"/>
            <a:ext cx="2057400" cy="63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Least warmth</a:t>
            </a:r>
          </a:p>
        </p:txBody>
      </p:sp>
      <p:sp>
        <p:nvSpPr>
          <p:cNvPr id="26" name="Rounded Rectangle 25">
            <a:extLst>
              <a:ext uri="{FF2B5EF4-FFF2-40B4-BE49-F238E27FC236}">
                <a16:creationId xmlns:a16="http://schemas.microsoft.com/office/drawing/2014/main" id="{2318DC00-EB39-5B47-A6CE-E6F3736748C0}"/>
              </a:ext>
            </a:extLst>
          </p:cNvPr>
          <p:cNvSpPr/>
          <p:nvPr/>
        </p:nvSpPr>
        <p:spPr>
          <a:xfrm>
            <a:off x="3514311" y="3915001"/>
            <a:ext cx="2057400" cy="63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Least </a:t>
            </a:r>
            <a:r>
              <a:rPr lang="en-US" dirty="0" err="1"/>
              <a:t>interactiveness</a:t>
            </a:r>
            <a:endParaRPr lang="en-US" dirty="0"/>
          </a:p>
        </p:txBody>
      </p:sp>
      <p:sp>
        <p:nvSpPr>
          <p:cNvPr id="27" name="Rounded Rectangle 26">
            <a:extLst>
              <a:ext uri="{FF2B5EF4-FFF2-40B4-BE49-F238E27FC236}">
                <a16:creationId xmlns:a16="http://schemas.microsoft.com/office/drawing/2014/main" id="{AB70C45B-BD75-B345-ACB4-85DB34C52DBF}"/>
              </a:ext>
            </a:extLst>
          </p:cNvPr>
          <p:cNvSpPr/>
          <p:nvPr/>
        </p:nvSpPr>
        <p:spPr>
          <a:xfrm>
            <a:off x="662609" y="6042328"/>
            <a:ext cx="2057400" cy="63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Least displeasure</a:t>
            </a:r>
          </a:p>
        </p:txBody>
      </p:sp>
      <p:sp>
        <p:nvSpPr>
          <p:cNvPr id="28" name="Rounded Rectangle 27">
            <a:extLst>
              <a:ext uri="{FF2B5EF4-FFF2-40B4-BE49-F238E27FC236}">
                <a16:creationId xmlns:a16="http://schemas.microsoft.com/office/drawing/2014/main" id="{2750E0D4-57C5-2B42-BAD3-076FEA399B0D}"/>
              </a:ext>
            </a:extLst>
          </p:cNvPr>
          <p:cNvSpPr/>
          <p:nvPr/>
        </p:nvSpPr>
        <p:spPr>
          <a:xfrm>
            <a:off x="6515100" y="4962144"/>
            <a:ext cx="2057400" cy="63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displeasure</a:t>
            </a:r>
          </a:p>
        </p:txBody>
      </p:sp>
      <p:sp>
        <p:nvSpPr>
          <p:cNvPr id="29" name="Rounded Rectangle 28">
            <a:extLst>
              <a:ext uri="{FF2B5EF4-FFF2-40B4-BE49-F238E27FC236}">
                <a16:creationId xmlns:a16="http://schemas.microsoft.com/office/drawing/2014/main" id="{705F0122-9EF8-E040-B948-68EA2ED6FA3B}"/>
              </a:ext>
            </a:extLst>
          </p:cNvPr>
          <p:cNvSpPr/>
          <p:nvPr/>
        </p:nvSpPr>
        <p:spPr>
          <a:xfrm>
            <a:off x="6515100" y="5737352"/>
            <a:ext cx="2057400" cy="63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Highest anger</a:t>
            </a:r>
          </a:p>
        </p:txBody>
      </p:sp>
      <p:sp>
        <p:nvSpPr>
          <p:cNvPr id="30" name="Rectangular Callout 29">
            <a:extLst>
              <a:ext uri="{FF2B5EF4-FFF2-40B4-BE49-F238E27FC236}">
                <a16:creationId xmlns:a16="http://schemas.microsoft.com/office/drawing/2014/main" id="{2C4E8F1C-8F65-124E-ADDE-DB76688BA258}"/>
              </a:ext>
            </a:extLst>
          </p:cNvPr>
          <p:cNvSpPr/>
          <p:nvPr/>
        </p:nvSpPr>
        <p:spPr>
          <a:xfrm>
            <a:off x="6152321" y="164658"/>
            <a:ext cx="2630558" cy="1066800"/>
          </a:xfrm>
          <a:prstGeom prst="wedgeRectCallout">
            <a:avLst>
              <a:gd name="adj1" fmla="val 3382"/>
              <a:gd name="adj2" fmla="val 84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Heterosexual fathers participated less in play than mothers in any group</a:t>
            </a:r>
          </a:p>
        </p:txBody>
      </p:sp>
    </p:spTree>
    <p:extLst>
      <p:ext uri="{BB962C8B-B14F-4D97-AF65-F5344CB8AC3E}">
        <p14:creationId xmlns:p14="http://schemas.microsoft.com/office/powerpoint/2010/main" val="111540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8"/>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Divorce and Adjustment</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943601660"/>
              </p:ext>
            </p:extLst>
          </p:nvPr>
        </p:nvGraphicFramePr>
        <p:xfrm>
          <a:off x="838200" y="1795711"/>
          <a:ext cx="7619999" cy="4204582"/>
        </p:xfrm>
        <a:graphic>
          <a:graphicData uri="http://schemas.openxmlformats.org/drawingml/2006/table">
            <a:tbl>
              <a:tblPr firstRow="1" bandRow="1">
                <a:tableStyleId>{073A0DAA-6AF3-43AB-8588-CEC1D06C72B9}</a:tableStyleId>
              </a:tblPr>
              <a:tblGrid>
                <a:gridCol w="3053556">
                  <a:extLst>
                    <a:ext uri="{9D8B030D-6E8A-4147-A177-3AD203B41FA5}">
                      <a16:colId xmlns:a16="http://schemas.microsoft.com/office/drawing/2014/main" val="20000"/>
                    </a:ext>
                  </a:extLst>
                </a:gridCol>
                <a:gridCol w="4566443">
                  <a:extLst>
                    <a:ext uri="{9D8B030D-6E8A-4147-A177-3AD203B41FA5}">
                      <a16:colId xmlns:a16="http://schemas.microsoft.com/office/drawing/2014/main" val="20001"/>
                    </a:ext>
                  </a:extLst>
                </a:gridCol>
              </a:tblGrid>
              <a:tr h="515946">
                <a:tc>
                  <a:txBody>
                    <a:bodyPr/>
                    <a:lstStyle/>
                    <a:p>
                      <a:r>
                        <a:rPr lang="en-US" dirty="0"/>
                        <a:t>Negative Outcome</a:t>
                      </a:r>
                    </a:p>
                  </a:txBody>
                  <a:tcPr/>
                </a:tc>
                <a:tc>
                  <a:txBody>
                    <a:bodyPr/>
                    <a:lstStyle/>
                    <a:p>
                      <a:r>
                        <a:rPr lang="en-US" dirty="0"/>
                        <a:t>Caveats</a:t>
                      </a:r>
                    </a:p>
                  </a:txBody>
                  <a:tcPr/>
                </a:tc>
                <a:extLst>
                  <a:ext uri="{0D108BD9-81ED-4DB2-BD59-A6C34878D82A}">
                    <a16:rowId xmlns:a16="http://schemas.microsoft.com/office/drawing/2014/main" val="10000"/>
                  </a:ext>
                </a:extLst>
              </a:tr>
              <a:tr h="1273858">
                <a:tc>
                  <a:txBody>
                    <a:bodyPr/>
                    <a:lstStyle/>
                    <a:p>
                      <a:r>
                        <a:rPr lang="en-US" sz="1600" dirty="0"/>
                        <a:t>*Increase</a:t>
                      </a:r>
                      <a:r>
                        <a:rPr lang="en-US" sz="1600" baseline="0" dirty="0"/>
                        <a:t> in internalizing &amp; externalizing through adulthood</a:t>
                      </a:r>
                      <a:endParaRPr lang="en-US" sz="1600" dirty="0"/>
                    </a:p>
                  </a:txBody>
                  <a:tcPr/>
                </a:tc>
                <a:tc>
                  <a:txBody>
                    <a:bodyPr/>
                    <a:lstStyle/>
                    <a:p>
                      <a:pPr marL="0" indent="0">
                        <a:buFont typeface="Arial"/>
                        <a:buNone/>
                      </a:pPr>
                      <a:r>
                        <a:rPr lang="en-US" sz="1600" dirty="0"/>
                        <a:t>*Effect</a:t>
                      </a:r>
                      <a:r>
                        <a:rPr lang="en-US" sz="1600" baseline="0" dirty="0"/>
                        <a:t> on externalizing symptoms may be stronger</a:t>
                      </a:r>
                    </a:p>
                    <a:p>
                      <a:pPr marL="0" indent="0">
                        <a:buFont typeface="Arial"/>
                        <a:buNone/>
                      </a:pPr>
                      <a:r>
                        <a:rPr lang="en-US" sz="1600" baseline="0" dirty="0"/>
                        <a:t>*Boys vs. girls for externalizing (may only apply to boys, younger = poorer LT outcome)</a:t>
                      </a:r>
                      <a:endParaRPr lang="en-US" sz="1600" dirty="0"/>
                    </a:p>
                  </a:txBody>
                  <a:tcPr/>
                </a:tc>
                <a:extLst>
                  <a:ext uri="{0D108BD9-81ED-4DB2-BD59-A6C34878D82A}">
                    <a16:rowId xmlns:a16="http://schemas.microsoft.com/office/drawing/2014/main" val="10001"/>
                  </a:ext>
                </a:extLst>
              </a:tr>
              <a:tr h="825579">
                <a:tc>
                  <a:txBody>
                    <a:bodyPr/>
                    <a:lstStyle/>
                    <a:p>
                      <a:r>
                        <a:rPr lang="en-US" sz="1600" dirty="0"/>
                        <a:t>*Greater difficulties in adult romantic relationships &amp; relationships with parents</a:t>
                      </a:r>
                    </a:p>
                  </a:txBody>
                  <a:tcPr/>
                </a:tc>
                <a:tc>
                  <a:txBody>
                    <a:bodyPr/>
                    <a:lstStyle/>
                    <a:p>
                      <a:r>
                        <a:rPr lang="en-US" sz="1600" dirty="0"/>
                        <a:t>*Romantic relationships: especially if both partners</a:t>
                      </a:r>
                      <a:r>
                        <a:rPr lang="en-US" sz="1600" baseline="0" dirty="0"/>
                        <a:t> experienced divorce</a:t>
                      </a:r>
                    </a:p>
                  </a:txBody>
                  <a:tcPr/>
                </a:tc>
                <a:extLst>
                  <a:ext uri="{0D108BD9-81ED-4DB2-BD59-A6C34878D82A}">
                    <a16:rowId xmlns:a16="http://schemas.microsoft.com/office/drawing/2014/main" val="10002"/>
                  </a:ext>
                </a:extLst>
              </a:tr>
              <a:tr h="515946">
                <a:tc>
                  <a:txBody>
                    <a:bodyPr/>
                    <a:lstStyle/>
                    <a:p>
                      <a:r>
                        <a:rPr lang="en-US" sz="1600" dirty="0"/>
                        <a:t>*Lower</a:t>
                      </a:r>
                      <a:r>
                        <a:rPr lang="en-US" sz="1600" baseline="0" dirty="0"/>
                        <a:t> academic achievement</a:t>
                      </a:r>
                      <a:endParaRPr lang="en-US" sz="1600" dirty="0"/>
                    </a:p>
                  </a:txBody>
                  <a:tcPr/>
                </a:tc>
                <a:tc>
                  <a:txBody>
                    <a:bodyPr/>
                    <a:lstStyle/>
                    <a:p>
                      <a:endParaRPr lang="en-US" sz="1600" dirty="0"/>
                    </a:p>
                  </a:txBody>
                  <a:tcPr/>
                </a:tc>
                <a:extLst>
                  <a:ext uri="{0D108BD9-81ED-4DB2-BD59-A6C34878D82A}">
                    <a16:rowId xmlns:a16="http://schemas.microsoft.com/office/drawing/2014/main" val="10003"/>
                  </a:ext>
                </a:extLst>
              </a:tr>
              <a:tr h="1073253">
                <a:tc>
                  <a:txBody>
                    <a:bodyPr/>
                    <a:lstStyle/>
                    <a:p>
                      <a:r>
                        <a:rPr lang="en-US" sz="1600" dirty="0"/>
                        <a:t>*25% individuals experience LT social, emotional, or psychological problems as adults</a:t>
                      </a:r>
                    </a:p>
                  </a:txBody>
                  <a:tcPr/>
                </a:tc>
                <a:tc>
                  <a:txBody>
                    <a:bodyPr/>
                    <a:lstStyle/>
                    <a:p>
                      <a:r>
                        <a:rPr lang="en-US" sz="1600" dirty="0"/>
                        <a:t>*Most children whose parents divorce do not have LT adverse outcomes,</a:t>
                      </a:r>
                      <a:r>
                        <a:rPr lang="en-US" sz="1600" baseline="0" dirty="0"/>
                        <a:t> &amp; effect sizes are small</a:t>
                      </a:r>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001262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01E1-679C-1543-BD1B-D5EBC93D542C}"/>
              </a:ext>
            </a:extLst>
          </p:cNvPr>
          <p:cNvSpPr>
            <a:spLocks noGrp="1"/>
          </p:cNvSpPr>
          <p:nvPr>
            <p:ph type="title"/>
          </p:nvPr>
        </p:nvSpPr>
        <p:spPr/>
        <p:txBody>
          <a:bodyPr>
            <a:noAutofit/>
          </a:bodyPr>
          <a:lstStyle/>
          <a:p>
            <a:r>
              <a:rPr lang="en-US" sz="3200" dirty="0"/>
              <a:t>Relationships Among Child Adjustment, Division of Labor, and Coparenting</a:t>
            </a:r>
          </a:p>
        </p:txBody>
      </p:sp>
      <p:sp>
        <p:nvSpPr>
          <p:cNvPr id="6" name="TextBox 5">
            <a:extLst>
              <a:ext uri="{FF2B5EF4-FFF2-40B4-BE49-F238E27FC236}">
                <a16:creationId xmlns:a16="http://schemas.microsoft.com/office/drawing/2014/main" id="{E7540D46-40E9-C141-AD8F-625713E5B400}"/>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10" name="Content Placeholder 9" descr="Smiling face outline with solid fill">
            <a:extLst>
              <a:ext uri="{FF2B5EF4-FFF2-40B4-BE49-F238E27FC236}">
                <a16:creationId xmlns:a16="http://schemas.microsoft.com/office/drawing/2014/main" id="{488E04B2-EE1B-D243-9A21-7EF718161B3D}"/>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800" y="2286000"/>
            <a:ext cx="914400" cy="914400"/>
          </a:xfrm>
        </p:spPr>
      </p:pic>
      <p:pic>
        <p:nvPicPr>
          <p:cNvPr id="12" name="Graphic 11" descr="Smiling face outline with solid fill">
            <a:extLst>
              <a:ext uri="{FF2B5EF4-FFF2-40B4-BE49-F238E27FC236}">
                <a16:creationId xmlns:a16="http://schemas.microsoft.com/office/drawing/2014/main" id="{00FCD9B6-AEB7-5446-A8AF-7BC5F92448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1017" y="2286000"/>
            <a:ext cx="914400" cy="914400"/>
          </a:xfrm>
          <a:prstGeom prst="rect">
            <a:avLst/>
          </a:prstGeom>
        </p:spPr>
      </p:pic>
      <p:pic>
        <p:nvPicPr>
          <p:cNvPr id="14" name="Graphic 13" descr="Scales of justice with solid fill">
            <a:extLst>
              <a:ext uri="{FF2B5EF4-FFF2-40B4-BE49-F238E27FC236}">
                <a16:creationId xmlns:a16="http://schemas.microsoft.com/office/drawing/2014/main" id="{B3F1C9C5-0519-124F-83C9-7F60806B8B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0261" y="3429000"/>
            <a:ext cx="914400" cy="914400"/>
          </a:xfrm>
          <a:prstGeom prst="rect">
            <a:avLst/>
          </a:prstGeom>
        </p:spPr>
      </p:pic>
      <p:cxnSp>
        <p:nvCxnSpPr>
          <p:cNvPr id="16" name="Straight Arrow Connector 15">
            <a:extLst>
              <a:ext uri="{FF2B5EF4-FFF2-40B4-BE49-F238E27FC236}">
                <a16:creationId xmlns:a16="http://schemas.microsoft.com/office/drawing/2014/main" id="{C60207CC-6C3A-FB4A-9509-971542F1DABE}"/>
              </a:ext>
            </a:extLst>
          </p:cNvPr>
          <p:cNvCxnSpPr/>
          <p:nvPr/>
        </p:nvCxnSpPr>
        <p:spPr>
          <a:xfrm>
            <a:off x="3200400" y="2743200"/>
            <a:ext cx="16002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A246CDE-1D4B-EC43-A8C0-43A9C83D632C}"/>
              </a:ext>
            </a:extLst>
          </p:cNvPr>
          <p:cNvCxnSpPr>
            <a:cxnSpLocks/>
          </p:cNvCxnSpPr>
          <p:nvPr/>
        </p:nvCxnSpPr>
        <p:spPr>
          <a:xfrm flipV="1">
            <a:off x="2743200" y="2971800"/>
            <a:ext cx="2057400" cy="10668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1FD5FBE-099B-B848-A300-A0ACD75DF87D}"/>
              </a:ext>
            </a:extLst>
          </p:cNvPr>
          <p:cNvSpPr txBox="1"/>
          <p:nvPr/>
        </p:nvSpPr>
        <p:spPr>
          <a:xfrm>
            <a:off x="3554898" y="3004930"/>
            <a:ext cx="1447800" cy="923330"/>
          </a:xfrm>
          <a:prstGeom prst="rect">
            <a:avLst/>
          </a:prstGeom>
          <a:noFill/>
        </p:spPr>
        <p:txBody>
          <a:bodyPr wrap="square" rtlCol="0">
            <a:spAutoFit/>
          </a:bodyPr>
          <a:lstStyle/>
          <a:p>
            <a:r>
              <a:rPr lang="en-US" sz="5400" dirty="0"/>
              <a:t>X</a:t>
            </a:r>
          </a:p>
        </p:txBody>
      </p:sp>
      <p:sp>
        <p:nvSpPr>
          <p:cNvPr id="21" name="TextBox 20">
            <a:extLst>
              <a:ext uri="{FF2B5EF4-FFF2-40B4-BE49-F238E27FC236}">
                <a16:creationId xmlns:a16="http://schemas.microsoft.com/office/drawing/2014/main" id="{B1C97BCD-04DD-5C45-BE22-1745ACDAB2A0}"/>
              </a:ext>
            </a:extLst>
          </p:cNvPr>
          <p:cNvSpPr txBox="1"/>
          <p:nvPr/>
        </p:nvSpPr>
        <p:spPr>
          <a:xfrm>
            <a:off x="5112026" y="2665415"/>
            <a:ext cx="3185487" cy="369332"/>
          </a:xfrm>
          <a:prstGeom prst="rect">
            <a:avLst/>
          </a:prstGeom>
          <a:noFill/>
        </p:spPr>
        <p:txBody>
          <a:bodyPr wrap="none" rtlCol="0">
            <a:spAutoFit/>
          </a:bodyPr>
          <a:lstStyle/>
          <a:p>
            <a:r>
              <a:rPr lang="en-US" dirty="0"/>
              <a:t>Child Externalizing Behaviors</a:t>
            </a:r>
          </a:p>
        </p:txBody>
      </p:sp>
    </p:spTree>
    <p:extLst>
      <p:ext uri="{BB962C8B-B14F-4D97-AF65-F5344CB8AC3E}">
        <p14:creationId xmlns:p14="http://schemas.microsoft.com/office/powerpoint/2010/main" val="26042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01E1-679C-1543-BD1B-D5EBC93D542C}"/>
              </a:ext>
            </a:extLst>
          </p:cNvPr>
          <p:cNvSpPr>
            <a:spLocks noGrp="1"/>
          </p:cNvSpPr>
          <p:nvPr>
            <p:ph type="title"/>
          </p:nvPr>
        </p:nvSpPr>
        <p:spPr/>
        <p:txBody>
          <a:bodyPr>
            <a:noAutofit/>
          </a:bodyPr>
          <a:lstStyle/>
          <a:p>
            <a:r>
              <a:rPr lang="en-US" sz="3200" dirty="0"/>
              <a:t>Relationships Among Child Adjustment, Division of Labor, and Coparenting</a:t>
            </a:r>
          </a:p>
        </p:txBody>
      </p:sp>
      <p:sp>
        <p:nvSpPr>
          <p:cNvPr id="6" name="TextBox 5">
            <a:extLst>
              <a:ext uri="{FF2B5EF4-FFF2-40B4-BE49-F238E27FC236}">
                <a16:creationId xmlns:a16="http://schemas.microsoft.com/office/drawing/2014/main" id="{E7540D46-40E9-C141-AD8F-625713E5B400}"/>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cxnSp>
        <p:nvCxnSpPr>
          <p:cNvPr id="16" name="Straight Arrow Connector 15">
            <a:extLst>
              <a:ext uri="{FF2B5EF4-FFF2-40B4-BE49-F238E27FC236}">
                <a16:creationId xmlns:a16="http://schemas.microsoft.com/office/drawing/2014/main" id="{C60207CC-6C3A-FB4A-9509-971542F1DABE}"/>
              </a:ext>
            </a:extLst>
          </p:cNvPr>
          <p:cNvCxnSpPr/>
          <p:nvPr/>
        </p:nvCxnSpPr>
        <p:spPr>
          <a:xfrm>
            <a:off x="3200400" y="2743200"/>
            <a:ext cx="16002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1C97BCD-04DD-5C45-BE22-1745ACDAB2A0}"/>
              </a:ext>
            </a:extLst>
          </p:cNvPr>
          <p:cNvSpPr txBox="1"/>
          <p:nvPr/>
        </p:nvSpPr>
        <p:spPr>
          <a:xfrm>
            <a:off x="5112026" y="2665415"/>
            <a:ext cx="3185487" cy="369332"/>
          </a:xfrm>
          <a:prstGeom prst="rect">
            <a:avLst/>
          </a:prstGeom>
          <a:noFill/>
        </p:spPr>
        <p:txBody>
          <a:bodyPr wrap="none" rtlCol="0">
            <a:spAutoFit/>
          </a:bodyPr>
          <a:lstStyle/>
          <a:p>
            <a:r>
              <a:rPr lang="en-US" dirty="0"/>
              <a:t>Child Externalizing Behaviors</a:t>
            </a:r>
          </a:p>
        </p:txBody>
      </p:sp>
      <p:pic>
        <p:nvPicPr>
          <p:cNvPr id="11" name="Picture 2" descr="Gay parents: are they really no different?">
            <a:extLst>
              <a:ext uri="{FF2B5EF4-FFF2-40B4-BE49-F238E27FC236}">
                <a16:creationId xmlns:a16="http://schemas.microsoft.com/office/drawing/2014/main" id="{15834C33-8F0B-6D4D-8754-D04C574FC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29" y="2093009"/>
            <a:ext cx="2485645" cy="1514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4235DC-A9FB-5B49-8EC7-AED94E555E37}"/>
              </a:ext>
            </a:extLst>
          </p:cNvPr>
          <p:cNvSpPr txBox="1"/>
          <p:nvPr/>
        </p:nvSpPr>
        <p:spPr>
          <a:xfrm>
            <a:off x="373512" y="3733800"/>
            <a:ext cx="2313454" cy="923330"/>
          </a:xfrm>
          <a:prstGeom prst="rect">
            <a:avLst/>
          </a:prstGeom>
          <a:noFill/>
        </p:spPr>
        <p:txBody>
          <a:bodyPr wrap="none" rtlCol="0">
            <a:spAutoFit/>
          </a:bodyPr>
          <a:lstStyle/>
          <a:p>
            <a:r>
              <a:rPr lang="en-US" dirty="0"/>
              <a:t>Supportive parenting</a:t>
            </a:r>
          </a:p>
          <a:p>
            <a:r>
              <a:rPr lang="en-US" dirty="0"/>
              <a:t>Pleasure</a:t>
            </a:r>
          </a:p>
          <a:p>
            <a:r>
              <a:rPr lang="en-US" dirty="0" err="1"/>
              <a:t>Interactiveness</a:t>
            </a:r>
            <a:endParaRPr lang="en-US" dirty="0"/>
          </a:p>
        </p:txBody>
      </p:sp>
      <p:pic>
        <p:nvPicPr>
          <p:cNvPr id="7" name="Picture 6">
            <a:extLst>
              <a:ext uri="{FF2B5EF4-FFF2-40B4-BE49-F238E27FC236}">
                <a16:creationId xmlns:a16="http://schemas.microsoft.com/office/drawing/2014/main" id="{43332B91-9C40-C44B-88CB-585B05D812C9}"/>
              </a:ext>
            </a:extLst>
          </p:cNvPr>
          <p:cNvPicPr>
            <a:picLocks noChangeAspect="1"/>
          </p:cNvPicPr>
          <p:nvPr/>
        </p:nvPicPr>
        <p:blipFill>
          <a:blip r:embed="rId4"/>
          <a:stretch>
            <a:fillRect/>
          </a:stretch>
        </p:blipFill>
        <p:spPr>
          <a:xfrm>
            <a:off x="215742" y="2156333"/>
            <a:ext cx="2828945" cy="1514143"/>
          </a:xfrm>
          <a:prstGeom prst="rect">
            <a:avLst/>
          </a:prstGeom>
        </p:spPr>
      </p:pic>
      <p:sp>
        <p:nvSpPr>
          <p:cNvPr id="18" name="TextBox 17">
            <a:extLst>
              <a:ext uri="{FF2B5EF4-FFF2-40B4-BE49-F238E27FC236}">
                <a16:creationId xmlns:a16="http://schemas.microsoft.com/office/drawing/2014/main" id="{4BBEFC0F-5150-B74F-8A00-9B0DD4460948}"/>
              </a:ext>
            </a:extLst>
          </p:cNvPr>
          <p:cNvSpPr txBox="1"/>
          <p:nvPr/>
        </p:nvSpPr>
        <p:spPr>
          <a:xfrm>
            <a:off x="373512" y="3744515"/>
            <a:ext cx="2723823" cy="646331"/>
          </a:xfrm>
          <a:prstGeom prst="rect">
            <a:avLst/>
          </a:prstGeom>
          <a:noFill/>
        </p:spPr>
        <p:txBody>
          <a:bodyPr wrap="none" rtlCol="0">
            <a:spAutoFit/>
          </a:bodyPr>
          <a:lstStyle/>
          <a:p>
            <a:r>
              <a:rPr lang="en-US" dirty="0"/>
              <a:t>Competition </a:t>
            </a:r>
          </a:p>
          <a:p>
            <a:r>
              <a:rPr lang="en-US" dirty="0"/>
              <a:t>(undermining dimension)</a:t>
            </a:r>
          </a:p>
        </p:txBody>
      </p:sp>
    </p:spTree>
    <p:extLst>
      <p:ext uri="{BB962C8B-B14F-4D97-AF65-F5344CB8AC3E}">
        <p14:creationId xmlns:p14="http://schemas.microsoft.com/office/powerpoint/2010/main" val="27038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C954-279A-F348-A4BC-C3AAF5E25894}"/>
              </a:ext>
            </a:extLst>
          </p:cNvPr>
          <p:cNvSpPr>
            <a:spLocks noGrp="1"/>
          </p:cNvSpPr>
          <p:nvPr>
            <p:ph type="title"/>
          </p:nvPr>
        </p:nvSpPr>
        <p:spPr/>
        <p:txBody>
          <a:bodyPr>
            <a:noAutofit/>
          </a:bodyPr>
          <a:lstStyle/>
          <a:p>
            <a:r>
              <a:rPr lang="en-US" sz="3200" dirty="0"/>
              <a:t>The Big Picture</a:t>
            </a:r>
          </a:p>
        </p:txBody>
      </p:sp>
      <p:sp>
        <p:nvSpPr>
          <p:cNvPr id="3" name="Content Placeholder 2">
            <a:extLst>
              <a:ext uri="{FF2B5EF4-FFF2-40B4-BE49-F238E27FC236}">
                <a16:creationId xmlns:a16="http://schemas.microsoft.com/office/drawing/2014/main" id="{63DDE4A7-3F0D-624A-A937-1D10F3A54C66}"/>
              </a:ext>
            </a:extLst>
          </p:cNvPr>
          <p:cNvSpPr>
            <a:spLocks noGrp="1"/>
          </p:cNvSpPr>
          <p:nvPr>
            <p:ph idx="1"/>
          </p:nvPr>
        </p:nvSpPr>
        <p:spPr/>
        <p:txBody>
          <a:bodyPr>
            <a:normAutofit/>
          </a:bodyPr>
          <a:lstStyle/>
          <a:p>
            <a:r>
              <a:rPr lang="en-US" sz="2400" dirty="0"/>
              <a:t>No significant moderation by family type (heterosexual/lesbian/gay) for any of these associations</a:t>
            </a:r>
          </a:p>
          <a:p>
            <a:r>
              <a:rPr lang="en-US" sz="2400" dirty="0"/>
              <a:t>Multiple regression to see which predictors were most salient</a:t>
            </a:r>
          </a:p>
          <a:p>
            <a:pPr lvl="1"/>
            <a:r>
              <a:rPr lang="en-US" sz="2400" dirty="0"/>
              <a:t>Competition (coparenting)and dissatisfaction with child-care division</a:t>
            </a:r>
          </a:p>
          <a:p>
            <a:pPr lvl="2"/>
            <a:r>
              <a:rPr lang="en-US" dirty="0"/>
              <a:t>Trending significance for supportive parenting</a:t>
            </a:r>
          </a:p>
        </p:txBody>
      </p:sp>
      <p:sp>
        <p:nvSpPr>
          <p:cNvPr id="4" name="TextBox 3">
            <a:extLst>
              <a:ext uri="{FF2B5EF4-FFF2-40B4-BE49-F238E27FC236}">
                <a16:creationId xmlns:a16="http://schemas.microsoft.com/office/drawing/2014/main" id="{258AFBAD-2E4B-6B47-9EA4-70AB2DED6256}"/>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spTree>
    <p:extLst>
      <p:ext uri="{BB962C8B-B14F-4D97-AF65-F5344CB8AC3E}">
        <p14:creationId xmlns:p14="http://schemas.microsoft.com/office/powerpoint/2010/main" val="3319271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1A71-B964-A14F-89C0-7954F63ED048}"/>
              </a:ext>
            </a:extLst>
          </p:cNvPr>
          <p:cNvSpPr>
            <a:spLocks noGrp="1"/>
          </p:cNvSpPr>
          <p:nvPr>
            <p:ph type="title"/>
          </p:nvPr>
        </p:nvSpPr>
        <p:spPr/>
        <p:txBody>
          <a:bodyPr>
            <a:normAutofit/>
          </a:bodyPr>
          <a:lstStyle/>
          <a:p>
            <a:r>
              <a:rPr lang="en-US" dirty="0"/>
              <a:t>Importance for Adoptive Couples</a:t>
            </a:r>
          </a:p>
        </p:txBody>
      </p:sp>
      <p:sp>
        <p:nvSpPr>
          <p:cNvPr id="3" name="Content Placeholder 2">
            <a:extLst>
              <a:ext uri="{FF2B5EF4-FFF2-40B4-BE49-F238E27FC236}">
                <a16:creationId xmlns:a16="http://schemas.microsoft.com/office/drawing/2014/main" id="{3C384F61-FE7A-F548-AD19-3C08B2D29041}"/>
              </a:ext>
            </a:extLst>
          </p:cNvPr>
          <p:cNvSpPr>
            <a:spLocks noGrp="1"/>
          </p:cNvSpPr>
          <p:nvPr>
            <p:ph idx="1"/>
          </p:nvPr>
        </p:nvSpPr>
        <p:spPr/>
        <p:txBody>
          <a:bodyPr>
            <a:normAutofit/>
          </a:bodyPr>
          <a:lstStyle/>
          <a:p>
            <a:r>
              <a:rPr lang="en-US" sz="2400" dirty="0"/>
              <a:t>Relatively high levels of supportive coparenting and low levels of undermining coparenting behaviors</a:t>
            </a:r>
          </a:p>
          <a:p>
            <a:r>
              <a:rPr lang="en-US" sz="2400" dirty="0"/>
              <a:t>Consistent with previous findings that adoptive parents have similar, and sometimes more favorable, psychological adjustment relative to biological parents</a:t>
            </a:r>
          </a:p>
        </p:txBody>
      </p:sp>
      <p:sp>
        <p:nvSpPr>
          <p:cNvPr id="4" name="TextBox 3">
            <a:extLst>
              <a:ext uri="{FF2B5EF4-FFF2-40B4-BE49-F238E27FC236}">
                <a16:creationId xmlns:a16="http://schemas.microsoft.com/office/drawing/2014/main" id="{A2A2619E-A8C9-DE4D-B969-BF8C12B7226C}"/>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pic>
        <p:nvPicPr>
          <p:cNvPr id="6" name="Picture 5" descr="Parents playing with child">
            <a:extLst>
              <a:ext uri="{FF2B5EF4-FFF2-40B4-BE49-F238E27FC236}">
                <a16:creationId xmlns:a16="http://schemas.microsoft.com/office/drawing/2014/main" id="{03CEED9C-68E5-A449-A775-ED53A91109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962400"/>
            <a:ext cx="3200400" cy="2133600"/>
          </a:xfrm>
          <a:prstGeom prst="rect">
            <a:avLst/>
          </a:prstGeom>
        </p:spPr>
      </p:pic>
    </p:spTree>
    <p:extLst>
      <p:ext uri="{BB962C8B-B14F-4D97-AF65-F5344CB8AC3E}">
        <p14:creationId xmlns:p14="http://schemas.microsoft.com/office/powerpoint/2010/main" val="4247390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9E71-612D-AC47-BF85-B13F09B227AE}"/>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779E23F6-760C-C14C-A35B-1C7D28D82AD7}"/>
              </a:ext>
            </a:extLst>
          </p:cNvPr>
          <p:cNvSpPr>
            <a:spLocks noGrp="1"/>
          </p:cNvSpPr>
          <p:nvPr>
            <p:ph idx="1"/>
          </p:nvPr>
        </p:nvSpPr>
        <p:spPr/>
        <p:txBody>
          <a:bodyPr>
            <a:noAutofit/>
          </a:bodyPr>
          <a:lstStyle/>
          <a:p>
            <a:pPr lvl="1"/>
            <a:r>
              <a:rPr lang="en-US" sz="1800" dirty="0"/>
              <a:t>“How might stereotyped expectations of gender play a role in cis men’s interactions with their partner and child?” (Hannah)</a:t>
            </a:r>
          </a:p>
          <a:p>
            <a:pPr lvl="1"/>
            <a:r>
              <a:rPr lang="en-US" sz="1800" dirty="0"/>
              <a:t>How would results differ if the authors used “more relationship satisfaction measures outside of parenting to better understand the couples’ dynamic” (</a:t>
            </a:r>
            <a:r>
              <a:rPr lang="en-US" sz="1800" dirty="0" err="1"/>
              <a:t>Naysha</a:t>
            </a:r>
            <a:r>
              <a:rPr lang="en-US" sz="1800" dirty="0"/>
              <a:t>)?</a:t>
            </a:r>
          </a:p>
          <a:p>
            <a:pPr lvl="1"/>
            <a:r>
              <a:rPr lang="en-US" sz="1800" dirty="0"/>
              <a:t>Could play skill be “potentially be responsive to intervention (teaching parents to play). If unrelated to experience, then these interactions may be related to underlying dissatisfaction with caregiving division of labor and perhaps would require different intervention (couples counseling.)” (Liz)</a:t>
            </a:r>
          </a:p>
          <a:p>
            <a:pPr lvl="1"/>
            <a:r>
              <a:rPr lang="en-US" sz="1800" dirty="0"/>
              <a:t>How are observable parenting behaviors similar or different to other observed parenting dimensions from this semester? (i.e., fluency and connectedness, joint attention, etc.) To what extent do we think these constructs overlap or have unique predictive ability for child outcomes?</a:t>
            </a:r>
          </a:p>
          <a:p>
            <a:pPr lvl="1"/>
            <a:r>
              <a:rPr lang="en-US" sz="1800" dirty="0"/>
              <a:t>What about minority stress experiences? Or invalidating parenting experiences (i.e., not being immediately recognized as the child’s parent) for either same-sex or opposite-sex adoptive couples?</a:t>
            </a:r>
          </a:p>
          <a:p>
            <a:pPr lvl="1"/>
            <a:endParaRPr lang="en-US" sz="1800" dirty="0"/>
          </a:p>
        </p:txBody>
      </p:sp>
      <p:sp>
        <p:nvSpPr>
          <p:cNvPr id="4" name="TextBox 3">
            <a:extLst>
              <a:ext uri="{FF2B5EF4-FFF2-40B4-BE49-F238E27FC236}">
                <a16:creationId xmlns:a16="http://schemas.microsoft.com/office/drawing/2014/main" id="{C4C8F4AF-5049-6648-8436-BCEC50B7CDA3}"/>
              </a:ext>
            </a:extLst>
          </p:cNvPr>
          <p:cNvSpPr txBox="1"/>
          <p:nvPr/>
        </p:nvSpPr>
        <p:spPr>
          <a:xfrm>
            <a:off x="7467600" y="6375400"/>
            <a:ext cx="1244893" cy="369332"/>
          </a:xfrm>
          <a:prstGeom prst="rect">
            <a:avLst/>
          </a:prstGeom>
          <a:noFill/>
        </p:spPr>
        <p:txBody>
          <a:bodyPr wrap="none" rtlCol="0">
            <a:spAutoFit/>
          </a:bodyPr>
          <a:lstStyle/>
          <a:p>
            <a:r>
              <a:rPr lang="en-US" dirty="0">
                <a:latin typeface="Corbel" panose="020B0503020204020204" pitchFamily="34" charset="0"/>
              </a:rPr>
              <a:t>Little, 2021</a:t>
            </a:r>
          </a:p>
        </p:txBody>
      </p:sp>
    </p:spTree>
    <p:extLst>
      <p:ext uri="{BB962C8B-B14F-4D97-AF65-F5344CB8AC3E}">
        <p14:creationId xmlns:p14="http://schemas.microsoft.com/office/powerpoint/2010/main" val="330731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3" y="218626"/>
            <a:ext cx="8229600" cy="1252728"/>
          </a:xfrm>
        </p:spPr>
        <p:txBody>
          <a:bodyPr>
            <a:noAutofit/>
          </a:bodyPr>
          <a:lstStyle/>
          <a:p>
            <a:r>
              <a:rPr lang="en-US" sz="2800" dirty="0"/>
              <a:t>Adoptive Gay Father Families: Parent–Child Relationships and Children's Psychological Adjustment</a:t>
            </a:r>
          </a:p>
        </p:txBody>
      </p:sp>
      <p:sp>
        <p:nvSpPr>
          <p:cNvPr id="3" name="Content Placeholder 2"/>
          <p:cNvSpPr>
            <a:spLocks noGrp="1"/>
          </p:cNvSpPr>
          <p:nvPr>
            <p:ph idx="1"/>
          </p:nvPr>
        </p:nvSpPr>
        <p:spPr>
          <a:xfrm>
            <a:off x="457200" y="1752600"/>
            <a:ext cx="8229600" cy="3482609"/>
          </a:xfrm>
        </p:spPr>
        <p:txBody>
          <a:bodyPr/>
          <a:lstStyle/>
          <a:p>
            <a:pPr marL="118872" indent="0">
              <a:buNone/>
            </a:pPr>
            <a:endParaRPr lang="en-US" dirty="0"/>
          </a:p>
        </p:txBody>
      </p:sp>
      <p:pic>
        <p:nvPicPr>
          <p:cNvPr id="4" name="Picture 3"/>
          <p:cNvPicPr>
            <a:picLocks noChangeAspect="1"/>
          </p:cNvPicPr>
          <p:nvPr/>
        </p:nvPicPr>
        <p:blipFill>
          <a:blip r:embed="rId2"/>
          <a:stretch>
            <a:fillRect/>
          </a:stretch>
        </p:blipFill>
        <p:spPr>
          <a:xfrm>
            <a:off x="946813" y="1828800"/>
            <a:ext cx="7239000" cy="3022600"/>
          </a:xfrm>
          <a:prstGeom prst="rect">
            <a:avLst/>
          </a:prstGeom>
        </p:spPr>
      </p:pic>
      <p:sp>
        <p:nvSpPr>
          <p:cNvPr id="7" name="Rectangle 6"/>
          <p:cNvSpPr/>
          <p:nvPr/>
        </p:nvSpPr>
        <p:spPr>
          <a:xfrm>
            <a:off x="6172200" y="6211669"/>
            <a:ext cx="4572000" cy="646331"/>
          </a:xfrm>
          <a:prstGeom prst="rect">
            <a:avLst/>
          </a:prstGeom>
        </p:spPr>
        <p:txBody>
          <a:bodyPr>
            <a:spAutoFit/>
          </a:bodyPr>
          <a:lstStyle/>
          <a:p>
            <a:r>
              <a:rPr lang="en-US" dirty="0" err="1"/>
              <a:t>Golombok</a:t>
            </a:r>
            <a:r>
              <a:rPr lang="en-US" dirty="0"/>
              <a:t> et al., (2014)</a:t>
            </a:r>
            <a:br>
              <a:rPr lang="en-US" dirty="0"/>
            </a:br>
            <a:endParaRPr lang="en-US" dirty="0"/>
          </a:p>
        </p:txBody>
      </p:sp>
    </p:spTree>
    <p:extLst>
      <p:ext uri="{BB962C8B-B14F-4D97-AF65-F5344CB8AC3E}">
        <p14:creationId xmlns:p14="http://schemas.microsoft.com/office/powerpoint/2010/main" val="18375896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Little is known about gay fathers families</a:t>
            </a:r>
          </a:p>
        </p:txBody>
      </p:sp>
      <p:sp>
        <p:nvSpPr>
          <p:cNvPr id="3" name="Content Placeholder 2"/>
          <p:cNvSpPr>
            <a:spLocks noGrp="1"/>
          </p:cNvSpPr>
          <p:nvPr>
            <p:ph idx="1"/>
          </p:nvPr>
        </p:nvSpPr>
        <p:spPr/>
        <p:txBody>
          <a:bodyPr/>
          <a:lstStyle/>
          <a:p>
            <a:pPr>
              <a:buFontTx/>
              <a:buChar char="•"/>
            </a:pPr>
            <a:r>
              <a:rPr lang="en-US" dirty="0"/>
              <a:t>Most same-sex parenting research has focused on lesbian mothers</a:t>
            </a:r>
          </a:p>
          <a:p>
            <a:pPr>
              <a:buFontTx/>
              <a:buChar char="•"/>
            </a:pPr>
            <a:r>
              <a:rPr lang="en-US" dirty="0"/>
              <a:t>Women better suited for parenting?</a:t>
            </a:r>
          </a:p>
          <a:p>
            <a:pPr lvl="1">
              <a:buFontTx/>
              <a:buChar char="•"/>
            </a:pPr>
            <a:r>
              <a:rPr lang="en-US" dirty="0"/>
              <a:t>More nurturing (</a:t>
            </a:r>
            <a:r>
              <a:rPr lang="en-US" dirty="0" err="1"/>
              <a:t>Biblaz</a:t>
            </a:r>
            <a:r>
              <a:rPr lang="en-US" dirty="0"/>
              <a:t> &amp; Stacey, 2010)</a:t>
            </a:r>
          </a:p>
          <a:p>
            <a:pPr lvl="1">
              <a:buFontTx/>
              <a:buChar char="•"/>
            </a:pPr>
            <a:r>
              <a:rPr lang="en-US" dirty="0"/>
              <a:t>Double discrimination for gay fathers?</a:t>
            </a:r>
          </a:p>
          <a:p>
            <a:pPr lvl="1">
              <a:buFontTx/>
              <a:buChar char="•"/>
            </a:pPr>
            <a:r>
              <a:rPr lang="en-US" dirty="0"/>
              <a:t>Less sex-typed behaviors in children with gay fathers (Goldberg, </a:t>
            </a:r>
            <a:r>
              <a:rPr lang="en-US" dirty="0" err="1"/>
              <a:t>Kashy</a:t>
            </a:r>
            <a:r>
              <a:rPr lang="en-US" dirty="0"/>
              <a:t>, and Smith (2012)</a:t>
            </a:r>
          </a:p>
          <a:p>
            <a:pPr>
              <a:buFontTx/>
              <a:buChar char="•"/>
            </a:pPr>
            <a:endParaRPr lang="en-US" dirty="0"/>
          </a:p>
        </p:txBody>
      </p:sp>
    </p:spTree>
    <p:extLst>
      <p:ext uri="{BB962C8B-B14F-4D97-AF65-F5344CB8AC3E}">
        <p14:creationId xmlns:p14="http://schemas.microsoft.com/office/powerpoint/2010/main" val="36105654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Social Climate</a:t>
            </a:r>
          </a:p>
        </p:txBody>
      </p:sp>
      <p:sp>
        <p:nvSpPr>
          <p:cNvPr id="3" name="Content Placeholder 2"/>
          <p:cNvSpPr>
            <a:spLocks noGrp="1"/>
          </p:cNvSpPr>
          <p:nvPr>
            <p:ph idx="1"/>
          </p:nvPr>
        </p:nvSpPr>
        <p:spPr/>
        <p:txBody>
          <a:bodyPr>
            <a:normAutofit/>
          </a:bodyPr>
          <a:lstStyle/>
          <a:p>
            <a:pPr>
              <a:buFontTx/>
              <a:buChar char="•"/>
            </a:pPr>
            <a:r>
              <a:rPr lang="en-US" sz="3000" dirty="0"/>
              <a:t>Increasing number of gay men wanting to adopt </a:t>
            </a:r>
          </a:p>
          <a:p>
            <a:pPr>
              <a:buFontTx/>
              <a:buChar char="•"/>
            </a:pPr>
            <a:r>
              <a:rPr lang="en-US" sz="3000" dirty="0"/>
              <a:t>Adoption assoc. with increased risk of psychosocial adjustment in adoptees</a:t>
            </a:r>
          </a:p>
          <a:p>
            <a:pPr>
              <a:buFontTx/>
              <a:buChar char="•"/>
            </a:pPr>
            <a:r>
              <a:rPr lang="en-US" sz="3000" dirty="0"/>
              <a:t>High parenting stress for adopters</a:t>
            </a:r>
          </a:p>
          <a:p>
            <a:pPr>
              <a:buFontTx/>
              <a:buChar char="•"/>
            </a:pPr>
            <a:r>
              <a:rPr lang="en-US" sz="3000" dirty="0"/>
              <a:t>In U.S., children with most difficult backgrounds and most challenging behaviors often placed with same-sex parents</a:t>
            </a:r>
          </a:p>
          <a:p>
            <a:pPr>
              <a:buFontTx/>
              <a:buChar char="•"/>
            </a:pPr>
            <a:r>
              <a:rPr lang="en-US" sz="3000" dirty="0"/>
              <a:t>In 2005, UK allowed gay and lesbian couples to become legal parents</a:t>
            </a:r>
          </a:p>
          <a:p>
            <a:pPr>
              <a:buFontTx/>
              <a:buChar char="•"/>
            </a:pPr>
            <a:endParaRPr lang="en-US" dirty="0"/>
          </a:p>
        </p:txBody>
      </p:sp>
    </p:spTree>
    <p:extLst>
      <p:ext uri="{BB962C8B-B14F-4D97-AF65-F5344CB8AC3E}">
        <p14:creationId xmlns:p14="http://schemas.microsoft.com/office/powerpoint/2010/main" val="3982984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Hypotheses</a:t>
            </a:r>
          </a:p>
        </p:txBody>
      </p:sp>
      <p:sp>
        <p:nvSpPr>
          <p:cNvPr id="3" name="Content Placeholder 2"/>
          <p:cNvSpPr>
            <a:spLocks noGrp="1"/>
          </p:cNvSpPr>
          <p:nvPr>
            <p:ph idx="1"/>
          </p:nvPr>
        </p:nvSpPr>
        <p:spPr/>
        <p:txBody>
          <a:bodyPr/>
          <a:lstStyle/>
          <a:p>
            <a:pPr>
              <a:buFontTx/>
              <a:buChar char="•"/>
            </a:pPr>
            <a:r>
              <a:rPr lang="en-US" dirty="0"/>
              <a:t>May lead to less positive parenting and child adjustment in gay father families</a:t>
            </a:r>
          </a:p>
          <a:p>
            <a:pPr>
              <a:buFontTx/>
              <a:buChar char="•"/>
            </a:pPr>
            <a:r>
              <a:rPr lang="en-US" dirty="0"/>
              <a:t>Family structure is less predictive of child adjustment than the quality of dyadic relationships</a:t>
            </a:r>
          </a:p>
          <a:p>
            <a:pPr>
              <a:buFontTx/>
              <a:buChar char="•"/>
            </a:pPr>
            <a:r>
              <a:rPr lang="en-US" dirty="0"/>
              <a:t>Analyses compared: gay vs. lesbian and gay vs. heterosexual</a:t>
            </a:r>
          </a:p>
          <a:p>
            <a:pPr>
              <a:buFontTx/>
              <a:buChar char="•"/>
            </a:pPr>
            <a:r>
              <a:rPr lang="en-US" dirty="0"/>
              <a:t>Family structure and family processes</a:t>
            </a:r>
          </a:p>
        </p:txBody>
      </p:sp>
    </p:spTree>
    <p:extLst>
      <p:ext uri="{BB962C8B-B14F-4D97-AF65-F5344CB8AC3E}">
        <p14:creationId xmlns:p14="http://schemas.microsoft.com/office/powerpoint/2010/main" val="3836466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a:t>
            </a:r>
          </a:p>
        </p:txBody>
      </p:sp>
      <p:sp>
        <p:nvSpPr>
          <p:cNvPr id="3" name="Content Placeholder 2"/>
          <p:cNvSpPr>
            <a:spLocks noGrp="1"/>
          </p:cNvSpPr>
          <p:nvPr>
            <p:ph idx="1"/>
          </p:nvPr>
        </p:nvSpPr>
        <p:spPr/>
        <p:txBody>
          <a:bodyPr>
            <a:normAutofit/>
          </a:bodyPr>
          <a:lstStyle/>
          <a:p>
            <a:r>
              <a:rPr lang="en-US" dirty="0"/>
              <a:t>41 gay father families, 40 lesbian mother families, and 49 heterosexual parent families with an adopted child aged 3–9 years.</a:t>
            </a:r>
          </a:p>
          <a:p>
            <a:pPr lvl="1"/>
            <a:r>
              <a:rPr lang="en-US" dirty="0"/>
              <a:t>With family for at least 12 months</a:t>
            </a:r>
          </a:p>
          <a:p>
            <a:pPr marL="438912" lvl="1" indent="-320040">
              <a:spcBef>
                <a:spcPts val="0"/>
              </a:spcBef>
              <a:buClr>
                <a:schemeClr val="accent1"/>
              </a:buClr>
              <a:buSzPct val="80000"/>
              <a:buFont typeface="Wingdings 2"/>
              <a:buChar char=""/>
            </a:pPr>
            <a:r>
              <a:rPr lang="en-US" dirty="0"/>
              <a:t>Demographics: diffs in age of adoption, length of placement, gender, employment status of parent, ethnicity, and relationship status</a:t>
            </a:r>
          </a:p>
          <a:p>
            <a:pPr marL="704088" lvl="2" indent="-320040">
              <a:spcBef>
                <a:spcPts val="0"/>
              </a:spcBef>
              <a:buClr>
                <a:schemeClr val="accent1"/>
              </a:buClr>
              <a:buSzPct val="80000"/>
              <a:buFont typeface="Wingdings 2"/>
              <a:buChar char=""/>
            </a:pPr>
            <a:r>
              <a:rPr lang="en-US" dirty="0"/>
              <a:t>Boys more likely to be adopted by gay fathers and girls by lesbian mothers</a:t>
            </a:r>
          </a:p>
          <a:p>
            <a:endParaRPr lang="en-US" dirty="0"/>
          </a:p>
        </p:txBody>
      </p:sp>
    </p:spTree>
    <p:extLst>
      <p:ext uri="{BB962C8B-B14F-4D97-AF65-F5344CB8AC3E}">
        <p14:creationId xmlns:p14="http://schemas.microsoft.com/office/powerpoint/2010/main" val="276851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7920545"/>
              </p:ext>
            </p:extLst>
          </p:nvPr>
        </p:nvGraphicFramePr>
        <p:xfrm>
          <a:off x="762000" y="1841927"/>
          <a:ext cx="7696200" cy="3662680"/>
        </p:xfrm>
        <a:graphic>
          <a:graphicData uri="http://schemas.openxmlformats.org/drawingml/2006/table">
            <a:tbl>
              <a:tblPr firstRow="1" bandRow="1">
                <a:tableStyleId>{073A0DAA-6AF3-43AB-8588-CEC1D06C72B9}</a:tableStyleId>
              </a:tblPr>
              <a:tblGrid>
                <a:gridCol w="1603375">
                  <a:extLst>
                    <a:ext uri="{9D8B030D-6E8A-4147-A177-3AD203B41FA5}">
                      <a16:colId xmlns:a16="http://schemas.microsoft.com/office/drawing/2014/main" val="20000"/>
                    </a:ext>
                  </a:extLst>
                </a:gridCol>
                <a:gridCol w="6092825">
                  <a:extLst>
                    <a:ext uri="{9D8B030D-6E8A-4147-A177-3AD203B41FA5}">
                      <a16:colId xmlns:a16="http://schemas.microsoft.com/office/drawing/2014/main" val="20001"/>
                    </a:ext>
                  </a:extLst>
                </a:gridCol>
              </a:tblGrid>
              <a:tr h="370840">
                <a:tc>
                  <a:txBody>
                    <a:bodyPr/>
                    <a:lstStyle/>
                    <a:p>
                      <a:r>
                        <a:rPr lang="en-US" dirty="0"/>
                        <a:t>Moderator</a:t>
                      </a:r>
                    </a:p>
                  </a:txBody>
                  <a:tcPr/>
                </a:tc>
                <a:tc>
                  <a:txBody>
                    <a:bodyPr/>
                    <a:lstStyle/>
                    <a:p>
                      <a:r>
                        <a:rPr lang="en-US" dirty="0"/>
                        <a:t>Effect</a:t>
                      </a:r>
                    </a:p>
                  </a:txBody>
                  <a:tcPr/>
                </a:tc>
                <a:extLst>
                  <a:ext uri="{0D108BD9-81ED-4DB2-BD59-A6C34878D82A}">
                    <a16:rowId xmlns:a16="http://schemas.microsoft.com/office/drawing/2014/main" val="10000"/>
                  </a:ext>
                </a:extLst>
              </a:tr>
              <a:tr h="370840">
                <a:tc>
                  <a:txBody>
                    <a:bodyPr/>
                    <a:lstStyle/>
                    <a:p>
                      <a:r>
                        <a:rPr lang="en-US" sz="1600" dirty="0"/>
                        <a:t>Child age at time of divorce</a:t>
                      </a:r>
                    </a:p>
                  </a:txBody>
                  <a:tcPr/>
                </a:tc>
                <a:tc>
                  <a:txBody>
                    <a:bodyPr/>
                    <a:lstStyle/>
                    <a:p>
                      <a:r>
                        <a:rPr lang="en-US" sz="1600" dirty="0"/>
                        <a:t>*Mixed due to methodological limitations</a:t>
                      </a:r>
                    </a:p>
                    <a:p>
                      <a:r>
                        <a:rPr lang="en-US" sz="1600" dirty="0"/>
                        <a:t>*Younger= poorer outcomes</a:t>
                      </a:r>
                    </a:p>
                    <a:p>
                      <a:r>
                        <a:rPr lang="en-US" sz="1600" dirty="0"/>
                        <a:t>*K-5 = externalizing and internalizing; 6-10 = grades</a:t>
                      </a:r>
                    </a:p>
                  </a:txBody>
                  <a:tcPr/>
                </a:tc>
                <a:extLst>
                  <a:ext uri="{0D108BD9-81ED-4DB2-BD59-A6C34878D82A}">
                    <a16:rowId xmlns:a16="http://schemas.microsoft.com/office/drawing/2014/main" val="10001"/>
                  </a:ext>
                </a:extLst>
              </a:tr>
              <a:tr h="370840">
                <a:tc>
                  <a:txBody>
                    <a:bodyPr/>
                    <a:lstStyle/>
                    <a:p>
                      <a:r>
                        <a:rPr lang="en-US" sz="1600" dirty="0"/>
                        <a:t>Demographics</a:t>
                      </a:r>
                    </a:p>
                  </a:txBody>
                  <a:tcPr/>
                </a:tc>
                <a:tc>
                  <a:txBody>
                    <a:bodyPr/>
                    <a:lstStyle/>
                    <a:p>
                      <a:r>
                        <a:rPr lang="en-US" sz="1600" dirty="0"/>
                        <a:t>*Results for gender mixed,</a:t>
                      </a:r>
                      <a:r>
                        <a:rPr lang="en-US" sz="1600" baseline="0" dirty="0"/>
                        <a:t> hard to draw conclusions</a:t>
                      </a:r>
                    </a:p>
                    <a:p>
                      <a:r>
                        <a:rPr lang="en-US" sz="1600" baseline="0" dirty="0"/>
                        <a:t>*Effect sizes for adjustment smaller for African-Americans</a:t>
                      </a:r>
                      <a:endParaRPr lang="en-US" sz="1600" dirty="0"/>
                    </a:p>
                  </a:txBody>
                  <a:tcPr/>
                </a:tc>
                <a:extLst>
                  <a:ext uri="{0D108BD9-81ED-4DB2-BD59-A6C34878D82A}">
                    <a16:rowId xmlns:a16="http://schemas.microsoft.com/office/drawing/2014/main" val="10002"/>
                  </a:ext>
                </a:extLst>
              </a:tr>
              <a:tr h="370840">
                <a:tc>
                  <a:txBody>
                    <a:bodyPr/>
                    <a:lstStyle/>
                    <a:p>
                      <a:r>
                        <a:rPr lang="en-US" sz="1600" dirty="0"/>
                        <a:t>Pre-Divorce Adjustment</a:t>
                      </a:r>
                    </a:p>
                  </a:txBody>
                  <a:tcPr/>
                </a:tc>
                <a:tc>
                  <a:txBody>
                    <a:bodyPr/>
                    <a:lstStyle/>
                    <a:p>
                      <a:r>
                        <a:rPr lang="en-US" sz="1600" dirty="0"/>
                        <a:t>*Short-term:</a:t>
                      </a:r>
                      <a:r>
                        <a:rPr lang="en-US" sz="1600" baseline="0" dirty="0"/>
                        <a:t> larger effect for children with higher pre-divorce adjustment</a:t>
                      </a:r>
                    </a:p>
                    <a:p>
                      <a:r>
                        <a:rPr lang="en-US" sz="1600" baseline="0" dirty="0"/>
                        <a:t>*Long-term: larger effect for children with lower pre-divorce adjustment</a:t>
                      </a:r>
                      <a:endParaRPr lang="en-US" sz="1600" dirty="0"/>
                    </a:p>
                  </a:txBody>
                  <a:tcPr/>
                </a:tc>
                <a:extLst>
                  <a:ext uri="{0D108BD9-81ED-4DB2-BD59-A6C34878D82A}">
                    <a16:rowId xmlns:a16="http://schemas.microsoft.com/office/drawing/2014/main" val="10003"/>
                  </a:ext>
                </a:extLst>
              </a:tr>
              <a:tr h="370840">
                <a:tc>
                  <a:txBody>
                    <a:bodyPr/>
                    <a:lstStyle/>
                    <a:p>
                      <a:r>
                        <a:rPr lang="en-US" sz="1600" dirty="0"/>
                        <a:t>Stigmatization</a:t>
                      </a:r>
                    </a:p>
                  </a:txBody>
                  <a:tcPr/>
                </a:tc>
                <a:tc>
                  <a:txBody>
                    <a:bodyPr/>
                    <a:lstStyle/>
                    <a:p>
                      <a:r>
                        <a:rPr lang="en-US" sz="1600" dirty="0"/>
                        <a:t>*Smaller effect sizes for studies from</a:t>
                      </a:r>
                      <a:r>
                        <a:rPr lang="en-US" sz="1600" baseline="0" dirty="0"/>
                        <a:t> more recent decades</a:t>
                      </a:r>
                    </a:p>
                    <a:p>
                      <a:r>
                        <a:rPr lang="en-US" sz="1600" baseline="0" dirty="0"/>
                        <a:t>*Less difficulties with post-divorce adjustment in U.S. than other countries</a:t>
                      </a:r>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3775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a:t>
            </a:r>
          </a:p>
        </p:txBody>
      </p:sp>
      <p:sp>
        <p:nvSpPr>
          <p:cNvPr id="3" name="Content Placeholder 2"/>
          <p:cNvSpPr>
            <a:spLocks noGrp="1"/>
          </p:cNvSpPr>
          <p:nvPr>
            <p:ph idx="1"/>
          </p:nvPr>
        </p:nvSpPr>
        <p:spPr/>
        <p:txBody>
          <a:bodyPr>
            <a:normAutofit/>
          </a:bodyPr>
          <a:lstStyle/>
          <a:p>
            <a:r>
              <a:rPr lang="en-US" dirty="0"/>
              <a:t>Parenting: The Trait Anxiety Inventory, Edinburgh Depression Scale, and the PSI</a:t>
            </a:r>
          </a:p>
          <a:p>
            <a:r>
              <a:rPr lang="en-US" dirty="0"/>
              <a:t>Interview: adapted questionnaire of parent-child relationship </a:t>
            </a:r>
          </a:p>
          <a:p>
            <a:pPr lvl="1"/>
            <a:r>
              <a:rPr lang="en-US" dirty="0"/>
              <a:t>Interview coded for warmth, sensitive responding, enjoyment of play, amount of interaction, quality of interaction, frequency of battle, level of battle, disciplinary indulgence, and disciplinary aggression</a:t>
            </a:r>
          </a:p>
        </p:txBody>
      </p:sp>
    </p:spTree>
    <p:extLst>
      <p:ext uri="{BB962C8B-B14F-4D97-AF65-F5344CB8AC3E}">
        <p14:creationId xmlns:p14="http://schemas.microsoft.com/office/powerpoint/2010/main" val="30104503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a:t>
            </a:r>
          </a:p>
        </p:txBody>
      </p:sp>
      <p:sp>
        <p:nvSpPr>
          <p:cNvPr id="3" name="Content Placeholder 2"/>
          <p:cNvSpPr>
            <a:spLocks noGrp="1"/>
          </p:cNvSpPr>
          <p:nvPr>
            <p:ph idx="1"/>
          </p:nvPr>
        </p:nvSpPr>
        <p:spPr/>
        <p:txBody>
          <a:bodyPr>
            <a:normAutofit/>
          </a:bodyPr>
          <a:lstStyle/>
          <a:p>
            <a:r>
              <a:rPr lang="en-US" dirty="0"/>
              <a:t>Etch-A-Sketch task and co-construction task</a:t>
            </a:r>
          </a:p>
          <a:p>
            <a:pPr lvl="1"/>
            <a:r>
              <a:rPr lang="en-US" dirty="0"/>
              <a:t>Coded for child and parent responsiveness, dyadic reciprocity and cooperation (1 to 7 scale)</a:t>
            </a:r>
          </a:p>
          <a:p>
            <a:r>
              <a:rPr lang="en-US" dirty="0"/>
              <a:t>Child Adjustment – Strength and Difficulties Questionnaire (parent and teacher) w/ focus on externalizing and internalizing problems</a:t>
            </a:r>
          </a:p>
          <a:p>
            <a:r>
              <a:rPr lang="en-US" dirty="0"/>
              <a:t>Sex-typed behaviors – Preschool Activities Inventory</a:t>
            </a:r>
          </a:p>
          <a:p>
            <a:endParaRPr lang="en-US" dirty="0"/>
          </a:p>
        </p:txBody>
      </p:sp>
    </p:spTree>
    <p:extLst>
      <p:ext uri="{BB962C8B-B14F-4D97-AF65-F5344CB8AC3E}">
        <p14:creationId xmlns:p14="http://schemas.microsoft.com/office/powerpoint/2010/main" val="2608964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a:t>
            </a:r>
          </a:p>
        </p:txBody>
      </p:sp>
      <p:sp>
        <p:nvSpPr>
          <p:cNvPr id="3" name="Content Placeholder 2"/>
          <p:cNvSpPr>
            <a:spLocks noGrp="1"/>
          </p:cNvSpPr>
          <p:nvPr>
            <p:ph idx="1"/>
          </p:nvPr>
        </p:nvSpPr>
        <p:spPr/>
        <p:txBody>
          <a:bodyPr>
            <a:normAutofit/>
          </a:bodyPr>
          <a:lstStyle/>
          <a:p>
            <a:r>
              <a:rPr lang="en-US" dirty="0"/>
              <a:t>Used regression to assess differences between family types </a:t>
            </a:r>
          </a:p>
          <a:p>
            <a:r>
              <a:rPr lang="en-US" dirty="0"/>
              <a:t>Controlled for age at adoption and length of placement</a:t>
            </a:r>
          </a:p>
          <a:p>
            <a:r>
              <a:rPr lang="en-US" dirty="0"/>
              <a:t>Question: Should any other covariates be included? </a:t>
            </a:r>
          </a:p>
          <a:p>
            <a:r>
              <a:rPr lang="en-US" dirty="0"/>
              <a:t>MANCOVAS for: SDQ and PSAI</a:t>
            </a:r>
          </a:p>
        </p:txBody>
      </p:sp>
    </p:spTree>
    <p:extLst>
      <p:ext uri="{BB962C8B-B14F-4D97-AF65-F5344CB8AC3E}">
        <p14:creationId xmlns:p14="http://schemas.microsoft.com/office/powerpoint/2010/main" val="611362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n-US" dirty="0"/>
              <a:t>Gay fathers compared to heterosexual families</a:t>
            </a:r>
          </a:p>
        </p:txBody>
      </p:sp>
      <p:sp>
        <p:nvSpPr>
          <p:cNvPr id="3" name="Content Placeholder 2"/>
          <p:cNvSpPr>
            <a:spLocks noGrp="1"/>
          </p:cNvSpPr>
          <p:nvPr>
            <p:ph idx="1"/>
          </p:nvPr>
        </p:nvSpPr>
        <p:spPr/>
        <p:txBody>
          <a:bodyPr>
            <a:normAutofit/>
          </a:bodyPr>
          <a:lstStyle/>
          <a:p>
            <a:r>
              <a:rPr lang="en-US" dirty="0"/>
              <a:t>Lower levels of parental depression &amp; stress</a:t>
            </a:r>
          </a:p>
          <a:p>
            <a:r>
              <a:rPr lang="en-US" dirty="0"/>
              <a:t>Higher levels of self-reported warmth and more interactions</a:t>
            </a:r>
          </a:p>
          <a:p>
            <a:r>
              <a:rPr lang="en-US" dirty="0"/>
              <a:t>Interaction with child: greater responsiveness, and lower levels of disciplinary aggression</a:t>
            </a:r>
          </a:p>
          <a:p>
            <a:r>
              <a:rPr lang="en-US" dirty="0"/>
              <a:t>No differences between gay and lesbian families</a:t>
            </a:r>
          </a:p>
        </p:txBody>
      </p:sp>
    </p:spTree>
    <p:extLst>
      <p:ext uri="{BB962C8B-B14F-4D97-AF65-F5344CB8AC3E}">
        <p14:creationId xmlns:p14="http://schemas.microsoft.com/office/powerpoint/2010/main" val="39028711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Higher rates of externalizing problems in heterosexual families (according to parents) </a:t>
            </a:r>
          </a:p>
        </p:txBody>
      </p:sp>
      <p:sp>
        <p:nvSpPr>
          <p:cNvPr id="3" name="Content Placeholder 2"/>
          <p:cNvSpPr>
            <a:spLocks noGrp="1"/>
          </p:cNvSpPr>
          <p:nvPr>
            <p:ph idx="1"/>
          </p:nvPr>
        </p:nvSpPr>
        <p:spPr/>
        <p:txBody>
          <a:bodyPr>
            <a:normAutofit/>
          </a:bodyPr>
          <a:lstStyle/>
          <a:p>
            <a:pPr>
              <a:buFontTx/>
              <a:buChar char="•"/>
            </a:pPr>
            <a:r>
              <a:rPr lang="en-US" dirty="0"/>
              <a:t>Family process variables, particularly parenting stress (2ndarily disciplinary aggression), rather than family type, were predictive of child externalizing problems. </a:t>
            </a:r>
          </a:p>
          <a:p>
            <a:pPr lvl="1">
              <a:buFontTx/>
              <a:buChar char="•"/>
            </a:pPr>
            <a:r>
              <a:rPr lang="en-US" dirty="0"/>
              <a:t>No differences for sex-typed child behaviors</a:t>
            </a:r>
          </a:p>
          <a:p>
            <a:endParaRPr lang="en-US" dirty="0"/>
          </a:p>
        </p:txBody>
      </p:sp>
    </p:spTree>
    <p:extLst>
      <p:ext uri="{BB962C8B-B14F-4D97-AF65-F5344CB8AC3E}">
        <p14:creationId xmlns:p14="http://schemas.microsoft.com/office/powerpoint/2010/main" val="4120083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a:t>Conclusion</a:t>
            </a:r>
          </a:p>
        </p:txBody>
      </p:sp>
      <p:sp>
        <p:nvSpPr>
          <p:cNvPr id="3" name="Content Placeholder 2"/>
          <p:cNvSpPr>
            <a:spLocks noGrp="1"/>
          </p:cNvSpPr>
          <p:nvPr>
            <p:ph idx="1"/>
          </p:nvPr>
        </p:nvSpPr>
        <p:spPr/>
        <p:txBody>
          <a:bodyPr>
            <a:normAutofit/>
          </a:bodyPr>
          <a:lstStyle/>
          <a:p>
            <a:pPr>
              <a:buFontTx/>
              <a:buChar char="•"/>
            </a:pPr>
            <a:r>
              <a:rPr lang="en-US" dirty="0"/>
              <a:t>Children in gay or lesbian families are functioning similarly to their peers in heterosexual families</a:t>
            </a:r>
          </a:p>
          <a:p>
            <a:pPr>
              <a:buFontTx/>
              <a:buChar char="•"/>
            </a:pPr>
            <a:r>
              <a:rPr lang="en-US" dirty="0"/>
              <a:t>Gay fathers display positive parenting traits</a:t>
            </a:r>
          </a:p>
          <a:p>
            <a:pPr>
              <a:buFontTx/>
              <a:buChar char="•"/>
            </a:pPr>
            <a:r>
              <a:rPr lang="en-US" i="1" dirty="0"/>
              <a:t>Gay and lesbian couples should be allowed to adopt</a:t>
            </a:r>
          </a:p>
        </p:txBody>
      </p:sp>
    </p:spTree>
    <p:extLst>
      <p:ext uri="{BB962C8B-B14F-4D97-AF65-F5344CB8AC3E}">
        <p14:creationId xmlns:p14="http://schemas.microsoft.com/office/powerpoint/2010/main" val="649977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38695"/>
            <a:ext cx="8229600" cy="3648973"/>
          </a:xfrm>
        </p:spPr>
      </p:pic>
      <p:sp>
        <p:nvSpPr>
          <p:cNvPr id="5" name="TextBox 4"/>
          <p:cNvSpPr txBox="1"/>
          <p:nvPr/>
        </p:nvSpPr>
        <p:spPr>
          <a:xfrm>
            <a:off x="76200" y="6553200"/>
            <a:ext cx="1600200" cy="261610"/>
          </a:xfrm>
          <a:prstGeom prst="rect">
            <a:avLst/>
          </a:prstGeom>
          <a:noFill/>
        </p:spPr>
        <p:txBody>
          <a:bodyPr wrap="square" rtlCol="0">
            <a:spAutoFit/>
          </a:bodyPr>
          <a:lstStyle/>
          <a:p>
            <a:r>
              <a:rPr lang="en-US" sz="1100" dirty="0">
                <a:solidFill>
                  <a:schemeClr val="bg1">
                    <a:lumMod val="75000"/>
                  </a:schemeClr>
                </a:solidFill>
              </a:rPr>
              <a:t>Lucette, 2017</a:t>
            </a:r>
          </a:p>
        </p:txBody>
      </p:sp>
    </p:spTree>
    <p:extLst>
      <p:ext uri="{BB962C8B-B14F-4D97-AF65-F5344CB8AC3E}">
        <p14:creationId xmlns:p14="http://schemas.microsoft.com/office/powerpoint/2010/main" val="968504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fontScale="92500" lnSpcReduction="10000"/>
          </a:bodyPr>
          <a:lstStyle/>
          <a:p>
            <a:r>
              <a:rPr lang="en-US" dirty="0"/>
              <a:t>Psychological adjustment comparable in children in same-sex parent and heterosexual parent families </a:t>
            </a:r>
          </a:p>
          <a:p>
            <a:r>
              <a:rPr lang="en-US" dirty="0" err="1"/>
              <a:t>Golombok</a:t>
            </a:r>
            <a:r>
              <a:rPr lang="en-US" dirty="0"/>
              <a:t> et al. (2014) found better outcomes in adoptive gay father families compared to heterosexual parent families</a:t>
            </a:r>
          </a:p>
          <a:p>
            <a:r>
              <a:rPr lang="en-US" dirty="0"/>
              <a:t>Children born through surrogacy differ in several aspects</a:t>
            </a:r>
          </a:p>
          <a:p>
            <a:pPr lvl="1"/>
            <a:r>
              <a:rPr lang="en-US" dirty="0"/>
              <a:t>Greater emotional/behavioral problems at 7 in children born to surrogacy</a:t>
            </a:r>
          </a:p>
          <a:p>
            <a:endParaRPr lang="en-US" dirty="0"/>
          </a:p>
        </p:txBody>
      </p:sp>
      <p:sp>
        <p:nvSpPr>
          <p:cNvPr id="4" name="TextBox 3"/>
          <p:cNvSpPr txBox="1"/>
          <p:nvPr/>
        </p:nvSpPr>
        <p:spPr>
          <a:xfrm>
            <a:off x="76200" y="6553200"/>
            <a:ext cx="1600200" cy="261610"/>
          </a:xfrm>
          <a:prstGeom prst="rect">
            <a:avLst/>
          </a:prstGeom>
          <a:noFill/>
        </p:spPr>
        <p:txBody>
          <a:bodyPr wrap="square" rtlCol="0">
            <a:spAutoFit/>
          </a:bodyPr>
          <a:lstStyle/>
          <a:p>
            <a:r>
              <a:rPr lang="en-US" sz="1100" dirty="0">
                <a:solidFill>
                  <a:schemeClr val="bg1">
                    <a:lumMod val="75000"/>
                  </a:schemeClr>
                </a:solidFill>
              </a:rPr>
              <a:t>Lucette, 2017</a:t>
            </a:r>
          </a:p>
        </p:txBody>
      </p:sp>
    </p:spTree>
    <p:extLst>
      <p:ext uri="{BB962C8B-B14F-4D97-AF65-F5344CB8AC3E}">
        <p14:creationId xmlns:p14="http://schemas.microsoft.com/office/powerpoint/2010/main" val="30023378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Little research on children born to surrogacy</a:t>
            </a:r>
          </a:p>
          <a:p>
            <a:r>
              <a:rPr lang="en-US" dirty="0"/>
              <a:t>A few questionnaire-based studies</a:t>
            </a:r>
          </a:p>
          <a:p>
            <a:pPr lvl="1"/>
            <a:r>
              <a:rPr lang="en-US" dirty="0"/>
              <a:t>Good psychological adjustment </a:t>
            </a:r>
          </a:p>
          <a:p>
            <a:r>
              <a:rPr lang="en-US" dirty="0"/>
              <a:t>Current study</a:t>
            </a:r>
          </a:p>
          <a:p>
            <a:pPr lvl="1"/>
            <a:r>
              <a:rPr lang="en-US" dirty="0"/>
              <a:t>Controlled and in-depth</a:t>
            </a:r>
          </a:p>
          <a:p>
            <a:r>
              <a:rPr lang="en-US" dirty="0"/>
              <a:t>Hypothesis: gay father families experience greater difficulties than lesbian mother families</a:t>
            </a:r>
          </a:p>
        </p:txBody>
      </p:sp>
      <p:sp>
        <p:nvSpPr>
          <p:cNvPr id="4" name="TextBox 3"/>
          <p:cNvSpPr txBox="1"/>
          <p:nvPr/>
        </p:nvSpPr>
        <p:spPr>
          <a:xfrm>
            <a:off x="76200" y="6553200"/>
            <a:ext cx="1600200" cy="261610"/>
          </a:xfrm>
          <a:prstGeom prst="rect">
            <a:avLst/>
          </a:prstGeom>
          <a:noFill/>
        </p:spPr>
        <p:txBody>
          <a:bodyPr wrap="square" rtlCol="0">
            <a:spAutoFit/>
          </a:bodyPr>
          <a:lstStyle/>
          <a:p>
            <a:r>
              <a:rPr lang="en-US" sz="1100" dirty="0">
                <a:solidFill>
                  <a:schemeClr val="bg1">
                    <a:lumMod val="75000"/>
                  </a:schemeClr>
                </a:solidFill>
              </a:rPr>
              <a:t>Lucette, 2017</a:t>
            </a:r>
          </a:p>
        </p:txBody>
      </p:sp>
    </p:spTree>
    <p:extLst>
      <p:ext uri="{BB962C8B-B14F-4D97-AF65-F5344CB8AC3E}">
        <p14:creationId xmlns:p14="http://schemas.microsoft.com/office/powerpoint/2010/main" val="1455690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r>
              <a:rPr lang="en-US" dirty="0"/>
              <a:t>40 gay father families</a:t>
            </a:r>
          </a:p>
          <a:p>
            <a:r>
              <a:rPr lang="en-US" dirty="0"/>
              <a:t>55 lesbian mother families</a:t>
            </a:r>
          </a:p>
          <a:p>
            <a:r>
              <a:rPr lang="en-US" dirty="0"/>
              <a:t>Children age 3-9</a:t>
            </a:r>
          </a:p>
          <a:p>
            <a:r>
              <a:rPr lang="en-US" dirty="0"/>
              <a:t>Outcomes</a:t>
            </a:r>
          </a:p>
          <a:p>
            <a:pPr lvl="1"/>
            <a:r>
              <a:rPr lang="en-US" dirty="0"/>
              <a:t>Quality of parenting (interview)</a:t>
            </a:r>
          </a:p>
          <a:p>
            <a:pPr lvl="1"/>
            <a:r>
              <a:rPr lang="en-US" dirty="0"/>
              <a:t>Parent child interaction (Observation)</a:t>
            </a:r>
          </a:p>
          <a:p>
            <a:pPr lvl="1"/>
            <a:r>
              <a:rPr lang="en-US" dirty="0"/>
              <a:t>Perceived stigma (questionnaire)</a:t>
            </a:r>
          </a:p>
          <a:p>
            <a:pPr lvl="1"/>
            <a:r>
              <a:rPr lang="en-US" dirty="0"/>
              <a:t>Children’s adjustment (questionnaire + interview)</a:t>
            </a:r>
          </a:p>
          <a:p>
            <a:pPr lvl="2"/>
            <a:endParaRPr lang="en-US" dirty="0"/>
          </a:p>
        </p:txBody>
      </p:sp>
      <p:sp>
        <p:nvSpPr>
          <p:cNvPr id="4" name="TextBox 3"/>
          <p:cNvSpPr txBox="1"/>
          <p:nvPr/>
        </p:nvSpPr>
        <p:spPr>
          <a:xfrm>
            <a:off x="76200" y="6553200"/>
            <a:ext cx="1600200" cy="261610"/>
          </a:xfrm>
          <a:prstGeom prst="rect">
            <a:avLst/>
          </a:prstGeom>
          <a:noFill/>
        </p:spPr>
        <p:txBody>
          <a:bodyPr wrap="square" rtlCol="0">
            <a:spAutoFit/>
          </a:bodyPr>
          <a:lstStyle/>
          <a:p>
            <a:r>
              <a:rPr lang="en-US" sz="1100" dirty="0">
                <a:solidFill>
                  <a:schemeClr val="bg1">
                    <a:lumMod val="75000"/>
                  </a:schemeClr>
                </a:solidFill>
              </a:rPr>
              <a:t>Lucette, 2017</a:t>
            </a:r>
          </a:p>
        </p:txBody>
      </p:sp>
    </p:spTree>
    <p:extLst>
      <p:ext uri="{BB962C8B-B14F-4D97-AF65-F5344CB8AC3E}">
        <p14:creationId xmlns:p14="http://schemas.microsoft.com/office/powerpoint/2010/main" val="82277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Mediators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096629"/>
              </p:ext>
            </p:extLst>
          </p:nvPr>
        </p:nvGraphicFramePr>
        <p:xfrm>
          <a:off x="838200" y="2160689"/>
          <a:ext cx="7467599" cy="3760026"/>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0000"/>
                    </a:ext>
                  </a:extLst>
                </a:gridCol>
                <a:gridCol w="6400799">
                  <a:extLst>
                    <a:ext uri="{9D8B030D-6E8A-4147-A177-3AD203B41FA5}">
                      <a16:colId xmlns:a16="http://schemas.microsoft.com/office/drawing/2014/main" val="20001"/>
                    </a:ext>
                  </a:extLst>
                </a:gridCol>
              </a:tblGrid>
              <a:tr h="396314">
                <a:tc>
                  <a:txBody>
                    <a:bodyPr/>
                    <a:lstStyle/>
                    <a:p>
                      <a:r>
                        <a:rPr lang="en-US" dirty="0"/>
                        <a:t>Mediator</a:t>
                      </a:r>
                    </a:p>
                  </a:txBody>
                  <a:tcPr/>
                </a:tc>
                <a:tc>
                  <a:txBody>
                    <a:bodyPr/>
                    <a:lstStyle/>
                    <a:p>
                      <a:r>
                        <a:rPr lang="en-US" dirty="0"/>
                        <a:t>Results</a:t>
                      </a:r>
                    </a:p>
                  </a:txBody>
                  <a:tcPr/>
                </a:tc>
                <a:extLst>
                  <a:ext uri="{0D108BD9-81ED-4DB2-BD59-A6C34878D82A}">
                    <a16:rowId xmlns:a16="http://schemas.microsoft.com/office/drawing/2014/main" val="10000"/>
                  </a:ext>
                </a:extLst>
              </a:tr>
              <a:tr h="1400671">
                <a:tc>
                  <a:txBody>
                    <a:bodyPr/>
                    <a:lstStyle/>
                    <a:p>
                      <a:r>
                        <a:rPr lang="en-US" sz="1600" dirty="0"/>
                        <a:t>Income</a:t>
                      </a:r>
                    </a:p>
                  </a:txBody>
                  <a:tcPr/>
                </a:tc>
                <a:tc>
                  <a:txBody>
                    <a:bodyPr/>
                    <a:lstStyle/>
                    <a:p>
                      <a:r>
                        <a:rPr lang="en-US" sz="1600" dirty="0"/>
                        <a:t>*Differences in poverty for single mothers (28%) vs. intact families (8%)</a:t>
                      </a:r>
                    </a:p>
                    <a:p>
                      <a:r>
                        <a:rPr lang="en-US" sz="1600" dirty="0"/>
                        <a:t>*Some studies have found that many differences</a:t>
                      </a:r>
                      <a:r>
                        <a:rPr lang="en-US" sz="1600" baseline="0" dirty="0"/>
                        <a:t> in adjustment between divorced and non-divorced children disappear after controlling for income</a:t>
                      </a:r>
                      <a:endParaRPr lang="en-US" sz="1600" dirty="0"/>
                    </a:p>
                  </a:txBody>
                  <a:tcPr/>
                </a:tc>
                <a:extLst>
                  <a:ext uri="{0D108BD9-81ED-4DB2-BD59-A6C34878D82A}">
                    <a16:rowId xmlns:a16="http://schemas.microsoft.com/office/drawing/2014/main" val="10001"/>
                  </a:ext>
                </a:extLst>
              </a:tr>
              <a:tr h="1140081">
                <a:tc>
                  <a:txBody>
                    <a:bodyPr/>
                    <a:lstStyle/>
                    <a:p>
                      <a:r>
                        <a:rPr lang="en-US" sz="1600" dirty="0"/>
                        <a:t>Conflict</a:t>
                      </a:r>
                    </a:p>
                  </a:txBody>
                  <a:tcPr/>
                </a:tc>
                <a:tc>
                  <a:txBody>
                    <a:bodyPr/>
                    <a:lstStyle/>
                    <a:p>
                      <a:r>
                        <a:rPr lang="en-US" sz="1600" dirty="0"/>
                        <a:t>*Findings that high </a:t>
                      </a:r>
                      <a:r>
                        <a:rPr lang="en-US" sz="1600" dirty="0" err="1"/>
                        <a:t>interparental</a:t>
                      </a:r>
                      <a:r>
                        <a:rPr lang="en-US" sz="1600" baseline="0" dirty="0"/>
                        <a:t> conflict related to adjustment, either controlling for or regardless of family structure</a:t>
                      </a:r>
                    </a:p>
                    <a:p>
                      <a:r>
                        <a:rPr lang="en-US" sz="1600" baseline="0" dirty="0"/>
                        <a:t>*Children’s problems decrease when parents in high-conflict marriage divorce</a:t>
                      </a:r>
                      <a:endParaRPr lang="en-US" sz="1600" dirty="0"/>
                    </a:p>
                  </a:txBody>
                  <a:tcPr/>
                </a:tc>
                <a:extLst>
                  <a:ext uri="{0D108BD9-81ED-4DB2-BD59-A6C34878D82A}">
                    <a16:rowId xmlns:a16="http://schemas.microsoft.com/office/drawing/2014/main" val="10002"/>
                  </a:ext>
                </a:extLst>
              </a:tr>
              <a:tr h="396314">
                <a:tc>
                  <a:txBody>
                    <a:bodyPr/>
                    <a:lstStyle/>
                    <a:p>
                      <a:r>
                        <a:rPr lang="en-US" sz="1600" dirty="0"/>
                        <a:t>Parenting</a:t>
                      </a:r>
                    </a:p>
                  </a:txBody>
                  <a:tcPr/>
                </a:tc>
                <a:tc>
                  <a:txBody>
                    <a:bodyPr/>
                    <a:lstStyle/>
                    <a:p>
                      <a:r>
                        <a:rPr lang="en-US" sz="1600" dirty="0"/>
                        <a:t>*Divorce</a:t>
                      </a:r>
                      <a:r>
                        <a:rPr lang="en-US" sz="1600" baseline="0" dirty="0"/>
                        <a:t> thought to disrupt parenting practices BUT</a:t>
                      </a:r>
                      <a:endParaRPr lang="en-US" sz="1600" dirty="0"/>
                    </a:p>
                    <a:p>
                      <a:r>
                        <a:rPr lang="en-US" sz="1600" dirty="0"/>
                        <a:t>*Parents who divorce may have more problematic parenting </a:t>
                      </a:r>
                      <a:r>
                        <a:rPr lang="en-US" sz="1600" i="1" dirty="0"/>
                        <a:t>before</a:t>
                      </a:r>
                      <a:r>
                        <a:rPr lang="en-US" sz="1600" i="1" baseline="0" dirty="0"/>
                        <a:t> </a:t>
                      </a:r>
                      <a:r>
                        <a:rPr lang="en-US" sz="1600" i="0" baseline="0" dirty="0"/>
                        <a:t>the divorce; controlling for parenting qualities attenuates effect sizes</a:t>
                      </a:r>
                      <a:endParaRPr lang="en-US" sz="1600" dirty="0"/>
                    </a:p>
                  </a:txBody>
                  <a:tcPr/>
                </a:tc>
                <a:extLst>
                  <a:ext uri="{0D108BD9-81ED-4DB2-BD59-A6C34878D82A}">
                    <a16:rowId xmlns:a16="http://schemas.microsoft.com/office/drawing/2014/main" val="10003"/>
                  </a:ext>
                </a:extLst>
              </a:tr>
            </a:tbl>
          </a:graphicData>
        </a:graphic>
      </p:graphicFrame>
      <p:pic>
        <p:nvPicPr>
          <p:cNvPr id="5" name="Picture 4" descr="Screen Shot 2015-03-25 at 4.36.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7504"/>
            <a:ext cx="3352800" cy="2387208"/>
          </a:xfrm>
          <a:prstGeom prst="rect">
            <a:avLst/>
          </a:prstGeom>
        </p:spPr>
      </p:pic>
    </p:spTree>
    <p:extLst>
      <p:ext uri="{BB962C8B-B14F-4D97-AF65-F5344CB8AC3E}">
        <p14:creationId xmlns:p14="http://schemas.microsoft.com/office/powerpoint/2010/main" val="6102803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734" y="381000"/>
            <a:ext cx="7890066" cy="5851525"/>
          </a:xfrm>
        </p:spPr>
      </p:pic>
      <p:sp>
        <p:nvSpPr>
          <p:cNvPr id="5" name="Rectangle 4"/>
          <p:cNvSpPr/>
          <p:nvPr/>
        </p:nvSpPr>
        <p:spPr>
          <a:xfrm>
            <a:off x="762000" y="4648200"/>
            <a:ext cx="7924800" cy="38100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53200"/>
            <a:ext cx="1600200" cy="261610"/>
          </a:xfrm>
          <a:prstGeom prst="rect">
            <a:avLst/>
          </a:prstGeom>
          <a:noFill/>
        </p:spPr>
        <p:txBody>
          <a:bodyPr wrap="square" rtlCol="0">
            <a:spAutoFit/>
          </a:bodyPr>
          <a:lstStyle/>
          <a:p>
            <a:r>
              <a:rPr lang="en-US" sz="1100" dirty="0">
                <a:solidFill>
                  <a:schemeClr val="bg1">
                    <a:lumMod val="75000"/>
                  </a:schemeClr>
                </a:solidFill>
              </a:rPr>
              <a:t>Lucette, 2017</a:t>
            </a:r>
          </a:p>
        </p:txBody>
      </p:sp>
    </p:spTree>
    <p:extLst>
      <p:ext uri="{BB962C8B-B14F-4D97-AF65-F5344CB8AC3E}">
        <p14:creationId xmlns:p14="http://schemas.microsoft.com/office/powerpoint/2010/main" val="42608320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Comparisons between the 2 groups</a:t>
            </a:r>
          </a:p>
        </p:txBody>
      </p:sp>
      <p:sp>
        <p:nvSpPr>
          <p:cNvPr id="3" name="Content Placeholder 2"/>
          <p:cNvSpPr>
            <a:spLocks noGrp="1"/>
          </p:cNvSpPr>
          <p:nvPr>
            <p:ph idx="1"/>
          </p:nvPr>
        </p:nvSpPr>
        <p:spPr/>
        <p:txBody>
          <a:bodyPr/>
          <a:lstStyle/>
          <a:p>
            <a:pPr lvl="1"/>
            <a:r>
              <a:rPr lang="en-US" dirty="0"/>
              <a:t>No difference on parenting quality, perceived stigma, externalizing behaviors, parent-child interaction</a:t>
            </a:r>
          </a:p>
          <a:p>
            <a:pPr lvl="1"/>
            <a:r>
              <a:rPr lang="en-US" dirty="0"/>
              <a:t>No difference with regard to psychiatric disorder</a:t>
            </a:r>
          </a:p>
          <a:p>
            <a:r>
              <a:rPr lang="en-US" dirty="0"/>
              <a:t>Predictors of children’s adjustment</a:t>
            </a:r>
          </a:p>
          <a:p>
            <a:pPr lvl="1"/>
            <a:r>
              <a:rPr lang="en-US" dirty="0"/>
              <a:t>Quality of parenting and perceived stigma x externalizing behaviors</a:t>
            </a:r>
          </a:p>
        </p:txBody>
      </p:sp>
      <p:sp>
        <p:nvSpPr>
          <p:cNvPr id="4" name="TextBox 3"/>
          <p:cNvSpPr txBox="1"/>
          <p:nvPr/>
        </p:nvSpPr>
        <p:spPr>
          <a:xfrm>
            <a:off x="76200" y="6553200"/>
            <a:ext cx="1600200" cy="261610"/>
          </a:xfrm>
          <a:prstGeom prst="rect">
            <a:avLst/>
          </a:prstGeom>
          <a:noFill/>
        </p:spPr>
        <p:txBody>
          <a:bodyPr wrap="square" rtlCol="0">
            <a:spAutoFit/>
          </a:bodyPr>
          <a:lstStyle/>
          <a:p>
            <a:r>
              <a:rPr lang="en-US" sz="1100" dirty="0">
                <a:solidFill>
                  <a:schemeClr val="bg1">
                    <a:lumMod val="75000"/>
                  </a:schemeClr>
                </a:solidFill>
              </a:rPr>
              <a:t>Lucette, 2017</a:t>
            </a:r>
          </a:p>
        </p:txBody>
      </p:sp>
    </p:spTree>
    <p:extLst>
      <p:ext uri="{BB962C8B-B14F-4D97-AF65-F5344CB8AC3E}">
        <p14:creationId xmlns:p14="http://schemas.microsoft.com/office/powerpoint/2010/main" val="9733496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marL="0" indent="0">
              <a:buNone/>
            </a:pPr>
            <a:r>
              <a:rPr lang="en-US" dirty="0"/>
              <a:t>Social and family processes have a greater impact on child adjustment than gender and sexual orientation of parents</a:t>
            </a:r>
          </a:p>
        </p:txBody>
      </p:sp>
      <p:sp>
        <p:nvSpPr>
          <p:cNvPr id="4" name="TextBox 3"/>
          <p:cNvSpPr txBox="1"/>
          <p:nvPr/>
        </p:nvSpPr>
        <p:spPr>
          <a:xfrm>
            <a:off x="76200" y="6553200"/>
            <a:ext cx="1600200" cy="261610"/>
          </a:xfrm>
          <a:prstGeom prst="rect">
            <a:avLst/>
          </a:prstGeom>
          <a:noFill/>
        </p:spPr>
        <p:txBody>
          <a:bodyPr wrap="square" rtlCol="0">
            <a:spAutoFit/>
          </a:bodyPr>
          <a:lstStyle/>
          <a:p>
            <a:r>
              <a:rPr lang="en-US" sz="1100" dirty="0">
                <a:solidFill>
                  <a:schemeClr val="bg1">
                    <a:lumMod val="75000"/>
                  </a:schemeClr>
                </a:solidFill>
              </a:rPr>
              <a:t>Lucette, 2017</a:t>
            </a:r>
          </a:p>
        </p:txBody>
      </p:sp>
    </p:spTree>
    <p:extLst>
      <p:ext uri="{BB962C8B-B14F-4D97-AF65-F5344CB8AC3E}">
        <p14:creationId xmlns:p14="http://schemas.microsoft.com/office/powerpoint/2010/main" val="40894088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What would be a good follow up study?</a:t>
            </a:r>
          </a:p>
          <a:p>
            <a:r>
              <a:rPr lang="en-US" dirty="0"/>
              <a:t>Why might perceived stigma/poor parenting be related to poorer adjustment only when children’s behaviors were rated by parents?</a:t>
            </a:r>
          </a:p>
          <a:p>
            <a:r>
              <a:rPr lang="en-US" dirty="0"/>
              <a:t>Impact of recruitment protocol/small sample size on findings?</a:t>
            </a:r>
          </a:p>
          <a:p>
            <a:r>
              <a:rPr lang="en-US" dirty="0"/>
              <a:t>(clinical) implications?</a:t>
            </a:r>
          </a:p>
        </p:txBody>
      </p:sp>
      <p:sp>
        <p:nvSpPr>
          <p:cNvPr id="4" name="TextBox 3"/>
          <p:cNvSpPr txBox="1"/>
          <p:nvPr/>
        </p:nvSpPr>
        <p:spPr>
          <a:xfrm>
            <a:off x="76200" y="6553200"/>
            <a:ext cx="1600200" cy="261610"/>
          </a:xfrm>
          <a:prstGeom prst="rect">
            <a:avLst/>
          </a:prstGeom>
          <a:noFill/>
        </p:spPr>
        <p:txBody>
          <a:bodyPr wrap="square" rtlCol="0">
            <a:spAutoFit/>
          </a:bodyPr>
          <a:lstStyle/>
          <a:p>
            <a:r>
              <a:rPr lang="en-US" sz="1100" dirty="0">
                <a:solidFill>
                  <a:schemeClr val="bg1">
                    <a:lumMod val="75000"/>
                  </a:schemeClr>
                </a:solidFill>
              </a:rPr>
              <a:t>Lucette, 2017</a:t>
            </a:r>
          </a:p>
        </p:txBody>
      </p:sp>
    </p:spTree>
    <p:extLst>
      <p:ext uri="{BB962C8B-B14F-4D97-AF65-F5344CB8AC3E}">
        <p14:creationId xmlns:p14="http://schemas.microsoft.com/office/powerpoint/2010/main" val="3430595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5"/>
          <p:cNvSpPr/>
          <p:nvPr/>
        </p:nvSpPr>
        <p:spPr>
          <a:xfrm rot="-1554700" flipH="1">
            <a:off x="8403700" y="2731988"/>
            <a:ext cx="60052" cy="72778"/>
          </a:xfrm>
          <a:custGeom>
            <a:avLst/>
            <a:gdLst/>
            <a:ahLst/>
            <a:cxnLst/>
            <a:rect l="l" t="t" r="r" b="b"/>
            <a:pathLst>
              <a:path w="2402" h="2911" extrusionOk="0">
                <a:moveTo>
                  <a:pt x="730" y="0"/>
                </a:moveTo>
                <a:cubicBezTo>
                  <a:pt x="517" y="0"/>
                  <a:pt x="365" y="122"/>
                  <a:pt x="274" y="213"/>
                </a:cubicBezTo>
                <a:cubicBezTo>
                  <a:pt x="31" y="456"/>
                  <a:pt x="1" y="790"/>
                  <a:pt x="31" y="1064"/>
                </a:cubicBezTo>
                <a:cubicBezTo>
                  <a:pt x="61" y="790"/>
                  <a:pt x="183" y="517"/>
                  <a:pt x="365" y="365"/>
                </a:cubicBezTo>
                <a:cubicBezTo>
                  <a:pt x="451" y="304"/>
                  <a:pt x="532" y="277"/>
                  <a:pt x="610" y="277"/>
                </a:cubicBezTo>
                <a:cubicBezTo>
                  <a:pt x="725" y="277"/>
                  <a:pt x="834" y="335"/>
                  <a:pt x="943" y="426"/>
                </a:cubicBezTo>
                <a:cubicBezTo>
                  <a:pt x="1095" y="517"/>
                  <a:pt x="1247" y="760"/>
                  <a:pt x="1399" y="973"/>
                </a:cubicBezTo>
                <a:cubicBezTo>
                  <a:pt x="1414" y="997"/>
                  <a:pt x="1429" y="1021"/>
                  <a:pt x="1444" y="1046"/>
                </a:cubicBezTo>
                <a:lnTo>
                  <a:pt x="1444" y="1046"/>
                </a:lnTo>
                <a:cubicBezTo>
                  <a:pt x="1368" y="1037"/>
                  <a:pt x="1291" y="1034"/>
                  <a:pt x="1216" y="1034"/>
                </a:cubicBezTo>
                <a:cubicBezTo>
                  <a:pt x="1034" y="1034"/>
                  <a:pt x="791" y="1094"/>
                  <a:pt x="639" y="1277"/>
                </a:cubicBezTo>
                <a:cubicBezTo>
                  <a:pt x="517" y="1429"/>
                  <a:pt x="456" y="1672"/>
                  <a:pt x="456" y="1854"/>
                </a:cubicBezTo>
                <a:cubicBezTo>
                  <a:pt x="456" y="2280"/>
                  <a:pt x="760" y="2553"/>
                  <a:pt x="1034" y="2736"/>
                </a:cubicBezTo>
                <a:cubicBezTo>
                  <a:pt x="1183" y="2829"/>
                  <a:pt x="1401" y="2911"/>
                  <a:pt x="1611" y="2911"/>
                </a:cubicBezTo>
                <a:cubicBezTo>
                  <a:pt x="1743" y="2911"/>
                  <a:pt x="1871" y="2879"/>
                  <a:pt x="1976" y="2797"/>
                </a:cubicBezTo>
                <a:lnTo>
                  <a:pt x="1976" y="2797"/>
                </a:lnTo>
                <a:cubicBezTo>
                  <a:pt x="1930" y="2806"/>
                  <a:pt x="1884" y="2810"/>
                  <a:pt x="1839" y="2810"/>
                </a:cubicBezTo>
                <a:cubicBezTo>
                  <a:pt x="1583" y="2810"/>
                  <a:pt x="1341" y="2673"/>
                  <a:pt x="1186" y="2493"/>
                </a:cubicBezTo>
                <a:cubicBezTo>
                  <a:pt x="973" y="2310"/>
                  <a:pt x="821" y="2037"/>
                  <a:pt x="882" y="1824"/>
                </a:cubicBezTo>
                <a:cubicBezTo>
                  <a:pt x="882" y="1702"/>
                  <a:pt x="912" y="1642"/>
                  <a:pt x="973" y="1550"/>
                </a:cubicBezTo>
                <a:cubicBezTo>
                  <a:pt x="1064" y="1520"/>
                  <a:pt x="1125" y="1490"/>
                  <a:pt x="1247" y="1490"/>
                </a:cubicBezTo>
                <a:cubicBezTo>
                  <a:pt x="1465" y="1490"/>
                  <a:pt x="1645" y="1548"/>
                  <a:pt x="1817" y="1649"/>
                </a:cubicBezTo>
                <a:lnTo>
                  <a:pt x="1817" y="1649"/>
                </a:lnTo>
                <a:cubicBezTo>
                  <a:pt x="1830" y="1667"/>
                  <a:pt x="1842" y="1685"/>
                  <a:pt x="1855" y="1702"/>
                </a:cubicBezTo>
                <a:lnTo>
                  <a:pt x="1877" y="1685"/>
                </a:lnTo>
                <a:lnTo>
                  <a:pt x="1877" y="1685"/>
                </a:lnTo>
                <a:cubicBezTo>
                  <a:pt x="1900" y="1700"/>
                  <a:pt x="1923" y="1716"/>
                  <a:pt x="1946" y="1733"/>
                </a:cubicBezTo>
                <a:cubicBezTo>
                  <a:pt x="1985" y="1792"/>
                  <a:pt x="2050" y="1825"/>
                  <a:pt x="2123" y="1825"/>
                </a:cubicBezTo>
                <a:cubicBezTo>
                  <a:pt x="2164" y="1825"/>
                  <a:pt x="2207" y="1815"/>
                  <a:pt x="2250" y="1794"/>
                </a:cubicBezTo>
                <a:cubicBezTo>
                  <a:pt x="2341" y="1702"/>
                  <a:pt x="2402" y="1550"/>
                  <a:pt x="2311" y="1429"/>
                </a:cubicBezTo>
                <a:lnTo>
                  <a:pt x="1855" y="760"/>
                </a:lnTo>
                <a:cubicBezTo>
                  <a:pt x="1703" y="517"/>
                  <a:pt x="1520" y="274"/>
                  <a:pt x="1216" y="122"/>
                </a:cubicBezTo>
                <a:cubicBezTo>
                  <a:pt x="1064" y="31"/>
                  <a:pt x="912" y="0"/>
                  <a:pt x="730"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 name="Subtitle 2">
            <a:extLst>
              <a:ext uri="{FF2B5EF4-FFF2-40B4-BE49-F238E27FC236}">
                <a16:creationId xmlns:a16="http://schemas.microsoft.com/office/drawing/2014/main" id="{4092239C-0F69-A344-8C21-CB86E368EF38}"/>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F707CEE3-38EE-A04E-A8BF-2369F67F1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77" y="2273764"/>
            <a:ext cx="8476635" cy="2310472"/>
          </a:xfrm>
          <a:prstGeom prst="rect">
            <a:avLst/>
          </a:prstGeom>
          <a:noFill/>
          <a:extLst>
            <a:ext uri="{909E8E84-426E-40DD-AFC4-6F175D3DCCD1}">
              <a14:hiddenFill xmlns:a14="http://schemas.microsoft.com/office/drawing/2010/main">
                <a:solidFill>
                  <a:srgbClr val="FFFFFF"/>
                </a:solidFill>
              </a14:hiddenFill>
            </a:ext>
          </a:extLst>
        </p:spPr>
      </p:pic>
      <p:sp>
        <p:nvSpPr>
          <p:cNvPr id="131" name="Google Shape;309;p27">
            <a:extLst>
              <a:ext uri="{FF2B5EF4-FFF2-40B4-BE49-F238E27FC236}">
                <a16:creationId xmlns:a16="http://schemas.microsoft.com/office/drawing/2014/main" id="{9D3B9DFD-493A-5447-BF41-446AD6CECC45}"/>
              </a:ext>
            </a:extLst>
          </p:cNvPr>
          <p:cNvSpPr txBox="1">
            <a:spLocks/>
          </p:cNvSpPr>
          <p:nvPr/>
        </p:nvSpPr>
        <p:spPr>
          <a:xfrm>
            <a:off x="7885662" y="5614310"/>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241F29"/>
                </a:solidFill>
              </a:rPr>
              <a:t>Romero, 2022</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118" name="Google Shape;306;p27">
            <a:extLst>
              <a:ext uri="{FF2B5EF4-FFF2-40B4-BE49-F238E27FC236}">
                <a16:creationId xmlns:a16="http://schemas.microsoft.com/office/drawing/2014/main" id="{152574BE-2B8A-904F-8EFB-9D4627E46DCD}"/>
              </a:ext>
            </a:extLst>
          </p:cNvPr>
          <p:cNvSpPr txBox="1">
            <a:spLocks/>
          </p:cNvSpPr>
          <p:nvPr/>
        </p:nvSpPr>
        <p:spPr>
          <a:xfrm>
            <a:off x="898071" y="1112052"/>
            <a:ext cx="3359269"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r>
              <a:rPr lang="en-US" sz="4000" kern="0" dirty="0">
                <a:latin typeface="Passion One"/>
                <a:ea typeface="Passion One"/>
                <a:cs typeface="Passion One"/>
                <a:sym typeface="Passion One"/>
              </a:rPr>
              <a:t>KEY TERMS</a:t>
            </a:r>
          </a:p>
        </p:txBody>
      </p:sp>
      <p:sp>
        <p:nvSpPr>
          <p:cNvPr id="119" name="Google Shape;309;p27">
            <a:extLst>
              <a:ext uri="{FF2B5EF4-FFF2-40B4-BE49-F238E27FC236}">
                <a16:creationId xmlns:a16="http://schemas.microsoft.com/office/drawing/2014/main" id="{BA137E9E-D6BC-F147-BBA0-6F9B6D3298C3}"/>
              </a:ext>
            </a:extLst>
          </p:cNvPr>
          <p:cNvSpPr txBox="1">
            <a:spLocks/>
          </p:cNvSpPr>
          <p:nvPr/>
        </p:nvSpPr>
        <p:spPr>
          <a:xfrm>
            <a:off x="898070" y="2055693"/>
            <a:ext cx="7739744"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eaLnBrk="1" fontAlgn="auto" hangingPunct="1">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Assigned Sex:</a:t>
            </a:r>
            <a:r>
              <a:rPr lang="en-US" sz="1800" kern="0" dirty="0">
                <a:solidFill>
                  <a:srgbClr val="241F29"/>
                </a:solidFill>
                <a:latin typeface="Abel" panose="02000506030000020004" pitchFamily="2" charset="0"/>
                <a:cs typeface="Calibri" panose="020F0502020204030204" pitchFamily="34" charset="0"/>
              </a:rPr>
              <a:t> </a:t>
            </a:r>
            <a:r>
              <a:rPr lang="en-US" sz="1800" kern="0" dirty="0">
                <a:latin typeface="Abel" panose="02000506030000020004" pitchFamily="2" charset="0"/>
                <a:cs typeface="Calibri" panose="020F0502020204030204" pitchFamily="34" charset="0"/>
              </a:rPr>
              <a:t>sex announced the day a child is born. </a:t>
            </a:r>
          </a:p>
          <a:p>
            <a:pPr marL="285750" indent="-285750" eaLnBrk="1" fontAlgn="auto" hangingPunct="1">
              <a:buFont typeface="Arial" panose="020B0604020202020204" pitchFamily="34" charset="0"/>
              <a:buChar char="•"/>
            </a:pPr>
            <a:endParaRPr lang="en-US" sz="1000" kern="0" dirty="0">
              <a:latin typeface="Abel" panose="02000506030000020004" pitchFamily="2" charset="0"/>
              <a:cs typeface="Calibri" panose="020F0502020204030204" pitchFamily="34" charset="0"/>
            </a:endParaRPr>
          </a:p>
          <a:p>
            <a:pPr marL="742950" lvl="1" indent="-285750" algn="l" eaLnBrk="1" fontAlgn="auto" hangingPunct="1">
              <a:buFont typeface="Arial" panose="020B0604020202020204" pitchFamily="34" charset="0"/>
              <a:buChar char="•"/>
            </a:pPr>
            <a:r>
              <a:rPr lang="en-US" sz="1800" kern="0" dirty="0">
                <a:latin typeface="Abel" panose="02000506030000020004" pitchFamily="2" charset="0"/>
                <a:cs typeface="Calibri" panose="020F0502020204030204" pitchFamily="34" charset="0"/>
              </a:rPr>
              <a:t>“</a:t>
            </a:r>
            <a:r>
              <a:rPr lang="en-US" sz="1800" b="1" kern="0" dirty="0">
                <a:latin typeface="Abel" panose="02000506030000020004" pitchFamily="2" charset="0"/>
                <a:cs typeface="Calibri" panose="020F0502020204030204" pitchFamily="34" charset="0"/>
              </a:rPr>
              <a:t>Assigned males</a:t>
            </a:r>
            <a:r>
              <a:rPr lang="en-US" sz="1800" kern="0" dirty="0">
                <a:latin typeface="Abel" panose="02000506030000020004" pitchFamily="2" charset="0"/>
                <a:cs typeface="Calibri" panose="020F0502020204030204" pitchFamily="34" charset="0"/>
              </a:rPr>
              <a:t>” are children who have genitalia and chromosomes indicating a male sex at birth</a:t>
            </a:r>
          </a:p>
          <a:p>
            <a:pPr marL="742950" lvl="1" indent="-285750" algn="l" eaLnBrk="1" fontAlgn="auto" hangingPunct="1">
              <a:buFont typeface="Arial" panose="020B0604020202020204" pitchFamily="34" charset="0"/>
              <a:buChar char="•"/>
            </a:pPr>
            <a:r>
              <a:rPr lang="en-US" sz="1800" b="1" kern="0" dirty="0">
                <a:latin typeface="Abel" panose="02000506030000020004" pitchFamily="2" charset="0"/>
                <a:cs typeface="Calibri" panose="020F0502020204030204" pitchFamily="34" charset="0"/>
              </a:rPr>
              <a:t>“Assigned females</a:t>
            </a:r>
            <a:r>
              <a:rPr lang="en-US" sz="1800" kern="0" dirty="0">
                <a:latin typeface="Abel" panose="02000506030000020004" pitchFamily="2" charset="0"/>
                <a:cs typeface="Calibri" panose="020F0502020204030204" pitchFamily="34" charset="0"/>
              </a:rPr>
              <a:t>” are children who have the genitalia and chromosomes indicating a female sex at birth</a:t>
            </a:r>
          </a:p>
          <a:p>
            <a:pPr marL="742950" lvl="1" indent="-285750" algn="l" eaLnBrk="1" fontAlgn="auto" hangingPunct="1">
              <a:buFont typeface="Arial" panose="020B0604020202020204" pitchFamily="34" charset="0"/>
              <a:buChar char="•"/>
            </a:pPr>
            <a:endParaRPr lang="en-US" sz="16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Social Transition: </a:t>
            </a:r>
            <a:r>
              <a:rPr lang="en-US" sz="1800" kern="0" dirty="0">
                <a:solidFill>
                  <a:srgbClr val="241F29"/>
                </a:solidFill>
                <a:latin typeface="Abel" panose="02000506030000020004" pitchFamily="2" charset="0"/>
                <a:cs typeface="Calibri" panose="020F0502020204030204" pitchFamily="34" charset="0"/>
              </a:rPr>
              <a:t>A</a:t>
            </a:r>
            <a:r>
              <a:rPr lang="en-US" sz="1800" kern="0" dirty="0">
                <a:latin typeface="Abel" panose="02000506030000020004" pitchFamily="2" charset="0"/>
                <a:cs typeface="Calibri" panose="020F0502020204030204" pitchFamily="34" charset="0"/>
              </a:rPr>
              <a:t> change in a child’s outward appearance and gender pronoun use.</a:t>
            </a:r>
          </a:p>
          <a:p>
            <a:pPr marL="285750" indent="-285750" eaLnBrk="1" fontAlgn="auto" hangingPunct="1">
              <a:buFont typeface="Arial" panose="020B0604020202020204" pitchFamily="34" charset="0"/>
              <a:buChar char="•"/>
            </a:pPr>
            <a:endParaRPr lang="en-US"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Transgender: </a:t>
            </a:r>
            <a:r>
              <a:rPr lang="en-US" sz="1800" kern="0" dirty="0">
                <a:latin typeface="Abel" panose="02000506030000020004" pitchFamily="2" charset="0"/>
                <a:cs typeface="Calibri" panose="020F0502020204030204" pitchFamily="34" charset="0"/>
              </a:rPr>
              <a:t>children who have socially transitioned and are using binary pronouns that differ from the binary pronouns used to describe them at birth.</a:t>
            </a:r>
          </a:p>
          <a:p>
            <a:pPr marL="285750" indent="-285750" eaLnBrk="1" fontAlgn="auto" hangingPunct="1">
              <a:buFont typeface="Arial" panose="020B0604020202020204" pitchFamily="34" charset="0"/>
              <a:buChar char="•"/>
            </a:pPr>
            <a:endParaRPr lang="en-US" sz="11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Cisgender: </a:t>
            </a:r>
            <a:r>
              <a:rPr lang="en-US" sz="1800" kern="0" dirty="0">
                <a:latin typeface="Abel" panose="02000506030000020004" pitchFamily="2" charset="0"/>
                <a:cs typeface="Calibri" panose="020F0502020204030204" pitchFamily="34" charset="0"/>
              </a:rPr>
              <a:t>children who live and present as the gender that is typically associated with their assigned sex.</a:t>
            </a:r>
            <a:endParaRPr lang="en-US" sz="1800" kern="0" dirty="0">
              <a:solidFill>
                <a:srgbClr val="241F29"/>
              </a:solidFill>
              <a:latin typeface="Abel" panose="02000506030000020004" pitchFamily="2" charset="0"/>
              <a:cs typeface="Calibri" panose="020F0502020204030204" pitchFamily="34" charset="0"/>
            </a:endParaRPr>
          </a:p>
        </p:txBody>
      </p:sp>
      <p:sp>
        <p:nvSpPr>
          <p:cNvPr id="120" name="Google Shape;309;p27">
            <a:extLst>
              <a:ext uri="{FF2B5EF4-FFF2-40B4-BE49-F238E27FC236}">
                <a16:creationId xmlns:a16="http://schemas.microsoft.com/office/drawing/2014/main" id="{17E84C57-5A2E-0B48-AF97-E3A6EC872FC1}"/>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9">
                                            <p:txEl>
                                              <p:pRg st="2" end="2"/>
                                            </p:txEl>
                                          </p:spTgt>
                                        </p:tgtEl>
                                        <p:attrNameLst>
                                          <p:attrName>style.visibility</p:attrName>
                                        </p:attrNameLst>
                                      </p:cBhvr>
                                      <p:to>
                                        <p:strVal val="visible"/>
                                      </p:to>
                                    </p:set>
                                    <p:anim calcmode="lin" valueType="num">
                                      <p:cBhvr additive="base">
                                        <p:cTn id="11" dur="500" fill="hold"/>
                                        <p:tgtEl>
                                          <p:spTgt spid="11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9">
                                            <p:txEl>
                                              <p:pRg st="3" end="3"/>
                                            </p:txEl>
                                          </p:spTgt>
                                        </p:tgtEl>
                                        <p:attrNameLst>
                                          <p:attrName>style.visibility</p:attrName>
                                        </p:attrNameLst>
                                      </p:cBhvr>
                                      <p:to>
                                        <p:strVal val="visible"/>
                                      </p:to>
                                    </p:set>
                                    <p:anim calcmode="lin" valueType="num">
                                      <p:cBhvr additive="base">
                                        <p:cTn id="15" dur="500" fill="hold"/>
                                        <p:tgtEl>
                                          <p:spTgt spid="11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9">
                                            <p:txEl>
                                              <p:pRg st="5" end="5"/>
                                            </p:txEl>
                                          </p:spTgt>
                                        </p:tgtEl>
                                        <p:attrNameLst>
                                          <p:attrName>style.visibility</p:attrName>
                                        </p:attrNameLst>
                                      </p:cBhvr>
                                      <p:to>
                                        <p:strVal val="visible"/>
                                      </p:to>
                                    </p:set>
                                    <p:anim calcmode="lin" valueType="num">
                                      <p:cBhvr additive="base">
                                        <p:cTn id="21"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9">
                                            <p:txEl>
                                              <p:pRg st="7" end="7"/>
                                            </p:txEl>
                                          </p:spTgt>
                                        </p:tgtEl>
                                        <p:attrNameLst>
                                          <p:attrName>style.visibility</p:attrName>
                                        </p:attrNameLst>
                                      </p:cBhvr>
                                      <p:to>
                                        <p:strVal val="visible"/>
                                      </p:to>
                                    </p:set>
                                    <p:anim calcmode="lin" valueType="num">
                                      <p:cBhvr additive="base">
                                        <p:cTn id="27" dur="500" fill="hold"/>
                                        <p:tgtEl>
                                          <p:spTgt spid="11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9">
                                            <p:txEl>
                                              <p:pRg st="9" end="9"/>
                                            </p:txEl>
                                          </p:spTgt>
                                        </p:tgtEl>
                                        <p:attrNameLst>
                                          <p:attrName>style.visibility</p:attrName>
                                        </p:attrNameLst>
                                      </p:cBhvr>
                                      <p:to>
                                        <p:strVal val="visible"/>
                                      </p:to>
                                    </p:set>
                                    <p:anim calcmode="lin" valueType="num">
                                      <p:cBhvr additive="base">
                                        <p:cTn id="33" dur="500" fill="hold"/>
                                        <p:tgtEl>
                                          <p:spTgt spid="119">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pic>
        <p:nvPicPr>
          <p:cNvPr id="5" name="Picture 4">
            <a:extLst>
              <a:ext uri="{FF2B5EF4-FFF2-40B4-BE49-F238E27FC236}">
                <a16:creationId xmlns:a16="http://schemas.microsoft.com/office/drawing/2014/main" id="{1EBEA6DC-9FF5-2D40-819C-1918AA54F277}"/>
              </a:ext>
            </a:extLst>
          </p:cNvPr>
          <p:cNvPicPr>
            <a:picLocks noChangeAspect="1"/>
          </p:cNvPicPr>
          <p:nvPr/>
        </p:nvPicPr>
        <p:blipFill>
          <a:blip r:embed="rId3"/>
          <a:stretch>
            <a:fillRect/>
          </a:stretch>
        </p:blipFill>
        <p:spPr>
          <a:xfrm>
            <a:off x="522308" y="1166472"/>
            <a:ext cx="8352374" cy="4525056"/>
          </a:xfrm>
          <a:prstGeom prst="rect">
            <a:avLst/>
          </a:prstGeom>
        </p:spPr>
      </p:pic>
      <p:sp>
        <p:nvSpPr>
          <p:cNvPr id="336" name="Google Shape;306;p27">
            <a:extLst>
              <a:ext uri="{FF2B5EF4-FFF2-40B4-BE49-F238E27FC236}">
                <a16:creationId xmlns:a16="http://schemas.microsoft.com/office/drawing/2014/main" id="{6CEDA539-917A-3743-A692-93606F221CFC}"/>
              </a:ext>
            </a:extLst>
          </p:cNvPr>
          <p:cNvSpPr txBox="1">
            <a:spLocks/>
          </p:cNvSpPr>
          <p:nvPr/>
        </p:nvSpPr>
        <p:spPr>
          <a:xfrm>
            <a:off x="915918" y="1281793"/>
            <a:ext cx="3359269"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r>
              <a:rPr lang="en-US" sz="4000" kern="0" dirty="0">
                <a:latin typeface="Passion One"/>
                <a:ea typeface="Passion One"/>
                <a:cs typeface="Passion One"/>
                <a:sym typeface="Passion One"/>
              </a:rPr>
              <a:t>METHODS</a:t>
            </a:r>
          </a:p>
        </p:txBody>
      </p:sp>
      <p:sp>
        <p:nvSpPr>
          <p:cNvPr id="339" name="Google Shape;309;p27">
            <a:extLst>
              <a:ext uri="{FF2B5EF4-FFF2-40B4-BE49-F238E27FC236}">
                <a16:creationId xmlns:a16="http://schemas.microsoft.com/office/drawing/2014/main" id="{A90A9C81-AC6C-7F48-9F6B-EB6B8BA10172}"/>
              </a:ext>
            </a:extLst>
          </p:cNvPr>
          <p:cNvSpPr txBox="1">
            <a:spLocks/>
          </p:cNvSpPr>
          <p:nvPr/>
        </p:nvSpPr>
        <p:spPr>
          <a:xfrm>
            <a:off x="522308" y="2404027"/>
            <a:ext cx="4849792" cy="3580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eaLnBrk="1" fontAlgn="auto" hangingPunct="1">
              <a:buFont typeface="Arial" panose="020B0604020202020204" pitchFamily="34" charset="0"/>
              <a:buChar char="•"/>
            </a:pPr>
            <a:r>
              <a:rPr lang="en-US" sz="1800" kern="0" dirty="0"/>
              <a:t>The study included 317 transgender children, 189 of their siblings, and 316 cisgender controls. </a:t>
            </a:r>
          </a:p>
          <a:p>
            <a:pPr marL="285750" indent="-285750" eaLnBrk="1" fontAlgn="auto" hangingPunct="1">
              <a:buFont typeface="Arial" panose="020B0604020202020204" pitchFamily="34" charset="0"/>
              <a:buChar char="•"/>
            </a:pPr>
            <a:endParaRPr lang="en-US" sz="1800" kern="0" dirty="0"/>
          </a:p>
          <a:p>
            <a:pPr marL="285750" indent="-285750" eaLnBrk="1" fontAlgn="auto" hangingPunct="1">
              <a:buFont typeface="Arial" panose="020B0604020202020204" pitchFamily="34" charset="0"/>
              <a:buChar char="•"/>
            </a:pPr>
            <a:r>
              <a:rPr lang="en-US" sz="1800" kern="0" dirty="0"/>
              <a:t>They completed measures of: </a:t>
            </a:r>
          </a:p>
          <a:p>
            <a:pPr marL="742950" lvl="1" indent="-285750" algn="l" eaLnBrk="1" fontAlgn="auto" hangingPunct="1">
              <a:buFont typeface="Arial" panose="020B0604020202020204" pitchFamily="34" charset="0"/>
              <a:buChar char="•"/>
            </a:pPr>
            <a:r>
              <a:rPr lang="en-US" sz="1800" b="1" kern="0" dirty="0"/>
              <a:t>Gender identity </a:t>
            </a:r>
          </a:p>
          <a:p>
            <a:pPr marL="1200150" lvl="2" indent="-285750" algn="l" eaLnBrk="1" fontAlgn="auto" hangingPunct="1">
              <a:buFont typeface="Arial" panose="020B0604020202020204" pitchFamily="34" charset="0"/>
              <a:buChar char="•"/>
            </a:pPr>
            <a:r>
              <a:rPr lang="en-US" sz="1800" kern="0" dirty="0"/>
              <a:t>(how much they feel like a boy, a girl, something else) </a:t>
            </a:r>
          </a:p>
          <a:p>
            <a:pPr marL="742950" lvl="1" indent="-285750" algn="l" eaLnBrk="1" fontAlgn="auto" hangingPunct="1">
              <a:buFont typeface="Arial" panose="020B0604020202020204" pitchFamily="34" charset="0"/>
              <a:buChar char="•"/>
            </a:pPr>
            <a:r>
              <a:rPr lang="en-US" sz="1800" b="1" kern="0" dirty="0"/>
              <a:t>Gender-typed preferences</a:t>
            </a:r>
          </a:p>
          <a:p>
            <a:pPr marL="1200150" lvl="2" indent="-285750" algn="l" eaLnBrk="1" fontAlgn="auto" hangingPunct="1">
              <a:buFont typeface="Arial" panose="020B0604020202020204" pitchFamily="34" charset="0"/>
              <a:buChar char="•"/>
            </a:pPr>
            <a:r>
              <a:rPr lang="en-US" sz="1800" kern="0" dirty="0"/>
              <a:t> (e.g., toys, clothing stereotypically associated in our culture with a gender) </a:t>
            </a:r>
          </a:p>
          <a:p>
            <a:pPr marL="457200" lvl="1" indent="0" eaLnBrk="1" fontAlgn="auto" hangingPunct="1"/>
            <a:endParaRPr lang="en-US" sz="1800" kern="0" dirty="0"/>
          </a:p>
        </p:txBody>
      </p:sp>
      <p:sp>
        <p:nvSpPr>
          <p:cNvPr id="6" name="Google Shape;309;p27">
            <a:extLst>
              <a:ext uri="{FF2B5EF4-FFF2-40B4-BE49-F238E27FC236}">
                <a16:creationId xmlns:a16="http://schemas.microsoft.com/office/drawing/2014/main" id="{04F58C15-63B9-CA4F-B7B3-BC770C4F2603}"/>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377892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Effect transition="in" filter="dissolve">
                                      <p:cBhvr>
                                        <p:cTn id="7" dur="500"/>
                                        <p:tgtEl>
                                          <p:spTgt spid="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9">
                                            <p:txEl>
                                              <p:pRg st="2" end="2"/>
                                            </p:txEl>
                                          </p:spTgt>
                                        </p:tgtEl>
                                        <p:attrNameLst>
                                          <p:attrName>style.visibility</p:attrName>
                                        </p:attrNameLst>
                                      </p:cBhvr>
                                      <p:to>
                                        <p:strVal val="visible"/>
                                      </p:to>
                                    </p:set>
                                    <p:animEffect transition="in" filter="dissolve">
                                      <p:cBhvr>
                                        <p:cTn id="12" dur="500"/>
                                        <p:tgtEl>
                                          <p:spTgt spid="339">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39">
                                            <p:txEl>
                                              <p:pRg st="3" end="3"/>
                                            </p:txEl>
                                          </p:spTgt>
                                        </p:tgtEl>
                                        <p:attrNameLst>
                                          <p:attrName>style.visibility</p:attrName>
                                        </p:attrNameLst>
                                      </p:cBhvr>
                                      <p:to>
                                        <p:strVal val="visible"/>
                                      </p:to>
                                    </p:set>
                                    <p:animEffect transition="in" filter="dissolve">
                                      <p:cBhvr>
                                        <p:cTn id="15" dur="500"/>
                                        <p:tgtEl>
                                          <p:spTgt spid="339">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39">
                                            <p:txEl>
                                              <p:pRg st="4" end="4"/>
                                            </p:txEl>
                                          </p:spTgt>
                                        </p:tgtEl>
                                        <p:attrNameLst>
                                          <p:attrName>style.visibility</p:attrName>
                                        </p:attrNameLst>
                                      </p:cBhvr>
                                      <p:to>
                                        <p:strVal val="visible"/>
                                      </p:to>
                                    </p:set>
                                    <p:animEffect transition="in" filter="dissolve">
                                      <p:cBhvr>
                                        <p:cTn id="18" dur="500"/>
                                        <p:tgtEl>
                                          <p:spTgt spid="339">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39">
                                            <p:txEl>
                                              <p:pRg st="5" end="5"/>
                                            </p:txEl>
                                          </p:spTgt>
                                        </p:tgtEl>
                                        <p:attrNameLst>
                                          <p:attrName>style.visibility</p:attrName>
                                        </p:attrNameLst>
                                      </p:cBhvr>
                                      <p:to>
                                        <p:strVal val="visible"/>
                                      </p:to>
                                    </p:set>
                                    <p:animEffect transition="in" filter="dissolve">
                                      <p:cBhvr>
                                        <p:cTn id="21" dur="500"/>
                                        <p:tgtEl>
                                          <p:spTgt spid="339">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39">
                                            <p:txEl>
                                              <p:pRg st="6" end="6"/>
                                            </p:txEl>
                                          </p:spTgt>
                                        </p:tgtEl>
                                        <p:attrNameLst>
                                          <p:attrName>style.visibility</p:attrName>
                                        </p:attrNameLst>
                                      </p:cBhvr>
                                      <p:to>
                                        <p:strVal val="visible"/>
                                      </p:to>
                                    </p:set>
                                    <p:animEffect transition="in" filter="dissolve">
                                      <p:cBhvr>
                                        <p:cTn id="24" dur="500"/>
                                        <p:tgtEl>
                                          <p:spTgt spid="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833" name="Google Shape;1833;p51"/>
          <p:cNvSpPr txBox="1">
            <a:spLocks noGrp="1"/>
          </p:cNvSpPr>
          <p:nvPr>
            <p:ph type="title"/>
          </p:nvPr>
        </p:nvSpPr>
        <p:spPr>
          <a:xfrm>
            <a:off x="1162755" y="1362931"/>
            <a:ext cx="7746600" cy="551100"/>
          </a:xfrm>
          <a:prstGeom prst="rect">
            <a:avLst/>
          </a:prstGeom>
        </p:spPr>
        <p:txBody>
          <a:bodyPr spcFirstLastPara="1" wrap="square" lIns="91425" tIns="91425" rIns="91425" bIns="91425" anchor="t" anchorCtr="0">
            <a:noAutofit/>
          </a:bodyPr>
          <a:lstStyle/>
          <a:p>
            <a:r>
              <a:rPr lang="en-US" sz="4000" dirty="0"/>
              <a:t>MAIN FINDINGS </a:t>
            </a:r>
            <a:endParaRPr sz="4000" dirty="0"/>
          </a:p>
        </p:txBody>
      </p:sp>
      <p:sp>
        <p:nvSpPr>
          <p:cNvPr id="5" name="Google Shape;309;p27">
            <a:extLst>
              <a:ext uri="{FF2B5EF4-FFF2-40B4-BE49-F238E27FC236}">
                <a16:creationId xmlns:a16="http://schemas.microsoft.com/office/drawing/2014/main" id="{29BC38A1-4CF5-7641-88CD-B0817191FC58}"/>
              </a:ext>
            </a:extLst>
          </p:cNvPr>
          <p:cNvSpPr txBox="1">
            <a:spLocks/>
          </p:cNvSpPr>
          <p:nvPr/>
        </p:nvSpPr>
        <p:spPr>
          <a:xfrm>
            <a:off x="1162756" y="2261507"/>
            <a:ext cx="7282545"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eaLnBrk="1" fontAlgn="auto" hangingPunct="1">
              <a:buFont typeface="Arial" panose="020B0604020202020204" pitchFamily="34" charset="0"/>
              <a:buChar char="•"/>
            </a:pPr>
            <a:r>
              <a:rPr lang="en-US" sz="1800" kern="0" dirty="0"/>
              <a:t>Researchers found that 3- to 12-year-old transgender children showed strong identification with their current gender and showed strong preferences for toys, clothing, etc., typically associated with their current gender, not their assigned sex. </a:t>
            </a:r>
            <a:endParaRPr lang="en-US" sz="18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endParaRPr lang="en-US" sz="18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kern="0" dirty="0"/>
              <a:t>The magnitude of their identification and preferences was unrelated to how long they had lived as their current gender.</a:t>
            </a:r>
            <a:endParaRPr lang="en-US" sz="18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endParaRPr lang="en-US" sz="18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kern="0" dirty="0"/>
              <a:t>Transgender children’s identities and preferences generally did not differ from their same-gender cisgender peers.</a:t>
            </a:r>
            <a:endParaRPr lang="en-US" sz="1800" kern="0" dirty="0">
              <a:solidFill>
                <a:srgbClr val="241F29"/>
              </a:solidFill>
              <a:latin typeface="Abel" panose="02000506030000020004" pitchFamily="2" charset="0"/>
              <a:cs typeface="Calibri" panose="020F0502020204030204" pitchFamily="34" charset="0"/>
            </a:endParaRPr>
          </a:p>
        </p:txBody>
      </p:sp>
      <p:sp>
        <p:nvSpPr>
          <p:cNvPr id="6" name="Google Shape;309;p27">
            <a:extLst>
              <a:ext uri="{FF2B5EF4-FFF2-40B4-BE49-F238E27FC236}">
                <a16:creationId xmlns:a16="http://schemas.microsoft.com/office/drawing/2014/main" id="{714EABB4-B7E5-BB49-9DDA-B47B3C375F8C}"/>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1080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76B37-70AE-1742-9F62-1FB5DDEF241F}"/>
              </a:ext>
            </a:extLst>
          </p:cNvPr>
          <p:cNvPicPr>
            <a:picLocks noChangeAspect="1"/>
          </p:cNvPicPr>
          <p:nvPr/>
        </p:nvPicPr>
        <p:blipFill>
          <a:blip r:embed="rId3"/>
          <a:stretch>
            <a:fillRect/>
          </a:stretch>
        </p:blipFill>
        <p:spPr>
          <a:xfrm>
            <a:off x="1081689" y="1746250"/>
            <a:ext cx="7416800" cy="3365500"/>
          </a:xfrm>
          <a:prstGeom prst="rect">
            <a:avLst/>
          </a:prstGeom>
        </p:spPr>
      </p:pic>
    </p:spTree>
    <p:extLst>
      <p:ext uri="{BB962C8B-B14F-4D97-AF65-F5344CB8AC3E}">
        <p14:creationId xmlns:p14="http://schemas.microsoft.com/office/powerpoint/2010/main" val="42634347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D85E246B-9699-C44A-8F23-768EE0356BE2}"/>
              </a:ext>
            </a:extLst>
          </p:cNvPr>
          <p:cNvPicPr>
            <a:picLocks noChangeAspect="1"/>
          </p:cNvPicPr>
          <p:nvPr/>
        </p:nvPicPr>
        <p:blipFill>
          <a:blip r:embed="rId2"/>
          <a:stretch>
            <a:fillRect/>
          </a:stretch>
        </p:blipFill>
        <p:spPr>
          <a:xfrm>
            <a:off x="631841" y="857250"/>
            <a:ext cx="3775278" cy="5143500"/>
          </a:xfrm>
          <a:prstGeom prst="rect">
            <a:avLst/>
          </a:prstGeom>
        </p:spPr>
      </p:pic>
      <p:sp>
        <p:nvSpPr>
          <p:cNvPr id="5" name="Rectangle 4">
            <a:extLst>
              <a:ext uri="{FF2B5EF4-FFF2-40B4-BE49-F238E27FC236}">
                <a16:creationId xmlns:a16="http://schemas.microsoft.com/office/drawing/2014/main" id="{90FEDA43-60AC-3143-A3FD-D8112F055854}"/>
              </a:ext>
            </a:extLst>
          </p:cNvPr>
          <p:cNvSpPr/>
          <p:nvPr/>
        </p:nvSpPr>
        <p:spPr>
          <a:xfrm>
            <a:off x="4736882" y="1221907"/>
            <a:ext cx="3934152" cy="3262432"/>
          </a:xfrm>
          <a:prstGeom prst="rect">
            <a:avLst/>
          </a:prstGeom>
        </p:spPr>
        <p:txBody>
          <a:bodyPr wrap="square">
            <a:spAutoFit/>
          </a:bodyPr>
          <a:lstStyle/>
          <a:p>
            <a:pPr marL="285750" indent="-285750" eaLnBrk="1" fontAlgn="auto" hangingPunct="1">
              <a:spcBef>
                <a:spcPts val="0"/>
              </a:spcBef>
              <a:spcAft>
                <a:spcPts val="0"/>
              </a:spcAft>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Density plots depicting distributions of girls’ and boys’ responses on each child measure across the 3 participant groups. </a:t>
            </a:r>
          </a:p>
          <a:p>
            <a:pPr marL="285750" indent="-285750" eaLnBrk="1" fontAlgn="auto" hangingPunct="1">
              <a:spcBef>
                <a:spcPts val="0"/>
              </a:spcBef>
              <a:spcAft>
                <a:spcPts val="0"/>
              </a:spcAft>
              <a:buClr>
                <a:srgbClr val="000000"/>
              </a:buClr>
              <a:buFont typeface="Arial" panose="020B0604020202020204" pitchFamily="34" charset="0"/>
              <a:buChar char="•"/>
            </a:pPr>
            <a:endParaRPr lang="en-US" sz="1600" kern="0" dirty="0">
              <a:solidFill>
                <a:srgbClr val="000000"/>
              </a:solidFill>
              <a:latin typeface="Abel" panose="02000506030000020004" pitchFamily="2" charset="0"/>
              <a:cs typeface="Arial"/>
              <a:sym typeface="Arial"/>
            </a:endParaRPr>
          </a:p>
          <a:p>
            <a:pPr marL="285750" indent="-285750" eaLnBrk="1" fontAlgn="auto" hangingPunct="1">
              <a:spcBef>
                <a:spcPts val="0"/>
              </a:spcBef>
              <a:spcAft>
                <a:spcPts val="0"/>
              </a:spcAft>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Higher scores on the x axis indicate greater identification/association with girls; lower scores on the x axis indicate greater identification/association with boys. </a:t>
            </a:r>
          </a:p>
          <a:p>
            <a:pPr marL="285750" indent="-285750" eaLnBrk="1" fontAlgn="auto" hangingPunct="1">
              <a:spcBef>
                <a:spcPts val="0"/>
              </a:spcBef>
              <a:spcAft>
                <a:spcPts val="0"/>
              </a:spcAft>
              <a:buClr>
                <a:srgbClr val="000000"/>
              </a:buClr>
              <a:buFont typeface="Arial" panose="020B0604020202020204" pitchFamily="34" charset="0"/>
              <a:buChar char="•"/>
            </a:pPr>
            <a:endParaRPr lang="en-US" sz="1400" kern="0" dirty="0">
              <a:solidFill>
                <a:srgbClr val="000000"/>
              </a:solidFill>
              <a:latin typeface="Abel" panose="02000506030000020004" pitchFamily="2" charset="0"/>
              <a:cs typeface="Arial"/>
              <a:sym typeface="Arial"/>
            </a:endParaRPr>
          </a:p>
          <a:p>
            <a:pPr marL="285750" indent="-285750" eaLnBrk="1" fontAlgn="auto" hangingPunct="1">
              <a:spcBef>
                <a:spcPts val="0"/>
              </a:spcBef>
              <a:spcAft>
                <a:spcPts val="0"/>
              </a:spcAft>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Vertical dotted lines in graphs represent means.</a:t>
            </a:r>
          </a:p>
        </p:txBody>
      </p:sp>
      <p:sp>
        <p:nvSpPr>
          <p:cNvPr id="6" name="Google Shape;309;p27">
            <a:extLst>
              <a:ext uri="{FF2B5EF4-FFF2-40B4-BE49-F238E27FC236}">
                <a16:creationId xmlns:a16="http://schemas.microsoft.com/office/drawing/2014/main" id="{51A3D275-7FB1-EE42-969F-79A0A1BCE8AA}"/>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2659746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Equality and Fundamental Rights by Slidesgo">
  <a:themeElements>
    <a:clrScheme name="Simple Light">
      <a:dk1>
        <a:srgbClr val="241F29"/>
      </a:dk1>
      <a:lt1>
        <a:srgbClr val="FFEBEB"/>
      </a:lt1>
      <a:dk2>
        <a:srgbClr val="EA1A63"/>
      </a:dk2>
      <a:lt2>
        <a:srgbClr val="FF8C64"/>
      </a:lt2>
      <a:accent1>
        <a:srgbClr val="FFA731"/>
      </a:accent1>
      <a:accent2>
        <a:srgbClr val="00AE3F"/>
      </a:accent2>
      <a:accent3>
        <a:srgbClr val="3B67E2"/>
      </a:accent3>
      <a:accent4>
        <a:srgbClr val="793DD8"/>
      </a:accent4>
      <a:accent5>
        <a:srgbClr val="C66D58"/>
      </a:accent5>
      <a:accent6>
        <a:srgbClr val="FFFFFF"/>
      </a:accent6>
      <a:hlink>
        <a:srgbClr val="24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4849</TotalTime>
  <Words>7301</Words>
  <Application>Microsoft Office PowerPoint</Application>
  <PresentationFormat>On-screen Show (4:3)</PresentationFormat>
  <Paragraphs>803</Paragraphs>
  <Slides>103</Slides>
  <Notes>61</Notes>
  <HiddenSlides>65</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103</vt:i4>
      </vt:variant>
    </vt:vector>
  </HeadingPairs>
  <TitlesOfParts>
    <vt:vector size="121" baseType="lpstr">
      <vt:lpstr>Abel</vt:lpstr>
      <vt:lpstr>Arial</vt:lpstr>
      <vt:lpstr>Brush Script MT</vt:lpstr>
      <vt:lpstr>Calibri</vt:lpstr>
      <vt:lpstr>Constantia</vt:lpstr>
      <vt:lpstr>Corbel</vt:lpstr>
      <vt:lpstr>Franklin Gothic Book</vt:lpstr>
      <vt:lpstr>Passion One</vt:lpstr>
      <vt:lpstr>Proxima Nova</vt:lpstr>
      <vt:lpstr>Proxima Nova Semibold</vt:lpstr>
      <vt:lpstr>Rage Italic</vt:lpstr>
      <vt:lpstr>Wingdings</vt:lpstr>
      <vt:lpstr>Wingdings 2</vt:lpstr>
      <vt:lpstr>Wingdings 3</vt:lpstr>
      <vt:lpstr>Module</vt:lpstr>
      <vt:lpstr>Pushpin</vt:lpstr>
      <vt:lpstr>Equality and Fundamental Rights by Slidesgo</vt:lpstr>
      <vt:lpstr>Slidesgo Final Pages</vt:lpstr>
      <vt:lpstr>Advanced  Developmental  Psychology</vt:lpstr>
      <vt:lpstr>Parenting and identity</vt:lpstr>
      <vt:lpstr>First, some stats . . .</vt:lpstr>
      <vt:lpstr>Parental Divorce and Children’s Adjustment </vt:lpstr>
      <vt:lpstr>Primary Aim: Review the links between parental divorce and children’s long- and short-term adjustment</vt:lpstr>
      <vt:lpstr>Previous Methodological Concerns . . .</vt:lpstr>
      <vt:lpstr>Divorce and Adjustment</vt:lpstr>
      <vt:lpstr>Moderators</vt:lpstr>
      <vt:lpstr>Mediators</vt:lpstr>
      <vt:lpstr>Complicating Factors</vt:lpstr>
      <vt:lpstr>Long-term issues</vt:lpstr>
      <vt:lpstr>Subsequent divorce</vt:lpstr>
      <vt:lpstr>Lansford (2009) – Parental Divorce</vt:lpstr>
      <vt:lpstr>Legal Issues</vt:lpstr>
      <vt:lpstr>Protecting Children From the Consequences of Divorce: A Longitudinal Study of the Effects of Parenting on Children’s Coping</vt:lpstr>
      <vt:lpstr>PowerPoint Presentation</vt:lpstr>
      <vt:lpstr>Sample</vt:lpstr>
      <vt:lpstr>Measures</vt:lpstr>
      <vt:lpstr>Measures</vt:lpstr>
      <vt:lpstr>Maternal&gt;paternal supportiveness</vt:lpstr>
      <vt:lpstr>Fathers’ supportiveness buffers mothers’ unsupportiveness</vt:lpstr>
      <vt:lpstr>Maternal supportiveness mattered more when paternal supportiveness lower</vt:lpstr>
      <vt:lpstr>Negative interaction effect</vt:lpstr>
      <vt:lpstr>Hypothesis: Paternal supportiveness matters most when maternal supportiveness is 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Crowl, Ahn &amp; Baker (2008)</vt:lpstr>
      <vt:lpstr>Crowl, Ahn &amp; Baker (2008)</vt:lpstr>
      <vt:lpstr>Same-Sex parents and adjustment in  adolescence (Wainright et al., 2004)</vt:lpstr>
      <vt:lpstr>Family structure effects</vt:lpstr>
      <vt:lpstr>Crowl, Ahn &amp; Baker (2008)</vt:lpstr>
      <vt:lpstr>Associations with Family Functioning Variables</vt:lpstr>
      <vt:lpstr>Generalizability of findings:</vt:lpstr>
      <vt:lpstr>2014 UK Study</vt:lpstr>
      <vt:lpstr>Coparenting Among Lesbian, Gay, and Heterosexual Couples: Associations With Adopted Children’s Outcomes</vt:lpstr>
      <vt:lpstr>Coparenting </vt:lpstr>
      <vt:lpstr>Why is coparenting important?</vt:lpstr>
      <vt:lpstr>Lesbian and Gay Couples </vt:lpstr>
      <vt:lpstr>Coparenting, division of labor,  and child adjustment </vt:lpstr>
      <vt:lpstr>The current study</vt:lpstr>
      <vt:lpstr>The current study</vt:lpstr>
      <vt:lpstr>Methods</vt:lpstr>
      <vt:lpstr>Methods</vt:lpstr>
      <vt:lpstr>Methods</vt:lpstr>
      <vt:lpstr>Hypotheses</vt:lpstr>
      <vt:lpstr>Hypotheses </vt:lpstr>
      <vt:lpstr>Division of Child-Care Labor Reports</vt:lpstr>
      <vt:lpstr>Observations of coparenting</vt:lpstr>
      <vt:lpstr>PowerPoint Presentation</vt:lpstr>
      <vt:lpstr>PowerPoint Presentation</vt:lpstr>
      <vt:lpstr>Discussion Questions</vt:lpstr>
      <vt:lpstr>PowerPoint Presentation</vt:lpstr>
      <vt:lpstr>Co-parenting: What is it?</vt:lpstr>
      <vt:lpstr>Co-parenting: Why is it important?</vt:lpstr>
      <vt:lpstr>Division of Labor &amp; Child Adjustment</vt:lpstr>
      <vt:lpstr>Gaps in the research</vt:lpstr>
      <vt:lpstr>Recruitment</vt:lpstr>
      <vt:lpstr>Division of Labor and Parenting Competence</vt:lpstr>
      <vt:lpstr>Coparenting</vt:lpstr>
      <vt:lpstr>Child Adjustment: Parent and Teacher / Caregiver Reports</vt:lpstr>
      <vt:lpstr>HLM for Nested Model</vt:lpstr>
      <vt:lpstr>Comparisons of Heterosexual, Lesbian, and Gay Couples</vt:lpstr>
      <vt:lpstr>Relationships Among Child Adjustment, Division of Labor, and Coparenting</vt:lpstr>
      <vt:lpstr>Relationships Among Child Adjustment, Division of Labor, and Coparenting</vt:lpstr>
      <vt:lpstr>The Big Picture</vt:lpstr>
      <vt:lpstr>Importance for Adoptive Couples</vt:lpstr>
      <vt:lpstr>Discussion Questions</vt:lpstr>
      <vt:lpstr>Adoptive Gay Father Families: Parent–Child Relationships and Children's Psychological Adjustment</vt:lpstr>
      <vt:lpstr>Little is known about gay fathers families</vt:lpstr>
      <vt:lpstr>Social Climate</vt:lpstr>
      <vt:lpstr>Hypotheses</vt:lpstr>
      <vt:lpstr>Method</vt:lpstr>
      <vt:lpstr>Procedure</vt:lpstr>
      <vt:lpstr>Procedure</vt:lpstr>
      <vt:lpstr>Results</vt:lpstr>
      <vt:lpstr>Gay fathers compared to heterosexual families</vt:lpstr>
      <vt:lpstr>Higher rates of externalizing problems in heterosexual families (according to parents) </vt:lpstr>
      <vt:lpstr>Conclusion</vt:lpstr>
      <vt:lpstr>PowerPoint Presentation</vt:lpstr>
      <vt:lpstr>Background</vt:lpstr>
      <vt:lpstr>Background</vt:lpstr>
      <vt:lpstr>Methods</vt:lpstr>
      <vt:lpstr>Results</vt:lpstr>
      <vt:lpstr>Comparisons between the 2 groups</vt:lpstr>
      <vt:lpstr>Conclusion</vt:lpstr>
      <vt:lpstr>Discussion</vt:lpstr>
      <vt:lpstr>PowerPoint Presentation</vt:lpstr>
      <vt:lpstr>PowerPoint Presentation</vt:lpstr>
      <vt:lpstr>PowerPoint Presentation</vt:lpstr>
      <vt:lpstr>MAIN FINDINGS </vt:lpstr>
      <vt:lpstr>PowerPoint Presentation</vt:lpstr>
      <vt:lpstr>PowerPoint Presentation</vt:lpstr>
      <vt:lpstr>PowerPoint Presentation</vt:lpstr>
      <vt:lpstr>SIGNIFICANCE </vt:lpstr>
      <vt:lpstr>DISCUSSION QUESTIONS </vt:lpstr>
      <vt:lpstr>PowerPoint Presentation</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Messinger, Daniel S., Ph.D.</cp:lastModifiedBy>
  <cp:revision>259</cp:revision>
  <cp:lastPrinted>2013-03-28T13:33:45Z</cp:lastPrinted>
  <dcterms:created xsi:type="dcterms:W3CDTF">2007-01-11T16:44:21Z</dcterms:created>
  <dcterms:modified xsi:type="dcterms:W3CDTF">2022-04-18T10:37:13Z</dcterms:modified>
</cp:coreProperties>
</file>