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theme/themeOverride6.xml" ContentType="application/vnd.openxmlformats-officedocument.themeOverride+xml"/>
  <Override PartName="/ppt/notesSlides/notesSlide13.xml" ContentType="application/vnd.openxmlformats-officedocument.presentationml.notesSlide+xml"/>
  <Override PartName="/ppt/theme/themeOverride7.xml" ContentType="application/vnd.openxmlformats-officedocument.themeOverride+xml"/>
  <Override PartName="/ppt/notesSlides/notesSlide14.xml" ContentType="application/vnd.openxmlformats-officedocument.presentationml.notesSlide+xml"/>
  <Override PartName="/ppt/theme/themeOverride8.xml" ContentType="application/vnd.openxmlformats-officedocument.themeOverride+xml"/>
  <Override PartName="/ppt/notesSlides/notesSlide15.xml" ContentType="application/vnd.openxmlformats-officedocument.presentationml.notesSlide+xml"/>
  <Override PartName="/ppt/theme/themeOverride9.xml" ContentType="application/vnd.openxmlformats-officedocument.themeOverride+xml"/>
  <Override PartName="/ppt/notesSlides/notesSlide16.xml" ContentType="application/vnd.openxmlformats-officedocument.presentationml.notesSlide+xml"/>
  <Override PartName="/ppt/theme/themeOverride10.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heme/themeOverride11.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heme/themeOverride12.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heme/themeOverride13.xml" ContentType="application/vnd.openxmlformats-officedocument.themeOverr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heme/themeOverride14.xml" ContentType="application/vnd.openxmlformats-officedocument.themeOverride+xml"/>
  <Override PartName="/ppt/notesSlides/notesSlide86.xml" ContentType="application/vnd.openxmlformats-officedocument.presentationml.notesSlide+xml"/>
  <Override PartName="/ppt/theme/themeOverride15.xml" ContentType="application/vnd.openxmlformats-officedocument.themeOverride+xml"/>
  <Override PartName="/ppt/notesSlides/notesSlide87.xml" ContentType="application/vnd.openxmlformats-officedocument.presentationml.notesSlide+xml"/>
  <Override PartName="/ppt/theme/themeOverride16.xml" ContentType="application/vnd.openxmlformats-officedocument.themeOverride+xml"/>
  <Override PartName="/ppt/notesSlides/notesSlide88.xml" ContentType="application/vnd.openxmlformats-officedocument.presentationml.notesSlide+xml"/>
  <Override PartName="/ppt/theme/themeOverride17.xml" ContentType="application/vnd.openxmlformats-officedocument.themeOverride+xml"/>
  <Override PartName="/ppt/notesSlides/notesSlide89.xml" ContentType="application/vnd.openxmlformats-officedocument.presentationml.notesSlide+xml"/>
  <Override PartName="/ppt/theme/themeOverride18.xml" ContentType="application/vnd.openxmlformats-officedocument.themeOverride+xml"/>
  <Override PartName="/ppt/notesSlides/notesSlide90.xml" ContentType="application/vnd.openxmlformats-officedocument.presentationml.notesSlide+xml"/>
  <Override PartName="/ppt/theme/themeOverride19.xml" ContentType="application/vnd.openxmlformats-officedocument.themeOverride+xml"/>
  <Override PartName="/ppt/notesSlides/notesSlide91.xml" ContentType="application/vnd.openxmlformats-officedocument.presentationml.notesSlide+xml"/>
  <Override PartName="/ppt/theme/themeOverride20.xml" ContentType="application/vnd.openxmlformats-officedocument.themeOverride+xml"/>
  <Override PartName="/ppt/notesSlides/notesSlide92.xml" ContentType="application/vnd.openxmlformats-officedocument.presentationml.notesSlide+xml"/>
  <Override PartName="/ppt/theme/themeOverride21.xml" ContentType="application/vnd.openxmlformats-officedocument.themeOverride+xml"/>
  <Override PartName="/ppt/notesSlides/notesSlide93.xml" ContentType="application/vnd.openxmlformats-officedocument.presentationml.notesSlide+xml"/>
  <Override PartName="/ppt/theme/themeOverride22.xml" ContentType="application/vnd.openxmlformats-officedocument.themeOverride+xml"/>
  <Override PartName="/ppt/notesSlides/notesSlide94.xml" ContentType="application/vnd.openxmlformats-officedocument.presentationml.notesSlide+xml"/>
  <Override PartName="/ppt/theme/themeOverride23.xml" ContentType="application/vnd.openxmlformats-officedocument.themeOverride+xml"/>
  <Override PartName="/ppt/notesSlides/notesSlide95.xml" ContentType="application/vnd.openxmlformats-officedocument.presentationml.notesSlide+xml"/>
  <Override PartName="/ppt/theme/themeOverride24.xml" ContentType="application/vnd.openxmlformats-officedocument.themeOverride+xml"/>
  <Override PartName="/ppt/notesSlides/notesSlide96.xml" ContentType="application/vnd.openxmlformats-officedocument.presentationml.notesSlide+xml"/>
  <Override PartName="/ppt/theme/themeOverride25.xml" ContentType="application/vnd.openxmlformats-officedocument.themeOverride+xml"/>
  <Override PartName="/ppt/notesSlides/notesSlide97.xml" ContentType="application/vnd.openxmlformats-officedocument.presentationml.notesSlide+xml"/>
  <Override PartName="/ppt/theme/themeOverride26.xml" ContentType="application/vnd.openxmlformats-officedocument.themeOverride+xml"/>
  <Override PartName="/ppt/notesSlides/notesSlide98.xml" ContentType="application/vnd.openxmlformats-officedocument.presentationml.notesSlide+xml"/>
  <Override PartName="/ppt/theme/themeOverride27.xml" ContentType="application/vnd.openxmlformats-officedocument.themeOverride+xml"/>
  <Override PartName="/ppt/notesSlides/notesSlide99.xml" ContentType="application/vnd.openxmlformats-officedocument.presentationml.notesSlide+xml"/>
  <Override PartName="/ppt/theme/themeOverride28.xml" ContentType="application/vnd.openxmlformats-officedocument.themeOverride+xml"/>
  <Override PartName="/ppt/notesSlides/notesSlide100.xml" ContentType="application/vnd.openxmlformats-officedocument.presentationml.notesSlide+xml"/>
  <Override PartName="/ppt/theme/themeOverride29.xml" ContentType="application/vnd.openxmlformats-officedocument.themeOverride+xml"/>
  <Override PartName="/ppt/notesSlides/notesSlide101.xml" ContentType="application/vnd.openxmlformats-officedocument.presentationml.notesSlide+xml"/>
  <Override PartName="/ppt/theme/themeOverride30.xml" ContentType="application/vnd.openxmlformats-officedocument.themeOverride+xml"/>
  <Override PartName="/ppt/notesSlides/notesSlide102.xml" ContentType="application/vnd.openxmlformats-officedocument.presentationml.notesSlide+xml"/>
  <Override PartName="/ppt/theme/themeOverride31.xml" ContentType="application/vnd.openxmlformats-officedocument.themeOverride+xml"/>
  <Override PartName="/ppt/notesSlides/notesSlide103.xml" ContentType="application/vnd.openxmlformats-officedocument.presentationml.notesSlide+xml"/>
  <Override PartName="/ppt/theme/themeOverride32.xml" ContentType="application/vnd.openxmlformats-officedocument.themeOverride+xml"/>
  <Override PartName="/ppt/notesSlides/notesSlide104.xml" ContentType="application/vnd.openxmlformats-officedocument.presentationml.notesSlide+xml"/>
  <Override PartName="/ppt/theme/themeOverride33.xml" ContentType="application/vnd.openxmlformats-officedocument.themeOverr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 id="2147484035" r:id="rId2"/>
  </p:sldMasterIdLst>
  <p:notesMasterIdLst>
    <p:notesMasterId r:id="rId130"/>
  </p:notesMasterIdLst>
  <p:handoutMasterIdLst>
    <p:handoutMasterId r:id="rId131"/>
  </p:handoutMasterIdLst>
  <p:sldIdLst>
    <p:sldId id="668" r:id="rId3"/>
    <p:sldId id="590" r:id="rId4"/>
    <p:sldId id="620" r:id="rId5"/>
    <p:sldId id="623" r:id="rId6"/>
    <p:sldId id="622" r:id="rId7"/>
    <p:sldId id="624" r:id="rId8"/>
    <p:sldId id="660" r:id="rId9"/>
    <p:sldId id="672" r:id="rId10"/>
    <p:sldId id="625" r:id="rId11"/>
    <p:sldId id="674" r:id="rId12"/>
    <p:sldId id="626" r:id="rId13"/>
    <p:sldId id="628" r:id="rId14"/>
    <p:sldId id="630" r:id="rId15"/>
    <p:sldId id="631" r:id="rId16"/>
    <p:sldId id="632" r:id="rId17"/>
    <p:sldId id="633" r:id="rId18"/>
    <p:sldId id="634" r:id="rId19"/>
    <p:sldId id="664" r:id="rId20"/>
    <p:sldId id="636" r:id="rId21"/>
    <p:sldId id="675" r:id="rId22"/>
    <p:sldId id="642" r:id="rId23"/>
    <p:sldId id="643" r:id="rId24"/>
    <p:sldId id="644" r:id="rId25"/>
    <p:sldId id="645" r:id="rId26"/>
    <p:sldId id="646" r:id="rId27"/>
    <p:sldId id="647" r:id="rId28"/>
    <p:sldId id="648" r:id="rId29"/>
    <p:sldId id="649" r:id="rId30"/>
    <p:sldId id="650" r:id="rId31"/>
    <p:sldId id="651" r:id="rId32"/>
    <p:sldId id="652" r:id="rId33"/>
    <p:sldId id="653" r:id="rId34"/>
    <p:sldId id="654" r:id="rId35"/>
    <p:sldId id="655" r:id="rId36"/>
    <p:sldId id="607" r:id="rId37"/>
    <p:sldId id="608" r:id="rId38"/>
    <p:sldId id="611" r:id="rId39"/>
    <p:sldId id="613" r:id="rId40"/>
    <p:sldId id="615" r:id="rId41"/>
    <p:sldId id="616" r:id="rId42"/>
    <p:sldId id="663" r:id="rId43"/>
    <p:sldId id="618" r:id="rId44"/>
    <p:sldId id="659" r:id="rId45"/>
    <p:sldId id="567" r:id="rId46"/>
    <p:sldId id="535" r:id="rId47"/>
    <p:sldId id="536" r:id="rId48"/>
    <p:sldId id="537" r:id="rId49"/>
    <p:sldId id="538" r:id="rId50"/>
    <p:sldId id="539" r:id="rId51"/>
    <p:sldId id="541" r:id="rId52"/>
    <p:sldId id="544" r:id="rId53"/>
    <p:sldId id="546" r:id="rId54"/>
    <p:sldId id="548" r:id="rId55"/>
    <p:sldId id="549" r:id="rId56"/>
    <p:sldId id="551" r:id="rId57"/>
    <p:sldId id="656" r:id="rId58"/>
    <p:sldId id="657" r:id="rId59"/>
    <p:sldId id="669" r:id="rId60"/>
    <p:sldId id="488" r:id="rId61"/>
    <p:sldId id="489" r:id="rId62"/>
    <p:sldId id="490" r:id="rId63"/>
    <p:sldId id="670" r:id="rId64"/>
    <p:sldId id="492" r:id="rId65"/>
    <p:sldId id="510" r:id="rId66"/>
    <p:sldId id="511" r:id="rId67"/>
    <p:sldId id="671" r:id="rId68"/>
    <p:sldId id="591" r:id="rId69"/>
    <p:sldId id="592" r:id="rId70"/>
    <p:sldId id="593" r:id="rId71"/>
    <p:sldId id="594" r:id="rId72"/>
    <p:sldId id="595" r:id="rId73"/>
    <p:sldId id="596" r:id="rId74"/>
    <p:sldId id="570" r:id="rId75"/>
    <p:sldId id="512" r:id="rId76"/>
    <p:sldId id="513" r:id="rId77"/>
    <p:sldId id="514" r:id="rId78"/>
    <p:sldId id="515" r:id="rId79"/>
    <p:sldId id="516" r:id="rId80"/>
    <p:sldId id="517" r:id="rId81"/>
    <p:sldId id="518" r:id="rId82"/>
    <p:sldId id="534" r:id="rId83"/>
    <p:sldId id="520" r:id="rId84"/>
    <p:sldId id="521" r:id="rId85"/>
    <p:sldId id="522" r:id="rId86"/>
    <p:sldId id="523" r:id="rId87"/>
    <p:sldId id="524" r:id="rId88"/>
    <p:sldId id="525" r:id="rId89"/>
    <p:sldId id="526" r:id="rId90"/>
    <p:sldId id="527" r:id="rId91"/>
    <p:sldId id="529" r:id="rId92"/>
    <p:sldId id="528" r:id="rId93"/>
    <p:sldId id="530" r:id="rId94"/>
    <p:sldId id="531" r:id="rId95"/>
    <p:sldId id="532" r:id="rId96"/>
    <p:sldId id="585" r:id="rId97"/>
    <p:sldId id="586" r:id="rId98"/>
    <p:sldId id="588" r:id="rId99"/>
    <p:sldId id="589" r:id="rId100"/>
    <p:sldId id="665" r:id="rId101"/>
    <p:sldId id="666" r:id="rId102"/>
    <p:sldId id="667" r:id="rId103"/>
    <p:sldId id="584" r:id="rId104"/>
    <p:sldId id="431" r:id="rId105"/>
    <p:sldId id="509" r:id="rId106"/>
    <p:sldId id="394" r:id="rId107"/>
    <p:sldId id="432" r:id="rId108"/>
    <p:sldId id="433" r:id="rId109"/>
    <p:sldId id="434" r:id="rId110"/>
    <p:sldId id="435" r:id="rId111"/>
    <p:sldId id="397" r:id="rId112"/>
    <p:sldId id="436" r:id="rId113"/>
    <p:sldId id="437" r:id="rId114"/>
    <p:sldId id="398" r:id="rId115"/>
    <p:sldId id="400" r:id="rId116"/>
    <p:sldId id="438" r:id="rId117"/>
    <p:sldId id="401" r:id="rId118"/>
    <p:sldId id="402" r:id="rId119"/>
    <p:sldId id="439" r:id="rId120"/>
    <p:sldId id="403" r:id="rId121"/>
    <p:sldId id="410" r:id="rId122"/>
    <p:sldId id="411" r:id="rId123"/>
    <p:sldId id="412" r:id="rId124"/>
    <p:sldId id="413" r:id="rId125"/>
    <p:sldId id="414" r:id="rId126"/>
    <p:sldId id="491" r:id="rId127"/>
    <p:sldId id="494" r:id="rId128"/>
    <p:sldId id="495" r:id="rId12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80098" autoAdjust="0"/>
  </p:normalViewPr>
  <p:slideViewPr>
    <p:cSldViewPr>
      <p:cViewPr varScale="1">
        <p:scale>
          <a:sx n="65" d="100"/>
          <a:sy n="65" d="100"/>
        </p:scale>
        <p:origin x="1711" y="45"/>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Mothers</c:v>
                </c:pt>
              </c:strCache>
            </c:strRef>
          </c:tx>
          <c:dPt>
            <c:idx val="0"/>
            <c:bubble3D val="0"/>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c:spPr>
            <c:extLst>
              <c:ext xmlns:c16="http://schemas.microsoft.com/office/drawing/2014/chart" uri="{C3380CC4-5D6E-409C-BE32-E72D297353CC}">
                <c16:uniqueId val="{00000001-2FEA-43DE-AD8F-F1639442CE82}"/>
              </c:ext>
            </c:extLst>
          </c:dPt>
          <c:dPt>
            <c:idx val="1"/>
            <c:bubble3D val="0"/>
            <c:spPr>
              <a:gradFill rotWithShape="1">
                <a:gsLst>
                  <a:gs pos="0">
                    <a:schemeClr val="accent2">
                      <a:tint val="100000"/>
                      <a:shade val="85000"/>
                      <a:satMod val="100000"/>
                      <a:lumMod val="100000"/>
                    </a:schemeClr>
                  </a:gs>
                  <a:gs pos="100000">
                    <a:schemeClr val="accent2">
                      <a:tint val="90000"/>
                      <a:shade val="100000"/>
                      <a:satMod val="150000"/>
                      <a:lumMod val="100000"/>
                    </a:schemeClr>
                  </a:gs>
                </a:gsLst>
                <a:path path="circle">
                  <a:fillToRect l="100000" t="100000" r="100000" b="100000"/>
                </a:path>
              </a:gradFill>
              <a:ln>
                <a:noFill/>
              </a:ln>
              <a:effectLst/>
            </c:spPr>
            <c:extLst>
              <c:ext xmlns:c16="http://schemas.microsoft.com/office/drawing/2014/chart" uri="{C3380CC4-5D6E-409C-BE32-E72D297353CC}">
                <c16:uniqueId val="{00000003-2FEA-43DE-AD8F-F1639442CE82}"/>
              </c:ext>
            </c:extLst>
          </c:dPt>
          <c:dPt>
            <c:idx val="2"/>
            <c:bubble3D val="0"/>
            <c:spPr>
              <a:gradFill rotWithShape="1">
                <a:gsLst>
                  <a:gs pos="0">
                    <a:schemeClr val="accent3">
                      <a:tint val="100000"/>
                      <a:shade val="85000"/>
                      <a:satMod val="100000"/>
                      <a:lumMod val="100000"/>
                    </a:schemeClr>
                  </a:gs>
                  <a:gs pos="100000">
                    <a:schemeClr val="accent3">
                      <a:tint val="90000"/>
                      <a:shade val="100000"/>
                      <a:satMod val="150000"/>
                      <a:lumMod val="100000"/>
                    </a:schemeClr>
                  </a:gs>
                </a:gsLst>
                <a:path path="circle">
                  <a:fillToRect l="100000" t="100000" r="100000" b="100000"/>
                </a:path>
              </a:gradFill>
              <a:ln>
                <a:noFill/>
              </a:ln>
              <a:effectLst/>
            </c:spPr>
            <c:extLst>
              <c:ext xmlns:c16="http://schemas.microsoft.com/office/drawing/2014/chart" uri="{C3380CC4-5D6E-409C-BE32-E72D297353CC}">
                <c16:uniqueId val="{00000005-2FEA-43DE-AD8F-F1639442CE8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Spanking child &gt;2/wk</c:v>
                </c:pt>
                <c:pt idx="1">
                  <c:v>Spanking child &lt;1/wk</c:v>
                </c:pt>
                <c:pt idx="2">
                  <c:v>No Spanking</c:v>
                </c:pt>
              </c:strCache>
            </c:strRef>
          </c:cat>
          <c:val>
            <c:numRef>
              <c:f>Sheet1!$B$2:$B$4</c:f>
              <c:numCache>
                <c:formatCode>General</c:formatCode>
                <c:ptCount val="3"/>
                <c:pt idx="0">
                  <c:v>12.6</c:v>
                </c:pt>
                <c:pt idx="1">
                  <c:v>44.4</c:v>
                </c:pt>
                <c:pt idx="2">
                  <c:v>43</c:v>
                </c:pt>
              </c:numCache>
            </c:numRef>
          </c:val>
          <c:extLst>
            <c:ext xmlns:c16="http://schemas.microsoft.com/office/drawing/2014/chart" uri="{C3380CC4-5D6E-409C-BE32-E72D297353CC}">
              <c16:uniqueId val="{00000006-2FEA-43DE-AD8F-F1639442CE8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Mothers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93FA-4317-BDC4-09EFDEE97B1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93FA-4317-BDC4-09EFDEE97B1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93FA-4317-BDC4-09EFDEE97B1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Spanking child &gt;2/wk</c:v>
                </c:pt>
                <c:pt idx="1">
                  <c:v>Spanking child &lt;1/wk</c:v>
                </c:pt>
                <c:pt idx="2">
                  <c:v>No Spanking</c:v>
                </c:pt>
              </c:strCache>
            </c:strRef>
          </c:cat>
          <c:val>
            <c:numRef>
              <c:f>Sheet1!$B$2:$B$4</c:f>
              <c:numCache>
                <c:formatCode>General</c:formatCode>
                <c:ptCount val="3"/>
                <c:pt idx="0">
                  <c:v>5.5</c:v>
                </c:pt>
                <c:pt idx="1">
                  <c:v>46.6</c:v>
                </c:pt>
                <c:pt idx="2">
                  <c:v>47.9</c:v>
                </c:pt>
              </c:numCache>
            </c:numRef>
          </c:val>
          <c:extLst>
            <c:ext xmlns:c16="http://schemas.microsoft.com/office/drawing/2014/chart" uri="{C3380CC4-5D6E-409C-BE32-E72D297353CC}">
              <c16:uniqueId val="{00000006-93FA-4317-BDC4-09EFDEE97B10}"/>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Mothers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44C1-4E89-908B-49CF4C0AF70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44C1-4E89-908B-49CF4C0AF70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44C1-4E89-908B-49CF4C0AF70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Spanking child &gt;2/wk</c:v>
                </c:pt>
                <c:pt idx="1">
                  <c:v>Spanking child &lt;1/wk</c:v>
                </c:pt>
                <c:pt idx="2">
                  <c:v>No Spanking</c:v>
                </c:pt>
              </c:strCache>
            </c:strRef>
          </c:cat>
          <c:val>
            <c:numRef>
              <c:f>Sheet1!$B$2:$B$4</c:f>
              <c:numCache>
                <c:formatCode>General</c:formatCode>
                <c:ptCount val="3"/>
                <c:pt idx="0">
                  <c:v>7.3</c:v>
                </c:pt>
                <c:pt idx="1">
                  <c:v>33</c:v>
                </c:pt>
                <c:pt idx="2">
                  <c:v>59.7</c:v>
                </c:pt>
              </c:numCache>
            </c:numRef>
          </c:val>
          <c:extLst>
            <c:ext xmlns:c16="http://schemas.microsoft.com/office/drawing/2014/chart" uri="{C3380CC4-5D6E-409C-BE32-E72D297353CC}">
              <c16:uniqueId val="{00000006-44C1-4E89-908B-49CF4C0AF709}"/>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Mothers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561B-4A2B-8DDF-E20EEBFA721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561B-4A2B-8DDF-E20EEBFA721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561B-4A2B-8DDF-E20EEBFA721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Spanking child &gt;2/wk</c:v>
                </c:pt>
                <c:pt idx="1">
                  <c:v>Spanking child &lt;1/wk</c:v>
                </c:pt>
                <c:pt idx="2">
                  <c:v>No Spanking</c:v>
                </c:pt>
              </c:strCache>
            </c:strRef>
          </c:cat>
          <c:val>
            <c:numRef>
              <c:f>Sheet1!$B$2:$B$4</c:f>
              <c:numCache>
                <c:formatCode>General</c:formatCode>
                <c:ptCount val="3"/>
                <c:pt idx="0">
                  <c:v>3</c:v>
                </c:pt>
                <c:pt idx="1">
                  <c:v>30</c:v>
                </c:pt>
                <c:pt idx="2">
                  <c:v>66.8</c:v>
                </c:pt>
              </c:numCache>
            </c:numRef>
          </c:val>
          <c:extLst>
            <c:ext xmlns:c16="http://schemas.microsoft.com/office/drawing/2014/chart" uri="{C3380CC4-5D6E-409C-BE32-E72D297353CC}">
              <c16:uniqueId val="{00000006-561B-4A2B-8DDF-E20EEBFA721F}"/>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652B80-6034-4B75-B0FD-87AB5BA06F17}" type="doc">
      <dgm:prSet loTypeId="urn:microsoft.com/office/officeart/2005/8/layout/hChevron3" loCatId="process" qsTypeId="urn:microsoft.com/office/officeart/2005/8/quickstyle/simple1" qsCatId="simple" csTypeId="urn:microsoft.com/office/officeart/2005/8/colors/accent6_2" csCatId="accent6" phldr="1"/>
      <dgm:spPr/>
    </dgm:pt>
    <dgm:pt modelId="{E4702616-0955-4146-B74E-2AE524374A4D}">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No spanking</a:t>
          </a:r>
        </a:p>
      </dgm:t>
    </dgm:pt>
    <dgm:pt modelId="{D3DF7C97-1F0F-40B6-B5E0-282CB0EAAEA0}" type="parTrans" cxnId="{48D3DEA2-19FA-49D4-9903-46A229972517}">
      <dgm:prSet/>
      <dgm:spPr/>
      <dgm:t>
        <a:bodyPr/>
        <a:lstStyle/>
        <a:p>
          <a:endParaRPr lang="en-US"/>
        </a:p>
      </dgm:t>
    </dgm:pt>
    <dgm:pt modelId="{CF9A1D50-BFB7-4529-A958-31FA2AF54037}" type="sibTrans" cxnId="{48D3DEA2-19FA-49D4-9903-46A229972517}">
      <dgm:prSet/>
      <dgm:spPr/>
      <dgm:t>
        <a:bodyPr/>
        <a:lstStyle/>
        <a:p>
          <a:endParaRPr lang="en-US"/>
        </a:p>
      </dgm:t>
    </dgm:pt>
    <dgm:pt modelId="{4812ADA4-2048-4BD2-BECE-B33D91A2BB0A}">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a:t>Low Frequency Spanking </a:t>
          </a:r>
        </a:p>
      </dgm:t>
    </dgm:pt>
    <dgm:pt modelId="{B2FB7354-096B-4DE3-A9B0-11C8D56651C2}" type="parTrans" cxnId="{220D2E8F-D96D-4A1B-BA5B-086B6D4F1318}">
      <dgm:prSet/>
      <dgm:spPr/>
      <dgm:t>
        <a:bodyPr/>
        <a:lstStyle/>
        <a:p>
          <a:endParaRPr lang="en-US"/>
        </a:p>
      </dgm:t>
    </dgm:pt>
    <dgm:pt modelId="{1A95ADCB-ABCB-4F9B-A5A8-5DD75B932413}" type="sibTrans" cxnId="{220D2E8F-D96D-4A1B-BA5B-086B6D4F1318}">
      <dgm:prSet/>
      <dgm:spPr/>
      <dgm:t>
        <a:bodyPr/>
        <a:lstStyle/>
        <a:p>
          <a:endParaRPr lang="en-US"/>
        </a:p>
      </dgm:t>
    </dgm:pt>
    <dgm:pt modelId="{951B8A98-D17B-4826-B409-EDF1F3D38E8A}">
      <dgm:prSet phldrT="[Text]"/>
      <dgm:spPr/>
      <dgm:t>
        <a:bodyPr/>
        <a:lstStyle/>
        <a:p>
          <a:r>
            <a:rPr lang="en-US" dirty="0"/>
            <a:t>High Frequency Spanking</a:t>
          </a:r>
        </a:p>
      </dgm:t>
    </dgm:pt>
    <dgm:pt modelId="{7EED436B-547F-440F-BF7C-DFD5A15F259B}" type="parTrans" cxnId="{C30636B0-DE52-4369-88DB-B0BDB0F0C879}">
      <dgm:prSet/>
      <dgm:spPr/>
      <dgm:t>
        <a:bodyPr/>
        <a:lstStyle/>
        <a:p>
          <a:endParaRPr lang="en-US"/>
        </a:p>
      </dgm:t>
    </dgm:pt>
    <dgm:pt modelId="{00CA3D11-E4EA-468C-A958-A166DC16582F}" type="sibTrans" cxnId="{C30636B0-DE52-4369-88DB-B0BDB0F0C879}">
      <dgm:prSet/>
      <dgm:spPr/>
      <dgm:t>
        <a:bodyPr/>
        <a:lstStyle/>
        <a:p>
          <a:endParaRPr lang="en-US"/>
        </a:p>
      </dgm:t>
    </dgm:pt>
    <dgm:pt modelId="{B0635669-CECA-4F93-81F2-CD2CA18C4425}" type="pres">
      <dgm:prSet presAssocID="{79652B80-6034-4B75-B0FD-87AB5BA06F17}" presName="Name0" presStyleCnt="0">
        <dgm:presLayoutVars>
          <dgm:dir/>
          <dgm:resizeHandles val="exact"/>
        </dgm:presLayoutVars>
      </dgm:prSet>
      <dgm:spPr/>
    </dgm:pt>
    <dgm:pt modelId="{4600A97A-A40E-4D7F-A65D-E88E484BF45F}" type="pres">
      <dgm:prSet presAssocID="{E4702616-0955-4146-B74E-2AE524374A4D}" presName="parTxOnly" presStyleLbl="node1" presStyleIdx="0" presStyleCnt="3">
        <dgm:presLayoutVars>
          <dgm:bulletEnabled val="1"/>
        </dgm:presLayoutVars>
      </dgm:prSet>
      <dgm:spPr/>
    </dgm:pt>
    <dgm:pt modelId="{6A1AAE5F-8F94-4C37-9C59-38D7FB7283B4}" type="pres">
      <dgm:prSet presAssocID="{CF9A1D50-BFB7-4529-A958-31FA2AF54037}" presName="parSpace" presStyleCnt="0"/>
      <dgm:spPr/>
    </dgm:pt>
    <dgm:pt modelId="{1DD9A034-127F-4891-87C5-A6512A137ECF}" type="pres">
      <dgm:prSet presAssocID="{4812ADA4-2048-4BD2-BECE-B33D91A2BB0A}" presName="parTxOnly" presStyleLbl="node1" presStyleIdx="1" presStyleCnt="3">
        <dgm:presLayoutVars>
          <dgm:bulletEnabled val="1"/>
        </dgm:presLayoutVars>
      </dgm:prSet>
      <dgm:spPr/>
    </dgm:pt>
    <dgm:pt modelId="{A7271162-0680-4688-89D3-0AFA21933201}" type="pres">
      <dgm:prSet presAssocID="{1A95ADCB-ABCB-4F9B-A5A8-5DD75B932413}" presName="parSpace" presStyleCnt="0"/>
      <dgm:spPr/>
    </dgm:pt>
    <dgm:pt modelId="{617A90A5-910E-4E39-B6F6-03E53A1BBA29}" type="pres">
      <dgm:prSet presAssocID="{951B8A98-D17B-4826-B409-EDF1F3D38E8A}" presName="parTxOnly" presStyleLbl="node1" presStyleIdx="2" presStyleCnt="3">
        <dgm:presLayoutVars>
          <dgm:bulletEnabled val="1"/>
        </dgm:presLayoutVars>
      </dgm:prSet>
      <dgm:spPr/>
    </dgm:pt>
  </dgm:ptLst>
  <dgm:cxnLst>
    <dgm:cxn modelId="{639AF425-2C99-4B6F-A4CD-9E6FBD149657}" type="presOf" srcId="{4812ADA4-2048-4BD2-BECE-B33D91A2BB0A}" destId="{1DD9A034-127F-4891-87C5-A6512A137ECF}" srcOrd="0" destOrd="0" presId="urn:microsoft.com/office/officeart/2005/8/layout/hChevron3"/>
    <dgm:cxn modelId="{8FF1E446-AADE-4538-B848-8775234B3AC4}" type="presOf" srcId="{E4702616-0955-4146-B74E-2AE524374A4D}" destId="{4600A97A-A40E-4D7F-A65D-E88E484BF45F}" srcOrd="0" destOrd="0" presId="urn:microsoft.com/office/officeart/2005/8/layout/hChevron3"/>
    <dgm:cxn modelId="{430EFB89-C3F5-419F-82FD-5B7749C5864B}" type="presOf" srcId="{79652B80-6034-4B75-B0FD-87AB5BA06F17}" destId="{B0635669-CECA-4F93-81F2-CD2CA18C4425}" srcOrd="0" destOrd="0" presId="urn:microsoft.com/office/officeart/2005/8/layout/hChevron3"/>
    <dgm:cxn modelId="{220D2E8F-D96D-4A1B-BA5B-086B6D4F1318}" srcId="{79652B80-6034-4B75-B0FD-87AB5BA06F17}" destId="{4812ADA4-2048-4BD2-BECE-B33D91A2BB0A}" srcOrd="1" destOrd="0" parTransId="{B2FB7354-096B-4DE3-A9B0-11C8D56651C2}" sibTransId="{1A95ADCB-ABCB-4F9B-A5A8-5DD75B932413}"/>
    <dgm:cxn modelId="{DD193693-9240-4698-90E9-9DB0ACB09634}" type="presOf" srcId="{951B8A98-D17B-4826-B409-EDF1F3D38E8A}" destId="{617A90A5-910E-4E39-B6F6-03E53A1BBA29}" srcOrd="0" destOrd="0" presId="urn:microsoft.com/office/officeart/2005/8/layout/hChevron3"/>
    <dgm:cxn modelId="{48D3DEA2-19FA-49D4-9903-46A229972517}" srcId="{79652B80-6034-4B75-B0FD-87AB5BA06F17}" destId="{E4702616-0955-4146-B74E-2AE524374A4D}" srcOrd="0" destOrd="0" parTransId="{D3DF7C97-1F0F-40B6-B5E0-282CB0EAAEA0}" sibTransId="{CF9A1D50-BFB7-4529-A958-31FA2AF54037}"/>
    <dgm:cxn modelId="{C30636B0-DE52-4369-88DB-B0BDB0F0C879}" srcId="{79652B80-6034-4B75-B0FD-87AB5BA06F17}" destId="{951B8A98-D17B-4826-B409-EDF1F3D38E8A}" srcOrd="2" destOrd="0" parTransId="{7EED436B-547F-440F-BF7C-DFD5A15F259B}" sibTransId="{00CA3D11-E4EA-468C-A958-A166DC16582F}"/>
    <dgm:cxn modelId="{EB116320-C40E-4EA5-A06C-E2DD88A5A1BA}" type="presParOf" srcId="{B0635669-CECA-4F93-81F2-CD2CA18C4425}" destId="{4600A97A-A40E-4D7F-A65D-E88E484BF45F}" srcOrd="0" destOrd="0" presId="urn:microsoft.com/office/officeart/2005/8/layout/hChevron3"/>
    <dgm:cxn modelId="{A1D2653E-96A1-4A8B-BE18-6704C71F4A68}" type="presParOf" srcId="{B0635669-CECA-4F93-81F2-CD2CA18C4425}" destId="{6A1AAE5F-8F94-4C37-9C59-38D7FB7283B4}" srcOrd="1" destOrd="0" presId="urn:microsoft.com/office/officeart/2005/8/layout/hChevron3"/>
    <dgm:cxn modelId="{84FB879B-BE8D-4612-A0C2-FA1C311BF11B}" type="presParOf" srcId="{B0635669-CECA-4F93-81F2-CD2CA18C4425}" destId="{1DD9A034-127F-4891-87C5-A6512A137ECF}" srcOrd="2" destOrd="0" presId="urn:microsoft.com/office/officeart/2005/8/layout/hChevron3"/>
    <dgm:cxn modelId="{1164E448-83DE-450C-9C7A-26B25036CE0C}" type="presParOf" srcId="{B0635669-CECA-4F93-81F2-CD2CA18C4425}" destId="{A7271162-0680-4688-89D3-0AFA21933201}" srcOrd="3" destOrd="0" presId="urn:microsoft.com/office/officeart/2005/8/layout/hChevron3"/>
    <dgm:cxn modelId="{819A01DB-6643-445F-88E7-4A67BA4669B8}" type="presParOf" srcId="{B0635669-CECA-4F93-81F2-CD2CA18C4425}" destId="{617A90A5-910E-4E39-B6F6-03E53A1BBA29}"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652B80-6034-4B75-B0FD-87AB5BA06F17}" type="doc">
      <dgm:prSet loTypeId="urn:microsoft.com/office/officeart/2005/8/layout/hChevron3" loCatId="process" qsTypeId="urn:microsoft.com/office/officeart/2005/8/quickstyle/simple1" qsCatId="simple" csTypeId="urn:microsoft.com/office/officeart/2005/8/colors/accent1_2" csCatId="accent1" phldr="1"/>
      <dgm:spPr/>
    </dgm:pt>
    <dgm:pt modelId="{E4702616-0955-4146-B74E-2AE524374A4D}">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a:t>0 times</a:t>
          </a:r>
        </a:p>
      </dgm:t>
    </dgm:pt>
    <dgm:pt modelId="{D3DF7C97-1F0F-40B6-B5E0-282CB0EAAEA0}" type="parTrans" cxnId="{48D3DEA2-19FA-49D4-9903-46A229972517}">
      <dgm:prSet/>
      <dgm:spPr/>
      <dgm:t>
        <a:bodyPr/>
        <a:lstStyle/>
        <a:p>
          <a:endParaRPr lang="en-US"/>
        </a:p>
      </dgm:t>
    </dgm:pt>
    <dgm:pt modelId="{CF9A1D50-BFB7-4529-A958-31FA2AF54037}" type="sibTrans" cxnId="{48D3DEA2-19FA-49D4-9903-46A229972517}">
      <dgm:prSet/>
      <dgm:spPr/>
      <dgm:t>
        <a:bodyPr/>
        <a:lstStyle/>
        <a:p>
          <a:endParaRPr lang="en-US"/>
        </a:p>
      </dgm:t>
    </dgm:pt>
    <dgm:pt modelId="{4812ADA4-2048-4BD2-BECE-B33D91A2BB0A}">
      <dgm:prSet phldrT="[Text]">
        <dgm:style>
          <a:lnRef idx="1">
            <a:schemeClr val="accent1"/>
          </a:lnRef>
          <a:fillRef idx="2">
            <a:schemeClr val="accent1"/>
          </a:fillRef>
          <a:effectRef idx="1">
            <a:schemeClr val="accent1"/>
          </a:effectRef>
          <a:fontRef idx="minor">
            <a:schemeClr val="dk1"/>
          </a:fontRef>
        </dgm:style>
      </dgm:prSet>
      <dgm:spPr/>
      <dgm:t>
        <a:bodyPr/>
        <a:lstStyle/>
        <a:p>
          <a:r>
            <a:rPr lang="en-US" u="sng" dirty="0"/>
            <a:t>&lt;</a:t>
          </a:r>
          <a:r>
            <a:rPr lang="en-US" u="none" baseline="0" dirty="0"/>
            <a:t> 1 time/week</a:t>
          </a:r>
          <a:endParaRPr lang="en-US" u="sng" dirty="0"/>
        </a:p>
      </dgm:t>
    </dgm:pt>
    <dgm:pt modelId="{B2FB7354-096B-4DE3-A9B0-11C8D56651C2}" type="parTrans" cxnId="{220D2E8F-D96D-4A1B-BA5B-086B6D4F1318}">
      <dgm:prSet/>
      <dgm:spPr/>
      <dgm:t>
        <a:bodyPr/>
        <a:lstStyle/>
        <a:p>
          <a:endParaRPr lang="en-US"/>
        </a:p>
      </dgm:t>
    </dgm:pt>
    <dgm:pt modelId="{1A95ADCB-ABCB-4F9B-A5A8-5DD75B932413}" type="sibTrans" cxnId="{220D2E8F-D96D-4A1B-BA5B-086B6D4F1318}">
      <dgm:prSet/>
      <dgm:spPr/>
      <dgm:t>
        <a:bodyPr/>
        <a:lstStyle/>
        <a:p>
          <a:endParaRPr lang="en-US"/>
        </a:p>
      </dgm:t>
    </dgm:pt>
    <dgm:pt modelId="{951B8A98-D17B-4826-B409-EDF1F3D38E8A}">
      <dgm:prSet phldrT="[Text]"/>
      <dgm:spPr/>
      <dgm:t>
        <a:bodyPr/>
        <a:lstStyle/>
        <a:p>
          <a:r>
            <a:rPr lang="en-US" u="sng" dirty="0"/>
            <a:t>&gt;</a:t>
          </a:r>
          <a:r>
            <a:rPr lang="en-US" u="none" dirty="0"/>
            <a:t> 2 times/week</a:t>
          </a:r>
          <a:endParaRPr lang="en-US" u="sng" dirty="0"/>
        </a:p>
      </dgm:t>
    </dgm:pt>
    <dgm:pt modelId="{7EED436B-547F-440F-BF7C-DFD5A15F259B}" type="parTrans" cxnId="{C30636B0-DE52-4369-88DB-B0BDB0F0C879}">
      <dgm:prSet/>
      <dgm:spPr/>
      <dgm:t>
        <a:bodyPr/>
        <a:lstStyle/>
        <a:p>
          <a:endParaRPr lang="en-US"/>
        </a:p>
      </dgm:t>
    </dgm:pt>
    <dgm:pt modelId="{00CA3D11-E4EA-468C-A958-A166DC16582F}" type="sibTrans" cxnId="{C30636B0-DE52-4369-88DB-B0BDB0F0C879}">
      <dgm:prSet/>
      <dgm:spPr/>
      <dgm:t>
        <a:bodyPr/>
        <a:lstStyle/>
        <a:p>
          <a:endParaRPr lang="en-US"/>
        </a:p>
      </dgm:t>
    </dgm:pt>
    <dgm:pt modelId="{B0635669-CECA-4F93-81F2-CD2CA18C4425}" type="pres">
      <dgm:prSet presAssocID="{79652B80-6034-4B75-B0FD-87AB5BA06F17}" presName="Name0" presStyleCnt="0">
        <dgm:presLayoutVars>
          <dgm:dir/>
          <dgm:resizeHandles val="exact"/>
        </dgm:presLayoutVars>
      </dgm:prSet>
      <dgm:spPr/>
    </dgm:pt>
    <dgm:pt modelId="{4600A97A-A40E-4D7F-A65D-E88E484BF45F}" type="pres">
      <dgm:prSet presAssocID="{E4702616-0955-4146-B74E-2AE524374A4D}" presName="parTxOnly" presStyleLbl="node1" presStyleIdx="0" presStyleCnt="3">
        <dgm:presLayoutVars>
          <dgm:bulletEnabled val="1"/>
        </dgm:presLayoutVars>
      </dgm:prSet>
      <dgm:spPr/>
    </dgm:pt>
    <dgm:pt modelId="{6A1AAE5F-8F94-4C37-9C59-38D7FB7283B4}" type="pres">
      <dgm:prSet presAssocID="{CF9A1D50-BFB7-4529-A958-31FA2AF54037}" presName="parSpace" presStyleCnt="0"/>
      <dgm:spPr/>
    </dgm:pt>
    <dgm:pt modelId="{1DD9A034-127F-4891-87C5-A6512A137ECF}" type="pres">
      <dgm:prSet presAssocID="{4812ADA4-2048-4BD2-BECE-B33D91A2BB0A}" presName="parTxOnly" presStyleLbl="node1" presStyleIdx="1" presStyleCnt="3">
        <dgm:presLayoutVars>
          <dgm:bulletEnabled val="1"/>
        </dgm:presLayoutVars>
      </dgm:prSet>
      <dgm:spPr/>
    </dgm:pt>
    <dgm:pt modelId="{A7271162-0680-4688-89D3-0AFA21933201}" type="pres">
      <dgm:prSet presAssocID="{1A95ADCB-ABCB-4F9B-A5A8-5DD75B932413}" presName="parSpace" presStyleCnt="0"/>
      <dgm:spPr/>
    </dgm:pt>
    <dgm:pt modelId="{617A90A5-910E-4E39-B6F6-03E53A1BBA29}" type="pres">
      <dgm:prSet presAssocID="{951B8A98-D17B-4826-B409-EDF1F3D38E8A}" presName="parTxOnly" presStyleLbl="node1" presStyleIdx="2" presStyleCnt="3">
        <dgm:presLayoutVars>
          <dgm:bulletEnabled val="1"/>
        </dgm:presLayoutVars>
      </dgm:prSet>
      <dgm:spPr/>
    </dgm:pt>
  </dgm:ptLst>
  <dgm:cxnLst>
    <dgm:cxn modelId="{0EE7A640-3E8F-471C-AD66-1F679A9AEB95}" type="presOf" srcId="{E4702616-0955-4146-B74E-2AE524374A4D}" destId="{4600A97A-A40E-4D7F-A65D-E88E484BF45F}" srcOrd="0" destOrd="0" presId="urn:microsoft.com/office/officeart/2005/8/layout/hChevron3"/>
    <dgm:cxn modelId="{220D2E8F-D96D-4A1B-BA5B-086B6D4F1318}" srcId="{79652B80-6034-4B75-B0FD-87AB5BA06F17}" destId="{4812ADA4-2048-4BD2-BECE-B33D91A2BB0A}" srcOrd="1" destOrd="0" parTransId="{B2FB7354-096B-4DE3-A9B0-11C8D56651C2}" sibTransId="{1A95ADCB-ABCB-4F9B-A5A8-5DD75B932413}"/>
    <dgm:cxn modelId="{C649B79F-41BD-4433-AFDE-A1DAD1ADD70E}" type="presOf" srcId="{79652B80-6034-4B75-B0FD-87AB5BA06F17}" destId="{B0635669-CECA-4F93-81F2-CD2CA18C4425}" srcOrd="0" destOrd="0" presId="urn:microsoft.com/office/officeart/2005/8/layout/hChevron3"/>
    <dgm:cxn modelId="{48D3DEA2-19FA-49D4-9903-46A229972517}" srcId="{79652B80-6034-4B75-B0FD-87AB5BA06F17}" destId="{E4702616-0955-4146-B74E-2AE524374A4D}" srcOrd="0" destOrd="0" parTransId="{D3DF7C97-1F0F-40B6-B5E0-282CB0EAAEA0}" sibTransId="{CF9A1D50-BFB7-4529-A958-31FA2AF54037}"/>
    <dgm:cxn modelId="{C30636B0-DE52-4369-88DB-B0BDB0F0C879}" srcId="{79652B80-6034-4B75-B0FD-87AB5BA06F17}" destId="{951B8A98-D17B-4826-B409-EDF1F3D38E8A}" srcOrd="2" destOrd="0" parTransId="{7EED436B-547F-440F-BF7C-DFD5A15F259B}" sibTransId="{00CA3D11-E4EA-468C-A958-A166DC16582F}"/>
    <dgm:cxn modelId="{5CC2ACD8-A234-4ABD-83DC-AABA7A252BF7}" type="presOf" srcId="{4812ADA4-2048-4BD2-BECE-B33D91A2BB0A}" destId="{1DD9A034-127F-4891-87C5-A6512A137ECF}" srcOrd="0" destOrd="0" presId="urn:microsoft.com/office/officeart/2005/8/layout/hChevron3"/>
    <dgm:cxn modelId="{12A903E6-191F-41A8-83DE-01882EBB7141}" type="presOf" srcId="{951B8A98-D17B-4826-B409-EDF1F3D38E8A}" destId="{617A90A5-910E-4E39-B6F6-03E53A1BBA29}" srcOrd="0" destOrd="0" presId="urn:microsoft.com/office/officeart/2005/8/layout/hChevron3"/>
    <dgm:cxn modelId="{22FDA6A2-93BB-42FD-840D-2E606CDDE703}" type="presParOf" srcId="{B0635669-CECA-4F93-81F2-CD2CA18C4425}" destId="{4600A97A-A40E-4D7F-A65D-E88E484BF45F}" srcOrd="0" destOrd="0" presId="urn:microsoft.com/office/officeart/2005/8/layout/hChevron3"/>
    <dgm:cxn modelId="{A1FC866C-36DB-441E-B6FA-C91255D4374E}" type="presParOf" srcId="{B0635669-CECA-4F93-81F2-CD2CA18C4425}" destId="{6A1AAE5F-8F94-4C37-9C59-38D7FB7283B4}" srcOrd="1" destOrd="0" presId="urn:microsoft.com/office/officeart/2005/8/layout/hChevron3"/>
    <dgm:cxn modelId="{C1EA54CB-0B43-441D-BE1D-442A48B877BB}" type="presParOf" srcId="{B0635669-CECA-4F93-81F2-CD2CA18C4425}" destId="{1DD9A034-127F-4891-87C5-A6512A137ECF}" srcOrd="2" destOrd="0" presId="urn:microsoft.com/office/officeart/2005/8/layout/hChevron3"/>
    <dgm:cxn modelId="{CE9158B4-0448-4D12-B4E5-7EFE00758486}" type="presParOf" srcId="{B0635669-CECA-4F93-81F2-CD2CA18C4425}" destId="{A7271162-0680-4688-89D3-0AFA21933201}" srcOrd="3" destOrd="0" presId="urn:microsoft.com/office/officeart/2005/8/layout/hChevron3"/>
    <dgm:cxn modelId="{D26B7D1B-FF73-4EA2-A1CC-D9F1E55D912B}" type="presParOf" srcId="{B0635669-CECA-4F93-81F2-CD2CA18C4425}" destId="{617A90A5-910E-4E39-B6F6-03E53A1BBA29}"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0A97A-A40E-4D7F-A65D-E88E484BF45F}">
      <dsp:nvSpPr>
        <dsp:cNvPr id="0" name=""/>
        <dsp:cNvSpPr/>
      </dsp:nvSpPr>
      <dsp:spPr>
        <a:xfrm>
          <a:off x="2678" y="455109"/>
          <a:ext cx="2342554" cy="937021"/>
        </a:xfrm>
        <a:prstGeom prst="homePlate">
          <a:avLst/>
        </a:prstGeom>
        <a:solidFill>
          <a:schemeClr val="lt1"/>
        </a:solidFill>
        <a:ln w="48000" cap="flat" cmpd="thickThin"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No spanking</a:t>
          </a:r>
        </a:p>
      </dsp:txBody>
      <dsp:txXfrm>
        <a:off x="2678" y="455109"/>
        <a:ext cx="2108299" cy="937021"/>
      </dsp:txXfrm>
    </dsp:sp>
    <dsp:sp modelId="{1DD9A034-127F-4891-87C5-A6512A137ECF}">
      <dsp:nvSpPr>
        <dsp:cNvPr id="0" name=""/>
        <dsp:cNvSpPr/>
      </dsp:nvSpPr>
      <dsp:spPr>
        <a:xfrm>
          <a:off x="1876722" y="455109"/>
          <a:ext cx="2342554" cy="937021"/>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6350" cap="rnd" cmpd="sng" algn="ctr">
          <a:solidFill>
            <a:schemeClr val="accent6">
              <a:shade val="95000"/>
              <a:satMod val="105000"/>
            </a:schemeClr>
          </a:solidFill>
          <a:prstDash val="solid"/>
        </a:ln>
        <a:effectLst>
          <a:outerShdw blurRad="45000" dist="25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Low Frequency Spanking </a:t>
          </a:r>
        </a:p>
      </dsp:txBody>
      <dsp:txXfrm>
        <a:off x="2345233" y="455109"/>
        <a:ext cx="1405533" cy="937021"/>
      </dsp:txXfrm>
    </dsp:sp>
    <dsp:sp modelId="{617A90A5-910E-4E39-B6F6-03E53A1BBA29}">
      <dsp:nvSpPr>
        <dsp:cNvPr id="0" name=""/>
        <dsp:cNvSpPr/>
      </dsp:nvSpPr>
      <dsp:spPr>
        <a:xfrm>
          <a:off x="3750766" y="455109"/>
          <a:ext cx="2342554" cy="937021"/>
        </a:xfrm>
        <a:prstGeom prst="chevron">
          <a:avLst/>
        </a:prstGeom>
        <a:solidFill>
          <a:schemeClr val="accent6">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US" sz="1900" kern="1200" dirty="0"/>
            <a:t>High Frequency Spanking</a:t>
          </a:r>
        </a:p>
      </dsp:txBody>
      <dsp:txXfrm>
        <a:off x="4219277" y="455109"/>
        <a:ext cx="1405533" cy="937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0A97A-A40E-4D7F-A65D-E88E484BF45F}">
      <dsp:nvSpPr>
        <dsp:cNvPr id="0" name=""/>
        <dsp:cNvSpPr/>
      </dsp:nvSpPr>
      <dsp:spPr>
        <a:xfrm>
          <a:off x="2678" y="455109"/>
          <a:ext cx="2342554" cy="937021"/>
        </a:xfrm>
        <a:prstGeom prst="homePlate">
          <a:avLst/>
        </a:prstGeom>
        <a:solidFill>
          <a:schemeClr val="lt1"/>
        </a:solidFill>
        <a:ln w="48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kern="1200" dirty="0"/>
            <a:t>0 times</a:t>
          </a:r>
        </a:p>
      </dsp:txBody>
      <dsp:txXfrm>
        <a:off x="2678" y="455109"/>
        <a:ext cx="2108299" cy="937021"/>
      </dsp:txXfrm>
    </dsp:sp>
    <dsp:sp modelId="{1DD9A034-127F-4891-87C5-A6512A137ECF}">
      <dsp:nvSpPr>
        <dsp:cNvPr id="0" name=""/>
        <dsp:cNvSpPr/>
      </dsp:nvSpPr>
      <dsp:spPr>
        <a:xfrm>
          <a:off x="1876722" y="455109"/>
          <a:ext cx="2342554" cy="937021"/>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6350" cap="rnd" cmpd="sng" algn="ctr">
          <a:solidFill>
            <a:schemeClr val="accent1">
              <a:shade val="95000"/>
              <a:satMod val="105000"/>
            </a:schemeClr>
          </a:solidFill>
          <a:prstDash val="solid"/>
        </a:ln>
        <a:effectLst>
          <a:outerShdw blurRad="45000" dist="25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u="sng" kern="1200" dirty="0"/>
            <a:t>&lt;</a:t>
          </a:r>
          <a:r>
            <a:rPr lang="en-US" sz="2100" u="none" kern="1200" baseline="0" dirty="0"/>
            <a:t> 1 time/week</a:t>
          </a:r>
          <a:endParaRPr lang="en-US" sz="2100" u="sng" kern="1200" dirty="0"/>
        </a:p>
      </dsp:txBody>
      <dsp:txXfrm>
        <a:off x="2345233" y="455109"/>
        <a:ext cx="1405533" cy="937021"/>
      </dsp:txXfrm>
    </dsp:sp>
    <dsp:sp modelId="{617A90A5-910E-4E39-B6F6-03E53A1BBA29}">
      <dsp:nvSpPr>
        <dsp:cNvPr id="0" name=""/>
        <dsp:cNvSpPr/>
      </dsp:nvSpPr>
      <dsp:spPr>
        <a:xfrm>
          <a:off x="3750766" y="455109"/>
          <a:ext cx="2342554" cy="937021"/>
        </a:xfrm>
        <a:prstGeom prst="chevron">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u="sng" kern="1200" dirty="0"/>
            <a:t>&gt;</a:t>
          </a:r>
          <a:r>
            <a:rPr lang="en-US" sz="2100" u="none" kern="1200" dirty="0"/>
            <a:t> 2 times/week</a:t>
          </a:r>
          <a:endParaRPr lang="en-US" sz="2100" u="sng" kern="1200" dirty="0"/>
        </a:p>
      </dsp:txBody>
      <dsp:txXfrm>
        <a:off x="4219277" y="455109"/>
        <a:ext cx="1405533" cy="93702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0.24628</cdr:x>
      <cdr:y>0</cdr:y>
    </cdr:from>
    <cdr:to>
      <cdr:x>0.75372</cdr:x>
      <cdr:y>0.12314</cdr:y>
    </cdr:to>
    <cdr:sp macro="" textlink="">
      <cdr:nvSpPr>
        <cdr:cNvPr id="2" name="TextBox 1"/>
        <cdr:cNvSpPr txBox="1"/>
      </cdr:nvSpPr>
      <cdr:spPr>
        <a:xfrm xmlns:a="http://schemas.openxmlformats.org/drawingml/2006/main">
          <a:off x="591725" y="-1527990"/>
          <a:ext cx="1219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a:latin typeface="Arial" panose="020B0604020202020204" pitchFamily="34" charset="0"/>
              <a:cs typeface="Arial" panose="020B0604020202020204" pitchFamily="34" charset="0"/>
            </a:rPr>
            <a:t>Age 3</a:t>
          </a:r>
        </a:p>
      </cdr:txBody>
    </cdr:sp>
  </cdr:relSizeAnchor>
</c:userShapes>
</file>

<file path=ppt/drawings/drawing2.xml><?xml version="1.0" encoding="utf-8"?>
<c:userShapes xmlns:c="http://schemas.openxmlformats.org/drawingml/2006/chart">
  <cdr:relSizeAnchor xmlns:cdr="http://schemas.openxmlformats.org/drawingml/2006/chartDrawing">
    <cdr:from>
      <cdr:x>0.21457</cdr:x>
      <cdr:y>0.00029</cdr:y>
    </cdr:from>
    <cdr:to>
      <cdr:x>0.73052</cdr:x>
      <cdr:y>0.12449</cdr:y>
    </cdr:to>
    <cdr:sp macro="" textlink="">
      <cdr:nvSpPr>
        <cdr:cNvPr id="2" name="TextBox 1"/>
        <cdr:cNvSpPr txBox="1"/>
      </cdr:nvSpPr>
      <cdr:spPr>
        <a:xfrm xmlns:a="http://schemas.openxmlformats.org/drawingml/2006/main">
          <a:off x="507014" y="895"/>
          <a:ext cx="12192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latin typeface="Arial" panose="020B0604020202020204" pitchFamily="34" charset="0"/>
              <a:cs typeface="Arial" panose="020B0604020202020204" pitchFamily="34" charset="0"/>
            </a:rPr>
            <a:t>Age 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Psychology</a:t>
            </a:r>
            <a:br>
              <a:rPr lang="en-US" sz="1200" dirty="0"/>
            </a:br>
            <a:r>
              <a:rPr lang="en-US" sz="1200" dirty="0"/>
              <a:t>of Infancy</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143000" y="685800"/>
            <a:ext cx="4572000" cy="3429000"/>
          </a:xfrm>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5941648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D9BC6-482D-49C1-9909-0D2A0ED7DFD7}" type="slidenum">
              <a:rPr lang="en-US"/>
              <a:pPr/>
              <a:t>119</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pPr marL="230294" indent="-230294"/>
            <a:endParaRPr lang="en-US" dirty="0"/>
          </a:p>
        </p:txBody>
      </p:sp>
    </p:spTree>
    <p:extLst>
      <p:ext uri="{BB962C8B-B14F-4D97-AF65-F5344CB8AC3E}">
        <p14:creationId xmlns:p14="http://schemas.microsoft.com/office/powerpoint/2010/main" val="377430805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current study investigated those three antecedents to adult attachment within the framework of a two-dimensional model proposed by Bartholomew and Horowitz </a:t>
            </a:r>
          </a:p>
          <a:p>
            <a:endParaRPr lang="en-US" altLang="en-US"/>
          </a:p>
          <a:p>
            <a:pPr marL="0" lvl="1" eaLnBrk="1" hangingPunct="1">
              <a:spcBef>
                <a:spcPct val="0"/>
              </a:spcBef>
            </a:pPr>
            <a:r>
              <a:rPr lang="en-US" altLang="en-US"/>
              <a:t>The first dimension, Attachment-related avoidance</a:t>
            </a:r>
          </a:p>
          <a:p>
            <a:r>
              <a:rPr lang="en-US" altLang="en-US"/>
              <a:t>Represents the extent to which individuals organize their attachment-related thoughts, feelings and behaviors around defensive goals </a:t>
            </a:r>
          </a:p>
          <a:p>
            <a:endParaRPr lang="en-US" altLang="en-US"/>
          </a:p>
          <a:p>
            <a:pPr marL="0" lvl="1" eaLnBrk="1" hangingPunct="1">
              <a:spcBef>
                <a:spcPct val="0"/>
              </a:spcBef>
            </a:pPr>
            <a:r>
              <a:rPr lang="en-US" altLang="en-US"/>
              <a:t>The second dimension, Attachment-related anxiety</a:t>
            </a:r>
          </a:p>
          <a:p>
            <a:r>
              <a:rPr lang="en-US" altLang="en-US"/>
              <a:t>Represents the extent to which individuals are concerned about the availability and repsonsiveness of close others </a:t>
            </a:r>
          </a:p>
          <a:p>
            <a:endParaRPr lang="en-US" altLang="en-US"/>
          </a:p>
          <a:p>
            <a:pPr>
              <a:buFont typeface="Wingdings" pitchFamily="2" charset="2"/>
              <a:buChar char="à"/>
            </a:pPr>
            <a:r>
              <a:rPr lang="en-US" altLang="en-US">
                <a:sym typeface="Wingdings" pitchFamily="2" charset="2"/>
              </a:rPr>
              <a:t>A secure person within this framework would be low on both dimensions </a:t>
            </a:r>
          </a:p>
          <a:p>
            <a:pPr>
              <a:buFont typeface="Wingdings" pitchFamily="2" charset="2"/>
              <a:buChar char="à"/>
            </a:pPr>
            <a:endParaRPr lang="en-US" altLang="en-US">
              <a:sym typeface="Wingdings" pitchFamily="2" charset="2"/>
            </a:endParaRPr>
          </a:p>
          <a:p>
            <a:r>
              <a:rPr lang="en-US" altLang="en-US">
                <a:sym typeface="Wingdings" pitchFamily="2" charset="2"/>
              </a:rPr>
              <a:t>They also focused on antecedents of both global attachment styles, so about interpersonal relationships in general </a:t>
            </a:r>
          </a:p>
          <a:p>
            <a:r>
              <a:rPr lang="en-US" altLang="en-US">
                <a:sym typeface="Wingdings" pitchFamily="2" charset="2"/>
              </a:rPr>
              <a:t>As well as attachment styles pertaining to domain specific, or specific relationships contexts like romantic relationships </a:t>
            </a:r>
          </a:p>
          <a:p>
            <a:r>
              <a:rPr lang="en-US" altLang="en-US">
                <a:sym typeface="Wingdings" pitchFamily="2" charset="2"/>
              </a:rPr>
              <a:t>- They did not focus on parents</a:t>
            </a:r>
            <a:endParaRPr lang="en-US" altLang="en-US"/>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1D12CFAC-CB40-462A-972A-12F24D70BBCC}" type="slidenum">
              <a:rPr lang="en-US" altLang="en-US" sz="1200" smtClean="0">
                <a:solidFill>
                  <a:srgbClr val="000000"/>
                </a:solidFill>
              </a:rPr>
              <a:pPr/>
              <a:t>120</a:t>
            </a:fld>
            <a:endParaRPr lang="en-US" altLang="en-US" sz="1200">
              <a:solidFill>
                <a:srgbClr val="000000"/>
              </a:solidFill>
            </a:endParaRPr>
          </a:p>
        </p:txBody>
      </p:sp>
    </p:spTree>
    <p:extLst>
      <p:ext uri="{BB962C8B-B14F-4D97-AF65-F5344CB8AC3E}">
        <p14:creationId xmlns:p14="http://schemas.microsoft.com/office/powerpoint/2010/main" val="90810821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current study investigated those three antecedents to adult attachment within the framework of a two-dimensional model proposed by Bartholomew and Horowitz </a:t>
            </a:r>
          </a:p>
          <a:p>
            <a:endParaRPr lang="en-US" altLang="en-US"/>
          </a:p>
          <a:p>
            <a:pPr marL="0" lvl="1" eaLnBrk="1" hangingPunct="1">
              <a:spcBef>
                <a:spcPct val="0"/>
              </a:spcBef>
            </a:pPr>
            <a:r>
              <a:rPr lang="en-US" altLang="en-US"/>
              <a:t>The first dimension, Attachment-related avoidance</a:t>
            </a:r>
          </a:p>
          <a:p>
            <a:r>
              <a:rPr lang="en-US" altLang="en-US"/>
              <a:t>Represents the extent to which individuals organize their attachment-related thoughts, feelings and behaviors around defensive goals </a:t>
            </a:r>
          </a:p>
          <a:p>
            <a:endParaRPr lang="en-US" altLang="en-US"/>
          </a:p>
          <a:p>
            <a:pPr marL="0" lvl="1" eaLnBrk="1" hangingPunct="1">
              <a:spcBef>
                <a:spcPct val="0"/>
              </a:spcBef>
            </a:pPr>
            <a:r>
              <a:rPr lang="en-US" altLang="en-US"/>
              <a:t>The second dimension, Attachment-related anxiety</a:t>
            </a:r>
          </a:p>
          <a:p>
            <a:r>
              <a:rPr lang="en-US" altLang="en-US"/>
              <a:t>Represents the extent to which individuals are concerned about the availability and repsonsiveness of close others </a:t>
            </a:r>
          </a:p>
          <a:p>
            <a:endParaRPr lang="en-US" altLang="en-US"/>
          </a:p>
          <a:p>
            <a:pPr>
              <a:buFont typeface="Wingdings" pitchFamily="2" charset="2"/>
              <a:buChar char="à"/>
            </a:pPr>
            <a:r>
              <a:rPr lang="en-US" altLang="en-US">
                <a:sym typeface="Wingdings" pitchFamily="2" charset="2"/>
              </a:rPr>
              <a:t>A secure person within this framework would be low on both dimensions </a:t>
            </a:r>
          </a:p>
          <a:p>
            <a:pPr>
              <a:buFont typeface="Wingdings" pitchFamily="2" charset="2"/>
              <a:buChar char="à"/>
            </a:pPr>
            <a:endParaRPr lang="en-US" altLang="en-US">
              <a:sym typeface="Wingdings" pitchFamily="2" charset="2"/>
            </a:endParaRPr>
          </a:p>
          <a:p>
            <a:r>
              <a:rPr lang="en-US" altLang="en-US">
                <a:sym typeface="Wingdings" pitchFamily="2" charset="2"/>
              </a:rPr>
              <a:t>They also focused on antecedents of both global attachment styles, so about interpersonal relationships in general </a:t>
            </a:r>
          </a:p>
          <a:p>
            <a:r>
              <a:rPr lang="en-US" altLang="en-US">
                <a:sym typeface="Wingdings" pitchFamily="2" charset="2"/>
              </a:rPr>
              <a:t>As well as attachment styles pertaining to domain specific, or specific relationships contexts like romantic relationships </a:t>
            </a:r>
          </a:p>
          <a:p>
            <a:r>
              <a:rPr lang="en-US" altLang="en-US">
                <a:sym typeface="Wingdings" pitchFamily="2" charset="2"/>
              </a:rPr>
              <a:t>- They did not focus on parents</a:t>
            </a:r>
            <a:endParaRPr lang="en-US" altLang="en-US"/>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506A7BFD-4FA8-4E76-9B27-710849450503}" type="slidenum">
              <a:rPr lang="en-US" altLang="en-US" sz="1200" smtClean="0"/>
              <a:pPr/>
              <a:t>121</a:t>
            </a:fld>
            <a:endParaRPr lang="en-US" altLang="en-US" sz="1200"/>
          </a:p>
        </p:txBody>
      </p:sp>
    </p:spTree>
    <p:extLst>
      <p:ext uri="{BB962C8B-B14F-4D97-AF65-F5344CB8AC3E}">
        <p14:creationId xmlns:p14="http://schemas.microsoft.com/office/powerpoint/2010/main" val="222135927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F004644C-76C1-4A19-875C-2E1CB36F517A}" type="slidenum">
              <a:rPr lang="en-US" altLang="en-US" sz="1200" smtClean="0">
                <a:solidFill>
                  <a:srgbClr val="000000"/>
                </a:solidFill>
              </a:rPr>
              <a:pPr/>
              <a:t>122</a:t>
            </a:fld>
            <a:endParaRPr lang="en-US" altLang="en-US" sz="1200">
              <a:solidFill>
                <a:srgbClr val="000000"/>
              </a:solidFill>
            </a:endParaRPr>
          </a:p>
        </p:txBody>
      </p:sp>
    </p:spTree>
    <p:extLst>
      <p:ext uri="{BB962C8B-B14F-4D97-AF65-F5344CB8AC3E}">
        <p14:creationId xmlns:p14="http://schemas.microsoft.com/office/powerpoint/2010/main" val="21354987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In general, the covariates did not predict the romantic avoidance/anxiety of the global avoidance/anxiety</a:t>
            </a:r>
          </a:p>
          <a:p>
            <a:pPr>
              <a:defRPr/>
            </a:pPr>
            <a:r>
              <a:rPr lang="en-US" b="1" u="sng" dirty="0"/>
              <a:t>AVOIDANCE:</a:t>
            </a:r>
          </a:p>
          <a:p>
            <a:pPr>
              <a:defRPr/>
            </a:pPr>
            <a:endParaRPr lang="en-US" dirty="0"/>
          </a:p>
          <a:p>
            <a:pPr>
              <a:defRPr/>
            </a:pPr>
            <a:r>
              <a:rPr lang="en-US" u="sng" dirty="0"/>
              <a:t>Global:</a:t>
            </a:r>
          </a:p>
          <a:p>
            <a:pPr>
              <a:defRPr/>
            </a:pPr>
            <a:r>
              <a:rPr lang="en-US" dirty="0"/>
              <a:t>Participants who experienced greater maternal sensitivity over time were less avoidant at age 18 </a:t>
            </a:r>
          </a:p>
          <a:p>
            <a:pPr>
              <a:defRPr/>
            </a:pPr>
            <a:endParaRPr lang="en-US" dirty="0"/>
          </a:p>
          <a:p>
            <a:pPr>
              <a:defRPr/>
            </a:pPr>
            <a:r>
              <a:rPr lang="en-US" dirty="0"/>
              <a:t>Those who did not live consistently with their fathers were more </a:t>
            </a:r>
            <a:r>
              <a:rPr lang="en-US" dirty="0" err="1"/>
              <a:t>liekly</a:t>
            </a:r>
            <a:r>
              <a:rPr lang="en-US" dirty="0"/>
              <a:t> to be avoidant than those who did </a:t>
            </a:r>
          </a:p>
          <a:p>
            <a:pPr>
              <a:defRPr/>
            </a:pPr>
            <a:endParaRPr lang="en-US" dirty="0"/>
          </a:p>
          <a:p>
            <a:pPr>
              <a:defRPr/>
            </a:pPr>
            <a:r>
              <a:rPr lang="en-US" dirty="0"/>
              <a:t>Those who exhibited social competence early in childhood or who exhibited increasing levels of social competence were less likely to be avoidant at age 18 </a:t>
            </a:r>
          </a:p>
          <a:p>
            <a:pPr>
              <a:defRPr/>
            </a:pPr>
            <a:endParaRPr lang="en-US" dirty="0"/>
          </a:p>
          <a:p>
            <a:pPr>
              <a:defRPr/>
            </a:pPr>
            <a:r>
              <a:rPr lang="en-US" dirty="0"/>
              <a:t>Those who had a high-quality best friendship early in childhood or had an increasingly high-quality best friend (if they were BFF’s) were less likely to be avoidant at 18</a:t>
            </a:r>
          </a:p>
          <a:p>
            <a:pPr>
              <a:defRPr/>
            </a:pPr>
            <a:endParaRPr lang="en-US" dirty="0"/>
          </a:p>
          <a:p>
            <a:pPr>
              <a:defRPr/>
            </a:pPr>
            <a:r>
              <a:rPr lang="en-US" u="sng" dirty="0"/>
              <a:t>Romantic: </a:t>
            </a:r>
          </a:p>
          <a:p>
            <a:pPr>
              <a:defRPr/>
            </a:pPr>
            <a:r>
              <a:rPr lang="en-US" dirty="0"/>
              <a:t>Those who were relatively avoidant in their attachment concerns at age 18 were </a:t>
            </a:r>
          </a:p>
          <a:p>
            <a:pPr marL="174708" indent="-174708">
              <a:buFontTx/>
              <a:buChar char="-"/>
              <a:defRPr/>
            </a:pPr>
            <a:r>
              <a:rPr lang="en-US" dirty="0"/>
              <a:t>More </a:t>
            </a:r>
            <a:r>
              <a:rPr lang="en-US" dirty="0" err="1"/>
              <a:t>likley</a:t>
            </a:r>
            <a:r>
              <a:rPr lang="en-US" dirty="0"/>
              <a:t> to have experienced decreases in parental sensitivity over time </a:t>
            </a:r>
          </a:p>
          <a:p>
            <a:pPr marL="174708" indent="-174708">
              <a:buFontTx/>
              <a:buChar char="-"/>
              <a:defRPr/>
            </a:pPr>
            <a:r>
              <a:rPr lang="en-US" dirty="0"/>
              <a:t>Decreases in social competence over time</a:t>
            </a:r>
          </a:p>
          <a:p>
            <a:pPr marL="174708" indent="-174708">
              <a:buFontTx/>
              <a:buChar char="-"/>
              <a:defRPr/>
            </a:pPr>
            <a:r>
              <a:rPr lang="en-US" dirty="0"/>
              <a:t>Less likely to have experienced high-quality friendships in early childhood and to have increasingly low-quality friendships over time </a:t>
            </a:r>
          </a:p>
          <a:p>
            <a:pPr marL="174708" indent="-174708">
              <a:buFontTx/>
              <a:buChar char="-"/>
              <a:defRPr/>
            </a:pPr>
            <a:endParaRPr lang="en-US" dirty="0"/>
          </a:p>
          <a:p>
            <a:pPr>
              <a:defRPr/>
            </a:pPr>
            <a:r>
              <a:rPr lang="en-US" b="1" u="sng" dirty="0"/>
              <a:t>ANXIETY</a:t>
            </a:r>
          </a:p>
          <a:p>
            <a:pPr>
              <a:defRPr/>
            </a:pPr>
            <a:r>
              <a:rPr lang="en-US" u="sng" dirty="0"/>
              <a:t>Global:</a:t>
            </a:r>
          </a:p>
          <a:p>
            <a:pPr marL="174708" indent="-174708">
              <a:buFontTx/>
              <a:buChar char="-"/>
              <a:defRPr/>
            </a:pPr>
            <a:r>
              <a:rPr lang="en-US" dirty="0"/>
              <a:t>Those whose mothers reported increasing levels of depressive symptoms over time were more likely to report attachment-related anxiety at age 18</a:t>
            </a:r>
          </a:p>
          <a:p>
            <a:pPr marL="174708" indent="-174708">
              <a:buFontTx/>
              <a:buChar char="-"/>
              <a:defRPr/>
            </a:pPr>
            <a:r>
              <a:rPr lang="en-US" dirty="0"/>
              <a:t>Increases in social competence over time predicted lower ratings of anxiety at age 18</a:t>
            </a:r>
          </a:p>
          <a:p>
            <a:pPr marL="174708" indent="-174708">
              <a:buFontTx/>
              <a:buChar char="-"/>
              <a:defRPr/>
            </a:pPr>
            <a:endParaRPr lang="en-US" dirty="0"/>
          </a:p>
          <a:p>
            <a:pPr>
              <a:defRPr/>
            </a:pPr>
            <a:r>
              <a:rPr lang="en-US" dirty="0"/>
              <a:t>Romantic:</a:t>
            </a:r>
          </a:p>
          <a:p>
            <a:pPr marL="174708" indent="-174708">
              <a:buFontTx/>
              <a:buChar char="-"/>
              <a:defRPr/>
            </a:pPr>
            <a:r>
              <a:rPr lang="en-US" dirty="0"/>
              <a:t>Those who were relatively anxious with respect to </a:t>
            </a:r>
            <a:r>
              <a:rPr lang="en-US" dirty="0" err="1"/>
              <a:t>attachemnt</a:t>
            </a:r>
            <a:r>
              <a:rPr lang="en-US" dirty="0"/>
              <a:t> were </a:t>
            </a:r>
          </a:p>
          <a:p>
            <a:pPr marL="174708" indent="-174708">
              <a:buFontTx/>
              <a:buChar char="-"/>
              <a:defRPr/>
            </a:pPr>
            <a:r>
              <a:rPr lang="en-US" dirty="0"/>
              <a:t>more likely to have mothers who reported more depressive symptoms over time</a:t>
            </a:r>
          </a:p>
          <a:p>
            <a:pPr marL="174708" indent="-174708">
              <a:buFontTx/>
              <a:buChar char="-"/>
              <a:defRPr/>
            </a:pPr>
            <a:r>
              <a:rPr lang="en-US" dirty="0"/>
              <a:t>Less likely to increase in social competence over time</a:t>
            </a:r>
          </a:p>
          <a:p>
            <a:pPr marL="174708" indent="-174708">
              <a:buFontTx/>
              <a:buChar char="-"/>
              <a:defRPr/>
            </a:pPr>
            <a:r>
              <a:rPr lang="en-US" dirty="0"/>
              <a:t>More likely to have friendships that increased in quality of time</a:t>
            </a: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9D61E13F-DB44-4DA5-AA31-945D4654C2FF}" type="slidenum">
              <a:rPr lang="en-US" altLang="en-US" sz="1200" smtClean="0">
                <a:solidFill>
                  <a:srgbClr val="000000"/>
                </a:solidFill>
              </a:rPr>
              <a:pPr/>
              <a:t>123</a:t>
            </a:fld>
            <a:endParaRPr lang="en-US" altLang="en-US" sz="1200">
              <a:solidFill>
                <a:srgbClr val="000000"/>
              </a:solidFill>
            </a:endParaRPr>
          </a:p>
        </p:txBody>
      </p:sp>
    </p:spTree>
    <p:extLst>
      <p:ext uri="{BB962C8B-B14F-4D97-AF65-F5344CB8AC3E}">
        <p14:creationId xmlns:p14="http://schemas.microsoft.com/office/powerpoint/2010/main" val="218034731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BUT individuals who were homozygous with respect to the C allele of the HTR2A serotonin receptor gene had higher global attachment-related anxiety scores than did individuals who were TT or TC </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fld id="{C2FDABFC-394B-445F-B8AF-D184DFC2FE02}" type="slidenum">
              <a:rPr lang="en-US" altLang="en-US" sz="1200" smtClean="0">
                <a:solidFill>
                  <a:srgbClr val="000000"/>
                </a:solidFill>
              </a:rPr>
              <a:pPr/>
              <a:t>124</a:t>
            </a:fld>
            <a:endParaRPr lang="en-US" altLang="en-US" sz="1200">
              <a:solidFill>
                <a:srgbClr val="000000"/>
              </a:solidFill>
            </a:endParaRPr>
          </a:p>
        </p:txBody>
      </p:sp>
    </p:spTree>
    <p:extLst>
      <p:ext uri="{BB962C8B-B14F-4D97-AF65-F5344CB8AC3E}">
        <p14:creationId xmlns:p14="http://schemas.microsoft.com/office/powerpoint/2010/main" val="101685353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125</a:t>
            </a:fld>
            <a:endParaRPr lang="en-US"/>
          </a:p>
        </p:txBody>
      </p:sp>
    </p:spTree>
    <p:extLst>
      <p:ext uri="{BB962C8B-B14F-4D97-AF65-F5344CB8AC3E}">
        <p14:creationId xmlns:p14="http://schemas.microsoft.com/office/powerpoint/2010/main" val="98891652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126</a:t>
            </a:fld>
            <a:endParaRPr lang="en-US"/>
          </a:p>
        </p:txBody>
      </p:sp>
    </p:spTree>
    <p:extLst>
      <p:ext uri="{BB962C8B-B14F-4D97-AF65-F5344CB8AC3E}">
        <p14:creationId xmlns:p14="http://schemas.microsoft.com/office/powerpoint/2010/main" val="241548267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127</a:t>
            </a:fld>
            <a:endParaRPr lang="en-US"/>
          </a:p>
        </p:txBody>
      </p:sp>
    </p:spTree>
    <p:extLst>
      <p:ext uri="{BB962C8B-B14F-4D97-AF65-F5344CB8AC3E}">
        <p14:creationId xmlns:p14="http://schemas.microsoft.com/office/powerpoint/2010/main" val="1174088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143000" y="685800"/>
            <a:ext cx="4572000" cy="3429000"/>
          </a:xfrm>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61840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43000" y="685800"/>
            <a:ext cx="4572000" cy="3429000"/>
          </a:xfrm>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2549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43000" y="685800"/>
            <a:ext cx="4572000" cy="3429000"/>
          </a:xfrm>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3641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143000" y="685800"/>
            <a:ext cx="4572000" cy="3429000"/>
          </a:xfrm>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92764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43000" y="685800"/>
            <a:ext cx="4572000" cy="3429000"/>
          </a:xfrm>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61594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143000" y="685800"/>
            <a:ext cx="4572000" cy="3429000"/>
          </a:xfrm>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18915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143000" y="685800"/>
            <a:ext cx="4572000" cy="3429000"/>
          </a:xfrm>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31948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itchFamily="18" charset="0"/>
              </a:defRPr>
            </a:lvl1pPr>
            <a:lvl2pPr marL="742950" indent="-285750" defTabSz="931863">
              <a:defRPr sz="3200">
                <a:solidFill>
                  <a:schemeClr val="tx1"/>
                </a:solidFill>
                <a:latin typeface="Times New Roman" pitchFamily="18" charset="0"/>
              </a:defRPr>
            </a:lvl2pPr>
            <a:lvl3pPr marL="1143000" indent="-228600" defTabSz="931863">
              <a:defRPr sz="3200">
                <a:solidFill>
                  <a:schemeClr val="tx1"/>
                </a:solidFill>
                <a:latin typeface="Times New Roman" pitchFamily="18" charset="0"/>
              </a:defRPr>
            </a:lvl3pPr>
            <a:lvl4pPr marL="1600200" indent="-228600" defTabSz="931863">
              <a:defRPr sz="3200">
                <a:solidFill>
                  <a:schemeClr val="tx1"/>
                </a:solidFill>
                <a:latin typeface="Times New Roman" pitchFamily="18" charset="0"/>
              </a:defRPr>
            </a:lvl4pPr>
            <a:lvl5pPr marL="2057400" indent="-228600" defTabSz="931863">
              <a:defRPr sz="3200">
                <a:solidFill>
                  <a:schemeClr val="tx1"/>
                </a:solidFill>
                <a:latin typeface="Times New Roman" pitchFamily="18" charset="0"/>
              </a:defRPr>
            </a:lvl5pPr>
            <a:lvl6pPr marL="2514600" indent="-228600" defTabSz="931863" eaLnBrk="0" fontAlgn="base" hangingPunct="0">
              <a:spcBef>
                <a:spcPct val="0"/>
              </a:spcBef>
              <a:spcAft>
                <a:spcPct val="0"/>
              </a:spcAft>
              <a:defRPr sz="3200">
                <a:solidFill>
                  <a:schemeClr val="tx1"/>
                </a:solidFill>
                <a:latin typeface="Times New Roman" pitchFamily="18" charset="0"/>
              </a:defRPr>
            </a:lvl6pPr>
            <a:lvl7pPr marL="2971800" indent="-228600" defTabSz="931863" eaLnBrk="0" fontAlgn="base" hangingPunct="0">
              <a:spcBef>
                <a:spcPct val="0"/>
              </a:spcBef>
              <a:spcAft>
                <a:spcPct val="0"/>
              </a:spcAft>
              <a:defRPr sz="3200">
                <a:solidFill>
                  <a:schemeClr val="tx1"/>
                </a:solidFill>
                <a:latin typeface="Times New Roman" pitchFamily="18" charset="0"/>
              </a:defRPr>
            </a:lvl7pPr>
            <a:lvl8pPr marL="3429000" indent="-228600" defTabSz="931863" eaLnBrk="0" fontAlgn="base" hangingPunct="0">
              <a:spcBef>
                <a:spcPct val="0"/>
              </a:spcBef>
              <a:spcAft>
                <a:spcPct val="0"/>
              </a:spcAft>
              <a:defRPr sz="3200">
                <a:solidFill>
                  <a:schemeClr val="tx1"/>
                </a:solidFill>
                <a:latin typeface="Times New Roman" pitchFamily="18" charset="0"/>
              </a:defRPr>
            </a:lvl8pPr>
            <a:lvl9pPr marL="3886200" indent="-228600" defTabSz="931863" eaLnBrk="0" fontAlgn="base" hangingPunct="0">
              <a:spcBef>
                <a:spcPct val="0"/>
              </a:spcBef>
              <a:spcAft>
                <a:spcPct val="0"/>
              </a:spcAft>
              <a:defRPr sz="3200">
                <a:solidFill>
                  <a:schemeClr val="tx1"/>
                </a:solidFill>
                <a:latin typeface="Times New Roman" pitchFamily="18"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AD67756-2B48-465B-BE01-3CFB39BB6265}"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86306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5131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B8304575-264C-4BF2-83CA-E00F64A2C1D8}" type="slidenum">
              <a:rPr lang="en-US" altLang="en-US" sz="1200" smtClean="0"/>
              <a:pPr/>
              <a:t>3</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02459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4066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2600" dirty="0"/>
              <a:t>A curvilinear relationship?</a:t>
            </a:r>
          </a:p>
          <a:p>
            <a:pPr lvl="1">
              <a:spcBef>
                <a:spcPts val="600"/>
              </a:spcBef>
            </a:pPr>
            <a:r>
              <a:rPr lang="en-US" sz="2200" dirty="0"/>
              <a:t>Past studies suggest that both </a:t>
            </a:r>
            <a:r>
              <a:rPr lang="en-US" sz="2200" i="1" dirty="0"/>
              <a:t>over-</a:t>
            </a:r>
            <a:r>
              <a:rPr lang="en-US" sz="2200" dirty="0"/>
              <a:t> and </a:t>
            </a:r>
            <a:r>
              <a:rPr lang="en-US" sz="2200" i="1" dirty="0"/>
              <a:t>under-contingency</a:t>
            </a:r>
            <a:r>
              <a:rPr lang="en-US" sz="2200" dirty="0"/>
              <a:t> to young infants may negatively impact development</a:t>
            </a:r>
          </a:p>
          <a:p>
            <a:pPr lvl="2">
              <a:spcBef>
                <a:spcPts val="600"/>
              </a:spcBef>
            </a:pPr>
            <a:r>
              <a:rPr lang="en-US" sz="1900" dirty="0"/>
              <a:t>Intermediate levels of contingency </a:t>
            </a:r>
            <a:r>
              <a:rPr lang="en-US" sz="1900" dirty="0">
                <a:sym typeface="Wingdings" panose="05000000000000000000" pitchFamily="2" charset="2"/>
              </a:rPr>
              <a:t> secure attachment</a:t>
            </a:r>
          </a:p>
          <a:p>
            <a:pPr lvl="2">
              <a:spcBef>
                <a:spcPts val="600"/>
              </a:spcBef>
            </a:pPr>
            <a:r>
              <a:rPr lang="en-US" sz="1900" dirty="0">
                <a:sym typeface="Wingdings" panose="05000000000000000000" pitchFamily="2" charset="2"/>
              </a:rPr>
              <a:t>Over-/under-contingency  insecure attachment</a:t>
            </a:r>
          </a:p>
          <a:p>
            <a:pPr marL="768096" lvl="2" indent="0">
              <a:spcBef>
                <a:spcPts val="600"/>
              </a:spcBef>
              <a:buNone/>
            </a:pPr>
            <a:endParaRPr lang="en-US" sz="2200" dirty="0">
              <a:sym typeface="Wingdings" panose="05000000000000000000" pitchFamily="2" charset="2"/>
            </a:endParaRPr>
          </a:p>
          <a:p>
            <a:pPr>
              <a:spcBef>
                <a:spcPts val="600"/>
              </a:spcBef>
            </a:pPr>
            <a:r>
              <a:rPr lang="en-US" sz="2600" dirty="0">
                <a:sym typeface="Wingdings" panose="05000000000000000000" pitchFamily="2" charset="2"/>
              </a:rPr>
              <a:t>However, these studies have focused on the relationship between responsiveness and child outcomes</a:t>
            </a:r>
          </a:p>
          <a:p>
            <a:pPr marL="118872" indent="0">
              <a:spcBef>
                <a:spcPts val="600"/>
              </a:spcBef>
              <a:buNone/>
            </a:pPr>
            <a:endParaRPr lang="en-US" sz="3000" dirty="0">
              <a:sym typeface="Wingdings" panose="05000000000000000000" pitchFamily="2" charset="2"/>
            </a:endParaRPr>
          </a:p>
          <a:p>
            <a:pPr>
              <a:spcBef>
                <a:spcPts val="600"/>
              </a:spcBef>
            </a:pPr>
            <a:r>
              <a:rPr lang="en-US" sz="2400" dirty="0">
                <a:sym typeface="Wingdings" panose="05000000000000000000" pitchFamily="2" charset="2"/>
              </a:rPr>
              <a:t>The current study seeks to understand how </a:t>
            </a:r>
            <a:r>
              <a:rPr lang="en-US" sz="2400" b="1" dirty="0">
                <a:solidFill>
                  <a:schemeClr val="accent2">
                    <a:lumMod val="75000"/>
                  </a:schemeClr>
                </a:solidFill>
                <a:sym typeface="Wingdings" panose="05000000000000000000" pitchFamily="2" charset="2"/>
              </a:rPr>
              <a:t>maternal responsiveness</a:t>
            </a:r>
            <a:r>
              <a:rPr lang="en-US" sz="2400" b="1" dirty="0">
                <a:sym typeface="Wingdings" panose="05000000000000000000" pitchFamily="2" charset="2"/>
              </a:rPr>
              <a:t> </a:t>
            </a:r>
            <a:r>
              <a:rPr lang="en-US" sz="2400" dirty="0">
                <a:sym typeface="Wingdings" panose="05000000000000000000" pitchFamily="2" charset="2"/>
              </a:rPr>
              <a:t>is related to independent ratings of global </a:t>
            </a:r>
            <a:r>
              <a:rPr lang="en-US" sz="2400" b="1" dirty="0">
                <a:solidFill>
                  <a:schemeClr val="accent2">
                    <a:lumMod val="75000"/>
                  </a:schemeClr>
                </a:solidFill>
                <a:sym typeface="Wingdings" panose="05000000000000000000" pitchFamily="2" charset="2"/>
              </a:rPr>
              <a:t>maternal sensitivity</a:t>
            </a:r>
          </a:p>
          <a:p>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71415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2200" dirty="0"/>
              <a:t>More specifically the current study seeks to address the following:</a:t>
            </a:r>
          </a:p>
          <a:p>
            <a:pPr marL="971550" lvl="1" indent="-514350">
              <a:spcBef>
                <a:spcPts val="600"/>
              </a:spcBef>
              <a:buFont typeface="+mj-lt"/>
              <a:buAutoNum type="arabicPeriod"/>
            </a:pPr>
            <a:r>
              <a:rPr lang="en-US" sz="2200" dirty="0"/>
              <a:t>How does maternal contingency vary by different responses and to different infant behaviors?</a:t>
            </a:r>
          </a:p>
          <a:p>
            <a:pPr marL="971550" lvl="1" indent="-514350">
              <a:spcBef>
                <a:spcPts val="600"/>
              </a:spcBef>
              <a:buFont typeface="+mj-lt"/>
              <a:buAutoNum type="arabicPeriod"/>
            </a:pPr>
            <a:r>
              <a:rPr lang="en-US" sz="2200" dirty="0"/>
              <a:t>How can levels of maternal contingency be quantified in ways that go beyond the usual qualitative attributions (e.g. “low”/”mid-range”/”high”)?</a:t>
            </a:r>
          </a:p>
          <a:p>
            <a:pPr marL="971550" lvl="1" indent="-514350">
              <a:spcBef>
                <a:spcPts val="600"/>
              </a:spcBef>
              <a:buFont typeface="+mj-lt"/>
              <a:buAutoNum type="arabicPeriod"/>
            </a:pPr>
            <a:r>
              <a:rPr lang="en-US" sz="2200" dirty="0"/>
              <a:t>What quantitative levels of maternal contingency are judged to be optimally sensitive?</a:t>
            </a:r>
          </a:p>
          <a:p>
            <a:pPr marL="457200" lvl="1" indent="0">
              <a:buNone/>
            </a:pPr>
            <a:endParaRPr lang="en-US" sz="2800" dirty="0"/>
          </a:p>
          <a:p>
            <a:pPr>
              <a:spcBef>
                <a:spcPts val="600"/>
              </a:spcBef>
              <a:buFont typeface="Wingdings" panose="05000000000000000000" pitchFamily="2" charset="2"/>
              <a:buChar char="§"/>
            </a:pPr>
            <a:r>
              <a:rPr lang="en-US" sz="2600" dirty="0"/>
              <a:t>Hypothesis:</a:t>
            </a:r>
          </a:p>
          <a:p>
            <a:pPr lvl="1">
              <a:spcBef>
                <a:spcPts val="600"/>
              </a:spcBef>
              <a:buFont typeface="Wingdings" panose="05000000000000000000" pitchFamily="2" charset="2"/>
              <a:buChar char="§"/>
            </a:pPr>
            <a:r>
              <a:rPr lang="en-US" sz="2200" dirty="0"/>
              <a:t>Maternal over- and </a:t>
            </a:r>
            <a:r>
              <a:rPr lang="en-US" sz="2200" dirty="0" err="1"/>
              <a:t>undercontingency</a:t>
            </a:r>
            <a:r>
              <a:rPr lang="en-US" sz="2200" dirty="0"/>
              <a:t> will be rated as generally less sensitive, whereas levels surrounding significant maternal contingency will be rated optimally sensitive.</a:t>
            </a:r>
          </a:p>
          <a:p>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2933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39372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-Each</a:t>
            </a:r>
            <a:r>
              <a:rPr lang="en-US" baseline="0" dirty="0"/>
              <a:t> type of coding was conducted by separate teams; each team was blind to study hypotheses</a:t>
            </a:r>
          </a:p>
          <a:p>
            <a:pPr marL="0" indent="0">
              <a:buFont typeface="Arial" panose="020B0604020202020204" pitchFamily="34" charset="0"/>
              <a:buNone/>
            </a:pPr>
            <a:r>
              <a:rPr lang="en-US" baseline="0" dirty="0"/>
              <a:t>-As you can see they focused on positive infant behaviors only</a:t>
            </a:r>
          </a:p>
          <a:p>
            <a:pPr marL="0" indent="0">
              <a:buFont typeface="Arial" panose="020B0604020202020204" pitchFamily="34" charset="0"/>
              <a:buNone/>
            </a:pPr>
            <a:r>
              <a:rPr lang="en-US" baseline="0" dirty="0"/>
              <a:t>-They go into considerable detail about coding in the paper, but this is the big picture</a:t>
            </a:r>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36600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-EA scales provide a global</a:t>
            </a:r>
            <a:r>
              <a:rPr lang="en-US" baseline="0" dirty="0"/>
              <a:t> assessment of parenting quality based on observations and ratings of parent-child interactions</a:t>
            </a:r>
          </a:p>
          <a:p>
            <a:pPr marL="171450" indent="-171450">
              <a:buFontTx/>
              <a:buChar char="-"/>
            </a:pPr>
            <a:r>
              <a:rPr lang="en-US" baseline="0" dirty="0"/>
              <a:t>Four caregiver components are unique attachment-relevant aspects of the relationship, but also aspects beyond attachment (discipline, frustration, teaching, fantasy play, bathing = naturalistic conditions)</a:t>
            </a:r>
          </a:p>
          <a:p>
            <a:pPr marL="171450" indent="-171450">
              <a:buFontTx/>
              <a:buChar char="-"/>
            </a:pPr>
            <a:r>
              <a:rPr lang="en-US" baseline="0" dirty="0"/>
              <a:t>Incongruent = smiling but with cool tone of voice, saying positive things with a flat affect)</a:t>
            </a:r>
          </a:p>
          <a:p>
            <a:pPr marL="171450" indent="-171450">
              <a:buFontTx/>
              <a:buChar char="-"/>
            </a:pPr>
            <a:r>
              <a:rPr lang="en-US" sz="2000" b="1" i="1" dirty="0">
                <a:latin typeface="Calibri" panose="020F0502020204030204" pitchFamily="34" charset="0"/>
                <a:cs typeface="Calibri" panose="020F0502020204030204" pitchFamily="34" charset="0"/>
              </a:rPr>
              <a:t>Optimally Sensitive: </a:t>
            </a:r>
            <a:r>
              <a:rPr lang="en-US" sz="2000" dirty="0">
                <a:latin typeface="Calibri" panose="020F0502020204030204" pitchFamily="34" charset="0"/>
                <a:cs typeface="Calibri" panose="020F0502020204030204" pitchFamily="34" charset="0"/>
              </a:rPr>
              <a:t>Generally positive, genuine, and authentic affective climate, verbal and non-verbal emotional expressions are congruent</a:t>
            </a:r>
          </a:p>
          <a:p>
            <a:pPr marL="171450" indent="-171450">
              <a:buFontTx/>
              <a:buChar char="-"/>
            </a:pPr>
            <a:r>
              <a:rPr lang="en-US" sz="2000" b="1" i="1" dirty="0">
                <a:latin typeface="Calibri" panose="020F0502020204030204" pitchFamily="34" charset="0"/>
                <a:cs typeface="Calibri" panose="020F0502020204030204" pitchFamily="34" charset="0"/>
              </a:rPr>
              <a:t>Apparent Sensitivity: </a:t>
            </a:r>
            <a:r>
              <a:rPr lang="en-US" sz="2000" dirty="0">
                <a:latin typeface="Calibri" panose="020F0502020204030204" pitchFamily="34" charset="0"/>
                <a:cs typeface="Calibri" panose="020F0502020204030204" pitchFamily="34" charset="0"/>
              </a:rPr>
              <a:t>Incongruence in communication and displays of warmth are not combined with sensitivity to child’s cues</a:t>
            </a:r>
          </a:p>
          <a:p>
            <a:pPr marL="171450" indent="-171450">
              <a:buFontTx/>
              <a:buChar char="-"/>
            </a:pPr>
            <a:r>
              <a:rPr lang="en-US" sz="2000" dirty="0">
                <a:latin typeface="Calibri" panose="020F0502020204030204" pitchFamily="34" charset="0"/>
                <a:cs typeface="Calibri" panose="020F0502020204030204" pitchFamily="34" charset="0"/>
              </a:rPr>
              <a:t>Adult </a:t>
            </a:r>
            <a:r>
              <a:rPr lang="en-US" sz="2000" dirty="0" err="1">
                <a:latin typeface="Calibri" panose="020F0502020204030204" pitchFamily="34" charset="0"/>
                <a:cs typeface="Calibri" panose="020F0502020204030204" pitchFamily="34" charset="0"/>
              </a:rPr>
              <a:t>structuringis</a:t>
            </a:r>
            <a:r>
              <a:rPr lang="en-US" sz="2000" dirty="0">
                <a:latin typeface="Calibri" panose="020F0502020204030204" pitchFamily="34" charset="0"/>
                <a:cs typeface="Calibri" panose="020F0502020204030204" pitchFamily="34" charset="0"/>
              </a:rPr>
              <a:t> a matter of the extent to which the adult adequately guides, scaffolds, </a:t>
            </a:r>
            <a:r>
              <a:rPr lang="en-US" sz="2000" dirty="0" err="1">
                <a:latin typeface="Calibri" panose="020F0502020204030204" pitchFamily="34" charset="0"/>
                <a:cs typeface="Calibri" panose="020F0502020204030204" pitchFamily="34" charset="0"/>
              </a:rPr>
              <a:t>andserves</a:t>
            </a:r>
            <a:r>
              <a:rPr lang="en-US" sz="2000" dirty="0">
                <a:latin typeface="Calibri" panose="020F0502020204030204" pitchFamily="34" charset="0"/>
                <a:cs typeface="Calibri" panose="020F0502020204030204" pitchFamily="34" charset="0"/>
              </a:rPr>
              <a:t> as a mentor to the child’s activities. One observes the parent making an effort to follow </a:t>
            </a:r>
            <a:r>
              <a:rPr lang="en-US" sz="2000" dirty="0" err="1">
                <a:latin typeface="Calibri" panose="020F0502020204030204" pitchFamily="34" charset="0"/>
                <a:cs typeface="Calibri" panose="020F0502020204030204" pitchFamily="34" charset="0"/>
              </a:rPr>
              <a:t>thechild’s</a:t>
            </a:r>
            <a:r>
              <a:rPr lang="en-US" sz="2000" dirty="0">
                <a:latin typeface="Calibri" panose="020F0502020204030204" pitchFamily="34" charset="0"/>
                <a:cs typeface="Calibri" panose="020F0502020204030204" pitchFamily="34" charset="0"/>
              </a:rPr>
              <a:t> lead and setting appropriate limits, whereby adaptive behavior is stimulated and </a:t>
            </a:r>
            <a:r>
              <a:rPr lang="en-US" sz="2000" dirty="0" err="1">
                <a:latin typeface="Calibri" panose="020F0502020204030204" pitchFamily="34" charset="0"/>
                <a:cs typeface="Calibri" panose="020F0502020204030204" pitchFamily="34" charset="0"/>
              </a:rPr>
              <a:t>maladaptivebehavior</a:t>
            </a:r>
            <a:r>
              <a:rPr lang="en-US" sz="2000" dirty="0">
                <a:latin typeface="Calibri" panose="020F0502020204030204" pitchFamily="34" charset="0"/>
                <a:cs typeface="Calibri" panose="020F0502020204030204" pitchFamily="34" charset="0"/>
              </a:rPr>
              <a:t> is discouraged, all the while imbuing the child with a sense of autonomy.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67667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-Looked</a:t>
            </a:r>
            <a:r>
              <a:rPr lang="en-US" baseline="0" dirty="0"/>
              <a:t> at correlations to see whether mothers and infants who engaged in a given behavior more frequently had partners who engaged in a complementary behavior more frequently.</a:t>
            </a:r>
            <a:endParaRPr lang="en-US"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40216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dirty="0"/>
              <a:t>-</a:t>
            </a:r>
            <a:r>
              <a:rPr lang="en-US" sz="1200" b="1" i="1" kern="1200" dirty="0">
                <a:solidFill>
                  <a:schemeClr val="tx1"/>
                </a:solidFill>
                <a:latin typeface="Arial" charset="0"/>
                <a:ea typeface="+mn-ea"/>
                <a:cs typeface="Calibri" panose="020F0502020204030204" pitchFamily="34" charset="0"/>
              </a:rPr>
              <a:t>OR</a:t>
            </a:r>
            <a:r>
              <a:rPr lang="en-US" sz="1200" b="1" kern="1200" dirty="0">
                <a:solidFill>
                  <a:schemeClr val="tx1"/>
                </a:solidFill>
                <a:latin typeface="Arial" charset="0"/>
                <a:ea typeface="+mn-ea"/>
                <a:cs typeface="Calibri" panose="020F0502020204030204" pitchFamily="34" charset="0"/>
              </a:rPr>
              <a:t>s &gt; 1</a:t>
            </a:r>
            <a:r>
              <a:rPr lang="en-US" sz="1200" kern="1200" dirty="0">
                <a:solidFill>
                  <a:schemeClr val="tx1"/>
                </a:solidFill>
                <a:latin typeface="Arial" charset="0"/>
                <a:ea typeface="+mn-ea"/>
                <a:cs typeface="Calibri" panose="020F0502020204030204" pitchFamily="34" charset="0"/>
              </a:rPr>
              <a:t>: indicate that the mother’s behavior was more likely to begin within 3s of the infant behavior than at other times</a:t>
            </a:r>
          </a:p>
          <a:p>
            <a:pPr marL="285750" indent="-285750">
              <a:buFont typeface="Arial" panose="020B0604020202020204" pitchFamily="34" charset="0"/>
              <a:buChar char="•"/>
            </a:pPr>
            <a:r>
              <a:rPr lang="en-US" sz="1200" b="1" i="1" kern="1200" dirty="0">
                <a:solidFill>
                  <a:schemeClr val="tx1"/>
                </a:solidFill>
                <a:latin typeface="Arial" charset="0"/>
                <a:ea typeface="+mn-ea"/>
                <a:cs typeface="Calibri" panose="020F0502020204030204" pitchFamily="34" charset="0"/>
              </a:rPr>
              <a:t>OR</a:t>
            </a:r>
            <a:r>
              <a:rPr lang="en-US" sz="1200" b="1" kern="1200" dirty="0">
                <a:solidFill>
                  <a:schemeClr val="tx1"/>
                </a:solidFill>
                <a:latin typeface="Arial" charset="0"/>
                <a:ea typeface="+mn-ea"/>
                <a:cs typeface="Calibri" panose="020F0502020204030204" pitchFamily="34" charset="0"/>
              </a:rPr>
              <a:t>s</a:t>
            </a:r>
            <a:r>
              <a:rPr lang="en-US" sz="1200" kern="1200" dirty="0">
                <a:solidFill>
                  <a:schemeClr val="tx1"/>
                </a:solidFill>
                <a:latin typeface="Arial" charset="0"/>
                <a:ea typeface="+mn-ea"/>
                <a:cs typeface="Calibri" panose="020F0502020204030204" pitchFamily="34" charset="0"/>
              </a:rPr>
              <a:t> </a:t>
            </a:r>
            <a:r>
              <a:rPr lang="en-US" sz="1200" b="1" kern="1200" dirty="0">
                <a:solidFill>
                  <a:schemeClr val="tx1"/>
                </a:solidFill>
                <a:latin typeface="Arial" charset="0"/>
                <a:ea typeface="+mn-ea"/>
                <a:cs typeface="Calibri" panose="020F0502020204030204" pitchFamily="34" charset="0"/>
              </a:rPr>
              <a:t>= 0-1</a:t>
            </a:r>
            <a:r>
              <a:rPr lang="en-US" sz="1200" kern="1200" dirty="0">
                <a:solidFill>
                  <a:schemeClr val="tx1"/>
                </a:solidFill>
                <a:latin typeface="Arial" charset="0"/>
                <a:ea typeface="+mn-ea"/>
                <a:cs typeface="Calibri" panose="020F0502020204030204" pitchFamily="34" charset="0"/>
              </a:rPr>
              <a:t>: indicate less likelihood  </a:t>
            </a:r>
            <a:endParaRPr lang="en-US" sz="1200" i="1" kern="1200" dirty="0">
              <a:solidFill>
                <a:schemeClr val="tx1"/>
              </a:solidFill>
              <a:latin typeface="Arial" charset="0"/>
              <a:ea typeface="+mn-ea"/>
              <a:cs typeface="Calibri" panose="020F0502020204030204" pitchFamily="34" charset="0"/>
            </a:endParaRPr>
          </a:p>
          <a:p>
            <a:endParaRPr lang="en-US" dirty="0"/>
          </a:p>
          <a:p>
            <a:endParaRPr lang="en-US" dirty="0"/>
          </a:p>
          <a:p>
            <a:r>
              <a:rPr lang="en-US" dirty="0"/>
              <a:t>Here you can see each possible</a:t>
            </a:r>
            <a:r>
              <a:rPr lang="en-US" baseline="0" dirty="0"/>
              <a:t> pairing of infant behavior followed by mother behavior</a:t>
            </a:r>
          </a:p>
          <a:p>
            <a:r>
              <a:rPr lang="en-US" baseline="0" dirty="0"/>
              <a:t>-Computed odds ratios to reflect likelihood of each behavior occurring within 3 seconds of the infant behavior</a:t>
            </a:r>
          </a:p>
          <a:p>
            <a:r>
              <a:rPr lang="en-US" baseline="0" dirty="0"/>
              <a:t>-Only one OR was not significant, meaning that it was just as likely that mothers responded to nondistress vocalization by encouraging attention as by any other behavior</a:t>
            </a:r>
          </a:p>
          <a:p>
            <a:r>
              <a:rPr lang="en-US" baseline="0" dirty="0"/>
              <a:t>-Only one OR was &lt;1 (and sig), indicating that it was significantly unlikely that mothers responded within 3s of the onset of their infants looking at an object by encouraging attention to themselves</a:t>
            </a:r>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45075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baseline="0" dirty="0"/>
              <a:t>Zero-order correlations cannot detect non-linear relationship ,so instead the authors used spline regressions</a:t>
            </a:r>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27107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a:p>
          <a:p>
            <a:pPr lvl="0"/>
            <a:r>
              <a:rPr lang="en-US" baseline="0" dirty="0"/>
              <a:t>-Masking of nonlinear associations:</a:t>
            </a:r>
          </a:p>
          <a:p>
            <a:pPr lvl="1"/>
            <a:r>
              <a:rPr lang="en-US" baseline="0" dirty="0"/>
              <a:t>-Using bivariate scatterplots with LOWESS “smoothers” found that some types of maternal contingency showed linear relationships with sensitivity that differed in slope before and after a given point (or “knot”) on the contingency continuum</a:t>
            </a:r>
          </a:p>
          <a:p>
            <a:pPr lvl="1"/>
            <a:r>
              <a:rPr lang="en-US" baseline="0" dirty="0"/>
              <a:t>-Used spline regressions to see whether changes in slopes at knots were significant and, if significant, to obtain linear rates of change leading to and following the not</a:t>
            </a:r>
          </a:p>
          <a:p>
            <a:pPr lvl="1"/>
            <a:r>
              <a:rPr lang="en-US" baseline="0" dirty="0"/>
              <a:t>UNTIL THE ODDS OF RESPONDING ARE JUST SIGNIFICANTLY GREATER THAN 1</a:t>
            </a:r>
          </a:p>
          <a:p>
            <a:pPr lvl="1"/>
            <a:endParaRPr lang="en-US" baseline="0" dirty="0"/>
          </a:p>
          <a:p>
            <a:pPr lvl="1"/>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0975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Tx/>
              <a:buChar char="•"/>
            </a:pPr>
            <a:endParaRPr lang="en-US" altLang="en-US">
              <a:ea typeface="MS PGothic" panose="020B0600070205080204" pitchFamily="34"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37931725" indent="-37474525"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15189165-0664-4C99-A1AB-36E0FC08E57E}" type="slidenum">
              <a:rPr lang="en-US" altLang="en-US" sz="1200" smtClean="0">
                <a:ea typeface="MS PGothic" panose="020B0600070205080204" pitchFamily="34" charset="-128"/>
              </a:rPr>
              <a:pPr/>
              <a:t>4</a:t>
            </a:fld>
            <a:endParaRPr lang="en-US" altLang="en-US" sz="1200">
              <a:ea typeface="MS PGothic" panose="020B0600070205080204" pitchFamily="34" charset="-128"/>
            </a:endParaRPr>
          </a:p>
        </p:txBody>
      </p:sp>
    </p:spTree>
    <p:extLst>
      <p:ext uri="{BB962C8B-B14F-4D97-AF65-F5344CB8AC3E}">
        <p14:creationId xmlns:p14="http://schemas.microsoft.com/office/powerpoint/2010/main" val="1460080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71483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In other words, greater contingency did not translate into greater sensitivity ratings in a “dose-response” manner; rather, past a certain threshold of contingency, mothers who were more contingent received lower sensitivity ratings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r>
              <a:rPr lang="en-US" sz="1200" kern="1200" dirty="0">
                <a:solidFill>
                  <a:schemeClr val="tx1"/>
                </a:solidFill>
                <a:effectLst/>
                <a:latin typeface="Arial" charset="0"/>
                <a:ea typeface="+mn-ea"/>
                <a:cs typeface="+mn-cs"/>
              </a:rPr>
              <a:t>proposed an innate “contingency</a:t>
            </a:r>
          </a:p>
          <a:p>
            <a:r>
              <a:rPr lang="en-US" sz="1200" kern="1200" dirty="0">
                <a:solidFill>
                  <a:schemeClr val="tx1"/>
                </a:solidFill>
                <a:effectLst/>
                <a:latin typeface="Arial" charset="0"/>
                <a:ea typeface="+mn-ea"/>
                <a:cs typeface="+mn-cs"/>
              </a:rPr>
              <a:t>detection module,” which analyzes the temporal conditional</a:t>
            </a:r>
          </a:p>
          <a:p>
            <a:r>
              <a:rPr lang="en-US" sz="1200" kern="1200" dirty="0">
                <a:solidFill>
                  <a:schemeClr val="tx1"/>
                </a:solidFill>
                <a:effectLst/>
                <a:latin typeface="Arial" charset="0"/>
                <a:ea typeface="+mn-ea"/>
                <a:cs typeface="+mn-cs"/>
              </a:rPr>
              <a:t>probabilities affording infants the capacity to detect contingent</a:t>
            </a:r>
          </a:p>
          <a:p>
            <a:r>
              <a:rPr lang="en-US" sz="1200" kern="1200" dirty="0">
                <a:solidFill>
                  <a:schemeClr val="tx1"/>
                </a:solidFill>
                <a:effectLst/>
                <a:latin typeface="Arial" charset="0"/>
                <a:ea typeface="+mn-ea"/>
                <a:cs typeface="+mn-cs"/>
              </a:rPr>
              <a:t>relations in the environment.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51780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34254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35</a:t>
            </a:fld>
            <a:endParaRPr lang="en-US"/>
          </a:p>
        </p:txBody>
      </p:sp>
    </p:spTree>
    <p:extLst>
      <p:ext uri="{BB962C8B-B14F-4D97-AF65-F5344CB8AC3E}">
        <p14:creationId xmlns:p14="http://schemas.microsoft.com/office/powerpoint/2010/main" val="1144551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36</a:t>
            </a:fld>
            <a:endParaRPr lang="en-US"/>
          </a:p>
        </p:txBody>
      </p:sp>
    </p:spTree>
    <p:extLst>
      <p:ext uri="{BB962C8B-B14F-4D97-AF65-F5344CB8AC3E}">
        <p14:creationId xmlns:p14="http://schemas.microsoft.com/office/powerpoint/2010/main" val="252485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-EA scales provide a global</a:t>
            </a:r>
            <a:r>
              <a:rPr lang="en-US" baseline="0" dirty="0"/>
              <a:t> assessment of parenting quality based on observations and ratings of parent-child interactions</a:t>
            </a:r>
          </a:p>
          <a:p>
            <a:pPr marL="0" indent="0">
              <a:buFont typeface="Arial" panose="020B0604020202020204" pitchFamily="34" charset="0"/>
              <a:buNone/>
            </a:pPr>
            <a:r>
              <a:rPr lang="en-US" baseline="0" dirty="0"/>
              <a:t>-Looked at reliability of ratings for a subset of both types of coding</a:t>
            </a:r>
          </a:p>
          <a:p>
            <a:pPr marL="0" indent="0">
              <a:buFont typeface="Arial" panose="020B0604020202020204" pitchFamily="34" charset="0"/>
              <a:buNone/>
            </a:pPr>
            <a:r>
              <a:rPr lang="en-US" baseline="0" dirty="0"/>
              <a:t>-Table 3 shows frequencies of each type of behavior as well as average sensitivity rating</a:t>
            </a:r>
          </a:p>
          <a:p>
            <a:pPr marL="0" indent="0">
              <a:buFont typeface="Arial" panose="020B0604020202020204" pitchFamily="34" charset="0"/>
              <a:buNone/>
            </a:pPr>
            <a:r>
              <a:rPr lang="en-US" baseline="0" dirty="0"/>
              <a:t>	-Mother speech = highest</a:t>
            </a:r>
          </a:p>
          <a:p>
            <a:pPr marL="0" indent="0">
              <a:buFont typeface="Arial" panose="020B0604020202020204" pitchFamily="34" charset="0"/>
              <a:buNone/>
            </a:pPr>
            <a:r>
              <a:rPr lang="en-US" baseline="0" dirty="0"/>
              <a:t>	-Infant smile = lowest</a:t>
            </a:r>
          </a:p>
          <a:p>
            <a:pPr marL="0" indent="0">
              <a:buFont typeface="Arial" panose="020B0604020202020204" pitchFamily="34" charset="0"/>
              <a:buNone/>
            </a:pPr>
            <a:r>
              <a:rPr lang="en-US" baseline="0" dirty="0"/>
              <a:t>-EA ratings ranged from 2-8.5</a:t>
            </a:r>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37</a:t>
            </a:fld>
            <a:endParaRPr lang="en-US"/>
          </a:p>
        </p:txBody>
      </p:sp>
    </p:spTree>
    <p:extLst>
      <p:ext uri="{BB962C8B-B14F-4D97-AF65-F5344CB8AC3E}">
        <p14:creationId xmlns:p14="http://schemas.microsoft.com/office/powerpoint/2010/main" val="3717137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each possible</a:t>
            </a:r>
            <a:r>
              <a:rPr lang="en-US" baseline="0" dirty="0"/>
              <a:t> pairing of infant behavior followed by mother behavior</a:t>
            </a:r>
          </a:p>
          <a:p>
            <a:r>
              <a:rPr lang="en-US" baseline="0" dirty="0"/>
              <a:t>-Computed odds ratios to reflect likelihood of each behavior occurring within 3 seconds of the infant behavior</a:t>
            </a:r>
          </a:p>
          <a:p>
            <a:r>
              <a:rPr lang="en-US" baseline="0" dirty="0"/>
              <a:t>-Only one OR was not significant, meaning that it was just as likely that mothers responded to </a:t>
            </a:r>
            <a:r>
              <a:rPr lang="en-US" baseline="0" dirty="0" err="1"/>
              <a:t>nondistress</a:t>
            </a:r>
            <a:r>
              <a:rPr lang="en-US" baseline="0" dirty="0"/>
              <a:t> vocalization by encouraging attention as by any other behavior</a:t>
            </a:r>
          </a:p>
          <a:p>
            <a:r>
              <a:rPr lang="en-US" baseline="0" dirty="0"/>
              <a:t>-Only one OR was &lt;1 (and sig), indicating that it was significantly unlikely that mothers responded within 3s of the onset of their infants looking at an object by encouraging attention to themselves</a:t>
            </a:r>
          </a:p>
        </p:txBody>
      </p:sp>
      <p:sp>
        <p:nvSpPr>
          <p:cNvPr id="4" name="Slide Number Placeholder 3"/>
          <p:cNvSpPr>
            <a:spLocks noGrp="1"/>
          </p:cNvSpPr>
          <p:nvPr>
            <p:ph type="sldNum" sz="quarter" idx="10"/>
          </p:nvPr>
        </p:nvSpPr>
        <p:spPr/>
        <p:txBody>
          <a:bodyPr/>
          <a:lstStyle/>
          <a:p>
            <a:fld id="{A8B732B4-A220-4D64-89E5-594291243225}" type="slidenum">
              <a:rPr lang="en-US" smtClean="0"/>
              <a:pPr/>
              <a:t>38</a:t>
            </a:fld>
            <a:endParaRPr lang="en-US"/>
          </a:p>
        </p:txBody>
      </p:sp>
    </p:spTree>
    <p:extLst>
      <p:ext uri="{BB962C8B-B14F-4D97-AF65-F5344CB8AC3E}">
        <p14:creationId xmlns:p14="http://schemas.microsoft.com/office/powerpoint/2010/main" val="1102040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-There</a:t>
            </a:r>
            <a:r>
              <a:rPr lang="en-US" sz="1100" baseline="0" dirty="0"/>
              <a:t> is A LOT going on in this table, BUT basically we are looking at:</a:t>
            </a:r>
          </a:p>
          <a:p>
            <a:r>
              <a:rPr lang="en-US" sz="1100" baseline="0" dirty="0"/>
              <a:t>	-the placement of the knot along the X axis (contingency OR)</a:t>
            </a:r>
          </a:p>
          <a:p>
            <a:r>
              <a:rPr lang="en-US" sz="1100" baseline="0" dirty="0"/>
              <a:t>	-whether the know was significant</a:t>
            </a:r>
          </a:p>
          <a:p>
            <a:r>
              <a:rPr lang="en-US" sz="1100" baseline="0" dirty="0"/>
              <a:t>	-the slope before and the slope after the knot</a:t>
            </a:r>
          </a:p>
          <a:p>
            <a:r>
              <a:rPr lang="en-US" sz="1100" baseline="0" dirty="0"/>
              <a:t>	-whether those slopes are significant</a:t>
            </a:r>
          </a:p>
          <a:p>
            <a:r>
              <a:rPr lang="en-US" sz="1100" baseline="0" dirty="0"/>
              <a:t>-11 of the 12 pairings showed the general pattern from the previous slide</a:t>
            </a:r>
          </a:p>
          <a:p>
            <a:r>
              <a:rPr lang="en-US" sz="1100" baseline="0" dirty="0"/>
              <a:t>-take home point: for many of the pairings, the mother’s sensitivity rating increased up to a certain OR and then decreased thereafter</a:t>
            </a:r>
            <a:endParaRPr lang="en-US" sz="1100"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39</a:t>
            </a:fld>
            <a:endParaRPr lang="en-US"/>
          </a:p>
        </p:txBody>
      </p:sp>
    </p:spTree>
    <p:extLst>
      <p:ext uri="{BB962C8B-B14F-4D97-AF65-F5344CB8AC3E}">
        <p14:creationId xmlns:p14="http://schemas.microsoft.com/office/powerpoint/2010/main" val="1209644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40</a:t>
            </a:fld>
            <a:endParaRPr lang="en-US"/>
          </a:p>
        </p:txBody>
      </p:sp>
    </p:spTree>
    <p:extLst>
      <p:ext uri="{BB962C8B-B14F-4D97-AF65-F5344CB8AC3E}">
        <p14:creationId xmlns:p14="http://schemas.microsoft.com/office/powerpoint/2010/main" val="245257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64A296F4-4B07-48D0-97D2-E0907CF7CBDC}" type="slidenum">
              <a:rPr lang="en-US" altLang="en-US" sz="1200" smtClean="0"/>
              <a:pPr/>
              <a:t>42</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740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37931725" indent="-37474525"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F929B9FB-4056-470B-81D7-ED2BEA8D59B6}" type="slidenum">
              <a:rPr lang="en-US" altLang="en-US" sz="1200" smtClean="0">
                <a:ea typeface="MS PGothic" panose="020B0600070205080204" pitchFamily="34" charset="-128"/>
              </a:rPr>
              <a:pPr/>
              <a:t>5</a:t>
            </a:fld>
            <a:endParaRPr lang="en-US" altLang="en-US" sz="1200">
              <a:ea typeface="MS PGothic" panose="020B0600070205080204" pitchFamily="34" charset="-128"/>
            </a:endParaRPr>
          </a:p>
        </p:txBody>
      </p:sp>
    </p:spTree>
    <p:extLst>
      <p:ext uri="{BB962C8B-B14F-4D97-AF65-F5344CB8AC3E}">
        <p14:creationId xmlns:p14="http://schemas.microsoft.com/office/powerpoint/2010/main" val="3388697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43</a:t>
            </a:fld>
            <a:endParaRPr lang="en-US"/>
          </a:p>
        </p:txBody>
      </p:sp>
    </p:spTree>
    <p:extLst>
      <p:ext uri="{BB962C8B-B14F-4D97-AF65-F5344CB8AC3E}">
        <p14:creationId xmlns:p14="http://schemas.microsoft.com/office/powerpoint/2010/main" val="1918209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5F328F09-3BAB-4AD2-97BF-0CDE7F3E19B4}" type="slidenum">
              <a:rPr lang="en-US" altLang="en-US" sz="1200" smtClean="0"/>
              <a:pPr/>
              <a:t>44</a:t>
            </a:fld>
            <a:endParaRPr lang="en-US" altLang="en-US" sz="1200"/>
          </a:p>
        </p:txBody>
      </p:sp>
    </p:spTree>
    <p:extLst>
      <p:ext uri="{BB962C8B-B14F-4D97-AF65-F5344CB8AC3E}">
        <p14:creationId xmlns:p14="http://schemas.microsoft.com/office/powerpoint/2010/main" val="417367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Enduring effects: early relationship experiences</a:t>
            </a:r>
            <a:r>
              <a:rPr lang="en-US" baseline="0" dirty="0"/>
              <a:t> organize early developmental adaptation AND continue to shape adjustment across development via mechanisms consolidated during early childhood</a:t>
            </a:r>
          </a:p>
          <a:p>
            <a:r>
              <a:rPr lang="en-US" baseline="0" dirty="0"/>
              <a:t>Revisionist: early relationship experiences have direct effect on children’s early development but only indirectly associated with subsequent adaptation due to stability of adjustment over time. </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46</a:t>
            </a:fld>
            <a:endParaRPr lang="en-US"/>
          </a:p>
        </p:txBody>
      </p:sp>
    </p:spTree>
    <p:extLst>
      <p:ext uri="{BB962C8B-B14F-4D97-AF65-F5344CB8AC3E}">
        <p14:creationId xmlns:p14="http://schemas.microsoft.com/office/powerpoint/2010/main" val="21329662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a:t>
            </a:r>
            <a:r>
              <a:rPr lang="en-US" baseline="0" dirty="0"/>
              <a:t> sex, child ethnicity, maternal education, maternal socioeconomic status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53</a:t>
            </a:fld>
            <a:endParaRPr lang="en-US"/>
          </a:p>
        </p:txBody>
      </p:sp>
    </p:spTree>
    <p:extLst>
      <p:ext uri="{BB962C8B-B14F-4D97-AF65-F5344CB8AC3E}">
        <p14:creationId xmlns:p14="http://schemas.microsoft.com/office/powerpoint/2010/main" val="27121992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a:t>
            </a:r>
            <a:r>
              <a:rPr lang="en-US" baseline="0" dirty="0"/>
              <a:t> sex, child ethnicity, maternal education, maternal socioeconomic status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54</a:t>
            </a:fld>
            <a:endParaRPr lang="en-US"/>
          </a:p>
        </p:txBody>
      </p:sp>
    </p:spTree>
    <p:extLst>
      <p:ext uri="{BB962C8B-B14F-4D97-AF65-F5344CB8AC3E}">
        <p14:creationId xmlns:p14="http://schemas.microsoft.com/office/powerpoint/2010/main" val="3559954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a:t>
            </a:r>
            <a:r>
              <a:rPr lang="en-US" baseline="0" dirty="0"/>
              <a:t> sex, child ethnicity, maternal education, maternal socioeconomic status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55</a:t>
            </a:fld>
            <a:endParaRPr lang="en-US"/>
          </a:p>
        </p:txBody>
      </p:sp>
    </p:spTree>
    <p:extLst>
      <p:ext uri="{BB962C8B-B14F-4D97-AF65-F5344CB8AC3E}">
        <p14:creationId xmlns:p14="http://schemas.microsoft.com/office/powerpoint/2010/main" val="19867759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Child sex, child ethnicity, maternal education, maternal socioeconomic status</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A47F6795-4E15-4A78-8544-9C15F2E72C27}" type="slidenum">
              <a:rPr lang="en-US" altLang="en-US" sz="1200" smtClean="0">
                <a:solidFill>
                  <a:srgbClr val="000000"/>
                </a:solidFill>
              </a:rPr>
              <a:pPr/>
              <a:t>56</a:t>
            </a:fld>
            <a:endParaRPr lang="en-US" altLang="en-US" sz="1200">
              <a:solidFill>
                <a:srgbClr val="000000"/>
              </a:solidFill>
            </a:endParaRPr>
          </a:p>
        </p:txBody>
      </p:sp>
    </p:spTree>
    <p:extLst>
      <p:ext uri="{BB962C8B-B14F-4D97-AF65-F5344CB8AC3E}">
        <p14:creationId xmlns:p14="http://schemas.microsoft.com/office/powerpoint/2010/main" val="35152433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Child sex, child ethnicity, maternal education, maternal socioeconomic status</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C05E9DCC-F8CF-4C77-B2A8-A4FAC244CD11}" type="slidenum">
              <a:rPr lang="en-US" altLang="en-US" sz="1200" smtClean="0">
                <a:solidFill>
                  <a:srgbClr val="000000"/>
                </a:solidFill>
              </a:rPr>
              <a:pPr/>
              <a:t>57</a:t>
            </a:fld>
            <a:endParaRPr lang="en-US" altLang="en-US" sz="1200">
              <a:solidFill>
                <a:srgbClr val="000000"/>
              </a:solidFill>
            </a:endParaRPr>
          </a:p>
        </p:txBody>
      </p:sp>
    </p:spTree>
    <p:extLst>
      <p:ext uri="{BB962C8B-B14F-4D97-AF65-F5344CB8AC3E}">
        <p14:creationId xmlns:p14="http://schemas.microsoft.com/office/powerpoint/2010/main" val="31844328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284DD7D8-6128-40B0-BA7D-2514ECC1816C}" type="slidenum">
              <a:rPr lang="en-US" altLang="en-US" sz="1200" smtClean="0"/>
              <a:pPr/>
              <a:t>59</a:t>
            </a:fld>
            <a:endParaRPr lang="en-US" alt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029402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E5E47109-F9A5-4C62-99D4-F42BB28B68C6}" type="slidenum">
              <a:rPr lang="en-US" altLang="en-US" sz="1200" smtClean="0"/>
              <a:pPr/>
              <a:t>60</a:t>
            </a:fld>
            <a:endParaRPr lang="en-US" altLang="en-US" sz="120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4324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F3F458B4-39D0-45D9-BBD0-80BA62EDEDF3}" type="slidenum">
              <a:rPr lang="en-US" altLang="en-US" sz="1200" smtClean="0"/>
              <a:pPr/>
              <a:t>6</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Attachment groups (avoidant, secure, resistant, and disorganized/unclassifiable) differed in the trajectories of emotional development, with the differences first apparent at 14 mo of age.</a:t>
            </a:r>
          </a:p>
          <a:p>
            <a:endParaRPr lang="en-US" altLang="en-US"/>
          </a:p>
        </p:txBody>
      </p:sp>
    </p:spTree>
    <p:extLst>
      <p:ext uri="{BB962C8B-B14F-4D97-AF65-F5344CB8AC3E}">
        <p14:creationId xmlns:p14="http://schemas.microsoft.com/office/powerpoint/2010/main" val="6415220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54CC3755-5F05-45F8-8E91-EDB67D082696}" type="slidenum">
              <a:rPr lang="en-US" altLang="en-US" sz="1200" smtClean="0"/>
              <a:pPr/>
              <a:t>61</a:t>
            </a:fld>
            <a:endParaRPr lang="en-US" altLang="en-US"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276234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6DD51D0D-F92E-417E-AFEC-4C38F1063D91}" type="slidenum">
              <a:rPr lang="en-US" altLang="en-US" sz="1200" smtClean="0"/>
              <a:pPr/>
              <a:t>62</a:t>
            </a:fld>
            <a:endParaRPr lang="en-US" altLang="en-US" sz="120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62018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4A9A3F46-C6FC-4D80-85ED-34FC00E56488}" type="slidenum">
              <a:rPr lang="en-US" altLang="en-US" sz="1200" smtClean="0"/>
              <a:pPr/>
              <a:t>63</a:t>
            </a:fld>
            <a:endParaRPr lang="en-US" altLang="en-US" sz="120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109048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49953419-90EB-488C-A0C3-DAFA66C62D46}" type="slidenum">
              <a:rPr lang="en-US" altLang="en-US" sz="1200" smtClean="0"/>
              <a:pPr/>
              <a:t>64</a:t>
            </a:fld>
            <a:endParaRPr lang="en-US" altLang="en-US" sz="120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675849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099DF0D8-1945-4B65-A8FA-A4FEDD7DC2FF}" type="slidenum">
              <a:rPr lang="en-US" altLang="en-US" sz="1200" smtClean="0"/>
              <a:pPr/>
              <a:t>65</a:t>
            </a:fld>
            <a:endParaRPr lang="en-US" altLang="en-US" sz="120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449729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036E7B4F-3BA0-41F6-BF65-192A162899B9}" type="slidenum">
              <a:rPr lang="en-US" altLang="en-US" sz="1200" smtClean="0"/>
              <a:pPr/>
              <a:t>66</a:t>
            </a:fld>
            <a:endParaRPr lang="en-US" altLang="en-US" sz="120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267111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study implementing a multilevel developmental approach. Testing their cascade model with community families (mothers, fathers, and children) followed longitudinally from preschool age to early preadolescence. </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BE5130-A872-4154-B71F-53F32EE89D4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58706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child’s disregard for rules or failing to feel discomfort after misbehaving or engaging in rule breaking is an important aspect of oppositional, disruptive conduct problems. This trajectory begins early and is relatively stable.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that parents deploy toward children who display a high level of disregard for rules.</a:t>
            </a:r>
          </a:p>
          <a:p>
            <a:pPr eaLnBrk="1" fontAlgn="auto" hangingPunct="1">
              <a:spcBef>
                <a:spcPts val="0"/>
              </a:spcBef>
              <a:spcAft>
                <a:spcPts val="0"/>
              </a:spcAf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Few studies have examined children’s SCL as a potential moderator of the process leading from early disregard for rules of behavior, to parental power-assertive discipline, to future antisocial behavior problems. </a:t>
            </a:r>
            <a:r>
              <a:rPr lang="en-US" dirty="0">
                <a:latin typeface="+mn-lt"/>
              </a:rPr>
              <a:t>Such children presumably fail to respond to subtle, gentle levels of parental discipline, in contrast to children with high SCL.</a:t>
            </a: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They proposed a conditional process model, in which the developmental cascade from early disregard for rules of behavior to parental power assertion to future antisocial behavior is expected to occur for children who have low skin conductance level. </a:t>
            </a:r>
          </a:p>
          <a:p>
            <a:pPr>
              <a:defRPr/>
            </a:pPr>
            <a:r>
              <a:rPr lang="en-US" dirty="0"/>
              <a:t>SCL is</a:t>
            </a:r>
            <a:r>
              <a:rPr lang="en-US" dirty="0">
                <a:latin typeface="+mn-lt"/>
              </a:rPr>
              <a:t> a measure of the functioning of the autonomic nervous system that reflects variations in the ease with which electrical current passes across the skin due to fluctuations in sweat gland activity.</a:t>
            </a:r>
            <a:endParaRPr lang="en-US" dirty="0"/>
          </a:p>
          <a:p>
            <a:pPr>
              <a:defRPr/>
            </a:pPr>
            <a:endParaRPr 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710099-5DBA-43AB-B712-04E97763E43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29067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Children’s disregard for rules of conduct at 4.5 years was observed in multiple paradigms (children’s lack of concern or remorse following rule violations, children’s disregard for parents’ rules, children’s disregard for another adult’s rules)</a:t>
            </a:r>
          </a:p>
          <a:p>
            <a:pPr>
              <a:defRPr/>
            </a:pPr>
            <a:endParaRPr lang="en-US" dirty="0">
              <a:latin typeface="+mn-lt"/>
            </a:endParaRPr>
          </a:p>
          <a:p>
            <a:pPr>
              <a:defRPr/>
            </a:pPr>
            <a:r>
              <a:rPr lang="en-US" dirty="0">
                <a:latin typeface="+mn-lt"/>
              </a:rPr>
              <a:t>Avoiding gaze (when the child looked away, downward, or askance)</a:t>
            </a:r>
          </a:p>
          <a:p>
            <a:pPr>
              <a:defRPr/>
            </a:pPr>
            <a:r>
              <a:rPr lang="en-US" dirty="0">
                <a:latin typeface="+mn-lt"/>
              </a:rPr>
              <a:t>Facial tension (when the child displayed the following: twisting or biting lips, raising/furrowing eyebrows, squinting eyes, or crinkling nose)</a:t>
            </a:r>
          </a:p>
          <a:p>
            <a:pPr>
              <a:defRPr/>
            </a:pPr>
            <a:r>
              <a:rPr lang="en-US" dirty="0">
                <a:latin typeface="+mn-lt"/>
              </a:rPr>
              <a:t>Bodily tension (when the child showed squirming, backing away, hanging head down, hunching shoulders, hugging self, or covering face with hands)</a:t>
            </a:r>
          </a:p>
          <a:p>
            <a:pPr>
              <a:defRPr/>
            </a:pPr>
            <a:endParaRPr lang="en-US" dirty="0">
              <a:latin typeface="+mn-lt"/>
            </a:endParaRPr>
          </a:p>
          <a:p>
            <a:pPr>
              <a:defRPr/>
            </a:pPr>
            <a:r>
              <a:rPr lang="en-US" dirty="0">
                <a:latin typeface="+mn-lt"/>
              </a:rPr>
              <a:t>Global ratings and physical techniques</a:t>
            </a:r>
            <a:endParaRPr 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DB41CE-851A-4BBB-BFD2-CC47EF3313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289436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Children’s stronger disregard for rules of conduct at 4.5 years was associated with more parental power-assertive discipline at ages 5.5-6.5 years and with more parent-rated antisocial behavior at ages 10-12 years.</a:t>
            </a:r>
          </a:p>
          <a:p>
            <a:r>
              <a:rPr lang="en-US" dirty="0"/>
              <a:t>Parent’s power-assertive discipline at 5.5-6.5 years was also positively associated with parent-rated antisocial behavior at ages 10-12 years.</a:t>
            </a:r>
          </a:p>
          <a:p>
            <a:endParaRPr lang="en-US" dirty="0"/>
          </a:p>
        </p:txBody>
      </p:sp>
      <p:sp>
        <p:nvSpPr>
          <p:cNvPr id="4" name="Slide Number Placeholder 3"/>
          <p:cNvSpPr>
            <a:spLocks noGrp="1"/>
          </p:cNvSpPr>
          <p:nvPr>
            <p:ph type="sldNum" sz="quarter" idx="10"/>
          </p:nvPr>
        </p:nvSpPr>
        <p:spPr/>
        <p:txBody>
          <a:bodyPr/>
          <a:lstStyle/>
          <a:p>
            <a:fld id="{3D36ABDC-1976-427F-8B18-1F083AE415FB}" type="slidenum">
              <a:rPr lang="en-US" smtClean="0"/>
              <a:t>70</a:t>
            </a:fld>
            <a:endParaRPr lang="en-US"/>
          </a:p>
        </p:txBody>
      </p:sp>
    </p:spTree>
    <p:extLst>
      <p:ext uri="{BB962C8B-B14F-4D97-AF65-F5344CB8AC3E}">
        <p14:creationId xmlns:p14="http://schemas.microsoft.com/office/powerpoint/2010/main" val="2538495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935D8044-9B95-44EA-9C69-588F9B321612}" type="slidenum">
              <a:rPr lang="en-US" altLang="en-US" sz="1200" smtClean="0"/>
              <a:pPr/>
              <a:t>7</a:t>
            </a:fld>
            <a:endParaRPr lang="en-US" altLang="en-US" sz="120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442076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model represents the conditional indirect effect of child disregard for conduct rules at 4.5 years on child antisocial behavior at 10-12, as mediated by parental power assertion at 5.5-6.5 years, only for the low-SCL children, but not for the high-SCL children.</a:t>
            </a:r>
          </a:p>
          <a:p>
            <a:endParaRPr lang="en-US" altLang="en-US" dirty="0"/>
          </a:p>
          <a:p>
            <a:r>
              <a:rPr lang="en-US" altLang="en-US" dirty="0"/>
              <a:t>Complementary analyses of this model using a continuous measure of SCL also showed this conditional indirect effect from disregard for conduct rules to parental power to antisocial behavior was present at very low SCL (1.5 SD below the mean), low SCL (1 SD below), and average SCL. But not at high SCL (1 SD above) or very high SCL (1.5 SD above)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FC089A-611D-41E3-BBAB-2B3EB8B0F19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328542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understand under what conditions and through what processes early disregard for rules may predict future behavior problems.</a:t>
            </a:r>
          </a:p>
          <a:p>
            <a:endParaRPr lang="en-US" dirty="0"/>
          </a:p>
          <a:p>
            <a:r>
              <a:rPr lang="en-US" dirty="0"/>
              <a:t>, preventing them from future antisocial behavior.</a:t>
            </a:r>
          </a:p>
        </p:txBody>
      </p:sp>
      <p:sp>
        <p:nvSpPr>
          <p:cNvPr id="4" name="Slide Number Placeholder 3"/>
          <p:cNvSpPr>
            <a:spLocks noGrp="1"/>
          </p:cNvSpPr>
          <p:nvPr>
            <p:ph type="sldNum" sz="quarter" idx="10"/>
          </p:nvPr>
        </p:nvSpPr>
        <p:spPr/>
        <p:txBody>
          <a:bodyPr/>
          <a:lstStyle/>
          <a:p>
            <a:fld id="{3D36ABDC-1976-427F-8B18-1F083AE415FB}" type="slidenum">
              <a:rPr lang="en-US" smtClean="0"/>
              <a:t>72</a:t>
            </a:fld>
            <a:endParaRPr lang="en-US"/>
          </a:p>
        </p:txBody>
      </p:sp>
    </p:spTree>
    <p:extLst>
      <p:ext uri="{BB962C8B-B14F-4D97-AF65-F5344CB8AC3E}">
        <p14:creationId xmlns:p14="http://schemas.microsoft.com/office/powerpoint/2010/main" val="23787007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20CCE0-24E0-42B5-AA69-F97B3304330A}" type="slidenum">
              <a:rPr lang="en-US"/>
              <a:pPr/>
              <a:t>73</a:t>
            </a:fld>
            <a:endParaRPr lang="en-US"/>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093766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Longitudinal: for temporal sequencing</a:t>
            </a:r>
            <a:r>
              <a:rPr lang="en-US" baseline="0" dirty="0"/>
              <a:t> of spanking – outcomes</a:t>
            </a:r>
          </a:p>
          <a:p>
            <a:pPr marL="228600" indent="-228600">
              <a:buAutoNum type="arabicParenR"/>
            </a:pPr>
            <a:r>
              <a:rPr lang="en-US" dirty="0"/>
              <a:t>Not extensive</a:t>
            </a:r>
            <a:r>
              <a:rPr lang="en-US" baseline="0" dirty="0"/>
              <a:t> inclusion of variables of other stressors, which could account for mixed results relating to spanking and outcomes across ethnicities</a:t>
            </a:r>
          </a:p>
          <a:p>
            <a:pPr marL="228600" indent="-228600">
              <a:buAutoNum type="arabicParenR"/>
            </a:pPr>
            <a:r>
              <a:rPr lang="en-US" baseline="0" dirty="0"/>
              <a:t>No focus on paternal spanking – don’t know whether parents making different parenting decisions or whether they have different effects</a:t>
            </a:r>
          </a:p>
          <a:p>
            <a:pPr marL="228600" indent="-228600">
              <a:buAutoNum type="arabicParenR"/>
            </a:pPr>
            <a:r>
              <a:rPr lang="en-US" baseline="0" dirty="0"/>
              <a:t>Most research on aggressive behavior, little on cognitive development</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76</a:t>
            </a:fld>
            <a:endParaRPr lang="en-US"/>
          </a:p>
        </p:txBody>
      </p:sp>
    </p:spTree>
    <p:extLst>
      <p:ext uri="{BB962C8B-B14F-4D97-AF65-F5344CB8AC3E}">
        <p14:creationId xmlns:p14="http://schemas.microsoft.com/office/powerpoint/2010/main" val="36024871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FFCW: longitudinal birth cohort drawn from 20 cities, representative of children</a:t>
            </a:r>
            <a:r>
              <a:rPr lang="en-US" baseline="0" dirty="0"/>
              <a:t> born between 1998-2000 in medium to large US cities</a:t>
            </a:r>
          </a:p>
          <a:p>
            <a:endParaRPr lang="en-US" baseline="0" dirty="0"/>
          </a:p>
          <a:p>
            <a:r>
              <a:rPr lang="en-US" baseline="0" dirty="0"/>
              <a:t>Only included families that had data from the Child Behavior Checklist and Peabody Picture Vocabulary Test at age 9</a:t>
            </a:r>
          </a:p>
          <a:p>
            <a:pPr marL="171450" indent="-171450">
              <a:buFontTx/>
              <a:buChar char="-"/>
            </a:pPr>
            <a:r>
              <a:rPr lang="en-US" baseline="0" dirty="0"/>
              <a:t>Those included differed in some ways from those excluded (e.g., excluded more likely to be first child and have low birth weight)</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B2AE764B-E93D-49F9-835B-6AB4745B83A8}" type="slidenum">
              <a:rPr lang="en-US" smtClean="0"/>
              <a:t>77</a:t>
            </a:fld>
            <a:endParaRPr lang="en-US"/>
          </a:p>
        </p:txBody>
      </p:sp>
    </p:spTree>
    <p:extLst>
      <p:ext uri="{BB962C8B-B14F-4D97-AF65-F5344CB8AC3E}">
        <p14:creationId xmlns:p14="http://schemas.microsoft.com/office/powerpoint/2010/main" val="1226176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78</a:t>
            </a:fld>
            <a:endParaRPr lang="en-US"/>
          </a:p>
        </p:txBody>
      </p:sp>
    </p:spTree>
    <p:extLst>
      <p:ext uri="{BB962C8B-B14F-4D97-AF65-F5344CB8AC3E}">
        <p14:creationId xmlns:p14="http://schemas.microsoft.com/office/powerpoint/2010/main" val="36162561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79</a:t>
            </a:fld>
            <a:endParaRPr lang="en-US"/>
          </a:p>
        </p:txBody>
      </p:sp>
    </p:spTree>
    <p:extLst>
      <p:ext uri="{BB962C8B-B14F-4D97-AF65-F5344CB8AC3E}">
        <p14:creationId xmlns:p14="http://schemas.microsoft.com/office/powerpoint/2010/main" val="10764635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a:t>
            </a:r>
            <a:r>
              <a:rPr lang="en-US" baseline="0" dirty="0"/>
              <a:t> models reported, ascending in rigor of control variables. First model had no control </a:t>
            </a:r>
            <a:r>
              <a:rPr lang="en-US" baseline="0" dirty="0" err="1"/>
              <a:t>vars</a:t>
            </a:r>
            <a:r>
              <a:rPr lang="en-US" baseline="0" dirty="0"/>
              <a:t>, second included these </a:t>
            </a:r>
            <a:r>
              <a:rPr lang="en-US" baseline="0" dirty="0" err="1"/>
              <a:t>vars</a:t>
            </a:r>
            <a:r>
              <a:rPr lang="en-US" baseline="0" dirty="0"/>
              <a:t> for control</a:t>
            </a:r>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80</a:t>
            </a:fld>
            <a:endParaRPr lang="en-US"/>
          </a:p>
        </p:txBody>
      </p:sp>
    </p:spTree>
    <p:extLst>
      <p:ext uri="{BB962C8B-B14F-4D97-AF65-F5344CB8AC3E}">
        <p14:creationId xmlns:p14="http://schemas.microsoft.com/office/powerpoint/2010/main" val="31512424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 any spanking</a:t>
            </a:r>
            <a:r>
              <a:rPr lang="en-US" baseline="0" dirty="0"/>
              <a:t> in the past month decreased from age 3 to age 5</a:t>
            </a:r>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81</a:t>
            </a:fld>
            <a:endParaRPr lang="en-US"/>
          </a:p>
        </p:txBody>
      </p:sp>
    </p:spTree>
    <p:extLst>
      <p:ext uri="{BB962C8B-B14F-4D97-AF65-F5344CB8AC3E}">
        <p14:creationId xmlns:p14="http://schemas.microsoft.com/office/powerpoint/2010/main" val="5077695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only using spanking to predict CBCL outcomes,</a:t>
            </a:r>
            <a:r>
              <a:rPr lang="en-US" baseline="0" dirty="0"/>
              <a:t> maternal spanking at 3 and 5 years of age significantly positively related to children’s externalizing problems at age 9</a:t>
            </a:r>
          </a:p>
          <a:p>
            <a:endParaRPr lang="en-US" baseline="0" dirty="0"/>
          </a:p>
          <a:p>
            <a:r>
              <a:rPr lang="en-US" baseline="0" dirty="0"/>
              <a:t>As control variables become more stringent, impact of spanking attenuated, but still significant</a:t>
            </a:r>
          </a:p>
          <a:p>
            <a:endParaRPr lang="en-US" baseline="0" dirty="0"/>
          </a:p>
          <a:p>
            <a:r>
              <a:rPr lang="en-US" baseline="0" dirty="0"/>
              <a:t>Lastly, when early childhood externalizing behavior controlled for in model, maternal spanking at any frequency still significantly relates to later externalizing behavior</a:t>
            </a:r>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82</a:t>
            </a:fld>
            <a:endParaRPr lang="en-US"/>
          </a:p>
        </p:txBody>
      </p:sp>
    </p:spTree>
    <p:extLst>
      <p:ext uri="{BB962C8B-B14F-4D97-AF65-F5344CB8AC3E}">
        <p14:creationId xmlns:p14="http://schemas.microsoft.com/office/powerpoint/2010/main" val="143892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panose="02020603050405020304" pitchFamily="18" charset="0"/>
              </a:defRPr>
            </a:lvl1pPr>
            <a:lvl2pPr marL="742950" indent="-285750" defTabSz="931863">
              <a:defRPr sz="3200">
                <a:solidFill>
                  <a:schemeClr val="tx1"/>
                </a:solidFill>
                <a:latin typeface="Times New Roman" panose="02020603050405020304" pitchFamily="18" charset="0"/>
              </a:defRPr>
            </a:lvl2pPr>
            <a:lvl3pPr marL="1143000" indent="-228600" defTabSz="931863">
              <a:defRPr sz="3200">
                <a:solidFill>
                  <a:schemeClr val="tx1"/>
                </a:solidFill>
                <a:latin typeface="Times New Roman" panose="02020603050405020304" pitchFamily="18" charset="0"/>
              </a:defRPr>
            </a:lvl3pPr>
            <a:lvl4pPr marL="1600200" indent="-228600" defTabSz="931863">
              <a:defRPr sz="3200">
                <a:solidFill>
                  <a:schemeClr val="tx1"/>
                </a:solidFill>
                <a:latin typeface="Times New Roman" panose="02020603050405020304" pitchFamily="18" charset="0"/>
              </a:defRPr>
            </a:lvl4pPr>
            <a:lvl5pPr marL="2057400" indent="-228600" defTabSz="931863">
              <a:defRPr sz="32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200">
                <a:solidFill>
                  <a:schemeClr val="tx1"/>
                </a:solidFill>
                <a:latin typeface="Times New Roman" panose="02020603050405020304" pitchFamily="18" charset="0"/>
              </a:defRPr>
            </a:lvl9pPr>
          </a:lstStyle>
          <a:p>
            <a:fld id="{B94F157A-39CD-4916-93E1-FB14736A8881}" type="slidenum">
              <a:rPr lang="en-US" altLang="en-US" sz="1200" smtClean="0"/>
              <a:pPr/>
              <a:t>8</a:t>
            </a:fld>
            <a:endParaRPr lang="en-US" altLang="en-US" sz="1200"/>
          </a:p>
        </p:txBody>
      </p:sp>
    </p:spTree>
    <p:extLst>
      <p:ext uri="{BB962C8B-B14F-4D97-AF65-F5344CB8AC3E}">
        <p14:creationId xmlns:p14="http://schemas.microsoft.com/office/powerpoint/2010/main" val="16862613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a:t>
            </a:r>
          </a:p>
          <a:p>
            <a:r>
              <a:rPr lang="en-US" dirty="0"/>
              <a:t>When only using spanking to predict PPVT outcomes,</a:t>
            </a:r>
            <a:r>
              <a:rPr lang="en-US" baseline="0" dirty="0"/>
              <a:t> no relationship between spanking and this measure of cognitive development</a:t>
            </a:r>
          </a:p>
          <a:p>
            <a:endParaRPr lang="en-US" baseline="0" dirty="0"/>
          </a:p>
          <a:p>
            <a:r>
              <a:rPr lang="en-US" baseline="0" dirty="0"/>
              <a:t>As control variables become more stringent, father high-frequency spanking inversely related to child receptive vocabulary</a:t>
            </a:r>
          </a:p>
          <a:p>
            <a:endParaRPr lang="en-US" baseline="0" dirty="0"/>
          </a:p>
          <a:p>
            <a:r>
              <a:rPr lang="en-US" baseline="0" dirty="0"/>
              <a:t>Lastly, when early receptive vocabulary controlled for in model, paternal high frequency spanking dropped to only marginal significance.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83</a:t>
            </a:fld>
            <a:endParaRPr lang="en-US"/>
          </a:p>
        </p:txBody>
      </p:sp>
    </p:spTree>
    <p:extLst>
      <p:ext uri="{BB962C8B-B14F-4D97-AF65-F5344CB8AC3E}">
        <p14:creationId xmlns:p14="http://schemas.microsoft.com/office/powerpoint/2010/main" val="38190347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effect</a:t>
            </a:r>
            <a:r>
              <a:rPr lang="en-US" baseline="0" dirty="0"/>
              <a:t> of father’s spanking fell to marginal significance when no control </a:t>
            </a:r>
            <a:r>
              <a:rPr lang="en-US" baseline="0" dirty="0" err="1"/>
              <a:t>vars</a:t>
            </a:r>
            <a:r>
              <a:rPr lang="en-US" baseline="0" dirty="0"/>
              <a:t> and again when all control </a:t>
            </a:r>
            <a:r>
              <a:rPr lang="en-US" baseline="0" dirty="0" err="1"/>
              <a:t>vars</a:t>
            </a:r>
            <a:r>
              <a:rPr lang="en-US" baseline="0" dirty="0"/>
              <a:t> added and earlier PPVT score added</a:t>
            </a:r>
          </a:p>
          <a:p>
            <a:endParaRPr lang="en-US" baseline="0" dirty="0"/>
          </a:p>
          <a:p>
            <a:r>
              <a:rPr lang="en-US" baseline="0" dirty="0"/>
              <a:t>Reactions: self, surprised b/c heard evidence of positive outcomes for spanking among AA especially among dangerous neighborhoods. </a:t>
            </a:r>
          </a:p>
          <a:p>
            <a:pPr marL="171450" indent="-171450">
              <a:buFont typeface="Arial" panose="020B0604020202020204" pitchFamily="34" charset="0"/>
              <a:buChar char="•"/>
            </a:pPr>
            <a:r>
              <a:rPr lang="en-US" baseline="0" dirty="0"/>
              <a:t>Some evidence suggests temporal relationship between spanking &amp; temperament (aggression/antisocial behavior) differs b/t European American &amp; African Americans – AA antisocial elicited spanking; EA antisocial elicited &amp; contributed to antisocial behavior (more reciprocal)</a:t>
            </a:r>
            <a:endParaRPr lang="en-US" dirty="0"/>
          </a:p>
        </p:txBody>
      </p:sp>
      <p:sp>
        <p:nvSpPr>
          <p:cNvPr id="4" name="Slide Number Placeholder 3"/>
          <p:cNvSpPr>
            <a:spLocks noGrp="1"/>
          </p:cNvSpPr>
          <p:nvPr>
            <p:ph type="sldNum" sz="quarter" idx="10"/>
          </p:nvPr>
        </p:nvSpPr>
        <p:spPr/>
        <p:txBody>
          <a:bodyPr/>
          <a:lstStyle/>
          <a:p>
            <a:fld id="{B2AE764B-E93D-49F9-835B-6AB4745B83A8}" type="slidenum">
              <a:rPr lang="en-US" smtClean="0"/>
              <a:t>84</a:t>
            </a:fld>
            <a:endParaRPr lang="en-US"/>
          </a:p>
        </p:txBody>
      </p:sp>
    </p:spTree>
    <p:extLst>
      <p:ext uri="{BB962C8B-B14F-4D97-AF65-F5344CB8AC3E}">
        <p14:creationId xmlns:p14="http://schemas.microsoft.com/office/powerpoint/2010/main" val="11577547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000"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87</a:t>
            </a:fld>
            <a:endParaRPr lang="en-US"/>
          </a:p>
        </p:txBody>
      </p:sp>
    </p:spTree>
    <p:extLst>
      <p:ext uri="{BB962C8B-B14F-4D97-AF65-F5344CB8AC3E}">
        <p14:creationId xmlns:p14="http://schemas.microsoft.com/office/powerpoint/2010/main" val="20729738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88</a:t>
            </a:fld>
            <a:endParaRPr lang="en-US"/>
          </a:p>
        </p:txBody>
      </p:sp>
    </p:spTree>
    <p:extLst>
      <p:ext uri="{BB962C8B-B14F-4D97-AF65-F5344CB8AC3E}">
        <p14:creationId xmlns:p14="http://schemas.microsoft.com/office/powerpoint/2010/main" val="6939200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89</a:t>
            </a:fld>
            <a:endParaRPr lang="en-US"/>
          </a:p>
        </p:txBody>
      </p:sp>
    </p:spTree>
    <p:extLst>
      <p:ext uri="{BB962C8B-B14F-4D97-AF65-F5344CB8AC3E}">
        <p14:creationId xmlns:p14="http://schemas.microsoft.com/office/powerpoint/2010/main" val="16678851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90</a:t>
            </a:fld>
            <a:endParaRPr lang="en-US"/>
          </a:p>
        </p:txBody>
      </p:sp>
    </p:spTree>
    <p:extLst>
      <p:ext uri="{BB962C8B-B14F-4D97-AF65-F5344CB8AC3E}">
        <p14:creationId xmlns:p14="http://schemas.microsoft.com/office/powerpoint/2010/main" val="19391834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91</a:t>
            </a:fld>
            <a:endParaRPr lang="en-US"/>
          </a:p>
        </p:txBody>
      </p:sp>
    </p:spTree>
    <p:extLst>
      <p:ext uri="{BB962C8B-B14F-4D97-AF65-F5344CB8AC3E}">
        <p14:creationId xmlns:p14="http://schemas.microsoft.com/office/powerpoint/2010/main" val="2296090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92</a:t>
            </a:fld>
            <a:endParaRPr lang="en-US"/>
          </a:p>
        </p:txBody>
      </p:sp>
    </p:spTree>
    <p:extLst>
      <p:ext uri="{BB962C8B-B14F-4D97-AF65-F5344CB8AC3E}">
        <p14:creationId xmlns:p14="http://schemas.microsoft.com/office/powerpoint/2010/main" val="16293374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i="0" u="none" strike="noStrike"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A8B732B4-A220-4D64-89E5-594291243225}" type="slidenum">
              <a:rPr lang="en-US" smtClean="0"/>
              <a:pPr/>
              <a:t>94</a:t>
            </a:fld>
            <a:endParaRPr lang="en-US"/>
          </a:p>
        </p:txBody>
      </p:sp>
    </p:spTree>
    <p:extLst>
      <p:ext uri="{BB962C8B-B14F-4D97-AF65-F5344CB8AC3E}">
        <p14:creationId xmlns:p14="http://schemas.microsoft.com/office/powerpoint/2010/main" val="16911448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EE058-0F08-4480-AD12-8C944C702548}" type="slidenum">
              <a:rPr lang="en-US"/>
              <a:pPr/>
              <a:t>95</a:t>
            </a:fld>
            <a:endParaRPr lang="en-US"/>
          </a:p>
        </p:txBody>
      </p:sp>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r>
              <a:rPr lang="en-US" sz="1200" b="0" i="0" u="none" strike="noStrike" kern="1200" baseline="0" dirty="0">
                <a:solidFill>
                  <a:schemeClr val="tx1"/>
                </a:solidFill>
                <a:latin typeface="Arial" charset="0"/>
                <a:ea typeface="+mn-ea"/>
                <a:cs typeface="+mn-cs"/>
              </a:rPr>
              <a:t>“time may not be the cause of maternal</a:t>
            </a:r>
          </a:p>
          <a:p>
            <a:r>
              <a:rPr lang="en-US" sz="1200" b="0" i="0" u="none" strike="noStrike" kern="1200" baseline="0" dirty="0">
                <a:solidFill>
                  <a:schemeClr val="tx1"/>
                </a:solidFill>
                <a:latin typeface="Arial" charset="0"/>
                <a:ea typeface="+mn-ea"/>
                <a:cs typeface="+mn-cs"/>
              </a:rPr>
              <a:t>sensitivity and inclination to interact with the child</a:t>
            </a:r>
          </a:p>
          <a:p>
            <a:r>
              <a:rPr lang="en-US" sz="1200" b="0" i="0" u="none" strike="noStrike" kern="1200" baseline="0" dirty="0">
                <a:solidFill>
                  <a:schemeClr val="tx1"/>
                </a:solidFill>
                <a:latin typeface="Arial" charset="0"/>
                <a:ea typeface="+mn-ea"/>
                <a:cs typeface="+mn-cs"/>
              </a:rPr>
              <a:t>but may instead be a reflection of these maternal</a:t>
            </a:r>
          </a:p>
          <a:p>
            <a:r>
              <a:rPr lang="en-US" sz="1200" b="0" i="0" u="none" strike="noStrike" kern="1200" baseline="0" dirty="0">
                <a:solidFill>
                  <a:schemeClr val="tx1"/>
                </a:solidFill>
                <a:latin typeface="Arial" charset="0"/>
                <a:ea typeface="+mn-ea"/>
                <a:cs typeface="+mn-cs"/>
              </a:rPr>
              <a:t>characteristics.”</a:t>
            </a:r>
          </a:p>
          <a:p>
            <a:endParaRPr lang="en-US" dirty="0"/>
          </a:p>
        </p:txBody>
      </p:sp>
    </p:spTree>
    <p:extLst>
      <p:ext uri="{BB962C8B-B14F-4D97-AF65-F5344CB8AC3E}">
        <p14:creationId xmlns:p14="http://schemas.microsoft.com/office/powerpoint/2010/main" val="1081946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2" name="Google Shape;91;g35f391192_00:notes"/>
          <p:cNvSpPr>
            <a:spLocks noGrp="1" noRot="1" noChangeAspect="1" noTextEdit="1"/>
          </p:cNvSpPr>
          <p:nvPr>
            <p:ph type="sldImg" idx="2"/>
          </p:nvPr>
        </p:nvSpPr>
        <p:spPr>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2403" name="Google Shape;92;g35f391192_00:notes"/>
          <p:cNvSpPr txBox="1">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a:p>
        </p:txBody>
      </p:sp>
    </p:spTree>
    <p:extLst>
      <p:ext uri="{BB962C8B-B14F-4D97-AF65-F5344CB8AC3E}">
        <p14:creationId xmlns:p14="http://schemas.microsoft.com/office/powerpoint/2010/main" val="22301561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D05FE-6CCF-4E8D-AB41-C1C2B3109284}" type="slidenum">
              <a:rPr lang="en-US"/>
              <a:pPr/>
              <a:t>96</a:t>
            </a:fld>
            <a:endParaRPr lang="en-US"/>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328135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BEC62-2DA5-4E3A-9930-A6F598AA5C2E}" type="slidenum">
              <a:rPr lang="en-US"/>
              <a:pPr/>
              <a:t>97</a:t>
            </a:fld>
            <a:endParaRPr lang="en-US"/>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701422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ff1"/>
              </a:rPr>
              <a:t>The MFG is frequently engaged during effortful attempts to regulate emotional responses, such as when using cognitive</a:t>
            </a:r>
          </a:p>
          <a:p>
            <a:pPr algn="l"/>
            <a:r>
              <a:rPr lang="en-US" b="0" i="0" dirty="0">
                <a:solidFill>
                  <a:srgbClr val="000000"/>
                </a:solidFill>
                <a:effectLst/>
                <a:latin typeface="ff1"/>
              </a:rPr>
              <a:t>reappraisal (Goldin, McRae, Ramel, &amp; Gro ss, 2008; Kanske, </a:t>
            </a:r>
            <a:r>
              <a:rPr lang="en-US" b="0" i="0" dirty="0" err="1">
                <a:solidFill>
                  <a:srgbClr val="000000"/>
                </a:solidFill>
                <a:effectLst/>
                <a:latin typeface="ff1"/>
              </a:rPr>
              <a:t>Heissler</a:t>
            </a:r>
            <a:r>
              <a:rPr lang="en-US" b="0" i="0" dirty="0">
                <a:solidFill>
                  <a:srgbClr val="000000"/>
                </a:solidFill>
                <a:effectLst/>
                <a:latin typeface="ff1"/>
              </a:rPr>
              <a:t>, </a:t>
            </a:r>
            <a:r>
              <a:rPr lang="en-US" b="0" i="0" dirty="0" err="1">
                <a:solidFill>
                  <a:srgbClr val="000000"/>
                </a:solidFill>
                <a:effectLst/>
                <a:latin typeface="ff1"/>
              </a:rPr>
              <a:t>Schonfelder</a:t>
            </a:r>
            <a:r>
              <a:rPr lang="en-US" b="0" i="0" dirty="0">
                <a:solidFill>
                  <a:srgbClr val="000000"/>
                </a:solidFill>
                <a:effectLst/>
                <a:latin typeface="ff1"/>
              </a:rPr>
              <a:t>, </a:t>
            </a:r>
            <a:r>
              <a:rPr lang="en-US" b="0" i="0" dirty="0" err="1">
                <a:solidFill>
                  <a:srgbClr val="000000"/>
                </a:solidFill>
                <a:effectLst/>
                <a:latin typeface="ff1"/>
              </a:rPr>
              <a:t>Bongers</a:t>
            </a:r>
            <a:r>
              <a:rPr lang="en-US" b="0" i="0" dirty="0">
                <a:solidFill>
                  <a:srgbClr val="000000"/>
                </a:solidFill>
                <a:effectLst/>
                <a:latin typeface="ff1"/>
              </a:rPr>
              <a:t>, &amp; </a:t>
            </a:r>
            <a:r>
              <a:rPr lang="en-US" b="0" i="0" dirty="0" err="1">
                <a:solidFill>
                  <a:srgbClr val="000000"/>
                </a:solidFill>
                <a:effectLst/>
                <a:latin typeface="ff1"/>
              </a:rPr>
              <a:t>Wessa</a:t>
            </a:r>
            <a:r>
              <a:rPr lang="en-US" b="0" i="0" dirty="0">
                <a:solidFill>
                  <a:srgbClr val="000000"/>
                </a:solidFill>
                <a:effectLst/>
                <a:latin typeface="ff1"/>
              </a:rPr>
              <a:t>,</a:t>
            </a:r>
          </a:p>
          <a:p>
            <a:pPr algn="l"/>
            <a:r>
              <a:rPr lang="en-US" b="0" i="0" dirty="0">
                <a:solidFill>
                  <a:srgbClr val="000000"/>
                </a:solidFill>
                <a:effectLst/>
                <a:latin typeface="ff1"/>
              </a:rPr>
              <a:t>2010; Silvers, Weber, Wager, &amp; Ochsner, 2014).</a:t>
            </a:r>
          </a:p>
          <a:p>
            <a:pPr algn="l"/>
            <a:r>
              <a:rPr lang="en-US" b="0" i="0" dirty="0">
                <a:solidFill>
                  <a:srgbClr val="000000"/>
                </a:solidFill>
                <a:effectLst/>
                <a:latin typeface="ff1"/>
              </a:rPr>
              <a:t>Children who have been exposed to violence recruit  regions of the dorsolateral PFC more during </a:t>
            </a:r>
            <a:r>
              <a:rPr lang="en-US" b="0" i="0" dirty="0" err="1">
                <a:solidFill>
                  <a:srgbClr val="000000"/>
                </a:solidFill>
                <a:effectLst/>
                <a:latin typeface="ff1"/>
              </a:rPr>
              <a:t>cogni</a:t>
            </a:r>
            <a:r>
              <a:rPr lang="en-US" b="0" i="0" dirty="0">
                <a:solidFill>
                  <a:srgbClr val="000000"/>
                </a:solidFill>
                <a:effectLst/>
                <a:latin typeface="ff1"/>
              </a:rPr>
              <a:t>-</a:t>
            </a:r>
          </a:p>
          <a:p>
            <a:pPr algn="l"/>
            <a:r>
              <a:rPr lang="en-US" b="0" i="0" dirty="0" err="1">
                <a:solidFill>
                  <a:srgbClr val="000000"/>
                </a:solidFill>
                <a:effectLst/>
                <a:latin typeface="ff1"/>
              </a:rPr>
              <a:t>tive</a:t>
            </a:r>
            <a:r>
              <a:rPr lang="en-US" b="0" i="0" dirty="0">
                <a:solidFill>
                  <a:srgbClr val="000000"/>
                </a:solidFill>
                <a:effectLst/>
                <a:latin typeface="ff1"/>
              </a:rPr>
              <a:t> reappraisal of negative emotion than those who have never encountered violence, particularly</a:t>
            </a:r>
          </a:p>
          <a:p>
            <a:pPr algn="l"/>
            <a:r>
              <a:rPr lang="en-US" b="0" i="0" dirty="0">
                <a:solidFill>
                  <a:srgbClr val="000000"/>
                </a:solidFill>
                <a:effectLst/>
                <a:latin typeface="ff1"/>
              </a:rPr>
              <a:t>during adolescence (</a:t>
            </a:r>
            <a:r>
              <a:rPr lang="en-US" b="0" i="0" dirty="0" err="1">
                <a:solidFill>
                  <a:srgbClr val="000000"/>
                </a:solidFill>
                <a:effectLst/>
                <a:latin typeface="ff1"/>
              </a:rPr>
              <a:t>Jenness</a:t>
            </a:r>
            <a:r>
              <a:rPr lang="en-US" b="0" i="0" dirty="0">
                <a:solidFill>
                  <a:srgbClr val="000000"/>
                </a:solidFill>
                <a:effectLst/>
                <a:latin typeface="ff1"/>
              </a:rPr>
              <a:t> et al., 2020; </a:t>
            </a:r>
            <a:r>
              <a:rPr lang="en-US" b="0" i="0" dirty="0" err="1">
                <a:solidFill>
                  <a:srgbClr val="000000"/>
                </a:solidFill>
                <a:effectLst/>
                <a:latin typeface="ff1"/>
              </a:rPr>
              <a:t>McLaugh-lin</a:t>
            </a:r>
            <a:r>
              <a:rPr lang="en-US" b="0" i="0" dirty="0">
                <a:solidFill>
                  <a:srgbClr val="000000"/>
                </a:solidFill>
                <a:effectLst/>
                <a:latin typeface="ff1"/>
              </a:rPr>
              <a:t> et al., 2015). Neutral faces are ambiguous stim-</a:t>
            </a:r>
          </a:p>
          <a:p>
            <a:pPr algn="l"/>
            <a:r>
              <a:rPr lang="en-US" b="0" i="0" dirty="0" err="1">
                <a:solidFill>
                  <a:srgbClr val="000000"/>
                </a:solidFill>
                <a:effectLst/>
                <a:latin typeface="ff1"/>
              </a:rPr>
              <a:t>uli</a:t>
            </a:r>
            <a:r>
              <a:rPr lang="en-US" b="0" i="0" dirty="0">
                <a:solidFill>
                  <a:srgbClr val="000000"/>
                </a:solidFill>
                <a:effectLst/>
                <a:latin typeface="ff1"/>
              </a:rPr>
              <a:t>, and are often interpreted as </a:t>
            </a:r>
            <a:r>
              <a:rPr lang="en-US" b="0" i="0">
                <a:solidFill>
                  <a:srgbClr val="000000"/>
                </a:solidFill>
                <a:effectLst/>
                <a:latin typeface="ff1"/>
              </a:rPr>
              <a:t>negative by children </a:t>
            </a:r>
            <a:r>
              <a:rPr lang="en-US" b="0" i="0" dirty="0">
                <a:solidFill>
                  <a:srgbClr val="000000"/>
                </a:solidFill>
                <a:effectLst/>
                <a:latin typeface="ff1"/>
              </a:rPr>
              <a:t>(Tottenham et al., 2009).</a:t>
            </a:r>
          </a:p>
          <a:p>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101</a:t>
            </a:fld>
            <a:endParaRPr lang="en-US"/>
          </a:p>
        </p:txBody>
      </p:sp>
    </p:spTree>
    <p:extLst>
      <p:ext uri="{BB962C8B-B14F-4D97-AF65-F5344CB8AC3E}">
        <p14:creationId xmlns:p14="http://schemas.microsoft.com/office/powerpoint/2010/main" val="25498689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20CCE0-24E0-42B5-AA69-F97B3304330A}" type="slidenum">
              <a:rPr lang="en-US"/>
              <a:pPr/>
              <a:t>102</a:t>
            </a:fld>
            <a:endParaRPr lang="en-US"/>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526593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103</a:t>
            </a:fld>
            <a:endParaRPr lang="en-US"/>
          </a:p>
        </p:txBody>
      </p:sp>
    </p:spTree>
    <p:extLst>
      <p:ext uri="{BB962C8B-B14F-4D97-AF65-F5344CB8AC3E}">
        <p14:creationId xmlns:p14="http://schemas.microsoft.com/office/powerpoint/2010/main" val="25132028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anose="020F0502020204030204" pitchFamily="34" charset="0"/>
              </a:defRPr>
            </a:lvl1pPr>
            <a:lvl2pPr marL="742950" indent="-285750" defTabSz="912813">
              <a:spcBef>
                <a:spcPct val="30000"/>
              </a:spcBef>
              <a:defRPr sz="1200">
                <a:solidFill>
                  <a:schemeClr val="tx1"/>
                </a:solidFill>
                <a:latin typeface="Calibri" panose="020F0502020204030204" pitchFamily="34" charset="0"/>
              </a:defRPr>
            </a:lvl2pPr>
            <a:lvl3pPr marL="1143000" indent="-228600" defTabSz="912813">
              <a:spcBef>
                <a:spcPct val="30000"/>
              </a:spcBef>
              <a:defRPr sz="1200">
                <a:solidFill>
                  <a:schemeClr val="tx1"/>
                </a:solidFill>
                <a:latin typeface="Calibri" panose="020F0502020204030204" pitchFamily="34" charset="0"/>
              </a:defRPr>
            </a:lvl3pPr>
            <a:lvl4pPr marL="1600200" indent="-228600" defTabSz="912813">
              <a:spcBef>
                <a:spcPct val="30000"/>
              </a:spcBef>
              <a:defRPr sz="1200">
                <a:solidFill>
                  <a:schemeClr val="tx1"/>
                </a:solidFill>
                <a:latin typeface="Calibri" panose="020F0502020204030204" pitchFamily="34" charset="0"/>
              </a:defRPr>
            </a:lvl4pPr>
            <a:lvl5pPr marL="2057400" indent="-228600" defTabSz="912813">
              <a:spcBef>
                <a:spcPct val="30000"/>
              </a:spcBef>
              <a:defRPr sz="1200">
                <a:solidFill>
                  <a:schemeClr val="tx1"/>
                </a:solidFill>
                <a:latin typeface="Calibri" panose="020F0502020204030204" pitchFamily="34" charset="0"/>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566CC1-5801-48EC-8693-271B91AE79EA}" type="slidenum">
              <a:rPr lang="en-US" altLang="en-US" smtClean="0"/>
              <a:pPr>
                <a:spcBef>
                  <a:spcPct val="0"/>
                </a:spcBef>
              </a:pPr>
              <a:t>104</a:t>
            </a:fld>
            <a:endParaRPr lang="en-US" altLang="en-US"/>
          </a:p>
        </p:txBody>
      </p:sp>
    </p:spTree>
    <p:extLst>
      <p:ext uri="{BB962C8B-B14F-4D97-AF65-F5344CB8AC3E}">
        <p14:creationId xmlns:p14="http://schemas.microsoft.com/office/powerpoint/2010/main" val="2582246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A2E64-F819-4876-B56A-23A9EDAEA5FD}" type="slidenum">
              <a:rPr lang="en-US"/>
              <a:pPr/>
              <a:t>105</a:t>
            </a:fld>
            <a:endParaRPr lang="en-US"/>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pPr marL="0" indent="0">
              <a:buFontTx/>
              <a:buNone/>
            </a:pPr>
            <a:endParaRPr lang="en-US" dirty="0"/>
          </a:p>
        </p:txBody>
      </p:sp>
    </p:spTree>
    <p:extLst>
      <p:ext uri="{BB962C8B-B14F-4D97-AF65-F5344CB8AC3E}">
        <p14:creationId xmlns:p14="http://schemas.microsoft.com/office/powerpoint/2010/main" val="16202433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dirty="0"/>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106</a:t>
            </a:fld>
            <a:endParaRPr lang="en-US" altLang="en-US" sz="1200">
              <a:solidFill>
                <a:srgbClr val="000000"/>
              </a:solidFill>
            </a:endParaRPr>
          </a:p>
        </p:txBody>
      </p:sp>
    </p:spTree>
    <p:extLst>
      <p:ext uri="{BB962C8B-B14F-4D97-AF65-F5344CB8AC3E}">
        <p14:creationId xmlns:p14="http://schemas.microsoft.com/office/powerpoint/2010/main" val="40370371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Wingdings" charset="0"/>
              <a:buNone/>
              <a:tabLst/>
              <a:defRPr/>
            </a:pPr>
            <a:endParaRPr lang="en-US" altLang="en-US" dirty="0">
              <a:latin typeface="Arial" panose="020B0604020202020204" pitchFamily="34"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107</a:t>
            </a:fld>
            <a:endParaRPr lang="en-US" altLang="en-US" sz="1200">
              <a:solidFill>
                <a:srgbClr val="000000"/>
              </a:solidFill>
            </a:endParaRPr>
          </a:p>
        </p:txBody>
      </p:sp>
    </p:spTree>
    <p:extLst>
      <p:ext uri="{BB962C8B-B14F-4D97-AF65-F5344CB8AC3E}">
        <p14:creationId xmlns:p14="http://schemas.microsoft.com/office/powerpoint/2010/main" val="11711161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rtl="0" fontAlgn="ctr">
              <a:buFont typeface="Arial"/>
              <a:buChar char="•"/>
            </a:pPr>
            <a:r>
              <a:rPr lang="en-US" sz="1200" b="1" kern="1200" dirty="0">
                <a:solidFill>
                  <a:schemeClr val="tx1"/>
                </a:solidFill>
                <a:effectLst/>
                <a:latin typeface="Arial" charset="0"/>
                <a:ea typeface="+mn-ea"/>
                <a:cs typeface="+mn-cs"/>
              </a:rPr>
              <a:t>Child negativity toward mother</a:t>
            </a:r>
            <a:r>
              <a:rPr lang="en-US" sz="1200" kern="1200" dirty="0">
                <a:solidFill>
                  <a:schemeClr val="tx1"/>
                </a:solidFill>
                <a:effectLst/>
                <a:latin typeface="Arial" charset="0"/>
                <a:ea typeface="+mn-ea"/>
                <a:cs typeface="+mn-cs"/>
              </a:rPr>
              <a:t>: measured the degree to which the child showed anger or dislike toward the mother</a:t>
            </a:r>
          </a:p>
          <a:p>
            <a:pPr marL="171450" lvl="0" indent="-171450" rtl="0" fontAlgn="ctr">
              <a:buFont typeface="Arial"/>
              <a:buChar char="•"/>
            </a:pPr>
            <a:r>
              <a:rPr lang="en-US" sz="1200" b="1" kern="1200" dirty="0">
                <a:solidFill>
                  <a:schemeClr val="tx1"/>
                </a:solidFill>
                <a:effectLst/>
                <a:latin typeface="Arial" charset="0"/>
                <a:ea typeface="+mn-ea"/>
                <a:cs typeface="+mn-cs"/>
              </a:rPr>
              <a:t>Child engagement of mother</a:t>
            </a:r>
            <a:r>
              <a:rPr lang="en-US" sz="1200" kern="1200" dirty="0">
                <a:solidFill>
                  <a:schemeClr val="tx1"/>
                </a:solidFill>
                <a:effectLst/>
                <a:latin typeface="Arial" charset="0"/>
                <a:ea typeface="+mn-ea"/>
                <a:cs typeface="+mn-cs"/>
              </a:rPr>
              <a:t>: assessed the extent to which the child interacted with the mother in a positive manner, initiating or maintaining eye contact, approaching her, and responding with positive affect to her initiations.</a:t>
            </a:r>
            <a:r>
              <a:rPr lang="en-US" sz="1200" kern="1200" baseline="0" dirty="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a:p>
            <a:pPr marL="171450" lvl="0" indent="-171450" rtl="0" fontAlgn="ctr">
              <a:buFont typeface="Arial"/>
              <a:buChar char="•"/>
            </a:pPr>
            <a:r>
              <a:rPr lang="en-US" sz="1200" b="1" kern="1200" dirty="0">
                <a:solidFill>
                  <a:schemeClr val="tx1"/>
                </a:solidFill>
                <a:effectLst/>
                <a:latin typeface="Arial" charset="0"/>
                <a:ea typeface="+mn-ea"/>
                <a:cs typeface="+mn-cs"/>
              </a:rPr>
              <a:t>Dyadic mutuality</a:t>
            </a:r>
            <a:r>
              <a:rPr lang="en-US" sz="1200" kern="1200" dirty="0">
                <a:solidFill>
                  <a:schemeClr val="tx1"/>
                </a:solidFill>
                <a:effectLst/>
                <a:latin typeface="Arial" charset="0"/>
                <a:ea typeface="+mn-ea"/>
                <a:cs typeface="+mn-cs"/>
              </a:rPr>
              <a:t>: measured the mother and child as a unit. High scorers displayed synchrony, comfort, and enjoyment in their interactions with each other. They seemed to share energy, affect, goals, and perspectives.  </a:t>
            </a:r>
          </a:p>
          <a:p>
            <a:pPr lvl="0" rtl="0" fontAlgn="ctr"/>
            <a:endParaRPr lang="en-US" sz="1200" kern="1200" dirty="0">
              <a:solidFill>
                <a:schemeClr val="tx1"/>
              </a:solidFill>
              <a:effectLst/>
              <a:latin typeface="Arial" charset="0"/>
              <a:ea typeface="+mn-ea"/>
              <a:cs typeface="+mn-cs"/>
            </a:endParaRPr>
          </a:p>
          <a:p>
            <a:pPr eaLnBrk="1" hangingPunct="1"/>
            <a:endParaRPr lang="en-US" altLang="en-US" dirty="0">
              <a:latin typeface="Arial" panose="020B0604020202020204" pitchFamily="34"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108</a:t>
            </a:fld>
            <a:endParaRPr lang="en-US" altLang="en-US" sz="1200">
              <a:solidFill>
                <a:srgbClr val="000000"/>
              </a:solidFill>
            </a:endParaRPr>
          </a:p>
        </p:txBody>
      </p:sp>
    </p:spTree>
    <p:extLst>
      <p:ext uri="{BB962C8B-B14F-4D97-AF65-F5344CB8AC3E}">
        <p14:creationId xmlns:p14="http://schemas.microsoft.com/office/powerpoint/2010/main" val="3085991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143000" y="685800"/>
            <a:ext cx="4572000" cy="3429000"/>
          </a:xfrm>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522357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ctr"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Because past findings are limited and mixed, we posed no a priori hypotheses regarding whether maternal warmth would moderate the relations among maternal intrusiveness and negative changes in mother – toddler interaction in all ethnic groups. </a:t>
            </a:r>
            <a:endParaRPr lang="en-US" dirty="0"/>
          </a:p>
          <a:p>
            <a:pPr lvl="0" rtl="0" fontAlgn="ctr"/>
            <a:endParaRPr lang="en-US" sz="1200" kern="1200" dirty="0">
              <a:solidFill>
                <a:schemeClr val="tx1"/>
              </a:solidFill>
              <a:effectLst/>
              <a:latin typeface="Arial" charset="0"/>
              <a:ea typeface="+mn-ea"/>
              <a:cs typeface="+mn-cs"/>
            </a:endParaRPr>
          </a:p>
          <a:p>
            <a:pPr eaLnBrk="1" hangingPunct="1"/>
            <a:endParaRPr lang="en-US" altLang="en-US" dirty="0">
              <a:latin typeface="Arial" panose="020B0604020202020204" pitchFamily="34"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109</a:t>
            </a:fld>
            <a:endParaRPr lang="en-US" altLang="en-US" sz="1200">
              <a:solidFill>
                <a:srgbClr val="000000"/>
              </a:solidFill>
            </a:endParaRPr>
          </a:p>
        </p:txBody>
      </p:sp>
    </p:spTree>
    <p:extLst>
      <p:ext uri="{BB962C8B-B14F-4D97-AF65-F5344CB8AC3E}">
        <p14:creationId xmlns:p14="http://schemas.microsoft.com/office/powerpoint/2010/main" val="31411819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D45785-EF5A-4BA6-BAB7-E64CC9CE2C00}" type="slidenum">
              <a:rPr lang="en-US"/>
              <a:pPr/>
              <a:t>110</a:t>
            </a:fld>
            <a:endParaRPr lang="en-US"/>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pPr marL="230294" indent="-230294"/>
            <a:endParaRPr lang="en-US" dirty="0"/>
          </a:p>
        </p:txBody>
      </p:sp>
    </p:spTree>
    <p:extLst>
      <p:ext uri="{BB962C8B-B14F-4D97-AF65-F5344CB8AC3E}">
        <p14:creationId xmlns:p14="http://schemas.microsoft.com/office/powerpoint/2010/main" val="279747981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u="none" dirty="0">
                <a:latin typeface="Arial" panose="020B0604020202020204" pitchFamily="34" charset="0"/>
              </a:rPr>
              <a:t>17 Early Head Start program sites in 16 states (all had incomes at or below the federal poverty level) </a:t>
            </a:r>
          </a:p>
          <a:p>
            <a:pPr marL="171450" indent="-171450" eaLnBrk="1" hangingPunct="1">
              <a:buFontTx/>
              <a:buChar char="-"/>
            </a:pPr>
            <a:r>
              <a:rPr lang="en-US" altLang="en-US" u="none" dirty="0">
                <a:latin typeface="Arial" panose="020B0604020202020204" pitchFamily="34" charset="0"/>
              </a:rPr>
              <a:t>Attrition: 25.2% of total sample</a:t>
            </a:r>
          </a:p>
          <a:p>
            <a:pPr marL="628650" lvl="1" indent="-171450" eaLnBrk="1" hangingPunct="1">
              <a:buFontTx/>
              <a:buChar char="-"/>
            </a:pPr>
            <a:r>
              <a:rPr lang="en-US" altLang="en-US" u="none" dirty="0">
                <a:latin typeface="Arial" panose="020B0604020202020204" pitchFamily="34" charset="0"/>
              </a:rPr>
              <a:t>AA families more likely to drop out than any of</a:t>
            </a:r>
            <a:r>
              <a:rPr lang="en-US" altLang="en-US" u="none" baseline="0" dirty="0">
                <a:latin typeface="Arial" panose="020B0604020202020204" pitchFamily="34" charset="0"/>
              </a:rPr>
              <a:t> the other ethnic groups, EA more likely to drop out than either MA group</a:t>
            </a:r>
          </a:p>
          <a:p>
            <a:pPr marL="628650" lvl="1" indent="-171450" eaLnBrk="1" hangingPunct="1">
              <a:buFontTx/>
              <a:buChar char="-"/>
            </a:pPr>
            <a:r>
              <a:rPr lang="en-US" altLang="en-US" u="none" baseline="0" dirty="0">
                <a:latin typeface="Arial" panose="020B0604020202020204" pitchFamily="34" charset="0"/>
              </a:rPr>
              <a:t>Compared those who remained in the sample at both time points with those who dropped out (to determine whether attrition posed generalizability concern): Mothers who dropped out had lower scores on warmth and were younger than those who remained in the sample. “The evidence thus suggests that attrition was not a major problem” </a:t>
            </a:r>
            <a:r>
              <a:rPr lang="en-US" altLang="en-US" u="none" dirty="0">
                <a:latin typeface="Arial" panose="020B0604020202020204" pitchFamily="34"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u="none" dirty="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Mexican-American families were classified by the degree to which they were  acculturated, or adapted to mainstream U.S. culture, based on the language they used most and how many generations their families had been in the U.S.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lvl="0" rtl="0" fontAlgn="ctr"/>
            <a:r>
              <a:rPr lang="en-US" sz="1200" u="sng" kern="1200" dirty="0">
                <a:solidFill>
                  <a:schemeClr val="tx1"/>
                </a:solidFill>
                <a:effectLst/>
                <a:latin typeface="Arial" charset="0"/>
                <a:ea typeface="+mn-ea"/>
                <a:cs typeface="+mn-cs"/>
              </a:rPr>
              <a:t>Constructs measured</a:t>
            </a:r>
          </a:p>
          <a:p>
            <a:pPr marL="171450" lvl="0" indent="-171450" rtl="0" fontAlgn="ctr">
              <a:buFont typeface="Arial"/>
              <a:buChar char="•"/>
            </a:pPr>
            <a:r>
              <a:rPr lang="en-US" sz="1200" b="1" kern="1200" dirty="0">
                <a:solidFill>
                  <a:schemeClr val="tx1"/>
                </a:solidFill>
                <a:effectLst/>
                <a:latin typeface="Arial" charset="0"/>
                <a:ea typeface="+mn-ea"/>
                <a:cs typeface="+mn-cs"/>
              </a:rPr>
              <a:t>Maternal intrusiveness</a:t>
            </a:r>
            <a:r>
              <a:rPr lang="en-US" sz="1200" kern="1200" dirty="0">
                <a:solidFill>
                  <a:schemeClr val="tx1"/>
                </a:solidFill>
                <a:effectLst/>
                <a:latin typeface="Arial" charset="0"/>
                <a:ea typeface="+mn-ea"/>
                <a:cs typeface="+mn-cs"/>
              </a:rPr>
              <a:t>:</a:t>
            </a:r>
            <a:r>
              <a:rPr lang="en-US" sz="1200" kern="1200" baseline="0" dirty="0">
                <a:solidFill>
                  <a:schemeClr val="tx1"/>
                </a:solidFill>
                <a:effectLst/>
                <a:latin typeface="Arial" charset="0"/>
                <a:ea typeface="+mn-ea"/>
                <a:cs typeface="+mn-cs"/>
              </a:rPr>
              <a:t> degree to which the mother controlled the child’s play instead of allowing for the child’s preferences. </a:t>
            </a:r>
            <a:endParaRPr lang="en-US" sz="1200" kern="1200" dirty="0">
              <a:solidFill>
                <a:schemeClr val="tx1"/>
              </a:solidFill>
              <a:effectLst/>
              <a:latin typeface="Arial" charset="0"/>
              <a:ea typeface="+mn-ea"/>
              <a:cs typeface="+mn-cs"/>
            </a:endParaRPr>
          </a:p>
          <a:p>
            <a:pPr marL="171450" lvl="0" indent="-171450" rtl="0" fontAlgn="ctr">
              <a:buFont typeface="Arial"/>
              <a:buChar char="•"/>
            </a:pPr>
            <a:r>
              <a:rPr lang="en-US" sz="1200" b="1" kern="1200" dirty="0">
                <a:solidFill>
                  <a:schemeClr val="tx1"/>
                </a:solidFill>
                <a:effectLst/>
                <a:latin typeface="Arial" charset="0"/>
                <a:ea typeface="+mn-ea"/>
                <a:cs typeface="+mn-cs"/>
              </a:rPr>
              <a:t>Maternal warmth</a:t>
            </a:r>
            <a:r>
              <a:rPr lang="en-US" sz="1200" kern="1200" dirty="0">
                <a:solidFill>
                  <a:schemeClr val="tx1"/>
                </a:solidFill>
                <a:effectLst/>
                <a:latin typeface="Arial" charset="0"/>
                <a:ea typeface="+mn-ea"/>
                <a:cs typeface="+mn-cs"/>
              </a:rPr>
              <a:t>: reflected the mother’s physical and verbal expressions of love, attentiveness, and respect or admiration for the child</a:t>
            </a:r>
          </a:p>
          <a:p>
            <a:pPr marL="171450" lvl="0" indent="-171450" rtl="0" fontAlgn="ctr">
              <a:buFont typeface="Arial"/>
              <a:buChar char="•"/>
            </a:pPr>
            <a:r>
              <a:rPr lang="en-US" sz="1200" b="1" kern="1200" dirty="0">
                <a:solidFill>
                  <a:schemeClr val="tx1"/>
                </a:solidFill>
                <a:effectLst/>
                <a:latin typeface="Arial" charset="0"/>
                <a:ea typeface="+mn-ea"/>
                <a:cs typeface="+mn-cs"/>
              </a:rPr>
              <a:t>Child negativity toward mother</a:t>
            </a:r>
            <a:r>
              <a:rPr lang="en-US" sz="1200" kern="1200" dirty="0">
                <a:solidFill>
                  <a:schemeClr val="tx1"/>
                </a:solidFill>
                <a:effectLst/>
                <a:latin typeface="Arial" charset="0"/>
                <a:ea typeface="+mn-ea"/>
                <a:cs typeface="+mn-cs"/>
              </a:rPr>
              <a:t>: measured the degree to which the child showed anger or dislike toward the mother</a:t>
            </a:r>
          </a:p>
          <a:p>
            <a:pPr marL="171450" lvl="0" indent="-171450" rtl="0" fontAlgn="ctr">
              <a:buFont typeface="Arial"/>
              <a:buChar char="•"/>
            </a:pPr>
            <a:r>
              <a:rPr lang="en-US" sz="1200" b="1" kern="1200" dirty="0">
                <a:solidFill>
                  <a:schemeClr val="tx1"/>
                </a:solidFill>
                <a:effectLst/>
                <a:latin typeface="Arial" charset="0"/>
                <a:ea typeface="+mn-ea"/>
                <a:cs typeface="+mn-cs"/>
              </a:rPr>
              <a:t>Child engagement of mother</a:t>
            </a:r>
            <a:r>
              <a:rPr lang="en-US" sz="1200" kern="1200" dirty="0">
                <a:solidFill>
                  <a:schemeClr val="tx1"/>
                </a:solidFill>
                <a:effectLst/>
                <a:latin typeface="Arial" charset="0"/>
                <a:ea typeface="+mn-ea"/>
                <a:cs typeface="+mn-cs"/>
              </a:rPr>
              <a:t>: assessed the extent to which the child interacted with the mother in a positive manner, initiating or maintaining eye contact, approaching her, and responding with positive affect to her initiations.</a:t>
            </a:r>
            <a:r>
              <a:rPr lang="en-US" sz="1200" kern="1200" baseline="0" dirty="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a:p>
            <a:pPr marL="171450" lvl="0" indent="-171450" rtl="0" fontAlgn="ctr">
              <a:buFont typeface="Arial"/>
              <a:buChar char="•"/>
            </a:pPr>
            <a:r>
              <a:rPr lang="en-US" sz="1200" b="1" kern="1200" dirty="0">
                <a:solidFill>
                  <a:schemeClr val="tx1"/>
                </a:solidFill>
                <a:effectLst/>
                <a:latin typeface="Arial" charset="0"/>
                <a:ea typeface="+mn-ea"/>
                <a:cs typeface="+mn-cs"/>
              </a:rPr>
              <a:t>Dyadic mutuality</a:t>
            </a:r>
            <a:r>
              <a:rPr lang="en-US" sz="1200" kern="1200" dirty="0">
                <a:solidFill>
                  <a:schemeClr val="tx1"/>
                </a:solidFill>
                <a:effectLst/>
                <a:latin typeface="Arial" charset="0"/>
                <a:ea typeface="+mn-ea"/>
                <a:cs typeface="+mn-cs"/>
              </a:rPr>
              <a:t>: measured the mother and child as a unit. High scorers displayed synchrony, comfort, and enjoyment in their interactions with each other. They seemed to share energy, affect, goals, and perspectives.  </a:t>
            </a:r>
          </a:p>
          <a:p>
            <a:pPr lvl="0" rtl="0" fontAlgn="ctr"/>
            <a:r>
              <a:rPr lang="en-US" sz="1200" kern="1200" dirty="0">
                <a:solidFill>
                  <a:schemeClr val="tx1"/>
                </a:solidFill>
                <a:effectLst/>
                <a:latin typeface="Arial" charset="0"/>
                <a:ea typeface="+mn-ea"/>
                <a:cs typeface="+mn-cs"/>
              </a:rPr>
              <a:t>-- Also obtained a composite measure of maternal stress (to test possible explanations for primary findings)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indent="0" eaLnBrk="1" hangingPunct="1">
              <a:buFontTx/>
              <a:buNone/>
            </a:pPr>
            <a:endParaRPr lang="en-US" altLang="en-US" u="sng" dirty="0">
              <a:latin typeface="Arial" panose="020B0604020202020204" pitchFamily="34"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111</a:t>
            </a:fld>
            <a:endParaRPr lang="en-US" altLang="en-US" sz="1200">
              <a:solidFill>
                <a:srgbClr val="000000"/>
              </a:solidFill>
            </a:endParaRPr>
          </a:p>
        </p:txBody>
      </p:sp>
    </p:spTree>
    <p:extLst>
      <p:ext uri="{BB962C8B-B14F-4D97-AF65-F5344CB8AC3E}">
        <p14:creationId xmlns:p14="http://schemas.microsoft.com/office/powerpoint/2010/main" val="338744618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rtl="0" fontAlgn="ctr">
              <a:buFont typeface="Arial"/>
              <a:buNone/>
            </a:pPr>
            <a:r>
              <a:rPr lang="en-US" sz="1200" kern="1200" baseline="0" dirty="0">
                <a:solidFill>
                  <a:schemeClr val="tx1"/>
                </a:solidFill>
                <a:effectLst/>
                <a:latin typeface="Arial" charset="0"/>
                <a:ea typeface="+mn-ea"/>
                <a:cs typeface="+mn-cs"/>
              </a:rPr>
              <a:t>EA mothers had more education, were older, and were more likely to be living with partner than were mothers in at least one of the other groups. </a:t>
            </a:r>
            <a:r>
              <a:rPr lang="en-US" sz="1200" i="1" kern="1200" baseline="0" dirty="0">
                <a:solidFill>
                  <a:schemeClr val="tx1"/>
                </a:solidFill>
                <a:effectLst/>
                <a:latin typeface="Arial" charset="0"/>
                <a:ea typeface="+mn-ea"/>
                <a:cs typeface="+mn-cs"/>
              </a:rPr>
              <a:t>All analyses therefore controlled for maternal age, partner status, and education</a:t>
            </a:r>
            <a:r>
              <a:rPr lang="en-US" sz="1200" kern="1200" baseline="0" dirty="0">
                <a:solidFill>
                  <a:schemeClr val="tx1"/>
                </a:solidFill>
                <a:effectLst/>
                <a:latin typeface="Arial" charset="0"/>
                <a:ea typeface="+mn-ea"/>
                <a:cs typeface="+mn-cs"/>
              </a:rPr>
              <a:t>. </a:t>
            </a: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112</a:t>
            </a:fld>
            <a:endParaRPr lang="en-US" altLang="en-US" sz="1200">
              <a:solidFill>
                <a:srgbClr val="000000"/>
              </a:solidFill>
            </a:endParaRPr>
          </a:p>
        </p:txBody>
      </p:sp>
    </p:spTree>
    <p:extLst>
      <p:ext uri="{BB962C8B-B14F-4D97-AF65-F5344CB8AC3E}">
        <p14:creationId xmlns:p14="http://schemas.microsoft.com/office/powerpoint/2010/main" val="25170820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6070E-A27B-4749-8DD9-A98B578243FF}" type="slidenum">
              <a:rPr lang="en-US"/>
              <a:pPr/>
              <a:t>113</a:t>
            </a:fld>
            <a:endParaRPr lang="en-US"/>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pPr marL="230294" indent="-230294"/>
            <a:endParaRPr lang="en-US" dirty="0"/>
          </a:p>
        </p:txBody>
      </p:sp>
    </p:spTree>
    <p:extLst>
      <p:ext uri="{BB962C8B-B14F-4D97-AF65-F5344CB8AC3E}">
        <p14:creationId xmlns:p14="http://schemas.microsoft.com/office/powerpoint/2010/main" val="68326236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08F09-0FE2-47CC-A976-7A60C0F45B85}" type="slidenum">
              <a:rPr lang="en-US"/>
              <a:pPr/>
              <a:t>114</a:t>
            </a:fld>
            <a:endParaRPr lang="en-US"/>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r>
              <a:rPr lang="en-US" sz="1200" b="0" i="0" u="none" strike="noStrike" kern="1200" baseline="0" dirty="0">
                <a:solidFill>
                  <a:schemeClr val="tx1"/>
                </a:solidFill>
                <a:latin typeface="Arial" charset="0"/>
                <a:ea typeface="+mn-ea"/>
                <a:cs typeface="+mn-cs"/>
              </a:rPr>
              <a:t>negativity at both low and high levels of warmth</a:t>
            </a:r>
          </a:p>
          <a:p>
            <a:r>
              <a:rPr lang="en-US" sz="1200" b="0" i="0" u="none" strike="noStrike" kern="1200" baseline="0" dirty="0">
                <a:solidFill>
                  <a:schemeClr val="tx1"/>
                </a:solidFill>
                <a:latin typeface="Arial" charset="0"/>
                <a:ea typeface="+mn-ea"/>
                <a:cs typeface="+mn-cs"/>
              </a:rPr>
              <a:t>(blow-warmth group5.22, po.05; </a:t>
            </a:r>
            <a:r>
              <a:rPr lang="en-US" sz="1200" b="0" i="0" u="none" strike="noStrike" kern="1200" baseline="0" dirty="0" err="1">
                <a:solidFill>
                  <a:schemeClr val="tx1"/>
                </a:solidFill>
                <a:latin typeface="Arial" charset="0"/>
                <a:ea typeface="+mn-ea"/>
                <a:cs typeface="+mn-cs"/>
              </a:rPr>
              <a:t>bhigh</a:t>
            </a:r>
            <a:r>
              <a:rPr lang="en-US" sz="1200" b="0" i="0" u="none" strike="noStrike" kern="1200" baseline="0" dirty="0">
                <a:solidFill>
                  <a:schemeClr val="tx1"/>
                </a:solidFill>
                <a:latin typeface="Arial" charset="0"/>
                <a:ea typeface="+mn-ea"/>
                <a:cs typeface="+mn-cs"/>
              </a:rPr>
              <a:t>-warmth group5.17,</a:t>
            </a:r>
          </a:p>
          <a:p>
            <a:r>
              <a:rPr lang="en-US" sz="1200" b="0" i="0" u="none" strike="noStrike" kern="1200" baseline="0" dirty="0">
                <a:solidFill>
                  <a:schemeClr val="tx1"/>
                </a:solidFill>
                <a:latin typeface="Arial" charset="0"/>
                <a:ea typeface="+mn-ea"/>
                <a:cs typeface="+mn-cs"/>
              </a:rPr>
              <a:t>p5.01). However, in African American families, a</a:t>
            </a:r>
          </a:p>
          <a:p>
            <a:r>
              <a:rPr lang="en-US" sz="1200" b="0" i="0" u="none" strike="noStrike" kern="1200" baseline="0" dirty="0">
                <a:solidFill>
                  <a:schemeClr val="tx1"/>
                </a:solidFill>
                <a:latin typeface="Arial" charset="0"/>
                <a:ea typeface="+mn-ea"/>
                <a:cs typeface="+mn-cs"/>
              </a:rPr>
              <a:t>moderating impact of warmth was evident. At low</a:t>
            </a:r>
          </a:p>
          <a:p>
            <a:r>
              <a:rPr lang="en-US" sz="1200" b="0" i="0" u="none" strike="noStrike" kern="1200" baseline="0" dirty="0">
                <a:solidFill>
                  <a:schemeClr val="tx1"/>
                </a:solidFill>
                <a:latin typeface="Arial" charset="0"/>
                <a:ea typeface="+mn-ea"/>
                <a:cs typeface="+mn-cs"/>
              </a:rPr>
              <a:t>levels of maternal warmth, intrusiveness predicted</a:t>
            </a:r>
          </a:p>
          <a:p>
            <a:r>
              <a:rPr lang="en-US" sz="1200" b="0" i="0" u="none" strike="noStrike" kern="1200" baseline="0" dirty="0">
                <a:solidFill>
                  <a:schemeClr val="tx1"/>
                </a:solidFill>
                <a:latin typeface="Arial" charset="0"/>
                <a:ea typeface="+mn-ea"/>
                <a:cs typeface="+mn-cs"/>
              </a:rPr>
              <a:t>25-month child negativity (b5.19, po.05). At high</a:t>
            </a:r>
          </a:p>
          <a:p>
            <a:r>
              <a:rPr lang="en-US" sz="1200" b="0" i="0" u="none" strike="noStrike" kern="1200" baseline="0" dirty="0">
                <a:solidFill>
                  <a:schemeClr val="tx1"/>
                </a:solidFill>
                <a:latin typeface="Arial" charset="0"/>
                <a:ea typeface="+mn-ea"/>
                <a:cs typeface="+mn-cs"/>
              </a:rPr>
              <a:t>levels, intrusiveness and child negativity were unrelated</a:t>
            </a:r>
          </a:p>
          <a:p>
            <a:r>
              <a:rPr lang="en-US" sz="1200" b="0" i="0" u="none" strike="noStrike" kern="1200" baseline="0" dirty="0">
                <a:solidFill>
                  <a:schemeClr val="tx1"/>
                </a:solidFill>
                <a:latin typeface="Arial" charset="0"/>
                <a:ea typeface="+mn-ea"/>
                <a:cs typeface="+mn-cs"/>
              </a:rPr>
              <a:t>(b5.12, p5.20).</a:t>
            </a:r>
            <a:endParaRPr lang="en-US" dirty="0"/>
          </a:p>
        </p:txBody>
      </p:sp>
    </p:spTree>
    <p:extLst>
      <p:ext uri="{BB962C8B-B14F-4D97-AF65-F5344CB8AC3E}">
        <p14:creationId xmlns:p14="http://schemas.microsoft.com/office/powerpoint/2010/main" val="30728475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fontAlgn="ctr"/>
            <a:endParaRPr lang="en-US" sz="1200" kern="1200" dirty="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115</a:t>
            </a:fld>
            <a:endParaRPr lang="en-US" altLang="en-US" sz="1200">
              <a:solidFill>
                <a:srgbClr val="000000"/>
              </a:solidFill>
            </a:endParaRPr>
          </a:p>
        </p:txBody>
      </p:sp>
    </p:spTree>
    <p:extLst>
      <p:ext uri="{BB962C8B-B14F-4D97-AF65-F5344CB8AC3E}">
        <p14:creationId xmlns:p14="http://schemas.microsoft.com/office/powerpoint/2010/main" val="118974623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1A680-8EB6-4251-8608-9B102E5CC1C0}" type="slidenum">
              <a:rPr lang="en-US"/>
              <a:pPr/>
              <a:t>116</a:t>
            </a:fld>
            <a:endParaRPr lang="en-US"/>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pPr marL="230294" indent="-230294"/>
            <a:endParaRPr lang="en-US" dirty="0"/>
          </a:p>
        </p:txBody>
      </p:sp>
    </p:spTree>
    <p:extLst>
      <p:ext uri="{BB962C8B-B14F-4D97-AF65-F5344CB8AC3E}">
        <p14:creationId xmlns:p14="http://schemas.microsoft.com/office/powerpoint/2010/main" val="37517915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0D305-86D4-47C0-9CC5-63256F398BCC}" type="slidenum">
              <a:rPr lang="en-US"/>
              <a:pPr/>
              <a:t>117</a:t>
            </a:fld>
            <a:endParaRPr 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pPr marL="230294" indent="-230294"/>
            <a:endParaRPr lang="en-US" dirty="0"/>
          </a:p>
        </p:txBody>
      </p:sp>
    </p:spTree>
    <p:extLst>
      <p:ext uri="{BB962C8B-B14F-4D97-AF65-F5344CB8AC3E}">
        <p14:creationId xmlns:p14="http://schemas.microsoft.com/office/powerpoint/2010/main" val="33201204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fontAlgn="ctr"/>
            <a:endParaRPr lang="en-US" sz="1200" kern="1200" dirty="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118</a:t>
            </a:fld>
            <a:endParaRPr lang="en-US" altLang="en-US" sz="1200">
              <a:solidFill>
                <a:srgbClr val="000000"/>
              </a:solidFill>
            </a:endParaRPr>
          </a:p>
        </p:txBody>
      </p:sp>
    </p:spTree>
    <p:extLst>
      <p:ext uri="{BB962C8B-B14F-4D97-AF65-F5344CB8AC3E}">
        <p14:creationId xmlns:p14="http://schemas.microsoft.com/office/powerpoint/2010/main" val="363885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1;p2"/>
          <p:cNvSpPr>
            <a:spLocks noChangeArrowheads="1"/>
          </p:cNvSpPr>
          <p:nvPr/>
        </p:nvSpPr>
        <p:spPr bwMode="auto">
          <a:xfrm>
            <a:off x="581025" y="5857875"/>
            <a:ext cx="6016625"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10" name="Google Shape;10;p2"/>
          <p:cNvSpPr txBox="1">
            <a:spLocks noGrp="1"/>
          </p:cNvSpPr>
          <p:nvPr>
            <p:ph type="ctrTitle"/>
          </p:nvPr>
        </p:nvSpPr>
        <p:spPr>
          <a:xfrm>
            <a:off x="443450" y="3874950"/>
            <a:ext cx="6154500" cy="1584000"/>
          </a:xfrm>
          <a:prstGeom prst="rect">
            <a:avLst/>
          </a:prstGeom>
        </p:spPr>
        <p:txBody>
          <a:bodyPr spcFirstLastPara="1"/>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a:endParaRPr/>
          </a:p>
        </p:txBody>
      </p:sp>
    </p:spTree>
    <p:extLst>
      <p:ext uri="{BB962C8B-B14F-4D97-AF65-F5344CB8AC3E}">
        <p14:creationId xmlns:p14="http://schemas.microsoft.com/office/powerpoint/2010/main" val="1043663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7;p7"/>
          <p:cNvSpPr>
            <a:spLocks noChangeArrowheads="1"/>
          </p:cNvSpPr>
          <p:nvPr/>
        </p:nvSpPr>
        <p:spPr bwMode="auto">
          <a:xfrm>
            <a:off x="0" y="1490663"/>
            <a:ext cx="412750" cy="344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5" name="Google Shape;35;p7"/>
          <p:cNvSpPr txBox="1">
            <a:spLocks noGrp="1"/>
          </p:cNvSpPr>
          <p:nvPr>
            <p:ph type="title"/>
          </p:nvPr>
        </p:nvSpPr>
        <p:spPr>
          <a:xfrm>
            <a:off x="457200" y="596826"/>
            <a:ext cx="8229600" cy="1429200"/>
          </a:xfrm>
          <a:prstGeom prst="rect">
            <a:avLst/>
          </a:prstGeom>
        </p:spPr>
        <p:txBody>
          <a:bodyPr spcFirstLastPara="1"/>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6" name="Google Shape;36;p7"/>
          <p:cNvSpPr txBox="1">
            <a:spLocks noGrp="1"/>
          </p:cNvSpPr>
          <p:nvPr>
            <p:ph type="body" idx="1"/>
          </p:nvPr>
        </p:nvSpPr>
        <p:spPr>
          <a:xfrm>
            <a:off x="561950" y="2507725"/>
            <a:ext cx="8020200" cy="3753600"/>
          </a:xfrm>
          <a:prstGeom prst="rect">
            <a:avLst/>
          </a:prstGeom>
        </p:spPr>
        <p:txBody>
          <a:bodyPr spcFirstLastPara="1"/>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5" name="Google Shape;38;p7"/>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59FBD54A-07D2-4444-895C-92A7EEB430E0}" type="slidenum">
              <a:rPr lang="en"/>
              <a:pPr>
                <a:defRPr/>
              </a:pPr>
              <a:t>‹#›</a:t>
            </a:fld>
            <a:endParaRPr/>
          </a:p>
        </p:txBody>
      </p:sp>
    </p:spTree>
    <p:extLst>
      <p:ext uri="{BB962C8B-B14F-4D97-AF65-F5344CB8AC3E}">
        <p14:creationId xmlns:p14="http://schemas.microsoft.com/office/powerpoint/2010/main" val="679440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1;p2"/>
          <p:cNvSpPr>
            <a:spLocks noChangeArrowheads="1"/>
          </p:cNvSpPr>
          <p:nvPr/>
        </p:nvSpPr>
        <p:spPr bwMode="auto">
          <a:xfrm>
            <a:off x="581025" y="5857875"/>
            <a:ext cx="6016625"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10" name="Google Shape;10;p2"/>
          <p:cNvSpPr txBox="1">
            <a:spLocks noGrp="1"/>
          </p:cNvSpPr>
          <p:nvPr>
            <p:ph type="ctrTitle"/>
          </p:nvPr>
        </p:nvSpPr>
        <p:spPr>
          <a:xfrm>
            <a:off x="443450" y="3874950"/>
            <a:ext cx="6154500" cy="1584000"/>
          </a:xfrm>
          <a:prstGeom prst="rect">
            <a:avLst/>
          </a:prstGeom>
        </p:spPr>
        <p:txBody>
          <a:bodyPr spcFirstLastPara="1"/>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a:endParaRPr/>
          </a:p>
        </p:txBody>
      </p:sp>
    </p:spTree>
    <p:extLst>
      <p:ext uri="{BB962C8B-B14F-4D97-AF65-F5344CB8AC3E}">
        <p14:creationId xmlns:p14="http://schemas.microsoft.com/office/powerpoint/2010/main" val="3383975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 Gold">
  <p:cSld name="Subtitle - Gold">
    <p:bg>
      <p:bgPr>
        <a:solidFill>
          <a:srgbClr val="ED9E46"/>
        </a:solidFill>
        <a:effectLst/>
      </p:bgPr>
    </p:bg>
    <p:spTree>
      <p:nvGrpSpPr>
        <p:cNvPr id="1" name="Shape 17"/>
        <p:cNvGrpSpPr/>
        <p:nvPr/>
      </p:nvGrpSpPr>
      <p:grpSpPr>
        <a:xfrm>
          <a:off x="0" y="0"/>
          <a:ext cx="0" cy="0"/>
          <a:chOff x="0" y="0"/>
          <a:chExt cx="0" cy="0"/>
        </a:xfrm>
      </p:grpSpPr>
      <p:sp>
        <p:nvSpPr>
          <p:cNvPr id="4" name="Google Shape;20;p4"/>
          <p:cNvSpPr>
            <a:spLocks noChangeArrowheads="1"/>
          </p:cNvSpPr>
          <p:nvPr/>
        </p:nvSpPr>
        <p:spPr bwMode="auto">
          <a:xfrm>
            <a:off x="581025" y="4073525"/>
            <a:ext cx="6016625"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18" name="Google Shape;18;p4"/>
          <p:cNvSpPr txBox="1">
            <a:spLocks noGrp="1"/>
          </p:cNvSpPr>
          <p:nvPr>
            <p:ph type="ctrTitle"/>
          </p:nvPr>
        </p:nvSpPr>
        <p:spPr>
          <a:xfrm>
            <a:off x="565775" y="2111125"/>
            <a:ext cx="6009300" cy="1546500"/>
          </a:xfrm>
          <a:prstGeom prst="rect">
            <a:avLst/>
          </a:prstGeom>
        </p:spPr>
        <p:txBody>
          <a:bodyPr spcFirstLastPara="1"/>
          <a:lstStyle>
            <a:lvl1pPr lvl="0"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9" name="Google Shape;19;p4"/>
          <p:cNvSpPr txBox="1">
            <a:spLocks noGrp="1"/>
          </p:cNvSpPr>
          <p:nvPr>
            <p:ph type="subTitle" idx="1"/>
          </p:nvPr>
        </p:nvSpPr>
        <p:spPr>
          <a:xfrm>
            <a:off x="481675" y="4658725"/>
            <a:ext cx="6093600" cy="1092300"/>
          </a:xfrm>
          <a:prstGeom prst="rect">
            <a:avLst/>
          </a:prstGeom>
        </p:spPr>
        <p:txBody>
          <a:bodyPr spcFirstLastPara="1"/>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a:endParaRPr/>
          </a:p>
        </p:txBody>
      </p:sp>
      <p:sp>
        <p:nvSpPr>
          <p:cNvPr id="5" name="Google Shape;21;p4"/>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A8BF006-A872-4FBD-BC7A-CF0DF1F168EA}" type="slidenum">
              <a:rPr lang="en-US" smtClean="0"/>
              <a:pPr/>
              <a:t>‹#›</a:t>
            </a:fld>
            <a:endParaRPr lang="en-US"/>
          </a:p>
        </p:txBody>
      </p:sp>
    </p:spTree>
    <p:extLst>
      <p:ext uri="{BB962C8B-B14F-4D97-AF65-F5344CB8AC3E}">
        <p14:creationId xmlns:p14="http://schemas.microsoft.com/office/powerpoint/2010/main" val="824359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 Teal">
  <p:cSld name="Quote - Teal">
    <p:spTree>
      <p:nvGrpSpPr>
        <p:cNvPr id="1" name="Shape 22"/>
        <p:cNvGrpSpPr/>
        <p:nvPr/>
      </p:nvGrpSpPr>
      <p:grpSpPr>
        <a:xfrm>
          <a:off x="0" y="0"/>
          <a:ext cx="0" cy="0"/>
          <a:chOff x="0" y="0"/>
          <a:chExt cx="0" cy="0"/>
        </a:xfrm>
      </p:grpSpPr>
      <p:sp>
        <p:nvSpPr>
          <p:cNvPr id="3" name="Google Shape;24;p5"/>
          <p:cNvSpPr txBox="1">
            <a:spLocks noChangeArrowheads="1"/>
          </p:cNvSpPr>
          <p:nvPr/>
        </p:nvSpPr>
        <p:spPr bwMode="auto">
          <a:xfrm>
            <a:off x="3594100" y="1574800"/>
            <a:ext cx="19558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9600" b="1">
                <a:solidFill>
                  <a:srgbClr val="FFFFFF"/>
                </a:solidFill>
                <a:cs typeface="Times New Roman" panose="02020603050405020304" pitchFamily="18" charset="0"/>
                <a:sym typeface="Times New Roman" panose="02020603050405020304" pitchFamily="18" charset="0"/>
              </a:rPr>
              <a:t>“</a:t>
            </a:r>
          </a:p>
        </p:txBody>
      </p:sp>
      <p:sp>
        <p:nvSpPr>
          <p:cNvPr id="4" name="Google Shape;25;p5"/>
          <p:cNvSpPr>
            <a:spLocks noChangeArrowheads="1"/>
          </p:cNvSpPr>
          <p:nvPr/>
        </p:nvSpPr>
        <p:spPr bwMode="auto">
          <a:xfrm>
            <a:off x="2584450" y="6088063"/>
            <a:ext cx="3995738"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5" name="Google Shape;26;p5"/>
          <p:cNvSpPr>
            <a:spLocks noChangeArrowheads="1"/>
          </p:cNvSpPr>
          <p:nvPr/>
        </p:nvSpPr>
        <p:spPr bwMode="auto">
          <a:xfrm>
            <a:off x="2584450" y="601663"/>
            <a:ext cx="3995738"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23" name="Google Shape;23;p5"/>
          <p:cNvSpPr txBox="1">
            <a:spLocks noGrp="1"/>
          </p:cNvSpPr>
          <p:nvPr>
            <p:ph type="body" idx="1"/>
          </p:nvPr>
        </p:nvSpPr>
        <p:spPr>
          <a:xfrm>
            <a:off x="1513800" y="2882400"/>
            <a:ext cx="6116400" cy="1093200"/>
          </a:xfrm>
          <a:prstGeom prst="rect">
            <a:avLst/>
          </a:prstGeom>
        </p:spPr>
        <p:txBody>
          <a:bodyPr spcFirstLastPara="1"/>
          <a:lstStyle>
            <a:lvl1pPr marL="457200" lvl="0" indent="-419100" algn="ctr" rtl="0">
              <a:spcBef>
                <a:spcPts val="600"/>
              </a:spcBef>
              <a:spcAft>
                <a:spcPts val="0"/>
              </a:spcAft>
              <a:buSzPts val="30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42900" algn="ctr" rtl="0">
              <a:spcBef>
                <a:spcPts val="0"/>
              </a:spcBef>
              <a:spcAft>
                <a:spcPts val="0"/>
              </a:spcAft>
              <a:buSzPts val="1800"/>
              <a:buChar char="●"/>
              <a:defRPr i="1"/>
            </a:lvl4pPr>
            <a:lvl5pPr marL="2286000" lvl="4" indent="-342900" algn="ctr" rtl="0">
              <a:spcBef>
                <a:spcPts val="0"/>
              </a:spcBef>
              <a:spcAft>
                <a:spcPts val="0"/>
              </a:spcAft>
              <a:buSzPts val="1800"/>
              <a:buChar char="○"/>
              <a:defRPr i="1"/>
            </a:lvl5pPr>
            <a:lvl6pPr marL="2743200" lvl="5" indent="-342900" algn="ctr" rtl="0">
              <a:spcBef>
                <a:spcPts val="0"/>
              </a:spcBef>
              <a:spcAft>
                <a:spcPts val="0"/>
              </a:spcAft>
              <a:buSzPts val="1800"/>
              <a:buChar char="■"/>
              <a:defRPr i="1"/>
            </a:lvl6pPr>
            <a:lvl7pPr marL="3200400" lvl="6" indent="-342900" algn="ctr" rtl="0">
              <a:spcBef>
                <a:spcPts val="0"/>
              </a:spcBef>
              <a:spcAft>
                <a:spcPts val="0"/>
              </a:spcAft>
              <a:buSzPts val="1800"/>
              <a:buChar char="●"/>
              <a:defRPr i="1"/>
            </a:lvl7pPr>
            <a:lvl8pPr marL="3657600" lvl="7" indent="-342900" algn="ctr" rtl="0">
              <a:spcBef>
                <a:spcPts val="0"/>
              </a:spcBef>
              <a:spcAft>
                <a:spcPts val="0"/>
              </a:spcAft>
              <a:buSzPts val="1800"/>
              <a:buChar char="○"/>
              <a:defRPr i="1"/>
            </a:lvl8pPr>
            <a:lvl9pPr marL="4114800" lvl="8" indent="-342900" algn="ctr">
              <a:spcBef>
                <a:spcPts val="0"/>
              </a:spcBef>
              <a:spcAft>
                <a:spcPts val="0"/>
              </a:spcAft>
              <a:buSzPts val="1800"/>
              <a:buChar char="■"/>
              <a:defRPr i="1"/>
            </a:lvl9pPr>
          </a:lstStyle>
          <a:p>
            <a:endParaRPr/>
          </a:p>
        </p:txBody>
      </p:sp>
      <p:sp>
        <p:nvSpPr>
          <p:cNvPr id="6" name="Google Shape;27;p5"/>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A8BF006-A872-4FBD-BC7A-CF0DF1F168EA}" type="slidenum">
              <a:rPr lang="en-US" smtClean="0"/>
              <a:pPr/>
              <a:t>‹#›</a:t>
            </a:fld>
            <a:endParaRPr lang="en-US"/>
          </a:p>
        </p:txBody>
      </p:sp>
    </p:spTree>
    <p:extLst>
      <p:ext uri="{BB962C8B-B14F-4D97-AF65-F5344CB8AC3E}">
        <p14:creationId xmlns:p14="http://schemas.microsoft.com/office/powerpoint/2010/main" val="2680174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7;p7"/>
          <p:cNvSpPr>
            <a:spLocks noChangeArrowheads="1"/>
          </p:cNvSpPr>
          <p:nvPr/>
        </p:nvSpPr>
        <p:spPr bwMode="auto">
          <a:xfrm>
            <a:off x="0" y="1490663"/>
            <a:ext cx="412750" cy="344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5" name="Google Shape;35;p7"/>
          <p:cNvSpPr txBox="1">
            <a:spLocks noGrp="1"/>
          </p:cNvSpPr>
          <p:nvPr>
            <p:ph type="title"/>
          </p:nvPr>
        </p:nvSpPr>
        <p:spPr>
          <a:xfrm>
            <a:off x="457200" y="596826"/>
            <a:ext cx="8229600" cy="1429200"/>
          </a:xfrm>
          <a:prstGeom prst="rect">
            <a:avLst/>
          </a:prstGeom>
        </p:spPr>
        <p:txBody>
          <a:bodyPr spcFirstLastPara="1"/>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6" name="Google Shape;36;p7"/>
          <p:cNvSpPr txBox="1">
            <a:spLocks noGrp="1"/>
          </p:cNvSpPr>
          <p:nvPr>
            <p:ph type="body" idx="1"/>
          </p:nvPr>
        </p:nvSpPr>
        <p:spPr>
          <a:xfrm>
            <a:off x="561950" y="2507725"/>
            <a:ext cx="8020200" cy="3753600"/>
          </a:xfrm>
          <a:prstGeom prst="rect">
            <a:avLst/>
          </a:prstGeom>
        </p:spPr>
        <p:txBody>
          <a:bodyPr spcFirstLastPara="1"/>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5" name="Google Shape;38;p7"/>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59FBD54A-07D2-4444-895C-92A7EEB430E0}" type="slidenum">
              <a:rPr lang="en" smtClean="0"/>
              <a:pPr>
                <a:defRPr/>
              </a:pPr>
              <a:t>‹#›</a:t>
            </a:fld>
            <a:endParaRPr lang="en"/>
          </a:p>
        </p:txBody>
      </p:sp>
    </p:spTree>
    <p:extLst>
      <p:ext uri="{BB962C8B-B14F-4D97-AF65-F5344CB8AC3E}">
        <p14:creationId xmlns:p14="http://schemas.microsoft.com/office/powerpoint/2010/main" val="415884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 Gold">
  <p:cSld name="Caption - Gold">
    <p:bg>
      <p:bgPr>
        <a:solidFill>
          <a:srgbClr val="ED9E46"/>
        </a:solidFill>
        <a:effectLst/>
      </p:bgPr>
    </p:bg>
    <p:spTree>
      <p:nvGrpSpPr>
        <p:cNvPr id="1" name="Shape 84"/>
        <p:cNvGrpSpPr/>
        <p:nvPr/>
      </p:nvGrpSpPr>
      <p:grpSpPr>
        <a:xfrm>
          <a:off x="0" y="0"/>
          <a:ext cx="0" cy="0"/>
          <a:chOff x="0" y="0"/>
          <a:chExt cx="0" cy="0"/>
        </a:xfrm>
      </p:grpSpPr>
      <p:sp>
        <p:nvSpPr>
          <p:cNvPr id="3" name="Google Shape;86;p17"/>
          <p:cNvSpPr>
            <a:spLocks noChangeArrowheads="1"/>
          </p:cNvSpPr>
          <p:nvPr/>
        </p:nvSpPr>
        <p:spPr bwMode="auto">
          <a:xfrm>
            <a:off x="2584450" y="601663"/>
            <a:ext cx="3995738"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85" name="Google Shape;85;p17"/>
          <p:cNvSpPr txBox="1">
            <a:spLocks noGrp="1"/>
          </p:cNvSpPr>
          <p:nvPr>
            <p:ph type="body" idx="1"/>
          </p:nvPr>
        </p:nvSpPr>
        <p:spPr>
          <a:xfrm>
            <a:off x="588700" y="5875075"/>
            <a:ext cx="7966500" cy="371400"/>
          </a:xfrm>
          <a:prstGeom prst="rect">
            <a:avLst/>
          </a:prstGeom>
        </p:spPr>
        <p:txBody>
          <a:bodyPr spcFirstLastPara="1"/>
          <a:lstStyle>
            <a:lvl1pPr marL="457200" lvl="0" indent="-228600" algn="ctr" rtl="0">
              <a:spcBef>
                <a:spcPts val="360"/>
              </a:spcBef>
              <a:spcAft>
                <a:spcPts val="0"/>
              </a:spcAft>
              <a:buSzPts val="1800"/>
              <a:buNone/>
              <a:defRPr sz="1800"/>
            </a:lvl1pPr>
          </a:lstStyle>
          <a:p>
            <a:endParaRPr/>
          </a:p>
        </p:txBody>
      </p:sp>
      <p:sp>
        <p:nvSpPr>
          <p:cNvPr id="4" name="Google Shape;87;p17"/>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A8BF006-A872-4FBD-BC7A-CF0DF1F168EA}" type="slidenum">
              <a:rPr lang="en-US" smtClean="0"/>
              <a:pPr/>
              <a:t>‹#›</a:t>
            </a:fld>
            <a:endParaRPr lang="en-US"/>
          </a:p>
        </p:txBody>
      </p:sp>
    </p:spTree>
    <p:extLst>
      <p:ext uri="{BB962C8B-B14F-4D97-AF65-F5344CB8AC3E}">
        <p14:creationId xmlns:p14="http://schemas.microsoft.com/office/powerpoint/2010/main" val="2464177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extLst>
      <p:ext uri="{BB962C8B-B14F-4D97-AF65-F5344CB8AC3E}">
        <p14:creationId xmlns:p14="http://schemas.microsoft.com/office/powerpoint/2010/main" val="363341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extLst>
      <p:ext uri="{BB962C8B-B14F-4D97-AF65-F5344CB8AC3E}">
        <p14:creationId xmlns:p14="http://schemas.microsoft.com/office/powerpoint/2010/main" val="1491749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5" r:id="rId12"/>
    <p:sldLayoutId id="2147484016"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5AFDC"/>
        </a:solidFill>
        <a:effectLst/>
      </p:bgPr>
    </p:bg>
    <p:spTree>
      <p:nvGrpSpPr>
        <p:cNvPr id="1" name=""/>
        <p:cNvGrpSpPr/>
        <p:nvPr/>
      </p:nvGrpSpPr>
      <p:grpSpPr>
        <a:xfrm>
          <a:off x="0" y="0"/>
          <a:ext cx="0" cy="0"/>
          <a:chOff x="0" y="0"/>
          <a:chExt cx="0" cy="0"/>
        </a:xfrm>
      </p:grpSpPr>
      <p:sp>
        <p:nvSpPr>
          <p:cNvPr id="4098" name="Google Shape;6;p1"/>
          <p:cNvSpPr txBox="1">
            <a:spLocks noGrp="1"/>
          </p:cNvSpPr>
          <p:nvPr>
            <p:ph type="title"/>
          </p:nvPr>
        </p:nvSpPr>
        <p:spPr bwMode="auto">
          <a:xfrm>
            <a:off x="457200" y="596900"/>
            <a:ext cx="8229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4099" name="Google Shape;7;p1"/>
          <p:cNvSpPr txBox="1">
            <a:spLocks noGrp="1"/>
          </p:cNvSpPr>
          <p:nvPr>
            <p:ph type="body" idx="1"/>
          </p:nvPr>
        </p:nvSpPr>
        <p:spPr bwMode="auto">
          <a:xfrm>
            <a:off x="561975" y="2508250"/>
            <a:ext cx="80200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8" name="Google Shape;8;p1"/>
          <p:cNvSpPr txBox="1">
            <a:spLocks noGrp="1"/>
          </p:cNvSpPr>
          <p:nvPr>
            <p:ph type="sldNum" idx="12"/>
          </p:nvPr>
        </p:nvSpPr>
        <p:spPr>
          <a:xfrm>
            <a:off x="8556625" y="6470650"/>
            <a:ext cx="549275" cy="387350"/>
          </a:xfrm>
          <a:prstGeom prst="rect">
            <a:avLst/>
          </a:prstGeom>
          <a:noFill/>
          <a:ln>
            <a:noFill/>
          </a:ln>
        </p:spPr>
        <p:txBody>
          <a:bodyPr spcFirstLastPara="1" wrap="square" lIns="91425" tIns="91425" rIns="91425" bIns="91425" anchor="t" anchorCtr="0">
            <a:noAutofit/>
          </a:bodyPr>
          <a:lstStyle>
            <a:lvl1pPr lvl="0" algn="r">
              <a:spcBef>
                <a:spcPts val="0"/>
              </a:spcBef>
              <a:spcAft>
                <a:spcPts val="0"/>
              </a:spcAft>
              <a:buNone/>
              <a:defRPr sz="1300">
                <a:solidFill>
                  <a:srgbClr val="FFFFFF"/>
                </a:solidFill>
                <a:latin typeface="Montserrat"/>
                <a:ea typeface="Montserrat"/>
                <a:cs typeface="Montserrat"/>
                <a:sym typeface="Montserrat"/>
              </a:defRPr>
            </a:lvl1pPr>
            <a:lvl2pPr lvl="1" algn="r">
              <a:buNone/>
              <a:defRPr sz="1300">
                <a:solidFill>
                  <a:srgbClr val="FFFFFF"/>
                </a:solidFill>
                <a:latin typeface="Montserrat"/>
                <a:ea typeface="Montserrat"/>
                <a:cs typeface="Montserrat"/>
                <a:sym typeface="Montserrat"/>
              </a:defRPr>
            </a:lvl2pPr>
            <a:lvl3pPr lvl="2" algn="r">
              <a:buNone/>
              <a:defRPr sz="1300">
                <a:solidFill>
                  <a:srgbClr val="FFFFFF"/>
                </a:solidFill>
                <a:latin typeface="Montserrat"/>
                <a:ea typeface="Montserrat"/>
                <a:cs typeface="Montserrat"/>
                <a:sym typeface="Montserrat"/>
              </a:defRPr>
            </a:lvl3pPr>
            <a:lvl4pPr lvl="3" algn="r">
              <a:buNone/>
              <a:defRPr sz="1300">
                <a:solidFill>
                  <a:srgbClr val="FFFFFF"/>
                </a:solidFill>
                <a:latin typeface="Montserrat"/>
                <a:ea typeface="Montserrat"/>
                <a:cs typeface="Montserrat"/>
                <a:sym typeface="Montserrat"/>
              </a:defRPr>
            </a:lvl4pPr>
            <a:lvl5pPr lvl="4" algn="r">
              <a:buNone/>
              <a:defRPr sz="1300">
                <a:solidFill>
                  <a:srgbClr val="FFFFFF"/>
                </a:solidFill>
                <a:latin typeface="Montserrat"/>
                <a:ea typeface="Montserrat"/>
                <a:cs typeface="Montserrat"/>
                <a:sym typeface="Montserrat"/>
              </a:defRPr>
            </a:lvl5pPr>
            <a:lvl6pPr lvl="5" algn="r">
              <a:buNone/>
              <a:defRPr sz="1300">
                <a:solidFill>
                  <a:srgbClr val="FFFFFF"/>
                </a:solidFill>
                <a:latin typeface="Montserrat"/>
                <a:ea typeface="Montserrat"/>
                <a:cs typeface="Montserrat"/>
                <a:sym typeface="Montserrat"/>
              </a:defRPr>
            </a:lvl6pPr>
            <a:lvl7pPr lvl="6" algn="r">
              <a:buNone/>
              <a:defRPr sz="1300">
                <a:solidFill>
                  <a:srgbClr val="FFFFFF"/>
                </a:solidFill>
                <a:latin typeface="Montserrat"/>
                <a:ea typeface="Montserrat"/>
                <a:cs typeface="Montserrat"/>
                <a:sym typeface="Montserrat"/>
              </a:defRPr>
            </a:lvl7pPr>
            <a:lvl8pPr lvl="7" algn="r">
              <a:buNone/>
              <a:defRPr sz="1300">
                <a:solidFill>
                  <a:srgbClr val="FFFFFF"/>
                </a:solidFill>
                <a:latin typeface="Montserrat"/>
                <a:ea typeface="Montserrat"/>
                <a:cs typeface="Montserrat"/>
                <a:sym typeface="Montserrat"/>
              </a:defRPr>
            </a:lvl8pPr>
            <a:lvl9pPr lvl="8" algn="r">
              <a:buNone/>
              <a:defRPr sz="1300">
                <a:solidFill>
                  <a:srgbClr val="FFFFFF"/>
                </a:solidFill>
                <a:latin typeface="Montserrat"/>
                <a:ea typeface="Montserrat"/>
                <a:cs typeface="Montserrat"/>
                <a:sym typeface="Montserrat"/>
              </a:defRPr>
            </a:lvl9pPr>
          </a:lstStyle>
          <a:p>
            <a:fld id="{FA8BF006-A872-4FBD-BC7A-CF0DF1F168EA}" type="slidenum">
              <a:rPr lang="en-US" smtClean="0"/>
              <a:pPr/>
              <a:t>‹#›</a:t>
            </a:fld>
            <a:endParaRPr lang="en-US"/>
          </a:p>
        </p:txBody>
      </p:sp>
    </p:spTree>
    <p:extLst>
      <p:ext uri="{BB962C8B-B14F-4D97-AF65-F5344CB8AC3E}">
        <p14:creationId xmlns:p14="http://schemas.microsoft.com/office/powerpoint/2010/main" val="3854206823"/>
      </p:ext>
    </p:extLst>
  </p:cSld>
  <p:clrMap bg1="lt1" tx1="dk1" bg2="dk2" tx2="lt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Lst>
  <p:transition>
    <p:fade thruBlk="1"/>
  </p:transition>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themeOverride" Target="../theme/themeOverride13.xml"/><Relationship Id="rId5" Type="http://schemas.openxmlformats.org/officeDocument/2006/relationships/image" Target="../media/image41.png"/><Relationship Id="rId4" Type="http://schemas.openxmlformats.org/officeDocument/2006/relationships/image" Target="../media/image40.jp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ideo" Target="file:///C:\Users\Psychology\Documents\current_talks\Structuring%20clip.wmv" TargetMode="External"/><Relationship Id="rId4" Type="http://schemas.openxmlformats.org/officeDocument/2006/relationships/image" Target="../media/image42.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hemeOverride" Target="../theme/themeOverride3.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43.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image" Target="../media/image4.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hemeOverride" Target="../theme/themeOverride30.xml"/><Relationship Id="rId5" Type="http://schemas.openxmlformats.org/officeDocument/2006/relationships/image" Target="../media/image44.png"/><Relationship Id="rId4" Type="http://schemas.openxmlformats.org/officeDocument/2006/relationships/hyperlink" Target="http://onlinelibrary.wiley.com/doi/10.1348/147608305X26882/full#b6" TargetMode="Externa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4.xml"/><Relationship Id="rId1" Type="http://schemas.openxmlformats.org/officeDocument/2006/relationships/themeOverride" Target="../theme/themeOverride31.xml"/><Relationship Id="rId5" Type="http://schemas.openxmlformats.org/officeDocument/2006/relationships/image" Target="../media/image46.png"/><Relationship Id="rId4" Type="http://schemas.openxmlformats.org/officeDocument/2006/relationships/image" Target="../media/image45.pn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5.xml"/><Relationship Id="rId1" Type="http://schemas.openxmlformats.org/officeDocument/2006/relationships/themeOverride" Target="../theme/themeOverride3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5.xml"/><Relationship Id="rId1" Type="http://schemas.openxmlformats.org/officeDocument/2006/relationships/themeOverride" Target="../theme/themeOverride3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8.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hemeOverride" Target="../theme/themeOverride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hemeOverride" Target="../theme/themeOverride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hemeOverride" Target="../theme/themeOverride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hemeOverride" Target="../theme/themeOverride8.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hemeOverride" Target="../theme/themeOverride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22.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8.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600200" y="4648200"/>
            <a:ext cx="6400800" cy="1752600"/>
          </a:xfrm>
        </p:spPr>
        <p:txBody>
          <a:bodyPr>
            <a:normAutofit/>
          </a:bodyPr>
          <a:lstStyle/>
          <a:p>
            <a:pPr algn="ctr">
              <a:lnSpc>
                <a:spcPct val="90000"/>
              </a:lnSpc>
            </a:pPr>
            <a:r>
              <a:rPr lang="en-US" sz="2400">
                <a:solidFill>
                  <a:schemeClr val="tx1"/>
                </a:solidFill>
              </a:rPr>
              <a:t>PSY620</a:t>
            </a:r>
            <a:endParaRPr lang="en-US" sz="2400" dirty="0">
              <a:solidFill>
                <a:schemeClr val="tx1"/>
              </a:solidFill>
            </a:endParaRPr>
          </a:p>
        </p:txBody>
      </p:sp>
      <p:sp>
        <p:nvSpPr>
          <p:cNvPr id="4" name="Rectangle 2"/>
          <p:cNvSpPr txBox="1">
            <a:spLocks noChangeArrowheads="1"/>
          </p:cNvSpPr>
          <p:nvPr/>
        </p:nvSpPr>
        <p:spPr>
          <a:xfrm>
            <a:off x="381000" y="1066800"/>
            <a:ext cx="8001000" cy="609600"/>
          </a:xfrm>
          <a:prstGeom prst="rect">
            <a:avLst/>
          </a:prstGeom>
        </p:spPr>
        <p:txBody>
          <a:bodyPr vert="horz" lIns="91440" tIns="0" rIns="45720" bIns="0" rtlCol="0" anchor="t">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algn="ctr" fontAlgn="auto">
              <a:spcAft>
                <a:spcPts val="0"/>
              </a:spcAft>
            </a:pPr>
            <a:r>
              <a:rPr lang="en-US" sz="6000" dirty="0"/>
              <a:t>Advanced </a:t>
            </a:r>
            <a:br>
              <a:rPr lang="en-US" sz="6000" dirty="0"/>
            </a:br>
            <a:r>
              <a:rPr lang="en-US" sz="6000" dirty="0"/>
              <a:t>Developmental </a:t>
            </a:r>
            <a:br>
              <a:rPr lang="en-US" sz="6000" dirty="0"/>
            </a:br>
            <a:r>
              <a:rPr lang="en-US" sz="6000" dirty="0"/>
              <a:t>Psychology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txBox="1">
            <a:spLocks noGrp="1"/>
          </p:cNvSpPr>
          <p:nvPr>
            <p:ph type="title"/>
          </p:nvPr>
        </p:nvSpPr>
        <p:spPr>
          <a:xfrm>
            <a:off x="457200" y="20758"/>
            <a:ext cx="8229600" cy="1429200"/>
          </a:xfrm>
        </p:spPr>
        <p:txBody>
          <a:bodyPr/>
          <a:lstStyle/>
          <a:p>
            <a:pPr eaLnBrk="1" hangingPunct="1">
              <a:spcBef>
                <a:spcPct val="0"/>
              </a:spcBef>
              <a:spcAft>
                <a:spcPct val="0"/>
              </a:spcAft>
              <a:buClr>
                <a:srgbClr val="FFFFFF"/>
              </a:buClr>
              <a:buFont typeface="Montserrat"/>
              <a:buNone/>
            </a:pPr>
            <a:r>
              <a:rPr lang="en-US" altLang="en-US" sz="4800" b="1" dirty="0">
                <a:solidFill>
                  <a:schemeClr val="accent1"/>
                </a:solidFill>
                <a:latin typeface="Calibri" panose="020F0502020204030204" pitchFamily="34" charset="0"/>
                <a:ea typeface="Montserrat"/>
                <a:cs typeface="Calibri" panose="020F0502020204030204" pitchFamily="34" charset="0"/>
                <a:sym typeface="Montserrat"/>
              </a:rPr>
              <a:t>Significance of Early Security</a:t>
            </a:r>
          </a:p>
        </p:txBody>
      </p:sp>
      <p:sp>
        <p:nvSpPr>
          <p:cNvPr id="4" name="Slide Number Placeholder 3">
            <a:extLst>
              <a:ext uri="{FF2B5EF4-FFF2-40B4-BE49-F238E27FC236}">
                <a16:creationId xmlns:a16="http://schemas.microsoft.com/office/drawing/2014/main" id="{8DBEA3B1-0B90-E841-9A13-78A99948705F}"/>
              </a:ext>
            </a:extLst>
          </p:cNvPr>
          <p:cNvSpPr>
            <a:spLocks noGrp="1"/>
          </p:cNvSpPr>
          <p:nvPr>
            <p:ph type="sldNum" idx="10"/>
          </p:nvPr>
        </p:nvSpPr>
        <p:spPr/>
        <p:txBody>
          <a:bodyPr/>
          <a:lstStyle/>
          <a:p>
            <a:pPr eaLnBrk="1" fontAlgn="auto" hangingPunct="1">
              <a:buClr>
                <a:srgbClr val="000000"/>
              </a:buClr>
              <a:buFont typeface="Arial"/>
              <a:buNone/>
              <a:defRPr/>
            </a:pPr>
            <a:fld id="{9BC86E8D-4040-4FFD-8175-2542B54C87CD}" type="slidenum">
              <a:rPr lang="en" kern="0" smtClean="0"/>
              <a:pPr eaLnBrk="1" fontAlgn="auto" hangingPunct="1">
                <a:buClr>
                  <a:srgbClr val="000000"/>
                </a:buClr>
                <a:buFont typeface="Arial"/>
                <a:buNone/>
                <a:defRPr/>
              </a:pPr>
              <a:t>10</a:t>
            </a:fld>
            <a:endParaRPr lang="en" kern="0"/>
          </a:p>
        </p:txBody>
      </p:sp>
      <p:sp>
        <p:nvSpPr>
          <p:cNvPr id="5" name="TextBox 4">
            <a:extLst>
              <a:ext uri="{FF2B5EF4-FFF2-40B4-BE49-F238E27FC236}">
                <a16:creationId xmlns:a16="http://schemas.microsoft.com/office/drawing/2014/main" id="{76E5B00A-4B83-9942-9F4D-AAABA64D5819}"/>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pic>
        <p:nvPicPr>
          <p:cNvPr id="10752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2179638"/>
            <a:ext cx="64389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A2A3589-4D99-9548-B6C5-CCD4EC6117E9}"/>
              </a:ext>
            </a:extLst>
          </p:cNvPr>
          <p:cNvSpPr/>
          <p:nvPr/>
        </p:nvSpPr>
        <p:spPr>
          <a:xfrm>
            <a:off x="1447800" y="1757508"/>
            <a:ext cx="2114550" cy="4410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400" kern="0">
              <a:solidFill>
                <a:srgbClr val="FFFFFF"/>
              </a:solidFill>
              <a:sym typeface="Arial"/>
            </a:endParaRPr>
          </a:p>
        </p:txBody>
      </p:sp>
      <p:sp>
        <p:nvSpPr>
          <p:cNvPr id="8" name="Rectangle 7">
            <a:extLst>
              <a:ext uri="{FF2B5EF4-FFF2-40B4-BE49-F238E27FC236}">
                <a16:creationId xmlns:a16="http://schemas.microsoft.com/office/drawing/2014/main" id="{BA2A3589-4D99-9548-B6C5-CCD4EC6117E9}"/>
              </a:ext>
            </a:extLst>
          </p:cNvPr>
          <p:cNvSpPr/>
          <p:nvPr/>
        </p:nvSpPr>
        <p:spPr>
          <a:xfrm>
            <a:off x="5903768" y="1880322"/>
            <a:ext cx="2114550" cy="4410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400" kern="0">
              <a:solidFill>
                <a:srgbClr val="FFFFFF"/>
              </a:solidFill>
              <a:sym typeface="Arial"/>
            </a:endParaRPr>
          </a:p>
        </p:txBody>
      </p:sp>
      <p:sp>
        <p:nvSpPr>
          <p:cNvPr id="2" name="TextBox 1"/>
          <p:cNvSpPr txBox="1"/>
          <p:nvPr/>
        </p:nvSpPr>
        <p:spPr>
          <a:xfrm>
            <a:off x="6565756" y="6446838"/>
            <a:ext cx="1967205" cy="369332"/>
          </a:xfrm>
          <a:prstGeom prst="rect">
            <a:avLst/>
          </a:prstGeom>
          <a:noFill/>
        </p:spPr>
        <p:txBody>
          <a:bodyPr wrap="none" rtlCol="0">
            <a:spAutoFit/>
          </a:bodyPr>
          <a:lstStyle/>
          <a:p>
            <a:r>
              <a:rPr lang="en-US" dirty="0"/>
              <a:t>Groh, et al., 2017</a:t>
            </a:r>
          </a:p>
        </p:txBody>
      </p:sp>
    </p:spTree>
    <p:extLst>
      <p:ext uri="{BB962C8B-B14F-4D97-AF65-F5344CB8AC3E}">
        <p14:creationId xmlns:p14="http://schemas.microsoft.com/office/powerpoint/2010/main" val="1969679903"/>
      </p:ext>
    </p:extLst>
  </p:cSld>
  <p:clrMapOvr>
    <a:masterClrMapping/>
  </p:clrMapOvr>
  <p:transition>
    <p:fade thruBlk="1"/>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2CF9-7B3F-43B6-B316-3E4C7DA1C7E8}"/>
              </a:ext>
            </a:extLst>
          </p:cNvPr>
          <p:cNvSpPr>
            <a:spLocks noGrp="1"/>
          </p:cNvSpPr>
          <p:nvPr>
            <p:ph type="title"/>
          </p:nvPr>
        </p:nvSpPr>
        <p:spPr/>
        <p:txBody>
          <a:bodyPr/>
          <a:lstStyle/>
          <a:p>
            <a:r>
              <a:rPr lang="en-US" dirty="0"/>
              <a:t>Overall: Fear &gt; Neutral areas</a:t>
            </a:r>
          </a:p>
        </p:txBody>
      </p:sp>
      <p:sp>
        <p:nvSpPr>
          <p:cNvPr id="3" name="Content Placeholder 2">
            <a:extLst>
              <a:ext uri="{FF2B5EF4-FFF2-40B4-BE49-F238E27FC236}">
                <a16:creationId xmlns:a16="http://schemas.microsoft.com/office/drawing/2014/main" id="{FF0439B9-DBE8-4857-B948-F0FAEDE3104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80F3134-1E29-4662-BE91-42E36D7F90E6}"/>
              </a:ext>
            </a:extLst>
          </p:cNvPr>
          <p:cNvPicPr>
            <a:picLocks noChangeAspect="1"/>
          </p:cNvPicPr>
          <p:nvPr/>
        </p:nvPicPr>
        <p:blipFill>
          <a:blip r:embed="rId2"/>
          <a:stretch>
            <a:fillRect/>
          </a:stretch>
        </p:blipFill>
        <p:spPr>
          <a:xfrm>
            <a:off x="1621" y="1807617"/>
            <a:ext cx="9144000" cy="4828854"/>
          </a:xfrm>
          <a:prstGeom prst="rect">
            <a:avLst/>
          </a:prstGeom>
        </p:spPr>
      </p:pic>
    </p:spTree>
    <p:extLst>
      <p:ext uri="{BB962C8B-B14F-4D97-AF65-F5344CB8AC3E}">
        <p14:creationId xmlns:p14="http://schemas.microsoft.com/office/powerpoint/2010/main" val="7304843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8A65C-DCC9-4849-BADA-1F2F19E49774}"/>
              </a:ext>
            </a:extLst>
          </p:cNvPr>
          <p:cNvSpPr>
            <a:spLocks noGrp="1"/>
          </p:cNvSpPr>
          <p:nvPr>
            <p:ph type="title"/>
          </p:nvPr>
        </p:nvSpPr>
        <p:spPr>
          <a:xfrm>
            <a:off x="426396" y="91204"/>
            <a:ext cx="8229600" cy="1252728"/>
          </a:xfrm>
        </p:spPr>
        <p:txBody>
          <a:bodyPr>
            <a:normAutofit fontScale="90000"/>
          </a:bodyPr>
          <a:lstStyle/>
          <a:p>
            <a:r>
              <a:rPr lang="en-US" dirty="0"/>
              <a:t>Spanked vs. not-spanked: </a:t>
            </a:r>
            <a:br>
              <a:rPr lang="en-US" dirty="0"/>
            </a:br>
            <a:r>
              <a:rPr lang="en-US" dirty="0"/>
              <a:t>Fear vs. neutral</a:t>
            </a:r>
          </a:p>
        </p:txBody>
      </p:sp>
      <p:sp>
        <p:nvSpPr>
          <p:cNvPr id="3" name="Content Placeholder 2">
            <a:extLst>
              <a:ext uri="{FF2B5EF4-FFF2-40B4-BE49-F238E27FC236}">
                <a16:creationId xmlns:a16="http://schemas.microsoft.com/office/drawing/2014/main" id="{4D055C4C-7567-4725-B6F8-14175B89321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EA4F081-D0E7-459C-91BE-7C46B0174FF0}"/>
              </a:ext>
            </a:extLst>
          </p:cNvPr>
          <p:cNvPicPr>
            <a:picLocks noChangeAspect="1"/>
          </p:cNvPicPr>
          <p:nvPr/>
        </p:nvPicPr>
        <p:blipFill>
          <a:blip r:embed="rId3"/>
          <a:stretch>
            <a:fillRect/>
          </a:stretch>
        </p:blipFill>
        <p:spPr>
          <a:xfrm>
            <a:off x="0" y="1320775"/>
            <a:ext cx="9144000" cy="5527497"/>
          </a:xfrm>
          <a:prstGeom prst="rect">
            <a:avLst/>
          </a:prstGeom>
        </p:spPr>
      </p:pic>
    </p:spTree>
    <p:extLst>
      <p:ext uri="{BB962C8B-B14F-4D97-AF65-F5344CB8AC3E}">
        <p14:creationId xmlns:p14="http://schemas.microsoft.com/office/powerpoint/2010/main" val="35540335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normAutofit/>
          </a:bodyPr>
          <a:lstStyle/>
          <a:p>
            <a:pPr algn="ctr"/>
            <a:r>
              <a:rPr lang="en-US" sz="4000" dirty="0"/>
              <a:t>Parenting Styles</a:t>
            </a:r>
          </a:p>
        </p:txBody>
      </p:sp>
      <p:sp>
        <p:nvSpPr>
          <p:cNvPr id="558083" name="Rectangle 3"/>
          <p:cNvSpPr>
            <a:spLocks noGrp="1" noChangeArrowheads="1"/>
          </p:cNvSpPr>
          <p:nvPr>
            <p:ph idx="1"/>
          </p:nvPr>
        </p:nvSpPr>
        <p:spPr>
          <a:xfrm>
            <a:off x="457200" y="1646237"/>
            <a:ext cx="8229600" cy="4526280"/>
          </a:xfrm>
          <a:prstGeom prst="rect">
            <a:avLst/>
          </a:prstGeom>
        </p:spPr>
        <p:txBody>
          <a:bodyPr/>
          <a:lstStyle/>
          <a:p>
            <a:r>
              <a:rPr lang="en-US"/>
              <a:t>Baumrind’s Model of Parenting Styles</a:t>
            </a:r>
          </a:p>
        </p:txBody>
      </p:sp>
      <p:pic>
        <p:nvPicPr>
          <p:cNvPr id="558084" name="Picture 4" descr="baumrind"/>
          <p:cNvPicPr>
            <a:picLocks noChangeAspect="1" noChangeArrowheads="1"/>
          </p:cNvPicPr>
          <p:nvPr/>
        </p:nvPicPr>
        <p:blipFill>
          <a:blip r:embed="rId3" cstate="print"/>
          <a:srcRect/>
          <a:stretch>
            <a:fillRect/>
          </a:stretch>
        </p:blipFill>
        <p:spPr bwMode="auto">
          <a:xfrm>
            <a:off x="1676400" y="2590800"/>
            <a:ext cx="5715000" cy="2952750"/>
          </a:xfrm>
          <a:prstGeom prst="rect">
            <a:avLst/>
          </a:prstGeom>
          <a:noFill/>
        </p:spPr>
      </p:pic>
    </p:spTree>
    <p:extLst>
      <p:ext uri="{BB962C8B-B14F-4D97-AF65-F5344CB8AC3E}">
        <p14:creationId xmlns:p14="http://schemas.microsoft.com/office/powerpoint/2010/main" val="41668167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915400" cy="1636776"/>
          </a:xfrm>
        </p:spPr>
        <p:txBody>
          <a:bodyPr>
            <a:noAutofit/>
          </a:bodyPr>
          <a:lstStyle/>
          <a:p>
            <a:r>
              <a:rPr lang="en-US" sz="3200" dirty="0"/>
              <a:t>Cultural differences in association between intrusiveness and warmth at 15 months?</a:t>
            </a:r>
          </a:p>
        </p:txBody>
      </p:sp>
      <p:sp>
        <p:nvSpPr>
          <p:cNvPr id="15362" name="Text Placeholder 2"/>
          <p:cNvSpPr>
            <a:spLocks noGrp="1"/>
          </p:cNvSpPr>
          <p:nvPr>
            <p:ph type="body" idx="1"/>
          </p:nvPr>
        </p:nvSpPr>
        <p:spPr>
          <a:xfrm>
            <a:off x="609600" y="2209800"/>
            <a:ext cx="8021637" cy="685800"/>
          </a:xfrm>
        </p:spPr>
        <p:txBody>
          <a:bodyPr/>
          <a:lstStyle/>
          <a:p>
            <a:pPr algn="ctr"/>
            <a:r>
              <a:rPr lang="en-US" altLang="en-US" sz="2600" dirty="0">
                <a:solidFill>
                  <a:schemeClr val="tx1"/>
                </a:solidFill>
                <a:latin typeface="Calibri" panose="020F0502020204030204" pitchFamily="34" charset="0"/>
              </a:rPr>
              <a:t>(</a:t>
            </a:r>
            <a:r>
              <a:rPr lang="en-US" altLang="en-US" sz="2600" dirty="0" err="1">
                <a:solidFill>
                  <a:schemeClr val="tx1"/>
                </a:solidFill>
                <a:latin typeface="Calibri" panose="020F0502020204030204" pitchFamily="34" charset="0"/>
              </a:rPr>
              <a:t>Ispa</a:t>
            </a:r>
            <a:r>
              <a:rPr lang="en-US" altLang="en-US" sz="2600" dirty="0">
                <a:solidFill>
                  <a:schemeClr val="tx1"/>
                </a:solidFill>
                <a:latin typeface="Calibri" panose="020F0502020204030204" pitchFamily="34" charset="0"/>
              </a:rPr>
              <a:t> et al., 2004)</a:t>
            </a:r>
          </a:p>
        </p:txBody>
      </p:sp>
      <p:sp>
        <p:nvSpPr>
          <p:cNvPr id="7" name="Footer Placeholder 1"/>
          <p:cNvSpPr>
            <a:spLocks noGrp="1"/>
          </p:cNvSpPr>
          <p:nvPr>
            <p:ph type="ftr" sz="quarter" idx="11"/>
          </p:nvPr>
        </p:nvSpPr>
        <p:spPr>
          <a:xfrm>
            <a:off x="0" y="6611112"/>
            <a:ext cx="5461998" cy="246888"/>
          </a:xfrm>
        </p:spPr>
        <p:txBody>
          <a:bodyPr/>
          <a:lstStyle/>
          <a:p>
            <a:r>
              <a:rPr lang="en-US" dirty="0"/>
              <a:t>Rubenstein</a:t>
            </a:r>
          </a:p>
        </p:txBody>
      </p:sp>
      <p:pic>
        <p:nvPicPr>
          <p:cNvPr id="3" name="Picture 2" descr="baby-globe-rex-13424554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7339894"/>
            <a:ext cx="5943600" cy="3959042"/>
          </a:xfrm>
          <a:prstGeom prst="rect">
            <a:avLst/>
          </a:prstGeom>
        </p:spPr>
      </p:pic>
      <p:pic>
        <p:nvPicPr>
          <p:cNvPr id="6" name="Content Placeholder 3"/>
          <p:cNvPicPr>
            <a:picLocks noChangeAspect="1"/>
          </p:cNvPicPr>
          <p:nvPr/>
        </p:nvPicPr>
        <p:blipFill>
          <a:blip r:embed="rId5"/>
          <a:stretch>
            <a:fillRect/>
          </a:stretch>
        </p:blipFill>
        <p:spPr>
          <a:xfrm>
            <a:off x="0" y="2652070"/>
            <a:ext cx="9112482" cy="4190502"/>
          </a:xfrm>
          <a:prstGeom prst="rect">
            <a:avLst/>
          </a:prstGeom>
        </p:spPr>
      </p:pic>
    </p:spTree>
    <p:extLst>
      <p:ext uri="{BB962C8B-B14F-4D97-AF65-F5344CB8AC3E}">
        <p14:creationId xmlns:p14="http://schemas.microsoft.com/office/powerpoint/2010/main" val="2101095612"/>
      </p:ext>
    </p:extLst>
  </p:cSld>
  <p:clrMapOvr>
    <a:overrideClrMapping bg1="lt1" tx1="dk1" bg2="lt2" tx2="dk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defRPr/>
            </a:pPr>
            <a:r>
              <a:rPr lang="en-US">
                <a:ea typeface="ＭＳ Ｐゴシック" pitchFamily="28" charset="-128"/>
              </a:rPr>
              <a:t>Sensitive Structuring</a:t>
            </a:r>
          </a:p>
        </p:txBody>
      </p:sp>
      <p:pic>
        <p:nvPicPr>
          <p:cNvPr id="4" name="Structuring clip.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6123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normAutofit fontScale="90000"/>
          </a:bodyPr>
          <a:lstStyle/>
          <a:p>
            <a:pPr algn="ctr"/>
            <a:r>
              <a:rPr lang="en-US" dirty="0"/>
              <a:t>Control and warmth -- central dimensions of parenting</a:t>
            </a:r>
          </a:p>
        </p:txBody>
      </p:sp>
      <p:sp>
        <p:nvSpPr>
          <p:cNvPr id="575491" name="Rectangle 3"/>
          <p:cNvSpPr>
            <a:spLocks noGrp="1" noChangeArrowheads="1"/>
          </p:cNvSpPr>
          <p:nvPr>
            <p:ph idx="1"/>
          </p:nvPr>
        </p:nvSpPr>
        <p:spPr>
          <a:xfrm>
            <a:off x="457200" y="1646237"/>
            <a:ext cx="8229600" cy="4526280"/>
          </a:xfrm>
          <a:prstGeom prst="rect">
            <a:avLst/>
          </a:prstGeom>
        </p:spPr>
        <p:txBody>
          <a:bodyPr>
            <a:normAutofit fontScale="85000" lnSpcReduction="20000"/>
          </a:bodyPr>
          <a:lstStyle/>
          <a:p>
            <a:pPr>
              <a:lnSpc>
                <a:spcPct val="90000"/>
              </a:lnSpc>
            </a:pPr>
            <a:endParaRPr lang="en-US" dirty="0"/>
          </a:p>
          <a:p>
            <a:r>
              <a:rPr lang="en-US" dirty="0"/>
              <a:t>Intrusiveness = </a:t>
            </a:r>
          </a:p>
          <a:p>
            <a:pPr lvl="1"/>
            <a:r>
              <a:rPr lang="en-US" dirty="0"/>
              <a:t>a constellation of insensitive, interfering parenting behaviors </a:t>
            </a:r>
          </a:p>
          <a:p>
            <a:pPr lvl="1"/>
            <a:r>
              <a:rPr lang="en-US" dirty="0"/>
              <a:t>rooted in mothers’ lack of respect for their infants’ autonomy.</a:t>
            </a:r>
          </a:p>
          <a:p>
            <a:r>
              <a:rPr lang="en-US" dirty="0"/>
              <a:t>Warmth = </a:t>
            </a:r>
          </a:p>
          <a:p>
            <a:pPr lvl="1"/>
            <a:r>
              <a:rPr lang="en-US" dirty="0"/>
              <a:t>mother’s physical and verbal expressions of love, attentiveness, and respect or admiration for the child.</a:t>
            </a:r>
          </a:p>
          <a:p>
            <a:pPr lvl="1">
              <a:lnSpc>
                <a:spcPct val="90000"/>
              </a:lnSpc>
            </a:pPr>
            <a:endParaRPr lang="en-US" dirty="0"/>
          </a:p>
          <a:p>
            <a:pPr lvl="1">
              <a:lnSpc>
                <a:spcPct val="90000"/>
              </a:lnSpc>
            </a:pPr>
            <a:r>
              <a:rPr lang="en-US" dirty="0"/>
              <a:t>Intrusiveness generally associated with negative                     developmental outcomes</a:t>
            </a:r>
          </a:p>
          <a:p>
            <a:pPr lvl="2">
              <a:lnSpc>
                <a:spcPct val="90000"/>
              </a:lnSpc>
            </a:pPr>
            <a:r>
              <a:rPr lang="en-US" dirty="0"/>
              <a:t>But mixed findings…..Why?</a:t>
            </a:r>
          </a:p>
        </p:txBody>
      </p:sp>
      <p:sp>
        <p:nvSpPr>
          <p:cNvPr id="2" name="Rectangle 1"/>
          <p:cNvSpPr/>
          <p:nvPr/>
        </p:nvSpPr>
        <p:spPr>
          <a:xfrm>
            <a:off x="6669088" y="5433363"/>
            <a:ext cx="2286000" cy="400110"/>
          </a:xfrm>
          <a:prstGeom prst="rect">
            <a:avLst/>
          </a:prstGeom>
        </p:spPr>
        <p:txBody>
          <a:bodyPr>
            <a:spAutoFit/>
          </a:bodyPr>
          <a:lstStyle/>
          <a:p>
            <a:r>
              <a:rPr lang="en-US" sz="2000" b="1" dirty="0" err="1">
                <a:solidFill>
                  <a:srgbClr val="F0AD00">
                    <a:satMod val="150000"/>
                  </a:srgbClr>
                </a:solidFill>
                <a:latin typeface="Corbel"/>
              </a:rPr>
              <a:t>Ispa</a:t>
            </a:r>
            <a:r>
              <a:rPr lang="en-US" sz="2000" b="1" dirty="0">
                <a:solidFill>
                  <a:srgbClr val="F0AD00">
                    <a:satMod val="150000"/>
                  </a:srgbClr>
                </a:solidFill>
                <a:latin typeface="Corbel"/>
              </a:rPr>
              <a:t> et al. (2004) </a:t>
            </a:r>
            <a:endParaRPr lang="en-US" sz="900" dirty="0"/>
          </a:p>
        </p:txBody>
      </p:sp>
    </p:spTree>
    <p:extLst>
      <p:ext uri="{BB962C8B-B14F-4D97-AF65-F5344CB8AC3E}">
        <p14:creationId xmlns:p14="http://schemas.microsoft.com/office/powerpoint/2010/main" val="3209790119"/>
      </p:ext>
    </p:extLst>
  </p:cSld>
  <p:clrMapOvr>
    <a:overrideClrMapping bg1="lt1" tx1="dk1" bg2="lt2" tx2="dk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r>
              <a:rPr lang="en-US" altLang="en-US" sz="4400" dirty="0">
                <a:latin typeface="Calibri" panose="020F0502020204030204" pitchFamily="34" charset="0"/>
              </a:rPr>
              <a:t>Maternal control and maternal warmth are central to parenting</a:t>
            </a:r>
          </a:p>
        </p:txBody>
      </p:sp>
      <p:sp>
        <p:nvSpPr>
          <p:cNvPr id="8" name="Footer Placeholder 1"/>
          <p:cNvSpPr>
            <a:spLocks noGrp="1"/>
          </p:cNvSpPr>
          <p:nvPr>
            <p:ph type="ftr" sz="quarter" idx="11"/>
          </p:nvPr>
        </p:nvSpPr>
        <p:spPr>
          <a:xfrm>
            <a:off x="0" y="6611112"/>
            <a:ext cx="5461998" cy="246888"/>
          </a:xfrm>
        </p:spPr>
        <p:txBody>
          <a:bodyPr/>
          <a:lstStyle/>
          <a:p>
            <a:r>
              <a:rPr lang="en-US" dirty="0"/>
              <a:t>Rubenstein</a:t>
            </a:r>
          </a:p>
        </p:txBody>
      </p:sp>
      <p:sp>
        <p:nvSpPr>
          <p:cNvPr id="6" name="TextBox 3"/>
          <p:cNvSpPr txBox="1">
            <a:spLocks noChangeArrowheads="1"/>
          </p:cNvSpPr>
          <p:nvPr/>
        </p:nvSpPr>
        <p:spPr bwMode="auto">
          <a:xfrm>
            <a:off x="381000" y="2057400"/>
            <a:ext cx="8610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endParaRPr lang="en-US" altLang="en-US" dirty="0">
              <a:latin typeface="Calibri" panose="020F0502020204030204" pitchFamily="34" charset="0"/>
            </a:endParaRPr>
          </a:p>
          <a:p>
            <a:pPr marL="0" indent="0" eaLnBrk="1" hangingPunct="1"/>
            <a:r>
              <a:rPr lang="en-US" altLang="en-US" b="1" dirty="0">
                <a:latin typeface="Calibri" panose="020F0502020204030204" pitchFamily="34" charset="0"/>
              </a:rPr>
              <a:t>Maternal Intrusiveness</a:t>
            </a:r>
          </a:p>
          <a:p>
            <a:pPr lvl="1" eaLnBrk="1" hangingPunct="1">
              <a:buFont typeface="Arial"/>
              <a:buChar char="•"/>
            </a:pPr>
            <a:r>
              <a:rPr lang="en-US" altLang="en-US" dirty="0">
                <a:latin typeface="Calibri" panose="020F0502020204030204" pitchFamily="34" charset="0"/>
              </a:rPr>
              <a:t>A constellation of insensitive, interfering parenting behaviors</a:t>
            </a:r>
          </a:p>
          <a:p>
            <a:pPr lvl="1" eaLnBrk="1" hangingPunct="1">
              <a:buFont typeface="Arial"/>
              <a:buChar char="•"/>
            </a:pPr>
            <a:r>
              <a:rPr lang="en-US" altLang="en-US" dirty="0">
                <a:latin typeface="Calibri" panose="020F0502020204030204" pitchFamily="34" charset="0"/>
              </a:rPr>
              <a:t>Dominates a child’s play agenda so that the child has little or no influence on its content or pace</a:t>
            </a:r>
          </a:p>
          <a:p>
            <a:pPr marL="457200" lvl="1" indent="0" eaLnBrk="1" hangingPunct="1"/>
            <a:endParaRPr lang="en-US" altLang="en-US" sz="1200" dirty="0">
              <a:latin typeface="Calibri" panose="020F0502020204030204" pitchFamily="34" charset="0"/>
            </a:endParaRPr>
          </a:p>
          <a:p>
            <a:pPr marL="0" indent="0" eaLnBrk="1" hangingPunct="1"/>
            <a:r>
              <a:rPr lang="en-US" altLang="en-US" b="1" dirty="0">
                <a:latin typeface="Calibri" panose="020F0502020204030204" pitchFamily="34" charset="0"/>
              </a:rPr>
              <a:t>Maternal Warmth</a:t>
            </a:r>
          </a:p>
          <a:p>
            <a:pPr lvl="1" eaLnBrk="1" hangingPunct="1">
              <a:buFont typeface="Arial"/>
              <a:buChar char="•"/>
            </a:pPr>
            <a:r>
              <a:rPr lang="en-US" altLang="en-US" dirty="0">
                <a:latin typeface="Calibri" panose="020F0502020204030204" pitchFamily="34" charset="0"/>
              </a:rPr>
              <a:t>A mother’s physical and verbal expressions of love, attentiveness, and respect or admiration for the child</a:t>
            </a:r>
          </a:p>
          <a:p>
            <a:pPr marL="0" indent="0" eaLnBrk="1" hangingPunct="1"/>
            <a:endParaRPr lang="en-US" altLang="en-US" dirty="0">
              <a:latin typeface="Calibri" panose="020F0502020204030204" pitchFamily="34" charset="0"/>
            </a:endParaRPr>
          </a:p>
          <a:p>
            <a:pPr marL="0" indent="0" eaLnBrk="1" hangingPunct="1"/>
            <a:endParaRPr lang="en-US" altLang="en-US" dirty="0">
              <a:latin typeface="Calibri" panose="020F0502020204030204" pitchFamily="34" charset="0"/>
            </a:endParaRPr>
          </a:p>
          <a:p>
            <a:pPr marL="0" indent="0" eaLnBrk="1" hangingPunct="1"/>
            <a:endParaRPr lang="en-US" altLang="en-US" dirty="0">
              <a:latin typeface="Calibri" panose="020F0502020204030204" pitchFamily="34" charset="0"/>
            </a:endParaRPr>
          </a:p>
          <a:p>
            <a:pPr marL="0" indent="0" eaLnBrk="1" hangingPunct="1"/>
            <a:endParaRPr lang="en-US" altLang="en-US" dirty="0">
              <a:latin typeface="Calibri" panose="020F0502020204030204" pitchFamily="34" charset="0"/>
            </a:endParaRPr>
          </a:p>
          <a:p>
            <a:pPr marL="0" indent="0" eaLnBrk="1" hangingPunct="1"/>
            <a:endParaRPr lang="en-US" altLang="en-US" dirty="0">
              <a:latin typeface="Calibri" panose="020F0502020204030204" pitchFamily="34" charset="0"/>
            </a:endParaRPr>
          </a:p>
          <a:p>
            <a:pPr marL="0" indent="0" eaLnBrk="1" hangingPunct="1"/>
            <a:endParaRPr lang="en-US" altLang="en-US" sz="2800" b="1" dirty="0">
              <a:latin typeface="Calibri" panose="020F0502020204030204" pitchFamily="34" charset="0"/>
            </a:endParaRPr>
          </a:p>
        </p:txBody>
      </p:sp>
      <p:sp>
        <p:nvSpPr>
          <p:cNvPr id="2" name="Rectangle 1"/>
          <p:cNvSpPr/>
          <p:nvPr/>
        </p:nvSpPr>
        <p:spPr>
          <a:xfrm>
            <a:off x="495300" y="7429428"/>
            <a:ext cx="8229600" cy="1066800"/>
          </a:xfrm>
          <a:prstGeom prst="rect">
            <a:avLst/>
          </a:prstGeom>
          <a:solidFill>
            <a:srgbClr val="60B5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eaLnBrk="1" hangingPunct="1"/>
            <a:r>
              <a:rPr lang="en-US" altLang="en-US" sz="2400" b="1" dirty="0">
                <a:solidFill>
                  <a:schemeClr val="tx1"/>
                </a:solidFill>
                <a:latin typeface="Calibri" panose="020F0502020204030204" pitchFamily="34" charset="0"/>
              </a:rPr>
              <a:t>How do parenting practices, particularly those engaged in by the mother, affect the nature of the parent-child relationship? </a:t>
            </a:r>
          </a:p>
        </p:txBody>
      </p:sp>
    </p:spTree>
    <p:extLst>
      <p:ext uri="{BB962C8B-B14F-4D97-AF65-F5344CB8AC3E}">
        <p14:creationId xmlns:p14="http://schemas.microsoft.com/office/powerpoint/2010/main" val="2435688453"/>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r>
              <a:rPr lang="en-US" altLang="en-US" sz="4400" dirty="0">
                <a:latin typeface="Calibri" panose="020F0502020204030204" pitchFamily="34" charset="0"/>
              </a:rPr>
              <a:t>Maternal intrusiveness: </a:t>
            </a:r>
            <a:r>
              <a:rPr lang="en-US" altLang="en-US" sz="4400" i="1" dirty="0">
                <a:latin typeface="Calibri" panose="020F0502020204030204" pitchFamily="34" charset="0"/>
              </a:rPr>
              <a:t>same</a:t>
            </a:r>
            <a:r>
              <a:rPr lang="en-US" altLang="en-US" sz="4400" dirty="0">
                <a:latin typeface="Calibri" panose="020F0502020204030204" pitchFamily="34" charset="0"/>
              </a:rPr>
              <a:t> or </a:t>
            </a:r>
            <a:r>
              <a:rPr lang="en-US" altLang="en-US" sz="4400" i="1" dirty="0">
                <a:latin typeface="Calibri" panose="020F0502020204030204" pitchFamily="34" charset="0"/>
              </a:rPr>
              <a:t>different</a:t>
            </a:r>
            <a:r>
              <a:rPr lang="en-US" altLang="en-US" sz="4400" dirty="0">
                <a:latin typeface="Calibri" panose="020F0502020204030204" pitchFamily="34" charset="0"/>
              </a:rPr>
              <a:t> meaning across cultures?</a:t>
            </a:r>
          </a:p>
        </p:txBody>
      </p:sp>
      <p:sp>
        <p:nvSpPr>
          <p:cNvPr id="8" name="Footer Placeholder 1"/>
          <p:cNvSpPr>
            <a:spLocks noGrp="1"/>
          </p:cNvSpPr>
          <p:nvPr>
            <p:ph type="ftr" sz="quarter" idx="11"/>
          </p:nvPr>
        </p:nvSpPr>
        <p:spPr>
          <a:xfrm>
            <a:off x="0" y="6611112"/>
            <a:ext cx="5461998" cy="246888"/>
          </a:xfrm>
        </p:spPr>
        <p:txBody>
          <a:bodyPr/>
          <a:lstStyle/>
          <a:p>
            <a:r>
              <a:rPr lang="en-US" dirty="0"/>
              <a:t>Rubenstein</a:t>
            </a:r>
          </a:p>
        </p:txBody>
      </p:sp>
      <p:sp>
        <p:nvSpPr>
          <p:cNvPr id="6" name="TextBox 3"/>
          <p:cNvSpPr txBox="1">
            <a:spLocks noChangeArrowheads="1"/>
          </p:cNvSpPr>
          <p:nvPr/>
        </p:nvSpPr>
        <p:spPr bwMode="auto">
          <a:xfrm>
            <a:off x="304800" y="1676400"/>
            <a:ext cx="8610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r>
              <a:rPr lang="en-US" altLang="en-US" dirty="0">
                <a:latin typeface="Calibri" panose="020F0502020204030204" pitchFamily="34" charset="0"/>
              </a:rPr>
              <a:t>Mixed findings for maternal intrusiveness and mother-child relationship outcomes</a:t>
            </a:r>
          </a:p>
          <a:p>
            <a:pPr marL="0" indent="0" eaLnBrk="1" hangingPunct="1"/>
            <a:endParaRPr lang="en-US" altLang="en-US" dirty="0">
              <a:latin typeface="Calibri" panose="020F0502020204030204" pitchFamily="34" charset="0"/>
            </a:endParaRPr>
          </a:p>
          <a:p>
            <a:pPr marL="0" indent="0" eaLnBrk="1" hangingPunct="1"/>
            <a:endParaRPr lang="en-US" altLang="en-US" dirty="0">
              <a:latin typeface="Calibri" panose="020F0502020204030204" pitchFamily="34" charset="0"/>
            </a:endParaRPr>
          </a:p>
          <a:p>
            <a:pPr marL="0" indent="0" eaLnBrk="1" hangingPunct="1"/>
            <a:endParaRPr lang="en-US" altLang="en-US" dirty="0">
              <a:latin typeface="Calibri" panose="020F0502020204030204" pitchFamily="34" charset="0"/>
            </a:endParaRPr>
          </a:p>
          <a:p>
            <a:pPr marL="0" indent="0" eaLnBrk="1" hangingPunct="1"/>
            <a:endParaRPr lang="en-US" altLang="en-US" dirty="0">
              <a:latin typeface="Calibri" panose="020F0502020204030204" pitchFamily="34" charset="0"/>
            </a:endParaRPr>
          </a:p>
          <a:p>
            <a:pPr marL="0" indent="0" eaLnBrk="1" hangingPunct="1"/>
            <a:endParaRPr lang="en-US" altLang="en-US" dirty="0">
              <a:latin typeface="Calibri" panose="020F0502020204030204" pitchFamily="34" charset="0"/>
            </a:endParaRPr>
          </a:p>
          <a:p>
            <a:pPr marL="0" indent="0" eaLnBrk="1" hangingPunct="1"/>
            <a:endParaRPr lang="en-US" altLang="en-US" dirty="0">
              <a:latin typeface="Calibri" panose="020F0502020204030204" pitchFamily="34" charset="0"/>
            </a:endParaRPr>
          </a:p>
          <a:p>
            <a:pPr eaLnBrk="1" hangingPunct="1">
              <a:buFont typeface="Arial" panose="020B0604020202020204" pitchFamily="34" charset="0"/>
              <a:buChar char="•"/>
            </a:pPr>
            <a:endParaRPr lang="en-US" altLang="en-US" sz="2800" b="1" dirty="0">
              <a:latin typeface="Calibri" panose="020F0502020204030204" pitchFamily="34" charset="0"/>
            </a:endParaRPr>
          </a:p>
        </p:txBody>
      </p:sp>
      <p:cxnSp>
        <p:nvCxnSpPr>
          <p:cNvPr id="4" name="Straight Connector 3"/>
          <p:cNvCxnSpPr/>
          <p:nvPr/>
        </p:nvCxnSpPr>
        <p:spPr>
          <a:xfrm>
            <a:off x="381000" y="3429000"/>
            <a:ext cx="8610600" cy="0"/>
          </a:xfrm>
          <a:prstGeom prst="line">
            <a:avLst/>
          </a:prstGeom>
          <a:ln w="38100" cmpd="sng"/>
          <a:effectLst/>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914400" y="3505200"/>
            <a:ext cx="1219200" cy="369332"/>
          </a:xfrm>
          <a:prstGeom prst="rect">
            <a:avLst/>
          </a:prstGeom>
          <a:noFill/>
        </p:spPr>
        <p:txBody>
          <a:bodyPr wrap="square" rtlCol="0">
            <a:spAutoFit/>
          </a:bodyPr>
          <a:lstStyle/>
          <a:p>
            <a:r>
              <a:rPr lang="en-US" dirty="0"/>
              <a:t>Negative</a:t>
            </a:r>
          </a:p>
        </p:txBody>
      </p:sp>
      <p:sp>
        <p:nvSpPr>
          <p:cNvPr id="10" name="TextBox 9"/>
          <p:cNvSpPr txBox="1"/>
          <p:nvPr/>
        </p:nvSpPr>
        <p:spPr>
          <a:xfrm>
            <a:off x="3962400" y="3505200"/>
            <a:ext cx="1219200" cy="369332"/>
          </a:xfrm>
          <a:prstGeom prst="rect">
            <a:avLst/>
          </a:prstGeom>
          <a:noFill/>
        </p:spPr>
        <p:txBody>
          <a:bodyPr wrap="square" rtlCol="0">
            <a:spAutoFit/>
          </a:bodyPr>
          <a:lstStyle/>
          <a:p>
            <a:r>
              <a:rPr lang="en-US" dirty="0"/>
              <a:t>Neutral</a:t>
            </a:r>
          </a:p>
        </p:txBody>
      </p:sp>
      <p:sp>
        <p:nvSpPr>
          <p:cNvPr id="11" name="TextBox 10"/>
          <p:cNvSpPr txBox="1"/>
          <p:nvPr/>
        </p:nvSpPr>
        <p:spPr>
          <a:xfrm>
            <a:off x="6858000" y="3505200"/>
            <a:ext cx="1219200" cy="369332"/>
          </a:xfrm>
          <a:prstGeom prst="rect">
            <a:avLst/>
          </a:prstGeom>
          <a:noFill/>
        </p:spPr>
        <p:txBody>
          <a:bodyPr wrap="square" rtlCol="0">
            <a:spAutoFit/>
          </a:bodyPr>
          <a:lstStyle/>
          <a:p>
            <a:r>
              <a:rPr lang="en-US" dirty="0"/>
              <a:t>Positive</a:t>
            </a:r>
          </a:p>
        </p:txBody>
      </p:sp>
      <p:sp>
        <p:nvSpPr>
          <p:cNvPr id="7" name="TextBox 6"/>
          <p:cNvSpPr txBox="1"/>
          <p:nvPr/>
        </p:nvSpPr>
        <p:spPr>
          <a:xfrm>
            <a:off x="457200" y="2971800"/>
            <a:ext cx="3048000" cy="381000"/>
          </a:xfrm>
          <a:prstGeom prst="rect">
            <a:avLst/>
          </a:prstGeom>
          <a:solidFill>
            <a:srgbClr val="E66C7D"/>
          </a:solidFill>
        </p:spPr>
        <p:txBody>
          <a:bodyPr wrap="square" rtlCol="0">
            <a:spAutoFit/>
          </a:bodyPr>
          <a:lstStyle/>
          <a:p>
            <a:pPr algn="ctr"/>
            <a:r>
              <a:rPr lang="en-US" b="1" dirty="0"/>
              <a:t>European American</a:t>
            </a:r>
          </a:p>
        </p:txBody>
      </p:sp>
      <p:sp>
        <p:nvSpPr>
          <p:cNvPr id="12" name="TextBox 11"/>
          <p:cNvSpPr txBox="1"/>
          <p:nvPr/>
        </p:nvSpPr>
        <p:spPr>
          <a:xfrm>
            <a:off x="3581400" y="2971800"/>
            <a:ext cx="5334000" cy="369332"/>
          </a:xfrm>
          <a:prstGeom prst="rect">
            <a:avLst/>
          </a:prstGeom>
          <a:solidFill>
            <a:schemeClr val="accent1"/>
          </a:solidFill>
        </p:spPr>
        <p:txBody>
          <a:bodyPr wrap="square" rtlCol="0">
            <a:spAutoFit/>
          </a:bodyPr>
          <a:lstStyle/>
          <a:p>
            <a:pPr algn="ctr"/>
            <a:r>
              <a:rPr lang="en-US" b="1" dirty="0"/>
              <a:t>non-European American</a:t>
            </a:r>
          </a:p>
        </p:txBody>
      </p:sp>
    </p:spTree>
    <p:extLst>
      <p:ext uri="{BB962C8B-B14F-4D97-AF65-F5344CB8AC3E}">
        <p14:creationId xmlns:p14="http://schemas.microsoft.com/office/powerpoint/2010/main" val="173505430"/>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a:latin typeface="Calibri"/>
                <a:ea typeface="ＭＳ Ｐゴシック" charset="0"/>
                <a:cs typeface="Calibri"/>
              </a:rPr>
              <a:t>Goals</a:t>
            </a:r>
            <a:endParaRPr lang="en-US" sz="4400" dirty="0">
              <a:solidFill>
                <a:schemeClr val="bg1"/>
              </a:solidFill>
              <a:latin typeface="Calibri"/>
              <a:cs typeface="Calibri"/>
            </a:endParaRPr>
          </a:p>
        </p:txBody>
      </p:sp>
      <p:sp>
        <p:nvSpPr>
          <p:cNvPr id="7" name="Footer Placeholder 1"/>
          <p:cNvSpPr>
            <a:spLocks noGrp="1"/>
          </p:cNvSpPr>
          <p:nvPr>
            <p:ph type="ftr" sz="quarter" idx="11"/>
          </p:nvPr>
        </p:nvSpPr>
        <p:spPr>
          <a:xfrm>
            <a:off x="0" y="6611112"/>
            <a:ext cx="5461998" cy="246888"/>
          </a:xfrm>
        </p:spPr>
        <p:txBody>
          <a:bodyPr/>
          <a:lstStyle/>
          <a:p>
            <a:r>
              <a:rPr lang="en-US" dirty="0"/>
              <a:t>Rubenstein</a:t>
            </a:r>
          </a:p>
        </p:txBody>
      </p:sp>
      <p:sp>
        <p:nvSpPr>
          <p:cNvPr id="6" name="TextBox 3"/>
          <p:cNvSpPr txBox="1">
            <a:spLocks noChangeArrowheads="1"/>
          </p:cNvSpPr>
          <p:nvPr/>
        </p:nvSpPr>
        <p:spPr bwMode="auto">
          <a:xfrm>
            <a:off x="304800" y="1600200"/>
            <a:ext cx="86106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r>
              <a:rPr lang="en-US" dirty="0">
                <a:latin typeface="Calibri"/>
                <a:cs typeface="Calibri"/>
              </a:rPr>
              <a:t>Examine the extent to which </a:t>
            </a:r>
            <a:r>
              <a:rPr lang="en-US" b="1" dirty="0">
                <a:latin typeface="Calibri"/>
                <a:cs typeface="Calibri"/>
              </a:rPr>
              <a:t>maternal intrusiveness </a:t>
            </a:r>
            <a:r>
              <a:rPr lang="en-US" dirty="0">
                <a:latin typeface="Calibri"/>
                <a:cs typeface="Calibri"/>
              </a:rPr>
              <a:t>during play at 15 months affects </a:t>
            </a:r>
            <a:r>
              <a:rPr lang="en-US" i="1" dirty="0">
                <a:latin typeface="Calibri"/>
                <a:cs typeface="Calibri"/>
              </a:rPr>
              <a:t>child negativity</a:t>
            </a:r>
            <a:r>
              <a:rPr lang="en-US" dirty="0">
                <a:latin typeface="Calibri"/>
                <a:cs typeface="Calibri"/>
              </a:rPr>
              <a:t>, </a:t>
            </a:r>
            <a:r>
              <a:rPr lang="en-US" i="1" dirty="0">
                <a:latin typeface="Calibri"/>
                <a:cs typeface="Calibri"/>
              </a:rPr>
              <a:t>child engagement</a:t>
            </a:r>
            <a:r>
              <a:rPr lang="en-US" dirty="0">
                <a:latin typeface="Calibri"/>
                <a:cs typeface="Calibri"/>
              </a:rPr>
              <a:t>, and </a:t>
            </a:r>
            <a:r>
              <a:rPr lang="en-US" i="1" dirty="0">
                <a:latin typeface="Calibri"/>
                <a:cs typeface="Calibri"/>
              </a:rPr>
              <a:t>dyadic mutuality </a:t>
            </a:r>
            <a:r>
              <a:rPr lang="en-US" dirty="0">
                <a:latin typeface="Calibri"/>
                <a:cs typeface="Calibri"/>
              </a:rPr>
              <a:t>at 25 months.</a:t>
            </a:r>
          </a:p>
          <a:p>
            <a:pPr marL="0" indent="0" eaLnBrk="1" hangingPunct="1"/>
            <a:endParaRPr lang="en-US" dirty="0">
              <a:latin typeface="Calibri"/>
              <a:cs typeface="Calibri"/>
            </a:endParaRPr>
          </a:p>
          <a:p>
            <a:pPr marL="0" indent="0" eaLnBrk="1" hangingPunct="1"/>
            <a:r>
              <a:rPr lang="en-US" altLang="en-US" dirty="0">
                <a:latin typeface="Calibri"/>
                <a:cs typeface="Calibri"/>
              </a:rPr>
              <a:t>Does </a:t>
            </a:r>
            <a:r>
              <a:rPr lang="en-US" altLang="en-US" b="1" dirty="0">
                <a:latin typeface="Calibri"/>
                <a:cs typeface="Calibri"/>
              </a:rPr>
              <a:t>maternal warmth </a:t>
            </a:r>
            <a:r>
              <a:rPr lang="en-US" altLang="en-US" dirty="0">
                <a:latin typeface="Calibri"/>
                <a:cs typeface="Calibri"/>
              </a:rPr>
              <a:t>moderate the link between maternal intrusiveness and later quality of mother-child relationship?</a:t>
            </a:r>
          </a:p>
          <a:p>
            <a:pPr marL="0" indent="0" eaLnBrk="1" hangingPunct="1"/>
            <a:endParaRPr lang="en-US" altLang="en-US" dirty="0">
              <a:latin typeface="Calibri"/>
              <a:cs typeface="Calibri"/>
            </a:endParaRPr>
          </a:p>
          <a:p>
            <a:pPr marL="0" indent="0" eaLnBrk="1" hangingPunct="1"/>
            <a:r>
              <a:rPr lang="en-US" altLang="en-US" b="1" dirty="0">
                <a:latin typeface="Calibri"/>
                <a:cs typeface="Calibri"/>
              </a:rPr>
              <a:t>Do these relationships differ across ethnic groups? </a:t>
            </a:r>
          </a:p>
          <a:p>
            <a:pPr marL="457200" indent="-457200" eaLnBrk="1" hangingPunct="1">
              <a:buFont typeface="Arial"/>
              <a:buChar char="•"/>
            </a:pPr>
            <a:r>
              <a:rPr lang="en-US" altLang="en-US" dirty="0">
                <a:latin typeface="Calibri"/>
                <a:cs typeface="Calibri"/>
              </a:rPr>
              <a:t>European American, African American, Mexican American (less acculturated), and Mexican American (more acculturated)</a:t>
            </a:r>
          </a:p>
          <a:p>
            <a:pPr marL="0" indent="0" eaLnBrk="1" hangingPunct="1"/>
            <a:endParaRPr lang="en-US" altLang="en-US" sz="2800" b="1" dirty="0">
              <a:latin typeface="Calibri"/>
              <a:cs typeface="Calibri"/>
            </a:endParaRPr>
          </a:p>
          <a:p>
            <a:pPr marL="0" indent="0" eaLnBrk="1" hangingPunct="1"/>
            <a:endParaRPr lang="en-US" altLang="en-US" sz="2800" dirty="0">
              <a:latin typeface="Calibri" panose="020F0502020204030204" pitchFamily="34" charset="0"/>
            </a:endParaRPr>
          </a:p>
        </p:txBody>
      </p:sp>
    </p:spTree>
    <p:extLst>
      <p:ext uri="{BB962C8B-B14F-4D97-AF65-F5344CB8AC3E}">
        <p14:creationId xmlns:p14="http://schemas.microsoft.com/office/powerpoint/2010/main" val="1966381084"/>
      </p:ext>
    </p:extLst>
  </p:cSld>
  <p:clrMapOvr>
    <a:overrideClrMapping bg1="lt1" tx1="dk1" bg2="lt2" tx2="dk2" accent1="accent1" accent2="accent2" accent3="accent3" accent4="accent4" accent5="accent5" accent6="accent6" hlink="hlink" folHlink="folHlink"/>
  </p:clrMapOvr>
  <p:transition spd="slow"/>
</p:sld>
</file>

<file path=ppt/slides/slide109.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a:latin typeface="Calibri"/>
                <a:ea typeface="ＭＳ Ｐゴシック" charset="0"/>
                <a:cs typeface="Calibri"/>
              </a:rPr>
              <a:t>Hypotheses</a:t>
            </a:r>
            <a:endParaRPr lang="en-US" sz="4400" dirty="0">
              <a:solidFill>
                <a:schemeClr val="bg1"/>
              </a:solidFill>
              <a:latin typeface="Calibri"/>
              <a:cs typeface="Calibri"/>
            </a:endParaRPr>
          </a:p>
        </p:txBody>
      </p:sp>
      <p:sp>
        <p:nvSpPr>
          <p:cNvPr id="7" name="Footer Placeholder 1"/>
          <p:cNvSpPr>
            <a:spLocks noGrp="1"/>
          </p:cNvSpPr>
          <p:nvPr>
            <p:ph type="ftr" sz="quarter" idx="11"/>
          </p:nvPr>
        </p:nvSpPr>
        <p:spPr>
          <a:xfrm>
            <a:off x="0" y="6611112"/>
            <a:ext cx="5461998" cy="246888"/>
          </a:xfrm>
        </p:spPr>
        <p:txBody>
          <a:bodyPr/>
          <a:lstStyle/>
          <a:p>
            <a:r>
              <a:rPr lang="en-US" dirty="0"/>
              <a:t>Rubenstein</a:t>
            </a:r>
          </a:p>
        </p:txBody>
      </p:sp>
      <p:sp>
        <p:nvSpPr>
          <p:cNvPr id="6" name="TextBox 3"/>
          <p:cNvSpPr txBox="1">
            <a:spLocks noChangeArrowheads="1"/>
          </p:cNvSpPr>
          <p:nvPr/>
        </p:nvSpPr>
        <p:spPr bwMode="auto">
          <a:xfrm>
            <a:off x="304800" y="1600200"/>
            <a:ext cx="8610600"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r>
              <a:rPr lang="en-US" altLang="en-US" b="1" dirty="0">
                <a:latin typeface="Calibri" panose="020F0502020204030204" pitchFamily="34" charset="0"/>
              </a:rPr>
              <a:t>Maternal intrusiveness</a:t>
            </a:r>
          </a:p>
          <a:p>
            <a:pPr eaLnBrk="1" hangingPunct="1">
              <a:buFont typeface="Arial"/>
              <a:buChar char="•"/>
            </a:pPr>
            <a:r>
              <a:rPr lang="en-US" altLang="en-US" dirty="0">
                <a:latin typeface="Calibri" panose="020F0502020204030204" pitchFamily="34" charset="0"/>
              </a:rPr>
              <a:t>African American, Mexican American &gt; European American</a:t>
            </a:r>
          </a:p>
          <a:p>
            <a:pPr eaLnBrk="1" hangingPunct="1">
              <a:buFont typeface="Arial"/>
              <a:buChar char="•"/>
            </a:pPr>
            <a:r>
              <a:rPr lang="en-US" altLang="en-US" dirty="0">
                <a:latin typeface="Calibri" panose="020F0502020204030204" pitchFamily="34" charset="0"/>
              </a:rPr>
              <a:t>Mexican American (less </a:t>
            </a:r>
            <a:r>
              <a:rPr lang="en-US" altLang="en-US" dirty="0" err="1">
                <a:latin typeface="Calibri" panose="020F0502020204030204" pitchFamily="34" charset="0"/>
              </a:rPr>
              <a:t>acc</a:t>
            </a:r>
            <a:r>
              <a:rPr lang="en-US" altLang="en-US" dirty="0">
                <a:latin typeface="Calibri" panose="020F0502020204030204" pitchFamily="34" charset="0"/>
              </a:rPr>
              <a:t>) &gt; Mexican American (more </a:t>
            </a:r>
            <a:r>
              <a:rPr lang="en-US" altLang="en-US" dirty="0" err="1">
                <a:latin typeface="Calibri" panose="020F0502020204030204" pitchFamily="34" charset="0"/>
              </a:rPr>
              <a:t>acc</a:t>
            </a:r>
            <a:r>
              <a:rPr lang="en-US" altLang="en-US" dirty="0">
                <a:latin typeface="Calibri" panose="020F0502020204030204" pitchFamily="34" charset="0"/>
              </a:rPr>
              <a:t>)   </a:t>
            </a:r>
          </a:p>
          <a:p>
            <a:pPr marL="457200" lvl="1" indent="0" eaLnBrk="1" hangingPunct="1"/>
            <a:endParaRPr lang="en-US" altLang="en-US" dirty="0">
              <a:latin typeface="Calibri" panose="020F0502020204030204" pitchFamily="34" charset="0"/>
            </a:endParaRPr>
          </a:p>
          <a:p>
            <a:pPr marL="0" indent="0" eaLnBrk="1" hangingPunct="1"/>
            <a:r>
              <a:rPr lang="en-US" altLang="en-US" b="1" dirty="0">
                <a:latin typeface="Calibri" panose="020F0502020204030204" pitchFamily="34" charset="0"/>
              </a:rPr>
              <a:t>Maternal intrusiveness, Maternal warmth (inverse relationship)</a:t>
            </a:r>
          </a:p>
          <a:p>
            <a:pPr eaLnBrk="1" hangingPunct="1">
              <a:buFont typeface="Arial"/>
              <a:buChar char="•"/>
            </a:pPr>
            <a:r>
              <a:rPr lang="en-US" altLang="en-US" dirty="0">
                <a:latin typeface="Calibri" panose="020F0502020204030204" pitchFamily="34" charset="0"/>
              </a:rPr>
              <a:t>European American </a:t>
            </a:r>
          </a:p>
          <a:p>
            <a:pPr eaLnBrk="1" hangingPunct="1">
              <a:buFont typeface="Arial"/>
              <a:buChar char="•"/>
            </a:pPr>
            <a:r>
              <a:rPr lang="en-US" altLang="en-US" dirty="0">
                <a:latin typeface="Calibri" panose="020F0502020204030204" pitchFamily="34" charset="0"/>
              </a:rPr>
              <a:t>No relationship in other ethnic groups</a:t>
            </a:r>
          </a:p>
          <a:p>
            <a:pPr eaLnBrk="1" hangingPunct="1">
              <a:buFont typeface="Arial"/>
              <a:buChar char="•"/>
            </a:pPr>
            <a:endParaRPr lang="en-US" altLang="en-US" dirty="0">
              <a:latin typeface="Calibri" panose="020F0502020204030204" pitchFamily="34" charset="0"/>
            </a:endParaRPr>
          </a:p>
          <a:p>
            <a:pPr marL="0" indent="0" eaLnBrk="1" hangingPunct="1"/>
            <a:r>
              <a:rPr lang="en-US" altLang="en-US" b="1" dirty="0">
                <a:latin typeface="Calibri" panose="020F0502020204030204" pitchFamily="34" charset="0"/>
              </a:rPr>
              <a:t>Maternal intrusiveness </a:t>
            </a:r>
            <a:r>
              <a:rPr lang="en-US" altLang="en-US" b="1" dirty="0">
                <a:latin typeface="Calibri" panose="020F0502020204030204" pitchFamily="34" charset="0"/>
                <a:sym typeface="Wingdings"/>
              </a:rPr>
              <a:t> Negative changes in relationship</a:t>
            </a:r>
            <a:endParaRPr lang="en-US" altLang="en-US" dirty="0">
              <a:latin typeface="Calibri" panose="020F0502020204030204" pitchFamily="34" charset="0"/>
              <a:sym typeface="Wingdings"/>
            </a:endParaRPr>
          </a:p>
          <a:p>
            <a:pPr eaLnBrk="1" hangingPunct="1">
              <a:buFont typeface="Arial"/>
              <a:buChar char="•"/>
            </a:pPr>
            <a:r>
              <a:rPr lang="en-US" altLang="en-US" dirty="0">
                <a:latin typeface="Calibri" panose="020F0502020204030204" pitchFamily="34" charset="0"/>
                <a:sym typeface="Wingdings"/>
              </a:rPr>
              <a:t>European American</a:t>
            </a:r>
          </a:p>
          <a:p>
            <a:pPr eaLnBrk="1" hangingPunct="1">
              <a:buFont typeface="Arial"/>
              <a:buChar char="•"/>
            </a:pPr>
            <a:r>
              <a:rPr lang="en-US" altLang="en-US" dirty="0">
                <a:latin typeface="Calibri" panose="020F0502020204030204" pitchFamily="34" charset="0"/>
              </a:rPr>
              <a:t>Not predictive in other ethnic groups</a:t>
            </a:r>
          </a:p>
        </p:txBody>
      </p:sp>
    </p:spTree>
    <p:extLst>
      <p:ext uri="{BB962C8B-B14F-4D97-AF65-F5344CB8AC3E}">
        <p14:creationId xmlns:p14="http://schemas.microsoft.com/office/powerpoint/2010/main" val="3735713741"/>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rgbClr val="45AFDC"/>
        </a:solidFill>
        <a:effectLst/>
      </p:bgPr>
    </p:bg>
    <p:spTree>
      <p:nvGrpSpPr>
        <p:cNvPr id="1" name=""/>
        <p:cNvGrpSpPr/>
        <p:nvPr/>
      </p:nvGrpSpPr>
      <p:grpSpPr>
        <a:xfrm>
          <a:off x="0" y="0"/>
          <a:ext cx="0" cy="0"/>
          <a:chOff x="0" y="0"/>
          <a:chExt cx="0" cy="0"/>
        </a:xfrm>
      </p:grpSpPr>
      <p:sp>
        <p:nvSpPr>
          <p:cNvPr id="103426" name="Title 1"/>
          <p:cNvSpPr txBox="1">
            <a:spLocks noGrp="1"/>
          </p:cNvSpPr>
          <p:nvPr>
            <p:ph type="title"/>
          </p:nvPr>
        </p:nvSpPr>
        <p:spPr/>
        <p:txBody>
          <a:bodyPr/>
          <a:lstStyle/>
          <a:p>
            <a:pPr eaLnBrk="1" hangingPunct="1">
              <a:spcBef>
                <a:spcPct val="0"/>
              </a:spcBef>
              <a:spcAft>
                <a:spcPct val="0"/>
              </a:spcAft>
              <a:buClr>
                <a:srgbClr val="FFFFFF"/>
              </a:buClr>
              <a:buFont typeface="Montserrat"/>
              <a:buNone/>
            </a:pPr>
            <a:r>
              <a:rPr lang="en-US" altLang="en-US" sz="4800" b="1">
                <a:solidFill>
                  <a:srgbClr val="FFFFFF"/>
                </a:solidFill>
                <a:latin typeface="Calibri" panose="020F0502020204030204" pitchFamily="34" charset="0"/>
                <a:ea typeface="Montserrat"/>
                <a:cs typeface="Calibri" panose="020F0502020204030204" pitchFamily="34" charset="0"/>
                <a:sym typeface="Montserrat"/>
              </a:rPr>
              <a:t>Attachment Research</a:t>
            </a:r>
            <a:endParaRPr lang="en-US" altLang="en-US" sz="3600" b="1">
              <a:solidFill>
                <a:srgbClr val="FFFFFF"/>
              </a:solidFill>
              <a:latin typeface="Calibri" panose="020F0502020204030204" pitchFamily="34" charset="0"/>
              <a:ea typeface="Montserrat"/>
              <a:cs typeface="Calibri" panose="020F0502020204030204" pitchFamily="34" charset="0"/>
              <a:sym typeface="Montserrat"/>
            </a:endParaRPr>
          </a:p>
        </p:txBody>
      </p:sp>
      <p:sp>
        <p:nvSpPr>
          <p:cNvPr id="103427" name="Text Placeholder 2"/>
          <p:cNvSpPr txBox="1">
            <a:spLocks noGrp="1"/>
          </p:cNvSpPr>
          <p:nvPr>
            <p:ph type="body" idx="1"/>
          </p:nvPr>
        </p:nvSpPr>
        <p:spPr/>
        <p:txBody>
          <a:bodyPr/>
          <a:lstStyle/>
          <a:p>
            <a:pPr marL="38100" indent="0" algn="ctr" eaLnBrk="1" hangingPunct="1">
              <a:spcAft>
                <a:spcPct val="0"/>
              </a:spcAft>
              <a:buClr>
                <a:srgbClr val="FFFFFF"/>
              </a:buClr>
              <a:buFont typeface="Open Sans" panose="020B0606030504020204" pitchFamily="34" charset="0"/>
              <a:buNone/>
            </a:pPr>
            <a:r>
              <a:rPr lang="en-US" altLang="en-US" sz="3200">
                <a:solidFill>
                  <a:srgbClr val="FFFFFF"/>
                </a:solidFill>
                <a:latin typeface="Open Sans" panose="020B0606030504020204" pitchFamily="34" charset="0"/>
                <a:cs typeface="Open Sans" panose="020B0606030504020204" pitchFamily="34" charset="0"/>
                <a:sym typeface="Open Sans" panose="020B0606030504020204" pitchFamily="34" charset="0"/>
              </a:rPr>
              <a:t>Attachment security</a:t>
            </a:r>
          </a:p>
          <a:p>
            <a:pPr marL="38100" indent="0" algn="ctr" eaLnBrk="1" hangingPunct="1">
              <a:spcAft>
                <a:spcPct val="0"/>
              </a:spcAft>
              <a:buClr>
                <a:srgbClr val="FFFFFF"/>
              </a:buClr>
              <a:buFont typeface="Open Sans" panose="020B0606030504020204" pitchFamily="34" charset="0"/>
              <a:buNone/>
            </a:pPr>
            <a:endParaRPr lang="en-US" altLang="en-US" sz="3200">
              <a:solidFill>
                <a:srgbClr val="FFFFFF"/>
              </a:solidFill>
              <a:latin typeface="Open Sans" panose="020B0606030504020204" pitchFamily="34" charset="0"/>
              <a:cs typeface="Open Sans" panose="020B0606030504020204" pitchFamily="34" charset="0"/>
              <a:sym typeface="Open Sans" panose="020B0606030504020204" pitchFamily="34" charset="0"/>
            </a:endParaRPr>
          </a:p>
          <a:p>
            <a:pPr marL="38100" indent="0" algn="ctr" eaLnBrk="1" hangingPunct="1">
              <a:spcAft>
                <a:spcPct val="0"/>
              </a:spcAft>
              <a:buClr>
                <a:srgbClr val="FFFFFF"/>
              </a:buClr>
              <a:buFont typeface="Open Sans" panose="020B0606030504020204" pitchFamily="34" charset="0"/>
              <a:buNone/>
            </a:pPr>
            <a:endParaRPr lang="en-US" altLang="en-US" sz="3200">
              <a:solidFill>
                <a:srgbClr val="FFFFFF"/>
              </a:solidFill>
              <a:latin typeface="Open Sans" panose="020B0606030504020204" pitchFamily="34" charset="0"/>
              <a:cs typeface="Open Sans" panose="020B0606030504020204" pitchFamily="34" charset="0"/>
              <a:sym typeface="Open Sans" panose="020B0606030504020204" pitchFamily="34" charset="0"/>
            </a:endParaRPr>
          </a:p>
          <a:p>
            <a:pPr marL="38100" indent="0" algn="ctr" eaLnBrk="1" hangingPunct="1">
              <a:spcAft>
                <a:spcPct val="0"/>
              </a:spcAft>
              <a:buClr>
                <a:srgbClr val="FFFFFF"/>
              </a:buClr>
              <a:buFont typeface="Open Sans" panose="020B0606030504020204" pitchFamily="34" charset="0"/>
              <a:buNone/>
            </a:pPr>
            <a:endParaRPr lang="en-US" altLang="en-US" sz="3200">
              <a:solidFill>
                <a:srgbClr val="FFFFFF"/>
              </a:solidFill>
              <a:latin typeface="Open Sans" panose="020B0606030504020204" pitchFamily="34" charset="0"/>
              <a:cs typeface="Open Sans" panose="020B0606030504020204" pitchFamily="34" charset="0"/>
              <a:sym typeface="Open Sans" panose="020B0606030504020204" pitchFamily="34" charset="0"/>
            </a:endParaRPr>
          </a:p>
          <a:p>
            <a:pPr marL="38100" indent="0" algn="ctr" eaLnBrk="1" hangingPunct="1">
              <a:spcAft>
                <a:spcPct val="0"/>
              </a:spcAft>
              <a:buClr>
                <a:srgbClr val="FFFFFF"/>
              </a:buClr>
              <a:buFont typeface="Open Sans" panose="020B0606030504020204" pitchFamily="34" charset="0"/>
              <a:buNone/>
            </a:pPr>
            <a:r>
              <a:rPr lang="en-US" altLang="en-US" sz="3200">
                <a:solidFill>
                  <a:srgbClr val="FFFFFF"/>
                </a:solidFill>
                <a:latin typeface="Open Sans" panose="020B0606030504020204" pitchFamily="34" charset="0"/>
                <a:cs typeface="Open Sans" panose="020B0606030504020204" pitchFamily="34" charset="0"/>
                <a:sym typeface="Open Sans" panose="020B0606030504020204" pitchFamily="34" charset="0"/>
              </a:rPr>
              <a:t>Socioemotional outcomes</a:t>
            </a:r>
          </a:p>
        </p:txBody>
      </p:sp>
      <p:sp>
        <p:nvSpPr>
          <p:cNvPr id="4" name="Slide Number Placeholder 3">
            <a:extLst>
              <a:ext uri="{FF2B5EF4-FFF2-40B4-BE49-F238E27FC236}">
                <a16:creationId xmlns:a16="http://schemas.microsoft.com/office/drawing/2014/main" id="{489DC82E-63E2-F245-91BF-C1700EF82A57}"/>
              </a:ext>
            </a:extLst>
          </p:cNvPr>
          <p:cNvSpPr>
            <a:spLocks noGrp="1"/>
          </p:cNvSpPr>
          <p:nvPr>
            <p:ph type="sldNum" idx="10"/>
          </p:nvPr>
        </p:nvSpPr>
        <p:spPr/>
        <p:txBody>
          <a:bodyPr/>
          <a:lstStyle/>
          <a:p>
            <a:pPr eaLnBrk="1" fontAlgn="auto" hangingPunct="1">
              <a:buClr>
                <a:srgbClr val="000000"/>
              </a:buClr>
              <a:buFont typeface="Arial"/>
              <a:buNone/>
              <a:defRPr/>
            </a:pPr>
            <a:fld id="{4576E1C6-694E-418B-817D-F6E545BEA45D}" type="slidenum">
              <a:rPr lang="en" kern="0" smtClean="0"/>
              <a:pPr eaLnBrk="1" fontAlgn="auto" hangingPunct="1">
                <a:buClr>
                  <a:srgbClr val="000000"/>
                </a:buClr>
                <a:buFont typeface="Arial"/>
                <a:buNone/>
                <a:defRPr/>
              </a:pPr>
              <a:t>11</a:t>
            </a:fld>
            <a:endParaRPr lang="en" kern="0"/>
          </a:p>
        </p:txBody>
      </p:sp>
      <p:sp>
        <p:nvSpPr>
          <p:cNvPr id="5" name="Right Arrow 4">
            <a:extLst>
              <a:ext uri="{FF2B5EF4-FFF2-40B4-BE49-F238E27FC236}">
                <a16:creationId xmlns:a16="http://schemas.microsoft.com/office/drawing/2014/main" id="{23B764AD-E43F-5149-A42D-52BF5D328E70}"/>
              </a:ext>
            </a:extLst>
          </p:cNvPr>
          <p:cNvSpPr/>
          <p:nvPr/>
        </p:nvSpPr>
        <p:spPr>
          <a:xfrm rot="5400000">
            <a:off x="3737770" y="3618706"/>
            <a:ext cx="1668462" cy="8667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400" kern="0">
              <a:solidFill>
                <a:srgbClr val="FFFFFF"/>
              </a:solidFill>
              <a:sym typeface="Arial"/>
            </a:endParaRPr>
          </a:p>
        </p:txBody>
      </p:sp>
      <p:sp>
        <p:nvSpPr>
          <p:cNvPr id="6" name="TextBox 5">
            <a:extLst>
              <a:ext uri="{FF2B5EF4-FFF2-40B4-BE49-F238E27FC236}">
                <a16:creationId xmlns:a16="http://schemas.microsoft.com/office/drawing/2014/main" id="{658DC13C-A5CB-8941-9F3C-C53B82A212E3}"/>
              </a:ext>
            </a:extLst>
          </p:cNvPr>
          <p:cNvSpPr txBox="1"/>
          <p:nvPr/>
        </p:nvSpPr>
        <p:spPr>
          <a:xfrm>
            <a:off x="4173538" y="3494088"/>
            <a:ext cx="817562" cy="646112"/>
          </a:xfrm>
          <a:prstGeom prst="rect">
            <a:avLst/>
          </a:prstGeom>
          <a:noFill/>
        </p:spPr>
        <p:txBody>
          <a:bodyPr>
            <a:spAutoFit/>
          </a:bodyPr>
          <a:lstStyle/>
          <a:p>
            <a:pPr eaLnBrk="1" fontAlgn="auto" hangingPunct="1">
              <a:spcBef>
                <a:spcPts val="0"/>
              </a:spcBef>
              <a:spcAft>
                <a:spcPts val="0"/>
              </a:spcAft>
              <a:buClr>
                <a:srgbClr val="000000"/>
              </a:buClr>
              <a:buFont typeface="Arial"/>
              <a:buNone/>
              <a:defRPr/>
            </a:pPr>
            <a:r>
              <a:rPr lang="en-US" sz="3600" kern="0" dirty="0">
                <a:solidFill>
                  <a:srgbClr val="FFFFFF"/>
                </a:solidFill>
                <a:latin typeface="Calibri" panose="020F0502020204030204" pitchFamily="34" charset="0"/>
                <a:cs typeface="Calibri" panose="020F0502020204030204" pitchFamily="34" charset="0"/>
                <a:sym typeface="Arial"/>
              </a:rPr>
              <a:t>???</a:t>
            </a:r>
          </a:p>
        </p:txBody>
      </p:sp>
      <p:sp>
        <p:nvSpPr>
          <p:cNvPr id="7" name="TextBox 6">
            <a:extLst>
              <a:ext uri="{FF2B5EF4-FFF2-40B4-BE49-F238E27FC236}">
                <a16:creationId xmlns:a16="http://schemas.microsoft.com/office/drawing/2014/main" id="{54B81E9A-3419-3C41-8596-D269262DD934}"/>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210209838"/>
      </p:ext>
    </p:extLst>
  </p:cSld>
  <p:clrMapOvr>
    <a:overrideClrMapping bg1="lt1" tx1="dk1" bg2="dk2" tx2="lt2" accent1="accent1" accent2="accent2" accent3="accent3" accent4="accent4" accent5="accent5" accent6="accent6" hlink="hlink" folHlink="folHlink"/>
  </p:clrMapOvr>
  <p:transition>
    <p:fade thruBlk="1"/>
  </p:transition>
</p:sld>
</file>

<file path=ppt/slides/slide110.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r>
              <a:rPr lang="en-US" dirty="0"/>
              <a:t>Measures</a:t>
            </a:r>
          </a:p>
        </p:txBody>
      </p:sp>
      <p:sp>
        <p:nvSpPr>
          <p:cNvPr id="581635" name="Rectangle 3"/>
          <p:cNvSpPr>
            <a:spLocks noGrp="1" noChangeArrowheads="1"/>
          </p:cNvSpPr>
          <p:nvPr>
            <p:ph idx="1"/>
          </p:nvPr>
        </p:nvSpPr>
        <p:spPr>
          <a:xfrm>
            <a:off x="457200" y="1646237"/>
            <a:ext cx="8229600" cy="4526280"/>
          </a:xfrm>
          <a:prstGeom prst="rect">
            <a:avLst/>
          </a:prstGeom>
        </p:spPr>
        <p:txBody>
          <a:bodyPr/>
          <a:lstStyle/>
          <a:p>
            <a:pPr lvl="1"/>
            <a:r>
              <a:rPr lang="en-US" dirty="0"/>
              <a:t>15 &amp; 25 month mother-child play</a:t>
            </a:r>
          </a:p>
          <a:p>
            <a:pPr lvl="1"/>
            <a:r>
              <a:rPr lang="en-US" dirty="0"/>
              <a:t>Coded dimensions of interest</a:t>
            </a:r>
          </a:p>
          <a:p>
            <a:pPr lvl="2"/>
            <a:r>
              <a:rPr lang="en-US" dirty="0"/>
              <a:t>15 months</a:t>
            </a:r>
          </a:p>
          <a:p>
            <a:pPr lvl="3"/>
            <a:r>
              <a:rPr lang="en-US" dirty="0"/>
              <a:t>Intrusiveness</a:t>
            </a:r>
          </a:p>
          <a:p>
            <a:pPr lvl="3"/>
            <a:r>
              <a:rPr lang="en-US" dirty="0"/>
              <a:t>Warmth</a:t>
            </a:r>
          </a:p>
          <a:p>
            <a:pPr lvl="2"/>
            <a:r>
              <a:rPr lang="en-US" dirty="0"/>
              <a:t>25 months</a:t>
            </a:r>
          </a:p>
          <a:p>
            <a:pPr lvl="3"/>
            <a:r>
              <a:rPr lang="en-US" dirty="0"/>
              <a:t>Child negativity</a:t>
            </a:r>
          </a:p>
          <a:p>
            <a:pPr lvl="3"/>
            <a:r>
              <a:rPr lang="en-US" dirty="0"/>
              <a:t>Child engagement of mother</a:t>
            </a:r>
          </a:p>
          <a:p>
            <a:pPr lvl="3"/>
            <a:r>
              <a:rPr lang="en-US" dirty="0"/>
              <a:t>Dyadic mutuality between mother and child</a:t>
            </a:r>
          </a:p>
        </p:txBody>
      </p:sp>
    </p:spTree>
    <p:extLst>
      <p:ext uri="{BB962C8B-B14F-4D97-AF65-F5344CB8AC3E}">
        <p14:creationId xmlns:p14="http://schemas.microsoft.com/office/powerpoint/2010/main" val="3301323688"/>
      </p:ext>
    </p:extLst>
  </p:cSld>
  <p:clrMapOvr>
    <a:overrideClrMapping bg1="lt1" tx1="dk1" bg2="lt2" tx2="dk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a:latin typeface="Calibri"/>
                <a:ea typeface="ＭＳ Ｐゴシック" charset="0"/>
                <a:cs typeface="Calibri"/>
              </a:rPr>
              <a:t>Method</a:t>
            </a:r>
            <a:endParaRPr lang="en-US" sz="4400" dirty="0">
              <a:solidFill>
                <a:schemeClr val="bg1"/>
              </a:solidFill>
              <a:latin typeface="Calibri"/>
              <a:cs typeface="Calibri"/>
            </a:endParaRPr>
          </a:p>
        </p:txBody>
      </p:sp>
      <p:sp>
        <p:nvSpPr>
          <p:cNvPr id="6" name="Footer Placeholder 1"/>
          <p:cNvSpPr>
            <a:spLocks noGrp="1"/>
          </p:cNvSpPr>
          <p:nvPr>
            <p:ph type="ftr" sz="quarter" idx="11"/>
          </p:nvPr>
        </p:nvSpPr>
        <p:spPr>
          <a:xfrm>
            <a:off x="0" y="6611112"/>
            <a:ext cx="5461998" cy="246888"/>
          </a:xfrm>
        </p:spPr>
        <p:txBody>
          <a:bodyPr/>
          <a:lstStyle/>
          <a:p>
            <a:r>
              <a:rPr lang="en-US" dirty="0"/>
              <a:t>Rubenstein</a:t>
            </a:r>
          </a:p>
        </p:txBody>
      </p:sp>
      <p:sp>
        <p:nvSpPr>
          <p:cNvPr id="4" name="TextBox 3"/>
          <p:cNvSpPr txBox="1"/>
          <p:nvPr/>
        </p:nvSpPr>
        <p:spPr>
          <a:xfrm>
            <a:off x="381000" y="1600200"/>
            <a:ext cx="8458200" cy="3046988"/>
          </a:xfrm>
          <a:prstGeom prst="rect">
            <a:avLst/>
          </a:prstGeom>
          <a:noFill/>
        </p:spPr>
        <p:txBody>
          <a:bodyPr wrap="square" rtlCol="0">
            <a:spAutoFit/>
          </a:bodyPr>
          <a:lstStyle/>
          <a:p>
            <a:r>
              <a:rPr lang="en-US" sz="2400" b="1" dirty="0">
                <a:latin typeface="Calibri"/>
                <a:cs typeface="Calibri"/>
              </a:rPr>
              <a:t>Mother-infant pairs</a:t>
            </a:r>
            <a:r>
              <a:rPr lang="en-US" sz="2400" dirty="0">
                <a:latin typeface="Calibri"/>
                <a:cs typeface="Calibri"/>
              </a:rPr>
              <a:t>: European American (n = 579), African American (n = 412), less acculturated Mexican American (n = 131), more acculturated Mexican American (n=110)</a:t>
            </a:r>
          </a:p>
          <a:p>
            <a:endParaRPr lang="en-US" sz="2400" dirty="0">
              <a:latin typeface="Calibri"/>
              <a:cs typeface="Calibri"/>
            </a:endParaRPr>
          </a:p>
          <a:p>
            <a:r>
              <a:rPr lang="en-US" sz="2400" dirty="0">
                <a:latin typeface="Calibri"/>
                <a:cs typeface="Calibri"/>
              </a:rPr>
              <a:t>10-min parent-child play sessions (15 months, 25 months) </a:t>
            </a: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p:txBody>
      </p:sp>
      <p:graphicFrame>
        <p:nvGraphicFramePr>
          <p:cNvPr id="8" name="Table 7"/>
          <p:cNvGraphicFramePr>
            <a:graphicFrameLocks noGrp="1"/>
          </p:cNvGraphicFramePr>
          <p:nvPr/>
        </p:nvGraphicFramePr>
        <p:xfrm>
          <a:off x="381000" y="3733800"/>
          <a:ext cx="7848600" cy="2438496"/>
        </p:xfrm>
        <a:graphic>
          <a:graphicData uri="http://schemas.openxmlformats.org/drawingml/2006/table">
            <a:tbl>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430694">
                <a:tc>
                  <a:txBody>
                    <a:bodyPr/>
                    <a:lstStyle>
                      <a:lvl1pPr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15 months</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25 months</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3270">
                <a:tc>
                  <a:txBody>
                    <a:bodyPr/>
                    <a:lstStyle>
                      <a:lvl1pPr marL="285750" indent="-285750" eaLnBrk="0" hangingPunct="0">
                        <a:buClr>
                          <a:schemeClr val="accent1"/>
                        </a:buClr>
                        <a:buSzPct val="80000"/>
                        <a:buFont typeface="Wingdings 2" panose="05020102010507070707" pitchFamily="18" charset="2"/>
                        <a:defRPr sz="2800">
                          <a:solidFill>
                            <a:schemeClr val="tx1"/>
                          </a:solidFill>
                          <a:latin typeface="Corbel" panose="020B0503020204020204" pitchFamily="34" charset="0"/>
                          <a:ea typeface="MS PGothic" panose="020B0600070205080204" pitchFamily="34" charset="-128"/>
                        </a:defRPr>
                      </a:lvl1pPr>
                      <a:lvl2pPr marL="742950" indent="-285750" eaLnBrk="0" hangingPunct="0">
                        <a:spcBef>
                          <a:spcPct val="20000"/>
                        </a:spcBef>
                        <a:buClr>
                          <a:schemeClr val="accent2"/>
                        </a:buClr>
                        <a:buSzPct val="90000"/>
                        <a:buFont typeface="Wingdings" panose="05000000000000000000" pitchFamily="2" charset="2"/>
                        <a:defRPr sz="2400">
                          <a:solidFill>
                            <a:schemeClr val="tx1"/>
                          </a:solidFill>
                          <a:latin typeface="Corbel" panose="020B0503020204020204" pitchFamily="34" charset="0"/>
                          <a:ea typeface="MS PGothic" panose="020B0600070205080204" pitchFamily="34" charset="-128"/>
                        </a:defRPr>
                      </a:lvl2pPr>
                      <a:lvl3pPr marL="1143000" indent="-228600" eaLnBrk="0" hangingPunct="0">
                        <a:spcBef>
                          <a:spcPct val="20000"/>
                        </a:spcBef>
                        <a:buClr>
                          <a:srgbClr val="E66C7D"/>
                        </a:buClr>
                        <a:buFont typeface="Arial" panose="020B0604020202020204" pitchFamily="34" charset="0"/>
                        <a:defRPr sz="2000">
                          <a:solidFill>
                            <a:schemeClr val="tx1"/>
                          </a:solidFill>
                          <a:latin typeface="Corbel" panose="020B0503020204020204" pitchFamily="34" charset="0"/>
                          <a:ea typeface="MS PGothic" panose="020B0600070205080204" pitchFamily="34" charset="-128"/>
                        </a:defRPr>
                      </a:lvl3pPr>
                      <a:lvl4pPr marL="1600200" indent="-228600" eaLnBrk="0" hangingPunct="0">
                        <a:spcBef>
                          <a:spcPct val="20000"/>
                        </a:spcBef>
                        <a:buClr>
                          <a:srgbClr val="6BB76D"/>
                        </a:buClr>
                        <a:buFont typeface="Arial" panose="020B0604020202020204" pitchFamily="34" charset="0"/>
                        <a:defRPr>
                          <a:solidFill>
                            <a:schemeClr val="tx1"/>
                          </a:solidFill>
                          <a:latin typeface="Corbel" panose="020B0503020204020204" pitchFamily="34" charset="0"/>
                          <a:ea typeface="MS PGothic" panose="020B0600070205080204" pitchFamily="34" charset="-128"/>
                        </a:defRPr>
                      </a:lvl4pPr>
                      <a:lvl5pPr marL="2057400" indent="-228600" eaLnBrk="0" hangingPunct="0">
                        <a:spcBef>
                          <a:spcPct val="20000"/>
                        </a:spcBef>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lr>
                          <a:srgbClr val="E88651"/>
                        </a:buClr>
                        <a:buFont typeface="Wingdings 3" panose="05040102010807070707" pitchFamily="18" charset="2"/>
                        <a:defRPr>
                          <a:solidFill>
                            <a:schemeClr val="tx1"/>
                          </a:solidFill>
                          <a:latin typeface="Corbel" panose="020B0503020204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Arial"/>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Maternal intrusiveness</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pPr>
                      <a:r>
                        <a:rPr kumimoji="0" lang="en-US" altLang="en-US" sz="2000" b="0" i="0" u="none" strike="noStrike" cap="none" normalizeH="0" baseline="0" dirty="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pP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3270">
                <a:tc>
                  <a:txBody>
                    <a:bodyPr/>
                    <a:lstStyle/>
                    <a:p>
                      <a:pPr marL="0" marR="0" lvl="0" indent="0" algn="l" defTabSz="914400" rtl="0" eaLnBrk="1" fontAlgn="base" latinLnBrk="0" hangingPunct="1">
                        <a:lnSpc>
                          <a:spcPct val="100000"/>
                        </a:lnSpc>
                        <a:spcBef>
                          <a:spcPct val="0"/>
                        </a:spcBef>
                        <a:spcAft>
                          <a:spcPct val="0"/>
                        </a:spcAft>
                        <a:buClrTx/>
                        <a:buSzTx/>
                        <a:buFont typeface="Arial"/>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Maternal warmth</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pP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3270">
                <a:tc>
                  <a:txBody>
                    <a:bodyPr/>
                    <a:lstStyle/>
                    <a:p>
                      <a:pPr marL="0" marR="0" lvl="0" indent="0" algn="l" defTabSz="914400" rtl="0" eaLnBrk="1" fontAlgn="base" latinLnBrk="0" hangingPunct="1">
                        <a:lnSpc>
                          <a:spcPct val="100000"/>
                        </a:lnSpc>
                        <a:spcBef>
                          <a:spcPct val="0"/>
                        </a:spcBef>
                        <a:spcAft>
                          <a:spcPct val="0"/>
                        </a:spcAft>
                        <a:buClrTx/>
                        <a:buSzTx/>
                        <a:buFont typeface="Arial"/>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Child negativity</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3270">
                <a:tc>
                  <a:txBody>
                    <a:bodyPr/>
                    <a:lstStyle/>
                    <a:p>
                      <a:pPr marL="0" marR="0" lvl="0" indent="0" algn="l" defTabSz="914400" rtl="0" eaLnBrk="1" fontAlgn="base" latinLnBrk="0" hangingPunct="1">
                        <a:lnSpc>
                          <a:spcPct val="100000"/>
                        </a:lnSpc>
                        <a:spcBef>
                          <a:spcPct val="0"/>
                        </a:spcBef>
                        <a:spcAft>
                          <a:spcPct val="0"/>
                        </a:spcAft>
                        <a:buClrTx/>
                        <a:buSzTx/>
                        <a:buFont typeface="Arial"/>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Child engagement</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3270">
                <a:tc>
                  <a:txBody>
                    <a:bodyPr/>
                    <a:lstStyle/>
                    <a:p>
                      <a:pPr marL="0" marR="0" lvl="0" indent="0" algn="l" defTabSz="914400" rtl="0" eaLnBrk="1" fontAlgn="base" latinLnBrk="0" hangingPunct="1">
                        <a:lnSpc>
                          <a:spcPct val="100000"/>
                        </a:lnSpc>
                        <a:spcBef>
                          <a:spcPct val="0"/>
                        </a:spcBef>
                        <a:spcAft>
                          <a:spcPct val="0"/>
                        </a:spcAft>
                        <a:buClrTx/>
                        <a:buSzTx/>
                        <a:buFont typeface="Arial"/>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Dyadic mutuality</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r>
                        <a:rPr kumimoji="0" lang="en-US" altLang="en-US" sz="2000" b="0" i="0" u="none" strike="noStrike" cap="none" normalizeH="0" baseline="0" dirty="0">
                          <a:ln>
                            <a:noFill/>
                          </a:ln>
                          <a:solidFill>
                            <a:schemeClr val="tx1"/>
                          </a:solidFill>
                          <a:effectLst/>
                          <a:latin typeface="Zapf Dingbats"/>
                          <a:ea typeface="Zapf Dingbats"/>
                          <a:cs typeface="Zapf Dingbats"/>
                          <a:sym typeface="Zapf Dingbats"/>
                        </a:rPr>
                        <a:t>✔</a:t>
                      </a:r>
                      <a:endParaRPr kumimoji="0" lang="en-US" altLang="en-US" sz="20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66819764"/>
      </p:ext>
    </p:extLst>
  </p:cSld>
  <p:clrMapOvr>
    <a:overrideClrMapping bg1="lt1" tx1="dk1" bg2="lt2" tx2="dk2" accent1="accent1" accent2="accent2" accent3="accent3" accent4="accent4" accent5="accent5" accent6="accent6" hlink="hlink" folHlink="folHlink"/>
  </p:clrMapOvr>
  <p:transition spd="slow"/>
</p:sld>
</file>

<file path=ppt/slides/slide112.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a:latin typeface="Calibri"/>
                <a:ea typeface="ＭＳ Ｐゴシック" charset="0"/>
                <a:cs typeface="Calibri"/>
              </a:rPr>
              <a:t>Results</a:t>
            </a:r>
            <a:endParaRPr lang="en-US" sz="3600" dirty="0">
              <a:solidFill>
                <a:srgbClr val="FFFFFF"/>
              </a:solidFill>
              <a:latin typeface="Calibri"/>
              <a:cs typeface="Calibri"/>
            </a:endParaRPr>
          </a:p>
        </p:txBody>
      </p:sp>
      <p:sp>
        <p:nvSpPr>
          <p:cNvPr id="10" name="Footer Placeholder 1"/>
          <p:cNvSpPr>
            <a:spLocks noGrp="1"/>
          </p:cNvSpPr>
          <p:nvPr>
            <p:ph type="ftr" sz="quarter" idx="11"/>
          </p:nvPr>
        </p:nvSpPr>
        <p:spPr>
          <a:xfrm>
            <a:off x="0" y="6611112"/>
            <a:ext cx="5461998" cy="246888"/>
          </a:xfrm>
        </p:spPr>
        <p:txBody>
          <a:bodyPr/>
          <a:lstStyle/>
          <a:p>
            <a:r>
              <a:rPr lang="en-US" dirty="0"/>
              <a:t>Rubenstein</a:t>
            </a:r>
          </a:p>
        </p:txBody>
      </p:sp>
      <p:sp>
        <p:nvSpPr>
          <p:cNvPr id="11" name="TextBox 10"/>
          <p:cNvSpPr txBox="1"/>
          <p:nvPr/>
        </p:nvSpPr>
        <p:spPr>
          <a:xfrm>
            <a:off x="381000" y="1600200"/>
            <a:ext cx="8458200" cy="6001642"/>
          </a:xfrm>
          <a:prstGeom prst="rect">
            <a:avLst/>
          </a:prstGeom>
          <a:noFill/>
        </p:spPr>
        <p:txBody>
          <a:bodyPr wrap="square" rtlCol="0">
            <a:spAutoFit/>
          </a:bodyPr>
          <a:lstStyle/>
          <a:p>
            <a:r>
              <a:rPr lang="en-US" sz="2400" b="1" dirty="0">
                <a:latin typeface="Calibri"/>
                <a:cs typeface="Calibri"/>
              </a:rPr>
              <a:t>Group Differences</a:t>
            </a:r>
          </a:p>
          <a:p>
            <a:endParaRPr lang="en-US" sz="2400" dirty="0">
              <a:latin typeface="Calibri"/>
              <a:cs typeface="Calibri"/>
            </a:endParaRPr>
          </a:p>
          <a:p>
            <a:pPr marL="342900" indent="-342900">
              <a:buFont typeface="Arial"/>
              <a:buChar char="•"/>
            </a:pPr>
            <a:r>
              <a:rPr lang="en-US" sz="2400" dirty="0">
                <a:latin typeface="Calibri"/>
                <a:cs typeface="Calibri"/>
              </a:rPr>
              <a:t>All analyses controlled for maternal age, partner status, and education</a:t>
            </a:r>
          </a:p>
          <a:p>
            <a:endParaRPr lang="en-US" sz="2400" dirty="0">
              <a:latin typeface="Calibri"/>
              <a:cs typeface="Calibri"/>
            </a:endParaRPr>
          </a:p>
          <a:p>
            <a:pPr marL="342900" indent="-342900">
              <a:buFont typeface="Arial"/>
              <a:buChar char="•"/>
            </a:pPr>
            <a:r>
              <a:rPr lang="en-US" sz="2400" dirty="0">
                <a:latin typeface="Calibri"/>
                <a:cs typeface="Calibri"/>
              </a:rPr>
              <a:t>European American mothers had highest depression scores and less acculturated Mexican American mothers had lowest depression scores</a:t>
            </a:r>
          </a:p>
          <a:p>
            <a:endParaRPr lang="en-US" sz="2400" dirty="0">
              <a:latin typeface="Calibri"/>
              <a:cs typeface="Calibri"/>
            </a:endParaRPr>
          </a:p>
          <a:p>
            <a:pPr marL="342900" indent="-342900">
              <a:buFont typeface="Arial"/>
              <a:buChar char="•"/>
            </a:pPr>
            <a:r>
              <a:rPr lang="en-US" sz="2400" dirty="0">
                <a:latin typeface="Calibri"/>
                <a:cs typeface="Calibri"/>
              </a:rPr>
              <a:t>European American mothers displayed less intrusiveness and more warmth than mothers in any of the other groups</a:t>
            </a:r>
          </a:p>
          <a:p>
            <a:endParaRPr lang="en-US" sz="2400" b="1" dirty="0">
              <a:latin typeface="Calibri"/>
              <a:cs typeface="Calibri"/>
            </a:endParaRPr>
          </a:p>
          <a:p>
            <a:endParaRPr lang="en-US" sz="2400" b="1" dirty="0">
              <a:latin typeface="Calibri"/>
              <a:cs typeface="Calibri"/>
            </a:endParaRP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p:txBody>
      </p:sp>
    </p:spTree>
    <p:extLst>
      <p:ext uri="{BB962C8B-B14F-4D97-AF65-F5344CB8AC3E}">
        <p14:creationId xmlns:p14="http://schemas.microsoft.com/office/powerpoint/2010/main" val="3541767971"/>
      </p:ext>
    </p:extLst>
  </p:cSld>
  <p:clrMapOvr>
    <a:overrideClrMapping bg1="lt1" tx1="dk1" bg2="lt2" tx2="dk2" accent1="accent1" accent2="accent2" accent3="accent3" accent4="accent4" accent5="accent5" accent6="accent6" hlink="hlink" folHlink="folHlink"/>
  </p:clrMapOvr>
  <p:transition spd="slow"/>
</p:sld>
</file>

<file path=ppt/slides/slide113.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normAutofit fontScale="90000"/>
          </a:bodyPr>
          <a:lstStyle/>
          <a:p>
            <a:r>
              <a:rPr lang="en-US" dirty="0"/>
              <a:t>Cultural differences in parent &amp; 15 month-old?</a:t>
            </a:r>
          </a:p>
        </p:txBody>
      </p:sp>
      <p:sp>
        <p:nvSpPr>
          <p:cNvPr id="583683" name="Rectangle 3"/>
          <p:cNvSpPr>
            <a:spLocks noGrp="1" noChangeArrowheads="1"/>
          </p:cNvSpPr>
          <p:nvPr>
            <p:ph idx="1"/>
          </p:nvPr>
        </p:nvSpPr>
        <p:spPr>
          <a:xfrm>
            <a:off x="457200" y="1646237"/>
            <a:ext cx="8229600" cy="4526280"/>
          </a:xfrm>
          <a:prstGeom prst="rect">
            <a:avLst/>
          </a:prstGeom>
        </p:spPr>
        <p:txBody>
          <a:bodyPr/>
          <a:lstStyle/>
          <a:p>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270"/>
          <a:stretch/>
        </p:blipFill>
        <p:spPr bwMode="auto">
          <a:xfrm>
            <a:off x="266737" y="1658815"/>
            <a:ext cx="8105738" cy="4894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423180"/>
      </p:ext>
    </p:extLst>
  </p:cSld>
  <p:clrMapOvr>
    <a:overrideClrMapping bg1="lt1" tx1="dk1" bg2="lt2" tx2="dk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pPr algn="ctr"/>
            <a:r>
              <a:rPr lang="en-US" dirty="0"/>
              <a:t>Child Negativity</a:t>
            </a:r>
          </a:p>
        </p:txBody>
      </p:sp>
      <p:sp>
        <p:nvSpPr>
          <p:cNvPr id="587779" name="Rectangle 3"/>
          <p:cNvSpPr>
            <a:spLocks noGrp="1" noChangeArrowheads="1"/>
          </p:cNvSpPr>
          <p:nvPr>
            <p:ph idx="1"/>
          </p:nvPr>
        </p:nvSpPr>
        <p:spPr>
          <a:xfrm>
            <a:off x="457200" y="1646237"/>
            <a:ext cx="8229600" cy="4526280"/>
          </a:xfrm>
          <a:prstGeom prst="rect">
            <a:avLst/>
          </a:prstGeom>
        </p:spPr>
        <p:txBody>
          <a:bodyPr/>
          <a:lstStyle/>
          <a:p>
            <a:r>
              <a:rPr lang="en-US" dirty="0"/>
              <a:t>Predictors of change in child-mother relationship variables between 15 and 25 months?</a:t>
            </a:r>
          </a:p>
          <a:p>
            <a:pPr lvl="1"/>
            <a:r>
              <a:rPr lang="en-US" dirty="0"/>
              <a:t>Child Negativity</a:t>
            </a:r>
          </a:p>
          <a:p>
            <a:pPr lvl="2"/>
            <a:r>
              <a:rPr lang="en-US" dirty="0"/>
              <a:t>15 month intrusiveness</a:t>
            </a:r>
          </a:p>
          <a:p>
            <a:pPr lvl="2"/>
            <a:r>
              <a:rPr lang="en-US" dirty="0"/>
              <a:t>15 month warmth</a:t>
            </a:r>
          </a:p>
          <a:p>
            <a:pPr lvl="2"/>
            <a:r>
              <a:rPr lang="en-US" dirty="0"/>
              <a:t>Culture*Intrusiveness*Warmth</a:t>
            </a:r>
          </a:p>
          <a:p>
            <a:pPr lvl="3"/>
            <a:r>
              <a:rPr lang="en-US" dirty="0"/>
              <a:t>EA intrusiveness predicted regardless of warmth</a:t>
            </a:r>
          </a:p>
          <a:p>
            <a:pPr lvl="3"/>
            <a:r>
              <a:rPr lang="en-US" dirty="0"/>
              <a:t>AA intrusiveness predicted only at low levels of warmth</a:t>
            </a:r>
          </a:p>
          <a:p>
            <a:pPr lvl="1"/>
            <a:endParaRPr lang="en-US" dirty="0"/>
          </a:p>
        </p:txBody>
      </p:sp>
    </p:spTree>
    <p:extLst>
      <p:ext uri="{BB962C8B-B14F-4D97-AF65-F5344CB8AC3E}">
        <p14:creationId xmlns:p14="http://schemas.microsoft.com/office/powerpoint/2010/main" val="526415852"/>
      </p:ext>
    </p:extLst>
  </p:cSld>
  <p:clrMapOvr>
    <a:overrideClrMapping bg1="lt1" tx1="dk1" bg2="lt2" tx2="dk2" accent1="accent1" accent2="accent2" accent3="accent3" accent4="accent4" accent5="accent5" accent6="accent6" hlink="hlink" folHlink="folHlink"/>
  </p:clrMapOvr>
</p:sld>
</file>

<file path=ppt/slides/slide1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r>
              <a:rPr lang="en-US" sz="4400" dirty="0">
                <a:latin typeface="Calibri"/>
                <a:cs typeface="Calibri"/>
              </a:rPr>
              <a:t>Maternal Intrusiveness predicted child negativity in all ethnic groups  </a:t>
            </a:r>
          </a:p>
        </p:txBody>
      </p:sp>
      <p:sp>
        <p:nvSpPr>
          <p:cNvPr id="10" name="Footer Placeholder 1"/>
          <p:cNvSpPr>
            <a:spLocks noGrp="1"/>
          </p:cNvSpPr>
          <p:nvPr>
            <p:ph type="ftr" sz="quarter" idx="11"/>
          </p:nvPr>
        </p:nvSpPr>
        <p:spPr>
          <a:xfrm>
            <a:off x="0" y="6611112"/>
            <a:ext cx="5461998" cy="246888"/>
          </a:xfrm>
        </p:spPr>
        <p:txBody>
          <a:bodyPr/>
          <a:lstStyle/>
          <a:p>
            <a:r>
              <a:rPr lang="en-US" dirty="0"/>
              <a:t>Rubenstein</a:t>
            </a:r>
          </a:p>
        </p:txBody>
      </p:sp>
      <p:sp>
        <p:nvSpPr>
          <p:cNvPr id="11" name="TextBox 10"/>
          <p:cNvSpPr txBox="1"/>
          <p:nvPr/>
        </p:nvSpPr>
        <p:spPr>
          <a:xfrm>
            <a:off x="152400" y="1524000"/>
            <a:ext cx="9144000" cy="6370975"/>
          </a:xfrm>
          <a:prstGeom prst="rect">
            <a:avLst/>
          </a:prstGeom>
          <a:noFill/>
        </p:spPr>
        <p:txBody>
          <a:bodyPr wrap="square" rtlCol="0">
            <a:spAutoFit/>
          </a:bodyPr>
          <a:lstStyle/>
          <a:p>
            <a:endParaRPr lang="en-US" sz="2400" b="1" dirty="0">
              <a:latin typeface="Calibri"/>
              <a:cs typeface="Calibri"/>
            </a:endParaRPr>
          </a:p>
          <a:p>
            <a:r>
              <a:rPr lang="en-US" sz="2400" b="1" dirty="0">
                <a:latin typeface="Calibri"/>
                <a:cs typeface="Calibri"/>
              </a:rPr>
              <a:t>European American</a:t>
            </a:r>
            <a:endParaRPr lang="en-US" sz="2400" dirty="0">
              <a:latin typeface="Calibri"/>
              <a:cs typeface="Calibri"/>
            </a:endParaRPr>
          </a:p>
          <a:p>
            <a:r>
              <a:rPr lang="en-US" sz="2400" dirty="0">
                <a:latin typeface="Calibri"/>
                <a:cs typeface="Calibri"/>
              </a:rPr>
              <a:t>	</a:t>
            </a:r>
            <a:r>
              <a:rPr lang="en-US" sz="2400" dirty="0">
                <a:solidFill>
                  <a:srgbClr val="000000"/>
                </a:solidFill>
                <a:latin typeface="Calibri"/>
                <a:cs typeface="Calibri"/>
              </a:rPr>
              <a:t>intrusiveness </a:t>
            </a:r>
            <a:r>
              <a:rPr lang="en-US" sz="2400" dirty="0">
                <a:latin typeface="Calibri"/>
                <a:cs typeface="Calibri"/>
                <a:sym typeface="Wingdings"/>
              </a:rPr>
              <a:t> negative changes in child engagement </a:t>
            </a:r>
          </a:p>
          <a:p>
            <a:r>
              <a:rPr lang="en-US" sz="2400" dirty="0">
                <a:latin typeface="Calibri"/>
                <a:cs typeface="Calibri"/>
              </a:rPr>
              <a:t>	intrusiveness </a:t>
            </a:r>
            <a:r>
              <a:rPr lang="en-US" sz="2400" dirty="0">
                <a:latin typeface="Calibri"/>
                <a:cs typeface="Calibri"/>
                <a:sym typeface="Wingdings"/>
              </a:rPr>
              <a:t> decreases in dyadic mutuality</a:t>
            </a:r>
          </a:p>
          <a:p>
            <a:endParaRPr lang="en-US" sz="2400" dirty="0">
              <a:latin typeface="Calibri"/>
              <a:cs typeface="Calibri"/>
            </a:endParaRPr>
          </a:p>
          <a:p>
            <a:r>
              <a:rPr lang="en-US" sz="2400" b="1" dirty="0">
                <a:latin typeface="Calibri"/>
                <a:cs typeface="Calibri"/>
              </a:rPr>
              <a:t>African American</a:t>
            </a:r>
          </a:p>
          <a:p>
            <a:pPr lvl="1"/>
            <a:r>
              <a:rPr lang="en-US" sz="2400" b="1" dirty="0">
                <a:latin typeface="Calibri"/>
                <a:cs typeface="Calibri"/>
              </a:rPr>
              <a:t>	</a:t>
            </a:r>
            <a:r>
              <a:rPr lang="en-US" sz="2400" dirty="0">
                <a:latin typeface="Calibri"/>
                <a:cs typeface="Calibri"/>
              </a:rPr>
              <a:t>intrusiveness </a:t>
            </a:r>
            <a:r>
              <a:rPr lang="en-US" sz="2400" dirty="0">
                <a:latin typeface="Calibri"/>
                <a:cs typeface="Calibri"/>
                <a:sym typeface="Wingdings"/>
              </a:rPr>
              <a:t> child negativity [</a:t>
            </a:r>
            <a:r>
              <a:rPr lang="en-US" sz="2400" dirty="0">
                <a:solidFill>
                  <a:schemeClr val="accent6"/>
                </a:solidFill>
                <a:latin typeface="Calibri"/>
                <a:cs typeface="Calibri"/>
                <a:sym typeface="Wingdings"/>
              </a:rPr>
              <a:t>only if low maternal warmth</a:t>
            </a:r>
            <a:r>
              <a:rPr lang="en-US" sz="2400" dirty="0">
                <a:latin typeface="Calibri"/>
                <a:cs typeface="Calibri"/>
                <a:sym typeface="Wingdings"/>
              </a:rPr>
              <a:t>]</a:t>
            </a:r>
          </a:p>
          <a:p>
            <a:pPr lvl="1"/>
            <a:endParaRPr lang="en-US" sz="2400" dirty="0">
              <a:latin typeface="Calibri"/>
              <a:cs typeface="Calibri"/>
              <a:sym typeface="Wingdings"/>
            </a:endParaRPr>
          </a:p>
          <a:p>
            <a:r>
              <a:rPr lang="en-US" sz="2400" b="1" dirty="0">
                <a:latin typeface="Calibri"/>
                <a:cs typeface="Calibri"/>
              </a:rPr>
              <a:t>More acculturated Mexican American</a:t>
            </a:r>
            <a:endParaRPr lang="en-US" sz="2400" dirty="0">
              <a:latin typeface="Calibri"/>
              <a:cs typeface="Calibri"/>
            </a:endParaRPr>
          </a:p>
          <a:p>
            <a:r>
              <a:rPr lang="en-US" sz="2400" dirty="0">
                <a:latin typeface="Calibri"/>
                <a:cs typeface="Calibri"/>
              </a:rPr>
              <a:t>	intrusiveness </a:t>
            </a:r>
            <a:r>
              <a:rPr lang="en-US" sz="2400" dirty="0">
                <a:latin typeface="Calibri"/>
                <a:cs typeface="Calibri"/>
                <a:sym typeface="Wingdings"/>
              </a:rPr>
              <a:t> decreases in dyadic mutuality</a:t>
            </a:r>
            <a:endParaRPr lang="en-US" sz="2400" dirty="0">
              <a:latin typeface="Calibri"/>
              <a:cs typeface="Calibri"/>
            </a:endParaRPr>
          </a:p>
          <a:p>
            <a:pPr lvl="2"/>
            <a:endParaRPr lang="en-US" sz="2400" dirty="0">
              <a:latin typeface="Calibri"/>
              <a:cs typeface="Calibri"/>
            </a:endParaRPr>
          </a:p>
          <a:p>
            <a:endParaRPr lang="en-US" sz="2400" b="1" dirty="0">
              <a:latin typeface="Calibri"/>
              <a:cs typeface="Calibri"/>
            </a:endParaRPr>
          </a:p>
          <a:p>
            <a:endParaRPr lang="en-US" sz="2400" b="1" dirty="0">
              <a:latin typeface="Calibri"/>
              <a:cs typeface="Calibri"/>
            </a:endParaRPr>
          </a:p>
          <a:p>
            <a:endParaRPr lang="en-US" sz="2400" b="1" dirty="0">
              <a:latin typeface="Calibri"/>
              <a:cs typeface="Calibri"/>
            </a:endParaRP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p:txBody>
      </p:sp>
    </p:spTree>
    <p:extLst>
      <p:ext uri="{BB962C8B-B14F-4D97-AF65-F5344CB8AC3E}">
        <p14:creationId xmlns:p14="http://schemas.microsoft.com/office/powerpoint/2010/main" val="1309488267"/>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pPr algn="ctr"/>
            <a:r>
              <a:rPr lang="en-US" dirty="0"/>
              <a:t>Child Engagement With Mom</a:t>
            </a:r>
          </a:p>
        </p:txBody>
      </p:sp>
      <p:sp>
        <p:nvSpPr>
          <p:cNvPr id="589827" name="Rectangle 3"/>
          <p:cNvSpPr>
            <a:spLocks noGrp="1" noChangeArrowheads="1"/>
          </p:cNvSpPr>
          <p:nvPr>
            <p:ph idx="1"/>
          </p:nvPr>
        </p:nvSpPr>
        <p:spPr>
          <a:xfrm>
            <a:off x="457200" y="1646237"/>
            <a:ext cx="8229600" cy="4526280"/>
          </a:xfrm>
          <a:prstGeom prst="rect">
            <a:avLst/>
          </a:prstGeom>
        </p:spPr>
        <p:txBody>
          <a:bodyPr/>
          <a:lstStyle/>
          <a:p>
            <a:r>
              <a:rPr lang="en-US" dirty="0"/>
              <a:t>Predictors of change in child-mother relationship   variables between 15 and 25 months? </a:t>
            </a:r>
          </a:p>
          <a:p>
            <a:r>
              <a:rPr lang="en-US" dirty="0"/>
              <a:t>Child Engagement With Mom</a:t>
            </a:r>
          </a:p>
          <a:p>
            <a:pPr lvl="2"/>
            <a:r>
              <a:rPr lang="en-US" dirty="0"/>
              <a:t>15 month intrusiveness</a:t>
            </a:r>
          </a:p>
          <a:p>
            <a:pPr lvl="2"/>
            <a:r>
              <a:rPr lang="en-US" dirty="0"/>
              <a:t>15 month warmth</a:t>
            </a:r>
          </a:p>
          <a:p>
            <a:pPr lvl="2"/>
            <a:r>
              <a:rPr lang="en-US" dirty="0"/>
              <a:t>Culture*Intrusiveness</a:t>
            </a:r>
          </a:p>
          <a:p>
            <a:pPr lvl="3"/>
            <a:r>
              <a:rPr lang="en-US" dirty="0"/>
              <a:t>EA intrusiveness negatively predictive</a:t>
            </a:r>
          </a:p>
          <a:p>
            <a:pPr lvl="3"/>
            <a:r>
              <a:rPr lang="en-US" dirty="0"/>
              <a:t>Non-EA groups, no association</a:t>
            </a:r>
          </a:p>
          <a:p>
            <a:pPr lvl="1"/>
            <a:endParaRPr lang="en-US" dirty="0"/>
          </a:p>
        </p:txBody>
      </p:sp>
    </p:spTree>
    <p:extLst>
      <p:ext uri="{BB962C8B-B14F-4D97-AF65-F5344CB8AC3E}">
        <p14:creationId xmlns:p14="http://schemas.microsoft.com/office/powerpoint/2010/main" val="2947925209"/>
      </p:ext>
    </p:extLst>
  </p:cSld>
  <p:clrMapOvr>
    <a:overrideClrMapping bg1="lt1" tx1="dk1" bg2="lt2" tx2="dk2" accent1="accent1" accent2="accent2" accent3="accent3" accent4="accent4" accent5="accent5" accent6="accent6" hlink="hlink" folHlink="folHlink"/>
  </p:clrMapOvr>
</p:sld>
</file>

<file path=ppt/slides/slide1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pPr algn="ctr"/>
            <a:r>
              <a:rPr lang="en-US" dirty="0"/>
              <a:t>Dyadic Mutuality</a:t>
            </a:r>
          </a:p>
        </p:txBody>
      </p:sp>
      <p:sp>
        <p:nvSpPr>
          <p:cNvPr id="591875" name="Rectangle 3"/>
          <p:cNvSpPr>
            <a:spLocks noGrp="1" noChangeArrowheads="1"/>
          </p:cNvSpPr>
          <p:nvPr>
            <p:ph idx="1"/>
          </p:nvPr>
        </p:nvSpPr>
        <p:spPr>
          <a:xfrm>
            <a:off x="457200" y="1646237"/>
            <a:ext cx="8229600" cy="4526280"/>
          </a:xfrm>
          <a:prstGeom prst="rect">
            <a:avLst/>
          </a:prstGeom>
        </p:spPr>
        <p:txBody>
          <a:bodyPr/>
          <a:lstStyle/>
          <a:p>
            <a:r>
              <a:rPr lang="en-US" dirty="0"/>
              <a:t>Predictors of change in child-mother relationship  variables between 15 and 25 months?</a:t>
            </a:r>
          </a:p>
          <a:p>
            <a:pPr lvl="1"/>
            <a:r>
              <a:rPr lang="en-US" dirty="0"/>
              <a:t>Dyadic Mutuality</a:t>
            </a:r>
          </a:p>
          <a:p>
            <a:pPr lvl="2"/>
            <a:r>
              <a:rPr lang="en-US" dirty="0"/>
              <a:t>15 month Warmth</a:t>
            </a:r>
          </a:p>
          <a:p>
            <a:pPr lvl="2"/>
            <a:r>
              <a:rPr lang="en-US" dirty="0"/>
              <a:t>Culture*Intrusiveness</a:t>
            </a:r>
          </a:p>
          <a:p>
            <a:pPr lvl="3"/>
            <a:r>
              <a:rPr lang="en-US" dirty="0"/>
              <a:t>EA intrusiveness negatively predictive</a:t>
            </a:r>
          </a:p>
          <a:p>
            <a:pPr lvl="3"/>
            <a:r>
              <a:rPr lang="en-US" dirty="0"/>
              <a:t>Non-EA groups, no association</a:t>
            </a:r>
          </a:p>
          <a:p>
            <a:pPr lvl="1"/>
            <a:endParaRPr lang="en-US" dirty="0"/>
          </a:p>
        </p:txBody>
      </p:sp>
    </p:spTree>
    <p:extLst>
      <p:ext uri="{BB962C8B-B14F-4D97-AF65-F5344CB8AC3E}">
        <p14:creationId xmlns:p14="http://schemas.microsoft.com/office/powerpoint/2010/main" val="1595390058"/>
      </p:ext>
    </p:extLst>
  </p:cSld>
  <p:clrMapOvr>
    <a:overrideClrMapping bg1="lt1" tx1="dk1" bg2="lt2" tx2="dk2" accent1="accent1" accent2="accent2" accent3="accent3" accent4="accent4" accent5="accent5" accent6="accent6" hlink="hlink" folHlink="folHlink"/>
  </p:clrMapOvr>
</p:sld>
</file>

<file path=ppt/slides/slide118.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a:latin typeface="Calibri"/>
                <a:ea typeface="ＭＳ Ｐゴシック" charset="0"/>
                <a:cs typeface="Calibri"/>
              </a:rPr>
              <a:t>Conclusions</a:t>
            </a:r>
            <a:endParaRPr lang="en-US" sz="3600" dirty="0">
              <a:solidFill>
                <a:srgbClr val="FFFFFF"/>
              </a:solidFill>
              <a:latin typeface="Calibri"/>
              <a:cs typeface="Calibri"/>
            </a:endParaRPr>
          </a:p>
        </p:txBody>
      </p:sp>
      <p:sp>
        <p:nvSpPr>
          <p:cNvPr id="5" name="Footer Placeholder 1"/>
          <p:cNvSpPr>
            <a:spLocks noGrp="1"/>
          </p:cNvSpPr>
          <p:nvPr>
            <p:ph type="ftr" sz="quarter" idx="11"/>
          </p:nvPr>
        </p:nvSpPr>
        <p:spPr>
          <a:xfrm>
            <a:off x="0" y="6611112"/>
            <a:ext cx="5461998" cy="246888"/>
          </a:xfrm>
        </p:spPr>
        <p:txBody>
          <a:bodyPr/>
          <a:lstStyle/>
          <a:p>
            <a:r>
              <a:rPr lang="en-US" dirty="0"/>
              <a:t>Rubenstein</a:t>
            </a:r>
          </a:p>
        </p:txBody>
      </p:sp>
      <p:sp>
        <p:nvSpPr>
          <p:cNvPr id="4" name="TextBox 3"/>
          <p:cNvSpPr txBox="1"/>
          <p:nvPr/>
        </p:nvSpPr>
        <p:spPr>
          <a:xfrm>
            <a:off x="381000" y="1600200"/>
            <a:ext cx="8458200" cy="3847207"/>
          </a:xfrm>
          <a:prstGeom prst="rect">
            <a:avLst/>
          </a:prstGeom>
          <a:noFill/>
        </p:spPr>
        <p:txBody>
          <a:bodyPr wrap="square" rtlCol="0">
            <a:spAutoFit/>
          </a:bodyPr>
          <a:lstStyle/>
          <a:p>
            <a:r>
              <a:rPr lang="en-US" sz="2400" dirty="0">
                <a:latin typeface="Calibri"/>
                <a:cs typeface="Calibri"/>
              </a:rPr>
              <a:t>Maternal intrusiveness predicted negative changes in two of the three relationship outcomes (negativity and engagement) 10-months-later. </a:t>
            </a:r>
          </a:p>
          <a:p>
            <a:endParaRPr lang="en-US" sz="2400" dirty="0">
              <a:latin typeface="Calibri"/>
              <a:cs typeface="Calibri"/>
            </a:endParaRPr>
          </a:p>
          <a:p>
            <a:r>
              <a:rPr lang="en-US" sz="2400" dirty="0">
                <a:latin typeface="Calibri"/>
                <a:cs typeface="Calibri"/>
              </a:rPr>
              <a:t>The intrusiveness-negative outcomes link was moderated by ethnicity and, for African Americans, by warmth. </a:t>
            </a:r>
          </a:p>
          <a:p>
            <a:endParaRPr lang="en-US" sz="2600" dirty="0">
              <a:latin typeface="Calibri"/>
              <a:cs typeface="Calibri"/>
            </a:endParaRPr>
          </a:p>
          <a:p>
            <a:endParaRPr lang="en-US" sz="2600" b="1" dirty="0">
              <a:latin typeface="Calibri"/>
              <a:cs typeface="Calibri"/>
            </a:endParaRPr>
          </a:p>
          <a:p>
            <a:endParaRPr lang="en-US" sz="2400" dirty="0">
              <a:latin typeface="Calibri"/>
              <a:cs typeface="Calibri"/>
            </a:endParaRPr>
          </a:p>
          <a:p>
            <a:endParaRPr lang="en-US" sz="2400" dirty="0">
              <a:latin typeface="Calibri"/>
              <a:cs typeface="Calibri"/>
            </a:endParaRPr>
          </a:p>
        </p:txBody>
      </p:sp>
    </p:spTree>
    <p:extLst>
      <p:ext uri="{BB962C8B-B14F-4D97-AF65-F5344CB8AC3E}">
        <p14:creationId xmlns:p14="http://schemas.microsoft.com/office/powerpoint/2010/main" val="974139769"/>
      </p:ext>
    </p:extLst>
  </p:cSld>
  <p:clrMapOvr>
    <a:overrideClrMapping bg1="lt1" tx1="dk1" bg2="lt2" tx2="dk2" accent1="accent1" accent2="accent2" accent3="accent3" accent4="accent4" accent5="accent5" accent6="accent6" hlink="hlink" folHlink="folHlink"/>
  </p:clrMapOvr>
  <p:transition spd="slow"/>
</p:sld>
</file>

<file path=ppt/slides/slide119.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lstStyle/>
          <a:p>
            <a:pPr algn="ctr"/>
            <a:r>
              <a:rPr lang="en-US" dirty="0"/>
              <a:t>Normativity of </a:t>
            </a:r>
            <a:r>
              <a:rPr lang="en-US" dirty="0" err="1"/>
              <a:t>intrusivenes</a:t>
            </a:r>
            <a:endParaRPr lang="en-US" sz="3600" dirty="0"/>
          </a:p>
        </p:txBody>
      </p:sp>
      <p:sp>
        <p:nvSpPr>
          <p:cNvPr id="593923" name="Rectangle 3"/>
          <p:cNvSpPr>
            <a:spLocks noGrp="1" noChangeArrowheads="1"/>
          </p:cNvSpPr>
          <p:nvPr>
            <p:ph idx="1"/>
          </p:nvPr>
        </p:nvSpPr>
        <p:spPr>
          <a:xfrm>
            <a:off x="457200" y="1646237"/>
            <a:ext cx="8229600" cy="4526280"/>
          </a:xfrm>
          <a:prstGeom prst="rect">
            <a:avLst/>
          </a:prstGeom>
        </p:spPr>
        <p:txBody>
          <a:bodyPr/>
          <a:lstStyle/>
          <a:p>
            <a:r>
              <a:rPr lang="en-US" dirty="0"/>
              <a:t>Post hoc Analyses</a:t>
            </a:r>
          </a:p>
          <a:p>
            <a:pPr lvl="1"/>
            <a:r>
              <a:rPr lang="en-US" dirty="0"/>
              <a:t>Does intrusiveness have same origins/meaning across cultural groups?</a:t>
            </a:r>
          </a:p>
          <a:p>
            <a:pPr lvl="2"/>
            <a:r>
              <a:rPr lang="en-US" dirty="0"/>
              <a:t>At 15 months, correlates with stress for EA only</a:t>
            </a:r>
          </a:p>
          <a:p>
            <a:pPr lvl="3"/>
            <a:r>
              <a:rPr lang="en-US" dirty="0"/>
              <a:t>Only contrast with less acculturated MA survives regression</a:t>
            </a:r>
          </a:p>
          <a:p>
            <a:pPr lvl="2"/>
            <a:endParaRPr lang="en-US" dirty="0"/>
          </a:p>
          <a:p>
            <a:pPr lvl="2"/>
            <a:r>
              <a:rPr lang="en-US" dirty="0"/>
              <a:t>Other ways to assess?</a:t>
            </a:r>
          </a:p>
          <a:p>
            <a:pPr lvl="1"/>
            <a:endParaRPr lang="en-US" dirty="0"/>
          </a:p>
        </p:txBody>
      </p:sp>
    </p:spTree>
    <p:extLst>
      <p:ext uri="{BB962C8B-B14F-4D97-AF65-F5344CB8AC3E}">
        <p14:creationId xmlns:p14="http://schemas.microsoft.com/office/powerpoint/2010/main" val="306358475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107522" name="Title 1"/>
          <p:cNvSpPr txBox="1">
            <a:spLocks noGrp="1"/>
          </p:cNvSpPr>
          <p:nvPr>
            <p:ph type="title"/>
          </p:nvPr>
        </p:nvSpPr>
        <p:spPr>
          <a:xfrm>
            <a:off x="457200" y="20758"/>
            <a:ext cx="8229600" cy="1429200"/>
          </a:xfrm>
        </p:spPr>
        <p:txBody>
          <a:bodyPr/>
          <a:lstStyle/>
          <a:p>
            <a:pPr eaLnBrk="1" hangingPunct="1">
              <a:spcBef>
                <a:spcPct val="0"/>
              </a:spcBef>
              <a:spcAft>
                <a:spcPct val="0"/>
              </a:spcAft>
              <a:buClr>
                <a:srgbClr val="FFFFFF"/>
              </a:buClr>
              <a:buFont typeface="Montserrat"/>
              <a:buNone/>
            </a:pPr>
            <a:r>
              <a:rPr lang="en-US" altLang="en-US" sz="4800" b="1" dirty="0">
                <a:solidFill>
                  <a:schemeClr val="accent1"/>
                </a:solidFill>
                <a:latin typeface="Calibri" panose="020F0502020204030204" pitchFamily="34" charset="0"/>
                <a:ea typeface="Montserrat"/>
                <a:cs typeface="Calibri" panose="020F0502020204030204" pitchFamily="34" charset="0"/>
                <a:sym typeface="Montserrat"/>
              </a:rPr>
              <a:t>Significance of Early Security</a:t>
            </a:r>
          </a:p>
        </p:txBody>
      </p:sp>
      <p:sp>
        <p:nvSpPr>
          <p:cNvPr id="4" name="Slide Number Placeholder 3">
            <a:extLst>
              <a:ext uri="{FF2B5EF4-FFF2-40B4-BE49-F238E27FC236}">
                <a16:creationId xmlns:a16="http://schemas.microsoft.com/office/drawing/2014/main" id="{8DBEA3B1-0B90-E841-9A13-78A99948705F}"/>
              </a:ext>
            </a:extLst>
          </p:cNvPr>
          <p:cNvSpPr>
            <a:spLocks noGrp="1"/>
          </p:cNvSpPr>
          <p:nvPr>
            <p:ph type="sldNum" idx="10"/>
          </p:nvPr>
        </p:nvSpPr>
        <p:spPr/>
        <p:txBody>
          <a:bodyPr/>
          <a:lstStyle/>
          <a:p>
            <a:pPr eaLnBrk="1" fontAlgn="auto" hangingPunct="1">
              <a:buClr>
                <a:srgbClr val="000000"/>
              </a:buClr>
              <a:buFont typeface="Arial"/>
              <a:buNone/>
              <a:defRPr/>
            </a:pPr>
            <a:fld id="{9BC86E8D-4040-4FFD-8175-2542B54C87CD}" type="slidenum">
              <a:rPr lang="en" kern="0" smtClean="0"/>
              <a:pPr eaLnBrk="1" fontAlgn="auto" hangingPunct="1">
                <a:buClr>
                  <a:srgbClr val="000000"/>
                </a:buClr>
                <a:buFont typeface="Arial"/>
                <a:buNone/>
                <a:defRPr/>
              </a:pPr>
              <a:t>12</a:t>
            </a:fld>
            <a:endParaRPr lang="en" kern="0"/>
          </a:p>
        </p:txBody>
      </p:sp>
      <p:sp>
        <p:nvSpPr>
          <p:cNvPr id="5" name="TextBox 4">
            <a:extLst>
              <a:ext uri="{FF2B5EF4-FFF2-40B4-BE49-F238E27FC236}">
                <a16:creationId xmlns:a16="http://schemas.microsoft.com/office/drawing/2014/main" id="{76E5B00A-4B83-9942-9F4D-AAABA64D5819}"/>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pic>
        <p:nvPicPr>
          <p:cNvPr id="10752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2179638"/>
            <a:ext cx="64389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CFAC550-1406-9842-BAAC-9C0B6524DB82}"/>
              </a:ext>
            </a:extLst>
          </p:cNvPr>
          <p:cNvSpPr/>
          <p:nvPr/>
        </p:nvSpPr>
        <p:spPr>
          <a:xfrm>
            <a:off x="3467100" y="2906713"/>
            <a:ext cx="4324350" cy="3683000"/>
          </a:xfrm>
          <a:prstGeom prst="rect">
            <a:avLst/>
          </a:prstGeom>
          <a:solidFill>
            <a:schemeClr val="tx2">
              <a:lumMod val="75000"/>
              <a:alpha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400" kern="0">
              <a:solidFill>
                <a:srgbClr val="FFFFFF"/>
              </a:solidFill>
              <a:sym typeface="Arial"/>
            </a:endParaRPr>
          </a:p>
        </p:txBody>
      </p:sp>
      <p:sp>
        <p:nvSpPr>
          <p:cNvPr id="7" name="Rectangle 6">
            <a:extLst>
              <a:ext uri="{FF2B5EF4-FFF2-40B4-BE49-F238E27FC236}">
                <a16:creationId xmlns:a16="http://schemas.microsoft.com/office/drawing/2014/main" id="{BA2A3589-4D99-9548-B6C5-CCD4EC6117E9}"/>
              </a:ext>
            </a:extLst>
          </p:cNvPr>
          <p:cNvSpPr/>
          <p:nvPr/>
        </p:nvSpPr>
        <p:spPr>
          <a:xfrm>
            <a:off x="1352550" y="2179638"/>
            <a:ext cx="2114550" cy="4410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400" kern="0">
              <a:solidFill>
                <a:srgbClr val="FFFFFF"/>
              </a:solidFill>
              <a:sym typeface="Arial"/>
            </a:endParaRPr>
          </a:p>
        </p:txBody>
      </p:sp>
    </p:spTree>
    <p:extLst>
      <p:ext uri="{BB962C8B-B14F-4D97-AF65-F5344CB8AC3E}">
        <p14:creationId xmlns:p14="http://schemas.microsoft.com/office/powerpoint/2010/main" val="26046670"/>
      </p:ext>
    </p:extLst>
  </p:cSld>
  <p:clrMapOvr>
    <a:overrideClrMapping bg1="lt1" tx1="dk1" bg2="lt2" tx2="dk2" accent1="accent1" accent2="accent2" accent3="accent3" accent4="accent4" accent5="accent5" accent6="accent6" hlink="hlink" folHlink="folHlink"/>
  </p:clrMapOvr>
  <p:transition>
    <p:fade thruBlk="1"/>
  </p:transition>
</p:sld>
</file>

<file path=ppt/slides/slide120.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marL="342900" indent="-342900" eaLnBrk="1" hangingPunct="1">
              <a:spcBef>
                <a:spcPct val="20000"/>
              </a:spcBef>
              <a:defRPr/>
            </a:pPr>
            <a:r>
              <a:rPr lang="en-US" dirty="0"/>
              <a:t>Two-dimensional model</a:t>
            </a:r>
            <a:br>
              <a:rPr lang="en-US" dirty="0"/>
            </a:br>
            <a:r>
              <a:rPr lang="en-US" sz="2000" dirty="0">
                <a:solidFill>
                  <a:prstClr val="black"/>
                </a:solidFill>
                <a:ea typeface="+mn-ea"/>
                <a:cs typeface="+mn-cs"/>
              </a:rPr>
              <a:t>(Bartholomew and Horowitz, 1991)</a:t>
            </a:r>
            <a:endParaRPr lang="en-US" dirty="0"/>
          </a:p>
        </p:txBody>
      </p:sp>
      <p:sp>
        <p:nvSpPr>
          <p:cNvPr id="81923" name="Content Placeholder 2"/>
          <p:cNvSpPr>
            <a:spLocks noGrp="1"/>
          </p:cNvSpPr>
          <p:nvPr>
            <p:ph idx="1"/>
          </p:nvPr>
        </p:nvSpPr>
        <p:spPr/>
        <p:txBody>
          <a:bodyPr>
            <a:normAutofit lnSpcReduction="10000"/>
          </a:bodyPr>
          <a:lstStyle/>
          <a:p>
            <a:pPr lvl="1" eaLnBrk="1" hangingPunct="1"/>
            <a:r>
              <a:rPr lang="en-US" altLang="en-US"/>
              <a:t>Attachment-related avoidance</a:t>
            </a:r>
          </a:p>
          <a:p>
            <a:pPr lvl="2" eaLnBrk="1" hangingPunct="1"/>
            <a:r>
              <a:rPr lang="en-US" altLang="en-US"/>
              <a:t>“avoid emotional closeness &amp;intimacy, do not feel comfortable opening up to /depending on partner, are reluctant to ask partner for comfort, advice, or help.” </a:t>
            </a:r>
            <a:r>
              <a:rPr lang="en-US" altLang="en-US" sz="1400"/>
              <a:t>Picardi, 2010</a:t>
            </a:r>
          </a:p>
          <a:p>
            <a:pPr lvl="1" eaLnBrk="1" hangingPunct="1"/>
            <a:r>
              <a:rPr lang="en-US" altLang="en-US"/>
              <a:t>Attachment-related anxiety</a:t>
            </a:r>
          </a:p>
          <a:p>
            <a:pPr lvl="2" eaLnBrk="1" hangingPunct="1"/>
            <a:r>
              <a:rPr lang="en-US" altLang="en-US"/>
              <a:t>preoccupied with romantic relationships, worry about abandonment, desire to be very close to partner, ask the partner for more feeling/commitment.” </a:t>
            </a:r>
            <a:r>
              <a:rPr lang="en-US" altLang="en-US" sz="2000"/>
              <a:t>Picardi, 2010</a:t>
            </a:r>
          </a:p>
          <a:p>
            <a:pPr eaLnBrk="1" hangingPunct="1"/>
            <a:r>
              <a:rPr lang="en-US" altLang="en-US"/>
              <a:t>Global vs. Domain specific</a:t>
            </a:r>
          </a:p>
          <a:p>
            <a:pPr lvl="1" eaLnBrk="1" hangingPunct="1"/>
            <a:r>
              <a:rPr lang="en-US" altLang="en-US"/>
              <a:t>Romantic relationships </a:t>
            </a:r>
          </a:p>
          <a:p>
            <a:pPr lvl="1" eaLnBrk="1" hangingPunct="1"/>
            <a:endParaRPr lang="en-US" altLang="en-US"/>
          </a:p>
        </p:txBody>
      </p:sp>
      <p:sp>
        <p:nvSpPr>
          <p:cNvPr id="819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latin typeface="Times New Roman" pitchFamily="18" charset="0"/>
              </a:rPr>
              <a:t>Carter</a:t>
            </a:r>
          </a:p>
        </p:txBody>
      </p:sp>
    </p:spTree>
    <p:extLst>
      <p:ext uri="{BB962C8B-B14F-4D97-AF65-F5344CB8AC3E}">
        <p14:creationId xmlns:p14="http://schemas.microsoft.com/office/powerpoint/2010/main" val="3951039884"/>
      </p:ext>
    </p:extLst>
  </p:cSld>
  <p:clrMapOvr>
    <a:overrideClrMapping bg1="lt1" tx1="dk1" bg2="lt2" tx2="dk2" accent1="accent1" accent2="accent2" accent3="accent3" accent4="accent4" accent5="accent5" accent6="accent6" hlink="hlink" folHlink="folHlink"/>
  </p:clrMapOvr>
  <p:transition spd="slow"/>
</p:sld>
</file>

<file path=ppt/slides/slide121.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Experiences in Close Relationship Scale</a:t>
            </a:r>
          </a:p>
        </p:txBody>
      </p:sp>
      <p:sp>
        <p:nvSpPr>
          <p:cNvPr id="82947" name="Content Placeholder 2"/>
          <p:cNvSpPr>
            <a:spLocks noGrp="1"/>
          </p:cNvSpPr>
          <p:nvPr>
            <p:ph idx="1"/>
          </p:nvPr>
        </p:nvSpPr>
        <p:spPr/>
        <p:txBody>
          <a:bodyPr/>
          <a:lstStyle/>
          <a:p>
            <a:pPr lvl="1" eaLnBrk="1" hangingPunct="1"/>
            <a:r>
              <a:rPr lang="en-US" altLang="en-US" sz="2400"/>
              <a:t>The ECR (</a:t>
            </a:r>
            <a:r>
              <a:rPr lang="en-US" altLang="en-US" sz="2400" u="sng">
                <a:hlinkClick r:id="rId4" tooltip="Link to bibliographic citation"/>
              </a:rPr>
              <a:t>Brennan </a:t>
            </a:r>
            <a:r>
              <a:rPr lang="en-US" altLang="en-US" sz="2400" i="1" u="sng">
                <a:hlinkClick r:id="rId4" tooltip="Link to bibliographic citation"/>
              </a:rPr>
              <a:t>et al.</a:t>
            </a:r>
            <a:r>
              <a:rPr lang="en-US" altLang="en-US" sz="2400" u="sng">
                <a:hlinkClick r:id="rId4" tooltip="Link to bibliographic citation"/>
              </a:rPr>
              <a:t>, 1998</a:t>
            </a:r>
            <a:r>
              <a:rPr lang="en-US" altLang="en-US" sz="2400"/>
              <a:t>) 36 5-point items</a:t>
            </a:r>
          </a:p>
          <a:p>
            <a:pPr lvl="1" eaLnBrk="1" hangingPunct="1"/>
            <a:r>
              <a:rPr lang="en-US" altLang="en-US" sz="2400"/>
              <a:t>“High Avoidance …tend to avoid emotional closeness and intimacy, do not feel comfortable opening up to or depending on their partner, and are reluctant to ask their partner for comfort, advice, or help. </a:t>
            </a:r>
          </a:p>
          <a:p>
            <a:pPr lvl="1" eaLnBrk="1" hangingPunct="1"/>
            <a:r>
              <a:rPr lang="en-US" altLang="en-US" sz="2400"/>
              <a:t>High Anxiety.. tend to be preoccupied with their romantic relationships, worry about being abandoned, desire to be very close to their partner, and ask the partner for more feeling and commitment. “ </a:t>
            </a:r>
          </a:p>
          <a:p>
            <a:pPr lvl="2" eaLnBrk="1" hangingPunct="1"/>
            <a:r>
              <a:rPr lang="en-US" altLang="en-US" sz="2000"/>
              <a:t>Picardi, et al. 2010</a:t>
            </a:r>
          </a:p>
          <a:p>
            <a:pPr lvl="1" eaLnBrk="1" hangingPunct="1"/>
            <a:endParaRPr lang="en-US" altLang="en-US" sz="2400"/>
          </a:p>
        </p:txBody>
      </p:sp>
      <p:sp>
        <p:nvSpPr>
          <p:cNvPr id="4" name="Footer Placeholder 3"/>
          <p:cNvSpPr>
            <a:spLocks noGrp="1"/>
          </p:cNvSpPr>
          <p:nvPr>
            <p:ph type="ftr" sz="quarter" idx="11"/>
          </p:nvPr>
        </p:nvSpPr>
        <p:spPr/>
        <p:txBody>
          <a:bodyPr/>
          <a:lstStyle/>
          <a:p>
            <a:pPr>
              <a:defRPr/>
            </a:pPr>
            <a:r>
              <a:rPr lang="en-US">
                <a:solidFill>
                  <a:schemeClr val="tx1">
                    <a:tint val="75000"/>
                  </a:schemeClr>
                </a:solidFill>
              </a:rPr>
              <a:t>Carter</a:t>
            </a:r>
          </a:p>
        </p:txBody>
      </p:sp>
      <p:pic>
        <p:nvPicPr>
          <p:cNvPr id="8294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588" y="1981200"/>
            <a:ext cx="718661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074720"/>
      </p:ext>
    </p:extLst>
  </p:cSld>
  <p:clrMapOvr>
    <a:overrideClrMapping bg1="lt1" tx1="dk1" bg2="lt2" tx2="dk2" accent1="accent1" accent2="accent2" accent3="accent3" accent4="accent4" accent5="accent5" accent6="accent6" hlink="hlink" folHlink="folHlink"/>
  </p:clrMapOvr>
  <p:transition spd="slow"/>
</p:sld>
</file>

<file path=ppt/slides/slide122.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83970" name="Title 3"/>
          <p:cNvSpPr>
            <a:spLocks noGrp="1"/>
          </p:cNvSpPr>
          <p:nvPr>
            <p:ph type="title"/>
          </p:nvPr>
        </p:nvSpPr>
        <p:spPr/>
        <p:txBody>
          <a:bodyPr>
            <a:normAutofit fontScale="90000"/>
          </a:bodyPr>
          <a:lstStyle/>
          <a:p>
            <a:pPr eaLnBrk="1" hangingPunct="1"/>
            <a:r>
              <a:rPr lang="en-US" altLang="en-US"/>
              <a:t>Early care impacts later attachment</a:t>
            </a:r>
          </a:p>
        </p:txBody>
      </p:sp>
      <p:sp>
        <p:nvSpPr>
          <p:cNvPr id="8397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latin typeface="Times New Roman" pitchFamily="18" charset="0"/>
              </a:rPr>
              <a:t>Carter</a:t>
            </a:r>
          </a:p>
        </p:txBody>
      </p:sp>
      <p:pic>
        <p:nvPicPr>
          <p:cNvPr id="83971" name="Picture 4"/>
          <p:cNvPicPr>
            <a:picLocks noChangeAspect="1" noChangeArrowheads="1"/>
          </p:cNvPicPr>
          <p:nvPr/>
        </p:nvPicPr>
        <p:blipFill>
          <a:blip r:embed="rId4">
            <a:extLst>
              <a:ext uri="{28A0092B-C50C-407E-A947-70E740481C1C}">
                <a14:useLocalDpi xmlns:a14="http://schemas.microsoft.com/office/drawing/2010/main" val="0"/>
              </a:ext>
            </a:extLst>
          </a:blip>
          <a:srcRect l="28285" t="24532" r="25983" b="6119"/>
          <a:stretch>
            <a:fillRect/>
          </a:stretch>
        </p:blipFill>
        <p:spPr bwMode="auto">
          <a:xfrm>
            <a:off x="3048000" y="1524000"/>
            <a:ext cx="5956300" cy="508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83972" name="Group 1"/>
          <p:cNvGrpSpPr>
            <a:grpSpLocks/>
          </p:cNvGrpSpPr>
          <p:nvPr/>
        </p:nvGrpSpPr>
        <p:grpSpPr bwMode="auto">
          <a:xfrm>
            <a:off x="76200" y="2208213"/>
            <a:ext cx="2895600" cy="4192587"/>
            <a:chOff x="-34834" y="1625600"/>
            <a:chExt cx="4302034" cy="5562191"/>
          </a:xfrm>
        </p:grpSpPr>
        <p:pic>
          <p:nvPicPr>
            <p:cNvPr id="83975" name="Picture 2"/>
            <p:cNvPicPr>
              <a:picLocks noChangeAspect="1" noChangeArrowheads="1"/>
            </p:cNvPicPr>
            <p:nvPr/>
          </p:nvPicPr>
          <p:blipFill>
            <a:blip r:embed="rId5">
              <a:extLst>
                <a:ext uri="{28A0092B-C50C-407E-A947-70E740481C1C}">
                  <a14:useLocalDpi xmlns:a14="http://schemas.microsoft.com/office/drawing/2010/main" val="0"/>
                </a:ext>
              </a:extLst>
            </a:blip>
            <a:srcRect l="4082" b="2647"/>
            <a:stretch>
              <a:fillRect/>
            </a:stretch>
          </p:blipFill>
          <p:spPr bwMode="auto">
            <a:xfrm>
              <a:off x="304800" y="1625600"/>
              <a:ext cx="3581400" cy="467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a:stCxn id="83977" idx="3"/>
            </p:cNvCxnSpPr>
            <p:nvPr/>
          </p:nvCxnSpPr>
          <p:spPr>
            <a:xfrm>
              <a:off x="1219926" y="4056031"/>
              <a:ext cx="228782" cy="94774"/>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3977" name="TextBox 16"/>
            <p:cNvSpPr txBox="1">
              <a:spLocks noChangeArrowheads="1"/>
            </p:cNvSpPr>
            <p:nvPr/>
          </p:nvSpPr>
          <p:spPr bwMode="auto">
            <a:xfrm>
              <a:off x="-34834" y="3657600"/>
              <a:ext cx="1254033" cy="796296"/>
            </a:xfrm>
            <a:prstGeom prst="rect">
              <a:avLst/>
            </a:prstGeom>
            <a:solidFill>
              <a:srgbClr val="FF0000"/>
            </a:solidFill>
            <a:ln w="9525">
              <a:solidFill>
                <a:schemeClr val="accent2"/>
              </a:solidFill>
              <a:miter lim="800000"/>
              <a:headEnd/>
              <a:tailEnd/>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100">
                  <a:solidFill>
                    <a:srgbClr val="000000"/>
                  </a:solidFill>
                </a:rPr>
                <a:t>Est. early sensitivity received</a:t>
              </a:r>
            </a:p>
          </p:txBody>
        </p:sp>
        <p:cxnSp>
          <p:nvCxnSpPr>
            <p:cNvPr id="21" name="Straight Arrow Connector 20"/>
            <p:cNvCxnSpPr>
              <a:stCxn id="83979" idx="1"/>
            </p:cNvCxnSpPr>
            <p:nvPr/>
          </p:nvCxnSpPr>
          <p:spPr>
            <a:xfrm flipH="1" flipV="1">
              <a:off x="2972345" y="4190821"/>
              <a:ext cx="379729" cy="16849"/>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3979" name="TextBox 21"/>
            <p:cNvSpPr txBox="1">
              <a:spLocks noChangeArrowheads="1"/>
            </p:cNvSpPr>
            <p:nvPr/>
          </p:nvSpPr>
          <p:spPr bwMode="auto">
            <a:xfrm>
              <a:off x="3352799" y="3697288"/>
              <a:ext cx="914401" cy="1020892"/>
            </a:xfrm>
            <a:prstGeom prst="rect">
              <a:avLst/>
            </a:prstGeom>
            <a:solidFill>
              <a:srgbClr val="FF0000"/>
            </a:solidFill>
            <a:ln w="9525">
              <a:solidFill>
                <a:schemeClr val="accent2"/>
              </a:solidFill>
              <a:miter lim="800000"/>
              <a:headEnd/>
              <a:tailEnd/>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100">
                  <a:solidFill>
                    <a:srgbClr val="000000"/>
                  </a:solidFill>
                </a:rPr>
                <a:t>Est. change in qual. of care</a:t>
              </a:r>
            </a:p>
          </p:txBody>
        </p:sp>
        <p:cxnSp>
          <p:nvCxnSpPr>
            <p:cNvPr id="26" name="Straight Connector 25"/>
            <p:cNvCxnSpPr/>
            <p:nvPr/>
          </p:nvCxnSpPr>
          <p:spPr>
            <a:xfrm>
              <a:off x="686889" y="2400642"/>
              <a:ext cx="912768"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6889" y="2400642"/>
              <a:ext cx="2132148" cy="179017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3982" name="TextBox 45"/>
            <p:cNvSpPr txBox="1">
              <a:spLocks noChangeArrowheads="1"/>
            </p:cNvSpPr>
            <p:nvPr/>
          </p:nvSpPr>
          <p:spPr bwMode="auto">
            <a:xfrm>
              <a:off x="1295400" y="6411913"/>
              <a:ext cx="2133600" cy="7758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000000"/>
                  </a:solidFill>
                </a:rPr>
                <a:t>Maternal Sensitivity</a:t>
              </a:r>
            </a:p>
          </p:txBody>
        </p:sp>
        <p:cxnSp>
          <p:nvCxnSpPr>
            <p:cNvPr id="50" name="Straight Connector 49"/>
            <p:cNvCxnSpPr/>
            <p:nvPr/>
          </p:nvCxnSpPr>
          <p:spPr>
            <a:xfrm>
              <a:off x="2748280" y="2419596"/>
              <a:ext cx="0" cy="17501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3984" name="TextBox 53"/>
            <p:cNvSpPr txBox="1">
              <a:spLocks noChangeArrowheads="1"/>
            </p:cNvSpPr>
            <p:nvPr/>
          </p:nvSpPr>
          <p:spPr bwMode="auto">
            <a:xfrm>
              <a:off x="1295400" y="6411913"/>
              <a:ext cx="2133600" cy="7758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000000"/>
                  </a:solidFill>
                </a:rPr>
                <a:t>Maternal Depression</a:t>
              </a:r>
            </a:p>
          </p:txBody>
        </p:sp>
        <p:cxnSp>
          <p:nvCxnSpPr>
            <p:cNvPr id="55" name="Straight Connector 54"/>
            <p:cNvCxnSpPr/>
            <p:nvPr/>
          </p:nvCxnSpPr>
          <p:spPr>
            <a:xfrm>
              <a:off x="686889" y="2400642"/>
              <a:ext cx="912768"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86889" y="2400642"/>
              <a:ext cx="2132148"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599657" y="2400642"/>
              <a:ext cx="0"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599657" y="2400642"/>
              <a:ext cx="1143906"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2743563" y="2400642"/>
              <a:ext cx="837294" cy="175016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3990" name="TextBox 71"/>
            <p:cNvSpPr txBox="1">
              <a:spLocks noChangeArrowheads="1"/>
            </p:cNvSpPr>
            <p:nvPr/>
          </p:nvSpPr>
          <p:spPr bwMode="auto">
            <a:xfrm>
              <a:off x="1295400" y="6400800"/>
              <a:ext cx="2133600" cy="7758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rPr>
                <a:t>Father Absence</a:t>
              </a:r>
            </a:p>
          </p:txBody>
        </p:sp>
        <p:cxnSp>
          <p:nvCxnSpPr>
            <p:cNvPr id="73" name="Straight Connector 72"/>
            <p:cNvCxnSpPr/>
            <p:nvPr/>
          </p:nvCxnSpPr>
          <p:spPr>
            <a:xfrm>
              <a:off x="686889" y="2438552"/>
              <a:ext cx="912768"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599657" y="2438552"/>
              <a:ext cx="0" cy="179017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3993" name="TextBox 74"/>
            <p:cNvSpPr txBox="1">
              <a:spLocks noChangeArrowheads="1"/>
            </p:cNvSpPr>
            <p:nvPr/>
          </p:nvSpPr>
          <p:spPr bwMode="auto">
            <a:xfrm>
              <a:off x="1219201" y="6400800"/>
              <a:ext cx="2362200" cy="7758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rPr>
                <a:t>Social Competence (M)</a:t>
              </a:r>
            </a:p>
          </p:txBody>
        </p:sp>
        <p:cxnSp>
          <p:nvCxnSpPr>
            <p:cNvPr id="77" name="Straight Connector 76"/>
            <p:cNvCxnSpPr/>
            <p:nvPr/>
          </p:nvCxnSpPr>
          <p:spPr>
            <a:xfrm>
              <a:off x="686889" y="2438552"/>
              <a:ext cx="2132148"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599657" y="2438552"/>
              <a:ext cx="1143906"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2743563" y="2438552"/>
              <a:ext cx="837294"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86889" y="2476462"/>
              <a:ext cx="912768"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599657" y="2476462"/>
              <a:ext cx="0"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599657" y="2438552"/>
              <a:ext cx="1143906" cy="171225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4000" name="TextBox 84"/>
            <p:cNvSpPr txBox="1">
              <a:spLocks noChangeArrowheads="1"/>
            </p:cNvSpPr>
            <p:nvPr/>
          </p:nvSpPr>
          <p:spPr bwMode="auto">
            <a:xfrm>
              <a:off x="1219201" y="6411913"/>
              <a:ext cx="2362200" cy="7758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rPr>
                <a:t>Social Competence (T)</a:t>
              </a:r>
            </a:p>
          </p:txBody>
        </p:sp>
        <p:cxnSp>
          <p:nvCxnSpPr>
            <p:cNvPr id="86" name="Straight Connector 85"/>
            <p:cNvCxnSpPr/>
            <p:nvPr/>
          </p:nvCxnSpPr>
          <p:spPr>
            <a:xfrm>
              <a:off x="2748280" y="2362733"/>
              <a:ext cx="0"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86889" y="2381687"/>
              <a:ext cx="2132148"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599657" y="2381687"/>
              <a:ext cx="1143906" cy="17501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2743563" y="2381687"/>
              <a:ext cx="837294" cy="17501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86889" y="2419596"/>
              <a:ext cx="912768" cy="17501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599657" y="2419596"/>
              <a:ext cx="0"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1599657" y="2381687"/>
              <a:ext cx="1143906" cy="171225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4008" name="TextBox 92"/>
            <p:cNvSpPr txBox="1">
              <a:spLocks noChangeArrowheads="1"/>
            </p:cNvSpPr>
            <p:nvPr/>
          </p:nvSpPr>
          <p:spPr bwMode="auto">
            <a:xfrm>
              <a:off x="1143000" y="6411913"/>
              <a:ext cx="2362200" cy="77587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rPr>
                <a:t>Friendship Quality</a:t>
              </a:r>
            </a:p>
          </p:txBody>
        </p:sp>
        <p:cxnSp>
          <p:nvCxnSpPr>
            <p:cNvPr id="94" name="Straight Connector 93"/>
            <p:cNvCxnSpPr/>
            <p:nvPr/>
          </p:nvCxnSpPr>
          <p:spPr>
            <a:xfrm>
              <a:off x="2748280" y="2343777"/>
              <a:ext cx="0" cy="17501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86889" y="2362733"/>
              <a:ext cx="2132148"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599657" y="2362733"/>
              <a:ext cx="1143906"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86889" y="2400642"/>
              <a:ext cx="912768" cy="1750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599657" y="2400642"/>
              <a:ext cx="0" cy="17901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599657" y="2362733"/>
              <a:ext cx="1143906" cy="1712253"/>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83974" name="Rectangle 2"/>
          <p:cNvSpPr>
            <a:spLocks noChangeArrowheads="1"/>
          </p:cNvSpPr>
          <p:nvPr/>
        </p:nvSpPr>
        <p:spPr bwMode="auto">
          <a:xfrm>
            <a:off x="76200" y="1524000"/>
            <a:ext cx="254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3200">
                <a:solidFill>
                  <a:schemeClr val="tx1"/>
                </a:solidFill>
                <a:latin typeface="Times New Roman" pitchFamily="18" charset="0"/>
              </a:defRPr>
            </a:lvl1pPr>
            <a:lvl2pPr>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lvl="1" eaLnBrk="1" hangingPunct="1"/>
            <a:r>
              <a:rPr lang="en-US" altLang="en-US" sz="2000"/>
              <a:t>Fraley, et al., 2013</a:t>
            </a:r>
          </a:p>
        </p:txBody>
      </p:sp>
    </p:spTree>
    <p:extLst>
      <p:ext uri="{BB962C8B-B14F-4D97-AF65-F5344CB8AC3E}">
        <p14:creationId xmlns:p14="http://schemas.microsoft.com/office/powerpoint/2010/main" val="2669562032"/>
      </p:ext>
    </p:extLst>
  </p:cSld>
  <p:clrMapOvr>
    <a:overrideClrMapping bg1="lt1" tx1="dk1" bg2="lt2" tx2="dk2" accent1="accent1" accent2="accent2" accent3="accent3" accent4="accent4" accent5="accent5" accent6="accent6" hlink="hlink" folHlink="folHlink"/>
  </p:clrMapOvr>
</p:sld>
</file>

<file path=ppt/slides/slide123.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altLang="en-US"/>
              <a:t>Regression Findings</a:t>
            </a:r>
          </a:p>
        </p:txBody>
      </p:sp>
      <p:sp>
        <p:nvSpPr>
          <p:cNvPr id="5" name="Text Placeholder 4"/>
          <p:cNvSpPr>
            <a:spLocks noGrp="1"/>
          </p:cNvSpPr>
          <p:nvPr>
            <p:ph type="body" idx="1"/>
          </p:nvPr>
        </p:nvSpPr>
        <p:spPr/>
        <p:txBody>
          <a:bodyPr rtlCol="0">
            <a:normAutofit fontScale="92500" lnSpcReduction="10000"/>
          </a:bodyPr>
          <a:lstStyle/>
          <a:p>
            <a:pPr eaLnBrk="1" fontAlgn="auto" hangingPunct="1">
              <a:spcAft>
                <a:spcPts val="0"/>
              </a:spcAft>
              <a:defRPr/>
            </a:pPr>
            <a:r>
              <a:rPr lang="en-US" dirty="0"/>
              <a:t>Attachment-Related Avoidance</a:t>
            </a:r>
          </a:p>
        </p:txBody>
      </p:sp>
      <p:sp>
        <p:nvSpPr>
          <p:cNvPr id="6" name="Content Placeholder 5"/>
          <p:cNvSpPr>
            <a:spLocks noGrp="1"/>
          </p:cNvSpPr>
          <p:nvPr>
            <p:ph sz="half" idx="2"/>
          </p:nvPr>
        </p:nvSpPr>
        <p:spPr/>
        <p:txBody>
          <a:bodyPr rtlCol="0">
            <a:normAutofit/>
          </a:bodyPr>
          <a:lstStyle/>
          <a:p>
            <a:pPr marL="0" indent="0" eaLnBrk="1" fontAlgn="auto" hangingPunct="1">
              <a:spcAft>
                <a:spcPts val="0"/>
              </a:spcAft>
              <a:buFont typeface="Arial" pitchFamily="34" charset="0"/>
              <a:buNone/>
              <a:defRPr/>
            </a:pPr>
            <a:r>
              <a:rPr lang="en-US" u="sng" dirty="0"/>
              <a:t>Global</a:t>
            </a:r>
          </a:p>
          <a:p>
            <a:pPr eaLnBrk="1" fontAlgn="auto" hangingPunct="1">
              <a:spcAft>
                <a:spcPts val="0"/>
              </a:spcAft>
              <a:defRPr/>
            </a:pPr>
            <a:r>
              <a:rPr lang="en-US" dirty="0"/>
              <a:t>↑ MS = ↓ Avoidant</a:t>
            </a:r>
          </a:p>
          <a:p>
            <a:pPr eaLnBrk="1" fontAlgn="auto" hangingPunct="1">
              <a:spcAft>
                <a:spcPts val="0"/>
              </a:spcAft>
              <a:defRPr/>
            </a:pPr>
            <a:r>
              <a:rPr lang="en-US" dirty="0"/>
              <a:t>↓ Dad = ↑ Avoidant</a:t>
            </a:r>
          </a:p>
          <a:p>
            <a:pPr eaLnBrk="1" fontAlgn="auto" hangingPunct="1">
              <a:spcAft>
                <a:spcPts val="0"/>
              </a:spcAft>
              <a:defRPr/>
            </a:pPr>
            <a:r>
              <a:rPr lang="en-US" dirty="0"/>
              <a:t>↑ SC = ↓ Avoidant</a:t>
            </a:r>
          </a:p>
          <a:p>
            <a:pPr eaLnBrk="1" fontAlgn="auto" hangingPunct="1">
              <a:spcAft>
                <a:spcPts val="0"/>
              </a:spcAft>
              <a:defRPr/>
            </a:pPr>
            <a:r>
              <a:rPr lang="en-US" dirty="0"/>
              <a:t>↑BFF = ↓ Avoidant</a:t>
            </a:r>
          </a:p>
          <a:p>
            <a:pPr marL="0" indent="0" eaLnBrk="1" fontAlgn="auto" hangingPunct="1">
              <a:spcAft>
                <a:spcPts val="0"/>
              </a:spcAft>
              <a:buFont typeface="Arial" pitchFamily="34" charset="0"/>
              <a:buNone/>
              <a:defRPr/>
            </a:pPr>
            <a:r>
              <a:rPr lang="en-US" u="sng" dirty="0"/>
              <a:t>Romantic</a:t>
            </a:r>
          </a:p>
          <a:p>
            <a:pPr eaLnBrk="1" fontAlgn="auto" hangingPunct="1">
              <a:spcAft>
                <a:spcPts val="0"/>
              </a:spcAft>
              <a:defRPr/>
            </a:pPr>
            <a:r>
              <a:rPr lang="en-US" dirty="0"/>
              <a:t>↑ Avoidant </a:t>
            </a:r>
          </a:p>
          <a:p>
            <a:pPr lvl="1" eaLnBrk="1" fontAlgn="auto" hangingPunct="1">
              <a:spcAft>
                <a:spcPts val="0"/>
              </a:spcAft>
              <a:defRPr/>
            </a:pPr>
            <a:r>
              <a:rPr lang="en-US" dirty="0"/>
              <a:t>↓ Parental Sensitivity</a:t>
            </a:r>
          </a:p>
          <a:p>
            <a:pPr lvl="1" eaLnBrk="1" fontAlgn="auto" hangingPunct="1">
              <a:spcAft>
                <a:spcPts val="0"/>
              </a:spcAft>
              <a:defRPr/>
            </a:pPr>
            <a:r>
              <a:rPr lang="en-US" dirty="0"/>
              <a:t>↓ Social competence</a:t>
            </a:r>
          </a:p>
          <a:p>
            <a:pPr lvl="1" eaLnBrk="1" fontAlgn="auto" hangingPunct="1">
              <a:spcAft>
                <a:spcPts val="0"/>
              </a:spcAft>
              <a:defRPr/>
            </a:pPr>
            <a:r>
              <a:rPr lang="en-US" dirty="0"/>
              <a:t>↓ BFF’s </a:t>
            </a:r>
          </a:p>
        </p:txBody>
      </p:sp>
      <p:sp>
        <p:nvSpPr>
          <p:cNvPr id="7" name="Text Placeholder 6"/>
          <p:cNvSpPr>
            <a:spLocks noGrp="1"/>
          </p:cNvSpPr>
          <p:nvPr>
            <p:ph type="body" sz="quarter" idx="3"/>
          </p:nvPr>
        </p:nvSpPr>
        <p:spPr/>
        <p:txBody>
          <a:bodyPr>
            <a:normAutofit fontScale="92500" lnSpcReduction="10000"/>
          </a:bodyPr>
          <a:lstStyle/>
          <a:p>
            <a:pPr eaLnBrk="1" hangingPunct="1"/>
            <a:r>
              <a:rPr lang="en-US" altLang="en-US"/>
              <a:t>Attachment-Related Anxiety </a:t>
            </a:r>
          </a:p>
        </p:txBody>
      </p:sp>
      <p:sp>
        <p:nvSpPr>
          <p:cNvPr id="8" name="Content Placeholder 7"/>
          <p:cNvSpPr>
            <a:spLocks noGrp="1"/>
          </p:cNvSpPr>
          <p:nvPr>
            <p:ph sz="quarter" idx="4"/>
          </p:nvPr>
        </p:nvSpPr>
        <p:spPr/>
        <p:txBody>
          <a:bodyPr rtlCol="0">
            <a:normAutofit/>
          </a:bodyPr>
          <a:lstStyle/>
          <a:p>
            <a:pPr marL="0" indent="0" eaLnBrk="1" fontAlgn="auto" hangingPunct="1">
              <a:spcAft>
                <a:spcPts val="0"/>
              </a:spcAft>
              <a:buFont typeface="Arial" pitchFamily="34" charset="0"/>
              <a:buNone/>
              <a:defRPr/>
            </a:pPr>
            <a:r>
              <a:rPr lang="en-US" u="sng" dirty="0"/>
              <a:t>Global</a:t>
            </a:r>
          </a:p>
          <a:p>
            <a:pPr eaLnBrk="1" fontAlgn="auto" hangingPunct="1">
              <a:spcAft>
                <a:spcPts val="0"/>
              </a:spcAft>
              <a:defRPr/>
            </a:pPr>
            <a:r>
              <a:rPr lang="en-US" dirty="0"/>
              <a:t>↑ MD = ↑ Anxiety</a:t>
            </a:r>
          </a:p>
          <a:p>
            <a:pPr eaLnBrk="1" fontAlgn="auto" hangingPunct="1">
              <a:spcAft>
                <a:spcPts val="0"/>
              </a:spcAft>
              <a:defRPr/>
            </a:pPr>
            <a:r>
              <a:rPr lang="en-US" dirty="0"/>
              <a:t>↑ SC = ↓ Anxiety</a:t>
            </a:r>
          </a:p>
          <a:p>
            <a:pPr marL="0" indent="0" eaLnBrk="1" fontAlgn="auto" hangingPunct="1">
              <a:spcAft>
                <a:spcPts val="0"/>
              </a:spcAft>
              <a:buFont typeface="Arial" pitchFamily="34" charset="0"/>
              <a:buNone/>
              <a:defRPr/>
            </a:pPr>
            <a:endParaRPr lang="en-US" u="sng" dirty="0"/>
          </a:p>
          <a:p>
            <a:pPr marL="0" indent="0" eaLnBrk="1" fontAlgn="auto" hangingPunct="1">
              <a:spcAft>
                <a:spcPts val="0"/>
              </a:spcAft>
              <a:buFont typeface="Arial" pitchFamily="34" charset="0"/>
              <a:buNone/>
              <a:defRPr/>
            </a:pPr>
            <a:endParaRPr lang="en-US" u="sng" dirty="0"/>
          </a:p>
          <a:p>
            <a:pPr marL="0" indent="0" eaLnBrk="1" fontAlgn="auto" hangingPunct="1">
              <a:spcAft>
                <a:spcPts val="0"/>
              </a:spcAft>
              <a:buFont typeface="Arial" pitchFamily="34" charset="0"/>
              <a:buNone/>
              <a:defRPr/>
            </a:pPr>
            <a:r>
              <a:rPr lang="en-US" u="sng" dirty="0"/>
              <a:t>Romantic</a:t>
            </a:r>
          </a:p>
          <a:p>
            <a:pPr eaLnBrk="1" fontAlgn="auto" hangingPunct="1">
              <a:spcAft>
                <a:spcPts val="0"/>
              </a:spcAft>
              <a:defRPr/>
            </a:pPr>
            <a:r>
              <a:rPr lang="en-US" dirty="0"/>
              <a:t>↑ Anxiety</a:t>
            </a:r>
          </a:p>
          <a:p>
            <a:pPr lvl="1" eaLnBrk="1" fontAlgn="auto" hangingPunct="1">
              <a:spcAft>
                <a:spcPts val="0"/>
              </a:spcAft>
              <a:defRPr/>
            </a:pPr>
            <a:r>
              <a:rPr lang="en-US" dirty="0"/>
              <a:t>↑ Maternal Depression </a:t>
            </a:r>
          </a:p>
          <a:p>
            <a:pPr lvl="1" eaLnBrk="1" fontAlgn="auto" hangingPunct="1">
              <a:spcAft>
                <a:spcPts val="0"/>
              </a:spcAft>
              <a:defRPr/>
            </a:pPr>
            <a:r>
              <a:rPr lang="en-US" dirty="0"/>
              <a:t>↓ Social competence</a:t>
            </a:r>
          </a:p>
          <a:p>
            <a:pPr lvl="1" eaLnBrk="1" fontAlgn="auto" hangingPunct="1">
              <a:spcAft>
                <a:spcPts val="0"/>
              </a:spcAft>
              <a:defRPr/>
            </a:pPr>
            <a:r>
              <a:rPr lang="en-US" i="1" dirty="0"/>
              <a:t>↑ BFF’s </a:t>
            </a:r>
          </a:p>
        </p:txBody>
      </p:sp>
      <p:sp>
        <p:nvSpPr>
          <p:cNvPr id="8500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latin typeface="Times New Roman" pitchFamily="18" charset="0"/>
              </a:rPr>
              <a:t>Carter</a:t>
            </a:r>
          </a:p>
        </p:txBody>
      </p:sp>
      <p:cxnSp>
        <p:nvCxnSpPr>
          <p:cNvPr id="11" name="Straight Arrow Connector 10"/>
          <p:cNvCxnSpPr>
            <a:stCxn id="17" idx="0"/>
          </p:cNvCxnSpPr>
          <p:nvPr/>
        </p:nvCxnSpPr>
        <p:spPr>
          <a:xfrm flipH="1" flipV="1">
            <a:off x="6400800" y="5867400"/>
            <a:ext cx="603250" cy="1635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rot="-930876">
            <a:off x="6562725" y="6024563"/>
            <a:ext cx="981075"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rgbClr val="FF0000"/>
                </a:solidFill>
              </a:rPr>
              <a:t>Weird!</a:t>
            </a:r>
          </a:p>
        </p:txBody>
      </p:sp>
    </p:spTree>
    <p:extLst>
      <p:ext uri="{BB962C8B-B14F-4D97-AF65-F5344CB8AC3E}">
        <p14:creationId xmlns:p14="http://schemas.microsoft.com/office/powerpoint/2010/main" val="3908334891"/>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xEl>
                                              <p:pRg st="7" end="7"/>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xEl>
                                              <p:pRg st="8" end="8"/>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17"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86018" name="Title 6"/>
          <p:cNvSpPr>
            <a:spLocks noGrp="1"/>
          </p:cNvSpPr>
          <p:nvPr>
            <p:ph type="title"/>
          </p:nvPr>
        </p:nvSpPr>
        <p:spPr/>
        <p:txBody>
          <a:bodyPr>
            <a:normAutofit fontScale="90000"/>
          </a:bodyPr>
          <a:lstStyle/>
          <a:p>
            <a:pPr eaLnBrk="1" hangingPunct="1"/>
            <a:r>
              <a:rPr lang="en-US" altLang="en-US"/>
              <a:t>Temperamental &amp; Genetic Factors</a:t>
            </a:r>
          </a:p>
        </p:txBody>
      </p:sp>
      <p:sp>
        <p:nvSpPr>
          <p:cNvPr id="86019" name="Text Placeholder 9"/>
          <p:cNvSpPr>
            <a:spLocks noGrp="1"/>
          </p:cNvSpPr>
          <p:nvPr>
            <p:ph type="body" idx="1"/>
          </p:nvPr>
        </p:nvSpPr>
        <p:spPr/>
        <p:txBody>
          <a:bodyPr/>
          <a:lstStyle/>
          <a:p>
            <a:pPr algn="ctr" eaLnBrk="1" hangingPunct="1"/>
            <a:r>
              <a:rPr lang="en-US" altLang="en-US"/>
              <a:t>Temperament</a:t>
            </a:r>
          </a:p>
        </p:txBody>
      </p:sp>
      <p:sp>
        <p:nvSpPr>
          <p:cNvPr id="86020" name="Content Placeholder 10"/>
          <p:cNvSpPr>
            <a:spLocks noGrp="1"/>
          </p:cNvSpPr>
          <p:nvPr>
            <p:ph sz="half" idx="2"/>
          </p:nvPr>
        </p:nvSpPr>
        <p:spPr/>
        <p:txBody>
          <a:bodyPr/>
          <a:lstStyle/>
          <a:p>
            <a:pPr marL="0" indent="0" algn="ctr" eaLnBrk="1" hangingPunct="1">
              <a:lnSpc>
                <a:spcPct val="200000"/>
              </a:lnSpc>
              <a:buFont typeface="Arial" pitchFamily="34" charset="0"/>
              <a:buNone/>
            </a:pPr>
            <a:r>
              <a:rPr lang="en-US" altLang="en-US" b="1">
                <a:solidFill>
                  <a:srgbClr val="FF0000"/>
                </a:solidFill>
              </a:rPr>
              <a:t>No statistically significant </a:t>
            </a:r>
            <a:r>
              <a:rPr lang="en-US" altLang="en-US"/>
              <a:t>temperamental antecedents of adult attachment styles </a:t>
            </a:r>
          </a:p>
        </p:txBody>
      </p:sp>
      <p:sp>
        <p:nvSpPr>
          <p:cNvPr id="86021" name="Text Placeholder 11"/>
          <p:cNvSpPr>
            <a:spLocks noGrp="1"/>
          </p:cNvSpPr>
          <p:nvPr>
            <p:ph type="body" sz="quarter" idx="3"/>
          </p:nvPr>
        </p:nvSpPr>
        <p:spPr/>
        <p:txBody>
          <a:bodyPr>
            <a:normAutofit fontScale="92500"/>
          </a:bodyPr>
          <a:lstStyle/>
          <a:p>
            <a:pPr algn="ctr" eaLnBrk="1" hangingPunct="1"/>
            <a:r>
              <a:rPr lang="en-US" altLang="en-US"/>
              <a:t>Gene &amp; Gene X Environment</a:t>
            </a:r>
          </a:p>
        </p:txBody>
      </p:sp>
      <p:sp>
        <p:nvSpPr>
          <p:cNvPr id="86022" name="Content Placeholder 12"/>
          <p:cNvSpPr>
            <a:spLocks noGrp="1"/>
          </p:cNvSpPr>
          <p:nvPr>
            <p:ph sz="quarter" idx="4"/>
          </p:nvPr>
        </p:nvSpPr>
        <p:spPr/>
        <p:txBody>
          <a:bodyPr/>
          <a:lstStyle/>
          <a:p>
            <a:pPr marL="0" indent="0" algn="ctr" eaLnBrk="1" hangingPunct="1">
              <a:lnSpc>
                <a:spcPct val="200000"/>
              </a:lnSpc>
              <a:buFont typeface="Arial" pitchFamily="34" charset="0"/>
              <a:buNone/>
            </a:pPr>
            <a:r>
              <a:rPr lang="en-US" altLang="en-US" b="1">
                <a:solidFill>
                  <a:srgbClr val="FF0000"/>
                </a:solidFill>
              </a:rPr>
              <a:t>No main effects</a:t>
            </a:r>
            <a:r>
              <a:rPr lang="en-US" altLang="en-US"/>
              <a:t> of genetic variables previously studied </a:t>
            </a:r>
          </a:p>
        </p:txBody>
      </p:sp>
      <p:sp>
        <p:nvSpPr>
          <p:cNvPr id="8602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latin typeface="Times New Roman" pitchFamily="18" charset="0"/>
              </a:rPr>
              <a:t>Carter</a:t>
            </a:r>
          </a:p>
        </p:txBody>
      </p:sp>
      <p:sp>
        <p:nvSpPr>
          <p:cNvPr id="14" name="Rounded Rectangle 13"/>
          <p:cNvSpPr/>
          <p:nvPr/>
        </p:nvSpPr>
        <p:spPr>
          <a:xfrm>
            <a:off x="4953000" y="2286000"/>
            <a:ext cx="3505200" cy="3657600"/>
          </a:xfrm>
          <a:prstGeom prst="roundRect">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5" name="TextBox 14"/>
          <p:cNvSpPr txBox="1"/>
          <p:nvPr/>
        </p:nvSpPr>
        <p:spPr>
          <a:xfrm>
            <a:off x="5257800" y="2590800"/>
            <a:ext cx="2819400" cy="2446338"/>
          </a:xfrm>
          <a:prstGeom prst="rect">
            <a:avLst/>
          </a:prstGeom>
          <a:noFill/>
        </p:spPr>
        <p:txBody>
          <a:bodyPr>
            <a:spAutoFit/>
          </a:bodyPr>
          <a:lstStyle/>
          <a:p>
            <a:pPr marL="57150" algn="ctr" eaLnBrk="1" fontAlgn="auto" hangingPunct="1">
              <a:lnSpc>
                <a:spcPct val="150000"/>
              </a:lnSpc>
              <a:spcBef>
                <a:spcPts val="0"/>
              </a:spcBef>
              <a:spcAft>
                <a:spcPts val="0"/>
              </a:spcAft>
              <a:defRPr/>
            </a:pPr>
            <a:r>
              <a:rPr lang="en-US" sz="1800" u="sng" dirty="0">
                <a:solidFill>
                  <a:prstClr val="black"/>
                </a:solidFill>
                <a:latin typeface="Calibri"/>
              </a:rPr>
              <a:t>C allele of HTR2A </a:t>
            </a:r>
            <a:r>
              <a:rPr lang="en-US" sz="1800" dirty="0">
                <a:solidFill>
                  <a:prstClr val="black"/>
                </a:solidFill>
                <a:latin typeface="Calibri"/>
              </a:rPr>
              <a:t>(serotonin receptor gene)</a:t>
            </a:r>
          </a:p>
          <a:p>
            <a:pPr marL="57150" eaLnBrk="1" fontAlgn="auto" hangingPunct="1">
              <a:lnSpc>
                <a:spcPct val="150000"/>
              </a:lnSpc>
              <a:spcBef>
                <a:spcPts val="0"/>
              </a:spcBef>
              <a:spcAft>
                <a:spcPts val="0"/>
              </a:spcAft>
              <a:defRPr/>
            </a:pPr>
            <a:endParaRPr lang="en-US" sz="1800" dirty="0">
              <a:solidFill>
                <a:prstClr val="black"/>
              </a:solidFill>
              <a:latin typeface="Calibri"/>
            </a:endParaRPr>
          </a:p>
          <a:p>
            <a:pPr marL="57150" eaLnBrk="1" fontAlgn="auto" hangingPunct="1">
              <a:lnSpc>
                <a:spcPct val="150000"/>
              </a:lnSpc>
              <a:spcBef>
                <a:spcPts val="0"/>
              </a:spcBef>
              <a:spcAft>
                <a:spcPts val="0"/>
              </a:spcAft>
              <a:defRPr/>
            </a:pPr>
            <a:r>
              <a:rPr lang="en-US" sz="1800" dirty="0">
                <a:solidFill>
                  <a:prstClr val="black"/>
                </a:solidFill>
                <a:latin typeface="Calibri"/>
              </a:rPr>
              <a:t>Homozygous = ↑ global attachment related anxiety</a:t>
            </a:r>
          </a:p>
          <a:p>
            <a:pPr eaLnBrk="1" fontAlgn="auto" hangingPunct="1">
              <a:spcBef>
                <a:spcPts val="0"/>
              </a:spcBef>
              <a:spcAft>
                <a:spcPts val="0"/>
              </a:spcAft>
              <a:defRPr/>
            </a:pPr>
            <a:endParaRPr lang="en-US" sz="1800" dirty="0">
              <a:solidFill>
                <a:prstClr val="black"/>
              </a:solidFill>
              <a:latin typeface="Calibri"/>
            </a:endParaRPr>
          </a:p>
        </p:txBody>
      </p:sp>
    </p:spTree>
    <p:extLst>
      <p:ext uri="{BB962C8B-B14F-4D97-AF65-F5344CB8AC3E}">
        <p14:creationId xmlns:p14="http://schemas.microsoft.com/office/powerpoint/2010/main" val="32748562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Baker et al., 2011</a:t>
            </a:r>
          </a:p>
        </p:txBody>
      </p:sp>
      <p:sp>
        <p:nvSpPr>
          <p:cNvPr id="4" name="Oval 3"/>
          <p:cNvSpPr/>
          <p:nvPr/>
        </p:nvSpPr>
        <p:spPr>
          <a:xfrm>
            <a:off x="1447800" y="3200400"/>
            <a:ext cx="16764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Attitudes about Emotion</a:t>
            </a:r>
          </a:p>
        </p:txBody>
      </p:sp>
      <p:sp>
        <p:nvSpPr>
          <p:cNvPr id="5" name="Oval 4"/>
          <p:cNvSpPr/>
          <p:nvPr/>
        </p:nvSpPr>
        <p:spPr>
          <a:xfrm>
            <a:off x="3810000" y="2209800"/>
            <a:ext cx="1981200" cy="297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Emotion Socialization Behaviors</a:t>
            </a:r>
          </a:p>
        </p:txBody>
      </p:sp>
      <p:sp>
        <p:nvSpPr>
          <p:cNvPr id="6" name="Oval 5"/>
          <p:cNvSpPr/>
          <p:nvPr/>
        </p:nvSpPr>
        <p:spPr>
          <a:xfrm>
            <a:off x="6541476" y="3223846"/>
            <a:ext cx="2016369" cy="148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Child Social Competence</a:t>
            </a:r>
          </a:p>
        </p:txBody>
      </p:sp>
      <p:cxnSp>
        <p:nvCxnSpPr>
          <p:cNvPr id="8" name="Straight Arrow Connector 7"/>
          <p:cNvCxnSpPr/>
          <p:nvPr/>
        </p:nvCxnSpPr>
        <p:spPr>
          <a:xfrm>
            <a:off x="3124200" y="39243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91200" y="3924300"/>
            <a:ext cx="7502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6043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Baker et al., 2011</a:t>
            </a:r>
          </a:p>
        </p:txBody>
      </p:sp>
      <p:pic>
        <p:nvPicPr>
          <p:cNvPr id="3" name="Picture 2"/>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rot="5400000">
            <a:off x="2452511" y="671689"/>
            <a:ext cx="4086579" cy="6553202"/>
          </a:xfrm>
          <a:prstGeom prst="rect">
            <a:avLst/>
          </a:prstGeom>
          <a:noFill/>
          <a:ln w="9525">
            <a:noFill/>
            <a:miter lim="800000"/>
            <a:headEnd/>
            <a:tailEnd/>
          </a:ln>
        </p:spPr>
      </p:pic>
      <p:cxnSp>
        <p:nvCxnSpPr>
          <p:cNvPr id="10" name="Straight Connector 9"/>
          <p:cNvCxnSpPr/>
          <p:nvPr/>
        </p:nvCxnSpPr>
        <p:spPr>
          <a:xfrm>
            <a:off x="2819400" y="2667000"/>
            <a:ext cx="487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96200" y="26670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19400" y="2667000"/>
            <a:ext cx="4876800" cy="2743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7414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Baker et al., 2011</a:t>
            </a:r>
          </a:p>
        </p:txBody>
      </p:sp>
      <p:pic>
        <p:nvPicPr>
          <p:cNvPr id="3" name="Picture 2"/>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023939" y="1704975"/>
            <a:ext cx="3624261" cy="385762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257800" y="1752600"/>
            <a:ext cx="3581400" cy="3657600"/>
          </a:xfrm>
          <a:prstGeom prst="rect">
            <a:avLst/>
          </a:prstGeom>
          <a:noFill/>
          <a:ln w="9525">
            <a:noFill/>
            <a:miter lim="800000"/>
            <a:headEnd/>
            <a:tailEnd/>
          </a:ln>
        </p:spPr>
      </p:pic>
    </p:spTree>
    <p:extLst>
      <p:ext uri="{BB962C8B-B14F-4D97-AF65-F5344CB8AC3E}">
        <p14:creationId xmlns:p14="http://schemas.microsoft.com/office/powerpoint/2010/main" val="382017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rgbClr val="45AFDC"/>
        </a:solidFill>
        <a:effectLst/>
      </p:bgPr>
    </p:bg>
    <p:spTree>
      <p:nvGrpSpPr>
        <p:cNvPr id="1" name=""/>
        <p:cNvGrpSpPr/>
        <p:nvPr/>
      </p:nvGrpSpPr>
      <p:grpSpPr>
        <a:xfrm>
          <a:off x="0" y="0"/>
          <a:ext cx="0" cy="0"/>
          <a:chOff x="0" y="0"/>
          <a:chExt cx="0" cy="0"/>
        </a:xfrm>
      </p:grpSpPr>
      <p:sp>
        <p:nvSpPr>
          <p:cNvPr id="111618" name="Title 1"/>
          <p:cNvSpPr txBox="1">
            <a:spLocks noGrp="1"/>
          </p:cNvSpPr>
          <p:nvPr>
            <p:ph type="title"/>
          </p:nvPr>
        </p:nvSpPr>
        <p:spPr/>
        <p:txBody>
          <a:bodyPr/>
          <a:lstStyle/>
          <a:p>
            <a:pPr eaLnBrk="1" hangingPunct="1">
              <a:spcBef>
                <a:spcPct val="0"/>
              </a:spcBef>
              <a:spcAft>
                <a:spcPct val="0"/>
              </a:spcAft>
              <a:buClr>
                <a:srgbClr val="FFFFFF"/>
              </a:buClr>
              <a:buFont typeface="Montserrat"/>
              <a:buNone/>
            </a:pPr>
            <a:r>
              <a:rPr lang="en-US" altLang="en-US" sz="4800" b="1">
                <a:solidFill>
                  <a:srgbClr val="FFFFFF"/>
                </a:solidFill>
                <a:latin typeface="Calibri" panose="020F0502020204030204" pitchFamily="34" charset="0"/>
                <a:ea typeface="Montserrat"/>
                <a:cs typeface="Calibri" panose="020F0502020204030204" pitchFamily="34" charset="0"/>
                <a:sym typeface="Montserrat"/>
              </a:rPr>
              <a:t>What about age?</a:t>
            </a:r>
          </a:p>
        </p:txBody>
      </p:sp>
      <p:sp>
        <p:nvSpPr>
          <p:cNvPr id="4" name="Slide Number Placeholder 3">
            <a:extLst>
              <a:ext uri="{FF2B5EF4-FFF2-40B4-BE49-F238E27FC236}">
                <a16:creationId xmlns:a16="http://schemas.microsoft.com/office/drawing/2014/main" id="{70AEA41B-EED1-F44A-AE08-E0B1869AFA3A}"/>
              </a:ext>
            </a:extLst>
          </p:cNvPr>
          <p:cNvSpPr>
            <a:spLocks noGrp="1"/>
          </p:cNvSpPr>
          <p:nvPr>
            <p:ph type="sldNum" idx="10"/>
          </p:nvPr>
        </p:nvSpPr>
        <p:spPr/>
        <p:txBody>
          <a:bodyPr/>
          <a:lstStyle/>
          <a:p>
            <a:pPr eaLnBrk="1" fontAlgn="auto" hangingPunct="1">
              <a:buClr>
                <a:srgbClr val="000000"/>
              </a:buClr>
              <a:buFont typeface="Arial"/>
              <a:buNone/>
              <a:defRPr/>
            </a:pPr>
            <a:fld id="{19FC4643-1D19-46C9-9FFB-B919B6D96F98}" type="slidenum">
              <a:rPr lang="en" kern="0" smtClean="0"/>
              <a:pPr eaLnBrk="1" fontAlgn="auto" hangingPunct="1">
                <a:buClr>
                  <a:srgbClr val="000000"/>
                </a:buClr>
                <a:buFont typeface="Arial"/>
                <a:buNone/>
                <a:defRPr/>
              </a:pPr>
              <a:t>13</a:t>
            </a:fld>
            <a:endParaRPr lang="en" kern="0"/>
          </a:p>
        </p:txBody>
      </p:sp>
      <p:sp>
        <p:nvSpPr>
          <p:cNvPr id="5" name="TextBox 4">
            <a:extLst>
              <a:ext uri="{FF2B5EF4-FFF2-40B4-BE49-F238E27FC236}">
                <a16:creationId xmlns:a16="http://schemas.microsoft.com/office/drawing/2014/main" id="{1BD7E6E8-EFB0-8C46-930A-A3097CA92E6C}"/>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sp>
        <p:nvSpPr>
          <p:cNvPr id="9" name="Rectangle 8">
            <a:extLst>
              <a:ext uri="{FF2B5EF4-FFF2-40B4-BE49-F238E27FC236}">
                <a16:creationId xmlns:a16="http://schemas.microsoft.com/office/drawing/2014/main" id="{BC12B9B7-453D-9541-B94D-693B2A2784FA}"/>
              </a:ext>
            </a:extLst>
          </p:cNvPr>
          <p:cNvSpPr/>
          <p:nvPr/>
        </p:nvSpPr>
        <p:spPr>
          <a:xfrm>
            <a:off x="6186488" y="4424363"/>
            <a:ext cx="2039937" cy="8318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Externalizing problems</a:t>
            </a:r>
          </a:p>
        </p:txBody>
      </p:sp>
      <p:sp>
        <p:nvSpPr>
          <p:cNvPr id="10" name="Rectangle 9">
            <a:extLst>
              <a:ext uri="{FF2B5EF4-FFF2-40B4-BE49-F238E27FC236}">
                <a16:creationId xmlns:a16="http://schemas.microsoft.com/office/drawing/2014/main" id="{60C28E8C-297B-214B-95F9-66C5427673BB}"/>
              </a:ext>
            </a:extLst>
          </p:cNvPr>
          <p:cNvSpPr/>
          <p:nvPr/>
        </p:nvSpPr>
        <p:spPr>
          <a:xfrm>
            <a:off x="-2198688" y="4738688"/>
            <a:ext cx="2041525" cy="8318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Temporal lag</a:t>
            </a:r>
          </a:p>
        </p:txBody>
      </p:sp>
      <p:sp>
        <p:nvSpPr>
          <p:cNvPr id="11" name="Rectangle 10">
            <a:extLst>
              <a:ext uri="{FF2B5EF4-FFF2-40B4-BE49-F238E27FC236}">
                <a16:creationId xmlns:a16="http://schemas.microsoft.com/office/drawing/2014/main" id="{CFFD81BD-B521-AF47-875A-F37F8ABC5C20}"/>
              </a:ext>
            </a:extLst>
          </p:cNvPr>
          <p:cNvSpPr/>
          <p:nvPr/>
        </p:nvSpPr>
        <p:spPr>
          <a:xfrm>
            <a:off x="3551238" y="2184400"/>
            <a:ext cx="2041525" cy="8318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Age of outcome assessment</a:t>
            </a:r>
          </a:p>
        </p:txBody>
      </p:sp>
      <p:sp>
        <p:nvSpPr>
          <p:cNvPr id="12" name="Rectangle 11">
            <a:extLst>
              <a:ext uri="{FF2B5EF4-FFF2-40B4-BE49-F238E27FC236}">
                <a16:creationId xmlns:a16="http://schemas.microsoft.com/office/drawing/2014/main" id="{68DE1C7A-4F5E-A040-99BB-1EA821697B1C}"/>
              </a:ext>
            </a:extLst>
          </p:cNvPr>
          <p:cNvSpPr/>
          <p:nvPr/>
        </p:nvSpPr>
        <p:spPr>
          <a:xfrm>
            <a:off x="917575" y="4424363"/>
            <a:ext cx="2039938" cy="8318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Attachment Security</a:t>
            </a:r>
          </a:p>
        </p:txBody>
      </p:sp>
      <p:cxnSp>
        <p:nvCxnSpPr>
          <p:cNvPr id="15" name="Straight Arrow Connector 14">
            <a:extLst>
              <a:ext uri="{FF2B5EF4-FFF2-40B4-BE49-F238E27FC236}">
                <a16:creationId xmlns:a16="http://schemas.microsoft.com/office/drawing/2014/main" id="{73C010B6-D643-1F42-B37C-14CBEABDA57B}"/>
              </a:ext>
            </a:extLst>
          </p:cNvPr>
          <p:cNvCxnSpPr>
            <a:cxnSpLocks/>
            <a:stCxn id="12" idx="3"/>
            <a:endCxn id="9" idx="1"/>
          </p:cNvCxnSpPr>
          <p:nvPr/>
        </p:nvCxnSpPr>
        <p:spPr>
          <a:xfrm>
            <a:off x="2957513" y="4840288"/>
            <a:ext cx="322897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F123976A-AEEF-2D4D-9861-BDBDEA48E8D6}"/>
              </a:ext>
            </a:extLst>
          </p:cNvPr>
          <p:cNvCxnSpPr>
            <a:cxnSpLocks/>
            <a:stCxn id="11" idx="2"/>
          </p:cNvCxnSpPr>
          <p:nvPr/>
        </p:nvCxnSpPr>
        <p:spPr>
          <a:xfrm>
            <a:off x="4572000" y="3016250"/>
            <a:ext cx="0" cy="18240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Plus 16">
            <a:extLst>
              <a:ext uri="{FF2B5EF4-FFF2-40B4-BE49-F238E27FC236}">
                <a16:creationId xmlns:a16="http://schemas.microsoft.com/office/drawing/2014/main" id="{1384F898-ECC1-4A45-9CC4-C739AE1E5716}"/>
              </a:ext>
            </a:extLst>
          </p:cNvPr>
          <p:cNvSpPr/>
          <p:nvPr/>
        </p:nvSpPr>
        <p:spPr>
          <a:xfrm>
            <a:off x="4159250" y="3465513"/>
            <a:ext cx="825500" cy="831850"/>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400" kern="0">
              <a:solidFill>
                <a:srgbClr val="FFFFFF"/>
              </a:solidFill>
              <a:sym typeface="Arial"/>
            </a:endParaRPr>
          </a:p>
        </p:txBody>
      </p:sp>
    </p:spTree>
    <p:extLst>
      <p:ext uri="{BB962C8B-B14F-4D97-AF65-F5344CB8AC3E}">
        <p14:creationId xmlns:p14="http://schemas.microsoft.com/office/powerpoint/2010/main" val="35262941"/>
      </p:ext>
    </p:extLst>
  </p:cSld>
  <p:clrMapOvr>
    <a:overrideClrMapping bg1="lt1" tx1="dk1" bg2="dk2" tx2="lt2" accent1="accent1" accent2="accent2" accent3="accent3" accent4="accent4" accent5="accent5" accent6="accent6" hlink="hlink" folHlink="folHlink"/>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rgbClr val="45AFDC"/>
        </a:solidFill>
        <a:effectLst/>
      </p:bgPr>
    </p:bg>
    <p:spTree>
      <p:nvGrpSpPr>
        <p:cNvPr id="1" name=""/>
        <p:cNvGrpSpPr/>
        <p:nvPr/>
      </p:nvGrpSpPr>
      <p:grpSpPr>
        <a:xfrm>
          <a:off x="0" y="0"/>
          <a:ext cx="0" cy="0"/>
          <a:chOff x="0" y="0"/>
          <a:chExt cx="0" cy="0"/>
        </a:xfrm>
      </p:grpSpPr>
      <p:sp>
        <p:nvSpPr>
          <p:cNvPr id="113666" name="Title 1"/>
          <p:cNvSpPr txBox="1">
            <a:spLocks noGrp="1"/>
          </p:cNvSpPr>
          <p:nvPr>
            <p:ph type="title"/>
          </p:nvPr>
        </p:nvSpPr>
        <p:spPr/>
        <p:txBody>
          <a:bodyPr/>
          <a:lstStyle/>
          <a:p>
            <a:pPr eaLnBrk="1" hangingPunct="1">
              <a:spcBef>
                <a:spcPct val="0"/>
              </a:spcBef>
              <a:spcAft>
                <a:spcPct val="0"/>
              </a:spcAft>
              <a:buClr>
                <a:srgbClr val="FFFFFF"/>
              </a:buClr>
              <a:buFont typeface="Montserrat"/>
              <a:buNone/>
            </a:pPr>
            <a:r>
              <a:rPr lang="en-US" altLang="en-US" sz="4800" b="1">
                <a:solidFill>
                  <a:srgbClr val="FFFFFF"/>
                </a:solidFill>
                <a:latin typeface="Calibri" panose="020F0502020204030204" pitchFamily="34" charset="0"/>
                <a:ea typeface="Montserrat"/>
                <a:cs typeface="Calibri" panose="020F0502020204030204" pitchFamily="34" charset="0"/>
                <a:sym typeface="Montserrat"/>
              </a:rPr>
              <a:t>What about age?</a:t>
            </a:r>
          </a:p>
        </p:txBody>
      </p:sp>
      <p:sp>
        <p:nvSpPr>
          <p:cNvPr id="4" name="Slide Number Placeholder 3">
            <a:extLst>
              <a:ext uri="{FF2B5EF4-FFF2-40B4-BE49-F238E27FC236}">
                <a16:creationId xmlns:a16="http://schemas.microsoft.com/office/drawing/2014/main" id="{70AEA41B-EED1-F44A-AE08-E0B1869AFA3A}"/>
              </a:ext>
            </a:extLst>
          </p:cNvPr>
          <p:cNvSpPr>
            <a:spLocks noGrp="1"/>
          </p:cNvSpPr>
          <p:nvPr>
            <p:ph type="sldNum" idx="10"/>
          </p:nvPr>
        </p:nvSpPr>
        <p:spPr/>
        <p:txBody>
          <a:bodyPr/>
          <a:lstStyle/>
          <a:p>
            <a:pPr eaLnBrk="1" fontAlgn="auto" hangingPunct="1">
              <a:buClr>
                <a:srgbClr val="000000"/>
              </a:buClr>
              <a:buFont typeface="Arial"/>
              <a:buNone/>
              <a:defRPr/>
            </a:pPr>
            <a:fld id="{85A92549-04C0-4BB2-8CEE-412B47EF10C6}" type="slidenum">
              <a:rPr lang="en" kern="0" smtClean="0"/>
              <a:pPr eaLnBrk="1" fontAlgn="auto" hangingPunct="1">
                <a:buClr>
                  <a:srgbClr val="000000"/>
                </a:buClr>
                <a:buFont typeface="Arial"/>
                <a:buNone/>
                <a:defRPr/>
              </a:pPr>
              <a:t>14</a:t>
            </a:fld>
            <a:endParaRPr lang="en" kern="0"/>
          </a:p>
        </p:txBody>
      </p:sp>
      <p:sp>
        <p:nvSpPr>
          <p:cNvPr id="5" name="TextBox 4">
            <a:extLst>
              <a:ext uri="{FF2B5EF4-FFF2-40B4-BE49-F238E27FC236}">
                <a16:creationId xmlns:a16="http://schemas.microsoft.com/office/drawing/2014/main" id="{1BD7E6E8-EFB0-8C46-930A-A3097CA92E6C}"/>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id="{60C28E8C-297B-214B-95F9-66C5427673BB}"/>
              </a:ext>
            </a:extLst>
          </p:cNvPr>
          <p:cNvSpPr/>
          <p:nvPr/>
        </p:nvSpPr>
        <p:spPr>
          <a:xfrm>
            <a:off x="3551238" y="2184400"/>
            <a:ext cx="2041525" cy="8318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Temporal lag</a:t>
            </a:r>
          </a:p>
        </p:txBody>
      </p:sp>
      <p:sp>
        <p:nvSpPr>
          <p:cNvPr id="11" name="Rectangle 10">
            <a:extLst>
              <a:ext uri="{FF2B5EF4-FFF2-40B4-BE49-F238E27FC236}">
                <a16:creationId xmlns:a16="http://schemas.microsoft.com/office/drawing/2014/main" id="{CFFD81BD-B521-AF47-875A-F37F8ABC5C20}"/>
              </a:ext>
            </a:extLst>
          </p:cNvPr>
          <p:cNvSpPr/>
          <p:nvPr/>
        </p:nvSpPr>
        <p:spPr>
          <a:xfrm>
            <a:off x="6186488" y="4424363"/>
            <a:ext cx="2039937" cy="8318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Any association</a:t>
            </a:r>
          </a:p>
        </p:txBody>
      </p:sp>
      <p:sp>
        <p:nvSpPr>
          <p:cNvPr id="12" name="Rectangle 11">
            <a:extLst>
              <a:ext uri="{FF2B5EF4-FFF2-40B4-BE49-F238E27FC236}">
                <a16:creationId xmlns:a16="http://schemas.microsoft.com/office/drawing/2014/main" id="{68DE1C7A-4F5E-A040-99BB-1EA821697B1C}"/>
              </a:ext>
            </a:extLst>
          </p:cNvPr>
          <p:cNvSpPr/>
          <p:nvPr/>
        </p:nvSpPr>
        <p:spPr>
          <a:xfrm>
            <a:off x="917575" y="4424363"/>
            <a:ext cx="2039938" cy="8318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en-US" sz="1800" kern="0" dirty="0">
                <a:solidFill>
                  <a:srgbClr val="000000"/>
                </a:solidFill>
                <a:latin typeface="Calibri" panose="020F0502020204030204" pitchFamily="34" charset="0"/>
                <a:cs typeface="Calibri" panose="020F0502020204030204" pitchFamily="34" charset="0"/>
                <a:sym typeface="Arial"/>
              </a:rPr>
              <a:t>Attachment Security</a:t>
            </a:r>
          </a:p>
        </p:txBody>
      </p:sp>
      <p:cxnSp>
        <p:nvCxnSpPr>
          <p:cNvPr id="15" name="Straight Arrow Connector 14">
            <a:extLst>
              <a:ext uri="{FF2B5EF4-FFF2-40B4-BE49-F238E27FC236}">
                <a16:creationId xmlns:a16="http://schemas.microsoft.com/office/drawing/2014/main" id="{73C010B6-D643-1F42-B37C-14CBEABDA57B}"/>
              </a:ext>
            </a:extLst>
          </p:cNvPr>
          <p:cNvCxnSpPr>
            <a:cxnSpLocks/>
            <a:stCxn id="12" idx="3"/>
          </p:cNvCxnSpPr>
          <p:nvPr/>
        </p:nvCxnSpPr>
        <p:spPr>
          <a:xfrm>
            <a:off x="2957513" y="4840288"/>
            <a:ext cx="322897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F123976A-AEEF-2D4D-9861-BDBDEA48E8D6}"/>
              </a:ext>
            </a:extLst>
          </p:cNvPr>
          <p:cNvCxnSpPr>
            <a:cxnSpLocks/>
          </p:cNvCxnSpPr>
          <p:nvPr/>
        </p:nvCxnSpPr>
        <p:spPr>
          <a:xfrm>
            <a:off x="4572000" y="3016250"/>
            <a:ext cx="0" cy="18240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Multiply 13">
            <a:extLst>
              <a:ext uri="{FF2B5EF4-FFF2-40B4-BE49-F238E27FC236}">
                <a16:creationId xmlns:a16="http://schemas.microsoft.com/office/drawing/2014/main" id="{652AD79A-F38E-4F45-B401-204A9604A41A}"/>
              </a:ext>
            </a:extLst>
          </p:cNvPr>
          <p:cNvSpPr/>
          <p:nvPr/>
        </p:nvSpPr>
        <p:spPr>
          <a:xfrm>
            <a:off x="3984625" y="3429000"/>
            <a:ext cx="1174750" cy="677863"/>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400" kern="0">
              <a:solidFill>
                <a:srgbClr val="FFFFFF"/>
              </a:solidFill>
              <a:sym typeface="Arial"/>
            </a:endParaRPr>
          </a:p>
        </p:txBody>
      </p:sp>
    </p:spTree>
    <p:extLst>
      <p:ext uri="{BB962C8B-B14F-4D97-AF65-F5344CB8AC3E}">
        <p14:creationId xmlns:p14="http://schemas.microsoft.com/office/powerpoint/2010/main" val="2660341268"/>
      </p:ext>
    </p:extLst>
  </p:cSld>
  <p:clrMapOvr>
    <a:overrideClrMapping bg1="lt1" tx1="dk1" bg2="dk2" tx2="lt2" accent1="accent1" accent2="accent2" accent3="accent3" accent4="accent4" accent5="accent5" accent6="accent6" hlink="hlink" folHlink="folHlink"/>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rgbClr val="45AFDC"/>
        </a:solidFill>
        <a:effectLst/>
      </p:bgPr>
    </p:bg>
    <p:spTree>
      <p:nvGrpSpPr>
        <p:cNvPr id="1" name=""/>
        <p:cNvGrpSpPr/>
        <p:nvPr/>
      </p:nvGrpSpPr>
      <p:grpSpPr>
        <a:xfrm>
          <a:off x="0" y="0"/>
          <a:ext cx="0" cy="0"/>
          <a:chOff x="0" y="0"/>
          <a:chExt cx="0" cy="0"/>
        </a:xfrm>
      </p:grpSpPr>
      <p:sp>
        <p:nvSpPr>
          <p:cNvPr id="115714" name="Title 1"/>
          <p:cNvSpPr txBox="1">
            <a:spLocks noGrp="1"/>
          </p:cNvSpPr>
          <p:nvPr>
            <p:ph type="title"/>
          </p:nvPr>
        </p:nvSpPr>
        <p:spPr/>
        <p:txBody>
          <a:bodyPr/>
          <a:lstStyle/>
          <a:p>
            <a:pPr eaLnBrk="1" hangingPunct="1">
              <a:spcBef>
                <a:spcPct val="0"/>
              </a:spcBef>
              <a:spcAft>
                <a:spcPct val="0"/>
              </a:spcAft>
              <a:buClr>
                <a:srgbClr val="FFFFFF"/>
              </a:buClr>
              <a:buFont typeface="Montserrat"/>
              <a:buNone/>
            </a:pPr>
            <a:r>
              <a:rPr lang="en-US" altLang="en-US" sz="4800" b="1">
                <a:solidFill>
                  <a:srgbClr val="FFFFFF"/>
                </a:solidFill>
                <a:latin typeface="Calibri" panose="020F0502020204030204" pitchFamily="34" charset="0"/>
                <a:ea typeface="Montserrat"/>
                <a:cs typeface="Calibri" panose="020F0502020204030204" pitchFamily="34" charset="0"/>
                <a:sym typeface="Montserrat"/>
              </a:rPr>
              <a:t>Other possible factors???</a:t>
            </a:r>
          </a:p>
        </p:txBody>
      </p:sp>
      <p:sp>
        <p:nvSpPr>
          <p:cNvPr id="4" name="Slide Number Placeholder 3">
            <a:extLst>
              <a:ext uri="{FF2B5EF4-FFF2-40B4-BE49-F238E27FC236}">
                <a16:creationId xmlns:a16="http://schemas.microsoft.com/office/drawing/2014/main" id="{3FDD4334-00AB-6948-AA50-DB9190BFC1E6}"/>
              </a:ext>
            </a:extLst>
          </p:cNvPr>
          <p:cNvSpPr>
            <a:spLocks noGrp="1"/>
          </p:cNvSpPr>
          <p:nvPr>
            <p:ph type="sldNum" idx="10"/>
          </p:nvPr>
        </p:nvSpPr>
        <p:spPr/>
        <p:txBody>
          <a:bodyPr/>
          <a:lstStyle/>
          <a:p>
            <a:pPr eaLnBrk="1" fontAlgn="auto" hangingPunct="1">
              <a:buClr>
                <a:srgbClr val="000000"/>
              </a:buClr>
              <a:buFont typeface="Arial"/>
              <a:buNone/>
              <a:defRPr/>
            </a:pPr>
            <a:fld id="{909CEC85-79AE-4CB1-9668-953877438BB6}" type="slidenum">
              <a:rPr lang="en" kern="0" smtClean="0"/>
              <a:pPr eaLnBrk="1" fontAlgn="auto" hangingPunct="1">
                <a:buClr>
                  <a:srgbClr val="000000"/>
                </a:buClr>
                <a:buFont typeface="Arial"/>
                <a:buNone/>
                <a:defRPr/>
              </a:pPr>
              <a:t>15</a:t>
            </a:fld>
            <a:endParaRPr lang="en" kern="0"/>
          </a:p>
        </p:txBody>
      </p:sp>
      <p:pic>
        <p:nvPicPr>
          <p:cNvPr id="11571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0" y="2038350"/>
            <a:ext cx="3665538"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6" descr="A picture containing diagram&#10;&#10;Description automatically generate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87475" y="2038350"/>
            <a:ext cx="15525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8" descr="A picture containing text&#10;&#10;Description automatically generate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90900" y="5527675"/>
            <a:ext cx="3011488"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6FEFEE5-0EB2-E74E-BA86-B8365691455B}"/>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48984201"/>
      </p:ext>
    </p:extLst>
  </p:cSld>
  <p:clrMapOvr>
    <a:overrideClrMapping bg1="lt1" tx1="dk1" bg2="dk2" tx2="lt2" accent1="accent1" accent2="accent2" accent3="accent3" accent4="accent4" accent5="accent5" accent6="accent6" hlink="hlink" folHlink="folHlink"/>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rgbClr val="45AFDC"/>
        </a:solidFill>
        <a:effectLst/>
      </p:bgPr>
    </p:bg>
    <p:spTree>
      <p:nvGrpSpPr>
        <p:cNvPr id="1" name=""/>
        <p:cNvGrpSpPr/>
        <p:nvPr/>
      </p:nvGrpSpPr>
      <p:grpSpPr>
        <a:xfrm>
          <a:off x="0" y="0"/>
          <a:ext cx="0" cy="0"/>
          <a:chOff x="0" y="0"/>
          <a:chExt cx="0" cy="0"/>
        </a:xfrm>
      </p:grpSpPr>
      <p:sp>
        <p:nvSpPr>
          <p:cNvPr id="117762" name="Title 1"/>
          <p:cNvSpPr txBox="1">
            <a:spLocks noGrp="1"/>
          </p:cNvSpPr>
          <p:nvPr>
            <p:ph type="title"/>
          </p:nvPr>
        </p:nvSpPr>
        <p:spPr/>
        <p:txBody>
          <a:bodyPr/>
          <a:lstStyle/>
          <a:p>
            <a:pPr eaLnBrk="1" hangingPunct="1">
              <a:spcBef>
                <a:spcPct val="0"/>
              </a:spcBef>
              <a:spcAft>
                <a:spcPct val="0"/>
              </a:spcAft>
              <a:buClr>
                <a:srgbClr val="FFFFFF"/>
              </a:buClr>
              <a:buFont typeface="Montserrat"/>
              <a:buNone/>
            </a:pPr>
            <a:r>
              <a:rPr lang="en-US" altLang="en-US" sz="4800" b="1">
                <a:solidFill>
                  <a:srgbClr val="FFFFFF"/>
                </a:solidFill>
                <a:latin typeface="Calibri" panose="020F0502020204030204" pitchFamily="34" charset="0"/>
                <a:ea typeface="Montserrat"/>
                <a:cs typeface="Calibri" panose="020F0502020204030204" pitchFamily="34" charset="0"/>
                <a:sym typeface="Montserrat"/>
              </a:rPr>
              <a:t>Other possible factors???</a:t>
            </a:r>
          </a:p>
        </p:txBody>
      </p:sp>
      <p:sp>
        <p:nvSpPr>
          <p:cNvPr id="4" name="Slide Number Placeholder 3">
            <a:extLst>
              <a:ext uri="{FF2B5EF4-FFF2-40B4-BE49-F238E27FC236}">
                <a16:creationId xmlns:a16="http://schemas.microsoft.com/office/drawing/2014/main" id="{3FDD4334-00AB-6948-AA50-DB9190BFC1E6}"/>
              </a:ext>
            </a:extLst>
          </p:cNvPr>
          <p:cNvSpPr>
            <a:spLocks noGrp="1"/>
          </p:cNvSpPr>
          <p:nvPr>
            <p:ph type="sldNum" idx="10"/>
          </p:nvPr>
        </p:nvSpPr>
        <p:spPr/>
        <p:txBody>
          <a:bodyPr/>
          <a:lstStyle/>
          <a:p>
            <a:pPr eaLnBrk="1" fontAlgn="auto" hangingPunct="1">
              <a:buClr>
                <a:srgbClr val="000000"/>
              </a:buClr>
              <a:buFont typeface="Arial"/>
              <a:buNone/>
              <a:defRPr/>
            </a:pPr>
            <a:fld id="{FE00819F-BAAB-41B2-B9C9-86251A9334C1}" type="slidenum">
              <a:rPr lang="en" kern="0" smtClean="0"/>
              <a:pPr eaLnBrk="1" fontAlgn="auto" hangingPunct="1">
                <a:buClr>
                  <a:srgbClr val="000000"/>
                </a:buClr>
                <a:buFont typeface="Arial"/>
                <a:buNone/>
                <a:defRPr/>
              </a:pPr>
              <a:t>16</a:t>
            </a:fld>
            <a:endParaRPr lang="en" kern="0"/>
          </a:p>
        </p:txBody>
      </p:sp>
      <p:pic>
        <p:nvPicPr>
          <p:cNvPr id="117764" name="Picture 2"/>
          <p:cNvPicPr>
            <a:picLocks noChangeAspect="1"/>
          </p:cNvPicPr>
          <p:nvPr/>
        </p:nvPicPr>
        <p:blipFill>
          <a:blip r:embed="rId4">
            <a:extLst>
              <a:ext uri="{28A0092B-C50C-407E-A947-70E740481C1C}">
                <a14:useLocalDpi xmlns:a14="http://schemas.microsoft.com/office/drawing/2010/main" val="0"/>
              </a:ext>
            </a:extLst>
          </a:blip>
          <a:srcRect t="4539" b="4407"/>
          <a:stretch>
            <a:fillRect/>
          </a:stretch>
        </p:blipFill>
        <p:spPr bwMode="auto">
          <a:xfrm>
            <a:off x="1935163" y="2366963"/>
            <a:ext cx="52736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5"/>
          <p:cNvPicPr>
            <a:picLocks noChangeAspect="1"/>
          </p:cNvPicPr>
          <p:nvPr/>
        </p:nvPicPr>
        <p:blipFill>
          <a:blip r:embed="rId5">
            <a:extLst>
              <a:ext uri="{28A0092B-C50C-407E-A947-70E740481C1C}">
                <a14:useLocalDpi xmlns:a14="http://schemas.microsoft.com/office/drawing/2010/main" val="0"/>
              </a:ext>
            </a:extLst>
          </a:blip>
          <a:srcRect l="14807" r="8708"/>
          <a:stretch>
            <a:fillRect/>
          </a:stretch>
        </p:blipFill>
        <p:spPr bwMode="auto">
          <a:xfrm>
            <a:off x="3462338" y="5437188"/>
            <a:ext cx="334962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166FA7F-490A-A448-A439-ABD63B146261}"/>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085037310"/>
      </p:ext>
    </p:extLst>
  </p:cSld>
  <p:clrMapOvr>
    <a:overrideClrMapping bg1="lt1" tx1="dk1" bg2="dk2" tx2="lt2" accent1="accent1" accent2="accent2" accent3="accent3" accent4="accent4" accent5="accent5" accent6="accent6" hlink="hlink" folHlink="folHlink"/>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119810" name="Title 1"/>
          <p:cNvSpPr txBox="1">
            <a:spLocks noGrp="1"/>
          </p:cNvSpPr>
          <p:nvPr>
            <p:ph type="title"/>
          </p:nvPr>
        </p:nvSpPr>
        <p:spPr>
          <a:xfrm>
            <a:off x="344156" y="93438"/>
            <a:ext cx="8229600" cy="1429200"/>
          </a:xfrm>
        </p:spPr>
        <p:txBody>
          <a:bodyPr>
            <a:normAutofit/>
          </a:bodyPr>
          <a:lstStyle/>
          <a:p>
            <a:pPr eaLnBrk="1" hangingPunct="1">
              <a:spcBef>
                <a:spcPct val="0"/>
              </a:spcBef>
              <a:spcAft>
                <a:spcPct val="0"/>
              </a:spcAft>
              <a:buClr>
                <a:srgbClr val="FFFFFF"/>
              </a:buClr>
              <a:buFont typeface="Montserrat"/>
              <a:buNone/>
            </a:pPr>
            <a:r>
              <a:rPr lang="en-US" altLang="en-US" sz="4800" b="1" dirty="0">
                <a:solidFill>
                  <a:srgbClr val="FFC000"/>
                </a:solidFill>
                <a:latin typeface="Calibri" panose="020F0502020204030204" pitchFamily="34" charset="0"/>
                <a:ea typeface="Montserrat"/>
                <a:cs typeface="Calibri" panose="020F0502020204030204" pitchFamily="34" charset="0"/>
                <a:sym typeface="Montserrat"/>
              </a:rPr>
              <a:t>What about insecurity?</a:t>
            </a:r>
          </a:p>
        </p:txBody>
      </p:sp>
      <p:sp>
        <p:nvSpPr>
          <p:cNvPr id="4" name="Slide Number Placeholder 3">
            <a:extLst>
              <a:ext uri="{FF2B5EF4-FFF2-40B4-BE49-F238E27FC236}">
                <a16:creationId xmlns:a16="http://schemas.microsoft.com/office/drawing/2014/main" id="{3FDD4334-00AB-6948-AA50-DB9190BFC1E6}"/>
              </a:ext>
            </a:extLst>
          </p:cNvPr>
          <p:cNvSpPr>
            <a:spLocks noGrp="1"/>
          </p:cNvSpPr>
          <p:nvPr>
            <p:ph type="sldNum" idx="10"/>
          </p:nvPr>
        </p:nvSpPr>
        <p:spPr/>
        <p:txBody>
          <a:bodyPr/>
          <a:lstStyle/>
          <a:p>
            <a:pPr eaLnBrk="1" fontAlgn="auto" hangingPunct="1">
              <a:buClr>
                <a:srgbClr val="000000"/>
              </a:buClr>
              <a:buFont typeface="Arial"/>
              <a:buNone/>
              <a:defRPr/>
            </a:pPr>
            <a:fld id="{0B5EF9E5-0934-437F-84BD-3C181A10F8DF}" type="slidenum">
              <a:rPr lang="en" kern="0" smtClean="0"/>
              <a:pPr eaLnBrk="1" fontAlgn="auto" hangingPunct="1">
                <a:buClr>
                  <a:srgbClr val="000000"/>
                </a:buClr>
                <a:buFont typeface="Arial"/>
                <a:buNone/>
                <a:defRPr/>
              </a:pPr>
              <a:t>17</a:t>
            </a:fld>
            <a:endParaRPr lang="en" kern="0"/>
          </a:p>
        </p:txBody>
      </p:sp>
      <p:pic>
        <p:nvPicPr>
          <p:cNvPr id="11981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2179638"/>
            <a:ext cx="64389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050D4D4-F17B-FD42-BF96-0E647ED2D61E}"/>
              </a:ext>
            </a:extLst>
          </p:cNvPr>
          <p:cNvSpPr/>
          <p:nvPr/>
        </p:nvSpPr>
        <p:spPr>
          <a:xfrm>
            <a:off x="2176463" y="2787650"/>
            <a:ext cx="1268412" cy="3683000"/>
          </a:xfrm>
          <a:prstGeom prst="rect">
            <a:avLst/>
          </a:prstGeom>
          <a:solidFill>
            <a:schemeClr val="tx2">
              <a:lumMod val="75000"/>
              <a:alpha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400" kern="0">
              <a:solidFill>
                <a:srgbClr val="FFFFFF"/>
              </a:solidFill>
              <a:sym typeface="Arial"/>
            </a:endParaRPr>
          </a:p>
        </p:txBody>
      </p:sp>
      <p:sp>
        <p:nvSpPr>
          <p:cNvPr id="9" name="Rectangle 8">
            <a:extLst>
              <a:ext uri="{FF2B5EF4-FFF2-40B4-BE49-F238E27FC236}">
                <a16:creationId xmlns:a16="http://schemas.microsoft.com/office/drawing/2014/main" id="{07CBCD89-61BB-B843-983B-1E704D6BEEFF}"/>
              </a:ext>
            </a:extLst>
          </p:cNvPr>
          <p:cNvSpPr/>
          <p:nvPr/>
        </p:nvSpPr>
        <p:spPr>
          <a:xfrm>
            <a:off x="3444875" y="2787650"/>
            <a:ext cx="4033838" cy="3802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sz="1400" kern="0">
              <a:solidFill>
                <a:srgbClr val="FFFFFF"/>
              </a:solidFill>
              <a:sym typeface="Arial"/>
            </a:endParaRPr>
          </a:p>
        </p:txBody>
      </p:sp>
      <p:sp>
        <p:nvSpPr>
          <p:cNvPr id="10" name="TextBox 9">
            <a:extLst>
              <a:ext uri="{FF2B5EF4-FFF2-40B4-BE49-F238E27FC236}">
                <a16:creationId xmlns:a16="http://schemas.microsoft.com/office/drawing/2014/main" id="{FCB9AD4C-311A-8544-B7A7-4966996E83D5}"/>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607196800"/>
      </p:ext>
    </p:extLst>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F6EC-889C-4D88-889C-EB1E4C55E69A}"/>
              </a:ext>
            </a:extLst>
          </p:cNvPr>
          <p:cNvSpPr>
            <a:spLocks noGrp="1"/>
          </p:cNvSpPr>
          <p:nvPr>
            <p:ph type="title"/>
          </p:nvPr>
        </p:nvSpPr>
        <p:spPr>
          <a:xfrm>
            <a:off x="457200" y="304800"/>
            <a:ext cx="8229600" cy="1429200"/>
          </a:xfrm>
        </p:spPr>
        <p:txBody>
          <a:bodyPr/>
          <a:lstStyle/>
          <a:p>
            <a:r>
              <a:rPr lang="en-US" dirty="0"/>
              <a:t>Security effects…moderated</a:t>
            </a:r>
          </a:p>
        </p:txBody>
      </p:sp>
      <p:sp>
        <p:nvSpPr>
          <p:cNvPr id="3" name="Text Placeholder 2">
            <a:extLst>
              <a:ext uri="{FF2B5EF4-FFF2-40B4-BE49-F238E27FC236}">
                <a16:creationId xmlns:a16="http://schemas.microsoft.com/office/drawing/2014/main" id="{5B2938A4-978A-47C8-871E-967C20375CD6}"/>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FF26A9F9-18AE-4708-87BF-396FFED2509B}"/>
              </a:ext>
            </a:extLst>
          </p:cNvPr>
          <p:cNvPicPr>
            <a:picLocks noChangeAspect="1"/>
          </p:cNvPicPr>
          <p:nvPr/>
        </p:nvPicPr>
        <p:blipFill rotWithShape="1">
          <a:blip r:embed="rId2"/>
          <a:srcRect b="21469"/>
          <a:stretch/>
        </p:blipFill>
        <p:spPr>
          <a:xfrm>
            <a:off x="2514600" y="1524000"/>
            <a:ext cx="6438900" cy="5243513"/>
          </a:xfrm>
          <a:prstGeom prst="rect">
            <a:avLst/>
          </a:prstGeom>
        </p:spPr>
      </p:pic>
    </p:spTree>
    <p:extLst>
      <p:ext uri="{BB962C8B-B14F-4D97-AF65-F5344CB8AC3E}">
        <p14:creationId xmlns:p14="http://schemas.microsoft.com/office/powerpoint/2010/main" val="47615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45AFDC"/>
        </a:solidFill>
        <a:effectLst/>
      </p:bgPr>
    </p:bg>
    <p:spTree>
      <p:nvGrpSpPr>
        <p:cNvPr id="1" name=""/>
        <p:cNvGrpSpPr/>
        <p:nvPr/>
      </p:nvGrpSpPr>
      <p:grpSpPr>
        <a:xfrm>
          <a:off x="0" y="0"/>
          <a:ext cx="0" cy="0"/>
          <a:chOff x="0" y="0"/>
          <a:chExt cx="0" cy="0"/>
        </a:xfrm>
      </p:grpSpPr>
      <p:sp>
        <p:nvSpPr>
          <p:cNvPr id="123906" name="Title 1"/>
          <p:cNvSpPr txBox="1">
            <a:spLocks noGrp="1"/>
          </p:cNvSpPr>
          <p:nvPr>
            <p:ph type="title"/>
          </p:nvPr>
        </p:nvSpPr>
        <p:spPr/>
        <p:txBody>
          <a:bodyPr/>
          <a:lstStyle/>
          <a:p>
            <a:pPr eaLnBrk="1" hangingPunct="1">
              <a:spcBef>
                <a:spcPct val="0"/>
              </a:spcBef>
              <a:spcAft>
                <a:spcPct val="0"/>
              </a:spcAft>
              <a:buClr>
                <a:srgbClr val="FFFFFF"/>
              </a:buClr>
              <a:buFont typeface="Montserrat"/>
              <a:buNone/>
            </a:pPr>
            <a:r>
              <a:rPr lang="en-US" altLang="en-US" sz="4800" b="1">
                <a:solidFill>
                  <a:srgbClr val="FFFFFF"/>
                </a:solidFill>
                <a:latin typeface="Calibri" panose="020F0502020204030204" pitchFamily="34" charset="0"/>
                <a:ea typeface="Montserrat"/>
                <a:cs typeface="Calibri" panose="020F0502020204030204" pitchFamily="34" charset="0"/>
                <a:sym typeface="Montserrat"/>
              </a:rPr>
              <a:t>Overall</a:t>
            </a:r>
          </a:p>
        </p:txBody>
      </p:sp>
      <p:sp>
        <p:nvSpPr>
          <p:cNvPr id="123907" name="Text Placeholder 2"/>
          <p:cNvSpPr txBox="1">
            <a:spLocks noGrp="1"/>
          </p:cNvSpPr>
          <p:nvPr>
            <p:ph type="body" idx="1"/>
          </p:nvPr>
        </p:nvSpPr>
        <p:spPr/>
        <p:txBody>
          <a:bodyPr>
            <a:normAutofit lnSpcReduction="10000"/>
          </a:bodyPr>
          <a:lstStyle/>
          <a:p>
            <a:pPr eaLnBrk="1" hangingPunct="1">
              <a:spcAft>
                <a:spcPct val="0"/>
              </a:spcAft>
              <a:buClr>
                <a:srgbClr val="FFFFFF"/>
              </a:buClr>
              <a:buFont typeface="Open Sans" panose="020B0606030504020204" pitchFamily="34" charset="0"/>
              <a:buChar char="○"/>
            </a:pPr>
            <a:r>
              <a:rPr lang="en-US" altLang="en-US" sz="2800">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rPr>
              <a:t>Early attachment security:</a:t>
            </a:r>
          </a:p>
          <a:p>
            <a:pPr lvl="1" eaLnBrk="1" hangingPunct="1">
              <a:spcBef>
                <a:spcPct val="0"/>
              </a:spcBef>
              <a:spcAft>
                <a:spcPct val="0"/>
              </a:spcAft>
              <a:buClr>
                <a:srgbClr val="FFFFFF"/>
              </a:buClr>
              <a:buFont typeface="Open Sans" panose="020B0606030504020204" pitchFamily="34" charset="0"/>
              <a:buChar char="●"/>
            </a:pPr>
            <a:r>
              <a:rPr lang="en-US" altLang="en-US" sz="2400">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rPr>
              <a:t>is </a:t>
            </a:r>
            <a:r>
              <a:rPr lang="en-US" altLang="en-US" sz="2400" i="1">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rPr>
              <a:t>only weakly </a:t>
            </a:r>
            <a:r>
              <a:rPr lang="en-US" altLang="en-US" sz="2400">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rPr>
              <a:t>associated with infant temperament</a:t>
            </a:r>
          </a:p>
          <a:p>
            <a:pPr lvl="1" eaLnBrk="1" hangingPunct="1">
              <a:spcBef>
                <a:spcPct val="0"/>
              </a:spcBef>
              <a:spcAft>
                <a:spcPct val="0"/>
              </a:spcAft>
              <a:buClr>
                <a:srgbClr val="FFFFFF"/>
              </a:buClr>
              <a:buFont typeface="Open Sans" panose="020B0606030504020204" pitchFamily="34" charset="0"/>
              <a:buChar char="●"/>
            </a:pPr>
            <a:r>
              <a:rPr lang="en-US" altLang="en-US" sz="2400">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rPr>
              <a:t>has lasting significance for children’s socioemotional adjustment</a:t>
            </a:r>
          </a:p>
          <a:p>
            <a:pPr lvl="1" eaLnBrk="1" hangingPunct="1">
              <a:spcBef>
                <a:spcPct val="0"/>
              </a:spcBef>
              <a:spcAft>
                <a:spcPct val="0"/>
              </a:spcAft>
              <a:buClr>
                <a:srgbClr val="FFFFFF"/>
              </a:buClr>
              <a:buFont typeface="Open Sans" panose="020B0606030504020204" pitchFamily="34" charset="0"/>
              <a:buChar char="●"/>
            </a:pPr>
            <a:r>
              <a:rPr lang="en-US" altLang="en-US" sz="2400">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rPr>
              <a:t>More strongly related to social competence and externalizing problems than internalizing problems</a:t>
            </a:r>
          </a:p>
          <a:p>
            <a:pPr eaLnBrk="1" hangingPunct="1">
              <a:spcAft>
                <a:spcPct val="0"/>
              </a:spcAft>
              <a:buClr>
                <a:srgbClr val="FFFFFF"/>
              </a:buClr>
              <a:buFont typeface="Open Sans" panose="020B0606030504020204" pitchFamily="34" charset="0"/>
              <a:buChar char="○"/>
            </a:pPr>
            <a:r>
              <a:rPr lang="en-US" altLang="en-US" sz="2800">
                <a:solidFill>
                  <a:srgbClr val="FFFFFF"/>
                </a:solidFill>
                <a:latin typeface="Calibri" panose="020F0502020204030204" pitchFamily="34" charset="0"/>
                <a:ea typeface="Open Sans" panose="020B0606030504020204" pitchFamily="34" charset="0"/>
                <a:cs typeface="Calibri" panose="020F0502020204030204" pitchFamily="34" charset="0"/>
                <a:sym typeface="Open Sans" panose="020B0606030504020204" pitchFamily="34" charset="0"/>
              </a:rPr>
              <a:t>Early attachment can inform models of psychopathology and adjustment, but it has its limits</a:t>
            </a:r>
          </a:p>
        </p:txBody>
      </p:sp>
      <p:sp>
        <p:nvSpPr>
          <p:cNvPr id="4" name="Slide Number Placeholder 3">
            <a:extLst>
              <a:ext uri="{FF2B5EF4-FFF2-40B4-BE49-F238E27FC236}">
                <a16:creationId xmlns:a16="http://schemas.microsoft.com/office/drawing/2014/main" id="{3FF8ED7B-A9E9-CA41-BE08-25DE4998C237}"/>
              </a:ext>
            </a:extLst>
          </p:cNvPr>
          <p:cNvSpPr>
            <a:spLocks noGrp="1"/>
          </p:cNvSpPr>
          <p:nvPr>
            <p:ph type="sldNum" idx="10"/>
          </p:nvPr>
        </p:nvSpPr>
        <p:spPr/>
        <p:txBody>
          <a:bodyPr/>
          <a:lstStyle/>
          <a:p>
            <a:pPr eaLnBrk="1" fontAlgn="auto" hangingPunct="1">
              <a:buClr>
                <a:srgbClr val="000000"/>
              </a:buClr>
              <a:buFont typeface="Arial"/>
              <a:buNone/>
              <a:defRPr/>
            </a:pPr>
            <a:fld id="{8452BAF1-2006-4143-A0D4-5CC40C195477}" type="slidenum">
              <a:rPr lang="en" kern="0" smtClean="0"/>
              <a:pPr eaLnBrk="1" fontAlgn="auto" hangingPunct="1">
                <a:buClr>
                  <a:srgbClr val="000000"/>
                </a:buClr>
                <a:buFont typeface="Arial"/>
                <a:buNone/>
                <a:defRPr/>
              </a:pPr>
              <a:t>19</a:t>
            </a:fld>
            <a:endParaRPr lang="en" kern="0"/>
          </a:p>
        </p:txBody>
      </p:sp>
      <p:sp>
        <p:nvSpPr>
          <p:cNvPr id="5" name="TextBox 4">
            <a:extLst>
              <a:ext uri="{FF2B5EF4-FFF2-40B4-BE49-F238E27FC236}">
                <a16:creationId xmlns:a16="http://schemas.microsoft.com/office/drawing/2014/main" id="{5A405751-9026-E14A-871E-E40D56C27DFB}"/>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48173199"/>
      </p:ext>
    </p:extLst>
  </p:cSld>
  <p:clrMapOvr>
    <a:overrideClrMapping bg1="lt1" tx1="dk1" bg2="dk2" tx2="lt2" accent1="accent1" accent2="accent2" accent3="accent3" accent4="accent4" accent5="accent5" accent6="accent6" hlink="hlink" folHlink="folHlink"/>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Parenting</a:t>
            </a:r>
          </a:p>
        </p:txBody>
      </p:sp>
      <p:sp>
        <p:nvSpPr>
          <p:cNvPr id="3" name="Content Placeholder 2"/>
          <p:cNvSpPr>
            <a:spLocks noGrp="1"/>
          </p:cNvSpPr>
          <p:nvPr>
            <p:ph idx="1"/>
          </p:nvPr>
        </p:nvSpPr>
        <p:spPr/>
        <p:txBody>
          <a:bodyPr>
            <a:normAutofit fontScale="62500" lnSpcReduction="20000"/>
          </a:bodyPr>
          <a:lstStyle/>
          <a:p>
            <a:pPr>
              <a:lnSpc>
                <a:spcPct val="120000"/>
              </a:lnSpc>
            </a:pPr>
            <a:r>
              <a:rPr lang="en-US" dirty="0"/>
              <a:t>Attachment security (video): stability &amp; instability</a:t>
            </a:r>
          </a:p>
          <a:p>
            <a:pPr>
              <a:lnSpc>
                <a:spcPct val="120000"/>
              </a:lnSpc>
            </a:pPr>
            <a:r>
              <a:rPr lang="en-US" dirty="0" err="1"/>
              <a:t>Sensitivity</a:t>
            </a:r>
            <a:r>
              <a:rPr lang="en-US" dirty="0" err="1">
                <a:sym typeface="Wingdings" panose="05000000000000000000" pitchFamily="2" charset="2"/>
              </a:rPr>
              <a:t>security</a:t>
            </a:r>
            <a:r>
              <a:rPr lang="en-US" dirty="0">
                <a:sym typeface="Wingdings" panose="05000000000000000000" pitchFamily="2" charset="2"/>
              </a:rPr>
              <a:t> (ppt18)</a:t>
            </a:r>
          </a:p>
          <a:p>
            <a:pPr>
              <a:lnSpc>
                <a:spcPct val="120000"/>
              </a:lnSpc>
            </a:pPr>
            <a:r>
              <a:rPr lang="en-US" dirty="0">
                <a:sym typeface="Wingdings" panose="05000000000000000000" pitchFamily="2" charset="2"/>
              </a:rPr>
              <a:t>Attachment predicts</a:t>
            </a:r>
          </a:p>
          <a:p>
            <a:pPr>
              <a:lnSpc>
                <a:spcPct val="120000"/>
              </a:lnSpc>
            </a:pPr>
            <a:r>
              <a:rPr lang="en-US" dirty="0">
                <a:sym typeface="Wingdings" panose="05000000000000000000" pitchFamily="2" charset="2"/>
              </a:rPr>
              <a:t>Sensitivity/</a:t>
            </a:r>
            <a:r>
              <a:rPr lang="en-US" dirty="0" err="1">
                <a:sym typeface="Wingdings" panose="05000000000000000000" pitchFamily="2" charset="2"/>
              </a:rPr>
              <a:t>securityoutcome</a:t>
            </a:r>
            <a:endParaRPr lang="en-US" dirty="0">
              <a:sym typeface="Wingdings" panose="05000000000000000000" pitchFamily="2" charset="2"/>
            </a:endParaRPr>
          </a:p>
          <a:p>
            <a:pPr>
              <a:lnSpc>
                <a:spcPct val="120000"/>
              </a:lnSpc>
            </a:pPr>
            <a:r>
              <a:rPr lang="en-US" i="1" dirty="0">
                <a:sym typeface="Wingdings" panose="05000000000000000000" pitchFamily="2" charset="2"/>
              </a:rPr>
              <a:t>Is </a:t>
            </a:r>
            <a:r>
              <a:rPr lang="en-US" dirty="0">
                <a:sym typeface="Wingdings" panose="05000000000000000000" pitchFamily="2" charset="2"/>
              </a:rPr>
              <a:t>sensitivity maximal responsivity? (Bornstein via Shuo)</a:t>
            </a:r>
          </a:p>
          <a:p>
            <a:pPr>
              <a:lnSpc>
                <a:spcPct val="120000"/>
              </a:lnSpc>
            </a:pPr>
            <a:r>
              <a:rPr lang="en-US" dirty="0">
                <a:sym typeface="Wingdings" panose="05000000000000000000" pitchFamily="2" charset="2"/>
              </a:rPr>
              <a:t>Early sensitivity(academic) outcome (Raby via Jiye)</a:t>
            </a:r>
          </a:p>
          <a:p>
            <a:r>
              <a:rPr lang="en-US" dirty="0">
                <a:sym typeface="Wingdings" panose="05000000000000000000" pitchFamily="2" charset="2"/>
              </a:rPr>
              <a:t>Adult attachment interview</a:t>
            </a:r>
          </a:p>
          <a:p>
            <a:endParaRPr lang="en-US" dirty="0"/>
          </a:p>
          <a:p>
            <a:endParaRPr lang="en-US" dirty="0"/>
          </a:p>
          <a:p>
            <a:r>
              <a:rPr lang="en-US" dirty="0"/>
              <a:t>Preschool </a:t>
            </a:r>
            <a:r>
              <a:rPr lang="en-US" dirty="0" err="1"/>
              <a:t>rule-breaking</a:t>
            </a:r>
            <a:r>
              <a:rPr lang="en-US" dirty="0" err="1">
                <a:sym typeface="Wingdings" panose="05000000000000000000" pitchFamily="2" charset="2"/>
              </a:rPr>
              <a:t>parental</a:t>
            </a:r>
            <a:r>
              <a:rPr lang="en-US" dirty="0">
                <a:sym typeface="Wingdings" panose="05000000000000000000" pitchFamily="2" charset="2"/>
              </a:rPr>
              <a:t> power </a:t>
            </a:r>
            <a:r>
              <a:rPr lang="en-US" dirty="0" err="1">
                <a:sym typeface="Wingdings" panose="05000000000000000000" pitchFamily="2" charset="2"/>
              </a:rPr>
              <a:t>assertionantisociality</a:t>
            </a:r>
            <a:r>
              <a:rPr lang="en-US" dirty="0">
                <a:sym typeface="Wingdings" panose="05000000000000000000" pitchFamily="2" charset="2"/>
              </a:rPr>
              <a:t> (effects </a:t>
            </a:r>
            <a:r>
              <a:rPr lang="en-US" i="1" dirty="0">
                <a:sym typeface="Wingdings" panose="05000000000000000000" pitchFamily="2" charset="2"/>
              </a:rPr>
              <a:t>on</a:t>
            </a:r>
            <a:r>
              <a:rPr lang="en-US" dirty="0">
                <a:sym typeface="Wingdings" panose="05000000000000000000" pitchFamily="2" charset="2"/>
              </a:rPr>
              <a:t> parenting)</a:t>
            </a:r>
            <a:endParaRPr lang="en-US" dirty="0"/>
          </a:p>
          <a:p>
            <a:r>
              <a:rPr lang="en-US" dirty="0" err="1"/>
              <a:t>Spanking</a:t>
            </a:r>
            <a:r>
              <a:rPr lang="en-US" dirty="0" err="1">
                <a:sym typeface="Wingdings" panose="05000000000000000000" pitchFamily="2" charset="2"/>
              </a:rPr>
              <a:t>poor</a:t>
            </a:r>
            <a:r>
              <a:rPr lang="en-US" dirty="0">
                <a:sym typeface="Wingdings" panose="05000000000000000000" pitchFamily="2" charset="2"/>
              </a:rPr>
              <a:t> academic &amp; social outcomes</a:t>
            </a:r>
          </a:p>
          <a:p>
            <a:pPr lvl="1"/>
            <a:r>
              <a:rPr lang="en-US" dirty="0">
                <a:sym typeface="Wingdings" panose="05000000000000000000" pitchFamily="2" charset="2"/>
              </a:rPr>
              <a:t>Single study</a:t>
            </a:r>
          </a:p>
          <a:p>
            <a:pPr lvl="1"/>
            <a:r>
              <a:rPr lang="en-US" dirty="0">
                <a:sym typeface="Wingdings" panose="05000000000000000000" pitchFamily="2" charset="2"/>
              </a:rPr>
              <a:t>Meta-analysis</a:t>
            </a:r>
          </a:p>
          <a:p>
            <a:r>
              <a:rPr lang="en-US" dirty="0">
                <a:sym typeface="Wingdings" panose="05000000000000000000" pitchFamily="2" charset="2"/>
              </a:rPr>
              <a:t>Maternal warmth &amp; intrusiveness</a:t>
            </a:r>
          </a:p>
          <a:p>
            <a:pPr lvl="1"/>
            <a:r>
              <a:rPr lang="en-US" dirty="0">
                <a:sym typeface="Wingdings" panose="05000000000000000000" pitchFamily="2" charset="2"/>
              </a:rPr>
              <a:t>Interaction in AA dyads (</a:t>
            </a:r>
            <a:r>
              <a:rPr lang="en-US" dirty="0" err="1">
                <a:sym typeface="Wingdings" panose="05000000000000000000" pitchFamily="2" charset="2"/>
              </a:rPr>
              <a:t>Ispa</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69262478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itchFamily="18" charset="0"/>
                <a:ea typeface="+mn-ea"/>
                <a:cs typeface="+mn-cs"/>
              </a:rPr>
              <a:t>Messinger</a:t>
            </a:r>
          </a:p>
        </p:txBody>
      </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itchFamily="18" charset="0"/>
              </a:defRPr>
            </a:lvl1pPr>
            <a:lvl2pPr marL="742950" indent="-285750">
              <a:spcBef>
                <a:spcPct val="20000"/>
              </a:spcBef>
              <a:buClr>
                <a:schemeClr val="bg2"/>
              </a:buClr>
              <a:buSzPct val="75000"/>
              <a:buChar char="–"/>
              <a:defRPr sz="2800">
                <a:solidFill>
                  <a:schemeClr val="tx1"/>
                </a:solidFill>
                <a:latin typeface="Times New Roman"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itchFamily="18" charset="0"/>
              </a:defRPr>
            </a:lvl3pPr>
            <a:lvl4pPr marL="1600200" indent="-228600">
              <a:spcBef>
                <a:spcPct val="20000"/>
              </a:spcBef>
              <a:buClr>
                <a:schemeClr val="bg2"/>
              </a:buClr>
              <a:buSzPct val="75000"/>
              <a:buChar char="–"/>
              <a:defRPr sz="2000">
                <a:solidFill>
                  <a:schemeClr val="tx1"/>
                </a:solidFill>
                <a:latin typeface="Times New Roman" pitchFamily="18" charset="0"/>
              </a:defRPr>
            </a:lvl4pPr>
            <a:lvl5pPr marL="2057400" indent="-22860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969983-177E-44B7-BC85-6533F3024FF8}" type="slidenum">
              <a:rPr kumimoji="0" lang="en-US" altLang="en-US"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7652" name="Rectangle 3074"/>
          <p:cNvSpPr>
            <a:spLocks noGrp="1" noChangeArrowheads="1"/>
          </p:cNvSpPr>
          <p:nvPr>
            <p:ph type="title"/>
          </p:nvPr>
        </p:nvSpPr>
        <p:spPr/>
        <p:txBody>
          <a:bodyPr>
            <a:normAutofit fontScale="90000"/>
          </a:bodyPr>
          <a:lstStyle/>
          <a:p>
            <a:r>
              <a:rPr lang="en-US" altLang="en-US" dirty="0"/>
              <a:t>Evidence for sensitivity </a:t>
            </a:r>
            <a:r>
              <a:rPr lang="en-US" altLang="en-US">
                <a:sym typeface="Wingdings" panose="05000000000000000000" pitchFamily="2" charset="2"/>
              </a:rPr>
              <a:t> attachment </a:t>
            </a:r>
            <a:r>
              <a:rPr lang="en-US" altLang="en-US"/>
              <a:t>effects</a:t>
            </a:r>
            <a:endParaRPr lang="en-US" altLang="en-US" dirty="0"/>
          </a:p>
        </p:txBody>
      </p:sp>
      <p:sp>
        <p:nvSpPr>
          <p:cNvPr id="27653" name="Rectangle 3075"/>
          <p:cNvSpPr>
            <a:spLocks noGrp="1" noChangeArrowheads="1"/>
          </p:cNvSpPr>
          <p:nvPr>
            <p:ph type="body" idx="1"/>
          </p:nvPr>
        </p:nvSpPr>
        <p:spPr/>
        <p:txBody>
          <a:bodyPr/>
          <a:lstStyle/>
          <a:p>
            <a:r>
              <a:rPr lang="en-US" altLang="en-US" dirty="0"/>
              <a:t>Experimental </a:t>
            </a:r>
          </a:p>
          <a:p>
            <a:pPr lvl="1"/>
            <a:r>
              <a:rPr lang="en-US" altLang="en-US" dirty="0"/>
              <a:t>Irritable infants</a:t>
            </a:r>
          </a:p>
          <a:p>
            <a:pPr lvl="1"/>
            <a:r>
              <a:rPr lang="en-US" altLang="en-US" dirty="0" err="1"/>
              <a:t>Snugglies</a:t>
            </a:r>
            <a:endParaRPr lang="en-US" altLang="en-US" dirty="0"/>
          </a:p>
          <a:p>
            <a:r>
              <a:rPr lang="en-US" altLang="en-US" dirty="0"/>
              <a:t>Observational 	</a:t>
            </a:r>
          </a:p>
          <a:p>
            <a:pPr lvl="1"/>
            <a:r>
              <a:rPr lang="en-US" altLang="en-US" dirty="0"/>
              <a:t>Meta-analysis of quasi-experiments</a:t>
            </a:r>
          </a:p>
        </p:txBody>
      </p:sp>
    </p:spTree>
    <p:extLst>
      <p:ext uri="{BB962C8B-B14F-4D97-AF65-F5344CB8AC3E}">
        <p14:creationId xmlns:p14="http://schemas.microsoft.com/office/powerpoint/2010/main" val="2728708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D3B94EB-45C8-4754-BA4E-76E1DC32A32B}"/>
              </a:ext>
            </a:extLst>
          </p:cNvPr>
          <p:cNvSpPr>
            <a:spLocks noGrp="1"/>
          </p:cNvSpPr>
          <p:nvPr>
            <p:ph type="title"/>
          </p:nvPr>
        </p:nvSpPr>
        <p:spPr/>
        <p:txBody>
          <a:bodyPr/>
          <a:lstStyle/>
          <a:p>
            <a:r>
              <a:rPr lang="en-US" dirty="0"/>
              <a:t> </a:t>
            </a:r>
          </a:p>
        </p:txBody>
      </p:sp>
      <p:sp>
        <p:nvSpPr>
          <p:cNvPr id="5"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pic>
        <p:nvPicPr>
          <p:cNvPr id="6" name="Picture 5">
            <a:extLst>
              <a:ext uri="{FF2B5EF4-FFF2-40B4-BE49-F238E27FC236}">
                <a16:creationId xmlns:a16="http://schemas.microsoft.com/office/drawing/2014/main" id="{3DD406B1-B789-4542-BF72-77BBCD04E50A}"/>
              </a:ext>
            </a:extLst>
          </p:cNvPr>
          <p:cNvPicPr>
            <a:picLocks noChangeAspect="1"/>
          </p:cNvPicPr>
          <p:nvPr/>
        </p:nvPicPr>
        <p:blipFill>
          <a:blip r:embed="rId3"/>
          <a:stretch>
            <a:fillRect/>
          </a:stretch>
        </p:blipFill>
        <p:spPr>
          <a:xfrm>
            <a:off x="457200" y="2209800"/>
            <a:ext cx="8376892" cy="28238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2">
            <a:extLst>
              <a:ext uri="{FF2B5EF4-FFF2-40B4-BE49-F238E27FC236}">
                <a16:creationId xmlns:a16="http://schemas.microsoft.com/office/drawing/2014/main" id="{85B21E2F-FBEB-42EC-A7EC-2C722E9AD330}"/>
              </a:ext>
            </a:extLst>
          </p:cNvPr>
          <p:cNvSpPr txBox="1">
            <a:spLocks/>
          </p:cNvSpPr>
          <p:nvPr/>
        </p:nvSpPr>
        <p:spPr>
          <a:xfrm>
            <a:off x="228600" y="152400"/>
            <a:ext cx="84582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0AD00">
                    <a:satMod val="150000"/>
                  </a:srgbClr>
                </a:solidFill>
                <a:effectLst/>
                <a:uLnTx/>
                <a:uFillTx/>
                <a:latin typeface="Corbel"/>
                <a:ea typeface="+mj-ea"/>
                <a:cs typeface="+mj-cs"/>
              </a:rPr>
              <a:t>Borstein &amp; </a:t>
            </a:r>
            <a:r>
              <a:rPr kumimoji="0" lang="en-US" sz="4000" b="1" i="0" u="none" strike="noStrike" kern="1200" cap="none" spc="0" normalizeH="0" baseline="0" noProof="0" dirty="0" err="1">
                <a:ln>
                  <a:noFill/>
                </a:ln>
                <a:solidFill>
                  <a:srgbClr val="F0AD00">
                    <a:satMod val="150000"/>
                  </a:srgbClr>
                </a:solidFill>
                <a:effectLst/>
                <a:uLnTx/>
                <a:uFillTx/>
                <a:latin typeface="Corbel"/>
                <a:ea typeface="+mj-ea"/>
                <a:cs typeface="+mj-cs"/>
              </a:rPr>
              <a:t>Manian</a:t>
            </a:r>
            <a:r>
              <a:rPr kumimoji="0" lang="en-US" sz="4000" b="1" i="0" u="none" strike="noStrike" kern="1200" cap="none" spc="0" normalizeH="0" baseline="0" noProof="0" dirty="0">
                <a:ln>
                  <a:noFill/>
                </a:ln>
                <a:solidFill>
                  <a:srgbClr val="F0AD00">
                    <a:satMod val="150000"/>
                  </a:srgbClr>
                </a:solidFill>
                <a:effectLst/>
                <a:uLnTx/>
                <a:uFillTx/>
                <a:latin typeface="Corbel"/>
                <a:ea typeface="+mj-ea"/>
                <a:cs typeface="+mj-cs"/>
              </a:rPr>
              <a:t> (2013)</a:t>
            </a:r>
          </a:p>
        </p:txBody>
      </p:sp>
    </p:spTree>
    <p:extLst>
      <p:ext uri="{BB962C8B-B14F-4D97-AF65-F5344CB8AC3E}">
        <p14:creationId xmlns:p14="http://schemas.microsoft.com/office/powerpoint/2010/main" val="3627517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283481" y="2037648"/>
            <a:ext cx="4902958" cy="4625609"/>
          </a:xfrm>
        </p:spPr>
        <p:txBody>
          <a:bodyPr>
            <a:normAutofit/>
          </a:bodyPr>
          <a:lstStyle/>
          <a:p>
            <a:pPr>
              <a:spcBef>
                <a:spcPts val="600"/>
              </a:spcBef>
            </a:pPr>
            <a:r>
              <a:rPr lang="en-US" sz="3000" dirty="0"/>
              <a:t>Sensitive responsiveness to infant signals and communication</a:t>
            </a:r>
          </a:p>
          <a:p>
            <a:pPr>
              <a:spcBef>
                <a:spcPts val="600"/>
              </a:spcBef>
            </a:pPr>
            <a:r>
              <a:rPr lang="en-US" sz="3000" dirty="0"/>
              <a:t>Recurring and meaningful sequences</a:t>
            </a:r>
          </a:p>
          <a:p>
            <a:pPr>
              <a:spcBef>
                <a:spcPts val="600"/>
              </a:spcBef>
            </a:pPr>
            <a:r>
              <a:rPr lang="en-US" sz="3000" dirty="0"/>
              <a:t>Infant action and parent reaction that generalizes across caregiving contexts</a:t>
            </a:r>
          </a:p>
        </p:txBody>
      </p:sp>
      <p:sp>
        <p:nvSpPr>
          <p:cNvPr id="4"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Casline</a:t>
            </a:r>
          </a:p>
        </p:txBody>
      </p:sp>
      <p:sp>
        <p:nvSpPr>
          <p:cNvPr id="5" name="Title 12">
            <a:extLst>
              <a:ext uri="{FF2B5EF4-FFF2-40B4-BE49-F238E27FC236}">
                <a16:creationId xmlns:a16="http://schemas.microsoft.com/office/drawing/2014/main" id="{85B21E2F-FBEB-42EC-A7EC-2C722E9AD330}"/>
              </a:ext>
            </a:extLst>
          </p:cNvPr>
          <p:cNvSpPr txBox="1">
            <a:spLocks/>
          </p:cNvSpPr>
          <p:nvPr/>
        </p:nvSpPr>
        <p:spPr>
          <a:xfrm>
            <a:off x="228600" y="152400"/>
            <a:ext cx="84582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0AD00">
                    <a:satMod val="150000"/>
                  </a:srgbClr>
                </a:solidFill>
                <a:effectLst/>
                <a:uLnTx/>
                <a:uFillTx/>
                <a:latin typeface="Corbel"/>
                <a:ea typeface="+mj-ea"/>
                <a:cs typeface="+mj-cs"/>
              </a:rPr>
              <a:t>What is Maternal Responsiveness?</a:t>
            </a:r>
          </a:p>
        </p:txBody>
      </p:sp>
      <p:graphicFrame>
        <p:nvGraphicFramePr>
          <p:cNvPr id="6" name="Table 5">
            <a:extLst>
              <a:ext uri="{FF2B5EF4-FFF2-40B4-BE49-F238E27FC236}">
                <a16:creationId xmlns:a16="http://schemas.microsoft.com/office/drawing/2014/main" id="{B7D15F9D-4543-BD47-850C-38209EF476A3}"/>
              </a:ext>
            </a:extLst>
          </p:cNvPr>
          <p:cNvGraphicFramePr>
            <a:graphicFrameLocks noGrp="1"/>
          </p:cNvGraphicFramePr>
          <p:nvPr/>
        </p:nvGraphicFramePr>
        <p:xfrm>
          <a:off x="5517955" y="2295408"/>
          <a:ext cx="3352800" cy="3561693"/>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609092222"/>
                    </a:ext>
                  </a:extLst>
                </a:gridCol>
                <a:gridCol w="1676400">
                  <a:extLst>
                    <a:ext uri="{9D8B030D-6E8A-4147-A177-3AD203B41FA5}">
                      <a16:colId xmlns:a16="http://schemas.microsoft.com/office/drawing/2014/main" val="3335320768"/>
                    </a:ext>
                  </a:extLst>
                </a:gridCol>
              </a:tblGrid>
              <a:tr h="452733">
                <a:tc>
                  <a:txBody>
                    <a:bodyPr/>
                    <a:lstStyle/>
                    <a:p>
                      <a:pPr algn="ctr"/>
                      <a:r>
                        <a:rPr lang="en-US" dirty="0"/>
                        <a:t>Infant</a:t>
                      </a:r>
                    </a:p>
                    <a:p>
                      <a:pPr algn="ctr"/>
                      <a:r>
                        <a:rPr lang="en-US" dirty="0"/>
                        <a:t>Action</a:t>
                      </a:r>
                    </a:p>
                  </a:txBody>
                  <a:tcPr>
                    <a:solidFill>
                      <a:schemeClr val="accent2">
                        <a:lumMod val="75000"/>
                      </a:schemeClr>
                    </a:solidFill>
                  </a:tcPr>
                </a:tc>
                <a:tc>
                  <a:txBody>
                    <a:bodyPr/>
                    <a:lstStyle/>
                    <a:p>
                      <a:pPr algn="ctr"/>
                      <a:r>
                        <a:rPr lang="en-US" dirty="0"/>
                        <a:t>Parent</a:t>
                      </a:r>
                    </a:p>
                    <a:p>
                      <a:pPr algn="ctr"/>
                      <a:r>
                        <a:rPr lang="en-US" dirty="0"/>
                        <a:t>Reaction</a:t>
                      </a:r>
                    </a:p>
                  </a:txBody>
                  <a:tcPr>
                    <a:solidFill>
                      <a:schemeClr val="accent2">
                        <a:lumMod val="75000"/>
                      </a:schemeClr>
                    </a:solidFill>
                  </a:tcPr>
                </a:tc>
                <a:extLst>
                  <a:ext uri="{0D108BD9-81ED-4DB2-BD59-A6C34878D82A}">
                    <a16:rowId xmlns:a16="http://schemas.microsoft.com/office/drawing/2014/main" val="1777345029"/>
                  </a:ext>
                </a:extLst>
              </a:tr>
              <a:tr h="893062">
                <a:tc>
                  <a:txBody>
                    <a:bodyPr/>
                    <a:lstStyle/>
                    <a:p>
                      <a:pPr algn="ctr"/>
                      <a:r>
                        <a:rPr lang="en-US" sz="1800" dirty="0"/>
                        <a:t>Look at mother</a:t>
                      </a:r>
                    </a:p>
                  </a:txBody>
                  <a:tcPr anchor="ctr">
                    <a:solidFill>
                      <a:schemeClr val="accent2">
                        <a:lumMod val="40000"/>
                        <a:lumOff val="60000"/>
                      </a:schemeClr>
                    </a:solidFill>
                  </a:tcPr>
                </a:tc>
                <a:tc>
                  <a:txBody>
                    <a:bodyPr/>
                    <a:lstStyle/>
                    <a:p>
                      <a:pPr algn="ctr"/>
                      <a:r>
                        <a:rPr lang="en-US" sz="1800" dirty="0"/>
                        <a:t>Encourage attention</a:t>
                      </a:r>
                      <a:r>
                        <a:rPr lang="en-US" sz="1800" baseline="0" dirty="0"/>
                        <a:t> to mother</a:t>
                      </a:r>
                      <a:endParaRPr lang="en-US" sz="1800" dirty="0"/>
                    </a:p>
                  </a:txBody>
                  <a:tcPr anchor="ctr">
                    <a:solidFill>
                      <a:schemeClr val="accent2">
                        <a:lumMod val="40000"/>
                        <a:lumOff val="60000"/>
                      </a:schemeClr>
                    </a:solidFill>
                  </a:tcPr>
                </a:tc>
                <a:extLst>
                  <a:ext uri="{0D108BD9-81ED-4DB2-BD59-A6C34878D82A}">
                    <a16:rowId xmlns:a16="http://schemas.microsoft.com/office/drawing/2014/main" val="1011813884"/>
                  </a:ext>
                </a:extLst>
              </a:tr>
              <a:tr h="893062">
                <a:tc>
                  <a:txBody>
                    <a:bodyPr/>
                    <a:lstStyle/>
                    <a:p>
                      <a:pPr algn="ctr"/>
                      <a:r>
                        <a:rPr lang="en-US" sz="1800" dirty="0"/>
                        <a:t>Look</a:t>
                      </a:r>
                      <a:r>
                        <a:rPr lang="en-US" sz="1800" baseline="0" dirty="0"/>
                        <a:t> at object</a:t>
                      </a:r>
                      <a:endParaRPr lang="en-US" sz="1800" dirty="0"/>
                    </a:p>
                  </a:txBody>
                  <a:tcPr anchor="ctr">
                    <a:solidFill>
                      <a:schemeClr val="accent2">
                        <a:lumMod val="20000"/>
                        <a:lumOff val="80000"/>
                      </a:schemeClr>
                    </a:solidFill>
                  </a:tcPr>
                </a:tc>
                <a:tc>
                  <a:txBody>
                    <a:bodyPr/>
                    <a:lstStyle/>
                    <a:p>
                      <a:pPr algn="ctr"/>
                      <a:r>
                        <a:rPr lang="en-US" sz="1800" dirty="0"/>
                        <a:t>Encourage attention to object</a:t>
                      </a:r>
                    </a:p>
                  </a:txBody>
                  <a:tcPr anchor="ctr">
                    <a:solidFill>
                      <a:schemeClr val="accent2">
                        <a:lumMod val="20000"/>
                        <a:lumOff val="80000"/>
                      </a:schemeClr>
                    </a:solidFill>
                  </a:tcPr>
                </a:tc>
                <a:extLst>
                  <a:ext uri="{0D108BD9-81ED-4DB2-BD59-A6C34878D82A}">
                    <a16:rowId xmlns:a16="http://schemas.microsoft.com/office/drawing/2014/main" val="3794704747"/>
                  </a:ext>
                </a:extLst>
              </a:tr>
              <a:tr h="632586">
                <a:tc>
                  <a:txBody>
                    <a:bodyPr/>
                    <a:lstStyle/>
                    <a:p>
                      <a:pPr algn="ctr"/>
                      <a:r>
                        <a:rPr lang="en-US" sz="1800" dirty="0"/>
                        <a:t>Nondistress vocalization</a:t>
                      </a:r>
                    </a:p>
                  </a:txBody>
                  <a:tcPr anchor="ctr">
                    <a:solidFill>
                      <a:schemeClr val="accent2">
                        <a:lumMod val="40000"/>
                        <a:lumOff val="60000"/>
                      </a:schemeClr>
                    </a:solidFill>
                  </a:tcPr>
                </a:tc>
                <a:tc>
                  <a:txBody>
                    <a:bodyPr/>
                    <a:lstStyle/>
                    <a:p>
                      <a:pPr algn="ctr"/>
                      <a:r>
                        <a:rPr lang="en-US" sz="1800" dirty="0"/>
                        <a:t>Speech</a:t>
                      </a:r>
                      <a:r>
                        <a:rPr lang="en-US" sz="1800" baseline="0" dirty="0"/>
                        <a:t> to the infant</a:t>
                      </a:r>
                      <a:endParaRPr lang="en-US" sz="1800" dirty="0"/>
                    </a:p>
                  </a:txBody>
                  <a:tcPr anchor="ctr">
                    <a:solidFill>
                      <a:schemeClr val="accent2">
                        <a:lumMod val="40000"/>
                        <a:lumOff val="60000"/>
                      </a:schemeClr>
                    </a:solidFill>
                  </a:tcPr>
                </a:tc>
                <a:extLst>
                  <a:ext uri="{0D108BD9-81ED-4DB2-BD59-A6C34878D82A}">
                    <a16:rowId xmlns:a16="http://schemas.microsoft.com/office/drawing/2014/main" val="3113515097"/>
                  </a:ext>
                </a:extLst>
              </a:tr>
              <a:tr h="452733">
                <a:tc>
                  <a:txBody>
                    <a:bodyPr/>
                    <a:lstStyle/>
                    <a:p>
                      <a:pPr algn="ctr"/>
                      <a:r>
                        <a:rPr lang="en-US" sz="1800" dirty="0"/>
                        <a:t>Smile</a:t>
                      </a:r>
                    </a:p>
                  </a:txBody>
                  <a:tcPr anchor="ctr">
                    <a:solidFill>
                      <a:schemeClr val="accent2">
                        <a:lumMod val="20000"/>
                        <a:lumOff val="80000"/>
                      </a:schemeClr>
                    </a:solidFill>
                  </a:tcPr>
                </a:tc>
                <a:tc>
                  <a:txBody>
                    <a:bodyPr/>
                    <a:lstStyle/>
                    <a:p>
                      <a:pPr algn="ctr"/>
                      <a:endParaRPr lang="en-US" sz="1800" dirty="0"/>
                    </a:p>
                  </a:txBody>
                  <a:tcPr anchor="ctr">
                    <a:solidFill>
                      <a:schemeClr val="accent2">
                        <a:lumMod val="20000"/>
                        <a:lumOff val="80000"/>
                      </a:schemeClr>
                    </a:solidFill>
                  </a:tcPr>
                </a:tc>
                <a:extLst>
                  <a:ext uri="{0D108BD9-81ED-4DB2-BD59-A6C34878D82A}">
                    <a16:rowId xmlns:a16="http://schemas.microsoft.com/office/drawing/2014/main" val="2930298507"/>
                  </a:ext>
                </a:extLst>
              </a:tr>
            </a:tbl>
          </a:graphicData>
        </a:graphic>
      </p:graphicFrame>
    </p:spTree>
    <p:extLst>
      <p:ext uri="{BB962C8B-B14F-4D97-AF65-F5344CB8AC3E}">
        <p14:creationId xmlns:p14="http://schemas.microsoft.com/office/powerpoint/2010/main" val="3839282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4C09-003E-5240-A22C-2C4E56955612}"/>
              </a:ext>
            </a:extLst>
          </p:cNvPr>
          <p:cNvSpPr>
            <a:spLocks noGrp="1"/>
          </p:cNvSpPr>
          <p:nvPr>
            <p:ph type="title"/>
          </p:nvPr>
        </p:nvSpPr>
        <p:spPr>
          <a:xfrm>
            <a:off x="54892" y="273422"/>
            <a:ext cx="8915400" cy="911352"/>
          </a:xfrm>
        </p:spPr>
        <p:txBody>
          <a:bodyPr anchor="ctr">
            <a:noAutofit/>
          </a:bodyPr>
          <a:lstStyle/>
          <a:p>
            <a:r>
              <a:rPr lang="en-US" sz="3600" dirty="0"/>
              <a:t>Why does Maternal Responsiveness matter?</a:t>
            </a:r>
          </a:p>
        </p:txBody>
      </p:sp>
      <p:sp>
        <p:nvSpPr>
          <p:cNvPr id="11" name="TextBox 10">
            <a:extLst>
              <a:ext uri="{FF2B5EF4-FFF2-40B4-BE49-F238E27FC236}">
                <a16:creationId xmlns:a16="http://schemas.microsoft.com/office/drawing/2014/main" id="{22A6F96F-BDF9-CA43-BB1F-94A2E008B1B0}"/>
              </a:ext>
            </a:extLst>
          </p:cNvPr>
          <p:cNvSpPr txBox="1"/>
          <p:nvPr/>
        </p:nvSpPr>
        <p:spPr>
          <a:xfrm>
            <a:off x="242926" y="4223663"/>
            <a:ext cx="22860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0B5CC">
                    <a:lumMod val="75000"/>
                  </a:srgbClr>
                </a:solidFill>
                <a:effectLst/>
                <a:uLnTx/>
                <a:uFillTx/>
                <a:latin typeface="Arial" charset="0"/>
                <a:ea typeface="+mn-ea"/>
                <a:cs typeface="+mn-cs"/>
              </a:rPr>
              <a:t>Unpredictable Parenting</a:t>
            </a:r>
          </a:p>
        </p:txBody>
      </p:sp>
      <p:sp>
        <p:nvSpPr>
          <p:cNvPr id="12" name="TextBox 11">
            <a:extLst>
              <a:ext uri="{FF2B5EF4-FFF2-40B4-BE49-F238E27FC236}">
                <a16:creationId xmlns:a16="http://schemas.microsoft.com/office/drawing/2014/main" id="{98C1B879-5DDE-F342-A9F5-F15520AFE7C0}"/>
              </a:ext>
            </a:extLst>
          </p:cNvPr>
          <p:cNvSpPr txBox="1"/>
          <p:nvPr/>
        </p:nvSpPr>
        <p:spPr>
          <a:xfrm>
            <a:off x="6575775" y="4245114"/>
            <a:ext cx="22860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0B5CC">
                    <a:lumMod val="75000"/>
                  </a:srgbClr>
                </a:solidFill>
                <a:effectLst/>
                <a:uLnTx/>
                <a:uFillTx/>
                <a:latin typeface="Arial" charset="0"/>
                <a:ea typeface="+mn-ea"/>
                <a:cs typeface="+mn-cs"/>
              </a:rPr>
              <a:t>Indiscriminate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0B5CC">
                    <a:lumMod val="75000"/>
                  </a:srgbClr>
                </a:solidFill>
                <a:effectLst/>
                <a:uLnTx/>
                <a:uFillTx/>
                <a:latin typeface="Arial" charset="0"/>
                <a:ea typeface="+mn-ea"/>
                <a:cs typeface="+mn-cs"/>
              </a:rPr>
              <a:t>Parenting</a:t>
            </a:r>
          </a:p>
        </p:txBody>
      </p:sp>
      <p:sp>
        <p:nvSpPr>
          <p:cNvPr id="27" name="TextBox 26">
            <a:extLst>
              <a:ext uri="{FF2B5EF4-FFF2-40B4-BE49-F238E27FC236}">
                <a16:creationId xmlns:a16="http://schemas.microsoft.com/office/drawing/2014/main" id="{9BFC70A3-E97F-EE42-AAD3-6FA1BEE44B2C}"/>
              </a:ext>
            </a:extLst>
          </p:cNvPr>
          <p:cNvSpPr txBox="1"/>
          <p:nvPr/>
        </p:nvSpPr>
        <p:spPr>
          <a:xfrm>
            <a:off x="207292" y="5074013"/>
            <a:ext cx="2590800" cy="1077218"/>
          </a:xfrm>
          <a:prstGeom prst="rect">
            <a:avLst/>
          </a:prstGeom>
          <a:noFill/>
        </p:spPr>
        <p:txBody>
          <a:bodyPr wrap="square" rtlCol="0">
            <a:spAutoFit/>
          </a:bodyPr>
          <a:lstStyle/>
          <a:p>
            <a:pPr marL="120650" marR="0" lvl="0" indent="-1206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Insecure Resistant</a:t>
            </a:r>
          </a:p>
          <a:p>
            <a:pPr marL="120650" marR="0" lvl="0" indent="-1206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Increased aggression &amp; disruptive behavior</a:t>
            </a:r>
          </a:p>
          <a:p>
            <a:pPr marL="120650" marR="0" lvl="0" indent="-1206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Greater externalizing</a:t>
            </a:r>
          </a:p>
        </p:txBody>
      </p:sp>
      <p:sp>
        <p:nvSpPr>
          <p:cNvPr id="29" name="TextBox 28">
            <a:extLst>
              <a:ext uri="{FF2B5EF4-FFF2-40B4-BE49-F238E27FC236}">
                <a16:creationId xmlns:a16="http://schemas.microsoft.com/office/drawing/2014/main" id="{3959E911-88B7-124A-A836-872258B79173}"/>
              </a:ext>
            </a:extLst>
          </p:cNvPr>
          <p:cNvSpPr txBox="1"/>
          <p:nvPr/>
        </p:nvSpPr>
        <p:spPr>
          <a:xfrm>
            <a:off x="6690645" y="4931549"/>
            <a:ext cx="2444085" cy="1569660"/>
          </a:xfrm>
          <a:prstGeom prst="rect">
            <a:avLst/>
          </a:prstGeom>
          <a:noFill/>
        </p:spPr>
        <p:txBody>
          <a:bodyPr wrap="square" rtlCol="0">
            <a:spAutoFit/>
          </a:bodyPr>
          <a:lstStyle/>
          <a:p>
            <a:pPr marL="174625" marR="0" lvl="0" indent="-17462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Insecure Avoidant</a:t>
            </a:r>
          </a:p>
          <a:p>
            <a:pPr marL="174625" marR="0" lvl="0" indent="-17462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Increased stress &amp; hypervigilance</a:t>
            </a:r>
          </a:p>
          <a:p>
            <a:pPr marL="174625" marR="0" lvl="0" indent="-174625"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Low self-reliance/sufficiency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25" name="Group 24">
            <a:extLst>
              <a:ext uri="{FF2B5EF4-FFF2-40B4-BE49-F238E27FC236}">
                <a16:creationId xmlns:a16="http://schemas.microsoft.com/office/drawing/2014/main" id="{C01185B9-76E5-8948-84C4-E16E4B7DB2F5}"/>
              </a:ext>
            </a:extLst>
          </p:cNvPr>
          <p:cNvGrpSpPr/>
          <p:nvPr/>
        </p:nvGrpSpPr>
        <p:grpSpPr>
          <a:xfrm>
            <a:off x="2222886" y="2008169"/>
            <a:ext cx="4191769" cy="3703726"/>
            <a:chOff x="1595857" y="1740716"/>
            <a:chExt cx="4394732" cy="4098779"/>
          </a:xfrm>
        </p:grpSpPr>
        <p:grpSp>
          <p:nvGrpSpPr>
            <p:cNvPr id="9" name="Group 8">
              <a:extLst>
                <a:ext uri="{FF2B5EF4-FFF2-40B4-BE49-F238E27FC236}">
                  <a16:creationId xmlns:a16="http://schemas.microsoft.com/office/drawing/2014/main" id="{91CB5834-2E87-5C4B-9BF3-7268CF22A4F8}"/>
                </a:ext>
              </a:extLst>
            </p:cNvPr>
            <p:cNvGrpSpPr/>
            <p:nvPr/>
          </p:nvGrpSpPr>
          <p:grpSpPr>
            <a:xfrm>
              <a:off x="2438400" y="1740716"/>
              <a:ext cx="3429000" cy="2926953"/>
              <a:chOff x="1828800" y="2057400"/>
              <a:chExt cx="4929188" cy="3682340"/>
            </a:xfrm>
          </p:grpSpPr>
          <p:cxnSp>
            <p:nvCxnSpPr>
              <p:cNvPr id="5" name="Straight Connector 4">
                <a:extLst>
                  <a:ext uri="{FF2B5EF4-FFF2-40B4-BE49-F238E27FC236}">
                    <a16:creationId xmlns:a16="http://schemas.microsoft.com/office/drawing/2014/main" id="{53657A83-E654-7E43-AD2C-ECD3B43E5B80}"/>
                  </a:ext>
                </a:extLst>
              </p:cNvPr>
              <p:cNvCxnSpPr/>
              <p:nvPr/>
            </p:nvCxnSpPr>
            <p:spPr>
              <a:xfrm>
                <a:off x="1828800" y="2057400"/>
                <a:ext cx="0" cy="365760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B502921-592E-4D4D-AECE-7EDE6C4BF25E}"/>
                  </a:ext>
                </a:extLst>
              </p:cNvPr>
              <p:cNvCxnSpPr>
                <a:cxnSpLocks/>
              </p:cNvCxnSpPr>
              <p:nvPr/>
            </p:nvCxnSpPr>
            <p:spPr>
              <a:xfrm flipH="1">
                <a:off x="1828800" y="5696470"/>
                <a:ext cx="4929188" cy="43270"/>
              </a:xfrm>
              <a:prstGeom prst="line">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35D2E97A-DA15-A040-8DD6-A13082D646B2}"/>
                </a:ext>
              </a:extLst>
            </p:cNvPr>
            <p:cNvSpPr txBox="1"/>
            <p:nvPr/>
          </p:nvSpPr>
          <p:spPr>
            <a:xfrm rot="16200000">
              <a:off x="652912" y="3015904"/>
              <a:ext cx="22860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mn-cs"/>
                </a:rPr>
                <a:t>Attachment Style</a:t>
              </a:r>
            </a:p>
          </p:txBody>
        </p:sp>
        <p:sp>
          <p:nvSpPr>
            <p:cNvPr id="13" name="TextBox 12">
              <a:extLst>
                <a:ext uri="{FF2B5EF4-FFF2-40B4-BE49-F238E27FC236}">
                  <a16:creationId xmlns:a16="http://schemas.microsoft.com/office/drawing/2014/main" id="{41795577-79C5-BC40-82AB-0C240F8EE533}"/>
                </a:ext>
              </a:extLst>
            </p:cNvPr>
            <p:cNvSpPr txBox="1"/>
            <p:nvPr/>
          </p:nvSpPr>
          <p:spPr>
            <a:xfrm>
              <a:off x="2438400" y="5056103"/>
              <a:ext cx="3428999" cy="78339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mn-cs"/>
                </a:rPr>
                <a:t>Maternal Responsiveness</a:t>
              </a:r>
            </a:p>
          </p:txBody>
        </p:sp>
        <p:sp>
          <p:nvSpPr>
            <p:cNvPr id="14" name="TextBox 13">
              <a:extLst>
                <a:ext uri="{FF2B5EF4-FFF2-40B4-BE49-F238E27FC236}">
                  <a16:creationId xmlns:a16="http://schemas.microsoft.com/office/drawing/2014/main" id="{C3C813B5-FB02-C344-9C7A-D02F7151978C}"/>
                </a:ext>
              </a:extLst>
            </p:cNvPr>
            <p:cNvSpPr txBox="1"/>
            <p:nvPr/>
          </p:nvSpPr>
          <p:spPr>
            <a:xfrm>
              <a:off x="2342785" y="4759548"/>
              <a:ext cx="9144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Low</a:t>
              </a:r>
            </a:p>
          </p:txBody>
        </p:sp>
        <p:sp>
          <p:nvSpPr>
            <p:cNvPr id="15" name="TextBox 14">
              <a:extLst>
                <a:ext uri="{FF2B5EF4-FFF2-40B4-BE49-F238E27FC236}">
                  <a16:creationId xmlns:a16="http://schemas.microsoft.com/office/drawing/2014/main" id="{C15F350B-6F47-6049-A59A-DAFD8B3C8EA9}"/>
                </a:ext>
              </a:extLst>
            </p:cNvPr>
            <p:cNvSpPr txBox="1"/>
            <p:nvPr/>
          </p:nvSpPr>
          <p:spPr>
            <a:xfrm>
              <a:off x="3538155" y="4728443"/>
              <a:ext cx="1130825" cy="374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Medium</a:t>
              </a:r>
            </a:p>
          </p:txBody>
        </p:sp>
        <p:sp>
          <p:nvSpPr>
            <p:cNvPr id="16" name="TextBox 15">
              <a:extLst>
                <a:ext uri="{FF2B5EF4-FFF2-40B4-BE49-F238E27FC236}">
                  <a16:creationId xmlns:a16="http://schemas.microsoft.com/office/drawing/2014/main" id="{E47B7A79-D79C-B443-8EFD-BA92B64279D6}"/>
                </a:ext>
              </a:extLst>
            </p:cNvPr>
            <p:cNvSpPr txBox="1"/>
            <p:nvPr/>
          </p:nvSpPr>
          <p:spPr>
            <a:xfrm>
              <a:off x="5076189" y="4697827"/>
              <a:ext cx="9144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High</a:t>
              </a:r>
            </a:p>
          </p:txBody>
        </p:sp>
        <p:sp>
          <p:nvSpPr>
            <p:cNvPr id="23" name="Freeform 22">
              <a:extLst>
                <a:ext uri="{FF2B5EF4-FFF2-40B4-BE49-F238E27FC236}">
                  <a16:creationId xmlns:a16="http://schemas.microsoft.com/office/drawing/2014/main" id="{3FEC03C1-921D-3D45-A5E8-59B28EAB0105}"/>
                </a:ext>
              </a:extLst>
            </p:cNvPr>
            <p:cNvSpPr/>
            <p:nvPr/>
          </p:nvSpPr>
          <p:spPr>
            <a:xfrm>
              <a:off x="2815853" y="2223835"/>
              <a:ext cx="2693205" cy="2410330"/>
            </a:xfrm>
            <a:custGeom>
              <a:avLst/>
              <a:gdLst>
                <a:gd name="connsiteX0" fmla="*/ 0 w 2203554"/>
                <a:gd name="connsiteY0" fmla="*/ 2188581 h 2188581"/>
                <a:gd name="connsiteX1" fmla="*/ 1094282 w 2203554"/>
                <a:gd name="connsiteY1" fmla="*/ 17 h 2188581"/>
                <a:gd name="connsiteX2" fmla="*/ 2203554 w 2203554"/>
                <a:gd name="connsiteY2" fmla="*/ 2158601 h 2188581"/>
              </a:gdLst>
              <a:ahLst/>
              <a:cxnLst>
                <a:cxn ang="0">
                  <a:pos x="connsiteX0" y="connsiteY0"/>
                </a:cxn>
                <a:cxn ang="0">
                  <a:pos x="connsiteX1" y="connsiteY1"/>
                </a:cxn>
                <a:cxn ang="0">
                  <a:pos x="connsiteX2" y="connsiteY2"/>
                </a:cxn>
              </a:cxnLst>
              <a:rect l="l" t="t" r="r" b="b"/>
              <a:pathLst>
                <a:path w="2203554" h="2188581">
                  <a:moveTo>
                    <a:pt x="0" y="2188581"/>
                  </a:moveTo>
                  <a:cubicBezTo>
                    <a:pt x="363511" y="1096797"/>
                    <a:pt x="727023" y="5014"/>
                    <a:pt x="1094282" y="17"/>
                  </a:cubicBezTo>
                  <a:cubicBezTo>
                    <a:pt x="1461541" y="-4980"/>
                    <a:pt x="1832547" y="1076810"/>
                    <a:pt x="2203554" y="2158601"/>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grpSp>
      <p:sp>
        <p:nvSpPr>
          <p:cNvPr id="35" name="Footer Placeholder 3">
            <a:extLst>
              <a:ext uri="{FF2B5EF4-FFF2-40B4-BE49-F238E27FC236}">
                <a16:creationId xmlns:a16="http://schemas.microsoft.com/office/drawing/2014/main" id="{FBE17507-0158-CD41-B2FA-A54257FB9FAC}"/>
              </a:ext>
            </a:extLst>
          </p:cNvPr>
          <p:cNvSpPr>
            <a:spLocks noGrp="1"/>
          </p:cNvSpPr>
          <p:nvPr>
            <p:ph type="ftr" sz="quarter" idx="11"/>
          </p:nvPr>
        </p:nvSpPr>
        <p:spPr>
          <a:xfrm>
            <a:off x="3407681" y="649224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Casline</a:t>
            </a:r>
          </a:p>
        </p:txBody>
      </p:sp>
      <p:sp>
        <p:nvSpPr>
          <p:cNvPr id="36" name="TextBox 35">
            <a:extLst>
              <a:ext uri="{FF2B5EF4-FFF2-40B4-BE49-F238E27FC236}">
                <a16:creationId xmlns:a16="http://schemas.microsoft.com/office/drawing/2014/main" id="{B105D813-0799-0349-879A-046E01068D85}"/>
              </a:ext>
            </a:extLst>
          </p:cNvPr>
          <p:cNvSpPr txBox="1"/>
          <p:nvPr/>
        </p:nvSpPr>
        <p:spPr>
          <a:xfrm>
            <a:off x="4399485" y="1723212"/>
            <a:ext cx="22860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0B5CC">
                    <a:lumMod val="75000"/>
                  </a:srgbClr>
                </a:solidFill>
                <a:effectLst/>
                <a:uLnTx/>
                <a:uFillTx/>
                <a:latin typeface="Arial" charset="0"/>
                <a:ea typeface="+mn-ea"/>
                <a:cs typeface="+mn-cs"/>
              </a:rPr>
              <a:t>Sensitive Responsive</a:t>
            </a:r>
          </a:p>
        </p:txBody>
      </p:sp>
      <p:sp>
        <p:nvSpPr>
          <p:cNvPr id="37" name="TextBox 36">
            <a:extLst>
              <a:ext uri="{FF2B5EF4-FFF2-40B4-BE49-F238E27FC236}">
                <a16:creationId xmlns:a16="http://schemas.microsoft.com/office/drawing/2014/main" id="{3407B84A-7C60-F740-B367-0E174E8EC8B4}"/>
              </a:ext>
            </a:extLst>
          </p:cNvPr>
          <p:cNvSpPr txBox="1"/>
          <p:nvPr/>
        </p:nvSpPr>
        <p:spPr>
          <a:xfrm>
            <a:off x="5372641" y="2362369"/>
            <a:ext cx="3911375" cy="1077218"/>
          </a:xfrm>
          <a:prstGeom prst="rect">
            <a:avLst/>
          </a:prstGeom>
          <a:noFill/>
        </p:spPr>
        <p:txBody>
          <a:bodyPr wrap="square" rtlCol="0">
            <a:spAutoFit/>
          </a:bodyPr>
          <a:lstStyle/>
          <a:p>
            <a:pPr marL="120650" marR="0" lvl="0" indent="-1206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Secure Attachment</a:t>
            </a:r>
          </a:p>
          <a:p>
            <a:pPr marL="120650" marR="0" lvl="0" indent="-1206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Behavioral Independence</a:t>
            </a:r>
          </a:p>
          <a:p>
            <a:pPr marL="120650" marR="0" lvl="0" indent="-1206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Verbal ability, intellectual achievement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6888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7" grpId="0"/>
      <p:bldP spid="29" grpId="0"/>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B47A57C-B74C-4B43-B566-652CEACA7272}"/>
              </a:ext>
            </a:extLst>
          </p:cNvPr>
          <p:cNvGrpSpPr/>
          <p:nvPr/>
        </p:nvGrpSpPr>
        <p:grpSpPr>
          <a:xfrm>
            <a:off x="2133600" y="1676400"/>
            <a:ext cx="5449801" cy="5029200"/>
            <a:chOff x="2342785" y="1740716"/>
            <a:chExt cx="3623471" cy="4206559"/>
          </a:xfrm>
        </p:grpSpPr>
        <p:grpSp>
          <p:nvGrpSpPr>
            <p:cNvPr id="8" name="Group 7">
              <a:extLst>
                <a:ext uri="{FF2B5EF4-FFF2-40B4-BE49-F238E27FC236}">
                  <a16:creationId xmlns:a16="http://schemas.microsoft.com/office/drawing/2014/main" id="{ECBE11AF-77B3-174F-97C0-5F135F933B56}"/>
                </a:ext>
              </a:extLst>
            </p:cNvPr>
            <p:cNvGrpSpPr/>
            <p:nvPr/>
          </p:nvGrpSpPr>
          <p:grpSpPr>
            <a:xfrm>
              <a:off x="2438400" y="1740716"/>
              <a:ext cx="3429000" cy="2926953"/>
              <a:chOff x="1828800" y="2057400"/>
              <a:chExt cx="4929188" cy="3682340"/>
            </a:xfrm>
          </p:grpSpPr>
          <p:cxnSp>
            <p:nvCxnSpPr>
              <p:cNvPr id="15" name="Straight Connector 14">
                <a:extLst>
                  <a:ext uri="{FF2B5EF4-FFF2-40B4-BE49-F238E27FC236}">
                    <a16:creationId xmlns:a16="http://schemas.microsoft.com/office/drawing/2014/main" id="{62DA71B0-B261-AD44-83B2-31DE71A66E09}"/>
                  </a:ext>
                </a:extLst>
              </p:cNvPr>
              <p:cNvCxnSpPr/>
              <p:nvPr/>
            </p:nvCxnSpPr>
            <p:spPr>
              <a:xfrm>
                <a:off x="1828800" y="2057400"/>
                <a:ext cx="0" cy="365760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5EC625C-D389-F442-9F49-7A82DB21856F}"/>
                  </a:ext>
                </a:extLst>
              </p:cNvPr>
              <p:cNvCxnSpPr>
                <a:cxnSpLocks/>
              </p:cNvCxnSpPr>
              <p:nvPr/>
            </p:nvCxnSpPr>
            <p:spPr>
              <a:xfrm flipH="1">
                <a:off x="1828800" y="5696470"/>
                <a:ext cx="4929188" cy="43270"/>
              </a:xfrm>
              <a:prstGeom prst="line">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D0488DA7-3F36-A941-B5B3-FE82FFCC67AA}"/>
                </a:ext>
              </a:extLst>
            </p:cNvPr>
            <p:cNvSpPr txBox="1"/>
            <p:nvPr/>
          </p:nvSpPr>
          <p:spPr>
            <a:xfrm>
              <a:off x="2419451" y="5163883"/>
              <a:ext cx="3428999" cy="78339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mn-cs"/>
                </a:rPr>
                <a:t>Maternal Responsiveness </a:t>
              </a:r>
            </a:p>
          </p:txBody>
        </p:sp>
        <p:sp>
          <p:nvSpPr>
            <p:cNvPr id="11" name="TextBox 10">
              <a:extLst>
                <a:ext uri="{FF2B5EF4-FFF2-40B4-BE49-F238E27FC236}">
                  <a16:creationId xmlns:a16="http://schemas.microsoft.com/office/drawing/2014/main" id="{1F84BFA0-BA4A-3F49-BCE2-8C17301E8B58}"/>
                </a:ext>
              </a:extLst>
            </p:cNvPr>
            <p:cNvSpPr txBox="1"/>
            <p:nvPr/>
          </p:nvSpPr>
          <p:spPr>
            <a:xfrm>
              <a:off x="2342785" y="4759548"/>
              <a:ext cx="9144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Low</a:t>
              </a:r>
            </a:p>
          </p:txBody>
        </p:sp>
        <p:sp>
          <p:nvSpPr>
            <p:cNvPr id="12" name="TextBox 11">
              <a:extLst>
                <a:ext uri="{FF2B5EF4-FFF2-40B4-BE49-F238E27FC236}">
                  <a16:creationId xmlns:a16="http://schemas.microsoft.com/office/drawing/2014/main" id="{5C8585ED-9269-B146-8BFA-4391A975F58A}"/>
                </a:ext>
              </a:extLst>
            </p:cNvPr>
            <p:cNvSpPr txBox="1"/>
            <p:nvPr/>
          </p:nvSpPr>
          <p:spPr>
            <a:xfrm>
              <a:off x="3540055" y="4762326"/>
              <a:ext cx="1130825" cy="374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Medium</a:t>
              </a:r>
            </a:p>
          </p:txBody>
        </p:sp>
        <p:sp>
          <p:nvSpPr>
            <p:cNvPr id="13" name="TextBox 12">
              <a:extLst>
                <a:ext uri="{FF2B5EF4-FFF2-40B4-BE49-F238E27FC236}">
                  <a16:creationId xmlns:a16="http://schemas.microsoft.com/office/drawing/2014/main" id="{4751C2FA-07A0-C04D-9CAC-EA0B3FD8A8E8}"/>
                </a:ext>
              </a:extLst>
            </p:cNvPr>
            <p:cNvSpPr txBox="1"/>
            <p:nvPr/>
          </p:nvSpPr>
          <p:spPr>
            <a:xfrm>
              <a:off x="5051856" y="4756929"/>
              <a:ext cx="9144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High</a:t>
              </a:r>
            </a:p>
          </p:txBody>
        </p:sp>
      </p:grpSp>
      <p:sp>
        <p:nvSpPr>
          <p:cNvPr id="17" name="TextBox 16">
            <a:extLst>
              <a:ext uri="{FF2B5EF4-FFF2-40B4-BE49-F238E27FC236}">
                <a16:creationId xmlns:a16="http://schemas.microsoft.com/office/drawing/2014/main" id="{7BD1E6E0-D864-E445-9081-3647CBC9CDE7}"/>
              </a:ext>
            </a:extLst>
          </p:cNvPr>
          <p:cNvSpPr txBox="1"/>
          <p:nvPr/>
        </p:nvSpPr>
        <p:spPr>
          <a:xfrm>
            <a:off x="152400" y="2921168"/>
            <a:ext cx="2065668"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Arial" charset="0"/>
                <a:ea typeface="+mn-ea"/>
                <a:cs typeface="+mn-cs"/>
              </a:rPr>
              <a:t>Aim 3: Global Maternal Sensitivity?</a:t>
            </a:r>
          </a:p>
        </p:txBody>
      </p:sp>
      <p:sp>
        <p:nvSpPr>
          <p:cNvPr id="18" name="TextBox 17">
            <a:extLst>
              <a:ext uri="{FF2B5EF4-FFF2-40B4-BE49-F238E27FC236}">
                <a16:creationId xmlns:a16="http://schemas.microsoft.com/office/drawing/2014/main" id="{2CAFC780-5E73-694D-910E-2C8C7F74771A}"/>
              </a:ext>
            </a:extLst>
          </p:cNvPr>
          <p:cNvSpPr txBox="1"/>
          <p:nvPr/>
        </p:nvSpPr>
        <p:spPr>
          <a:xfrm>
            <a:off x="2686595" y="6124410"/>
            <a:ext cx="4172103"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Arial" charset="0"/>
                <a:ea typeface="+mn-ea"/>
                <a:cs typeface="+mn-cs"/>
              </a:rPr>
              <a:t>Aim 1: responsive to what?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Arial" charset="0"/>
                <a:ea typeface="+mn-ea"/>
                <a:cs typeface="+mn-cs"/>
              </a:rPr>
              <a:t>and how?</a:t>
            </a:r>
          </a:p>
        </p:txBody>
      </p:sp>
      <p:sp>
        <p:nvSpPr>
          <p:cNvPr id="19" name="TextBox 18">
            <a:extLst>
              <a:ext uri="{FF2B5EF4-FFF2-40B4-BE49-F238E27FC236}">
                <a16:creationId xmlns:a16="http://schemas.microsoft.com/office/drawing/2014/main" id="{D1380001-BDDA-964D-A63C-D46B194DFC46}"/>
              </a:ext>
            </a:extLst>
          </p:cNvPr>
          <p:cNvSpPr txBox="1"/>
          <p:nvPr/>
        </p:nvSpPr>
        <p:spPr>
          <a:xfrm>
            <a:off x="2558727" y="4156970"/>
            <a:ext cx="1898973"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charset="0"/>
                <a:ea typeface="+mn-ea"/>
                <a:cs typeface="+mn-cs"/>
              </a:rPr>
              <a:t>Infant looks at object, mother looks at object</a:t>
            </a:r>
          </a:p>
        </p:txBody>
      </p:sp>
      <p:sp>
        <p:nvSpPr>
          <p:cNvPr id="21" name="Freeform 20">
            <a:extLst>
              <a:ext uri="{FF2B5EF4-FFF2-40B4-BE49-F238E27FC236}">
                <a16:creationId xmlns:a16="http://schemas.microsoft.com/office/drawing/2014/main" id="{840513C0-84A3-A44E-BD75-DCA3F650D1DD}"/>
              </a:ext>
            </a:extLst>
          </p:cNvPr>
          <p:cNvSpPr/>
          <p:nvPr/>
        </p:nvSpPr>
        <p:spPr>
          <a:xfrm>
            <a:off x="2686595" y="1846728"/>
            <a:ext cx="4209166" cy="3288968"/>
          </a:xfrm>
          <a:custGeom>
            <a:avLst/>
            <a:gdLst>
              <a:gd name="connsiteX0" fmla="*/ 0 w 2203554"/>
              <a:gd name="connsiteY0" fmla="*/ 2188581 h 2188581"/>
              <a:gd name="connsiteX1" fmla="*/ 1094282 w 2203554"/>
              <a:gd name="connsiteY1" fmla="*/ 17 h 2188581"/>
              <a:gd name="connsiteX2" fmla="*/ 2203554 w 2203554"/>
              <a:gd name="connsiteY2" fmla="*/ 2158601 h 2188581"/>
            </a:gdLst>
            <a:ahLst/>
            <a:cxnLst>
              <a:cxn ang="0">
                <a:pos x="connsiteX0" y="connsiteY0"/>
              </a:cxn>
              <a:cxn ang="0">
                <a:pos x="connsiteX1" y="connsiteY1"/>
              </a:cxn>
              <a:cxn ang="0">
                <a:pos x="connsiteX2" y="connsiteY2"/>
              </a:cxn>
            </a:cxnLst>
            <a:rect l="l" t="t" r="r" b="b"/>
            <a:pathLst>
              <a:path w="2203554" h="2188581">
                <a:moveTo>
                  <a:pt x="0" y="2188581"/>
                </a:moveTo>
                <a:cubicBezTo>
                  <a:pt x="363511" y="1096797"/>
                  <a:pt x="727023" y="5014"/>
                  <a:pt x="1094282" y="17"/>
                </a:cubicBezTo>
                <a:cubicBezTo>
                  <a:pt x="1461541" y="-4980"/>
                  <a:pt x="1832547" y="1076810"/>
                  <a:pt x="2203554" y="2158601"/>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2" name="Title 12">
            <a:extLst>
              <a:ext uri="{FF2B5EF4-FFF2-40B4-BE49-F238E27FC236}">
                <a16:creationId xmlns:a16="http://schemas.microsoft.com/office/drawing/2014/main" id="{0BF6FD5C-01E8-2149-A87C-72C0898B644B}"/>
              </a:ext>
            </a:extLst>
          </p:cNvPr>
          <p:cNvSpPr txBox="1">
            <a:spLocks/>
          </p:cNvSpPr>
          <p:nvPr/>
        </p:nvSpPr>
        <p:spPr>
          <a:xfrm>
            <a:off x="228600" y="152400"/>
            <a:ext cx="84582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0AD00">
                    <a:satMod val="150000"/>
                  </a:srgbClr>
                </a:solidFill>
                <a:effectLst/>
                <a:uLnTx/>
                <a:uFillTx/>
                <a:latin typeface="Corbel"/>
                <a:ea typeface="+mj-ea"/>
                <a:cs typeface="+mj-cs"/>
              </a:rPr>
              <a:t>Current Study Aims &amp; Hypotheses</a:t>
            </a:r>
          </a:p>
        </p:txBody>
      </p:sp>
      <p:sp>
        <p:nvSpPr>
          <p:cNvPr id="24" name="TextBox 23">
            <a:extLst>
              <a:ext uri="{FF2B5EF4-FFF2-40B4-BE49-F238E27FC236}">
                <a16:creationId xmlns:a16="http://schemas.microsoft.com/office/drawing/2014/main" id="{109AB208-7FB5-BC4E-B0FE-2826C4E0F668}"/>
              </a:ext>
            </a:extLst>
          </p:cNvPr>
          <p:cNvSpPr txBox="1"/>
          <p:nvPr/>
        </p:nvSpPr>
        <p:spPr>
          <a:xfrm>
            <a:off x="58569" y="5158945"/>
            <a:ext cx="2189169"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Arial" charset="0"/>
                <a:ea typeface="+mn-ea"/>
                <a:cs typeface="+mn-cs"/>
              </a:rPr>
              <a:t>Aim 2: Can we do better?</a:t>
            </a:r>
          </a:p>
        </p:txBody>
      </p:sp>
      <p:sp>
        <p:nvSpPr>
          <p:cNvPr id="27" name="Rectangle 26">
            <a:extLst>
              <a:ext uri="{FF2B5EF4-FFF2-40B4-BE49-F238E27FC236}">
                <a16:creationId xmlns:a16="http://schemas.microsoft.com/office/drawing/2014/main" id="{6AE6BDBD-37C5-2448-976C-EA98BC74EDB9}"/>
              </a:ext>
            </a:extLst>
          </p:cNvPr>
          <p:cNvSpPr/>
          <p:nvPr/>
        </p:nvSpPr>
        <p:spPr>
          <a:xfrm>
            <a:off x="2307289" y="5256770"/>
            <a:ext cx="5011083" cy="40476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8" name="Footer Placeholder 3">
            <a:extLst>
              <a:ext uri="{FF2B5EF4-FFF2-40B4-BE49-F238E27FC236}">
                <a16:creationId xmlns:a16="http://schemas.microsoft.com/office/drawing/2014/main" id="{F73D6E79-6645-BE4C-A5C3-82E2814F39F5}"/>
              </a:ext>
            </a:extLst>
          </p:cNvPr>
          <p:cNvSpPr>
            <a:spLocks noGrp="1"/>
          </p:cNvSpPr>
          <p:nvPr>
            <p:ph type="ftr" sz="quarter" idx="11"/>
          </p:nvPr>
        </p:nvSpPr>
        <p:spPr>
          <a:xfrm>
            <a:off x="3617398" y="650774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Casline</a:t>
            </a:r>
          </a:p>
        </p:txBody>
      </p:sp>
      <p:sp>
        <p:nvSpPr>
          <p:cNvPr id="29" name="TextBox 28">
            <a:extLst>
              <a:ext uri="{FF2B5EF4-FFF2-40B4-BE49-F238E27FC236}">
                <a16:creationId xmlns:a16="http://schemas.microsoft.com/office/drawing/2014/main" id="{72E6F1FD-D36E-4143-A79B-2E44631B1555}"/>
              </a:ext>
            </a:extLst>
          </p:cNvPr>
          <p:cNvSpPr txBox="1"/>
          <p:nvPr/>
        </p:nvSpPr>
        <p:spPr>
          <a:xfrm>
            <a:off x="5266267" y="4156970"/>
            <a:ext cx="1898973"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charset="0"/>
                <a:ea typeface="+mn-ea"/>
                <a:cs typeface="+mn-cs"/>
              </a:rPr>
              <a:t>Infant looks at object, mother talks to infant</a:t>
            </a:r>
          </a:p>
        </p:txBody>
      </p:sp>
    </p:spTree>
    <p:extLst>
      <p:ext uri="{BB962C8B-B14F-4D97-AF65-F5344CB8AC3E}">
        <p14:creationId xmlns:p14="http://schemas.microsoft.com/office/powerpoint/2010/main" val="387870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animBg="1"/>
      <p:bldP spid="24" grpId="0"/>
      <p:bldP spid="27" grpId="0" animBg="1"/>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457200" y="1625069"/>
            <a:ext cx="8229600" cy="5126251"/>
          </a:xfrm>
        </p:spPr>
        <p:txBody>
          <a:bodyPr>
            <a:normAutofit fontScale="92500" lnSpcReduction="10000"/>
          </a:bodyPr>
          <a:lstStyle/>
          <a:p>
            <a:r>
              <a:rPr lang="en-US" sz="2400" dirty="0"/>
              <a:t>Participants</a:t>
            </a:r>
          </a:p>
          <a:p>
            <a:pPr lvl="1"/>
            <a:r>
              <a:rPr lang="en-US" sz="2000" dirty="0"/>
              <a:t>335 European American mother-infant dyads</a:t>
            </a:r>
          </a:p>
          <a:p>
            <a:pPr lvl="1"/>
            <a:r>
              <a:rPr lang="en-US" sz="2000" dirty="0"/>
              <a:t>Infant age ranged from 4.7-6.5 months (</a:t>
            </a:r>
            <a:r>
              <a:rPr lang="en-US" sz="2000" i="1" dirty="0"/>
              <a:t>M </a:t>
            </a:r>
            <a:r>
              <a:rPr lang="en-US" sz="2000" dirty="0"/>
              <a:t>age = 5.4 months)</a:t>
            </a:r>
          </a:p>
          <a:p>
            <a:pPr lvl="1"/>
            <a:r>
              <a:rPr lang="en-US" sz="2000" dirty="0"/>
              <a:t>Mother age ranged from 13.91-42.28 years (</a:t>
            </a:r>
            <a:r>
              <a:rPr lang="en-US" sz="2000" i="1" dirty="0"/>
              <a:t>M </a:t>
            </a:r>
            <a:r>
              <a:rPr lang="en-US" sz="2000" dirty="0"/>
              <a:t>age = 28.27 years)</a:t>
            </a:r>
          </a:p>
          <a:p>
            <a:pPr lvl="1"/>
            <a:r>
              <a:rPr lang="en-US" sz="2000" dirty="0"/>
              <a:t>Heterogeneous in terms of of maternal education and family SES</a:t>
            </a:r>
          </a:p>
          <a:p>
            <a:pPr marL="457200" lvl="1" indent="0">
              <a:buNone/>
            </a:pPr>
            <a:endParaRPr lang="en-US" sz="2000" dirty="0"/>
          </a:p>
          <a:p>
            <a:r>
              <a:rPr lang="en-US" sz="2400" dirty="0"/>
              <a:t>Procedure</a:t>
            </a:r>
          </a:p>
          <a:p>
            <a:pPr lvl="1"/>
            <a:r>
              <a:rPr lang="en-US" sz="2000" dirty="0"/>
              <a:t>Hour-long audiovisual recording conducted in the home</a:t>
            </a:r>
          </a:p>
          <a:p>
            <a:pPr lvl="1"/>
            <a:r>
              <a:rPr lang="en-US" sz="2000" dirty="0"/>
              <a:t>Mothers were asked to go about their normal routine</a:t>
            </a:r>
          </a:p>
          <a:p>
            <a:pPr lvl="1"/>
            <a:r>
              <a:rPr lang="en-US" sz="2000" dirty="0"/>
              <a:t>Observations included a variety of activities (feeding, diapering, bathing, playing)</a:t>
            </a:r>
          </a:p>
          <a:p>
            <a:pPr lvl="1"/>
            <a:r>
              <a:rPr lang="en-US" sz="2000" dirty="0"/>
              <a:t>Recordings took place during a time when the child was awake and alert, when mothers were in view of the infant and solely responsible for the baby</a:t>
            </a:r>
          </a:p>
          <a:p>
            <a:pPr lvl="1"/>
            <a:r>
              <a:rPr lang="en-US" sz="2000" dirty="0"/>
              <a:t>Tapes were independently coding for micro-level infant/caregiver behaviors &amp; macro-level maternal sensitivity &amp; structuring</a:t>
            </a:r>
          </a:p>
          <a:p>
            <a:pPr marL="118872" indent="0">
              <a:buNone/>
            </a:pPr>
            <a:endParaRPr lang="en-US" dirty="0"/>
          </a:p>
          <a:p>
            <a:pPr lvl="1"/>
            <a:endParaRPr lang="en-US" dirty="0"/>
          </a:p>
          <a:p>
            <a:pPr lvl="1"/>
            <a:endParaRPr lang="en-US" dirty="0"/>
          </a:p>
        </p:txBody>
      </p:sp>
      <p:sp>
        <p:nvSpPr>
          <p:cNvPr id="4"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prstClr val="black">
                    <a:tint val="95000"/>
                  </a:prstClr>
                </a:solidFill>
                <a:effectLst/>
                <a:uLnTx/>
                <a:uFillTx/>
                <a:latin typeface="Arial" charset="0"/>
                <a:ea typeface="+mn-ea"/>
                <a:cs typeface="+mn-cs"/>
              </a:rPr>
              <a:t>Hudiburgh</a:t>
            </a: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 Casline</a:t>
            </a:r>
          </a:p>
        </p:txBody>
      </p:sp>
      <p:sp>
        <p:nvSpPr>
          <p:cNvPr id="5" name="Title 12">
            <a:extLst>
              <a:ext uri="{FF2B5EF4-FFF2-40B4-BE49-F238E27FC236}">
                <a16:creationId xmlns:a16="http://schemas.microsoft.com/office/drawing/2014/main" id="{F561259A-69BE-4931-AF0C-C3BD776C0CF1}"/>
              </a:ext>
            </a:extLst>
          </p:cNvPr>
          <p:cNvSpPr txBox="1">
            <a:spLocks/>
          </p:cNvSpPr>
          <p:nvPr/>
        </p:nvSpPr>
        <p:spPr>
          <a:xfrm>
            <a:off x="381000" y="152400"/>
            <a:ext cx="8305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0AD00">
                    <a:satMod val="150000"/>
                  </a:srgbClr>
                </a:solidFill>
                <a:effectLst/>
                <a:uLnTx/>
                <a:uFillTx/>
                <a:latin typeface="Corbel"/>
                <a:ea typeface="+mj-ea"/>
                <a:cs typeface="+mj-cs"/>
              </a:rPr>
              <a:t>Method</a:t>
            </a:r>
          </a:p>
        </p:txBody>
      </p:sp>
    </p:spTree>
    <p:extLst>
      <p:ext uri="{BB962C8B-B14F-4D97-AF65-F5344CB8AC3E}">
        <p14:creationId xmlns:p14="http://schemas.microsoft.com/office/powerpoint/2010/main" val="2969089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221568" y="1625117"/>
            <a:ext cx="5202919" cy="4856645"/>
          </a:xfrm>
        </p:spPr>
        <p:txBody>
          <a:bodyPr>
            <a:normAutofit/>
          </a:bodyPr>
          <a:lstStyle/>
          <a:p>
            <a:pPr marL="457200" lvl="1" indent="0">
              <a:buNone/>
            </a:pPr>
            <a:endParaRPr lang="en-US" sz="2000" dirty="0"/>
          </a:p>
          <a:p>
            <a:r>
              <a:rPr lang="en-US" sz="2400" b="1" dirty="0"/>
              <a:t>Micro-level coding of infant/maternal behaviors</a:t>
            </a:r>
            <a:r>
              <a:rPr lang="en-US" sz="2400" dirty="0"/>
              <a:t>:</a:t>
            </a:r>
          </a:p>
          <a:p>
            <a:pPr lvl="1"/>
            <a:r>
              <a:rPr lang="en-US" sz="2000" dirty="0"/>
              <a:t>Coded onset/offset of specific infant/mother behaviors (see table)</a:t>
            </a:r>
          </a:p>
          <a:p>
            <a:pPr lvl="1"/>
            <a:r>
              <a:rPr lang="en-US" sz="2000" dirty="0">
                <a:sym typeface="Wingdings" panose="05000000000000000000" pitchFamily="2" charset="2"/>
              </a:rPr>
              <a:t>Looked at each possible pairing of infant  mother behavior</a:t>
            </a:r>
          </a:p>
          <a:p>
            <a:pPr lvl="1"/>
            <a:r>
              <a:rPr lang="en-US" sz="2000" dirty="0">
                <a:sym typeface="Wingdings" panose="05000000000000000000" pitchFamily="2" charset="2"/>
              </a:rPr>
              <a:t>Mother’s behavior considered “</a:t>
            </a:r>
            <a:r>
              <a:rPr lang="en-US" sz="2000" b="1" dirty="0">
                <a:sym typeface="Wingdings" panose="05000000000000000000" pitchFamily="2" charset="2"/>
              </a:rPr>
              <a:t>contingent</a:t>
            </a:r>
            <a:r>
              <a:rPr lang="en-US" sz="2000" dirty="0">
                <a:sym typeface="Wingdings" panose="05000000000000000000" pitchFamily="2" charset="2"/>
              </a:rPr>
              <a:t>” if it occurred within 3 seconds of infant behavior onset or offset (depending on the pairing)</a:t>
            </a:r>
            <a:endParaRPr lang="en-US" sz="2000" dirty="0"/>
          </a:p>
          <a:p>
            <a:pPr lvl="1"/>
            <a:endParaRPr lang="en-US" sz="1600" dirty="0"/>
          </a:p>
          <a:p>
            <a:pPr marL="118872" indent="0">
              <a:buNone/>
            </a:pPr>
            <a:endParaRPr lang="en-US" dirty="0"/>
          </a:p>
          <a:p>
            <a:pPr lvl="1"/>
            <a:endParaRPr lang="en-US" dirty="0"/>
          </a:p>
          <a:p>
            <a:pPr lvl="1"/>
            <a:endParaRPr lang="en-US" dirty="0"/>
          </a:p>
        </p:txBody>
      </p:sp>
      <p:sp>
        <p:nvSpPr>
          <p:cNvPr id="4"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prstClr val="black">
                    <a:tint val="95000"/>
                  </a:prstClr>
                </a:solidFill>
                <a:effectLst/>
                <a:uLnTx/>
                <a:uFillTx/>
                <a:latin typeface="Arial" charset="0"/>
                <a:ea typeface="+mn-ea"/>
                <a:cs typeface="+mn-cs"/>
              </a:rPr>
              <a:t>Hudiburgh</a:t>
            </a: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 Casline</a:t>
            </a:r>
          </a:p>
        </p:txBody>
      </p:sp>
      <p:sp>
        <p:nvSpPr>
          <p:cNvPr id="5" name="Title 12">
            <a:extLst>
              <a:ext uri="{FF2B5EF4-FFF2-40B4-BE49-F238E27FC236}">
                <a16:creationId xmlns:a16="http://schemas.microsoft.com/office/drawing/2014/main" id="{F561259A-69BE-4931-AF0C-C3BD776C0CF1}"/>
              </a:ext>
            </a:extLst>
          </p:cNvPr>
          <p:cNvSpPr txBox="1">
            <a:spLocks/>
          </p:cNvSpPr>
          <p:nvPr/>
        </p:nvSpPr>
        <p:spPr>
          <a:xfrm>
            <a:off x="304800" y="120538"/>
            <a:ext cx="84582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0AD00">
                    <a:satMod val="150000"/>
                  </a:srgbClr>
                </a:solidFill>
                <a:effectLst/>
                <a:uLnTx/>
                <a:uFillTx/>
                <a:latin typeface="Corbel"/>
                <a:ea typeface="+mj-ea"/>
                <a:cs typeface="+mj-cs"/>
              </a:rPr>
              <a:t>Coding Responsivity</a:t>
            </a:r>
          </a:p>
        </p:txBody>
      </p:sp>
      <p:graphicFrame>
        <p:nvGraphicFramePr>
          <p:cNvPr id="7" name="Table 6">
            <a:extLst>
              <a:ext uri="{FF2B5EF4-FFF2-40B4-BE49-F238E27FC236}">
                <a16:creationId xmlns:a16="http://schemas.microsoft.com/office/drawing/2014/main" id="{384DB7AC-D760-1E49-86E1-2CF501CD45ED}"/>
              </a:ext>
            </a:extLst>
          </p:cNvPr>
          <p:cNvGraphicFramePr>
            <a:graphicFrameLocks noGrp="1"/>
          </p:cNvGraphicFramePr>
          <p:nvPr/>
        </p:nvGraphicFramePr>
        <p:xfrm>
          <a:off x="5410200" y="2272544"/>
          <a:ext cx="3352800" cy="3561693"/>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609092222"/>
                    </a:ext>
                  </a:extLst>
                </a:gridCol>
                <a:gridCol w="1676400">
                  <a:extLst>
                    <a:ext uri="{9D8B030D-6E8A-4147-A177-3AD203B41FA5}">
                      <a16:colId xmlns:a16="http://schemas.microsoft.com/office/drawing/2014/main" val="3335320768"/>
                    </a:ext>
                  </a:extLst>
                </a:gridCol>
              </a:tblGrid>
              <a:tr h="452733">
                <a:tc>
                  <a:txBody>
                    <a:bodyPr/>
                    <a:lstStyle/>
                    <a:p>
                      <a:pPr algn="ctr"/>
                      <a:r>
                        <a:rPr lang="en-US" dirty="0"/>
                        <a:t>Infant</a:t>
                      </a:r>
                    </a:p>
                    <a:p>
                      <a:pPr algn="ctr"/>
                      <a:r>
                        <a:rPr lang="en-US" dirty="0"/>
                        <a:t>Action</a:t>
                      </a:r>
                    </a:p>
                  </a:txBody>
                  <a:tcPr>
                    <a:solidFill>
                      <a:schemeClr val="accent2">
                        <a:lumMod val="75000"/>
                      </a:schemeClr>
                    </a:solidFill>
                  </a:tcPr>
                </a:tc>
                <a:tc>
                  <a:txBody>
                    <a:bodyPr/>
                    <a:lstStyle/>
                    <a:p>
                      <a:pPr algn="ctr"/>
                      <a:r>
                        <a:rPr lang="en-US" dirty="0"/>
                        <a:t>Parent</a:t>
                      </a:r>
                    </a:p>
                    <a:p>
                      <a:pPr algn="ctr"/>
                      <a:r>
                        <a:rPr lang="en-US" dirty="0"/>
                        <a:t>Reaction</a:t>
                      </a:r>
                    </a:p>
                  </a:txBody>
                  <a:tcPr>
                    <a:solidFill>
                      <a:schemeClr val="accent2">
                        <a:lumMod val="75000"/>
                      </a:schemeClr>
                    </a:solidFill>
                  </a:tcPr>
                </a:tc>
                <a:extLst>
                  <a:ext uri="{0D108BD9-81ED-4DB2-BD59-A6C34878D82A}">
                    <a16:rowId xmlns:a16="http://schemas.microsoft.com/office/drawing/2014/main" val="1777345029"/>
                  </a:ext>
                </a:extLst>
              </a:tr>
              <a:tr h="893062">
                <a:tc>
                  <a:txBody>
                    <a:bodyPr/>
                    <a:lstStyle/>
                    <a:p>
                      <a:pPr algn="ctr"/>
                      <a:r>
                        <a:rPr lang="en-US" sz="1800" dirty="0"/>
                        <a:t>Look at mother</a:t>
                      </a:r>
                    </a:p>
                  </a:txBody>
                  <a:tcPr anchor="ctr">
                    <a:solidFill>
                      <a:schemeClr val="accent2">
                        <a:lumMod val="40000"/>
                        <a:lumOff val="60000"/>
                      </a:schemeClr>
                    </a:solidFill>
                  </a:tcPr>
                </a:tc>
                <a:tc>
                  <a:txBody>
                    <a:bodyPr/>
                    <a:lstStyle/>
                    <a:p>
                      <a:pPr algn="ctr"/>
                      <a:r>
                        <a:rPr lang="en-US" sz="1800" dirty="0"/>
                        <a:t>Encourage attention</a:t>
                      </a:r>
                      <a:r>
                        <a:rPr lang="en-US" sz="1800" baseline="0" dirty="0"/>
                        <a:t> to mother</a:t>
                      </a:r>
                      <a:endParaRPr lang="en-US" sz="1800" dirty="0"/>
                    </a:p>
                  </a:txBody>
                  <a:tcPr anchor="ctr">
                    <a:solidFill>
                      <a:schemeClr val="accent2">
                        <a:lumMod val="40000"/>
                        <a:lumOff val="60000"/>
                      </a:schemeClr>
                    </a:solidFill>
                  </a:tcPr>
                </a:tc>
                <a:extLst>
                  <a:ext uri="{0D108BD9-81ED-4DB2-BD59-A6C34878D82A}">
                    <a16:rowId xmlns:a16="http://schemas.microsoft.com/office/drawing/2014/main" val="1011813884"/>
                  </a:ext>
                </a:extLst>
              </a:tr>
              <a:tr h="893062">
                <a:tc>
                  <a:txBody>
                    <a:bodyPr/>
                    <a:lstStyle/>
                    <a:p>
                      <a:pPr algn="ctr"/>
                      <a:r>
                        <a:rPr lang="en-US" sz="1800" dirty="0"/>
                        <a:t>Look</a:t>
                      </a:r>
                      <a:r>
                        <a:rPr lang="en-US" sz="1800" baseline="0" dirty="0"/>
                        <a:t> at object</a:t>
                      </a:r>
                      <a:endParaRPr lang="en-US" sz="1800" dirty="0"/>
                    </a:p>
                  </a:txBody>
                  <a:tcPr anchor="ctr">
                    <a:solidFill>
                      <a:schemeClr val="accent2">
                        <a:lumMod val="20000"/>
                        <a:lumOff val="80000"/>
                      </a:schemeClr>
                    </a:solidFill>
                  </a:tcPr>
                </a:tc>
                <a:tc>
                  <a:txBody>
                    <a:bodyPr/>
                    <a:lstStyle/>
                    <a:p>
                      <a:pPr algn="ctr"/>
                      <a:r>
                        <a:rPr lang="en-US" sz="1800" dirty="0"/>
                        <a:t>Encourage attention to object</a:t>
                      </a:r>
                    </a:p>
                  </a:txBody>
                  <a:tcPr anchor="ctr">
                    <a:solidFill>
                      <a:schemeClr val="accent2">
                        <a:lumMod val="20000"/>
                        <a:lumOff val="80000"/>
                      </a:schemeClr>
                    </a:solidFill>
                  </a:tcPr>
                </a:tc>
                <a:extLst>
                  <a:ext uri="{0D108BD9-81ED-4DB2-BD59-A6C34878D82A}">
                    <a16:rowId xmlns:a16="http://schemas.microsoft.com/office/drawing/2014/main" val="3794704747"/>
                  </a:ext>
                </a:extLst>
              </a:tr>
              <a:tr h="632586">
                <a:tc>
                  <a:txBody>
                    <a:bodyPr/>
                    <a:lstStyle/>
                    <a:p>
                      <a:pPr algn="ctr"/>
                      <a:r>
                        <a:rPr lang="en-US" sz="1800" dirty="0"/>
                        <a:t>Nondistress vocalization</a:t>
                      </a:r>
                    </a:p>
                  </a:txBody>
                  <a:tcPr anchor="ctr">
                    <a:solidFill>
                      <a:schemeClr val="accent2">
                        <a:lumMod val="40000"/>
                        <a:lumOff val="60000"/>
                      </a:schemeClr>
                    </a:solidFill>
                  </a:tcPr>
                </a:tc>
                <a:tc>
                  <a:txBody>
                    <a:bodyPr/>
                    <a:lstStyle/>
                    <a:p>
                      <a:pPr algn="ctr"/>
                      <a:r>
                        <a:rPr lang="en-US" sz="1800" dirty="0"/>
                        <a:t>Speech</a:t>
                      </a:r>
                      <a:r>
                        <a:rPr lang="en-US" sz="1800" baseline="0" dirty="0"/>
                        <a:t> to the infant</a:t>
                      </a:r>
                      <a:endParaRPr lang="en-US" sz="1800" dirty="0"/>
                    </a:p>
                  </a:txBody>
                  <a:tcPr anchor="ctr">
                    <a:solidFill>
                      <a:schemeClr val="accent2">
                        <a:lumMod val="40000"/>
                        <a:lumOff val="60000"/>
                      </a:schemeClr>
                    </a:solidFill>
                  </a:tcPr>
                </a:tc>
                <a:extLst>
                  <a:ext uri="{0D108BD9-81ED-4DB2-BD59-A6C34878D82A}">
                    <a16:rowId xmlns:a16="http://schemas.microsoft.com/office/drawing/2014/main" val="3113515097"/>
                  </a:ext>
                </a:extLst>
              </a:tr>
              <a:tr h="452733">
                <a:tc>
                  <a:txBody>
                    <a:bodyPr/>
                    <a:lstStyle/>
                    <a:p>
                      <a:pPr algn="ctr"/>
                      <a:r>
                        <a:rPr lang="en-US" sz="1800" dirty="0"/>
                        <a:t>Smile</a:t>
                      </a:r>
                    </a:p>
                  </a:txBody>
                  <a:tcPr anchor="ctr">
                    <a:solidFill>
                      <a:schemeClr val="accent2">
                        <a:lumMod val="20000"/>
                        <a:lumOff val="80000"/>
                      </a:schemeClr>
                    </a:solidFill>
                  </a:tcPr>
                </a:tc>
                <a:tc>
                  <a:txBody>
                    <a:bodyPr/>
                    <a:lstStyle/>
                    <a:p>
                      <a:pPr algn="ctr"/>
                      <a:endParaRPr lang="en-US" sz="1800" dirty="0"/>
                    </a:p>
                  </a:txBody>
                  <a:tcPr anchor="ctr">
                    <a:solidFill>
                      <a:schemeClr val="accent2">
                        <a:lumMod val="20000"/>
                        <a:lumOff val="80000"/>
                      </a:schemeClr>
                    </a:solidFill>
                  </a:tcPr>
                </a:tc>
                <a:extLst>
                  <a:ext uri="{0D108BD9-81ED-4DB2-BD59-A6C34878D82A}">
                    <a16:rowId xmlns:a16="http://schemas.microsoft.com/office/drawing/2014/main" val="2930298507"/>
                  </a:ext>
                </a:extLst>
              </a:tr>
            </a:tbl>
          </a:graphicData>
        </a:graphic>
      </p:graphicFrame>
    </p:spTree>
    <p:extLst>
      <p:ext uri="{BB962C8B-B14F-4D97-AF65-F5344CB8AC3E}">
        <p14:creationId xmlns:p14="http://schemas.microsoft.com/office/powerpoint/2010/main" val="57758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345281" y="1732656"/>
            <a:ext cx="8515238" cy="4752965"/>
          </a:xfrm>
        </p:spPr>
        <p:txBody>
          <a:bodyPr>
            <a:normAutofit lnSpcReduction="10000"/>
          </a:bodyPr>
          <a:lstStyle/>
          <a:p>
            <a:r>
              <a:rPr lang="en-US" sz="2400" b="1" dirty="0">
                <a:latin typeface="Calibri" panose="020F0502020204030204" pitchFamily="34" charset="0"/>
                <a:cs typeface="Calibri" panose="020F0502020204030204" pitchFamily="34" charset="0"/>
              </a:rPr>
              <a:t>Emotional Availability Scales</a:t>
            </a:r>
            <a:r>
              <a:rPr lang="en-US" sz="2400" dirty="0">
                <a:latin typeface="Calibri" panose="020F0502020204030204" pitchFamily="34" charset="0"/>
                <a:cs typeface="Calibri" panose="020F0502020204030204" pitchFamily="34" charset="0"/>
              </a:rPr>
              <a:t>: Infancy to Early Childhood Version (EA Scales; </a:t>
            </a:r>
            <a:r>
              <a:rPr lang="en-US" sz="2400" dirty="0" err="1">
                <a:latin typeface="Calibri" panose="020F0502020204030204" pitchFamily="34" charset="0"/>
                <a:cs typeface="Calibri" panose="020F0502020204030204" pitchFamily="34" charset="0"/>
              </a:rPr>
              <a:t>Biringen</a:t>
            </a:r>
            <a:r>
              <a:rPr lang="en-US" sz="2400" dirty="0">
                <a:latin typeface="Calibri" panose="020F0502020204030204" pitchFamily="34" charset="0"/>
                <a:cs typeface="Calibri" panose="020F0502020204030204" pitchFamily="34" charset="0"/>
              </a:rPr>
              <a:t> et al. 2014)</a:t>
            </a:r>
          </a:p>
          <a:p>
            <a:pPr lvl="1"/>
            <a:r>
              <a:rPr lang="en-US" sz="2000" i="1" dirty="0">
                <a:latin typeface="Calibri" panose="020F0502020204030204" pitchFamily="34" charset="0"/>
                <a:cs typeface="Calibri" panose="020F0502020204030204" pitchFamily="34" charset="0"/>
              </a:rPr>
              <a:t>Caregiver</a:t>
            </a:r>
            <a:r>
              <a:rPr lang="en-US" sz="2000" dirty="0">
                <a:latin typeface="Calibri" panose="020F0502020204030204" pitchFamily="34" charset="0"/>
                <a:cs typeface="Calibri" panose="020F0502020204030204" pitchFamily="34" charset="0"/>
              </a:rPr>
              <a:t>: </a:t>
            </a:r>
            <a:r>
              <a:rPr lang="en-US" sz="2000" u="sng" dirty="0">
                <a:latin typeface="Calibri" panose="020F0502020204030204" pitchFamily="34" charset="0"/>
                <a:cs typeface="Calibri" panose="020F0502020204030204" pitchFamily="34" charset="0"/>
              </a:rPr>
              <a:t>sensitivity</a:t>
            </a:r>
            <a:r>
              <a:rPr lang="en-US" sz="2000" dirty="0">
                <a:latin typeface="Calibri" panose="020F0502020204030204" pitchFamily="34" charset="0"/>
                <a:cs typeface="Calibri" panose="020F0502020204030204" pitchFamily="34" charset="0"/>
              </a:rPr>
              <a:t>, </a:t>
            </a:r>
            <a:r>
              <a:rPr lang="en-US" sz="2000" u="sng" dirty="0">
                <a:latin typeface="Calibri" panose="020F0502020204030204" pitchFamily="34" charset="0"/>
                <a:cs typeface="Calibri" panose="020F0502020204030204" pitchFamily="34" charset="0"/>
              </a:rPr>
              <a:t>structurin</a:t>
            </a:r>
            <a:r>
              <a:rPr lang="en-US" sz="2000" dirty="0">
                <a:latin typeface="Calibri" panose="020F0502020204030204" pitchFamily="34" charset="0"/>
                <a:cs typeface="Calibri" panose="020F0502020204030204" pitchFamily="34" charset="0"/>
              </a:rPr>
              <a:t>g, non-intrusiveness, non-hostility</a:t>
            </a:r>
          </a:p>
          <a:p>
            <a:pPr lvl="1"/>
            <a:r>
              <a:rPr lang="en-US" sz="2000" i="1" dirty="0">
                <a:latin typeface="Calibri" panose="020F0502020204030204" pitchFamily="34" charset="0"/>
                <a:cs typeface="Calibri" panose="020F0502020204030204" pitchFamily="34" charset="0"/>
              </a:rPr>
              <a:t>Infant</a:t>
            </a:r>
            <a:r>
              <a:rPr lang="en-US" sz="2000" dirty="0">
                <a:latin typeface="Calibri" panose="020F0502020204030204" pitchFamily="34" charset="0"/>
                <a:cs typeface="Calibri" panose="020F0502020204030204" pitchFamily="34" charset="0"/>
              </a:rPr>
              <a:t>: responsiveness to the caregiver &amp; child’s involvement of the caregiver</a:t>
            </a:r>
          </a:p>
          <a:p>
            <a:pPr marL="457200" lvl="1" indent="0">
              <a:buNone/>
            </a:pPr>
            <a:endParaRPr lang="en-US" sz="20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Emotional Availability = transactional, capacity of a dyad to share an emotionally healthy relationship</a:t>
            </a:r>
          </a:p>
          <a:p>
            <a:pPr marL="118872"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Scored from 1 (highly insensitive) to 9 (highly sensitive)</a:t>
            </a:r>
          </a:p>
          <a:p>
            <a:pPr lvl="1"/>
            <a:r>
              <a:rPr lang="en-US" sz="2000" dirty="0">
                <a:latin typeface="Calibri" panose="020F0502020204030204" pitchFamily="34" charset="0"/>
                <a:cs typeface="Calibri" panose="020F0502020204030204" pitchFamily="34" charset="0"/>
              </a:rPr>
              <a:t>Optimal Sensitivity vs. Apparent Sensitivity</a:t>
            </a:r>
          </a:p>
          <a:p>
            <a:pPr lvl="1"/>
            <a:r>
              <a:rPr lang="en-US" sz="2000" dirty="0">
                <a:latin typeface="Calibri" panose="020F0502020204030204" pitchFamily="34" charset="0"/>
                <a:cs typeface="Calibri" panose="020F0502020204030204" pitchFamily="34" charset="0"/>
              </a:rPr>
              <a:t>Clear perception and appropriate responding</a:t>
            </a:r>
          </a:p>
          <a:p>
            <a:pPr lvl="1"/>
            <a:r>
              <a:rPr lang="en-US" sz="2000" dirty="0">
                <a:latin typeface="Calibri" panose="020F0502020204030204" pitchFamily="34" charset="0"/>
                <a:cs typeface="Calibri" panose="020F0502020204030204" pitchFamily="34" charset="0"/>
              </a:rPr>
              <a:t>Attunement to timing and rhythm, flexibility, variation and creativity of play, parental acceptance of the child</a:t>
            </a:r>
          </a:p>
          <a:p>
            <a:pPr lvl="1"/>
            <a:endParaRPr lang="en-US" sz="2000" dirty="0">
              <a:latin typeface="Calibri" panose="020F0502020204030204" pitchFamily="34" charset="0"/>
              <a:cs typeface="Calibri" panose="020F0502020204030204" pitchFamily="34" charset="0"/>
            </a:endParaRPr>
          </a:p>
          <a:p>
            <a:pPr marL="768096" lvl="2" indent="0">
              <a:buNone/>
            </a:pPr>
            <a:endParaRPr lang="en-US" sz="1600" dirty="0">
              <a:latin typeface="Calibri" panose="020F0502020204030204" pitchFamily="34" charset="0"/>
              <a:cs typeface="Calibri" panose="020F0502020204030204" pitchFamily="34" charset="0"/>
            </a:endParaRPr>
          </a:p>
          <a:p>
            <a:pPr marL="768096" lvl="2" indent="0">
              <a:buNone/>
            </a:pPr>
            <a:endParaRPr lang="en-US" sz="1600" dirty="0">
              <a:latin typeface="Calibri" panose="020F0502020204030204" pitchFamily="34" charset="0"/>
              <a:cs typeface="Calibri" panose="020F0502020204030204" pitchFamily="34" charset="0"/>
            </a:endParaRPr>
          </a:p>
          <a:p>
            <a:pPr marL="118872" indent="0">
              <a:buNone/>
            </a:pPr>
            <a:endParaRPr lang="en-US" dirty="0"/>
          </a:p>
          <a:p>
            <a:pPr marL="457200" lvl="1" indent="0">
              <a:buNone/>
            </a:pPr>
            <a:endParaRPr lang="en-US" dirty="0"/>
          </a:p>
          <a:p>
            <a:pPr lvl="1"/>
            <a:endParaRPr lang="en-US" dirty="0"/>
          </a:p>
        </p:txBody>
      </p:sp>
      <p:sp>
        <p:nvSpPr>
          <p:cNvPr id="4"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Casline</a:t>
            </a:r>
          </a:p>
        </p:txBody>
      </p:sp>
      <p:sp>
        <p:nvSpPr>
          <p:cNvPr id="5" name="Title 12">
            <a:extLst>
              <a:ext uri="{FF2B5EF4-FFF2-40B4-BE49-F238E27FC236}">
                <a16:creationId xmlns:a16="http://schemas.microsoft.com/office/drawing/2014/main" id="{F561259A-69BE-4931-AF0C-C3BD776C0CF1}"/>
              </a:ext>
            </a:extLst>
          </p:cNvPr>
          <p:cNvSpPr txBox="1">
            <a:spLocks/>
          </p:cNvSpPr>
          <p:nvPr/>
        </p:nvSpPr>
        <p:spPr>
          <a:xfrm>
            <a:off x="228600" y="152400"/>
            <a:ext cx="84582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0AD00">
                    <a:satMod val="150000"/>
                  </a:srgbClr>
                </a:solidFill>
                <a:effectLst/>
                <a:uLnTx/>
                <a:uFillTx/>
                <a:latin typeface="Corbel"/>
                <a:ea typeface="+mj-ea"/>
                <a:cs typeface="+mj-cs"/>
              </a:rPr>
              <a:t>Coding Maternal Sensitivity</a:t>
            </a:r>
          </a:p>
        </p:txBody>
      </p:sp>
      <p:sp>
        <p:nvSpPr>
          <p:cNvPr id="14" name="Content Placeholder 2">
            <a:extLst>
              <a:ext uri="{FF2B5EF4-FFF2-40B4-BE49-F238E27FC236}">
                <a16:creationId xmlns:a16="http://schemas.microsoft.com/office/drawing/2014/main" id="{6ED7B9E5-85B2-1F46-A724-4D794BF31156}"/>
              </a:ext>
            </a:extLst>
          </p:cNvPr>
          <p:cNvSpPr txBox="1">
            <a:spLocks/>
          </p:cNvSpPr>
          <p:nvPr/>
        </p:nvSpPr>
        <p:spPr>
          <a:xfrm>
            <a:off x="6193519" y="5545981"/>
            <a:ext cx="2667000" cy="939640"/>
          </a:xfrm>
          <a:prstGeom prst="rect">
            <a:avLst/>
          </a:prstGeom>
        </p:spPr>
        <p:txBody>
          <a:bodyPr vert="horz" lIns="54864" tIns="91440" rtlCol="0" anchor="t">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marR="0" lvl="0" indent="0" algn="ctr" defTabSz="914400" rtl="0" eaLnBrk="1" fontAlgn="auto" latinLnBrk="0" hangingPunct="1">
              <a:lnSpc>
                <a:spcPct val="100000"/>
              </a:lnSpc>
              <a:spcBef>
                <a:spcPts val="0"/>
              </a:spcBef>
              <a:spcAft>
                <a:spcPts val="0"/>
              </a:spcAft>
              <a:buClr>
                <a:srgbClr val="F0AD00"/>
              </a:buClr>
              <a:buSzPct val="80000"/>
              <a:buFont typeface="Wingdings 2"/>
              <a:buNone/>
              <a:tabLst/>
              <a:defRPr/>
            </a:pPr>
            <a:endParaRPr kumimoji="0" lang="en-US" sz="3200" b="0" i="0" u="none" strike="noStrike" kern="1200" cap="none" spc="0" normalizeH="0" baseline="0" noProof="0" dirty="0">
              <a:ln>
                <a:noFill/>
              </a:ln>
              <a:solidFill>
                <a:prstClr val="black"/>
              </a:solidFill>
              <a:effectLst/>
              <a:uLnTx/>
              <a:uFillTx/>
              <a:latin typeface="Corbel"/>
              <a:ea typeface="+mn-ea"/>
              <a:cs typeface="+mn-cs"/>
            </a:endParaRPr>
          </a:p>
          <a:p>
            <a:pPr marL="731520" marR="0" lvl="1" indent="-274320" algn="ctr" defTabSz="914400" rtl="0" eaLnBrk="1" fontAlgn="auto" latinLnBrk="0" hangingPunct="1">
              <a:lnSpc>
                <a:spcPct val="100000"/>
              </a:lnSpc>
              <a:spcBef>
                <a:spcPct val="20000"/>
              </a:spcBef>
              <a:spcAft>
                <a:spcPts val="0"/>
              </a:spcAft>
              <a:buClr>
                <a:srgbClr val="60B5CC"/>
              </a:buClr>
              <a:buSzPct val="90000"/>
              <a:buFont typeface="Wingdings"/>
              <a:buChar char=""/>
              <a:tabLst/>
              <a:defRPr/>
            </a:pPr>
            <a:endParaRPr kumimoji="0" lang="en-US" sz="2800" b="0" i="0" u="none" strike="noStrike" kern="1200" cap="none" spc="0" normalizeH="0" baseline="0" noProof="0" dirty="0">
              <a:ln>
                <a:noFill/>
              </a:ln>
              <a:solidFill>
                <a:prstClr val="black"/>
              </a:solidFill>
              <a:effectLst/>
              <a:uLnTx/>
              <a:uFillTx/>
              <a:latin typeface="Corbel"/>
              <a:ea typeface="+mn-ea"/>
              <a:cs typeface="+mn-cs"/>
            </a:endParaRPr>
          </a:p>
          <a:p>
            <a:pPr marL="731520" marR="0" lvl="1" indent="-274320" algn="ctr" defTabSz="914400" rtl="0" eaLnBrk="1" fontAlgn="auto" latinLnBrk="0" hangingPunct="1">
              <a:lnSpc>
                <a:spcPct val="100000"/>
              </a:lnSpc>
              <a:spcBef>
                <a:spcPct val="20000"/>
              </a:spcBef>
              <a:spcAft>
                <a:spcPts val="0"/>
              </a:spcAft>
              <a:buClr>
                <a:srgbClr val="60B5CC"/>
              </a:buClr>
              <a:buSzPct val="90000"/>
              <a:buFont typeface="Wingdings"/>
              <a:buChar char=""/>
              <a:tabLst/>
              <a:defRPr/>
            </a:pPr>
            <a:endParaRPr kumimoji="0" lang="en-US" sz="2800" b="0" i="0" u="none" strike="noStrike" kern="1200" cap="none" spc="0" normalizeH="0" baseline="0" noProof="0" dirty="0">
              <a:ln>
                <a:noFill/>
              </a:ln>
              <a:solidFill>
                <a:prstClr val="black"/>
              </a:solidFill>
              <a:effectLst/>
              <a:uLnTx/>
              <a:uFillTx/>
              <a:latin typeface="Corbel"/>
              <a:ea typeface="+mn-ea"/>
              <a:cs typeface="+mn-cs"/>
            </a:endParaRPr>
          </a:p>
        </p:txBody>
      </p:sp>
      <p:sp>
        <p:nvSpPr>
          <p:cNvPr id="15" name="Content Placeholder 2">
            <a:extLst>
              <a:ext uri="{FF2B5EF4-FFF2-40B4-BE49-F238E27FC236}">
                <a16:creationId xmlns:a16="http://schemas.microsoft.com/office/drawing/2014/main" id="{A26B3891-CE7D-F542-9A35-AD342A6AE751}"/>
              </a:ext>
            </a:extLst>
          </p:cNvPr>
          <p:cNvSpPr txBox="1">
            <a:spLocks/>
          </p:cNvSpPr>
          <p:nvPr/>
        </p:nvSpPr>
        <p:spPr>
          <a:xfrm>
            <a:off x="3269400" y="5548878"/>
            <a:ext cx="2667000" cy="939640"/>
          </a:xfrm>
          <a:prstGeom prst="rect">
            <a:avLst/>
          </a:prstGeom>
        </p:spPr>
        <p:txBody>
          <a:bodyPr vert="horz" lIns="54864" tIns="91440" rtlCol="0" anchor="t">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marR="0" lvl="0" indent="0" algn="ctr" defTabSz="914400" rtl="0" eaLnBrk="1" fontAlgn="auto" latinLnBrk="0" hangingPunct="1">
              <a:lnSpc>
                <a:spcPct val="100000"/>
              </a:lnSpc>
              <a:spcBef>
                <a:spcPts val="0"/>
              </a:spcBef>
              <a:spcAft>
                <a:spcPts val="0"/>
              </a:spcAft>
              <a:buClr>
                <a:srgbClr val="F0AD00"/>
              </a:buClr>
              <a:buSzPct val="80000"/>
              <a:buFont typeface="Wingdings 2"/>
              <a:buNone/>
              <a:tabLst/>
              <a:defRPr/>
            </a:pPr>
            <a:endParaRPr kumimoji="0" lang="en-US" sz="3200" b="0" i="0" u="none" strike="noStrike" kern="1200" cap="none" spc="0" normalizeH="0" baseline="0" noProof="0" dirty="0">
              <a:ln>
                <a:noFill/>
              </a:ln>
              <a:solidFill>
                <a:prstClr val="black"/>
              </a:solidFill>
              <a:effectLst/>
              <a:uLnTx/>
              <a:uFillTx/>
              <a:latin typeface="Corbel"/>
              <a:ea typeface="+mn-ea"/>
              <a:cs typeface="+mn-cs"/>
            </a:endParaRPr>
          </a:p>
          <a:p>
            <a:pPr marL="731520" marR="0" lvl="1" indent="-274320" algn="ctr" defTabSz="914400" rtl="0" eaLnBrk="1" fontAlgn="auto" latinLnBrk="0" hangingPunct="1">
              <a:lnSpc>
                <a:spcPct val="100000"/>
              </a:lnSpc>
              <a:spcBef>
                <a:spcPct val="20000"/>
              </a:spcBef>
              <a:spcAft>
                <a:spcPts val="0"/>
              </a:spcAft>
              <a:buClr>
                <a:srgbClr val="60B5CC"/>
              </a:buClr>
              <a:buSzPct val="90000"/>
              <a:buFont typeface="Wingdings"/>
              <a:buChar char=""/>
              <a:tabLst/>
              <a:defRPr/>
            </a:pPr>
            <a:endParaRPr kumimoji="0" lang="en-US" sz="2800" b="0" i="0" u="none" strike="noStrike" kern="1200" cap="none" spc="0" normalizeH="0" baseline="0" noProof="0" dirty="0">
              <a:ln>
                <a:noFill/>
              </a:ln>
              <a:solidFill>
                <a:prstClr val="black"/>
              </a:solidFill>
              <a:effectLst/>
              <a:uLnTx/>
              <a:uFillTx/>
              <a:latin typeface="Corbel"/>
              <a:ea typeface="+mn-ea"/>
              <a:cs typeface="+mn-cs"/>
            </a:endParaRPr>
          </a:p>
          <a:p>
            <a:pPr marL="731520" marR="0" lvl="1" indent="-274320" algn="ctr" defTabSz="914400" rtl="0" eaLnBrk="1" fontAlgn="auto" latinLnBrk="0" hangingPunct="1">
              <a:lnSpc>
                <a:spcPct val="100000"/>
              </a:lnSpc>
              <a:spcBef>
                <a:spcPct val="20000"/>
              </a:spcBef>
              <a:spcAft>
                <a:spcPts val="0"/>
              </a:spcAft>
              <a:buClr>
                <a:srgbClr val="60B5CC"/>
              </a:buClr>
              <a:buSzPct val="90000"/>
              <a:buFont typeface="Wingdings"/>
              <a:buChar char=""/>
              <a:tabLst/>
              <a:defRPr/>
            </a:pPr>
            <a:endParaRPr kumimoji="0" lang="en-US" sz="2800" b="0" i="0"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1264984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Correlations between Behaviors</a:t>
            </a:r>
          </a:p>
        </p:txBody>
      </p:sp>
      <p:pic>
        <p:nvPicPr>
          <p:cNvPr id="5" name="Picture 4"/>
          <p:cNvPicPr>
            <a:picLocks noChangeAspect="1"/>
          </p:cNvPicPr>
          <p:nvPr/>
        </p:nvPicPr>
        <p:blipFill>
          <a:blip r:embed="rId3"/>
          <a:stretch>
            <a:fillRect/>
          </a:stretch>
        </p:blipFill>
        <p:spPr>
          <a:xfrm>
            <a:off x="259556" y="1754491"/>
            <a:ext cx="6186487" cy="4859669"/>
          </a:xfrm>
          <a:prstGeom prst="rect">
            <a:avLst/>
          </a:prstGeom>
        </p:spPr>
      </p:pic>
      <p:sp>
        <p:nvSpPr>
          <p:cNvPr id="8"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prstClr val="black">
                    <a:tint val="95000"/>
                  </a:prstClr>
                </a:solidFill>
                <a:effectLst/>
                <a:uLnTx/>
                <a:uFillTx/>
                <a:latin typeface="Arial" charset="0"/>
                <a:ea typeface="+mn-ea"/>
                <a:cs typeface="+mn-cs"/>
              </a:rPr>
              <a:t>Hudiburgh,Casline</a:t>
            </a:r>
            <a:endPar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4C9118CF-A685-FE4C-AF7A-E3173CCFDE43}"/>
              </a:ext>
            </a:extLst>
          </p:cNvPr>
          <p:cNvSpPr txBox="1"/>
          <p:nvPr/>
        </p:nvSpPr>
        <p:spPr>
          <a:xfrm>
            <a:off x="6624524" y="3048000"/>
            <a:ext cx="2235995" cy="224676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0B5CC">
                    <a:lumMod val="75000"/>
                  </a:srgbClr>
                </a:solidFill>
                <a:effectLst/>
                <a:uLnTx/>
                <a:uFillTx/>
                <a:latin typeface="Arial" charset="0"/>
                <a:ea typeface="+mn-ea"/>
                <a:cs typeface="+mn-cs"/>
              </a:rPr>
              <a:t>Raw frequencies of mother and infant behaviors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60B5CC">
                  <a:lumMod val="75000"/>
                </a:srgbClr>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0B5CC">
                    <a:lumMod val="75000"/>
                  </a:srgbClr>
                </a:solidFill>
                <a:effectLst/>
                <a:uLnTx/>
                <a:uFillTx/>
                <a:latin typeface="Arial" charset="0"/>
                <a:ea typeface="+mn-ea"/>
                <a:cs typeface="+mn-cs"/>
              </a:rPr>
              <a:t>Does not consider contingencies</a:t>
            </a:r>
          </a:p>
        </p:txBody>
      </p:sp>
    </p:spTree>
    <p:extLst>
      <p:ext uri="{BB962C8B-B14F-4D97-AF65-F5344CB8AC3E}">
        <p14:creationId xmlns:p14="http://schemas.microsoft.com/office/powerpoint/2010/main" val="873970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Contingency of Mother Behaviors</a:t>
            </a:r>
          </a:p>
        </p:txBody>
      </p:sp>
      <p:sp>
        <p:nvSpPr>
          <p:cNvPr id="9" name="Footer Placeholder 3"/>
          <p:cNvSpPr>
            <a:spLocks noGrp="1"/>
          </p:cNvSpPr>
          <p:nvPr>
            <p:ph type="ftr" sz="quarter" idx="11"/>
          </p:nvPr>
        </p:nvSpPr>
        <p:spPr>
          <a:xfrm>
            <a:off x="3448050" y="6530625"/>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Casline</a:t>
            </a:r>
          </a:p>
        </p:txBody>
      </p:sp>
      <p:sp>
        <p:nvSpPr>
          <p:cNvPr id="5" name="TextBox 4">
            <a:extLst>
              <a:ext uri="{FF2B5EF4-FFF2-40B4-BE49-F238E27FC236}">
                <a16:creationId xmlns:a16="http://schemas.microsoft.com/office/drawing/2014/main" id="{56C3208D-FDB6-7345-BA89-FDD0C1EC0F7F}"/>
              </a:ext>
            </a:extLst>
          </p:cNvPr>
          <p:cNvSpPr txBox="1"/>
          <p:nvPr/>
        </p:nvSpPr>
        <p:spPr>
          <a:xfrm>
            <a:off x="773854" y="2464539"/>
            <a:ext cx="1899138"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Looks at Mother</a:t>
            </a:r>
          </a:p>
        </p:txBody>
      </p:sp>
      <p:sp>
        <p:nvSpPr>
          <p:cNvPr id="10" name="TextBox 9">
            <a:extLst>
              <a:ext uri="{FF2B5EF4-FFF2-40B4-BE49-F238E27FC236}">
                <a16:creationId xmlns:a16="http://schemas.microsoft.com/office/drawing/2014/main" id="{1A9CE872-30FF-6C43-A4EE-B1B4B401A8EB}"/>
              </a:ext>
            </a:extLst>
          </p:cNvPr>
          <p:cNvSpPr txBox="1"/>
          <p:nvPr/>
        </p:nvSpPr>
        <p:spPr>
          <a:xfrm>
            <a:off x="5559971" y="2504148"/>
            <a:ext cx="2780884"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Encourage attention to mother</a:t>
            </a:r>
          </a:p>
        </p:txBody>
      </p:sp>
      <p:sp>
        <p:nvSpPr>
          <p:cNvPr id="11" name="TextBox 10">
            <a:extLst>
              <a:ext uri="{FF2B5EF4-FFF2-40B4-BE49-F238E27FC236}">
                <a16:creationId xmlns:a16="http://schemas.microsoft.com/office/drawing/2014/main" id="{D67FF5CE-878F-F440-88CE-2EE626169E5B}"/>
              </a:ext>
            </a:extLst>
          </p:cNvPr>
          <p:cNvSpPr txBox="1"/>
          <p:nvPr/>
        </p:nvSpPr>
        <p:spPr>
          <a:xfrm>
            <a:off x="5583784" y="4029762"/>
            <a:ext cx="2780884"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Encourage attention to object </a:t>
            </a:r>
          </a:p>
        </p:txBody>
      </p:sp>
      <p:sp>
        <p:nvSpPr>
          <p:cNvPr id="12" name="TextBox 11">
            <a:extLst>
              <a:ext uri="{FF2B5EF4-FFF2-40B4-BE49-F238E27FC236}">
                <a16:creationId xmlns:a16="http://schemas.microsoft.com/office/drawing/2014/main" id="{235AF219-4D4B-DC4E-9704-F3E1FEAEF0C1}"/>
              </a:ext>
            </a:extLst>
          </p:cNvPr>
          <p:cNvSpPr txBox="1"/>
          <p:nvPr/>
        </p:nvSpPr>
        <p:spPr>
          <a:xfrm>
            <a:off x="5598072" y="5329858"/>
            <a:ext cx="278088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Speech to Infant</a:t>
            </a:r>
          </a:p>
        </p:txBody>
      </p:sp>
      <p:sp>
        <p:nvSpPr>
          <p:cNvPr id="13" name="TextBox 12">
            <a:extLst>
              <a:ext uri="{FF2B5EF4-FFF2-40B4-BE49-F238E27FC236}">
                <a16:creationId xmlns:a16="http://schemas.microsoft.com/office/drawing/2014/main" id="{2ECE28F3-082A-A643-97B0-DECFC642E4A4}"/>
              </a:ext>
            </a:extLst>
          </p:cNvPr>
          <p:cNvSpPr txBox="1"/>
          <p:nvPr/>
        </p:nvSpPr>
        <p:spPr>
          <a:xfrm>
            <a:off x="773854" y="3433978"/>
            <a:ext cx="1899138"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Looks at Object</a:t>
            </a:r>
          </a:p>
        </p:txBody>
      </p:sp>
      <p:sp>
        <p:nvSpPr>
          <p:cNvPr id="14" name="TextBox 13">
            <a:extLst>
              <a:ext uri="{FF2B5EF4-FFF2-40B4-BE49-F238E27FC236}">
                <a16:creationId xmlns:a16="http://schemas.microsoft.com/office/drawing/2014/main" id="{08BC90F9-2B28-FA4A-AB96-A7E97566DBC4}"/>
              </a:ext>
            </a:extLst>
          </p:cNvPr>
          <p:cNvSpPr txBox="1"/>
          <p:nvPr/>
        </p:nvSpPr>
        <p:spPr>
          <a:xfrm>
            <a:off x="748942" y="4393193"/>
            <a:ext cx="20574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 charset="0"/>
                <a:ea typeface="+mn-ea"/>
                <a:cs typeface="+mn-cs"/>
              </a:rPr>
              <a:t>Nondistressed</a:t>
            </a:r>
            <a:r>
              <a:rPr kumimoji="0" lang="en-US" sz="2000" b="0" i="0" u="none" strike="noStrike" kern="1200" cap="none" spc="0" normalizeH="0" baseline="0" noProof="0" dirty="0">
                <a:ln>
                  <a:noFill/>
                </a:ln>
                <a:solidFill>
                  <a:prstClr val="black"/>
                </a:solidFill>
                <a:effectLst/>
                <a:uLnTx/>
                <a:uFillTx/>
                <a:latin typeface="Arial" charset="0"/>
                <a:ea typeface="+mn-ea"/>
                <a:cs typeface="+mn-cs"/>
              </a:rPr>
              <a:t> Vocalization</a:t>
            </a:r>
          </a:p>
        </p:txBody>
      </p:sp>
      <p:sp>
        <p:nvSpPr>
          <p:cNvPr id="15" name="TextBox 14">
            <a:extLst>
              <a:ext uri="{FF2B5EF4-FFF2-40B4-BE49-F238E27FC236}">
                <a16:creationId xmlns:a16="http://schemas.microsoft.com/office/drawing/2014/main" id="{17365282-A6E2-5F4B-80CC-A70F3B9AF7CE}"/>
              </a:ext>
            </a:extLst>
          </p:cNvPr>
          <p:cNvSpPr txBox="1"/>
          <p:nvPr/>
        </p:nvSpPr>
        <p:spPr>
          <a:xfrm>
            <a:off x="748942" y="5364713"/>
            <a:ext cx="20574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Smiles</a:t>
            </a:r>
          </a:p>
        </p:txBody>
      </p:sp>
      <p:sp>
        <p:nvSpPr>
          <p:cNvPr id="16" name="TextBox 15">
            <a:extLst>
              <a:ext uri="{FF2B5EF4-FFF2-40B4-BE49-F238E27FC236}">
                <a16:creationId xmlns:a16="http://schemas.microsoft.com/office/drawing/2014/main" id="{93D2C93E-9C1B-424A-ABA6-F92219117F4C}"/>
              </a:ext>
            </a:extLst>
          </p:cNvPr>
          <p:cNvSpPr txBox="1"/>
          <p:nvPr/>
        </p:nvSpPr>
        <p:spPr>
          <a:xfrm>
            <a:off x="392562" y="1761715"/>
            <a:ext cx="20574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Infant Action</a:t>
            </a:r>
          </a:p>
        </p:txBody>
      </p:sp>
      <p:sp>
        <p:nvSpPr>
          <p:cNvPr id="17" name="TextBox 16">
            <a:extLst>
              <a:ext uri="{FF2B5EF4-FFF2-40B4-BE49-F238E27FC236}">
                <a16:creationId xmlns:a16="http://schemas.microsoft.com/office/drawing/2014/main" id="{32067192-FBE5-0042-A020-86041807BE81}"/>
              </a:ext>
            </a:extLst>
          </p:cNvPr>
          <p:cNvSpPr txBox="1"/>
          <p:nvPr/>
        </p:nvSpPr>
        <p:spPr>
          <a:xfrm>
            <a:off x="5738815" y="1812438"/>
            <a:ext cx="3012623"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Maternal Reaction</a:t>
            </a:r>
          </a:p>
        </p:txBody>
      </p:sp>
      <p:sp>
        <p:nvSpPr>
          <p:cNvPr id="18" name="TextBox 17">
            <a:extLst>
              <a:ext uri="{FF2B5EF4-FFF2-40B4-BE49-F238E27FC236}">
                <a16:creationId xmlns:a16="http://schemas.microsoft.com/office/drawing/2014/main" id="{D21C9D37-5BA7-744D-8F9F-AFC402F02ABB}"/>
              </a:ext>
            </a:extLst>
          </p:cNvPr>
          <p:cNvSpPr txBox="1"/>
          <p:nvPr/>
        </p:nvSpPr>
        <p:spPr>
          <a:xfrm>
            <a:off x="2449962" y="1843544"/>
            <a:ext cx="346188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charset="0"/>
                <a:ea typeface="+mn-ea"/>
                <a:cs typeface="+mn-cs"/>
              </a:rPr>
              <a:t>Odds Ratio (+3 secs)</a:t>
            </a:r>
          </a:p>
        </p:txBody>
      </p:sp>
      <p:grpSp>
        <p:nvGrpSpPr>
          <p:cNvPr id="31" name="Group 30">
            <a:extLst>
              <a:ext uri="{FF2B5EF4-FFF2-40B4-BE49-F238E27FC236}">
                <a16:creationId xmlns:a16="http://schemas.microsoft.com/office/drawing/2014/main" id="{AC6C0841-2D15-AD4A-BA93-57969FD9CE76}"/>
              </a:ext>
            </a:extLst>
          </p:cNvPr>
          <p:cNvGrpSpPr/>
          <p:nvPr/>
        </p:nvGrpSpPr>
        <p:grpSpPr>
          <a:xfrm>
            <a:off x="2667000" y="2359736"/>
            <a:ext cx="3438524" cy="3172864"/>
            <a:chOff x="2763385" y="2754442"/>
            <a:chExt cx="3438524" cy="3172864"/>
          </a:xfrm>
        </p:grpSpPr>
        <p:cxnSp>
          <p:nvCxnSpPr>
            <p:cNvPr id="20" name="Straight Arrow Connector 19">
              <a:extLst>
                <a:ext uri="{FF2B5EF4-FFF2-40B4-BE49-F238E27FC236}">
                  <a16:creationId xmlns:a16="http://schemas.microsoft.com/office/drawing/2014/main" id="{54C05130-4C37-9D4A-A93C-D4C43055E00A}"/>
                </a:ext>
              </a:extLst>
            </p:cNvPr>
            <p:cNvCxnSpPr>
              <a:cxnSpLocks/>
            </p:cNvCxnSpPr>
            <p:nvPr/>
          </p:nvCxnSpPr>
          <p:spPr>
            <a:xfrm>
              <a:off x="2791960" y="3200949"/>
              <a:ext cx="2728624" cy="25263"/>
            </a:xfrm>
            <a:prstGeom prst="straightConnector1">
              <a:avLst/>
            </a:prstGeom>
            <a:ln w="762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6E0FB6F-248C-3345-8CBE-E36A6E721DD9}"/>
                </a:ext>
              </a:extLst>
            </p:cNvPr>
            <p:cNvCxnSpPr>
              <a:cxnSpLocks/>
            </p:cNvCxnSpPr>
            <p:nvPr/>
          </p:nvCxnSpPr>
          <p:spPr>
            <a:xfrm>
              <a:off x="2822576" y="3226212"/>
              <a:ext cx="2685595" cy="1512283"/>
            </a:xfrm>
            <a:prstGeom prst="straightConnector1">
              <a:avLst/>
            </a:prstGeom>
            <a:ln w="381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B8EE6E8-1256-7A4F-92B2-450F80600571}"/>
                </a:ext>
              </a:extLst>
            </p:cNvPr>
            <p:cNvCxnSpPr>
              <a:cxnSpLocks/>
            </p:cNvCxnSpPr>
            <p:nvPr/>
          </p:nvCxnSpPr>
          <p:spPr>
            <a:xfrm>
              <a:off x="2785158" y="3215875"/>
              <a:ext cx="2798532" cy="2711431"/>
            </a:xfrm>
            <a:prstGeom prst="straightConnector1">
              <a:avLst/>
            </a:prstGeom>
            <a:ln w="381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2DEB873-4F97-B945-807C-1C7882E8C074}"/>
                </a:ext>
              </a:extLst>
            </p:cNvPr>
            <p:cNvSpPr txBox="1"/>
            <p:nvPr/>
          </p:nvSpPr>
          <p:spPr>
            <a:xfrm>
              <a:off x="2763385" y="2754442"/>
              <a:ext cx="2343152"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6BB76D">
                      <a:lumMod val="50000"/>
                    </a:srgbClr>
                  </a:solidFill>
                  <a:effectLst/>
                  <a:uLnTx/>
                  <a:uFillTx/>
                  <a:latin typeface="Arial" charset="0"/>
                  <a:ea typeface="+mn-ea"/>
                  <a:cs typeface="+mn-cs"/>
                </a:rPr>
                <a:t>8.5***</a:t>
              </a:r>
            </a:p>
          </p:txBody>
        </p:sp>
        <p:sp>
          <p:nvSpPr>
            <p:cNvPr id="29" name="TextBox 28">
              <a:extLst>
                <a:ext uri="{FF2B5EF4-FFF2-40B4-BE49-F238E27FC236}">
                  <a16:creationId xmlns:a16="http://schemas.microsoft.com/office/drawing/2014/main" id="{7779E8DB-1713-C34A-B179-35797CB68404}"/>
                </a:ext>
              </a:extLst>
            </p:cNvPr>
            <p:cNvSpPr txBox="1"/>
            <p:nvPr/>
          </p:nvSpPr>
          <p:spPr>
            <a:xfrm>
              <a:off x="3395663" y="3693601"/>
              <a:ext cx="2343152"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6BB76D">
                      <a:lumMod val="50000"/>
                    </a:srgbClr>
                  </a:solidFill>
                  <a:effectLst/>
                  <a:uLnTx/>
                  <a:uFillTx/>
                  <a:latin typeface="Arial" charset="0"/>
                  <a:ea typeface="+mn-ea"/>
                  <a:cs typeface="+mn-cs"/>
                </a:rPr>
                <a:t>1.3**</a:t>
              </a:r>
            </a:p>
          </p:txBody>
        </p:sp>
        <p:sp>
          <p:nvSpPr>
            <p:cNvPr id="30" name="TextBox 29">
              <a:extLst>
                <a:ext uri="{FF2B5EF4-FFF2-40B4-BE49-F238E27FC236}">
                  <a16:creationId xmlns:a16="http://schemas.microsoft.com/office/drawing/2014/main" id="{F294A7CE-428F-1F49-A715-337130F6CA43}"/>
                </a:ext>
              </a:extLst>
            </p:cNvPr>
            <p:cNvSpPr txBox="1"/>
            <p:nvPr/>
          </p:nvSpPr>
          <p:spPr>
            <a:xfrm>
              <a:off x="3858757" y="4787353"/>
              <a:ext cx="2343152"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6BB76D">
                      <a:lumMod val="50000"/>
                    </a:srgbClr>
                  </a:solidFill>
                  <a:effectLst/>
                  <a:uLnTx/>
                  <a:uFillTx/>
                  <a:latin typeface="Arial" charset="0"/>
                  <a:ea typeface="+mn-ea"/>
                  <a:cs typeface="+mn-cs"/>
                </a:rPr>
                <a:t>2.1***</a:t>
              </a:r>
            </a:p>
          </p:txBody>
        </p:sp>
      </p:grpSp>
      <p:grpSp>
        <p:nvGrpSpPr>
          <p:cNvPr id="45" name="Group 44">
            <a:extLst>
              <a:ext uri="{FF2B5EF4-FFF2-40B4-BE49-F238E27FC236}">
                <a16:creationId xmlns:a16="http://schemas.microsoft.com/office/drawing/2014/main" id="{7DA722DA-1BF6-DC4B-8DC3-863C70C27344}"/>
              </a:ext>
            </a:extLst>
          </p:cNvPr>
          <p:cNvGrpSpPr/>
          <p:nvPr/>
        </p:nvGrpSpPr>
        <p:grpSpPr>
          <a:xfrm>
            <a:off x="2783955" y="2818482"/>
            <a:ext cx="2751590" cy="2558497"/>
            <a:chOff x="2672992" y="2926436"/>
            <a:chExt cx="2751590" cy="2558497"/>
          </a:xfrm>
        </p:grpSpPr>
        <p:cxnSp>
          <p:nvCxnSpPr>
            <p:cNvPr id="33" name="Straight Arrow Connector 32">
              <a:extLst>
                <a:ext uri="{FF2B5EF4-FFF2-40B4-BE49-F238E27FC236}">
                  <a16:creationId xmlns:a16="http://schemas.microsoft.com/office/drawing/2014/main" id="{D6DB6DAD-3355-0542-AF7E-89731197C987}"/>
                </a:ext>
              </a:extLst>
            </p:cNvPr>
            <p:cNvCxnSpPr>
              <a:stCxn id="13" idx="3"/>
            </p:cNvCxnSpPr>
            <p:nvPr/>
          </p:nvCxnSpPr>
          <p:spPr>
            <a:xfrm flipV="1">
              <a:off x="2672992" y="2926436"/>
              <a:ext cx="2599190" cy="861485"/>
            </a:xfrm>
            <a:prstGeom prst="straightConnector1">
              <a:avLst/>
            </a:prstGeom>
            <a:ln w="12700">
              <a:solidFill>
                <a:schemeClr val="accent2">
                  <a:lumMod val="75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5C6BA08-4FE5-804E-8D45-0FA0F54987E3}"/>
                </a:ext>
              </a:extLst>
            </p:cNvPr>
            <p:cNvCxnSpPr>
              <a:cxnSpLocks/>
              <a:stCxn id="13" idx="3"/>
            </p:cNvCxnSpPr>
            <p:nvPr/>
          </p:nvCxnSpPr>
          <p:spPr>
            <a:xfrm>
              <a:off x="2672992" y="3787921"/>
              <a:ext cx="2751590" cy="605272"/>
            </a:xfrm>
            <a:prstGeom prst="straightConnector1">
              <a:avLst/>
            </a:prstGeom>
            <a:ln w="57150">
              <a:solidFill>
                <a:schemeClr val="accent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4CA65CF-B44E-2745-A993-47D14400AD78}"/>
                </a:ext>
              </a:extLst>
            </p:cNvPr>
            <p:cNvCxnSpPr>
              <a:cxnSpLocks/>
              <a:stCxn id="13" idx="3"/>
            </p:cNvCxnSpPr>
            <p:nvPr/>
          </p:nvCxnSpPr>
          <p:spPr>
            <a:xfrm>
              <a:off x="2672992" y="3787921"/>
              <a:ext cx="2751590" cy="1697012"/>
            </a:xfrm>
            <a:prstGeom prst="straightConnector1">
              <a:avLst/>
            </a:prstGeom>
            <a:ln w="38100">
              <a:solidFill>
                <a:schemeClr val="accent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B36203E-83BA-094E-AB24-5D708A65BC0F}"/>
                </a:ext>
              </a:extLst>
            </p:cNvPr>
            <p:cNvSpPr txBox="1"/>
            <p:nvPr/>
          </p:nvSpPr>
          <p:spPr>
            <a:xfrm>
              <a:off x="3658852" y="3280467"/>
              <a:ext cx="91189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60B5CC">
                      <a:lumMod val="75000"/>
                    </a:srgbClr>
                  </a:solidFill>
                  <a:effectLst/>
                  <a:uLnTx/>
                  <a:uFillTx/>
                  <a:latin typeface="Arial" charset="0"/>
                  <a:ea typeface="+mn-ea"/>
                  <a:cs typeface="+mn-cs"/>
                </a:rPr>
                <a:t>0.8**</a:t>
              </a:r>
            </a:p>
          </p:txBody>
        </p:sp>
        <p:sp>
          <p:nvSpPr>
            <p:cNvPr id="43" name="TextBox 42">
              <a:extLst>
                <a:ext uri="{FF2B5EF4-FFF2-40B4-BE49-F238E27FC236}">
                  <a16:creationId xmlns:a16="http://schemas.microsoft.com/office/drawing/2014/main" id="{2D3A200E-CE2E-F24B-A524-1CCB2F5606D2}"/>
                </a:ext>
              </a:extLst>
            </p:cNvPr>
            <p:cNvSpPr txBox="1"/>
            <p:nvPr/>
          </p:nvSpPr>
          <p:spPr>
            <a:xfrm>
              <a:off x="4080788" y="4266221"/>
              <a:ext cx="91189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60B5CC">
                      <a:lumMod val="75000"/>
                    </a:srgbClr>
                  </a:solidFill>
                  <a:effectLst/>
                  <a:uLnTx/>
                  <a:uFillTx/>
                  <a:latin typeface="Arial" charset="0"/>
                  <a:ea typeface="+mn-ea"/>
                  <a:cs typeface="+mn-cs"/>
                </a:rPr>
                <a:t>3.1***</a:t>
              </a:r>
            </a:p>
          </p:txBody>
        </p:sp>
        <p:sp>
          <p:nvSpPr>
            <p:cNvPr id="44" name="TextBox 43">
              <a:extLst>
                <a:ext uri="{FF2B5EF4-FFF2-40B4-BE49-F238E27FC236}">
                  <a16:creationId xmlns:a16="http://schemas.microsoft.com/office/drawing/2014/main" id="{DDA10961-E927-5240-9E03-769E3CFA2AEA}"/>
                </a:ext>
              </a:extLst>
            </p:cNvPr>
            <p:cNvSpPr txBox="1"/>
            <p:nvPr/>
          </p:nvSpPr>
          <p:spPr>
            <a:xfrm>
              <a:off x="4147455" y="5103621"/>
              <a:ext cx="91189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60B5CC">
                      <a:lumMod val="75000"/>
                    </a:srgbClr>
                  </a:solidFill>
                  <a:effectLst/>
                  <a:uLnTx/>
                  <a:uFillTx/>
                  <a:latin typeface="Arial" charset="0"/>
                  <a:ea typeface="+mn-ea"/>
                  <a:cs typeface="+mn-cs"/>
                </a:rPr>
                <a:t>1.1**</a:t>
              </a:r>
            </a:p>
          </p:txBody>
        </p:sp>
      </p:grpSp>
      <p:grpSp>
        <p:nvGrpSpPr>
          <p:cNvPr id="57" name="Group 56">
            <a:extLst>
              <a:ext uri="{FF2B5EF4-FFF2-40B4-BE49-F238E27FC236}">
                <a16:creationId xmlns:a16="http://schemas.microsoft.com/office/drawing/2014/main" id="{F498F5B0-5E5A-0F43-8202-906A2DB3C7E7}"/>
              </a:ext>
            </a:extLst>
          </p:cNvPr>
          <p:cNvGrpSpPr/>
          <p:nvPr/>
        </p:nvGrpSpPr>
        <p:grpSpPr>
          <a:xfrm>
            <a:off x="2927926" y="2928173"/>
            <a:ext cx="2607618" cy="2786052"/>
            <a:chOff x="2806342" y="3018537"/>
            <a:chExt cx="2607618" cy="2786052"/>
          </a:xfrm>
        </p:grpSpPr>
        <p:cxnSp>
          <p:nvCxnSpPr>
            <p:cNvPr id="47" name="Straight Arrow Connector 46">
              <a:extLst>
                <a:ext uri="{FF2B5EF4-FFF2-40B4-BE49-F238E27FC236}">
                  <a16:creationId xmlns:a16="http://schemas.microsoft.com/office/drawing/2014/main" id="{CEF4A79B-B9CE-E742-BD49-AB6A654E2F26}"/>
                </a:ext>
              </a:extLst>
            </p:cNvPr>
            <p:cNvCxnSpPr>
              <a:stCxn id="14" idx="3"/>
            </p:cNvCxnSpPr>
            <p:nvPr/>
          </p:nvCxnSpPr>
          <p:spPr>
            <a:xfrm flipV="1">
              <a:off x="2806342" y="3018537"/>
              <a:ext cx="2465840" cy="1728599"/>
            </a:xfrm>
            <a:prstGeom prst="straightConnector1">
              <a:avLst/>
            </a:pr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33DA42C-36E8-2D44-BCA2-028B07751C13}"/>
                </a:ext>
              </a:extLst>
            </p:cNvPr>
            <p:cNvCxnSpPr>
              <a:cxnSpLocks/>
              <a:stCxn id="14" idx="3"/>
            </p:cNvCxnSpPr>
            <p:nvPr/>
          </p:nvCxnSpPr>
          <p:spPr>
            <a:xfrm flipV="1">
              <a:off x="2806342" y="4425412"/>
              <a:ext cx="2607618" cy="321724"/>
            </a:xfrm>
            <a:prstGeom prst="straightConnector1">
              <a:avLst/>
            </a:prstGeom>
            <a:ln w="38100">
              <a:solidFill>
                <a:schemeClr val="accent6">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537FB5C-2030-9547-8EDD-E7AF877D2EC8}"/>
                </a:ext>
              </a:extLst>
            </p:cNvPr>
            <p:cNvCxnSpPr>
              <a:cxnSpLocks/>
              <a:stCxn id="14" idx="3"/>
            </p:cNvCxnSpPr>
            <p:nvPr/>
          </p:nvCxnSpPr>
          <p:spPr>
            <a:xfrm>
              <a:off x="2806342" y="4747136"/>
              <a:ext cx="2607618" cy="850631"/>
            </a:xfrm>
            <a:prstGeom prst="straightConnector1">
              <a:avLst/>
            </a:pr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EA66FE5-B9C7-CF42-B645-F38C5480E488}"/>
                </a:ext>
              </a:extLst>
            </p:cNvPr>
            <p:cNvSpPr txBox="1"/>
            <p:nvPr/>
          </p:nvSpPr>
          <p:spPr>
            <a:xfrm>
              <a:off x="3878941" y="3803060"/>
              <a:ext cx="91189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C64847">
                      <a:lumMod val="75000"/>
                    </a:srgbClr>
                  </a:solidFill>
                  <a:effectLst/>
                  <a:uLnTx/>
                  <a:uFillTx/>
                  <a:latin typeface="Arial" charset="0"/>
                  <a:ea typeface="+mn-ea"/>
                  <a:cs typeface="+mn-cs"/>
                </a:rPr>
                <a:t>1.8***</a:t>
              </a:r>
            </a:p>
          </p:txBody>
        </p:sp>
        <p:sp>
          <p:nvSpPr>
            <p:cNvPr id="55" name="TextBox 54">
              <a:extLst>
                <a:ext uri="{FF2B5EF4-FFF2-40B4-BE49-F238E27FC236}">
                  <a16:creationId xmlns:a16="http://schemas.microsoft.com/office/drawing/2014/main" id="{6D305607-F48E-C146-ABB8-3C62A4BD26DA}"/>
                </a:ext>
              </a:extLst>
            </p:cNvPr>
            <p:cNvSpPr txBox="1"/>
            <p:nvPr/>
          </p:nvSpPr>
          <p:spPr>
            <a:xfrm>
              <a:off x="4143767" y="4530827"/>
              <a:ext cx="91189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C64847">
                      <a:lumMod val="75000"/>
                    </a:srgbClr>
                  </a:solidFill>
                  <a:effectLst/>
                  <a:uLnTx/>
                  <a:uFillTx/>
                  <a:latin typeface="Arial" charset="0"/>
                  <a:ea typeface="+mn-ea"/>
                  <a:cs typeface="+mn-cs"/>
                </a:rPr>
                <a:t>1.0 </a:t>
              </a:r>
              <a:r>
                <a:rPr kumimoji="0" lang="en-US" sz="1800" b="0" i="1" u="none" strike="noStrike" kern="1200" cap="none" spc="0" normalizeH="0" baseline="30000" noProof="0" dirty="0">
                  <a:ln>
                    <a:noFill/>
                  </a:ln>
                  <a:solidFill>
                    <a:srgbClr val="C64847">
                      <a:lumMod val="75000"/>
                    </a:srgbClr>
                  </a:solidFill>
                  <a:effectLst/>
                  <a:uLnTx/>
                  <a:uFillTx/>
                  <a:latin typeface="Arial" charset="0"/>
                  <a:ea typeface="+mn-ea"/>
                  <a:cs typeface="+mn-cs"/>
                </a:rPr>
                <a:t>ns</a:t>
              </a:r>
              <a:endParaRPr kumimoji="0" lang="en-US" sz="1800" b="0" i="1" u="none" strike="noStrike" kern="1200" cap="none" spc="0" normalizeH="0" baseline="0" noProof="0" dirty="0">
                <a:ln>
                  <a:noFill/>
                </a:ln>
                <a:solidFill>
                  <a:srgbClr val="C64847">
                    <a:lumMod val="75000"/>
                  </a:srgbClr>
                </a:solidFill>
                <a:effectLst/>
                <a:uLnTx/>
                <a:uFillTx/>
                <a:latin typeface="Arial" charset="0"/>
                <a:ea typeface="+mn-ea"/>
                <a:cs typeface="+mn-cs"/>
              </a:endParaRPr>
            </a:p>
          </p:txBody>
        </p:sp>
        <p:sp>
          <p:nvSpPr>
            <p:cNvPr id="56" name="TextBox 55">
              <a:extLst>
                <a:ext uri="{FF2B5EF4-FFF2-40B4-BE49-F238E27FC236}">
                  <a16:creationId xmlns:a16="http://schemas.microsoft.com/office/drawing/2014/main" id="{95E521ED-172C-654A-9E52-BF5CF8A19A07}"/>
                </a:ext>
              </a:extLst>
            </p:cNvPr>
            <p:cNvSpPr txBox="1"/>
            <p:nvPr/>
          </p:nvSpPr>
          <p:spPr>
            <a:xfrm>
              <a:off x="3990553" y="5435257"/>
              <a:ext cx="91189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C64847">
                      <a:lumMod val="75000"/>
                    </a:srgbClr>
                  </a:solidFill>
                  <a:effectLst/>
                  <a:uLnTx/>
                  <a:uFillTx/>
                  <a:latin typeface="Arial" charset="0"/>
                  <a:ea typeface="+mn-ea"/>
                  <a:cs typeface="+mn-cs"/>
                </a:rPr>
                <a:t>1.4***</a:t>
              </a:r>
            </a:p>
          </p:txBody>
        </p:sp>
      </p:grpSp>
      <p:grpSp>
        <p:nvGrpSpPr>
          <p:cNvPr id="68" name="Group 67">
            <a:extLst>
              <a:ext uri="{FF2B5EF4-FFF2-40B4-BE49-F238E27FC236}">
                <a16:creationId xmlns:a16="http://schemas.microsoft.com/office/drawing/2014/main" id="{39670D73-C5C2-BC46-84F4-908FF019038E}"/>
              </a:ext>
            </a:extLst>
          </p:cNvPr>
          <p:cNvGrpSpPr/>
          <p:nvPr/>
        </p:nvGrpSpPr>
        <p:grpSpPr>
          <a:xfrm>
            <a:off x="2790059" y="3008486"/>
            <a:ext cx="2791730" cy="2877317"/>
            <a:chOff x="2806321" y="3046533"/>
            <a:chExt cx="2791730" cy="2877317"/>
          </a:xfrm>
        </p:grpSpPr>
        <p:sp>
          <p:nvSpPr>
            <p:cNvPr id="42" name="TextBox 41">
              <a:extLst>
                <a:ext uri="{FF2B5EF4-FFF2-40B4-BE49-F238E27FC236}">
                  <a16:creationId xmlns:a16="http://schemas.microsoft.com/office/drawing/2014/main" id="{8C079117-DFC1-0847-9B36-80B566F495C1}"/>
                </a:ext>
              </a:extLst>
            </p:cNvPr>
            <p:cNvSpPr txBox="1"/>
            <p:nvPr/>
          </p:nvSpPr>
          <p:spPr>
            <a:xfrm>
              <a:off x="4162131" y="4021817"/>
              <a:ext cx="91189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E88651">
                      <a:lumMod val="75000"/>
                    </a:srgbClr>
                  </a:solidFill>
                  <a:effectLst/>
                  <a:uLnTx/>
                  <a:uFillTx/>
                  <a:latin typeface="Arial" charset="0"/>
                  <a:ea typeface="+mn-ea"/>
                  <a:cs typeface="+mn-cs"/>
                </a:rPr>
                <a:t>4.5***</a:t>
              </a:r>
            </a:p>
          </p:txBody>
        </p:sp>
        <p:cxnSp>
          <p:nvCxnSpPr>
            <p:cNvPr id="59" name="Straight Arrow Connector 58">
              <a:extLst>
                <a:ext uri="{FF2B5EF4-FFF2-40B4-BE49-F238E27FC236}">
                  <a16:creationId xmlns:a16="http://schemas.microsoft.com/office/drawing/2014/main" id="{3C3D126C-825D-9746-9838-A5938B357212}"/>
                </a:ext>
              </a:extLst>
            </p:cNvPr>
            <p:cNvCxnSpPr>
              <a:stCxn id="15" idx="3"/>
            </p:cNvCxnSpPr>
            <p:nvPr/>
          </p:nvCxnSpPr>
          <p:spPr>
            <a:xfrm flipV="1">
              <a:off x="2806342" y="3046533"/>
              <a:ext cx="2583805" cy="2518235"/>
            </a:xfrm>
            <a:prstGeom prst="straightConnector1">
              <a:avLst/>
            </a:prstGeom>
            <a:ln w="5715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5D6A4019-3B5F-8146-9780-FBD6D9222C94}"/>
                </a:ext>
              </a:extLst>
            </p:cNvPr>
            <p:cNvCxnSpPr>
              <a:cxnSpLocks/>
              <a:stCxn id="15" idx="3"/>
            </p:cNvCxnSpPr>
            <p:nvPr/>
          </p:nvCxnSpPr>
          <p:spPr>
            <a:xfrm flipV="1">
              <a:off x="2806342" y="4220466"/>
              <a:ext cx="2773457" cy="1344302"/>
            </a:xfrm>
            <a:prstGeom prst="straightConnector1">
              <a:avLst/>
            </a:prstGeom>
            <a:ln w="3810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8A613B7-EA6C-FE43-B4ED-D3A7675EE386}"/>
                </a:ext>
              </a:extLst>
            </p:cNvPr>
            <p:cNvCxnSpPr>
              <a:cxnSpLocks/>
            </p:cNvCxnSpPr>
            <p:nvPr/>
          </p:nvCxnSpPr>
          <p:spPr>
            <a:xfrm flipV="1">
              <a:off x="2806321" y="5558904"/>
              <a:ext cx="2791730" cy="34855"/>
            </a:xfrm>
            <a:prstGeom prst="straightConnector1">
              <a:avLst/>
            </a:prstGeom>
            <a:ln w="3810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1A4AAD50-198F-9B47-AB76-F77BA15FD0A0}"/>
                </a:ext>
              </a:extLst>
            </p:cNvPr>
            <p:cNvSpPr txBox="1"/>
            <p:nvPr/>
          </p:nvSpPr>
          <p:spPr>
            <a:xfrm>
              <a:off x="4432707" y="4600063"/>
              <a:ext cx="91189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E88651">
                      <a:lumMod val="75000"/>
                    </a:srgbClr>
                  </a:solidFill>
                  <a:effectLst/>
                  <a:uLnTx/>
                  <a:uFillTx/>
                  <a:latin typeface="Arial" charset="0"/>
                  <a:ea typeface="+mn-ea"/>
                  <a:cs typeface="+mn-cs"/>
                </a:rPr>
                <a:t>1.5*</a:t>
              </a:r>
            </a:p>
          </p:txBody>
        </p:sp>
        <p:sp>
          <p:nvSpPr>
            <p:cNvPr id="67" name="TextBox 66">
              <a:extLst>
                <a:ext uri="{FF2B5EF4-FFF2-40B4-BE49-F238E27FC236}">
                  <a16:creationId xmlns:a16="http://schemas.microsoft.com/office/drawing/2014/main" id="{6E640DF2-CAB4-674E-9204-0EE1940F3018}"/>
                </a:ext>
              </a:extLst>
            </p:cNvPr>
            <p:cNvSpPr txBox="1"/>
            <p:nvPr/>
          </p:nvSpPr>
          <p:spPr>
            <a:xfrm>
              <a:off x="4193070" y="5554518"/>
              <a:ext cx="911895"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E88651">
                      <a:lumMod val="75000"/>
                    </a:srgbClr>
                  </a:solidFill>
                  <a:effectLst/>
                  <a:uLnTx/>
                  <a:uFillTx/>
                  <a:latin typeface="Arial" charset="0"/>
                  <a:ea typeface="+mn-ea"/>
                  <a:cs typeface="+mn-cs"/>
                </a:rPr>
                <a:t>1.7***</a:t>
              </a:r>
            </a:p>
          </p:txBody>
        </p:sp>
      </p:grpSp>
      <p:sp>
        <p:nvSpPr>
          <p:cNvPr id="46" name="TextBox 45">
            <a:extLst>
              <a:ext uri="{FF2B5EF4-FFF2-40B4-BE49-F238E27FC236}">
                <a16:creationId xmlns:a16="http://schemas.microsoft.com/office/drawing/2014/main" id="{DA448F36-F2B4-E143-BCB1-EAA7DC5D4051}"/>
              </a:ext>
            </a:extLst>
          </p:cNvPr>
          <p:cNvSpPr txBox="1"/>
          <p:nvPr/>
        </p:nvSpPr>
        <p:spPr>
          <a:xfrm>
            <a:off x="527610" y="5991010"/>
            <a:ext cx="7391258" cy="80021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rial" charset="0"/>
                <a:ea typeface="+mn-ea"/>
                <a:cs typeface="+mn-cs"/>
              </a:rPr>
              <a:t>ORs &gt;1</a:t>
            </a:r>
            <a:r>
              <a:rPr kumimoji="0" lang="en-US" sz="1800" b="0" i="1" u="none" strike="noStrike" kern="1200" cap="none" spc="0" normalizeH="0" baseline="0" noProof="0" dirty="0">
                <a:ln>
                  <a:noFill/>
                </a:ln>
                <a:solidFill>
                  <a:prstClr val="black"/>
                </a:solidFill>
                <a:effectLst/>
                <a:uLnTx/>
                <a:uFillTx/>
                <a:latin typeface="Arial" charset="0"/>
                <a:ea typeface="+mn-ea"/>
                <a:cs typeface="+mn-cs"/>
              </a:rPr>
              <a:t> = more likely to occur after infant action than at other times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rial" charset="0"/>
                <a:ea typeface="+mn-ea"/>
                <a:cs typeface="+mn-cs"/>
              </a:rPr>
              <a:t>ORs 0 - 1 </a:t>
            </a:r>
            <a:r>
              <a:rPr kumimoji="0" lang="en-US" sz="1800" b="0" i="1" u="none" strike="noStrike" kern="1200" cap="none" spc="0" normalizeH="0" baseline="0" noProof="0" dirty="0">
                <a:ln>
                  <a:noFill/>
                </a:ln>
                <a:solidFill>
                  <a:prstClr val="black"/>
                </a:solidFill>
                <a:effectLst/>
                <a:uLnTx/>
                <a:uFillTx/>
                <a:latin typeface="Arial" charset="0"/>
                <a:ea typeface="+mn-ea"/>
                <a:cs typeface="+mn-cs"/>
              </a:rPr>
              <a:t>= less likely</a:t>
            </a:r>
          </a:p>
        </p:txBody>
      </p:sp>
    </p:spTree>
    <p:extLst>
      <p:ext uri="{BB962C8B-B14F-4D97-AF65-F5344CB8AC3E}">
        <p14:creationId xmlns:p14="http://schemas.microsoft.com/office/powerpoint/2010/main" val="385552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05190FFA-BEDC-4B95-9BFA-AEFB798DB5E2}" type="slidenum">
              <a:rPr lang="en-US" altLang="en-US" sz="1400" smtClean="0"/>
              <a:pPr>
                <a:spcBef>
                  <a:spcPct val="0"/>
                </a:spcBef>
                <a:buClrTx/>
                <a:buSzTx/>
                <a:buFontTx/>
                <a:buNone/>
              </a:pPr>
              <a:t>3</a:t>
            </a:fld>
            <a:endParaRPr lang="en-US" altLang="en-US" sz="1400"/>
          </a:p>
        </p:txBody>
      </p:sp>
      <p:sp>
        <p:nvSpPr>
          <p:cNvPr id="52228" name="Rectangle 2"/>
          <p:cNvSpPr>
            <a:spLocks noGrp="1" noChangeArrowheads="1"/>
          </p:cNvSpPr>
          <p:nvPr>
            <p:ph type="title"/>
          </p:nvPr>
        </p:nvSpPr>
        <p:spPr/>
        <p:txBody>
          <a:bodyPr>
            <a:normAutofit fontScale="90000"/>
          </a:bodyPr>
          <a:lstStyle/>
          <a:p>
            <a:r>
              <a:rPr lang="en-US" altLang="en-US" dirty="0"/>
              <a:t>Large scale study stability is modest but instability is predictable</a:t>
            </a:r>
          </a:p>
        </p:txBody>
      </p:sp>
      <p:sp>
        <p:nvSpPr>
          <p:cNvPr id="52229" name="Rectangle 3"/>
          <p:cNvSpPr>
            <a:spLocks noGrp="1" noChangeArrowheads="1"/>
          </p:cNvSpPr>
          <p:nvPr>
            <p:ph type="body" idx="1"/>
          </p:nvPr>
        </p:nvSpPr>
        <p:spPr>
          <a:xfrm>
            <a:off x="457200" y="1775191"/>
            <a:ext cx="7924800" cy="4625609"/>
          </a:xfrm>
        </p:spPr>
        <p:txBody>
          <a:bodyPr/>
          <a:lstStyle/>
          <a:p>
            <a:r>
              <a:rPr lang="en-US" altLang="en-US" sz="2800" dirty="0"/>
              <a:t>MLS </a:t>
            </a:r>
            <a:r>
              <a:rPr lang="en-US" altLang="en-US" sz="2400" dirty="0"/>
              <a:t>Marginal stability for A, B, C, and D classifications from 18 to 36 months</a:t>
            </a:r>
          </a:p>
          <a:p>
            <a:pPr lvl="1">
              <a:lnSpc>
                <a:spcPct val="80000"/>
              </a:lnSpc>
            </a:pPr>
            <a:r>
              <a:rPr lang="en-US" altLang="en-US" sz="2400" dirty="0">
                <a:cs typeface="Times New Roman" panose="02020603050405020304" pitchFamily="18" charset="0"/>
              </a:rPr>
              <a:t>Kappa = .06; p &lt; .05</a:t>
            </a:r>
            <a:r>
              <a:rPr lang="en-US" altLang="en-US" sz="2400" dirty="0"/>
              <a:t> </a:t>
            </a:r>
          </a:p>
          <a:p>
            <a:pPr lvl="2">
              <a:lnSpc>
                <a:spcPct val="80000"/>
              </a:lnSpc>
            </a:pPr>
            <a:r>
              <a:rPr lang="en-US" altLang="en-US" sz="2000" dirty="0"/>
              <a:t>Seifer et al</a:t>
            </a:r>
          </a:p>
          <a:p>
            <a:pPr>
              <a:lnSpc>
                <a:spcPct val="80000"/>
              </a:lnSpc>
            </a:pPr>
            <a:endParaRPr lang="en-US" altLang="en-US" sz="2800" dirty="0"/>
          </a:p>
          <a:p>
            <a:pPr>
              <a:lnSpc>
                <a:spcPct val="80000"/>
              </a:lnSpc>
            </a:pPr>
            <a:r>
              <a:rPr lang="en-US" altLang="en-US" sz="2800" dirty="0"/>
              <a:t>NICHD Modest stability for A, B, C, and D classifications from 15 to 36 months</a:t>
            </a:r>
          </a:p>
          <a:p>
            <a:pPr lvl="1">
              <a:lnSpc>
                <a:spcPct val="80000"/>
              </a:lnSpc>
            </a:pPr>
            <a:r>
              <a:rPr lang="en-US" altLang="en-US" sz="2400" dirty="0"/>
              <a:t>Low maternal sensitivity from 24 to 36 months </a:t>
            </a:r>
          </a:p>
          <a:p>
            <a:pPr marL="457200" lvl="1" indent="0">
              <a:lnSpc>
                <a:spcPct val="80000"/>
              </a:lnSpc>
              <a:buNone/>
            </a:pPr>
            <a:r>
              <a:rPr lang="en-US" altLang="en-US" sz="2400" dirty="0">
                <a:sym typeface="Wingdings" panose="05000000000000000000" pitchFamily="2" charset="2"/>
              </a:rPr>
              <a:t></a:t>
            </a:r>
            <a:r>
              <a:rPr lang="en-US" altLang="en-US" sz="2400" dirty="0"/>
              <a:t> </a:t>
            </a:r>
            <a:r>
              <a:rPr lang="en-US" altLang="en-US" sz="2400" i="1" dirty="0"/>
              <a:t>secure to insecure shift</a:t>
            </a:r>
          </a:p>
          <a:p>
            <a:pPr lvl="1">
              <a:lnSpc>
                <a:spcPct val="80000"/>
              </a:lnSpc>
            </a:pPr>
            <a:r>
              <a:rPr lang="en-US" altLang="en-US" sz="2400" dirty="0"/>
              <a:t>Higher maternal sensitivity from 24 to 36 months </a:t>
            </a:r>
            <a:r>
              <a:rPr lang="en-US" altLang="en-US" sz="2400" dirty="0">
                <a:sym typeface="Wingdings" panose="05000000000000000000" pitchFamily="2" charset="2"/>
              </a:rPr>
              <a:t></a:t>
            </a:r>
            <a:r>
              <a:rPr lang="en-US" altLang="en-US" sz="2400" dirty="0"/>
              <a:t> </a:t>
            </a:r>
            <a:r>
              <a:rPr lang="en-US" altLang="en-US" sz="2400" i="1" dirty="0"/>
              <a:t>insecure to secure shift</a:t>
            </a:r>
          </a:p>
          <a:p>
            <a:pPr lvl="2">
              <a:lnSpc>
                <a:spcPct val="80000"/>
              </a:lnSpc>
            </a:pPr>
            <a:r>
              <a:rPr lang="en-US" altLang="en-US" sz="2000" dirty="0"/>
              <a:t>NICHD Early Child Care Research Network, 2001, Dev. </a:t>
            </a:r>
            <a:r>
              <a:rPr lang="en-US" altLang="en-US" sz="2000" dirty="0" err="1"/>
              <a:t>Psy</a:t>
            </a:r>
            <a:endParaRPr lang="en-US" altLang="en-US" sz="2000" dirty="0"/>
          </a:p>
          <a:p>
            <a:pPr lvl="2">
              <a:lnSpc>
                <a:spcPct val="80000"/>
              </a:lnSpc>
            </a:pPr>
            <a:endParaRPr lang="en-US" altLang="en-US" sz="2000" dirty="0"/>
          </a:p>
          <a:p>
            <a:pPr lvl="1">
              <a:lnSpc>
                <a:spcPct val="80000"/>
              </a:lnSpc>
            </a:pPr>
            <a:endParaRPr lang="en-US" altLang="en-US" sz="2400" dirty="0"/>
          </a:p>
        </p:txBody>
      </p:sp>
    </p:spTree>
    <p:extLst>
      <p:ext uri="{BB962C8B-B14F-4D97-AF65-F5344CB8AC3E}">
        <p14:creationId xmlns:p14="http://schemas.microsoft.com/office/powerpoint/2010/main" val="103030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Contingency &amp; Sensitivity</a:t>
            </a:r>
          </a:p>
        </p:txBody>
      </p:sp>
      <p:sp>
        <p:nvSpPr>
          <p:cNvPr id="9" name="Footer Placeholder 3"/>
          <p:cNvSpPr>
            <a:spLocks noGrp="1"/>
          </p:cNvSpPr>
          <p:nvPr>
            <p:ph type="ftr" sz="quarter" idx="11"/>
          </p:nvPr>
        </p:nvSpPr>
        <p:spPr>
          <a:xfrm>
            <a:off x="3448050" y="6530625"/>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Casline</a:t>
            </a:r>
          </a:p>
        </p:txBody>
      </p:sp>
      <p:sp>
        <p:nvSpPr>
          <p:cNvPr id="5" name="TextBox 4">
            <a:extLst>
              <a:ext uri="{FF2B5EF4-FFF2-40B4-BE49-F238E27FC236}">
                <a16:creationId xmlns:a16="http://schemas.microsoft.com/office/drawing/2014/main" id="{56C3208D-FDB6-7345-BA89-FDD0C1EC0F7F}"/>
              </a:ext>
            </a:extLst>
          </p:cNvPr>
          <p:cNvSpPr txBox="1"/>
          <p:nvPr/>
        </p:nvSpPr>
        <p:spPr>
          <a:xfrm>
            <a:off x="773854" y="2464539"/>
            <a:ext cx="1899138"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Looks at Mother</a:t>
            </a:r>
          </a:p>
        </p:txBody>
      </p:sp>
      <p:sp>
        <p:nvSpPr>
          <p:cNvPr id="10" name="TextBox 9">
            <a:extLst>
              <a:ext uri="{FF2B5EF4-FFF2-40B4-BE49-F238E27FC236}">
                <a16:creationId xmlns:a16="http://schemas.microsoft.com/office/drawing/2014/main" id="{1A9CE872-30FF-6C43-A4EE-B1B4B401A8EB}"/>
              </a:ext>
            </a:extLst>
          </p:cNvPr>
          <p:cNvSpPr txBox="1"/>
          <p:nvPr/>
        </p:nvSpPr>
        <p:spPr>
          <a:xfrm>
            <a:off x="5559971" y="2504148"/>
            <a:ext cx="2780884"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Encourage attention to mother</a:t>
            </a:r>
          </a:p>
        </p:txBody>
      </p:sp>
      <p:sp>
        <p:nvSpPr>
          <p:cNvPr id="11" name="TextBox 10">
            <a:extLst>
              <a:ext uri="{FF2B5EF4-FFF2-40B4-BE49-F238E27FC236}">
                <a16:creationId xmlns:a16="http://schemas.microsoft.com/office/drawing/2014/main" id="{D67FF5CE-878F-F440-88CE-2EE626169E5B}"/>
              </a:ext>
            </a:extLst>
          </p:cNvPr>
          <p:cNvSpPr txBox="1"/>
          <p:nvPr/>
        </p:nvSpPr>
        <p:spPr>
          <a:xfrm>
            <a:off x="5583784" y="4029762"/>
            <a:ext cx="2780884"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Encourage attention to object </a:t>
            </a:r>
          </a:p>
        </p:txBody>
      </p:sp>
      <p:sp>
        <p:nvSpPr>
          <p:cNvPr id="12" name="TextBox 11">
            <a:extLst>
              <a:ext uri="{FF2B5EF4-FFF2-40B4-BE49-F238E27FC236}">
                <a16:creationId xmlns:a16="http://schemas.microsoft.com/office/drawing/2014/main" id="{235AF219-4D4B-DC4E-9704-F3E1FEAEF0C1}"/>
              </a:ext>
            </a:extLst>
          </p:cNvPr>
          <p:cNvSpPr txBox="1"/>
          <p:nvPr/>
        </p:nvSpPr>
        <p:spPr>
          <a:xfrm>
            <a:off x="5598072" y="5329858"/>
            <a:ext cx="278088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Speech to Infant</a:t>
            </a:r>
          </a:p>
        </p:txBody>
      </p:sp>
      <p:sp>
        <p:nvSpPr>
          <p:cNvPr id="13" name="TextBox 12">
            <a:extLst>
              <a:ext uri="{FF2B5EF4-FFF2-40B4-BE49-F238E27FC236}">
                <a16:creationId xmlns:a16="http://schemas.microsoft.com/office/drawing/2014/main" id="{2ECE28F3-082A-A643-97B0-DECFC642E4A4}"/>
              </a:ext>
            </a:extLst>
          </p:cNvPr>
          <p:cNvSpPr txBox="1"/>
          <p:nvPr/>
        </p:nvSpPr>
        <p:spPr>
          <a:xfrm>
            <a:off x="773854" y="3433978"/>
            <a:ext cx="1899138"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Looks at Object</a:t>
            </a:r>
          </a:p>
        </p:txBody>
      </p:sp>
      <p:sp>
        <p:nvSpPr>
          <p:cNvPr id="14" name="TextBox 13">
            <a:extLst>
              <a:ext uri="{FF2B5EF4-FFF2-40B4-BE49-F238E27FC236}">
                <a16:creationId xmlns:a16="http://schemas.microsoft.com/office/drawing/2014/main" id="{08BC90F9-2B28-FA4A-AB96-A7E97566DBC4}"/>
              </a:ext>
            </a:extLst>
          </p:cNvPr>
          <p:cNvSpPr txBox="1"/>
          <p:nvPr/>
        </p:nvSpPr>
        <p:spPr>
          <a:xfrm>
            <a:off x="748942" y="4393193"/>
            <a:ext cx="20574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 charset="0"/>
                <a:ea typeface="+mn-ea"/>
                <a:cs typeface="+mn-cs"/>
              </a:rPr>
              <a:t>Nondistressed</a:t>
            </a:r>
            <a:r>
              <a:rPr kumimoji="0" lang="en-US" sz="2000" b="0" i="0" u="none" strike="noStrike" kern="1200" cap="none" spc="0" normalizeH="0" baseline="0" noProof="0" dirty="0">
                <a:ln>
                  <a:noFill/>
                </a:ln>
                <a:solidFill>
                  <a:prstClr val="black"/>
                </a:solidFill>
                <a:effectLst/>
                <a:uLnTx/>
                <a:uFillTx/>
                <a:latin typeface="Arial" charset="0"/>
                <a:ea typeface="+mn-ea"/>
                <a:cs typeface="+mn-cs"/>
              </a:rPr>
              <a:t> Vocalization</a:t>
            </a:r>
          </a:p>
        </p:txBody>
      </p:sp>
      <p:sp>
        <p:nvSpPr>
          <p:cNvPr id="15" name="TextBox 14">
            <a:extLst>
              <a:ext uri="{FF2B5EF4-FFF2-40B4-BE49-F238E27FC236}">
                <a16:creationId xmlns:a16="http://schemas.microsoft.com/office/drawing/2014/main" id="{17365282-A6E2-5F4B-80CC-A70F3B9AF7CE}"/>
              </a:ext>
            </a:extLst>
          </p:cNvPr>
          <p:cNvSpPr txBox="1"/>
          <p:nvPr/>
        </p:nvSpPr>
        <p:spPr>
          <a:xfrm>
            <a:off x="748942" y="5364713"/>
            <a:ext cx="20574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Smiles</a:t>
            </a:r>
          </a:p>
        </p:txBody>
      </p:sp>
      <p:sp>
        <p:nvSpPr>
          <p:cNvPr id="16" name="TextBox 15">
            <a:extLst>
              <a:ext uri="{FF2B5EF4-FFF2-40B4-BE49-F238E27FC236}">
                <a16:creationId xmlns:a16="http://schemas.microsoft.com/office/drawing/2014/main" id="{93D2C93E-9C1B-424A-ABA6-F92219117F4C}"/>
              </a:ext>
            </a:extLst>
          </p:cNvPr>
          <p:cNvSpPr txBox="1"/>
          <p:nvPr/>
        </p:nvSpPr>
        <p:spPr>
          <a:xfrm>
            <a:off x="392562" y="1761715"/>
            <a:ext cx="20574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Infant Action</a:t>
            </a:r>
          </a:p>
        </p:txBody>
      </p:sp>
      <p:sp>
        <p:nvSpPr>
          <p:cNvPr id="17" name="TextBox 16">
            <a:extLst>
              <a:ext uri="{FF2B5EF4-FFF2-40B4-BE49-F238E27FC236}">
                <a16:creationId xmlns:a16="http://schemas.microsoft.com/office/drawing/2014/main" id="{32067192-FBE5-0042-A020-86041807BE81}"/>
              </a:ext>
            </a:extLst>
          </p:cNvPr>
          <p:cNvSpPr txBox="1"/>
          <p:nvPr/>
        </p:nvSpPr>
        <p:spPr>
          <a:xfrm>
            <a:off x="5738815" y="1812438"/>
            <a:ext cx="3012623"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Maternal Reaction</a:t>
            </a:r>
          </a:p>
        </p:txBody>
      </p:sp>
      <p:sp>
        <p:nvSpPr>
          <p:cNvPr id="18" name="TextBox 17">
            <a:extLst>
              <a:ext uri="{FF2B5EF4-FFF2-40B4-BE49-F238E27FC236}">
                <a16:creationId xmlns:a16="http://schemas.microsoft.com/office/drawing/2014/main" id="{D21C9D37-5BA7-744D-8F9F-AFC402F02ABB}"/>
              </a:ext>
            </a:extLst>
          </p:cNvPr>
          <p:cNvSpPr txBox="1"/>
          <p:nvPr/>
        </p:nvSpPr>
        <p:spPr>
          <a:xfrm>
            <a:off x="2449962" y="1843544"/>
            <a:ext cx="3461885"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charset="0"/>
                <a:ea typeface="+mn-ea"/>
                <a:cs typeface="+mn-cs"/>
              </a:rPr>
              <a:t>Correlation of Odds Ratio with maternal sensitivity</a:t>
            </a:r>
          </a:p>
        </p:txBody>
      </p:sp>
      <p:grpSp>
        <p:nvGrpSpPr>
          <p:cNvPr id="31" name="Group 30">
            <a:extLst>
              <a:ext uri="{FF2B5EF4-FFF2-40B4-BE49-F238E27FC236}">
                <a16:creationId xmlns:a16="http://schemas.microsoft.com/office/drawing/2014/main" id="{AC6C0841-2D15-AD4A-BA93-57969FD9CE76}"/>
              </a:ext>
            </a:extLst>
          </p:cNvPr>
          <p:cNvGrpSpPr/>
          <p:nvPr/>
        </p:nvGrpSpPr>
        <p:grpSpPr>
          <a:xfrm>
            <a:off x="2726191" y="2848152"/>
            <a:ext cx="3397577" cy="2711431"/>
            <a:chOff x="2785158" y="3215875"/>
            <a:chExt cx="3397577" cy="2711431"/>
          </a:xfrm>
        </p:grpSpPr>
        <p:cxnSp>
          <p:nvCxnSpPr>
            <p:cNvPr id="25" name="Straight Arrow Connector 24">
              <a:extLst>
                <a:ext uri="{FF2B5EF4-FFF2-40B4-BE49-F238E27FC236}">
                  <a16:creationId xmlns:a16="http://schemas.microsoft.com/office/drawing/2014/main" id="{9B8EE6E8-1256-7A4F-92B2-450F80600571}"/>
                </a:ext>
              </a:extLst>
            </p:cNvPr>
            <p:cNvCxnSpPr>
              <a:cxnSpLocks/>
            </p:cNvCxnSpPr>
            <p:nvPr/>
          </p:nvCxnSpPr>
          <p:spPr>
            <a:xfrm>
              <a:off x="2785158" y="3215875"/>
              <a:ext cx="2798532" cy="2711431"/>
            </a:xfrm>
            <a:prstGeom prst="straightConnector1">
              <a:avLst/>
            </a:prstGeom>
            <a:ln w="381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294A7CE-428F-1F49-A715-337130F6CA43}"/>
                </a:ext>
              </a:extLst>
            </p:cNvPr>
            <p:cNvSpPr txBox="1"/>
            <p:nvPr/>
          </p:nvSpPr>
          <p:spPr>
            <a:xfrm>
              <a:off x="3839583" y="3474619"/>
              <a:ext cx="2343152"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6BB76D">
                      <a:lumMod val="50000"/>
                    </a:srgbClr>
                  </a:solidFill>
                  <a:effectLst/>
                  <a:uLnTx/>
                  <a:uFillTx/>
                  <a:latin typeface="Arial" charset="0"/>
                  <a:ea typeface="+mn-ea"/>
                  <a:cs typeface="+mn-cs"/>
                </a:rPr>
                <a:t>More contingent speech to looking at mother = less sensitive</a:t>
              </a:r>
            </a:p>
          </p:txBody>
        </p:sp>
      </p:grpSp>
      <p:grpSp>
        <p:nvGrpSpPr>
          <p:cNvPr id="49" name="Group 48">
            <a:extLst>
              <a:ext uri="{FF2B5EF4-FFF2-40B4-BE49-F238E27FC236}">
                <a16:creationId xmlns:a16="http://schemas.microsoft.com/office/drawing/2014/main" id="{8C00ED4C-4D78-4C4B-9D39-D50A1ED70F80}"/>
              </a:ext>
            </a:extLst>
          </p:cNvPr>
          <p:cNvGrpSpPr/>
          <p:nvPr/>
        </p:nvGrpSpPr>
        <p:grpSpPr>
          <a:xfrm>
            <a:off x="2672992" y="2831506"/>
            <a:ext cx="2737208" cy="2235372"/>
            <a:chOff x="2769377" y="3226212"/>
            <a:chExt cx="2737208" cy="2235372"/>
          </a:xfrm>
        </p:grpSpPr>
        <p:cxnSp>
          <p:nvCxnSpPr>
            <p:cNvPr id="52" name="Straight Arrow Connector 51">
              <a:extLst>
                <a:ext uri="{FF2B5EF4-FFF2-40B4-BE49-F238E27FC236}">
                  <a16:creationId xmlns:a16="http://schemas.microsoft.com/office/drawing/2014/main" id="{87243AFD-DDFB-CE4B-B7A6-09E6470ADFE8}"/>
                </a:ext>
              </a:extLst>
            </p:cNvPr>
            <p:cNvCxnSpPr>
              <a:cxnSpLocks/>
            </p:cNvCxnSpPr>
            <p:nvPr/>
          </p:nvCxnSpPr>
          <p:spPr>
            <a:xfrm>
              <a:off x="2822576" y="3226212"/>
              <a:ext cx="2684009" cy="1367982"/>
            </a:xfrm>
            <a:prstGeom prst="straightConnector1">
              <a:avLst/>
            </a:prstGeom>
            <a:ln w="381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28102919-BF0B-E14F-BFDE-079C83B84E6D}"/>
                </a:ext>
              </a:extLst>
            </p:cNvPr>
            <p:cNvSpPr txBox="1"/>
            <p:nvPr/>
          </p:nvSpPr>
          <p:spPr>
            <a:xfrm>
              <a:off x="2769377" y="4261255"/>
              <a:ext cx="2343152"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6BB76D">
                      <a:lumMod val="50000"/>
                    </a:srgbClr>
                  </a:solidFill>
                  <a:effectLst/>
                  <a:uLnTx/>
                  <a:uFillTx/>
                  <a:latin typeface="Arial" charset="0"/>
                  <a:ea typeface="+mn-ea"/>
                  <a:cs typeface="+mn-cs"/>
                </a:rPr>
                <a:t>More contingent encouragement to looking at mother = more sensitive </a:t>
              </a:r>
            </a:p>
          </p:txBody>
        </p:sp>
      </p:grpSp>
    </p:spTree>
    <p:extLst>
      <p:ext uri="{BB962C8B-B14F-4D97-AF65-F5344CB8AC3E}">
        <p14:creationId xmlns:p14="http://schemas.microsoft.com/office/powerpoint/2010/main" val="275871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Contingency &amp; Sensitivity</a:t>
            </a:r>
          </a:p>
        </p:txBody>
      </p:sp>
      <p:pic>
        <p:nvPicPr>
          <p:cNvPr id="4" name="Picture 3"/>
          <p:cNvPicPr>
            <a:picLocks noChangeAspect="1"/>
          </p:cNvPicPr>
          <p:nvPr/>
        </p:nvPicPr>
        <p:blipFill>
          <a:blip r:embed="rId3"/>
          <a:stretch>
            <a:fillRect/>
          </a:stretch>
        </p:blipFill>
        <p:spPr>
          <a:xfrm>
            <a:off x="11268" y="1663709"/>
            <a:ext cx="8849251" cy="5125711"/>
          </a:xfrm>
          <a:prstGeom prst="rect">
            <a:avLst/>
          </a:prstGeom>
        </p:spPr>
      </p:pic>
      <p:sp>
        <p:nvSpPr>
          <p:cNvPr id="8"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Casline</a:t>
            </a:r>
          </a:p>
        </p:txBody>
      </p:sp>
      <p:cxnSp>
        <p:nvCxnSpPr>
          <p:cNvPr id="10" name="Straight Arrow Connector 9"/>
          <p:cNvCxnSpPr>
            <a:cxnSpLocks/>
            <a:stCxn id="14" idx="1"/>
          </p:cNvCxnSpPr>
          <p:nvPr/>
        </p:nvCxnSpPr>
        <p:spPr>
          <a:xfrm flipH="1">
            <a:off x="5418092" y="1663709"/>
            <a:ext cx="1135108" cy="369332"/>
          </a:xfrm>
          <a:prstGeom prst="straightConnector1">
            <a:avLst/>
          </a:prstGeom>
          <a:ln w="57150">
            <a:solidFill>
              <a:schemeClr val="accent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53200" y="1479043"/>
            <a:ext cx="124264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0B5CC">
                    <a:lumMod val="75000"/>
                  </a:srgbClr>
                </a:solidFill>
                <a:effectLst/>
                <a:uLnTx/>
                <a:uFillTx/>
                <a:latin typeface="Arial" charset="0"/>
                <a:ea typeface="+mn-ea"/>
                <a:cs typeface="+mn-cs"/>
              </a:rPr>
              <a:t>OR = 1.17</a:t>
            </a:r>
          </a:p>
        </p:txBody>
      </p:sp>
      <p:sp>
        <p:nvSpPr>
          <p:cNvPr id="6" name="TextBox 5">
            <a:extLst>
              <a:ext uri="{FF2B5EF4-FFF2-40B4-BE49-F238E27FC236}">
                <a16:creationId xmlns:a16="http://schemas.microsoft.com/office/drawing/2014/main" id="{647DFD8A-CFB6-9D49-8A0C-E50FDDD503D4}"/>
              </a:ext>
            </a:extLst>
          </p:cNvPr>
          <p:cNvSpPr txBox="1"/>
          <p:nvPr/>
        </p:nvSpPr>
        <p:spPr>
          <a:xfrm>
            <a:off x="1752600" y="3156786"/>
            <a:ext cx="3200400" cy="1477328"/>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When maternal speech to infant is contingent on infant nondistress vocalizations, mothers are rated as more sensitive</a:t>
            </a:r>
          </a:p>
        </p:txBody>
      </p:sp>
      <p:sp>
        <p:nvSpPr>
          <p:cNvPr id="12" name="TextBox 11">
            <a:extLst>
              <a:ext uri="{FF2B5EF4-FFF2-40B4-BE49-F238E27FC236}">
                <a16:creationId xmlns:a16="http://schemas.microsoft.com/office/drawing/2014/main" id="{5A6B3E19-A292-E14E-9916-AD5DEB8ADD44}"/>
              </a:ext>
            </a:extLst>
          </p:cNvPr>
          <p:cNvSpPr txBox="1"/>
          <p:nvPr/>
        </p:nvSpPr>
        <p:spPr>
          <a:xfrm>
            <a:off x="5557837" y="2685359"/>
            <a:ext cx="3336019" cy="1200329"/>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When maternal speech contingency odds are beyond just significantly &gt;1, are rated as less sensitive </a:t>
            </a:r>
          </a:p>
        </p:txBody>
      </p:sp>
    </p:spTree>
    <p:extLst>
      <p:ext uri="{BB962C8B-B14F-4D97-AF65-F5344CB8AC3E}">
        <p14:creationId xmlns:p14="http://schemas.microsoft.com/office/powerpoint/2010/main" val="17786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94" y="170374"/>
            <a:ext cx="8229600" cy="1252728"/>
          </a:xfrm>
        </p:spPr>
        <p:txBody>
          <a:bodyPr>
            <a:normAutofit/>
          </a:bodyPr>
          <a:lstStyle/>
          <a:p>
            <a:r>
              <a:rPr lang="en-US" dirty="0"/>
              <a:t>Contingency &amp; Sensitivity</a:t>
            </a:r>
          </a:p>
        </p:txBody>
      </p:sp>
      <p:sp>
        <p:nvSpPr>
          <p:cNvPr id="9" name="Footer Placeholder 3"/>
          <p:cNvSpPr>
            <a:spLocks noGrp="1"/>
          </p:cNvSpPr>
          <p:nvPr>
            <p:ph type="ftr" sz="quarter" idx="11"/>
          </p:nvPr>
        </p:nvSpPr>
        <p:spPr>
          <a:xfrm>
            <a:off x="3448050" y="6530625"/>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Casline</a:t>
            </a:r>
          </a:p>
        </p:txBody>
      </p:sp>
      <p:sp>
        <p:nvSpPr>
          <p:cNvPr id="5" name="TextBox 4">
            <a:extLst>
              <a:ext uri="{FF2B5EF4-FFF2-40B4-BE49-F238E27FC236}">
                <a16:creationId xmlns:a16="http://schemas.microsoft.com/office/drawing/2014/main" id="{56C3208D-FDB6-7345-BA89-FDD0C1EC0F7F}"/>
              </a:ext>
            </a:extLst>
          </p:cNvPr>
          <p:cNvSpPr txBox="1"/>
          <p:nvPr/>
        </p:nvSpPr>
        <p:spPr>
          <a:xfrm>
            <a:off x="805154" y="2742719"/>
            <a:ext cx="1899138"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Looks at Mother</a:t>
            </a:r>
          </a:p>
        </p:txBody>
      </p:sp>
      <p:sp>
        <p:nvSpPr>
          <p:cNvPr id="10" name="TextBox 9">
            <a:extLst>
              <a:ext uri="{FF2B5EF4-FFF2-40B4-BE49-F238E27FC236}">
                <a16:creationId xmlns:a16="http://schemas.microsoft.com/office/drawing/2014/main" id="{1A9CE872-30FF-6C43-A4EE-B1B4B401A8EB}"/>
              </a:ext>
            </a:extLst>
          </p:cNvPr>
          <p:cNvSpPr txBox="1"/>
          <p:nvPr/>
        </p:nvSpPr>
        <p:spPr>
          <a:xfrm>
            <a:off x="5591271" y="2782328"/>
            <a:ext cx="2780884"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Encourage attention to mother</a:t>
            </a:r>
          </a:p>
        </p:txBody>
      </p:sp>
      <p:sp>
        <p:nvSpPr>
          <p:cNvPr id="11" name="TextBox 10">
            <a:extLst>
              <a:ext uri="{FF2B5EF4-FFF2-40B4-BE49-F238E27FC236}">
                <a16:creationId xmlns:a16="http://schemas.microsoft.com/office/drawing/2014/main" id="{D67FF5CE-878F-F440-88CE-2EE626169E5B}"/>
              </a:ext>
            </a:extLst>
          </p:cNvPr>
          <p:cNvSpPr txBox="1"/>
          <p:nvPr/>
        </p:nvSpPr>
        <p:spPr>
          <a:xfrm>
            <a:off x="5615084" y="4307942"/>
            <a:ext cx="2780884"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Encourage attention to object </a:t>
            </a:r>
          </a:p>
        </p:txBody>
      </p:sp>
      <p:sp>
        <p:nvSpPr>
          <p:cNvPr id="12" name="TextBox 11">
            <a:extLst>
              <a:ext uri="{FF2B5EF4-FFF2-40B4-BE49-F238E27FC236}">
                <a16:creationId xmlns:a16="http://schemas.microsoft.com/office/drawing/2014/main" id="{235AF219-4D4B-DC4E-9704-F3E1FEAEF0C1}"/>
              </a:ext>
            </a:extLst>
          </p:cNvPr>
          <p:cNvSpPr txBox="1"/>
          <p:nvPr/>
        </p:nvSpPr>
        <p:spPr>
          <a:xfrm>
            <a:off x="5629372" y="5608038"/>
            <a:ext cx="278088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Speech to Infant</a:t>
            </a:r>
          </a:p>
        </p:txBody>
      </p:sp>
      <p:sp>
        <p:nvSpPr>
          <p:cNvPr id="13" name="TextBox 12">
            <a:extLst>
              <a:ext uri="{FF2B5EF4-FFF2-40B4-BE49-F238E27FC236}">
                <a16:creationId xmlns:a16="http://schemas.microsoft.com/office/drawing/2014/main" id="{2ECE28F3-082A-A643-97B0-DECFC642E4A4}"/>
              </a:ext>
            </a:extLst>
          </p:cNvPr>
          <p:cNvSpPr txBox="1"/>
          <p:nvPr/>
        </p:nvSpPr>
        <p:spPr>
          <a:xfrm>
            <a:off x="805154" y="3712158"/>
            <a:ext cx="1899138"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Looks at Object</a:t>
            </a:r>
          </a:p>
        </p:txBody>
      </p:sp>
      <p:sp>
        <p:nvSpPr>
          <p:cNvPr id="14" name="TextBox 13">
            <a:extLst>
              <a:ext uri="{FF2B5EF4-FFF2-40B4-BE49-F238E27FC236}">
                <a16:creationId xmlns:a16="http://schemas.microsoft.com/office/drawing/2014/main" id="{08BC90F9-2B28-FA4A-AB96-A7E97566DBC4}"/>
              </a:ext>
            </a:extLst>
          </p:cNvPr>
          <p:cNvSpPr txBox="1"/>
          <p:nvPr/>
        </p:nvSpPr>
        <p:spPr>
          <a:xfrm>
            <a:off x="780242" y="4671373"/>
            <a:ext cx="20574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Arial" charset="0"/>
                <a:ea typeface="+mn-ea"/>
                <a:cs typeface="+mn-cs"/>
              </a:rPr>
              <a:t>Nondistressed</a:t>
            </a:r>
            <a:r>
              <a:rPr kumimoji="0" lang="en-US" sz="2000" b="0" i="0" u="none" strike="noStrike" kern="1200" cap="none" spc="0" normalizeH="0" baseline="0" noProof="0" dirty="0">
                <a:ln>
                  <a:noFill/>
                </a:ln>
                <a:solidFill>
                  <a:prstClr val="black"/>
                </a:solidFill>
                <a:effectLst/>
                <a:uLnTx/>
                <a:uFillTx/>
                <a:latin typeface="Arial" charset="0"/>
                <a:ea typeface="+mn-ea"/>
                <a:cs typeface="+mn-cs"/>
              </a:rPr>
              <a:t> Vocalization</a:t>
            </a:r>
          </a:p>
        </p:txBody>
      </p:sp>
      <p:sp>
        <p:nvSpPr>
          <p:cNvPr id="15" name="TextBox 14">
            <a:extLst>
              <a:ext uri="{FF2B5EF4-FFF2-40B4-BE49-F238E27FC236}">
                <a16:creationId xmlns:a16="http://schemas.microsoft.com/office/drawing/2014/main" id="{17365282-A6E2-5F4B-80CC-A70F3B9AF7CE}"/>
              </a:ext>
            </a:extLst>
          </p:cNvPr>
          <p:cNvSpPr txBox="1"/>
          <p:nvPr/>
        </p:nvSpPr>
        <p:spPr>
          <a:xfrm>
            <a:off x="780242" y="5642893"/>
            <a:ext cx="20574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Smiles</a:t>
            </a:r>
          </a:p>
        </p:txBody>
      </p:sp>
      <p:sp>
        <p:nvSpPr>
          <p:cNvPr id="16" name="TextBox 15">
            <a:extLst>
              <a:ext uri="{FF2B5EF4-FFF2-40B4-BE49-F238E27FC236}">
                <a16:creationId xmlns:a16="http://schemas.microsoft.com/office/drawing/2014/main" id="{93D2C93E-9C1B-424A-ABA6-F92219117F4C}"/>
              </a:ext>
            </a:extLst>
          </p:cNvPr>
          <p:cNvSpPr txBox="1"/>
          <p:nvPr/>
        </p:nvSpPr>
        <p:spPr>
          <a:xfrm>
            <a:off x="392562" y="1761715"/>
            <a:ext cx="20574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Infant Action</a:t>
            </a:r>
          </a:p>
        </p:txBody>
      </p:sp>
      <p:sp>
        <p:nvSpPr>
          <p:cNvPr id="17" name="TextBox 16">
            <a:extLst>
              <a:ext uri="{FF2B5EF4-FFF2-40B4-BE49-F238E27FC236}">
                <a16:creationId xmlns:a16="http://schemas.microsoft.com/office/drawing/2014/main" id="{32067192-FBE5-0042-A020-86041807BE81}"/>
              </a:ext>
            </a:extLst>
          </p:cNvPr>
          <p:cNvSpPr txBox="1"/>
          <p:nvPr/>
        </p:nvSpPr>
        <p:spPr>
          <a:xfrm>
            <a:off x="5738815" y="1812438"/>
            <a:ext cx="3012623"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mn-cs"/>
              </a:rPr>
              <a:t>Maternal Reaction</a:t>
            </a:r>
          </a:p>
        </p:txBody>
      </p:sp>
      <p:sp>
        <p:nvSpPr>
          <p:cNvPr id="18" name="TextBox 17">
            <a:extLst>
              <a:ext uri="{FF2B5EF4-FFF2-40B4-BE49-F238E27FC236}">
                <a16:creationId xmlns:a16="http://schemas.microsoft.com/office/drawing/2014/main" id="{D21C9D37-5BA7-744D-8F9F-AFC402F02ABB}"/>
              </a:ext>
            </a:extLst>
          </p:cNvPr>
          <p:cNvSpPr txBox="1"/>
          <p:nvPr/>
        </p:nvSpPr>
        <p:spPr>
          <a:xfrm>
            <a:off x="2449962" y="1772119"/>
            <a:ext cx="3461885"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rial" charset="0"/>
                <a:ea typeface="+mn-ea"/>
                <a:cs typeface="+mn-cs"/>
              </a:rPr>
              <a:t>Shows knots with change in slope before and after</a:t>
            </a:r>
          </a:p>
        </p:txBody>
      </p:sp>
      <p:grpSp>
        <p:nvGrpSpPr>
          <p:cNvPr id="31" name="Group 30">
            <a:extLst>
              <a:ext uri="{FF2B5EF4-FFF2-40B4-BE49-F238E27FC236}">
                <a16:creationId xmlns:a16="http://schemas.microsoft.com/office/drawing/2014/main" id="{AC6C0841-2D15-AD4A-BA93-57969FD9CE76}"/>
              </a:ext>
            </a:extLst>
          </p:cNvPr>
          <p:cNvGrpSpPr/>
          <p:nvPr/>
        </p:nvGrpSpPr>
        <p:grpSpPr>
          <a:xfrm>
            <a:off x="2668914" y="3123896"/>
            <a:ext cx="2946170" cy="2555728"/>
            <a:chOff x="2785158" y="3200949"/>
            <a:chExt cx="2946170" cy="2555728"/>
          </a:xfrm>
        </p:grpSpPr>
        <p:cxnSp>
          <p:nvCxnSpPr>
            <p:cNvPr id="20" name="Straight Arrow Connector 19">
              <a:extLst>
                <a:ext uri="{FF2B5EF4-FFF2-40B4-BE49-F238E27FC236}">
                  <a16:creationId xmlns:a16="http://schemas.microsoft.com/office/drawing/2014/main" id="{54C05130-4C37-9D4A-A93C-D4C43055E00A}"/>
                </a:ext>
              </a:extLst>
            </p:cNvPr>
            <p:cNvCxnSpPr>
              <a:cxnSpLocks/>
            </p:cNvCxnSpPr>
            <p:nvPr/>
          </p:nvCxnSpPr>
          <p:spPr>
            <a:xfrm>
              <a:off x="2791960" y="3200949"/>
              <a:ext cx="2728624" cy="25263"/>
            </a:xfrm>
            <a:prstGeom prst="straightConnector1">
              <a:avLst/>
            </a:prstGeom>
            <a:ln w="381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6E0FB6F-248C-3345-8CBE-E36A6E721DD9}"/>
                </a:ext>
              </a:extLst>
            </p:cNvPr>
            <p:cNvCxnSpPr>
              <a:cxnSpLocks/>
            </p:cNvCxnSpPr>
            <p:nvPr/>
          </p:nvCxnSpPr>
          <p:spPr>
            <a:xfrm>
              <a:off x="2822576" y="3226212"/>
              <a:ext cx="2685595" cy="1512283"/>
            </a:xfrm>
            <a:prstGeom prst="straightConnector1">
              <a:avLst/>
            </a:prstGeom>
            <a:ln w="381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B8EE6E8-1256-7A4F-92B2-450F80600571}"/>
                </a:ext>
              </a:extLst>
            </p:cNvPr>
            <p:cNvCxnSpPr>
              <a:cxnSpLocks/>
            </p:cNvCxnSpPr>
            <p:nvPr/>
          </p:nvCxnSpPr>
          <p:spPr>
            <a:xfrm>
              <a:off x="2785158" y="3215875"/>
              <a:ext cx="2946170" cy="2540802"/>
            </a:xfrm>
            <a:prstGeom prst="straightConnector1">
              <a:avLst/>
            </a:prstGeom>
            <a:ln w="3810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54CA65CF-B44E-2745-A993-47D14400AD78}"/>
              </a:ext>
            </a:extLst>
          </p:cNvPr>
          <p:cNvCxnSpPr>
            <a:cxnSpLocks/>
          </p:cNvCxnSpPr>
          <p:nvPr/>
        </p:nvCxnSpPr>
        <p:spPr>
          <a:xfrm>
            <a:off x="2729465" y="4141653"/>
            <a:ext cx="2699880" cy="1548308"/>
          </a:xfrm>
          <a:prstGeom prst="straightConnector1">
            <a:avLst/>
          </a:prstGeom>
          <a:ln w="38100">
            <a:solidFill>
              <a:schemeClr val="accent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537FB5C-2030-9547-8EDD-E7AF877D2EC8}"/>
              </a:ext>
            </a:extLst>
          </p:cNvPr>
          <p:cNvCxnSpPr>
            <a:cxnSpLocks/>
            <a:stCxn id="14" idx="3"/>
          </p:cNvCxnSpPr>
          <p:nvPr/>
        </p:nvCxnSpPr>
        <p:spPr>
          <a:xfrm>
            <a:off x="2837642" y="5025316"/>
            <a:ext cx="2554285" cy="817632"/>
          </a:xfrm>
          <a:prstGeom prst="straightConnector1">
            <a:avLst/>
          </a:pr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8A613B7-EA6C-FE43-B4ED-D3A7675EE386}"/>
              </a:ext>
            </a:extLst>
          </p:cNvPr>
          <p:cNvCxnSpPr>
            <a:cxnSpLocks/>
          </p:cNvCxnSpPr>
          <p:nvPr/>
        </p:nvCxnSpPr>
        <p:spPr>
          <a:xfrm flipV="1">
            <a:off x="2851930" y="5941178"/>
            <a:ext cx="2569608" cy="12417"/>
          </a:xfrm>
          <a:prstGeom prst="straightConnector1">
            <a:avLst/>
          </a:prstGeom>
          <a:ln w="3810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309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839200" cy="1252728"/>
          </a:xfrm>
        </p:spPr>
        <p:txBody>
          <a:bodyPr>
            <a:normAutofit fontScale="90000"/>
          </a:bodyPr>
          <a:lstStyle/>
          <a:p>
            <a:r>
              <a:rPr lang="en-US" sz="4800" dirty="0"/>
              <a:t>Contingency of maternal responses &amp; perceived maternal sensitivity</a:t>
            </a:r>
            <a:endParaRPr lang="en-US"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
            </a:pPr>
            <a:r>
              <a:rPr lang="en-US" sz="2400" dirty="0"/>
              <a:t>Contingency analyses better represent how coordinate infant and mother behaviors are than correlation analyses (92% vs 50%)</a:t>
            </a:r>
          </a:p>
          <a:p>
            <a:pPr>
              <a:buFont typeface="Wingdings" panose="05000000000000000000" pitchFamily="2" charset="2"/>
              <a:buChar char="§"/>
            </a:pPr>
            <a:endParaRPr lang="en-US" sz="2400" dirty="0"/>
          </a:p>
          <a:p>
            <a:pPr>
              <a:buFont typeface="Wingdings" panose="05000000000000000000" pitchFamily="2" charset="2"/>
              <a:buChar char="§"/>
            </a:pPr>
            <a:r>
              <a:rPr lang="en-US" sz="2400" b="1" dirty="0"/>
              <a:t>For most infant-mother behavioral pairings, contingency odds ratios just greater than 1 were deemed “optimally sensitive”</a:t>
            </a:r>
          </a:p>
          <a:p>
            <a:pPr marL="118872" indent="0">
              <a:buNone/>
            </a:pPr>
            <a:endParaRPr lang="en-US" sz="2400" dirty="0"/>
          </a:p>
          <a:p>
            <a:pPr>
              <a:buFont typeface="Wingdings" panose="05000000000000000000" pitchFamily="2" charset="2"/>
              <a:buChar char="§"/>
            </a:pPr>
            <a:r>
              <a:rPr lang="en-US" sz="2400" dirty="0"/>
              <a:t>Developmental Implications: mastering contingencies helps development</a:t>
            </a:r>
          </a:p>
          <a:p>
            <a:pPr lvl="1">
              <a:buFont typeface="Wingdings" panose="05000000000000000000" pitchFamily="2" charset="2"/>
              <a:buChar char="§"/>
            </a:pPr>
            <a:r>
              <a:rPr lang="en-US" sz="1800" dirty="0"/>
              <a:t>Innate “contingency detection module”?</a:t>
            </a:r>
          </a:p>
          <a:p>
            <a:pPr lvl="1">
              <a:buFont typeface="Wingdings" panose="05000000000000000000" pitchFamily="2" charset="2"/>
              <a:buChar char="§"/>
            </a:pPr>
            <a:r>
              <a:rPr lang="en-US" sz="1800" dirty="0"/>
              <a:t>Imperfect maternal contingency may be </a:t>
            </a:r>
            <a:r>
              <a:rPr lang="en-US" sz="1800" dirty="0" err="1"/>
              <a:t>adapative</a:t>
            </a:r>
            <a:endParaRPr lang="en-US" sz="1800" dirty="0"/>
          </a:p>
          <a:p>
            <a:pPr marL="118872" indent="0">
              <a:buNone/>
            </a:pPr>
            <a:endParaRPr lang="en-US" sz="2400" dirty="0"/>
          </a:p>
          <a:p>
            <a:pPr>
              <a:buFont typeface="Wingdings" panose="05000000000000000000" pitchFamily="2" charset="2"/>
              <a:buChar char="§"/>
            </a:pPr>
            <a:r>
              <a:rPr lang="en-US" sz="2400" dirty="0"/>
              <a:t>Clinical implications:  parenting</a:t>
            </a:r>
          </a:p>
          <a:p>
            <a:pPr lvl="1">
              <a:buFont typeface="Wingdings" panose="05000000000000000000" pitchFamily="2" charset="2"/>
              <a:buChar char="§"/>
            </a:pPr>
            <a:r>
              <a:rPr lang="en-US" sz="1800" dirty="0"/>
              <a:t>Withdrawn and vigilant parenting = nonoptimal child development</a:t>
            </a:r>
          </a:p>
          <a:p>
            <a:pPr>
              <a:buFont typeface="Wingdings" panose="05000000000000000000" pitchFamily="2" charset="2"/>
              <a:buChar char="§"/>
            </a:pPr>
            <a:endParaRPr lang="en-US" sz="2000" dirty="0"/>
          </a:p>
          <a:p>
            <a:pPr marL="118872" indent="0">
              <a:buNone/>
            </a:pPr>
            <a:endParaRPr lang="en-US" sz="2000" dirty="0"/>
          </a:p>
          <a:p>
            <a:pPr marL="118872" indent="0">
              <a:buNone/>
            </a:pPr>
            <a:endParaRPr lang="en-US" sz="2000" dirty="0"/>
          </a:p>
          <a:p>
            <a:pPr marL="576072" indent="-457200">
              <a:buFont typeface="+mj-lt"/>
              <a:buAutoNum type="arabicPeriod" startAt="3"/>
            </a:pPr>
            <a:endParaRPr lang="en-US" sz="2000" dirty="0"/>
          </a:p>
        </p:txBody>
      </p:sp>
      <p:sp>
        <p:nvSpPr>
          <p:cNvPr id="4"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prstClr val="black">
                    <a:tint val="95000"/>
                  </a:prstClr>
                </a:solidFill>
                <a:effectLst/>
                <a:uLnTx/>
                <a:uFillTx/>
                <a:latin typeface="Arial" charset="0"/>
                <a:ea typeface="+mn-ea"/>
                <a:cs typeface="+mn-cs"/>
              </a:rPr>
              <a:t>Hudiburgh</a:t>
            </a: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 Casline</a:t>
            </a:r>
          </a:p>
        </p:txBody>
      </p:sp>
    </p:spTree>
    <p:extLst>
      <p:ext uri="{BB962C8B-B14F-4D97-AF65-F5344CB8AC3E}">
        <p14:creationId xmlns:p14="http://schemas.microsoft.com/office/powerpoint/2010/main" val="3663542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a:xfrm>
            <a:off x="190500" y="1524000"/>
            <a:ext cx="8763000" cy="5626417"/>
          </a:xfrm>
        </p:spPr>
        <p:txBody>
          <a:bodyPr>
            <a:normAutofit fontScale="92500" lnSpcReduction="10000"/>
          </a:bodyPr>
          <a:lstStyle/>
          <a:p>
            <a:pPr marL="118872" indent="0">
              <a:buNone/>
            </a:pPr>
            <a:r>
              <a:rPr lang="en-US" sz="2000" b="1" dirty="0"/>
              <a:t>Caregiver Characteristics: </a:t>
            </a:r>
            <a:r>
              <a:rPr lang="en-US" sz="2000" dirty="0"/>
              <a:t>How might the contingencies and their relationship to sensitivity change if:</a:t>
            </a:r>
            <a:endParaRPr lang="en-US" sz="2000" b="1" dirty="0"/>
          </a:p>
          <a:p>
            <a:pPr>
              <a:buFontTx/>
              <a:buChar char="-"/>
            </a:pPr>
            <a:r>
              <a:rPr lang="en-US" sz="2000" i="1" dirty="0"/>
              <a:t>Considered Psychopathology</a:t>
            </a:r>
            <a:r>
              <a:rPr lang="en-US" sz="2000" b="1" dirty="0"/>
              <a:t>: </a:t>
            </a:r>
            <a:r>
              <a:rPr lang="en-US" sz="2000" dirty="0"/>
              <a:t>maternal depression </a:t>
            </a:r>
          </a:p>
          <a:p>
            <a:pPr>
              <a:buFontTx/>
              <a:buChar char="-"/>
            </a:pPr>
            <a:r>
              <a:rPr lang="en-US" sz="2000" i="1" dirty="0"/>
              <a:t>Had an ethnically diverse sample</a:t>
            </a:r>
            <a:r>
              <a:rPr lang="en-US" sz="2000" dirty="0"/>
              <a:t>: cultural and contextual factors (e.g., race, SES, neighborhood). E.g., trauma and hypervigilance as a protective parenting strategy to protect children from racial oppression</a:t>
            </a:r>
          </a:p>
          <a:p>
            <a:pPr>
              <a:buFontTx/>
              <a:buChar char="-"/>
            </a:pPr>
            <a:r>
              <a:rPr lang="en-US" sz="2000" i="1" dirty="0"/>
              <a:t>Looked at nonmaternal caregivers</a:t>
            </a:r>
            <a:r>
              <a:rPr lang="en-US" sz="2000" dirty="0"/>
              <a:t>: father’s and grandparents</a:t>
            </a:r>
            <a:endParaRPr lang="en-US" sz="2000" b="1" dirty="0"/>
          </a:p>
          <a:p>
            <a:pPr>
              <a:buFontTx/>
              <a:buChar char="-"/>
            </a:pPr>
            <a:r>
              <a:rPr lang="en-US" sz="2000" i="1" dirty="0"/>
              <a:t>Considered who is the non-primary caregiver</a:t>
            </a:r>
            <a:r>
              <a:rPr lang="en-US" sz="2000" dirty="0"/>
              <a:t>: intergenerational family households or non-familiar caretakers</a:t>
            </a:r>
          </a:p>
          <a:p>
            <a:pPr marL="118872" indent="0">
              <a:buNone/>
            </a:pPr>
            <a:r>
              <a:rPr lang="en-US" sz="2000" b="1" dirty="0"/>
              <a:t>Methods Questions</a:t>
            </a:r>
          </a:p>
          <a:p>
            <a:pPr>
              <a:buFontTx/>
              <a:buChar char="-"/>
            </a:pPr>
            <a:r>
              <a:rPr lang="en-US" sz="2000" dirty="0"/>
              <a:t>Would a head camera or maternal recording change the interaction?</a:t>
            </a:r>
          </a:p>
          <a:p>
            <a:pPr>
              <a:buFontTx/>
              <a:buChar char="-"/>
            </a:pPr>
            <a:r>
              <a:rPr lang="en-US" sz="2000" dirty="0"/>
              <a:t>Data analysis: why one knot and only two slopes? Is there a better fitting model? Sweet spot vs. sweet zone?</a:t>
            </a:r>
          </a:p>
          <a:p>
            <a:pPr marL="118872" indent="0">
              <a:buNone/>
            </a:pPr>
            <a:r>
              <a:rPr lang="en-US" sz="2000" b="1" dirty="0"/>
              <a:t>Future Application</a:t>
            </a:r>
          </a:p>
          <a:p>
            <a:pPr>
              <a:buFontTx/>
              <a:buChar char="-"/>
            </a:pPr>
            <a:r>
              <a:rPr lang="en-US" sz="2000" dirty="0"/>
              <a:t>Does the “some is more” finding predict later childhood outcomes? Which outcomes do we think would be impacted?</a:t>
            </a:r>
          </a:p>
          <a:p>
            <a:pPr>
              <a:buFontTx/>
              <a:buChar char="-"/>
            </a:pPr>
            <a:r>
              <a:rPr lang="en-US" sz="2000" dirty="0"/>
              <a:t>Is ideal responsivity, still ideal across the child’s lifespan (middle and high school)</a:t>
            </a:r>
          </a:p>
          <a:p>
            <a:pPr>
              <a:buFontTx/>
              <a:buChar char="-"/>
            </a:pPr>
            <a:r>
              <a:rPr lang="en-US" sz="2000" dirty="0"/>
              <a:t>Can we use knowledge of contingencies to inform caregiver interventions. What would that look like? And what would be the target – maternal behavior or infant attachment?</a:t>
            </a:r>
          </a:p>
        </p:txBody>
      </p:sp>
      <p:sp>
        <p:nvSpPr>
          <p:cNvPr id="4"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Casline</a:t>
            </a:r>
          </a:p>
        </p:txBody>
      </p:sp>
    </p:spTree>
    <p:extLst>
      <p:ext uri="{BB962C8B-B14F-4D97-AF65-F5344CB8AC3E}">
        <p14:creationId xmlns:p14="http://schemas.microsoft.com/office/powerpoint/2010/main" val="1986909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228600" y="1775191"/>
            <a:ext cx="8458200" cy="4625609"/>
          </a:xfrm>
        </p:spPr>
        <p:txBody>
          <a:bodyPr>
            <a:normAutofit lnSpcReduction="10000"/>
          </a:bodyPr>
          <a:lstStyle/>
          <a:p>
            <a:pPr>
              <a:spcBef>
                <a:spcPts val="600"/>
              </a:spcBef>
            </a:pPr>
            <a:r>
              <a:rPr lang="en-US" sz="2600" dirty="0"/>
              <a:t>A curvilinear relationship?</a:t>
            </a:r>
          </a:p>
          <a:p>
            <a:pPr lvl="1">
              <a:spcBef>
                <a:spcPts val="600"/>
              </a:spcBef>
            </a:pPr>
            <a:r>
              <a:rPr lang="en-US" sz="2200" dirty="0"/>
              <a:t>Past studies suggest that both </a:t>
            </a:r>
            <a:r>
              <a:rPr lang="en-US" sz="2200" i="1" dirty="0"/>
              <a:t>over-</a:t>
            </a:r>
            <a:r>
              <a:rPr lang="en-US" sz="2200" dirty="0"/>
              <a:t> and </a:t>
            </a:r>
            <a:r>
              <a:rPr lang="en-US" sz="2200" i="1" dirty="0"/>
              <a:t>under-contingency</a:t>
            </a:r>
            <a:r>
              <a:rPr lang="en-US" sz="2200" dirty="0"/>
              <a:t> to young infants may negatively impact development</a:t>
            </a:r>
          </a:p>
          <a:p>
            <a:pPr lvl="2">
              <a:spcBef>
                <a:spcPts val="600"/>
              </a:spcBef>
            </a:pPr>
            <a:r>
              <a:rPr lang="en-US" sz="1900" dirty="0"/>
              <a:t>Intermediate levels of contingency </a:t>
            </a:r>
            <a:r>
              <a:rPr lang="en-US" sz="1900" dirty="0">
                <a:sym typeface="Wingdings" panose="05000000000000000000" pitchFamily="2" charset="2"/>
              </a:rPr>
              <a:t> secure attachment</a:t>
            </a:r>
          </a:p>
          <a:p>
            <a:pPr lvl="2">
              <a:spcBef>
                <a:spcPts val="600"/>
              </a:spcBef>
            </a:pPr>
            <a:r>
              <a:rPr lang="en-US" sz="1900" dirty="0">
                <a:sym typeface="Wingdings" panose="05000000000000000000" pitchFamily="2" charset="2"/>
              </a:rPr>
              <a:t>Over-/under-contingency  insecure attachment</a:t>
            </a:r>
          </a:p>
          <a:p>
            <a:pPr marL="768096" lvl="2" indent="0">
              <a:spcBef>
                <a:spcPts val="600"/>
              </a:spcBef>
              <a:buNone/>
            </a:pPr>
            <a:endParaRPr lang="en-US" sz="2200" dirty="0">
              <a:sym typeface="Wingdings" panose="05000000000000000000" pitchFamily="2" charset="2"/>
            </a:endParaRPr>
          </a:p>
          <a:p>
            <a:pPr>
              <a:spcBef>
                <a:spcPts val="600"/>
              </a:spcBef>
            </a:pPr>
            <a:r>
              <a:rPr lang="en-US" sz="2600" dirty="0">
                <a:sym typeface="Wingdings" panose="05000000000000000000" pitchFamily="2" charset="2"/>
              </a:rPr>
              <a:t>However, these studies have focused on the relationship between responsiveness and child outcomes</a:t>
            </a:r>
          </a:p>
          <a:p>
            <a:pPr marL="118872" indent="0">
              <a:spcBef>
                <a:spcPts val="600"/>
              </a:spcBef>
              <a:buNone/>
            </a:pPr>
            <a:endParaRPr lang="en-US" sz="3000" dirty="0">
              <a:sym typeface="Wingdings" panose="05000000000000000000" pitchFamily="2" charset="2"/>
            </a:endParaRPr>
          </a:p>
          <a:p>
            <a:pPr>
              <a:spcBef>
                <a:spcPts val="600"/>
              </a:spcBef>
            </a:pPr>
            <a:r>
              <a:rPr lang="en-US" sz="2400" dirty="0">
                <a:sym typeface="Wingdings" panose="05000000000000000000" pitchFamily="2" charset="2"/>
              </a:rPr>
              <a:t>The current study seeks to understand how </a:t>
            </a:r>
            <a:r>
              <a:rPr lang="en-US" sz="2400" b="1" dirty="0">
                <a:solidFill>
                  <a:schemeClr val="accent2">
                    <a:lumMod val="75000"/>
                  </a:schemeClr>
                </a:solidFill>
                <a:sym typeface="Wingdings" panose="05000000000000000000" pitchFamily="2" charset="2"/>
              </a:rPr>
              <a:t>maternal responsiveness</a:t>
            </a:r>
            <a:r>
              <a:rPr lang="en-US" sz="2400" b="1" dirty="0">
                <a:sym typeface="Wingdings" panose="05000000000000000000" pitchFamily="2" charset="2"/>
              </a:rPr>
              <a:t> </a:t>
            </a:r>
            <a:r>
              <a:rPr lang="en-US" sz="2400" dirty="0">
                <a:sym typeface="Wingdings" panose="05000000000000000000" pitchFamily="2" charset="2"/>
              </a:rPr>
              <a:t>is related to independent ratings of global </a:t>
            </a:r>
            <a:r>
              <a:rPr lang="en-US" sz="2400" b="1" dirty="0">
                <a:solidFill>
                  <a:schemeClr val="accent2">
                    <a:lumMod val="75000"/>
                  </a:schemeClr>
                </a:solidFill>
                <a:sym typeface="Wingdings" panose="05000000000000000000" pitchFamily="2" charset="2"/>
              </a:rPr>
              <a:t>maternal sensitivity</a:t>
            </a:r>
          </a:p>
          <a:p>
            <a:endParaRPr lang="en-US" dirty="0"/>
          </a:p>
          <a:p>
            <a:pPr lvl="1"/>
            <a:endParaRPr lang="en-US" dirty="0"/>
          </a:p>
          <a:p>
            <a:pPr lvl="1"/>
            <a:endParaRPr lang="en-US" dirty="0"/>
          </a:p>
        </p:txBody>
      </p:sp>
      <p:sp>
        <p:nvSpPr>
          <p:cNvPr id="4" name="Footer Placeholder 3"/>
          <p:cNvSpPr>
            <a:spLocks noGrp="1"/>
          </p:cNvSpPr>
          <p:nvPr>
            <p:ph type="ftr" sz="quarter" idx="11"/>
          </p:nvPr>
        </p:nvSpPr>
        <p:spPr>
          <a:xfrm>
            <a:off x="3352800" y="6477000"/>
            <a:ext cx="5507719" cy="274320"/>
          </a:xfrm>
        </p:spPr>
        <p:txBody>
          <a:bodyPr/>
          <a:lstStyle/>
          <a:p>
            <a:pPr algn="r"/>
            <a:r>
              <a:rPr lang="en-US" dirty="0"/>
              <a:t>Hudiburgh</a:t>
            </a:r>
          </a:p>
        </p:txBody>
      </p:sp>
      <p:sp>
        <p:nvSpPr>
          <p:cNvPr id="5" name="Title 12">
            <a:extLst>
              <a:ext uri="{FF2B5EF4-FFF2-40B4-BE49-F238E27FC236}">
                <a16:creationId xmlns:a16="http://schemas.microsoft.com/office/drawing/2014/main" id="{9ECE7EC6-ED51-4752-9950-E9491DF8845D}"/>
              </a:ext>
            </a:extLst>
          </p:cNvPr>
          <p:cNvSpPr txBox="1">
            <a:spLocks/>
          </p:cNvSpPr>
          <p:nvPr/>
        </p:nvSpPr>
        <p:spPr>
          <a:xfrm>
            <a:off x="228600" y="152400"/>
            <a:ext cx="84582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pPr>
            <a:r>
              <a:rPr lang="en-US" sz="4000" dirty="0"/>
              <a:t>The Role of Maternal Responsiveness</a:t>
            </a:r>
          </a:p>
        </p:txBody>
      </p:sp>
    </p:spTree>
    <p:extLst>
      <p:ext uri="{BB962C8B-B14F-4D97-AF65-F5344CB8AC3E}">
        <p14:creationId xmlns:p14="http://schemas.microsoft.com/office/powerpoint/2010/main" val="1516760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457200" y="1625069"/>
            <a:ext cx="8229600" cy="4856645"/>
          </a:xfrm>
        </p:spPr>
        <p:txBody>
          <a:bodyPr>
            <a:normAutofit lnSpcReduction="10000"/>
          </a:bodyPr>
          <a:lstStyle/>
          <a:p>
            <a:pPr>
              <a:spcBef>
                <a:spcPts val="600"/>
              </a:spcBef>
            </a:pPr>
            <a:r>
              <a:rPr lang="en-US" sz="2200" dirty="0"/>
              <a:t>More specifically the current study seeks to address the following:</a:t>
            </a:r>
          </a:p>
          <a:p>
            <a:pPr marL="971550" lvl="1" indent="-514350">
              <a:spcBef>
                <a:spcPts val="600"/>
              </a:spcBef>
              <a:buFont typeface="+mj-lt"/>
              <a:buAutoNum type="arabicPeriod"/>
            </a:pPr>
            <a:r>
              <a:rPr lang="en-US" sz="2200" dirty="0"/>
              <a:t>How does maternal contingency vary by different responses and to different infant behaviors?</a:t>
            </a:r>
          </a:p>
          <a:p>
            <a:pPr marL="971550" lvl="1" indent="-514350">
              <a:spcBef>
                <a:spcPts val="600"/>
              </a:spcBef>
              <a:buFont typeface="+mj-lt"/>
              <a:buAutoNum type="arabicPeriod"/>
            </a:pPr>
            <a:r>
              <a:rPr lang="en-US" sz="2200" dirty="0"/>
              <a:t>How can levels of maternal contingency be quantified in ways that go beyond the usual qualitative attributions (e.g. “low”/”mid-range”/”high”)?</a:t>
            </a:r>
          </a:p>
          <a:p>
            <a:pPr marL="971550" lvl="1" indent="-514350">
              <a:spcBef>
                <a:spcPts val="600"/>
              </a:spcBef>
              <a:buFont typeface="+mj-lt"/>
              <a:buAutoNum type="arabicPeriod"/>
            </a:pPr>
            <a:r>
              <a:rPr lang="en-US" sz="2200" dirty="0"/>
              <a:t>What quantitative levels of maternal contingency are judged to be optimally sensitive?</a:t>
            </a:r>
          </a:p>
          <a:p>
            <a:pPr marL="457200" lvl="1" indent="0">
              <a:buNone/>
            </a:pPr>
            <a:endParaRPr lang="en-US" sz="2800" dirty="0"/>
          </a:p>
          <a:p>
            <a:pPr>
              <a:spcBef>
                <a:spcPts val="600"/>
              </a:spcBef>
              <a:buFont typeface="Wingdings" panose="05000000000000000000" pitchFamily="2" charset="2"/>
              <a:buChar char="§"/>
            </a:pPr>
            <a:r>
              <a:rPr lang="en-US" sz="2600" dirty="0"/>
              <a:t>Hypothesis:</a:t>
            </a:r>
          </a:p>
          <a:p>
            <a:pPr lvl="1">
              <a:spcBef>
                <a:spcPts val="600"/>
              </a:spcBef>
              <a:buFont typeface="Wingdings" panose="05000000000000000000" pitchFamily="2" charset="2"/>
              <a:buChar char="§"/>
            </a:pPr>
            <a:r>
              <a:rPr lang="en-US" sz="2200" dirty="0"/>
              <a:t>Maternal over- and </a:t>
            </a:r>
            <a:r>
              <a:rPr lang="en-US" sz="2200" dirty="0" err="1"/>
              <a:t>undercontingency</a:t>
            </a:r>
            <a:r>
              <a:rPr lang="en-US" sz="2200" dirty="0"/>
              <a:t> will be rated as generally less sensitive, whereas levels surrounding significant maternal contingency will be rated optimally sensitive.</a:t>
            </a:r>
          </a:p>
          <a:p>
            <a:pPr marL="118872" indent="0">
              <a:buNone/>
            </a:pPr>
            <a:endParaRPr lang="en-US" dirty="0"/>
          </a:p>
          <a:p>
            <a:pPr lvl="1"/>
            <a:endParaRPr lang="en-US" dirty="0"/>
          </a:p>
          <a:p>
            <a:pPr lvl="1"/>
            <a:endParaRPr lang="en-US" dirty="0"/>
          </a:p>
        </p:txBody>
      </p:sp>
      <p:sp>
        <p:nvSpPr>
          <p:cNvPr id="4" name="Footer Placeholder 3"/>
          <p:cNvSpPr>
            <a:spLocks noGrp="1"/>
          </p:cNvSpPr>
          <p:nvPr>
            <p:ph type="ftr" sz="quarter" idx="11"/>
          </p:nvPr>
        </p:nvSpPr>
        <p:spPr>
          <a:xfrm>
            <a:off x="3352800" y="6477000"/>
            <a:ext cx="5507719" cy="274320"/>
          </a:xfrm>
        </p:spPr>
        <p:txBody>
          <a:bodyPr/>
          <a:lstStyle/>
          <a:p>
            <a:pPr algn="r"/>
            <a:r>
              <a:rPr lang="en-US" dirty="0"/>
              <a:t>Hudiburgh</a:t>
            </a:r>
          </a:p>
        </p:txBody>
      </p:sp>
      <p:sp>
        <p:nvSpPr>
          <p:cNvPr id="5" name="Title 12">
            <a:extLst>
              <a:ext uri="{FF2B5EF4-FFF2-40B4-BE49-F238E27FC236}">
                <a16:creationId xmlns:a16="http://schemas.microsoft.com/office/drawing/2014/main" id="{F561259A-69BE-4931-AF0C-C3BD776C0CF1}"/>
              </a:ext>
            </a:extLst>
          </p:cNvPr>
          <p:cNvSpPr txBox="1">
            <a:spLocks/>
          </p:cNvSpPr>
          <p:nvPr/>
        </p:nvSpPr>
        <p:spPr>
          <a:xfrm>
            <a:off x="228600" y="152400"/>
            <a:ext cx="84582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pPr>
            <a:r>
              <a:rPr lang="en-US" sz="4000" dirty="0"/>
              <a:t>Current Study Aims &amp; Hypotheses</a:t>
            </a:r>
          </a:p>
        </p:txBody>
      </p:sp>
    </p:spTree>
    <p:extLst>
      <p:ext uri="{BB962C8B-B14F-4D97-AF65-F5344CB8AC3E}">
        <p14:creationId xmlns:p14="http://schemas.microsoft.com/office/powerpoint/2010/main" val="414752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381000" y="1752600"/>
            <a:ext cx="4648200" cy="4856645"/>
          </a:xfrm>
        </p:spPr>
        <p:txBody>
          <a:bodyPr>
            <a:normAutofit/>
          </a:bodyPr>
          <a:lstStyle/>
          <a:p>
            <a:r>
              <a:rPr lang="en-US" sz="2400" dirty="0"/>
              <a:t>Coding of </a:t>
            </a:r>
            <a:r>
              <a:rPr lang="en-US" sz="2400" b="1" dirty="0">
                <a:solidFill>
                  <a:schemeClr val="accent2"/>
                </a:solidFill>
              </a:rPr>
              <a:t>maternal sensitivity</a:t>
            </a:r>
            <a:r>
              <a:rPr lang="en-US" sz="2400" dirty="0"/>
              <a:t>:</a:t>
            </a:r>
          </a:p>
          <a:p>
            <a:pPr lvl="1"/>
            <a:r>
              <a:rPr lang="en-US" sz="2000" dirty="0">
                <a:latin typeface="Calibri" panose="020F0502020204030204" pitchFamily="34" charset="0"/>
                <a:cs typeface="Calibri" panose="020F0502020204030204" pitchFamily="34" charset="0"/>
              </a:rPr>
              <a:t>The same recordings were evaluated by independent coders</a:t>
            </a:r>
          </a:p>
          <a:p>
            <a:pPr lvl="1"/>
            <a:r>
              <a:rPr lang="en-US" sz="2000" dirty="0">
                <a:latin typeface="Calibri" panose="020F0502020204030204" pitchFamily="34" charset="0"/>
                <a:cs typeface="Calibri" panose="020F0502020204030204" pitchFamily="34" charset="0"/>
              </a:rPr>
              <a:t>Sensitivity Scale from the Emotional Availability Scales: Infancy to Early Childhood Version (EA Scales)</a:t>
            </a:r>
          </a:p>
          <a:p>
            <a:pPr lvl="1"/>
            <a:r>
              <a:rPr lang="en-US" sz="2000" dirty="0">
                <a:latin typeface="Calibri" panose="020F0502020204030204" pitchFamily="34" charset="0"/>
                <a:cs typeface="Calibri" panose="020F0502020204030204" pitchFamily="34" charset="0"/>
              </a:rPr>
              <a:t>Maternal sensitivity scored from 1 (</a:t>
            </a:r>
            <a:r>
              <a:rPr lang="en-US" sz="2000" i="1" dirty="0">
                <a:latin typeface="Calibri" panose="020F0502020204030204" pitchFamily="34" charset="0"/>
                <a:cs typeface="Calibri" panose="020F0502020204030204" pitchFamily="34" charset="0"/>
              </a:rPr>
              <a:t>highly insensitive</a:t>
            </a:r>
            <a:r>
              <a:rPr lang="en-US" sz="2000" dirty="0">
                <a:latin typeface="Calibri" panose="020F0502020204030204" pitchFamily="34" charset="0"/>
                <a:cs typeface="Calibri" panose="020F0502020204030204" pitchFamily="34" charset="0"/>
              </a:rPr>
              <a:t>) to 9 (</a:t>
            </a:r>
            <a:r>
              <a:rPr lang="en-US" sz="2000" i="1" dirty="0">
                <a:latin typeface="Calibri" panose="020F0502020204030204" pitchFamily="34" charset="0"/>
                <a:cs typeface="Calibri" panose="020F0502020204030204" pitchFamily="34" charset="0"/>
              </a:rPr>
              <a:t>highly sensitive</a:t>
            </a:r>
            <a:r>
              <a:rPr lang="en-US" sz="200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a:p>
            <a:pPr marL="118872" indent="0">
              <a:buNone/>
            </a:pPr>
            <a:endParaRPr lang="en-US" dirty="0"/>
          </a:p>
          <a:p>
            <a:pPr lvl="1"/>
            <a:endParaRPr lang="en-US" dirty="0"/>
          </a:p>
          <a:p>
            <a:pPr lvl="1"/>
            <a:endParaRPr lang="en-US" dirty="0"/>
          </a:p>
        </p:txBody>
      </p:sp>
      <p:sp>
        <p:nvSpPr>
          <p:cNvPr id="4" name="Footer Placeholder 3"/>
          <p:cNvSpPr>
            <a:spLocks noGrp="1"/>
          </p:cNvSpPr>
          <p:nvPr>
            <p:ph type="ftr" sz="quarter" idx="11"/>
          </p:nvPr>
        </p:nvSpPr>
        <p:spPr>
          <a:xfrm>
            <a:off x="3352800" y="6477000"/>
            <a:ext cx="5507719" cy="274320"/>
          </a:xfrm>
        </p:spPr>
        <p:txBody>
          <a:bodyPr/>
          <a:lstStyle/>
          <a:p>
            <a:pPr algn="r"/>
            <a:r>
              <a:rPr lang="en-US" dirty="0"/>
              <a:t>Hudiburgh</a:t>
            </a:r>
          </a:p>
        </p:txBody>
      </p:sp>
      <p:sp>
        <p:nvSpPr>
          <p:cNvPr id="5" name="Title 12">
            <a:extLst>
              <a:ext uri="{FF2B5EF4-FFF2-40B4-BE49-F238E27FC236}">
                <a16:creationId xmlns:a16="http://schemas.microsoft.com/office/drawing/2014/main" id="{F561259A-69BE-4931-AF0C-C3BD776C0CF1}"/>
              </a:ext>
            </a:extLst>
          </p:cNvPr>
          <p:cNvSpPr txBox="1">
            <a:spLocks/>
          </p:cNvSpPr>
          <p:nvPr/>
        </p:nvSpPr>
        <p:spPr>
          <a:xfrm>
            <a:off x="228600" y="152400"/>
            <a:ext cx="84582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pPr>
            <a:r>
              <a:rPr lang="en-US" sz="4000" dirty="0"/>
              <a:t>Method</a:t>
            </a:r>
          </a:p>
        </p:txBody>
      </p:sp>
      <p:pic>
        <p:nvPicPr>
          <p:cNvPr id="9" name="Picture 8"/>
          <p:cNvPicPr>
            <a:picLocks noChangeAspect="1"/>
          </p:cNvPicPr>
          <p:nvPr/>
        </p:nvPicPr>
        <p:blipFill>
          <a:blip r:embed="rId3"/>
          <a:stretch>
            <a:fillRect/>
          </a:stretch>
        </p:blipFill>
        <p:spPr>
          <a:xfrm>
            <a:off x="5105400" y="1828800"/>
            <a:ext cx="3472793" cy="3962400"/>
          </a:xfrm>
          <a:prstGeom prst="rect">
            <a:avLst/>
          </a:prstGeom>
        </p:spPr>
      </p:pic>
    </p:spTree>
    <p:extLst>
      <p:ext uri="{BB962C8B-B14F-4D97-AF65-F5344CB8AC3E}">
        <p14:creationId xmlns:p14="http://schemas.microsoft.com/office/powerpoint/2010/main" val="4145593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Contingency of Mother Behaviors</a:t>
            </a:r>
          </a:p>
        </p:txBody>
      </p:sp>
      <p:sp>
        <p:nvSpPr>
          <p:cNvPr id="6" name="Rectangle 5"/>
          <p:cNvSpPr/>
          <p:nvPr/>
        </p:nvSpPr>
        <p:spPr>
          <a:xfrm>
            <a:off x="3429000" y="7315200"/>
            <a:ext cx="685800"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81000" y="2057400"/>
            <a:ext cx="8428567" cy="3448050"/>
          </a:xfrm>
          <a:prstGeom prst="rect">
            <a:avLst/>
          </a:prstGeom>
        </p:spPr>
      </p:pic>
      <p:sp>
        <p:nvSpPr>
          <p:cNvPr id="4" name="TextBox 3"/>
          <p:cNvSpPr txBox="1"/>
          <p:nvPr/>
        </p:nvSpPr>
        <p:spPr>
          <a:xfrm>
            <a:off x="609600" y="5562600"/>
            <a:ext cx="8001000" cy="109260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b="1" i="1" dirty="0">
                <a:latin typeface="+mn-lt"/>
                <a:cs typeface="Calibri" panose="020F0502020204030204" pitchFamily="34" charset="0"/>
              </a:rPr>
              <a:t>OR</a:t>
            </a:r>
            <a:r>
              <a:rPr lang="en-US" sz="2000" b="1" dirty="0">
                <a:latin typeface="+mn-lt"/>
                <a:cs typeface="Calibri" panose="020F0502020204030204" pitchFamily="34" charset="0"/>
              </a:rPr>
              <a:t>s &gt; 1</a:t>
            </a:r>
            <a:r>
              <a:rPr lang="en-US" sz="2000" dirty="0">
                <a:latin typeface="+mn-lt"/>
                <a:cs typeface="Calibri" panose="020F0502020204030204" pitchFamily="34" charset="0"/>
              </a:rPr>
              <a:t>: indicate that the mother’s behavior was more likely to begin within 3s of the infant behavior than at other times</a:t>
            </a:r>
          </a:p>
          <a:p>
            <a:pPr marL="285750" indent="-285750">
              <a:buFont typeface="Arial" panose="020B0604020202020204" pitchFamily="34" charset="0"/>
              <a:buChar char="•"/>
            </a:pPr>
            <a:r>
              <a:rPr lang="en-US" sz="2000" b="1" i="1" dirty="0">
                <a:latin typeface="+mn-lt"/>
                <a:cs typeface="Calibri" panose="020F0502020204030204" pitchFamily="34" charset="0"/>
              </a:rPr>
              <a:t>OR</a:t>
            </a:r>
            <a:r>
              <a:rPr lang="en-US" sz="2000" b="1" dirty="0">
                <a:latin typeface="+mn-lt"/>
                <a:cs typeface="Calibri" panose="020F0502020204030204" pitchFamily="34" charset="0"/>
              </a:rPr>
              <a:t>s</a:t>
            </a:r>
            <a:r>
              <a:rPr lang="en-US" sz="2000" dirty="0">
                <a:latin typeface="+mn-lt"/>
                <a:cs typeface="Calibri" panose="020F0502020204030204" pitchFamily="34" charset="0"/>
              </a:rPr>
              <a:t> </a:t>
            </a:r>
            <a:r>
              <a:rPr lang="en-US" sz="2000" b="1" dirty="0">
                <a:latin typeface="+mn-lt"/>
                <a:cs typeface="Calibri" panose="020F0502020204030204" pitchFamily="34" charset="0"/>
              </a:rPr>
              <a:t>= 0-1</a:t>
            </a:r>
            <a:r>
              <a:rPr lang="en-US" sz="2000" dirty="0">
                <a:latin typeface="+mn-lt"/>
                <a:cs typeface="Calibri" panose="020F0502020204030204" pitchFamily="34" charset="0"/>
              </a:rPr>
              <a:t>: indicate less likelihood  </a:t>
            </a:r>
            <a:endParaRPr lang="en-US" sz="2000" i="1" dirty="0">
              <a:latin typeface="+mn-lt"/>
              <a:cs typeface="Calibri" panose="020F0502020204030204" pitchFamily="34" charset="0"/>
            </a:endParaRPr>
          </a:p>
        </p:txBody>
      </p:sp>
      <p:sp>
        <p:nvSpPr>
          <p:cNvPr id="7" name="Rectangle 6"/>
          <p:cNvSpPr/>
          <p:nvPr/>
        </p:nvSpPr>
        <p:spPr>
          <a:xfrm>
            <a:off x="457200" y="4114800"/>
            <a:ext cx="8077200"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3505200"/>
            <a:ext cx="8077200"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p:cNvSpPr>
            <a:spLocks noGrp="1"/>
          </p:cNvSpPr>
          <p:nvPr>
            <p:ph type="ftr" sz="quarter" idx="11"/>
          </p:nvPr>
        </p:nvSpPr>
        <p:spPr>
          <a:xfrm>
            <a:off x="3352800" y="6477000"/>
            <a:ext cx="5507719" cy="274320"/>
          </a:xfrm>
        </p:spPr>
        <p:txBody>
          <a:bodyPr/>
          <a:lstStyle/>
          <a:p>
            <a:pPr algn="r"/>
            <a:r>
              <a:rPr lang="en-US" dirty="0"/>
              <a:t>Hudiburgh</a:t>
            </a:r>
          </a:p>
        </p:txBody>
      </p:sp>
    </p:spTree>
    <p:extLst>
      <p:ext uri="{BB962C8B-B14F-4D97-AF65-F5344CB8AC3E}">
        <p14:creationId xmlns:p14="http://schemas.microsoft.com/office/powerpoint/2010/main" val="3547936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Contingency &amp; Sensitivity</a:t>
            </a:r>
          </a:p>
        </p:txBody>
      </p:sp>
      <p:pic>
        <p:nvPicPr>
          <p:cNvPr id="6" name="Picture 5"/>
          <p:cNvPicPr>
            <a:picLocks noChangeAspect="1"/>
          </p:cNvPicPr>
          <p:nvPr/>
        </p:nvPicPr>
        <p:blipFill>
          <a:blip r:embed="rId3"/>
          <a:stretch>
            <a:fillRect/>
          </a:stretch>
        </p:blipFill>
        <p:spPr>
          <a:xfrm>
            <a:off x="381000" y="2057400"/>
            <a:ext cx="8463189" cy="3581400"/>
          </a:xfrm>
          <a:prstGeom prst="rect">
            <a:avLst/>
          </a:prstGeom>
        </p:spPr>
      </p:pic>
      <p:sp>
        <p:nvSpPr>
          <p:cNvPr id="7" name="Rectangle 6"/>
          <p:cNvSpPr/>
          <p:nvPr/>
        </p:nvSpPr>
        <p:spPr>
          <a:xfrm>
            <a:off x="2971800" y="2438400"/>
            <a:ext cx="304800" cy="3124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43400" y="2438400"/>
            <a:ext cx="457200" cy="3124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2438400"/>
            <a:ext cx="457200" cy="3124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3"/>
          <p:cNvSpPr>
            <a:spLocks noGrp="1"/>
          </p:cNvSpPr>
          <p:nvPr>
            <p:ph type="ftr" sz="quarter" idx="11"/>
          </p:nvPr>
        </p:nvSpPr>
        <p:spPr>
          <a:xfrm>
            <a:off x="3352800" y="6477000"/>
            <a:ext cx="5507719" cy="274320"/>
          </a:xfrm>
        </p:spPr>
        <p:txBody>
          <a:bodyPr/>
          <a:lstStyle/>
          <a:p>
            <a:pPr algn="r"/>
            <a:r>
              <a:rPr lang="en-US" dirty="0"/>
              <a:t>Hudiburgh</a:t>
            </a:r>
          </a:p>
        </p:txBody>
      </p:sp>
    </p:spTree>
    <p:extLst>
      <p:ext uri="{BB962C8B-B14F-4D97-AF65-F5344CB8AC3E}">
        <p14:creationId xmlns:p14="http://schemas.microsoft.com/office/powerpoint/2010/main" val="6424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a:t>Sensitivity predicts continuity</a:t>
            </a:r>
          </a:p>
        </p:txBody>
      </p:sp>
      <p:sp>
        <p:nvSpPr>
          <p:cNvPr id="95235" name="Content Placeholder 2"/>
          <p:cNvSpPr>
            <a:spLocks noGrp="1"/>
          </p:cNvSpPr>
          <p:nvPr>
            <p:ph idx="1"/>
          </p:nvPr>
        </p:nvSpPr>
        <p:spPr/>
        <p:txBody>
          <a:bodyPr>
            <a:normAutofit/>
          </a:bodyPr>
          <a:lstStyle/>
          <a:p>
            <a:r>
              <a:rPr lang="en-US" altLang="en-US" dirty="0"/>
              <a:t>Secure-secure mothers more sensitive at 12 months and 14 years old than secure-insecure</a:t>
            </a:r>
          </a:p>
          <a:p>
            <a:r>
              <a:rPr lang="en-US" altLang="en-US" dirty="0"/>
              <a:t>Insecure-insecure vs. insecure-secure</a:t>
            </a:r>
          </a:p>
          <a:p>
            <a:pPr lvl="1"/>
            <a:r>
              <a:rPr lang="en-US" altLang="en-US" dirty="0"/>
              <a:t>Insecure-</a:t>
            </a:r>
            <a:r>
              <a:rPr lang="en-US" altLang="en-US" i="1" dirty="0"/>
              <a:t>secure</a:t>
            </a:r>
            <a:r>
              <a:rPr lang="en-US" altLang="en-US" dirty="0"/>
              <a:t> group had less supportive mothers at 12 months </a:t>
            </a:r>
            <a:r>
              <a:rPr lang="en-US" altLang="en-US" i="1" dirty="0"/>
              <a:t>but more supportive mothers at 14 years old </a:t>
            </a:r>
          </a:p>
          <a:p>
            <a:pPr lvl="1"/>
            <a:endParaRPr lang="en-US" altLang="en-US" dirty="0"/>
          </a:p>
          <a:p>
            <a:pPr lvl="2"/>
            <a:r>
              <a:rPr lang="en-US" altLang="en-US" dirty="0"/>
              <a:t>Stressful life events and temperament did not predict attachment continuity</a:t>
            </a:r>
          </a:p>
        </p:txBody>
      </p:sp>
      <p:sp>
        <p:nvSpPr>
          <p:cNvPr id="952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37931725" indent="-37474525">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ea typeface="MS PGothic" panose="020B0600070205080204" pitchFamily="34" charset="-128"/>
              </a:rPr>
              <a:t>Bichay</a:t>
            </a:r>
          </a:p>
        </p:txBody>
      </p:sp>
      <p:sp>
        <p:nvSpPr>
          <p:cNvPr id="952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37931725" indent="-37474525">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ACCF9CA7-7FFE-4EEB-8E44-C72BDA53DFBB}" type="slidenum">
              <a:rPr lang="en-US" altLang="en-US" sz="1400" smtClean="0">
                <a:ea typeface="MS PGothic" panose="020B0600070205080204" pitchFamily="34" charset="-128"/>
              </a:rPr>
              <a:pPr>
                <a:spcBef>
                  <a:spcPct val="0"/>
                </a:spcBef>
                <a:buClrTx/>
                <a:buSzTx/>
                <a:buFontTx/>
                <a:buNone/>
              </a:pPr>
              <a:t>4</a:t>
            </a:fld>
            <a:endParaRPr lang="en-US" altLang="en-US" sz="1400">
              <a:ea typeface="MS PGothic" panose="020B0600070205080204" pitchFamily="34" charset="-128"/>
            </a:endParaRPr>
          </a:p>
        </p:txBody>
      </p:sp>
      <p:pic>
        <p:nvPicPr>
          <p:cNvPr id="6" name="Picture 9">
            <a:extLst>
              <a:ext uri="{FF2B5EF4-FFF2-40B4-BE49-F238E27FC236}">
                <a16:creationId xmlns:a16="http://schemas.microsoft.com/office/drawing/2014/main" id="{792B88B5-E69A-4E86-9894-5352A56DDF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0637" y="5608259"/>
            <a:ext cx="2773363" cy="124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804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dirty="0"/>
              <a:t>Current study sought to better understand the relationship between the contingency of maternal responses and perceived maternal sensitivity</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a:t>For most infant-mother behavioral pairings, contingency odds ratios just greater than 1 were deemed “optimally sensitive”</a:t>
            </a:r>
          </a:p>
          <a:p>
            <a:pPr marL="118872" indent="0">
              <a:buNone/>
            </a:pPr>
            <a:endParaRPr lang="en-US" sz="2000" dirty="0"/>
          </a:p>
          <a:p>
            <a:pPr>
              <a:buFont typeface="Wingdings" panose="05000000000000000000" pitchFamily="2" charset="2"/>
              <a:buChar char="§"/>
            </a:pPr>
            <a:r>
              <a:rPr lang="en-US" sz="2000" dirty="0"/>
              <a:t>In other words, greater contingency did not translate into greater sensitivity ratings in a “dose-response” manner; rather, past a certain threshold of contingency, mothers who were more contingent received lower sensitivity ratings</a:t>
            </a:r>
          </a:p>
          <a:p>
            <a:pPr marL="118872" indent="0">
              <a:buNone/>
            </a:pPr>
            <a:endParaRPr lang="en-US" sz="2000" dirty="0"/>
          </a:p>
          <a:p>
            <a:pPr marL="576072" indent="-457200">
              <a:buFont typeface="+mj-lt"/>
              <a:buAutoNum type="arabicPeriod" startAt="3"/>
            </a:pPr>
            <a:endParaRPr lang="en-US" sz="2000" dirty="0"/>
          </a:p>
        </p:txBody>
      </p:sp>
      <p:sp>
        <p:nvSpPr>
          <p:cNvPr id="4" name="Footer Placeholder 3"/>
          <p:cNvSpPr>
            <a:spLocks noGrp="1"/>
          </p:cNvSpPr>
          <p:nvPr>
            <p:ph type="ftr" sz="quarter" idx="11"/>
          </p:nvPr>
        </p:nvSpPr>
        <p:spPr>
          <a:xfrm>
            <a:off x="3352800" y="6477000"/>
            <a:ext cx="5507719" cy="274320"/>
          </a:xfrm>
        </p:spPr>
        <p:txBody>
          <a:bodyPr/>
          <a:lstStyle/>
          <a:p>
            <a:pPr algn="r"/>
            <a:r>
              <a:rPr lang="en-US" dirty="0"/>
              <a:t>Hudiburgh</a:t>
            </a:r>
          </a:p>
        </p:txBody>
      </p:sp>
    </p:spTree>
    <p:extLst>
      <p:ext uri="{BB962C8B-B14F-4D97-AF65-F5344CB8AC3E}">
        <p14:creationId xmlns:p14="http://schemas.microsoft.com/office/powerpoint/2010/main" val="3167001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BAE1-750D-4134-BA95-9BD1E7A55194}"/>
              </a:ext>
            </a:extLst>
          </p:cNvPr>
          <p:cNvSpPr>
            <a:spLocks noGrp="1"/>
          </p:cNvSpPr>
          <p:nvPr>
            <p:ph type="title"/>
          </p:nvPr>
        </p:nvSpPr>
        <p:spPr>
          <a:xfrm>
            <a:off x="457200" y="130452"/>
            <a:ext cx="8229600" cy="1429200"/>
          </a:xfrm>
        </p:spPr>
        <p:txBody>
          <a:bodyPr>
            <a:normAutofit fontScale="90000"/>
          </a:bodyPr>
          <a:lstStyle/>
          <a:p>
            <a:r>
              <a:rPr lang="en-US" dirty="0"/>
              <a:t>Responsivity </a:t>
            </a:r>
            <a:r>
              <a:rPr lang="en-US" dirty="0">
                <a:sym typeface="Wingdings" panose="05000000000000000000" pitchFamily="2" charset="2"/>
              </a:rPr>
              <a:t> Disorganization:</a:t>
            </a:r>
            <a:br>
              <a:rPr lang="en-US" dirty="0">
                <a:sym typeface="Wingdings" panose="05000000000000000000" pitchFamily="2" charset="2"/>
              </a:rPr>
            </a:br>
            <a:r>
              <a:rPr lang="en-US" dirty="0">
                <a:sym typeface="Wingdings" panose="05000000000000000000" pitchFamily="2" charset="2"/>
              </a:rPr>
              <a:t>A u-shaped curve</a:t>
            </a:r>
            <a:endParaRPr lang="en-US" dirty="0"/>
          </a:p>
        </p:txBody>
      </p:sp>
      <p:pic>
        <p:nvPicPr>
          <p:cNvPr id="5" name="Picture 4">
            <a:extLst>
              <a:ext uri="{FF2B5EF4-FFF2-40B4-BE49-F238E27FC236}">
                <a16:creationId xmlns:a16="http://schemas.microsoft.com/office/drawing/2014/main" id="{FFE61CD5-7753-48EA-BFE2-5321D76114BA}"/>
              </a:ext>
            </a:extLst>
          </p:cNvPr>
          <p:cNvPicPr>
            <a:picLocks noChangeAspect="1"/>
          </p:cNvPicPr>
          <p:nvPr/>
        </p:nvPicPr>
        <p:blipFill>
          <a:blip r:embed="rId2"/>
          <a:stretch>
            <a:fillRect/>
          </a:stretch>
        </p:blipFill>
        <p:spPr>
          <a:xfrm>
            <a:off x="152400" y="1631654"/>
            <a:ext cx="5257800" cy="5224725"/>
          </a:xfrm>
          <a:prstGeom prst="rect">
            <a:avLst/>
          </a:prstGeom>
        </p:spPr>
      </p:pic>
      <p:graphicFrame>
        <p:nvGraphicFramePr>
          <p:cNvPr id="8" name="Table 7">
            <a:extLst>
              <a:ext uri="{FF2B5EF4-FFF2-40B4-BE49-F238E27FC236}">
                <a16:creationId xmlns:a16="http://schemas.microsoft.com/office/drawing/2014/main" id="{C03DFF07-4BDC-4558-AC62-F6654F1F7CE9}"/>
              </a:ext>
            </a:extLst>
          </p:cNvPr>
          <p:cNvGraphicFramePr>
            <a:graphicFrameLocks noGrp="1"/>
          </p:cNvGraphicFramePr>
          <p:nvPr>
            <p:extLst>
              <p:ext uri="{D42A27DB-BD31-4B8C-83A1-F6EECF244321}">
                <p14:modId xmlns:p14="http://schemas.microsoft.com/office/powerpoint/2010/main" val="3394345840"/>
              </p:ext>
            </p:extLst>
          </p:nvPr>
        </p:nvGraphicFramePr>
        <p:xfrm>
          <a:off x="4876800" y="1447800"/>
          <a:ext cx="4343401" cy="5717435"/>
        </p:xfrm>
        <a:graphic>
          <a:graphicData uri="http://schemas.openxmlformats.org/drawingml/2006/table">
            <a:tbl>
              <a:tblPr firstRow="1" firstCol="1" bandRow="1">
                <a:tableStyleId>{5C22544A-7EE6-4342-B048-85BDC9FD1C3A}</a:tableStyleId>
              </a:tblPr>
              <a:tblGrid>
                <a:gridCol w="1252904">
                  <a:extLst>
                    <a:ext uri="{9D8B030D-6E8A-4147-A177-3AD203B41FA5}">
                      <a16:colId xmlns:a16="http://schemas.microsoft.com/office/drawing/2014/main" val="1080007384"/>
                    </a:ext>
                  </a:extLst>
                </a:gridCol>
                <a:gridCol w="1151479">
                  <a:extLst>
                    <a:ext uri="{9D8B030D-6E8A-4147-A177-3AD203B41FA5}">
                      <a16:colId xmlns:a16="http://schemas.microsoft.com/office/drawing/2014/main" val="3094940174"/>
                    </a:ext>
                  </a:extLst>
                </a:gridCol>
                <a:gridCol w="620486">
                  <a:extLst>
                    <a:ext uri="{9D8B030D-6E8A-4147-A177-3AD203B41FA5}">
                      <a16:colId xmlns:a16="http://schemas.microsoft.com/office/drawing/2014/main" val="2637095786"/>
                    </a:ext>
                  </a:extLst>
                </a:gridCol>
                <a:gridCol w="1292678">
                  <a:extLst>
                    <a:ext uri="{9D8B030D-6E8A-4147-A177-3AD203B41FA5}">
                      <a16:colId xmlns:a16="http://schemas.microsoft.com/office/drawing/2014/main" val="3180179392"/>
                    </a:ext>
                  </a:extLst>
                </a:gridCol>
                <a:gridCol w="25854">
                  <a:extLst>
                    <a:ext uri="{9D8B030D-6E8A-4147-A177-3AD203B41FA5}">
                      <a16:colId xmlns:a16="http://schemas.microsoft.com/office/drawing/2014/main" val="906797781"/>
                    </a:ext>
                  </a:extLst>
                </a:gridCol>
              </a:tblGrid>
              <a:tr h="255977">
                <a:tc gridSpan="5">
                  <a:txBody>
                    <a:bodyPr/>
                    <a:lstStyle/>
                    <a:p>
                      <a:pPr marL="0" marR="0">
                        <a:lnSpc>
                          <a:spcPct val="107000"/>
                        </a:lnSpc>
                        <a:spcBef>
                          <a:spcPts val="0"/>
                        </a:spcBef>
                        <a:spcAft>
                          <a:spcPts val="0"/>
                        </a:spcAft>
                      </a:pPr>
                      <a:r>
                        <a:rPr lang="en-US" sz="1800" dirty="0">
                          <a:effectLst/>
                        </a:rPr>
                        <a:t>Predicting disorganized attachment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14465454"/>
                  </a:ext>
                </a:extLst>
              </a:tr>
              <a:tr h="113819">
                <a:tc gridSpan="5">
                  <a:txBody>
                    <a:bodyPr/>
                    <a:lstStyle/>
                    <a:p>
                      <a:pPr marL="0" marR="0">
                        <a:lnSpc>
                          <a:spcPct val="107000"/>
                        </a:lnSpc>
                        <a:spcBef>
                          <a:spcPts val="0"/>
                        </a:spcBef>
                        <a:spcAft>
                          <a:spcPts val="0"/>
                        </a:spcAft>
                      </a:pPr>
                      <a:r>
                        <a:rPr lang="en-US" sz="8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7903531"/>
                  </a:ext>
                </a:extLst>
              </a:tr>
              <a:tr h="523833">
                <a:tc>
                  <a:txBody>
                    <a:bodyPr/>
                    <a:lstStyle/>
                    <a:p>
                      <a:pPr marL="0" marR="0" algn="ctr">
                        <a:lnSpc>
                          <a:spcPct val="107000"/>
                        </a:lnSpc>
                        <a:spcBef>
                          <a:spcPts val="0"/>
                        </a:spcBef>
                        <a:spcAft>
                          <a:spcPts val="0"/>
                        </a:spcAft>
                      </a:pPr>
                      <a:r>
                        <a:rPr lang="en-US" sz="1800">
                          <a:effectLst/>
                        </a:rPr>
                        <a:t>Predictors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a:effectLst/>
                        </a:rPr>
                        <a:t>B (SE)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800">
                          <a:effectLst/>
                        </a:rPr>
                        <a:t>p-value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800" dirty="0">
                          <a:effectLst/>
                        </a:rPr>
                        <a:t>Exp (B)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3514311"/>
                  </a:ext>
                </a:extLst>
              </a:tr>
              <a:tr h="255977">
                <a:tc>
                  <a:txBody>
                    <a:bodyPr/>
                    <a:lstStyle/>
                    <a:p>
                      <a:pPr marL="0" marR="0" algn="ctr">
                        <a:lnSpc>
                          <a:spcPct val="107000"/>
                        </a:lnSpc>
                        <a:spcBef>
                          <a:spcPts val="0"/>
                        </a:spcBef>
                        <a:spcAft>
                          <a:spcPts val="0"/>
                        </a:spcAft>
                      </a:pPr>
                      <a:r>
                        <a:rPr lang="en-US" sz="1800">
                          <a:effectLst/>
                        </a:rPr>
                        <a:t>Constant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800">
                          <a:effectLst/>
                        </a:rPr>
                        <a:t>-1.35 (2.13)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a:effectLst/>
                        </a:rPr>
                        <a:t>.527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dirty="0">
                          <a:effectLst/>
                        </a:rPr>
                        <a:t>.26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45362238"/>
                  </a:ext>
                </a:extLst>
              </a:tr>
              <a:tr h="791690">
                <a:tc>
                  <a:txBody>
                    <a:bodyPr/>
                    <a:lstStyle/>
                    <a:p>
                      <a:pPr marL="0" marR="0" algn="ctr">
                        <a:lnSpc>
                          <a:spcPct val="107000"/>
                        </a:lnSpc>
                        <a:spcBef>
                          <a:spcPts val="0"/>
                        </a:spcBef>
                        <a:spcAft>
                          <a:spcPts val="0"/>
                        </a:spcAft>
                      </a:pPr>
                      <a:r>
                        <a:rPr lang="en-US" sz="1800">
                          <a:effectLst/>
                        </a:rPr>
                        <a:t>Maternal responsivity</a:t>
                      </a:r>
                      <a:endParaRPr lang="en-US" sz="1600">
                        <a:effectLst/>
                      </a:endParaRPr>
                    </a:p>
                    <a:p>
                      <a:pPr marL="0" marR="0" algn="ctr">
                        <a:lnSpc>
                          <a:spcPct val="107000"/>
                        </a:lnSpc>
                        <a:spcBef>
                          <a:spcPts val="0"/>
                        </a:spcBef>
                        <a:spcAft>
                          <a:spcPts val="0"/>
                        </a:spcAft>
                      </a:pPr>
                      <a:r>
                        <a:rPr lang="en-US" sz="1800">
                          <a:effectLst/>
                        </a:rPr>
                        <a:t>(linear)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800">
                          <a:effectLst/>
                        </a:rPr>
                        <a:t> -39.28 (13.04)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a:effectLst/>
                        </a:rPr>
                        <a:t>.003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dirty="0">
                          <a:effectLst/>
                        </a:rPr>
                        <a:t>.00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72951392"/>
                  </a:ext>
                </a:extLst>
              </a:tr>
              <a:tr h="791690">
                <a:tc>
                  <a:txBody>
                    <a:bodyPr/>
                    <a:lstStyle/>
                    <a:p>
                      <a:pPr marL="0" marR="0" algn="ctr">
                        <a:lnSpc>
                          <a:spcPct val="107000"/>
                        </a:lnSpc>
                        <a:spcBef>
                          <a:spcPts val="0"/>
                        </a:spcBef>
                        <a:spcAft>
                          <a:spcPts val="0"/>
                        </a:spcAft>
                      </a:pPr>
                      <a:r>
                        <a:rPr lang="en-US" sz="1800" b="1" i="1" dirty="0">
                          <a:effectLst/>
                        </a:rPr>
                        <a:t>Maternal responsivity</a:t>
                      </a:r>
                      <a:r>
                        <a:rPr lang="en-US" sz="1800" b="1" i="1" baseline="30000" dirty="0">
                          <a:effectLst/>
                        </a:rPr>
                        <a:t> </a:t>
                      </a:r>
                      <a:r>
                        <a:rPr lang="en-US" sz="1800" b="1" i="1" dirty="0">
                          <a:effectLst/>
                        </a:rPr>
                        <a:t>(quadratic)</a:t>
                      </a:r>
                      <a:endParaRPr lang="en-US" sz="16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b="1" i="1" dirty="0">
                          <a:effectLst/>
                        </a:rPr>
                        <a:t>  283.50 (89.95)</a:t>
                      </a:r>
                      <a:endParaRPr lang="en-US" sz="16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b="1" i="1" dirty="0">
                          <a:effectLst/>
                        </a:rPr>
                        <a:t>.002</a:t>
                      </a:r>
                      <a:endParaRPr lang="en-US" sz="16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b="1" i="1" dirty="0">
                          <a:effectLst/>
                        </a:rPr>
                        <a:t>2.1325E+123</a:t>
                      </a:r>
                      <a:endParaRPr lang="en-US" sz="16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1371561"/>
                  </a:ext>
                </a:extLst>
              </a:tr>
              <a:tr h="791690">
                <a:tc>
                  <a:txBody>
                    <a:bodyPr/>
                    <a:lstStyle/>
                    <a:p>
                      <a:pPr marL="0" marR="0" algn="ctr">
                        <a:lnSpc>
                          <a:spcPct val="107000"/>
                        </a:lnSpc>
                        <a:spcBef>
                          <a:spcPts val="0"/>
                        </a:spcBef>
                        <a:spcAft>
                          <a:spcPts val="0"/>
                        </a:spcAft>
                      </a:pPr>
                      <a:r>
                        <a:rPr lang="en-US" sz="1800">
                          <a:effectLst/>
                        </a:rPr>
                        <a:t>Maternal auto-correlation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800">
                          <a:effectLst/>
                        </a:rPr>
                        <a:t>-0.79 (2.43)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a:effectLst/>
                        </a:rPr>
                        <a:t>.745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dirty="0">
                          <a:effectLst/>
                        </a:rPr>
                        <a:t>.45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23271342"/>
                  </a:ext>
                </a:extLst>
              </a:tr>
              <a:tr h="523833">
                <a:tc>
                  <a:txBody>
                    <a:bodyPr/>
                    <a:lstStyle/>
                    <a:p>
                      <a:pPr marL="0" marR="0" algn="ctr">
                        <a:lnSpc>
                          <a:spcPct val="107000"/>
                        </a:lnSpc>
                        <a:spcBef>
                          <a:spcPts val="0"/>
                        </a:spcBef>
                        <a:spcAft>
                          <a:spcPts val="0"/>
                        </a:spcAft>
                      </a:pPr>
                      <a:r>
                        <a:rPr lang="en-US" sz="1800">
                          <a:effectLst/>
                        </a:rPr>
                        <a:t>Infant responsivity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800">
                          <a:effectLst/>
                        </a:rPr>
                        <a:t>-0.61 (3.65)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a:effectLst/>
                        </a:rPr>
                        <a:t>.867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dirty="0">
                          <a:effectLst/>
                        </a:rPr>
                        <a:t>.54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84907912"/>
                  </a:ext>
                </a:extLst>
              </a:tr>
              <a:tr h="523833">
                <a:tc>
                  <a:txBody>
                    <a:bodyPr/>
                    <a:lstStyle/>
                    <a:p>
                      <a:pPr marL="0" marR="0" algn="ctr">
                        <a:lnSpc>
                          <a:spcPct val="107000"/>
                        </a:lnSpc>
                        <a:spcBef>
                          <a:spcPts val="0"/>
                        </a:spcBef>
                        <a:spcAft>
                          <a:spcPts val="0"/>
                        </a:spcAft>
                      </a:pPr>
                      <a:r>
                        <a:rPr lang="en-US" sz="1800">
                          <a:effectLst/>
                        </a:rPr>
                        <a:t>Infant auto-correlation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800">
                          <a:effectLst/>
                        </a:rPr>
                        <a:t>  0.85 (1.35)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a:effectLst/>
                        </a:rPr>
                        <a:t>.528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dirty="0">
                          <a:effectLst/>
                        </a:rPr>
                        <a:t>2.34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2363623"/>
                  </a:ext>
                </a:extLst>
              </a:tr>
              <a:tr h="707408">
                <a:tc gridSpan="5">
                  <a:txBody>
                    <a:bodyPr/>
                    <a:lstStyle/>
                    <a:p>
                      <a:pPr marL="0" marR="0">
                        <a:lnSpc>
                          <a:spcPct val="107000"/>
                        </a:lnSpc>
                        <a:spcBef>
                          <a:spcPts val="0"/>
                        </a:spcBef>
                        <a:spcAft>
                          <a:spcPts val="0"/>
                        </a:spcAft>
                      </a:pPr>
                      <a:r>
                        <a:rPr lang="en-US" sz="1800" dirty="0">
                          <a:effectLst/>
                        </a:rPr>
                        <a:t>Disorganized attachment coded 1 (vs. 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78194509"/>
                  </a:ext>
                </a:extLst>
              </a:tr>
            </a:tbl>
          </a:graphicData>
        </a:graphic>
      </p:graphicFrame>
      <p:sp>
        <p:nvSpPr>
          <p:cNvPr id="6" name="Title 2">
            <a:extLst>
              <a:ext uri="{FF2B5EF4-FFF2-40B4-BE49-F238E27FC236}">
                <a16:creationId xmlns:a16="http://schemas.microsoft.com/office/drawing/2014/main" id="{82B64996-F981-4B46-9211-78EF126154B5}"/>
              </a:ext>
            </a:extLst>
          </p:cNvPr>
          <p:cNvSpPr txBox="1">
            <a:spLocks/>
          </p:cNvSpPr>
          <p:nvPr/>
        </p:nvSpPr>
        <p:spPr>
          <a:xfrm>
            <a:off x="5097294" y="584960"/>
            <a:ext cx="3581400" cy="1252728"/>
          </a:xfrm>
          <a:prstGeom prst="rect">
            <a:avLst/>
          </a:prstGeom>
        </p:spPr>
        <p:txBody>
          <a:bodyPr spcFirstLastPara="1" vert="horz" lIns="91440" rIns="45720" rtlCol="0" anchor="ctr">
            <a:normAutofit/>
            <a:scene3d>
              <a:camera prst="orthographicFront"/>
              <a:lightRig rig="threePt" dir="t">
                <a:rot lat="0" lon="0" rev="4800000"/>
              </a:lightRig>
            </a:scene3d>
            <a:sp3d prstMaterial="matte">
              <a:bevelT w="50800" h="10160"/>
            </a:sp3d>
          </a:bodyPr>
          <a:lstStyle>
            <a:lvl1pPr lvl="0" algn="l" rtl="0" eaLnBrk="1" latinLnBrk="0" hangingPunct="1">
              <a:spcBef>
                <a:spcPts val="0"/>
              </a:spcBef>
              <a:spcAft>
                <a:spcPts val="0"/>
              </a:spcAft>
              <a:buSzPts val="3600"/>
              <a:buNone/>
              <a:defRPr kumimoji="0" sz="4500" b="1" kern="1200">
                <a:solidFill>
                  <a:schemeClr val="accent1">
                    <a:satMod val="150000"/>
                  </a:schemeClr>
                </a:solidFill>
                <a:effectLst/>
                <a:latin typeface="+mj-lt"/>
                <a:ea typeface="+mj-ea"/>
                <a:cs typeface="+mj-cs"/>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extLst/>
          </a:lstStyle>
          <a:p>
            <a:pPr fontAlgn="auto"/>
            <a:r>
              <a:rPr lang="en-US" sz="1800"/>
              <a:t>Mitsven &amp; Prince et al., 2021</a:t>
            </a:r>
            <a:endParaRPr lang="en-US" sz="1800" dirty="0"/>
          </a:p>
        </p:txBody>
      </p:sp>
    </p:spTree>
    <p:extLst>
      <p:ext uri="{BB962C8B-B14F-4D97-AF65-F5344CB8AC3E}">
        <p14:creationId xmlns:p14="http://schemas.microsoft.com/office/powerpoint/2010/main" val="3250993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552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0892E9BF-A547-4DB2-9258-926AEB5873DB}" type="slidenum">
              <a:rPr lang="en-US" altLang="en-US" sz="1400" smtClean="0"/>
              <a:pPr>
                <a:spcBef>
                  <a:spcPct val="0"/>
                </a:spcBef>
                <a:buClrTx/>
                <a:buSzTx/>
                <a:buFontTx/>
                <a:buNone/>
              </a:pPr>
              <a:t>42</a:t>
            </a:fld>
            <a:endParaRPr lang="en-US" altLang="en-US" sz="1400"/>
          </a:p>
        </p:txBody>
      </p:sp>
      <p:sp>
        <p:nvSpPr>
          <p:cNvPr id="55300" name="Rectangle 2"/>
          <p:cNvSpPr>
            <a:spLocks noGrp="1" noChangeArrowheads="1"/>
          </p:cNvSpPr>
          <p:nvPr>
            <p:ph type="title"/>
          </p:nvPr>
        </p:nvSpPr>
        <p:spPr/>
        <p:txBody>
          <a:bodyPr/>
          <a:lstStyle/>
          <a:p>
            <a:r>
              <a:rPr lang="en-US" altLang="en-US"/>
              <a:t>Is security a ‘vaccination’?</a:t>
            </a:r>
          </a:p>
        </p:txBody>
      </p:sp>
      <p:sp>
        <p:nvSpPr>
          <p:cNvPr id="15365" name="Rectangle 3"/>
          <p:cNvSpPr>
            <a:spLocks noGrp="1" noChangeArrowheads="1"/>
          </p:cNvSpPr>
          <p:nvPr>
            <p:ph type="body" idx="1"/>
          </p:nvPr>
        </p:nvSpPr>
        <p:spPr/>
        <p:txBody>
          <a:bodyPr>
            <a:normAutofit lnSpcReduction="10000"/>
          </a:bodyPr>
          <a:lstStyle/>
          <a:p>
            <a:pPr>
              <a:defRPr/>
            </a:pPr>
            <a:r>
              <a:rPr lang="en-US" dirty="0"/>
              <a:t>Most competent 3-yr-olds have both secure attachment (at 15 mo) &amp; (relatively) high-sensitive mothering (at 24 mo)</a:t>
            </a:r>
          </a:p>
          <a:p>
            <a:pPr lvl="1">
              <a:defRPr/>
            </a:pPr>
            <a:r>
              <a:rPr lang="en-US" sz="2400" dirty="0">
                <a:ea typeface="+mn-ea"/>
                <a:cs typeface="+mn-cs"/>
              </a:rPr>
              <a:t>NICHD Study of Early Child Care</a:t>
            </a:r>
          </a:p>
          <a:p>
            <a:pPr marL="342900" lvl="4" indent="-342900">
              <a:buFont typeface="Monotype Sorts" pitchFamily="2" charset="2"/>
              <a:buChar char="n"/>
              <a:defRPr/>
            </a:pPr>
            <a:r>
              <a:rPr lang="en-US" sz="2800" b="1" dirty="0"/>
              <a:t>Additional influence of sensitivity</a:t>
            </a:r>
          </a:p>
          <a:p>
            <a:pPr marL="544068" lvl="5" indent="-342900">
              <a:buFont typeface="Monotype Sorts" pitchFamily="2" charset="2"/>
              <a:buChar char="n"/>
              <a:defRPr/>
            </a:pPr>
            <a:r>
              <a:rPr lang="en-US" sz="2800" dirty="0">
                <a:ea typeface="+mn-ea"/>
                <a:cs typeface="+mn-cs"/>
              </a:rPr>
              <a:t>Insecurely attached children who subsequently experienced high-sensitive mothering significantly outperformed secure children who subsequently experienced low-sensitive mothering. </a:t>
            </a:r>
          </a:p>
          <a:p>
            <a:pPr marL="342900" lvl="4" indent="-342900">
              <a:buFont typeface="Monotype Sorts" pitchFamily="2" charset="2"/>
              <a:buChar char="n"/>
              <a:defRPr/>
            </a:pPr>
            <a:r>
              <a:rPr lang="en-US" sz="1100" dirty="0" err="1">
                <a:ea typeface="+mn-ea"/>
                <a:cs typeface="+mn-cs"/>
              </a:rPr>
              <a:t>Belsky</a:t>
            </a:r>
            <a:r>
              <a:rPr lang="en-US" sz="1100" dirty="0">
                <a:ea typeface="+mn-ea"/>
                <a:cs typeface="+mn-cs"/>
              </a:rPr>
              <a:t>, J. and R. M. P. </a:t>
            </a:r>
            <a:r>
              <a:rPr lang="en-US" sz="1100" dirty="0" err="1">
                <a:ea typeface="+mn-ea"/>
                <a:cs typeface="+mn-cs"/>
              </a:rPr>
              <a:t>Fearon</a:t>
            </a:r>
            <a:r>
              <a:rPr lang="en-US" sz="1100" dirty="0">
                <a:ea typeface="+mn-ea"/>
                <a:cs typeface="+mn-cs"/>
              </a:rPr>
              <a:t> (2002). "Early attachment security, subsequent maternal sensitivity, and later child development: Does continuity in development depend upon continuity of </a:t>
            </a:r>
            <a:r>
              <a:rPr lang="en-US" sz="1100" dirty="0" err="1">
                <a:ea typeface="+mn-ea"/>
                <a:cs typeface="+mn-cs"/>
              </a:rPr>
              <a:t>caregiving</a:t>
            </a:r>
            <a:r>
              <a:rPr lang="en-US" sz="1100" dirty="0">
                <a:ea typeface="+mn-ea"/>
                <a:cs typeface="+mn-cs"/>
              </a:rPr>
              <a:t>?" </a:t>
            </a:r>
            <a:r>
              <a:rPr lang="en-US" sz="1100" u="sng" dirty="0">
                <a:ea typeface="+mn-ea"/>
                <a:cs typeface="+mn-cs"/>
              </a:rPr>
              <a:t>Attachment &amp; Human Development </a:t>
            </a:r>
            <a:r>
              <a:rPr lang="en-US" sz="1100" b="1" u="sng" dirty="0">
                <a:ea typeface="+mn-ea"/>
                <a:cs typeface="+mn-cs"/>
              </a:rPr>
              <a:t>4(3): 361-387.</a:t>
            </a:r>
          </a:p>
          <a:p>
            <a:pPr>
              <a:defRPr/>
            </a:pPr>
            <a:endParaRPr lang="en-US" dirty="0"/>
          </a:p>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1959800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development</a:t>
            </a:r>
          </a:p>
        </p:txBody>
      </p:sp>
      <p:sp>
        <p:nvSpPr>
          <p:cNvPr id="6" name="TextBox 5"/>
          <p:cNvSpPr txBox="1"/>
          <p:nvPr/>
        </p:nvSpPr>
        <p:spPr>
          <a:xfrm>
            <a:off x="3962400" y="1721591"/>
            <a:ext cx="1399742" cy="461665"/>
          </a:xfrm>
          <a:prstGeom prst="rect">
            <a:avLst/>
          </a:prstGeom>
          <a:noFill/>
        </p:spPr>
        <p:txBody>
          <a:bodyPr wrap="none" rtlCol="0">
            <a:spAutoFit/>
          </a:bodyPr>
          <a:lstStyle/>
          <a:p>
            <a:r>
              <a:rPr lang="en-US" sz="2400" b="1" dirty="0">
                <a:solidFill>
                  <a:schemeClr val="accent1">
                    <a:lumMod val="75000"/>
                  </a:schemeClr>
                </a:solidFill>
              </a:rPr>
              <a:t>Security</a:t>
            </a:r>
          </a:p>
        </p:txBody>
      </p:sp>
      <p:grpSp>
        <p:nvGrpSpPr>
          <p:cNvPr id="3" name="Group 2"/>
          <p:cNvGrpSpPr/>
          <p:nvPr/>
        </p:nvGrpSpPr>
        <p:grpSpPr>
          <a:xfrm>
            <a:off x="1371600" y="2362200"/>
            <a:ext cx="6242764" cy="4424065"/>
            <a:chOff x="1371600" y="2362200"/>
            <a:chExt cx="6242764" cy="4424065"/>
          </a:xfrm>
        </p:grpSpPr>
        <p:sp>
          <p:nvSpPr>
            <p:cNvPr id="4" name="Isosceles Triangle 3"/>
            <p:cNvSpPr/>
            <p:nvPr/>
          </p:nvSpPr>
          <p:spPr>
            <a:xfrm>
              <a:off x="2590800" y="2362200"/>
              <a:ext cx="3962400" cy="3124200"/>
            </a:xfrm>
            <a:prstGeom prst="triangl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71600" y="5638800"/>
              <a:ext cx="1723549" cy="461665"/>
            </a:xfrm>
            <a:prstGeom prst="rect">
              <a:avLst/>
            </a:prstGeom>
            <a:noFill/>
          </p:spPr>
          <p:txBody>
            <a:bodyPr wrap="none" rtlCol="0">
              <a:spAutoFit/>
            </a:bodyPr>
            <a:lstStyle/>
            <a:p>
              <a:r>
                <a:rPr lang="en-US" sz="2400" b="1" dirty="0">
                  <a:solidFill>
                    <a:schemeClr val="accent1">
                      <a:lumMod val="75000"/>
                    </a:schemeClr>
                  </a:solidFill>
                </a:rPr>
                <a:t>Sensitivity</a:t>
              </a:r>
            </a:p>
          </p:txBody>
        </p:sp>
        <p:sp>
          <p:nvSpPr>
            <p:cNvPr id="7" name="TextBox 6"/>
            <p:cNvSpPr txBox="1"/>
            <p:nvPr/>
          </p:nvSpPr>
          <p:spPr>
            <a:xfrm>
              <a:off x="6096000" y="5625720"/>
              <a:ext cx="1518364" cy="461665"/>
            </a:xfrm>
            <a:prstGeom prst="rect">
              <a:avLst/>
            </a:prstGeom>
            <a:noFill/>
          </p:spPr>
          <p:txBody>
            <a:bodyPr wrap="none" rtlCol="0">
              <a:spAutoFit/>
            </a:bodyPr>
            <a:lstStyle/>
            <a:p>
              <a:r>
                <a:rPr lang="en-US" sz="2400" b="1" dirty="0">
                  <a:solidFill>
                    <a:schemeClr val="accent1">
                      <a:lumMod val="75000"/>
                    </a:schemeClr>
                  </a:solidFill>
                </a:rPr>
                <a:t>Outcome</a:t>
              </a:r>
            </a:p>
          </p:txBody>
        </p:sp>
        <p:cxnSp>
          <p:nvCxnSpPr>
            <p:cNvPr id="9" name="Straight Arrow Connector 8"/>
            <p:cNvCxnSpPr/>
            <p:nvPr/>
          </p:nvCxnSpPr>
          <p:spPr>
            <a:xfrm>
              <a:off x="2642971" y="6342529"/>
              <a:ext cx="4038600" cy="0"/>
            </a:xfrm>
            <a:prstGeom prst="straightConnector1">
              <a:avLst/>
            </a:prstGeom>
            <a:ln w="66675">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72129" y="6324600"/>
              <a:ext cx="897233" cy="461665"/>
            </a:xfrm>
            <a:prstGeom prst="rect">
              <a:avLst/>
            </a:prstGeom>
            <a:noFill/>
          </p:spPr>
          <p:txBody>
            <a:bodyPr wrap="none" rtlCol="0">
              <a:spAutoFit/>
            </a:bodyPr>
            <a:lstStyle/>
            <a:p>
              <a:r>
                <a:rPr lang="en-US" sz="2400" b="1" dirty="0">
                  <a:solidFill>
                    <a:schemeClr val="accent1">
                      <a:lumMod val="75000"/>
                    </a:schemeClr>
                  </a:solidFill>
                </a:rPr>
                <a:t>Time</a:t>
              </a:r>
            </a:p>
          </p:txBody>
        </p:sp>
      </p:grpSp>
    </p:spTree>
    <p:extLst>
      <p:ext uri="{BB962C8B-B14F-4D97-AF65-F5344CB8AC3E}">
        <p14:creationId xmlns:p14="http://schemas.microsoft.com/office/powerpoint/2010/main" val="3422245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a:t>Sensitivity </a:t>
            </a:r>
            <a:r>
              <a:rPr lang="en-US" altLang="en-US" dirty="0">
                <a:sym typeface="Wingdings" panose="05000000000000000000" pitchFamily="2" charset="2"/>
              </a:rPr>
              <a:t> social competence</a:t>
            </a:r>
            <a:endParaRPr lang="en-US" altLang="en-US" dirty="0"/>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B69D8E65-6BC1-4E31-A5EA-2518114ED756}" type="slidenum">
              <a:rPr lang="en-US" altLang="en-US" sz="1400" smtClean="0"/>
              <a:pPr>
                <a:spcBef>
                  <a:spcPct val="0"/>
                </a:spcBef>
                <a:buClrTx/>
                <a:buSzTx/>
                <a:buFontTx/>
                <a:buNone/>
              </a:pPr>
              <a:t>44</a:t>
            </a:fld>
            <a:endParaRPr lang="en-US" altLang="en-US" sz="1400"/>
          </a:p>
        </p:txBody>
      </p:sp>
      <p:pic>
        <p:nvPicPr>
          <p:cNvPr id="573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6" y="1400678"/>
            <a:ext cx="7852403" cy="521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1" name="Rectangle 5"/>
          <p:cNvSpPr>
            <a:spLocks noChangeArrowheads="1"/>
          </p:cNvSpPr>
          <p:nvPr/>
        </p:nvSpPr>
        <p:spPr bwMode="auto">
          <a:xfrm>
            <a:off x="2362200" y="6383941"/>
            <a:ext cx="678180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100" dirty="0"/>
              <a:t>Fraley, R. C., </a:t>
            </a:r>
            <a:r>
              <a:rPr lang="en-US" altLang="en-US" sz="1100" dirty="0" err="1"/>
              <a:t>Roisman</a:t>
            </a:r>
            <a:r>
              <a:rPr lang="en-US" altLang="en-US" sz="1100" dirty="0"/>
              <a:t>, G. I., &amp; Haltigan, J. D. (2013). The legacy of early experiences in development: Formalizing alternative models of how early experiences are carried forward over time. </a:t>
            </a:r>
            <a:r>
              <a:rPr lang="en-US" altLang="en-US" sz="1100" i="1" dirty="0"/>
              <a:t>Dev </a:t>
            </a:r>
            <a:r>
              <a:rPr lang="en-US" altLang="en-US" sz="1100" i="1" dirty="0" err="1"/>
              <a:t>Psychol</a:t>
            </a:r>
            <a:r>
              <a:rPr lang="en-US" altLang="en-US" sz="1100" i="1" dirty="0"/>
              <a:t>, 49(1), 109-126. </a:t>
            </a:r>
          </a:p>
        </p:txBody>
      </p:sp>
      <p:sp>
        <p:nvSpPr>
          <p:cNvPr id="57352" name="Rectangle 1"/>
          <p:cNvSpPr>
            <a:spLocks noChangeArrowheads="1"/>
          </p:cNvSpPr>
          <p:nvPr/>
        </p:nvSpPr>
        <p:spPr bwMode="auto">
          <a:xfrm>
            <a:off x="6002338" y="1576188"/>
            <a:ext cx="29386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dirty="0">
                <a:solidFill>
                  <a:srgbClr val="000000"/>
                </a:solidFill>
                <a:latin typeface="Arial" panose="020B0604020202020204" pitchFamily="34" charset="0"/>
              </a:rPr>
              <a:t>through age 15</a:t>
            </a:r>
          </a:p>
          <a:p>
            <a:pPr algn="ctr">
              <a:spcBef>
                <a:spcPct val="0"/>
              </a:spcBef>
              <a:buClrTx/>
              <a:buSzTx/>
              <a:buFontTx/>
              <a:buNone/>
            </a:pPr>
            <a:r>
              <a:rPr lang="en-US" altLang="en-US" dirty="0">
                <a:solidFill>
                  <a:srgbClr val="000000"/>
                </a:solidFill>
                <a:latin typeface="Arial" panose="020B0604020202020204" pitchFamily="34" charset="0"/>
              </a:rPr>
              <a:t>1</a:t>
            </a:r>
            <a:r>
              <a:rPr lang="en-US" altLang="en-US" baseline="30000" dirty="0">
                <a:solidFill>
                  <a:srgbClr val="000000"/>
                </a:solidFill>
                <a:latin typeface="Arial" panose="020B0604020202020204" pitchFamily="34" charset="0"/>
              </a:rPr>
              <a:t>st</a:t>
            </a:r>
            <a:r>
              <a:rPr lang="en-US" altLang="en-US" dirty="0">
                <a:solidFill>
                  <a:srgbClr val="000000"/>
                </a:solidFill>
                <a:latin typeface="Arial" panose="020B0604020202020204" pitchFamily="34" charset="0"/>
              </a:rPr>
              <a:t> look</a:t>
            </a:r>
            <a:endParaRPr lang="en-US" altLang="en-US" dirty="0"/>
          </a:p>
        </p:txBody>
      </p:sp>
    </p:spTree>
    <p:extLst>
      <p:ext uri="{BB962C8B-B14F-4D97-AF65-F5344CB8AC3E}">
        <p14:creationId xmlns:p14="http://schemas.microsoft.com/office/powerpoint/2010/main" val="3967101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Maternal sensitivity</a:t>
            </a:r>
          </a:p>
        </p:txBody>
      </p:sp>
      <p:pic>
        <p:nvPicPr>
          <p:cNvPr id="4" name="Content Placeholder 3"/>
          <p:cNvPicPr>
            <a:picLocks noGrp="1" noChangeAspect="1"/>
          </p:cNvPicPr>
          <p:nvPr>
            <p:ph idx="1"/>
          </p:nvPr>
        </p:nvPicPr>
        <p:blipFill>
          <a:blip r:embed="rId2"/>
          <a:stretch>
            <a:fillRect/>
          </a:stretch>
        </p:blipFill>
        <p:spPr>
          <a:xfrm>
            <a:off x="150581" y="1828800"/>
            <a:ext cx="8842838" cy="3687762"/>
          </a:xfrm>
          <a:prstGeom prst="rect">
            <a:avLst/>
          </a:prstGeom>
        </p:spPr>
      </p:pic>
    </p:spTree>
    <p:extLst>
      <p:ext uri="{BB962C8B-B14F-4D97-AF65-F5344CB8AC3E}">
        <p14:creationId xmlns:p14="http://schemas.microsoft.com/office/powerpoint/2010/main" val="2034209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Are the effects of early relationship experiences </a:t>
            </a:r>
            <a:r>
              <a:rPr lang="en-US" i="1" dirty="0"/>
              <a:t>enduring</a:t>
            </a:r>
            <a:r>
              <a:rPr lang="en-US" dirty="0"/>
              <a:t> or </a:t>
            </a:r>
            <a:r>
              <a:rPr lang="en-US" i="1" dirty="0"/>
              <a:t>transient</a:t>
            </a:r>
            <a:r>
              <a:rPr lang="en-US" dirty="0"/>
              <a:t>?</a:t>
            </a:r>
          </a:p>
        </p:txBody>
      </p:sp>
      <p:sp>
        <p:nvSpPr>
          <p:cNvPr id="3" name="Content Placeholder 2"/>
          <p:cNvSpPr>
            <a:spLocks noGrp="1"/>
          </p:cNvSpPr>
          <p:nvPr>
            <p:ph idx="1"/>
          </p:nvPr>
        </p:nvSpPr>
        <p:spPr/>
        <p:txBody>
          <a:bodyPr/>
          <a:lstStyle/>
          <a:p>
            <a:pPr lvl="1"/>
            <a:r>
              <a:rPr lang="en-US" dirty="0"/>
              <a:t>Two competing theoretical models </a:t>
            </a:r>
          </a:p>
          <a:p>
            <a:pPr marL="971550" lvl="1" indent="-514350">
              <a:buAutoNum type="arabicPeriod"/>
            </a:pPr>
            <a:r>
              <a:rPr lang="en-US" dirty="0"/>
              <a:t>Enduring Effects</a:t>
            </a:r>
          </a:p>
          <a:p>
            <a:pPr marL="971550" lvl="1" indent="-514350">
              <a:buAutoNum type="arabicPeriod"/>
            </a:pPr>
            <a:r>
              <a:rPr lang="en-US" dirty="0"/>
              <a:t>Revisionist </a:t>
            </a:r>
          </a:p>
          <a:p>
            <a:pPr lvl="1"/>
            <a:r>
              <a:rPr lang="en-US" dirty="0"/>
              <a:t>Difference: patterns of association</a:t>
            </a:r>
          </a:p>
          <a:p>
            <a:pPr lvl="2"/>
            <a:r>
              <a:rPr lang="en-US" dirty="0"/>
              <a:t>Stable across time </a:t>
            </a:r>
          </a:p>
          <a:p>
            <a:pPr lvl="2"/>
            <a:r>
              <a:rPr lang="en-US" dirty="0"/>
              <a:t>Increasingly smaller association</a:t>
            </a:r>
          </a:p>
        </p:txBody>
      </p:sp>
    </p:spTree>
    <p:extLst>
      <p:ext uri="{BB962C8B-B14F-4D97-AF65-F5344CB8AC3E}">
        <p14:creationId xmlns:p14="http://schemas.microsoft.com/office/powerpoint/2010/main" val="3148282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Are the effects of early relationship experiences </a:t>
            </a:r>
            <a:r>
              <a:rPr lang="en-US" i="1" dirty="0"/>
              <a:t>enduring</a:t>
            </a:r>
            <a:r>
              <a:rPr lang="en-US" dirty="0"/>
              <a:t> or </a:t>
            </a:r>
            <a:r>
              <a:rPr lang="en-US" i="1" dirty="0"/>
              <a:t>transient</a:t>
            </a:r>
            <a:r>
              <a:rPr lang="en-US" dirty="0"/>
              <a:t>?</a:t>
            </a:r>
          </a:p>
        </p:txBody>
      </p:sp>
      <p:sp>
        <p:nvSpPr>
          <p:cNvPr id="3" name="Content Placeholder 2"/>
          <p:cNvSpPr>
            <a:spLocks noGrp="1"/>
          </p:cNvSpPr>
          <p:nvPr>
            <p:ph idx="1"/>
          </p:nvPr>
        </p:nvSpPr>
        <p:spPr/>
        <p:txBody>
          <a:bodyPr/>
          <a:lstStyle/>
          <a:p>
            <a:r>
              <a:rPr lang="en-US" dirty="0"/>
              <a:t>Enduring Effects Model</a:t>
            </a:r>
          </a:p>
          <a:p>
            <a:pPr lvl="1"/>
            <a:r>
              <a:rPr lang="en-US" dirty="0"/>
              <a:t>Early relationship experiences organize early developmental adaptation and continue to shape adjustment across development</a:t>
            </a:r>
          </a:p>
          <a:p>
            <a:r>
              <a:rPr lang="en-US" dirty="0"/>
              <a:t>Revisionist Model</a:t>
            </a:r>
          </a:p>
          <a:p>
            <a:pPr lvl="1"/>
            <a:r>
              <a:rPr lang="en-US" dirty="0"/>
              <a:t>Early relationship experiences directly effect early childhood development but then only indirectly effect subsequent adaptation</a:t>
            </a:r>
          </a:p>
        </p:txBody>
      </p:sp>
    </p:spTree>
    <p:extLst>
      <p:ext uri="{BB962C8B-B14F-4D97-AF65-F5344CB8AC3E}">
        <p14:creationId xmlns:p14="http://schemas.microsoft.com/office/powerpoint/2010/main" val="892050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Study</a:t>
            </a:r>
          </a:p>
        </p:txBody>
      </p:sp>
      <p:sp>
        <p:nvSpPr>
          <p:cNvPr id="3" name="Content Placeholder 2"/>
          <p:cNvSpPr>
            <a:spLocks noGrp="1"/>
          </p:cNvSpPr>
          <p:nvPr>
            <p:ph idx="1"/>
          </p:nvPr>
        </p:nvSpPr>
        <p:spPr/>
        <p:txBody>
          <a:bodyPr>
            <a:normAutofit lnSpcReduction="10000"/>
          </a:bodyPr>
          <a:lstStyle/>
          <a:p>
            <a:r>
              <a:rPr lang="en-US" dirty="0"/>
              <a:t>Duplicate findings of Fraley et al., 2013</a:t>
            </a:r>
          </a:p>
          <a:p>
            <a:pPr lvl="1"/>
            <a:r>
              <a:rPr lang="en-US" dirty="0"/>
              <a:t>That early maternal sensitivity has lasting effects on children’s social and cognitive development </a:t>
            </a:r>
          </a:p>
          <a:p>
            <a:r>
              <a:rPr lang="en-US" dirty="0"/>
              <a:t>Extend findings of Fraley et al., 2013</a:t>
            </a:r>
          </a:p>
          <a:p>
            <a:pPr lvl="1"/>
            <a:r>
              <a:rPr lang="en-US" dirty="0"/>
              <a:t>Does early maternal sensitivity’s effects extend into adulthood?</a:t>
            </a:r>
          </a:p>
          <a:p>
            <a:pPr lvl="1"/>
            <a:r>
              <a:rPr lang="en-US" dirty="0"/>
              <a:t>Is there a more complex developmental process at work?</a:t>
            </a:r>
          </a:p>
          <a:p>
            <a:pPr lvl="1"/>
            <a:r>
              <a:rPr lang="en-US" dirty="0"/>
              <a:t>Do covariates account for potential enduring effects?</a:t>
            </a:r>
          </a:p>
        </p:txBody>
      </p:sp>
    </p:spTree>
    <p:extLst>
      <p:ext uri="{BB962C8B-B14F-4D97-AF65-F5344CB8AC3E}">
        <p14:creationId xmlns:p14="http://schemas.microsoft.com/office/powerpoint/2010/main" val="2507662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Minnesota Longitudinal Study of Risk and Adaptation (MLSRA)</a:t>
            </a:r>
          </a:p>
        </p:txBody>
      </p:sp>
      <p:sp>
        <p:nvSpPr>
          <p:cNvPr id="3" name="Content Placeholder 2"/>
          <p:cNvSpPr>
            <a:spLocks noGrp="1"/>
          </p:cNvSpPr>
          <p:nvPr>
            <p:ph idx="1"/>
          </p:nvPr>
        </p:nvSpPr>
        <p:spPr>
          <a:xfrm>
            <a:off x="457200" y="1775191"/>
            <a:ext cx="3505200" cy="4625609"/>
          </a:xfrm>
        </p:spPr>
        <p:txBody>
          <a:bodyPr>
            <a:normAutofit fontScale="85000" lnSpcReduction="10000"/>
          </a:bodyPr>
          <a:lstStyle/>
          <a:p>
            <a:r>
              <a:rPr lang="en-US" dirty="0"/>
              <a:t>N = 243 </a:t>
            </a:r>
          </a:p>
          <a:p>
            <a:pPr lvl="1"/>
            <a:r>
              <a:rPr lang="en-US" dirty="0"/>
              <a:t>45% female, 65% White/Non-Hispanic</a:t>
            </a:r>
          </a:p>
          <a:p>
            <a:r>
              <a:rPr lang="en-US" dirty="0"/>
              <a:t>Maternal sensitivity </a:t>
            </a:r>
          </a:p>
          <a:p>
            <a:pPr lvl="1"/>
            <a:r>
              <a:rPr lang="en-US" dirty="0"/>
              <a:t>Feeding observations (3 + 6 mo.)</a:t>
            </a:r>
          </a:p>
          <a:p>
            <a:pPr lvl="1"/>
            <a:r>
              <a:rPr lang="en-US" dirty="0"/>
              <a:t>Play interactions (6 mo.)</a:t>
            </a:r>
          </a:p>
          <a:p>
            <a:pPr lvl="1"/>
            <a:r>
              <a:rPr lang="en-US" dirty="0"/>
              <a:t>Problem-solving and Teaching tasks (24 + 42 mo.)</a:t>
            </a:r>
          </a:p>
        </p:txBody>
      </p:sp>
      <p:sp>
        <p:nvSpPr>
          <p:cNvPr id="4" name="Content Placeholder 2"/>
          <p:cNvSpPr txBox="1">
            <a:spLocks/>
          </p:cNvSpPr>
          <p:nvPr/>
        </p:nvSpPr>
        <p:spPr>
          <a:xfrm>
            <a:off x="4419600" y="1775191"/>
            <a:ext cx="4267200" cy="4625609"/>
          </a:xfrm>
          <a:prstGeom prst="rect">
            <a:avLst/>
          </a:prstGeom>
        </p:spPr>
        <p:txBody>
          <a:bodyPr vert="horz" lIns="54864" tIns="91440" rtlCol="0">
            <a:normAutofit fontScale="775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fontAlgn="auto">
              <a:spcAft>
                <a:spcPts val="0"/>
              </a:spcAft>
            </a:pPr>
            <a:r>
              <a:rPr lang="en-US"/>
              <a:t>Social Competence</a:t>
            </a:r>
          </a:p>
          <a:p>
            <a:pPr lvl="1" fontAlgn="auto">
              <a:spcAft>
                <a:spcPts val="0"/>
              </a:spcAft>
            </a:pPr>
            <a:r>
              <a:rPr lang="en-US"/>
              <a:t>Teacher-rated competence with peers during</a:t>
            </a:r>
          </a:p>
          <a:p>
            <a:pPr lvl="2" fontAlgn="auto">
              <a:spcAft>
                <a:spcPts val="0"/>
              </a:spcAft>
            </a:pPr>
            <a:r>
              <a:rPr lang="en-US"/>
              <a:t>Kindergarten</a:t>
            </a:r>
          </a:p>
          <a:p>
            <a:pPr lvl="2" fontAlgn="auto">
              <a:spcAft>
                <a:spcPts val="0"/>
              </a:spcAft>
            </a:pPr>
            <a:r>
              <a:rPr lang="en-US"/>
              <a:t>Grades 1-3</a:t>
            </a:r>
          </a:p>
          <a:p>
            <a:pPr lvl="2" fontAlgn="auto">
              <a:spcAft>
                <a:spcPts val="0"/>
              </a:spcAft>
            </a:pPr>
            <a:r>
              <a:rPr lang="en-US"/>
              <a:t>Grade 6</a:t>
            </a:r>
          </a:p>
          <a:p>
            <a:pPr lvl="2" fontAlgn="auto">
              <a:spcAft>
                <a:spcPts val="0"/>
              </a:spcAft>
            </a:pPr>
            <a:r>
              <a:rPr lang="en-US"/>
              <a:t>Age 16</a:t>
            </a:r>
          </a:p>
          <a:p>
            <a:pPr fontAlgn="auto">
              <a:spcAft>
                <a:spcPts val="0"/>
              </a:spcAft>
            </a:pPr>
            <a:r>
              <a:rPr lang="en-US"/>
              <a:t>Academic Competence</a:t>
            </a:r>
          </a:p>
          <a:p>
            <a:pPr lvl="1" fontAlgn="auto">
              <a:spcAft>
                <a:spcPts val="0"/>
              </a:spcAft>
            </a:pPr>
            <a:r>
              <a:rPr lang="en-US"/>
              <a:t>Peabody Individual Achievement Test</a:t>
            </a:r>
          </a:p>
          <a:p>
            <a:pPr lvl="2" fontAlgn="auto">
              <a:spcAft>
                <a:spcPts val="0"/>
              </a:spcAft>
            </a:pPr>
            <a:r>
              <a:rPr lang="en-US"/>
              <a:t>Grades 1-3 and 6</a:t>
            </a:r>
          </a:p>
          <a:p>
            <a:pPr lvl="1" fontAlgn="auto">
              <a:spcAft>
                <a:spcPts val="0"/>
              </a:spcAft>
            </a:pPr>
            <a:r>
              <a:rPr lang="en-US"/>
              <a:t>Woodcock-Johnson Tests of Achievement</a:t>
            </a:r>
          </a:p>
          <a:p>
            <a:pPr lvl="2" fontAlgn="auto">
              <a:spcAft>
                <a:spcPts val="0"/>
              </a:spcAft>
            </a:pPr>
            <a:r>
              <a:rPr lang="en-US"/>
              <a:t>Age 16</a:t>
            </a:r>
          </a:p>
          <a:p>
            <a:pPr lvl="1" fontAlgn="auto">
              <a:spcAft>
                <a:spcPts val="0"/>
              </a:spcAft>
            </a:pPr>
            <a:endParaRPr lang="en-US" dirty="0"/>
          </a:p>
        </p:txBody>
      </p:sp>
    </p:spTree>
    <p:extLst>
      <p:ext uri="{BB962C8B-B14F-4D97-AF65-F5344CB8AC3E}">
        <p14:creationId xmlns:p14="http://schemas.microsoft.com/office/powerpoint/2010/main" val="295854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normAutofit fontScale="90000"/>
          </a:bodyPr>
          <a:lstStyle/>
          <a:p>
            <a:r>
              <a:rPr lang="en-US" altLang="en-US" dirty="0"/>
              <a:t>Continuity of Attachment not significant</a:t>
            </a:r>
          </a:p>
        </p:txBody>
      </p:sp>
      <p:sp>
        <p:nvSpPr>
          <p:cNvPr id="93187" name="Content Placeholder 2"/>
          <p:cNvSpPr>
            <a:spLocks noGrp="1"/>
          </p:cNvSpPr>
          <p:nvPr>
            <p:ph idx="1"/>
          </p:nvPr>
        </p:nvSpPr>
        <p:spPr/>
        <p:txBody>
          <a:bodyPr/>
          <a:lstStyle/>
          <a:p>
            <a:r>
              <a:rPr lang="en-US" altLang="en-US" dirty="0"/>
              <a:t>Adolescents  </a:t>
            </a:r>
          </a:p>
          <a:p>
            <a:pPr lvl="1"/>
            <a:r>
              <a:rPr lang="en-US" altLang="en-US" dirty="0"/>
              <a:t>Mothers of secure adolescents showed more sensitive support at 14 years </a:t>
            </a:r>
          </a:p>
          <a:p>
            <a:pPr lvl="2"/>
            <a:r>
              <a:rPr lang="en-US" altLang="en-US" dirty="0"/>
              <a:t>Overall, 39% secure, 61% insecure</a:t>
            </a:r>
          </a:p>
          <a:p>
            <a:pPr lvl="2"/>
            <a:endParaRPr lang="en-US" altLang="en-US" dirty="0"/>
          </a:p>
          <a:p>
            <a:pPr lvl="1"/>
            <a:endParaRPr lang="en-US" altLang="en-US" dirty="0"/>
          </a:p>
        </p:txBody>
      </p:sp>
      <p:sp>
        <p:nvSpPr>
          <p:cNvPr id="931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37931725" indent="-37474525">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ea typeface="MS PGothic" panose="020B0600070205080204" pitchFamily="34" charset="-128"/>
              </a:rPr>
              <a:t>Bichay</a:t>
            </a:r>
          </a:p>
        </p:txBody>
      </p:sp>
      <p:sp>
        <p:nvSpPr>
          <p:cNvPr id="931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37931725" indent="-37474525">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9AFFD58-FD10-487F-A145-BF80188FCABB}" type="slidenum">
              <a:rPr lang="en-US" altLang="en-US" sz="1400" smtClean="0">
                <a:ea typeface="MS PGothic" panose="020B0600070205080204" pitchFamily="34" charset="-128"/>
              </a:rPr>
              <a:pPr>
                <a:spcBef>
                  <a:spcPct val="0"/>
                </a:spcBef>
                <a:buClrTx/>
                <a:buSzTx/>
                <a:buFontTx/>
                <a:buNone/>
              </a:pPr>
              <a:t>5</a:t>
            </a:fld>
            <a:endParaRPr lang="en-US" altLang="en-US" sz="1400">
              <a:ea typeface="MS PGothic" panose="020B0600070205080204" pitchFamily="34" charset="-128"/>
            </a:endParaRPr>
          </a:p>
        </p:txBody>
      </p:sp>
      <p:pic>
        <p:nvPicPr>
          <p:cNvPr id="6"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6283" y="4376097"/>
            <a:ext cx="5507718" cy="248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1529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a:xfrm>
            <a:off x="457200" y="1775191"/>
            <a:ext cx="3657600" cy="4625609"/>
          </a:xfrm>
        </p:spPr>
        <p:txBody>
          <a:bodyPr>
            <a:normAutofit lnSpcReduction="10000"/>
          </a:bodyPr>
          <a:lstStyle/>
          <a:p>
            <a:r>
              <a:rPr lang="en-US" dirty="0"/>
              <a:t>Competence in Romantic Relationships</a:t>
            </a:r>
          </a:p>
          <a:p>
            <a:pPr lvl="1"/>
            <a:r>
              <a:rPr lang="en-US" dirty="0"/>
              <a:t>Semi-structured interview regarding recent romantic relationship history</a:t>
            </a:r>
          </a:p>
          <a:p>
            <a:pPr lvl="2"/>
            <a:r>
              <a:rPr lang="en-US" b="1" dirty="0"/>
              <a:t>Ages 23 and 32</a:t>
            </a:r>
          </a:p>
        </p:txBody>
      </p:sp>
      <p:sp>
        <p:nvSpPr>
          <p:cNvPr id="4" name="Content Placeholder 2"/>
          <p:cNvSpPr txBox="1">
            <a:spLocks/>
          </p:cNvSpPr>
          <p:nvPr/>
        </p:nvSpPr>
        <p:spPr>
          <a:xfrm>
            <a:off x="4572000" y="1775191"/>
            <a:ext cx="4343400" cy="46256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fontAlgn="auto">
              <a:spcAft>
                <a:spcPts val="0"/>
              </a:spcAft>
            </a:pPr>
            <a:r>
              <a:rPr lang="en-US" dirty="0"/>
              <a:t>Educational Attainment</a:t>
            </a:r>
          </a:p>
          <a:p>
            <a:pPr lvl="1" fontAlgn="auto">
              <a:spcAft>
                <a:spcPts val="0"/>
              </a:spcAft>
            </a:pPr>
            <a:r>
              <a:rPr lang="en-US" dirty="0"/>
              <a:t>6-point scale (</a:t>
            </a:r>
            <a:r>
              <a:rPr lang="en-US" i="1" dirty="0"/>
              <a:t>no GED or high school diploma</a:t>
            </a:r>
            <a:r>
              <a:rPr lang="en-US" dirty="0"/>
              <a:t> – </a:t>
            </a:r>
            <a:r>
              <a:rPr lang="en-US" i="1" dirty="0"/>
              <a:t>a post-baccalaureate degree</a:t>
            </a:r>
            <a:r>
              <a:rPr lang="en-US" dirty="0"/>
              <a:t>)</a:t>
            </a:r>
          </a:p>
          <a:p>
            <a:pPr lvl="2" fontAlgn="auto">
              <a:spcAft>
                <a:spcPts val="0"/>
              </a:spcAft>
            </a:pPr>
            <a:r>
              <a:rPr lang="en-US" b="1" dirty="0"/>
              <a:t>Ages 23, 26, 28, and 32</a:t>
            </a:r>
          </a:p>
        </p:txBody>
      </p:sp>
    </p:spTree>
    <p:extLst>
      <p:ext uri="{BB962C8B-B14F-4D97-AF65-F5344CB8AC3E}">
        <p14:creationId xmlns:p14="http://schemas.microsoft.com/office/powerpoint/2010/main" val="1787804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Enduring Effects</a:t>
            </a:r>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Maternal Sensitivity</a:t>
            </a:r>
          </a:p>
        </p:txBody>
      </p:sp>
      <p:sp>
        <p:nvSpPr>
          <p:cNvPr id="5" name="Oval 4"/>
          <p:cNvSpPr/>
          <p:nvPr/>
        </p:nvSpPr>
        <p:spPr>
          <a:xfrm>
            <a:off x="13716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1</a:t>
            </a:r>
          </a:p>
        </p:txBody>
      </p:sp>
      <p:sp>
        <p:nvSpPr>
          <p:cNvPr id="6" name="Oval 5"/>
          <p:cNvSpPr/>
          <p:nvPr/>
        </p:nvSpPr>
        <p:spPr>
          <a:xfrm>
            <a:off x="2667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2</a:t>
            </a:r>
          </a:p>
        </p:txBody>
      </p:sp>
      <p:sp>
        <p:nvSpPr>
          <p:cNvPr id="7" name="Oval 6"/>
          <p:cNvSpPr/>
          <p:nvPr/>
        </p:nvSpPr>
        <p:spPr>
          <a:xfrm>
            <a:off x="3810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3</a:t>
            </a:r>
          </a:p>
        </p:txBody>
      </p:sp>
      <p:sp>
        <p:nvSpPr>
          <p:cNvPr id="8" name="Oval 7"/>
          <p:cNvSpPr/>
          <p:nvPr/>
        </p:nvSpPr>
        <p:spPr>
          <a:xfrm>
            <a:off x="4953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4</a:t>
            </a:r>
          </a:p>
        </p:txBody>
      </p:sp>
      <p:sp>
        <p:nvSpPr>
          <p:cNvPr id="9" name="Oval 8"/>
          <p:cNvSpPr/>
          <p:nvPr/>
        </p:nvSpPr>
        <p:spPr>
          <a:xfrm>
            <a:off x="61722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5</a:t>
            </a:r>
          </a:p>
        </p:txBody>
      </p:sp>
      <p:sp>
        <p:nvSpPr>
          <p:cNvPr id="10" name="Oval 9"/>
          <p:cNvSpPr/>
          <p:nvPr/>
        </p:nvSpPr>
        <p:spPr>
          <a:xfrm>
            <a:off x="73914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6</a:t>
            </a:r>
          </a:p>
        </p:txBody>
      </p:sp>
      <p:sp>
        <p:nvSpPr>
          <p:cNvPr id="11" name="TextBox 10"/>
          <p:cNvSpPr txBox="1"/>
          <p:nvPr/>
        </p:nvSpPr>
        <p:spPr>
          <a:xfrm>
            <a:off x="152400" y="5638800"/>
            <a:ext cx="1828800" cy="923330"/>
          </a:xfrm>
          <a:prstGeom prst="rect">
            <a:avLst/>
          </a:prstGeom>
          <a:noFill/>
        </p:spPr>
        <p:txBody>
          <a:bodyPr wrap="square" rtlCol="0">
            <a:spAutoFit/>
          </a:bodyPr>
          <a:lstStyle/>
          <a:p>
            <a:r>
              <a:rPr lang="en-US" dirty="0"/>
              <a:t>Social and Academic Competence</a:t>
            </a:r>
          </a:p>
        </p:txBody>
      </p:sp>
      <p:cxnSp>
        <p:nvCxnSpPr>
          <p:cNvPr id="13" name="Straight Arrow Connector 12"/>
          <p:cNvCxnSpPr>
            <a:stCxn id="4" idx="4"/>
            <a:endCxn id="5" idx="0"/>
          </p:cNvCxnSpPr>
          <p:nvPr/>
        </p:nvCxnSpPr>
        <p:spPr>
          <a:xfrm>
            <a:off x="1524000" y="3352800"/>
            <a:ext cx="2286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59436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59436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59436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59436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59436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715000" y="2209800"/>
            <a:ext cx="2819400" cy="1754327"/>
          </a:xfrm>
          <a:prstGeom prst="rect">
            <a:avLst/>
          </a:prstGeom>
          <a:noFill/>
        </p:spPr>
        <p:txBody>
          <a:bodyPr wrap="square" rtlCol="0">
            <a:spAutoFit/>
          </a:bodyPr>
          <a:lstStyle/>
          <a:p>
            <a:r>
              <a:rPr lang="en-US" dirty="0"/>
              <a:t>Social competence:</a:t>
            </a:r>
          </a:p>
          <a:p>
            <a:r>
              <a:rPr lang="en-US" dirty="0"/>
              <a:t>Δ</a:t>
            </a:r>
            <a:r>
              <a:rPr lang="en-US" i="1" dirty="0"/>
              <a:t>Χ</a:t>
            </a:r>
            <a:r>
              <a:rPr lang="en-US" baseline="30000" dirty="0"/>
              <a:t>2</a:t>
            </a:r>
            <a:r>
              <a:rPr lang="en-US" dirty="0"/>
              <a:t> = 17.18, </a:t>
            </a:r>
            <a:r>
              <a:rPr lang="en-US" i="1" dirty="0"/>
              <a:t>p</a:t>
            </a:r>
            <a:r>
              <a:rPr lang="en-US" dirty="0"/>
              <a:t> &lt;.001</a:t>
            </a:r>
          </a:p>
          <a:p>
            <a:endParaRPr lang="en-US" i="1" dirty="0"/>
          </a:p>
          <a:p>
            <a:r>
              <a:rPr lang="en-US" dirty="0"/>
              <a:t>Academic Competence:</a:t>
            </a:r>
          </a:p>
          <a:p>
            <a:r>
              <a:rPr lang="en-US" dirty="0"/>
              <a:t>Δ</a:t>
            </a:r>
            <a:r>
              <a:rPr lang="en-US" i="1" dirty="0"/>
              <a:t>Χ</a:t>
            </a:r>
            <a:r>
              <a:rPr lang="en-US" baseline="30000" dirty="0"/>
              <a:t>2</a:t>
            </a:r>
            <a:r>
              <a:rPr lang="en-US" dirty="0"/>
              <a:t> = 15.03, </a:t>
            </a:r>
            <a:r>
              <a:rPr lang="en-US" i="1" dirty="0"/>
              <a:t>p</a:t>
            </a:r>
            <a:r>
              <a:rPr lang="en-US" dirty="0"/>
              <a:t> &lt;.001</a:t>
            </a:r>
          </a:p>
          <a:p>
            <a:endParaRPr lang="en-US" dirty="0"/>
          </a:p>
        </p:txBody>
      </p:sp>
    </p:spTree>
    <p:extLst>
      <p:ext uri="{BB962C8B-B14F-4D97-AF65-F5344CB8AC3E}">
        <p14:creationId xmlns:p14="http://schemas.microsoft.com/office/powerpoint/2010/main" val="2635882032"/>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Transactional</a:t>
            </a:r>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Maternal Sensitivity</a:t>
            </a:r>
          </a:p>
        </p:txBody>
      </p:sp>
      <p:sp>
        <p:nvSpPr>
          <p:cNvPr id="5" name="Oval 4"/>
          <p:cNvSpPr/>
          <p:nvPr/>
        </p:nvSpPr>
        <p:spPr>
          <a:xfrm>
            <a:off x="13716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1</a:t>
            </a:r>
          </a:p>
        </p:txBody>
      </p:sp>
      <p:sp>
        <p:nvSpPr>
          <p:cNvPr id="6" name="Oval 5"/>
          <p:cNvSpPr/>
          <p:nvPr/>
        </p:nvSpPr>
        <p:spPr>
          <a:xfrm>
            <a:off x="2667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2</a:t>
            </a:r>
          </a:p>
        </p:txBody>
      </p:sp>
      <p:sp>
        <p:nvSpPr>
          <p:cNvPr id="7" name="Oval 6"/>
          <p:cNvSpPr/>
          <p:nvPr/>
        </p:nvSpPr>
        <p:spPr>
          <a:xfrm>
            <a:off x="3810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3</a:t>
            </a:r>
          </a:p>
        </p:txBody>
      </p:sp>
      <p:sp>
        <p:nvSpPr>
          <p:cNvPr id="8" name="Oval 7"/>
          <p:cNvSpPr/>
          <p:nvPr/>
        </p:nvSpPr>
        <p:spPr>
          <a:xfrm>
            <a:off x="49530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4</a:t>
            </a:r>
          </a:p>
        </p:txBody>
      </p:sp>
      <p:sp>
        <p:nvSpPr>
          <p:cNvPr id="9" name="Oval 8"/>
          <p:cNvSpPr/>
          <p:nvPr/>
        </p:nvSpPr>
        <p:spPr>
          <a:xfrm>
            <a:off x="61722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5</a:t>
            </a:r>
          </a:p>
        </p:txBody>
      </p:sp>
      <p:sp>
        <p:nvSpPr>
          <p:cNvPr id="10" name="Oval 9"/>
          <p:cNvSpPr/>
          <p:nvPr/>
        </p:nvSpPr>
        <p:spPr>
          <a:xfrm>
            <a:off x="7391400" y="55626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6</a:t>
            </a:r>
          </a:p>
        </p:txBody>
      </p:sp>
      <p:sp>
        <p:nvSpPr>
          <p:cNvPr id="11" name="TextBox 10"/>
          <p:cNvSpPr txBox="1"/>
          <p:nvPr/>
        </p:nvSpPr>
        <p:spPr>
          <a:xfrm>
            <a:off x="152400" y="5638800"/>
            <a:ext cx="1828800" cy="1200329"/>
          </a:xfrm>
          <a:prstGeom prst="rect">
            <a:avLst/>
          </a:prstGeom>
          <a:noFill/>
        </p:spPr>
        <p:txBody>
          <a:bodyPr wrap="square" rtlCol="0">
            <a:spAutoFit/>
          </a:bodyPr>
          <a:lstStyle/>
          <a:p>
            <a:r>
              <a:rPr lang="en-US" dirty="0"/>
              <a:t>Social and Academic Competence at Different Times</a:t>
            </a:r>
          </a:p>
        </p:txBody>
      </p:sp>
      <p:cxnSp>
        <p:nvCxnSpPr>
          <p:cNvPr id="13" name="Straight Arrow Connector 12"/>
          <p:cNvCxnSpPr>
            <a:stCxn id="4" idx="4"/>
            <a:endCxn id="5" idx="0"/>
          </p:cNvCxnSpPr>
          <p:nvPr/>
        </p:nvCxnSpPr>
        <p:spPr>
          <a:xfrm>
            <a:off x="1524000" y="3352800"/>
            <a:ext cx="2286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59436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59436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59436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59436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59436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Curved Down Arrow 13"/>
          <p:cNvSpPr/>
          <p:nvPr/>
        </p:nvSpPr>
        <p:spPr>
          <a:xfrm>
            <a:off x="1981200" y="5029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Curved Down Arrow 25"/>
          <p:cNvSpPr/>
          <p:nvPr/>
        </p:nvSpPr>
        <p:spPr>
          <a:xfrm>
            <a:off x="3276600" y="5029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Curved Down Arrow 26"/>
          <p:cNvSpPr/>
          <p:nvPr/>
        </p:nvSpPr>
        <p:spPr>
          <a:xfrm>
            <a:off x="4343400" y="49530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5715000" y="2209800"/>
            <a:ext cx="2819400" cy="1754327"/>
          </a:xfrm>
          <a:prstGeom prst="rect">
            <a:avLst/>
          </a:prstGeom>
          <a:noFill/>
        </p:spPr>
        <p:txBody>
          <a:bodyPr wrap="square" rtlCol="0">
            <a:spAutoFit/>
          </a:bodyPr>
          <a:lstStyle/>
          <a:p>
            <a:r>
              <a:rPr lang="en-US" dirty="0"/>
              <a:t>Social competence:</a:t>
            </a:r>
          </a:p>
          <a:p>
            <a:r>
              <a:rPr lang="en-US" dirty="0"/>
              <a:t>Δ</a:t>
            </a:r>
            <a:r>
              <a:rPr lang="en-US" i="1" dirty="0"/>
              <a:t>Χ</a:t>
            </a:r>
            <a:r>
              <a:rPr lang="en-US" baseline="30000" dirty="0"/>
              <a:t>2</a:t>
            </a:r>
            <a:r>
              <a:rPr lang="en-US" dirty="0"/>
              <a:t> = 11.54, </a:t>
            </a:r>
            <a:r>
              <a:rPr lang="en-US" i="1" dirty="0"/>
              <a:t>p</a:t>
            </a:r>
            <a:r>
              <a:rPr lang="en-US" dirty="0"/>
              <a:t> &lt;.001</a:t>
            </a:r>
          </a:p>
          <a:p>
            <a:endParaRPr lang="en-US" i="1" dirty="0"/>
          </a:p>
          <a:p>
            <a:r>
              <a:rPr lang="en-US" dirty="0"/>
              <a:t>Academic Competence:</a:t>
            </a:r>
          </a:p>
          <a:p>
            <a:r>
              <a:rPr lang="en-US" dirty="0"/>
              <a:t>Δ</a:t>
            </a:r>
            <a:r>
              <a:rPr lang="en-US" i="1" dirty="0"/>
              <a:t>Χ</a:t>
            </a:r>
            <a:r>
              <a:rPr lang="en-US" baseline="30000" dirty="0"/>
              <a:t>2</a:t>
            </a:r>
            <a:r>
              <a:rPr lang="en-US" dirty="0"/>
              <a:t> = 9.96, </a:t>
            </a:r>
            <a:r>
              <a:rPr lang="en-US" i="1" dirty="0"/>
              <a:t>p</a:t>
            </a:r>
            <a:r>
              <a:rPr lang="en-US" dirty="0"/>
              <a:t> =.002</a:t>
            </a:r>
          </a:p>
          <a:p>
            <a:endParaRPr lang="en-US" dirty="0"/>
          </a:p>
        </p:txBody>
      </p:sp>
    </p:spTree>
    <p:extLst>
      <p:ext uri="{BB962C8B-B14F-4D97-AF65-F5344CB8AC3E}">
        <p14:creationId xmlns:p14="http://schemas.microsoft.com/office/powerpoint/2010/main" val="3977837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Covariates</a:t>
            </a:r>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Maternal Sensitivity</a:t>
            </a:r>
          </a:p>
        </p:txBody>
      </p:sp>
      <p:sp>
        <p:nvSpPr>
          <p:cNvPr id="5" name="Oval 4"/>
          <p:cNvSpPr/>
          <p:nvPr/>
        </p:nvSpPr>
        <p:spPr>
          <a:xfrm>
            <a:off x="13716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1</a:t>
            </a:r>
          </a:p>
        </p:txBody>
      </p:sp>
      <p:sp>
        <p:nvSpPr>
          <p:cNvPr id="6" name="Oval 5"/>
          <p:cNvSpPr/>
          <p:nvPr/>
        </p:nvSpPr>
        <p:spPr>
          <a:xfrm>
            <a:off x="2667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2</a:t>
            </a:r>
          </a:p>
        </p:txBody>
      </p:sp>
      <p:sp>
        <p:nvSpPr>
          <p:cNvPr id="7" name="Oval 6"/>
          <p:cNvSpPr/>
          <p:nvPr/>
        </p:nvSpPr>
        <p:spPr>
          <a:xfrm>
            <a:off x="3810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3</a:t>
            </a:r>
          </a:p>
        </p:txBody>
      </p:sp>
      <p:sp>
        <p:nvSpPr>
          <p:cNvPr id="8" name="Oval 7"/>
          <p:cNvSpPr/>
          <p:nvPr/>
        </p:nvSpPr>
        <p:spPr>
          <a:xfrm>
            <a:off x="4953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4</a:t>
            </a:r>
          </a:p>
        </p:txBody>
      </p:sp>
      <p:sp>
        <p:nvSpPr>
          <p:cNvPr id="9" name="Oval 8"/>
          <p:cNvSpPr/>
          <p:nvPr/>
        </p:nvSpPr>
        <p:spPr>
          <a:xfrm>
            <a:off x="61722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5</a:t>
            </a:r>
          </a:p>
        </p:txBody>
      </p:sp>
      <p:sp>
        <p:nvSpPr>
          <p:cNvPr id="10" name="Oval 9"/>
          <p:cNvSpPr/>
          <p:nvPr/>
        </p:nvSpPr>
        <p:spPr>
          <a:xfrm>
            <a:off x="73914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6</a:t>
            </a:r>
          </a:p>
        </p:txBody>
      </p:sp>
      <p:sp>
        <p:nvSpPr>
          <p:cNvPr id="11" name="TextBox 10"/>
          <p:cNvSpPr txBox="1"/>
          <p:nvPr/>
        </p:nvSpPr>
        <p:spPr>
          <a:xfrm>
            <a:off x="-76200" y="4114800"/>
            <a:ext cx="1828800" cy="1200329"/>
          </a:xfrm>
          <a:prstGeom prst="rect">
            <a:avLst/>
          </a:prstGeom>
          <a:noFill/>
        </p:spPr>
        <p:txBody>
          <a:bodyPr wrap="square" rtlCol="0">
            <a:spAutoFit/>
          </a:bodyPr>
          <a:lstStyle/>
          <a:p>
            <a:r>
              <a:rPr lang="en-US" dirty="0"/>
              <a:t>Social and Academic Competence at Different Times</a:t>
            </a:r>
          </a:p>
        </p:txBody>
      </p:sp>
      <p:cxnSp>
        <p:nvCxnSpPr>
          <p:cNvPr id="13" name="Straight Arrow Connector 12"/>
          <p:cNvCxnSpPr>
            <a:stCxn id="4" idx="4"/>
            <a:endCxn id="5" idx="0"/>
          </p:cNvCxnSpPr>
          <p:nvPr/>
        </p:nvCxnSpPr>
        <p:spPr>
          <a:xfrm>
            <a:off x="1524000" y="3352800"/>
            <a:ext cx="228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4495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62000" y="5486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Covariates</a:t>
            </a:r>
          </a:p>
        </p:txBody>
      </p:sp>
      <p:cxnSp>
        <p:nvCxnSpPr>
          <p:cNvPr id="14" name="Straight Arrow Connector 13"/>
          <p:cNvCxnSpPr>
            <a:stCxn id="23" idx="0"/>
            <a:endCxn id="5" idx="4"/>
          </p:cNvCxnSpPr>
          <p:nvPr/>
        </p:nvCxnSpPr>
        <p:spPr>
          <a:xfrm flipV="1">
            <a:off x="1524000" y="4876800"/>
            <a:ext cx="228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3" idx="0"/>
            <a:endCxn id="6" idx="4"/>
          </p:cNvCxnSpPr>
          <p:nvPr/>
        </p:nvCxnSpPr>
        <p:spPr>
          <a:xfrm flipV="1">
            <a:off x="1524000" y="4876800"/>
            <a:ext cx="1524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3" idx="0"/>
            <a:endCxn id="7" idx="4"/>
          </p:cNvCxnSpPr>
          <p:nvPr/>
        </p:nvCxnSpPr>
        <p:spPr>
          <a:xfrm flipV="1">
            <a:off x="1524000" y="4876800"/>
            <a:ext cx="2667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3" idx="0"/>
            <a:endCxn id="8" idx="4"/>
          </p:cNvCxnSpPr>
          <p:nvPr/>
        </p:nvCxnSpPr>
        <p:spPr>
          <a:xfrm flipV="1">
            <a:off x="1524000" y="4876800"/>
            <a:ext cx="3810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3" idx="0"/>
            <a:endCxn id="9" idx="4"/>
          </p:cNvCxnSpPr>
          <p:nvPr/>
        </p:nvCxnSpPr>
        <p:spPr>
          <a:xfrm flipV="1">
            <a:off x="1524000" y="4876800"/>
            <a:ext cx="50292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3" idx="0"/>
            <a:endCxn id="10" idx="4"/>
          </p:cNvCxnSpPr>
          <p:nvPr/>
        </p:nvCxnSpPr>
        <p:spPr>
          <a:xfrm flipV="1">
            <a:off x="1524000" y="4876800"/>
            <a:ext cx="62484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715000" y="2209800"/>
            <a:ext cx="2819400" cy="1200329"/>
          </a:xfrm>
          <a:prstGeom prst="rect">
            <a:avLst/>
          </a:prstGeom>
          <a:noFill/>
        </p:spPr>
        <p:txBody>
          <a:bodyPr wrap="square" rtlCol="0">
            <a:spAutoFit/>
          </a:bodyPr>
          <a:lstStyle/>
          <a:p>
            <a:r>
              <a:rPr lang="en-US" dirty="0"/>
              <a:t>Social competence:</a:t>
            </a:r>
          </a:p>
          <a:p>
            <a:r>
              <a:rPr lang="en-US" dirty="0"/>
              <a:t>Δ</a:t>
            </a:r>
            <a:r>
              <a:rPr lang="en-US" i="1" dirty="0"/>
              <a:t>Χ</a:t>
            </a:r>
            <a:r>
              <a:rPr lang="en-US" baseline="30000" dirty="0"/>
              <a:t>2</a:t>
            </a:r>
            <a:r>
              <a:rPr lang="en-US" dirty="0"/>
              <a:t> = 1.72, </a:t>
            </a:r>
            <a:r>
              <a:rPr lang="en-US" i="1" dirty="0"/>
              <a:t>p</a:t>
            </a:r>
            <a:r>
              <a:rPr lang="en-US" dirty="0"/>
              <a:t> = .19</a:t>
            </a:r>
          </a:p>
          <a:p>
            <a:endParaRPr lang="en-US" i="1" dirty="0"/>
          </a:p>
          <a:p>
            <a:endParaRPr lang="en-US" dirty="0"/>
          </a:p>
        </p:txBody>
      </p:sp>
      <p:cxnSp>
        <p:nvCxnSpPr>
          <p:cNvPr id="12" name="Straight Arrow Connector 11"/>
          <p:cNvCxnSpPr>
            <a:stCxn id="4" idx="4"/>
            <a:endCxn id="5" idx="0"/>
          </p:cNvCxnSpPr>
          <p:nvPr/>
        </p:nvCxnSpPr>
        <p:spPr>
          <a:xfrm>
            <a:off x="1524000" y="3352800"/>
            <a:ext cx="2286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6019800" y="5106094"/>
            <a:ext cx="2743200" cy="1754327"/>
          </a:xfrm>
          <a:prstGeom prst="rect">
            <a:avLst/>
          </a:prstGeom>
          <a:noFill/>
        </p:spPr>
        <p:txBody>
          <a:bodyPr wrap="square" rtlCol="0">
            <a:spAutoFit/>
          </a:bodyPr>
          <a:lstStyle/>
          <a:p>
            <a:r>
              <a:rPr lang="en-US" dirty="0"/>
              <a:t>Enduring effects of:</a:t>
            </a:r>
          </a:p>
          <a:p>
            <a:r>
              <a:rPr lang="en-US" dirty="0"/>
              <a:t>Gender**</a:t>
            </a:r>
          </a:p>
          <a:p>
            <a:r>
              <a:rPr lang="en-US" dirty="0"/>
              <a:t>Maternal Education**</a:t>
            </a:r>
          </a:p>
          <a:p>
            <a:r>
              <a:rPr lang="en-US" dirty="0"/>
              <a:t>Socioeconomic Status</a:t>
            </a:r>
          </a:p>
          <a:p>
            <a:r>
              <a:rPr lang="en-US" dirty="0"/>
              <a:t>Ethnicity</a:t>
            </a:r>
          </a:p>
          <a:p>
            <a:endParaRPr lang="en-US" dirty="0"/>
          </a:p>
        </p:txBody>
      </p:sp>
    </p:spTree>
    <p:extLst>
      <p:ext uri="{BB962C8B-B14F-4D97-AF65-F5344CB8AC3E}">
        <p14:creationId xmlns:p14="http://schemas.microsoft.com/office/powerpoint/2010/main" val="20962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Covariates</a:t>
            </a:r>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Maternal Sensitivity</a:t>
            </a:r>
          </a:p>
        </p:txBody>
      </p:sp>
      <p:sp>
        <p:nvSpPr>
          <p:cNvPr id="5" name="Oval 4"/>
          <p:cNvSpPr/>
          <p:nvPr/>
        </p:nvSpPr>
        <p:spPr>
          <a:xfrm>
            <a:off x="13716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1</a:t>
            </a:r>
          </a:p>
        </p:txBody>
      </p:sp>
      <p:sp>
        <p:nvSpPr>
          <p:cNvPr id="6" name="Oval 5"/>
          <p:cNvSpPr/>
          <p:nvPr/>
        </p:nvSpPr>
        <p:spPr>
          <a:xfrm>
            <a:off x="2667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2</a:t>
            </a:r>
          </a:p>
        </p:txBody>
      </p:sp>
      <p:sp>
        <p:nvSpPr>
          <p:cNvPr id="7" name="Oval 6"/>
          <p:cNvSpPr/>
          <p:nvPr/>
        </p:nvSpPr>
        <p:spPr>
          <a:xfrm>
            <a:off x="3810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3</a:t>
            </a:r>
          </a:p>
        </p:txBody>
      </p:sp>
      <p:sp>
        <p:nvSpPr>
          <p:cNvPr id="8" name="Oval 7"/>
          <p:cNvSpPr/>
          <p:nvPr/>
        </p:nvSpPr>
        <p:spPr>
          <a:xfrm>
            <a:off x="4953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4</a:t>
            </a:r>
          </a:p>
        </p:txBody>
      </p:sp>
      <p:sp>
        <p:nvSpPr>
          <p:cNvPr id="9" name="Oval 8"/>
          <p:cNvSpPr/>
          <p:nvPr/>
        </p:nvSpPr>
        <p:spPr>
          <a:xfrm>
            <a:off x="61722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5</a:t>
            </a:r>
          </a:p>
        </p:txBody>
      </p:sp>
      <p:sp>
        <p:nvSpPr>
          <p:cNvPr id="10" name="Oval 9"/>
          <p:cNvSpPr/>
          <p:nvPr/>
        </p:nvSpPr>
        <p:spPr>
          <a:xfrm>
            <a:off x="73914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6</a:t>
            </a:r>
          </a:p>
        </p:txBody>
      </p:sp>
      <p:sp>
        <p:nvSpPr>
          <p:cNvPr id="11" name="TextBox 10"/>
          <p:cNvSpPr txBox="1"/>
          <p:nvPr/>
        </p:nvSpPr>
        <p:spPr>
          <a:xfrm>
            <a:off x="0" y="4114800"/>
            <a:ext cx="1828800" cy="1200329"/>
          </a:xfrm>
          <a:prstGeom prst="rect">
            <a:avLst/>
          </a:prstGeom>
          <a:noFill/>
        </p:spPr>
        <p:txBody>
          <a:bodyPr wrap="square" rtlCol="0">
            <a:spAutoFit/>
          </a:bodyPr>
          <a:lstStyle/>
          <a:p>
            <a:r>
              <a:rPr lang="en-US" dirty="0"/>
              <a:t>Social and Academic Competence at Different Times</a:t>
            </a:r>
          </a:p>
        </p:txBody>
      </p:sp>
      <p:cxnSp>
        <p:nvCxnSpPr>
          <p:cNvPr id="13" name="Straight Arrow Connector 12"/>
          <p:cNvCxnSpPr>
            <a:stCxn id="4" idx="4"/>
            <a:endCxn id="5" idx="0"/>
          </p:cNvCxnSpPr>
          <p:nvPr/>
        </p:nvCxnSpPr>
        <p:spPr>
          <a:xfrm>
            <a:off x="1524000" y="3352800"/>
            <a:ext cx="228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4495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62000" y="5486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Covariates</a:t>
            </a:r>
          </a:p>
        </p:txBody>
      </p:sp>
      <p:cxnSp>
        <p:nvCxnSpPr>
          <p:cNvPr id="14" name="Straight Arrow Connector 13"/>
          <p:cNvCxnSpPr>
            <a:stCxn id="23" idx="0"/>
            <a:endCxn id="5" idx="4"/>
          </p:cNvCxnSpPr>
          <p:nvPr/>
        </p:nvCxnSpPr>
        <p:spPr>
          <a:xfrm flipV="1">
            <a:off x="1524000" y="4876800"/>
            <a:ext cx="228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3" idx="0"/>
            <a:endCxn id="6" idx="4"/>
          </p:cNvCxnSpPr>
          <p:nvPr/>
        </p:nvCxnSpPr>
        <p:spPr>
          <a:xfrm flipV="1">
            <a:off x="1524000" y="4876800"/>
            <a:ext cx="1524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3" idx="0"/>
            <a:endCxn id="7" idx="4"/>
          </p:cNvCxnSpPr>
          <p:nvPr/>
        </p:nvCxnSpPr>
        <p:spPr>
          <a:xfrm flipV="1">
            <a:off x="1524000" y="4876800"/>
            <a:ext cx="2667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3" idx="0"/>
            <a:endCxn id="8" idx="4"/>
          </p:cNvCxnSpPr>
          <p:nvPr/>
        </p:nvCxnSpPr>
        <p:spPr>
          <a:xfrm flipV="1">
            <a:off x="1524000" y="4876800"/>
            <a:ext cx="3810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3" idx="0"/>
            <a:endCxn id="9" idx="4"/>
          </p:cNvCxnSpPr>
          <p:nvPr/>
        </p:nvCxnSpPr>
        <p:spPr>
          <a:xfrm flipV="1">
            <a:off x="1524000" y="4876800"/>
            <a:ext cx="50292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3" idx="0"/>
            <a:endCxn id="10" idx="4"/>
          </p:cNvCxnSpPr>
          <p:nvPr/>
        </p:nvCxnSpPr>
        <p:spPr>
          <a:xfrm flipV="1">
            <a:off x="1524000" y="4876800"/>
            <a:ext cx="62484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715000" y="2209800"/>
            <a:ext cx="2819400" cy="1200329"/>
          </a:xfrm>
          <a:prstGeom prst="rect">
            <a:avLst/>
          </a:prstGeom>
          <a:noFill/>
        </p:spPr>
        <p:txBody>
          <a:bodyPr wrap="square" rtlCol="0">
            <a:spAutoFit/>
          </a:bodyPr>
          <a:lstStyle/>
          <a:p>
            <a:endParaRPr lang="en-US" i="1" dirty="0"/>
          </a:p>
          <a:p>
            <a:r>
              <a:rPr lang="en-US" dirty="0"/>
              <a:t>Academic Competence:</a:t>
            </a:r>
          </a:p>
          <a:p>
            <a:r>
              <a:rPr lang="en-US" dirty="0"/>
              <a:t>Δ</a:t>
            </a:r>
            <a:r>
              <a:rPr lang="en-US" i="1" dirty="0"/>
              <a:t>Χ</a:t>
            </a:r>
            <a:r>
              <a:rPr lang="en-US" baseline="30000" dirty="0"/>
              <a:t>2</a:t>
            </a:r>
            <a:r>
              <a:rPr lang="en-US" dirty="0"/>
              <a:t> = 9.96, </a:t>
            </a:r>
            <a:r>
              <a:rPr lang="en-US" i="1" dirty="0"/>
              <a:t>p</a:t>
            </a:r>
            <a:r>
              <a:rPr lang="en-US" dirty="0"/>
              <a:t> =.002</a:t>
            </a:r>
          </a:p>
          <a:p>
            <a:endParaRPr lang="en-US" dirty="0"/>
          </a:p>
        </p:txBody>
      </p:sp>
      <p:sp>
        <p:nvSpPr>
          <p:cNvPr id="17" name="TextBox 16"/>
          <p:cNvSpPr txBox="1"/>
          <p:nvPr/>
        </p:nvSpPr>
        <p:spPr>
          <a:xfrm>
            <a:off x="6019800" y="5106094"/>
            <a:ext cx="2743200" cy="1754327"/>
          </a:xfrm>
          <a:prstGeom prst="rect">
            <a:avLst/>
          </a:prstGeom>
          <a:noFill/>
        </p:spPr>
        <p:txBody>
          <a:bodyPr wrap="square" rtlCol="0">
            <a:spAutoFit/>
          </a:bodyPr>
          <a:lstStyle/>
          <a:p>
            <a:r>
              <a:rPr lang="en-US" dirty="0"/>
              <a:t>Enduring effects of:</a:t>
            </a:r>
          </a:p>
          <a:p>
            <a:r>
              <a:rPr lang="en-US" dirty="0"/>
              <a:t>Gender*</a:t>
            </a:r>
          </a:p>
          <a:p>
            <a:r>
              <a:rPr lang="en-US" dirty="0"/>
              <a:t>Maternal Education*</a:t>
            </a:r>
          </a:p>
          <a:p>
            <a:r>
              <a:rPr lang="en-US" dirty="0"/>
              <a:t>Socioeconomic Status*</a:t>
            </a:r>
          </a:p>
          <a:p>
            <a:r>
              <a:rPr lang="en-US" dirty="0"/>
              <a:t>Ethnicity</a:t>
            </a:r>
          </a:p>
          <a:p>
            <a:endParaRPr lang="en-US" dirty="0"/>
          </a:p>
        </p:txBody>
      </p:sp>
    </p:spTree>
    <p:extLst>
      <p:ext uri="{BB962C8B-B14F-4D97-AF65-F5344CB8AC3E}">
        <p14:creationId xmlns:p14="http://schemas.microsoft.com/office/powerpoint/2010/main" val="18139084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Transactional + Covariates</a:t>
            </a:r>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Maternal Sensitivity</a:t>
            </a:r>
          </a:p>
        </p:txBody>
      </p:sp>
      <p:sp>
        <p:nvSpPr>
          <p:cNvPr id="5" name="Oval 4"/>
          <p:cNvSpPr/>
          <p:nvPr/>
        </p:nvSpPr>
        <p:spPr>
          <a:xfrm>
            <a:off x="13716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1</a:t>
            </a:r>
          </a:p>
        </p:txBody>
      </p:sp>
      <p:sp>
        <p:nvSpPr>
          <p:cNvPr id="6" name="Oval 5"/>
          <p:cNvSpPr/>
          <p:nvPr/>
        </p:nvSpPr>
        <p:spPr>
          <a:xfrm>
            <a:off x="2667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2</a:t>
            </a:r>
          </a:p>
        </p:txBody>
      </p:sp>
      <p:sp>
        <p:nvSpPr>
          <p:cNvPr id="7" name="Oval 6"/>
          <p:cNvSpPr/>
          <p:nvPr/>
        </p:nvSpPr>
        <p:spPr>
          <a:xfrm>
            <a:off x="3810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3</a:t>
            </a:r>
          </a:p>
        </p:txBody>
      </p:sp>
      <p:sp>
        <p:nvSpPr>
          <p:cNvPr id="8" name="Oval 7"/>
          <p:cNvSpPr/>
          <p:nvPr/>
        </p:nvSpPr>
        <p:spPr>
          <a:xfrm>
            <a:off x="4953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4</a:t>
            </a:r>
          </a:p>
        </p:txBody>
      </p:sp>
      <p:sp>
        <p:nvSpPr>
          <p:cNvPr id="9" name="Oval 8"/>
          <p:cNvSpPr/>
          <p:nvPr/>
        </p:nvSpPr>
        <p:spPr>
          <a:xfrm>
            <a:off x="61722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5</a:t>
            </a:r>
          </a:p>
        </p:txBody>
      </p:sp>
      <p:sp>
        <p:nvSpPr>
          <p:cNvPr id="10" name="Oval 9"/>
          <p:cNvSpPr/>
          <p:nvPr/>
        </p:nvSpPr>
        <p:spPr>
          <a:xfrm>
            <a:off x="73914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Time 6</a:t>
            </a:r>
          </a:p>
        </p:txBody>
      </p:sp>
      <p:sp>
        <p:nvSpPr>
          <p:cNvPr id="11" name="TextBox 10"/>
          <p:cNvSpPr txBox="1"/>
          <p:nvPr/>
        </p:nvSpPr>
        <p:spPr>
          <a:xfrm>
            <a:off x="0" y="4114800"/>
            <a:ext cx="1828800" cy="1200329"/>
          </a:xfrm>
          <a:prstGeom prst="rect">
            <a:avLst/>
          </a:prstGeom>
          <a:noFill/>
        </p:spPr>
        <p:txBody>
          <a:bodyPr wrap="square" rtlCol="0">
            <a:spAutoFit/>
          </a:bodyPr>
          <a:lstStyle/>
          <a:p>
            <a:r>
              <a:rPr lang="en-US" dirty="0"/>
              <a:t>Social and Academic Competence at Different Times</a:t>
            </a:r>
          </a:p>
        </p:txBody>
      </p:sp>
      <p:cxnSp>
        <p:nvCxnSpPr>
          <p:cNvPr id="13" name="Straight Arrow Connector 12"/>
          <p:cNvCxnSpPr>
            <a:stCxn id="4" idx="4"/>
            <a:endCxn id="5" idx="0"/>
          </p:cNvCxnSpPr>
          <p:nvPr/>
        </p:nvCxnSpPr>
        <p:spPr>
          <a:xfrm>
            <a:off x="1524000" y="3352800"/>
            <a:ext cx="228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4495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62000" y="5486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Covariates</a:t>
            </a:r>
          </a:p>
        </p:txBody>
      </p:sp>
      <p:cxnSp>
        <p:nvCxnSpPr>
          <p:cNvPr id="14" name="Straight Arrow Connector 13"/>
          <p:cNvCxnSpPr>
            <a:stCxn id="23" idx="0"/>
            <a:endCxn id="5" idx="4"/>
          </p:cNvCxnSpPr>
          <p:nvPr/>
        </p:nvCxnSpPr>
        <p:spPr>
          <a:xfrm flipV="1">
            <a:off x="1524000" y="4876800"/>
            <a:ext cx="228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3" idx="0"/>
            <a:endCxn id="6" idx="4"/>
          </p:cNvCxnSpPr>
          <p:nvPr/>
        </p:nvCxnSpPr>
        <p:spPr>
          <a:xfrm flipV="1">
            <a:off x="1524000" y="4876800"/>
            <a:ext cx="1524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3" idx="0"/>
            <a:endCxn id="7" idx="4"/>
          </p:cNvCxnSpPr>
          <p:nvPr/>
        </p:nvCxnSpPr>
        <p:spPr>
          <a:xfrm flipV="1">
            <a:off x="1524000" y="4876800"/>
            <a:ext cx="2667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3" idx="0"/>
            <a:endCxn id="8" idx="4"/>
          </p:cNvCxnSpPr>
          <p:nvPr/>
        </p:nvCxnSpPr>
        <p:spPr>
          <a:xfrm flipV="1">
            <a:off x="1524000" y="4876800"/>
            <a:ext cx="3810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3" idx="0"/>
            <a:endCxn id="9" idx="4"/>
          </p:cNvCxnSpPr>
          <p:nvPr/>
        </p:nvCxnSpPr>
        <p:spPr>
          <a:xfrm flipV="1">
            <a:off x="1524000" y="4876800"/>
            <a:ext cx="50292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3" idx="0"/>
            <a:endCxn id="10" idx="4"/>
          </p:cNvCxnSpPr>
          <p:nvPr/>
        </p:nvCxnSpPr>
        <p:spPr>
          <a:xfrm flipV="1">
            <a:off x="1524000" y="4876800"/>
            <a:ext cx="62484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715000" y="2209800"/>
            <a:ext cx="2819400" cy="1200329"/>
          </a:xfrm>
          <a:prstGeom prst="rect">
            <a:avLst/>
          </a:prstGeom>
          <a:noFill/>
        </p:spPr>
        <p:txBody>
          <a:bodyPr wrap="square" rtlCol="0">
            <a:spAutoFit/>
          </a:bodyPr>
          <a:lstStyle/>
          <a:p>
            <a:endParaRPr lang="en-US" i="1" dirty="0"/>
          </a:p>
          <a:p>
            <a:r>
              <a:rPr lang="en-US" dirty="0"/>
              <a:t>Academic Competence:</a:t>
            </a:r>
          </a:p>
          <a:p>
            <a:r>
              <a:rPr lang="en-US" dirty="0"/>
              <a:t>Δ</a:t>
            </a:r>
            <a:r>
              <a:rPr lang="en-US" i="1" dirty="0"/>
              <a:t>Χ</a:t>
            </a:r>
            <a:r>
              <a:rPr lang="en-US" baseline="30000" dirty="0"/>
              <a:t>2</a:t>
            </a:r>
            <a:r>
              <a:rPr lang="en-US" dirty="0"/>
              <a:t> = 3.96, </a:t>
            </a:r>
            <a:r>
              <a:rPr lang="en-US" i="1" dirty="0"/>
              <a:t>p</a:t>
            </a:r>
            <a:r>
              <a:rPr lang="en-US" dirty="0"/>
              <a:t> &lt;.05</a:t>
            </a:r>
          </a:p>
          <a:p>
            <a:endParaRPr lang="en-US" dirty="0"/>
          </a:p>
        </p:txBody>
      </p:sp>
      <p:sp>
        <p:nvSpPr>
          <p:cNvPr id="17" name="TextBox 16"/>
          <p:cNvSpPr txBox="1"/>
          <p:nvPr/>
        </p:nvSpPr>
        <p:spPr>
          <a:xfrm>
            <a:off x="6019800" y="5106094"/>
            <a:ext cx="2743200" cy="1754327"/>
          </a:xfrm>
          <a:prstGeom prst="rect">
            <a:avLst/>
          </a:prstGeom>
          <a:noFill/>
        </p:spPr>
        <p:txBody>
          <a:bodyPr wrap="square" rtlCol="0">
            <a:spAutoFit/>
          </a:bodyPr>
          <a:lstStyle/>
          <a:p>
            <a:r>
              <a:rPr lang="en-US" dirty="0"/>
              <a:t>Enduring effects of:</a:t>
            </a:r>
          </a:p>
          <a:p>
            <a:r>
              <a:rPr lang="en-US" dirty="0"/>
              <a:t>Gender*</a:t>
            </a:r>
          </a:p>
          <a:p>
            <a:r>
              <a:rPr lang="en-US" dirty="0"/>
              <a:t>Maternal Education*</a:t>
            </a:r>
          </a:p>
          <a:p>
            <a:r>
              <a:rPr lang="en-US" dirty="0"/>
              <a:t>Socioeconomic Status</a:t>
            </a:r>
          </a:p>
          <a:p>
            <a:r>
              <a:rPr lang="en-US" dirty="0"/>
              <a:t>Ethnicity</a:t>
            </a:r>
          </a:p>
          <a:p>
            <a:endParaRPr lang="en-US" dirty="0"/>
          </a:p>
        </p:txBody>
      </p:sp>
      <p:sp>
        <p:nvSpPr>
          <p:cNvPr id="32" name="Curved Down Arrow 31"/>
          <p:cNvSpPr/>
          <p:nvPr/>
        </p:nvSpPr>
        <p:spPr>
          <a:xfrm>
            <a:off x="3276600" y="3505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Curved Down Arrow 35"/>
          <p:cNvSpPr/>
          <p:nvPr/>
        </p:nvSpPr>
        <p:spPr>
          <a:xfrm>
            <a:off x="3886200" y="35814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Curved Down Arrow 37"/>
          <p:cNvSpPr/>
          <p:nvPr/>
        </p:nvSpPr>
        <p:spPr>
          <a:xfrm>
            <a:off x="5181600" y="3505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86908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5400"/>
            <a:ext cx="8375650" cy="1498600"/>
          </a:xfrm>
        </p:spPr>
        <p:txBody>
          <a:bodyPr/>
          <a:lstStyle/>
          <a:p>
            <a:pPr eaLnBrk="1" fontAlgn="auto" hangingPunct="1">
              <a:spcAft>
                <a:spcPts val="0"/>
              </a:spcAft>
              <a:defRPr/>
            </a:pPr>
            <a:r>
              <a:rPr lang="en-US" dirty="0">
                <a:solidFill>
                  <a:schemeClr val="accent1"/>
                </a:solidFill>
              </a:rPr>
              <a:t>Sensitivity does not predict social competence (w covariates)</a:t>
            </a:r>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prstClr val="white"/>
                </a:solidFill>
              </a:rPr>
              <a:t>Maternal Sensitivity</a:t>
            </a:r>
          </a:p>
        </p:txBody>
      </p:sp>
      <p:sp>
        <p:nvSpPr>
          <p:cNvPr id="5" name="Oval 4"/>
          <p:cNvSpPr/>
          <p:nvPr/>
        </p:nvSpPr>
        <p:spPr>
          <a:xfrm>
            <a:off x="13716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1</a:t>
            </a:r>
          </a:p>
        </p:txBody>
      </p:sp>
      <p:sp>
        <p:nvSpPr>
          <p:cNvPr id="6" name="Oval 5"/>
          <p:cNvSpPr/>
          <p:nvPr/>
        </p:nvSpPr>
        <p:spPr>
          <a:xfrm>
            <a:off x="2667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2</a:t>
            </a:r>
          </a:p>
        </p:txBody>
      </p:sp>
      <p:sp>
        <p:nvSpPr>
          <p:cNvPr id="7" name="Oval 6"/>
          <p:cNvSpPr/>
          <p:nvPr/>
        </p:nvSpPr>
        <p:spPr>
          <a:xfrm>
            <a:off x="3810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3</a:t>
            </a:r>
          </a:p>
        </p:txBody>
      </p:sp>
      <p:sp>
        <p:nvSpPr>
          <p:cNvPr id="8" name="Oval 7"/>
          <p:cNvSpPr/>
          <p:nvPr/>
        </p:nvSpPr>
        <p:spPr>
          <a:xfrm>
            <a:off x="4953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4</a:t>
            </a:r>
          </a:p>
        </p:txBody>
      </p:sp>
      <p:sp>
        <p:nvSpPr>
          <p:cNvPr id="9" name="Oval 8"/>
          <p:cNvSpPr/>
          <p:nvPr/>
        </p:nvSpPr>
        <p:spPr>
          <a:xfrm>
            <a:off x="61722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5</a:t>
            </a:r>
          </a:p>
        </p:txBody>
      </p:sp>
      <p:sp>
        <p:nvSpPr>
          <p:cNvPr id="10" name="Oval 9"/>
          <p:cNvSpPr/>
          <p:nvPr/>
        </p:nvSpPr>
        <p:spPr>
          <a:xfrm>
            <a:off x="73914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6</a:t>
            </a:r>
          </a:p>
        </p:txBody>
      </p:sp>
      <p:sp>
        <p:nvSpPr>
          <p:cNvPr id="61464" name="TextBox 10"/>
          <p:cNvSpPr txBox="1">
            <a:spLocks noChangeArrowheads="1"/>
          </p:cNvSpPr>
          <p:nvPr/>
        </p:nvSpPr>
        <p:spPr bwMode="auto">
          <a:xfrm>
            <a:off x="0" y="41148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800">
                <a:solidFill>
                  <a:srgbClr val="000000"/>
                </a:solidFill>
                <a:latin typeface="Arial" panose="020B0604020202020204" pitchFamily="34" charset="0"/>
              </a:rPr>
              <a:t>Social and Academic Competence at Different Times</a:t>
            </a:r>
          </a:p>
        </p:txBody>
      </p:sp>
      <p:cxnSp>
        <p:nvCxnSpPr>
          <p:cNvPr id="13" name="Straight Arrow Connector 12"/>
          <p:cNvCxnSpPr>
            <a:stCxn id="4" idx="4"/>
            <a:endCxn id="5" idx="0"/>
          </p:cNvCxnSpPr>
          <p:nvPr/>
        </p:nvCxnSpPr>
        <p:spPr>
          <a:xfrm>
            <a:off x="1524000" y="3352800"/>
            <a:ext cx="228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4495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62000" y="5486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prstClr val="white"/>
                </a:solidFill>
              </a:rPr>
              <a:t>Covariates</a:t>
            </a:r>
          </a:p>
        </p:txBody>
      </p:sp>
      <p:cxnSp>
        <p:nvCxnSpPr>
          <p:cNvPr id="14" name="Straight Arrow Connector 13"/>
          <p:cNvCxnSpPr>
            <a:endCxn id="5" idx="4"/>
          </p:cNvCxnSpPr>
          <p:nvPr/>
        </p:nvCxnSpPr>
        <p:spPr>
          <a:xfrm flipV="1">
            <a:off x="1524000" y="4876800"/>
            <a:ext cx="228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6" idx="4"/>
          </p:cNvCxnSpPr>
          <p:nvPr/>
        </p:nvCxnSpPr>
        <p:spPr>
          <a:xfrm flipV="1">
            <a:off x="1524000" y="4876800"/>
            <a:ext cx="1524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7" idx="4"/>
          </p:cNvCxnSpPr>
          <p:nvPr/>
        </p:nvCxnSpPr>
        <p:spPr>
          <a:xfrm flipV="1">
            <a:off x="1524000" y="4876800"/>
            <a:ext cx="2667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8" idx="4"/>
          </p:cNvCxnSpPr>
          <p:nvPr/>
        </p:nvCxnSpPr>
        <p:spPr>
          <a:xfrm flipV="1">
            <a:off x="1524000" y="4876800"/>
            <a:ext cx="3810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9" idx="4"/>
          </p:cNvCxnSpPr>
          <p:nvPr/>
        </p:nvCxnSpPr>
        <p:spPr>
          <a:xfrm flipV="1">
            <a:off x="1524000" y="4876800"/>
            <a:ext cx="50292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10" idx="4"/>
          </p:cNvCxnSpPr>
          <p:nvPr/>
        </p:nvCxnSpPr>
        <p:spPr>
          <a:xfrm flipV="1">
            <a:off x="1524000" y="4876800"/>
            <a:ext cx="62484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485" name="TextBox 33"/>
          <p:cNvSpPr txBox="1">
            <a:spLocks noChangeArrowheads="1"/>
          </p:cNvSpPr>
          <p:nvPr/>
        </p:nvSpPr>
        <p:spPr bwMode="auto">
          <a:xfrm>
            <a:off x="5715000" y="220980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800" i="1">
              <a:solidFill>
                <a:srgbClr val="000000"/>
              </a:solidFill>
              <a:latin typeface="Arial" panose="020B0604020202020204" pitchFamily="34" charset="0"/>
            </a:endParaRPr>
          </a:p>
          <a:p>
            <a:r>
              <a:rPr lang="en-US" altLang="en-US" sz="1800">
                <a:solidFill>
                  <a:srgbClr val="000000"/>
                </a:solidFill>
                <a:latin typeface="Arial" panose="020B0604020202020204" pitchFamily="34" charset="0"/>
              </a:rPr>
              <a:t>Social Competence:</a:t>
            </a:r>
          </a:p>
          <a:p>
            <a:r>
              <a:rPr lang="en-US" altLang="en-US" sz="1800">
                <a:solidFill>
                  <a:srgbClr val="000000"/>
                </a:solidFill>
                <a:latin typeface="Arial" panose="020B0604020202020204" pitchFamily="34" charset="0"/>
              </a:rPr>
              <a:t>Δ</a:t>
            </a:r>
            <a:r>
              <a:rPr lang="en-US" altLang="en-US" sz="1800" i="1">
                <a:solidFill>
                  <a:srgbClr val="000000"/>
                </a:solidFill>
                <a:latin typeface="Arial" panose="020B0604020202020204" pitchFamily="34" charset="0"/>
              </a:rPr>
              <a:t>Χ</a:t>
            </a:r>
            <a:r>
              <a:rPr lang="en-US" altLang="en-US" sz="1800" baseline="30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 = 0.82, </a:t>
            </a:r>
            <a:r>
              <a:rPr lang="en-US" altLang="en-US" sz="1800" i="1">
                <a:solidFill>
                  <a:srgbClr val="000000"/>
                </a:solidFill>
                <a:latin typeface="Arial" panose="020B0604020202020204" pitchFamily="34" charset="0"/>
              </a:rPr>
              <a:t>p</a:t>
            </a:r>
            <a:r>
              <a:rPr lang="en-US" altLang="en-US" sz="1800">
                <a:solidFill>
                  <a:srgbClr val="000000"/>
                </a:solidFill>
                <a:latin typeface="Arial" panose="020B0604020202020204" pitchFamily="34" charset="0"/>
              </a:rPr>
              <a:t> =.37</a:t>
            </a:r>
          </a:p>
          <a:p>
            <a:endParaRPr lang="en-US" altLang="en-US" sz="1800">
              <a:solidFill>
                <a:srgbClr val="000000"/>
              </a:solidFill>
              <a:latin typeface="Arial" panose="020B0604020202020204" pitchFamily="34" charset="0"/>
            </a:endParaRPr>
          </a:p>
        </p:txBody>
      </p:sp>
      <p:sp>
        <p:nvSpPr>
          <p:cNvPr id="61486" name="TextBox 16"/>
          <p:cNvSpPr txBox="1">
            <a:spLocks noChangeArrowheads="1"/>
          </p:cNvSpPr>
          <p:nvPr/>
        </p:nvSpPr>
        <p:spPr bwMode="auto">
          <a:xfrm>
            <a:off x="6019800" y="5105400"/>
            <a:ext cx="27432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800">
                <a:solidFill>
                  <a:srgbClr val="000000"/>
                </a:solidFill>
                <a:latin typeface="Arial" panose="020B0604020202020204" pitchFamily="34" charset="0"/>
              </a:rPr>
              <a:t>Enduring effects of:</a:t>
            </a:r>
          </a:p>
          <a:p>
            <a:r>
              <a:rPr lang="en-US" altLang="en-US" sz="1800">
                <a:solidFill>
                  <a:srgbClr val="000000"/>
                </a:solidFill>
                <a:latin typeface="Arial" panose="020B0604020202020204" pitchFamily="34" charset="0"/>
              </a:rPr>
              <a:t>Gender**</a:t>
            </a:r>
          </a:p>
          <a:p>
            <a:r>
              <a:rPr lang="en-US" altLang="en-US" sz="1800">
                <a:solidFill>
                  <a:srgbClr val="000000"/>
                </a:solidFill>
                <a:latin typeface="Arial" panose="020B0604020202020204" pitchFamily="34" charset="0"/>
              </a:rPr>
              <a:t>Maternal Education**</a:t>
            </a:r>
          </a:p>
          <a:p>
            <a:r>
              <a:rPr lang="en-US" altLang="en-US" sz="1800">
                <a:solidFill>
                  <a:srgbClr val="000000"/>
                </a:solidFill>
                <a:latin typeface="Arial" panose="020B0604020202020204" pitchFamily="34" charset="0"/>
              </a:rPr>
              <a:t>Socioeconomic Status</a:t>
            </a:r>
          </a:p>
          <a:p>
            <a:r>
              <a:rPr lang="en-US" altLang="en-US" sz="1800">
                <a:solidFill>
                  <a:srgbClr val="000000"/>
                </a:solidFill>
                <a:latin typeface="Arial" panose="020B0604020202020204" pitchFamily="34" charset="0"/>
              </a:rPr>
              <a:t>Ethnicity</a:t>
            </a:r>
          </a:p>
          <a:p>
            <a:endParaRPr lang="en-US" altLang="en-US" sz="1800">
              <a:solidFill>
                <a:srgbClr val="000000"/>
              </a:solidFill>
              <a:latin typeface="Arial" panose="020B0604020202020204" pitchFamily="34" charset="0"/>
            </a:endParaRPr>
          </a:p>
        </p:txBody>
      </p:sp>
      <p:sp>
        <p:nvSpPr>
          <p:cNvPr id="32" name="Curved Down Arrow 31"/>
          <p:cNvSpPr/>
          <p:nvPr/>
        </p:nvSpPr>
        <p:spPr>
          <a:xfrm>
            <a:off x="3276600" y="3505200"/>
            <a:ext cx="2362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36" name="Curved Down Arrow 35"/>
          <p:cNvSpPr/>
          <p:nvPr/>
        </p:nvSpPr>
        <p:spPr>
          <a:xfrm>
            <a:off x="3886200" y="3581400"/>
            <a:ext cx="28194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38" name="Curved Down Arrow 37"/>
          <p:cNvSpPr/>
          <p:nvPr/>
        </p:nvSpPr>
        <p:spPr>
          <a:xfrm>
            <a:off x="5181600" y="3505200"/>
            <a:ext cx="2743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cxnSp>
        <p:nvCxnSpPr>
          <p:cNvPr id="12" name="Straight Arrow Connector 11"/>
          <p:cNvCxnSpPr>
            <a:stCxn id="4" idx="4"/>
            <a:endCxn id="5" idx="0"/>
          </p:cNvCxnSpPr>
          <p:nvPr/>
        </p:nvCxnSpPr>
        <p:spPr>
          <a:xfrm>
            <a:off x="1524000" y="3352800"/>
            <a:ext cx="228600" cy="762000"/>
          </a:xfrm>
          <a:prstGeom prst="straightConnector1">
            <a:avLst/>
          </a:prstGeom>
          <a:ln>
            <a:prstDash val="sysDot"/>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68303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10600" cy="1252728"/>
          </a:xfrm>
        </p:spPr>
        <p:txBody>
          <a:bodyPr>
            <a:normAutofit fontScale="90000"/>
          </a:bodyPr>
          <a:lstStyle/>
          <a:p>
            <a:pPr eaLnBrk="1" fontAlgn="auto" hangingPunct="1">
              <a:spcAft>
                <a:spcPts val="0"/>
              </a:spcAft>
              <a:defRPr/>
            </a:pPr>
            <a:r>
              <a:rPr lang="en-US" dirty="0">
                <a:solidFill>
                  <a:schemeClr val="accent1"/>
                </a:solidFill>
              </a:rPr>
              <a:t>Sensitivity </a:t>
            </a:r>
            <a:r>
              <a:rPr lang="en-US" dirty="0">
                <a:solidFill>
                  <a:schemeClr val="accent1"/>
                </a:solidFill>
                <a:sym typeface="Wingdings" panose="05000000000000000000" pitchFamily="2" charset="2"/>
              </a:rPr>
              <a:t> Academic competence</a:t>
            </a:r>
            <a:br>
              <a:rPr lang="en-US" dirty="0">
                <a:solidFill>
                  <a:schemeClr val="accent1"/>
                </a:solidFill>
                <a:sym typeface="Wingdings" panose="05000000000000000000" pitchFamily="2" charset="2"/>
              </a:rPr>
            </a:br>
            <a:r>
              <a:rPr lang="en-US" dirty="0">
                <a:solidFill>
                  <a:schemeClr val="accent1"/>
                </a:solidFill>
                <a:sym typeface="Wingdings" panose="05000000000000000000" pitchFamily="2" charset="2"/>
              </a:rPr>
              <a:t>(with covariates)</a:t>
            </a:r>
            <a:endParaRPr lang="en-US" dirty="0">
              <a:solidFill>
                <a:schemeClr val="tx1">
                  <a:lumMod val="95000"/>
                  <a:lumOff val="5000"/>
                </a:schemeClr>
              </a:solidFill>
            </a:endParaRPr>
          </a:p>
        </p:txBody>
      </p:sp>
      <p:sp>
        <p:nvSpPr>
          <p:cNvPr id="4" name="Oval 3"/>
          <p:cNvSpPr/>
          <p:nvPr/>
        </p:nvSpPr>
        <p:spPr>
          <a:xfrm>
            <a:off x="762000" y="2057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prstClr val="white"/>
                </a:solidFill>
              </a:rPr>
              <a:t>Maternal Sensitivity</a:t>
            </a:r>
          </a:p>
        </p:txBody>
      </p:sp>
      <p:sp>
        <p:nvSpPr>
          <p:cNvPr id="5" name="Oval 4"/>
          <p:cNvSpPr/>
          <p:nvPr/>
        </p:nvSpPr>
        <p:spPr>
          <a:xfrm>
            <a:off x="13716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1</a:t>
            </a:r>
          </a:p>
        </p:txBody>
      </p:sp>
      <p:sp>
        <p:nvSpPr>
          <p:cNvPr id="6" name="Oval 5"/>
          <p:cNvSpPr/>
          <p:nvPr/>
        </p:nvSpPr>
        <p:spPr>
          <a:xfrm>
            <a:off x="2667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2</a:t>
            </a:r>
          </a:p>
        </p:txBody>
      </p:sp>
      <p:sp>
        <p:nvSpPr>
          <p:cNvPr id="7" name="Oval 6"/>
          <p:cNvSpPr/>
          <p:nvPr/>
        </p:nvSpPr>
        <p:spPr>
          <a:xfrm>
            <a:off x="3810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3</a:t>
            </a:r>
          </a:p>
        </p:txBody>
      </p:sp>
      <p:sp>
        <p:nvSpPr>
          <p:cNvPr id="8" name="Oval 7"/>
          <p:cNvSpPr/>
          <p:nvPr/>
        </p:nvSpPr>
        <p:spPr>
          <a:xfrm>
            <a:off x="49530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4</a:t>
            </a:r>
          </a:p>
        </p:txBody>
      </p:sp>
      <p:sp>
        <p:nvSpPr>
          <p:cNvPr id="9" name="Oval 8"/>
          <p:cNvSpPr/>
          <p:nvPr/>
        </p:nvSpPr>
        <p:spPr>
          <a:xfrm>
            <a:off x="61722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5</a:t>
            </a:r>
          </a:p>
        </p:txBody>
      </p:sp>
      <p:sp>
        <p:nvSpPr>
          <p:cNvPr id="10" name="Oval 9"/>
          <p:cNvSpPr/>
          <p:nvPr/>
        </p:nvSpPr>
        <p:spPr>
          <a:xfrm>
            <a:off x="7391400" y="4114800"/>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Time 6</a:t>
            </a:r>
          </a:p>
        </p:txBody>
      </p:sp>
      <p:sp>
        <p:nvSpPr>
          <p:cNvPr id="63512" name="TextBox 10"/>
          <p:cNvSpPr txBox="1">
            <a:spLocks noChangeArrowheads="1"/>
          </p:cNvSpPr>
          <p:nvPr/>
        </p:nvSpPr>
        <p:spPr bwMode="auto">
          <a:xfrm>
            <a:off x="-1943100" y="39243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800" dirty="0">
                <a:solidFill>
                  <a:srgbClr val="000000"/>
                </a:solidFill>
                <a:latin typeface="Arial" panose="020B0604020202020204" pitchFamily="34" charset="0"/>
              </a:rPr>
              <a:t>Social and Academic Competence at Different Times</a:t>
            </a:r>
          </a:p>
        </p:txBody>
      </p:sp>
      <p:cxnSp>
        <p:nvCxnSpPr>
          <p:cNvPr id="13" name="Straight Arrow Connector 12"/>
          <p:cNvCxnSpPr>
            <a:stCxn id="4" idx="4"/>
            <a:endCxn id="5" idx="0"/>
          </p:cNvCxnSpPr>
          <p:nvPr/>
        </p:nvCxnSpPr>
        <p:spPr>
          <a:xfrm>
            <a:off x="1524000" y="3352800"/>
            <a:ext cx="228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4"/>
            <a:endCxn id="6" idx="0"/>
          </p:cNvCxnSpPr>
          <p:nvPr/>
        </p:nvCxnSpPr>
        <p:spPr>
          <a:xfrm>
            <a:off x="1524000" y="3352800"/>
            <a:ext cx="1524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4"/>
            <a:endCxn id="7" idx="0"/>
          </p:cNvCxnSpPr>
          <p:nvPr/>
        </p:nvCxnSpPr>
        <p:spPr>
          <a:xfrm>
            <a:off x="1524000" y="3352800"/>
            <a:ext cx="2667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4"/>
            <a:endCxn id="8" idx="0"/>
          </p:cNvCxnSpPr>
          <p:nvPr/>
        </p:nvCxnSpPr>
        <p:spPr>
          <a:xfrm>
            <a:off x="1524000" y="3352800"/>
            <a:ext cx="3810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4" idx="4"/>
            <a:endCxn id="9" idx="0"/>
          </p:cNvCxnSpPr>
          <p:nvPr/>
        </p:nvCxnSpPr>
        <p:spPr>
          <a:xfrm>
            <a:off x="1524000" y="3352800"/>
            <a:ext cx="50292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4" idx="4"/>
            <a:endCxn id="10" idx="0"/>
          </p:cNvCxnSpPr>
          <p:nvPr/>
        </p:nvCxnSpPr>
        <p:spPr>
          <a:xfrm>
            <a:off x="1524000" y="3352800"/>
            <a:ext cx="6248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5" idx="6"/>
            <a:endCxn id="6" idx="2"/>
          </p:cNvCxnSpPr>
          <p:nvPr/>
        </p:nvCxnSpPr>
        <p:spPr>
          <a:xfrm>
            <a:off x="2133600" y="4495800"/>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6" idx="6"/>
            <a:endCxn id="7" idx="2"/>
          </p:cNvCxnSpPr>
          <p:nvPr/>
        </p:nvCxnSpPr>
        <p:spPr>
          <a:xfrm>
            <a:off x="3429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6"/>
            <a:endCxn id="8" idx="2"/>
          </p:cNvCxnSpPr>
          <p:nvPr/>
        </p:nvCxnSpPr>
        <p:spPr>
          <a:xfrm>
            <a:off x="4572000" y="4495800"/>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9" idx="2"/>
          </p:cNvCxnSpPr>
          <p:nvPr/>
        </p:nvCxnSpPr>
        <p:spPr>
          <a:xfrm>
            <a:off x="57150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6"/>
            <a:endCxn id="10" idx="2"/>
          </p:cNvCxnSpPr>
          <p:nvPr/>
        </p:nvCxnSpPr>
        <p:spPr>
          <a:xfrm>
            <a:off x="6934200" y="44958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62000" y="5486400"/>
            <a:ext cx="1524000" cy="1295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prstClr val="white"/>
                </a:solidFill>
              </a:rPr>
              <a:t>Covariates</a:t>
            </a:r>
          </a:p>
        </p:txBody>
      </p:sp>
      <p:cxnSp>
        <p:nvCxnSpPr>
          <p:cNvPr id="14" name="Straight Arrow Connector 13"/>
          <p:cNvCxnSpPr>
            <a:endCxn id="5" idx="4"/>
          </p:cNvCxnSpPr>
          <p:nvPr/>
        </p:nvCxnSpPr>
        <p:spPr>
          <a:xfrm flipV="1">
            <a:off x="1524000" y="4876800"/>
            <a:ext cx="228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6" idx="4"/>
          </p:cNvCxnSpPr>
          <p:nvPr/>
        </p:nvCxnSpPr>
        <p:spPr>
          <a:xfrm flipV="1">
            <a:off x="1524000" y="4876800"/>
            <a:ext cx="1524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7" idx="4"/>
          </p:cNvCxnSpPr>
          <p:nvPr/>
        </p:nvCxnSpPr>
        <p:spPr>
          <a:xfrm flipV="1">
            <a:off x="1524000" y="4876800"/>
            <a:ext cx="2667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8" idx="4"/>
          </p:cNvCxnSpPr>
          <p:nvPr/>
        </p:nvCxnSpPr>
        <p:spPr>
          <a:xfrm flipV="1">
            <a:off x="1524000" y="4876800"/>
            <a:ext cx="3810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9" idx="4"/>
          </p:cNvCxnSpPr>
          <p:nvPr/>
        </p:nvCxnSpPr>
        <p:spPr>
          <a:xfrm flipV="1">
            <a:off x="1524000" y="4876800"/>
            <a:ext cx="50292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10" idx="4"/>
          </p:cNvCxnSpPr>
          <p:nvPr/>
        </p:nvCxnSpPr>
        <p:spPr>
          <a:xfrm flipV="1">
            <a:off x="1524000" y="4876800"/>
            <a:ext cx="62484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533" name="TextBox 33"/>
          <p:cNvSpPr txBox="1">
            <a:spLocks noChangeArrowheads="1"/>
          </p:cNvSpPr>
          <p:nvPr/>
        </p:nvSpPr>
        <p:spPr bwMode="auto">
          <a:xfrm>
            <a:off x="5715000" y="220980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sz="1800" i="1">
              <a:solidFill>
                <a:srgbClr val="000000"/>
              </a:solidFill>
              <a:latin typeface="Arial" panose="020B0604020202020204" pitchFamily="34" charset="0"/>
            </a:endParaRPr>
          </a:p>
          <a:p>
            <a:r>
              <a:rPr lang="en-US" altLang="en-US" sz="1800">
                <a:solidFill>
                  <a:srgbClr val="000000"/>
                </a:solidFill>
                <a:latin typeface="Arial" panose="020B0604020202020204" pitchFamily="34" charset="0"/>
              </a:rPr>
              <a:t>Academic Competence:</a:t>
            </a:r>
          </a:p>
          <a:p>
            <a:r>
              <a:rPr lang="en-US" altLang="en-US" sz="1800">
                <a:solidFill>
                  <a:srgbClr val="000000"/>
                </a:solidFill>
                <a:latin typeface="Arial" panose="020B0604020202020204" pitchFamily="34" charset="0"/>
              </a:rPr>
              <a:t>Δ</a:t>
            </a:r>
            <a:r>
              <a:rPr lang="en-US" altLang="en-US" sz="1800" i="1">
                <a:solidFill>
                  <a:srgbClr val="000000"/>
                </a:solidFill>
                <a:latin typeface="Arial" panose="020B0604020202020204" pitchFamily="34" charset="0"/>
              </a:rPr>
              <a:t>Χ</a:t>
            </a:r>
            <a:r>
              <a:rPr lang="en-US" altLang="en-US" sz="1800" baseline="30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 = 3.96, </a:t>
            </a:r>
            <a:r>
              <a:rPr lang="en-US" altLang="en-US" sz="1800" i="1">
                <a:solidFill>
                  <a:srgbClr val="000000"/>
                </a:solidFill>
                <a:latin typeface="Arial" panose="020B0604020202020204" pitchFamily="34" charset="0"/>
              </a:rPr>
              <a:t>p</a:t>
            </a:r>
            <a:r>
              <a:rPr lang="en-US" altLang="en-US" sz="1800">
                <a:solidFill>
                  <a:srgbClr val="000000"/>
                </a:solidFill>
                <a:latin typeface="Arial" panose="020B0604020202020204" pitchFamily="34" charset="0"/>
              </a:rPr>
              <a:t> &lt;.05</a:t>
            </a:r>
          </a:p>
          <a:p>
            <a:endParaRPr lang="en-US" altLang="en-US" sz="1800">
              <a:solidFill>
                <a:srgbClr val="000000"/>
              </a:solidFill>
              <a:latin typeface="Arial" panose="020B0604020202020204" pitchFamily="34" charset="0"/>
            </a:endParaRPr>
          </a:p>
        </p:txBody>
      </p:sp>
      <p:sp>
        <p:nvSpPr>
          <p:cNvPr id="63534" name="TextBox 16"/>
          <p:cNvSpPr txBox="1">
            <a:spLocks noChangeArrowheads="1"/>
          </p:cNvSpPr>
          <p:nvPr/>
        </p:nvSpPr>
        <p:spPr bwMode="auto">
          <a:xfrm>
            <a:off x="6019800" y="5105400"/>
            <a:ext cx="27432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800">
                <a:solidFill>
                  <a:srgbClr val="000000"/>
                </a:solidFill>
                <a:latin typeface="Arial" panose="020B0604020202020204" pitchFamily="34" charset="0"/>
              </a:rPr>
              <a:t>Enduring effects of:</a:t>
            </a:r>
          </a:p>
          <a:p>
            <a:r>
              <a:rPr lang="en-US" altLang="en-US" sz="1800">
                <a:solidFill>
                  <a:srgbClr val="000000"/>
                </a:solidFill>
                <a:latin typeface="Arial" panose="020B0604020202020204" pitchFamily="34" charset="0"/>
              </a:rPr>
              <a:t>Gender*</a:t>
            </a:r>
          </a:p>
          <a:p>
            <a:r>
              <a:rPr lang="en-US" altLang="en-US" sz="1800">
                <a:solidFill>
                  <a:srgbClr val="000000"/>
                </a:solidFill>
                <a:latin typeface="Arial" panose="020B0604020202020204" pitchFamily="34" charset="0"/>
              </a:rPr>
              <a:t>Maternal Education*</a:t>
            </a:r>
          </a:p>
          <a:p>
            <a:r>
              <a:rPr lang="en-US" altLang="en-US" sz="1800">
                <a:solidFill>
                  <a:srgbClr val="000000"/>
                </a:solidFill>
                <a:latin typeface="Arial" panose="020B0604020202020204" pitchFamily="34" charset="0"/>
              </a:rPr>
              <a:t>Socioeconomic Status</a:t>
            </a:r>
          </a:p>
          <a:p>
            <a:r>
              <a:rPr lang="en-US" altLang="en-US" sz="1800">
                <a:solidFill>
                  <a:srgbClr val="000000"/>
                </a:solidFill>
                <a:latin typeface="Arial" panose="020B0604020202020204" pitchFamily="34" charset="0"/>
              </a:rPr>
              <a:t>Ethnicity</a:t>
            </a:r>
          </a:p>
          <a:p>
            <a:endParaRPr lang="en-US" altLang="en-US" sz="1800">
              <a:solidFill>
                <a:srgbClr val="000000"/>
              </a:solidFill>
              <a:latin typeface="Arial" panose="020B0604020202020204" pitchFamily="34" charset="0"/>
            </a:endParaRPr>
          </a:p>
        </p:txBody>
      </p:sp>
      <p:sp>
        <p:nvSpPr>
          <p:cNvPr id="32" name="Curved Down Arrow 31"/>
          <p:cNvSpPr/>
          <p:nvPr/>
        </p:nvSpPr>
        <p:spPr>
          <a:xfrm>
            <a:off x="3276600" y="3505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36" name="Curved Down Arrow 35"/>
          <p:cNvSpPr/>
          <p:nvPr/>
        </p:nvSpPr>
        <p:spPr>
          <a:xfrm>
            <a:off x="3886200" y="35814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38" name="Curved Down Arrow 37"/>
          <p:cNvSpPr/>
          <p:nvPr/>
        </p:nvSpPr>
        <p:spPr>
          <a:xfrm>
            <a:off x="5181600" y="3505200"/>
            <a:ext cx="31242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cxnSp>
        <p:nvCxnSpPr>
          <p:cNvPr id="34" name="Straight Arrow Connector 33"/>
          <p:cNvCxnSpPr/>
          <p:nvPr/>
        </p:nvCxnSpPr>
        <p:spPr>
          <a:xfrm>
            <a:off x="1562100" y="3409950"/>
            <a:ext cx="2286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 name="TextBox 10">
            <a:extLst>
              <a:ext uri="{FF2B5EF4-FFF2-40B4-BE49-F238E27FC236}">
                <a16:creationId xmlns:a16="http://schemas.microsoft.com/office/drawing/2014/main" id="{753CE102-788B-4265-A5A1-8C69B1C2AB29}"/>
              </a:ext>
            </a:extLst>
          </p:cNvPr>
          <p:cNvSpPr txBox="1">
            <a:spLocks noChangeArrowheads="1"/>
          </p:cNvSpPr>
          <p:nvPr/>
        </p:nvSpPr>
        <p:spPr bwMode="auto">
          <a:xfrm>
            <a:off x="3135549" y="1926985"/>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800" dirty="0">
                <a:solidFill>
                  <a:srgbClr val="FF0000"/>
                </a:solidFill>
                <a:latin typeface="Arial" panose="020B0604020202020204" pitchFamily="34" charset="0"/>
              </a:rPr>
              <a:t>Why?</a:t>
            </a:r>
          </a:p>
        </p:txBody>
      </p:sp>
    </p:spTree>
    <p:extLst>
      <p:ext uri="{BB962C8B-B14F-4D97-AF65-F5344CB8AC3E}">
        <p14:creationId xmlns:p14="http://schemas.microsoft.com/office/powerpoint/2010/main" val="252740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64C7F-1FC3-4CC3-8185-19A4D3F47520}"/>
              </a:ext>
            </a:extLst>
          </p:cNvPr>
          <p:cNvSpPr>
            <a:spLocks noGrp="1"/>
          </p:cNvSpPr>
          <p:nvPr>
            <p:ph type="title"/>
          </p:nvPr>
        </p:nvSpPr>
        <p:spPr/>
        <p:txBody>
          <a:bodyPr>
            <a:normAutofit fontScale="90000"/>
          </a:bodyPr>
          <a:lstStyle/>
          <a:p>
            <a:r>
              <a:rPr lang="en-US" dirty="0"/>
              <a:t>What about attachment in adulthood? AAI</a:t>
            </a:r>
          </a:p>
        </p:txBody>
      </p:sp>
      <p:pic>
        <p:nvPicPr>
          <p:cNvPr id="4098" name="Picture 2" descr="Image result for fighting couple">
            <a:extLst>
              <a:ext uri="{FF2B5EF4-FFF2-40B4-BE49-F238E27FC236}">
                <a16:creationId xmlns:a16="http://schemas.microsoft.com/office/drawing/2014/main" id="{2641A30B-0E3B-4C3A-B1F6-6A8836E776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810000"/>
            <a:ext cx="4015570" cy="27495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a:extLst>
              <a:ext uri="{FF2B5EF4-FFF2-40B4-BE49-F238E27FC236}">
                <a16:creationId xmlns:a16="http://schemas.microsoft.com/office/drawing/2014/main" id="{BD0F6EC8-AEFB-4357-B615-E76AD7A5132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9047" y="1828800"/>
            <a:ext cx="4051300" cy="250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970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141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1D2A829-DB25-41EE-99B0-9F9A373DD286}" type="slidenum">
              <a:rPr lang="en-US" altLang="en-US" sz="1400" smtClean="0"/>
              <a:pPr>
                <a:spcBef>
                  <a:spcPct val="0"/>
                </a:spcBef>
                <a:buClrTx/>
                <a:buSzTx/>
                <a:buFontTx/>
                <a:buNone/>
              </a:pPr>
              <a:t>59</a:t>
            </a:fld>
            <a:endParaRPr lang="en-US" altLang="en-US" sz="1400"/>
          </a:p>
        </p:txBody>
      </p:sp>
      <p:sp>
        <p:nvSpPr>
          <p:cNvPr id="141316" name="Rectangle 2"/>
          <p:cNvSpPr>
            <a:spLocks noGrp="1" noChangeArrowheads="1"/>
          </p:cNvSpPr>
          <p:nvPr>
            <p:ph type="title"/>
          </p:nvPr>
        </p:nvSpPr>
        <p:spPr/>
        <p:txBody>
          <a:bodyPr/>
          <a:lstStyle/>
          <a:p>
            <a:r>
              <a:rPr lang="en-US" altLang="en-US"/>
              <a:t>How Speakers are Categorized</a:t>
            </a:r>
          </a:p>
        </p:txBody>
      </p:sp>
      <p:sp>
        <p:nvSpPr>
          <p:cNvPr id="141317" name="Rectangle 3"/>
          <p:cNvSpPr>
            <a:spLocks noGrp="1" noChangeArrowheads="1"/>
          </p:cNvSpPr>
          <p:nvPr>
            <p:ph type="body" idx="1"/>
          </p:nvPr>
        </p:nvSpPr>
        <p:spPr/>
        <p:txBody>
          <a:bodyPr/>
          <a:lstStyle/>
          <a:p>
            <a:r>
              <a:rPr lang="en-US" altLang="en-US" sz="2800"/>
              <a:t>As Autonomous (secure), Dismissing (avoidant), or Preoccupied (resistant)</a:t>
            </a:r>
          </a:p>
          <a:p>
            <a:pPr lvl="1"/>
            <a:r>
              <a:rPr lang="en-US" altLang="en-US" sz="2400"/>
              <a:t>And, independently, as Unresolved/Disorganized </a:t>
            </a:r>
          </a:p>
          <a:p>
            <a:r>
              <a:rPr lang="en-US" altLang="en-US" sz="2800"/>
              <a:t>Not based on experiences themselves </a:t>
            </a:r>
          </a:p>
          <a:p>
            <a:r>
              <a:rPr lang="en-US" altLang="en-US" sz="2800"/>
              <a:t>But on speaker’s current relationship to the experiences</a:t>
            </a:r>
          </a:p>
          <a:p>
            <a:pPr lvl="1"/>
            <a:r>
              <a:rPr lang="en-US" altLang="en-US" sz="2400"/>
              <a:t>how they’ve processed their past</a:t>
            </a:r>
          </a:p>
          <a:p>
            <a:r>
              <a:rPr lang="en-US" altLang="en-US" sz="2800"/>
              <a:t>Based on the coherence of their discourse</a:t>
            </a:r>
          </a:p>
        </p:txBody>
      </p:sp>
    </p:spTree>
    <p:extLst>
      <p:ext uri="{BB962C8B-B14F-4D97-AF65-F5344CB8AC3E}">
        <p14:creationId xmlns:p14="http://schemas.microsoft.com/office/powerpoint/2010/main" val="59525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99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30287AC-A99C-4475-8CD4-E1303CAB5314}" type="slidenum">
              <a:rPr lang="en-US" altLang="en-US" sz="1400" smtClean="0"/>
              <a:pPr>
                <a:spcBef>
                  <a:spcPct val="0"/>
                </a:spcBef>
                <a:buClrTx/>
                <a:buSzTx/>
                <a:buFontTx/>
                <a:buNone/>
              </a:pPr>
              <a:t>6</a:t>
            </a:fld>
            <a:endParaRPr lang="en-US" altLang="en-US" sz="1400"/>
          </a:p>
        </p:txBody>
      </p:sp>
      <p:sp>
        <p:nvSpPr>
          <p:cNvPr id="99332" name="Rectangle 2"/>
          <p:cNvSpPr>
            <a:spLocks noGrp="1" noChangeArrowheads="1"/>
          </p:cNvSpPr>
          <p:nvPr>
            <p:ph type="title"/>
          </p:nvPr>
        </p:nvSpPr>
        <p:spPr>
          <a:xfrm>
            <a:off x="838200" y="342900"/>
            <a:ext cx="8305800" cy="1104900"/>
          </a:xfrm>
        </p:spPr>
        <p:txBody>
          <a:bodyPr>
            <a:normAutofit fontScale="90000"/>
          </a:bodyPr>
          <a:lstStyle/>
          <a:p>
            <a:r>
              <a:rPr lang="en-US" altLang="en-US"/>
              <a:t>Attachment &amp; emotional development</a:t>
            </a:r>
          </a:p>
        </p:txBody>
      </p:sp>
      <p:sp>
        <p:nvSpPr>
          <p:cNvPr id="99333" name="Rectangle 3"/>
          <p:cNvSpPr>
            <a:spLocks noGrp="1" noChangeArrowheads="1"/>
          </p:cNvSpPr>
          <p:nvPr>
            <p:ph type="body" idx="1"/>
          </p:nvPr>
        </p:nvSpPr>
        <p:spPr/>
        <p:txBody>
          <a:bodyPr/>
          <a:lstStyle/>
          <a:p>
            <a:pPr>
              <a:lnSpc>
                <a:spcPct val="90000"/>
              </a:lnSpc>
            </a:pPr>
            <a:r>
              <a:rPr lang="en-US" altLang="en-US" sz="2800"/>
              <a:t>In 2nd and 3rd yrs, secure children </a:t>
            </a:r>
            <a:r>
              <a:rPr lang="en-US" altLang="en-US" sz="2800">
                <a:sym typeface="Wingdings" panose="05000000000000000000" pitchFamily="2" charset="2"/>
              </a:rPr>
              <a:t> </a:t>
            </a:r>
            <a:r>
              <a:rPr lang="en-US" altLang="en-US" sz="2800"/>
              <a:t>less angry. </a:t>
            </a:r>
          </a:p>
          <a:p>
            <a:pPr lvl="1">
              <a:lnSpc>
                <a:spcPct val="90000"/>
              </a:lnSpc>
            </a:pPr>
            <a:r>
              <a:rPr lang="en-US" altLang="en-US" sz="2400"/>
              <a:t>Higher attachment </a:t>
            </a:r>
            <a:r>
              <a:rPr lang="en-US" altLang="en-US" sz="2400">
                <a:sym typeface="Wingdings" panose="05000000000000000000" pitchFamily="2" charset="2"/>
              </a:rPr>
              <a:t> </a:t>
            </a:r>
            <a:r>
              <a:rPr lang="en-US" altLang="en-US" sz="2400"/>
              <a:t>less fear and anger at 33 mo</a:t>
            </a:r>
          </a:p>
          <a:p>
            <a:pPr>
              <a:lnSpc>
                <a:spcPct val="90000"/>
              </a:lnSpc>
            </a:pPr>
            <a:r>
              <a:rPr lang="en-US" altLang="en-US" sz="2800"/>
              <a:t>Insecure children's negative emotions increased:</a:t>
            </a:r>
          </a:p>
          <a:p>
            <a:pPr lvl="1">
              <a:lnSpc>
                <a:spcPct val="90000"/>
              </a:lnSpc>
            </a:pPr>
            <a:r>
              <a:rPr lang="en-US" altLang="en-US" sz="2400"/>
              <a:t>Avoidant children </a:t>
            </a:r>
            <a:r>
              <a:rPr lang="en-US" altLang="en-US" sz="2400">
                <a:sym typeface="Wingdings" panose="05000000000000000000" pitchFamily="2" charset="2"/>
              </a:rPr>
              <a:t> </a:t>
            </a:r>
            <a:r>
              <a:rPr lang="en-US" altLang="en-US" sz="2400"/>
              <a:t>fearful</a:t>
            </a:r>
          </a:p>
          <a:p>
            <a:pPr lvl="1">
              <a:lnSpc>
                <a:spcPct val="90000"/>
              </a:lnSpc>
            </a:pPr>
            <a:r>
              <a:rPr lang="en-US" altLang="en-US" sz="2400"/>
              <a:t>Resistant children were most fearful / least joyful, </a:t>
            </a:r>
          </a:p>
          <a:p>
            <a:pPr lvl="2">
              <a:lnSpc>
                <a:spcPct val="90000"/>
              </a:lnSpc>
            </a:pPr>
            <a:r>
              <a:rPr lang="en-US" altLang="en-US" sz="2000"/>
              <a:t>distress even in episodes designed to elicit joy. </a:t>
            </a:r>
          </a:p>
          <a:p>
            <a:pPr lvl="1">
              <a:lnSpc>
                <a:spcPct val="90000"/>
              </a:lnSpc>
            </a:pPr>
            <a:r>
              <a:rPr lang="en-US" altLang="en-US" sz="2400"/>
              <a:t>Disorganized/ unclassifiable children </a:t>
            </a:r>
            <a:r>
              <a:rPr lang="en-US" altLang="en-US" sz="2400">
                <a:sym typeface="Wingdings" panose="05000000000000000000" pitchFamily="2" charset="2"/>
              </a:rPr>
              <a:t></a:t>
            </a:r>
            <a:r>
              <a:rPr lang="en-US" altLang="en-US" sz="2400"/>
              <a:t>more angry. </a:t>
            </a:r>
          </a:p>
          <a:p>
            <a:pPr lvl="4">
              <a:lnSpc>
                <a:spcPct val="90000"/>
              </a:lnSpc>
            </a:pPr>
            <a:r>
              <a:rPr lang="en-US" altLang="en-US" sz="1800" i="1"/>
              <a:t>Kochanska</a:t>
            </a:r>
            <a:r>
              <a:rPr lang="en-US" altLang="en-US" sz="1800"/>
              <a:t>, G. Child Development. </a:t>
            </a:r>
            <a:r>
              <a:rPr lang="en-US" altLang="en-US" sz="1800" i="1"/>
              <a:t>2001, </a:t>
            </a:r>
            <a:r>
              <a:rPr lang="en-US" altLang="en-US" sz="1800"/>
              <a:t>72 474-490 </a:t>
            </a:r>
          </a:p>
        </p:txBody>
      </p:sp>
    </p:spTree>
    <p:extLst>
      <p:ext uri="{BB962C8B-B14F-4D97-AF65-F5344CB8AC3E}">
        <p14:creationId xmlns:p14="http://schemas.microsoft.com/office/powerpoint/2010/main" val="32070967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157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AD89B59-E7F5-4E18-8FBC-F9A1BE9706D9}" type="slidenum">
              <a:rPr lang="en-US" altLang="en-US" sz="1400" smtClean="0"/>
              <a:pPr>
                <a:spcBef>
                  <a:spcPct val="0"/>
                </a:spcBef>
                <a:buClrTx/>
                <a:buSzTx/>
                <a:buFontTx/>
                <a:buNone/>
              </a:pPr>
              <a:t>60</a:t>
            </a:fld>
            <a:endParaRPr lang="en-US" altLang="en-US" sz="1400"/>
          </a:p>
        </p:txBody>
      </p:sp>
      <p:sp>
        <p:nvSpPr>
          <p:cNvPr id="157700" name="Rectangle 2"/>
          <p:cNvSpPr>
            <a:spLocks noGrp="1" noChangeArrowheads="1"/>
          </p:cNvSpPr>
          <p:nvPr>
            <p:ph type="title"/>
          </p:nvPr>
        </p:nvSpPr>
        <p:spPr/>
        <p:txBody>
          <a:bodyPr/>
          <a:lstStyle/>
          <a:p>
            <a:r>
              <a:rPr lang="en-US" altLang="en-US"/>
              <a:t>Validity of AAI</a:t>
            </a:r>
          </a:p>
        </p:txBody>
      </p:sp>
      <p:sp>
        <p:nvSpPr>
          <p:cNvPr id="157701" name="Rectangle 3"/>
          <p:cNvSpPr>
            <a:spLocks noGrp="1" noChangeArrowheads="1"/>
          </p:cNvSpPr>
          <p:nvPr>
            <p:ph type="body" idx="1"/>
          </p:nvPr>
        </p:nvSpPr>
        <p:spPr/>
        <p:txBody>
          <a:bodyPr/>
          <a:lstStyle/>
          <a:p>
            <a:r>
              <a:rPr lang="en-US" altLang="en-US"/>
              <a:t>Classifications are stable</a:t>
            </a:r>
          </a:p>
          <a:p>
            <a:pPr lvl="1"/>
            <a:r>
              <a:rPr lang="en-US" altLang="en-US"/>
              <a:t>2 months, 3 months, 1.5 years</a:t>
            </a:r>
          </a:p>
          <a:p>
            <a:r>
              <a:rPr lang="en-US" altLang="en-US"/>
              <a:t>Not related to IQ measures</a:t>
            </a:r>
          </a:p>
          <a:p>
            <a:pPr lvl="1"/>
            <a:r>
              <a:rPr lang="en-US" altLang="en-US"/>
              <a:t>6 of 7 studies</a:t>
            </a:r>
          </a:p>
          <a:p>
            <a:r>
              <a:rPr lang="en-US" altLang="en-US"/>
              <a:t>Discourse style relates to attachment</a:t>
            </a:r>
          </a:p>
          <a:p>
            <a:pPr lvl="1"/>
            <a:r>
              <a:rPr lang="en-US" altLang="en-US"/>
              <a:t>not interviews about job</a:t>
            </a:r>
          </a:p>
          <a:p>
            <a:r>
              <a:rPr lang="en-US" altLang="en-US"/>
              <a:t>Machine learning shows some ability to distinguish adult attachment in AAI</a:t>
            </a:r>
          </a:p>
        </p:txBody>
      </p:sp>
    </p:spTree>
    <p:extLst>
      <p:ext uri="{BB962C8B-B14F-4D97-AF65-F5344CB8AC3E}">
        <p14:creationId xmlns:p14="http://schemas.microsoft.com/office/powerpoint/2010/main" val="42075264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1597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298884A-CA55-417A-AAEE-9D994CBAE93D}" type="slidenum">
              <a:rPr lang="en-US" altLang="en-US" sz="1400" smtClean="0"/>
              <a:pPr>
                <a:spcBef>
                  <a:spcPct val="0"/>
                </a:spcBef>
                <a:buClrTx/>
                <a:buSzTx/>
                <a:buFontTx/>
                <a:buNone/>
              </a:pPr>
              <a:t>61</a:t>
            </a:fld>
            <a:endParaRPr lang="en-US" altLang="en-US" sz="1400"/>
          </a:p>
        </p:txBody>
      </p:sp>
      <p:sp>
        <p:nvSpPr>
          <p:cNvPr id="159748" name="Rectangle 2"/>
          <p:cNvSpPr>
            <a:spLocks noGrp="1" noChangeArrowheads="1"/>
          </p:cNvSpPr>
          <p:nvPr>
            <p:ph type="title"/>
          </p:nvPr>
        </p:nvSpPr>
        <p:spPr/>
        <p:txBody>
          <a:bodyPr>
            <a:normAutofit fontScale="90000"/>
          </a:bodyPr>
          <a:lstStyle/>
          <a:p>
            <a:r>
              <a:rPr lang="en-US" altLang="en-US"/>
              <a:t>Parent-Infant </a:t>
            </a:r>
            <a:br>
              <a:rPr lang="en-US" altLang="en-US"/>
            </a:br>
            <a:r>
              <a:rPr lang="en-US" altLang="en-US"/>
              <a:t>Attachment Correspondence</a:t>
            </a:r>
          </a:p>
        </p:txBody>
      </p:sp>
      <p:sp>
        <p:nvSpPr>
          <p:cNvPr id="159749" name="Rectangle 3"/>
          <p:cNvSpPr>
            <a:spLocks noGrp="1" noChangeArrowheads="1"/>
          </p:cNvSpPr>
          <p:nvPr>
            <p:ph type="body" idx="1"/>
          </p:nvPr>
        </p:nvSpPr>
        <p:spPr/>
        <p:txBody>
          <a:bodyPr/>
          <a:lstStyle/>
          <a:p>
            <a:pPr>
              <a:lnSpc>
                <a:spcPct val="90000"/>
              </a:lnSpc>
            </a:pPr>
            <a:r>
              <a:rPr lang="en-US" altLang="en-US" sz="2800"/>
              <a:t>Meta-analysis of 13 studies using three major categories</a:t>
            </a:r>
          </a:p>
          <a:p>
            <a:pPr>
              <a:lnSpc>
                <a:spcPct val="90000"/>
              </a:lnSpc>
            </a:pPr>
            <a:r>
              <a:rPr lang="en-US" altLang="en-US" sz="2800"/>
              <a:t>75% secure vs. insecure agreement (K=.49)</a:t>
            </a:r>
          </a:p>
          <a:p>
            <a:pPr>
              <a:lnSpc>
                <a:spcPct val="90000"/>
              </a:lnSpc>
            </a:pPr>
            <a:r>
              <a:rPr lang="en-US" altLang="en-US" sz="2800"/>
              <a:t>70% three-way agreement (K=.46)</a:t>
            </a:r>
          </a:p>
          <a:p>
            <a:pPr lvl="1">
              <a:lnSpc>
                <a:spcPct val="90000"/>
              </a:lnSpc>
            </a:pPr>
            <a:r>
              <a:rPr lang="en-US" altLang="en-US" sz="2400"/>
              <a:t>Prebirth AAI show 69% three-way agreement (K=.44)</a:t>
            </a:r>
          </a:p>
          <a:p>
            <a:pPr lvl="1">
              <a:lnSpc>
                <a:spcPct val="90000"/>
              </a:lnSpc>
            </a:pPr>
            <a:endParaRPr lang="en-US" altLang="en-US" sz="2400"/>
          </a:p>
          <a:p>
            <a:pPr lvl="4">
              <a:lnSpc>
                <a:spcPct val="90000"/>
              </a:lnSpc>
            </a:pPr>
            <a:r>
              <a:rPr lang="en-US" altLang="en-US" sz="1800">
                <a:cs typeface="Times New Roman" panose="02020603050405020304" pitchFamily="18" charset="0"/>
              </a:rPr>
              <a:t>Bakermans-kranenburg, M. J. &amp; Vanijzendoorn, M. H. (1993). A Psychometric Study of the Adult Attachment Interview - Reliability and Discriminant Validity. </a:t>
            </a:r>
            <a:r>
              <a:rPr lang="en-US" altLang="en-US" sz="1800" u="sng">
                <a:cs typeface="Times New Roman" panose="02020603050405020304" pitchFamily="18" charset="0"/>
              </a:rPr>
              <a:t>Developmental Psychology, 29,</a:t>
            </a:r>
            <a:r>
              <a:rPr lang="en-US" altLang="en-US" sz="1800">
                <a:cs typeface="Times New Roman" panose="02020603050405020304" pitchFamily="18" charset="0"/>
              </a:rPr>
              <a:t> 870-879.</a:t>
            </a:r>
            <a:br>
              <a:rPr lang="en-US" altLang="en-US" sz="1800"/>
            </a:br>
            <a:endParaRPr lang="en-US" altLang="en-US" sz="1800"/>
          </a:p>
        </p:txBody>
      </p:sp>
    </p:spTree>
    <p:extLst>
      <p:ext uri="{BB962C8B-B14F-4D97-AF65-F5344CB8AC3E}">
        <p14:creationId xmlns:p14="http://schemas.microsoft.com/office/powerpoint/2010/main" val="37031935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16793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BA1E08F5-2DFD-46A8-8778-E5D4018C7A92}" type="slidenum">
              <a:rPr lang="en-US" altLang="en-US" sz="1400" smtClean="0"/>
              <a:pPr>
                <a:spcBef>
                  <a:spcPct val="0"/>
                </a:spcBef>
                <a:buClrTx/>
                <a:buSzTx/>
                <a:buFontTx/>
                <a:buNone/>
              </a:pPr>
              <a:t>62</a:t>
            </a:fld>
            <a:endParaRPr lang="en-US" altLang="en-US" sz="1400"/>
          </a:p>
        </p:txBody>
      </p:sp>
      <p:sp>
        <p:nvSpPr>
          <p:cNvPr id="167940" name="Rectangle 1026"/>
          <p:cNvSpPr>
            <a:spLocks noGrp="1" noChangeArrowheads="1"/>
          </p:cNvSpPr>
          <p:nvPr>
            <p:ph type="title"/>
          </p:nvPr>
        </p:nvSpPr>
        <p:spPr>
          <a:xfrm>
            <a:off x="685800" y="0"/>
            <a:ext cx="7772400" cy="1143000"/>
          </a:xfrm>
        </p:spPr>
        <p:txBody>
          <a:bodyPr/>
          <a:lstStyle/>
          <a:p>
            <a:r>
              <a:rPr lang="en-US" altLang="en-US"/>
              <a:t>Parent-Infant Correspondence</a:t>
            </a:r>
          </a:p>
        </p:txBody>
      </p:sp>
      <p:graphicFrame>
        <p:nvGraphicFramePr>
          <p:cNvPr id="167941" name="Object 1027"/>
          <p:cNvGraphicFramePr>
            <a:graphicFrameLocks noChangeAspect="1"/>
          </p:cNvGraphicFramePr>
          <p:nvPr/>
        </p:nvGraphicFramePr>
        <p:xfrm>
          <a:off x="476250" y="1200150"/>
          <a:ext cx="7848600" cy="6057900"/>
        </p:xfrm>
        <a:graphic>
          <a:graphicData uri="http://schemas.openxmlformats.org/presentationml/2006/ole">
            <mc:AlternateContent xmlns:mc="http://schemas.openxmlformats.org/markup-compatibility/2006">
              <mc:Choice xmlns:v="urn:schemas-microsoft-com:vml" Requires="v">
                <p:oleObj name="Document" r:id="rId3" imgW="7452360" imgH="5824220" progId="Word.Document.8">
                  <p:embed/>
                </p:oleObj>
              </mc:Choice>
              <mc:Fallback>
                <p:oleObj name="Document" r:id="rId3" imgW="7452360" imgH="5824220" progId="Word.Document.8">
                  <p:embed/>
                  <p:pic>
                    <p:nvPicPr>
                      <p:cNvPr id="167941"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1200150"/>
                        <a:ext cx="784860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813295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180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E84CF52-5EBA-4EBA-A54E-C50CE07E0BCC}" type="slidenum">
              <a:rPr lang="en-US" altLang="en-US" sz="1400" smtClean="0"/>
              <a:pPr>
                <a:spcBef>
                  <a:spcPct val="0"/>
                </a:spcBef>
                <a:buClrTx/>
                <a:buSzTx/>
                <a:buFontTx/>
                <a:buNone/>
              </a:pPr>
              <a:t>63</a:t>
            </a:fld>
            <a:endParaRPr lang="en-US" altLang="en-US" sz="1400"/>
          </a:p>
        </p:txBody>
      </p:sp>
      <p:sp>
        <p:nvSpPr>
          <p:cNvPr id="180228" name="Rectangle 1026"/>
          <p:cNvSpPr>
            <a:spLocks noGrp="1" noChangeArrowheads="1"/>
          </p:cNvSpPr>
          <p:nvPr>
            <p:ph type="title"/>
          </p:nvPr>
        </p:nvSpPr>
        <p:spPr/>
        <p:txBody>
          <a:bodyPr/>
          <a:lstStyle/>
          <a:p>
            <a:r>
              <a:rPr lang="en-US" altLang="en-US"/>
              <a:t>Breaking the Link</a:t>
            </a:r>
          </a:p>
        </p:txBody>
      </p:sp>
      <p:sp>
        <p:nvSpPr>
          <p:cNvPr id="180229" name="Rectangle 1027"/>
          <p:cNvSpPr>
            <a:spLocks noGrp="1" noChangeArrowheads="1"/>
          </p:cNvSpPr>
          <p:nvPr>
            <p:ph type="body" idx="1"/>
          </p:nvPr>
        </p:nvSpPr>
        <p:spPr/>
        <p:txBody>
          <a:bodyPr/>
          <a:lstStyle/>
          <a:p>
            <a:r>
              <a:rPr lang="en-US" altLang="en-US"/>
              <a:t>Parental attachment is not formed by past experiences but by current orientation to past.</a:t>
            </a:r>
          </a:p>
          <a:p>
            <a:r>
              <a:rPr lang="en-US" altLang="en-US"/>
              <a:t>Supportive experiences with a partner, friend or therapist can allow for earned autonomy in the face of experiences that would otherwise be associated with insecurity.</a:t>
            </a:r>
          </a:p>
        </p:txBody>
      </p:sp>
    </p:spTree>
    <p:extLst>
      <p:ext uri="{BB962C8B-B14F-4D97-AF65-F5344CB8AC3E}">
        <p14:creationId xmlns:p14="http://schemas.microsoft.com/office/powerpoint/2010/main" val="3880681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2129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4A41FF4-90EC-4D40-8128-16E51DE1502E}" type="slidenum">
              <a:rPr lang="en-US" altLang="en-US" sz="1400" smtClean="0"/>
              <a:pPr>
                <a:spcBef>
                  <a:spcPct val="0"/>
                </a:spcBef>
                <a:buClrTx/>
                <a:buSzTx/>
                <a:buFontTx/>
                <a:buNone/>
              </a:pPr>
              <a:t>64</a:t>
            </a:fld>
            <a:endParaRPr lang="en-US" altLang="en-US" sz="1400"/>
          </a:p>
        </p:txBody>
      </p:sp>
      <p:sp>
        <p:nvSpPr>
          <p:cNvPr id="212996" name="Rectangle 2"/>
          <p:cNvSpPr>
            <a:spLocks noGrp="1" noChangeArrowheads="1"/>
          </p:cNvSpPr>
          <p:nvPr>
            <p:ph type="title"/>
          </p:nvPr>
        </p:nvSpPr>
        <p:spPr/>
        <p:txBody>
          <a:bodyPr/>
          <a:lstStyle/>
          <a:p>
            <a:r>
              <a:rPr lang="en-US" altLang="en-US"/>
              <a:t>Interview</a:t>
            </a:r>
          </a:p>
        </p:txBody>
      </p:sp>
      <p:sp>
        <p:nvSpPr>
          <p:cNvPr id="212997" name="Rectangle 3"/>
          <p:cNvSpPr>
            <a:spLocks noGrp="1" noChangeArrowheads="1"/>
          </p:cNvSpPr>
          <p:nvPr>
            <p:ph type="body" idx="1"/>
          </p:nvPr>
        </p:nvSpPr>
        <p:spPr/>
        <p:txBody>
          <a:bodyPr/>
          <a:lstStyle/>
          <a:p>
            <a:r>
              <a:rPr lang="en-US" altLang="en-US"/>
              <a:t>Interview a partner about one attachment figure focusing on questions 2 through 4</a:t>
            </a:r>
          </a:p>
          <a:p>
            <a:r>
              <a:rPr lang="en-US" altLang="en-US"/>
              <a:t>Each person analyzes their </a:t>
            </a:r>
            <a:r>
              <a:rPr lang="en-US" altLang="en-US" i="1"/>
              <a:t>own</a:t>
            </a:r>
            <a:r>
              <a:rPr lang="en-US" altLang="en-US"/>
              <a:t> responses</a:t>
            </a:r>
          </a:p>
          <a:p>
            <a:pPr lvl="1"/>
            <a:r>
              <a:rPr lang="en-US" altLang="en-US" b="1"/>
              <a:t>no comments form partner</a:t>
            </a:r>
            <a:endParaRPr lang="en-US" altLang="en-US"/>
          </a:p>
          <a:p>
            <a:r>
              <a:rPr lang="en-US" altLang="en-US"/>
              <a:t>Only share what you want to share</a:t>
            </a:r>
          </a:p>
        </p:txBody>
      </p:sp>
    </p:spTree>
    <p:extLst>
      <p:ext uri="{BB962C8B-B14F-4D97-AF65-F5344CB8AC3E}">
        <p14:creationId xmlns:p14="http://schemas.microsoft.com/office/powerpoint/2010/main" val="42736618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21504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05C4D7F3-350D-48F0-83CC-567AB6F40539}" type="slidenum">
              <a:rPr lang="en-US" altLang="en-US" sz="1400" smtClean="0"/>
              <a:pPr>
                <a:spcBef>
                  <a:spcPct val="0"/>
                </a:spcBef>
                <a:buClrTx/>
                <a:buSzTx/>
                <a:buFontTx/>
                <a:buNone/>
              </a:pPr>
              <a:t>65</a:t>
            </a:fld>
            <a:endParaRPr lang="en-US" altLang="en-US" sz="1400"/>
          </a:p>
        </p:txBody>
      </p:sp>
      <p:sp>
        <p:nvSpPr>
          <p:cNvPr id="215044" name="Rectangle 1026"/>
          <p:cNvSpPr>
            <a:spLocks noGrp="1" noChangeArrowheads="1"/>
          </p:cNvSpPr>
          <p:nvPr>
            <p:ph type="title"/>
          </p:nvPr>
        </p:nvSpPr>
        <p:spPr/>
        <p:txBody>
          <a:bodyPr/>
          <a:lstStyle/>
          <a:p>
            <a:endParaRPr lang="en-US" altLang="en-US"/>
          </a:p>
        </p:txBody>
      </p:sp>
      <p:graphicFrame>
        <p:nvGraphicFramePr>
          <p:cNvPr id="215045" name="Object 1027"/>
          <p:cNvGraphicFramePr>
            <a:graphicFrameLocks noChangeAspect="1"/>
          </p:cNvGraphicFramePr>
          <p:nvPr/>
        </p:nvGraphicFramePr>
        <p:xfrm>
          <a:off x="-838200" y="-1543050"/>
          <a:ext cx="10591800" cy="8264525"/>
        </p:xfrm>
        <a:graphic>
          <a:graphicData uri="http://schemas.openxmlformats.org/presentationml/2006/ole">
            <mc:AlternateContent xmlns:mc="http://schemas.openxmlformats.org/markup-compatibility/2006">
              <mc:Choice xmlns:v="urn:schemas-microsoft-com:vml" Requires="v">
                <p:oleObj name="Bitmap Image" r:id="rId3" imgW="19432684" imgH="18480102" progId="Paint.Picture">
                  <p:embed/>
                </p:oleObj>
              </mc:Choice>
              <mc:Fallback>
                <p:oleObj name="Bitmap Image" r:id="rId3" imgW="19432684" imgH="18480102" progId="Paint.Picture">
                  <p:embed/>
                  <p:pic>
                    <p:nvPicPr>
                      <p:cNvPr id="215045"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43050"/>
                        <a:ext cx="10591800" cy="826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46" name="Text Box 1028"/>
          <p:cNvSpPr txBox="1">
            <a:spLocks noChangeArrowheads="1"/>
          </p:cNvSpPr>
          <p:nvPr/>
        </p:nvSpPr>
        <p:spPr bwMode="auto">
          <a:xfrm>
            <a:off x="2438400" y="609600"/>
            <a:ext cx="47672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a:t>Adult Attachment Interview</a:t>
            </a:r>
          </a:p>
        </p:txBody>
      </p:sp>
    </p:spTree>
    <p:extLst>
      <p:ext uri="{BB962C8B-B14F-4D97-AF65-F5344CB8AC3E}">
        <p14:creationId xmlns:p14="http://schemas.microsoft.com/office/powerpoint/2010/main" val="4980188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2170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9E6347D-0E9E-491B-A338-71D0D06EDC44}" type="slidenum">
              <a:rPr lang="en-US" altLang="en-US" sz="1400" smtClean="0"/>
              <a:pPr>
                <a:spcBef>
                  <a:spcPct val="0"/>
                </a:spcBef>
                <a:buClrTx/>
                <a:buSzTx/>
                <a:buFontTx/>
                <a:buNone/>
              </a:pPr>
              <a:t>66</a:t>
            </a:fld>
            <a:endParaRPr lang="en-US" altLang="en-US" sz="1400"/>
          </a:p>
        </p:txBody>
      </p:sp>
      <p:sp>
        <p:nvSpPr>
          <p:cNvPr id="217092" name="Rectangle 1026"/>
          <p:cNvSpPr>
            <a:spLocks noGrp="1" noChangeArrowheads="1"/>
          </p:cNvSpPr>
          <p:nvPr>
            <p:ph type="title"/>
          </p:nvPr>
        </p:nvSpPr>
        <p:spPr/>
        <p:txBody>
          <a:bodyPr>
            <a:normAutofit fontScale="90000"/>
          </a:bodyPr>
          <a:lstStyle/>
          <a:p>
            <a:r>
              <a:rPr lang="en-US" altLang="en-US"/>
              <a:t>How to Think About What You’ve Said</a:t>
            </a:r>
          </a:p>
        </p:txBody>
      </p:sp>
      <p:sp>
        <p:nvSpPr>
          <p:cNvPr id="217093" name="Rectangle 1027"/>
          <p:cNvSpPr>
            <a:spLocks noGrp="1" noChangeArrowheads="1"/>
          </p:cNvSpPr>
          <p:nvPr>
            <p:ph type="body" idx="1"/>
          </p:nvPr>
        </p:nvSpPr>
        <p:spPr/>
        <p:txBody>
          <a:bodyPr/>
          <a:lstStyle/>
          <a:p>
            <a:r>
              <a:rPr lang="en-US" altLang="en-US" sz="2800"/>
              <a:t>Scales associated with autonomous category</a:t>
            </a:r>
          </a:p>
          <a:p>
            <a:pPr lvl="1"/>
            <a:r>
              <a:rPr lang="en-US" altLang="en-US" sz="2400"/>
              <a:t>coherence, metacognitive monitoring</a:t>
            </a:r>
          </a:p>
          <a:p>
            <a:r>
              <a:rPr lang="en-US" altLang="en-US" sz="2800"/>
              <a:t>Scales associated with dismissing category</a:t>
            </a:r>
          </a:p>
          <a:p>
            <a:pPr lvl="1"/>
            <a:r>
              <a:rPr lang="en-US" altLang="en-US" sz="2400"/>
              <a:t>Idealization of attachment figures, insistence on lack of memory for childhood, dismissal of attachment-related experience/relationships</a:t>
            </a:r>
          </a:p>
          <a:p>
            <a:r>
              <a:rPr lang="en-US" altLang="en-US" sz="2800"/>
              <a:t>Scales associated with preoccupied category</a:t>
            </a:r>
          </a:p>
          <a:p>
            <a:pPr lvl="1"/>
            <a:r>
              <a:rPr lang="en-US" altLang="en-US" sz="2400"/>
              <a:t>anger expressed toward attachment figure, passivity/vagueness in discourse</a:t>
            </a:r>
          </a:p>
        </p:txBody>
      </p:sp>
    </p:spTree>
    <p:extLst>
      <p:ext uri="{BB962C8B-B14F-4D97-AF65-F5344CB8AC3E}">
        <p14:creationId xmlns:p14="http://schemas.microsoft.com/office/powerpoint/2010/main" val="37023351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582BA-BEE5-4885-B793-4C5228678524}"/>
              </a:ext>
            </a:extLst>
          </p:cNvPr>
          <p:cNvPicPr>
            <a:picLocks noChangeAspect="1"/>
          </p:cNvPicPr>
          <p:nvPr/>
        </p:nvPicPr>
        <p:blipFill>
          <a:blip r:embed="rId3"/>
          <a:stretch>
            <a:fillRect/>
          </a:stretch>
        </p:blipFill>
        <p:spPr>
          <a:xfrm>
            <a:off x="889397" y="2494633"/>
            <a:ext cx="7365206" cy="3150394"/>
          </a:xfrm>
          <a:prstGeom prst="rect">
            <a:avLst/>
          </a:prstGeom>
        </p:spPr>
      </p:pic>
      <p:sp>
        <p:nvSpPr>
          <p:cNvPr id="2" name="Title 1">
            <a:extLst>
              <a:ext uri="{FF2B5EF4-FFF2-40B4-BE49-F238E27FC236}">
                <a16:creationId xmlns:a16="http://schemas.microsoft.com/office/drawing/2014/main" id="{A9D783C0-CE0B-4AE4-B553-F32386820548}"/>
              </a:ext>
            </a:extLst>
          </p:cNvPr>
          <p:cNvSpPr>
            <a:spLocks noGrp="1"/>
          </p:cNvSpPr>
          <p:nvPr>
            <p:ph type="title"/>
          </p:nvPr>
        </p:nvSpPr>
        <p:spPr/>
        <p:txBody>
          <a:bodyPr/>
          <a:lstStyle/>
          <a:p>
            <a:r>
              <a:rPr lang="en-US" dirty="0"/>
              <a:t>Beyond sensitivity: power and…</a:t>
            </a:r>
          </a:p>
        </p:txBody>
      </p:sp>
      <p:sp>
        <p:nvSpPr>
          <p:cNvPr id="3" name="Content Placeholder 2">
            <a:extLst>
              <a:ext uri="{FF2B5EF4-FFF2-40B4-BE49-F238E27FC236}">
                <a16:creationId xmlns:a16="http://schemas.microsoft.com/office/drawing/2014/main" id="{1DCF5173-BF1D-45B1-9FA2-F56FB4F2C79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182393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40962" name="Title 12"/>
          <p:cNvSpPr>
            <a:spLocks noGrp="1"/>
          </p:cNvSpPr>
          <p:nvPr>
            <p:ph type="title"/>
          </p:nvPr>
        </p:nvSpPr>
        <p:spPr/>
        <p:txBody>
          <a:bodyPr/>
          <a:lstStyle/>
          <a:p>
            <a:r>
              <a:rPr lang="en-US" altLang="en-US"/>
              <a:t>Background</a:t>
            </a:r>
          </a:p>
        </p:txBody>
      </p:sp>
      <p:sp>
        <p:nvSpPr>
          <p:cNvPr id="14" name="Content Placeholder 13"/>
          <p:cNvSpPr>
            <a:spLocks noGrp="1"/>
          </p:cNvSpPr>
          <p:nvPr>
            <p:ph idx="1"/>
          </p:nvPr>
        </p:nvSpPr>
        <p:spPr>
          <a:xfrm>
            <a:off x="152400" y="1524000"/>
            <a:ext cx="8272211" cy="2758727"/>
          </a:xfrm>
        </p:spPr>
        <p:txBody>
          <a:bodyPr>
            <a:noAutofit/>
          </a:bodyPr>
          <a:lstStyle/>
          <a:p>
            <a:pPr>
              <a:defRPr/>
            </a:pPr>
            <a:r>
              <a:rPr lang="en-US" sz="2400" dirty="0"/>
              <a:t>High levels of disregard for rules in childhood may be early signs of a trajectory toward disruptive conduct problems.</a:t>
            </a:r>
          </a:p>
          <a:p>
            <a:pPr>
              <a:defRPr/>
            </a:pPr>
            <a:r>
              <a:rPr lang="en-US" sz="2400" dirty="0"/>
              <a:t>Link between children’s disregard for conduct rules and future antisocial behavior may be mediated through harsh or power-assertive discipline. </a:t>
            </a:r>
          </a:p>
          <a:p>
            <a:pPr>
              <a:defRPr/>
            </a:pPr>
            <a:r>
              <a:rPr lang="en-US" sz="2400" dirty="0"/>
              <a:t>Parental power assertion and antisocial behavior are closely linked.</a:t>
            </a:r>
          </a:p>
          <a:p>
            <a:pPr>
              <a:defRPr/>
            </a:pPr>
            <a:r>
              <a:rPr lang="en-US" sz="2400" dirty="0"/>
              <a:t>Little is known about the role of children’s SCL as a potential moderator.</a:t>
            </a:r>
          </a:p>
          <a:p>
            <a:pPr>
              <a:defRPr/>
            </a:pPr>
            <a:r>
              <a:rPr lang="en-US" sz="2400" dirty="0"/>
              <a:t>A conditional process model: developmental cascade from early disregard for rules to parental power assertion to future antisocial behavior is expected to occur for children who have low skin conductance level (SCL).</a:t>
            </a:r>
          </a:p>
        </p:txBody>
      </p:sp>
    </p:spTree>
    <p:extLst>
      <p:ext uri="{BB962C8B-B14F-4D97-AF65-F5344CB8AC3E}">
        <p14:creationId xmlns:p14="http://schemas.microsoft.com/office/powerpoint/2010/main" val="3840846979"/>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t>Methods</a:t>
            </a:r>
          </a:p>
        </p:txBody>
      </p:sp>
      <p:sp>
        <p:nvSpPr>
          <p:cNvPr id="4" name="Content Placeholder 3"/>
          <p:cNvSpPr>
            <a:spLocks noGrp="1"/>
          </p:cNvSpPr>
          <p:nvPr>
            <p:ph idx="1"/>
          </p:nvPr>
        </p:nvSpPr>
        <p:spPr>
          <a:xfrm>
            <a:off x="228600" y="1295400"/>
            <a:ext cx="8272212" cy="3120369"/>
          </a:xfrm>
        </p:spPr>
        <p:txBody>
          <a:bodyPr>
            <a:noAutofit/>
          </a:bodyPr>
          <a:lstStyle/>
          <a:p>
            <a:pPr>
              <a:defRPr/>
            </a:pPr>
            <a:r>
              <a:rPr lang="en-US" sz="2800" dirty="0"/>
              <a:t>Participants</a:t>
            </a:r>
          </a:p>
          <a:p>
            <a:pPr lvl="1">
              <a:defRPr/>
            </a:pPr>
            <a:r>
              <a:rPr lang="en-US" sz="2400" dirty="0"/>
              <a:t>Two-parent families of typically developing infants (N = 102)</a:t>
            </a:r>
          </a:p>
          <a:p>
            <a:pPr>
              <a:defRPr/>
            </a:pPr>
            <a:r>
              <a:rPr lang="en-US" sz="2800" dirty="0"/>
              <a:t>Measures</a:t>
            </a:r>
          </a:p>
          <a:p>
            <a:pPr lvl="1">
              <a:defRPr/>
            </a:pPr>
            <a:r>
              <a:rPr lang="en-US" sz="2400" dirty="0"/>
              <a:t>Children’s disregard for rules of conduct at 4.5 years</a:t>
            </a:r>
          </a:p>
          <a:p>
            <a:pPr lvl="2">
              <a:defRPr/>
            </a:pPr>
            <a:r>
              <a:rPr lang="en-US" sz="2000" dirty="0"/>
              <a:t>Coding: avoiding gaze, facial tension, bodily tension, and overall distress</a:t>
            </a:r>
          </a:p>
          <a:p>
            <a:pPr lvl="1">
              <a:defRPr/>
            </a:pPr>
            <a:r>
              <a:rPr lang="en-US" sz="2400" dirty="0"/>
              <a:t>Parental power-assertive discipline at 5.5-6.5 years</a:t>
            </a:r>
          </a:p>
          <a:p>
            <a:pPr lvl="2">
              <a:defRPr/>
            </a:pPr>
            <a:r>
              <a:rPr lang="en-US" sz="2000" dirty="0"/>
              <a:t>Coding: no interaction, social exchange, gentle guidance, control, forceful control, physical assertive, and physical forceful</a:t>
            </a:r>
          </a:p>
          <a:p>
            <a:pPr lvl="1">
              <a:defRPr/>
            </a:pPr>
            <a:r>
              <a:rPr lang="en-US" sz="2400" dirty="0"/>
              <a:t>Children’s SCL at age 8</a:t>
            </a:r>
          </a:p>
          <a:p>
            <a:pPr lvl="1">
              <a:defRPr/>
            </a:pPr>
            <a:r>
              <a:rPr lang="en-US" sz="2400" dirty="0"/>
              <a:t>Children’s antisocial behavior at ages 10 and 12</a:t>
            </a:r>
          </a:p>
          <a:p>
            <a:pPr lvl="2">
              <a:defRPr/>
            </a:pPr>
            <a:r>
              <a:rPr lang="en-US" sz="2000" dirty="0"/>
              <a:t>Parent report</a:t>
            </a:r>
          </a:p>
        </p:txBody>
      </p:sp>
    </p:spTree>
    <p:extLst>
      <p:ext uri="{BB962C8B-B14F-4D97-AF65-F5344CB8AC3E}">
        <p14:creationId xmlns:p14="http://schemas.microsoft.com/office/powerpoint/2010/main" val="86439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1792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9B0EF7F-99E4-4FBA-8312-6EE8E882E4DA}" type="slidenum">
              <a:rPr lang="en-US" altLang="en-US" sz="1400" smtClean="0"/>
              <a:pPr>
                <a:spcBef>
                  <a:spcPct val="0"/>
                </a:spcBef>
                <a:buClrTx/>
                <a:buSzTx/>
                <a:buFontTx/>
                <a:buNone/>
              </a:pPr>
              <a:t>7</a:t>
            </a:fld>
            <a:endParaRPr lang="en-US" altLang="en-US" sz="1400"/>
          </a:p>
        </p:txBody>
      </p:sp>
      <p:sp>
        <p:nvSpPr>
          <p:cNvPr id="179204" name="Rectangle 2"/>
          <p:cNvSpPr>
            <a:spLocks noGrp="1" noChangeArrowheads="1"/>
          </p:cNvSpPr>
          <p:nvPr>
            <p:ph type="title"/>
          </p:nvPr>
        </p:nvSpPr>
        <p:spPr/>
        <p:txBody>
          <a:bodyPr>
            <a:normAutofit fontScale="90000"/>
          </a:bodyPr>
          <a:lstStyle/>
          <a:p>
            <a:r>
              <a:rPr lang="en-US" altLang="en-US" dirty="0"/>
              <a:t>Proviso: </a:t>
            </a:r>
            <a:r>
              <a:rPr lang="en-US" altLang="en-US" dirty="0">
                <a:cs typeface="Times New Roman" panose="02020603050405020304" pitchFamily="18" charset="0"/>
              </a:rPr>
              <a:t>Insecure attachment may have positive functions</a:t>
            </a:r>
            <a:endParaRPr lang="en-US" altLang="en-US" dirty="0"/>
          </a:p>
        </p:txBody>
      </p:sp>
      <p:sp>
        <p:nvSpPr>
          <p:cNvPr id="179205" name="Rectangle 3"/>
          <p:cNvSpPr>
            <a:spLocks noGrp="1" noChangeArrowheads="1"/>
          </p:cNvSpPr>
          <p:nvPr>
            <p:ph type="body" idx="1"/>
          </p:nvPr>
        </p:nvSpPr>
        <p:spPr/>
        <p:txBody>
          <a:bodyPr/>
          <a:lstStyle/>
          <a:p>
            <a:pPr>
              <a:lnSpc>
                <a:spcPct val="90000"/>
              </a:lnSpc>
            </a:pPr>
            <a:r>
              <a:rPr lang="en-US" altLang="en-US">
                <a:cs typeface="Times New Roman" panose="02020603050405020304" pitchFamily="18" charset="0"/>
              </a:rPr>
              <a:t>The function of attachment is safety</a:t>
            </a:r>
          </a:p>
          <a:p>
            <a:pPr>
              <a:lnSpc>
                <a:spcPct val="90000"/>
              </a:lnSpc>
            </a:pPr>
            <a:r>
              <a:rPr lang="en-US" altLang="en-US">
                <a:cs typeface="Times New Roman" panose="02020603050405020304" pitchFamily="18" charset="0"/>
              </a:rPr>
              <a:t>Avoidance minimizes unfruitful attempts to elicit caregiving</a:t>
            </a:r>
          </a:p>
          <a:p>
            <a:pPr>
              <a:lnSpc>
                <a:spcPct val="90000"/>
              </a:lnSpc>
            </a:pPr>
            <a:r>
              <a:rPr lang="en-US" altLang="en-US">
                <a:cs typeface="Times New Roman" panose="02020603050405020304" pitchFamily="18" charset="0"/>
              </a:rPr>
              <a:t>Resistance maximizes attention to separation &amp; minimizes separation</a:t>
            </a:r>
          </a:p>
          <a:p>
            <a:pPr>
              <a:lnSpc>
                <a:spcPct val="90000"/>
              </a:lnSpc>
            </a:pPr>
            <a:r>
              <a:rPr lang="en-US" altLang="en-US">
                <a:cs typeface="Times New Roman" panose="02020603050405020304" pitchFamily="18" charset="0"/>
              </a:rPr>
              <a:t>Even disorganization balances exposure to a threatening but needed caregiver</a:t>
            </a:r>
          </a:p>
          <a:p>
            <a:pPr>
              <a:lnSpc>
                <a:spcPct val="90000"/>
              </a:lnSpc>
            </a:pPr>
            <a:r>
              <a:rPr lang="en-US" altLang="en-US">
                <a:cs typeface="Times New Roman" panose="02020603050405020304" pitchFamily="18" charset="0"/>
              </a:rPr>
              <a:t>Security may not be the only way to ‘get it right.’</a:t>
            </a:r>
          </a:p>
          <a:p>
            <a:pPr lvl="4">
              <a:lnSpc>
                <a:spcPct val="90000"/>
              </a:lnSpc>
            </a:pPr>
            <a:r>
              <a:rPr lang="en-US" altLang="en-US" sz="1800">
                <a:cs typeface="Times New Roman" panose="02020603050405020304" pitchFamily="18" charset="0"/>
              </a:rPr>
              <a:t>Crittenden (Dahra Jackson)</a:t>
            </a:r>
          </a:p>
        </p:txBody>
      </p:sp>
      <p:sp>
        <p:nvSpPr>
          <p:cNvPr id="6" name="Rectangle 2"/>
          <p:cNvSpPr txBox="1">
            <a:spLocks noChangeArrowheads="1"/>
          </p:cNvSpPr>
          <p:nvPr/>
        </p:nvSpPr>
        <p:spPr>
          <a:xfrm rot="19432534">
            <a:off x="4889439" y="4635781"/>
            <a:ext cx="4502511" cy="1252728"/>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pPr>
            <a:r>
              <a:rPr lang="en-US" altLang="en-US" dirty="0"/>
              <a:t>Age of menarche</a:t>
            </a:r>
          </a:p>
        </p:txBody>
      </p:sp>
    </p:spTree>
    <p:extLst>
      <p:ext uri="{BB962C8B-B14F-4D97-AF65-F5344CB8AC3E}">
        <p14:creationId xmlns:p14="http://schemas.microsoft.com/office/powerpoint/2010/main" val="15170550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152400"/>
            <a:ext cx="8458200" cy="1251062"/>
          </a:xfrm>
        </p:spPr>
        <p:txBody>
          <a:bodyPr>
            <a:normAutofit fontScale="90000"/>
          </a:bodyPr>
          <a:lstStyle/>
          <a:p>
            <a:r>
              <a:rPr lang="en-US" altLang="en-US" dirty="0"/>
              <a:t>Child disregard,</a:t>
            </a:r>
            <a:r>
              <a:rPr lang="en-US" altLang="en-US" dirty="0">
                <a:sym typeface="Wingdings" panose="05000000000000000000" pitchFamily="2" charset="2"/>
              </a:rPr>
              <a:t> parental power, child antisocial a</a:t>
            </a:r>
            <a:r>
              <a:rPr lang="en-US" altLang="en-US" dirty="0"/>
              <a:t>ssociated</a:t>
            </a:r>
          </a:p>
        </p:txBody>
      </p:sp>
      <p:pic>
        <p:nvPicPr>
          <p:cNvPr id="45059"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405" y="2209800"/>
            <a:ext cx="8992343" cy="3243707"/>
          </a:xfrm>
        </p:spPr>
      </p:pic>
      <p:sp>
        <p:nvSpPr>
          <p:cNvPr id="7" name="Rectangle 6"/>
          <p:cNvSpPr/>
          <p:nvPr/>
        </p:nvSpPr>
        <p:spPr>
          <a:xfrm>
            <a:off x="5867400" y="3787974"/>
            <a:ext cx="633375" cy="250626"/>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Times New Roman"/>
            </a:endParaRPr>
          </a:p>
        </p:txBody>
      </p:sp>
      <p:sp>
        <p:nvSpPr>
          <p:cNvPr id="6" name="Rectangle 5">
            <a:extLst>
              <a:ext uri="{FF2B5EF4-FFF2-40B4-BE49-F238E27FC236}">
                <a16:creationId xmlns:a16="http://schemas.microsoft.com/office/drawing/2014/main" id="{72632B34-DD8B-47E2-94BE-69FEABD904F3}"/>
              </a:ext>
            </a:extLst>
          </p:cNvPr>
          <p:cNvSpPr/>
          <p:nvPr/>
        </p:nvSpPr>
        <p:spPr>
          <a:xfrm>
            <a:off x="6995410" y="3971261"/>
            <a:ext cx="633375" cy="21027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Times New Roman"/>
            </a:endParaRPr>
          </a:p>
        </p:txBody>
      </p:sp>
      <p:sp>
        <p:nvSpPr>
          <p:cNvPr id="9" name="Rectangle 8">
            <a:extLst>
              <a:ext uri="{FF2B5EF4-FFF2-40B4-BE49-F238E27FC236}">
                <a16:creationId xmlns:a16="http://schemas.microsoft.com/office/drawing/2014/main" id="{595EF510-DE93-4734-BB83-2F3FA194A40C}"/>
              </a:ext>
            </a:extLst>
          </p:cNvPr>
          <p:cNvSpPr/>
          <p:nvPr/>
        </p:nvSpPr>
        <p:spPr>
          <a:xfrm>
            <a:off x="7036941" y="3810000"/>
            <a:ext cx="459145" cy="21027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Times New Roman"/>
            </a:endParaRPr>
          </a:p>
        </p:txBody>
      </p:sp>
    </p:spTree>
    <p:extLst>
      <p:ext uri="{BB962C8B-B14F-4D97-AF65-F5344CB8AC3E}">
        <p14:creationId xmlns:p14="http://schemas.microsoft.com/office/powerpoint/2010/main" val="36173920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52402" y="101865"/>
            <a:ext cx="8991598" cy="1252728"/>
          </a:xfrm>
        </p:spPr>
        <p:txBody>
          <a:bodyPr>
            <a:normAutofit fontScale="90000"/>
          </a:bodyPr>
          <a:lstStyle/>
          <a:p>
            <a:r>
              <a:rPr lang="en-US" altLang="en-US" dirty="0"/>
              <a:t>Child disregard </a:t>
            </a:r>
            <a:r>
              <a:rPr lang="en-US" altLang="en-US" dirty="0">
                <a:sym typeface="Wingdings" panose="05000000000000000000" pitchFamily="2" charset="2"/>
              </a:rPr>
              <a:t> parental power  child antisocial </a:t>
            </a:r>
            <a:r>
              <a:rPr lang="en-US" altLang="en-US" i="1" dirty="0">
                <a:sym typeface="Wingdings" panose="05000000000000000000" pitchFamily="2" charset="2"/>
              </a:rPr>
              <a:t>for </a:t>
            </a:r>
            <a:r>
              <a:rPr lang="en-US" altLang="en-US" dirty="0">
                <a:sym typeface="Wingdings" panose="05000000000000000000" pitchFamily="2" charset="2"/>
              </a:rPr>
              <a:t>low SCL</a:t>
            </a:r>
            <a:endParaRPr lang="en-US" altLang="en-US" dirty="0"/>
          </a:p>
        </p:txBody>
      </p:sp>
      <p:pic>
        <p:nvPicPr>
          <p:cNvPr id="4608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275072"/>
            <a:ext cx="8991599" cy="5402523"/>
          </a:xfrm>
        </p:spPr>
      </p:pic>
      <p:sp>
        <p:nvSpPr>
          <p:cNvPr id="6" name="Rectangle 5"/>
          <p:cNvSpPr/>
          <p:nvPr/>
        </p:nvSpPr>
        <p:spPr>
          <a:xfrm>
            <a:off x="5638800" y="3079692"/>
            <a:ext cx="935815" cy="349308"/>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Times New Roman"/>
            </a:endParaRPr>
          </a:p>
        </p:txBody>
      </p:sp>
      <p:sp>
        <p:nvSpPr>
          <p:cNvPr id="7" name="Rectangle 6"/>
          <p:cNvSpPr/>
          <p:nvPr/>
        </p:nvSpPr>
        <p:spPr>
          <a:xfrm>
            <a:off x="3352800" y="3429000"/>
            <a:ext cx="907997" cy="311005"/>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Times New Roman"/>
            </a:endParaRPr>
          </a:p>
        </p:txBody>
      </p:sp>
      <p:sp>
        <p:nvSpPr>
          <p:cNvPr id="8" name="Rectangle 7"/>
          <p:cNvSpPr/>
          <p:nvPr/>
        </p:nvSpPr>
        <p:spPr>
          <a:xfrm>
            <a:off x="2057400" y="2353146"/>
            <a:ext cx="935815" cy="349308"/>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Times New Roman"/>
            </a:endParaRPr>
          </a:p>
        </p:txBody>
      </p:sp>
      <p:sp>
        <p:nvSpPr>
          <p:cNvPr id="9" name="TextBox 8">
            <a:extLst>
              <a:ext uri="{FF2B5EF4-FFF2-40B4-BE49-F238E27FC236}">
                <a16:creationId xmlns:a16="http://schemas.microsoft.com/office/drawing/2014/main" id="{99856412-CA2A-468A-B13B-295BF1DC72D6}"/>
              </a:ext>
            </a:extLst>
          </p:cNvPr>
          <p:cNvSpPr txBox="1"/>
          <p:nvPr/>
        </p:nvSpPr>
        <p:spPr>
          <a:xfrm>
            <a:off x="4380690" y="4351795"/>
            <a:ext cx="4610910" cy="923330"/>
          </a:xfrm>
          <a:prstGeom prst="rect">
            <a:avLst/>
          </a:prstGeom>
          <a:noFill/>
        </p:spPr>
        <p:txBody>
          <a:bodyPr wrap="square">
            <a:spAutoFit/>
          </a:bodyPr>
          <a:lstStyle/>
          <a:p>
            <a:r>
              <a:rPr lang="en-US" dirty="0"/>
              <a:t>Children with high SCL may respond positively to subtle parental socialization before the pressure reaches a high level.</a:t>
            </a:r>
          </a:p>
        </p:txBody>
      </p:sp>
    </p:spTree>
    <p:extLst>
      <p:ext uri="{BB962C8B-B14F-4D97-AF65-F5344CB8AC3E}">
        <p14:creationId xmlns:p14="http://schemas.microsoft.com/office/powerpoint/2010/main" val="27661890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6477-2105-4F8E-B92F-ADBF73C93FFF}"/>
              </a:ext>
            </a:extLst>
          </p:cNvPr>
          <p:cNvSpPr>
            <a:spLocks noGrp="1"/>
          </p:cNvSpPr>
          <p:nvPr>
            <p:ph type="title"/>
          </p:nvPr>
        </p:nvSpPr>
        <p:spPr/>
        <p:txBody>
          <a:bodyPr/>
          <a:lstStyle/>
          <a:p>
            <a:r>
              <a:rPr lang="en-US" dirty="0"/>
              <a:t>Explanation</a:t>
            </a:r>
          </a:p>
        </p:txBody>
      </p:sp>
      <p:sp>
        <p:nvSpPr>
          <p:cNvPr id="3" name="Content Placeholder 2">
            <a:extLst>
              <a:ext uri="{FF2B5EF4-FFF2-40B4-BE49-F238E27FC236}">
                <a16:creationId xmlns:a16="http://schemas.microsoft.com/office/drawing/2014/main" id="{8DD7E34F-B1C9-4521-9B3F-E962C697715D}"/>
              </a:ext>
            </a:extLst>
          </p:cNvPr>
          <p:cNvSpPr>
            <a:spLocks noGrp="1"/>
          </p:cNvSpPr>
          <p:nvPr>
            <p:ph idx="1"/>
          </p:nvPr>
        </p:nvSpPr>
        <p:spPr/>
        <p:txBody>
          <a:bodyPr>
            <a:noAutofit/>
          </a:bodyPr>
          <a:lstStyle/>
          <a:p>
            <a:r>
              <a:rPr lang="en-US" dirty="0"/>
              <a:t>Early disregard for rules elicited increased parental power assertion, potentially due to those low-SCL children’s history of failing to respond to subtle, gentle punishment, and the increased power assertion resulted in future antisocial behavior.</a:t>
            </a:r>
          </a:p>
          <a:p>
            <a:r>
              <a:rPr lang="en-US" i="1" dirty="0"/>
              <a:t>Children with high SCL presumably respond positively to subtle parental socialization before the pressure reaches a high level.</a:t>
            </a:r>
          </a:p>
        </p:txBody>
      </p:sp>
    </p:spTree>
    <p:extLst>
      <p:ext uri="{BB962C8B-B14F-4D97-AF65-F5344CB8AC3E}">
        <p14:creationId xmlns:p14="http://schemas.microsoft.com/office/powerpoint/2010/main" val="15351795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normAutofit/>
          </a:bodyPr>
          <a:lstStyle/>
          <a:p>
            <a:pPr algn="ctr"/>
            <a:r>
              <a:rPr lang="en-US" sz="4000" dirty="0"/>
              <a:t>Parenting Styles</a:t>
            </a:r>
          </a:p>
        </p:txBody>
      </p:sp>
      <p:sp>
        <p:nvSpPr>
          <p:cNvPr id="558083" name="Rectangle 3"/>
          <p:cNvSpPr>
            <a:spLocks noGrp="1" noChangeArrowheads="1"/>
          </p:cNvSpPr>
          <p:nvPr>
            <p:ph idx="1"/>
          </p:nvPr>
        </p:nvSpPr>
        <p:spPr>
          <a:xfrm>
            <a:off x="457200" y="1646237"/>
            <a:ext cx="8229600" cy="4526280"/>
          </a:xfrm>
          <a:prstGeom prst="rect">
            <a:avLst/>
          </a:prstGeom>
        </p:spPr>
        <p:txBody>
          <a:bodyPr/>
          <a:lstStyle/>
          <a:p>
            <a:r>
              <a:rPr lang="en-US"/>
              <a:t>Baumrind’s Model of Parenting Styles</a:t>
            </a:r>
          </a:p>
        </p:txBody>
      </p:sp>
      <p:pic>
        <p:nvPicPr>
          <p:cNvPr id="558084" name="Picture 4" descr="baumrind"/>
          <p:cNvPicPr>
            <a:picLocks noChangeAspect="1" noChangeArrowheads="1"/>
          </p:cNvPicPr>
          <p:nvPr/>
        </p:nvPicPr>
        <p:blipFill>
          <a:blip r:embed="rId3" cstate="print"/>
          <a:srcRect/>
          <a:stretch>
            <a:fillRect/>
          </a:stretch>
        </p:blipFill>
        <p:spPr bwMode="auto">
          <a:xfrm>
            <a:off x="1676400" y="2590800"/>
            <a:ext cx="5715000" cy="2952750"/>
          </a:xfrm>
          <a:prstGeom prst="rect">
            <a:avLst/>
          </a:prstGeom>
          <a:noFill/>
        </p:spPr>
      </p:pic>
    </p:spTree>
    <p:extLst>
      <p:ext uri="{BB962C8B-B14F-4D97-AF65-F5344CB8AC3E}">
        <p14:creationId xmlns:p14="http://schemas.microsoft.com/office/powerpoint/2010/main" val="3890234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143000" y="4280638"/>
            <a:ext cx="6858000" cy="977162"/>
          </a:xfrm>
        </p:spPr>
        <p:txBody>
          <a:bodyPr/>
          <a:lstStyle/>
          <a:p>
            <a:endParaRPr lang="en-US" dirty="0"/>
          </a:p>
        </p:txBody>
      </p:sp>
      <p:grpSp>
        <p:nvGrpSpPr>
          <p:cNvPr id="7" name="Group 6"/>
          <p:cNvGrpSpPr/>
          <p:nvPr/>
        </p:nvGrpSpPr>
        <p:grpSpPr>
          <a:xfrm>
            <a:off x="96253" y="1530252"/>
            <a:ext cx="8971547" cy="2346587"/>
            <a:chOff x="96253" y="1530252"/>
            <a:chExt cx="8971547" cy="2346587"/>
          </a:xfrm>
        </p:grpSpPr>
        <p:pic>
          <p:nvPicPr>
            <p:cNvPr id="4" name="Picture 3"/>
            <p:cNvPicPr>
              <a:picLocks noChangeAspect="1"/>
            </p:cNvPicPr>
            <p:nvPr/>
          </p:nvPicPr>
          <p:blipFill>
            <a:blip r:embed="rId2"/>
            <a:stretch>
              <a:fillRect/>
            </a:stretch>
          </p:blipFill>
          <p:spPr>
            <a:xfrm>
              <a:off x="96253" y="1530252"/>
              <a:ext cx="8971547" cy="2346587"/>
            </a:xfrm>
            <a:prstGeom prst="rect">
              <a:avLst/>
            </a:prstGeom>
          </p:spPr>
        </p:pic>
        <p:sp>
          <p:nvSpPr>
            <p:cNvPr id="5" name="Rectangle 4"/>
            <p:cNvSpPr/>
            <p:nvPr/>
          </p:nvSpPr>
          <p:spPr>
            <a:xfrm>
              <a:off x="128910" y="2613568"/>
              <a:ext cx="5233736" cy="125918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8" name="Content Placeholder 2">
            <a:extLst>
              <a:ext uri="{FF2B5EF4-FFF2-40B4-BE49-F238E27FC236}">
                <a16:creationId xmlns:a16="http://schemas.microsoft.com/office/drawing/2014/main" id="{71493781-A76A-4CFC-AABF-BB03E62BD2DA}"/>
              </a:ext>
            </a:extLst>
          </p:cNvPr>
          <p:cNvSpPr txBox="1">
            <a:spLocks/>
          </p:cNvSpPr>
          <p:nvPr/>
        </p:nvSpPr>
        <p:spPr>
          <a:xfrm>
            <a:off x="457200" y="1775191"/>
            <a:ext cx="8229600" cy="4625609"/>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fontAlgn="auto">
              <a:spcAft>
                <a:spcPts val="0"/>
              </a:spcAft>
            </a:pPr>
            <a:r>
              <a:rPr lang="en-US"/>
              <a:t>American Academy of Pediatrics recommends against spanking as it may be “potentially deleterious to children”</a:t>
            </a:r>
          </a:p>
          <a:p>
            <a:pPr fontAlgn="auto">
              <a:spcAft>
                <a:spcPts val="0"/>
              </a:spcAft>
            </a:pPr>
            <a:endParaRPr lang="en-US" i="1" dirty="0"/>
          </a:p>
        </p:txBody>
      </p:sp>
    </p:spTree>
    <p:extLst>
      <p:ext uri="{BB962C8B-B14F-4D97-AF65-F5344CB8AC3E}">
        <p14:creationId xmlns:p14="http://schemas.microsoft.com/office/powerpoint/2010/main" val="24513382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Spanking=BAD</a:t>
            </a:r>
          </a:p>
        </p:txBody>
      </p:sp>
      <p:sp>
        <p:nvSpPr>
          <p:cNvPr id="3" name="Content Placeholder 2"/>
          <p:cNvSpPr>
            <a:spLocks noGrp="1"/>
          </p:cNvSpPr>
          <p:nvPr>
            <p:ph idx="1"/>
          </p:nvPr>
        </p:nvSpPr>
        <p:spPr/>
        <p:txBody>
          <a:bodyPr>
            <a:normAutofit/>
          </a:bodyPr>
          <a:lstStyle/>
          <a:p>
            <a:r>
              <a:rPr lang="en-US" dirty="0"/>
              <a:t>American Academy of Pediatrics recommends against spanking as it may be “potentially deleterious to children”</a:t>
            </a:r>
          </a:p>
          <a:p>
            <a:endParaRPr lang="en-US" i="1" dirty="0"/>
          </a:p>
        </p:txBody>
      </p:sp>
      <p:sp>
        <p:nvSpPr>
          <p:cNvPr id="4" name="TextBox 3"/>
          <p:cNvSpPr txBox="1"/>
          <p:nvPr/>
        </p:nvSpPr>
        <p:spPr>
          <a:xfrm>
            <a:off x="-6096" y="6513052"/>
            <a:ext cx="3818161" cy="338554"/>
          </a:xfrm>
          <a:prstGeom prst="rect">
            <a:avLst/>
          </a:prstGeom>
          <a:noFill/>
        </p:spPr>
        <p:txBody>
          <a:bodyPr wrap="none" rtlCol="0">
            <a:spAutoFit/>
          </a:bodyPr>
          <a:lstStyle/>
          <a:p>
            <a:r>
              <a:rPr lang="en-US" sz="1600" dirty="0">
                <a:solidFill>
                  <a:schemeClr val="tx1">
                    <a:lumMod val="50000"/>
                    <a:lumOff val="50000"/>
                  </a:schemeClr>
                </a:solidFill>
              </a:rPr>
              <a:t>Garcia; Shaffer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
        <p:nvSpPr>
          <p:cNvPr id="5" name="Rectangle 4"/>
          <p:cNvSpPr/>
          <p:nvPr/>
        </p:nvSpPr>
        <p:spPr>
          <a:xfrm>
            <a:off x="9448800" y="4191000"/>
            <a:ext cx="4572000" cy="1477328"/>
          </a:xfrm>
          <a:prstGeom prst="rect">
            <a:avLst/>
          </a:prstGeom>
        </p:spPr>
        <p:txBody>
          <a:bodyPr>
            <a:spAutoFit/>
          </a:bodyPr>
          <a:lstStyle/>
          <a:p>
            <a:r>
              <a:rPr lang="en-US" i="1" dirty="0" err="1"/>
              <a:t>Gershoff</a:t>
            </a:r>
            <a:r>
              <a:rPr lang="en-US" i="1" dirty="0"/>
              <a:t> 2002: Meta-analysis of 88 studies shows spanking related to 10/11 outcomes</a:t>
            </a:r>
          </a:p>
          <a:p>
            <a:pPr lvl="1"/>
            <a:r>
              <a:rPr lang="en-US" dirty="0"/>
              <a:t>New meta-analyses will be discussed in </a:t>
            </a:r>
            <a:r>
              <a:rPr lang="en-US" dirty="0" err="1"/>
              <a:t>Gershoff</a:t>
            </a:r>
            <a:r>
              <a:rPr lang="en-US" dirty="0"/>
              <a:t> &amp; Grogan-</a:t>
            </a:r>
            <a:r>
              <a:rPr lang="en-US" dirty="0" err="1"/>
              <a:t>Kaylor</a:t>
            </a:r>
            <a:r>
              <a:rPr lang="en-US" dirty="0"/>
              <a:t> (2016) article</a:t>
            </a:r>
          </a:p>
        </p:txBody>
      </p:sp>
    </p:spTree>
    <p:extLst>
      <p:ext uri="{BB962C8B-B14F-4D97-AF65-F5344CB8AC3E}">
        <p14:creationId xmlns:p14="http://schemas.microsoft.com/office/powerpoint/2010/main" val="1481088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Prior Research</a:t>
            </a:r>
          </a:p>
        </p:txBody>
      </p:sp>
      <p:sp>
        <p:nvSpPr>
          <p:cNvPr id="3" name="Content Placeholder 2"/>
          <p:cNvSpPr>
            <a:spLocks noGrp="1"/>
          </p:cNvSpPr>
          <p:nvPr>
            <p:ph idx="1"/>
          </p:nvPr>
        </p:nvSpPr>
        <p:spPr/>
        <p:txBody>
          <a:bodyPr/>
          <a:lstStyle/>
          <a:p>
            <a:pPr marL="514350" indent="-514350">
              <a:buFont typeface="+mj-lt"/>
              <a:buAutoNum type="arabicPeriod"/>
            </a:pPr>
            <a:r>
              <a:rPr lang="en-US" dirty="0"/>
              <a:t>Few longitudinal studies</a:t>
            </a:r>
          </a:p>
          <a:p>
            <a:pPr marL="514350" indent="-514350">
              <a:buFont typeface="+mj-lt"/>
              <a:buAutoNum type="arabicPeriod"/>
            </a:pPr>
            <a:r>
              <a:rPr lang="en-US" dirty="0"/>
              <a:t>Missing measures of stress &amp; SES</a:t>
            </a:r>
          </a:p>
          <a:p>
            <a:pPr marL="514350" indent="-514350">
              <a:buFont typeface="+mj-lt"/>
              <a:buAutoNum type="arabicPeriod"/>
            </a:pPr>
            <a:r>
              <a:rPr lang="en-US" dirty="0"/>
              <a:t>No study of paternal spanking</a:t>
            </a:r>
          </a:p>
          <a:p>
            <a:pPr marL="514350" indent="-514350">
              <a:buFont typeface="+mj-lt"/>
              <a:buAutoNum type="arabicPeriod"/>
            </a:pPr>
            <a:r>
              <a:rPr lang="en-US" dirty="0"/>
              <a:t>Little study of effects of spanking on children’s cognitive development</a:t>
            </a:r>
          </a:p>
          <a:p>
            <a:pPr marL="514350" indent="-514350">
              <a:buFont typeface="+mj-lt"/>
              <a:buAutoNum type="arabicPeriod"/>
            </a:pPr>
            <a:endParaRPr lang="en-US" dirty="0"/>
          </a:p>
        </p:txBody>
      </p:sp>
      <p:sp>
        <p:nvSpPr>
          <p:cNvPr id="4" name="TextBox 3"/>
          <p:cNvSpPr txBox="1"/>
          <p:nvPr/>
        </p:nvSpPr>
        <p:spPr>
          <a:xfrm>
            <a:off x="-6096" y="6513052"/>
            <a:ext cx="2840521" cy="338554"/>
          </a:xfrm>
          <a:prstGeom prst="rect">
            <a:avLst/>
          </a:prstGeom>
          <a:noFill/>
        </p:spPr>
        <p:txBody>
          <a:bodyPr wrap="none" rtlCol="0">
            <a:spAutoFit/>
          </a:bodyPr>
          <a:lstStyle/>
          <a:p>
            <a:r>
              <a:rPr lang="en-US" sz="1600" dirty="0">
                <a:solidFill>
                  <a:schemeClr val="tx1">
                    <a:lumMod val="50000"/>
                    <a:lumOff val="50000"/>
                  </a:schemeClr>
                </a:solidFill>
              </a:rPr>
              <a:t>Shaffer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Tree>
    <p:extLst>
      <p:ext uri="{BB962C8B-B14F-4D97-AF65-F5344CB8AC3E}">
        <p14:creationId xmlns:p14="http://schemas.microsoft.com/office/powerpoint/2010/main" val="120903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Sample</a:t>
            </a:r>
          </a:p>
        </p:txBody>
      </p:sp>
      <p:sp>
        <p:nvSpPr>
          <p:cNvPr id="3" name="Content Placeholder 2"/>
          <p:cNvSpPr>
            <a:spLocks noGrp="1"/>
          </p:cNvSpPr>
          <p:nvPr>
            <p:ph idx="1"/>
          </p:nvPr>
        </p:nvSpPr>
        <p:spPr/>
        <p:txBody>
          <a:bodyPr>
            <a:normAutofit fontScale="92500" lnSpcReduction="20000"/>
          </a:bodyPr>
          <a:lstStyle/>
          <a:p>
            <a:r>
              <a:rPr lang="en-US" dirty="0"/>
              <a:t>Fragile Families and Child Well-Being Study</a:t>
            </a:r>
          </a:p>
          <a:p>
            <a:pPr lvl="1"/>
            <a:r>
              <a:rPr lang="en-US" dirty="0"/>
              <a:t>~4200 children from 20 U.S. cities born between 1998 and 2000 in medium to large cities</a:t>
            </a:r>
          </a:p>
          <a:p>
            <a:endParaRPr lang="en-US" dirty="0"/>
          </a:p>
          <a:p>
            <a:r>
              <a:rPr lang="en-US" dirty="0"/>
              <a:t>1933 families for externalizing behavior analyses</a:t>
            </a:r>
          </a:p>
          <a:p>
            <a:r>
              <a:rPr lang="en-US" dirty="0"/>
              <a:t>1532 families for receptive vocabulary analyses</a:t>
            </a:r>
          </a:p>
          <a:p>
            <a:endParaRPr lang="en-US" dirty="0"/>
          </a:p>
          <a:p>
            <a:r>
              <a:rPr lang="en-US" dirty="0"/>
              <a:t>Included families: may have more resources and/or be more stable at baseline than excluded families</a:t>
            </a:r>
          </a:p>
          <a:p>
            <a:pPr lvl="1"/>
            <a:r>
              <a:rPr lang="en-US" dirty="0"/>
              <a:t>Remained a “disadvantaged urban sample”</a:t>
            </a:r>
          </a:p>
        </p:txBody>
      </p:sp>
      <p:sp>
        <p:nvSpPr>
          <p:cNvPr id="4" name="TextBox 3"/>
          <p:cNvSpPr txBox="1"/>
          <p:nvPr/>
        </p:nvSpPr>
        <p:spPr>
          <a:xfrm>
            <a:off x="-6096" y="6513052"/>
            <a:ext cx="3818161" cy="338554"/>
          </a:xfrm>
          <a:prstGeom prst="rect">
            <a:avLst/>
          </a:prstGeom>
          <a:noFill/>
        </p:spPr>
        <p:txBody>
          <a:bodyPr wrap="none" rtlCol="0">
            <a:spAutoFit/>
          </a:bodyPr>
          <a:lstStyle/>
          <a:p>
            <a:r>
              <a:rPr lang="en-US" sz="1600" dirty="0">
                <a:solidFill>
                  <a:schemeClr val="tx1">
                    <a:lumMod val="50000"/>
                    <a:lumOff val="50000"/>
                  </a:schemeClr>
                </a:solidFill>
              </a:rPr>
              <a:t>Garcia; Shaffer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Tree>
    <p:extLst>
      <p:ext uri="{BB962C8B-B14F-4D97-AF65-F5344CB8AC3E}">
        <p14:creationId xmlns:p14="http://schemas.microsoft.com/office/powerpoint/2010/main" val="5428488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Methods: Measures – Primary Predictor</a:t>
            </a:r>
          </a:p>
        </p:txBody>
      </p:sp>
      <p:sp>
        <p:nvSpPr>
          <p:cNvPr id="3" name="Content Placeholder 2"/>
          <p:cNvSpPr>
            <a:spLocks noGrp="1"/>
          </p:cNvSpPr>
          <p:nvPr>
            <p:ph idx="1"/>
          </p:nvPr>
        </p:nvSpPr>
        <p:spPr/>
        <p:txBody>
          <a:bodyPr/>
          <a:lstStyle/>
          <a:p>
            <a:r>
              <a:rPr lang="en-US" dirty="0"/>
              <a:t>Maternal &amp; Paternal Spanking</a:t>
            </a:r>
          </a:p>
          <a:p>
            <a:pPr lvl="1"/>
            <a:r>
              <a:rPr lang="en-US" dirty="0"/>
              <a:t>“</a:t>
            </a:r>
            <a:r>
              <a:rPr lang="en-US" i="1" dirty="0"/>
              <a:t>In the past month, have you spanked (child) because (she/he) was misbehaving or acting up?</a:t>
            </a:r>
            <a:r>
              <a:rPr lang="en-US" dirty="0"/>
              <a:t>”</a:t>
            </a:r>
          </a:p>
        </p:txBody>
      </p:sp>
      <p:graphicFrame>
        <p:nvGraphicFramePr>
          <p:cNvPr id="4" name="Diagram 3"/>
          <p:cNvGraphicFramePr/>
          <p:nvPr/>
        </p:nvGraphicFramePr>
        <p:xfrm>
          <a:off x="1160745" y="4428299"/>
          <a:ext cx="6096000" cy="1847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1162833" y="3465882"/>
          <a:ext cx="6096000" cy="18472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6096" y="6513052"/>
            <a:ext cx="2840521" cy="338554"/>
          </a:xfrm>
          <a:prstGeom prst="rect">
            <a:avLst/>
          </a:prstGeom>
          <a:noFill/>
        </p:spPr>
        <p:txBody>
          <a:bodyPr wrap="none" rtlCol="0">
            <a:spAutoFit/>
          </a:bodyPr>
          <a:lstStyle/>
          <a:p>
            <a:r>
              <a:rPr lang="en-US" sz="1600" dirty="0">
                <a:solidFill>
                  <a:schemeClr val="tx1">
                    <a:lumMod val="50000"/>
                    <a:lumOff val="50000"/>
                  </a:schemeClr>
                </a:solidFill>
              </a:rPr>
              <a:t>Shaffer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Tree>
    <p:extLst>
      <p:ext uri="{BB962C8B-B14F-4D97-AF65-F5344CB8AC3E}">
        <p14:creationId xmlns:p14="http://schemas.microsoft.com/office/powerpoint/2010/main" val="36682352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Measures – Outcomes</a:t>
            </a:r>
          </a:p>
        </p:txBody>
      </p:sp>
      <p:sp>
        <p:nvSpPr>
          <p:cNvPr id="3" name="Content Placeholder 2"/>
          <p:cNvSpPr>
            <a:spLocks noGrp="1"/>
          </p:cNvSpPr>
          <p:nvPr>
            <p:ph idx="1"/>
          </p:nvPr>
        </p:nvSpPr>
        <p:spPr/>
        <p:txBody>
          <a:bodyPr/>
          <a:lstStyle/>
          <a:p>
            <a:r>
              <a:rPr lang="en-US" dirty="0"/>
              <a:t>Child Externalizing Behavior</a:t>
            </a:r>
          </a:p>
          <a:p>
            <a:pPr lvl="1"/>
            <a:r>
              <a:rPr lang="en-US" dirty="0"/>
              <a:t>Age 9: Aggression &amp; Rule-Breaking subscales of CBCL</a:t>
            </a:r>
          </a:p>
          <a:p>
            <a:pPr lvl="1"/>
            <a:r>
              <a:rPr lang="en-US" i="1" dirty="0"/>
              <a:t>Age 3: Aggression &amp; Destructive subscales of CBCL (ctrl)</a:t>
            </a:r>
          </a:p>
          <a:p>
            <a:endParaRPr lang="en-US" dirty="0"/>
          </a:p>
          <a:p>
            <a:r>
              <a:rPr lang="en-US" dirty="0"/>
              <a:t>Child Receptive Vocabulary</a:t>
            </a:r>
          </a:p>
          <a:p>
            <a:pPr lvl="1"/>
            <a:r>
              <a:rPr lang="en-US" dirty="0"/>
              <a:t>Age 9: Peabody Picture Vocabulary Test (PPVT)</a:t>
            </a:r>
          </a:p>
          <a:p>
            <a:pPr lvl="1"/>
            <a:r>
              <a:rPr lang="en-US" i="1" dirty="0"/>
              <a:t>Age 3: PPVT (ctrl)</a:t>
            </a:r>
          </a:p>
          <a:p>
            <a:endParaRPr lang="en-US" dirty="0"/>
          </a:p>
        </p:txBody>
      </p:sp>
      <p:sp>
        <p:nvSpPr>
          <p:cNvPr id="4" name="TextBox 3"/>
          <p:cNvSpPr txBox="1"/>
          <p:nvPr/>
        </p:nvSpPr>
        <p:spPr>
          <a:xfrm>
            <a:off x="-6096" y="6513052"/>
            <a:ext cx="2840521" cy="338554"/>
          </a:xfrm>
          <a:prstGeom prst="rect">
            <a:avLst/>
          </a:prstGeom>
          <a:noFill/>
        </p:spPr>
        <p:txBody>
          <a:bodyPr wrap="none" rtlCol="0">
            <a:spAutoFit/>
          </a:bodyPr>
          <a:lstStyle/>
          <a:p>
            <a:r>
              <a:rPr lang="en-US" sz="1600" dirty="0">
                <a:solidFill>
                  <a:schemeClr val="tx1">
                    <a:lumMod val="50000"/>
                    <a:lumOff val="50000"/>
                  </a:schemeClr>
                </a:solidFill>
              </a:rPr>
              <a:t>Shaffer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Tree>
    <p:extLst>
      <p:ext uri="{BB962C8B-B14F-4D97-AF65-F5344CB8AC3E}">
        <p14:creationId xmlns:p14="http://schemas.microsoft.com/office/powerpoint/2010/main" val="265150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tLang="en-US"/>
              <a:t>Attachment-Maturation Model</a:t>
            </a:r>
          </a:p>
        </p:txBody>
      </p:sp>
      <p:sp>
        <p:nvSpPr>
          <p:cNvPr id="114691" name="Content Placeholder 2"/>
          <p:cNvSpPr>
            <a:spLocks noGrp="1"/>
          </p:cNvSpPr>
          <p:nvPr>
            <p:ph idx="1"/>
          </p:nvPr>
        </p:nvSpPr>
        <p:spPr>
          <a:xfrm>
            <a:off x="396910" y="1600200"/>
            <a:ext cx="3124200" cy="4572000"/>
          </a:xfrm>
        </p:spPr>
        <p:txBody>
          <a:bodyPr/>
          <a:lstStyle/>
          <a:p>
            <a:r>
              <a:rPr lang="en-US" altLang="en-US" sz="2800" dirty="0"/>
              <a:t>Early menarche: insecure over-represented?</a:t>
            </a:r>
          </a:p>
          <a:p>
            <a:r>
              <a:rPr lang="en-US" altLang="en-US" sz="2800" dirty="0"/>
              <a:t>Is insecurity a better fit to certain environments?</a:t>
            </a:r>
          </a:p>
          <a:p>
            <a:endParaRPr lang="en-US" altLang="en-US" dirty="0"/>
          </a:p>
        </p:txBody>
      </p:sp>
      <p:sp>
        <p:nvSpPr>
          <p:cNvPr id="1146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Mattson</a:t>
            </a:r>
          </a:p>
        </p:txBody>
      </p:sp>
      <p:sp>
        <p:nvSpPr>
          <p:cNvPr id="114693" name="Slide Number Placeholder 4"/>
          <p:cNvSpPr>
            <a:spLocks noGrp="1"/>
          </p:cNvSpPr>
          <p:nvPr>
            <p:ph type="sldNum" sz="quarter" idx="12"/>
          </p:nvPr>
        </p:nvSpPr>
        <p:spPr>
          <a:xfrm>
            <a:off x="6858000" y="61722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marL="0" lvl="1" algn="r">
              <a:spcBef>
                <a:spcPct val="0"/>
              </a:spcBef>
              <a:buClrTx/>
              <a:buSzTx/>
              <a:buFontTx/>
              <a:buNone/>
            </a:pPr>
            <a:r>
              <a:rPr lang="en-US" altLang="en-US" sz="1800"/>
              <a:t>controlled for mother’s age of menarche</a:t>
            </a:r>
          </a:p>
          <a:p>
            <a:pPr>
              <a:spcBef>
                <a:spcPct val="0"/>
              </a:spcBef>
              <a:buClrTx/>
              <a:buSzTx/>
              <a:buFontTx/>
              <a:buNone/>
            </a:pPr>
            <a:endParaRPr lang="en-US" altLang="en-US" sz="1400"/>
          </a:p>
        </p:txBody>
      </p:sp>
      <p:pic>
        <p:nvPicPr>
          <p:cNvPr id="114694" name="Picture 2"/>
          <p:cNvPicPr>
            <a:picLocks noChangeAspect="1" noChangeArrowheads="1"/>
          </p:cNvPicPr>
          <p:nvPr/>
        </p:nvPicPr>
        <p:blipFill>
          <a:blip r:embed="rId3">
            <a:extLst>
              <a:ext uri="{28A0092B-C50C-407E-A947-70E740481C1C}">
                <a14:useLocalDpi xmlns:a14="http://schemas.microsoft.com/office/drawing/2010/main" val="0"/>
              </a:ext>
            </a:extLst>
          </a:blip>
          <a:srcRect l="4263" r="2946"/>
          <a:stretch>
            <a:fillRect/>
          </a:stretch>
        </p:blipFill>
        <p:spPr bwMode="auto">
          <a:xfrm>
            <a:off x="3585437" y="1600200"/>
            <a:ext cx="5558563" cy="475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5" name="Oval 11"/>
          <p:cNvSpPr>
            <a:spLocks noChangeArrowheads="1"/>
          </p:cNvSpPr>
          <p:nvPr/>
        </p:nvSpPr>
        <p:spPr bwMode="auto">
          <a:xfrm>
            <a:off x="4114800" y="2224087"/>
            <a:ext cx="1219200" cy="17526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a:p>
        </p:txBody>
      </p:sp>
      <p:sp>
        <p:nvSpPr>
          <p:cNvPr id="8" name="Rectangle 7"/>
          <p:cNvSpPr/>
          <p:nvPr/>
        </p:nvSpPr>
        <p:spPr>
          <a:xfrm>
            <a:off x="274638" y="5895975"/>
            <a:ext cx="3310799" cy="400110"/>
          </a:xfrm>
          <a:prstGeom prst="rect">
            <a:avLst/>
          </a:prstGeom>
        </p:spPr>
        <p:txBody>
          <a:bodyPr wrap="square">
            <a:spAutoFit/>
          </a:bodyPr>
          <a:lstStyle/>
          <a:p>
            <a:pPr marL="342900" indent="-342900" algn="ctr">
              <a:spcBef>
                <a:spcPct val="20000"/>
              </a:spcBef>
              <a:buClr>
                <a:srgbClr val="B2B2B2"/>
              </a:buClr>
              <a:buSzPct val="75000"/>
              <a:defRPr/>
            </a:pPr>
            <a:r>
              <a:rPr lang="en-US" sz="2000" kern="0" dirty="0" err="1">
                <a:solidFill>
                  <a:srgbClr val="000000"/>
                </a:solidFill>
                <a:latin typeface="Times New Roman"/>
              </a:rPr>
              <a:t>Belsky</a:t>
            </a:r>
            <a:r>
              <a:rPr lang="en-US" sz="2000" kern="0" dirty="0">
                <a:solidFill>
                  <a:srgbClr val="000000"/>
                </a:solidFill>
                <a:latin typeface="Times New Roman"/>
              </a:rPr>
              <a:t>, </a:t>
            </a:r>
            <a:r>
              <a:rPr lang="en-US" sz="2000" kern="0" dirty="0" err="1">
                <a:solidFill>
                  <a:srgbClr val="000000"/>
                </a:solidFill>
                <a:latin typeface="Times New Roman"/>
              </a:rPr>
              <a:t>Houts</a:t>
            </a:r>
            <a:r>
              <a:rPr lang="en-US" sz="2000" kern="0" dirty="0">
                <a:solidFill>
                  <a:srgbClr val="000000"/>
                </a:solidFill>
                <a:latin typeface="Times New Roman"/>
              </a:rPr>
              <a:t>, &amp; </a:t>
            </a:r>
            <a:r>
              <a:rPr lang="en-US" sz="2000" kern="0" dirty="0" err="1">
                <a:solidFill>
                  <a:srgbClr val="000000"/>
                </a:solidFill>
                <a:latin typeface="Times New Roman"/>
              </a:rPr>
              <a:t>Fearon</a:t>
            </a:r>
            <a:r>
              <a:rPr lang="en-US" sz="2000" kern="0" dirty="0">
                <a:solidFill>
                  <a:srgbClr val="000000"/>
                </a:solidFill>
                <a:latin typeface="Times New Roman"/>
              </a:rPr>
              <a:t> 2010</a:t>
            </a:r>
          </a:p>
        </p:txBody>
      </p:sp>
    </p:spTree>
    <p:extLst>
      <p:ext uri="{BB962C8B-B14F-4D97-AF65-F5344CB8AC3E}">
        <p14:creationId xmlns:p14="http://schemas.microsoft.com/office/powerpoint/2010/main" val="8621795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Methods: Measures – Child and Family Control Variables</a:t>
            </a:r>
          </a:p>
        </p:txBody>
      </p:sp>
      <p:sp>
        <p:nvSpPr>
          <p:cNvPr id="5" name="Content Placeholder 4"/>
          <p:cNvSpPr>
            <a:spLocks noGrp="1"/>
          </p:cNvSpPr>
          <p:nvPr>
            <p:ph idx="1"/>
          </p:nvPr>
        </p:nvSpPr>
        <p:spPr/>
        <p:txBody>
          <a:bodyPr/>
          <a:lstStyle/>
          <a:p>
            <a:endParaRPr lang="en-US" dirty="0"/>
          </a:p>
        </p:txBody>
      </p:sp>
      <p:graphicFrame>
        <p:nvGraphicFramePr>
          <p:cNvPr id="4" name="Content Placeholder 4"/>
          <p:cNvGraphicFramePr>
            <a:graphicFrameLocks/>
          </p:cNvGraphicFramePr>
          <p:nvPr/>
        </p:nvGraphicFramePr>
        <p:xfrm>
          <a:off x="685800" y="1918567"/>
          <a:ext cx="7886700" cy="4724400"/>
        </p:xfrm>
        <a:graphic>
          <a:graphicData uri="http://schemas.openxmlformats.org/drawingml/2006/table">
            <a:tbl>
              <a:tblPr firstRow="1" bandRow="1">
                <a:tableStyleId>{5C22544A-7EE6-4342-B048-85BDC9FD1C3A}</a:tableStyleId>
              </a:tblPr>
              <a:tblGrid>
                <a:gridCol w="1826451">
                  <a:extLst>
                    <a:ext uri="{9D8B030D-6E8A-4147-A177-3AD203B41FA5}">
                      <a16:colId xmlns:a16="http://schemas.microsoft.com/office/drawing/2014/main" val="20000"/>
                    </a:ext>
                  </a:extLst>
                </a:gridCol>
                <a:gridCol w="6060249">
                  <a:extLst>
                    <a:ext uri="{9D8B030D-6E8A-4147-A177-3AD203B41FA5}">
                      <a16:colId xmlns:a16="http://schemas.microsoft.com/office/drawing/2014/main" val="20001"/>
                    </a:ext>
                  </a:extLst>
                </a:gridCol>
              </a:tblGrid>
              <a:tr h="380488">
                <a:tc>
                  <a:txBody>
                    <a:bodyPr/>
                    <a:lstStyle/>
                    <a:p>
                      <a:r>
                        <a:rPr lang="en-US" sz="2000" dirty="0"/>
                        <a:t>Category</a:t>
                      </a:r>
                    </a:p>
                  </a:txBody>
                  <a:tcPr/>
                </a:tc>
                <a:tc>
                  <a:txBody>
                    <a:bodyPr/>
                    <a:lstStyle/>
                    <a:p>
                      <a:r>
                        <a:rPr lang="en-US" sz="2000" dirty="0"/>
                        <a:t>Variable</a:t>
                      </a:r>
                    </a:p>
                  </a:txBody>
                  <a:tcPr/>
                </a:tc>
                <a:extLst>
                  <a:ext uri="{0D108BD9-81ED-4DB2-BD59-A6C34878D82A}">
                    <a16:rowId xmlns:a16="http://schemas.microsoft.com/office/drawing/2014/main" val="10000"/>
                  </a:ext>
                </a:extLst>
              </a:tr>
              <a:tr h="673171">
                <a:tc>
                  <a:txBody>
                    <a:bodyPr/>
                    <a:lstStyle/>
                    <a:p>
                      <a:r>
                        <a:rPr lang="en-US" sz="2000" dirty="0"/>
                        <a:t>Child</a:t>
                      </a:r>
                      <a:r>
                        <a:rPr lang="en-US" sz="2000" baseline="0" dirty="0"/>
                        <a:t> Risk Factors</a:t>
                      </a:r>
                      <a:endParaRPr lang="en-US" sz="2000" dirty="0"/>
                    </a:p>
                  </a:txBody>
                  <a:tcPr/>
                </a:tc>
                <a:tc>
                  <a:txBody>
                    <a:bodyPr/>
                    <a:lstStyle/>
                    <a:p>
                      <a:r>
                        <a:rPr lang="en-US" sz="2000" dirty="0"/>
                        <a:t>Gender;</a:t>
                      </a:r>
                      <a:r>
                        <a:rPr lang="en-US" sz="2000" baseline="0" dirty="0"/>
                        <a:t> age; low birth weight; if first born; infant temperament</a:t>
                      </a:r>
                      <a:endParaRPr lang="en-US" sz="2000" dirty="0"/>
                    </a:p>
                  </a:txBody>
                  <a:tcPr/>
                </a:tc>
                <a:extLst>
                  <a:ext uri="{0D108BD9-81ED-4DB2-BD59-A6C34878D82A}">
                    <a16:rowId xmlns:a16="http://schemas.microsoft.com/office/drawing/2014/main" val="10001"/>
                  </a:ext>
                </a:extLst>
              </a:tr>
              <a:tr h="1258537">
                <a:tc>
                  <a:txBody>
                    <a:bodyPr/>
                    <a:lstStyle/>
                    <a:p>
                      <a:r>
                        <a:rPr lang="en-US" sz="2000" dirty="0"/>
                        <a:t>Maternal and Family Characteristics</a:t>
                      </a:r>
                    </a:p>
                  </a:txBody>
                  <a:tcPr/>
                </a:tc>
                <a:tc>
                  <a:txBody>
                    <a:bodyPr/>
                    <a:lstStyle/>
                    <a:p>
                      <a:r>
                        <a:rPr lang="en-US" sz="2000" dirty="0"/>
                        <a:t>Maternal age; </a:t>
                      </a:r>
                      <a:r>
                        <a:rPr lang="en-US" sz="2000" baseline="0" dirty="0"/>
                        <a:t>marital structure; mother’s race/ethnicity; maternal education; household income; mother foreign-born; mother’s residence at age 15; maternal employment, number of adults and children in home</a:t>
                      </a:r>
                      <a:endParaRPr lang="en-US" sz="2000" dirty="0"/>
                    </a:p>
                  </a:txBody>
                  <a:tcPr/>
                </a:tc>
                <a:extLst>
                  <a:ext uri="{0D108BD9-81ED-4DB2-BD59-A6C34878D82A}">
                    <a16:rowId xmlns:a16="http://schemas.microsoft.com/office/drawing/2014/main" val="10002"/>
                  </a:ext>
                </a:extLst>
              </a:tr>
              <a:tr h="673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Prenatal</a:t>
                      </a:r>
                      <a:r>
                        <a:rPr lang="en-US" sz="2000" baseline="0" dirty="0"/>
                        <a:t> Risks</a:t>
                      </a:r>
                      <a:endParaRPr lang="en-US" sz="2000" dirty="0"/>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Late onset of prenatal care; risky health behavior;</a:t>
                      </a:r>
                      <a:r>
                        <a:rPr lang="en-US" sz="2000" baseline="0" dirty="0"/>
                        <a:t> IPV; birth father’s supportiveness</a:t>
                      </a:r>
                      <a:endParaRPr lang="en-US" sz="2000" dirty="0"/>
                    </a:p>
                  </a:txBody>
                  <a:tcPr/>
                </a:tc>
                <a:extLst>
                  <a:ext uri="{0D108BD9-81ED-4DB2-BD59-A6C34878D82A}">
                    <a16:rowId xmlns:a16="http://schemas.microsoft.com/office/drawing/2014/main" val="10003"/>
                  </a:ext>
                </a:extLst>
              </a:tr>
              <a:tr h="1281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Maternal Risk Factors</a:t>
                      </a:r>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Mother’s parenting stress; mother</a:t>
                      </a:r>
                      <a:r>
                        <a:rPr lang="en-US" sz="2000" baseline="0" dirty="0"/>
                        <a:t> depression or GAD dx; mother’s impulsivity; mother’s cognitive level; mother’s frequency of cognitively stimulating activities with child</a:t>
                      </a:r>
                      <a:endParaRPr lang="en-US" sz="2000" dirty="0"/>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6096" y="6513052"/>
            <a:ext cx="3169457" cy="338554"/>
          </a:xfrm>
          <a:prstGeom prst="rect">
            <a:avLst/>
          </a:prstGeom>
          <a:noFill/>
        </p:spPr>
        <p:txBody>
          <a:bodyPr wrap="none" rtlCol="0">
            <a:spAutoFit/>
          </a:bodyPr>
          <a:lstStyle/>
          <a:p>
            <a:r>
              <a:rPr lang="en-US" sz="1600" dirty="0">
                <a:solidFill>
                  <a:schemeClr val="tx1">
                    <a:lumMod val="50000"/>
                    <a:lumOff val="50000"/>
                  </a:schemeClr>
                </a:solidFill>
              </a:rPr>
              <a:t>Rumper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Tree>
    <p:extLst>
      <p:ext uri="{BB962C8B-B14F-4D97-AF65-F5344CB8AC3E}">
        <p14:creationId xmlns:p14="http://schemas.microsoft.com/office/powerpoint/2010/main" val="38612397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176" y="152184"/>
            <a:ext cx="7886700" cy="874950"/>
          </a:xfrm>
        </p:spPr>
        <p:txBody>
          <a:bodyPr>
            <a:normAutofit/>
          </a:bodyPr>
          <a:lstStyle/>
          <a:p>
            <a:r>
              <a:rPr lang="en-US" dirty="0"/>
              <a:t>Prevalence of Spanking</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18300892"/>
              </p:ext>
            </p:extLst>
          </p:nvPr>
        </p:nvGraphicFramePr>
        <p:xfrm>
          <a:off x="1999236" y="1527990"/>
          <a:ext cx="2402649" cy="30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p:cNvGraphicFramePr>
            <a:graphicFrameLocks/>
          </p:cNvGraphicFramePr>
          <p:nvPr/>
        </p:nvGraphicFramePr>
        <p:xfrm>
          <a:off x="5741386" y="1541123"/>
          <a:ext cx="2362985" cy="306766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13567" y="2705622"/>
            <a:ext cx="983795" cy="369332"/>
          </a:xfrm>
          <a:prstGeom prst="rect">
            <a:avLst/>
          </a:prstGeom>
          <a:noFill/>
        </p:spPr>
        <p:txBody>
          <a:bodyPr wrap="none" rtlCol="0">
            <a:spAutoFit/>
          </a:bodyPr>
          <a:lstStyle/>
          <a:p>
            <a:r>
              <a:rPr lang="en-US" dirty="0"/>
              <a:t>Mothers</a:t>
            </a:r>
          </a:p>
        </p:txBody>
      </p:sp>
      <p:sp>
        <p:nvSpPr>
          <p:cNvPr id="11" name="TextBox 10"/>
          <p:cNvSpPr txBox="1"/>
          <p:nvPr/>
        </p:nvSpPr>
        <p:spPr>
          <a:xfrm>
            <a:off x="513567" y="5438384"/>
            <a:ext cx="872868" cy="369332"/>
          </a:xfrm>
          <a:prstGeom prst="rect">
            <a:avLst/>
          </a:prstGeom>
          <a:noFill/>
        </p:spPr>
        <p:txBody>
          <a:bodyPr wrap="none" rtlCol="0">
            <a:spAutoFit/>
          </a:bodyPr>
          <a:lstStyle/>
          <a:p>
            <a:r>
              <a:rPr lang="en-US" dirty="0"/>
              <a:t>Fathers</a:t>
            </a:r>
          </a:p>
        </p:txBody>
      </p:sp>
      <p:graphicFrame>
        <p:nvGraphicFramePr>
          <p:cNvPr id="12" name="Content Placeholder 6"/>
          <p:cNvGraphicFramePr>
            <a:graphicFrameLocks/>
          </p:cNvGraphicFramePr>
          <p:nvPr/>
        </p:nvGraphicFramePr>
        <p:xfrm>
          <a:off x="2033653" y="3891420"/>
          <a:ext cx="2402649" cy="30939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6"/>
          <p:cNvGraphicFramePr>
            <a:graphicFrameLocks/>
          </p:cNvGraphicFramePr>
          <p:nvPr/>
        </p:nvGraphicFramePr>
        <p:xfrm>
          <a:off x="5730919" y="3891420"/>
          <a:ext cx="2402649" cy="3093928"/>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2845496" y="1129430"/>
            <a:ext cx="710131" cy="369332"/>
          </a:xfrm>
          <a:prstGeom prst="rect">
            <a:avLst/>
          </a:prstGeom>
          <a:noFill/>
        </p:spPr>
        <p:txBody>
          <a:bodyPr wrap="none" rtlCol="0">
            <a:spAutoFit/>
          </a:bodyPr>
          <a:lstStyle/>
          <a:p>
            <a:r>
              <a:rPr lang="en-US" dirty="0"/>
              <a:t>Age 3</a:t>
            </a:r>
          </a:p>
        </p:txBody>
      </p:sp>
      <p:sp>
        <p:nvSpPr>
          <p:cNvPr id="15" name="TextBox 14"/>
          <p:cNvSpPr txBox="1"/>
          <p:nvPr/>
        </p:nvSpPr>
        <p:spPr>
          <a:xfrm>
            <a:off x="6567814" y="1129430"/>
            <a:ext cx="710131" cy="369332"/>
          </a:xfrm>
          <a:prstGeom prst="rect">
            <a:avLst/>
          </a:prstGeom>
          <a:noFill/>
        </p:spPr>
        <p:txBody>
          <a:bodyPr wrap="none" rtlCol="0">
            <a:spAutoFit/>
          </a:bodyPr>
          <a:lstStyle/>
          <a:p>
            <a:r>
              <a:rPr lang="en-US" dirty="0"/>
              <a:t>Age 5</a:t>
            </a:r>
          </a:p>
        </p:txBody>
      </p:sp>
      <p:sp>
        <p:nvSpPr>
          <p:cNvPr id="16" name="TextBox 15"/>
          <p:cNvSpPr txBox="1"/>
          <p:nvPr/>
        </p:nvSpPr>
        <p:spPr>
          <a:xfrm>
            <a:off x="-6096" y="6513052"/>
            <a:ext cx="2840521" cy="338554"/>
          </a:xfrm>
          <a:prstGeom prst="rect">
            <a:avLst/>
          </a:prstGeom>
          <a:noFill/>
        </p:spPr>
        <p:txBody>
          <a:bodyPr wrap="none" rtlCol="0">
            <a:spAutoFit/>
          </a:bodyPr>
          <a:lstStyle/>
          <a:p>
            <a:r>
              <a:rPr lang="en-US" sz="1600" dirty="0">
                <a:solidFill>
                  <a:schemeClr val="tx1">
                    <a:lumMod val="50000"/>
                    <a:lumOff val="50000"/>
                  </a:schemeClr>
                </a:solidFill>
              </a:rPr>
              <a:t>Shaffer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
        <p:nvSpPr>
          <p:cNvPr id="4" name="TextBox 3"/>
          <p:cNvSpPr txBox="1"/>
          <p:nvPr/>
        </p:nvSpPr>
        <p:spPr>
          <a:xfrm>
            <a:off x="4245208" y="3720601"/>
            <a:ext cx="2133600" cy="923330"/>
          </a:xfrm>
          <a:prstGeom prst="rect">
            <a:avLst/>
          </a:prstGeom>
          <a:noFill/>
        </p:spPr>
        <p:txBody>
          <a:bodyPr wrap="square" rtlCol="0">
            <a:spAutoFit/>
          </a:bodyPr>
          <a:lstStyle/>
          <a:p>
            <a:pPr>
              <a:lnSpc>
                <a:spcPct val="150000"/>
              </a:lnSpc>
            </a:pPr>
            <a:r>
              <a:rPr lang="en-US" sz="1200" dirty="0"/>
              <a:t>Spanking child ≥2/week </a:t>
            </a:r>
          </a:p>
          <a:p>
            <a:pPr>
              <a:lnSpc>
                <a:spcPct val="150000"/>
              </a:lnSpc>
            </a:pPr>
            <a:r>
              <a:rPr lang="en-US" sz="1200" dirty="0"/>
              <a:t>Spanking child &lt;2/week</a:t>
            </a:r>
          </a:p>
          <a:p>
            <a:pPr>
              <a:lnSpc>
                <a:spcPct val="150000"/>
              </a:lnSpc>
            </a:pPr>
            <a:r>
              <a:rPr lang="en-US" sz="1200" dirty="0"/>
              <a:t>No Spanking</a:t>
            </a:r>
          </a:p>
        </p:txBody>
      </p:sp>
      <p:sp>
        <p:nvSpPr>
          <p:cNvPr id="5" name="Rectangle 4"/>
          <p:cNvSpPr/>
          <p:nvPr/>
        </p:nvSpPr>
        <p:spPr>
          <a:xfrm>
            <a:off x="4093981" y="3811044"/>
            <a:ext cx="151227" cy="16075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91893" y="4142467"/>
            <a:ext cx="151227" cy="16075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91893" y="4405673"/>
            <a:ext cx="151227" cy="16075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C1400B6-9283-4F86-8766-7F0BECCA7579}"/>
              </a:ext>
            </a:extLst>
          </p:cNvPr>
          <p:cNvGrpSpPr/>
          <p:nvPr/>
        </p:nvGrpSpPr>
        <p:grpSpPr>
          <a:xfrm>
            <a:off x="6477000" y="685800"/>
            <a:ext cx="2651050" cy="753194"/>
            <a:chOff x="96253" y="1530252"/>
            <a:chExt cx="8971547" cy="2346587"/>
          </a:xfrm>
        </p:grpSpPr>
        <p:pic>
          <p:nvPicPr>
            <p:cNvPr id="20" name="Picture 19">
              <a:extLst>
                <a:ext uri="{FF2B5EF4-FFF2-40B4-BE49-F238E27FC236}">
                  <a16:creationId xmlns:a16="http://schemas.microsoft.com/office/drawing/2014/main" id="{7BC2E9EA-1631-41F9-9EF6-005F4965FE1D}"/>
                </a:ext>
              </a:extLst>
            </p:cNvPr>
            <p:cNvPicPr>
              <a:picLocks noChangeAspect="1"/>
            </p:cNvPicPr>
            <p:nvPr/>
          </p:nvPicPr>
          <p:blipFill>
            <a:blip r:embed="rId7"/>
            <a:stretch>
              <a:fillRect/>
            </a:stretch>
          </p:blipFill>
          <p:spPr>
            <a:xfrm>
              <a:off x="96253" y="1530252"/>
              <a:ext cx="8971547" cy="2346587"/>
            </a:xfrm>
            <a:prstGeom prst="rect">
              <a:avLst/>
            </a:prstGeom>
          </p:spPr>
        </p:pic>
        <p:sp>
          <p:nvSpPr>
            <p:cNvPr id="21" name="Rectangle 20">
              <a:extLst>
                <a:ext uri="{FF2B5EF4-FFF2-40B4-BE49-F238E27FC236}">
                  <a16:creationId xmlns:a16="http://schemas.microsoft.com/office/drawing/2014/main" id="{526409F8-CB92-4187-9FA2-3D04ACDBA4AE}"/>
                </a:ext>
              </a:extLst>
            </p:cNvPr>
            <p:cNvSpPr/>
            <p:nvPr/>
          </p:nvSpPr>
          <p:spPr>
            <a:xfrm>
              <a:off x="128910" y="2613568"/>
              <a:ext cx="5233736" cy="125918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14189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3" grpId="0">
        <p:bldAsOne/>
      </p:bldGraphic>
      <p:bldP spid="15" grpId="0"/>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Spanking and Child Externalizing Problems</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0" y="2046113"/>
            <a:ext cx="9171102" cy="3578073"/>
          </a:xfrm>
          <a:prstGeom prst="rect">
            <a:avLst/>
          </a:prstGeom>
        </p:spPr>
      </p:pic>
      <p:sp>
        <p:nvSpPr>
          <p:cNvPr id="6" name="Rectangle 5"/>
          <p:cNvSpPr/>
          <p:nvPr/>
        </p:nvSpPr>
        <p:spPr>
          <a:xfrm>
            <a:off x="2492679" y="2304788"/>
            <a:ext cx="1603332" cy="2329841"/>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7797800" y="2304788"/>
            <a:ext cx="1373302" cy="2329841"/>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6096" y="6513052"/>
            <a:ext cx="2840521" cy="338554"/>
          </a:xfrm>
          <a:prstGeom prst="rect">
            <a:avLst/>
          </a:prstGeom>
          <a:noFill/>
        </p:spPr>
        <p:txBody>
          <a:bodyPr wrap="none" rtlCol="0">
            <a:spAutoFit/>
          </a:bodyPr>
          <a:lstStyle/>
          <a:p>
            <a:r>
              <a:rPr lang="en-US" sz="1600" dirty="0">
                <a:solidFill>
                  <a:schemeClr val="tx1">
                    <a:lumMod val="50000"/>
                    <a:lumOff val="50000"/>
                  </a:schemeClr>
                </a:solidFill>
              </a:rPr>
              <a:t>Shaffer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Tree>
    <p:extLst>
      <p:ext uri="{BB962C8B-B14F-4D97-AF65-F5344CB8AC3E}">
        <p14:creationId xmlns:p14="http://schemas.microsoft.com/office/powerpoint/2010/main" val="378653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05556E-6 2.96296E-6 L 0.39045 0.00023 " pathEditMode="relative" rAng="0" ptsTypes="AA">
                                      <p:cBhvr>
                                        <p:cTn id="10" dur="2000" fill="hold"/>
                                        <p:tgtEl>
                                          <p:spTgt spid="6"/>
                                        </p:tgtEl>
                                        <p:attrNameLst>
                                          <p:attrName>ppt_x</p:attrName>
                                          <p:attrName>ppt_y</p:attrName>
                                        </p:attrNameLst>
                                      </p:cBhvr>
                                      <p:rCtr x="19514"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2"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Spanking and Child Receptive Vocabulary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04" y="2046113"/>
            <a:ext cx="8874094" cy="3578073"/>
          </a:xfrm>
          <a:prstGeom prst="rect">
            <a:avLst/>
          </a:prstGeom>
        </p:spPr>
      </p:pic>
      <p:sp>
        <p:nvSpPr>
          <p:cNvPr id="6" name="Rectangle 5"/>
          <p:cNvSpPr/>
          <p:nvPr/>
        </p:nvSpPr>
        <p:spPr>
          <a:xfrm>
            <a:off x="2492679" y="2304788"/>
            <a:ext cx="1603332" cy="2329841"/>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7797800" y="2304788"/>
            <a:ext cx="1373302" cy="2329841"/>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p:cNvSpPr txBox="1"/>
          <p:nvPr/>
        </p:nvSpPr>
        <p:spPr>
          <a:xfrm>
            <a:off x="-6096" y="6513052"/>
            <a:ext cx="2840521" cy="338554"/>
          </a:xfrm>
          <a:prstGeom prst="rect">
            <a:avLst/>
          </a:prstGeom>
          <a:noFill/>
        </p:spPr>
        <p:txBody>
          <a:bodyPr wrap="none" rtlCol="0">
            <a:spAutoFit/>
          </a:bodyPr>
          <a:lstStyle/>
          <a:p>
            <a:r>
              <a:rPr lang="en-US" sz="1600" dirty="0">
                <a:solidFill>
                  <a:schemeClr val="tx1">
                    <a:lumMod val="50000"/>
                    <a:lumOff val="50000"/>
                  </a:schemeClr>
                </a:solidFill>
              </a:rPr>
              <a:t>Shaffer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Tree>
    <p:extLst>
      <p:ext uri="{BB962C8B-B14F-4D97-AF65-F5344CB8AC3E}">
        <p14:creationId xmlns:p14="http://schemas.microsoft.com/office/powerpoint/2010/main" val="162740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05556E-6 2.96296E-6 L 0.39045 0.00023 " pathEditMode="relative" rAng="0" ptsTypes="AA">
                                      <p:cBhvr>
                                        <p:cTn id="10" dur="2000" fill="hold"/>
                                        <p:tgtEl>
                                          <p:spTgt spid="6"/>
                                        </p:tgtEl>
                                        <p:attrNameLst>
                                          <p:attrName>ppt_x</p:attrName>
                                          <p:attrName>ppt_y</p:attrName>
                                        </p:attrNameLst>
                                      </p:cBhvr>
                                      <p:rCtr x="19514"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2"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lnSpcReduction="10000"/>
          </a:bodyPr>
          <a:lstStyle/>
          <a:p>
            <a:r>
              <a:rPr lang="en-US" dirty="0"/>
              <a:t>Maternal spanking at age 5 predicts children’s externalizing behavior at age 9 </a:t>
            </a:r>
          </a:p>
          <a:p>
            <a:pPr lvl="1"/>
            <a:r>
              <a:rPr lang="en-US" dirty="0"/>
              <a:t>Extensive control variables increases confidence in effect</a:t>
            </a:r>
          </a:p>
          <a:p>
            <a:endParaRPr lang="en-US" dirty="0"/>
          </a:p>
          <a:p>
            <a:r>
              <a:rPr lang="en-US" dirty="0"/>
              <a:t>High-frequency paternal spanking at age 5 affects children’s verbal capacity at age 9</a:t>
            </a:r>
          </a:p>
          <a:p>
            <a:endParaRPr lang="en-US" dirty="0"/>
          </a:p>
          <a:p>
            <a:r>
              <a:rPr lang="en-US" dirty="0"/>
              <a:t>Effects hold across genders and race/ethnicity</a:t>
            </a:r>
          </a:p>
        </p:txBody>
      </p:sp>
      <p:sp>
        <p:nvSpPr>
          <p:cNvPr id="6" name="TextBox 5"/>
          <p:cNvSpPr txBox="1"/>
          <p:nvPr/>
        </p:nvSpPr>
        <p:spPr>
          <a:xfrm>
            <a:off x="-6096" y="6513052"/>
            <a:ext cx="3111749" cy="338554"/>
          </a:xfrm>
          <a:prstGeom prst="rect">
            <a:avLst/>
          </a:prstGeom>
          <a:noFill/>
        </p:spPr>
        <p:txBody>
          <a:bodyPr wrap="none" rtlCol="0">
            <a:spAutoFit/>
          </a:bodyPr>
          <a:lstStyle/>
          <a:p>
            <a:r>
              <a:rPr lang="en-US" sz="1600" dirty="0">
                <a:solidFill>
                  <a:schemeClr val="tx1">
                    <a:lumMod val="50000"/>
                    <a:lumOff val="50000"/>
                  </a:schemeClr>
                </a:solidFill>
              </a:rPr>
              <a:t>Rumper|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Tree>
    <p:extLst>
      <p:ext uri="{BB962C8B-B14F-4D97-AF65-F5344CB8AC3E}">
        <p14:creationId xmlns:p14="http://schemas.microsoft.com/office/powerpoint/2010/main" val="240145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4" name="Content Placeholder 3"/>
          <p:cNvSpPr>
            <a:spLocks noGrp="1"/>
          </p:cNvSpPr>
          <p:nvPr>
            <p:ph sz="half" idx="2"/>
          </p:nvPr>
        </p:nvSpPr>
        <p:spPr>
          <a:xfrm>
            <a:off x="228600" y="1752600"/>
            <a:ext cx="8458200" cy="4556760"/>
          </a:xfrm>
        </p:spPr>
        <p:txBody>
          <a:bodyPr>
            <a:normAutofit/>
          </a:bodyPr>
          <a:lstStyle/>
          <a:p>
            <a:r>
              <a:rPr lang="en-US" sz="2800" dirty="0"/>
              <a:t>Are there any other variables that should have been included in this analysis?</a:t>
            </a:r>
          </a:p>
          <a:p>
            <a:pPr lvl="1"/>
            <a:r>
              <a:rPr lang="en-US" dirty="0"/>
              <a:t>Any that could have been left out?</a:t>
            </a:r>
          </a:p>
          <a:p>
            <a:r>
              <a:rPr lang="en-US" sz="2800" dirty="0"/>
              <a:t>Issues with conclusion about spanking</a:t>
            </a:r>
            <a:r>
              <a:rPr lang="en-US" sz="2800" dirty="0">
                <a:sym typeface="Wingdings" panose="05000000000000000000" pitchFamily="2" charset="2"/>
              </a:rPr>
              <a:t> verbal capacity?</a:t>
            </a:r>
          </a:p>
          <a:p>
            <a:pPr lvl="1"/>
            <a:r>
              <a:rPr lang="en-US" dirty="0">
                <a:sym typeface="Wingdings" panose="05000000000000000000" pitchFamily="2" charset="2"/>
              </a:rPr>
              <a:t>Are controls used sufficient to draw this conclusion?</a:t>
            </a:r>
          </a:p>
          <a:p>
            <a:r>
              <a:rPr lang="en-US" sz="2800" dirty="0">
                <a:sym typeface="Wingdings" panose="05000000000000000000" pitchFamily="2" charset="2"/>
              </a:rPr>
              <a:t>Differences between groups AKA null race/ethnicity interaction?</a:t>
            </a:r>
          </a:p>
          <a:p>
            <a:pPr lvl="1"/>
            <a:r>
              <a:rPr lang="en-US" dirty="0">
                <a:sym typeface="Wingdings" panose="05000000000000000000" pitchFamily="2" charset="2"/>
              </a:rPr>
              <a:t>Other possible moderating factors?</a:t>
            </a:r>
            <a:endParaRPr lang="en-US" dirty="0"/>
          </a:p>
        </p:txBody>
      </p:sp>
      <p:sp>
        <p:nvSpPr>
          <p:cNvPr id="7" name="TextBox 6"/>
          <p:cNvSpPr txBox="1"/>
          <p:nvPr/>
        </p:nvSpPr>
        <p:spPr>
          <a:xfrm>
            <a:off x="-6096" y="6513052"/>
            <a:ext cx="3044423" cy="338554"/>
          </a:xfrm>
          <a:prstGeom prst="rect">
            <a:avLst/>
          </a:prstGeom>
          <a:noFill/>
        </p:spPr>
        <p:txBody>
          <a:bodyPr wrap="none" rtlCol="0">
            <a:spAutoFit/>
          </a:bodyPr>
          <a:lstStyle/>
          <a:p>
            <a:r>
              <a:rPr lang="en-US" sz="1600" dirty="0">
                <a:solidFill>
                  <a:schemeClr val="tx1">
                    <a:lumMod val="50000"/>
                    <a:lumOff val="50000"/>
                  </a:schemeClr>
                </a:solidFill>
              </a:rPr>
              <a:t>Garcia | </a:t>
            </a:r>
            <a:r>
              <a:rPr lang="en-US" sz="1600" dirty="0" err="1">
                <a:solidFill>
                  <a:schemeClr val="tx1">
                    <a:lumMod val="50000"/>
                    <a:lumOff val="50000"/>
                  </a:schemeClr>
                </a:solidFill>
              </a:rPr>
              <a:t>MacKenzie</a:t>
            </a:r>
            <a:r>
              <a:rPr lang="en-US" sz="1600" dirty="0">
                <a:solidFill>
                  <a:schemeClr val="tx1">
                    <a:lumMod val="50000"/>
                    <a:lumOff val="50000"/>
                  </a:schemeClr>
                </a:solidFill>
              </a:rPr>
              <a:t> et al., 2013</a:t>
            </a:r>
          </a:p>
        </p:txBody>
      </p:sp>
    </p:spTree>
    <p:extLst>
      <p:ext uri="{BB962C8B-B14F-4D97-AF65-F5344CB8AC3E}">
        <p14:creationId xmlns:p14="http://schemas.microsoft.com/office/powerpoint/2010/main" val="19611080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387" y="5334000"/>
            <a:ext cx="8077200" cy="1673352"/>
          </a:xfrm>
        </p:spPr>
        <p:txBody>
          <a:bodyPr>
            <a:normAutofit/>
          </a:bodyPr>
          <a:lstStyle/>
          <a:p>
            <a:r>
              <a:rPr lang="en-US" sz="3000" dirty="0"/>
              <a:t>Sara Wigderson</a:t>
            </a:r>
            <a:br>
              <a:rPr lang="en-US" sz="3000" dirty="0"/>
            </a:br>
            <a:endParaRPr lang="en-US" sz="3000"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1828800"/>
            <a:ext cx="9300418" cy="1975526"/>
          </a:xfrm>
          <a:prstGeom prst="rect">
            <a:avLst/>
          </a:prstGeom>
        </p:spPr>
      </p:pic>
    </p:spTree>
    <p:extLst>
      <p:ext uri="{BB962C8B-B14F-4D97-AF65-F5344CB8AC3E}">
        <p14:creationId xmlns:p14="http://schemas.microsoft.com/office/powerpoint/2010/main" val="7006588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457200" y="1524000"/>
            <a:ext cx="8305800" cy="4876800"/>
          </a:xfrm>
        </p:spPr>
        <p:txBody>
          <a:bodyPr>
            <a:normAutofit fontScale="92500" lnSpcReduction="20000"/>
          </a:bodyPr>
          <a:lstStyle/>
          <a:p>
            <a:r>
              <a:rPr lang="en-US" sz="2800" dirty="0"/>
              <a:t>4 meta-analyses have been conducted recently with each coming to varied conclusions</a:t>
            </a:r>
          </a:p>
          <a:p>
            <a:pPr marL="118872" indent="0">
              <a:buNone/>
            </a:pPr>
            <a:endParaRPr lang="en-US" sz="2800" dirty="0"/>
          </a:p>
          <a:p>
            <a:r>
              <a:rPr lang="en-US" sz="2800" dirty="0"/>
              <a:t>Goals of this meta was to focus on two criticisms of previous </a:t>
            </a:r>
            <a:r>
              <a:rPr lang="en-US" sz="2800" dirty="0" err="1"/>
              <a:t>metas</a:t>
            </a:r>
            <a:r>
              <a:rPr lang="en-US" sz="2800" dirty="0"/>
              <a:t>:</a:t>
            </a:r>
          </a:p>
          <a:p>
            <a:pPr lvl="1"/>
            <a:r>
              <a:rPr lang="en-US" dirty="0"/>
              <a:t>1) Is </a:t>
            </a:r>
            <a:r>
              <a:rPr lang="en-US" b="1" dirty="0"/>
              <a:t>spanking</a:t>
            </a:r>
            <a:r>
              <a:rPr lang="en-US" dirty="0"/>
              <a:t> associated with negative outcomes, or is it </a:t>
            </a:r>
            <a:r>
              <a:rPr lang="en-US" b="1" dirty="0"/>
              <a:t>harsh or abusive methods </a:t>
            </a:r>
            <a:r>
              <a:rPr lang="en-US" dirty="0"/>
              <a:t>that impact children?</a:t>
            </a:r>
          </a:p>
          <a:p>
            <a:pPr lvl="1"/>
            <a:r>
              <a:rPr lang="en-US" dirty="0"/>
              <a:t>2) Are associations between spanking and adverse child outcomes only found in studies with </a:t>
            </a:r>
            <a:r>
              <a:rPr lang="en-US" b="1" dirty="0"/>
              <a:t>weak methods </a:t>
            </a:r>
            <a:r>
              <a:rPr lang="en-US" dirty="0"/>
              <a:t>(e.g., cross-sectional)? </a:t>
            </a:r>
          </a:p>
          <a:p>
            <a:pPr lvl="2"/>
            <a:endParaRPr lang="en-US" i="1" dirty="0"/>
          </a:p>
          <a:p>
            <a:r>
              <a:rPr lang="en-US" sz="2800" dirty="0"/>
              <a:t>For this meta, physical punishment = </a:t>
            </a:r>
            <a:r>
              <a:rPr lang="en-US" sz="2800" i="1" dirty="0" err="1"/>
              <a:t>noninjurious</a:t>
            </a:r>
            <a:r>
              <a:rPr lang="en-US" sz="2800" i="1" dirty="0"/>
              <a:t>, open-handed hitting with the intention of modifying child behavior </a:t>
            </a:r>
            <a:endParaRPr lang="en-US" sz="2800" dirty="0"/>
          </a:p>
          <a:p>
            <a:pPr lvl="1"/>
            <a:endParaRPr lang="en-US" dirty="0"/>
          </a:p>
        </p:txBody>
      </p:sp>
      <p:sp>
        <p:nvSpPr>
          <p:cNvPr id="4" name="TextBox 3"/>
          <p:cNvSpPr txBox="1"/>
          <p:nvPr/>
        </p:nvSpPr>
        <p:spPr>
          <a:xfrm>
            <a:off x="0" y="6519446"/>
            <a:ext cx="4228081" cy="338554"/>
          </a:xfrm>
          <a:prstGeom prst="rect">
            <a:avLst/>
          </a:prstGeom>
          <a:noFill/>
        </p:spPr>
        <p:txBody>
          <a:bodyPr wrap="none" rtlCol="0">
            <a:spAutoFit/>
          </a:bodyPr>
          <a:lstStyle/>
          <a:p>
            <a:r>
              <a:rPr lang="en-US" sz="1600" dirty="0">
                <a:solidFill>
                  <a:schemeClr val="tx1">
                    <a:lumMod val="50000"/>
                    <a:lumOff val="50000"/>
                  </a:schemeClr>
                </a:solidFill>
              </a:rPr>
              <a:t>Wigderson | </a:t>
            </a:r>
            <a:r>
              <a:rPr lang="en-US" sz="1600" dirty="0" err="1">
                <a:solidFill>
                  <a:schemeClr val="tx1">
                    <a:lumMod val="50000"/>
                    <a:lumOff val="50000"/>
                  </a:schemeClr>
                </a:solidFill>
              </a:rPr>
              <a:t>Gershoff</a:t>
            </a:r>
            <a:r>
              <a:rPr lang="en-US" sz="1600" dirty="0">
                <a:solidFill>
                  <a:schemeClr val="tx1">
                    <a:lumMod val="50000"/>
                    <a:lumOff val="50000"/>
                  </a:schemeClr>
                </a:solidFill>
              </a:rPr>
              <a:t> &amp; Grogan-</a:t>
            </a:r>
            <a:r>
              <a:rPr lang="en-US" sz="1600" dirty="0" err="1">
                <a:solidFill>
                  <a:schemeClr val="tx1">
                    <a:lumMod val="50000"/>
                    <a:lumOff val="50000"/>
                  </a:schemeClr>
                </a:solidFill>
              </a:rPr>
              <a:t>Kaylor</a:t>
            </a:r>
            <a:r>
              <a:rPr lang="en-US" sz="1600" dirty="0">
                <a:solidFill>
                  <a:schemeClr val="tx1">
                    <a:lumMod val="50000"/>
                    <a:lumOff val="50000"/>
                  </a:schemeClr>
                </a:solidFill>
              </a:rPr>
              <a:t>, 2016</a:t>
            </a:r>
          </a:p>
        </p:txBody>
      </p:sp>
    </p:spTree>
    <p:extLst>
      <p:ext uri="{BB962C8B-B14F-4D97-AF65-F5344CB8AC3E}">
        <p14:creationId xmlns:p14="http://schemas.microsoft.com/office/powerpoint/2010/main" val="13241076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normAutofit fontScale="85000" lnSpcReduction="10000"/>
          </a:bodyPr>
          <a:lstStyle/>
          <a:p>
            <a:r>
              <a:rPr lang="en-US" dirty="0"/>
              <a:t>75 studies met inclusion criteria</a:t>
            </a:r>
          </a:p>
          <a:p>
            <a:pPr lvl="1"/>
            <a:r>
              <a:rPr lang="en-US" dirty="0"/>
              <a:t>111 individual effect sizes representing over 160k children</a:t>
            </a:r>
          </a:p>
          <a:p>
            <a:endParaRPr lang="en-US" dirty="0"/>
          </a:p>
          <a:p>
            <a:r>
              <a:rPr lang="en-US" dirty="0"/>
              <a:t>7 variables coded for moderator analyses </a:t>
            </a:r>
          </a:p>
          <a:p>
            <a:pPr lvl="1"/>
            <a:r>
              <a:rPr lang="en-US" dirty="0"/>
              <a:t>1) study design </a:t>
            </a:r>
          </a:p>
          <a:p>
            <a:pPr lvl="1"/>
            <a:r>
              <a:rPr lang="en-US" dirty="0"/>
              <a:t>2) measure of spanking </a:t>
            </a:r>
          </a:p>
          <a:p>
            <a:pPr lvl="1"/>
            <a:r>
              <a:rPr lang="en-US" dirty="0"/>
              <a:t>3) index of spanking </a:t>
            </a:r>
          </a:p>
          <a:p>
            <a:pPr lvl="1"/>
            <a:r>
              <a:rPr lang="en-US" dirty="0"/>
              <a:t>4) independence of the raters </a:t>
            </a:r>
          </a:p>
          <a:p>
            <a:pPr lvl="1"/>
            <a:r>
              <a:rPr lang="en-US" dirty="0"/>
              <a:t>5) time period in which spanking was done</a:t>
            </a:r>
          </a:p>
          <a:p>
            <a:pPr lvl="1"/>
            <a:r>
              <a:rPr lang="en-US" dirty="0"/>
              <a:t>6) the country in which the study was conducted </a:t>
            </a:r>
          </a:p>
          <a:p>
            <a:pPr lvl="1"/>
            <a:r>
              <a:rPr lang="en-US" dirty="0"/>
              <a:t>7) child age at time of spanking</a:t>
            </a:r>
          </a:p>
        </p:txBody>
      </p:sp>
      <p:sp>
        <p:nvSpPr>
          <p:cNvPr id="4" name="TextBox 3"/>
          <p:cNvSpPr txBox="1"/>
          <p:nvPr/>
        </p:nvSpPr>
        <p:spPr>
          <a:xfrm>
            <a:off x="0" y="6519446"/>
            <a:ext cx="4228081" cy="338554"/>
          </a:xfrm>
          <a:prstGeom prst="rect">
            <a:avLst/>
          </a:prstGeom>
          <a:noFill/>
        </p:spPr>
        <p:txBody>
          <a:bodyPr wrap="none" rtlCol="0">
            <a:spAutoFit/>
          </a:bodyPr>
          <a:lstStyle/>
          <a:p>
            <a:r>
              <a:rPr lang="en-US" sz="1600" dirty="0">
                <a:solidFill>
                  <a:schemeClr val="tx1">
                    <a:lumMod val="50000"/>
                    <a:lumOff val="50000"/>
                  </a:schemeClr>
                </a:solidFill>
              </a:rPr>
              <a:t>Wigderson | </a:t>
            </a:r>
            <a:r>
              <a:rPr lang="en-US" sz="1600" dirty="0" err="1">
                <a:solidFill>
                  <a:schemeClr val="tx1">
                    <a:lumMod val="50000"/>
                    <a:lumOff val="50000"/>
                  </a:schemeClr>
                </a:solidFill>
              </a:rPr>
              <a:t>Gershoff</a:t>
            </a:r>
            <a:r>
              <a:rPr lang="en-US" sz="1600" dirty="0">
                <a:solidFill>
                  <a:schemeClr val="tx1">
                    <a:lumMod val="50000"/>
                    <a:lumOff val="50000"/>
                  </a:schemeClr>
                </a:solidFill>
              </a:rPr>
              <a:t> &amp; Grogan-</a:t>
            </a:r>
            <a:r>
              <a:rPr lang="en-US" sz="1600" dirty="0" err="1">
                <a:solidFill>
                  <a:schemeClr val="tx1">
                    <a:lumMod val="50000"/>
                    <a:lumOff val="50000"/>
                  </a:schemeClr>
                </a:solidFill>
              </a:rPr>
              <a:t>Kaylor</a:t>
            </a:r>
            <a:r>
              <a:rPr lang="en-US" sz="1600" dirty="0">
                <a:solidFill>
                  <a:schemeClr val="tx1">
                    <a:lumMod val="50000"/>
                    <a:lumOff val="50000"/>
                  </a:schemeClr>
                </a:solidFill>
              </a:rPr>
              <a:t>, 2016</a:t>
            </a:r>
          </a:p>
        </p:txBody>
      </p:sp>
    </p:spTree>
    <p:extLst>
      <p:ext uri="{BB962C8B-B14F-4D97-AF65-F5344CB8AC3E}">
        <p14:creationId xmlns:p14="http://schemas.microsoft.com/office/powerpoint/2010/main" val="36845650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457200" y="1524000"/>
            <a:ext cx="8458200" cy="5463809"/>
          </a:xfrm>
        </p:spPr>
        <p:txBody>
          <a:bodyPr>
            <a:normAutofit/>
          </a:bodyPr>
          <a:lstStyle/>
          <a:p>
            <a:r>
              <a:rPr lang="en-US" sz="3400" dirty="0"/>
              <a:t>Effect sizes were consistent</a:t>
            </a:r>
          </a:p>
          <a:p>
            <a:pPr lvl="1"/>
            <a:r>
              <a:rPr lang="en-US" sz="3400" dirty="0"/>
              <a:t>Out of 111 studies, 102 demonstrated 			detrimental child outcomes</a:t>
            </a:r>
          </a:p>
          <a:p>
            <a:pPr lvl="2"/>
            <a:r>
              <a:rPr lang="en-US" sz="2800" dirty="0"/>
              <a:t>78 of these were statistically significant</a:t>
            </a:r>
          </a:p>
          <a:p>
            <a:pPr lvl="2"/>
            <a:r>
              <a:rPr lang="en-US" sz="2800" dirty="0"/>
              <a:t>Only 1 beneficial outcome was significant</a:t>
            </a:r>
            <a:endParaRPr lang="en-US" dirty="0"/>
          </a:p>
          <a:p>
            <a:pPr lvl="2"/>
            <a:endParaRPr lang="en-US" dirty="0"/>
          </a:p>
        </p:txBody>
      </p:sp>
      <p:sp>
        <p:nvSpPr>
          <p:cNvPr id="4" name="TextBox 3"/>
          <p:cNvSpPr txBox="1"/>
          <p:nvPr/>
        </p:nvSpPr>
        <p:spPr>
          <a:xfrm>
            <a:off x="0" y="6519446"/>
            <a:ext cx="4228081" cy="338554"/>
          </a:xfrm>
          <a:prstGeom prst="rect">
            <a:avLst/>
          </a:prstGeom>
          <a:noFill/>
        </p:spPr>
        <p:txBody>
          <a:bodyPr wrap="none" rtlCol="0">
            <a:spAutoFit/>
          </a:bodyPr>
          <a:lstStyle/>
          <a:p>
            <a:r>
              <a:rPr lang="en-US" sz="1600" dirty="0">
                <a:solidFill>
                  <a:schemeClr val="tx1">
                    <a:lumMod val="50000"/>
                    <a:lumOff val="50000"/>
                  </a:schemeClr>
                </a:solidFill>
              </a:rPr>
              <a:t>Wigderson | </a:t>
            </a:r>
            <a:r>
              <a:rPr lang="en-US" sz="1600" dirty="0" err="1">
                <a:solidFill>
                  <a:schemeClr val="tx1">
                    <a:lumMod val="50000"/>
                    <a:lumOff val="50000"/>
                  </a:schemeClr>
                </a:solidFill>
              </a:rPr>
              <a:t>Gershoff</a:t>
            </a:r>
            <a:r>
              <a:rPr lang="en-US" sz="1600" dirty="0">
                <a:solidFill>
                  <a:schemeClr val="tx1">
                    <a:lumMod val="50000"/>
                    <a:lumOff val="50000"/>
                  </a:schemeClr>
                </a:solidFill>
              </a:rPr>
              <a:t> &amp; Grogan-</a:t>
            </a:r>
            <a:r>
              <a:rPr lang="en-US" sz="1600" dirty="0" err="1">
                <a:solidFill>
                  <a:schemeClr val="tx1">
                    <a:lumMod val="50000"/>
                    <a:lumOff val="50000"/>
                  </a:schemeClr>
                </a:solidFill>
              </a:rPr>
              <a:t>Kaylor</a:t>
            </a:r>
            <a:r>
              <a:rPr lang="en-US" sz="1600" dirty="0">
                <a:solidFill>
                  <a:schemeClr val="tx1">
                    <a:lumMod val="50000"/>
                    <a:lumOff val="50000"/>
                  </a:schemeClr>
                </a:solidFill>
              </a:rPr>
              <a:t>, 2016</a:t>
            </a:r>
          </a:p>
        </p:txBody>
      </p:sp>
      <p:sp>
        <p:nvSpPr>
          <p:cNvPr id="5" name="7-Point Star 4"/>
          <p:cNvSpPr/>
          <p:nvPr/>
        </p:nvSpPr>
        <p:spPr>
          <a:xfrm>
            <a:off x="6124222" y="4462046"/>
            <a:ext cx="2819400" cy="2057400"/>
          </a:xfrm>
          <a:prstGeom prst="star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99% of sig. outcomes were detrimental</a:t>
            </a:r>
          </a:p>
        </p:txBody>
      </p:sp>
    </p:spTree>
    <p:extLst>
      <p:ext uri="{BB962C8B-B14F-4D97-AF65-F5344CB8AC3E}">
        <p14:creationId xmlns:p14="http://schemas.microsoft.com/office/powerpoint/2010/main" val="9781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94" name="Google Shape;94;p19"/>
          <p:cNvSpPr txBox="1">
            <a:spLocks noGrp="1"/>
          </p:cNvSpPr>
          <p:nvPr>
            <p:ph type="ctrTitle"/>
          </p:nvPr>
        </p:nvSpPr>
        <p:spPr>
          <a:xfrm>
            <a:off x="442913" y="3875088"/>
            <a:ext cx="6291262" cy="1584325"/>
          </a:xfrm>
        </p:spPr>
        <p:txBody>
          <a:bodyPr>
            <a:noAutofit/>
          </a:bodyPr>
          <a:lstStyle/>
          <a:p>
            <a:pPr eaLnBrk="1" fontAlgn="auto" hangingPunct="1">
              <a:buClr>
                <a:srgbClr val="FFFFFF"/>
              </a:buClr>
              <a:buFont typeface="Montserrat"/>
              <a:buNone/>
              <a:defRPr/>
            </a:pPr>
            <a:r>
              <a:rPr lang="en" sz="4400" b="1" dirty="0">
                <a:solidFill>
                  <a:schemeClr val="tx1"/>
                </a:solidFill>
                <a:latin typeface="Calibri" panose="020F0502020204030204" pitchFamily="34" charset="0"/>
                <a:ea typeface="Montserrat"/>
                <a:cs typeface="Calibri" panose="020F0502020204030204" pitchFamily="34" charset="0"/>
                <a:sym typeface="Montserrat"/>
              </a:rPr>
              <a:t>Attachment in the Early Life Course: Meta-Analytic Evidence for its Role in Socioemotional Development</a:t>
            </a:r>
            <a:br>
              <a:rPr lang="en" sz="2800" b="1" dirty="0">
                <a:solidFill>
                  <a:schemeClr val="tx1"/>
                </a:solidFill>
                <a:latin typeface="Calibri" panose="020F0502020204030204" pitchFamily="34" charset="0"/>
                <a:ea typeface="Montserrat"/>
                <a:cs typeface="Calibri" panose="020F0502020204030204" pitchFamily="34" charset="0"/>
                <a:sym typeface="Montserrat"/>
              </a:rPr>
            </a:br>
            <a:r>
              <a:rPr lang="en" sz="2800" b="1" dirty="0">
                <a:solidFill>
                  <a:schemeClr val="tx1"/>
                </a:solidFill>
                <a:latin typeface="Calibri" panose="020F0502020204030204" pitchFamily="34" charset="0"/>
                <a:ea typeface="Montserrat"/>
                <a:cs typeface="Calibri" panose="020F0502020204030204" pitchFamily="34" charset="0"/>
                <a:sym typeface="Montserrat"/>
              </a:rPr>
              <a:t>Groh et al., (2017)</a:t>
            </a:r>
            <a:endParaRPr sz="4400" b="1" dirty="0">
              <a:solidFill>
                <a:schemeClr val="tx1"/>
              </a:solidFill>
              <a:latin typeface="Calibri" panose="020F0502020204030204" pitchFamily="34" charset="0"/>
              <a:ea typeface="Montserrat"/>
              <a:cs typeface="Calibri" panose="020F0502020204030204" pitchFamily="34" charset="0"/>
              <a:sym typeface="Montserrat"/>
            </a:endParaRPr>
          </a:p>
        </p:txBody>
      </p:sp>
      <p:sp>
        <p:nvSpPr>
          <p:cNvPr id="2" name="TextBox 1">
            <a:extLst>
              <a:ext uri="{FF2B5EF4-FFF2-40B4-BE49-F238E27FC236}">
                <a16:creationId xmlns:a16="http://schemas.microsoft.com/office/drawing/2014/main" id="{7673D171-5456-3049-AF63-C218E675B121}"/>
              </a:ext>
            </a:extLst>
          </p:cNvPr>
          <p:cNvSpPr txBox="1"/>
          <p:nvPr/>
        </p:nvSpPr>
        <p:spPr>
          <a:xfrm>
            <a:off x="6586538" y="6138863"/>
            <a:ext cx="2209800" cy="307975"/>
          </a:xfrm>
          <a:prstGeom prst="rect">
            <a:avLst/>
          </a:prstGeom>
          <a:noFill/>
        </p:spPr>
        <p:txBody>
          <a:bodyPr>
            <a:spAutoFit/>
          </a:bodyPr>
          <a:lstStyle/>
          <a:p>
            <a:pPr algn="r" eaLnBrk="1" fontAlgn="auto" hangingPunct="1">
              <a:spcBef>
                <a:spcPts val="0"/>
              </a:spcBef>
              <a:spcAft>
                <a:spcPts val="0"/>
              </a:spcAft>
              <a:buClr>
                <a:srgbClr val="000000"/>
              </a:buClr>
              <a:buFont typeface="Arial"/>
              <a:buNone/>
              <a:defRPr/>
            </a:pPr>
            <a:r>
              <a:rPr lang="en-US" sz="1400" kern="0" dirty="0" err="1">
                <a:solidFill>
                  <a:srgbClr val="FFFFFF"/>
                </a:solidFill>
                <a:latin typeface="Calibri" panose="020F0502020204030204" pitchFamily="34" charset="0"/>
                <a:cs typeface="Calibri" panose="020F0502020204030204" pitchFamily="34" charset="0"/>
                <a:sym typeface="Arial"/>
              </a:rPr>
              <a:t>Futterer</a:t>
            </a:r>
            <a:endParaRPr lang="en-US" sz="1400" kern="0" dirty="0">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256640464"/>
      </p:ext>
    </p:extLst>
  </p:cSld>
  <p:clrMapOvr>
    <a:overrideClrMapping bg1="lt1" tx1="dk1" bg2="lt2" tx2="dk2" accent1="accent1" accent2="accent2" accent3="accent3" accent4="accent4" accent5="accent5" accent6="accent6" hlink="hlink" folHlink="folHlink"/>
  </p:clrMapOvr>
  <p:transition>
    <p:fade thruBlk="1"/>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Spanking significantly adversely associated with 13/17 outcomes </a:t>
            </a:r>
          </a:p>
        </p:txBody>
      </p:sp>
      <p:sp>
        <p:nvSpPr>
          <p:cNvPr id="3" name="Content Placeholder 2"/>
          <p:cNvSpPr>
            <a:spLocks noGrp="1"/>
          </p:cNvSpPr>
          <p:nvPr>
            <p:ph idx="1"/>
          </p:nvPr>
        </p:nvSpPr>
        <p:spPr>
          <a:xfrm>
            <a:off x="457200" y="1524000"/>
            <a:ext cx="8458200" cy="5463809"/>
          </a:xfrm>
        </p:spPr>
        <p:txBody>
          <a:bodyPr>
            <a:normAutofit/>
          </a:bodyPr>
          <a:lstStyle/>
          <a:p>
            <a:pPr lvl="1"/>
            <a:r>
              <a:rPr lang="en-US" dirty="0"/>
              <a:t>Childhood:</a:t>
            </a:r>
          </a:p>
          <a:p>
            <a:pPr lvl="2"/>
            <a:r>
              <a:rPr lang="en-US" dirty="0"/>
              <a:t>low moral internalization, aggression, antisocial behavior, externalizing behavior problems, internalizing behavior problems, mental health problems, negative parent– child relationships, impaired cognitive ability, low self-esteem, and risk of physical abuse from parents</a:t>
            </a:r>
          </a:p>
          <a:p>
            <a:pPr lvl="1"/>
            <a:r>
              <a:rPr lang="en-US" dirty="0"/>
              <a:t>Adulthood:</a:t>
            </a:r>
          </a:p>
          <a:p>
            <a:pPr lvl="2"/>
            <a:r>
              <a:rPr lang="en-US" dirty="0"/>
              <a:t>adult antisocial behavior, adult mental health problems, and with positive attitudes about spanking</a:t>
            </a:r>
          </a:p>
        </p:txBody>
      </p:sp>
      <p:sp>
        <p:nvSpPr>
          <p:cNvPr id="4" name="TextBox 3"/>
          <p:cNvSpPr txBox="1"/>
          <p:nvPr/>
        </p:nvSpPr>
        <p:spPr>
          <a:xfrm>
            <a:off x="0" y="6519446"/>
            <a:ext cx="4228081" cy="338554"/>
          </a:xfrm>
          <a:prstGeom prst="rect">
            <a:avLst/>
          </a:prstGeom>
          <a:noFill/>
        </p:spPr>
        <p:txBody>
          <a:bodyPr wrap="none" rtlCol="0">
            <a:spAutoFit/>
          </a:bodyPr>
          <a:lstStyle/>
          <a:p>
            <a:r>
              <a:rPr lang="en-US" sz="1600" dirty="0">
                <a:solidFill>
                  <a:schemeClr val="tx1">
                    <a:lumMod val="50000"/>
                    <a:lumOff val="50000"/>
                  </a:schemeClr>
                </a:solidFill>
              </a:rPr>
              <a:t>Wigderson | </a:t>
            </a:r>
            <a:r>
              <a:rPr lang="en-US" sz="1600" dirty="0" err="1">
                <a:solidFill>
                  <a:schemeClr val="tx1">
                    <a:lumMod val="50000"/>
                    <a:lumOff val="50000"/>
                  </a:schemeClr>
                </a:solidFill>
              </a:rPr>
              <a:t>Gershoff</a:t>
            </a:r>
            <a:r>
              <a:rPr lang="en-US" sz="1600" dirty="0">
                <a:solidFill>
                  <a:schemeClr val="tx1">
                    <a:lumMod val="50000"/>
                    <a:lumOff val="50000"/>
                  </a:schemeClr>
                </a:solidFill>
              </a:rPr>
              <a:t> &amp; Grogan-</a:t>
            </a:r>
            <a:r>
              <a:rPr lang="en-US" sz="1600" dirty="0" err="1">
                <a:solidFill>
                  <a:schemeClr val="tx1">
                    <a:lumMod val="50000"/>
                    <a:lumOff val="50000"/>
                  </a:schemeClr>
                </a:solidFill>
              </a:rPr>
              <a:t>Kaylor</a:t>
            </a:r>
            <a:r>
              <a:rPr lang="en-US" sz="1600" dirty="0">
                <a:solidFill>
                  <a:schemeClr val="tx1">
                    <a:lumMod val="50000"/>
                    <a:lumOff val="50000"/>
                  </a:schemeClr>
                </a:solidFill>
              </a:rPr>
              <a:t>, 2016</a:t>
            </a:r>
          </a:p>
        </p:txBody>
      </p:sp>
    </p:spTree>
    <p:extLst>
      <p:ext uri="{BB962C8B-B14F-4D97-AF65-F5344CB8AC3E}">
        <p14:creationId xmlns:p14="http://schemas.microsoft.com/office/powerpoint/2010/main" val="41356362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Spanking outcome meta-analyses</a:t>
            </a:r>
          </a:p>
        </p:txBody>
      </p:sp>
      <p:sp>
        <p:nvSpPr>
          <p:cNvPr id="4" name="TextBox 3"/>
          <p:cNvSpPr txBox="1"/>
          <p:nvPr/>
        </p:nvSpPr>
        <p:spPr>
          <a:xfrm>
            <a:off x="0" y="6519446"/>
            <a:ext cx="4228081" cy="338554"/>
          </a:xfrm>
          <a:prstGeom prst="rect">
            <a:avLst/>
          </a:prstGeom>
          <a:noFill/>
        </p:spPr>
        <p:txBody>
          <a:bodyPr wrap="none" rtlCol="0">
            <a:spAutoFit/>
          </a:bodyPr>
          <a:lstStyle/>
          <a:p>
            <a:r>
              <a:rPr lang="en-US" sz="1600" dirty="0">
                <a:solidFill>
                  <a:schemeClr val="tx1">
                    <a:lumMod val="50000"/>
                    <a:lumOff val="50000"/>
                  </a:schemeClr>
                </a:solidFill>
              </a:rPr>
              <a:t>Wigderson | </a:t>
            </a:r>
            <a:r>
              <a:rPr lang="en-US" sz="1600" dirty="0" err="1">
                <a:solidFill>
                  <a:schemeClr val="tx1">
                    <a:lumMod val="50000"/>
                    <a:lumOff val="50000"/>
                  </a:schemeClr>
                </a:solidFill>
              </a:rPr>
              <a:t>Gershoff</a:t>
            </a:r>
            <a:r>
              <a:rPr lang="en-US" sz="1600" dirty="0">
                <a:solidFill>
                  <a:schemeClr val="tx1">
                    <a:lumMod val="50000"/>
                    <a:lumOff val="50000"/>
                  </a:schemeClr>
                </a:solidFill>
              </a:rPr>
              <a:t> &amp; Grogan-</a:t>
            </a:r>
            <a:r>
              <a:rPr lang="en-US" sz="1600" dirty="0" err="1">
                <a:solidFill>
                  <a:schemeClr val="tx1">
                    <a:lumMod val="50000"/>
                    <a:lumOff val="50000"/>
                  </a:schemeClr>
                </a:solidFill>
              </a:rPr>
              <a:t>Kaylor</a:t>
            </a:r>
            <a:r>
              <a:rPr lang="en-US" sz="1600" dirty="0">
                <a:solidFill>
                  <a:schemeClr val="tx1">
                    <a:lumMod val="50000"/>
                    <a:lumOff val="50000"/>
                  </a:schemeClr>
                </a:solidFill>
              </a:rPr>
              <a:t>, 2016</a:t>
            </a:r>
          </a:p>
        </p:txBody>
      </p:sp>
      <p:pic>
        <p:nvPicPr>
          <p:cNvPr id="7" name="Picture 6"/>
          <p:cNvPicPr>
            <a:picLocks noChangeAspect="1"/>
          </p:cNvPicPr>
          <p:nvPr/>
        </p:nvPicPr>
        <p:blipFill>
          <a:blip r:embed="rId3"/>
          <a:stretch>
            <a:fillRect/>
          </a:stretch>
        </p:blipFill>
        <p:spPr>
          <a:xfrm>
            <a:off x="61356" y="1600200"/>
            <a:ext cx="9006444" cy="4343400"/>
          </a:xfrm>
          <a:prstGeom prst="rect">
            <a:avLst/>
          </a:prstGeom>
        </p:spPr>
      </p:pic>
      <p:sp>
        <p:nvSpPr>
          <p:cNvPr id="9" name="Oval 8"/>
          <p:cNvSpPr/>
          <p:nvPr/>
        </p:nvSpPr>
        <p:spPr>
          <a:xfrm>
            <a:off x="6019799" y="9098281"/>
            <a:ext cx="267719" cy="198119"/>
          </a:xfrm>
          <a:prstGeom prst="ellipse">
            <a:avLst/>
          </a:prstGeom>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Oval 10"/>
          <p:cNvSpPr/>
          <p:nvPr/>
        </p:nvSpPr>
        <p:spPr>
          <a:xfrm>
            <a:off x="6019800" y="8458200"/>
            <a:ext cx="304800" cy="182881"/>
          </a:xfrm>
          <a:prstGeom prst="ellipse">
            <a:avLst/>
          </a:prstGeom>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Oval 11"/>
          <p:cNvSpPr/>
          <p:nvPr/>
        </p:nvSpPr>
        <p:spPr>
          <a:xfrm>
            <a:off x="6019799" y="7315200"/>
            <a:ext cx="304800" cy="182881"/>
          </a:xfrm>
          <a:prstGeom prst="ellipse">
            <a:avLst/>
          </a:prstGeom>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Oval 12"/>
          <p:cNvSpPr/>
          <p:nvPr/>
        </p:nvSpPr>
        <p:spPr>
          <a:xfrm>
            <a:off x="6019799" y="9723119"/>
            <a:ext cx="304800" cy="182881"/>
          </a:xfrm>
          <a:prstGeom prst="ellipse">
            <a:avLst/>
          </a:prstGeom>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2765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Spanking and physical abuse</a:t>
            </a:r>
          </a:p>
        </p:txBody>
      </p:sp>
      <p:sp>
        <p:nvSpPr>
          <p:cNvPr id="3" name="Content Placeholder 2"/>
          <p:cNvSpPr>
            <a:spLocks noGrp="1"/>
          </p:cNvSpPr>
          <p:nvPr>
            <p:ph idx="1"/>
          </p:nvPr>
        </p:nvSpPr>
        <p:spPr/>
        <p:txBody>
          <a:bodyPr/>
          <a:lstStyle/>
          <a:p>
            <a:r>
              <a:rPr lang="en-US" dirty="0"/>
              <a:t>7 studies (10 effect sizes) that examined both </a:t>
            </a:r>
            <a:r>
              <a:rPr lang="en-US" b="1" dirty="0"/>
              <a:t>spanking and physical abuse</a:t>
            </a:r>
          </a:p>
          <a:p>
            <a:pPr lvl="1"/>
            <a:r>
              <a:rPr lang="en-US" dirty="0"/>
              <a:t>In 3 cases, effect size for spanking was larger than physical abuse </a:t>
            </a:r>
          </a:p>
          <a:p>
            <a:pPr lvl="1"/>
            <a:endParaRPr lang="en-US" sz="1000" dirty="0"/>
          </a:p>
          <a:p>
            <a:pPr lvl="1"/>
            <a:r>
              <a:rPr lang="en-US" dirty="0"/>
              <a:t>Overall effect sizes for both demonstrated detrimental outcomes (physical abuse = .38, spanking = .25) </a:t>
            </a:r>
          </a:p>
          <a:p>
            <a:endParaRPr lang="en-US" b="1" dirty="0"/>
          </a:p>
          <a:p>
            <a:endParaRPr lang="en-US" b="1" dirty="0"/>
          </a:p>
        </p:txBody>
      </p:sp>
      <p:sp>
        <p:nvSpPr>
          <p:cNvPr id="4" name="TextBox 3"/>
          <p:cNvSpPr txBox="1"/>
          <p:nvPr/>
        </p:nvSpPr>
        <p:spPr>
          <a:xfrm>
            <a:off x="0" y="6519446"/>
            <a:ext cx="4228081" cy="338554"/>
          </a:xfrm>
          <a:prstGeom prst="rect">
            <a:avLst/>
          </a:prstGeom>
          <a:noFill/>
        </p:spPr>
        <p:txBody>
          <a:bodyPr wrap="none" rtlCol="0">
            <a:spAutoFit/>
          </a:bodyPr>
          <a:lstStyle/>
          <a:p>
            <a:r>
              <a:rPr lang="en-US" sz="1600" dirty="0">
                <a:solidFill>
                  <a:schemeClr val="tx1">
                    <a:lumMod val="50000"/>
                    <a:lumOff val="50000"/>
                  </a:schemeClr>
                </a:solidFill>
              </a:rPr>
              <a:t>Wigderson | </a:t>
            </a:r>
            <a:r>
              <a:rPr lang="en-US" sz="1600" dirty="0" err="1">
                <a:solidFill>
                  <a:schemeClr val="tx1">
                    <a:lumMod val="50000"/>
                    <a:lumOff val="50000"/>
                  </a:schemeClr>
                </a:solidFill>
              </a:rPr>
              <a:t>Gershoff</a:t>
            </a:r>
            <a:r>
              <a:rPr lang="en-US" sz="1600" dirty="0">
                <a:solidFill>
                  <a:schemeClr val="tx1">
                    <a:lumMod val="50000"/>
                    <a:lumOff val="50000"/>
                  </a:schemeClr>
                </a:solidFill>
              </a:rPr>
              <a:t> &amp; Grogan-</a:t>
            </a:r>
            <a:r>
              <a:rPr lang="en-US" sz="1600" dirty="0" err="1">
                <a:solidFill>
                  <a:schemeClr val="tx1">
                    <a:lumMod val="50000"/>
                    <a:lumOff val="50000"/>
                  </a:schemeClr>
                </a:solidFill>
              </a:rPr>
              <a:t>Kaylor</a:t>
            </a:r>
            <a:r>
              <a:rPr lang="en-US" sz="1600" dirty="0">
                <a:solidFill>
                  <a:schemeClr val="tx1">
                    <a:lumMod val="50000"/>
                    <a:lumOff val="50000"/>
                  </a:schemeClr>
                </a:solidFill>
              </a:rPr>
              <a:t>, 2016</a:t>
            </a:r>
          </a:p>
        </p:txBody>
      </p:sp>
    </p:spTree>
    <p:extLst>
      <p:ext uri="{BB962C8B-B14F-4D97-AF65-F5344CB8AC3E}">
        <p14:creationId xmlns:p14="http://schemas.microsoft.com/office/powerpoint/2010/main" val="17892872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211074"/>
            <a:ext cx="3667023" cy="1064356"/>
          </a:xfrm>
        </p:spPr>
        <p:txBody>
          <a:bodyPr/>
          <a:lstStyle/>
          <a:p>
            <a:r>
              <a:rPr lang="en-US" dirty="0"/>
              <a:t>Table 4</a:t>
            </a:r>
          </a:p>
        </p:txBody>
      </p:sp>
      <p:sp>
        <p:nvSpPr>
          <p:cNvPr id="3" name="Content Placeholder 2"/>
          <p:cNvSpPr>
            <a:spLocks noGrp="1"/>
          </p:cNvSpPr>
          <p:nvPr>
            <p:ph idx="1"/>
          </p:nvPr>
        </p:nvSpPr>
        <p:spPr>
          <a:xfrm>
            <a:off x="6048375" y="1463803"/>
            <a:ext cx="3095625" cy="5017544"/>
          </a:xfrm>
        </p:spPr>
        <p:txBody>
          <a:bodyPr>
            <a:normAutofit/>
          </a:bodyPr>
          <a:lstStyle/>
          <a:p>
            <a:r>
              <a:rPr lang="en-US" sz="2800" b="1" dirty="0"/>
              <a:t>None were significant</a:t>
            </a:r>
            <a:r>
              <a:rPr lang="en-US" sz="2800" dirty="0"/>
              <a:t>,</a:t>
            </a:r>
            <a:r>
              <a:rPr lang="en-US" sz="2800" b="1" dirty="0"/>
              <a:t> </a:t>
            </a:r>
            <a:r>
              <a:rPr lang="en-US" sz="2800" dirty="0"/>
              <a:t>indicating that effect sizes did not vary by study characteristics!</a:t>
            </a:r>
          </a:p>
        </p:txBody>
      </p:sp>
      <p:sp>
        <p:nvSpPr>
          <p:cNvPr id="4" name="TextBox 3"/>
          <p:cNvSpPr txBox="1"/>
          <p:nvPr/>
        </p:nvSpPr>
        <p:spPr>
          <a:xfrm>
            <a:off x="0" y="6519446"/>
            <a:ext cx="4228081" cy="338554"/>
          </a:xfrm>
          <a:prstGeom prst="rect">
            <a:avLst/>
          </a:prstGeom>
          <a:noFill/>
        </p:spPr>
        <p:txBody>
          <a:bodyPr wrap="none" rtlCol="0">
            <a:spAutoFit/>
          </a:bodyPr>
          <a:lstStyle/>
          <a:p>
            <a:r>
              <a:rPr lang="en-US" sz="1600" dirty="0">
                <a:solidFill>
                  <a:schemeClr val="tx1">
                    <a:lumMod val="50000"/>
                    <a:lumOff val="50000"/>
                  </a:schemeClr>
                </a:solidFill>
              </a:rPr>
              <a:t>Wigderson | </a:t>
            </a:r>
            <a:r>
              <a:rPr lang="en-US" sz="1600" dirty="0" err="1">
                <a:solidFill>
                  <a:schemeClr val="tx1">
                    <a:lumMod val="50000"/>
                    <a:lumOff val="50000"/>
                  </a:schemeClr>
                </a:solidFill>
              </a:rPr>
              <a:t>Gershoff</a:t>
            </a:r>
            <a:r>
              <a:rPr lang="en-US" sz="1600" dirty="0">
                <a:solidFill>
                  <a:schemeClr val="tx1">
                    <a:lumMod val="50000"/>
                    <a:lumOff val="50000"/>
                  </a:schemeClr>
                </a:solidFill>
              </a:rPr>
              <a:t> &amp; Grogan-</a:t>
            </a:r>
            <a:r>
              <a:rPr lang="en-US" sz="1600" dirty="0" err="1">
                <a:solidFill>
                  <a:schemeClr val="tx1">
                    <a:lumMod val="50000"/>
                    <a:lumOff val="50000"/>
                  </a:schemeClr>
                </a:solidFill>
              </a:rPr>
              <a:t>Kaylor</a:t>
            </a:r>
            <a:r>
              <a:rPr lang="en-US" sz="1600" dirty="0">
                <a:solidFill>
                  <a:schemeClr val="tx1">
                    <a:lumMod val="50000"/>
                    <a:lumOff val="50000"/>
                  </a:schemeClr>
                </a:solidFill>
              </a:rPr>
              <a:t>, 2016</a:t>
            </a:r>
          </a:p>
        </p:txBody>
      </p:sp>
      <p:pic>
        <p:nvPicPr>
          <p:cNvPr id="7" name="Picture 6"/>
          <p:cNvPicPr>
            <a:picLocks noChangeAspect="1"/>
          </p:cNvPicPr>
          <p:nvPr/>
        </p:nvPicPr>
        <p:blipFill>
          <a:blip r:embed="rId2"/>
          <a:stretch>
            <a:fillRect/>
          </a:stretch>
        </p:blipFill>
        <p:spPr>
          <a:xfrm>
            <a:off x="19050" y="211074"/>
            <a:ext cx="6181827" cy="6080375"/>
          </a:xfrm>
          <a:prstGeom prst="rect">
            <a:avLst/>
          </a:prstGeom>
        </p:spPr>
      </p:pic>
    </p:spTree>
    <p:extLst>
      <p:ext uri="{BB962C8B-B14F-4D97-AF65-F5344CB8AC3E}">
        <p14:creationId xmlns:p14="http://schemas.microsoft.com/office/powerpoint/2010/main" val="304737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457200" y="1524001"/>
            <a:ext cx="8458200" cy="4876800"/>
          </a:xfrm>
        </p:spPr>
        <p:txBody>
          <a:bodyPr>
            <a:normAutofit/>
          </a:bodyPr>
          <a:lstStyle/>
          <a:p>
            <a:r>
              <a:rPr lang="en-US" b="1" dirty="0"/>
              <a:t>Thoughts on moderator analyses?</a:t>
            </a:r>
          </a:p>
          <a:p>
            <a:pPr lvl="1"/>
            <a:r>
              <a:rPr lang="en-US" dirty="0"/>
              <a:t>What does it mean for the field that longitudinal and cross-sectional studies did not produce different effect sizes? </a:t>
            </a:r>
          </a:p>
          <a:p>
            <a:pPr lvl="1"/>
            <a:endParaRPr lang="en-US" sz="1000" dirty="0"/>
          </a:p>
          <a:p>
            <a:r>
              <a:rPr lang="en-US" b="1" dirty="0"/>
              <a:t>Weaknesses of the article:</a:t>
            </a:r>
          </a:p>
          <a:p>
            <a:pPr lvl="1"/>
            <a:r>
              <a:rPr lang="en-US" dirty="0"/>
              <a:t>Were they overly selective in their inclusion criteria? </a:t>
            </a:r>
          </a:p>
          <a:p>
            <a:pPr lvl="1"/>
            <a:r>
              <a:rPr lang="en-US" dirty="0"/>
              <a:t>Publication bias?</a:t>
            </a:r>
          </a:p>
          <a:p>
            <a:pPr lvl="1"/>
            <a:endParaRPr lang="en-US" sz="1000" dirty="0"/>
          </a:p>
          <a:p>
            <a:r>
              <a:rPr lang="en-US" b="1" dirty="0"/>
              <a:t>What steps can be taken to inform parents and the public of these results?</a:t>
            </a:r>
          </a:p>
        </p:txBody>
      </p:sp>
      <p:sp>
        <p:nvSpPr>
          <p:cNvPr id="4" name="TextBox 3"/>
          <p:cNvSpPr txBox="1"/>
          <p:nvPr/>
        </p:nvSpPr>
        <p:spPr>
          <a:xfrm>
            <a:off x="0" y="6519446"/>
            <a:ext cx="4228081" cy="338554"/>
          </a:xfrm>
          <a:prstGeom prst="rect">
            <a:avLst/>
          </a:prstGeom>
          <a:noFill/>
        </p:spPr>
        <p:txBody>
          <a:bodyPr wrap="none" rtlCol="0">
            <a:spAutoFit/>
          </a:bodyPr>
          <a:lstStyle/>
          <a:p>
            <a:r>
              <a:rPr lang="en-US" sz="1600" dirty="0">
                <a:solidFill>
                  <a:schemeClr val="tx1">
                    <a:lumMod val="50000"/>
                    <a:lumOff val="50000"/>
                  </a:schemeClr>
                </a:solidFill>
              </a:rPr>
              <a:t>Wigderson | </a:t>
            </a:r>
            <a:r>
              <a:rPr lang="en-US" sz="1600" dirty="0" err="1">
                <a:solidFill>
                  <a:schemeClr val="tx1">
                    <a:lumMod val="50000"/>
                    <a:lumOff val="50000"/>
                  </a:schemeClr>
                </a:solidFill>
              </a:rPr>
              <a:t>Gershoff</a:t>
            </a:r>
            <a:r>
              <a:rPr lang="en-US" sz="1600" dirty="0">
                <a:solidFill>
                  <a:schemeClr val="tx1">
                    <a:lumMod val="50000"/>
                    <a:lumOff val="50000"/>
                  </a:schemeClr>
                </a:solidFill>
              </a:rPr>
              <a:t> &amp; Grogan-</a:t>
            </a:r>
            <a:r>
              <a:rPr lang="en-US" sz="1600" dirty="0" err="1">
                <a:solidFill>
                  <a:schemeClr val="tx1">
                    <a:lumMod val="50000"/>
                    <a:lumOff val="50000"/>
                  </a:schemeClr>
                </a:solidFill>
              </a:rPr>
              <a:t>Kaylor</a:t>
            </a:r>
            <a:r>
              <a:rPr lang="en-US" sz="1600" dirty="0">
                <a:solidFill>
                  <a:schemeClr val="tx1">
                    <a:lumMod val="50000"/>
                    <a:lumOff val="50000"/>
                  </a:schemeClr>
                </a:solidFill>
              </a:rPr>
              <a:t>, 2016</a:t>
            </a:r>
          </a:p>
        </p:txBody>
      </p:sp>
    </p:spTree>
    <p:extLst>
      <p:ext uri="{BB962C8B-B14F-4D97-AF65-F5344CB8AC3E}">
        <p14:creationId xmlns:p14="http://schemas.microsoft.com/office/powerpoint/2010/main" val="30446190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normAutofit/>
          </a:bodyPr>
          <a:lstStyle/>
          <a:p>
            <a:pPr algn="ctr"/>
            <a:r>
              <a:rPr lang="en-US" sz="4000" dirty="0"/>
              <a:t>Huston &amp; Aronson (2005) </a:t>
            </a:r>
          </a:p>
        </p:txBody>
      </p:sp>
      <p:sp>
        <p:nvSpPr>
          <p:cNvPr id="595971" name="Rectangle 3"/>
          <p:cNvSpPr>
            <a:spLocks noGrp="1" noChangeArrowheads="1"/>
          </p:cNvSpPr>
          <p:nvPr>
            <p:ph idx="1"/>
          </p:nvPr>
        </p:nvSpPr>
        <p:spPr>
          <a:xfrm>
            <a:off x="457200" y="1646237"/>
            <a:ext cx="8229600" cy="4526280"/>
          </a:xfrm>
          <a:prstGeom prst="rect">
            <a:avLst/>
          </a:prstGeom>
        </p:spPr>
        <p:txBody>
          <a:bodyPr>
            <a:normAutofit fontScale="85000" lnSpcReduction="10000"/>
          </a:bodyPr>
          <a:lstStyle/>
          <a:p>
            <a:r>
              <a:rPr lang="en-US" dirty="0"/>
              <a:t>Associations between mothers’ time in employment and mother-child relationship &amp; child development outcomes</a:t>
            </a:r>
          </a:p>
          <a:p>
            <a:endParaRPr lang="en-US" dirty="0"/>
          </a:p>
          <a:p>
            <a:r>
              <a:rPr lang="en-US" dirty="0"/>
              <a:t>Problems with time in out-of-home care as proxy for time with mother?</a:t>
            </a:r>
          </a:p>
          <a:p>
            <a:endParaRPr lang="en-US" dirty="0"/>
          </a:p>
          <a:p>
            <a:r>
              <a:rPr lang="en-US" dirty="0"/>
              <a:t>“Employed women apparently compensate for their absence by spending more time with their children during </a:t>
            </a:r>
            <a:r>
              <a:rPr lang="en-US" dirty="0" err="1"/>
              <a:t>nonwork</a:t>
            </a:r>
            <a:r>
              <a:rPr lang="en-US" dirty="0"/>
              <a:t> hours </a:t>
            </a:r>
          </a:p>
          <a:p>
            <a:pPr lvl="1"/>
            <a:r>
              <a:rPr lang="en-US" sz="2400" dirty="0"/>
              <a:t>(</a:t>
            </a:r>
            <a:r>
              <a:rPr lang="en-US" sz="2400" dirty="0" err="1"/>
              <a:t>Easterbrooks</a:t>
            </a:r>
            <a:r>
              <a:rPr lang="en-US" sz="2400" dirty="0"/>
              <a:t> &amp; Goldberg, 1985; Hill &amp; Stafford, 1985; Nock &amp; Kingston, 1988; </a:t>
            </a:r>
            <a:r>
              <a:rPr lang="en-US" sz="2400" dirty="0" err="1"/>
              <a:t>Zaslow</a:t>
            </a:r>
            <a:r>
              <a:rPr lang="en-US" sz="2400" dirty="0"/>
              <a:t>, Pederson, </a:t>
            </a:r>
            <a:r>
              <a:rPr lang="en-US" sz="2400" dirty="0" err="1"/>
              <a:t>Suwalsky</a:t>
            </a:r>
            <a:r>
              <a:rPr lang="en-US" sz="2400" dirty="0"/>
              <a:t>, Cain &amp; </a:t>
            </a:r>
            <a:r>
              <a:rPr lang="en-US" sz="2400" dirty="0" err="1"/>
              <a:t>Fivel</a:t>
            </a:r>
            <a:r>
              <a:rPr lang="en-US" sz="2400" dirty="0"/>
              <a:t>, 1985).”</a:t>
            </a:r>
          </a:p>
        </p:txBody>
      </p:sp>
    </p:spTree>
    <p:extLst>
      <p:ext uri="{BB962C8B-B14F-4D97-AF65-F5344CB8AC3E}">
        <p14:creationId xmlns:p14="http://schemas.microsoft.com/office/powerpoint/2010/main" val="1974980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normAutofit/>
          </a:bodyPr>
          <a:lstStyle/>
          <a:p>
            <a:pPr algn="ctr"/>
            <a:r>
              <a:rPr lang="en-US" sz="3600" dirty="0"/>
              <a:t>Greater infant time (but not proportion social) for </a:t>
            </a:r>
            <a:r>
              <a:rPr lang="en-US" sz="3600" dirty="0" err="1"/>
              <a:t>nonemployed</a:t>
            </a:r>
            <a:r>
              <a:rPr lang="en-US" sz="3600" dirty="0"/>
              <a:t>)</a:t>
            </a:r>
            <a:endParaRPr lang="en-US" sz="4000" dirty="0"/>
          </a:p>
        </p:txBody>
      </p:sp>
      <p:sp>
        <p:nvSpPr>
          <p:cNvPr id="602115" name="Rectangle 3"/>
          <p:cNvSpPr>
            <a:spLocks noGrp="1" noChangeArrowheads="1"/>
          </p:cNvSpPr>
          <p:nvPr>
            <p:ph idx="1"/>
          </p:nvPr>
        </p:nvSpPr>
        <p:spPr>
          <a:xfrm>
            <a:off x="457200" y="1646237"/>
            <a:ext cx="8229600" cy="4526280"/>
          </a:xfrm>
          <a:prstGeom prst="rect">
            <a:avLst/>
          </a:prstGeom>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4" y="1666875"/>
            <a:ext cx="4435973"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1448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normAutofit fontScale="90000"/>
          </a:bodyPr>
          <a:lstStyle/>
          <a:p>
            <a:r>
              <a:rPr lang="en-US" sz="4000" dirty="0"/>
              <a:t>Maternal characteristics associated with time use</a:t>
            </a:r>
          </a:p>
        </p:txBody>
      </p:sp>
      <p:sp>
        <p:nvSpPr>
          <p:cNvPr id="606211" name="Rectangle 3"/>
          <p:cNvSpPr>
            <a:spLocks noGrp="1" noChangeArrowheads="1"/>
          </p:cNvSpPr>
          <p:nvPr>
            <p:ph idx="1"/>
          </p:nvPr>
        </p:nvSpPr>
        <p:spPr>
          <a:xfrm>
            <a:off x="457200" y="1646237"/>
            <a:ext cx="8229600" cy="4526280"/>
          </a:xfrm>
          <a:prstGeom prst="rect">
            <a:avLst/>
          </a:prstGeom>
        </p:spPr>
        <p:txBody>
          <a:bodyPr>
            <a:normAutofit/>
          </a:bodyPr>
          <a:lstStyle/>
          <a:p>
            <a:pPr>
              <a:buNone/>
            </a:pPr>
            <a:endParaRPr lang="en-US" sz="2800" dirty="0"/>
          </a:p>
          <a:p>
            <a:pPr lvl="1"/>
            <a:r>
              <a:rPr lang="en-US" sz="2400" dirty="0"/>
              <a:t>Mothers who spent </a:t>
            </a:r>
            <a:r>
              <a:rPr lang="en-US" sz="2400" b="1" dirty="0"/>
              <a:t>more total time </a:t>
            </a:r>
            <a:r>
              <a:rPr lang="en-US" sz="2400" dirty="0"/>
              <a:t>with children were:</a:t>
            </a:r>
          </a:p>
          <a:p>
            <a:pPr lvl="2"/>
            <a:r>
              <a:rPr lang="en-US" sz="2000" dirty="0"/>
              <a:t>Older, White, higher psychological adjustment, had fewer         children, lower incomes, high separation anxiety, believed      maternal employment was not good for children</a:t>
            </a:r>
          </a:p>
          <a:p>
            <a:pPr lvl="2">
              <a:buFont typeface="Wingdings" pitchFamily="2" charset="2"/>
              <a:buNone/>
            </a:pPr>
            <a:endParaRPr lang="en-US" sz="2000" dirty="0"/>
          </a:p>
          <a:p>
            <a:pPr lvl="1"/>
            <a:r>
              <a:rPr lang="en-US" sz="2400" dirty="0"/>
              <a:t>Mothers who spent </a:t>
            </a:r>
            <a:r>
              <a:rPr lang="en-US" sz="2400" b="1" dirty="0"/>
              <a:t>more available time </a:t>
            </a:r>
            <a:r>
              <a:rPr lang="en-US" sz="2400" dirty="0"/>
              <a:t>with children:</a:t>
            </a:r>
          </a:p>
          <a:p>
            <a:pPr lvl="2"/>
            <a:r>
              <a:rPr lang="en-US" sz="2000" dirty="0"/>
              <a:t>Older, White, higher psychological adjustment, fewer children, high separation anxiety</a:t>
            </a:r>
          </a:p>
        </p:txBody>
      </p:sp>
    </p:spTree>
    <p:extLst>
      <p:ext uri="{BB962C8B-B14F-4D97-AF65-F5344CB8AC3E}">
        <p14:creationId xmlns:p14="http://schemas.microsoft.com/office/powerpoint/2010/main" val="37756271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Predicting time use, sensitivity, HOME</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0238"/>
            <a:ext cx="8925957" cy="442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8884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0D6B-14AF-4DB3-A76E-AD3A6BCE00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B92C27-24C4-4157-8843-F129C29B9981}"/>
              </a:ext>
            </a:extLst>
          </p:cNvPr>
          <p:cNvSpPr>
            <a:spLocks noGrp="1"/>
          </p:cNvSpPr>
          <p:nvPr>
            <p:ph idx="1"/>
          </p:nvPr>
        </p:nvSpPr>
        <p:spPr/>
        <p:txBody>
          <a:bodyPr/>
          <a:lstStyle/>
          <a:p>
            <a:endParaRPr lang="en-US"/>
          </a:p>
        </p:txBody>
      </p:sp>
      <p:grpSp>
        <p:nvGrpSpPr>
          <p:cNvPr id="9" name="Group 8">
            <a:extLst>
              <a:ext uri="{FF2B5EF4-FFF2-40B4-BE49-F238E27FC236}">
                <a16:creationId xmlns:a16="http://schemas.microsoft.com/office/drawing/2014/main" id="{BABF4CEE-A701-456D-8A75-1F7D6D666E34}"/>
              </a:ext>
            </a:extLst>
          </p:cNvPr>
          <p:cNvGrpSpPr/>
          <p:nvPr/>
        </p:nvGrpSpPr>
        <p:grpSpPr>
          <a:xfrm>
            <a:off x="0" y="0"/>
            <a:ext cx="9144000" cy="8134100"/>
            <a:chOff x="0" y="0"/>
            <a:chExt cx="9144000" cy="8134100"/>
          </a:xfrm>
        </p:grpSpPr>
        <p:pic>
          <p:nvPicPr>
            <p:cNvPr id="5" name="Picture 4">
              <a:extLst>
                <a:ext uri="{FF2B5EF4-FFF2-40B4-BE49-F238E27FC236}">
                  <a16:creationId xmlns:a16="http://schemas.microsoft.com/office/drawing/2014/main" id="{904C77C6-5D25-46EA-AB8F-1E91360CD23E}"/>
                </a:ext>
              </a:extLst>
            </p:cNvPr>
            <p:cNvPicPr>
              <a:picLocks noChangeAspect="1"/>
            </p:cNvPicPr>
            <p:nvPr/>
          </p:nvPicPr>
          <p:blipFill>
            <a:blip r:embed="rId2"/>
            <a:stretch>
              <a:fillRect/>
            </a:stretch>
          </p:blipFill>
          <p:spPr>
            <a:xfrm>
              <a:off x="0" y="0"/>
              <a:ext cx="9144000" cy="5196341"/>
            </a:xfrm>
            <a:prstGeom prst="rect">
              <a:avLst/>
            </a:prstGeom>
          </p:spPr>
        </p:pic>
        <p:pic>
          <p:nvPicPr>
            <p:cNvPr id="7" name="Picture 6">
              <a:extLst>
                <a:ext uri="{FF2B5EF4-FFF2-40B4-BE49-F238E27FC236}">
                  <a16:creationId xmlns:a16="http://schemas.microsoft.com/office/drawing/2014/main" id="{AD08BF88-15B3-42D9-A2B7-BCC33F74911C}"/>
                </a:ext>
              </a:extLst>
            </p:cNvPr>
            <p:cNvPicPr>
              <a:picLocks noChangeAspect="1"/>
            </p:cNvPicPr>
            <p:nvPr/>
          </p:nvPicPr>
          <p:blipFill>
            <a:blip r:embed="rId3"/>
            <a:stretch>
              <a:fillRect/>
            </a:stretch>
          </p:blipFill>
          <p:spPr>
            <a:xfrm>
              <a:off x="0" y="4651799"/>
              <a:ext cx="9144000" cy="3482301"/>
            </a:xfrm>
            <a:prstGeom prst="rect">
              <a:avLst/>
            </a:prstGeom>
          </p:spPr>
        </p:pic>
        <p:pic>
          <p:nvPicPr>
            <p:cNvPr id="8" name="Picture 7">
              <a:extLst>
                <a:ext uri="{FF2B5EF4-FFF2-40B4-BE49-F238E27FC236}">
                  <a16:creationId xmlns:a16="http://schemas.microsoft.com/office/drawing/2014/main" id="{966A1829-3FD4-4003-AC55-80AC7EE1CF20}"/>
                </a:ext>
              </a:extLst>
            </p:cNvPr>
            <p:cNvPicPr>
              <a:picLocks noChangeAspect="1"/>
            </p:cNvPicPr>
            <p:nvPr/>
          </p:nvPicPr>
          <p:blipFill rotWithShape="1">
            <a:blip r:embed="rId2"/>
            <a:srcRect t="67455"/>
            <a:stretch/>
          </p:blipFill>
          <p:spPr>
            <a:xfrm>
              <a:off x="0" y="2971800"/>
              <a:ext cx="9144000" cy="1691141"/>
            </a:xfrm>
            <a:prstGeom prst="rect">
              <a:avLst/>
            </a:prstGeom>
          </p:spPr>
        </p:pic>
      </p:grpSp>
    </p:spTree>
    <p:extLst>
      <p:ext uri="{BB962C8B-B14F-4D97-AF65-F5344CB8AC3E}">
        <p14:creationId xmlns:p14="http://schemas.microsoft.com/office/powerpoint/2010/main" val="23179453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ercu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0.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ppt/theme/themeOverride1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9.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9.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ppt/theme/themeOverride3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5.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ppt/theme/themeOverride6.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ppt/theme/themeOverride7.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ppt/theme/themeOverride8.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ppt/theme/themeOverride9.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6412</TotalTime>
  <Words>9080</Words>
  <Application>Microsoft Office PowerPoint</Application>
  <PresentationFormat>On-screen Show (4:3)</PresentationFormat>
  <Paragraphs>1370</Paragraphs>
  <Slides>127</Slides>
  <Notes>108</Notes>
  <HiddenSlides>79</HiddenSlides>
  <MMClips>1</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2</vt:i4>
      </vt:variant>
      <vt:variant>
        <vt:lpstr>Slide Titles</vt:lpstr>
      </vt:variant>
      <vt:variant>
        <vt:i4>127</vt:i4>
      </vt:variant>
    </vt:vector>
  </HeadingPairs>
  <TitlesOfParts>
    <vt:vector size="145" baseType="lpstr">
      <vt:lpstr>ＭＳ Ｐゴシック</vt:lpstr>
      <vt:lpstr>ＭＳ Ｐゴシック</vt:lpstr>
      <vt:lpstr>Arial</vt:lpstr>
      <vt:lpstr>Calibri</vt:lpstr>
      <vt:lpstr>Corbel</vt:lpstr>
      <vt:lpstr>ff1</vt:lpstr>
      <vt:lpstr>Monotype Sorts</vt:lpstr>
      <vt:lpstr>Montserrat</vt:lpstr>
      <vt:lpstr>Open Sans</vt:lpstr>
      <vt:lpstr>Times New Roman</vt:lpstr>
      <vt:lpstr>Wingdings</vt:lpstr>
      <vt:lpstr>Wingdings 2</vt:lpstr>
      <vt:lpstr>Wingdings 3</vt:lpstr>
      <vt:lpstr>Zapf Dingbats</vt:lpstr>
      <vt:lpstr>Module</vt:lpstr>
      <vt:lpstr>Mercutio template</vt:lpstr>
      <vt:lpstr>Document</vt:lpstr>
      <vt:lpstr>Bitmap Image</vt:lpstr>
      <vt:lpstr>PowerPoint Presentation</vt:lpstr>
      <vt:lpstr>Parenting</vt:lpstr>
      <vt:lpstr>Large scale study stability is modest but instability is predictable</vt:lpstr>
      <vt:lpstr>Sensitivity predicts continuity</vt:lpstr>
      <vt:lpstr>Continuity of Attachment not significant</vt:lpstr>
      <vt:lpstr>Attachment &amp; emotional development</vt:lpstr>
      <vt:lpstr>Proviso: Insecure attachment may have positive functions</vt:lpstr>
      <vt:lpstr>Attachment-Maturation Model</vt:lpstr>
      <vt:lpstr>Attachment in the Early Life Course: Meta-Analytic Evidence for its Role in Socioemotional Development Groh et al., (2017)</vt:lpstr>
      <vt:lpstr>Significance of Early Security</vt:lpstr>
      <vt:lpstr>Attachment Research</vt:lpstr>
      <vt:lpstr>Significance of Early Security</vt:lpstr>
      <vt:lpstr>What about age?</vt:lpstr>
      <vt:lpstr>What about age?</vt:lpstr>
      <vt:lpstr>Other possible factors???</vt:lpstr>
      <vt:lpstr>Other possible factors???</vt:lpstr>
      <vt:lpstr>What about insecurity?</vt:lpstr>
      <vt:lpstr>Security effects…moderated</vt:lpstr>
      <vt:lpstr>Overall</vt:lpstr>
      <vt:lpstr>Evidence for sensitivity  attachment effects</vt:lpstr>
      <vt:lpstr> </vt:lpstr>
      <vt:lpstr> </vt:lpstr>
      <vt:lpstr>Why does Maternal Responsiveness matter?</vt:lpstr>
      <vt:lpstr>PowerPoint Presentation</vt:lpstr>
      <vt:lpstr> </vt:lpstr>
      <vt:lpstr> </vt:lpstr>
      <vt:lpstr> </vt:lpstr>
      <vt:lpstr>Correlations between Behaviors</vt:lpstr>
      <vt:lpstr>Contingency of Mother Behaviors</vt:lpstr>
      <vt:lpstr>Contingency &amp; Sensitivity</vt:lpstr>
      <vt:lpstr>Contingency &amp; Sensitivity</vt:lpstr>
      <vt:lpstr>Contingency &amp; Sensitivity</vt:lpstr>
      <vt:lpstr>Contingency of maternal responses &amp; perceived maternal sensitivity</vt:lpstr>
      <vt:lpstr>Discussion Questions</vt:lpstr>
      <vt:lpstr> </vt:lpstr>
      <vt:lpstr> </vt:lpstr>
      <vt:lpstr> </vt:lpstr>
      <vt:lpstr>Contingency of Mother Behaviors</vt:lpstr>
      <vt:lpstr>Contingency &amp; Sensitivity</vt:lpstr>
      <vt:lpstr>Summary</vt:lpstr>
      <vt:lpstr>Responsivity  Disorganization: A u-shaped curve</vt:lpstr>
      <vt:lpstr>Is security a ‘vaccination’?</vt:lpstr>
      <vt:lpstr>Understanding development</vt:lpstr>
      <vt:lpstr>Sensitivity  social competence</vt:lpstr>
      <vt:lpstr>Maternal sensitivity</vt:lpstr>
      <vt:lpstr>Are the effects of early relationship experiences enduring or transient?</vt:lpstr>
      <vt:lpstr>Are the effects of early relationship experiences enduring or transient?</vt:lpstr>
      <vt:lpstr>Purpose of Study</vt:lpstr>
      <vt:lpstr>Minnesota Longitudinal Study of Risk and Adaptation (MLSRA)</vt:lpstr>
      <vt:lpstr>Outcomes</vt:lpstr>
      <vt:lpstr>Results: Enduring Effects</vt:lpstr>
      <vt:lpstr>Results: Transactional</vt:lpstr>
      <vt:lpstr>Results: Covariates</vt:lpstr>
      <vt:lpstr>Results: Covariates</vt:lpstr>
      <vt:lpstr>Results: Transactional + Covariates</vt:lpstr>
      <vt:lpstr>Sensitivity does not predict social competence (w covariates)</vt:lpstr>
      <vt:lpstr>Sensitivity  Academic competence (with covariates)</vt:lpstr>
      <vt:lpstr>What about attachment in adulthood? AAI</vt:lpstr>
      <vt:lpstr>How Speakers are Categorized</vt:lpstr>
      <vt:lpstr>Validity of AAI</vt:lpstr>
      <vt:lpstr>Parent-Infant  Attachment Correspondence</vt:lpstr>
      <vt:lpstr>Parent-Infant Correspondence</vt:lpstr>
      <vt:lpstr>Breaking the Link</vt:lpstr>
      <vt:lpstr>Interview</vt:lpstr>
      <vt:lpstr>PowerPoint Presentation</vt:lpstr>
      <vt:lpstr>How to Think About What You’ve Said</vt:lpstr>
      <vt:lpstr>Beyond sensitivity: power and…</vt:lpstr>
      <vt:lpstr>Background</vt:lpstr>
      <vt:lpstr>Methods</vt:lpstr>
      <vt:lpstr>Child disregard, parental power, child antisocial associated</vt:lpstr>
      <vt:lpstr>Child disregard  parental power  child antisocial for low SCL</vt:lpstr>
      <vt:lpstr>Explanation</vt:lpstr>
      <vt:lpstr>Parenting Styles</vt:lpstr>
      <vt:lpstr>PowerPoint Presentation</vt:lpstr>
      <vt:lpstr>Spanking=BAD</vt:lpstr>
      <vt:lpstr>Limitations of Prior Research</vt:lpstr>
      <vt:lpstr>Methods: Sample</vt:lpstr>
      <vt:lpstr>Methods: Measures – Primary Predictor</vt:lpstr>
      <vt:lpstr>Methods: Measures – Outcomes</vt:lpstr>
      <vt:lpstr>Methods: Measures – Child and Family Control Variables</vt:lpstr>
      <vt:lpstr>Prevalence of Spanking</vt:lpstr>
      <vt:lpstr>Results: Spanking and Child Externalizing Problems</vt:lpstr>
      <vt:lpstr>Results: Spanking and Child Receptive Vocabulary</vt:lpstr>
      <vt:lpstr>Conclusions</vt:lpstr>
      <vt:lpstr>Discussion</vt:lpstr>
      <vt:lpstr>Sara Wigderson </vt:lpstr>
      <vt:lpstr>Background</vt:lpstr>
      <vt:lpstr>Method</vt:lpstr>
      <vt:lpstr>Results</vt:lpstr>
      <vt:lpstr>Spanking significantly adversely associated with 13/17 outcomes </vt:lpstr>
      <vt:lpstr>Spanking outcome meta-analyses</vt:lpstr>
      <vt:lpstr>Spanking and physical abuse</vt:lpstr>
      <vt:lpstr>Table 4</vt:lpstr>
      <vt:lpstr>Discussion</vt:lpstr>
      <vt:lpstr>Huston &amp; Aronson (2005) </vt:lpstr>
      <vt:lpstr>Greater infant time (but not proportion social) for nonemployed)</vt:lpstr>
      <vt:lpstr>Maternal characteristics associated with time use</vt:lpstr>
      <vt:lpstr>Predicting time use, sensitivity, HOME</vt:lpstr>
      <vt:lpstr>PowerPoint Presentation</vt:lpstr>
      <vt:lpstr>Overall: Fear &gt; Neutral areas</vt:lpstr>
      <vt:lpstr>Spanked vs. not-spanked:  Fear vs. neutral</vt:lpstr>
      <vt:lpstr>Parenting Styles</vt:lpstr>
      <vt:lpstr>Cultural differences in association between intrusiveness and warmth at 15 months?</vt:lpstr>
      <vt:lpstr>Sensitive Structuring</vt:lpstr>
      <vt:lpstr>Control and warmth -- central dimensions of parenting</vt:lpstr>
      <vt:lpstr>Maternal control and maternal warmth are central to parenting</vt:lpstr>
      <vt:lpstr>Maternal intrusiveness: same or different meaning across cultures?</vt:lpstr>
      <vt:lpstr>Goals</vt:lpstr>
      <vt:lpstr>Hypotheses</vt:lpstr>
      <vt:lpstr>Measures</vt:lpstr>
      <vt:lpstr>Method</vt:lpstr>
      <vt:lpstr>Results</vt:lpstr>
      <vt:lpstr>Cultural differences in parent &amp; 15 month-old?</vt:lpstr>
      <vt:lpstr>Child Negativity</vt:lpstr>
      <vt:lpstr>Maternal Intrusiveness predicted child negativity in all ethnic groups  </vt:lpstr>
      <vt:lpstr>Child Engagement With Mom</vt:lpstr>
      <vt:lpstr>Dyadic Mutuality</vt:lpstr>
      <vt:lpstr>Conclusions</vt:lpstr>
      <vt:lpstr>Normativity of intrusivenes</vt:lpstr>
      <vt:lpstr>Two-dimensional model (Bartholomew and Horowitz, 1991)</vt:lpstr>
      <vt:lpstr>Experiences in Close Relationship Scale</vt:lpstr>
      <vt:lpstr>Early care impacts later attachment</vt:lpstr>
      <vt:lpstr>Regression Findings</vt:lpstr>
      <vt:lpstr>Temperamental &amp; Genetic Factors</vt:lpstr>
      <vt:lpstr>Baker et al., 2011</vt:lpstr>
      <vt:lpstr>Baker et al., 2011</vt:lpstr>
      <vt:lpstr>Baker et al., 2011</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dmessinger</dc:creator>
  <cp:lastModifiedBy>Messinger, Daniel S., Ph.D.</cp:lastModifiedBy>
  <cp:revision>296</cp:revision>
  <cp:lastPrinted>2013-03-25T18:12:14Z</cp:lastPrinted>
  <dcterms:created xsi:type="dcterms:W3CDTF">2007-01-11T16:44:21Z</dcterms:created>
  <dcterms:modified xsi:type="dcterms:W3CDTF">2024-03-21T18:37:46Z</dcterms:modified>
</cp:coreProperties>
</file>