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heme/themeOverride1.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2" r:id="rId1"/>
  </p:sldMasterIdLst>
  <p:notesMasterIdLst>
    <p:notesMasterId r:id="rId84"/>
  </p:notesMasterIdLst>
  <p:handoutMasterIdLst>
    <p:handoutMasterId r:id="rId85"/>
  </p:handoutMasterIdLst>
  <p:sldIdLst>
    <p:sldId id="256" r:id="rId2"/>
    <p:sldId id="425" r:id="rId3"/>
    <p:sldId id="302" r:id="rId4"/>
    <p:sldId id="303" r:id="rId5"/>
    <p:sldId id="304" r:id="rId6"/>
    <p:sldId id="426" r:id="rId7"/>
    <p:sldId id="442" r:id="rId8"/>
    <p:sldId id="443" r:id="rId9"/>
    <p:sldId id="444" r:id="rId10"/>
    <p:sldId id="445" r:id="rId11"/>
    <p:sldId id="301" r:id="rId12"/>
    <p:sldId id="305" r:id="rId13"/>
    <p:sldId id="306" r:id="rId14"/>
    <p:sldId id="307" r:id="rId15"/>
    <p:sldId id="333" r:id="rId16"/>
    <p:sldId id="385" r:id="rId17"/>
    <p:sldId id="386" r:id="rId18"/>
    <p:sldId id="441" r:id="rId19"/>
    <p:sldId id="387" r:id="rId20"/>
    <p:sldId id="388" r:id="rId21"/>
    <p:sldId id="361" r:id="rId22"/>
    <p:sldId id="427" r:id="rId23"/>
    <p:sldId id="347" r:id="rId24"/>
    <p:sldId id="348" r:id="rId25"/>
    <p:sldId id="349" r:id="rId26"/>
    <p:sldId id="350" r:id="rId27"/>
    <p:sldId id="351" r:id="rId28"/>
    <p:sldId id="352" r:id="rId29"/>
    <p:sldId id="362" r:id="rId30"/>
    <p:sldId id="363" r:id="rId31"/>
    <p:sldId id="364" r:id="rId32"/>
    <p:sldId id="365" r:id="rId33"/>
    <p:sldId id="366" r:id="rId34"/>
    <p:sldId id="367" r:id="rId35"/>
    <p:sldId id="368" r:id="rId36"/>
    <p:sldId id="369" r:id="rId37"/>
    <p:sldId id="370" r:id="rId38"/>
    <p:sldId id="371" r:id="rId39"/>
    <p:sldId id="372" r:id="rId40"/>
    <p:sldId id="373" r:id="rId41"/>
    <p:sldId id="353" r:id="rId42"/>
    <p:sldId id="428" r:id="rId43"/>
    <p:sldId id="429" r:id="rId44"/>
    <p:sldId id="430" r:id="rId45"/>
    <p:sldId id="395" r:id="rId46"/>
    <p:sldId id="396" r:id="rId47"/>
    <p:sldId id="397" r:id="rId48"/>
    <p:sldId id="398" r:id="rId49"/>
    <p:sldId id="399" r:id="rId50"/>
    <p:sldId id="400" r:id="rId51"/>
    <p:sldId id="401" r:id="rId52"/>
    <p:sldId id="402" r:id="rId53"/>
    <p:sldId id="403" r:id="rId54"/>
    <p:sldId id="404" r:id="rId55"/>
    <p:sldId id="405" r:id="rId56"/>
    <p:sldId id="406" r:id="rId57"/>
    <p:sldId id="407" r:id="rId58"/>
    <p:sldId id="408" r:id="rId59"/>
    <p:sldId id="409" r:id="rId60"/>
    <p:sldId id="435" r:id="rId61"/>
    <p:sldId id="436" r:id="rId62"/>
    <p:sldId id="437" r:id="rId63"/>
    <p:sldId id="438" r:id="rId64"/>
    <p:sldId id="439" r:id="rId65"/>
    <p:sldId id="440" r:id="rId66"/>
    <p:sldId id="410" r:id="rId67"/>
    <p:sldId id="411" r:id="rId68"/>
    <p:sldId id="412" r:id="rId69"/>
    <p:sldId id="413" r:id="rId70"/>
    <p:sldId id="414" r:id="rId71"/>
    <p:sldId id="415" r:id="rId72"/>
    <p:sldId id="416" r:id="rId73"/>
    <p:sldId id="417" r:id="rId74"/>
    <p:sldId id="418" r:id="rId75"/>
    <p:sldId id="419" r:id="rId76"/>
    <p:sldId id="420" r:id="rId77"/>
    <p:sldId id="421" r:id="rId78"/>
    <p:sldId id="422" r:id="rId79"/>
    <p:sldId id="423" r:id="rId80"/>
    <p:sldId id="431" r:id="rId81"/>
    <p:sldId id="433" r:id="rId82"/>
    <p:sldId id="434" r:id="rId83"/>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p:restoredLeft sz="9195" autoAdjust="0"/>
    <p:restoredTop sz="71506" autoAdjust="0"/>
  </p:normalViewPr>
  <p:slideViewPr>
    <p:cSldViewPr>
      <p:cViewPr>
        <p:scale>
          <a:sx n="60" d="100"/>
          <a:sy n="60" d="100"/>
        </p:scale>
        <p:origin x="2790" y="822"/>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1"/>
            <a:ext cx="2971592" cy="46498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defTabSz="925513" eaLnBrk="1" hangingPunct="1">
              <a:defRPr sz="1200"/>
            </a:lvl1pPr>
          </a:lstStyle>
          <a:p>
            <a:endParaRPr lang="en-US"/>
          </a:p>
        </p:txBody>
      </p:sp>
      <p:sp>
        <p:nvSpPr>
          <p:cNvPr id="86019" name="Rectangle 3"/>
          <p:cNvSpPr>
            <a:spLocks noGrp="1" noChangeArrowheads="1"/>
          </p:cNvSpPr>
          <p:nvPr>
            <p:ph type="dt" sz="quarter" idx="1"/>
          </p:nvPr>
        </p:nvSpPr>
        <p:spPr bwMode="auto">
          <a:xfrm>
            <a:off x="3884843" y="1"/>
            <a:ext cx="2971592" cy="46498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lgn="r" defTabSz="925513" eaLnBrk="1" hangingPunct="1">
              <a:defRPr sz="1200"/>
            </a:lvl1pPr>
          </a:lstStyle>
          <a:p>
            <a:endParaRPr lang="en-US"/>
          </a:p>
        </p:txBody>
      </p:sp>
      <p:sp>
        <p:nvSpPr>
          <p:cNvPr id="86020" name="Rectangle 4"/>
          <p:cNvSpPr>
            <a:spLocks noGrp="1" noChangeArrowheads="1"/>
          </p:cNvSpPr>
          <p:nvPr>
            <p:ph type="ftr" sz="quarter" idx="2"/>
          </p:nvPr>
        </p:nvSpPr>
        <p:spPr bwMode="auto">
          <a:xfrm>
            <a:off x="0" y="8829823"/>
            <a:ext cx="2971592" cy="464980"/>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defTabSz="925513" eaLnBrk="1" hangingPunct="1">
              <a:defRPr sz="1200"/>
            </a:lvl1pPr>
          </a:lstStyle>
          <a:p>
            <a:endParaRPr lang="en-US"/>
          </a:p>
        </p:txBody>
      </p:sp>
      <p:sp>
        <p:nvSpPr>
          <p:cNvPr id="86021" name="Rectangle 5"/>
          <p:cNvSpPr>
            <a:spLocks noGrp="1" noChangeArrowheads="1"/>
          </p:cNvSpPr>
          <p:nvPr>
            <p:ph type="sldNum" sz="quarter" idx="3"/>
          </p:nvPr>
        </p:nvSpPr>
        <p:spPr bwMode="auto">
          <a:xfrm>
            <a:off x="3884843" y="8829823"/>
            <a:ext cx="2971592" cy="464980"/>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lgn="r" defTabSz="925513" eaLnBrk="1" hangingPunct="1">
              <a:defRPr sz="1200"/>
            </a:lvl1pPr>
          </a:lstStyle>
          <a:p>
            <a:fld id="{1E050C36-5ED4-4259-8601-C3EB4AF6E5CC}" type="slidenum">
              <a:rPr lang="en-US"/>
              <a:pPr/>
              <a:t>‹#›</a:t>
            </a:fld>
            <a:endParaRPr lang="en-US"/>
          </a:p>
        </p:txBody>
      </p:sp>
    </p:spTree>
    <p:extLst>
      <p:ext uri="{BB962C8B-B14F-4D97-AF65-F5344CB8AC3E}">
        <p14:creationId xmlns:p14="http://schemas.microsoft.com/office/powerpoint/2010/main" val="4093249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1"/>
            <a:ext cx="2971592" cy="46498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defTabSz="925513" eaLnBrk="1" hangingPunct="1">
              <a:defRPr sz="1200"/>
            </a:lvl1pPr>
          </a:lstStyle>
          <a:p>
            <a:endParaRPr lang="en-US"/>
          </a:p>
        </p:txBody>
      </p:sp>
      <p:sp>
        <p:nvSpPr>
          <p:cNvPr id="61443" name="Rectangle 3"/>
          <p:cNvSpPr>
            <a:spLocks noGrp="1" noChangeArrowheads="1"/>
          </p:cNvSpPr>
          <p:nvPr>
            <p:ph type="dt" idx="1"/>
          </p:nvPr>
        </p:nvSpPr>
        <p:spPr bwMode="auto">
          <a:xfrm>
            <a:off x="3884843" y="1"/>
            <a:ext cx="2971592" cy="46498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lgn="r" defTabSz="925513" eaLnBrk="1" hangingPunct="1">
              <a:defRPr sz="1200"/>
            </a:lvl1pPr>
          </a:lstStyle>
          <a:p>
            <a:endParaRPr lang="en-US"/>
          </a:p>
        </p:txBody>
      </p:sp>
      <p:sp>
        <p:nvSpPr>
          <p:cNvPr id="61444"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p:spPr>
      </p:sp>
      <p:sp>
        <p:nvSpPr>
          <p:cNvPr id="61445" name="Rectangle 5"/>
          <p:cNvSpPr>
            <a:spLocks noGrp="1" noChangeArrowheads="1"/>
          </p:cNvSpPr>
          <p:nvPr>
            <p:ph type="body" sz="quarter" idx="3"/>
          </p:nvPr>
        </p:nvSpPr>
        <p:spPr bwMode="auto">
          <a:xfrm>
            <a:off x="686115" y="4416510"/>
            <a:ext cx="5485773" cy="418322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46" name="Rectangle 6"/>
          <p:cNvSpPr>
            <a:spLocks noGrp="1" noChangeArrowheads="1"/>
          </p:cNvSpPr>
          <p:nvPr>
            <p:ph type="ftr" sz="quarter" idx="4"/>
          </p:nvPr>
        </p:nvSpPr>
        <p:spPr bwMode="auto">
          <a:xfrm>
            <a:off x="0" y="8829823"/>
            <a:ext cx="2971592" cy="464980"/>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defTabSz="925513" eaLnBrk="1" hangingPunct="1">
              <a:defRPr sz="1200"/>
            </a:lvl1pPr>
          </a:lstStyle>
          <a:p>
            <a:endParaRPr lang="en-US"/>
          </a:p>
        </p:txBody>
      </p:sp>
      <p:sp>
        <p:nvSpPr>
          <p:cNvPr id="61447" name="Rectangle 7"/>
          <p:cNvSpPr>
            <a:spLocks noGrp="1" noChangeArrowheads="1"/>
          </p:cNvSpPr>
          <p:nvPr>
            <p:ph type="sldNum" sz="quarter" idx="5"/>
          </p:nvPr>
        </p:nvSpPr>
        <p:spPr bwMode="auto">
          <a:xfrm>
            <a:off x="3884843" y="8829823"/>
            <a:ext cx="2971592" cy="464980"/>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lgn="r" defTabSz="925513" eaLnBrk="1" hangingPunct="1">
              <a:defRPr sz="1200"/>
            </a:lvl1pPr>
          </a:lstStyle>
          <a:p>
            <a:fld id="{A8B732B4-A220-4D64-89E5-594291243225}" type="slidenum">
              <a:rPr lang="en-US"/>
              <a:pPr/>
              <a:t>‹#›</a:t>
            </a:fld>
            <a:endParaRPr lang="en-US"/>
          </a:p>
        </p:txBody>
      </p:sp>
    </p:spTree>
    <p:extLst>
      <p:ext uri="{BB962C8B-B14F-4D97-AF65-F5344CB8AC3E}">
        <p14:creationId xmlns:p14="http://schemas.microsoft.com/office/powerpoint/2010/main" val="263145278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1</a:t>
            </a:fld>
            <a:endParaRPr lang="en-US"/>
          </a:p>
        </p:txBody>
      </p:sp>
    </p:spTree>
    <p:extLst>
      <p:ext uri="{BB962C8B-B14F-4D97-AF65-F5344CB8AC3E}">
        <p14:creationId xmlns:p14="http://schemas.microsoft.com/office/powerpoint/2010/main" val="2000490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en-US" dirty="0" smtClean="0"/>
              <a:t>Why?</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b/c peer skills are still</a:t>
            </a:r>
            <a:r>
              <a:rPr lang="en-US" baseline="0" dirty="0" smtClean="0"/>
              <a:t> developing (still reliant on scaffolding/support from environment)</a:t>
            </a:r>
            <a:r>
              <a:rPr lang="en-US" dirty="0" smtClean="0">
                <a:latin typeface="Times New Roman" panose="02020603050405020304" pitchFamily="18" charset="0"/>
                <a:cs typeface="Times New Roman" panose="02020603050405020304" pitchFamily="18" charset="0"/>
              </a:rPr>
              <a:t> </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Times New Roman" panose="02020603050405020304" pitchFamily="18" charset="0"/>
                <a:cs typeface="Times New Roman" panose="02020603050405020304" pitchFamily="18" charset="0"/>
              </a:rPr>
              <a:t>The classroom context (nesting of children within classroom, diversity, and entry policy) accounted for more of the variance in both complex play and peer anxiousness ratings than did child characteristics.</a:t>
            </a:r>
          </a:p>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11</a:t>
            </a:fld>
            <a:endParaRPr lang="en-US"/>
          </a:p>
        </p:txBody>
      </p:sp>
    </p:spTree>
    <p:extLst>
      <p:ext uri="{BB962C8B-B14F-4D97-AF65-F5344CB8AC3E}">
        <p14:creationId xmlns:p14="http://schemas.microsoft.com/office/powerpoint/2010/main" val="443523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Older changed most in complex play</a:t>
            </a:r>
          </a:p>
          <a:p>
            <a:r>
              <a:rPr lang="en-US" baseline="0" dirty="0" smtClean="0"/>
              <a:t>On average more diverse classes had greater increase, particularly if had an ethnically matched peer</a:t>
            </a:r>
          </a:p>
        </p:txBody>
      </p:sp>
      <p:sp>
        <p:nvSpPr>
          <p:cNvPr id="4" name="Slide Number Placeholder 3"/>
          <p:cNvSpPr>
            <a:spLocks noGrp="1"/>
          </p:cNvSpPr>
          <p:nvPr>
            <p:ph type="sldNum" sz="quarter" idx="10"/>
          </p:nvPr>
        </p:nvSpPr>
        <p:spPr/>
        <p:txBody>
          <a:bodyPr/>
          <a:lstStyle/>
          <a:p>
            <a:fld id="{A8B732B4-A220-4D64-89E5-594291243225}" type="slidenum">
              <a:rPr lang="en-US" smtClean="0"/>
              <a:pPr/>
              <a:t>12</a:t>
            </a:fld>
            <a:endParaRPr lang="en-US"/>
          </a:p>
        </p:txBody>
      </p:sp>
    </p:spTree>
    <p:extLst>
      <p:ext uri="{BB962C8B-B14F-4D97-AF65-F5344CB8AC3E}">
        <p14:creationId xmlns:p14="http://schemas.microsoft.com/office/powerpoint/2010/main" val="2214526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Younger children decreased more (b/c very high to start with)</a:t>
            </a:r>
          </a:p>
          <a:p>
            <a:r>
              <a:rPr lang="en-US" baseline="0" dirty="0" smtClean="0"/>
              <a:t>Children who had a peer with shared home language had larger decreases</a:t>
            </a:r>
          </a:p>
        </p:txBody>
      </p:sp>
      <p:sp>
        <p:nvSpPr>
          <p:cNvPr id="4" name="Slide Number Placeholder 3"/>
          <p:cNvSpPr>
            <a:spLocks noGrp="1"/>
          </p:cNvSpPr>
          <p:nvPr>
            <p:ph type="sldNum" sz="quarter" idx="10"/>
          </p:nvPr>
        </p:nvSpPr>
        <p:spPr/>
        <p:txBody>
          <a:bodyPr/>
          <a:lstStyle/>
          <a:p>
            <a:fld id="{A8B732B4-A220-4D64-89E5-594291243225}" type="slidenum">
              <a:rPr lang="en-US" smtClean="0"/>
              <a:pPr/>
              <a:t>13</a:t>
            </a:fld>
            <a:endParaRPr lang="en-US"/>
          </a:p>
        </p:txBody>
      </p:sp>
    </p:spTree>
    <p:extLst>
      <p:ext uri="{BB962C8B-B14F-4D97-AF65-F5344CB8AC3E}">
        <p14:creationId xmlns:p14="http://schemas.microsoft.com/office/powerpoint/2010/main" val="3188383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A8B732B4-A220-4D64-89E5-594291243225}" type="slidenum">
              <a:rPr lang="en-US" smtClean="0"/>
              <a:pPr/>
              <a:t>14</a:t>
            </a:fld>
            <a:endParaRPr lang="en-US"/>
          </a:p>
        </p:txBody>
      </p:sp>
    </p:spTree>
    <p:extLst>
      <p:ext uri="{BB962C8B-B14F-4D97-AF65-F5344CB8AC3E}">
        <p14:creationId xmlns:p14="http://schemas.microsoft.com/office/powerpoint/2010/main" val="26361793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15</a:t>
            </a:fld>
            <a:endParaRPr lang="en-US"/>
          </a:p>
        </p:txBody>
      </p:sp>
    </p:spTree>
    <p:extLst>
      <p:ext uri="{BB962C8B-B14F-4D97-AF65-F5344CB8AC3E}">
        <p14:creationId xmlns:p14="http://schemas.microsoft.com/office/powerpoint/2010/main" val="4345272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en-US" altLang="en-US" dirty="0" smtClean="0"/>
              <a:t>Peer contagion</a:t>
            </a:r>
          </a:p>
          <a:p>
            <a:r>
              <a:rPr lang="en-US" altLang="en-US" sz="2800" dirty="0" smtClean="0"/>
              <a:t>Non-parental child care associated with</a:t>
            </a:r>
          </a:p>
          <a:p>
            <a:pPr lvl="1"/>
            <a:r>
              <a:rPr lang="en-US" altLang="en-US" dirty="0" smtClean="0"/>
              <a:t>Elevated levels of externalizing behavior</a:t>
            </a:r>
          </a:p>
          <a:p>
            <a:pPr lvl="1"/>
            <a:r>
              <a:rPr lang="en-US" altLang="en-US" dirty="0" smtClean="0"/>
              <a:t>Enhanced linguistic, cognitive, and academic functioning</a:t>
            </a:r>
          </a:p>
          <a:p>
            <a:endParaRPr lang="en-US" altLang="en-US" dirty="0" smtClean="0">
              <a:latin typeface="Arial" panose="020B0604020202020204" pitchFamily="34"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8C5DACFF-6ED9-4B86-8EE3-E54BD05DA7F8}" type="slidenum">
              <a:rPr lang="en-US" altLang="en-US">
                <a:latin typeface="Arial" panose="020B0604020202020204" pitchFamily="34" charset="0"/>
              </a:rPr>
              <a:pPr eaLnBrk="1" hangingPunct="1"/>
              <a:t>16</a:t>
            </a:fld>
            <a:endParaRPr lang="en-US" altLang="en-US">
              <a:latin typeface="Arial" panose="020B0604020202020204" pitchFamily="34" charset="0"/>
            </a:endParaRPr>
          </a:p>
        </p:txBody>
      </p:sp>
    </p:spTree>
    <p:extLst>
      <p:ext uri="{BB962C8B-B14F-4D97-AF65-F5344CB8AC3E}">
        <p14:creationId xmlns:p14="http://schemas.microsoft.com/office/powerpoint/2010/main" val="18521762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526AE2AE-9D34-409C-9044-2CBD7CE829ED}" type="slidenum">
              <a:rPr lang="en-US" altLang="en-US">
                <a:latin typeface="Arial" panose="020B0604020202020204" pitchFamily="34" charset="0"/>
              </a:rPr>
              <a:pPr eaLnBrk="1" hangingPunct="1"/>
              <a:t>17</a:t>
            </a:fld>
            <a:endParaRPr lang="en-US" altLang="en-US">
              <a:latin typeface="Arial" panose="020B0604020202020204" pitchFamily="34" charset="0"/>
            </a:endParaRPr>
          </a:p>
        </p:txBody>
      </p:sp>
    </p:spTree>
    <p:extLst>
      <p:ext uri="{BB962C8B-B14F-4D97-AF65-F5344CB8AC3E}">
        <p14:creationId xmlns:p14="http://schemas.microsoft.com/office/powerpoint/2010/main" val="18399065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C1CF261-5967-4324-B254-0EC5817754B8}" type="slidenum">
              <a:rPr lang="en-US" altLang="en-US" smtClean="0"/>
              <a:pPr>
                <a:spcBef>
                  <a:spcPct val="0"/>
                </a:spcBef>
              </a:pPr>
              <a:t>18</a:t>
            </a:fld>
            <a:endParaRPr lang="en-US" altLang="en-US" smtClean="0"/>
          </a:p>
        </p:txBody>
      </p:sp>
    </p:spTree>
    <p:extLst>
      <p:ext uri="{BB962C8B-B14F-4D97-AF65-F5344CB8AC3E}">
        <p14:creationId xmlns:p14="http://schemas.microsoft.com/office/powerpoint/2010/main" val="2212456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9E9C61CC-A37C-46A9-B6A4-984178AF510C}" type="slidenum">
              <a:rPr lang="en-US" altLang="en-US">
                <a:latin typeface="Arial" panose="020B0604020202020204" pitchFamily="34" charset="0"/>
              </a:rPr>
              <a:pPr eaLnBrk="1" hangingPunct="1"/>
              <a:t>19</a:t>
            </a:fld>
            <a:endParaRPr lang="en-US" altLang="en-US">
              <a:latin typeface="Arial" panose="020B0604020202020204" pitchFamily="34" charset="0"/>
            </a:endParaRPr>
          </a:p>
        </p:txBody>
      </p:sp>
    </p:spTree>
    <p:extLst>
      <p:ext uri="{BB962C8B-B14F-4D97-AF65-F5344CB8AC3E}">
        <p14:creationId xmlns:p14="http://schemas.microsoft.com/office/powerpoint/2010/main" val="31187925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1200" dirty="0" smtClean="0"/>
              <a:t>Are effects amplified or attenuated over years of schooling?</a:t>
            </a:r>
          </a:p>
          <a:p>
            <a:endParaRPr lang="en-US" altLang="en-US" dirty="0" smtClean="0">
              <a:latin typeface="Arial" panose="020B0604020202020204" pitchFamily="34"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74D6B369-B1EF-459D-9C04-56B1B29CC30D}" type="slidenum">
              <a:rPr lang="en-US" altLang="en-US">
                <a:latin typeface="Arial" panose="020B0604020202020204" pitchFamily="34" charset="0"/>
              </a:rPr>
              <a:pPr eaLnBrk="1" hangingPunct="1"/>
              <a:t>20</a:t>
            </a:fld>
            <a:endParaRPr lang="en-US" altLang="en-US">
              <a:latin typeface="Arial" panose="020B0604020202020204" pitchFamily="34" charset="0"/>
            </a:endParaRPr>
          </a:p>
        </p:txBody>
      </p:sp>
    </p:spTree>
    <p:extLst>
      <p:ext uri="{BB962C8B-B14F-4D97-AF65-F5344CB8AC3E}">
        <p14:creationId xmlns:p14="http://schemas.microsoft.com/office/powerpoint/2010/main" val="1989969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2</a:t>
            </a:fld>
            <a:endParaRPr lang="en-US"/>
          </a:p>
        </p:txBody>
      </p:sp>
    </p:spTree>
    <p:extLst>
      <p:ext uri="{BB962C8B-B14F-4D97-AF65-F5344CB8AC3E}">
        <p14:creationId xmlns:p14="http://schemas.microsoft.com/office/powerpoint/2010/main" val="3266735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F748BA7E-A177-46A1-879B-6D6E8EA79E87}" type="slidenum">
              <a:rPr lang="en-US" altLang="en-US">
                <a:latin typeface="Arial" panose="020B0604020202020204" pitchFamily="34" charset="0"/>
              </a:rPr>
              <a:pPr eaLnBrk="1" hangingPunct="1"/>
              <a:t>23</a:t>
            </a:fld>
            <a:endParaRPr lang="en-US" altLang="en-US">
              <a:latin typeface="Arial" panose="020B0604020202020204" pitchFamily="34"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5780342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FE10B74C-7DA9-4D7E-9BD7-C3CCA1076272}" type="slidenum">
              <a:rPr lang="en-US" altLang="en-US">
                <a:latin typeface="Arial" panose="020B0604020202020204" pitchFamily="34" charset="0"/>
              </a:rPr>
              <a:pPr eaLnBrk="1" hangingPunct="1"/>
              <a:t>24</a:t>
            </a:fld>
            <a:endParaRPr lang="en-US" altLang="en-US">
              <a:latin typeface="Arial" panose="020B0604020202020204" pitchFamily="34"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1113801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91F19D6A-47B3-40AB-85E0-99E97D33B4DF}" type="slidenum">
              <a:rPr lang="en-US" altLang="en-US">
                <a:latin typeface="Arial" panose="020B0604020202020204" pitchFamily="34" charset="0"/>
              </a:rPr>
              <a:pPr eaLnBrk="1" hangingPunct="1"/>
              <a:t>25</a:t>
            </a:fld>
            <a:endParaRPr lang="en-US" altLang="en-US">
              <a:latin typeface="Arial" panose="020B0604020202020204"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2719495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AEBC684F-F4C8-4A7A-ADA4-025E2CC2786C}" type="slidenum">
              <a:rPr lang="en-US" altLang="en-US">
                <a:latin typeface="Arial" panose="020B0604020202020204" pitchFamily="34" charset="0"/>
              </a:rPr>
              <a:pPr eaLnBrk="1" hangingPunct="1"/>
              <a:t>26</a:t>
            </a:fld>
            <a:endParaRPr lang="en-US" altLang="en-US">
              <a:latin typeface="Arial" panose="020B0604020202020204" pitchFamily="34"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29699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CBD84DCF-DBFE-4C6D-BAA8-4B9FBAE9A9E8}" type="slidenum">
              <a:rPr lang="en-US" altLang="en-US">
                <a:latin typeface="Arial" panose="020B0604020202020204" pitchFamily="34" charset="0"/>
              </a:rPr>
              <a:pPr eaLnBrk="1" hangingPunct="1"/>
              <a:t>27</a:t>
            </a:fld>
            <a:endParaRPr lang="en-US" altLang="en-US">
              <a:latin typeface="Arial" panose="020B0604020202020204" pitchFamily="34"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5610504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6D5D2683-CAA7-4539-97F5-66D3E37E6EDA}" type="slidenum">
              <a:rPr lang="en-US" altLang="en-US">
                <a:latin typeface="Arial" panose="020B0604020202020204" pitchFamily="34" charset="0"/>
              </a:rPr>
              <a:pPr eaLnBrk="1" hangingPunct="1"/>
              <a:t>28</a:t>
            </a:fld>
            <a:endParaRPr lang="en-US" altLang="en-US">
              <a:latin typeface="Arial" panose="020B0604020202020204" pitchFamily="34"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2943700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29</a:t>
            </a:fld>
            <a:endParaRPr lang="en-US"/>
          </a:p>
        </p:txBody>
      </p:sp>
    </p:spTree>
    <p:extLst>
      <p:ext uri="{BB962C8B-B14F-4D97-AF65-F5344CB8AC3E}">
        <p14:creationId xmlns:p14="http://schemas.microsoft.com/office/powerpoint/2010/main" val="23999783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Char char="•"/>
            </a:pP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30</a:t>
            </a:fld>
            <a:endParaRPr lang="en-US"/>
          </a:p>
        </p:txBody>
      </p:sp>
    </p:spTree>
    <p:extLst>
      <p:ext uri="{BB962C8B-B14F-4D97-AF65-F5344CB8AC3E}">
        <p14:creationId xmlns:p14="http://schemas.microsoft.com/office/powerpoint/2010/main" val="27732973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Char char="•"/>
            </a:pP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31</a:t>
            </a:fld>
            <a:endParaRPr lang="en-US"/>
          </a:p>
        </p:txBody>
      </p:sp>
    </p:spTree>
    <p:extLst>
      <p:ext uri="{BB962C8B-B14F-4D97-AF65-F5344CB8AC3E}">
        <p14:creationId xmlns:p14="http://schemas.microsoft.com/office/powerpoint/2010/main" val="25427676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Char char="•"/>
            </a:pP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32</a:t>
            </a:fld>
            <a:endParaRPr lang="en-US"/>
          </a:p>
        </p:txBody>
      </p:sp>
    </p:spTree>
    <p:extLst>
      <p:ext uri="{BB962C8B-B14F-4D97-AF65-F5344CB8AC3E}">
        <p14:creationId xmlns:p14="http://schemas.microsoft.com/office/powerpoint/2010/main" val="1076608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Sample</a:t>
            </a:r>
            <a:r>
              <a:rPr lang="en-US" baseline="0" dirty="0" smtClean="0"/>
              <a:t> = 170 ethnically-diverse low income children; T1 mean age = 3 </a:t>
            </a:r>
            <a:r>
              <a:rPr lang="en-US" baseline="0" dirty="0" err="1" smtClean="0"/>
              <a:t>yrs</a:t>
            </a:r>
            <a:r>
              <a:rPr lang="en-US" baseline="0" dirty="0" smtClean="0"/>
              <a:t>; T2 mean age = 3.5 </a:t>
            </a:r>
            <a:r>
              <a:rPr lang="en-US" baseline="0" dirty="0" err="1" smtClean="0"/>
              <a:t>yrs</a:t>
            </a:r>
            <a:endParaRPr lang="en-US" baseline="0" dirty="0" smtClean="0"/>
          </a:p>
          <a:p>
            <a:endParaRPr lang="en-US" baseline="0" dirty="0" smtClean="0"/>
          </a:p>
          <a:p>
            <a:r>
              <a:rPr lang="en-US" baseline="0" dirty="0" smtClean="0"/>
              <a:t>Entry policy = all together vs. staggered entry</a:t>
            </a: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3</a:t>
            </a:fld>
            <a:endParaRPr lang="en-US"/>
          </a:p>
        </p:txBody>
      </p:sp>
    </p:spTree>
    <p:extLst>
      <p:ext uri="{BB962C8B-B14F-4D97-AF65-F5344CB8AC3E}">
        <p14:creationId xmlns:p14="http://schemas.microsoft.com/office/powerpoint/2010/main" val="42010101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a:buChar char="•"/>
            </a:pP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33</a:t>
            </a:fld>
            <a:endParaRPr lang="en-US"/>
          </a:p>
        </p:txBody>
      </p:sp>
    </p:spTree>
    <p:extLst>
      <p:ext uri="{BB962C8B-B14F-4D97-AF65-F5344CB8AC3E}">
        <p14:creationId xmlns:p14="http://schemas.microsoft.com/office/powerpoint/2010/main" val="39854854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buFont typeface="Arial"/>
              <a:buChar char="•"/>
            </a:pP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34</a:t>
            </a:fld>
            <a:endParaRPr lang="en-US"/>
          </a:p>
        </p:txBody>
      </p:sp>
    </p:spTree>
    <p:extLst>
      <p:ext uri="{BB962C8B-B14F-4D97-AF65-F5344CB8AC3E}">
        <p14:creationId xmlns:p14="http://schemas.microsoft.com/office/powerpoint/2010/main" val="11690877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35</a:t>
            </a:fld>
            <a:endParaRPr lang="en-US"/>
          </a:p>
        </p:txBody>
      </p:sp>
    </p:spTree>
    <p:extLst>
      <p:ext uri="{BB962C8B-B14F-4D97-AF65-F5344CB8AC3E}">
        <p14:creationId xmlns:p14="http://schemas.microsoft.com/office/powerpoint/2010/main" val="10825239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Char char="•"/>
            </a:pP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36</a:t>
            </a:fld>
            <a:endParaRPr lang="en-US"/>
          </a:p>
        </p:txBody>
      </p:sp>
    </p:spTree>
    <p:extLst>
      <p:ext uri="{BB962C8B-B14F-4D97-AF65-F5344CB8AC3E}">
        <p14:creationId xmlns:p14="http://schemas.microsoft.com/office/powerpoint/2010/main" val="14218122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Char char="•"/>
            </a:pP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37</a:t>
            </a:fld>
            <a:endParaRPr lang="en-US"/>
          </a:p>
        </p:txBody>
      </p:sp>
    </p:spTree>
    <p:extLst>
      <p:ext uri="{BB962C8B-B14F-4D97-AF65-F5344CB8AC3E}">
        <p14:creationId xmlns:p14="http://schemas.microsoft.com/office/powerpoint/2010/main" val="5602634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Char char="•"/>
            </a:pP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38</a:t>
            </a:fld>
            <a:endParaRPr lang="en-US"/>
          </a:p>
        </p:txBody>
      </p:sp>
    </p:spTree>
    <p:extLst>
      <p:ext uri="{BB962C8B-B14F-4D97-AF65-F5344CB8AC3E}">
        <p14:creationId xmlns:p14="http://schemas.microsoft.com/office/powerpoint/2010/main" val="5001693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Char char="•"/>
            </a:pP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39</a:t>
            </a:fld>
            <a:endParaRPr lang="en-US"/>
          </a:p>
        </p:txBody>
      </p:sp>
    </p:spTree>
    <p:extLst>
      <p:ext uri="{BB962C8B-B14F-4D97-AF65-F5344CB8AC3E}">
        <p14:creationId xmlns:p14="http://schemas.microsoft.com/office/powerpoint/2010/main" val="29274330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Char char="•"/>
            </a:pP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40</a:t>
            </a:fld>
            <a:endParaRPr lang="en-US"/>
          </a:p>
        </p:txBody>
      </p:sp>
    </p:spTree>
    <p:extLst>
      <p:ext uri="{BB962C8B-B14F-4D97-AF65-F5344CB8AC3E}">
        <p14:creationId xmlns:p14="http://schemas.microsoft.com/office/powerpoint/2010/main" val="14858216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722FF85D-0DB0-4EA5-92FF-306854D0C43C}" type="slidenum">
              <a:rPr lang="en-US" altLang="en-US">
                <a:latin typeface="Arial" panose="020B0604020202020204" pitchFamily="34" charset="0"/>
              </a:rPr>
              <a:pPr eaLnBrk="1" hangingPunct="1"/>
              <a:t>41</a:t>
            </a:fld>
            <a:endParaRPr lang="en-US" altLang="en-US">
              <a:latin typeface="Arial" panose="020B0604020202020204" pitchFamily="34" charset="0"/>
            </a:endParaRPr>
          </a:p>
        </p:txBody>
      </p:sp>
    </p:spTree>
    <p:extLst>
      <p:ext uri="{BB962C8B-B14F-4D97-AF65-F5344CB8AC3E}">
        <p14:creationId xmlns:p14="http://schemas.microsoft.com/office/powerpoint/2010/main" val="3174616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869C4DE6-1023-49A6-8F3F-DF91EF09D1B8}" type="slidenum">
              <a:rPr lang="en-US" altLang="en-US">
                <a:latin typeface="Arial" panose="020B0604020202020204" pitchFamily="34" charset="0"/>
              </a:rPr>
              <a:pPr eaLnBrk="1" hangingPunct="1"/>
              <a:t>42</a:t>
            </a:fld>
            <a:endParaRPr lang="en-US" altLang="en-US">
              <a:latin typeface="Arial" panose="020B0604020202020204" pitchFamily="34" charset="0"/>
            </a:endParaRPr>
          </a:p>
        </p:txBody>
      </p:sp>
    </p:spTree>
    <p:extLst>
      <p:ext uri="{BB962C8B-B14F-4D97-AF65-F5344CB8AC3E}">
        <p14:creationId xmlns:p14="http://schemas.microsoft.com/office/powerpoint/2010/main" val="518905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8B732B4-A220-4D64-89E5-594291243225}" type="slidenum">
              <a:rPr lang="en-US" smtClean="0"/>
              <a:pPr/>
              <a:t>4</a:t>
            </a:fld>
            <a:endParaRPr lang="en-US"/>
          </a:p>
        </p:txBody>
      </p:sp>
    </p:spTree>
    <p:extLst>
      <p:ext uri="{BB962C8B-B14F-4D97-AF65-F5344CB8AC3E}">
        <p14:creationId xmlns:p14="http://schemas.microsoft.com/office/powerpoint/2010/main" val="4767056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age 5 cognitive impacts for African American children </a:t>
            </a:r>
          </a:p>
          <a:p>
            <a:pPr lvl="1"/>
            <a:r>
              <a:rPr lang="en-US" altLang="en-US" dirty="0" smtClean="0"/>
              <a:t>language impacts for Hispanic children who spoke Spanish. </a:t>
            </a:r>
          </a:p>
          <a:p>
            <a:pPr lvl="1"/>
            <a:r>
              <a:rPr lang="en-US" altLang="en-US" dirty="0" smtClean="0"/>
              <a:t>Some significant family benefits. </a:t>
            </a:r>
          </a:p>
          <a:p>
            <a:r>
              <a:rPr lang="en-US" altLang="en-US" dirty="0" smtClean="0"/>
              <a:t>Earlier treatment effects on child cognition and engagement with parent contributed to age 5 effects </a:t>
            </a:r>
          </a:p>
          <a:p>
            <a:endParaRPr lang="en-US" altLang="en-US" dirty="0" smtClean="0">
              <a:latin typeface="Arial" panose="020B0604020202020204" pitchFamily="34"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17721F93-C684-4F43-976E-D5BDBEAD5CDB}" type="slidenum">
              <a:rPr lang="en-US" altLang="en-US">
                <a:latin typeface="Arial" panose="020B0604020202020204" pitchFamily="34" charset="0"/>
              </a:rPr>
              <a:pPr eaLnBrk="1" hangingPunct="1"/>
              <a:t>43</a:t>
            </a:fld>
            <a:endParaRPr lang="en-US" altLang="en-US">
              <a:latin typeface="Arial" panose="020B0604020202020204" pitchFamily="34" charset="0"/>
            </a:endParaRPr>
          </a:p>
        </p:txBody>
      </p:sp>
    </p:spTree>
    <p:extLst>
      <p:ext uri="{BB962C8B-B14F-4D97-AF65-F5344CB8AC3E}">
        <p14:creationId xmlns:p14="http://schemas.microsoft.com/office/powerpoint/2010/main" val="30678639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1200" dirty="0" smtClean="0"/>
              <a:t>Although fewer than half the children enrolled in center-based preschool programs between ages 3 and 4, almost 90% participated in the year preceding kindergarten</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1200" dirty="0" smtClean="0"/>
              <a:t>Benefits in language, behavior, and parenting were associated primarily with EHS; benefits in early school achievement were associated primarily with preschool attendance.</a:t>
            </a:r>
          </a:p>
          <a:p>
            <a:endParaRPr lang="en-US" altLang="en-US" dirty="0" smtClean="0">
              <a:latin typeface="Arial" panose="020B0604020202020204" pitchFamily="34"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836E1E0B-C804-4A0D-B7A3-9D146EE9C17D}" type="slidenum">
              <a:rPr lang="en-US" altLang="en-US">
                <a:latin typeface="Arial" panose="020B0604020202020204" pitchFamily="34" charset="0"/>
              </a:rPr>
              <a:pPr eaLnBrk="1" hangingPunct="1"/>
              <a:t>44</a:t>
            </a:fld>
            <a:endParaRPr lang="en-US" altLang="en-US">
              <a:latin typeface="Arial" panose="020B0604020202020204" pitchFamily="34" charset="0"/>
            </a:endParaRPr>
          </a:p>
        </p:txBody>
      </p:sp>
    </p:spTree>
    <p:extLst>
      <p:ext uri="{BB962C8B-B14F-4D97-AF65-F5344CB8AC3E}">
        <p14:creationId xmlns:p14="http://schemas.microsoft.com/office/powerpoint/2010/main" val="18145482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 supports both viewpoints:</a:t>
            </a:r>
            <a:endParaRPr lang="en-US" baseline="0" dirty="0" smtClean="0"/>
          </a:p>
          <a:p>
            <a:r>
              <a:rPr lang="en-US" baseline="0" dirty="0" smtClean="0"/>
              <a:t>Experimental studies of high-quality early intervention programs can enhance social, cognitive and academic development of economically disadvantaged children </a:t>
            </a:r>
          </a:p>
          <a:p>
            <a:pPr marL="0" marR="0" lvl="1" indent="0" algn="l" defTabSz="914400" rtl="0" eaLnBrk="1" fontAlgn="base" latinLnBrk="0" hangingPunct="1">
              <a:lnSpc>
                <a:spcPct val="100000"/>
              </a:lnSpc>
              <a:spcBef>
                <a:spcPct val="30000"/>
              </a:spcBef>
              <a:spcAft>
                <a:spcPct val="0"/>
              </a:spcAft>
              <a:buClrTx/>
              <a:buSzTx/>
              <a:buFontTx/>
              <a:buNone/>
              <a:tabLst/>
              <a:defRPr/>
            </a:pPr>
            <a:r>
              <a:rPr lang="en-US" baseline="0" dirty="0" smtClean="0"/>
              <a:t>Higher quality child care is associated with better cognitive and academic outcomes</a:t>
            </a:r>
          </a:p>
          <a:p>
            <a:pPr marL="0" marR="0" lvl="1"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lvl="1" indent="0" algn="l" defTabSz="914400" rtl="0" eaLnBrk="1" fontAlgn="base" latinLnBrk="0" hangingPunct="1">
              <a:lnSpc>
                <a:spcPct val="100000"/>
              </a:lnSpc>
              <a:spcBef>
                <a:spcPct val="30000"/>
              </a:spcBef>
              <a:spcAft>
                <a:spcPct val="0"/>
              </a:spcAft>
              <a:buClrTx/>
              <a:buSzTx/>
              <a:buFontTx/>
              <a:buNone/>
              <a:tabLst/>
              <a:defRPr/>
            </a:pPr>
            <a:r>
              <a:rPr lang="en-US" dirty="0" smtClean="0"/>
              <a:t>Viewpoint: Early childcare causes attachment issues and disruptive behavior problems</a:t>
            </a:r>
          </a:p>
          <a:p>
            <a:pPr marL="0" marR="0" lvl="1" indent="0" algn="l" defTabSz="914400" rtl="0" eaLnBrk="1" fontAlgn="base" latinLnBrk="0" hangingPunct="1">
              <a:lnSpc>
                <a:spcPct val="100000"/>
              </a:lnSpc>
              <a:spcBef>
                <a:spcPct val="30000"/>
              </a:spcBef>
              <a:spcAft>
                <a:spcPct val="0"/>
              </a:spcAft>
              <a:buClrTx/>
              <a:buSzTx/>
              <a:buFontTx/>
              <a:buNone/>
              <a:tabLst/>
              <a:defRPr/>
            </a:pPr>
            <a:r>
              <a:rPr lang="en-US" dirty="0" smtClean="0"/>
              <a:t>More time in center-type</a:t>
            </a:r>
            <a:r>
              <a:rPr lang="en-US" baseline="0" dirty="0" smtClean="0"/>
              <a:t> settings has been related to negative social and behavioral outcomes but </a:t>
            </a:r>
            <a:r>
              <a:rPr lang="en-US" baseline="0" dirty="0" err="1" smtClean="0"/>
              <a:t>potitive</a:t>
            </a:r>
            <a:r>
              <a:rPr lang="en-US" baseline="0" dirty="0" smtClean="0"/>
              <a:t> academic outcomes</a:t>
            </a:r>
          </a:p>
          <a:p>
            <a:pPr marL="0" marR="0" lvl="1"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lvl="1" indent="0" algn="l" defTabSz="914400" rtl="0" eaLnBrk="1" fontAlgn="base" latinLnBrk="0" hangingPunct="1">
              <a:lnSpc>
                <a:spcPct val="100000"/>
              </a:lnSpc>
              <a:spcBef>
                <a:spcPct val="30000"/>
              </a:spcBef>
              <a:spcAft>
                <a:spcPct val="0"/>
              </a:spcAft>
              <a:buClrTx/>
              <a:buSzTx/>
              <a:buFontTx/>
              <a:buNone/>
              <a:tabLst/>
              <a:defRPr/>
            </a:pPr>
            <a:r>
              <a:rPr lang="en-US" baseline="0" dirty="0" smtClean="0"/>
              <a:t>Main take-away: In general, higher quality of child care was related to higher cognitive-academic performance, whereas more hours of child care (especially by non-relatives) was related to more behavior problems. </a:t>
            </a:r>
            <a:endParaRPr lang="en-US" dirty="0" smtClean="0"/>
          </a:p>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46</a:t>
            </a:fld>
            <a:endParaRPr lang="en-US"/>
          </a:p>
        </p:txBody>
      </p:sp>
    </p:spTree>
    <p:extLst>
      <p:ext uri="{BB962C8B-B14F-4D97-AF65-F5344CB8AC3E}">
        <p14:creationId xmlns:p14="http://schemas.microsoft.com/office/powerpoint/2010/main" val="4613943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Fade</a:t>
            </a:r>
            <a:r>
              <a:rPr lang="en-US" baseline="0" dirty="0" smtClean="0"/>
              <a:t> away over time: by the time young people are in high school subsequent life experiences override child-care experiences that occurred a decade or more earlier</a:t>
            </a:r>
          </a:p>
          <a:p>
            <a:r>
              <a:rPr lang="en-US" baseline="0" dirty="0" smtClean="0"/>
              <a:t>Builds on prior experience: builds on prior periods and some effects of early experience may not manifest themselves until adolescent (sleeper effects), some effects of early child care may remain even among teens</a:t>
            </a:r>
          </a:p>
          <a:p>
            <a:endParaRPr lang="en-US" baseline="0" dirty="0" smtClean="0"/>
          </a:p>
          <a:p>
            <a:r>
              <a:rPr lang="en-US" sz="1200" b="0" i="0" u="none" strike="noStrike" kern="1200" baseline="0" dirty="0" smtClean="0">
                <a:solidFill>
                  <a:schemeClr val="tx1"/>
                </a:solidFill>
                <a:latin typeface="Arial" charset="0"/>
                <a:ea typeface="+mn-ea"/>
                <a:cs typeface="+mn-cs"/>
              </a:rPr>
              <a:t>A report based on a large national survey found that children of low income families benefited more in terms of cognitive–academic performance when they experienced more hours of child care (labeled a compensatory effect), whereas children of middle-income households functioned more poorly when they experienced more hours of child care</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more time in center care predicted larger academic gains among low-income than middle-income children</a:t>
            </a:r>
            <a:endParaRPr lang="en-US" baseline="0" dirty="0" smtClean="0"/>
          </a:p>
          <a:p>
            <a:endParaRPr lang="en-US" baseline="0" dirty="0" smtClean="0"/>
          </a:p>
          <a:p>
            <a:r>
              <a:rPr lang="en-US" sz="1200" b="0" i="0" u="none" strike="noStrike" kern="1200" baseline="0" dirty="0" smtClean="0">
                <a:solidFill>
                  <a:schemeClr val="tx1"/>
                </a:solidFill>
                <a:latin typeface="Arial" charset="0"/>
                <a:ea typeface="+mn-ea"/>
                <a:cs typeface="+mn-cs"/>
              </a:rPr>
              <a:t>This study extends previous research by examining the links between routine early child-care experience</a:t>
            </a:r>
          </a:p>
          <a:p>
            <a:r>
              <a:rPr lang="en-US" sz="1200" b="0" i="0" u="none" strike="noStrike" kern="1200" baseline="0" dirty="0" smtClean="0">
                <a:solidFill>
                  <a:schemeClr val="tx1"/>
                </a:solidFill>
                <a:latin typeface="Arial" charset="0"/>
                <a:ea typeface="+mn-ea"/>
                <a:cs typeface="+mn-cs"/>
              </a:rPr>
              <a:t>(i.e., not high-quality early intervention programs) and adolescent functioning at age 15 in a</a:t>
            </a:r>
          </a:p>
          <a:p>
            <a:r>
              <a:rPr lang="en-US" sz="1200" b="0" i="0" u="none" strike="noStrike" kern="1200" baseline="0" dirty="0" smtClean="0">
                <a:solidFill>
                  <a:schemeClr val="tx1"/>
                </a:solidFill>
                <a:latin typeface="Arial" charset="0"/>
                <a:ea typeface="+mn-ea"/>
                <a:cs typeface="+mn-cs"/>
              </a:rPr>
              <a:t>large and economically diverse sample. </a:t>
            </a:r>
            <a:endParaRPr lang="en-US" baseline="0" dirty="0" smtClean="0"/>
          </a:p>
        </p:txBody>
      </p:sp>
      <p:sp>
        <p:nvSpPr>
          <p:cNvPr id="4" name="Slide Number Placeholder 3"/>
          <p:cNvSpPr>
            <a:spLocks noGrp="1"/>
          </p:cNvSpPr>
          <p:nvPr>
            <p:ph type="sldNum" sz="quarter" idx="10"/>
          </p:nvPr>
        </p:nvSpPr>
        <p:spPr/>
        <p:txBody>
          <a:bodyPr/>
          <a:lstStyle/>
          <a:p>
            <a:fld id="{A8B732B4-A220-4D64-89E5-594291243225}" type="slidenum">
              <a:rPr lang="en-US" smtClean="0"/>
              <a:pPr/>
              <a:t>47</a:t>
            </a:fld>
            <a:endParaRPr lang="en-US"/>
          </a:p>
        </p:txBody>
      </p:sp>
    </p:spTree>
    <p:extLst>
      <p:ext uri="{BB962C8B-B14F-4D97-AF65-F5344CB8AC3E}">
        <p14:creationId xmlns:p14="http://schemas.microsoft.com/office/powerpoint/2010/main" val="13156028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Question 1: cognitive-academic achievement and behavior problems</a:t>
            </a:r>
          </a:p>
          <a:p>
            <a:r>
              <a:rPr lang="en-US" sz="1200" b="0" i="0" u="none" strike="noStrike" kern="1200" baseline="0" dirty="0" smtClean="0">
                <a:solidFill>
                  <a:schemeClr val="tx1"/>
                </a:solidFill>
                <a:latin typeface="Arial" charset="0"/>
                <a:ea typeface="+mn-ea"/>
                <a:cs typeface="+mn-cs"/>
              </a:rPr>
              <a:t>In sum, this report provides new insights into potential long-term child-care effects by tracking a large sample of American children to 15 years of age to determine whether variations in early childcare quality, quantity, and type are related to cognitive development, academic achievement, and </a:t>
            </a:r>
            <a:r>
              <a:rPr lang="en-US" sz="1200" b="0" i="0" u="none" strike="noStrike" kern="1200" baseline="0" dirty="0" err="1" smtClean="0">
                <a:solidFill>
                  <a:schemeClr val="tx1"/>
                </a:solidFill>
                <a:latin typeface="Arial" charset="0"/>
                <a:ea typeface="+mn-ea"/>
                <a:cs typeface="+mn-cs"/>
              </a:rPr>
              <a:t>socioemotional</a:t>
            </a:r>
            <a:r>
              <a:rPr lang="en-US" sz="1200" b="0" i="0" u="none" strike="noStrike" kern="1200" baseline="0" dirty="0" smtClean="0">
                <a:solidFill>
                  <a:schemeClr val="tx1"/>
                </a:solidFill>
                <a:latin typeface="Arial" charset="0"/>
                <a:ea typeface="+mn-ea"/>
                <a:cs typeface="+mn-cs"/>
              </a:rPr>
              <a:t> functioning in adolescence.</a:t>
            </a: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48</a:t>
            </a:fld>
            <a:endParaRPr lang="en-US"/>
          </a:p>
        </p:txBody>
      </p:sp>
    </p:spTree>
    <p:extLst>
      <p:ext uri="{BB962C8B-B14F-4D97-AF65-F5344CB8AC3E}">
        <p14:creationId xmlns:p14="http://schemas.microsoft.com/office/powerpoint/2010/main" val="12313142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Part of the National Institute of Child and Human Development Study of Early Child Care and Youth Development (NICHD SECCYD)</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Families</a:t>
            </a:r>
            <a:r>
              <a:rPr lang="en-US" baseline="0" dirty="0" smtClean="0"/>
              <a:t> had to speak English</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Were recruited from 10 locations in the U.S.</a:t>
            </a:r>
            <a:endParaRPr lang="en-US" dirty="0" smtClean="0"/>
          </a:p>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49</a:t>
            </a:fld>
            <a:endParaRPr lang="en-US"/>
          </a:p>
        </p:txBody>
      </p:sp>
    </p:spTree>
    <p:extLst>
      <p:ext uri="{BB962C8B-B14F-4D97-AF65-F5344CB8AC3E}">
        <p14:creationId xmlns:p14="http://schemas.microsoft.com/office/powerpoint/2010/main" val="10658574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Child-care</a:t>
            </a:r>
            <a:r>
              <a:rPr lang="en-US" baseline="0" dirty="0" smtClean="0"/>
              <a:t> type- telephone and personal interviews (3 month intervals) to 4.5 years of age; moms reported types and hours of regularly used </a:t>
            </a:r>
            <a:r>
              <a:rPr lang="en-US" baseline="0" dirty="0" err="1" smtClean="0"/>
              <a:t>nonmaternal</a:t>
            </a:r>
            <a:r>
              <a:rPr lang="en-US" baseline="0" dirty="0" smtClean="0"/>
              <a:t> care; mom’s reported all of the care arrangements used since the previous interview; center, child-care home, in-home care, father care, or grandparent care. If child received at least 10 hours a week of that type of care it represented the type of care</a:t>
            </a:r>
          </a:p>
          <a:p>
            <a:endParaRPr lang="en-US" baseline="0" dirty="0" smtClean="0"/>
          </a:p>
          <a:p>
            <a:r>
              <a:rPr lang="en-US" baseline="0" dirty="0" smtClean="0"/>
              <a:t>WJ- </a:t>
            </a:r>
          </a:p>
          <a:p>
            <a:r>
              <a:rPr lang="en-US" baseline="0" dirty="0" smtClean="0"/>
              <a:t>54 months and 1</a:t>
            </a:r>
            <a:r>
              <a:rPr lang="en-US" baseline="30000" dirty="0" smtClean="0"/>
              <a:t>st</a:t>
            </a:r>
            <a:r>
              <a:rPr lang="en-US" baseline="0" dirty="0" smtClean="0"/>
              <a:t> grade: letter-word identification </a:t>
            </a:r>
          </a:p>
          <a:p>
            <a:r>
              <a:rPr lang="en-US" baseline="0" dirty="0" smtClean="0"/>
              <a:t>3</a:t>
            </a:r>
            <a:r>
              <a:rPr lang="en-US" baseline="30000" dirty="0" smtClean="0"/>
              <a:t>rd</a:t>
            </a:r>
            <a:r>
              <a:rPr lang="en-US" baseline="0" dirty="0" smtClean="0"/>
              <a:t> and 5</a:t>
            </a:r>
            <a:r>
              <a:rPr lang="en-US" baseline="30000" dirty="0" smtClean="0"/>
              <a:t>th</a:t>
            </a:r>
            <a:r>
              <a:rPr lang="en-US" baseline="0" dirty="0" smtClean="0"/>
              <a:t> grade: broad reading (passage comprehension), applied problems (analyzing and problem solving in math), picture vocabulary (children’s ability to name objects)</a:t>
            </a:r>
          </a:p>
          <a:p>
            <a:r>
              <a:rPr lang="en-US" baseline="0" dirty="0" smtClean="0"/>
              <a:t>age 15 Picture vocabulary and verbal analogies </a:t>
            </a: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50</a:t>
            </a:fld>
            <a:endParaRPr lang="en-US"/>
          </a:p>
        </p:txBody>
      </p:sp>
    </p:spTree>
    <p:extLst>
      <p:ext uri="{BB962C8B-B14F-4D97-AF65-F5344CB8AC3E}">
        <p14:creationId xmlns:p14="http://schemas.microsoft.com/office/powerpoint/2010/main" val="11551551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Child care quality</a:t>
            </a:r>
            <a:r>
              <a:rPr lang="en-US" baseline="0" dirty="0" smtClean="0"/>
              <a:t> showed significant associations with children’s cognitive-academic achievement at age 15.</a:t>
            </a:r>
          </a:p>
          <a:p>
            <a:r>
              <a:rPr lang="en-US" baseline="0" dirty="0" smtClean="0"/>
              <a:t>Children who experienced higher quality care had significantly higher levels of cognitive-academic achievement at age 15 </a:t>
            </a:r>
          </a:p>
          <a:p>
            <a:r>
              <a:rPr lang="en-US" baseline="0" dirty="0" smtClean="0"/>
              <a:t>	Child care quality was linked to academic outcomes for adolescents whose care on average was moderate quality or better, with the magnitude of the quality effects being larger at higher levels of quality</a:t>
            </a:r>
          </a:p>
          <a:p>
            <a:r>
              <a:rPr lang="en-US" baseline="0" dirty="0" smtClean="0"/>
              <a:t>Higher quality care is associated with higher academic outcomes but and lower externalizing scores at age 15</a:t>
            </a:r>
          </a:p>
          <a:p>
            <a:r>
              <a:rPr lang="en-US" baseline="0" dirty="0" smtClean="0"/>
              <a:t>Adolescents who experienced more hours of nonrelative child care across their first 4.5 years reported more risk-taking and greater impulsivity at age 15</a:t>
            </a:r>
          </a:p>
          <a:p>
            <a:r>
              <a:rPr lang="en-US" baseline="0" dirty="0" smtClean="0"/>
              <a:t>Exposure to center care was not related to academic achievement or problem behaviors at age 15 </a:t>
            </a:r>
          </a:p>
          <a:p>
            <a:r>
              <a:rPr lang="en-US" baseline="0" dirty="0" smtClean="0"/>
              <a:t>More hours in non relative care predicted poorer social adjustment</a:t>
            </a: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51</a:t>
            </a:fld>
            <a:endParaRPr lang="en-US"/>
          </a:p>
        </p:txBody>
      </p:sp>
    </p:spTree>
    <p:extLst>
      <p:ext uri="{BB962C8B-B14F-4D97-AF65-F5344CB8AC3E}">
        <p14:creationId xmlns:p14="http://schemas.microsoft.com/office/powerpoint/2010/main" val="27950140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Child care quality was linked to academic outcomes for adolescents whose care on average was moderate quality or better, with the magnitude of the quality effects being larger at higher levels of quality</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Exposure to center care was not related to academic achievement or problem behaviors at age 15 </a:t>
            </a:r>
          </a:p>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52</a:t>
            </a:fld>
            <a:endParaRPr lang="en-US"/>
          </a:p>
        </p:txBody>
      </p:sp>
    </p:spTree>
    <p:extLst>
      <p:ext uri="{BB962C8B-B14F-4D97-AF65-F5344CB8AC3E}">
        <p14:creationId xmlns:p14="http://schemas.microsoft.com/office/powerpoint/2010/main" val="5294787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observed association between child-care quality</a:t>
            </a:r>
            <a:r>
              <a:rPr lang="en-US" baseline="0" dirty="0" smtClean="0"/>
              <a:t> and age 15 cognitive-academic achievement can be explained at least partially by the association between child-care quality and academic skills at entry to school, which are then maintained into high school </a:t>
            </a: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53</a:t>
            </a:fld>
            <a:endParaRPr lang="en-US"/>
          </a:p>
        </p:txBody>
      </p:sp>
    </p:spTree>
    <p:extLst>
      <p:ext uri="{BB962C8B-B14F-4D97-AF65-F5344CB8AC3E}">
        <p14:creationId xmlns:p14="http://schemas.microsoft.com/office/powerpoint/2010/main" val="4216502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Prosocial increase with time</a:t>
            </a:r>
          </a:p>
          <a:p>
            <a:r>
              <a:rPr lang="en-US" baseline="0" dirty="0" smtClean="0"/>
              <a:t>Ethnicity on behavior ratings; </a:t>
            </a:r>
            <a:r>
              <a:rPr lang="en-US" baseline="0" dirty="0" err="1" smtClean="0"/>
              <a:t>af</a:t>
            </a:r>
            <a:r>
              <a:rPr lang="en-US" baseline="0" dirty="0" smtClean="0"/>
              <a:t> </a:t>
            </a:r>
            <a:r>
              <a:rPr lang="en-US" baseline="0" dirty="0" err="1" smtClean="0"/>
              <a:t>amer</a:t>
            </a:r>
            <a:r>
              <a:rPr lang="en-US" baseline="0" dirty="0" smtClean="0"/>
              <a:t> higher aggression; </a:t>
            </a:r>
            <a:r>
              <a:rPr lang="en-US" baseline="0" dirty="0" err="1" smtClean="0"/>
              <a:t>asian</a:t>
            </a:r>
            <a:r>
              <a:rPr lang="en-US" baseline="0" dirty="0" smtClean="0"/>
              <a:t> </a:t>
            </a:r>
            <a:r>
              <a:rPr lang="en-US" baseline="0" dirty="0" err="1" smtClean="0"/>
              <a:t>amer</a:t>
            </a:r>
            <a:r>
              <a:rPr lang="en-US" baseline="0" dirty="0" smtClean="0"/>
              <a:t> higher anxiety</a:t>
            </a: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5</a:t>
            </a:fld>
            <a:endParaRPr lang="en-US"/>
          </a:p>
        </p:txBody>
      </p:sp>
    </p:spTree>
    <p:extLst>
      <p:ext uri="{BB962C8B-B14F-4D97-AF65-F5344CB8AC3E}">
        <p14:creationId xmlns:p14="http://schemas.microsoft.com/office/powerpoint/2010/main" val="18804040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Higher</a:t>
            </a:r>
            <a:r>
              <a:rPr lang="en-US" baseline="0" dirty="0" smtClean="0"/>
              <a:t> hours spent in childcare significantly predicted higher risk taking behaviors and impulsivity at 15 years. </a:t>
            </a:r>
          </a:p>
          <a:p>
            <a:r>
              <a:rPr lang="en-US" baseline="0" dirty="0" smtClean="0"/>
              <a:t>Modest levels of mediation when looking at the association between hours spent in childcare and externalizing behavior problems mediated by behavior problems beginning at 4.5 years old through 5</a:t>
            </a:r>
            <a:r>
              <a:rPr lang="en-US" baseline="30000" dirty="0" smtClean="0"/>
              <a:t>th</a:t>
            </a:r>
            <a:r>
              <a:rPr lang="en-US" baseline="0" dirty="0" smtClean="0"/>
              <a:t> grade</a:t>
            </a:r>
          </a:p>
          <a:p>
            <a:r>
              <a:rPr lang="en-US" baseline="0" dirty="0" smtClean="0"/>
              <a:t>This may be due to the changing informant of behavior problems. First the caregiver, then teacher (who switches) and then adolescent self report. </a:t>
            </a:r>
          </a:p>
          <a:p>
            <a:r>
              <a:rPr lang="en-US" baseline="0" dirty="0" smtClean="0"/>
              <a:t>Higher quality non-relative childcare significantly predicted less externalizing behaviors at age 15. </a:t>
            </a: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55</a:t>
            </a:fld>
            <a:endParaRPr lang="en-US"/>
          </a:p>
        </p:txBody>
      </p:sp>
    </p:spTree>
    <p:extLst>
      <p:ext uri="{BB962C8B-B14F-4D97-AF65-F5344CB8AC3E}">
        <p14:creationId xmlns:p14="http://schemas.microsoft.com/office/powerpoint/2010/main" val="36902648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Do child gender or familial risk moderate the relationship between early child care and adolescent outcomes?</a:t>
            </a:r>
          </a:p>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57</a:t>
            </a:fld>
            <a:endParaRPr lang="en-US"/>
          </a:p>
        </p:txBody>
      </p:sp>
    </p:spTree>
    <p:extLst>
      <p:ext uri="{BB962C8B-B14F-4D97-AF65-F5344CB8AC3E}">
        <p14:creationId xmlns:p14="http://schemas.microsoft.com/office/powerpoint/2010/main" val="39318165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58</a:t>
            </a:fld>
            <a:endParaRPr lang="en-US"/>
          </a:p>
        </p:txBody>
      </p:sp>
    </p:spTree>
    <p:extLst>
      <p:ext uri="{BB962C8B-B14F-4D97-AF65-F5344CB8AC3E}">
        <p14:creationId xmlns:p14="http://schemas.microsoft.com/office/powerpoint/2010/main" val="385548775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Why do you think time spent in child-care and quality of child-care were better predictors of adolescent outcomes than type of child-care? </a:t>
            </a:r>
          </a:p>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59</a:t>
            </a:fld>
            <a:endParaRPr lang="en-US"/>
          </a:p>
        </p:txBody>
      </p:sp>
    </p:spTree>
    <p:extLst>
      <p:ext uri="{BB962C8B-B14F-4D97-AF65-F5344CB8AC3E}">
        <p14:creationId xmlns:p14="http://schemas.microsoft.com/office/powerpoint/2010/main" val="382088749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Bivariate correlations between study variables </a:t>
            </a:r>
          </a:p>
          <a:p>
            <a:r>
              <a:rPr lang="en-US" altLang="en-US" smtClean="0">
                <a:latin typeface="Arial" panose="020B0604020202020204" pitchFamily="34" charset="0"/>
              </a:rPr>
              <a:t>Child temperament associated with externalizing behavior problems</a:t>
            </a: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cs typeface="Arial" panose="020B0604020202020204" pitchFamily="34" charset="0"/>
              </a:defRPr>
            </a:lvl1pPr>
            <a:lvl2pPr marL="742950" indent="-285750">
              <a:defRPr>
                <a:solidFill>
                  <a:schemeClr val="tx1"/>
                </a:solidFill>
                <a:latin typeface="Comic Sans MS" panose="030F0702030302020204" pitchFamily="66" charset="0"/>
                <a:cs typeface="Arial" panose="020B0604020202020204" pitchFamily="34" charset="0"/>
              </a:defRPr>
            </a:lvl2pPr>
            <a:lvl3pPr marL="1143000" indent="-228600">
              <a:defRPr>
                <a:solidFill>
                  <a:schemeClr val="tx1"/>
                </a:solidFill>
                <a:latin typeface="Comic Sans MS" panose="030F0702030302020204" pitchFamily="66" charset="0"/>
                <a:cs typeface="Arial" panose="020B0604020202020204" pitchFamily="34" charset="0"/>
              </a:defRPr>
            </a:lvl3pPr>
            <a:lvl4pPr marL="1600200" indent="-228600">
              <a:defRPr>
                <a:solidFill>
                  <a:schemeClr val="tx1"/>
                </a:solidFill>
                <a:latin typeface="Comic Sans MS" panose="030F0702030302020204" pitchFamily="66" charset="0"/>
                <a:cs typeface="Arial" panose="020B0604020202020204" pitchFamily="34" charset="0"/>
              </a:defRPr>
            </a:lvl4pPr>
            <a:lvl5pPr marL="2057400" indent="-22860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fld id="{EE6A4091-4A89-4683-B911-39F362C9292C}" type="slidenum">
              <a:rPr lang="en-US" altLang="en-US" smtClean="0">
                <a:latin typeface="Arial" panose="020B0604020202020204" pitchFamily="34" charset="0"/>
              </a:rPr>
              <a:pPr/>
              <a:t>63</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5256539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8B732B4-A220-4D64-89E5-594291243225}" type="slidenum">
              <a:rPr lang="en-US" smtClean="0"/>
              <a:pPr/>
              <a:t>66</a:t>
            </a:fld>
            <a:endParaRPr lang="en-US"/>
          </a:p>
        </p:txBody>
      </p:sp>
    </p:spTree>
    <p:extLst>
      <p:ext uri="{BB962C8B-B14F-4D97-AF65-F5344CB8AC3E}">
        <p14:creationId xmlns:p14="http://schemas.microsoft.com/office/powerpoint/2010/main" val="147562484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8B732B4-A220-4D64-89E5-594291243225}" type="slidenum">
              <a:rPr lang="en-US" smtClean="0"/>
              <a:pPr/>
              <a:t>67</a:t>
            </a:fld>
            <a:endParaRPr lang="en-US"/>
          </a:p>
        </p:txBody>
      </p:sp>
    </p:spTree>
    <p:extLst>
      <p:ext uri="{BB962C8B-B14F-4D97-AF65-F5344CB8AC3E}">
        <p14:creationId xmlns:p14="http://schemas.microsoft.com/office/powerpoint/2010/main" val="147195338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8B732B4-A220-4D64-89E5-594291243225}" type="slidenum">
              <a:rPr lang="en-US" smtClean="0"/>
              <a:pPr/>
              <a:t>68</a:t>
            </a:fld>
            <a:endParaRPr lang="en-US"/>
          </a:p>
        </p:txBody>
      </p:sp>
    </p:spTree>
    <p:extLst>
      <p:ext uri="{BB962C8B-B14F-4D97-AF65-F5344CB8AC3E}">
        <p14:creationId xmlns:p14="http://schemas.microsoft.com/office/powerpoint/2010/main" val="351365076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2" indent="0" algn="l" defTabSz="914400" rtl="0" eaLnBrk="1" fontAlgn="base" latinLnBrk="0" hangingPunct="1">
              <a:lnSpc>
                <a:spcPct val="100000"/>
              </a:lnSpc>
              <a:spcBef>
                <a:spcPct val="30000"/>
              </a:spcBef>
              <a:spcAft>
                <a:spcPct val="0"/>
              </a:spcAft>
              <a:buClrTx/>
              <a:buSzTx/>
              <a:buFontTx/>
              <a:buNone/>
              <a:tabLst/>
              <a:defRPr/>
            </a:pPr>
            <a:r>
              <a:rPr lang="en-US" dirty="0" smtClean="0"/>
              <a:t>Changes in developmental needs may lead to more congruency</a:t>
            </a:r>
          </a:p>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69</a:t>
            </a:fld>
            <a:endParaRPr lang="en-US"/>
          </a:p>
        </p:txBody>
      </p:sp>
    </p:spTree>
    <p:extLst>
      <p:ext uri="{BB962C8B-B14F-4D97-AF65-F5344CB8AC3E}">
        <p14:creationId xmlns:p14="http://schemas.microsoft.com/office/powerpoint/2010/main" val="370395272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8B732B4-A220-4D64-89E5-594291243225}" type="slidenum">
              <a:rPr lang="en-US" smtClean="0"/>
              <a:pPr/>
              <a:t>70</a:t>
            </a:fld>
            <a:endParaRPr lang="en-US"/>
          </a:p>
        </p:txBody>
      </p:sp>
    </p:spTree>
    <p:extLst>
      <p:ext uri="{BB962C8B-B14F-4D97-AF65-F5344CB8AC3E}">
        <p14:creationId xmlns:p14="http://schemas.microsoft.com/office/powerpoint/2010/main" val="414905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en-US" altLang="en-US" smtClean="0">
              <a:latin typeface="Arial" panose="020B0604020202020204" pitchFamily="34" charset="0"/>
            </a:endParaRP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ADEDCA9-C42E-4F4C-BC31-6FA1ACF98745}" type="slidenum">
              <a:rPr lang="en-US" altLang="en-US" smtClean="0"/>
              <a:pPr>
                <a:spcBef>
                  <a:spcPct val="0"/>
                </a:spcBef>
              </a:pPr>
              <a:t>7</a:t>
            </a:fld>
            <a:endParaRPr lang="en-US" altLang="en-US" smtClean="0"/>
          </a:p>
        </p:txBody>
      </p:sp>
    </p:spTree>
    <p:extLst>
      <p:ext uri="{BB962C8B-B14F-4D97-AF65-F5344CB8AC3E}">
        <p14:creationId xmlns:p14="http://schemas.microsoft.com/office/powerpoint/2010/main" val="297394344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8B732B4-A220-4D64-89E5-594291243225}" type="slidenum">
              <a:rPr lang="en-US" smtClean="0"/>
              <a:pPr/>
              <a:t>71</a:t>
            </a:fld>
            <a:endParaRPr lang="en-US"/>
          </a:p>
        </p:txBody>
      </p:sp>
    </p:spTree>
    <p:extLst>
      <p:ext uri="{BB962C8B-B14F-4D97-AF65-F5344CB8AC3E}">
        <p14:creationId xmlns:p14="http://schemas.microsoft.com/office/powerpoint/2010/main" val="226733236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8B732B4-A220-4D64-89E5-594291243225}" type="slidenum">
              <a:rPr lang="en-US" smtClean="0"/>
              <a:pPr/>
              <a:t>72</a:t>
            </a:fld>
            <a:endParaRPr lang="en-US"/>
          </a:p>
        </p:txBody>
      </p:sp>
    </p:spTree>
    <p:extLst>
      <p:ext uri="{BB962C8B-B14F-4D97-AF65-F5344CB8AC3E}">
        <p14:creationId xmlns:p14="http://schemas.microsoft.com/office/powerpoint/2010/main" val="77663639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8B732B4-A220-4D64-89E5-594291243225}" type="slidenum">
              <a:rPr lang="en-US" smtClean="0"/>
              <a:pPr/>
              <a:t>73</a:t>
            </a:fld>
            <a:endParaRPr lang="en-US"/>
          </a:p>
        </p:txBody>
      </p:sp>
    </p:spTree>
    <p:extLst>
      <p:ext uri="{BB962C8B-B14F-4D97-AF65-F5344CB8AC3E}">
        <p14:creationId xmlns:p14="http://schemas.microsoft.com/office/powerpoint/2010/main" val="155611058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8B732B4-A220-4D64-89E5-594291243225}" type="slidenum">
              <a:rPr lang="en-US" smtClean="0"/>
              <a:pPr/>
              <a:t>74</a:t>
            </a:fld>
            <a:endParaRPr lang="en-US"/>
          </a:p>
        </p:txBody>
      </p:sp>
    </p:spTree>
    <p:extLst>
      <p:ext uri="{BB962C8B-B14F-4D97-AF65-F5344CB8AC3E}">
        <p14:creationId xmlns:p14="http://schemas.microsoft.com/office/powerpoint/2010/main" val="247931258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8B732B4-A220-4D64-89E5-594291243225}" type="slidenum">
              <a:rPr lang="en-US" smtClean="0"/>
              <a:pPr/>
              <a:t>75</a:t>
            </a:fld>
            <a:endParaRPr lang="en-US"/>
          </a:p>
        </p:txBody>
      </p:sp>
    </p:spTree>
    <p:extLst>
      <p:ext uri="{BB962C8B-B14F-4D97-AF65-F5344CB8AC3E}">
        <p14:creationId xmlns:p14="http://schemas.microsoft.com/office/powerpoint/2010/main" val="53998662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8B732B4-A220-4D64-89E5-594291243225}" type="slidenum">
              <a:rPr lang="en-US" smtClean="0"/>
              <a:pPr/>
              <a:t>76</a:t>
            </a:fld>
            <a:endParaRPr lang="en-US"/>
          </a:p>
        </p:txBody>
      </p:sp>
    </p:spTree>
    <p:extLst>
      <p:ext uri="{BB962C8B-B14F-4D97-AF65-F5344CB8AC3E}">
        <p14:creationId xmlns:p14="http://schemas.microsoft.com/office/powerpoint/2010/main" val="110985981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8B732B4-A220-4D64-89E5-594291243225}" type="slidenum">
              <a:rPr lang="en-US" smtClean="0"/>
              <a:pPr/>
              <a:t>77</a:t>
            </a:fld>
            <a:endParaRPr lang="en-US"/>
          </a:p>
        </p:txBody>
      </p:sp>
    </p:spTree>
    <p:extLst>
      <p:ext uri="{BB962C8B-B14F-4D97-AF65-F5344CB8AC3E}">
        <p14:creationId xmlns:p14="http://schemas.microsoft.com/office/powerpoint/2010/main" val="98508169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8B732B4-A220-4D64-89E5-594291243225}" type="slidenum">
              <a:rPr lang="en-US" smtClean="0"/>
              <a:pPr/>
              <a:t>78</a:t>
            </a:fld>
            <a:endParaRPr lang="en-US"/>
          </a:p>
        </p:txBody>
      </p:sp>
    </p:spTree>
    <p:extLst>
      <p:ext uri="{BB962C8B-B14F-4D97-AF65-F5344CB8AC3E}">
        <p14:creationId xmlns:p14="http://schemas.microsoft.com/office/powerpoint/2010/main" val="6816001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8B732B4-A220-4D64-89E5-594291243225}" type="slidenum">
              <a:rPr lang="en-US" smtClean="0"/>
              <a:pPr/>
              <a:t>79</a:t>
            </a:fld>
            <a:endParaRPr lang="en-US"/>
          </a:p>
        </p:txBody>
      </p:sp>
    </p:spTree>
    <p:extLst>
      <p:ext uri="{BB962C8B-B14F-4D97-AF65-F5344CB8AC3E}">
        <p14:creationId xmlns:p14="http://schemas.microsoft.com/office/powerpoint/2010/main" val="30302441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Network analyses of peer-to-peer influence show that social referents spread perceptions of conflict as less socially normative.</a:t>
            </a:r>
          </a:p>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82</a:t>
            </a:fld>
            <a:endParaRPr lang="en-US"/>
          </a:p>
        </p:txBody>
      </p:sp>
    </p:spTree>
    <p:extLst>
      <p:ext uri="{BB962C8B-B14F-4D97-AF65-F5344CB8AC3E}">
        <p14:creationId xmlns:p14="http://schemas.microsoft.com/office/powerpoint/2010/main" val="4103793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2A2EBB9-A88B-4EF6-AEFA-3EC61A47DE8B}" type="slidenum">
              <a:rPr lang="en-US" altLang="en-US" smtClean="0"/>
              <a:pPr>
                <a:spcBef>
                  <a:spcPct val="0"/>
                </a:spcBef>
              </a:pPr>
              <a:t>8</a:t>
            </a:fld>
            <a:endParaRPr lang="en-US" altLang="en-US" smtClean="0"/>
          </a:p>
        </p:txBody>
      </p:sp>
    </p:spTree>
    <p:extLst>
      <p:ext uri="{BB962C8B-B14F-4D97-AF65-F5344CB8AC3E}">
        <p14:creationId xmlns:p14="http://schemas.microsoft.com/office/powerpoint/2010/main" val="1909370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50BE936-01A5-4838-B378-D7F6CBC1ED45}" type="slidenum">
              <a:rPr lang="en-US" altLang="en-US" smtClean="0"/>
              <a:pPr>
                <a:spcBef>
                  <a:spcPct val="0"/>
                </a:spcBef>
              </a:pPr>
              <a:t>9</a:t>
            </a:fld>
            <a:endParaRPr lang="en-US" alt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973118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6B3ECEC-A8F6-48EB-BF4F-8826EFF99C9E}" type="slidenum">
              <a:rPr lang="en-US" altLang="en-US" smtClean="0"/>
              <a:pPr>
                <a:spcBef>
                  <a:spcPct val="0"/>
                </a:spcBef>
              </a:pPr>
              <a:t>10</a:t>
            </a:fld>
            <a:endParaRPr lang="en-US" altLang="en-US" smtClean="0"/>
          </a:p>
        </p:txBody>
      </p:sp>
    </p:spTree>
    <p:extLst>
      <p:ext uri="{BB962C8B-B14F-4D97-AF65-F5344CB8AC3E}">
        <p14:creationId xmlns:p14="http://schemas.microsoft.com/office/powerpoint/2010/main" val="2189636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F2A3F5-8C59-4848-8490-C8A4B0913F81}"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EE25B-BE97-452E-9164-F76544E9B0F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085D6034-0D4B-4027-8F75-A1FA454125B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B7FBE-02EE-4C27-AE49-1816F48D0D4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6E096-1C6C-4569-BC47-F93CD06CC6E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C20995-2486-4762-999B-FB34B4D03C8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247C20-BCFD-429C-B067-29BD4D23FD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3D5D24-58C7-4290-8CA6-B401B30A491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080FE9-5834-4D99-A97C-0285798C7FA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96A418-D92C-48F6-81BA-144162084422}"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EBF06BC5-FDD8-4FE7-883B-6F85FF4D547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FA8BF006-A872-4FBD-BC7A-CF0DF1F168E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pss.sagepub.com/content/18/12/1032.abstract" TargetMode="Externa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24.wmf"/></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hyperlink" Target="http://www.psy.miami.edu/faculty/dmessinger/c_c/rsrcs/rdgs/ed/Saarento_et_al-2015-Child_Development_Perspectives.pdf"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www.psy.miami.edu/faculty/dmessinger/c_c/rsrcs/rdgs/ed/PNAS-2016-Paluck-1514483113.pdf"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8.wmf"/><Relationship Id="rId4" Type="http://schemas.openxmlformats.org/officeDocument/2006/relationships/image" Target="../media/image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1981200"/>
            <a:ext cx="8001000" cy="609600"/>
          </a:xfrm>
        </p:spPr>
        <p:txBody>
          <a:bodyPr>
            <a:noAutofit/>
          </a:bodyPr>
          <a:lstStyle/>
          <a:p>
            <a:pPr algn="ctr"/>
            <a:r>
              <a:rPr lang="en-US" sz="6000" dirty="0" smtClean="0"/>
              <a:t>Classroom effects</a:t>
            </a:r>
            <a:br>
              <a:rPr lang="en-US" sz="6000" dirty="0" smtClean="0"/>
            </a:br>
            <a:r>
              <a:rPr lang="en-US" sz="6000" dirty="0" smtClean="0"/>
              <a:t>and outcomes</a:t>
            </a:r>
            <a:endParaRPr lang="en-US" sz="6000" dirty="0"/>
          </a:p>
        </p:txBody>
      </p:sp>
      <p:sp>
        <p:nvSpPr>
          <p:cNvPr id="2051" name="Rectangle 3"/>
          <p:cNvSpPr>
            <a:spLocks noGrp="1" noChangeArrowheads="1"/>
          </p:cNvSpPr>
          <p:nvPr>
            <p:ph type="subTitle" idx="1"/>
          </p:nvPr>
        </p:nvSpPr>
        <p:spPr>
          <a:xfrm>
            <a:off x="1600200" y="4648200"/>
            <a:ext cx="6400800" cy="1752600"/>
          </a:xfrm>
        </p:spPr>
        <p:txBody>
          <a:bodyPr>
            <a:normAutofit/>
          </a:bodyPr>
          <a:lstStyle/>
          <a:p>
            <a:pPr algn="ctr">
              <a:lnSpc>
                <a:spcPct val="90000"/>
              </a:lnSpc>
            </a:pPr>
            <a:r>
              <a:rPr lang="en-US" sz="2400" dirty="0" smtClean="0"/>
              <a:t>Daniel Messinger, PhD</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p:cNvPicPr>
            <a:picLocks noChangeAspect="1" noChangeArrowheads="1"/>
          </p:cNvPicPr>
          <p:nvPr/>
        </p:nvPicPr>
        <p:blipFill>
          <a:blip r:embed="rId3">
            <a:extLst>
              <a:ext uri="{28A0092B-C50C-407E-A947-70E740481C1C}">
                <a14:useLocalDpi xmlns:a14="http://schemas.microsoft.com/office/drawing/2010/main" val="0"/>
              </a:ext>
            </a:extLst>
          </a:blip>
          <a:srcRect b="25148"/>
          <a:stretch>
            <a:fillRect/>
          </a:stretch>
        </p:blipFill>
        <p:spPr bwMode="auto">
          <a:xfrm>
            <a:off x="330200" y="1041400"/>
            <a:ext cx="8432800" cy="360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1" name="TextBox 2"/>
          <p:cNvSpPr txBox="1">
            <a:spLocks noChangeArrowheads="1"/>
          </p:cNvSpPr>
          <p:nvPr/>
        </p:nvSpPr>
        <p:spPr bwMode="auto">
          <a:xfrm>
            <a:off x="228600" y="4572000"/>
            <a:ext cx="8534400" cy="19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42950" indent="-742950">
              <a:defRPr>
                <a:solidFill>
                  <a:schemeClr val="tx1"/>
                </a:solidFill>
                <a:latin typeface="Comic Sans MS" panose="030F0702030302020204" pitchFamily="66" charset="0"/>
                <a:cs typeface="Arial" panose="020B0604020202020204" pitchFamily="34" charset="0"/>
              </a:defRPr>
            </a:lvl1pPr>
            <a:lvl2pPr marL="742950" indent="-285750">
              <a:defRPr>
                <a:solidFill>
                  <a:schemeClr val="tx1"/>
                </a:solidFill>
                <a:latin typeface="Comic Sans MS" panose="030F0702030302020204" pitchFamily="66" charset="0"/>
                <a:cs typeface="Arial" panose="020B0604020202020204" pitchFamily="34" charset="0"/>
              </a:defRPr>
            </a:lvl2pPr>
            <a:lvl3pPr marL="1143000" indent="-228600">
              <a:defRPr>
                <a:solidFill>
                  <a:schemeClr val="tx1"/>
                </a:solidFill>
                <a:latin typeface="Comic Sans MS" panose="030F0702030302020204" pitchFamily="66" charset="0"/>
                <a:cs typeface="Arial" panose="020B0604020202020204" pitchFamily="34" charset="0"/>
              </a:defRPr>
            </a:lvl3pPr>
            <a:lvl4pPr marL="1600200" indent="-228600">
              <a:defRPr>
                <a:solidFill>
                  <a:schemeClr val="tx1"/>
                </a:solidFill>
                <a:latin typeface="Comic Sans MS" panose="030F0702030302020204" pitchFamily="66" charset="0"/>
                <a:cs typeface="Arial" panose="020B0604020202020204" pitchFamily="34" charset="0"/>
              </a:defRPr>
            </a:lvl4pPr>
            <a:lvl5pPr marL="2057400" indent="-22860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marL="0" indent="0" algn="ctr"/>
            <a:r>
              <a:rPr lang="en-US" altLang="en-US" u="sng" dirty="0">
                <a:latin typeface="Arial" panose="020B0604020202020204" pitchFamily="34" charset="0"/>
              </a:rPr>
              <a:t>Problems in peer interactions</a:t>
            </a:r>
            <a:r>
              <a:rPr lang="en-US" altLang="en-US" dirty="0">
                <a:latin typeface="Arial" panose="020B0604020202020204" pitchFamily="34" charset="0"/>
              </a:rPr>
              <a:t> directly and indirectly affected play disruption at the end of kindergarten through </a:t>
            </a:r>
            <a:r>
              <a:rPr lang="en-US" altLang="en-US" dirty="0" smtClean="0">
                <a:latin typeface="Arial" panose="020B0604020202020204" pitchFamily="34" charset="0"/>
              </a:rPr>
              <a:t>effect </a:t>
            </a:r>
            <a:r>
              <a:rPr lang="en-US" altLang="en-US" dirty="0">
                <a:latin typeface="Arial" panose="020B0604020202020204" pitchFamily="34" charset="0"/>
              </a:rPr>
              <a:t>on play disruption at the end of </a:t>
            </a:r>
            <a:r>
              <a:rPr lang="en-US" altLang="en-US" dirty="0" smtClean="0">
                <a:latin typeface="Arial" panose="020B0604020202020204" pitchFamily="34" charset="0"/>
              </a:rPr>
              <a:t>Head Start</a:t>
            </a:r>
            <a:endParaRPr lang="en-US" altLang="en-US" dirty="0">
              <a:latin typeface="Arial" panose="020B0604020202020204" pitchFamily="34" charset="0"/>
            </a:endParaRPr>
          </a:p>
          <a:p>
            <a:pPr algn="ctr"/>
            <a:endParaRPr lang="en-US" altLang="en-US" sz="1400" dirty="0">
              <a:latin typeface="Arial" panose="020B0604020202020204" pitchFamily="34" charset="0"/>
            </a:endParaRPr>
          </a:p>
          <a:p>
            <a:pPr indent="0" algn="ctr"/>
            <a:r>
              <a:rPr lang="en-US" altLang="en-US" u="sng" dirty="0">
                <a:latin typeface="Arial" panose="020B0604020202020204" pitchFamily="34" charset="0"/>
              </a:rPr>
              <a:t>Problems in structured learning</a:t>
            </a:r>
            <a:r>
              <a:rPr lang="en-US" altLang="en-US" dirty="0">
                <a:latin typeface="Arial" panose="020B0604020202020204" pitchFamily="34" charset="0"/>
              </a:rPr>
              <a:t> situations indirectly predicted play disconnection at the end of kindergarten through effect on play disconnection at the end of Head Start.</a:t>
            </a:r>
          </a:p>
          <a:p>
            <a:pPr>
              <a:buFont typeface="Franklin Gothic Book" panose="020B0503020102020204" pitchFamily="34" charset="0"/>
              <a:buAutoNum type="arabicPeriod"/>
            </a:pPr>
            <a:endParaRPr lang="en-US" altLang="en-US" sz="1400" dirty="0">
              <a:latin typeface="Arial" panose="020B0604020202020204" pitchFamily="34" charset="0"/>
            </a:endParaRPr>
          </a:p>
        </p:txBody>
      </p:sp>
      <p:sp>
        <p:nvSpPr>
          <p:cNvPr id="4" name="Text Box 15"/>
          <p:cNvSpPr txBox="1">
            <a:spLocks noChangeArrowheads="1"/>
          </p:cNvSpPr>
          <p:nvPr/>
        </p:nvSpPr>
        <p:spPr bwMode="auto">
          <a:xfrm>
            <a:off x="0" y="155575"/>
            <a:ext cx="9144000" cy="830263"/>
          </a:xfrm>
          <a:prstGeom prst="rect">
            <a:avLst/>
          </a:prstGeom>
          <a:noFill/>
          <a:ln w="9525">
            <a:noFill/>
            <a:miter lim="800000"/>
            <a:headEnd/>
            <a:tailEnd/>
          </a:ln>
        </p:spPr>
        <p:txBody>
          <a:bodyPr>
            <a:spAutoFit/>
          </a:bodyPr>
          <a:lstStyle/>
          <a:p>
            <a:pPr algn="ctr">
              <a:defRPr/>
            </a:pPr>
            <a:r>
              <a:rPr lang="en-US" sz="2400" dirty="0">
                <a:latin typeface="+mj-lt"/>
                <a:cs typeface="+mn-cs"/>
              </a:rPr>
              <a:t>Fall Head Start Situational </a:t>
            </a:r>
            <a:r>
              <a:rPr lang="en-US" sz="2400" dirty="0" smtClean="0">
                <a:latin typeface="+mj-lt"/>
                <a:cs typeface="+mn-cs"/>
              </a:rPr>
              <a:t>Interactions Predict </a:t>
            </a:r>
            <a:r>
              <a:rPr lang="en-US" sz="2400" dirty="0">
                <a:latin typeface="+mj-lt"/>
                <a:cs typeface="+mn-cs"/>
              </a:rPr>
              <a:t/>
            </a:r>
            <a:br>
              <a:rPr lang="en-US" sz="2400" dirty="0">
                <a:latin typeface="+mj-lt"/>
                <a:cs typeface="+mn-cs"/>
              </a:rPr>
            </a:br>
            <a:r>
              <a:rPr lang="en-US" sz="2400" dirty="0" smtClean="0">
                <a:latin typeface="+mj-lt"/>
                <a:cs typeface="+mn-cs"/>
              </a:rPr>
              <a:t>Later Head </a:t>
            </a:r>
            <a:r>
              <a:rPr lang="en-US" sz="2400" dirty="0">
                <a:latin typeface="+mj-lt"/>
                <a:cs typeface="+mn-cs"/>
              </a:rPr>
              <a:t>Start and </a:t>
            </a:r>
            <a:r>
              <a:rPr lang="en-US" sz="2400" dirty="0" smtClean="0">
                <a:latin typeface="+mj-lt"/>
                <a:cs typeface="+mn-cs"/>
              </a:rPr>
              <a:t>Kindergarten </a:t>
            </a:r>
            <a:r>
              <a:rPr lang="en-US" sz="2400" dirty="0">
                <a:latin typeface="+mj-lt"/>
                <a:cs typeface="+mn-cs"/>
              </a:rPr>
              <a:t>Social Competence</a:t>
            </a:r>
          </a:p>
        </p:txBody>
      </p:sp>
      <p:sp>
        <p:nvSpPr>
          <p:cNvPr id="94213" name="TextBox 4"/>
          <p:cNvSpPr txBox="1">
            <a:spLocks noChangeArrowheads="1"/>
          </p:cNvSpPr>
          <p:nvPr/>
        </p:nvSpPr>
        <p:spPr bwMode="auto">
          <a:xfrm>
            <a:off x="2895600" y="6400800"/>
            <a:ext cx="39163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a:spcBef>
                <a:spcPct val="0"/>
              </a:spcBef>
              <a:buClrTx/>
              <a:buSzTx/>
              <a:buFontTx/>
              <a:buNone/>
            </a:pPr>
            <a:r>
              <a:rPr lang="en-US" altLang="en-US" sz="1200">
                <a:latin typeface="Comic Sans MS" panose="030F0702030302020204" pitchFamily="66" charset="0"/>
              </a:rPr>
              <a:t>Bulotsky-Shearer, Dominguez, Bell, Rouse, &amp; Fantuzzo, 2010</a:t>
            </a:r>
          </a:p>
        </p:txBody>
      </p:sp>
    </p:spTree>
    <p:extLst>
      <p:ext uri="{BB962C8B-B14F-4D97-AF65-F5344CB8AC3E}">
        <p14:creationId xmlns:p14="http://schemas.microsoft.com/office/powerpoint/2010/main" val="11495488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090" name="Rectangle 2"/>
          <p:cNvSpPr>
            <a:spLocks noGrp="1" noChangeArrowheads="1"/>
          </p:cNvSpPr>
          <p:nvPr>
            <p:ph type="title"/>
          </p:nvPr>
        </p:nvSpPr>
        <p:spPr/>
        <p:txBody>
          <a:bodyPr>
            <a:noAutofit/>
          </a:bodyPr>
          <a:lstStyle/>
          <a:p>
            <a:pPr algn="ctr"/>
            <a:r>
              <a:rPr lang="en-US" sz="4000" dirty="0" smtClean="0"/>
              <a:t>Effects of child and classroom characteristics on peer play</a:t>
            </a:r>
            <a:endParaRPr lang="en-US" sz="4000" dirty="0"/>
          </a:p>
        </p:txBody>
      </p:sp>
      <p:sp>
        <p:nvSpPr>
          <p:cNvPr id="729091" name="Rectangle 3"/>
          <p:cNvSpPr>
            <a:spLocks noGrp="1" noChangeArrowheads="1"/>
          </p:cNvSpPr>
          <p:nvPr>
            <p:ph type="body" idx="4294967295"/>
          </p:nvPr>
        </p:nvSpPr>
        <p:spPr>
          <a:xfrm>
            <a:off x="457200" y="1524000"/>
            <a:ext cx="8229600" cy="4800600"/>
          </a:xfrm>
          <a:prstGeom prst="rect">
            <a:avLst/>
          </a:prstGeom>
        </p:spPr>
        <p:txBody>
          <a:bodyPr>
            <a:normAutofit/>
          </a:bodyPr>
          <a:lstStyle/>
          <a:p>
            <a:pPr marL="118872" indent="0">
              <a:buNone/>
            </a:pPr>
            <a:endParaRPr lang="en-US" dirty="0" smtClean="0"/>
          </a:p>
          <a:p>
            <a:r>
              <a:rPr lang="en-US" dirty="0" smtClean="0"/>
              <a:t>Preschoolers particularly sensitive to contextual influences on social interaction skills</a:t>
            </a:r>
          </a:p>
          <a:p>
            <a:pPr lvl="1"/>
            <a:r>
              <a:rPr lang="en-US" dirty="0" smtClean="0"/>
              <a:t>Adaptive outcomes depend on </a:t>
            </a:r>
            <a:r>
              <a:rPr lang="en-US" i="1" dirty="0" smtClean="0"/>
              <a:t>goodness-of-fit</a:t>
            </a:r>
            <a:r>
              <a:rPr lang="en-US" dirty="0" smtClean="0"/>
              <a:t> between child characteristics and context</a:t>
            </a:r>
          </a:p>
          <a:p>
            <a:endParaRPr lang="en-US" dirty="0" smtClean="0"/>
          </a:p>
        </p:txBody>
      </p:sp>
      <p:sp>
        <p:nvSpPr>
          <p:cNvPr id="2" name="Rectangle 1"/>
          <p:cNvSpPr>
            <a:spLocks noChangeArrowheads="1"/>
          </p:cNvSpPr>
          <p:nvPr/>
        </p:nvSpPr>
        <p:spPr bwMode="auto">
          <a:xfrm>
            <a:off x="0" y="-945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r>
            <a:br>
              <a:rPr kumimoji="0" lang="en-US" altLang="en-US" sz="1800" b="0" i="0" u="none" strike="noStrike" cap="none" normalizeH="0" baseline="0" dirty="0" smtClean="0">
                <a:ln>
                  <a:noFill/>
                </a:ln>
                <a:solidFill>
                  <a:schemeClr val="tx1"/>
                </a:solidFill>
                <a:effectLst/>
                <a:latin typeface="Arial" panose="020B0604020202020204" pitchFamily="34" charset="0"/>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 name="Rectangle 2"/>
          <p:cNvSpPr/>
          <p:nvPr/>
        </p:nvSpPr>
        <p:spPr>
          <a:xfrm>
            <a:off x="4800600" y="5657671"/>
            <a:ext cx="4572000" cy="1200329"/>
          </a:xfrm>
          <a:prstGeom prst="rect">
            <a:avLst/>
          </a:prstGeom>
        </p:spPr>
        <p:txBody>
          <a:bodyPr>
            <a:spAutoFit/>
          </a:bodyPr>
          <a:lstStyle/>
          <a:p>
            <a:pPr lvl="0"/>
            <a:r>
              <a:rPr lang="en-US" altLang="en-US" dirty="0">
                <a:solidFill>
                  <a:srgbClr val="000000"/>
                </a:solidFill>
                <a:latin typeface="Arial" panose="020B0604020202020204" pitchFamily="34" charset="0"/>
                <a:cs typeface="Arial" panose="020B0604020202020204" pitchFamily="34" charset="0"/>
              </a:rPr>
              <a:t>Howes, C., Sanders, K., &amp; Lee, L. (2008). Entering a new peer group in ethnically and linguistically diverse childcare classrooms. </a:t>
            </a:r>
            <a:r>
              <a:rPr lang="en-US" altLang="en-US" i="1" dirty="0">
                <a:solidFill>
                  <a:srgbClr val="000000"/>
                </a:solidFill>
                <a:latin typeface="Arial" panose="020B0604020202020204" pitchFamily="34" charset="0"/>
                <a:cs typeface="Arial" panose="020B0604020202020204" pitchFamily="34" charset="0"/>
              </a:rPr>
              <a:t>Social Development, 17</a:t>
            </a:r>
            <a:r>
              <a:rPr lang="en-US" altLang="en-US" dirty="0">
                <a:solidFill>
                  <a:srgbClr val="000000"/>
                </a:solidFill>
                <a:latin typeface="Arial" panose="020B0604020202020204" pitchFamily="34" charset="0"/>
                <a:cs typeface="Arial" panose="020B0604020202020204" pitchFamily="34" charset="0"/>
              </a:rPr>
              <a:t>,</a:t>
            </a:r>
            <a:endParaRPr lang="en-US" altLang="en-US" sz="1100" dirty="0"/>
          </a:p>
        </p:txBody>
      </p:sp>
    </p:spTree>
    <p:extLst>
      <p:ext uri="{BB962C8B-B14F-4D97-AF65-F5344CB8AC3E}">
        <p14:creationId xmlns:p14="http://schemas.microsoft.com/office/powerpoint/2010/main" val="1851592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090" name="Rectangle 2"/>
          <p:cNvSpPr>
            <a:spLocks noGrp="1" noChangeArrowheads="1"/>
          </p:cNvSpPr>
          <p:nvPr>
            <p:ph type="title"/>
          </p:nvPr>
        </p:nvSpPr>
        <p:spPr>
          <a:xfrm>
            <a:off x="76200" y="155448"/>
            <a:ext cx="9067800" cy="1252728"/>
          </a:xfrm>
        </p:spPr>
        <p:txBody>
          <a:bodyPr>
            <a:normAutofit fontScale="90000"/>
          </a:bodyPr>
          <a:lstStyle/>
          <a:p>
            <a:pPr algn="ctr"/>
            <a:r>
              <a:rPr lang="en-US" sz="3200" dirty="0" smtClean="0"/>
              <a:t>More </a:t>
            </a:r>
            <a:r>
              <a:rPr lang="en-US" sz="3200" dirty="0"/>
              <a:t>diverse classes </a:t>
            </a:r>
            <a:r>
              <a:rPr lang="en-US" sz="3200" dirty="0" smtClean="0">
                <a:sym typeface="Wingdings" panose="05000000000000000000" pitchFamily="2" charset="2"/>
              </a:rPr>
              <a:t> </a:t>
            </a:r>
            <a:r>
              <a:rPr lang="en-US" sz="3200" dirty="0" smtClean="0"/>
              <a:t>Complex Play increase</a:t>
            </a:r>
            <a:r>
              <a:rPr lang="en-US" sz="3200" dirty="0"/>
              <a:t>, particularly </a:t>
            </a:r>
            <a:r>
              <a:rPr lang="en-US" sz="3200" dirty="0" smtClean="0"/>
              <a:t>if ethnically </a:t>
            </a:r>
            <a:r>
              <a:rPr lang="en-US" sz="3200" dirty="0"/>
              <a:t>matched </a:t>
            </a:r>
            <a:r>
              <a:rPr lang="en-US" sz="3200" dirty="0" smtClean="0"/>
              <a:t>peer present</a:t>
            </a:r>
            <a:r>
              <a:rPr lang="en-US" sz="3200" dirty="0"/>
              <a:t/>
            </a:r>
            <a:br>
              <a:rPr lang="en-US" sz="3200" dirty="0"/>
            </a:br>
            <a:endParaRPr lang="en-US" sz="3200" dirty="0"/>
          </a:p>
        </p:txBody>
      </p:sp>
      <p:sp>
        <p:nvSpPr>
          <p:cNvPr id="729091" name="Rectangle 3"/>
          <p:cNvSpPr>
            <a:spLocks noGrp="1" noChangeArrowheads="1"/>
          </p:cNvSpPr>
          <p:nvPr>
            <p:ph type="body" idx="4294967295"/>
          </p:nvPr>
        </p:nvSpPr>
        <p:spPr>
          <a:xfrm>
            <a:off x="457200" y="1646237"/>
            <a:ext cx="8229600" cy="4526280"/>
          </a:xfrm>
          <a:prstGeom prst="rect">
            <a:avLst/>
          </a:prstGeom>
        </p:spPr>
        <p:txBody>
          <a:bodyPr>
            <a:normAutofit/>
          </a:bodyPr>
          <a:lstStyle/>
          <a:p>
            <a:pPr lvl="1"/>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304800" y="1507798"/>
            <a:ext cx="6858000" cy="4349863"/>
          </a:xfrm>
          <a:prstGeom prst="rect">
            <a:avLst/>
          </a:prstGeom>
          <a:noFill/>
          <a:ln w="9525">
            <a:noFill/>
            <a:miter lim="800000"/>
            <a:headEnd/>
            <a:tailEnd/>
          </a:ln>
          <a:effectLst/>
        </p:spPr>
      </p:pic>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5654" r="25647" b="17740"/>
          <a:stretch/>
        </p:blipFill>
        <p:spPr bwMode="auto">
          <a:xfrm>
            <a:off x="5105400" y="2621329"/>
            <a:ext cx="3907002" cy="3551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43765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090" name="Rectangle 2"/>
          <p:cNvSpPr>
            <a:spLocks noGrp="1" noChangeArrowheads="1"/>
          </p:cNvSpPr>
          <p:nvPr>
            <p:ph type="title"/>
          </p:nvPr>
        </p:nvSpPr>
        <p:spPr/>
        <p:txBody>
          <a:bodyPr>
            <a:normAutofit/>
          </a:bodyPr>
          <a:lstStyle/>
          <a:p>
            <a:pPr algn="ctr"/>
            <a:r>
              <a:rPr lang="en-US" sz="3200" dirty="0"/>
              <a:t>Anxiousness</a:t>
            </a:r>
          </a:p>
        </p:txBody>
      </p:sp>
      <p:sp>
        <p:nvSpPr>
          <p:cNvPr id="729091" name="Rectangle 3"/>
          <p:cNvSpPr>
            <a:spLocks noGrp="1" noChangeArrowheads="1"/>
          </p:cNvSpPr>
          <p:nvPr>
            <p:ph type="body" idx="4294967295"/>
          </p:nvPr>
        </p:nvSpPr>
        <p:spPr>
          <a:xfrm>
            <a:off x="457200" y="1646237"/>
            <a:ext cx="8229600" cy="4526280"/>
          </a:xfrm>
          <a:prstGeom prst="rect">
            <a:avLst/>
          </a:prstGeom>
        </p:spPr>
        <p:txBody>
          <a:bodyPr>
            <a:normAutofit/>
          </a:bodyPr>
          <a:lstStyle/>
          <a:p>
            <a:r>
              <a:rPr lang="en-US" dirty="0" smtClean="0"/>
              <a:t>Decreases for children </a:t>
            </a:r>
            <a:r>
              <a:rPr lang="en-US" dirty="0"/>
              <a:t>who had a peer with shared home </a:t>
            </a:r>
            <a:r>
              <a:rPr lang="en-US" dirty="0" smtClean="0"/>
              <a:t>language</a:t>
            </a:r>
            <a:endParaRPr lang="en-US" dirty="0"/>
          </a:p>
          <a:p>
            <a:pPr lvl="1"/>
            <a:endParaRPr lang="en-US" dirty="0" smtClean="0"/>
          </a:p>
          <a:p>
            <a:pPr lvl="1"/>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685800" y="2819400"/>
            <a:ext cx="8071426" cy="3514725"/>
          </a:xfrm>
          <a:prstGeom prst="rect">
            <a:avLst/>
          </a:prstGeom>
          <a:noFill/>
          <a:ln w="9525">
            <a:noFill/>
            <a:miter lim="800000"/>
            <a:headEnd/>
            <a:tailEnd/>
          </a:ln>
          <a:effectLst/>
        </p:spPr>
      </p:pic>
      <p:sp>
        <p:nvSpPr>
          <p:cNvPr id="2"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Arial" panose="020B0604020202020204" pitchFamily="34" charset="0"/>
                <a:ea typeface="+mn-ea"/>
                <a:cs typeface="+mn-cs"/>
              </a:rPr>
              <a:t>Younger children decreased more (b/c very high to start with)</a:t>
            </a:r>
            <a:endParaRPr kumimoji="0" lang="en-US" altLang="en-US" sz="10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Arial" panose="020B0604020202020204" pitchFamily="34" charset="0"/>
                <a:ea typeface="+mn-ea"/>
                <a:cs typeface="+mn-cs"/>
              </a:rPr>
              <a:t>Children who had a peer with shared home language had larger decreases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56433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090" name="Rectangle 2"/>
          <p:cNvSpPr>
            <a:spLocks noGrp="1" noChangeArrowheads="1"/>
          </p:cNvSpPr>
          <p:nvPr>
            <p:ph type="title"/>
          </p:nvPr>
        </p:nvSpPr>
        <p:spPr/>
        <p:txBody>
          <a:bodyPr>
            <a:normAutofit/>
          </a:bodyPr>
          <a:lstStyle/>
          <a:p>
            <a:pPr algn="ctr"/>
            <a:r>
              <a:rPr lang="en-US" sz="4000" dirty="0" smtClean="0"/>
              <a:t>Aggression </a:t>
            </a:r>
            <a:endParaRPr lang="en-US" sz="4000" dirty="0"/>
          </a:p>
        </p:txBody>
      </p:sp>
      <p:sp>
        <p:nvSpPr>
          <p:cNvPr id="729091" name="Rectangle 3"/>
          <p:cNvSpPr>
            <a:spLocks noGrp="1" noChangeArrowheads="1"/>
          </p:cNvSpPr>
          <p:nvPr>
            <p:ph type="body" idx="4294967295"/>
          </p:nvPr>
        </p:nvSpPr>
        <p:spPr>
          <a:xfrm>
            <a:off x="457200" y="1524000"/>
            <a:ext cx="8229600" cy="4526280"/>
          </a:xfrm>
          <a:prstGeom prst="rect">
            <a:avLst/>
          </a:prstGeom>
        </p:spPr>
        <p:txBody>
          <a:bodyPr>
            <a:normAutofit/>
          </a:bodyPr>
          <a:lstStyle/>
          <a:p>
            <a:r>
              <a:rPr lang="en-US" dirty="0" smtClean="0"/>
              <a:t>African-Americans </a:t>
            </a:r>
            <a:r>
              <a:rPr lang="en-US" dirty="0"/>
              <a:t>had </a:t>
            </a:r>
            <a:r>
              <a:rPr lang="en-US" dirty="0" smtClean="0"/>
              <a:t>greatest increase in aggression </a:t>
            </a:r>
            <a:r>
              <a:rPr lang="en-US" i="1" dirty="0" smtClean="0"/>
              <a:t>if </a:t>
            </a:r>
            <a:r>
              <a:rPr lang="en-US" dirty="0" smtClean="0"/>
              <a:t>no </a:t>
            </a:r>
            <a:r>
              <a:rPr lang="en-US" dirty="0"/>
              <a:t>ethnically matched peer</a:t>
            </a:r>
          </a:p>
          <a:p>
            <a:pPr lvl="1"/>
            <a:endParaRPr lang="en-US" dirty="0" smtClean="0"/>
          </a:p>
          <a:p>
            <a:pPr lvl="1"/>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457200" y="2659440"/>
            <a:ext cx="6271212" cy="2602426"/>
          </a:xfrm>
          <a:prstGeom prst="rect">
            <a:avLst/>
          </a:prstGeom>
          <a:noFill/>
          <a:ln w="9525">
            <a:noFill/>
            <a:miter lim="800000"/>
            <a:headEnd/>
            <a:tailEnd/>
          </a:ln>
          <a:effectLst/>
        </p:spPr>
      </p:pic>
      <p:pic>
        <p:nvPicPr>
          <p:cNvPr id="4099" name="Picture 3"/>
          <p:cNvPicPr>
            <a:picLocks noChangeAspect="1" noChangeArrowheads="1"/>
          </p:cNvPicPr>
          <p:nvPr/>
        </p:nvPicPr>
        <p:blipFill>
          <a:blip r:embed="rId4" cstate="print"/>
          <a:srcRect/>
          <a:stretch>
            <a:fillRect/>
          </a:stretch>
        </p:blipFill>
        <p:spPr bwMode="auto">
          <a:xfrm>
            <a:off x="685800" y="5381926"/>
            <a:ext cx="6085115" cy="637874"/>
          </a:xfrm>
          <a:prstGeom prst="rect">
            <a:avLst/>
          </a:prstGeom>
          <a:noFill/>
          <a:ln w="9525">
            <a:noFill/>
            <a:miter lim="800000"/>
            <a:headEnd/>
            <a:tailEnd/>
          </a:ln>
          <a:effectLst/>
        </p:spPr>
      </p:pic>
      <p:pic>
        <p:nvPicPr>
          <p:cNvPr id="4100" name="Picture 4"/>
          <p:cNvPicPr>
            <a:picLocks noChangeAspect="1" noChangeArrowheads="1"/>
          </p:cNvPicPr>
          <p:nvPr/>
        </p:nvPicPr>
        <p:blipFill rotWithShape="1">
          <a:blip r:embed="rId5" cstate="print"/>
          <a:srcRect l="3090" t="5814" r="7315"/>
          <a:stretch/>
        </p:blipFill>
        <p:spPr bwMode="auto">
          <a:xfrm>
            <a:off x="5105400" y="3379859"/>
            <a:ext cx="4038600" cy="2670421"/>
          </a:xfrm>
          <a:prstGeom prst="rect">
            <a:avLst/>
          </a:prstGeom>
          <a:noFill/>
          <a:ln w="9525">
            <a:noFill/>
            <a:miter lim="800000"/>
            <a:headEnd/>
            <a:tailEnd/>
          </a:ln>
          <a:effectLst/>
        </p:spPr>
      </p:pic>
    </p:spTree>
    <p:extLst>
      <p:ext uri="{BB962C8B-B14F-4D97-AF65-F5344CB8AC3E}">
        <p14:creationId xmlns:p14="http://schemas.microsoft.com/office/powerpoint/2010/main" val="23803430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a:t>
            </a:r>
            <a:endParaRPr lang="en-US" dirty="0"/>
          </a:p>
        </p:txBody>
      </p:sp>
      <p:sp>
        <p:nvSpPr>
          <p:cNvPr id="3" name="Content Placeholder 2"/>
          <p:cNvSpPr>
            <a:spLocks noGrp="1"/>
          </p:cNvSpPr>
          <p:nvPr>
            <p:ph idx="1"/>
          </p:nvPr>
        </p:nvSpPr>
        <p:spPr>
          <a:xfrm>
            <a:off x="457200" y="1775191"/>
            <a:ext cx="7924800" cy="4625609"/>
          </a:xfrm>
        </p:spPr>
        <p:txBody>
          <a:bodyPr>
            <a:normAutofit/>
          </a:bodyPr>
          <a:lstStyle/>
          <a:p>
            <a:pPr marL="438912" lvl="1" indent="-320040">
              <a:spcBef>
                <a:spcPts val="0"/>
              </a:spcBef>
              <a:buClr>
                <a:schemeClr val="accent1"/>
              </a:buClr>
              <a:buSzPct val="80000"/>
              <a:buFont typeface="Wingdings 2"/>
              <a:buChar char=""/>
            </a:pPr>
            <a:r>
              <a:rPr lang="en-US" dirty="0">
                <a:latin typeface="Times New Roman" panose="02020603050405020304" pitchFamily="18" charset="0"/>
                <a:cs typeface="Times New Roman" panose="02020603050405020304" pitchFamily="18" charset="0"/>
              </a:rPr>
              <a:t>Classroom variations accounted for up to 72 percent of the variance in complex play and at least 50 percent of the variance in peer ratings (anxiousness ratings).</a:t>
            </a:r>
          </a:p>
          <a:p>
            <a:pPr marL="438912" lvl="1" indent="-320040">
              <a:spcBef>
                <a:spcPts val="0"/>
              </a:spcBef>
              <a:buClr>
                <a:schemeClr val="accent1"/>
              </a:buClr>
              <a:buSzPct val="80000"/>
              <a:buFont typeface="Wingdings 2"/>
              <a:buChar char=""/>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classroom context (nesting of children within classroom</a:t>
            </a:r>
            <a:r>
              <a:rPr lang="en-US" dirty="0" smtClean="0">
                <a:latin typeface="Times New Roman" panose="02020603050405020304" pitchFamily="18" charset="0"/>
                <a:cs typeface="Times New Roman" panose="02020603050405020304" pitchFamily="18" charset="0"/>
              </a:rPr>
              <a:t>, diversity</a:t>
            </a:r>
            <a:r>
              <a:rPr lang="en-US" dirty="0">
                <a:latin typeface="Times New Roman" panose="02020603050405020304" pitchFamily="18" charset="0"/>
                <a:cs typeface="Times New Roman" panose="02020603050405020304" pitchFamily="18" charset="0"/>
              </a:rPr>
              <a:t>, and entry policy) accounted for more of the </a:t>
            </a:r>
            <a:r>
              <a:rPr lang="en-US" dirty="0" smtClean="0">
                <a:latin typeface="Times New Roman" panose="02020603050405020304" pitchFamily="18" charset="0"/>
                <a:cs typeface="Times New Roman" panose="02020603050405020304" pitchFamily="18" charset="0"/>
              </a:rPr>
              <a:t>variance in both complex play and peer anxiousness ratings than did child characteristics</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654" r="25647" b="17740"/>
          <a:stretch/>
        </p:blipFill>
        <p:spPr bwMode="auto">
          <a:xfrm>
            <a:off x="3962400" y="-3886200"/>
            <a:ext cx="3886200" cy="3532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1283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p:cNvSpPr>
            <a:spLocks noGrp="1"/>
          </p:cNvSpPr>
          <p:nvPr>
            <p:ph type="title"/>
          </p:nvPr>
        </p:nvSpPr>
        <p:spPr/>
        <p:txBody>
          <a:bodyPr>
            <a:normAutofit/>
          </a:bodyPr>
          <a:lstStyle/>
          <a:p>
            <a:r>
              <a:rPr lang="en-US" altLang="en-US" sz="4000" dirty="0"/>
              <a:t>Classroom-composition </a:t>
            </a:r>
            <a:r>
              <a:rPr lang="en-US" altLang="en-US" sz="4000" dirty="0" smtClean="0"/>
              <a:t>effects</a:t>
            </a:r>
            <a:endParaRPr lang="en-US" altLang="en-US" sz="3200" dirty="0" smtClean="0"/>
          </a:p>
        </p:txBody>
      </p:sp>
      <p:sp>
        <p:nvSpPr>
          <p:cNvPr id="14339" name="Content Placeholder 4"/>
          <p:cNvSpPr>
            <a:spLocks noGrp="1"/>
          </p:cNvSpPr>
          <p:nvPr>
            <p:ph idx="1"/>
          </p:nvPr>
        </p:nvSpPr>
        <p:spPr/>
        <p:txBody>
          <a:bodyPr>
            <a:normAutofit/>
          </a:bodyPr>
          <a:lstStyle/>
          <a:p>
            <a:pPr lvl="1"/>
            <a:r>
              <a:rPr lang="en-US" altLang="en-US" dirty="0" smtClean="0"/>
              <a:t>A child’s externalizing behavior is explained by the child-care histories of children in their classrooms above and beyond their own</a:t>
            </a:r>
          </a:p>
        </p:txBody>
      </p:sp>
      <p:pic>
        <p:nvPicPr>
          <p:cNvPr id="143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5825" y="2988296"/>
            <a:ext cx="27971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Footer Placeholder 5"/>
          <p:cNvSpPr>
            <a:spLocks noGrp="1"/>
          </p:cNvSpPr>
          <p:nvPr>
            <p:ph type="ftr" sz="quarter" idx="11"/>
          </p:nvPr>
        </p:nvSpPr>
        <p:spPr bwMode="auto">
          <a:xfrm>
            <a:off x="7910560" y="6630655"/>
            <a:ext cx="5507719" cy="274320"/>
          </a:xfrm>
          <a:ln>
            <a:miter lim="800000"/>
            <a:headEnd/>
            <a:tailEnd/>
          </a:ln>
        </p:spPr>
        <p:txBody>
          <a:bodyPr vert="horz" wrap="square" lIns="91440" tIns="45720" rIns="91440" bIns="45720" numCol="1" compatLnSpc="1">
            <a:prstTxWarp prst="textNoShape">
              <a:avLst/>
            </a:prstTxWarp>
          </a:bodyPr>
          <a:lstStyle/>
          <a:p>
            <a:pPr>
              <a:defRPr/>
            </a:pPr>
            <a:r>
              <a:rPr lang="en-US" dirty="0" err="1" smtClean="0"/>
              <a:t>Nayfeld</a:t>
            </a:r>
            <a:endParaRPr lang="en-US" dirty="0" smtClean="0"/>
          </a:p>
        </p:txBody>
      </p:sp>
      <p:grpSp>
        <p:nvGrpSpPr>
          <p:cNvPr id="6" name="Group 5"/>
          <p:cNvGrpSpPr/>
          <p:nvPr/>
        </p:nvGrpSpPr>
        <p:grpSpPr>
          <a:xfrm>
            <a:off x="2640596" y="7284718"/>
            <a:ext cx="5238750" cy="6858000"/>
            <a:chOff x="3905250" y="0"/>
            <a:chExt cx="5238750" cy="6858000"/>
          </a:xfrm>
        </p:grpSpPr>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l="23334" t="22221" r="46667" b="15556"/>
            <a:stretch>
              <a:fillRect/>
            </a:stretch>
          </p:blipFill>
          <p:spPr bwMode="auto">
            <a:xfrm>
              <a:off x="3905250" y="0"/>
              <a:ext cx="5238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ight Arrow 7"/>
            <p:cNvSpPr/>
            <p:nvPr/>
          </p:nvSpPr>
          <p:spPr>
            <a:xfrm>
              <a:off x="6248400" y="3429000"/>
              <a:ext cx="3048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ight Arrow 8"/>
            <p:cNvSpPr/>
            <p:nvPr/>
          </p:nvSpPr>
          <p:spPr>
            <a:xfrm>
              <a:off x="6248400" y="2133600"/>
              <a:ext cx="3048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ight Arrow 9"/>
            <p:cNvSpPr/>
            <p:nvPr/>
          </p:nvSpPr>
          <p:spPr>
            <a:xfrm>
              <a:off x="6248400" y="4800600"/>
              <a:ext cx="3048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 name="Rectangle 1"/>
          <p:cNvSpPr/>
          <p:nvPr/>
        </p:nvSpPr>
        <p:spPr>
          <a:xfrm>
            <a:off x="5889625" y="5486400"/>
            <a:ext cx="3178175" cy="1384995"/>
          </a:xfrm>
          <a:prstGeom prst="rect">
            <a:avLst/>
          </a:prstGeom>
        </p:spPr>
        <p:txBody>
          <a:bodyPr wrap="square">
            <a:spAutoFit/>
          </a:bodyPr>
          <a:lstStyle/>
          <a:p>
            <a:r>
              <a:rPr lang="en-US" altLang="en-US" sz="1600" dirty="0"/>
              <a:t>Child-care History, Classroom Composition, and Children’s Functioning in </a:t>
            </a:r>
            <a:r>
              <a:rPr lang="en-US" altLang="en-US" sz="1600" dirty="0" smtClean="0"/>
              <a:t>Kindergarten</a:t>
            </a:r>
            <a:r>
              <a:rPr lang="en-US" altLang="en-US" sz="1600" dirty="0"/>
              <a:t>. </a:t>
            </a:r>
            <a:r>
              <a:rPr lang="en-US" altLang="en-US" sz="1200" dirty="0" err="1" smtClean="0"/>
              <a:t>Dmitrieva</a:t>
            </a:r>
            <a:r>
              <a:rPr lang="en-US" altLang="en-US" sz="1200" dirty="0"/>
              <a:t>, </a:t>
            </a:r>
            <a:r>
              <a:rPr lang="en-US" altLang="en-US" sz="1200" dirty="0" smtClean="0"/>
              <a:t>Steinberg</a:t>
            </a:r>
            <a:r>
              <a:rPr lang="en-US" altLang="en-US" sz="1200" dirty="0"/>
              <a:t>, </a:t>
            </a:r>
            <a:r>
              <a:rPr lang="en-US" altLang="en-US" sz="1200" dirty="0" err="1" smtClean="0"/>
              <a:t>Belsky</a:t>
            </a:r>
            <a:r>
              <a:rPr lang="en-US" altLang="en-US" sz="1200" dirty="0"/>
              <a:t>. 2007.</a:t>
            </a:r>
            <a:endParaRPr lang="en-US" sz="1200" dirty="0"/>
          </a:p>
          <a:p>
            <a:r>
              <a:rPr lang="en-US" altLang="en-US" sz="1200" dirty="0" smtClean="0">
                <a:hlinkClick r:id="rId5"/>
              </a:rPr>
              <a:t>http://pss.sagepub.com/content/18/12/1032.abstract</a:t>
            </a:r>
            <a:endParaRPr lang="en-US" sz="1200" dirty="0"/>
          </a:p>
        </p:txBody>
      </p:sp>
      <p:pic>
        <p:nvPicPr>
          <p:cNvPr id="1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3334" t="22221" r="46667" b="56070"/>
          <a:stretch/>
        </p:blipFill>
        <p:spPr bwMode="auto">
          <a:xfrm>
            <a:off x="-37971" y="3541776"/>
            <a:ext cx="5962240" cy="2723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39479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0"/>
            <a:ext cx="4219574" cy="1447800"/>
          </a:xfrm>
        </p:spPr>
        <p:txBody>
          <a:bodyPr>
            <a:normAutofit/>
          </a:bodyPr>
          <a:lstStyle/>
          <a:p>
            <a:r>
              <a:rPr lang="en-US" altLang="en-US" dirty="0" smtClean="0"/>
              <a:t>Effects of care</a:t>
            </a:r>
          </a:p>
        </p:txBody>
      </p:sp>
      <p:sp>
        <p:nvSpPr>
          <p:cNvPr id="15363" name="Content Placeholder 2"/>
          <p:cNvSpPr>
            <a:spLocks noGrp="1"/>
          </p:cNvSpPr>
          <p:nvPr>
            <p:ph idx="1"/>
          </p:nvPr>
        </p:nvSpPr>
        <p:spPr>
          <a:xfrm>
            <a:off x="0" y="685800"/>
            <a:ext cx="4038600" cy="5334000"/>
          </a:xfrm>
        </p:spPr>
        <p:txBody>
          <a:bodyPr>
            <a:normAutofit lnSpcReduction="10000"/>
          </a:bodyPr>
          <a:lstStyle/>
          <a:p>
            <a:endParaRPr lang="en-US" altLang="en-US" sz="2400" dirty="0" smtClean="0"/>
          </a:p>
          <a:p>
            <a:endParaRPr lang="en-US" altLang="en-US" sz="2400" dirty="0"/>
          </a:p>
          <a:p>
            <a:r>
              <a:rPr lang="en-US" altLang="en-US" sz="2400" dirty="0" smtClean="0"/>
              <a:t>Predictors of poorer achievement</a:t>
            </a:r>
          </a:p>
          <a:p>
            <a:pPr lvl="1"/>
            <a:r>
              <a:rPr lang="en-US" altLang="en-US" sz="2000" dirty="0" smtClean="0"/>
              <a:t>&gt;30 </a:t>
            </a:r>
            <a:r>
              <a:rPr lang="en-US" altLang="en-US" sz="2000" dirty="0" err="1" smtClean="0"/>
              <a:t>hrs</a:t>
            </a:r>
            <a:r>
              <a:rPr lang="en-US" altLang="en-US" sz="2000" dirty="0" smtClean="0"/>
              <a:t>/week</a:t>
            </a:r>
          </a:p>
          <a:p>
            <a:pPr lvl="1"/>
            <a:r>
              <a:rPr lang="en-US" altLang="en-US" sz="2000" dirty="0" smtClean="0"/>
              <a:t> initiation at center </a:t>
            </a:r>
          </a:p>
          <a:p>
            <a:pPr lvl="1">
              <a:buFont typeface="Wingdings 2" panose="05020102010507070707" pitchFamily="18" charset="2"/>
              <a:buNone/>
            </a:pPr>
            <a:r>
              <a:rPr lang="en-US" altLang="en-US" sz="2000" dirty="0" smtClean="0"/>
              <a:t>	 before 2 years of age</a:t>
            </a:r>
          </a:p>
          <a:p>
            <a:pPr lvl="1"/>
            <a:endParaRPr lang="en-US" altLang="en-US" sz="2000" dirty="0" smtClean="0"/>
          </a:p>
          <a:p>
            <a:r>
              <a:rPr lang="en-US" altLang="en-US" sz="2400" dirty="0" smtClean="0"/>
              <a:t>Used as classroom level predictors </a:t>
            </a:r>
          </a:p>
          <a:p>
            <a:pPr lvl="1"/>
            <a:r>
              <a:rPr lang="en-US" altLang="en-US" sz="2000" dirty="0" smtClean="0"/>
              <a:t>proportion of children in classroom</a:t>
            </a:r>
          </a:p>
          <a:p>
            <a:pPr lvl="1"/>
            <a:endParaRPr lang="en-US" altLang="en-US" sz="2000" dirty="0" smtClean="0"/>
          </a:p>
          <a:p>
            <a:r>
              <a:rPr lang="en-US" altLang="en-US" sz="2400" dirty="0" smtClean="0"/>
              <a:t>Center care versus any child care </a:t>
            </a:r>
          </a:p>
        </p:txBody>
      </p:sp>
      <p:pic>
        <p:nvPicPr>
          <p:cNvPr id="15364" name="Picture 3"/>
          <p:cNvPicPr>
            <a:picLocks noChangeAspect="1" noChangeArrowheads="1"/>
          </p:cNvPicPr>
          <p:nvPr/>
        </p:nvPicPr>
        <p:blipFill>
          <a:blip r:embed="rId3">
            <a:extLst>
              <a:ext uri="{28A0092B-C50C-407E-A947-70E740481C1C}">
                <a14:useLocalDpi xmlns:a14="http://schemas.microsoft.com/office/drawing/2010/main" val="0"/>
              </a:ext>
            </a:extLst>
          </a:blip>
          <a:srcRect l="25417" t="16296" r="43750" b="12593"/>
          <a:stretch>
            <a:fillRect/>
          </a:stretch>
        </p:blipFill>
        <p:spPr bwMode="auto">
          <a:xfrm>
            <a:off x="4219574" y="-1"/>
            <a:ext cx="4619625" cy="6783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Footer Placeholder 4"/>
          <p:cNvSpPr>
            <a:spLocks noGrp="1"/>
          </p:cNvSpPr>
          <p:nvPr>
            <p:ph type="ftr" sz="quarter" idx="11"/>
          </p:nvPr>
        </p:nvSpPr>
        <p:spPr bwMode="auto">
          <a:ln>
            <a:miter lim="800000"/>
            <a:headEnd/>
            <a:tailEnd/>
          </a:ln>
        </p:spPr>
        <p:txBody>
          <a:bodyPr vert="horz" wrap="square" lIns="91440" tIns="45720" rIns="91440" bIns="45720" numCol="1" compatLnSpc="1">
            <a:prstTxWarp prst="textNoShape">
              <a:avLst/>
            </a:prstTxWarp>
          </a:bodyPr>
          <a:lstStyle/>
          <a:p>
            <a:pPr>
              <a:defRPr/>
            </a:pPr>
            <a:r>
              <a:rPr lang="en-US" smtClean="0"/>
              <a:t>Nayfeld</a:t>
            </a:r>
          </a:p>
        </p:txBody>
      </p:sp>
    </p:spTree>
    <p:extLst>
      <p:ext uri="{BB962C8B-B14F-4D97-AF65-F5344CB8AC3E}">
        <p14:creationId xmlns:p14="http://schemas.microsoft.com/office/powerpoint/2010/main" val="875130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381000" y="228600"/>
            <a:ext cx="3810000" cy="1143000"/>
          </a:xfrm>
        </p:spPr>
        <p:txBody>
          <a:bodyPr/>
          <a:lstStyle/>
          <a:p>
            <a:r>
              <a:rPr lang="en-US" altLang="en-US" sz="2800" b="1" dirty="0" smtClean="0"/>
              <a:t>Classroom-level effects &gt; individual effects</a:t>
            </a:r>
          </a:p>
        </p:txBody>
      </p:sp>
      <p:sp>
        <p:nvSpPr>
          <p:cNvPr id="67587" name="Content Placeholder 2"/>
          <p:cNvSpPr>
            <a:spLocks noGrp="1"/>
          </p:cNvSpPr>
          <p:nvPr>
            <p:ph idx="1"/>
          </p:nvPr>
        </p:nvSpPr>
        <p:spPr>
          <a:xfrm>
            <a:off x="228600" y="7310118"/>
            <a:ext cx="4114800" cy="4572000"/>
          </a:xfrm>
        </p:spPr>
        <p:txBody>
          <a:bodyPr/>
          <a:lstStyle/>
          <a:p>
            <a:r>
              <a:rPr lang="en-US" altLang="en-US" sz="2800" dirty="0" smtClean="0"/>
              <a:t>Variance in class-level characteristics </a:t>
            </a:r>
          </a:p>
          <a:p>
            <a:pPr lvl="1"/>
            <a:r>
              <a:rPr lang="en-US" altLang="en-US" dirty="0" smtClean="0"/>
              <a:t>externalizing behavior</a:t>
            </a:r>
          </a:p>
          <a:p>
            <a:pPr lvl="2"/>
            <a:r>
              <a:rPr lang="en-US" altLang="en-US" sz="1400" dirty="0" smtClean="0"/>
              <a:t>15% (T1) and 19% (T2) of variance</a:t>
            </a:r>
          </a:p>
          <a:p>
            <a:pPr lvl="1"/>
            <a:r>
              <a:rPr lang="en-US" altLang="en-US" dirty="0" smtClean="0"/>
              <a:t>achievement</a:t>
            </a:r>
          </a:p>
          <a:p>
            <a:pPr lvl="2"/>
            <a:r>
              <a:rPr lang="en-US" altLang="en-US" sz="1400" dirty="0" smtClean="0"/>
              <a:t>35% (T1) and 31%(T2) of variance</a:t>
            </a:r>
          </a:p>
          <a:p>
            <a:pPr lvl="2"/>
            <a:endParaRPr lang="en-US" altLang="en-US" sz="1200" dirty="0" smtClean="0"/>
          </a:p>
          <a:p>
            <a:r>
              <a:rPr lang="en-US" altLang="en-US" sz="2800" dirty="0" smtClean="0"/>
              <a:t>Significant classroom level effects </a:t>
            </a:r>
          </a:p>
        </p:txBody>
      </p:sp>
      <p:sp>
        <p:nvSpPr>
          <p:cNvPr id="16390" name="Footer Placeholder 5"/>
          <p:cNvSpPr>
            <a:spLocks noGrp="1"/>
          </p:cNvSpPr>
          <p:nvPr>
            <p:ph type="ftr" sz="quarter" idx="11"/>
          </p:nvPr>
        </p:nvSpPr>
        <p:spPr bwMode="auto">
          <a:ln>
            <a:miter lim="800000"/>
            <a:headEnd/>
            <a:tailEnd/>
          </a:ln>
        </p:spPr>
        <p:txBody>
          <a:bodyPr vert="horz" wrap="square" lIns="91440" tIns="45720" rIns="91440" bIns="45720" numCol="1" compatLnSpc="1">
            <a:prstTxWarp prst="textNoShape">
              <a:avLst/>
            </a:prstTxWarp>
          </a:bodyPr>
          <a:lstStyle/>
          <a:p>
            <a:pPr>
              <a:defRPr/>
            </a:pPr>
            <a:r>
              <a:rPr lang="en-US" smtClean="0"/>
              <a:t>Nayfeld</a:t>
            </a:r>
          </a:p>
        </p:txBody>
      </p:sp>
      <p:grpSp>
        <p:nvGrpSpPr>
          <p:cNvPr id="67590" name="Group 1"/>
          <p:cNvGrpSpPr>
            <a:grpSpLocks noChangeAspect="1"/>
          </p:cNvGrpSpPr>
          <p:nvPr/>
        </p:nvGrpSpPr>
        <p:grpSpPr bwMode="auto">
          <a:xfrm>
            <a:off x="0" y="141344"/>
            <a:ext cx="6991350" cy="6609975"/>
            <a:chOff x="3905250" y="0"/>
            <a:chExt cx="5238750" cy="4953000"/>
          </a:xfrm>
        </p:grpSpPr>
        <p:pic>
          <p:nvPicPr>
            <p:cNvPr id="67591" name="Picture 2"/>
            <p:cNvPicPr>
              <a:picLocks noChangeAspect="1" noChangeArrowheads="1"/>
            </p:cNvPicPr>
            <p:nvPr/>
          </p:nvPicPr>
          <p:blipFill>
            <a:blip r:embed="rId3">
              <a:extLst>
                <a:ext uri="{28A0092B-C50C-407E-A947-70E740481C1C}">
                  <a14:useLocalDpi xmlns:a14="http://schemas.microsoft.com/office/drawing/2010/main" val="0"/>
                </a:ext>
              </a:extLst>
            </a:blip>
            <a:srcRect l="23334" t="22221" r="46667" b="32896"/>
            <a:stretch>
              <a:fillRect/>
            </a:stretch>
          </p:blipFill>
          <p:spPr bwMode="auto">
            <a:xfrm>
              <a:off x="3905250" y="0"/>
              <a:ext cx="5238750" cy="494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ight Arrow 7"/>
            <p:cNvSpPr/>
            <p:nvPr/>
          </p:nvSpPr>
          <p:spPr>
            <a:xfrm>
              <a:off x="6248809" y="3429270"/>
              <a:ext cx="304510" cy="1522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Right Arrow 8"/>
            <p:cNvSpPr/>
            <p:nvPr/>
          </p:nvSpPr>
          <p:spPr>
            <a:xfrm>
              <a:off x="6248809" y="2133924"/>
              <a:ext cx="304510" cy="1522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Right Arrow 9"/>
            <p:cNvSpPr/>
            <p:nvPr/>
          </p:nvSpPr>
          <p:spPr>
            <a:xfrm>
              <a:off x="6248809" y="4800744"/>
              <a:ext cx="304510" cy="1522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Tree>
    <p:extLst>
      <p:ext uri="{BB962C8B-B14F-4D97-AF65-F5344CB8AC3E}">
        <p14:creationId xmlns:p14="http://schemas.microsoft.com/office/powerpoint/2010/main" val="154747428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81000" y="228600"/>
            <a:ext cx="8763000" cy="1143000"/>
          </a:xfrm>
        </p:spPr>
        <p:txBody>
          <a:bodyPr>
            <a:normAutofit/>
          </a:bodyPr>
          <a:lstStyle/>
          <a:p>
            <a:r>
              <a:rPr lang="en-US" altLang="en-US" sz="3600" b="1" dirty="0" smtClean="0"/>
              <a:t>Classroom-level effects &gt; individual effects</a:t>
            </a:r>
          </a:p>
        </p:txBody>
      </p:sp>
      <p:pic>
        <p:nvPicPr>
          <p:cNvPr id="16389" name="Picture 3"/>
          <p:cNvPicPr>
            <a:picLocks noChangeAspect="1" noChangeArrowheads="1"/>
          </p:cNvPicPr>
          <p:nvPr/>
        </p:nvPicPr>
        <p:blipFill>
          <a:blip r:embed="rId3">
            <a:extLst>
              <a:ext uri="{28A0092B-C50C-407E-A947-70E740481C1C}">
                <a14:useLocalDpi xmlns:a14="http://schemas.microsoft.com/office/drawing/2010/main" val="0"/>
              </a:ext>
            </a:extLst>
          </a:blip>
          <a:srcRect l="22083" t="40739" r="42500" b="18520"/>
          <a:stretch>
            <a:fillRect/>
          </a:stretch>
        </p:blipFill>
        <p:spPr bwMode="auto">
          <a:xfrm>
            <a:off x="1143000" y="1523999"/>
            <a:ext cx="6889752" cy="533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Footer Placeholder 5"/>
          <p:cNvSpPr>
            <a:spLocks noGrp="1"/>
          </p:cNvSpPr>
          <p:nvPr>
            <p:ph type="ftr" sz="quarter" idx="11"/>
          </p:nvPr>
        </p:nvSpPr>
        <p:spPr bwMode="auto">
          <a:xfrm>
            <a:off x="8305800" y="6651992"/>
            <a:ext cx="838201" cy="152398"/>
          </a:xfrm>
          <a:ln>
            <a:miter lim="800000"/>
            <a:headEnd/>
            <a:tailEnd/>
          </a:ln>
        </p:spPr>
        <p:txBody>
          <a:bodyPr vert="horz" wrap="square" lIns="91440" tIns="45720" rIns="91440" bIns="45720" numCol="1" compatLnSpc="1">
            <a:prstTxWarp prst="textNoShape">
              <a:avLst/>
            </a:prstTxWarp>
          </a:bodyPr>
          <a:lstStyle/>
          <a:p>
            <a:pPr>
              <a:defRPr/>
            </a:pPr>
            <a:r>
              <a:rPr lang="en-US" dirty="0" err="1" smtClean="0"/>
              <a:t>Nayfeld</a:t>
            </a:r>
            <a:endParaRPr lang="en-US" dirty="0" smtClean="0"/>
          </a:p>
        </p:txBody>
      </p:sp>
    </p:spTree>
    <p:extLst>
      <p:ext uri="{BB962C8B-B14F-4D97-AF65-F5344CB8AC3E}">
        <p14:creationId xmlns:p14="http://schemas.microsoft.com/office/powerpoint/2010/main" val="353469078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55448"/>
            <a:ext cx="8229600" cy="1252728"/>
          </a:xfrm>
        </p:spPr>
        <p:txBody>
          <a:bodyPr/>
          <a:lstStyle/>
          <a:p>
            <a:r>
              <a:rPr lang="en-US" dirty="0" smtClean="0"/>
              <a:t>Previously…</a:t>
            </a:r>
            <a:endParaRPr lang="en-US" dirty="0"/>
          </a:p>
        </p:txBody>
      </p:sp>
      <p:sp>
        <p:nvSpPr>
          <p:cNvPr id="7" name="TextBox 6"/>
          <p:cNvSpPr txBox="1"/>
          <p:nvPr/>
        </p:nvSpPr>
        <p:spPr>
          <a:xfrm>
            <a:off x="34220" y="6519446"/>
            <a:ext cx="2861380" cy="338554"/>
          </a:xfrm>
          <a:prstGeom prst="rect">
            <a:avLst/>
          </a:prstGeom>
          <a:noFill/>
        </p:spPr>
        <p:txBody>
          <a:bodyPr wrap="none" rtlCol="0">
            <a:spAutoFit/>
          </a:bodyPr>
          <a:lstStyle/>
          <a:p>
            <a:r>
              <a:rPr lang="en-US" sz="1600" dirty="0" smtClean="0">
                <a:solidFill>
                  <a:schemeClr val="tx1">
                    <a:lumMod val="50000"/>
                    <a:lumOff val="50000"/>
                  </a:schemeClr>
                </a:solidFill>
              </a:rPr>
              <a:t>Jutagir | Schaefer et al., 2010</a:t>
            </a:r>
            <a:endParaRPr lang="en-US" sz="1600" dirty="0">
              <a:solidFill>
                <a:schemeClr val="tx1">
                  <a:lumMod val="50000"/>
                  <a:lumOff val="50000"/>
                </a:schemeClr>
              </a:solidFill>
            </a:endParaRPr>
          </a:p>
        </p:txBody>
      </p:sp>
      <p:pic>
        <p:nvPicPr>
          <p:cNvPr id="2" name="Picture 1"/>
          <p:cNvPicPr>
            <a:picLocks noChangeAspect="1"/>
          </p:cNvPicPr>
          <p:nvPr/>
        </p:nvPicPr>
        <p:blipFill>
          <a:blip r:embed="rId3"/>
          <a:stretch>
            <a:fillRect/>
          </a:stretch>
        </p:blipFill>
        <p:spPr>
          <a:xfrm>
            <a:off x="914400" y="1600200"/>
            <a:ext cx="7162800" cy="4701452"/>
          </a:xfrm>
          <a:prstGeom prst="rect">
            <a:avLst/>
          </a:prstGeom>
        </p:spPr>
      </p:pic>
    </p:spTree>
    <p:extLst>
      <p:ext uri="{BB962C8B-B14F-4D97-AF65-F5344CB8AC3E}">
        <p14:creationId xmlns:p14="http://schemas.microsoft.com/office/powerpoint/2010/main" val="4300749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mtClean="0"/>
              <a:t>Conclusions and Discussion</a:t>
            </a:r>
          </a:p>
        </p:txBody>
      </p:sp>
      <p:sp>
        <p:nvSpPr>
          <p:cNvPr id="17411" name="Content Placeholder 2"/>
          <p:cNvSpPr>
            <a:spLocks noGrp="1"/>
          </p:cNvSpPr>
          <p:nvPr>
            <p:ph idx="1"/>
          </p:nvPr>
        </p:nvSpPr>
        <p:spPr/>
        <p:txBody>
          <a:bodyPr/>
          <a:lstStyle/>
          <a:p>
            <a:r>
              <a:rPr lang="en-US" altLang="en-US" sz="2800" dirty="0" smtClean="0"/>
              <a:t>Effects of early or extensive non-parental care affect not only the child, but their classmates as well</a:t>
            </a:r>
          </a:p>
          <a:p>
            <a:pPr>
              <a:buFont typeface="Wingdings 2" panose="05020102010507070707" pitchFamily="18" charset="2"/>
              <a:buNone/>
            </a:pPr>
            <a:endParaRPr lang="en-US" altLang="en-US" sz="2800" dirty="0" smtClean="0"/>
          </a:p>
          <a:p>
            <a:r>
              <a:rPr lang="en-US" altLang="en-US" sz="2800" dirty="0" smtClean="0"/>
              <a:t>Being in a class with high proportion of students with child-care histories affects all children, independent of personal experience</a:t>
            </a:r>
          </a:p>
          <a:p>
            <a:pPr>
              <a:buFont typeface="Wingdings 2" panose="05020102010507070707" pitchFamily="18" charset="2"/>
              <a:buNone/>
            </a:pPr>
            <a:endParaRPr lang="en-US" altLang="en-US" sz="2800" dirty="0" smtClean="0"/>
          </a:p>
        </p:txBody>
      </p:sp>
      <p:sp>
        <p:nvSpPr>
          <p:cNvPr id="17412" name="Footer Placeholder 3"/>
          <p:cNvSpPr>
            <a:spLocks noGrp="1"/>
          </p:cNvSpPr>
          <p:nvPr>
            <p:ph type="ftr" sz="quarter" idx="11"/>
          </p:nvPr>
        </p:nvSpPr>
        <p:spPr bwMode="auto">
          <a:ln>
            <a:miter lim="800000"/>
            <a:headEnd/>
            <a:tailEnd/>
          </a:ln>
        </p:spPr>
        <p:txBody>
          <a:bodyPr vert="horz" wrap="square" lIns="91440" tIns="45720" rIns="91440" bIns="45720" numCol="1" compatLnSpc="1">
            <a:prstTxWarp prst="textNoShape">
              <a:avLst/>
            </a:prstTxWarp>
          </a:bodyPr>
          <a:lstStyle/>
          <a:p>
            <a:pPr>
              <a:defRPr/>
            </a:pPr>
            <a:r>
              <a:rPr lang="en-US" smtClean="0"/>
              <a:t>Nayfeld</a:t>
            </a:r>
          </a:p>
        </p:txBody>
      </p:sp>
    </p:spTree>
    <p:extLst>
      <p:ext uri="{BB962C8B-B14F-4D97-AF65-F5344CB8AC3E}">
        <p14:creationId xmlns:p14="http://schemas.microsoft.com/office/powerpoint/2010/main" val="23144305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57200" y="39577"/>
            <a:ext cx="6781799" cy="6672094"/>
          </a:xfrm>
          <a:prstGeom prst="rect">
            <a:avLst/>
          </a:prstGeom>
        </p:spPr>
      </p:pic>
      <p:pic>
        <p:nvPicPr>
          <p:cNvPr id="5" name="Content Placeholder 3"/>
          <p:cNvPicPr>
            <a:picLocks noChangeAspect="1"/>
          </p:cNvPicPr>
          <p:nvPr/>
        </p:nvPicPr>
        <p:blipFill rotWithShape="1">
          <a:blip r:embed="rId2"/>
          <a:srcRect t="77068"/>
          <a:stretch/>
        </p:blipFill>
        <p:spPr>
          <a:xfrm>
            <a:off x="152400" y="8001000"/>
            <a:ext cx="6781799" cy="1530071"/>
          </a:xfrm>
          <a:prstGeom prst="rect">
            <a:avLst/>
          </a:prstGeom>
        </p:spPr>
      </p:pic>
    </p:spTree>
    <p:extLst>
      <p:ext uri="{BB962C8B-B14F-4D97-AF65-F5344CB8AC3E}">
        <p14:creationId xmlns:p14="http://schemas.microsoft.com/office/powerpoint/2010/main" val="872791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Individual level effects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260366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dirty="0" smtClean="0"/>
              <a:t>Child-care thru age 3 </a:t>
            </a:r>
            <a:br>
              <a:rPr lang="en-US" dirty="0" smtClean="0"/>
            </a:br>
            <a:r>
              <a:rPr lang="en-US" dirty="0" smtClean="0"/>
              <a:t>&amp; peer competencies</a:t>
            </a:r>
          </a:p>
        </p:txBody>
      </p:sp>
      <p:sp>
        <p:nvSpPr>
          <p:cNvPr id="3075" name="AutoShape 3"/>
          <p:cNvSpPr>
            <a:spLocks noGrp="1" noChangeAspect="1" noChangeArrowheads="1"/>
          </p:cNvSpPr>
          <p:nvPr>
            <p:ph sz="quarter" idx="1"/>
          </p:nvPr>
        </p:nvSpPr>
        <p:spPr/>
        <p:txBody>
          <a:bodyPr rtlCol="0">
            <a:noAutofit/>
          </a:bodyPr>
          <a:lstStyle/>
          <a:p>
            <a:pPr marL="274320" indent="-274320" eaLnBrk="1" fontAlgn="auto" hangingPunct="1">
              <a:lnSpc>
                <a:spcPct val="80000"/>
              </a:lnSpc>
              <a:spcBef>
                <a:spcPts val="580"/>
              </a:spcBef>
              <a:spcAft>
                <a:spcPts val="0"/>
              </a:spcAft>
              <a:buFont typeface="Wingdings 2"/>
              <a:buChar char=""/>
              <a:defRPr/>
            </a:pPr>
            <a:r>
              <a:rPr lang="en-US" sz="2400" dirty="0" smtClean="0"/>
              <a:t>More time in child-care </a:t>
            </a:r>
            <a:r>
              <a:rPr lang="en-US" sz="2400" dirty="0" smtClean="0">
                <a:sym typeface="Wingdings" pitchFamily="2" charset="2"/>
              </a:rPr>
              <a:t> </a:t>
            </a:r>
            <a:r>
              <a:rPr lang="en-US" sz="2400" dirty="0" smtClean="0"/>
              <a:t>more positive and skilled in peer play in child care (observed)</a:t>
            </a:r>
          </a:p>
          <a:p>
            <a:pPr marL="548958" lvl="1" indent="-274320" eaLnBrk="1" fontAlgn="auto" hangingPunct="1">
              <a:lnSpc>
                <a:spcPct val="80000"/>
              </a:lnSpc>
              <a:spcBef>
                <a:spcPts val="580"/>
              </a:spcBef>
              <a:spcAft>
                <a:spcPts val="0"/>
              </a:spcAft>
              <a:buFont typeface="Wingdings 2"/>
              <a:buChar char=""/>
              <a:defRPr/>
            </a:pPr>
            <a:r>
              <a:rPr lang="en-US" sz="2200" dirty="0" smtClean="0"/>
              <a:t>caregivers rated as more negative with playmates. </a:t>
            </a:r>
          </a:p>
          <a:p>
            <a:pPr marL="548640" lvl="1" eaLnBrk="1" fontAlgn="auto" hangingPunct="1">
              <a:lnSpc>
                <a:spcPct val="80000"/>
              </a:lnSpc>
              <a:spcBef>
                <a:spcPts val="370"/>
              </a:spcBef>
              <a:spcAft>
                <a:spcPts val="0"/>
              </a:spcAft>
              <a:buFont typeface="Wingdings 2"/>
              <a:buChar char=""/>
              <a:defRPr/>
            </a:pPr>
            <a:r>
              <a:rPr lang="en-US" sz="2200" dirty="0" smtClean="0"/>
              <a:t>observed peer play not related to quantity of care. </a:t>
            </a:r>
          </a:p>
          <a:p>
            <a:pPr marL="274320" indent="-274320" eaLnBrk="1" fontAlgn="auto" hangingPunct="1">
              <a:lnSpc>
                <a:spcPct val="80000"/>
              </a:lnSpc>
              <a:spcBef>
                <a:spcPts val="580"/>
              </a:spcBef>
              <a:spcAft>
                <a:spcPts val="0"/>
              </a:spcAft>
              <a:buFont typeface="Wingdings 2"/>
              <a:buChar char=""/>
              <a:defRPr/>
            </a:pPr>
            <a:r>
              <a:rPr lang="en-US" sz="2400" dirty="0" smtClean="0"/>
              <a:t>Child-care not associated with peer competence as rated by mothers or as observed in dyadic play with a friend. </a:t>
            </a:r>
          </a:p>
          <a:p>
            <a:pPr marL="274320" indent="-274320">
              <a:lnSpc>
                <a:spcPct val="80000"/>
              </a:lnSpc>
              <a:spcBef>
                <a:spcPts val="580"/>
              </a:spcBef>
              <a:buFont typeface="Wingdings 2"/>
              <a:buChar char=""/>
              <a:defRPr/>
            </a:pPr>
            <a:r>
              <a:rPr lang="en-US" sz="2400" dirty="0"/>
              <a:t>Positive responsive caregiver behavior most consistently associated with positive skilled peer interaction</a:t>
            </a:r>
          </a:p>
          <a:p>
            <a:pPr marL="274320" indent="-274320" eaLnBrk="1" fontAlgn="auto" hangingPunct="1">
              <a:lnSpc>
                <a:spcPct val="80000"/>
              </a:lnSpc>
              <a:spcBef>
                <a:spcPts val="580"/>
              </a:spcBef>
              <a:spcAft>
                <a:spcPts val="0"/>
              </a:spcAft>
              <a:buFont typeface="Wingdings 2"/>
              <a:buChar char=""/>
              <a:defRPr/>
            </a:pPr>
            <a:r>
              <a:rPr lang="en-US" sz="2400" dirty="0" smtClean="0"/>
              <a:t>Maternal sensitivity and children's cognitive and language competence predicted peer competence across all settings and informants</a:t>
            </a:r>
          </a:p>
          <a:p>
            <a:pPr marL="566928" lvl="1">
              <a:lnSpc>
                <a:spcPct val="80000"/>
              </a:lnSpc>
              <a:spcBef>
                <a:spcPts val="580"/>
              </a:spcBef>
              <a:buFont typeface="Wingdings 2"/>
              <a:buChar char=""/>
              <a:defRPr/>
            </a:pPr>
            <a:r>
              <a:rPr lang="en-US" sz="2000" dirty="0" smtClean="0"/>
              <a:t>family and child-care contexts may play complementary roles in development of early individual differences in peer interaction. </a:t>
            </a:r>
          </a:p>
          <a:p>
            <a:pPr marL="822960" lvl="2" eaLnBrk="1" fontAlgn="auto" hangingPunct="1">
              <a:lnSpc>
                <a:spcPct val="80000"/>
              </a:lnSpc>
              <a:spcBef>
                <a:spcPts val="370"/>
              </a:spcBef>
              <a:spcAft>
                <a:spcPts val="0"/>
              </a:spcAft>
              <a:buClr>
                <a:schemeClr val="accent1">
                  <a:tint val="60000"/>
                </a:schemeClr>
              </a:buClr>
              <a:buFont typeface="Wingdings 2"/>
              <a:buChar char=""/>
              <a:defRPr/>
            </a:pPr>
            <a:r>
              <a:rPr lang="en-US" sz="1400" dirty="0" err="1" smtClean="0"/>
              <a:t>NICHD_Early_Child_Care_Research_Network</a:t>
            </a:r>
            <a:r>
              <a:rPr lang="en-US" sz="1400" dirty="0" smtClean="0"/>
              <a:t> (2001). "Child care and children's peer interaction at 24 and 36 months: The NICHD study of early child care." </a:t>
            </a:r>
            <a:r>
              <a:rPr lang="en-US" sz="1400" u="sng" dirty="0" smtClean="0"/>
              <a:t>Child Development</a:t>
            </a:r>
            <a:r>
              <a:rPr lang="en-US" sz="1400" dirty="0" smtClean="0"/>
              <a:t> </a:t>
            </a:r>
            <a:r>
              <a:rPr lang="en-US" sz="1400" b="1" dirty="0" smtClean="0"/>
              <a:t>72</a:t>
            </a:r>
            <a:r>
              <a:rPr lang="en-US" sz="1400" dirty="0" smtClean="0"/>
              <a:t>(5): 1478-1500</a:t>
            </a:r>
            <a:endParaRPr lang="en-US" sz="1200" dirty="0" smtClean="0"/>
          </a:p>
          <a:p>
            <a:pPr marL="274320" indent="-274320" eaLnBrk="1" fontAlgn="auto" hangingPunct="1">
              <a:lnSpc>
                <a:spcPct val="80000"/>
              </a:lnSpc>
              <a:spcBef>
                <a:spcPts val="580"/>
              </a:spcBef>
              <a:spcAft>
                <a:spcPts val="0"/>
              </a:spcAft>
              <a:buFont typeface="Wingdings 2"/>
              <a:buChar char=""/>
              <a:defRPr/>
            </a:pPr>
            <a:endParaRPr lang="en-US" sz="1600" dirty="0" smtClean="0"/>
          </a:p>
        </p:txBody>
      </p:sp>
    </p:spTree>
    <p:extLst>
      <p:ext uri="{BB962C8B-B14F-4D97-AF65-F5344CB8AC3E}">
        <p14:creationId xmlns:p14="http://schemas.microsoft.com/office/powerpoint/2010/main" val="1918006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z="3600" smtClean="0"/>
              <a:t>Two and three-year-olds in child-care</a:t>
            </a:r>
          </a:p>
        </p:txBody>
      </p:sp>
      <p:sp>
        <p:nvSpPr>
          <p:cNvPr id="8195" name="AutoShape 3"/>
          <p:cNvSpPr>
            <a:spLocks noGrp="1" noChangeAspect="1" noChangeArrowheads="1"/>
          </p:cNvSpPr>
          <p:nvPr>
            <p:ph sz="quarter" idx="1"/>
          </p:nvPr>
        </p:nvSpPr>
        <p:spPr/>
        <p:txBody>
          <a:bodyPr>
            <a:normAutofit fontScale="92500" lnSpcReduction="20000"/>
          </a:bodyPr>
          <a:lstStyle/>
          <a:p>
            <a:pPr lvl="1" eaLnBrk="1" hangingPunct="1">
              <a:lnSpc>
                <a:spcPct val="80000"/>
              </a:lnSpc>
              <a:buFontTx/>
              <a:buNone/>
            </a:pPr>
            <a:endParaRPr lang="en-US" altLang="en-US" sz="1800" dirty="0" smtClean="0"/>
          </a:p>
          <a:p>
            <a:pPr eaLnBrk="1" hangingPunct="1">
              <a:lnSpc>
                <a:spcPct val="80000"/>
              </a:lnSpc>
            </a:pPr>
            <a:r>
              <a:rPr lang="en-US" altLang="en-US" sz="2800" dirty="0" smtClean="0"/>
              <a:t>“More experience in child-care settings with other children present were … more positive and skilled in their peer play in child care </a:t>
            </a:r>
          </a:p>
          <a:p>
            <a:pPr lvl="1" eaLnBrk="1" hangingPunct="1">
              <a:lnSpc>
                <a:spcPct val="80000"/>
              </a:lnSpc>
            </a:pPr>
            <a:r>
              <a:rPr lang="en-US" altLang="en-US" dirty="0" smtClean="0"/>
              <a:t>Although their caregivers rated them as more negative with playmates. </a:t>
            </a:r>
          </a:p>
          <a:p>
            <a:pPr lvl="1" eaLnBrk="1" hangingPunct="1">
              <a:lnSpc>
                <a:spcPct val="80000"/>
              </a:lnSpc>
            </a:pPr>
            <a:r>
              <a:rPr lang="en-US" altLang="en-US" dirty="0" err="1" smtClean="0"/>
              <a:t>Ss</a:t>
            </a:r>
            <a:r>
              <a:rPr lang="en-US" altLang="en-US" dirty="0" smtClean="0"/>
              <a:t> who spent more hours in child care were rated by their caregivers as more negative in peer play, but their observed peer play was not related to the quantity of care. </a:t>
            </a:r>
          </a:p>
          <a:p>
            <a:pPr lvl="1" eaLnBrk="1" hangingPunct="1">
              <a:lnSpc>
                <a:spcPct val="80000"/>
              </a:lnSpc>
            </a:pPr>
            <a:r>
              <a:rPr lang="en-US" altLang="en-US" dirty="0" smtClean="0"/>
              <a:t>Child-care experiences were not associated with peer competence as rated by mothers or as observed in dyadic play with a friend. </a:t>
            </a:r>
          </a:p>
          <a:p>
            <a:pPr eaLnBrk="1" hangingPunct="1">
              <a:lnSpc>
                <a:spcPct val="80000"/>
              </a:lnSpc>
            </a:pPr>
            <a:r>
              <a:rPr lang="en-US" altLang="en-US" sz="2800" dirty="0" smtClean="0"/>
              <a:t>Maternal sensitivity and children's cognitive and language competence predicted peer competence across all settings and informants.”</a:t>
            </a:r>
          </a:p>
          <a:p>
            <a:pPr eaLnBrk="1" hangingPunct="1">
              <a:lnSpc>
                <a:spcPct val="80000"/>
              </a:lnSpc>
            </a:pPr>
            <a:endParaRPr lang="en-US" altLang="en-US" sz="2400" dirty="0" smtClean="0"/>
          </a:p>
          <a:p>
            <a:pPr lvl="1" eaLnBrk="1" hangingPunct="1">
              <a:lnSpc>
                <a:spcPct val="80000"/>
              </a:lnSpc>
            </a:pPr>
            <a:r>
              <a:rPr lang="en-US" altLang="en-US" sz="1200" dirty="0" err="1" smtClean="0"/>
              <a:t>NICHD_Early_Child_Care_Research_Network</a:t>
            </a:r>
            <a:r>
              <a:rPr lang="en-US" altLang="en-US" sz="1200" dirty="0" smtClean="0"/>
              <a:t> (2001). "Child care and children's peer interaction at 24 and 36 months: The NICHD study of early child care." </a:t>
            </a:r>
            <a:r>
              <a:rPr lang="en-US" altLang="en-US" sz="1200" u="sng" dirty="0" smtClean="0"/>
              <a:t>Child Development</a:t>
            </a:r>
            <a:r>
              <a:rPr lang="en-US" altLang="en-US" sz="1200" dirty="0" smtClean="0"/>
              <a:t> </a:t>
            </a:r>
            <a:r>
              <a:rPr lang="en-US" altLang="en-US" sz="1200" b="1" dirty="0" smtClean="0"/>
              <a:t>72</a:t>
            </a:r>
            <a:r>
              <a:rPr lang="en-US" altLang="en-US" sz="1200" dirty="0" smtClean="0"/>
              <a:t>(5): 1478-1500.</a:t>
            </a:r>
          </a:p>
          <a:p>
            <a:pPr eaLnBrk="1" hangingPunct="1">
              <a:lnSpc>
                <a:spcPct val="80000"/>
              </a:lnSpc>
            </a:pPr>
            <a:endParaRPr lang="en-US" altLang="en-US" sz="1400" dirty="0" smtClean="0"/>
          </a:p>
        </p:txBody>
      </p:sp>
    </p:spTree>
    <p:extLst>
      <p:ext uri="{BB962C8B-B14F-4D97-AF65-F5344CB8AC3E}">
        <p14:creationId xmlns:p14="http://schemas.microsoft.com/office/powerpoint/2010/main" val="3645077157"/>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p:txBody>
          <a:bodyPr/>
          <a:lstStyle/>
          <a:p>
            <a:pPr eaLnBrk="1" hangingPunct="1"/>
            <a:endParaRPr lang="en-US" altLang="en-US" smtClean="0"/>
          </a:p>
        </p:txBody>
      </p:sp>
      <p:pic>
        <p:nvPicPr>
          <p:cNvPr id="9219" name="Picture 6"/>
          <p:cNvPicPr>
            <a:picLocks noChangeAspect="1" noChangeArrowheads="1"/>
          </p:cNvPicPr>
          <p:nvPr/>
        </p:nvPicPr>
        <p:blipFill>
          <a:blip r:embed="rId3">
            <a:extLst>
              <a:ext uri="{28A0092B-C50C-407E-A947-70E740481C1C}">
                <a14:useLocalDpi xmlns:a14="http://schemas.microsoft.com/office/drawing/2010/main" val="0"/>
              </a:ext>
            </a:extLst>
          </a:blip>
          <a:srcRect l="7501" t="27504" r="4688" b="16252"/>
          <a:stretch>
            <a:fillRect/>
          </a:stretch>
        </p:blipFill>
        <p:spPr bwMode="auto">
          <a:xfrm>
            <a:off x="0" y="0"/>
            <a:ext cx="89916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Box 3"/>
          <p:cNvSpPr txBox="1">
            <a:spLocks noChangeArrowheads="1"/>
          </p:cNvSpPr>
          <p:nvPr/>
        </p:nvSpPr>
        <p:spPr bwMode="auto">
          <a:xfrm>
            <a:off x="1143000" y="5562600"/>
            <a:ext cx="7696200" cy="646113"/>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a:p>
            <a:pPr eaLnBrk="1" hangingPunct="1"/>
            <a:endParaRPr lang="en-US" altLang="en-US"/>
          </a:p>
        </p:txBody>
      </p:sp>
      <p:cxnSp>
        <p:nvCxnSpPr>
          <p:cNvPr id="3" name="Straight Connector 2"/>
          <p:cNvCxnSpPr/>
          <p:nvPr/>
        </p:nvCxnSpPr>
        <p:spPr>
          <a:xfrm>
            <a:off x="7239000" y="5562600"/>
            <a:ext cx="0" cy="646113"/>
          </a:xfrm>
          <a:prstGeom prst="line">
            <a:avLst/>
          </a:prstGeom>
        </p:spPr>
        <p:style>
          <a:lnRef idx="1">
            <a:schemeClr val="accent1"/>
          </a:lnRef>
          <a:fillRef idx="0">
            <a:schemeClr val="accent1"/>
          </a:fillRef>
          <a:effectRef idx="0">
            <a:schemeClr val="accent1"/>
          </a:effectRef>
          <a:fontRef idx="minor">
            <a:schemeClr val="tx1"/>
          </a:fontRef>
        </p:style>
      </p:cxnSp>
      <p:sp>
        <p:nvSpPr>
          <p:cNvPr id="4" name="Up Arrow 3"/>
          <p:cNvSpPr/>
          <p:nvPr/>
        </p:nvSpPr>
        <p:spPr>
          <a:xfrm>
            <a:off x="7924800" y="6324600"/>
            <a:ext cx="228600" cy="381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355304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
        <p:nvSpPr>
          <p:cNvPr id="10242" name="Rectangle 6"/>
          <p:cNvSpPr>
            <a:spLocks noGrp="1" noChangeArrowheads="1"/>
          </p:cNvSpPr>
          <p:nvPr>
            <p:ph type="title"/>
          </p:nvPr>
        </p:nvSpPr>
        <p:spPr>
          <a:xfrm>
            <a:off x="838200" y="274638"/>
            <a:ext cx="8077200" cy="868362"/>
          </a:xfrm>
        </p:spPr>
        <p:txBody>
          <a:bodyPr/>
          <a:lstStyle/>
          <a:p>
            <a:pPr algn="ctr" eaLnBrk="1" hangingPunct="1"/>
            <a:r>
              <a:rPr lang="en-US" altLang="en-US" sz="3200" b="1" smtClean="0"/>
              <a:t>No child care effects on observed interaction</a:t>
            </a:r>
          </a:p>
        </p:txBody>
      </p:sp>
      <p:sp>
        <p:nvSpPr>
          <p:cNvPr id="10243" name="Rectangle 7"/>
          <p:cNvSpPr>
            <a:spLocks noGrp="1" noChangeArrowheads="1"/>
          </p:cNvSpPr>
          <p:nvPr>
            <p:ph idx="1"/>
          </p:nvPr>
        </p:nvSpPr>
        <p:spPr/>
        <p:txBody>
          <a:bodyPr/>
          <a:lstStyle/>
          <a:p>
            <a:pPr eaLnBrk="1" hangingPunct="1"/>
            <a:endParaRPr lang="en-US" altLang="en-US" smtClean="0"/>
          </a:p>
        </p:txBody>
      </p:sp>
      <p:grpSp>
        <p:nvGrpSpPr>
          <p:cNvPr id="10244" name="Group 6"/>
          <p:cNvGrpSpPr>
            <a:grpSpLocks/>
          </p:cNvGrpSpPr>
          <p:nvPr/>
        </p:nvGrpSpPr>
        <p:grpSpPr bwMode="auto">
          <a:xfrm>
            <a:off x="1219200" y="1524000"/>
            <a:ext cx="12484100" cy="5032375"/>
            <a:chOff x="-76200" y="0"/>
            <a:chExt cx="15334422" cy="6784975"/>
          </a:xfrm>
        </p:grpSpPr>
        <p:pic>
          <p:nvPicPr>
            <p:cNvPr id="10245" name="Picture 5"/>
            <p:cNvPicPr>
              <a:picLocks noChangeAspect="1" noChangeArrowheads="1"/>
            </p:cNvPicPr>
            <p:nvPr/>
          </p:nvPicPr>
          <p:blipFill>
            <a:blip r:embed="rId4">
              <a:extLst>
                <a:ext uri="{28A0092B-C50C-407E-A947-70E740481C1C}">
                  <a14:useLocalDpi xmlns:a14="http://schemas.microsoft.com/office/drawing/2010/main" val="0"/>
                </a:ext>
              </a:extLst>
            </a:blip>
            <a:srcRect l="9377" t="10001" r="16878" b="12502"/>
            <a:stretch>
              <a:fillRect/>
            </a:stretch>
          </p:blipFill>
          <p:spPr bwMode="auto">
            <a:xfrm>
              <a:off x="-76200" y="0"/>
              <a:ext cx="8610600" cy="6784975"/>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0246" name="TextBox 5"/>
            <p:cNvSpPr txBox="1">
              <a:spLocks noChangeArrowheads="1"/>
            </p:cNvSpPr>
            <p:nvPr/>
          </p:nvSpPr>
          <p:spPr bwMode="auto">
            <a:xfrm>
              <a:off x="13962822" y="3392487"/>
              <a:ext cx="1295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r>
                <a:rPr lang="en-US" altLang="en-US" sz="5400">
                  <a:solidFill>
                    <a:schemeClr val="accent1"/>
                  </a:solidFill>
                </a:rPr>
                <a:t>?</a:t>
              </a:r>
            </a:p>
          </p:txBody>
        </p:sp>
      </p:grpSp>
    </p:spTree>
    <p:extLst>
      <p:ext uri="{BB962C8B-B14F-4D97-AF65-F5344CB8AC3E}">
        <p14:creationId xmlns:p14="http://schemas.microsoft.com/office/powerpoint/2010/main" val="5446034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pPr eaLnBrk="1" fontAlgn="auto" hangingPunct="1">
              <a:spcAft>
                <a:spcPts val="0"/>
              </a:spcAft>
              <a:defRPr/>
            </a:pPr>
            <a:r>
              <a:rPr lang="en-US" sz="3600" dirty="0" smtClean="0"/>
              <a:t>Child-Care Effect Sizes through 4.5 years </a:t>
            </a:r>
            <a:br>
              <a:rPr lang="en-US" sz="3600" dirty="0" smtClean="0"/>
            </a:br>
            <a:r>
              <a:rPr lang="en-US" sz="1600" dirty="0" smtClean="0"/>
              <a:t>Early Child Care and Youth Development</a:t>
            </a:r>
            <a:br>
              <a:rPr lang="en-US" sz="1600" dirty="0" smtClean="0"/>
            </a:br>
            <a:r>
              <a:rPr lang="en-US" sz="1600" dirty="0" smtClean="0"/>
              <a:t>NICHD Early Child Care Research Network</a:t>
            </a:r>
          </a:p>
        </p:txBody>
      </p:sp>
      <p:sp>
        <p:nvSpPr>
          <p:cNvPr id="11267" name="Rectangle 3"/>
          <p:cNvSpPr>
            <a:spLocks noGrp="1" noChangeArrowheads="1"/>
          </p:cNvSpPr>
          <p:nvPr>
            <p:ph sz="quarter" idx="1"/>
          </p:nvPr>
        </p:nvSpPr>
        <p:spPr/>
        <p:txBody>
          <a:bodyPr>
            <a:normAutofit lnSpcReduction="10000"/>
          </a:bodyPr>
          <a:lstStyle/>
          <a:p>
            <a:pPr eaLnBrk="1" hangingPunct="1">
              <a:lnSpc>
                <a:spcPct val="80000"/>
              </a:lnSpc>
            </a:pPr>
            <a:r>
              <a:rPr lang="en-US" altLang="en-US" sz="2800" dirty="0" smtClean="0"/>
              <a:t>Children (n  1,261) were recruited at birth and assessed at 15, 24, 36, and 54 months. </a:t>
            </a:r>
          </a:p>
          <a:p>
            <a:pPr eaLnBrk="1" hangingPunct="1">
              <a:lnSpc>
                <a:spcPct val="80000"/>
              </a:lnSpc>
            </a:pPr>
            <a:r>
              <a:rPr lang="en-US" altLang="en-US" sz="2800" dirty="0" smtClean="0"/>
              <a:t>Exclusive maternal care did not predict child outcomes</a:t>
            </a:r>
          </a:p>
          <a:p>
            <a:pPr eaLnBrk="1" hangingPunct="1">
              <a:lnSpc>
                <a:spcPct val="80000"/>
              </a:lnSpc>
            </a:pPr>
            <a:r>
              <a:rPr lang="en-US" altLang="en-US" sz="2800" dirty="0" smtClean="0"/>
              <a:t>Higher quality child care related to advanced cognitive, language, and </a:t>
            </a:r>
            <a:r>
              <a:rPr lang="en-US" altLang="en-US" sz="2800" dirty="0" err="1" smtClean="0"/>
              <a:t>preacademic</a:t>
            </a:r>
            <a:r>
              <a:rPr lang="en-US" altLang="en-US" sz="2800" dirty="0" smtClean="0"/>
              <a:t> outcomes at every age and better socioemotional and peer outcomes at some ages. </a:t>
            </a:r>
          </a:p>
          <a:p>
            <a:pPr eaLnBrk="1" hangingPunct="1">
              <a:lnSpc>
                <a:spcPct val="80000"/>
              </a:lnSpc>
            </a:pPr>
            <a:r>
              <a:rPr lang="en-US" altLang="en-US" sz="2800" dirty="0" smtClean="0"/>
              <a:t>More childcare hours predicted more behavior problems and conflict, </a:t>
            </a:r>
            <a:r>
              <a:rPr lang="en-US" altLang="en-US" sz="2800" i="1" dirty="0" smtClean="0"/>
              <a:t>according to care providers</a:t>
            </a:r>
            <a:r>
              <a:rPr lang="en-US" altLang="en-US" sz="2800" dirty="0" smtClean="0"/>
              <a:t>. </a:t>
            </a:r>
          </a:p>
          <a:p>
            <a:pPr eaLnBrk="1" hangingPunct="1">
              <a:lnSpc>
                <a:spcPct val="80000"/>
              </a:lnSpc>
            </a:pPr>
            <a:r>
              <a:rPr lang="en-US" altLang="en-US" sz="2800" dirty="0" smtClean="0"/>
              <a:t>More center-care time was related to higher cognitive and language scores and more problem and fewer prosocial behaviors, according to care providers. </a:t>
            </a:r>
          </a:p>
        </p:txBody>
      </p:sp>
    </p:spTree>
    <p:extLst>
      <p:ext uri="{BB962C8B-B14F-4D97-AF65-F5344CB8AC3E}">
        <p14:creationId xmlns:p14="http://schemas.microsoft.com/office/powerpoint/2010/main" val="35199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a:xfrm>
            <a:off x="762000" y="228600"/>
            <a:ext cx="6870700" cy="762000"/>
          </a:xfrm>
        </p:spPr>
        <p:txBody>
          <a:bodyPr>
            <a:normAutofit fontScale="90000"/>
          </a:bodyPr>
          <a:lstStyle/>
          <a:p>
            <a:pPr eaLnBrk="1" hangingPunct="1"/>
            <a:r>
              <a:rPr lang="en-US" altLang="en-US" smtClean="0"/>
              <a:t>54 Month Outcomes</a:t>
            </a:r>
          </a:p>
        </p:txBody>
      </p:sp>
      <p:grpSp>
        <p:nvGrpSpPr>
          <p:cNvPr id="12291" name="Group 5"/>
          <p:cNvGrpSpPr>
            <a:grpSpLocks/>
          </p:cNvGrpSpPr>
          <p:nvPr/>
        </p:nvGrpSpPr>
        <p:grpSpPr bwMode="auto">
          <a:xfrm>
            <a:off x="228600" y="1676400"/>
            <a:ext cx="8915400" cy="4648200"/>
            <a:chOff x="0" y="1143000"/>
            <a:chExt cx="9144000" cy="5181600"/>
          </a:xfrm>
        </p:grpSpPr>
        <p:pic>
          <p:nvPicPr>
            <p:cNvPr id="12292" name="Picture 5"/>
            <p:cNvPicPr>
              <a:picLocks noChangeAspect="1" noChangeArrowheads="1"/>
            </p:cNvPicPr>
            <p:nvPr/>
          </p:nvPicPr>
          <p:blipFill>
            <a:blip r:embed="rId3">
              <a:extLst>
                <a:ext uri="{28A0092B-C50C-407E-A947-70E740481C1C}">
                  <a14:useLocalDpi xmlns:a14="http://schemas.microsoft.com/office/drawing/2010/main" val="0"/>
                </a:ext>
              </a:extLst>
            </a:blip>
            <a:srcRect b="83226"/>
            <a:stretch>
              <a:fillRect/>
            </a:stretch>
          </p:blipFill>
          <p:spPr bwMode="auto">
            <a:xfrm>
              <a:off x="21069" y="1143000"/>
              <a:ext cx="9101862"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105747"/>
              <a:ext cx="9144000" cy="3218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309951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US"/>
          </a:p>
        </p:txBody>
      </p:sp>
      <p:sp>
        <p:nvSpPr>
          <p:cNvPr id="10" name="Content Placeholder 9"/>
          <p:cNvSpPr>
            <a:spLocks noGrp="1"/>
          </p:cNvSpPr>
          <p:nvPr>
            <p:ph idx="1"/>
          </p:nvPr>
        </p:nvSpPr>
        <p:spPr/>
        <p:txBody>
          <a:bodyPr/>
          <a:lstStyle/>
          <a:p>
            <a:r>
              <a:rPr lang="en-US" dirty="0" smtClean="0"/>
              <a:t>ADD TITLE SLIDE HERE!</a:t>
            </a:r>
            <a:endParaRPr lang="en-US" dirty="0"/>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19200"/>
            <a:ext cx="9144000" cy="2701239"/>
          </a:xfrm>
          <a:prstGeom prst="rect">
            <a:avLst/>
          </a:prstGeom>
        </p:spPr>
      </p:pic>
    </p:spTree>
    <p:extLst>
      <p:ext uri="{BB962C8B-B14F-4D97-AF65-F5344CB8AC3E}">
        <p14:creationId xmlns:p14="http://schemas.microsoft.com/office/powerpoint/2010/main" val="8108850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9090" name="Rectangle 2"/>
          <p:cNvSpPr>
            <a:spLocks noGrp="1" noChangeArrowheads="1"/>
          </p:cNvSpPr>
          <p:nvPr>
            <p:ph type="title"/>
          </p:nvPr>
        </p:nvSpPr>
        <p:spPr/>
        <p:txBody>
          <a:bodyPr>
            <a:normAutofit/>
          </a:bodyPr>
          <a:lstStyle/>
          <a:p>
            <a:pPr algn="ctr"/>
            <a:r>
              <a:rPr lang="en-US" sz="3200" dirty="0" smtClean="0"/>
              <a:t>Effects of child and classroom characteristics on peer play (</a:t>
            </a:r>
            <a:r>
              <a:rPr lang="en-US" sz="3200" dirty="0" err="1" smtClean="0"/>
              <a:t>Howes</a:t>
            </a:r>
            <a:r>
              <a:rPr lang="en-US" sz="3200" dirty="0" smtClean="0"/>
              <a:t> et al., 2008) </a:t>
            </a:r>
            <a:endParaRPr lang="en-US" sz="3200" dirty="0"/>
          </a:p>
        </p:txBody>
      </p:sp>
      <p:sp>
        <p:nvSpPr>
          <p:cNvPr id="729091" name="Rectangle 3"/>
          <p:cNvSpPr>
            <a:spLocks noGrp="1" noChangeArrowheads="1"/>
          </p:cNvSpPr>
          <p:nvPr>
            <p:ph type="body" idx="4294967295"/>
          </p:nvPr>
        </p:nvSpPr>
        <p:spPr>
          <a:xfrm>
            <a:off x="457200" y="1646237"/>
            <a:ext cx="8229600" cy="4526280"/>
          </a:xfrm>
          <a:prstGeom prst="rect">
            <a:avLst/>
          </a:prstGeom>
        </p:spPr>
        <p:txBody>
          <a:bodyPr>
            <a:normAutofit fontScale="77500" lnSpcReduction="20000"/>
          </a:bodyPr>
          <a:lstStyle/>
          <a:p>
            <a:r>
              <a:rPr lang="en-US" dirty="0" smtClean="0"/>
              <a:t>Study goals</a:t>
            </a:r>
          </a:p>
          <a:p>
            <a:pPr lvl="1"/>
            <a:r>
              <a:rPr lang="en-US" dirty="0" smtClean="0"/>
              <a:t>Relative influence of child vs. context characteristics on change in peer interactions over 6 months</a:t>
            </a:r>
            <a:endParaRPr lang="en-US" dirty="0"/>
          </a:p>
          <a:p>
            <a:pPr lvl="1"/>
            <a:endParaRPr lang="en-US" dirty="0" smtClean="0"/>
          </a:p>
          <a:p>
            <a:pPr lvl="1"/>
            <a:r>
              <a:rPr lang="en-US" b="1" dirty="0" smtClean="0"/>
              <a:t>Child characteristics</a:t>
            </a:r>
          </a:p>
          <a:p>
            <a:pPr lvl="2"/>
            <a:r>
              <a:rPr lang="en-US" dirty="0" smtClean="0"/>
              <a:t>Age</a:t>
            </a:r>
          </a:p>
          <a:p>
            <a:pPr lvl="2"/>
            <a:r>
              <a:rPr lang="en-US" dirty="0" smtClean="0"/>
              <a:t>Gender </a:t>
            </a:r>
          </a:p>
          <a:p>
            <a:pPr lvl="2"/>
            <a:r>
              <a:rPr lang="en-US" dirty="0" smtClean="0"/>
              <a:t>Ethnicity</a:t>
            </a:r>
          </a:p>
          <a:p>
            <a:pPr lvl="2"/>
            <a:r>
              <a:rPr lang="en-US" dirty="0" smtClean="0"/>
              <a:t>Ethnic match</a:t>
            </a:r>
          </a:p>
          <a:p>
            <a:pPr lvl="2"/>
            <a:r>
              <a:rPr lang="en-US" dirty="0" smtClean="0"/>
              <a:t>Language match</a:t>
            </a:r>
          </a:p>
          <a:p>
            <a:pPr lvl="1"/>
            <a:endParaRPr lang="en-US" dirty="0" smtClean="0"/>
          </a:p>
          <a:p>
            <a:pPr lvl="1"/>
            <a:r>
              <a:rPr lang="en-US" b="1" dirty="0" smtClean="0"/>
              <a:t>Classroom characteristics</a:t>
            </a:r>
          </a:p>
          <a:p>
            <a:pPr lvl="2"/>
            <a:r>
              <a:rPr lang="en-US" dirty="0" smtClean="0"/>
              <a:t>Classroom diversity</a:t>
            </a:r>
          </a:p>
          <a:p>
            <a:pPr lvl="2"/>
            <a:r>
              <a:rPr lang="en-US" dirty="0" smtClean="0"/>
              <a:t>Entry policy</a:t>
            </a:r>
            <a:endParaRPr lang="en-US" dirty="0"/>
          </a:p>
        </p:txBody>
      </p:sp>
    </p:spTree>
    <p:extLst>
      <p:ext uri="{BB962C8B-B14F-4D97-AF65-F5344CB8AC3E}">
        <p14:creationId xmlns:p14="http://schemas.microsoft.com/office/powerpoint/2010/main" val="17366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rmAutofit/>
          </a:bodyPr>
          <a:lstStyle/>
          <a:p>
            <a:r>
              <a:rPr lang="en-US" dirty="0" smtClean="0"/>
              <a:t>Children attending child care has increased from under 25% to over 80% </a:t>
            </a:r>
          </a:p>
          <a:p>
            <a:r>
              <a:rPr lang="en-US" dirty="0" smtClean="0"/>
              <a:t>This has generated questions about the effects of child care on children’s development</a:t>
            </a:r>
          </a:p>
          <a:p>
            <a:r>
              <a:rPr lang="en-US" dirty="0" smtClean="0"/>
              <a:t>National Institute of Child Health and Human Development (NICHD) conducted a longitudinal study to observe these effects</a:t>
            </a:r>
          </a:p>
          <a:p>
            <a:endParaRPr lang="en-US" dirty="0"/>
          </a:p>
        </p:txBody>
      </p:sp>
    </p:spTree>
    <p:extLst>
      <p:ext uri="{BB962C8B-B14F-4D97-AF65-F5344CB8AC3E}">
        <p14:creationId xmlns:p14="http://schemas.microsoft.com/office/powerpoint/2010/main" val="358399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Study</a:t>
            </a:r>
            <a:endParaRPr lang="en-US" dirty="0"/>
          </a:p>
        </p:txBody>
      </p:sp>
      <p:sp>
        <p:nvSpPr>
          <p:cNvPr id="3" name="Content Placeholder 2"/>
          <p:cNvSpPr>
            <a:spLocks noGrp="1"/>
          </p:cNvSpPr>
          <p:nvPr>
            <p:ph idx="1"/>
          </p:nvPr>
        </p:nvSpPr>
        <p:spPr/>
        <p:txBody>
          <a:bodyPr>
            <a:normAutofit/>
          </a:bodyPr>
          <a:lstStyle/>
          <a:p>
            <a:r>
              <a:rPr lang="en-US" dirty="0" smtClean="0"/>
              <a:t>To examine how variations in early child care experiences were related to children’s:</a:t>
            </a:r>
          </a:p>
          <a:p>
            <a:pPr lvl="1"/>
            <a:r>
              <a:rPr lang="en-US" dirty="0" smtClean="0"/>
              <a:t>Social-emotional adjustment</a:t>
            </a:r>
          </a:p>
          <a:p>
            <a:pPr lvl="1"/>
            <a:r>
              <a:rPr lang="en-US" dirty="0" smtClean="0"/>
              <a:t>Cognitive and linguistic performance</a:t>
            </a:r>
          </a:p>
          <a:p>
            <a:pPr lvl="1"/>
            <a:r>
              <a:rPr lang="en-US" dirty="0" smtClean="0"/>
              <a:t>Health </a:t>
            </a:r>
          </a:p>
          <a:p>
            <a:r>
              <a:rPr lang="en-US" dirty="0" smtClean="0"/>
              <a:t>Compare effect sizes for quantity, quality, and type of care with effect sizes of parenting </a:t>
            </a:r>
          </a:p>
        </p:txBody>
      </p:sp>
    </p:spTree>
    <p:extLst>
      <p:ext uri="{BB962C8B-B14F-4D97-AF65-F5344CB8AC3E}">
        <p14:creationId xmlns:p14="http://schemas.microsoft.com/office/powerpoint/2010/main" val="1175606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Methods</a:t>
            </a:r>
            <a:endParaRPr lang="en-US" dirty="0"/>
          </a:p>
        </p:txBody>
      </p:sp>
      <p:sp>
        <p:nvSpPr>
          <p:cNvPr id="8" name="Content Placeholder 7"/>
          <p:cNvSpPr>
            <a:spLocks noGrp="1"/>
          </p:cNvSpPr>
          <p:nvPr>
            <p:ph idx="1"/>
          </p:nvPr>
        </p:nvSpPr>
        <p:spPr/>
        <p:txBody>
          <a:bodyPr/>
          <a:lstStyle/>
          <a:p>
            <a:r>
              <a:rPr lang="en-US" dirty="0" smtClean="0"/>
              <a:t>Participants (N=1364)</a:t>
            </a:r>
          </a:p>
          <a:p>
            <a:pPr lvl="1"/>
            <a:r>
              <a:rPr lang="en-US" dirty="0" smtClean="0"/>
              <a:t>(</a:t>
            </a:r>
            <a:r>
              <a:rPr lang="en-US" dirty="0"/>
              <a:t>N=1,095 by 54 months)</a:t>
            </a:r>
          </a:p>
          <a:p>
            <a:r>
              <a:rPr lang="en-US" dirty="0" smtClean="0"/>
              <a:t>24% ethnic minority</a:t>
            </a:r>
          </a:p>
          <a:p>
            <a:r>
              <a:rPr lang="en-US" dirty="0" smtClean="0"/>
              <a:t>Assessed at 1, 6, 15, 24, 36, and 54 months</a:t>
            </a:r>
          </a:p>
          <a:p>
            <a:endParaRPr lang="en-US" dirty="0" smtClean="0"/>
          </a:p>
          <a:p>
            <a:endParaRPr lang="en-US" dirty="0" smtClean="0"/>
          </a:p>
          <a:p>
            <a:pPr lvl="1"/>
            <a:endParaRPr lang="en-US" dirty="0" smtClean="0"/>
          </a:p>
        </p:txBody>
      </p:sp>
    </p:spTree>
    <p:extLst>
      <p:ext uri="{BB962C8B-B14F-4D97-AF65-F5344CB8AC3E}">
        <p14:creationId xmlns:p14="http://schemas.microsoft.com/office/powerpoint/2010/main" val="16855853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Measures</a:t>
            </a:r>
            <a:endParaRPr lang="en-US" dirty="0"/>
          </a:p>
        </p:txBody>
      </p:sp>
      <p:sp>
        <p:nvSpPr>
          <p:cNvPr id="10" name="Content Placeholder 9"/>
          <p:cNvSpPr>
            <a:spLocks noGrp="1"/>
          </p:cNvSpPr>
          <p:nvPr>
            <p:ph idx="1"/>
          </p:nvPr>
        </p:nvSpPr>
        <p:spPr/>
        <p:txBody>
          <a:bodyPr/>
          <a:lstStyle/>
          <a:p>
            <a:pPr marL="118872" indent="0">
              <a:buNone/>
            </a:pPr>
            <a:endParaRPr lang="en-US" dirty="0"/>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306" y="1630202"/>
            <a:ext cx="7772400" cy="4915586"/>
          </a:xfrm>
          <a:prstGeom prst="rect">
            <a:avLst/>
          </a:prstGeom>
        </p:spPr>
      </p:pic>
    </p:spTree>
    <p:extLst>
      <p:ext uri="{BB962C8B-B14F-4D97-AF65-F5344CB8AC3E}">
        <p14:creationId xmlns:p14="http://schemas.microsoft.com/office/powerpoint/2010/main" val="1123245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Family Characteristics and Child-Care </a:t>
            </a:r>
            <a:endParaRPr lang="en-US" sz="4000" dirty="0"/>
          </a:p>
        </p:txBody>
      </p:sp>
      <p:sp>
        <p:nvSpPr>
          <p:cNvPr id="3" name="Content Placeholder 2"/>
          <p:cNvSpPr>
            <a:spLocks noGrp="1"/>
          </p:cNvSpPr>
          <p:nvPr>
            <p:ph idx="1"/>
          </p:nvPr>
        </p:nvSpPr>
        <p:spPr/>
        <p:txBody>
          <a:bodyPr/>
          <a:lstStyle/>
          <a:p>
            <a:r>
              <a:rPr lang="en-US" dirty="0" smtClean="0"/>
              <a:t>INCLUDE TABLE 4 AND PUT BOXES AROUND FINDINGS WANT TO SHOW!</a:t>
            </a: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427922"/>
            <a:ext cx="8839200" cy="5320146"/>
          </a:xfrm>
          <a:prstGeom prst="rect">
            <a:avLst/>
          </a:prstGeom>
        </p:spPr>
      </p:pic>
      <p:sp>
        <p:nvSpPr>
          <p:cNvPr id="5" name="Rectangle 4"/>
          <p:cNvSpPr/>
          <p:nvPr/>
        </p:nvSpPr>
        <p:spPr>
          <a:xfrm>
            <a:off x="1828800" y="3048000"/>
            <a:ext cx="685800" cy="304800"/>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6" name="Rectangle 5"/>
          <p:cNvSpPr/>
          <p:nvPr/>
        </p:nvSpPr>
        <p:spPr>
          <a:xfrm>
            <a:off x="5715000" y="4038600"/>
            <a:ext cx="685800" cy="304800"/>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7" name="Rectangle 6"/>
          <p:cNvSpPr/>
          <p:nvPr/>
        </p:nvSpPr>
        <p:spPr>
          <a:xfrm>
            <a:off x="4724400" y="3048000"/>
            <a:ext cx="685800" cy="304800"/>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8" name="Rectangle 7"/>
          <p:cNvSpPr/>
          <p:nvPr/>
        </p:nvSpPr>
        <p:spPr>
          <a:xfrm>
            <a:off x="5562600" y="3200400"/>
            <a:ext cx="685800" cy="304800"/>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9" name="Rectangle 8"/>
          <p:cNvSpPr/>
          <p:nvPr/>
        </p:nvSpPr>
        <p:spPr>
          <a:xfrm>
            <a:off x="3657600" y="4038600"/>
            <a:ext cx="685800" cy="304800"/>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0" name="Rectangle 9"/>
          <p:cNvSpPr/>
          <p:nvPr/>
        </p:nvSpPr>
        <p:spPr>
          <a:xfrm>
            <a:off x="1905000" y="6248400"/>
            <a:ext cx="685800" cy="228600"/>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1" name="Rectangle 10"/>
          <p:cNvSpPr/>
          <p:nvPr/>
        </p:nvSpPr>
        <p:spPr>
          <a:xfrm>
            <a:off x="1905000" y="5029200"/>
            <a:ext cx="685800" cy="304800"/>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2" name="Rectangle 11"/>
          <p:cNvSpPr/>
          <p:nvPr/>
        </p:nvSpPr>
        <p:spPr>
          <a:xfrm>
            <a:off x="4648200" y="4267200"/>
            <a:ext cx="685800" cy="228600"/>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3" name="Rectangle 12"/>
          <p:cNvSpPr/>
          <p:nvPr/>
        </p:nvSpPr>
        <p:spPr>
          <a:xfrm>
            <a:off x="2895600" y="4038600"/>
            <a:ext cx="685800" cy="304800"/>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4" name="Rectangle 13"/>
          <p:cNvSpPr/>
          <p:nvPr/>
        </p:nvSpPr>
        <p:spPr>
          <a:xfrm>
            <a:off x="1905000" y="4038600"/>
            <a:ext cx="685800" cy="304800"/>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5" name="Rectangle 14"/>
          <p:cNvSpPr/>
          <p:nvPr/>
        </p:nvSpPr>
        <p:spPr>
          <a:xfrm>
            <a:off x="7467600" y="4038600"/>
            <a:ext cx="1371600" cy="304800"/>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6" name="Rectangle 15"/>
          <p:cNvSpPr/>
          <p:nvPr/>
        </p:nvSpPr>
        <p:spPr>
          <a:xfrm>
            <a:off x="4648200" y="5410200"/>
            <a:ext cx="685800" cy="228600"/>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7" name="Rectangle 16"/>
          <p:cNvSpPr/>
          <p:nvPr/>
        </p:nvSpPr>
        <p:spPr>
          <a:xfrm>
            <a:off x="2895600" y="5029200"/>
            <a:ext cx="685800" cy="304800"/>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9" name="Rectangle 18"/>
          <p:cNvSpPr/>
          <p:nvPr/>
        </p:nvSpPr>
        <p:spPr>
          <a:xfrm>
            <a:off x="5638800" y="6096000"/>
            <a:ext cx="685800" cy="304800"/>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0" name="Rectangle 19"/>
          <p:cNvSpPr/>
          <p:nvPr/>
        </p:nvSpPr>
        <p:spPr>
          <a:xfrm>
            <a:off x="2895600" y="6248400"/>
            <a:ext cx="685800" cy="304800"/>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1" name="Rectangle 20"/>
          <p:cNvSpPr/>
          <p:nvPr/>
        </p:nvSpPr>
        <p:spPr>
          <a:xfrm>
            <a:off x="2819400" y="3048000"/>
            <a:ext cx="685800" cy="304800"/>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9568231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Maternal Care and Parenting</a:t>
            </a:r>
            <a:endParaRPr lang="en-US" dirty="0"/>
          </a:p>
        </p:txBody>
      </p:sp>
      <p:sp>
        <p:nvSpPr>
          <p:cNvPr id="3" name="Content Placeholder 2"/>
          <p:cNvSpPr>
            <a:spLocks noGrp="1"/>
          </p:cNvSpPr>
          <p:nvPr>
            <p:ph idx="1"/>
          </p:nvPr>
        </p:nvSpPr>
        <p:spPr/>
        <p:txBody>
          <a:bodyPr/>
          <a:lstStyle/>
          <a:p>
            <a:r>
              <a:rPr lang="en-US" dirty="0" smtClean="0"/>
              <a:t>Maternal care was not related to better or worse outcomes for children</a:t>
            </a:r>
          </a:p>
          <a:p>
            <a:r>
              <a:rPr lang="en-US" dirty="0" smtClean="0"/>
              <a:t>Children with parents who were more responsive and stimulating had significantly higher cognitive, language, social-emotional, and peer outcomes </a:t>
            </a:r>
          </a:p>
          <a:p>
            <a:endParaRPr lang="en-US" dirty="0"/>
          </a:p>
        </p:txBody>
      </p:sp>
    </p:spTree>
    <p:extLst>
      <p:ext uri="{BB962C8B-B14F-4D97-AF65-F5344CB8AC3E}">
        <p14:creationId xmlns:p14="http://schemas.microsoft.com/office/powerpoint/2010/main" val="377142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Child-Care Quality and Child Outcomes</a:t>
            </a:r>
            <a:endParaRPr lang="en-US" sz="4000" dirty="0"/>
          </a:p>
        </p:txBody>
      </p:sp>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71600" y="1524000"/>
            <a:ext cx="4419600" cy="5286829"/>
          </a:xfrm>
        </p:spPr>
      </p:pic>
    </p:spTree>
    <p:extLst>
      <p:ext uri="{BB962C8B-B14F-4D97-AF65-F5344CB8AC3E}">
        <p14:creationId xmlns:p14="http://schemas.microsoft.com/office/powerpoint/2010/main" val="2158608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Child-Care Quantity and Child Outcomes</a:t>
            </a:r>
            <a:endParaRPr lang="en-US" sz="4000" dirty="0"/>
          </a:p>
        </p:txBody>
      </p:sp>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76400" y="1436168"/>
            <a:ext cx="5105400" cy="5307725"/>
          </a:xfrm>
        </p:spPr>
      </p:pic>
    </p:spTree>
    <p:extLst>
      <p:ext uri="{BB962C8B-B14F-4D97-AF65-F5344CB8AC3E}">
        <p14:creationId xmlns:p14="http://schemas.microsoft.com/office/powerpoint/2010/main" val="3069176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smtClean="0"/>
              <a:t>Center Care and Child Outcomes</a:t>
            </a:r>
            <a:endParaRPr lang="en-US" dirty="0"/>
          </a:p>
        </p:txBody>
      </p:sp>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52600" y="1517330"/>
            <a:ext cx="5334000" cy="5340670"/>
          </a:xfrm>
        </p:spPr>
      </p:pic>
    </p:spTree>
    <p:extLst>
      <p:ext uri="{BB962C8B-B14F-4D97-AF65-F5344CB8AC3E}">
        <p14:creationId xmlns:p14="http://schemas.microsoft.com/office/powerpoint/2010/main" val="2843316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a:bodyPr>
          <a:lstStyle/>
          <a:p>
            <a:r>
              <a:rPr lang="en-US" dirty="0" smtClean="0"/>
              <a:t>Parenting was a predictor of all child outcomes and matters more than child care</a:t>
            </a:r>
          </a:p>
          <a:p>
            <a:r>
              <a:rPr lang="en-US" dirty="0" smtClean="0"/>
              <a:t>Quality, quantity, and type of care are related to children’s development </a:t>
            </a:r>
          </a:p>
          <a:p>
            <a:r>
              <a:rPr lang="en-US" dirty="0" smtClean="0"/>
              <a:t>Exclusive maternal care not related to children’s outcomes </a:t>
            </a:r>
            <a:endParaRPr lang="en-US" dirty="0"/>
          </a:p>
        </p:txBody>
      </p:sp>
    </p:spTree>
    <p:extLst>
      <p:ext uri="{BB962C8B-B14F-4D97-AF65-F5344CB8AC3E}">
        <p14:creationId xmlns:p14="http://schemas.microsoft.com/office/powerpoint/2010/main" val="359734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9090" name="Rectangle 2"/>
          <p:cNvSpPr>
            <a:spLocks noGrp="1" noChangeArrowheads="1"/>
          </p:cNvSpPr>
          <p:nvPr>
            <p:ph type="title"/>
          </p:nvPr>
        </p:nvSpPr>
        <p:spPr/>
        <p:txBody>
          <a:bodyPr>
            <a:normAutofit/>
          </a:bodyPr>
          <a:lstStyle/>
          <a:p>
            <a:pPr algn="ctr"/>
            <a:r>
              <a:rPr lang="en-US" sz="3200" dirty="0"/>
              <a:t>Peer Interaction Measures</a:t>
            </a:r>
          </a:p>
        </p:txBody>
      </p:sp>
      <p:sp>
        <p:nvSpPr>
          <p:cNvPr id="729091" name="Rectangle 3"/>
          <p:cNvSpPr>
            <a:spLocks noGrp="1" noChangeArrowheads="1"/>
          </p:cNvSpPr>
          <p:nvPr>
            <p:ph type="body" idx="4294967295"/>
          </p:nvPr>
        </p:nvSpPr>
        <p:spPr>
          <a:xfrm>
            <a:off x="457200" y="1646237"/>
            <a:ext cx="8229600" cy="4526280"/>
          </a:xfrm>
          <a:prstGeom prst="rect">
            <a:avLst/>
          </a:prstGeom>
        </p:spPr>
        <p:txBody>
          <a:bodyPr>
            <a:normAutofit/>
          </a:bodyPr>
          <a:lstStyle/>
          <a:p>
            <a:pPr lvl="1"/>
            <a:r>
              <a:rPr lang="en-US" dirty="0" smtClean="0"/>
              <a:t>Revised Peer Play Scale </a:t>
            </a:r>
          </a:p>
          <a:p>
            <a:pPr lvl="2"/>
            <a:r>
              <a:rPr lang="en-US" dirty="0" smtClean="0"/>
              <a:t>Peer engagement (parallel, simple social, reciprocal, cooperative, complex social)</a:t>
            </a:r>
          </a:p>
          <a:p>
            <a:pPr lvl="2"/>
            <a:r>
              <a:rPr lang="en-US" dirty="0" smtClean="0"/>
              <a:t>Complex play (reciprocal, cooperative, complex social)</a:t>
            </a:r>
          </a:p>
          <a:p>
            <a:pPr lvl="1"/>
            <a:endParaRPr lang="en-US" dirty="0" smtClean="0"/>
          </a:p>
          <a:p>
            <a:pPr lvl="1"/>
            <a:r>
              <a:rPr lang="en-US" dirty="0" smtClean="0"/>
              <a:t>Affective Quality of Play</a:t>
            </a:r>
          </a:p>
          <a:p>
            <a:pPr lvl="2"/>
            <a:r>
              <a:rPr lang="en-US" dirty="0" smtClean="0"/>
              <a:t>Anxious</a:t>
            </a:r>
          </a:p>
          <a:p>
            <a:pPr lvl="2"/>
            <a:r>
              <a:rPr lang="en-US" dirty="0" smtClean="0"/>
              <a:t>Aggressive</a:t>
            </a:r>
          </a:p>
          <a:p>
            <a:pPr lvl="2"/>
            <a:r>
              <a:rPr lang="en-US" dirty="0" err="1" smtClean="0"/>
              <a:t>Prosocial</a:t>
            </a:r>
            <a:endParaRPr lang="en-US" dirty="0"/>
          </a:p>
        </p:txBody>
      </p:sp>
    </p:spTree>
    <p:extLst>
      <p:ext uri="{BB962C8B-B14F-4D97-AF65-F5344CB8AC3E}">
        <p14:creationId xmlns:p14="http://schemas.microsoft.com/office/powerpoint/2010/main" val="510610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Questions </a:t>
            </a:r>
            <a:endParaRPr lang="en-US" dirty="0"/>
          </a:p>
        </p:txBody>
      </p:sp>
      <p:sp>
        <p:nvSpPr>
          <p:cNvPr id="3" name="Content Placeholder 2"/>
          <p:cNvSpPr>
            <a:spLocks noGrp="1"/>
          </p:cNvSpPr>
          <p:nvPr>
            <p:ph idx="1"/>
          </p:nvPr>
        </p:nvSpPr>
        <p:spPr/>
        <p:txBody>
          <a:bodyPr/>
          <a:lstStyle/>
          <a:p>
            <a:r>
              <a:rPr lang="en-US" dirty="0" smtClean="0"/>
              <a:t>Why do you think quantity of child care was mostly related to social outcomes rather than academic and language outcomes later in age? </a:t>
            </a:r>
          </a:p>
          <a:p>
            <a:r>
              <a:rPr lang="en-US" dirty="0" smtClean="0"/>
              <a:t>What type of care would you choose for your child and for how long based on this information?</a:t>
            </a:r>
          </a:p>
          <a:p>
            <a:r>
              <a:rPr lang="en-US" dirty="0" smtClean="0"/>
              <a:t>What are the implications of these findings?</a:t>
            </a:r>
          </a:p>
        </p:txBody>
      </p:sp>
    </p:spTree>
    <p:extLst>
      <p:ext uri="{BB962C8B-B14F-4D97-AF65-F5344CB8AC3E}">
        <p14:creationId xmlns:p14="http://schemas.microsoft.com/office/powerpoint/2010/main" val="367231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74638"/>
            <a:ext cx="8534400" cy="1143000"/>
          </a:xfrm>
        </p:spPr>
        <p:txBody>
          <a:bodyPr rtlCol="0">
            <a:normAutofit fontScale="90000"/>
          </a:bodyPr>
          <a:lstStyle/>
          <a:p>
            <a:pPr eaLnBrk="1" fontAlgn="auto" hangingPunct="1">
              <a:spcAft>
                <a:spcPts val="0"/>
              </a:spcAft>
              <a:defRPr/>
            </a:pPr>
            <a:r>
              <a:rPr lang="en-US" dirty="0" smtClean="0">
                <a:latin typeface="AdvPalR"/>
              </a:rPr>
              <a:t>Long-Term Effects of Early Child Care?</a:t>
            </a:r>
            <a:endParaRPr lang="en-US" dirty="0" smtClean="0"/>
          </a:p>
        </p:txBody>
      </p:sp>
      <p:sp>
        <p:nvSpPr>
          <p:cNvPr id="13315" name="Content Placeholder 4"/>
          <p:cNvSpPr>
            <a:spLocks noGrp="1"/>
          </p:cNvSpPr>
          <p:nvPr>
            <p:ph sz="quarter" idx="1"/>
          </p:nvPr>
        </p:nvSpPr>
        <p:spPr/>
        <p:txBody>
          <a:bodyPr/>
          <a:lstStyle/>
          <a:p>
            <a:pPr eaLnBrk="1" hangingPunct="1"/>
            <a:r>
              <a:rPr lang="en-US" altLang="en-US" sz="3200" dirty="0" smtClean="0">
                <a:latin typeface="AdvPalR"/>
              </a:rPr>
              <a:t>Parenting a stronger and more consistent predictor of children’s development than early child-care</a:t>
            </a:r>
          </a:p>
          <a:p>
            <a:pPr eaLnBrk="1" hangingPunct="1"/>
            <a:r>
              <a:rPr lang="en-US" altLang="en-US" sz="3200" dirty="0" smtClean="0">
                <a:latin typeface="AdvPalR"/>
              </a:rPr>
              <a:t>Higher quality care predicted higher vocabulary scores and more exposure to center care predicted more teacher-reported externalizing problems. </a:t>
            </a:r>
          </a:p>
          <a:p>
            <a:pPr lvl="4"/>
            <a:r>
              <a:rPr lang="en-US" altLang="en-US" dirty="0" err="1" smtClean="0">
                <a:latin typeface="AdvPalR"/>
              </a:rPr>
              <a:t>Belsky</a:t>
            </a:r>
            <a:r>
              <a:rPr lang="en-US" altLang="en-US" dirty="0" smtClean="0">
                <a:latin typeface="AdvPalR"/>
              </a:rPr>
              <a:t> et al., 2007</a:t>
            </a:r>
            <a:endParaRPr lang="en-US" altLang="en-US" dirty="0" smtClean="0"/>
          </a:p>
        </p:txBody>
      </p:sp>
    </p:spTree>
    <p:extLst>
      <p:ext uri="{BB962C8B-B14F-4D97-AF65-F5344CB8AC3E}">
        <p14:creationId xmlns:p14="http://schemas.microsoft.com/office/powerpoint/2010/main" val="2439835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z="2400" dirty="0" smtClean="0"/>
              <a:t>WHAT MAKES A DIFFERENCE: EARLY HEAD START EVALUATION FINDINGS IN A DEVELOPMENTAL CONTEXT </a:t>
            </a:r>
            <a:r>
              <a:rPr lang="en-US" altLang="en-US" sz="1100" dirty="0" smtClean="0"/>
              <a:t>JOHN M. LOVE, RACHEL CHAZAN-COHEN, HELEN RAIKES, AND JEANNE BROOKS-GUNN (2013</a:t>
            </a:r>
          </a:p>
        </p:txBody>
      </p:sp>
      <p:sp>
        <p:nvSpPr>
          <p:cNvPr id="18435" name="Content Placeholder 2"/>
          <p:cNvSpPr>
            <a:spLocks noGrp="1"/>
          </p:cNvSpPr>
          <p:nvPr>
            <p:ph sz="quarter" idx="1"/>
          </p:nvPr>
        </p:nvSpPr>
        <p:spPr/>
        <p:txBody>
          <a:bodyPr/>
          <a:lstStyle/>
          <a:p>
            <a:r>
              <a:rPr lang="en-US" altLang="en-US" sz="2400" dirty="0" smtClean="0"/>
              <a:t>Randomized </a:t>
            </a:r>
            <a:r>
              <a:rPr lang="en-US" altLang="en-US" sz="2400" dirty="0"/>
              <a:t>efficacy trial </a:t>
            </a:r>
            <a:r>
              <a:rPr lang="en-US" altLang="en-US" sz="2400" dirty="0" smtClean="0"/>
              <a:t>of 17 EHS programs</a:t>
            </a:r>
          </a:p>
          <a:p>
            <a:pPr lvl="1"/>
            <a:r>
              <a:rPr lang="en-US" altLang="en-US" sz="2000" dirty="0" smtClean="0"/>
              <a:t>Federal </a:t>
            </a:r>
            <a:r>
              <a:rPr lang="en-US" altLang="en-US" sz="2000" dirty="0"/>
              <a:t>Early Head Start (EHS) began in 1995</a:t>
            </a:r>
            <a:endParaRPr lang="en-US" altLang="en-US" sz="2000" dirty="0" smtClean="0"/>
          </a:p>
          <a:p>
            <a:r>
              <a:rPr lang="en-US" altLang="en-US" sz="2400" dirty="0" smtClean="0"/>
              <a:t>3,001 </a:t>
            </a:r>
            <a:r>
              <a:rPr lang="en-US" altLang="en-US" sz="2400" dirty="0"/>
              <a:t>low-income families </a:t>
            </a:r>
            <a:endParaRPr lang="en-US" altLang="en-US" sz="2400" dirty="0" smtClean="0"/>
          </a:p>
          <a:p>
            <a:pPr lvl="1"/>
            <a:r>
              <a:rPr lang="en-US" altLang="en-US" sz="2000" dirty="0" smtClean="0"/>
              <a:t>35</a:t>
            </a:r>
            <a:r>
              <a:rPr lang="en-US" altLang="en-US" sz="2000" dirty="0"/>
              <a:t>% African American, 24% Hispanic, and 37% </a:t>
            </a:r>
            <a:r>
              <a:rPr lang="en-US" altLang="en-US" sz="2000" dirty="0" smtClean="0"/>
              <a:t>White</a:t>
            </a:r>
          </a:p>
          <a:p>
            <a:pPr lvl="1"/>
            <a:r>
              <a:rPr lang="en-US" altLang="en-US" sz="2000" dirty="0" smtClean="0"/>
              <a:t>pregnant </a:t>
            </a:r>
            <a:r>
              <a:rPr lang="en-US" altLang="en-US" sz="2000" dirty="0"/>
              <a:t>women or an infant under the age of 12 months </a:t>
            </a:r>
            <a:endParaRPr lang="en-US" altLang="en-US" sz="2000" dirty="0" smtClean="0"/>
          </a:p>
          <a:p>
            <a:r>
              <a:rPr lang="en-US" altLang="en-US" sz="2400" dirty="0"/>
              <a:t>R</a:t>
            </a:r>
            <a:r>
              <a:rPr lang="en-US" altLang="en-US" sz="2400" dirty="0" smtClean="0"/>
              <a:t>andomly </a:t>
            </a:r>
            <a:r>
              <a:rPr lang="en-US" altLang="en-US" sz="2400" dirty="0"/>
              <a:t>assigned to treatment or control </a:t>
            </a:r>
          </a:p>
          <a:p>
            <a:pPr lvl="2"/>
            <a:r>
              <a:rPr lang="en-US" altLang="en-US" sz="1600" dirty="0"/>
              <a:t>91% of treatment group receiving some services </a:t>
            </a:r>
            <a:endParaRPr lang="en-US" altLang="en-US" sz="1600" dirty="0" smtClean="0"/>
          </a:p>
          <a:p>
            <a:r>
              <a:rPr lang="en-US" altLang="en-US" sz="2400" dirty="0" smtClean="0"/>
              <a:t>(</a:t>
            </a:r>
            <a:r>
              <a:rPr lang="en-US" altLang="en-US" sz="2400" dirty="0"/>
              <a:t>1) impacts of EHS at ages 2 and 3 (when services were being offered) and at </a:t>
            </a:r>
            <a:r>
              <a:rPr lang="en-US" altLang="en-US" sz="2400" b="1" dirty="0"/>
              <a:t>age 5</a:t>
            </a:r>
            <a:r>
              <a:rPr lang="en-US" altLang="en-US" sz="2400" dirty="0"/>
              <a:t>, and (2) contributions of early education experiences across first 5 years</a:t>
            </a:r>
          </a:p>
          <a:p>
            <a:pPr lvl="2"/>
            <a:endParaRPr lang="en-US" altLang="en-US" sz="1600" dirty="0"/>
          </a:p>
          <a:p>
            <a:endParaRPr lang="en-US" altLang="en-US" sz="4000" dirty="0" smtClean="0"/>
          </a:p>
        </p:txBody>
      </p:sp>
      <p:sp>
        <p:nvSpPr>
          <p:cNvPr id="18436" name="Rectangle 1"/>
          <p:cNvSpPr>
            <a:spLocks noChangeArrowheads="1"/>
          </p:cNvSpPr>
          <p:nvPr/>
        </p:nvSpPr>
        <p:spPr bwMode="auto">
          <a:xfrm>
            <a:off x="4095520" y="6215856"/>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r>
              <a:rPr lang="en-US" altLang="en-US" dirty="0"/>
              <a:t>DOI: 10.1111/j.1540-5834.2012.00699.x</a:t>
            </a:r>
          </a:p>
        </p:txBody>
      </p:sp>
      <p:sp>
        <p:nvSpPr>
          <p:cNvPr id="2" name="TextBox 1"/>
          <p:cNvSpPr txBox="1"/>
          <p:nvPr/>
        </p:nvSpPr>
        <p:spPr>
          <a:xfrm rot="19659725">
            <a:off x="7143521" y="2343346"/>
            <a:ext cx="3048000" cy="461665"/>
          </a:xfrm>
          <a:prstGeom prst="rect">
            <a:avLst/>
          </a:prstGeom>
          <a:noFill/>
        </p:spPr>
        <p:txBody>
          <a:bodyPr wrap="square" rtlCol="0">
            <a:spAutoFit/>
          </a:bodyPr>
          <a:lstStyle/>
          <a:p>
            <a:r>
              <a:rPr lang="en-US" sz="2400" dirty="0" smtClean="0">
                <a:solidFill>
                  <a:srgbClr val="FF0000"/>
                </a:solidFill>
              </a:rPr>
              <a:t>Experiment</a:t>
            </a:r>
            <a:endParaRPr lang="en-US" sz="2400" dirty="0">
              <a:solidFill>
                <a:srgbClr val="FF0000"/>
              </a:solidFill>
            </a:endParaRPr>
          </a:p>
        </p:txBody>
      </p:sp>
    </p:spTree>
    <p:extLst>
      <p:ext uri="{BB962C8B-B14F-4D97-AF65-F5344CB8AC3E}">
        <p14:creationId xmlns:p14="http://schemas.microsoft.com/office/powerpoint/2010/main" val="7651387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dirty="0" smtClean="0"/>
              <a:t>Developmental effects</a:t>
            </a:r>
          </a:p>
        </p:txBody>
      </p:sp>
      <p:sp>
        <p:nvSpPr>
          <p:cNvPr id="19459" name="Content Placeholder 2"/>
          <p:cNvSpPr>
            <a:spLocks noGrp="1"/>
          </p:cNvSpPr>
          <p:nvPr>
            <p:ph sz="quarter" idx="1"/>
          </p:nvPr>
        </p:nvSpPr>
        <p:spPr/>
        <p:txBody>
          <a:bodyPr>
            <a:normAutofit fontScale="92500"/>
          </a:bodyPr>
          <a:lstStyle/>
          <a:p>
            <a:r>
              <a:rPr lang="en-US" altLang="en-US" sz="3000" dirty="0" smtClean="0"/>
              <a:t>At 2 and 3 years, EHS benefited children and families: impacts were seen in all domains</a:t>
            </a:r>
          </a:p>
          <a:p>
            <a:pPr lvl="1"/>
            <a:r>
              <a:rPr lang="en-US" altLang="en-US" sz="2600" dirty="0" smtClean="0"/>
              <a:t>effect sizes .10 -.20</a:t>
            </a:r>
          </a:p>
          <a:p>
            <a:r>
              <a:rPr lang="en-US" altLang="en-US" sz="3000" dirty="0" smtClean="0"/>
              <a:t>At 5, EHS children had better attention, approaches toward learning, fewer behavior problems</a:t>
            </a:r>
          </a:p>
          <a:p>
            <a:pPr lvl="1"/>
            <a:r>
              <a:rPr lang="en-US" altLang="en-US" dirty="0" smtClean="0"/>
              <a:t>But no effect on early school achievement</a:t>
            </a:r>
          </a:p>
          <a:p>
            <a:r>
              <a:rPr lang="en-US" altLang="en-US" dirty="0"/>
              <a:t>A higher percentage of EHS than control children were enrolled center-based preschool.</a:t>
            </a:r>
          </a:p>
          <a:p>
            <a:r>
              <a:rPr lang="en-US" altLang="en-US" dirty="0" smtClean="0"/>
              <a:t>At </a:t>
            </a:r>
            <a:r>
              <a:rPr lang="en-US" altLang="en-US" dirty="0"/>
              <a:t>5, children and families who experienced EHS followed by formal programs fared best overall. </a:t>
            </a:r>
          </a:p>
          <a:p>
            <a:endParaRPr lang="en-US" altLang="en-US" dirty="0" smtClean="0"/>
          </a:p>
        </p:txBody>
      </p:sp>
    </p:spTree>
    <p:extLst>
      <p:ext uri="{BB962C8B-B14F-4D97-AF65-F5344CB8AC3E}">
        <p14:creationId xmlns:p14="http://schemas.microsoft.com/office/powerpoint/2010/main" val="7778102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dirty="0" smtClean="0"/>
              <a:t>Supplementary analyses</a:t>
            </a:r>
          </a:p>
        </p:txBody>
      </p:sp>
      <p:sp>
        <p:nvSpPr>
          <p:cNvPr id="20483" name="Content Placeholder 2"/>
          <p:cNvSpPr>
            <a:spLocks noGrp="1"/>
          </p:cNvSpPr>
          <p:nvPr>
            <p:ph sz="quarter" idx="1"/>
          </p:nvPr>
        </p:nvSpPr>
        <p:spPr/>
        <p:txBody>
          <a:bodyPr>
            <a:normAutofit/>
          </a:bodyPr>
          <a:lstStyle/>
          <a:p>
            <a:r>
              <a:rPr lang="en-US" altLang="en-US" sz="2400" dirty="0" smtClean="0"/>
              <a:t>A higher percentage of EHS than control children were enrolled center-based </a:t>
            </a:r>
            <a:r>
              <a:rPr lang="en-US" altLang="en-US" sz="2400" dirty="0"/>
              <a:t>preschool.</a:t>
            </a:r>
            <a:endParaRPr lang="en-US" altLang="en-US" sz="2400" dirty="0" smtClean="0"/>
          </a:p>
          <a:p>
            <a:r>
              <a:rPr lang="en-US" altLang="en-US" sz="2400" dirty="0" err="1" smtClean="0"/>
              <a:t>Nonexperimental</a:t>
            </a:r>
            <a:r>
              <a:rPr lang="en-US" altLang="en-US" sz="2400" dirty="0" smtClean="0"/>
              <a:t> analyses suggested that formal program participation enhanced children's readiness for school while also increasing parent-reported aggression. </a:t>
            </a:r>
          </a:p>
          <a:p>
            <a:r>
              <a:rPr lang="en-US" altLang="en-US" sz="2400" dirty="0" smtClean="0"/>
              <a:t>At 5, children and families who experienced EHS followed by formal programs fared best overall. </a:t>
            </a:r>
          </a:p>
          <a:p>
            <a:endParaRPr lang="en-US" altLang="en-US" dirty="0" smtClean="0"/>
          </a:p>
        </p:txBody>
      </p:sp>
    </p:spTree>
    <p:extLst>
      <p:ext uri="{BB962C8B-B14F-4D97-AF65-F5344CB8AC3E}">
        <p14:creationId xmlns:p14="http://schemas.microsoft.com/office/powerpoint/2010/main" val="2333315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Picture 5"/>
          <p:cNvPicPr>
            <a:picLocks noChangeAspect="1"/>
          </p:cNvPicPr>
          <p:nvPr/>
        </p:nvPicPr>
        <p:blipFill>
          <a:blip r:embed="rId2"/>
          <a:stretch>
            <a:fillRect/>
          </a:stretch>
        </p:blipFill>
        <p:spPr>
          <a:xfrm>
            <a:off x="533400" y="2438400"/>
            <a:ext cx="8121794" cy="2971800"/>
          </a:xfrm>
          <a:prstGeom prst="rect">
            <a:avLst/>
          </a:prstGeom>
        </p:spPr>
      </p:pic>
      <p:sp>
        <p:nvSpPr>
          <p:cNvPr id="4" name="Footer Placeholder 3"/>
          <p:cNvSpPr>
            <a:spLocks noGrp="1"/>
          </p:cNvSpPr>
          <p:nvPr>
            <p:ph type="ftr" sz="quarter" idx="11"/>
          </p:nvPr>
        </p:nvSpPr>
        <p:spPr/>
        <p:txBody>
          <a:bodyPr/>
          <a:lstStyle/>
          <a:p>
            <a:r>
              <a:rPr lang="en-US" smtClean="0"/>
              <a:t>Frechette</a:t>
            </a:r>
            <a:endParaRPr lang="en-US"/>
          </a:p>
        </p:txBody>
      </p:sp>
    </p:spTree>
    <p:extLst>
      <p:ext uri="{BB962C8B-B14F-4D97-AF65-F5344CB8AC3E}">
        <p14:creationId xmlns:p14="http://schemas.microsoft.com/office/powerpoint/2010/main" val="31630859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Aim</a:t>
            </a:r>
          </a:p>
        </p:txBody>
      </p:sp>
      <p:sp>
        <p:nvSpPr>
          <p:cNvPr id="3" name="Content Placeholder 2"/>
          <p:cNvSpPr>
            <a:spLocks noGrp="1"/>
          </p:cNvSpPr>
          <p:nvPr>
            <p:ph idx="1"/>
          </p:nvPr>
        </p:nvSpPr>
        <p:spPr/>
        <p:txBody>
          <a:bodyPr>
            <a:normAutofit/>
          </a:bodyPr>
          <a:lstStyle/>
          <a:p>
            <a:r>
              <a:rPr lang="en-US" dirty="0" smtClean="0"/>
              <a:t>Extend previous research by examining the links between routine early child-care experiences and adolescent functioning in a large and economically diverse sample</a:t>
            </a:r>
          </a:p>
          <a:p>
            <a:r>
              <a:rPr lang="en-US" dirty="0" smtClean="0"/>
              <a:t>Early child-care is thought of </a:t>
            </a:r>
            <a:r>
              <a:rPr lang="en-US" dirty="0"/>
              <a:t>t</a:t>
            </a:r>
            <a:r>
              <a:rPr lang="en-US" dirty="0" smtClean="0"/>
              <a:t>wo ways:</a:t>
            </a:r>
          </a:p>
          <a:p>
            <a:pPr lvl="1"/>
            <a:r>
              <a:rPr lang="en-US" dirty="0" smtClean="0"/>
              <a:t>Early child-care is associated with poorer social outcomes </a:t>
            </a:r>
          </a:p>
          <a:p>
            <a:pPr lvl="1"/>
            <a:r>
              <a:rPr lang="en-US" dirty="0" smtClean="0"/>
              <a:t>Early child-care promotes social and academic skills before entry to kindergarten</a:t>
            </a:r>
          </a:p>
        </p:txBody>
      </p:sp>
      <p:sp>
        <p:nvSpPr>
          <p:cNvPr id="4" name="Footer Placeholder 3"/>
          <p:cNvSpPr>
            <a:spLocks noGrp="1"/>
          </p:cNvSpPr>
          <p:nvPr>
            <p:ph type="ftr" sz="quarter" idx="11"/>
          </p:nvPr>
        </p:nvSpPr>
        <p:spPr/>
        <p:txBody>
          <a:bodyPr/>
          <a:lstStyle/>
          <a:p>
            <a:r>
              <a:rPr lang="en-US" smtClean="0"/>
              <a:t>Frechette</a:t>
            </a:r>
            <a:endParaRPr lang="en-US"/>
          </a:p>
        </p:txBody>
      </p:sp>
    </p:spTree>
    <p:extLst>
      <p:ext uri="{BB962C8B-B14F-4D97-AF65-F5344CB8AC3E}">
        <p14:creationId xmlns:p14="http://schemas.microsoft.com/office/powerpoint/2010/main" val="5623067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Information</a:t>
            </a:r>
            <a:endParaRPr lang="en-US" dirty="0"/>
          </a:p>
        </p:txBody>
      </p:sp>
      <p:sp>
        <p:nvSpPr>
          <p:cNvPr id="3" name="Content Placeholder 2"/>
          <p:cNvSpPr>
            <a:spLocks noGrp="1"/>
          </p:cNvSpPr>
          <p:nvPr>
            <p:ph idx="1"/>
          </p:nvPr>
        </p:nvSpPr>
        <p:spPr/>
        <p:txBody>
          <a:bodyPr>
            <a:normAutofit lnSpcReduction="10000"/>
          </a:bodyPr>
          <a:lstStyle/>
          <a:p>
            <a:r>
              <a:rPr lang="en-US" dirty="0" smtClean="0"/>
              <a:t>This study wanted to see if the effects of early child-care:</a:t>
            </a:r>
          </a:p>
          <a:p>
            <a:pPr lvl="1"/>
            <a:r>
              <a:rPr lang="en-US" dirty="0" smtClean="0"/>
              <a:t>Fade away over time</a:t>
            </a:r>
          </a:p>
          <a:p>
            <a:pPr lvl="1"/>
            <a:r>
              <a:rPr lang="en-US" dirty="0" smtClean="0"/>
              <a:t>Development builds on prior experience</a:t>
            </a:r>
          </a:p>
          <a:p>
            <a:r>
              <a:rPr lang="en-US" dirty="0" smtClean="0"/>
              <a:t>Low income children in high-quality child care show </a:t>
            </a:r>
          </a:p>
          <a:p>
            <a:pPr lvl="1"/>
            <a:r>
              <a:rPr lang="en-US" dirty="0" smtClean="0"/>
              <a:t>Better academic outcomes through high school</a:t>
            </a:r>
          </a:p>
          <a:p>
            <a:pPr lvl="1"/>
            <a:r>
              <a:rPr lang="en-US" dirty="0" smtClean="0"/>
              <a:t>Higher rates of employment</a:t>
            </a:r>
          </a:p>
          <a:p>
            <a:pPr lvl="1"/>
            <a:r>
              <a:rPr lang="en-US" dirty="0" smtClean="0"/>
              <a:t>Less criminal activity as adults</a:t>
            </a:r>
          </a:p>
          <a:p>
            <a:pPr lvl="1"/>
            <a:endParaRPr lang="en-US" dirty="0"/>
          </a:p>
        </p:txBody>
      </p:sp>
      <p:sp>
        <p:nvSpPr>
          <p:cNvPr id="4" name="Footer Placeholder 3"/>
          <p:cNvSpPr>
            <a:spLocks noGrp="1"/>
          </p:cNvSpPr>
          <p:nvPr>
            <p:ph type="ftr" sz="quarter" idx="11"/>
          </p:nvPr>
        </p:nvSpPr>
        <p:spPr/>
        <p:txBody>
          <a:bodyPr/>
          <a:lstStyle/>
          <a:p>
            <a:r>
              <a:rPr lang="en-US" smtClean="0"/>
              <a:t>Frechette</a:t>
            </a:r>
            <a:endParaRPr lang="en-US"/>
          </a:p>
        </p:txBody>
      </p:sp>
    </p:spTree>
    <p:extLst>
      <p:ext uri="{BB962C8B-B14F-4D97-AF65-F5344CB8AC3E}">
        <p14:creationId xmlns:p14="http://schemas.microsoft.com/office/powerpoint/2010/main" val="2510552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Questions</a:t>
            </a:r>
            <a:endParaRPr lang="en-US" dirty="0"/>
          </a:p>
        </p:txBody>
      </p:sp>
      <p:sp>
        <p:nvSpPr>
          <p:cNvPr id="3" name="Content Placeholder 2"/>
          <p:cNvSpPr>
            <a:spLocks noGrp="1"/>
          </p:cNvSpPr>
          <p:nvPr>
            <p:ph idx="1"/>
          </p:nvPr>
        </p:nvSpPr>
        <p:spPr/>
        <p:txBody>
          <a:bodyPr>
            <a:normAutofit/>
          </a:bodyPr>
          <a:lstStyle/>
          <a:p>
            <a:pPr marL="633222" indent="-514350">
              <a:buFont typeface="+mj-lt"/>
              <a:buAutoNum type="arabicPeriod"/>
            </a:pPr>
            <a:r>
              <a:rPr lang="en-US" dirty="0" smtClean="0"/>
              <a:t>Are early child-care quality, quantity, and type related to adolescent functioning at age 15?</a:t>
            </a:r>
          </a:p>
          <a:p>
            <a:pPr marL="633222" indent="-514350">
              <a:buFont typeface="+mj-lt"/>
              <a:buAutoNum type="arabicPeriod"/>
            </a:pPr>
            <a:r>
              <a:rPr lang="en-US" dirty="0" smtClean="0"/>
              <a:t>Are pathways from early child care to adolescent functioning mediated through prior functioning?</a:t>
            </a:r>
          </a:p>
          <a:p>
            <a:pPr marL="633222" indent="-514350">
              <a:buFont typeface="+mj-lt"/>
              <a:buAutoNum type="arabicPeriod"/>
            </a:pPr>
            <a:r>
              <a:rPr lang="en-US" dirty="0" smtClean="0"/>
              <a:t>Do child gender or familial risk moderate the relationship between early child care and adolescent outcomes?</a:t>
            </a:r>
            <a:endParaRPr lang="en-US" dirty="0"/>
          </a:p>
        </p:txBody>
      </p:sp>
      <p:sp>
        <p:nvSpPr>
          <p:cNvPr id="4" name="Footer Placeholder 3"/>
          <p:cNvSpPr>
            <a:spLocks noGrp="1"/>
          </p:cNvSpPr>
          <p:nvPr>
            <p:ph type="ftr" sz="quarter" idx="11"/>
          </p:nvPr>
        </p:nvSpPr>
        <p:spPr/>
        <p:txBody>
          <a:bodyPr/>
          <a:lstStyle/>
          <a:p>
            <a:r>
              <a:rPr lang="en-US" smtClean="0"/>
              <a:t>Frechette</a:t>
            </a:r>
            <a:endParaRPr lang="en-US"/>
          </a:p>
        </p:txBody>
      </p:sp>
    </p:spTree>
    <p:extLst>
      <p:ext uri="{BB962C8B-B14F-4D97-AF65-F5344CB8AC3E}">
        <p14:creationId xmlns:p14="http://schemas.microsoft.com/office/powerpoint/2010/main" val="3444672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a:t>
            </a:r>
            <a:endParaRPr lang="en-US" dirty="0"/>
          </a:p>
        </p:txBody>
      </p:sp>
      <p:sp>
        <p:nvSpPr>
          <p:cNvPr id="3" name="Content Placeholder 2"/>
          <p:cNvSpPr>
            <a:spLocks noGrp="1"/>
          </p:cNvSpPr>
          <p:nvPr>
            <p:ph idx="1"/>
          </p:nvPr>
        </p:nvSpPr>
        <p:spPr/>
        <p:txBody>
          <a:bodyPr>
            <a:normAutofit lnSpcReduction="10000"/>
          </a:bodyPr>
          <a:lstStyle/>
          <a:p>
            <a:r>
              <a:rPr lang="en-US" dirty="0" smtClean="0"/>
              <a:t>1,364 families were randomly selected from </a:t>
            </a:r>
            <a:r>
              <a:rPr lang="en-US" dirty="0"/>
              <a:t>the National Institute of Child and Human Development Study of Early Child Care and Youth Development (NICHD SECCYD</a:t>
            </a:r>
            <a:r>
              <a:rPr lang="en-US" dirty="0" smtClean="0"/>
              <a:t>)</a:t>
            </a:r>
          </a:p>
          <a:p>
            <a:r>
              <a:rPr lang="en-US" dirty="0" smtClean="0"/>
              <a:t>Demographics:</a:t>
            </a:r>
          </a:p>
          <a:p>
            <a:pPr lvl="1"/>
            <a:r>
              <a:rPr lang="en-US" dirty="0" smtClean="0"/>
              <a:t>26% of the mothers had no more than a high school education</a:t>
            </a:r>
          </a:p>
          <a:p>
            <a:pPr lvl="1"/>
            <a:r>
              <a:rPr lang="en-US" dirty="0" smtClean="0"/>
              <a:t>21% of families had incomes no greater than 200% of the poverty level</a:t>
            </a:r>
          </a:p>
          <a:p>
            <a:pPr lvl="1"/>
            <a:r>
              <a:rPr lang="en-US" dirty="0" smtClean="0"/>
              <a:t>22% were a minority </a:t>
            </a:r>
            <a:endParaRPr lang="en-US" dirty="0"/>
          </a:p>
        </p:txBody>
      </p:sp>
      <p:sp>
        <p:nvSpPr>
          <p:cNvPr id="4" name="Footer Placeholder 3"/>
          <p:cNvSpPr>
            <a:spLocks noGrp="1"/>
          </p:cNvSpPr>
          <p:nvPr>
            <p:ph type="ftr" sz="quarter" idx="11"/>
          </p:nvPr>
        </p:nvSpPr>
        <p:spPr/>
        <p:txBody>
          <a:bodyPr/>
          <a:lstStyle/>
          <a:p>
            <a:r>
              <a:rPr lang="en-US" smtClean="0"/>
              <a:t>Frechette</a:t>
            </a:r>
            <a:endParaRPr lang="en-US"/>
          </a:p>
        </p:txBody>
      </p:sp>
    </p:spTree>
    <p:extLst>
      <p:ext uri="{BB962C8B-B14F-4D97-AF65-F5344CB8AC3E}">
        <p14:creationId xmlns:p14="http://schemas.microsoft.com/office/powerpoint/2010/main" val="33435753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9090" name="Rectangle 2"/>
          <p:cNvSpPr>
            <a:spLocks noGrp="1" noChangeArrowheads="1"/>
          </p:cNvSpPr>
          <p:nvPr>
            <p:ph type="title"/>
          </p:nvPr>
        </p:nvSpPr>
        <p:spPr/>
        <p:txBody>
          <a:bodyPr>
            <a:normAutofit/>
          </a:bodyPr>
          <a:lstStyle/>
          <a:p>
            <a:pPr algn="ctr"/>
            <a:r>
              <a:rPr lang="en-US" sz="3200" dirty="0"/>
              <a:t>Peer Interaction at Entry vs. 6 months</a:t>
            </a:r>
          </a:p>
        </p:txBody>
      </p:sp>
      <p:sp>
        <p:nvSpPr>
          <p:cNvPr id="729091" name="Rectangle 3"/>
          <p:cNvSpPr>
            <a:spLocks noGrp="1" noChangeArrowheads="1"/>
          </p:cNvSpPr>
          <p:nvPr>
            <p:ph type="body" idx="4294967295"/>
          </p:nvPr>
        </p:nvSpPr>
        <p:spPr>
          <a:xfrm>
            <a:off x="457200" y="1646237"/>
            <a:ext cx="8229600" cy="4526280"/>
          </a:xfrm>
          <a:prstGeom prst="rect">
            <a:avLst/>
          </a:prstGeom>
        </p:spPr>
        <p:txBody>
          <a:bodyPr>
            <a:normAutofit/>
          </a:bodyPr>
          <a:lstStyle/>
          <a:p>
            <a:pPr lvl="1"/>
            <a:r>
              <a:rPr lang="en-US" dirty="0"/>
              <a:t>Proportion engaged increase with time</a:t>
            </a:r>
          </a:p>
          <a:p>
            <a:pPr lvl="1"/>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468086" y="2622413"/>
            <a:ext cx="8119262" cy="3571875"/>
          </a:xfrm>
          <a:prstGeom prst="rect">
            <a:avLst/>
          </a:prstGeom>
          <a:noFill/>
          <a:ln w="9525">
            <a:noFill/>
            <a:miter lim="800000"/>
            <a:headEnd/>
            <a:tailEnd/>
          </a:ln>
          <a:effectLst/>
        </p:spPr>
      </p:pic>
      <p:sp>
        <p:nvSpPr>
          <p:cNvPr id="2"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Arial" panose="020B0604020202020204" pitchFamily="34" charset="0"/>
                <a:ea typeface="+mn-ea"/>
                <a:cs typeface="+mn-cs"/>
              </a:rPr>
              <a:t>Proportion engaged increase with time</a:t>
            </a:r>
            <a:endParaRPr kumimoji="0" lang="en-US" altLang="en-US" sz="10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Arial" panose="020B0604020202020204" pitchFamily="34" charset="0"/>
                <a:ea typeface="+mn-ea"/>
                <a:cs typeface="+mn-cs"/>
              </a:rPr>
              <a:t>Prosocial increase with time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69547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Measures</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912033337"/>
              </p:ext>
            </p:extLst>
          </p:nvPr>
        </p:nvGraphicFramePr>
        <p:xfrm>
          <a:off x="990600" y="1457629"/>
          <a:ext cx="7467600" cy="5425771"/>
        </p:xfrm>
        <a:graphic>
          <a:graphicData uri="http://schemas.openxmlformats.org/drawingml/2006/table">
            <a:tbl>
              <a:tblPr firstRow="1" bandRow="1">
                <a:tableStyleId>{5C22544A-7EE6-4342-B048-85BDC9FD1C3A}</a:tableStyleId>
              </a:tblPr>
              <a:tblGrid>
                <a:gridCol w="2489200">
                  <a:extLst>
                    <a:ext uri="{9D8B030D-6E8A-4147-A177-3AD203B41FA5}">
                      <a16:colId xmlns:a16="http://schemas.microsoft.com/office/drawing/2014/main" val="20000"/>
                    </a:ext>
                  </a:extLst>
                </a:gridCol>
                <a:gridCol w="2489200">
                  <a:extLst>
                    <a:ext uri="{9D8B030D-6E8A-4147-A177-3AD203B41FA5}">
                      <a16:colId xmlns:a16="http://schemas.microsoft.com/office/drawing/2014/main" val="20001"/>
                    </a:ext>
                  </a:extLst>
                </a:gridCol>
                <a:gridCol w="2489200">
                  <a:extLst>
                    <a:ext uri="{9D8B030D-6E8A-4147-A177-3AD203B41FA5}">
                      <a16:colId xmlns:a16="http://schemas.microsoft.com/office/drawing/2014/main" val="20002"/>
                    </a:ext>
                  </a:extLst>
                </a:gridCol>
              </a:tblGrid>
              <a:tr h="310366">
                <a:tc>
                  <a:txBody>
                    <a:bodyPr/>
                    <a:lstStyle/>
                    <a:p>
                      <a:r>
                        <a:rPr lang="en-US" sz="1400" dirty="0" smtClean="0"/>
                        <a:t>Construct</a:t>
                      </a:r>
                      <a:endParaRPr lang="en-US" sz="1400" dirty="0"/>
                    </a:p>
                  </a:txBody>
                  <a:tcPr/>
                </a:tc>
                <a:tc>
                  <a:txBody>
                    <a:bodyPr/>
                    <a:lstStyle/>
                    <a:p>
                      <a:r>
                        <a:rPr lang="en-US" sz="1400" dirty="0" smtClean="0"/>
                        <a:t>Measure</a:t>
                      </a:r>
                      <a:endParaRPr lang="en-US" sz="1400" dirty="0"/>
                    </a:p>
                  </a:txBody>
                  <a:tcPr/>
                </a:tc>
                <a:tc>
                  <a:txBody>
                    <a:bodyPr/>
                    <a:lstStyle/>
                    <a:p>
                      <a:r>
                        <a:rPr lang="en-US" sz="1400" dirty="0" smtClean="0"/>
                        <a:t>Time Points</a:t>
                      </a:r>
                      <a:endParaRPr lang="en-US" sz="1400" dirty="0"/>
                    </a:p>
                  </a:txBody>
                  <a:tcPr/>
                </a:tc>
                <a:extLst>
                  <a:ext uri="{0D108BD9-81ED-4DB2-BD59-A6C34878D82A}">
                    <a16:rowId xmlns:a16="http://schemas.microsoft.com/office/drawing/2014/main" val="10000"/>
                  </a:ext>
                </a:extLst>
              </a:tr>
              <a:tr h="1111019">
                <a:tc>
                  <a:txBody>
                    <a:bodyPr/>
                    <a:lstStyle/>
                    <a:p>
                      <a:r>
                        <a:rPr lang="en-US" sz="1400" dirty="0" smtClean="0"/>
                        <a:t>Child-care</a:t>
                      </a:r>
                      <a:r>
                        <a:rPr lang="en-US" sz="1400" baseline="0" dirty="0" smtClean="0"/>
                        <a:t> type (type of child care arrangement: home-based care, father care, grandparent care)</a:t>
                      </a:r>
                    </a:p>
                  </a:txBody>
                  <a:tcPr/>
                </a:tc>
                <a:tc>
                  <a:txBody>
                    <a:bodyPr/>
                    <a:lstStyle/>
                    <a:p>
                      <a:r>
                        <a:rPr lang="en-US" sz="1400" dirty="0" smtClean="0"/>
                        <a:t>Telephone and personal interviews with t</a:t>
                      </a:r>
                      <a:r>
                        <a:rPr lang="en-US" sz="1400" baseline="0" dirty="0" smtClean="0"/>
                        <a:t>he mother</a:t>
                      </a:r>
                      <a:endParaRPr lang="en-US" sz="1400" dirty="0"/>
                    </a:p>
                  </a:txBody>
                  <a:tcPr/>
                </a:tc>
                <a:tc>
                  <a:txBody>
                    <a:bodyPr/>
                    <a:lstStyle/>
                    <a:p>
                      <a:r>
                        <a:rPr lang="en-US" sz="1400" dirty="0" smtClean="0"/>
                        <a:t>Every</a:t>
                      </a:r>
                      <a:r>
                        <a:rPr lang="en-US" sz="1400" baseline="0" dirty="0" smtClean="0"/>
                        <a:t> 3 months until the child reached 36 months and every 4 months until the child was 54 months</a:t>
                      </a:r>
                      <a:endParaRPr lang="en-US" sz="1400" dirty="0" smtClean="0"/>
                    </a:p>
                    <a:p>
                      <a:endParaRPr lang="en-US" sz="1400" dirty="0"/>
                    </a:p>
                  </a:txBody>
                  <a:tcPr/>
                </a:tc>
                <a:extLst>
                  <a:ext uri="{0D108BD9-81ED-4DB2-BD59-A6C34878D82A}">
                    <a16:rowId xmlns:a16="http://schemas.microsoft.com/office/drawing/2014/main" val="10001"/>
                  </a:ext>
                </a:extLst>
              </a:tr>
              <a:tr h="775915">
                <a:tc>
                  <a:txBody>
                    <a:bodyPr/>
                    <a:lstStyle/>
                    <a:p>
                      <a:r>
                        <a:rPr lang="en-US" sz="1400" dirty="0" smtClean="0"/>
                        <a:t>Child-care hours</a:t>
                      </a:r>
                      <a:endParaRPr lang="en-US" sz="1400" dirty="0"/>
                    </a:p>
                  </a:txBody>
                  <a:tcPr/>
                </a:tc>
                <a:tc>
                  <a:txBody>
                    <a:bodyPr/>
                    <a:lstStyle/>
                    <a:p>
                      <a:r>
                        <a:rPr lang="en-US" sz="1400" dirty="0" smtClean="0"/>
                        <a:t>Amount</a:t>
                      </a:r>
                      <a:r>
                        <a:rPr lang="en-US" sz="1400" baseline="0" dirty="0" smtClean="0"/>
                        <a:t> of hours per week child was in non-maternal care</a:t>
                      </a:r>
                      <a:endParaRPr lang="en-US" sz="1400" dirty="0"/>
                    </a:p>
                  </a:txBody>
                  <a:tcPr/>
                </a:tc>
                <a:tc>
                  <a:txBody>
                    <a:bodyPr/>
                    <a:lstStyle/>
                    <a:p>
                      <a:r>
                        <a:rPr lang="en-US" sz="1400" dirty="0" smtClean="0"/>
                        <a:t>6, 15, 24 ,36, and 54 months</a:t>
                      </a:r>
                    </a:p>
                    <a:p>
                      <a:endParaRPr lang="en-US" sz="1400" dirty="0"/>
                    </a:p>
                  </a:txBody>
                  <a:tcPr/>
                </a:tc>
                <a:extLst>
                  <a:ext uri="{0D108BD9-81ED-4DB2-BD59-A6C34878D82A}">
                    <a16:rowId xmlns:a16="http://schemas.microsoft.com/office/drawing/2014/main" val="10002"/>
                  </a:ext>
                </a:extLst>
              </a:tr>
              <a:tr h="775915">
                <a:tc>
                  <a:txBody>
                    <a:bodyPr/>
                    <a:lstStyle/>
                    <a:p>
                      <a:r>
                        <a:rPr lang="en-US" sz="1400" dirty="0" smtClean="0"/>
                        <a:t>Child-care quality</a:t>
                      </a:r>
                      <a:endParaRPr lang="en-US" sz="1400" dirty="0"/>
                    </a:p>
                  </a:txBody>
                  <a:tcPr/>
                </a:tc>
                <a:tc>
                  <a:txBody>
                    <a:bodyPr/>
                    <a:lstStyle/>
                    <a:p>
                      <a:r>
                        <a:rPr lang="en-US" sz="1400" dirty="0" smtClean="0"/>
                        <a:t>Observational</a:t>
                      </a:r>
                      <a:r>
                        <a:rPr lang="en-US" sz="1400" baseline="0" dirty="0" smtClean="0"/>
                        <a:t> Record of Caregiving Environment (ORCE)</a:t>
                      </a:r>
                      <a:endParaRPr lang="en-US" sz="1400" dirty="0"/>
                    </a:p>
                  </a:txBody>
                  <a:tcPr/>
                </a:tc>
                <a:tc>
                  <a:txBody>
                    <a:bodyPr/>
                    <a:lstStyle/>
                    <a:p>
                      <a:r>
                        <a:rPr lang="en-US" sz="1400" dirty="0" smtClean="0"/>
                        <a:t>6, 15, 24 ,36, and 54 months</a:t>
                      </a:r>
                      <a:endParaRPr lang="en-US" sz="1400" dirty="0"/>
                    </a:p>
                  </a:txBody>
                  <a:tcPr/>
                </a:tc>
                <a:extLst>
                  <a:ext uri="{0D108BD9-81ED-4DB2-BD59-A6C34878D82A}">
                    <a16:rowId xmlns:a16="http://schemas.microsoft.com/office/drawing/2014/main" val="10003"/>
                  </a:ext>
                </a:extLst>
              </a:tr>
              <a:tr h="775915">
                <a:tc>
                  <a:txBody>
                    <a:bodyPr/>
                    <a:lstStyle/>
                    <a:p>
                      <a:r>
                        <a:rPr lang="en-US" sz="1400" dirty="0" smtClean="0"/>
                        <a:t>Cognitive-academic</a:t>
                      </a:r>
                      <a:r>
                        <a:rPr lang="en-US" sz="1400" baseline="0" dirty="0" smtClean="0"/>
                        <a:t> achievement</a:t>
                      </a:r>
                      <a:endParaRPr lang="en-US" sz="1400" dirty="0"/>
                    </a:p>
                  </a:txBody>
                  <a:tcPr/>
                </a:tc>
                <a:tc>
                  <a:txBody>
                    <a:bodyPr/>
                    <a:lstStyle/>
                    <a:p>
                      <a:r>
                        <a:rPr lang="en-US" sz="1400" dirty="0" smtClean="0"/>
                        <a:t>Woodcock-Johnson Psycho-Educational</a:t>
                      </a:r>
                      <a:r>
                        <a:rPr lang="en-US" sz="1400" baseline="0" dirty="0" smtClean="0"/>
                        <a:t> Battery Revised</a:t>
                      </a:r>
                      <a:endParaRPr lang="en-US" sz="1400" dirty="0"/>
                    </a:p>
                  </a:txBody>
                  <a:tcPr/>
                </a:tc>
                <a:tc>
                  <a:txBody>
                    <a:bodyPr/>
                    <a:lstStyle/>
                    <a:p>
                      <a:r>
                        <a:rPr lang="en-US" sz="1400" dirty="0" smtClean="0"/>
                        <a:t>54 months, 1</a:t>
                      </a:r>
                      <a:r>
                        <a:rPr lang="en-US" sz="1400" baseline="30000" dirty="0" smtClean="0"/>
                        <a:t>st</a:t>
                      </a:r>
                      <a:r>
                        <a:rPr lang="en-US" sz="1400" dirty="0" smtClean="0"/>
                        <a:t> Grade, 3</a:t>
                      </a:r>
                      <a:r>
                        <a:rPr lang="en-US" sz="1400" baseline="30000" dirty="0" smtClean="0"/>
                        <a:t>rd</a:t>
                      </a:r>
                      <a:r>
                        <a:rPr lang="en-US" sz="1400" dirty="0" smtClean="0"/>
                        <a:t> Grade, 5</a:t>
                      </a:r>
                      <a:r>
                        <a:rPr lang="en-US" sz="1400" baseline="30000" dirty="0" smtClean="0"/>
                        <a:t>th</a:t>
                      </a:r>
                      <a:r>
                        <a:rPr lang="en-US" sz="1400" dirty="0" smtClean="0"/>
                        <a:t> Grade, Age</a:t>
                      </a:r>
                      <a:r>
                        <a:rPr lang="en-US" sz="1400" baseline="0" dirty="0" smtClean="0"/>
                        <a:t> 15</a:t>
                      </a:r>
                      <a:endParaRPr lang="en-US" sz="1400" dirty="0"/>
                    </a:p>
                  </a:txBody>
                  <a:tcPr/>
                </a:tc>
                <a:extLst>
                  <a:ext uri="{0D108BD9-81ED-4DB2-BD59-A6C34878D82A}">
                    <a16:rowId xmlns:a16="http://schemas.microsoft.com/office/drawing/2014/main" val="10004"/>
                  </a:ext>
                </a:extLst>
              </a:tr>
              <a:tr h="543139">
                <a:tc>
                  <a:txBody>
                    <a:bodyPr/>
                    <a:lstStyle/>
                    <a:p>
                      <a:r>
                        <a:rPr lang="en-US" sz="1400" dirty="0" smtClean="0"/>
                        <a:t>Risk Taking</a:t>
                      </a:r>
                      <a:endParaRPr lang="en-US" sz="1400" dirty="0"/>
                    </a:p>
                  </a:txBody>
                  <a:tcPr/>
                </a:tc>
                <a:tc>
                  <a:txBody>
                    <a:bodyPr/>
                    <a:lstStyle/>
                    <a:p>
                      <a:r>
                        <a:rPr lang="en-US" sz="1400" baseline="0" dirty="0" smtClean="0"/>
                        <a:t>Audio computer-assisted self-interview</a:t>
                      </a:r>
                      <a:endParaRPr lang="en-US" sz="1400" dirty="0"/>
                    </a:p>
                  </a:txBody>
                  <a:tcPr/>
                </a:tc>
                <a:tc>
                  <a:txBody>
                    <a:bodyPr/>
                    <a:lstStyle/>
                    <a:p>
                      <a:r>
                        <a:rPr lang="en-US" sz="1400" dirty="0" smtClean="0"/>
                        <a:t>Age 15</a:t>
                      </a:r>
                      <a:endParaRPr lang="en-US" sz="1400" dirty="0"/>
                    </a:p>
                  </a:txBody>
                  <a:tcPr/>
                </a:tc>
                <a:extLst>
                  <a:ext uri="{0D108BD9-81ED-4DB2-BD59-A6C34878D82A}">
                    <a16:rowId xmlns:a16="http://schemas.microsoft.com/office/drawing/2014/main" val="10005"/>
                  </a:ext>
                </a:extLst>
              </a:tr>
              <a:tr h="310366">
                <a:tc>
                  <a:txBody>
                    <a:bodyPr/>
                    <a:lstStyle/>
                    <a:p>
                      <a:r>
                        <a:rPr lang="en-US" sz="1400" dirty="0" smtClean="0"/>
                        <a:t>Impulsivity</a:t>
                      </a:r>
                      <a:endParaRPr lang="en-US" sz="1400" dirty="0"/>
                    </a:p>
                  </a:txBody>
                  <a:tcPr/>
                </a:tc>
                <a:tc>
                  <a:txBody>
                    <a:bodyPr/>
                    <a:lstStyle/>
                    <a:p>
                      <a:r>
                        <a:rPr lang="en-US" sz="1400" dirty="0" smtClean="0"/>
                        <a:t>Questionnaire</a:t>
                      </a:r>
                      <a:endParaRPr lang="en-US" sz="1400" dirty="0"/>
                    </a:p>
                  </a:txBody>
                  <a:tcPr/>
                </a:tc>
                <a:tc>
                  <a:txBody>
                    <a:bodyPr/>
                    <a:lstStyle/>
                    <a:p>
                      <a:r>
                        <a:rPr lang="en-US" sz="1400" dirty="0" smtClean="0"/>
                        <a:t>Age 15</a:t>
                      </a:r>
                      <a:endParaRPr lang="en-US" sz="1400" dirty="0"/>
                    </a:p>
                  </a:txBody>
                  <a:tcPr/>
                </a:tc>
                <a:extLst>
                  <a:ext uri="{0D108BD9-81ED-4DB2-BD59-A6C34878D82A}">
                    <a16:rowId xmlns:a16="http://schemas.microsoft.com/office/drawing/2014/main" val="10006"/>
                  </a:ext>
                </a:extLst>
              </a:tr>
              <a:tr h="775915">
                <a:tc>
                  <a:txBody>
                    <a:bodyPr/>
                    <a:lstStyle/>
                    <a:p>
                      <a:r>
                        <a:rPr lang="en-US" sz="1400" dirty="0" smtClean="0"/>
                        <a:t>Externalizing Problems</a:t>
                      </a:r>
                      <a:endParaRPr lang="en-US" sz="1400" dirty="0"/>
                    </a:p>
                  </a:txBody>
                  <a:tcPr/>
                </a:tc>
                <a:tc>
                  <a:txBody>
                    <a:bodyPr/>
                    <a:lstStyle/>
                    <a:p>
                      <a:r>
                        <a:rPr lang="en-US" sz="1400" dirty="0" smtClean="0"/>
                        <a:t>Teacher Report or</a:t>
                      </a:r>
                      <a:r>
                        <a:rPr lang="en-US" sz="1400" baseline="0" dirty="0" smtClean="0"/>
                        <a:t> </a:t>
                      </a:r>
                      <a:r>
                        <a:rPr lang="en-US" sz="1400" dirty="0" smtClean="0"/>
                        <a:t>Youth</a:t>
                      </a:r>
                      <a:r>
                        <a:rPr lang="en-US" sz="1400" baseline="0" dirty="0" smtClean="0"/>
                        <a:t> Self-Report</a:t>
                      </a:r>
                      <a:endParaRPr lang="en-US" sz="1400" dirty="0"/>
                    </a:p>
                  </a:txBody>
                  <a:tcPr/>
                </a:tc>
                <a:tc>
                  <a:txBody>
                    <a:bodyPr/>
                    <a:lstStyle/>
                    <a:p>
                      <a:r>
                        <a:rPr lang="en-US" sz="1400" dirty="0" smtClean="0"/>
                        <a:t>54 months,</a:t>
                      </a:r>
                      <a:r>
                        <a:rPr lang="en-US" sz="1400" baseline="0" dirty="0" smtClean="0"/>
                        <a:t> 1</a:t>
                      </a:r>
                      <a:r>
                        <a:rPr lang="en-US" sz="1400" baseline="30000" dirty="0" smtClean="0"/>
                        <a:t>st</a:t>
                      </a:r>
                      <a:r>
                        <a:rPr lang="en-US" sz="1400" baseline="0" dirty="0" smtClean="0"/>
                        <a:t> Grade, 3</a:t>
                      </a:r>
                      <a:r>
                        <a:rPr lang="en-US" sz="1400" baseline="30000" dirty="0" smtClean="0"/>
                        <a:t>rd</a:t>
                      </a:r>
                      <a:r>
                        <a:rPr lang="en-US" sz="1400" baseline="0" dirty="0" smtClean="0"/>
                        <a:t> Grade, 5</a:t>
                      </a:r>
                      <a:r>
                        <a:rPr lang="en-US" sz="1400" baseline="30000" dirty="0" smtClean="0"/>
                        <a:t>th</a:t>
                      </a:r>
                      <a:r>
                        <a:rPr lang="en-US" sz="1400" baseline="0" dirty="0" smtClean="0"/>
                        <a:t> Grade, &amp; </a:t>
                      </a:r>
                      <a:r>
                        <a:rPr lang="en-US" sz="1400" dirty="0" smtClean="0"/>
                        <a:t>Age 15 (YSR)</a:t>
                      </a:r>
                      <a:endParaRPr lang="en-US" sz="1400" dirty="0"/>
                    </a:p>
                  </a:txBody>
                  <a:tcPr/>
                </a:tc>
                <a:extLst>
                  <a:ext uri="{0D108BD9-81ED-4DB2-BD59-A6C34878D82A}">
                    <a16:rowId xmlns:a16="http://schemas.microsoft.com/office/drawing/2014/main" val="10007"/>
                  </a:ext>
                </a:extLst>
              </a:tr>
            </a:tbl>
          </a:graphicData>
        </a:graphic>
      </p:graphicFrame>
      <p:sp>
        <p:nvSpPr>
          <p:cNvPr id="12" name="Footer Placeholder 11"/>
          <p:cNvSpPr>
            <a:spLocks noGrp="1"/>
          </p:cNvSpPr>
          <p:nvPr>
            <p:ph type="ftr" sz="quarter" idx="11"/>
          </p:nvPr>
        </p:nvSpPr>
        <p:spPr>
          <a:xfrm>
            <a:off x="76200" y="6583680"/>
            <a:ext cx="5507719" cy="274320"/>
          </a:xfrm>
        </p:spPr>
        <p:txBody>
          <a:bodyPr/>
          <a:lstStyle/>
          <a:p>
            <a:r>
              <a:rPr lang="en-US" dirty="0" smtClean="0"/>
              <a:t>Frechette</a:t>
            </a:r>
            <a:endParaRPr lang="en-US" dirty="0"/>
          </a:p>
        </p:txBody>
      </p:sp>
    </p:spTree>
    <p:extLst>
      <p:ext uri="{BB962C8B-B14F-4D97-AF65-F5344CB8AC3E}">
        <p14:creationId xmlns:p14="http://schemas.microsoft.com/office/powerpoint/2010/main" val="5971538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Child Care Quality, Quantity and Type as Predictors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00200"/>
            <a:ext cx="8534400" cy="511504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1"/>
          </p:nvPr>
        </p:nvSpPr>
        <p:spPr>
          <a:xfrm>
            <a:off x="304800" y="6098031"/>
            <a:ext cx="5507719" cy="274320"/>
          </a:xfrm>
        </p:spPr>
        <p:txBody>
          <a:bodyPr/>
          <a:lstStyle/>
          <a:p>
            <a:r>
              <a:rPr lang="en-US" dirty="0" smtClean="0"/>
              <a:t>Frechette</a:t>
            </a:r>
            <a:endParaRPr lang="en-US" dirty="0"/>
          </a:p>
        </p:txBody>
      </p:sp>
    </p:spTree>
    <p:extLst>
      <p:ext uri="{BB962C8B-B14F-4D97-AF65-F5344CB8AC3E}">
        <p14:creationId xmlns:p14="http://schemas.microsoft.com/office/powerpoint/2010/main" val="22647994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Results: Quality, Quantity and Type as Predictors</a:t>
            </a:r>
          </a:p>
        </p:txBody>
      </p:sp>
      <p:sp>
        <p:nvSpPr>
          <p:cNvPr id="3" name="Content Placeholder 2"/>
          <p:cNvSpPr>
            <a:spLocks noGrp="1"/>
          </p:cNvSpPr>
          <p:nvPr>
            <p:ph idx="1"/>
          </p:nvPr>
        </p:nvSpPr>
        <p:spPr/>
        <p:txBody>
          <a:bodyPr>
            <a:normAutofit fontScale="77500" lnSpcReduction="20000"/>
          </a:bodyPr>
          <a:lstStyle/>
          <a:p>
            <a:r>
              <a:rPr lang="en-US" dirty="0" smtClean="0"/>
              <a:t>Child-care </a:t>
            </a:r>
            <a:r>
              <a:rPr lang="en-US" dirty="0"/>
              <a:t>quality showed significant associations with children’s cognitive-academic achievement at age </a:t>
            </a:r>
            <a:r>
              <a:rPr lang="en-US" dirty="0" smtClean="0"/>
              <a:t>15</a:t>
            </a:r>
          </a:p>
          <a:p>
            <a:r>
              <a:rPr lang="en-US" dirty="0"/>
              <a:t>Children who experienced higher quality care had significantly higher levels of cognitive-academic achievement at age 15 </a:t>
            </a:r>
            <a:endParaRPr lang="en-US" dirty="0" smtClean="0"/>
          </a:p>
          <a:p>
            <a:r>
              <a:rPr lang="en-US" dirty="0"/>
              <a:t>Higher quality care is associated with higher academic outcomes but and lower externalizing scores at age </a:t>
            </a:r>
            <a:r>
              <a:rPr lang="en-US" dirty="0" smtClean="0"/>
              <a:t>15</a:t>
            </a:r>
          </a:p>
          <a:p>
            <a:r>
              <a:rPr lang="en-US" dirty="0"/>
              <a:t>Adolescents who experienced more hours of nonrelative child care across their first 4.5 years reported more risk-taking and greater impulsivity at age </a:t>
            </a:r>
            <a:r>
              <a:rPr lang="en-US" dirty="0" smtClean="0"/>
              <a:t>15</a:t>
            </a:r>
          </a:p>
          <a:p>
            <a:r>
              <a:rPr lang="en-US" dirty="0"/>
              <a:t>More hours in </a:t>
            </a:r>
            <a:r>
              <a:rPr lang="en-US" dirty="0" smtClean="0"/>
              <a:t>nonrelative </a:t>
            </a:r>
            <a:r>
              <a:rPr lang="en-US" dirty="0"/>
              <a:t>care predicted poorer social </a:t>
            </a:r>
            <a:r>
              <a:rPr lang="en-US" dirty="0" smtClean="0"/>
              <a:t>adjustment</a:t>
            </a:r>
          </a:p>
          <a:p>
            <a:pPr marL="118872" indent="0">
              <a:buNone/>
            </a:pPr>
            <a:endParaRPr lang="en-US" dirty="0"/>
          </a:p>
          <a:p>
            <a:endParaRPr lang="en-US" dirty="0"/>
          </a:p>
          <a:p>
            <a:endParaRPr lang="en-US" dirty="0"/>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smtClean="0"/>
              <a:t>Frechette</a:t>
            </a:r>
            <a:endParaRPr lang="en-US"/>
          </a:p>
        </p:txBody>
      </p:sp>
    </p:spTree>
    <p:extLst>
      <p:ext uri="{BB962C8B-B14F-4D97-AF65-F5344CB8AC3E}">
        <p14:creationId xmlns:p14="http://schemas.microsoft.com/office/powerpoint/2010/main" val="1525169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Academic Achievement as Mediator</a:t>
            </a:r>
            <a:endParaRPr lang="en-US" dirty="0"/>
          </a:p>
        </p:txBody>
      </p:sp>
      <p:pic>
        <p:nvPicPr>
          <p:cNvPr id="4" name="Content Placeholder 3"/>
          <p:cNvPicPr>
            <a:picLocks noGrp="1" noChangeAspect="1"/>
          </p:cNvPicPr>
          <p:nvPr>
            <p:ph idx="1"/>
          </p:nvPr>
        </p:nvPicPr>
        <p:blipFill>
          <a:blip r:embed="rId3"/>
          <a:srcRect t="790" b="790"/>
          <a:stretch>
            <a:fillRect/>
          </a:stretch>
        </p:blipFill>
        <p:spPr>
          <a:xfrm>
            <a:off x="457199" y="1775191"/>
            <a:ext cx="8636311" cy="4854209"/>
          </a:xfrm>
        </p:spPr>
      </p:pic>
      <p:sp>
        <p:nvSpPr>
          <p:cNvPr id="3" name="Footer Placeholder 2"/>
          <p:cNvSpPr>
            <a:spLocks noGrp="1"/>
          </p:cNvSpPr>
          <p:nvPr>
            <p:ph type="ftr" sz="quarter" idx="11"/>
          </p:nvPr>
        </p:nvSpPr>
        <p:spPr>
          <a:xfrm>
            <a:off x="3674381" y="5410200"/>
            <a:ext cx="5507719" cy="274320"/>
          </a:xfrm>
        </p:spPr>
        <p:txBody>
          <a:bodyPr/>
          <a:lstStyle/>
          <a:p>
            <a:r>
              <a:rPr lang="en-US" dirty="0" smtClean="0"/>
              <a:t>Frechette</a:t>
            </a:r>
            <a:endParaRPr lang="en-US" dirty="0"/>
          </a:p>
        </p:txBody>
      </p:sp>
      <p:sp>
        <p:nvSpPr>
          <p:cNvPr id="5" name="Rectangle 4"/>
          <p:cNvSpPr/>
          <p:nvPr/>
        </p:nvSpPr>
        <p:spPr>
          <a:xfrm>
            <a:off x="2819400" y="3195367"/>
            <a:ext cx="4572000" cy="2031325"/>
          </a:xfrm>
          <a:prstGeom prst="rect">
            <a:avLst/>
          </a:prstGeom>
        </p:spPr>
        <p:txBody>
          <a:bodyPr>
            <a:spAutoFit/>
          </a:bodyPr>
          <a:lstStyle/>
          <a:p>
            <a:r>
              <a:rPr lang="en-US" dirty="0"/>
              <a:t>The observed association between child-care quality and age 15 cognitive-academic achievement can be explained at least partially by the association between child-care quality and academic skills at entry to school, which are then maintained into high school </a:t>
            </a:r>
          </a:p>
        </p:txBody>
      </p:sp>
    </p:spTree>
    <p:extLst>
      <p:ext uri="{BB962C8B-B14F-4D97-AF65-F5344CB8AC3E}">
        <p14:creationId xmlns:p14="http://schemas.microsoft.com/office/powerpoint/2010/main" val="202370516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Results: Academic Achievement as a Mediator</a:t>
            </a:r>
          </a:p>
        </p:txBody>
      </p:sp>
      <p:sp>
        <p:nvSpPr>
          <p:cNvPr id="3" name="Content Placeholder 2"/>
          <p:cNvSpPr>
            <a:spLocks noGrp="1"/>
          </p:cNvSpPr>
          <p:nvPr>
            <p:ph idx="1"/>
          </p:nvPr>
        </p:nvSpPr>
        <p:spPr/>
        <p:txBody>
          <a:bodyPr/>
          <a:lstStyle/>
          <a:p>
            <a:r>
              <a:rPr lang="en-US" dirty="0"/>
              <a:t>The observed association between child-care quality and age 15 cognitive-academic achievement can be explained at least partially by the association between child-care quality and academic skills at entry to school, which are then maintained into high school </a:t>
            </a:r>
          </a:p>
          <a:p>
            <a:endParaRPr lang="en-US" dirty="0"/>
          </a:p>
        </p:txBody>
      </p:sp>
      <p:sp>
        <p:nvSpPr>
          <p:cNvPr id="4" name="Footer Placeholder 3"/>
          <p:cNvSpPr>
            <a:spLocks noGrp="1"/>
          </p:cNvSpPr>
          <p:nvPr>
            <p:ph type="ftr" sz="quarter" idx="11"/>
          </p:nvPr>
        </p:nvSpPr>
        <p:spPr/>
        <p:txBody>
          <a:bodyPr/>
          <a:lstStyle/>
          <a:p>
            <a:r>
              <a:rPr lang="en-US" smtClean="0"/>
              <a:t>Frechette</a:t>
            </a:r>
            <a:endParaRPr lang="en-US"/>
          </a:p>
        </p:txBody>
      </p:sp>
    </p:spTree>
    <p:extLst>
      <p:ext uri="{BB962C8B-B14F-4D97-AF65-F5344CB8AC3E}">
        <p14:creationId xmlns:p14="http://schemas.microsoft.com/office/powerpoint/2010/main" val="671425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Problem Behavior as a Mediator</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21" y="1799049"/>
            <a:ext cx="9197072" cy="495227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1"/>
          </p:nvPr>
        </p:nvSpPr>
        <p:spPr>
          <a:xfrm>
            <a:off x="4953000" y="6476999"/>
            <a:ext cx="5507719" cy="274320"/>
          </a:xfrm>
        </p:spPr>
        <p:txBody>
          <a:bodyPr/>
          <a:lstStyle/>
          <a:p>
            <a:r>
              <a:rPr lang="en-US" dirty="0" smtClean="0"/>
              <a:t>Frechette</a:t>
            </a:r>
            <a:endParaRPr lang="en-US" dirty="0"/>
          </a:p>
        </p:txBody>
      </p:sp>
    </p:spTree>
    <p:extLst>
      <p:ext uri="{BB962C8B-B14F-4D97-AF65-F5344CB8AC3E}">
        <p14:creationId xmlns:p14="http://schemas.microsoft.com/office/powerpoint/2010/main" val="136155450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Results: Problem Behavior as a Mediator</a:t>
            </a:r>
          </a:p>
        </p:txBody>
      </p:sp>
      <p:sp>
        <p:nvSpPr>
          <p:cNvPr id="3" name="Content Placeholder 2"/>
          <p:cNvSpPr>
            <a:spLocks noGrp="1"/>
          </p:cNvSpPr>
          <p:nvPr>
            <p:ph idx="1"/>
          </p:nvPr>
        </p:nvSpPr>
        <p:spPr/>
        <p:txBody>
          <a:bodyPr>
            <a:normAutofit fontScale="92500" lnSpcReduction="20000"/>
          </a:bodyPr>
          <a:lstStyle/>
          <a:p>
            <a:r>
              <a:rPr lang="en-US" dirty="0"/>
              <a:t>Higher hours spent in childcare </a:t>
            </a:r>
            <a:r>
              <a:rPr lang="en-US" dirty="0" smtClean="0"/>
              <a:t>significantly </a:t>
            </a:r>
            <a:r>
              <a:rPr lang="en-US" dirty="0"/>
              <a:t>predicted higher risk taking behaviors and impulsivity at 15 years of </a:t>
            </a:r>
            <a:r>
              <a:rPr lang="en-US" dirty="0" smtClean="0"/>
              <a:t>age</a:t>
            </a:r>
          </a:p>
          <a:p>
            <a:r>
              <a:rPr lang="en-US" dirty="0" smtClean="0"/>
              <a:t>There were modest </a:t>
            </a:r>
            <a:r>
              <a:rPr lang="en-US" dirty="0"/>
              <a:t>levels of mediation when </a:t>
            </a:r>
            <a:r>
              <a:rPr lang="en-US" dirty="0" smtClean="0"/>
              <a:t>examining the </a:t>
            </a:r>
            <a:r>
              <a:rPr lang="en-US" dirty="0"/>
              <a:t>association between hours spent in childcare and externalizing behavior </a:t>
            </a:r>
            <a:r>
              <a:rPr lang="en-US" dirty="0" smtClean="0"/>
              <a:t>problems at age 15</a:t>
            </a:r>
          </a:p>
          <a:p>
            <a:pPr lvl="1"/>
            <a:r>
              <a:rPr lang="en-US" dirty="0" smtClean="0"/>
              <a:t>May be due to the informant changing</a:t>
            </a:r>
          </a:p>
          <a:p>
            <a:r>
              <a:rPr lang="en-US" dirty="0"/>
              <a:t>Higher quality non-relative childcare significantly predicted less externalizing behaviors at age 15</a:t>
            </a: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Frechette</a:t>
            </a:r>
            <a:endParaRPr lang="en-US"/>
          </a:p>
        </p:txBody>
      </p:sp>
    </p:spTree>
    <p:extLst>
      <p:ext uri="{BB962C8B-B14F-4D97-AF65-F5344CB8AC3E}">
        <p14:creationId xmlns:p14="http://schemas.microsoft.com/office/powerpoint/2010/main" val="938084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Familial Risk and Gender as Moderators</a:t>
            </a:r>
            <a:endParaRPr lang="en-US" dirty="0"/>
          </a:p>
        </p:txBody>
      </p:sp>
      <p:sp>
        <p:nvSpPr>
          <p:cNvPr id="3" name="Content Placeholder 2"/>
          <p:cNvSpPr>
            <a:spLocks noGrp="1"/>
          </p:cNvSpPr>
          <p:nvPr>
            <p:ph idx="1"/>
          </p:nvPr>
        </p:nvSpPr>
        <p:spPr/>
        <p:txBody>
          <a:bodyPr/>
          <a:lstStyle/>
          <a:p>
            <a:r>
              <a:rPr lang="en-US" dirty="0" smtClean="0"/>
              <a:t>No evidence emerged supporting the hypothesis that familial risk or gender moderates this relationship for </a:t>
            </a:r>
            <a:r>
              <a:rPr lang="en-US" dirty="0"/>
              <a:t>problem </a:t>
            </a:r>
            <a:r>
              <a:rPr lang="en-US" dirty="0" smtClean="0"/>
              <a:t>behaviors or cognitive-academic outcomes</a:t>
            </a:r>
            <a:endParaRPr lang="en-US" dirty="0"/>
          </a:p>
        </p:txBody>
      </p:sp>
      <p:sp>
        <p:nvSpPr>
          <p:cNvPr id="4" name="Footer Placeholder 3"/>
          <p:cNvSpPr>
            <a:spLocks noGrp="1"/>
          </p:cNvSpPr>
          <p:nvPr>
            <p:ph type="ftr" sz="quarter" idx="11"/>
          </p:nvPr>
        </p:nvSpPr>
        <p:spPr/>
        <p:txBody>
          <a:bodyPr/>
          <a:lstStyle/>
          <a:p>
            <a:r>
              <a:rPr lang="en-US" smtClean="0"/>
              <a:t>Frechette</a:t>
            </a:r>
            <a:endParaRPr lang="en-US"/>
          </a:p>
        </p:txBody>
      </p:sp>
    </p:spTree>
    <p:extLst>
      <p:ext uri="{BB962C8B-B14F-4D97-AF65-F5344CB8AC3E}">
        <p14:creationId xmlns:p14="http://schemas.microsoft.com/office/powerpoint/2010/main" val="668397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0" dirty="0"/>
              <a:t>Link between child care, cognitive-academic outcomes, &amp; problem behaviors consistent over 10 </a:t>
            </a:r>
            <a:r>
              <a:rPr lang="en-US" sz="3200" b="0" dirty="0" smtClean="0"/>
              <a:t>years</a:t>
            </a:r>
            <a:endParaRPr lang="en-US" sz="3200" b="0" dirty="0"/>
          </a:p>
        </p:txBody>
      </p:sp>
      <p:sp>
        <p:nvSpPr>
          <p:cNvPr id="3" name="Content Placeholder 2"/>
          <p:cNvSpPr>
            <a:spLocks noGrp="1"/>
          </p:cNvSpPr>
          <p:nvPr>
            <p:ph idx="1"/>
          </p:nvPr>
        </p:nvSpPr>
        <p:spPr>
          <a:xfrm>
            <a:off x="457200" y="1775191"/>
            <a:ext cx="8229600" cy="4854209"/>
          </a:xfrm>
        </p:spPr>
        <p:txBody>
          <a:bodyPr>
            <a:normAutofit fontScale="92500"/>
          </a:bodyPr>
          <a:lstStyle/>
          <a:p>
            <a:r>
              <a:rPr lang="en-US" dirty="0" smtClean="0"/>
              <a:t>Early child care quality predicts cognitive-academic achievement</a:t>
            </a:r>
          </a:p>
          <a:p>
            <a:pPr lvl="1"/>
            <a:r>
              <a:rPr lang="en-US" dirty="0" smtClean="0"/>
              <a:t>Moderate to high quality care produces greatest effects</a:t>
            </a:r>
          </a:p>
          <a:p>
            <a:r>
              <a:rPr lang="en-US" dirty="0" smtClean="0"/>
              <a:t>Quality of early child care long lasting effects on all children despite SES</a:t>
            </a:r>
          </a:p>
          <a:p>
            <a:r>
              <a:rPr lang="en-US" dirty="0" smtClean="0"/>
              <a:t>Higher quality nonrelative childcare </a:t>
            </a:r>
            <a:r>
              <a:rPr lang="en-US" dirty="0" smtClean="0">
                <a:sym typeface="Wingdings" panose="05000000000000000000" pitchFamily="2" charset="2"/>
              </a:rPr>
              <a:t> </a:t>
            </a:r>
            <a:r>
              <a:rPr lang="en-US" dirty="0" smtClean="0"/>
              <a:t>less externalizing at 15</a:t>
            </a:r>
          </a:p>
          <a:p>
            <a:r>
              <a:rPr lang="en-US" dirty="0" smtClean="0"/>
              <a:t>More hours in child care &amp; more center-type care related to higher levels of behavior problems</a:t>
            </a:r>
          </a:p>
          <a:p>
            <a:endParaRPr lang="en-US" dirty="0"/>
          </a:p>
        </p:txBody>
      </p:sp>
      <p:sp>
        <p:nvSpPr>
          <p:cNvPr id="4" name="Footer Placeholder 3"/>
          <p:cNvSpPr>
            <a:spLocks noGrp="1"/>
          </p:cNvSpPr>
          <p:nvPr>
            <p:ph type="ftr" sz="quarter" idx="11"/>
          </p:nvPr>
        </p:nvSpPr>
        <p:spPr/>
        <p:txBody>
          <a:bodyPr/>
          <a:lstStyle/>
          <a:p>
            <a:r>
              <a:rPr lang="en-US" smtClean="0"/>
              <a:t>Frechette</a:t>
            </a:r>
            <a:endParaRPr lang="en-US"/>
          </a:p>
        </p:txBody>
      </p:sp>
    </p:spTree>
    <p:extLst>
      <p:ext uri="{BB962C8B-B14F-4D97-AF65-F5344CB8AC3E}">
        <p14:creationId xmlns:p14="http://schemas.microsoft.com/office/powerpoint/2010/main" val="65824134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Questions</a:t>
            </a:r>
            <a:endParaRPr lang="en-US" dirty="0"/>
          </a:p>
        </p:txBody>
      </p:sp>
      <p:sp>
        <p:nvSpPr>
          <p:cNvPr id="3" name="Content Placeholder 2"/>
          <p:cNvSpPr>
            <a:spLocks noGrp="1"/>
          </p:cNvSpPr>
          <p:nvPr>
            <p:ph idx="1"/>
          </p:nvPr>
        </p:nvSpPr>
        <p:spPr/>
        <p:txBody>
          <a:bodyPr>
            <a:normAutofit/>
          </a:bodyPr>
          <a:lstStyle/>
          <a:p>
            <a:r>
              <a:rPr lang="en-US" dirty="0" smtClean="0"/>
              <a:t>If early child-care quality predicts greater cognitive-academic outcomes and hours spent in child-care predicts more externalizing problems at age 15, how do you find the right balance of child-care that produce the best outcomes?</a:t>
            </a:r>
          </a:p>
        </p:txBody>
      </p:sp>
      <p:sp>
        <p:nvSpPr>
          <p:cNvPr id="4" name="Footer Placeholder 3"/>
          <p:cNvSpPr>
            <a:spLocks noGrp="1"/>
          </p:cNvSpPr>
          <p:nvPr>
            <p:ph type="ftr" sz="quarter" idx="11"/>
          </p:nvPr>
        </p:nvSpPr>
        <p:spPr/>
        <p:txBody>
          <a:bodyPr/>
          <a:lstStyle/>
          <a:p>
            <a:r>
              <a:rPr lang="en-US" smtClean="0"/>
              <a:t>Frechette</a:t>
            </a:r>
            <a:endParaRPr lang="en-US"/>
          </a:p>
        </p:txBody>
      </p:sp>
    </p:spTree>
    <p:extLst>
      <p:ext uri="{BB962C8B-B14F-4D97-AF65-F5344CB8AC3E}">
        <p14:creationId xmlns:p14="http://schemas.microsoft.com/office/powerpoint/2010/main" val="9813094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Classroom context effects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54710827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ctrTitle"/>
          </p:nvPr>
        </p:nvSpPr>
        <p:spPr>
          <a:xfrm>
            <a:off x="457200" y="1506538"/>
            <a:ext cx="8229600" cy="1470025"/>
          </a:xfrm>
        </p:spPr>
        <p:txBody>
          <a:bodyPr/>
          <a:lstStyle/>
          <a:p>
            <a:endParaRPr altLang="en-US" smtClean="0"/>
          </a:p>
        </p:txBody>
      </p:sp>
      <p:sp>
        <p:nvSpPr>
          <p:cNvPr id="46083" name="Subtitle 2"/>
          <p:cNvSpPr>
            <a:spLocks noGrp="1"/>
          </p:cNvSpPr>
          <p:nvPr>
            <p:ph type="subTitle" idx="1"/>
          </p:nvPr>
        </p:nvSpPr>
        <p:spPr/>
        <p:txBody>
          <a:bodyPr/>
          <a:lstStyle/>
          <a:p>
            <a:endParaRPr lang="en-US" altLang="en-US" smtClean="0"/>
          </a:p>
        </p:txBody>
      </p:sp>
      <p:pic>
        <p:nvPicPr>
          <p:cNvPr id="460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97" y="1447800"/>
            <a:ext cx="8729556"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665514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tLang="en-US" smtClean="0"/>
              <a:t>Background Information</a:t>
            </a:r>
          </a:p>
        </p:txBody>
      </p:sp>
      <p:sp>
        <p:nvSpPr>
          <p:cNvPr id="47107" name="Content Placeholder 2"/>
          <p:cNvSpPr>
            <a:spLocks noGrp="1"/>
          </p:cNvSpPr>
          <p:nvPr>
            <p:ph idx="1"/>
          </p:nvPr>
        </p:nvSpPr>
        <p:spPr>
          <a:xfrm>
            <a:off x="457200" y="1524000"/>
            <a:ext cx="8229600" cy="4525963"/>
          </a:xfrm>
        </p:spPr>
        <p:txBody>
          <a:bodyPr>
            <a:normAutofit fontScale="92500" lnSpcReduction="10000"/>
          </a:bodyPr>
          <a:lstStyle/>
          <a:p>
            <a:r>
              <a:rPr lang="en-US" altLang="en-US" smtClean="0"/>
              <a:t>Higher quality childcare is associated with better cognitive and academic outcomes</a:t>
            </a:r>
          </a:p>
          <a:p>
            <a:r>
              <a:rPr lang="en-US" altLang="en-US" smtClean="0"/>
              <a:t>Quality of care has been shown to interact with maternal sensitivity</a:t>
            </a:r>
          </a:p>
          <a:p>
            <a:pPr lvl="1"/>
            <a:r>
              <a:rPr lang="en-US" altLang="en-US" smtClean="0"/>
              <a:t>Low quality of care, low maternal sensitivity</a:t>
            </a:r>
          </a:p>
          <a:p>
            <a:r>
              <a:rPr lang="en-US" altLang="en-US" smtClean="0"/>
              <a:t>Diathesis-stress – highly negative children will suffer in low quality environment</a:t>
            </a:r>
          </a:p>
          <a:p>
            <a:r>
              <a:rPr lang="en-US" altLang="en-US" smtClean="0"/>
              <a:t>Differential susceptibility  - highly negative children will be more reactive to the environment</a:t>
            </a:r>
          </a:p>
        </p:txBody>
      </p:sp>
    </p:spTree>
    <p:extLst>
      <p:ext uri="{BB962C8B-B14F-4D97-AF65-F5344CB8AC3E}">
        <p14:creationId xmlns:p14="http://schemas.microsoft.com/office/powerpoint/2010/main" val="75327166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smtClean="0"/>
              <a:t>Study Aim</a:t>
            </a:r>
          </a:p>
        </p:txBody>
      </p:sp>
      <p:sp>
        <p:nvSpPr>
          <p:cNvPr id="48131" name="Content Placeholder 2"/>
          <p:cNvSpPr>
            <a:spLocks noGrp="1"/>
          </p:cNvSpPr>
          <p:nvPr>
            <p:ph idx="1"/>
          </p:nvPr>
        </p:nvSpPr>
        <p:spPr/>
        <p:txBody>
          <a:bodyPr/>
          <a:lstStyle/>
          <a:p>
            <a:r>
              <a:rPr lang="en-US" altLang="en-US" smtClean="0"/>
              <a:t>Does difficult temperament in infancy continue to moderate effects of childcare quality on problem behavior in adolescence (15 years)?</a:t>
            </a:r>
          </a:p>
          <a:p>
            <a:pPr lvl="1"/>
            <a:r>
              <a:rPr lang="en-US" altLang="en-US" smtClean="0"/>
              <a:t>842 total participants</a:t>
            </a:r>
          </a:p>
          <a:p>
            <a:pPr lvl="2"/>
            <a:r>
              <a:rPr lang="en-US" altLang="en-US" smtClean="0"/>
              <a:t>High-difficulty vs. Low-difficulty subgroup for temperament</a:t>
            </a:r>
          </a:p>
          <a:p>
            <a:pPr lvl="2"/>
            <a:r>
              <a:rPr lang="en-US" altLang="en-US" smtClean="0"/>
              <a:t>Quality of care observed </a:t>
            </a:r>
          </a:p>
        </p:txBody>
      </p:sp>
    </p:spTree>
    <p:extLst>
      <p:ext uri="{BB962C8B-B14F-4D97-AF65-F5344CB8AC3E}">
        <p14:creationId xmlns:p14="http://schemas.microsoft.com/office/powerpoint/2010/main" val="216837994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tLang="en-US" smtClean="0"/>
              <a:t>Measures</a:t>
            </a:r>
          </a:p>
        </p:txBody>
      </p:sp>
      <p:pic>
        <p:nvPicPr>
          <p:cNvPr id="49155"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0411" y="1721980"/>
            <a:ext cx="9194411" cy="414065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723099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tLang="en-US" smtClean="0"/>
              <a:t>Results</a:t>
            </a:r>
          </a:p>
        </p:txBody>
      </p:sp>
      <p:sp>
        <p:nvSpPr>
          <p:cNvPr id="51203" name="Content Placeholder 2"/>
          <p:cNvSpPr>
            <a:spLocks noGrp="1"/>
          </p:cNvSpPr>
          <p:nvPr>
            <p:ph idx="1"/>
          </p:nvPr>
        </p:nvSpPr>
        <p:spPr/>
        <p:txBody>
          <a:bodyPr>
            <a:normAutofit lnSpcReduction="10000"/>
          </a:bodyPr>
          <a:lstStyle/>
          <a:p>
            <a:r>
              <a:rPr lang="en-US" altLang="en-US" dirty="0" smtClean="0"/>
              <a:t>Externalizing behavior problems were greater for:</a:t>
            </a:r>
          </a:p>
          <a:p>
            <a:pPr lvl="1"/>
            <a:r>
              <a:rPr lang="en-US" altLang="en-US" dirty="0" smtClean="0"/>
              <a:t> females, single parent homes</a:t>
            </a:r>
          </a:p>
          <a:p>
            <a:r>
              <a:rPr lang="en-US" altLang="en-US" dirty="0" smtClean="0"/>
              <a:t>Greater risk-taking :</a:t>
            </a:r>
          </a:p>
          <a:p>
            <a:pPr lvl="1"/>
            <a:r>
              <a:rPr lang="en-US" altLang="en-US" dirty="0" smtClean="0"/>
              <a:t>Males, non-Caucasian ethnicity, lower family income, higher proportion of partner absence</a:t>
            </a:r>
          </a:p>
          <a:p>
            <a:r>
              <a:rPr lang="en-US" altLang="en-US" dirty="0" smtClean="0"/>
              <a:t>Greater Impulsivity:</a:t>
            </a:r>
          </a:p>
          <a:p>
            <a:pPr lvl="1"/>
            <a:r>
              <a:rPr lang="en-US" altLang="en-US" dirty="0" smtClean="0"/>
              <a:t>Lower family incomes, greater exposure to any non-maternal child care in the early childhood years</a:t>
            </a:r>
          </a:p>
        </p:txBody>
      </p:sp>
    </p:spTree>
    <p:extLst>
      <p:ext uri="{BB962C8B-B14F-4D97-AF65-F5344CB8AC3E}">
        <p14:creationId xmlns:p14="http://schemas.microsoft.com/office/powerpoint/2010/main" val="177857781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8"/>
          <p:cNvSpPr>
            <a:spLocks noGrp="1"/>
          </p:cNvSpPr>
          <p:nvPr>
            <p:ph type="title"/>
          </p:nvPr>
        </p:nvSpPr>
        <p:spPr>
          <a:xfrm>
            <a:off x="152400" y="152400"/>
            <a:ext cx="8839200" cy="1251062"/>
          </a:xfrm>
        </p:spPr>
        <p:txBody>
          <a:bodyPr>
            <a:normAutofit fontScale="90000"/>
          </a:bodyPr>
          <a:lstStyle/>
          <a:p>
            <a:pPr algn="ctr"/>
            <a:r>
              <a:rPr lang="en-US" altLang="en-US" dirty="0" smtClean="0"/>
              <a:t>Difficult </a:t>
            </a:r>
            <a:r>
              <a:rPr lang="en-US" altLang="en-US" dirty="0" err="1" smtClean="0"/>
              <a:t>temperament</a:t>
            </a:r>
            <a:r>
              <a:rPr lang="en-US" altLang="en-US" dirty="0" err="1" smtClean="0">
                <a:sym typeface="Wingdings" panose="05000000000000000000" pitchFamily="2" charset="2"/>
              </a:rPr>
              <a:t>externalizing</a:t>
            </a:r>
            <a:r>
              <a:rPr lang="en-US" altLang="en-US" dirty="0" smtClean="0">
                <a:sym typeface="Wingdings" panose="05000000000000000000" pitchFamily="2" charset="2"/>
              </a:rPr>
              <a:t/>
            </a:r>
            <a:br>
              <a:rPr lang="en-US" altLang="en-US" dirty="0" smtClean="0">
                <a:sym typeface="Wingdings" panose="05000000000000000000" pitchFamily="2" charset="2"/>
              </a:rPr>
            </a:br>
            <a:r>
              <a:rPr lang="en-US" altLang="en-US" i="1" dirty="0" smtClean="0">
                <a:sym typeface="Wingdings" panose="05000000000000000000" pitchFamily="2" charset="2"/>
              </a:rPr>
              <a:t>only in low child care quality</a:t>
            </a:r>
            <a:endParaRPr lang="en-US" altLang="en-US" dirty="0" smtClean="0"/>
          </a:p>
        </p:txBody>
      </p:sp>
      <p:sp>
        <p:nvSpPr>
          <p:cNvPr id="11" name="Content Placeholder 10"/>
          <p:cNvSpPr>
            <a:spLocks noGrp="1"/>
          </p:cNvSpPr>
          <p:nvPr>
            <p:ph sz="half" idx="2"/>
          </p:nvPr>
        </p:nvSpPr>
        <p:spPr>
          <a:xfrm>
            <a:off x="4933950" y="1447800"/>
            <a:ext cx="3749675" cy="4572000"/>
          </a:xfrm>
        </p:spPr>
        <p:txBody>
          <a:bodyPr>
            <a:normAutofit fontScale="92500" lnSpcReduction="20000"/>
          </a:bodyPr>
          <a:lstStyle/>
          <a:p>
            <a:pPr>
              <a:defRPr/>
            </a:pPr>
            <a:r>
              <a:rPr lang="en-US" dirty="0" smtClean="0"/>
              <a:t>Consistent with diathesis stress model</a:t>
            </a:r>
          </a:p>
          <a:p>
            <a:pPr>
              <a:defRPr/>
            </a:pPr>
            <a:r>
              <a:rPr lang="en-US" dirty="0" smtClean="0"/>
              <a:t>Externalizing problems only significant when child care quality was less than 2.84</a:t>
            </a:r>
          </a:p>
          <a:p>
            <a:pPr>
              <a:defRPr/>
            </a:pPr>
            <a:r>
              <a:rPr lang="en-US" dirty="0" smtClean="0"/>
              <a:t>Higher scores reflect children’s experience with caregivers who were more attentive, stimulating, positively affectionate, less intrusive and negative</a:t>
            </a:r>
          </a:p>
          <a:p>
            <a:pPr lvl="1">
              <a:defRPr/>
            </a:pPr>
            <a:endParaRPr lang="en-US" dirty="0"/>
          </a:p>
        </p:txBody>
      </p:sp>
      <p:pic>
        <p:nvPicPr>
          <p:cNvPr id="52228" name="Picture 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04800" y="1529118"/>
            <a:ext cx="4743877" cy="510028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767690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9090" name="Rectangle 2"/>
          <p:cNvSpPr>
            <a:spLocks noGrp="1" noChangeArrowheads="1"/>
          </p:cNvSpPr>
          <p:nvPr>
            <p:ph type="title"/>
          </p:nvPr>
        </p:nvSpPr>
        <p:spPr/>
        <p:txBody>
          <a:bodyPr>
            <a:normAutofit/>
          </a:bodyPr>
          <a:lstStyle/>
          <a:p>
            <a:pPr algn="ctr"/>
            <a:r>
              <a:rPr lang="en-US" sz="3200" dirty="0" smtClean="0"/>
              <a:t>School Belonging—individual level variable?</a:t>
            </a:r>
            <a:endParaRPr lang="en-US" sz="3200" dirty="0"/>
          </a:p>
        </p:txBody>
      </p:sp>
      <p:sp>
        <p:nvSpPr>
          <p:cNvPr id="729091" name="Rectangle 3"/>
          <p:cNvSpPr>
            <a:spLocks noGrp="1" noChangeArrowheads="1"/>
          </p:cNvSpPr>
          <p:nvPr>
            <p:ph type="body" idx="4294967295"/>
          </p:nvPr>
        </p:nvSpPr>
        <p:spPr>
          <a:xfrm>
            <a:off x="457200" y="1646237"/>
            <a:ext cx="8229600" cy="4526280"/>
          </a:xfrm>
          <a:prstGeom prst="rect">
            <a:avLst/>
          </a:prstGeom>
        </p:spPr>
        <p:txBody>
          <a:bodyPr>
            <a:normAutofit/>
          </a:bodyPr>
          <a:lstStyle/>
          <a:p>
            <a:pPr marL="457200" lvl="1" indent="0" algn="ctr">
              <a:buNone/>
            </a:pPr>
            <a:r>
              <a:rPr lang="en-US" dirty="0" smtClean="0"/>
              <a:t> </a:t>
            </a:r>
            <a:r>
              <a:rPr lang="en-US" dirty="0"/>
              <a:t>A Longitudinal Study of School Belonging and Academic Motivation Across High </a:t>
            </a:r>
            <a:r>
              <a:rPr lang="en-US" dirty="0" smtClean="0"/>
              <a:t>School. Gillen-</a:t>
            </a:r>
            <a:r>
              <a:rPr lang="en-US" dirty="0" err="1" smtClean="0"/>
              <a:t>O’Neel</a:t>
            </a:r>
            <a:r>
              <a:rPr lang="en-US" dirty="0" smtClean="0"/>
              <a:t> &amp; </a:t>
            </a:r>
            <a:r>
              <a:rPr lang="en-US" dirty="0" err="1" smtClean="0"/>
              <a:t>Fuligni</a:t>
            </a:r>
            <a:endParaRPr lang="en-US" dirty="0" smtClean="0"/>
          </a:p>
          <a:p>
            <a:pPr marL="457200" lvl="1" indent="0" algn="ctr">
              <a:buNone/>
            </a:pPr>
            <a:endParaRPr lang="en-US" dirty="0"/>
          </a:p>
        </p:txBody>
      </p:sp>
      <p:pic>
        <p:nvPicPr>
          <p:cNvPr id="2" name="Picture 1"/>
          <p:cNvPicPr>
            <a:picLocks noChangeAspect="1"/>
          </p:cNvPicPr>
          <p:nvPr/>
        </p:nvPicPr>
        <p:blipFill>
          <a:blip r:embed="rId3"/>
          <a:stretch>
            <a:fillRect/>
          </a:stretch>
        </p:blipFill>
        <p:spPr>
          <a:xfrm>
            <a:off x="381000" y="2971800"/>
            <a:ext cx="3830574" cy="2874727"/>
          </a:xfrm>
          <a:prstGeom prst="rect">
            <a:avLst/>
          </a:prstGeom>
        </p:spPr>
      </p:pic>
      <p:pic>
        <p:nvPicPr>
          <p:cNvPr id="3" name="Picture 2"/>
          <p:cNvPicPr>
            <a:picLocks noChangeAspect="1"/>
          </p:cNvPicPr>
          <p:nvPr/>
        </p:nvPicPr>
        <p:blipFill>
          <a:blip r:embed="rId4"/>
          <a:stretch>
            <a:fillRect/>
          </a:stretch>
        </p:blipFill>
        <p:spPr>
          <a:xfrm>
            <a:off x="4419600" y="2971800"/>
            <a:ext cx="4229100" cy="2819400"/>
          </a:xfrm>
          <a:prstGeom prst="rect">
            <a:avLst/>
          </a:prstGeom>
        </p:spPr>
      </p:pic>
      <p:sp>
        <p:nvSpPr>
          <p:cNvPr id="4" name="TextBox 3"/>
          <p:cNvSpPr txBox="1"/>
          <p:nvPr/>
        </p:nvSpPr>
        <p:spPr>
          <a:xfrm>
            <a:off x="6019800" y="6324600"/>
            <a:ext cx="2971800" cy="369332"/>
          </a:xfrm>
          <a:prstGeom prst="rect">
            <a:avLst/>
          </a:prstGeom>
          <a:noFill/>
        </p:spPr>
        <p:txBody>
          <a:bodyPr wrap="square" rtlCol="0">
            <a:spAutoFit/>
          </a:bodyPr>
          <a:lstStyle/>
          <a:p>
            <a:pPr algn="r"/>
            <a:r>
              <a:rPr lang="en-US" dirty="0" smtClean="0"/>
              <a:t>Hoffman</a:t>
            </a:r>
            <a:endParaRPr lang="en-US" dirty="0"/>
          </a:p>
        </p:txBody>
      </p:sp>
    </p:spTree>
    <p:extLst>
      <p:ext uri="{BB962C8B-B14F-4D97-AF65-F5344CB8AC3E}">
        <p14:creationId xmlns:p14="http://schemas.microsoft.com/office/powerpoint/2010/main" val="4107869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9090" name="Rectangle 2"/>
          <p:cNvSpPr>
            <a:spLocks noGrp="1" noChangeArrowheads="1"/>
          </p:cNvSpPr>
          <p:nvPr>
            <p:ph type="title"/>
          </p:nvPr>
        </p:nvSpPr>
        <p:spPr/>
        <p:txBody>
          <a:bodyPr>
            <a:normAutofit/>
          </a:bodyPr>
          <a:lstStyle/>
          <a:p>
            <a:pPr algn="ctr"/>
            <a:r>
              <a:rPr lang="en-US" sz="3200" dirty="0" smtClean="0"/>
              <a:t>Background</a:t>
            </a:r>
            <a:endParaRPr lang="en-US" sz="3200" dirty="0"/>
          </a:p>
        </p:txBody>
      </p:sp>
      <p:sp>
        <p:nvSpPr>
          <p:cNvPr id="729091" name="Rectangle 3"/>
          <p:cNvSpPr>
            <a:spLocks noGrp="1" noChangeArrowheads="1"/>
          </p:cNvSpPr>
          <p:nvPr>
            <p:ph type="body" idx="4294967295"/>
          </p:nvPr>
        </p:nvSpPr>
        <p:spPr>
          <a:xfrm>
            <a:off x="457200" y="1646237"/>
            <a:ext cx="8229600" cy="4526280"/>
          </a:xfrm>
          <a:prstGeom prst="rect">
            <a:avLst/>
          </a:prstGeom>
        </p:spPr>
        <p:txBody>
          <a:bodyPr>
            <a:normAutofit/>
          </a:bodyPr>
          <a:lstStyle/>
          <a:p>
            <a:pPr>
              <a:buFontTx/>
              <a:buChar char="•"/>
            </a:pPr>
            <a:r>
              <a:rPr lang="en-US" dirty="0" smtClean="0"/>
              <a:t>School belonging (SB) is high among elementary school children</a:t>
            </a:r>
          </a:p>
          <a:p>
            <a:pPr lvl="1">
              <a:buFontTx/>
              <a:buChar char="•"/>
            </a:pPr>
            <a:r>
              <a:rPr lang="en-US" dirty="0" smtClean="0"/>
              <a:t>Also linked to academic achievement</a:t>
            </a:r>
          </a:p>
          <a:p>
            <a:pPr>
              <a:buFontTx/>
              <a:buChar char="•"/>
            </a:pPr>
            <a:r>
              <a:rPr lang="en-US" dirty="0" smtClean="0"/>
              <a:t>Little known about SB in HS </a:t>
            </a:r>
          </a:p>
          <a:p>
            <a:pPr lvl="1">
              <a:buFontTx/>
              <a:buChar char="•"/>
            </a:pPr>
            <a:r>
              <a:rPr lang="en-US" dirty="0" smtClean="0"/>
              <a:t>Is SB related to academic achievement and values?</a:t>
            </a:r>
          </a:p>
          <a:p>
            <a:pPr lvl="1">
              <a:buFontTx/>
              <a:buChar char="•"/>
            </a:pPr>
            <a:r>
              <a:rPr lang="en-US" dirty="0" smtClean="0"/>
              <a:t>Relationship among these variables across ethnic groups</a:t>
            </a:r>
          </a:p>
        </p:txBody>
      </p:sp>
      <p:sp>
        <p:nvSpPr>
          <p:cNvPr id="6" name="TextBox 5"/>
          <p:cNvSpPr txBox="1"/>
          <p:nvPr/>
        </p:nvSpPr>
        <p:spPr>
          <a:xfrm>
            <a:off x="6019800" y="6324600"/>
            <a:ext cx="2971800" cy="369332"/>
          </a:xfrm>
          <a:prstGeom prst="rect">
            <a:avLst/>
          </a:prstGeom>
          <a:noFill/>
        </p:spPr>
        <p:txBody>
          <a:bodyPr wrap="square" rtlCol="0">
            <a:spAutoFit/>
          </a:bodyPr>
          <a:lstStyle/>
          <a:p>
            <a:pPr algn="r"/>
            <a:r>
              <a:rPr lang="en-US" dirty="0" smtClean="0"/>
              <a:t>Hoffman</a:t>
            </a:r>
            <a:endParaRPr lang="en-US" dirty="0"/>
          </a:p>
        </p:txBody>
      </p:sp>
    </p:spTree>
    <p:extLst>
      <p:ext uri="{BB962C8B-B14F-4D97-AF65-F5344CB8AC3E}">
        <p14:creationId xmlns:p14="http://schemas.microsoft.com/office/powerpoint/2010/main" val="2881640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9090" name="Rectangle 2"/>
          <p:cNvSpPr>
            <a:spLocks noGrp="1" noChangeArrowheads="1"/>
          </p:cNvSpPr>
          <p:nvPr>
            <p:ph type="title"/>
          </p:nvPr>
        </p:nvSpPr>
        <p:spPr/>
        <p:txBody>
          <a:bodyPr>
            <a:normAutofit/>
          </a:bodyPr>
          <a:lstStyle/>
          <a:p>
            <a:pPr algn="ctr"/>
            <a:r>
              <a:rPr lang="en-US" sz="3200" dirty="0" smtClean="0"/>
              <a:t>Background</a:t>
            </a:r>
            <a:endParaRPr lang="en-US" sz="3200" dirty="0"/>
          </a:p>
        </p:txBody>
      </p:sp>
      <p:sp>
        <p:nvSpPr>
          <p:cNvPr id="729091" name="Rectangle 3"/>
          <p:cNvSpPr>
            <a:spLocks noGrp="1" noChangeArrowheads="1"/>
          </p:cNvSpPr>
          <p:nvPr>
            <p:ph type="body" idx="4294967295"/>
          </p:nvPr>
        </p:nvSpPr>
        <p:spPr>
          <a:xfrm>
            <a:off x="457200" y="1646237"/>
            <a:ext cx="8229600" cy="4526280"/>
          </a:xfrm>
          <a:prstGeom prst="rect">
            <a:avLst/>
          </a:prstGeom>
        </p:spPr>
        <p:txBody>
          <a:bodyPr>
            <a:normAutofit/>
          </a:bodyPr>
          <a:lstStyle/>
          <a:p>
            <a:pPr>
              <a:buFontTx/>
              <a:buChar char="•"/>
            </a:pPr>
            <a:r>
              <a:rPr lang="en-US" dirty="0" smtClean="0"/>
              <a:t>For most part, SB declines over early adolescence (middle school)</a:t>
            </a:r>
          </a:p>
          <a:p>
            <a:pPr>
              <a:buFontTx/>
              <a:buChar char="•"/>
            </a:pPr>
            <a:r>
              <a:rPr lang="en-US" dirty="0" smtClean="0"/>
              <a:t>Results in HS are more mixed</a:t>
            </a:r>
          </a:p>
          <a:p>
            <a:pPr lvl="1">
              <a:buFontTx/>
              <a:buChar char="•"/>
            </a:pPr>
            <a:r>
              <a:rPr lang="en-US" dirty="0" smtClean="0"/>
              <a:t>Muddled by cross-sectional research, varied </a:t>
            </a:r>
            <a:r>
              <a:rPr lang="en-US" dirty="0" err="1" smtClean="0"/>
              <a:t>operationalizations</a:t>
            </a:r>
            <a:r>
              <a:rPr lang="en-US" dirty="0" smtClean="0"/>
              <a:t>, and samples</a:t>
            </a:r>
          </a:p>
        </p:txBody>
      </p:sp>
      <p:sp>
        <p:nvSpPr>
          <p:cNvPr id="6" name="TextBox 5"/>
          <p:cNvSpPr txBox="1"/>
          <p:nvPr/>
        </p:nvSpPr>
        <p:spPr>
          <a:xfrm>
            <a:off x="6019800" y="6324600"/>
            <a:ext cx="2971800" cy="369332"/>
          </a:xfrm>
          <a:prstGeom prst="rect">
            <a:avLst/>
          </a:prstGeom>
          <a:noFill/>
        </p:spPr>
        <p:txBody>
          <a:bodyPr wrap="square" rtlCol="0">
            <a:spAutoFit/>
          </a:bodyPr>
          <a:lstStyle/>
          <a:p>
            <a:pPr algn="r"/>
            <a:r>
              <a:rPr lang="en-US" dirty="0" smtClean="0"/>
              <a:t>Hoffman</a:t>
            </a:r>
            <a:endParaRPr lang="en-US" dirty="0"/>
          </a:p>
        </p:txBody>
      </p:sp>
      <p:pic>
        <p:nvPicPr>
          <p:cNvPr id="2" name="Picture 1"/>
          <p:cNvPicPr>
            <a:picLocks noChangeAspect="1"/>
          </p:cNvPicPr>
          <p:nvPr/>
        </p:nvPicPr>
        <p:blipFill>
          <a:blip r:embed="rId3"/>
          <a:stretch>
            <a:fillRect/>
          </a:stretch>
        </p:blipFill>
        <p:spPr>
          <a:xfrm>
            <a:off x="2286000" y="4191000"/>
            <a:ext cx="4394200" cy="2471738"/>
          </a:xfrm>
          <a:prstGeom prst="rect">
            <a:avLst/>
          </a:prstGeom>
        </p:spPr>
      </p:pic>
    </p:spTree>
    <p:extLst>
      <p:ext uri="{BB962C8B-B14F-4D97-AF65-F5344CB8AC3E}">
        <p14:creationId xmlns:p14="http://schemas.microsoft.com/office/powerpoint/2010/main" val="566454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9090" name="Rectangle 2"/>
          <p:cNvSpPr>
            <a:spLocks noGrp="1" noChangeArrowheads="1"/>
          </p:cNvSpPr>
          <p:nvPr>
            <p:ph type="title"/>
          </p:nvPr>
        </p:nvSpPr>
        <p:spPr/>
        <p:txBody>
          <a:bodyPr>
            <a:normAutofit/>
          </a:bodyPr>
          <a:lstStyle/>
          <a:p>
            <a:pPr algn="ctr"/>
            <a:r>
              <a:rPr lang="en-US" sz="3200" dirty="0" smtClean="0"/>
              <a:t>Background</a:t>
            </a:r>
            <a:endParaRPr lang="en-US" sz="3200" dirty="0"/>
          </a:p>
        </p:txBody>
      </p:sp>
      <p:sp>
        <p:nvSpPr>
          <p:cNvPr id="729091" name="Rectangle 3"/>
          <p:cNvSpPr>
            <a:spLocks noGrp="1" noChangeArrowheads="1"/>
          </p:cNvSpPr>
          <p:nvPr>
            <p:ph type="body" idx="4294967295"/>
          </p:nvPr>
        </p:nvSpPr>
        <p:spPr>
          <a:xfrm>
            <a:off x="457200" y="1646237"/>
            <a:ext cx="8229600" cy="4526280"/>
          </a:xfrm>
          <a:prstGeom prst="rect">
            <a:avLst/>
          </a:prstGeom>
        </p:spPr>
        <p:txBody>
          <a:bodyPr>
            <a:normAutofit/>
          </a:bodyPr>
          <a:lstStyle/>
          <a:p>
            <a:pPr>
              <a:buFontTx/>
              <a:buChar char="•"/>
            </a:pPr>
            <a:r>
              <a:rPr lang="en-US" dirty="0"/>
              <a:t>Stage-environment fit theory</a:t>
            </a:r>
          </a:p>
          <a:p>
            <a:pPr lvl="1">
              <a:buFontTx/>
              <a:buChar char="•"/>
            </a:pPr>
            <a:r>
              <a:rPr lang="en-US" dirty="0"/>
              <a:t>Mismatch between developmental needs and school environment</a:t>
            </a:r>
          </a:p>
          <a:p>
            <a:pPr lvl="2">
              <a:buFontTx/>
              <a:buChar char="•"/>
            </a:pPr>
            <a:r>
              <a:rPr lang="en-US" dirty="0" smtClean="0"/>
              <a:t>Need for </a:t>
            </a:r>
            <a:r>
              <a:rPr lang="en-US" dirty="0"/>
              <a:t>autonomy and positive adult </a:t>
            </a:r>
            <a:r>
              <a:rPr lang="en-US" dirty="0" smtClean="0"/>
              <a:t>relationships</a:t>
            </a:r>
          </a:p>
          <a:p>
            <a:pPr lvl="2">
              <a:buFontTx/>
              <a:buChar char="•"/>
            </a:pPr>
            <a:r>
              <a:rPr lang="en-US" dirty="0" smtClean="0"/>
              <a:t>Many schools have authoritarian rules and few opportunities for teacher relationships</a:t>
            </a:r>
          </a:p>
          <a:p>
            <a:pPr lvl="1">
              <a:buFontTx/>
              <a:buChar char="•"/>
            </a:pPr>
            <a:r>
              <a:rPr lang="en-US" dirty="0" smtClean="0"/>
              <a:t>Hard to project forward into HS</a:t>
            </a:r>
          </a:p>
        </p:txBody>
      </p:sp>
      <p:sp>
        <p:nvSpPr>
          <p:cNvPr id="6" name="TextBox 5"/>
          <p:cNvSpPr txBox="1"/>
          <p:nvPr/>
        </p:nvSpPr>
        <p:spPr>
          <a:xfrm>
            <a:off x="6019800" y="6324600"/>
            <a:ext cx="2971800" cy="369332"/>
          </a:xfrm>
          <a:prstGeom prst="rect">
            <a:avLst/>
          </a:prstGeom>
          <a:noFill/>
        </p:spPr>
        <p:txBody>
          <a:bodyPr wrap="square" rtlCol="0">
            <a:spAutoFit/>
          </a:bodyPr>
          <a:lstStyle/>
          <a:p>
            <a:pPr algn="r"/>
            <a:r>
              <a:rPr lang="en-US" dirty="0" smtClean="0"/>
              <a:t>Hoffman</a:t>
            </a:r>
            <a:endParaRPr lang="en-US" dirty="0"/>
          </a:p>
        </p:txBody>
      </p:sp>
    </p:spTree>
    <p:extLst>
      <p:ext uri="{BB962C8B-B14F-4D97-AF65-F5344CB8AC3E}">
        <p14:creationId xmlns:p14="http://schemas.microsoft.com/office/powerpoint/2010/main" val="1094232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Content Placeholder 4"/>
          <p:cNvSpPr>
            <a:spLocks noGrp="1"/>
          </p:cNvSpPr>
          <p:nvPr>
            <p:ph idx="1"/>
          </p:nvPr>
        </p:nvSpPr>
        <p:spPr>
          <a:xfrm>
            <a:off x="457200" y="2438400"/>
            <a:ext cx="8229600" cy="4038600"/>
          </a:xfrm>
        </p:spPr>
        <p:txBody>
          <a:bodyPr>
            <a:normAutofit fontScale="92500" lnSpcReduction="10000"/>
          </a:bodyPr>
          <a:lstStyle/>
          <a:p>
            <a:r>
              <a:rPr lang="en-US" altLang="en-US" dirty="0" smtClean="0"/>
              <a:t>Reviews positive influence of peer play on academic and social outcomes for African American preschool children</a:t>
            </a:r>
          </a:p>
          <a:p>
            <a:pPr lvl="1"/>
            <a:r>
              <a:rPr lang="en-US" altLang="en-US" dirty="0" smtClean="0"/>
              <a:t>Previous research mostly on white &amp; middle-income children</a:t>
            </a:r>
          </a:p>
          <a:p>
            <a:r>
              <a:rPr lang="en-US" altLang="en-US" dirty="0" smtClean="0"/>
              <a:t>Strengths-based resiliency framework</a:t>
            </a:r>
          </a:p>
          <a:p>
            <a:r>
              <a:rPr lang="en-US" altLang="en-US" dirty="0" smtClean="0"/>
              <a:t>Developmental ecological theory</a:t>
            </a:r>
          </a:p>
          <a:p>
            <a:pPr lvl="1"/>
            <a:r>
              <a:rPr lang="en-US" altLang="en-US" dirty="0" smtClean="0"/>
              <a:t>Within-group variability</a:t>
            </a:r>
          </a:p>
          <a:p>
            <a:r>
              <a:rPr lang="en-US" altLang="en-US" dirty="0" smtClean="0"/>
              <a:t>Transactional and bidirectional effects</a:t>
            </a:r>
          </a:p>
        </p:txBody>
      </p:sp>
      <p:pic>
        <p:nvPicPr>
          <p:cNvPr id="778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175" y="128588"/>
            <a:ext cx="7105650"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Usher</a:t>
            </a:r>
            <a:endParaRPr lang="en-US"/>
          </a:p>
        </p:txBody>
      </p:sp>
    </p:spTree>
    <p:extLst>
      <p:ext uri="{BB962C8B-B14F-4D97-AF65-F5344CB8AC3E}">
        <p14:creationId xmlns:p14="http://schemas.microsoft.com/office/powerpoint/2010/main" val="341899650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9090" name="Rectangle 2"/>
          <p:cNvSpPr>
            <a:spLocks noGrp="1" noChangeArrowheads="1"/>
          </p:cNvSpPr>
          <p:nvPr>
            <p:ph type="title"/>
          </p:nvPr>
        </p:nvSpPr>
        <p:spPr/>
        <p:txBody>
          <a:bodyPr>
            <a:normAutofit/>
          </a:bodyPr>
          <a:lstStyle/>
          <a:p>
            <a:pPr algn="ctr"/>
            <a:r>
              <a:rPr lang="en-US" sz="3200" dirty="0" smtClean="0"/>
              <a:t>Link to Academic Outcomes</a:t>
            </a:r>
            <a:endParaRPr lang="en-US" sz="3200" dirty="0"/>
          </a:p>
        </p:txBody>
      </p:sp>
      <p:sp>
        <p:nvSpPr>
          <p:cNvPr id="729091" name="Rectangle 3"/>
          <p:cNvSpPr>
            <a:spLocks noGrp="1" noChangeArrowheads="1"/>
          </p:cNvSpPr>
          <p:nvPr>
            <p:ph type="body" idx="4294967295"/>
          </p:nvPr>
        </p:nvSpPr>
        <p:spPr>
          <a:xfrm>
            <a:off x="457200" y="1646237"/>
            <a:ext cx="8229600" cy="4526280"/>
          </a:xfrm>
          <a:prstGeom prst="rect">
            <a:avLst/>
          </a:prstGeom>
        </p:spPr>
        <p:txBody>
          <a:bodyPr>
            <a:normAutofit/>
          </a:bodyPr>
          <a:lstStyle/>
          <a:p>
            <a:pPr>
              <a:buFontTx/>
              <a:buChar char="•"/>
            </a:pPr>
            <a:r>
              <a:rPr lang="en-US" dirty="0" smtClean="0"/>
              <a:t>SB </a:t>
            </a:r>
            <a:r>
              <a:rPr lang="en-US" dirty="0" smtClean="0">
                <a:sym typeface="Wingdings"/>
              </a:rPr>
              <a:t> </a:t>
            </a:r>
            <a:r>
              <a:rPr lang="en-US" dirty="0" smtClean="0"/>
              <a:t>connection to academic institution </a:t>
            </a:r>
            <a:r>
              <a:rPr lang="en-US" dirty="0" smtClean="0">
                <a:sym typeface="Wingdings"/>
              </a:rPr>
              <a:t> internalization of academic values and behaviors ACADEMIC SUCCCCCCESSSSS!</a:t>
            </a:r>
          </a:p>
          <a:p>
            <a:pPr>
              <a:buFontTx/>
              <a:buChar char="•"/>
            </a:pPr>
            <a:r>
              <a:rPr lang="en-US" dirty="0" smtClean="0">
                <a:sym typeface="Wingdings"/>
              </a:rPr>
              <a:t>Again, cross-sectional research and study differences make it hard to draw conclusions</a:t>
            </a:r>
          </a:p>
          <a:p>
            <a:pPr>
              <a:buFontTx/>
              <a:buChar char="•"/>
            </a:pPr>
            <a:r>
              <a:rPr lang="en-US" dirty="0" smtClean="0">
                <a:sym typeface="Wingdings"/>
              </a:rPr>
              <a:t>In contrast, link between SB and academic values is consistently found </a:t>
            </a:r>
          </a:p>
          <a:p>
            <a:pPr>
              <a:buFontTx/>
              <a:buChar char="•"/>
            </a:pPr>
            <a:r>
              <a:rPr lang="en-US" dirty="0" smtClean="0">
                <a:sym typeface="Wingdings"/>
              </a:rPr>
              <a:t>SB  persevering in school for intrinsic reasons</a:t>
            </a:r>
            <a:endParaRPr lang="en-US" dirty="0"/>
          </a:p>
        </p:txBody>
      </p:sp>
      <p:sp>
        <p:nvSpPr>
          <p:cNvPr id="6" name="TextBox 5"/>
          <p:cNvSpPr txBox="1"/>
          <p:nvPr/>
        </p:nvSpPr>
        <p:spPr>
          <a:xfrm>
            <a:off x="6019800" y="6324600"/>
            <a:ext cx="2971800" cy="369332"/>
          </a:xfrm>
          <a:prstGeom prst="rect">
            <a:avLst/>
          </a:prstGeom>
          <a:noFill/>
        </p:spPr>
        <p:txBody>
          <a:bodyPr wrap="square" rtlCol="0">
            <a:spAutoFit/>
          </a:bodyPr>
          <a:lstStyle/>
          <a:p>
            <a:pPr algn="r"/>
            <a:r>
              <a:rPr lang="en-US" dirty="0" smtClean="0"/>
              <a:t>Hoffman</a:t>
            </a:r>
            <a:endParaRPr lang="en-US" dirty="0"/>
          </a:p>
        </p:txBody>
      </p:sp>
    </p:spTree>
    <p:extLst>
      <p:ext uri="{BB962C8B-B14F-4D97-AF65-F5344CB8AC3E}">
        <p14:creationId xmlns:p14="http://schemas.microsoft.com/office/powerpoint/2010/main" val="2441339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9090" name="Rectangle 2"/>
          <p:cNvSpPr>
            <a:spLocks noGrp="1" noChangeArrowheads="1"/>
          </p:cNvSpPr>
          <p:nvPr>
            <p:ph type="title"/>
          </p:nvPr>
        </p:nvSpPr>
        <p:spPr/>
        <p:txBody>
          <a:bodyPr>
            <a:normAutofit/>
          </a:bodyPr>
          <a:lstStyle/>
          <a:p>
            <a:pPr algn="ctr"/>
            <a:r>
              <a:rPr lang="en-US" sz="3200" dirty="0" smtClean="0"/>
              <a:t>Group Differences</a:t>
            </a:r>
            <a:endParaRPr lang="en-US" sz="3200" dirty="0"/>
          </a:p>
        </p:txBody>
      </p:sp>
      <p:sp>
        <p:nvSpPr>
          <p:cNvPr id="729091" name="Rectangle 3"/>
          <p:cNvSpPr>
            <a:spLocks noGrp="1" noChangeArrowheads="1"/>
          </p:cNvSpPr>
          <p:nvPr>
            <p:ph type="body" idx="4294967295"/>
          </p:nvPr>
        </p:nvSpPr>
        <p:spPr>
          <a:xfrm>
            <a:off x="457200" y="1646237"/>
            <a:ext cx="8229600" cy="4526280"/>
          </a:xfrm>
          <a:prstGeom prst="rect">
            <a:avLst/>
          </a:prstGeom>
        </p:spPr>
        <p:txBody>
          <a:bodyPr>
            <a:normAutofit/>
          </a:bodyPr>
          <a:lstStyle/>
          <a:p>
            <a:pPr>
              <a:buFontTx/>
              <a:buChar char="•"/>
            </a:pPr>
            <a:r>
              <a:rPr lang="en-US" dirty="0" smtClean="0"/>
              <a:t>Girls have higher SB than boys</a:t>
            </a:r>
          </a:p>
          <a:p>
            <a:pPr lvl="1">
              <a:buFontTx/>
              <a:buChar char="•"/>
            </a:pPr>
            <a:r>
              <a:rPr lang="en-US" dirty="0" smtClean="0"/>
              <a:t>Effect may decrease in later years</a:t>
            </a:r>
          </a:p>
          <a:p>
            <a:pPr>
              <a:buFontTx/>
              <a:buChar char="•"/>
            </a:pPr>
            <a:r>
              <a:rPr lang="en-US" dirty="0" smtClean="0"/>
              <a:t>Ethnic minorities may have lower SB, but findings mixed	</a:t>
            </a:r>
          </a:p>
          <a:p>
            <a:pPr lvl="1">
              <a:buFontTx/>
              <a:buChar char="•"/>
            </a:pPr>
            <a:r>
              <a:rPr lang="en-US" dirty="0" smtClean="0"/>
              <a:t>Many environmental factors may affect minority experience</a:t>
            </a:r>
          </a:p>
          <a:p>
            <a:pPr lvl="1">
              <a:buFontTx/>
              <a:buChar char="•"/>
            </a:pPr>
            <a:r>
              <a:rPr lang="en-US" dirty="0" smtClean="0"/>
              <a:t>Functional substitution – any resource is especially influential among students who have fewer resources in general</a:t>
            </a:r>
            <a:endParaRPr lang="en-US" dirty="0"/>
          </a:p>
        </p:txBody>
      </p:sp>
      <p:sp>
        <p:nvSpPr>
          <p:cNvPr id="6" name="TextBox 5"/>
          <p:cNvSpPr txBox="1"/>
          <p:nvPr/>
        </p:nvSpPr>
        <p:spPr>
          <a:xfrm>
            <a:off x="6019800" y="6324600"/>
            <a:ext cx="2971800" cy="369332"/>
          </a:xfrm>
          <a:prstGeom prst="rect">
            <a:avLst/>
          </a:prstGeom>
          <a:noFill/>
        </p:spPr>
        <p:txBody>
          <a:bodyPr wrap="square" rtlCol="0">
            <a:spAutoFit/>
          </a:bodyPr>
          <a:lstStyle/>
          <a:p>
            <a:pPr algn="r"/>
            <a:r>
              <a:rPr lang="en-US" dirty="0" smtClean="0"/>
              <a:t>Hoffman</a:t>
            </a:r>
            <a:endParaRPr lang="en-US" dirty="0"/>
          </a:p>
        </p:txBody>
      </p:sp>
    </p:spTree>
    <p:extLst>
      <p:ext uri="{BB962C8B-B14F-4D97-AF65-F5344CB8AC3E}">
        <p14:creationId xmlns:p14="http://schemas.microsoft.com/office/powerpoint/2010/main" val="1696920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9090" name="Rectangle 2"/>
          <p:cNvSpPr>
            <a:spLocks noGrp="1" noChangeArrowheads="1"/>
          </p:cNvSpPr>
          <p:nvPr>
            <p:ph type="title"/>
          </p:nvPr>
        </p:nvSpPr>
        <p:spPr/>
        <p:txBody>
          <a:bodyPr>
            <a:normAutofit/>
          </a:bodyPr>
          <a:lstStyle/>
          <a:p>
            <a:pPr algn="ctr"/>
            <a:r>
              <a:rPr lang="en-US" sz="3200" dirty="0" smtClean="0"/>
              <a:t>Current Study Hypotheses</a:t>
            </a:r>
            <a:endParaRPr lang="en-US" sz="3200" dirty="0"/>
          </a:p>
        </p:txBody>
      </p:sp>
      <p:sp>
        <p:nvSpPr>
          <p:cNvPr id="729091" name="Rectangle 3"/>
          <p:cNvSpPr>
            <a:spLocks noGrp="1" noChangeArrowheads="1"/>
          </p:cNvSpPr>
          <p:nvPr>
            <p:ph type="body" idx="4294967295"/>
          </p:nvPr>
        </p:nvSpPr>
        <p:spPr>
          <a:xfrm>
            <a:off x="457200" y="1646237"/>
            <a:ext cx="8229600" cy="4526280"/>
          </a:xfrm>
          <a:prstGeom prst="rect">
            <a:avLst/>
          </a:prstGeom>
        </p:spPr>
        <p:txBody>
          <a:bodyPr>
            <a:normAutofit/>
          </a:bodyPr>
          <a:lstStyle/>
          <a:p>
            <a:pPr>
              <a:buFontTx/>
              <a:buChar char="•"/>
            </a:pPr>
            <a:r>
              <a:rPr lang="en-US" dirty="0" smtClean="0"/>
              <a:t>Examined SB longitudinally over each year of HS, and its relationship to academic achievement/values</a:t>
            </a:r>
          </a:p>
          <a:p>
            <a:pPr>
              <a:buFontTx/>
              <a:buChar char="•"/>
            </a:pPr>
            <a:r>
              <a:rPr lang="en-US" dirty="0" smtClean="0"/>
              <a:t>Girls higher SB than boys</a:t>
            </a:r>
          </a:p>
          <a:p>
            <a:pPr>
              <a:buFontTx/>
              <a:buChar char="•"/>
            </a:pPr>
            <a:r>
              <a:rPr lang="en-US" dirty="0" smtClean="0"/>
              <a:t>No prediction about ethnic backgrounds</a:t>
            </a:r>
          </a:p>
          <a:p>
            <a:pPr>
              <a:buFontTx/>
              <a:buChar char="•"/>
            </a:pPr>
            <a:r>
              <a:rPr lang="en-US" dirty="0" smtClean="0"/>
              <a:t>Strongest association between SB and academic achievement/values in Latin American boys</a:t>
            </a:r>
          </a:p>
          <a:p>
            <a:pPr>
              <a:buFontTx/>
              <a:buChar char="•"/>
            </a:pPr>
            <a:endParaRPr lang="en-US" dirty="0" smtClean="0"/>
          </a:p>
          <a:p>
            <a:pPr>
              <a:buFontTx/>
              <a:buChar char="•"/>
            </a:pPr>
            <a:endParaRPr lang="en-US" dirty="0" smtClean="0"/>
          </a:p>
          <a:p>
            <a:pPr>
              <a:buFontTx/>
              <a:buChar char="•"/>
            </a:pPr>
            <a:endParaRPr lang="en-US" dirty="0"/>
          </a:p>
        </p:txBody>
      </p:sp>
      <p:sp>
        <p:nvSpPr>
          <p:cNvPr id="6" name="TextBox 5"/>
          <p:cNvSpPr txBox="1"/>
          <p:nvPr/>
        </p:nvSpPr>
        <p:spPr>
          <a:xfrm>
            <a:off x="6019800" y="6324600"/>
            <a:ext cx="2971800" cy="369332"/>
          </a:xfrm>
          <a:prstGeom prst="rect">
            <a:avLst/>
          </a:prstGeom>
          <a:noFill/>
        </p:spPr>
        <p:txBody>
          <a:bodyPr wrap="square" rtlCol="0">
            <a:spAutoFit/>
          </a:bodyPr>
          <a:lstStyle/>
          <a:p>
            <a:pPr algn="r"/>
            <a:r>
              <a:rPr lang="en-US" dirty="0" smtClean="0"/>
              <a:t>Hoffman</a:t>
            </a:r>
            <a:endParaRPr lang="en-US" dirty="0"/>
          </a:p>
        </p:txBody>
      </p:sp>
    </p:spTree>
    <p:extLst>
      <p:ext uri="{BB962C8B-B14F-4D97-AF65-F5344CB8AC3E}">
        <p14:creationId xmlns:p14="http://schemas.microsoft.com/office/powerpoint/2010/main" val="4130109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9090" name="Rectangle 2"/>
          <p:cNvSpPr>
            <a:spLocks noGrp="1" noChangeArrowheads="1"/>
          </p:cNvSpPr>
          <p:nvPr>
            <p:ph type="title"/>
          </p:nvPr>
        </p:nvSpPr>
        <p:spPr/>
        <p:txBody>
          <a:bodyPr>
            <a:normAutofit/>
          </a:bodyPr>
          <a:lstStyle/>
          <a:p>
            <a:pPr algn="ctr"/>
            <a:r>
              <a:rPr lang="en-US" sz="3200" dirty="0" smtClean="0"/>
              <a:t>Methodology</a:t>
            </a:r>
            <a:endParaRPr lang="en-US" sz="3200" dirty="0"/>
          </a:p>
        </p:txBody>
      </p:sp>
      <p:sp>
        <p:nvSpPr>
          <p:cNvPr id="729091" name="Rectangle 3"/>
          <p:cNvSpPr>
            <a:spLocks noGrp="1" noChangeArrowheads="1"/>
          </p:cNvSpPr>
          <p:nvPr>
            <p:ph type="body" idx="4294967295"/>
          </p:nvPr>
        </p:nvSpPr>
        <p:spPr>
          <a:xfrm>
            <a:off x="457200" y="1646237"/>
            <a:ext cx="8229600" cy="4526280"/>
          </a:xfrm>
          <a:prstGeom prst="rect">
            <a:avLst/>
          </a:prstGeom>
        </p:spPr>
        <p:txBody>
          <a:bodyPr>
            <a:normAutofit/>
          </a:bodyPr>
          <a:lstStyle/>
          <a:p>
            <a:pPr>
              <a:buFontTx/>
              <a:buChar char="•"/>
            </a:pPr>
            <a:r>
              <a:rPr lang="en-US" sz="3000" dirty="0" smtClean="0"/>
              <a:t>Tracked kids for 4 years, N = 572</a:t>
            </a:r>
          </a:p>
          <a:p>
            <a:pPr>
              <a:buFontTx/>
              <a:buChar char="•"/>
            </a:pPr>
            <a:r>
              <a:rPr lang="en-US" sz="3000" dirty="0" smtClean="0"/>
              <a:t>3 HS in Los Angeles, with focus on Latin, Asian, and European children who come from low, middle and high SES groups</a:t>
            </a:r>
          </a:p>
          <a:p>
            <a:pPr>
              <a:buFontTx/>
              <a:buChar char="•"/>
            </a:pPr>
            <a:r>
              <a:rPr lang="en-US" sz="3000" dirty="0" smtClean="0"/>
              <a:t>Schools differed on achievement</a:t>
            </a:r>
          </a:p>
          <a:p>
            <a:pPr>
              <a:buFontTx/>
              <a:buChar char="•"/>
            </a:pPr>
            <a:r>
              <a:rPr lang="en-US" sz="3000" dirty="0" smtClean="0"/>
              <a:t>Data from kids who completed 2 assessment points (88% of those enrolled completed 12</a:t>
            </a:r>
            <a:r>
              <a:rPr lang="en-US" sz="3000" baseline="30000" dirty="0" smtClean="0"/>
              <a:t>th</a:t>
            </a:r>
            <a:r>
              <a:rPr lang="en-US" sz="3000" dirty="0" smtClean="0"/>
              <a:t> grade assessment)</a:t>
            </a:r>
          </a:p>
          <a:p>
            <a:pPr>
              <a:buFontTx/>
              <a:buChar char="•"/>
            </a:pPr>
            <a:endParaRPr lang="en-US" dirty="0" smtClean="0"/>
          </a:p>
          <a:p>
            <a:pPr>
              <a:buFontTx/>
              <a:buChar char="•"/>
            </a:pPr>
            <a:endParaRPr lang="en-US" dirty="0" smtClean="0"/>
          </a:p>
          <a:p>
            <a:pPr>
              <a:buFontTx/>
              <a:buChar char="•"/>
            </a:pPr>
            <a:endParaRPr lang="en-US" dirty="0"/>
          </a:p>
        </p:txBody>
      </p:sp>
      <p:sp>
        <p:nvSpPr>
          <p:cNvPr id="6" name="TextBox 5"/>
          <p:cNvSpPr txBox="1"/>
          <p:nvPr/>
        </p:nvSpPr>
        <p:spPr>
          <a:xfrm>
            <a:off x="6019800" y="6324600"/>
            <a:ext cx="2971800" cy="369332"/>
          </a:xfrm>
          <a:prstGeom prst="rect">
            <a:avLst/>
          </a:prstGeom>
          <a:noFill/>
        </p:spPr>
        <p:txBody>
          <a:bodyPr wrap="square" rtlCol="0">
            <a:spAutoFit/>
          </a:bodyPr>
          <a:lstStyle/>
          <a:p>
            <a:pPr algn="r"/>
            <a:r>
              <a:rPr lang="en-US" dirty="0" smtClean="0"/>
              <a:t>Hoffman</a:t>
            </a:r>
            <a:endParaRPr lang="en-US" dirty="0"/>
          </a:p>
        </p:txBody>
      </p:sp>
    </p:spTree>
    <p:extLst>
      <p:ext uri="{BB962C8B-B14F-4D97-AF65-F5344CB8AC3E}">
        <p14:creationId xmlns:p14="http://schemas.microsoft.com/office/powerpoint/2010/main" val="1691382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9090" name="Rectangle 2"/>
          <p:cNvSpPr>
            <a:spLocks noGrp="1" noChangeArrowheads="1"/>
          </p:cNvSpPr>
          <p:nvPr>
            <p:ph type="title"/>
          </p:nvPr>
        </p:nvSpPr>
        <p:spPr/>
        <p:txBody>
          <a:bodyPr>
            <a:normAutofit/>
          </a:bodyPr>
          <a:lstStyle/>
          <a:p>
            <a:pPr algn="ctr"/>
            <a:r>
              <a:rPr lang="en-US" sz="3200" dirty="0" smtClean="0"/>
              <a:t>Methodology</a:t>
            </a:r>
            <a:endParaRPr lang="en-US" sz="3200" dirty="0"/>
          </a:p>
        </p:txBody>
      </p:sp>
      <p:sp>
        <p:nvSpPr>
          <p:cNvPr id="729091" name="Rectangle 3"/>
          <p:cNvSpPr>
            <a:spLocks noGrp="1" noChangeArrowheads="1"/>
          </p:cNvSpPr>
          <p:nvPr>
            <p:ph type="body" idx="4294967295"/>
          </p:nvPr>
        </p:nvSpPr>
        <p:spPr>
          <a:xfrm>
            <a:off x="457200" y="1646237"/>
            <a:ext cx="8229600" cy="4526280"/>
          </a:xfrm>
          <a:prstGeom prst="rect">
            <a:avLst/>
          </a:prstGeom>
        </p:spPr>
        <p:txBody>
          <a:bodyPr>
            <a:normAutofit/>
          </a:bodyPr>
          <a:lstStyle/>
          <a:p>
            <a:pPr>
              <a:buFontTx/>
              <a:buChar char="•"/>
            </a:pPr>
            <a:r>
              <a:rPr lang="en-US" sz="3000" b="1" dirty="0"/>
              <a:t>SB </a:t>
            </a:r>
            <a:r>
              <a:rPr lang="en-US" sz="3000" b="1" dirty="0" smtClean="0"/>
              <a:t>measure - </a:t>
            </a:r>
            <a:r>
              <a:rPr lang="en-US" sz="2600" b="1" dirty="0" smtClean="0"/>
              <a:t>Revised </a:t>
            </a:r>
            <a:r>
              <a:rPr lang="en-US" sz="2600" b="1" dirty="0"/>
              <a:t>institutional engagement measure from Tyler &amp; </a:t>
            </a:r>
            <a:r>
              <a:rPr lang="en-US" sz="2600" b="1" dirty="0" err="1"/>
              <a:t>Degoey</a:t>
            </a:r>
            <a:r>
              <a:rPr lang="en-US" sz="2600" b="1" dirty="0"/>
              <a:t>, 1995</a:t>
            </a:r>
          </a:p>
          <a:p>
            <a:pPr lvl="1">
              <a:buFontTx/>
              <a:buChar char="•"/>
            </a:pPr>
            <a:r>
              <a:rPr lang="en-US" sz="2600" b="1" dirty="0"/>
              <a:t>Averaged scores on 5 point </a:t>
            </a:r>
            <a:r>
              <a:rPr lang="en-US" sz="2600" b="1" dirty="0" err="1"/>
              <a:t>Likert</a:t>
            </a:r>
            <a:r>
              <a:rPr lang="en-US" sz="2600" b="1" dirty="0"/>
              <a:t> scale of 7 questions, e.g., “I feel like I am a part of my school”</a:t>
            </a:r>
          </a:p>
          <a:p>
            <a:pPr>
              <a:buFontTx/>
              <a:buChar char="•"/>
            </a:pPr>
            <a:r>
              <a:rPr lang="en-US" dirty="0" smtClean="0"/>
              <a:t>Academic Achievement – GPA measured across classes for the year</a:t>
            </a:r>
          </a:p>
          <a:p>
            <a:pPr>
              <a:buFontTx/>
              <a:buChar char="•"/>
            </a:pPr>
            <a:r>
              <a:rPr lang="en-US" dirty="0" smtClean="0"/>
              <a:t>Value – intrinsic value measured using 2 items; utility value measured using 3</a:t>
            </a:r>
          </a:p>
          <a:p>
            <a:pPr>
              <a:buFontTx/>
              <a:buChar char="•"/>
            </a:pPr>
            <a:endParaRPr lang="en-US" dirty="0" smtClean="0"/>
          </a:p>
          <a:p>
            <a:pPr>
              <a:buFontTx/>
              <a:buChar char="•"/>
            </a:pPr>
            <a:endParaRPr lang="en-US" dirty="0"/>
          </a:p>
        </p:txBody>
      </p:sp>
      <p:sp>
        <p:nvSpPr>
          <p:cNvPr id="6" name="TextBox 5"/>
          <p:cNvSpPr txBox="1"/>
          <p:nvPr/>
        </p:nvSpPr>
        <p:spPr>
          <a:xfrm>
            <a:off x="6019800" y="6324600"/>
            <a:ext cx="2971800" cy="369332"/>
          </a:xfrm>
          <a:prstGeom prst="rect">
            <a:avLst/>
          </a:prstGeom>
          <a:noFill/>
        </p:spPr>
        <p:txBody>
          <a:bodyPr wrap="square" rtlCol="0">
            <a:spAutoFit/>
          </a:bodyPr>
          <a:lstStyle/>
          <a:p>
            <a:pPr algn="r"/>
            <a:r>
              <a:rPr lang="en-US" dirty="0" smtClean="0"/>
              <a:t>Hoffman</a:t>
            </a:r>
            <a:endParaRPr lang="en-US" dirty="0"/>
          </a:p>
        </p:txBody>
      </p:sp>
      <p:sp>
        <p:nvSpPr>
          <p:cNvPr id="2" name="TextBox 1"/>
          <p:cNvSpPr txBox="1"/>
          <p:nvPr/>
        </p:nvSpPr>
        <p:spPr>
          <a:xfrm>
            <a:off x="3864429" y="1124857"/>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924880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9090" name="Rectangle 2"/>
          <p:cNvSpPr>
            <a:spLocks noGrp="1" noChangeArrowheads="1"/>
          </p:cNvSpPr>
          <p:nvPr>
            <p:ph type="title"/>
          </p:nvPr>
        </p:nvSpPr>
        <p:spPr/>
        <p:txBody>
          <a:bodyPr>
            <a:normAutofit/>
          </a:bodyPr>
          <a:lstStyle/>
          <a:p>
            <a:pPr algn="ctr"/>
            <a:r>
              <a:rPr lang="en-US" sz="3200" dirty="0" smtClean="0"/>
              <a:t>Results</a:t>
            </a:r>
            <a:endParaRPr lang="en-US" sz="3200" dirty="0"/>
          </a:p>
        </p:txBody>
      </p:sp>
      <p:sp>
        <p:nvSpPr>
          <p:cNvPr id="729091" name="Rectangle 3"/>
          <p:cNvSpPr>
            <a:spLocks noGrp="1" noChangeArrowheads="1"/>
          </p:cNvSpPr>
          <p:nvPr>
            <p:ph type="body" idx="4294967295"/>
          </p:nvPr>
        </p:nvSpPr>
        <p:spPr>
          <a:xfrm>
            <a:off x="457200" y="1646237"/>
            <a:ext cx="8229600" cy="4526280"/>
          </a:xfrm>
          <a:prstGeom prst="rect">
            <a:avLst/>
          </a:prstGeom>
        </p:spPr>
        <p:txBody>
          <a:bodyPr>
            <a:normAutofit/>
          </a:bodyPr>
          <a:lstStyle/>
          <a:p>
            <a:pPr>
              <a:buFontTx/>
              <a:buChar char="•"/>
            </a:pPr>
            <a:r>
              <a:rPr lang="en-US" sz="3000" dirty="0" smtClean="0"/>
              <a:t>Asian and high GPA students more likely to complete assessment</a:t>
            </a:r>
          </a:p>
          <a:p>
            <a:pPr>
              <a:buFontTx/>
              <a:buChar char="•"/>
            </a:pPr>
            <a:r>
              <a:rPr lang="en-US" sz="3000" dirty="0" smtClean="0"/>
              <a:t>Controlling for SES and ethnicity, no differences on major variables across schools, with exception of utility value</a:t>
            </a:r>
          </a:p>
          <a:p>
            <a:pPr lvl="1">
              <a:buFontTx/>
              <a:buChar char="•"/>
            </a:pPr>
            <a:r>
              <a:rPr lang="en-US" dirty="0" smtClean="0"/>
              <a:t>Greater for school 1 </a:t>
            </a:r>
            <a:r>
              <a:rPr lang="en-US" dirty="0" err="1" smtClean="0"/>
              <a:t>vs</a:t>
            </a:r>
            <a:r>
              <a:rPr lang="en-US" dirty="0" smtClean="0"/>
              <a:t> 2 + 3 (lowest SES school)</a:t>
            </a:r>
          </a:p>
          <a:p>
            <a:pPr>
              <a:buFontTx/>
              <a:buChar char="•"/>
            </a:pPr>
            <a:r>
              <a:rPr lang="en-US" dirty="0" smtClean="0"/>
              <a:t>HLM 3 level model with nesting for schools, but results from simpler 2 level model</a:t>
            </a:r>
          </a:p>
          <a:p>
            <a:pPr>
              <a:buFontTx/>
              <a:buChar char="•"/>
            </a:pPr>
            <a:endParaRPr lang="en-US" dirty="0"/>
          </a:p>
        </p:txBody>
      </p:sp>
      <p:sp>
        <p:nvSpPr>
          <p:cNvPr id="6" name="TextBox 5"/>
          <p:cNvSpPr txBox="1"/>
          <p:nvPr/>
        </p:nvSpPr>
        <p:spPr>
          <a:xfrm>
            <a:off x="6019800" y="6324600"/>
            <a:ext cx="2971800" cy="369332"/>
          </a:xfrm>
          <a:prstGeom prst="rect">
            <a:avLst/>
          </a:prstGeom>
          <a:noFill/>
        </p:spPr>
        <p:txBody>
          <a:bodyPr wrap="square" rtlCol="0">
            <a:spAutoFit/>
          </a:bodyPr>
          <a:lstStyle/>
          <a:p>
            <a:pPr algn="r"/>
            <a:r>
              <a:rPr lang="en-US" dirty="0" smtClean="0"/>
              <a:t>Hoffman</a:t>
            </a:r>
            <a:endParaRPr lang="en-US" dirty="0"/>
          </a:p>
        </p:txBody>
      </p:sp>
      <p:sp>
        <p:nvSpPr>
          <p:cNvPr id="2" name="TextBox 1"/>
          <p:cNvSpPr txBox="1"/>
          <p:nvPr/>
        </p:nvSpPr>
        <p:spPr>
          <a:xfrm>
            <a:off x="3864429" y="1124857"/>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522012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9090" name="Rectangle 2"/>
          <p:cNvSpPr>
            <a:spLocks noGrp="1" noChangeArrowheads="1"/>
          </p:cNvSpPr>
          <p:nvPr>
            <p:ph type="title"/>
          </p:nvPr>
        </p:nvSpPr>
        <p:spPr/>
        <p:txBody>
          <a:bodyPr>
            <a:normAutofit/>
          </a:bodyPr>
          <a:lstStyle/>
          <a:p>
            <a:pPr algn="ctr"/>
            <a:r>
              <a:rPr lang="en-US" sz="4000" dirty="0" smtClean="0"/>
              <a:t>School Belonging</a:t>
            </a:r>
            <a:endParaRPr lang="en-US" sz="4000" dirty="0"/>
          </a:p>
        </p:txBody>
      </p:sp>
      <p:sp>
        <p:nvSpPr>
          <p:cNvPr id="729091" name="Rectangle 3"/>
          <p:cNvSpPr>
            <a:spLocks noGrp="1" noChangeArrowheads="1"/>
          </p:cNvSpPr>
          <p:nvPr>
            <p:ph type="body" idx="4294967295"/>
          </p:nvPr>
        </p:nvSpPr>
        <p:spPr>
          <a:xfrm>
            <a:off x="457200" y="1646237"/>
            <a:ext cx="8229600" cy="4526280"/>
          </a:xfrm>
          <a:prstGeom prst="rect">
            <a:avLst/>
          </a:prstGeom>
        </p:spPr>
        <p:txBody>
          <a:bodyPr>
            <a:normAutofit/>
          </a:bodyPr>
          <a:lstStyle/>
          <a:p>
            <a:pPr>
              <a:buFontTx/>
              <a:buChar char="•"/>
            </a:pPr>
            <a:r>
              <a:rPr lang="en-US" sz="3000" dirty="0" smtClean="0"/>
              <a:t>Females higher SB than males in 9</a:t>
            </a:r>
            <a:r>
              <a:rPr lang="en-US" sz="3000" baseline="30000" dirty="0" smtClean="0"/>
              <a:t>th</a:t>
            </a:r>
            <a:r>
              <a:rPr lang="en-US" sz="3000" dirty="0" smtClean="0"/>
              <a:t> grade</a:t>
            </a:r>
          </a:p>
          <a:p>
            <a:pPr lvl="1">
              <a:buFontTx/>
              <a:buChar char="•"/>
            </a:pPr>
            <a:r>
              <a:rPr lang="en-US" dirty="0" smtClean="0"/>
              <a:t>Decline over time (6.92%)</a:t>
            </a:r>
          </a:p>
          <a:p>
            <a:pPr lvl="1">
              <a:buFontTx/>
              <a:buChar char="•"/>
            </a:pPr>
            <a:r>
              <a:rPr lang="en-US" dirty="0" smtClean="0"/>
              <a:t>No changes for males in SB over time</a:t>
            </a:r>
          </a:p>
          <a:p>
            <a:pPr>
              <a:buFontTx/>
              <a:buChar char="•"/>
            </a:pPr>
            <a:r>
              <a:rPr lang="en-US" dirty="0" smtClean="0"/>
              <a:t>No ethnic differences in baseline or slope</a:t>
            </a:r>
          </a:p>
          <a:p>
            <a:pPr>
              <a:buFontTx/>
              <a:buChar char="•"/>
            </a:pPr>
            <a:r>
              <a:rPr lang="en-US" dirty="0" smtClean="0"/>
              <a:t>Interaction effect for Latin females</a:t>
            </a:r>
          </a:p>
          <a:p>
            <a:pPr lvl="1">
              <a:buFontTx/>
              <a:buChar char="•"/>
            </a:pPr>
            <a:r>
              <a:rPr lang="en-US" dirty="0" smtClean="0"/>
              <a:t>Greater slope compared to males than in other groups</a:t>
            </a:r>
          </a:p>
        </p:txBody>
      </p:sp>
      <p:sp>
        <p:nvSpPr>
          <p:cNvPr id="6" name="TextBox 5"/>
          <p:cNvSpPr txBox="1"/>
          <p:nvPr/>
        </p:nvSpPr>
        <p:spPr>
          <a:xfrm>
            <a:off x="6019800" y="6324600"/>
            <a:ext cx="2971800" cy="369332"/>
          </a:xfrm>
          <a:prstGeom prst="rect">
            <a:avLst/>
          </a:prstGeom>
          <a:noFill/>
        </p:spPr>
        <p:txBody>
          <a:bodyPr wrap="square" rtlCol="0">
            <a:spAutoFit/>
          </a:bodyPr>
          <a:lstStyle/>
          <a:p>
            <a:pPr algn="r"/>
            <a:r>
              <a:rPr lang="en-US" dirty="0" smtClean="0"/>
              <a:t>Hoffman</a:t>
            </a:r>
            <a:endParaRPr lang="en-US" dirty="0"/>
          </a:p>
        </p:txBody>
      </p:sp>
      <p:sp>
        <p:nvSpPr>
          <p:cNvPr id="2" name="TextBox 1"/>
          <p:cNvSpPr txBox="1"/>
          <p:nvPr/>
        </p:nvSpPr>
        <p:spPr>
          <a:xfrm>
            <a:off x="3864429" y="1124857"/>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302689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9090" name="Rectangle 2"/>
          <p:cNvSpPr>
            <a:spLocks noGrp="1" noChangeArrowheads="1"/>
          </p:cNvSpPr>
          <p:nvPr>
            <p:ph type="title"/>
          </p:nvPr>
        </p:nvSpPr>
        <p:spPr/>
        <p:txBody>
          <a:bodyPr>
            <a:normAutofit/>
          </a:bodyPr>
          <a:lstStyle/>
          <a:p>
            <a:pPr algn="ctr"/>
            <a:r>
              <a:rPr lang="en-US" sz="3200" dirty="0"/>
              <a:t>School </a:t>
            </a:r>
            <a:r>
              <a:rPr lang="en-US" sz="3200" dirty="0" smtClean="0"/>
              <a:t>Belonging and Academic Outcomes</a:t>
            </a:r>
            <a:endParaRPr lang="en-US" sz="3200" dirty="0"/>
          </a:p>
        </p:txBody>
      </p:sp>
      <p:sp>
        <p:nvSpPr>
          <p:cNvPr id="729091" name="Rectangle 3"/>
          <p:cNvSpPr>
            <a:spLocks noGrp="1" noChangeArrowheads="1"/>
          </p:cNvSpPr>
          <p:nvPr>
            <p:ph type="body" idx="4294967295"/>
          </p:nvPr>
        </p:nvSpPr>
        <p:spPr>
          <a:xfrm>
            <a:off x="457200" y="1646237"/>
            <a:ext cx="8229600" cy="4526280"/>
          </a:xfrm>
          <a:prstGeom prst="rect">
            <a:avLst/>
          </a:prstGeom>
        </p:spPr>
        <p:txBody>
          <a:bodyPr>
            <a:normAutofit/>
          </a:bodyPr>
          <a:lstStyle/>
          <a:p>
            <a:pPr>
              <a:buFontTx/>
              <a:buChar char="•"/>
            </a:pPr>
            <a:r>
              <a:rPr lang="en-US" sz="3000" dirty="0" smtClean="0"/>
              <a:t>No within-person association between SB and GPA (in a given year)</a:t>
            </a:r>
          </a:p>
          <a:p>
            <a:pPr lvl="1">
              <a:buFontTx/>
              <a:buChar char="•"/>
            </a:pPr>
            <a:r>
              <a:rPr lang="en-US" dirty="0" smtClean="0"/>
              <a:t>Did not differ by gender or ethnicity </a:t>
            </a:r>
          </a:p>
          <a:p>
            <a:pPr>
              <a:buFontTx/>
              <a:buChar char="•"/>
            </a:pPr>
            <a:r>
              <a:rPr lang="en-US" dirty="0" smtClean="0"/>
              <a:t>Significant relationship between SB and academic values</a:t>
            </a:r>
          </a:p>
          <a:p>
            <a:pPr lvl="1">
              <a:buFontTx/>
              <a:buChar char="•"/>
            </a:pPr>
            <a:r>
              <a:rPr lang="en-US" dirty="0" smtClean="0"/>
              <a:t>Higher than average SB associated with higher value rankings</a:t>
            </a:r>
          </a:p>
          <a:p>
            <a:pPr lvl="1">
              <a:buFontTx/>
              <a:buChar char="•"/>
            </a:pPr>
            <a:r>
              <a:rPr lang="en-US" dirty="0" smtClean="0"/>
              <a:t>Utility value differed by gender; stronger association in males</a:t>
            </a:r>
          </a:p>
        </p:txBody>
      </p:sp>
      <p:sp>
        <p:nvSpPr>
          <p:cNvPr id="6" name="TextBox 5"/>
          <p:cNvSpPr txBox="1"/>
          <p:nvPr/>
        </p:nvSpPr>
        <p:spPr>
          <a:xfrm>
            <a:off x="6019800" y="6324600"/>
            <a:ext cx="2971800" cy="369332"/>
          </a:xfrm>
          <a:prstGeom prst="rect">
            <a:avLst/>
          </a:prstGeom>
          <a:noFill/>
        </p:spPr>
        <p:txBody>
          <a:bodyPr wrap="square" rtlCol="0">
            <a:spAutoFit/>
          </a:bodyPr>
          <a:lstStyle/>
          <a:p>
            <a:pPr algn="r"/>
            <a:r>
              <a:rPr lang="en-US" dirty="0" smtClean="0"/>
              <a:t>Hoffman</a:t>
            </a:r>
            <a:endParaRPr lang="en-US" dirty="0"/>
          </a:p>
        </p:txBody>
      </p:sp>
      <p:sp>
        <p:nvSpPr>
          <p:cNvPr id="2" name="TextBox 1"/>
          <p:cNvSpPr txBox="1"/>
          <p:nvPr/>
        </p:nvSpPr>
        <p:spPr>
          <a:xfrm>
            <a:off x="3864429" y="1124857"/>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3146056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9090" name="Rectangle 2"/>
          <p:cNvSpPr>
            <a:spLocks noGrp="1" noChangeArrowheads="1"/>
          </p:cNvSpPr>
          <p:nvPr>
            <p:ph type="title"/>
          </p:nvPr>
        </p:nvSpPr>
        <p:spPr/>
        <p:txBody>
          <a:bodyPr>
            <a:normAutofit/>
          </a:bodyPr>
          <a:lstStyle/>
          <a:p>
            <a:pPr algn="ctr"/>
            <a:r>
              <a:rPr lang="en-US" sz="3200" dirty="0" smtClean="0"/>
              <a:t>Discussion</a:t>
            </a:r>
            <a:endParaRPr lang="en-US" sz="3200" dirty="0"/>
          </a:p>
        </p:txBody>
      </p:sp>
      <p:sp>
        <p:nvSpPr>
          <p:cNvPr id="729091" name="Rectangle 3"/>
          <p:cNvSpPr>
            <a:spLocks noGrp="1" noChangeArrowheads="1"/>
          </p:cNvSpPr>
          <p:nvPr>
            <p:ph type="body" idx="4294967295"/>
          </p:nvPr>
        </p:nvSpPr>
        <p:spPr>
          <a:xfrm>
            <a:off x="457200" y="1646237"/>
            <a:ext cx="8229600" cy="4526280"/>
          </a:xfrm>
          <a:prstGeom prst="rect">
            <a:avLst/>
          </a:prstGeom>
        </p:spPr>
        <p:txBody>
          <a:bodyPr>
            <a:normAutofit/>
          </a:bodyPr>
          <a:lstStyle/>
          <a:p>
            <a:pPr>
              <a:buFontTx/>
              <a:buChar char="•"/>
            </a:pPr>
            <a:r>
              <a:rPr lang="en-US" dirty="0" smtClean="0"/>
              <a:t>SB higher in girls than boys initially, but does not hold throughout high school</a:t>
            </a:r>
          </a:p>
          <a:p>
            <a:pPr>
              <a:buFontTx/>
              <a:buChar char="•"/>
            </a:pPr>
            <a:r>
              <a:rPr lang="en-US" dirty="0" smtClean="0"/>
              <a:t>Males remain high consistent in SB ratings throughout high school</a:t>
            </a:r>
          </a:p>
          <a:p>
            <a:pPr>
              <a:buFontTx/>
              <a:buChar char="•"/>
            </a:pPr>
            <a:r>
              <a:rPr lang="en-US" dirty="0" smtClean="0"/>
              <a:t>Any thoughts on why we see gender diffs?</a:t>
            </a:r>
          </a:p>
          <a:p>
            <a:pPr>
              <a:buFontTx/>
              <a:buChar char="•"/>
            </a:pPr>
            <a:r>
              <a:rPr lang="en-US" dirty="0" smtClean="0"/>
              <a:t>No relationship between SB and GPA</a:t>
            </a:r>
          </a:p>
          <a:p>
            <a:pPr>
              <a:buFontTx/>
              <a:buChar char="•"/>
            </a:pPr>
            <a:r>
              <a:rPr lang="en-US" dirty="0" smtClean="0"/>
              <a:t>SB is related to academic motivation…so what?</a:t>
            </a:r>
          </a:p>
          <a:p>
            <a:pPr lvl="1">
              <a:buFontTx/>
              <a:buChar char="•"/>
            </a:pPr>
            <a:endParaRPr lang="en-US" dirty="0" smtClean="0"/>
          </a:p>
          <a:p>
            <a:pPr>
              <a:buFontTx/>
              <a:buChar char="•"/>
            </a:pPr>
            <a:endParaRPr lang="en-US" dirty="0" smtClean="0"/>
          </a:p>
        </p:txBody>
      </p:sp>
      <p:sp>
        <p:nvSpPr>
          <p:cNvPr id="6" name="TextBox 5"/>
          <p:cNvSpPr txBox="1"/>
          <p:nvPr/>
        </p:nvSpPr>
        <p:spPr>
          <a:xfrm>
            <a:off x="6019800" y="6324600"/>
            <a:ext cx="2971800" cy="369332"/>
          </a:xfrm>
          <a:prstGeom prst="rect">
            <a:avLst/>
          </a:prstGeom>
          <a:noFill/>
        </p:spPr>
        <p:txBody>
          <a:bodyPr wrap="square" rtlCol="0">
            <a:spAutoFit/>
          </a:bodyPr>
          <a:lstStyle/>
          <a:p>
            <a:pPr algn="r"/>
            <a:r>
              <a:rPr lang="en-US" dirty="0" smtClean="0"/>
              <a:t>Hoffman</a:t>
            </a:r>
            <a:endParaRPr lang="en-US" dirty="0"/>
          </a:p>
        </p:txBody>
      </p:sp>
      <p:sp>
        <p:nvSpPr>
          <p:cNvPr id="2" name="TextBox 1"/>
          <p:cNvSpPr txBox="1"/>
          <p:nvPr/>
        </p:nvSpPr>
        <p:spPr>
          <a:xfrm>
            <a:off x="3864429" y="1124857"/>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017197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9090" name="Rectangle 2"/>
          <p:cNvSpPr>
            <a:spLocks noGrp="1" noChangeArrowheads="1"/>
          </p:cNvSpPr>
          <p:nvPr>
            <p:ph type="title"/>
          </p:nvPr>
        </p:nvSpPr>
        <p:spPr/>
        <p:txBody>
          <a:bodyPr>
            <a:normAutofit/>
          </a:bodyPr>
          <a:lstStyle/>
          <a:p>
            <a:pPr algn="ctr"/>
            <a:r>
              <a:rPr lang="en-US" sz="3200" dirty="0" smtClean="0"/>
              <a:t>Questions </a:t>
            </a:r>
            <a:endParaRPr lang="en-US" sz="3200" dirty="0"/>
          </a:p>
        </p:txBody>
      </p:sp>
      <p:sp>
        <p:nvSpPr>
          <p:cNvPr id="729091" name="Rectangle 3"/>
          <p:cNvSpPr>
            <a:spLocks noGrp="1" noChangeArrowheads="1"/>
          </p:cNvSpPr>
          <p:nvPr>
            <p:ph type="body" idx="4294967295"/>
          </p:nvPr>
        </p:nvSpPr>
        <p:spPr>
          <a:xfrm>
            <a:off x="457200" y="1646237"/>
            <a:ext cx="8229600" cy="4526280"/>
          </a:xfrm>
          <a:prstGeom prst="rect">
            <a:avLst/>
          </a:prstGeom>
        </p:spPr>
        <p:txBody>
          <a:bodyPr>
            <a:normAutofit/>
          </a:bodyPr>
          <a:lstStyle/>
          <a:p>
            <a:pPr>
              <a:buFontTx/>
              <a:buChar char="•"/>
            </a:pPr>
            <a:r>
              <a:rPr lang="en-US" sz="3000" dirty="0" smtClean="0"/>
              <a:t>Most Latin kids had Mexican backgrounds and Asian kids had Chinese backgrounds…</a:t>
            </a:r>
          </a:p>
          <a:p>
            <a:pPr lvl="1">
              <a:buFontTx/>
              <a:buChar char="•"/>
            </a:pPr>
            <a:r>
              <a:rPr lang="en-US" sz="2600" dirty="0" smtClean="0"/>
              <a:t>Implications for lack of differences across ethnicity</a:t>
            </a:r>
          </a:p>
          <a:p>
            <a:pPr>
              <a:buFontTx/>
              <a:buChar char="•"/>
            </a:pPr>
            <a:r>
              <a:rPr lang="en-US" sz="3000" dirty="0" smtClean="0"/>
              <a:t>What do results this mean for stage-environment fit theory?</a:t>
            </a:r>
          </a:p>
          <a:p>
            <a:pPr lvl="1">
              <a:buFontTx/>
              <a:buChar char="•"/>
            </a:pPr>
            <a:r>
              <a:rPr lang="en-US" dirty="0" smtClean="0"/>
              <a:t>Authors argue that fit is at least enough to stop dramatic decline</a:t>
            </a:r>
          </a:p>
          <a:p>
            <a:pPr>
              <a:buFontTx/>
              <a:buChar char="•"/>
            </a:pPr>
            <a:endParaRPr lang="en-US" dirty="0" smtClean="0"/>
          </a:p>
          <a:p>
            <a:pPr>
              <a:buFontTx/>
              <a:buChar char="•"/>
            </a:pPr>
            <a:endParaRPr lang="en-US" dirty="0"/>
          </a:p>
        </p:txBody>
      </p:sp>
      <p:sp>
        <p:nvSpPr>
          <p:cNvPr id="6" name="TextBox 5"/>
          <p:cNvSpPr txBox="1"/>
          <p:nvPr/>
        </p:nvSpPr>
        <p:spPr>
          <a:xfrm>
            <a:off x="6019800" y="6324600"/>
            <a:ext cx="2971800" cy="369332"/>
          </a:xfrm>
          <a:prstGeom prst="rect">
            <a:avLst/>
          </a:prstGeom>
          <a:noFill/>
        </p:spPr>
        <p:txBody>
          <a:bodyPr wrap="square" rtlCol="0">
            <a:spAutoFit/>
          </a:bodyPr>
          <a:lstStyle/>
          <a:p>
            <a:pPr algn="r"/>
            <a:r>
              <a:rPr lang="en-US" dirty="0" smtClean="0"/>
              <a:t>Hoffman</a:t>
            </a:r>
            <a:endParaRPr lang="en-US" dirty="0"/>
          </a:p>
        </p:txBody>
      </p:sp>
      <p:sp>
        <p:nvSpPr>
          <p:cNvPr id="2" name="TextBox 1"/>
          <p:cNvSpPr txBox="1"/>
          <p:nvPr/>
        </p:nvSpPr>
        <p:spPr>
          <a:xfrm>
            <a:off x="3864429" y="1124857"/>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966822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pPr eaLnBrk="1" hangingPunct="1"/>
            <a:endParaRPr lang="en-US" altLang="en-US" smtClean="0"/>
          </a:p>
        </p:txBody>
      </p:sp>
      <p:sp>
        <p:nvSpPr>
          <p:cNvPr id="81923" name="Content Placeholder 2"/>
          <p:cNvSpPr>
            <a:spLocks noGrp="1"/>
          </p:cNvSpPr>
          <p:nvPr>
            <p:ph sz="quarter" idx="1"/>
          </p:nvPr>
        </p:nvSpPr>
        <p:spPr/>
        <p:txBody>
          <a:bodyPr/>
          <a:lstStyle/>
          <a:p>
            <a:pPr eaLnBrk="1" hangingPunct="1"/>
            <a:endParaRPr lang="en-US" altLang="en-US" smtClean="0"/>
          </a:p>
        </p:txBody>
      </p:sp>
      <p:pic>
        <p:nvPicPr>
          <p:cNvPr id="81924" name="Picture 2"/>
          <p:cNvPicPr>
            <a:picLocks noChangeAspect="1" noChangeArrowheads="1"/>
          </p:cNvPicPr>
          <p:nvPr/>
        </p:nvPicPr>
        <p:blipFill>
          <a:blip r:embed="rId3">
            <a:extLst>
              <a:ext uri="{28A0092B-C50C-407E-A947-70E740481C1C}">
                <a14:useLocalDpi xmlns:a14="http://schemas.microsoft.com/office/drawing/2010/main" val="0"/>
              </a:ext>
            </a:extLst>
          </a:blip>
          <a:srcRect l="23688" t="56567" r="21313" b="15929"/>
          <a:stretch>
            <a:fillRect/>
          </a:stretch>
        </p:blipFill>
        <p:spPr bwMode="auto">
          <a:xfrm>
            <a:off x="190500" y="3124200"/>
            <a:ext cx="87630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5" name="Picture 2"/>
          <p:cNvPicPr>
            <a:picLocks noChangeAspect="1" noChangeArrowheads="1"/>
          </p:cNvPicPr>
          <p:nvPr/>
        </p:nvPicPr>
        <p:blipFill>
          <a:blip r:embed="rId3">
            <a:extLst>
              <a:ext uri="{28A0092B-C50C-407E-A947-70E740481C1C}">
                <a14:useLocalDpi xmlns:a14="http://schemas.microsoft.com/office/drawing/2010/main" val="0"/>
              </a:ext>
            </a:extLst>
          </a:blip>
          <a:srcRect l="10625" t="27344" r="8250" b="45152"/>
          <a:stretch>
            <a:fillRect/>
          </a:stretch>
        </p:blipFill>
        <p:spPr bwMode="auto">
          <a:xfrm>
            <a:off x="76200" y="609600"/>
            <a:ext cx="8991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6" name="TextBox 7"/>
          <p:cNvSpPr txBox="1">
            <a:spLocks noChangeArrowheads="1"/>
          </p:cNvSpPr>
          <p:nvPr/>
        </p:nvSpPr>
        <p:spPr bwMode="auto">
          <a:xfrm>
            <a:off x="152400" y="4724400"/>
            <a:ext cx="8763000" cy="1200150"/>
          </a:xfrm>
          <a:prstGeom prst="rect">
            <a:avLst/>
          </a:prstGeom>
          <a:noFill/>
          <a:ln w="444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eaLnBrk="1" hangingPunct="1">
              <a:spcBef>
                <a:spcPct val="0"/>
              </a:spcBef>
              <a:buClrTx/>
              <a:buSzTx/>
              <a:buFontTx/>
              <a:buNone/>
            </a:pPr>
            <a:endParaRPr lang="en-US" altLang="en-US" sz="1800">
              <a:latin typeface="Comic Sans MS" panose="030F0702030302020204" pitchFamily="66" charset="0"/>
            </a:endParaRPr>
          </a:p>
          <a:p>
            <a:pPr eaLnBrk="1" hangingPunct="1">
              <a:spcBef>
                <a:spcPct val="0"/>
              </a:spcBef>
              <a:buClrTx/>
              <a:buSzTx/>
              <a:buFontTx/>
              <a:buNone/>
            </a:pPr>
            <a:endParaRPr lang="en-US" altLang="en-US" sz="1800">
              <a:latin typeface="Comic Sans MS" panose="030F0702030302020204" pitchFamily="66" charset="0"/>
            </a:endParaRPr>
          </a:p>
          <a:p>
            <a:pPr eaLnBrk="1" hangingPunct="1">
              <a:spcBef>
                <a:spcPct val="0"/>
              </a:spcBef>
              <a:buClrTx/>
              <a:buSzTx/>
              <a:buFontTx/>
              <a:buNone/>
            </a:pPr>
            <a:endParaRPr lang="en-US" altLang="en-US" sz="1800">
              <a:latin typeface="Comic Sans MS" panose="030F0702030302020204" pitchFamily="66" charset="0"/>
            </a:endParaRPr>
          </a:p>
          <a:p>
            <a:pPr eaLnBrk="1" hangingPunct="1">
              <a:spcBef>
                <a:spcPct val="0"/>
              </a:spcBef>
              <a:buClrTx/>
              <a:buSzTx/>
              <a:buFontTx/>
              <a:buNone/>
            </a:pPr>
            <a:endParaRPr lang="en-US" altLang="en-US" sz="1800">
              <a:latin typeface="Comic Sans MS" panose="030F0702030302020204" pitchFamily="66" charset="0"/>
            </a:endParaRPr>
          </a:p>
        </p:txBody>
      </p:sp>
    </p:spTree>
    <p:extLst>
      <p:ext uri="{BB962C8B-B14F-4D97-AF65-F5344CB8AC3E}">
        <p14:creationId xmlns:p14="http://schemas.microsoft.com/office/powerpoint/2010/main" val="114056475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Bullying as a social phenomenon</a:t>
            </a:r>
            <a:endParaRPr lang="en-US" dirty="0"/>
          </a:p>
        </p:txBody>
      </p:sp>
      <p:sp>
        <p:nvSpPr>
          <p:cNvPr id="3" name="Content Placeholder 2"/>
          <p:cNvSpPr>
            <a:spLocks noGrp="1"/>
          </p:cNvSpPr>
          <p:nvPr>
            <p:ph idx="1"/>
          </p:nvPr>
        </p:nvSpPr>
        <p:spPr/>
        <p:txBody>
          <a:bodyPr>
            <a:normAutofit fontScale="70000" lnSpcReduction="20000"/>
          </a:bodyPr>
          <a:lstStyle/>
          <a:p>
            <a:pPr>
              <a:lnSpc>
                <a:spcPct val="120000"/>
              </a:lnSpc>
            </a:pPr>
            <a:r>
              <a:rPr lang="en-US" dirty="0" smtClean="0"/>
              <a:t>Not just an individual (the bully), not just a dyad (bully and victim)</a:t>
            </a:r>
          </a:p>
          <a:p>
            <a:pPr>
              <a:lnSpc>
                <a:spcPct val="120000"/>
              </a:lnSpc>
            </a:pPr>
            <a:r>
              <a:rPr lang="en-US" dirty="0" smtClean="0"/>
              <a:t>Classroom phenomenon</a:t>
            </a:r>
          </a:p>
          <a:p>
            <a:pPr>
              <a:lnSpc>
                <a:spcPct val="120000"/>
              </a:lnSpc>
            </a:pPr>
            <a:r>
              <a:rPr lang="en-US" dirty="0" smtClean="0"/>
              <a:t>“Bullying is more likely in classrooms characterized by poor climate, strong status hierarchy, and </a:t>
            </a:r>
            <a:r>
              <a:rPr lang="en-US" dirty="0" err="1" smtClean="0"/>
              <a:t>probullying</a:t>
            </a:r>
            <a:r>
              <a:rPr lang="en-US" dirty="0" smtClean="0"/>
              <a:t> norms. </a:t>
            </a:r>
          </a:p>
          <a:p>
            <a:pPr>
              <a:lnSpc>
                <a:spcPct val="120000"/>
              </a:lnSpc>
            </a:pPr>
            <a:r>
              <a:rPr lang="en-US" dirty="0" smtClean="0"/>
              <a:t>Bystanders</a:t>
            </a:r>
            <a:r>
              <a:rPr lang="en-US" dirty="0"/>
              <a:t>’ responses contribute to the bullying dynamic by either rewarding or sanctioning the behavior of the </a:t>
            </a:r>
            <a:r>
              <a:rPr lang="en-US" dirty="0" smtClean="0"/>
              <a:t>perpetrators.</a:t>
            </a:r>
          </a:p>
          <a:p>
            <a:pPr>
              <a:lnSpc>
                <a:spcPct val="120000"/>
              </a:lnSpc>
            </a:pPr>
            <a:r>
              <a:rPr lang="en-US" dirty="0"/>
              <a:t>Bullying functions not only for individual perpetrators but also for the whole peer group by, for instance, providing a common goal and a semblance of cohesion for the group members</a:t>
            </a:r>
            <a:r>
              <a:rPr lang="en-US" dirty="0" smtClean="0"/>
              <a:t>.</a:t>
            </a:r>
          </a:p>
          <a:p>
            <a:endParaRPr lang="en-US" dirty="0" smtClean="0"/>
          </a:p>
          <a:p>
            <a:endParaRPr lang="en-US" dirty="0" smtClean="0"/>
          </a:p>
          <a:p>
            <a:pPr lvl="8"/>
            <a:r>
              <a:rPr lang="en-US" u="sng" dirty="0" err="1">
                <a:hlinkClick r:id="rId2"/>
              </a:rPr>
              <a:t>Saarento</a:t>
            </a:r>
            <a:r>
              <a:rPr lang="en-US" u="sng" dirty="0">
                <a:hlinkClick r:id="rId2"/>
              </a:rPr>
              <a:t>, S., &amp; </a:t>
            </a:r>
            <a:r>
              <a:rPr lang="en-US" u="sng" dirty="0" err="1">
                <a:hlinkClick r:id="rId2"/>
              </a:rPr>
              <a:t>Salmivalli</a:t>
            </a:r>
            <a:r>
              <a:rPr lang="en-US" u="sng" dirty="0">
                <a:hlinkClick r:id="rId2"/>
              </a:rPr>
              <a:t>, C. (2015). The Role of Classroom Peer Ecology and Bystanders’ Responses in Bullying. </a:t>
            </a:r>
            <a:r>
              <a:rPr lang="en-US" i="1" u="sng" dirty="0">
                <a:hlinkClick r:id="rId2"/>
              </a:rPr>
              <a:t>Child Development Perspectives, 9</a:t>
            </a:r>
            <a:r>
              <a:rPr lang="en-US" u="sng" dirty="0">
                <a:hlinkClick r:id="rId2"/>
              </a:rPr>
              <a:t>(4), 201-205. </a:t>
            </a:r>
            <a:r>
              <a:rPr lang="en-US" u="sng" dirty="0" err="1">
                <a:hlinkClick r:id="rId2"/>
              </a:rPr>
              <a:t>doi</a:t>
            </a:r>
            <a:r>
              <a:rPr lang="en-US" u="sng" dirty="0">
                <a:hlinkClick r:id="rId2"/>
              </a:rPr>
              <a:t>: 10.1111/cdep.12140</a:t>
            </a:r>
            <a:endParaRPr lang="en-US" dirty="0" smtClean="0"/>
          </a:p>
          <a:p>
            <a:endParaRPr lang="en-US" dirty="0"/>
          </a:p>
        </p:txBody>
      </p:sp>
    </p:spTree>
    <p:extLst>
      <p:ext uri="{BB962C8B-B14F-4D97-AF65-F5344CB8AC3E}">
        <p14:creationId xmlns:p14="http://schemas.microsoft.com/office/powerpoint/2010/main" val="340199542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Changing climates of conflict: A social network experiment</a:t>
            </a:r>
          </a:p>
        </p:txBody>
      </p:sp>
      <p:sp>
        <p:nvSpPr>
          <p:cNvPr id="3" name="Content Placeholder 2"/>
          <p:cNvSpPr>
            <a:spLocks noGrp="1"/>
          </p:cNvSpPr>
          <p:nvPr>
            <p:ph idx="1"/>
          </p:nvPr>
        </p:nvSpPr>
        <p:spPr>
          <a:xfrm>
            <a:off x="457200" y="1600200"/>
            <a:ext cx="8229600" cy="4625609"/>
          </a:xfrm>
        </p:spPr>
        <p:txBody>
          <a:bodyPr>
            <a:normAutofit/>
          </a:bodyPr>
          <a:lstStyle/>
          <a:p>
            <a:r>
              <a:rPr lang="en-US" sz="2800" dirty="0" smtClean="0"/>
              <a:t>Randomly </a:t>
            </a:r>
            <a:r>
              <a:rPr lang="en-US" sz="2800" dirty="0"/>
              <a:t>selected </a:t>
            </a:r>
            <a:r>
              <a:rPr lang="en-US" sz="2800" dirty="0" smtClean="0"/>
              <a:t>groups </a:t>
            </a:r>
            <a:r>
              <a:rPr lang="en-US" sz="2800" dirty="0"/>
              <a:t>of 20–32 students from randomly selected schools </a:t>
            </a:r>
            <a:r>
              <a:rPr lang="en-US" sz="2800" dirty="0" smtClean="0"/>
              <a:t>assigned </a:t>
            </a:r>
            <a:r>
              <a:rPr lang="en-US" sz="2800" dirty="0"/>
              <a:t>to </a:t>
            </a:r>
            <a:r>
              <a:rPr lang="en-US" sz="2800" dirty="0" smtClean="0"/>
              <a:t>intervention </a:t>
            </a:r>
            <a:r>
              <a:rPr lang="en-US" sz="2800" dirty="0"/>
              <a:t>that encouraged their public stance </a:t>
            </a:r>
            <a:r>
              <a:rPr lang="en-US" sz="2800" dirty="0" smtClean="0"/>
              <a:t>against conflict. </a:t>
            </a:r>
          </a:p>
          <a:p>
            <a:r>
              <a:rPr lang="en-US" sz="2800" dirty="0" smtClean="0"/>
              <a:t>Disciplinary </a:t>
            </a:r>
            <a:r>
              <a:rPr lang="en-US" sz="2800" dirty="0"/>
              <a:t>reports of student conflict at treatment schools </a:t>
            </a:r>
            <a:r>
              <a:rPr lang="en-US" sz="2800" dirty="0" smtClean="0"/>
              <a:t>reduced </a:t>
            </a:r>
            <a:r>
              <a:rPr lang="en-US" sz="2800" dirty="0"/>
              <a:t>by 30% over 1 </a:t>
            </a:r>
            <a:r>
              <a:rPr lang="en-US" sz="2800" dirty="0" smtClean="0"/>
              <a:t>year.</a:t>
            </a:r>
          </a:p>
          <a:p>
            <a:endParaRPr lang="en-US" sz="2800" dirty="0"/>
          </a:p>
          <a:p>
            <a:endParaRPr lang="en-US" sz="2800" dirty="0" smtClean="0"/>
          </a:p>
          <a:p>
            <a:endParaRPr lang="en-US" sz="2800" dirty="0" smtClean="0"/>
          </a:p>
          <a:p>
            <a:pPr lvl="8"/>
            <a:endParaRPr lang="en-US" sz="1100" dirty="0"/>
          </a:p>
        </p:txBody>
      </p:sp>
      <p:pic>
        <p:nvPicPr>
          <p:cNvPr id="5" name="Picture 4"/>
          <p:cNvPicPr>
            <a:picLocks noChangeAspect="1"/>
          </p:cNvPicPr>
          <p:nvPr/>
        </p:nvPicPr>
        <p:blipFill rotWithShape="1">
          <a:blip r:embed="rId2"/>
          <a:srcRect r="33903"/>
          <a:stretch/>
        </p:blipFill>
        <p:spPr>
          <a:xfrm>
            <a:off x="2347734" y="3778941"/>
            <a:ext cx="4419600" cy="3038475"/>
          </a:xfrm>
          <a:prstGeom prst="rect">
            <a:avLst/>
          </a:prstGeom>
        </p:spPr>
      </p:pic>
      <p:sp>
        <p:nvSpPr>
          <p:cNvPr id="4" name="Rectangle 3"/>
          <p:cNvSpPr/>
          <p:nvPr/>
        </p:nvSpPr>
        <p:spPr>
          <a:xfrm rot="17892835">
            <a:off x="6443243" y="3626329"/>
            <a:ext cx="1671245" cy="923330"/>
          </a:xfrm>
          <a:prstGeom prst="rect">
            <a:avLst/>
          </a:prstGeom>
        </p:spPr>
        <p:txBody>
          <a:bodyPr wrap="square">
            <a:spAutoFit/>
          </a:bodyPr>
          <a:lstStyle/>
          <a:p>
            <a:r>
              <a:rPr lang="en-US" dirty="0"/>
              <a:t>56 schools with 24,191 students.</a:t>
            </a:r>
          </a:p>
        </p:txBody>
      </p:sp>
      <p:sp>
        <p:nvSpPr>
          <p:cNvPr id="6" name="Rectangle 5"/>
          <p:cNvSpPr/>
          <p:nvPr/>
        </p:nvSpPr>
        <p:spPr>
          <a:xfrm>
            <a:off x="4800600" y="7759002"/>
            <a:ext cx="3048000" cy="215444"/>
          </a:xfrm>
          <a:prstGeom prst="rect">
            <a:avLst/>
          </a:prstGeom>
        </p:spPr>
        <p:txBody>
          <a:bodyPr wrap="square">
            <a:spAutoFit/>
          </a:bodyPr>
          <a:lstStyle/>
          <a:p>
            <a:pPr lvl="8"/>
            <a:endParaRPr lang="en-US" altLang="en-US" sz="800" dirty="0"/>
          </a:p>
        </p:txBody>
      </p:sp>
    </p:spTree>
    <p:extLst>
      <p:ext uri="{BB962C8B-B14F-4D97-AF65-F5344CB8AC3E}">
        <p14:creationId xmlns:p14="http://schemas.microsoft.com/office/powerpoint/2010/main" val="346464836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Changing climates of conflict: A social network experiment</a:t>
            </a:r>
          </a:p>
        </p:txBody>
      </p:sp>
      <p:sp>
        <p:nvSpPr>
          <p:cNvPr id="3" name="Content Placeholder 2"/>
          <p:cNvSpPr>
            <a:spLocks noGrp="1"/>
          </p:cNvSpPr>
          <p:nvPr>
            <p:ph idx="1"/>
          </p:nvPr>
        </p:nvSpPr>
        <p:spPr>
          <a:xfrm>
            <a:off x="457200" y="1775191"/>
            <a:ext cx="3505200" cy="4625609"/>
          </a:xfrm>
        </p:spPr>
        <p:txBody>
          <a:bodyPr>
            <a:normAutofit fontScale="92500" lnSpcReduction="20000"/>
          </a:bodyPr>
          <a:lstStyle/>
          <a:p>
            <a:r>
              <a:rPr lang="en-US" dirty="0" smtClean="0"/>
              <a:t>Stronger effect when seed </a:t>
            </a:r>
            <a:r>
              <a:rPr lang="en-US" dirty="0"/>
              <a:t>group contained more “social referent” students who, as network measures reveal, attract more student attention. </a:t>
            </a:r>
          </a:p>
          <a:p>
            <a:r>
              <a:rPr lang="en-US" altLang="en-US" sz="1400" u="sng" dirty="0" err="1" smtClean="0">
                <a:solidFill>
                  <a:srgbClr val="800080"/>
                </a:solidFill>
                <a:latin typeface="Arial" panose="020B0604020202020204" pitchFamily="34" charset="0"/>
                <a:cs typeface="Arial" panose="020B0604020202020204" pitchFamily="34" charset="0"/>
                <a:hlinkClick r:id="rId3"/>
              </a:rPr>
              <a:t>Paluck</a:t>
            </a:r>
            <a:r>
              <a:rPr lang="en-US" altLang="en-US" sz="1400" u="sng" dirty="0" smtClean="0">
                <a:solidFill>
                  <a:srgbClr val="800080"/>
                </a:solidFill>
                <a:latin typeface="Arial" panose="020B0604020202020204" pitchFamily="34" charset="0"/>
                <a:cs typeface="Arial" panose="020B0604020202020204" pitchFamily="34" charset="0"/>
                <a:hlinkClick r:id="rId3"/>
              </a:rPr>
              <a:t>, E. L., Shepherd, H., &amp; </a:t>
            </a:r>
            <a:r>
              <a:rPr lang="en-US" altLang="en-US" sz="1400" u="sng" dirty="0" err="1" smtClean="0">
                <a:solidFill>
                  <a:srgbClr val="800080"/>
                </a:solidFill>
                <a:latin typeface="Arial" panose="020B0604020202020204" pitchFamily="34" charset="0"/>
                <a:cs typeface="Arial" panose="020B0604020202020204" pitchFamily="34" charset="0"/>
                <a:hlinkClick r:id="rId3"/>
              </a:rPr>
              <a:t>Aronow</a:t>
            </a:r>
            <a:r>
              <a:rPr lang="en-US" altLang="en-US" sz="1400" u="sng" dirty="0" smtClean="0">
                <a:solidFill>
                  <a:srgbClr val="800080"/>
                </a:solidFill>
                <a:latin typeface="Arial" panose="020B0604020202020204" pitchFamily="34" charset="0"/>
                <a:cs typeface="Arial" panose="020B0604020202020204" pitchFamily="34" charset="0"/>
                <a:hlinkClick r:id="rId3"/>
              </a:rPr>
              <a:t>, P. M. (2016). Changing climates of conflict: A social network experiment in 56 schools. Proceedings of the National Academy of Sciences. </a:t>
            </a:r>
            <a:r>
              <a:rPr lang="en-US" altLang="en-US" sz="1400" u="sng" dirty="0" err="1" smtClean="0">
                <a:solidFill>
                  <a:srgbClr val="800080"/>
                </a:solidFill>
                <a:latin typeface="Arial" panose="020B0604020202020204" pitchFamily="34" charset="0"/>
                <a:cs typeface="Arial" panose="020B0604020202020204" pitchFamily="34" charset="0"/>
                <a:hlinkClick r:id="rId3"/>
              </a:rPr>
              <a:t>doi</a:t>
            </a:r>
            <a:r>
              <a:rPr lang="en-US" altLang="en-US" sz="1400" u="sng" dirty="0" smtClean="0">
                <a:solidFill>
                  <a:srgbClr val="800080"/>
                </a:solidFill>
                <a:latin typeface="Arial" panose="020B0604020202020204" pitchFamily="34" charset="0"/>
                <a:cs typeface="Arial" panose="020B0604020202020204" pitchFamily="34" charset="0"/>
                <a:hlinkClick r:id="rId3"/>
              </a:rPr>
              <a:t>: 10.1073/pnas.1514483113</a:t>
            </a:r>
            <a:endParaRPr lang="en-US" altLang="en-US" sz="100" dirty="0" smtClean="0"/>
          </a:p>
          <a:p>
            <a:pPr lvl="8"/>
            <a:endParaRPr lang="en-US" dirty="0"/>
          </a:p>
        </p:txBody>
      </p:sp>
      <p:pic>
        <p:nvPicPr>
          <p:cNvPr id="5" name="Picture 4"/>
          <p:cNvPicPr>
            <a:picLocks noChangeAspect="1"/>
          </p:cNvPicPr>
          <p:nvPr/>
        </p:nvPicPr>
        <p:blipFill rotWithShape="1">
          <a:blip r:embed="rId4"/>
          <a:srcRect t="1670" r="35260" b="1"/>
          <a:stretch/>
        </p:blipFill>
        <p:spPr>
          <a:xfrm>
            <a:off x="4038600" y="1762491"/>
            <a:ext cx="4267200" cy="4486275"/>
          </a:xfrm>
          <a:prstGeom prst="rect">
            <a:avLst/>
          </a:prstGeom>
        </p:spPr>
      </p:pic>
    </p:spTree>
    <p:extLst>
      <p:ext uri="{BB962C8B-B14F-4D97-AF65-F5344CB8AC3E}">
        <p14:creationId xmlns:p14="http://schemas.microsoft.com/office/powerpoint/2010/main" val="207109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3275013" y="1474788"/>
            <a:ext cx="2620962" cy="4008437"/>
          </a:xfrm>
          <a:prstGeom prst="rect">
            <a:avLst/>
          </a:prstGeom>
          <a:noFill/>
          <a:ln w="9525">
            <a:solidFill>
              <a:schemeClr val="tx1"/>
            </a:solidFill>
            <a:miter lim="800000"/>
            <a:headEnd/>
            <a:tailEnd/>
          </a:ln>
        </p:spPr>
        <p:txBody>
          <a:bodyPr wrap="none" anchor="ctr"/>
          <a:lstStyle/>
          <a:p>
            <a:pPr>
              <a:defRPr/>
            </a:pPr>
            <a:endParaRPr lang="en-US">
              <a:solidFill>
                <a:schemeClr val="accent1">
                  <a:lumMod val="20000"/>
                  <a:lumOff val="80000"/>
                </a:schemeClr>
              </a:solidFill>
              <a:cs typeface="+mn-cs"/>
            </a:endParaRPr>
          </a:p>
        </p:txBody>
      </p:sp>
      <p:sp>
        <p:nvSpPr>
          <p:cNvPr id="88067" name="Text Box 3"/>
          <p:cNvSpPr txBox="1">
            <a:spLocks noChangeArrowheads="1"/>
          </p:cNvSpPr>
          <p:nvPr/>
        </p:nvSpPr>
        <p:spPr bwMode="auto">
          <a:xfrm>
            <a:off x="3357563" y="1612900"/>
            <a:ext cx="24622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algn="ctr">
              <a:spcBef>
                <a:spcPct val="0"/>
              </a:spcBef>
              <a:buClrTx/>
              <a:buSzTx/>
              <a:buFontTx/>
              <a:buNone/>
            </a:pPr>
            <a:r>
              <a:rPr lang="en-US" altLang="en-US" sz="1600">
                <a:latin typeface="Comic Sans MS" panose="030F0702030302020204" pitchFamily="66" charset="0"/>
              </a:rPr>
              <a:t>Problems in </a:t>
            </a:r>
            <a:br>
              <a:rPr lang="en-US" altLang="en-US" sz="1600">
                <a:latin typeface="Comic Sans MS" panose="030F0702030302020204" pitchFamily="66" charset="0"/>
              </a:rPr>
            </a:br>
            <a:r>
              <a:rPr lang="en-US" altLang="en-US" sz="1600">
                <a:latin typeface="Comic Sans MS" panose="030F0702030302020204" pitchFamily="66" charset="0"/>
              </a:rPr>
              <a:t>Peer Interactions</a:t>
            </a:r>
          </a:p>
        </p:txBody>
      </p:sp>
      <p:sp>
        <p:nvSpPr>
          <p:cNvPr id="88068" name="Text Box 4"/>
          <p:cNvSpPr txBox="1">
            <a:spLocks noChangeArrowheads="1"/>
          </p:cNvSpPr>
          <p:nvPr/>
        </p:nvSpPr>
        <p:spPr bwMode="auto">
          <a:xfrm>
            <a:off x="3275013" y="2400300"/>
            <a:ext cx="2657475"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tabLst>
                <a:tab pos="168275" algn="l"/>
              </a:tabLst>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tabLst>
                <a:tab pos="168275" algn="l"/>
              </a:tabLst>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tabLst>
                <a:tab pos="168275" algn="l"/>
              </a:tabLst>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tabLst>
                <a:tab pos="168275" algn="l"/>
              </a:tabLst>
              <a:defRPr sz="2000">
                <a:solidFill>
                  <a:schemeClr val="tx1"/>
                </a:solidFill>
                <a:latin typeface="Perpetua" panose="02020502060401020303" pitchFamily="18" charset="0"/>
              </a:defRPr>
            </a:lvl4pPr>
            <a:lvl5pPr marL="2057400" indent="-228600">
              <a:spcBef>
                <a:spcPts val="375"/>
              </a:spcBef>
              <a:buClr>
                <a:srgbClr val="A28E6A"/>
              </a:buClr>
              <a:buChar char="o"/>
              <a:tabLst>
                <a:tab pos="168275" algn="l"/>
              </a:tabLst>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tabLst>
                <a:tab pos="168275" algn="l"/>
              </a:tabLst>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tabLst>
                <a:tab pos="168275" algn="l"/>
              </a:tabLst>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tabLst>
                <a:tab pos="168275" algn="l"/>
              </a:tabLst>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tabLst>
                <a:tab pos="168275" algn="l"/>
              </a:tabLst>
              <a:defRPr sz="2000">
                <a:solidFill>
                  <a:schemeClr val="tx1"/>
                </a:solidFill>
                <a:latin typeface="Perpetua" panose="02020502060401020303" pitchFamily="18" charset="0"/>
              </a:defRPr>
            </a:lvl9pPr>
          </a:lstStyle>
          <a:p>
            <a:pPr>
              <a:spcBef>
                <a:spcPct val="0"/>
              </a:spcBef>
              <a:buClrTx/>
              <a:buSzTx/>
              <a:buFontTx/>
              <a:buChar char="•"/>
            </a:pPr>
            <a:r>
              <a:rPr lang="en-US" altLang="en-US" sz="1700">
                <a:latin typeface="Comic Sans MS" panose="030F0702030302020204" pitchFamily="66" charset="0"/>
              </a:rPr>
              <a:t> 	Getting along with 	peers</a:t>
            </a:r>
          </a:p>
          <a:p>
            <a:pPr>
              <a:spcBef>
                <a:spcPct val="0"/>
              </a:spcBef>
              <a:buClrTx/>
              <a:buSzTx/>
              <a:buFontTx/>
              <a:buChar char="•"/>
            </a:pPr>
            <a:r>
              <a:rPr lang="en-US" altLang="en-US" sz="1700">
                <a:latin typeface="Comic Sans MS" panose="030F0702030302020204" pitchFamily="66" charset="0"/>
              </a:rPr>
              <a:t> 	Behaving in classroom</a:t>
            </a:r>
          </a:p>
          <a:p>
            <a:pPr>
              <a:spcBef>
                <a:spcPct val="0"/>
              </a:spcBef>
              <a:buClrTx/>
              <a:buSzTx/>
              <a:buFontTx/>
              <a:buChar char="•"/>
            </a:pPr>
            <a:r>
              <a:rPr lang="en-US" altLang="en-US" sz="1700">
                <a:latin typeface="Comic Sans MS" panose="030F0702030302020204" pitchFamily="66" charset="0"/>
              </a:rPr>
              <a:t> 	Respect for others’  </a:t>
            </a:r>
          </a:p>
          <a:p>
            <a:pPr>
              <a:spcBef>
                <a:spcPct val="0"/>
              </a:spcBef>
              <a:buClrTx/>
              <a:buSzTx/>
              <a:buFontTx/>
              <a:buNone/>
            </a:pPr>
            <a:r>
              <a:rPr lang="en-US" altLang="en-US" sz="1700">
                <a:latin typeface="Comic Sans MS" panose="030F0702030302020204" pitchFamily="66" charset="0"/>
              </a:rPr>
              <a:t>   belongings </a:t>
            </a:r>
          </a:p>
          <a:p>
            <a:pPr>
              <a:spcBef>
                <a:spcPct val="0"/>
              </a:spcBef>
              <a:buClrTx/>
              <a:buSzTx/>
              <a:buFontTx/>
              <a:buChar char="•"/>
            </a:pPr>
            <a:r>
              <a:rPr lang="en-US" altLang="en-US" sz="1700">
                <a:latin typeface="Comic Sans MS" panose="030F0702030302020204" pitchFamily="66" charset="0"/>
              </a:rPr>
              <a:t> Reaction to correction</a:t>
            </a:r>
          </a:p>
          <a:p>
            <a:pPr>
              <a:spcBef>
                <a:spcPct val="0"/>
              </a:spcBef>
              <a:buClrTx/>
              <a:buSzTx/>
              <a:buFontTx/>
              <a:buChar char="•"/>
            </a:pPr>
            <a:r>
              <a:rPr lang="en-US" altLang="en-US" sz="1700">
                <a:latin typeface="Comic Sans MS" panose="030F0702030302020204" pitchFamily="66" charset="0"/>
              </a:rPr>
              <a:t> 	Telling the truth</a:t>
            </a:r>
          </a:p>
          <a:p>
            <a:pPr>
              <a:spcBef>
                <a:spcPct val="0"/>
              </a:spcBef>
              <a:buClrTx/>
              <a:buSzTx/>
              <a:buFontTx/>
              <a:buChar char="•"/>
            </a:pPr>
            <a:r>
              <a:rPr lang="en-US" altLang="en-US" sz="1700">
                <a:latin typeface="Comic Sans MS" panose="030F0702030302020204" pitchFamily="66" charset="0"/>
              </a:rPr>
              <a:t> 	Standing in line</a:t>
            </a:r>
          </a:p>
        </p:txBody>
      </p:sp>
      <p:sp>
        <p:nvSpPr>
          <p:cNvPr id="88069" name="Rectangle 5"/>
          <p:cNvSpPr>
            <a:spLocks noChangeArrowheads="1"/>
          </p:cNvSpPr>
          <p:nvPr/>
        </p:nvSpPr>
        <p:spPr bwMode="auto">
          <a:xfrm>
            <a:off x="6142038" y="1468438"/>
            <a:ext cx="2847975" cy="3962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a:spcBef>
                <a:spcPct val="0"/>
              </a:spcBef>
              <a:buClrTx/>
              <a:buSzTx/>
              <a:buFontTx/>
              <a:buNone/>
            </a:pPr>
            <a:endParaRPr lang="en-US" altLang="en-US" sz="1800">
              <a:latin typeface="Comic Sans MS" panose="030F0702030302020204" pitchFamily="66" charset="0"/>
            </a:endParaRPr>
          </a:p>
        </p:txBody>
      </p:sp>
      <p:sp>
        <p:nvSpPr>
          <p:cNvPr id="88070" name="Text Box 6"/>
          <p:cNvSpPr txBox="1">
            <a:spLocks noChangeArrowheads="1"/>
          </p:cNvSpPr>
          <p:nvPr/>
        </p:nvSpPr>
        <p:spPr bwMode="auto">
          <a:xfrm>
            <a:off x="6138863" y="1600200"/>
            <a:ext cx="29257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algn="ctr">
              <a:spcBef>
                <a:spcPct val="0"/>
              </a:spcBef>
              <a:buClrTx/>
              <a:buSzTx/>
              <a:buFontTx/>
              <a:buNone/>
            </a:pPr>
            <a:r>
              <a:rPr lang="en-US" altLang="en-US" sz="1600">
                <a:latin typeface="Comic Sans MS" panose="030F0702030302020204" pitchFamily="66" charset="0"/>
              </a:rPr>
              <a:t>Problems in </a:t>
            </a:r>
            <a:br>
              <a:rPr lang="en-US" altLang="en-US" sz="1600">
                <a:latin typeface="Comic Sans MS" panose="030F0702030302020204" pitchFamily="66" charset="0"/>
              </a:rPr>
            </a:br>
            <a:r>
              <a:rPr lang="en-US" altLang="en-US" sz="1600">
                <a:latin typeface="Comic Sans MS" panose="030F0702030302020204" pitchFamily="66" charset="0"/>
              </a:rPr>
              <a:t>Teacher Interactions</a:t>
            </a:r>
          </a:p>
        </p:txBody>
      </p:sp>
      <p:sp>
        <p:nvSpPr>
          <p:cNvPr id="88071" name="Text Box 7"/>
          <p:cNvSpPr txBox="1">
            <a:spLocks noChangeArrowheads="1"/>
          </p:cNvSpPr>
          <p:nvPr/>
        </p:nvSpPr>
        <p:spPr bwMode="auto">
          <a:xfrm>
            <a:off x="6218238" y="2351088"/>
            <a:ext cx="2863850" cy="244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7625" indent="-47625">
              <a:spcBef>
                <a:spcPts val="575"/>
              </a:spcBef>
              <a:buClr>
                <a:schemeClr val="accent1"/>
              </a:buClr>
              <a:buSzPct val="85000"/>
              <a:buFont typeface="Wingdings 2" panose="05020102010507070707" pitchFamily="18" charset="2"/>
              <a:buChar char=""/>
              <a:tabLst>
                <a:tab pos="280988" algn="l"/>
              </a:tabLst>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tabLst>
                <a:tab pos="280988" algn="l"/>
              </a:tabLst>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tabLst>
                <a:tab pos="280988" algn="l"/>
              </a:tabLst>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tabLst>
                <a:tab pos="280988" algn="l"/>
              </a:tabLst>
              <a:defRPr sz="2000">
                <a:solidFill>
                  <a:schemeClr val="tx1"/>
                </a:solidFill>
                <a:latin typeface="Perpetua" panose="02020502060401020303" pitchFamily="18" charset="0"/>
              </a:defRPr>
            </a:lvl4pPr>
            <a:lvl5pPr marL="2057400" indent="-228600">
              <a:spcBef>
                <a:spcPts val="375"/>
              </a:spcBef>
              <a:buClr>
                <a:srgbClr val="A28E6A"/>
              </a:buClr>
              <a:buChar char="o"/>
              <a:tabLst>
                <a:tab pos="280988" algn="l"/>
              </a:tabLst>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tabLst>
                <a:tab pos="280988" algn="l"/>
              </a:tabLst>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tabLst>
                <a:tab pos="280988" algn="l"/>
              </a:tabLst>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tabLst>
                <a:tab pos="280988" algn="l"/>
              </a:tabLst>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tabLst>
                <a:tab pos="280988" algn="l"/>
              </a:tabLst>
              <a:defRPr sz="2000">
                <a:solidFill>
                  <a:schemeClr val="tx1"/>
                </a:solidFill>
                <a:latin typeface="Perpetua" panose="02020502060401020303" pitchFamily="18" charset="0"/>
              </a:defRPr>
            </a:lvl9pPr>
          </a:lstStyle>
          <a:p>
            <a:pPr>
              <a:spcBef>
                <a:spcPct val="0"/>
              </a:spcBef>
              <a:buClrTx/>
              <a:buSzTx/>
              <a:buFontTx/>
              <a:buChar char="•"/>
            </a:pPr>
            <a:r>
              <a:rPr lang="en-US" altLang="en-US" sz="1700">
                <a:latin typeface="Comic Sans MS" panose="030F0702030302020204" pitchFamily="66" charset="0"/>
              </a:rPr>
              <a:t> 	Talking to teacher</a:t>
            </a:r>
          </a:p>
          <a:p>
            <a:pPr>
              <a:spcBef>
                <a:spcPct val="0"/>
              </a:spcBef>
              <a:buClrTx/>
              <a:buSzTx/>
              <a:buFontTx/>
              <a:buChar char="•"/>
            </a:pPr>
            <a:r>
              <a:rPr lang="en-US" altLang="en-US" sz="1700">
                <a:latin typeface="Comic Sans MS" panose="030F0702030302020204" pitchFamily="66" charset="0"/>
              </a:rPr>
              <a:t> 	General manner with 	teacher</a:t>
            </a:r>
          </a:p>
          <a:p>
            <a:pPr>
              <a:spcBef>
                <a:spcPct val="0"/>
              </a:spcBef>
              <a:buClrTx/>
              <a:buSzTx/>
              <a:buFontTx/>
              <a:buChar char="•"/>
            </a:pPr>
            <a:r>
              <a:rPr lang="en-US" altLang="en-US" sz="1700">
                <a:latin typeface="Comic Sans MS" panose="030F0702030302020204" pitchFamily="66" charset="0"/>
              </a:rPr>
              <a:t> 	Answering teacher 	questions</a:t>
            </a:r>
          </a:p>
          <a:p>
            <a:pPr>
              <a:spcBef>
                <a:spcPct val="0"/>
              </a:spcBef>
              <a:buClrTx/>
              <a:buSzTx/>
              <a:buFontTx/>
              <a:buChar char="•"/>
            </a:pPr>
            <a:r>
              <a:rPr lang="en-US" altLang="en-US" sz="1700">
                <a:latin typeface="Comic Sans MS" panose="030F0702030302020204" pitchFamily="66" charset="0"/>
              </a:rPr>
              <a:t>  	Greeting teacher</a:t>
            </a:r>
          </a:p>
          <a:p>
            <a:pPr>
              <a:spcBef>
                <a:spcPct val="0"/>
              </a:spcBef>
              <a:buClrTx/>
              <a:buSzTx/>
              <a:buFontTx/>
              <a:buChar char="•"/>
            </a:pPr>
            <a:r>
              <a:rPr lang="en-US" altLang="en-US" sz="1700">
                <a:latin typeface="Comic Sans MS" panose="030F0702030302020204" pitchFamily="66" charset="0"/>
              </a:rPr>
              <a:t> 	Seeking teacher help</a:t>
            </a:r>
          </a:p>
          <a:p>
            <a:pPr>
              <a:spcBef>
                <a:spcPct val="0"/>
              </a:spcBef>
              <a:buClrTx/>
              <a:buSzTx/>
              <a:buFontTx/>
              <a:buChar char="•"/>
            </a:pPr>
            <a:r>
              <a:rPr lang="en-US" altLang="en-US" sz="1700">
                <a:latin typeface="Comic Sans MS" panose="030F0702030302020204" pitchFamily="66" charset="0"/>
              </a:rPr>
              <a:t>	Helping teacher with 	jobs</a:t>
            </a:r>
          </a:p>
        </p:txBody>
      </p:sp>
      <p:grpSp>
        <p:nvGrpSpPr>
          <p:cNvPr id="88072" name="Group 8"/>
          <p:cNvGrpSpPr>
            <a:grpSpLocks/>
          </p:cNvGrpSpPr>
          <p:nvPr/>
        </p:nvGrpSpPr>
        <p:grpSpPr bwMode="auto">
          <a:xfrm>
            <a:off x="142875" y="1468438"/>
            <a:ext cx="3105150" cy="4025900"/>
            <a:chOff x="3804" y="910"/>
            <a:chExt cx="1956" cy="2536"/>
          </a:xfrm>
        </p:grpSpPr>
        <p:sp>
          <p:nvSpPr>
            <p:cNvPr id="88077" name="Rectangle 9"/>
            <p:cNvSpPr>
              <a:spLocks noChangeArrowheads="1"/>
            </p:cNvSpPr>
            <p:nvPr/>
          </p:nvSpPr>
          <p:spPr bwMode="auto">
            <a:xfrm>
              <a:off x="3804" y="910"/>
              <a:ext cx="1824" cy="25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a:spcBef>
                  <a:spcPct val="0"/>
                </a:spcBef>
                <a:buClrTx/>
                <a:buSzTx/>
                <a:buFontTx/>
                <a:buNone/>
              </a:pPr>
              <a:endParaRPr lang="en-US" altLang="en-US" sz="1800">
                <a:latin typeface="Comic Sans MS" panose="030F0702030302020204" pitchFamily="66" charset="0"/>
              </a:endParaRPr>
            </a:p>
          </p:txBody>
        </p:sp>
        <p:sp>
          <p:nvSpPr>
            <p:cNvPr id="88078" name="Text Box 10"/>
            <p:cNvSpPr txBox="1">
              <a:spLocks noChangeArrowheads="1"/>
            </p:cNvSpPr>
            <p:nvPr/>
          </p:nvSpPr>
          <p:spPr bwMode="auto">
            <a:xfrm>
              <a:off x="4002" y="985"/>
              <a:ext cx="134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algn="ctr">
                <a:spcBef>
                  <a:spcPct val="0"/>
                </a:spcBef>
                <a:buClrTx/>
                <a:buSzTx/>
                <a:buFontTx/>
                <a:buNone/>
              </a:pPr>
              <a:r>
                <a:rPr lang="en-US" altLang="en-US" sz="1600">
                  <a:latin typeface="Comic Sans MS" panose="030F0702030302020204" pitchFamily="66" charset="0"/>
                </a:rPr>
                <a:t>Problems in </a:t>
              </a:r>
              <a:br>
                <a:rPr lang="en-US" altLang="en-US" sz="1600">
                  <a:latin typeface="Comic Sans MS" panose="030F0702030302020204" pitchFamily="66" charset="0"/>
                </a:rPr>
              </a:br>
              <a:r>
                <a:rPr lang="en-US" altLang="en-US" sz="1600">
                  <a:latin typeface="Comic Sans MS" panose="030F0702030302020204" pitchFamily="66" charset="0"/>
                </a:rPr>
                <a:t>Structured Learning</a:t>
              </a:r>
            </a:p>
          </p:txBody>
        </p:sp>
        <p:sp>
          <p:nvSpPr>
            <p:cNvPr id="88079" name="Text Box 11"/>
            <p:cNvSpPr txBox="1">
              <a:spLocks noChangeArrowheads="1"/>
            </p:cNvSpPr>
            <p:nvPr/>
          </p:nvSpPr>
          <p:spPr bwMode="auto">
            <a:xfrm>
              <a:off x="3807" y="1478"/>
              <a:ext cx="1953" cy="1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tabLst>
                  <a:tab pos="168275" algn="l"/>
                </a:tabLst>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tabLst>
                  <a:tab pos="168275" algn="l"/>
                </a:tabLst>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tabLst>
                  <a:tab pos="168275" algn="l"/>
                </a:tabLst>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tabLst>
                  <a:tab pos="168275" algn="l"/>
                </a:tabLst>
                <a:defRPr sz="2000">
                  <a:solidFill>
                    <a:schemeClr val="tx1"/>
                  </a:solidFill>
                  <a:latin typeface="Perpetua" panose="02020502060401020303" pitchFamily="18" charset="0"/>
                </a:defRPr>
              </a:lvl4pPr>
              <a:lvl5pPr marL="2057400" indent="-228600">
                <a:spcBef>
                  <a:spcPts val="375"/>
                </a:spcBef>
                <a:buClr>
                  <a:srgbClr val="A28E6A"/>
                </a:buClr>
                <a:buChar char="o"/>
                <a:tabLst>
                  <a:tab pos="168275" algn="l"/>
                </a:tabLst>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tabLst>
                  <a:tab pos="168275" algn="l"/>
                </a:tabLst>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tabLst>
                  <a:tab pos="168275" algn="l"/>
                </a:tabLst>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tabLst>
                  <a:tab pos="168275" algn="l"/>
                </a:tabLst>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tabLst>
                  <a:tab pos="168275" algn="l"/>
                </a:tabLst>
                <a:defRPr sz="2000">
                  <a:solidFill>
                    <a:schemeClr val="tx1"/>
                  </a:solidFill>
                  <a:latin typeface="Perpetua" panose="02020502060401020303" pitchFamily="18" charset="0"/>
                </a:defRPr>
              </a:lvl9pPr>
            </a:lstStyle>
            <a:p>
              <a:pPr>
                <a:spcBef>
                  <a:spcPct val="0"/>
                </a:spcBef>
                <a:buClrTx/>
                <a:buSzTx/>
                <a:buFontTx/>
                <a:buChar char="•"/>
              </a:pPr>
              <a:r>
                <a:rPr lang="en-US" altLang="en-US" sz="1600">
                  <a:latin typeface="Comic Sans MS" panose="030F0702030302020204" pitchFamily="66" charset="0"/>
                </a:rPr>
                <a:t> 	Involvement in class 	activities </a:t>
              </a:r>
            </a:p>
            <a:p>
              <a:pPr>
                <a:spcBef>
                  <a:spcPct val="0"/>
                </a:spcBef>
                <a:buClrTx/>
                <a:buSzTx/>
                <a:buFontTx/>
                <a:buChar char="•"/>
              </a:pPr>
              <a:r>
                <a:rPr lang="en-US" altLang="en-US" sz="1600">
                  <a:latin typeface="Comic Sans MS" panose="030F0702030302020204" pitchFamily="66" charset="0"/>
                </a:rPr>
                <a:t> 	Taking part in games with  </a:t>
              </a:r>
            </a:p>
            <a:p>
              <a:pPr>
                <a:spcBef>
                  <a:spcPct val="0"/>
                </a:spcBef>
                <a:buClrTx/>
                <a:buSzTx/>
                <a:buFontTx/>
                <a:buNone/>
              </a:pPr>
              <a:r>
                <a:rPr lang="en-US" altLang="en-US" sz="1600">
                  <a:latin typeface="Comic Sans MS" panose="030F0702030302020204" pitchFamily="66" charset="0"/>
                </a:rPr>
                <a:t>   others</a:t>
              </a:r>
            </a:p>
            <a:p>
              <a:pPr>
                <a:spcBef>
                  <a:spcPct val="0"/>
                </a:spcBef>
                <a:buClrTx/>
                <a:buSzTx/>
                <a:buFontTx/>
                <a:buChar char="•"/>
              </a:pPr>
              <a:r>
                <a:rPr lang="en-US" altLang="en-US" sz="1600">
                  <a:latin typeface="Comic Sans MS" panose="030F0702030302020204" pitchFamily="66" charset="0"/>
                </a:rPr>
                <a:t> 	Maintaining companions/ </a:t>
              </a:r>
            </a:p>
            <a:p>
              <a:pPr>
                <a:spcBef>
                  <a:spcPct val="0"/>
                </a:spcBef>
                <a:buClrTx/>
                <a:buSzTx/>
                <a:buFontTx/>
                <a:buNone/>
              </a:pPr>
              <a:r>
                <a:rPr lang="en-US" altLang="en-US" sz="1600">
                  <a:latin typeface="Comic Sans MS" panose="030F0702030302020204" pitchFamily="66" charset="0"/>
                </a:rPr>
                <a:t>  	friends </a:t>
              </a:r>
            </a:p>
            <a:p>
              <a:pPr>
                <a:spcBef>
                  <a:spcPct val="0"/>
                </a:spcBef>
                <a:buClrTx/>
                <a:buSzTx/>
                <a:buFontTx/>
                <a:buChar char="•"/>
              </a:pPr>
              <a:r>
                <a:rPr lang="en-US" altLang="en-US" sz="1600">
                  <a:latin typeface="Comic Sans MS" panose="030F0702030302020204" pitchFamily="66" charset="0"/>
                </a:rPr>
                <a:t> 	Paying attention in class</a:t>
              </a:r>
            </a:p>
            <a:p>
              <a:pPr>
                <a:spcBef>
                  <a:spcPct val="0"/>
                </a:spcBef>
                <a:buClrTx/>
                <a:buSzTx/>
                <a:buFontTx/>
                <a:buChar char="•"/>
              </a:pPr>
              <a:r>
                <a:rPr lang="en-US" altLang="en-US" sz="1600">
                  <a:latin typeface="Comic Sans MS" panose="030F0702030302020204" pitchFamily="66" charset="0"/>
                </a:rPr>
                <a:t> 	Sitting during teacher 	directed activities</a:t>
              </a:r>
            </a:p>
            <a:p>
              <a:pPr>
                <a:spcBef>
                  <a:spcPct val="0"/>
                </a:spcBef>
                <a:buClrTx/>
                <a:buSzTx/>
                <a:buFontTx/>
                <a:buChar char="•"/>
              </a:pPr>
              <a:r>
                <a:rPr lang="en-US" altLang="en-US" sz="1600">
                  <a:latin typeface="Comic Sans MS" panose="030F0702030302020204" pitchFamily="66" charset="0"/>
                </a:rPr>
                <a:t> 	Free play/individual choice</a:t>
              </a:r>
            </a:p>
            <a:p>
              <a:pPr>
                <a:spcBef>
                  <a:spcPct val="0"/>
                </a:spcBef>
                <a:buClrTx/>
                <a:buSzTx/>
                <a:buFontTx/>
                <a:buChar char="•"/>
              </a:pPr>
              <a:r>
                <a:rPr lang="en-US" altLang="en-US" sz="1600">
                  <a:latin typeface="Comic Sans MS" panose="030F0702030302020204" pitchFamily="66" charset="0"/>
                </a:rPr>
                <a:t> 	Working with hands (art)</a:t>
              </a:r>
            </a:p>
            <a:p>
              <a:pPr>
                <a:spcBef>
                  <a:spcPct val="0"/>
                </a:spcBef>
                <a:buClrTx/>
                <a:buSzTx/>
                <a:buFontTx/>
                <a:buNone/>
              </a:pPr>
              <a:endParaRPr lang="en-US" altLang="en-US" sz="1600">
                <a:latin typeface="Comic Sans MS" panose="030F0702030302020204" pitchFamily="66" charset="0"/>
              </a:endParaRPr>
            </a:p>
          </p:txBody>
        </p:sp>
      </p:grpSp>
      <p:pic>
        <p:nvPicPr>
          <p:cNvPr id="88073" name="Picture 12" descr="fbhn1svv[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2813" y="5386388"/>
            <a:ext cx="1327150"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4" name="Picture 13" descr="kid and teacher pi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4200" y="5334000"/>
            <a:ext cx="1270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5" name="Picture 14" descr="mb1bnvzc[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0" y="5638800"/>
            <a:ext cx="1481138"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0" name="Text Box 15"/>
          <p:cNvSpPr txBox="1">
            <a:spLocks noChangeArrowheads="1"/>
          </p:cNvSpPr>
          <p:nvPr/>
        </p:nvSpPr>
        <p:spPr bwMode="auto">
          <a:xfrm>
            <a:off x="331788" y="155575"/>
            <a:ext cx="8689975" cy="1200150"/>
          </a:xfrm>
          <a:prstGeom prst="rect">
            <a:avLst/>
          </a:prstGeom>
          <a:noFill/>
          <a:ln w="9525">
            <a:noFill/>
            <a:miter lim="800000"/>
            <a:headEnd/>
            <a:tailEnd/>
          </a:ln>
        </p:spPr>
        <p:txBody>
          <a:bodyPr>
            <a:spAutoFit/>
          </a:bodyPr>
          <a:lstStyle/>
          <a:p>
            <a:pPr algn="ctr">
              <a:defRPr/>
            </a:pPr>
            <a:r>
              <a:rPr lang="en-US" sz="2400" dirty="0">
                <a:latin typeface="+mj-lt"/>
                <a:cs typeface="+mn-cs"/>
              </a:rPr>
              <a:t>EMOTIONAL &amp; BEHAVIORAL ADJUSTMENT</a:t>
            </a:r>
            <a:br>
              <a:rPr lang="en-US" sz="2400" dirty="0">
                <a:latin typeface="+mj-lt"/>
                <a:cs typeface="+mn-cs"/>
              </a:rPr>
            </a:br>
            <a:r>
              <a:rPr lang="en-US" sz="2400" dirty="0">
                <a:latin typeface="+mj-lt"/>
                <a:cs typeface="+mn-cs"/>
              </a:rPr>
              <a:t>Within Routine Classroom Situations</a:t>
            </a:r>
            <a:br>
              <a:rPr lang="en-US" sz="2400" dirty="0">
                <a:latin typeface="+mj-lt"/>
                <a:cs typeface="+mn-cs"/>
              </a:rPr>
            </a:br>
            <a:r>
              <a:rPr lang="en-US" sz="2400" dirty="0">
                <a:latin typeface="+mj-lt"/>
                <a:cs typeface="+mn-cs"/>
              </a:rPr>
              <a:t>(Situational Needs)</a:t>
            </a:r>
          </a:p>
        </p:txBody>
      </p:sp>
    </p:spTree>
    <p:extLst>
      <p:ext uri="{BB962C8B-B14F-4D97-AF65-F5344CB8AC3E}">
        <p14:creationId xmlns:p14="http://schemas.microsoft.com/office/powerpoint/2010/main" val="19110663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
  <TotalTime>4963</TotalTime>
  <Words>4484</Words>
  <Application>Microsoft Office PowerPoint</Application>
  <PresentationFormat>On-screen Show (4:3)</PresentationFormat>
  <Paragraphs>575</Paragraphs>
  <Slides>82</Slides>
  <Notes>69</Notes>
  <HiddenSlides>36</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82</vt:i4>
      </vt:variant>
    </vt:vector>
  </HeadingPairs>
  <TitlesOfParts>
    <vt:vector size="92" baseType="lpstr">
      <vt:lpstr>AdvPalR</vt:lpstr>
      <vt:lpstr>Arial</vt:lpstr>
      <vt:lpstr>Comic Sans MS</vt:lpstr>
      <vt:lpstr>Corbel</vt:lpstr>
      <vt:lpstr>Franklin Gothic Book</vt:lpstr>
      <vt:lpstr>Times New Roman</vt:lpstr>
      <vt:lpstr>Wingdings</vt:lpstr>
      <vt:lpstr>Wingdings 2</vt:lpstr>
      <vt:lpstr>Wingdings 3</vt:lpstr>
      <vt:lpstr>Module</vt:lpstr>
      <vt:lpstr>Classroom effects and outcomes</vt:lpstr>
      <vt:lpstr>Previously…</vt:lpstr>
      <vt:lpstr>Effects of child and classroom characteristics on peer play (Howes et al., 2008) </vt:lpstr>
      <vt:lpstr>Peer Interaction Measures</vt:lpstr>
      <vt:lpstr>Peer Interaction at Entry vs. 6 months</vt:lpstr>
      <vt:lpstr>Classroom context effects</vt:lpstr>
      <vt:lpstr>PowerPoint Presentation</vt:lpstr>
      <vt:lpstr>PowerPoint Presentation</vt:lpstr>
      <vt:lpstr>PowerPoint Presentation</vt:lpstr>
      <vt:lpstr>PowerPoint Presentation</vt:lpstr>
      <vt:lpstr>Effects of child and classroom characteristics on peer play</vt:lpstr>
      <vt:lpstr>More diverse classes  Complex Play increase, particularly if ethnically matched peer present </vt:lpstr>
      <vt:lpstr>Anxiousness</vt:lpstr>
      <vt:lpstr>Aggression </vt:lpstr>
      <vt:lpstr>Context</vt:lpstr>
      <vt:lpstr>Classroom-composition effects</vt:lpstr>
      <vt:lpstr>Effects of care</vt:lpstr>
      <vt:lpstr>Classroom-level effects &gt; individual effects</vt:lpstr>
      <vt:lpstr>Classroom-level effects &gt; individual effects</vt:lpstr>
      <vt:lpstr>Conclusions and Discussion</vt:lpstr>
      <vt:lpstr>PowerPoint Presentation</vt:lpstr>
      <vt:lpstr>Individual level effects</vt:lpstr>
      <vt:lpstr>Child-care thru age 3  &amp; peer competencies</vt:lpstr>
      <vt:lpstr>Two and three-year-olds in child-care</vt:lpstr>
      <vt:lpstr>PowerPoint Presentation</vt:lpstr>
      <vt:lpstr>No child care effects on observed interaction</vt:lpstr>
      <vt:lpstr>Child-Care Effect Sizes through 4.5 years  Early Child Care and Youth Development NICHD Early Child Care Research Network</vt:lpstr>
      <vt:lpstr>54 Month Outcomes</vt:lpstr>
      <vt:lpstr>PowerPoint Presentation</vt:lpstr>
      <vt:lpstr>Background</vt:lpstr>
      <vt:lpstr>Purpose of Study</vt:lpstr>
      <vt:lpstr>Methods</vt:lpstr>
      <vt:lpstr>Measures</vt:lpstr>
      <vt:lpstr>Family Characteristics and Child-Care </vt:lpstr>
      <vt:lpstr>Maternal Care and Parenting</vt:lpstr>
      <vt:lpstr>Child-Care Quality and Child Outcomes</vt:lpstr>
      <vt:lpstr>Child-Care Quantity and Child Outcomes</vt:lpstr>
      <vt:lpstr>Center Care and Child Outcomes</vt:lpstr>
      <vt:lpstr>Conclusion</vt:lpstr>
      <vt:lpstr>Discussion Questions </vt:lpstr>
      <vt:lpstr>Long-Term Effects of Early Child Care?</vt:lpstr>
      <vt:lpstr>WHAT MAKES A DIFFERENCE: EARLY HEAD START EVALUATION FINDINGS IN A DEVELOPMENTAL CONTEXT JOHN M. LOVE, RACHEL CHAZAN-COHEN, HELEN RAIKES, AND JEANNE BROOKS-GUNN (2013</vt:lpstr>
      <vt:lpstr>Developmental effects</vt:lpstr>
      <vt:lpstr>Supplementary analyses</vt:lpstr>
      <vt:lpstr>PowerPoint Presentation</vt:lpstr>
      <vt:lpstr>Aim</vt:lpstr>
      <vt:lpstr>Background Information</vt:lpstr>
      <vt:lpstr>Research Questions</vt:lpstr>
      <vt:lpstr>Method</vt:lpstr>
      <vt:lpstr>Measures</vt:lpstr>
      <vt:lpstr>Child Care Quality, Quantity and Type as Predictors</vt:lpstr>
      <vt:lpstr>Results: Quality, Quantity and Type as Predictors</vt:lpstr>
      <vt:lpstr>Academic Achievement as Mediator</vt:lpstr>
      <vt:lpstr>Results: Academic Achievement as a Mediator</vt:lpstr>
      <vt:lpstr>Problem Behavior as a Mediator</vt:lpstr>
      <vt:lpstr>Results: Problem Behavior as a Mediator</vt:lpstr>
      <vt:lpstr>Familial Risk and Gender as Moderators</vt:lpstr>
      <vt:lpstr>Link between child care, cognitive-academic outcomes, &amp; problem behaviors consistent over 10 years</vt:lpstr>
      <vt:lpstr>Discussion Questions</vt:lpstr>
      <vt:lpstr>PowerPoint Presentation</vt:lpstr>
      <vt:lpstr>Background Information</vt:lpstr>
      <vt:lpstr>Study Aim</vt:lpstr>
      <vt:lpstr>Measures</vt:lpstr>
      <vt:lpstr>Results</vt:lpstr>
      <vt:lpstr>Difficult temperamentexternalizing only in low child care quality</vt:lpstr>
      <vt:lpstr>School Belonging—individual level variable?</vt:lpstr>
      <vt:lpstr>Background</vt:lpstr>
      <vt:lpstr>Background</vt:lpstr>
      <vt:lpstr>Background</vt:lpstr>
      <vt:lpstr>Link to Academic Outcomes</vt:lpstr>
      <vt:lpstr>Group Differences</vt:lpstr>
      <vt:lpstr>Current Study Hypotheses</vt:lpstr>
      <vt:lpstr>Methodology</vt:lpstr>
      <vt:lpstr>Methodology</vt:lpstr>
      <vt:lpstr>Results</vt:lpstr>
      <vt:lpstr>School Belonging</vt:lpstr>
      <vt:lpstr>School Belonging and Academic Outcomes</vt:lpstr>
      <vt:lpstr>Discussion</vt:lpstr>
      <vt:lpstr>Questions </vt:lpstr>
      <vt:lpstr>Bullying as a social phenomenon</vt:lpstr>
      <vt:lpstr>Changing climates of conflict: A social network experiment</vt:lpstr>
      <vt:lpstr>Changing climates of conflict: A social network experiment</vt:lpstr>
    </vt:vector>
  </TitlesOfParts>
  <Company>University of Miami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Developmental Psychology</dc:title>
  <dc:creator>hhenderson</dc:creator>
  <cp:lastModifiedBy>Daniel Messinger</cp:lastModifiedBy>
  <cp:revision>292</cp:revision>
  <cp:lastPrinted>2016-11-07T22:32:24Z</cp:lastPrinted>
  <dcterms:created xsi:type="dcterms:W3CDTF">2007-01-11T16:44:21Z</dcterms:created>
  <dcterms:modified xsi:type="dcterms:W3CDTF">2016-11-08T17:12:20Z</dcterms:modified>
</cp:coreProperties>
</file>