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4" r:id="rId2"/>
    <p:sldMasterId id="2147484026" r:id="rId3"/>
  </p:sldMasterIdLst>
  <p:notesMasterIdLst>
    <p:notesMasterId r:id="rId68"/>
  </p:notesMasterIdLst>
  <p:handoutMasterIdLst>
    <p:handoutMasterId r:id="rId69"/>
  </p:handoutMasterIdLst>
  <p:sldIdLst>
    <p:sldId id="256" r:id="rId4"/>
    <p:sldId id="501" r:id="rId5"/>
    <p:sldId id="502" r:id="rId6"/>
    <p:sldId id="407" r:id="rId7"/>
    <p:sldId id="478" r:id="rId8"/>
    <p:sldId id="473" r:id="rId9"/>
    <p:sldId id="474" r:id="rId10"/>
    <p:sldId id="475" r:id="rId11"/>
    <p:sldId id="476" r:id="rId12"/>
    <p:sldId id="477" r:id="rId13"/>
    <p:sldId id="500" r:id="rId14"/>
    <p:sldId id="257" r:id="rId15"/>
    <p:sldId id="258" r:id="rId16"/>
    <p:sldId id="259" r:id="rId17"/>
    <p:sldId id="260" r:id="rId18"/>
    <p:sldId id="261" r:id="rId19"/>
    <p:sldId id="262" r:id="rId20"/>
    <p:sldId id="452" r:id="rId21"/>
    <p:sldId id="453" r:id="rId22"/>
    <p:sldId id="454" r:id="rId23"/>
    <p:sldId id="455" r:id="rId24"/>
    <p:sldId id="456" r:id="rId25"/>
    <p:sldId id="457" r:id="rId26"/>
    <p:sldId id="458" r:id="rId27"/>
    <p:sldId id="459" r:id="rId28"/>
    <p:sldId id="460" r:id="rId29"/>
    <p:sldId id="479" r:id="rId30"/>
    <p:sldId id="480" r:id="rId31"/>
    <p:sldId id="481" r:id="rId32"/>
    <p:sldId id="482" r:id="rId33"/>
    <p:sldId id="483" r:id="rId34"/>
    <p:sldId id="493" r:id="rId35"/>
    <p:sldId id="484" r:id="rId36"/>
    <p:sldId id="485" r:id="rId37"/>
    <p:sldId id="486" r:id="rId38"/>
    <p:sldId id="487" r:id="rId39"/>
    <p:sldId id="488" r:id="rId40"/>
    <p:sldId id="497" r:id="rId41"/>
    <p:sldId id="498" r:id="rId42"/>
    <p:sldId id="489" r:id="rId43"/>
    <p:sldId id="494" r:id="rId44"/>
    <p:sldId id="495" r:id="rId45"/>
    <p:sldId id="496" r:id="rId46"/>
    <p:sldId id="499" r:id="rId47"/>
    <p:sldId id="462" r:id="rId48"/>
    <p:sldId id="463" r:id="rId49"/>
    <p:sldId id="464" r:id="rId50"/>
    <p:sldId id="465" r:id="rId51"/>
    <p:sldId id="466" r:id="rId52"/>
    <p:sldId id="467" r:id="rId53"/>
    <p:sldId id="468" r:id="rId54"/>
    <p:sldId id="469" r:id="rId55"/>
    <p:sldId id="470" r:id="rId56"/>
    <p:sldId id="408" r:id="rId57"/>
    <p:sldId id="409" r:id="rId58"/>
    <p:sldId id="410" r:id="rId59"/>
    <p:sldId id="411" r:id="rId60"/>
    <p:sldId id="412" r:id="rId61"/>
    <p:sldId id="413" r:id="rId62"/>
    <p:sldId id="414" r:id="rId63"/>
    <p:sldId id="415" r:id="rId64"/>
    <p:sldId id="416" r:id="rId65"/>
    <p:sldId id="417" r:id="rId66"/>
    <p:sldId id="418"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67" autoAdjust="0"/>
  </p:normalViewPr>
  <p:slideViewPr>
    <p:cSldViewPr>
      <p:cViewPr varScale="1">
        <p:scale>
          <a:sx n="102" d="100"/>
          <a:sy n="102" d="100"/>
        </p:scale>
        <p:origin x="1300" y="8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lateral prefrontal cortex </a:t>
            </a:r>
            <a:r>
              <a:rPr lang="en-US" dirty="0"/>
              <a:t>activation</a:t>
            </a:r>
            <a:r>
              <a:rPr lang="en-US" baseline="0" dirty="0"/>
              <a:t> in older group &gt; strategic decision making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ventral striatum, orbitofrontal cortex, </a:t>
            </a:r>
            <a:r>
              <a:rPr lang="en-US" baseline="0" dirty="0"/>
              <a:t>activation</a:t>
            </a:r>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153383B-57B4-5A42-9218-78C103D157A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362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Sensation seeking and</a:t>
            </a:r>
            <a:r>
              <a:rPr lang="en-US" baseline="0" dirty="0"/>
              <a:t> impulsivity not predicted by fMRI data; but self-reported resistance to peer influence correlated with individual variation in the neural peer effect (Peer vs. Alone) (bigger difference between conditions associated with less resistance)</a:t>
            </a:r>
          </a:p>
          <a:p>
            <a:endParaRPr lang="en-US" baseline="0" dirty="0"/>
          </a:p>
          <a:p>
            <a:r>
              <a:rPr lang="en-US" baseline="0" dirty="0"/>
              <a:t>What if RPI was replaced with LPFC activity? </a:t>
            </a:r>
          </a:p>
          <a:p>
            <a:endParaRPr lang="en-US" baseline="0" dirty="0"/>
          </a:p>
          <a:p>
            <a:r>
              <a:rPr lang="en-US" sz="1200" b="0" i="0" u="none" strike="noStrike" kern="1200" baseline="0" dirty="0">
                <a:solidFill>
                  <a:schemeClr val="tx1"/>
                </a:solidFill>
                <a:latin typeface="Arial" charset="0"/>
                <a:ea typeface="+mn-ea"/>
                <a:cs typeface="+mn-cs"/>
              </a:rPr>
              <a:t>we treated the obtained</a:t>
            </a:r>
          </a:p>
          <a:p>
            <a:r>
              <a:rPr lang="en-US" sz="1200" b="0" i="0" u="none" strike="noStrike" kern="1200" baseline="0" dirty="0">
                <a:solidFill>
                  <a:schemeClr val="tx1"/>
                </a:solidFill>
                <a:latin typeface="Arial" charset="0"/>
                <a:ea typeface="+mn-ea"/>
                <a:cs typeface="+mn-cs"/>
              </a:rPr>
              <a:t>LPFC, VS, and OFC clusters as regions-of-interest</a:t>
            </a:r>
          </a:p>
          <a:p>
            <a:r>
              <a:rPr lang="en-US" sz="1200" b="0" i="0" u="none" strike="noStrike" kern="1200" baseline="0" dirty="0">
                <a:solidFill>
                  <a:schemeClr val="tx1"/>
                </a:solidFill>
                <a:latin typeface="Arial" charset="0"/>
                <a:ea typeface="+mn-ea"/>
                <a:cs typeface="+mn-cs"/>
              </a:rPr>
              <a:t>(ROI) and compared activity in these regions during GO</a:t>
            </a:r>
          </a:p>
          <a:p>
            <a:r>
              <a:rPr lang="en-US" sz="1200" b="0" i="0" u="none" strike="noStrike" kern="1200" baseline="0" dirty="0">
                <a:solidFill>
                  <a:schemeClr val="tx1"/>
                </a:solidFill>
                <a:latin typeface="Arial" charset="0"/>
                <a:ea typeface="+mn-ea"/>
                <a:cs typeface="+mn-cs"/>
              </a:rPr>
              <a:t>versus STOP trials (collapsing across social context).</a:t>
            </a:r>
          </a:p>
          <a:p>
            <a:r>
              <a:rPr lang="en-US" sz="1200" b="0" i="0" u="none" strike="noStrike" kern="1200" baseline="0" dirty="0">
                <a:solidFill>
                  <a:schemeClr val="tx1"/>
                </a:solidFill>
                <a:latin typeface="Arial" charset="0"/>
                <a:ea typeface="+mn-ea"/>
                <a:cs typeface="+mn-cs"/>
              </a:rPr>
              <a:t>Among adolescent subjects, greater activity in both the</a:t>
            </a:r>
          </a:p>
          <a:p>
            <a:r>
              <a:rPr lang="en-US" sz="1200" b="0" i="0" u="none" strike="noStrike" kern="1200" baseline="0" dirty="0">
                <a:solidFill>
                  <a:schemeClr val="tx1"/>
                </a:solidFill>
                <a:latin typeface="Arial" charset="0"/>
                <a:ea typeface="+mn-ea"/>
                <a:cs typeface="+mn-cs"/>
              </a:rPr>
              <a:t>VS (Figure 4a) and OFC was associated with risky</a:t>
            </a:r>
          </a:p>
          <a:p>
            <a:r>
              <a:rPr lang="en-US" sz="1200" b="0" i="0" u="none" strike="noStrike" kern="1200" baseline="0" dirty="0">
                <a:solidFill>
                  <a:schemeClr val="tx1"/>
                </a:solidFill>
                <a:latin typeface="Arial" charset="0"/>
                <a:ea typeface="+mn-ea"/>
                <a:cs typeface="+mn-cs"/>
              </a:rPr>
              <a:t>decision-making, as indicated by significantly increased</a:t>
            </a:r>
          </a:p>
          <a:p>
            <a:r>
              <a:rPr lang="en-US" sz="1200" b="0" i="0" u="none" strike="noStrike" kern="1200" baseline="0" dirty="0">
                <a:solidFill>
                  <a:schemeClr val="tx1"/>
                </a:solidFill>
                <a:latin typeface="Arial" charset="0"/>
                <a:ea typeface="+mn-ea"/>
                <a:cs typeface="+mn-cs"/>
              </a:rPr>
              <a:t>activity in these regions for GO relative to STOP trials.</a:t>
            </a:r>
          </a:p>
          <a:p>
            <a:r>
              <a:rPr lang="en-US" sz="1200" b="0" i="0" u="none" strike="noStrike" kern="1200" baseline="0" dirty="0">
                <a:solidFill>
                  <a:schemeClr val="tx1"/>
                </a:solidFill>
                <a:latin typeface="Arial" charset="0"/>
                <a:ea typeface="+mn-ea"/>
                <a:cs typeface="+mn-cs"/>
              </a:rPr>
              <a:t>No decision-dependent differences were found in these</a:t>
            </a:r>
          </a:p>
          <a:p>
            <a:r>
              <a:rPr lang="en-US" sz="1200" b="0" i="0" u="none" strike="noStrike" kern="1200" baseline="0" dirty="0">
                <a:solidFill>
                  <a:schemeClr val="tx1"/>
                </a:solidFill>
                <a:latin typeface="Arial" charset="0"/>
                <a:ea typeface="+mn-ea"/>
                <a:cs typeface="+mn-cs"/>
              </a:rPr>
              <a:t>regions for older age groups, and activity in the LPFC</a:t>
            </a:r>
          </a:p>
          <a:p>
            <a:r>
              <a:rPr lang="en-US" sz="1200" b="0" i="0" u="none" strike="noStrike" kern="1200" baseline="0" dirty="0">
                <a:solidFill>
                  <a:schemeClr val="tx1"/>
                </a:solidFill>
                <a:latin typeface="Arial" charset="0"/>
                <a:ea typeface="+mn-ea"/>
                <a:cs typeface="+mn-cs"/>
              </a:rPr>
              <a:t>was statistically equivalent for GO and STOP trials</a:t>
            </a:r>
          </a:p>
          <a:p>
            <a:r>
              <a:rPr lang="en-US" sz="1200" b="0" i="0" u="none" strike="noStrike" kern="1200" baseline="0" dirty="0">
                <a:solidFill>
                  <a:schemeClr val="tx1"/>
                </a:solidFill>
                <a:latin typeface="Arial" charset="0"/>
                <a:ea typeface="+mn-ea"/>
                <a:cs typeface="+mn-cs"/>
              </a:rPr>
              <a:t>regardless of age (additional detailing of activation in the</a:t>
            </a:r>
          </a:p>
          <a:p>
            <a:r>
              <a:rPr lang="en-US" sz="1200" b="0" i="0" u="none" strike="noStrike" kern="1200" baseline="0" dirty="0">
                <a:solidFill>
                  <a:schemeClr val="tx1"/>
                </a:solidFill>
                <a:latin typeface="Arial" charset="0"/>
                <a:ea typeface="+mn-ea"/>
                <a:cs typeface="+mn-cs"/>
              </a:rPr>
              <a:t>VS, OFC, and LPFC clusters is provided with the online</a:t>
            </a:r>
          </a:p>
          <a:p>
            <a:r>
              <a:rPr lang="en-US" sz="1200" b="0" i="0" u="none" strike="noStrike" kern="1200" baseline="0" dirty="0">
                <a:solidFill>
                  <a:schemeClr val="tx1"/>
                </a:solidFill>
                <a:latin typeface="Arial" charset="0"/>
                <a:ea typeface="+mn-ea"/>
                <a:cs typeface="+mn-cs"/>
              </a:rPr>
              <a:t>Supporting Information).</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109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-What is the unique message of the article</a:t>
            </a:r>
          </a:p>
          <a:p>
            <a:r>
              <a:rPr lang="en-US" sz="1200" kern="1200" dirty="0">
                <a:solidFill>
                  <a:schemeClr val="tx1"/>
                </a:solidFill>
                <a:effectLst/>
                <a:latin typeface="Arial" charset="0"/>
                <a:ea typeface="+mn-ea"/>
                <a:cs typeface="+mn-cs"/>
              </a:rPr>
              <a:t>-presentations should cover the article’s unique contribution, integrative themes across the readings (particularly for that day), the pros and cons of different research methods for addressing the topic, and ideas regarding potential future directions/applications of the findings</a:t>
            </a:r>
          </a:p>
          <a:p>
            <a:r>
              <a:rPr lang="en-US" sz="1200" kern="1200" dirty="0">
                <a:solidFill>
                  <a:schemeClr val="tx1"/>
                </a:solidFill>
                <a:effectLst/>
                <a:latin typeface="Arial" charset="0"/>
                <a:ea typeface="+mn-ea"/>
                <a:cs typeface="+mn-cs"/>
              </a:rPr>
              <a:t>-Stronger presentations often focus on key strengths and results.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174616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t>Asynchronous maturation </a:t>
            </a:r>
            <a:endParaRPr lang="en-US" dirty="0"/>
          </a:p>
          <a:p>
            <a:r>
              <a:rPr lang="en-US" dirty="0"/>
              <a:t>U</a:t>
            </a:r>
            <a:r>
              <a:rPr lang="en-US" baseline="0" dirty="0"/>
              <a:t> shaped </a:t>
            </a:r>
            <a:r>
              <a:rPr lang="en-US" baseline="0" dirty="0" err="1"/>
              <a:t>vs</a:t>
            </a:r>
            <a:r>
              <a:rPr lang="en-US" baseline="0" dirty="0"/>
              <a:t> linear </a:t>
            </a:r>
          </a:p>
          <a:p>
            <a:r>
              <a:rPr lang="en-US" baseline="0" dirty="0"/>
              <a:t>-individual differences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368592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47</a:t>
            </a:fld>
            <a:endParaRPr lang="en-US"/>
          </a:p>
        </p:txBody>
      </p:sp>
    </p:spTree>
    <p:extLst>
      <p:ext uri="{BB962C8B-B14F-4D97-AF65-F5344CB8AC3E}">
        <p14:creationId xmlns:p14="http://schemas.microsoft.com/office/powerpoint/2010/main" val="105132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Ecological validity it a strength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Goal is to complete as fast as possible</a:t>
            </a:r>
            <a:endParaRPr lang="en-US" dirty="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49</a:t>
            </a:fld>
            <a:endParaRPr lang="en-US"/>
          </a:p>
        </p:txBody>
      </p:sp>
    </p:spTree>
    <p:extLst>
      <p:ext uri="{BB962C8B-B14F-4D97-AF65-F5344CB8AC3E}">
        <p14:creationId xmlns:p14="http://schemas.microsoft.com/office/powerpoint/2010/main" val="428609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Correlation were sig</a:t>
            </a:r>
            <a:r>
              <a:rPr lang="en-US" baseline="0" dirty="0"/>
              <a:t> different</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50</a:t>
            </a:fld>
            <a:endParaRPr lang="en-US"/>
          </a:p>
        </p:txBody>
      </p:sp>
    </p:spTree>
    <p:extLst>
      <p:ext uri="{BB962C8B-B14F-4D97-AF65-F5344CB8AC3E}">
        <p14:creationId xmlns:p14="http://schemas.microsoft.com/office/powerpoint/2010/main" val="183160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www.rch.org.au</a:t>
            </a:r>
            <a:r>
              <a:rPr lang="en-US" dirty="0"/>
              <a:t>/</a:t>
            </a:r>
            <a:r>
              <a:rPr lang="en-US" dirty="0" err="1"/>
              <a:t>studentorientation</a:t>
            </a:r>
            <a:r>
              <a:rPr lang="en-US" dirty="0"/>
              <a:t>/</a:t>
            </a:r>
            <a:r>
              <a:rPr lang="en-US" dirty="0" err="1"/>
              <a:t>Differences_between_children_and_adults</a:t>
            </a:r>
            <a:r>
              <a:rPr lang="en-US" dirty="0"/>
              <a:t>/</a:t>
            </a:r>
          </a:p>
        </p:txBody>
      </p:sp>
      <p:sp>
        <p:nvSpPr>
          <p:cNvPr id="4" name="Slide Number Placeholder 3"/>
          <p:cNvSpPr>
            <a:spLocks noGrp="1"/>
          </p:cNvSpPr>
          <p:nvPr>
            <p:ph type="sldNum" sz="quarter" idx="5"/>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260980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accent2">
                    <a:lumMod val="50000"/>
                  </a:schemeClr>
                </a:solidFill>
              </a:rPr>
              <a:t> neutral state FEAR: </a:t>
            </a:r>
            <a:r>
              <a:rPr lang="en-US" sz="1200" b="1" dirty="0">
                <a:solidFill>
                  <a:schemeClr val="accent2">
                    <a:lumMod val="50000"/>
                  </a:schemeClr>
                </a:solidFill>
              </a:rPr>
              <a:t>(A &gt; YA and T) </a:t>
            </a:r>
            <a:r>
              <a:rPr lang="en-US" sz="1200" dirty="0">
                <a:solidFill>
                  <a:schemeClr val="accent2">
                    <a:lumMod val="50000"/>
                  </a:schemeClr>
                </a:solidFill>
              </a:rPr>
              <a:t>HAPPY: (A and YA</a:t>
            </a:r>
            <a:r>
              <a:rPr lang="en-US" sz="1200" baseline="0" dirty="0">
                <a:solidFill>
                  <a:schemeClr val="accent2">
                    <a:lumMod val="50000"/>
                  </a:schemeClr>
                </a:solidFill>
              </a:rPr>
              <a:t> &gt;</a:t>
            </a:r>
            <a:r>
              <a:rPr lang="en-US" sz="1200" dirty="0">
                <a:solidFill>
                  <a:schemeClr val="accent2">
                    <a:lumMod val="50000"/>
                  </a:schemeClr>
                </a:solidFill>
              </a:rPr>
              <a:t> T) </a:t>
            </a:r>
            <a:r>
              <a:rPr lang="en-US" sz="1200" b="0" u="sng" dirty="0">
                <a:solidFill>
                  <a:schemeClr val="accent2">
                    <a:lumMod val="50000"/>
                  </a:schemeClr>
                </a:solidFill>
              </a:rPr>
              <a:t>CALM: (A &gt; 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accent2">
                    <a:lumMod val="50000"/>
                  </a:schemeClr>
                </a:solidFill>
              </a:rPr>
              <a:t> threat state</a:t>
            </a:r>
            <a:r>
              <a:rPr lang="en-US" sz="1200" b="0" baseline="0" dirty="0">
                <a:solidFill>
                  <a:schemeClr val="accent2">
                    <a:lumMod val="50000"/>
                  </a:schemeClr>
                </a:solidFill>
              </a:rPr>
              <a:t> CALM</a:t>
            </a:r>
            <a:r>
              <a:rPr lang="en-US" sz="1200" b="1" baseline="0" dirty="0">
                <a:solidFill>
                  <a:schemeClr val="accent2">
                    <a:lumMod val="50000"/>
                  </a:schemeClr>
                </a:solidFill>
              </a:rPr>
              <a:t>: (A &gt; YA &gt; 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accent2">
                    <a:lumMod val="50000"/>
                  </a:schemeClr>
                </a:solidFill>
              </a:rPr>
              <a:t> excitement state: </a:t>
            </a:r>
            <a:r>
              <a:rPr lang="en-US" sz="1200" b="0" u="sng" dirty="0">
                <a:solidFill>
                  <a:schemeClr val="accent2">
                    <a:lumMod val="50000"/>
                  </a:schemeClr>
                </a:solidFill>
              </a:rPr>
              <a:t>CALM: (A &gt; 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baseline="0" dirty="0">
                <a:solidFill>
                  <a:schemeClr val="accent2">
                    <a:lumMod val="50000"/>
                  </a:schemeClr>
                </a:solidFil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baseline="0" dirty="0">
                <a:solidFill>
                  <a:schemeClr val="accent2">
                    <a:lumMod val="50000"/>
                  </a:schemeClr>
                </a:solidFill>
              </a:rPr>
              <a:t>Fig 1 set – take away </a:t>
            </a:r>
            <a:r>
              <a:rPr lang="en-US" sz="1200" b="0" baseline="0" dirty="0" err="1">
                <a:solidFill>
                  <a:schemeClr val="accent2">
                    <a:lumMod val="50000"/>
                  </a:schemeClr>
                </a:solidFill>
              </a:rPr>
              <a:t>DLpfc</a:t>
            </a:r>
            <a:r>
              <a:rPr lang="en-US" sz="1200" b="0" baseline="0" dirty="0">
                <a:solidFill>
                  <a:schemeClr val="accent2">
                    <a:lumMod val="50000"/>
                  </a:schemeClr>
                </a:solidFill>
              </a:rPr>
              <a:t> significantly diff by age but NOT robustly related to performance; </a:t>
            </a:r>
            <a:r>
              <a:rPr lang="en-US" sz="1200" b="0" baseline="0" dirty="0" err="1">
                <a:solidFill>
                  <a:schemeClr val="accent2">
                    <a:lumMod val="50000"/>
                  </a:schemeClr>
                </a:solidFill>
              </a:rPr>
              <a:t>dACC</a:t>
            </a:r>
            <a:r>
              <a:rPr lang="en-US" sz="1200" b="0" baseline="0" dirty="0">
                <a:solidFill>
                  <a:schemeClr val="accent2">
                    <a:lumMod val="50000"/>
                  </a:schemeClr>
                </a:solidFill>
              </a:rPr>
              <a:t> and </a:t>
            </a:r>
            <a:r>
              <a:rPr lang="en-US" sz="1200" b="0" baseline="0" dirty="0" err="1">
                <a:solidFill>
                  <a:schemeClr val="accent2">
                    <a:lumMod val="50000"/>
                  </a:schemeClr>
                </a:solidFill>
              </a:rPr>
              <a:t>Pariental</a:t>
            </a:r>
            <a:r>
              <a:rPr lang="en-US" sz="1200" b="0" baseline="0" dirty="0">
                <a:solidFill>
                  <a:schemeClr val="accent2">
                    <a:lumMod val="50000"/>
                  </a:schemeClr>
                </a:solidFill>
              </a:rPr>
              <a:t> related to age AND d’ thus important for task performance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a:solidFill>
                <a:schemeClr val="accent2">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baseline="0" dirty="0">
                <a:solidFill>
                  <a:schemeClr val="accent2">
                    <a:lumMod val="50000"/>
                  </a:schemeClr>
                </a:solidFill>
              </a:rPr>
              <a:t>Fig 2 set – take away PFC corrected: greater </a:t>
            </a:r>
            <a:r>
              <a:rPr lang="en-US" sz="1200" b="0" baseline="0" dirty="0" err="1">
                <a:solidFill>
                  <a:schemeClr val="accent2">
                    <a:lumMod val="50000"/>
                  </a:schemeClr>
                </a:solidFill>
              </a:rPr>
              <a:t>vmPFC</a:t>
            </a:r>
            <a:r>
              <a:rPr lang="en-US" sz="1200" b="0" baseline="0" dirty="0">
                <a:solidFill>
                  <a:schemeClr val="accent2">
                    <a:lumMod val="50000"/>
                  </a:schemeClr>
                </a:solidFill>
              </a:rPr>
              <a:t> activation related to poorer behavioral performance </a:t>
            </a:r>
            <a:endParaRPr lang="en-US" sz="1200" b="1" dirty="0">
              <a:solidFill>
                <a:schemeClr val="accent2">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accent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426658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a:t>
            </a:r>
            <a:r>
              <a:rPr lang="en-US" baseline="0" dirty="0"/>
              <a:t> – I found the discussion to be lacking!</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390642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a:t>
            </a:r>
            <a:r>
              <a:rPr lang="en-US" baseline="0" dirty="0"/>
              <a:t> 1: biases decision-making based on the valuation and prediction of potential rewards and punishments</a:t>
            </a:r>
          </a:p>
          <a:p>
            <a:r>
              <a:rPr lang="en-US" baseline="0" dirty="0"/>
              <a:t>System 2: supports goal-directed decision making by keeping impulses in check and by providing the mental machinery needed for deliberation regarding alternative choices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Risky decisions are seen as increased engagement of incentive processing and decreased engagement of cognitive control activity due to an immature capacity to down-regulate reward system outputs through control signaling,</a:t>
            </a:r>
            <a:r>
              <a:rPr lang="en-US" baseline="0" dirty="0"/>
              <a:t> which biases adolescents toward risk taking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153383B-57B4-5A42-9218-78C103D157A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091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a:t>
            </a:r>
            <a:r>
              <a:rPr lang="en-US" baseline="0" dirty="0"/>
              <a:t> 1: biases decision-making based on the valuation and prediction of potential rewards and punishments</a:t>
            </a:r>
          </a:p>
          <a:p>
            <a:r>
              <a:rPr lang="en-US" baseline="0" dirty="0"/>
              <a:t>System 2: supports goal-directed decision making by keeping impulses in check and by providing the mental machinery needed for deliberation regarding alternative choices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Risky decisions are seen as increased engagement of incentive processing and decreased engagement of cognitive control activity due to an immature capacity to down-regulate reward system outputs through control signaling,</a:t>
            </a:r>
            <a:r>
              <a:rPr lang="en-US" baseline="0" dirty="0"/>
              <a:t> which biases adolescents toward risk taking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153383B-57B4-5A42-9218-78C103D157A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817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While in the scanner…</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The Stoplight task (Figure 1) is a simple driving task in which subjects control the progression of a vehicle along a straight track, from a driver’s point of view.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Subjects completed four rounds of the task; two in the first social condition and two in the second social condition.</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Each round used a track with 20 intersections (treated as separate trials), which took under 6 minutes to traverse (dependent on subjects’ choices and providence).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At each intersection subjects rendered a decision (by button press) about whether or not to brake as the vehicle approached a changing traffic signal (which cycled from green to yellow to red).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As the vehicle approached the intersection, the traffic signal turned yellow, and the subject decided whether to chance a possible crash in the intersection (GO decision), or to brake and wait for the light to return to green (STOP</a:t>
            </a:r>
          </a:p>
          <a:p>
            <a:endParaRPr lang="en-US" sz="1200" b="0" i="0" u="none" strike="noStrike" kern="1200" baseline="0" dirty="0">
              <a:solidFill>
                <a:schemeClr val="tx1"/>
              </a:solidFill>
              <a:latin typeface="Arial" charset="0"/>
              <a:ea typeface="+mn-ea"/>
              <a:cs typeface="+mn-cs"/>
            </a:endParaRPr>
          </a:p>
          <a:p>
            <a:r>
              <a:rPr lang="en-US" dirty="0"/>
              <a:t>Both the timing of the traffic signals and the probability of a crash</a:t>
            </a:r>
            <a:r>
              <a:rPr lang="en-US" baseline="0" dirty="0"/>
              <a:t> in the associated intersections were varied so as to be unpredictable by the participant</a:t>
            </a:r>
          </a:p>
          <a:p>
            <a:r>
              <a:rPr lang="en-US" baseline="0" dirty="0"/>
              <a:t>Risk taking was encouraged by offering monetary incentives for completing the course in a timely fashion</a:t>
            </a:r>
          </a:p>
          <a:p>
            <a:r>
              <a:rPr lang="en-US" baseline="0" dirty="0"/>
              <a:t>Barratt: individual differences in impulsivity</a:t>
            </a:r>
          </a:p>
          <a:p>
            <a:r>
              <a:rPr lang="en-US" baseline="0" dirty="0"/>
              <a:t>Zuckerman: sensation seeking</a:t>
            </a:r>
          </a:p>
          <a:p>
            <a:r>
              <a:rPr lang="en-US" baseline="0" dirty="0"/>
              <a:t>RPI: resistance to peer influence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829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153383B-57B4-5A42-9218-78C103D157A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2563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Adolescents and adults</a:t>
            </a:r>
            <a:r>
              <a:rPr lang="en-US" baseline="0" dirty="0"/>
              <a:t> behaved comparably alone, but adolescent performance was sensitive to social context – did not reach statistical significance (they attribute to sample size)</a:t>
            </a:r>
          </a:p>
          <a:p>
            <a:r>
              <a:rPr lang="en-US" baseline="0" dirty="0"/>
              <a:t>Behavior was significantly predicted by sensation seeking, but not impulsivity</a:t>
            </a:r>
          </a:p>
          <a:p>
            <a:r>
              <a:rPr lang="en-US" baseline="0" dirty="0"/>
              <a:t>- Driven more by incentive processing system? </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153383B-57B4-5A42-9218-78C103D157A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163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9993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3364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95658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1558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33918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07001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67054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228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2705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95412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33460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475220" cy="3035808"/>
          </a:xfrm>
          <a:prstGeom prst="rect">
            <a:avLst/>
          </a:prstGeom>
        </p:spPr>
        <p:txBody>
          <a:bodyPr anchor="ctr">
            <a:noAutofit/>
          </a:bodyPr>
          <a:lstStyle>
            <a:lvl1pPr algn="l">
              <a:lnSpc>
                <a:spcPct val="80000"/>
              </a:lnSpc>
              <a:defRPr sz="54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186595-94CD-5746-9060-3D2A79A7115D}" type="datetime1">
              <a:rPr lang="en-US" smtClean="0"/>
              <a:t>11/5/2023</a:t>
            </a:fld>
            <a:endParaRPr lang="en-US"/>
          </a:p>
        </p:txBody>
      </p:sp>
      <p:sp>
        <p:nvSpPr>
          <p:cNvPr id="5" name="Footer Placeholder 4"/>
          <p:cNvSpPr>
            <a:spLocks noGrp="1"/>
          </p:cNvSpPr>
          <p:nvPr>
            <p:ph type="ftr" sz="quarter" idx="11"/>
          </p:nvPr>
        </p:nvSpPr>
        <p:spPr>
          <a:xfrm>
            <a:off x="3761613" y="6258875"/>
            <a:ext cx="4745736" cy="365125"/>
          </a:xfrm>
          <a:prstGeom prst="rect">
            <a:avLst/>
          </a:prstGeom>
        </p:spPr>
        <p:txBody>
          <a:bodyPr/>
          <a:lstStyle/>
          <a:p>
            <a:r>
              <a:rPr lang="en-US"/>
              <a:t>Zhang</a:t>
            </a:r>
          </a:p>
        </p:txBody>
      </p:sp>
      <p:sp>
        <p:nvSpPr>
          <p:cNvPr id="6" name="Slide Number Placeholder 5"/>
          <p:cNvSpPr>
            <a:spLocks noGrp="1"/>
          </p:cNvSpPr>
          <p:nvPr>
            <p:ph type="sldNum" sz="quarter" idx="12"/>
          </p:nvPr>
        </p:nvSpPr>
        <p:spPr>
          <a:xfrm>
            <a:off x="7194550" y="4289334"/>
            <a:ext cx="895401" cy="640080"/>
          </a:xfrm>
        </p:spPr>
        <p:txBody>
          <a:bodyPr/>
          <a:lstStyle>
            <a:lvl1pPr>
              <a:defRPr sz="2100" b="0"/>
            </a:lvl1pPr>
          </a:lstStyle>
          <a:p>
            <a:fld id="{425766FB-D174-FB4B-8175-5DBA5B0B61C4}" type="slidenum">
              <a:rPr lang="en-US" smtClean="0"/>
              <a:t>‹#›</a:t>
            </a:fld>
            <a:endParaRPr lang="en-US"/>
          </a:p>
        </p:txBody>
      </p:sp>
    </p:spTree>
    <p:extLst>
      <p:ext uri="{BB962C8B-B14F-4D97-AF65-F5344CB8AC3E}">
        <p14:creationId xmlns:p14="http://schemas.microsoft.com/office/powerpoint/2010/main" val="3461415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2386" y="484632"/>
            <a:ext cx="75438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76B9-E093-D349-9D5C-6314C17EAB71}" type="datetime1">
              <a:rPr lang="en-US" smtClean="0"/>
              <a:t>11/5/2023</a:t>
            </a:fld>
            <a:endParaRPr lang="en-US"/>
          </a:p>
        </p:txBody>
      </p:sp>
      <p:sp>
        <p:nvSpPr>
          <p:cNvPr id="5" name="Footer Placeholder 4"/>
          <p:cNvSpPr>
            <a:spLocks noGrp="1"/>
          </p:cNvSpPr>
          <p:nvPr>
            <p:ph type="ftr" sz="quarter" idx="11"/>
          </p:nvPr>
        </p:nvSpPr>
        <p:spPr>
          <a:xfrm>
            <a:off x="3600450" y="6272785"/>
            <a:ext cx="4745736" cy="365125"/>
          </a:xfrm>
          <a:prstGeom prst="rect">
            <a:avLst/>
          </a:prstGeom>
        </p:spPr>
        <p:txBody>
          <a:bodyPr/>
          <a:lstStyle/>
          <a:p>
            <a:r>
              <a:rPr lang="en-US"/>
              <a:t>Zhang</a:t>
            </a:r>
          </a:p>
        </p:txBody>
      </p:sp>
      <p:sp>
        <p:nvSpPr>
          <p:cNvPr id="6" name="Slide Number Placeholder 5"/>
          <p:cNvSpPr>
            <a:spLocks noGrp="1"/>
          </p:cNvSpPr>
          <p:nvPr>
            <p:ph type="sldNum" sz="quarter" idx="12"/>
          </p:nvPr>
        </p:nvSpPr>
        <p:spPr/>
        <p:txBody>
          <a:bodyPr/>
          <a:lstStyle/>
          <a:p>
            <a:fld id="{425766FB-D174-FB4B-8175-5DBA5B0B61C4}" type="slidenum">
              <a:rPr lang="en-US" smtClean="0"/>
              <a:t>‹#›</a:t>
            </a:fld>
            <a:endParaRPr lang="en-US"/>
          </a:p>
        </p:txBody>
      </p:sp>
    </p:spTree>
    <p:extLst>
      <p:ext uri="{BB962C8B-B14F-4D97-AF65-F5344CB8AC3E}">
        <p14:creationId xmlns:p14="http://schemas.microsoft.com/office/powerpoint/2010/main" val="1262682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a:prstGeom prst="rect">
            <a:avLst/>
          </a:prstGeom>
        </p:spPr>
        <p:txBody>
          <a:bodyPr anchor="ctr">
            <a:normAutofit/>
          </a:bodyPr>
          <a:lstStyle>
            <a:lvl1pPr>
              <a:lnSpc>
                <a:spcPct val="80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274A4485-A90D-1740-8273-69AAF691CA3F}" type="datetime1">
              <a:rPr lang="en-US" smtClean="0"/>
              <a:t>11/5/2023</a:t>
            </a:fld>
            <a:endParaRPr lang="en-US"/>
          </a:p>
        </p:txBody>
      </p:sp>
      <p:sp>
        <p:nvSpPr>
          <p:cNvPr id="5" name="Footer Placeholder 4"/>
          <p:cNvSpPr>
            <a:spLocks noGrp="1"/>
          </p:cNvSpPr>
          <p:nvPr>
            <p:ph type="ftr" sz="quarter" idx="11"/>
          </p:nvPr>
        </p:nvSpPr>
        <p:spPr>
          <a:xfrm>
            <a:off x="1637031" y="6272785"/>
            <a:ext cx="4745736" cy="365125"/>
          </a:xfrm>
          <a:prstGeom prst="rect">
            <a:avLst/>
          </a:prstGeom>
        </p:spPr>
        <p:txBody>
          <a:bodyPr/>
          <a:lstStyle/>
          <a:p>
            <a:r>
              <a:rPr lang="en-US"/>
              <a:t>Zhang</a:t>
            </a: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425766FB-D174-FB4B-8175-5DBA5B0B61C4}" type="slidenum">
              <a:rPr lang="en-US" smtClean="0"/>
              <a:t>‹#›</a:t>
            </a:fld>
            <a:endParaRPr lang="en-US"/>
          </a:p>
        </p:txBody>
      </p:sp>
    </p:spTree>
    <p:extLst>
      <p:ext uri="{BB962C8B-B14F-4D97-AF65-F5344CB8AC3E}">
        <p14:creationId xmlns:p14="http://schemas.microsoft.com/office/powerpoint/2010/main" val="854469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2386" y="484632"/>
            <a:ext cx="75438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9C14C-F725-1E4E-84B9-9089954D0A6B}" type="datetime1">
              <a:rPr lang="en-US" smtClean="0"/>
              <a:t>11/5/2023</a:t>
            </a:fld>
            <a:endParaRPr lang="en-US" dirty="0"/>
          </a:p>
        </p:txBody>
      </p:sp>
      <p:sp>
        <p:nvSpPr>
          <p:cNvPr id="6" name="Footer Placeholder 5"/>
          <p:cNvSpPr>
            <a:spLocks noGrp="1"/>
          </p:cNvSpPr>
          <p:nvPr>
            <p:ph type="ftr" sz="quarter" idx="11"/>
          </p:nvPr>
        </p:nvSpPr>
        <p:spPr>
          <a:xfrm>
            <a:off x="816102" y="6272785"/>
            <a:ext cx="4745736" cy="365125"/>
          </a:xfrm>
          <a:prstGeom prst="rect">
            <a:avLst/>
          </a:prstGeom>
        </p:spPr>
        <p:txBody>
          <a:bodyPr/>
          <a:lstStyle/>
          <a:p>
            <a:r>
              <a:rPr lang="en-US" dirty="0"/>
              <a:t>Zhang</a:t>
            </a:r>
          </a:p>
        </p:txBody>
      </p:sp>
      <p:sp>
        <p:nvSpPr>
          <p:cNvPr id="7" name="Slide Number Placeholder 6"/>
          <p:cNvSpPr>
            <a:spLocks noGrp="1"/>
          </p:cNvSpPr>
          <p:nvPr>
            <p:ph type="sldNum" sz="quarter" idx="12"/>
          </p:nvPr>
        </p:nvSpPr>
        <p:spPr/>
        <p:txBody>
          <a:bodyPr/>
          <a:lstStyle/>
          <a:p>
            <a:fld id="{425766FB-D174-FB4B-8175-5DBA5B0B61C4}" type="slidenum">
              <a:rPr lang="en-US" smtClean="0"/>
              <a:t>‹#›</a:t>
            </a:fld>
            <a:endParaRPr lang="en-US" dirty="0"/>
          </a:p>
        </p:txBody>
      </p:sp>
    </p:spTree>
    <p:extLst>
      <p:ext uri="{BB962C8B-B14F-4D97-AF65-F5344CB8AC3E}">
        <p14:creationId xmlns:p14="http://schemas.microsoft.com/office/powerpoint/2010/main" val="1788573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5001A-2FFF-CE47-9A1A-B36FE5AA1F85}" type="datetime1">
              <a:rPr lang="en-US" smtClean="0"/>
              <a:t>11/5/2023</a:t>
            </a:fld>
            <a:endParaRPr lang="en-US"/>
          </a:p>
        </p:txBody>
      </p:sp>
      <p:sp>
        <p:nvSpPr>
          <p:cNvPr id="8" name="Footer Placeholder 7"/>
          <p:cNvSpPr>
            <a:spLocks noGrp="1"/>
          </p:cNvSpPr>
          <p:nvPr>
            <p:ph type="ftr" sz="quarter" idx="11"/>
          </p:nvPr>
        </p:nvSpPr>
        <p:spPr>
          <a:xfrm>
            <a:off x="816102" y="6272785"/>
            <a:ext cx="4745736" cy="365125"/>
          </a:xfrm>
          <a:prstGeom prst="rect">
            <a:avLst/>
          </a:prstGeom>
        </p:spPr>
        <p:txBody>
          <a:bodyPr/>
          <a:lstStyle/>
          <a:p>
            <a:r>
              <a:rPr lang="en-US"/>
              <a:t>Zhang</a:t>
            </a:r>
          </a:p>
        </p:txBody>
      </p:sp>
      <p:sp>
        <p:nvSpPr>
          <p:cNvPr id="9" name="Slide Number Placeholder 8"/>
          <p:cNvSpPr>
            <a:spLocks noGrp="1"/>
          </p:cNvSpPr>
          <p:nvPr>
            <p:ph type="sldNum" sz="quarter" idx="12"/>
          </p:nvPr>
        </p:nvSpPr>
        <p:spPr/>
        <p:txBody>
          <a:bodyPr/>
          <a:lstStyle/>
          <a:p>
            <a:fld id="{425766FB-D174-FB4B-8175-5DBA5B0B61C4}" type="slidenum">
              <a:rPr lang="en-US" smtClean="0"/>
              <a:t>‹#›</a:t>
            </a:fld>
            <a:endParaRPr lang="en-US"/>
          </a:p>
        </p:txBody>
      </p:sp>
      <p:sp>
        <p:nvSpPr>
          <p:cNvPr id="10" name="Title 9"/>
          <p:cNvSpPr>
            <a:spLocks noGrp="1"/>
          </p:cNvSpPr>
          <p:nvPr>
            <p:ph type="title"/>
          </p:nvPr>
        </p:nvSpPr>
        <p:spPr>
          <a:xfrm>
            <a:off x="802386" y="484632"/>
            <a:ext cx="7543800" cy="1609344"/>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483632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8CD298-08CB-D142-BA4D-9436C36FF1C5}" type="datetime1">
              <a:rPr lang="en-US" smtClean="0"/>
              <a:t>11/5/2023</a:t>
            </a:fld>
            <a:endParaRPr lang="en-US"/>
          </a:p>
        </p:txBody>
      </p:sp>
      <p:sp>
        <p:nvSpPr>
          <p:cNvPr id="4" name="Footer Placeholder 3"/>
          <p:cNvSpPr>
            <a:spLocks noGrp="1"/>
          </p:cNvSpPr>
          <p:nvPr>
            <p:ph type="ftr" sz="quarter" idx="11"/>
          </p:nvPr>
        </p:nvSpPr>
        <p:spPr>
          <a:xfrm>
            <a:off x="816102" y="6272785"/>
            <a:ext cx="4745736" cy="365125"/>
          </a:xfrm>
          <a:prstGeom prst="rect">
            <a:avLst/>
          </a:prstGeom>
        </p:spPr>
        <p:txBody>
          <a:bodyPr/>
          <a:lstStyle/>
          <a:p>
            <a:r>
              <a:rPr lang="en-US"/>
              <a:t>Zhang</a:t>
            </a:r>
          </a:p>
        </p:txBody>
      </p:sp>
      <p:sp>
        <p:nvSpPr>
          <p:cNvPr id="5" name="Slide Number Placeholder 4"/>
          <p:cNvSpPr>
            <a:spLocks noGrp="1"/>
          </p:cNvSpPr>
          <p:nvPr>
            <p:ph type="sldNum" sz="quarter" idx="12"/>
          </p:nvPr>
        </p:nvSpPr>
        <p:spPr/>
        <p:txBody>
          <a:bodyPr/>
          <a:lstStyle/>
          <a:p>
            <a:fld id="{425766FB-D174-FB4B-8175-5DBA5B0B61C4}" type="slidenum">
              <a:rPr lang="en-US" smtClean="0"/>
              <a:t>‹#›</a:t>
            </a:fld>
            <a:endParaRPr lang="en-US"/>
          </a:p>
        </p:txBody>
      </p:sp>
      <p:sp>
        <p:nvSpPr>
          <p:cNvPr id="6" name="Title 5"/>
          <p:cNvSpPr>
            <a:spLocks noGrp="1"/>
          </p:cNvSpPr>
          <p:nvPr>
            <p:ph type="title"/>
          </p:nvPr>
        </p:nvSpPr>
        <p:spPr>
          <a:xfrm>
            <a:off x="802386" y="484632"/>
            <a:ext cx="7543800" cy="160934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6107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27548-3ED2-8B48-932B-5FD09BF57970}" type="datetime1">
              <a:rPr lang="en-US" smtClean="0"/>
              <a:t>11/5/2023</a:t>
            </a:fld>
            <a:endParaRPr lang="en-US"/>
          </a:p>
        </p:txBody>
      </p:sp>
      <p:sp>
        <p:nvSpPr>
          <p:cNvPr id="3" name="Footer Placeholder 2"/>
          <p:cNvSpPr>
            <a:spLocks noGrp="1"/>
          </p:cNvSpPr>
          <p:nvPr>
            <p:ph type="ftr" sz="quarter" idx="11"/>
          </p:nvPr>
        </p:nvSpPr>
        <p:spPr>
          <a:xfrm>
            <a:off x="816102" y="6272785"/>
            <a:ext cx="4745736" cy="365125"/>
          </a:xfrm>
          <a:prstGeom prst="rect">
            <a:avLst/>
          </a:prstGeom>
        </p:spPr>
        <p:txBody>
          <a:bodyPr/>
          <a:lstStyle/>
          <a:p>
            <a:r>
              <a:rPr lang="en-US"/>
              <a:t>Zhang</a:t>
            </a:r>
          </a:p>
        </p:txBody>
      </p:sp>
      <p:sp>
        <p:nvSpPr>
          <p:cNvPr id="4" name="Slide Number Placeholder 3"/>
          <p:cNvSpPr>
            <a:spLocks noGrp="1"/>
          </p:cNvSpPr>
          <p:nvPr>
            <p:ph type="sldNum" sz="quarter" idx="12"/>
          </p:nvPr>
        </p:nvSpPr>
        <p:spPr/>
        <p:txBody>
          <a:bodyPr/>
          <a:lstStyle/>
          <a:p>
            <a:fld id="{425766FB-D174-FB4B-8175-5DBA5B0B61C4}" type="slidenum">
              <a:rPr lang="en-US" smtClean="0"/>
              <a:t>‹#›</a:t>
            </a:fld>
            <a:endParaRPr lang="en-US"/>
          </a:p>
        </p:txBody>
      </p:sp>
    </p:spTree>
    <p:extLst>
      <p:ext uri="{BB962C8B-B14F-4D97-AF65-F5344CB8AC3E}">
        <p14:creationId xmlns:p14="http://schemas.microsoft.com/office/powerpoint/2010/main" val="44189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a:prstGeom prst="rect">
            <a:avLst/>
          </a:prstGeo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4EB180-19F6-C848-B776-CF3C562F0C73}" type="datetime1">
              <a:rPr lang="en-US" smtClean="0"/>
              <a:t>11/5/2023</a:t>
            </a:fld>
            <a:endParaRPr lang="en-US"/>
          </a:p>
        </p:txBody>
      </p:sp>
      <p:sp>
        <p:nvSpPr>
          <p:cNvPr id="6" name="Footer Placeholder 5"/>
          <p:cNvSpPr>
            <a:spLocks noGrp="1"/>
          </p:cNvSpPr>
          <p:nvPr>
            <p:ph type="ftr" sz="quarter" idx="11"/>
          </p:nvPr>
        </p:nvSpPr>
        <p:spPr>
          <a:xfrm>
            <a:off x="816102" y="6272785"/>
            <a:ext cx="4745736" cy="365125"/>
          </a:xfrm>
          <a:prstGeom prst="rect">
            <a:avLst/>
          </a:prstGeom>
        </p:spPr>
        <p:txBody>
          <a:bodyPr/>
          <a:lstStyle/>
          <a:p>
            <a:r>
              <a:rPr lang="en-US"/>
              <a:t>Zhang</a:t>
            </a: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25766FB-D174-FB4B-8175-5DBA5B0B61C4}" type="slidenum">
              <a:rPr lang="en-US" smtClean="0"/>
              <a:t>‹#›</a:t>
            </a:fld>
            <a:endParaRPr lang="en-US"/>
          </a:p>
        </p:txBody>
      </p:sp>
    </p:spTree>
    <p:extLst>
      <p:ext uri="{BB962C8B-B14F-4D97-AF65-F5344CB8AC3E}">
        <p14:creationId xmlns:p14="http://schemas.microsoft.com/office/powerpoint/2010/main" val="239587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a:prstGeom prst="rect">
            <a:avLst/>
          </a:prstGeo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9FCDBE3-E7FA-D940-9EF0-3792BEF10844}" type="datetime1">
              <a:rPr lang="en-US" smtClean="0"/>
              <a:t>11/5/2023</a:t>
            </a:fld>
            <a:endParaRPr lang="en-US"/>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25766FB-D174-FB4B-8175-5DBA5B0B61C4}" type="slidenum">
              <a:rPr lang="en-US" smtClean="0"/>
              <a:t>‹#›</a:t>
            </a:fld>
            <a:endParaRPr lang="en-US"/>
          </a:p>
        </p:txBody>
      </p:sp>
    </p:spTree>
    <p:extLst>
      <p:ext uri="{BB962C8B-B14F-4D97-AF65-F5344CB8AC3E}">
        <p14:creationId xmlns:p14="http://schemas.microsoft.com/office/powerpoint/2010/main" val="2859160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2386" y="484632"/>
            <a:ext cx="7543800" cy="160934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2B079-36CB-F049-A546-45A491B63C96}" type="datetime1">
              <a:rPr lang="en-US" smtClean="0"/>
              <a:t>11/5/2023</a:t>
            </a:fld>
            <a:endParaRPr lang="en-US"/>
          </a:p>
        </p:txBody>
      </p:sp>
      <p:sp>
        <p:nvSpPr>
          <p:cNvPr id="5" name="Footer Placeholder 4"/>
          <p:cNvSpPr>
            <a:spLocks noGrp="1"/>
          </p:cNvSpPr>
          <p:nvPr>
            <p:ph type="ftr" sz="quarter" idx="11"/>
          </p:nvPr>
        </p:nvSpPr>
        <p:spPr>
          <a:xfrm>
            <a:off x="816102" y="6272785"/>
            <a:ext cx="4745736" cy="365125"/>
          </a:xfrm>
          <a:prstGeom prst="rect">
            <a:avLst/>
          </a:prstGeom>
        </p:spPr>
        <p:txBody>
          <a:bodyPr/>
          <a:lstStyle/>
          <a:p>
            <a:r>
              <a:rPr lang="en-US"/>
              <a:t>Zhang</a:t>
            </a:r>
          </a:p>
        </p:txBody>
      </p:sp>
      <p:sp>
        <p:nvSpPr>
          <p:cNvPr id="6" name="Slide Number Placeholder 5"/>
          <p:cNvSpPr>
            <a:spLocks noGrp="1"/>
          </p:cNvSpPr>
          <p:nvPr>
            <p:ph type="sldNum" sz="quarter" idx="12"/>
          </p:nvPr>
        </p:nvSpPr>
        <p:spPr/>
        <p:txBody>
          <a:bodyPr/>
          <a:lstStyle/>
          <a:p>
            <a:fld id="{425766FB-D174-FB4B-8175-5DBA5B0B61C4}" type="slidenum">
              <a:rPr lang="en-US" smtClean="0"/>
              <a:t>‹#›</a:t>
            </a:fld>
            <a:endParaRPr lang="en-US"/>
          </a:p>
        </p:txBody>
      </p:sp>
    </p:spTree>
    <p:extLst>
      <p:ext uri="{BB962C8B-B14F-4D97-AF65-F5344CB8AC3E}">
        <p14:creationId xmlns:p14="http://schemas.microsoft.com/office/powerpoint/2010/main" val="2400494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4D068-A982-EA4E-8862-98A5A5CB26D5}" type="datetime1">
              <a:rPr lang="en-US" smtClean="0"/>
              <a:t>11/5/2023</a:t>
            </a:fld>
            <a:endParaRPr lang="en-US"/>
          </a:p>
        </p:txBody>
      </p:sp>
      <p:sp>
        <p:nvSpPr>
          <p:cNvPr id="5" name="Footer Placeholder 4"/>
          <p:cNvSpPr>
            <a:spLocks noGrp="1"/>
          </p:cNvSpPr>
          <p:nvPr>
            <p:ph type="ftr" sz="quarter" idx="11"/>
          </p:nvPr>
        </p:nvSpPr>
        <p:spPr>
          <a:xfrm>
            <a:off x="816102" y="6272785"/>
            <a:ext cx="4745736" cy="365125"/>
          </a:xfrm>
          <a:prstGeom prst="rect">
            <a:avLst/>
          </a:prstGeom>
        </p:spPr>
        <p:txBody>
          <a:bodyPr/>
          <a:lstStyle/>
          <a:p>
            <a:r>
              <a:rPr lang="en-US"/>
              <a:t>Zhang</a:t>
            </a:r>
          </a:p>
        </p:txBody>
      </p:sp>
      <p:sp>
        <p:nvSpPr>
          <p:cNvPr id="6" name="Slide Number Placeholder 5"/>
          <p:cNvSpPr>
            <a:spLocks noGrp="1"/>
          </p:cNvSpPr>
          <p:nvPr>
            <p:ph type="sldNum" sz="quarter" idx="12"/>
          </p:nvPr>
        </p:nvSpPr>
        <p:spPr/>
        <p:txBody>
          <a:bodyPr/>
          <a:lstStyle/>
          <a:p>
            <a:fld id="{425766FB-D174-FB4B-8175-5DBA5B0B61C4}" type="slidenum">
              <a:rPr lang="en-US" smtClean="0"/>
              <a:t>‹#›</a:t>
            </a:fld>
            <a:endParaRPr lang="en-US"/>
          </a:p>
        </p:txBody>
      </p:sp>
    </p:spTree>
    <p:extLst>
      <p:ext uri="{BB962C8B-B14F-4D97-AF65-F5344CB8AC3E}">
        <p14:creationId xmlns:p14="http://schemas.microsoft.com/office/powerpoint/2010/main" val="229085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11/5/2023</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1763442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785" y="6258875"/>
            <a:ext cx="2455164" cy="365125"/>
          </a:xfrm>
          <a:prstGeom prst="rect">
            <a:avLst/>
          </a:prstGeom>
        </p:spPr>
        <p:txBody>
          <a:bodyPr vert="horz" lIns="91440" tIns="45720" rIns="91440" bIns="45720" rtlCol="0" anchor="ctr"/>
          <a:lstStyle>
            <a:lvl1pPr algn="r">
              <a:defRPr sz="825">
                <a:solidFill>
                  <a:schemeClr val="tx2"/>
                </a:solidFill>
              </a:defRPr>
            </a:lvl1pPr>
          </a:lstStyle>
          <a:p>
            <a:fld id="{91B3A40C-9258-554A-9ED5-454159F96BDE}" type="datetime1">
              <a:rPr lang="en-US" smtClean="0"/>
              <a:t>11/5/2023</a:t>
            </a:fld>
            <a:endParaRPr lang="en-US" dirty="0"/>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0">
                <a:solidFill>
                  <a:srgbClr val="FFFFFF"/>
                </a:solidFill>
                <a:latin typeface="+mj-lt"/>
              </a:defRPr>
            </a:lvl1pPr>
          </a:lstStyle>
          <a:p>
            <a:fld id="{425766FB-D174-FB4B-8175-5DBA5B0B61C4}" type="slidenum">
              <a:rPr lang="en-US" smtClean="0"/>
              <a:t>‹#›</a:t>
            </a:fld>
            <a:endParaRPr lang="en-US"/>
          </a:p>
        </p:txBody>
      </p:sp>
      <p:sp>
        <p:nvSpPr>
          <p:cNvPr id="11" name="Title Placeholder 10">
            <a:extLst>
              <a:ext uri="{FF2B5EF4-FFF2-40B4-BE49-F238E27FC236}">
                <a16:creationId xmlns:a16="http://schemas.microsoft.com/office/drawing/2014/main" id="{1013DB98-56CB-0646-9A32-2E5BF26725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12" name="Footer Placeholder 11">
            <a:extLst>
              <a:ext uri="{FF2B5EF4-FFF2-40B4-BE49-F238E27FC236}">
                <a16:creationId xmlns:a16="http://schemas.microsoft.com/office/drawing/2014/main" id="{F869CD84-F11B-2C4D-BFBD-93776F49C747}"/>
              </a:ext>
            </a:extLst>
          </p:cNvPr>
          <p:cNvSpPr>
            <a:spLocks noGrp="1"/>
          </p:cNvSpPr>
          <p:nvPr>
            <p:ph type="ftr" sz="quarter" idx="3"/>
          </p:nvPr>
        </p:nvSpPr>
        <p:spPr>
          <a:xfrm>
            <a:off x="5260086" y="622968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Zhang</a:t>
            </a:r>
            <a:endParaRPr lang="en-US" dirty="0"/>
          </a:p>
        </p:txBody>
      </p:sp>
    </p:spTree>
    <p:extLst>
      <p:ext uri="{BB962C8B-B14F-4D97-AF65-F5344CB8AC3E}">
        <p14:creationId xmlns:p14="http://schemas.microsoft.com/office/powerpoint/2010/main" val="366712321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sldNum="0" hdr="0" ftr="0" dt="0"/>
  <p:txStyles>
    <p:titleStyle>
      <a:lvl1pPr algn="l" defTabSz="685800" rtl="0" eaLnBrk="1" latinLnBrk="0" hangingPunct="1">
        <a:lnSpc>
          <a:spcPct val="90000"/>
        </a:lnSpc>
        <a:spcBef>
          <a:spcPct val="0"/>
        </a:spcBef>
        <a:buNone/>
        <a:defRPr sz="36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1.xml"/><Relationship Id="rId5" Type="http://schemas.openxmlformats.org/officeDocument/2006/relationships/image" Target="../media/image60.jpg"/><Relationship Id="rId4" Type="http://schemas.openxmlformats.org/officeDocument/2006/relationships/image" Target="../media/image5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Social and Emotional Development</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624</a:t>
            </a:r>
          </a:p>
          <a:p>
            <a:pPr algn="ctr">
              <a:lnSpc>
                <a:spcPct val="90000"/>
              </a:lnSpc>
            </a:pPr>
            <a:endParaRPr lang="en-US" sz="2400" dirty="0"/>
          </a:p>
          <a:p>
            <a:pPr algn="ctr">
              <a:lnSpc>
                <a:spcPct val="90000"/>
              </a:lnSpc>
            </a:pPr>
            <a:r>
              <a:rPr lang="en-US" sz="2400" dirty="0"/>
              <a:t>Daniel Messinger,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714500" y="-352425"/>
            <a:ext cx="5715000" cy="7562850"/>
          </a:xfrm>
          <a:prstGeom prst="rect">
            <a:avLst/>
          </a:prstGeom>
        </p:spPr>
      </p:pic>
    </p:spTree>
    <p:extLst>
      <p:ext uri="{BB962C8B-B14F-4D97-AF65-F5344CB8AC3E}">
        <p14:creationId xmlns:p14="http://schemas.microsoft.com/office/powerpoint/2010/main" val="53341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66A0E-E5D5-4E7D-9B93-33945A88C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1714"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5F90B9E6-5D91-4146-881E-1C680D9C7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857250"/>
            <a:ext cx="7704582" cy="36064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F20C457-D11B-8A4B-ACAB-97D7F2EABE12}"/>
              </a:ext>
            </a:extLst>
          </p:cNvPr>
          <p:cNvSpPr>
            <a:spLocks noGrp="1"/>
          </p:cNvSpPr>
          <p:nvPr>
            <p:ph type="ctrTitle"/>
          </p:nvPr>
        </p:nvSpPr>
        <p:spPr>
          <a:xfrm>
            <a:off x="960109" y="1277580"/>
            <a:ext cx="7218935" cy="3021005"/>
          </a:xfrm>
        </p:spPr>
        <p:txBody>
          <a:bodyPr anchor="b">
            <a:normAutofit/>
          </a:bodyPr>
          <a:lstStyle/>
          <a:p>
            <a:r>
              <a:rPr lang="en-US">
                <a:solidFill>
                  <a:srgbClr val="FFFFFF"/>
                </a:solidFill>
              </a:rPr>
              <a:t>Positive Risk Taking in Adolescence</a:t>
            </a:r>
          </a:p>
        </p:txBody>
      </p:sp>
      <p:sp>
        <p:nvSpPr>
          <p:cNvPr id="3" name="Subtitle 2">
            <a:extLst>
              <a:ext uri="{FF2B5EF4-FFF2-40B4-BE49-F238E27FC236}">
                <a16:creationId xmlns:a16="http://schemas.microsoft.com/office/drawing/2014/main" id="{B1AFC4AB-62AA-2E43-8748-28F6A80C55C8}"/>
              </a:ext>
            </a:extLst>
          </p:cNvPr>
          <p:cNvSpPr>
            <a:spLocks noGrp="1"/>
          </p:cNvSpPr>
          <p:nvPr>
            <p:ph type="subTitle" idx="1"/>
          </p:nvPr>
        </p:nvSpPr>
        <p:spPr>
          <a:xfrm>
            <a:off x="723900" y="4637319"/>
            <a:ext cx="7303782" cy="802386"/>
          </a:xfrm>
        </p:spPr>
        <p:txBody>
          <a:bodyPr>
            <a:normAutofit/>
          </a:bodyPr>
          <a:lstStyle/>
          <a:p>
            <a:r>
              <a:rPr lang="en-US" dirty="0" err="1"/>
              <a:t>Duell</a:t>
            </a:r>
            <a:r>
              <a:rPr lang="en-US" dirty="0"/>
              <a:t> &amp; Steinberg, 2019</a:t>
            </a:r>
          </a:p>
        </p:txBody>
      </p:sp>
      <p:sp>
        <p:nvSpPr>
          <p:cNvPr id="12" name="Rectangle 11">
            <a:extLst>
              <a:ext uri="{FF2B5EF4-FFF2-40B4-BE49-F238E27FC236}">
                <a16:creationId xmlns:a16="http://schemas.microsoft.com/office/drawing/2014/main" id="{A24B8EE7-D55B-4678-8F34-54296AEC7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09" y="4463654"/>
            <a:ext cx="770153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61089E72-1DC8-684A-BA49-252C14691B86}"/>
              </a:ext>
            </a:extLst>
          </p:cNvPr>
          <p:cNvSpPr txBox="1"/>
          <p:nvPr/>
        </p:nvSpPr>
        <p:spPr>
          <a:xfrm>
            <a:off x="7791082" y="5303422"/>
            <a:ext cx="675185"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p:txBody>
      </p:sp>
    </p:spTree>
    <p:extLst>
      <p:ext uri="{BB962C8B-B14F-4D97-AF65-F5344CB8AC3E}">
        <p14:creationId xmlns:p14="http://schemas.microsoft.com/office/powerpoint/2010/main" val="309436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3F5C-5AE8-1D4D-AF77-5F7169531F77}"/>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671012B1-3621-B640-ABC4-5E3D84FBCFE7}"/>
              </a:ext>
            </a:extLst>
          </p:cNvPr>
          <p:cNvSpPr>
            <a:spLocks noGrp="1"/>
          </p:cNvSpPr>
          <p:nvPr>
            <p:ph idx="1"/>
          </p:nvPr>
        </p:nvSpPr>
        <p:spPr/>
        <p:txBody>
          <a:bodyPr/>
          <a:lstStyle/>
          <a:p>
            <a:r>
              <a:rPr lang="en-US" sz="2100" dirty="0"/>
              <a:t>Risk:</a:t>
            </a:r>
          </a:p>
          <a:p>
            <a:r>
              <a:rPr lang="en-US" dirty="0"/>
              <a:t>(a) potential for both rewards and costs</a:t>
            </a:r>
          </a:p>
          <a:p>
            <a:r>
              <a:rPr lang="en-US" dirty="0"/>
              <a:t>(b) variability in the likelihood of potential outcomes being realized</a:t>
            </a:r>
          </a:p>
          <a:p>
            <a:r>
              <a:rPr lang="en-US" dirty="0"/>
              <a:t>(c) uncertainty about the outcomes </a:t>
            </a:r>
          </a:p>
          <a:p>
            <a:endParaRPr lang="en-US" dirty="0"/>
          </a:p>
          <a:p>
            <a:endParaRPr lang="en-US" dirty="0"/>
          </a:p>
        </p:txBody>
      </p:sp>
      <p:sp>
        <p:nvSpPr>
          <p:cNvPr id="5" name="Left Arrow 4">
            <a:extLst>
              <a:ext uri="{FF2B5EF4-FFF2-40B4-BE49-F238E27FC236}">
                <a16:creationId xmlns:a16="http://schemas.microsoft.com/office/drawing/2014/main" id="{8A0AB2C2-3045-9C47-A2ED-361AE93CA71D}"/>
              </a:ext>
            </a:extLst>
          </p:cNvPr>
          <p:cNvSpPr/>
          <p:nvPr/>
        </p:nvSpPr>
        <p:spPr>
          <a:xfrm>
            <a:off x="2632629" y="4701340"/>
            <a:ext cx="2032616" cy="2255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ight Arrow 5">
            <a:extLst>
              <a:ext uri="{FF2B5EF4-FFF2-40B4-BE49-F238E27FC236}">
                <a16:creationId xmlns:a16="http://schemas.microsoft.com/office/drawing/2014/main" id="{58BC1D1A-C844-064B-BC74-669E2A554406}"/>
              </a:ext>
            </a:extLst>
          </p:cNvPr>
          <p:cNvSpPr/>
          <p:nvPr/>
        </p:nvSpPr>
        <p:spPr>
          <a:xfrm>
            <a:off x="4778824" y="4692316"/>
            <a:ext cx="2032616" cy="22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A07A9882-DB68-5247-93FC-116AADB3699C}"/>
              </a:ext>
            </a:extLst>
          </p:cNvPr>
          <p:cNvSpPr txBox="1"/>
          <p:nvPr/>
        </p:nvSpPr>
        <p:spPr>
          <a:xfrm>
            <a:off x="1934799" y="3996751"/>
            <a:ext cx="1946829"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Positive risk:</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Socially acceptable and constructive risk </a:t>
            </a:r>
          </a:p>
        </p:txBody>
      </p:sp>
      <p:sp>
        <p:nvSpPr>
          <p:cNvPr id="9" name="TextBox 8">
            <a:extLst>
              <a:ext uri="{FF2B5EF4-FFF2-40B4-BE49-F238E27FC236}">
                <a16:creationId xmlns:a16="http://schemas.microsoft.com/office/drawing/2014/main" id="{9711D0A4-446E-2C45-9A4B-D30EB9F96E7D}"/>
              </a:ext>
            </a:extLst>
          </p:cNvPr>
          <p:cNvSpPr txBox="1"/>
          <p:nvPr/>
        </p:nvSpPr>
        <p:spPr>
          <a:xfrm>
            <a:off x="5262373" y="3996751"/>
            <a:ext cx="2416046"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Negative risk:</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Illegal or dangerous behavior</a:t>
            </a:r>
          </a:p>
        </p:txBody>
      </p:sp>
      <p:sp>
        <p:nvSpPr>
          <p:cNvPr id="13" name="TextBox 12">
            <a:extLst>
              <a:ext uri="{FF2B5EF4-FFF2-40B4-BE49-F238E27FC236}">
                <a16:creationId xmlns:a16="http://schemas.microsoft.com/office/drawing/2014/main" id="{58A26641-C7DF-FE4F-A5A0-C65C99B3D608}"/>
              </a:ext>
            </a:extLst>
          </p:cNvPr>
          <p:cNvSpPr txBox="1"/>
          <p:nvPr/>
        </p:nvSpPr>
        <p:spPr>
          <a:xfrm>
            <a:off x="7632253" y="5394902"/>
            <a:ext cx="675185"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987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3B8A-9C4A-864D-86C1-CEF4AD1CECA1}"/>
              </a:ext>
            </a:extLst>
          </p:cNvPr>
          <p:cNvSpPr>
            <a:spLocks noGrp="1"/>
          </p:cNvSpPr>
          <p:nvPr>
            <p:ph type="title"/>
          </p:nvPr>
        </p:nvSpPr>
        <p:spPr/>
        <p:txBody>
          <a:bodyPr/>
          <a:lstStyle/>
          <a:p>
            <a:r>
              <a:rPr lang="en-US" dirty="0"/>
              <a:t>Positive Risk Taking</a:t>
            </a:r>
          </a:p>
        </p:txBody>
      </p:sp>
      <p:sp>
        <p:nvSpPr>
          <p:cNvPr id="3" name="Content Placeholder 2">
            <a:extLst>
              <a:ext uri="{FF2B5EF4-FFF2-40B4-BE49-F238E27FC236}">
                <a16:creationId xmlns:a16="http://schemas.microsoft.com/office/drawing/2014/main" id="{6620D4C2-4889-2A46-97A6-05BF02CB5C0F}"/>
              </a:ext>
            </a:extLst>
          </p:cNvPr>
          <p:cNvSpPr>
            <a:spLocks noGrp="1"/>
          </p:cNvSpPr>
          <p:nvPr>
            <p:ph idx="1"/>
          </p:nvPr>
        </p:nvSpPr>
        <p:spPr>
          <a:xfrm>
            <a:off x="730918" y="2301040"/>
            <a:ext cx="7615268" cy="3185360"/>
          </a:xfrm>
        </p:spPr>
        <p:txBody>
          <a:bodyPr/>
          <a:lstStyle/>
          <a:p>
            <a:r>
              <a:rPr lang="en-US" dirty="0">
                <a:effectLst/>
                <a:latin typeface="Times" pitchFamily="2" charset="0"/>
              </a:rPr>
              <a:t>1. </a:t>
            </a:r>
            <a:r>
              <a:rPr lang="en-US" dirty="0">
                <a:latin typeface="Times" pitchFamily="2" charset="0"/>
              </a:rPr>
              <a:t>P</a:t>
            </a:r>
            <a:r>
              <a:rPr lang="en-US" dirty="0">
                <a:effectLst/>
                <a:latin typeface="Times" pitchFamily="2" charset="0"/>
              </a:rPr>
              <a:t>ositive risks benefit adolescents’ well-being.</a:t>
            </a:r>
          </a:p>
          <a:p>
            <a:r>
              <a:rPr lang="en-US" dirty="0">
                <a:effectLst/>
                <a:latin typeface="Times" pitchFamily="2" charset="0"/>
              </a:rPr>
              <a:t>2. Positive risks carry potential costs that are mild in</a:t>
            </a:r>
            <a:r>
              <a:rPr lang="en-US" dirty="0">
                <a:latin typeface="Times" pitchFamily="2" charset="0"/>
              </a:rPr>
              <a:t> </a:t>
            </a:r>
            <a:r>
              <a:rPr lang="en-US" dirty="0">
                <a:effectLst/>
                <a:latin typeface="Times" pitchFamily="2" charset="0"/>
              </a:rPr>
              <a:t>severity, at least relative to those associated with negative risks.</a:t>
            </a:r>
          </a:p>
          <a:p>
            <a:r>
              <a:rPr lang="en-US" dirty="0">
                <a:effectLst/>
                <a:latin typeface="Times" pitchFamily="2" charset="0"/>
              </a:rPr>
              <a:t>3. Positive risks are legal and socially acceptable. In</a:t>
            </a:r>
            <a:r>
              <a:rPr lang="en-US" dirty="0">
                <a:latin typeface="Times" pitchFamily="2" charset="0"/>
              </a:rPr>
              <a:t> </a:t>
            </a:r>
            <a:r>
              <a:rPr lang="en-US" dirty="0">
                <a:effectLst/>
                <a:latin typeface="Times" pitchFamily="2" charset="0"/>
              </a:rPr>
              <a:t>the case of positive risk taking, social acceptability refers to </a:t>
            </a:r>
            <a:r>
              <a:rPr lang="en-US" i="1" dirty="0">
                <a:effectLst/>
                <a:latin typeface="Times" pitchFamily="2" charset="0"/>
              </a:rPr>
              <a:t>the</a:t>
            </a:r>
            <a:r>
              <a:rPr lang="en-US" i="1" dirty="0">
                <a:latin typeface="Times" pitchFamily="2" charset="0"/>
              </a:rPr>
              <a:t> </a:t>
            </a:r>
            <a:r>
              <a:rPr lang="en-US" i="1" dirty="0">
                <a:effectLst/>
                <a:latin typeface="Times" pitchFamily="2" charset="0"/>
              </a:rPr>
              <a:t>views of</a:t>
            </a:r>
            <a:r>
              <a:rPr lang="en-US" b="1" i="1" dirty="0">
                <a:effectLst/>
                <a:latin typeface="Times" pitchFamily="2" charset="0"/>
              </a:rPr>
              <a:t> adults </a:t>
            </a:r>
            <a:r>
              <a:rPr lang="en-US" i="1" dirty="0">
                <a:effectLst/>
                <a:latin typeface="Times" pitchFamily="2" charset="0"/>
              </a:rPr>
              <a:t>rather than those of other </a:t>
            </a:r>
            <a:r>
              <a:rPr lang="en-US" b="1" i="1" dirty="0">
                <a:effectLst/>
                <a:latin typeface="Times" pitchFamily="2" charset="0"/>
              </a:rPr>
              <a:t>adolescents</a:t>
            </a:r>
            <a:r>
              <a:rPr lang="en-US" b="1" i="1" dirty="0">
                <a:latin typeface="Times" pitchFamily="2" charset="0"/>
              </a:rPr>
              <a:t> </a:t>
            </a:r>
            <a:r>
              <a:rPr lang="en-US" dirty="0">
                <a:effectLst/>
                <a:latin typeface="Times" pitchFamily="2" charset="0"/>
              </a:rPr>
              <a:t>(although</a:t>
            </a:r>
            <a:r>
              <a:rPr lang="en-US" dirty="0">
                <a:latin typeface="Times" pitchFamily="2" charset="0"/>
              </a:rPr>
              <a:t> </a:t>
            </a:r>
            <a:r>
              <a:rPr lang="en-US" dirty="0">
                <a:effectLst/>
                <a:latin typeface="Times" pitchFamily="2" charset="0"/>
              </a:rPr>
              <a:t>the positive risks youth take are often supported by their peers).</a:t>
            </a:r>
          </a:p>
          <a:p>
            <a:endParaRPr lang="en-US" dirty="0">
              <a:effectLst/>
              <a:latin typeface="Times" pitchFamily="2" charset="0"/>
            </a:endParaRPr>
          </a:p>
          <a:p>
            <a:pPr marL="0" indent="0">
              <a:buNone/>
            </a:pPr>
            <a:r>
              <a:rPr lang="en-US" dirty="0">
                <a:latin typeface="Times" pitchFamily="2" charset="0"/>
              </a:rPr>
              <a:t>Example:</a:t>
            </a:r>
          </a:p>
          <a:p>
            <a:pPr marL="0" indent="0">
              <a:buNone/>
            </a:pPr>
            <a:r>
              <a:rPr lang="en-US" dirty="0">
                <a:effectLst/>
                <a:latin typeface="Times" pitchFamily="2" charset="0"/>
              </a:rPr>
              <a:t>An adolescent initiating a friendship with a new peer group.</a:t>
            </a:r>
          </a:p>
          <a:p>
            <a:endParaRPr lang="en-US" dirty="0"/>
          </a:p>
        </p:txBody>
      </p:sp>
      <p:sp>
        <p:nvSpPr>
          <p:cNvPr id="4" name="Down Arrow 3">
            <a:extLst>
              <a:ext uri="{FF2B5EF4-FFF2-40B4-BE49-F238E27FC236}">
                <a16:creationId xmlns:a16="http://schemas.microsoft.com/office/drawing/2014/main" id="{BBB64FC9-F265-ED45-80FA-3AE70EBFD221}"/>
              </a:ext>
            </a:extLst>
          </p:cNvPr>
          <p:cNvSpPr/>
          <p:nvPr/>
        </p:nvSpPr>
        <p:spPr>
          <a:xfrm>
            <a:off x="5964655" y="3645569"/>
            <a:ext cx="198521" cy="198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D9277FD8-2083-4F47-BC63-9E0D5B17EC5F}"/>
              </a:ext>
            </a:extLst>
          </p:cNvPr>
          <p:cNvSpPr txBox="1"/>
          <p:nvPr/>
        </p:nvSpPr>
        <p:spPr>
          <a:xfrm>
            <a:off x="5811252" y="3893719"/>
            <a:ext cx="307968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9DBFBE">
                    <a:lumMod val="75000"/>
                  </a:srgbClr>
                </a:solidFill>
                <a:effectLst/>
                <a:uLnTx/>
                <a:uFillTx/>
                <a:latin typeface="Arial" panose="020B0604020202020204"/>
                <a:ea typeface="+mn-ea"/>
                <a:cs typeface="+mn-cs"/>
              </a:rPr>
              <a:t>Why? Related to social expectation?  </a:t>
            </a:r>
          </a:p>
        </p:txBody>
      </p:sp>
      <p:sp>
        <p:nvSpPr>
          <p:cNvPr id="7" name="TextBox 6">
            <a:extLst>
              <a:ext uri="{FF2B5EF4-FFF2-40B4-BE49-F238E27FC236}">
                <a16:creationId xmlns:a16="http://schemas.microsoft.com/office/drawing/2014/main" id="{4BAE5DAF-C3FE-6346-AA94-94CC68FD8554}"/>
              </a:ext>
            </a:extLst>
          </p:cNvPr>
          <p:cNvSpPr txBox="1"/>
          <p:nvPr/>
        </p:nvSpPr>
        <p:spPr>
          <a:xfrm>
            <a:off x="7769392" y="5378116"/>
            <a:ext cx="675185"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594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C8F5-C1D5-E64D-AB1D-DC75C124F64D}"/>
              </a:ext>
            </a:extLst>
          </p:cNvPr>
          <p:cNvSpPr>
            <a:spLocks noGrp="1"/>
          </p:cNvSpPr>
          <p:nvPr>
            <p:ph type="title"/>
          </p:nvPr>
        </p:nvSpPr>
        <p:spPr>
          <a:xfrm>
            <a:off x="802386" y="1220725"/>
            <a:ext cx="7543800" cy="1035197"/>
          </a:xfrm>
        </p:spPr>
        <p:txBody>
          <a:bodyPr>
            <a:normAutofit/>
          </a:bodyPr>
          <a:lstStyle/>
          <a:p>
            <a:r>
              <a:rPr lang="en-US" sz="3300" dirty="0"/>
              <a:t>Research on positive risk taking</a:t>
            </a:r>
          </a:p>
        </p:txBody>
      </p:sp>
      <p:sp>
        <p:nvSpPr>
          <p:cNvPr id="3" name="Content Placeholder 2">
            <a:extLst>
              <a:ext uri="{FF2B5EF4-FFF2-40B4-BE49-F238E27FC236}">
                <a16:creationId xmlns:a16="http://schemas.microsoft.com/office/drawing/2014/main" id="{F0266AD4-4784-AA4E-ADBD-1E94D599E70D}"/>
              </a:ext>
            </a:extLst>
          </p:cNvPr>
          <p:cNvSpPr>
            <a:spLocks noGrp="1"/>
          </p:cNvSpPr>
          <p:nvPr>
            <p:ph idx="1"/>
          </p:nvPr>
        </p:nvSpPr>
        <p:spPr>
          <a:xfrm>
            <a:off x="802386" y="2255922"/>
            <a:ext cx="7543800" cy="3230479"/>
          </a:xfrm>
        </p:spPr>
        <p:txBody>
          <a:bodyPr/>
          <a:lstStyle/>
          <a:p>
            <a:r>
              <a:rPr lang="en-US" dirty="0">
                <a:latin typeface="Times" pitchFamily="2" charset="0"/>
              </a:rPr>
              <a:t>G</a:t>
            </a:r>
            <a:r>
              <a:rPr lang="en-US" dirty="0">
                <a:effectLst/>
                <a:latin typeface="Times" pitchFamily="2" charset="0"/>
              </a:rPr>
              <a:t>reater positive risk taking is associated with</a:t>
            </a:r>
            <a:r>
              <a:rPr lang="en-US" dirty="0">
                <a:latin typeface="Times" pitchFamily="2" charset="0"/>
              </a:rPr>
              <a:t> </a:t>
            </a:r>
            <a:r>
              <a:rPr lang="en-US" dirty="0">
                <a:effectLst/>
                <a:latin typeface="Times" pitchFamily="2" charset="0"/>
              </a:rPr>
              <a:t>greater negative risk taking</a:t>
            </a:r>
          </a:p>
          <a:p>
            <a:pPr lvl="1">
              <a:buFont typeface="Wingdings" pitchFamily="2" charset="2"/>
              <a:buChar char="Ø"/>
            </a:pPr>
            <a:r>
              <a:rPr lang="en-US" dirty="0">
                <a:latin typeface="Times" pitchFamily="2" charset="0"/>
              </a:rPr>
              <a:t>Team sports and substance use</a:t>
            </a:r>
          </a:p>
          <a:p>
            <a:pPr lvl="1">
              <a:buFont typeface="Wingdings" pitchFamily="2" charset="2"/>
              <a:buChar char="Ø"/>
            </a:pPr>
            <a:r>
              <a:rPr lang="en-US" dirty="0">
                <a:latin typeface="Times" pitchFamily="2" charset="0"/>
              </a:rPr>
              <a:t>D</a:t>
            </a:r>
            <a:r>
              <a:rPr lang="en-US" dirty="0">
                <a:effectLst/>
                <a:latin typeface="Times" pitchFamily="2" charset="0"/>
              </a:rPr>
              <a:t>omain-general propensity for risk taking that can be manifested</a:t>
            </a:r>
            <a:r>
              <a:rPr lang="en-US" dirty="0">
                <a:latin typeface="Times" pitchFamily="2" charset="0"/>
              </a:rPr>
              <a:t> </a:t>
            </a:r>
            <a:r>
              <a:rPr lang="en-US" dirty="0">
                <a:effectLst/>
                <a:latin typeface="Times" pitchFamily="2" charset="0"/>
              </a:rPr>
              <a:t>in both positive and negative forms.</a:t>
            </a:r>
          </a:p>
          <a:p>
            <a:pPr lvl="1">
              <a:buFont typeface="Wingdings" pitchFamily="2" charset="2"/>
              <a:buChar char="Ø"/>
            </a:pPr>
            <a:r>
              <a:rPr lang="en-US" dirty="0">
                <a:solidFill>
                  <a:schemeClr val="accent1">
                    <a:lumMod val="75000"/>
                  </a:schemeClr>
                </a:solidFill>
                <a:effectLst/>
                <a:latin typeface="Times" pitchFamily="2" charset="0"/>
              </a:rPr>
              <a:t>Influence of peers?</a:t>
            </a:r>
          </a:p>
          <a:p>
            <a:r>
              <a:rPr lang="en-US" dirty="0">
                <a:effectLst/>
                <a:latin typeface="Times" pitchFamily="2" charset="0"/>
              </a:rPr>
              <a:t>Sensation seeking is linked</a:t>
            </a:r>
            <a:r>
              <a:rPr lang="en-US" dirty="0">
                <a:latin typeface="Times" pitchFamily="2" charset="0"/>
              </a:rPr>
              <a:t> </a:t>
            </a:r>
            <a:r>
              <a:rPr lang="en-US" dirty="0">
                <a:effectLst/>
                <a:latin typeface="Times" pitchFamily="2" charset="0"/>
              </a:rPr>
              <a:t>to higher rates of both positive and negative risk taking.</a:t>
            </a:r>
          </a:p>
          <a:p>
            <a:r>
              <a:rPr lang="en-US" dirty="0">
                <a:latin typeface="Times" pitchFamily="2" charset="0"/>
              </a:rPr>
              <a:t>Self regulation/ impulse control </a:t>
            </a:r>
          </a:p>
          <a:p>
            <a:pPr lvl="1">
              <a:buFont typeface="Wingdings" pitchFamily="2" charset="2"/>
              <a:buChar char="Ø"/>
            </a:pPr>
            <a:r>
              <a:rPr lang="en-US" dirty="0">
                <a:latin typeface="Times" pitchFamily="2" charset="0"/>
              </a:rPr>
              <a:t>Low self regulation is linked to greater negative risk taking</a:t>
            </a:r>
          </a:p>
          <a:p>
            <a:pPr lvl="1">
              <a:buFont typeface="Wingdings" pitchFamily="2" charset="2"/>
              <a:buChar char="Ø"/>
            </a:pPr>
            <a:r>
              <a:rPr lang="en-US" dirty="0">
                <a:latin typeface="Times" pitchFamily="2" charset="0"/>
              </a:rPr>
              <a:t>High self regulation is associated with higher levels of certain type of positive risk taking</a:t>
            </a:r>
          </a:p>
          <a:p>
            <a:pPr lvl="2">
              <a:buFont typeface="Wingdings" pitchFamily="2" charset="2"/>
              <a:buChar char="Ø"/>
            </a:pPr>
            <a:r>
              <a:rPr lang="en-US" dirty="0">
                <a:latin typeface="Times" pitchFamily="2" charset="0"/>
              </a:rPr>
              <a:t>Performance scale</a:t>
            </a:r>
          </a:p>
          <a:p>
            <a:pPr lvl="2">
              <a:buFont typeface="Wingdings" pitchFamily="2" charset="2"/>
              <a:buChar char="Ø"/>
            </a:pPr>
            <a:r>
              <a:rPr lang="en-US" dirty="0">
                <a:latin typeface="Times" pitchFamily="2" charset="0"/>
              </a:rPr>
              <a:t>Physical scale</a:t>
            </a:r>
          </a:p>
          <a:p>
            <a:pPr lvl="2">
              <a:buFont typeface="Wingdings" pitchFamily="2" charset="2"/>
              <a:buChar char="Ø"/>
            </a:pPr>
            <a:r>
              <a:rPr lang="en-US" dirty="0">
                <a:latin typeface="Times" pitchFamily="2" charset="0"/>
              </a:rPr>
              <a:t>Higher performance, but not physical, was associate with higher impulse control</a:t>
            </a:r>
          </a:p>
          <a:p>
            <a:pPr lvl="2">
              <a:buFont typeface="Wingdings" pitchFamily="2" charset="2"/>
              <a:buChar char="Ø"/>
            </a:pPr>
            <a:r>
              <a:rPr lang="en-US" dirty="0">
                <a:solidFill>
                  <a:schemeClr val="accent1">
                    <a:lumMod val="75000"/>
                  </a:schemeClr>
                </a:solidFill>
                <a:effectLst/>
                <a:latin typeface="Times" pitchFamily="2" charset="0"/>
              </a:rPr>
              <a:t>Why?</a:t>
            </a:r>
          </a:p>
          <a:p>
            <a:endParaRPr lang="en-US" dirty="0"/>
          </a:p>
        </p:txBody>
      </p:sp>
      <p:sp>
        <p:nvSpPr>
          <p:cNvPr id="5" name="TextBox 4">
            <a:extLst>
              <a:ext uri="{FF2B5EF4-FFF2-40B4-BE49-F238E27FC236}">
                <a16:creationId xmlns:a16="http://schemas.microsoft.com/office/drawing/2014/main" id="{6032C6DE-0B30-6442-8C01-252BB7AA431E}"/>
              </a:ext>
            </a:extLst>
          </p:cNvPr>
          <p:cNvSpPr txBox="1"/>
          <p:nvPr/>
        </p:nvSpPr>
        <p:spPr>
          <a:xfrm>
            <a:off x="7717168" y="5498776"/>
            <a:ext cx="675185"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p:txBody>
      </p:sp>
    </p:spTree>
    <p:extLst>
      <p:ext uri="{BB962C8B-B14F-4D97-AF65-F5344CB8AC3E}">
        <p14:creationId xmlns:p14="http://schemas.microsoft.com/office/powerpoint/2010/main" val="54376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AC80-E6B5-604A-B4D8-7DD44C4798B9}"/>
              </a:ext>
            </a:extLst>
          </p:cNvPr>
          <p:cNvSpPr>
            <a:spLocks noGrp="1"/>
          </p:cNvSpPr>
          <p:nvPr>
            <p:ph type="title"/>
          </p:nvPr>
        </p:nvSpPr>
        <p:spPr/>
        <p:txBody>
          <a:bodyPr>
            <a:normAutofit/>
          </a:bodyPr>
          <a:lstStyle/>
          <a:p>
            <a:r>
              <a:rPr lang="en-US" sz="3300" dirty="0"/>
              <a:t>Measuring positive risk taking</a:t>
            </a:r>
          </a:p>
        </p:txBody>
      </p:sp>
      <p:sp>
        <p:nvSpPr>
          <p:cNvPr id="3" name="Content Placeholder 2">
            <a:extLst>
              <a:ext uri="{FF2B5EF4-FFF2-40B4-BE49-F238E27FC236}">
                <a16:creationId xmlns:a16="http://schemas.microsoft.com/office/drawing/2014/main" id="{E2C48BF0-A5C0-FE4D-AB1E-46A80D11D9DB}"/>
              </a:ext>
            </a:extLst>
          </p:cNvPr>
          <p:cNvSpPr>
            <a:spLocks noGrp="1"/>
          </p:cNvSpPr>
          <p:nvPr>
            <p:ph idx="1"/>
          </p:nvPr>
        </p:nvSpPr>
        <p:spPr>
          <a:xfrm>
            <a:off x="800100" y="2267832"/>
            <a:ext cx="7543800" cy="3369444"/>
          </a:xfrm>
        </p:spPr>
        <p:txBody>
          <a:bodyPr>
            <a:normAutofit/>
          </a:bodyPr>
          <a:lstStyle/>
          <a:p>
            <a:r>
              <a:rPr lang="en-US" sz="1800" dirty="0"/>
              <a:t>Previous risk-taking measures</a:t>
            </a:r>
          </a:p>
          <a:p>
            <a:endParaRPr lang="en-US" sz="1800" dirty="0"/>
          </a:p>
          <a:p>
            <a:pPr marL="548640" lvl="1" indent="-342900">
              <a:buAutoNum type="arabicPeriod"/>
            </a:pPr>
            <a:r>
              <a:rPr lang="en-US" sz="1650" dirty="0">
                <a:latin typeface="Times" pitchFamily="2" charset="0"/>
              </a:rPr>
              <a:t>Reflect physical thrill seeking rather than risk taking, such as riding a roller coaster </a:t>
            </a:r>
            <a:r>
              <a:rPr lang="en-US" sz="1650" dirty="0">
                <a:latin typeface="Times" pitchFamily="2" charset="0"/>
                <a:sym typeface="Wingdings" pitchFamily="2" charset="2"/>
              </a:rPr>
              <a:t> may </a:t>
            </a:r>
            <a:r>
              <a:rPr lang="en-US" sz="1650" dirty="0">
                <a:latin typeface="Times" pitchFamily="2" charset="0"/>
              </a:rPr>
              <a:t>conflated the association between positive risk taking and sensation seeking.</a:t>
            </a:r>
          </a:p>
          <a:p>
            <a:pPr marL="548640" lvl="1" indent="-342900">
              <a:buAutoNum type="arabicPeriod"/>
            </a:pPr>
            <a:endParaRPr lang="en-US" sz="1650" dirty="0">
              <a:latin typeface="Times" pitchFamily="2" charset="0"/>
            </a:endParaRPr>
          </a:p>
          <a:p>
            <a:pPr marL="548640" lvl="1" indent="-342900">
              <a:buAutoNum type="arabicPeriod"/>
            </a:pPr>
            <a:r>
              <a:rPr lang="en-US" sz="1650" dirty="0">
                <a:latin typeface="Times" pitchFamily="2" charset="0"/>
              </a:rPr>
              <a:t> Lack language emphasizing the riskiness of the behaviors.</a:t>
            </a:r>
          </a:p>
          <a:p>
            <a:pPr lvl="2">
              <a:buFont typeface="Wingdings" pitchFamily="2" charset="2"/>
              <a:buChar char="Ø"/>
            </a:pPr>
            <a:r>
              <a:rPr lang="en-US" dirty="0">
                <a:effectLst/>
                <a:latin typeface="Times" pitchFamily="2" charset="0"/>
              </a:rPr>
              <a:t>For example, “played a sport” to “tried a new</a:t>
            </a:r>
            <a:r>
              <a:rPr lang="en-US" dirty="0">
                <a:latin typeface="Times" pitchFamily="2" charset="0"/>
              </a:rPr>
              <a:t> </a:t>
            </a:r>
            <a:r>
              <a:rPr lang="en-US" dirty="0">
                <a:effectLst/>
                <a:latin typeface="Times" pitchFamily="2" charset="0"/>
              </a:rPr>
              <a:t>sport where you may have embarrassed yourself”</a:t>
            </a:r>
          </a:p>
          <a:p>
            <a:pPr lvl="2">
              <a:buFont typeface="Courier New" panose="02070309020205020404" pitchFamily="49" charset="0"/>
              <a:buChar char="o"/>
            </a:pPr>
            <a:endParaRPr lang="en-US" sz="1500" dirty="0">
              <a:latin typeface="Times New Roman" panose="02020603050405020304" pitchFamily="18" charset="0"/>
              <a:cs typeface="Times New Roman" panose="02020603050405020304" pitchFamily="18" charset="0"/>
            </a:endParaRPr>
          </a:p>
          <a:p>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endParaRPr lang="en-US" dirty="0"/>
          </a:p>
        </p:txBody>
      </p:sp>
      <p:sp>
        <p:nvSpPr>
          <p:cNvPr id="5" name="TextBox 4">
            <a:extLst>
              <a:ext uri="{FF2B5EF4-FFF2-40B4-BE49-F238E27FC236}">
                <a16:creationId xmlns:a16="http://schemas.microsoft.com/office/drawing/2014/main" id="{78F10D73-2024-EC44-9488-29992F344DA3}"/>
              </a:ext>
            </a:extLst>
          </p:cNvPr>
          <p:cNvSpPr txBox="1"/>
          <p:nvPr/>
        </p:nvSpPr>
        <p:spPr>
          <a:xfrm>
            <a:off x="7886701" y="5394902"/>
            <a:ext cx="675185"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497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5D4B-F615-9B46-BB40-B135A114882C}"/>
              </a:ext>
            </a:extLst>
          </p:cNvPr>
          <p:cNvSpPr>
            <a:spLocks noGrp="1"/>
          </p:cNvSpPr>
          <p:nvPr>
            <p:ph type="title"/>
          </p:nvPr>
        </p:nvSpPr>
        <p:spPr/>
        <p:txBody>
          <a:bodyPr>
            <a:normAutofit/>
          </a:bodyPr>
          <a:lstStyle/>
          <a:p>
            <a:r>
              <a:rPr lang="en-US" sz="3300" dirty="0"/>
              <a:t>Measuring positive risk taking</a:t>
            </a:r>
          </a:p>
        </p:txBody>
      </p:sp>
      <p:sp>
        <p:nvSpPr>
          <p:cNvPr id="3" name="Content Placeholder 2">
            <a:extLst>
              <a:ext uri="{FF2B5EF4-FFF2-40B4-BE49-F238E27FC236}">
                <a16:creationId xmlns:a16="http://schemas.microsoft.com/office/drawing/2014/main" id="{37CE4D7B-F317-AC4F-A685-5E029213573A}"/>
              </a:ext>
            </a:extLst>
          </p:cNvPr>
          <p:cNvSpPr>
            <a:spLocks noGrp="1"/>
          </p:cNvSpPr>
          <p:nvPr>
            <p:ph idx="1"/>
          </p:nvPr>
        </p:nvSpPr>
        <p:spPr/>
        <p:txBody>
          <a:bodyPr/>
          <a:lstStyle/>
          <a:p>
            <a:r>
              <a:rPr lang="en-US" sz="1800" dirty="0"/>
              <a:t>The current measure</a:t>
            </a:r>
          </a:p>
          <a:p>
            <a:pPr lvl="1">
              <a:buFont typeface="Wingdings" pitchFamily="2" charset="2"/>
              <a:buChar char="Ø"/>
            </a:pPr>
            <a:r>
              <a:rPr lang="en-US" sz="1650" dirty="0">
                <a:latin typeface="Times New Roman" panose="02020603050405020304" pitchFamily="18" charset="0"/>
                <a:cs typeface="Times New Roman" panose="02020603050405020304" pitchFamily="18" charset="0"/>
              </a:rPr>
              <a:t>Self report</a:t>
            </a:r>
          </a:p>
          <a:p>
            <a:pPr lvl="1">
              <a:buFont typeface="Wingdings" pitchFamily="2" charset="2"/>
              <a:buChar char="Ø"/>
            </a:pPr>
            <a:r>
              <a:rPr lang="en-US" sz="1650" dirty="0">
                <a:latin typeface="Times New Roman" panose="02020603050405020304" pitchFamily="18" charset="0"/>
                <a:cs typeface="Times New Roman" panose="02020603050405020304" pitchFamily="18" charset="0"/>
              </a:rPr>
              <a:t>Wider range: </a:t>
            </a:r>
            <a:r>
              <a:rPr lang="en-US" sz="1800" dirty="0">
                <a:latin typeface="Times" pitchFamily="2" charset="0"/>
              </a:rPr>
              <a:t>socially acceptable and developmentally constructive risks from various life domains</a:t>
            </a:r>
          </a:p>
          <a:p>
            <a:pPr lvl="1">
              <a:buFont typeface="Courier New" panose="02070309020205020404" pitchFamily="49" charset="0"/>
              <a:buChar char="o"/>
            </a:pPr>
            <a:r>
              <a:rPr lang="en-US" sz="1650" dirty="0">
                <a:latin typeface="Times" pitchFamily="2" charset="0"/>
              </a:rPr>
              <a:t>Social risks (e.g., spent time with a new group of people when you were not sure you would fit in)</a:t>
            </a:r>
          </a:p>
          <a:p>
            <a:pPr lvl="1">
              <a:buFont typeface="Courier New" panose="02070309020205020404" pitchFamily="49" charset="0"/>
              <a:buChar char="o"/>
            </a:pPr>
            <a:r>
              <a:rPr lang="en-US" sz="1650" dirty="0">
                <a:latin typeface="Times" pitchFamily="2" charset="0"/>
              </a:rPr>
              <a:t>Academic risks (e.g., took a class in a subject you knew nothing about or that seemed challenging)</a:t>
            </a:r>
          </a:p>
          <a:p>
            <a:pPr lvl="1">
              <a:buFont typeface="Courier New" panose="02070309020205020404" pitchFamily="49" charset="0"/>
              <a:buChar char="o"/>
            </a:pPr>
            <a:r>
              <a:rPr lang="en-US" sz="1650" dirty="0">
                <a:latin typeface="Times" pitchFamily="2" charset="0"/>
              </a:rPr>
              <a:t>Extracurricular risks (e.g., joined a new club or activity when you were not sure you would like it).</a:t>
            </a:r>
          </a:p>
          <a:p>
            <a:r>
              <a:rPr lang="en-US" dirty="0">
                <a:solidFill>
                  <a:schemeClr val="accent1">
                    <a:lumMod val="75000"/>
                  </a:schemeClr>
                </a:solidFill>
              </a:rPr>
              <a:t>What do you think about this measure?</a:t>
            </a:r>
          </a:p>
        </p:txBody>
      </p:sp>
      <p:sp>
        <p:nvSpPr>
          <p:cNvPr id="5" name="TextBox 4">
            <a:extLst>
              <a:ext uri="{FF2B5EF4-FFF2-40B4-BE49-F238E27FC236}">
                <a16:creationId xmlns:a16="http://schemas.microsoft.com/office/drawing/2014/main" id="{4F2A76E4-1856-C049-93CC-224E9D202BBC}"/>
              </a:ext>
            </a:extLst>
          </p:cNvPr>
          <p:cNvSpPr txBox="1"/>
          <p:nvPr/>
        </p:nvSpPr>
        <p:spPr>
          <a:xfrm>
            <a:off x="7922795" y="5486401"/>
            <a:ext cx="675185"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652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A839-D573-E24E-8173-4942A4FAD138}"/>
              </a:ext>
            </a:extLst>
          </p:cNvPr>
          <p:cNvSpPr>
            <a:spLocks noGrp="1"/>
          </p:cNvSpPr>
          <p:nvPr>
            <p:ph type="title"/>
          </p:nvPr>
        </p:nvSpPr>
        <p:spPr/>
        <p:txBody>
          <a:bodyPr>
            <a:normAutofit/>
          </a:bodyPr>
          <a:lstStyle/>
          <a:p>
            <a:r>
              <a:rPr lang="en-US" sz="3300" dirty="0"/>
              <a:t>Discussion (some possibilities)</a:t>
            </a:r>
          </a:p>
        </p:txBody>
      </p:sp>
      <p:sp>
        <p:nvSpPr>
          <p:cNvPr id="3" name="Content Placeholder 2">
            <a:extLst>
              <a:ext uri="{FF2B5EF4-FFF2-40B4-BE49-F238E27FC236}">
                <a16:creationId xmlns:a16="http://schemas.microsoft.com/office/drawing/2014/main" id="{A5E59865-3664-FD4A-A3E2-04E4F8531E85}"/>
              </a:ext>
            </a:extLst>
          </p:cNvPr>
          <p:cNvSpPr>
            <a:spLocks noGrp="1"/>
          </p:cNvSpPr>
          <p:nvPr>
            <p:ph idx="1"/>
          </p:nvPr>
        </p:nvSpPr>
        <p:spPr/>
        <p:txBody>
          <a:bodyPr/>
          <a:lstStyle/>
          <a:p>
            <a:r>
              <a:rPr lang="en-US" dirty="0">
                <a:effectLst/>
                <a:latin typeface="Times" pitchFamily="2" charset="0"/>
              </a:rPr>
              <a:t>Dual systems theories</a:t>
            </a:r>
          </a:p>
          <a:p>
            <a:pPr lvl="1">
              <a:buFont typeface="Wingdings" pitchFamily="2" charset="2"/>
              <a:buChar char="Ø"/>
            </a:pPr>
            <a:r>
              <a:rPr lang="en-US" dirty="0">
                <a:latin typeface="Times" pitchFamily="2" charset="0"/>
              </a:rPr>
              <a:t>D</a:t>
            </a:r>
            <a:r>
              <a:rPr lang="en-US" dirty="0">
                <a:effectLst/>
                <a:latin typeface="Times" pitchFamily="2" charset="0"/>
              </a:rPr>
              <a:t>evelopment in brain regions implicated in reward processing is more</a:t>
            </a:r>
            <a:r>
              <a:rPr lang="en-US" dirty="0">
                <a:latin typeface="Times" pitchFamily="2" charset="0"/>
              </a:rPr>
              <a:t> </a:t>
            </a:r>
            <a:r>
              <a:rPr lang="en-US" dirty="0">
                <a:effectLst/>
                <a:latin typeface="Times" pitchFamily="2" charset="0"/>
              </a:rPr>
              <a:t>or less complete by adolescence, whereas development in</a:t>
            </a:r>
            <a:r>
              <a:rPr lang="en-US" dirty="0">
                <a:latin typeface="Times" pitchFamily="2" charset="0"/>
              </a:rPr>
              <a:t> </a:t>
            </a:r>
            <a:r>
              <a:rPr lang="en-US" dirty="0">
                <a:effectLst/>
                <a:latin typeface="Times" pitchFamily="2" charset="0"/>
              </a:rPr>
              <a:t>prefrontal brain regions implicated in executive control is</a:t>
            </a:r>
            <a:r>
              <a:rPr lang="en-US" dirty="0">
                <a:latin typeface="Times" pitchFamily="2" charset="0"/>
              </a:rPr>
              <a:t> </a:t>
            </a:r>
            <a:r>
              <a:rPr lang="en-US" dirty="0">
                <a:effectLst/>
                <a:latin typeface="Times" pitchFamily="2" charset="0"/>
              </a:rPr>
              <a:t>not fully developed</a:t>
            </a:r>
          </a:p>
          <a:p>
            <a:pPr lvl="1">
              <a:buFont typeface="Wingdings" pitchFamily="2" charset="2"/>
              <a:buChar char="Ø"/>
            </a:pPr>
            <a:r>
              <a:rPr lang="en-US" dirty="0">
                <a:latin typeface="Times" pitchFamily="2" charset="0"/>
              </a:rPr>
              <a:t>C</a:t>
            </a:r>
            <a:r>
              <a:rPr lang="en-US" dirty="0">
                <a:effectLst/>
                <a:latin typeface="Times" pitchFamily="2" charset="0"/>
              </a:rPr>
              <a:t>onnections between these regions are not fully established</a:t>
            </a:r>
            <a:r>
              <a:rPr lang="en-US" dirty="0">
                <a:latin typeface="Times" pitchFamily="2" charset="0"/>
              </a:rPr>
              <a:t> </a:t>
            </a:r>
            <a:r>
              <a:rPr lang="en-US" dirty="0">
                <a:effectLst/>
                <a:latin typeface="Times" pitchFamily="2" charset="0"/>
              </a:rPr>
              <a:t>until early adulthood</a:t>
            </a:r>
          </a:p>
          <a:p>
            <a:r>
              <a:rPr lang="en-US" dirty="0">
                <a:latin typeface="Times" pitchFamily="2" charset="0"/>
              </a:rPr>
              <a:t>Other reasons</a:t>
            </a:r>
          </a:p>
          <a:p>
            <a:pPr lvl="1">
              <a:buFont typeface="Wingdings" pitchFamily="2" charset="2"/>
              <a:buChar char="Ø"/>
            </a:pPr>
            <a:r>
              <a:rPr lang="en-US" dirty="0">
                <a:latin typeface="Times" pitchFamily="2" charset="0"/>
              </a:rPr>
              <a:t>Family </a:t>
            </a:r>
          </a:p>
          <a:p>
            <a:pPr lvl="1">
              <a:buFont typeface="Wingdings" pitchFamily="2" charset="2"/>
              <a:buChar char="Ø"/>
            </a:pPr>
            <a:r>
              <a:rPr lang="en-US" dirty="0">
                <a:latin typeface="Times" pitchFamily="2" charset="0"/>
              </a:rPr>
              <a:t>Peer</a:t>
            </a:r>
          </a:p>
          <a:p>
            <a:pPr lvl="1">
              <a:buFont typeface="Wingdings" pitchFamily="2" charset="2"/>
              <a:buChar char="Ø"/>
            </a:pPr>
            <a:r>
              <a:rPr lang="en-US" dirty="0">
                <a:latin typeface="Times" pitchFamily="2" charset="0"/>
              </a:rPr>
              <a:t>Longer term goal</a:t>
            </a:r>
          </a:p>
          <a:p>
            <a:pPr lvl="1">
              <a:buFont typeface="Wingdings" pitchFamily="2" charset="2"/>
              <a:buChar char="Ø"/>
            </a:pPr>
            <a:r>
              <a:rPr lang="en-US" dirty="0">
                <a:latin typeface="Times" pitchFamily="2" charset="0"/>
              </a:rPr>
              <a:t>Social support</a:t>
            </a:r>
          </a:p>
          <a:p>
            <a:pPr lvl="1">
              <a:buFont typeface="Wingdings" pitchFamily="2" charset="2"/>
              <a:buChar char="Ø"/>
            </a:pPr>
            <a:r>
              <a:rPr lang="en-US" dirty="0">
                <a:solidFill>
                  <a:schemeClr val="accent1">
                    <a:lumMod val="75000"/>
                  </a:schemeClr>
                </a:solidFill>
                <a:latin typeface="Times" pitchFamily="2" charset="0"/>
              </a:rPr>
              <a:t>What else?</a:t>
            </a:r>
          </a:p>
          <a:p>
            <a:r>
              <a:rPr lang="en-US" dirty="0">
                <a:solidFill>
                  <a:schemeClr val="accent1">
                    <a:lumMod val="75000"/>
                  </a:schemeClr>
                </a:solidFill>
                <a:latin typeface="Times" pitchFamily="2" charset="0"/>
              </a:rPr>
              <a:t>Future research ideas?</a:t>
            </a:r>
          </a:p>
          <a:p>
            <a:pPr marL="0" indent="0">
              <a:buNone/>
            </a:pPr>
            <a:endParaRPr lang="en-US" dirty="0">
              <a:effectLst/>
              <a:latin typeface="Times" pitchFamily="2" charset="0"/>
            </a:endParaRPr>
          </a:p>
          <a:p>
            <a:endParaRPr lang="en-US" dirty="0">
              <a:effectLst/>
              <a:latin typeface="Times" pitchFamily="2" charset="0"/>
            </a:endParaRPr>
          </a:p>
          <a:p>
            <a:endParaRPr lang="en-US" dirty="0"/>
          </a:p>
        </p:txBody>
      </p:sp>
      <p:sp>
        <p:nvSpPr>
          <p:cNvPr id="5" name="TextBox 4">
            <a:extLst>
              <a:ext uri="{FF2B5EF4-FFF2-40B4-BE49-F238E27FC236}">
                <a16:creationId xmlns:a16="http://schemas.microsoft.com/office/drawing/2014/main" id="{9DD585E7-2F14-1C4D-B073-6D53F00E61C1}"/>
              </a:ext>
            </a:extLst>
          </p:cNvPr>
          <p:cNvSpPr txBox="1"/>
          <p:nvPr/>
        </p:nvSpPr>
        <p:spPr>
          <a:xfrm>
            <a:off x="7841582" y="5486401"/>
            <a:ext cx="675185"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Zhang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5791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A69C-0A00-6B4F-B5B7-5B05288BEF80}"/>
              </a:ext>
            </a:extLst>
          </p:cNvPr>
          <p:cNvSpPr>
            <a:spLocks noGrp="1"/>
          </p:cNvSpPr>
          <p:nvPr>
            <p:ph type="title"/>
          </p:nvPr>
        </p:nvSpPr>
        <p:spPr>
          <a:xfrm>
            <a:off x="342900" y="1371600"/>
            <a:ext cx="8458200" cy="1636776"/>
          </a:xfrm>
        </p:spPr>
        <p:txBody>
          <a:bodyPr>
            <a:normAutofit fontScale="90000"/>
          </a:bodyPr>
          <a:lstStyle/>
          <a:p>
            <a:pPr algn="ctr"/>
            <a:r>
              <a:rPr lang="en-US" dirty="0"/>
              <a:t>When is an adolescent an adult?</a:t>
            </a:r>
            <a:r>
              <a:rPr lang="en-US" sz="4800" i="1" dirty="0"/>
              <a:t> </a:t>
            </a:r>
            <a:r>
              <a:rPr lang="en-US" sz="3800" i="1" dirty="0"/>
              <a:t>Assessing cognitive control in emotional and </a:t>
            </a:r>
            <a:r>
              <a:rPr lang="en-US" sz="3800" i="1" dirty="0" err="1"/>
              <a:t>nonemotional</a:t>
            </a:r>
            <a:r>
              <a:rPr lang="en-US" sz="3800" i="1" dirty="0"/>
              <a:t> contexts</a:t>
            </a:r>
            <a:br>
              <a:rPr lang="en-US" sz="4800" i="1" dirty="0"/>
            </a:br>
            <a:r>
              <a:rPr lang="en-US" dirty="0"/>
              <a:t> </a:t>
            </a:r>
          </a:p>
        </p:txBody>
      </p:sp>
      <p:sp>
        <p:nvSpPr>
          <p:cNvPr id="3" name="Text Placeholder 2">
            <a:extLst>
              <a:ext uri="{FF2B5EF4-FFF2-40B4-BE49-F238E27FC236}">
                <a16:creationId xmlns:a16="http://schemas.microsoft.com/office/drawing/2014/main" id="{45712461-1459-4A40-9FAA-E659A9703212}"/>
              </a:ext>
            </a:extLst>
          </p:cNvPr>
          <p:cNvSpPr>
            <a:spLocks noGrp="1"/>
          </p:cNvSpPr>
          <p:nvPr>
            <p:ph type="body" idx="1"/>
          </p:nvPr>
        </p:nvSpPr>
        <p:spPr>
          <a:xfrm>
            <a:off x="304800" y="2819400"/>
            <a:ext cx="8022336" cy="685800"/>
          </a:xfrm>
        </p:spPr>
        <p:txBody>
          <a:bodyPr>
            <a:noAutofit/>
          </a:bodyPr>
          <a:lstStyle/>
          <a:p>
            <a:pPr algn="ctr"/>
            <a:r>
              <a:rPr lang="en-US" sz="2800" dirty="0"/>
              <a:t>Cohen et al., 2016</a:t>
            </a:r>
          </a:p>
        </p:txBody>
      </p:sp>
      <p:pic>
        <p:nvPicPr>
          <p:cNvPr id="7" name="Picture 6">
            <a:extLst>
              <a:ext uri="{FF2B5EF4-FFF2-40B4-BE49-F238E27FC236}">
                <a16:creationId xmlns:a16="http://schemas.microsoft.com/office/drawing/2014/main" id="{F92FF480-56CF-1C4C-8CE7-ED8948201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61172"/>
            <a:ext cx="6430264" cy="218365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357827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53000" y="4315221"/>
            <a:ext cx="3942067" cy="2161779"/>
          </a:xfrm>
          <a:prstGeom prst="rect">
            <a:avLst/>
          </a:prstGeom>
        </p:spPr>
      </p:pic>
      <p:sp>
        <p:nvSpPr>
          <p:cNvPr id="2" name="Title 1">
            <a:extLst>
              <a:ext uri="{FF2B5EF4-FFF2-40B4-BE49-F238E27FC236}">
                <a16:creationId xmlns:a16="http://schemas.microsoft.com/office/drawing/2014/main" id="{3852EF63-932C-5C47-9B19-22248A26D32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63B1F4B-145E-4940-AE39-BDC7FD7DE46F}"/>
              </a:ext>
            </a:extLst>
          </p:cNvPr>
          <p:cNvSpPr>
            <a:spLocks noGrp="1"/>
          </p:cNvSpPr>
          <p:nvPr>
            <p:ph idx="1"/>
          </p:nvPr>
        </p:nvSpPr>
        <p:spPr>
          <a:xfrm>
            <a:off x="185893" y="1600200"/>
            <a:ext cx="8839200" cy="4876800"/>
          </a:xfrm>
        </p:spPr>
        <p:txBody>
          <a:bodyPr>
            <a:normAutofit/>
          </a:bodyPr>
          <a:lstStyle/>
          <a:p>
            <a:r>
              <a:rPr lang="en-US" sz="2400" dirty="0"/>
              <a:t>Adolescents (13-17yrs) display heightened sensitivity to motivational, social, and emotional information</a:t>
            </a:r>
          </a:p>
          <a:p>
            <a:r>
              <a:rPr lang="en-US" sz="2400" dirty="0"/>
              <a:t>Cognitive control in adolescents  </a:t>
            </a:r>
            <a:r>
              <a:rPr lang="en-US" sz="2400" i="1" dirty="0"/>
              <a:t>sometimes </a:t>
            </a:r>
            <a:r>
              <a:rPr lang="en-US" sz="2400" dirty="0"/>
              <a:t>matches adults...</a:t>
            </a:r>
          </a:p>
          <a:p>
            <a:pPr lvl="1"/>
            <a:r>
              <a:rPr lang="en-US" sz="2400" dirty="0"/>
              <a:t>But may be susceptible to incentive, threat, and peer influence</a:t>
            </a:r>
          </a:p>
          <a:p>
            <a:r>
              <a:rPr lang="en-US" sz="2400" dirty="0"/>
              <a:t>Cognitive performance within emotional contexts is especially relevant for policy (*18-21) </a:t>
            </a:r>
            <a:br>
              <a:rPr lang="en-US" sz="2600" dirty="0"/>
            </a:br>
            <a:br>
              <a:rPr lang="en-US" sz="2200" dirty="0"/>
            </a:br>
            <a:endParaRPr lang="en-US" sz="2200" dirty="0"/>
          </a:p>
          <a:p>
            <a:endParaRPr lang="en-US" sz="2600" dirty="0"/>
          </a:p>
        </p:txBody>
      </p:sp>
      <p:pic>
        <p:nvPicPr>
          <p:cNvPr id="2050" name="Picture 2" descr="Image result for 18 years of 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791200"/>
            <a:ext cx="304799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8 years of 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445000"/>
            <a:ext cx="2667000" cy="17780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91175" y="4123197"/>
            <a:ext cx="3581400" cy="338554"/>
          </a:xfrm>
          <a:prstGeom prst="rect">
            <a:avLst/>
          </a:prstGeom>
          <a:noFill/>
        </p:spPr>
        <p:txBody>
          <a:bodyPr wrap="square" rtlCol="0">
            <a:spAutoFit/>
          </a:bodyPr>
          <a:lstStyle/>
          <a:p>
            <a:r>
              <a:rPr lang="en-US" sz="1600" i="1" dirty="0">
                <a:solidFill>
                  <a:schemeClr val="bg1">
                    <a:lumMod val="50000"/>
                  </a:schemeClr>
                </a:solidFill>
              </a:rPr>
              <a:t>Juveniles tried as adults in US</a:t>
            </a:r>
          </a:p>
        </p:txBody>
      </p:sp>
      <p:sp>
        <p:nvSpPr>
          <p:cNvPr id="10" name="TextBox 9"/>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11948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88F0-1C83-B35F-4852-B9AB9B469E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4AFB8A-27EC-E434-B8E4-8906E1413A9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1FECE78-5859-A463-7007-7C73F4A1F049}"/>
              </a:ext>
            </a:extLst>
          </p:cNvPr>
          <p:cNvPicPr>
            <a:picLocks noChangeAspect="1"/>
          </p:cNvPicPr>
          <p:nvPr/>
        </p:nvPicPr>
        <p:blipFill>
          <a:blip r:embed="rId2"/>
          <a:stretch>
            <a:fillRect/>
          </a:stretch>
        </p:blipFill>
        <p:spPr>
          <a:xfrm>
            <a:off x="0" y="153198"/>
            <a:ext cx="9144000" cy="6551603"/>
          </a:xfrm>
          <a:prstGeom prst="rect">
            <a:avLst/>
          </a:prstGeom>
        </p:spPr>
      </p:pic>
    </p:spTree>
    <p:extLst>
      <p:ext uri="{BB962C8B-B14F-4D97-AF65-F5344CB8AC3E}">
        <p14:creationId xmlns:p14="http://schemas.microsoft.com/office/powerpoint/2010/main" val="315205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853C-53A9-1D40-AC10-556E33CC494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B138F2D-E175-E141-8F0E-EA03AEDF1A7B}"/>
              </a:ext>
            </a:extLst>
          </p:cNvPr>
          <p:cNvSpPr>
            <a:spLocks noGrp="1"/>
          </p:cNvSpPr>
          <p:nvPr>
            <p:ph idx="1"/>
          </p:nvPr>
        </p:nvSpPr>
        <p:spPr>
          <a:xfrm>
            <a:off x="174625" y="1295803"/>
            <a:ext cx="8686800" cy="4625609"/>
          </a:xfrm>
        </p:spPr>
        <p:txBody>
          <a:bodyPr/>
          <a:lstStyle/>
          <a:p>
            <a:pPr marL="457200" indent="-457200">
              <a:lnSpc>
                <a:spcPts val="2580"/>
              </a:lnSpc>
              <a:buFont typeface="Arial" panose="020B0604020202020204" pitchFamily="34" charset="0"/>
              <a:buChar char="•"/>
            </a:pPr>
            <a:endParaRPr lang="en-US" sz="2600" dirty="0"/>
          </a:p>
          <a:p>
            <a:pPr marL="457200" indent="-457200">
              <a:lnSpc>
                <a:spcPts val="2580"/>
              </a:lnSpc>
              <a:buFont typeface="Arial" panose="020B0604020202020204" pitchFamily="34" charset="0"/>
              <a:buChar char="•"/>
            </a:pPr>
            <a:r>
              <a:rPr lang="en-US" sz="2400" dirty="0"/>
              <a:t>Consider both behavioral and neural maturation to inform policy</a:t>
            </a:r>
            <a:br>
              <a:rPr lang="en-US" sz="2400" dirty="0"/>
            </a:br>
            <a:endParaRPr lang="en-US" sz="2400" dirty="0"/>
          </a:p>
          <a:p>
            <a:pPr marL="457200" indent="-457200">
              <a:lnSpc>
                <a:spcPts val="2580"/>
              </a:lnSpc>
              <a:buFont typeface="Arial" panose="020B0604020202020204" pitchFamily="34" charset="0"/>
              <a:buChar char="•"/>
            </a:pPr>
            <a:r>
              <a:rPr lang="en-US" sz="2400" dirty="0"/>
              <a:t>Risky and impulsive adolescent behavior can be attributed to ‘dynamic and asymmetric’ brain development:</a:t>
            </a:r>
            <a:br>
              <a:rPr lang="en-US" sz="2400" dirty="0"/>
            </a:br>
            <a:endParaRPr lang="en-US" sz="2400" dirty="0"/>
          </a:p>
          <a:p>
            <a:pPr marL="749808" lvl="1" indent="-457200">
              <a:lnSpc>
                <a:spcPts val="2580"/>
              </a:lnSpc>
              <a:buFont typeface="Arial" panose="020B0604020202020204" pitchFamily="34" charset="0"/>
              <a:buChar char="•"/>
            </a:pPr>
            <a:r>
              <a:rPr lang="en-US" sz="2200" dirty="0"/>
              <a:t>Subcortical limbic structures:</a:t>
            </a:r>
            <a:br>
              <a:rPr lang="en-US" sz="2200" dirty="0"/>
            </a:br>
            <a:r>
              <a:rPr lang="en-US" sz="2200" dirty="0"/>
              <a:t> nonlinear trajectory with </a:t>
            </a:r>
            <a:br>
              <a:rPr lang="en-US" sz="2200" dirty="0"/>
            </a:br>
            <a:r>
              <a:rPr lang="en-US" sz="2200" i="1" dirty="0"/>
              <a:t>sensitization</a:t>
            </a:r>
            <a:r>
              <a:rPr lang="en-US" sz="2200" dirty="0"/>
              <a:t> in adolescence </a:t>
            </a:r>
          </a:p>
          <a:p>
            <a:pPr marL="749808" lvl="1" indent="-457200">
              <a:lnSpc>
                <a:spcPts val="2580"/>
              </a:lnSpc>
              <a:buFont typeface="Arial" panose="020B0604020202020204" pitchFamily="34" charset="0"/>
              <a:buChar char="•"/>
            </a:pPr>
            <a:r>
              <a:rPr lang="en-US" sz="2200" dirty="0"/>
              <a:t>PFC: </a:t>
            </a:r>
            <a:r>
              <a:rPr lang="en-US" sz="2200" i="1" dirty="0"/>
              <a:t>linear</a:t>
            </a:r>
            <a:r>
              <a:rPr lang="en-US" sz="2200" dirty="0"/>
              <a:t> trajectory of</a:t>
            </a:r>
            <a:br>
              <a:rPr lang="en-US" sz="2200" dirty="0"/>
            </a:br>
            <a:r>
              <a:rPr lang="en-US" sz="2200" dirty="0"/>
              <a:t>functional ‘growth’ that</a:t>
            </a:r>
            <a:br>
              <a:rPr lang="en-US" sz="2200" dirty="0"/>
            </a:br>
            <a:r>
              <a:rPr lang="en-US" sz="2200" dirty="0"/>
              <a:t>stabilizes in the 20’s</a:t>
            </a:r>
          </a:p>
          <a:p>
            <a:endParaRPr lang="en-US" sz="2400" dirty="0"/>
          </a:p>
        </p:txBody>
      </p:sp>
      <p:pic>
        <p:nvPicPr>
          <p:cNvPr id="4" name="Picture 3">
            <a:extLst>
              <a:ext uri="{FF2B5EF4-FFF2-40B4-BE49-F238E27FC236}">
                <a16:creationId xmlns:a16="http://schemas.microsoft.com/office/drawing/2014/main" id="{B0FB6035-7BF5-DD4B-AFFD-D4E10FF5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154121"/>
            <a:ext cx="4724400" cy="3325375"/>
          </a:xfrm>
          <a:prstGeom prst="rect">
            <a:avLst/>
          </a:prstGeom>
          <a:ln>
            <a:solidFill>
              <a:schemeClr val="tx1">
                <a:lumMod val="65000"/>
                <a:lumOff val="35000"/>
              </a:schemeClr>
            </a:solidFill>
          </a:ln>
        </p:spPr>
      </p:pic>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148521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C6F8-EB81-D748-A612-7EA530102FDB}"/>
              </a:ext>
            </a:extLst>
          </p:cNvPr>
          <p:cNvSpPr>
            <a:spLocks noGrp="1"/>
          </p:cNvSpPr>
          <p:nvPr>
            <p:ph type="title"/>
          </p:nvPr>
        </p:nvSpPr>
        <p:spPr/>
        <p:txBody>
          <a:bodyPr/>
          <a:lstStyle/>
          <a:p>
            <a:r>
              <a:rPr lang="en-US" sz="4800" dirty="0"/>
              <a:t>Hypothesis </a:t>
            </a:r>
            <a:endParaRPr lang="en-US" dirty="0"/>
          </a:p>
        </p:txBody>
      </p:sp>
      <p:sp>
        <p:nvSpPr>
          <p:cNvPr id="3" name="Content Placeholder 2">
            <a:extLst>
              <a:ext uri="{FF2B5EF4-FFF2-40B4-BE49-F238E27FC236}">
                <a16:creationId xmlns:a16="http://schemas.microsoft.com/office/drawing/2014/main" id="{22B8168D-8437-C648-AE27-498E813366DF}"/>
              </a:ext>
            </a:extLst>
          </p:cNvPr>
          <p:cNvSpPr>
            <a:spLocks noGrp="1"/>
          </p:cNvSpPr>
          <p:nvPr>
            <p:ph idx="1"/>
          </p:nvPr>
        </p:nvSpPr>
        <p:spPr>
          <a:xfrm>
            <a:off x="152399" y="1676400"/>
            <a:ext cx="8748913" cy="5105400"/>
          </a:xfrm>
        </p:spPr>
        <p:txBody>
          <a:bodyPr>
            <a:normAutofit/>
          </a:bodyPr>
          <a:lstStyle/>
          <a:p>
            <a:pPr marL="118872" indent="0" algn="ctr">
              <a:buNone/>
            </a:pPr>
            <a:r>
              <a:rPr lang="en-US" sz="2800" dirty="0"/>
              <a:t>Young adults (18-21) would </a:t>
            </a:r>
            <a:r>
              <a:rPr lang="en-US" sz="2800" i="1" dirty="0"/>
              <a:t>A) </a:t>
            </a:r>
            <a:r>
              <a:rPr lang="en-US" sz="2800" dirty="0"/>
              <a:t>differ from adults (&gt;21) in cognitive control in emotional conditions and </a:t>
            </a:r>
            <a:r>
              <a:rPr lang="en-US" sz="2800" i="1" dirty="0"/>
              <a:t>B)</a:t>
            </a:r>
            <a:r>
              <a:rPr lang="en-US" sz="2800" dirty="0"/>
              <a:t> this shift would correlate with brain function in PFC</a:t>
            </a:r>
            <a:br>
              <a:rPr lang="en-US" sz="2600" dirty="0"/>
            </a:br>
            <a:endParaRPr lang="en-US" dirty="0"/>
          </a:p>
          <a:p>
            <a:r>
              <a:rPr lang="en-US" sz="2400" dirty="0"/>
              <a:t>Sample</a:t>
            </a:r>
          </a:p>
          <a:p>
            <a:pPr lvl="1"/>
            <a:r>
              <a:rPr lang="en-US" sz="2200" dirty="0"/>
              <a:t>110 subjects: N(13-17)= 41</a:t>
            </a:r>
          </a:p>
          <a:p>
            <a:pPr marL="457200" lvl="1" indent="0">
              <a:buNone/>
            </a:pPr>
            <a:r>
              <a:rPr lang="en-US" sz="2200" dirty="0"/>
              <a:t> N(18-21)=35, N(22-25)=34</a:t>
            </a:r>
          </a:p>
          <a:p>
            <a:pPr lvl="1"/>
            <a:r>
              <a:rPr lang="en-US" sz="2200" dirty="0"/>
              <a:t>32.7% Caucasian</a:t>
            </a:r>
            <a:br>
              <a:rPr lang="en-US" sz="2200" dirty="0"/>
            </a:br>
            <a:r>
              <a:rPr lang="en-US" sz="2200" dirty="0"/>
              <a:t>27.3 African American</a:t>
            </a:r>
            <a:br>
              <a:rPr lang="en-US" sz="2200" dirty="0"/>
            </a:br>
            <a:r>
              <a:rPr lang="en-US" sz="2200" dirty="0"/>
              <a:t>24.6% Hispanic</a:t>
            </a:r>
            <a:br>
              <a:rPr lang="en-US" sz="2200" dirty="0"/>
            </a:br>
            <a:r>
              <a:rPr lang="en-US" sz="2200" dirty="0"/>
              <a:t> 12.7% Asian</a:t>
            </a:r>
          </a:p>
          <a:p>
            <a:pPr lvl="1"/>
            <a:endParaRPr lang="en-US" sz="2400"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pic>
        <p:nvPicPr>
          <p:cNvPr id="12" name="Picture 11"/>
          <p:cNvPicPr>
            <a:picLocks noChangeAspect="1"/>
          </p:cNvPicPr>
          <p:nvPr/>
        </p:nvPicPr>
        <p:blipFill>
          <a:blip r:embed="rId2"/>
          <a:stretch>
            <a:fillRect/>
          </a:stretch>
        </p:blipFill>
        <p:spPr>
          <a:xfrm>
            <a:off x="4214693" y="3810000"/>
            <a:ext cx="4686620" cy="2606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925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79BB-2BE3-6B4C-AC65-6DAE44391D40}"/>
              </a:ext>
            </a:extLst>
          </p:cNvPr>
          <p:cNvSpPr>
            <a:spLocks noGrp="1"/>
          </p:cNvSpPr>
          <p:nvPr>
            <p:ph type="title"/>
          </p:nvPr>
        </p:nvSpPr>
        <p:spPr/>
        <p:txBody>
          <a:bodyPr/>
          <a:lstStyle/>
          <a:p>
            <a:r>
              <a:rPr lang="en-US" dirty="0"/>
              <a:t>Behavioral paradigm</a:t>
            </a:r>
          </a:p>
        </p:txBody>
      </p:sp>
      <p:sp>
        <p:nvSpPr>
          <p:cNvPr id="3" name="Content Placeholder 2">
            <a:extLst>
              <a:ext uri="{FF2B5EF4-FFF2-40B4-BE49-F238E27FC236}">
                <a16:creationId xmlns:a16="http://schemas.microsoft.com/office/drawing/2014/main" id="{0499162E-8DB2-B840-ABE9-98452C9C35DE}"/>
              </a:ext>
            </a:extLst>
          </p:cNvPr>
          <p:cNvSpPr>
            <a:spLocks noGrp="1"/>
          </p:cNvSpPr>
          <p:nvPr>
            <p:ph idx="1"/>
          </p:nvPr>
        </p:nvSpPr>
        <p:spPr>
          <a:xfrm>
            <a:off x="202844" y="4572000"/>
            <a:ext cx="3911956" cy="2187208"/>
          </a:xfrm>
        </p:spPr>
        <p:txBody>
          <a:bodyPr>
            <a:normAutofit/>
          </a:bodyPr>
          <a:lstStyle/>
          <a:p>
            <a:br>
              <a:rPr lang="en-US" sz="1600" dirty="0"/>
            </a:br>
            <a:endParaRPr lang="en-US" sz="1600" b="1" dirty="0"/>
          </a:p>
          <a:p>
            <a:r>
              <a:rPr lang="en-US" sz="2000" b="1" dirty="0"/>
              <a:t>TARGET </a:t>
            </a:r>
            <a:r>
              <a:rPr lang="en-US" sz="2000" dirty="0"/>
              <a:t>changed every block</a:t>
            </a:r>
          </a:p>
          <a:p>
            <a:pPr lvl="1"/>
            <a:r>
              <a:rPr lang="en-US" sz="1600" dirty="0"/>
              <a:t>Calm = GO  Fearful = NO GO</a:t>
            </a:r>
          </a:p>
          <a:p>
            <a:pPr lvl="1"/>
            <a:r>
              <a:rPr lang="en-US" sz="1600" dirty="0"/>
              <a:t>Fearful = GO Happy = NO GO</a:t>
            </a:r>
          </a:p>
          <a:p>
            <a:pPr lvl="1"/>
            <a:r>
              <a:rPr lang="en-US" sz="1600" dirty="0"/>
              <a:t>Etc. with all pairwise combos used </a:t>
            </a:r>
          </a:p>
        </p:txBody>
      </p:sp>
      <p:sp>
        <p:nvSpPr>
          <p:cNvPr id="4" name="TextBox 3"/>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1752600" y="1526948"/>
            <a:ext cx="6648201" cy="3659138"/>
          </a:xfrm>
          <a:prstGeom prst="rect">
            <a:avLst/>
          </a:prstGeom>
        </p:spPr>
      </p:pic>
      <p:sp>
        <p:nvSpPr>
          <p:cNvPr id="6" name="Right Arrow 5"/>
          <p:cNvSpPr/>
          <p:nvPr/>
        </p:nvSpPr>
        <p:spPr>
          <a:xfrm>
            <a:off x="1380263" y="1993271"/>
            <a:ext cx="1561238" cy="6096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CUES</a:t>
            </a:r>
          </a:p>
        </p:txBody>
      </p:sp>
      <p:sp>
        <p:nvSpPr>
          <p:cNvPr id="7" name="Right Arrow 6"/>
          <p:cNvSpPr/>
          <p:nvPr/>
        </p:nvSpPr>
        <p:spPr>
          <a:xfrm>
            <a:off x="191362" y="3613372"/>
            <a:ext cx="1561238" cy="60960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STATES</a:t>
            </a:r>
          </a:p>
        </p:txBody>
      </p:sp>
      <p:sp>
        <p:nvSpPr>
          <p:cNvPr id="8" name="TextBox 7"/>
          <p:cNvSpPr txBox="1"/>
          <p:nvPr/>
        </p:nvSpPr>
        <p:spPr>
          <a:xfrm>
            <a:off x="3417614" y="1551429"/>
            <a:ext cx="2819400" cy="307777"/>
          </a:xfrm>
          <a:prstGeom prst="rect">
            <a:avLst/>
          </a:prstGeom>
          <a:noFill/>
        </p:spPr>
        <p:txBody>
          <a:bodyPr wrap="square" rtlCol="0">
            <a:spAutoFit/>
          </a:bodyPr>
          <a:lstStyle/>
          <a:p>
            <a:r>
              <a:rPr lang="en-US" sz="1400" i="1" dirty="0"/>
              <a:t>Fearful       Happy        Calm</a:t>
            </a:r>
          </a:p>
        </p:txBody>
      </p:sp>
      <p:sp>
        <p:nvSpPr>
          <p:cNvPr id="9" name="Rectangle 8"/>
          <p:cNvSpPr/>
          <p:nvPr/>
        </p:nvSpPr>
        <p:spPr>
          <a:xfrm>
            <a:off x="7848600" y="1705317"/>
            <a:ext cx="1143000" cy="1190283"/>
          </a:xfrm>
          <a:prstGeom prst="rect">
            <a:avLst/>
          </a:prstGeom>
          <a:solidFill>
            <a:schemeClr val="tx1">
              <a:lumMod val="50000"/>
              <a:lumOff val="50000"/>
            </a:schemeClr>
          </a:solidFill>
          <a:ln w="12700" cmpd="sng">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i="1" dirty="0"/>
              <a:t>~50 minutes</a:t>
            </a:r>
          </a:p>
          <a:p>
            <a:pPr algn="ctr"/>
            <a:r>
              <a:rPr lang="en-US" i="1" dirty="0"/>
              <a:t>~10sec</a:t>
            </a:r>
          </a:p>
          <a:p>
            <a:pPr algn="ctr"/>
            <a:r>
              <a:rPr lang="en-US" i="1" dirty="0"/>
              <a:t>per trial</a:t>
            </a:r>
          </a:p>
        </p:txBody>
      </p:sp>
      <p:sp>
        <p:nvSpPr>
          <p:cNvPr id="11" name="TextBox 10">
            <a:extLst>
              <a:ext uri="{FF2B5EF4-FFF2-40B4-BE49-F238E27FC236}">
                <a16:creationId xmlns:a16="http://schemas.microsoft.com/office/drawing/2014/main" id="{6EFDE8D6-5F5A-9EBD-0448-59330FCA5479}"/>
              </a:ext>
            </a:extLst>
          </p:cNvPr>
          <p:cNvSpPr txBox="1"/>
          <p:nvPr/>
        </p:nvSpPr>
        <p:spPr>
          <a:xfrm>
            <a:off x="4331578" y="5186086"/>
            <a:ext cx="4609578" cy="1200329"/>
          </a:xfrm>
          <a:prstGeom prst="rect">
            <a:avLst/>
          </a:prstGeom>
          <a:noFill/>
        </p:spPr>
        <p:txBody>
          <a:bodyPr wrap="square">
            <a:spAutoFit/>
          </a:bodyPr>
          <a:lstStyle/>
          <a:p>
            <a:r>
              <a:rPr lang="en-US" sz="2000" dirty="0"/>
              <a:t>GO/NO GO = Press button when you see the </a:t>
            </a:r>
            <a:r>
              <a:rPr lang="en-US" sz="2000" b="1" dirty="0"/>
              <a:t>TARGET</a:t>
            </a:r>
          </a:p>
          <a:p>
            <a:pPr lvl="1"/>
            <a:r>
              <a:rPr lang="en-US" sz="1600" dirty="0"/>
              <a:t>2 cues per state/block (GO stim/NO GO stim or TARGET/NONTARGET)</a:t>
            </a:r>
            <a:endParaRPr lang="en-US" dirty="0"/>
          </a:p>
        </p:txBody>
      </p:sp>
    </p:spTree>
    <p:extLst>
      <p:ext uri="{BB962C8B-B14F-4D97-AF65-F5344CB8AC3E}">
        <p14:creationId xmlns:p14="http://schemas.microsoft.com/office/powerpoint/2010/main" val="418055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55DE-0ECF-4A4C-88A0-2BB8D19EC5A0}"/>
              </a:ext>
            </a:extLst>
          </p:cNvPr>
          <p:cNvSpPr>
            <a:spLocks noGrp="1"/>
          </p:cNvSpPr>
          <p:nvPr>
            <p:ph type="title"/>
          </p:nvPr>
        </p:nvSpPr>
        <p:spPr/>
        <p:txBody>
          <a:bodyPr/>
          <a:lstStyle/>
          <a:p>
            <a:r>
              <a:rPr lang="en-US" dirty="0"/>
              <a:t>Data analysis</a:t>
            </a:r>
          </a:p>
        </p:txBody>
      </p:sp>
      <p:pic>
        <p:nvPicPr>
          <p:cNvPr id="1026" name="Picture 2" descr="signal dete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926" y="1550912"/>
            <a:ext cx="4241748" cy="27825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
        <p:nvSpPr>
          <p:cNvPr id="7" name="Content Placeholder 2">
            <a:extLst>
              <a:ext uri="{FF2B5EF4-FFF2-40B4-BE49-F238E27FC236}">
                <a16:creationId xmlns:a16="http://schemas.microsoft.com/office/drawing/2014/main" id="{0499162E-8DB2-B840-ABE9-98452C9C35DE}"/>
              </a:ext>
            </a:extLst>
          </p:cNvPr>
          <p:cNvSpPr>
            <a:spLocks noGrp="1"/>
          </p:cNvSpPr>
          <p:nvPr>
            <p:ph idx="1"/>
          </p:nvPr>
        </p:nvSpPr>
        <p:spPr>
          <a:xfrm>
            <a:off x="48752" y="1524000"/>
            <a:ext cx="4800600" cy="2710263"/>
          </a:xfrm>
        </p:spPr>
        <p:txBody>
          <a:bodyPr>
            <a:normAutofit/>
          </a:bodyPr>
          <a:lstStyle/>
          <a:p>
            <a:r>
              <a:rPr lang="en-US" sz="2200" dirty="0"/>
              <a:t>Behavioral: </a:t>
            </a:r>
            <a:r>
              <a:rPr lang="en-US" sz="2200" b="1" dirty="0"/>
              <a:t>d’</a:t>
            </a:r>
            <a:r>
              <a:rPr lang="en-US" sz="2200" dirty="0"/>
              <a:t> </a:t>
            </a:r>
            <a:r>
              <a:rPr lang="en-US" sz="2000" dirty="0"/>
              <a:t>is a sensitive accuracy measure</a:t>
            </a:r>
            <a:r>
              <a:rPr lang="en-US" sz="2000" b="1" dirty="0"/>
              <a:t> = </a:t>
            </a:r>
            <a:r>
              <a:rPr lang="en-US" altLang="en-US" sz="1800" dirty="0"/>
              <a:t>Z(H) - Z(FA)</a:t>
            </a:r>
            <a:endParaRPr lang="en-US" altLang="en-US" sz="1800" b="1" dirty="0">
              <a:solidFill>
                <a:srgbClr val="666666"/>
              </a:solidFill>
              <a:latin typeface="Lato"/>
            </a:endParaRPr>
          </a:p>
          <a:p>
            <a:pPr lvl="1"/>
            <a:r>
              <a:rPr lang="en-US" altLang="en-US" sz="1800" dirty="0"/>
              <a:t>H = correctly GO on a GO cue</a:t>
            </a:r>
          </a:p>
          <a:p>
            <a:pPr lvl="1"/>
            <a:r>
              <a:rPr lang="en-US" altLang="en-US" sz="1800" dirty="0"/>
              <a:t>FA = incorrectly GO on a NO GO cue</a:t>
            </a:r>
          </a:p>
          <a:p>
            <a:pPr lvl="1"/>
            <a:r>
              <a:rPr lang="en-US" altLang="en-US" sz="1800" b="1" dirty="0"/>
              <a:t>Larger d’ </a:t>
            </a:r>
            <a:r>
              <a:rPr lang="en-US" altLang="en-US" sz="1800" dirty="0"/>
              <a:t>indicates BETTER cognitive control or  better </a:t>
            </a:r>
            <a:r>
              <a:rPr lang="en-US" altLang="en-US" sz="1800" dirty="0" err="1"/>
              <a:t>discrimation</a:t>
            </a:r>
            <a:r>
              <a:rPr lang="en-US" altLang="en-US" sz="1800" dirty="0"/>
              <a:t> between GO and NO GO</a:t>
            </a:r>
            <a:br>
              <a:rPr lang="en-US" altLang="en-US" sz="1800" dirty="0"/>
            </a:br>
            <a:endParaRPr lang="en-US" sz="2000" dirty="0"/>
          </a:p>
        </p:txBody>
      </p:sp>
      <p:sp>
        <p:nvSpPr>
          <p:cNvPr id="5" name="Right Arrow 4"/>
          <p:cNvSpPr/>
          <p:nvPr/>
        </p:nvSpPr>
        <p:spPr>
          <a:xfrm>
            <a:off x="7096126" y="4267200"/>
            <a:ext cx="1791396" cy="381000"/>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t>
            </a:r>
          </a:p>
        </p:txBody>
      </p:sp>
      <p:sp>
        <p:nvSpPr>
          <p:cNvPr id="9" name="Right Arrow 8"/>
          <p:cNvSpPr/>
          <p:nvPr/>
        </p:nvSpPr>
        <p:spPr>
          <a:xfrm flipH="1">
            <a:off x="5072410" y="4267200"/>
            <a:ext cx="1905000" cy="3810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GO</a:t>
            </a:r>
          </a:p>
        </p:txBody>
      </p:sp>
      <p:sp>
        <p:nvSpPr>
          <p:cNvPr id="12" name="Content Placeholder 2">
            <a:extLst>
              <a:ext uri="{FF2B5EF4-FFF2-40B4-BE49-F238E27FC236}">
                <a16:creationId xmlns:a16="http://schemas.microsoft.com/office/drawing/2014/main" id="{0499162E-8DB2-B840-ABE9-98452C9C35DE}"/>
              </a:ext>
            </a:extLst>
          </p:cNvPr>
          <p:cNvSpPr txBox="1">
            <a:spLocks/>
          </p:cNvSpPr>
          <p:nvPr/>
        </p:nvSpPr>
        <p:spPr>
          <a:xfrm>
            <a:off x="77325" y="3581400"/>
            <a:ext cx="8116645" cy="49530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endParaRPr lang="en-US" sz="2400" dirty="0"/>
          </a:p>
          <a:p>
            <a:pPr fontAlgn="auto">
              <a:spcAft>
                <a:spcPts val="0"/>
              </a:spcAft>
            </a:pPr>
            <a:r>
              <a:rPr lang="en-US" sz="2000" dirty="0"/>
              <a:t>Proposed behavioral ANOVAs: </a:t>
            </a:r>
          </a:p>
          <a:p>
            <a:pPr marL="635508" lvl="1" indent="-342900" fontAlgn="auto">
              <a:spcAft>
                <a:spcPts val="0"/>
              </a:spcAft>
              <a:buFont typeface="+mj-lt"/>
              <a:buAutoNum type="arabicPeriod"/>
            </a:pPr>
            <a:r>
              <a:rPr lang="en-US" sz="1800" dirty="0"/>
              <a:t>Age </a:t>
            </a:r>
          </a:p>
          <a:p>
            <a:pPr marL="635508" lvl="1" indent="-342900" fontAlgn="auto">
              <a:spcAft>
                <a:spcPts val="0"/>
              </a:spcAft>
              <a:buFont typeface="+mj-lt"/>
              <a:buAutoNum type="arabicPeriod"/>
            </a:pPr>
            <a:r>
              <a:rPr lang="en-US" sz="1800" dirty="0"/>
              <a:t>Age X Cue (</a:t>
            </a:r>
            <a:r>
              <a:rPr lang="en-US" sz="1800" dirty="0" err="1"/>
              <a:t>happy,fearful,calm</a:t>
            </a:r>
            <a:r>
              <a:rPr lang="en-US" sz="1800" dirty="0"/>
              <a:t> faces) within neutral state only</a:t>
            </a:r>
          </a:p>
          <a:p>
            <a:pPr marL="635508" lvl="1" indent="-342900" fontAlgn="auto">
              <a:spcAft>
                <a:spcPts val="0"/>
              </a:spcAft>
              <a:buFont typeface="+mj-lt"/>
              <a:buAutoNum type="arabicPeriod"/>
            </a:pPr>
            <a:r>
              <a:rPr lang="en-US" sz="1800" dirty="0"/>
              <a:t>Age X State (</a:t>
            </a:r>
            <a:r>
              <a:rPr lang="en-US" sz="1800" dirty="0" err="1"/>
              <a:t>sad,happy,neutral</a:t>
            </a:r>
            <a:r>
              <a:rPr lang="en-US" sz="1800" dirty="0"/>
              <a:t>) with calm cue faces only</a:t>
            </a:r>
            <a:br>
              <a:rPr lang="en-US" sz="1800" dirty="0"/>
            </a:br>
            <a:endParaRPr lang="en-US" sz="1800" dirty="0"/>
          </a:p>
          <a:p>
            <a:pPr fontAlgn="auto">
              <a:spcAft>
                <a:spcPts val="0"/>
              </a:spcAft>
            </a:pPr>
            <a:r>
              <a:rPr lang="en-US" sz="2000" dirty="0"/>
              <a:t>Whole-brain Analysis: </a:t>
            </a:r>
            <a:r>
              <a:rPr lang="en-US" sz="2000" i="1" dirty="0"/>
              <a:t>Group linear mixed effects </a:t>
            </a:r>
          </a:p>
          <a:p>
            <a:pPr marL="635508" lvl="1" indent="-342900" fontAlgn="auto">
              <a:spcAft>
                <a:spcPts val="0"/>
              </a:spcAft>
              <a:buFont typeface="+mj-lt"/>
              <a:buAutoNum type="arabicPeriod"/>
            </a:pPr>
            <a:r>
              <a:rPr lang="en-US" sz="1800" dirty="0"/>
              <a:t>Effects of CUES on GO and NO GO trials </a:t>
            </a:r>
          </a:p>
          <a:p>
            <a:pPr marL="635508" lvl="1" indent="-342900" fontAlgn="auto">
              <a:spcAft>
                <a:spcPts val="0"/>
              </a:spcAft>
              <a:buFont typeface="+mj-lt"/>
              <a:buAutoNum type="arabicPeriod"/>
            </a:pPr>
            <a:r>
              <a:rPr lang="en-US" sz="1800" dirty="0"/>
              <a:t>Effects of STATES on GO and NO GO trials</a:t>
            </a:r>
          </a:p>
          <a:p>
            <a:pPr marL="118872" indent="0" fontAlgn="auto">
              <a:spcAft>
                <a:spcPts val="0"/>
              </a:spcAft>
              <a:buNone/>
            </a:pPr>
            <a:endParaRPr lang="en-US" sz="1800" dirty="0"/>
          </a:p>
          <a:p>
            <a:pPr marL="118872" indent="0" fontAlgn="auto">
              <a:spcAft>
                <a:spcPts val="0"/>
              </a:spcAft>
              <a:buNone/>
            </a:pPr>
            <a:r>
              <a:rPr lang="en-US" sz="1800" dirty="0"/>
              <a:t> </a:t>
            </a:r>
            <a:endParaRPr lang="en-US" sz="1400" dirty="0"/>
          </a:p>
          <a:p>
            <a:pPr marL="457200" lvl="1" indent="0" fontAlgn="auto">
              <a:spcAft>
                <a:spcPts val="0"/>
              </a:spcAft>
              <a:buNone/>
            </a:pPr>
            <a:endParaRPr lang="en-US" sz="1400" dirty="0"/>
          </a:p>
        </p:txBody>
      </p:sp>
      <p:sp>
        <p:nvSpPr>
          <p:cNvPr id="13" name="TextBox 12"/>
          <p:cNvSpPr txBox="1"/>
          <p:nvPr/>
        </p:nvSpPr>
        <p:spPr>
          <a:xfrm>
            <a:off x="5915722" y="5484157"/>
            <a:ext cx="2971799" cy="923330"/>
          </a:xfrm>
          <a:prstGeom prst="rect">
            <a:avLst/>
          </a:prstGeom>
          <a:noFill/>
          <a:ln>
            <a:solidFill>
              <a:schemeClr val="bg1">
                <a:lumMod val="75000"/>
              </a:schemeClr>
            </a:solidFill>
          </a:ln>
        </p:spPr>
        <p:txBody>
          <a:bodyPr wrap="square" rtlCol="0">
            <a:spAutoFit/>
          </a:bodyPr>
          <a:lstStyle/>
          <a:p>
            <a:r>
              <a:rPr lang="en-US" dirty="0">
                <a:latin typeface="+mn-lt"/>
              </a:rPr>
              <a:t>Task-dependent functional connectivity: </a:t>
            </a:r>
          </a:p>
          <a:p>
            <a:pPr marL="285750" indent="-285750">
              <a:buFont typeface="Arial" panose="020B0604020202020204" pitchFamily="34" charset="0"/>
              <a:buChar char="•"/>
            </a:pPr>
            <a:r>
              <a:rPr lang="en-US" dirty="0">
                <a:latin typeface="+mn-lt"/>
              </a:rPr>
              <a:t>2 PFC ‘seed’ regions</a:t>
            </a:r>
          </a:p>
        </p:txBody>
      </p:sp>
    </p:spTree>
    <p:extLst>
      <p:ext uri="{BB962C8B-B14F-4D97-AF65-F5344CB8AC3E}">
        <p14:creationId xmlns:p14="http://schemas.microsoft.com/office/powerpoint/2010/main" val="230119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a:t>
            </a:r>
            <a:r>
              <a:rPr lang="en-US" i="1" dirty="0"/>
              <a:t>d’ </a:t>
            </a:r>
            <a:r>
              <a:rPr lang="en-US" dirty="0"/>
              <a:t>with age</a:t>
            </a:r>
          </a:p>
        </p:txBody>
      </p:sp>
      <p:pic>
        <p:nvPicPr>
          <p:cNvPr id="3" name="Picture 2"/>
          <p:cNvPicPr>
            <a:picLocks noChangeAspect="1"/>
          </p:cNvPicPr>
          <p:nvPr/>
        </p:nvPicPr>
        <p:blipFill>
          <a:blip r:embed="rId2"/>
          <a:stretch>
            <a:fillRect/>
          </a:stretch>
        </p:blipFill>
        <p:spPr>
          <a:xfrm>
            <a:off x="1143000" y="1565698"/>
            <a:ext cx="7315200" cy="5292302"/>
          </a:xfrm>
          <a:prstGeom prst="rect">
            <a:avLst/>
          </a:prstGeom>
        </p:spPr>
      </p:pic>
      <p:sp>
        <p:nvSpPr>
          <p:cNvPr id="4" name="TextBox 3"/>
          <p:cNvSpPr txBox="1"/>
          <p:nvPr/>
        </p:nvSpPr>
        <p:spPr>
          <a:xfrm>
            <a:off x="228600" y="1676400"/>
            <a:ext cx="3552576" cy="923330"/>
          </a:xfrm>
          <a:prstGeom prst="rect">
            <a:avLst/>
          </a:prstGeom>
          <a:noFill/>
        </p:spPr>
        <p:txBody>
          <a:bodyPr wrap="none" rtlCol="0">
            <a:spAutoFit/>
          </a:bodyPr>
          <a:lstStyle/>
          <a:p>
            <a:r>
              <a:rPr lang="en-US" b="1" dirty="0">
                <a:latin typeface="+mn-lt"/>
              </a:rPr>
              <a:t>Relationship between age and </a:t>
            </a:r>
          </a:p>
          <a:p>
            <a:r>
              <a:rPr lang="en-US" b="1" dirty="0">
                <a:latin typeface="+mn-lt"/>
              </a:rPr>
              <a:t>performance in different emotion </a:t>
            </a:r>
          </a:p>
          <a:p>
            <a:r>
              <a:rPr lang="en-US" b="1" dirty="0">
                <a:latin typeface="+mn-lt"/>
              </a:rPr>
              <a:t>conditions (by gender)</a:t>
            </a:r>
          </a:p>
        </p:txBody>
      </p:sp>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42226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3" name="Picture 2"/>
          <p:cNvPicPr>
            <a:picLocks noChangeAspect="1"/>
          </p:cNvPicPr>
          <p:nvPr/>
        </p:nvPicPr>
        <p:blipFill>
          <a:blip r:embed="rId3"/>
          <a:stretch>
            <a:fillRect/>
          </a:stretch>
        </p:blipFill>
        <p:spPr>
          <a:xfrm>
            <a:off x="609600" y="1668853"/>
            <a:ext cx="2363084" cy="2525601"/>
          </a:xfrm>
          <a:prstGeom prst="rect">
            <a:avLst/>
          </a:prstGeom>
        </p:spPr>
      </p:pic>
      <p:sp>
        <p:nvSpPr>
          <p:cNvPr id="4" name="TextBox 3"/>
          <p:cNvSpPr txBox="1"/>
          <p:nvPr/>
        </p:nvSpPr>
        <p:spPr>
          <a:xfrm>
            <a:off x="-448737" y="1460082"/>
            <a:ext cx="9067800" cy="338554"/>
          </a:xfrm>
          <a:prstGeom prst="rect">
            <a:avLst/>
          </a:prstGeom>
          <a:noFill/>
        </p:spPr>
        <p:txBody>
          <a:bodyPr wrap="square" rtlCol="0">
            <a:spAutoFit/>
          </a:bodyPr>
          <a:lstStyle/>
          <a:p>
            <a:pPr algn="ctr"/>
            <a:r>
              <a:rPr lang="en-US" sz="1600" dirty="0">
                <a:solidFill>
                  <a:schemeClr val="accent2">
                    <a:lumMod val="50000"/>
                  </a:schemeClr>
                </a:solidFill>
                <a:latin typeface="+mn-lt"/>
              </a:rPr>
              <a:t>d’ in response to </a:t>
            </a:r>
            <a:r>
              <a:rPr lang="en-US" sz="1600" b="1" u="sng" dirty="0">
                <a:solidFill>
                  <a:schemeClr val="accent2">
                    <a:lumMod val="50000"/>
                  </a:schemeClr>
                </a:solidFill>
                <a:latin typeface="+mn-lt"/>
              </a:rPr>
              <a:t>fearful</a:t>
            </a:r>
            <a:r>
              <a:rPr lang="en-US" sz="1600" u="sng" dirty="0">
                <a:solidFill>
                  <a:schemeClr val="accent2">
                    <a:lumMod val="50000"/>
                  </a:schemeClr>
                </a:solidFill>
                <a:latin typeface="+mn-lt"/>
              </a:rPr>
              <a:t> cues </a:t>
            </a:r>
            <a:r>
              <a:rPr lang="en-US" sz="1600" dirty="0">
                <a:solidFill>
                  <a:schemeClr val="accent2">
                    <a:lumMod val="50000"/>
                  </a:schemeClr>
                </a:solidFill>
                <a:latin typeface="+mn-lt"/>
              </a:rPr>
              <a:t>in </a:t>
            </a:r>
            <a:r>
              <a:rPr lang="en-US" sz="1600" b="1" u="sng" dirty="0">
                <a:solidFill>
                  <a:schemeClr val="accent2">
                    <a:lumMod val="50000"/>
                  </a:schemeClr>
                </a:solidFill>
                <a:latin typeface="+mn-lt"/>
              </a:rPr>
              <a:t>neutral </a:t>
            </a:r>
            <a:r>
              <a:rPr lang="en-US" sz="1600" u="sng" dirty="0">
                <a:solidFill>
                  <a:schemeClr val="accent2">
                    <a:lumMod val="50000"/>
                  </a:schemeClr>
                </a:solidFill>
                <a:latin typeface="+mn-lt"/>
              </a:rPr>
              <a:t>state</a:t>
            </a:r>
            <a:r>
              <a:rPr lang="en-US" sz="1600" dirty="0">
                <a:solidFill>
                  <a:schemeClr val="accent2">
                    <a:lumMod val="50000"/>
                  </a:schemeClr>
                </a:solidFill>
                <a:latin typeface="+mn-lt"/>
              </a:rPr>
              <a:t>: A &gt; YA and T</a:t>
            </a:r>
          </a:p>
        </p:txBody>
      </p:sp>
      <p:pic>
        <p:nvPicPr>
          <p:cNvPr id="5" name="Picture 4"/>
          <p:cNvPicPr>
            <a:picLocks noChangeAspect="1"/>
          </p:cNvPicPr>
          <p:nvPr/>
        </p:nvPicPr>
        <p:blipFill>
          <a:blip r:embed="rId4"/>
          <a:stretch>
            <a:fillRect/>
          </a:stretch>
        </p:blipFill>
        <p:spPr>
          <a:xfrm>
            <a:off x="457200" y="4360277"/>
            <a:ext cx="2623617" cy="2497724"/>
          </a:xfrm>
          <a:prstGeom prst="rect">
            <a:avLst/>
          </a:prstGeom>
        </p:spPr>
      </p:pic>
      <p:sp>
        <p:nvSpPr>
          <p:cNvPr id="7" name="Right Arrow 6"/>
          <p:cNvSpPr/>
          <p:nvPr/>
        </p:nvSpPr>
        <p:spPr>
          <a:xfrm>
            <a:off x="3080817" y="2743200"/>
            <a:ext cx="42438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3564118" y="1938337"/>
            <a:ext cx="1466850" cy="1762125"/>
          </a:xfrm>
          <a:prstGeom prst="rect">
            <a:avLst/>
          </a:prstGeom>
        </p:spPr>
      </p:pic>
      <p:pic>
        <p:nvPicPr>
          <p:cNvPr id="11" name="Picture 10"/>
          <p:cNvPicPr>
            <a:picLocks noChangeAspect="1"/>
          </p:cNvPicPr>
          <p:nvPr/>
        </p:nvPicPr>
        <p:blipFill>
          <a:blip r:embed="rId6"/>
          <a:stretch>
            <a:fillRect/>
          </a:stretch>
        </p:blipFill>
        <p:spPr>
          <a:xfrm>
            <a:off x="5068184" y="1846375"/>
            <a:ext cx="1960951" cy="1916001"/>
          </a:xfrm>
          <a:prstGeom prst="rect">
            <a:avLst/>
          </a:prstGeom>
        </p:spPr>
      </p:pic>
      <p:sp>
        <p:nvSpPr>
          <p:cNvPr id="12" name="TextBox 11"/>
          <p:cNvSpPr txBox="1"/>
          <p:nvPr/>
        </p:nvSpPr>
        <p:spPr>
          <a:xfrm>
            <a:off x="5410200" y="1927336"/>
            <a:ext cx="4724400" cy="307777"/>
          </a:xfrm>
          <a:prstGeom prst="rect">
            <a:avLst/>
          </a:prstGeom>
          <a:noFill/>
        </p:spPr>
        <p:txBody>
          <a:bodyPr wrap="square" rtlCol="0">
            <a:spAutoFit/>
          </a:bodyPr>
          <a:lstStyle/>
          <a:p>
            <a:r>
              <a:rPr lang="en-US" sz="1400" i="1" dirty="0"/>
              <a:t>*</a:t>
            </a:r>
            <a:r>
              <a:rPr lang="en-US" sz="1000" i="1" dirty="0"/>
              <a:t>did not survive when controlling for age </a:t>
            </a:r>
          </a:p>
        </p:txBody>
      </p:sp>
      <p:pic>
        <p:nvPicPr>
          <p:cNvPr id="13" name="Picture 12"/>
          <p:cNvPicPr>
            <a:picLocks noChangeAspect="1"/>
          </p:cNvPicPr>
          <p:nvPr/>
        </p:nvPicPr>
        <p:blipFill>
          <a:blip r:embed="rId7"/>
          <a:stretch>
            <a:fillRect/>
          </a:stretch>
        </p:blipFill>
        <p:spPr>
          <a:xfrm>
            <a:off x="3602218" y="1927336"/>
            <a:ext cx="5475107" cy="1847645"/>
          </a:xfrm>
          <a:prstGeom prst="rect">
            <a:avLst/>
          </a:prstGeom>
        </p:spPr>
      </p:pic>
      <p:sp>
        <p:nvSpPr>
          <p:cNvPr id="14" name="TextBox 13"/>
          <p:cNvSpPr txBox="1"/>
          <p:nvPr/>
        </p:nvSpPr>
        <p:spPr>
          <a:xfrm>
            <a:off x="3698160" y="4596526"/>
            <a:ext cx="1752600" cy="461665"/>
          </a:xfrm>
          <a:prstGeom prst="rect">
            <a:avLst/>
          </a:prstGeom>
          <a:noFill/>
        </p:spPr>
        <p:txBody>
          <a:bodyPr wrap="square" rtlCol="0">
            <a:spAutoFit/>
          </a:bodyPr>
          <a:lstStyle/>
          <a:p>
            <a:r>
              <a:rPr lang="en-US" sz="1200" dirty="0"/>
              <a:t>*no regions survived whole brain correction</a:t>
            </a:r>
          </a:p>
        </p:txBody>
      </p:sp>
      <p:pic>
        <p:nvPicPr>
          <p:cNvPr id="15" name="Picture 14"/>
          <p:cNvPicPr>
            <a:picLocks noChangeAspect="1"/>
          </p:cNvPicPr>
          <p:nvPr/>
        </p:nvPicPr>
        <p:blipFill>
          <a:blip r:embed="rId8"/>
          <a:stretch>
            <a:fillRect/>
          </a:stretch>
        </p:blipFill>
        <p:spPr>
          <a:xfrm>
            <a:off x="3360906" y="4455394"/>
            <a:ext cx="2780817" cy="2090321"/>
          </a:xfrm>
          <a:prstGeom prst="rect">
            <a:avLst/>
          </a:prstGeom>
        </p:spPr>
      </p:pic>
      <p:sp>
        <p:nvSpPr>
          <p:cNvPr id="8" name="Right Arrow 7"/>
          <p:cNvSpPr/>
          <p:nvPr/>
        </p:nvSpPr>
        <p:spPr>
          <a:xfrm>
            <a:off x="2972684" y="5668208"/>
            <a:ext cx="42438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9"/>
          <a:stretch>
            <a:fillRect/>
          </a:stretch>
        </p:blipFill>
        <p:spPr>
          <a:xfrm>
            <a:off x="6189830" y="4508610"/>
            <a:ext cx="2429233" cy="2099846"/>
          </a:xfrm>
          <a:prstGeom prst="rect">
            <a:avLst/>
          </a:prstGeom>
        </p:spPr>
      </p:pic>
      <p:grpSp>
        <p:nvGrpSpPr>
          <p:cNvPr id="28" name="Group 27"/>
          <p:cNvGrpSpPr/>
          <p:nvPr/>
        </p:nvGrpSpPr>
        <p:grpSpPr>
          <a:xfrm>
            <a:off x="4196675" y="3875593"/>
            <a:ext cx="4337724" cy="2904276"/>
            <a:chOff x="4196675" y="3875593"/>
            <a:chExt cx="4337724" cy="2904276"/>
          </a:xfrm>
        </p:grpSpPr>
        <p:grpSp>
          <p:nvGrpSpPr>
            <p:cNvPr id="25" name="Group 24"/>
            <p:cNvGrpSpPr/>
            <p:nvPr/>
          </p:nvGrpSpPr>
          <p:grpSpPr>
            <a:xfrm>
              <a:off x="4508267" y="3875593"/>
              <a:ext cx="4026132" cy="2904276"/>
              <a:chOff x="4508267" y="3875593"/>
              <a:chExt cx="4026132" cy="2904276"/>
            </a:xfrm>
          </p:grpSpPr>
          <p:pic>
            <p:nvPicPr>
              <p:cNvPr id="18" name="Picture 17"/>
              <p:cNvPicPr>
                <a:picLocks noChangeAspect="1"/>
              </p:cNvPicPr>
              <p:nvPr/>
            </p:nvPicPr>
            <p:blipFill>
              <a:blip r:embed="rId10"/>
              <a:stretch>
                <a:fillRect/>
              </a:stretch>
            </p:blipFill>
            <p:spPr>
              <a:xfrm>
                <a:off x="5927604" y="4115632"/>
                <a:ext cx="2606795" cy="2626249"/>
              </a:xfrm>
              <a:prstGeom prst="rect">
                <a:avLst/>
              </a:prstGeom>
            </p:spPr>
          </p:pic>
          <p:pic>
            <p:nvPicPr>
              <p:cNvPr id="23" name="Picture 22"/>
              <p:cNvPicPr>
                <a:picLocks noChangeAspect="1"/>
              </p:cNvPicPr>
              <p:nvPr/>
            </p:nvPicPr>
            <p:blipFill>
              <a:blip r:embed="rId11"/>
              <a:stretch>
                <a:fillRect/>
              </a:stretch>
            </p:blipFill>
            <p:spPr>
              <a:xfrm>
                <a:off x="4599123" y="3875593"/>
                <a:ext cx="1328480" cy="1413277"/>
              </a:xfrm>
              <a:prstGeom prst="rect">
                <a:avLst/>
              </a:prstGeom>
            </p:spPr>
          </p:pic>
          <p:pic>
            <p:nvPicPr>
              <p:cNvPr id="24" name="Picture 23"/>
              <p:cNvPicPr>
                <a:picLocks noChangeAspect="1"/>
              </p:cNvPicPr>
              <p:nvPr/>
            </p:nvPicPr>
            <p:blipFill>
              <a:blip r:embed="rId12"/>
              <a:stretch>
                <a:fillRect/>
              </a:stretch>
            </p:blipFill>
            <p:spPr>
              <a:xfrm>
                <a:off x="4508267" y="5262645"/>
                <a:ext cx="1419338" cy="1517224"/>
              </a:xfrm>
              <a:prstGeom prst="rect">
                <a:avLst/>
              </a:prstGeom>
            </p:spPr>
          </p:pic>
        </p:grpSp>
        <p:sp>
          <p:nvSpPr>
            <p:cNvPr id="26" name="Right Arrow 25"/>
            <p:cNvSpPr/>
            <p:nvPr/>
          </p:nvSpPr>
          <p:spPr>
            <a:xfrm rot="19512138">
              <a:off x="4306917" y="4772251"/>
              <a:ext cx="526971" cy="23207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ight Arrow 26"/>
            <p:cNvSpPr/>
            <p:nvPr/>
          </p:nvSpPr>
          <p:spPr>
            <a:xfrm rot="2102475">
              <a:off x="4196675" y="5597215"/>
              <a:ext cx="526971" cy="23207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9" name="TextBox 28"/>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
        <p:nvSpPr>
          <p:cNvPr id="6" name="TextBox 5"/>
          <p:cNvSpPr txBox="1"/>
          <p:nvPr/>
        </p:nvSpPr>
        <p:spPr>
          <a:xfrm>
            <a:off x="705734" y="3973763"/>
            <a:ext cx="3785256" cy="584775"/>
          </a:xfrm>
          <a:prstGeom prst="rect">
            <a:avLst/>
          </a:prstGeom>
          <a:noFill/>
        </p:spPr>
        <p:txBody>
          <a:bodyPr wrap="square" rtlCol="0">
            <a:spAutoFit/>
          </a:bodyPr>
          <a:lstStyle/>
          <a:p>
            <a:r>
              <a:rPr lang="en-US" sz="1600" dirty="0">
                <a:solidFill>
                  <a:schemeClr val="accent2">
                    <a:lumMod val="50000"/>
                  </a:schemeClr>
                </a:solidFill>
                <a:latin typeface="+mn-lt"/>
              </a:rPr>
              <a:t>d’ in response to </a:t>
            </a:r>
            <a:r>
              <a:rPr lang="en-US" sz="1600" b="1" u="sng" dirty="0">
                <a:solidFill>
                  <a:schemeClr val="accent2">
                    <a:lumMod val="50000"/>
                  </a:schemeClr>
                </a:solidFill>
                <a:latin typeface="+mn-lt"/>
              </a:rPr>
              <a:t>calm</a:t>
            </a:r>
            <a:r>
              <a:rPr lang="en-US" sz="1600" u="sng" dirty="0">
                <a:solidFill>
                  <a:schemeClr val="accent2">
                    <a:lumMod val="50000"/>
                  </a:schemeClr>
                </a:solidFill>
                <a:latin typeface="+mn-lt"/>
              </a:rPr>
              <a:t> cues </a:t>
            </a:r>
            <a:r>
              <a:rPr lang="en-US" sz="1600" dirty="0">
                <a:solidFill>
                  <a:schemeClr val="accent2">
                    <a:lumMod val="50000"/>
                  </a:schemeClr>
                </a:solidFill>
                <a:latin typeface="+mn-lt"/>
              </a:rPr>
              <a:t>in </a:t>
            </a:r>
            <a:r>
              <a:rPr lang="en-US" sz="1600" b="1" u="sng" dirty="0">
                <a:solidFill>
                  <a:schemeClr val="accent2">
                    <a:lumMod val="50000"/>
                  </a:schemeClr>
                </a:solidFill>
                <a:latin typeface="+mn-lt"/>
              </a:rPr>
              <a:t>threat </a:t>
            </a:r>
            <a:r>
              <a:rPr lang="en-US" sz="1600" u="sng" dirty="0">
                <a:solidFill>
                  <a:schemeClr val="accent2">
                    <a:lumMod val="50000"/>
                  </a:schemeClr>
                </a:solidFill>
                <a:latin typeface="+mn-lt"/>
              </a:rPr>
              <a:t>state: </a:t>
            </a:r>
            <a:r>
              <a:rPr lang="en-US" sz="1600" dirty="0">
                <a:solidFill>
                  <a:schemeClr val="accent2">
                    <a:lumMod val="50000"/>
                  </a:schemeClr>
                </a:solidFill>
                <a:latin typeface="+mn-lt"/>
              </a:rPr>
              <a:t>A &gt; YA &gt; T</a:t>
            </a:r>
            <a:endParaRPr lang="en-US" sz="1600" u="sng" dirty="0">
              <a:solidFill>
                <a:schemeClr val="accent2">
                  <a:lumMod val="50000"/>
                </a:schemeClr>
              </a:solidFill>
              <a:latin typeface="+mn-lt"/>
            </a:endParaRPr>
          </a:p>
        </p:txBody>
      </p:sp>
      <p:sp>
        <p:nvSpPr>
          <p:cNvPr id="16" name="TextBox 15">
            <a:extLst>
              <a:ext uri="{FF2B5EF4-FFF2-40B4-BE49-F238E27FC236}">
                <a16:creationId xmlns:a16="http://schemas.microsoft.com/office/drawing/2014/main" id="{0644138D-40FF-4C7E-6157-016DA53AE8B9}"/>
              </a:ext>
            </a:extLst>
          </p:cNvPr>
          <p:cNvSpPr txBox="1"/>
          <p:nvPr/>
        </p:nvSpPr>
        <p:spPr>
          <a:xfrm>
            <a:off x="4570402" y="336857"/>
            <a:ext cx="5292246" cy="646331"/>
          </a:xfrm>
          <a:prstGeom prst="rect">
            <a:avLst/>
          </a:prstGeom>
          <a:noFill/>
        </p:spPr>
        <p:txBody>
          <a:bodyPr wrap="square">
            <a:spAutoFit/>
          </a:bodyPr>
          <a:lstStyle/>
          <a:p>
            <a:pPr lvl="1"/>
            <a:r>
              <a:rPr lang="en-US" sz="1800" dirty="0">
                <a:solidFill>
                  <a:schemeClr val="accent1"/>
                </a:solidFill>
              </a:rPr>
              <a:t>110 subjects: N(13-17)= 41</a:t>
            </a:r>
          </a:p>
          <a:p>
            <a:pPr marL="457200" lvl="1" indent="0">
              <a:buNone/>
            </a:pPr>
            <a:r>
              <a:rPr lang="en-US" sz="1800" dirty="0">
                <a:solidFill>
                  <a:schemeClr val="accent1"/>
                </a:solidFill>
              </a:rPr>
              <a:t> N(18-21)=35, N(22-25)=34</a:t>
            </a:r>
          </a:p>
        </p:txBody>
      </p:sp>
    </p:spTree>
    <p:extLst>
      <p:ext uri="{BB962C8B-B14F-4D97-AF65-F5344CB8AC3E}">
        <p14:creationId xmlns:p14="http://schemas.microsoft.com/office/powerpoint/2010/main" val="38783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4"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5" name="TextBox 4"/>
          <p:cNvSpPr txBox="1"/>
          <p:nvPr/>
        </p:nvSpPr>
        <p:spPr>
          <a:xfrm>
            <a:off x="152400" y="1572524"/>
            <a:ext cx="9086850" cy="4278094"/>
          </a:xfrm>
          <a:prstGeom prst="rect">
            <a:avLst/>
          </a:prstGeom>
          <a:noFill/>
        </p:spPr>
        <p:txBody>
          <a:bodyPr wrap="square" rtlCol="0">
            <a:spAutoFit/>
          </a:bodyPr>
          <a:lstStyle/>
          <a:p>
            <a:pPr marL="461772" indent="-342900">
              <a:buFont typeface="Arial" panose="020B0604020202020204" pitchFamily="34" charset="0"/>
              <a:buChar char="•"/>
            </a:pPr>
            <a:r>
              <a:rPr lang="en-US" sz="2000" b="1" dirty="0">
                <a:latin typeface="+mn-lt"/>
              </a:rPr>
              <a:t>Young adults (YA) cognitive control differs from adults in brief and prolonged emotional conditions</a:t>
            </a:r>
          </a:p>
          <a:p>
            <a:pPr marL="742950" lvl="1" indent="-342900">
              <a:buFont typeface="Arial" panose="020B0604020202020204" pitchFamily="34" charset="0"/>
              <a:buChar char="•"/>
            </a:pPr>
            <a:r>
              <a:rPr lang="en-US" sz="2000" dirty="0">
                <a:latin typeface="+mn-lt"/>
              </a:rPr>
              <a:t>Related to % signal change and poorer functional connectivity in PFC</a:t>
            </a:r>
            <a:br>
              <a:rPr lang="en-US" sz="2000" dirty="0">
                <a:latin typeface="+mn-lt"/>
              </a:rPr>
            </a:br>
            <a:endParaRPr lang="en-US" sz="2000" dirty="0">
              <a:latin typeface="+mn-lt"/>
            </a:endParaRPr>
          </a:p>
          <a:p>
            <a:pPr marL="400050" lvl="1"/>
            <a:r>
              <a:rPr lang="en-US" dirty="0" err="1">
                <a:latin typeface="+mn-lt"/>
              </a:rPr>
              <a:t>dlPFC</a:t>
            </a:r>
            <a:r>
              <a:rPr lang="en-US" dirty="0">
                <a:latin typeface="+mn-lt"/>
              </a:rPr>
              <a:t> in YA- implicated in cognitive and affective regulation </a:t>
            </a:r>
          </a:p>
          <a:p>
            <a:pPr marL="400050" lvl="1"/>
            <a:endParaRPr lang="en-US" dirty="0">
              <a:latin typeface="+mn-lt"/>
            </a:endParaRPr>
          </a:p>
          <a:p>
            <a:pPr marL="400050" lvl="1"/>
            <a:r>
              <a:rPr lang="en-US" dirty="0" err="1">
                <a:latin typeface="+mn-lt"/>
              </a:rPr>
              <a:t>vmPFC</a:t>
            </a:r>
            <a:r>
              <a:rPr lang="en-US" dirty="0">
                <a:latin typeface="+mn-lt"/>
              </a:rPr>
              <a:t> in YA- implicated in affective integration/regulation and self-referential thought</a:t>
            </a:r>
          </a:p>
          <a:p>
            <a:pPr marL="400050" lvl="1"/>
            <a:r>
              <a:rPr lang="en-US" dirty="0">
                <a:latin typeface="+mn-lt"/>
              </a:rPr>
              <a:t>  -greater sensitivity to threat</a:t>
            </a:r>
          </a:p>
          <a:p>
            <a:pPr marL="400050" lvl="1"/>
            <a:r>
              <a:rPr lang="en-US" sz="2000" dirty="0">
                <a:latin typeface="+mn-lt"/>
              </a:rPr>
              <a:t>  </a:t>
            </a:r>
            <a:r>
              <a:rPr lang="en-US" dirty="0">
                <a:latin typeface="+mn-lt"/>
              </a:rPr>
              <a:t>-less coupling w/ </a:t>
            </a:r>
            <a:r>
              <a:rPr lang="en-US" dirty="0" err="1">
                <a:latin typeface="+mn-lt"/>
              </a:rPr>
              <a:t>dACC</a:t>
            </a:r>
            <a:r>
              <a:rPr lang="en-US" dirty="0">
                <a:latin typeface="+mn-lt"/>
              </a:rPr>
              <a:t> and parietal regions*</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Differences are primarily in negative relative to neutral and positive conditions</a:t>
            </a:r>
          </a:p>
          <a:p>
            <a:pPr marL="285750" indent="-285750">
              <a:buFont typeface="Arial" panose="020B0604020202020204" pitchFamily="34" charset="0"/>
              <a:buChar char="•"/>
            </a:pPr>
            <a:endParaRPr lang="en-US" sz="2000" dirty="0">
              <a:latin typeface="+mn-lt"/>
            </a:endParaRPr>
          </a:p>
          <a:p>
            <a:pPr marL="742950" lvl="1"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p:txBody>
      </p:sp>
      <p:sp>
        <p:nvSpPr>
          <p:cNvPr id="6" name="Down Arrow 5"/>
          <p:cNvSpPr/>
          <p:nvPr/>
        </p:nvSpPr>
        <p:spPr>
          <a:xfrm>
            <a:off x="419100" y="2819400"/>
            <a:ext cx="76200" cy="304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own Arrow 6"/>
          <p:cNvSpPr/>
          <p:nvPr/>
        </p:nvSpPr>
        <p:spPr>
          <a:xfrm flipH="1" flipV="1">
            <a:off x="419100" y="3581400"/>
            <a:ext cx="76201" cy="304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
        <p:nvSpPr>
          <p:cNvPr id="3" name="Rectangle 2"/>
          <p:cNvSpPr/>
          <p:nvPr/>
        </p:nvSpPr>
        <p:spPr>
          <a:xfrm>
            <a:off x="9485313" y="3408790"/>
            <a:ext cx="4572000" cy="830997"/>
          </a:xfrm>
          <a:prstGeom prst="rect">
            <a:avLst/>
          </a:prstGeom>
        </p:spPr>
        <p:txBody>
          <a:bodyPr>
            <a:spAutoFit/>
          </a:bodyPr>
          <a:lstStyle/>
          <a:p>
            <a:pPr marL="742950" lvl="1" indent="-285750">
              <a:buFont typeface="Arial" panose="020B0604020202020204" pitchFamily="34" charset="0"/>
              <a:buChar char="•"/>
            </a:pPr>
            <a:r>
              <a:rPr lang="en-US" sz="1600" dirty="0">
                <a:latin typeface="+mn-lt"/>
              </a:rPr>
              <a:t>Individual differences in pos. perhaps related to risk for mania?</a:t>
            </a:r>
            <a:br>
              <a:rPr lang="en-US" sz="1600" dirty="0">
                <a:latin typeface="+mn-lt"/>
              </a:rPr>
            </a:br>
            <a:endParaRPr lang="en-US" sz="1600" dirty="0">
              <a:latin typeface="+mn-lt"/>
            </a:endParaRPr>
          </a:p>
        </p:txBody>
      </p:sp>
      <p:sp>
        <p:nvSpPr>
          <p:cNvPr id="9" name="TextBox 8">
            <a:extLst>
              <a:ext uri="{FF2B5EF4-FFF2-40B4-BE49-F238E27FC236}">
                <a16:creationId xmlns:a16="http://schemas.microsoft.com/office/drawing/2014/main" id="{69E33932-0157-0E0D-6BC3-7D706B7257E7}"/>
              </a:ext>
            </a:extLst>
          </p:cNvPr>
          <p:cNvSpPr txBox="1"/>
          <p:nvPr/>
        </p:nvSpPr>
        <p:spPr>
          <a:xfrm>
            <a:off x="9485313" y="4549675"/>
            <a:ext cx="7045324" cy="215443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mn-lt"/>
              </a:rPr>
              <a:t>Potential advantage of emotional sensitivity: meeting socioemotional pressures?</a:t>
            </a:r>
          </a:p>
          <a:p>
            <a:endParaRPr lang="en-US" sz="2000" dirty="0">
              <a:latin typeface="+mn-lt"/>
            </a:endParaRPr>
          </a:p>
          <a:p>
            <a:pPr marL="285750" indent="-285750">
              <a:buFont typeface="Arial" panose="020B0604020202020204" pitchFamily="34" charset="0"/>
              <a:buChar char="•"/>
            </a:pPr>
            <a:r>
              <a:rPr lang="en-US" sz="2000" dirty="0">
                <a:latin typeface="+mn-lt"/>
              </a:rPr>
              <a:t>Disadvantage: vulnerable to poor decision-making</a:t>
            </a:r>
          </a:p>
          <a:p>
            <a:pPr marL="742950" lvl="1" indent="-285750">
              <a:buFont typeface="Arial" panose="020B0604020202020204" pitchFamily="34" charset="0"/>
              <a:buChar char="•"/>
            </a:pPr>
            <a:r>
              <a:rPr lang="en-US" dirty="0">
                <a:latin typeface="+mn-lt"/>
              </a:rPr>
              <a:t>Courts: immature cognitive functioning plays a role in determining culpability*</a:t>
            </a:r>
          </a:p>
          <a:p>
            <a:pPr marL="742950" lvl="1" indent="-285750">
              <a:buFont typeface="Arial" panose="020B0604020202020204" pitchFamily="34" charset="0"/>
              <a:buChar char="•"/>
            </a:pPr>
            <a:r>
              <a:rPr lang="en-US" dirty="0">
                <a:latin typeface="+mn-lt"/>
              </a:rPr>
              <a:t>Should juveniles be tried as adults</a:t>
            </a:r>
          </a:p>
        </p:txBody>
      </p:sp>
    </p:spTree>
    <p:extLst>
      <p:ext uri="{BB962C8B-B14F-4D97-AF65-F5344CB8AC3E}">
        <p14:creationId xmlns:p14="http://schemas.microsoft.com/office/powerpoint/2010/main" val="247041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v Article 1.png"/>
          <p:cNvPicPr>
            <a:picLocks noChangeAspect="1"/>
          </p:cNvPicPr>
          <p:nvPr/>
        </p:nvPicPr>
        <p:blipFill>
          <a:blip r:embed="rId2"/>
          <a:stretch>
            <a:fillRect/>
          </a:stretch>
        </p:blipFill>
        <p:spPr>
          <a:xfrm>
            <a:off x="0" y="4461547"/>
            <a:ext cx="9144000" cy="2065094"/>
          </a:xfrm>
          <a:prstGeom prst="rect">
            <a:avLst/>
          </a:prstGeom>
        </p:spPr>
      </p:pic>
      <p:pic>
        <p:nvPicPr>
          <p:cNvPr id="2" name="Picture 1"/>
          <p:cNvPicPr>
            <a:picLocks noChangeAspect="1"/>
          </p:cNvPicPr>
          <p:nvPr/>
        </p:nvPicPr>
        <p:blipFill>
          <a:blip r:embed="rId3"/>
          <a:stretch>
            <a:fillRect/>
          </a:stretch>
        </p:blipFill>
        <p:spPr>
          <a:xfrm>
            <a:off x="1981200" y="1143000"/>
            <a:ext cx="4857750" cy="3141345"/>
          </a:xfrm>
          <a:prstGeom prst="rect">
            <a:avLst/>
          </a:prstGeom>
        </p:spPr>
      </p:pic>
    </p:spTree>
    <p:extLst>
      <p:ext uri="{BB962C8B-B14F-4D97-AF65-F5344CB8AC3E}">
        <p14:creationId xmlns:p14="http://schemas.microsoft.com/office/powerpoint/2010/main" val="35926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Hypotheses</a:t>
            </a:r>
          </a:p>
        </p:txBody>
      </p:sp>
      <p:sp>
        <p:nvSpPr>
          <p:cNvPr id="3" name="Content Placeholder 2"/>
          <p:cNvSpPr>
            <a:spLocks noGrp="1"/>
          </p:cNvSpPr>
          <p:nvPr>
            <p:ph idx="1"/>
          </p:nvPr>
        </p:nvSpPr>
        <p:spPr>
          <a:xfrm>
            <a:off x="457200" y="1524000"/>
            <a:ext cx="8229600" cy="5638800"/>
          </a:xfrm>
        </p:spPr>
        <p:txBody>
          <a:bodyPr>
            <a:normAutofit fontScale="92500"/>
          </a:bodyPr>
          <a:lstStyle/>
          <a:p>
            <a:r>
              <a:rPr lang="en-US" dirty="0"/>
              <a:t>Increase in risk taking due to two brain systems:</a:t>
            </a:r>
          </a:p>
          <a:p>
            <a:pPr lvl="1"/>
            <a:r>
              <a:rPr lang="en-US" dirty="0"/>
              <a:t>The ventral striatum, nucleus </a:t>
            </a:r>
            <a:r>
              <a:rPr lang="en-US" dirty="0" err="1"/>
              <a:t>accumbens</a:t>
            </a:r>
            <a:r>
              <a:rPr lang="en-US" dirty="0"/>
              <a:t>, and the </a:t>
            </a:r>
            <a:r>
              <a:rPr lang="en-US" dirty="0" err="1"/>
              <a:t>orbitofrontal</a:t>
            </a:r>
            <a:r>
              <a:rPr lang="en-US" dirty="0"/>
              <a:t> cortex: an incentive processing system</a:t>
            </a:r>
          </a:p>
          <a:p>
            <a:pPr lvl="1"/>
            <a:r>
              <a:rPr lang="en-US" dirty="0"/>
              <a:t>Lateral prefrontal cortex: a cognitive control system</a:t>
            </a:r>
          </a:p>
          <a:p>
            <a:r>
              <a:rPr lang="en-US" dirty="0"/>
              <a:t>During adolescence, changes to the incentive processing system results in heightened sensitivity to rewards while the cognitive control systems are gradually maturing</a:t>
            </a:r>
          </a:p>
          <a:p>
            <a:r>
              <a:rPr lang="en-US" i="1" dirty="0"/>
              <a:t>Peer presence may heighten the activation of reward valuation </a:t>
            </a:r>
          </a:p>
        </p:txBody>
      </p:sp>
    </p:spTree>
    <p:extLst>
      <p:ext uri="{BB962C8B-B14F-4D97-AF65-F5344CB8AC3E}">
        <p14:creationId xmlns:p14="http://schemas.microsoft.com/office/powerpoint/2010/main" val="205467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Background</a:t>
            </a:r>
            <a:endParaRPr lang="en-US" dirty="0"/>
          </a:p>
        </p:txBody>
      </p:sp>
      <p:sp>
        <p:nvSpPr>
          <p:cNvPr id="3" name="Content Placeholder 2"/>
          <p:cNvSpPr>
            <a:spLocks noGrp="1"/>
          </p:cNvSpPr>
          <p:nvPr>
            <p:ph idx="1"/>
          </p:nvPr>
        </p:nvSpPr>
        <p:spPr>
          <a:xfrm>
            <a:off x="403884" y="1676400"/>
            <a:ext cx="8359116" cy="4343400"/>
          </a:xfrm>
        </p:spPr>
        <p:txBody>
          <a:bodyPr>
            <a:normAutofit/>
          </a:bodyPr>
          <a:lstStyle/>
          <a:p>
            <a:pPr>
              <a:spcBef>
                <a:spcPts val="1200"/>
              </a:spcBef>
            </a:pPr>
            <a:r>
              <a:rPr lang="en-US" sz="2400" dirty="0"/>
              <a:t>Teenagers engage in more risky behaviors than adults</a:t>
            </a:r>
          </a:p>
          <a:p>
            <a:pPr lvl="1">
              <a:spcBef>
                <a:spcPts val="1200"/>
              </a:spcBef>
            </a:pPr>
            <a:r>
              <a:rPr lang="en-US" sz="2000" dirty="0"/>
              <a:t>More likely to binge drink, smoke cigarettes, have casual sex, be involved in a fatal or serious car crash</a:t>
            </a:r>
            <a:br>
              <a:rPr lang="en-US" sz="2000" dirty="0"/>
            </a:br>
            <a:endParaRPr lang="en-US" sz="2000" dirty="0"/>
          </a:p>
          <a:p>
            <a:pPr>
              <a:spcBef>
                <a:spcPts val="1200"/>
              </a:spcBef>
            </a:pPr>
            <a:r>
              <a:rPr lang="en-US" sz="2400" dirty="0"/>
              <a:t>Adolescents take a substantially greater number of risks when driving when observed by peers</a:t>
            </a:r>
            <a:br>
              <a:rPr lang="en-US" sz="2400" dirty="0"/>
            </a:br>
            <a:endParaRPr lang="en-US" sz="2400" dirty="0"/>
          </a:p>
          <a:p>
            <a:pPr>
              <a:spcBef>
                <a:spcPts val="1200"/>
              </a:spcBef>
            </a:pPr>
            <a:r>
              <a:rPr lang="en-US" sz="2400" dirty="0"/>
              <a:t>Risk-taking related to brain systems:</a:t>
            </a:r>
          </a:p>
          <a:p>
            <a:pPr lvl="1">
              <a:spcBef>
                <a:spcPts val="1200"/>
              </a:spcBef>
            </a:pPr>
            <a:r>
              <a:rPr lang="en-US" sz="2000" dirty="0"/>
              <a:t>Incentive processing system</a:t>
            </a:r>
          </a:p>
          <a:p>
            <a:pPr lvl="1">
              <a:spcBef>
                <a:spcPts val="1200"/>
              </a:spcBef>
            </a:pPr>
            <a:r>
              <a:rPr lang="en-US" sz="2000" dirty="0"/>
              <a:t>Cognitive control system</a:t>
            </a:r>
          </a:p>
          <a:p>
            <a:pPr lvl="1"/>
            <a:endParaRPr lang="en-US" sz="2100" dirty="0"/>
          </a:p>
          <a:p>
            <a:pPr lvl="1"/>
            <a:endParaRPr lang="en-US" sz="2100" dirty="0"/>
          </a:p>
        </p:txBody>
      </p:sp>
    </p:spTree>
    <p:extLst>
      <p:ext uri="{BB962C8B-B14F-4D97-AF65-F5344CB8AC3E}">
        <p14:creationId xmlns:p14="http://schemas.microsoft.com/office/powerpoint/2010/main" val="200739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5104-F3E3-BF35-76AB-C7CCF70092E2}"/>
              </a:ext>
            </a:extLst>
          </p:cNvPr>
          <p:cNvSpPr>
            <a:spLocks noGrp="1"/>
          </p:cNvSpPr>
          <p:nvPr>
            <p:ph type="title"/>
          </p:nvPr>
        </p:nvSpPr>
        <p:spPr/>
        <p:txBody>
          <a:bodyPr>
            <a:normAutofit fontScale="90000"/>
          </a:bodyPr>
          <a:lstStyle/>
          <a:p>
            <a:r>
              <a:rPr lang="en-US" dirty="0"/>
              <a:t>Standardized regression coefficients</a:t>
            </a:r>
          </a:p>
        </p:txBody>
      </p:sp>
      <p:pic>
        <p:nvPicPr>
          <p:cNvPr id="5" name="Content Placeholder 4" descr="A screenshot of a graph&#10;&#10;Description automatically generated">
            <a:extLst>
              <a:ext uri="{FF2B5EF4-FFF2-40B4-BE49-F238E27FC236}">
                <a16:creationId xmlns:a16="http://schemas.microsoft.com/office/drawing/2014/main" id="{3D9685E1-E3A5-86C5-9F73-5F3DC8512066}"/>
              </a:ext>
            </a:extLst>
          </p:cNvPr>
          <p:cNvPicPr>
            <a:picLocks noGrp="1" noChangeAspect="1"/>
          </p:cNvPicPr>
          <p:nvPr>
            <p:ph idx="1"/>
          </p:nvPr>
        </p:nvPicPr>
        <p:blipFill>
          <a:blip r:embed="rId2"/>
          <a:stretch>
            <a:fillRect/>
          </a:stretch>
        </p:blipFill>
        <p:spPr>
          <a:xfrm>
            <a:off x="1966278" y="2493169"/>
            <a:ext cx="5211444" cy="2758679"/>
          </a:xfrm>
        </p:spPr>
      </p:pic>
      <p:sp>
        <p:nvSpPr>
          <p:cNvPr id="6" name="Subtitle 2">
            <a:extLst>
              <a:ext uri="{FF2B5EF4-FFF2-40B4-BE49-F238E27FC236}">
                <a16:creationId xmlns:a16="http://schemas.microsoft.com/office/drawing/2014/main" id="{9B168BBE-5117-6C20-CF1E-95314FF248DA}"/>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979659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Background</a:t>
            </a:r>
          </a:p>
        </p:txBody>
      </p:sp>
      <p:sp>
        <p:nvSpPr>
          <p:cNvPr id="3" name="Content Placeholder 2"/>
          <p:cNvSpPr>
            <a:spLocks noGrp="1"/>
          </p:cNvSpPr>
          <p:nvPr>
            <p:ph idx="1"/>
          </p:nvPr>
        </p:nvSpPr>
        <p:spPr>
          <a:xfrm>
            <a:off x="443023" y="1524000"/>
            <a:ext cx="8229600" cy="5029200"/>
          </a:xfrm>
        </p:spPr>
        <p:txBody>
          <a:bodyPr>
            <a:normAutofit lnSpcReduction="10000"/>
          </a:bodyPr>
          <a:lstStyle/>
          <a:p>
            <a:r>
              <a:rPr lang="en-US" b="1" dirty="0"/>
              <a:t>Incentive processing system</a:t>
            </a:r>
          </a:p>
          <a:p>
            <a:pPr lvl="2"/>
            <a:r>
              <a:rPr lang="en-US" sz="1900" dirty="0"/>
              <a:t>The ventral striatum, orbitofrontal cortex, and others</a:t>
            </a:r>
          </a:p>
          <a:p>
            <a:pPr lvl="2"/>
            <a:r>
              <a:rPr lang="en-US" sz="1900" dirty="0"/>
              <a:t>Decision making = valuation and predication of rewards/punishments</a:t>
            </a:r>
          </a:p>
          <a:p>
            <a:pPr lvl="2"/>
            <a:r>
              <a:rPr lang="en-US" sz="1900" dirty="0"/>
              <a:t>Under re-organization during adolescence = heightened sensitivity to reward</a:t>
            </a:r>
            <a:br>
              <a:rPr lang="en-US" sz="1900" dirty="0"/>
            </a:br>
            <a:endParaRPr lang="en-US" sz="1900" dirty="0"/>
          </a:p>
          <a:p>
            <a:r>
              <a:rPr lang="en-US" b="1" dirty="0"/>
              <a:t>Cognitive control system </a:t>
            </a:r>
          </a:p>
          <a:p>
            <a:pPr lvl="2"/>
            <a:r>
              <a:rPr lang="en-US" sz="1900" dirty="0"/>
              <a:t>The lateral prefrontal cortex </a:t>
            </a:r>
          </a:p>
          <a:p>
            <a:pPr lvl="2"/>
            <a:r>
              <a:rPr lang="en-US" sz="1900" dirty="0"/>
              <a:t>Decision making = goal-directed, keeping impulses in check</a:t>
            </a:r>
          </a:p>
          <a:p>
            <a:pPr lvl="2"/>
            <a:r>
              <a:rPr lang="en-US" sz="1900" dirty="0"/>
              <a:t>Gradual and protracted development until early 20’s</a:t>
            </a:r>
            <a:br>
              <a:rPr lang="en-US" sz="1900" dirty="0"/>
            </a:br>
            <a:endParaRPr lang="en-US" sz="1900" dirty="0"/>
          </a:p>
          <a:p>
            <a:r>
              <a:rPr lang="en-US" dirty="0"/>
              <a:t>Adolescence = heightened sensitivity to reward and under-developed impulse control</a:t>
            </a:r>
          </a:p>
        </p:txBody>
      </p:sp>
    </p:spTree>
    <p:extLst>
      <p:ext uri="{BB962C8B-B14F-4D97-AF65-F5344CB8AC3E}">
        <p14:creationId xmlns:p14="http://schemas.microsoft.com/office/powerpoint/2010/main" val="172283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23" y="2557463"/>
            <a:ext cx="4063877" cy="270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heluciddreamsite.com/uploads/3/0/5/2/3052531/4263637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2130838"/>
            <a:ext cx="4572000" cy="95410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0AD00"/>
                </a:solidFill>
                <a:effectLst/>
                <a:uLnTx/>
                <a:uFillTx/>
                <a:latin typeface="Arial" charset="0"/>
                <a:ea typeface="+mn-ea"/>
                <a:cs typeface="+mn-cs"/>
              </a:rPr>
              <a:t>Lateral prefrontal cortex: cognitive control system</a:t>
            </a:r>
          </a:p>
        </p:txBody>
      </p:sp>
      <p:sp>
        <p:nvSpPr>
          <p:cNvPr id="5" name="Rectangle 4"/>
          <p:cNvSpPr/>
          <p:nvPr/>
        </p:nvSpPr>
        <p:spPr>
          <a:xfrm>
            <a:off x="685923" y="5334000"/>
            <a:ext cx="4572000" cy="156966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0AD00"/>
                </a:solidFill>
                <a:effectLst/>
                <a:uLnTx/>
                <a:uFillTx/>
                <a:latin typeface="Arial" charset="0"/>
                <a:ea typeface="+mn-ea"/>
                <a:cs typeface="+mn-cs"/>
              </a:rPr>
              <a:t>ventral striatum, nucleus </a:t>
            </a:r>
            <a:r>
              <a:rPr kumimoji="0" lang="en-US" sz="2400" b="0" i="0" u="none" strike="noStrike" kern="1200" cap="none" spc="0" normalizeH="0" baseline="0" noProof="0" dirty="0" err="1">
                <a:ln>
                  <a:noFill/>
                </a:ln>
                <a:solidFill>
                  <a:srgbClr val="F0AD00"/>
                </a:solidFill>
                <a:effectLst/>
                <a:uLnTx/>
                <a:uFillTx/>
                <a:latin typeface="Arial" charset="0"/>
                <a:ea typeface="+mn-ea"/>
                <a:cs typeface="+mn-cs"/>
              </a:rPr>
              <a:t>accumbens</a:t>
            </a:r>
            <a:r>
              <a:rPr kumimoji="0" lang="en-US" sz="2400" b="0" i="0" u="none" strike="noStrike" kern="1200" cap="none" spc="0" normalizeH="0" baseline="0" noProof="0" dirty="0">
                <a:ln>
                  <a:noFill/>
                </a:ln>
                <a:solidFill>
                  <a:srgbClr val="F0AD00"/>
                </a:solidFill>
                <a:effectLst/>
                <a:uLnTx/>
                <a:uFillTx/>
                <a:latin typeface="Arial" charset="0"/>
                <a:ea typeface="+mn-ea"/>
                <a:cs typeface="+mn-cs"/>
              </a:rPr>
              <a:t>, and the orbitofrontal cortex: an incentive processing system</a:t>
            </a:r>
          </a:p>
        </p:txBody>
      </p:sp>
    </p:spTree>
    <p:extLst>
      <p:ext uri="{BB962C8B-B14F-4D97-AF65-F5344CB8AC3E}">
        <p14:creationId xmlns:p14="http://schemas.microsoft.com/office/powerpoint/2010/main" val="46866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9A570A-525D-4319-AD0F-371F669C7487}"/>
              </a:ext>
            </a:extLst>
          </p:cNvPr>
          <p:cNvSpPr>
            <a:spLocks noGrp="1"/>
          </p:cNvSpPr>
          <p:nvPr>
            <p:ph type="title"/>
          </p:nvPr>
        </p:nvSpPr>
        <p:spPr/>
        <p:txBody>
          <a:bodyPr/>
          <a:lstStyle/>
          <a:p>
            <a:r>
              <a:rPr lang="en-US" dirty="0"/>
              <a:t>Risky Behavior and Decision making</a:t>
            </a:r>
          </a:p>
        </p:txBody>
      </p:sp>
      <p:pic>
        <p:nvPicPr>
          <p:cNvPr id="1026" name="Picture 2" descr="image of brain">
            <a:extLst>
              <a:ext uri="{FF2B5EF4-FFF2-40B4-BE49-F238E27FC236}">
                <a16:creationId xmlns:a16="http://schemas.microsoft.com/office/drawing/2014/main" id="{9DEAAF40-A4D8-4024-9ADF-C1820888B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569" y="411718"/>
            <a:ext cx="4058901" cy="283868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7807455B-9D26-4FD8-9D4F-6B2E14E65354}"/>
              </a:ext>
            </a:extLst>
          </p:cNvPr>
          <p:cNvSpPr/>
          <p:nvPr/>
        </p:nvSpPr>
        <p:spPr>
          <a:xfrm>
            <a:off x="3268987" y="1977773"/>
            <a:ext cx="764768" cy="31072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Arrow Connector 7">
            <a:extLst>
              <a:ext uri="{FF2B5EF4-FFF2-40B4-BE49-F238E27FC236}">
                <a16:creationId xmlns:a16="http://schemas.microsoft.com/office/drawing/2014/main" id="{1AC17313-9FCE-4D2F-B4C0-91CC7D646438}"/>
              </a:ext>
            </a:extLst>
          </p:cNvPr>
          <p:cNvCxnSpPr/>
          <p:nvPr/>
        </p:nvCxnSpPr>
        <p:spPr>
          <a:xfrm flipH="1">
            <a:off x="3164748" y="2211282"/>
            <a:ext cx="182461" cy="2908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0E30F3-B880-4135-88BA-99B0275FED9A}"/>
              </a:ext>
            </a:extLst>
          </p:cNvPr>
          <p:cNvSpPr txBox="1"/>
          <p:nvPr/>
        </p:nvSpPr>
        <p:spPr>
          <a:xfrm>
            <a:off x="2895661" y="2502115"/>
            <a:ext cx="500458"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OFC</a:t>
            </a:r>
          </a:p>
        </p:txBody>
      </p:sp>
      <p:sp>
        <p:nvSpPr>
          <p:cNvPr id="10" name="Oval 9">
            <a:extLst>
              <a:ext uri="{FF2B5EF4-FFF2-40B4-BE49-F238E27FC236}">
                <a16:creationId xmlns:a16="http://schemas.microsoft.com/office/drawing/2014/main" id="{A220D88F-0A31-4510-A898-82A53579DB30}"/>
              </a:ext>
            </a:extLst>
          </p:cNvPr>
          <p:cNvSpPr/>
          <p:nvPr/>
        </p:nvSpPr>
        <p:spPr>
          <a:xfrm>
            <a:off x="2860584" y="2463273"/>
            <a:ext cx="524847" cy="31490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Oval 10">
            <a:extLst>
              <a:ext uri="{FF2B5EF4-FFF2-40B4-BE49-F238E27FC236}">
                <a16:creationId xmlns:a16="http://schemas.microsoft.com/office/drawing/2014/main" id="{0DC49951-97FD-425E-B3B1-909F8A3B0536}"/>
              </a:ext>
            </a:extLst>
          </p:cNvPr>
          <p:cNvSpPr/>
          <p:nvPr/>
        </p:nvSpPr>
        <p:spPr>
          <a:xfrm>
            <a:off x="3742178" y="2288494"/>
            <a:ext cx="753621" cy="43526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Oval 12">
            <a:extLst>
              <a:ext uri="{FF2B5EF4-FFF2-40B4-BE49-F238E27FC236}">
                <a16:creationId xmlns:a16="http://schemas.microsoft.com/office/drawing/2014/main" id="{34311C76-3181-40E4-93CD-C2C7298ADC7D}"/>
              </a:ext>
            </a:extLst>
          </p:cNvPr>
          <p:cNvSpPr/>
          <p:nvPr/>
        </p:nvSpPr>
        <p:spPr>
          <a:xfrm>
            <a:off x="5445913" y="762000"/>
            <a:ext cx="960392" cy="29604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80468CB6-D579-46CC-9751-F062A0FBF8DC}"/>
              </a:ext>
            </a:extLst>
          </p:cNvPr>
          <p:cNvSpPr txBox="1"/>
          <p:nvPr/>
        </p:nvSpPr>
        <p:spPr>
          <a:xfrm>
            <a:off x="6693471" y="1875567"/>
            <a:ext cx="1532599" cy="300082"/>
          </a:xfrm>
          <a:prstGeom prst="rect">
            <a:avLst/>
          </a:prstGeom>
          <a:noFill/>
          <a:ln>
            <a:solidFill>
              <a:schemeClr val="accent6">
                <a:lumMod val="75000"/>
              </a:schemeClr>
            </a:solidFill>
          </a:ln>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Reward processing</a:t>
            </a:r>
          </a:p>
        </p:txBody>
      </p:sp>
      <p:pic>
        <p:nvPicPr>
          <p:cNvPr id="17" name="Picture 16">
            <a:extLst>
              <a:ext uri="{FF2B5EF4-FFF2-40B4-BE49-F238E27FC236}">
                <a16:creationId xmlns:a16="http://schemas.microsoft.com/office/drawing/2014/main" id="{51A37F68-EC15-4B51-9AD3-3BEACF2B6A51}"/>
              </a:ext>
            </a:extLst>
          </p:cNvPr>
          <p:cNvPicPr>
            <a:picLocks noChangeAspect="1"/>
          </p:cNvPicPr>
          <p:nvPr/>
        </p:nvPicPr>
        <p:blipFill>
          <a:blip r:embed="rId3"/>
          <a:stretch>
            <a:fillRect/>
          </a:stretch>
        </p:blipFill>
        <p:spPr>
          <a:xfrm>
            <a:off x="5410200" y="3319072"/>
            <a:ext cx="3136439" cy="2602210"/>
          </a:xfrm>
          <a:prstGeom prst="rect">
            <a:avLst/>
          </a:prstGeom>
        </p:spPr>
      </p:pic>
      <p:sp>
        <p:nvSpPr>
          <p:cNvPr id="18" name="Oval 17">
            <a:extLst>
              <a:ext uri="{FF2B5EF4-FFF2-40B4-BE49-F238E27FC236}">
                <a16:creationId xmlns:a16="http://schemas.microsoft.com/office/drawing/2014/main" id="{E445DF1C-A1E3-475B-BD96-1B7BAA6084EB}"/>
              </a:ext>
            </a:extLst>
          </p:cNvPr>
          <p:cNvSpPr/>
          <p:nvPr/>
        </p:nvSpPr>
        <p:spPr>
          <a:xfrm>
            <a:off x="5702996" y="3808698"/>
            <a:ext cx="1377341" cy="1170264"/>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F4554C98-D936-4E06-9592-EF6747A24854}"/>
              </a:ext>
            </a:extLst>
          </p:cNvPr>
          <p:cNvSpPr txBox="1"/>
          <p:nvPr/>
        </p:nvSpPr>
        <p:spPr>
          <a:xfrm>
            <a:off x="3885610" y="4120929"/>
            <a:ext cx="1414170" cy="300082"/>
          </a:xfrm>
          <a:prstGeom prst="rect">
            <a:avLst/>
          </a:prstGeom>
          <a:noFill/>
          <a:ln>
            <a:solidFill>
              <a:schemeClr val="accent1">
                <a:lumMod val="50000"/>
              </a:schemeClr>
            </a:solidFill>
          </a:ln>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Impulsive control</a:t>
            </a:r>
          </a:p>
        </p:txBody>
      </p:sp>
      <p:sp>
        <p:nvSpPr>
          <p:cNvPr id="20" name="TextBox 19">
            <a:extLst>
              <a:ext uri="{FF2B5EF4-FFF2-40B4-BE49-F238E27FC236}">
                <a16:creationId xmlns:a16="http://schemas.microsoft.com/office/drawing/2014/main" id="{A8C1D9CD-7B2B-4A28-ACFF-059C517406CF}"/>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Tree>
    <p:extLst>
      <p:ext uri="{BB962C8B-B14F-4D97-AF65-F5344CB8AC3E}">
        <p14:creationId xmlns:p14="http://schemas.microsoft.com/office/powerpoint/2010/main" val="2962527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graphicFrame>
        <p:nvGraphicFramePr>
          <p:cNvPr id="4" name="Content Placeholder 3"/>
          <p:cNvGraphicFramePr>
            <a:graphicFrameLocks noGrp="1"/>
          </p:cNvGraphicFramePr>
          <p:nvPr>
            <p:ph idx="1"/>
          </p:nvPr>
        </p:nvGraphicFramePr>
        <p:xfrm>
          <a:off x="325966" y="1690689"/>
          <a:ext cx="8492068" cy="2898798"/>
        </p:xfrm>
        <a:graphic>
          <a:graphicData uri="http://schemas.openxmlformats.org/drawingml/2006/table">
            <a:tbl>
              <a:tblPr firstRow="1" bandRow="1">
                <a:tableStyleId>{8A107856-5554-42FB-B03E-39F5DBC370BA}</a:tableStyleId>
              </a:tblPr>
              <a:tblGrid>
                <a:gridCol w="2123017">
                  <a:extLst>
                    <a:ext uri="{9D8B030D-6E8A-4147-A177-3AD203B41FA5}">
                      <a16:colId xmlns:a16="http://schemas.microsoft.com/office/drawing/2014/main" val="20000"/>
                    </a:ext>
                  </a:extLst>
                </a:gridCol>
                <a:gridCol w="82761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4398434">
                  <a:extLst>
                    <a:ext uri="{9D8B030D-6E8A-4147-A177-3AD203B41FA5}">
                      <a16:colId xmlns:a16="http://schemas.microsoft.com/office/drawing/2014/main" val="20003"/>
                    </a:ext>
                  </a:extLst>
                </a:gridCol>
              </a:tblGrid>
              <a:tr h="255311">
                <a:tc>
                  <a:txBody>
                    <a:bodyPr/>
                    <a:lstStyle/>
                    <a:p>
                      <a:pPr algn="ctr"/>
                      <a:endParaRPr lang="en-US" sz="2000" dirty="0"/>
                    </a:p>
                  </a:txBody>
                  <a:tcPr/>
                </a:tc>
                <a:tc>
                  <a:txBody>
                    <a:bodyPr/>
                    <a:lstStyle/>
                    <a:p>
                      <a:pPr algn="ctr"/>
                      <a:r>
                        <a:rPr lang="en-US" sz="2000" dirty="0" err="1"/>
                        <a:t>n</a:t>
                      </a:r>
                      <a:endParaRPr lang="en-US" sz="2000" dirty="0"/>
                    </a:p>
                  </a:txBody>
                  <a:tcPr/>
                </a:tc>
                <a:tc>
                  <a:txBody>
                    <a:bodyPr/>
                    <a:lstStyle/>
                    <a:p>
                      <a:pPr algn="ctr"/>
                      <a:r>
                        <a:rPr lang="en-US" sz="2000" dirty="0"/>
                        <a:t>Female</a:t>
                      </a:r>
                    </a:p>
                  </a:txBody>
                  <a:tcPr/>
                </a:tc>
                <a:tc>
                  <a:txBody>
                    <a:bodyPr/>
                    <a:lstStyle/>
                    <a:p>
                      <a:pPr algn="ctr"/>
                      <a:r>
                        <a:rPr lang="en-US" sz="2000" dirty="0"/>
                        <a:t>Age</a:t>
                      </a:r>
                    </a:p>
                  </a:txBody>
                  <a:tcPr/>
                </a:tc>
                <a:extLst>
                  <a:ext uri="{0D108BD9-81ED-4DB2-BD59-A6C34878D82A}">
                    <a16:rowId xmlns:a16="http://schemas.microsoft.com/office/drawing/2014/main" val="10000"/>
                  </a:ext>
                </a:extLst>
              </a:tr>
              <a:tr h="702106">
                <a:tc>
                  <a:txBody>
                    <a:bodyPr/>
                    <a:lstStyle/>
                    <a:p>
                      <a:pPr algn="ctr"/>
                      <a:r>
                        <a:rPr lang="en-US" sz="2000" dirty="0"/>
                        <a:t>Adolescents</a:t>
                      </a:r>
                    </a:p>
                  </a:txBody>
                  <a:tcPr anchor="ctr"/>
                </a:tc>
                <a:tc>
                  <a:txBody>
                    <a:bodyPr/>
                    <a:lstStyle/>
                    <a:p>
                      <a:pPr algn="ctr"/>
                      <a:r>
                        <a:rPr lang="en-US" sz="2000" dirty="0"/>
                        <a:t>14</a:t>
                      </a:r>
                    </a:p>
                  </a:txBody>
                  <a:tcPr anchor="ctr"/>
                </a:tc>
                <a:tc>
                  <a:txBody>
                    <a:bodyPr/>
                    <a:lstStyle/>
                    <a:p>
                      <a:pPr algn="ctr"/>
                      <a:r>
                        <a:rPr lang="en-US" sz="2000" dirty="0"/>
                        <a:t>8</a:t>
                      </a:r>
                    </a:p>
                  </a:txBody>
                  <a:tcPr anchor="ctr"/>
                </a:tc>
                <a:tc>
                  <a:txBody>
                    <a:bodyPr/>
                    <a:lstStyle/>
                    <a:p>
                      <a:pPr algn="ctr"/>
                      <a:r>
                        <a:rPr lang="en-US" sz="2000" dirty="0"/>
                        <a:t>14-18</a:t>
                      </a:r>
                    </a:p>
                    <a:p>
                      <a:pPr algn="ctr"/>
                      <a:r>
                        <a:rPr lang="en-US" sz="2000" dirty="0"/>
                        <a:t>(M=15.7,</a:t>
                      </a:r>
                      <a:r>
                        <a:rPr lang="en-US" sz="2000" baseline="0" dirty="0"/>
                        <a:t> SD=1.5)</a:t>
                      </a:r>
                      <a:endParaRPr lang="en-US" sz="2000" dirty="0"/>
                    </a:p>
                  </a:txBody>
                  <a:tcPr anchor="ctr"/>
                </a:tc>
                <a:extLst>
                  <a:ext uri="{0D108BD9-81ED-4DB2-BD59-A6C34878D82A}">
                    <a16:rowId xmlns:a16="http://schemas.microsoft.com/office/drawing/2014/main" val="10001"/>
                  </a:ext>
                </a:extLst>
              </a:tr>
              <a:tr h="702106">
                <a:tc>
                  <a:txBody>
                    <a:bodyPr/>
                    <a:lstStyle/>
                    <a:p>
                      <a:pPr algn="ctr"/>
                      <a:r>
                        <a:rPr lang="en-US" sz="2000" dirty="0"/>
                        <a:t>Young Adults</a:t>
                      </a:r>
                    </a:p>
                  </a:txBody>
                  <a:tcPr anchor="ctr"/>
                </a:tc>
                <a:tc>
                  <a:txBody>
                    <a:bodyPr/>
                    <a:lstStyle/>
                    <a:p>
                      <a:pPr algn="ctr"/>
                      <a:r>
                        <a:rPr lang="en-US" sz="2000" dirty="0"/>
                        <a:t>14</a:t>
                      </a:r>
                    </a:p>
                  </a:txBody>
                  <a:tcPr anchor="ctr"/>
                </a:tc>
                <a:tc>
                  <a:txBody>
                    <a:bodyPr/>
                    <a:lstStyle/>
                    <a:p>
                      <a:pPr algn="ctr"/>
                      <a:r>
                        <a:rPr lang="en-US" sz="2000" dirty="0"/>
                        <a:t>7</a:t>
                      </a:r>
                    </a:p>
                  </a:txBody>
                  <a:tcPr anchor="ctr"/>
                </a:tc>
                <a:tc>
                  <a:txBody>
                    <a:bodyPr/>
                    <a:lstStyle/>
                    <a:p>
                      <a:pPr algn="ctr"/>
                      <a:r>
                        <a:rPr lang="en-US" sz="2000" dirty="0"/>
                        <a:t>19-22</a:t>
                      </a:r>
                    </a:p>
                    <a:p>
                      <a:pPr algn="ctr"/>
                      <a:r>
                        <a:rPr lang="en-US" sz="2000" dirty="0"/>
                        <a:t>(M=20.6,</a:t>
                      </a:r>
                      <a:r>
                        <a:rPr lang="en-US" sz="2000" baseline="0" dirty="0"/>
                        <a:t> </a:t>
                      </a:r>
                      <a:r>
                        <a:rPr lang="en-US" sz="2000" dirty="0"/>
                        <a:t>SD=0.9)</a:t>
                      </a:r>
                    </a:p>
                  </a:txBody>
                  <a:tcPr anchor="ctr"/>
                </a:tc>
                <a:extLst>
                  <a:ext uri="{0D108BD9-81ED-4DB2-BD59-A6C34878D82A}">
                    <a16:rowId xmlns:a16="http://schemas.microsoft.com/office/drawing/2014/main" val="10002"/>
                  </a:ext>
                </a:extLst>
              </a:tr>
              <a:tr h="702106">
                <a:tc>
                  <a:txBody>
                    <a:bodyPr/>
                    <a:lstStyle/>
                    <a:p>
                      <a:pPr algn="ctr"/>
                      <a:r>
                        <a:rPr lang="en-US" sz="2000" dirty="0"/>
                        <a:t>Adults</a:t>
                      </a:r>
                    </a:p>
                  </a:txBody>
                  <a:tcPr anchor="ctr"/>
                </a:tc>
                <a:tc>
                  <a:txBody>
                    <a:bodyPr/>
                    <a:lstStyle/>
                    <a:p>
                      <a:pPr algn="ctr"/>
                      <a:r>
                        <a:rPr lang="en-US" sz="2000" dirty="0"/>
                        <a:t>12</a:t>
                      </a:r>
                    </a:p>
                  </a:txBody>
                  <a:tcPr anchor="ctr"/>
                </a:tc>
                <a:tc>
                  <a:txBody>
                    <a:bodyPr/>
                    <a:lstStyle/>
                    <a:p>
                      <a:pPr algn="ctr"/>
                      <a:r>
                        <a:rPr lang="en-US" sz="2000" dirty="0"/>
                        <a:t>6</a:t>
                      </a:r>
                    </a:p>
                  </a:txBody>
                  <a:tcPr anchor="ctr"/>
                </a:tc>
                <a:tc>
                  <a:txBody>
                    <a:bodyPr/>
                    <a:lstStyle/>
                    <a:p>
                      <a:pPr algn="ctr"/>
                      <a:r>
                        <a:rPr lang="en-US" sz="2000" dirty="0"/>
                        <a:t>24-29 </a:t>
                      </a:r>
                    </a:p>
                    <a:p>
                      <a:pPr algn="ctr"/>
                      <a:r>
                        <a:rPr lang="en-US" sz="2000" dirty="0"/>
                        <a:t>(M=25.6, SD=1.9)</a:t>
                      </a:r>
                    </a:p>
                  </a:txBody>
                  <a:tcPr anchor="ctr"/>
                </a:tc>
                <a:extLst>
                  <a:ext uri="{0D108BD9-81ED-4DB2-BD59-A6C34878D82A}">
                    <a16:rowId xmlns:a16="http://schemas.microsoft.com/office/drawing/2014/main" val="10003"/>
                  </a:ext>
                </a:extLst>
              </a:tr>
              <a:tr h="381571">
                <a:tc>
                  <a:txBody>
                    <a:bodyPr/>
                    <a:lstStyle/>
                    <a:p>
                      <a:pPr algn="ctr"/>
                      <a:r>
                        <a:rPr lang="en-US" sz="2000" dirty="0"/>
                        <a:t>TOTAL</a:t>
                      </a:r>
                    </a:p>
                  </a:txBody>
                  <a:tcPr anchor="ctr"/>
                </a:tc>
                <a:tc>
                  <a:txBody>
                    <a:bodyPr/>
                    <a:lstStyle/>
                    <a:p>
                      <a:pPr algn="ctr"/>
                      <a:r>
                        <a:rPr lang="en-US" sz="2000" dirty="0"/>
                        <a:t>40</a:t>
                      </a:r>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550439377"/>
                  </a:ext>
                </a:extLst>
              </a:tr>
            </a:tbl>
          </a:graphicData>
        </a:graphic>
      </p:graphicFrame>
    </p:spTree>
    <p:extLst>
      <p:ext uri="{BB962C8B-B14F-4D97-AF65-F5344CB8AC3E}">
        <p14:creationId xmlns:p14="http://schemas.microsoft.com/office/powerpoint/2010/main" val="2022559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80"/>
          <a:stretch/>
        </p:blipFill>
        <p:spPr bwMode="auto">
          <a:xfrm>
            <a:off x="1483868" y="1524000"/>
            <a:ext cx="763011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264" y="365126"/>
            <a:ext cx="7598735" cy="701674"/>
          </a:xfrm>
        </p:spPr>
        <p:txBody>
          <a:bodyPr>
            <a:normAutofit fontScale="90000"/>
          </a:bodyPr>
          <a:lstStyle/>
          <a:p>
            <a:pPr algn="ctr"/>
            <a:r>
              <a:rPr lang="en-US" dirty="0"/>
              <a:t>The Stoplight driving game</a:t>
            </a:r>
          </a:p>
        </p:txBody>
      </p:sp>
      <p:sp>
        <p:nvSpPr>
          <p:cNvPr id="9" name="Content Placeholder 5"/>
          <p:cNvSpPr>
            <a:spLocks noGrp="1"/>
          </p:cNvSpPr>
          <p:nvPr>
            <p:ph idx="1"/>
          </p:nvPr>
        </p:nvSpPr>
        <p:spPr>
          <a:xfrm>
            <a:off x="0" y="1371600"/>
            <a:ext cx="2658053" cy="3886200"/>
          </a:xfrm>
        </p:spPr>
        <p:txBody>
          <a:bodyPr>
            <a:normAutofit/>
          </a:bodyPr>
          <a:lstStyle/>
          <a:p>
            <a:r>
              <a:rPr lang="en-US" sz="2200" dirty="0"/>
              <a:t>As you approach intersection, light turns yellow</a:t>
            </a:r>
          </a:p>
          <a:p>
            <a:pPr lvl="1"/>
            <a:r>
              <a:rPr lang="en-US" sz="1900" dirty="0"/>
              <a:t>Chance crash or brake and wait</a:t>
            </a:r>
            <a:br>
              <a:rPr lang="en-US" sz="1900" dirty="0"/>
            </a:br>
            <a:endParaRPr lang="en-US" sz="1900" dirty="0"/>
          </a:p>
        </p:txBody>
      </p:sp>
      <p:sp>
        <p:nvSpPr>
          <p:cNvPr id="3" name="Rectangle 2"/>
          <p:cNvSpPr/>
          <p:nvPr/>
        </p:nvSpPr>
        <p:spPr>
          <a:xfrm>
            <a:off x="600773" y="6096000"/>
            <a:ext cx="4384534"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Risk-taking = not braking for yellow light</a:t>
            </a:r>
          </a:p>
        </p:txBody>
      </p:sp>
    </p:spTree>
    <p:extLst>
      <p:ext uri="{BB962C8B-B14F-4D97-AF65-F5344CB8AC3E}">
        <p14:creationId xmlns:p14="http://schemas.microsoft.com/office/powerpoint/2010/main" val="38234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2647" y="122237"/>
            <a:ext cx="7886700" cy="1325563"/>
          </a:xfrm>
        </p:spPr>
        <p:txBody>
          <a:bodyPr/>
          <a:lstStyle/>
          <a:p>
            <a:r>
              <a:rPr lang="en-US" dirty="0"/>
              <a:t>Methods</a:t>
            </a:r>
          </a:p>
        </p:txBody>
      </p:sp>
      <p:sp>
        <p:nvSpPr>
          <p:cNvPr id="6" name="Content Placeholder 5"/>
          <p:cNvSpPr>
            <a:spLocks noGrp="1"/>
          </p:cNvSpPr>
          <p:nvPr>
            <p:ph idx="1"/>
          </p:nvPr>
        </p:nvSpPr>
        <p:spPr>
          <a:xfrm>
            <a:off x="381000" y="1447800"/>
            <a:ext cx="7886700" cy="4351338"/>
          </a:xfrm>
        </p:spPr>
        <p:txBody>
          <a:bodyPr/>
          <a:lstStyle/>
          <a:p>
            <a:r>
              <a:rPr lang="en-US" sz="2400" dirty="0"/>
              <a:t>Manipulation of social context (peer vs. alone conditions)</a:t>
            </a:r>
          </a:p>
          <a:p>
            <a:pPr lvl="1"/>
            <a:r>
              <a:rPr lang="en-US" sz="2000" dirty="0"/>
              <a:t>All participants brought two same-age, same-sex, friends</a:t>
            </a:r>
          </a:p>
          <a:p>
            <a:pPr lvl="1"/>
            <a:r>
              <a:rPr lang="en-US" sz="2000" dirty="0"/>
              <a:t>Change of social context = “Surprise manipulation”</a:t>
            </a:r>
            <a:br>
              <a:rPr lang="en-US" sz="2000" dirty="0"/>
            </a:br>
            <a:endParaRPr lang="en-US" sz="2000" dirty="0"/>
          </a:p>
          <a:p>
            <a:r>
              <a:rPr lang="en-US" sz="2400" dirty="0"/>
              <a:t>Self-report questionnaires:</a:t>
            </a:r>
          </a:p>
          <a:p>
            <a:pPr lvl="1">
              <a:buFont typeface="Arial"/>
              <a:buChar char="•"/>
            </a:pPr>
            <a:r>
              <a:rPr lang="en-US" sz="2000" dirty="0"/>
              <a:t>Complete after fMRI session</a:t>
            </a:r>
          </a:p>
          <a:p>
            <a:pPr lvl="1">
              <a:buFont typeface="Arial"/>
              <a:buChar char="•"/>
            </a:pPr>
            <a:r>
              <a:rPr lang="en-US" sz="2000" dirty="0"/>
              <a:t>Barratt Impulsiveness Scale</a:t>
            </a:r>
          </a:p>
          <a:p>
            <a:pPr lvl="1">
              <a:buFont typeface="Arial"/>
              <a:buChar char="•"/>
            </a:pPr>
            <a:r>
              <a:rPr lang="en-US" sz="2000" dirty="0"/>
              <a:t>Zuckerman Sensation Seeking Scale</a:t>
            </a:r>
          </a:p>
          <a:p>
            <a:pPr lvl="1">
              <a:buFont typeface="Arial"/>
              <a:buChar char="•"/>
            </a:pPr>
            <a:r>
              <a:rPr lang="en-US" sz="2000" dirty="0"/>
              <a:t>Resistance to Peer Influence (RPI) Scale</a:t>
            </a:r>
          </a:p>
          <a:p>
            <a:endParaRPr lang="en-US" dirty="0"/>
          </a:p>
        </p:txBody>
      </p:sp>
    </p:spTree>
    <p:extLst>
      <p:ext uri="{BB962C8B-B14F-4D97-AF65-F5344CB8AC3E}">
        <p14:creationId xmlns:p14="http://schemas.microsoft.com/office/powerpoint/2010/main" val="3370685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809"/>
            <a:ext cx="7886700" cy="1325563"/>
          </a:xfrm>
        </p:spPr>
        <p:txBody>
          <a:bodyPr>
            <a:normAutofit fontScale="90000"/>
          </a:bodyPr>
          <a:lstStyle/>
          <a:p>
            <a:r>
              <a:rPr lang="en-US" dirty="0"/>
              <a:t>Adolescents showed more risky Go’s in Peer condition</a:t>
            </a:r>
          </a:p>
        </p:txBody>
      </p:sp>
      <p:pic>
        <p:nvPicPr>
          <p:cNvPr id="4" name="Content Placeholder 3" descr="Dev Article 3.png"/>
          <p:cNvPicPr>
            <a:picLocks noGrp="1" noChangeAspect="1"/>
          </p:cNvPicPr>
          <p:nvPr>
            <p:ph idx="1"/>
          </p:nvPr>
        </p:nvPicPr>
        <p:blipFill rotWithShape="1">
          <a:blip r:embed="rId3"/>
          <a:srcRect l="5308" t="9239" r="4332"/>
          <a:stretch/>
        </p:blipFill>
        <p:spPr>
          <a:xfrm>
            <a:off x="20736" y="1462033"/>
            <a:ext cx="8873928" cy="3742730"/>
          </a:xfrm>
        </p:spPr>
      </p:pic>
      <p:sp>
        <p:nvSpPr>
          <p:cNvPr id="3" name="TextBox 2"/>
          <p:cNvSpPr txBox="1"/>
          <p:nvPr/>
        </p:nvSpPr>
        <p:spPr>
          <a:xfrm>
            <a:off x="253584" y="5204763"/>
            <a:ext cx="5334000"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While in the ‘Alone’ condition, self-reported…</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Sensation seeking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predicted greater risky driving behavior</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Impulsivity</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did not predict risky driving behavior </a:t>
            </a:r>
          </a:p>
        </p:txBody>
      </p:sp>
      <p:sp>
        <p:nvSpPr>
          <p:cNvPr id="5" name="TextBox 4">
            <a:extLst>
              <a:ext uri="{FF2B5EF4-FFF2-40B4-BE49-F238E27FC236}">
                <a16:creationId xmlns:a16="http://schemas.microsoft.com/office/drawing/2014/main" id="{B8B1FF08-EB02-514A-40D0-AD36E17EA931}"/>
              </a:ext>
            </a:extLst>
          </p:cNvPr>
          <p:cNvSpPr txBox="1"/>
          <p:nvPr/>
        </p:nvSpPr>
        <p:spPr>
          <a:xfrm>
            <a:off x="5105400" y="5142051"/>
            <a:ext cx="1283516" cy="507831"/>
          </a:xfrm>
          <a:prstGeom prst="rect">
            <a:avLst/>
          </a:prstGeom>
          <a:noFill/>
          <a:ln>
            <a:solidFill>
              <a:schemeClr val="accent1">
                <a:lumMod val="50000"/>
              </a:schemeClr>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14 adolescents (14-18 </a:t>
            </a:r>
            <a:r>
              <a:rPr kumimoji="0" lang="en-US" sz="1350" b="0" i="0" u="none" strike="noStrike" kern="1200" cap="none" spc="0" normalizeH="0" baseline="0" noProof="0" dirty="0" err="1">
                <a:ln>
                  <a:noFill/>
                </a:ln>
                <a:solidFill>
                  <a:srgbClr val="000000"/>
                </a:solidFill>
                <a:effectLst/>
                <a:uLnTx/>
                <a:uFillTx/>
                <a:latin typeface="Corbel" panose="020B0503020204020204"/>
                <a:ea typeface="+mn-ea"/>
                <a:cs typeface="+mn-cs"/>
              </a:rPr>
              <a:t>yrs</a:t>
            </a: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6" name="TextBox 5">
            <a:extLst>
              <a:ext uri="{FF2B5EF4-FFF2-40B4-BE49-F238E27FC236}">
                <a16:creationId xmlns:a16="http://schemas.microsoft.com/office/drawing/2014/main" id="{F343AE28-9AEA-81AB-3EFC-92EF8990A35C}"/>
              </a:ext>
            </a:extLst>
          </p:cNvPr>
          <p:cNvSpPr txBox="1"/>
          <p:nvPr/>
        </p:nvSpPr>
        <p:spPr>
          <a:xfrm>
            <a:off x="6418974" y="5142050"/>
            <a:ext cx="1283516" cy="715581"/>
          </a:xfrm>
          <a:prstGeom prst="rect">
            <a:avLst/>
          </a:prstGeom>
          <a:noFill/>
          <a:ln>
            <a:solidFill>
              <a:schemeClr val="accent1">
                <a:lumMod val="50000"/>
              </a:schemeClr>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14 young adults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(19-22 </a:t>
            </a:r>
            <a:r>
              <a:rPr kumimoji="0" lang="en-US" sz="1350" b="0" i="0" u="none" strike="noStrike" kern="1200" cap="none" spc="0" normalizeH="0" baseline="0" noProof="0" dirty="0" err="1">
                <a:ln>
                  <a:noFill/>
                </a:ln>
                <a:solidFill>
                  <a:srgbClr val="000000"/>
                </a:solidFill>
                <a:effectLst/>
                <a:uLnTx/>
                <a:uFillTx/>
                <a:latin typeface="Corbel" panose="020B0503020204020204"/>
                <a:ea typeface="+mn-ea"/>
                <a:cs typeface="+mn-cs"/>
              </a:rPr>
              <a:t>yrs</a:t>
            </a: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7" name="TextBox 6">
            <a:extLst>
              <a:ext uri="{FF2B5EF4-FFF2-40B4-BE49-F238E27FC236}">
                <a16:creationId xmlns:a16="http://schemas.microsoft.com/office/drawing/2014/main" id="{8FF98E9F-C280-E9F1-A37A-E155D5E927A1}"/>
              </a:ext>
            </a:extLst>
          </p:cNvPr>
          <p:cNvSpPr txBox="1"/>
          <p:nvPr/>
        </p:nvSpPr>
        <p:spPr>
          <a:xfrm>
            <a:off x="7696200" y="5142050"/>
            <a:ext cx="1283516" cy="507831"/>
          </a:xfrm>
          <a:prstGeom prst="rect">
            <a:avLst/>
          </a:prstGeom>
          <a:noFill/>
          <a:ln>
            <a:solidFill>
              <a:schemeClr val="accent1">
                <a:lumMod val="50000"/>
              </a:schemeClr>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12 adults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(24-29 </a:t>
            </a:r>
            <a:r>
              <a:rPr kumimoji="0" lang="en-US" sz="1350" b="0" i="0" u="none" strike="noStrike" kern="1200" cap="none" spc="0" normalizeH="0" baseline="0" noProof="0" dirty="0" err="1">
                <a:ln>
                  <a:noFill/>
                </a:ln>
                <a:solidFill>
                  <a:srgbClr val="000000"/>
                </a:solidFill>
                <a:effectLst/>
                <a:uLnTx/>
                <a:uFillTx/>
                <a:latin typeface="Corbel" panose="020B0503020204020204"/>
                <a:ea typeface="+mn-ea"/>
                <a:cs typeface="+mn-cs"/>
              </a:rPr>
              <a:t>yrs</a:t>
            </a: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cxnSp>
        <p:nvCxnSpPr>
          <p:cNvPr id="8" name="Straight Arrow Connector 7">
            <a:extLst>
              <a:ext uri="{FF2B5EF4-FFF2-40B4-BE49-F238E27FC236}">
                <a16:creationId xmlns:a16="http://schemas.microsoft.com/office/drawing/2014/main" id="{1F2B31E4-9C0B-0AD8-0BF8-B582FD062B1A}"/>
              </a:ext>
            </a:extLst>
          </p:cNvPr>
          <p:cNvCxnSpPr>
            <a:cxnSpLocks/>
          </p:cNvCxnSpPr>
          <p:nvPr/>
        </p:nvCxnSpPr>
        <p:spPr>
          <a:xfrm flipH="1">
            <a:off x="1600200" y="2072137"/>
            <a:ext cx="540391" cy="8234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837F62-F546-3B86-E8C1-EBE1D5BCD4F2}"/>
              </a:ext>
            </a:extLst>
          </p:cNvPr>
          <p:cNvSpPr txBox="1"/>
          <p:nvPr/>
        </p:nvSpPr>
        <p:spPr>
          <a:xfrm>
            <a:off x="1905000" y="1739336"/>
            <a:ext cx="2396810" cy="300082"/>
          </a:xfrm>
          <a:prstGeom prst="rect">
            <a:avLst/>
          </a:prstGeom>
          <a:noFill/>
          <a:ln>
            <a:solidFill>
              <a:srgbClr val="C00000"/>
            </a:solidFill>
          </a:ln>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Predicted by sensation seeking</a:t>
            </a:r>
          </a:p>
        </p:txBody>
      </p:sp>
    </p:spTree>
    <p:extLst>
      <p:ext uri="{BB962C8B-B14F-4D97-AF65-F5344CB8AC3E}">
        <p14:creationId xmlns:p14="http://schemas.microsoft.com/office/powerpoint/2010/main" val="4012686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8319" y="76200"/>
            <a:ext cx="8229600" cy="1066800"/>
          </a:xfrm>
        </p:spPr>
        <p:txBody>
          <a:bodyPr/>
          <a:lstStyle/>
          <a:p>
            <a:r>
              <a:rPr lang="en-US" dirty="0" err="1"/>
              <a:t>fMRI</a:t>
            </a:r>
            <a:r>
              <a:rPr lang="en-US" dirty="0"/>
              <a:t> Results</a:t>
            </a:r>
          </a:p>
        </p:txBody>
      </p:sp>
      <p:pic>
        <p:nvPicPr>
          <p:cNvPr id="4" name="Content Placeholder 3" descr="Dev Article 5.png"/>
          <p:cNvPicPr>
            <a:picLocks noGrp="1" noChangeAspect="1"/>
          </p:cNvPicPr>
          <p:nvPr>
            <p:ph idx="1"/>
          </p:nvPr>
        </p:nvPicPr>
        <p:blipFill rotWithShape="1">
          <a:blip r:embed="rId3"/>
          <a:srcRect l="5202" t="3037" r="6347" b="5840"/>
          <a:stretch/>
        </p:blipFill>
        <p:spPr>
          <a:xfrm>
            <a:off x="76200" y="1398494"/>
            <a:ext cx="6096000" cy="5378824"/>
          </a:xfrm>
        </p:spPr>
      </p:pic>
      <p:pic>
        <p:nvPicPr>
          <p:cNvPr id="6" name="Picture 2" descr="https://images.sciencedaily.com/2015/04/150422122029_1_540x36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2200" y="0"/>
            <a:ext cx="2971800" cy="212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9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786-927B-4B3F-84DB-86FC5BE85357}"/>
              </a:ext>
            </a:extLst>
          </p:cNvPr>
          <p:cNvSpPr>
            <a:spLocks noGrp="1"/>
          </p:cNvSpPr>
          <p:nvPr>
            <p:ph type="title"/>
          </p:nvPr>
        </p:nvSpPr>
        <p:spPr>
          <a:xfrm>
            <a:off x="1" y="1700128"/>
            <a:ext cx="2560736" cy="3450887"/>
          </a:xfrm>
        </p:spPr>
        <p:txBody>
          <a:bodyPr/>
          <a:lstStyle/>
          <a:p>
            <a:pPr algn="ctr"/>
            <a:r>
              <a:rPr lang="en-US" dirty="0"/>
              <a:t>Older &gt; Younger: LPFC across conditions</a:t>
            </a:r>
          </a:p>
        </p:txBody>
      </p:sp>
      <p:pic>
        <p:nvPicPr>
          <p:cNvPr id="5" name="Content Placeholder 4">
            <a:extLst>
              <a:ext uri="{FF2B5EF4-FFF2-40B4-BE49-F238E27FC236}">
                <a16:creationId xmlns:a16="http://schemas.microsoft.com/office/drawing/2014/main" id="{8FB945F6-3B21-4A1A-9F39-24BC4B8F32E8}"/>
              </a:ext>
            </a:extLst>
          </p:cNvPr>
          <p:cNvPicPr>
            <a:picLocks noGrp="1" noChangeAspect="1"/>
          </p:cNvPicPr>
          <p:nvPr>
            <p:ph idx="1"/>
          </p:nvPr>
        </p:nvPicPr>
        <p:blipFill>
          <a:blip r:embed="rId2"/>
          <a:stretch>
            <a:fillRect/>
          </a:stretch>
        </p:blipFill>
        <p:spPr>
          <a:xfrm>
            <a:off x="2716606" y="1312596"/>
            <a:ext cx="2307753" cy="2614978"/>
          </a:xfrm>
        </p:spPr>
      </p:pic>
      <p:pic>
        <p:nvPicPr>
          <p:cNvPr id="7" name="Picture 6">
            <a:extLst>
              <a:ext uri="{FF2B5EF4-FFF2-40B4-BE49-F238E27FC236}">
                <a16:creationId xmlns:a16="http://schemas.microsoft.com/office/drawing/2014/main" id="{8F2FAFF3-57BB-460C-AAD1-10DCE32CD182}"/>
              </a:ext>
            </a:extLst>
          </p:cNvPr>
          <p:cNvPicPr>
            <a:picLocks noChangeAspect="1"/>
          </p:cNvPicPr>
          <p:nvPr/>
        </p:nvPicPr>
        <p:blipFill>
          <a:blip r:embed="rId3"/>
          <a:stretch>
            <a:fillRect/>
          </a:stretch>
        </p:blipFill>
        <p:spPr>
          <a:xfrm>
            <a:off x="5524684" y="2390808"/>
            <a:ext cx="2786709" cy="3243694"/>
          </a:xfrm>
          <a:prstGeom prst="rect">
            <a:avLst/>
          </a:prstGeom>
        </p:spPr>
      </p:pic>
      <p:sp>
        <p:nvSpPr>
          <p:cNvPr id="9" name="Left Bracket 8">
            <a:extLst>
              <a:ext uri="{FF2B5EF4-FFF2-40B4-BE49-F238E27FC236}">
                <a16:creationId xmlns:a16="http://schemas.microsoft.com/office/drawing/2014/main" id="{78C7A17C-285B-42DD-86F5-9A430EC0E1D6}"/>
              </a:ext>
            </a:extLst>
          </p:cNvPr>
          <p:cNvSpPr/>
          <p:nvPr/>
        </p:nvSpPr>
        <p:spPr>
          <a:xfrm rot="5400000">
            <a:off x="6603184" y="3477762"/>
            <a:ext cx="75500" cy="24537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1" name="Left Bracket 10">
            <a:extLst>
              <a:ext uri="{FF2B5EF4-FFF2-40B4-BE49-F238E27FC236}">
                <a16:creationId xmlns:a16="http://schemas.microsoft.com/office/drawing/2014/main" id="{61296FEE-1003-47FD-80E2-D1ADE35F49A5}"/>
              </a:ext>
            </a:extLst>
          </p:cNvPr>
          <p:cNvSpPr/>
          <p:nvPr/>
        </p:nvSpPr>
        <p:spPr>
          <a:xfrm rot="5400000">
            <a:off x="7254380" y="3447593"/>
            <a:ext cx="75500" cy="24537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3" name="Left Bracket 12">
            <a:extLst>
              <a:ext uri="{FF2B5EF4-FFF2-40B4-BE49-F238E27FC236}">
                <a16:creationId xmlns:a16="http://schemas.microsoft.com/office/drawing/2014/main" id="{A9648170-E296-489C-9E65-25CA1913BF9B}"/>
              </a:ext>
            </a:extLst>
          </p:cNvPr>
          <p:cNvSpPr/>
          <p:nvPr/>
        </p:nvSpPr>
        <p:spPr>
          <a:xfrm rot="5400000">
            <a:off x="7939131" y="2838342"/>
            <a:ext cx="75500" cy="24537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5" name="Left Bracket 14">
            <a:extLst>
              <a:ext uri="{FF2B5EF4-FFF2-40B4-BE49-F238E27FC236}">
                <a16:creationId xmlns:a16="http://schemas.microsoft.com/office/drawing/2014/main" id="{CC556A3F-F03F-4491-A9C6-A9897EB4D7FF}"/>
              </a:ext>
            </a:extLst>
          </p:cNvPr>
          <p:cNvSpPr/>
          <p:nvPr/>
        </p:nvSpPr>
        <p:spPr>
          <a:xfrm rot="5400000">
            <a:off x="6942533" y="3182936"/>
            <a:ext cx="47996" cy="651197"/>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97A79DAF-4AB3-4E27-80EF-E103D0A54C61}"/>
              </a:ext>
            </a:extLst>
          </p:cNvPr>
          <p:cNvSpPr txBox="1"/>
          <p:nvPr/>
        </p:nvSpPr>
        <p:spPr>
          <a:xfrm>
            <a:off x="6865300" y="3300502"/>
            <a:ext cx="27764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18" name="Left Bracket 17">
            <a:extLst>
              <a:ext uri="{FF2B5EF4-FFF2-40B4-BE49-F238E27FC236}">
                <a16:creationId xmlns:a16="http://schemas.microsoft.com/office/drawing/2014/main" id="{80A0BB27-9925-400F-A6CE-338B52638C38}"/>
              </a:ext>
            </a:extLst>
          </p:cNvPr>
          <p:cNvSpPr/>
          <p:nvPr/>
        </p:nvSpPr>
        <p:spPr>
          <a:xfrm rot="5400000">
            <a:off x="7606312" y="2568442"/>
            <a:ext cx="47996" cy="651197"/>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E2910E89-CDE9-4B64-9A01-44F858AA97FF}"/>
              </a:ext>
            </a:extLst>
          </p:cNvPr>
          <p:cNvSpPr txBox="1"/>
          <p:nvPr/>
        </p:nvSpPr>
        <p:spPr>
          <a:xfrm>
            <a:off x="7526831" y="2696614"/>
            <a:ext cx="231074"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22" name="Left Bracket 21">
            <a:extLst>
              <a:ext uri="{FF2B5EF4-FFF2-40B4-BE49-F238E27FC236}">
                <a16:creationId xmlns:a16="http://schemas.microsoft.com/office/drawing/2014/main" id="{D594308A-AD7B-4709-934E-E855D2030011}"/>
              </a:ext>
            </a:extLst>
          </p:cNvPr>
          <p:cNvSpPr/>
          <p:nvPr/>
        </p:nvSpPr>
        <p:spPr>
          <a:xfrm rot="5400000">
            <a:off x="7242965" y="2164439"/>
            <a:ext cx="98329" cy="130239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4" name="TextBox 23">
            <a:extLst>
              <a:ext uri="{FF2B5EF4-FFF2-40B4-BE49-F238E27FC236}">
                <a16:creationId xmlns:a16="http://schemas.microsoft.com/office/drawing/2014/main" id="{E19E4A75-9A4C-40F0-96B9-9613866595F8}"/>
              </a:ext>
            </a:extLst>
          </p:cNvPr>
          <p:cNvSpPr txBox="1"/>
          <p:nvPr/>
        </p:nvSpPr>
        <p:spPr>
          <a:xfrm>
            <a:off x="7139888" y="2610062"/>
            <a:ext cx="231074"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28" name="TextBox 27">
            <a:extLst>
              <a:ext uri="{FF2B5EF4-FFF2-40B4-BE49-F238E27FC236}">
                <a16:creationId xmlns:a16="http://schemas.microsoft.com/office/drawing/2014/main" id="{A60C05B3-77D5-43E3-BFA6-177D1E7432E0}"/>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Tree>
    <p:extLst>
      <p:ext uri="{BB962C8B-B14F-4D97-AF65-F5344CB8AC3E}">
        <p14:creationId xmlns:p14="http://schemas.microsoft.com/office/powerpoint/2010/main" val="2099411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6B5884-3EC5-4092-89DE-327110B2415F}"/>
              </a:ext>
            </a:extLst>
          </p:cNvPr>
          <p:cNvPicPr>
            <a:picLocks noChangeAspect="1"/>
          </p:cNvPicPr>
          <p:nvPr/>
        </p:nvPicPr>
        <p:blipFill>
          <a:blip r:embed="rId2"/>
          <a:stretch>
            <a:fillRect/>
          </a:stretch>
        </p:blipFill>
        <p:spPr>
          <a:xfrm>
            <a:off x="5032157" y="3036213"/>
            <a:ext cx="3686690" cy="2522096"/>
          </a:xfrm>
          <a:prstGeom prst="rect">
            <a:avLst/>
          </a:prstGeom>
        </p:spPr>
      </p:pic>
      <p:sp>
        <p:nvSpPr>
          <p:cNvPr id="2" name="Title 1">
            <a:extLst>
              <a:ext uri="{FF2B5EF4-FFF2-40B4-BE49-F238E27FC236}">
                <a16:creationId xmlns:a16="http://schemas.microsoft.com/office/drawing/2014/main" id="{B63E0786-927B-4B3F-84DB-86FC5BE85357}"/>
              </a:ext>
            </a:extLst>
          </p:cNvPr>
          <p:cNvSpPr>
            <a:spLocks noGrp="1"/>
          </p:cNvSpPr>
          <p:nvPr>
            <p:ph type="title"/>
          </p:nvPr>
        </p:nvSpPr>
        <p:spPr>
          <a:xfrm>
            <a:off x="323575" y="1703557"/>
            <a:ext cx="1949541" cy="3450887"/>
          </a:xfrm>
        </p:spPr>
        <p:txBody>
          <a:bodyPr/>
          <a:lstStyle/>
          <a:p>
            <a:pPr algn="ctr"/>
            <a:r>
              <a:rPr lang="en-US"/>
              <a:t>Age x Social:</a:t>
            </a:r>
            <a:br>
              <a:rPr lang="en-US"/>
            </a:br>
            <a:r>
              <a:rPr lang="en-US"/>
              <a:t>VS &amp; OFC</a:t>
            </a:r>
            <a:br>
              <a:rPr lang="en-US"/>
            </a:br>
            <a:endParaRPr lang="en-US" dirty="0"/>
          </a:p>
        </p:txBody>
      </p:sp>
      <p:sp>
        <p:nvSpPr>
          <p:cNvPr id="16" name="TextBox 15">
            <a:extLst>
              <a:ext uri="{FF2B5EF4-FFF2-40B4-BE49-F238E27FC236}">
                <a16:creationId xmlns:a16="http://schemas.microsoft.com/office/drawing/2014/main" id="{97A79DAF-4AB3-4E27-80EF-E103D0A54C61}"/>
              </a:ext>
            </a:extLst>
          </p:cNvPr>
          <p:cNvSpPr txBox="1"/>
          <p:nvPr/>
        </p:nvSpPr>
        <p:spPr>
          <a:xfrm>
            <a:off x="6907691" y="3172613"/>
            <a:ext cx="27764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rbel" panose="020B0503020204020204"/>
                <a:ea typeface="+mn-ea"/>
                <a:cs typeface="+mn-cs"/>
              </a:rPr>
              <a:t>*</a:t>
            </a:r>
            <a:endPar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4" name="TextBox 23">
            <a:extLst>
              <a:ext uri="{FF2B5EF4-FFF2-40B4-BE49-F238E27FC236}">
                <a16:creationId xmlns:a16="http://schemas.microsoft.com/office/drawing/2014/main" id="{E19E4A75-9A4C-40F0-96B9-9613866595F8}"/>
              </a:ext>
            </a:extLst>
          </p:cNvPr>
          <p:cNvSpPr txBox="1"/>
          <p:nvPr/>
        </p:nvSpPr>
        <p:spPr>
          <a:xfrm>
            <a:off x="5248304" y="2897713"/>
            <a:ext cx="231074"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rbel" panose="020B0503020204020204"/>
                <a:ea typeface="+mn-ea"/>
                <a:cs typeface="+mn-cs"/>
              </a:rPr>
              <a:t>*</a:t>
            </a:r>
            <a:endPar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8" name="Content Placeholder 7">
            <a:extLst>
              <a:ext uri="{FF2B5EF4-FFF2-40B4-BE49-F238E27FC236}">
                <a16:creationId xmlns:a16="http://schemas.microsoft.com/office/drawing/2014/main" id="{DD76C3E9-3385-4A6D-A0A9-53DDEA44A7E5}"/>
              </a:ext>
            </a:extLst>
          </p:cNvPr>
          <p:cNvPicPr>
            <a:picLocks noGrp="1" noChangeAspect="1"/>
          </p:cNvPicPr>
          <p:nvPr>
            <p:ph idx="1"/>
          </p:nvPr>
        </p:nvPicPr>
        <p:blipFill>
          <a:blip r:embed="rId3"/>
          <a:stretch>
            <a:fillRect/>
          </a:stretch>
        </p:blipFill>
        <p:spPr>
          <a:xfrm>
            <a:off x="2657028" y="1379801"/>
            <a:ext cx="2615734" cy="2022013"/>
          </a:xfrm>
        </p:spPr>
      </p:pic>
      <p:sp>
        <p:nvSpPr>
          <p:cNvPr id="15" name="Left Bracket 14">
            <a:extLst>
              <a:ext uri="{FF2B5EF4-FFF2-40B4-BE49-F238E27FC236}">
                <a16:creationId xmlns:a16="http://schemas.microsoft.com/office/drawing/2014/main" id="{CC556A3F-F03F-4491-A9C6-A9897EB4D7FF}"/>
              </a:ext>
            </a:extLst>
          </p:cNvPr>
          <p:cNvSpPr/>
          <p:nvPr/>
        </p:nvSpPr>
        <p:spPr>
          <a:xfrm rot="5400000">
            <a:off x="5328450" y="2989497"/>
            <a:ext cx="70782" cy="295451"/>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4" name="Left Bracket 13">
            <a:extLst>
              <a:ext uri="{FF2B5EF4-FFF2-40B4-BE49-F238E27FC236}">
                <a16:creationId xmlns:a16="http://schemas.microsoft.com/office/drawing/2014/main" id="{2F5276AA-537C-4B90-80DC-866885343C1E}"/>
              </a:ext>
            </a:extLst>
          </p:cNvPr>
          <p:cNvSpPr/>
          <p:nvPr/>
        </p:nvSpPr>
        <p:spPr>
          <a:xfrm rot="5400000">
            <a:off x="6987836" y="3254089"/>
            <a:ext cx="70782" cy="295451"/>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19" name="Picture 18">
            <a:extLst>
              <a:ext uri="{FF2B5EF4-FFF2-40B4-BE49-F238E27FC236}">
                <a16:creationId xmlns:a16="http://schemas.microsoft.com/office/drawing/2014/main" id="{528E58B9-AC77-4883-BE94-74C173AB6212}"/>
              </a:ext>
            </a:extLst>
          </p:cNvPr>
          <p:cNvPicPr>
            <a:picLocks noChangeAspect="1"/>
          </p:cNvPicPr>
          <p:nvPr/>
        </p:nvPicPr>
        <p:blipFill>
          <a:blip r:embed="rId4"/>
          <a:stretch>
            <a:fillRect/>
          </a:stretch>
        </p:blipFill>
        <p:spPr>
          <a:xfrm>
            <a:off x="7609644" y="3449613"/>
            <a:ext cx="750199" cy="507277"/>
          </a:xfrm>
          <a:prstGeom prst="rect">
            <a:avLst/>
          </a:prstGeom>
        </p:spPr>
      </p:pic>
      <p:sp>
        <p:nvSpPr>
          <p:cNvPr id="23" name="TextBox 22">
            <a:extLst>
              <a:ext uri="{FF2B5EF4-FFF2-40B4-BE49-F238E27FC236}">
                <a16:creationId xmlns:a16="http://schemas.microsoft.com/office/drawing/2014/main" id="{B54DCD62-CFA7-4B6A-9DA9-7C5DA77D3146}"/>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Tree>
    <p:extLst>
      <p:ext uri="{BB962C8B-B14F-4D97-AF65-F5344CB8AC3E}">
        <p14:creationId xmlns:p14="http://schemas.microsoft.com/office/powerpoint/2010/main" val="304791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a:t>
            </a:r>
            <a:r>
              <a:rPr lang="en-US"/>
              <a:t>verview</a:t>
            </a:r>
            <a:endParaRPr lang="en-US" dirty="0"/>
          </a:p>
        </p:txBody>
      </p:sp>
      <p:sp>
        <p:nvSpPr>
          <p:cNvPr id="6" name="Content Placeholder 5"/>
          <p:cNvSpPr>
            <a:spLocks noGrp="1"/>
          </p:cNvSpPr>
          <p:nvPr>
            <p:ph idx="1"/>
          </p:nvPr>
        </p:nvSpPr>
        <p:spPr/>
        <p:txBody>
          <a:bodyPr>
            <a:normAutofit lnSpcReduction="10000"/>
          </a:bodyPr>
          <a:lstStyle/>
          <a:p>
            <a:r>
              <a:rPr lang="en-US" dirty="0"/>
              <a:t>Secular decline in ‘adult’ activities</a:t>
            </a:r>
          </a:p>
          <a:p>
            <a:r>
              <a:rPr lang="en-US" dirty="0"/>
              <a:t>Positive risk taking</a:t>
            </a:r>
          </a:p>
          <a:p>
            <a:r>
              <a:rPr lang="en-US" dirty="0"/>
              <a:t>When is an adolescent an adult? </a:t>
            </a:r>
          </a:p>
          <a:p>
            <a:pPr lvl="1"/>
            <a:r>
              <a:rPr lang="en-US" i="1" dirty="0"/>
              <a:t>d’</a:t>
            </a:r>
            <a:r>
              <a:rPr lang="en-US" dirty="0"/>
              <a:t> to emotion faces</a:t>
            </a:r>
          </a:p>
          <a:p>
            <a:r>
              <a:rPr lang="en-US" dirty="0"/>
              <a:t>Adolescent risk-taking</a:t>
            </a:r>
          </a:p>
          <a:p>
            <a:pPr lvl="1"/>
            <a:r>
              <a:rPr lang="en-US" dirty="0"/>
              <a:t>Peer driving game</a:t>
            </a:r>
          </a:p>
          <a:p>
            <a:pPr lvl="2"/>
            <a:r>
              <a:rPr lang="en-US" dirty="0"/>
              <a:t>Adolescent effect (ventral striatum &amp; cortex)</a:t>
            </a:r>
          </a:p>
          <a:p>
            <a:pPr lvl="1"/>
            <a:r>
              <a:rPr lang="en-US" dirty="0"/>
              <a:t>Emotional </a:t>
            </a:r>
            <a:r>
              <a:rPr lang="en-US" dirty="0" err="1"/>
              <a:t>stroop</a:t>
            </a:r>
            <a:r>
              <a:rPr lang="en-US" dirty="0"/>
              <a:t> effect</a:t>
            </a:r>
          </a:p>
          <a:p>
            <a:pPr lvl="1"/>
            <a:r>
              <a:rPr lang="en-US" dirty="0"/>
              <a:t>Adult presence mitigates</a:t>
            </a:r>
          </a:p>
          <a:p>
            <a:pPr lvl="2"/>
            <a:r>
              <a:rPr lang="en-US" dirty="0"/>
              <a:t>$ discounting</a:t>
            </a:r>
          </a:p>
        </p:txBody>
      </p:sp>
    </p:spTree>
    <p:extLst>
      <p:ext uri="{BB962C8B-B14F-4D97-AF65-F5344CB8AC3E}">
        <p14:creationId xmlns:p14="http://schemas.microsoft.com/office/powerpoint/2010/main" val="129152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62"/>
            <a:ext cx="7886700" cy="1325563"/>
          </a:xfrm>
        </p:spPr>
        <p:txBody>
          <a:bodyPr>
            <a:normAutofit/>
          </a:bodyPr>
          <a:lstStyle/>
          <a:p>
            <a:r>
              <a:rPr lang="en-US" sz="3200" dirty="0"/>
              <a:t>Self-reported resistance to peer influence correlated with neural peer effect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52" y="1548886"/>
            <a:ext cx="851600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901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351E08-419A-4B12-B700-9BF9E2654430}"/>
              </a:ext>
            </a:extLst>
          </p:cNvPr>
          <p:cNvSpPr>
            <a:spLocks noGrp="1"/>
          </p:cNvSpPr>
          <p:nvPr>
            <p:ph type="title"/>
          </p:nvPr>
        </p:nvSpPr>
        <p:spPr/>
        <p:txBody>
          <a:bodyPr/>
          <a:lstStyle/>
          <a:p>
            <a:pPr algn="ctr"/>
            <a:r>
              <a:rPr lang="en-US" dirty="0"/>
              <a:t>Development Mismatch</a:t>
            </a:r>
          </a:p>
        </p:txBody>
      </p:sp>
      <p:grpSp>
        <p:nvGrpSpPr>
          <p:cNvPr id="3" name="Group 2"/>
          <p:cNvGrpSpPr/>
          <p:nvPr/>
        </p:nvGrpSpPr>
        <p:grpSpPr>
          <a:xfrm>
            <a:off x="3048001" y="1524000"/>
            <a:ext cx="5257800" cy="3886200"/>
            <a:chOff x="3534809" y="2008942"/>
            <a:chExt cx="4155949" cy="2840116"/>
          </a:xfrm>
        </p:grpSpPr>
        <p:grpSp>
          <p:nvGrpSpPr>
            <p:cNvPr id="2" name="Group 1"/>
            <p:cNvGrpSpPr/>
            <p:nvPr/>
          </p:nvGrpSpPr>
          <p:grpSpPr>
            <a:xfrm>
              <a:off x="3534809" y="2008942"/>
              <a:ext cx="4155949" cy="2840116"/>
              <a:chOff x="3534809" y="2008942"/>
              <a:chExt cx="4155949" cy="2840116"/>
            </a:xfrm>
          </p:grpSpPr>
          <p:pic>
            <p:nvPicPr>
              <p:cNvPr id="5" name="Content Placeholder 4">
                <a:extLst>
                  <a:ext uri="{FF2B5EF4-FFF2-40B4-BE49-F238E27FC236}">
                    <a16:creationId xmlns:a16="http://schemas.microsoft.com/office/drawing/2014/main" id="{AA2926D1-0BB5-4B96-B70B-512AECBFFE37}"/>
                  </a:ext>
                </a:extLst>
              </p:cNvPr>
              <p:cNvPicPr>
                <a:picLocks noChangeAspect="1"/>
              </p:cNvPicPr>
              <p:nvPr/>
            </p:nvPicPr>
            <p:blipFill>
              <a:blip r:embed="rId2"/>
              <a:stretch>
                <a:fillRect/>
              </a:stretch>
            </p:blipFill>
            <p:spPr>
              <a:xfrm>
                <a:off x="3534809" y="2008942"/>
                <a:ext cx="4155949" cy="2840116"/>
              </a:xfrm>
              <a:prstGeom prst="rect">
                <a:avLst/>
              </a:prstGeom>
            </p:spPr>
          </p:pic>
          <p:sp>
            <p:nvSpPr>
              <p:cNvPr id="8" name="TextBox 7">
                <a:extLst>
                  <a:ext uri="{FF2B5EF4-FFF2-40B4-BE49-F238E27FC236}">
                    <a16:creationId xmlns:a16="http://schemas.microsoft.com/office/drawing/2014/main" id="{7283109B-1F16-40A9-A998-20D5A0CB013F}"/>
                  </a:ext>
                </a:extLst>
              </p:cNvPr>
              <p:cNvSpPr txBox="1"/>
              <p:nvPr/>
            </p:nvSpPr>
            <p:spPr>
              <a:xfrm>
                <a:off x="4324804" y="2455288"/>
                <a:ext cx="727467" cy="3000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Corbel" panose="020B0503020204020204"/>
                    <a:ea typeface="+mn-ea"/>
                    <a:cs typeface="+mn-cs"/>
                  </a:rPr>
                  <a:t>peers</a:t>
                </a:r>
              </a:p>
            </p:txBody>
          </p:sp>
        </p:grpSp>
        <p:cxnSp>
          <p:nvCxnSpPr>
            <p:cNvPr id="23" name="Straight Arrow Connector 22">
              <a:extLst>
                <a:ext uri="{FF2B5EF4-FFF2-40B4-BE49-F238E27FC236}">
                  <a16:creationId xmlns:a16="http://schemas.microsoft.com/office/drawing/2014/main" id="{5F1D082A-36C6-4657-950E-D6AE3FB679EC}"/>
                </a:ext>
              </a:extLst>
            </p:cNvPr>
            <p:cNvCxnSpPr>
              <a:cxnSpLocks/>
            </p:cNvCxnSpPr>
            <p:nvPr/>
          </p:nvCxnSpPr>
          <p:spPr>
            <a:xfrm flipV="1">
              <a:off x="4877290" y="2455289"/>
              <a:ext cx="0" cy="27699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7" name="TextBox 26">
            <a:extLst>
              <a:ext uri="{FF2B5EF4-FFF2-40B4-BE49-F238E27FC236}">
                <a16:creationId xmlns:a16="http://schemas.microsoft.com/office/drawing/2014/main" id="{73355125-F08C-457A-95C7-6F44B048BAFA}"/>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
        <p:nvSpPr>
          <p:cNvPr id="28" name="TextBox 27">
            <a:extLst>
              <a:ext uri="{FF2B5EF4-FFF2-40B4-BE49-F238E27FC236}">
                <a16:creationId xmlns:a16="http://schemas.microsoft.com/office/drawing/2014/main" id="{01A75222-48E6-41F0-B018-D7D61C2060A9}"/>
              </a:ext>
            </a:extLst>
          </p:cNvPr>
          <p:cNvSpPr txBox="1"/>
          <p:nvPr/>
        </p:nvSpPr>
        <p:spPr>
          <a:xfrm>
            <a:off x="647212" y="3779602"/>
            <a:ext cx="1368067"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Mills et al. (2013)</a:t>
            </a:r>
          </a:p>
        </p:txBody>
      </p:sp>
    </p:spTree>
    <p:extLst>
      <p:ext uri="{BB962C8B-B14F-4D97-AF65-F5344CB8AC3E}">
        <p14:creationId xmlns:p14="http://schemas.microsoft.com/office/powerpoint/2010/main" val="2909779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FAA3-0D7D-4FEC-9B06-C6C0E670DE31}"/>
              </a:ext>
            </a:extLst>
          </p:cNvPr>
          <p:cNvSpPr>
            <a:spLocks noGrp="1"/>
          </p:cNvSpPr>
          <p:nvPr>
            <p:ph type="title"/>
          </p:nvPr>
        </p:nvSpPr>
        <p:spPr/>
        <p:txBody>
          <a:bodyPr/>
          <a:lstStyle/>
          <a:p>
            <a:pPr algn="ctr"/>
            <a:r>
              <a:rPr lang="en-US" dirty="0"/>
              <a:t>Design</a:t>
            </a:r>
          </a:p>
        </p:txBody>
      </p:sp>
      <p:sp>
        <p:nvSpPr>
          <p:cNvPr id="3" name="Content Placeholder 2">
            <a:extLst>
              <a:ext uri="{FF2B5EF4-FFF2-40B4-BE49-F238E27FC236}">
                <a16:creationId xmlns:a16="http://schemas.microsoft.com/office/drawing/2014/main" id="{D52A91C0-8DCC-485D-9457-F00F7D9FA03D}"/>
              </a:ext>
            </a:extLst>
          </p:cNvPr>
          <p:cNvSpPr>
            <a:spLocks noGrp="1"/>
          </p:cNvSpPr>
          <p:nvPr>
            <p:ph idx="1"/>
          </p:nvPr>
        </p:nvSpPr>
        <p:spPr>
          <a:xfrm>
            <a:off x="2901951" y="1505331"/>
            <a:ext cx="5486400" cy="4355460"/>
          </a:xfrm>
        </p:spPr>
        <p:txBody>
          <a:bodyPr anchor="t"/>
          <a:lstStyle/>
          <a:p>
            <a:r>
              <a:rPr lang="en-US" dirty="0"/>
              <a:t>Participants:</a:t>
            </a:r>
          </a:p>
          <a:p>
            <a:endParaRPr lang="en-US" dirty="0"/>
          </a:p>
          <a:p>
            <a:endParaRPr lang="en-US" dirty="0"/>
          </a:p>
          <a:p>
            <a:endParaRPr lang="en-US" dirty="0"/>
          </a:p>
          <a:p>
            <a:r>
              <a:rPr lang="en-US" dirty="0"/>
              <a:t>Stoplight Task * 4 (within subjects: 2 w/ peers, 2 w/o peers)</a:t>
            </a:r>
          </a:p>
          <a:p>
            <a:endParaRPr lang="en-US" dirty="0"/>
          </a:p>
          <a:p>
            <a:endParaRPr lang="en-US" dirty="0"/>
          </a:p>
          <a:p>
            <a:endParaRPr lang="en-US" dirty="0"/>
          </a:p>
          <a:p>
            <a:endParaRPr lang="en-US" dirty="0"/>
          </a:p>
          <a:p>
            <a:endParaRPr lang="en-US" dirty="0"/>
          </a:p>
          <a:p>
            <a:endParaRPr lang="en-US" dirty="0"/>
          </a:p>
          <a:p>
            <a:endParaRPr lang="en-US" dirty="0"/>
          </a:p>
          <a:p>
            <a:r>
              <a:rPr lang="en-US" dirty="0"/>
              <a:t>Questionnaires (impulsivity, sensation seeking, resistance to peer)</a:t>
            </a:r>
          </a:p>
        </p:txBody>
      </p:sp>
      <p:sp>
        <p:nvSpPr>
          <p:cNvPr id="4" name="TextBox 3">
            <a:extLst>
              <a:ext uri="{FF2B5EF4-FFF2-40B4-BE49-F238E27FC236}">
                <a16:creationId xmlns:a16="http://schemas.microsoft.com/office/drawing/2014/main" id="{A79FBD49-5C9E-48E8-8862-F0483E94EE98}"/>
              </a:ext>
            </a:extLst>
          </p:cNvPr>
          <p:cNvSpPr txBox="1"/>
          <p:nvPr/>
        </p:nvSpPr>
        <p:spPr>
          <a:xfrm>
            <a:off x="3133288" y="1939430"/>
            <a:ext cx="1283516" cy="507831"/>
          </a:xfrm>
          <a:prstGeom prst="rect">
            <a:avLst/>
          </a:prstGeom>
          <a:noFill/>
          <a:ln>
            <a:solidFill>
              <a:schemeClr val="accent1">
                <a:lumMod val="50000"/>
              </a:schemeClr>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14 adolescents (14-18 </a:t>
            </a:r>
            <a:r>
              <a:rPr kumimoji="0" lang="en-US" sz="1350" b="0" i="0" u="none" strike="noStrike" kern="1200" cap="none" spc="0" normalizeH="0" baseline="0" noProof="0" dirty="0" err="1">
                <a:ln>
                  <a:noFill/>
                </a:ln>
                <a:solidFill>
                  <a:srgbClr val="000000"/>
                </a:solidFill>
                <a:effectLst/>
                <a:uLnTx/>
                <a:uFillTx/>
                <a:latin typeface="Corbel" panose="020B0503020204020204"/>
                <a:ea typeface="+mn-ea"/>
                <a:cs typeface="+mn-cs"/>
              </a:rPr>
              <a:t>yrs</a:t>
            </a: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6" name="TextBox 5">
            <a:extLst>
              <a:ext uri="{FF2B5EF4-FFF2-40B4-BE49-F238E27FC236}">
                <a16:creationId xmlns:a16="http://schemas.microsoft.com/office/drawing/2014/main" id="{D9CE2737-B2C6-48BF-A522-3A1EB80B555B}"/>
              </a:ext>
            </a:extLst>
          </p:cNvPr>
          <p:cNvSpPr txBox="1"/>
          <p:nvPr/>
        </p:nvSpPr>
        <p:spPr>
          <a:xfrm>
            <a:off x="4727198" y="1939429"/>
            <a:ext cx="1283516" cy="715581"/>
          </a:xfrm>
          <a:prstGeom prst="rect">
            <a:avLst/>
          </a:prstGeom>
          <a:noFill/>
          <a:ln>
            <a:solidFill>
              <a:schemeClr val="accent1">
                <a:lumMod val="50000"/>
              </a:schemeClr>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14 young adults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(19-22 </a:t>
            </a:r>
            <a:r>
              <a:rPr kumimoji="0" lang="en-US" sz="1350" b="0" i="0" u="none" strike="noStrike" kern="1200" cap="none" spc="0" normalizeH="0" baseline="0" noProof="0" dirty="0" err="1">
                <a:ln>
                  <a:noFill/>
                </a:ln>
                <a:solidFill>
                  <a:srgbClr val="000000"/>
                </a:solidFill>
                <a:effectLst/>
                <a:uLnTx/>
                <a:uFillTx/>
                <a:latin typeface="Corbel" panose="020B0503020204020204"/>
                <a:ea typeface="+mn-ea"/>
                <a:cs typeface="+mn-cs"/>
              </a:rPr>
              <a:t>yrs</a:t>
            </a: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8" name="TextBox 7">
            <a:extLst>
              <a:ext uri="{FF2B5EF4-FFF2-40B4-BE49-F238E27FC236}">
                <a16:creationId xmlns:a16="http://schemas.microsoft.com/office/drawing/2014/main" id="{17660591-32C9-4D47-8EDA-41B423B6FB12}"/>
              </a:ext>
            </a:extLst>
          </p:cNvPr>
          <p:cNvSpPr txBox="1"/>
          <p:nvPr/>
        </p:nvSpPr>
        <p:spPr>
          <a:xfrm>
            <a:off x="6321108" y="1939429"/>
            <a:ext cx="1283516" cy="507831"/>
          </a:xfrm>
          <a:prstGeom prst="rect">
            <a:avLst/>
          </a:prstGeom>
          <a:noFill/>
          <a:ln>
            <a:solidFill>
              <a:schemeClr val="accent1">
                <a:lumMod val="50000"/>
              </a:schemeClr>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12 adults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(24-29 </a:t>
            </a:r>
            <a:r>
              <a:rPr kumimoji="0" lang="en-US" sz="1350" b="0" i="0" u="none" strike="noStrike" kern="1200" cap="none" spc="0" normalizeH="0" baseline="0" noProof="0" dirty="0" err="1">
                <a:ln>
                  <a:noFill/>
                </a:ln>
                <a:solidFill>
                  <a:srgbClr val="000000"/>
                </a:solidFill>
                <a:effectLst/>
                <a:uLnTx/>
                <a:uFillTx/>
                <a:latin typeface="Corbel" panose="020B0503020204020204"/>
                <a:ea typeface="+mn-ea"/>
                <a:cs typeface="+mn-cs"/>
              </a:rPr>
              <a:t>yrs</a:t>
            </a: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pic>
        <p:nvPicPr>
          <p:cNvPr id="10" name="Picture 9">
            <a:extLst>
              <a:ext uri="{FF2B5EF4-FFF2-40B4-BE49-F238E27FC236}">
                <a16:creationId xmlns:a16="http://schemas.microsoft.com/office/drawing/2014/main" id="{51994839-701C-4C2E-952B-781DEE0B9C5E}"/>
              </a:ext>
            </a:extLst>
          </p:cNvPr>
          <p:cNvPicPr>
            <a:picLocks noChangeAspect="1"/>
          </p:cNvPicPr>
          <p:nvPr/>
        </p:nvPicPr>
        <p:blipFill>
          <a:blip r:embed="rId2"/>
          <a:stretch>
            <a:fillRect/>
          </a:stretch>
        </p:blipFill>
        <p:spPr>
          <a:xfrm>
            <a:off x="4121798" y="3131242"/>
            <a:ext cx="3316077" cy="2214569"/>
          </a:xfrm>
          <a:prstGeom prst="rect">
            <a:avLst/>
          </a:prstGeom>
        </p:spPr>
      </p:pic>
      <p:sp>
        <p:nvSpPr>
          <p:cNvPr id="12" name="TextBox 11">
            <a:extLst>
              <a:ext uri="{FF2B5EF4-FFF2-40B4-BE49-F238E27FC236}">
                <a16:creationId xmlns:a16="http://schemas.microsoft.com/office/drawing/2014/main" id="{808B275A-16E2-4295-B55C-090609F47259}"/>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Tree>
    <p:extLst>
      <p:ext uri="{BB962C8B-B14F-4D97-AF65-F5344CB8AC3E}">
        <p14:creationId xmlns:p14="http://schemas.microsoft.com/office/powerpoint/2010/main" val="2598044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70F8-1084-4DDE-B5E4-BE969A924872}"/>
              </a:ext>
            </a:extLst>
          </p:cNvPr>
          <p:cNvSpPr>
            <a:spLocks noGrp="1"/>
          </p:cNvSpPr>
          <p:nvPr>
            <p:ph type="title"/>
          </p:nvPr>
        </p:nvSpPr>
        <p:spPr/>
        <p:txBody>
          <a:bodyPr/>
          <a:lstStyle/>
          <a:p>
            <a:r>
              <a:rPr lang="en-US" dirty="0"/>
              <a:t>Adolescents showed more risky Go’s in Peer condition.</a:t>
            </a:r>
          </a:p>
        </p:txBody>
      </p:sp>
      <p:pic>
        <p:nvPicPr>
          <p:cNvPr id="5" name="Content Placeholder 4">
            <a:extLst>
              <a:ext uri="{FF2B5EF4-FFF2-40B4-BE49-F238E27FC236}">
                <a16:creationId xmlns:a16="http://schemas.microsoft.com/office/drawing/2014/main" id="{3223F206-45FF-4BBE-8C09-02F1BE72550F}"/>
              </a:ext>
            </a:extLst>
          </p:cNvPr>
          <p:cNvPicPr>
            <a:picLocks noGrp="1" noChangeAspect="1"/>
          </p:cNvPicPr>
          <p:nvPr>
            <p:ph idx="1"/>
          </p:nvPr>
        </p:nvPicPr>
        <p:blipFill>
          <a:blip r:embed="rId2"/>
          <a:stretch>
            <a:fillRect/>
          </a:stretch>
        </p:blipFill>
        <p:spPr>
          <a:xfrm>
            <a:off x="2725898" y="2133217"/>
            <a:ext cx="6035444" cy="2591567"/>
          </a:xfrm>
        </p:spPr>
      </p:pic>
      <p:sp>
        <p:nvSpPr>
          <p:cNvPr id="8" name="TextBox 7">
            <a:extLst>
              <a:ext uri="{FF2B5EF4-FFF2-40B4-BE49-F238E27FC236}">
                <a16:creationId xmlns:a16="http://schemas.microsoft.com/office/drawing/2014/main" id="{7D1192E5-A547-4E2F-BB9D-F2AF521F8011}"/>
              </a:ext>
            </a:extLst>
          </p:cNvPr>
          <p:cNvSpPr txBox="1"/>
          <p:nvPr/>
        </p:nvSpPr>
        <p:spPr>
          <a:xfrm>
            <a:off x="3606028" y="2423731"/>
            <a:ext cx="27764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
        <p:nvSpPr>
          <p:cNvPr id="7" name="Left Bracket 6">
            <a:extLst>
              <a:ext uri="{FF2B5EF4-FFF2-40B4-BE49-F238E27FC236}">
                <a16:creationId xmlns:a16="http://schemas.microsoft.com/office/drawing/2014/main" id="{DD23EAC4-54B4-41BB-BC5C-23AC54714C71}"/>
              </a:ext>
            </a:extLst>
          </p:cNvPr>
          <p:cNvSpPr/>
          <p:nvPr/>
        </p:nvSpPr>
        <p:spPr>
          <a:xfrm rot="5400000">
            <a:off x="3683815" y="2578042"/>
            <a:ext cx="75500" cy="24537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2" name="Left Bracket 11">
            <a:extLst>
              <a:ext uri="{FF2B5EF4-FFF2-40B4-BE49-F238E27FC236}">
                <a16:creationId xmlns:a16="http://schemas.microsoft.com/office/drawing/2014/main" id="{84682042-24D9-45CE-BE84-9C6111A6D535}"/>
              </a:ext>
            </a:extLst>
          </p:cNvPr>
          <p:cNvSpPr/>
          <p:nvPr/>
        </p:nvSpPr>
        <p:spPr>
          <a:xfrm rot="5400000">
            <a:off x="6717484" y="2471083"/>
            <a:ext cx="75500" cy="24537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3B04E151-0227-44D0-A25E-1F44F6BA23F6}"/>
              </a:ext>
            </a:extLst>
          </p:cNvPr>
          <p:cNvSpPr txBox="1"/>
          <p:nvPr/>
        </p:nvSpPr>
        <p:spPr>
          <a:xfrm>
            <a:off x="6639697" y="2316772"/>
            <a:ext cx="27764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cxnSp>
        <p:nvCxnSpPr>
          <p:cNvPr id="16" name="Straight Arrow Connector 15">
            <a:extLst>
              <a:ext uri="{FF2B5EF4-FFF2-40B4-BE49-F238E27FC236}">
                <a16:creationId xmlns:a16="http://schemas.microsoft.com/office/drawing/2014/main" id="{D30C79A3-8949-4C15-867F-EBC984987D89}"/>
              </a:ext>
            </a:extLst>
          </p:cNvPr>
          <p:cNvCxnSpPr/>
          <p:nvPr/>
        </p:nvCxnSpPr>
        <p:spPr>
          <a:xfrm flipH="1">
            <a:off x="3045204" y="4021997"/>
            <a:ext cx="616591" cy="7027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4CC2B6-54DB-4DCB-9560-C50458629429}"/>
              </a:ext>
            </a:extLst>
          </p:cNvPr>
          <p:cNvSpPr txBox="1"/>
          <p:nvPr/>
        </p:nvSpPr>
        <p:spPr>
          <a:xfrm>
            <a:off x="2664784" y="4738300"/>
            <a:ext cx="2396810" cy="300082"/>
          </a:xfrm>
          <a:prstGeom prst="rect">
            <a:avLst/>
          </a:prstGeom>
          <a:noFill/>
          <a:ln>
            <a:solidFill>
              <a:srgbClr val="C00000"/>
            </a:solidFill>
          </a:ln>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Predicted by sensation seeking</a:t>
            </a:r>
          </a:p>
        </p:txBody>
      </p:sp>
      <p:sp>
        <p:nvSpPr>
          <p:cNvPr id="19" name="TextBox 18">
            <a:extLst>
              <a:ext uri="{FF2B5EF4-FFF2-40B4-BE49-F238E27FC236}">
                <a16:creationId xmlns:a16="http://schemas.microsoft.com/office/drawing/2014/main" id="{F2C6EFAC-69EA-477F-A70C-3DE21F238387}"/>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Tree>
    <p:extLst>
      <p:ext uri="{BB962C8B-B14F-4D97-AF65-F5344CB8AC3E}">
        <p14:creationId xmlns:p14="http://schemas.microsoft.com/office/powerpoint/2010/main" val="607121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F2CF-4759-4E9A-94F0-641FD9245B4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0233C4F-F7CE-4CE2-974B-823C78EC765E}"/>
              </a:ext>
            </a:extLst>
          </p:cNvPr>
          <p:cNvSpPr>
            <a:spLocks noGrp="1"/>
          </p:cNvSpPr>
          <p:nvPr>
            <p:ph idx="1"/>
          </p:nvPr>
        </p:nvSpPr>
        <p:spPr/>
        <p:txBody>
          <a:bodyPr/>
          <a:lstStyle/>
          <a:p>
            <a:r>
              <a:rPr lang="en-US" dirty="0"/>
              <a:t>Why do you think the presence of peers sensitizes the incentive processing system? </a:t>
            </a:r>
          </a:p>
          <a:p>
            <a:endParaRPr lang="en-US" dirty="0"/>
          </a:p>
          <a:p>
            <a:r>
              <a:rPr lang="en-US" dirty="0"/>
              <a:t>The authors also reported a negative associations between resistance to peer influence and VS peer effect. What do you think this represent? </a:t>
            </a:r>
          </a:p>
          <a:p>
            <a:endParaRPr lang="en-US" dirty="0"/>
          </a:p>
          <a:p>
            <a:r>
              <a:rPr lang="en-US" dirty="0"/>
              <a:t>Do you think that the characteristics of peers (e.g., more conservative friends) will affect the relationship found in the study? </a:t>
            </a:r>
          </a:p>
          <a:p>
            <a:endParaRPr lang="en-US" dirty="0"/>
          </a:p>
        </p:txBody>
      </p:sp>
      <p:sp>
        <p:nvSpPr>
          <p:cNvPr id="5" name="TextBox 4">
            <a:extLst>
              <a:ext uri="{FF2B5EF4-FFF2-40B4-BE49-F238E27FC236}">
                <a16:creationId xmlns:a16="http://schemas.microsoft.com/office/drawing/2014/main" id="{DC8CD7B9-1F33-485D-A59C-ED4DDF0D135B}"/>
              </a:ext>
            </a:extLst>
          </p:cNvPr>
          <p:cNvSpPr txBox="1"/>
          <p:nvPr/>
        </p:nvSpPr>
        <p:spPr>
          <a:xfrm>
            <a:off x="138418" y="5723751"/>
            <a:ext cx="55496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rbel" panose="020B0503020204020204"/>
                <a:ea typeface="+mn-ea"/>
                <a:cs typeface="+mn-cs"/>
              </a:rPr>
              <a:t>Zeng</a:t>
            </a:r>
          </a:p>
        </p:txBody>
      </p:sp>
    </p:spTree>
    <p:extLst>
      <p:ext uri="{BB962C8B-B14F-4D97-AF65-F5344CB8AC3E}">
        <p14:creationId xmlns:p14="http://schemas.microsoft.com/office/powerpoint/2010/main" val="2801097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52688" y="1745599"/>
            <a:ext cx="8386512" cy="2750201"/>
          </a:xfrm>
          <a:prstGeom prst="rect">
            <a:avLst/>
          </a:prstGeom>
        </p:spPr>
      </p:pic>
    </p:spTree>
    <p:extLst>
      <p:ext uri="{BB962C8B-B14F-4D97-AF65-F5344CB8AC3E}">
        <p14:creationId xmlns:p14="http://schemas.microsoft.com/office/powerpoint/2010/main" val="653494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Adolescents take risks more often than children and adults</a:t>
            </a:r>
            <a:endParaRPr lang="en-US" dirty="0"/>
          </a:p>
        </p:txBody>
      </p:sp>
      <p:sp>
        <p:nvSpPr>
          <p:cNvPr id="3" name="Content Placeholder 2"/>
          <p:cNvSpPr>
            <a:spLocks noGrp="1"/>
          </p:cNvSpPr>
          <p:nvPr>
            <p:ph idx="1"/>
          </p:nvPr>
        </p:nvSpPr>
        <p:spPr>
          <a:xfrm>
            <a:off x="0" y="1600200"/>
            <a:ext cx="8839200" cy="4800600"/>
          </a:xfrm>
        </p:spPr>
        <p:txBody>
          <a:bodyPr>
            <a:noAutofit/>
          </a:bodyPr>
          <a:lstStyle/>
          <a:p>
            <a:pPr algn="just">
              <a:spcAft>
                <a:spcPts val="900"/>
              </a:spcAft>
            </a:pPr>
            <a:r>
              <a:rPr lang="en-US" sz="2400" dirty="0"/>
              <a:t>The </a:t>
            </a:r>
            <a:r>
              <a:rPr lang="en-US" sz="2400" b="1" dirty="0"/>
              <a:t>Dual Systems Model</a:t>
            </a:r>
            <a:r>
              <a:rPr lang="en-US" sz="2400" dirty="0"/>
              <a:t> of adolescent risk-taking </a:t>
            </a:r>
          </a:p>
          <a:p>
            <a:pPr lvl="1" algn="just">
              <a:spcBef>
                <a:spcPts val="0"/>
              </a:spcBef>
              <a:spcAft>
                <a:spcPts val="900"/>
              </a:spcAft>
            </a:pPr>
            <a:r>
              <a:rPr lang="en-US" sz="1800" b="1" dirty="0"/>
              <a:t>Incentive processing system (socio-emotional rewards)</a:t>
            </a:r>
            <a:r>
              <a:rPr lang="en-US" sz="1800" dirty="0"/>
              <a:t> reaches peak reactivity during adolescence, while the </a:t>
            </a:r>
            <a:r>
              <a:rPr lang="en-US" sz="1800" b="1" dirty="0"/>
              <a:t>cognitive control system (self-regulation) </a:t>
            </a:r>
            <a:r>
              <a:rPr lang="en-US" sz="1800" dirty="0"/>
              <a:t> matures more gradually.</a:t>
            </a:r>
          </a:p>
          <a:p>
            <a:pPr lvl="1" algn="just">
              <a:spcBef>
                <a:spcPts val="0"/>
              </a:spcBef>
              <a:spcAft>
                <a:spcPts val="900"/>
              </a:spcAft>
            </a:pPr>
            <a:r>
              <a:rPr lang="en-US" sz="1800" dirty="0"/>
              <a:t>Heightened reward-seeking in the context of under-developed cognitive control = risk-taking</a:t>
            </a:r>
          </a:p>
          <a:p>
            <a:pPr algn="just">
              <a:spcBef>
                <a:spcPts val="0"/>
              </a:spcBef>
              <a:spcAft>
                <a:spcPts val="900"/>
              </a:spcAft>
            </a:pPr>
            <a:r>
              <a:rPr lang="en-US" sz="2400" dirty="0"/>
              <a:t>However, previous studies examining the association between cognitive control (impulsivity) and risk-taking in adolescents have yielded mixed results.</a:t>
            </a:r>
          </a:p>
          <a:p>
            <a:pPr algn="just">
              <a:spcBef>
                <a:spcPts val="0"/>
              </a:spcBef>
              <a:spcAft>
                <a:spcPts val="900"/>
              </a:spcAft>
            </a:pPr>
            <a:r>
              <a:rPr lang="en-US" sz="2400" dirty="0"/>
              <a:t>Hypothesized Explanation</a:t>
            </a:r>
          </a:p>
          <a:p>
            <a:pPr lvl="1" algn="just">
              <a:spcBef>
                <a:spcPts val="0"/>
              </a:spcBef>
              <a:spcAft>
                <a:spcPts val="900"/>
              </a:spcAft>
            </a:pPr>
            <a:r>
              <a:rPr lang="en-US" sz="1800" dirty="0"/>
              <a:t>In adolescents, the cognitive control system may function adequately under affectively neutral (cold) conditions, but is overwhelmed under affectively arousing (hot) conditions</a:t>
            </a:r>
          </a:p>
          <a:p>
            <a:pPr lvl="1" algn="just">
              <a:spcBef>
                <a:spcPts val="0"/>
              </a:spcBef>
              <a:spcAft>
                <a:spcPts val="900"/>
              </a:spcAft>
            </a:pPr>
            <a:endParaRPr lang="en-US" sz="1800" dirty="0"/>
          </a:p>
          <a:p>
            <a:pPr marL="0" indent="0" algn="just">
              <a:spcBef>
                <a:spcPts val="0"/>
              </a:spcBef>
              <a:spcAft>
                <a:spcPts val="900"/>
              </a:spcAft>
              <a:buNone/>
            </a:pPr>
            <a:endParaRPr lang="en-US" sz="1500" dirty="0"/>
          </a:p>
        </p:txBody>
      </p:sp>
    </p:spTree>
    <p:extLst>
      <p:ext uri="{BB962C8B-B14F-4D97-AF65-F5344CB8AC3E}">
        <p14:creationId xmlns:p14="http://schemas.microsoft.com/office/powerpoint/2010/main" val="389587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Study</a:t>
            </a:r>
          </a:p>
        </p:txBody>
      </p:sp>
      <p:sp>
        <p:nvSpPr>
          <p:cNvPr id="3" name="Content Placeholder 2"/>
          <p:cNvSpPr>
            <a:spLocks noGrp="1"/>
          </p:cNvSpPr>
          <p:nvPr>
            <p:ph idx="1"/>
          </p:nvPr>
        </p:nvSpPr>
        <p:spPr>
          <a:xfrm>
            <a:off x="609600" y="1905000"/>
            <a:ext cx="8153400" cy="3657600"/>
          </a:xfrm>
        </p:spPr>
        <p:txBody>
          <a:bodyPr>
            <a:noAutofit/>
          </a:bodyPr>
          <a:lstStyle/>
          <a:p>
            <a:pPr algn="just">
              <a:spcBef>
                <a:spcPts val="0"/>
              </a:spcBef>
              <a:spcAft>
                <a:spcPts val="900"/>
              </a:spcAft>
            </a:pPr>
            <a:r>
              <a:rPr lang="en-US" sz="2400" b="1" dirty="0"/>
              <a:t>Aim 1: </a:t>
            </a:r>
            <a:r>
              <a:rPr lang="en-US" sz="2400" dirty="0"/>
              <a:t>Examine whether a task measuring cognitive control under an emotionally arousing condition could serves as a better predictor of individual differences in adolescent risk-taking than a non-emotional cognitive task.</a:t>
            </a:r>
          </a:p>
          <a:p>
            <a:pPr algn="just">
              <a:spcBef>
                <a:spcPts val="0"/>
              </a:spcBef>
              <a:spcAft>
                <a:spcPts val="900"/>
              </a:spcAft>
            </a:pPr>
            <a:r>
              <a:rPr lang="en-US" sz="2400" b="1" dirty="0"/>
              <a:t>Aim 2: </a:t>
            </a:r>
            <a:r>
              <a:rPr lang="en-US" sz="2400" dirty="0"/>
              <a:t>Examine gender differences</a:t>
            </a:r>
            <a:r>
              <a:rPr lang="en-US" sz="2000" b="1" dirty="0"/>
              <a:t>.</a:t>
            </a:r>
          </a:p>
          <a:p>
            <a:pPr lvl="1" algn="just">
              <a:spcAft>
                <a:spcPts val="900"/>
              </a:spcAft>
            </a:pPr>
            <a:r>
              <a:rPr lang="en-US" sz="1600" dirty="0"/>
              <a:t>Based on data showing that males are more risky than females in real-world situations, and females process emotional information more quickly and accurately than their male counterparts.</a:t>
            </a:r>
          </a:p>
          <a:p>
            <a:pPr lvl="1" algn="just">
              <a:spcBef>
                <a:spcPts val="0"/>
              </a:spcBef>
              <a:spcAft>
                <a:spcPts val="900"/>
              </a:spcAft>
            </a:pPr>
            <a:endParaRPr lang="en-US" sz="1600" b="1" dirty="0"/>
          </a:p>
          <a:p>
            <a:pPr marL="118872" indent="0" algn="just">
              <a:spcBef>
                <a:spcPts val="0"/>
              </a:spcBef>
              <a:spcAft>
                <a:spcPts val="900"/>
              </a:spcAft>
              <a:buNone/>
            </a:pPr>
            <a:r>
              <a:rPr lang="en-US" sz="1800" b="1" dirty="0"/>
              <a:t> </a:t>
            </a:r>
          </a:p>
        </p:txBody>
      </p:sp>
      <p:pic>
        <p:nvPicPr>
          <p:cNvPr id="4" name="Picture 3">
            <a:extLst>
              <a:ext uri="{FF2B5EF4-FFF2-40B4-BE49-F238E27FC236}">
                <a16:creationId xmlns:a16="http://schemas.microsoft.com/office/drawing/2014/main" id="{A6F3E9CC-018A-4403-9714-ED5FB67547DD}"/>
              </a:ext>
            </a:extLst>
          </p:cNvPr>
          <p:cNvPicPr>
            <a:picLocks noChangeAspect="1"/>
          </p:cNvPicPr>
          <p:nvPr/>
        </p:nvPicPr>
        <p:blipFill>
          <a:blip r:embed="rId3"/>
          <a:stretch>
            <a:fillRect/>
          </a:stretch>
        </p:blipFill>
        <p:spPr>
          <a:xfrm>
            <a:off x="3352800" y="5127172"/>
            <a:ext cx="2692400" cy="1730828"/>
          </a:xfrm>
          <a:prstGeom prst="rect">
            <a:avLst/>
          </a:prstGeom>
        </p:spPr>
      </p:pic>
    </p:spTree>
    <p:extLst>
      <p:ext uri="{BB962C8B-B14F-4D97-AF65-F5344CB8AC3E}">
        <p14:creationId xmlns:p14="http://schemas.microsoft.com/office/powerpoint/2010/main" val="222427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1775191"/>
            <a:ext cx="5638800" cy="4625609"/>
          </a:xfrm>
        </p:spPr>
        <p:txBody>
          <a:bodyPr>
            <a:normAutofit fontScale="92500" lnSpcReduction="10000"/>
          </a:bodyPr>
          <a:lstStyle/>
          <a:p>
            <a:r>
              <a:rPr lang="en-US" sz="2400" dirty="0"/>
              <a:t>Participants</a:t>
            </a:r>
          </a:p>
          <a:p>
            <a:pPr lvl="1"/>
            <a:r>
              <a:rPr lang="en-US" sz="2000" dirty="0"/>
              <a:t>104 Adolescents between the ages of 13-17 (M=15.44)</a:t>
            </a:r>
          </a:p>
          <a:p>
            <a:pPr lvl="1"/>
            <a:r>
              <a:rPr lang="en-US" sz="2000" dirty="0"/>
              <a:t>Recruited from a large metropolitan area</a:t>
            </a:r>
          </a:p>
          <a:p>
            <a:pPr lvl="1"/>
            <a:r>
              <a:rPr lang="en-US" sz="2000" dirty="0"/>
              <a:t>42.3% males</a:t>
            </a:r>
          </a:p>
          <a:p>
            <a:pPr lvl="1">
              <a:spcAft>
                <a:spcPts val="900"/>
              </a:spcAft>
            </a:pPr>
            <a:r>
              <a:rPr lang="en-US" sz="2000" dirty="0"/>
              <a:t>Ethnically diverse sample</a:t>
            </a:r>
          </a:p>
          <a:p>
            <a:pPr lvl="2">
              <a:spcAft>
                <a:spcPts val="900"/>
              </a:spcAft>
            </a:pPr>
            <a:r>
              <a:rPr lang="en-US" sz="1600" dirty="0"/>
              <a:t> 63.5% African American</a:t>
            </a:r>
          </a:p>
          <a:p>
            <a:r>
              <a:rPr lang="en-US" sz="2400" dirty="0"/>
              <a:t>Measures</a:t>
            </a:r>
          </a:p>
          <a:p>
            <a:pPr lvl="1"/>
            <a:r>
              <a:rPr lang="en-US" sz="2000" dirty="0"/>
              <a:t>Cognitive Stroop task</a:t>
            </a:r>
          </a:p>
          <a:p>
            <a:pPr lvl="1"/>
            <a:r>
              <a:rPr lang="en-US" sz="2000" dirty="0"/>
              <a:t>Emotional Stroop task</a:t>
            </a:r>
          </a:p>
          <a:p>
            <a:pPr lvl="1"/>
            <a:r>
              <a:rPr lang="en-US" sz="2000" dirty="0"/>
              <a:t>NOTE: In contrast to the Cognitive </a:t>
            </a:r>
            <a:r>
              <a:rPr lang="en-US" sz="2000" dirty="0" err="1"/>
              <a:t>Stroop</a:t>
            </a:r>
            <a:r>
              <a:rPr lang="en-US" sz="2000" dirty="0"/>
              <a:t>, the Emotional </a:t>
            </a:r>
            <a:r>
              <a:rPr lang="en-US" sz="2000" dirty="0" err="1"/>
              <a:t>Stroop</a:t>
            </a:r>
            <a:r>
              <a:rPr lang="en-US" sz="2000" dirty="0"/>
              <a:t> did not have a time limit</a:t>
            </a:r>
          </a:p>
          <a:p>
            <a:pPr lvl="1"/>
            <a:r>
              <a:rPr lang="en-US" sz="2000" dirty="0"/>
              <a:t>Risk-taking: Stoplight task</a:t>
            </a:r>
          </a:p>
          <a:p>
            <a:pPr lvl="1"/>
            <a:endParaRPr lang="en-US" sz="2000" dirty="0"/>
          </a:p>
        </p:txBody>
      </p:sp>
      <p:pic>
        <p:nvPicPr>
          <p:cNvPr id="4" name="Picture 3">
            <a:extLst>
              <a:ext uri="{FF2B5EF4-FFF2-40B4-BE49-F238E27FC236}">
                <a16:creationId xmlns:a16="http://schemas.microsoft.com/office/drawing/2014/main" id="{89484CED-6D3E-4C8C-AB9A-C9661FCE00A1}"/>
              </a:ext>
            </a:extLst>
          </p:cNvPr>
          <p:cNvPicPr>
            <a:picLocks noChangeAspect="1"/>
          </p:cNvPicPr>
          <p:nvPr/>
        </p:nvPicPr>
        <p:blipFill>
          <a:blip r:embed="rId2"/>
          <a:stretch>
            <a:fillRect/>
          </a:stretch>
        </p:blipFill>
        <p:spPr>
          <a:xfrm>
            <a:off x="6096000" y="1981200"/>
            <a:ext cx="2769577" cy="1907931"/>
          </a:xfrm>
          <a:prstGeom prst="rect">
            <a:avLst/>
          </a:prstGeom>
        </p:spPr>
      </p:pic>
      <p:pic>
        <p:nvPicPr>
          <p:cNvPr id="5" name="Picture 4">
            <a:extLst>
              <a:ext uri="{FF2B5EF4-FFF2-40B4-BE49-F238E27FC236}">
                <a16:creationId xmlns:a16="http://schemas.microsoft.com/office/drawing/2014/main" id="{DE039A0C-A562-49B2-8811-1491E80056E5}"/>
              </a:ext>
            </a:extLst>
          </p:cNvPr>
          <p:cNvPicPr>
            <a:picLocks noChangeAspect="1"/>
          </p:cNvPicPr>
          <p:nvPr/>
        </p:nvPicPr>
        <p:blipFill>
          <a:blip r:embed="rId3"/>
          <a:stretch>
            <a:fillRect/>
          </a:stretch>
        </p:blipFill>
        <p:spPr>
          <a:xfrm>
            <a:off x="6096000" y="3936734"/>
            <a:ext cx="2572469" cy="2789098"/>
          </a:xfrm>
          <a:prstGeom prst="rect">
            <a:avLst/>
          </a:prstGeom>
        </p:spPr>
      </p:pic>
    </p:spTree>
    <p:extLst>
      <p:ext uri="{BB962C8B-B14F-4D97-AF65-F5344CB8AC3E}">
        <p14:creationId xmlns:p14="http://schemas.microsoft.com/office/powerpoint/2010/main" val="787173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80"/>
          <a:stretch/>
        </p:blipFill>
        <p:spPr bwMode="auto">
          <a:xfrm>
            <a:off x="1061319" y="2209800"/>
            <a:ext cx="6634881" cy="4571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21264" y="365126"/>
            <a:ext cx="7598735" cy="701674"/>
          </a:xfrm>
        </p:spPr>
        <p:txBody>
          <a:bodyPr>
            <a:normAutofit fontScale="90000"/>
          </a:bodyPr>
          <a:lstStyle/>
          <a:p>
            <a:pPr algn="ctr"/>
            <a:r>
              <a:rPr lang="en-US" dirty="0"/>
              <a:t>The Stoplight driving game</a:t>
            </a:r>
          </a:p>
        </p:txBody>
      </p:sp>
      <p:sp>
        <p:nvSpPr>
          <p:cNvPr id="9" name="Content Placeholder 5"/>
          <p:cNvSpPr>
            <a:spLocks noGrp="1"/>
          </p:cNvSpPr>
          <p:nvPr>
            <p:ph sz="half" idx="1"/>
          </p:nvPr>
        </p:nvSpPr>
        <p:spPr>
          <a:xfrm>
            <a:off x="0" y="1371600"/>
            <a:ext cx="9144000" cy="3886200"/>
          </a:xfrm>
        </p:spPr>
        <p:txBody>
          <a:bodyPr>
            <a:normAutofit/>
          </a:bodyPr>
          <a:lstStyle/>
          <a:p>
            <a:r>
              <a:rPr lang="en-US" sz="2200" dirty="0"/>
              <a:t>As you approach intersection, light turns yellow</a:t>
            </a:r>
          </a:p>
          <a:p>
            <a:pPr lvl="1"/>
            <a:r>
              <a:rPr lang="en-US" sz="2000" dirty="0"/>
              <a:t>Risk-taking = not braking for yellow light</a:t>
            </a:r>
          </a:p>
          <a:p>
            <a:pPr marL="457200" lvl="1" indent="0">
              <a:buNone/>
            </a:pPr>
            <a:br>
              <a:rPr lang="en-US" sz="1900" dirty="0"/>
            </a:br>
            <a:endParaRPr lang="en-US" sz="1900" dirty="0"/>
          </a:p>
        </p:txBody>
      </p:sp>
    </p:spTree>
    <p:extLst>
      <p:ext uri="{BB962C8B-B14F-4D97-AF65-F5344CB8AC3E}">
        <p14:creationId xmlns:p14="http://schemas.microsoft.com/office/powerpoint/2010/main" val="390204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28612" y="495300"/>
            <a:ext cx="8486775" cy="5867400"/>
          </a:xfrm>
          <a:prstGeom prst="rect">
            <a:avLst/>
          </a:prstGeom>
        </p:spPr>
      </p:pic>
    </p:spTree>
    <p:extLst>
      <p:ext uri="{BB962C8B-B14F-4D97-AF65-F5344CB8AC3E}">
        <p14:creationId xmlns:p14="http://schemas.microsoft.com/office/powerpoint/2010/main" val="653912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62DF-2888-4433-BFB4-DF529832264B}"/>
              </a:ext>
            </a:extLst>
          </p:cNvPr>
          <p:cNvSpPr>
            <a:spLocks noGrp="1"/>
          </p:cNvSpPr>
          <p:nvPr>
            <p:ph type="title"/>
          </p:nvPr>
        </p:nvSpPr>
        <p:spPr/>
        <p:txBody>
          <a:bodyPr>
            <a:normAutofit fontScale="90000"/>
          </a:bodyPr>
          <a:lstStyle/>
          <a:p>
            <a:r>
              <a:rPr lang="en-US" dirty="0"/>
              <a:t>Emotional </a:t>
            </a:r>
            <a:r>
              <a:rPr lang="en-US" dirty="0" err="1"/>
              <a:t>Stroop</a:t>
            </a:r>
            <a:r>
              <a:rPr lang="en-US" dirty="0"/>
              <a:t>&gt;cognitive </a:t>
            </a:r>
            <a:r>
              <a:rPr lang="en-US" dirty="0" err="1"/>
              <a:t>stroop</a:t>
            </a:r>
            <a:endParaRPr lang="en-US" dirty="0"/>
          </a:p>
        </p:txBody>
      </p:sp>
      <p:pic>
        <p:nvPicPr>
          <p:cNvPr id="5" name="Picture 4"/>
          <p:cNvPicPr>
            <a:picLocks noChangeAspect="1"/>
          </p:cNvPicPr>
          <p:nvPr/>
        </p:nvPicPr>
        <p:blipFill>
          <a:blip r:embed="rId3"/>
          <a:stretch>
            <a:fillRect/>
          </a:stretch>
        </p:blipFill>
        <p:spPr>
          <a:xfrm>
            <a:off x="1157678" y="3962400"/>
            <a:ext cx="6933504" cy="2895601"/>
          </a:xfrm>
          <a:prstGeom prst="rect">
            <a:avLst/>
          </a:prstGeom>
        </p:spPr>
      </p:pic>
      <p:sp>
        <p:nvSpPr>
          <p:cNvPr id="3" name="Content Placeholder 2">
            <a:extLst>
              <a:ext uri="{FF2B5EF4-FFF2-40B4-BE49-F238E27FC236}">
                <a16:creationId xmlns:a16="http://schemas.microsoft.com/office/drawing/2014/main" id="{3C5BCC71-615B-44A0-8A03-29BEF21872C0}"/>
              </a:ext>
            </a:extLst>
          </p:cNvPr>
          <p:cNvSpPr>
            <a:spLocks noGrp="1"/>
          </p:cNvSpPr>
          <p:nvPr>
            <p:ph idx="1"/>
          </p:nvPr>
        </p:nvSpPr>
        <p:spPr/>
        <p:txBody>
          <a:bodyPr>
            <a:normAutofit/>
          </a:bodyPr>
          <a:lstStyle/>
          <a:p>
            <a:pPr>
              <a:spcBef>
                <a:spcPts val="0"/>
              </a:spcBef>
              <a:spcAft>
                <a:spcPts val="900"/>
              </a:spcAft>
            </a:pPr>
            <a:r>
              <a:rPr lang="en-US" sz="1800" dirty="0" err="1"/>
              <a:t>Stroop</a:t>
            </a:r>
            <a:r>
              <a:rPr lang="en-US" sz="1800" dirty="0"/>
              <a:t> Interference Effect</a:t>
            </a:r>
          </a:p>
          <a:p>
            <a:pPr lvl="1">
              <a:spcBef>
                <a:spcPts val="0"/>
              </a:spcBef>
              <a:spcAft>
                <a:spcPts val="900"/>
              </a:spcAft>
            </a:pPr>
            <a:r>
              <a:rPr lang="en-US" sz="1400" dirty="0"/>
              <a:t>Participants responded more quickly (and accurately) on congruent than non-congruent trials, across the cognitive and emotional conditions</a:t>
            </a:r>
          </a:p>
          <a:p>
            <a:pPr>
              <a:spcAft>
                <a:spcPts val="900"/>
              </a:spcAft>
            </a:pPr>
            <a:r>
              <a:rPr lang="en-US" sz="1800" dirty="0"/>
              <a:t>Emotional </a:t>
            </a:r>
            <a:r>
              <a:rPr lang="en-US" sz="1800" dirty="0" err="1"/>
              <a:t>Stroop</a:t>
            </a:r>
            <a:r>
              <a:rPr lang="en-US" sz="1800" dirty="0"/>
              <a:t> interference effect was significantly associated with risk-taking on the stoplight test (b), whereas Cognitive </a:t>
            </a:r>
            <a:r>
              <a:rPr lang="en-US" sz="1800" dirty="0" err="1"/>
              <a:t>Stroop</a:t>
            </a:r>
            <a:r>
              <a:rPr lang="en-US" sz="1800" dirty="0"/>
              <a:t> interference effect was not (a)</a:t>
            </a:r>
          </a:p>
          <a:p>
            <a:pPr>
              <a:spcAft>
                <a:spcPts val="900"/>
              </a:spcAft>
            </a:pPr>
            <a:r>
              <a:rPr lang="en-US" sz="1800" b="1" dirty="0"/>
              <a:t>Only Emotional </a:t>
            </a:r>
            <a:r>
              <a:rPr lang="en-US" sz="1800" b="1" dirty="0" err="1"/>
              <a:t>Stroop</a:t>
            </a:r>
            <a:r>
              <a:rPr lang="en-US" sz="1800" b="1" dirty="0"/>
              <a:t> interference effect significantly associated with risk taking when examined with Cognitive </a:t>
            </a:r>
            <a:r>
              <a:rPr lang="en-US" sz="1800" b="1" dirty="0" err="1"/>
              <a:t>Stroop</a:t>
            </a:r>
            <a:r>
              <a:rPr lang="en-US" sz="1800" b="1" dirty="0"/>
              <a:t> interference effect in regression</a:t>
            </a:r>
          </a:p>
          <a:p>
            <a:pPr>
              <a:spcAft>
                <a:spcPts val="900"/>
              </a:spcAft>
            </a:pPr>
            <a:endParaRPr lang="en-US" sz="2000" dirty="0"/>
          </a:p>
        </p:txBody>
      </p:sp>
    </p:spTree>
    <p:extLst>
      <p:ext uri="{BB962C8B-B14F-4D97-AF65-F5344CB8AC3E}">
        <p14:creationId xmlns:p14="http://schemas.microsoft.com/office/powerpoint/2010/main" val="939431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62DF-2888-4433-BFB4-DF529832264B}"/>
              </a:ext>
            </a:extLst>
          </p:cNvPr>
          <p:cNvSpPr>
            <a:spLocks noGrp="1"/>
          </p:cNvSpPr>
          <p:nvPr>
            <p:ph type="title"/>
          </p:nvPr>
        </p:nvSpPr>
        <p:spPr/>
        <p:txBody>
          <a:bodyPr/>
          <a:lstStyle/>
          <a:p>
            <a:r>
              <a:rPr lang="en-US" dirty="0"/>
              <a:t>Gender Differences </a:t>
            </a:r>
          </a:p>
        </p:txBody>
      </p:sp>
      <p:sp>
        <p:nvSpPr>
          <p:cNvPr id="3" name="Content Placeholder 2">
            <a:extLst>
              <a:ext uri="{FF2B5EF4-FFF2-40B4-BE49-F238E27FC236}">
                <a16:creationId xmlns:a16="http://schemas.microsoft.com/office/drawing/2014/main" id="{3C5BCC71-615B-44A0-8A03-29BEF21872C0}"/>
              </a:ext>
            </a:extLst>
          </p:cNvPr>
          <p:cNvSpPr>
            <a:spLocks noGrp="1"/>
          </p:cNvSpPr>
          <p:nvPr>
            <p:ph idx="1"/>
          </p:nvPr>
        </p:nvSpPr>
        <p:spPr/>
        <p:txBody>
          <a:bodyPr>
            <a:normAutofit/>
          </a:bodyPr>
          <a:lstStyle/>
          <a:p>
            <a:pPr>
              <a:spcBef>
                <a:spcPts val="0"/>
              </a:spcBef>
              <a:spcAft>
                <a:spcPts val="900"/>
              </a:spcAft>
            </a:pPr>
            <a:r>
              <a:rPr lang="en-US" sz="2000" dirty="0"/>
              <a:t>Cognitive </a:t>
            </a:r>
            <a:r>
              <a:rPr lang="en-US" sz="2000" dirty="0" err="1"/>
              <a:t>Stroop</a:t>
            </a:r>
            <a:r>
              <a:rPr lang="en-US" sz="2000" dirty="0"/>
              <a:t> </a:t>
            </a:r>
          </a:p>
          <a:p>
            <a:pPr lvl="1">
              <a:spcBef>
                <a:spcPts val="0"/>
              </a:spcBef>
              <a:spcAft>
                <a:spcPts val="900"/>
              </a:spcAft>
            </a:pPr>
            <a:r>
              <a:rPr lang="en-US" sz="1600" dirty="0"/>
              <a:t>No gender differences (speed, accuracy, interference)</a:t>
            </a:r>
          </a:p>
          <a:p>
            <a:pPr>
              <a:spcBef>
                <a:spcPts val="0"/>
              </a:spcBef>
              <a:spcAft>
                <a:spcPts val="900"/>
              </a:spcAft>
            </a:pPr>
            <a:r>
              <a:rPr lang="en-US" sz="2000" dirty="0"/>
              <a:t>Emotional </a:t>
            </a:r>
            <a:r>
              <a:rPr lang="en-US" sz="2000" dirty="0" err="1"/>
              <a:t>Stroop</a:t>
            </a:r>
            <a:endParaRPr lang="en-US" sz="2000" dirty="0"/>
          </a:p>
          <a:p>
            <a:pPr lvl="1">
              <a:spcBef>
                <a:spcPts val="0"/>
              </a:spcBef>
              <a:spcAft>
                <a:spcPts val="900"/>
              </a:spcAft>
            </a:pPr>
            <a:r>
              <a:rPr lang="en-US" sz="1600" dirty="0"/>
              <a:t>Males were significantly less accurate and slower than females on incongruent trial</a:t>
            </a:r>
          </a:p>
          <a:p>
            <a:pPr lvl="1">
              <a:spcBef>
                <a:spcPts val="0"/>
              </a:spcBef>
              <a:spcAft>
                <a:spcPts val="900"/>
              </a:spcAft>
            </a:pPr>
            <a:r>
              <a:rPr lang="en-US" sz="1600" dirty="0"/>
              <a:t>No difference in interference effect</a:t>
            </a:r>
          </a:p>
          <a:p>
            <a:pPr>
              <a:spcBef>
                <a:spcPts val="0"/>
              </a:spcBef>
              <a:spcAft>
                <a:spcPts val="900"/>
              </a:spcAft>
            </a:pPr>
            <a:r>
              <a:rPr lang="en-US" sz="2000" dirty="0"/>
              <a:t>Risk taking on the Stoplight task </a:t>
            </a:r>
          </a:p>
          <a:p>
            <a:pPr lvl="1">
              <a:spcBef>
                <a:spcPts val="0"/>
              </a:spcBef>
              <a:spcAft>
                <a:spcPts val="900"/>
              </a:spcAft>
            </a:pPr>
            <a:r>
              <a:rPr lang="en-US" sz="1600" dirty="0"/>
              <a:t>No statistically significant difference </a:t>
            </a:r>
          </a:p>
          <a:p>
            <a:pPr marL="438912" lvl="1" indent="-320040">
              <a:spcBef>
                <a:spcPts val="0"/>
              </a:spcBef>
              <a:spcAft>
                <a:spcPts val="900"/>
              </a:spcAft>
              <a:buClr>
                <a:schemeClr val="accent1"/>
              </a:buClr>
              <a:buSzPct val="80000"/>
              <a:buFont typeface="Wingdings 2"/>
              <a:buChar char=""/>
            </a:pPr>
            <a:r>
              <a:rPr lang="en-US" sz="2000" dirty="0"/>
              <a:t>Male Emotional </a:t>
            </a:r>
            <a:r>
              <a:rPr lang="en-US" sz="2000" dirty="0" err="1"/>
              <a:t>Stroop</a:t>
            </a:r>
            <a:r>
              <a:rPr lang="en-US" sz="2000" dirty="0"/>
              <a:t> performance more robustly predicted Stoplight risk- taking (r = .39, p &lt; .02) than female performance (r = .13, p = .37).</a:t>
            </a:r>
            <a:endParaRPr lang="en-US" sz="2400" dirty="0"/>
          </a:p>
          <a:p>
            <a:pPr lvl="1">
              <a:spcBef>
                <a:spcPts val="0"/>
              </a:spcBef>
              <a:spcAft>
                <a:spcPts val="900"/>
              </a:spcAft>
            </a:pPr>
            <a:r>
              <a:rPr lang="en-US" sz="1600" dirty="0"/>
              <a:t>However, gender did not moderate the relationship between performance on the emotional Stroop task and the Stoplight task.</a:t>
            </a:r>
            <a:endParaRPr lang="en-US" sz="1200" dirty="0"/>
          </a:p>
        </p:txBody>
      </p:sp>
      <p:sp>
        <p:nvSpPr>
          <p:cNvPr id="4" name="Rectangle 3"/>
          <p:cNvSpPr/>
          <p:nvPr/>
        </p:nvSpPr>
        <p:spPr>
          <a:xfrm>
            <a:off x="9296400" y="2456779"/>
            <a:ext cx="4572000" cy="1631216"/>
          </a:xfrm>
          <a:prstGeom prst="rect">
            <a:avLst/>
          </a:prstGeom>
        </p:spPr>
        <p:txBody>
          <a:bodyPr>
            <a:spAutoFit/>
          </a:bodyPr>
          <a:lstStyle/>
          <a:p>
            <a:pPr marL="438912" lvl="1" indent="-320040">
              <a:spcBef>
                <a:spcPts val="0"/>
              </a:spcBef>
              <a:spcAft>
                <a:spcPts val="900"/>
              </a:spcAft>
              <a:buClr>
                <a:schemeClr val="accent1"/>
              </a:buClr>
              <a:buSzPct val="80000"/>
              <a:buFont typeface="Wingdings 2"/>
              <a:buChar char=""/>
            </a:pPr>
            <a:r>
              <a:rPr lang="en-US" sz="2000" dirty="0"/>
              <a:t>Males were slower and less accurate than females on the Emotional </a:t>
            </a:r>
            <a:r>
              <a:rPr lang="en-US" sz="2000" dirty="0" err="1"/>
              <a:t>Stroop</a:t>
            </a:r>
            <a:r>
              <a:rPr lang="en-US" sz="2000" dirty="0"/>
              <a:t> task, but comparable to females on Cognitive </a:t>
            </a:r>
            <a:r>
              <a:rPr lang="en-US" sz="2000" dirty="0" err="1"/>
              <a:t>Stroop</a:t>
            </a:r>
            <a:endParaRPr lang="en-US" sz="2000" dirty="0"/>
          </a:p>
        </p:txBody>
      </p:sp>
    </p:spTree>
    <p:extLst>
      <p:ext uri="{BB962C8B-B14F-4D97-AF65-F5344CB8AC3E}">
        <p14:creationId xmlns:p14="http://schemas.microsoft.com/office/powerpoint/2010/main" val="776196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1160-215B-4814-A929-D270F45D742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C41E8D0-040C-43D5-8F4C-518C34BEED06}"/>
              </a:ext>
            </a:extLst>
          </p:cNvPr>
          <p:cNvSpPr>
            <a:spLocks noGrp="1"/>
          </p:cNvSpPr>
          <p:nvPr>
            <p:ph idx="1"/>
          </p:nvPr>
        </p:nvSpPr>
        <p:spPr/>
        <p:txBody>
          <a:bodyPr>
            <a:normAutofit/>
          </a:bodyPr>
          <a:lstStyle/>
          <a:p>
            <a:pPr>
              <a:spcBef>
                <a:spcPts val="0"/>
              </a:spcBef>
              <a:spcAft>
                <a:spcPts val="900"/>
              </a:spcAft>
            </a:pPr>
            <a:r>
              <a:rPr lang="en-US" sz="1800" dirty="0"/>
              <a:t>Individual differences in performance on the Emotional Stroop task predicted risk taking in the Stoplight task, but performance on the Cognitive Stroop task did not. </a:t>
            </a:r>
          </a:p>
          <a:p>
            <a:pPr>
              <a:spcAft>
                <a:spcPts val="900"/>
              </a:spcAft>
            </a:pPr>
            <a:r>
              <a:rPr lang="en-US" sz="1800" dirty="0"/>
              <a:t>Findings suggest, for the first time, that measuring cognitive control under affective arousal (“hot” conditions) may be a better predictor of individual differences in risk-taking than a task measuring cognitive control in a non-emotional context (“cold” conditions). </a:t>
            </a:r>
          </a:p>
          <a:p>
            <a:pPr>
              <a:spcAft>
                <a:spcPts val="900"/>
              </a:spcAft>
            </a:pPr>
            <a:r>
              <a:rPr lang="en-US" sz="1800" dirty="0"/>
              <a:t>Results support the dual systems model, and more specifically support the idea that emotional context (“hot” vs. “cold”) is vital to understanding the link between cognitive control and risk-taking in adolescents. </a:t>
            </a:r>
          </a:p>
          <a:p>
            <a:pPr>
              <a:spcBef>
                <a:spcPts val="0"/>
              </a:spcBef>
              <a:spcAft>
                <a:spcPts val="900"/>
              </a:spcAft>
            </a:pPr>
            <a:r>
              <a:rPr lang="en-US" sz="1800" dirty="0"/>
              <a:t>Gender differences on the Emotional </a:t>
            </a:r>
            <a:r>
              <a:rPr lang="en-US" sz="1800" dirty="0" err="1"/>
              <a:t>Stroop</a:t>
            </a:r>
            <a:r>
              <a:rPr lang="en-US" sz="1800" dirty="0"/>
              <a:t> task support the notion that males exhibit a greater propensity to take dangerous risks, especially in the context of heightened emotional arousal.</a:t>
            </a:r>
          </a:p>
          <a:p>
            <a:pPr lvl="1">
              <a:spcBef>
                <a:spcPts val="0"/>
              </a:spcBef>
              <a:spcAft>
                <a:spcPts val="900"/>
              </a:spcAft>
            </a:pPr>
            <a:r>
              <a:rPr lang="en-US" sz="1400" dirty="0"/>
              <a:t>HOWEVER, no significant gender difference in Emotional Interference effect or Stoplight risk-taking</a:t>
            </a:r>
          </a:p>
          <a:p>
            <a:pPr lvl="1">
              <a:spcBef>
                <a:spcPts val="0"/>
              </a:spcBef>
              <a:spcAft>
                <a:spcPts val="900"/>
              </a:spcAft>
            </a:pPr>
            <a:endParaRPr lang="en-US" sz="1100" dirty="0"/>
          </a:p>
        </p:txBody>
      </p:sp>
    </p:spTree>
    <p:extLst>
      <p:ext uri="{BB962C8B-B14F-4D97-AF65-F5344CB8AC3E}">
        <p14:creationId xmlns:p14="http://schemas.microsoft.com/office/powerpoint/2010/main" val="654654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C308-85D4-4F7C-9809-958E53346128}"/>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8C00B747-6224-4806-B598-5F3A3934DE6C}"/>
              </a:ext>
            </a:extLst>
          </p:cNvPr>
          <p:cNvSpPr>
            <a:spLocks noGrp="1"/>
          </p:cNvSpPr>
          <p:nvPr>
            <p:ph idx="1"/>
          </p:nvPr>
        </p:nvSpPr>
        <p:spPr>
          <a:xfrm>
            <a:off x="457200" y="1775191"/>
            <a:ext cx="8458200" cy="4854209"/>
          </a:xfrm>
        </p:spPr>
        <p:txBody>
          <a:bodyPr>
            <a:normAutofit fontScale="85000" lnSpcReduction="10000"/>
          </a:bodyPr>
          <a:lstStyle/>
          <a:p>
            <a:pPr>
              <a:spcBef>
                <a:spcPts val="0"/>
              </a:spcBef>
              <a:spcAft>
                <a:spcPts val="900"/>
              </a:spcAft>
            </a:pPr>
            <a:r>
              <a:rPr lang="en-US" sz="2000" dirty="0"/>
              <a:t>Do you think this pattern of findings is unique to adolescents? How could this be tested?</a:t>
            </a:r>
          </a:p>
          <a:p>
            <a:pPr lvl="1">
              <a:spcAft>
                <a:spcPts val="900"/>
              </a:spcAft>
            </a:pPr>
            <a:r>
              <a:rPr lang="en-US" sz="1600" dirty="0"/>
              <a:t>What do you think these results would look like in younger children? Adults? </a:t>
            </a:r>
          </a:p>
          <a:p>
            <a:pPr>
              <a:spcAft>
                <a:spcPts val="900"/>
              </a:spcAft>
            </a:pPr>
            <a:r>
              <a:rPr lang="en-US" sz="2000" dirty="0"/>
              <a:t>Does valence of emotional arousal matter?</a:t>
            </a:r>
          </a:p>
          <a:p>
            <a:pPr>
              <a:spcAft>
                <a:spcPts val="900"/>
              </a:spcAft>
            </a:pPr>
            <a:r>
              <a:rPr lang="en-US" sz="2000" dirty="0"/>
              <a:t>Unlike the Cognitive </a:t>
            </a:r>
            <a:r>
              <a:rPr lang="en-US" sz="2000" dirty="0" err="1"/>
              <a:t>Stroop</a:t>
            </a:r>
            <a:r>
              <a:rPr lang="en-US" sz="2000" dirty="0"/>
              <a:t>, there was no time limit for the Emotional </a:t>
            </a:r>
            <a:r>
              <a:rPr lang="en-US" sz="2000" dirty="0" err="1"/>
              <a:t>Stroop</a:t>
            </a:r>
            <a:r>
              <a:rPr lang="en-US" sz="2000" dirty="0"/>
              <a:t>.  How might this have impacted the results? </a:t>
            </a:r>
          </a:p>
          <a:p>
            <a:pPr>
              <a:spcAft>
                <a:spcPts val="900"/>
              </a:spcAft>
            </a:pPr>
            <a:r>
              <a:rPr lang="en-US" sz="2000" dirty="0"/>
              <a:t>How might future studies extend these findings to better understand adolescent risk-taking in the real-world?</a:t>
            </a:r>
          </a:p>
          <a:p>
            <a:pPr>
              <a:spcAft>
                <a:spcPts val="900"/>
              </a:spcAft>
            </a:pPr>
            <a:r>
              <a:rPr lang="en-US" sz="2000" dirty="0"/>
              <a:t>Other than the Emotional </a:t>
            </a:r>
            <a:r>
              <a:rPr lang="en-US" sz="2000" dirty="0" err="1"/>
              <a:t>Stroop</a:t>
            </a:r>
            <a:r>
              <a:rPr lang="en-US" sz="2000" dirty="0"/>
              <a:t>, how else could  researchers examine the association between cognitive control and risk-taking in “hot” vs. “cold” conditions?</a:t>
            </a:r>
          </a:p>
          <a:p>
            <a:pPr>
              <a:spcAft>
                <a:spcPts val="900"/>
              </a:spcAft>
            </a:pPr>
            <a:r>
              <a:rPr lang="en-US" sz="2000" dirty="0"/>
              <a:t>How would you incorporate neuroimaging methods to further examine the Dual Systems Model and role of emotional arousal in the link between cognitive control and risk-taking in adolescents?</a:t>
            </a:r>
          </a:p>
          <a:p>
            <a:pPr>
              <a:spcAft>
                <a:spcPts val="900"/>
              </a:spcAft>
            </a:pPr>
            <a:r>
              <a:rPr lang="en-US" sz="2000" dirty="0"/>
              <a:t>How might these findings inform efforts to reduce risky decision making in adolescents?</a:t>
            </a:r>
          </a:p>
          <a:p>
            <a:pPr>
              <a:spcBef>
                <a:spcPts val="0"/>
              </a:spcBef>
              <a:spcAft>
                <a:spcPts val="900"/>
              </a:spcAft>
            </a:pPr>
            <a:r>
              <a:rPr lang="en-US" sz="2000" dirty="0"/>
              <a:t>Stoplight risk-taking and Emotional </a:t>
            </a:r>
            <a:r>
              <a:rPr lang="en-US" sz="2000" dirty="0" err="1"/>
              <a:t>Stroop</a:t>
            </a:r>
            <a:r>
              <a:rPr lang="en-US" sz="2000" dirty="0"/>
              <a:t> interference did not significantly differ between males and females.  What do you make of this?  Does this fit/not fit with authors’ conclusions about gender differences?</a:t>
            </a:r>
          </a:p>
        </p:txBody>
      </p:sp>
    </p:spTree>
    <p:extLst>
      <p:ext uri="{BB962C8B-B14F-4D97-AF65-F5344CB8AC3E}">
        <p14:creationId xmlns:p14="http://schemas.microsoft.com/office/powerpoint/2010/main" val="3005592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599"/>
            <a:ext cx="2895600" cy="3200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631016"/>
            <a:ext cx="2971800" cy="32039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636332"/>
            <a:ext cx="3258251" cy="3221668"/>
          </a:xfrm>
          <a:prstGeom prst="rect">
            <a:avLst/>
          </a:prstGeom>
        </p:spPr>
      </p:pic>
      <p:sp>
        <p:nvSpPr>
          <p:cNvPr id="8" name="TextBox 7"/>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670639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Presence of peers increases risk tasking among youth</a:t>
            </a:r>
          </a:p>
          <a:p>
            <a:pPr lvl="1"/>
            <a:r>
              <a:rPr lang="en-US" dirty="0"/>
              <a:t>Real or illusory </a:t>
            </a:r>
          </a:p>
          <a:p>
            <a:pPr lvl="1"/>
            <a:r>
              <a:rPr lang="en-US" dirty="0"/>
              <a:t>Effects not observed in adults</a:t>
            </a:r>
          </a:p>
          <a:p>
            <a:pPr marL="457200" lvl="1" indent="0">
              <a:buNone/>
            </a:pPr>
            <a:endParaRPr lang="en-US" dirty="0"/>
          </a:p>
          <a:p>
            <a:r>
              <a:rPr lang="en-US" dirty="0"/>
              <a:t>Prior research focused on link between parental monitoring and teen misbehavior</a:t>
            </a:r>
          </a:p>
          <a:p>
            <a:pPr lvl="1"/>
            <a:r>
              <a:rPr lang="en-US" dirty="0"/>
              <a:t>Do non-familial adults affect risky decision making within groups?</a:t>
            </a:r>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4054198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92500" lnSpcReduction="20000"/>
          </a:bodyPr>
          <a:lstStyle/>
          <a:p>
            <a:r>
              <a:rPr lang="en-US" dirty="0"/>
              <a:t>Impact of peers on adolescents’ risk taking is often unconscious</a:t>
            </a:r>
          </a:p>
          <a:p>
            <a:pPr lvl="1"/>
            <a:r>
              <a:rPr lang="en-US" dirty="0"/>
              <a:t>Peers heighten adolescents’ sensitivity to potential rewards</a:t>
            </a:r>
          </a:p>
          <a:p>
            <a:pPr lvl="1"/>
            <a:r>
              <a:rPr lang="en-US" dirty="0"/>
              <a:t>Especially true for immediately available rewards</a:t>
            </a:r>
          </a:p>
          <a:p>
            <a:pPr lvl="1"/>
            <a:r>
              <a:rPr lang="en-US" dirty="0"/>
              <a:t>Temporal discounting of rewards steeper when observed by peers</a:t>
            </a:r>
          </a:p>
          <a:p>
            <a:pPr marL="457200" lvl="1" indent="0">
              <a:buNone/>
            </a:pPr>
            <a:endParaRPr lang="en-US" dirty="0"/>
          </a:p>
          <a:p>
            <a:r>
              <a:rPr lang="en-US" dirty="0"/>
              <a:t>Could these mechanisms account for the moderating effect of adult’s presence on risky decision making?</a:t>
            </a:r>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2246400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idx="1"/>
          </p:nvPr>
        </p:nvSpPr>
        <p:spPr>
          <a:xfrm>
            <a:off x="228600" y="1775191"/>
            <a:ext cx="5029200" cy="4625609"/>
          </a:xfrm>
        </p:spPr>
        <p:txBody>
          <a:bodyPr>
            <a:normAutofit lnSpcReduction="10000"/>
          </a:bodyPr>
          <a:lstStyle/>
          <a:p>
            <a:endParaRPr lang="en-US" dirty="0"/>
          </a:p>
          <a:p>
            <a:r>
              <a:rPr lang="en-US" sz="2600" dirty="0"/>
              <a:t>The presence of a somewhat older adult mitigates the peer effect on adolescents’ risk taking </a:t>
            </a:r>
          </a:p>
          <a:p>
            <a:pPr marL="118872" indent="0">
              <a:buNone/>
            </a:pPr>
            <a:endParaRPr lang="en-US" sz="2600" dirty="0"/>
          </a:p>
          <a:p>
            <a:pPr lvl="1"/>
            <a:r>
              <a:rPr lang="en-US" sz="2600" dirty="0"/>
              <a:t>This mitigation is explained by attenuation of the impact of peers on adolescents’ preference for immediate rewards</a:t>
            </a:r>
          </a:p>
          <a:p>
            <a:pPr lvl="1"/>
            <a:endParaRPr lang="en-US" dirty="0"/>
          </a:p>
        </p:txBody>
      </p:sp>
      <p:pic>
        <p:nvPicPr>
          <p:cNvPr id="4" name="Picture 3"/>
          <p:cNvPicPr>
            <a:picLocks noChangeAspect="1"/>
          </p:cNvPicPr>
          <p:nvPr/>
        </p:nvPicPr>
        <p:blipFill>
          <a:blip r:embed="rId2"/>
          <a:stretch>
            <a:fillRect/>
          </a:stretch>
        </p:blipFill>
        <p:spPr>
          <a:xfrm>
            <a:off x="5486401" y="1524000"/>
            <a:ext cx="3657600" cy="5334000"/>
          </a:xfrm>
          <a:prstGeom prst="rect">
            <a:avLst/>
          </a:prstGeom>
        </p:spPr>
      </p:pic>
      <p:sp>
        <p:nvSpPr>
          <p:cNvPr id="5" name="TextBox 4"/>
          <p:cNvSpPr txBox="1"/>
          <p:nvPr/>
        </p:nvSpPr>
        <p:spPr>
          <a:xfrm>
            <a:off x="0" y="6553767"/>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2730172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0" y="1775191"/>
            <a:ext cx="9144000" cy="4854209"/>
          </a:xfrm>
        </p:spPr>
        <p:txBody>
          <a:bodyPr>
            <a:normAutofit lnSpcReduction="10000"/>
          </a:bodyPr>
          <a:lstStyle/>
          <a:p>
            <a:r>
              <a:rPr lang="en-US" sz="2400" dirty="0"/>
              <a:t>Funded by the U.S. Army</a:t>
            </a:r>
          </a:p>
          <a:p>
            <a:pPr lvl="1"/>
            <a:r>
              <a:rPr lang="en-US" sz="2400" dirty="0"/>
              <a:t>How best to group soldiers in combat teams</a:t>
            </a:r>
          </a:p>
          <a:p>
            <a:pPr marL="457200" lvl="1" indent="0">
              <a:buNone/>
            </a:pPr>
            <a:endParaRPr lang="en-US" sz="2400" dirty="0"/>
          </a:p>
          <a:p>
            <a:r>
              <a:rPr lang="en-US" sz="2400" dirty="0"/>
              <a:t>Males in late adolescence recruited from colleges in Philadelphia, PA</a:t>
            </a:r>
          </a:p>
          <a:p>
            <a:pPr lvl="1"/>
            <a:r>
              <a:rPr lang="en-US" sz="2400" dirty="0"/>
              <a:t>Other subjects recruited via Temple University’s intro psychology classes</a:t>
            </a:r>
          </a:p>
          <a:p>
            <a:pPr lvl="1"/>
            <a:r>
              <a:rPr lang="en-US" sz="2400" dirty="0"/>
              <a:t>18-22 years of age</a:t>
            </a:r>
          </a:p>
          <a:p>
            <a:pPr marL="457200" lvl="1" indent="0">
              <a:buNone/>
            </a:pPr>
            <a:endParaRPr lang="en-US" sz="2400" dirty="0"/>
          </a:p>
          <a:p>
            <a:r>
              <a:rPr lang="en-US" sz="2400" dirty="0"/>
              <a:t>3 social-context situations</a:t>
            </a:r>
          </a:p>
          <a:p>
            <a:pPr lvl="1"/>
            <a:r>
              <a:rPr lang="en-US" sz="2400" u="sng" dirty="0"/>
              <a:t>Solo</a:t>
            </a:r>
            <a:r>
              <a:rPr lang="en-US" sz="2400" dirty="0"/>
              <a:t>- tested alone</a:t>
            </a:r>
          </a:p>
          <a:p>
            <a:pPr lvl="1"/>
            <a:r>
              <a:rPr lang="en-US" sz="2400" u="sng" dirty="0"/>
              <a:t>Peer-group</a:t>
            </a:r>
            <a:r>
              <a:rPr lang="en-US" sz="2400" dirty="0"/>
              <a:t>- observed by 3 same-age peers</a:t>
            </a:r>
          </a:p>
          <a:p>
            <a:pPr lvl="1"/>
            <a:r>
              <a:rPr lang="en-US" sz="2400" u="sng" dirty="0"/>
              <a:t>Adult-present</a:t>
            </a:r>
            <a:r>
              <a:rPr lang="en-US" sz="2400" dirty="0"/>
              <a:t>- 2 same-age peers and 25-30 year old confederate </a:t>
            </a:r>
          </a:p>
          <a:p>
            <a:pPr lvl="1"/>
            <a:endParaRPr lang="en-US" sz="2400" dirty="0"/>
          </a:p>
          <a:p>
            <a:pPr lvl="1"/>
            <a:endParaRPr lang="en-US" dirty="0"/>
          </a:p>
          <a:p>
            <a:pPr lvl="1"/>
            <a:endParaRPr lang="en-US" dirty="0"/>
          </a:p>
          <a:p>
            <a:pPr lvl="1"/>
            <a:endParaRPr lang="en-US" dirty="0"/>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3230367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(Cont.)</a:t>
            </a:r>
          </a:p>
        </p:txBody>
      </p:sp>
      <p:sp>
        <p:nvSpPr>
          <p:cNvPr id="3" name="Content Placeholder 2"/>
          <p:cNvSpPr>
            <a:spLocks noGrp="1"/>
          </p:cNvSpPr>
          <p:nvPr>
            <p:ph idx="1"/>
          </p:nvPr>
        </p:nvSpPr>
        <p:spPr>
          <a:xfrm>
            <a:off x="0" y="1447800"/>
            <a:ext cx="8991600" cy="4625609"/>
          </a:xfrm>
        </p:spPr>
        <p:txBody>
          <a:bodyPr>
            <a:normAutofit/>
          </a:bodyPr>
          <a:lstStyle/>
          <a:p>
            <a:r>
              <a:rPr lang="en-US" sz="2000" dirty="0"/>
              <a:t>Peer and adult present conditions constructed to resemble fire teams employed by the military </a:t>
            </a:r>
          </a:p>
          <a:p>
            <a:endParaRPr lang="en-US" sz="2000" dirty="0"/>
          </a:p>
          <a:p>
            <a:r>
              <a:rPr lang="en-US" sz="2000" dirty="0"/>
              <a:t>Testing completed in 2 phases</a:t>
            </a:r>
          </a:p>
          <a:p>
            <a:pPr marL="914400" lvl="1" indent="-457200">
              <a:buFont typeface="+mj-lt"/>
              <a:buAutoNum type="arabicPeriod"/>
            </a:pPr>
            <a:r>
              <a:rPr lang="en-US" sz="2000" dirty="0"/>
              <a:t>Recruitment and testing of solo and peer group conditions</a:t>
            </a:r>
          </a:p>
          <a:p>
            <a:pPr marL="914400" lvl="1" indent="-457200">
              <a:buFont typeface="+mj-lt"/>
              <a:buAutoNum type="arabicPeriod"/>
            </a:pPr>
            <a:r>
              <a:rPr lang="en-US" sz="2000" dirty="0"/>
              <a:t>Recruitment and testing of adult-present condition </a:t>
            </a:r>
          </a:p>
          <a:p>
            <a:r>
              <a:rPr lang="en-US" sz="2000" dirty="0"/>
              <a:t>Recruitment stopped when N=100 per condition</a:t>
            </a:r>
          </a:p>
          <a:p>
            <a:pPr lvl="1"/>
            <a:r>
              <a:rPr lang="en-US" sz="2000" dirty="0"/>
              <a:t>Effect sizes of d=.47 and d=.4 found in similar prior studies</a:t>
            </a:r>
          </a:p>
          <a:p>
            <a:pPr marL="457200" lvl="1" indent="0">
              <a:buNone/>
            </a:pPr>
            <a:endParaRPr lang="en-US" sz="2000" dirty="0"/>
          </a:p>
          <a:p>
            <a:r>
              <a:rPr lang="en-US" sz="2000" dirty="0"/>
              <a:t>10 subjects excluded from final analysis due to incomplete data</a:t>
            </a:r>
          </a:p>
          <a:p>
            <a:pPr marL="457200" lvl="1" indent="0">
              <a:buNone/>
            </a:pPr>
            <a:endParaRPr lang="en-US" sz="2000" dirty="0"/>
          </a:p>
          <a:p>
            <a:pPr marL="164592" indent="0">
              <a:buNone/>
            </a:pPr>
            <a:r>
              <a:rPr lang="en-US" sz="2400" dirty="0"/>
              <a:t> </a:t>
            </a:r>
          </a:p>
          <a:p>
            <a:pPr lvl="1"/>
            <a:endParaRPr lang="en-US" sz="2400" dirty="0"/>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228600" y="4800600"/>
            <a:ext cx="8382000" cy="2043415"/>
          </a:xfrm>
          <a:prstGeom prst="rect">
            <a:avLst/>
          </a:prstGeom>
        </p:spPr>
      </p:pic>
      <p:sp>
        <p:nvSpPr>
          <p:cNvPr id="7" name="TextBox 6"/>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103964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2524125" cy="1251062"/>
          </a:xfrm>
        </p:spPr>
        <p:txBody>
          <a:bodyPr>
            <a:normAutofit fontScale="90000"/>
          </a:bodyPr>
          <a:lstStyle/>
          <a:p>
            <a:r>
              <a:rPr lang="en-US" dirty="0"/>
              <a:t>12 grader decline in alcohol,  work, drive</a:t>
            </a:r>
          </a:p>
        </p:txBody>
      </p:sp>
      <p:pic>
        <p:nvPicPr>
          <p:cNvPr id="3" name="Picture 2"/>
          <p:cNvPicPr>
            <a:picLocks noChangeAspect="1"/>
          </p:cNvPicPr>
          <p:nvPr/>
        </p:nvPicPr>
        <p:blipFill>
          <a:blip r:embed="rId2"/>
          <a:stretch>
            <a:fillRect/>
          </a:stretch>
        </p:blipFill>
        <p:spPr>
          <a:xfrm>
            <a:off x="2981325" y="228601"/>
            <a:ext cx="6214414" cy="6629400"/>
          </a:xfrm>
          <a:prstGeom prst="rect">
            <a:avLst/>
          </a:prstGeom>
        </p:spPr>
      </p:pic>
    </p:spTree>
    <p:extLst>
      <p:ext uri="{BB962C8B-B14F-4D97-AF65-F5344CB8AC3E}">
        <p14:creationId xmlns:p14="http://schemas.microsoft.com/office/powerpoint/2010/main" val="3351045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a:xfrm>
            <a:off x="0" y="1981200"/>
            <a:ext cx="9144000" cy="4876800"/>
          </a:xfrm>
        </p:spPr>
        <p:txBody>
          <a:bodyPr>
            <a:normAutofit fontScale="70000" lnSpcReduction="20000"/>
          </a:bodyPr>
          <a:lstStyle/>
          <a:p>
            <a:r>
              <a:rPr lang="en-US" sz="3100" dirty="0"/>
              <a:t>Encouraged participants to recommend friends to act as peers</a:t>
            </a:r>
          </a:p>
          <a:p>
            <a:endParaRPr lang="en-US" sz="3100" dirty="0"/>
          </a:p>
          <a:p>
            <a:r>
              <a:rPr lang="en-US" sz="3100" u="sng" dirty="0"/>
              <a:t>Phase 1</a:t>
            </a:r>
            <a:r>
              <a:rPr lang="en-US" sz="3100" dirty="0"/>
              <a:t>: Group of 5 - four subjects randomly assigned to peer group and one to alone condition</a:t>
            </a:r>
          </a:p>
          <a:p>
            <a:pPr lvl="1"/>
            <a:r>
              <a:rPr lang="en-US" sz="3100" dirty="0"/>
              <a:t>One member from peer group randomly assigned as subject and performed test while others observed</a:t>
            </a:r>
          </a:p>
          <a:p>
            <a:pPr lvl="1"/>
            <a:r>
              <a:rPr lang="en-US" sz="3100" dirty="0"/>
              <a:t>Left in room for 10 minutes to interact naturally </a:t>
            </a:r>
          </a:p>
          <a:p>
            <a:pPr marL="457200" lvl="1" indent="0">
              <a:buNone/>
            </a:pPr>
            <a:endParaRPr lang="en-US" sz="3100" dirty="0"/>
          </a:p>
          <a:p>
            <a:r>
              <a:rPr lang="en-US" sz="3100" u="sng" dirty="0"/>
              <a:t>Phase 2</a:t>
            </a:r>
            <a:r>
              <a:rPr lang="en-US" sz="3100" dirty="0"/>
              <a:t>: three instead of four subjects (adult-present condition)</a:t>
            </a:r>
          </a:p>
          <a:p>
            <a:pPr lvl="1"/>
            <a:r>
              <a:rPr lang="en-US" sz="3100" dirty="0"/>
              <a:t>12 confederates took turns acting as the fourth subject 	</a:t>
            </a:r>
          </a:p>
          <a:p>
            <a:pPr lvl="1"/>
            <a:r>
              <a:rPr lang="en-US" sz="3100" dirty="0"/>
              <a:t>Left in room for 10 minutes to interact naturally AND share their names/year in school (confederate introduced as grad student)</a:t>
            </a:r>
          </a:p>
          <a:p>
            <a:pPr lvl="1"/>
            <a:endParaRPr lang="en-US" sz="3100" dirty="0"/>
          </a:p>
          <a:p>
            <a:r>
              <a:rPr lang="en-US" sz="3100" dirty="0"/>
              <a:t>56-59% of group conditions included friends</a:t>
            </a:r>
          </a:p>
          <a:p>
            <a:pPr marL="457200" lvl="1" indent="0">
              <a:buNone/>
            </a:pPr>
            <a:r>
              <a:rPr lang="en-US" dirty="0"/>
              <a:t>	</a:t>
            </a:r>
          </a:p>
          <a:p>
            <a:pPr lvl="1"/>
            <a:endParaRPr lang="en-US" dirty="0"/>
          </a:p>
        </p:txBody>
      </p:sp>
      <p:sp>
        <p:nvSpPr>
          <p:cNvPr id="5" name="TextBox 4"/>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672826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3" name="Content Placeholder 2"/>
          <p:cNvSpPr>
            <a:spLocks noGrp="1"/>
          </p:cNvSpPr>
          <p:nvPr>
            <p:ph idx="1"/>
          </p:nvPr>
        </p:nvSpPr>
        <p:spPr>
          <a:xfrm>
            <a:off x="0" y="1524000"/>
            <a:ext cx="9144000" cy="5334000"/>
          </a:xfrm>
        </p:spPr>
        <p:txBody>
          <a:bodyPr>
            <a:normAutofit fontScale="77500" lnSpcReduction="20000"/>
          </a:bodyPr>
          <a:lstStyle/>
          <a:p>
            <a:endParaRPr lang="en-US" sz="2100" u="sng" dirty="0"/>
          </a:p>
          <a:p>
            <a:endParaRPr lang="en-US" sz="2100" u="sng" dirty="0"/>
          </a:p>
          <a:p>
            <a:r>
              <a:rPr lang="en-US" sz="2100" u="sng" dirty="0"/>
              <a:t>Risk Taking</a:t>
            </a:r>
            <a:r>
              <a:rPr lang="en-US" sz="2100" dirty="0"/>
              <a:t> – Stop light computerized driving task </a:t>
            </a:r>
          </a:p>
          <a:p>
            <a:pPr lvl="1"/>
            <a:r>
              <a:rPr lang="en-US" sz="2100" dirty="0"/>
              <a:t>Goal to reach end of track as quickly as possible</a:t>
            </a:r>
          </a:p>
          <a:p>
            <a:pPr lvl="1"/>
            <a:r>
              <a:rPr lang="en-US" sz="2100" dirty="0"/>
              <a:t>32 intersections with yellow lights</a:t>
            </a:r>
          </a:p>
          <a:p>
            <a:pPr lvl="2"/>
            <a:r>
              <a:rPr lang="en-US" sz="2100" dirty="0"/>
              <a:t>Decide whether to stop vehicle via spacebar and lose time, or go through the intersection with possibility of crash</a:t>
            </a:r>
          </a:p>
          <a:p>
            <a:pPr lvl="1"/>
            <a:r>
              <a:rPr lang="en-US" sz="2100" dirty="0"/>
              <a:t>Proportion of intersections crossed w/out stopping = risk</a:t>
            </a:r>
          </a:p>
          <a:p>
            <a:pPr lvl="1"/>
            <a:r>
              <a:rPr lang="en-US" sz="2100" dirty="0"/>
              <a:t>Subjects and observers told about $15 bonus for performance </a:t>
            </a:r>
          </a:p>
          <a:p>
            <a:pPr marL="457200" lvl="1" indent="0">
              <a:buNone/>
            </a:pPr>
            <a:endParaRPr lang="en-US" sz="2100" dirty="0"/>
          </a:p>
          <a:p>
            <a:pPr marL="457200" lvl="1" indent="0">
              <a:buNone/>
            </a:pPr>
            <a:endParaRPr lang="en-US" sz="2100" dirty="0"/>
          </a:p>
          <a:p>
            <a:r>
              <a:rPr lang="en-US" sz="2100" u="sng" dirty="0"/>
              <a:t>Preference for Immediate Rewards</a:t>
            </a:r>
            <a:r>
              <a:rPr lang="en-US" sz="2100" dirty="0"/>
              <a:t> – Delay discounting task</a:t>
            </a:r>
          </a:p>
          <a:p>
            <a:pPr lvl="1"/>
            <a:r>
              <a:rPr lang="en-US" sz="2100" dirty="0"/>
              <a:t>Small immediate reward vs. large delayed reward</a:t>
            </a:r>
          </a:p>
          <a:p>
            <a:pPr lvl="1"/>
            <a:r>
              <a:rPr lang="en-US" sz="2100" dirty="0"/>
              <a:t>Delayed reward constant at $1,000</a:t>
            </a:r>
          </a:p>
          <a:p>
            <a:pPr lvl="2"/>
            <a:r>
              <a:rPr lang="en-US" sz="2100" dirty="0"/>
              <a:t> Delay interval (1wk, 1mo, 6mo, 1yr, 5yrs, 15yrs) (randomized)</a:t>
            </a:r>
          </a:p>
          <a:p>
            <a:pPr lvl="1"/>
            <a:r>
              <a:rPr lang="en-US" sz="2100" dirty="0"/>
              <a:t>Immediate reward = $200, $500, or $800 (randomized)</a:t>
            </a:r>
          </a:p>
          <a:p>
            <a:pPr lvl="1"/>
            <a:r>
              <a:rPr lang="en-US" sz="2100" dirty="0"/>
              <a:t>Nine choices presented in succession – previously chosen rewards cut in half for next choice (e.g., delayed choice= $1,000 -&gt; next delayed option = $500) </a:t>
            </a:r>
          </a:p>
          <a:p>
            <a:pPr lvl="1"/>
            <a:r>
              <a:rPr lang="en-US" sz="2100" dirty="0"/>
              <a:t>Ending value reflects discounted value of the delayed reward (average indifference point)</a:t>
            </a:r>
          </a:p>
          <a:p>
            <a:pPr lvl="1"/>
            <a:endParaRPr lang="en-US" sz="1800" dirty="0"/>
          </a:p>
          <a:p>
            <a:pPr marL="457200" lvl="1" indent="0">
              <a:buNone/>
            </a:pPr>
            <a:r>
              <a:rPr lang="en-US" dirty="0"/>
              <a:t>	</a:t>
            </a:r>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2704270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The presence of an adult mitigates risk-taking</a:t>
            </a:r>
          </a:p>
        </p:txBody>
      </p:sp>
      <p:sp>
        <p:nvSpPr>
          <p:cNvPr id="3" name="Content Placeholder 2"/>
          <p:cNvSpPr>
            <a:spLocks noGrp="1"/>
          </p:cNvSpPr>
          <p:nvPr>
            <p:ph idx="1"/>
          </p:nvPr>
        </p:nvSpPr>
        <p:spPr>
          <a:xfrm>
            <a:off x="0" y="1524000"/>
            <a:ext cx="4036684" cy="5334000"/>
          </a:xfrm>
        </p:spPr>
        <p:txBody>
          <a:bodyPr>
            <a:normAutofit/>
          </a:bodyPr>
          <a:lstStyle/>
          <a:p>
            <a:endParaRPr lang="en-US" sz="2100" u="sng" dirty="0"/>
          </a:p>
          <a:p>
            <a:endParaRPr lang="en-US" sz="2100" u="sng" dirty="0"/>
          </a:p>
          <a:p>
            <a:endParaRPr lang="en-US" sz="2100" u="sng" dirty="0"/>
          </a:p>
          <a:p>
            <a:pPr marL="118872" indent="0">
              <a:buNone/>
            </a:pPr>
            <a:endParaRPr lang="en-US" sz="2100" u="sng" dirty="0"/>
          </a:p>
          <a:p>
            <a:r>
              <a:rPr lang="en-US" sz="2100" dirty="0"/>
              <a:t>Peer group subjects took significantly more risks in the game, when compared to solo (p&lt;.001) and adult present conditions (p&lt;.002)</a:t>
            </a:r>
          </a:p>
          <a:p>
            <a:pPr marL="118872" indent="0">
              <a:buNone/>
            </a:pPr>
            <a:endParaRPr lang="en-US" sz="2100" dirty="0"/>
          </a:p>
          <a:p>
            <a:pPr lvl="1"/>
            <a:r>
              <a:rPr lang="en-US" sz="1700" dirty="0"/>
              <a:t>Subjects in the adult present condition did not differ from the solo condition (p=.83)</a:t>
            </a:r>
          </a:p>
          <a:p>
            <a:pPr lvl="1"/>
            <a:endParaRPr lang="en-US" sz="1800" dirty="0"/>
          </a:p>
          <a:p>
            <a:pPr marL="457200" lvl="1" indent="0">
              <a:buNone/>
            </a:pPr>
            <a:r>
              <a:rPr lang="en-US" dirty="0"/>
              <a:t>	</a:t>
            </a:r>
          </a:p>
          <a:p>
            <a:pPr lvl="1"/>
            <a:endParaRPr lang="en-US" dirty="0"/>
          </a:p>
        </p:txBody>
      </p:sp>
      <p:pic>
        <p:nvPicPr>
          <p:cNvPr id="4" name="Picture 3"/>
          <p:cNvPicPr>
            <a:picLocks noChangeAspect="1"/>
          </p:cNvPicPr>
          <p:nvPr/>
        </p:nvPicPr>
        <p:blipFill>
          <a:blip r:embed="rId2"/>
          <a:stretch>
            <a:fillRect/>
          </a:stretch>
        </p:blipFill>
        <p:spPr>
          <a:xfrm>
            <a:off x="4036684" y="1752600"/>
            <a:ext cx="4954917" cy="3953991"/>
          </a:xfrm>
          <a:prstGeom prst="rect">
            <a:avLst/>
          </a:prstGeom>
        </p:spPr>
      </p:pic>
      <p:sp>
        <p:nvSpPr>
          <p:cNvPr id="7" name="TextBox 6"/>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1905160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sz="4800" dirty="0"/>
              <a:t>Adult presence reduces peer influence on immediate reward preference</a:t>
            </a:r>
          </a:p>
        </p:txBody>
      </p:sp>
      <p:sp>
        <p:nvSpPr>
          <p:cNvPr id="3" name="Content Placeholder 2"/>
          <p:cNvSpPr>
            <a:spLocks noGrp="1"/>
          </p:cNvSpPr>
          <p:nvPr>
            <p:ph idx="1"/>
          </p:nvPr>
        </p:nvSpPr>
        <p:spPr>
          <a:xfrm>
            <a:off x="0" y="1524000"/>
            <a:ext cx="4551003" cy="5334000"/>
          </a:xfrm>
        </p:spPr>
        <p:txBody>
          <a:bodyPr>
            <a:normAutofit fontScale="77500" lnSpcReduction="20000"/>
          </a:bodyPr>
          <a:lstStyle/>
          <a:p>
            <a:r>
              <a:rPr lang="en-US" sz="2600" dirty="0"/>
              <a:t>Peer group -- lower indifference point</a:t>
            </a:r>
          </a:p>
          <a:p>
            <a:pPr lvl="1"/>
            <a:r>
              <a:rPr lang="en-US" sz="2600" dirty="0"/>
              <a:t>Significantly different than solo</a:t>
            </a:r>
          </a:p>
          <a:p>
            <a:pPr lvl="1"/>
            <a:r>
              <a:rPr lang="en-US" sz="2600" dirty="0"/>
              <a:t>Marginally different than adult-present </a:t>
            </a:r>
          </a:p>
          <a:p>
            <a:pPr marL="118872" indent="0">
              <a:buNone/>
            </a:pPr>
            <a:endParaRPr lang="en-US" sz="2600" dirty="0"/>
          </a:p>
          <a:p>
            <a:r>
              <a:rPr lang="en-US" sz="2600" dirty="0"/>
              <a:t>Discount rates paralleled indifference points </a:t>
            </a:r>
          </a:p>
          <a:p>
            <a:pPr lvl="1"/>
            <a:r>
              <a:rPr lang="en-US" sz="2600" dirty="0"/>
              <a:t>Higher discount rate= greater orientation towards an immediate reward</a:t>
            </a:r>
          </a:p>
          <a:p>
            <a:pPr lvl="1"/>
            <a:r>
              <a:rPr lang="en-US" sz="2600" dirty="0"/>
              <a:t>Peer group exhibited significantly greater discount rate, compared to solo and adult-present</a:t>
            </a:r>
          </a:p>
          <a:p>
            <a:pPr lvl="1"/>
            <a:endParaRPr lang="en-US" sz="2600" dirty="0"/>
          </a:p>
          <a:p>
            <a:r>
              <a:rPr lang="en-US" sz="2600" dirty="0"/>
              <a:t>No differences between solo and adult-present groups for indifference points and discount rates</a:t>
            </a:r>
          </a:p>
          <a:p>
            <a:pPr lvl="1"/>
            <a:endParaRPr lang="en-US" sz="1800" dirty="0"/>
          </a:p>
          <a:p>
            <a:pPr marL="457200" lvl="1" indent="0">
              <a:buNone/>
            </a:pPr>
            <a:r>
              <a:rPr lang="en-US" dirty="0"/>
              <a:t>	</a:t>
            </a:r>
          </a:p>
          <a:p>
            <a:pPr lvl="1"/>
            <a:endParaRPr lang="en-US" dirty="0"/>
          </a:p>
        </p:txBody>
      </p:sp>
      <p:pic>
        <p:nvPicPr>
          <p:cNvPr id="6" name="Picture 5"/>
          <p:cNvPicPr>
            <a:picLocks noChangeAspect="1"/>
          </p:cNvPicPr>
          <p:nvPr/>
        </p:nvPicPr>
        <p:blipFill>
          <a:blip r:embed="rId2"/>
          <a:stretch>
            <a:fillRect/>
          </a:stretch>
        </p:blipFill>
        <p:spPr>
          <a:xfrm>
            <a:off x="4800600" y="1466931"/>
            <a:ext cx="4038600" cy="2775460"/>
          </a:xfrm>
          <a:prstGeom prst="rect">
            <a:avLst/>
          </a:prstGeom>
        </p:spPr>
      </p:pic>
      <p:pic>
        <p:nvPicPr>
          <p:cNvPr id="7" name="Picture 6"/>
          <p:cNvPicPr>
            <a:picLocks noChangeAspect="1"/>
          </p:cNvPicPr>
          <p:nvPr/>
        </p:nvPicPr>
        <p:blipFill>
          <a:blip r:embed="rId3"/>
          <a:stretch>
            <a:fillRect/>
          </a:stretch>
        </p:blipFill>
        <p:spPr>
          <a:xfrm>
            <a:off x="4343400" y="4002833"/>
            <a:ext cx="4495800" cy="3119534"/>
          </a:xfrm>
          <a:prstGeom prst="rect">
            <a:avLst/>
          </a:prstGeom>
        </p:spPr>
      </p:pic>
      <p:sp>
        <p:nvSpPr>
          <p:cNvPr id="8" name="TextBox 7"/>
          <p:cNvSpPr txBox="1"/>
          <p:nvPr/>
        </p:nvSpPr>
        <p:spPr>
          <a:xfrm>
            <a:off x="1752600" y="6528518"/>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3143314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0" y="1524000"/>
            <a:ext cx="9144000" cy="5334000"/>
          </a:xfrm>
        </p:spPr>
        <p:txBody>
          <a:bodyPr>
            <a:noAutofit/>
          </a:bodyPr>
          <a:lstStyle/>
          <a:p>
            <a:endParaRPr lang="en-US" sz="2000" dirty="0"/>
          </a:p>
          <a:p>
            <a:r>
              <a:rPr lang="en-US" sz="2400" dirty="0"/>
              <a:t>Male adolescents took more risks and expressed stronger preferences for immediate rewards when grouped with same age/sex peers</a:t>
            </a:r>
          </a:p>
          <a:p>
            <a:r>
              <a:rPr lang="en-US" sz="2800" dirty="0"/>
              <a:t>Adding a male mid-late 20’s can mitigate these effects </a:t>
            </a:r>
          </a:p>
          <a:p>
            <a:endParaRPr lang="en-US" sz="2400" dirty="0"/>
          </a:p>
          <a:p>
            <a:r>
              <a:rPr lang="en-US" sz="2400" dirty="0"/>
              <a:t>Adults influence the effect of peers on adolescent risk taking, through dampening increased activities in the brain’s reward centers</a:t>
            </a:r>
          </a:p>
          <a:p>
            <a:endParaRPr lang="en-US" sz="2400" dirty="0"/>
          </a:p>
          <a:p>
            <a:r>
              <a:rPr lang="en-US" sz="2400" dirty="0"/>
              <a:t>Risky choice to express bravado among peers</a:t>
            </a:r>
          </a:p>
          <a:p>
            <a:endParaRPr lang="en-US" sz="2400" dirty="0"/>
          </a:p>
          <a:p>
            <a:r>
              <a:rPr lang="en-US" sz="2400" dirty="0"/>
              <a:t>Safe choice to appear more prudent in presence of adult</a:t>
            </a:r>
          </a:p>
          <a:p>
            <a:pPr marL="118872" indent="0">
              <a:buNone/>
            </a:pPr>
            <a:endParaRPr lang="en-US" sz="2400" dirty="0"/>
          </a:p>
          <a:p>
            <a:pPr marL="118872" indent="0">
              <a:buNone/>
            </a:pPr>
            <a:endParaRPr lang="en-US" sz="2400" dirty="0"/>
          </a:p>
          <a:p>
            <a:endParaRPr lang="en-US" sz="1400" u="sng" dirty="0"/>
          </a:p>
          <a:p>
            <a:pPr lvl="1"/>
            <a:endParaRPr lang="en-US" sz="1200" dirty="0"/>
          </a:p>
          <a:p>
            <a:pPr marL="457200" lvl="1" indent="0">
              <a:buNone/>
            </a:pPr>
            <a:r>
              <a:rPr lang="en-US" sz="2000" dirty="0"/>
              <a:t>	</a:t>
            </a:r>
          </a:p>
          <a:p>
            <a:pPr lvl="1"/>
            <a:endParaRPr lang="en-US" sz="2000"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
        <p:nvSpPr>
          <p:cNvPr id="5" name="Rectangle 4"/>
          <p:cNvSpPr/>
          <p:nvPr/>
        </p:nvSpPr>
        <p:spPr>
          <a:xfrm>
            <a:off x="10210800" y="3352800"/>
            <a:ext cx="4572000" cy="2308324"/>
          </a:xfrm>
          <a:prstGeom prst="rect">
            <a:avLst/>
          </a:prstGeom>
        </p:spPr>
        <p:txBody>
          <a:bodyPr>
            <a:spAutoFit/>
          </a:bodyPr>
          <a:lstStyle/>
          <a:p>
            <a:r>
              <a:rPr lang="en-US" dirty="0"/>
              <a:t>Under conditions of emotional arousal, late adolescents may share certain characteristics with their younger counterparts</a:t>
            </a:r>
          </a:p>
          <a:p>
            <a:pPr marL="118872" indent="0">
              <a:buNone/>
            </a:pPr>
            <a:endParaRPr lang="en-US" dirty="0"/>
          </a:p>
          <a:p>
            <a:pPr marL="118872" indent="0">
              <a:buNone/>
            </a:pPr>
            <a:endParaRPr lang="en-US" dirty="0"/>
          </a:p>
          <a:p>
            <a:r>
              <a:rPr lang="en-US" dirty="0"/>
              <a:t>A slightly older adult may help compensate for adolescents’ neurobiological immaturity</a:t>
            </a:r>
          </a:p>
        </p:txBody>
      </p:sp>
    </p:spTree>
    <p:extLst>
      <p:ext uri="{BB962C8B-B14F-4D97-AF65-F5344CB8AC3E}">
        <p14:creationId xmlns:p14="http://schemas.microsoft.com/office/powerpoint/2010/main" val="377786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24200" y="381000"/>
            <a:ext cx="5867400" cy="6400800"/>
          </a:xfrm>
          <a:prstGeom prst="rect">
            <a:avLst/>
          </a:prstGeom>
        </p:spPr>
      </p:pic>
      <p:sp>
        <p:nvSpPr>
          <p:cNvPr id="4" name="Title 1"/>
          <p:cNvSpPr>
            <a:spLocks noGrp="1"/>
          </p:cNvSpPr>
          <p:nvPr>
            <p:ph type="title"/>
          </p:nvPr>
        </p:nvSpPr>
        <p:spPr>
          <a:xfrm>
            <a:off x="457200" y="990600"/>
            <a:ext cx="2514600" cy="1250950"/>
          </a:xfrm>
        </p:spPr>
        <p:txBody>
          <a:bodyPr>
            <a:normAutofit fontScale="90000"/>
          </a:bodyPr>
          <a:lstStyle/>
          <a:p>
            <a:r>
              <a:rPr lang="en-US" dirty="0"/>
              <a:t>12 grader decline in going out alone</a:t>
            </a:r>
          </a:p>
        </p:txBody>
      </p:sp>
    </p:spTree>
    <p:extLst>
      <p:ext uri="{BB962C8B-B14F-4D97-AF65-F5344CB8AC3E}">
        <p14:creationId xmlns:p14="http://schemas.microsoft.com/office/powerpoint/2010/main" val="81629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124200" cy="3276600"/>
          </a:xfrm>
        </p:spPr>
        <p:txBody>
          <a:bodyPr>
            <a:normAutofit/>
          </a:bodyPr>
          <a:lstStyle/>
          <a:p>
            <a:r>
              <a:rPr lang="en-US" dirty="0"/>
              <a:t>Sexual intercourse decline</a:t>
            </a:r>
          </a:p>
        </p:txBody>
      </p:sp>
      <p:pic>
        <p:nvPicPr>
          <p:cNvPr id="3" name="Picture 2"/>
          <p:cNvPicPr>
            <a:picLocks noChangeAspect="1"/>
          </p:cNvPicPr>
          <p:nvPr/>
        </p:nvPicPr>
        <p:blipFill>
          <a:blip r:embed="rId2"/>
          <a:stretch>
            <a:fillRect/>
          </a:stretch>
        </p:blipFill>
        <p:spPr>
          <a:xfrm>
            <a:off x="3124200" y="767045"/>
            <a:ext cx="5743575" cy="5876925"/>
          </a:xfrm>
          <a:prstGeom prst="rect">
            <a:avLst/>
          </a:prstGeom>
        </p:spPr>
      </p:pic>
    </p:spTree>
    <p:extLst>
      <p:ext uri="{BB962C8B-B14F-4D97-AF65-F5344CB8AC3E}">
        <p14:creationId xmlns:p14="http://schemas.microsoft.com/office/powerpoint/2010/main" val="54047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971800" cy="1251062"/>
          </a:xfrm>
        </p:spPr>
        <p:txBody>
          <a:bodyPr>
            <a:normAutofit fontScale="90000"/>
          </a:bodyPr>
          <a:lstStyle/>
          <a:p>
            <a:r>
              <a:rPr lang="en-US" dirty="0"/>
              <a:t>Tried alcohol</a:t>
            </a:r>
          </a:p>
        </p:txBody>
      </p:sp>
      <p:pic>
        <p:nvPicPr>
          <p:cNvPr id="3" name="Picture 2"/>
          <p:cNvPicPr>
            <a:picLocks noChangeAspect="1"/>
          </p:cNvPicPr>
          <p:nvPr/>
        </p:nvPicPr>
        <p:blipFill>
          <a:blip r:embed="rId2"/>
          <a:stretch>
            <a:fillRect/>
          </a:stretch>
        </p:blipFill>
        <p:spPr>
          <a:xfrm>
            <a:off x="3429000" y="457200"/>
            <a:ext cx="5514975" cy="6000750"/>
          </a:xfrm>
          <a:prstGeom prst="rect">
            <a:avLst/>
          </a:prstGeom>
        </p:spPr>
      </p:pic>
    </p:spTree>
    <p:extLst>
      <p:ext uri="{BB962C8B-B14F-4D97-AF65-F5344CB8AC3E}">
        <p14:creationId xmlns:p14="http://schemas.microsoft.com/office/powerpoint/2010/main" val="2502812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10758</TotalTime>
  <Words>4207</Words>
  <Application>Microsoft Office PowerPoint</Application>
  <PresentationFormat>On-screen Show (4:3)</PresentationFormat>
  <Paragraphs>571</Paragraphs>
  <Slides>64</Slides>
  <Notes>16</Notes>
  <HiddenSlides>26</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64</vt:i4>
      </vt:variant>
    </vt:vector>
  </HeadingPairs>
  <TitlesOfParts>
    <vt:vector size="80" baseType="lpstr">
      <vt:lpstr>Arial</vt:lpstr>
      <vt:lpstr>Arial Black</vt:lpstr>
      <vt:lpstr>Calibri</vt:lpstr>
      <vt:lpstr>Corbel</vt:lpstr>
      <vt:lpstr>Courier New</vt:lpstr>
      <vt:lpstr>Gill Sans MT</vt:lpstr>
      <vt:lpstr>Lato</vt:lpstr>
      <vt:lpstr>Rockwell Extra Bold</vt:lpstr>
      <vt:lpstr>Times</vt:lpstr>
      <vt:lpstr>Times New Roman</vt:lpstr>
      <vt:lpstr>Wingdings</vt:lpstr>
      <vt:lpstr>Wingdings 2</vt:lpstr>
      <vt:lpstr>Wingdings 3</vt:lpstr>
      <vt:lpstr>Module</vt:lpstr>
      <vt:lpstr>Frame</vt:lpstr>
      <vt:lpstr>Wood Type</vt:lpstr>
      <vt:lpstr>Social and Emotional Development</vt:lpstr>
      <vt:lpstr>PowerPoint Presentation</vt:lpstr>
      <vt:lpstr>Standardized regression coefficients</vt:lpstr>
      <vt:lpstr>Overview</vt:lpstr>
      <vt:lpstr>PowerPoint Presentation</vt:lpstr>
      <vt:lpstr>12 grader decline in alcohol,  work, drive</vt:lpstr>
      <vt:lpstr>12 grader decline in going out alone</vt:lpstr>
      <vt:lpstr>Sexual intercourse decline</vt:lpstr>
      <vt:lpstr>Tried alcohol</vt:lpstr>
      <vt:lpstr>PowerPoint Presentation</vt:lpstr>
      <vt:lpstr>Positive Risk Taking in Adolescence</vt:lpstr>
      <vt:lpstr>Definitions</vt:lpstr>
      <vt:lpstr>Positive Risk Taking</vt:lpstr>
      <vt:lpstr>Research on positive risk taking</vt:lpstr>
      <vt:lpstr>Measuring positive risk taking</vt:lpstr>
      <vt:lpstr>Measuring positive risk taking</vt:lpstr>
      <vt:lpstr>Discussion (some possibilities)</vt:lpstr>
      <vt:lpstr>When is an adolescent an adult? Assessing cognitive control in emotional and nonemotional contexts  </vt:lpstr>
      <vt:lpstr>Background</vt:lpstr>
      <vt:lpstr>Background</vt:lpstr>
      <vt:lpstr>Hypothesis </vt:lpstr>
      <vt:lpstr>Behavioral paradigm</vt:lpstr>
      <vt:lpstr>Data analysis</vt:lpstr>
      <vt:lpstr>Increase in d’ with age</vt:lpstr>
      <vt:lpstr>Results</vt:lpstr>
      <vt:lpstr>Conclusions</vt:lpstr>
      <vt:lpstr>PowerPoint Presentation</vt:lpstr>
      <vt:lpstr>Hypotheses</vt:lpstr>
      <vt:lpstr>Background</vt:lpstr>
      <vt:lpstr>Background</vt:lpstr>
      <vt:lpstr>PowerPoint Presentation</vt:lpstr>
      <vt:lpstr>Risky Behavior and Decision making</vt:lpstr>
      <vt:lpstr>Participants</vt:lpstr>
      <vt:lpstr>The Stoplight driving game</vt:lpstr>
      <vt:lpstr>Methods</vt:lpstr>
      <vt:lpstr>Adolescents showed more risky Go’s in Peer condition</vt:lpstr>
      <vt:lpstr>fMRI Results</vt:lpstr>
      <vt:lpstr>Older &gt; Younger: LPFC across conditions</vt:lpstr>
      <vt:lpstr>Age x Social: VS &amp; OFC </vt:lpstr>
      <vt:lpstr>Self-reported resistance to peer influence correlated with neural peer effect</vt:lpstr>
      <vt:lpstr>Development Mismatch</vt:lpstr>
      <vt:lpstr>Design</vt:lpstr>
      <vt:lpstr>Adolescents showed more risky Go’s in Peer condition.</vt:lpstr>
      <vt:lpstr>Discussion</vt:lpstr>
      <vt:lpstr>PowerPoint Presentation</vt:lpstr>
      <vt:lpstr>Adolescents take risks more often than children and adults</vt:lpstr>
      <vt:lpstr>Present Study</vt:lpstr>
      <vt:lpstr>Methods</vt:lpstr>
      <vt:lpstr>The Stoplight driving game</vt:lpstr>
      <vt:lpstr>Emotional Stroop&gt;cognitive stroop</vt:lpstr>
      <vt:lpstr>Gender Differences </vt:lpstr>
      <vt:lpstr>Conclusions</vt:lpstr>
      <vt:lpstr>Discussion Questions</vt:lpstr>
      <vt:lpstr>PowerPoint Presentation</vt:lpstr>
      <vt:lpstr>Background</vt:lpstr>
      <vt:lpstr>Background</vt:lpstr>
      <vt:lpstr>Hypotheses</vt:lpstr>
      <vt:lpstr>Methods</vt:lpstr>
      <vt:lpstr>Methods (Cont.)</vt:lpstr>
      <vt:lpstr>Procedure</vt:lpstr>
      <vt:lpstr>Measures</vt:lpstr>
      <vt:lpstr>The presence of an adult mitigates risk-taking</vt:lpstr>
      <vt:lpstr>Adult presence reduces peer influence on immediate reward preference</vt:lpstr>
      <vt:lpstr>Discussion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dmessinger@miami.edu</dc:creator>
  <cp:lastModifiedBy>Messinger, Daniel S., Ph.D.</cp:lastModifiedBy>
  <cp:revision>282</cp:revision>
  <cp:lastPrinted>2013-04-04T14:33:24Z</cp:lastPrinted>
  <dcterms:created xsi:type="dcterms:W3CDTF">2007-01-11T16:44:21Z</dcterms:created>
  <dcterms:modified xsi:type="dcterms:W3CDTF">2023-11-06T18:20:25Z</dcterms:modified>
</cp:coreProperties>
</file>