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4" r:id="rId2"/>
  </p:sldMasterIdLst>
  <p:notesMasterIdLst>
    <p:notesMasterId r:id="rId82"/>
  </p:notesMasterIdLst>
  <p:handoutMasterIdLst>
    <p:handoutMasterId r:id="rId83"/>
  </p:handoutMasterIdLst>
  <p:sldIdLst>
    <p:sldId id="465" r:id="rId3"/>
    <p:sldId id="443" r:id="rId4"/>
    <p:sldId id="326" r:id="rId5"/>
    <p:sldId id="327" r:id="rId6"/>
    <p:sldId id="328" r:id="rId7"/>
    <p:sldId id="329" r:id="rId8"/>
    <p:sldId id="330" r:id="rId9"/>
    <p:sldId id="331" r:id="rId10"/>
    <p:sldId id="332" r:id="rId11"/>
    <p:sldId id="334" r:id="rId12"/>
    <p:sldId id="333" r:id="rId13"/>
    <p:sldId id="335" r:id="rId14"/>
    <p:sldId id="336" r:id="rId15"/>
    <p:sldId id="337" r:id="rId16"/>
    <p:sldId id="338" r:id="rId17"/>
    <p:sldId id="339" r:id="rId18"/>
    <p:sldId id="340" r:id="rId19"/>
    <p:sldId id="341" r:id="rId20"/>
    <p:sldId id="342" r:id="rId21"/>
    <p:sldId id="468" r:id="rId22"/>
    <p:sldId id="469" r:id="rId23"/>
    <p:sldId id="470" r:id="rId24"/>
    <p:sldId id="471" r:id="rId25"/>
    <p:sldId id="472" r:id="rId26"/>
    <p:sldId id="473" r:id="rId27"/>
    <p:sldId id="474" r:id="rId28"/>
    <p:sldId id="475" r:id="rId29"/>
    <p:sldId id="476" r:id="rId30"/>
    <p:sldId id="413" r:id="rId31"/>
    <p:sldId id="414" r:id="rId32"/>
    <p:sldId id="415" r:id="rId33"/>
    <p:sldId id="417" r:id="rId34"/>
    <p:sldId id="416" r:id="rId35"/>
    <p:sldId id="418" r:id="rId36"/>
    <p:sldId id="419" r:id="rId37"/>
    <p:sldId id="420" r:id="rId38"/>
    <p:sldId id="421" r:id="rId39"/>
    <p:sldId id="422" r:id="rId40"/>
    <p:sldId id="423" r:id="rId41"/>
    <p:sldId id="424" r:id="rId42"/>
    <p:sldId id="426" r:id="rId43"/>
    <p:sldId id="428" r:id="rId44"/>
    <p:sldId id="429" r:id="rId45"/>
    <p:sldId id="430" r:id="rId46"/>
    <p:sldId id="444" r:id="rId47"/>
    <p:sldId id="445" r:id="rId48"/>
    <p:sldId id="446" r:id="rId49"/>
    <p:sldId id="447" r:id="rId50"/>
    <p:sldId id="448" r:id="rId51"/>
    <p:sldId id="449" r:id="rId52"/>
    <p:sldId id="450" r:id="rId53"/>
    <p:sldId id="451" r:id="rId54"/>
    <p:sldId id="452" r:id="rId55"/>
    <p:sldId id="454" r:id="rId56"/>
    <p:sldId id="455" r:id="rId57"/>
    <p:sldId id="456" r:id="rId58"/>
    <p:sldId id="457" r:id="rId59"/>
    <p:sldId id="458" r:id="rId60"/>
    <p:sldId id="459" r:id="rId61"/>
    <p:sldId id="460" r:id="rId62"/>
    <p:sldId id="461" r:id="rId63"/>
    <p:sldId id="462" r:id="rId64"/>
    <p:sldId id="463" r:id="rId65"/>
    <p:sldId id="467" r:id="rId66"/>
    <p:sldId id="464" r:id="rId67"/>
    <p:sldId id="385" r:id="rId68"/>
    <p:sldId id="406" r:id="rId69"/>
    <p:sldId id="407" r:id="rId70"/>
    <p:sldId id="408" r:id="rId71"/>
    <p:sldId id="366" r:id="rId72"/>
    <p:sldId id="367" r:id="rId73"/>
    <p:sldId id="368" r:id="rId74"/>
    <p:sldId id="369" r:id="rId75"/>
    <p:sldId id="373" r:id="rId76"/>
    <p:sldId id="371" r:id="rId77"/>
    <p:sldId id="372" r:id="rId78"/>
    <p:sldId id="374" r:id="rId79"/>
    <p:sldId id="375" r:id="rId80"/>
    <p:sldId id="290" r:id="rId8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2448" autoAdjust="0"/>
  </p:normalViewPr>
  <p:slideViewPr>
    <p:cSldViewPr>
      <p:cViewPr varScale="1">
        <p:scale>
          <a:sx n="52" d="100"/>
          <a:sy n="52" d="100"/>
        </p:scale>
        <p:origin x="1162" y="41"/>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99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B0F9E-0ECF-BD4A-895F-1056BA5FE7BE}" type="doc">
      <dgm:prSet loTypeId="urn:microsoft.com/office/officeart/2005/8/layout/process1" loCatId="" qsTypeId="urn:microsoft.com/office/officeart/2005/8/quickstyle/simple2" qsCatId="simple" csTypeId="urn:microsoft.com/office/officeart/2005/8/colors/accent1_2" csCatId="accent1" phldr="1"/>
      <dgm:spPr/>
    </dgm:pt>
    <dgm:pt modelId="{6239BF37-B48B-504F-A1EC-DB0325BE3FD5}">
      <dgm:prSet phldrT="[Text]"/>
      <dgm:spPr/>
      <dgm:t>
        <a:bodyPr/>
        <a:lstStyle/>
        <a:p>
          <a:r>
            <a:rPr lang="en-US" b="1" dirty="0" smtClean="0">
              <a:solidFill>
                <a:schemeClr val="tx1"/>
              </a:solidFill>
            </a:rPr>
            <a:t>1. Weathering</a:t>
          </a:r>
        </a:p>
        <a:p>
          <a:r>
            <a:rPr lang="en-US" dirty="0" smtClean="0">
              <a:solidFill>
                <a:schemeClr val="tx1"/>
              </a:solidFill>
            </a:rPr>
            <a:t>Minorities face more </a:t>
          </a:r>
          <a:r>
            <a:rPr lang="en-US" u="sng" dirty="0" smtClean="0">
              <a:solidFill>
                <a:schemeClr val="tx1"/>
              </a:solidFill>
            </a:rPr>
            <a:t>stressors</a:t>
          </a:r>
          <a:r>
            <a:rPr lang="en-US" dirty="0" smtClean="0">
              <a:solidFill>
                <a:schemeClr val="tx1"/>
              </a:solidFill>
            </a:rPr>
            <a:t> (e.g., discrimination) that requires </a:t>
          </a:r>
          <a:r>
            <a:rPr lang="en-US" i="1" dirty="0" smtClean="0">
              <a:solidFill>
                <a:schemeClr val="tx1"/>
              </a:solidFill>
            </a:rPr>
            <a:t>sustained coping  </a:t>
          </a:r>
        </a:p>
        <a:p>
          <a:r>
            <a:rPr lang="en-US" b="1" dirty="0" smtClean="0">
              <a:solidFill>
                <a:schemeClr val="tx1"/>
              </a:solidFill>
            </a:rPr>
            <a:t>2. John </a:t>
          </a:r>
          <a:r>
            <a:rPr lang="en-US" b="1" dirty="0" err="1" smtClean="0">
              <a:solidFill>
                <a:schemeClr val="tx1"/>
              </a:solidFill>
            </a:rPr>
            <a:t>Henryism</a:t>
          </a:r>
          <a:endParaRPr lang="en-US" b="1" dirty="0" smtClean="0">
            <a:solidFill>
              <a:schemeClr val="tx1"/>
            </a:solidFill>
          </a:endParaRPr>
        </a:p>
        <a:p>
          <a:r>
            <a:rPr lang="en-US" dirty="0" smtClean="0">
              <a:solidFill>
                <a:schemeClr val="tx1"/>
              </a:solidFill>
            </a:rPr>
            <a:t>Resilience promotes achievement, but perseverance requires continuous activation of </a:t>
          </a:r>
          <a:r>
            <a:rPr lang="en-US" u="sng" dirty="0" smtClean="0">
              <a:solidFill>
                <a:schemeClr val="tx1"/>
              </a:solidFill>
            </a:rPr>
            <a:t>stress</a:t>
          </a:r>
          <a:r>
            <a:rPr lang="en-US" dirty="0" smtClean="0">
              <a:solidFill>
                <a:schemeClr val="tx1"/>
              </a:solidFill>
            </a:rPr>
            <a:t> response system </a:t>
          </a:r>
          <a:endParaRPr lang="en-US" dirty="0">
            <a:solidFill>
              <a:schemeClr val="tx1"/>
            </a:solidFill>
          </a:endParaRPr>
        </a:p>
      </dgm:t>
    </dgm:pt>
    <dgm:pt modelId="{98133A44-F9D2-9847-9C5A-B81CDF27298E}" type="parTrans" cxnId="{271A1F9D-32CD-4A45-923C-67FB14E312EE}">
      <dgm:prSet/>
      <dgm:spPr/>
      <dgm:t>
        <a:bodyPr/>
        <a:lstStyle/>
        <a:p>
          <a:endParaRPr lang="en-US">
            <a:solidFill>
              <a:schemeClr val="tx1"/>
            </a:solidFill>
          </a:endParaRPr>
        </a:p>
      </dgm:t>
    </dgm:pt>
    <dgm:pt modelId="{326D0C2D-E6E0-9049-A0EB-E50960416E1C}" type="sibTrans" cxnId="{271A1F9D-32CD-4A45-923C-67FB14E312EE}">
      <dgm:prSet/>
      <dgm:spPr/>
      <dgm:t>
        <a:bodyPr/>
        <a:lstStyle/>
        <a:p>
          <a:endParaRPr lang="en-US">
            <a:solidFill>
              <a:schemeClr val="tx1"/>
            </a:solidFill>
          </a:endParaRPr>
        </a:p>
      </dgm:t>
    </dgm:pt>
    <dgm:pt modelId="{80FABE77-102A-6A4B-91E5-4063F401ABB5}">
      <dgm:prSet phldrT="[Text]"/>
      <dgm:spPr/>
      <dgm:t>
        <a:bodyPr/>
        <a:lstStyle/>
        <a:p>
          <a:r>
            <a:rPr lang="en-US" dirty="0" smtClean="0">
              <a:solidFill>
                <a:schemeClr val="tx1"/>
              </a:solidFill>
            </a:rPr>
            <a:t>Chronic stress results in greater </a:t>
          </a:r>
          <a:r>
            <a:rPr lang="en-US" b="1" dirty="0" err="1" smtClean="0">
              <a:solidFill>
                <a:schemeClr val="tx1"/>
              </a:solidFill>
            </a:rPr>
            <a:t>allostaic</a:t>
          </a:r>
          <a:r>
            <a:rPr lang="en-US" b="1" dirty="0" smtClean="0">
              <a:solidFill>
                <a:schemeClr val="tx1"/>
              </a:solidFill>
            </a:rPr>
            <a:t> load</a:t>
          </a:r>
        </a:p>
        <a:p>
          <a:r>
            <a:rPr lang="en-US" dirty="0" smtClean="0">
              <a:solidFill>
                <a:schemeClr val="tx1"/>
              </a:solidFill>
            </a:rPr>
            <a:t>(biological wear and tear, accelerated aging) </a:t>
          </a:r>
          <a:endParaRPr lang="en-US" dirty="0">
            <a:solidFill>
              <a:schemeClr val="tx1"/>
            </a:solidFill>
          </a:endParaRPr>
        </a:p>
      </dgm:t>
    </dgm:pt>
    <dgm:pt modelId="{1973D4F0-E106-BA48-A5BF-286826D65633}" type="parTrans" cxnId="{A3E8F08F-745B-2343-9CD1-AB33902BD467}">
      <dgm:prSet/>
      <dgm:spPr/>
      <dgm:t>
        <a:bodyPr/>
        <a:lstStyle/>
        <a:p>
          <a:endParaRPr lang="en-US">
            <a:solidFill>
              <a:schemeClr val="tx1"/>
            </a:solidFill>
          </a:endParaRPr>
        </a:p>
      </dgm:t>
    </dgm:pt>
    <dgm:pt modelId="{726D5808-30E3-B846-B2AF-C56A19AB2D8F}" type="sibTrans" cxnId="{A3E8F08F-745B-2343-9CD1-AB33902BD467}">
      <dgm:prSet/>
      <dgm:spPr/>
      <dgm:t>
        <a:bodyPr/>
        <a:lstStyle/>
        <a:p>
          <a:endParaRPr lang="en-US">
            <a:solidFill>
              <a:schemeClr val="tx1"/>
            </a:solidFill>
          </a:endParaRPr>
        </a:p>
      </dgm:t>
    </dgm:pt>
    <dgm:pt modelId="{519B58F6-6347-F343-8A05-8E890A6FE57C}">
      <dgm:prSet phldrT="[Text]"/>
      <dgm:spPr/>
      <dgm:t>
        <a:bodyPr/>
        <a:lstStyle/>
        <a:p>
          <a:r>
            <a:rPr lang="en-US" dirty="0" smtClean="0">
              <a:solidFill>
                <a:schemeClr val="tx1"/>
              </a:solidFill>
            </a:rPr>
            <a:t>Increased risk of health issues (e.g., susceptibility to infection, accelerated aging) </a:t>
          </a:r>
          <a:endParaRPr lang="en-US" dirty="0">
            <a:solidFill>
              <a:schemeClr val="tx1"/>
            </a:solidFill>
          </a:endParaRPr>
        </a:p>
      </dgm:t>
    </dgm:pt>
    <dgm:pt modelId="{51828D83-DB13-DF4D-8CF2-32B6079946D1}" type="parTrans" cxnId="{2D812918-CEDB-F04D-A549-D52399F3DB22}">
      <dgm:prSet/>
      <dgm:spPr/>
      <dgm:t>
        <a:bodyPr/>
        <a:lstStyle/>
        <a:p>
          <a:endParaRPr lang="en-US">
            <a:solidFill>
              <a:schemeClr val="tx1"/>
            </a:solidFill>
          </a:endParaRPr>
        </a:p>
      </dgm:t>
    </dgm:pt>
    <dgm:pt modelId="{99DF9C8A-C870-5246-B0CD-CCD0AD71218F}" type="sibTrans" cxnId="{2D812918-CEDB-F04D-A549-D52399F3DB22}">
      <dgm:prSet/>
      <dgm:spPr/>
      <dgm:t>
        <a:bodyPr/>
        <a:lstStyle/>
        <a:p>
          <a:endParaRPr lang="en-US">
            <a:solidFill>
              <a:schemeClr val="tx1"/>
            </a:solidFill>
          </a:endParaRPr>
        </a:p>
      </dgm:t>
    </dgm:pt>
    <dgm:pt modelId="{D3586090-4581-B448-8BCE-DE131613BED0}" type="pres">
      <dgm:prSet presAssocID="{D11B0F9E-0ECF-BD4A-895F-1056BA5FE7BE}" presName="Name0" presStyleCnt="0">
        <dgm:presLayoutVars>
          <dgm:dir/>
          <dgm:resizeHandles val="exact"/>
        </dgm:presLayoutVars>
      </dgm:prSet>
      <dgm:spPr/>
    </dgm:pt>
    <dgm:pt modelId="{F379C297-2C91-F547-AF31-946744680B7D}" type="pres">
      <dgm:prSet presAssocID="{6239BF37-B48B-504F-A1EC-DB0325BE3FD5}" presName="node" presStyleLbl="node1" presStyleIdx="0" presStyleCnt="3" custScaleX="172290" custScaleY="121246" custLinFactNeighborX="2395" custLinFactNeighborY="-18641">
        <dgm:presLayoutVars>
          <dgm:bulletEnabled val="1"/>
        </dgm:presLayoutVars>
      </dgm:prSet>
      <dgm:spPr/>
      <dgm:t>
        <a:bodyPr/>
        <a:lstStyle/>
        <a:p>
          <a:endParaRPr lang="en-US"/>
        </a:p>
      </dgm:t>
    </dgm:pt>
    <dgm:pt modelId="{303DFD1C-62F2-3C47-95C9-5A2B6C1136B1}" type="pres">
      <dgm:prSet presAssocID="{326D0C2D-E6E0-9049-A0EB-E50960416E1C}" presName="sibTrans" presStyleLbl="sibTrans2D1" presStyleIdx="0" presStyleCnt="2"/>
      <dgm:spPr/>
      <dgm:t>
        <a:bodyPr/>
        <a:lstStyle/>
        <a:p>
          <a:endParaRPr lang="en-US"/>
        </a:p>
      </dgm:t>
    </dgm:pt>
    <dgm:pt modelId="{3AB7E00A-7CBF-D447-BE31-7120B00A6C30}" type="pres">
      <dgm:prSet presAssocID="{326D0C2D-E6E0-9049-A0EB-E50960416E1C}" presName="connectorText" presStyleLbl="sibTrans2D1" presStyleIdx="0" presStyleCnt="2"/>
      <dgm:spPr/>
      <dgm:t>
        <a:bodyPr/>
        <a:lstStyle/>
        <a:p>
          <a:endParaRPr lang="en-US"/>
        </a:p>
      </dgm:t>
    </dgm:pt>
    <dgm:pt modelId="{6F58E59D-AC5B-3841-9773-DB26E3AB3E09}" type="pres">
      <dgm:prSet presAssocID="{80FABE77-102A-6A4B-91E5-4063F401ABB5}" presName="node" presStyleLbl="node1" presStyleIdx="1" presStyleCnt="3" custScaleX="159296" custScaleY="124702" custLinFactNeighborX="2395" custLinFactNeighborY="-18641">
        <dgm:presLayoutVars>
          <dgm:bulletEnabled val="1"/>
        </dgm:presLayoutVars>
      </dgm:prSet>
      <dgm:spPr/>
      <dgm:t>
        <a:bodyPr/>
        <a:lstStyle/>
        <a:p>
          <a:endParaRPr lang="en-US"/>
        </a:p>
      </dgm:t>
    </dgm:pt>
    <dgm:pt modelId="{C0ACAD08-8CB4-214B-98C7-DF6ED1BA7A30}" type="pres">
      <dgm:prSet presAssocID="{726D5808-30E3-B846-B2AF-C56A19AB2D8F}" presName="sibTrans" presStyleLbl="sibTrans2D1" presStyleIdx="1" presStyleCnt="2"/>
      <dgm:spPr/>
      <dgm:t>
        <a:bodyPr/>
        <a:lstStyle/>
        <a:p>
          <a:endParaRPr lang="en-US"/>
        </a:p>
      </dgm:t>
    </dgm:pt>
    <dgm:pt modelId="{7F88E75B-5CB1-D343-9B89-ACCF3401D88C}" type="pres">
      <dgm:prSet presAssocID="{726D5808-30E3-B846-B2AF-C56A19AB2D8F}" presName="connectorText" presStyleLbl="sibTrans2D1" presStyleIdx="1" presStyleCnt="2"/>
      <dgm:spPr/>
      <dgm:t>
        <a:bodyPr/>
        <a:lstStyle/>
        <a:p>
          <a:endParaRPr lang="en-US"/>
        </a:p>
      </dgm:t>
    </dgm:pt>
    <dgm:pt modelId="{FC9E97E8-1582-294C-A0A3-F31051A67B54}" type="pres">
      <dgm:prSet presAssocID="{519B58F6-6347-F343-8A05-8E890A6FE57C}" presName="node" presStyleLbl="node1" presStyleIdx="2" presStyleCnt="3" custScaleX="167492" custScaleY="120731" custLinFactNeighborX="2395" custLinFactNeighborY="-18641">
        <dgm:presLayoutVars>
          <dgm:bulletEnabled val="1"/>
        </dgm:presLayoutVars>
      </dgm:prSet>
      <dgm:spPr/>
      <dgm:t>
        <a:bodyPr/>
        <a:lstStyle/>
        <a:p>
          <a:endParaRPr lang="en-US"/>
        </a:p>
      </dgm:t>
    </dgm:pt>
  </dgm:ptLst>
  <dgm:cxnLst>
    <dgm:cxn modelId="{2D812918-CEDB-F04D-A549-D52399F3DB22}" srcId="{D11B0F9E-0ECF-BD4A-895F-1056BA5FE7BE}" destId="{519B58F6-6347-F343-8A05-8E890A6FE57C}" srcOrd="2" destOrd="0" parTransId="{51828D83-DB13-DF4D-8CF2-32B6079946D1}" sibTransId="{99DF9C8A-C870-5246-B0CD-CCD0AD71218F}"/>
    <dgm:cxn modelId="{62385DEE-A5DC-49A8-993C-8DC3F01AFB4A}" type="presOf" srcId="{519B58F6-6347-F343-8A05-8E890A6FE57C}" destId="{FC9E97E8-1582-294C-A0A3-F31051A67B54}" srcOrd="0" destOrd="0" presId="urn:microsoft.com/office/officeart/2005/8/layout/process1"/>
    <dgm:cxn modelId="{FA4E5830-E0E2-4CEC-8E02-DA5AEEB3ADA0}" type="presOf" srcId="{D11B0F9E-0ECF-BD4A-895F-1056BA5FE7BE}" destId="{D3586090-4581-B448-8BCE-DE131613BED0}" srcOrd="0" destOrd="0" presId="urn:microsoft.com/office/officeart/2005/8/layout/process1"/>
    <dgm:cxn modelId="{17066F29-7124-4C1E-B3AB-147476EF53D6}" type="presOf" srcId="{726D5808-30E3-B846-B2AF-C56A19AB2D8F}" destId="{C0ACAD08-8CB4-214B-98C7-DF6ED1BA7A30}" srcOrd="0" destOrd="0" presId="urn:microsoft.com/office/officeart/2005/8/layout/process1"/>
    <dgm:cxn modelId="{9D1A44B9-725B-422F-8500-53F4C0F15130}" type="presOf" srcId="{326D0C2D-E6E0-9049-A0EB-E50960416E1C}" destId="{3AB7E00A-7CBF-D447-BE31-7120B00A6C30}" srcOrd="1" destOrd="0" presId="urn:microsoft.com/office/officeart/2005/8/layout/process1"/>
    <dgm:cxn modelId="{271A1F9D-32CD-4A45-923C-67FB14E312EE}" srcId="{D11B0F9E-0ECF-BD4A-895F-1056BA5FE7BE}" destId="{6239BF37-B48B-504F-A1EC-DB0325BE3FD5}" srcOrd="0" destOrd="0" parTransId="{98133A44-F9D2-9847-9C5A-B81CDF27298E}" sibTransId="{326D0C2D-E6E0-9049-A0EB-E50960416E1C}"/>
    <dgm:cxn modelId="{DAC83054-4F27-4C6E-BC26-46D0AF41C7D2}" type="presOf" srcId="{6239BF37-B48B-504F-A1EC-DB0325BE3FD5}" destId="{F379C297-2C91-F547-AF31-946744680B7D}" srcOrd="0" destOrd="0" presId="urn:microsoft.com/office/officeart/2005/8/layout/process1"/>
    <dgm:cxn modelId="{87494C4A-5AF5-4871-B7F0-602AEB2C579F}" type="presOf" srcId="{80FABE77-102A-6A4B-91E5-4063F401ABB5}" destId="{6F58E59D-AC5B-3841-9773-DB26E3AB3E09}" srcOrd="0" destOrd="0" presId="urn:microsoft.com/office/officeart/2005/8/layout/process1"/>
    <dgm:cxn modelId="{FBF43507-9858-4173-BF52-18F0258F9126}" type="presOf" srcId="{326D0C2D-E6E0-9049-A0EB-E50960416E1C}" destId="{303DFD1C-62F2-3C47-95C9-5A2B6C1136B1}" srcOrd="0" destOrd="0" presId="urn:microsoft.com/office/officeart/2005/8/layout/process1"/>
    <dgm:cxn modelId="{5F0B3F2B-863A-4044-8B9B-AC36928F5FE9}" type="presOf" srcId="{726D5808-30E3-B846-B2AF-C56A19AB2D8F}" destId="{7F88E75B-5CB1-D343-9B89-ACCF3401D88C}" srcOrd="1" destOrd="0" presId="urn:microsoft.com/office/officeart/2005/8/layout/process1"/>
    <dgm:cxn modelId="{A3E8F08F-745B-2343-9CD1-AB33902BD467}" srcId="{D11B0F9E-0ECF-BD4A-895F-1056BA5FE7BE}" destId="{80FABE77-102A-6A4B-91E5-4063F401ABB5}" srcOrd="1" destOrd="0" parTransId="{1973D4F0-E106-BA48-A5BF-286826D65633}" sibTransId="{726D5808-30E3-B846-B2AF-C56A19AB2D8F}"/>
    <dgm:cxn modelId="{48059A4D-138A-4EBF-819D-008EC68FF3FF}" type="presParOf" srcId="{D3586090-4581-B448-8BCE-DE131613BED0}" destId="{F379C297-2C91-F547-AF31-946744680B7D}" srcOrd="0" destOrd="0" presId="urn:microsoft.com/office/officeart/2005/8/layout/process1"/>
    <dgm:cxn modelId="{360F7B25-F634-479A-9673-5C0D6839D7EF}" type="presParOf" srcId="{D3586090-4581-B448-8BCE-DE131613BED0}" destId="{303DFD1C-62F2-3C47-95C9-5A2B6C1136B1}" srcOrd="1" destOrd="0" presId="urn:microsoft.com/office/officeart/2005/8/layout/process1"/>
    <dgm:cxn modelId="{573FD520-466C-4BB1-9DF3-62F9F0C683B1}" type="presParOf" srcId="{303DFD1C-62F2-3C47-95C9-5A2B6C1136B1}" destId="{3AB7E00A-7CBF-D447-BE31-7120B00A6C30}" srcOrd="0" destOrd="0" presId="urn:microsoft.com/office/officeart/2005/8/layout/process1"/>
    <dgm:cxn modelId="{60D78B38-1245-44D5-94EB-D753F7D9A527}" type="presParOf" srcId="{D3586090-4581-B448-8BCE-DE131613BED0}" destId="{6F58E59D-AC5B-3841-9773-DB26E3AB3E09}" srcOrd="2" destOrd="0" presId="urn:microsoft.com/office/officeart/2005/8/layout/process1"/>
    <dgm:cxn modelId="{D0671B64-D890-4F87-B2A8-9B3E0D77D2C8}" type="presParOf" srcId="{D3586090-4581-B448-8BCE-DE131613BED0}" destId="{C0ACAD08-8CB4-214B-98C7-DF6ED1BA7A30}" srcOrd="3" destOrd="0" presId="urn:microsoft.com/office/officeart/2005/8/layout/process1"/>
    <dgm:cxn modelId="{B3F85FEE-C1A0-4B5D-A757-6FAABE144166}" type="presParOf" srcId="{C0ACAD08-8CB4-214B-98C7-DF6ED1BA7A30}" destId="{7F88E75B-5CB1-D343-9B89-ACCF3401D88C}" srcOrd="0" destOrd="0" presId="urn:microsoft.com/office/officeart/2005/8/layout/process1"/>
    <dgm:cxn modelId="{0A08DE85-C12F-4931-AD32-39A45E67BDFD}" type="presParOf" srcId="{D3586090-4581-B448-8BCE-DE131613BED0}" destId="{FC9E97E8-1582-294C-A0A3-F31051A67B5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9C297-2C91-F547-AF31-946744680B7D}">
      <dsp:nvSpPr>
        <dsp:cNvPr id="0" name=""/>
        <dsp:cNvSpPr/>
      </dsp:nvSpPr>
      <dsp:spPr>
        <a:xfrm>
          <a:off x="16509" y="0"/>
          <a:ext cx="2600829" cy="2745430"/>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1. Weathering</a:t>
          </a:r>
        </a:p>
        <a:p>
          <a:pPr lvl="0" algn="ctr" defTabSz="577850">
            <a:lnSpc>
              <a:spcPct val="90000"/>
            </a:lnSpc>
            <a:spcBef>
              <a:spcPct val="0"/>
            </a:spcBef>
            <a:spcAft>
              <a:spcPct val="35000"/>
            </a:spcAft>
          </a:pPr>
          <a:r>
            <a:rPr lang="en-US" sz="1300" kern="1200" dirty="0" smtClean="0">
              <a:solidFill>
                <a:schemeClr val="tx1"/>
              </a:solidFill>
            </a:rPr>
            <a:t>Minorities face more </a:t>
          </a:r>
          <a:r>
            <a:rPr lang="en-US" sz="1300" u="sng" kern="1200" dirty="0" smtClean="0">
              <a:solidFill>
                <a:schemeClr val="tx1"/>
              </a:solidFill>
            </a:rPr>
            <a:t>stressors</a:t>
          </a:r>
          <a:r>
            <a:rPr lang="en-US" sz="1300" kern="1200" dirty="0" smtClean="0">
              <a:solidFill>
                <a:schemeClr val="tx1"/>
              </a:solidFill>
            </a:rPr>
            <a:t> (e.g., discrimination) that requires </a:t>
          </a:r>
          <a:r>
            <a:rPr lang="en-US" sz="1300" i="1" kern="1200" dirty="0" smtClean="0">
              <a:solidFill>
                <a:schemeClr val="tx1"/>
              </a:solidFill>
            </a:rPr>
            <a:t>sustained coping  </a:t>
          </a:r>
        </a:p>
        <a:p>
          <a:pPr lvl="0" algn="ctr" defTabSz="577850">
            <a:lnSpc>
              <a:spcPct val="90000"/>
            </a:lnSpc>
            <a:spcBef>
              <a:spcPct val="0"/>
            </a:spcBef>
            <a:spcAft>
              <a:spcPct val="35000"/>
            </a:spcAft>
          </a:pPr>
          <a:r>
            <a:rPr lang="en-US" sz="1300" b="1" kern="1200" dirty="0" smtClean="0">
              <a:solidFill>
                <a:schemeClr val="tx1"/>
              </a:solidFill>
            </a:rPr>
            <a:t>2. John </a:t>
          </a:r>
          <a:r>
            <a:rPr lang="en-US" sz="1300" b="1" kern="1200" dirty="0" err="1" smtClean="0">
              <a:solidFill>
                <a:schemeClr val="tx1"/>
              </a:solidFill>
            </a:rPr>
            <a:t>Henryism</a:t>
          </a:r>
          <a:endParaRPr lang="en-US" sz="1300" b="1" kern="1200" dirty="0" smtClean="0">
            <a:solidFill>
              <a:schemeClr val="tx1"/>
            </a:solidFill>
          </a:endParaRPr>
        </a:p>
        <a:p>
          <a:pPr lvl="0" algn="ctr" defTabSz="577850">
            <a:lnSpc>
              <a:spcPct val="90000"/>
            </a:lnSpc>
            <a:spcBef>
              <a:spcPct val="0"/>
            </a:spcBef>
            <a:spcAft>
              <a:spcPct val="35000"/>
            </a:spcAft>
          </a:pPr>
          <a:r>
            <a:rPr lang="en-US" sz="1300" kern="1200" dirty="0" smtClean="0">
              <a:solidFill>
                <a:schemeClr val="tx1"/>
              </a:solidFill>
            </a:rPr>
            <a:t>Resilience promotes achievement, but perseverance requires continuous activation of </a:t>
          </a:r>
          <a:r>
            <a:rPr lang="en-US" sz="1300" u="sng" kern="1200" dirty="0" smtClean="0">
              <a:solidFill>
                <a:schemeClr val="tx1"/>
              </a:solidFill>
            </a:rPr>
            <a:t>stress</a:t>
          </a:r>
          <a:r>
            <a:rPr lang="en-US" sz="1300" kern="1200" dirty="0" smtClean="0">
              <a:solidFill>
                <a:schemeClr val="tx1"/>
              </a:solidFill>
            </a:rPr>
            <a:t> response system </a:t>
          </a:r>
          <a:endParaRPr lang="en-US" sz="1300" kern="1200" dirty="0">
            <a:solidFill>
              <a:schemeClr val="tx1"/>
            </a:solidFill>
          </a:endParaRPr>
        </a:p>
      </dsp:txBody>
      <dsp:txXfrm>
        <a:off x="92685" y="76176"/>
        <a:ext cx="2448477" cy="2593078"/>
      </dsp:txXfrm>
    </dsp:sp>
    <dsp:sp modelId="{303DFD1C-62F2-3C47-95C9-5A2B6C1136B1}">
      <dsp:nvSpPr>
        <dsp:cNvPr id="0" name=""/>
        <dsp:cNvSpPr/>
      </dsp:nvSpPr>
      <dsp:spPr>
        <a:xfrm rot="43297">
          <a:off x="2768282" y="1205824"/>
          <a:ext cx="320053" cy="37437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5000" dist="25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2768286" y="1280093"/>
        <a:ext cx="224037" cy="224624"/>
      </dsp:txXfrm>
    </dsp:sp>
    <dsp:sp modelId="{6F58E59D-AC5B-3841-9773-DB26E3AB3E09}">
      <dsp:nvSpPr>
        <dsp:cNvPr id="0" name=""/>
        <dsp:cNvSpPr/>
      </dsp:nvSpPr>
      <dsp:spPr>
        <a:xfrm>
          <a:off x="3221164" y="0"/>
          <a:ext cx="2404676" cy="2823686"/>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Chronic stress results in greater </a:t>
          </a:r>
          <a:r>
            <a:rPr lang="en-US" sz="1300" b="1" kern="1200" dirty="0" err="1" smtClean="0">
              <a:solidFill>
                <a:schemeClr val="tx1"/>
              </a:solidFill>
            </a:rPr>
            <a:t>allostaic</a:t>
          </a:r>
          <a:r>
            <a:rPr lang="en-US" sz="1300" b="1" kern="1200" dirty="0" smtClean="0">
              <a:solidFill>
                <a:schemeClr val="tx1"/>
              </a:solidFill>
            </a:rPr>
            <a:t> load</a:t>
          </a:r>
        </a:p>
        <a:p>
          <a:pPr lvl="0" algn="ctr" defTabSz="577850">
            <a:lnSpc>
              <a:spcPct val="90000"/>
            </a:lnSpc>
            <a:spcBef>
              <a:spcPct val="0"/>
            </a:spcBef>
            <a:spcAft>
              <a:spcPct val="35000"/>
            </a:spcAft>
          </a:pPr>
          <a:r>
            <a:rPr lang="en-US" sz="1300" kern="1200" dirty="0" smtClean="0">
              <a:solidFill>
                <a:schemeClr val="tx1"/>
              </a:solidFill>
            </a:rPr>
            <a:t>(biological wear and tear, accelerated aging) </a:t>
          </a:r>
          <a:endParaRPr lang="en-US" sz="1300" kern="1200" dirty="0">
            <a:solidFill>
              <a:schemeClr val="tx1"/>
            </a:solidFill>
          </a:endParaRPr>
        </a:p>
      </dsp:txBody>
      <dsp:txXfrm>
        <a:off x="3291595" y="70431"/>
        <a:ext cx="2263814" cy="2682824"/>
      </dsp:txXfrm>
    </dsp:sp>
    <dsp:sp modelId="{C0ACAD08-8CB4-214B-98C7-DF6ED1BA7A30}">
      <dsp:nvSpPr>
        <dsp:cNvPr id="0" name=""/>
        <dsp:cNvSpPr/>
      </dsp:nvSpPr>
      <dsp:spPr>
        <a:xfrm rot="21549461">
          <a:off x="5773677" y="1202502"/>
          <a:ext cx="313482" cy="37437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5000" dist="25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5773682" y="1278067"/>
        <a:ext cx="219437" cy="224624"/>
      </dsp:txXfrm>
    </dsp:sp>
    <dsp:sp modelId="{FC9E97E8-1582-294C-A0A3-F31051A67B54}">
      <dsp:nvSpPr>
        <dsp:cNvPr id="0" name=""/>
        <dsp:cNvSpPr/>
      </dsp:nvSpPr>
      <dsp:spPr>
        <a:xfrm>
          <a:off x="6217253" y="0"/>
          <a:ext cx="2528400" cy="2733768"/>
        </a:xfrm>
        <a:prstGeom prst="roundRect">
          <a:avLst>
            <a:gd name="adj" fmla="val 10000"/>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Increased risk of health issues (e.g., susceptibility to infection, accelerated aging) </a:t>
          </a:r>
          <a:endParaRPr lang="en-US" sz="1300" kern="1200" dirty="0">
            <a:solidFill>
              <a:schemeClr val="tx1"/>
            </a:solidFill>
          </a:endParaRPr>
        </a:p>
      </dsp:txBody>
      <dsp:txXfrm>
        <a:off x="6291307" y="74054"/>
        <a:ext cx="2380292" cy="25856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255701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31</a:t>
            </a:fld>
            <a:endParaRPr lang="en-US"/>
          </a:p>
        </p:txBody>
      </p:sp>
    </p:spTree>
    <p:extLst>
      <p:ext uri="{BB962C8B-B14F-4D97-AF65-F5344CB8AC3E}">
        <p14:creationId xmlns:p14="http://schemas.microsoft.com/office/powerpoint/2010/main" val="98018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339108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4139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188097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188388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7867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175109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283726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219818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20</a:t>
            </a:r>
            <a:endParaRPr lang="en-US" dirty="0"/>
          </a:p>
        </p:txBody>
      </p:sp>
      <p:sp>
        <p:nvSpPr>
          <p:cNvPr id="4" name="Slide Number Placeholder 3"/>
          <p:cNvSpPr>
            <a:spLocks noGrp="1"/>
          </p:cNvSpPr>
          <p:nvPr>
            <p:ph type="sldNum" sz="quarter" idx="10"/>
          </p:nvPr>
        </p:nvSpPr>
        <p:spPr/>
        <p:txBody>
          <a:bodyPr/>
          <a:lstStyle/>
          <a:p>
            <a:fld id="{A20910E5-B4A0-1541-A3C3-38FEBCA3801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72705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3037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21217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A20910E5-B4A0-1541-A3C3-38FEBCA3801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18379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As you can imagine,</a:t>
            </a:r>
            <a:r>
              <a:rPr lang="en-US" altLang="en-US" baseline="0" dirty="0" smtClean="0">
                <a:latin typeface="Arial" panose="020B0604020202020204" pitchFamily="34" charset="0"/>
              </a:rPr>
              <a:t> inequalities in health are widespread, specifically those that correlate with SES.</a:t>
            </a:r>
          </a:p>
          <a:p>
            <a:pPr eaLnBrk="1" hangingPunct="1"/>
            <a:r>
              <a:rPr lang="en-US" altLang="en-US" baseline="0" dirty="0" smtClean="0">
                <a:latin typeface="Arial" panose="020B0604020202020204" pitchFamily="34" charset="0"/>
              </a:rPr>
              <a:t>This article refers to the social gradient of health, which is one of many social determinants of health that create unequal differences in health outcomes. The social gradient or the social ladder is the single strongest predictor of one’s health and well-being. It’s often measured by income or education level, and as you could guess, those at the top of the gradient have the most power and resources and therefore live longer and healthier lives and those at the bottom have the least power and have a higher risk of serious illness and premature death.</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Two risk factors that reflect socioeconomic status (SES) gradients are smoking and body</a:t>
            </a:r>
            <a:r>
              <a:rPr lang="en-US" altLang="en-US" baseline="0" dirty="0" smtClean="0">
                <a:latin typeface="Arial" panose="020B0604020202020204" pitchFamily="34" charset="0"/>
              </a:rPr>
              <a:t> mass index. </a:t>
            </a:r>
            <a:r>
              <a:rPr lang="en-US" altLang="en-US" dirty="0" smtClean="0">
                <a:latin typeface="Arial" panose="020B0604020202020204" pitchFamily="34" charset="0"/>
              </a:rPr>
              <a:t>Yet not all low-income children have elevated physical-health risks as adults. </a:t>
            </a:r>
          </a:p>
          <a:p>
            <a:pPr eaLnBrk="1" hangingPunct="1"/>
            <a:endParaRPr lang="en-US" altLang="en-US" dirty="0" smtClean="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rPr>
              <a:t>Social capital is a multidimensional construct comprising 3 things: community cohesion,</a:t>
            </a:r>
            <a:r>
              <a:rPr lang="en-US" altLang="en-US" baseline="0" dirty="0" smtClean="0">
                <a:latin typeface="Arial" panose="020B0604020202020204" pitchFamily="34" charset="0"/>
              </a:rPr>
              <a:t> </a:t>
            </a:r>
            <a:r>
              <a:rPr lang="en-US" altLang="en-US" dirty="0" smtClean="0">
                <a:latin typeface="Arial" panose="020B0604020202020204" pitchFamily="34" charset="0"/>
              </a:rPr>
              <a:t>social control in the community, and social relationships between community members. </a:t>
            </a:r>
            <a:r>
              <a:rPr lang="en-US" sz="1200" dirty="0" smtClean="0">
                <a:latin typeface="Calibri" charset="0"/>
                <a:cs typeface="Calibri" charset="0"/>
              </a:rPr>
              <a:t>Social capital has direct effects on well-being (psychological &amp; physical).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Calibri" charset="0"/>
              <a:cs typeface="Calibri"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Another potentially valuable function of social capital, in addition to its direct effects on well-being, is its potential to buffer the adverse effects of personal risk factors on wellbeing—act</a:t>
            </a:r>
            <a:r>
              <a:rPr lang="en-US" baseline="0" dirty="0" smtClean="0"/>
              <a:t> as a protective factor.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latin typeface="Calibri" charset="0"/>
              <a:cs typeface="Calibri"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To test the protective effects of social capital</a:t>
            </a:r>
            <a:r>
              <a:rPr lang="en-US" baseline="0" dirty="0" smtClean="0"/>
              <a:t> </a:t>
            </a:r>
            <a:r>
              <a:rPr lang="en-US" dirty="0" smtClean="0"/>
              <a:t>requires an investigation of its statistical interaction with risk factors.</a:t>
            </a:r>
            <a:endParaRPr lang="en-US" sz="1200" dirty="0" smtClean="0">
              <a:latin typeface="Calibri" charset="0"/>
              <a:cs typeface="Calibri"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5BD3A9CF-598A-4172-9A59-1DCF134119A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6875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We hypothesized that communities with relatively rich social capital loosen the link between childhood poverty, on the one hand, and adolescent smoking and excess body fat, on the other.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We hypothesized that the protective effects of community youth resources on adolescent smoking and BMI ought to be most potent among individuals at greatest risk for engaging in health-damaging behaviors (Shonkoff, Boyce, &amp; McEwen, 2009). </a:t>
            </a: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18C328F5-5448-49E3-9470-F995988BB92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2511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study</a:t>
            </a:r>
            <a:r>
              <a:rPr lang="en-US" altLang="en-US" baseline="0" dirty="0" smtClean="0">
                <a:latin typeface="Arial" panose="020B0604020202020204" pitchFamily="34" charset="0"/>
              </a:rPr>
              <a:t> tested this hypothesis in a rural sample. </a:t>
            </a:r>
            <a:r>
              <a:rPr lang="en-US" altLang="en-US" dirty="0" smtClean="0">
                <a:latin typeface="Arial" panose="020B0604020202020204" pitchFamily="34" charset="0"/>
              </a:rPr>
              <a:t>This setting is particularly important to the authors’ moderator hypothesis, given that individual- and community-level risks and resources are highly collinear in urban settings.</a:t>
            </a:r>
          </a:p>
          <a:p>
            <a:r>
              <a:rPr lang="en-US" altLang="en-US" dirty="0" smtClean="0">
                <a:latin typeface="Arial" panose="020B0604020202020204" pitchFamily="34" charset="0"/>
              </a:rPr>
              <a:t>Hence, tests of the protective impact of social capital on low-income urban populations would be insensitive. </a:t>
            </a:r>
          </a:p>
          <a:p>
            <a:r>
              <a:rPr lang="en-US" altLang="en-US" dirty="0" smtClean="0">
                <a:latin typeface="Arial" panose="020B0604020202020204" pitchFamily="34" charset="0"/>
              </a:rPr>
              <a:t>Rural communities, unlike urban ones, manifest wide dispersion of low-income households among middle- and upper-income areas. </a:t>
            </a:r>
          </a:p>
          <a:p>
            <a:r>
              <a:rPr lang="en-US" altLang="en-US" dirty="0" smtClean="0">
                <a:latin typeface="Arial" panose="020B0604020202020204" pitchFamily="34" charset="0"/>
              </a:rPr>
              <a:t>Furthermore, rural poverty is more prevalent and is growing faster than urban poverty in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Rural areas are</a:t>
            </a:r>
            <a:r>
              <a:rPr lang="en-US" altLang="en-US" baseline="0" dirty="0" smtClean="0">
                <a:latin typeface="Arial" panose="020B0604020202020204" pitchFamily="34" charset="0"/>
              </a:rPr>
              <a:t> also understudied, so this provides an attempt to analyze whether results found in urban areas translate to those in urban areas.</a:t>
            </a:r>
            <a:endParaRPr lang="en-US" altLang="en-US" dirty="0" smtClean="0">
              <a:latin typeface="Arial" panose="020B0604020202020204" pitchFamily="34" charset="0"/>
            </a:endParaRPr>
          </a:p>
          <a:p>
            <a:r>
              <a:rPr lang="en-US" altLang="en-US" dirty="0" smtClean="0">
                <a:latin typeface="Arial" panose="020B0604020202020204" pitchFamily="34" charset="0"/>
              </a:rPr>
              <a:t>In summary, we hypothesized that the well-documented effect of childhood poverty on the health risks of smoking and obesity would be attenuated among low-income, rural youth living in communities with greater social capital. </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90C8D84E-E590-4155-834E-021CD789F48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87859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speaking about those collinear</a:t>
            </a:r>
            <a:r>
              <a:rPr lang="en-US" baseline="0" dirty="0" smtClean="0"/>
              <a:t> </a:t>
            </a:r>
            <a:r>
              <a:rPr lang="en-US" sz="1200" dirty="0" smtClean="0">
                <a:solidFill>
                  <a:prstClr val="black"/>
                </a:solidFill>
                <a:latin typeface="Calibri" panose="020F0502020204030204" pitchFamily="34" charset="0"/>
              </a:rPr>
              <a:t>i</a:t>
            </a:r>
            <a:r>
              <a:rPr lang="en-US" altLang="en-US" sz="1200" dirty="0" smtClean="0">
                <a:solidFill>
                  <a:prstClr val="black"/>
                </a:solidFill>
                <a:latin typeface="Calibri" panose="020F0502020204030204" pitchFamily="34" charset="0"/>
              </a:rPr>
              <a:t>ndividual and community-level risks and resources seen in urban settings,</a:t>
            </a:r>
            <a:r>
              <a:rPr lang="en-US" dirty="0" smtClean="0"/>
              <a:t> I</a:t>
            </a:r>
            <a:r>
              <a:rPr lang="en-US" baseline="0" dirty="0" smtClean="0"/>
              <a:t> highly recommend reading this article in your free time if you haven’t already. It’s basically showing that income isn’t everything-- major US cities like NYC have the highest income inequality gaps but the poor still live as long as their middle class neighbors. That life expectancy gap between the rich and the poor (in some cities, it’s as large as 10+ years) is smaller.</a:t>
            </a:r>
          </a:p>
          <a:p>
            <a:r>
              <a:rPr lang="en-US" baseline="0" dirty="0" smtClean="0"/>
              <a:t>The poor still have access to the city’s small-scale local policies that target behavioral factors which help people maintain healthy habits and those extend their life spans regardless of income inequality.</a:t>
            </a:r>
          </a:p>
          <a:p>
            <a:r>
              <a:rPr lang="en-US" dirty="0" smtClean="0"/>
              <a:t>For example,</a:t>
            </a:r>
            <a:r>
              <a:rPr lang="en-US" baseline="0" dirty="0" smtClean="0"/>
              <a:t> the NYC has a high rate of social spending for low-income residents (they’ve been aggressive in regulating trans fats and smoking)</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015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health disparities</a:t>
            </a:r>
            <a:r>
              <a:rPr lang="en-US" baseline="0" dirty="0" smtClean="0"/>
              <a:t> that I see in the research that we do, Miami did make the list. Mostly concentrated on the coasts. While the Midwest show higher concentrations of where the poor live the shortest.</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938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Data on social capital, smoking, and BMI were obtained for 196 adolescents (mean age = 17.42 years; 50% female, 50% male). </a:t>
            </a:r>
          </a:p>
          <a:p>
            <a:r>
              <a:rPr lang="en-US" altLang="en-US" dirty="0" smtClean="0">
                <a:latin typeface="Arial" panose="020B0604020202020204" pitchFamily="34" charset="0"/>
              </a:rPr>
              <a:t>The sample was drawn from several rural counties in upstate New York. Low-income participants were oversampled so that approximately half of the sample was below the poverty line (income-to-needs ratio ≤ 1). </a:t>
            </a:r>
          </a:p>
          <a:p>
            <a:r>
              <a:rPr lang="en-US" altLang="en-US" dirty="0" smtClean="0">
                <a:latin typeface="Arial" panose="020B0604020202020204" pitchFamily="34" charset="0"/>
              </a:rPr>
              <a:t>The income-to-needs ratio is an annually adjusted, per capita index comparing household income with U.S. federal estimates of minimally required expenditures. </a:t>
            </a:r>
          </a:p>
          <a:p>
            <a:r>
              <a:rPr lang="en-US" altLang="en-US" dirty="0" smtClean="0">
                <a:latin typeface="Arial" panose="020B0604020202020204" pitchFamily="34" charset="0"/>
              </a:rPr>
              <a:t>The average income-to-needs ratio of the sample at the time of this study was 2.80. Participants had initially been recruited at age 9 from local public schools and various programs targeted for low-income families. Forty-eight different high schools and 32 communities were represented, with the number of students per community ranging from 1 to 15. </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636FD6C1-E2F7-4A6E-86C4-A42B1EB79F1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91938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frequency of smoking was assessed by participants’ self- report of their frequency of cigarette consumption (from 0, </a:t>
            </a:r>
            <a:r>
              <a:rPr lang="en-US" altLang="en-US" i="1" dirty="0" smtClean="0">
                <a:latin typeface="Arial" panose="020B0604020202020204" pitchFamily="34" charset="0"/>
              </a:rPr>
              <a:t>none</a:t>
            </a:r>
            <a:r>
              <a:rPr lang="en-US" altLang="en-US" dirty="0" smtClean="0">
                <a:latin typeface="Arial" panose="020B0604020202020204" pitchFamily="34" charset="0"/>
              </a:rPr>
              <a:t>, to 7, </a:t>
            </a:r>
            <a:r>
              <a:rPr lang="en-US" altLang="en-US" i="1" dirty="0" smtClean="0">
                <a:latin typeface="Arial" panose="020B0604020202020204" pitchFamily="34" charset="0"/>
              </a:rPr>
              <a:t>more than once per day</a:t>
            </a:r>
            <a:r>
              <a:rPr lang="en-US" altLang="en-US" dirty="0" smtClean="0">
                <a:latin typeface="Arial" panose="020B0604020202020204" pitchFamily="34" charset="0"/>
              </a:rPr>
              <a:t>). </a:t>
            </a:r>
          </a:p>
          <a:p>
            <a:r>
              <a:rPr lang="en-US" altLang="en-US" dirty="0" smtClean="0">
                <a:latin typeface="Arial" panose="020B0604020202020204" pitchFamily="34" charset="0"/>
              </a:rPr>
              <a:t>Height and weight were measured by a trained experimenter, and BMI was calculated. Age- and gender-normed percentiles for BMI were then calculated with the SAS Program for the CDC Growth Charts.</a:t>
            </a:r>
          </a:p>
          <a:p>
            <a:endParaRPr lang="en-US" altLang="en-US" dirty="0" smtClean="0">
              <a:latin typeface="Arial" panose="020B0604020202020204" pitchFamily="34" charset="0"/>
            </a:endParaRPr>
          </a:p>
          <a:p>
            <a:r>
              <a:rPr lang="en-US" altLang="en-US" dirty="0" smtClean="0">
                <a:latin typeface="Arial" panose="020B0604020202020204" pitchFamily="34" charset="0"/>
              </a:rPr>
              <a:t>An index of social capital was calculated across three domains: community cohesion, social control, and youths’ relationships with adults in the community. Per capita estimates in each domain were adjusted for the size of the community. Then, each community received a score of 1 for a given domain if the community’s level of resources was greater than 1 standard deviation above the mean for that particular domain across the entire sample of communities. A score of 0 was assigned if the community’s level of resources was lower than that criterion. Thus, the overall social-capital index ranged from 0 to 3.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first domain of social capital, community cohesion, was assessed by maternal ratings of social ties and interdependence among community members (α = .91). The 12 items asked participants</a:t>
            </a:r>
            <a:r>
              <a:rPr lang="en-US" altLang="en-US" baseline="0" dirty="0" smtClean="0">
                <a:latin typeface="Arial" panose="020B0604020202020204" pitchFamily="34" charset="0"/>
              </a:rPr>
              <a:t> to rate statements like </a:t>
            </a:r>
            <a:r>
              <a:rPr lang="en-US" altLang="en-US" dirty="0" smtClean="0">
                <a:latin typeface="Arial" panose="020B0604020202020204" pitchFamily="34" charset="0"/>
              </a:rPr>
              <a:t>(e.g., “People in this community share the same values”)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second domain, informal social control, was assessed by maternal ratings of the extent of informal adult supervision of youth and adults’ willingness to intervene (α = .80). The 10 items on this measure (e.g., “One of my neighbors would do something if they saw someone trying to sell drugs to a child or youth in plain sight”).</a:t>
            </a:r>
          </a:p>
          <a:p>
            <a:endParaRPr lang="en-US" altLang="en-US" dirty="0" smtClean="0">
              <a:latin typeface="Arial" panose="020B0604020202020204" pitchFamily="34" charset="0"/>
            </a:endParaRPr>
          </a:p>
          <a:p>
            <a:r>
              <a:rPr lang="en-US" altLang="en-US" dirty="0" smtClean="0">
                <a:latin typeface="Arial" panose="020B0604020202020204" pitchFamily="34" charset="0"/>
              </a:rPr>
              <a:t>The third domain</a:t>
            </a:r>
            <a:r>
              <a:rPr lang="en-US" altLang="en-US" baseline="0" dirty="0" smtClean="0">
                <a:latin typeface="Arial" panose="020B0604020202020204" pitchFamily="34" charset="0"/>
              </a:rPr>
              <a:t> rated</a:t>
            </a:r>
            <a:r>
              <a:rPr lang="en-US" altLang="en-US" dirty="0" smtClean="0">
                <a:latin typeface="Arial" panose="020B0604020202020204" pitchFamily="34" charset="0"/>
              </a:rPr>
              <a:t> youths’ relationships with adults in the community, and it was measured by youths’ ratings of how supportive their relationships with adults were (α = .81). The 7 items on this measure (e.g., “I feel there are adults at my school I could talk with if I needed help or advice”) </a:t>
            </a:r>
          </a:p>
          <a:p>
            <a:endParaRPr lang="en-US" altLang="en-US" dirty="0" smtClean="0">
              <a:latin typeface="Arial" panose="020B0604020202020204" pitchFamily="34" charset="0"/>
            </a:endParaRPr>
          </a:p>
          <a:p>
            <a:r>
              <a:rPr lang="en-US" altLang="en-US" dirty="0" smtClean="0">
                <a:latin typeface="Arial" panose="020B0604020202020204" pitchFamily="34" charset="0"/>
              </a:rPr>
              <a:t>All of the domains used a 5-point Likert scale</a:t>
            </a:r>
            <a:r>
              <a:rPr lang="en-US" altLang="en-US" baseline="0" dirty="0" smtClean="0">
                <a:latin typeface="Arial" panose="020B0604020202020204" pitchFamily="34" charset="0"/>
              </a:rPr>
              <a:t> (from strongly disagree to strongly agree)</a:t>
            </a:r>
            <a:endParaRPr lang="en-US" altLang="en-US" dirty="0" smtClean="0">
              <a:latin typeface="Arial" panose="020B0604020202020204" pitchFamily="34"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A18D1709-3ECD-42A4-8302-D62FE14C206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92178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main and interactive effects of childhood income and social capital were analyzed with ordinary least squares regression, maintaining the continuous values of each of these variables. Childhood income and social capital were grand-mean- centered. All analyses incorporated gender and median community income level as covariates. Gender is often correlated with smoking and BMI, and social capital in urban settings has been repeatedly linked to community income levels. Neither gender nor median community income level interacted with either of the independent variables (childhood income and social capital). </a:t>
            </a:r>
          </a:p>
          <a:p>
            <a:endParaRPr lang="en-US" altLang="en-US" dirty="0" smtClean="0">
              <a:latin typeface="Arial" panose="020B0604020202020204" pitchFamily="34" charset="0"/>
            </a:endParaRPr>
          </a:p>
          <a:p>
            <a:r>
              <a:rPr lang="en-US" altLang="en-US" dirty="0" smtClean="0">
                <a:latin typeface="Arial" panose="020B0604020202020204" pitchFamily="34" charset="0"/>
              </a:rPr>
              <a:t>For descriptive purposes, the</a:t>
            </a:r>
            <a:r>
              <a:rPr lang="en-US" altLang="en-US" baseline="0" dirty="0" smtClean="0">
                <a:latin typeface="Arial" panose="020B0604020202020204" pitchFamily="34" charset="0"/>
              </a:rPr>
              <a:t> authors</a:t>
            </a:r>
            <a:r>
              <a:rPr lang="en-US" altLang="en-US" dirty="0" smtClean="0">
                <a:latin typeface="Arial" panose="020B0604020202020204" pitchFamily="34" charset="0"/>
              </a:rPr>
              <a:t> plotted BMI percentiles and smoking frequency at age 17 against income-to-needs ratio at age 9, separately for low, medium, and high levels of social capital (1 </a:t>
            </a:r>
            <a:r>
              <a:rPr lang="en-US" altLang="en-US" i="1" dirty="0" smtClean="0">
                <a:latin typeface="Arial" panose="020B0604020202020204" pitchFamily="34" charset="0"/>
              </a:rPr>
              <a:t>SD </a:t>
            </a:r>
            <a:r>
              <a:rPr lang="en-US" altLang="en-US" dirty="0" smtClean="0">
                <a:latin typeface="Arial" panose="020B0604020202020204" pitchFamily="34" charset="0"/>
              </a:rPr>
              <a:t>below the mean, at the mean, and 1 </a:t>
            </a:r>
            <a:r>
              <a:rPr lang="en-US" altLang="en-US" i="1" dirty="0" smtClean="0">
                <a:latin typeface="Arial" panose="020B0604020202020204" pitchFamily="34" charset="0"/>
              </a:rPr>
              <a:t>SD </a:t>
            </a:r>
            <a:r>
              <a:rPr lang="en-US" altLang="en-US" dirty="0" smtClean="0">
                <a:latin typeface="Arial" panose="020B0604020202020204" pitchFamily="34" charset="0"/>
              </a:rPr>
              <a:t>above the mean, respectively). </a:t>
            </a:r>
          </a:p>
          <a:p>
            <a:endParaRPr lang="en-US" altLang="en-US" dirty="0" smtClean="0">
              <a:latin typeface="Arial" panose="020B0604020202020204" pitchFamily="34" charset="0"/>
            </a:endParaRPr>
          </a:p>
          <a:p>
            <a:r>
              <a:rPr lang="en-US" altLang="en-US" dirty="0" smtClean="0">
                <a:latin typeface="Arial" panose="020B0604020202020204" pitchFamily="34" charset="0"/>
              </a:rPr>
              <a:t>As indicated in the left panel of Figure 1, higher social capital attenuated smoking among 17-year-old youth from lower-income households, </a:t>
            </a:r>
            <a:r>
              <a:rPr lang="en-US" altLang="en-US" i="1" dirty="0" smtClean="0">
                <a:latin typeface="Arial" panose="020B0604020202020204" pitchFamily="34" charset="0"/>
              </a:rPr>
              <a:t>b </a:t>
            </a:r>
            <a:r>
              <a:rPr lang="en-US" altLang="en-US" dirty="0" smtClean="0">
                <a:latin typeface="Arial" panose="020B0604020202020204" pitchFamily="34" charset="0"/>
              </a:rPr>
              <a:t>= 0.66 (</a:t>
            </a:r>
            <a:r>
              <a:rPr lang="en-US" altLang="en-US" i="1" dirty="0" smtClean="0">
                <a:latin typeface="Arial" panose="020B0604020202020204" pitchFamily="34" charset="0"/>
              </a:rPr>
              <a:t>SE </a:t>
            </a:r>
            <a:r>
              <a:rPr lang="en-US" altLang="en-US" dirty="0" smtClean="0">
                <a:latin typeface="Arial" panose="020B0604020202020204" pitchFamily="34" charset="0"/>
              </a:rPr>
              <a:t>= 0.22), </a:t>
            </a:r>
            <a:r>
              <a:rPr lang="en-US" altLang="en-US" i="1" dirty="0" smtClean="0">
                <a:latin typeface="Arial" panose="020B0604020202020204" pitchFamily="34" charset="0"/>
              </a:rPr>
              <a:t>p </a:t>
            </a:r>
            <a:r>
              <a:rPr lang="en-US" altLang="en-US" dirty="0" smtClean="0">
                <a:latin typeface="Arial" panose="020B0604020202020204" pitchFamily="34" charset="0"/>
              </a:rPr>
              <a:t>&lt; .001. </a:t>
            </a:r>
          </a:p>
          <a:p>
            <a:r>
              <a:rPr lang="en-US" altLang="en-US" dirty="0" smtClean="0">
                <a:latin typeface="Arial" panose="020B0604020202020204" pitchFamily="34" charset="0"/>
              </a:rPr>
              <a:t>There was also a significant main effect of early childhood income level on adolescent smoking, </a:t>
            </a:r>
            <a:r>
              <a:rPr lang="en-US" altLang="en-US" i="1" dirty="0" smtClean="0">
                <a:latin typeface="Arial" panose="020B0604020202020204" pitchFamily="34" charset="0"/>
              </a:rPr>
              <a:t>b </a:t>
            </a:r>
            <a:r>
              <a:rPr lang="en-US" altLang="en-US" dirty="0" smtClean="0">
                <a:latin typeface="Arial" panose="020B0604020202020204" pitchFamily="34" charset="0"/>
              </a:rPr>
              <a:t>= −0.66 (</a:t>
            </a:r>
            <a:r>
              <a:rPr lang="en-US" altLang="en-US" i="1" dirty="0" smtClean="0">
                <a:latin typeface="Arial" panose="020B0604020202020204" pitchFamily="34" charset="0"/>
              </a:rPr>
              <a:t>SE </a:t>
            </a:r>
            <a:r>
              <a:rPr lang="en-US" altLang="en-US" dirty="0" smtClean="0">
                <a:latin typeface="Arial" panose="020B0604020202020204" pitchFamily="34" charset="0"/>
              </a:rPr>
              <a:t>= 0.17), </a:t>
            </a:r>
            <a:r>
              <a:rPr lang="en-US" altLang="en-US" i="1" dirty="0" smtClean="0">
                <a:latin typeface="Arial" panose="020B0604020202020204" pitchFamily="34" charset="0"/>
              </a:rPr>
              <a:t>p </a:t>
            </a:r>
            <a:r>
              <a:rPr lang="en-US" altLang="en-US" dirty="0" smtClean="0">
                <a:latin typeface="Arial" panose="020B0604020202020204" pitchFamily="34" charset="0"/>
              </a:rPr>
              <a:t>&lt; .001. </a:t>
            </a:r>
          </a:p>
          <a:p>
            <a:r>
              <a:rPr lang="en-US" altLang="en-US" dirty="0" smtClean="0">
                <a:latin typeface="Arial" panose="020B0604020202020204" pitchFamily="34" charset="0"/>
              </a:rPr>
              <a:t>Social capital was not directly related to smoking frequency, </a:t>
            </a:r>
            <a:r>
              <a:rPr lang="en-US" altLang="en-US" i="1" dirty="0" smtClean="0">
                <a:latin typeface="Arial" panose="020B0604020202020204" pitchFamily="34" charset="0"/>
              </a:rPr>
              <a:t>b </a:t>
            </a:r>
            <a:r>
              <a:rPr lang="en-US" altLang="en-US" dirty="0" smtClean="0">
                <a:latin typeface="Arial" panose="020B0604020202020204" pitchFamily="34" charset="0"/>
              </a:rPr>
              <a:t>= −0.24 (</a:t>
            </a:r>
            <a:r>
              <a:rPr lang="en-US" altLang="en-US" i="1" dirty="0" smtClean="0">
                <a:latin typeface="Arial" panose="020B0604020202020204" pitchFamily="34" charset="0"/>
              </a:rPr>
              <a:t>SE </a:t>
            </a:r>
            <a:r>
              <a:rPr lang="en-US" altLang="en-US" dirty="0" smtClean="0">
                <a:latin typeface="Arial" panose="020B0604020202020204" pitchFamily="34" charset="0"/>
              </a:rPr>
              <a:t>= 0.24), </a:t>
            </a:r>
            <a:r>
              <a:rPr lang="en-US" altLang="en-US" i="1" dirty="0" smtClean="0">
                <a:latin typeface="Arial" panose="020B0604020202020204" pitchFamily="34" charset="0"/>
              </a:rPr>
              <a:t>p </a:t>
            </a:r>
            <a:r>
              <a:rPr lang="en-US" altLang="en-US" dirty="0" smtClean="0">
                <a:latin typeface="Arial" panose="020B0604020202020204" pitchFamily="34" charset="0"/>
              </a:rPr>
              <a:t>&gt; .3. </a:t>
            </a:r>
          </a:p>
          <a:p>
            <a:r>
              <a:rPr lang="en-US" altLang="en-US" dirty="0" smtClean="0">
                <a:latin typeface="Arial" panose="020B0604020202020204" pitchFamily="34" charset="0"/>
              </a:rPr>
              <a:t>Youth from low- income backgrounds smoked more than those who grew up in more affluent homes. However, if they lived in communities with high social capital, the effects of early childhood poverty on adolescent smoking were minimal. </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D3C080EF-024B-415F-B190-C54C8057071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6308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27012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 similar pattern was discovered for BMI among 17-year- olds. As shown in the right panel of Figure 1, youth from more disadvantaged households had higher BMIs than those from more affluent families, but only when social capital was low, </a:t>
            </a:r>
            <a:r>
              <a:rPr lang="en-US" altLang="en-US" i="1" dirty="0" smtClean="0">
                <a:latin typeface="Arial" panose="020B0604020202020204" pitchFamily="34" charset="0"/>
              </a:rPr>
              <a:t>b </a:t>
            </a:r>
            <a:r>
              <a:rPr lang="en-US" altLang="en-US" dirty="0" smtClean="0">
                <a:latin typeface="Arial" panose="020B0604020202020204" pitchFamily="34" charset="0"/>
              </a:rPr>
              <a:t>= 5.16 (</a:t>
            </a:r>
            <a:r>
              <a:rPr lang="en-US" altLang="en-US" i="1" dirty="0" smtClean="0">
                <a:latin typeface="Arial" panose="020B0604020202020204" pitchFamily="34" charset="0"/>
              </a:rPr>
              <a:t>SE </a:t>
            </a:r>
            <a:r>
              <a:rPr lang="en-US" altLang="en-US" dirty="0" smtClean="0">
                <a:latin typeface="Arial" panose="020B0604020202020204" pitchFamily="34" charset="0"/>
              </a:rPr>
              <a:t>= 2.49), </a:t>
            </a:r>
            <a:r>
              <a:rPr lang="en-US" altLang="en-US" i="1" dirty="0" smtClean="0">
                <a:latin typeface="Arial" panose="020B0604020202020204" pitchFamily="34" charset="0"/>
              </a:rPr>
              <a:t>p </a:t>
            </a:r>
            <a:r>
              <a:rPr lang="en-US" altLang="en-US" dirty="0" smtClean="0">
                <a:latin typeface="Arial" panose="020B0604020202020204" pitchFamily="34" charset="0"/>
              </a:rPr>
              <a:t>&lt; .05. </a:t>
            </a:r>
          </a:p>
          <a:p>
            <a:pPr eaLnBrk="1" hangingPunct="1"/>
            <a:r>
              <a:rPr lang="en-US" altLang="en-US" dirty="0" smtClean="0">
                <a:latin typeface="Arial" panose="020B0604020202020204" pitchFamily="34" charset="0"/>
              </a:rPr>
              <a:t>Childhood income was significantly related to BMI at age 17, </a:t>
            </a:r>
            <a:r>
              <a:rPr lang="en-US" altLang="en-US" i="1" dirty="0" smtClean="0">
                <a:latin typeface="Arial" panose="020B0604020202020204" pitchFamily="34" charset="0"/>
              </a:rPr>
              <a:t>b </a:t>
            </a:r>
            <a:r>
              <a:rPr lang="en-US" altLang="en-US" dirty="0" smtClean="0">
                <a:latin typeface="Arial" panose="020B0604020202020204" pitchFamily="34" charset="0"/>
              </a:rPr>
              <a:t>= −1.44 (</a:t>
            </a:r>
            <a:r>
              <a:rPr lang="en-US" altLang="en-US" i="1" dirty="0" smtClean="0">
                <a:latin typeface="Arial" panose="020B0604020202020204" pitchFamily="34" charset="0"/>
              </a:rPr>
              <a:t>SE </a:t>
            </a:r>
            <a:r>
              <a:rPr lang="en-US" altLang="en-US" dirty="0" smtClean="0">
                <a:latin typeface="Arial" panose="020B0604020202020204" pitchFamily="34" charset="0"/>
              </a:rPr>
              <a:t>= 0.41), </a:t>
            </a:r>
            <a:r>
              <a:rPr lang="en-US" altLang="en-US" i="1" dirty="0" smtClean="0">
                <a:latin typeface="Arial" panose="020B0604020202020204" pitchFamily="34" charset="0"/>
              </a:rPr>
              <a:t>p </a:t>
            </a:r>
            <a:r>
              <a:rPr lang="en-US" altLang="en-US" dirty="0" smtClean="0">
                <a:latin typeface="Arial" panose="020B0604020202020204" pitchFamily="34" charset="0"/>
              </a:rPr>
              <a:t>&lt; .001, and social capital was marginally related to BMI at age 17, </a:t>
            </a:r>
            <a:r>
              <a:rPr lang="en-US" altLang="en-US" i="1" dirty="0" smtClean="0">
                <a:latin typeface="Arial" panose="020B0604020202020204" pitchFamily="34" charset="0"/>
              </a:rPr>
              <a:t>b </a:t>
            </a:r>
            <a:r>
              <a:rPr lang="en-US" altLang="en-US" dirty="0" smtClean="0">
                <a:latin typeface="Arial" panose="020B0604020202020204" pitchFamily="34" charset="0"/>
              </a:rPr>
              <a:t>= −4.79 (</a:t>
            </a:r>
            <a:r>
              <a:rPr lang="en-US" altLang="en-US" i="1" dirty="0" smtClean="0">
                <a:latin typeface="Arial" panose="020B0604020202020204" pitchFamily="34" charset="0"/>
              </a:rPr>
              <a:t>SE </a:t>
            </a:r>
            <a:r>
              <a:rPr lang="en-US" altLang="en-US" dirty="0" smtClean="0">
                <a:latin typeface="Arial" panose="020B0604020202020204" pitchFamily="34" charset="0"/>
              </a:rPr>
              <a:t>= 2.59), </a:t>
            </a:r>
            <a:r>
              <a:rPr lang="en-US" altLang="en-US" i="1" dirty="0" smtClean="0">
                <a:latin typeface="Arial" panose="020B0604020202020204" pitchFamily="34" charset="0"/>
              </a:rPr>
              <a:t>p </a:t>
            </a:r>
            <a:r>
              <a:rPr lang="en-US" altLang="en-US" dirty="0" smtClean="0">
                <a:latin typeface="Arial" panose="020B0604020202020204" pitchFamily="34" charset="0"/>
              </a:rPr>
              <a:t>&lt; .07. </a:t>
            </a:r>
          </a:p>
          <a:p>
            <a:pPr eaLnBrk="1" hangingPunct="1"/>
            <a:r>
              <a:rPr lang="en-US" altLang="en-US" dirty="0" smtClean="0">
                <a:latin typeface="Arial" panose="020B0604020202020204" pitchFamily="34" charset="0"/>
              </a:rPr>
              <a:t>Young adults from low- income backgrounds had more body fat than their more affluent counterparts, but this was not true if they resided in communities with high social capital. </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FFBB43F6-7B90-44F3-A2D6-DE4F10BE31E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98028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 similar pattern was discovered for BMI among 17-year- olds. As shown in the right panel of Figure 1, youth from more disadvantaged households had higher BMIs than those from more affluent families, but only when social capital was low, </a:t>
            </a:r>
            <a:r>
              <a:rPr lang="en-US" altLang="en-US" i="1" dirty="0" smtClean="0">
                <a:latin typeface="Arial" panose="020B0604020202020204" pitchFamily="34" charset="0"/>
              </a:rPr>
              <a:t>b </a:t>
            </a:r>
            <a:r>
              <a:rPr lang="en-US" altLang="en-US" dirty="0" smtClean="0">
                <a:latin typeface="Arial" panose="020B0604020202020204" pitchFamily="34" charset="0"/>
              </a:rPr>
              <a:t>= 5.16 (</a:t>
            </a:r>
            <a:r>
              <a:rPr lang="en-US" altLang="en-US" i="1" dirty="0" smtClean="0">
                <a:latin typeface="Arial" panose="020B0604020202020204" pitchFamily="34" charset="0"/>
              </a:rPr>
              <a:t>SE </a:t>
            </a:r>
            <a:r>
              <a:rPr lang="en-US" altLang="en-US" dirty="0" smtClean="0">
                <a:latin typeface="Arial" panose="020B0604020202020204" pitchFamily="34" charset="0"/>
              </a:rPr>
              <a:t>= 2.49), </a:t>
            </a:r>
            <a:r>
              <a:rPr lang="en-US" altLang="en-US" i="1" dirty="0" smtClean="0">
                <a:latin typeface="Arial" panose="020B0604020202020204" pitchFamily="34" charset="0"/>
              </a:rPr>
              <a:t>p </a:t>
            </a:r>
            <a:r>
              <a:rPr lang="en-US" altLang="en-US" dirty="0" smtClean="0">
                <a:latin typeface="Arial" panose="020B0604020202020204" pitchFamily="34" charset="0"/>
              </a:rPr>
              <a:t>&lt; .05. </a:t>
            </a:r>
          </a:p>
          <a:p>
            <a:pPr eaLnBrk="1" hangingPunct="1"/>
            <a:r>
              <a:rPr lang="en-US" altLang="en-US" dirty="0" smtClean="0">
                <a:latin typeface="Arial" panose="020B0604020202020204" pitchFamily="34" charset="0"/>
              </a:rPr>
              <a:t>Childhood income was significantly related to BMI at age 17, </a:t>
            </a:r>
            <a:r>
              <a:rPr lang="en-US" altLang="en-US" i="1" dirty="0" smtClean="0">
                <a:latin typeface="Arial" panose="020B0604020202020204" pitchFamily="34" charset="0"/>
              </a:rPr>
              <a:t>b </a:t>
            </a:r>
            <a:r>
              <a:rPr lang="en-US" altLang="en-US" dirty="0" smtClean="0">
                <a:latin typeface="Arial" panose="020B0604020202020204" pitchFamily="34" charset="0"/>
              </a:rPr>
              <a:t>= −1.44 (</a:t>
            </a:r>
            <a:r>
              <a:rPr lang="en-US" altLang="en-US" i="1" dirty="0" smtClean="0">
                <a:latin typeface="Arial" panose="020B0604020202020204" pitchFamily="34" charset="0"/>
              </a:rPr>
              <a:t>SE </a:t>
            </a:r>
            <a:r>
              <a:rPr lang="en-US" altLang="en-US" dirty="0" smtClean="0">
                <a:latin typeface="Arial" panose="020B0604020202020204" pitchFamily="34" charset="0"/>
              </a:rPr>
              <a:t>= 0.41), </a:t>
            </a:r>
            <a:r>
              <a:rPr lang="en-US" altLang="en-US" i="1" dirty="0" smtClean="0">
                <a:latin typeface="Arial" panose="020B0604020202020204" pitchFamily="34" charset="0"/>
              </a:rPr>
              <a:t>p </a:t>
            </a:r>
            <a:r>
              <a:rPr lang="en-US" altLang="en-US" dirty="0" smtClean="0">
                <a:latin typeface="Arial" panose="020B0604020202020204" pitchFamily="34" charset="0"/>
              </a:rPr>
              <a:t>&lt; .001, and social capital was marginally related to BMI at age 17, </a:t>
            </a:r>
            <a:r>
              <a:rPr lang="en-US" altLang="en-US" i="1" dirty="0" smtClean="0">
                <a:latin typeface="Arial" panose="020B0604020202020204" pitchFamily="34" charset="0"/>
              </a:rPr>
              <a:t>b </a:t>
            </a:r>
            <a:r>
              <a:rPr lang="en-US" altLang="en-US" dirty="0" smtClean="0">
                <a:latin typeface="Arial" panose="020B0604020202020204" pitchFamily="34" charset="0"/>
              </a:rPr>
              <a:t>= −4.79 (</a:t>
            </a:r>
            <a:r>
              <a:rPr lang="en-US" altLang="en-US" i="1" dirty="0" smtClean="0">
                <a:latin typeface="Arial" panose="020B0604020202020204" pitchFamily="34" charset="0"/>
              </a:rPr>
              <a:t>SE </a:t>
            </a:r>
            <a:r>
              <a:rPr lang="en-US" altLang="en-US" dirty="0" smtClean="0">
                <a:latin typeface="Arial" panose="020B0604020202020204" pitchFamily="34" charset="0"/>
              </a:rPr>
              <a:t>= 2.59), </a:t>
            </a:r>
            <a:r>
              <a:rPr lang="en-US" altLang="en-US" i="1" dirty="0" smtClean="0">
                <a:latin typeface="Arial" panose="020B0604020202020204" pitchFamily="34" charset="0"/>
              </a:rPr>
              <a:t>p </a:t>
            </a:r>
            <a:r>
              <a:rPr lang="en-US" altLang="en-US" dirty="0" smtClean="0">
                <a:latin typeface="Arial" panose="020B0604020202020204" pitchFamily="34" charset="0"/>
              </a:rPr>
              <a:t>&lt; .07. </a:t>
            </a:r>
          </a:p>
          <a:p>
            <a:pPr eaLnBrk="1" hangingPunct="1"/>
            <a:r>
              <a:rPr lang="en-US" altLang="en-US" dirty="0" smtClean="0">
                <a:latin typeface="Arial" panose="020B0604020202020204" pitchFamily="34" charset="0"/>
              </a:rPr>
              <a:t>Young adults from low- income backgrounds had more body fat than their more affluent counterparts, but this was not true if they resided in communities with high social capital. </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FFBB43F6-7B90-44F3-A2D6-DE4F10BE31E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27113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Supplemental analyses that controlled for parental education, maternal marital status, maternal mental health, and residential relocation, in addition to gender and median community income, yielded the same pattern of results. </a:t>
            </a:r>
          </a:p>
          <a:p>
            <a:r>
              <a:rPr lang="en-US" altLang="en-US" dirty="0" smtClean="0">
                <a:latin typeface="Arial" panose="020B0604020202020204" pitchFamily="34" charset="0"/>
              </a:rPr>
              <a:t>We also examined whether community characteristics other than social capital might be important</a:t>
            </a:r>
            <a:r>
              <a:rPr lang="en-US" altLang="en-US" baseline="0" dirty="0" smtClean="0">
                <a:latin typeface="Arial" panose="020B0604020202020204" pitchFamily="34" charset="0"/>
              </a:rPr>
              <a:t> (</a:t>
            </a:r>
            <a:r>
              <a:rPr lang="en-US" altLang="en-US" dirty="0" smtClean="0">
                <a:latin typeface="Arial" panose="020B0604020202020204" pitchFamily="34" charset="0"/>
              </a:rPr>
              <a:t>i.e., percentage Hispanic, percentage foreign born, percentage of owner-occupied households, percentage of high school graduates, percentage of college graduates, percentage unemployed) made no difference in the interaction results. </a:t>
            </a:r>
          </a:p>
          <a:p>
            <a:r>
              <a:rPr lang="en-US" altLang="en-US" dirty="0" smtClean="0">
                <a:latin typeface="Arial" panose="020B0604020202020204" pitchFamily="34" charset="0"/>
              </a:rPr>
              <a:t>Read 2</a:t>
            </a:r>
            <a:r>
              <a:rPr lang="en-US" altLang="en-US" baseline="30000" dirty="0" smtClean="0">
                <a:latin typeface="Arial" panose="020B0604020202020204" pitchFamily="34" charset="0"/>
              </a:rPr>
              <a:t>nd</a:t>
            </a:r>
            <a:r>
              <a:rPr lang="en-US" altLang="en-US" dirty="0" smtClean="0">
                <a:latin typeface="Arial" panose="020B0604020202020204" pitchFamily="34" charset="0"/>
              </a:rPr>
              <a:t> bullet.</a:t>
            </a:r>
          </a:p>
          <a:p>
            <a:r>
              <a:rPr lang="en-US" altLang="en-US" dirty="0" smtClean="0">
                <a:latin typeface="Arial" panose="020B0604020202020204" pitchFamily="34" charset="0"/>
              </a:rPr>
              <a:t>Finally, they examined whether any one of the three domains of social capital (community cohesion, social control, youths’ relationships with adults) drove the Social Capital × Childhood Poverty interaction,</a:t>
            </a:r>
            <a:r>
              <a:rPr lang="en-US" altLang="en-US" baseline="0" dirty="0" smtClean="0">
                <a:latin typeface="Arial" panose="020B0604020202020204" pitchFamily="34" charset="0"/>
              </a:rPr>
              <a:t> but n</a:t>
            </a:r>
            <a:r>
              <a:rPr lang="en-US" altLang="en-US" dirty="0" smtClean="0">
                <a:latin typeface="Arial" panose="020B0604020202020204" pitchFamily="34" charset="0"/>
              </a:rPr>
              <a:t>one did. Only the cumulative index of the three domains interacted with childhood poverty to protect children from adolescent smoking and obesity. </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25513" rtl="0" eaLnBrk="1" fontAlgn="base" latinLnBrk="0" hangingPunct="1">
              <a:lnSpc>
                <a:spcPct val="100000"/>
              </a:lnSpc>
              <a:spcBef>
                <a:spcPct val="0"/>
              </a:spcBef>
              <a:spcAft>
                <a:spcPct val="0"/>
              </a:spcAft>
              <a:buClrTx/>
              <a:buSzTx/>
              <a:buFontTx/>
              <a:buNone/>
              <a:tabLst/>
              <a:defRPr/>
            </a:pPr>
            <a:fld id="{24DE3A07-636E-475E-B6CB-C10E8EC061A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25513"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6801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Supplemental analyses that controlled for parental education, maternal marital status, maternal mental health, and residential relocation, in addition to gender and median community income, yielded the same pattern of results. We also examined whether community characteristics other than social capital might be important. The inclusion of a host of other community characteristics (i.e., percentage Hispanic, percentage foreign born, percentage of owner-occupied households, percentage of high school graduates, percentage of college graduates, percentage unemployed) made no difference in the interaction results. Two additional indices of community resources were also examined as potential moderators of the effects of child- hood income level on young adults’ BMI and smoking. A com- </a:t>
            </a:r>
            <a:r>
              <a:rPr lang="en-US" altLang="en-US" dirty="0" err="1" smtClean="0">
                <a:latin typeface="Arial" panose="020B0604020202020204" pitchFamily="34" charset="0"/>
              </a:rPr>
              <a:t>posite</a:t>
            </a:r>
            <a:r>
              <a:rPr lang="en-US" altLang="en-US" dirty="0" smtClean="0">
                <a:latin typeface="Arial" panose="020B0604020202020204" pitchFamily="34" charset="0"/>
              </a:rPr>
              <a:t> index of school quality and the number of domains of extracurricular activities provided to youth were examined in concert with social capital. Only social capital functioned as a significant buffer of the effects of childhood poverty on </a:t>
            </a:r>
            <a:r>
              <a:rPr lang="en-US" altLang="en-US" dirty="0" err="1" smtClean="0">
                <a:latin typeface="Arial" panose="020B0604020202020204" pitchFamily="34" charset="0"/>
              </a:rPr>
              <a:t>smok</a:t>
            </a:r>
            <a:r>
              <a:rPr lang="en-US" altLang="en-US" dirty="0" smtClean="0">
                <a:latin typeface="Arial" panose="020B0604020202020204" pitchFamily="34" charset="0"/>
              </a:rPr>
              <a:t>- </a:t>
            </a:r>
            <a:r>
              <a:rPr lang="en-US" altLang="en-US" dirty="0" err="1" smtClean="0">
                <a:latin typeface="Arial" panose="020B0604020202020204" pitchFamily="34" charset="0"/>
              </a:rPr>
              <a:t>ing</a:t>
            </a:r>
            <a:r>
              <a:rPr lang="en-US" altLang="en-US" dirty="0" smtClean="0">
                <a:latin typeface="Arial" panose="020B0604020202020204" pitchFamily="34" charset="0"/>
              </a:rPr>
              <a:t> and BMI. Finally, we examined whether any one of the three domains of social capital (community cohesion, social control, youths’ relationships with adults) drove the Social Capital × Childhood Poverty interaction. None did so. Only the cumulative index of the three domains interacted with childhood poverty to protect children from adolescent smoking and obesity. </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DE3A07-636E-475E-B6CB-C10E8EC061AD}" type="slidenum">
              <a:rPr lang="en-US" altLang="en-US" sz="1200">
                <a:solidFill>
                  <a:srgbClr val="000000"/>
                </a:solidFill>
              </a:rPr>
              <a:pPr eaLnBrk="1" hangingPunct="1"/>
              <a:t>66</a:t>
            </a:fld>
            <a:endParaRPr lang="en-US" altLang="en-US" sz="1200">
              <a:solidFill>
                <a:srgbClr val="000000"/>
              </a:solidFill>
            </a:endParaRPr>
          </a:p>
        </p:txBody>
      </p:sp>
    </p:spTree>
    <p:extLst>
      <p:ext uri="{BB962C8B-B14F-4D97-AF65-F5344CB8AC3E}">
        <p14:creationId xmlns:p14="http://schemas.microsoft.com/office/powerpoint/2010/main" val="1739926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213720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332745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adopt a multimodal approach to resiliency, asking how individual, dyadic, and social factors contribute to developmental adaption within the context of adversity (</a:t>
            </a:r>
            <a:r>
              <a:rPr lang="en-US" sz="1200" kern="1200" dirty="0" err="1" smtClean="0">
                <a:solidFill>
                  <a:schemeClr val="tx1"/>
                </a:solidFill>
                <a:effectLst/>
                <a:latin typeface="Arial" charset="0"/>
                <a:ea typeface="+mn-ea"/>
                <a:cs typeface="+mn-cs"/>
              </a:rPr>
              <a:t>Luthar</a:t>
            </a:r>
            <a:r>
              <a:rPr lang="en-US" sz="1200" kern="1200" dirty="0" smtClean="0">
                <a:solidFill>
                  <a:schemeClr val="tx1"/>
                </a:solidFill>
                <a:effectLst/>
                <a:latin typeface="Arial" charset="0"/>
                <a:ea typeface="+mn-ea"/>
                <a:cs typeface="+mn-cs"/>
              </a:rPr>
              <a:t> et al., 2000; Sheinkopf et al., 2007)</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975064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7491A-8C42-44D4-90C2-DFA38486A6DB}" type="slidenum">
              <a:rPr lang="en-US"/>
              <a:pPr/>
              <a:t>76</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75757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5F8F9-745E-4899-849F-A1D572DB80B1}" type="slidenum">
              <a:rPr lang="en-US"/>
              <a:pPr/>
              <a:t>78</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30015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5F8F9-745E-4899-849F-A1D572DB80B1}" type="slidenum">
              <a:rPr lang="en-US"/>
              <a:pPr/>
              <a:t>79</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493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4032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0386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2745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2238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be done about</a:t>
            </a:r>
            <a:r>
              <a:rPr lang="en-US" baseline="0" dirty="0" smtClean="0"/>
              <a:t> this?</a:t>
            </a:r>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6529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B8360-D7E2-0C45-A926-9CB5863A7F4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8052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61288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1052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212716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4731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9049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232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2121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11/5/2020</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8153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11/5/2020</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4556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864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2016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smtClean="0"/>
              <a:t>11/5/2020</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34914172"/>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6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Resiliency</a:t>
            </a:r>
            <a:br>
              <a:rPr lang="en-US" dirty="0" smtClean="0"/>
            </a:br>
            <a:r>
              <a:rPr lang="en-US" dirty="0"/>
              <a:t/>
            </a:r>
            <a:br>
              <a:rPr lang="en-US" dirty="0"/>
            </a:br>
            <a:r>
              <a:rPr lang="en-US" dirty="0" smtClean="0"/>
              <a:t/>
            </a:r>
            <a:br>
              <a:rPr lang="en-US" dirty="0" smtClean="0"/>
            </a:br>
            <a:r>
              <a:rPr lang="en-US" dirty="0" smtClean="0"/>
              <a:t>Daniel Messinger, PhD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778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Influences (parenting)</a:t>
            </a:r>
            <a:endParaRPr lang="en-US" dirty="0"/>
          </a:p>
        </p:txBody>
      </p:sp>
      <p:sp>
        <p:nvSpPr>
          <p:cNvPr id="3" name="Content Placeholder 2"/>
          <p:cNvSpPr>
            <a:spLocks noGrp="1"/>
          </p:cNvSpPr>
          <p:nvPr>
            <p:ph idx="1"/>
          </p:nvPr>
        </p:nvSpPr>
        <p:spPr/>
        <p:txBody>
          <a:bodyPr/>
          <a:lstStyle/>
          <a:p>
            <a:r>
              <a:rPr lang="en-US" dirty="0" smtClean="0"/>
              <a:t>SES accounts for some, but not all, of the Black-White test score gap among children. </a:t>
            </a:r>
          </a:p>
          <a:p>
            <a:pPr lvl="1"/>
            <a:r>
              <a:rPr lang="en-US" dirty="0" smtClean="0"/>
              <a:t>Maternal warmth and engagement accounted for much of the gap after SES was accounted for (Brooks-Gunn et al., 1996)</a:t>
            </a:r>
            <a:endParaRPr lang="en-US" dirty="0"/>
          </a:p>
        </p:txBody>
      </p:sp>
      <p:pic>
        <p:nvPicPr>
          <p:cNvPr id="4" name="Picture 3"/>
          <p:cNvPicPr>
            <a:picLocks noChangeAspect="1"/>
          </p:cNvPicPr>
          <p:nvPr/>
        </p:nvPicPr>
        <p:blipFill>
          <a:blip r:embed="rId4"/>
          <a:stretch>
            <a:fillRect/>
          </a:stretch>
        </p:blipFill>
        <p:spPr>
          <a:xfrm>
            <a:off x="3505200" y="7315200"/>
            <a:ext cx="5537200" cy="2540000"/>
          </a:xfrm>
          <a:prstGeom prst="rect">
            <a:avLst/>
          </a:prstGeom>
        </p:spPr>
      </p:pic>
    </p:spTree>
    <p:extLst>
      <p:ext uri="{BB962C8B-B14F-4D97-AF65-F5344CB8AC3E}">
        <p14:creationId xmlns:p14="http://schemas.microsoft.com/office/powerpoint/2010/main" val="1011096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influences (parenting)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nvPr>
        </p:nvGraphicFramePr>
        <p:xfrm>
          <a:off x="352906" y="2733134"/>
          <a:ext cx="8560906" cy="1828800"/>
        </p:xfrm>
        <a:graphic>
          <a:graphicData uri="http://schemas.openxmlformats.org/drawingml/2006/table">
            <a:tbl>
              <a:tblPr firstRow="1" bandRow="1">
                <a:tableStyleId>{5C22544A-7EE6-4342-B048-85BDC9FD1C3A}</a:tableStyleId>
              </a:tblPr>
              <a:tblGrid>
                <a:gridCol w="8560906">
                  <a:extLst>
                    <a:ext uri="{9D8B030D-6E8A-4147-A177-3AD203B41FA5}">
                      <a16:colId xmlns:a16="http://schemas.microsoft.com/office/drawing/2014/main" val="20000"/>
                    </a:ext>
                  </a:extLst>
                </a:gridCol>
              </a:tblGrid>
              <a:tr h="0">
                <a:tc>
                  <a:txBody>
                    <a:bodyPr/>
                    <a:lstStyle/>
                    <a:p>
                      <a:pPr algn="ctr"/>
                      <a:r>
                        <a:rPr lang="en-US" dirty="0" smtClean="0"/>
                        <a:t>HOME</a:t>
                      </a:r>
                      <a:endParaRPr lang="en-US" dirty="0"/>
                    </a:p>
                  </a:txBody>
                  <a:tcPr/>
                </a:tc>
                <a:extLst>
                  <a:ext uri="{0D108BD9-81ED-4DB2-BD59-A6C34878D82A}">
                    <a16:rowId xmlns:a16="http://schemas.microsoft.com/office/drawing/2014/main" val="10000"/>
                  </a:ext>
                </a:extLst>
              </a:tr>
              <a:tr h="203063">
                <a:tc>
                  <a:txBody>
                    <a:bodyPr/>
                    <a:lstStyle/>
                    <a:p>
                      <a:pPr marL="285750" indent="-285750">
                        <a:buFont typeface="Arial"/>
                        <a:buChar char="•"/>
                      </a:pPr>
                      <a:r>
                        <a:rPr lang="en-US" u="sng" dirty="0" smtClean="0"/>
                        <a:t>WHITES</a:t>
                      </a:r>
                      <a:r>
                        <a:rPr lang="en-US" dirty="0" smtClean="0"/>
                        <a:t>: “authoritative” parenting (high supportiveness</a:t>
                      </a:r>
                      <a:r>
                        <a:rPr lang="en-US" baseline="0" dirty="0" smtClean="0"/>
                        <a:t> + high demandingness) </a:t>
                      </a:r>
                      <a:r>
                        <a:rPr lang="en-US" baseline="0" dirty="0" smtClean="0">
                          <a:sym typeface="Wingdings"/>
                        </a:rPr>
                        <a:t> better academic, social, and emotional outcomes </a:t>
                      </a:r>
                      <a:r>
                        <a:rPr lang="en-US" sz="1200" baseline="0" dirty="0" smtClean="0">
                          <a:sym typeface="Wingdings"/>
                        </a:rPr>
                        <a:t>(</a:t>
                      </a:r>
                      <a:r>
                        <a:rPr lang="en-US" sz="1200" baseline="0" dirty="0" err="1" smtClean="0">
                          <a:sym typeface="Wingdings"/>
                        </a:rPr>
                        <a:t>Baumrind</a:t>
                      </a:r>
                      <a:r>
                        <a:rPr lang="en-US" sz="1200" baseline="0" dirty="0" smtClean="0">
                          <a:sym typeface="Wingdings"/>
                        </a:rPr>
                        <a:t> &amp; Black, 1967)</a:t>
                      </a:r>
                    </a:p>
                    <a:p>
                      <a:pPr marL="285750" indent="-285750">
                        <a:buFont typeface="Arial"/>
                        <a:buChar char="•"/>
                      </a:pPr>
                      <a:endParaRPr lang="en-US" sz="1800" baseline="0" dirty="0" smtClean="0">
                        <a:sym typeface="Wingdings"/>
                      </a:endParaRPr>
                    </a:p>
                    <a:p>
                      <a:pPr marL="285750" indent="-285750">
                        <a:buFont typeface="Arial"/>
                        <a:buChar char="•"/>
                      </a:pPr>
                      <a:r>
                        <a:rPr lang="en-US" sz="1800" u="sng" baseline="0" dirty="0" smtClean="0">
                          <a:sym typeface="Wingdings"/>
                        </a:rPr>
                        <a:t>BLACKS</a:t>
                      </a:r>
                      <a:r>
                        <a:rPr lang="en-US" sz="1800" baseline="0" dirty="0" smtClean="0">
                          <a:sym typeface="Wingdings"/>
                        </a:rPr>
                        <a:t>: Higher overall neighborhood distress + strict parenting = positive academic outcomes </a:t>
                      </a:r>
                      <a:r>
                        <a:rPr lang="en-US" sz="1200" baseline="0" dirty="0" smtClean="0">
                          <a:sym typeface="Wingdings"/>
                        </a:rPr>
                        <a:t>(Baldwin et al., 1990)</a:t>
                      </a:r>
                    </a:p>
                  </a:txBody>
                  <a:tcPr anchor="ctr"/>
                </a:tc>
                <a:extLst>
                  <a:ext uri="{0D108BD9-81ED-4DB2-BD59-A6C34878D82A}">
                    <a16:rowId xmlns:a16="http://schemas.microsoft.com/office/drawing/2014/main" val="10001"/>
                  </a:ext>
                </a:extLst>
              </a:tr>
            </a:tbl>
          </a:graphicData>
        </a:graphic>
      </p:graphicFrame>
      <p:sp>
        <p:nvSpPr>
          <p:cNvPr id="5" name="TextBox 4"/>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
        <p:nvSpPr>
          <p:cNvPr id="6" name="Content Placeholder 2"/>
          <p:cNvSpPr txBox="1">
            <a:spLocks/>
          </p:cNvSpPr>
          <p:nvPr/>
        </p:nvSpPr>
        <p:spPr>
          <a:xfrm>
            <a:off x="640291" y="5207899"/>
            <a:ext cx="7610476" cy="120983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fontAlgn="auto">
              <a:spcAft>
                <a:spcPts val="0"/>
              </a:spcAft>
              <a:buClr>
                <a:srgbClr val="A2C816"/>
              </a:buClr>
              <a:buFont typeface="Wingdings 2" pitchFamily="18" charset="2"/>
              <a:buNone/>
            </a:pPr>
            <a:endParaRPr lang="en-US" dirty="0">
              <a:solidFill>
                <a:prstClr val="black">
                  <a:lumMod val="65000"/>
                  <a:lumOff val="35000"/>
                </a:prstClr>
              </a:solidFill>
            </a:endParaRPr>
          </a:p>
        </p:txBody>
      </p:sp>
      <p:sp>
        <p:nvSpPr>
          <p:cNvPr id="7" name="Rectangle 6"/>
          <p:cNvSpPr/>
          <p:nvPr/>
        </p:nvSpPr>
        <p:spPr>
          <a:xfrm>
            <a:off x="640290" y="5436035"/>
            <a:ext cx="808460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eaLnBrk="1" fontAlgn="auto" hangingPunct="1">
              <a:spcBef>
                <a:spcPts val="0"/>
              </a:spcBef>
              <a:spcAft>
                <a:spcPts val="0"/>
              </a:spcAft>
            </a:pPr>
            <a:r>
              <a:rPr lang="en-US" dirty="0" smtClean="0">
                <a:solidFill>
                  <a:prstClr val="black"/>
                </a:solidFill>
              </a:rPr>
              <a:t>optimal parenting for the development of academic outcomes may be different for children from different racial-ethnic</a:t>
            </a:r>
            <a:r>
              <a:rPr lang="en-US" dirty="0">
                <a:solidFill>
                  <a:prstClr val="black"/>
                </a:solidFill>
              </a:rPr>
              <a:t> </a:t>
            </a:r>
            <a:r>
              <a:rPr lang="en-US" dirty="0" smtClean="0">
                <a:solidFill>
                  <a:prstClr val="black"/>
                </a:solidFill>
              </a:rPr>
              <a:t>groups and in different contexts. </a:t>
            </a:r>
            <a:endParaRPr lang="en-US" dirty="0">
              <a:solidFill>
                <a:prstClr val="black"/>
              </a:solidFill>
            </a:endParaRPr>
          </a:p>
        </p:txBody>
      </p:sp>
    </p:spTree>
    <p:extLst>
      <p:ext uri="{BB962C8B-B14F-4D97-AF65-F5344CB8AC3E}">
        <p14:creationId xmlns:p14="http://schemas.microsoft.com/office/powerpoint/2010/main" val="2737775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Influences (School)</a:t>
            </a:r>
            <a:endParaRPr lang="en-US" dirty="0"/>
          </a:p>
        </p:txBody>
      </p:sp>
      <p:sp>
        <p:nvSpPr>
          <p:cNvPr id="3" name="Content Placeholder 2"/>
          <p:cNvSpPr>
            <a:spLocks noGrp="1"/>
          </p:cNvSpPr>
          <p:nvPr>
            <p:ph idx="1"/>
          </p:nvPr>
        </p:nvSpPr>
        <p:spPr/>
        <p:txBody>
          <a:bodyPr>
            <a:normAutofit lnSpcReduction="10000"/>
          </a:bodyPr>
          <a:lstStyle/>
          <a:p>
            <a:r>
              <a:rPr lang="en-US" dirty="0" smtClean="0"/>
              <a:t>High-quality instruction and positive student-teacher relationships are more available for White than Black students.</a:t>
            </a:r>
          </a:p>
          <a:p>
            <a:pPr lvl="1"/>
            <a:r>
              <a:rPr lang="en-US" u="sng" dirty="0" smtClean="0"/>
              <a:t>Between Schools: </a:t>
            </a:r>
            <a:r>
              <a:rPr lang="en-US" dirty="0" smtClean="0"/>
              <a:t>Black students attend schools where instructional quality and teacher skills are, on average, lower (</a:t>
            </a:r>
            <a:r>
              <a:rPr lang="en-US" dirty="0" err="1" smtClean="0"/>
              <a:t>Clotfelter</a:t>
            </a:r>
            <a:r>
              <a:rPr lang="en-US" dirty="0" smtClean="0"/>
              <a:t> et al., 2004). </a:t>
            </a:r>
          </a:p>
          <a:p>
            <a:pPr marL="349250" lvl="1" indent="0">
              <a:buNone/>
            </a:pPr>
            <a:endParaRPr lang="en-US" dirty="0" smtClean="0"/>
          </a:p>
          <a:p>
            <a:pPr lvl="1"/>
            <a:r>
              <a:rPr lang="en-US" u="sng" dirty="0" smtClean="0"/>
              <a:t>Within Schools</a:t>
            </a:r>
            <a:r>
              <a:rPr lang="en-US" dirty="0" smtClean="0"/>
              <a:t>: Black students are assigned to less experienced teachers than White and Asian peers (</a:t>
            </a:r>
            <a:r>
              <a:rPr lang="en-US" dirty="0" err="1" smtClean="0"/>
              <a:t>Lett</a:t>
            </a:r>
            <a:r>
              <a:rPr lang="en-US" dirty="0" smtClean="0"/>
              <a:t> &amp; </a:t>
            </a:r>
            <a:r>
              <a:rPr lang="en-US" dirty="0" err="1" smtClean="0"/>
              <a:t>Burkam</a:t>
            </a:r>
            <a:r>
              <a:rPr lang="en-US" dirty="0" smtClean="0"/>
              <a:t>, 2002).</a:t>
            </a:r>
            <a:endParaRPr lang="en-US" u="sng" dirty="0" smtClean="0"/>
          </a:p>
          <a:p>
            <a:pPr lvl="1"/>
            <a:endParaRPr lang="en-US"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1939127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Influences (Peers)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Stigma associated with academic ambition and White culture can contribute to Black underachievement </a:t>
            </a:r>
          </a:p>
          <a:p>
            <a:pPr lvl="8"/>
            <a:r>
              <a:rPr lang="en-US" dirty="0" smtClean="0"/>
              <a:t>(Austen-Smith &amp; Fryer, 2005). </a:t>
            </a:r>
          </a:p>
          <a:p>
            <a:r>
              <a:rPr lang="en-US" dirty="0" smtClean="0"/>
              <a:t>Black students are more likely than White peers to report withholding academic effort because of concern about how others might view them</a:t>
            </a:r>
          </a:p>
          <a:p>
            <a:pPr lvl="8"/>
            <a:r>
              <a:rPr lang="en-US" dirty="0" smtClean="0"/>
              <a:t>(Ferguson 2008).</a:t>
            </a:r>
          </a:p>
          <a:p>
            <a:r>
              <a:rPr lang="en-US" dirty="0" smtClean="0"/>
              <a:t>Some minority students value low-performing peers more than high-performing peers </a:t>
            </a:r>
          </a:p>
          <a:p>
            <a:pPr lvl="8"/>
            <a:r>
              <a:rPr lang="en-US" dirty="0" smtClean="0"/>
              <a:t>(</a:t>
            </a:r>
            <a:r>
              <a:rPr lang="en-US" dirty="0" err="1" smtClean="0"/>
              <a:t>Grahm</a:t>
            </a:r>
            <a:r>
              <a:rPr lang="en-US" dirty="0" smtClean="0"/>
              <a:t>, 2001).</a:t>
            </a:r>
            <a:endParaRPr lang="en-US" dirty="0"/>
          </a:p>
        </p:txBody>
      </p:sp>
      <p:sp>
        <p:nvSpPr>
          <p:cNvPr id="4" name="TextBox 3"/>
          <p:cNvSpPr txBox="1"/>
          <p:nvPr/>
        </p:nvSpPr>
        <p:spPr>
          <a:xfrm>
            <a:off x="7588662" y="6562621"/>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800796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 (neighborhood)</a:t>
            </a:r>
            <a:endParaRPr lang="en-US" dirty="0"/>
          </a:p>
        </p:txBody>
      </p:sp>
      <p:sp>
        <p:nvSpPr>
          <p:cNvPr id="3" name="Content Placeholder 2"/>
          <p:cNvSpPr>
            <a:spLocks noGrp="1"/>
          </p:cNvSpPr>
          <p:nvPr>
            <p:ph idx="1"/>
          </p:nvPr>
        </p:nvSpPr>
        <p:spPr/>
        <p:txBody>
          <a:bodyPr/>
          <a:lstStyle/>
          <a:p>
            <a:r>
              <a:rPr lang="en-US" dirty="0" smtClean="0"/>
              <a:t>Higher neighborhood cohesion, better students performed in school (Cook et al., 2002).</a:t>
            </a:r>
          </a:p>
          <a:p>
            <a:endParaRPr lang="en-US"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pic>
        <p:nvPicPr>
          <p:cNvPr id="6" name="Picture 5"/>
          <p:cNvPicPr>
            <a:picLocks noChangeAspect="1"/>
          </p:cNvPicPr>
          <p:nvPr/>
        </p:nvPicPr>
        <p:blipFill>
          <a:blip r:embed="rId4"/>
          <a:stretch>
            <a:fillRect/>
          </a:stretch>
        </p:blipFill>
        <p:spPr>
          <a:xfrm>
            <a:off x="1542450" y="3251285"/>
            <a:ext cx="5241939" cy="3300480"/>
          </a:xfrm>
          <a:prstGeom prst="rect">
            <a:avLst/>
          </a:prstGeom>
        </p:spPr>
      </p:pic>
    </p:spTree>
    <p:extLst>
      <p:ext uri="{BB962C8B-B14F-4D97-AF65-F5344CB8AC3E}">
        <p14:creationId xmlns:p14="http://schemas.microsoft.com/office/powerpoint/2010/main" val="4231380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Influences </a:t>
            </a:r>
            <a:endParaRPr lang="en-US" dirty="0"/>
          </a:p>
        </p:txBody>
      </p:sp>
      <p:sp>
        <p:nvSpPr>
          <p:cNvPr id="3" name="Content Placeholder 2"/>
          <p:cNvSpPr>
            <a:spLocks noGrp="1"/>
          </p:cNvSpPr>
          <p:nvPr>
            <p:ph idx="1"/>
          </p:nvPr>
        </p:nvSpPr>
        <p:spPr/>
        <p:txBody>
          <a:bodyPr/>
          <a:lstStyle/>
          <a:p>
            <a:r>
              <a:rPr lang="en-US" dirty="0" smtClean="0"/>
              <a:t>Social events that signal to members of negatively stereotyped groups that are devalued because of their group membership</a:t>
            </a:r>
          </a:p>
          <a:p>
            <a:pPr lvl="8"/>
            <a:r>
              <a:rPr lang="en-US" dirty="0" smtClean="0"/>
              <a:t>(</a:t>
            </a:r>
            <a:r>
              <a:rPr lang="en-US" dirty="0" err="1" smtClean="0"/>
              <a:t>Inzlict</a:t>
            </a:r>
            <a:r>
              <a:rPr lang="en-US" dirty="0" smtClean="0"/>
              <a:t> &amp; Ben-</a:t>
            </a:r>
            <a:r>
              <a:rPr lang="en-US" dirty="0" err="1" smtClean="0"/>
              <a:t>Zeev</a:t>
            </a:r>
            <a:r>
              <a:rPr lang="en-US" dirty="0" smtClean="0"/>
              <a:t>, 2000).</a:t>
            </a:r>
          </a:p>
          <a:p>
            <a:endParaRPr lang="en-US" dirty="0"/>
          </a:p>
          <a:p>
            <a:endParaRPr lang="en-US"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pic>
        <p:nvPicPr>
          <p:cNvPr id="7" name="Picture 6"/>
          <p:cNvPicPr>
            <a:picLocks noChangeAspect="1"/>
          </p:cNvPicPr>
          <p:nvPr/>
        </p:nvPicPr>
        <p:blipFill>
          <a:blip r:embed="rId4"/>
          <a:stretch>
            <a:fillRect/>
          </a:stretch>
        </p:blipFill>
        <p:spPr>
          <a:xfrm>
            <a:off x="5790112" y="4531685"/>
            <a:ext cx="3369128" cy="2251370"/>
          </a:xfrm>
          <a:prstGeom prst="rect">
            <a:avLst/>
          </a:prstGeom>
        </p:spPr>
      </p:pic>
    </p:spTree>
    <p:extLst>
      <p:ext uri="{BB962C8B-B14F-4D97-AF65-F5344CB8AC3E}">
        <p14:creationId xmlns:p14="http://schemas.microsoft.com/office/powerpoint/2010/main" val="2425426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Signal Influences </a:t>
            </a:r>
            <a:br>
              <a:rPr lang="en-US" dirty="0" smtClean="0"/>
            </a:br>
            <a:r>
              <a:rPr lang="en-US" dirty="0" smtClean="0"/>
              <a:t>(Routine signal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Characterizing a test as diagnostic of natural ability </a:t>
            </a:r>
          </a:p>
          <a:p>
            <a:pPr lvl="8"/>
            <a:r>
              <a:rPr lang="en-US" dirty="0" smtClean="0"/>
              <a:t>(</a:t>
            </a:r>
            <a:r>
              <a:rPr lang="en-US" dirty="0" err="1" smtClean="0"/>
              <a:t>McKown</a:t>
            </a:r>
            <a:r>
              <a:rPr lang="en-US" dirty="0" smtClean="0"/>
              <a:t> &amp; </a:t>
            </a:r>
            <a:r>
              <a:rPr lang="en-US" dirty="0" err="1" smtClean="0"/>
              <a:t>Strambler</a:t>
            </a:r>
            <a:r>
              <a:rPr lang="en-US" dirty="0" smtClean="0"/>
              <a:t>, 2009)</a:t>
            </a:r>
          </a:p>
          <a:p>
            <a:r>
              <a:rPr lang="en-US" dirty="0" smtClean="0"/>
              <a:t>Telling participants directly that members of their group routinely perform worse than other members of other </a:t>
            </a:r>
            <a:r>
              <a:rPr lang="en-US" dirty="0" err="1" smtClean="0"/>
              <a:t>gouprs</a:t>
            </a:r>
            <a:r>
              <a:rPr lang="en-US" dirty="0" smtClean="0"/>
              <a:t> </a:t>
            </a:r>
          </a:p>
          <a:p>
            <a:pPr lvl="8"/>
            <a:r>
              <a:rPr lang="en-US" dirty="0" smtClean="0"/>
              <a:t>(Aronson et al. 1999)</a:t>
            </a:r>
            <a:endParaRPr lang="en-US" dirty="0"/>
          </a:p>
          <a:p>
            <a:r>
              <a:rPr lang="en-US" u="sng" dirty="0" smtClean="0"/>
              <a:t>Teacher expectations</a:t>
            </a:r>
            <a:r>
              <a:rPr lang="en-US" dirty="0" smtClean="0"/>
              <a:t> – expect more from Whites and Asians </a:t>
            </a:r>
            <a:r>
              <a:rPr lang="en-US" dirty="0" smtClean="0">
                <a:sym typeface="Wingdings"/>
              </a:rPr>
              <a:t> better academic performance </a:t>
            </a:r>
            <a:endParaRPr lang="en-US" u="sng"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633905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Signal Influences and Interpretive Skill</a:t>
            </a:r>
            <a:endParaRPr lang="en-US" dirty="0"/>
          </a:p>
        </p:txBody>
      </p:sp>
      <p:sp>
        <p:nvSpPr>
          <p:cNvPr id="3" name="Content Placeholder 2"/>
          <p:cNvSpPr>
            <a:spLocks noGrp="1"/>
          </p:cNvSpPr>
          <p:nvPr>
            <p:ph idx="1"/>
          </p:nvPr>
        </p:nvSpPr>
        <p:spPr/>
        <p:txBody>
          <a:bodyPr/>
          <a:lstStyle/>
          <a:p>
            <a:r>
              <a:rPr lang="en-US" dirty="0" smtClean="0"/>
              <a:t>White teacher who is nervous interacting with Black student example.</a:t>
            </a:r>
          </a:p>
          <a:p>
            <a:endParaRPr lang="en-US" dirty="0"/>
          </a:p>
          <a:p>
            <a:r>
              <a:rPr lang="en-US" dirty="0" smtClean="0"/>
              <a:t>Cultural stereotypes. </a:t>
            </a:r>
            <a:endParaRPr lang="en-US"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1354415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1676400"/>
            <a:ext cx="6705600" cy="4999188"/>
          </a:xfrm>
          <a:prstGeom prst="rect">
            <a:avLst/>
          </a:prstGeom>
        </p:spPr>
      </p:pic>
      <p:sp>
        <p:nvSpPr>
          <p:cNvPr id="5" name="TextBox 4"/>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
        <p:nvSpPr>
          <p:cNvPr id="2" name="Title 1"/>
          <p:cNvSpPr>
            <a:spLocks noGrp="1"/>
          </p:cNvSpPr>
          <p:nvPr>
            <p:ph type="title"/>
          </p:nvPr>
        </p:nvSpPr>
        <p:spPr/>
        <p:txBody>
          <a:bodyPr>
            <a:normAutofit fontScale="90000"/>
          </a:bodyPr>
          <a:lstStyle/>
          <a:p>
            <a:r>
              <a:rPr lang="en-US" dirty="0" smtClean="0"/>
              <a:t>Hypothesized ratio of achievement </a:t>
            </a:r>
            <a:r>
              <a:rPr lang="en-US" dirty="0"/>
              <a:t>gap </a:t>
            </a:r>
            <a:r>
              <a:rPr lang="en-US" dirty="0" smtClean="0"/>
              <a:t>due to direct &amp; signal influences</a:t>
            </a:r>
            <a:endParaRPr lang="en-US" dirty="0"/>
          </a:p>
        </p:txBody>
      </p:sp>
    </p:spTree>
    <p:extLst>
      <p:ext uri="{BB962C8B-B14F-4D97-AF65-F5344CB8AC3E}">
        <p14:creationId xmlns:p14="http://schemas.microsoft.com/office/powerpoint/2010/main" val="630665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600199"/>
            <a:ext cx="7391400" cy="5146393"/>
          </a:xfrm>
          <a:prstGeom prst="rect">
            <a:avLst/>
          </a:prstGeom>
        </p:spPr>
      </p:pic>
      <p:sp>
        <p:nvSpPr>
          <p:cNvPr id="5" name="TextBox 4"/>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
        <p:nvSpPr>
          <p:cNvPr id="2" name="Title 1"/>
          <p:cNvSpPr>
            <a:spLocks noGrp="1"/>
          </p:cNvSpPr>
          <p:nvPr>
            <p:ph type="title"/>
          </p:nvPr>
        </p:nvSpPr>
        <p:spPr/>
        <p:txBody>
          <a:bodyPr>
            <a:normAutofit fontScale="90000"/>
          </a:bodyPr>
          <a:lstStyle/>
          <a:p>
            <a:r>
              <a:rPr lang="en-US" dirty="0"/>
              <a:t>Hypothesized proportion of </a:t>
            </a:r>
            <a:r>
              <a:rPr lang="en-US" dirty="0" smtClean="0"/>
              <a:t>gap </a:t>
            </a:r>
            <a:r>
              <a:rPr lang="en-US" dirty="0"/>
              <a:t>influenced </a:t>
            </a:r>
            <a:r>
              <a:rPr lang="en-US" dirty="0" smtClean="0"/>
              <a:t>by different contexts</a:t>
            </a:r>
            <a:endParaRPr lang="en-US" dirty="0"/>
          </a:p>
        </p:txBody>
      </p:sp>
    </p:spTree>
    <p:extLst>
      <p:ext uri="{BB962C8B-B14F-4D97-AF65-F5344CB8AC3E}">
        <p14:creationId xmlns:p14="http://schemas.microsoft.com/office/powerpoint/2010/main" val="1122653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Adversity, support, &amp; resilience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Social </a:t>
            </a:r>
            <a:r>
              <a:rPr lang="en-US" dirty="0" smtClean="0"/>
              <a:t>equity theory &amp; racial-ethnic achievement gaps</a:t>
            </a:r>
          </a:p>
          <a:p>
            <a:r>
              <a:rPr lang="en-US" dirty="0"/>
              <a:t>Promoting Resilience Among African American </a:t>
            </a:r>
            <a:r>
              <a:rPr lang="en-US" dirty="0" smtClean="0"/>
              <a:t>Girls</a:t>
            </a:r>
          </a:p>
          <a:p>
            <a:r>
              <a:rPr lang="en-US" dirty="0" smtClean="0"/>
              <a:t>Supportive family environments ameliorate the link between racial discrimination and epigenetic aging</a:t>
            </a:r>
          </a:p>
          <a:p>
            <a:pPr lvl="1"/>
            <a:r>
              <a:rPr lang="en-US" dirty="0" smtClean="0"/>
              <a:t>Brody…Chen </a:t>
            </a:r>
          </a:p>
          <a:p>
            <a:r>
              <a:rPr lang="en-US" dirty="0" smtClean="0"/>
              <a:t>College </a:t>
            </a:r>
            <a:r>
              <a:rPr lang="en-US" dirty="0" smtClean="0"/>
              <a:t>completion, depression, and </a:t>
            </a:r>
            <a:r>
              <a:rPr lang="en-US" dirty="0"/>
              <a:t>metabolic syndrome among young </a:t>
            </a:r>
            <a:r>
              <a:rPr lang="en-US" dirty="0" smtClean="0"/>
              <a:t>disadvantaged </a:t>
            </a:r>
            <a:r>
              <a:rPr lang="en-US" dirty="0"/>
              <a:t>minorities </a:t>
            </a:r>
            <a:endParaRPr lang="en-US" dirty="0" smtClean="0"/>
          </a:p>
          <a:p>
            <a:pPr lvl="1"/>
            <a:r>
              <a:rPr lang="en-US" dirty="0" err="1" smtClean="0"/>
              <a:t>Gaydosh</a:t>
            </a:r>
            <a:r>
              <a:rPr lang="en-US" dirty="0" smtClean="0"/>
              <a:t>…Chen…</a:t>
            </a:r>
          </a:p>
          <a:p>
            <a:r>
              <a:rPr lang="en-US" dirty="0" smtClean="0"/>
              <a:t>The protective </a:t>
            </a:r>
            <a:r>
              <a:rPr lang="en-US" dirty="0"/>
              <a:t>effects of social capital. </a:t>
            </a:r>
            <a:endParaRPr lang="en-US" dirty="0" smtClean="0"/>
          </a:p>
          <a:p>
            <a:r>
              <a:rPr lang="en-US" dirty="0" smtClean="0"/>
              <a:t>Intervention effects (moving neighborhoods)</a:t>
            </a:r>
          </a:p>
          <a:p>
            <a:r>
              <a:rPr lang="en-US" dirty="0" smtClean="0"/>
              <a:t>The resilience conundrum</a:t>
            </a:r>
            <a:endParaRPr lang="en-US" dirty="0"/>
          </a:p>
        </p:txBody>
      </p:sp>
    </p:spTree>
    <p:extLst>
      <p:ext uri="{BB962C8B-B14F-4D97-AF65-F5344CB8AC3E}">
        <p14:creationId xmlns:p14="http://schemas.microsoft.com/office/powerpoint/2010/main" val="211646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DB0E-FBA7-4B48-9A11-D46CF5784A38}"/>
              </a:ext>
            </a:extLst>
          </p:cNvPr>
          <p:cNvSpPr>
            <a:spLocks noGrp="1"/>
          </p:cNvSpPr>
          <p:nvPr>
            <p:ph type="ctrTitle"/>
          </p:nvPr>
        </p:nvSpPr>
        <p:spPr>
          <a:xfrm>
            <a:off x="864705" y="2161761"/>
            <a:ext cx="7364896" cy="1841224"/>
          </a:xfrm>
        </p:spPr>
        <p:txBody>
          <a:bodyPr>
            <a:noAutofit/>
          </a:bodyPr>
          <a:lstStyle/>
          <a:p>
            <a:r>
              <a:rPr lang="en-US" dirty="0"/>
              <a:t>Promoting Resilience Among African American Girls: Racial Identity as a protective factor</a:t>
            </a:r>
            <a:endParaRPr lang="en-US" sz="2100" dirty="0"/>
          </a:p>
        </p:txBody>
      </p:sp>
      <p:sp>
        <p:nvSpPr>
          <p:cNvPr id="3" name="Subtitle 2">
            <a:extLst>
              <a:ext uri="{FF2B5EF4-FFF2-40B4-BE49-F238E27FC236}">
                <a16:creationId xmlns:a16="http://schemas.microsoft.com/office/drawing/2014/main" id="{D8E4A9E3-E493-3844-9695-81AA995EB8FD}"/>
              </a:ext>
            </a:extLst>
          </p:cNvPr>
          <p:cNvSpPr>
            <a:spLocks noGrp="1"/>
          </p:cNvSpPr>
          <p:nvPr>
            <p:ph type="subTitle" idx="1"/>
          </p:nvPr>
        </p:nvSpPr>
        <p:spPr/>
        <p:txBody>
          <a:bodyPr/>
          <a:lstStyle/>
          <a:p>
            <a:r>
              <a:rPr lang="en-US" dirty="0"/>
              <a:t>Butler-Barnes et al., 2017</a:t>
            </a:r>
          </a:p>
        </p:txBody>
      </p:sp>
      <p:sp>
        <p:nvSpPr>
          <p:cNvPr id="4" name="TextBox 3">
            <a:extLst>
              <a:ext uri="{FF2B5EF4-FFF2-40B4-BE49-F238E27FC236}">
                <a16:creationId xmlns:a16="http://schemas.microsoft.com/office/drawing/2014/main" id="{475CB0D3-D089-B84A-AA87-12707CE54385}"/>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err="1">
                <a:solidFill>
                  <a:srgbClr val="FFFFFF"/>
                </a:solidFill>
                <a:latin typeface="Gill Sans MT" panose="020B0502020104020203"/>
              </a:rPr>
              <a:t>Vulovic</a:t>
            </a:r>
            <a:endParaRPr lang="en-US" sz="1350" dirty="0">
              <a:solidFill>
                <a:srgbClr val="FFFFFF"/>
              </a:solidFill>
              <a:latin typeface="Gill Sans MT" panose="020B0502020104020203"/>
            </a:endParaRPr>
          </a:p>
        </p:txBody>
      </p:sp>
    </p:spTree>
    <p:extLst>
      <p:ext uri="{BB962C8B-B14F-4D97-AF65-F5344CB8AC3E}">
        <p14:creationId xmlns:p14="http://schemas.microsoft.com/office/powerpoint/2010/main" val="281395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C247-0707-0047-BE39-5ED3E80943C7}"/>
              </a:ext>
            </a:extLst>
          </p:cNvPr>
          <p:cNvSpPr>
            <a:spLocks noGrp="1"/>
          </p:cNvSpPr>
          <p:nvPr>
            <p:ph type="title"/>
          </p:nvPr>
        </p:nvSpPr>
        <p:spPr>
          <a:xfrm>
            <a:off x="603504" y="1580769"/>
            <a:ext cx="3357605" cy="891540"/>
          </a:xfrm>
        </p:spPr>
        <p:txBody>
          <a:bodyPr>
            <a:normAutofit/>
          </a:bodyPr>
          <a:lstStyle/>
          <a:p>
            <a:r>
              <a:rPr lang="en-US" sz="1500" dirty="0"/>
              <a:t>The Study</a:t>
            </a:r>
          </a:p>
        </p:txBody>
      </p:sp>
      <p:sp>
        <p:nvSpPr>
          <p:cNvPr id="3" name="Content Placeholder 2">
            <a:extLst>
              <a:ext uri="{FF2B5EF4-FFF2-40B4-BE49-F238E27FC236}">
                <a16:creationId xmlns:a16="http://schemas.microsoft.com/office/drawing/2014/main" id="{F017E737-880B-F94F-9BFF-A6494F006C87}"/>
              </a:ext>
            </a:extLst>
          </p:cNvPr>
          <p:cNvSpPr>
            <a:spLocks noGrp="1"/>
          </p:cNvSpPr>
          <p:nvPr>
            <p:ph idx="1"/>
          </p:nvPr>
        </p:nvSpPr>
        <p:spPr>
          <a:xfrm>
            <a:off x="602433" y="2835783"/>
            <a:ext cx="3369699" cy="2887968"/>
          </a:xfrm>
        </p:spPr>
        <p:txBody>
          <a:bodyPr>
            <a:normAutofit/>
          </a:bodyPr>
          <a:lstStyle/>
          <a:p>
            <a:r>
              <a:rPr lang="en-US" sz="1500" dirty="0"/>
              <a:t>Participants</a:t>
            </a:r>
          </a:p>
          <a:p>
            <a:pPr lvl="1"/>
            <a:r>
              <a:rPr lang="en-US" sz="1350" dirty="0"/>
              <a:t>733 Black adolescent girls </a:t>
            </a:r>
          </a:p>
          <a:p>
            <a:pPr lvl="1"/>
            <a:r>
              <a:rPr lang="en-US" sz="1350" dirty="0"/>
              <a:t>Mean age of 14.5</a:t>
            </a:r>
          </a:p>
          <a:p>
            <a:r>
              <a:rPr lang="en-US" sz="1500" dirty="0"/>
              <a:t>School District 1</a:t>
            </a:r>
          </a:p>
          <a:p>
            <a:pPr lvl="1"/>
            <a:r>
              <a:rPr lang="en-US" sz="1350" dirty="0"/>
              <a:t>Racially/Ethnically diverse</a:t>
            </a:r>
          </a:p>
          <a:p>
            <a:r>
              <a:rPr lang="en-US" sz="1500" dirty="0"/>
              <a:t>School District 2</a:t>
            </a:r>
          </a:p>
          <a:p>
            <a:pPr lvl="1"/>
            <a:r>
              <a:rPr lang="en-US" sz="1350" dirty="0"/>
              <a:t>Predominantly African American</a:t>
            </a:r>
          </a:p>
          <a:p>
            <a:r>
              <a:rPr lang="en-US" sz="1500" dirty="0"/>
              <a:t>School District 3</a:t>
            </a:r>
          </a:p>
          <a:p>
            <a:pPr lvl="1"/>
            <a:r>
              <a:rPr lang="en-US" sz="1350" dirty="0"/>
              <a:t>Predominantly white</a:t>
            </a:r>
          </a:p>
        </p:txBody>
      </p:sp>
      <p:sp>
        <p:nvSpPr>
          <p:cNvPr id="1028" name="Rectangle 70">
            <a:extLst>
              <a:ext uri="{FF2B5EF4-FFF2-40B4-BE49-F238E27FC236}">
                <a16:creationId xmlns:a16="http://schemas.microsoft.com/office/drawing/2014/main" id="{56533F40-045E-4E3D-9243-864CD4E58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7704" y="1580769"/>
            <a:ext cx="4080510"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029" name="Rectangle 72">
            <a:extLst>
              <a:ext uri="{FF2B5EF4-FFF2-40B4-BE49-F238E27FC236}">
                <a16:creationId xmlns:a16="http://schemas.microsoft.com/office/drawing/2014/main" id="{30402EC6-D845-41B3-BEBE-CB34D9BFE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025" y="1703762"/>
            <a:ext cx="382987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pic>
        <p:nvPicPr>
          <p:cNvPr id="1026" name="Picture 2">
            <a:extLst>
              <a:ext uri="{FF2B5EF4-FFF2-40B4-BE49-F238E27FC236}">
                <a16:creationId xmlns:a16="http://schemas.microsoft.com/office/drawing/2014/main" id="{CA3C2C19-FB2C-8B4D-BB69-3C3472AA62B0}"/>
              </a:ext>
            </a:extLst>
          </p:cNvPr>
          <p:cNvPicPr>
            <a:picLocks noChangeAspect="1" noChangeArrowheads="1"/>
          </p:cNvPicPr>
          <p:nvPr/>
        </p:nvPicPr>
        <p:blipFill>
          <a:blip r:embed="rId2"/>
          <a:srcRect/>
          <a:stretch/>
        </p:blipFill>
        <p:spPr bwMode="auto">
          <a:xfrm>
            <a:off x="4704592" y="2236400"/>
            <a:ext cx="3586734" cy="23911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609882-1AFD-AD44-903B-653B3FB9BA1D}"/>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spTree>
    <p:extLst>
      <p:ext uri="{BB962C8B-B14F-4D97-AF65-F5344CB8AC3E}">
        <p14:creationId xmlns:p14="http://schemas.microsoft.com/office/powerpoint/2010/main" val="291540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FA4-F035-324A-85A5-3DDFFF0623E0}"/>
              </a:ext>
            </a:extLst>
          </p:cNvPr>
          <p:cNvSpPr>
            <a:spLocks noGrp="1"/>
          </p:cNvSpPr>
          <p:nvPr>
            <p:ph type="title"/>
          </p:nvPr>
        </p:nvSpPr>
        <p:spPr>
          <a:xfrm>
            <a:off x="1673351" y="1236785"/>
            <a:ext cx="5797296" cy="891540"/>
          </a:xfrm>
          <a:noFill/>
          <a:ln>
            <a:solidFill>
              <a:schemeClr val="tx1"/>
            </a:solidFill>
          </a:ln>
        </p:spPr>
        <p:txBody>
          <a:bodyPr wrap="square">
            <a:normAutofit/>
          </a:bodyPr>
          <a:lstStyle/>
          <a:p>
            <a:r>
              <a:rPr lang="en-US" dirty="0">
                <a:solidFill>
                  <a:schemeClr val="tx1"/>
                </a:solidFill>
              </a:rPr>
              <a:t>Measures</a:t>
            </a:r>
          </a:p>
        </p:txBody>
      </p:sp>
      <p:sp>
        <p:nvSpPr>
          <p:cNvPr id="3" name="Content Placeholder 2">
            <a:extLst>
              <a:ext uri="{FF2B5EF4-FFF2-40B4-BE49-F238E27FC236}">
                <a16:creationId xmlns:a16="http://schemas.microsoft.com/office/drawing/2014/main" id="{F32D93D6-57C0-9A43-9E13-D86727F5908F}"/>
              </a:ext>
            </a:extLst>
          </p:cNvPr>
          <p:cNvSpPr>
            <a:spLocks noGrp="1"/>
          </p:cNvSpPr>
          <p:nvPr>
            <p:ph idx="1"/>
          </p:nvPr>
        </p:nvSpPr>
        <p:spPr>
          <a:xfrm>
            <a:off x="1175657" y="2290083"/>
            <a:ext cx="7066190" cy="3710667"/>
          </a:xfrm>
        </p:spPr>
        <p:txBody>
          <a:bodyPr>
            <a:normAutofit/>
          </a:bodyPr>
          <a:lstStyle/>
          <a:p>
            <a:r>
              <a:rPr lang="en-US" sz="1500" dirty="0">
                <a:solidFill>
                  <a:schemeClr val="tx1"/>
                </a:solidFill>
              </a:rPr>
              <a:t>Achievement Motivation Beliefs</a:t>
            </a:r>
          </a:p>
          <a:p>
            <a:pPr lvl="1"/>
            <a:r>
              <a:rPr lang="en-US" sz="1350" dirty="0">
                <a:solidFill>
                  <a:schemeClr val="tx1"/>
                </a:solidFill>
              </a:rPr>
              <a:t>Scale for Academic Engagement</a:t>
            </a:r>
          </a:p>
          <a:p>
            <a:pPr lvl="2"/>
            <a:r>
              <a:rPr lang="en-US" sz="1350" dirty="0">
                <a:solidFill>
                  <a:schemeClr val="tx1"/>
                </a:solidFill>
              </a:rPr>
              <a:t>Persistence = “When I do bad on a test, I work harder next time”</a:t>
            </a:r>
          </a:p>
          <a:p>
            <a:pPr lvl="2"/>
            <a:r>
              <a:rPr lang="en-US" sz="1350" dirty="0">
                <a:solidFill>
                  <a:schemeClr val="tx1"/>
                </a:solidFill>
              </a:rPr>
              <a:t>Curiosity = “ I participate when we discuss new material”</a:t>
            </a:r>
          </a:p>
          <a:p>
            <a:r>
              <a:rPr lang="en-US" sz="1500" dirty="0">
                <a:solidFill>
                  <a:schemeClr val="tx1"/>
                </a:solidFill>
              </a:rPr>
              <a:t>School Climate</a:t>
            </a:r>
          </a:p>
          <a:p>
            <a:pPr lvl="1"/>
            <a:r>
              <a:rPr lang="en-US" sz="1350" dirty="0">
                <a:solidFill>
                  <a:schemeClr val="tx1"/>
                </a:solidFill>
              </a:rPr>
              <a:t>Used 21-items from the originally 50-item Inventory of School Climate- Student Scale</a:t>
            </a:r>
          </a:p>
          <a:p>
            <a:pPr lvl="2"/>
            <a:r>
              <a:rPr lang="en-US" sz="1350" dirty="0">
                <a:solidFill>
                  <a:schemeClr val="tx1"/>
                </a:solidFill>
              </a:rPr>
              <a:t>School Climate = At my school, students of all racial groups are treated equally”</a:t>
            </a:r>
          </a:p>
          <a:p>
            <a:pPr lvl="2"/>
            <a:r>
              <a:rPr lang="en-US" sz="1350" dirty="0">
                <a:solidFill>
                  <a:schemeClr val="tx1"/>
                </a:solidFill>
              </a:rPr>
              <a:t>Supportive Teachers = ” At my school, teachers go out of their way to help students”</a:t>
            </a:r>
          </a:p>
          <a:p>
            <a:pPr lvl="2"/>
            <a:r>
              <a:rPr lang="en-US" sz="1350" dirty="0">
                <a:solidFill>
                  <a:schemeClr val="tx1"/>
                </a:solidFill>
              </a:rPr>
              <a:t>Interracial Interactions = “At your school, how often do students work together in the class with others of different racial backgrounds”</a:t>
            </a:r>
          </a:p>
          <a:p>
            <a:pPr lvl="2"/>
            <a:r>
              <a:rPr lang="en-US" sz="1350" dirty="0">
                <a:solidFill>
                  <a:schemeClr val="tx1"/>
                </a:solidFill>
              </a:rPr>
              <a:t>Sense of Belonging = “At my school, I feel like I belong when I am at school”</a:t>
            </a:r>
          </a:p>
        </p:txBody>
      </p:sp>
      <p:sp>
        <p:nvSpPr>
          <p:cNvPr id="9" name="TextBox 8">
            <a:extLst>
              <a:ext uri="{FF2B5EF4-FFF2-40B4-BE49-F238E27FC236}">
                <a16:creationId xmlns:a16="http://schemas.microsoft.com/office/drawing/2014/main" id="{1F3D30E2-6DA5-6B41-8A33-1AA098F87279}"/>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spTree>
    <p:extLst>
      <p:ext uri="{BB962C8B-B14F-4D97-AF65-F5344CB8AC3E}">
        <p14:creationId xmlns:p14="http://schemas.microsoft.com/office/powerpoint/2010/main" val="356909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FA4-F035-324A-85A5-3DDFFF0623E0}"/>
              </a:ext>
            </a:extLst>
          </p:cNvPr>
          <p:cNvSpPr>
            <a:spLocks noGrp="1"/>
          </p:cNvSpPr>
          <p:nvPr>
            <p:ph type="title"/>
          </p:nvPr>
        </p:nvSpPr>
        <p:spPr>
          <a:xfrm>
            <a:off x="603504" y="1580769"/>
            <a:ext cx="4421124" cy="891540"/>
          </a:xfrm>
        </p:spPr>
        <p:txBody>
          <a:bodyPr>
            <a:normAutofit/>
          </a:bodyPr>
          <a:lstStyle/>
          <a:p>
            <a:r>
              <a:rPr lang="en-US"/>
              <a:t>Measures</a:t>
            </a:r>
          </a:p>
        </p:txBody>
      </p:sp>
      <p:sp>
        <p:nvSpPr>
          <p:cNvPr id="3" name="Content Placeholder 2">
            <a:extLst>
              <a:ext uri="{FF2B5EF4-FFF2-40B4-BE49-F238E27FC236}">
                <a16:creationId xmlns:a16="http://schemas.microsoft.com/office/drawing/2014/main" id="{F32D93D6-57C0-9A43-9E13-D86727F5908F}"/>
              </a:ext>
            </a:extLst>
          </p:cNvPr>
          <p:cNvSpPr>
            <a:spLocks noGrp="1"/>
          </p:cNvSpPr>
          <p:nvPr>
            <p:ph idx="1"/>
          </p:nvPr>
        </p:nvSpPr>
        <p:spPr>
          <a:xfrm>
            <a:off x="602433" y="2835783"/>
            <a:ext cx="4472488" cy="2447405"/>
          </a:xfrm>
        </p:spPr>
        <p:txBody>
          <a:bodyPr>
            <a:normAutofit/>
          </a:bodyPr>
          <a:lstStyle/>
          <a:p>
            <a:r>
              <a:rPr lang="en-US"/>
              <a:t>Racial Identity Beliefs</a:t>
            </a:r>
          </a:p>
          <a:p>
            <a:pPr lvl="1"/>
            <a:r>
              <a:rPr lang="en-US"/>
              <a:t>Multidimensional Inventory of Black Identity- Teen Scale</a:t>
            </a:r>
          </a:p>
          <a:p>
            <a:pPr lvl="2"/>
            <a:r>
              <a:rPr lang="en-US"/>
              <a:t>Racial Centrality = “Being Black is an important part of who I am”</a:t>
            </a:r>
          </a:p>
          <a:p>
            <a:pPr lvl="2"/>
            <a:r>
              <a:rPr lang="en-US"/>
              <a:t>Private Regard = “I am happy I am Black”</a:t>
            </a:r>
          </a:p>
          <a:p>
            <a:pPr lvl="2"/>
            <a:r>
              <a:rPr lang="en-US"/>
              <a:t>Nationalist Ideology = “Black parents should surround their children with Black art and Black books”</a:t>
            </a:r>
          </a:p>
          <a:p>
            <a:pPr lvl="2"/>
            <a:r>
              <a:rPr lang="en-US"/>
              <a:t>Minority Ideology = “People of all minority groups should stick together and fight discrimination”</a:t>
            </a:r>
          </a:p>
          <a:p>
            <a:endParaRPr lang="en-US"/>
          </a:p>
          <a:p>
            <a:pPr lvl="2"/>
            <a:endParaRPr lang="en-US"/>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30" y="1580769"/>
            <a:ext cx="2990088"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4" y="170376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pic>
        <p:nvPicPr>
          <p:cNvPr id="6" name="Picture 5" descr="Table&#10;&#10;Description automatically generated">
            <a:extLst>
              <a:ext uri="{FF2B5EF4-FFF2-40B4-BE49-F238E27FC236}">
                <a16:creationId xmlns:a16="http://schemas.microsoft.com/office/drawing/2014/main" id="{FD8DA2F0-D59B-BD43-80C0-4F5E2D8141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86918" y="1836891"/>
            <a:ext cx="2496312" cy="3190175"/>
          </a:xfrm>
          <a:prstGeom prst="rect">
            <a:avLst/>
          </a:prstGeom>
        </p:spPr>
      </p:pic>
      <p:sp>
        <p:nvSpPr>
          <p:cNvPr id="9" name="TextBox 8">
            <a:extLst>
              <a:ext uri="{FF2B5EF4-FFF2-40B4-BE49-F238E27FC236}">
                <a16:creationId xmlns:a16="http://schemas.microsoft.com/office/drawing/2014/main" id="{1F3D30E2-6DA5-6B41-8A33-1AA098F87279}"/>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450"/>
              </a:spcAft>
            </a:pPr>
            <a:r>
              <a:rPr lang="en-US" sz="1350" dirty="0" err="1">
                <a:solidFill>
                  <a:srgbClr val="000000"/>
                </a:solidFill>
                <a:latin typeface="Gill Sans MT" panose="020B0502020104020203"/>
              </a:rPr>
              <a:t>Vulovic</a:t>
            </a:r>
            <a:endParaRPr lang="en-US" sz="1350">
              <a:solidFill>
                <a:srgbClr val="000000"/>
              </a:solidFill>
              <a:latin typeface="Gill Sans MT" panose="020B0502020104020203"/>
            </a:endParaRPr>
          </a:p>
        </p:txBody>
      </p:sp>
      <p:sp>
        <p:nvSpPr>
          <p:cNvPr id="8" name="Up Arrow 7">
            <a:extLst>
              <a:ext uri="{FF2B5EF4-FFF2-40B4-BE49-F238E27FC236}">
                <a16:creationId xmlns:a16="http://schemas.microsoft.com/office/drawing/2014/main" id="{FDF3789D-9E64-7C44-9E85-6A9146C51C72}"/>
              </a:ext>
            </a:extLst>
          </p:cNvPr>
          <p:cNvSpPr/>
          <p:nvPr/>
        </p:nvSpPr>
        <p:spPr>
          <a:xfrm>
            <a:off x="8229794" y="2907276"/>
            <a:ext cx="149393" cy="176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2" name="Up Arrow 11">
            <a:extLst>
              <a:ext uri="{FF2B5EF4-FFF2-40B4-BE49-F238E27FC236}">
                <a16:creationId xmlns:a16="http://schemas.microsoft.com/office/drawing/2014/main" id="{BA033023-8759-E746-89C8-F2A640D037FA}"/>
              </a:ext>
            </a:extLst>
          </p:cNvPr>
          <p:cNvSpPr/>
          <p:nvPr/>
        </p:nvSpPr>
        <p:spPr>
          <a:xfrm>
            <a:off x="8241856" y="3790191"/>
            <a:ext cx="149393" cy="176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0" name="Oval 9">
            <a:extLst>
              <a:ext uri="{FF2B5EF4-FFF2-40B4-BE49-F238E27FC236}">
                <a16:creationId xmlns:a16="http://schemas.microsoft.com/office/drawing/2014/main" id="{EB086F18-EF27-2C4C-B73D-275DD12486C9}"/>
              </a:ext>
            </a:extLst>
          </p:cNvPr>
          <p:cNvSpPr/>
          <p:nvPr/>
        </p:nvSpPr>
        <p:spPr>
          <a:xfrm>
            <a:off x="7828660" y="3142307"/>
            <a:ext cx="405683" cy="1769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5" name="Up Arrow 14">
            <a:extLst>
              <a:ext uri="{FF2B5EF4-FFF2-40B4-BE49-F238E27FC236}">
                <a16:creationId xmlns:a16="http://schemas.microsoft.com/office/drawing/2014/main" id="{43B71AD5-929B-4740-BB74-784CD660B199}"/>
              </a:ext>
            </a:extLst>
          </p:cNvPr>
          <p:cNvSpPr/>
          <p:nvPr/>
        </p:nvSpPr>
        <p:spPr>
          <a:xfrm rot="10800000">
            <a:off x="8229794" y="3458157"/>
            <a:ext cx="149393" cy="176980"/>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Tree>
    <p:extLst>
      <p:ext uri="{BB962C8B-B14F-4D97-AF65-F5344CB8AC3E}">
        <p14:creationId xmlns:p14="http://schemas.microsoft.com/office/powerpoint/2010/main" val="92041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FA4-F035-324A-85A5-3DDFFF0623E0}"/>
              </a:ext>
            </a:extLst>
          </p:cNvPr>
          <p:cNvSpPr>
            <a:spLocks noGrp="1"/>
          </p:cNvSpPr>
          <p:nvPr>
            <p:ph type="title"/>
          </p:nvPr>
        </p:nvSpPr>
        <p:spPr>
          <a:xfrm>
            <a:off x="91083" y="940607"/>
            <a:ext cx="8961834" cy="517169"/>
          </a:xfrm>
        </p:spPr>
        <p:txBody>
          <a:bodyPr>
            <a:normAutofit fontScale="90000"/>
          </a:bodyPr>
          <a:lstStyle/>
          <a:p>
            <a:r>
              <a:rPr lang="en-US" dirty="0"/>
              <a:t>Hypothesis 1</a:t>
            </a:r>
            <a:br>
              <a:rPr lang="en-US" dirty="0"/>
            </a:br>
            <a:r>
              <a:rPr lang="en-US" sz="975" dirty="0"/>
              <a:t>Perceptions of a positive school climate would be related to higher achievement motivation beliefs</a:t>
            </a:r>
            <a:endParaRPr lang="en-US" dirty="0"/>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30" y="1580769"/>
            <a:ext cx="2990088"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4" y="170376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9" name="TextBox 8">
            <a:extLst>
              <a:ext uri="{FF2B5EF4-FFF2-40B4-BE49-F238E27FC236}">
                <a16:creationId xmlns:a16="http://schemas.microsoft.com/office/drawing/2014/main" id="{1F3D30E2-6DA5-6B41-8A33-1AA098F87279}"/>
              </a:ext>
            </a:extLst>
          </p:cNvPr>
          <p:cNvSpPr txBox="1"/>
          <p:nvPr/>
        </p:nvSpPr>
        <p:spPr>
          <a:xfrm>
            <a:off x="21265" y="5723751"/>
            <a:ext cx="973094" cy="300082"/>
          </a:xfrm>
          <a:prstGeom prst="rect">
            <a:avLst/>
          </a:prstGeom>
          <a:noFill/>
        </p:spPr>
        <p:txBody>
          <a:bodyPr wrap="square" rtlCol="0">
            <a:spAutoFit/>
          </a:bodyPr>
          <a:lstStyle/>
          <a:p>
            <a:pPr defTabSz="342900" eaLnBrk="1" fontAlgn="auto" hangingPunct="1">
              <a:spcBef>
                <a:spcPts val="0"/>
              </a:spcBef>
              <a:spcAft>
                <a:spcPts val="45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pic>
        <p:nvPicPr>
          <p:cNvPr id="19" name="Content Placeholder 18" descr="Table&#10;&#10;Description automatically generated">
            <a:extLst>
              <a:ext uri="{FF2B5EF4-FFF2-40B4-BE49-F238E27FC236}">
                <a16:creationId xmlns:a16="http://schemas.microsoft.com/office/drawing/2014/main" id="{43852B1D-0DD3-974C-AEB1-B2665C1574C5}"/>
              </a:ext>
            </a:extLst>
          </p:cNvPr>
          <p:cNvPicPr>
            <a:picLocks noGrp="1" noChangeAspect="1"/>
          </p:cNvPicPr>
          <p:nvPr>
            <p:ph idx="1"/>
          </p:nvPr>
        </p:nvPicPr>
        <p:blipFill>
          <a:blip r:embed="rId2"/>
          <a:stretch>
            <a:fillRect/>
          </a:stretch>
        </p:blipFill>
        <p:spPr>
          <a:xfrm>
            <a:off x="737327" y="1552248"/>
            <a:ext cx="3593611" cy="4448502"/>
          </a:xfrm>
        </p:spPr>
      </p:pic>
      <p:pic>
        <p:nvPicPr>
          <p:cNvPr id="21" name="Picture 20" descr="Table&#10;&#10;Description automatically generated">
            <a:extLst>
              <a:ext uri="{FF2B5EF4-FFF2-40B4-BE49-F238E27FC236}">
                <a16:creationId xmlns:a16="http://schemas.microsoft.com/office/drawing/2014/main" id="{CA733C1B-E74A-6C45-8AEB-D95F19E40D0D}"/>
              </a:ext>
            </a:extLst>
          </p:cNvPr>
          <p:cNvPicPr>
            <a:picLocks noChangeAspect="1"/>
          </p:cNvPicPr>
          <p:nvPr/>
        </p:nvPicPr>
        <p:blipFill>
          <a:blip r:embed="rId3"/>
          <a:stretch>
            <a:fillRect/>
          </a:stretch>
        </p:blipFill>
        <p:spPr>
          <a:xfrm>
            <a:off x="4543648" y="1568197"/>
            <a:ext cx="3986470" cy="4395542"/>
          </a:xfrm>
          <a:prstGeom prst="rect">
            <a:avLst/>
          </a:prstGeom>
        </p:spPr>
      </p:pic>
      <p:sp>
        <p:nvSpPr>
          <p:cNvPr id="22" name="Rectangle 21">
            <a:extLst>
              <a:ext uri="{FF2B5EF4-FFF2-40B4-BE49-F238E27FC236}">
                <a16:creationId xmlns:a16="http://schemas.microsoft.com/office/drawing/2014/main" id="{56973818-8858-334A-9F86-170CE21C92A7}"/>
              </a:ext>
            </a:extLst>
          </p:cNvPr>
          <p:cNvSpPr/>
          <p:nvPr/>
        </p:nvSpPr>
        <p:spPr>
          <a:xfrm>
            <a:off x="737326" y="4023095"/>
            <a:ext cx="3593612" cy="87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3" name="Rectangle 22">
            <a:extLst>
              <a:ext uri="{FF2B5EF4-FFF2-40B4-BE49-F238E27FC236}">
                <a16:creationId xmlns:a16="http://schemas.microsoft.com/office/drawing/2014/main" id="{03A5ED2F-1442-6A40-B043-2E4689088180}"/>
              </a:ext>
            </a:extLst>
          </p:cNvPr>
          <p:cNvSpPr/>
          <p:nvPr/>
        </p:nvSpPr>
        <p:spPr>
          <a:xfrm>
            <a:off x="737326" y="5453173"/>
            <a:ext cx="3593612" cy="176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4" name="Rectangle 23">
            <a:extLst>
              <a:ext uri="{FF2B5EF4-FFF2-40B4-BE49-F238E27FC236}">
                <a16:creationId xmlns:a16="http://schemas.microsoft.com/office/drawing/2014/main" id="{E35205C4-1581-1F47-A319-9D2AEFE62556}"/>
              </a:ext>
            </a:extLst>
          </p:cNvPr>
          <p:cNvSpPr/>
          <p:nvPr/>
        </p:nvSpPr>
        <p:spPr>
          <a:xfrm>
            <a:off x="4813062" y="3903479"/>
            <a:ext cx="3593612" cy="151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5" name="Rectangle 24">
            <a:extLst>
              <a:ext uri="{FF2B5EF4-FFF2-40B4-BE49-F238E27FC236}">
                <a16:creationId xmlns:a16="http://schemas.microsoft.com/office/drawing/2014/main" id="{6A5A18B6-22D4-7045-A1F6-45719470369C}"/>
              </a:ext>
            </a:extLst>
          </p:cNvPr>
          <p:cNvSpPr/>
          <p:nvPr/>
        </p:nvSpPr>
        <p:spPr>
          <a:xfrm>
            <a:off x="4871541" y="5385391"/>
            <a:ext cx="3593612" cy="75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6" name="Rectangle 25">
            <a:extLst>
              <a:ext uri="{FF2B5EF4-FFF2-40B4-BE49-F238E27FC236}">
                <a16:creationId xmlns:a16="http://schemas.microsoft.com/office/drawing/2014/main" id="{A65101B8-4CB0-4541-9E4A-D05C53B713AF}"/>
              </a:ext>
            </a:extLst>
          </p:cNvPr>
          <p:cNvSpPr/>
          <p:nvPr/>
        </p:nvSpPr>
        <p:spPr>
          <a:xfrm>
            <a:off x="4842301" y="4644434"/>
            <a:ext cx="3593612" cy="7575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Tree>
    <p:extLst>
      <p:ext uri="{BB962C8B-B14F-4D97-AF65-F5344CB8AC3E}">
        <p14:creationId xmlns:p14="http://schemas.microsoft.com/office/powerpoint/2010/main" val="163951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FA4-F035-324A-85A5-3DDFFF0623E0}"/>
              </a:ext>
            </a:extLst>
          </p:cNvPr>
          <p:cNvSpPr>
            <a:spLocks noGrp="1"/>
          </p:cNvSpPr>
          <p:nvPr>
            <p:ph type="title"/>
          </p:nvPr>
        </p:nvSpPr>
        <p:spPr>
          <a:xfrm>
            <a:off x="91083" y="940607"/>
            <a:ext cx="8961834" cy="668683"/>
          </a:xfrm>
        </p:spPr>
        <p:txBody>
          <a:bodyPr>
            <a:normAutofit fontScale="90000"/>
          </a:bodyPr>
          <a:lstStyle/>
          <a:p>
            <a:r>
              <a:rPr lang="en-US" sz="1800" dirty="0"/>
              <a:t>Hypothesis 2</a:t>
            </a:r>
            <a:br>
              <a:rPr lang="en-US" sz="1800" dirty="0"/>
            </a:br>
            <a:r>
              <a:rPr lang="en-US" sz="900" dirty="0"/>
              <a:t>Racial centrality, private regard, and minority ideology would be positively related to achievement motivation beliefs, while nationalist ideology would be negatively related. </a:t>
            </a:r>
            <a:endParaRPr lang="en-US" sz="1800" dirty="0"/>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30" y="1580769"/>
            <a:ext cx="2990088"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4" y="170376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9" name="TextBox 8">
            <a:extLst>
              <a:ext uri="{FF2B5EF4-FFF2-40B4-BE49-F238E27FC236}">
                <a16:creationId xmlns:a16="http://schemas.microsoft.com/office/drawing/2014/main" id="{1F3D30E2-6DA5-6B41-8A33-1AA098F87279}"/>
              </a:ext>
            </a:extLst>
          </p:cNvPr>
          <p:cNvSpPr txBox="1"/>
          <p:nvPr/>
        </p:nvSpPr>
        <p:spPr>
          <a:xfrm>
            <a:off x="21265" y="5723751"/>
            <a:ext cx="973094" cy="300082"/>
          </a:xfrm>
          <a:prstGeom prst="rect">
            <a:avLst/>
          </a:prstGeom>
          <a:noFill/>
        </p:spPr>
        <p:txBody>
          <a:bodyPr wrap="square" rtlCol="0">
            <a:spAutoFit/>
          </a:bodyPr>
          <a:lstStyle/>
          <a:p>
            <a:pPr defTabSz="342900" eaLnBrk="1" fontAlgn="auto" hangingPunct="1">
              <a:spcBef>
                <a:spcPts val="0"/>
              </a:spcBef>
              <a:spcAft>
                <a:spcPts val="45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pic>
        <p:nvPicPr>
          <p:cNvPr id="19" name="Content Placeholder 18" descr="Table&#10;&#10;Description automatically generated">
            <a:extLst>
              <a:ext uri="{FF2B5EF4-FFF2-40B4-BE49-F238E27FC236}">
                <a16:creationId xmlns:a16="http://schemas.microsoft.com/office/drawing/2014/main" id="{43852B1D-0DD3-974C-AEB1-B2665C1574C5}"/>
              </a:ext>
            </a:extLst>
          </p:cNvPr>
          <p:cNvPicPr>
            <a:picLocks noGrp="1" noChangeAspect="1"/>
          </p:cNvPicPr>
          <p:nvPr>
            <p:ph idx="1"/>
          </p:nvPr>
        </p:nvPicPr>
        <p:blipFill>
          <a:blip r:embed="rId2"/>
          <a:stretch>
            <a:fillRect/>
          </a:stretch>
        </p:blipFill>
        <p:spPr>
          <a:xfrm>
            <a:off x="728377" y="1607249"/>
            <a:ext cx="3593612" cy="4448503"/>
          </a:xfrm>
        </p:spPr>
      </p:pic>
      <p:pic>
        <p:nvPicPr>
          <p:cNvPr id="21" name="Picture 20" descr="Table&#10;&#10;Description automatically generated">
            <a:extLst>
              <a:ext uri="{FF2B5EF4-FFF2-40B4-BE49-F238E27FC236}">
                <a16:creationId xmlns:a16="http://schemas.microsoft.com/office/drawing/2014/main" id="{CA733C1B-E74A-6C45-8AEB-D95F19E40D0D}"/>
              </a:ext>
            </a:extLst>
          </p:cNvPr>
          <p:cNvPicPr>
            <a:picLocks noChangeAspect="1"/>
          </p:cNvPicPr>
          <p:nvPr/>
        </p:nvPicPr>
        <p:blipFill>
          <a:blip r:embed="rId3"/>
          <a:stretch>
            <a:fillRect/>
          </a:stretch>
        </p:blipFill>
        <p:spPr>
          <a:xfrm>
            <a:off x="4557881" y="1607249"/>
            <a:ext cx="3986470" cy="4395542"/>
          </a:xfrm>
          <a:prstGeom prst="rect">
            <a:avLst/>
          </a:prstGeom>
        </p:spPr>
      </p:pic>
      <p:sp>
        <p:nvSpPr>
          <p:cNvPr id="22" name="Rectangle 21">
            <a:extLst>
              <a:ext uri="{FF2B5EF4-FFF2-40B4-BE49-F238E27FC236}">
                <a16:creationId xmlns:a16="http://schemas.microsoft.com/office/drawing/2014/main" id="{56973818-8858-334A-9F86-170CE21C92A7}"/>
              </a:ext>
            </a:extLst>
          </p:cNvPr>
          <p:cNvSpPr/>
          <p:nvPr/>
        </p:nvSpPr>
        <p:spPr>
          <a:xfrm>
            <a:off x="737326" y="2704550"/>
            <a:ext cx="3593612" cy="877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5" name="Rectangle 24">
            <a:extLst>
              <a:ext uri="{FF2B5EF4-FFF2-40B4-BE49-F238E27FC236}">
                <a16:creationId xmlns:a16="http://schemas.microsoft.com/office/drawing/2014/main" id="{6A5A18B6-22D4-7045-A1F6-45719470369C}"/>
              </a:ext>
            </a:extLst>
          </p:cNvPr>
          <p:cNvSpPr/>
          <p:nvPr/>
        </p:nvSpPr>
        <p:spPr>
          <a:xfrm>
            <a:off x="4822012" y="3048886"/>
            <a:ext cx="3593612" cy="757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3" name="Rectangle 12">
            <a:extLst>
              <a:ext uri="{FF2B5EF4-FFF2-40B4-BE49-F238E27FC236}">
                <a16:creationId xmlns:a16="http://schemas.microsoft.com/office/drawing/2014/main" id="{29B7143E-4DC6-DC43-9625-AF46140391FF}"/>
              </a:ext>
            </a:extLst>
          </p:cNvPr>
          <p:cNvSpPr/>
          <p:nvPr/>
        </p:nvSpPr>
        <p:spPr>
          <a:xfrm>
            <a:off x="4813062" y="2674646"/>
            <a:ext cx="3593612" cy="757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5" name="Rectangle 14">
            <a:extLst>
              <a:ext uri="{FF2B5EF4-FFF2-40B4-BE49-F238E27FC236}">
                <a16:creationId xmlns:a16="http://schemas.microsoft.com/office/drawing/2014/main" id="{7F3A014D-2868-E446-A455-315A2C668EFB}"/>
              </a:ext>
            </a:extLst>
          </p:cNvPr>
          <p:cNvSpPr/>
          <p:nvPr/>
        </p:nvSpPr>
        <p:spPr>
          <a:xfrm>
            <a:off x="737326" y="2797474"/>
            <a:ext cx="3593612" cy="8771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7" name="Rectangle 16">
            <a:extLst>
              <a:ext uri="{FF2B5EF4-FFF2-40B4-BE49-F238E27FC236}">
                <a16:creationId xmlns:a16="http://schemas.microsoft.com/office/drawing/2014/main" id="{D6679927-3126-EA43-A1AF-D6C283187757}"/>
              </a:ext>
            </a:extLst>
          </p:cNvPr>
          <p:cNvSpPr/>
          <p:nvPr/>
        </p:nvSpPr>
        <p:spPr>
          <a:xfrm>
            <a:off x="4822012" y="2835354"/>
            <a:ext cx="3593612" cy="75758"/>
          </a:xfrm>
          <a:prstGeom prst="rect">
            <a:avLst/>
          </a:prstGeom>
          <a:noFill/>
          <a:ln w="28575">
            <a:solidFill>
              <a:srgbClr val="FF4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Tree>
    <p:extLst>
      <p:ext uri="{BB962C8B-B14F-4D97-AF65-F5344CB8AC3E}">
        <p14:creationId xmlns:p14="http://schemas.microsoft.com/office/powerpoint/2010/main" val="84870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1FA4-F035-324A-85A5-3DDFFF0623E0}"/>
              </a:ext>
            </a:extLst>
          </p:cNvPr>
          <p:cNvSpPr>
            <a:spLocks noGrp="1"/>
          </p:cNvSpPr>
          <p:nvPr>
            <p:ph type="title"/>
          </p:nvPr>
        </p:nvSpPr>
        <p:spPr>
          <a:xfrm>
            <a:off x="91083" y="940607"/>
            <a:ext cx="8961834" cy="611641"/>
          </a:xfrm>
        </p:spPr>
        <p:txBody>
          <a:bodyPr>
            <a:noAutofit/>
          </a:bodyPr>
          <a:lstStyle/>
          <a:p>
            <a:r>
              <a:rPr lang="en-US" sz="1725" dirty="0"/>
              <a:t>Hypothesis 3</a:t>
            </a:r>
            <a:r>
              <a:rPr lang="en-US" sz="825" dirty="0"/>
              <a:t/>
            </a:r>
            <a:br>
              <a:rPr lang="en-US" sz="825" dirty="0"/>
            </a:br>
            <a:r>
              <a:rPr lang="en-US" sz="900" dirty="0"/>
              <a:t>Racial identity and ideology attitudes would moderate the relationships between school climate and academic motivation beliefs. </a:t>
            </a:r>
            <a:br>
              <a:rPr lang="en-US" sz="900" dirty="0"/>
            </a:br>
            <a:endParaRPr lang="en-US" sz="825" dirty="0"/>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30" y="1580769"/>
            <a:ext cx="2990088"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srgbClr val="FFFFFF"/>
              </a:solidFill>
              <a:latin typeface="Gill Sans MT" panose="020B0502020104020203"/>
            </a:endParaRPr>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4" y="170376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9" name="TextBox 8">
            <a:extLst>
              <a:ext uri="{FF2B5EF4-FFF2-40B4-BE49-F238E27FC236}">
                <a16:creationId xmlns:a16="http://schemas.microsoft.com/office/drawing/2014/main" id="{1F3D30E2-6DA5-6B41-8A33-1AA098F87279}"/>
              </a:ext>
            </a:extLst>
          </p:cNvPr>
          <p:cNvSpPr txBox="1"/>
          <p:nvPr/>
        </p:nvSpPr>
        <p:spPr>
          <a:xfrm>
            <a:off x="21265" y="5723751"/>
            <a:ext cx="973094" cy="300082"/>
          </a:xfrm>
          <a:prstGeom prst="rect">
            <a:avLst/>
          </a:prstGeom>
          <a:noFill/>
        </p:spPr>
        <p:txBody>
          <a:bodyPr wrap="square" rtlCol="0">
            <a:spAutoFit/>
          </a:bodyPr>
          <a:lstStyle/>
          <a:p>
            <a:pPr defTabSz="342900" eaLnBrk="1" fontAlgn="auto" hangingPunct="1">
              <a:spcBef>
                <a:spcPts val="0"/>
              </a:spcBef>
              <a:spcAft>
                <a:spcPts val="45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pic>
        <p:nvPicPr>
          <p:cNvPr id="21" name="Picture 20" descr="Table&#10;&#10;Description automatically generated">
            <a:extLst>
              <a:ext uri="{FF2B5EF4-FFF2-40B4-BE49-F238E27FC236}">
                <a16:creationId xmlns:a16="http://schemas.microsoft.com/office/drawing/2014/main" id="{CA733C1B-E74A-6C45-8AEB-D95F19E40D0D}"/>
              </a:ext>
            </a:extLst>
          </p:cNvPr>
          <p:cNvPicPr>
            <a:picLocks noChangeAspect="1"/>
          </p:cNvPicPr>
          <p:nvPr/>
        </p:nvPicPr>
        <p:blipFill>
          <a:blip r:embed="rId2"/>
          <a:stretch>
            <a:fillRect/>
          </a:stretch>
        </p:blipFill>
        <p:spPr>
          <a:xfrm>
            <a:off x="5066448" y="1605208"/>
            <a:ext cx="3986470" cy="4395542"/>
          </a:xfrm>
          <a:prstGeom prst="rect">
            <a:avLst/>
          </a:prstGeom>
        </p:spPr>
      </p:pic>
      <p:sp>
        <p:nvSpPr>
          <p:cNvPr id="25" name="Rectangle 24">
            <a:extLst>
              <a:ext uri="{FF2B5EF4-FFF2-40B4-BE49-F238E27FC236}">
                <a16:creationId xmlns:a16="http://schemas.microsoft.com/office/drawing/2014/main" id="{6A5A18B6-22D4-7045-A1F6-45719470369C}"/>
              </a:ext>
            </a:extLst>
          </p:cNvPr>
          <p:cNvSpPr/>
          <p:nvPr/>
        </p:nvSpPr>
        <p:spPr>
          <a:xfrm>
            <a:off x="5320258" y="5643964"/>
            <a:ext cx="3593612" cy="7575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3" name="Rectangle 12">
            <a:extLst>
              <a:ext uri="{FF2B5EF4-FFF2-40B4-BE49-F238E27FC236}">
                <a16:creationId xmlns:a16="http://schemas.microsoft.com/office/drawing/2014/main" id="{29B7143E-4DC6-DC43-9625-AF46140391FF}"/>
              </a:ext>
            </a:extLst>
          </p:cNvPr>
          <p:cNvSpPr/>
          <p:nvPr/>
        </p:nvSpPr>
        <p:spPr>
          <a:xfrm>
            <a:off x="5320258" y="2682620"/>
            <a:ext cx="3593612" cy="7575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7" name="Rectangle 16">
            <a:extLst>
              <a:ext uri="{FF2B5EF4-FFF2-40B4-BE49-F238E27FC236}">
                <a16:creationId xmlns:a16="http://schemas.microsoft.com/office/drawing/2014/main" id="{D6679927-3126-EA43-A1AF-D6C283187757}"/>
              </a:ext>
            </a:extLst>
          </p:cNvPr>
          <p:cNvSpPr/>
          <p:nvPr/>
        </p:nvSpPr>
        <p:spPr>
          <a:xfrm>
            <a:off x="5320258" y="3051822"/>
            <a:ext cx="3593612" cy="7575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pic>
        <p:nvPicPr>
          <p:cNvPr id="6" name="Picture 5" descr="A picture containing person, table, sitting, person&#10;&#10;Description automatically generated">
            <a:extLst>
              <a:ext uri="{FF2B5EF4-FFF2-40B4-BE49-F238E27FC236}">
                <a16:creationId xmlns:a16="http://schemas.microsoft.com/office/drawing/2014/main" id="{62856069-DFC5-C54A-861E-D9A9E6A45B0C}"/>
              </a:ext>
            </a:extLst>
          </p:cNvPr>
          <p:cNvPicPr>
            <a:picLocks noChangeAspect="1"/>
          </p:cNvPicPr>
          <p:nvPr/>
        </p:nvPicPr>
        <p:blipFill>
          <a:blip r:embed="rId3"/>
          <a:stretch>
            <a:fillRect/>
          </a:stretch>
        </p:blipFill>
        <p:spPr>
          <a:xfrm>
            <a:off x="272288" y="2115741"/>
            <a:ext cx="4543745" cy="3231107"/>
          </a:xfrm>
          <a:prstGeom prst="rect">
            <a:avLst/>
          </a:prstGeom>
        </p:spPr>
      </p:pic>
    </p:spTree>
    <p:extLst>
      <p:ext uri="{BB962C8B-B14F-4D97-AF65-F5344CB8AC3E}">
        <p14:creationId xmlns:p14="http://schemas.microsoft.com/office/powerpoint/2010/main" val="225474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B6D7-7814-0A4C-9C3D-2D0B0096FCDD}"/>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145926F4-569E-AF4F-8780-63F9DAD4EE46}"/>
              </a:ext>
            </a:extLst>
          </p:cNvPr>
          <p:cNvSpPr>
            <a:spLocks noGrp="1"/>
          </p:cNvSpPr>
          <p:nvPr>
            <p:ph idx="1"/>
          </p:nvPr>
        </p:nvSpPr>
        <p:spPr>
          <a:xfrm>
            <a:off x="1564106" y="2745274"/>
            <a:ext cx="6220325" cy="2978477"/>
          </a:xfrm>
        </p:spPr>
        <p:txBody>
          <a:bodyPr>
            <a:normAutofit fontScale="92500"/>
          </a:bodyPr>
          <a:lstStyle/>
          <a:p>
            <a:pPr>
              <a:lnSpc>
                <a:spcPct val="150000"/>
              </a:lnSpc>
            </a:pPr>
            <a:r>
              <a:rPr lang="en-US" dirty="0"/>
              <a:t>-feeling positive about being Black, feeling supported by teachers, and feeling like you belong at school may be especially important for African American girls’ classroom engagement and curiosity</a:t>
            </a:r>
          </a:p>
          <a:p>
            <a:pPr>
              <a:lnSpc>
                <a:spcPct val="150000"/>
              </a:lnSpc>
            </a:pPr>
            <a:r>
              <a:rPr lang="en-US" dirty="0"/>
              <a:t>-Private regard and racial centrality were protective for black girls over time. </a:t>
            </a:r>
          </a:p>
          <a:p>
            <a:pPr>
              <a:lnSpc>
                <a:spcPct val="150000"/>
              </a:lnSpc>
            </a:pPr>
            <a:r>
              <a:rPr lang="en-US" dirty="0"/>
              <a:t>-Black girls reporting a higher sense of belonging reported higher academic persistence over time.</a:t>
            </a:r>
          </a:p>
          <a:p>
            <a:pPr>
              <a:lnSpc>
                <a:spcPct val="150000"/>
              </a:lnSpc>
            </a:pPr>
            <a:r>
              <a:rPr lang="en-US" dirty="0"/>
              <a:t>- Students low in racial identity beliefs who reported little to no interactions with school (</a:t>
            </a:r>
            <a:r>
              <a:rPr lang="en-US" dirty="0" err="1"/>
              <a:t>i.e</a:t>
            </a:r>
            <a:r>
              <a:rPr lang="en-US" dirty="0"/>
              <a:t> sense of belonging, supportive teachers, etc.) were more likely to report lower levels of academic persistence and curiosity. </a:t>
            </a:r>
          </a:p>
        </p:txBody>
      </p:sp>
      <p:sp>
        <p:nvSpPr>
          <p:cNvPr id="4" name="TextBox 3">
            <a:extLst>
              <a:ext uri="{FF2B5EF4-FFF2-40B4-BE49-F238E27FC236}">
                <a16:creationId xmlns:a16="http://schemas.microsoft.com/office/drawing/2014/main" id="{10BDD36C-EBA0-524A-8B8B-04CC6FA935D6}"/>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spTree>
    <p:extLst>
      <p:ext uri="{BB962C8B-B14F-4D97-AF65-F5344CB8AC3E}">
        <p14:creationId xmlns:p14="http://schemas.microsoft.com/office/powerpoint/2010/main" val="1392450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23026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857250"/>
            <a:ext cx="68413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939526"/>
            <a:ext cx="2978949" cy="2978948"/>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srgbClr val="FFFFFF"/>
              </a:solidFill>
              <a:latin typeface="Gill Sans MT" panose="020B0502020104020203"/>
            </a:endParaRPr>
          </a:p>
        </p:txBody>
      </p:sp>
      <p:sp>
        <p:nvSpPr>
          <p:cNvPr id="2" name="Title 1">
            <a:extLst>
              <a:ext uri="{FF2B5EF4-FFF2-40B4-BE49-F238E27FC236}">
                <a16:creationId xmlns:a16="http://schemas.microsoft.com/office/drawing/2014/main" id="{F29D305B-5279-4F40-9067-B454E543025E}"/>
              </a:ext>
            </a:extLst>
          </p:cNvPr>
          <p:cNvSpPr>
            <a:spLocks noGrp="1"/>
          </p:cNvSpPr>
          <p:nvPr>
            <p:ph type="title"/>
          </p:nvPr>
        </p:nvSpPr>
        <p:spPr>
          <a:xfrm>
            <a:off x="945655" y="2047113"/>
            <a:ext cx="2763774" cy="2763774"/>
          </a:xfrm>
          <a:prstGeom prst="ellipse">
            <a:avLst/>
          </a:prstGeom>
          <a:solidFill>
            <a:schemeClr val="accent2">
              <a:lumMod val="75000"/>
            </a:schemeClr>
          </a:solidFill>
          <a:ln>
            <a:noFill/>
          </a:ln>
        </p:spPr>
        <p:txBody>
          <a:bodyPr>
            <a:normAutofit/>
          </a:bodyPr>
          <a:lstStyle/>
          <a:p>
            <a:r>
              <a:rPr lang="en-US" sz="1950">
                <a:solidFill>
                  <a:srgbClr val="FFFFFF"/>
                </a:solidFill>
              </a:rPr>
              <a:t>Discussion</a:t>
            </a:r>
          </a:p>
        </p:txBody>
      </p:sp>
      <p:sp>
        <p:nvSpPr>
          <p:cNvPr id="3" name="Content Placeholder 2">
            <a:extLst>
              <a:ext uri="{FF2B5EF4-FFF2-40B4-BE49-F238E27FC236}">
                <a16:creationId xmlns:a16="http://schemas.microsoft.com/office/drawing/2014/main" id="{9582FD86-5065-494A-B48A-5986DF60EF22}"/>
              </a:ext>
            </a:extLst>
          </p:cNvPr>
          <p:cNvSpPr>
            <a:spLocks noGrp="1"/>
          </p:cNvSpPr>
          <p:nvPr>
            <p:ph idx="1"/>
          </p:nvPr>
        </p:nvSpPr>
        <p:spPr>
          <a:xfrm>
            <a:off x="4193771" y="1908810"/>
            <a:ext cx="3990522" cy="3040380"/>
          </a:xfrm>
        </p:spPr>
        <p:txBody>
          <a:bodyPr anchor="ctr">
            <a:normAutofit/>
          </a:bodyPr>
          <a:lstStyle/>
          <a:p>
            <a:r>
              <a:rPr lang="en-US" dirty="0"/>
              <a:t>Are the adolescent’s beliefs actually leading to more positive outcomes? Or due to their more positive racial beliefs and school perceptions, do these adolescents engage more and therefore bring about more support from teachers and peers? </a:t>
            </a:r>
          </a:p>
          <a:p>
            <a:r>
              <a:rPr lang="en-US" dirty="0"/>
              <a:t>And if so, does this create a loop in which adolescents engage more positively with their environment, and thus perceive their environment as more positively? </a:t>
            </a:r>
          </a:p>
        </p:txBody>
      </p:sp>
      <p:sp>
        <p:nvSpPr>
          <p:cNvPr id="7" name="TextBox 6">
            <a:extLst>
              <a:ext uri="{FF2B5EF4-FFF2-40B4-BE49-F238E27FC236}">
                <a16:creationId xmlns:a16="http://schemas.microsoft.com/office/drawing/2014/main" id="{922DE39C-08B5-EE4A-8F81-EE1547D65ADA}"/>
              </a:ext>
            </a:extLst>
          </p:cNvPr>
          <p:cNvSpPr txBox="1"/>
          <p:nvPr/>
        </p:nvSpPr>
        <p:spPr>
          <a:xfrm>
            <a:off x="8368615" y="5723751"/>
            <a:ext cx="973094"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err="1">
                <a:solidFill>
                  <a:srgbClr val="000000"/>
                </a:solidFill>
                <a:latin typeface="Gill Sans MT" panose="020B0502020104020203"/>
              </a:rPr>
              <a:t>Vulovic</a:t>
            </a:r>
            <a:endParaRPr lang="en-US" sz="1350" dirty="0">
              <a:solidFill>
                <a:srgbClr val="000000"/>
              </a:solidFill>
              <a:latin typeface="Gill Sans MT" panose="020B0502020104020203"/>
            </a:endParaRPr>
          </a:p>
        </p:txBody>
      </p:sp>
    </p:spTree>
    <p:extLst>
      <p:ext uri="{BB962C8B-B14F-4D97-AF65-F5344CB8AC3E}">
        <p14:creationId xmlns:p14="http://schemas.microsoft.com/office/powerpoint/2010/main" val="316222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4866" y="5750984"/>
            <a:ext cx="1769534" cy="369332"/>
          </a:xfrm>
          <a:prstGeom prst="rect">
            <a:avLst/>
          </a:prstGeom>
          <a:noFill/>
        </p:spPr>
        <p:txBody>
          <a:bodyPr wrap="square" rtlCol="0">
            <a:spAutoFit/>
          </a:bodyPr>
          <a:lstStyle/>
          <a:p>
            <a:pPr algn="ctr"/>
            <a:r>
              <a:rPr lang="en-US" dirty="0" smtClean="0"/>
              <a:t>Brown, 2017</a:t>
            </a:r>
            <a:endParaRPr lang="en-US" dirty="0"/>
          </a:p>
        </p:txBody>
      </p:sp>
      <p:pic>
        <p:nvPicPr>
          <p:cNvPr id="2" name="Picture 1"/>
          <p:cNvPicPr>
            <a:picLocks noChangeAspect="1"/>
          </p:cNvPicPr>
          <p:nvPr/>
        </p:nvPicPr>
        <p:blipFill>
          <a:blip r:embed="rId2"/>
          <a:stretch>
            <a:fillRect/>
          </a:stretch>
        </p:blipFill>
        <p:spPr>
          <a:xfrm>
            <a:off x="2743200" y="1600200"/>
            <a:ext cx="6105525" cy="3329170"/>
          </a:xfrm>
          <a:prstGeom prst="rect">
            <a:avLst/>
          </a:prstGeom>
        </p:spPr>
      </p:pic>
      <p:pic>
        <p:nvPicPr>
          <p:cNvPr id="8" name="Picture 7"/>
          <p:cNvPicPr>
            <a:picLocks noChangeAspect="1"/>
          </p:cNvPicPr>
          <p:nvPr/>
        </p:nvPicPr>
        <p:blipFill>
          <a:blip r:embed="rId3"/>
          <a:stretch>
            <a:fillRect/>
          </a:stretch>
        </p:blipFill>
        <p:spPr>
          <a:xfrm>
            <a:off x="419256" y="117976"/>
            <a:ext cx="1747037" cy="2320424"/>
          </a:xfrm>
          <a:prstGeom prst="rect">
            <a:avLst/>
          </a:prstGeom>
        </p:spPr>
      </p:pic>
      <p:pic>
        <p:nvPicPr>
          <p:cNvPr id="10" name="Picture 9"/>
          <p:cNvPicPr>
            <a:picLocks noChangeAspect="1"/>
          </p:cNvPicPr>
          <p:nvPr/>
        </p:nvPicPr>
        <p:blipFill>
          <a:blip r:embed="rId4"/>
          <a:stretch>
            <a:fillRect/>
          </a:stretch>
        </p:blipFill>
        <p:spPr>
          <a:xfrm>
            <a:off x="419256" y="2590800"/>
            <a:ext cx="1738078" cy="2320424"/>
          </a:xfrm>
          <a:prstGeom prst="rect">
            <a:avLst/>
          </a:prstGeom>
        </p:spPr>
      </p:pic>
    </p:spTree>
    <p:extLst>
      <p:ext uri="{BB962C8B-B14F-4D97-AF65-F5344CB8AC3E}">
        <p14:creationId xmlns:p14="http://schemas.microsoft.com/office/powerpoint/2010/main" val="26281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Social Equity Theory and </a:t>
            </a:r>
            <a:br>
              <a:rPr lang="en-US" dirty="0" smtClean="0"/>
            </a:br>
            <a:r>
              <a:rPr lang="en-US" dirty="0" smtClean="0"/>
              <a:t>Racial-Ethnic Achievement Gaps</a:t>
            </a:r>
            <a:endParaRPr lang="en-US" dirty="0"/>
          </a:p>
        </p:txBody>
      </p:sp>
      <p:sp>
        <p:nvSpPr>
          <p:cNvPr id="3" name="Subtitle 2"/>
          <p:cNvSpPr>
            <a:spLocks noGrp="1"/>
          </p:cNvSpPr>
          <p:nvPr>
            <p:ph type="subTitle" idx="1"/>
          </p:nvPr>
        </p:nvSpPr>
        <p:spPr/>
        <p:txBody>
          <a:bodyPr/>
          <a:lstStyle/>
          <a:p>
            <a:r>
              <a:rPr lang="en-US" dirty="0" smtClean="0"/>
              <a:t>Clark </a:t>
            </a:r>
            <a:r>
              <a:rPr lang="en-US" dirty="0" err="1" smtClean="0"/>
              <a:t>McKown</a:t>
            </a:r>
            <a:endParaRPr lang="en-US" dirty="0" smtClean="0"/>
          </a:p>
          <a:p>
            <a:r>
              <a:rPr lang="en-US" dirty="0" smtClean="0"/>
              <a:t>2013</a:t>
            </a:r>
            <a:endParaRPr lang="en-US" dirty="0"/>
          </a:p>
        </p:txBody>
      </p:sp>
      <p:sp>
        <p:nvSpPr>
          <p:cNvPr id="4" name="TextBox 3"/>
          <p:cNvSpPr txBox="1"/>
          <p:nvPr/>
        </p:nvSpPr>
        <p:spPr>
          <a:xfrm>
            <a:off x="6944079" y="6370320"/>
            <a:ext cx="2439951" cy="369332"/>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entury Gothic"/>
              </a:rPr>
              <a:t>N. Sun-</a:t>
            </a:r>
            <a:r>
              <a:rPr lang="en-US" dirty="0" err="1" smtClean="0">
                <a:solidFill>
                  <a:prstClr val="black"/>
                </a:solidFill>
                <a:latin typeface="Century Gothic"/>
              </a:rPr>
              <a:t>Suslow</a:t>
            </a:r>
            <a:endParaRPr lang="en-US" dirty="0">
              <a:solidFill>
                <a:prstClr val="black"/>
              </a:solidFill>
              <a:latin typeface="Century Gothic"/>
            </a:endParaRPr>
          </a:p>
        </p:txBody>
      </p:sp>
    </p:spTree>
    <p:extLst>
      <p:ext uri="{BB962C8B-B14F-4D97-AF65-F5344CB8AC3E}">
        <p14:creationId xmlns:p14="http://schemas.microsoft.com/office/powerpoint/2010/main" val="7115945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Social inequity and health</a:t>
            </a:r>
            <a:endParaRPr lang="en-US" dirty="0"/>
          </a:p>
        </p:txBody>
      </p:sp>
      <p:sp>
        <p:nvSpPr>
          <p:cNvPr id="5" name="Content Placeholder 4"/>
          <p:cNvSpPr>
            <a:spLocks noGrp="1"/>
          </p:cNvSpPr>
          <p:nvPr>
            <p:ph idx="1"/>
          </p:nvPr>
        </p:nvSpPr>
        <p:spPr>
          <a:xfrm>
            <a:off x="0" y="1635238"/>
            <a:ext cx="9144000" cy="5222762"/>
          </a:xfrm>
        </p:spPr>
        <p:txBody>
          <a:bodyPr>
            <a:normAutofit/>
          </a:bodyPr>
          <a:lstStyle/>
          <a:p>
            <a:r>
              <a:rPr lang="en-US" dirty="0" smtClean="0"/>
              <a:t>African Americans vs. other racial groups</a:t>
            </a:r>
          </a:p>
          <a:p>
            <a:pPr lvl="1"/>
            <a:r>
              <a:rPr lang="en-US" dirty="0" smtClean="0">
                <a:sym typeface="Wingdings" panose="05000000000000000000" pitchFamily="2" charset="2"/>
              </a:rPr>
              <a:t> aging-related diseases</a:t>
            </a:r>
          </a:p>
          <a:p>
            <a:pPr lvl="1"/>
            <a:r>
              <a:rPr lang="en-US" dirty="0" smtClean="0">
                <a:sym typeface="Wingdings" panose="05000000000000000000" pitchFamily="2" charset="2"/>
              </a:rPr>
              <a:t> severity</a:t>
            </a:r>
          </a:p>
          <a:p>
            <a:pPr lvl="1"/>
            <a:r>
              <a:rPr lang="en-US" dirty="0" smtClean="0">
                <a:sym typeface="Wingdings" panose="05000000000000000000" pitchFamily="2" charset="2"/>
              </a:rPr>
              <a:t> more serious health consequences</a:t>
            </a:r>
            <a:endParaRPr lang="en-US" dirty="0" smtClean="0"/>
          </a:p>
          <a:p>
            <a:r>
              <a:rPr lang="en-US" dirty="0" smtClean="0"/>
              <a:t>Developmental perspective:</a:t>
            </a:r>
          </a:p>
          <a:p>
            <a:pPr lvl="1"/>
            <a:r>
              <a:rPr lang="en-US" dirty="0" smtClean="0"/>
              <a:t>“weathering” hypothesis:</a:t>
            </a:r>
          </a:p>
          <a:p>
            <a:pPr marL="457200" lvl="1" indent="0">
              <a:buNone/>
            </a:pPr>
            <a:endParaRPr lang="en-US" dirty="0" smtClean="0"/>
          </a:p>
        </p:txBody>
      </p:sp>
      <p:sp>
        <p:nvSpPr>
          <p:cNvPr id="6" name="TextBox 5"/>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pic>
        <p:nvPicPr>
          <p:cNvPr id="2050" name="Picture 2" descr="Image result for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939188"/>
            <a:ext cx="1981200" cy="131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971800" y="4800600"/>
            <a:ext cx="1371600" cy="1714500"/>
          </a:xfrm>
          <a:prstGeom prst="rect">
            <a:avLst/>
          </a:prstGeom>
        </p:spPr>
      </p:pic>
      <p:pic>
        <p:nvPicPr>
          <p:cNvPr id="8" name="Picture 7"/>
          <p:cNvPicPr>
            <a:picLocks noChangeAspect="1"/>
          </p:cNvPicPr>
          <p:nvPr/>
        </p:nvPicPr>
        <p:blipFill>
          <a:blip r:embed="rId4"/>
          <a:stretch>
            <a:fillRect/>
          </a:stretch>
        </p:blipFill>
        <p:spPr>
          <a:xfrm>
            <a:off x="4648200" y="4988822"/>
            <a:ext cx="2230092" cy="1338055"/>
          </a:xfrm>
          <a:prstGeom prst="rect">
            <a:avLst/>
          </a:prstGeom>
        </p:spPr>
      </p:pic>
      <p:pic>
        <p:nvPicPr>
          <p:cNvPr id="10" name="Picture 9"/>
          <p:cNvPicPr>
            <a:picLocks noChangeAspect="1"/>
          </p:cNvPicPr>
          <p:nvPr/>
        </p:nvPicPr>
        <p:blipFill rotWithShape="1">
          <a:blip r:embed="rId5"/>
          <a:srcRect t="1579" b="64685"/>
          <a:stretch/>
        </p:blipFill>
        <p:spPr>
          <a:xfrm>
            <a:off x="6629400" y="0"/>
            <a:ext cx="2521400" cy="495165"/>
          </a:xfrm>
          <a:prstGeom prst="rect">
            <a:avLst/>
          </a:prstGeom>
        </p:spPr>
      </p:pic>
    </p:spTree>
    <p:extLst>
      <p:ext uri="{BB962C8B-B14F-4D97-AF65-F5344CB8AC3E}">
        <p14:creationId xmlns:p14="http://schemas.microsoft.com/office/powerpoint/2010/main" val="389378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inequity and health</a:t>
            </a:r>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r>
              <a:rPr lang="en-US" dirty="0" smtClean="0"/>
              <a:t>Racial discrimination in African Americans</a:t>
            </a:r>
          </a:p>
          <a:p>
            <a:pPr lvl="1"/>
            <a:r>
              <a:rPr lang="en-US" u="sng" dirty="0" smtClean="0"/>
              <a:t>98% of African American adults</a:t>
            </a:r>
          </a:p>
          <a:p>
            <a:pPr lvl="1"/>
            <a:r>
              <a:rPr lang="en-US" dirty="0" smtClean="0"/>
              <a:t>Stress, frustration, depression, and anxiety</a:t>
            </a:r>
          </a:p>
          <a:p>
            <a:r>
              <a:rPr lang="en-US" dirty="0" smtClean="0"/>
              <a:t>Physiological health markers</a:t>
            </a:r>
          </a:p>
          <a:p>
            <a:pPr lvl="1"/>
            <a:r>
              <a:rPr lang="en-US" dirty="0" smtClean="0"/>
              <a:t>Poor birth outcomes</a:t>
            </a:r>
          </a:p>
          <a:p>
            <a:pPr lvl="1"/>
            <a:r>
              <a:rPr lang="en-US" dirty="0" smtClean="0"/>
              <a:t>Elevated glucocorticoids</a:t>
            </a:r>
          </a:p>
          <a:p>
            <a:pPr lvl="1"/>
            <a:r>
              <a:rPr lang="en-US" dirty="0" smtClean="0"/>
              <a:t>Pro-inflammatory cytokines</a:t>
            </a:r>
          </a:p>
          <a:p>
            <a:pPr lvl="1"/>
            <a:r>
              <a:rPr lang="en-US" dirty="0" smtClean="0"/>
              <a:t>C-reactive protein</a:t>
            </a:r>
          </a:p>
          <a:p>
            <a:r>
              <a:rPr lang="en-US" i="1" dirty="0"/>
              <a:t>A</a:t>
            </a:r>
            <a:r>
              <a:rPr lang="en-US" i="1" dirty="0" smtClean="0"/>
              <a:t>nticipation </a:t>
            </a:r>
            <a:r>
              <a:rPr lang="en-US" dirty="0" smtClean="0"/>
              <a:t>of discrimination</a:t>
            </a:r>
          </a:p>
        </p:txBody>
      </p:sp>
      <p:pic>
        <p:nvPicPr>
          <p:cNvPr id="10" name="Picture 9"/>
          <p:cNvPicPr>
            <a:picLocks noChangeAspect="1"/>
          </p:cNvPicPr>
          <p:nvPr/>
        </p:nvPicPr>
        <p:blipFill rotWithShape="1">
          <a:blip r:embed="rId3"/>
          <a:srcRect t="1579" b="64685"/>
          <a:stretch/>
        </p:blipFill>
        <p:spPr>
          <a:xfrm>
            <a:off x="6629400" y="0"/>
            <a:ext cx="2521400" cy="495165"/>
          </a:xfrm>
          <a:prstGeom prst="rect">
            <a:avLst/>
          </a:prstGeom>
        </p:spPr>
      </p:pic>
    </p:spTree>
    <p:extLst>
      <p:ext uri="{BB962C8B-B14F-4D97-AF65-F5344CB8AC3E}">
        <p14:creationId xmlns:p14="http://schemas.microsoft.com/office/powerpoint/2010/main" val="268861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Stress-coping model</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r>
              <a:rPr lang="en-US" dirty="0" smtClean="0"/>
              <a:t>Individual differences in biological response to high levels of interpersonal discrimination</a:t>
            </a:r>
          </a:p>
          <a:p>
            <a:r>
              <a:rPr lang="en-US" dirty="0" smtClean="0"/>
              <a:t>Stress-coping model</a:t>
            </a:r>
          </a:p>
          <a:p>
            <a:pPr lvl="1"/>
            <a:r>
              <a:rPr lang="en-US" dirty="0"/>
              <a:t>D</a:t>
            </a:r>
            <a:r>
              <a:rPr lang="en-US" dirty="0" smtClean="0"/>
              <a:t>iscrimination depletes coping resources</a:t>
            </a:r>
          </a:p>
          <a:p>
            <a:pPr lvl="1"/>
            <a:r>
              <a:rPr lang="en-US" dirty="0" smtClean="0"/>
              <a:t>Contextual supports may serve as protective factor</a:t>
            </a:r>
          </a:p>
          <a:p>
            <a:pPr lvl="2"/>
            <a:r>
              <a:rPr lang="en-US" dirty="0" smtClean="0"/>
              <a:t>Supportive family environments</a:t>
            </a:r>
          </a:p>
          <a:p>
            <a:pPr lvl="2"/>
            <a:r>
              <a:rPr lang="en-US" dirty="0" smtClean="0"/>
              <a:t>Low levels of conflict</a:t>
            </a:r>
          </a:p>
          <a:p>
            <a:pPr lvl="2"/>
            <a:r>
              <a:rPr lang="en-US" dirty="0" smtClean="0"/>
              <a:t>Organized &amp; predictable home environment</a:t>
            </a:r>
          </a:p>
        </p:txBody>
      </p:sp>
      <p:pic>
        <p:nvPicPr>
          <p:cNvPr id="3074" name="Picture 2" descr="Image result f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50881"/>
            <a:ext cx="347662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t="1579" b="64685"/>
          <a:stretch/>
        </p:blipFill>
        <p:spPr>
          <a:xfrm>
            <a:off x="6629400" y="0"/>
            <a:ext cx="2521400" cy="495165"/>
          </a:xfrm>
          <a:prstGeom prst="rect">
            <a:avLst/>
          </a:prstGeom>
        </p:spPr>
      </p:pic>
    </p:spTree>
    <p:extLst>
      <p:ext uri="{BB962C8B-B14F-4D97-AF65-F5344CB8AC3E}">
        <p14:creationId xmlns:p14="http://schemas.microsoft.com/office/powerpoint/2010/main" val="260362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Adolescence</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r>
              <a:rPr lang="en-US" dirty="0" smtClean="0"/>
              <a:t>African American youth become increasingly cognizant of systemic discrimination in adolescence</a:t>
            </a:r>
          </a:p>
          <a:p>
            <a:pPr lvl="1"/>
            <a:r>
              <a:rPr lang="en-US" dirty="0" smtClean="0"/>
              <a:t>Heterogeneity of experience of interpersonal discrimination</a:t>
            </a:r>
          </a:p>
          <a:p>
            <a:r>
              <a:rPr lang="en-US" dirty="0" smtClean="0"/>
              <a:t>Trajectory of exposure to discrimination as characterized by relevant literature:</a:t>
            </a:r>
          </a:p>
        </p:txBody>
      </p:sp>
      <p:pic>
        <p:nvPicPr>
          <p:cNvPr id="5" name="Picture 4"/>
          <p:cNvPicPr>
            <a:picLocks noChangeAspect="1"/>
          </p:cNvPicPr>
          <p:nvPr/>
        </p:nvPicPr>
        <p:blipFill rotWithShape="1">
          <a:blip r:embed="rId2"/>
          <a:srcRect t="1579" b="64685"/>
          <a:stretch/>
        </p:blipFill>
        <p:spPr>
          <a:xfrm>
            <a:off x="6629400" y="0"/>
            <a:ext cx="2521400" cy="495165"/>
          </a:xfrm>
          <a:prstGeom prst="rect">
            <a:avLst/>
          </a:prstGeom>
        </p:spPr>
      </p:pic>
      <p:pic>
        <p:nvPicPr>
          <p:cNvPr id="8" name="Picture 7"/>
          <p:cNvPicPr>
            <a:picLocks noChangeAspect="1"/>
          </p:cNvPicPr>
          <p:nvPr/>
        </p:nvPicPr>
        <p:blipFill>
          <a:blip r:embed="rId3"/>
          <a:stretch>
            <a:fillRect/>
          </a:stretch>
        </p:blipFill>
        <p:spPr>
          <a:xfrm>
            <a:off x="685800" y="4096603"/>
            <a:ext cx="2246195" cy="2246195"/>
          </a:xfrm>
          <a:prstGeom prst="rect">
            <a:avLst/>
          </a:prstGeom>
        </p:spPr>
      </p:pic>
      <p:sp>
        <p:nvSpPr>
          <p:cNvPr id="11" name="Content Placeholder 4"/>
          <p:cNvSpPr>
            <a:spLocks noGrp="1"/>
          </p:cNvSpPr>
          <p:nvPr>
            <p:ph idx="1"/>
          </p:nvPr>
        </p:nvSpPr>
        <p:spPr>
          <a:xfrm>
            <a:off x="2585214" y="3505200"/>
            <a:ext cx="3200400" cy="3429000"/>
          </a:xfrm>
        </p:spPr>
        <p:txBody>
          <a:bodyPr>
            <a:normAutofit/>
          </a:bodyPr>
          <a:lstStyle/>
          <a:p>
            <a:endParaRPr lang="en-US" dirty="0" smtClean="0"/>
          </a:p>
          <a:p>
            <a:pPr lvl="1"/>
            <a:r>
              <a:rPr lang="en-US" dirty="0" smtClean="0"/>
              <a:t>Low </a:t>
            </a:r>
            <a:r>
              <a:rPr lang="en-US" dirty="0" smtClean="0">
                <a:sym typeface="Wingdings" panose="05000000000000000000" pitchFamily="2" charset="2"/>
              </a:rPr>
              <a:t>high</a:t>
            </a:r>
          </a:p>
          <a:p>
            <a:pPr lvl="1"/>
            <a:r>
              <a:rPr lang="en-US" dirty="0" smtClean="0">
                <a:sym typeface="Wingdings" panose="05000000000000000000" pitchFamily="2" charset="2"/>
              </a:rPr>
              <a:t>High  stable</a:t>
            </a:r>
          </a:p>
          <a:p>
            <a:pPr lvl="1"/>
            <a:r>
              <a:rPr lang="en-US" dirty="0" smtClean="0">
                <a:sym typeface="Wingdings" panose="05000000000000000000" pitchFamily="2" charset="2"/>
              </a:rPr>
              <a:t>High  high</a:t>
            </a:r>
          </a:p>
          <a:p>
            <a:pPr lvl="1"/>
            <a:r>
              <a:rPr lang="en-US" strike="sngStrike" dirty="0" smtClean="0">
                <a:sym typeface="Wingdings" panose="05000000000000000000" pitchFamily="2" charset="2"/>
              </a:rPr>
              <a:t>Low  low</a:t>
            </a:r>
          </a:p>
          <a:p>
            <a:pPr lvl="1"/>
            <a:r>
              <a:rPr lang="en-US" strike="sngStrike" dirty="0" smtClean="0">
                <a:sym typeface="Wingdings" panose="05000000000000000000" pitchFamily="2" charset="2"/>
              </a:rPr>
              <a:t>Low  stable </a:t>
            </a:r>
            <a:endParaRPr lang="en-US" strike="sngStrike" dirty="0" smtClean="0"/>
          </a:p>
        </p:txBody>
      </p:sp>
    </p:spTree>
    <p:extLst>
      <p:ext uri="{BB962C8B-B14F-4D97-AF65-F5344CB8AC3E}">
        <p14:creationId xmlns:p14="http://schemas.microsoft.com/office/powerpoint/2010/main" val="113712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study hypotheses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r>
              <a:rPr lang="en-US" dirty="0" smtClean="0"/>
              <a:t>In African American youth, supportive family environments will reduce the likelihood of cellular aging</a:t>
            </a:r>
          </a:p>
          <a:p>
            <a:r>
              <a:rPr lang="en-US" dirty="0" smtClean="0"/>
              <a:t>This effect will replicate across 2 independent samples</a:t>
            </a:r>
          </a:p>
        </p:txBody>
      </p:sp>
      <p:pic>
        <p:nvPicPr>
          <p:cNvPr id="5" name="Picture 4"/>
          <p:cNvPicPr>
            <a:picLocks noChangeAspect="1"/>
          </p:cNvPicPr>
          <p:nvPr/>
        </p:nvPicPr>
        <p:blipFill rotWithShape="1">
          <a:blip r:embed="rId2"/>
          <a:srcRect t="1579" b="64685"/>
          <a:stretch/>
        </p:blipFill>
        <p:spPr>
          <a:xfrm>
            <a:off x="6629400" y="0"/>
            <a:ext cx="2521400" cy="495165"/>
          </a:xfrm>
          <a:prstGeom prst="rect">
            <a:avLst/>
          </a:prstGeom>
        </p:spPr>
      </p:pic>
    </p:spTree>
    <p:extLst>
      <p:ext uri="{BB962C8B-B14F-4D97-AF65-F5344CB8AC3E}">
        <p14:creationId xmlns:p14="http://schemas.microsoft.com/office/powerpoint/2010/main" val="354870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4350200" cy="4460762"/>
          </a:xfrm>
        </p:spPr>
        <p:txBody>
          <a:bodyPr>
            <a:normAutofit/>
          </a:bodyPr>
          <a:lstStyle/>
          <a:p>
            <a:pPr marL="118872" indent="0">
              <a:buNone/>
            </a:pPr>
            <a:r>
              <a:rPr lang="en-US" b="1" dirty="0" smtClean="0"/>
              <a:t>SHAPE (Brody et al., 2013)</a:t>
            </a:r>
          </a:p>
          <a:p>
            <a:r>
              <a:rPr lang="en-US" dirty="0" smtClean="0"/>
              <a:t>N = 322</a:t>
            </a:r>
          </a:p>
          <a:p>
            <a:pPr lvl="1"/>
            <a:r>
              <a:rPr lang="en-US" dirty="0">
                <a:sym typeface="Wingdings" panose="05000000000000000000" pitchFamily="2" charset="2"/>
              </a:rPr>
              <a:t>138 men / 184 </a:t>
            </a:r>
            <a:r>
              <a:rPr lang="en-US" dirty="0" smtClean="0">
                <a:sym typeface="Wingdings" panose="05000000000000000000" pitchFamily="2" charset="2"/>
              </a:rPr>
              <a:t>women</a:t>
            </a:r>
          </a:p>
          <a:p>
            <a:r>
              <a:rPr lang="en-US" dirty="0">
                <a:sym typeface="Wingdings" panose="05000000000000000000" pitchFamily="2" charset="2"/>
              </a:rPr>
              <a:t> poverty</a:t>
            </a:r>
          </a:p>
          <a:p>
            <a:pPr lvl="1"/>
            <a:r>
              <a:rPr lang="en-US" dirty="0">
                <a:sym typeface="Wingdings" panose="05000000000000000000" pitchFamily="2" charset="2"/>
              </a:rPr>
              <a:t>46.3% below poverty line</a:t>
            </a:r>
          </a:p>
          <a:p>
            <a:r>
              <a:rPr lang="en-US" dirty="0">
                <a:sym typeface="Wingdings" panose="05000000000000000000" pitchFamily="2" charset="2"/>
              </a:rPr>
              <a:t> unemployment</a:t>
            </a:r>
          </a:p>
          <a:p>
            <a:pPr lvl="1"/>
            <a:endParaRPr lang="en-US" dirty="0"/>
          </a:p>
          <a:p>
            <a:endParaRPr lang="en-US" dirty="0" smtClean="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6" name="Content Placeholder 4"/>
          <p:cNvSpPr>
            <a:spLocks noGrp="1"/>
          </p:cNvSpPr>
          <p:nvPr>
            <p:ph idx="1"/>
          </p:nvPr>
        </p:nvSpPr>
        <p:spPr>
          <a:xfrm>
            <a:off x="4800600" y="1635238"/>
            <a:ext cx="4350200" cy="4460762"/>
          </a:xfrm>
        </p:spPr>
        <p:txBody>
          <a:bodyPr>
            <a:normAutofit/>
          </a:bodyPr>
          <a:lstStyle/>
          <a:p>
            <a:pPr marL="118872" indent="0">
              <a:buNone/>
            </a:pPr>
            <a:r>
              <a:rPr lang="en-US" b="1" dirty="0" smtClean="0"/>
              <a:t>AIM (Brody et al., 2012)</a:t>
            </a:r>
          </a:p>
          <a:p>
            <a:r>
              <a:rPr lang="en-US" dirty="0" smtClean="0"/>
              <a:t>N=294</a:t>
            </a:r>
          </a:p>
          <a:p>
            <a:pPr lvl="1"/>
            <a:r>
              <a:rPr lang="en-US" dirty="0">
                <a:sym typeface="Wingdings" panose="05000000000000000000" pitchFamily="2" charset="2"/>
              </a:rPr>
              <a:t>107 men / 187 </a:t>
            </a:r>
            <a:r>
              <a:rPr lang="en-US" dirty="0" smtClean="0">
                <a:sym typeface="Wingdings" panose="05000000000000000000" pitchFamily="2" charset="2"/>
              </a:rPr>
              <a:t>women</a:t>
            </a:r>
            <a:endParaRPr lang="en-US" dirty="0" smtClean="0"/>
          </a:p>
          <a:p>
            <a:r>
              <a:rPr lang="en-US" dirty="0" smtClean="0">
                <a:sym typeface="Wingdings" panose="05000000000000000000" pitchFamily="2" charset="2"/>
              </a:rPr>
              <a:t> </a:t>
            </a:r>
            <a:r>
              <a:rPr lang="en-US" dirty="0">
                <a:sym typeface="Wingdings" panose="05000000000000000000" pitchFamily="2" charset="2"/>
              </a:rPr>
              <a:t>poverty</a:t>
            </a:r>
          </a:p>
          <a:p>
            <a:pPr lvl="1"/>
            <a:r>
              <a:rPr lang="en-US" dirty="0">
                <a:sym typeface="Wingdings" panose="05000000000000000000" pitchFamily="2" charset="2"/>
              </a:rPr>
              <a:t>40.2% below poverty line</a:t>
            </a:r>
          </a:p>
          <a:p>
            <a:pPr marL="118872" indent="0">
              <a:buNone/>
            </a:pPr>
            <a:endParaRPr lang="en-US" dirty="0" smtClean="0"/>
          </a:p>
          <a:p>
            <a:endParaRPr lang="en-US" dirty="0"/>
          </a:p>
        </p:txBody>
      </p:sp>
      <p:pic>
        <p:nvPicPr>
          <p:cNvPr id="15" name="Picture 14"/>
          <p:cNvPicPr>
            <a:picLocks noChangeAspect="1"/>
          </p:cNvPicPr>
          <p:nvPr/>
        </p:nvPicPr>
        <p:blipFill>
          <a:blip r:embed="rId4"/>
          <a:stretch>
            <a:fillRect/>
          </a:stretch>
        </p:blipFill>
        <p:spPr>
          <a:xfrm>
            <a:off x="2437705" y="4419600"/>
            <a:ext cx="3421228" cy="2276672"/>
          </a:xfrm>
          <a:prstGeom prst="rect">
            <a:avLst/>
          </a:prstGeom>
        </p:spPr>
      </p:pic>
    </p:spTree>
    <p:extLst>
      <p:ext uri="{BB962C8B-B14F-4D97-AF65-F5344CB8AC3E}">
        <p14:creationId xmlns:p14="http://schemas.microsoft.com/office/powerpoint/2010/main" val="330142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4350200" cy="4460762"/>
          </a:xfrm>
        </p:spPr>
        <p:txBody>
          <a:bodyPr>
            <a:normAutofit/>
          </a:bodyPr>
          <a:lstStyle/>
          <a:p>
            <a:pPr marL="118872" indent="0">
              <a:buNone/>
            </a:pPr>
            <a:r>
              <a:rPr lang="en-US" b="1" dirty="0" smtClean="0"/>
              <a:t>SHAPE (Brody et al., 2013)</a:t>
            </a:r>
          </a:p>
          <a:p>
            <a:r>
              <a:rPr lang="en-US" dirty="0" smtClean="0"/>
              <a:t>16-18 years old</a:t>
            </a:r>
          </a:p>
          <a:p>
            <a:pPr marL="118872" indent="0">
              <a:buNone/>
            </a:pPr>
            <a:endParaRPr lang="en-US" dirty="0" smtClean="0"/>
          </a:p>
          <a:p>
            <a:pPr marL="118872" indent="0">
              <a:buNone/>
            </a:pPr>
            <a:endParaRPr lang="en-US" dirty="0" smtClean="0"/>
          </a:p>
          <a:p>
            <a:endParaRPr lang="en-US" dirty="0" smtClean="0"/>
          </a:p>
          <a:p>
            <a:endParaRPr lang="en-US" dirty="0" smtClean="0"/>
          </a:p>
          <a:p>
            <a:endParaRPr lang="en-US" dirty="0"/>
          </a:p>
          <a:p>
            <a:endParaRPr lang="en-US" dirty="0" smtClean="0"/>
          </a:p>
          <a:p>
            <a:r>
              <a:rPr lang="en-US" dirty="0" smtClean="0"/>
              <a:t>20 years old</a:t>
            </a:r>
            <a:endParaRPr lang="en-US" dirty="0"/>
          </a:p>
          <a:p>
            <a:pPr marL="118872" indent="0">
              <a:buNone/>
            </a:pPr>
            <a:endParaRPr lang="en-US" dirty="0" smtClean="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6" name="Content Placeholder 4"/>
          <p:cNvSpPr>
            <a:spLocks noGrp="1"/>
          </p:cNvSpPr>
          <p:nvPr>
            <p:ph idx="1"/>
          </p:nvPr>
        </p:nvSpPr>
        <p:spPr>
          <a:xfrm>
            <a:off x="4800600" y="1635238"/>
            <a:ext cx="4350200" cy="4460762"/>
          </a:xfrm>
        </p:spPr>
        <p:txBody>
          <a:bodyPr>
            <a:normAutofit/>
          </a:bodyPr>
          <a:lstStyle/>
          <a:p>
            <a:pPr marL="118872" indent="0">
              <a:buNone/>
            </a:pPr>
            <a:r>
              <a:rPr lang="en-US" b="1" dirty="0" smtClean="0"/>
              <a:t>AIM (Brody et al., 2012)</a:t>
            </a:r>
          </a:p>
          <a:p>
            <a:r>
              <a:rPr lang="en-US" dirty="0" smtClean="0"/>
              <a:t>17-19 years old</a:t>
            </a:r>
          </a:p>
          <a:p>
            <a:endParaRPr lang="en-US" dirty="0"/>
          </a:p>
          <a:p>
            <a:pPr marL="118872" indent="0">
              <a:buNone/>
            </a:pPr>
            <a:endParaRPr lang="en-US" dirty="0" smtClean="0"/>
          </a:p>
          <a:p>
            <a:endParaRPr lang="en-US" dirty="0" smtClean="0"/>
          </a:p>
          <a:p>
            <a:endParaRPr lang="en-US" dirty="0" smtClean="0"/>
          </a:p>
          <a:p>
            <a:endParaRPr lang="en-US" dirty="0"/>
          </a:p>
          <a:p>
            <a:endParaRPr lang="en-US" dirty="0" smtClean="0"/>
          </a:p>
          <a:p>
            <a:r>
              <a:rPr lang="en-US" dirty="0" smtClean="0"/>
              <a:t>22 years old</a:t>
            </a:r>
            <a:endParaRPr lang="en-US" dirty="0"/>
          </a:p>
        </p:txBody>
      </p:sp>
      <p:sp>
        <p:nvSpPr>
          <p:cNvPr id="3" name="Right Brace 2"/>
          <p:cNvSpPr/>
          <p:nvPr/>
        </p:nvSpPr>
        <p:spPr>
          <a:xfrm rot="5400000">
            <a:off x="3777266" y="1257173"/>
            <a:ext cx="304799" cy="2667253"/>
          </a:xfrm>
          <a:prstGeom prst="rightBrace">
            <a:avLst>
              <a:gd name="adj1" fmla="val 82143"/>
              <a:gd name="adj2" fmla="val 491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ontent Placeholder 4"/>
          <p:cNvSpPr>
            <a:spLocks noGrp="1"/>
          </p:cNvSpPr>
          <p:nvPr>
            <p:ph idx="1"/>
          </p:nvPr>
        </p:nvSpPr>
        <p:spPr>
          <a:xfrm>
            <a:off x="858243" y="2657815"/>
            <a:ext cx="5822501" cy="533399"/>
          </a:xfrm>
        </p:spPr>
        <p:txBody>
          <a:bodyPr>
            <a:normAutofit fontScale="85000" lnSpcReduction="10000"/>
          </a:bodyPr>
          <a:lstStyle/>
          <a:p>
            <a:pPr marL="118872" indent="0">
              <a:buNone/>
            </a:pPr>
            <a:r>
              <a:rPr lang="en-US" dirty="0" smtClean="0"/>
              <a:t>Racial discrimination, family environment</a:t>
            </a:r>
          </a:p>
        </p:txBody>
      </p:sp>
      <p:sp>
        <p:nvSpPr>
          <p:cNvPr id="10" name="Right Brace 9"/>
          <p:cNvSpPr/>
          <p:nvPr/>
        </p:nvSpPr>
        <p:spPr>
          <a:xfrm rot="5400000">
            <a:off x="3617094" y="4039134"/>
            <a:ext cx="304800" cy="3046933"/>
          </a:xfrm>
          <a:prstGeom prst="rightBrace">
            <a:avLst>
              <a:gd name="adj1" fmla="val 82143"/>
              <a:gd name="adj2" fmla="val 491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4"/>
          <p:cNvSpPr>
            <a:spLocks noGrp="1"/>
          </p:cNvSpPr>
          <p:nvPr>
            <p:ph idx="1"/>
          </p:nvPr>
        </p:nvSpPr>
        <p:spPr>
          <a:xfrm>
            <a:off x="1371600" y="5594710"/>
            <a:ext cx="6049781" cy="533399"/>
          </a:xfrm>
        </p:spPr>
        <p:txBody>
          <a:bodyPr>
            <a:normAutofit fontScale="85000" lnSpcReduction="10000"/>
          </a:bodyPr>
          <a:lstStyle/>
          <a:p>
            <a:pPr marL="118872" indent="0">
              <a:buNone/>
            </a:pPr>
            <a:r>
              <a:rPr lang="en-US" dirty="0" smtClean="0"/>
              <a:t>Antecubital blood samples (epigenetic aging)</a:t>
            </a:r>
          </a:p>
        </p:txBody>
      </p:sp>
      <p:sp>
        <p:nvSpPr>
          <p:cNvPr id="13" name="Rectangle 12"/>
          <p:cNvSpPr/>
          <p:nvPr/>
        </p:nvSpPr>
        <p:spPr>
          <a:xfrm>
            <a:off x="608421" y="3149574"/>
            <a:ext cx="1601379" cy="162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Schedule of Racist Events (self-report)</a:t>
            </a:r>
            <a:endParaRPr lang="en-US" dirty="0">
              <a:solidFill>
                <a:schemeClr val="tx1"/>
              </a:solidFill>
            </a:endParaRPr>
          </a:p>
        </p:txBody>
      </p:sp>
      <p:sp>
        <p:nvSpPr>
          <p:cNvPr id="14" name="Rectangle 13"/>
          <p:cNvSpPr/>
          <p:nvPr/>
        </p:nvSpPr>
        <p:spPr>
          <a:xfrm>
            <a:off x="2362200" y="3200400"/>
            <a:ext cx="6213700" cy="613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Various measures of emotional support (Carver Support Scale; Family Support Inventory)</a:t>
            </a:r>
            <a:endParaRPr lang="en-US" dirty="0">
              <a:solidFill>
                <a:schemeClr val="tx1"/>
              </a:solidFill>
            </a:endParaRPr>
          </a:p>
        </p:txBody>
      </p:sp>
      <p:sp>
        <p:nvSpPr>
          <p:cNvPr id="17" name="Rectangle 16"/>
          <p:cNvSpPr/>
          <p:nvPr/>
        </p:nvSpPr>
        <p:spPr>
          <a:xfrm>
            <a:off x="2362200" y="3957928"/>
            <a:ext cx="6228690" cy="26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Parent-child conflict on Ineffective Arguing Inventory</a:t>
            </a:r>
            <a:endParaRPr lang="en-US" dirty="0">
              <a:solidFill>
                <a:schemeClr val="tx1"/>
              </a:solidFill>
            </a:endParaRPr>
          </a:p>
        </p:txBody>
      </p:sp>
      <p:sp>
        <p:nvSpPr>
          <p:cNvPr id="18" name="Rectangle 17"/>
          <p:cNvSpPr/>
          <p:nvPr/>
        </p:nvSpPr>
        <p:spPr>
          <a:xfrm>
            <a:off x="2362200" y="4371037"/>
            <a:ext cx="6228690" cy="38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Disorganization in home (Confusion, Hubbub, and Order Scale)</a:t>
            </a:r>
            <a:endParaRPr lang="en-US" dirty="0">
              <a:solidFill>
                <a:schemeClr val="tx1"/>
              </a:solidFill>
            </a:endParaRPr>
          </a:p>
        </p:txBody>
      </p:sp>
    </p:spTree>
    <p:extLst>
      <p:ext uri="{BB962C8B-B14F-4D97-AF65-F5344CB8AC3E}">
        <p14:creationId xmlns:p14="http://schemas.microsoft.com/office/powerpoint/2010/main" val="80128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pPr marL="118872" indent="0">
              <a:buNone/>
            </a:pPr>
            <a:r>
              <a:rPr lang="en-US" dirty="0" smtClean="0"/>
              <a:t>Cellular aging: </a:t>
            </a:r>
            <a:r>
              <a:rPr lang="en-US" dirty="0"/>
              <a:t>e</a:t>
            </a:r>
            <a:r>
              <a:rPr lang="en-US" dirty="0" smtClean="0"/>
              <a:t>pigenetic biomarker from DNA methylation pattern of immune-system cells</a:t>
            </a:r>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3" name="Rectangle 2"/>
          <p:cNvSpPr/>
          <p:nvPr/>
        </p:nvSpPr>
        <p:spPr>
          <a:xfrm>
            <a:off x="0" y="2631530"/>
            <a:ext cx="9150800" cy="78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smtClean="0"/>
              <a:t>Epigenetics:</a:t>
            </a:r>
            <a:r>
              <a:rPr lang="en-US" sz="2400" b="1" i="1" dirty="0" smtClean="0"/>
              <a:t> modifications in DNA (e.g., </a:t>
            </a:r>
            <a:r>
              <a:rPr lang="en-US" sz="2400" b="1" i="1" u="sng" dirty="0" smtClean="0"/>
              <a:t>methylation</a:t>
            </a:r>
            <a:r>
              <a:rPr lang="en-US" sz="2400" b="1" i="1" dirty="0" smtClean="0"/>
              <a:t>) that do not involve changes in DNA sequence</a:t>
            </a:r>
            <a:endParaRPr lang="en-US" sz="2400" b="1" i="1" dirty="0"/>
          </a:p>
        </p:txBody>
      </p:sp>
      <p:pic>
        <p:nvPicPr>
          <p:cNvPr id="7170" name="Picture 2" descr="Image result for dna methy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55" y="3802696"/>
            <a:ext cx="4869545" cy="22933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rot="2450447">
            <a:off x="5389454" y="2948321"/>
            <a:ext cx="632038" cy="2327736"/>
          </a:xfrm>
          <a:prstGeom prst="rightBrace">
            <a:avLst>
              <a:gd name="adj1" fmla="val 31826"/>
              <a:gd name="adj2" fmla="val 50994"/>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Content Placeholder 4"/>
          <p:cNvSpPr>
            <a:spLocks noGrp="1"/>
          </p:cNvSpPr>
          <p:nvPr>
            <p:ph idx="1"/>
          </p:nvPr>
        </p:nvSpPr>
        <p:spPr>
          <a:xfrm>
            <a:off x="6019800" y="4001176"/>
            <a:ext cx="2971800" cy="1702156"/>
          </a:xfrm>
        </p:spPr>
        <p:txBody>
          <a:bodyPr>
            <a:normAutofit fontScale="92500" lnSpcReduction="10000"/>
          </a:bodyPr>
          <a:lstStyle/>
          <a:p>
            <a:pPr marL="118872" indent="0">
              <a:buNone/>
            </a:pPr>
            <a:r>
              <a:rPr lang="en-US" dirty="0" smtClean="0"/>
              <a:t>Methylation as measure of cellular aging: </a:t>
            </a:r>
            <a:r>
              <a:rPr lang="en-US" b="1" dirty="0" smtClean="0"/>
              <a:t>Epigenetic Aging Index</a:t>
            </a:r>
          </a:p>
        </p:txBody>
      </p:sp>
    </p:spTree>
    <p:extLst>
      <p:ext uri="{BB962C8B-B14F-4D97-AF65-F5344CB8AC3E}">
        <p14:creationId xmlns:p14="http://schemas.microsoft.com/office/powerpoint/2010/main" val="147258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0" y="1635238"/>
            <a:ext cx="9144000" cy="5222762"/>
          </a:xfrm>
        </p:spPr>
        <p:txBody>
          <a:bodyPr>
            <a:normAutofit/>
          </a:bodyPr>
          <a:lstStyle/>
          <a:p>
            <a:pPr marL="118872" indent="0">
              <a:buNone/>
            </a:pPr>
            <a:r>
              <a:rPr lang="en-US" dirty="0" smtClean="0"/>
              <a:t>Epigenetic aging (</a:t>
            </a:r>
            <a:r>
              <a:rPr lang="en-US" dirty="0" err="1" smtClean="0"/>
              <a:t>Hannum</a:t>
            </a:r>
            <a:r>
              <a:rPr lang="en-US" dirty="0" smtClean="0"/>
              <a:t> et</a:t>
            </a:r>
          </a:p>
          <a:p>
            <a:endParaRPr lang="en-US" dirty="0"/>
          </a:p>
          <a:p>
            <a:endParaRPr lang="en-US" dirty="0" smtClean="0"/>
          </a:p>
          <a:p>
            <a:endParaRPr lang="en-US" dirty="0"/>
          </a:p>
          <a:p>
            <a:endParaRPr lang="en-US" dirty="0" smtClean="0"/>
          </a:p>
          <a:p>
            <a:r>
              <a:rPr lang="en-US" dirty="0" smtClean="0"/>
              <a:t>Predictive model of aging in immune cells</a:t>
            </a:r>
          </a:p>
          <a:p>
            <a:r>
              <a:rPr lang="en-US" dirty="0" smtClean="0"/>
              <a:t>71 methylation values </a:t>
            </a:r>
          </a:p>
          <a:p>
            <a:r>
              <a:rPr lang="en-US" dirty="0" smtClean="0"/>
              <a:t>Provides residuals along a continuum reflecting discrepancy between cellular and chronological age</a:t>
            </a:r>
          </a:p>
        </p:txBody>
      </p:sp>
      <p:grpSp>
        <p:nvGrpSpPr>
          <p:cNvPr id="8" name="Group 7"/>
          <p:cNvGrpSpPr/>
          <p:nvPr/>
        </p:nvGrpSpPr>
        <p:grpSpPr>
          <a:xfrm>
            <a:off x="4724400" y="1524000"/>
            <a:ext cx="3886200" cy="2209800"/>
            <a:chOff x="885669" y="4686925"/>
            <a:chExt cx="3530756" cy="2051153"/>
          </a:xfrm>
        </p:grpSpPr>
        <p:pic>
          <p:nvPicPr>
            <p:cNvPr id="9220" name="Picture 4" descr="Image result for old cell car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05"/>
            <a:stretch/>
          </p:blipFill>
          <p:spPr bwMode="auto">
            <a:xfrm>
              <a:off x="914400" y="4724400"/>
              <a:ext cx="3502025" cy="20136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5669" y="4686925"/>
              <a:ext cx="13716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10" name="Rectangle 9"/>
          <p:cNvSpPr/>
          <p:nvPr/>
        </p:nvSpPr>
        <p:spPr>
          <a:xfrm>
            <a:off x="4414229" y="1676400"/>
            <a:ext cx="1608069" cy="523220"/>
          </a:xfrm>
          <a:prstGeom prst="rect">
            <a:avLst/>
          </a:prstGeom>
        </p:spPr>
        <p:txBody>
          <a:bodyPr wrap="none">
            <a:spAutoFit/>
          </a:bodyPr>
          <a:lstStyle/>
          <a:p>
            <a:pPr marL="118872" indent="0">
              <a:buNone/>
            </a:pPr>
            <a:r>
              <a:rPr lang="en-US" sz="2800" dirty="0">
                <a:latin typeface="+mj-lt"/>
              </a:rPr>
              <a:t>al., 2013)</a:t>
            </a:r>
          </a:p>
        </p:txBody>
      </p:sp>
    </p:spTree>
    <p:extLst>
      <p:ext uri="{BB962C8B-B14F-4D97-AF65-F5344CB8AC3E}">
        <p14:creationId xmlns:p14="http://schemas.microsoft.com/office/powerpoint/2010/main" val="174045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76200" y="1635238"/>
            <a:ext cx="8915400" cy="5222762"/>
          </a:xfrm>
        </p:spPr>
        <p:txBody>
          <a:bodyPr>
            <a:normAutofit/>
          </a:bodyPr>
          <a:lstStyle/>
          <a:p>
            <a:r>
              <a:rPr lang="en-US" dirty="0" smtClean="0"/>
              <a:t>Latent growth curve models: model growth of perceived racial discrimination over time</a:t>
            </a:r>
          </a:p>
          <a:p>
            <a:r>
              <a:rPr lang="en-US" dirty="0" smtClean="0"/>
              <a:t>Latent growth mixture modeling (LGMM): identify distinct groups based on levels of exposure to racial discrimination</a:t>
            </a:r>
          </a:p>
          <a:p>
            <a:r>
              <a:rPr lang="en-US" dirty="0" smtClean="0"/>
              <a:t>Linear regression</a:t>
            </a:r>
          </a:p>
          <a:p>
            <a:pPr lvl="1"/>
            <a:r>
              <a:rPr lang="en-US" dirty="0" smtClean="0"/>
              <a:t>PBMC epigenetic aging on racial discrimination and family support</a:t>
            </a:r>
          </a:p>
          <a:p>
            <a:pPr lvl="2"/>
            <a:r>
              <a:rPr lang="en-US" dirty="0" smtClean="0"/>
              <a:t>Interaction effects (discrimination x support)</a:t>
            </a:r>
          </a:p>
          <a:p>
            <a:pPr lvl="1"/>
            <a:r>
              <a:rPr lang="en-US" dirty="0" smtClean="0"/>
              <a:t>Control variables: SES, gender, life stress, depression, BMI</a:t>
            </a:r>
          </a:p>
        </p:txBody>
      </p:sp>
      <p:pic>
        <p:nvPicPr>
          <p:cNvPr id="5" name="Picture 4"/>
          <p:cNvPicPr>
            <a:picLocks noChangeAspect="1"/>
          </p:cNvPicPr>
          <p:nvPr/>
        </p:nvPicPr>
        <p:blipFill rotWithShape="1">
          <a:blip r:embed="rId2"/>
          <a:srcRect t="1579" b="64685"/>
          <a:stretch/>
        </p:blipFill>
        <p:spPr>
          <a:xfrm>
            <a:off x="6629400" y="0"/>
            <a:ext cx="2521400" cy="495165"/>
          </a:xfrm>
          <a:prstGeom prst="rect">
            <a:avLst/>
          </a:prstGeom>
        </p:spPr>
      </p:pic>
    </p:spTree>
    <p:extLst>
      <p:ext uri="{BB962C8B-B14F-4D97-AF65-F5344CB8AC3E}">
        <p14:creationId xmlns:p14="http://schemas.microsoft.com/office/powerpoint/2010/main" val="347528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452291"/>
            <a:ext cx="8913813" cy="914400"/>
          </a:xfrm>
        </p:spPr>
        <p:txBody>
          <a:bodyPr/>
          <a:lstStyle/>
          <a:p>
            <a:r>
              <a:rPr lang="en-US" dirty="0" smtClean="0"/>
              <a:t>Introduction </a:t>
            </a:r>
            <a:endParaRPr lang="en-US" dirty="0"/>
          </a:p>
        </p:txBody>
      </p:sp>
      <p:sp>
        <p:nvSpPr>
          <p:cNvPr id="3" name="Content Placeholder 2"/>
          <p:cNvSpPr>
            <a:spLocks noGrp="1"/>
          </p:cNvSpPr>
          <p:nvPr>
            <p:ph idx="1"/>
          </p:nvPr>
        </p:nvSpPr>
        <p:spPr>
          <a:xfrm>
            <a:off x="628650" y="1825625"/>
            <a:ext cx="8366760" cy="4819015"/>
          </a:xfrm>
        </p:spPr>
        <p:txBody>
          <a:bodyPr>
            <a:normAutofit fontScale="77500" lnSpcReduction="20000"/>
          </a:bodyPr>
          <a:lstStyle/>
          <a:p>
            <a:r>
              <a:rPr lang="en-US" dirty="0" smtClean="0"/>
              <a:t>School readiness + academic achievement </a:t>
            </a:r>
          </a:p>
          <a:p>
            <a:pPr lvl="1"/>
            <a:r>
              <a:rPr lang="en-US" dirty="0"/>
              <a:t>Asian Americans &gt; White Americans &gt; Black and Latinos </a:t>
            </a:r>
            <a:endParaRPr lang="en-US" dirty="0" smtClean="0"/>
          </a:p>
          <a:p>
            <a:pPr lvl="2"/>
            <a:r>
              <a:rPr lang="en-US" sz="1200" dirty="0" smtClean="0">
                <a:solidFill>
                  <a:schemeClr val="accent6"/>
                </a:solidFill>
              </a:rPr>
              <a:t>(</a:t>
            </a:r>
            <a:r>
              <a:rPr lang="en-US" sz="1200" dirty="0">
                <a:solidFill>
                  <a:schemeClr val="accent6"/>
                </a:solidFill>
              </a:rPr>
              <a:t>Jencks &amp; Phillips, 1998; Lee, 2002; Reardon &amp; Galindo, 2009)</a:t>
            </a:r>
          </a:p>
          <a:p>
            <a:pPr marL="457200" lvl="1" indent="0">
              <a:buNone/>
            </a:pPr>
            <a:endParaRPr lang="en-US" dirty="0" smtClean="0"/>
          </a:p>
          <a:p>
            <a:r>
              <a:rPr lang="en-US" dirty="0" smtClean="0"/>
              <a:t>Black-White achievement gaps</a:t>
            </a:r>
          </a:p>
          <a:p>
            <a:pPr lvl="1"/>
            <a:r>
              <a:rPr lang="en-US" dirty="0" smtClean="0"/>
              <a:t>Gap appears to grow over time</a:t>
            </a:r>
            <a:r>
              <a:rPr lang="en-US" sz="1600" dirty="0" smtClean="0"/>
              <a:t> </a:t>
            </a:r>
          </a:p>
          <a:p>
            <a:pPr lvl="2"/>
            <a:r>
              <a:rPr lang="en-US" sz="1200" dirty="0" smtClean="0">
                <a:solidFill>
                  <a:schemeClr val="accent6"/>
                </a:solidFill>
              </a:rPr>
              <a:t>(</a:t>
            </a:r>
            <a:r>
              <a:rPr lang="en-US" sz="1200" dirty="0" err="1">
                <a:solidFill>
                  <a:schemeClr val="accent6"/>
                </a:solidFill>
              </a:rPr>
              <a:t>Farkas</a:t>
            </a:r>
            <a:r>
              <a:rPr lang="en-US" sz="1200" dirty="0">
                <a:solidFill>
                  <a:schemeClr val="accent6"/>
                </a:solidFill>
              </a:rPr>
              <a:t>, 2003; Fryer &amp; Levitt, 2004, 2005; Phillips, Crouse, &amp; Ralph, 1998</a:t>
            </a:r>
            <a:r>
              <a:rPr lang="en-US" sz="1200" dirty="0" smtClean="0">
                <a:solidFill>
                  <a:schemeClr val="accent6"/>
                </a:solidFill>
              </a:rPr>
              <a:t>)</a:t>
            </a:r>
            <a:endParaRPr lang="en-US" dirty="0" smtClean="0"/>
          </a:p>
          <a:p>
            <a:pPr lvl="1"/>
            <a:r>
              <a:rPr lang="en-US" dirty="0" smtClean="0"/>
              <a:t>Influences SES, future jobs</a:t>
            </a:r>
            <a:r>
              <a:rPr lang="en-US" dirty="0"/>
              <a:t>, health </a:t>
            </a:r>
            <a:endParaRPr lang="en-US" dirty="0" smtClean="0"/>
          </a:p>
          <a:p>
            <a:pPr lvl="2"/>
            <a:r>
              <a:rPr lang="en-US" sz="1200" dirty="0" smtClean="0">
                <a:solidFill>
                  <a:schemeClr val="accent6"/>
                </a:solidFill>
              </a:rPr>
              <a:t>(</a:t>
            </a:r>
            <a:r>
              <a:rPr lang="en-US" sz="1200" dirty="0">
                <a:solidFill>
                  <a:schemeClr val="accent6"/>
                </a:solidFill>
              </a:rPr>
              <a:t>Levin, 2009; </a:t>
            </a:r>
            <a:r>
              <a:rPr lang="en-US" sz="1200" dirty="0" smtClean="0">
                <a:solidFill>
                  <a:schemeClr val="accent6"/>
                </a:solidFill>
              </a:rPr>
              <a:t>Reardon &amp; </a:t>
            </a:r>
            <a:r>
              <a:rPr lang="en-US" sz="1200" dirty="0">
                <a:solidFill>
                  <a:schemeClr val="accent6"/>
                </a:solidFill>
              </a:rPr>
              <a:t>Robinson, </a:t>
            </a:r>
            <a:r>
              <a:rPr lang="en-US" sz="1200" dirty="0" smtClean="0">
                <a:solidFill>
                  <a:schemeClr val="accent6"/>
                </a:solidFill>
              </a:rPr>
              <a:t>2007; Adler</a:t>
            </a:r>
            <a:r>
              <a:rPr lang="en-US" sz="1200" dirty="0">
                <a:solidFill>
                  <a:schemeClr val="accent6"/>
                </a:solidFill>
              </a:rPr>
              <a:t>, Boyce, Chesney, &amp; </a:t>
            </a:r>
            <a:r>
              <a:rPr lang="en-US" sz="1200" dirty="0" smtClean="0">
                <a:solidFill>
                  <a:schemeClr val="accent6"/>
                </a:solidFill>
              </a:rPr>
              <a:t>Cohen, 1994)</a:t>
            </a:r>
          </a:p>
          <a:p>
            <a:pPr marL="457200" lvl="1" indent="0">
              <a:buNone/>
            </a:pPr>
            <a:endParaRPr lang="en-US" dirty="0" smtClean="0"/>
          </a:p>
          <a:p>
            <a:r>
              <a:rPr lang="en-US" dirty="0" smtClean="0"/>
              <a:t>What causes racial differences?</a:t>
            </a:r>
          </a:p>
          <a:p>
            <a:pPr lvl="1"/>
            <a:r>
              <a:rPr lang="en-US" dirty="0" smtClean="0"/>
              <a:t>Genetics </a:t>
            </a:r>
            <a:r>
              <a:rPr lang="en-US" sz="1600" dirty="0" smtClean="0">
                <a:solidFill>
                  <a:schemeClr val="accent6"/>
                </a:solidFill>
              </a:rPr>
              <a:t>(Jensen, 1969)</a:t>
            </a:r>
          </a:p>
          <a:p>
            <a:pPr lvl="1"/>
            <a:r>
              <a:rPr lang="en-US" dirty="0" smtClean="0"/>
              <a:t>SES and family </a:t>
            </a:r>
            <a:r>
              <a:rPr lang="en-US" sz="1600" dirty="0" smtClean="0">
                <a:solidFill>
                  <a:schemeClr val="accent6"/>
                </a:solidFill>
              </a:rPr>
              <a:t>(Brooks-Gunn, et al. 2003)</a:t>
            </a:r>
          </a:p>
          <a:p>
            <a:pPr lvl="1"/>
            <a:r>
              <a:rPr lang="en-US" dirty="0" smtClean="0"/>
              <a:t>Academic stereotypes </a:t>
            </a:r>
            <a:r>
              <a:rPr lang="en-US" sz="1600" dirty="0" smtClean="0">
                <a:solidFill>
                  <a:schemeClr val="accent6"/>
                </a:solidFill>
              </a:rPr>
              <a:t>(Steele &amp; Aronson, 1995)</a:t>
            </a:r>
          </a:p>
          <a:p>
            <a:pPr lvl="1"/>
            <a:r>
              <a:rPr lang="en-US" dirty="0" smtClean="0"/>
              <a:t>Degree of match between home and school environment </a:t>
            </a:r>
          </a:p>
          <a:p>
            <a:pPr lvl="2"/>
            <a:r>
              <a:rPr lang="en-US" sz="1200" dirty="0" smtClean="0">
                <a:solidFill>
                  <a:schemeClr val="accent6"/>
                </a:solidFill>
              </a:rPr>
              <a:t>(Brice-Heath, 1983)</a:t>
            </a:r>
          </a:p>
          <a:p>
            <a:pPr lvl="1"/>
            <a:endParaRPr lang="en-US" sz="1400" dirty="0">
              <a:solidFill>
                <a:schemeClr val="accent6"/>
              </a:solidFill>
            </a:endParaRPr>
          </a:p>
          <a:p>
            <a:endParaRPr lang="en-US" sz="1800" dirty="0">
              <a:solidFill>
                <a:schemeClr val="accent6"/>
              </a:solidFill>
            </a:endParaRPr>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1083015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discrimination trajectories</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pic>
        <p:nvPicPr>
          <p:cNvPr id="5" name="Picture 4"/>
          <p:cNvPicPr>
            <a:picLocks noChangeAspect="1"/>
          </p:cNvPicPr>
          <p:nvPr/>
        </p:nvPicPr>
        <p:blipFill rotWithShape="1">
          <a:blip r:embed="rId2"/>
          <a:srcRect t="1579" b="64685"/>
          <a:stretch/>
        </p:blipFill>
        <p:spPr>
          <a:xfrm>
            <a:off x="6629400" y="0"/>
            <a:ext cx="2521400" cy="495165"/>
          </a:xfrm>
          <a:prstGeom prst="rect">
            <a:avLst/>
          </a:prstGeom>
        </p:spPr>
      </p:pic>
      <p:pic>
        <p:nvPicPr>
          <p:cNvPr id="4" name="Picture 3"/>
          <p:cNvPicPr>
            <a:picLocks noChangeAspect="1"/>
          </p:cNvPicPr>
          <p:nvPr/>
        </p:nvPicPr>
        <p:blipFill>
          <a:blip r:embed="rId3"/>
          <a:stretch>
            <a:fillRect/>
          </a:stretch>
        </p:blipFill>
        <p:spPr>
          <a:xfrm>
            <a:off x="0" y="2133600"/>
            <a:ext cx="4405312" cy="3717439"/>
          </a:xfrm>
          <a:prstGeom prst="rect">
            <a:avLst/>
          </a:prstGeom>
        </p:spPr>
      </p:pic>
      <p:pic>
        <p:nvPicPr>
          <p:cNvPr id="6" name="Picture 5"/>
          <p:cNvPicPr>
            <a:picLocks noChangeAspect="1"/>
          </p:cNvPicPr>
          <p:nvPr/>
        </p:nvPicPr>
        <p:blipFill>
          <a:blip r:embed="rId4"/>
          <a:stretch>
            <a:fillRect/>
          </a:stretch>
        </p:blipFill>
        <p:spPr>
          <a:xfrm>
            <a:off x="4555761" y="2163580"/>
            <a:ext cx="4563986" cy="3687459"/>
          </a:xfrm>
          <a:prstGeom prst="rect">
            <a:avLst/>
          </a:prstGeom>
        </p:spPr>
      </p:pic>
      <p:sp>
        <p:nvSpPr>
          <p:cNvPr id="10" name="Content Placeholder 4"/>
          <p:cNvSpPr>
            <a:spLocks noGrp="1"/>
          </p:cNvSpPr>
          <p:nvPr>
            <p:ph idx="1"/>
          </p:nvPr>
        </p:nvSpPr>
        <p:spPr>
          <a:xfrm>
            <a:off x="147951" y="1593238"/>
            <a:ext cx="4405312" cy="650762"/>
          </a:xfrm>
        </p:spPr>
        <p:txBody>
          <a:bodyPr>
            <a:normAutofit/>
          </a:bodyPr>
          <a:lstStyle/>
          <a:p>
            <a:pPr marL="118872" indent="0">
              <a:buNone/>
            </a:pPr>
            <a:r>
              <a:rPr lang="en-US" dirty="0" smtClean="0"/>
              <a:t>LGMM</a:t>
            </a:r>
          </a:p>
        </p:txBody>
      </p:sp>
      <p:sp>
        <p:nvSpPr>
          <p:cNvPr id="11" name="Content Placeholder 4"/>
          <p:cNvSpPr>
            <a:spLocks noGrp="1"/>
          </p:cNvSpPr>
          <p:nvPr>
            <p:ph idx="1"/>
          </p:nvPr>
        </p:nvSpPr>
        <p:spPr>
          <a:xfrm>
            <a:off x="2858137" y="4493896"/>
            <a:ext cx="1204912" cy="650762"/>
          </a:xfrm>
        </p:spPr>
        <p:txBody>
          <a:bodyPr>
            <a:normAutofit/>
          </a:bodyPr>
          <a:lstStyle/>
          <a:p>
            <a:pPr marL="118872" indent="0">
              <a:buNone/>
            </a:pPr>
            <a:r>
              <a:rPr lang="en-US" dirty="0" smtClean="0"/>
              <a:t>78.5%</a:t>
            </a:r>
          </a:p>
        </p:txBody>
      </p:sp>
      <p:sp>
        <p:nvSpPr>
          <p:cNvPr id="12" name="Content Placeholder 4"/>
          <p:cNvSpPr>
            <a:spLocks noGrp="1"/>
          </p:cNvSpPr>
          <p:nvPr>
            <p:ph idx="1"/>
          </p:nvPr>
        </p:nvSpPr>
        <p:spPr>
          <a:xfrm>
            <a:off x="7775800" y="4648200"/>
            <a:ext cx="1204912" cy="650762"/>
          </a:xfrm>
        </p:spPr>
        <p:txBody>
          <a:bodyPr>
            <a:normAutofit fontScale="92500"/>
          </a:bodyPr>
          <a:lstStyle/>
          <a:p>
            <a:pPr marL="118872" indent="0">
              <a:buNone/>
            </a:pPr>
            <a:r>
              <a:rPr lang="en-US" dirty="0" smtClean="0"/>
              <a:t>65.6%</a:t>
            </a:r>
          </a:p>
        </p:txBody>
      </p:sp>
    </p:spTree>
    <p:extLst>
      <p:ext uri="{BB962C8B-B14F-4D97-AF65-F5344CB8AC3E}">
        <p14:creationId xmlns:p14="http://schemas.microsoft.com/office/powerpoint/2010/main" val="365358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7" name="TextBox 6"/>
          <p:cNvSpPr txBox="1"/>
          <p:nvPr/>
        </p:nvSpPr>
        <p:spPr>
          <a:xfrm>
            <a:off x="7360725" y="6412468"/>
            <a:ext cx="1769534" cy="369332"/>
          </a:xfrm>
          <a:prstGeom prst="rect">
            <a:avLst/>
          </a:prstGeom>
          <a:noFill/>
        </p:spPr>
        <p:txBody>
          <a:bodyPr wrap="square" rtlCol="0">
            <a:spAutoFit/>
          </a:bodyPr>
          <a:lstStyle/>
          <a:p>
            <a:pPr algn="ctr"/>
            <a:r>
              <a:rPr lang="en-US" dirty="0" smtClean="0"/>
              <a:t>Brown, 2017</a:t>
            </a:r>
            <a:endParaRPr lang="en-US" dirty="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10" name="Content Placeholder 4"/>
          <p:cNvSpPr>
            <a:spLocks noGrp="1"/>
          </p:cNvSpPr>
          <p:nvPr>
            <p:ph idx="1"/>
          </p:nvPr>
        </p:nvSpPr>
        <p:spPr>
          <a:xfrm>
            <a:off x="147950" y="1593238"/>
            <a:ext cx="4576449" cy="650762"/>
          </a:xfrm>
        </p:spPr>
        <p:txBody>
          <a:bodyPr>
            <a:normAutofit/>
          </a:bodyPr>
          <a:lstStyle/>
          <a:p>
            <a:pPr marL="118872" indent="0">
              <a:buNone/>
            </a:pPr>
            <a:r>
              <a:rPr lang="en-US" dirty="0" smtClean="0"/>
              <a:t>Regression analyses: SHAPE</a:t>
            </a:r>
          </a:p>
        </p:txBody>
      </p:sp>
      <p:pic>
        <p:nvPicPr>
          <p:cNvPr id="11" name="Picture 10"/>
          <p:cNvPicPr>
            <a:picLocks noChangeAspect="1"/>
          </p:cNvPicPr>
          <p:nvPr/>
        </p:nvPicPr>
        <p:blipFill rotWithShape="1">
          <a:blip r:embed="rId4"/>
          <a:srcRect t="9908"/>
          <a:stretch/>
        </p:blipFill>
        <p:spPr>
          <a:xfrm>
            <a:off x="147950" y="2133600"/>
            <a:ext cx="8001000" cy="4286651"/>
          </a:xfrm>
          <a:prstGeom prst="rect">
            <a:avLst/>
          </a:prstGeom>
        </p:spPr>
      </p:pic>
      <p:sp>
        <p:nvSpPr>
          <p:cNvPr id="12" name="Rectangle 11"/>
          <p:cNvSpPr/>
          <p:nvPr/>
        </p:nvSpPr>
        <p:spPr>
          <a:xfrm>
            <a:off x="2436174" y="2451644"/>
            <a:ext cx="1846838" cy="5224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dirty="0" smtClean="0">
                <a:ln w="0"/>
                <a:solidFill>
                  <a:schemeClr val="tx1"/>
                </a:solidFill>
                <a:effectLst>
                  <a:outerShdw blurRad="38100" dist="19050" dir="2700000" algn="tl" rotWithShape="0">
                    <a:schemeClr val="dk1">
                      <a:alpha val="40000"/>
                    </a:schemeClr>
                  </a:outerShdw>
                </a:effectLst>
              </a:rPr>
              <a:t>1. Discrimination &amp; support</a:t>
            </a:r>
            <a:endParaRPr lang="en-US" sz="170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4419600" y="2487743"/>
            <a:ext cx="1600200" cy="48405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700" dirty="0" smtClean="0">
                <a:ln w="0"/>
                <a:solidFill>
                  <a:schemeClr val="tx1"/>
                </a:solidFill>
                <a:effectLst>
                  <a:outerShdw blurRad="38100" dist="19050" dir="2700000" algn="tl" rotWithShape="0">
                    <a:schemeClr val="dk1">
                      <a:alpha val="40000"/>
                    </a:schemeClr>
                  </a:outerShdw>
                </a:effectLst>
              </a:rPr>
              <a:t>2. + control variables</a:t>
            </a:r>
            <a:endParaRPr lang="en-US" sz="170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6172200" y="2590800"/>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3. + interaction</a:t>
            </a:r>
            <a:endParaRPr lang="en-US"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6172200" y="4191000"/>
            <a:ext cx="2133600" cy="3810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6172200" y="4985479"/>
            <a:ext cx="2133600" cy="3810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a:xfrm>
            <a:off x="4283012" y="4985479"/>
            <a:ext cx="1812988" cy="381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ectangle 16"/>
          <p:cNvSpPr/>
          <p:nvPr/>
        </p:nvSpPr>
        <p:spPr>
          <a:xfrm>
            <a:off x="4351717" y="6014536"/>
            <a:ext cx="1812988" cy="381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Rectangle 17"/>
          <p:cNvSpPr/>
          <p:nvPr/>
        </p:nvSpPr>
        <p:spPr>
          <a:xfrm>
            <a:off x="6226461" y="6017317"/>
            <a:ext cx="2133600" cy="3810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2834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7" name="TextBox 6"/>
          <p:cNvSpPr txBox="1"/>
          <p:nvPr/>
        </p:nvSpPr>
        <p:spPr>
          <a:xfrm>
            <a:off x="7360725" y="6412468"/>
            <a:ext cx="1769534" cy="369332"/>
          </a:xfrm>
          <a:prstGeom prst="rect">
            <a:avLst/>
          </a:prstGeom>
          <a:noFill/>
        </p:spPr>
        <p:txBody>
          <a:bodyPr wrap="square" rtlCol="0">
            <a:spAutoFit/>
          </a:bodyPr>
          <a:lstStyle/>
          <a:p>
            <a:pPr algn="ctr"/>
            <a:r>
              <a:rPr lang="en-US" dirty="0" smtClean="0"/>
              <a:t>Brown, 2017</a:t>
            </a:r>
            <a:endParaRPr lang="en-US" dirty="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10" name="Content Placeholder 4"/>
          <p:cNvSpPr>
            <a:spLocks noGrp="1"/>
          </p:cNvSpPr>
          <p:nvPr>
            <p:ph idx="1"/>
          </p:nvPr>
        </p:nvSpPr>
        <p:spPr>
          <a:xfrm>
            <a:off x="147950" y="1593238"/>
            <a:ext cx="4576449" cy="650762"/>
          </a:xfrm>
        </p:spPr>
        <p:txBody>
          <a:bodyPr>
            <a:normAutofit/>
          </a:bodyPr>
          <a:lstStyle/>
          <a:p>
            <a:pPr marL="118872" indent="0">
              <a:buNone/>
            </a:pPr>
            <a:r>
              <a:rPr lang="en-US" dirty="0" smtClean="0"/>
              <a:t>Regression analyses: AIM</a:t>
            </a:r>
          </a:p>
        </p:txBody>
      </p:sp>
      <p:pic>
        <p:nvPicPr>
          <p:cNvPr id="3" name="Picture 2"/>
          <p:cNvPicPr>
            <a:picLocks noChangeAspect="1"/>
          </p:cNvPicPr>
          <p:nvPr/>
        </p:nvPicPr>
        <p:blipFill>
          <a:blip r:embed="rId4"/>
          <a:stretch>
            <a:fillRect/>
          </a:stretch>
        </p:blipFill>
        <p:spPr>
          <a:xfrm>
            <a:off x="228600" y="2244000"/>
            <a:ext cx="8077200" cy="4182836"/>
          </a:xfrm>
          <a:prstGeom prst="rect">
            <a:avLst/>
          </a:prstGeom>
        </p:spPr>
      </p:pic>
      <p:sp>
        <p:nvSpPr>
          <p:cNvPr id="8" name="Rectangle 7"/>
          <p:cNvSpPr/>
          <p:nvPr/>
        </p:nvSpPr>
        <p:spPr>
          <a:xfrm>
            <a:off x="2588574" y="2625776"/>
            <a:ext cx="1846838"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dirty="0" smtClean="0">
                <a:ln w="0"/>
                <a:solidFill>
                  <a:schemeClr val="tx1"/>
                </a:solidFill>
                <a:effectLst>
                  <a:outerShdw blurRad="38100" dist="19050" dir="2700000" algn="tl" rotWithShape="0">
                    <a:schemeClr val="dk1">
                      <a:alpha val="40000"/>
                    </a:schemeClr>
                  </a:outerShdw>
                </a:effectLst>
              </a:rPr>
              <a:t>1. Discrimination &amp; support</a:t>
            </a:r>
            <a:endParaRPr lang="en-US" sz="170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4572000" y="2637020"/>
            <a:ext cx="1600200" cy="4871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700" dirty="0" smtClean="0">
                <a:ln w="0"/>
                <a:solidFill>
                  <a:schemeClr val="tx1"/>
                </a:solidFill>
                <a:effectLst>
                  <a:outerShdw blurRad="38100" dist="19050" dir="2700000" algn="tl" rotWithShape="0">
                    <a:schemeClr val="dk1">
                      <a:alpha val="40000"/>
                    </a:schemeClr>
                  </a:outerShdw>
                </a:effectLst>
              </a:rPr>
              <a:t>2. + control variables</a:t>
            </a:r>
            <a:endParaRPr lang="en-US" sz="170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324600" y="2743200"/>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3. + interaction</a:t>
            </a:r>
            <a:endParaRPr lang="en-US"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6172200" y="4334641"/>
            <a:ext cx="1905000" cy="237359"/>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6250195" y="5121440"/>
            <a:ext cx="1827005" cy="308717"/>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4495799" y="5104545"/>
            <a:ext cx="1668905" cy="325612"/>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p:cNvSpPr/>
          <p:nvPr/>
        </p:nvSpPr>
        <p:spPr>
          <a:xfrm>
            <a:off x="4435412" y="5850426"/>
            <a:ext cx="1660588" cy="54511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ectangle 15"/>
          <p:cNvSpPr/>
          <p:nvPr/>
        </p:nvSpPr>
        <p:spPr>
          <a:xfrm>
            <a:off x="6250195" y="5850426"/>
            <a:ext cx="1827006" cy="529441"/>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2590799" y="3233739"/>
            <a:ext cx="1760918" cy="269113"/>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Rectangle 17"/>
          <p:cNvSpPr/>
          <p:nvPr/>
        </p:nvSpPr>
        <p:spPr>
          <a:xfrm>
            <a:off x="4495800" y="3233739"/>
            <a:ext cx="1674604" cy="283481"/>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Rectangle 18"/>
          <p:cNvSpPr/>
          <p:nvPr/>
        </p:nvSpPr>
        <p:spPr>
          <a:xfrm>
            <a:off x="6252850" y="3245078"/>
            <a:ext cx="1671950" cy="302122"/>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48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1062"/>
          </a:xfrm>
        </p:spPr>
        <p:txBody>
          <a:bodyPr>
            <a:normAutofit fontScale="90000"/>
          </a:bodyPr>
          <a:lstStyle/>
          <a:p>
            <a:pPr marL="118872"/>
            <a:r>
              <a:rPr lang="en-US" dirty="0" smtClean="0"/>
              <a:t>High support mitigates discrimination</a:t>
            </a:r>
            <a:endParaRPr lang="en-US" dirty="0"/>
          </a:p>
        </p:txBody>
      </p:sp>
      <p:sp>
        <p:nvSpPr>
          <p:cNvPr id="7" name="TextBox 6"/>
          <p:cNvSpPr txBox="1"/>
          <p:nvPr/>
        </p:nvSpPr>
        <p:spPr>
          <a:xfrm>
            <a:off x="7360725" y="6268744"/>
            <a:ext cx="1769534" cy="369332"/>
          </a:xfrm>
          <a:prstGeom prst="rect">
            <a:avLst/>
          </a:prstGeom>
          <a:noFill/>
        </p:spPr>
        <p:txBody>
          <a:bodyPr wrap="square" rtlCol="0">
            <a:spAutoFit/>
          </a:bodyPr>
          <a:lstStyle/>
          <a:p>
            <a:pPr algn="ctr"/>
            <a:r>
              <a:rPr lang="en-US" dirty="0" smtClean="0"/>
              <a:t>Brown, 2017</a:t>
            </a:r>
            <a:endParaRPr lang="en-US" dirty="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sp>
        <p:nvSpPr>
          <p:cNvPr id="10" name="Content Placeholder 4"/>
          <p:cNvSpPr>
            <a:spLocks noGrp="1"/>
          </p:cNvSpPr>
          <p:nvPr>
            <p:ph idx="1"/>
          </p:nvPr>
        </p:nvSpPr>
        <p:spPr>
          <a:xfrm>
            <a:off x="147950" y="1593238"/>
            <a:ext cx="4576449" cy="650762"/>
          </a:xfrm>
        </p:spPr>
        <p:txBody>
          <a:bodyPr>
            <a:normAutofit/>
          </a:bodyPr>
          <a:lstStyle/>
          <a:p>
            <a:pPr marL="118872" indent="0">
              <a:buNone/>
            </a:pPr>
            <a:endParaRPr lang="en-US" dirty="0" smtClean="0"/>
          </a:p>
        </p:txBody>
      </p:sp>
      <p:pic>
        <p:nvPicPr>
          <p:cNvPr id="3" name="Picture 2"/>
          <p:cNvPicPr>
            <a:picLocks noChangeAspect="1"/>
          </p:cNvPicPr>
          <p:nvPr/>
        </p:nvPicPr>
        <p:blipFill>
          <a:blip r:embed="rId4"/>
          <a:stretch>
            <a:fillRect/>
          </a:stretch>
        </p:blipFill>
        <p:spPr>
          <a:xfrm>
            <a:off x="76200" y="2600324"/>
            <a:ext cx="4439033" cy="3284884"/>
          </a:xfrm>
          <a:prstGeom prst="rect">
            <a:avLst/>
          </a:prstGeom>
        </p:spPr>
      </p:pic>
      <p:pic>
        <p:nvPicPr>
          <p:cNvPr id="4" name="Picture 3"/>
          <p:cNvPicPr>
            <a:picLocks noChangeAspect="1"/>
          </p:cNvPicPr>
          <p:nvPr/>
        </p:nvPicPr>
        <p:blipFill>
          <a:blip r:embed="rId5"/>
          <a:stretch>
            <a:fillRect/>
          </a:stretch>
        </p:blipFill>
        <p:spPr>
          <a:xfrm>
            <a:off x="4572392" y="2543422"/>
            <a:ext cx="4343008" cy="3323978"/>
          </a:xfrm>
          <a:prstGeom prst="rect">
            <a:avLst/>
          </a:prstGeom>
        </p:spPr>
      </p:pic>
    </p:spTree>
    <p:extLst>
      <p:ext uri="{BB962C8B-B14F-4D97-AF65-F5344CB8AC3E}">
        <p14:creationId xmlns:p14="http://schemas.microsoft.com/office/powerpoint/2010/main" val="134330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7" name="TextBox 6"/>
          <p:cNvSpPr txBox="1"/>
          <p:nvPr/>
        </p:nvSpPr>
        <p:spPr>
          <a:xfrm>
            <a:off x="6917266" y="6096000"/>
            <a:ext cx="1769534" cy="369332"/>
          </a:xfrm>
          <a:prstGeom prst="rect">
            <a:avLst/>
          </a:prstGeom>
          <a:noFill/>
        </p:spPr>
        <p:txBody>
          <a:bodyPr wrap="square" rtlCol="0">
            <a:spAutoFit/>
          </a:bodyPr>
          <a:lstStyle/>
          <a:p>
            <a:pPr algn="ctr"/>
            <a:r>
              <a:rPr lang="en-US" dirty="0" smtClean="0"/>
              <a:t>Brown, 2017</a:t>
            </a:r>
            <a:endParaRPr lang="en-US" dirty="0"/>
          </a:p>
        </p:txBody>
      </p:sp>
      <p:sp>
        <p:nvSpPr>
          <p:cNvPr id="9" name="Content Placeholder 4"/>
          <p:cNvSpPr>
            <a:spLocks noGrp="1"/>
          </p:cNvSpPr>
          <p:nvPr>
            <p:ph idx="1"/>
          </p:nvPr>
        </p:nvSpPr>
        <p:spPr>
          <a:xfrm>
            <a:off x="1" y="1635238"/>
            <a:ext cx="3950074" cy="5222762"/>
          </a:xfrm>
        </p:spPr>
        <p:txBody>
          <a:bodyPr>
            <a:normAutofit/>
          </a:bodyPr>
          <a:lstStyle/>
          <a:p>
            <a:r>
              <a:rPr lang="en-US" dirty="0" smtClean="0"/>
              <a:t>Hypotheses supported</a:t>
            </a:r>
          </a:p>
          <a:p>
            <a:pPr lvl="1"/>
            <a:r>
              <a:rPr lang="en-US" dirty="0" smtClean="0"/>
              <a:t>Racial discrimination ~ epigenetic aging</a:t>
            </a:r>
          </a:p>
          <a:p>
            <a:pPr lvl="1"/>
            <a:r>
              <a:rPr lang="en-US" dirty="0" smtClean="0"/>
              <a:t>Family environment support as protective factor</a:t>
            </a:r>
          </a:p>
          <a:p>
            <a:r>
              <a:rPr lang="en-US" dirty="0" smtClean="0"/>
              <a:t>Parallels research on low SES and adult health problems, with maternal warmth as buffer (Chen et al., 2011)</a:t>
            </a:r>
          </a:p>
          <a:p>
            <a:endParaRPr lang="en-US" dirty="0" smtClean="0"/>
          </a:p>
        </p:txBody>
      </p:sp>
      <p:pic>
        <p:nvPicPr>
          <p:cNvPr id="5" name="Picture 4"/>
          <p:cNvPicPr>
            <a:picLocks noChangeAspect="1"/>
          </p:cNvPicPr>
          <p:nvPr/>
        </p:nvPicPr>
        <p:blipFill rotWithShape="1">
          <a:blip r:embed="rId3"/>
          <a:srcRect t="1579" b="64685"/>
          <a:stretch/>
        </p:blipFill>
        <p:spPr>
          <a:xfrm>
            <a:off x="6629400" y="0"/>
            <a:ext cx="2521400" cy="495165"/>
          </a:xfrm>
          <a:prstGeom prst="rect">
            <a:avLst/>
          </a:prstGeom>
        </p:spPr>
      </p:pic>
      <p:pic>
        <p:nvPicPr>
          <p:cNvPr id="4" name="Picture 3"/>
          <p:cNvPicPr>
            <a:picLocks noChangeAspect="1"/>
          </p:cNvPicPr>
          <p:nvPr/>
        </p:nvPicPr>
        <p:blipFill>
          <a:blip r:embed="rId4"/>
          <a:stretch>
            <a:fillRect/>
          </a:stretch>
        </p:blipFill>
        <p:spPr>
          <a:xfrm>
            <a:off x="7034096" y="3450796"/>
            <a:ext cx="1871805" cy="1402047"/>
          </a:xfrm>
          <a:prstGeom prst="rect">
            <a:avLst/>
          </a:prstGeom>
        </p:spPr>
      </p:pic>
      <p:sp>
        <p:nvSpPr>
          <p:cNvPr id="8" name="Right Arrow 7"/>
          <p:cNvSpPr/>
          <p:nvPr/>
        </p:nvSpPr>
        <p:spPr>
          <a:xfrm rot="11336258">
            <a:off x="3432576" y="2893723"/>
            <a:ext cx="3482953" cy="243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p:cNvSpPr>
            <a:spLocks noGrp="1"/>
          </p:cNvSpPr>
          <p:nvPr>
            <p:ph idx="1"/>
          </p:nvPr>
        </p:nvSpPr>
        <p:spPr>
          <a:xfrm>
            <a:off x="5051327" y="3496350"/>
            <a:ext cx="1924354" cy="649300"/>
          </a:xfrm>
        </p:spPr>
        <p:txBody>
          <a:bodyPr>
            <a:normAutofit fontScale="85000" lnSpcReduction="20000"/>
          </a:bodyPr>
          <a:lstStyle/>
          <a:p>
            <a:pPr marL="118872" indent="0">
              <a:buNone/>
            </a:pPr>
            <a:r>
              <a:rPr lang="en-US" sz="2400" dirty="0" smtClean="0"/>
              <a:t>*Emotion </a:t>
            </a:r>
          </a:p>
          <a:p>
            <a:pPr marL="118872" indent="0">
              <a:buNone/>
            </a:pPr>
            <a:r>
              <a:rPr lang="en-US" sz="2400" dirty="0" smtClean="0"/>
              <a:t>regulation?</a:t>
            </a:r>
          </a:p>
        </p:txBody>
      </p:sp>
      <p:sp>
        <p:nvSpPr>
          <p:cNvPr id="11" name="Rectangle 10"/>
          <p:cNvSpPr/>
          <p:nvPr/>
        </p:nvSpPr>
        <p:spPr>
          <a:xfrm>
            <a:off x="6917266" y="2590800"/>
            <a:ext cx="2117887" cy="954107"/>
          </a:xfrm>
          <a:prstGeom prst="rect">
            <a:avLst/>
          </a:prstGeom>
        </p:spPr>
        <p:txBody>
          <a:bodyPr wrap="none">
            <a:spAutoFit/>
          </a:bodyPr>
          <a:lstStyle/>
          <a:p>
            <a:r>
              <a:rPr lang="en-US" sz="2800" b="1" dirty="0">
                <a:latin typeface="+mj-lt"/>
              </a:rPr>
              <a:t>Next steps: </a:t>
            </a:r>
            <a:endParaRPr lang="en-US" sz="2800" b="1" dirty="0" smtClean="0">
              <a:latin typeface="+mj-lt"/>
            </a:endParaRPr>
          </a:p>
          <a:p>
            <a:r>
              <a:rPr lang="en-US" sz="2800" b="1" dirty="0" smtClean="0">
                <a:latin typeface="+mj-lt"/>
              </a:rPr>
              <a:t>mechanisms</a:t>
            </a:r>
            <a:endParaRPr lang="en-US" sz="2800" b="1" dirty="0">
              <a:latin typeface="+mj-lt"/>
            </a:endParaRPr>
          </a:p>
        </p:txBody>
      </p:sp>
      <p:sp>
        <p:nvSpPr>
          <p:cNvPr id="12" name="Right Arrow 11"/>
          <p:cNvSpPr/>
          <p:nvPr/>
        </p:nvSpPr>
        <p:spPr>
          <a:xfrm rot="10800000">
            <a:off x="3441802" y="3225390"/>
            <a:ext cx="3471505" cy="232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p:nvPr>
        </p:nvSpPr>
        <p:spPr>
          <a:xfrm>
            <a:off x="5051327" y="1954778"/>
            <a:ext cx="2344016" cy="641114"/>
          </a:xfrm>
        </p:spPr>
        <p:txBody>
          <a:bodyPr>
            <a:normAutofit fontScale="85000" lnSpcReduction="20000"/>
          </a:bodyPr>
          <a:lstStyle/>
          <a:p>
            <a:pPr marL="118872" indent="0">
              <a:buNone/>
            </a:pPr>
            <a:r>
              <a:rPr lang="en-US" sz="2400" dirty="0" smtClean="0"/>
              <a:t>*Role of anger/</a:t>
            </a:r>
          </a:p>
          <a:p>
            <a:pPr marL="118872" indent="0">
              <a:buNone/>
            </a:pPr>
            <a:r>
              <a:rPr lang="en-US" sz="2400" dirty="0" smtClean="0"/>
              <a:t>hostility?</a:t>
            </a:r>
          </a:p>
        </p:txBody>
      </p:sp>
      <p:sp>
        <p:nvSpPr>
          <p:cNvPr id="14" name="Content Placeholder 4"/>
          <p:cNvSpPr>
            <a:spLocks noGrp="1"/>
          </p:cNvSpPr>
          <p:nvPr>
            <p:ph idx="1"/>
          </p:nvPr>
        </p:nvSpPr>
        <p:spPr>
          <a:xfrm>
            <a:off x="4211875" y="2428997"/>
            <a:ext cx="1604139" cy="619003"/>
          </a:xfrm>
        </p:spPr>
        <p:txBody>
          <a:bodyPr>
            <a:normAutofit fontScale="85000" lnSpcReduction="10000"/>
          </a:bodyPr>
          <a:lstStyle/>
          <a:p>
            <a:pPr marL="118872" indent="0">
              <a:buNone/>
            </a:pPr>
            <a:r>
              <a:rPr lang="en-US" sz="2400" dirty="0" smtClean="0"/>
              <a:t>*Adiposity?</a:t>
            </a:r>
          </a:p>
        </p:txBody>
      </p:sp>
      <p:sp>
        <p:nvSpPr>
          <p:cNvPr id="15" name="Content Placeholder 4"/>
          <p:cNvSpPr>
            <a:spLocks noGrp="1"/>
          </p:cNvSpPr>
          <p:nvPr>
            <p:ph idx="1"/>
          </p:nvPr>
        </p:nvSpPr>
        <p:spPr>
          <a:xfrm>
            <a:off x="4211875" y="4037408"/>
            <a:ext cx="1731725" cy="458391"/>
          </a:xfrm>
        </p:spPr>
        <p:txBody>
          <a:bodyPr>
            <a:normAutofit fontScale="92500" lnSpcReduction="10000"/>
          </a:bodyPr>
          <a:lstStyle/>
          <a:p>
            <a:pPr marL="118872" indent="0">
              <a:buNone/>
            </a:pPr>
            <a:r>
              <a:rPr lang="en-US" sz="2400" dirty="0" smtClean="0"/>
              <a:t>*Gender?</a:t>
            </a:r>
          </a:p>
        </p:txBody>
      </p:sp>
    </p:spTree>
    <p:extLst>
      <p:ext uri="{BB962C8B-B14F-4D97-AF65-F5344CB8AC3E}">
        <p14:creationId xmlns:p14="http://schemas.microsoft.com/office/powerpoint/2010/main" val="162752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4013200"/>
          </a:xfrm>
          <a:prstGeom prst="rect">
            <a:avLst/>
          </a:prstGeom>
        </p:spPr>
      </p:pic>
    </p:spTree>
    <p:extLst>
      <p:ext uri="{BB962C8B-B14F-4D97-AF65-F5344CB8AC3E}">
        <p14:creationId xmlns:p14="http://schemas.microsoft.com/office/powerpoint/2010/main" val="3180384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Introduction</a:t>
            </a:r>
            <a:endParaRPr lang="en-US" dirty="0"/>
          </a:p>
        </p:txBody>
      </p:sp>
      <p:sp>
        <p:nvSpPr>
          <p:cNvPr id="3" name="Content Placeholder 2"/>
          <p:cNvSpPr>
            <a:spLocks noGrp="1"/>
          </p:cNvSpPr>
          <p:nvPr>
            <p:ph idx="1"/>
          </p:nvPr>
        </p:nvSpPr>
        <p:spPr>
          <a:xfrm>
            <a:off x="188913" y="1725360"/>
            <a:ext cx="8724900" cy="1773284"/>
          </a:xfrm>
        </p:spPr>
        <p:txBody>
          <a:bodyPr>
            <a:normAutofit fontScale="70000" lnSpcReduction="20000"/>
          </a:bodyPr>
          <a:lstStyle/>
          <a:p>
            <a:r>
              <a:rPr lang="en-US" dirty="0" smtClean="0"/>
              <a:t>Education is the strongest predictor of long term health outcomes. </a:t>
            </a:r>
            <a:endParaRPr lang="en-US" dirty="0"/>
          </a:p>
          <a:p>
            <a:pPr lvl="1"/>
            <a:r>
              <a:rPr lang="en-US" dirty="0" smtClean="0"/>
              <a:t>About a 10 year difference between those with and without college degrees</a:t>
            </a:r>
          </a:p>
          <a:p>
            <a:r>
              <a:rPr lang="en-US" dirty="0" smtClean="0"/>
              <a:t>Even after controlling for SES, blacks and Hispanics still have poorer health outcomes compared to whites. </a:t>
            </a:r>
          </a:p>
        </p:txBody>
      </p:sp>
      <p:graphicFrame>
        <p:nvGraphicFramePr>
          <p:cNvPr id="6" name="Diagram 5"/>
          <p:cNvGraphicFramePr/>
          <p:nvPr>
            <p:extLst/>
          </p:nvPr>
        </p:nvGraphicFramePr>
        <p:xfrm>
          <a:off x="84079" y="3521835"/>
          <a:ext cx="8745654" cy="310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824780" y="6297906"/>
            <a:ext cx="2089033" cy="369332"/>
          </a:xfrm>
          <a:prstGeom prst="rect">
            <a:avLst/>
          </a:prstGeom>
        </p:spPr>
        <p:txBody>
          <a:bodyPr wrap="none">
            <a:spAutoFit/>
          </a:bodyPr>
          <a:lstStyle/>
          <a:p>
            <a:pPr eaLnBrk="1" fontAlgn="auto" hangingPunct="1">
              <a:spcBef>
                <a:spcPts val="0"/>
              </a:spcBef>
              <a:spcAft>
                <a:spcPts val="0"/>
              </a:spcAft>
            </a:pPr>
            <a:r>
              <a:rPr lang="en-US" smtClean="0">
                <a:solidFill>
                  <a:prstClr val="black"/>
                </a:solidFill>
                <a:latin typeface="Century Gothic"/>
              </a:rPr>
              <a:t>Patel/Altamirano</a:t>
            </a:r>
            <a:endParaRPr lang="en-US" dirty="0">
              <a:solidFill>
                <a:prstClr val="black"/>
              </a:solidFill>
              <a:latin typeface="Century Gothic"/>
            </a:endParaRPr>
          </a:p>
        </p:txBody>
      </p:sp>
    </p:spTree>
    <p:extLst>
      <p:ext uri="{BB962C8B-B14F-4D97-AF65-F5344CB8AC3E}">
        <p14:creationId xmlns:p14="http://schemas.microsoft.com/office/powerpoint/2010/main" val="219878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Skin-deep resilience</a:t>
            </a:r>
            <a:endParaRPr lang="en-US" dirty="0"/>
          </a:p>
        </p:txBody>
      </p:sp>
      <p:sp>
        <p:nvSpPr>
          <p:cNvPr id="3" name="Content Placeholder 2"/>
          <p:cNvSpPr>
            <a:spLocks noGrp="1"/>
          </p:cNvSpPr>
          <p:nvPr>
            <p:ph idx="1"/>
          </p:nvPr>
        </p:nvSpPr>
        <p:spPr/>
        <p:txBody>
          <a:bodyPr/>
          <a:lstStyle/>
          <a:p>
            <a:r>
              <a:rPr lang="en-US" dirty="0" smtClean="0"/>
              <a:t>African Americans who are severely disadvantaged:</a:t>
            </a:r>
          </a:p>
          <a:p>
            <a:pPr lvl="1"/>
            <a:r>
              <a:rPr lang="en-US" dirty="0" smtClean="0"/>
              <a:t>High levels of self control </a:t>
            </a:r>
            <a:r>
              <a:rPr lang="en-US" dirty="0" smtClean="0">
                <a:sym typeface="Wingdings"/>
              </a:rPr>
              <a:t> better mental health &amp; school outcomes</a:t>
            </a:r>
          </a:p>
          <a:p>
            <a:pPr lvl="1"/>
            <a:r>
              <a:rPr lang="en-US" dirty="0" smtClean="0">
                <a:sym typeface="Wingdings"/>
              </a:rPr>
              <a:t>However:</a:t>
            </a:r>
          </a:p>
          <a:p>
            <a:pPr lvl="2"/>
            <a:r>
              <a:rPr lang="en-US" dirty="0" smtClean="0">
                <a:sym typeface="Wingdings"/>
              </a:rPr>
              <a:t>Comprised health </a:t>
            </a:r>
          </a:p>
          <a:p>
            <a:pPr lvl="3"/>
            <a:r>
              <a:rPr lang="en-US" dirty="0" smtClean="0">
                <a:sym typeface="Wingdings"/>
              </a:rPr>
              <a:t>e.g. allostatic load, </a:t>
            </a:r>
            <a:r>
              <a:rPr lang="en-US" dirty="0" err="1" smtClean="0">
                <a:sym typeface="Wingdings"/>
              </a:rPr>
              <a:t>cardiometabolic</a:t>
            </a:r>
            <a:r>
              <a:rPr lang="en-US" dirty="0" smtClean="0">
                <a:sym typeface="Wingdings"/>
              </a:rPr>
              <a:t> risk, etc. </a:t>
            </a:r>
          </a:p>
          <a:p>
            <a:pPr lvl="3"/>
            <a:endParaRPr lang="en-US" dirty="0" smtClean="0">
              <a:sym typeface="Wingdings"/>
            </a:endParaRPr>
          </a:p>
          <a:p>
            <a:r>
              <a:rPr lang="en-US" dirty="0" smtClean="0">
                <a:sym typeface="Wingdings"/>
              </a:rPr>
              <a:t>Do these findings generalize?</a:t>
            </a:r>
          </a:p>
          <a:p>
            <a:pPr lvl="1"/>
            <a:endParaRPr lang="en-US" dirty="0" smtClean="0"/>
          </a:p>
          <a:p>
            <a:pPr lvl="1"/>
            <a:endParaRPr lang="en-US" dirty="0"/>
          </a:p>
        </p:txBody>
      </p:sp>
      <p:sp>
        <p:nvSpPr>
          <p:cNvPr id="4" name="TextBox 3"/>
          <p:cNvSpPr txBox="1"/>
          <p:nvPr/>
        </p:nvSpPr>
        <p:spPr>
          <a:xfrm>
            <a:off x="7300361" y="6266329"/>
            <a:ext cx="1600200" cy="369332"/>
          </a:xfrm>
          <a:prstGeom prst="rect">
            <a:avLst/>
          </a:prstGeom>
          <a:noFill/>
        </p:spPr>
        <p:txBody>
          <a:bodyPr wrap="square" rtlCol="0">
            <a:spAutoFit/>
          </a:bodyPr>
          <a:lstStyle/>
          <a:p>
            <a:r>
              <a:rPr lang="en-US" dirty="0" smtClean="0">
                <a:latin typeface="Century Gothic" charset="0"/>
                <a:ea typeface="Century Gothic" charset="0"/>
                <a:cs typeface="Century Gothic" charset="0"/>
              </a:rPr>
              <a:t>Altamirano</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59491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normAutofit/>
          </a:bodyPr>
          <a:lstStyle/>
          <a:p>
            <a:r>
              <a:rPr lang="en-US" dirty="0" smtClean="0"/>
              <a:t>Upward social mobility may have poor consequences for minorities </a:t>
            </a:r>
          </a:p>
          <a:p>
            <a:r>
              <a:rPr lang="en-US" dirty="0"/>
              <a:t>Used Add </a:t>
            </a:r>
            <a:r>
              <a:rPr lang="en-US" dirty="0" smtClean="0"/>
              <a:t>Health data (National </a:t>
            </a:r>
            <a:r>
              <a:rPr lang="en-US" dirty="0"/>
              <a:t>Longitudinal Study of Adolescent to Adult </a:t>
            </a:r>
            <a:r>
              <a:rPr lang="en-US" dirty="0" smtClean="0"/>
              <a:t>Health)</a:t>
            </a:r>
          </a:p>
          <a:p>
            <a:pPr lvl="1"/>
            <a:r>
              <a:rPr lang="en-US" dirty="0" smtClean="0"/>
              <a:t>Cohort from adolescence into adulthood</a:t>
            </a:r>
          </a:p>
          <a:p>
            <a:pPr lvl="1"/>
            <a:r>
              <a:rPr lang="en-US" dirty="0"/>
              <a:t>L</a:t>
            </a:r>
            <a:r>
              <a:rPr lang="en-US" dirty="0" smtClean="0"/>
              <a:t>ongitudinal data set spanning 14 years </a:t>
            </a:r>
          </a:p>
          <a:p>
            <a:r>
              <a:rPr lang="en-US" dirty="0" smtClean="0"/>
              <a:t>Are there racial disparities in mental and physical health benefits of a college degree? </a:t>
            </a:r>
            <a:endParaRPr lang="en-US" dirty="0"/>
          </a:p>
        </p:txBody>
      </p:sp>
      <p:sp>
        <p:nvSpPr>
          <p:cNvPr id="4" name="Rectangle 3"/>
          <p:cNvSpPr/>
          <p:nvPr/>
        </p:nvSpPr>
        <p:spPr>
          <a:xfrm>
            <a:off x="7866709" y="6081663"/>
            <a:ext cx="753406" cy="369332"/>
          </a:xfrm>
          <a:prstGeom prst="rect">
            <a:avLst/>
          </a:prstGeom>
        </p:spPr>
        <p:txBody>
          <a:bodyPr wrap="none">
            <a:spAutoFit/>
          </a:bodyPr>
          <a:lstStyle/>
          <a:p>
            <a:pPr eaLnBrk="1" fontAlgn="auto" hangingPunct="1">
              <a:spcBef>
                <a:spcPts val="0"/>
              </a:spcBef>
              <a:spcAft>
                <a:spcPts val="0"/>
              </a:spcAft>
            </a:pPr>
            <a:r>
              <a:rPr lang="en-US" dirty="0" smtClean="0">
                <a:solidFill>
                  <a:prstClr val="black"/>
                </a:solidFill>
                <a:latin typeface="Century Gothic"/>
              </a:rPr>
              <a:t>Patel</a:t>
            </a:r>
            <a:endParaRPr lang="en-US" dirty="0">
              <a:solidFill>
                <a:prstClr val="black"/>
              </a:solidFill>
              <a:latin typeface="Century Gothic"/>
            </a:endParaRPr>
          </a:p>
        </p:txBody>
      </p:sp>
    </p:spTree>
    <p:extLst>
      <p:ext uri="{BB962C8B-B14F-4D97-AF65-F5344CB8AC3E}">
        <p14:creationId xmlns:p14="http://schemas.microsoft.com/office/powerpoint/2010/main" val="415897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55745" y="2168680"/>
            <a:ext cx="8569155" cy="4097649"/>
          </a:xfrm>
        </p:spPr>
        <p:txBody>
          <a:bodyPr>
            <a:normAutofit fontScale="70000" lnSpcReduction="20000"/>
          </a:bodyPr>
          <a:lstStyle/>
          <a:p>
            <a:r>
              <a:rPr lang="en-US" dirty="0" smtClean="0"/>
              <a:t>Mental health: Depression</a:t>
            </a:r>
          </a:p>
          <a:p>
            <a:pPr lvl="1"/>
            <a:r>
              <a:rPr lang="en-US" dirty="0" smtClean="0"/>
              <a:t>Self-report measure of depressive symptoms (CES-D)</a:t>
            </a:r>
          </a:p>
          <a:p>
            <a:r>
              <a:rPr lang="en-US" dirty="0" smtClean="0"/>
              <a:t>Physical health: Metabolic Syndrome</a:t>
            </a:r>
          </a:p>
          <a:p>
            <a:pPr lvl="1"/>
            <a:r>
              <a:rPr lang="en-US" dirty="0" smtClean="0"/>
              <a:t>Cluster of symptoms (e.g. high BP, cholesterol) common in midlife that predicts later diabetes, heart attack, stroke</a:t>
            </a:r>
          </a:p>
          <a:p>
            <a:pPr lvl="1"/>
            <a:r>
              <a:rPr lang="en-US" dirty="0" smtClean="0"/>
              <a:t>Biomarkers: waste circumference, dx of hypertension, etc.   </a:t>
            </a:r>
          </a:p>
          <a:p>
            <a:r>
              <a:rPr lang="en-US" dirty="0" smtClean="0"/>
              <a:t>Disadvantage background</a:t>
            </a:r>
          </a:p>
          <a:p>
            <a:pPr lvl="1"/>
            <a:r>
              <a:rPr lang="en-US" dirty="0" smtClean="0"/>
              <a:t>22 binary indicators (e.g., sin family household, welfare) </a:t>
            </a:r>
            <a:r>
              <a:rPr lang="en-US" dirty="0" smtClean="0">
                <a:sym typeface="Wingdings"/>
              </a:rPr>
              <a:t>summed to make a standard score</a:t>
            </a:r>
            <a:r>
              <a:rPr lang="en-US" dirty="0" smtClean="0"/>
              <a:t> </a:t>
            </a:r>
          </a:p>
          <a:p>
            <a:r>
              <a:rPr lang="en-US" dirty="0" smtClean="0"/>
              <a:t>Analysis focused on adolescence (12-18) and early adulthood (24-32)</a:t>
            </a:r>
          </a:p>
          <a:p>
            <a:pPr lvl="1"/>
            <a:r>
              <a:rPr lang="en-US" dirty="0" smtClean="0"/>
              <a:t> n=13,009, depressive </a:t>
            </a:r>
            <a:r>
              <a:rPr lang="en-US" dirty="0" err="1" smtClean="0"/>
              <a:t>sx</a:t>
            </a:r>
            <a:r>
              <a:rPr lang="en-US" dirty="0" smtClean="0"/>
              <a:t> sample</a:t>
            </a:r>
          </a:p>
          <a:p>
            <a:pPr lvl="1"/>
            <a:r>
              <a:rPr lang="en-US" dirty="0"/>
              <a:t> </a:t>
            </a:r>
            <a:r>
              <a:rPr lang="en-US" dirty="0" smtClean="0"/>
              <a:t>n=10,786, metabolic </a:t>
            </a:r>
            <a:r>
              <a:rPr lang="en-US" dirty="0" err="1" smtClean="0"/>
              <a:t>sx</a:t>
            </a:r>
            <a:r>
              <a:rPr lang="en-US" dirty="0" smtClean="0"/>
              <a:t> sample</a:t>
            </a:r>
          </a:p>
        </p:txBody>
      </p:sp>
      <p:sp>
        <p:nvSpPr>
          <p:cNvPr id="4" name="Rectangle 3"/>
          <p:cNvSpPr/>
          <p:nvPr/>
        </p:nvSpPr>
        <p:spPr>
          <a:xfrm>
            <a:off x="7054967" y="6212087"/>
            <a:ext cx="2089033" cy="369332"/>
          </a:xfrm>
          <a:prstGeom prst="rect">
            <a:avLst/>
          </a:prstGeom>
        </p:spPr>
        <p:txBody>
          <a:bodyPr wrap="none">
            <a:spAutoFit/>
          </a:bodyPr>
          <a:lstStyle/>
          <a:p>
            <a:pPr eaLnBrk="1" fontAlgn="auto" hangingPunct="1">
              <a:spcBef>
                <a:spcPts val="0"/>
              </a:spcBef>
              <a:spcAft>
                <a:spcPts val="0"/>
              </a:spcAft>
            </a:pPr>
            <a:r>
              <a:rPr lang="en-US" smtClean="0">
                <a:solidFill>
                  <a:prstClr val="black"/>
                </a:solidFill>
                <a:latin typeface="Century Gothic"/>
              </a:rPr>
              <a:t>Patel/Altamirano</a:t>
            </a:r>
            <a:endParaRPr lang="en-US" dirty="0">
              <a:solidFill>
                <a:prstClr val="black"/>
              </a:solidFill>
              <a:latin typeface="Century Gothic"/>
            </a:endParaRPr>
          </a:p>
        </p:txBody>
      </p:sp>
    </p:spTree>
    <p:extLst>
      <p:ext uri="{BB962C8B-B14F-4D97-AF65-F5344CB8AC3E}">
        <p14:creationId xmlns:p14="http://schemas.microsoft.com/office/powerpoint/2010/main" val="97171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Equity Theory (SET)</a:t>
            </a:r>
            <a:endParaRPr lang="en-US" dirty="0"/>
          </a:p>
        </p:txBody>
      </p:sp>
      <p:sp>
        <p:nvSpPr>
          <p:cNvPr id="3" name="Content Placeholder 2"/>
          <p:cNvSpPr>
            <a:spLocks noGrp="1"/>
          </p:cNvSpPr>
          <p:nvPr>
            <p:ph idx="1"/>
          </p:nvPr>
        </p:nvSpPr>
        <p:spPr/>
        <p:txBody>
          <a:bodyPr>
            <a:normAutofit/>
          </a:bodyPr>
          <a:lstStyle/>
          <a:p>
            <a:endParaRPr lang="en-US" dirty="0" smtClean="0"/>
          </a:p>
          <a:p>
            <a:pPr marL="457200" indent="-457200">
              <a:buFont typeface="+mj-lt"/>
              <a:buAutoNum type="arabicPeriod"/>
            </a:pPr>
            <a:r>
              <a:rPr lang="en-US" dirty="0" smtClean="0"/>
              <a:t>makes specific proposals about social processes that are relevant to understanding the achievement gap</a:t>
            </a:r>
          </a:p>
          <a:p>
            <a:pPr marL="457200" indent="-457200">
              <a:buFont typeface="+mj-lt"/>
              <a:buAutoNum type="arabicPeriod"/>
            </a:pPr>
            <a:r>
              <a:rPr lang="en-US" dirty="0" smtClean="0"/>
              <a:t>offers casual explanatory framework to explain racial-ethnic achievement gap</a:t>
            </a:r>
          </a:p>
          <a:p>
            <a:pPr marL="457200" indent="-457200">
              <a:buFont typeface="+mj-lt"/>
              <a:buAutoNum type="arabicPeriod"/>
            </a:pPr>
            <a:r>
              <a:rPr lang="en-US" dirty="0" smtClean="0"/>
              <a:t>generates specific, falsifiable hypotheses </a:t>
            </a:r>
            <a:endParaRPr lang="en-US" dirty="0"/>
          </a:p>
          <a:p>
            <a:pPr marL="0" indent="0">
              <a:buNone/>
            </a:pPr>
            <a:endParaRPr lang="en-US" dirty="0" smtClean="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1989610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556"/>
            <a:ext cx="8913813" cy="914400"/>
          </a:xfrm>
        </p:spPr>
        <p:txBody>
          <a:bodyPr>
            <a:normAutofit fontScale="90000"/>
          </a:bodyPr>
          <a:lstStyle/>
          <a:p>
            <a:r>
              <a:rPr lang="en-US" sz="4800" dirty="0" smtClean="0"/>
              <a:t>Completed </a:t>
            </a:r>
            <a:r>
              <a:rPr lang="en-US" sz="4800" dirty="0"/>
              <a:t>college </a:t>
            </a:r>
            <a:r>
              <a:rPr lang="en-US" sz="4800" dirty="0">
                <a:sym typeface="Wingdings"/>
              </a:rPr>
              <a:t> fewer depressive symptoms </a:t>
            </a:r>
          </a:p>
        </p:txBody>
      </p:sp>
      <p:sp>
        <p:nvSpPr>
          <p:cNvPr id="3" name="Content Placeholder 2"/>
          <p:cNvSpPr>
            <a:spLocks noGrp="1"/>
          </p:cNvSpPr>
          <p:nvPr>
            <p:ph idx="1"/>
          </p:nvPr>
        </p:nvSpPr>
        <p:spPr>
          <a:xfrm>
            <a:off x="130629" y="5739397"/>
            <a:ext cx="8363882" cy="1294661"/>
          </a:xfrm>
        </p:spPr>
        <p:txBody>
          <a:bodyPr>
            <a:noAutofit/>
          </a:bodyPr>
          <a:lstStyle/>
          <a:p>
            <a:r>
              <a:rPr lang="en-US" sz="1800" dirty="0" smtClean="0"/>
              <a:t>Overall: completed college </a:t>
            </a:r>
            <a:r>
              <a:rPr lang="en-US" sz="1800" dirty="0" smtClean="0">
                <a:sym typeface="Wingdings"/>
              </a:rPr>
              <a:t> fewer depressive symptoms </a:t>
            </a:r>
          </a:p>
          <a:p>
            <a:r>
              <a:rPr lang="en-US" sz="1800" dirty="0" smtClean="0">
                <a:sym typeface="Wingdings"/>
              </a:rPr>
              <a:t>Black: interaction with disadvantage: College associated with even fewer depressive </a:t>
            </a:r>
            <a:r>
              <a:rPr lang="en-US" sz="1800" dirty="0" err="1" smtClean="0">
                <a:sym typeface="Wingdings"/>
              </a:rPr>
              <a:t>sx</a:t>
            </a:r>
            <a:r>
              <a:rPr lang="en-US" sz="1800" dirty="0" smtClean="0">
                <a:sym typeface="Wingdings"/>
              </a:rPr>
              <a:t> for those from more disadvantaged backgrounds (p&lt;0.05). </a:t>
            </a:r>
            <a:endParaRPr lang="en-US" sz="1800" dirty="0"/>
          </a:p>
        </p:txBody>
      </p:sp>
      <p:sp>
        <p:nvSpPr>
          <p:cNvPr id="4" name="Rectangle 3"/>
          <p:cNvSpPr/>
          <p:nvPr/>
        </p:nvSpPr>
        <p:spPr>
          <a:xfrm>
            <a:off x="7473245" y="5739397"/>
            <a:ext cx="1429682" cy="646331"/>
          </a:xfrm>
          <a:prstGeom prst="rect">
            <a:avLst/>
          </a:prstGeom>
        </p:spPr>
        <p:txBody>
          <a:bodyPr wrap="square">
            <a:spAutoFit/>
          </a:bodyPr>
          <a:lstStyle/>
          <a:p>
            <a:pPr eaLnBrk="1" fontAlgn="auto" hangingPunct="1">
              <a:spcBef>
                <a:spcPts val="0"/>
              </a:spcBef>
              <a:spcAft>
                <a:spcPts val="0"/>
              </a:spcAft>
            </a:pPr>
            <a:r>
              <a:rPr lang="en-US" dirty="0" smtClean="0">
                <a:solidFill>
                  <a:prstClr val="black"/>
                </a:solidFill>
                <a:latin typeface="Century Gothic"/>
              </a:rPr>
              <a:t>Patel/ Altamirano</a:t>
            </a:r>
            <a:endParaRPr lang="en-US" dirty="0">
              <a:solidFill>
                <a:prstClr val="black"/>
              </a:solidFill>
              <a:latin typeface="Century Gothic"/>
            </a:endParaRPr>
          </a:p>
        </p:txBody>
      </p:sp>
      <p:pic>
        <p:nvPicPr>
          <p:cNvPr id="5" name="Picture 4" descr="Screen Shot 2018-02-25 at 8.27.44 PM.png"/>
          <p:cNvPicPr>
            <a:picLocks noChangeAspect="1"/>
          </p:cNvPicPr>
          <p:nvPr/>
        </p:nvPicPr>
        <p:blipFill rotWithShape="1">
          <a:blip r:embed="rId2">
            <a:extLst>
              <a:ext uri="{28A0092B-C50C-407E-A947-70E740481C1C}">
                <a14:useLocalDpi xmlns:a14="http://schemas.microsoft.com/office/drawing/2010/main" val="0"/>
              </a:ext>
            </a:extLst>
          </a:blip>
          <a:srcRect t="4723" r="13393"/>
          <a:stretch/>
        </p:blipFill>
        <p:spPr>
          <a:xfrm>
            <a:off x="609600" y="1635116"/>
            <a:ext cx="7391400" cy="4155005"/>
          </a:xfrm>
          <a:prstGeom prst="rect">
            <a:avLst/>
          </a:prstGeom>
        </p:spPr>
      </p:pic>
      <p:sp>
        <p:nvSpPr>
          <p:cNvPr id="6" name="TextBox 5"/>
          <p:cNvSpPr txBox="1"/>
          <p:nvPr/>
        </p:nvSpPr>
        <p:spPr>
          <a:xfrm>
            <a:off x="3429000" y="4182022"/>
            <a:ext cx="2604095" cy="1200329"/>
          </a:xfrm>
          <a:prstGeom prst="rect">
            <a:avLst/>
          </a:prstGeom>
          <a:noFill/>
          <a:ln>
            <a:solidFill>
              <a:srgbClr val="000090"/>
            </a:solidFill>
          </a:ln>
        </p:spPr>
        <p:txBody>
          <a:bodyPr wrap="square" rtlCol="0">
            <a:spAutoFit/>
          </a:bodyPr>
          <a:lstStyle/>
          <a:p>
            <a:pPr eaLnBrk="1" fontAlgn="auto" hangingPunct="1">
              <a:spcBef>
                <a:spcPts val="0"/>
              </a:spcBef>
              <a:spcAft>
                <a:spcPts val="0"/>
              </a:spcAft>
            </a:pPr>
            <a:endParaRPr lang="en-US" dirty="0" smtClean="0">
              <a:solidFill>
                <a:prstClr val="black"/>
              </a:solidFill>
              <a:latin typeface="Century Gothic"/>
            </a:endParaRPr>
          </a:p>
          <a:p>
            <a:pPr eaLnBrk="1" fontAlgn="auto" hangingPunct="1">
              <a:spcBef>
                <a:spcPts val="0"/>
              </a:spcBef>
              <a:spcAft>
                <a:spcPts val="0"/>
              </a:spcAft>
            </a:pPr>
            <a:endParaRPr lang="en-US" dirty="0">
              <a:solidFill>
                <a:prstClr val="black"/>
              </a:solidFill>
              <a:latin typeface="Century Gothic"/>
            </a:endParaRPr>
          </a:p>
          <a:p>
            <a:pPr eaLnBrk="1" fontAlgn="auto" hangingPunct="1">
              <a:spcBef>
                <a:spcPts val="0"/>
              </a:spcBef>
              <a:spcAft>
                <a:spcPts val="0"/>
              </a:spcAft>
            </a:pPr>
            <a:endParaRPr lang="en-US" dirty="0" smtClean="0">
              <a:solidFill>
                <a:prstClr val="black"/>
              </a:solidFill>
              <a:latin typeface="Century Gothic"/>
            </a:endParaRPr>
          </a:p>
          <a:p>
            <a:pPr eaLnBrk="1" fontAlgn="auto" hangingPunct="1">
              <a:spcBef>
                <a:spcPts val="0"/>
              </a:spcBef>
              <a:spcAft>
                <a:spcPts val="0"/>
              </a:spcAft>
            </a:pPr>
            <a:endParaRPr lang="en-US" dirty="0">
              <a:solidFill>
                <a:prstClr val="black"/>
              </a:solidFill>
              <a:latin typeface="Century Gothic"/>
            </a:endParaRPr>
          </a:p>
        </p:txBody>
      </p:sp>
      <p:sp>
        <p:nvSpPr>
          <p:cNvPr id="7" name="TextBox 6"/>
          <p:cNvSpPr txBox="1"/>
          <p:nvPr/>
        </p:nvSpPr>
        <p:spPr>
          <a:xfrm>
            <a:off x="-2621047" y="2133600"/>
            <a:ext cx="1295399" cy="2246769"/>
          </a:xfrm>
          <a:prstGeom prst="rect">
            <a:avLst/>
          </a:prstGeom>
          <a:noFill/>
        </p:spPr>
        <p:txBody>
          <a:bodyPr wrap="square" rtlCol="0">
            <a:spAutoFit/>
          </a:bodyPr>
          <a:lstStyle/>
          <a:p>
            <a:r>
              <a:rPr lang="en-US" sz="1400" dirty="0">
                <a:latin typeface="Century Gothic" charset="0"/>
                <a:ea typeface="Century Gothic" charset="0"/>
                <a:cs typeface="Century Gothic" charset="0"/>
              </a:rPr>
              <a:t>Depressive </a:t>
            </a:r>
            <a:r>
              <a:rPr lang="en-US" sz="1400" dirty="0" err="1">
                <a:latin typeface="Century Gothic" charset="0"/>
                <a:ea typeface="Century Gothic" charset="0"/>
                <a:cs typeface="Century Gothic" charset="0"/>
              </a:rPr>
              <a:t>sx</a:t>
            </a:r>
            <a:r>
              <a:rPr lang="en-US" sz="1400" dirty="0">
                <a:latin typeface="Century Gothic" charset="0"/>
                <a:ea typeface="Century Gothic" charset="0"/>
                <a:cs typeface="Century Gothic" charset="0"/>
              </a:rPr>
              <a:t> stratified by race, college completion, </a:t>
            </a:r>
            <a:r>
              <a:rPr lang="en-US" sz="1400" dirty="0" smtClean="0">
                <a:latin typeface="Century Gothic" charset="0"/>
                <a:ea typeface="Century Gothic" charset="0"/>
                <a:cs typeface="Century Gothic" charset="0"/>
              </a:rPr>
              <a:t>disadvantage, in </a:t>
            </a:r>
            <a:r>
              <a:rPr lang="en-US" sz="1400" dirty="0">
                <a:latin typeface="Century Gothic" charset="0"/>
                <a:ea typeface="Century Gothic" charset="0"/>
                <a:cs typeface="Century Gothic" charset="0"/>
              </a:rPr>
              <a:t>adolescence.</a:t>
            </a:r>
          </a:p>
          <a:p>
            <a:endParaRPr lang="en-US" sz="1400" dirty="0"/>
          </a:p>
        </p:txBody>
      </p:sp>
    </p:spTree>
    <p:extLst>
      <p:ext uri="{BB962C8B-B14F-4D97-AF65-F5344CB8AC3E}">
        <p14:creationId xmlns:p14="http://schemas.microsoft.com/office/powerpoint/2010/main" val="34015867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612"/>
            <a:ext cx="9144000" cy="914400"/>
          </a:xfrm>
        </p:spPr>
        <p:txBody>
          <a:bodyPr/>
          <a:lstStyle/>
          <a:p>
            <a:r>
              <a:rPr lang="en-US" dirty="0" smtClean="0"/>
              <a:t>Results: Metabolic Syndrom</a:t>
            </a:r>
            <a:r>
              <a:rPr lang="en-US" dirty="0"/>
              <a:t>e</a:t>
            </a:r>
          </a:p>
        </p:txBody>
      </p:sp>
      <p:sp>
        <p:nvSpPr>
          <p:cNvPr id="3" name="Content Placeholder 2"/>
          <p:cNvSpPr>
            <a:spLocks noGrp="1"/>
          </p:cNvSpPr>
          <p:nvPr>
            <p:ph idx="1"/>
          </p:nvPr>
        </p:nvSpPr>
        <p:spPr>
          <a:xfrm>
            <a:off x="-19327" y="4680579"/>
            <a:ext cx="9156701" cy="2177421"/>
          </a:xfrm>
        </p:spPr>
        <p:txBody>
          <a:bodyPr>
            <a:noAutofit/>
          </a:bodyPr>
          <a:lstStyle/>
          <a:p>
            <a:r>
              <a:rPr lang="en-US" sz="1600" b="1" dirty="0" smtClean="0"/>
              <a:t>Whites</a:t>
            </a:r>
            <a:r>
              <a:rPr lang="en-US" sz="1600" dirty="0" smtClean="0"/>
              <a:t>: College completion is protective. No matter how disadvantaged you were, a college degree means lower odds of MS</a:t>
            </a:r>
          </a:p>
          <a:p>
            <a:r>
              <a:rPr lang="en-US" sz="1600" b="1" dirty="0" smtClean="0"/>
              <a:t>Blacks and Hispanics</a:t>
            </a:r>
            <a:r>
              <a:rPr lang="en-US" sz="1600" dirty="0" smtClean="0"/>
              <a:t>: </a:t>
            </a:r>
          </a:p>
          <a:p>
            <a:pPr lvl="1"/>
            <a:r>
              <a:rPr lang="en-US" sz="1400" i="1" dirty="0" smtClean="0"/>
              <a:t>Privileged</a:t>
            </a:r>
            <a:r>
              <a:rPr lang="en-US" sz="1400" dirty="0" smtClean="0"/>
              <a:t> </a:t>
            </a:r>
            <a:r>
              <a:rPr lang="en-US" sz="1400" dirty="0" smtClean="0">
                <a:sym typeface="Wingdings" panose="05000000000000000000" pitchFamily="2" charset="2"/>
              </a:rPr>
              <a:t> </a:t>
            </a:r>
            <a:r>
              <a:rPr lang="en-US" sz="1400" dirty="0" smtClean="0"/>
              <a:t>college is protective against MS</a:t>
            </a:r>
          </a:p>
          <a:p>
            <a:pPr lvl="1"/>
            <a:r>
              <a:rPr lang="en-US" sz="1400" dirty="0" smtClean="0"/>
              <a:t> </a:t>
            </a:r>
            <a:r>
              <a:rPr lang="en-US" sz="1400" i="1" dirty="0" smtClean="0"/>
              <a:t>More disadvantaged </a:t>
            </a:r>
            <a:r>
              <a:rPr lang="en-US" sz="1400" dirty="0" smtClean="0"/>
              <a:t>at adolescence </a:t>
            </a:r>
            <a:r>
              <a:rPr lang="en-US" sz="1400" dirty="0" smtClean="0">
                <a:sym typeface="Wingdings" panose="05000000000000000000" pitchFamily="2" charset="2"/>
              </a:rPr>
              <a:t> </a:t>
            </a:r>
            <a:r>
              <a:rPr lang="en-US" sz="1400" dirty="0" smtClean="0"/>
              <a:t>odds of MS are </a:t>
            </a:r>
            <a:r>
              <a:rPr lang="en-US" sz="1400" u="sng" dirty="0" smtClean="0"/>
              <a:t>higher</a:t>
            </a:r>
            <a:r>
              <a:rPr lang="en-US" sz="1400" dirty="0" smtClean="0"/>
              <a:t> than if you did not complete college</a:t>
            </a:r>
          </a:p>
        </p:txBody>
      </p:sp>
      <p:sp>
        <p:nvSpPr>
          <p:cNvPr id="4" name="Rectangle 3"/>
          <p:cNvSpPr/>
          <p:nvPr/>
        </p:nvSpPr>
        <p:spPr>
          <a:xfrm>
            <a:off x="7004098" y="6324600"/>
            <a:ext cx="2153154" cy="369332"/>
          </a:xfrm>
          <a:prstGeom prst="rect">
            <a:avLst/>
          </a:prstGeom>
        </p:spPr>
        <p:txBody>
          <a:bodyPr wrap="none">
            <a:spAutoFit/>
          </a:bodyPr>
          <a:lstStyle/>
          <a:p>
            <a:pPr eaLnBrk="1" fontAlgn="auto" hangingPunct="1">
              <a:spcBef>
                <a:spcPts val="0"/>
              </a:spcBef>
              <a:spcAft>
                <a:spcPts val="0"/>
              </a:spcAft>
            </a:pPr>
            <a:r>
              <a:rPr lang="en-US" smtClean="0">
                <a:solidFill>
                  <a:prstClr val="black"/>
                </a:solidFill>
                <a:latin typeface="Century Gothic"/>
              </a:rPr>
              <a:t>Patel/ Altamirano</a:t>
            </a:r>
            <a:endParaRPr lang="en-US" dirty="0">
              <a:solidFill>
                <a:prstClr val="black"/>
              </a:solidFill>
              <a:latin typeface="Century Gothic"/>
            </a:endParaRPr>
          </a:p>
        </p:txBody>
      </p:sp>
      <p:pic>
        <p:nvPicPr>
          <p:cNvPr id="6" name="Picture 5" descr="Screen Shot 2018-02-25 at 8.4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496880"/>
            <a:ext cx="6096000" cy="3183699"/>
          </a:xfrm>
          <a:prstGeom prst="rect">
            <a:avLst/>
          </a:prstGeom>
        </p:spPr>
      </p:pic>
      <p:sp>
        <p:nvSpPr>
          <p:cNvPr id="5" name="TextBox 4"/>
          <p:cNvSpPr txBox="1"/>
          <p:nvPr/>
        </p:nvSpPr>
        <p:spPr>
          <a:xfrm>
            <a:off x="6724929" y="2209800"/>
            <a:ext cx="1838315" cy="2031325"/>
          </a:xfrm>
          <a:prstGeom prst="rect">
            <a:avLst/>
          </a:prstGeom>
          <a:noFill/>
        </p:spPr>
        <p:txBody>
          <a:bodyPr wrap="square" rtlCol="0">
            <a:spAutoFit/>
          </a:bodyPr>
          <a:lstStyle/>
          <a:p>
            <a:r>
              <a:rPr lang="en-US" dirty="0">
                <a:latin typeface="Century Gothic" charset="0"/>
                <a:ea typeface="Century Gothic" charset="0"/>
                <a:cs typeface="Century Gothic" charset="0"/>
              </a:rPr>
              <a:t>Logistic regression to find predicted probability of metabolic syndrome. </a:t>
            </a:r>
          </a:p>
          <a:p>
            <a:endParaRPr lang="en-US" dirty="0"/>
          </a:p>
        </p:txBody>
      </p:sp>
    </p:spTree>
    <p:extLst>
      <p:ext uri="{BB962C8B-B14F-4D97-AF65-F5344CB8AC3E}">
        <p14:creationId xmlns:p14="http://schemas.microsoft.com/office/powerpoint/2010/main" val="3221334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190"/>
            <a:ext cx="9144000" cy="914400"/>
          </a:xfrm>
        </p:spPr>
        <p:txBody>
          <a:bodyPr>
            <a:normAutofit fontScale="90000"/>
          </a:bodyPr>
          <a:lstStyle/>
          <a:p>
            <a:r>
              <a:rPr lang="en-US" dirty="0" smtClean="0"/>
              <a:t>Depression: College good for everyone’s </a:t>
            </a:r>
            <a:r>
              <a:rPr lang="en-US" i="1" dirty="0"/>
              <a:t>mental</a:t>
            </a:r>
            <a:r>
              <a:rPr lang="en-US" dirty="0"/>
              <a:t> </a:t>
            </a:r>
            <a:r>
              <a:rPr lang="en-US" dirty="0" smtClean="0"/>
              <a:t>health</a:t>
            </a:r>
            <a:endParaRPr lang="en-US" dirty="0"/>
          </a:p>
        </p:txBody>
      </p:sp>
      <p:sp>
        <p:nvSpPr>
          <p:cNvPr id="3" name="Content Placeholder 2"/>
          <p:cNvSpPr>
            <a:spLocks noGrp="1"/>
          </p:cNvSpPr>
          <p:nvPr>
            <p:ph idx="1"/>
          </p:nvPr>
        </p:nvSpPr>
        <p:spPr>
          <a:xfrm>
            <a:off x="46359" y="1457754"/>
            <a:ext cx="8821093" cy="5131708"/>
          </a:xfrm>
        </p:spPr>
        <p:txBody>
          <a:bodyPr>
            <a:normAutofit/>
          </a:bodyPr>
          <a:lstStyle/>
          <a:p>
            <a:r>
              <a:rPr lang="en-US" dirty="0" smtClean="0"/>
              <a:t>Metabolic Syndrome </a:t>
            </a:r>
          </a:p>
          <a:p>
            <a:pPr lvl="2"/>
            <a:r>
              <a:rPr lang="en-US" dirty="0" smtClean="0"/>
              <a:t>Ethnic minorities </a:t>
            </a:r>
            <a:r>
              <a:rPr lang="en-US" dirty="0"/>
              <a:t>from </a:t>
            </a:r>
            <a:r>
              <a:rPr lang="en-US" b="1" dirty="0"/>
              <a:t>more disadvantaged backgrounds </a:t>
            </a:r>
            <a:r>
              <a:rPr lang="en-US" dirty="0"/>
              <a:t>that </a:t>
            </a:r>
            <a:r>
              <a:rPr lang="en-US" b="1" dirty="0"/>
              <a:t>completed college </a:t>
            </a:r>
            <a:r>
              <a:rPr lang="en-US" dirty="0"/>
              <a:t>have greater odds for </a:t>
            </a:r>
            <a:r>
              <a:rPr lang="en-US" i="1" dirty="0"/>
              <a:t>physical</a:t>
            </a:r>
            <a:r>
              <a:rPr lang="en-US" dirty="0"/>
              <a:t> health problems than those that did not complete </a:t>
            </a:r>
            <a:r>
              <a:rPr lang="en-US" dirty="0" smtClean="0"/>
              <a:t>college</a:t>
            </a:r>
          </a:p>
          <a:p>
            <a:r>
              <a:rPr lang="en-US" dirty="0" smtClean="0"/>
              <a:t>Socially mobile youth are “psychologically hardy” </a:t>
            </a:r>
          </a:p>
          <a:p>
            <a:pPr lvl="1"/>
            <a:r>
              <a:rPr lang="en-US" dirty="0" smtClean="0"/>
              <a:t>“</a:t>
            </a:r>
            <a:r>
              <a:rPr lang="mr-IN" dirty="0" smtClean="0"/>
              <a:t>…</a:t>
            </a:r>
            <a:r>
              <a:rPr lang="en-US" dirty="0" smtClean="0"/>
              <a:t>higher-status environment may differ</a:t>
            </a:r>
            <a:r>
              <a:rPr lang="mr-IN" dirty="0" smtClean="0"/>
              <a:t>…</a:t>
            </a:r>
            <a:r>
              <a:rPr lang="en-US" dirty="0" smtClean="0"/>
              <a:t>can lead to isolation and lack of social support.”</a:t>
            </a:r>
          </a:p>
          <a:p>
            <a:pPr lvl="1"/>
            <a:r>
              <a:rPr lang="en-US" dirty="0" smtClean="0"/>
              <a:t>New environment may be hostile, given discriminatory social structures</a:t>
            </a:r>
          </a:p>
          <a:p>
            <a:pPr lvl="2"/>
            <a:r>
              <a:rPr lang="en-US" dirty="0" smtClean="0">
                <a:sym typeface="Wingdings"/>
              </a:rPr>
              <a:t> May “deploy strategies that are effective in alleviating mental strife but harmful to physical health”</a:t>
            </a:r>
            <a:endParaRPr lang="en-US" dirty="0" smtClean="0"/>
          </a:p>
          <a:p>
            <a:pPr marL="349250" lvl="1" indent="0">
              <a:buNone/>
            </a:pPr>
            <a:endParaRPr lang="en-US" dirty="0" smtClean="0"/>
          </a:p>
        </p:txBody>
      </p:sp>
      <p:sp>
        <p:nvSpPr>
          <p:cNvPr id="4" name="Rectangle 3"/>
          <p:cNvSpPr/>
          <p:nvPr/>
        </p:nvSpPr>
        <p:spPr>
          <a:xfrm>
            <a:off x="7866709" y="6220130"/>
            <a:ext cx="753406" cy="369332"/>
          </a:xfrm>
          <a:prstGeom prst="rect">
            <a:avLst/>
          </a:prstGeom>
        </p:spPr>
        <p:txBody>
          <a:bodyPr wrap="none">
            <a:spAutoFit/>
          </a:bodyPr>
          <a:lstStyle/>
          <a:p>
            <a:pPr eaLnBrk="1" fontAlgn="auto" hangingPunct="1">
              <a:spcBef>
                <a:spcPts val="0"/>
              </a:spcBef>
              <a:spcAft>
                <a:spcPts val="0"/>
              </a:spcAft>
            </a:pPr>
            <a:r>
              <a:rPr lang="en-US" dirty="0" smtClean="0">
                <a:solidFill>
                  <a:prstClr val="black"/>
                </a:solidFill>
                <a:latin typeface="Century Gothic"/>
              </a:rPr>
              <a:t>Patel</a:t>
            </a:r>
            <a:endParaRPr lang="en-US" dirty="0">
              <a:solidFill>
                <a:prstClr val="black"/>
              </a:solidFill>
              <a:latin typeface="Century Gothic"/>
            </a:endParaRPr>
          </a:p>
        </p:txBody>
      </p:sp>
    </p:spTree>
    <p:extLst>
      <p:ext uri="{BB962C8B-B14F-4D97-AF65-F5344CB8AC3E}">
        <p14:creationId xmlns:p14="http://schemas.microsoft.com/office/powerpoint/2010/main" val="202158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conclusion</a:t>
            </a:r>
            <a:endParaRPr lang="en-US" dirty="0"/>
          </a:p>
        </p:txBody>
      </p:sp>
      <p:sp>
        <p:nvSpPr>
          <p:cNvPr id="4" name="Oval 3"/>
          <p:cNvSpPr/>
          <p:nvPr/>
        </p:nvSpPr>
        <p:spPr>
          <a:xfrm>
            <a:off x="2286000" y="2514600"/>
            <a:ext cx="4495800" cy="3962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76289" y="4311134"/>
            <a:ext cx="3791423" cy="369332"/>
          </a:xfrm>
          <a:prstGeom prst="rect">
            <a:avLst/>
          </a:prstGeom>
        </p:spPr>
        <p:txBody>
          <a:bodyPr wrap="none">
            <a:spAutoFit/>
          </a:bodyPr>
          <a:lstStyle/>
          <a:p>
            <a:pPr marL="0" indent="0">
              <a:buNone/>
            </a:pPr>
            <a:r>
              <a:rPr lang="en-US" dirty="0">
                <a:latin typeface="Century Gothic" charset="0"/>
                <a:ea typeface="Century Gothic" charset="0"/>
                <a:cs typeface="Century Gothic" charset="0"/>
              </a:rPr>
              <a:t>U</a:t>
            </a:r>
            <a:r>
              <a:rPr lang="en-US" dirty="0" smtClean="0">
                <a:latin typeface="Century Gothic" charset="0"/>
                <a:ea typeface="Century Gothic" charset="0"/>
                <a:cs typeface="Century Gothic" charset="0"/>
              </a:rPr>
              <a:t>pward </a:t>
            </a:r>
            <a:r>
              <a:rPr lang="en-US" dirty="0">
                <a:latin typeface="Century Gothic" charset="0"/>
                <a:ea typeface="Century Gothic" charset="0"/>
                <a:cs typeface="Century Gothic" charset="0"/>
              </a:rPr>
              <a:t>mobility is bad for youth</a:t>
            </a:r>
          </a:p>
        </p:txBody>
      </p:sp>
      <p:cxnSp>
        <p:nvCxnSpPr>
          <p:cNvPr id="11" name="Straight Connector 10"/>
          <p:cNvCxnSpPr/>
          <p:nvPr/>
        </p:nvCxnSpPr>
        <p:spPr>
          <a:xfrm>
            <a:off x="2057400" y="2362200"/>
            <a:ext cx="5181600" cy="396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905000" y="2362200"/>
            <a:ext cx="5486400" cy="411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0000" y="6248400"/>
            <a:ext cx="1524000" cy="381000"/>
          </a:xfrm>
          <a:prstGeom prst="rect">
            <a:avLst/>
          </a:prstGeom>
          <a:noFill/>
        </p:spPr>
        <p:txBody>
          <a:bodyPr wrap="square" rtlCol="0">
            <a:spAutoFit/>
          </a:bodyPr>
          <a:lstStyle/>
          <a:p>
            <a:r>
              <a:rPr lang="en-US" dirty="0" smtClean="0">
                <a:latin typeface="Century Gothic" charset="0"/>
                <a:ea typeface="Century Gothic" charset="0"/>
                <a:cs typeface="Century Gothic" charset="0"/>
              </a:rPr>
              <a:t>Altamirano</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73018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946404"/>
            <a:ext cx="6629400" cy="1227582"/>
          </a:xfrm>
        </p:spPr>
        <p:txBody>
          <a:bodyPr>
            <a:noAutofit/>
          </a:bodyPr>
          <a:lstStyle/>
          <a:p>
            <a:pPr algn="ctr">
              <a:defRPr/>
            </a:pPr>
            <a:r>
              <a:rPr lang="en-US" sz="2700" dirty="0">
                <a:latin typeface="Calibri"/>
                <a:ea typeface="ＭＳ Ｐゴシック" charset="0"/>
                <a:cs typeface="Calibri"/>
              </a:rPr>
              <a:t>Loosening the Link Between Childhood Poverty &amp; Adolescent Smoking &amp; Obesity: </a:t>
            </a:r>
            <a:br>
              <a:rPr lang="en-US" sz="2700" dirty="0">
                <a:latin typeface="Calibri"/>
                <a:ea typeface="ＭＳ Ｐゴシック" charset="0"/>
                <a:cs typeface="Calibri"/>
              </a:rPr>
            </a:br>
            <a:r>
              <a:rPr lang="en-US" sz="2700" dirty="0">
                <a:latin typeface="Calibri"/>
                <a:ea typeface="ＭＳ Ｐゴシック" charset="0"/>
                <a:cs typeface="Calibri"/>
              </a:rPr>
              <a:t>Protective Effects of Social Capital</a:t>
            </a:r>
            <a:endParaRPr lang="en-US" sz="2700" dirty="0">
              <a:ea typeface="ＭＳ Ｐゴシック" charset="0"/>
            </a:endParaRPr>
          </a:p>
        </p:txBody>
      </p:sp>
      <p:sp>
        <p:nvSpPr>
          <p:cNvPr id="15362" name="Text Placeholder 2"/>
          <p:cNvSpPr>
            <a:spLocks noGrp="1"/>
          </p:cNvSpPr>
          <p:nvPr>
            <p:ph type="body" idx="1"/>
          </p:nvPr>
        </p:nvSpPr>
        <p:spPr>
          <a:xfrm>
            <a:off x="1584723" y="2343150"/>
            <a:ext cx="6016228" cy="514350"/>
          </a:xfrm>
        </p:spPr>
        <p:txBody>
          <a:bodyPr/>
          <a:lstStyle/>
          <a:p>
            <a:pPr algn="ctr"/>
            <a:r>
              <a:rPr lang="en-US" altLang="en-US" sz="1950">
                <a:solidFill>
                  <a:schemeClr val="tx1"/>
                </a:solidFill>
                <a:latin typeface="Calibri" panose="020F0502020204030204" pitchFamily="34" charset="0"/>
              </a:rPr>
              <a:t>(Evans &amp; Kutcher, 2010)</a:t>
            </a:r>
          </a:p>
        </p:txBody>
      </p:sp>
      <p:pic>
        <p:nvPicPr>
          <p:cNvPr id="1536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028950"/>
            <a:ext cx="2743200" cy="2743200"/>
          </a:xfrm>
          <a:prstGeom prst="rect">
            <a:avLst/>
          </a:prstGeom>
          <a:noFill/>
          <a:ln w="9525">
            <a:solidFill>
              <a:srgbClr val="F0AD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02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059" y="382905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6"/>
          <p:cNvSpPr>
            <a:spLocks noGrp="1"/>
          </p:cNvSpPr>
          <p:nvPr>
            <p:ph type="title"/>
          </p:nvPr>
        </p:nvSpPr>
        <p:spPr>
          <a:xfrm>
            <a:off x="1200151" y="971551"/>
            <a:ext cx="6625208" cy="868175"/>
          </a:xfrm>
        </p:spPr>
        <p:txBody>
          <a:bodyPr anchor="t">
            <a:noAutofit/>
          </a:bodyPr>
          <a:lstStyle/>
          <a:p>
            <a:pPr algn="ctr">
              <a:defRPr/>
            </a:pPr>
            <a:r>
              <a:rPr lang="en-US" sz="2400" dirty="0">
                <a:latin typeface="Calibri"/>
                <a:cs typeface="Calibri"/>
              </a:rPr>
              <a:t>Background Information</a:t>
            </a:r>
            <a:endParaRPr lang="en-US" sz="1800" b="0" dirty="0">
              <a:solidFill>
                <a:schemeClr val="bg1"/>
              </a:solidFill>
              <a:latin typeface="Arial"/>
              <a:cs typeface="Arial"/>
            </a:endParaRPr>
          </a:p>
        </p:txBody>
      </p:sp>
      <p:sp>
        <p:nvSpPr>
          <p:cNvPr id="16388" name="TextBox 2"/>
          <p:cNvSpPr txBox="1">
            <a:spLocks noChangeArrowheads="1"/>
          </p:cNvSpPr>
          <p:nvPr/>
        </p:nvSpPr>
        <p:spPr bwMode="auto">
          <a:xfrm>
            <a:off x="1314450" y="2057400"/>
            <a:ext cx="6457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en-US" sz="2100" b="1" i="1">
                <a:solidFill>
                  <a:prstClr val="black"/>
                </a:solidFill>
                <a:latin typeface="Calibri" panose="020F0502020204030204" pitchFamily="34" charset="0"/>
              </a:rPr>
              <a:t>What We Know</a:t>
            </a:r>
            <a:endParaRPr lang="en-US" altLang="en-US" sz="1800">
              <a:solidFill>
                <a:prstClr val="black"/>
              </a:solidFill>
              <a:latin typeface="Calibri" panose="020F0502020204030204" pitchFamily="34" charset="0"/>
            </a:endParaRPr>
          </a:p>
        </p:txBody>
      </p:sp>
      <p:sp>
        <p:nvSpPr>
          <p:cNvPr id="6" name="TextBox 3"/>
          <p:cNvSpPr txBox="1">
            <a:spLocks noChangeArrowheads="1"/>
          </p:cNvSpPr>
          <p:nvPr/>
        </p:nvSpPr>
        <p:spPr bwMode="auto">
          <a:xfrm>
            <a:off x="1371600" y="2515791"/>
            <a:ext cx="6457950" cy="364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Font typeface="Arial" charset="0"/>
              <a:buChar char="•"/>
              <a:defRPr/>
            </a:pPr>
            <a:r>
              <a:rPr lang="en-US" sz="1650" dirty="0">
                <a:solidFill>
                  <a:prstClr val="black"/>
                </a:solidFill>
                <a:latin typeface="Calibri" charset="0"/>
                <a:cs typeface="Calibri" charset="0"/>
              </a:rPr>
              <a:t>Pervasive, lifelong inequalities in physical health begin in childhood</a:t>
            </a:r>
          </a:p>
          <a:p>
            <a:pPr marL="0" indent="0" eaLnBrk="1" hangingPunct="1">
              <a:defRPr/>
            </a:pPr>
            <a:endParaRPr lang="en-US" sz="1650" dirty="0">
              <a:solidFill>
                <a:prstClr val="black"/>
              </a:solidFill>
              <a:latin typeface="Calibri" charset="0"/>
              <a:cs typeface="Calibri" charset="0"/>
            </a:endParaRPr>
          </a:p>
          <a:p>
            <a:pPr eaLnBrk="1" fontAlgn="base" hangingPunct="1">
              <a:spcBef>
                <a:spcPct val="0"/>
              </a:spcBef>
              <a:spcAft>
                <a:spcPct val="0"/>
              </a:spcAft>
              <a:buFont typeface="Arial" charset="0"/>
              <a:buChar char="•"/>
              <a:defRPr/>
            </a:pPr>
            <a:r>
              <a:rPr lang="en-US" sz="1650" dirty="0">
                <a:solidFill>
                  <a:prstClr val="black"/>
                </a:solidFill>
                <a:latin typeface="Calibri" charset="0"/>
                <a:cs typeface="Calibri" charset="0"/>
              </a:rPr>
              <a:t>Health risk factors reflect SES gradients: (1) Smoking, (2) Obesity</a:t>
            </a:r>
          </a:p>
          <a:p>
            <a:pPr marL="0" indent="0" eaLnBrk="1" hangingPunct="1">
              <a:defRPr/>
            </a:pPr>
            <a:endParaRPr lang="en-US" sz="1650" dirty="0">
              <a:solidFill>
                <a:prstClr val="black"/>
              </a:solidFill>
              <a:latin typeface="Calibri" charset="0"/>
              <a:cs typeface="Calibri" charset="0"/>
            </a:endParaRPr>
          </a:p>
          <a:p>
            <a:pPr eaLnBrk="1" fontAlgn="base" hangingPunct="1">
              <a:spcBef>
                <a:spcPct val="0"/>
              </a:spcBef>
              <a:spcAft>
                <a:spcPct val="0"/>
              </a:spcAft>
              <a:buFont typeface="Arial" charset="0"/>
              <a:buChar char="•"/>
              <a:defRPr/>
            </a:pPr>
            <a:r>
              <a:rPr lang="en-US" sz="1650" i="1" dirty="0">
                <a:solidFill>
                  <a:prstClr val="black"/>
                </a:solidFill>
                <a:latin typeface="Calibri" charset="0"/>
                <a:cs typeface="Calibri" charset="0"/>
              </a:rPr>
              <a:t>BUT, </a:t>
            </a:r>
            <a:r>
              <a:rPr lang="en-US" sz="1650" dirty="0">
                <a:solidFill>
                  <a:prstClr val="black"/>
                </a:solidFill>
                <a:latin typeface="Calibri" charset="0"/>
                <a:cs typeface="Calibri" charset="0"/>
              </a:rPr>
              <a:t>not all low-SES youth smoke or develop food-energy imbalance</a:t>
            </a:r>
          </a:p>
          <a:p>
            <a:pPr marL="0" indent="0" eaLnBrk="1" hangingPunct="1">
              <a:defRPr/>
            </a:pPr>
            <a:endParaRPr lang="en-US" sz="1650" dirty="0">
              <a:solidFill>
                <a:srgbClr val="E66C7D">
                  <a:lumMod val="75000"/>
                </a:srgbClr>
              </a:solidFill>
              <a:latin typeface="Calibri" charset="0"/>
              <a:cs typeface="Calibri" charset="0"/>
            </a:endParaRPr>
          </a:p>
          <a:p>
            <a:pPr eaLnBrk="1" fontAlgn="base" hangingPunct="1">
              <a:spcBef>
                <a:spcPct val="0"/>
              </a:spcBef>
              <a:spcAft>
                <a:spcPct val="0"/>
              </a:spcAft>
              <a:buFont typeface="Arial" charset="0"/>
              <a:buChar char="•"/>
              <a:defRPr/>
            </a:pPr>
            <a:r>
              <a:rPr lang="en-US" sz="1650" b="1" dirty="0">
                <a:solidFill>
                  <a:srgbClr val="E66C7D">
                    <a:lumMod val="75000"/>
                  </a:srgbClr>
                </a:solidFill>
                <a:latin typeface="Calibri" charset="0"/>
                <a:cs typeface="Calibri" charset="0"/>
              </a:rPr>
              <a:t>SOCIAL CAPITAL</a:t>
            </a:r>
            <a:r>
              <a:rPr lang="en-US" sz="1650" dirty="0">
                <a:solidFill>
                  <a:srgbClr val="E66C7D">
                    <a:lumMod val="75000"/>
                  </a:srgbClr>
                </a:solidFill>
                <a:latin typeface="Calibri" charset="0"/>
                <a:cs typeface="Calibri" charset="0"/>
              </a:rPr>
              <a:t> </a:t>
            </a:r>
            <a:r>
              <a:rPr lang="en-US" sz="1650" dirty="0">
                <a:solidFill>
                  <a:prstClr val="black"/>
                </a:solidFill>
                <a:latin typeface="Calibri" charset="0"/>
                <a:cs typeface="Calibri" charset="0"/>
              </a:rPr>
              <a:t>= Multidimensional construct:</a:t>
            </a:r>
          </a:p>
          <a:p>
            <a:pPr marL="685800" lvl="1" eaLnBrk="1" hangingPunct="1">
              <a:buFont typeface="+mj-lt"/>
              <a:buAutoNum type="arabicPeriod"/>
              <a:defRPr/>
            </a:pPr>
            <a:r>
              <a:rPr lang="en-US" sz="1650" dirty="0">
                <a:solidFill>
                  <a:prstClr val="black"/>
                </a:solidFill>
                <a:latin typeface="Calibri" charset="0"/>
                <a:cs typeface="Calibri" charset="0"/>
              </a:rPr>
              <a:t>Community cohesion</a:t>
            </a:r>
          </a:p>
          <a:p>
            <a:pPr marL="685800" lvl="1" eaLnBrk="1" hangingPunct="1">
              <a:buFont typeface="+mj-lt"/>
              <a:buAutoNum type="arabicPeriod"/>
              <a:defRPr/>
            </a:pPr>
            <a:r>
              <a:rPr lang="en-US" sz="1650" dirty="0">
                <a:solidFill>
                  <a:prstClr val="black"/>
                </a:solidFill>
                <a:latin typeface="Calibri" charset="0"/>
                <a:cs typeface="Calibri" charset="0"/>
              </a:rPr>
              <a:t>Social control in the community</a:t>
            </a:r>
          </a:p>
          <a:p>
            <a:pPr marL="685800" lvl="1" eaLnBrk="1" hangingPunct="1">
              <a:buFont typeface="+mj-lt"/>
              <a:buAutoNum type="arabicPeriod"/>
              <a:defRPr/>
            </a:pPr>
            <a:r>
              <a:rPr lang="en-US" sz="1650" dirty="0">
                <a:solidFill>
                  <a:prstClr val="black"/>
                </a:solidFill>
                <a:latin typeface="Calibri" charset="0"/>
                <a:cs typeface="Calibri" charset="0"/>
              </a:rPr>
              <a:t>Social relationships between community members</a:t>
            </a:r>
          </a:p>
          <a:p>
            <a:pPr marL="342900" lvl="1" indent="0" eaLnBrk="1" hangingPunct="1">
              <a:defRPr/>
            </a:pPr>
            <a:endParaRPr lang="en-US" sz="1650" dirty="0">
              <a:solidFill>
                <a:prstClr val="black"/>
              </a:solidFill>
              <a:latin typeface="Calibri" charset="0"/>
              <a:cs typeface="Calibri" charset="0"/>
            </a:endParaRPr>
          </a:p>
          <a:p>
            <a:pPr eaLnBrk="1" fontAlgn="base" hangingPunct="1">
              <a:spcBef>
                <a:spcPct val="0"/>
              </a:spcBef>
              <a:spcAft>
                <a:spcPct val="0"/>
              </a:spcAft>
              <a:buFont typeface="Arial"/>
              <a:buChar char="•"/>
              <a:defRPr/>
            </a:pPr>
            <a:r>
              <a:rPr lang="en-US" sz="1650" dirty="0">
                <a:solidFill>
                  <a:prstClr val="black"/>
                </a:solidFill>
                <a:latin typeface="Calibri" charset="0"/>
                <a:cs typeface="Calibri" charset="0"/>
              </a:rPr>
              <a:t>Social capital has direct effects on well-being (psychological &amp; physical)</a:t>
            </a:r>
          </a:p>
          <a:p>
            <a:pPr eaLnBrk="1" fontAlgn="base" hangingPunct="1">
              <a:spcBef>
                <a:spcPct val="0"/>
              </a:spcBef>
              <a:spcAft>
                <a:spcPct val="0"/>
              </a:spcAft>
              <a:buFont typeface="Arial" charset="0"/>
              <a:buChar char="•"/>
              <a:defRPr/>
            </a:pPr>
            <a:endParaRPr lang="en-US" sz="1650" i="1" dirty="0">
              <a:solidFill>
                <a:prstClr val="black"/>
              </a:solidFill>
              <a:latin typeface="Calibri" charset="0"/>
              <a:cs typeface="Calibri" charset="0"/>
            </a:endParaRPr>
          </a:p>
        </p:txBody>
      </p:sp>
    </p:spTree>
    <p:extLst>
      <p:ext uri="{BB962C8B-B14F-4D97-AF65-F5344CB8AC3E}">
        <p14:creationId xmlns:p14="http://schemas.microsoft.com/office/powerpoint/2010/main" val="303381781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98079" y="1839727"/>
            <a:ext cx="6229350" cy="2354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defRPr/>
            </a:pPr>
            <a:endParaRPr lang="en-US" sz="1650" dirty="0">
              <a:solidFill>
                <a:prstClr val="black"/>
              </a:solidFill>
              <a:latin typeface="Calibri" charset="0"/>
              <a:cs typeface="Calibri" charset="0"/>
            </a:endParaRPr>
          </a:p>
          <a:p>
            <a:pPr marL="0" indent="0" eaLnBrk="1" hangingPunct="1">
              <a:defRPr/>
            </a:pPr>
            <a:endParaRPr lang="en-US" sz="1650" dirty="0">
              <a:solidFill>
                <a:prstClr val="black"/>
              </a:solidFill>
              <a:latin typeface="Calibri" charset="0"/>
              <a:cs typeface="Calibri" charset="0"/>
            </a:endParaRPr>
          </a:p>
          <a:p>
            <a:pPr marL="685800" lvl="1" eaLnBrk="1" hangingPunct="1">
              <a:buFont typeface="+mj-lt"/>
              <a:buAutoNum type="arabicPeriod"/>
              <a:defRPr/>
            </a:pPr>
            <a:r>
              <a:rPr lang="en-US" sz="1650" dirty="0">
                <a:solidFill>
                  <a:prstClr val="black"/>
                </a:solidFill>
                <a:latin typeface="Calibri" charset="0"/>
                <a:cs typeface="Calibri" charset="0"/>
              </a:rPr>
              <a:t>Communities with rich social capital can loosen the link between </a:t>
            </a:r>
            <a:r>
              <a:rPr lang="en-US" sz="1650" i="1" dirty="0">
                <a:solidFill>
                  <a:prstClr val="black"/>
                </a:solidFill>
                <a:latin typeface="Calibri" charset="0"/>
                <a:cs typeface="Calibri" charset="0"/>
              </a:rPr>
              <a:t>childhood</a:t>
            </a:r>
            <a:r>
              <a:rPr lang="en-US" sz="1650" dirty="0">
                <a:solidFill>
                  <a:prstClr val="black"/>
                </a:solidFill>
                <a:latin typeface="Calibri" charset="0"/>
                <a:cs typeface="Calibri" charset="0"/>
              </a:rPr>
              <a:t> poverty &amp; </a:t>
            </a:r>
            <a:r>
              <a:rPr lang="en-US" sz="1650" i="1" dirty="0">
                <a:solidFill>
                  <a:prstClr val="black"/>
                </a:solidFill>
                <a:latin typeface="Calibri" charset="0"/>
                <a:cs typeface="Calibri" charset="0"/>
              </a:rPr>
              <a:t>adolescent</a:t>
            </a:r>
            <a:r>
              <a:rPr lang="en-US" sz="1650" dirty="0">
                <a:solidFill>
                  <a:prstClr val="black"/>
                </a:solidFill>
                <a:latin typeface="Calibri" charset="0"/>
                <a:cs typeface="Calibri" charset="0"/>
              </a:rPr>
              <a:t> smoking and obesity</a:t>
            </a:r>
          </a:p>
          <a:p>
            <a:pPr marL="685800" lvl="1" eaLnBrk="1" hangingPunct="1">
              <a:buFont typeface="+mj-lt"/>
              <a:buAutoNum type="arabicPeriod"/>
              <a:defRPr/>
            </a:pPr>
            <a:endParaRPr lang="en-US" sz="1650" dirty="0">
              <a:solidFill>
                <a:prstClr val="black"/>
              </a:solidFill>
              <a:latin typeface="Calibri" charset="0"/>
              <a:cs typeface="Calibri" charset="0"/>
            </a:endParaRPr>
          </a:p>
          <a:p>
            <a:pPr marL="1285875" lvl="3" indent="-342900" eaLnBrk="1" hangingPunct="1">
              <a:buFont typeface="+mj-lt"/>
              <a:buAutoNum type="alphaLcParenR"/>
              <a:defRPr/>
            </a:pPr>
            <a:r>
              <a:rPr lang="en-US" sz="1650" dirty="0">
                <a:solidFill>
                  <a:prstClr val="black"/>
                </a:solidFill>
                <a:latin typeface="Calibri" charset="0"/>
                <a:cs typeface="Calibri" charset="0"/>
              </a:rPr>
              <a:t>Protective effects of community youth resources will be most potent among individuals at greatest risk for unhealthy behaviors</a:t>
            </a:r>
          </a:p>
          <a:p>
            <a:pPr marL="0" indent="0" eaLnBrk="1" hangingPunct="1">
              <a:defRPr/>
            </a:pPr>
            <a:endParaRPr lang="en-US" sz="1500" dirty="0">
              <a:solidFill>
                <a:prstClr val="black"/>
              </a:solidFill>
              <a:latin typeface="Calibri" charset="0"/>
              <a:cs typeface="Calibri" charset="0"/>
            </a:endParaRPr>
          </a:p>
        </p:txBody>
      </p:sp>
      <p:sp>
        <p:nvSpPr>
          <p:cNvPr id="7" name="Title 6"/>
          <p:cNvSpPr>
            <a:spLocks noGrp="1"/>
          </p:cNvSpPr>
          <p:nvPr>
            <p:ph type="title"/>
          </p:nvPr>
        </p:nvSpPr>
        <p:spPr>
          <a:xfrm>
            <a:off x="1200151" y="971551"/>
            <a:ext cx="6625208" cy="868175"/>
          </a:xfrm>
        </p:spPr>
        <p:txBody>
          <a:bodyPr anchor="t">
            <a:noAutofit/>
          </a:bodyPr>
          <a:lstStyle/>
          <a:p>
            <a:pPr algn="ctr">
              <a:defRPr/>
            </a:pPr>
            <a:r>
              <a:rPr lang="en-US" sz="2400" dirty="0">
                <a:latin typeface="Calibri" charset="0"/>
                <a:cs typeface="Calibri" charset="0"/>
              </a:rPr>
              <a:t>Hypothesis</a:t>
            </a:r>
          </a:p>
        </p:txBody>
      </p:sp>
      <p:pic>
        <p:nvPicPr>
          <p:cNvPr id="18437" name="Picture 8"/>
          <p:cNvPicPr>
            <a:picLocks noChangeAspect="1"/>
          </p:cNvPicPr>
          <p:nvPr/>
        </p:nvPicPr>
        <p:blipFill>
          <a:blip r:embed="rId3" cstate="print">
            <a:extLst>
              <a:ext uri="{28A0092B-C50C-407E-A947-70E740481C1C}">
                <a14:useLocalDpi xmlns:a14="http://schemas.microsoft.com/office/drawing/2010/main" val="0"/>
              </a:ext>
            </a:extLst>
          </a:blip>
          <a:srcRect l="16763" t="17558" r="19019" b="17018"/>
          <a:stretch>
            <a:fillRect/>
          </a:stretch>
        </p:blipFill>
        <p:spPr bwMode="auto">
          <a:xfrm>
            <a:off x="5952220" y="4169914"/>
            <a:ext cx="1675210" cy="170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04389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371600" y="3737373"/>
            <a:ext cx="6343650" cy="2181366"/>
          </a:xfrm>
          <a:prstGeom prst="rect">
            <a:avLst/>
          </a:prstGeom>
          <a:noFill/>
        </p:spPr>
        <p:txBody>
          <a:bodyPr>
            <a:spAutoFit/>
          </a:bodyPr>
          <a:lstStyle/>
          <a:p>
            <a:pPr marL="257175" indent="-257175">
              <a:buFont typeface="Arial"/>
              <a:buChar char="•"/>
              <a:defRPr/>
            </a:pPr>
            <a:r>
              <a:rPr lang="en-US" sz="1650" dirty="0">
                <a:solidFill>
                  <a:prstClr val="black"/>
                </a:solidFill>
                <a:latin typeface="Calibri" charset="0"/>
                <a:ea typeface="ＭＳ Ｐゴシック" charset="0"/>
                <a:cs typeface="Calibri" charset="0"/>
              </a:rPr>
              <a:t>Low-income households are more widely dispersed among middle- and upper-income areas in rural communities</a:t>
            </a:r>
          </a:p>
          <a:p>
            <a:pPr eaLnBrk="0" fontAlgn="base" hangingPunct="0">
              <a:spcBef>
                <a:spcPct val="0"/>
              </a:spcBef>
              <a:spcAft>
                <a:spcPct val="0"/>
              </a:spcAft>
              <a:defRPr/>
            </a:pPr>
            <a:endParaRPr lang="en-US" sz="1125" b="1" i="1" dirty="0">
              <a:solidFill>
                <a:prstClr val="black"/>
              </a:solidFill>
              <a:latin typeface="Calibri" charset="0"/>
              <a:ea typeface="ＭＳ Ｐゴシック" charset="0"/>
              <a:cs typeface="Calibri" charset="0"/>
            </a:endParaRPr>
          </a:p>
          <a:p>
            <a:pPr marL="257175" indent="-257175">
              <a:buFont typeface="Arial"/>
              <a:buChar char="•"/>
              <a:defRPr/>
            </a:pPr>
            <a:r>
              <a:rPr lang="en-US" sz="1650" dirty="0">
                <a:solidFill>
                  <a:prstClr val="black"/>
                </a:solidFill>
                <a:latin typeface="Calibri" charset="0"/>
                <a:ea typeface="ＭＳ Ｐゴシック" charset="0"/>
                <a:cs typeface="Calibri" charset="0"/>
              </a:rPr>
              <a:t>Rural poverty is more prevalent &amp; growing faster</a:t>
            </a:r>
          </a:p>
          <a:p>
            <a:pPr lvl="1" eaLnBrk="0" fontAlgn="base" hangingPunct="0">
              <a:spcBef>
                <a:spcPct val="0"/>
              </a:spcBef>
              <a:spcAft>
                <a:spcPct val="0"/>
              </a:spcAft>
              <a:defRPr/>
            </a:pPr>
            <a:endParaRPr lang="en-US" sz="750" dirty="0">
              <a:solidFill>
                <a:prstClr val="black"/>
              </a:solidFill>
              <a:latin typeface="Calibri" charset="0"/>
              <a:ea typeface="ＭＳ Ｐゴシック" charset="0"/>
              <a:cs typeface="Calibri" charset="0"/>
            </a:endParaRPr>
          </a:p>
          <a:p>
            <a:pPr marL="942975" lvl="3">
              <a:defRPr/>
            </a:pPr>
            <a:r>
              <a:rPr lang="en-US" sz="1650" i="1" dirty="0">
                <a:solidFill>
                  <a:srgbClr val="E66C7D">
                    <a:lumMod val="75000"/>
                  </a:srgbClr>
                </a:solidFill>
                <a:latin typeface="Calibri" charset="0"/>
                <a:ea typeface="ＭＳ Ｐゴシック" charset="0"/>
                <a:cs typeface="Calibri" charset="0"/>
              </a:rPr>
              <a:t>Effect of childhood poverty on health risks will be weakened among low-income, rural youth living in communities with greater social capital</a:t>
            </a:r>
          </a:p>
          <a:p>
            <a:pPr eaLnBrk="0" fontAlgn="base" hangingPunct="0">
              <a:spcBef>
                <a:spcPct val="0"/>
              </a:spcBef>
              <a:spcAft>
                <a:spcPct val="0"/>
              </a:spcAft>
              <a:defRPr/>
            </a:pPr>
            <a:endParaRPr lang="en-US" dirty="0">
              <a:solidFill>
                <a:prstClr val="black"/>
              </a:solidFill>
              <a:latin typeface="Arial" charset="0"/>
              <a:ea typeface="ＭＳ Ｐゴシック" charset="0"/>
              <a:cs typeface="ＭＳ Ｐゴシック" charset="0"/>
            </a:endParaRPr>
          </a:p>
        </p:txBody>
      </p:sp>
      <p:sp>
        <p:nvSpPr>
          <p:cNvPr id="20484" name="TextBox 3"/>
          <p:cNvSpPr txBox="1">
            <a:spLocks noChangeArrowheads="1"/>
          </p:cNvSpPr>
          <p:nvPr/>
        </p:nvSpPr>
        <p:spPr bwMode="auto">
          <a:xfrm>
            <a:off x="1371600" y="2564607"/>
            <a:ext cx="46863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buFont typeface="Arial" panose="020B0604020202020204" pitchFamily="34" charset="0"/>
              <a:buChar char="•"/>
            </a:pPr>
            <a:r>
              <a:rPr lang="en-US" altLang="en-US" sz="1650" dirty="0">
                <a:solidFill>
                  <a:prstClr val="black"/>
                </a:solidFill>
                <a:latin typeface="Calibri" panose="020F0502020204030204" pitchFamily="34" charset="0"/>
              </a:rPr>
              <a:t>Individual and community-level risks and resources are highly collinear in urban settings</a:t>
            </a:r>
          </a:p>
          <a:p>
            <a:pPr lvl="1" eaLnBrk="1" fontAlgn="base" hangingPunct="1">
              <a:spcBef>
                <a:spcPct val="0"/>
              </a:spcBef>
              <a:spcAft>
                <a:spcPct val="0"/>
              </a:spcAft>
              <a:buFont typeface="Wingdings" panose="05000000000000000000" pitchFamily="2" charset="2"/>
              <a:buChar char="²"/>
            </a:pPr>
            <a:r>
              <a:rPr lang="en-US" altLang="en-US" sz="1650" dirty="0">
                <a:solidFill>
                  <a:prstClr val="black"/>
                </a:solidFill>
                <a:latin typeface="Calibri" panose="020F0502020204030204" pitchFamily="34" charset="0"/>
              </a:rPr>
              <a:t>Tests of social capital in low-income </a:t>
            </a:r>
            <a:r>
              <a:rPr lang="en-US" altLang="en-US" sz="1650" i="1" dirty="0">
                <a:solidFill>
                  <a:prstClr val="black"/>
                </a:solidFill>
                <a:latin typeface="Calibri" panose="020F0502020204030204" pitchFamily="34" charset="0"/>
              </a:rPr>
              <a:t>urban </a:t>
            </a:r>
            <a:r>
              <a:rPr lang="en-US" altLang="en-US" sz="1650" dirty="0">
                <a:solidFill>
                  <a:prstClr val="black"/>
                </a:solidFill>
                <a:latin typeface="Calibri" panose="020F0502020204030204" pitchFamily="34" charset="0"/>
              </a:rPr>
              <a:t>populations may be insensitive</a:t>
            </a:r>
          </a:p>
        </p:txBody>
      </p:sp>
      <p:sp>
        <p:nvSpPr>
          <p:cNvPr id="7" name="Title 6"/>
          <p:cNvSpPr>
            <a:spLocks noGrp="1"/>
          </p:cNvSpPr>
          <p:nvPr>
            <p:ph type="title"/>
          </p:nvPr>
        </p:nvSpPr>
        <p:spPr>
          <a:xfrm>
            <a:off x="1200151" y="971551"/>
            <a:ext cx="6625208" cy="868175"/>
          </a:xfrm>
        </p:spPr>
        <p:txBody>
          <a:bodyPr anchor="t">
            <a:noAutofit/>
          </a:bodyPr>
          <a:lstStyle/>
          <a:p>
            <a:pPr algn="ctr"/>
            <a:r>
              <a:rPr lang="en-US" altLang="en-US" sz="2400" i="1" dirty="0">
                <a:latin typeface="Calibri" panose="020F0502020204030204" pitchFamily="34" charset="0"/>
              </a:rPr>
              <a:t>Why rural populations?</a:t>
            </a:r>
            <a:endParaRPr lang="en-US" altLang="en-US" sz="2400" dirty="0">
              <a:latin typeface="Calibri" panose="020F0502020204030204" pitchFamily="34" charset="0"/>
            </a:endParaRPr>
          </a:p>
        </p:txBody>
      </p:sp>
      <p:sp>
        <p:nvSpPr>
          <p:cNvPr id="2" name="Right Arrow 1"/>
          <p:cNvSpPr>
            <a:spLocks noChangeArrowheads="1"/>
          </p:cNvSpPr>
          <p:nvPr/>
        </p:nvSpPr>
        <p:spPr bwMode="auto">
          <a:xfrm>
            <a:off x="1543050" y="5029200"/>
            <a:ext cx="571500" cy="400050"/>
          </a:xfrm>
          <a:prstGeom prst="rightArrow">
            <a:avLst>
              <a:gd name="adj1" fmla="val 50000"/>
              <a:gd name="adj2" fmla="val 50000"/>
            </a:avLst>
          </a:prstGeom>
          <a:gradFill rotWithShape="1">
            <a:gsLst>
              <a:gs pos="0">
                <a:srgbClr val="FFBF00"/>
              </a:gs>
              <a:gs pos="45000">
                <a:srgbClr val="F1A300"/>
              </a:gs>
              <a:gs pos="100000">
                <a:srgbClr val="CC8900"/>
              </a:gs>
            </a:gsLst>
            <a:lin ang="5400000"/>
          </a:gradFill>
          <a:ln w="6350" cap="rnd">
            <a:solidFill>
              <a:srgbClr val="F0AC00"/>
            </a:solidFill>
            <a:miter lim="800000"/>
            <a:headEnd/>
            <a:tailEnd/>
          </a:ln>
          <a:effectLst>
            <a:outerShdw blurRad="39000" dist="25400" dir="5400000" rotWithShape="0">
              <a:srgbClr val="808080">
                <a:alpha val="37999"/>
              </a:srgbClr>
            </a:outerShdw>
          </a:effectLst>
        </p:spPr>
        <p:txBody>
          <a:bodyPr anchor="ctr"/>
          <a:lstStyle/>
          <a:p>
            <a:pPr algn="ctr" eaLnBrk="0" fontAlgn="base" hangingPunct="0">
              <a:spcBef>
                <a:spcPct val="0"/>
              </a:spcBef>
              <a:spcAft>
                <a:spcPct val="0"/>
              </a:spcAft>
              <a:defRPr/>
            </a:pPr>
            <a:endParaRPr lang="en-US">
              <a:solidFill>
                <a:prstClr val="white"/>
              </a:solidFill>
              <a:latin typeface="Corbel"/>
            </a:endParaRPr>
          </a:p>
        </p:txBody>
      </p:sp>
      <p:pic>
        <p:nvPicPr>
          <p:cNvPr id="3" name="Picture 2"/>
          <p:cNvPicPr>
            <a:picLocks noChangeAspect="1"/>
          </p:cNvPicPr>
          <p:nvPr/>
        </p:nvPicPr>
        <p:blipFill>
          <a:blip r:embed="rId3"/>
          <a:stretch>
            <a:fillRect/>
          </a:stretch>
        </p:blipFill>
        <p:spPr>
          <a:xfrm>
            <a:off x="5943600" y="2256176"/>
            <a:ext cx="1847850" cy="1229975"/>
          </a:xfrm>
          <a:prstGeom prst="ellipse">
            <a:avLst/>
          </a:prstGeom>
        </p:spPr>
      </p:pic>
    </p:spTree>
    <p:extLst>
      <p:ext uri="{BB962C8B-B14F-4D97-AF65-F5344CB8AC3E}">
        <p14:creationId xmlns:p14="http://schemas.microsoft.com/office/powerpoint/2010/main" val="347545357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635587" y="2057400"/>
            <a:ext cx="3872826" cy="3700701"/>
          </a:xfrm>
          <a:prstGeom prst="rect">
            <a:avLst/>
          </a:prstGeom>
        </p:spPr>
      </p:pic>
    </p:spTree>
    <p:extLst>
      <p:ext uri="{BB962C8B-B14F-4D97-AF65-F5344CB8AC3E}">
        <p14:creationId xmlns:p14="http://schemas.microsoft.com/office/powerpoint/2010/main" val="381810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243226" y="2628901"/>
            <a:ext cx="6657550" cy="2519072"/>
          </a:xfrm>
          <a:prstGeom prst="rect">
            <a:avLst/>
          </a:prstGeom>
        </p:spPr>
      </p:pic>
    </p:spTree>
    <p:extLst>
      <p:ext uri="{BB962C8B-B14F-4D97-AF65-F5344CB8AC3E}">
        <p14:creationId xmlns:p14="http://schemas.microsoft.com/office/powerpoint/2010/main" val="248703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Processes </a:t>
            </a:r>
            <a:endParaRPr lang="en-US" dirty="0"/>
          </a:p>
        </p:txBody>
      </p:sp>
      <p:sp>
        <p:nvSpPr>
          <p:cNvPr id="3" name="Content Placeholder 2"/>
          <p:cNvSpPr>
            <a:spLocks noGrp="1"/>
          </p:cNvSpPr>
          <p:nvPr>
            <p:ph idx="1"/>
          </p:nvPr>
        </p:nvSpPr>
        <p:spPr/>
        <p:txBody>
          <a:bodyPr/>
          <a:lstStyle/>
          <a:p>
            <a:r>
              <a:rPr lang="en-US" dirty="0" smtClean="0"/>
              <a:t>Transactions between individuals (verbal and nonverbal communication)</a:t>
            </a:r>
          </a:p>
          <a:p>
            <a:pPr marL="457200" lvl="1" indent="0">
              <a:buNone/>
            </a:pPr>
            <a:endParaRPr lang="en-US" dirty="0" smtClean="0"/>
          </a:p>
          <a:p>
            <a:r>
              <a:rPr lang="en-US" dirty="0" smtClean="0"/>
              <a:t>Communications between individuals and social settings</a:t>
            </a:r>
          </a:p>
          <a:p>
            <a:pPr lvl="1"/>
            <a:r>
              <a:rPr lang="en-US" dirty="0" smtClean="0"/>
              <a:t>Communicates something of social consequence </a:t>
            </a:r>
            <a:r>
              <a:rPr lang="en-US" dirty="0"/>
              <a:t>(apart </a:t>
            </a:r>
            <a:r>
              <a:rPr lang="en-US" dirty="0" smtClean="0"/>
              <a:t>from interpersonal interactions)</a:t>
            </a:r>
          </a:p>
          <a:p>
            <a:pPr lvl="2"/>
            <a:r>
              <a:rPr lang="en-US" dirty="0" smtClean="0"/>
              <a:t>Civil rights poster </a:t>
            </a:r>
            <a:endParaRPr lang="en-US" dirty="0"/>
          </a:p>
        </p:txBody>
      </p:sp>
      <p:sp>
        <p:nvSpPr>
          <p:cNvPr id="4" name="TextBox 3"/>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3483463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0" name="TextBox 3"/>
          <p:cNvSpPr txBox="1">
            <a:spLocks noChangeArrowheads="1"/>
          </p:cNvSpPr>
          <p:nvPr/>
        </p:nvSpPr>
        <p:spPr bwMode="auto">
          <a:xfrm>
            <a:off x="1481708" y="2343151"/>
            <a:ext cx="6343650" cy="3023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257300" indent="-3429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en-US" sz="2100" b="1" dirty="0">
                <a:solidFill>
                  <a:prstClr val="black"/>
                </a:solidFill>
                <a:latin typeface="Calibri" panose="020F0502020204030204" pitchFamily="34" charset="0"/>
              </a:rPr>
              <a:t>PARTICIPANTS</a:t>
            </a:r>
          </a:p>
          <a:p>
            <a:pPr eaLnBrk="1" fontAlgn="base" hangingPunct="1">
              <a:spcBef>
                <a:spcPct val="0"/>
              </a:spcBef>
              <a:spcAft>
                <a:spcPct val="0"/>
              </a:spcAft>
            </a:pPr>
            <a:endParaRPr lang="en-US" altLang="en-US" sz="750" b="1" dirty="0">
              <a:solidFill>
                <a:prstClr val="black"/>
              </a:solidFill>
              <a:latin typeface="Calibri" panose="020F0502020204030204" pitchFamily="34" charset="0"/>
            </a:endParaRPr>
          </a:p>
          <a:p>
            <a:pPr lvl="1" eaLnBrk="1" fontAlgn="base" hangingPunct="1">
              <a:spcBef>
                <a:spcPct val="0"/>
              </a:spcBef>
              <a:spcAft>
                <a:spcPct val="0"/>
              </a:spcAft>
              <a:buFont typeface="Arial" panose="020B0604020202020204" pitchFamily="34" charset="0"/>
              <a:buChar char="•"/>
            </a:pPr>
            <a:r>
              <a:rPr lang="en-US" altLang="en-US" sz="1800" dirty="0">
                <a:solidFill>
                  <a:prstClr val="black"/>
                </a:solidFill>
                <a:latin typeface="Calibri" panose="020F0502020204030204" pitchFamily="34" charset="0"/>
              </a:rPr>
              <a:t>196 adolescents (</a:t>
            </a:r>
            <a:r>
              <a:rPr lang="en-US" altLang="en-US" sz="1800" i="1" dirty="0">
                <a:solidFill>
                  <a:prstClr val="black"/>
                </a:solidFill>
                <a:latin typeface="Calibri" panose="020F0502020204030204" pitchFamily="34" charset="0"/>
              </a:rPr>
              <a:t>mean age </a:t>
            </a:r>
            <a:r>
              <a:rPr lang="en-US" altLang="en-US" sz="1800" dirty="0">
                <a:solidFill>
                  <a:prstClr val="black"/>
                </a:solidFill>
                <a:latin typeface="Calibri" panose="020F0502020204030204" pitchFamily="34" charset="0"/>
              </a:rPr>
              <a:t>= 17.42)</a:t>
            </a:r>
          </a:p>
          <a:p>
            <a:pPr lvl="2" eaLnBrk="1" fontAlgn="base" hangingPunct="1">
              <a:spcBef>
                <a:spcPct val="0"/>
              </a:spcBef>
              <a:spcAft>
                <a:spcPct val="0"/>
              </a:spcAft>
              <a:buFont typeface="Wingdings" panose="05000000000000000000" pitchFamily="2" charset="2"/>
              <a:buChar char="²"/>
            </a:pPr>
            <a:r>
              <a:rPr lang="en-US" altLang="en-US" sz="1800" dirty="0">
                <a:solidFill>
                  <a:prstClr val="black"/>
                </a:solidFill>
                <a:latin typeface="Calibri" panose="020F0502020204030204" pitchFamily="34" charset="0"/>
              </a:rPr>
              <a:t>Initially recruited at age 9</a:t>
            </a:r>
          </a:p>
          <a:p>
            <a:pPr lvl="2" eaLnBrk="1" fontAlgn="base" hangingPunct="1">
              <a:spcBef>
                <a:spcPct val="0"/>
              </a:spcBef>
              <a:spcAft>
                <a:spcPct val="0"/>
              </a:spcAft>
              <a:buFont typeface="Wingdings" panose="05000000000000000000" pitchFamily="2" charset="2"/>
              <a:buChar char="²"/>
            </a:pPr>
            <a:r>
              <a:rPr lang="en-US" altLang="en-US" sz="1800" dirty="0">
                <a:solidFill>
                  <a:prstClr val="black"/>
                </a:solidFill>
                <a:latin typeface="Calibri" panose="020F0502020204030204" pitchFamily="34" charset="0"/>
              </a:rPr>
              <a:t>Male = Female</a:t>
            </a:r>
          </a:p>
          <a:p>
            <a:pPr lvl="1" eaLnBrk="1" fontAlgn="base" hangingPunct="1">
              <a:spcBef>
                <a:spcPct val="0"/>
              </a:spcBef>
              <a:spcAft>
                <a:spcPct val="0"/>
              </a:spcAft>
              <a:buFont typeface="Arial" panose="020B0604020202020204" pitchFamily="34" charset="0"/>
              <a:buChar char="•"/>
            </a:pPr>
            <a:r>
              <a:rPr lang="en-US" altLang="en-US" sz="1800" dirty="0">
                <a:solidFill>
                  <a:prstClr val="black"/>
                </a:solidFill>
                <a:latin typeface="Calibri" panose="020F0502020204030204" pitchFamily="34" charset="0"/>
              </a:rPr>
              <a:t>Rural counties in upstate New York</a:t>
            </a:r>
            <a:endParaRPr lang="en-US" altLang="en-US" sz="750" dirty="0">
              <a:solidFill>
                <a:prstClr val="black"/>
              </a:solidFill>
              <a:latin typeface="Calibri" panose="020F0502020204030204" pitchFamily="34" charset="0"/>
            </a:endParaRPr>
          </a:p>
          <a:p>
            <a:pPr lvl="1" eaLnBrk="1" fontAlgn="base" hangingPunct="1">
              <a:spcBef>
                <a:spcPct val="0"/>
              </a:spcBef>
              <a:spcAft>
                <a:spcPct val="0"/>
              </a:spcAft>
              <a:buFont typeface="Arial" panose="020B0604020202020204" pitchFamily="34" charset="0"/>
              <a:buChar char="•"/>
            </a:pPr>
            <a:r>
              <a:rPr lang="en-US" altLang="en-US" sz="1800" b="1" dirty="0">
                <a:solidFill>
                  <a:srgbClr val="479249"/>
                </a:solidFill>
                <a:latin typeface="Calibri" panose="020F0502020204030204" pitchFamily="34" charset="0"/>
              </a:rPr>
              <a:t>Income-to-Needs Ratio</a:t>
            </a:r>
            <a:r>
              <a:rPr lang="en-US" altLang="en-US" sz="1800" dirty="0">
                <a:solidFill>
                  <a:prstClr val="black"/>
                </a:solidFill>
                <a:latin typeface="Calibri" panose="020F0502020204030204" pitchFamily="34" charset="0"/>
              </a:rPr>
              <a:t>: Federal per capita index comparing household income vs. estimated minimal expenditures</a:t>
            </a:r>
          </a:p>
          <a:p>
            <a:pPr lvl="2" eaLnBrk="1" fontAlgn="base" hangingPunct="1">
              <a:spcBef>
                <a:spcPct val="0"/>
              </a:spcBef>
              <a:spcAft>
                <a:spcPct val="0"/>
              </a:spcAft>
              <a:buFont typeface="Wingdings" panose="05000000000000000000" pitchFamily="2" charset="2"/>
              <a:buChar char="²"/>
            </a:pPr>
            <a:r>
              <a:rPr lang="en-US" altLang="en-US" sz="1800" dirty="0">
                <a:solidFill>
                  <a:prstClr val="black"/>
                </a:solidFill>
                <a:latin typeface="Calibri" panose="020F0502020204030204" pitchFamily="34" charset="0"/>
              </a:rPr>
              <a:t>½ sample was ≤1 (below poverty line)</a:t>
            </a:r>
          </a:p>
          <a:p>
            <a:pPr lvl="2" eaLnBrk="1" fontAlgn="base" hangingPunct="1">
              <a:spcBef>
                <a:spcPct val="0"/>
              </a:spcBef>
              <a:spcAft>
                <a:spcPct val="0"/>
              </a:spcAft>
              <a:buFont typeface="Wingdings" panose="05000000000000000000" pitchFamily="2" charset="2"/>
              <a:buChar char="²"/>
            </a:pPr>
            <a:r>
              <a:rPr lang="en-US" altLang="en-US" sz="1800" dirty="0">
                <a:solidFill>
                  <a:prstClr val="black"/>
                </a:solidFill>
                <a:latin typeface="Calibri" panose="020F0502020204030204" pitchFamily="34" charset="0"/>
              </a:rPr>
              <a:t>Average = 2.80</a:t>
            </a:r>
          </a:p>
        </p:txBody>
      </p:sp>
      <p:sp>
        <p:nvSpPr>
          <p:cNvPr id="12" name="Title 6"/>
          <p:cNvSpPr>
            <a:spLocks noGrp="1"/>
          </p:cNvSpPr>
          <p:nvPr>
            <p:ph type="title"/>
          </p:nvPr>
        </p:nvSpPr>
        <p:spPr>
          <a:xfrm>
            <a:off x="1200151" y="971551"/>
            <a:ext cx="6625208" cy="868175"/>
          </a:xfrm>
        </p:spPr>
        <p:txBody>
          <a:bodyPr anchor="t">
            <a:noAutofit/>
          </a:bodyPr>
          <a:lstStyle/>
          <a:p>
            <a:pPr algn="ctr">
              <a:defRPr/>
            </a:pPr>
            <a:r>
              <a:rPr lang="en-US" sz="2400" dirty="0">
                <a:latin typeface="Calibri"/>
                <a:cs typeface="Calibri"/>
              </a:rPr>
              <a:t>Methods</a:t>
            </a:r>
            <a:endParaRPr lang="en-US" sz="1800" b="0" dirty="0">
              <a:solidFill>
                <a:schemeClr val="bg1"/>
              </a:solidFill>
              <a:latin typeface="Arial"/>
              <a:cs typeface="Arial"/>
            </a:endParaRPr>
          </a:p>
        </p:txBody>
      </p:sp>
      <p:pic>
        <p:nvPicPr>
          <p:cNvPr id="225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431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49137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a:spLocks noGrp="1"/>
          </p:cNvSpPr>
          <p:nvPr>
            <p:ph type="title"/>
          </p:nvPr>
        </p:nvSpPr>
        <p:spPr>
          <a:xfrm>
            <a:off x="1259396" y="304800"/>
            <a:ext cx="6625208" cy="868175"/>
          </a:xfrm>
        </p:spPr>
        <p:txBody>
          <a:bodyPr anchor="t">
            <a:noAutofit/>
          </a:bodyPr>
          <a:lstStyle/>
          <a:p>
            <a:pPr algn="ctr">
              <a:defRPr/>
            </a:pPr>
            <a:r>
              <a:rPr lang="en-US" sz="3600" dirty="0" smtClean="0">
                <a:latin typeface="Calibri" charset="0"/>
                <a:cs typeface="Calibri" charset="0"/>
              </a:rPr>
              <a:t>Social Capital</a:t>
            </a:r>
            <a:endParaRPr lang="en-US" sz="2800" b="0" dirty="0">
              <a:solidFill>
                <a:schemeClr val="bg1"/>
              </a:solidFill>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436049927"/>
              </p:ext>
            </p:extLst>
          </p:nvPr>
        </p:nvGraphicFramePr>
        <p:xfrm>
          <a:off x="533401" y="3269456"/>
          <a:ext cx="8381999" cy="3086100"/>
        </p:xfrm>
        <a:graphic>
          <a:graphicData uri="http://schemas.openxmlformats.org/drawingml/2006/table">
            <a:tbl>
              <a:tblPr/>
              <a:tblGrid>
                <a:gridCol w="947530">
                  <a:extLst>
                    <a:ext uri="{9D8B030D-6E8A-4147-A177-3AD203B41FA5}">
                      <a16:colId xmlns:a16="http://schemas.microsoft.com/office/drawing/2014/main" val="20000"/>
                    </a:ext>
                  </a:extLst>
                </a:gridCol>
                <a:gridCol w="1795669">
                  <a:extLst>
                    <a:ext uri="{9D8B030D-6E8A-4147-A177-3AD203B41FA5}">
                      <a16:colId xmlns:a16="http://schemas.microsoft.com/office/drawing/2014/main" val="20001"/>
                    </a:ext>
                  </a:extLst>
                </a:gridCol>
                <a:gridCol w="3087757">
                  <a:extLst>
                    <a:ext uri="{9D8B030D-6E8A-4147-A177-3AD203B41FA5}">
                      <a16:colId xmlns:a16="http://schemas.microsoft.com/office/drawing/2014/main" val="20002"/>
                    </a:ext>
                  </a:extLst>
                </a:gridCol>
                <a:gridCol w="2551043">
                  <a:extLst>
                    <a:ext uri="{9D8B030D-6E8A-4147-A177-3AD203B41FA5}">
                      <a16:colId xmlns:a16="http://schemas.microsoft.com/office/drawing/2014/main" val="20003"/>
                    </a:ext>
                  </a:extLst>
                </a:gridCol>
              </a:tblGrid>
              <a:tr h="3429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Smoking</a:t>
                      </a:r>
                    </a:p>
                  </a:txBody>
                  <a:tcPr marL="68580" marR="68580" marT="34290" marB="34290" horzOverflow="overflow">
                    <a:lnL w="38100" cap="flat" cmpd="sng" algn="ctr">
                      <a:solidFill>
                        <a:srgbClr val="0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rgbClr val="000000"/>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A0D3E0"/>
                    </a:solidFill>
                  </a:tcPr>
                </a:tc>
                <a:tc gridSpan="3">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Frequency of cigarette use:  0 (none) – 7 (more than once/day)</a:t>
                      </a:r>
                    </a:p>
                  </a:txBody>
                  <a:tcPr marL="68580" marR="68580" marT="34290" marB="34290" horzOverflow="overflow">
                    <a:lnL w="12700" cap="flat" cmpd="sng" algn="ctr">
                      <a:solidFill>
                        <a:schemeClr val="accent2"/>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900">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BMI</a:t>
                      </a:r>
                    </a:p>
                  </a:txBody>
                  <a:tcPr marL="68580" marR="68580" marT="34290" marB="34290" horzOverflow="overflow">
                    <a:lnL w="38100" cap="flat" cmpd="sng" algn="ctr">
                      <a:solidFill>
                        <a:srgbClr val="0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0D3E0"/>
                    </a:solidFill>
                  </a:tcPr>
                </a:tc>
                <a:tc gridSpan="3">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Height &amp; weight measured by experimenter; BMI = Kg/m</a:t>
                      </a:r>
                      <a:r>
                        <a:rPr kumimoji="0" lang="en-US" altLang="en-US" sz="1800" b="0" i="0" u="none" strike="noStrike" cap="none" normalizeH="0" baseline="30000" dirty="0" smtClean="0">
                          <a:ln>
                            <a:noFill/>
                          </a:ln>
                          <a:solidFill>
                            <a:schemeClr val="tx1"/>
                          </a:solidFill>
                          <a:effectLst/>
                          <a:latin typeface="Calibri" panose="020F0502020204030204" pitchFamily="34" charset="0"/>
                          <a:ea typeface="MS PGothic" panose="020B0600070205080204" pitchFamily="34" charset="-128"/>
                        </a:rPr>
                        <a:t>2 </a:t>
                      </a:r>
                      <a:r>
                        <a:rPr kumimoji="0" lang="en-US" altLang="en-US" sz="18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sym typeface="Wingdings" panose="05000000000000000000" pitchFamily="2" charset="2"/>
                        </a:rPr>
                        <a:t> Growth Charts</a:t>
                      </a:r>
                      <a:endParaRPr kumimoji="0" lang="en-US" altLang="en-US" sz="1800" b="0" i="0"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endParaRPr>
                    </a:p>
                  </a:txBody>
                  <a:tcPr marL="68580" marR="68580" marT="34290" marB="34290" horzOverflow="overflow">
                    <a:lnL w="12700" cap="flat" cmpd="sng" algn="ctr">
                      <a:solidFill>
                        <a:schemeClr val="accent2"/>
                      </a:solidFill>
                      <a:prstDash val="solid"/>
                      <a:round/>
                      <a:headEnd type="none" w="med" len="med"/>
                      <a:tailEnd type="none" w="med" len="med"/>
                    </a:lnL>
                    <a:lnR w="38100" cap="flat" cmpd="sng" algn="ctr">
                      <a:solidFill>
                        <a:srgbClr val="000000"/>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0060">
                <a:tc rowSpan="3">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Social Capital</a:t>
                      </a:r>
                    </a:p>
                  </a:txBody>
                  <a:tcPr marL="68580" marR="68580" marT="34290" marB="34290" horzOverflow="overflow">
                    <a:lnL w="38100" cap="flat" cmpd="sng" algn="ctr">
                      <a:solidFill>
                        <a:srgbClr val="00000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A0D3E0"/>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Community Cohesion</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Maternal rating of social ties &amp; community interdependence</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“People in this community share the same values</a:t>
                      </a: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a:t>
                      </a:r>
                    </a:p>
                  </a:txBody>
                  <a:tcPr marL="68580" marR="68580" marT="34290" marB="34290" horzOverflow="overflow">
                    <a:lnL w="12700" cap="flat" cmpd="sng" algn="ctr">
                      <a:solidFill>
                        <a:schemeClr val="accent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60">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Social Control</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Maternal rating of informal adult supervision &amp; willingness to intervene</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“One of my neighbors would do something if…”</a:t>
                      </a:r>
                    </a:p>
                  </a:txBody>
                  <a:tcPr marL="68580" marR="68580" marT="34290" marB="34290" horzOverflow="overflow">
                    <a:lnL w="12700" cap="flat" cmpd="sng" algn="ctr">
                      <a:solidFill>
                        <a:schemeClr val="accent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3"/>
                  </a:ext>
                </a:extLst>
              </a:tr>
              <a:tr h="480060">
                <a:tc vMerge="1">
                  <a:txBody>
                    <a:bodyPr/>
                    <a:lstStyle/>
                    <a:p>
                      <a:endParaRPr lang="en-US"/>
                    </a:p>
                  </a:txBody>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Relationship with Adults</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Youth ratings of supportive relationships with adults </a:t>
                      </a:r>
                    </a:p>
                  </a:txBody>
                  <a:tcPr marL="68580" marR="68580"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Calibri" panose="020F0502020204030204" pitchFamily="34" charset="0"/>
                          <a:ea typeface="MS PGothic" panose="020B0600070205080204" pitchFamily="34" charset="-128"/>
                        </a:rPr>
                        <a:t>“There are adults at my school I could talk with...”</a:t>
                      </a:r>
                    </a:p>
                  </a:txBody>
                  <a:tcPr marL="68580" marR="68580" marT="34290" marB="34290" horzOverflow="overflow">
                    <a:lnL w="12700" cap="flat" cmpd="sng" algn="ctr">
                      <a:solidFill>
                        <a:schemeClr val="accent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46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2066925"/>
            <a:ext cx="1006079"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1563343"/>
            <a:ext cx="8305799" cy="1708160"/>
          </a:xfrm>
          <a:prstGeom prst="rect">
            <a:avLst/>
          </a:prstGeom>
        </p:spPr>
        <p:txBody>
          <a:bodyPr wrap="square">
            <a:spAutoFit/>
          </a:bodyPr>
          <a:lstStyle/>
          <a:p>
            <a:pPr eaLnBrk="1" hangingPunct="1"/>
            <a:endParaRPr lang="en-US" altLang="en-US" sz="750" b="1" dirty="0">
              <a:solidFill>
                <a:prstClr val="black"/>
              </a:solidFill>
              <a:latin typeface="Calibri" panose="020F0502020204030204" pitchFamily="34" charset="0"/>
            </a:endParaRPr>
          </a:p>
          <a:p>
            <a:pPr lvl="1" eaLnBrk="1" hangingPunct="1">
              <a:buFont typeface="Arial" panose="020B0604020202020204" pitchFamily="34" charset="0"/>
              <a:buChar char="•"/>
            </a:pPr>
            <a:r>
              <a:rPr lang="en-US" altLang="en-US" dirty="0">
                <a:solidFill>
                  <a:prstClr val="black"/>
                </a:solidFill>
                <a:latin typeface="Calibri" panose="020F0502020204030204" pitchFamily="34" charset="0"/>
              </a:rPr>
              <a:t>196 adolescents (</a:t>
            </a:r>
            <a:r>
              <a:rPr lang="en-US" altLang="en-US" i="1" dirty="0">
                <a:solidFill>
                  <a:prstClr val="black"/>
                </a:solidFill>
                <a:latin typeface="Calibri" panose="020F0502020204030204" pitchFamily="34" charset="0"/>
              </a:rPr>
              <a:t>mean age </a:t>
            </a:r>
            <a:r>
              <a:rPr lang="en-US" altLang="en-US" dirty="0">
                <a:solidFill>
                  <a:prstClr val="black"/>
                </a:solidFill>
                <a:latin typeface="Calibri" panose="020F0502020204030204" pitchFamily="34" charset="0"/>
              </a:rPr>
              <a:t>= 17.42)</a:t>
            </a:r>
          </a:p>
          <a:p>
            <a:pPr lvl="2" eaLnBrk="1" hangingPunct="1">
              <a:buFont typeface="Wingdings" panose="05000000000000000000" pitchFamily="2" charset="2"/>
              <a:buChar char="²"/>
            </a:pPr>
            <a:r>
              <a:rPr lang="en-US" altLang="en-US" dirty="0">
                <a:solidFill>
                  <a:prstClr val="black"/>
                </a:solidFill>
                <a:latin typeface="Calibri" panose="020F0502020204030204" pitchFamily="34" charset="0"/>
              </a:rPr>
              <a:t>Initially recruited at age 9</a:t>
            </a:r>
          </a:p>
          <a:p>
            <a:pPr lvl="2" eaLnBrk="1" hangingPunct="1">
              <a:buFont typeface="Wingdings" panose="05000000000000000000" pitchFamily="2" charset="2"/>
              <a:buChar char="²"/>
            </a:pPr>
            <a:r>
              <a:rPr lang="en-US" altLang="en-US" dirty="0">
                <a:solidFill>
                  <a:prstClr val="black"/>
                </a:solidFill>
                <a:latin typeface="Calibri" panose="020F0502020204030204" pitchFamily="34" charset="0"/>
              </a:rPr>
              <a:t>Male = Female</a:t>
            </a:r>
          </a:p>
          <a:p>
            <a:pPr lvl="1" eaLnBrk="1" hangingPunct="1">
              <a:buFont typeface="Arial" panose="020B0604020202020204" pitchFamily="34" charset="0"/>
              <a:buChar char="•"/>
            </a:pPr>
            <a:r>
              <a:rPr lang="en-US" altLang="en-US" smtClean="0">
                <a:solidFill>
                  <a:prstClr val="black"/>
                </a:solidFill>
                <a:latin typeface="Calibri" panose="020F0502020204030204" pitchFamily="34" charset="0"/>
              </a:rPr>
              <a:t>Rural counties in upstate New YorkIncome-to-Needs Ratio: Federal per capita index comparing household income vs. estimated minimal expenditures</a:t>
            </a:r>
          </a:p>
          <a:p>
            <a:pPr lvl="1" eaLnBrk="1" hangingPunct="1">
              <a:buFont typeface="Arial" panose="020B0604020202020204" pitchFamily="34" charset="0"/>
              <a:buChar char="•"/>
            </a:pPr>
            <a:endParaRPr lang="en-US" altLang="en-US" sz="750" dirty="0">
              <a:solidFill>
                <a:prstClr val="black"/>
              </a:solidFill>
              <a:latin typeface="Calibri" panose="020F0502020204030204" pitchFamily="34" charset="0"/>
            </a:endParaRPr>
          </a:p>
        </p:txBody>
      </p:sp>
      <p:sp>
        <p:nvSpPr>
          <p:cNvPr id="4" name="Rectangle 3"/>
          <p:cNvSpPr/>
          <p:nvPr/>
        </p:nvSpPr>
        <p:spPr>
          <a:xfrm>
            <a:off x="8272463" y="1282611"/>
            <a:ext cx="4572000" cy="1200329"/>
          </a:xfrm>
          <a:prstGeom prst="rect">
            <a:avLst/>
          </a:prstGeom>
        </p:spPr>
        <p:txBody>
          <a:bodyPr>
            <a:spAutoFit/>
          </a:bodyPr>
          <a:lstStyle/>
          <a:p>
            <a:pPr lvl="1" eaLnBrk="1" hangingPunct="1">
              <a:buFont typeface="Arial" panose="020B0604020202020204" pitchFamily="34" charset="0"/>
              <a:buChar char="•"/>
            </a:pPr>
            <a:r>
              <a:rPr lang="en-US" altLang="en-US" dirty="0">
                <a:solidFill>
                  <a:prstClr val="black"/>
                </a:solidFill>
                <a:latin typeface="Calibri" panose="020F0502020204030204" pitchFamily="34" charset="0"/>
              </a:rPr>
              <a:t>Rural counties in upstate New </a:t>
            </a:r>
            <a:r>
              <a:rPr lang="en-US" altLang="en-US" dirty="0" err="1">
                <a:solidFill>
                  <a:prstClr val="black"/>
                </a:solidFill>
                <a:latin typeface="Calibri" panose="020F0502020204030204" pitchFamily="34" charset="0"/>
              </a:rPr>
              <a:t>YorkIncome</a:t>
            </a:r>
            <a:r>
              <a:rPr lang="en-US" altLang="en-US" dirty="0">
                <a:solidFill>
                  <a:prstClr val="black"/>
                </a:solidFill>
                <a:latin typeface="Calibri" panose="020F0502020204030204" pitchFamily="34" charset="0"/>
              </a:rPr>
              <a:t>-to-Needs Ratio: Federal per capita index comparing household income vs. estimated minimal expenditures</a:t>
            </a:r>
          </a:p>
        </p:txBody>
      </p:sp>
    </p:spTree>
    <p:extLst>
      <p:ext uri="{BB962C8B-B14F-4D97-AF65-F5344CB8AC3E}">
        <p14:creationId xmlns:p14="http://schemas.microsoft.com/office/powerpoint/2010/main" val="52493262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152400" y="-76200"/>
            <a:ext cx="8915399" cy="868175"/>
          </a:xfrm>
        </p:spPr>
        <p:txBody>
          <a:bodyPr anchor="t">
            <a:noAutofit/>
          </a:bodyPr>
          <a:lstStyle/>
          <a:p>
            <a:pPr algn="ctr">
              <a:defRPr/>
            </a:pPr>
            <a:r>
              <a:rPr lang="en-US" sz="3200" dirty="0">
                <a:solidFill>
                  <a:srgbClr val="FFC000"/>
                </a:solidFill>
                <a:latin typeface="Calibri"/>
                <a:ea typeface="ＭＳ Ｐゴシック" charset="0"/>
                <a:cs typeface="Calibri"/>
              </a:rPr>
              <a:t>Higher </a:t>
            </a:r>
            <a:r>
              <a:rPr lang="en-US" sz="3200" i="1" dirty="0">
                <a:solidFill>
                  <a:srgbClr val="FFC000"/>
                </a:solidFill>
                <a:latin typeface="Calibri"/>
                <a:ea typeface="ＭＳ Ｐゴシック" charset="0"/>
                <a:cs typeface="Calibri"/>
              </a:rPr>
              <a:t>social</a:t>
            </a:r>
            <a:r>
              <a:rPr lang="en-US" sz="3200" dirty="0">
                <a:solidFill>
                  <a:srgbClr val="FFC000"/>
                </a:solidFill>
                <a:latin typeface="Calibri"/>
                <a:ea typeface="ＭＳ Ｐゴシック" charset="0"/>
                <a:cs typeface="Calibri"/>
              </a:rPr>
              <a:t> capital attenuated </a:t>
            </a:r>
            <a:r>
              <a:rPr lang="en-US" sz="3200" dirty="0" smtClean="0">
                <a:solidFill>
                  <a:srgbClr val="FFC000"/>
                </a:solidFill>
                <a:latin typeface="Calibri"/>
                <a:ea typeface="ＭＳ Ｐゴシック" charset="0"/>
                <a:cs typeface="Calibri"/>
              </a:rPr>
              <a:t>income effects on smoking &amp; BMI in youth from lower-income </a:t>
            </a:r>
            <a:r>
              <a:rPr lang="en-US" sz="3200" dirty="0">
                <a:solidFill>
                  <a:srgbClr val="FFC000"/>
                </a:solidFill>
                <a:latin typeface="Calibri"/>
                <a:ea typeface="ＭＳ Ｐゴシック" charset="0"/>
                <a:cs typeface="Calibri"/>
              </a:rPr>
              <a:t>households</a:t>
            </a:r>
          </a:p>
        </p:txBody>
      </p:sp>
      <p:sp>
        <p:nvSpPr>
          <p:cNvPr id="2" name="TextBox 1"/>
          <p:cNvSpPr txBox="1"/>
          <p:nvPr/>
        </p:nvSpPr>
        <p:spPr>
          <a:xfrm>
            <a:off x="2057400" y="6183895"/>
            <a:ext cx="5105400" cy="369332"/>
          </a:xfrm>
          <a:prstGeom prst="rect">
            <a:avLst/>
          </a:prstGeom>
          <a:solidFill>
            <a:schemeClr val="bg1">
              <a:lumMod val="85000"/>
            </a:schemeClr>
          </a:solidFill>
          <a:ln>
            <a:solidFill>
              <a:schemeClr val="tx1"/>
            </a:solidFill>
          </a:ln>
        </p:spPr>
        <p:txBody>
          <a:bodyPr wrap="square">
            <a:spAutoFit/>
          </a:bodyPr>
          <a:lstStyle/>
          <a:p>
            <a:pPr eaLnBrk="0" fontAlgn="base" hangingPunct="0">
              <a:spcBef>
                <a:spcPct val="0"/>
              </a:spcBef>
              <a:spcAft>
                <a:spcPct val="0"/>
              </a:spcAft>
              <a:defRPr/>
            </a:pPr>
            <a:r>
              <a:rPr lang="en-US" dirty="0" smtClean="0">
                <a:solidFill>
                  <a:prstClr val="black"/>
                </a:solidFill>
                <a:latin typeface="Calibri"/>
                <a:ea typeface="ＭＳ Ｐゴシック" charset="0"/>
                <a:cs typeface="Calibri"/>
              </a:rPr>
              <a:t>Controlling </a:t>
            </a:r>
            <a:r>
              <a:rPr lang="en-US" dirty="0">
                <a:solidFill>
                  <a:prstClr val="black"/>
                </a:solidFill>
                <a:latin typeface="Calibri"/>
                <a:ea typeface="ＭＳ Ｐゴシック" charset="0"/>
                <a:cs typeface="Calibri"/>
              </a:rPr>
              <a:t>for gender &amp; community income level </a:t>
            </a:r>
          </a:p>
        </p:txBody>
      </p:sp>
      <p:pic>
        <p:nvPicPr>
          <p:cNvPr id="266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3010" y="2000250"/>
            <a:ext cx="4006565" cy="485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a:xfrm>
            <a:off x="10287000" y="914400"/>
            <a:ext cx="1424559" cy="868175"/>
          </a:xfrm>
          <a:prstGeom prst="rect">
            <a:avLst/>
          </a:prstGeom>
        </p:spPr>
        <p:txBody>
          <a:bodyPr vert="horz" lIns="68580" rIns="3429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lstStyle>
          <a:p>
            <a:pPr fontAlgn="auto">
              <a:spcAft>
                <a:spcPts val="0"/>
              </a:spcAft>
            </a:pPr>
            <a:r>
              <a:rPr lang="en-US" altLang="en-US" sz="2400" i="1" dirty="0" smtClean="0">
                <a:solidFill>
                  <a:srgbClr val="FFC000"/>
                </a:solidFill>
                <a:latin typeface="Calibri"/>
                <a:ea typeface="ＭＳ Ｐゴシック" charset="0"/>
                <a:cs typeface="Calibri"/>
              </a:rPr>
              <a:t>Higher social capital attenuated income effects on BMI among youth from lower-income households</a:t>
            </a:r>
            <a:endParaRPr lang="en-US" altLang="en-US" sz="2400" i="1" dirty="0">
              <a:solidFill>
                <a:srgbClr val="FFC000"/>
              </a:solidFill>
              <a:latin typeface="Calibri"/>
              <a:ea typeface="ＭＳ Ｐゴシック" charset="0"/>
              <a:cs typeface="Calibri"/>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2031548"/>
            <a:ext cx="3752849" cy="477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288177"/>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1200151" y="971551"/>
            <a:ext cx="6625208" cy="868175"/>
          </a:xfrm>
        </p:spPr>
        <p:txBody>
          <a:bodyPr vert="horz" lIns="68580" rIns="34290" rtlCol="0" anchor="t">
            <a:noAutofit/>
            <a:scene3d>
              <a:camera prst="orthographicFront"/>
              <a:lightRig rig="threePt" dir="t">
                <a:rot lat="0" lon="0" rev="4800000"/>
              </a:lightRig>
            </a:scene3d>
            <a:sp3d prstMaterial="matte">
              <a:bevelT w="50800" h="10160"/>
            </a:sp3d>
          </a:bodyPr>
          <a:lstStyle/>
          <a:p>
            <a:r>
              <a:rPr lang="en-US" altLang="en-US" sz="2400" i="1" dirty="0">
                <a:solidFill>
                  <a:srgbClr val="FFC000"/>
                </a:solidFill>
                <a:latin typeface="Calibri"/>
                <a:ea typeface="ＭＳ Ｐゴシック" charset="0"/>
                <a:cs typeface="Calibri"/>
              </a:rPr>
              <a:t>Higher social capital attenuated income effects on BMI among youth from lower-income households</a:t>
            </a:r>
          </a:p>
        </p:txBody>
      </p:sp>
      <p:sp>
        <p:nvSpPr>
          <p:cNvPr id="2" name="TextBox 1"/>
          <p:cNvSpPr txBox="1"/>
          <p:nvPr/>
        </p:nvSpPr>
        <p:spPr>
          <a:xfrm>
            <a:off x="5486400" y="3200400"/>
            <a:ext cx="2286000" cy="2585323"/>
          </a:xfrm>
          <a:prstGeom prst="rect">
            <a:avLst/>
          </a:prstGeom>
          <a:solidFill>
            <a:schemeClr val="bg1">
              <a:lumMod val="85000"/>
            </a:schemeClr>
          </a:solidFill>
          <a:ln>
            <a:solidFill>
              <a:schemeClr val="tx1"/>
            </a:solidFill>
          </a:ln>
        </p:spPr>
        <p:txBody>
          <a:bodyPr wrap="square">
            <a:spAutoFit/>
          </a:bodyPr>
          <a:lstStyle/>
          <a:p>
            <a:pPr eaLnBrk="0" fontAlgn="base" hangingPunct="0">
              <a:spcBef>
                <a:spcPct val="0"/>
              </a:spcBef>
              <a:spcAft>
                <a:spcPct val="0"/>
              </a:spcAft>
              <a:defRPr/>
            </a:pPr>
            <a:r>
              <a:rPr lang="en-US" b="1" dirty="0">
                <a:solidFill>
                  <a:prstClr val="black"/>
                </a:solidFill>
                <a:latin typeface="Calibri"/>
                <a:ea typeface="ＭＳ Ｐゴシック" charset="0"/>
                <a:cs typeface="Calibri"/>
              </a:rPr>
              <a:t>Figure 1. </a:t>
            </a:r>
            <a:r>
              <a:rPr lang="en-US" dirty="0">
                <a:solidFill>
                  <a:prstClr val="black"/>
                </a:solidFill>
                <a:latin typeface="Calibri"/>
                <a:ea typeface="ＭＳ Ｐゴシック" charset="0"/>
                <a:cs typeface="Calibri"/>
              </a:rPr>
              <a:t>Adolescent BMI as a function of childhood income-to-needs ratio &amp; community level of social capital, controlling for gender &amp; community income level </a:t>
            </a:r>
          </a:p>
        </p:txBody>
      </p:sp>
      <p:pic>
        <p:nvPicPr>
          <p:cNvPr id="286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056210"/>
            <a:ext cx="3086100" cy="39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107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1200151" y="971551"/>
            <a:ext cx="6625208" cy="868175"/>
          </a:xfrm>
        </p:spPr>
        <p:txBody>
          <a:bodyPr vert="horz" lIns="68580" rIns="34290" rtlCol="0" anchor="t">
            <a:noAutofit/>
            <a:scene3d>
              <a:camera prst="orthographicFront"/>
              <a:lightRig rig="threePt" dir="t">
                <a:rot lat="0" lon="0" rev="4800000"/>
              </a:lightRig>
            </a:scene3d>
            <a:sp3d prstMaterial="matte">
              <a:bevelT w="50800" h="10160"/>
            </a:sp3d>
          </a:bodyPr>
          <a:lstStyle/>
          <a:p>
            <a:r>
              <a:rPr lang="en-US" altLang="en-US" sz="2400" i="1" dirty="0">
                <a:solidFill>
                  <a:srgbClr val="FFC000"/>
                </a:solidFill>
                <a:latin typeface="Calibri"/>
                <a:ea typeface="ＭＳ Ｐゴシック" charset="0"/>
                <a:cs typeface="Calibri"/>
              </a:rPr>
              <a:t>Higher social capital attenuated income effects on BMI among youth from lower-income households</a:t>
            </a:r>
          </a:p>
        </p:txBody>
      </p:sp>
      <p:sp>
        <p:nvSpPr>
          <p:cNvPr id="2" name="TextBox 1"/>
          <p:cNvSpPr txBox="1"/>
          <p:nvPr/>
        </p:nvSpPr>
        <p:spPr>
          <a:xfrm>
            <a:off x="5486400" y="3200400"/>
            <a:ext cx="2286000" cy="2585323"/>
          </a:xfrm>
          <a:prstGeom prst="rect">
            <a:avLst/>
          </a:prstGeom>
          <a:solidFill>
            <a:schemeClr val="bg1">
              <a:lumMod val="85000"/>
            </a:schemeClr>
          </a:solidFill>
          <a:ln>
            <a:solidFill>
              <a:schemeClr val="tx1"/>
            </a:solidFill>
          </a:ln>
        </p:spPr>
        <p:txBody>
          <a:bodyPr wrap="square">
            <a:spAutoFit/>
          </a:bodyPr>
          <a:lstStyle/>
          <a:p>
            <a:pPr eaLnBrk="0" fontAlgn="base" hangingPunct="0">
              <a:spcBef>
                <a:spcPct val="0"/>
              </a:spcBef>
              <a:spcAft>
                <a:spcPct val="0"/>
              </a:spcAft>
              <a:defRPr/>
            </a:pPr>
            <a:r>
              <a:rPr lang="en-US" b="1" dirty="0">
                <a:solidFill>
                  <a:prstClr val="black"/>
                </a:solidFill>
                <a:latin typeface="Calibri"/>
                <a:ea typeface="ＭＳ Ｐゴシック" charset="0"/>
                <a:cs typeface="Calibri"/>
              </a:rPr>
              <a:t>Figure 1. </a:t>
            </a:r>
            <a:r>
              <a:rPr lang="en-US" dirty="0">
                <a:solidFill>
                  <a:prstClr val="black"/>
                </a:solidFill>
                <a:latin typeface="Calibri"/>
                <a:ea typeface="ＭＳ Ｐゴシック" charset="0"/>
                <a:cs typeface="Calibri"/>
              </a:rPr>
              <a:t>Adolescent BMI as a function of childhood income-to-needs ratio &amp; community level of social capital, controlling for gender &amp; community income level </a:t>
            </a:r>
          </a:p>
        </p:txBody>
      </p:sp>
      <p:pic>
        <p:nvPicPr>
          <p:cNvPr id="286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056210"/>
            <a:ext cx="3086100" cy="39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212755"/>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05493" y="2107617"/>
            <a:ext cx="6457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en-US" sz="2100" b="1" i="1" dirty="0">
                <a:solidFill>
                  <a:prstClr val="black"/>
                </a:solidFill>
                <a:latin typeface="Calibri" panose="020F0502020204030204" pitchFamily="34" charset="0"/>
              </a:rPr>
              <a:t>Results:  </a:t>
            </a:r>
            <a:r>
              <a:rPr lang="en-US" altLang="en-US" sz="2100" dirty="0">
                <a:solidFill>
                  <a:prstClr val="black"/>
                </a:solidFill>
                <a:latin typeface="Calibri" panose="020F0502020204030204" pitchFamily="34" charset="0"/>
              </a:rPr>
              <a:t>Additional Analyses</a:t>
            </a:r>
            <a:endParaRPr lang="en-US" altLang="en-US" sz="1800" dirty="0">
              <a:solidFill>
                <a:prstClr val="black"/>
              </a:solidFill>
              <a:latin typeface="Calibri" panose="020F0502020204030204" pitchFamily="34" charset="0"/>
            </a:endParaRPr>
          </a:p>
        </p:txBody>
      </p:sp>
      <p:sp>
        <p:nvSpPr>
          <p:cNvPr id="13" name="TextBox 3"/>
          <p:cNvSpPr txBox="1">
            <a:spLocks noChangeArrowheads="1"/>
          </p:cNvSpPr>
          <p:nvPr/>
        </p:nvSpPr>
        <p:spPr bwMode="auto">
          <a:xfrm>
            <a:off x="1424559" y="2500523"/>
            <a:ext cx="6400800" cy="337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SzPct val="100000"/>
              <a:buFont typeface="Arial"/>
              <a:buChar char="•"/>
              <a:defRPr/>
            </a:pPr>
            <a:r>
              <a:rPr lang="en-US" sz="1650" dirty="0">
                <a:solidFill>
                  <a:prstClr val="black"/>
                </a:solidFill>
                <a:latin typeface="Calibri" charset="0"/>
                <a:cs typeface="Calibri" charset="0"/>
              </a:rPr>
              <a:t>Additional covariates yielded </a:t>
            </a:r>
            <a:r>
              <a:rPr lang="en-US" sz="1650" b="1" i="1" dirty="0">
                <a:solidFill>
                  <a:srgbClr val="60B5CC">
                    <a:lumMod val="75000"/>
                  </a:srgbClr>
                </a:solidFill>
                <a:latin typeface="Calibri" charset="0"/>
                <a:cs typeface="Calibri" charset="0"/>
              </a:rPr>
              <a:t>same pattern of results</a:t>
            </a:r>
            <a:r>
              <a:rPr lang="en-US" sz="1650" dirty="0">
                <a:solidFill>
                  <a:prstClr val="black"/>
                </a:solidFill>
                <a:latin typeface="Calibri" charset="0"/>
                <a:cs typeface="Calibri" charset="0"/>
              </a:rPr>
              <a:t>:</a:t>
            </a:r>
          </a:p>
          <a:p>
            <a:pPr marL="942975" lvl="2" indent="-342900" eaLnBrk="1" hangingPunct="1">
              <a:buSzPct val="100000"/>
              <a:buFont typeface="Wingdings" charset="2"/>
              <a:buChar char="²"/>
              <a:defRPr/>
            </a:pPr>
            <a:r>
              <a:rPr lang="en-US" sz="1650" dirty="0">
                <a:solidFill>
                  <a:prstClr val="black"/>
                </a:solidFill>
                <a:latin typeface="Calibri" charset="0"/>
                <a:cs typeface="Calibri" charset="0"/>
              </a:rPr>
              <a:t>Parental education</a:t>
            </a:r>
          </a:p>
          <a:p>
            <a:pPr marL="942975" lvl="2" indent="-342900" eaLnBrk="1" hangingPunct="1">
              <a:buSzPct val="100000"/>
              <a:buFont typeface="Wingdings" charset="2"/>
              <a:buChar char="²"/>
              <a:defRPr/>
            </a:pPr>
            <a:r>
              <a:rPr lang="en-US" sz="1650" dirty="0">
                <a:solidFill>
                  <a:prstClr val="black"/>
                </a:solidFill>
                <a:latin typeface="Calibri" charset="0"/>
                <a:cs typeface="Calibri" charset="0"/>
              </a:rPr>
              <a:t>Maternal marital status</a:t>
            </a:r>
          </a:p>
          <a:p>
            <a:pPr marL="942975" lvl="2" indent="-342900" eaLnBrk="1" hangingPunct="1">
              <a:buSzPct val="100000"/>
              <a:buFont typeface="Wingdings" charset="2"/>
              <a:buChar char="²"/>
              <a:defRPr/>
            </a:pPr>
            <a:r>
              <a:rPr lang="en-US" sz="1650" dirty="0">
                <a:solidFill>
                  <a:prstClr val="black"/>
                </a:solidFill>
                <a:latin typeface="Calibri" charset="0"/>
                <a:cs typeface="Calibri" charset="0"/>
              </a:rPr>
              <a:t>Maternal mental health</a:t>
            </a:r>
          </a:p>
          <a:p>
            <a:pPr marL="942975" lvl="2" indent="-342900" eaLnBrk="1" hangingPunct="1">
              <a:buSzPct val="100000"/>
              <a:buFont typeface="Wingdings" charset="2"/>
              <a:buChar char="²"/>
              <a:defRPr/>
            </a:pPr>
            <a:r>
              <a:rPr lang="en-US" sz="1650" dirty="0">
                <a:solidFill>
                  <a:prstClr val="black"/>
                </a:solidFill>
                <a:latin typeface="Calibri" charset="0"/>
                <a:cs typeface="Calibri" charset="0"/>
              </a:rPr>
              <a:t>Residential relocation</a:t>
            </a:r>
          </a:p>
          <a:p>
            <a:pPr marL="600075" lvl="2" indent="0" eaLnBrk="1" hangingPunct="1">
              <a:buSzPct val="100000"/>
              <a:defRPr/>
            </a:pPr>
            <a:endParaRPr lang="en-US" sz="1350" dirty="0">
              <a:solidFill>
                <a:prstClr val="black"/>
              </a:solidFill>
              <a:latin typeface="Calibri" charset="0"/>
              <a:cs typeface="Calibri" charset="0"/>
            </a:endParaRPr>
          </a:p>
          <a:p>
            <a:pPr marL="600075" lvl="2" indent="0" eaLnBrk="1" hangingPunct="1">
              <a:buSzPct val="100000"/>
              <a:defRPr/>
            </a:pPr>
            <a:endParaRPr lang="en-US" sz="1350" dirty="0">
              <a:solidFill>
                <a:prstClr val="black"/>
              </a:solidFill>
              <a:latin typeface="Calibri" charset="0"/>
              <a:cs typeface="Calibri" charset="0"/>
            </a:endParaRPr>
          </a:p>
          <a:p>
            <a:pPr marL="600075" lvl="2" indent="0" eaLnBrk="1" hangingPunct="1">
              <a:buSzPct val="100000"/>
              <a:defRPr/>
            </a:pPr>
            <a:endParaRPr lang="en-US" sz="1350" dirty="0">
              <a:solidFill>
                <a:prstClr val="black"/>
              </a:solidFill>
              <a:latin typeface="Calibri" charset="0"/>
              <a:cs typeface="Calibri" charset="0"/>
            </a:endParaRPr>
          </a:p>
          <a:p>
            <a:pPr marL="600075" lvl="2" indent="0" eaLnBrk="1" hangingPunct="1">
              <a:buSzPct val="100000"/>
              <a:defRPr/>
            </a:pPr>
            <a:endParaRPr lang="en-US" sz="750" dirty="0">
              <a:solidFill>
                <a:prstClr val="black"/>
              </a:solidFill>
              <a:latin typeface="Calibri" charset="0"/>
              <a:cs typeface="Calibri" charset="0"/>
            </a:endParaRPr>
          </a:p>
          <a:p>
            <a:pPr eaLnBrk="1" fontAlgn="base" hangingPunct="1">
              <a:spcBef>
                <a:spcPct val="0"/>
              </a:spcBef>
              <a:spcAft>
                <a:spcPct val="0"/>
              </a:spcAft>
              <a:buSzPct val="100000"/>
              <a:buFont typeface="Arial"/>
              <a:buChar char="•"/>
              <a:defRPr/>
            </a:pPr>
            <a:r>
              <a:rPr lang="en-US" sz="1650" dirty="0">
                <a:solidFill>
                  <a:prstClr val="black"/>
                </a:solidFill>
                <a:latin typeface="Calibri" charset="0"/>
                <a:cs typeface="Calibri" charset="0"/>
              </a:rPr>
              <a:t>Two other community resources (school quality &amp; extracurricular activities) </a:t>
            </a:r>
            <a:r>
              <a:rPr lang="en-US" sz="1650" b="1" i="1" dirty="0">
                <a:solidFill>
                  <a:srgbClr val="3792AA"/>
                </a:solidFill>
                <a:latin typeface="Calibri" charset="0"/>
                <a:cs typeface="Calibri" charset="0"/>
              </a:rPr>
              <a:t>did not moderate </a:t>
            </a:r>
            <a:r>
              <a:rPr lang="en-US" sz="1650" dirty="0">
                <a:solidFill>
                  <a:prstClr val="black"/>
                </a:solidFill>
                <a:latin typeface="Calibri" charset="0"/>
                <a:cs typeface="Calibri" charset="0"/>
              </a:rPr>
              <a:t>income effects on health risk factors</a:t>
            </a:r>
          </a:p>
          <a:p>
            <a:pPr marL="0" indent="0" eaLnBrk="1" hangingPunct="1">
              <a:buSzPct val="100000"/>
              <a:defRPr/>
            </a:pPr>
            <a:endParaRPr lang="en-US" sz="1650" dirty="0">
              <a:solidFill>
                <a:prstClr val="black"/>
              </a:solidFill>
              <a:latin typeface="Calibri" charset="0"/>
              <a:cs typeface="Calibri" charset="0"/>
            </a:endParaRPr>
          </a:p>
          <a:p>
            <a:pPr eaLnBrk="1" fontAlgn="base" hangingPunct="1">
              <a:spcBef>
                <a:spcPct val="0"/>
              </a:spcBef>
              <a:spcAft>
                <a:spcPct val="0"/>
              </a:spcAft>
              <a:buSzPct val="100000"/>
              <a:buFont typeface="Arial"/>
              <a:buChar char="•"/>
              <a:defRPr/>
            </a:pPr>
            <a:r>
              <a:rPr lang="en-US" sz="1650" dirty="0">
                <a:solidFill>
                  <a:prstClr val="black"/>
                </a:solidFill>
                <a:latin typeface="Calibri" charset="0"/>
                <a:cs typeface="Calibri" charset="0"/>
              </a:rPr>
              <a:t>Only social capital total index moderated the relationship (not separate domains)</a:t>
            </a:r>
          </a:p>
        </p:txBody>
      </p:sp>
      <p:sp>
        <p:nvSpPr>
          <p:cNvPr id="9" name="Title 6"/>
          <p:cNvSpPr>
            <a:spLocks noGrp="1"/>
          </p:cNvSpPr>
          <p:nvPr>
            <p:ph type="title"/>
          </p:nvPr>
        </p:nvSpPr>
        <p:spPr>
          <a:xfrm>
            <a:off x="1200151" y="971551"/>
            <a:ext cx="6625208" cy="868175"/>
          </a:xfrm>
        </p:spPr>
        <p:txBody>
          <a:bodyPr anchor="t">
            <a:noAutofit/>
          </a:bodyPr>
          <a:lstStyle/>
          <a:p>
            <a:pPr algn="ctr">
              <a:defRPr/>
            </a:pPr>
            <a:r>
              <a:rPr lang="en-US" sz="2400" dirty="0">
                <a:latin typeface="Calibri"/>
                <a:cs typeface="Calibri"/>
              </a:rPr>
              <a:t>Additional Findings</a:t>
            </a:r>
            <a:endParaRPr lang="en-US" sz="1800" b="0" dirty="0">
              <a:solidFill>
                <a:schemeClr val="bg1"/>
              </a:solidFill>
              <a:latin typeface="Arial"/>
              <a:cs typeface="Arial"/>
            </a:endParaRPr>
          </a:p>
        </p:txBody>
      </p:sp>
      <p:sp>
        <p:nvSpPr>
          <p:cNvPr id="30725" name="TextBox 1"/>
          <p:cNvSpPr txBox="1">
            <a:spLocks noChangeArrowheads="1"/>
          </p:cNvSpPr>
          <p:nvPr/>
        </p:nvSpPr>
        <p:spPr bwMode="auto">
          <a:xfrm>
            <a:off x="4800600" y="2896792"/>
            <a:ext cx="308610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457200" indent="-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Hispanic</a:t>
            </a:r>
          </a:p>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foreign born</a:t>
            </a:r>
          </a:p>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owner-occupied households</a:t>
            </a:r>
          </a:p>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high school grads</a:t>
            </a:r>
          </a:p>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college grads</a:t>
            </a:r>
          </a:p>
          <a:p>
            <a:pPr lvl="2" eaLnBrk="1" fontAlgn="base" hangingPunct="1">
              <a:spcBef>
                <a:spcPct val="0"/>
              </a:spcBef>
              <a:spcAft>
                <a:spcPct val="0"/>
              </a:spcAft>
              <a:buFont typeface="Wingdings" panose="05000000000000000000" pitchFamily="2" charset="2"/>
              <a:buChar char="²"/>
            </a:pPr>
            <a:r>
              <a:rPr lang="en-US" altLang="en-US" sz="1650">
                <a:solidFill>
                  <a:prstClr val="black"/>
                </a:solidFill>
                <a:latin typeface="Calibri" panose="020F0502020204030204" pitchFamily="34" charset="0"/>
              </a:rPr>
              <a:t>% unemployed</a:t>
            </a:r>
          </a:p>
        </p:txBody>
      </p:sp>
    </p:spTree>
    <p:extLst>
      <p:ext uri="{BB962C8B-B14F-4D97-AF65-F5344CB8AC3E}">
        <p14:creationId xmlns:p14="http://schemas.microsoft.com/office/powerpoint/2010/main" val="21427569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04800" y="16764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i="1">
                <a:latin typeface="Calibri" panose="020F0502020204030204" pitchFamily="34" charset="0"/>
              </a:rPr>
              <a:t>Results:  </a:t>
            </a:r>
            <a:r>
              <a:rPr lang="en-US" altLang="en-US" sz="2800">
                <a:latin typeface="Calibri" panose="020F0502020204030204" pitchFamily="34" charset="0"/>
              </a:rPr>
              <a:t>Additional Analyses</a:t>
            </a:r>
            <a:endParaRPr lang="en-US" altLang="en-US">
              <a:latin typeface="Calibri" panose="020F0502020204030204" pitchFamily="34" charset="0"/>
            </a:endParaRPr>
          </a:p>
        </p:txBody>
      </p:sp>
      <p:sp>
        <p:nvSpPr>
          <p:cNvPr id="13" name="TextBox 3"/>
          <p:cNvSpPr txBox="1">
            <a:spLocks noChangeArrowheads="1"/>
          </p:cNvSpPr>
          <p:nvPr/>
        </p:nvSpPr>
        <p:spPr bwMode="auto">
          <a:xfrm>
            <a:off x="381000" y="2362200"/>
            <a:ext cx="8534400" cy="412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buSzPct val="100000"/>
              <a:buFont typeface="Arial"/>
              <a:buChar char="•"/>
              <a:defRPr/>
            </a:pPr>
            <a:r>
              <a:rPr lang="en-US" sz="2200" dirty="0">
                <a:latin typeface="Calibri" charset="0"/>
                <a:cs typeface="Calibri" charset="0"/>
              </a:rPr>
              <a:t>A</a:t>
            </a:r>
            <a:r>
              <a:rPr lang="en-US" sz="2200" dirty="0" smtClean="0">
                <a:latin typeface="Calibri" charset="0"/>
                <a:cs typeface="Calibri" charset="0"/>
              </a:rPr>
              <a:t>dditional covariates yielded </a:t>
            </a:r>
            <a:r>
              <a:rPr lang="en-US" sz="2200" b="1" i="1" dirty="0" smtClean="0">
                <a:solidFill>
                  <a:schemeClr val="accent2">
                    <a:lumMod val="75000"/>
                  </a:schemeClr>
                </a:solidFill>
                <a:latin typeface="Calibri" charset="0"/>
                <a:cs typeface="Calibri" charset="0"/>
              </a:rPr>
              <a:t>same pattern of results</a:t>
            </a:r>
            <a:r>
              <a:rPr lang="en-US" sz="2200" dirty="0" smtClean="0">
                <a:latin typeface="Calibri" charset="0"/>
                <a:cs typeface="Calibri" charset="0"/>
              </a:rPr>
              <a:t>:</a:t>
            </a:r>
          </a:p>
          <a:p>
            <a:pPr marL="1257300" lvl="2" indent="-457200" eaLnBrk="1" hangingPunct="1">
              <a:buSzPct val="100000"/>
              <a:buFont typeface="Wingdings" charset="2"/>
              <a:buChar char="²"/>
              <a:defRPr/>
            </a:pPr>
            <a:r>
              <a:rPr lang="en-US" sz="2200" dirty="0" smtClean="0">
                <a:latin typeface="Calibri" charset="0"/>
                <a:cs typeface="Calibri" charset="0"/>
              </a:rPr>
              <a:t>Parental education</a:t>
            </a:r>
          </a:p>
          <a:p>
            <a:pPr marL="1257300" lvl="2" indent="-457200" eaLnBrk="1" hangingPunct="1">
              <a:buSzPct val="100000"/>
              <a:buFont typeface="Wingdings" charset="2"/>
              <a:buChar char="²"/>
              <a:defRPr/>
            </a:pPr>
            <a:r>
              <a:rPr lang="en-US" sz="2200" dirty="0" smtClean="0">
                <a:latin typeface="Calibri" charset="0"/>
                <a:cs typeface="Calibri" charset="0"/>
              </a:rPr>
              <a:t>Maternal marital status</a:t>
            </a:r>
          </a:p>
          <a:p>
            <a:pPr marL="1257300" lvl="2" indent="-457200" eaLnBrk="1" hangingPunct="1">
              <a:buSzPct val="100000"/>
              <a:buFont typeface="Wingdings" charset="2"/>
              <a:buChar char="²"/>
              <a:defRPr/>
            </a:pPr>
            <a:r>
              <a:rPr lang="en-US" sz="2200" dirty="0" smtClean="0">
                <a:latin typeface="Calibri" charset="0"/>
                <a:cs typeface="Calibri" charset="0"/>
              </a:rPr>
              <a:t>Maternal mental health</a:t>
            </a:r>
          </a:p>
          <a:p>
            <a:pPr marL="1257300" lvl="2" indent="-457200" eaLnBrk="1" hangingPunct="1">
              <a:buSzPct val="100000"/>
              <a:buFont typeface="Wingdings" charset="2"/>
              <a:buChar char="²"/>
              <a:defRPr/>
            </a:pPr>
            <a:r>
              <a:rPr lang="en-US" sz="2200" dirty="0" smtClean="0">
                <a:latin typeface="Calibri" charset="0"/>
                <a:cs typeface="Calibri" charset="0"/>
              </a:rPr>
              <a:t>Residential relocation</a:t>
            </a:r>
          </a:p>
          <a:p>
            <a:pPr marL="800100" lvl="2" indent="0" eaLnBrk="1" hangingPunct="1">
              <a:buSzPct val="100000"/>
              <a:defRPr/>
            </a:pPr>
            <a:endParaRPr lang="en-US" sz="1800" dirty="0" smtClean="0">
              <a:latin typeface="Calibri" charset="0"/>
              <a:cs typeface="Calibri" charset="0"/>
            </a:endParaRPr>
          </a:p>
          <a:p>
            <a:pPr marL="800100" lvl="2" indent="0" eaLnBrk="1" hangingPunct="1">
              <a:buSzPct val="100000"/>
              <a:defRPr/>
            </a:pPr>
            <a:endParaRPr lang="en-US" sz="1800" dirty="0">
              <a:latin typeface="Calibri" charset="0"/>
              <a:cs typeface="Calibri" charset="0"/>
            </a:endParaRPr>
          </a:p>
          <a:p>
            <a:pPr marL="800100" lvl="2" indent="0" eaLnBrk="1" hangingPunct="1">
              <a:buSzPct val="100000"/>
              <a:defRPr/>
            </a:pPr>
            <a:endParaRPr lang="en-US" sz="1800" dirty="0">
              <a:latin typeface="Calibri" charset="0"/>
              <a:cs typeface="Calibri" charset="0"/>
            </a:endParaRPr>
          </a:p>
          <a:p>
            <a:pPr marL="800100" lvl="2" indent="0" eaLnBrk="1" hangingPunct="1">
              <a:buSzPct val="100000"/>
              <a:defRPr/>
            </a:pPr>
            <a:endParaRPr lang="en-US" sz="1000" dirty="0" smtClean="0">
              <a:latin typeface="Calibri" charset="0"/>
              <a:cs typeface="Calibri" charset="0"/>
            </a:endParaRPr>
          </a:p>
          <a:p>
            <a:pPr eaLnBrk="1" hangingPunct="1">
              <a:buSzPct val="100000"/>
              <a:buFont typeface="Arial"/>
              <a:buChar char="•"/>
              <a:defRPr/>
            </a:pPr>
            <a:r>
              <a:rPr lang="en-US" sz="2200" dirty="0" smtClean="0">
                <a:latin typeface="Calibri" charset="0"/>
                <a:cs typeface="Calibri" charset="0"/>
              </a:rPr>
              <a:t>2 other community resources (School quality &amp; Extracurricular activities) </a:t>
            </a:r>
            <a:r>
              <a:rPr lang="en-US" sz="2200" b="1" i="1" dirty="0" smtClean="0">
                <a:solidFill>
                  <a:srgbClr val="3792AA"/>
                </a:solidFill>
                <a:latin typeface="Calibri" charset="0"/>
                <a:cs typeface="Calibri" charset="0"/>
              </a:rPr>
              <a:t>did not moderate </a:t>
            </a:r>
            <a:r>
              <a:rPr lang="en-US" sz="2200" dirty="0" smtClean="0">
                <a:latin typeface="Calibri" charset="0"/>
                <a:cs typeface="Calibri" charset="0"/>
              </a:rPr>
              <a:t>income effects on health risk factors</a:t>
            </a:r>
          </a:p>
          <a:p>
            <a:pPr marL="0" indent="0" eaLnBrk="1" hangingPunct="1">
              <a:buSzPct val="100000"/>
              <a:defRPr/>
            </a:pPr>
            <a:endParaRPr lang="en-US" sz="2200" dirty="0" smtClean="0">
              <a:latin typeface="Calibri" charset="0"/>
              <a:cs typeface="Calibri" charset="0"/>
            </a:endParaRPr>
          </a:p>
          <a:p>
            <a:pPr eaLnBrk="1" hangingPunct="1">
              <a:buSzPct val="100000"/>
              <a:buFont typeface="Arial"/>
              <a:buChar char="•"/>
              <a:defRPr/>
            </a:pPr>
            <a:r>
              <a:rPr lang="en-US" sz="2200" dirty="0" smtClean="0">
                <a:latin typeface="Calibri" charset="0"/>
                <a:cs typeface="Calibri" charset="0"/>
              </a:rPr>
              <a:t>Only Social Capital total index moderated (not separate domains)</a:t>
            </a: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200" dirty="0" smtClean="0">
                <a:solidFill>
                  <a:schemeClr val="accent1">
                    <a:satMod val="150000"/>
                  </a:schemeClr>
                </a:solidFill>
                <a:latin typeface="Calibri"/>
                <a:ea typeface="+mj-ea"/>
                <a:cs typeface="Calibri"/>
              </a:rPr>
              <a:t>Protective Effects of Social Capital</a:t>
            </a:r>
            <a:br>
              <a:rPr lang="en-US" sz="3200" dirty="0" smtClean="0">
                <a:solidFill>
                  <a:schemeClr val="accent1">
                    <a:satMod val="150000"/>
                  </a:schemeClr>
                </a:solidFill>
                <a:latin typeface="Calibri"/>
                <a:ea typeface="+mj-ea"/>
                <a:cs typeface="Calibri"/>
              </a:rPr>
            </a:br>
            <a:r>
              <a:rPr lang="en-US" sz="2400" b="0" dirty="0" smtClean="0">
                <a:solidFill>
                  <a:schemeClr val="bg1"/>
                </a:solidFill>
                <a:latin typeface="Arial"/>
                <a:ea typeface="+mj-ea"/>
                <a:cs typeface="Arial"/>
              </a:rPr>
              <a:t>(Evans &amp; </a:t>
            </a:r>
            <a:r>
              <a:rPr lang="en-US" sz="2400" b="0" dirty="0" err="1" smtClean="0">
                <a:solidFill>
                  <a:schemeClr val="bg1"/>
                </a:solidFill>
                <a:latin typeface="Arial"/>
                <a:ea typeface="+mj-ea"/>
                <a:cs typeface="Arial"/>
              </a:rPr>
              <a:t>Kutcher</a:t>
            </a:r>
            <a:r>
              <a:rPr lang="en-US" sz="2400" b="0" dirty="0" smtClean="0">
                <a:solidFill>
                  <a:schemeClr val="bg1"/>
                </a:solidFill>
                <a:latin typeface="Arial"/>
                <a:ea typeface="+mj-ea"/>
                <a:cs typeface="Arial"/>
              </a:rPr>
              <a:t>, 2010)</a:t>
            </a:r>
            <a:endParaRPr lang="en-US" sz="2400" b="0" dirty="0">
              <a:solidFill>
                <a:schemeClr val="bg1"/>
              </a:solidFill>
              <a:latin typeface="Arial"/>
              <a:ea typeface="+mj-ea"/>
              <a:cs typeface="Arial"/>
            </a:endParaRPr>
          </a:p>
        </p:txBody>
      </p:sp>
      <p:sp>
        <p:nvSpPr>
          <p:cNvPr id="30725" name="TextBox 1"/>
          <p:cNvSpPr txBox="1">
            <a:spLocks noChangeArrowheads="1"/>
          </p:cNvSpPr>
          <p:nvPr/>
        </p:nvSpPr>
        <p:spPr bwMode="auto">
          <a:xfrm>
            <a:off x="4876800" y="2719388"/>
            <a:ext cx="4114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457200" indent="-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eaLnBrk="1" hangingPunct="1">
              <a:buFont typeface="Wingdings" panose="05000000000000000000" pitchFamily="2" charset="2"/>
              <a:buChar char="²"/>
            </a:pPr>
            <a:r>
              <a:rPr lang="en-US" altLang="en-US" sz="2200">
                <a:latin typeface="Calibri" panose="020F0502020204030204" pitchFamily="34" charset="0"/>
              </a:rPr>
              <a:t>% Hispanic</a:t>
            </a:r>
          </a:p>
          <a:p>
            <a:pPr lvl="2" eaLnBrk="1" hangingPunct="1">
              <a:buFont typeface="Wingdings" panose="05000000000000000000" pitchFamily="2" charset="2"/>
              <a:buChar char="²"/>
            </a:pPr>
            <a:r>
              <a:rPr lang="en-US" altLang="en-US" sz="2200">
                <a:latin typeface="Calibri" panose="020F0502020204030204" pitchFamily="34" charset="0"/>
              </a:rPr>
              <a:t>% foreign born</a:t>
            </a:r>
          </a:p>
          <a:p>
            <a:pPr lvl="2" eaLnBrk="1" hangingPunct="1">
              <a:buFont typeface="Wingdings" panose="05000000000000000000" pitchFamily="2" charset="2"/>
              <a:buChar char="²"/>
            </a:pPr>
            <a:r>
              <a:rPr lang="en-US" altLang="en-US" sz="2200">
                <a:latin typeface="Calibri" panose="020F0502020204030204" pitchFamily="34" charset="0"/>
              </a:rPr>
              <a:t>% owner-occupied households</a:t>
            </a:r>
          </a:p>
          <a:p>
            <a:pPr lvl="2" eaLnBrk="1" hangingPunct="1">
              <a:buFont typeface="Wingdings" panose="05000000000000000000" pitchFamily="2" charset="2"/>
              <a:buChar char="²"/>
            </a:pPr>
            <a:r>
              <a:rPr lang="en-US" altLang="en-US" sz="2200">
                <a:latin typeface="Calibri" panose="020F0502020204030204" pitchFamily="34" charset="0"/>
              </a:rPr>
              <a:t>% high school grads</a:t>
            </a:r>
          </a:p>
          <a:p>
            <a:pPr lvl="2" eaLnBrk="1" hangingPunct="1">
              <a:buFont typeface="Wingdings" panose="05000000000000000000" pitchFamily="2" charset="2"/>
              <a:buChar char="²"/>
            </a:pPr>
            <a:r>
              <a:rPr lang="en-US" altLang="en-US" sz="2200">
                <a:latin typeface="Calibri" panose="020F0502020204030204" pitchFamily="34" charset="0"/>
              </a:rPr>
              <a:t>% college grads</a:t>
            </a:r>
          </a:p>
          <a:p>
            <a:pPr lvl="2" eaLnBrk="1" hangingPunct="1">
              <a:buFont typeface="Wingdings" panose="05000000000000000000" pitchFamily="2" charset="2"/>
              <a:buChar char="²"/>
            </a:pPr>
            <a:r>
              <a:rPr lang="en-US" altLang="en-US" sz="2200">
                <a:latin typeface="Calibri" panose="020F0502020204030204" pitchFamily="34" charset="0"/>
              </a:rPr>
              <a:t>% unemployed</a:t>
            </a:r>
          </a:p>
        </p:txBody>
      </p:sp>
    </p:spTree>
    <p:extLst>
      <p:ext uri="{BB962C8B-B14F-4D97-AF65-F5344CB8AC3E}">
        <p14:creationId xmlns:p14="http://schemas.microsoft.com/office/powerpoint/2010/main" val="3744464961"/>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601200" cy="1252728"/>
          </a:xfrm>
        </p:spPr>
        <p:txBody>
          <a:bodyPr>
            <a:normAutofit fontScale="90000"/>
          </a:bodyPr>
          <a:lstStyle/>
          <a:p>
            <a:pPr algn="ctr"/>
            <a:r>
              <a:rPr lang="en-US" dirty="0" smtClean="0"/>
              <a:t>Moving Out of High-Risk Neighborhoods</a:t>
            </a:r>
            <a:br>
              <a:rPr lang="en-US" dirty="0" smtClean="0"/>
            </a:br>
            <a:r>
              <a:rPr lang="en-US" sz="3200" dirty="0" smtClean="0"/>
              <a:t>(</a:t>
            </a:r>
            <a:r>
              <a:rPr lang="en-US" sz="3200" dirty="0" err="1" smtClean="0"/>
              <a:t>Clampet</a:t>
            </a:r>
            <a:r>
              <a:rPr lang="en-US" sz="3200" dirty="0" smtClean="0"/>
              <a:t>-Lundquist et al., 2011)</a:t>
            </a:r>
            <a:endParaRPr lang="en-US" sz="3200" dirty="0"/>
          </a:p>
        </p:txBody>
      </p:sp>
      <p:sp>
        <p:nvSpPr>
          <p:cNvPr id="3" name="Content Placeholder 2"/>
          <p:cNvSpPr>
            <a:spLocks noGrp="1"/>
          </p:cNvSpPr>
          <p:nvPr>
            <p:ph idx="4294967295"/>
          </p:nvPr>
        </p:nvSpPr>
        <p:spPr>
          <a:xfrm>
            <a:off x="457200" y="1646237"/>
            <a:ext cx="8229600" cy="4526280"/>
          </a:xfrm>
          <a:prstGeom prst="rect">
            <a:avLst/>
          </a:prstGeom>
        </p:spPr>
        <p:txBody>
          <a:bodyPr>
            <a:normAutofit lnSpcReduction="10000"/>
          </a:bodyPr>
          <a:lstStyle/>
          <a:p>
            <a:r>
              <a:rPr lang="en-US" dirty="0" smtClean="0"/>
              <a:t>Experimental study</a:t>
            </a:r>
          </a:p>
          <a:p>
            <a:pPr lvl="1"/>
            <a:r>
              <a:rPr lang="en-US" dirty="0" smtClean="0"/>
              <a:t>Low-income residents in public housing located in extremely poor neighborhoods randomly assigned to receive vouchers to move to middle-class, low poverty neighborhoods (vs. voucher and no geographic restriction or no voucher)</a:t>
            </a:r>
          </a:p>
          <a:p>
            <a:pPr marL="768096" lvl="2" indent="0">
              <a:buNone/>
            </a:pPr>
            <a:endParaRPr lang="en-US" dirty="0" smtClean="0"/>
          </a:p>
          <a:p>
            <a:pPr lvl="1"/>
            <a:r>
              <a:rPr lang="en-US" dirty="0" smtClean="0"/>
              <a:t>Findings: Remained in lower poverty areas over time, improved educational and health outcomes for children</a:t>
            </a:r>
          </a:p>
        </p:txBody>
      </p:sp>
    </p:spTree>
    <p:extLst>
      <p:ext uri="{BB962C8B-B14F-4D97-AF65-F5344CB8AC3E}">
        <p14:creationId xmlns:p14="http://schemas.microsoft.com/office/powerpoint/2010/main" val="871967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beneficial effects (</a:t>
            </a:r>
            <a:r>
              <a:rPr lang="en-US" i="1" dirty="0" smtClean="0"/>
              <a:t>for girls)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878"/>
          <a:stretch/>
        </p:blipFill>
        <p:spPr bwMode="auto">
          <a:xfrm>
            <a:off x="9296400" y="3407229"/>
            <a:ext cx="51911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54" b="42152"/>
          <a:stretch/>
        </p:blipFill>
        <p:spPr bwMode="auto">
          <a:xfrm>
            <a:off x="218055" y="1600200"/>
            <a:ext cx="88497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7714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601200" cy="1252728"/>
          </a:xfrm>
        </p:spPr>
        <p:txBody>
          <a:bodyPr>
            <a:normAutofit fontScale="90000"/>
          </a:bodyPr>
          <a:lstStyle/>
          <a:p>
            <a:pPr algn="ctr"/>
            <a:r>
              <a:rPr lang="en-US" dirty="0" smtClean="0"/>
              <a:t>Moving Out of High-Risk Neighborhoods</a:t>
            </a:r>
            <a:br>
              <a:rPr lang="en-US" dirty="0" smtClean="0"/>
            </a:br>
            <a:r>
              <a:rPr lang="en-US" sz="3200" dirty="0" smtClean="0"/>
              <a:t>(</a:t>
            </a:r>
            <a:r>
              <a:rPr lang="en-US" sz="3200" dirty="0" err="1" smtClean="0"/>
              <a:t>Clampet</a:t>
            </a:r>
            <a:r>
              <a:rPr lang="en-US" sz="3200" dirty="0" smtClean="0"/>
              <a:t>-Lundquist et al., 2011)</a:t>
            </a:r>
            <a:endParaRPr lang="en-US" sz="3200" dirty="0"/>
          </a:p>
        </p:txBody>
      </p:sp>
      <p:sp>
        <p:nvSpPr>
          <p:cNvPr id="3" name="Content Placeholder 2"/>
          <p:cNvSpPr>
            <a:spLocks noGrp="1"/>
          </p:cNvSpPr>
          <p:nvPr>
            <p:ph idx="4294967295"/>
          </p:nvPr>
        </p:nvSpPr>
        <p:spPr>
          <a:xfrm>
            <a:off x="457200" y="1646237"/>
            <a:ext cx="8229600" cy="4526280"/>
          </a:xfrm>
          <a:prstGeom prst="rect">
            <a:avLst/>
          </a:prstGeom>
        </p:spPr>
        <p:txBody>
          <a:bodyPr>
            <a:normAutofit/>
          </a:bodyPr>
          <a:lstStyle/>
          <a:p>
            <a:r>
              <a:rPr lang="en-US" dirty="0" smtClean="0"/>
              <a:t>In-depth interviews with subsample to explore processes underlying gender differences in treatment effects</a:t>
            </a:r>
          </a:p>
          <a:p>
            <a:pPr marL="704088" lvl="2" indent="-320040">
              <a:spcBef>
                <a:spcPts val="0"/>
              </a:spcBef>
              <a:buClr>
                <a:schemeClr val="accent1"/>
              </a:buClr>
              <a:buSzPct val="80000"/>
              <a:buFont typeface="Wingdings 2"/>
              <a:buChar char=""/>
            </a:pPr>
            <a:r>
              <a:rPr lang="en-US" dirty="0"/>
              <a:t>Control vs. treatment “compliers”</a:t>
            </a:r>
          </a:p>
          <a:p>
            <a:r>
              <a:rPr lang="en-US" dirty="0"/>
              <a:t>Gender differences in </a:t>
            </a:r>
          </a:p>
          <a:p>
            <a:pPr lvl="1"/>
            <a:r>
              <a:rPr lang="en-US" dirty="0"/>
              <a:t>Where/how “hang out” with friends</a:t>
            </a:r>
          </a:p>
          <a:p>
            <a:pPr lvl="1"/>
            <a:r>
              <a:rPr lang="en-US" dirty="0"/>
              <a:t>Degree of acceptance in new neighborhood</a:t>
            </a:r>
          </a:p>
          <a:p>
            <a:pPr lvl="1"/>
            <a:r>
              <a:rPr lang="en-US" dirty="0"/>
              <a:t>Ability to navigate neighborhood environments</a:t>
            </a:r>
          </a:p>
          <a:p>
            <a:pPr lvl="1"/>
            <a:r>
              <a:rPr lang="en-US" dirty="0"/>
              <a:t>Effect of father figure</a:t>
            </a:r>
          </a:p>
          <a:p>
            <a:endParaRPr lang="en-US" dirty="0" smtClean="0"/>
          </a:p>
          <a:p>
            <a:endParaRPr lang="en-US" dirty="0" smtClean="0"/>
          </a:p>
        </p:txBody>
      </p:sp>
      <p:sp>
        <p:nvSpPr>
          <p:cNvPr id="4" name="Rectangle 3"/>
          <p:cNvSpPr/>
          <p:nvPr/>
        </p:nvSpPr>
        <p:spPr>
          <a:xfrm>
            <a:off x="-347663" y="8220026"/>
            <a:ext cx="4572001" cy="2308324"/>
          </a:xfrm>
          <a:prstGeom prst="rect">
            <a:avLst/>
          </a:prstGeom>
        </p:spPr>
        <p:txBody>
          <a:bodyPr>
            <a:spAutoFit/>
          </a:bodyPr>
          <a:lstStyle/>
          <a:p>
            <a:r>
              <a:rPr lang="en-US" dirty="0"/>
              <a:t>Interview themes:</a:t>
            </a:r>
          </a:p>
          <a:p>
            <a:pPr lvl="1"/>
            <a:r>
              <a:rPr lang="en-US" dirty="0"/>
              <a:t>Views and experiences of neighborhoods</a:t>
            </a:r>
          </a:p>
          <a:p>
            <a:pPr lvl="1"/>
            <a:r>
              <a:rPr lang="en-US" dirty="0"/>
              <a:t>Perceptions of relative social status</a:t>
            </a:r>
          </a:p>
          <a:p>
            <a:pPr lvl="1"/>
            <a:r>
              <a:rPr lang="en-US" dirty="0"/>
              <a:t>Experiences at school</a:t>
            </a:r>
          </a:p>
          <a:p>
            <a:pPr lvl="1"/>
            <a:r>
              <a:rPr lang="en-US" dirty="0"/>
              <a:t>Daily routines</a:t>
            </a:r>
          </a:p>
          <a:p>
            <a:pPr lvl="1"/>
            <a:r>
              <a:rPr lang="en-US" dirty="0"/>
              <a:t>Adult and peer networks</a:t>
            </a:r>
          </a:p>
          <a:p>
            <a:pPr lvl="1"/>
            <a:r>
              <a:rPr lang="en-US" dirty="0"/>
              <a:t>Mental and physical health</a:t>
            </a:r>
          </a:p>
        </p:txBody>
      </p:sp>
    </p:spTree>
    <p:extLst>
      <p:ext uri="{BB962C8B-B14F-4D97-AF65-F5344CB8AC3E}">
        <p14:creationId xmlns:p14="http://schemas.microsoft.com/office/powerpoint/2010/main" val="73232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t>SET propositions : origins of racial-ethnic achievement gaps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2 classes of social processes influence racial-ethnic achievement gaps:</a:t>
            </a:r>
          </a:p>
          <a:p>
            <a:pPr marL="457200" indent="-457200">
              <a:buFont typeface="+mj-lt"/>
              <a:buAutoNum type="arabicPeriod"/>
            </a:pPr>
            <a:endParaRPr lang="en-US" dirty="0" smtClean="0"/>
          </a:p>
          <a:p>
            <a:pPr marL="800100" lvl="1" indent="-457200">
              <a:buFont typeface="+mj-lt"/>
              <a:buAutoNum type="arabicPeriod"/>
            </a:pPr>
            <a:r>
              <a:rPr lang="en-US" b="1" u="sng" dirty="0" smtClean="0">
                <a:solidFill>
                  <a:schemeClr val="accent6">
                    <a:lumMod val="75000"/>
                  </a:schemeClr>
                </a:solidFill>
              </a:rPr>
              <a:t>Direct influences </a:t>
            </a:r>
            <a:r>
              <a:rPr lang="en-US" dirty="0" smtClean="0"/>
              <a:t>– social processes that support achievement. </a:t>
            </a:r>
          </a:p>
          <a:p>
            <a:pPr marL="800100" lvl="1" indent="-457200">
              <a:buFont typeface="+mj-lt"/>
              <a:buAutoNum type="arabicPeriod"/>
            </a:pPr>
            <a:r>
              <a:rPr lang="en-US" b="1" u="sng" dirty="0" smtClean="0">
                <a:solidFill>
                  <a:srgbClr val="7E8C4D"/>
                </a:solidFill>
              </a:rPr>
              <a:t>Signal influences</a:t>
            </a:r>
            <a:r>
              <a:rPr lang="en-US" b="1" dirty="0" smtClean="0">
                <a:solidFill>
                  <a:srgbClr val="7E8C4D"/>
                </a:solidFill>
              </a:rPr>
              <a:t> </a:t>
            </a:r>
            <a:r>
              <a:rPr lang="en-US" dirty="0" smtClean="0"/>
              <a:t>– cues that communicate negative expectations about a child’s racial-ethnic group. </a:t>
            </a:r>
            <a:endParaRPr lang="en-US" u="sng" dirty="0"/>
          </a:p>
        </p:txBody>
      </p:sp>
      <p:sp>
        <p:nvSpPr>
          <p:cNvPr id="7" name="TextBox 6"/>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2091382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problem of resilience….</a:t>
            </a:r>
            <a:endParaRPr lang="en-US" dirty="0"/>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08" y="902208"/>
            <a:ext cx="822164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362200" y="1981200"/>
            <a:ext cx="762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3"/>
          <p:cNvSpPr>
            <a:spLocks noChangeArrowheads="1"/>
          </p:cNvSpPr>
          <p:nvPr/>
        </p:nvSpPr>
        <p:spPr bwMode="auto">
          <a:xfrm>
            <a:off x="685800" y="5517177"/>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Arial" panose="020B0604020202020204" pitchFamily="34" charset="0"/>
              </a:rPr>
              <a:t>A</a:t>
            </a:r>
            <a:r>
              <a:rPr kumimoji="0" lang="en-US" altLang="en-US" sz="2000" b="0" i="0" u="none" strike="noStrike" cap="none" normalizeH="0" baseline="0" dirty="0" smtClean="0">
                <a:ln>
                  <a:noFill/>
                </a:ln>
                <a:solidFill>
                  <a:schemeClr val="tx1"/>
                </a:solidFill>
                <a:effectLst/>
                <a:latin typeface="Arial" panose="020B0604020202020204" pitchFamily="34" charset="0"/>
              </a:rPr>
              <a:t> multimodal approach to resiliency asks how individual, dyadic, and social factors contribute to developmental adaption within the context of adversity (</a:t>
            </a:r>
            <a:r>
              <a:rPr kumimoji="0" lang="en-US" altLang="en-US" sz="2000" b="0" i="0" u="none" strike="noStrike" cap="none" normalizeH="0" baseline="0" dirty="0" err="1" smtClean="0">
                <a:ln>
                  <a:noFill/>
                </a:ln>
                <a:solidFill>
                  <a:schemeClr val="tx1"/>
                </a:solidFill>
                <a:effectLst/>
                <a:latin typeface="Arial" panose="020B0604020202020204" pitchFamily="34" charset="0"/>
              </a:rPr>
              <a:t>Luthar</a:t>
            </a:r>
            <a:r>
              <a:rPr kumimoji="0" lang="en-US" altLang="en-US" sz="2000" b="0" i="0" u="none" strike="noStrike" cap="none" normalizeH="0" baseline="0" dirty="0" smtClean="0">
                <a:ln>
                  <a:noFill/>
                </a:ln>
                <a:solidFill>
                  <a:schemeClr val="tx1"/>
                </a:solidFill>
                <a:effectLst/>
                <a:latin typeface="Arial" panose="020B0604020202020204" pitchFamily="34" charset="0"/>
              </a:rPr>
              <a:t> et al., 2000; Sheinkopf et al., 2007)</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5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Life-span perspective is necessary</a:t>
            </a:r>
          </a:p>
        </p:txBody>
      </p:sp>
      <p:sp>
        <p:nvSpPr>
          <p:cNvPr id="3" name="Content Placeholder 2"/>
          <p:cNvSpPr>
            <a:spLocks noGrp="1"/>
          </p:cNvSpPr>
          <p:nvPr>
            <p:ph idx="1"/>
          </p:nvPr>
        </p:nvSpPr>
        <p:spPr/>
        <p:txBody>
          <a:bodyPr>
            <a:normAutofit/>
          </a:bodyPr>
          <a:lstStyle/>
          <a:p>
            <a:pPr lvl="1"/>
            <a:r>
              <a:rPr lang="en-US" dirty="0" smtClean="0"/>
              <a:t>Development </a:t>
            </a:r>
            <a:r>
              <a:rPr lang="en-US" dirty="0"/>
              <a:t>includes </a:t>
            </a:r>
            <a:r>
              <a:rPr lang="en-US" i="1" dirty="0"/>
              <a:t>content </a:t>
            </a:r>
            <a:r>
              <a:rPr lang="en-US" dirty="0"/>
              <a:t>of emotions and social relationships, as well as </a:t>
            </a:r>
            <a:r>
              <a:rPr lang="en-US" i="1" dirty="0" smtClean="0"/>
              <a:t>capacities</a:t>
            </a:r>
            <a:endParaRPr lang="en-US" dirty="0" smtClean="0"/>
          </a:p>
          <a:p>
            <a:r>
              <a:rPr lang="en-US" dirty="0" smtClean="0"/>
              <a:t>Timing of experience will influence impact</a:t>
            </a:r>
          </a:p>
          <a:p>
            <a:pPr lvl="1"/>
            <a:r>
              <a:rPr lang="en-US" dirty="0" smtClean="0"/>
              <a:t>Effects of neural structure/function</a:t>
            </a:r>
          </a:p>
          <a:p>
            <a:pPr lvl="1"/>
            <a:r>
              <a:rPr lang="en-US" dirty="0" smtClean="0"/>
              <a:t>Psychological sensitivities and vulnerabilities emerging at that time (e.g., separation)</a:t>
            </a:r>
          </a:p>
          <a:p>
            <a:pPr lvl="1"/>
            <a:r>
              <a:rPr lang="en-US" dirty="0" smtClean="0"/>
              <a:t>Non-normative times (e.g., teen pregnancy)</a:t>
            </a:r>
          </a:p>
          <a:p>
            <a:r>
              <a:rPr lang="en-US" dirty="0" smtClean="0"/>
              <a:t>Biological perspective on intrinsic </a:t>
            </a:r>
            <a:r>
              <a:rPr lang="en-US" i="1" dirty="0" smtClean="0"/>
              <a:t>and </a:t>
            </a:r>
            <a:r>
              <a:rPr lang="en-US" dirty="0" smtClean="0"/>
              <a:t>experiential influences (e.g., puberty)</a:t>
            </a:r>
          </a:p>
          <a:p>
            <a:pPr lvl="1"/>
            <a:endParaRPr lang="en-US" dirty="0"/>
          </a:p>
        </p:txBody>
      </p:sp>
    </p:spTree>
    <p:extLst>
      <p:ext uri="{BB962C8B-B14F-4D97-AF65-F5344CB8AC3E}">
        <p14:creationId xmlns:p14="http://schemas.microsoft.com/office/powerpoint/2010/main" val="326743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principles and concepts	</a:t>
            </a:r>
            <a:endParaRPr lang="en-US" dirty="0"/>
          </a:p>
        </p:txBody>
      </p:sp>
      <p:sp>
        <p:nvSpPr>
          <p:cNvPr id="3" name="Content Placeholder 2"/>
          <p:cNvSpPr>
            <a:spLocks noGrp="1"/>
          </p:cNvSpPr>
          <p:nvPr>
            <p:ph idx="1"/>
          </p:nvPr>
        </p:nvSpPr>
        <p:spPr/>
        <p:txBody>
          <a:bodyPr>
            <a:normAutofit fontScale="85000" lnSpcReduction="10000"/>
          </a:bodyPr>
          <a:lstStyle/>
          <a:p>
            <a:r>
              <a:rPr lang="en-US" sz="3300" dirty="0" smtClean="0"/>
              <a:t>Continuities </a:t>
            </a:r>
            <a:r>
              <a:rPr lang="en-US" sz="3300" b="1" dirty="0" smtClean="0"/>
              <a:t>and </a:t>
            </a:r>
            <a:r>
              <a:rPr lang="en-US" sz="3300" dirty="0" smtClean="0"/>
              <a:t>discontinuities are to be expected</a:t>
            </a:r>
          </a:p>
          <a:p>
            <a:pPr lvl="1"/>
            <a:r>
              <a:rPr lang="en-US" sz="3300" dirty="0" smtClean="0"/>
              <a:t>How are </a:t>
            </a:r>
            <a:r>
              <a:rPr lang="en-US" sz="3300" i="1" dirty="0" smtClean="0"/>
              <a:t>change</a:t>
            </a:r>
            <a:r>
              <a:rPr lang="en-US" sz="3300" dirty="0" smtClean="0"/>
              <a:t> and </a:t>
            </a:r>
            <a:r>
              <a:rPr lang="en-US" sz="3300" i="1" dirty="0" smtClean="0"/>
              <a:t>levels </a:t>
            </a:r>
            <a:r>
              <a:rPr lang="en-US" sz="3300" dirty="0" smtClean="0"/>
              <a:t>related?</a:t>
            </a:r>
          </a:p>
          <a:p>
            <a:r>
              <a:rPr lang="en-US" sz="3300" dirty="0" smtClean="0"/>
              <a:t>Abnormal and normal development have dissimilarities </a:t>
            </a:r>
            <a:r>
              <a:rPr lang="en-US" sz="3300" b="1" dirty="0" smtClean="0"/>
              <a:t>and </a:t>
            </a:r>
            <a:r>
              <a:rPr lang="en-US" sz="3300" dirty="0" smtClean="0"/>
              <a:t>similarities (e.g., heavy drinking &amp; schizophrenia)</a:t>
            </a:r>
          </a:p>
          <a:p>
            <a:r>
              <a:rPr lang="en-US" sz="3300" dirty="0" smtClean="0"/>
              <a:t>Heterotypic and </a:t>
            </a:r>
            <a:r>
              <a:rPr lang="en-US" sz="3300" dirty="0" err="1" smtClean="0"/>
              <a:t>homotypic</a:t>
            </a:r>
            <a:r>
              <a:rPr lang="en-US" sz="3300" dirty="0" smtClean="0"/>
              <a:t> continuities</a:t>
            </a:r>
          </a:p>
          <a:p>
            <a:pPr lvl="1"/>
            <a:r>
              <a:rPr lang="en-US" sz="3300" dirty="0" smtClean="0"/>
              <a:t>How are </a:t>
            </a:r>
            <a:r>
              <a:rPr lang="en-US" sz="3300" i="1" dirty="0" smtClean="0"/>
              <a:t>form </a:t>
            </a:r>
            <a:r>
              <a:rPr lang="en-US" sz="3300" dirty="0" smtClean="0"/>
              <a:t>and </a:t>
            </a:r>
            <a:r>
              <a:rPr lang="en-US" sz="3300" i="1" dirty="0" smtClean="0"/>
              <a:t>process</a:t>
            </a:r>
            <a:r>
              <a:rPr lang="en-US" sz="3300" dirty="0" smtClean="0"/>
              <a:t> related?</a:t>
            </a:r>
          </a:p>
          <a:p>
            <a:r>
              <a:rPr lang="en-US" sz="3300" dirty="0" smtClean="0"/>
              <a:t>Transitions occur during the course of development </a:t>
            </a:r>
          </a:p>
          <a:p>
            <a:pPr lvl="1"/>
            <a:r>
              <a:rPr lang="en-US" sz="3300" dirty="0" smtClean="0"/>
              <a:t>What transitions are important now?</a:t>
            </a:r>
          </a:p>
          <a:p>
            <a:pPr lvl="1"/>
            <a:r>
              <a:rPr lang="en-US" sz="3300" dirty="0" smtClean="0"/>
              <a:t>What factors of negotiation should we look at?</a:t>
            </a:r>
          </a:p>
          <a:p>
            <a:pPr lvl="1"/>
            <a:endParaRPr lang="en-US" dirty="0"/>
          </a:p>
        </p:txBody>
      </p:sp>
    </p:spTree>
    <p:extLst>
      <p:ext uri="{BB962C8B-B14F-4D97-AF65-F5344CB8AC3E}">
        <p14:creationId xmlns:p14="http://schemas.microsoft.com/office/powerpoint/2010/main" val="425999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principles and concepts	</a:t>
            </a:r>
            <a:endParaRPr lang="en-US" dirty="0"/>
          </a:p>
        </p:txBody>
      </p:sp>
      <p:sp>
        <p:nvSpPr>
          <p:cNvPr id="3" name="Content Placeholder 2"/>
          <p:cNvSpPr>
            <a:spLocks noGrp="1"/>
          </p:cNvSpPr>
          <p:nvPr>
            <p:ph idx="1"/>
          </p:nvPr>
        </p:nvSpPr>
        <p:spPr/>
        <p:txBody>
          <a:bodyPr>
            <a:normAutofit fontScale="92500"/>
          </a:bodyPr>
          <a:lstStyle/>
          <a:p>
            <a:r>
              <a:rPr lang="en-US" sz="3300" dirty="0" smtClean="0"/>
              <a:t>Individual differences in meaning of/response to transitions</a:t>
            </a:r>
          </a:p>
          <a:p>
            <a:r>
              <a:rPr lang="en-US" sz="3300" dirty="0" smtClean="0"/>
              <a:t>Risk and protective factors (and their interactions; e.g., the great depression)</a:t>
            </a:r>
          </a:p>
          <a:p>
            <a:r>
              <a:rPr lang="en-US" sz="3300" dirty="0" smtClean="0"/>
              <a:t>Importance of indirect as well as direct effects</a:t>
            </a:r>
          </a:p>
          <a:p>
            <a:r>
              <a:rPr lang="en-US" sz="3300" dirty="0" smtClean="0"/>
              <a:t>Processes and mechanisms involved in indirect/direct effects</a:t>
            </a:r>
          </a:p>
          <a:p>
            <a:pPr lvl="1"/>
            <a:r>
              <a:rPr lang="en-US" sz="2900" i="1" dirty="0" smtClean="0"/>
              <a:t>How </a:t>
            </a:r>
            <a:r>
              <a:rPr lang="en-US" sz="2900" dirty="0" smtClean="0"/>
              <a:t>does self-esteem develop?</a:t>
            </a:r>
            <a:endParaRPr lang="en-US" sz="2900" i="1" dirty="0" smtClean="0"/>
          </a:p>
          <a:p>
            <a:r>
              <a:rPr lang="en-US" sz="3300" dirty="0" smtClean="0"/>
              <a:t>Age is an ambiguous variable</a:t>
            </a:r>
          </a:p>
          <a:p>
            <a:pPr lvl="1"/>
            <a:endParaRPr lang="en-US" dirty="0"/>
          </a:p>
        </p:txBody>
      </p:sp>
    </p:spTree>
    <p:extLst>
      <p:ext uri="{BB962C8B-B14F-4D97-AF65-F5344CB8AC3E}">
        <p14:creationId xmlns:p14="http://schemas.microsoft.com/office/powerpoint/2010/main" val="37519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Mediating Factors for C/D</a:t>
            </a:r>
            <a:endParaRPr lang="en-US" dirty="0"/>
          </a:p>
        </p:txBody>
      </p:sp>
      <p:sp>
        <p:nvSpPr>
          <p:cNvPr id="3" name="Content Placeholder 2"/>
          <p:cNvSpPr>
            <a:spLocks noGrp="1"/>
          </p:cNvSpPr>
          <p:nvPr>
            <p:ph idx="1"/>
          </p:nvPr>
        </p:nvSpPr>
        <p:spPr/>
        <p:txBody>
          <a:bodyPr>
            <a:normAutofit/>
          </a:bodyPr>
          <a:lstStyle/>
          <a:p>
            <a:r>
              <a:rPr lang="en-US" dirty="0" smtClean="0"/>
              <a:t>Genetics (e.g., autism)</a:t>
            </a:r>
          </a:p>
          <a:p>
            <a:r>
              <a:rPr lang="en-US" dirty="0" smtClean="0"/>
              <a:t>Altered biological development (e.g., pregnancy/birth complications </a:t>
            </a:r>
            <a:r>
              <a:rPr lang="en-US" dirty="0" smtClean="0">
                <a:sym typeface="Wingdings" panose="05000000000000000000" pitchFamily="2" charset="2"/>
              </a:rPr>
              <a:t> </a:t>
            </a:r>
            <a:r>
              <a:rPr lang="en-US" dirty="0" err="1" smtClean="0">
                <a:sym typeface="Wingdings" panose="05000000000000000000" pitchFamily="2" charset="2"/>
              </a:rPr>
              <a:t>schiz</a:t>
            </a:r>
            <a:r>
              <a:rPr lang="en-US" dirty="0" smtClean="0">
                <a:sym typeface="Wingdings" panose="05000000000000000000" pitchFamily="2" charset="2"/>
              </a:rPr>
              <a:t>.)</a:t>
            </a:r>
          </a:p>
          <a:p>
            <a:r>
              <a:rPr lang="en-US" dirty="0" smtClean="0">
                <a:sym typeface="Wingdings" panose="05000000000000000000" pitchFamily="2" charset="2"/>
              </a:rPr>
              <a:t>Behavior/experiences in childhood shape environment experienced in adult life</a:t>
            </a:r>
          </a:p>
          <a:p>
            <a:pPr lvl="2"/>
            <a:r>
              <a:rPr lang="en-US" dirty="0"/>
              <a:t>Selection of environments and relationships</a:t>
            </a:r>
          </a:p>
          <a:p>
            <a:pPr lvl="2"/>
            <a:r>
              <a:rPr lang="en-US" dirty="0"/>
              <a:t>Elicitation of interactions with others</a:t>
            </a:r>
          </a:p>
          <a:p>
            <a:pPr lvl="2"/>
            <a:r>
              <a:rPr lang="en-US" dirty="0"/>
              <a:t>Elicitation of societal/cultural responses</a:t>
            </a:r>
          </a:p>
          <a:p>
            <a:pPr lvl="1"/>
            <a:endParaRPr lang="en-US" dirty="0" smtClean="0">
              <a:sym typeface="Wingdings" panose="05000000000000000000" pitchFamily="2" charset="2"/>
            </a:endParaRPr>
          </a:p>
          <a:p>
            <a:pPr marL="457200" lvl="1" indent="0">
              <a:buNone/>
            </a:pPr>
            <a:endParaRPr lang="en-US" dirty="0" smtClean="0"/>
          </a:p>
        </p:txBody>
      </p:sp>
    </p:spTree>
    <p:extLst>
      <p:ext uri="{BB962C8B-B14F-4D97-AF65-F5344CB8AC3E}">
        <p14:creationId xmlns:p14="http://schemas.microsoft.com/office/powerpoint/2010/main" val="296909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Psychosocial pathways</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02" y="1408176"/>
            <a:ext cx="7433098" cy="528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3176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normAutofit/>
          </a:bodyPr>
          <a:lstStyle/>
          <a:p>
            <a:pPr algn="ctr"/>
            <a:r>
              <a:rPr lang="en-US" sz="3600" dirty="0" smtClean="0"/>
              <a:t>Focus </a:t>
            </a:r>
            <a:r>
              <a:rPr lang="en-US" sz="3600" dirty="0"/>
              <a:t>on both risk and protective </a:t>
            </a:r>
            <a:r>
              <a:rPr lang="en-US" sz="3600" dirty="0" smtClean="0"/>
              <a:t>factors</a:t>
            </a:r>
            <a:endParaRPr lang="en-US" sz="4000" dirty="0"/>
          </a:p>
        </p:txBody>
      </p:sp>
      <p:sp>
        <p:nvSpPr>
          <p:cNvPr id="734211" name="Rectangle 3"/>
          <p:cNvSpPr>
            <a:spLocks noGrp="1" noChangeArrowheads="1"/>
          </p:cNvSpPr>
          <p:nvPr>
            <p:ph type="body" idx="4294967295"/>
          </p:nvPr>
        </p:nvSpPr>
        <p:spPr>
          <a:xfrm>
            <a:off x="0" y="1646237"/>
            <a:ext cx="9144000" cy="4526280"/>
          </a:xfrm>
          <a:prstGeom prst="rect">
            <a:avLst/>
          </a:prstGeom>
        </p:spPr>
        <p:txBody>
          <a:bodyPr/>
          <a:lstStyle/>
          <a:p>
            <a:pPr marL="457200" lvl="1" indent="0">
              <a:buNone/>
            </a:pPr>
            <a:r>
              <a:rPr lang="en-US" dirty="0" smtClean="0"/>
              <a:t>Adolescent </a:t>
            </a:r>
            <a:r>
              <a:rPr lang="en-US" i="1" dirty="0" err="1" smtClean="0"/>
              <a:t>planful</a:t>
            </a:r>
            <a:r>
              <a:rPr lang="en-US" i="1" dirty="0" smtClean="0"/>
              <a:t> </a:t>
            </a:r>
            <a:r>
              <a:rPr lang="en-US" i="1" dirty="0"/>
              <a:t>competence </a:t>
            </a:r>
            <a:r>
              <a:rPr lang="en-US" dirty="0" smtClean="0"/>
              <a:t>predicts positive outcomes</a:t>
            </a:r>
            <a:endParaRPr lang="en-US" dirty="0"/>
          </a:p>
        </p:txBody>
      </p:sp>
      <p:pic>
        <p:nvPicPr>
          <p:cNvPr id="734212" name="Picture 4"/>
          <p:cNvPicPr>
            <a:picLocks noChangeAspect="1" noChangeArrowheads="1"/>
          </p:cNvPicPr>
          <p:nvPr/>
        </p:nvPicPr>
        <p:blipFill rotWithShape="1">
          <a:blip r:embed="rId3" cstate="print"/>
          <a:srcRect b="24687"/>
          <a:stretch/>
        </p:blipFill>
        <p:spPr bwMode="auto">
          <a:xfrm>
            <a:off x="0" y="2654295"/>
            <a:ext cx="8205754" cy="2193252"/>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700974"/>
            <a:ext cx="5067300" cy="215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362200"/>
            <a:ext cx="3198311" cy="461665"/>
          </a:xfrm>
          <a:prstGeom prst="rect">
            <a:avLst/>
          </a:prstGeom>
        </p:spPr>
        <p:txBody>
          <a:bodyPr wrap="none">
            <a:spAutoFit/>
          </a:bodyPr>
          <a:lstStyle/>
          <a:p>
            <a:r>
              <a:rPr lang="en-US" sz="2400" dirty="0"/>
              <a:t>occupational success </a:t>
            </a:r>
          </a:p>
        </p:txBody>
      </p:sp>
      <p:sp>
        <p:nvSpPr>
          <p:cNvPr id="3" name="Rectangle 2"/>
          <p:cNvSpPr/>
          <p:nvPr/>
        </p:nvSpPr>
        <p:spPr>
          <a:xfrm>
            <a:off x="5081554" y="4201303"/>
            <a:ext cx="3257550" cy="523220"/>
          </a:xfrm>
          <a:prstGeom prst="rect">
            <a:avLst/>
          </a:prstGeom>
        </p:spPr>
        <p:txBody>
          <a:bodyPr wrap="square">
            <a:spAutoFit/>
          </a:bodyPr>
          <a:lstStyle/>
          <a:p>
            <a:pPr lvl="1" eaLnBrk="1" fontAlgn="auto" hangingPunct="1">
              <a:spcBef>
                <a:spcPct val="20000"/>
              </a:spcBef>
              <a:spcAft>
                <a:spcPts val="0"/>
              </a:spcAft>
              <a:buClr>
                <a:srgbClr val="60B5CC"/>
              </a:buClr>
              <a:buSzPct val="90000"/>
            </a:pPr>
            <a:r>
              <a:rPr lang="en-US" sz="2400" dirty="0"/>
              <a:t>marital</a:t>
            </a:r>
            <a:r>
              <a:rPr lang="en-US" sz="2800" dirty="0">
                <a:solidFill>
                  <a:prstClr val="black"/>
                </a:solidFill>
                <a:latin typeface="Corbel"/>
              </a:rPr>
              <a:t> success</a:t>
            </a:r>
          </a:p>
        </p:txBody>
      </p:sp>
    </p:spTree>
    <p:extLst>
      <p:ext uri="{BB962C8B-B14F-4D97-AF65-F5344CB8AC3E}">
        <p14:creationId xmlns:p14="http://schemas.microsoft.com/office/powerpoint/2010/main" val="24651195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Shyness: Mediating factors?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848600" cy="447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14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normAutofit/>
          </a:bodyPr>
          <a:lstStyle/>
          <a:p>
            <a:r>
              <a:rPr lang="en-US" sz="3600" dirty="0" smtClean="0"/>
              <a:t>What are the mechanisms?</a:t>
            </a:r>
            <a:endParaRPr lang="en-US" sz="3600" dirty="0"/>
          </a:p>
        </p:txBody>
      </p:sp>
      <p:sp>
        <p:nvSpPr>
          <p:cNvPr id="732163"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dirty="0" smtClean="0"/>
              <a:t>Direct </a:t>
            </a:r>
            <a:r>
              <a:rPr lang="en-US" dirty="0"/>
              <a:t>and indirect effects on development</a:t>
            </a:r>
          </a:p>
          <a:p>
            <a:pPr lvl="2"/>
            <a:r>
              <a:rPr lang="en-US" dirty="0"/>
              <a:t>Idea of chains of events or cascading effects</a:t>
            </a:r>
          </a:p>
          <a:p>
            <a:pPr lvl="2">
              <a:buFont typeface="Wingdings" pitchFamily="2" charset="2"/>
              <a:buNone/>
            </a:pPr>
            <a:endParaRPr lang="en-US" dirty="0"/>
          </a:p>
          <a:p>
            <a:pPr lvl="1">
              <a:buFontTx/>
              <a:buNone/>
            </a:pPr>
            <a:endParaRPr lang="en-US" dirty="0">
              <a:solidFill>
                <a:srgbClr val="FF0000"/>
              </a:solidFill>
            </a:endParaRPr>
          </a:p>
        </p:txBody>
      </p:sp>
      <p:pic>
        <p:nvPicPr>
          <p:cNvPr id="732164" name="Picture 4"/>
          <p:cNvPicPr>
            <a:picLocks noChangeAspect="1" noChangeArrowheads="1"/>
          </p:cNvPicPr>
          <p:nvPr/>
        </p:nvPicPr>
        <p:blipFill>
          <a:blip r:embed="rId3" cstate="print"/>
          <a:srcRect/>
          <a:stretch>
            <a:fillRect/>
          </a:stretch>
        </p:blipFill>
        <p:spPr bwMode="auto">
          <a:xfrm>
            <a:off x="340123" y="2819400"/>
            <a:ext cx="4272128" cy="3563815"/>
          </a:xfrm>
          <a:prstGeom prst="rect">
            <a:avLst/>
          </a:prstGeom>
          <a:noFill/>
          <a:ln w="9525">
            <a:noFill/>
            <a:miter lim="800000"/>
            <a:headEnd/>
            <a:tailEnd/>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068" y="2930856"/>
            <a:ext cx="5320532" cy="293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41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normAutofit/>
          </a:bodyPr>
          <a:lstStyle/>
          <a:p>
            <a:r>
              <a:rPr lang="en-US" sz="3600" dirty="0"/>
              <a:t>Identification of mechanisms promoting continuity (or discontinuity)</a:t>
            </a:r>
          </a:p>
        </p:txBody>
      </p:sp>
      <p:sp>
        <p:nvSpPr>
          <p:cNvPr id="732163"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dirty="0" smtClean="0"/>
              <a:t>Direct </a:t>
            </a:r>
            <a:r>
              <a:rPr lang="en-US" dirty="0"/>
              <a:t>and indirect effects on development</a:t>
            </a:r>
          </a:p>
          <a:p>
            <a:pPr lvl="2"/>
            <a:r>
              <a:rPr lang="en-US" dirty="0"/>
              <a:t>Idea of chains of events or cascading effects</a:t>
            </a:r>
          </a:p>
          <a:p>
            <a:pPr lvl="2">
              <a:buFont typeface="Wingdings" pitchFamily="2" charset="2"/>
              <a:buNone/>
            </a:pPr>
            <a:endParaRPr lang="en-US" dirty="0"/>
          </a:p>
          <a:p>
            <a:pPr lvl="1">
              <a:buFontTx/>
              <a:buNone/>
            </a:pPr>
            <a:endParaRPr lang="en-US" dirty="0">
              <a:solidFill>
                <a:srgbClr val="FF0000"/>
              </a:solidFill>
            </a:endParaRPr>
          </a:p>
        </p:txBody>
      </p:sp>
      <p:pic>
        <p:nvPicPr>
          <p:cNvPr id="732164" name="Picture 4"/>
          <p:cNvPicPr>
            <a:picLocks noChangeAspect="1" noChangeArrowheads="1"/>
          </p:cNvPicPr>
          <p:nvPr/>
        </p:nvPicPr>
        <p:blipFill>
          <a:blip r:embed="rId3" cstate="print"/>
          <a:srcRect/>
          <a:stretch>
            <a:fillRect/>
          </a:stretch>
        </p:blipFill>
        <p:spPr bwMode="auto">
          <a:xfrm>
            <a:off x="340123" y="2819400"/>
            <a:ext cx="4272128" cy="3563815"/>
          </a:xfrm>
          <a:prstGeom prst="rect">
            <a:avLst/>
          </a:prstGeom>
          <a:noFill/>
          <a:ln w="9525">
            <a:noFill/>
            <a:miter lim="800000"/>
            <a:headEnd/>
            <a:tailEnd/>
          </a:ln>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068" y="2930856"/>
            <a:ext cx="5320532" cy="293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10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55448"/>
            <a:ext cx="8534400" cy="1252728"/>
          </a:xfrm>
        </p:spPr>
        <p:txBody>
          <a:bodyPr>
            <a:normAutofit fontScale="90000"/>
          </a:bodyPr>
          <a:lstStyle/>
          <a:p>
            <a:r>
              <a:rPr lang="en-US" dirty="0"/>
              <a:t>2 classes of social </a:t>
            </a:r>
            <a:r>
              <a:rPr lang="en-US" dirty="0" smtClean="0"/>
              <a:t>processes influence </a:t>
            </a:r>
            <a:r>
              <a:rPr lang="en-US" dirty="0"/>
              <a:t>racial-ethnic achievement gaps:</a:t>
            </a:r>
          </a:p>
        </p:txBody>
      </p:sp>
      <p:sp>
        <p:nvSpPr>
          <p:cNvPr id="3" name="Content Placeholder 2"/>
          <p:cNvSpPr>
            <a:spLocks noGrp="1"/>
          </p:cNvSpPr>
          <p:nvPr>
            <p:ph idx="1"/>
          </p:nvPr>
        </p:nvSpPr>
        <p:spPr/>
        <p:txBody>
          <a:bodyPr>
            <a:normAutofit/>
          </a:bodyPr>
          <a:lstStyle/>
          <a:p>
            <a:pPr marL="457200" indent="-457200"/>
            <a:r>
              <a:rPr lang="en-US" dirty="0" smtClean="0"/>
              <a:t>Social </a:t>
            </a:r>
            <a:r>
              <a:rPr lang="en-US" dirty="0"/>
              <a:t>processes affecting achievement gap operate across a limited range of key developmental settings. </a:t>
            </a:r>
            <a:endParaRPr lang="en-US" dirty="0" smtClean="0"/>
          </a:p>
          <a:p>
            <a:pPr marL="749808" lvl="1" indent="-457200"/>
            <a:r>
              <a:rPr lang="en-US" dirty="0" smtClean="0"/>
              <a:t>Relevant </a:t>
            </a:r>
            <a:r>
              <a:rPr lang="en-US" dirty="0"/>
              <a:t>settings change </a:t>
            </a:r>
            <a:r>
              <a:rPr lang="en-US" dirty="0" smtClean="0"/>
              <a:t>with </a:t>
            </a:r>
            <a:r>
              <a:rPr lang="en-US" dirty="0"/>
              <a:t>age. </a:t>
            </a:r>
          </a:p>
          <a:p>
            <a:pPr marL="457200" indent="-457200"/>
            <a:r>
              <a:rPr lang="en-US" u="sng" dirty="0" smtClean="0"/>
              <a:t>Signal influences</a:t>
            </a:r>
            <a:r>
              <a:rPr lang="en-US" dirty="0" smtClean="0"/>
              <a:t> depend on children’s ability to detect cues of stereotyped expectation. </a:t>
            </a:r>
          </a:p>
          <a:p>
            <a:pPr marL="749808" lvl="1" indent="-457200"/>
            <a:r>
              <a:rPr lang="en-US" dirty="0" smtClean="0"/>
              <a:t>Increases during elementary grades.</a:t>
            </a:r>
          </a:p>
        </p:txBody>
      </p:sp>
      <p:sp>
        <p:nvSpPr>
          <p:cNvPr id="5" name="TextBox 4"/>
          <p:cNvSpPr txBox="1"/>
          <p:nvPr/>
        </p:nvSpPr>
        <p:spPr>
          <a:xfrm>
            <a:off x="7588662" y="6551765"/>
            <a:ext cx="2439951"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smtClean="0">
                <a:solidFill>
                  <a:prstClr val="black"/>
                </a:solidFill>
                <a:latin typeface="Century Gothic"/>
              </a:rPr>
              <a:t>N. Sun-</a:t>
            </a:r>
            <a:r>
              <a:rPr lang="en-US" sz="1400" dirty="0" err="1" smtClean="0">
                <a:solidFill>
                  <a:prstClr val="black"/>
                </a:solidFill>
                <a:latin typeface="Century Gothic"/>
              </a:rPr>
              <a:t>Suslow</a:t>
            </a:r>
            <a:endParaRPr lang="en-US" sz="1400" dirty="0">
              <a:solidFill>
                <a:prstClr val="black"/>
              </a:solidFill>
              <a:latin typeface="Century Gothic"/>
            </a:endParaRPr>
          </a:p>
        </p:txBody>
      </p:sp>
    </p:spTree>
    <p:extLst>
      <p:ext uri="{BB962C8B-B14F-4D97-AF65-F5344CB8AC3E}">
        <p14:creationId xmlns:p14="http://schemas.microsoft.com/office/powerpoint/2010/main" val="833022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influences</a:t>
            </a:r>
            <a:endParaRPr lang="en-US" dirty="0"/>
          </a:p>
        </p:txBody>
      </p:sp>
      <p:sp>
        <p:nvSpPr>
          <p:cNvPr id="3" name="Content Placeholder 2"/>
          <p:cNvSpPr>
            <a:spLocks noGrp="1"/>
          </p:cNvSpPr>
          <p:nvPr>
            <p:ph idx="1"/>
          </p:nvPr>
        </p:nvSpPr>
        <p:spPr/>
        <p:txBody>
          <a:bodyPr/>
          <a:lstStyle/>
          <a:p>
            <a:r>
              <a:rPr lang="en-US" dirty="0"/>
              <a:t>Social processes that promote academic achievement similarly for all children in all racial-ethnic groups. </a:t>
            </a:r>
          </a:p>
          <a:p>
            <a:pPr lvl="1"/>
            <a:r>
              <a:rPr lang="en-US" dirty="0" smtClean="0"/>
              <a:t>SES </a:t>
            </a:r>
            <a:r>
              <a:rPr lang="en-US" dirty="0">
                <a:sym typeface="Wingdings"/>
              </a:rPr>
              <a:t> unequal distribution  gap</a:t>
            </a:r>
            <a:endParaRPr lang="en-US" dirty="0"/>
          </a:p>
          <a:p>
            <a:endParaRPr lang="en-US" dirty="0"/>
          </a:p>
        </p:txBody>
      </p:sp>
    </p:spTree>
    <p:extLst>
      <p:ext uri="{BB962C8B-B14F-4D97-AF65-F5344CB8AC3E}">
        <p14:creationId xmlns:p14="http://schemas.microsoft.com/office/powerpoint/2010/main" val="2903089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4971</TotalTime>
  <Words>5819</Words>
  <Application>Microsoft Office PowerPoint</Application>
  <PresentationFormat>On-screen Show (4:3)</PresentationFormat>
  <Paragraphs>636</Paragraphs>
  <Slides>79</Slides>
  <Notes>39</Notes>
  <HiddenSlides>39</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79</vt:i4>
      </vt:variant>
    </vt:vector>
  </HeadingPairs>
  <TitlesOfParts>
    <vt:vector size="92" baseType="lpstr">
      <vt:lpstr>MS PGothic</vt:lpstr>
      <vt:lpstr>MS PGothic</vt:lpstr>
      <vt:lpstr>Arial</vt:lpstr>
      <vt:lpstr>Calibri</vt:lpstr>
      <vt:lpstr>Century Gothic</vt:lpstr>
      <vt:lpstr>Corbel</vt:lpstr>
      <vt:lpstr>Gill Sans MT</vt:lpstr>
      <vt:lpstr>Mangal</vt:lpstr>
      <vt:lpstr>Wingdings</vt:lpstr>
      <vt:lpstr>Wingdings 2</vt:lpstr>
      <vt:lpstr>Wingdings 3</vt:lpstr>
      <vt:lpstr>Module</vt:lpstr>
      <vt:lpstr>Parcel</vt:lpstr>
      <vt:lpstr>Resiliency   Daniel Messinger, PhD</vt:lpstr>
      <vt:lpstr>Adversity, support, &amp; resilience</vt:lpstr>
      <vt:lpstr>Social Equity Theory and  Racial-Ethnic Achievement Gaps</vt:lpstr>
      <vt:lpstr>Introduction </vt:lpstr>
      <vt:lpstr>Social Equity Theory (SET)</vt:lpstr>
      <vt:lpstr>Social Processes </vt:lpstr>
      <vt:lpstr>SET propositions : origins of racial-ethnic achievement gaps </vt:lpstr>
      <vt:lpstr>2 classes of social processes influence racial-ethnic achievement gaps:</vt:lpstr>
      <vt:lpstr>Direct influences</vt:lpstr>
      <vt:lpstr>Direct Influences (parenting)</vt:lpstr>
      <vt:lpstr>Direct influences (parenting) </vt:lpstr>
      <vt:lpstr>Direct Influences (School)</vt:lpstr>
      <vt:lpstr>Direct Influences (Peers)</vt:lpstr>
      <vt:lpstr>Direct Influence (neighborhood)</vt:lpstr>
      <vt:lpstr>Signal Influences </vt:lpstr>
      <vt:lpstr>Signal Influences  (Routine signal events)</vt:lpstr>
      <vt:lpstr>Signal Influences and Interpretive Skill</vt:lpstr>
      <vt:lpstr>Hypothesized ratio of achievement gap due to direct &amp; signal influences</vt:lpstr>
      <vt:lpstr>Hypothesized proportion of gap influenced by different contexts</vt:lpstr>
      <vt:lpstr>Promoting Resilience Among African American Girls: Racial Identity as a protective factor</vt:lpstr>
      <vt:lpstr>The Study</vt:lpstr>
      <vt:lpstr>Measures</vt:lpstr>
      <vt:lpstr>Measures</vt:lpstr>
      <vt:lpstr>Hypothesis 1 Perceptions of a positive school climate would be related to higher achievement motivation beliefs</vt:lpstr>
      <vt:lpstr>Hypothesis 2 Racial centrality, private regard, and minority ideology would be positively related to achievement motivation beliefs, while nationalist ideology would be negatively related. </vt:lpstr>
      <vt:lpstr>Hypothesis 3 Racial identity and ideology attitudes would moderate the relationships between school climate and academic motivation beliefs.  </vt:lpstr>
      <vt:lpstr>Findings</vt:lpstr>
      <vt:lpstr>Discussion</vt:lpstr>
      <vt:lpstr>PowerPoint Presentation</vt:lpstr>
      <vt:lpstr>Social inequity and health</vt:lpstr>
      <vt:lpstr>Social inequity and health</vt:lpstr>
      <vt:lpstr>Stress-coping model</vt:lpstr>
      <vt:lpstr>Adolescence</vt:lpstr>
      <vt:lpstr>Present study hypotheses</vt:lpstr>
      <vt:lpstr>Methods</vt:lpstr>
      <vt:lpstr>Methods</vt:lpstr>
      <vt:lpstr>Methods</vt:lpstr>
      <vt:lpstr>Methods</vt:lpstr>
      <vt:lpstr>Analyses</vt:lpstr>
      <vt:lpstr>Racial discrimination trajectories</vt:lpstr>
      <vt:lpstr>Results</vt:lpstr>
      <vt:lpstr>Results</vt:lpstr>
      <vt:lpstr>High support mitigates discrimination</vt:lpstr>
      <vt:lpstr>Discussion</vt:lpstr>
      <vt:lpstr>PowerPoint Presentation</vt:lpstr>
      <vt:lpstr>Introduction</vt:lpstr>
      <vt:lpstr>Skin-deep resilience</vt:lpstr>
      <vt:lpstr>Aim</vt:lpstr>
      <vt:lpstr>Methods</vt:lpstr>
      <vt:lpstr>Completed college  fewer depressive symptoms </vt:lpstr>
      <vt:lpstr>Results: Metabolic Syndrome</vt:lpstr>
      <vt:lpstr>Depression: College good for everyone’s mental health</vt:lpstr>
      <vt:lpstr>Not a conclusion</vt:lpstr>
      <vt:lpstr>Loosening the Link Between Childhood Poverty &amp; Adolescent Smoking &amp; Obesity:  Protective Effects of Social Capital</vt:lpstr>
      <vt:lpstr>Background Information</vt:lpstr>
      <vt:lpstr>Hypothesis</vt:lpstr>
      <vt:lpstr>Why rural populations?</vt:lpstr>
      <vt:lpstr>PowerPoint Presentation</vt:lpstr>
      <vt:lpstr>PowerPoint Presentation</vt:lpstr>
      <vt:lpstr>Methods</vt:lpstr>
      <vt:lpstr>Social Capital</vt:lpstr>
      <vt:lpstr>Higher social capital attenuated income effects on smoking &amp; BMI in youth from lower-income households</vt:lpstr>
      <vt:lpstr>Higher social capital attenuated income effects on BMI among youth from lower-income households</vt:lpstr>
      <vt:lpstr>Higher social capital attenuated income effects on BMI among youth from lower-income households</vt:lpstr>
      <vt:lpstr>Additional Findings</vt:lpstr>
      <vt:lpstr>Protective Effects of Social Capital (Evans &amp; Kutcher, 2010)</vt:lpstr>
      <vt:lpstr>Moving Out of High-Risk Neighborhoods (Clampet-Lundquist et al., 2011)</vt:lpstr>
      <vt:lpstr>Some beneficial effects (for girls)</vt:lpstr>
      <vt:lpstr>Moving Out of High-Risk Neighborhoods (Clampet-Lundquist et al., 2011)</vt:lpstr>
      <vt:lpstr>The problem of resilience….</vt:lpstr>
      <vt:lpstr>Life-span perspective is necessary</vt:lpstr>
      <vt:lpstr>Key principles and concepts </vt:lpstr>
      <vt:lpstr>Key principles and concepts </vt:lpstr>
      <vt:lpstr>Possible Mediating Factors for C/D</vt:lpstr>
      <vt:lpstr>Psychosocial pathways</vt:lpstr>
      <vt:lpstr>Focus on both risk and protective factors</vt:lpstr>
      <vt:lpstr>Shyness: Mediating factors?</vt:lpstr>
      <vt:lpstr>What are the mechanisms?</vt:lpstr>
      <vt:lpstr>Identification of mechanisms promoting continuity (or discontinuity)</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daniel messinger</cp:lastModifiedBy>
  <cp:revision>308</cp:revision>
  <cp:lastPrinted>2013-04-16T13:52:28Z</cp:lastPrinted>
  <dcterms:created xsi:type="dcterms:W3CDTF">2014-04-14T15:30:14Z</dcterms:created>
  <dcterms:modified xsi:type="dcterms:W3CDTF">2020-11-05T16:57:53Z</dcterms:modified>
</cp:coreProperties>
</file>