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ppt/notesSlides/notesSlide18.xml" ContentType="application/vnd.openxmlformats-officedocument.presentationml.notesSlide+xml"/>
  <Override PartName="/ppt/theme/themeOverride21.xml" ContentType="application/vnd.openxmlformats-officedocument.themeOverride+xml"/>
  <Override PartName="/ppt/notesSlides/notesSlide19.xml" ContentType="application/vnd.openxmlformats-officedocument.presentationml.notesSlide+xml"/>
  <Override PartName="/ppt/theme/themeOverride22.xml" ContentType="application/vnd.openxmlformats-officedocument.themeOverride+xml"/>
  <Override PartName="/ppt/notesSlides/notesSlide20.xml" ContentType="application/vnd.openxmlformats-officedocument.presentationml.notesSlide+xml"/>
  <Override PartName="/ppt/theme/themeOverride2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6.xml" ContentType="application/vnd.openxmlformats-officedocument.themeOverr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7.xml" ContentType="application/vnd.openxmlformats-officedocument.themeOverr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8.xml" ContentType="application/vnd.openxmlformats-officedocument.themeOverride+xml"/>
  <Override PartName="/ppt/notesSlides/notesSlide32.xml" ContentType="application/vnd.openxmlformats-officedocument.presentationml.notesSlide+xml"/>
  <Override PartName="/ppt/theme/themeOverride29.xml" ContentType="application/vnd.openxmlformats-officedocument.themeOverride+xml"/>
  <Override PartName="/ppt/notesSlides/notesSlide33.xml" ContentType="application/vnd.openxmlformats-officedocument.presentationml.notesSlide+xml"/>
  <Override PartName="/ppt/theme/themeOverride30.xml" ContentType="application/vnd.openxmlformats-officedocument.themeOverride+xml"/>
  <Override PartName="/ppt/notesSlides/notesSlide34.xml" ContentType="application/vnd.openxmlformats-officedocument.presentationml.notesSlide+xml"/>
  <Override PartName="/ppt/theme/themeOverride31.xml" ContentType="application/vnd.openxmlformats-officedocument.themeOverride+xml"/>
  <Override PartName="/ppt/notesSlides/notesSlide35.xml" ContentType="application/vnd.openxmlformats-officedocument.presentationml.notesSlide+xml"/>
  <Override PartName="/ppt/theme/themeOverride32.xml" ContentType="application/vnd.openxmlformats-officedocument.themeOverride+xml"/>
  <Override PartName="/ppt/notesSlides/notesSlide36.xml" ContentType="application/vnd.openxmlformats-officedocument.presentationml.notesSlide+xml"/>
  <Override PartName="/ppt/theme/themeOverride33.xml" ContentType="application/vnd.openxmlformats-officedocument.themeOverr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4.xml" ContentType="application/vnd.openxmlformats-officedocument.themeOverride+xml"/>
  <Override PartName="/ppt/notesSlides/notesSlide38.xml" ContentType="application/vnd.openxmlformats-officedocument.presentationml.notesSl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notesSlides/notesSlide39.xml" ContentType="application/vnd.openxmlformats-officedocument.presentationml.notesSl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63"/>
  </p:notesMasterIdLst>
  <p:handoutMasterIdLst>
    <p:handoutMasterId r:id="rId64"/>
  </p:handoutMasterIdLst>
  <p:sldIdLst>
    <p:sldId id="256" r:id="rId2"/>
    <p:sldId id="306" r:id="rId3"/>
    <p:sldId id="343" r:id="rId4"/>
    <p:sldId id="307" r:id="rId5"/>
    <p:sldId id="308" r:id="rId6"/>
    <p:sldId id="310" r:id="rId7"/>
    <p:sldId id="360" r:id="rId8"/>
    <p:sldId id="312" r:id="rId9"/>
    <p:sldId id="345" r:id="rId10"/>
    <p:sldId id="333" r:id="rId11"/>
    <p:sldId id="334" r:id="rId12"/>
    <p:sldId id="335" r:id="rId13"/>
    <p:sldId id="336" r:id="rId14"/>
    <p:sldId id="337" r:id="rId15"/>
    <p:sldId id="291" r:id="rId16"/>
    <p:sldId id="339" r:id="rId17"/>
    <p:sldId id="287" r:id="rId18"/>
    <p:sldId id="338" r:id="rId19"/>
    <p:sldId id="295" r:id="rId20"/>
    <p:sldId id="340" r:id="rId21"/>
    <p:sldId id="290" r:id="rId22"/>
    <p:sldId id="341" r:id="rId23"/>
    <p:sldId id="361" r:id="rId24"/>
    <p:sldId id="342" r:id="rId25"/>
    <p:sldId id="346" r:id="rId26"/>
    <p:sldId id="296" r:id="rId27"/>
    <p:sldId id="348" r:id="rId28"/>
    <p:sldId id="349" r:id="rId29"/>
    <p:sldId id="350" r:id="rId30"/>
    <p:sldId id="351" r:id="rId31"/>
    <p:sldId id="352" r:id="rId32"/>
    <p:sldId id="353" r:id="rId33"/>
    <p:sldId id="354" r:id="rId34"/>
    <p:sldId id="314" r:id="rId35"/>
    <p:sldId id="315" r:id="rId36"/>
    <p:sldId id="316" r:id="rId37"/>
    <p:sldId id="317" r:id="rId38"/>
    <p:sldId id="318" r:id="rId39"/>
    <p:sldId id="319" r:id="rId40"/>
    <p:sldId id="320" r:id="rId41"/>
    <p:sldId id="321" r:id="rId42"/>
    <p:sldId id="322" r:id="rId43"/>
    <p:sldId id="323" r:id="rId44"/>
    <p:sldId id="324" r:id="rId45"/>
    <p:sldId id="355" r:id="rId46"/>
    <p:sldId id="356" r:id="rId47"/>
    <p:sldId id="357" r:id="rId48"/>
    <p:sldId id="358" r:id="rId49"/>
    <p:sldId id="359" r:id="rId50"/>
    <p:sldId id="326" r:id="rId51"/>
    <p:sldId id="301" r:id="rId52"/>
    <p:sldId id="327" r:id="rId53"/>
    <p:sldId id="328" r:id="rId54"/>
    <p:sldId id="329" r:id="rId55"/>
    <p:sldId id="330" r:id="rId56"/>
    <p:sldId id="331" r:id="rId57"/>
    <p:sldId id="332" r:id="rId58"/>
    <p:sldId id="300" r:id="rId59"/>
    <p:sldId id="302" r:id="rId60"/>
    <p:sldId id="303" r:id="rId61"/>
    <p:sldId id="305" r:id="rId6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77240" autoAdjust="0"/>
  </p:normalViewPr>
  <p:slideViewPr>
    <p:cSldViewPr>
      <p:cViewPr varScale="1">
        <p:scale>
          <a:sx n="70" d="100"/>
          <a:sy n="70" d="100"/>
        </p:scale>
        <p:origin x="48" y="122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6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D7E5E-4E5A-7249-AF95-4B8D0D54E965}" type="doc">
      <dgm:prSet loTypeId="urn:microsoft.com/office/officeart/2005/8/layout/hProcess9" loCatId="" qsTypeId="urn:microsoft.com/office/officeart/2005/8/quickstyle/simple4" qsCatId="simple" csTypeId="urn:microsoft.com/office/officeart/2005/8/colors/accent1_2" csCatId="accent1" phldr="1"/>
      <dgm:spPr/>
    </dgm:pt>
    <dgm:pt modelId="{5FA68C24-E3E1-C644-828F-4BE7A38DD981}">
      <dgm:prSet phldrT="[Text]"/>
      <dgm:spPr/>
      <dgm:t>
        <a:bodyPr/>
        <a:lstStyle/>
        <a:p>
          <a:r>
            <a:rPr lang="en-US" dirty="0" smtClean="0">
              <a:solidFill>
                <a:schemeClr val="tx1"/>
              </a:solidFill>
            </a:rPr>
            <a:t>Individual Differences in Infant Fixation Duration</a:t>
          </a:r>
          <a:endParaRPr lang="en-US" dirty="0">
            <a:solidFill>
              <a:schemeClr val="tx1"/>
            </a:solidFill>
          </a:endParaRPr>
        </a:p>
      </dgm:t>
    </dgm:pt>
    <dgm:pt modelId="{90EDE6B0-217F-ED41-9D62-869E88A0D43B}" type="parTrans" cxnId="{2197BAFE-FAB8-874D-BE43-2B68D756A13C}">
      <dgm:prSet/>
      <dgm:spPr/>
      <dgm:t>
        <a:bodyPr/>
        <a:lstStyle/>
        <a:p>
          <a:endParaRPr lang="en-US"/>
        </a:p>
      </dgm:t>
    </dgm:pt>
    <dgm:pt modelId="{DE97BCB4-46E1-7447-9CB9-67A449A43D1B}" type="sibTrans" cxnId="{2197BAFE-FAB8-874D-BE43-2B68D756A13C}">
      <dgm:prSet/>
      <dgm:spPr/>
      <dgm:t>
        <a:bodyPr/>
        <a:lstStyle/>
        <a:p>
          <a:endParaRPr lang="en-US"/>
        </a:p>
      </dgm:t>
    </dgm:pt>
    <dgm:pt modelId="{05892612-4517-A645-BD35-326E3C2A3024}">
      <dgm:prSet phldrT="[Text]"/>
      <dgm:spPr/>
      <dgm:t>
        <a:bodyPr/>
        <a:lstStyle/>
        <a:p>
          <a:r>
            <a:rPr lang="en-US" b="1" dirty="0" smtClean="0">
              <a:solidFill>
                <a:schemeClr val="accent6">
                  <a:lumMod val="75000"/>
                </a:schemeClr>
              </a:solidFill>
            </a:rPr>
            <a:t>Temperament</a:t>
          </a:r>
          <a:r>
            <a:rPr lang="en-US" dirty="0" smtClean="0">
              <a:solidFill>
                <a:srgbClr val="000000"/>
              </a:solidFill>
            </a:rPr>
            <a:t> &amp; </a:t>
          </a:r>
          <a:r>
            <a:rPr lang="en-US" b="1" dirty="0" smtClean="0">
              <a:solidFill>
                <a:srgbClr val="3792AA"/>
              </a:solidFill>
            </a:rPr>
            <a:t>Behavior</a:t>
          </a:r>
          <a:r>
            <a:rPr lang="en-US" dirty="0" smtClean="0">
              <a:solidFill>
                <a:srgbClr val="000000"/>
              </a:solidFill>
            </a:rPr>
            <a:t> in Childhood</a:t>
          </a:r>
          <a:endParaRPr lang="en-US" dirty="0">
            <a:solidFill>
              <a:srgbClr val="000000"/>
            </a:solidFill>
          </a:endParaRPr>
        </a:p>
      </dgm:t>
    </dgm:pt>
    <dgm:pt modelId="{B648D5B0-6A48-2A45-A45A-16FF37D2682C}" type="parTrans" cxnId="{C840452F-DF59-BE48-B27B-415BE9E98942}">
      <dgm:prSet/>
      <dgm:spPr/>
      <dgm:t>
        <a:bodyPr/>
        <a:lstStyle/>
        <a:p>
          <a:endParaRPr lang="en-US"/>
        </a:p>
      </dgm:t>
    </dgm:pt>
    <dgm:pt modelId="{CDC86734-1607-BA46-9AC2-3F6F33273C77}" type="sibTrans" cxnId="{C840452F-DF59-BE48-B27B-415BE9E98942}">
      <dgm:prSet/>
      <dgm:spPr/>
      <dgm:t>
        <a:bodyPr/>
        <a:lstStyle/>
        <a:p>
          <a:endParaRPr lang="en-US"/>
        </a:p>
      </dgm:t>
    </dgm:pt>
    <dgm:pt modelId="{182EDD5A-D3B8-3648-A87E-AE968E85E94D}" type="pres">
      <dgm:prSet presAssocID="{076D7E5E-4E5A-7249-AF95-4B8D0D54E965}" presName="CompostProcess" presStyleCnt="0">
        <dgm:presLayoutVars>
          <dgm:dir/>
          <dgm:resizeHandles val="exact"/>
        </dgm:presLayoutVars>
      </dgm:prSet>
      <dgm:spPr/>
    </dgm:pt>
    <dgm:pt modelId="{02764EC6-61E4-A547-AFD2-46C818C838DA}" type="pres">
      <dgm:prSet presAssocID="{076D7E5E-4E5A-7249-AF95-4B8D0D54E965}" presName="arrow" presStyleLbl="bgShp" presStyleIdx="0" presStyleCnt="1" custLinFactNeighborY="3061"/>
      <dgm:spPr/>
    </dgm:pt>
    <dgm:pt modelId="{2A96DD7E-E9C7-744E-B921-B724CE0D13FD}" type="pres">
      <dgm:prSet presAssocID="{076D7E5E-4E5A-7249-AF95-4B8D0D54E965}" presName="linearProcess" presStyleCnt="0"/>
      <dgm:spPr/>
    </dgm:pt>
    <dgm:pt modelId="{982D3AB8-F5C9-5B49-AB18-090D39EDF4D8}" type="pres">
      <dgm:prSet presAssocID="{5FA68C24-E3E1-C644-828F-4BE7A38DD981}" presName="textNode" presStyleLbl="node1" presStyleIdx="0" presStyleCnt="2" custScaleX="66906" custLinFactX="-6126" custLinFactNeighborX="-100000">
        <dgm:presLayoutVars>
          <dgm:bulletEnabled val="1"/>
        </dgm:presLayoutVars>
      </dgm:prSet>
      <dgm:spPr/>
      <dgm:t>
        <a:bodyPr/>
        <a:lstStyle/>
        <a:p>
          <a:endParaRPr lang="en-US"/>
        </a:p>
      </dgm:t>
    </dgm:pt>
    <dgm:pt modelId="{5890C9BF-0C1F-894F-8A21-05267EECE47F}" type="pres">
      <dgm:prSet presAssocID="{DE97BCB4-46E1-7447-9CB9-67A449A43D1B}" presName="sibTrans" presStyleCnt="0"/>
      <dgm:spPr/>
    </dgm:pt>
    <dgm:pt modelId="{63181371-8DAC-F043-BC97-750C15305F9E}" type="pres">
      <dgm:prSet presAssocID="{05892612-4517-A645-BD35-326E3C2A3024}" presName="textNode" presStyleLbl="node1" presStyleIdx="1" presStyleCnt="2" custScaleX="66473" custLinFactNeighborX="-18208">
        <dgm:presLayoutVars>
          <dgm:bulletEnabled val="1"/>
        </dgm:presLayoutVars>
      </dgm:prSet>
      <dgm:spPr/>
      <dgm:t>
        <a:bodyPr/>
        <a:lstStyle/>
        <a:p>
          <a:endParaRPr lang="en-US"/>
        </a:p>
      </dgm:t>
    </dgm:pt>
  </dgm:ptLst>
  <dgm:cxnLst>
    <dgm:cxn modelId="{C840452F-DF59-BE48-B27B-415BE9E98942}" srcId="{076D7E5E-4E5A-7249-AF95-4B8D0D54E965}" destId="{05892612-4517-A645-BD35-326E3C2A3024}" srcOrd="1" destOrd="0" parTransId="{B648D5B0-6A48-2A45-A45A-16FF37D2682C}" sibTransId="{CDC86734-1607-BA46-9AC2-3F6F33273C77}"/>
    <dgm:cxn modelId="{9B2A2D78-416E-4F04-B40D-058A3ACD3AFA}" type="presOf" srcId="{076D7E5E-4E5A-7249-AF95-4B8D0D54E965}" destId="{182EDD5A-D3B8-3648-A87E-AE968E85E94D}" srcOrd="0" destOrd="0" presId="urn:microsoft.com/office/officeart/2005/8/layout/hProcess9"/>
    <dgm:cxn modelId="{BAB62765-4936-4C1E-BF5F-FF56A0B60DB6}" type="presOf" srcId="{05892612-4517-A645-BD35-326E3C2A3024}" destId="{63181371-8DAC-F043-BC97-750C15305F9E}" srcOrd="0" destOrd="0" presId="urn:microsoft.com/office/officeart/2005/8/layout/hProcess9"/>
    <dgm:cxn modelId="{2197BAFE-FAB8-874D-BE43-2B68D756A13C}" srcId="{076D7E5E-4E5A-7249-AF95-4B8D0D54E965}" destId="{5FA68C24-E3E1-C644-828F-4BE7A38DD981}" srcOrd="0" destOrd="0" parTransId="{90EDE6B0-217F-ED41-9D62-869E88A0D43B}" sibTransId="{DE97BCB4-46E1-7447-9CB9-67A449A43D1B}"/>
    <dgm:cxn modelId="{5E238DA4-955D-4ABC-982E-92F6C974700C}" type="presOf" srcId="{5FA68C24-E3E1-C644-828F-4BE7A38DD981}" destId="{982D3AB8-F5C9-5B49-AB18-090D39EDF4D8}" srcOrd="0" destOrd="0" presId="urn:microsoft.com/office/officeart/2005/8/layout/hProcess9"/>
    <dgm:cxn modelId="{6228E632-32A1-44A5-AC3C-CA15B1FE4529}" type="presParOf" srcId="{182EDD5A-D3B8-3648-A87E-AE968E85E94D}" destId="{02764EC6-61E4-A547-AFD2-46C818C838DA}" srcOrd="0" destOrd="0" presId="urn:microsoft.com/office/officeart/2005/8/layout/hProcess9"/>
    <dgm:cxn modelId="{02A47BDB-2F77-4280-8706-23913DB6E1EA}" type="presParOf" srcId="{182EDD5A-D3B8-3648-A87E-AE968E85E94D}" destId="{2A96DD7E-E9C7-744E-B921-B724CE0D13FD}" srcOrd="1" destOrd="0" presId="urn:microsoft.com/office/officeart/2005/8/layout/hProcess9"/>
    <dgm:cxn modelId="{D064AE6C-18A8-4E79-9C24-36CAAE5585D6}" type="presParOf" srcId="{2A96DD7E-E9C7-744E-B921-B724CE0D13FD}" destId="{982D3AB8-F5C9-5B49-AB18-090D39EDF4D8}" srcOrd="0" destOrd="0" presId="urn:microsoft.com/office/officeart/2005/8/layout/hProcess9"/>
    <dgm:cxn modelId="{854E26CD-F4E7-42EF-A732-7E7A19B73200}" type="presParOf" srcId="{2A96DD7E-E9C7-744E-B921-B724CE0D13FD}" destId="{5890C9BF-0C1F-894F-8A21-05267EECE47F}" srcOrd="1" destOrd="0" presId="urn:microsoft.com/office/officeart/2005/8/layout/hProcess9"/>
    <dgm:cxn modelId="{4865283A-42D4-489E-A1CB-C92BEDA3E428}" type="presParOf" srcId="{2A96DD7E-E9C7-744E-B921-B724CE0D13FD}" destId="{63181371-8DAC-F043-BC97-750C15305F9E}"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A088D-FF8A-8F4F-A732-8371E58C27B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579C46C8-4B4A-1347-81A8-4B20B34E5B65}">
      <dgm:prSet phldrT="[Text]"/>
      <dgm:spPr/>
      <dgm:t>
        <a:bodyPr/>
        <a:lstStyle/>
        <a:p>
          <a:r>
            <a:rPr lang="en-US" dirty="0" smtClean="0">
              <a:solidFill>
                <a:schemeClr val="tx1"/>
              </a:solidFill>
              <a:latin typeface="Calibri"/>
              <a:cs typeface="Calibri"/>
            </a:rPr>
            <a:t>Fixation</a:t>
          </a:r>
          <a:endParaRPr lang="en-US" dirty="0">
            <a:solidFill>
              <a:schemeClr val="tx1"/>
            </a:solidFill>
            <a:latin typeface="Calibri"/>
            <a:cs typeface="Calibri"/>
          </a:endParaRPr>
        </a:p>
      </dgm:t>
    </dgm:pt>
    <dgm:pt modelId="{676E0C5D-23E1-1144-92F3-FA6548BFDE37}" type="parTrans" cxnId="{A54661A8-E6C9-1748-91AE-36B5646C56CD}">
      <dgm:prSet/>
      <dgm:spPr/>
      <dgm:t>
        <a:bodyPr/>
        <a:lstStyle/>
        <a:p>
          <a:endParaRPr lang="en-US">
            <a:latin typeface="Calibri"/>
            <a:cs typeface="Calibri"/>
          </a:endParaRPr>
        </a:p>
      </dgm:t>
    </dgm:pt>
    <dgm:pt modelId="{EC758585-8D0A-3340-82DA-F588A9BC4F1F}" type="sibTrans" cxnId="{A54661A8-E6C9-1748-91AE-36B5646C56CD}">
      <dgm:prSet/>
      <dgm:spPr/>
      <dgm:t>
        <a:bodyPr/>
        <a:lstStyle/>
        <a:p>
          <a:endParaRPr lang="en-US">
            <a:latin typeface="Calibri"/>
            <a:cs typeface="Calibri"/>
          </a:endParaRPr>
        </a:p>
      </dgm:t>
    </dgm:pt>
    <dgm:pt modelId="{1A4B1F0F-D490-4B4C-9A55-0C0244BCDB17}">
      <dgm:prSet phldrT="[Text]"/>
      <dgm:spPr/>
      <dgm:t>
        <a:bodyPr/>
        <a:lstStyle/>
        <a:p>
          <a:r>
            <a:rPr lang="en-US" dirty="0" smtClean="0">
              <a:solidFill>
                <a:srgbClr val="000000"/>
              </a:solidFill>
              <a:latin typeface="Calibri"/>
              <a:cs typeface="Calibri"/>
            </a:rPr>
            <a:t>Executive Attention</a:t>
          </a:r>
          <a:endParaRPr lang="en-US" dirty="0">
            <a:solidFill>
              <a:srgbClr val="000000"/>
            </a:solidFill>
            <a:latin typeface="Calibri"/>
            <a:cs typeface="Calibri"/>
          </a:endParaRPr>
        </a:p>
      </dgm:t>
    </dgm:pt>
    <dgm:pt modelId="{978A231B-00F4-0141-91A4-678DBDB3642D}" type="parTrans" cxnId="{71047E32-4247-7742-B1EE-9CCAD7AD182F}">
      <dgm:prSet/>
      <dgm:spPr/>
      <dgm:t>
        <a:bodyPr/>
        <a:lstStyle/>
        <a:p>
          <a:endParaRPr lang="en-US">
            <a:latin typeface="Calibri"/>
            <a:cs typeface="Calibri"/>
          </a:endParaRPr>
        </a:p>
      </dgm:t>
    </dgm:pt>
    <dgm:pt modelId="{0B033186-0728-6E46-ABDD-7012680404B6}" type="sibTrans" cxnId="{71047E32-4247-7742-B1EE-9CCAD7AD182F}">
      <dgm:prSet/>
      <dgm:spPr/>
      <dgm:t>
        <a:bodyPr/>
        <a:lstStyle/>
        <a:p>
          <a:endParaRPr lang="en-US">
            <a:latin typeface="Calibri"/>
            <a:cs typeface="Calibri"/>
          </a:endParaRPr>
        </a:p>
      </dgm:t>
    </dgm:pt>
    <dgm:pt modelId="{4968E5A7-631F-B34C-A655-5B27A2EF8A2B}">
      <dgm:prSet phldrT="[Text]"/>
      <dgm:spPr>
        <a:solidFill>
          <a:schemeClr val="accent6">
            <a:lumMod val="40000"/>
            <a:lumOff val="60000"/>
          </a:schemeClr>
        </a:solidFill>
      </dgm:spPr>
      <dgm:t>
        <a:bodyPr/>
        <a:lstStyle/>
        <a:p>
          <a:r>
            <a:rPr lang="en-US" dirty="0" smtClean="0">
              <a:solidFill>
                <a:schemeClr val="tx1"/>
              </a:solidFill>
              <a:latin typeface="Calibri"/>
              <a:cs typeface="Calibri"/>
            </a:rPr>
            <a:t>Effortful Control</a:t>
          </a:r>
          <a:endParaRPr lang="en-US" dirty="0">
            <a:solidFill>
              <a:schemeClr val="tx1"/>
            </a:solidFill>
            <a:latin typeface="Calibri"/>
            <a:cs typeface="Calibri"/>
          </a:endParaRPr>
        </a:p>
      </dgm:t>
    </dgm:pt>
    <dgm:pt modelId="{1CEE5C1C-EB71-7647-A1E7-281E27E54FB8}" type="parTrans" cxnId="{5A6EEFBB-80EF-E844-803D-5E6BD45A79CB}">
      <dgm:prSet/>
      <dgm:spPr/>
      <dgm:t>
        <a:bodyPr/>
        <a:lstStyle/>
        <a:p>
          <a:endParaRPr lang="en-US">
            <a:latin typeface="Calibri"/>
            <a:cs typeface="Calibri"/>
          </a:endParaRPr>
        </a:p>
      </dgm:t>
    </dgm:pt>
    <dgm:pt modelId="{CA86C46D-8212-9F43-B26C-F5961110218A}" type="sibTrans" cxnId="{5A6EEFBB-80EF-E844-803D-5E6BD45A79CB}">
      <dgm:prSet/>
      <dgm:spPr/>
      <dgm:t>
        <a:bodyPr/>
        <a:lstStyle/>
        <a:p>
          <a:endParaRPr lang="en-US">
            <a:latin typeface="Calibri"/>
            <a:cs typeface="Calibri"/>
          </a:endParaRPr>
        </a:p>
      </dgm:t>
    </dgm:pt>
    <dgm:pt modelId="{9AE3FD37-8143-F24F-938D-F50196C87285}">
      <dgm:prSet phldrT="[Text]"/>
      <dgm:spPr>
        <a:solidFill>
          <a:srgbClr val="E8B6B5"/>
        </a:solidFill>
      </dgm:spPr>
      <dgm:t>
        <a:bodyPr/>
        <a:lstStyle/>
        <a:p>
          <a:r>
            <a:rPr lang="en-US" dirty="0" err="1" smtClean="0">
              <a:solidFill>
                <a:srgbClr val="000000"/>
              </a:solidFill>
              <a:latin typeface="Calibri"/>
              <a:cs typeface="Calibri"/>
            </a:rPr>
            <a:t>Surgency</a:t>
          </a:r>
          <a:endParaRPr lang="en-US" dirty="0">
            <a:solidFill>
              <a:srgbClr val="000000"/>
            </a:solidFill>
            <a:latin typeface="Calibri"/>
            <a:cs typeface="Calibri"/>
          </a:endParaRPr>
        </a:p>
      </dgm:t>
    </dgm:pt>
    <dgm:pt modelId="{64C820EA-C553-D943-9C38-C8AF27F5EA4F}" type="parTrans" cxnId="{36A79299-3183-D14E-9E0C-E46C9B992E74}">
      <dgm:prSet/>
      <dgm:spPr/>
      <dgm:t>
        <a:bodyPr/>
        <a:lstStyle/>
        <a:p>
          <a:endParaRPr lang="en-US">
            <a:latin typeface="Calibri"/>
            <a:cs typeface="Calibri"/>
          </a:endParaRPr>
        </a:p>
      </dgm:t>
    </dgm:pt>
    <dgm:pt modelId="{DF1CAAB5-F90A-BC46-A94D-65277819EDAB}" type="sibTrans" cxnId="{36A79299-3183-D14E-9E0C-E46C9B992E74}">
      <dgm:prSet/>
      <dgm:spPr/>
      <dgm:t>
        <a:bodyPr/>
        <a:lstStyle/>
        <a:p>
          <a:endParaRPr lang="en-US">
            <a:latin typeface="Calibri"/>
            <a:cs typeface="Calibri"/>
          </a:endParaRPr>
        </a:p>
      </dgm:t>
    </dgm:pt>
    <dgm:pt modelId="{122EBFDB-0839-2049-AB34-305DDCBA7AA1}" type="pres">
      <dgm:prSet presAssocID="{EC5A088D-FF8A-8F4F-A732-8371E58C27BB}" presName="diagram" presStyleCnt="0">
        <dgm:presLayoutVars>
          <dgm:dir/>
          <dgm:resizeHandles val="exact"/>
        </dgm:presLayoutVars>
      </dgm:prSet>
      <dgm:spPr/>
      <dgm:t>
        <a:bodyPr/>
        <a:lstStyle/>
        <a:p>
          <a:endParaRPr lang="en-US"/>
        </a:p>
      </dgm:t>
    </dgm:pt>
    <dgm:pt modelId="{265BB466-F652-A244-A011-52783D7398DF}" type="pres">
      <dgm:prSet presAssocID="{579C46C8-4B4A-1347-81A8-4B20B34E5B65}" presName="node" presStyleLbl="node1" presStyleIdx="0" presStyleCnt="4" custScaleX="81324" custScaleY="70656">
        <dgm:presLayoutVars>
          <dgm:bulletEnabled val="1"/>
        </dgm:presLayoutVars>
      </dgm:prSet>
      <dgm:spPr/>
      <dgm:t>
        <a:bodyPr/>
        <a:lstStyle/>
        <a:p>
          <a:endParaRPr lang="en-US"/>
        </a:p>
      </dgm:t>
    </dgm:pt>
    <dgm:pt modelId="{401E3020-7452-2A40-AE82-0B6CEE3F86F2}" type="pres">
      <dgm:prSet presAssocID="{EC758585-8D0A-3340-82DA-F588A9BC4F1F}" presName="sibTrans" presStyleCnt="0"/>
      <dgm:spPr/>
    </dgm:pt>
    <dgm:pt modelId="{F1945D37-8893-3642-9A45-6999B531BBC3}" type="pres">
      <dgm:prSet presAssocID="{1A4B1F0F-D490-4B4C-9A55-0C0244BCDB17}" presName="node" presStyleLbl="node1" presStyleIdx="1" presStyleCnt="4" custScaleX="77907" custScaleY="70656">
        <dgm:presLayoutVars>
          <dgm:bulletEnabled val="1"/>
        </dgm:presLayoutVars>
      </dgm:prSet>
      <dgm:spPr/>
      <dgm:t>
        <a:bodyPr/>
        <a:lstStyle/>
        <a:p>
          <a:endParaRPr lang="en-US"/>
        </a:p>
      </dgm:t>
    </dgm:pt>
    <dgm:pt modelId="{988BA564-B002-3A4D-897D-C41FB263F99C}" type="pres">
      <dgm:prSet presAssocID="{0B033186-0728-6E46-ABDD-7012680404B6}" presName="sibTrans" presStyleCnt="0"/>
      <dgm:spPr/>
    </dgm:pt>
    <dgm:pt modelId="{5EB9C09F-BFCC-7845-838C-55577FDCAFD2}" type="pres">
      <dgm:prSet presAssocID="{4968E5A7-631F-B34C-A655-5B27A2EF8A2B}" presName="node" presStyleLbl="node1" presStyleIdx="2" presStyleCnt="4" custScaleX="86261" custScaleY="32495" custLinFactNeighborY="2086">
        <dgm:presLayoutVars>
          <dgm:bulletEnabled val="1"/>
        </dgm:presLayoutVars>
      </dgm:prSet>
      <dgm:spPr/>
      <dgm:t>
        <a:bodyPr/>
        <a:lstStyle/>
        <a:p>
          <a:endParaRPr lang="en-US"/>
        </a:p>
      </dgm:t>
    </dgm:pt>
    <dgm:pt modelId="{CD0AAD6C-A73B-F243-B066-AD987AF82969}" type="pres">
      <dgm:prSet presAssocID="{CA86C46D-8212-9F43-B26C-F5961110218A}" presName="sibTrans" presStyleCnt="0"/>
      <dgm:spPr/>
    </dgm:pt>
    <dgm:pt modelId="{3DBC2641-3BD3-7545-8329-171BC6DAE9CC}" type="pres">
      <dgm:prSet presAssocID="{9AE3FD37-8143-F24F-938D-F50196C87285}" presName="node" presStyleLbl="node1" presStyleIdx="3" presStyleCnt="4" custScaleX="82489" custScaleY="37577" custLinFactNeighborY="7670">
        <dgm:presLayoutVars>
          <dgm:bulletEnabled val="1"/>
        </dgm:presLayoutVars>
      </dgm:prSet>
      <dgm:spPr/>
      <dgm:t>
        <a:bodyPr/>
        <a:lstStyle/>
        <a:p>
          <a:endParaRPr lang="en-US"/>
        </a:p>
      </dgm:t>
    </dgm:pt>
  </dgm:ptLst>
  <dgm:cxnLst>
    <dgm:cxn modelId="{375D2006-E753-41E4-8D71-52B33C64CF5F}" type="presOf" srcId="{4968E5A7-631F-B34C-A655-5B27A2EF8A2B}" destId="{5EB9C09F-BFCC-7845-838C-55577FDCAFD2}" srcOrd="0" destOrd="0" presId="urn:microsoft.com/office/officeart/2005/8/layout/default"/>
    <dgm:cxn modelId="{9C54D25D-7396-46B8-BC67-82FAB70A93A9}" type="presOf" srcId="{579C46C8-4B4A-1347-81A8-4B20B34E5B65}" destId="{265BB466-F652-A244-A011-52783D7398DF}" srcOrd="0" destOrd="0" presId="urn:microsoft.com/office/officeart/2005/8/layout/default"/>
    <dgm:cxn modelId="{A54661A8-E6C9-1748-91AE-36B5646C56CD}" srcId="{EC5A088D-FF8A-8F4F-A732-8371E58C27BB}" destId="{579C46C8-4B4A-1347-81A8-4B20B34E5B65}" srcOrd="0" destOrd="0" parTransId="{676E0C5D-23E1-1144-92F3-FA6548BFDE37}" sibTransId="{EC758585-8D0A-3340-82DA-F588A9BC4F1F}"/>
    <dgm:cxn modelId="{36A79299-3183-D14E-9E0C-E46C9B992E74}" srcId="{EC5A088D-FF8A-8F4F-A732-8371E58C27BB}" destId="{9AE3FD37-8143-F24F-938D-F50196C87285}" srcOrd="3" destOrd="0" parTransId="{64C820EA-C553-D943-9C38-C8AF27F5EA4F}" sibTransId="{DF1CAAB5-F90A-BC46-A94D-65277819EDAB}"/>
    <dgm:cxn modelId="{8F41F00A-A52B-41FC-89B1-6264DBB9BF59}" type="presOf" srcId="{EC5A088D-FF8A-8F4F-A732-8371E58C27BB}" destId="{122EBFDB-0839-2049-AB34-305DDCBA7AA1}" srcOrd="0" destOrd="0" presId="urn:microsoft.com/office/officeart/2005/8/layout/default"/>
    <dgm:cxn modelId="{71047E32-4247-7742-B1EE-9CCAD7AD182F}" srcId="{EC5A088D-FF8A-8F4F-A732-8371E58C27BB}" destId="{1A4B1F0F-D490-4B4C-9A55-0C0244BCDB17}" srcOrd="1" destOrd="0" parTransId="{978A231B-00F4-0141-91A4-678DBDB3642D}" sibTransId="{0B033186-0728-6E46-ABDD-7012680404B6}"/>
    <dgm:cxn modelId="{A1025C75-1496-4C7A-A38C-F29759DE94C4}" type="presOf" srcId="{9AE3FD37-8143-F24F-938D-F50196C87285}" destId="{3DBC2641-3BD3-7545-8329-171BC6DAE9CC}" srcOrd="0" destOrd="0" presId="urn:microsoft.com/office/officeart/2005/8/layout/default"/>
    <dgm:cxn modelId="{C7C13F1E-00B4-4093-90EC-A816264F8443}" type="presOf" srcId="{1A4B1F0F-D490-4B4C-9A55-0C0244BCDB17}" destId="{F1945D37-8893-3642-9A45-6999B531BBC3}" srcOrd="0" destOrd="0" presId="urn:microsoft.com/office/officeart/2005/8/layout/default"/>
    <dgm:cxn modelId="{5A6EEFBB-80EF-E844-803D-5E6BD45A79CB}" srcId="{EC5A088D-FF8A-8F4F-A732-8371E58C27BB}" destId="{4968E5A7-631F-B34C-A655-5B27A2EF8A2B}" srcOrd="2" destOrd="0" parTransId="{1CEE5C1C-EB71-7647-A1E7-281E27E54FB8}" sibTransId="{CA86C46D-8212-9F43-B26C-F5961110218A}"/>
    <dgm:cxn modelId="{E2DC3431-946F-4905-BB13-CCA16F0C7B8E}" type="presParOf" srcId="{122EBFDB-0839-2049-AB34-305DDCBA7AA1}" destId="{265BB466-F652-A244-A011-52783D7398DF}" srcOrd="0" destOrd="0" presId="urn:microsoft.com/office/officeart/2005/8/layout/default"/>
    <dgm:cxn modelId="{5BFFB2E0-49EA-46CD-A264-AE285C137855}" type="presParOf" srcId="{122EBFDB-0839-2049-AB34-305DDCBA7AA1}" destId="{401E3020-7452-2A40-AE82-0B6CEE3F86F2}" srcOrd="1" destOrd="0" presId="urn:microsoft.com/office/officeart/2005/8/layout/default"/>
    <dgm:cxn modelId="{CD249C3A-F853-43AD-BC9B-8ACA7E04EA25}" type="presParOf" srcId="{122EBFDB-0839-2049-AB34-305DDCBA7AA1}" destId="{F1945D37-8893-3642-9A45-6999B531BBC3}" srcOrd="2" destOrd="0" presId="urn:microsoft.com/office/officeart/2005/8/layout/default"/>
    <dgm:cxn modelId="{20308E0A-8CD0-4626-82F3-AE77798668DB}" type="presParOf" srcId="{122EBFDB-0839-2049-AB34-305DDCBA7AA1}" destId="{988BA564-B002-3A4D-897D-C41FB263F99C}" srcOrd="3" destOrd="0" presId="urn:microsoft.com/office/officeart/2005/8/layout/default"/>
    <dgm:cxn modelId="{AA915376-FC3A-4214-88EE-CD7E1A181EA4}" type="presParOf" srcId="{122EBFDB-0839-2049-AB34-305DDCBA7AA1}" destId="{5EB9C09F-BFCC-7845-838C-55577FDCAFD2}" srcOrd="4" destOrd="0" presId="urn:microsoft.com/office/officeart/2005/8/layout/default"/>
    <dgm:cxn modelId="{927BBC2A-593F-42B0-BA2E-4BBF407146C5}" type="presParOf" srcId="{122EBFDB-0839-2049-AB34-305DDCBA7AA1}" destId="{CD0AAD6C-A73B-F243-B066-AD987AF82969}" srcOrd="5" destOrd="0" presId="urn:microsoft.com/office/officeart/2005/8/layout/default"/>
    <dgm:cxn modelId="{CE7DD730-7DA7-4966-8A64-0FE4811A70C1}" type="presParOf" srcId="{122EBFDB-0839-2049-AB34-305DDCBA7AA1}" destId="{3DBC2641-3BD3-7545-8329-171BC6DAE9C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5A088D-FF8A-8F4F-A732-8371E58C27B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579C46C8-4B4A-1347-81A8-4B20B34E5B65}">
      <dgm:prSet phldrT="[Text]" custT="1"/>
      <dgm:spPr/>
      <dgm:t>
        <a:bodyPr/>
        <a:lstStyle/>
        <a:p>
          <a:r>
            <a:rPr lang="en-US" sz="3600" dirty="0" smtClean="0">
              <a:solidFill>
                <a:srgbClr val="000000"/>
              </a:solidFill>
              <a:latin typeface="Calibri"/>
              <a:cs typeface="Calibri"/>
            </a:rPr>
            <a:t>Fixation</a:t>
          </a:r>
          <a:endParaRPr lang="en-US" sz="3600" dirty="0">
            <a:solidFill>
              <a:srgbClr val="000000"/>
            </a:solidFill>
            <a:latin typeface="Calibri"/>
            <a:cs typeface="Calibri"/>
          </a:endParaRPr>
        </a:p>
      </dgm:t>
    </dgm:pt>
    <dgm:pt modelId="{676E0C5D-23E1-1144-92F3-FA6548BFDE37}" type="parTrans" cxnId="{A54661A8-E6C9-1748-91AE-36B5646C56CD}">
      <dgm:prSet/>
      <dgm:spPr/>
      <dgm:t>
        <a:bodyPr/>
        <a:lstStyle/>
        <a:p>
          <a:endParaRPr lang="en-US">
            <a:latin typeface="Calibri"/>
            <a:cs typeface="Calibri"/>
          </a:endParaRPr>
        </a:p>
      </dgm:t>
    </dgm:pt>
    <dgm:pt modelId="{EC758585-8D0A-3340-82DA-F588A9BC4F1F}" type="sibTrans" cxnId="{A54661A8-E6C9-1748-91AE-36B5646C56CD}">
      <dgm:prSet/>
      <dgm:spPr/>
      <dgm:t>
        <a:bodyPr/>
        <a:lstStyle/>
        <a:p>
          <a:endParaRPr lang="en-US">
            <a:latin typeface="Calibri"/>
            <a:cs typeface="Calibri"/>
          </a:endParaRPr>
        </a:p>
      </dgm:t>
    </dgm:pt>
    <dgm:pt modelId="{1A4B1F0F-D490-4B4C-9A55-0C0244BCDB17}">
      <dgm:prSet phldrT="[Text]" custT="1"/>
      <dgm:spPr/>
      <dgm:t>
        <a:bodyPr/>
        <a:lstStyle/>
        <a:p>
          <a:r>
            <a:rPr lang="en-US" sz="3600" dirty="0" smtClean="0">
              <a:solidFill>
                <a:srgbClr val="000000"/>
              </a:solidFill>
              <a:latin typeface="Calibri"/>
              <a:cs typeface="Calibri"/>
            </a:rPr>
            <a:t>Executive Attention</a:t>
          </a:r>
          <a:endParaRPr lang="en-US" sz="3600" dirty="0">
            <a:solidFill>
              <a:srgbClr val="000000"/>
            </a:solidFill>
            <a:latin typeface="Calibri"/>
            <a:cs typeface="Calibri"/>
          </a:endParaRPr>
        </a:p>
      </dgm:t>
    </dgm:pt>
    <dgm:pt modelId="{978A231B-00F4-0141-91A4-678DBDB3642D}" type="parTrans" cxnId="{71047E32-4247-7742-B1EE-9CCAD7AD182F}">
      <dgm:prSet/>
      <dgm:spPr/>
      <dgm:t>
        <a:bodyPr/>
        <a:lstStyle/>
        <a:p>
          <a:endParaRPr lang="en-US">
            <a:latin typeface="Calibri"/>
            <a:cs typeface="Calibri"/>
          </a:endParaRPr>
        </a:p>
      </dgm:t>
    </dgm:pt>
    <dgm:pt modelId="{0B033186-0728-6E46-ABDD-7012680404B6}" type="sibTrans" cxnId="{71047E32-4247-7742-B1EE-9CCAD7AD182F}">
      <dgm:prSet/>
      <dgm:spPr/>
      <dgm:t>
        <a:bodyPr/>
        <a:lstStyle/>
        <a:p>
          <a:endParaRPr lang="en-US">
            <a:latin typeface="Calibri"/>
            <a:cs typeface="Calibri"/>
          </a:endParaRPr>
        </a:p>
      </dgm:t>
    </dgm:pt>
    <dgm:pt modelId="{4968E5A7-631F-B34C-A655-5B27A2EF8A2B}">
      <dgm:prSet phldrT="[Text]" custT="1"/>
      <dgm:spPr>
        <a:solidFill>
          <a:schemeClr val="accent2">
            <a:lumMod val="60000"/>
            <a:lumOff val="40000"/>
          </a:schemeClr>
        </a:solidFill>
      </dgm:spPr>
      <dgm:t>
        <a:bodyPr/>
        <a:lstStyle/>
        <a:p>
          <a:r>
            <a:rPr lang="en-US" sz="3600" dirty="0" smtClean="0">
              <a:solidFill>
                <a:schemeClr val="tx1"/>
              </a:solidFill>
              <a:latin typeface="Calibri"/>
              <a:cs typeface="Calibri"/>
            </a:rPr>
            <a:t>Hyperactivity &amp; Impulsivity</a:t>
          </a:r>
          <a:endParaRPr lang="en-US" sz="3600" dirty="0">
            <a:solidFill>
              <a:schemeClr val="tx1"/>
            </a:solidFill>
            <a:latin typeface="Calibri"/>
            <a:cs typeface="Calibri"/>
          </a:endParaRPr>
        </a:p>
      </dgm:t>
    </dgm:pt>
    <dgm:pt modelId="{CA86C46D-8212-9F43-B26C-F5961110218A}" type="sibTrans" cxnId="{5A6EEFBB-80EF-E844-803D-5E6BD45A79CB}">
      <dgm:prSet/>
      <dgm:spPr/>
      <dgm:t>
        <a:bodyPr/>
        <a:lstStyle/>
        <a:p>
          <a:endParaRPr lang="en-US">
            <a:latin typeface="Calibri"/>
            <a:cs typeface="Calibri"/>
          </a:endParaRPr>
        </a:p>
      </dgm:t>
    </dgm:pt>
    <dgm:pt modelId="{1CEE5C1C-EB71-7647-A1E7-281E27E54FB8}" type="parTrans" cxnId="{5A6EEFBB-80EF-E844-803D-5E6BD45A79CB}">
      <dgm:prSet/>
      <dgm:spPr/>
      <dgm:t>
        <a:bodyPr/>
        <a:lstStyle/>
        <a:p>
          <a:endParaRPr lang="en-US">
            <a:latin typeface="Calibri"/>
            <a:cs typeface="Calibri"/>
          </a:endParaRPr>
        </a:p>
      </dgm:t>
    </dgm:pt>
    <dgm:pt modelId="{122EBFDB-0839-2049-AB34-305DDCBA7AA1}" type="pres">
      <dgm:prSet presAssocID="{EC5A088D-FF8A-8F4F-A732-8371E58C27BB}" presName="diagram" presStyleCnt="0">
        <dgm:presLayoutVars>
          <dgm:dir/>
          <dgm:resizeHandles val="exact"/>
        </dgm:presLayoutVars>
      </dgm:prSet>
      <dgm:spPr/>
      <dgm:t>
        <a:bodyPr/>
        <a:lstStyle/>
        <a:p>
          <a:endParaRPr lang="en-US"/>
        </a:p>
      </dgm:t>
    </dgm:pt>
    <dgm:pt modelId="{265BB466-F652-A244-A011-52783D7398DF}" type="pres">
      <dgm:prSet presAssocID="{579C46C8-4B4A-1347-81A8-4B20B34E5B65}" presName="node" presStyleLbl="node1" presStyleIdx="0" presStyleCnt="3" custScaleX="81324" custScaleY="70656" custLinFactNeighborX="-519" custLinFactNeighborY="-1024">
        <dgm:presLayoutVars>
          <dgm:bulletEnabled val="1"/>
        </dgm:presLayoutVars>
      </dgm:prSet>
      <dgm:spPr/>
      <dgm:t>
        <a:bodyPr/>
        <a:lstStyle/>
        <a:p>
          <a:endParaRPr lang="en-US"/>
        </a:p>
      </dgm:t>
    </dgm:pt>
    <dgm:pt modelId="{401E3020-7452-2A40-AE82-0B6CEE3F86F2}" type="pres">
      <dgm:prSet presAssocID="{EC758585-8D0A-3340-82DA-F588A9BC4F1F}" presName="sibTrans" presStyleCnt="0"/>
      <dgm:spPr/>
    </dgm:pt>
    <dgm:pt modelId="{F1945D37-8893-3642-9A45-6999B531BBC3}" type="pres">
      <dgm:prSet presAssocID="{1A4B1F0F-D490-4B4C-9A55-0C0244BCDB17}" presName="node" presStyleLbl="node1" presStyleIdx="1" presStyleCnt="3" custScaleX="77907" custScaleY="70656" custLinFactNeighborX="1899" custLinFactNeighborY="-1024">
        <dgm:presLayoutVars>
          <dgm:bulletEnabled val="1"/>
        </dgm:presLayoutVars>
      </dgm:prSet>
      <dgm:spPr/>
      <dgm:t>
        <a:bodyPr/>
        <a:lstStyle/>
        <a:p>
          <a:endParaRPr lang="en-US"/>
        </a:p>
      </dgm:t>
    </dgm:pt>
    <dgm:pt modelId="{988BA564-B002-3A4D-897D-C41FB263F99C}" type="pres">
      <dgm:prSet presAssocID="{0B033186-0728-6E46-ABDD-7012680404B6}" presName="sibTrans" presStyleCnt="0"/>
      <dgm:spPr/>
    </dgm:pt>
    <dgm:pt modelId="{5EB9C09F-BFCC-7845-838C-55577FDCAFD2}" type="pres">
      <dgm:prSet presAssocID="{4968E5A7-631F-B34C-A655-5B27A2EF8A2B}" presName="node" presStyleLbl="node1" presStyleIdx="2" presStyleCnt="3" custScaleX="86261" custScaleY="89083" custLinFactNeighborY="9545">
        <dgm:presLayoutVars>
          <dgm:bulletEnabled val="1"/>
        </dgm:presLayoutVars>
      </dgm:prSet>
      <dgm:spPr/>
      <dgm:t>
        <a:bodyPr/>
        <a:lstStyle/>
        <a:p>
          <a:endParaRPr lang="en-US"/>
        </a:p>
      </dgm:t>
    </dgm:pt>
  </dgm:ptLst>
  <dgm:cxnLst>
    <dgm:cxn modelId="{A54661A8-E6C9-1748-91AE-36B5646C56CD}" srcId="{EC5A088D-FF8A-8F4F-A732-8371E58C27BB}" destId="{579C46C8-4B4A-1347-81A8-4B20B34E5B65}" srcOrd="0" destOrd="0" parTransId="{676E0C5D-23E1-1144-92F3-FA6548BFDE37}" sibTransId="{EC758585-8D0A-3340-82DA-F588A9BC4F1F}"/>
    <dgm:cxn modelId="{ADDBEAEF-C44B-4733-A94B-4513EDD7AA6C}" type="presOf" srcId="{4968E5A7-631F-B34C-A655-5B27A2EF8A2B}" destId="{5EB9C09F-BFCC-7845-838C-55577FDCAFD2}" srcOrd="0" destOrd="0" presId="urn:microsoft.com/office/officeart/2005/8/layout/default"/>
    <dgm:cxn modelId="{33B1B523-DED9-492A-9F87-5D77A6051961}" type="presOf" srcId="{1A4B1F0F-D490-4B4C-9A55-0C0244BCDB17}" destId="{F1945D37-8893-3642-9A45-6999B531BBC3}" srcOrd="0" destOrd="0" presId="urn:microsoft.com/office/officeart/2005/8/layout/default"/>
    <dgm:cxn modelId="{4E19B3B4-69A5-40E5-A91B-7A6242DB8F69}" type="presOf" srcId="{EC5A088D-FF8A-8F4F-A732-8371E58C27BB}" destId="{122EBFDB-0839-2049-AB34-305DDCBA7AA1}" srcOrd="0" destOrd="0" presId="urn:microsoft.com/office/officeart/2005/8/layout/default"/>
    <dgm:cxn modelId="{71047E32-4247-7742-B1EE-9CCAD7AD182F}" srcId="{EC5A088D-FF8A-8F4F-A732-8371E58C27BB}" destId="{1A4B1F0F-D490-4B4C-9A55-0C0244BCDB17}" srcOrd="1" destOrd="0" parTransId="{978A231B-00F4-0141-91A4-678DBDB3642D}" sibTransId="{0B033186-0728-6E46-ABDD-7012680404B6}"/>
    <dgm:cxn modelId="{5A6EEFBB-80EF-E844-803D-5E6BD45A79CB}" srcId="{EC5A088D-FF8A-8F4F-A732-8371E58C27BB}" destId="{4968E5A7-631F-B34C-A655-5B27A2EF8A2B}" srcOrd="2" destOrd="0" parTransId="{1CEE5C1C-EB71-7647-A1E7-281E27E54FB8}" sibTransId="{CA86C46D-8212-9F43-B26C-F5961110218A}"/>
    <dgm:cxn modelId="{2EA717CE-3446-4189-AA1C-EDD8ED53490E}" type="presOf" srcId="{579C46C8-4B4A-1347-81A8-4B20B34E5B65}" destId="{265BB466-F652-A244-A011-52783D7398DF}" srcOrd="0" destOrd="0" presId="urn:microsoft.com/office/officeart/2005/8/layout/default"/>
    <dgm:cxn modelId="{89B72217-FD2F-4C72-8D1A-24DCD5053AB7}" type="presParOf" srcId="{122EBFDB-0839-2049-AB34-305DDCBA7AA1}" destId="{265BB466-F652-A244-A011-52783D7398DF}" srcOrd="0" destOrd="0" presId="urn:microsoft.com/office/officeart/2005/8/layout/default"/>
    <dgm:cxn modelId="{C49D49CA-5E63-4C1B-A87B-BBB29B591986}" type="presParOf" srcId="{122EBFDB-0839-2049-AB34-305DDCBA7AA1}" destId="{401E3020-7452-2A40-AE82-0B6CEE3F86F2}" srcOrd="1" destOrd="0" presId="urn:microsoft.com/office/officeart/2005/8/layout/default"/>
    <dgm:cxn modelId="{EB4A3588-27A4-4E4D-AD0C-25F12B80DC47}" type="presParOf" srcId="{122EBFDB-0839-2049-AB34-305DDCBA7AA1}" destId="{F1945D37-8893-3642-9A45-6999B531BBC3}" srcOrd="2" destOrd="0" presId="urn:microsoft.com/office/officeart/2005/8/layout/default"/>
    <dgm:cxn modelId="{6032F05F-8A17-4181-8AD7-65942128286E}" type="presParOf" srcId="{122EBFDB-0839-2049-AB34-305DDCBA7AA1}" destId="{988BA564-B002-3A4D-897D-C41FB263F99C}" srcOrd="3" destOrd="0" presId="urn:microsoft.com/office/officeart/2005/8/layout/default"/>
    <dgm:cxn modelId="{2A743E0D-5C3C-49DC-AB7E-B917D09EBE7B}" type="presParOf" srcId="{122EBFDB-0839-2049-AB34-305DDCBA7AA1}" destId="{5EB9C09F-BFCC-7845-838C-55577FDCAFD2}"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6D7E5E-4E5A-7249-AF95-4B8D0D54E965}" type="doc">
      <dgm:prSet loTypeId="urn:microsoft.com/office/officeart/2005/8/layout/hProcess9" loCatId="" qsTypeId="urn:microsoft.com/office/officeart/2005/8/quickstyle/simple4" qsCatId="simple" csTypeId="urn:microsoft.com/office/officeart/2005/8/colors/accent1_2" csCatId="accent1" phldr="1"/>
      <dgm:spPr/>
    </dgm:pt>
    <dgm:pt modelId="{5FA68C24-E3E1-C644-828F-4BE7A38DD981}">
      <dgm:prSet phldrT="[Text]"/>
      <dgm:spPr/>
      <dgm:t>
        <a:bodyPr/>
        <a:lstStyle/>
        <a:p>
          <a:r>
            <a:rPr lang="en-US" dirty="0" smtClean="0">
              <a:solidFill>
                <a:schemeClr val="tx1"/>
              </a:solidFill>
            </a:rPr>
            <a:t>Individual Differences in Infant Fixation Duration</a:t>
          </a:r>
          <a:endParaRPr lang="en-US" dirty="0">
            <a:solidFill>
              <a:schemeClr val="tx1"/>
            </a:solidFill>
          </a:endParaRPr>
        </a:p>
      </dgm:t>
    </dgm:pt>
    <dgm:pt modelId="{90EDE6B0-217F-ED41-9D62-869E88A0D43B}" type="parTrans" cxnId="{2197BAFE-FAB8-874D-BE43-2B68D756A13C}">
      <dgm:prSet/>
      <dgm:spPr/>
      <dgm:t>
        <a:bodyPr/>
        <a:lstStyle/>
        <a:p>
          <a:endParaRPr lang="en-US"/>
        </a:p>
      </dgm:t>
    </dgm:pt>
    <dgm:pt modelId="{DE97BCB4-46E1-7447-9CB9-67A449A43D1B}" type="sibTrans" cxnId="{2197BAFE-FAB8-874D-BE43-2B68D756A13C}">
      <dgm:prSet/>
      <dgm:spPr/>
      <dgm:t>
        <a:bodyPr/>
        <a:lstStyle/>
        <a:p>
          <a:endParaRPr lang="en-US"/>
        </a:p>
      </dgm:t>
    </dgm:pt>
    <dgm:pt modelId="{05892612-4517-A645-BD35-326E3C2A3024}">
      <dgm:prSet phldrT="[Text]" custT="1"/>
      <dgm:spPr/>
      <dgm:t>
        <a:bodyPr/>
        <a:lstStyle/>
        <a:p>
          <a:r>
            <a:rPr lang="en-US" sz="2200" b="1" dirty="0" smtClean="0">
              <a:solidFill>
                <a:schemeClr val="accent6">
                  <a:lumMod val="75000"/>
                </a:schemeClr>
              </a:solidFill>
            </a:rPr>
            <a:t>SURGENCY        </a:t>
          </a:r>
          <a:r>
            <a:rPr lang="en-US" sz="1600" b="1" dirty="0" smtClean="0">
              <a:solidFill>
                <a:schemeClr val="accent6">
                  <a:lumMod val="75000"/>
                </a:schemeClr>
              </a:solidFill>
            </a:rPr>
            <a:t> </a:t>
          </a:r>
          <a:r>
            <a:rPr lang="en-US" sz="1600" dirty="0" smtClean="0">
              <a:solidFill>
                <a:srgbClr val="000000"/>
              </a:solidFill>
            </a:rPr>
            <a:t>in Childhood</a:t>
          </a:r>
          <a:endParaRPr lang="en-US" sz="1600" dirty="0">
            <a:solidFill>
              <a:srgbClr val="000000"/>
            </a:solidFill>
          </a:endParaRPr>
        </a:p>
      </dgm:t>
    </dgm:pt>
    <dgm:pt modelId="{B648D5B0-6A48-2A45-A45A-16FF37D2682C}" type="parTrans" cxnId="{C840452F-DF59-BE48-B27B-415BE9E98942}">
      <dgm:prSet/>
      <dgm:spPr/>
      <dgm:t>
        <a:bodyPr/>
        <a:lstStyle/>
        <a:p>
          <a:endParaRPr lang="en-US"/>
        </a:p>
      </dgm:t>
    </dgm:pt>
    <dgm:pt modelId="{CDC86734-1607-BA46-9AC2-3F6F33273C77}" type="sibTrans" cxnId="{C840452F-DF59-BE48-B27B-415BE9E98942}">
      <dgm:prSet/>
      <dgm:spPr/>
      <dgm:t>
        <a:bodyPr/>
        <a:lstStyle/>
        <a:p>
          <a:endParaRPr lang="en-US"/>
        </a:p>
      </dgm:t>
    </dgm:pt>
    <dgm:pt modelId="{182EDD5A-D3B8-3648-A87E-AE968E85E94D}" type="pres">
      <dgm:prSet presAssocID="{076D7E5E-4E5A-7249-AF95-4B8D0D54E965}" presName="CompostProcess" presStyleCnt="0">
        <dgm:presLayoutVars>
          <dgm:dir/>
          <dgm:resizeHandles val="exact"/>
        </dgm:presLayoutVars>
      </dgm:prSet>
      <dgm:spPr/>
    </dgm:pt>
    <dgm:pt modelId="{02764EC6-61E4-A547-AFD2-46C818C838DA}" type="pres">
      <dgm:prSet presAssocID="{076D7E5E-4E5A-7249-AF95-4B8D0D54E965}" presName="arrow" presStyleLbl="bgShp" presStyleIdx="0" presStyleCnt="1" custLinFactNeighborY="3061"/>
      <dgm:spPr/>
    </dgm:pt>
    <dgm:pt modelId="{2A96DD7E-E9C7-744E-B921-B724CE0D13FD}" type="pres">
      <dgm:prSet presAssocID="{076D7E5E-4E5A-7249-AF95-4B8D0D54E965}" presName="linearProcess" presStyleCnt="0"/>
      <dgm:spPr/>
    </dgm:pt>
    <dgm:pt modelId="{982D3AB8-F5C9-5B49-AB18-090D39EDF4D8}" type="pres">
      <dgm:prSet presAssocID="{5FA68C24-E3E1-C644-828F-4BE7A38DD981}" presName="textNode" presStyleLbl="node1" presStyleIdx="0" presStyleCnt="2" custScaleX="66906" custLinFactX="-6126" custLinFactNeighborX="-100000">
        <dgm:presLayoutVars>
          <dgm:bulletEnabled val="1"/>
        </dgm:presLayoutVars>
      </dgm:prSet>
      <dgm:spPr/>
      <dgm:t>
        <a:bodyPr/>
        <a:lstStyle/>
        <a:p>
          <a:endParaRPr lang="en-US"/>
        </a:p>
      </dgm:t>
    </dgm:pt>
    <dgm:pt modelId="{5890C9BF-0C1F-894F-8A21-05267EECE47F}" type="pres">
      <dgm:prSet presAssocID="{DE97BCB4-46E1-7447-9CB9-67A449A43D1B}" presName="sibTrans" presStyleCnt="0"/>
      <dgm:spPr/>
    </dgm:pt>
    <dgm:pt modelId="{63181371-8DAC-F043-BC97-750C15305F9E}" type="pres">
      <dgm:prSet presAssocID="{05892612-4517-A645-BD35-326E3C2A3024}" presName="textNode" presStyleLbl="node1" presStyleIdx="1" presStyleCnt="2" custScaleX="66473" custLinFactNeighborX="-18208">
        <dgm:presLayoutVars>
          <dgm:bulletEnabled val="1"/>
        </dgm:presLayoutVars>
      </dgm:prSet>
      <dgm:spPr/>
      <dgm:t>
        <a:bodyPr/>
        <a:lstStyle/>
        <a:p>
          <a:endParaRPr lang="en-US"/>
        </a:p>
      </dgm:t>
    </dgm:pt>
  </dgm:ptLst>
  <dgm:cxnLst>
    <dgm:cxn modelId="{C840452F-DF59-BE48-B27B-415BE9E98942}" srcId="{076D7E5E-4E5A-7249-AF95-4B8D0D54E965}" destId="{05892612-4517-A645-BD35-326E3C2A3024}" srcOrd="1" destOrd="0" parTransId="{B648D5B0-6A48-2A45-A45A-16FF37D2682C}" sibTransId="{CDC86734-1607-BA46-9AC2-3F6F33273C77}"/>
    <dgm:cxn modelId="{EBFB7474-A76E-429D-B0B0-6878992E390E}" type="presOf" srcId="{05892612-4517-A645-BD35-326E3C2A3024}" destId="{63181371-8DAC-F043-BC97-750C15305F9E}" srcOrd="0" destOrd="0" presId="urn:microsoft.com/office/officeart/2005/8/layout/hProcess9"/>
    <dgm:cxn modelId="{2EC54696-01CD-43B5-958C-7E0B44ABA72D}" type="presOf" srcId="{5FA68C24-E3E1-C644-828F-4BE7A38DD981}" destId="{982D3AB8-F5C9-5B49-AB18-090D39EDF4D8}" srcOrd="0" destOrd="0" presId="urn:microsoft.com/office/officeart/2005/8/layout/hProcess9"/>
    <dgm:cxn modelId="{2197BAFE-FAB8-874D-BE43-2B68D756A13C}" srcId="{076D7E5E-4E5A-7249-AF95-4B8D0D54E965}" destId="{5FA68C24-E3E1-C644-828F-4BE7A38DD981}" srcOrd="0" destOrd="0" parTransId="{90EDE6B0-217F-ED41-9D62-869E88A0D43B}" sibTransId="{DE97BCB4-46E1-7447-9CB9-67A449A43D1B}"/>
    <dgm:cxn modelId="{87D98FD7-5D18-421E-9F4A-AE03044DA39A}" type="presOf" srcId="{076D7E5E-4E5A-7249-AF95-4B8D0D54E965}" destId="{182EDD5A-D3B8-3648-A87E-AE968E85E94D}" srcOrd="0" destOrd="0" presId="urn:microsoft.com/office/officeart/2005/8/layout/hProcess9"/>
    <dgm:cxn modelId="{DFF766BF-53C7-461A-B1B2-25501EC47BD5}" type="presParOf" srcId="{182EDD5A-D3B8-3648-A87E-AE968E85E94D}" destId="{02764EC6-61E4-A547-AFD2-46C818C838DA}" srcOrd="0" destOrd="0" presId="urn:microsoft.com/office/officeart/2005/8/layout/hProcess9"/>
    <dgm:cxn modelId="{4B9CECB7-2FD1-4F44-A150-581D557A2D5E}" type="presParOf" srcId="{182EDD5A-D3B8-3648-A87E-AE968E85E94D}" destId="{2A96DD7E-E9C7-744E-B921-B724CE0D13FD}" srcOrd="1" destOrd="0" presId="urn:microsoft.com/office/officeart/2005/8/layout/hProcess9"/>
    <dgm:cxn modelId="{F2850057-80EC-49E1-B4D2-33B876601690}" type="presParOf" srcId="{2A96DD7E-E9C7-744E-B921-B724CE0D13FD}" destId="{982D3AB8-F5C9-5B49-AB18-090D39EDF4D8}" srcOrd="0" destOrd="0" presId="urn:microsoft.com/office/officeart/2005/8/layout/hProcess9"/>
    <dgm:cxn modelId="{EB8AA4CF-A67E-45F3-B8F9-45F6646168DB}" type="presParOf" srcId="{2A96DD7E-E9C7-744E-B921-B724CE0D13FD}" destId="{5890C9BF-0C1F-894F-8A21-05267EECE47F}" srcOrd="1" destOrd="0" presId="urn:microsoft.com/office/officeart/2005/8/layout/hProcess9"/>
    <dgm:cxn modelId="{B256A860-069E-4757-B4C5-973D2F43BC3D}" type="presParOf" srcId="{2A96DD7E-E9C7-744E-B921-B724CE0D13FD}" destId="{63181371-8DAC-F043-BC97-750C15305F9E}"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64EC6-61E4-A547-AFD2-46C818C838DA}">
      <dsp:nvSpPr>
        <dsp:cNvPr id="0" name=""/>
        <dsp:cNvSpPr/>
      </dsp:nvSpPr>
      <dsp:spPr>
        <a:xfrm>
          <a:off x="468629" y="0"/>
          <a:ext cx="5311140" cy="2743200"/>
        </a:xfrm>
        <a:prstGeom prst="rightArrow">
          <a:avLst/>
        </a:prstGeom>
        <a:solidFill>
          <a:schemeClr val="accent1">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982D3AB8-F5C9-5B49-AB18-090D39EDF4D8}">
      <dsp:nvSpPr>
        <dsp:cNvPr id="0" name=""/>
        <dsp:cNvSpPr/>
      </dsp:nvSpPr>
      <dsp:spPr>
        <a:xfrm>
          <a:off x="624842" y="822960"/>
          <a:ext cx="1985763" cy="109728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Individual Differences in Infant Fixation Duration</a:t>
          </a:r>
          <a:endParaRPr lang="en-US" sz="1600" kern="1200" dirty="0">
            <a:solidFill>
              <a:schemeClr val="tx1"/>
            </a:solidFill>
          </a:endParaRPr>
        </a:p>
      </dsp:txBody>
      <dsp:txXfrm>
        <a:off x="678407" y="876525"/>
        <a:ext cx="1878633" cy="990150"/>
      </dsp:txXfrm>
    </dsp:sp>
    <dsp:sp modelId="{63181371-8DAC-F043-BC97-750C15305F9E}">
      <dsp:nvSpPr>
        <dsp:cNvPr id="0" name=""/>
        <dsp:cNvSpPr/>
      </dsp:nvSpPr>
      <dsp:spPr>
        <a:xfrm>
          <a:off x="3202306" y="822960"/>
          <a:ext cx="1972911" cy="109728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6">
                  <a:lumMod val="75000"/>
                </a:schemeClr>
              </a:solidFill>
            </a:rPr>
            <a:t>Temperament</a:t>
          </a:r>
          <a:r>
            <a:rPr lang="en-US" sz="1600" kern="1200" dirty="0" smtClean="0">
              <a:solidFill>
                <a:srgbClr val="000000"/>
              </a:solidFill>
            </a:rPr>
            <a:t> &amp; </a:t>
          </a:r>
          <a:r>
            <a:rPr lang="en-US" sz="1600" b="1" kern="1200" dirty="0" smtClean="0">
              <a:solidFill>
                <a:srgbClr val="3792AA"/>
              </a:solidFill>
            </a:rPr>
            <a:t>Behavior</a:t>
          </a:r>
          <a:r>
            <a:rPr lang="en-US" sz="1600" kern="1200" dirty="0" smtClean="0">
              <a:solidFill>
                <a:srgbClr val="000000"/>
              </a:solidFill>
            </a:rPr>
            <a:t> in Childhood</a:t>
          </a:r>
          <a:endParaRPr lang="en-US" sz="1600" kern="1200" dirty="0">
            <a:solidFill>
              <a:srgbClr val="000000"/>
            </a:solidFill>
          </a:endParaRPr>
        </a:p>
      </dsp:txBody>
      <dsp:txXfrm>
        <a:off x="3255871" y="876525"/>
        <a:ext cx="1865781" cy="990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B466-F652-A244-A011-52783D7398DF}">
      <dsp:nvSpPr>
        <dsp:cNvPr id="0" name=""/>
        <dsp:cNvSpPr/>
      </dsp:nvSpPr>
      <dsp:spPr>
        <a:xfrm>
          <a:off x="508" y="169419"/>
          <a:ext cx="3285299" cy="1712602"/>
        </a:xfrm>
        <a:prstGeom prst="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Calibri"/>
              <a:cs typeface="Calibri"/>
            </a:rPr>
            <a:t>Fixation</a:t>
          </a:r>
          <a:endParaRPr lang="en-US" sz="3600" kern="1200" dirty="0">
            <a:solidFill>
              <a:schemeClr val="tx1"/>
            </a:solidFill>
            <a:latin typeface="Calibri"/>
            <a:cs typeface="Calibri"/>
          </a:endParaRPr>
        </a:p>
      </dsp:txBody>
      <dsp:txXfrm>
        <a:off x="508" y="169419"/>
        <a:ext cx="3285299" cy="1712602"/>
      </dsp:txXfrm>
    </dsp:sp>
    <dsp:sp modelId="{F1945D37-8893-3642-9A45-6999B531BBC3}">
      <dsp:nvSpPr>
        <dsp:cNvPr id="0" name=""/>
        <dsp:cNvSpPr/>
      </dsp:nvSpPr>
      <dsp:spPr>
        <a:xfrm>
          <a:off x="3689784" y="169419"/>
          <a:ext cx="3147260" cy="1712602"/>
        </a:xfrm>
        <a:prstGeom prst="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0000"/>
              </a:solidFill>
              <a:latin typeface="Calibri"/>
              <a:cs typeface="Calibri"/>
            </a:rPr>
            <a:t>Executive Attention</a:t>
          </a:r>
          <a:endParaRPr lang="en-US" sz="3600" kern="1200" dirty="0">
            <a:solidFill>
              <a:srgbClr val="000000"/>
            </a:solidFill>
            <a:latin typeface="Calibri"/>
            <a:cs typeface="Calibri"/>
          </a:endParaRPr>
        </a:p>
      </dsp:txBody>
      <dsp:txXfrm>
        <a:off x="3689784" y="169419"/>
        <a:ext cx="3147260" cy="1712602"/>
      </dsp:txXfrm>
    </dsp:sp>
    <dsp:sp modelId="{5EB9C09F-BFCC-7845-838C-55577FDCAFD2}">
      <dsp:nvSpPr>
        <dsp:cNvPr id="0" name=""/>
        <dsp:cNvSpPr/>
      </dsp:nvSpPr>
      <dsp:spPr>
        <a:xfrm>
          <a:off x="1676405" y="2336560"/>
          <a:ext cx="3484742" cy="787633"/>
        </a:xfrm>
        <a:prstGeom prst="rect">
          <a:avLst/>
        </a:prstGeom>
        <a:solidFill>
          <a:schemeClr val="accent6">
            <a:lumMod val="40000"/>
            <a:lumOff val="60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Calibri"/>
              <a:cs typeface="Calibri"/>
            </a:rPr>
            <a:t>Effortful Control</a:t>
          </a:r>
          <a:endParaRPr lang="en-US" sz="3600" kern="1200" dirty="0">
            <a:solidFill>
              <a:schemeClr val="tx1"/>
            </a:solidFill>
            <a:latin typeface="Calibri"/>
            <a:cs typeface="Calibri"/>
          </a:endParaRPr>
        </a:p>
      </dsp:txBody>
      <dsp:txXfrm>
        <a:off x="1676405" y="2336560"/>
        <a:ext cx="3484742" cy="787633"/>
      </dsp:txXfrm>
    </dsp:sp>
    <dsp:sp modelId="{3DBC2641-3BD3-7545-8329-171BC6DAE9CC}">
      <dsp:nvSpPr>
        <dsp:cNvPr id="0" name=""/>
        <dsp:cNvSpPr/>
      </dsp:nvSpPr>
      <dsp:spPr>
        <a:xfrm>
          <a:off x="1752595" y="3647028"/>
          <a:ext cx="3332362" cy="910813"/>
        </a:xfrm>
        <a:prstGeom prst="rect">
          <a:avLst/>
        </a:prstGeom>
        <a:solidFill>
          <a:srgbClr val="E8B6B5"/>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solidFill>
                <a:srgbClr val="000000"/>
              </a:solidFill>
              <a:latin typeface="Calibri"/>
              <a:cs typeface="Calibri"/>
            </a:rPr>
            <a:t>Surgency</a:t>
          </a:r>
          <a:endParaRPr lang="en-US" sz="3600" kern="1200" dirty="0">
            <a:solidFill>
              <a:srgbClr val="000000"/>
            </a:solidFill>
            <a:latin typeface="Calibri"/>
            <a:cs typeface="Calibri"/>
          </a:endParaRPr>
        </a:p>
      </dsp:txBody>
      <dsp:txXfrm>
        <a:off x="1752595" y="3647028"/>
        <a:ext cx="3332362" cy="910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B466-F652-A244-A011-52783D7398DF}">
      <dsp:nvSpPr>
        <dsp:cNvPr id="0" name=""/>
        <dsp:cNvSpPr/>
      </dsp:nvSpPr>
      <dsp:spPr>
        <a:xfrm>
          <a:off x="0" y="116187"/>
          <a:ext cx="3285299" cy="1712602"/>
        </a:xfrm>
        <a:prstGeom prst="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0000"/>
              </a:solidFill>
              <a:latin typeface="Calibri"/>
              <a:cs typeface="Calibri"/>
            </a:rPr>
            <a:t>Fixation</a:t>
          </a:r>
          <a:endParaRPr lang="en-US" sz="3600" kern="1200" dirty="0">
            <a:solidFill>
              <a:srgbClr val="000000"/>
            </a:solidFill>
            <a:latin typeface="Calibri"/>
            <a:cs typeface="Calibri"/>
          </a:endParaRPr>
        </a:p>
      </dsp:txBody>
      <dsp:txXfrm>
        <a:off x="0" y="116187"/>
        <a:ext cx="3285299" cy="1712602"/>
      </dsp:txXfrm>
    </dsp:sp>
    <dsp:sp modelId="{F1945D37-8893-3642-9A45-6999B531BBC3}">
      <dsp:nvSpPr>
        <dsp:cNvPr id="0" name=""/>
        <dsp:cNvSpPr/>
      </dsp:nvSpPr>
      <dsp:spPr>
        <a:xfrm>
          <a:off x="3690293" y="116187"/>
          <a:ext cx="3147260" cy="1712602"/>
        </a:xfrm>
        <a:prstGeom prst="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0000"/>
              </a:solidFill>
              <a:latin typeface="Calibri"/>
              <a:cs typeface="Calibri"/>
            </a:rPr>
            <a:t>Executive Attention</a:t>
          </a:r>
          <a:endParaRPr lang="en-US" sz="3600" kern="1200" dirty="0">
            <a:solidFill>
              <a:srgbClr val="000000"/>
            </a:solidFill>
            <a:latin typeface="Calibri"/>
            <a:cs typeface="Calibri"/>
          </a:endParaRPr>
        </a:p>
      </dsp:txBody>
      <dsp:txXfrm>
        <a:off x="3690293" y="116187"/>
        <a:ext cx="3147260" cy="1712602"/>
      </dsp:txXfrm>
    </dsp:sp>
    <dsp:sp modelId="{5EB9C09F-BFCC-7845-838C-55577FDCAFD2}">
      <dsp:nvSpPr>
        <dsp:cNvPr id="0" name=""/>
        <dsp:cNvSpPr/>
      </dsp:nvSpPr>
      <dsp:spPr>
        <a:xfrm>
          <a:off x="1676405" y="2398595"/>
          <a:ext cx="3484742" cy="2159246"/>
        </a:xfrm>
        <a:prstGeom prst="rect">
          <a:avLst/>
        </a:prstGeom>
        <a:solidFill>
          <a:schemeClr val="accent2">
            <a:lumMod val="60000"/>
            <a:lumOff val="40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Calibri"/>
              <a:cs typeface="Calibri"/>
            </a:rPr>
            <a:t>Hyperactivity &amp; Impulsivity</a:t>
          </a:r>
          <a:endParaRPr lang="en-US" sz="3600" kern="1200" dirty="0">
            <a:solidFill>
              <a:schemeClr val="tx1"/>
            </a:solidFill>
            <a:latin typeface="Calibri"/>
            <a:cs typeface="Calibri"/>
          </a:endParaRPr>
        </a:p>
      </dsp:txBody>
      <dsp:txXfrm>
        <a:off x="1676405" y="2398595"/>
        <a:ext cx="3484742" cy="2159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64EC6-61E4-A547-AFD2-46C818C838DA}">
      <dsp:nvSpPr>
        <dsp:cNvPr id="0" name=""/>
        <dsp:cNvSpPr/>
      </dsp:nvSpPr>
      <dsp:spPr>
        <a:xfrm>
          <a:off x="468629" y="0"/>
          <a:ext cx="5311140" cy="2743200"/>
        </a:xfrm>
        <a:prstGeom prst="rightArrow">
          <a:avLst/>
        </a:prstGeom>
        <a:solidFill>
          <a:schemeClr val="accent1">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982D3AB8-F5C9-5B49-AB18-090D39EDF4D8}">
      <dsp:nvSpPr>
        <dsp:cNvPr id="0" name=""/>
        <dsp:cNvSpPr/>
      </dsp:nvSpPr>
      <dsp:spPr>
        <a:xfrm>
          <a:off x="624842" y="822960"/>
          <a:ext cx="1985763" cy="109728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Individual Differences in Infant Fixation Duration</a:t>
          </a:r>
          <a:endParaRPr lang="en-US" sz="1600" kern="1200" dirty="0">
            <a:solidFill>
              <a:schemeClr val="tx1"/>
            </a:solidFill>
          </a:endParaRPr>
        </a:p>
      </dsp:txBody>
      <dsp:txXfrm>
        <a:off x="678407" y="876525"/>
        <a:ext cx="1878633" cy="990150"/>
      </dsp:txXfrm>
    </dsp:sp>
    <dsp:sp modelId="{63181371-8DAC-F043-BC97-750C15305F9E}">
      <dsp:nvSpPr>
        <dsp:cNvPr id="0" name=""/>
        <dsp:cNvSpPr/>
      </dsp:nvSpPr>
      <dsp:spPr>
        <a:xfrm>
          <a:off x="3202306" y="822960"/>
          <a:ext cx="1972911" cy="109728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75000"/>
                </a:schemeClr>
              </a:solidFill>
            </a:rPr>
            <a:t>SURGENCY        </a:t>
          </a:r>
          <a:r>
            <a:rPr lang="en-US" sz="1600" b="1" kern="1200" dirty="0" smtClean="0">
              <a:solidFill>
                <a:schemeClr val="accent6">
                  <a:lumMod val="75000"/>
                </a:schemeClr>
              </a:solidFill>
            </a:rPr>
            <a:t> </a:t>
          </a:r>
          <a:r>
            <a:rPr lang="en-US" sz="1600" kern="1200" dirty="0" smtClean="0">
              <a:solidFill>
                <a:srgbClr val="000000"/>
              </a:solidFill>
            </a:rPr>
            <a:t>in Childhood</a:t>
          </a:r>
          <a:endParaRPr lang="en-US" sz="1600" kern="1200" dirty="0">
            <a:solidFill>
              <a:srgbClr val="000000"/>
            </a:solidFill>
          </a:endParaRPr>
        </a:p>
      </dsp:txBody>
      <dsp:txXfrm>
        <a:off x="3255871" y="876525"/>
        <a:ext cx="1865781" cy="9901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6115" y="4416510"/>
            <a:ext cx="5485773"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105791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31515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7FD0E-0078-472B-A360-5E362CA7E713}" type="slidenum">
              <a:rPr lang="en-US"/>
              <a:pPr/>
              <a:t>15</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915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2000" dirty="0" smtClean="0"/>
              <a:t>Figure 3 Behavioral visual-paired comparison (VPC) results. All infants completed one VPC task for Caucasian faces and a second VPC for African American faces. Pictured is mean percent looking (±SE) toward the novel and familiar stimuli after 30 seconds of familiarization to the familiar face. Whereas 5-month-old infants looked longer to the novel Caucasian and African American faces, showing evidence of discrimination for both races, 9-month-old infants only looked longer to novel Caucasian faces.</a:t>
            </a:r>
            <a:endParaRPr lang="en-US" sz="20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47086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7FD0E-0078-472B-A360-5E362CA7E713}" type="slidenum">
              <a:rPr lang="en-US"/>
              <a:pPr/>
              <a:t>17</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mn-ea"/>
                <a:cs typeface="+mn-cs"/>
              </a:rPr>
              <a:t>Figure 3 Behavioral visual-paired comparison (VPC) results.</a:t>
            </a:r>
          </a:p>
          <a:p>
            <a:r>
              <a:rPr lang="en-US" sz="1200" kern="1200" baseline="0" dirty="0" smtClean="0">
                <a:solidFill>
                  <a:schemeClr val="tx1"/>
                </a:solidFill>
                <a:latin typeface="Arial" charset="0"/>
                <a:ea typeface="+mn-ea"/>
                <a:cs typeface="+mn-cs"/>
              </a:rPr>
              <a:t>All infants completed one VPC task for Caucasian faces and a</a:t>
            </a:r>
          </a:p>
          <a:p>
            <a:r>
              <a:rPr lang="en-US" sz="1200" kern="1200" baseline="0" dirty="0" smtClean="0">
                <a:solidFill>
                  <a:schemeClr val="tx1"/>
                </a:solidFill>
                <a:latin typeface="Arial" charset="0"/>
                <a:ea typeface="+mn-ea"/>
                <a:cs typeface="+mn-cs"/>
              </a:rPr>
              <a:t>second VPC for African American faces. Pictured is mean</a:t>
            </a:r>
          </a:p>
          <a:p>
            <a:r>
              <a:rPr lang="en-US" sz="1200" kern="1200" baseline="0" dirty="0" smtClean="0">
                <a:solidFill>
                  <a:schemeClr val="tx1"/>
                </a:solidFill>
                <a:latin typeface="Arial" charset="0"/>
                <a:ea typeface="+mn-ea"/>
                <a:cs typeface="+mn-cs"/>
              </a:rPr>
              <a:t>percent looking (±SE) toward the novel and familiar stimuli</a:t>
            </a:r>
          </a:p>
          <a:p>
            <a:r>
              <a:rPr lang="en-US" sz="1200" kern="1200" baseline="0" dirty="0" smtClean="0">
                <a:solidFill>
                  <a:schemeClr val="tx1"/>
                </a:solidFill>
                <a:latin typeface="Arial" charset="0"/>
                <a:ea typeface="+mn-ea"/>
                <a:cs typeface="+mn-cs"/>
              </a:rPr>
              <a:t>after 30 seconds of familiarization to the familiar face.</a:t>
            </a:r>
          </a:p>
          <a:p>
            <a:r>
              <a:rPr lang="en-US" sz="1200" kern="1200" baseline="0" dirty="0" smtClean="0">
                <a:solidFill>
                  <a:schemeClr val="tx1"/>
                </a:solidFill>
                <a:latin typeface="Arial" charset="0"/>
                <a:ea typeface="+mn-ea"/>
                <a:cs typeface="+mn-cs"/>
              </a:rPr>
              <a:t>Whereas 5-month-old infants looked longer to the novel</a:t>
            </a:r>
          </a:p>
          <a:p>
            <a:r>
              <a:rPr lang="en-US" sz="1200" kern="1200" baseline="0" dirty="0" smtClean="0">
                <a:solidFill>
                  <a:schemeClr val="tx1"/>
                </a:solidFill>
                <a:latin typeface="Arial" charset="0"/>
                <a:ea typeface="+mn-ea"/>
                <a:cs typeface="+mn-cs"/>
              </a:rPr>
              <a:t>Caucasian and African American faces, showing evidence of</a:t>
            </a:r>
          </a:p>
          <a:p>
            <a:r>
              <a:rPr lang="en-US" sz="1200" kern="1200" baseline="0" dirty="0" smtClean="0">
                <a:solidFill>
                  <a:schemeClr val="tx1"/>
                </a:solidFill>
                <a:latin typeface="Arial" charset="0"/>
                <a:ea typeface="+mn-ea"/>
                <a:cs typeface="+mn-cs"/>
              </a:rPr>
              <a:t>discrimination for both races, 9-month-old infants only looked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longer to novel Caucasian faces.</a:t>
            </a:r>
            <a:r>
              <a:rPr lang="en-US"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Familiarized to two, side-by-side, images of same smiling face for 30 s accumulated looking time</a:t>
            </a:r>
          </a:p>
          <a:p>
            <a:endParaRPr lang="en-US" dirty="0"/>
          </a:p>
        </p:txBody>
      </p:sp>
    </p:spTree>
    <p:extLst>
      <p:ext uri="{BB962C8B-B14F-4D97-AF65-F5344CB8AC3E}">
        <p14:creationId xmlns:p14="http://schemas.microsoft.com/office/powerpoint/2010/main" val="351807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92870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19</a:t>
            </a:fld>
            <a:endParaRPr lang="en-US"/>
          </a:p>
        </p:txBody>
      </p:sp>
    </p:spTree>
    <p:extLst>
      <p:ext uri="{BB962C8B-B14F-4D97-AF65-F5344CB8AC3E}">
        <p14:creationId xmlns:p14="http://schemas.microsoft.com/office/powerpoint/2010/main" val="3701412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Figure 5 Perceptual processing of own- and other-face faces. (a) P400 component in response to African American and Caucasian faces, collapsed across congruent and incongruent trials. The P400 response to Caucasian faces was significantly greater than the response to African American faces in 9- but not 5-month-old infants (shaded area denotes significant amplitude difference). (b) Mean amplitude (±SEM) for the P400 for both ages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86467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7FD0E-0078-472B-A360-5E362CA7E713}" type="slidenum">
              <a:rPr lang="en-US"/>
              <a:pPr/>
              <a:t>21</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mn-ea"/>
                <a:cs typeface="+mn-cs"/>
              </a:rPr>
              <a:t>Figure 6 Perceptual processing of congruency. (a) Illustrates the P400 component in response to African American and</a:t>
            </a:r>
          </a:p>
          <a:p>
            <a:r>
              <a:rPr lang="en-US" sz="1200" kern="1200" baseline="0" dirty="0" smtClean="0">
                <a:solidFill>
                  <a:schemeClr val="tx1"/>
                </a:solidFill>
                <a:latin typeface="Arial" charset="0"/>
                <a:ea typeface="+mn-ea"/>
                <a:cs typeface="+mn-cs"/>
              </a:rPr>
              <a:t>Caucasian congruent and incongruent sound ⁄ face pairs in 5-month-old and 9-month-old infants (arrow denotes significant latency differences). </a:t>
            </a:r>
          </a:p>
          <a:p>
            <a:r>
              <a:rPr lang="en-US" sz="1200" kern="1200" baseline="0" dirty="0" smtClean="0">
                <a:solidFill>
                  <a:schemeClr val="tx1"/>
                </a:solidFill>
                <a:latin typeface="Arial" charset="0"/>
                <a:ea typeface="+mn-ea"/>
                <a:cs typeface="+mn-cs"/>
              </a:rPr>
              <a:t>(b) Mean Latency (±SEM) for the P400, across conditions, for both ages. In 9-month-old infants the latency in response to the Caucasian incongruent condition peaked faster than the Caucasian congruent condition. No differences were found for</a:t>
            </a:r>
          </a:p>
          <a:p>
            <a:r>
              <a:rPr lang="en-US" sz="1200" kern="1200" baseline="0" dirty="0" smtClean="0">
                <a:solidFill>
                  <a:schemeClr val="tx1"/>
                </a:solidFill>
                <a:latin typeface="Arial" charset="0"/>
                <a:ea typeface="+mn-ea"/>
                <a:cs typeface="+mn-cs"/>
              </a:rPr>
              <a:t>5-month-old infants.</a:t>
            </a:r>
            <a:endParaRPr lang="en-US" dirty="0"/>
          </a:p>
        </p:txBody>
      </p:sp>
    </p:spTree>
    <p:extLst>
      <p:ext uri="{BB962C8B-B14F-4D97-AF65-F5344CB8AC3E}">
        <p14:creationId xmlns:p14="http://schemas.microsoft.com/office/powerpoint/2010/main" val="333139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Neural networks used to process emotion change during development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183609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59738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08594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3274773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Figure 4 </a:t>
            </a:r>
            <a:r>
              <a:rPr lang="en-US" sz="1200" kern="1200" baseline="0" dirty="0" smtClean="0">
                <a:solidFill>
                  <a:schemeClr val="tx1"/>
                </a:solidFill>
                <a:effectLst>
                  <a:outerShdw blurRad="38100" dist="38100" dir="2700000" algn="tl">
                    <a:srgbClr val="000000">
                      <a:alpha val="43137"/>
                    </a:srgbClr>
                  </a:outerShdw>
                </a:effectLst>
                <a:latin typeface="Arial" charset="0"/>
                <a:ea typeface="+mn-ea"/>
                <a:cs typeface="+mn-cs"/>
              </a:rPr>
              <a:t>N290 component in 9-month-old infants</a:t>
            </a:r>
            <a:r>
              <a:rPr lang="en-US" sz="1200" kern="1200" baseline="0" dirty="0" smtClean="0">
                <a:solidFill>
                  <a:schemeClr val="tx1"/>
                </a:solidFill>
                <a:latin typeface="Arial" charset="0"/>
                <a:ea typeface="+mn-ea"/>
                <a:cs typeface="+mn-cs"/>
              </a:rPr>
              <a:t>: (a) ERP response to congruent versus incongruent faces. The response to</a:t>
            </a:r>
          </a:p>
          <a:p>
            <a:r>
              <a:rPr lang="en-US" sz="1200" kern="1200" baseline="0" dirty="0" smtClean="0">
                <a:solidFill>
                  <a:schemeClr val="tx1"/>
                </a:solidFill>
                <a:latin typeface="Arial" charset="0"/>
                <a:ea typeface="+mn-ea"/>
                <a:cs typeface="+mn-cs"/>
              </a:rPr>
              <a:t>congruent faces peaked earlier than the response to incongruent faces. (b) This earlier peaking N290 was primarily driven by latency</a:t>
            </a:r>
          </a:p>
          <a:p>
            <a:r>
              <a:rPr lang="en-US" sz="1200" kern="1200" baseline="0" dirty="0" smtClean="0">
                <a:solidFill>
                  <a:schemeClr val="tx1"/>
                </a:solidFill>
                <a:latin typeface="Arial" charset="0"/>
                <a:ea typeface="+mn-ea"/>
                <a:cs typeface="+mn-cs"/>
              </a:rPr>
              <a:t>differences recorded over in the left hemisphere and middle occipital regions.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38869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74CF8-977A-4A3E-91AC-4E00F181911C}" type="slidenum">
              <a:rPr lang="en-US"/>
              <a:pPr/>
              <a:t>27</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4076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905F7-B968-4A06-BFB4-7D3F1C587F4E}" type="slidenum">
              <a:rPr lang="en-US"/>
              <a:pPr/>
              <a:t>28</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dirty="0" smtClean="0"/>
              <a:t>Figure 1 Reduction in patients’ deficit in contrast sensitivity when re-tested 1 or 2 years after the initial assessment. The first test </a:t>
            </a:r>
          </a:p>
          <a:p>
            <a:r>
              <a:rPr lang="en-US" dirty="0" smtClean="0"/>
              <a:t>was between age 4 and 7 years. The graph shows how the patients’ deficit, compared to visually normal controls, changed when </a:t>
            </a:r>
          </a:p>
          <a:p>
            <a:r>
              <a:rPr lang="en-US" dirty="0" smtClean="0"/>
              <a:t>they were re-tested 1 and 2 years later. For low spatial frequencies (wide stripes: up to 1.0 cycle per degree), patients’ sensitivity </a:t>
            </a:r>
          </a:p>
          <a:p>
            <a:r>
              <a:rPr lang="en-US" dirty="0" smtClean="0"/>
              <a:t>improved more than that of controls, eliminating all or most of their deficit. For mid spatial frequencies (3–5 cycles per degree), </a:t>
            </a:r>
          </a:p>
          <a:p>
            <a:r>
              <a:rPr lang="en-US" dirty="0" smtClean="0"/>
              <a:t>there was improvement in the control group but not in the patients, so that patients’ deficit increased. For high spatial frequencies </a:t>
            </a:r>
          </a:p>
          <a:p>
            <a:r>
              <a:rPr lang="en-US" dirty="0" smtClean="0"/>
              <a:t>(10–20 cycles per degree), patients were unable to see the stripes at any test point. Reprinted from Maurer, </a:t>
            </a:r>
            <a:r>
              <a:rPr lang="en-US" dirty="0" err="1" smtClean="0"/>
              <a:t>Ellemberg</a:t>
            </a:r>
            <a:r>
              <a:rPr lang="en-US" dirty="0" smtClean="0"/>
              <a:t> &amp; Lewis </a:t>
            </a:r>
          </a:p>
          <a:p>
            <a:r>
              <a:rPr lang="en-US" dirty="0" smtClean="0"/>
              <a:t>(2006, Figure 4).</a:t>
            </a:r>
            <a:endParaRPr lang="en-US" dirty="0"/>
          </a:p>
        </p:txBody>
      </p:sp>
    </p:spTree>
    <p:extLst>
      <p:ext uri="{BB962C8B-B14F-4D97-AF65-F5344CB8AC3E}">
        <p14:creationId xmlns:p14="http://schemas.microsoft.com/office/powerpoint/2010/main" val="151740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DA3DD-2CD3-45DA-A367-2AFA99EAF91F}" type="slidenum">
              <a:rPr lang="en-US"/>
              <a:pPr/>
              <a:t>29</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dirty="0" smtClean="0"/>
              <a:t>Figure 2 Test stimuli for the composite face effect. On ‘same’ </a:t>
            </a:r>
          </a:p>
          <a:p>
            <a:r>
              <a:rPr lang="en-US" dirty="0" smtClean="0"/>
              <a:t>trials, the top halves of the two sequential faces are the same </a:t>
            </a:r>
          </a:p>
          <a:p>
            <a:r>
              <a:rPr lang="en-US" dirty="0" smtClean="0"/>
              <a:t>but they are combined with different bottom halves. The </a:t>
            </a:r>
          </a:p>
          <a:p>
            <a:r>
              <a:rPr lang="en-US" dirty="0" smtClean="0"/>
              <a:t>subjects’ task is to indicate that the tops are the same. When </a:t>
            </a:r>
          </a:p>
          <a:p>
            <a:r>
              <a:rPr lang="en-US" dirty="0" smtClean="0"/>
              <a:t>the halves are aligned in upright faces, visually normal adults </a:t>
            </a:r>
          </a:p>
          <a:p>
            <a:r>
              <a:rPr lang="en-US" dirty="0" smtClean="0"/>
              <a:t>find the task difficult on same trials because holistic processing </a:t>
            </a:r>
          </a:p>
          <a:p>
            <a:r>
              <a:rPr lang="en-US" dirty="0" smtClean="0"/>
              <a:t>creates the impression of two different faces. When the halves </a:t>
            </a:r>
          </a:p>
          <a:p>
            <a:r>
              <a:rPr lang="en-US" dirty="0" smtClean="0"/>
              <a:t>are misaligned to break holistic processing, the task is much </a:t>
            </a:r>
          </a:p>
          <a:p>
            <a:r>
              <a:rPr lang="en-US" dirty="0" smtClean="0"/>
              <a:t>easier. Reprinted from Le Grand, </a:t>
            </a:r>
            <a:r>
              <a:rPr lang="en-US" dirty="0" err="1" smtClean="0"/>
              <a:t>Mondloch</a:t>
            </a:r>
            <a:r>
              <a:rPr lang="en-US" dirty="0" smtClean="0"/>
              <a:t>, Maurer &amp; Brent </a:t>
            </a:r>
          </a:p>
          <a:p>
            <a:r>
              <a:rPr lang="en-US" dirty="0" smtClean="0"/>
              <a:t>(2004, Figure 1, left panel).</a:t>
            </a:r>
            <a:endParaRPr lang="en-US" dirty="0"/>
          </a:p>
        </p:txBody>
      </p:sp>
    </p:spTree>
    <p:extLst>
      <p:ext uri="{BB962C8B-B14F-4D97-AF65-F5344CB8AC3E}">
        <p14:creationId xmlns:p14="http://schemas.microsoft.com/office/powerpoint/2010/main" val="5190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DA3DD-2CD3-45DA-A367-2AFA99EAF91F}" type="slidenum">
              <a:rPr lang="en-US"/>
              <a:pPr/>
              <a:t>30</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3999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DA3DD-2CD3-45DA-A367-2AFA99EAF91F}" type="slidenum">
              <a:rPr lang="en-US"/>
              <a:pPr/>
              <a:t>31</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dirty="0" smtClean="0"/>
              <a:t>Figure 3 Results for the composite face task for patients treated for bilateral congenital cataract and age-matched controls. </a:t>
            </a:r>
          </a:p>
          <a:p>
            <a:r>
              <a:rPr lang="en-US" dirty="0" smtClean="0"/>
              <a:t>On </a:t>
            </a:r>
          </a:p>
          <a:p>
            <a:r>
              <a:rPr lang="en-US" dirty="0" smtClean="0"/>
              <a:t>the critical probe trials (same/aligned), the control group is less accurate and has longer reaction times compared to both the patient group and their own performance when the holistic interference from the irrelevant bottom half is reduced by misalignment (same/misaligned). </a:t>
            </a:r>
          </a:p>
          <a:p>
            <a:r>
              <a:rPr lang="en-US" dirty="0" smtClean="0"/>
              <a:t>Patients’ superior performance on same/aligned trials and their identical performance on same trials for the aligned </a:t>
            </a:r>
          </a:p>
          <a:p>
            <a:r>
              <a:rPr lang="en-US" dirty="0" smtClean="0"/>
              <a:t>and misaligned blocks both provide evidence that the patients do not process faces holistically. Reprinted from Le Grand, </a:t>
            </a:r>
            <a:r>
              <a:rPr lang="en-US" dirty="0" err="1" smtClean="0"/>
              <a:t>Mondloch</a:t>
            </a:r>
            <a:r>
              <a:rPr lang="en-US" dirty="0" smtClean="0"/>
              <a:t>, </a:t>
            </a:r>
          </a:p>
          <a:p>
            <a:r>
              <a:rPr lang="en-US" dirty="0" smtClean="0"/>
              <a:t>Maurer &amp; Brent (2004, Figure 2).</a:t>
            </a:r>
            <a:endParaRPr lang="en-US" dirty="0"/>
          </a:p>
        </p:txBody>
      </p:sp>
    </p:spTree>
    <p:extLst>
      <p:ext uri="{BB962C8B-B14F-4D97-AF65-F5344CB8AC3E}">
        <p14:creationId xmlns:p14="http://schemas.microsoft.com/office/powerpoint/2010/main" val="1983550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652CB-DE51-4F37-B41E-D11C0EA74C74}" type="slidenum">
              <a:rPr lang="en-US"/>
              <a:pPr/>
              <a:t>32</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dirty="0" smtClean="0"/>
              <a:t>Figure 4 The stimulus sets used to test sensitivity to differences among faces in the shape of the eyes and mouth (set A), the shape </a:t>
            </a:r>
          </a:p>
          <a:p>
            <a:r>
              <a:rPr lang="en-US" dirty="0" smtClean="0"/>
              <a:t>of the external contour (set B), and the spacing of the internal features (set C). ‘Jane’ is shown as the left-most face in each panel, </a:t>
            </a:r>
          </a:p>
          <a:p>
            <a:r>
              <a:rPr lang="en-US" dirty="0" smtClean="0"/>
              <a:t>along with her sisters differing along one of the three dimensions. For the tests, stimuli were presented almost life size. Patients </a:t>
            </a:r>
          </a:p>
          <a:p>
            <a:r>
              <a:rPr lang="en-US" dirty="0" smtClean="0"/>
              <a:t>treated for bilateral congenital cataract have a deficit only when asked to discriminate faces in the spacing set (C). Reprinted from </a:t>
            </a:r>
          </a:p>
          <a:p>
            <a:r>
              <a:rPr lang="en-US" dirty="0" smtClean="0"/>
              <a:t>Le Grand, </a:t>
            </a:r>
            <a:r>
              <a:rPr lang="en-US" dirty="0" err="1" smtClean="0"/>
              <a:t>Mondloch</a:t>
            </a:r>
            <a:r>
              <a:rPr lang="en-US" dirty="0" smtClean="0"/>
              <a:t>, Maurer &amp; Brent (2003, Figure 1).</a:t>
            </a:r>
            <a:endParaRPr lang="en-US" dirty="0"/>
          </a:p>
        </p:txBody>
      </p:sp>
    </p:spTree>
    <p:extLst>
      <p:ext uri="{BB962C8B-B14F-4D97-AF65-F5344CB8AC3E}">
        <p14:creationId xmlns:p14="http://schemas.microsoft.com/office/powerpoint/2010/main" val="277595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1F99A-EA53-4275-9383-33ADEED7806F}" type="slidenum">
              <a:rPr lang="en-US"/>
              <a:pPr/>
              <a:t>33</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37335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b="1" dirty="0" smtClean="0">
                <a:latin typeface="Calibri" panose="020F0502020204030204" pitchFamily="34" charset="0"/>
                <a:ea typeface="ＭＳ Ｐゴシック" panose="020B0600070205080204" pitchFamily="34" charset="-128"/>
              </a:rPr>
              <a:t>Fixation Duration: </a:t>
            </a:r>
            <a:r>
              <a:rPr lang="en-US" altLang="en-US" dirty="0" smtClean="0">
                <a:latin typeface="Calibri" panose="020F0502020204030204" pitchFamily="34" charset="0"/>
                <a:ea typeface="ＭＳ Ｐゴシック" panose="020B0600070205080204" pitchFamily="34" charset="-128"/>
              </a:rPr>
              <a:t>Time between saccadic eye movements when eyes are relatively stable</a:t>
            </a:r>
          </a:p>
          <a:p>
            <a:pPr eaLnBrk="1" hangingPunct="1">
              <a:buFontTx/>
              <a:buChar char="•"/>
            </a:pPr>
            <a:endParaRPr lang="en-US" altLang="en-US" dirty="0" smtClean="0">
              <a:latin typeface="Calibri" panose="020F0502020204030204" pitchFamily="34" charset="0"/>
              <a:ea typeface="ＭＳ Ｐゴシック" panose="020B0600070205080204" pitchFamily="34" charset="-128"/>
            </a:endParaRPr>
          </a:p>
          <a:p>
            <a:pPr eaLnBrk="1" hangingPunct="1">
              <a:buFontTx/>
              <a:buChar char="•"/>
            </a:pPr>
            <a:r>
              <a:rPr lang="en-US" altLang="en-US" dirty="0" smtClean="0">
                <a:latin typeface="Calibri" panose="020F0502020204030204" pitchFamily="34" charset="0"/>
                <a:ea typeface="ＭＳ Ｐゴシック" panose="020B0600070205080204" pitchFamily="34" charset="-128"/>
              </a:rPr>
              <a:t> Infant attention correlates with attention in toddlerhood/preadolescence</a:t>
            </a:r>
          </a:p>
          <a:p>
            <a:pPr eaLnBrk="1" hangingPunct="1">
              <a:buFontTx/>
              <a:buChar char="•"/>
            </a:pPr>
            <a:r>
              <a:rPr lang="en-US" altLang="en-US" dirty="0" smtClean="0">
                <a:latin typeface="Calibri" panose="020F0502020204030204" pitchFamily="34" charset="0"/>
                <a:ea typeface="ＭＳ Ｐゴシック" panose="020B0600070205080204" pitchFamily="34" charset="-128"/>
              </a:rPr>
              <a:t> Infant attention correlates with IQ at age 11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accent1">
                    <a:satMod val="150000"/>
                  </a:schemeClr>
                </a:solidFill>
                <a:latin typeface="Calibri"/>
                <a:ea typeface="+mj-ea"/>
                <a:cs typeface="Calibri"/>
              </a:rPr>
              <a:t>Individual Differences in Infant Fixation Duration </a:t>
            </a:r>
            <a:r>
              <a:rPr lang="en-US" sz="1050" b="0" dirty="0" smtClean="0">
                <a:solidFill>
                  <a:schemeClr val="accent1">
                    <a:satMod val="150000"/>
                  </a:schemeClr>
                </a:solidFill>
                <a:latin typeface="Arial"/>
                <a:ea typeface="+mj-ea"/>
                <a:cs typeface="Arial"/>
              </a:rPr>
              <a:t>(</a:t>
            </a:r>
            <a:r>
              <a:rPr lang="en-US" sz="1050" b="0" dirty="0" err="1" smtClean="0">
                <a:solidFill>
                  <a:schemeClr val="accent1">
                    <a:satMod val="150000"/>
                  </a:schemeClr>
                </a:solidFill>
                <a:latin typeface="Arial"/>
                <a:ea typeface="+mj-ea"/>
                <a:cs typeface="Arial"/>
              </a:rPr>
              <a:t>Papageorgiou</a:t>
            </a:r>
            <a:r>
              <a:rPr lang="en-US" sz="1050" b="0" dirty="0" smtClean="0">
                <a:solidFill>
                  <a:schemeClr val="accent1">
                    <a:satMod val="150000"/>
                  </a:schemeClr>
                </a:solidFill>
                <a:latin typeface="Arial"/>
                <a:ea typeface="+mj-ea"/>
                <a:cs typeface="Arial"/>
              </a:rPr>
              <a:t> et al., 2014)</a:t>
            </a:r>
          </a:p>
          <a:p>
            <a:pPr eaLnBrk="1" hangingPunct="1"/>
            <a:endParaRPr lang="en-US" altLang="en-US" dirty="0" smtClean="0">
              <a:latin typeface="Arial" panose="020B0604020202020204" pitchFamily="34" charset="0"/>
              <a:ea typeface="ＭＳ Ｐゴシック" panose="020B0600070205080204" pitchFamily="34" charset="-128"/>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1B3282-1EE9-4040-B17C-6B53521A2F6C}" type="slidenum">
              <a:rPr lang="en-US" altLang="en-US" sz="1200">
                <a:solidFill>
                  <a:srgbClr val="000000"/>
                </a:solidFill>
              </a:rPr>
              <a:pPr eaLnBrk="1" hangingPunct="1"/>
              <a:t>35</a:t>
            </a:fld>
            <a:endParaRPr lang="en-US" altLang="en-US" sz="1200">
              <a:solidFill>
                <a:srgbClr val="000000"/>
              </a:solidFill>
            </a:endParaRPr>
          </a:p>
        </p:txBody>
      </p:sp>
    </p:spTree>
    <p:extLst>
      <p:ext uri="{BB962C8B-B14F-4D97-AF65-F5344CB8AC3E}">
        <p14:creationId xmlns:p14="http://schemas.microsoft.com/office/powerpoint/2010/main" val="278369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Prenatal listening history may explain voice bias, but not fully</a:t>
            </a:r>
          </a:p>
          <a:p>
            <a:pPr lvl="1"/>
            <a:r>
              <a:rPr lang="en-US" dirty="0" smtClean="0"/>
              <a:t>Infants can discriminate both native and non-native consonant and vowel contrasts at birth</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a:t>
            </a:fld>
            <a:endParaRPr lang="en-US"/>
          </a:p>
        </p:txBody>
      </p:sp>
    </p:spTree>
    <p:extLst>
      <p:ext uri="{BB962C8B-B14F-4D97-AF65-F5344CB8AC3E}">
        <p14:creationId xmlns:p14="http://schemas.microsoft.com/office/powerpoint/2010/main" val="2505162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2000" b="1" smtClean="0">
                <a:latin typeface="Calibri" panose="020F0502020204030204" pitchFamily="34" charset="0"/>
                <a:ea typeface="ＭＳ Ｐゴシック" panose="020B0600070205080204" pitchFamily="34" charset="-128"/>
              </a:rPr>
              <a:t>Executive attention &amp; Temperament</a:t>
            </a:r>
            <a:endParaRPr lang="en-US" altLang="en-US" sz="2000" b="1" smtClean="0">
              <a:latin typeface="Calibri" panose="020F0502020204030204" pitchFamily="34" charset="0"/>
              <a:ea typeface="ＭＳ Ｐゴシック" panose="020B0600070205080204" pitchFamily="34" charset="-128"/>
              <a:sym typeface="Wingdings" panose="05000000000000000000" pitchFamily="2" charset="2"/>
            </a:endParaRPr>
          </a:p>
          <a:p>
            <a:pPr lvl="1"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Fixation relates to Executive attention because it involves a conflict between keeping eyes stationary &amp; disengaging</a:t>
            </a:r>
            <a:endParaRPr lang="en-US" altLang="en-US" sz="2000" b="1" smtClean="0">
              <a:latin typeface="Calibri" panose="020F0502020204030204" pitchFamily="34" charset="0"/>
              <a:ea typeface="ＭＳ Ｐゴシック" panose="020B0600070205080204" pitchFamily="34" charset="-128"/>
            </a:endParaRPr>
          </a:p>
          <a:p>
            <a:pPr lvl="1"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Time spent resolving conflict (Stroop) correlates with parent reports of </a:t>
            </a:r>
            <a:r>
              <a:rPr lang="en-US" altLang="en-US" sz="2000" b="1" smtClean="0">
                <a:latin typeface="Calibri" panose="020F0502020204030204" pitchFamily="34" charset="0"/>
                <a:ea typeface="ＭＳ Ｐゴシック" panose="020B0600070205080204" pitchFamily="34" charset="-128"/>
              </a:rPr>
              <a:t>Effortful Control </a:t>
            </a:r>
            <a:r>
              <a:rPr lang="en-US" altLang="en-US" sz="2000" smtClean="0">
                <a:latin typeface="Calibri" panose="020F0502020204030204" pitchFamily="34" charset="0"/>
                <a:ea typeface="ＭＳ Ｐゴシック" panose="020B0600070205080204" pitchFamily="34" charset="-128"/>
              </a:rPr>
              <a:t>– temperament trait of ability to regulate emotions &amp; inhibit dominant response to activate a subdominant response</a:t>
            </a:r>
          </a:p>
          <a:p>
            <a:pPr lvl="2"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E.C. is negatively correlated with </a:t>
            </a:r>
            <a:r>
              <a:rPr lang="en-US" altLang="en-US" sz="2000" b="1" smtClean="0">
                <a:latin typeface="Calibri" panose="020F0502020204030204" pitchFamily="34" charset="0"/>
                <a:ea typeface="ＭＳ Ｐゴシック" panose="020B0600070205080204" pitchFamily="34" charset="-128"/>
              </a:rPr>
              <a:t>Surgency </a:t>
            </a:r>
            <a:r>
              <a:rPr lang="en-US" altLang="en-US" sz="2000" smtClean="0">
                <a:latin typeface="Calibri" panose="020F0502020204030204" pitchFamily="34" charset="0"/>
                <a:ea typeface="ＭＳ Ｐゴシック" panose="020B0600070205080204" pitchFamily="34" charset="-128"/>
              </a:rPr>
              <a:t>(trait aspect temperament in which person exhibits high levels of extraversion, motor activity, and impulsivity), impulsivity, and hyperactivity</a:t>
            </a:r>
          </a:p>
          <a:p>
            <a:pPr lvl="2"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E.C. differentiates reliably between typically developing children &amp; those with ADHD (children w/ADHD score lower on E.C.)</a:t>
            </a:r>
          </a:p>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F2B0E3B-AA53-4CBD-8E0E-C4090717AD84}" type="slidenum">
              <a:rPr lang="en-US" altLang="en-US" sz="1200">
                <a:solidFill>
                  <a:srgbClr val="000000"/>
                </a:solidFill>
              </a:rPr>
              <a:pPr eaLnBrk="1" hangingPunct="1"/>
              <a:t>36</a:t>
            </a:fld>
            <a:endParaRPr lang="en-US" altLang="en-US" sz="1200">
              <a:solidFill>
                <a:srgbClr val="000000"/>
              </a:solidFill>
            </a:endParaRPr>
          </a:p>
        </p:txBody>
      </p:sp>
    </p:spTree>
    <p:extLst>
      <p:ext uri="{BB962C8B-B14F-4D97-AF65-F5344CB8AC3E}">
        <p14:creationId xmlns:p14="http://schemas.microsoft.com/office/powerpoint/2010/main" val="3360076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2000" b="1" smtClean="0">
                <a:latin typeface="Calibri" panose="020F0502020204030204" pitchFamily="34" charset="0"/>
                <a:ea typeface="ＭＳ Ｐゴシック" panose="020B0600070205080204" pitchFamily="34" charset="-128"/>
              </a:rPr>
              <a:t>Executive attention &amp; Temperament</a:t>
            </a:r>
            <a:endParaRPr lang="en-US" altLang="en-US" sz="2000" b="1" smtClean="0">
              <a:latin typeface="Calibri" panose="020F0502020204030204" pitchFamily="34" charset="0"/>
              <a:ea typeface="ＭＳ Ｐゴシック" panose="020B0600070205080204" pitchFamily="34" charset="-128"/>
              <a:sym typeface="Wingdings" panose="05000000000000000000" pitchFamily="2" charset="2"/>
            </a:endParaRPr>
          </a:p>
          <a:p>
            <a:pPr lvl="1"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Fixation relates to Executive attention because it involves a conflict between keeping eyes stationary &amp; disengaging</a:t>
            </a:r>
            <a:endParaRPr lang="en-US" altLang="en-US" sz="2000" b="1" smtClean="0">
              <a:latin typeface="Calibri" panose="020F0502020204030204" pitchFamily="34" charset="0"/>
              <a:ea typeface="ＭＳ Ｐゴシック" panose="020B0600070205080204" pitchFamily="34" charset="-128"/>
            </a:endParaRPr>
          </a:p>
          <a:p>
            <a:pPr lvl="1"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Time spent resolving conflict (Stroop) correlates with parent reports of </a:t>
            </a:r>
            <a:r>
              <a:rPr lang="en-US" altLang="en-US" sz="2000" b="1" smtClean="0">
                <a:latin typeface="Calibri" panose="020F0502020204030204" pitchFamily="34" charset="0"/>
                <a:ea typeface="ＭＳ Ｐゴシック" panose="020B0600070205080204" pitchFamily="34" charset="-128"/>
              </a:rPr>
              <a:t>Effortful Control </a:t>
            </a:r>
            <a:r>
              <a:rPr lang="en-US" altLang="en-US" sz="2000" smtClean="0">
                <a:latin typeface="Calibri" panose="020F0502020204030204" pitchFamily="34" charset="0"/>
                <a:ea typeface="ＭＳ Ｐゴシック" panose="020B0600070205080204" pitchFamily="34" charset="-128"/>
              </a:rPr>
              <a:t>– temperament trait of ability to regulate emotions &amp; inhibit dominant response to activate a subdominant response</a:t>
            </a:r>
          </a:p>
          <a:p>
            <a:pPr lvl="2"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E.C. is negatively correlated with </a:t>
            </a:r>
            <a:r>
              <a:rPr lang="en-US" altLang="en-US" sz="2000" b="1" smtClean="0">
                <a:latin typeface="Calibri" panose="020F0502020204030204" pitchFamily="34" charset="0"/>
                <a:ea typeface="ＭＳ Ｐゴシック" panose="020B0600070205080204" pitchFamily="34" charset="-128"/>
              </a:rPr>
              <a:t>Surgency </a:t>
            </a:r>
            <a:r>
              <a:rPr lang="en-US" altLang="en-US" sz="2000" smtClean="0">
                <a:latin typeface="Calibri" panose="020F0502020204030204" pitchFamily="34" charset="0"/>
                <a:ea typeface="ＭＳ Ｐゴシック" panose="020B0600070205080204" pitchFamily="34" charset="-128"/>
              </a:rPr>
              <a:t>(trait aspect temperament in which person exhibits high levels of extraversion, motor activity, and impulsivity), impulsivity, and hyperactivity</a:t>
            </a:r>
          </a:p>
          <a:p>
            <a:pPr lvl="2" eaLnBrk="1" hangingPunct="1">
              <a:buFont typeface="Wingdings" panose="05000000000000000000" pitchFamily="2" charset="2"/>
              <a:buChar char="Ø"/>
            </a:pPr>
            <a:r>
              <a:rPr lang="en-US" altLang="en-US" sz="2000" smtClean="0">
                <a:latin typeface="Calibri" panose="020F0502020204030204" pitchFamily="34" charset="0"/>
                <a:ea typeface="ＭＳ Ｐゴシック" panose="020B0600070205080204" pitchFamily="34" charset="-128"/>
              </a:rPr>
              <a:t>E.C. differentiates reliably between typically developing children &amp; those with ADHD (children w/ADHD score lower on E.C.)</a:t>
            </a:r>
          </a:p>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CA5AABB-696A-4061-B3FD-839E3EED4FA9}" type="slidenum">
              <a:rPr lang="en-US" altLang="en-US" sz="1200">
                <a:solidFill>
                  <a:srgbClr val="000000"/>
                </a:solidFill>
              </a:rPr>
              <a:pPr eaLnBrk="1" hangingPunct="1"/>
              <a:t>37</a:t>
            </a:fld>
            <a:endParaRPr lang="en-US" altLang="en-US" sz="1200">
              <a:solidFill>
                <a:srgbClr val="000000"/>
              </a:solidFill>
            </a:endParaRPr>
          </a:p>
        </p:txBody>
      </p:sp>
    </p:spTree>
    <p:extLst>
      <p:ext uri="{BB962C8B-B14F-4D97-AF65-F5344CB8AC3E}">
        <p14:creationId xmlns:p14="http://schemas.microsoft.com/office/powerpoint/2010/main" val="674643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1C66EF-54A2-4175-AEC2-027F17D637F7}" type="slidenum">
              <a:rPr lang="en-US" altLang="en-US" sz="1200">
                <a:solidFill>
                  <a:srgbClr val="000000"/>
                </a:solidFill>
              </a:rPr>
              <a:pPr eaLnBrk="1" hangingPunct="1"/>
              <a:t>38</a:t>
            </a:fld>
            <a:endParaRPr lang="en-US" altLang="en-US" sz="1200">
              <a:solidFill>
                <a:srgbClr val="000000"/>
              </a:solidFill>
            </a:endParaRPr>
          </a:p>
        </p:txBody>
      </p:sp>
    </p:spTree>
    <p:extLst>
      <p:ext uri="{BB962C8B-B14F-4D97-AF65-F5344CB8AC3E}">
        <p14:creationId xmlns:p14="http://schemas.microsoft.com/office/powerpoint/2010/main" val="2679190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1077292-09A5-4089-9A39-B0CD33E7B74C}" type="slidenum">
              <a:rPr lang="en-US" altLang="en-US" sz="1200">
                <a:solidFill>
                  <a:srgbClr val="000000"/>
                </a:solidFill>
              </a:rPr>
              <a:pPr eaLnBrk="1" hangingPunct="1"/>
              <a:t>39</a:t>
            </a:fld>
            <a:endParaRPr lang="en-US" altLang="en-US" sz="1200">
              <a:solidFill>
                <a:srgbClr val="000000"/>
              </a:solidFill>
            </a:endParaRPr>
          </a:p>
        </p:txBody>
      </p:sp>
    </p:spTree>
    <p:extLst>
      <p:ext uri="{BB962C8B-B14F-4D97-AF65-F5344CB8AC3E}">
        <p14:creationId xmlns:p14="http://schemas.microsoft.com/office/powerpoint/2010/main" val="2179216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0B5507-3056-4858-B085-C479D2D8854A}" type="slidenum">
              <a:rPr lang="en-US" altLang="en-US" sz="1200">
                <a:solidFill>
                  <a:srgbClr val="000000"/>
                </a:solidFill>
              </a:rPr>
              <a:pPr eaLnBrk="1" hangingPunct="1"/>
              <a:t>40</a:t>
            </a:fld>
            <a:endParaRPr lang="en-US" altLang="en-US" sz="1200">
              <a:solidFill>
                <a:srgbClr val="000000"/>
              </a:solidFill>
            </a:endParaRPr>
          </a:p>
        </p:txBody>
      </p:sp>
    </p:spTree>
    <p:extLst>
      <p:ext uri="{BB962C8B-B14F-4D97-AF65-F5344CB8AC3E}">
        <p14:creationId xmlns:p14="http://schemas.microsoft.com/office/powerpoint/2010/main" val="3340927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07EEDA9-9420-48E3-9838-C658B86D1E88}" type="slidenum">
              <a:rPr lang="en-US" altLang="en-US" sz="1200">
                <a:solidFill>
                  <a:srgbClr val="000000"/>
                </a:solidFill>
              </a:rPr>
              <a:pPr eaLnBrk="1" hangingPunct="1"/>
              <a:t>41</a:t>
            </a:fld>
            <a:endParaRPr lang="en-US" altLang="en-US" sz="1200">
              <a:solidFill>
                <a:srgbClr val="000000"/>
              </a:solidFill>
            </a:endParaRPr>
          </a:p>
        </p:txBody>
      </p:sp>
    </p:spTree>
    <p:extLst>
      <p:ext uri="{BB962C8B-B14F-4D97-AF65-F5344CB8AC3E}">
        <p14:creationId xmlns:p14="http://schemas.microsoft.com/office/powerpoint/2010/main" val="3084693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3782CE-C8B5-44ED-A355-2BAB444EE303}" type="slidenum">
              <a:rPr lang="en-US" altLang="en-US" sz="1200">
                <a:solidFill>
                  <a:srgbClr val="000000"/>
                </a:solidFill>
              </a:rPr>
              <a:pPr eaLnBrk="1" hangingPunct="1"/>
              <a:t>42</a:t>
            </a:fld>
            <a:endParaRPr lang="en-US" altLang="en-US" sz="1200">
              <a:solidFill>
                <a:srgbClr val="000000"/>
              </a:solidFill>
            </a:endParaRPr>
          </a:p>
        </p:txBody>
      </p:sp>
    </p:spTree>
    <p:extLst>
      <p:ext uri="{BB962C8B-B14F-4D97-AF65-F5344CB8AC3E}">
        <p14:creationId xmlns:p14="http://schemas.microsoft.com/office/powerpoint/2010/main" val="571307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To shed light on the developmental mechanisms that link attention in infancy to temperament and behavior in childhood, we explored whether the interactive effect of infant fixation duration and age of the infant explained variation in effortful control, </a:t>
            </a:r>
            <a:r>
              <a:rPr lang="en-US" altLang="en-US" dirty="0" err="1" smtClean="0">
                <a:latin typeface="Arial" panose="020B0604020202020204" pitchFamily="34" charset="0"/>
                <a:ea typeface="ＭＳ Ｐゴシック" panose="020B0600070205080204" pitchFamily="34" charset="-128"/>
              </a:rPr>
              <a:t>surgency</a:t>
            </a:r>
            <a:r>
              <a:rPr lang="en-US" altLang="en-US" dirty="0" smtClean="0">
                <a:latin typeface="Arial" panose="020B0604020202020204" pitchFamily="34" charset="0"/>
                <a:ea typeface="ＭＳ Ｐゴシック" panose="020B0600070205080204" pitchFamily="34" charset="-128"/>
              </a:rPr>
              <a:t>, and hyperactivity- inattention. Table S4 in the Supplemental Material </a:t>
            </a:r>
            <a:r>
              <a:rPr lang="en-US" altLang="en-US" dirty="0" err="1" smtClean="0">
                <a:latin typeface="Arial" panose="020B0604020202020204" pitchFamily="34" charset="0"/>
                <a:ea typeface="ＭＳ Ｐゴシック" panose="020B0600070205080204" pitchFamily="34" charset="-128"/>
              </a:rPr>
              <a:t>pres</a:t>
            </a:r>
            <a:r>
              <a:rPr lang="en-US" altLang="en-US" dirty="0" smtClean="0">
                <a:latin typeface="Arial" panose="020B0604020202020204" pitchFamily="34" charset="0"/>
                <a:ea typeface="ＭＳ Ｐゴシック" panose="020B0600070205080204" pitchFamily="34" charset="-128"/>
              </a:rPr>
              <a:t>- </a:t>
            </a:r>
            <a:r>
              <a:rPr lang="en-US" altLang="en-US" dirty="0" err="1" smtClean="0">
                <a:latin typeface="Arial" panose="020B0604020202020204" pitchFamily="34" charset="0"/>
                <a:ea typeface="ＭＳ Ｐゴシック" panose="020B0600070205080204" pitchFamily="34" charset="-128"/>
              </a:rPr>
              <a:t>ents</a:t>
            </a:r>
            <a:r>
              <a:rPr lang="en-US" altLang="en-US" dirty="0" smtClean="0">
                <a:latin typeface="Arial" panose="020B0604020202020204" pitchFamily="34" charset="0"/>
                <a:ea typeface="ＭＳ Ｐゴシック" panose="020B0600070205080204" pitchFamily="34" charset="-128"/>
              </a:rPr>
              <a:t> the results of the regression model. The Mean Fixation Duration × Infant Age interaction was </a:t>
            </a:r>
            <a:r>
              <a:rPr lang="en-US" altLang="en-US" dirty="0" err="1" smtClean="0">
                <a:latin typeface="Arial" panose="020B0604020202020204" pitchFamily="34" charset="0"/>
                <a:ea typeface="ＭＳ Ｐゴシック" panose="020B0600070205080204" pitchFamily="34" charset="-128"/>
              </a:rPr>
              <a:t>signifi</a:t>
            </a:r>
            <a:r>
              <a:rPr lang="en-US" altLang="en-US" dirty="0" smtClean="0">
                <a:latin typeface="Arial" panose="020B0604020202020204" pitchFamily="34" charset="0"/>
                <a:ea typeface="ＭＳ Ｐゴシック" panose="020B0600070205080204" pitchFamily="34" charset="-128"/>
              </a:rPr>
              <a:t>- </a:t>
            </a:r>
            <a:r>
              <a:rPr lang="en-US" altLang="en-US" dirty="0" err="1" smtClean="0">
                <a:latin typeface="Arial" panose="020B0604020202020204" pitchFamily="34" charset="0"/>
                <a:ea typeface="ＭＳ Ｐゴシック" panose="020B0600070205080204" pitchFamily="34" charset="-128"/>
              </a:rPr>
              <a:t>cantly</a:t>
            </a:r>
            <a:r>
              <a:rPr lang="en-US" altLang="en-US" dirty="0" smtClean="0">
                <a:latin typeface="Arial" panose="020B0604020202020204" pitchFamily="34" charset="0"/>
                <a:ea typeface="ＭＳ Ｐゴシック" panose="020B0600070205080204" pitchFamily="34" charset="-128"/>
              </a:rPr>
              <a:t> associated with </a:t>
            </a:r>
            <a:r>
              <a:rPr lang="en-US" altLang="en-US" dirty="0" err="1" smtClean="0">
                <a:latin typeface="Arial" panose="020B0604020202020204" pitchFamily="34" charset="0"/>
                <a:ea typeface="ＭＳ Ｐゴシック" panose="020B0600070205080204" pitchFamily="34" charset="-128"/>
              </a:rPr>
              <a:t>surgency</a:t>
            </a:r>
            <a:r>
              <a:rPr lang="en-US" altLang="en-US" dirty="0" smtClean="0">
                <a:latin typeface="Arial" panose="020B0604020202020204" pitchFamily="34" charset="0"/>
                <a:ea typeface="ＭＳ Ｐゴシック" panose="020B0600070205080204" pitchFamily="34" charset="-128"/>
              </a:rPr>
              <a:t> in childhood (β = −0.20, </a:t>
            </a:r>
            <a:r>
              <a:rPr lang="en-US" altLang="en-US" i="1" dirty="0" smtClean="0">
                <a:latin typeface="Arial" panose="020B0604020202020204" pitchFamily="34" charset="0"/>
                <a:ea typeface="ＭＳ Ｐゴシック" panose="020B0600070205080204" pitchFamily="34" charset="-128"/>
              </a:rPr>
              <a:t>R</a:t>
            </a:r>
            <a:r>
              <a:rPr lang="en-US" altLang="en-US" dirty="0" smtClean="0">
                <a:latin typeface="Arial" panose="020B0604020202020204" pitchFamily="34" charset="0"/>
                <a:ea typeface="ＭＳ Ｐゴシック" panose="020B0600070205080204" pitchFamily="34" charset="-128"/>
              </a:rPr>
              <a:t>2 = .03, </a:t>
            </a:r>
            <a:r>
              <a:rPr lang="en-US" altLang="en-US" i="1" dirty="0" smtClean="0">
                <a:latin typeface="Arial" panose="020B0604020202020204" pitchFamily="34" charset="0"/>
                <a:ea typeface="ＭＳ Ｐゴシック" panose="020B0600070205080204" pitchFamily="34" charset="-128"/>
              </a:rPr>
              <a:t>p </a:t>
            </a:r>
            <a:r>
              <a:rPr lang="en-US" altLang="en-US" dirty="0" smtClean="0">
                <a:latin typeface="Arial" panose="020B0604020202020204" pitchFamily="34" charset="0"/>
                <a:ea typeface="ＭＳ Ｐゴシック" panose="020B0600070205080204" pitchFamily="34" charset="-128"/>
              </a:rPr>
              <a:t>= .05). This result suggests that the direction of the association between mean fixation duration and sur- </a:t>
            </a:r>
            <a:r>
              <a:rPr lang="en-US" altLang="en-US" dirty="0" err="1" smtClean="0">
                <a:latin typeface="Arial" panose="020B0604020202020204" pitchFamily="34" charset="0"/>
                <a:ea typeface="ＭＳ Ｐゴシック" panose="020B0600070205080204" pitchFamily="34" charset="-128"/>
              </a:rPr>
              <a:t>gency</a:t>
            </a:r>
            <a:r>
              <a:rPr lang="en-US" altLang="en-US" dirty="0" smtClean="0">
                <a:latin typeface="Arial" panose="020B0604020202020204" pitchFamily="34" charset="0"/>
                <a:ea typeface="ＭＳ Ｐゴシック" panose="020B0600070205080204" pitchFamily="34" charset="-128"/>
              </a:rPr>
              <a:t> remains the same (negative) irrespective of the age of the infant; the fact that the association is significant suggests that the variance of childhood </a:t>
            </a:r>
            <a:r>
              <a:rPr lang="en-US" altLang="en-US" dirty="0" err="1" smtClean="0">
                <a:latin typeface="Arial" panose="020B0604020202020204" pitchFamily="34" charset="0"/>
                <a:ea typeface="ＭＳ Ｐゴシック" panose="020B0600070205080204" pitchFamily="34" charset="-128"/>
              </a:rPr>
              <a:t>surgency</a:t>
            </a:r>
            <a:r>
              <a:rPr lang="en-US" altLang="en-US" dirty="0" smtClean="0">
                <a:latin typeface="Arial" panose="020B0604020202020204" pitchFamily="34" charset="0"/>
                <a:ea typeface="ＭＳ Ｐゴシック" panose="020B0600070205080204" pitchFamily="34" charset="-128"/>
              </a:rPr>
              <a:t> accounted for by variation in infant fixation duration increases as the age of the infant increases. </a:t>
            </a:r>
          </a:p>
          <a:p>
            <a:pPr eaLnBrk="1" hangingPunct="1"/>
            <a:endParaRPr lang="en-US" altLang="en-US" dirty="0" smtClean="0">
              <a:latin typeface="Arial" panose="020B0604020202020204" pitchFamily="34" charset="0"/>
              <a:ea typeface="ＭＳ Ｐゴシック" panose="020B0600070205080204" pitchFamily="34"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3398D8-D4E3-494F-9356-BFCCA24E4F6E}" type="slidenum">
              <a:rPr lang="en-US" altLang="en-US" sz="1200">
                <a:solidFill>
                  <a:srgbClr val="000000"/>
                </a:solidFill>
              </a:rPr>
              <a:pPr eaLnBrk="1" hangingPunct="1"/>
              <a:t>43</a:t>
            </a:fld>
            <a:endParaRPr lang="en-US" altLang="en-US" sz="1200">
              <a:solidFill>
                <a:srgbClr val="000000"/>
              </a:solidFill>
            </a:endParaRPr>
          </a:p>
        </p:txBody>
      </p:sp>
    </p:spTree>
    <p:extLst>
      <p:ext uri="{BB962C8B-B14F-4D97-AF65-F5344CB8AC3E}">
        <p14:creationId xmlns:p14="http://schemas.microsoft.com/office/powerpoint/2010/main" val="1454621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55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3643AF0-4347-419B-9872-D1373329C0C1}" type="slidenum">
              <a:rPr lang="en-US" altLang="en-US" sz="1200">
                <a:solidFill>
                  <a:srgbClr val="000000"/>
                </a:solidFill>
              </a:rPr>
              <a:pPr eaLnBrk="1" hangingPunct="1"/>
              <a:t>44</a:t>
            </a:fld>
            <a:endParaRPr lang="en-US" altLang="en-US" sz="1200">
              <a:solidFill>
                <a:srgbClr val="000000"/>
              </a:solidFill>
            </a:endParaRPr>
          </a:p>
        </p:txBody>
      </p:sp>
    </p:spTree>
    <p:extLst>
      <p:ext uri="{BB962C8B-B14F-4D97-AF65-F5344CB8AC3E}">
        <p14:creationId xmlns:p14="http://schemas.microsoft.com/office/powerpoint/2010/main" val="2202295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eaLnBrk="0" hangingPunct="0">
              <a:defRPr sz="800">
                <a:solidFill>
                  <a:schemeClr val="tx1"/>
                </a:solidFill>
                <a:latin typeface="Arial" pitchFamily="34" charset="0"/>
                <a:cs typeface="Arial" pitchFamily="34" charset="0"/>
              </a:defRPr>
            </a:lvl1pPr>
            <a:lvl2pPr marL="734480" indent="-282492" defTabSz="914962" eaLnBrk="0" hangingPunct="0">
              <a:defRPr sz="800">
                <a:solidFill>
                  <a:schemeClr val="tx1"/>
                </a:solidFill>
                <a:latin typeface="Arial" pitchFamily="34" charset="0"/>
                <a:cs typeface="Arial" pitchFamily="34" charset="0"/>
              </a:defRPr>
            </a:lvl2pPr>
            <a:lvl3pPr marL="1129970" indent="-225994" defTabSz="914962" eaLnBrk="0" hangingPunct="0">
              <a:defRPr sz="800">
                <a:solidFill>
                  <a:schemeClr val="tx1"/>
                </a:solidFill>
                <a:latin typeface="Arial" pitchFamily="34" charset="0"/>
                <a:cs typeface="Arial" pitchFamily="34" charset="0"/>
              </a:defRPr>
            </a:lvl3pPr>
            <a:lvl4pPr marL="1581958" indent="-225994" defTabSz="914962" eaLnBrk="0" hangingPunct="0">
              <a:defRPr sz="800">
                <a:solidFill>
                  <a:schemeClr val="tx1"/>
                </a:solidFill>
                <a:latin typeface="Arial" pitchFamily="34" charset="0"/>
                <a:cs typeface="Arial" pitchFamily="34" charset="0"/>
              </a:defRPr>
            </a:lvl4pPr>
            <a:lvl5pPr marL="2033946" indent="-225994" defTabSz="914962" eaLnBrk="0" hangingPunct="0">
              <a:defRPr sz="800">
                <a:solidFill>
                  <a:schemeClr val="tx1"/>
                </a:solidFill>
                <a:latin typeface="Arial" pitchFamily="34" charset="0"/>
                <a:cs typeface="Arial" pitchFamily="34" charset="0"/>
              </a:defRPr>
            </a:lvl5pPr>
            <a:lvl6pPr marL="2485934" indent="-225994" defTabSz="914962" eaLnBrk="0" fontAlgn="base" hangingPunct="0">
              <a:spcBef>
                <a:spcPct val="0"/>
              </a:spcBef>
              <a:spcAft>
                <a:spcPct val="0"/>
              </a:spcAft>
              <a:defRPr sz="800">
                <a:solidFill>
                  <a:schemeClr val="tx1"/>
                </a:solidFill>
                <a:latin typeface="Arial" pitchFamily="34" charset="0"/>
                <a:cs typeface="Arial" pitchFamily="34" charset="0"/>
              </a:defRPr>
            </a:lvl6pPr>
            <a:lvl7pPr marL="2937921" indent="-225994" defTabSz="914962" eaLnBrk="0" fontAlgn="base" hangingPunct="0">
              <a:spcBef>
                <a:spcPct val="0"/>
              </a:spcBef>
              <a:spcAft>
                <a:spcPct val="0"/>
              </a:spcAft>
              <a:defRPr sz="800">
                <a:solidFill>
                  <a:schemeClr val="tx1"/>
                </a:solidFill>
                <a:latin typeface="Arial" pitchFamily="34" charset="0"/>
                <a:cs typeface="Arial" pitchFamily="34" charset="0"/>
              </a:defRPr>
            </a:lvl7pPr>
            <a:lvl8pPr marL="3389909" indent="-225994" defTabSz="914962" eaLnBrk="0" fontAlgn="base" hangingPunct="0">
              <a:spcBef>
                <a:spcPct val="0"/>
              </a:spcBef>
              <a:spcAft>
                <a:spcPct val="0"/>
              </a:spcAft>
              <a:defRPr sz="800">
                <a:solidFill>
                  <a:schemeClr val="tx1"/>
                </a:solidFill>
                <a:latin typeface="Arial" pitchFamily="34" charset="0"/>
                <a:cs typeface="Arial" pitchFamily="34" charset="0"/>
              </a:defRPr>
            </a:lvl8pPr>
            <a:lvl9pPr marL="3841897" indent="-225994" defTabSz="914962" eaLnBrk="0" fontAlgn="base" hangingPunct="0">
              <a:spcBef>
                <a:spcPct val="0"/>
              </a:spcBef>
              <a:spcAft>
                <a:spcPct val="0"/>
              </a:spcAft>
              <a:defRPr sz="800">
                <a:solidFill>
                  <a:schemeClr val="tx1"/>
                </a:solidFill>
                <a:latin typeface="Arial" pitchFamily="34" charset="0"/>
                <a:cs typeface="Arial" pitchFamily="34" charset="0"/>
              </a:defRPr>
            </a:lvl9pPr>
          </a:lstStyle>
          <a:p>
            <a:pPr eaLnBrk="1" hangingPunct="1"/>
            <a:fld id="{97208FC8-7A98-47CB-9E5C-BFE51D875FD1}" type="slidenum">
              <a:rPr lang="en-US" altLang="en-US" sz="1200">
                <a:solidFill>
                  <a:prstClr val="black"/>
                </a:solidFill>
              </a:rPr>
              <a:pPr eaLnBrk="1" hangingPunct="1"/>
              <a:t>58</a:t>
            </a:fld>
            <a:endParaRPr lang="en-US" altLang="en-US" sz="1200">
              <a:solidFill>
                <a:prstClr val="black"/>
              </a:solidFill>
            </a:endParaRPr>
          </a:p>
        </p:txBody>
      </p:sp>
    </p:spTree>
    <p:extLst>
      <p:ext uri="{BB962C8B-B14F-4D97-AF65-F5344CB8AC3E}">
        <p14:creationId xmlns:p14="http://schemas.microsoft.com/office/powerpoint/2010/main" val="12928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158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a:t>
            </a:fld>
            <a:endParaRPr lang="en-US"/>
          </a:p>
        </p:txBody>
      </p:sp>
    </p:spTree>
    <p:extLst>
      <p:ext uri="{BB962C8B-B14F-4D97-AF65-F5344CB8AC3E}">
        <p14:creationId xmlns:p14="http://schemas.microsoft.com/office/powerpoint/2010/main" val="158821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BD37C-4695-4B5B-B881-0431A6288E69}" type="slidenum">
              <a:rPr lang="en-US"/>
              <a:pPr/>
              <a:t>9</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636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416642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81932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62645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11546581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extLst>
      <p:ext uri="{BB962C8B-B14F-4D97-AF65-F5344CB8AC3E}">
        <p14:creationId xmlns:p14="http://schemas.microsoft.com/office/powerpoint/2010/main" val="35320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extLst>
      <p:ext uri="{BB962C8B-B14F-4D97-AF65-F5344CB8AC3E}">
        <p14:creationId xmlns:p14="http://schemas.microsoft.com/office/powerpoint/2010/main" val="51031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extLst>
      <p:ext uri="{BB962C8B-B14F-4D97-AF65-F5344CB8AC3E}">
        <p14:creationId xmlns:p14="http://schemas.microsoft.com/office/powerpoint/2010/main" val="243690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extLst>
      <p:ext uri="{BB962C8B-B14F-4D97-AF65-F5344CB8AC3E}">
        <p14:creationId xmlns:p14="http://schemas.microsoft.com/office/powerpoint/2010/main" val="36552829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extLst>
      <p:ext uri="{BB962C8B-B14F-4D97-AF65-F5344CB8AC3E}">
        <p14:creationId xmlns:p14="http://schemas.microsoft.com/office/powerpoint/2010/main" val="216410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extLst>
      <p:ext uri="{BB962C8B-B14F-4D97-AF65-F5344CB8AC3E}">
        <p14:creationId xmlns:p14="http://schemas.microsoft.com/office/powerpoint/2010/main" val="154424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extLst>
      <p:ext uri="{BB962C8B-B14F-4D97-AF65-F5344CB8AC3E}">
        <p14:creationId xmlns:p14="http://schemas.microsoft.com/office/powerpoint/2010/main" val="270295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extLst>
      <p:ext uri="{BB962C8B-B14F-4D97-AF65-F5344CB8AC3E}">
        <p14:creationId xmlns:p14="http://schemas.microsoft.com/office/powerpoint/2010/main" val="401845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131538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extLst>
      <p:ext uri="{BB962C8B-B14F-4D97-AF65-F5344CB8AC3E}">
        <p14:creationId xmlns:p14="http://schemas.microsoft.com/office/powerpoint/2010/main" val="373240247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extLst>
      <p:ext uri="{BB962C8B-B14F-4D97-AF65-F5344CB8AC3E}">
        <p14:creationId xmlns:p14="http://schemas.microsoft.com/office/powerpoint/2010/main" val="397111116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3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hemeOverride" Target="../theme/themeOverride36.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38.xml"/><Relationship Id="rId5" Type="http://schemas.openxmlformats.org/officeDocument/2006/relationships/image" Target="../media/image35.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43.xml"/><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hemeOverride" Target="../theme/themeOverride44.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hemeOverride" Target="../theme/themeOverride45.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hemeOverride" Target="../theme/themeOverride46.xml"/><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smtClean="0"/>
              <a:t>Perception</a:t>
            </a:r>
            <a:endParaRPr lang="en-US" sz="6000" dirty="0"/>
          </a:p>
        </p:txBody>
      </p:sp>
      <p:sp>
        <p:nvSpPr>
          <p:cNvPr id="2051" name="Rectangle 3"/>
          <p:cNvSpPr>
            <a:spLocks noGrp="1" noChangeArrowheads="1"/>
          </p:cNvSpPr>
          <p:nvPr>
            <p:ph type="subTitle" idx="1"/>
          </p:nvPr>
        </p:nvSpPr>
        <p:spPr>
          <a:xfrm>
            <a:off x="1219200" y="5486400"/>
            <a:ext cx="6400800" cy="990600"/>
          </a:xfrm>
        </p:spPr>
        <p:txBody>
          <a:bodyPr/>
          <a:lstStyle/>
          <a:p>
            <a:pPr algn="ctr">
              <a:lnSpc>
                <a:spcPct val="90000"/>
              </a:lnSpc>
            </a:pPr>
            <a:r>
              <a:rPr lang="en-US" dirty="0" smtClean="0"/>
              <a:t>Daniel Messinger, PhD</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219200" y="914400"/>
            <a:ext cx="6934200" cy="4495800"/>
          </a:xfrm>
          <a:prstGeom prst="rect">
            <a:avLst/>
          </a:prstGeom>
        </p:spPr>
      </p:pic>
    </p:spTree>
    <p:extLst>
      <p:ext uri="{BB962C8B-B14F-4D97-AF65-F5344CB8AC3E}">
        <p14:creationId xmlns:p14="http://schemas.microsoft.com/office/powerpoint/2010/main" val="1689048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Experience </a:t>
            </a:r>
            <a:r>
              <a:rPr lang="en-US" dirty="0"/>
              <a:t>and emotion </a:t>
            </a:r>
            <a:r>
              <a:rPr lang="en-US" dirty="0" smtClean="0"/>
              <a:t>processing</a:t>
            </a:r>
            <a:endParaRPr lang="en-US" dirty="0"/>
          </a:p>
        </p:txBody>
      </p:sp>
      <p:sp>
        <p:nvSpPr>
          <p:cNvPr id="3" name="Content Placeholder 2"/>
          <p:cNvSpPr>
            <a:spLocks noGrp="1"/>
          </p:cNvSpPr>
          <p:nvPr>
            <p:ph idx="1"/>
          </p:nvPr>
        </p:nvSpPr>
        <p:spPr/>
        <p:txBody>
          <a:bodyPr>
            <a:normAutofit/>
          </a:bodyPr>
          <a:lstStyle/>
          <a:p>
            <a:r>
              <a:rPr lang="en-US" dirty="0" smtClean="0"/>
              <a:t>Perceptual narrowing- infants become attuned to faces that they are exposed to more in the environment (own-race faces) relative to less frequently encountered faces (other-race faces)</a:t>
            </a:r>
          </a:p>
          <a:p>
            <a:r>
              <a:rPr lang="en-US" dirty="0" smtClean="0"/>
              <a:t>Origin of the other-race effect (ORE)</a:t>
            </a:r>
          </a:p>
        </p:txBody>
      </p:sp>
      <p:sp>
        <p:nvSpPr>
          <p:cNvPr id="4" name="Footer Placeholder 3"/>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Tree>
    <p:extLst>
      <p:ext uri="{BB962C8B-B14F-4D97-AF65-F5344CB8AC3E}">
        <p14:creationId xmlns:p14="http://schemas.microsoft.com/office/powerpoint/2010/main" val="33660626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a:t>
            </a:r>
            <a:r>
              <a:rPr lang="en-US" dirty="0"/>
              <a:t>.</a:t>
            </a:r>
          </a:p>
        </p:txBody>
      </p:sp>
      <p:sp>
        <p:nvSpPr>
          <p:cNvPr id="3" name="Content Placeholder 2"/>
          <p:cNvSpPr>
            <a:spLocks noGrp="1"/>
          </p:cNvSpPr>
          <p:nvPr>
            <p:ph idx="1"/>
          </p:nvPr>
        </p:nvSpPr>
        <p:spPr/>
        <p:txBody>
          <a:bodyPr/>
          <a:lstStyle/>
          <a:p>
            <a:r>
              <a:rPr lang="en-US" dirty="0" smtClean="0"/>
              <a:t>3 ERP components associated with both face and emotion processing in infants</a:t>
            </a:r>
          </a:p>
          <a:p>
            <a:r>
              <a:rPr lang="en-US" dirty="0" smtClean="0"/>
              <a:t>Posterior ERP components related to perception:</a:t>
            </a:r>
          </a:p>
          <a:p>
            <a:pPr lvl="1"/>
            <a:r>
              <a:rPr lang="en-US" dirty="0" smtClean="0"/>
              <a:t>N290</a:t>
            </a:r>
          </a:p>
          <a:p>
            <a:pPr lvl="1"/>
            <a:r>
              <a:rPr lang="en-US" dirty="0" smtClean="0"/>
              <a:t>P400</a:t>
            </a:r>
          </a:p>
          <a:p>
            <a:r>
              <a:rPr lang="en-US" dirty="0" smtClean="0"/>
              <a:t>Anterior ERP component related to attention:</a:t>
            </a:r>
          </a:p>
          <a:p>
            <a:pPr lvl="1"/>
            <a:r>
              <a:rPr lang="en-US" dirty="0" smtClean="0"/>
              <a:t>Negative control component (</a:t>
            </a:r>
            <a:r>
              <a:rPr lang="en-US" dirty="0" err="1" smtClean="0"/>
              <a:t>Nc</a:t>
            </a:r>
            <a:r>
              <a:rPr lang="en-US" dirty="0" smtClean="0"/>
              <a:t>)</a:t>
            </a:r>
          </a:p>
          <a:p>
            <a:pPr lvl="1"/>
            <a:endParaRPr lang="en-US" dirty="0"/>
          </a:p>
        </p:txBody>
      </p:sp>
      <p:sp>
        <p:nvSpPr>
          <p:cNvPr id="4" name="Footer Placeholder 3"/>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Tree>
    <p:extLst>
      <p:ext uri="{BB962C8B-B14F-4D97-AF65-F5344CB8AC3E}">
        <p14:creationId xmlns:p14="http://schemas.microsoft.com/office/powerpoint/2010/main" val="2148603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Study</a:t>
            </a:r>
            <a:endParaRPr lang="en-US" dirty="0"/>
          </a:p>
        </p:txBody>
      </p:sp>
      <p:sp>
        <p:nvSpPr>
          <p:cNvPr id="3" name="Content Placeholder 2"/>
          <p:cNvSpPr>
            <a:spLocks noGrp="1"/>
          </p:cNvSpPr>
          <p:nvPr>
            <p:ph idx="1"/>
          </p:nvPr>
        </p:nvSpPr>
        <p:spPr/>
        <p:txBody>
          <a:bodyPr/>
          <a:lstStyle/>
          <a:p>
            <a:r>
              <a:rPr lang="en-US" dirty="0" smtClean="0"/>
              <a:t>Examine whether decline in ability to recognize other-race faces influences the ability to match emotion sounds with faces expressing congruent or incongruent emotional expressions </a:t>
            </a:r>
          </a:p>
          <a:p>
            <a:pPr lvl="1"/>
            <a:endParaRPr lang="en-US" dirty="0" smtClean="0"/>
          </a:p>
          <a:p>
            <a:pPr lvl="1"/>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Tree>
    <p:extLst>
      <p:ext uri="{BB962C8B-B14F-4D97-AF65-F5344CB8AC3E}">
        <p14:creationId xmlns:p14="http://schemas.microsoft.com/office/powerpoint/2010/main" val="28090433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 </a:t>
            </a:r>
            <a:endParaRPr lang="en-US" dirty="0"/>
          </a:p>
        </p:txBody>
      </p:sp>
      <p:sp>
        <p:nvSpPr>
          <p:cNvPr id="3" name="Content Placeholder 2"/>
          <p:cNvSpPr>
            <a:spLocks noGrp="1"/>
          </p:cNvSpPr>
          <p:nvPr>
            <p:ph idx="1"/>
          </p:nvPr>
        </p:nvSpPr>
        <p:spPr/>
        <p:txBody>
          <a:bodyPr>
            <a:normAutofit/>
          </a:bodyPr>
          <a:lstStyle/>
          <a:p>
            <a:r>
              <a:rPr lang="en-US" dirty="0" smtClean="0"/>
              <a:t>9 month olds will </a:t>
            </a:r>
            <a:r>
              <a:rPr lang="en-US" dirty="0"/>
              <a:t>differentiate own </a:t>
            </a:r>
            <a:r>
              <a:rPr lang="en-US" dirty="0" smtClean="0"/>
              <a:t>race faces </a:t>
            </a:r>
          </a:p>
          <a:p>
            <a:r>
              <a:rPr lang="en-US" dirty="0" smtClean="0"/>
              <a:t>Expect impaired processing of emotion sound/ face pairs for other races but not own race faces in 9 mo infants </a:t>
            </a:r>
          </a:p>
          <a:p>
            <a:r>
              <a:rPr lang="en-US" dirty="0" smtClean="0"/>
              <a:t>The </a:t>
            </a:r>
            <a:r>
              <a:rPr lang="en-US" dirty="0" err="1" smtClean="0"/>
              <a:t>Nc</a:t>
            </a:r>
            <a:r>
              <a:rPr lang="en-US" dirty="0" smtClean="0"/>
              <a:t>, N290, and P400 neural networks will be engaged while infants complete the task</a:t>
            </a:r>
          </a:p>
        </p:txBody>
      </p:sp>
      <p:sp>
        <p:nvSpPr>
          <p:cNvPr id="4" name="Footer Placeholder 3"/>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Tree>
    <p:extLst>
      <p:ext uri="{BB962C8B-B14F-4D97-AF65-F5344CB8AC3E}">
        <p14:creationId xmlns:p14="http://schemas.microsoft.com/office/powerpoint/2010/main" val="39278744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normAutofit fontScale="90000"/>
          </a:bodyPr>
          <a:lstStyle/>
          <a:p>
            <a:pPr algn="ctr"/>
            <a:r>
              <a:rPr lang="en-US" sz="4000" dirty="0"/>
              <a:t>The Role of Experience in Perceptual Development (cont)</a:t>
            </a:r>
          </a:p>
        </p:txBody>
      </p:sp>
      <p:sp>
        <p:nvSpPr>
          <p:cNvPr id="330755" name="Rectangle 3"/>
          <p:cNvSpPr>
            <a:spLocks noGrp="1" noChangeArrowheads="1"/>
          </p:cNvSpPr>
          <p:nvPr>
            <p:ph idx="1"/>
          </p:nvPr>
        </p:nvSpPr>
        <p:spPr>
          <a:xfrm>
            <a:off x="457200" y="1600200"/>
            <a:ext cx="8229600" cy="4530725"/>
          </a:xfrm>
          <a:prstGeom prst="rect">
            <a:avLst/>
          </a:prstGeom>
        </p:spPr>
        <p:txBody>
          <a:bodyPr>
            <a:normAutofit fontScale="92500" lnSpcReduction="10000"/>
          </a:bodyPr>
          <a:lstStyle/>
          <a:p>
            <a:pPr>
              <a:lnSpc>
                <a:spcPct val="90000"/>
              </a:lnSpc>
            </a:pPr>
            <a:r>
              <a:rPr lang="en-US" sz="2400" dirty="0"/>
              <a:t>Face Processing </a:t>
            </a:r>
            <a:r>
              <a:rPr lang="en-US" sz="2400" dirty="0" smtClean="0"/>
              <a:t>(Vogel et al., 2012)</a:t>
            </a:r>
            <a:endParaRPr lang="en-US" sz="2400" dirty="0"/>
          </a:p>
          <a:p>
            <a:pPr lvl="1">
              <a:lnSpc>
                <a:spcPct val="90000"/>
              </a:lnSpc>
            </a:pPr>
            <a:r>
              <a:rPr lang="en-US" sz="2000" dirty="0"/>
              <a:t>Study of differential processing of own-race vs. other-race </a:t>
            </a:r>
            <a:r>
              <a:rPr lang="en-US" sz="2000" dirty="0" smtClean="0"/>
              <a:t>member</a:t>
            </a:r>
          </a:p>
          <a:p>
            <a:pPr lvl="2">
              <a:lnSpc>
                <a:spcPct val="90000"/>
              </a:lnSpc>
            </a:pPr>
            <a:r>
              <a:rPr lang="en-US" sz="1800" dirty="0" smtClean="0"/>
              <a:t>Processing advantage for same-race faces based on perceptual narrowing</a:t>
            </a:r>
          </a:p>
          <a:p>
            <a:pPr lvl="3">
              <a:lnSpc>
                <a:spcPct val="90000"/>
              </a:lnSpc>
            </a:pPr>
            <a:r>
              <a:rPr lang="en-US" sz="1600" dirty="0" smtClean="0"/>
              <a:t>Differential experience hypothesis</a:t>
            </a:r>
            <a:r>
              <a:rPr lang="en-US" sz="2000" dirty="0" smtClean="0"/>
              <a:t/>
            </a:r>
            <a:br>
              <a:rPr lang="en-US" sz="2000" dirty="0" smtClean="0"/>
            </a:br>
            <a:endParaRPr lang="en-US" sz="2000" dirty="0" smtClean="0"/>
          </a:p>
          <a:p>
            <a:pPr lvl="1">
              <a:lnSpc>
                <a:spcPct val="90000"/>
              </a:lnSpc>
            </a:pPr>
            <a:r>
              <a:rPr lang="en-US" sz="2000" dirty="0" smtClean="0"/>
              <a:t>Goal of study to examine whether decline in ability to recognize other-race faces during 1</a:t>
            </a:r>
            <a:r>
              <a:rPr lang="en-US" sz="2000" baseline="30000" dirty="0" smtClean="0"/>
              <a:t>st</a:t>
            </a:r>
            <a:r>
              <a:rPr lang="en-US" sz="2000" dirty="0" smtClean="0"/>
              <a:t> year influences ability to accurately match emotion sounds with images of faces</a:t>
            </a:r>
          </a:p>
          <a:p>
            <a:pPr lvl="1">
              <a:lnSpc>
                <a:spcPct val="90000"/>
              </a:lnSpc>
            </a:pPr>
            <a:endParaRPr lang="en-US" sz="2000" dirty="0" smtClean="0"/>
          </a:p>
          <a:p>
            <a:pPr lvl="1">
              <a:lnSpc>
                <a:spcPct val="90000"/>
              </a:lnSpc>
            </a:pPr>
            <a:r>
              <a:rPr lang="en-US" sz="2000" dirty="0" smtClean="0"/>
              <a:t>Participants</a:t>
            </a:r>
          </a:p>
          <a:p>
            <a:pPr lvl="2">
              <a:lnSpc>
                <a:spcPct val="90000"/>
              </a:lnSpc>
            </a:pPr>
            <a:r>
              <a:rPr lang="en-US" sz="1600" dirty="0" smtClean="0"/>
              <a:t>5 &amp; 9 month old infants</a:t>
            </a:r>
          </a:p>
          <a:p>
            <a:pPr lvl="2">
              <a:lnSpc>
                <a:spcPct val="90000"/>
              </a:lnSpc>
            </a:pPr>
            <a:endParaRPr lang="en-US" sz="1600" dirty="0" smtClean="0"/>
          </a:p>
          <a:p>
            <a:pPr lvl="1">
              <a:lnSpc>
                <a:spcPct val="90000"/>
              </a:lnSpc>
            </a:pPr>
            <a:r>
              <a:rPr lang="en-US" sz="2000" dirty="0" smtClean="0"/>
              <a:t>Method</a:t>
            </a:r>
          </a:p>
          <a:p>
            <a:pPr lvl="2">
              <a:lnSpc>
                <a:spcPct val="90000"/>
              </a:lnSpc>
            </a:pPr>
            <a:r>
              <a:rPr lang="en-US" sz="1600" dirty="0" smtClean="0"/>
              <a:t>Visual paired comparison (VPC) to index ability to discriminate</a:t>
            </a:r>
          </a:p>
          <a:p>
            <a:pPr lvl="2">
              <a:lnSpc>
                <a:spcPct val="90000"/>
              </a:lnSpc>
            </a:pPr>
            <a:r>
              <a:rPr lang="en-US" sz="1600" dirty="0" smtClean="0"/>
              <a:t>ERP (</a:t>
            </a:r>
            <a:r>
              <a:rPr lang="en-US" sz="1600" dirty="0" err="1" smtClean="0"/>
              <a:t>Nc</a:t>
            </a:r>
            <a:r>
              <a:rPr lang="en-US" sz="1600" dirty="0" smtClean="0"/>
              <a:t>, N290, P400) in response to faces of different races and with compatible vs. incompatible vocal sounds</a:t>
            </a:r>
            <a:endParaRPr lang="en-US" sz="1800" dirty="0"/>
          </a:p>
        </p:txBody>
      </p:sp>
    </p:spTree>
    <p:extLst>
      <p:ext uri="{BB962C8B-B14F-4D97-AF65-F5344CB8AC3E}">
        <p14:creationId xmlns:p14="http://schemas.microsoft.com/office/powerpoint/2010/main" val="1896774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Behavioral visual-paired comparison (VPC) </a:t>
            </a:r>
            <a:r>
              <a:rPr lang="en-US" dirty="0" smtClean="0"/>
              <a:t>results</a:t>
            </a:r>
            <a:endParaRPr lang="en-US" dirty="0"/>
          </a:p>
        </p:txBody>
      </p:sp>
      <p:pic>
        <p:nvPicPr>
          <p:cNvPr id="4" name="Content Placehold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2481616" y="1774825"/>
            <a:ext cx="4180768" cy="4625975"/>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Tree>
    <p:extLst>
      <p:ext uri="{BB962C8B-B14F-4D97-AF65-F5344CB8AC3E}">
        <p14:creationId xmlns:p14="http://schemas.microsoft.com/office/powerpoint/2010/main" val="32495602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normAutofit/>
          </a:bodyPr>
          <a:lstStyle/>
          <a:p>
            <a:pPr>
              <a:lnSpc>
                <a:spcPct val="90000"/>
              </a:lnSpc>
            </a:pPr>
            <a:r>
              <a:rPr lang="en-US" sz="4000" dirty="0" smtClean="0"/>
              <a:t>Face Processing (Vogel et al., 2012)--</a:t>
            </a:r>
            <a:r>
              <a:rPr lang="en-US" sz="3600" dirty="0" smtClean="0"/>
              <a:t>Behavioral Findings</a:t>
            </a:r>
            <a:endParaRPr lang="en-US" sz="4000" dirty="0"/>
          </a:p>
        </p:txBody>
      </p:sp>
      <p:sp>
        <p:nvSpPr>
          <p:cNvPr id="330755" name="Rectangle 3"/>
          <p:cNvSpPr>
            <a:spLocks noGrp="1" noChangeArrowheads="1"/>
          </p:cNvSpPr>
          <p:nvPr>
            <p:ph idx="1"/>
          </p:nvPr>
        </p:nvSpPr>
        <p:spPr>
          <a:xfrm>
            <a:off x="457200" y="1600200"/>
            <a:ext cx="4114800" cy="4530725"/>
          </a:xfrm>
          <a:prstGeom prst="rect">
            <a:avLst/>
          </a:prstGeom>
        </p:spPr>
        <p:txBody>
          <a:bodyPr>
            <a:normAutofit fontScale="85000" lnSpcReduction="10000"/>
          </a:bodyPr>
          <a:lstStyle/>
          <a:p>
            <a:r>
              <a:rPr lang="en-US" dirty="0" smtClean="0"/>
              <a:t>Viewed familiarized happy face paired, side-by-side, with a novel happy face of same race for accumulated looking time of 10 s.</a:t>
            </a:r>
          </a:p>
          <a:p>
            <a:pPr lvl="1"/>
            <a:r>
              <a:rPr lang="en-US" dirty="0" smtClean="0"/>
              <a:t>Side of stimulus presentation switched after 5 seconds. </a:t>
            </a:r>
          </a:p>
          <a:p>
            <a:pPr lvl="1"/>
            <a:r>
              <a:rPr lang="en-US" dirty="0" smtClean="0"/>
              <a:t>Then completed task using faces from the race not previously viewed.</a:t>
            </a:r>
            <a:endParaRPr lang="en-US" sz="5000" dirty="0" smtClean="0"/>
          </a:p>
          <a:p>
            <a:pPr lvl="1">
              <a:lnSpc>
                <a:spcPct val="90000"/>
              </a:lnSpc>
            </a:pPr>
            <a:endParaRPr lang="en-US" sz="1800" dirty="0"/>
          </a:p>
        </p:txBody>
      </p:sp>
      <p:pic>
        <p:nvPicPr>
          <p:cNvPr id="3074" name="Picture 2"/>
          <p:cNvPicPr>
            <a:picLocks noChangeAspect="1" noChangeArrowheads="1"/>
          </p:cNvPicPr>
          <p:nvPr/>
        </p:nvPicPr>
        <p:blipFill>
          <a:blip r:embed="rId4" cstate="print"/>
          <a:srcRect/>
          <a:stretch>
            <a:fillRect/>
          </a:stretch>
        </p:blipFill>
        <p:spPr bwMode="auto">
          <a:xfrm>
            <a:off x="4572000" y="1638300"/>
            <a:ext cx="4429125" cy="5219700"/>
          </a:xfrm>
          <a:prstGeom prst="rect">
            <a:avLst/>
          </a:prstGeom>
          <a:noFill/>
          <a:ln w="9525">
            <a:noFill/>
            <a:miter lim="800000"/>
            <a:headEnd/>
            <a:tailEnd/>
          </a:ln>
        </p:spPr>
      </p:pic>
    </p:spTree>
    <p:extLst>
      <p:ext uri="{BB962C8B-B14F-4D97-AF65-F5344CB8AC3E}">
        <p14:creationId xmlns:p14="http://schemas.microsoft.com/office/powerpoint/2010/main" val="1016523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Electrophysiological procedure </a:t>
            </a:r>
            <a:r>
              <a:rPr lang="en-US" dirty="0" smtClean="0"/>
              <a:t/>
            </a:r>
            <a:br>
              <a:rPr lang="en-US" dirty="0" smtClean="0"/>
            </a:br>
            <a:r>
              <a:rPr lang="en-US" dirty="0" smtClean="0"/>
              <a:t>ERP </a:t>
            </a:r>
            <a:r>
              <a:rPr lang="en-US" dirty="0"/>
              <a:t>recorded </a:t>
            </a:r>
          </a:p>
        </p:txBody>
      </p:sp>
      <p:sp>
        <p:nvSpPr>
          <p:cNvPr id="3" name="Content Placeholder 2"/>
          <p:cNvSpPr>
            <a:spLocks noGrp="1"/>
          </p:cNvSpPr>
          <p:nvPr>
            <p:ph sz="half" idx="1"/>
          </p:nvPr>
        </p:nvSpPr>
        <p:spPr/>
        <p:txBody>
          <a:bodyPr>
            <a:normAutofit/>
          </a:bodyPr>
          <a:lstStyle/>
          <a:p>
            <a:pPr lvl="1"/>
            <a:endParaRPr lang="en-US" dirty="0" smtClean="0"/>
          </a:p>
        </p:txBody>
      </p:sp>
      <p:pic>
        <p:nvPicPr>
          <p:cNvPr id="5" name="Content Placeholder 4"/>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752600"/>
            <a:ext cx="4038600" cy="4648200"/>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
        <p:nvSpPr>
          <p:cNvPr id="4" name="Rectangle 3"/>
          <p:cNvSpPr/>
          <p:nvPr/>
        </p:nvSpPr>
        <p:spPr>
          <a:xfrm>
            <a:off x="914400" y="7601675"/>
            <a:ext cx="4572000" cy="1754326"/>
          </a:xfrm>
          <a:prstGeom prst="rect">
            <a:avLst/>
          </a:prstGeom>
        </p:spPr>
        <p:txBody>
          <a:bodyPr>
            <a:spAutoFit/>
          </a:bodyPr>
          <a:lstStyle/>
          <a:p>
            <a:r>
              <a:rPr lang="en-US" dirty="0">
                <a:solidFill>
                  <a:schemeClr val="bg1"/>
                </a:solidFill>
              </a:rPr>
              <a:t>Sample</a:t>
            </a:r>
          </a:p>
          <a:p>
            <a:pPr lvl="1"/>
            <a:r>
              <a:rPr lang="en-US" dirty="0">
                <a:solidFill>
                  <a:schemeClr val="bg1"/>
                </a:solidFill>
              </a:rPr>
              <a:t>Caucasian infants (5 </a:t>
            </a:r>
            <a:r>
              <a:rPr lang="en-US" dirty="0" err="1">
                <a:solidFill>
                  <a:schemeClr val="bg1"/>
                </a:solidFill>
              </a:rPr>
              <a:t>mo</a:t>
            </a:r>
            <a:r>
              <a:rPr lang="en-US" dirty="0">
                <a:solidFill>
                  <a:schemeClr val="bg1"/>
                </a:solidFill>
              </a:rPr>
              <a:t> and 9 </a:t>
            </a:r>
            <a:r>
              <a:rPr lang="en-US" dirty="0" err="1">
                <a:solidFill>
                  <a:schemeClr val="bg1"/>
                </a:solidFill>
              </a:rPr>
              <a:t>mo</a:t>
            </a:r>
            <a:r>
              <a:rPr lang="en-US" dirty="0">
                <a:solidFill>
                  <a:schemeClr val="bg1"/>
                </a:solidFill>
              </a:rPr>
              <a:t>) who have little or no previous experience with African Americans </a:t>
            </a:r>
          </a:p>
          <a:p>
            <a:r>
              <a:rPr lang="en-US" dirty="0">
                <a:solidFill>
                  <a:schemeClr val="bg1"/>
                </a:solidFill>
              </a:rPr>
              <a:t>Behavioral procedure</a:t>
            </a:r>
          </a:p>
          <a:p>
            <a:pPr lvl="1"/>
            <a:r>
              <a:rPr lang="en-US" dirty="0">
                <a:solidFill>
                  <a:schemeClr val="bg1"/>
                </a:solidFill>
              </a:rPr>
              <a:t>Visual paired comparison (VPC) </a:t>
            </a:r>
          </a:p>
        </p:txBody>
      </p:sp>
      <p:sp>
        <p:nvSpPr>
          <p:cNvPr id="7" name="Rectangle 6"/>
          <p:cNvSpPr/>
          <p:nvPr/>
        </p:nvSpPr>
        <p:spPr>
          <a:xfrm>
            <a:off x="1775609" y="-2022991"/>
            <a:ext cx="954107" cy="369332"/>
          </a:xfrm>
          <a:prstGeom prst="rect">
            <a:avLst/>
          </a:prstGeom>
        </p:spPr>
        <p:txBody>
          <a:bodyPr wrap="none">
            <a:spAutoFit/>
          </a:bodyPr>
          <a:lstStyle/>
          <a:p>
            <a:r>
              <a:rPr lang="en-US" dirty="0"/>
              <a:t>Method</a:t>
            </a:r>
          </a:p>
        </p:txBody>
      </p:sp>
    </p:spTree>
    <p:extLst>
      <p:ext uri="{BB962C8B-B14F-4D97-AF65-F5344CB8AC3E}">
        <p14:creationId xmlns:p14="http://schemas.microsoft.com/office/powerpoint/2010/main" val="9245928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4" cstate="print"/>
          <a:srcRect/>
          <a:stretch>
            <a:fillRect/>
          </a:stretch>
        </p:blipFill>
        <p:spPr bwMode="auto">
          <a:xfrm>
            <a:off x="2057400" y="1295400"/>
            <a:ext cx="4928759" cy="4525963"/>
          </a:xfrm>
          <a:prstGeom prst="rect">
            <a:avLst/>
          </a:prstGeom>
          <a:noFill/>
          <a:ln w="9525">
            <a:noFill/>
            <a:miter lim="800000"/>
            <a:headEnd/>
            <a:tailEnd/>
          </a:ln>
        </p:spPr>
      </p:pic>
      <p:sp>
        <p:nvSpPr>
          <p:cNvPr id="5" name="Rectangle 4"/>
          <p:cNvSpPr/>
          <p:nvPr/>
        </p:nvSpPr>
        <p:spPr>
          <a:xfrm>
            <a:off x="0" y="5934670"/>
            <a:ext cx="9144000" cy="923330"/>
          </a:xfrm>
          <a:prstGeom prst="rect">
            <a:avLst/>
          </a:prstGeom>
        </p:spPr>
        <p:txBody>
          <a:bodyPr wrap="square">
            <a:spAutoFit/>
          </a:bodyPr>
          <a:lstStyle/>
          <a:p>
            <a:r>
              <a:rPr lang="en-US" dirty="0" smtClean="0"/>
              <a:t>Figure 2 Regions selected for ERP analyses for the </a:t>
            </a:r>
            <a:r>
              <a:rPr lang="en-US" dirty="0" err="1" smtClean="0"/>
              <a:t>Nc</a:t>
            </a:r>
            <a:r>
              <a:rPr lang="en-US" dirty="0" smtClean="0"/>
              <a:t> (frontal and central regions) and the N290 and P400 (left occipital-temporal, middle occipital, right occipital-temporal) components.</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a:r>
              <a:rPr lang="en-US" sz="4000" dirty="0" smtClean="0"/>
              <a:t>Perceptual Narrowing During Infancy: A Comparison of Language and Faces</a:t>
            </a:r>
            <a:endParaRPr lang="en-US" sz="4000" dirty="0"/>
          </a:p>
        </p:txBody>
      </p:sp>
      <p:sp>
        <p:nvSpPr>
          <p:cNvPr id="4" name="Text Placeholder 3"/>
          <p:cNvSpPr>
            <a:spLocks noGrp="1"/>
          </p:cNvSpPr>
          <p:nvPr>
            <p:ph type="body" idx="1"/>
          </p:nvPr>
        </p:nvSpPr>
        <p:spPr/>
        <p:txBody>
          <a:bodyPr>
            <a:normAutofit/>
          </a:bodyPr>
          <a:lstStyle/>
          <a:p>
            <a:r>
              <a:rPr lang="en-US" sz="2500" dirty="0" smtClean="0"/>
              <a:t>Maurer and Werker (2013)</a:t>
            </a:r>
            <a:endParaRPr lang="en-US" sz="2500" dirty="0"/>
          </a:p>
        </p:txBody>
      </p:sp>
    </p:spTree>
    <p:extLst>
      <p:ext uri="{BB962C8B-B14F-4D97-AF65-F5344CB8AC3E}">
        <p14:creationId xmlns:p14="http://schemas.microsoft.com/office/powerpoint/2010/main" val="967378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ERP Results </a:t>
            </a:r>
            <a:r>
              <a:rPr lang="en-US" dirty="0" smtClean="0"/>
              <a:t>(P400 amplitude) </a:t>
            </a:r>
            <a:endParaRPr lang="en-US" dirty="0"/>
          </a:p>
        </p:txBody>
      </p:sp>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726503" y="1774825"/>
            <a:ext cx="5690994" cy="4625975"/>
          </a:xfrm>
          <a:prstGeom prst="rect">
            <a:avLst/>
          </a:prstGeom>
        </p:spPr>
      </p:pic>
      <p:sp>
        <p:nvSpPr>
          <p:cNvPr id="8" name="Footer Placeholder 7"/>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pic>
        <p:nvPicPr>
          <p:cNvPr id="5" name="Picture 2"/>
          <p:cNvPicPr>
            <a:picLocks noChangeAspect="1" noChangeArrowheads="1"/>
          </p:cNvPicPr>
          <p:nvPr/>
        </p:nvPicPr>
        <p:blipFill rotWithShape="1">
          <a:blip r:embed="rId5" cstate="print"/>
          <a:srcRect t="90239"/>
          <a:stretch/>
        </p:blipFill>
        <p:spPr bwMode="auto">
          <a:xfrm>
            <a:off x="1905000" y="8610600"/>
            <a:ext cx="6050903" cy="428625"/>
          </a:xfrm>
          <a:prstGeom prst="rect">
            <a:avLst/>
          </a:prstGeom>
          <a:noFill/>
          <a:ln w="9525">
            <a:noFill/>
            <a:miter lim="800000"/>
            <a:headEnd/>
            <a:tailEnd/>
          </a:ln>
        </p:spPr>
      </p:pic>
    </p:spTree>
    <p:extLst>
      <p:ext uri="{BB962C8B-B14F-4D97-AF65-F5344CB8AC3E}">
        <p14:creationId xmlns:p14="http://schemas.microsoft.com/office/powerpoint/2010/main" val="38034973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noAutofit/>
          </a:bodyPr>
          <a:lstStyle/>
          <a:p>
            <a:r>
              <a:rPr lang="en-US" sz="2800" dirty="0" smtClean="0"/>
              <a:t>Effect of congruency on latency is specific to Caucasian faces at 9 months</a:t>
            </a:r>
            <a:endParaRPr lang="en-US" sz="4800" dirty="0"/>
          </a:p>
        </p:txBody>
      </p:sp>
      <p:sp>
        <p:nvSpPr>
          <p:cNvPr id="330755" name="Rectangle 3"/>
          <p:cNvSpPr>
            <a:spLocks noGrp="1" noChangeArrowheads="1"/>
          </p:cNvSpPr>
          <p:nvPr>
            <p:ph idx="1"/>
          </p:nvPr>
        </p:nvSpPr>
        <p:spPr>
          <a:xfrm>
            <a:off x="457200" y="1600200"/>
            <a:ext cx="8229600" cy="4530725"/>
          </a:xfrm>
          <a:prstGeom prst="rect">
            <a:avLst/>
          </a:prstGeom>
        </p:spPr>
        <p:txBody>
          <a:bodyPr>
            <a:normAutofit/>
          </a:bodyPr>
          <a:lstStyle/>
          <a:p>
            <a:pPr lvl="1">
              <a:lnSpc>
                <a:spcPct val="90000"/>
              </a:lnSpc>
              <a:buNone/>
            </a:pPr>
            <a:endParaRPr lang="en-US" sz="2000" dirty="0" smtClean="0"/>
          </a:p>
          <a:p>
            <a:pPr lvl="1">
              <a:lnSpc>
                <a:spcPct val="90000"/>
              </a:lnSpc>
            </a:pPr>
            <a:endParaRPr lang="en-US" sz="1800" dirty="0"/>
          </a:p>
        </p:txBody>
      </p:sp>
      <p:pic>
        <p:nvPicPr>
          <p:cNvPr id="6146" name="Picture 2"/>
          <p:cNvPicPr>
            <a:picLocks noChangeAspect="1" noChangeArrowheads="1"/>
          </p:cNvPicPr>
          <p:nvPr/>
        </p:nvPicPr>
        <p:blipFill>
          <a:blip r:embed="rId4" cstate="print"/>
          <a:srcRect/>
          <a:stretch>
            <a:fillRect/>
          </a:stretch>
        </p:blipFill>
        <p:spPr bwMode="auto">
          <a:xfrm>
            <a:off x="3093097" y="1981200"/>
            <a:ext cx="6050903" cy="4391025"/>
          </a:xfrm>
          <a:prstGeom prst="rect">
            <a:avLst/>
          </a:prstGeom>
          <a:noFill/>
          <a:ln w="9525">
            <a:noFill/>
            <a:miter lim="800000"/>
            <a:headEnd/>
            <a:tailEnd/>
          </a:ln>
        </p:spPr>
      </p:pic>
      <p:sp>
        <p:nvSpPr>
          <p:cNvPr id="6" name="Rectangle 5"/>
          <p:cNvSpPr/>
          <p:nvPr/>
        </p:nvSpPr>
        <p:spPr>
          <a:xfrm>
            <a:off x="0" y="6433268"/>
            <a:ext cx="5334000" cy="369332"/>
          </a:xfrm>
          <a:prstGeom prst="rect">
            <a:avLst/>
          </a:prstGeom>
        </p:spPr>
        <p:txBody>
          <a:bodyPr wrap="square">
            <a:spAutoFit/>
          </a:bodyPr>
          <a:lstStyle/>
          <a:p>
            <a:pPr marL="342900" lvl="0" indent="-342900" eaLnBrk="1" fontAlgn="auto" hangingPunct="1">
              <a:lnSpc>
                <a:spcPct val="90000"/>
              </a:lnSpc>
              <a:spcBef>
                <a:spcPct val="20000"/>
              </a:spcBef>
              <a:spcAft>
                <a:spcPts val="0"/>
              </a:spcAft>
              <a:buClr>
                <a:srgbClr val="F4680B"/>
              </a:buClr>
              <a:buSzPct val="75000"/>
              <a:buFont typeface="Wingdings" pitchFamily="2" charset="2"/>
              <a:buChar char=""/>
            </a:pPr>
            <a:r>
              <a:rPr lang="en-US" sz="2000" dirty="0" smtClean="0">
                <a:solidFill>
                  <a:srgbClr val="55554A"/>
                </a:solidFill>
                <a:latin typeface="Franklin Gothic Book"/>
              </a:rPr>
              <a:t>Face Processing (Vogel et al., 2012)</a:t>
            </a:r>
            <a:endParaRPr lang="en-US" sz="2000" dirty="0">
              <a:solidFill>
                <a:srgbClr val="55554A"/>
              </a:solidFill>
              <a:latin typeface="Franklin Gothic Book"/>
            </a:endParaRPr>
          </a:p>
        </p:txBody>
      </p:sp>
    </p:spTree>
    <p:extLst>
      <p:ext uri="{BB962C8B-B14F-4D97-AF65-F5344CB8AC3E}">
        <p14:creationId xmlns:p14="http://schemas.microsoft.com/office/powerpoint/2010/main" val="1625769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lvl="0"/>
            <a:r>
              <a:rPr lang="en-US" dirty="0" smtClean="0"/>
              <a:t>Perceptual narrowing and the ORE influence emotion processing </a:t>
            </a:r>
          </a:p>
          <a:p>
            <a:pPr lvl="0"/>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pic>
        <p:nvPicPr>
          <p:cNvPr id="4" name="Picture 3"/>
          <p:cNvPicPr>
            <a:picLocks noChangeAspect="1"/>
          </p:cNvPicPr>
          <p:nvPr/>
        </p:nvPicPr>
        <p:blipFill>
          <a:blip r:embed="rId4"/>
          <a:stretch>
            <a:fillRect/>
          </a:stretch>
        </p:blipFill>
        <p:spPr>
          <a:xfrm>
            <a:off x="1828800" y="4114800"/>
            <a:ext cx="5181600" cy="2336800"/>
          </a:xfrm>
          <a:prstGeom prst="rect">
            <a:avLst/>
          </a:prstGeom>
        </p:spPr>
      </p:pic>
    </p:spTree>
    <p:extLst>
      <p:ext uri="{BB962C8B-B14F-4D97-AF65-F5344CB8AC3E}">
        <p14:creationId xmlns:p14="http://schemas.microsoft.com/office/powerpoint/2010/main" val="465264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dirty="0" smtClean="0"/>
              <a:t>Voice versus face perception</a:t>
            </a:r>
            <a:endParaRPr lang="en-US" sz="4700" dirty="0"/>
          </a:p>
        </p:txBody>
      </p:sp>
      <p:sp>
        <p:nvSpPr>
          <p:cNvPr id="3" name="Content Placeholder 2"/>
          <p:cNvSpPr>
            <a:spLocks noGrp="1"/>
          </p:cNvSpPr>
          <p:nvPr>
            <p:ph idx="1"/>
          </p:nvPr>
        </p:nvSpPr>
        <p:spPr/>
        <p:txBody>
          <a:bodyPr>
            <a:normAutofit fontScale="92500" lnSpcReduction="20000"/>
          </a:bodyPr>
          <a:lstStyle/>
          <a:p>
            <a:r>
              <a:rPr lang="en-US" dirty="0" smtClean="0"/>
              <a:t>Distinctions can be reestablished </a:t>
            </a:r>
          </a:p>
          <a:p>
            <a:pPr lvl="1"/>
            <a:r>
              <a:rPr lang="en-US" dirty="0" smtClean="0"/>
              <a:t>By increasing exposure time or training</a:t>
            </a:r>
          </a:p>
          <a:p>
            <a:r>
              <a:rPr lang="en-US" dirty="0" smtClean="0"/>
              <a:t>Induction of new skills and reorganization of existing skills</a:t>
            </a:r>
          </a:p>
          <a:p>
            <a:pPr lvl="1"/>
            <a:r>
              <a:rPr lang="en-US" dirty="0" smtClean="0"/>
              <a:t>At 9 months items from native face categories are processed differently than at 3 months</a:t>
            </a:r>
          </a:p>
          <a:p>
            <a:r>
              <a:rPr lang="en-US" b="1" dirty="0" smtClean="0"/>
              <a:t>In later childhood and adulthood</a:t>
            </a:r>
          </a:p>
          <a:p>
            <a:pPr lvl="1"/>
            <a:r>
              <a:rPr lang="en-US" b="1" dirty="0" smtClean="0"/>
              <a:t>Other-race face distinctions can be reacquired</a:t>
            </a:r>
          </a:p>
          <a:p>
            <a:pPr lvl="1"/>
            <a:r>
              <a:rPr lang="en-US" b="1" dirty="0" smtClean="0"/>
              <a:t>Phonetic distinctions are not as successful</a:t>
            </a:r>
          </a:p>
          <a:p>
            <a:r>
              <a:rPr lang="en-US" dirty="0" smtClean="0"/>
              <a:t>Differences in timing of perceptual narrowing</a:t>
            </a:r>
          </a:p>
          <a:p>
            <a:pPr lvl="1"/>
            <a:r>
              <a:rPr lang="en-US" dirty="0" smtClean="0"/>
              <a:t>Present earlier for other-race faces and vowels and for other-species faces and consonants</a:t>
            </a:r>
          </a:p>
          <a:p>
            <a:endParaRPr lang="en-US" dirty="0" smtClean="0"/>
          </a:p>
          <a:p>
            <a:endParaRPr lang="en-US" dirty="0"/>
          </a:p>
        </p:txBody>
      </p:sp>
    </p:spTree>
    <p:extLst>
      <p:ext uri="{BB962C8B-B14F-4D97-AF65-F5344CB8AC3E}">
        <p14:creationId xmlns:p14="http://schemas.microsoft.com/office/powerpoint/2010/main" val="512343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o   Why is the other-race effect so important to study? What are the real world implications of this phenomenon? </a:t>
            </a:r>
          </a:p>
          <a:p>
            <a:r>
              <a:rPr lang="en-US" dirty="0"/>
              <a:t>o   Do you think their decision to include infants that didn’t make it through both tasks was a valid one?</a:t>
            </a:r>
          </a:p>
          <a:p>
            <a:r>
              <a:rPr lang="en-US" dirty="0"/>
              <a:t>o   What about only including Caucasian infants with limited exposure to other races?</a:t>
            </a:r>
          </a:p>
          <a:p>
            <a:r>
              <a:rPr lang="en-US" dirty="0"/>
              <a:t>o   Why do you think they chose to present the faces in grey scale instead of in full color? What are the advantages/disadvantages of presenting the faces in this way?</a:t>
            </a:r>
          </a:p>
          <a:p>
            <a:r>
              <a:rPr lang="en-US" dirty="0"/>
              <a:t>o   Where do you think findings like this could have real implications (i.e., training infants to continue this better recognition of faces in other races)? </a:t>
            </a:r>
          </a:p>
          <a:p>
            <a:endParaRPr lang="en-US" dirty="0" smtClean="0"/>
          </a:p>
        </p:txBody>
      </p:sp>
      <p:sp>
        <p:nvSpPr>
          <p:cNvPr id="5" name="Footer Placeholder 4"/>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Tree>
    <p:extLst>
      <p:ext uri="{BB962C8B-B14F-4D97-AF65-F5344CB8AC3E}">
        <p14:creationId xmlns:p14="http://schemas.microsoft.com/office/powerpoint/2010/main" val="24817008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endParaRPr lang="en-US" dirty="0"/>
          </a:p>
        </p:txBody>
      </p:sp>
      <p:sp>
        <p:nvSpPr>
          <p:cNvPr id="3" name="Content Placeholder 2"/>
          <p:cNvSpPr>
            <a:spLocks noGrp="1"/>
          </p:cNvSpPr>
          <p:nvPr>
            <p:ph idx="1"/>
          </p:nvPr>
        </p:nvSpPr>
        <p:spPr/>
        <p:txBody>
          <a:bodyPr/>
          <a:lstStyle/>
          <a:p>
            <a:r>
              <a:rPr lang="en-US" dirty="0" smtClean="0"/>
              <a:t>Do you think these results would be replicated with more similar ethnicities?</a:t>
            </a:r>
          </a:p>
          <a:p>
            <a:r>
              <a:rPr lang="en-US" dirty="0" smtClean="0"/>
              <a:t> What do you think would happen for infants raised in biracial households? </a:t>
            </a:r>
          </a:p>
          <a:p>
            <a:r>
              <a:rPr lang="en-US" dirty="0" smtClean="0"/>
              <a:t>Why do you think this research is important to the broader field? </a:t>
            </a:r>
          </a:p>
          <a:p>
            <a:endParaRPr lang="en-US" dirty="0" smtClean="0"/>
          </a:p>
        </p:txBody>
      </p:sp>
      <p:sp>
        <p:nvSpPr>
          <p:cNvPr id="5" name="Footer Placeholder 4"/>
          <p:cNvSpPr>
            <a:spLocks noGrp="1"/>
          </p:cNvSpPr>
          <p:nvPr>
            <p:ph type="ftr" sz="quarter" idx="11"/>
          </p:nvPr>
        </p:nvSpPr>
        <p:spPr/>
        <p:txBody>
          <a:bodyPr/>
          <a:lstStyle/>
          <a:p>
            <a:r>
              <a:rPr lang="en-US" smtClean="0">
                <a:solidFill>
                  <a:prstClr val="black">
                    <a:tint val="95000"/>
                  </a:prstClr>
                </a:solidFill>
              </a:rPr>
              <a:t>Bichay</a:t>
            </a:r>
            <a:endParaRPr lang="en-US">
              <a:solidFill>
                <a:prstClr val="black">
                  <a:tint val="95000"/>
                </a:prstClr>
              </a:solidFill>
            </a:endParaRPr>
          </a:p>
        </p:txBody>
      </p:sp>
    </p:spTree>
    <p:extLst>
      <p:ext uri="{BB962C8B-B14F-4D97-AF65-F5344CB8AC3E}">
        <p14:creationId xmlns:p14="http://schemas.microsoft.com/office/powerpoint/2010/main" val="4244052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Arial" charset="0"/>
                <a:ea typeface="+mn-ea"/>
                <a:cs typeface="+mn-cs"/>
              </a:rPr>
              <a:t>N290 component in 9-month-old infants</a:t>
            </a:r>
            <a:endParaRPr lang="en-US" dirty="0"/>
          </a:p>
        </p:txBody>
      </p:sp>
      <p:pic>
        <p:nvPicPr>
          <p:cNvPr id="4098" name="Picture 2"/>
          <p:cNvPicPr>
            <a:picLocks noGrp="1" noChangeAspect="1" noChangeArrowheads="1"/>
          </p:cNvPicPr>
          <p:nvPr>
            <p:ph idx="1"/>
          </p:nvPr>
        </p:nvPicPr>
        <p:blipFill>
          <a:blip r:embed="rId4" cstate="print"/>
          <a:srcRect/>
          <a:stretch>
            <a:fillRect/>
          </a:stretch>
        </p:blipFill>
        <p:spPr bwMode="auto">
          <a:xfrm>
            <a:off x="47373" y="1828800"/>
            <a:ext cx="8643220" cy="38862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fontScale="90000"/>
          </a:bodyPr>
          <a:lstStyle/>
          <a:p>
            <a:r>
              <a:rPr lang="en-US" sz="4000" dirty="0"/>
              <a:t>The Role of Experience in Perceptual </a:t>
            </a:r>
            <a:r>
              <a:rPr lang="en-US" sz="4000" dirty="0" smtClean="0"/>
              <a:t>Development</a:t>
            </a:r>
            <a:endParaRPr lang="en-US" sz="4000" dirty="0"/>
          </a:p>
        </p:txBody>
      </p:sp>
      <p:sp>
        <p:nvSpPr>
          <p:cNvPr id="321539" name="Rectangle 3"/>
          <p:cNvSpPr>
            <a:spLocks noGrp="1" noChangeArrowheads="1"/>
          </p:cNvSpPr>
          <p:nvPr>
            <p:ph idx="1"/>
          </p:nvPr>
        </p:nvSpPr>
        <p:spPr>
          <a:xfrm>
            <a:off x="457200" y="1600200"/>
            <a:ext cx="8229600" cy="4530725"/>
          </a:xfrm>
          <a:prstGeom prst="rect">
            <a:avLst/>
          </a:prstGeom>
        </p:spPr>
        <p:txBody>
          <a:bodyPr/>
          <a:lstStyle/>
          <a:p>
            <a:pPr>
              <a:lnSpc>
                <a:spcPct val="90000"/>
              </a:lnSpc>
            </a:pPr>
            <a:r>
              <a:rPr lang="en-US" sz="2800" dirty="0"/>
              <a:t>Early visual deprivation and later development</a:t>
            </a:r>
          </a:p>
          <a:p>
            <a:pPr lvl="1">
              <a:lnSpc>
                <a:spcPct val="90000"/>
              </a:lnSpc>
            </a:pPr>
            <a:r>
              <a:rPr lang="en-US" sz="2400" dirty="0"/>
              <a:t>Developmental changes in capabilities that eventually recover (e.g., low spatial frequency sensitivity)?</a:t>
            </a:r>
          </a:p>
          <a:p>
            <a:pPr lvl="1">
              <a:lnSpc>
                <a:spcPct val="90000"/>
              </a:lnSpc>
              <a:buFontTx/>
              <a:buNone/>
            </a:pPr>
            <a:endParaRPr lang="en-US" sz="2400" dirty="0"/>
          </a:p>
          <a:p>
            <a:pPr lvl="1">
              <a:lnSpc>
                <a:spcPct val="90000"/>
              </a:lnSpc>
              <a:buFontTx/>
              <a:buChar char="-"/>
            </a:pPr>
            <a:r>
              <a:rPr lang="en-US" sz="2400" dirty="0"/>
              <a:t>But some capabilities are permanently damaged</a:t>
            </a:r>
          </a:p>
          <a:p>
            <a:pPr lvl="2">
              <a:lnSpc>
                <a:spcPct val="90000"/>
              </a:lnSpc>
              <a:buFontTx/>
              <a:buBlip>
                <a:blip r:embed="rId3"/>
              </a:buBlip>
            </a:pPr>
            <a:r>
              <a:rPr lang="en-US" sz="2000" dirty="0"/>
              <a:t>Mid and high spatial frequency</a:t>
            </a:r>
          </a:p>
          <a:p>
            <a:pPr lvl="2">
              <a:lnSpc>
                <a:spcPct val="90000"/>
              </a:lnSpc>
              <a:buFontTx/>
              <a:buBlip>
                <a:blip r:embed="rId3"/>
              </a:buBlip>
            </a:pPr>
            <a:r>
              <a:rPr lang="en-US" b="1" i="1" dirty="0"/>
              <a:t>Holistic face processing</a:t>
            </a:r>
          </a:p>
          <a:p>
            <a:pPr lvl="2">
              <a:lnSpc>
                <a:spcPct val="90000"/>
              </a:lnSpc>
              <a:buFontTx/>
              <a:buBlip>
                <a:blip r:embed="rId3"/>
              </a:buBlip>
            </a:pPr>
            <a:r>
              <a:rPr lang="en-US" sz="2000" dirty="0"/>
              <a:t>Face recognition based on spacing of features</a:t>
            </a:r>
          </a:p>
          <a:p>
            <a:pPr lvl="1">
              <a:lnSpc>
                <a:spcPct val="90000"/>
              </a:lnSpc>
              <a:buFontTx/>
              <a:buChar char="-"/>
            </a:pPr>
            <a:endParaRPr lang="en-US" sz="2400" dirty="0"/>
          </a:p>
          <a:p>
            <a:pPr lvl="1">
              <a:lnSpc>
                <a:spcPct val="90000"/>
              </a:lnSpc>
              <a:buFontTx/>
              <a:buChar char="-"/>
            </a:pPr>
            <a:r>
              <a:rPr lang="en-US" sz="2400" dirty="0"/>
              <a:t>Differences between spared vs. permanently damaged domains in terms of their </a:t>
            </a:r>
            <a:r>
              <a:rPr lang="en-US" sz="2400" i="1" dirty="0"/>
              <a:t>typical developmental course</a:t>
            </a:r>
            <a:r>
              <a:rPr lang="en-US" sz="2400" dirty="0"/>
              <a:t>?</a:t>
            </a:r>
          </a:p>
        </p:txBody>
      </p:sp>
    </p:spTree>
    <p:extLst>
      <p:ext uri="{BB962C8B-B14F-4D97-AF65-F5344CB8AC3E}">
        <p14:creationId xmlns:p14="http://schemas.microsoft.com/office/powerpoint/2010/main" val="368030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normAutofit/>
          </a:bodyPr>
          <a:lstStyle/>
          <a:p>
            <a:r>
              <a:rPr lang="en-US" sz="3600" dirty="0"/>
              <a:t>Sleeper Effect in Contrast Sensitivity</a:t>
            </a:r>
          </a:p>
        </p:txBody>
      </p:sp>
      <p:sp>
        <p:nvSpPr>
          <p:cNvPr id="323587" name="Rectangle 3"/>
          <p:cNvSpPr>
            <a:spLocks noGrp="1" noChangeArrowheads="1"/>
          </p:cNvSpPr>
          <p:nvPr>
            <p:ph idx="1"/>
          </p:nvPr>
        </p:nvSpPr>
        <p:spPr>
          <a:xfrm>
            <a:off x="457200" y="1600200"/>
            <a:ext cx="8229600" cy="4530725"/>
          </a:xfrm>
          <a:prstGeom prst="rect">
            <a:avLst/>
          </a:prstGeom>
        </p:spPr>
        <p:txBody>
          <a:bodyPr/>
          <a:lstStyle/>
          <a:p>
            <a:r>
              <a:rPr lang="en-US" dirty="0" smtClean="0"/>
              <a:t>Increasing deficit for high spatial frequencies</a:t>
            </a:r>
          </a:p>
          <a:p>
            <a:pPr lvl="1"/>
            <a:r>
              <a:rPr lang="en-US" dirty="0" smtClean="0"/>
              <a:t>Compared to typically developing controls</a:t>
            </a:r>
            <a:endParaRPr lang="en-US" dirty="0"/>
          </a:p>
        </p:txBody>
      </p:sp>
      <p:sp>
        <p:nvSpPr>
          <p:cNvPr id="323589" name="Text Box 5"/>
          <p:cNvSpPr txBox="1">
            <a:spLocks noChangeArrowheads="1"/>
          </p:cNvSpPr>
          <p:nvPr/>
        </p:nvSpPr>
        <p:spPr bwMode="auto">
          <a:xfrm>
            <a:off x="5562600" y="6491288"/>
            <a:ext cx="362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Maurer, Ellemberg, &amp; Lewis, 2006</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819400"/>
            <a:ext cx="694642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44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fontScale="90000"/>
          </a:bodyPr>
          <a:lstStyle/>
          <a:p>
            <a:r>
              <a:rPr lang="en-US" sz="4000" dirty="0" smtClean="0"/>
              <a:t>Holistic </a:t>
            </a:r>
            <a:r>
              <a:rPr lang="en-US" sz="4000" dirty="0"/>
              <a:t>Face </a:t>
            </a:r>
            <a:r>
              <a:rPr lang="en-US" sz="4000" dirty="0" smtClean="0"/>
              <a:t>Processing: Misaligned </a:t>
            </a:r>
            <a:r>
              <a:rPr lang="en-US" sz="4000" dirty="0"/>
              <a:t>and composite </a:t>
            </a:r>
            <a:r>
              <a:rPr lang="en-US" sz="4000" dirty="0" smtClean="0"/>
              <a:t>stimuli</a:t>
            </a:r>
            <a:endParaRPr lang="en-US" sz="4000" dirty="0"/>
          </a:p>
        </p:txBody>
      </p:sp>
      <p:sp>
        <p:nvSpPr>
          <p:cNvPr id="325635" name="Rectangle 3"/>
          <p:cNvSpPr>
            <a:spLocks noGrp="1" noChangeArrowheads="1"/>
          </p:cNvSpPr>
          <p:nvPr>
            <p:ph sz="half" idx="1"/>
          </p:nvPr>
        </p:nvSpPr>
        <p:spPr>
          <a:xfrm>
            <a:off x="457200" y="1600200"/>
            <a:ext cx="3886200" cy="4525963"/>
          </a:xfrm>
          <a:prstGeom prst="rect">
            <a:avLst/>
          </a:prstGeom>
        </p:spPr>
        <p:txBody>
          <a:bodyPr>
            <a:normAutofit/>
          </a:bodyPr>
          <a:lstStyle/>
          <a:p>
            <a:r>
              <a:rPr lang="en-US" sz="2400" dirty="0" smtClean="0"/>
              <a:t>Is top half the same?</a:t>
            </a:r>
            <a:endParaRPr lang="en-US" sz="2400" dirty="0"/>
          </a:p>
        </p:txBody>
      </p:sp>
      <p:sp>
        <p:nvSpPr>
          <p:cNvPr id="325637" name="Text Box 5"/>
          <p:cNvSpPr txBox="1">
            <a:spLocks noChangeArrowheads="1"/>
          </p:cNvSpPr>
          <p:nvPr/>
        </p:nvSpPr>
        <p:spPr bwMode="auto">
          <a:xfrm>
            <a:off x="4495800" y="6491288"/>
            <a:ext cx="456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LeGrand, Mondloch, Maurer, &amp; Brent, 2004</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507"/>
          <a:stretch/>
        </p:blipFill>
        <p:spPr bwMode="auto">
          <a:xfrm>
            <a:off x="4670131" y="2133600"/>
            <a:ext cx="4550069" cy="214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8735534" y="101346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723"/>
          <a:stretch/>
        </p:blipFill>
        <p:spPr bwMode="auto">
          <a:xfrm>
            <a:off x="76200" y="2133600"/>
            <a:ext cx="445351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endParaRPr lang="en-US" dirty="0"/>
          </a:p>
        </p:txBody>
      </p:sp>
      <p:sp>
        <p:nvSpPr>
          <p:cNvPr id="10" name="Rectangle 3"/>
          <p:cNvSpPr txBox="1">
            <a:spLocks noChangeArrowheads="1"/>
          </p:cNvSpPr>
          <p:nvPr/>
        </p:nvSpPr>
        <p:spPr>
          <a:xfrm>
            <a:off x="4637474" y="9082088"/>
            <a:ext cx="3048000" cy="4525963"/>
          </a:xfrm>
          <a:prstGeom prst="rect">
            <a:avLst/>
          </a:prstGeom>
        </p:spPr>
        <p:txBody>
          <a:bodyPr vert="horz" lIns="91440" tIns="91440" rtlCol="0">
            <a:normAutofit/>
          </a:bodyPr>
          <a:lst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sz="2400" dirty="0" smtClean="0"/>
              <a:t>Same?</a:t>
            </a:r>
            <a:endParaRPr lang="en-US" sz="2400" dirty="0"/>
          </a:p>
        </p:txBody>
      </p:sp>
    </p:spTree>
    <p:extLst>
      <p:ext uri="{BB962C8B-B14F-4D97-AF65-F5344CB8AC3E}">
        <p14:creationId xmlns:p14="http://schemas.microsoft.com/office/powerpoint/2010/main" val="372046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 example</a:t>
            </a:r>
            <a:endParaRPr lang="en-US" dirty="0"/>
          </a:p>
        </p:txBody>
      </p:sp>
      <p:pic>
        <p:nvPicPr>
          <p:cNvPr id="4" name="Picture 3"/>
          <p:cNvPicPr>
            <a:picLocks noChangeAspect="1"/>
          </p:cNvPicPr>
          <p:nvPr/>
        </p:nvPicPr>
        <p:blipFill>
          <a:blip r:embed="rId3"/>
          <a:stretch>
            <a:fillRect/>
          </a:stretch>
        </p:blipFill>
        <p:spPr>
          <a:xfrm>
            <a:off x="4214686" y="1477962"/>
            <a:ext cx="4896657" cy="5380038"/>
          </a:xfrm>
          <a:prstGeom prst="rect">
            <a:avLst/>
          </a:prstGeom>
        </p:spPr>
      </p:pic>
      <p:sp>
        <p:nvSpPr>
          <p:cNvPr id="5" name="Rectangle 4"/>
          <p:cNvSpPr/>
          <p:nvPr/>
        </p:nvSpPr>
        <p:spPr>
          <a:xfrm>
            <a:off x="-609600" y="6742877"/>
            <a:ext cx="4572000" cy="2862322"/>
          </a:xfrm>
          <a:prstGeom prst="rect">
            <a:avLst/>
          </a:prstGeom>
        </p:spPr>
        <p:txBody>
          <a:bodyPr>
            <a:spAutoFit/>
          </a:bodyPr>
          <a:lstStyle/>
          <a:p>
            <a:r>
              <a:rPr lang="en-US" dirty="0"/>
              <a:t>Analysis</a:t>
            </a:r>
          </a:p>
          <a:p>
            <a:pPr lvl="1"/>
            <a:r>
              <a:rPr lang="en-US" dirty="0"/>
              <a:t>Identified areas of interest (AOIs) around each face</a:t>
            </a:r>
          </a:p>
          <a:p>
            <a:pPr lvl="1"/>
            <a:r>
              <a:rPr lang="en-US" dirty="0"/>
              <a:t>Measured look duration at novel and familiar faces</a:t>
            </a:r>
          </a:p>
          <a:p>
            <a:pPr lvl="1"/>
            <a:r>
              <a:rPr lang="en-US" dirty="0"/>
              <a:t>Measured proportion of time looking to the novel face during the first three seconds of looking</a:t>
            </a:r>
          </a:p>
          <a:p>
            <a:pPr lvl="1"/>
            <a:r>
              <a:rPr lang="en-US" dirty="0"/>
              <a:t>Eye-mouth viewing index (eye / eye + mouth) [EMI]</a:t>
            </a:r>
          </a:p>
        </p:txBody>
      </p:sp>
      <p:pic>
        <p:nvPicPr>
          <p:cNvPr id="7" name="Content Placeholder 3"/>
          <p:cNvPicPr>
            <a:picLocks noChangeAspect="1"/>
          </p:cNvPicPr>
          <p:nvPr/>
        </p:nvPicPr>
        <p:blipFill>
          <a:blip r:embed="rId4"/>
          <a:stretch>
            <a:fillRect/>
          </a:stretch>
        </p:blipFill>
        <p:spPr>
          <a:xfrm>
            <a:off x="1066800" y="6294804"/>
            <a:ext cx="2203450" cy="403225"/>
          </a:xfrm>
          <a:prstGeom prst="rect">
            <a:avLst/>
          </a:prstGeom>
        </p:spPr>
      </p:pic>
    </p:spTree>
    <p:extLst>
      <p:ext uri="{BB962C8B-B14F-4D97-AF65-F5344CB8AC3E}">
        <p14:creationId xmlns:p14="http://schemas.microsoft.com/office/powerpoint/2010/main" val="2095783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fontScale="90000"/>
          </a:bodyPr>
          <a:lstStyle/>
          <a:p>
            <a:r>
              <a:rPr lang="en-US" sz="4000" dirty="0"/>
              <a:t>The Role of Experience in </a:t>
            </a:r>
            <a:r>
              <a:rPr lang="en-US" sz="4000" dirty="0" smtClean="0"/>
              <a:t>Visual and Auditory Development</a:t>
            </a:r>
            <a:endParaRPr lang="en-US" sz="4000" dirty="0"/>
          </a:p>
        </p:txBody>
      </p:sp>
      <p:sp>
        <p:nvSpPr>
          <p:cNvPr id="325635" name="Rectangle 3"/>
          <p:cNvSpPr>
            <a:spLocks noGrp="1" noChangeArrowheads="1"/>
          </p:cNvSpPr>
          <p:nvPr>
            <p:ph type="body" idx="4294967295"/>
          </p:nvPr>
        </p:nvSpPr>
        <p:spPr>
          <a:xfrm>
            <a:off x="457200" y="1600200"/>
            <a:ext cx="8229600" cy="4530725"/>
          </a:xfrm>
          <a:prstGeom prst="rect">
            <a:avLst/>
          </a:prstGeom>
        </p:spPr>
        <p:txBody>
          <a:bodyPr/>
          <a:lstStyle/>
          <a:p>
            <a:r>
              <a:rPr lang="en-US"/>
              <a:t>Holistic Face Processing </a:t>
            </a:r>
          </a:p>
          <a:p>
            <a:pPr>
              <a:buFont typeface="Wingdings" pitchFamily="2" charset="2"/>
              <a:buNone/>
            </a:pPr>
            <a:endParaRPr lang="en-US"/>
          </a:p>
        </p:txBody>
      </p:sp>
      <p:sp>
        <p:nvSpPr>
          <p:cNvPr id="325637" name="Text Box 5"/>
          <p:cNvSpPr txBox="1">
            <a:spLocks noChangeArrowheads="1"/>
          </p:cNvSpPr>
          <p:nvPr/>
        </p:nvSpPr>
        <p:spPr bwMode="auto">
          <a:xfrm>
            <a:off x="4495800" y="6491288"/>
            <a:ext cx="456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LeGrand, Mondloch, Maurer, &amp; Brent, 2004</a:t>
            </a:r>
          </a:p>
        </p:txBody>
      </p:sp>
      <p:pic>
        <p:nvPicPr>
          <p:cNvPr id="3256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3228975"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6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238" y="2744788"/>
            <a:ext cx="4398962"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07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a:bodyPr>
          <a:lstStyle/>
          <a:p>
            <a:r>
              <a:rPr lang="en-US" sz="4000" dirty="0" smtClean="0"/>
              <a:t>Holistic </a:t>
            </a:r>
            <a:r>
              <a:rPr lang="en-US" sz="4000" dirty="0"/>
              <a:t>Face Processing </a:t>
            </a:r>
          </a:p>
        </p:txBody>
      </p:sp>
      <p:sp>
        <p:nvSpPr>
          <p:cNvPr id="2" name="Content Placeholder 1"/>
          <p:cNvSpPr>
            <a:spLocks noGrp="1"/>
          </p:cNvSpPr>
          <p:nvPr>
            <p:ph sz="half" idx="1"/>
          </p:nvPr>
        </p:nvSpPr>
        <p:spPr/>
        <p:txBody>
          <a:bodyPr/>
          <a:lstStyle/>
          <a:p>
            <a:endParaRPr lang="en-US" dirty="0"/>
          </a:p>
        </p:txBody>
      </p:sp>
      <p:sp>
        <p:nvSpPr>
          <p:cNvPr id="325637" name="Text Box 5"/>
          <p:cNvSpPr txBox="1">
            <a:spLocks noChangeArrowheads="1"/>
          </p:cNvSpPr>
          <p:nvPr/>
        </p:nvSpPr>
        <p:spPr bwMode="auto">
          <a:xfrm>
            <a:off x="4495800" y="6491288"/>
            <a:ext cx="456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LeGrand, Mondloch, Maurer, &amp; Brent, 2004</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69"/>
          <a:stretch/>
        </p:blipFill>
        <p:spPr bwMode="auto">
          <a:xfrm>
            <a:off x="1149927" y="1665965"/>
            <a:ext cx="6691745" cy="480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6441168" y="24384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72000" y="28956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667000" y="27432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26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normAutofit/>
          </a:bodyPr>
          <a:lstStyle/>
          <a:p>
            <a:r>
              <a:rPr lang="en-US" sz="4000" dirty="0"/>
              <a:t>Face Recognition </a:t>
            </a:r>
          </a:p>
        </p:txBody>
      </p:sp>
      <p:sp>
        <p:nvSpPr>
          <p:cNvPr id="327683" name="Rectangle 3"/>
          <p:cNvSpPr>
            <a:spLocks noGrp="1" noChangeArrowheads="1"/>
          </p:cNvSpPr>
          <p:nvPr>
            <p:ph idx="1"/>
          </p:nvPr>
        </p:nvSpPr>
        <p:spPr>
          <a:xfrm>
            <a:off x="457200" y="1600200"/>
            <a:ext cx="8229600" cy="4530725"/>
          </a:xfrm>
          <a:prstGeom prst="rect">
            <a:avLst/>
          </a:prstGeom>
        </p:spPr>
        <p:txBody>
          <a:bodyPr/>
          <a:lstStyle/>
          <a:p>
            <a:pPr>
              <a:buFont typeface="Wingdings" pitchFamily="2" charset="2"/>
              <a:buNone/>
            </a:pPr>
            <a:endParaRPr lang="en-US" dirty="0"/>
          </a:p>
        </p:txBody>
      </p:sp>
      <p:sp>
        <p:nvSpPr>
          <p:cNvPr id="327688" name="Text Box 8"/>
          <p:cNvSpPr txBox="1">
            <a:spLocks noChangeArrowheads="1"/>
          </p:cNvSpPr>
          <p:nvPr/>
        </p:nvSpPr>
        <p:spPr bwMode="auto">
          <a:xfrm>
            <a:off x="6368102" y="2209800"/>
            <a:ext cx="196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Eye/mouth shape</a:t>
            </a:r>
          </a:p>
        </p:txBody>
      </p:sp>
      <p:sp>
        <p:nvSpPr>
          <p:cNvPr id="327689" name="Text Box 9"/>
          <p:cNvSpPr txBox="1">
            <a:spLocks noChangeArrowheads="1"/>
          </p:cNvSpPr>
          <p:nvPr/>
        </p:nvSpPr>
        <p:spPr bwMode="auto">
          <a:xfrm>
            <a:off x="6256317" y="3815557"/>
            <a:ext cx="280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Shape of external contour</a:t>
            </a:r>
          </a:p>
        </p:txBody>
      </p:sp>
      <p:sp>
        <p:nvSpPr>
          <p:cNvPr id="327690" name="Text Box 10"/>
          <p:cNvSpPr txBox="1">
            <a:spLocks noChangeArrowheads="1"/>
          </p:cNvSpPr>
          <p:nvPr/>
        </p:nvSpPr>
        <p:spPr bwMode="auto">
          <a:xfrm>
            <a:off x="6256317" y="5630069"/>
            <a:ext cx="296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Spacing of internal features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7" y="1452323"/>
            <a:ext cx="6256317" cy="540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6477000" y="6248400"/>
            <a:ext cx="1262042"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44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6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6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8" grpId="0"/>
      <p:bldP spid="327689" grpId="0"/>
      <p:bldP spid="327690"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normAutofit fontScale="90000"/>
          </a:bodyPr>
          <a:lstStyle/>
          <a:p>
            <a:r>
              <a:rPr lang="en-US" sz="4000"/>
              <a:t>The Role of Experience in Perceptual Development (cont)</a:t>
            </a:r>
          </a:p>
        </p:txBody>
      </p:sp>
      <p:sp>
        <p:nvSpPr>
          <p:cNvPr id="335875" name="Rectangle 3"/>
          <p:cNvSpPr>
            <a:spLocks noGrp="1" noChangeArrowheads="1"/>
          </p:cNvSpPr>
          <p:nvPr>
            <p:ph idx="1"/>
          </p:nvPr>
        </p:nvSpPr>
        <p:spPr>
          <a:xfrm>
            <a:off x="457200" y="1600200"/>
            <a:ext cx="8229600" cy="4530725"/>
          </a:xfrm>
          <a:prstGeom prst="rect">
            <a:avLst/>
          </a:prstGeom>
        </p:spPr>
        <p:txBody>
          <a:bodyPr>
            <a:normAutofit lnSpcReduction="10000"/>
          </a:bodyPr>
          <a:lstStyle/>
          <a:p>
            <a:r>
              <a:rPr lang="en-US" sz="2800" dirty="0"/>
              <a:t>Interpretations of developmental mechanisms underlying sleeper effects</a:t>
            </a:r>
          </a:p>
          <a:p>
            <a:pPr lvl="1"/>
            <a:r>
              <a:rPr lang="en-US" sz="2400" dirty="0"/>
              <a:t>Loss of optimal neural architecture</a:t>
            </a:r>
          </a:p>
          <a:p>
            <a:pPr lvl="2"/>
            <a:r>
              <a:rPr lang="en-US" sz="2000" dirty="0"/>
              <a:t>Lack of visual input </a:t>
            </a:r>
            <a:r>
              <a:rPr lang="en-US" sz="2000" dirty="0">
                <a:sym typeface="Wingdings" pitchFamily="2" charset="2"/>
              </a:rPr>
              <a:t> loss of essential neural connections or reallocation of resources for different forms of processing</a:t>
            </a:r>
          </a:p>
          <a:p>
            <a:pPr lvl="2">
              <a:buFont typeface="Wingdings" pitchFamily="2" charset="2"/>
              <a:buNone/>
            </a:pPr>
            <a:r>
              <a:rPr lang="en-US" sz="2000" dirty="0"/>
              <a:t> </a:t>
            </a:r>
          </a:p>
          <a:p>
            <a:pPr lvl="1"/>
            <a:r>
              <a:rPr lang="en-US" sz="2400" dirty="0"/>
              <a:t>Effects of altered timing and/or sequence of input</a:t>
            </a:r>
          </a:p>
          <a:p>
            <a:pPr lvl="2"/>
            <a:r>
              <a:rPr lang="en-US" sz="2000" dirty="0"/>
              <a:t>Mismatch between input and prior experience</a:t>
            </a:r>
          </a:p>
          <a:p>
            <a:pPr lvl="3"/>
            <a:r>
              <a:rPr lang="en-US" sz="1800" dirty="0"/>
              <a:t>No visual input </a:t>
            </a:r>
            <a:r>
              <a:rPr lang="en-US" sz="1800" dirty="0">
                <a:sym typeface="Wingdings" pitchFamily="2" charset="2"/>
              </a:rPr>
              <a:t> rapid increase in acuity</a:t>
            </a:r>
          </a:p>
          <a:p>
            <a:pPr lvl="3"/>
            <a:r>
              <a:rPr lang="en-US" sz="1800" dirty="0"/>
              <a:t>Side effect of rapid increase =</a:t>
            </a:r>
          </a:p>
          <a:p>
            <a:pPr lvl="4"/>
            <a:r>
              <a:rPr lang="en-US" sz="1800" dirty="0"/>
              <a:t>doesn’t give time to process ‘globally’ </a:t>
            </a:r>
            <a:endParaRPr lang="en-US" sz="1800" dirty="0" smtClean="0"/>
          </a:p>
          <a:p>
            <a:pPr lvl="5"/>
            <a:r>
              <a:rPr lang="en-US" sz="1800" dirty="0" err="1"/>
              <a:t>s</a:t>
            </a:r>
            <a:r>
              <a:rPr lang="en-US" sz="1800" dirty="0" err="1" smtClean="0"/>
              <a:t>as</a:t>
            </a:r>
            <a:r>
              <a:rPr lang="en-US" sz="1800" dirty="0" smtClean="0"/>
              <a:t> </a:t>
            </a:r>
            <a:r>
              <a:rPr lang="en-US" sz="1800" dirty="0"/>
              <a:t>in typical development</a:t>
            </a:r>
          </a:p>
        </p:txBody>
      </p:sp>
    </p:spTree>
    <p:extLst>
      <p:ext uri="{BB962C8B-B14F-4D97-AF65-F5344CB8AC3E}">
        <p14:creationId xmlns:p14="http://schemas.microsoft.com/office/powerpoint/2010/main" val="3472658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18872"/>
            <a:ext cx="8839200" cy="1636776"/>
          </a:xfrm>
        </p:spPr>
        <p:txBody>
          <a:bodyPr>
            <a:noAutofit/>
          </a:bodyPr>
          <a:lstStyle/>
          <a:p>
            <a:pPr algn="ctr">
              <a:defRPr/>
            </a:pPr>
            <a:r>
              <a:rPr lang="en-US" sz="3600" dirty="0">
                <a:solidFill>
                  <a:schemeClr val="accent1">
                    <a:satMod val="150000"/>
                  </a:schemeClr>
                </a:solidFill>
                <a:latin typeface="Calibri"/>
                <a:cs typeface="Calibri"/>
              </a:rPr>
              <a:t>Individual Differences in Infant Fixation </a:t>
            </a:r>
            <a:r>
              <a:rPr lang="en-US" sz="3600" dirty="0" smtClean="0">
                <a:solidFill>
                  <a:schemeClr val="accent1">
                    <a:satMod val="150000"/>
                  </a:schemeClr>
                </a:solidFill>
                <a:latin typeface="Calibri"/>
                <a:cs typeface="Calibri"/>
              </a:rPr>
              <a:t>Duration Relate to Attention and Behavioral Control in Childhood</a:t>
            </a:r>
            <a:endParaRPr lang="en-US" sz="3600" dirty="0"/>
          </a:p>
        </p:txBody>
      </p:sp>
      <p:sp>
        <p:nvSpPr>
          <p:cNvPr id="15362" name="Text Placeholder 2"/>
          <p:cNvSpPr>
            <a:spLocks noGrp="1"/>
          </p:cNvSpPr>
          <p:nvPr>
            <p:ph type="body" idx="1"/>
          </p:nvPr>
        </p:nvSpPr>
        <p:spPr>
          <a:xfrm>
            <a:off x="588963" y="1981200"/>
            <a:ext cx="8021637" cy="685800"/>
          </a:xfrm>
        </p:spPr>
        <p:txBody>
          <a:bodyPr/>
          <a:lstStyle/>
          <a:p>
            <a:pPr algn="ctr"/>
            <a:r>
              <a:rPr lang="en-US" altLang="en-US" sz="2600" dirty="0" smtClean="0">
                <a:solidFill>
                  <a:schemeClr val="tx1"/>
                </a:solidFill>
                <a:latin typeface="Calibri" panose="020F0502020204030204" pitchFamily="34" charset="0"/>
                <a:ea typeface="ＭＳ Ｐゴシック" panose="020B0600070205080204" pitchFamily="34" charset="-128"/>
              </a:rPr>
              <a:t>(Papageorgiou et al., 2014)</a:t>
            </a:r>
          </a:p>
        </p:txBody>
      </p:sp>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0063" y="2819400"/>
            <a:ext cx="5773737" cy="3665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137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t">
            <a:noAutofit/>
          </a:bodyPr>
          <a:lstStyle/>
          <a:p>
            <a:pPr algn="ctr">
              <a:defRPr/>
            </a:pPr>
            <a:r>
              <a:rPr lang="en-US" altLang="en-US" sz="2400" i="1" dirty="0">
                <a:latin typeface="Calibri" panose="020F0502020204030204" pitchFamily="34" charset="0"/>
              </a:rPr>
              <a:t>What We Know…</a:t>
            </a:r>
            <a:r>
              <a:rPr lang="en-US" altLang="en-US" sz="2400" dirty="0">
                <a:latin typeface="Calibri" panose="020F0502020204030204" pitchFamily="34" charset="0"/>
              </a:rPr>
              <a:t/>
            </a:r>
            <a:br>
              <a:rPr lang="en-US" altLang="en-US" sz="2400" dirty="0">
                <a:latin typeface="Calibri" panose="020F0502020204030204" pitchFamily="34" charset="0"/>
              </a:rPr>
            </a:br>
            <a:endParaRPr lang="en-US" sz="2400" b="0" dirty="0">
              <a:solidFill>
                <a:schemeClr val="accent1">
                  <a:satMod val="150000"/>
                </a:schemeClr>
              </a:solidFill>
              <a:latin typeface="Arial"/>
              <a:ea typeface="+mj-ea"/>
              <a:cs typeface="Arial"/>
            </a:endParaRPr>
          </a:p>
        </p:txBody>
      </p:sp>
      <p:graphicFrame>
        <p:nvGraphicFramePr>
          <p:cNvPr id="3" name="Diagram 2"/>
          <p:cNvGraphicFramePr/>
          <p:nvPr/>
        </p:nvGraphicFramePr>
        <p:xfrm>
          <a:off x="1600200" y="4038600"/>
          <a:ext cx="62484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3"/>
          <p:cNvSpPr txBox="1">
            <a:spLocks noChangeArrowheads="1"/>
          </p:cNvSpPr>
          <p:nvPr/>
        </p:nvSpPr>
        <p:spPr bwMode="auto">
          <a:xfrm>
            <a:off x="304800" y="2276475"/>
            <a:ext cx="86106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sz="2000" dirty="0">
                <a:latin typeface="Calibri" charset="0"/>
                <a:cs typeface="Calibri" charset="0"/>
              </a:rPr>
              <a:t>F</a:t>
            </a:r>
            <a:r>
              <a:rPr lang="en-US" sz="2000" dirty="0" smtClean="0">
                <a:latin typeface="Calibri" charset="0"/>
                <a:cs typeface="Calibri" charset="0"/>
              </a:rPr>
              <a:t>ixation duration = reliable measure of </a:t>
            </a:r>
            <a:r>
              <a:rPr lang="en-US" sz="2000" dirty="0" err="1" smtClean="0">
                <a:latin typeface="Calibri" charset="0"/>
                <a:cs typeface="Calibri" charset="0"/>
              </a:rPr>
              <a:t>attentional</a:t>
            </a:r>
            <a:r>
              <a:rPr lang="en-US" sz="2000" dirty="0" smtClean="0">
                <a:latin typeface="Calibri" charset="0"/>
                <a:cs typeface="Calibri" charset="0"/>
              </a:rPr>
              <a:t> control in adults</a:t>
            </a:r>
          </a:p>
          <a:p>
            <a:pPr marL="0" indent="0" eaLnBrk="1" hangingPunct="1">
              <a:defRPr/>
            </a:pPr>
            <a:endParaRPr lang="en-US" sz="2000" dirty="0" smtClean="0">
              <a:latin typeface="Calibri" charset="0"/>
              <a:cs typeface="Calibri" charset="0"/>
            </a:endParaRPr>
          </a:p>
          <a:p>
            <a:pPr eaLnBrk="1" hangingPunct="1">
              <a:buFont typeface="Arial" charset="0"/>
              <a:buChar char="•"/>
              <a:defRPr/>
            </a:pPr>
            <a:r>
              <a:rPr lang="en-US" sz="2000" dirty="0" smtClean="0">
                <a:latin typeface="Calibri" charset="0"/>
                <a:cs typeface="Calibri" charset="0"/>
              </a:rPr>
              <a:t>Evidence of continuity of attention from infancy </a:t>
            </a:r>
            <a:r>
              <a:rPr lang="en-US" sz="2000" dirty="0" smtClean="0">
                <a:latin typeface="Calibri" charset="0"/>
                <a:cs typeface="Calibri" charset="0"/>
                <a:sym typeface="Wingdings"/>
              </a:rPr>
              <a:t> preadolescence</a:t>
            </a:r>
          </a:p>
          <a:p>
            <a:pPr marL="0" indent="0" eaLnBrk="1" hangingPunct="1">
              <a:defRPr/>
            </a:pPr>
            <a:endParaRPr lang="en-US" sz="2000" dirty="0" smtClean="0">
              <a:latin typeface="Calibri" charset="0"/>
              <a:cs typeface="Calibri" charset="0"/>
            </a:endParaRPr>
          </a:p>
          <a:p>
            <a:pPr eaLnBrk="1" hangingPunct="1">
              <a:buFont typeface="Arial" charset="0"/>
              <a:buChar char="•"/>
              <a:defRPr/>
            </a:pPr>
            <a:r>
              <a:rPr lang="en-US" sz="2000" dirty="0" smtClean="0">
                <a:latin typeface="Calibri" charset="0"/>
                <a:cs typeface="Calibri" charset="0"/>
                <a:sym typeface="Wingdings"/>
              </a:rPr>
              <a:t>Children with ADHD exhibit a trend toward shorter fixations</a:t>
            </a:r>
            <a:endParaRPr lang="en-US" sz="2000" dirty="0" smtClean="0">
              <a:latin typeface="Calibri" charset="0"/>
              <a:cs typeface="Calibri" charset="0"/>
            </a:endParaRPr>
          </a:p>
        </p:txBody>
      </p:sp>
      <p:sp>
        <p:nvSpPr>
          <p:cNvPr id="16390" name="TextBox 2"/>
          <p:cNvSpPr txBox="1">
            <a:spLocks noChangeArrowheads="1"/>
          </p:cNvSpPr>
          <p:nvPr/>
        </p:nvSpPr>
        <p:spPr bwMode="auto">
          <a:xfrm>
            <a:off x="304800" y="4114800"/>
            <a:ext cx="861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i="1">
                <a:latin typeface="Calibri" panose="020F0502020204030204" pitchFamily="34" charset="0"/>
              </a:rPr>
              <a:t>What We Don’t Know…</a:t>
            </a:r>
            <a:endParaRPr lang="en-US" altLang="en-US">
              <a:latin typeface="Calibri" panose="020F0502020204030204" pitchFamily="34" charset="0"/>
            </a:endParaRPr>
          </a:p>
        </p:txBody>
      </p:sp>
      <p:sp>
        <p:nvSpPr>
          <p:cNvPr id="16391" name="TextBox 1"/>
          <p:cNvSpPr txBox="1">
            <a:spLocks noChangeArrowheads="1"/>
          </p:cNvSpPr>
          <p:nvPr/>
        </p:nvSpPr>
        <p:spPr bwMode="auto">
          <a:xfrm>
            <a:off x="3962400" y="4953000"/>
            <a:ext cx="1066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5000" b="1">
                <a:latin typeface="Cooper Black" panose="0208090404030B020404" pitchFamily="18" charset="0"/>
              </a:rPr>
              <a:t>?</a:t>
            </a:r>
          </a:p>
        </p:txBody>
      </p:sp>
    </p:spTree>
    <p:extLst>
      <p:ext uri="{BB962C8B-B14F-4D97-AF65-F5344CB8AC3E}">
        <p14:creationId xmlns:p14="http://schemas.microsoft.com/office/powerpoint/2010/main" val="1290012092"/>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Individual Differences in Infant Fixation Duration </a:t>
            </a:r>
            <a:r>
              <a:rPr lang="en-US" sz="2400" b="0" dirty="0" smtClean="0">
                <a:solidFill>
                  <a:schemeClr val="accent1">
                    <a:satMod val="150000"/>
                  </a:schemeClr>
                </a:solidFill>
                <a:latin typeface="Arial"/>
                <a:ea typeface="+mj-ea"/>
                <a:cs typeface="Arial"/>
              </a:rPr>
              <a:t>(Papageorgiou et al., 2014)</a:t>
            </a:r>
            <a:endParaRPr lang="en-US" sz="2400" b="0" dirty="0">
              <a:solidFill>
                <a:schemeClr val="accent1">
                  <a:satMod val="150000"/>
                </a:schemeClr>
              </a:solidFill>
              <a:latin typeface="Arial"/>
              <a:ea typeface="+mj-ea"/>
              <a:cs typeface="Arial"/>
            </a:endParaRPr>
          </a:p>
        </p:txBody>
      </p:sp>
      <p:graphicFrame>
        <p:nvGraphicFramePr>
          <p:cNvPr id="4" name="Diagram 3"/>
          <p:cNvGraphicFramePr/>
          <p:nvPr/>
        </p:nvGraphicFramePr>
        <p:xfrm>
          <a:off x="1392046" y="1676400"/>
          <a:ext cx="6837554" cy="4557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6" name="Straight Connector 15"/>
          <p:cNvCxnSpPr>
            <a:cxnSpLocks noChangeShapeType="1"/>
          </p:cNvCxnSpPr>
          <p:nvPr/>
        </p:nvCxnSpPr>
        <p:spPr bwMode="auto">
          <a:xfrm>
            <a:off x="4800600" y="4800600"/>
            <a:ext cx="0" cy="533400"/>
          </a:xfrm>
          <a:prstGeom prst="line">
            <a:avLst/>
          </a:prstGeom>
          <a:noFill/>
          <a:ln w="38100">
            <a:solidFill>
              <a:srgbClr val="000000"/>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H="1">
            <a:off x="4800600" y="3581400"/>
            <a:ext cx="1981200" cy="381000"/>
          </a:xfrm>
          <a:prstGeom prst="line">
            <a:avLst/>
          </a:prstGeom>
          <a:noFill/>
          <a:ln w="38100">
            <a:solidFill>
              <a:srgbClr val="000000"/>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Frame 20"/>
          <p:cNvSpPr>
            <a:spLocks/>
          </p:cNvSpPr>
          <p:nvPr/>
        </p:nvSpPr>
        <p:spPr bwMode="auto">
          <a:xfrm>
            <a:off x="3048000" y="3886200"/>
            <a:ext cx="3505200" cy="2362200"/>
          </a:xfrm>
          <a:custGeom>
            <a:avLst/>
            <a:gdLst>
              <a:gd name="T0" fmla="*/ 0 w 3505200"/>
              <a:gd name="T1" fmla="*/ 0 h 2667000"/>
              <a:gd name="T2" fmla="*/ 3505200 w 3505200"/>
              <a:gd name="T3" fmla="*/ 0 h 2667000"/>
              <a:gd name="T4" fmla="*/ 3505200 w 3505200"/>
              <a:gd name="T5" fmla="*/ 2667000 h 2667000"/>
              <a:gd name="T6" fmla="*/ 0 w 3505200"/>
              <a:gd name="T7" fmla="*/ 2667000 h 2667000"/>
              <a:gd name="T8" fmla="*/ 0 w 3505200"/>
              <a:gd name="T9" fmla="*/ 0 h 2667000"/>
              <a:gd name="T10" fmla="*/ 118975 w 3505200"/>
              <a:gd name="T11" fmla="*/ 118975 h 2667000"/>
              <a:gd name="T12" fmla="*/ 118975 w 3505200"/>
              <a:gd name="T13" fmla="*/ 2548025 h 2667000"/>
              <a:gd name="T14" fmla="*/ 3386225 w 3505200"/>
              <a:gd name="T15" fmla="*/ 2548025 h 2667000"/>
              <a:gd name="T16" fmla="*/ 3386225 w 3505200"/>
              <a:gd name="T17" fmla="*/ 118975 h 2667000"/>
              <a:gd name="T18" fmla="*/ 118975 w 3505200"/>
              <a:gd name="T19" fmla="*/ 118975 h 2667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05200" h="2667000">
                <a:moveTo>
                  <a:pt x="0" y="0"/>
                </a:moveTo>
                <a:lnTo>
                  <a:pt x="3505200" y="0"/>
                </a:lnTo>
                <a:lnTo>
                  <a:pt x="3505200" y="2667000"/>
                </a:lnTo>
                <a:lnTo>
                  <a:pt x="0" y="2667000"/>
                </a:lnTo>
                <a:lnTo>
                  <a:pt x="0" y="0"/>
                </a:lnTo>
                <a:close/>
                <a:moveTo>
                  <a:pt x="118975" y="118975"/>
                </a:moveTo>
                <a:lnTo>
                  <a:pt x="118975" y="2548025"/>
                </a:lnTo>
                <a:lnTo>
                  <a:pt x="3386225" y="2548025"/>
                </a:lnTo>
                <a:lnTo>
                  <a:pt x="3386225" y="118975"/>
                </a:lnTo>
                <a:lnTo>
                  <a:pt x="118975" y="118975"/>
                </a:lnTo>
                <a:close/>
              </a:path>
            </a:pathLst>
          </a:custGeom>
          <a:solidFill>
            <a:schemeClr val="tx1"/>
          </a:solidFill>
          <a:ln w="6350" cap="rnd" cmpd="sng">
            <a:solidFill>
              <a:srgbClr val="0000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22" name="TextBox 21"/>
          <p:cNvSpPr txBox="1"/>
          <p:nvPr/>
        </p:nvSpPr>
        <p:spPr>
          <a:xfrm rot="16200000">
            <a:off x="1146969" y="4922044"/>
            <a:ext cx="2557462" cy="552450"/>
          </a:xfrm>
          <a:prstGeom prst="rect">
            <a:avLst/>
          </a:prstGeom>
          <a:noFill/>
        </p:spPr>
        <p:txBody>
          <a:bodyPr>
            <a:spAutoFit/>
          </a:bodyPr>
          <a:lstStyle/>
          <a:p>
            <a:pPr>
              <a:defRPr/>
            </a:pPr>
            <a:r>
              <a:rPr lang="en-US" sz="3000" b="1" i="1" dirty="0">
                <a:solidFill>
                  <a:schemeClr val="accent6">
                    <a:lumMod val="75000"/>
                  </a:schemeClr>
                </a:solidFill>
                <a:latin typeface="Calibri"/>
                <a:ea typeface="ＭＳ Ｐゴシック" charset="0"/>
                <a:cs typeface="Calibri"/>
              </a:rPr>
              <a:t>Temperament</a:t>
            </a:r>
          </a:p>
        </p:txBody>
      </p:sp>
      <p:cxnSp>
        <p:nvCxnSpPr>
          <p:cNvPr id="25" name="Straight Connector 24"/>
          <p:cNvCxnSpPr>
            <a:cxnSpLocks noChangeShapeType="1"/>
          </p:cNvCxnSpPr>
          <p:nvPr/>
        </p:nvCxnSpPr>
        <p:spPr bwMode="auto">
          <a:xfrm>
            <a:off x="4691063" y="2743200"/>
            <a:ext cx="381000" cy="0"/>
          </a:xfrm>
          <a:prstGeom prst="line">
            <a:avLst/>
          </a:prstGeom>
          <a:noFill/>
          <a:ln w="38100">
            <a:solidFill>
              <a:srgbClr val="000000"/>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Curved Right Arrow 23"/>
          <p:cNvSpPr>
            <a:spLocks noChangeArrowheads="1"/>
          </p:cNvSpPr>
          <p:nvPr/>
        </p:nvSpPr>
        <p:spPr bwMode="auto">
          <a:xfrm>
            <a:off x="304800" y="2819400"/>
            <a:ext cx="1066800" cy="2590800"/>
          </a:xfrm>
          <a:prstGeom prst="curvedRightArrow">
            <a:avLst>
              <a:gd name="adj1" fmla="val 24994"/>
              <a:gd name="adj2" fmla="val 49999"/>
              <a:gd name="adj3" fmla="val 25000"/>
            </a:avLst>
          </a:prstGeom>
          <a:solidFill>
            <a:srgbClr val="000000"/>
          </a:solidFill>
          <a:ln w="6350" cap="rnd">
            <a:solidFill>
              <a:srgbClr val="F0AC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latin typeface="+mn-lt"/>
              <a:ea typeface="+mn-ea"/>
            </a:endParaRPr>
          </a:p>
        </p:txBody>
      </p:sp>
      <p:sp>
        <p:nvSpPr>
          <p:cNvPr id="18442" name="TextBox 27"/>
          <p:cNvSpPr txBox="1">
            <a:spLocks noChangeArrowheads="1"/>
          </p:cNvSpPr>
          <p:nvPr/>
        </p:nvSpPr>
        <p:spPr bwMode="auto">
          <a:xfrm>
            <a:off x="228600" y="3505200"/>
            <a:ext cx="1066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5000" b="1">
                <a:latin typeface="Cooper Black" panose="0208090404030B020404" pitchFamily="18" charset="0"/>
              </a:rPr>
              <a:t>?</a:t>
            </a:r>
          </a:p>
        </p:txBody>
      </p:sp>
      <p:sp>
        <p:nvSpPr>
          <p:cNvPr id="18443" name="TextBox 25"/>
          <p:cNvSpPr txBox="1">
            <a:spLocks noChangeArrowheads="1"/>
          </p:cNvSpPr>
          <p:nvPr/>
        </p:nvSpPr>
        <p:spPr bwMode="auto">
          <a:xfrm>
            <a:off x="7010400" y="40386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Calibri" panose="020F0502020204030204" pitchFamily="34" charset="0"/>
              </a:rPr>
              <a:t>Emotion regulation</a:t>
            </a:r>
          </a:p>
        </p:txBody>
      </p:sp>
      <p:sp>
        <p:nvSpPr>
          <p:cNvPr id="18444" name="TextBox 29"/>
          <p:cNvSpPr txBox="1">
            <a:spLocks noChangeArrowheads="1"/>
          </p:cNvSpPr>
          <p:nvPr/>
        </p:nvSpPr>
        <p:spPr bwMode="auto">
          <a:xfrm>
            <a:off x="7010400" y="5232400"/>
            <a:ext cx="205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Calibri" panose="020F0502020204030204" pitchFamily="34" charset="0"/>
              </a:rPr>
              <a:t>Extraversion, Motor activity, Impulsivity</a:t>
            </a:r>
          </a:p>
        </p:txBody>
      </p:sp>
      <p:sp>
        <p:nvSpPr>
          <p:cNvPr id="31" name="Minus 30"/>
          <p:cNvSpPr>
            <a:spLocks/>
          </p:cNvSpPr>
          <p:nvPr/>
        </p:nvSpPr>
        <p:spPr bwMode="auto">
          <a:xfrm>
            <a:off x="4953000" y="4876800"/>
            <a:ext cx="533400" cy="381000"/>
          </a:xfrm>
          <a:custGeom>
            <a:avLst/>
            <a:gdLst>
              <a:gd name="T0" fmla="*/ 70702 w 533400"/>
              <a:gd name="T1" fmla="*/ 145694 h 381000"/>
              <a:gd name="T2" fmla="*/ 462698 w 533400"/>
              <a:gd name="T3" fmla="*/ 145694 h 381000"/>
              <a:gd name="T4" fmla="*/ 462698 w 533400"/>
              <a:gd name="T5" fmla="*/ 235306 h 381000"/>
              <a:gd name="T6" fmla="*/ 70702 w 533400"/>
              <a:gd name="T7" fmla="*/ 235306 h 381000"/>
              <a:gd name="T8" fmla="*/ 70702 w 533400"/>
              <a:gd name="T9" fmla="*/ 145694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3400" h="381000">
                <a:moveTo>
                  <a:pt x="70702" y="145694"/>
                </a:moveTo>
                <a:lnTo>
                  <a:pt x="462698" y="145694"/>
                </a:lnTo>
                <a:lnTo>
                  <a:pt x="462698" y="235306"/>
                </a:lnTo>
                <a:lnTo>
                  <a:pt x="70702" y="235306"/>
                </a:lnTo>
                <a:lnTo>
                  <a:pt x="70702" y="145694"/>
                </a:lnTo>
                <a:close/>
              </a:path>
            </a:pathLst>
          </a:custGeom>
          <a:solidFill>
            <a:schemeClr val="tx1"/>
          </a:solidFill>
          <a:ln w="6350" cap="rnd" cmpd="sng">
            <a:solidFill>
              <a:srgbClr val="0000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32" name="Cross 31"/>
          <p:cNvSpPr>
            <a:spLocks noChangeArrowheads="1"/>
          </p:cNvSpPr>
          <p:nvPr/>
        </p:nvSpPr>
        <p:spPr bwMode="auto">
          <a:xfrm>
            <a:off x="6705600" y="3657600"/>
            <a:ext cx="381000" cy="381000"/>
          </a:xfrm>
          <a:prstGeom prst="plus">
            <a:avLst>
              <a:gd name="adj" fmla="val 40463"/>
            </a:avLst>
          </a:prstGeom>
          <a:solidFill>
            <a:schemeClr val="tx1"/>
          </a:solidFill>
          <a:ln w="6350" cap="rnd">
            <a:solidFill>
              <a:srgbClr val="0000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279889027"/>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Individual Differences in Infant Fixation Duration </a:t>
            </a:r>
            <a:r>
              <a:rPr lang="en-US" sz="2400" b="0" dirty="0" smtClean="0">
                <a:solidFill>
                  <a:schemeClr val="accent1">
                    <a:satMod val="150000"/>
                  </a:schemeClr>
                </a:solidFill>
                <a:latin typeface="Arial"/>
                <a:ea typeface="+mj-ea"/>
                <a:cs typeface="Arial"/>
              </a:rPr>
              <a:t>(Papageorgiou et al., 2014)</a:t>
            </a:r>
            <a:endParaRPr lang="en-US" sz="2400" b="0" dirty="0">
              <a:solidFill>
                <a:schemeClr val="accent1">
                  <a:satMod val="150000"/>
                </a:schemeClr>
              </a:solidFill>
              <a:latin typeface="Arial"/>
              <a:ea typeface="+mj-ea"/>
              <a:cs typeface="Arial"/>
            </a:endParaRPr>
          </a:p>
        </p:txBody>
      </p:sp>
      <p:graphicFrame>
        <p:nvGraphicFramePr>
          <p:cNvPr id="4" name="Diagram 3"/>
          <p:cNvGraphicFramePr/>
          <p:nvPr/>
        </p:nvGraphicFramePr>
        <p:xfrm>
          <a:off x="1392046" y="1676400"/>
          <a:ext cx="6837554" cy="4557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Frame 20"/>
          <p:cNvSpPr>
            <a:spLocks/>
          </p:cNvSpPr>
          <p:nvPr/>
        </p:nvSpPr>
        <p:spPr bwMode="auto">
          <a:xfrm>
            <a:off x="3048000" y="3886200"/>
            <a:ext cx="3505200" cy="2667000"/>
          </a:xfrm>
          <a:custGeom>
            <a:avLst/>
            <a:gdLst>
              <a:gd name="T0" fmla="*/ 0 w 3505200"/>
              <a:gd name="T1" fmla="*/ 0 h 2667000"/>
              <a:gd name="T2" fmla="*/ 3505200 w 3505200"/>
              <a:gd name="T3" fmla="*/ 0 h 2667000"/>
              <a:gd name="T4" fmla="*/ 3505200 w 3505200"/>
              <a:gd name="T5" fmla="*/ 2667000 h 2667000"/>
              <a:gd name="T6" fmla="*/ 0 w 3505200"/>
              <a:gd name="T7" fmla="*/ 2667000 h 2667000"/>
              <a:gd name="T8" fmla="*/ 0 w 3505200"/>
              <a:gd name="T9" fmla="*/ 0 h 2667000"/>
              <a:gd name="T10" fmla="*/ 118975 w 3505200"/>
              <a:gd name="T11" fmla="*/ 118975 h 2667000"/>
              <a:gd name="T12" fmla="*/ 118975 w 3505200"/>
              <a:gd name="T13" fmla="*/ 2548025 h 2667000"/>
              <a:gd name="T14" fmla="*/ 3386225 w 3505200"/>
              <a:gd name="T15" fmla="*/ 2548025 h 2667000"/>
              <a:gd name="T16" fmla="*/ 3386225 w 3505200"/>
              <a:gd name="T17" fmla="*/ 118975 h 2667000"/>
              <a:gd name="T18" fmla="*/ 118975 w 3505200"/>
              <a:gd name="T19" fmla="*/ 118975 h 2667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05200" h="2667000">
                <a:moveTo>
                  <a:pt x="0" y="0"/>
                </a:moveTo>
                <a:lnTo>
                  <a:pt x="3505200" y="0"/>
                </a:lnTo>
                <a:lnTo>
                  <a:pt x="3505200" y="2667000"/>
                </a:lnTo>
                <a:lnTo>
                  <a:pt x="0" y="2667000"/>
                </a:lnTo>
                <a:lnTo>
                  <a:pt x="0" y="0"/>
                </a:lnTo>
                <a:close/>
                <a:moveTo>
                  <a:pt x="118975" y="118975"/>
                </a:moveTo>
                <a:lnTo>
                  <a:pt x="118975" y="2548025"/>
                </a:lnTo>
                <a:lnTo>
                  <a:pt x="3386225" y="2548025"/>
                </a:lnTo>
                <a:lnTo>
                  <a:pt x="3386225" y="118975"/>
                </a:lnTo>
                <a:lnTo>
                  <a:pt x="118975" y="118975"/>
                </a:lnTo>
                <a:close/>
              </a:path>
            </a:pathLst>
          </a:custGeom>
          <a:solidFill>
            <a:schemeClr val="tx1"/>
          </a:solidFill>
          <a:ln w="6350" cap="rnd" cmpd="sng">
            <a:solidFill>
              <a:srgbClr val="0000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22" name="TextBox 21"/>
          <p:cNvSpPr txBox="1"/>
          <p:nvPr/>
        </p:nvSpPr>
        <p:spPr>
          <a:xfrm rot="16200000">
            <a:off x="1146969" y="4906169"/>
            <a:ext cx="2557462" cy="584200"/>
          </a:xfrm>
          <a:prstGeom prst="rect">
            <a:avLst/>
          </a:prstGeom>
          <a:noFill/>
        </p:spPr>
        <p:txBody>
          <a:bodyPr>
            <a:spAutoFit/>
          </a:bodyPr>
          <a:lstStyle/>
          <a:p>
            <a:pPr algn="ctr">
              <a:defRPr/>
            </a:pPr>
            <a:r>
              <a:rPr lang="en-US" sz="3200" b="1" i="1" dirty="0">
                <a:solidFill>
                  <a:schemeClr val="accent2">
                    <a:lumMod val="75000"/>
                  </a:schemeClr>
                </a:solidFill>
                <a:latin typeface="Calibri"/>
                <a:ea typeface="ＭＳ Ｐゴシック" charset="0"/>
                <a:cs typeface="Calibri"/>
              </a:rPr>
              <a:t>Behavior</a:t>
            </a:r>
          </a:p>
        </p:txBody>
      </p:sp>
      <p:cxnSp>
        <p:nvCxnSpPr>
          <p:cNvPr id="25" name="Straight Connector 24"/>
          <p:cNvCxnSpPr>
            <a:cxnSpLocks noChangeShapeType="1"/>
          </p:cNvCxnSpPr>
          <p:nvPr/>
        </p:nvCxnSpPr>
        <p:spPr bwMode="auto">
          <a:xfrm>
            <a:off x="4691063" y="2895600"/>
            <a:ext cx="381000" cy="0"/>
          </a:xfrm>
          <a:prstGeom prst="line">
            <a:avLst/>
          </a:prstGeom>
          <a:noFill/>
          <a:ln w="38100">
            <a:solidFill>
              <a:srgbClr val="000000"/>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Curved Right Arrow 23"/>
          <p:cNvSpPr>
            <a:spLocks noChangeArrowheads="1"/>
          </p:cNvSpPr>
          <p:nvPr/>
        </p:nvSpPr>
        <p:spPr bwMode="auto">
          <a:xfrm>
            <a:off x="304800" y="2819400"/>
            <a:ext cx="1066800" cy="2590800"/>
          </a:xfrm>
          <a:prstGeom prst="curvedRightArrow">
            <a:avLst>
              <a:gd name="adj1" fmla="val 24994"/>
              <a:gd name="adj2" fmla="val 49999"/>
              <a:gd name="adj3" fmla="val 25000"/>
            </a:avLst>
          </a:prstGeom>
          <a:solidFill>
            <a:srgbClr val="000000"/>
          </a:solidFill>
          <a:ln w="6350" cap="rnd">
            <a:solidFill>
              <a:srgbClr val="F0AC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latin typeface="+mn-lt"/>
              <a:ea typeface="+mn-ea"/>
            </a:endParaRPr>
          </a:p>
        </p:txBody>
      </p:sp>
      <p:sp>
        <p:nvSpPr>
          <p:cNvPr id="20488" name="TextBox 27"/>
          <p:cNvSpPr txBox="1">
            <a:spLocks noChangeArrowheads="1"/>
          </p:cNvSpPr>
          <p:nvPr/>
        </p:nvSpPr>
        <p:spPr bwMode="auto">
          <a:xfrm>
            <a:off x="228600" y="3429000"/>
            <a:ext cx="1066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5000" b="1">
                <a:latin typeface="Cooper Black" panose="0208090404030B020404" pitchFamily="18" charset="0"/>
              </a:rPr>
              <a:t>?</a:t>
            </a:r>
          </a:p>
        </p:txBody>
      </p:sp>
      <p:sp>
        <p:nvSpPr>
          <p:cNvPr id="20489" name="TextBox 29"/>
          <p:cNvSpPr txBox="1">
            <a:spLocks noChangeArrowheads="1"/>
          </p:cNvSpPr>
          <p:nvPr/>
        </p:nvSpPr>
        <p:spPr bwMode="auto">
          <a:xfrm>
            <a:off x="6858000" y="41910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Calibri" panose="020F0502020204030204" pitchFamily="34" charset="0"/>
              </a:rPr>
              <a:t>Among children with ADHD</a:t>
            </a:r>
          </a:p>
        </p:txBody>
      </p:sp>
      <p:sp>
        <p:nvSpPr>
          <p:cNvPr id="14" name="Minus 13"/>
          <p:cNvSpPr>
            <a:spLocks/>
          </p:cNvSpPr>
          <p:nvPr/>
        </p:nvSpPr>
        <p:spPr bwMode="auto">
          <a:xfrm>
            <a:off x="6858000" y="3810000"/>
            <a:ext cx="533400" cy="381000"/>
          </a:xfrm>
          <a:custGeom>
            <a:avLst/>
            <a:gdLst>
              <a:gd name="T0" fmla="*/ 70702 w 533400"/>
              <a:gd name="T1" fmla="*/ 145694 h 381000"/>
              <a:gd name="T2" fmla="*/ 462698 w 533400"/>
              <a:gd name="T3" fmla="*/ 145694 h 381000"/>
              <a:gd name="T4" fmla="*/ 462698 w 533400"/>
              <a:gd name="T5" fmla="*/ 235306 h 381000"/>
              <a:gd name="T6" fmla="*/ 70702 w 533400"/>
              <a:gd name="T7" fmla="*/ 235306 h 381000"/>
              <a:gd name="T8" fmla="*/ 70702 w 533400"/>
              <a:gd name="T9" fmla="*/ 145694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3400" h="381000">
                <a:moveTo>
                  <a:pt x="70702" y="145694"/>
                </a:moveTo>
                <a:lnTo>
                  <a:pt x="462698" y="145694"/>
                </a:lnTo>
                <a:lnTo>
                  <a:pt x="462698" y="235306"/>
                </a:lnTo>
                <a:lnTo>
                  <a:pt x="70702" y="235306"/>
                </a:lnTo>
                <a:lnTo>
                  <a:pt x="70702" y="145694"/>
                </a:lnTo>
                <a:close/>
              </a:path>
            </a:pathLst>
          </a:custGeom>
          <a:solidFill>
            <a:schemeClr val="tx1"/>
          </a:solidFill>
          <a:ln w="6350" cap="rnd" cmpd="sng">
            <a:solidFill>
              <a:srgbClr val="0000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cxnSp>
        <p:nvCxnSpPr>
          <p:cNvPr id="15" name="Straight Connector 14"/>
          <p:cNvCxnSpPr>
            <a:cxnSpLocks noChangeShapeType="1"/>
          </p:cNvCxnSpPr>
          <p:nvPr/>
        </p:nvCxnSpPr>
        <p:spPr bwMode="auto">
          <a:xfrm flipH="1">
            <a:off x="4800600" y="3505200"/>
            <a:ext cx="1981200" cy="381000"/>
          </a:xfrm>
          <a:prstGeom prst="line">
            <a:avLst/>
          </a:prstGeom>
          <a:noFill/>
          <a:ln w="38100">
            <a:solidFill>
              <a:srgbClr val="000000"/>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88887085"/>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363" name="TextBox 3"/>
          <p:cNvSpPr txBox="1">
            <a:spLocks noChangeArrowheads="1"/>
          </p:cNvSpPr>
          <p:nvPr/>
        </p:nvSpPr>
        <p:spPr bwMode="auto">
          <a:xfrm>
            <a:off x="304800" y="2209800"/>
            <a:ext cx="84582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000" dirty="0">
              <a:latin typeface="Calibri" panose="020F0502020204030204" pitchFamily="34" charset="0"/>
            </a:endParaRPr>
          </a:p>
          <a:p>
            <a:pPr eaLnBrk="1" hangingPunct="1">
              <a:buFont typeface="Arial" panose="020B0604020202020204" pitchFamily="34" charset="0"/>
              <a:buChar char="•"/>
            </a:pPr>
            <a:r>
              <a:rPr lang="en-US" altLang="en-US" sz="2200" b="1" dirty="0">
                <a:latin typeface="Calibri" panose="020F0502020204030204" pitchFamily="34" charset="0"/>
              </a:rPr>
              <a:t>Sample</a:t>
            </a:r>
          </a:p>
          <a:p>
            <a:pPr lvl="1" eaLnBrk="1" hangingPunct="1">
              <a:buFont typeface="Arial" panose="020B0604020202020204" pitchFamily="34" charset="0"/>
              <a:buChar char="•"/>
            </a:pPr>
            <a:r>
              <a:rPr lang="en-US" altLang="en-US" sz="2000" dirty="0">
                <a:latin typeface="Calibri" panose="020F0502020204030204" pitchFamily="34" charset="0"/>
              </a:rPr>
              <a:t>Infant Eye Tracking (4-10 mo.) </a:t>
            </a:r>
            <a:r>
              <a:rPr lang="en-US" altLang="en-US" sz="2000" dirty="0">
                <a:latin typeface="Calibri" panose="020F0502020204030204" pitchFamily="34" charset="0"/>
                <a:sym typeface="Wingdings" panose="05000000000000000000" pitchFamily="2" charset="2"/>
              </a:rPr>
              <a:t> Parent </a:t>
            </a:r>
            <a:r>
              <a:rPr lang="en-US" altLang="en-US" sz="2000" dirty="0" err="1">
                <a:latin typeface="Calibri" panose="020F0502020204030204" pitchFamily="34" charset="0"/>
                <a:sym typeface="Wingdings" panose="05000000000000000000" pitchFamily="2" charset="2"/>
              </a:rPr>
              <a:t>Qnr</a:t>
            </a:r>
            <a:r>
              <a:rPr lang="en-US" altLang="en-US" sz="2000" dirty="0">
                <a:latin typeface="Calibri" panose="020F0502020204030204" pitchFamily="34" charset="0"/>
                <a:sym typeface="Wingdings" panose="05000000000000000000" pitchFamily="2" charset="2"/>
              </a:rPr>
              <a:t> (mean age = 41.59 mo.)</a:t>
            </a:r>
          </a:p>
          <a:p>
            <a:pPr lvl="1" eaLnBrk="1" hangingPunct="1">
              <a:buFont typeface="Arial" panose="020B0604020202020204" pitchFamily="34" charset="0"/>
              <a:buChar char="•"/>
            </a:pPr>
            <a:r>
              <a:rPr lang="en-US" altLang="en-US" sz="2000" i="1" dirty="0">
                <a:latin typeface="Calibri" panose="020F0502020204030204" pitchFamily="34" charset="0"/>
              </a:rPr>
              <a:t>N = 271 – 51 (did not return </a:t>
            </a:r>
            <a:r>
              <a:rPr lang="en-US" altLang="en-US" sz="2000" i="1" dirty="0" err="1">
                <a:latin typeface="Calibri" panose="020F0502020204030204" pitchFamily="34" charset="0"/>
              </a:rPr>
              <a:t>Qnr</a:t>
            </a:r>
            <a:r>
              <a:rPr lang="en-US" altLang="en-US" sz="2000" i="1" dirty="0">
                <a:latin typeface="Calibri" panose="020F0502020204030204" pitchFamily="34" charset="0"/>
              </a:rPr>
              <a:t>) = 172</a:t>
            </a:r>
            <a:endParaRPr lang="en-US" altLang="en-US" sz="2000" dirty="0">
              <a:latin typeface="Calibri" panose="020F0502020204030204" pitchFamily="34" charset="0"/>
            </a:endParaRPr>
          </a:p>
          <a:p>
            <a:pPr lvl="1" eaLnBrk="1" hangingPunct="1">
              <a:buFont typeface="Arial" panose="020B0604020202020204" pitchFamily="34" charset="0"/>
              <a:buChar char="•"/>
            </a:pPr>
            <a:r>
              <a:rPr lang="en-US" altLang="en-US" sz="2000" dirty="0">
                <a:latin typeface="Calibri" panose="020F0502020204030204" pitchFamily="34" charset="0"/>
              </a:rPr>
              <a:t>Caucasian, middle SES, London residents</a:t>
            </a:r>
          </a:p>
          <a:p>
            <a:pPr eaLnBrk="1" hangingPunct="1">
              <a:buFont typeface="Arial" panose="020B0604020202020204" pitchFamily="34" charset="0"/>
              <a:buChar char="•"/>
            </a:pPr>
            <a:endParaRPr lang="en-US" altLang="en-US" sz="1000" dirty="0">
              <a:latin typeface="Calibri" panose="020F0502020204030204" pitchFamily="34" charset="0"/>
            </a:endParaRPr>
          </a:p>
          <a:p>
            <a:pPr eaLnBrk="1" hangingPunct="1">
              <a:buFont typeface="Arial" panose="020B0604020202020204" pitchFamily="34" charset="0"/>
              <a:buChar char="•"/>
            </a:pPr>
            <a:r>
              <a:rPr lang="en-US" altLang="en-US" sz="2200" b="1" dirty="0">
                <a:latin typeface="Calibri" panose="020F0502020204030204" pitchFamily="34" charset="0"/>
              </a:rPr>
              <a:t>Measures</a:t>
            </a:r>
          </a:p>
          <a:p>
            <a:pPr lvl="1" eaLnBrk="1" hangingPunct="1">
              <a:buFont typeface="Arial" panose="020B0604020202020204" pitchFamily="34" charset="0"/>
              <a:buChar char="•"/>
            </a:pPr>
            <a:r>
              <a:rPr lang="en-US" altLang="en-US" sz="2000" dirty="0">
                <a:latin typeface="Calibri" panose="020F0502020204030204" pitchFamily="34" charset="0"/>
              </a:rPr>
              <a:t>2-stage analysis for eye tracking data: algorithm + hand-moderated</a:t>
            </a:r>
          </a:p>
          <a:p>
            <a:pPr lvl="1" eaLnBrk="1" hangingPunct="1">
              <a:buFont typeface="Arial" panose="020B0604020202020204" pitchFamily="34" charset="0"/>
              <a:buChar char="•"/>
            </a:pPr>
            <a:r>
              <a:rPr lang="en-US" altLang="en-US" sz="2000" i="1" dirty="0">
                <a:latin typeface="Calibri" panose="020F0502020204030204" pitchFamily="34" charset="0"/>
                <a:sym typeface="Wingdings" panose="05000000000000000000" pitchFamily="2" charset="2"/>
              </a:rPr>
              <a:t>Temperament</a:t>
            </a:r>
            <a:r>
              <a:rPr lang="en-US" altLang="en-US" sz="2000" dirty="0">
                <a:latin typeface="Calibri" panose="020F0502020204030204" pitchFamily="34" charset="0"/>
                <a:sym typeface="Wingdings" panose="05000000000000000000" pitchFamily="2" charset="2"/>
              </a:rPr>
              <a:t>: Early Childhood Behavior Questionnaire (ECBQ) and Children’s Behavior Questionnaire (EBQ)</a:t>
            </a:r>
          </a:p>
          <a:p>
            <a:pPr lvl="1" eaLnBrk="1" hangingPunct="1">
              <a:buFont typeface="Arial" panose="020B0604020202020204" pitchFamily="34" charset="0"/>
              <a:buChar char="•"/>
            </a:pPr>
            <a:r>
              <a:rPr lang="en-US" altLang="en-US" sz="2000" i="1" dirty="0">
                <a:latin typeface="Calibri" panose="020F0502020204030204" pitchFamily="34" charset="0"/>
                <a:sym typeface="Wingdings" panose="05000000000000000000" pitchFamily="2" charset="2"/>
              </a:rPr>
              <a:t>Behavior</a:t>
            </a:r>
            <a:r>
              <a:rPr lang="en-US" altLang="en-US" sz="2000" dirty="0">
                <a:latin typeface="Calibri" panose="020F0502020204030204" pitchFamily="34" charset="0"/>
                <a:sym typeface="Wingdings" panose="05000000000000000000" pitchFamily="2" charset="2"/>
              </a:rPr>
              <a:t>: Revised Rutter Parent Scale for Preschool Children (RPSPC) and Strengths and Difficulties </a:t>
            </a:r>
            <a:r>
              <a:rPr lang="en-US" altLang="en-US" sz="2000" dirty="0" err="1">
                <a:latin typeface="Calibri" panose="020F0502020204030204" pitchFamily="34" charset="0"/>
                <a:sym typeface="Wingdings" panose="05000000000000000000" pitchFamily="2" charset="2"/>
              </a:rPr>
              <a:t>Qnr</a:t>
            </a:r>
            <a:r>
              <a:rPr lang="en-US" altLang="en-US" sz="2000" dirty="0">
                <a:latin typeface="Calibri" panose="020F0502020204030204" pitchFamily="34" charset="0"/>
                <a:sym typeface="Wingdings" panose="05000000000000000000" pitchFamily="2" charset="2"/>
              </a:rPr>
              <a:t> (SDQ)</a:t>
            </a:r>
          </a:p>
        </p:txBody>
      </p:sp>
      <p:sp>
        <p:nvSpPr>
          <p:cNvPr id="9" name="Title 6"/>
          <p:cNvSpPr>
            <a:spLocks noGrp="1"/>
          </p:cNvSpPr>
          <p:nvPr>
            <p:ph type="title"/>
          </p:nvPr>
        </p:nvSpPr>
        <p:spPr>
          <a:xfrm>
            <a:off x="76200" y="152400"/>
            <a:ext cx="8833611" cy="1157567"/>
          </a:xfrm>
        </p:spPr>
        <p:txBody>
          <a:bodyPr anchor="t">
            <a:noAutofit/>
          </a:bodyPr>
          <a:lstStyle/>
          <a:p>
            <a:pPr algn="ctr">
              <a:buFont typeface="Arial" panose="020B0604020202020204" pitchFamily="34" charset="0"/>
              <a:buChar char="•"/>
            </a:pPr>
            <a:r>
              <a:rPr lang="en-US" altLang="en-US" sz="3200" dirty="0">
                <a:latin typeface="Calibri" panose="020F0502020204030204" pitchFamily="34" charset="0"/>
              </a:rPr>
              <a:t>1</a:t>
            </a:r>
            <a:r>
              <a:rPr lang="en-US" altLang="en-US" sz="3200" baseline="30000" dirty="0">
                <a:latin typeface="Calibri" panose="020F0502020204030204" pitchFamily="34" charset="0"/>
              </a:rPr>
              <a:t>st</a:t>
            </a:r>
            <a:r>
              <a:rPr lang="en-US" altLang="en-US" sz="3200" dirty="0">
                <a:latin typeface="Calibri" panose="020F0502020204030204" pitchFamily="34" charset="0"/>
              </a:rPr>
              <a:t> Study to combine eye tracking with a longitudinal design</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753516650"/>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8600" y="1660525"/>
            <a:ext cx="861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i="1">
                <a:latin typeface="Calibri" panose="020F0502020204030204" pitchFamily="34" charset="0"/>
              </a:rPr>
              <a:t>Method</a:t>
            </a:r>
            <a:endParaRPr lang="en-US" altLang="en-US">
              <a:latin typeface="Calibri" panose="020F0502020204030204" pitchFamily="34" charset="0"/>
            </a:endParaRPr>
          </a:p>
        </p:txBody>
      </p:sp>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Individual Differences in Infant Fixation Duration </a:t>
            </a:r>
            <a:r>
              <a:rPr lang="en-US" sz="2400" b="0" dirty="0" smtClean="0">
                <a:solidFill>
                  <a:schemeClr val="accent1">
                    <a:satMod val="150000"/>
                  </a:schemeClr>
                </a:solidFill>
                <a:latin typeface="Arial"/>
                <a:ea typeface="+mj-ea"/>
                <a:cs typeface="Arial"/>
              </a:rPr>
              <a:t>(Papageorgiou et al., 2014)</a:t>
            </a:r>
            <a:endParaRPr lang="en-US" sz="2400" b="0" dirty="0">
              <a:solidFill>
                <a:schemeClr val="accent1">
                  <a:satMod val="150000"/>
                </a:schemeClr>
              </a:solidFill>
              <a:latin typeface="Arial"/>
              <a:ea typeface="+mj-ea"/>
              <a:cs typeface="Arial"/>
            </a:endParaRPr>
          </a:p>
        </p:txBody>
      </p:sp>
      <p:graphicFrame>
        <p:nvGraphicFramePr>
          <p:cNvPr id="3" name="Table 2"/>
          <p:cNvGraphicFramePr>
            <a:graphicFrameLocks noGrp="1"/>
          </p:cNvGraphicFramePr>
          <p:nvPr/>
        </p:nvGraphicFramePr>
        <p:xfrm>
          <a:off x="2971800" y="1752600"/>
          <a:ext cx="5638800" cy="4069080"/>
        </p:xfrm>
        <a:graphic>
          <a:graphicData uri="http://schemas.openxmlformats.org/drawingml/2006/table">
            <a:tbl>
              <a:tblPr/>
              <a:tblGrid>
                <a:gridCol w="2044700">
                  <a:extLst>
                    <a:ext uri="{9D8B030D-6E8A-4147-A177-3AD203B41FA5}">
                      <a16:colId xmlns:a16="http://schemas.microsoft.com/office/drawing/2014/main" val="20000"/>
                    </a:ext>
                  </a:extLst>
                </a:gridCol>
                <a:gridCol w="3594100">
                  <a:extLst>
                    <a:ext uri="{9D8B030D-6E8A-4147-A177-3AD203B41FA5}">
                      <a16:colId xmlns:a16="http://schemas.microsoft.com/office/drawing/2014/main" val="20001"/>
                    </a:ext>
                  </a:extLst>
                </a:gridCol>
              </a:tblGrid>
              <a:tr h="371475">
                <a:tc gridSpan="2">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Parent-reported Childhood Temperament</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rgbClr val="E66C7D"/>
                    </a:solidFill>
                  </a:tcPr>
                </a:tc>
                <a:tc hMerge="1">
                  <a:txBody>
                    <a:bodyPr/>
                    <a:lstStyle/>
                    <a:p>
                      <a:endParaRPr lang="en-US"/>
                    </a:p>
                  </a:txBody>
                  <a:tcPr/>
                </a:tc>
                <a:extLst>
                  <a:ext uri="{0D108BD9-81ED-4DB2-BD59-A6C34878D82A}">
                    <a16:rowId xmlns:a16="http://schemas.microsoft.com/office/drawing/2014/main" val="10000"/>
                  </a:ext>
                </a:extLst>
              </a:tr>
              <a:tr h="371475">
                <a:tc gridSpan="2">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Preschool</a:t>
                      </a: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Early Childhood Behavior Qnr (ECBQ)</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School-age</a:t>
                      </a: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Children’s Behavior Qnr (CBQ)</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EBEC"/>
                    </a:solidFill>
                  </a:tcPr>
                </a:tc>
                <a:tc hMerge="1">
                  <a:txBody>
                    <a:bodyPr/>
                    <a:lstStyle/>
                    <a:p>
                      <a:endParaRPr lang="en-US"/>
                    </a:p>
                  </a:txBody>
                  <a:tcPr/>
                </a:tc>
                <a:extLst>
                  <a:ext uri="{0D108BD9-81ED-4DB2-BD59-A6C34878D82A}">
                    <a16:rowId xmlns:a16="http://schemas.microsoft.com/office/drawing/2014/main" val="10001"/>
                  </a:ext>
                </a:extLst>
              </a:tr>
              <a:tr h="371475">
                <a:tc rowSpan="4">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Effortful Control</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Attentional focusing</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Inhibitory control</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3"/>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Low-intensity pleasure</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Perceptual sensitivity</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5"/>
                  </a:ext>
                </a:extLst>
              </a:tr>
              <a:tr h="371475">
                <a:tc rowSpan="4">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Surgency</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Activity level</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High-intensity pleasure</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7"/>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Impulsivity</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Shyness (reverse-scored</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28443607"/>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700" dirty="0" smtClean="0"/>
              <a:t>Perceptual Narrowing</a:t>
            </a:r>
            <a:endParaRPr lang="en-US" sz="4700" dirty="0"/>
          </a:p>
        </p:txBody>
      </p:sp>
      <p:sp>
        <p:nvSpPr>
          <p:cNvPr id="5" name="Content Placeholder 4"/>
          <p:cNvSpPr>
            <a:spLocks noGrp="1"/>
          </p:cNvSpPr>
          <p:nvPr>
            <p:ph idx="1"/>
          </p:nvPr>
        </p:nvSpPr>
        <p:spPr/>
        <p:txBody>
          <a:bodyPr>
            <a:normAutofit/>
          </a:bodyPr>
          <a:lstStyle/>
          <a:p>
            <a:r>
              <a:rPr lang="en-US" dirty="0" smtClean="0"/>
              <a:t>Young infants show greater preparedness to respond to any potential social signal</a:t>
            </a:r>
          </a:p>
          <a:p>
            <a:pPr lvl="1"/>
            <a:r>
              <a:rPr lang="en-US" dirty="0" smtClean="0"/>
              <a:t>Set of experience-expectant sensitivities that have adaptive significance</a:t>
            </a:r>
          </a:p>
          <a:p>
            <a:pPr lvl="1"/>
            <a:r>
              <a:rPr lang="en-US" dirty="0" smtClean="0"/>
              <a:t>Minimal input needed to maintain sensitivities</a:t>
            </a:r>
          </a:p>
          <a:p>
            <a:pPr lvl="1"/>
            <a:endParaRPr lang="en-US" dirty="0" smtClean="0"/>
          </a:p>
          <a:p>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959985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228600" y="1660525"/>
            <a:ext cx="861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i="1">
                <a:latin typeface="Calibri" panose="020F0502020204030204" pitchFamily="34" charset="0"/>
              </a:rPr>
              <a:t>Results</a:t>
            </a:r>
            <a:endParaRPr lang="en-US" altLang="en-US">
              <a:latin typeface="Calibri" panose="020F0502020204030204" pitchFamily="34" charset="0"/>
            </a:endParaRPr>
          </a:p>
        </p:txBody>
      </p:sp>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Individual Differences in Infant Fixation Duration </a:t>
            </a:r>
            <a:r>
              <a:rPr lang="en-US" sz="2400" b="0" dirty="0" smtClean="0">
                <a:solidFill>
                  <a:schemeClr val="accent1">
                    <a:satMod val="150000"/>
                  </a:schemeClr>
                </a:solidFill>
                <a:latin typeface="Arial"/>
                <a:ea typeface="+mj-ea"/>
                <a:cs typeface="Arial"/>
              </a:rPr>
              <a:t>(Papageorgiou et al., 2014)</a:t>
            </a:r>
            <a:endParaRPr lang="en-US" sz="2400" b="0" dirty="0">
              <a:solidFill>
                <a:schemeClr val="accent1">
                  <a:satMod val="150000"/>
                </a:schemeClr>
              </a:solidFill>
              <a:latin typeface="Arial"/>
              <a:ea typeface="+mj-ea"/>
              <a:cs typeface="Arial"/>
            </a:endParaRPr>
          </a:p>
        </p:txBody>
      </p:sp>
      <p:graphicFrame>
        <p:nvGraphicFramePr>
          <p:cNvPr id="3" name="Table 2"/>
          <p:cNvGraphicFramePr>
            <a:graphicFrameLocks noGrp="1"/>
          </p:cNvGraphicFramePr>
          <p:nvPr/>
        </p:nvGraphicFramePr>
        <p:xfrm>
          <a:off x="2971800" y="1752600"/>
          <a:ext cx="5638800" cy="4069080"/>
        </p:xfrm>
        <a:graphic>
          <a:graphicData uri="http://schemas.openxmlformats.org/drawingml/2006/table">
            <a:tbl>
              <a:tblPr/>
              <a:tblGrid>
                <a:gridCol w="2044700">
                  <a:extLst>
                    <a:ext uri="{9D8B030D-6E8A-4147-A177-3AD203B41FA5}">
                      <a16:colId xmlns:a16="http://schemas.microsoft.com/office/drawing/2014/main" val="20000"/>
                    </a:ext>
                  </a:extLst>
                </a:gridCol>
                <a:gridCol w="3594100">
                  <a:extLst>
                    <a:ext uri="{9D8B030D-6E8A-4147-A177-3AD203B41FA5}">
                      <a16:colId xmlns:a16="http://schemas.microsoft.com/office/drawing/2014/main" val="20001"/>
                    </a:ext>
                  </a:extLst>
                </a:gridCol>
              </a:tblGrid>
              <a:tr h="371475">
                <a:tc gridSpan="2">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Parent-reported Childhood Temperament</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rgbClr val="E66C7D"/>
                    </a:solidFill>
                  </a:tcPr>
                </a:tc>
                <a:tc hMerge="1">
                  <a:txBody>
                    <a:bodyPr/>
                    <a:lstStyle/>
                    <a:p>
                      <a:endParaRPr lang="en-US"/>
                    </a:p>
                  </a:txBody>
                  <a:tcPr/>
                </a:tc>
                <a:extLst>
                  <a:ext uri="{0D108BD9-81ED-4DB2-BD59-A6C34878D82A}">
                    <a16:rowId xmlns:a16="http://schemas.microsoft.com/office/drawing/2014/main" val="10000"/>
                  </a:ext>
                </a:extLst>
              </a:tr>
              <a:tr h="371475">
                <a:tc gridSpan="2">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Preschool</a:t>
                      </a: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Early Childhood Behavior Qnr (ECBQ)</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School-age</a:t>
                      </a:r>
                      <a:r>
                        <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Children’s Behavior Qnr (CBQ)</a:t>
                      </a: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EBEC"/>
                    </a:solidFill>
                  </a:tcPr>
                </a:tc>
                <a:tc hMerge="1">
                  <a:txBody>
                    <a:bodyPr/>
                    <a:lstStyle/>
                    <a:p>
                      <a:endParaRPr lang="en-US"/>
                    </a:p>
                  </a:txBody>
                  <a:tcPr/>
                </a:tc>
                <a:extLst>
                  <a:ext uri="{0D108BD9-81ED-4DB2-BD59-A6C34878D82A}">
                    <a16:rowId xmlns:a16="http://schemas.microsoft.com/office/drawing/2014/main" val="10001"/>
                  </a:ext>
                </a:extLst>
              </a:tr>
              <a:tr h="371475">
                <a:tc rowSpan="4">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Effortful Control</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Attentional focusing</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Inhibitory control</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3"/>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Low-intensity pleasure</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Perceptual sensitivity</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5"/>
                  </a:ext>
                </a:extLst>
              </a:tr>
              <a:tr h="371475">
                <a:tc rowSpan="4">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Surgency</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Activity level</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High-intensity pleasure</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7"/>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Impulsivity</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12700" cap="flat" cmpd="sng" algn="ctr">
                      <a:solidFill>
                        <a:srgbClr val="E66C7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475">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Shyness (reverse-scored</a:t>
                      </a: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E66C7D"/>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AEBEC"/>
                    </a:solidFill>
                  </a:tcPr>
                </a:tc>
                <a:extLst>
                  <a:ext uri="{0D108BD9-81ED-4DB2-BD59-A6C34878D82A}">
                    <a16:rowId xmlns:a16="http://schemas.microsoft.com/office/drawing/2014/main" val="10009"/>
                  </a:ext>
                </a:extLst>
              </a:tr>
            </a:tbl>
          </a:graphicData>
        </a:graphic>
      </p:graphicFrame>
      <p:grpSp>
        <p:nvGrpSpPr>
          <p:cNvPr id="26655" name="Group 4"/>
          <p:cNvGrpSpPr>
            <a:grpSpLocks/>
          </p:cNvGrpSpPr>
          <p:nvPr/>
        </p:nvGrpSpPr>
        <p:grpSpPr bwMode="auto">
          <a:xfrm>
            <a:off x="228600" y="3581400"/>
            <a:ext cx="1985963" cy="1096963"/>
            <a:chOff x="624842" y="822960"/>
            <a:chExt cx="1985763" cy="1097280"/>
          </a:xfrm>
        </p:grpSpPr>
        <p:sp>
          <p:nvSpPr>
            <p:cNvPr id="6" name="Rounded Rectangle 5"/>
            <p:cNvSpPr>
              <a:spLocks noChangeArrowheads="1"/>
            </p:cNvSpPr>
            <p:nvPr/>
          </p:nvSpPr>
          <p:spPr bwMode="auto">
            <a:xfrm>
              <a:off x="624842" y="822960"/>
              <a:ext cx="1985763" cy="1097280"/>
            </a:xfrm>
            <a:prstGeom prst="roundRect">
              <a:avLst>
                <a:gd name="adj" fmla="val 16667"/>
              </a:avLst>
            </a:prstGeom>
            <a:gradFill rotWithShape="1">
              <a:gsLst>
                <a:gs pos="0">
                  <a:srgbClr val="FFBF00"/>
                </a:gs>
                <a:gs pos="45000">
                  <a:srgbClr val="F1A300"/>
                </a:gs>
                <a:gs pos="100000">
                  <a:srgbClr val="CC8900"/>
                </a:gs>
              </a:gsLst>
              <a:lin ang="5400000"/>
            </a:gradFill>
            <a:ln>
              <a:noFill/>
            </a:ln>
            <a:effectLst>
              <a:outerShdw blurRad="39000" dist="254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ounded Rectangle 4"/>
            <p:cNvSpPr/>
            <p:nvPr/>
          </p:nvSpPr>
          <p:spPr>
            <a:xfrm>
              <a:off x="678812" y="876951"/>
              <a:ext cx="1877824" cy="989299"/>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en-US" sz="2000" b="1" dirty="0">
                  <a:solidFill>
                    <a:schemeClr val="tx1"/>
                  </a:solidFill>
                </a:rPr>
                <a:t>Infant Fixation Duration</a:t>
              </a:r>
            </a:p>
          </p:txBody>
        </p:sp>
      </p:grpSp>
      <p:sp>
        <p:nvSpPr>
          <p:cNvPr id="2" name="Right Arrow 1"/>
          <p:cNvSpPr>
            <a:spLocks noChangeArrowheads="1"/>
          </p:cNvSpPr>
          <p:nvPr/>
        </p:nvSpPr>
        <p:spPr bwMode="auto">
          <a:xfrm rot="-1106802">
            <a:off x="2252663" y="3328988"/>
            <a:ext cx="688975" cy="382587"/>
          </a:xfrm>
          <a:prstGeom prst="rightArrow">
            <a:avLst>
              <a:gd name="adj1" fmla="val 50000"/>
              <a:gd name="adj2" fmla="val 49998"/>
            </a:avLst>
          </a:prstGeom>
          <a:solidFill>
            <a:srgbClr val="000000"/>
          </a:solidFill>
          <a:ln w="6350" cap="rnd">
            <a:solidFill>
              <a:srgbClr val="0000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solidFill>
                <a:schemeClr val="lt1"/>
              </a:solidFill>
              <a:latin typeface="+mn-lt"/>
              <a:ea typeface="+mn-ea"/>
            </a:endParaRPr>
          </a:p>
        </p:txBody>
      </p:sp>
      <p:sp>
        <p:nvSpPr>
          <p:cNvPr id="10" name="Right Arrow 9"/>
          <p:cNvSpPr>
            <a:spLocks noChangeArrowheads="1"/>
          </p:cNvSpPr>
          <p:nvPr/>
        </p:nvSpPr>
        <p:spPr bwMode="auto">
          <a:xfrm rot="1502361">
            <a:off x="2252663" y="4595813"/>
            <a:ext cx="688975" cy="382587"/>
          </a:xfrm>
          <a:prstGeom prst="rightArrow">
            <a:avLst>
              <a:gd name="adj1" fmla="val 50000"/>
              <a:gd name="adj2" fmla="val 49998"/>
            </a:avLst>
          </a:prstGeom>
          <a:solidFill>
            <a:srgbClr val="000000"/>
          </a:solidFill>
          <a:ln w="6350" cap="rnd">
            <a:solidFill>
              <a:srgbClr val="0000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solidFill>
                <a:schemeClr val="lt1"/>
              </a:solidFill>
              <a:latin typeface="+mn-lt"/>
              <a:ea typeface="+mn-ea"/>
            </a:endParaRPr>
          </a:p>
        </p:txBody>
      </p:sp>
      <p:sp>
        <p:nvSpPr>
          <p:cNvPr id="11" name="Minus 10"/>
          <p:cNvSpPr>
            <a:spLocks/>
          </p:cNvSpPr>
          <p:nvPr/>
        </p:nvSpPr>
        <p:spPr bwMode="auto">
          <a:xfrm>
            <a:off x="1905000" y="4953000"/>
            <a:ext cx="533400" cy="381000"/>
          </a:xfrm>
          <a:custGeom>
            <a:avLst/>
            <a:gdLst>
              <a:gd name="T0" fmla="*/ 70702 w 533400"/>
              <a:gd name="T1" fmla="*/ 145694 h 381000"/>
              <a:gd name="T2" fmla="*/ 462698 w 533400"/>
              <a:gd name="T3" fmla="*/ 145694 h 381000"/>
              <a:gd name="T4" fmla="*/ 462698 w 533400"/>
              <a:gd name="T5" fmla="*/ 235306 h 381000"/>
              <a:gd name="T6" fmla="*/ 70702 w 533400"/>
              <a:gd name="T7" fmla="*/ 235306 h 381000"/>
              <a:gd name="T8" fmla="*/ 70702 w 533400"/>
              <a:gd name="T9" fmla="*/ 145694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3400" h="381000">
                <a:moveTo>
                  <a:pt x="70702" y="145694"/>
                </a:moveTo>
                <a:lnTo>
                  <a:pt x="462698" y="145694"/>
                </a:lnTo>
                <a:lnTo>
                  <a:pt x="462698" y="235306"/>
                </a:lnTo>
                <a:lnTo>
                  <a:pt x="70702" y="235306"/>
                </a:lnTo>
                <a:lnTo>
                  <a:pt x="70702" y="145694"/>
                </a:lnTo>
                <a:close/>
              </a:path>
            </a:pathLst>
          </a:custGeom>
          <a:solidFill>
            <a:schemeClr val="tx1"/>
          </a:solidFill>
          <a:ln w="6350" cap="rnd" cmpd="sng">
            <a:solidFill>
              <a:srgbClr val="0000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12" name="Cross 11"/>
          <p:cNvSpPr>
            <a:spLocks noChangeArrowheads="1"/>
          </p:cNvSpPr>
          <p:nvPr/>
        </p:nvSpPr>
        <p:spPr bwMode="auto">
          <a:xfrm>
            <a:off x="1981200" y="2895600"/>
            <a:ext cx="381000" cy="381000"/>
          </a:xfrm>
          <a:prstGeom prst="plus">
            <a:avLst>
              <a:gd name="adj" fmla="val 40463"/>
            </a:avLst>
          </a:prstGeom>
          <a:solidFill>
            <a:schemeClr val="tx1"/>
          </a:solidFill>
          <a:ln w="6350" cap="rnd">
            <a:solidFill>
              <a:srgbClr val="0000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solidFill>
                <a:schemeClr val="lt1"/>
              </a:solidFill>
              <a:latin typeface="+mn-lt"/>
              <a:ea typeface="+mn-ea"/>
            </a:endParaRPr>
          </a:p>
        </p:txBody>
      </p:sp>
      <p:sp>
        <p:nvSpPr>
          <p:cNvPr id="26660" name="TextBox 3"/>
          <p:cNvSpPr txBox="1">
            <a:spLocks noChangeArrowheads="1"/>
          </p:cNvSpPr>
          <p:nvPr/>
        </p:nvSpPr>
        <p:spPr bwMode="auto">
          <a:xfrm>
            <a:off x="457200" y="59436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u="sng">
                <a:latin typeface="Calibri" panose="020F0502020204030204" pitchFamily="34" charset="0"/>
              </a:rPr>
              <a:t>Covariates</a:t>
            </a:r>
            <a:r>
              <a:rPr lang="en-US" altLang="en-US" sz="2000">
                <a:latin typeface="Calibri" panose="020F0502020204030204" pitchFamily="34" charset="0"/>
              </a:rPr>
              <a:t>: Child’s age, Qnr version, Child’s sex, Total # of eye tracking trials completed and fixations detected</a:t>
            </a:r>
          </a:p>
        </p:txBody>
      </p:sp>
    </p:spTree>
    <p:extLst>
      <p:ext uri="{BB962C8B-B14F-4D97-AF65-F5344CB8AC3E}">
        <p14:creationId xmlns:p14="http://schemas.microsoft.com/office/powerpoint/2010/main" val="1578161084"/>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28600" y="1660525"/>
            <a:ext cx="861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i="1">
                <a:latin typeface="Calibri" panose="020F0502020204030204" pitchFamily="34" charset="0"/>
              </a:rPr>
              <a:t>Method</a:t>
            </a:r>
            <a:endParaRPr lang="en-US" altLang="en-US">
              <a:latin typeface="Calibri" panose="020F0502020204030204" pitchFamily="34" charset="0"/>
            </a:endParaRPr>
          </a:p>
        </p:txBody>
      </p:sp>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Individual Differences in Infant Fixation Duration </a:t>
            </a:r>
            <a:r>
              <a:rPr lang="en-US" sz="2400" b="0" dirty="0" smtClean="0">
                <a:solidFill>
                  <a:schemeClr val="accent1">
                    <a:satMod val="150000"/>
                  </a:schemeClr>
                </a:solidFill>
                <a:latin typeface="Arial"/>
                <a:ea typeface="+mj-ea"/>
                <a:cs typeface="Arial"/>
              </a:rPr>
              <a:t>(Papageorgiou et al., 2014)</a:t>
            </a:r>
            <a:endParaRPr lang="en-US" sz="2400" b="0" dirty="0">
              <a:solidFill>
                <a:schemeClr val="accent1">
                  <a:satMod val="150000"/>
                </a:schemeClr>
              </a:solidFill>
              <a:latin typeface="Arial"/>
              <a:ea typeface="+mj-ea"/>
              <a:cs typeface="Arial"/>
            </a:endParaRPr>
          </a:p>
        </p:txBody>
      </p:sp>
      <p:graphicFrame>
        <p:nvGraphicFramePr>
          <p:cNvPr id="3" name="Table 2"/>
          <p:cNvGraphicFramePr>
            <a:graphicFrameLocks noGrp="1"/>
          </p:cNvGraphicFramePr>
          <p:nvPr/>
        </p:nvGraphicFramePr>
        <p:xfrm>
          <a:off x="3200400" y="2727325"/>
          <a:ext cx="5638800" cy="2378123"/>
        </p:xfrm>
        <a:graphic>
          <a:graphicData uri="http://schemas.openxmlformats.org/drawingml/2006/table">
            <a:tbl>
              <a:tblPr/>
              <a:tblGrid>
                <a:gridCol w="5638800">
                  <a:extLst>
                    <a:ext uri="{9D8B030D-6E8A-4147-A177-3AD203B41FA5}">
                      <a16:colId xmlns:a16="http://schemas.microsoft.com/office/drawing/2014/main" val="20000"/>
                    </a:ext>
                  </a:extLst>
                </a:gridCol>
              </a:tblGrid>
              <a:tr h="457200">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Parent-reported Childhood Behavior</a:t>
                      </a:r>
                      <a:endParaRPr kumimoji="0" lang="en-US" altLang="en-US" sz="2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marT="45732" marB="4573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57200">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Hyperactivity-Inattention Scale</a:t>
                      </a:r>
                    </a:p>
                  </a:txBody>
                  <a:tcPr marT="45732" marB="4573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AF3F6"/>
                    </a:solidFill>
                  </a:tcPr>
                </a:tc>
                <a:extLst>
                  <a:ext uri="{0D108BD9-81ED-4DB2-BD59-A6C34878D82A}">
                    <a16:rowId xmlns:a16="http://schemas.microsoft.com/office/drawing/2014/main" val="10001"/>
                  </a:ext>
                </a:extLst>
              </a:tr>
              <a:tr h="1463675">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Preschool: Revised Ruttner Parent Scale (RRPSPC)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 Rate frequency of 4 different behaviors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School-age: Children’s Behavior Qnr (CBQ)</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 Rate frequency of 5 different behaviors</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marT="45732" marB="4573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7664169"/>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228600" y="1660525"/>
            <a:ext cx="861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i="1">
                <a:latin typeface="Calibri" panose="020F0502020204030204" pitchFamily="34" charset="0"/>
              </a:rPr>
              <a:t>Results</a:t>
            </a:r>
            <a:endParaRPr lang="en-US" altLang="en-US">
              <a:latin typeface="Calibri" panose="020F0502020204030204" pitchFamily="34" charset="0"/>
            </a:endParaRPr>
          </a:p>
        </p:txBody>
      </p:sp>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Individual Differences in Infant Fixation Duration </a:t>
            </a:r>
            <a:r>
              <a:rPr lang="en-US" sz="2400" b="0" dirty="0" smtClean="0">
                <a:solidFill>
                  <a:schemeClr val="accent1">
                    <a:satMod val="150000"/>
                  </a:schemeClr>
                </a:solidFill>
                <a:latin typeface="Arial"/>
                <a:ea typeface="+mj-ea"/>
                <a:cs typeface="Arial"/>
              </a:rPr>
              <a:t>(Papageorgiou et al., 2014)</a:t>
            </a:r>
            <a:endParaRPr lang="en-US" sz="2400" b="0" dirty="0">
              <a:solidFill>
                <a:schemeClr val="accent1">
                  <a:satMod val="150000"/>
                </a:schemeClr>
              </a:solidFill>
              <a:latin typeface="Arial"/>
              <a:ea typeface="+mj-ea"/>
              <a:cs typeface="Arial"/>
            </a:endParaRPr>
          </a:p>
        </p:txBody>
      </p:sp>
      <p:graphicFrame>
        <p:nvGraphicFramePr>
          <p:cNvPr id="3" name="Table 2"/>
          <p:cNvGraphicFramePr>
            <a:graphicFrameLocks noGrp="1"/>
          </p:cNvGraphicFramePr>
          <p:nvPr/>
        </p:nvGraphicFramePr>
        <p:xfrm>
          <a:off x="3200400" y="2727325"/>
          <a:ext cx="5638800" cy="2378123"/>
        </p:xfrm>
        <a:graphic>
          <a:graphicData uri="http://schemas.openxmlformats.org/drawingml/2006/table">
            <a:tbl>
              <a:tblPr/>
              <a:tblGrid>
                <a:gridCol w="5638800">
                  <a:extLst>
                    <a:ext uri="{9D8B030D-6E8A-4147-A177-3AD203B41FA5}">
                      <a16:colId xmlns:a16="http://schemas.microsoft.com/office/drawing/2014/main" val="20000"/>
                    </a:ext>
                  </a:extLst>
                </a:gridCol>
              </a:tblGrid>
              <a:tr h="457200">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Parent-reported Childhood Behavior</a:t>
                      </a:r>
                      <a:endParaRPr kumimoji="0" lang="en-US" altLang="en-US" sz="2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marT="45732" marB="4573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57200">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Hyperactivity-Inattention Scale</a:t>
                      </a:r>
                    </a:p>
                  </a:txBody>
                  <a:tcPr marT="45732" marB="4573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AF3F6"/>
                    </a:solidFill>
                  </a:tcPr>
                </a:tc>
                <a:extLst>
                  <a:ext uri="{0D108BD9-81ED-4DB2-BD59-A6C34878D82A}">
                    <a16:rowId xmlns:a16="http://schemas.microsoft.com/office/drawing/2014/main" val="10001"/>
                  </a:ext>
                </a:extLst>
              </a:tr>
              <a:tr h="1463675">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ＭＳ Ｐゴシック"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ＭＳ Ｐゴシック"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ＭＳ Ｐゴシック"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Preschool: Revised Ruttner Parent Scale (RRPSPC)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 Rate frequency of 4 different behaviors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School-age: Children’s Behavior Qnr (CBQ)</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orbel" panose="020B0503020204020204" pitchFamily="34" charset="0"/>
                          <a:ea typeface="ＭＳ Ｐゴシック" panose="020B0600070205080204" pitchFamily="34" charset="-128"/>
                        </a:rPr>
                        <a:t>-- Rate frequency of 5 different behaviors</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marT="45732" marB="4573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30734" name="Group 4"/>
          <p:cNvGrpSpPr>
            <a:grpSpLocks/>
          </p:cNvGrpSpPr>
          <p:nvPr/>
        </p:nvGrpSpPr>
        <p:grpSpPr bwMode="auto">
          <a:xfrm>
            <a:off x="228600" y="3581400"/>
            <a:ext cx="1985963" cy="1096963"/>
            <a:chOff x="624842" y="822960"/>
            <a:chExt cx="1985763" cy="1097280"/>
          </a:xfrm>
        </p:grpSpPr>
        <p:sp>
          <p:nvSpPr>
            <p:cNvPr id="6" name="Rounded Rectangle 5"/>
            <p:cNvSpPr>
              <a:spLocks noChangeArrowheads="1"/>
            </p:cNvSpPr>
            <p:nvPr/>
          </p:nvSpPr>
          <p:spPr bwMode="auto">
            <a:xfrm>
              <a:off x="624842" y="822960"/>
              <a:ext cx="1985763" cy="1097280"/>
            </a:xfrm>
            <a:prstGeom prst="roundRect">
              <a:avLst>
                <a:gd name="adj" fmla="val 16667"/>
              </a:avLst>
            </a:prstGeom>
            <a:gradFill rotWithShape="1">
              <a:gsLst>
                <a:gs pos="0">
                  <a:srgbClr val="FFBF00"/>
                </a:gs>
                <a:gs pos="45000">
                  <a:srgbClr val="F1A300"/>
                </a:gs>
                <a:gs pos="100000">
                  <a:srgbClr val="CC8900"/>
                </a:gs>
              </a:gsLst>
              <a:lin ang="5400000"/>
            </a:gradFill>
            <a:ln>
              <a:noFill/>
            </a:ln>
            <a:effectLst>
              <a:outerShdw blurRad="39000" dist="254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ounded Rectangle 4"/>
            <p:cNvSpPr/>
            <p:nvPr/>
          </p:nvSpPr>
          <p:spPr>
            <a:xfrm>
              <a:off x="678812" y="876951"/>
              <a:ext cx="1877824" cy="989299"/>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en-US" sz="2000" b="1" dirty="0">
                  <a:solidFill>
                    <a:schemeClr val="tx1"/>
                  </a:solidFill>
                </a:rPr>
                <a:t>Infant Fixation Duration</a:t>
              </a:r>
            </a:p>
          </p:txBody>
        </p:sp>
      </p:grpSp>
      <p:sp>
        <p:nvSpPr>
          <p:cNvPr id="10" name="Right Arrow 9"/>
          <p:cNvSpPr>
            <a:spLocks noChangeArrowheads="1"/>
          </p:cNvSpPr>
          <p:nvPr/>
        </p:nvSpPr>
        <p:spPr bwMode="auto">
          <a:xfrm>
            <a:off x="2362200" y="4038600"/>
            <a:ext cx="688975" cy="381000"/>
          </a:xfrm>
          <a:prstGeom prst="rightArrow">
            <a:avLst>
              <a:gd name="adj1" fmla="val 50000"/>
              <a:gd name="adj2" fmla="val 49997"/>
            </a:avLst>
          </a:prstGeom>
          <a:solidFill>
            <a:srgbClr val="000000"/>
          </a:solidFill>
          <a:ln w="6350" cap="rnd">
            <a:solidFill>
              <a:srgbClr val="0000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solidFill>
                <a:schemeClr val="lt1"/>
              </a:solidFill>
              <a:latin typeface="+mn-lt"/>
              <a:ea typeface="+mn-ea"/>
            </a:endParaRPr>
          </a:p>
        </p:txBody>
      </p:sp>
      <p:sp>
        <p:nvSpPr>
          <p:cNvPr id="11" name="Minus 10"/>
          <p:cNvSpPr>
            <a:spLocks/>
          </p:cNvSpPr>
          <p:nvPr/>
        </p:nvSpPr>
        <p:spPr bwMode="auto">
          <a:xfrm>
            <a:off x="2362200" y="3505200"/>
            <a:ext cx="533400" cy="381000"/>
          </a:xfrm>
          <a:custGeom>
            <a:avLst/>
            <a:gdLst>
              <a:gd name="T0" fmla="*/ 70702 w 533400"/>
              <a:gd name="T1" fmla="*/ 145694 h 381000"/>
              <a:gd name="T2" fmla="*/ 462698 w 533400"/>
              <a:gd name="T3" fmla="*/ 145694 h 381000"/>
              <a:gd name="T4" fmla="*/ 462698 w 533400"/>
              <a:gd name="T5" fmla="*/ 235306 h 381000"/>
              <a:gd name="T6" fmla="*/ 70702 w 533400"/>
              <a:gd name="T7" fmla="*/ 235306 h 381000"/>
              <a:gd name="T8" fmla="*/ 70702 w 533400"/>
              <a:gd name="T9" fmla="*/ 145694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3400" h="381000">
                <a:moveTo>
                  <a:pt x="70702" y="145694"/>
                </a:moveTo>
                <a:lnTo>
                  <a:pt x="462698" y="145694"/>
                </a:lnTo>
                <a:lnTo>
                  <a:pt x="462698" y="235306"/>
                </a:lnTo>
                <a:lnTo>
                  <a:pt x="70702" y="235306"/>
                </a:lnTo>
                <a:lnTo>
                  <a:pt x="70702" y="145694"/>
                </a:lnTo>
                <a:close/>
              </a:path>
            </a:pathLst>
          </a:custGeom>
          <a:solidFill>
            <a:schemeClr val="tx1"/>
          </a:solidFill>
          <a:ln w="6350" cap="rnd" cmpd="sng">
            <a:solidFill>
              <a:srgbClr val="0000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30737" name="TextBox 11"/>
          <p:cNvSpPr txBox="1">
            <a:spLocks noChangeArrowheads="1"/>
          </p:cNvSpPr>
          <p:nvPr/>
        </p:nvSpPr>
        <p:spPr bwMode="auto">
          <a:xfrm>
            <a:off x="457200" y="59436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u="sng">
                <a:latin typeface="Calibri" panose="020F0502020204030204" pitchFamily="34" charset="0"/>
              </a:rPr>
              <a:t>Covariates</a:t>
            </a:r>
            <a:r>
              <a:rPr lang="en-US" altLang="en-US" sz="2000">
                <a:latin typeface="Calibri" panose="020F0502020204030204" pitchFamily="34" charset="0"/>
              </a:rPr>
              <a:t>: Child’s age, Qnr version, Child’s sex, Total # of eye tracking trials completed and fixations detected</a:t>
            </a:r>
          </a:p>
        </p:txBody>
      </p:sp>
    </p:spTree>
    <p:extLst>
      <p:ext uri="{BB962C8B-B14F-4D97-AF65-F5344CB8AC3E}">
        <p14:creationId xmlns:p14="http://schemas.microsoft.com/office/powerpoint/2010/main" val="2227713689"/>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363" name="TextBox 3"/>
          <p:cNvSpPr txBox="1">
            <a:spLocks noChangeArrowheads="1"/>
          </p:cNvSpPr>
          <p:nvPr/>
        </p:nvSpPr>
        <p:spPr bwMode="auto">
          <a:xfrm>
            <a:off x="378205" y="1803548"/>
            <a:ext cx="8229600" cy="1461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endParaRPr lang="en-US" sz="500" dirty="0" smtClean="0">
              <a:latin typeface="Calibri" charset="0"/>
              <a:cs typeface="Calibri" charset="0"/>
            </a:endParaRPr>
          </a:p>
          <a:p>
            <a:pPr marL="800100" lvl="2" indent="0" eaLnBrk="1" hangingPunct="1">
              <a:defRPr/>
            </a:pPr>
            <a:r>
              <a:rPr lang="en-US" sz="2800" dirty="0" smtClean="0">
                <a:latin typeface="Calibri" charset="0"/>
                <a:cs typeface="Calibri" charset="0"/>
              </a:rPr>
              <a:t>The variance of childhood </a:t>
            </a:r>
            <a:r>
              <a:rPr lang="en-US" sz="2800" dirty="0" err="1" smtClean="0">
                <a:latin typeface="Calibri" charset="0"/>
                <a:cs typeface="Calibri" charset="0"/>
              </a:rPr>
              <a:t>surgency</a:t>
            </a:r>
            <a:r>
              <a:rPr lang="en-US" sz="2800" dirty="0" smtClean="0">
                <a:latin typeface="Calibri" charset="0"/>
                <a:cs typeface="Calibri" charset="0"/>
              </a:rPr>
              <a:t> accounted for by variation in infant fixation duration increases as the age of the infant increases</a:t>
            </a:r>
            <a:endParaRPr lang="en-US" sz="1100" dirty="0" smtClean="0">
              <a:latin typeface="Calibri" charset="0"/>
              <a:cs typeface="Calibri" charset="0"/>
            </a:endParaRPr>
          </a:p>
        </p:txBody>
      </p:sp>
      <p:sp>
        <p:nvSpPr>
          <p:cNvPr id="9" name="Title 6"/>
          <p:cNvSpPr>
            <a:spLocks noGrp="1"/>
          </p:cNvSpPr>
          <p:nvPr>
            <p:ph type="title"/>
          </p:nvPr>
        </p:nvSpPr>
        <p:spPr>
          <a:xfrm>
            <a:off x="76200" y="152400"/>
            <a:ext cx="8833611" cy="1157567"/>
          </a:xfrm>
        </p:spPr>
        <p:txBody>
          <a:bodyPr anchor="t">
            <a:noAutofit/>
          </a:bodyPr>
          <a:lstStyle/>
          <a:p>
            <a:pPr>
              <a:defRPr/>
            </a:pPr>
            <a:r>
              <a:rPr lang="en-US" sz="3200" dirty="0">
                <a:latin typeface="Calibri" charset="0"/>
                <a:cs typeface="Calibri" charset="0"/>
              </a:rPr>
              <a:t>Age as a moderator</a:t>
            </a:r>
          </a:p>
        </p:txBody>
      </p:sp>
      <p:graphicFrame>
        <p:nvGraphicFramePr>
          <p:cNvPr id="5" name="Diagram 4"/>
          <p:cNvGraphicFramePr/>
          <p:nvPr/>
        </p:nvGraphicFramePr>
        <p:xfrm>
          <a:off x="1600200" y="4038600"/>
          <a:ext cx="62484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2773" name="Group 7"/>
          <p:cNvGrpSpPr>
            <a:grpSpLocks/>
          </p:cNvGrpSpPr>
          <p:nvPr/>
        </p:nvGrpSpPr>
        <p:grpSpPr bwMode="auto">
          <a:xfrm>
            <a:off x="3505200" y="3505200"/>
            <a:ext cx="1985963" cy="1096963"/>
            <a:chOff x="624842" y="822960"/>
            <a:chExt cx="1985763" cy="1097280"/>
          </a:xfrm>
        </p:grpSpPr>
        <p:sp>
          <p:nvSpPr>
            <p:cNvPr id="10" name="Rounded Rectangle 9"/>
            <p:cNvSpPr>
              <a:spLocks noChangeArrowheads="1"/>
            </p:cNvSpPr>
            <p:nvPr/>
          </p:nvSpPr>
          <p:spPr bwMode="auto">
            <a:xfrm>
              <a:off x="624842" y="822960"/>
              <a:ext cx="1985763" cy="1097280"/>
            </a:xfrm>
            <a:prstGeom prst="roundRect">
              <a:avLst>
                <a:gd name="adj" fmla="val 16667"/>
              </a:avLst>
            </a:prstGeom>
            <a:gradFill rotWithShape="1">
              <a:gsLst>
                <a:gs pos="0">
                  <a:srgbClr val="FFBF00"/>
                </a:gs>
                <a:gs pos="45000">
                  <a:srgbClr val="F1A300"/>
                </a:gs>
                <a:gs pos="100000">
                  <a:srgbClr val="CC8900"/>
                </a:gs>
              </a:gsLst>
              <a:lin ang="5400000"/>
            </a:gradFill>
            <a:ln>
              <a:noFill/>
            </a:ln>
            <a:effectLst>
              <a:outerShdw blurRad="39000" dist="254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ounded Rectangle 4"/>
            <p:cNvSpPr/>
            <p:nvPr/>
          </p:nvSpPr>
          <p:spPr>
            <a:xfrm>
              <a:off x="678812" y="876951"/>
              <a:ext cx="1877824" cy="989299"/>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en-US" b="1" dirty="0">
                  <a:solidFill>
                    <a:schemeClr val="tx1"/>
                  </a:solidFill>
                </a:rPr>
                <a:t>Infant Age</a:t>
              </a:r>
            </a:p>
          </p:txBody>
        </p:sp>
      </p:grpSp>
      <p:sp>
        <p:nvSpPr>
          <p:cNvPr id="2" name="Down Arrow 1"/>
          <p:cNvSpPr>
            <a:spLocks noChangeArrowheads="1"/>
          </p:cNvSpPr>
          <p:nvPr/>
        </p:nvSpPr>
        <p:spPr bwMode="auto">
          <a:xfrm>
            <a:off x="4191000" y="4419600"/>
            <a:ext cx="609600" cy="533400"/>
          </a:xfrm>
          <a:prstGeom prst="downArrow">
            <a:avLst>
              <a:gd name="adj1" fmla="val 50000"/>
              <a:gd name="adj2" fmla="val 50000"/>
            </a:avLst>
          </a:prstGeom>
          <a:solidFill>
            <a:srgbClr val="000000"/>
          </a:solidFill>
          <a:ln w="6350" cap="rnd">
            <a:solidFill>
              <a:srgbClr val="000000"/>
            </a:solidFill>
            <a:miter lim="800000"/>
            <a:headEnd/>
            <a:tailEnd/>
          </a:ln>
          <a:effectLst>
            <a:outerShdw blurRad="39000" dist="25400" dir="5400000" rotWithShape="0">
              <a:srgbClr val="808080">
                <a:alpha val="37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82626639"/>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228600" y="16764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i="1">
                <a:latin typeface="Calibri" panose="020F0502020204030204" pitchFamily="34" charset="0"/>
              </a:rPr>
              <a:t>Conclusions</a:t>
            </a:r>
            <a:endParaRPr lang="en-US" altLang="en-US">
              <a:latin typeface="Calibri" panose="020F0502020204030204" pitchFamily="34" charset="0"/>
            </a:endParaRPr>
          </a:p>
        </p:txBody>
      </p:sp>
      <p:sp>
        <p:nvSpPr>
          <p:cNvPr id="33796" name="Rectangle 1"/>
          <p:cNvSpPr>
            <a:spLocks noChangeArrowheads="1"/>
          </p:cNvSpPr>
          <p:nvPr/>
        </p:nvSpPr>
        <p:spPr bwMode="auto">
          <a:xfrm>
            <a:off x="457200" y="2209800"/>
            <a:ext cx="8077200" cy="3801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000" b="1" dirty="0">
              <a:latin typeface="Calibri" panose="020F0502020204030204" pitchFamily="34" charset="0"/>
            </a:endParaRPr>
          </a:p>
          <a:p>
            <a:pPr eaLnBrk="1" hangingPunct="1">
              <a:buFont typeface="Corbel" panose="020B0503020204020204" pitchFamily="34" charset="0"/>
              <a:buAutoNum type="arabicPeriod"/>
            </a:pPr>
            <a:r>
              <a:rPr lang="en-US" altLang="en-US" sz="2000" b="1" dirty="0">
                <a:latin typeface="Calibri" panose="020F0502020204030204" pitchFamily="34" charset="0"/>
              </a:rPr>
              <a:t>Associations were moderate in magnitude</a:t>
            </a:r>
            <a:r>
              <a:rPr lang="en-US" altLang="en-US" sz="2000" dirty="0">
                <a:latin typeface="Calibri" panose="020F0502020204030204" pitchFamily="34" charset="0"/>
              </a:rPr>
              <a:t> – “to be expected”</a:t>
            </a:r>
          </a:p>
          <a:p>
            <a:pPr lvl="1" eaLnBrk="1" hangingPunct="1">
              <a:buFont typeface="Arial" panose="020B0604020202020204" pitchFamily="34" charset="0"/>
              <a:buChar char="•"/>
            </a:pPr>
            <a:r>
              <a:rPr lang="en-US" altLang="en-US" sz="2000" dirty="0">
                <a:latin typeface="Calibri" panose="020F0502020204030204" pitchFamily="34" charset="0"/>
              </a:rPr>
              <a:t>Effortful control (2% variance), </a:t>
            </a:r>
            <a:r>
              <a:rPr lang="en-US" altLang="en-US" sz="2000" dirty="0" err="1">
                <a:latin typeface="Calibri" panose="020F0502020204030204" pitchFamily="34" charset="0"/>
              </a:rPr>
              <a:t>Surgency</a:t>
            </a:r>
            <a:r>
              <a:rPr lang="en-US" altLang="en-US" sz="2000" dirty="0">
                <a:latin typeface="Calibri" panose="020F0502020204030204" pitchFamily="34" charset="0"/>
              </a:rPr>
              <a:t> (7%), Behavior (6%)</a:t>
            </a:r>
          </a:p>
          <a:p>
            <a:pPr eaLnBrk="1" hangingPunct="1"/>
            <a:endParaRPr lang="en-US" altLang="en-US" sz="2000" dirty="0">
              <a:latin typeface="Calibri" panose="020F0502020204030204" pitchFamily="34" charset="0"/>
            </a:endParaRPr>
          </a:p>
          <a:p>
            <a:pPr eaLnBrk="1" hangingPunct="1">
              <a:buFont typeface="Corbel" panose="020B0503020204020204" pitchFamily="34" charset="0"/>
              <a:buAutoNum type="arabicPeriod"/>
            </a:pPr>
            <a:r>
              <a:rPr lang="en-US" altLang="en-US" sz="2000" b="1" dirty="0">
                <a:latin typeface="Calibri" panose="020F0502020204030204" pitchFamily="34" charset="0"/>
              </a:rPr>
              <a:t>Potential implications:</a:t>
            </a:r>
          </a:p>
          <a:p>
            <a:pPr eaLnBrk="1" hangingPunct="1"/>
            <a:endParaRPr lang="en-US" altLang="en-US" sz="500" b="1" dirty="0">
              <a:latin typeface="Calibri" panose="020F0502020204030204" pitchFamily="34" charset="0"/>
            </a:endParaRPr>
          </a:p>
          <a:p>
            <a:pPr lvl="1" eaLnBrk="1" hangingPunct="1">
              <a:buFontTx/>
              <a:buAutoNum type="circleNumDbPlain"/>
            </a:pPr>
            <a:r>
              <a:rPr lang="en-US" altLang="en-US" sz="2000" dirty="0">
                <a:latin typeface="Calibri" panose="020F0502020204030204" pitchFamily="34" charset="0"/>
              </a:rPr>
              <a:t>Studying fixation duration can help us understand mechanisms through which executive control develops</a:t>
            </a:r>
          </a:p>
          <a:p>
            <a:pPr lvl="1" eaLnBrk="1" hangingPunct="1"/>
            <a:endParaRPr lang="en-US" altLang="en-US" sz="800" dirty="0">
              <a:latin typeface="Calibri" panose="020F0502020204030204" pitchFamily="34" charset="0"/>
            </a:endParaRPr>
          </a:p>
          <a:p>
            <a:pPr lvl="1" eaLnBrk="1" hangingPunct="1">
              <a:buFontTx/>
              <a:buAutoNum type="circleNumDbPlain"/>
            </a:pPr>
            <a:r>
              <a:rPr lang="en-US" altLang="en-US" sz="2000" dirty="0">
                <a:latin typeface="Calibri" panose="020F0502020204030204" pitchFamily="34" charset="0"/>
              </a:rPr>
              <a:t>Investigating the causes of individual differences in infant fixation duration could inform interventions for executive attention</a:t>
            </a:r>
          </a:p>
          <a:p>
            <a:pPr lvl="1" eaLnBrk="1" hangingPunct="1"/>
            <a:endParaRPr lang="en-US" altLang="en-US" sz="800" dirty="0">
              <a:latin typeface="Calibri" panose="020F0502020204030204" pitchFamily="34" charset="0"/>
            </a:endParaRPr>
          </a:p>
          <a:p>
            <a:pPr lvl="1" eaLnBrk="1" hangingPunct="1">
              <a:buFontTx/>
              <a:buAutoNum type="circleNumDbPlain"/>
            </a:pPr>
            <a:r>
              <a:rPr lang="en-US" altLang="en-US" sz="2000" dirty="0">
                <a:latin typeface="Calibri" panose="020F0502020204030204" pitchFamily="34" charset="0"/>
              </a:rPr>
              <a:t>Future: Fixation duration might be used to identify individuals at risk for developing ADHD</a:t>
            </a:r>
          </a:p>
        </p:txBody>
      </p:sp>
      <p:sp>
        <p:nvSpPr>
          <p:cNvPr id="6"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Individual Differences in Infant Fixation Duration </a:t>
            </a:r>
            <a:r>
              <a:rPr lang="en-US" sz="2400" b="0" dirty="0" smtClean="0">
                <a:solidFill>
                  <a:schemeClr val="accent1">
                    <a:satMod val="150000"/>
                  </a:schemeClr>
                </a:solidFill>
                <a:latin typeface="Arial"/>
                <a:ea typeface="+mj-ea"/>
                <a:cs typeface="Arial"/>
              </a:rPr>
              <a:t>(Papageorgiou et al., 2014)</a:t>
            </a:r>
            <a:endParaRPr lang="en-US" sz="2400" b="0" dirty="0">
              <a:solidFill>
                <a:schemeClr val="accent1">
                  <a:satMod val="150000"/>
                </a:schemeClr>
              </a:solidFill>
              <a:latin typeface="Arial"/>
              <a:ea typeface="+mj-ea"/>
              <a:cs typeface="Arial"/>
            </a:endParaRPr>
          </a:p>
        </p:txBody>
      </p:sp>
    </p:spTree>
    <p:extLst>
      <p:ext uri="{BB962C8B-B14F-4D97-AF65-F5344CB8AC3E}">
        <p14:creationId xmlns:p14="http://schemas.microsoft.com/office/powerpoint/2010/main" val="2279913590"/>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9478" y="1958578"/>
            <a:ext cx="6065044" cy="1271588"/>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267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3067" y="1927217"/>
            <a:ext cx="7732283" cy="3353762"/>
          </a:xfrm>
          <a:prstGeom prst="rect">
            <a:avLst/>
          </a:prstGeom>
        </p:spPr>
      </p:pic>
    </p:spTree>
    <p:extLst>
      <p:ext uri="{BB962C8B-B14F-4D97-AF65-F5344CB8AC3E}">
        <p14:creationId xmlns:p14="http://schemas.microsoft.com/office/powerpoint/2010/main" val="1604035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93140" y="934680"/>
            <a:ext cx="5757721" cy="4632722"/>
          </a:xfrm>
          <a:prstGeom prst="rect">
            <a:avLst/>
          </a:prstGeom>
        </p:spPr>
      </p:pic>
    </p:spTree>
    <p:extLst>
      <p:ext uri="{BB962C8B-B14F-4D97-AF65-F5344CB8AC3E}">
        <p14:creationId xmlns:p14="http://schemas.microsoft.com/office/powerpoint/2010/main" val="1858072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525"/>
            <a:ext cx="7886700" cy="994172"/>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20680" y="945737"/>
            <a:ext cx="5550589" cy="4732274"/>
          </a:xfrm>
          <a:prstGeom prst="rect">
            <a:avLst/>
          </a:prstGeom>
        </p:spPr>
      </p:pic>
    </p:spTree>
    <p:extLst>
      <p:ext uri="{BB962C8B-B14F-4D97-AF65-F5344CB8AC3E}">
        <p14:creationId xmlns:p14="http://schemas.microsoft.com/office/powerpoint/2010/main" val="1427112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13984" y="975875"/>
            <a:ext cx="4606432" cy="4845935"/>
          </a:xfrm>
          <a:prstGeom prst="rect">
            <a:avLst/>
          </a:prstGeom>
        </p:spPr>
      </p:pic>
    </p:spTree>
    <p:extLst>
      <p:ext uri="{BB962C8B-B14F-4D97-AF65-F5344CB8AC3E}">
        <p14:creationId xmlns:p14="http://schemas.microsoft.com/office/powerpoint/2010/main" val="2995852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“Critical” Initial Formulation</a:t>
            </a:r>
            <a:endParaRPr lang="en-US" dirty="0"/>
          </a:p>
        </p:txBody>
      </p:sp>
      <p:pic>
        <p:nvPicPr>
          <p:cNvPr id="4" name="Picture 3"/>
          <p:cNvPicPr>
            <a:picLocks noChangeAspect="1"/>
          </p:cNvPicPr>
          <p:nvPr/>
        </p:nvPicPr>
        <p:blipFill>
          <a:blip r:embed="rId3"/>
          <a:stretch>
            <a:fillRect/>
          </a:stretch>
        </p:blipFill>
        <p:spPr>
          <a:xfrm>
            <a:off x="914400" y="1752600"/>
            <a:ext cx="7073900" cy="4483100"/>
          </a:xfrm>
          <a:prstGeom prst="rect">
            <a:avLst/>
          </a:prstGeom>
        </p:spPr>
      </p:pic>
      <p:sp>
        <p:nvSpPr>
          <p:cNvPr id="9" name="Right Arrow 8"/>
          <p:cNvSpPr/>
          <p:nvPr/>
        </p:nvSpPr>
        <p:spPr>
          <a:xfrm rot="20705310">
            <a:off x="2750547" y="2564556"/>
            <a:ext cx="1607764" cy="2675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20813619">
            <a:off x="2447360" y="2208212"/>
            <a:ext cx="2209800" cy="381000"/>
          </a:xfrm>
          <a:prstGeom prst="rect">
            <a:avLst/>
          </a:prstGeom>
          <a:noFill/>
        </p:spPr>
        <p:txBody>
          <a:bodyPr wrap="square" rtlCol="0">
            <a:spAutoFit/>
          </a:bodyPr>
          <a:lstStyle/>
          <a:p>
            <a:r>
              <a:rPr lang="en-US" dirty="0" smtClean="0"/>
              <a:t>Similarity in timing</a:t>
            </a:r>
            <a:endParaRPr lang="en-US" dirty="0"/>
          </a:p>
        </p:txBody>
      </p:sp>
    </p:spTree>
    <p:extLst>
      <p:ext uri="{BB962C8B-B14F-4D97-AF65-F5344CB8AC3E}">
        <p14:creationId xmlns:p14="http://schemas.microsoft.com/office/powerpoint/2010/main" val="3256090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Attention </a:t>
            </a:r>
            <a:r>
              <a:rPr lang="en-US" dirty="0"/>
              <a:t>to eyes is present but in decline in 2–6-month-old infants later diagnosed with autism</a:t>
            </a:r>
            <a:br>
              <a:rPr lang="en-US" dirty="0"/>
            </a:br>
            <a:endParaRPr lang="en-US" dirty="0"/>
          </a:p>
        </p:txBody>
      </p:sp>
      <p:sp>
        <p:nvSpPr>
          <p:cNvPr id="3" name="Subtitle 2"/>
          <p:cNvSpPr>
            <a:spLocks noGrp="1"/>
          </p:cNvSpPr>
          <p:nvPr>
            <p:ph type="subTitle" idx="1"/>
          </p:nvPr>
        </p:nvSpPr>
        <p:spPr/>
        <p:txBody>
          <a:bodyPr/>
          <a:lstStyle/>
          <a:p>
            <a:r>
              <a:rPr lang="en-US" dirty="0" smtClean="0"/>
              <a:t>Jones &amp; </a:t>
            </a:r>
            <a:r>
              <a:rPr lang="en-US" dirty="0" err="1" smtClean="0"/>
              <a:t>Klin</a:t>
            </a:r>
            <a:r>
              <a:rPr lang="en-US" dirty="0" smtClean="0"/>
              <a:t>, 2013</a:t>
            </a:r>
            <a:endParaRPr lang="en-US" dirty="0"/>
          </a:p>
        </p:txBody>
      </p:sp>
    </p:spTree>
    <p:extLst>
      <p:ext uri="{BB962C8B-B14F-4D97-AF65-F5344CB8AC3E}">
        <p14:creationId xmlns:p14="http://schemas.microsoft.com/office/powerpoint/2010/main" val="21554877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79120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9pPr>
          </a:lstStyle>
          <a:p>
            <a:pPr eaLnBrk="1" fontAlgn="base" hangingPunct="1">
              <a:spcBef>
                <a:spcPct val="0"/>
              </a:spcBef>
              <a:spcAft>
                <a:spcPct val="0"/>
              </a:spcAft>
            </a:pPr>
            <a:r>
              <a:rPr lang="en-US" altLang="en-US">
                <a:solidFill>
                  <a:srgbClr val="FFFFFF"/>
                </a:solidFill>
                <a:cs typeface="Arial" pitchFamily="34" charset="0"/>
              </a:rPr>
              <a:t>W Jones &amp; A Klin</a:t>
            </a:r>
            <a:r>
              <a:rPr lang="en-GB" altLang="zh-CN" i="1">
                <a:solidFill>
                  <a:srgbClr val="FFFFFF"/>
                </a:solidFill>
                <a:ea typeface="SimSun" pitchFamily="2" charset="-122"/>
                <a:cs typeface="Arial" pitchFamily="34" charset="0"/>
              </a:rPr>
              <a:t> Nature </a:t>
            </a:r>
            <a:r>
              <a:rPr lang="en-GB" altLang="zh-CN" b="1">
                <a:solidFill>
                  <a:srgbClr val="FFFFFF"/>
                </a:solidFill>
                <a:ea typeface="SimSun" pitchFamily="2" charset="-122"/>
                <a:cs typeface="Arial" pitchFamily="34" charset="0"/>
              </a:rPr>
              <a:t>000</a:t>
            </a:r>
            <a:r>
              <a:rPr lang="en-GB" altLang="zh-CN">
                <a:solidFill>
                  <a:srgbClr val="FFFFFF"/>
                </a:solidFill>
                <a:ea typeface="SimSun" pitchFamily="2" charset="-122"/>
                <a:cs typeface="Arial" pitchFamily="34" charset="0"/>
              </a:rPr>
              <a:t>, 1-5 (2013) doi:10.1038/nature12715</a:t>
            </a:r>
          </a:p>
        </p:txBody>
      </p:sp>
      <p:sp>
        <p:nvSpPr>
          <p:cNvPr id="2051" name="Text Box 8"/>
          <p:cNvSpPr txBox="1">
            <a:spLocks noChangeArrowheads="1"/>
          </p:cNvSpPr>
          <p:nvPr/>
        </p:nvSpPr>
        <p:spPr bwMode="auto">
          <a:xfrm>
            <a:off x="381000" y="609600"/>
            <a:ext cx="839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eaLnBrk="1" fontAlgn="base" hangingPunct="1">
              <a:spcBef>
                <a:spcPct val="0"/>
              </a:spcBef>
              <a:spcAft>
                <a:spcPct val="0"/>
              </a:spcAft>
            </a:pPr>
            <a:r>
              <a:rPr lang="en-US" altLang="en-US" sz="1800">
                <a:solidFill>
                  <a:srgbClr val="FFFFFF"/>
                </a:solidFill>
                <a:cs typeface="Arial" pitchFamily="34" charset="0"/>
              </a:rPr>
              <a:t>Example stimuli, visual scanpaths, regions-of-interest, and</a:t>
            </a:r>
          </a:p>
          <a:p>
            <a:pPr eaLnBrk="1" fontAlgn="base" hangingPunct="1">
              <a:spcBef>
                <a:spcPct val="0"/>
              </a:spcBef>
              <a:spcAft>
                <a:spcPct val="0"/>
              </a:spcAft>
            </a:pPr>
            <a:r>
              <a:rPr lang="en-US" altLang="en-US" sz="1800">
                <a:solidFill>
                  <a:srgbClr val="FFFFFF"/>
                </a:solidFill>
                <a:cs typeface="Arial" pitchFamily="34" charset="0"/>
              </a:rPr>
              <a:t>longitudinal eye-tracking data from 2 until 24 months of age.</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Documents and Settings\Administrator\Desktop\New Folder\12715\completed\nature12715-f1.jpg"/>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438791" y="1295400"/>
            <a:ext cx="599765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66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babies at risk for ASD like faces?</a:t>
            </a:r>
            <a:endParaRPr lang="en-US" dirty="0"/>
          </a:p>
        </p:txBody>
      </p:sp>
      <p:sp>
        <p:nvSpPr>
          <p:cNvPr id="3" name="Content Placeholder 2"/>
          <p:cNvSpPr>
            <a:spLocks noGrp="1"/>
          </p:cNvSpPr>
          <p:nvPr>
            <p:ph idx="1"/>
          </p:nvPr>
        </p:nvSpPr>
        <p:spPr>
          <a:xfrm>
            <a:off x="304800" y="1447800"/>
            <a:ext cx="8534400" cy="4800600"/>
          </a:xfrm>
        </p:spPr>
        <p:txBody>
          <a:bodyPr>
            <a:normAutofit lnSpcReduction="10000"/>
          </a:bodyPr>
          <a:lstStyle/>
          <a:p>
            <a:r>
              <a:rPr lang="en-US" dirty="0" smtClean="0"/>
              <a:t>Infants prefer familiar voices, faces, bio motion</a:t>
            </a:r>
          </a:p>
          <a:p>
            <a:r>
              <a:rPr lang="en-US" dirty="0" smtClean="0"/>
              <a:t>Are these preferences disrupted in autism?</a:t>
            </a:r>
          </a:p>
          <a:p>
            <a:pPr lvl="1"/>
            <a:r>
              <a:rPr lang="en-US" dirty="0" smtClean="0"/>
              <a:t>Later ASD: lack of eye contact, joint attention, inability to recognize emotions</a:t>
            </a:r>
          </a:p>
          <a:p>
            <a:r>
              <a:rPr lang="en-US" dirty="0" smtClean="0"/>
              <a:t>Baby sibling longitudinal design</a:t>
            </a:r>
          </a:p>
          <a:p>
            <a:pPr lvl="1"/>
            <a:r>
              <a:rPr lang="en-US" dirty="0" smtClean="0"/>
              <a:t>Tested at 2,3,4,5,6,9,12,15,18,24 months</a:t>
            </a:r>
          </a:p>
          <a:p>
            <a:pPr lvl="1"/>
            <a:r>
              <a:rPr lang="en-US" dirty="0" smtClean="0"/>
              <a:t>110 infants (59 High Risk for Autism)</a:t>
            </a:r>
          </a:p>
          <a:p>
            <a:pPr lvl="1"/>
            <a:r>
              <a:rPr lang="en-US" dirty="0" smtClean="0"/>
              <a:t>12 with ASD at 3 year outcome</a:t>
            </a:r>
          </a:p>
          <a:p>
            <a:pPr lvl="1"/>
            <a:r>
              <a:rPr lang="en-US" dirty="0" smtClean="0"/>
              <a:t>Current study only looks at males (11 ASD, 25 LR-TD)</a:t>
            </a:r>
            <a:endParaRPr lang="en-US" dirty="0"/>
          </a:p>
        </p:txBody>
      </p:sp>
    </p:spTree>
    <p:extLst>
      <p:ext uri="{BB962C8B-B14F-4D97-AF65-F5344CB8AC3E}">
        <p14:creationId xmlns:p14="http://schemas.microsoft.com/office/powerpoint/2010/main" val="19486782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600200"/>
            <a:ext cx="5257800" cy="4495799"/>
          </a:xfrm>
        </p:spPr>
        <p:txBody>
          <a:bodyPr>
            <a:normAutofit/>
          </a:bodyPr>
          <a:lstStyle/>
          <a:p>
            <a:r>
              <a:rPr lang="en-US" dirty="0" smtClean="0"/>
              <a:t>Tracked eye gaze during naturalistic “caregiver interaction” videos</a:t>
            </a:r>
          </a:p>
          <a:p>
            <a:r>
              <a:rPr lang="en-US" dirty="0" smtClean="0"/>
              <a:t>Measured percentage of visual fixation to eyes, mouth, body and objects in a naturalistic video</a:t>
            </a:r>
          </a:p>
          <a:p>
            <a:r>
              <a:rPr lang="en-US" dirty="0" smtClean="0"/>
              <a:t>Tracked this over time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60" y="1277886"/>
            <a:ext cx="1876687" cy="26387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629" y="1277886"/>
            <a:ext cx="1943371" cy="275310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415" y="3916678"/>
            <a:ext cx="2069755" cy="2807585"/>
          </a:xfrm>
          <a:prstGeom prst="rect">
            <a:avLst/>
          </a:prstGeom>
        </p:spPr>
      </p:pic>
    </p:spTree>
    <p:extLst>
      <p:ext uri="{BB962C8B-B14F-4D97-AF65-F5344CB8AC3E}">
        <p14:creationId xmlns:p14="http://schemas.microsoft.com/office/powerpoint/2010/main" val="32214100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 vs ASD</a:t>
            </a:r>
            <a:endParaRPr lang="en-US" dirty="0"/>
          </a:p>
        </p:txBody>
      </p:sp>
      <p:sp>
        <p:nvSpPr>
          <p:cNvPr id="3" name="Content Placeholder 2"/>
          <p:cNvSpPr>
            <a:spLocks noGrp="1"/>
          </p:cNvSpPr>
          <p:nvPr>
            <p:ph idx="1"/>
          </p:nvPr>
        </p:nvSpPr>
        <p:spPr>
          <a:xfrm>
            <a:off x="457200" y="1524000"/>
            <a:ext cx="3429000" cy="4953000"/>
          </a:xfrm>
        </p:spPr>
        <p:txBody>
          <a:bodyPr>
            <a:normAutofit fontScale="92500" lnSpcReduction="20000"/>
          </a:bodyPr>
          <a:lstStyle/>
          <a:p>
            <a:pPr marL="0" indent="0" algn="ctr">
              <a:buNone/>
            </a:pPr>
            <a:r>
              <a:rPr lang="en-US" u="sng" dirty="0" smtClean="0"/>
              <a:t>TD</a:t>
            </a:r>
          </a:p>
          <a:p>
            <a:r>
              <a:rPr lang="en-US" dirty="0" smtClean="0"/>
              <a:t>Look more at eyes than anywhere else from 2 to 6 months</a:t>
            </a:r>
          </a:p>
          <a:p>
            <a:r>
              <a:rPr lang="en-US" dirty="0" smtClean="0"/>
              <a:t>Mouth fixation increases during 1</a:t>
            </a:r>
            <a:r>
              <a:rPr lang="en-US" baseline="30000" dirty="0" smtClean="0"/>
              <a:t>st</a:t>
            </a:r>
            <a:r>
              <a:rPr lang="en-US" dirty="0" smtClean="0"/>
              <a:t> year, peaks at 18 months</a:t>
            </a:r>
          </a:p>
          <a:p>
            <a:r>
              <a:rPr lang="en-US" dirty="0" smtClean="0"/>
              <a:t>Body and object fixation drops through first year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9" y="1600199"/>
            <a:ext cx="4314729" cy="4800309"/>
          </a:xfrm>
          <a:prstGeom prst="rect">
            <a:avLst/>
          </a:prstGeom>
        </p:spPr>
      </p:pic>
      <p:sp>
        <p:nvSpPr>
          <p:cNvPr id="7" name="TextBox 6"/>
          <p:cNvSpPr txBox="1"/>
          <p:nvPr/>
        </p:nvSpPr>
        <p:spPr>
          <a:xfrm>
            <a:off x="4495800" y="1724185"/>
            <a:ext cx="4463143" cy="4708981"/>
          </a:xfrm>
          <a:prstGeom prst="rect">
            <a:avLst/>
          </a:prstGeom>
          <a:solidFill>
            <a:schemeClr val="bg1"/>
          </a:solidFill>
        </p:spPr>
        <p:txBody>
          <a:bodyPr wrap="square" rtlCol="0">
            <a:spAutoFit/>
          </a:bodyPr>
          <a:lstStyle/>
          <a:p>
            <a:pPr algn="ctr"/>
            <a:r>
              <a:rPr lang="en-US" sz="3000" u="sng" dirty="0" smtClean="0"/>
              <a:t>ASD</a:t>
            </a:r>
          </a:p>
          <a:p>
            <a:pPr marL="457200" indent="-457200">
              <a:buFont typeface="Arial" panose="020B0604020202020204" pitchFamily="34" charset="0"/>
              <a:buChar char="•"/>
            </a:pPr>
            <a:r>
              <a:rPr lang="en-US" sz="3000" dirty="0" smtClean="0"/>
              <a:t>Eye Fixation declines from 2-24 months</a:t>
            </a:r>
          </a:p>
          <a:p>
            <a:pPr marL="457200" indent="-457200">
              <a:buFont typeface="Arial" panose="020B0604020202020204" pitchFamily="34" charset="0"/>
              <a:buChar char="•"/>
            </a:pPr>
            <a:r>
              <a:rPr lang="en-US" sz="3000" dirty="0" smtClean="0"/>
              <a:t>Fixation on the mouth increases until 18m </a:t>
            </a:r>
          </a:p>
          <a:p>
            <a:pPr marL="457200" indent="-457200">
              <a:buFont typeface="Arial" panose="020B0604020202020204" pitchFamily="34" charset="0"/>
              <a:buChar char="•"/>
            </a:pPr>
            <a:r>
              <a:rPr lang="en-US" sz="3000" dirty="0" smtClean="0"/>
              <a:t>Object and body fixation declines slowly in 1</a:t>
            </a:r>
            <a:r>
              <a:rPr lang="en-US" sz="3000" baseline="30000" dirty="0" smtClean="0"/>
              <a:t>st</a:t>
            </a:r>
            <a:r>
              <a:rPr lang="en-US" sz="3000" dirty="0" smtClean="0"/>
              <a:t> year</a:t>
            </a:r>
          </a:p>
          <a:p>
            <a:pPr marL="457200" indent="-457200">
              <a:buFont typeface="Arial" panose="020B0604020202020204" pitchFamily="34" charset="0"/>
              <a:buChar char="•"/>
            </a:pPr>
            <a:r>
              <a:rPr lang="en-US" sz="3000" dirty="0" smtClean="0"/>
              <a:t>Object fixation rises in 2</a:t>
            </a:r>
            <a:r>
              <a:rPr lang="en-US" sz="3000" baseline="30000" dirty="0" smtClean="0"/>
              <a:t>nd</a:t>
            </a:r>
            <a:r>
              <a:rPr lang="en-US" sz="3000" dirty="0" smtClean="0"/>
              <a:t> year</a:t>
            </a:r>
            <a:endParaRPr lang="en-US" sz="3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1600200"/>
            <a:ext cx="4345107" cy="4800309"/>
          </a:xfrm>
          <a:prstGeom prst="rect">
            <a:avLst/>
          </a:prstGeom>
        </p:spPr>
      </p:pic>
    </p:spTree>
    <p:extLst>
      <p:ext uri="{BB962C8B-B14F-4D97-AF65-F5344CB8AC3E}">
        <p14:creationId xmlns:p14="http://schemas.microsoft.com/office/powerpoint/2010/main" val="29167509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9044"/>
            <a:ext cx="8992217" cy="3972854"/>
          </a:xfrm>
          <a:prstGeom prst="rect">
            <a:avLst/>
          </a:prstGeom>
        </p:spPr>
      </p:pic>
    </p:spTree>
    <p:extLst>
      <p:ext uri="{BB962C8B-B14F-4D97-AF65-F5344CB8AC3E}">
        <p14:creationId xmlns:p14="http://schemas.microsoft.com/office/powerpoint/2010/main" val="12889957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51" y="0"/>
            <a:ext cx="7156857" cy="6858000"/>
          </a:xfrm>
          <a:prstGeom prst="rect">
            <a:avLst/>
          </a:prstGeom>
        </p:spPr>
      </p:pic>
    </p:spTree>
    <p:extLst>
      <p:ext uri="{BB962C8B-B14F-4D97-AF65-F5344CB8AC3E}">
        <p14:creationId xmlns:p14="http://schemas.microsoft.com/office/powerpoint/2010/main" val="21542163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What benefit do babies get from looking at their caregivers’ eyes?</a:t>
            </a:r>
          </a:p>
          <a:p>
            <a:r>
              <a:rPr lang="en-US" dirty="0" smtClean="0"/>
              <a:t>Why do you think attention to the mouth increases over time and peaks at 18 months in TD kids?</a:t>
            </a:r>
          </a:p>
          <a:p>
            <a:r>
              <a:rPr lang="en-US" dirty="0" smtClean="0"/>
              <a:t>Why is that trajectory the same in kids with ASD? </a:t>
            </a:r>
            <a:endParaRPr lang="en-US" dirty="0"/>
          </a:p>
        </p:txBody>
      </p:sp>
    </p:spTree>
    <p:extLst>
      <p:ext uri="{BB962C8B-B14F-4D97-AF65-F5344CB8AC3E}">
        <p14:creationId xmlns:p14="http://schemas.microsoft.com/office/powerpoint/2010/main" val="4541329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a:t>Messinger</a:t>
            </a:r>
          </a:p>
        </p:txBody>
      </p:sp>
      <p:grpSp>
        <p:nvGrpSpPr>
          <p:cNvPr id="44036" name="Group 3"/>
          <p:cNvGrpSpPr>
            <a:grpSpLocks/>
          </p:cNvGrpSpPr>
          <p:nvPr/>
        </p:nvGrpSpPr>
        <p:grpSpPr bwMode="auto">
          <a:xfrm>
            <a:off x="990600" y="0"/>
            <a:ext cx="7429500" cy="6840538"/>
            <a:chOff x="971550" y="-1711712"/>
            <a:chExt cx="7200900" cy="6517888"/>
          </a:xfrm>
        </p:grpSpPr>
        <p:pic>
          <p:nvPicPr>
            <p:cNvPr id="44038" name="Picture 2"/>
            <p:cNvPicPr>
              <a:picLocks noChangeAspect="1" noChangeArrowheads="1"/>
            </p:cNvPicPr>
            <p:nvPr/>
          </p:nvPicPr>
          <p:blipFill>
            <a:blip r:embed="rId4">
              <a:extLst>
                <a:ext uri="{28A0092B-C50C-407E-A947-70E740481C1C}">
                  <a14:useLocalDpi xmlns:a14="http://schemas.microsoft.com/office/drawing/2010/main" val="0"/>
                </a:ext>
              </a:extLst>
            </a:blip>
            <a:srcRect b="37906"/>
            <a:stretch>
              <a:fillRect/>
            </a:stretch>
          </p:blipFill>
          <p:spPr bwMode="auto">
            <a:xfrm>
              <a:off x="971550" y="-528422"/>
              <a:ext cx="7200899" cy="533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3"/>
            <p:cNvPicPr>
              <a:picLocks noChangeAspect="1" noChangeArrowheads="1"/>
            </p:cNvPicPr>
            <p:nvPr/>
          </p:nvPicPr>
          <p:blipFill>
            <a:blip r:embed="rId5">
              <a:extLst>
                <a:ext uri="{28A0092B-C50C-407E-A947-70E740481C1C}">
                  <a14:useLocalDpi xmlns:a14="http://schemas.microsoft.com/office/drawing/2010/main" val="0"/>
                </a:ext>
              </a:extLst>
            </a:blip>
            <a:srcRect t="25311"/>
            <a:stretch>
              <a:fillRect/>
            </a:stretch>
          </p:blipFill>
          <p:spPr bwMode="auto">
            <a:xfrm>
              <a:off x="971550" y="-1711712"/>
              <a:ext cx="7200900" cy="12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38901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79120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9pPr>
          </a:lstStyle>
          <a:p>
            <a:pPr eaLnBrk="1" fontAlgn="base" hangingPunct="1">
              <a:spcBef>
                <a:spcPct val="0"/>
              </a:spcBef>
              <a:spcAft>
                <a:spcPct val="0"/>
              </a:spcAft>
            </a:pPr>
            <a:r>
              <a:rPr lang="en-US" altLang="en-US">
                <a:solidFill>
                  <a:srgbClr val="FFFFFF"/>
                </a:solidFill>
                <a:cs typeface="Arial" pitchFamily="34" charset="0"/>
              </a:rPr>
              <a:t>W Jones &amp; A Klin</a:t>
            </a:r>
            <a:r>
              <a:rPr lang="en-GB" altLang="zh-CN" i="1">
                <a:solidFill>
                  <a:srgbClr val="FFFFFF"/>
                </a:solidFill>
                <a:ea typeface="SimSun" pitchFamily="2" charset="-122"/>
                <a:cs typeface="Arial" pitchFamily="34" charset="0"/>
              </a:rPr>
              <a:t> Nature </a:t>
            </a:r>
            <a:r>
              <a:rPr lang="en-GB" altLang="zh-CN" b="1">
                <a:solidFill>
                  <a:srgbClr val="FFFFFF"/>
                </a:solidFill>
                <a:ea typeface="SimSun" pitchFamily="2" charset="-122"/>
                <a:cs typeface="Arial" pitchFamily="34" charset="0"/>
              </a:rPr>
              <a:t>000</a:t>
            </a:r>
            <a:r>
              <a:rPr lang="en-GB" altLang="zh-CN">
                <a:solidFill>
                  <a:srgbClr val="FFFFFF"/>
                </a:solidFill>
                <a:ea typeface="SimSun" pitchFamily="2" charset="-122"/>
                <a:cs typeface="Arial" pitchFamily="34" charset="0"/>
              </a:rPr>
              <a:t>, 1-5 (2013) doi:10.1038/nature12715</a:t>
            </a:r>
          </a:p>
        </p:txBody>
      </p:sp>
      <p:sp>
        <p:nvSpPr>
          <p:cNvPr id="2051" name="Text Box 8"/>
          <p:cNvSpPr txBox="1">
            <a:spLocks noChangeArrowheads="1"/>
          </p:cNvSpPr>
          <p:nvPr/>
        </p:nvSpPr>
        <p:spPr bwMode="auto">
          <a:xfrm>
            <a:off x="381000" y="609600"/>
            <a:ext cx="839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eaLnBrk="1" fontAlgn="base" hangingPunct="1">
              <a:spcBef>
                <a:spcPct val="0"/>
              </a:spcBef>
              <a:spcAft>
                <a:spcPct val="0"/>
              </a:spcAft>
            </a:pPr>
            <a:r>
              <a:rPr lang="en-US" altLang="en-US" sz="1800">
                <a:solidFill>
                  <a:srgbClr val="FFFFFF"/>
                </a:solidFill>
                <a:cs typeface="Arial" pitchFamily="34" charset="0"/>
              </a:rPr>
              <a:t>Growth charts of social visual engagement for typically</a:t>
            </a:r>
          </a:p>
          <a:p>
            <a:pPr eaLnBrk="1" fontAlgn="base" hangingPunct="1">
              <a:spcBef>
                <a:spcPct val="0"/>
              </a:spcBef>
              <a:spcAft>
                <a:spcPct val="0"/>
              </a:spcAft>
            </a:pPr>
            <a:r>
              <a:rPr lang="en-US" altLang="en-US" sz="1800">
                <a:solidFill>
                  <a:srgbClr val="FFFFFF"/>
                </a:solidFill>
                <a:cs typeface="Arial" pitchFamily="34" charset="0"/>
              </a:rPr>
              <a:t>developing children and children diagnosed with ASD.</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Documents and Settings\Administrator\Desktop\New Folder\12715\completed\nature12715-f2.jpg"/>
          <p:cNvPicPr>
            <a:picLocks noChangeAspect="1" noChangeArrowheads="1"/>
          </p:cNvPicPr>
          <p:nvPr/>
        </p:nvPicPr>
        <p:blipFill rotWithShape="1">
          <a:blip r:embed="rId4">
            <a:extLst>
              <a:ext uri="{28A0092B-C50C-407E-A947-70E740481C1C}">
                <a14:useLocalDpi xmlns:a14="http://schemas.microsoft.com/office/drawing/2010/main" val="0"/>
              </a:ext>
            </a:extLst>
          </a:blip>
          <a:srcRect b="55736"/>
          <a:stretch/>
        </p:blipFill>
        <p:spPr bwMode="auto">
          <a:xfrm>
            <a:off x="990600" y="1676400"/>
            <a:ext cx="70262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2157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Newborns prefer listening to speech &amp; looking at faces</a:t>
            </a:r>
          </a:p>
          <a:p>
            <a:pPr lvl="1"/>
            <a:r>
              <a:rPr lang="en-US" dirty="0" smtClean="0"/>
              <a:t>But not human specific </a:t>
            </a:r>
          </a:p>
          <a:p>
            <a:r>
              <a:rPr lang="en-US" dirty="0" smtClean="0"/>
              <a:t>At 3 months </a:t>
            </a:r>
          </a:p>
          <a:p>
            <a:pPr lvl="1"/>
            <a:r>
              <a:rPr lang="en-US" dirty="0" smtClean="0"/>
              <a:t>Preference specific to human faces and voices</a:t>
            </a:r>
          </a:p>
          <a:p>
            <a:r>
              <a:rPr lang="en-US" dirty="0" smtClean="0"/>
              <a:t>At 3-6 months, discriminate </a:t>
            </a:r>
          </a:p>
          <a:p>
            <a:pPr lvl="1"/>
            <a:r>
              <a:rPr lang="en-US" i="1" dirty="0" smtClean="0"/>
              <a:t>within</a:t>
            </a:r>
            <a:r>
              <a:rPr lang="en-US" dirty="0" smtClean="0"/>
              <a:t> native </a:t>
            </a:r>
            <a:r>
              <a:rPr lang="en-US" i="1" dirty="0" smtClean="0"/>
              <a:t>&amp; </a:t>
            </a:r>
            <a:r>
              <a:rPr lang="en-US" dirty="0" smtClean="0"/>
              <a:t>non-native speech contrasts</a:t>
            </a:r>
          </a:p>
          <a:p>
            <a:pPr lvl="1"/>
            <a:r>
              <a:rPr lang="en-US" i="1" dirty="0" smtClean="0"/>
              <a:t>within</a:t>
            </a:r>
            <a:r>
              <a:rPr lang="en-US" dirty="0" smtClean="0"/>
              <a:t> own- </a:t>
            </a:r>
            <a:r>
              <a:rPr lang="en-US" i="1" dirty="0"/>
              <a:t>&amp; </a:t>
            </a:r>
            <a:r>
              <a:rPr lang="en-US" dirty="0" smtClean="0"/>
              <a:t>other-species faces and voices</a:t>
            </a:r>
          </a:p>
          <a:p>
            <a:pPr lvl="1"/>
            <a:r>
              <a:rPr lang="en-US" dirty="0" smtClean="0"/>
              <a:t>And other non-native distinctions (lexical tone, sign categories, other-race faces)</a:t>
            </a:r>
          </a:p>
          <a:p>
            <a:r>
              <a:rPr lang="en-US" dirty="0" smtClean="0"/>
              <a:t>Older infants fail these distinctions </a:t>
            </a:r>
          </a:p>
        </p:txBody>
      </p:sp>
    </p:spTree>
    <p:extLst>
      <p:ext uri="{BB962C8B-B14F-4D97-AF65-F5344CB8AC3E}">
        <p14:creationId xmlns:p14="http://schemas.microsoft.com/office/powerpoint/2010/main" val="2846390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79120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9pPr>
          </a:lstStyle>
          <a:p>
            <a:pPr eaLnBrk="1" fontAlgn="base" hangingPunct="1">
              <a:spcBef>
                <a:spcPct val="0"/>
              </a:spcBef>
              <a:spcAft>
                <a:spcPct val="0"/>
              </a:spcAft>
            </a:pPr>
            <a:r>
              <a:rPr lang="en-US" altLang="en-US">
                <a:solidFill>
                  <a:srgbClr val="FFFFFF"/>
                </a:solidFill>
                <a:cs typeface="Arial" pitchFamily="34" charset="0"/>
              </a:rPr>
              <a:t>W Jones &amp; A Klin</a:t>
            </a:r>
            <a:r>
              <a:rPr lang="en-GB" altLang="zh-CN" i="1">
                <a:solidFill>
                  <a:srgbClr val="FFFFFF"/>
                </a:solidFill>
                <a:ea typeface="SimSun" pitchFamily="2" charset="-122"/>
                <a:cs typeface="Arial" pitchFamily="34" charset="0"/>
              </a:rPr>
              <a:t> Nature </a:t>
            </a:r>
            <a:r>
              <a:rPr lang="en-GB" altLang="zh-CN" b="1">
                <a:solidFill>
                  <a:srgbClr val="FFFFFF"/>
                </a:solidFill>
                <a:ea typeface="SimSun" pitchFamily="2" charset="-122"/>
                <a:cs typeface="Arial" pitchFamily="34" charset="0"/>
              </a:rPr>
              <a:t>000</a:t>
            </a:r>
            <a:r>
              <a:rPr lang="en-GB" altLang="zh-CN">
                <a:solidFill>
                  <a:srgbClr val="FFFFFF"/>
                </a:solidFill>
                <a:ea typeface="SimSun" pitchFamily="2" charset="-122"/>
                <a:cs typeface="Arial" pitchFamily="34" charset="0"/>
              </a:rPr>
              <a:t>, 1-5 (2013) doi:10.1038/nature12715</a:t>
            </a:r>
          </a:p>
        </p:txBody>
      </p:sp>
      <p:sp>
        <p:nvSpPr>
          <p:cNvPr id="2051" name="Text Box 8"/>
          <p:cNvSpPr txBox="1">
            <a:spLocks noChangeArrowheads="1"/>
          </p:cNvSpPr>
          <p:nvPr/>
        </p:nvSpPr>
        <p:spPr bwMode="auto">
          <a:xfrm>
            <a:off x="381000" y="889000"/>
            <a:ext cx="839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eaLnBrk="1" fontAlgn="base" hangingPunct="1">
              <a:spcBef>
                <a:spcPct val="0"/>
              </a:spcBef>
              <a:spcAft>
                <a:spcPct val="0"/>
              </a:spcAft>
            </a:pPr>
            <a:r>
              <a:rPr lang="en-US" altLang="en-US" sz="1800">
                <a:solidFill>
                  <a:srgbClr val="FFFFFF"/>
                </a:solidFill>
                <a:cs typeface="Arial" pitchFamily="34" charset="0"/>
              </a:rPr>
              <a:t>Visual fixation between 2 and 6 months of age relative to diagnosis at year 3.</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Documents and Settings\Administrator\Desktop\New Folder\12715\completed\nature12715-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82" y="1255713"/>
            <a:ext cx="864265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84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79120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9pPr>
          </a:lstStyle>
          <a:p>
            <a:pPr eaLnBrk="1" fontAlgn="base" hangingPunct="1">
              <a:spcBef>
                <a:spcPct val="0"/>
              </a:spcBef>
              <a:spcAft>
                <a:spcPct val="0"/>
              </a:spcAft>
            </a:pPr>
            <a:r>
              <a:rPr lang="en-US" altLang="en-US">
                <a:solidFill>
                  <a:srgbClr val="FFFFFF"/>
                </a:solidFill>
                <a:cs typeface="Arial" pitchFamily="34" charset="0"/>
              </a:rPr>
              <a:t>W Jones &amp; A Klin</a:t>
            </a:r>
            <a:r>
              <a:rPr lang="en-GB" altLang="zh-CN" i="1">
                <a:solidFill>
                  <a:srgbClr val="FFFFFF"/>
                </a:solidFill>
                <a:ea typeface="宋体" pitchFamily="2" charset="-122"/>
                <a:cs typeface="Arial" pitchFamily="34" charset="0"/>
              </a:rPr>
              <a:t> Nature </a:t>
            </a:r>
            <a:r>
              <a:rPr lang="en-GB" altLang="zh-CN" b="1">
                <a:solidFill>
                  <a:srgbClr val="FFFFFF"/>
                </a:solidFill>
                <a:ea typeface="宋体" pitchFamily="2" charset="-122"/>
                <a:cs typeface="Arial" pitchFamily="34" charset="0"/>
              </a:rPr>
              <a:t>000</a:t>
            </a:r>
            <a:r>
              <a:rPr lang="en-GB" altLang="zh-CN">
                <a:solidFill>
                  <a:srgbClr val="FFFFFF"/>
                </a:solidFill>
                <a:ea typeface="宋体" pitchFamily="2" charset="-122"/>
                <a:cs typeface="Arial" pitchFamily="34" charset="0"/>
              </a:rPr>
              <a:t>, 1-5 (2013) doi:10.1038/nature12715</a:t>
            </a:r>
          </a:p>
        </p:txBody>
      </p:sp>
      <p:sp>
        <p:nvSpPr>
          <p:cNvPr id="2051" name="Text Box 8"/>
          <p:cNvSpPr txBox="1">
            <a:spLocks noChangeArrowheads="1"/>
          </p:cNvSpPr>
          <p:nvPr/>
        </p:nvSpPr>
        <p:spPr bwMode="auto">
          <a:xfrm>
            <a:off x="381000" y="609600"/>
            <a:ext cx="839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fontAlgn="base" hangingPunct="1">
              <a:spcBef>
                <a:spcPct val="0"/>
              </a:spcBef>
              <a:spcAft>
                <a:spcPct val="0"/>
              </a:spcAft>
            </a:pPr>
            <a:r>
              <a:rPr lang="en-US" altLang="en-US" sz="1800">
                <a:solidFill>
                  <a:srgbClr val="FFFFFF"/>
                </a:solidFill>
                <a:cs typeface="Arial" pitchFamily="34" charset="0"/>
              </a:rPr>
              <a:t>Visual fixation between 2 and 6 months of age relative to outcome</a:t>
            </a:r>
          </a:p>
          <a:p>
            <a:pPr eaLnBrk="1" fontAlgn="base" hangingPunct="1">
              <a:spcBef>
                <a:spcPct val="0"/>
              </a:spcBef>
              <a:spcAft>
                <a:spcPct val="0"/>
              </a:spcAft>
            </a:pPr>
            <a:r>
              <a:rPr lang="en-US" altLang="en-US" sz="1800">
                <a:solidFill>
                  <a:srgbClr val="FFFFFF"/>
                </a:solidFill>
                <a:cs typeface="Arial" pitchFamily="34" charset="0"/>
              </a:rPr>
              <a:t>levels of affectedness.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Documents and Settings\Administrator\Desktop\New Folder\12715\completed\nature12715-f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95400"/>
            <a:ext cx="43434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0175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a:r>
              <a:rPr lang="en-US" sz="4000" dirty="0" smtClean="0"/>
              <a:t>Perceptual Narrowing During Infancy: A Comparison of Language and Faces</a:t>
            </a:r>
            <a:endParaRPr lang="en-US" sz="4000" dirty="0"/>
          </a:p>
        </p:txBody>
      </p:sp>
      <p:sp>
        <p:nvSpPr>
          <p:cNvPr id="4" name="Text Placeholder 3"/>
          <p:cNvSpPr>
            <a:spLocks noGrp="1"/>
          </p:cNvSpPr>
          <p:nvPr>
            <p:ph type="body" idx="1"/>
          </p:nvPr>
        </p:nvSpPr>
        <p:spPr/>
        <p:txBody>
          <a:bodyPr>
            <a:normAutofit/>
          </a:bodyPr>
          <a:lstStyle/>
          <a:p>
            <a:r>
              <a:rPr lang="en-US" sz="2500" dirty="0" smtClean="0"/>
              <a:t>Maurer and Werker (2013)</a:t>
            </a:r>
            <a:endParaRPr lang="en-US" sz="25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2812" t="3874" r="7909"/>
          <a:stretch>
            <a:fillRect/>
          </a:stretch>
        </p:blipFill>
        <p:spPr bwMode="auto">
          <a:xfrm>
            <a:off x="228600" y="3352800"/>
            <a:ext cx="4419600" cy="232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4800600" y="2743200"/>
            <a:ext cx="4090577" cy="4309949"/>
          </a:xfrm>
          <a:prstGeom prst="rect">
            <a:avLst/>
          </a:prstGeom>
        </p:spPr>
      </p:pic>
    </p:spTree>
    <p:extLst>
      <p:ext uri="{BB962C8B-B14F-4D97-AF65-F5344CB8AC3E}">
        <p14:creationId xmlns:p14="http://schemas.microsoft.com/office/powerpoint/2010/main" val="291935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the Construct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only a decline in perception of non-experience stimuli</a:t>
            </a:r>
          </a:p>
          <a:p>
            <a:r>
              <a:rPr lang="en-US" b="1" dirty="0" smtClean="0"/>
              <a:t>Improvement in perception of experienced stimuli</a:t>
            </a:r>
          </a:p>
          <a:p>
            <a:endParaRPr lang="en-US" b="1" dirty="0" smtClean="0"/>
          </a:p>
          <a:p>
            <a:r>
              <a:rPr lang="en-US" dirty="0" smtClean="0"/>
              <a:t>Experience dependent cascading windows </a:t>
            </a:r>
          </a:p>
          <a:p>
            <a:pPr lvl="1"/>
            <a:r>
              <a:rPr lang="en-US" dirty="0" smtClean="0"/>
              <a:t>Infants attune to rhythmical properties of the native language before the segmental properties</a:t>
            </a:r>
          </a:p>
          <a:p>
            <a:pPr lvl="1"/>
            <a:endParaRPr lang="en-US" dirty="0" smtClean="0"/>
          </a:p>
          <a:p>
            <a:r>
              <a:rPr lang="en-US" dirty="0" smtClean="0"/>
              <a:t>Critical period </a:t>
            </a:r>
          </a:p>
          <a:p>
            <a:pPr lvl="1"/>
            <a:r>
              <a:rPr lang="en-US" dirty="0" smtClean="0"/>
              <a:t>Biologically based timetable in language processing</a:t>
            </a:r>
          </a:p>
          <a:p>
            <a:pPr lvl="1"/>
            <a:r>
              <a:rPr lang="en-US" dirty="0" smtClean="0"/>
              <a:t>Learning based timetable in face processing</a:t>
            </a:r>
          </a:p>
          <a:p>
            <a:pPr lvl="1"/>
            <a:endParaRPr lang="en-US" b="1" dirty="0" smtClean="0"/>
          </a:p>
          <a:p>
            <a:endParaRPr lang="en-US" b="1" dirty="0"/>
          </a:p>
        </p:txBody>
      </p:sp>
    </p:spTree>
    <p:extLst>
      <p:ext uri="{BB962C8B-B14F-4D97-AF65-F5344CB8AC3E}">
        <p14:creationId xmlns:p14="http://schemas.microsoft.com/office/powerpoint/2010/main" val="1764476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normAutofit fontScale="90000"/>
          </a:bodyPr>
          <a:lstStyle/>
          <a:p>
            <a:r>
              <a:rPr lang="en-US" sz="4000" dirty="0" smtClean="0"/>
              <a:t>Preface to Vogel: </a:t>
            </a:r>
            <a:br>
              <a:rPr lang="en-US" sz="4000" dirty="0" smtClean="0"/>
            </a:br>
            <a:r>
              <a:rPr lang="en-US" sz="4000" dirty="0" smtClean="0"/>
              <a:t>Face </a:t>
            </a:r>
            <a:r>
              <a:rPr lang="en-US" sz="4000" dirty="0"/>
              <a:t>Processing </a:t>
            </a:r>
            <a:r>
              <a:rPr lang="en-US" sz="4000" dirty="0" smtClean="0"/>
              <a:t>preference</a:t>
            </a:r>
            <a:endParaRPr lang="en-US" sz="4000" dirty="0"/>
          </a:p>
        </p:txBody>
      </p:sp>
      <p:sp>
        <p:nvSpPr>
          <p:cNvPr id="332803" name="Rectangle 3"/>
          <p:cNvSpPr>
            <a:spLocks noGrp="1" noChangeArrowheads="1"/>
          </p:cNvSpPr>
          <p:nvPr>
            <p:ph type="body" idx="4294967295"/>
          </p:nvPr>
        </p:nvSpPr>
        <p:spPr>
          <a:xfrm>
            <a:off x="457200" y="1600200"/>
            <a:ext cx="8229600" cy="4530725"/>
          </a:xfrm>
          <a:prstGeom prst="rect">
            <a:avLst/>
          </a:prstGeom>
        </p:spPr>
        <p:txBody>
          <a:bodyPr/>
          <a:lstStyle/>
          <a:p>
            <a:pPr lvl="1"/>
            <a:r>
              <a:rPr lang="en-US" sz="2400" dirty="0" smtClean="0"/>
              <a:t>Bar-Haim </a:t>
            </a:r>
            <a:r>
              <a:rPr lang="en-US" sz="2400" dirty="0"/>
              <a:t>et al., </a:t>
            </a:r>
            <a:r>
              <a:rPr lang="en-US" sz="2400" dirty="0" smtClean="0"/>
              <a:t>2006</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81" y="2573761"/>
            <a:ext cx="314659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17171"/>
            <a:ext cx="2971800" cy="342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66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2358</TotalTime>
  <Words>3429</Words>
  <Application>Microsoft Office PowerPoint</Application>
  <PresentationFormat>On-screen Show (4:3)</PresentationFormat>
  <Paragraphs>418</Paragraphs>
  <Slides>61</Slides>
  <Notes>39</Notes>
  <HiddenSlides>25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宋体</vt:lpstr>
      <vt:lpstr>宋体</vt:lpstr>
      <vt:lpstr>Arial</vt:lpstr>
      <vt:lpstr>Calibri</vt:lpstr>
      <vt:lpstr>Cooper Black</vt:lpstr>
      <vt:lpstr>Corbel</vt:lpstr>
      <vt:lpstr>Franklin Gothic Book</vt:lpstr>
      <vt:lpstr>Wingdings</vt:lpstr>
      <vt:lpstr>Wingdings 2</vt:lpstr>
      <vt:lpstr>Wingdings 3</vt:lpstr>
      <vt:lpstr>Module</vt:lpstr>
      <vt:lpstr>Perception</vt:lpstr>
      <vt:lpstr>Perceptual Narrowing During Infancy: A Comparison of Language and Faces</vt:lpstr>
      <vt:lpstr>Simpson example</vt:lpstr>
      <vt:lpstr>Perceptual Narrowing</vt:lpstr>
      <vt:lpstr>“Critical” Initial Formulation</vt:lpstr>
      <vt:lpstr>Development</vt:lpstr>
      <vt:lpstr>Perceptual Narrowing During Infancy: A Comparison of Language and Faces</vt:lpstr>
      <vt:lpstr>Qualifying the Construct </vt:lpstr>
      <vt:lpstr>Preface to Vogel:  Face Processing preference</vt:lpstr>
      <vt:lpstr>PowerPoint Presentation</vt:lpstr>
      <vt:lpstr>Experience and emotion processing</vt:lpstr>
      <vt:lpstr>Background cont.</vt:lpstr>
      <vt:lpstr>Purpose of Study</vt:lpstr>
      <vt:lpstr>Hypotheses </vt:lpstr>
      <vt:lpstr>The Role of Experience in Perceptual Development (cont)</vt:lpstr>
      <vt:lpstr>Behavioral visual-paired comparison (VPC) results</vt:lpstr>
      <vt:lpstr>Face Processing (Vogel et al., 2012)--Behavioral Findings</vt:lpstr>
      <vt:lpstr>Electrophysiological procedure  ERP recorded </vt:lpstr>
      <vt:lpstr>PowerPoint Presentation</vt:lpstr>
      <vt:lpstr>ERP Results (P400 amplitude) </vt:lpstr>
      <vt:lpstr>Effect of congruency on latency is specific to Caucasian faces at 9 months</vt:lpstr>
      <vt:lpstr>Conclusions</vt:lpstr>
      <vt:lpstr>Voice versus face perception</vt:lpstr>
      <vt:lpstr>Discussion Questions </vt:lpstr>
      <vt:lpstr>Discussion Questions </vt:lpstr>
      <vt:lpstr>N290 component in 9-month-old infants</vt:lpstr>
      <vt:lpstr>The Role of Experience in Perceptual Development</vt:lpstr>
      <vt:lpstr>Sleeper Effect in Contrast Sensitivity</vt:lpstr>
      <vt:lpstr>Holistic Face Processing: Misaligned and composite stimuli</vt:lpstr>
      <vt:lpstr>The Role of Experience in Visual and Auditory Development</vt:lpstr>
      <vt:lpstr>Holistic Face Processing </vt:lpstr>
      <vt:lpstr>Face Recognition </vt:lpstr>
      <vt:lpstr>The Role of Experience in Perceptual Development (cont)</vt:lpstr>
      <vt:lpstr>Individual Differences in Infant Fixation Duration Relate to Attention and Behavioral Control in Childhood</vt:lpstr>
      <vt:lpstr>What We Know… </vt:lpstr>
      <vt:lpstr>Individual Differences in Infant Fixation Duration (Papageorgiou et al., 2014)</vt:lpstr>
      <vt:lpstr>Individual Differences in Infant Fixation Duration (Papageorgiou et al., 2014)</vt:lpstr>
      <vt:lpstr>1st Study to combine eye tracking with a longitudinal design</vt:lpstr>
      <vt:lpstr>Individual Differences in Infant Fixation Duration (Papageorgiou et al., 2014)</vt:lpstr>
      <vt:lpstr>Individual Differences in Infant Fixation Duration (Papageorgiou et al., 2014)</vt:lpstr>
      <vt:lpstr>Individual Differences in Infant Fixation Duration (Papageorgiou et al., 2014)</vt:lpstr>
      <vt:lpstr>Individual Differences in Infant Fixation Duration (Papageorgiou et al., 2014)</vt:lpstr>
      <vt:lpstr>Age as a moderator</vt:lpstr>
      <vt:lpstr>Individual Differences in Infant Fixation Duration (Papageorgiou et al., 2014)</vt:lpstr>
      <vt:lpstr>PowerPoint Presentation</vt:lpstr>
      <vt:lpstr>PowerPoint Presentation</vt:lpstr>
      <vt:lpstr>PowerPoint Presentation</vt:lpstr>
      <vt:lpstr>PowerPoint Presentation</vt:lpstr>
      <vt:lpstr>PowerPoint Presentation</vt:lpstr>
      <vt:lpstr>Attention to eyes is present but in decline in 2–6-month-old infants later diagnosed with autism </vt:lpstr>
      <vt:lpstr>PowerPoint Presentation</vt:lpstr>
      <vt:lpstr>Do babies at risk for ASD like faces?</vt:lpstr>
      <vt:lpstr>Methods</vt:lpstr>
      <vt:lpstr>TD vs ASD</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170</cp:revision>
  <cp:lastPrinted>2012-02-14T15:02:12Z</cp:lastPrinted>
  <dcterms:created xsi:type="dcterms:W3CDTF">2007-01-11T16:44:21Z</dcterms:created>
  <dcterms:modified xsi:type="dcterms:W3CDTF">2016-09-22T16:17:30Z</dcterms:modified>
</cp:coreProperties>
</file>