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avi" ContentType="video/x-msvide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50"/>
  </p:notesMasterIdLst>
  <p:handoutMasterIdLst>
    <p:handoutMasterId r:id="rId51"/>
  </p:handoutMasterIdLst>
  <p:sldIdLst>
    <p:sldId id="256" r:id="rId2"/>
    <p:sldId id="360" r:id="rId3"/>
    <p:sldId id="383" r:id="rId4"/>
    <p:sldId id="384" r:id="rId5"/>
    <p:sldId id="385" r:id="rId6"/>
    <p:sldId id="414" r:id="rId7"/>
    <p:sldId id="386" r:id="rId8"/>
    <p:sldId id="387" r:id="rId9"/>
    <p:sldId id="363" r:id="rId10"/>
    <p:sldId id="388" r:id="rId11"/>
    <p:sldId id="389" r:id="rId12"/>
    <p:sldId id="391" r:id="rId13"/>
    <p:sldId id="367" r:id="rId14"/>
    <p:sldId id="368" r:id="rId15"/>
    <p:sldId id="393" r:id="rId16"/>
    <p:sldId id="394" r:id="rId17"/>
    <p:sldId id="369" r:id="rId18"/>
    <p:sldId id="419" r:id="rId19"/>
    <p:sldId id="427" r:id="rId20"/>
    <p:sldId id="420" r:id="rId21"/>
    <p:sldId id="421" r:id="rId22"/>
    <p:sldId id="422" r:id="rId23"/>
    <p:sldId id="423" r:id="rId24"/>
    <p:sldId id="424" r:id="rId25"/>
    <p:sldId id="425" r:id="rId26"/>
    <p:sldId id="426" r:id="rId27"/>
    <p:sldId id="431" r:id="rId28"/>
    <p:sldId id="428" r:id="rId29"/>
    <p:sldId id="429" r:id="rId30"/>
    <p:sldId id="432" r:id="rId31"/>
    <p:sldId id="407" r:id="rId32"/>
    <p:sldId id="408" r:id="rId33"/>
    <p:sldId id="430" r:id="rId34"/>
    <p:sldId id="409" r:id="rId35"/>
    <p:sldId id="410" r:id="rId36"/>
    <p:sldId id="411" r:id="rId37"/>
    <p:sldId id="412" r:id="rId38"/>
    <p:sldId id="413" r:id="rId39"/>
    <p:sldId id="433" r:id="rId40"/>
    <p:sldId id="434" r:id="rId41"/>
    <p:sldId id="435" r:id="rId42"/>
    <p:sldId id="415" r:id="rId43"/>
    <p:sldId id="416" r:id="rId44"/>
    <p:sldId id="417" r:id="rId45"/>
    <p:sldId id="418" r:id="rId46"/>
    <p:sldId id="404" r:id="rId47"/>
    <p:sldId id="381" r:id="rId48"/>
    <p:sldId id="436"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80114" autoAdjust="0"/>
  </p:normalViewPr>
  <p:slideViewPr>
    <p:cSldViewPr>
      <p:cViewPr varScale="1">
        <p:scale>
          <a:sx n="70" d="100"/>
          <a:sy n="70" d="100"/>
        </p:scale>
        <p:origin x="48" y="1234"/>
      </p:cViewPr>
      <p:guideLst>
        <p:guide orient="horz" pos="2160"/>
        <p:guide pos="2880"/>
      </p:guideLst>
    </p:cSldViewPr>
  </p:slideViewPr>
  <p:notesTextViewPr>
    <p:cViewPr>
      <p:scale>
        <a:sx n="3" d="2"/>
        <a:sy n="3" d="2"/>
      </p:scale>
      <p:origin x="0" y="0"/>
    </p:cViewPr>
  </p:notesTextViewPr>
  <p:sorterViewPr>
    <p:cViewPr varScale="1">
      <p:scale>
        <a:sx n="1" d="1"/>
        <a:sy n="1" d="1"/>
      </p:scale>
      <p:origin x="0" y="-196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4OelrPzpQ6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eepdyve.com/lp/elsevier/visual-training-improves-underwater-vision-in-children-NyLb24uM7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fSfc21RDkbw"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youtube.com/watch?v=AXhRmv1mrs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hlinkClick r:id="rId3"/>
              </a:rPr>
              <a:t>http://www.youtube.com/watch?v=4OelrPzpQ6Q</a:t>
            </a:r>
            <a:r>
              <a:rPr lang="en-US" sz="1200" dirty="0" smtClean="0"/>
              <a:t> (not working)</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12</a:t>
            </a:fld>
            <a:endParaRPr lang="en-US"/>
          </a:p>
        </p:txBody>
      </p:sp>
    </p:spTree>
    <p:extLst>
      <p:ext uri="{BB962C8B-B14F-4D97-AF65-F5344CB8AC3E}">
        <p14:creationId xmlns:p14="http://schemas.microsoft.com/office/powerpoint/2010/main" val="104129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B90B5-A128-4D07-94A1-5D1F57C60133}" type="slidenum">
              <a:rPr lang="en-US"/>
              <a:pPr/>
              <a:t>13</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dirty="0" smtClean="0"/>
              <a:t>Preference is clear;</a:t>
            </a:r>
            <a:r>
              <a:rPr lang="en-US" baseline="0" dirty="0" smtClean="0"/>
              <a:t> but lack of preference doesn’t necessarily mean difference not detected; therefore often rely on conditioning paradigms that involve less inference of null result</a:t>
            </a:r>
            <a:endParaRPr lang="en-US" dirty="0"/>
          </a:p>
        </p:txBody>
      </p:sp>
    </p:spTree>
    <p:extLst>
      <p:ext uri="{BB962C8B-B14F-4D97-AF65-F5344CB8AC3E}">
        <p14:creationId xmlns:p14="http://schemas.microsoft.com/office/powerpoint/2010/main" val="247512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7B0AC-6DFE-47B2-B68C-F0888368D29D}" type="slidenum">
              <a:rPr lang="en-US"/>
              <a:pPr/>
              <a:t>14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4106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fld id="{30555B2C-5197-41CC-9380-C36FCCE33733}" type="slidenum">
              <a:rPr lang="en-US" altLang="en-US" sz="1200" smtClean="0"/>
              <a:pPr/>
              <a:t>15</a:t>
            </a:fld>
            <a:endParaRPr lang="en-US" altLang="en-US" sz="1200" smtClean="0"/>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20600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defTabSz="930275" eaLnBrk="0" fontAlgn="base" hangingPunct="0">
              <a:spcBef>
                <a:spcPct val="0"/>
              </a:spcBef>
              <a:spcAft>
                <a:spcPct val="0"/>
              </a:spcAft>
              <a:defRPr sz="3200">
                <a:solidFill>
                  <a:schemeClr val="tx1"/>
                </a:solidFill>
                <a:latin typeface="Times New Roman" pitchFamily="18" charset="0"/>
              </a:defRPr>
            </a:lvl6pPr>
            <a:lvl7pPr marL="2971800" indent="-228600" defTabSz="930275" eaLnBrk="0" fontAlgn="base" hangingPunct="0">
              <a:spcBef>
                <a:spcPct val="0"/>
              </a:spcBef>
              <a:spcAft>
                <a:spcPct val="0"/>
              </a:spcAft>
              <a:defRPr sz="3200">
                <a:solidFill>
                  <a:schemeClr val="tx1"/>
                </a:solidFill>
                <a:latin typeface="Times New Roman" pitchFamily="18" charset="0"/>
              </a:defRPr>
            </a:lvl7pPr>
            <a:lvl8pPr marL="3429000" indent="-228600" defTabSz="930275" eaLnBrk="0" fontAlgn="base" hangingPunct="0">
              <a:spcBef>
                <a:spcPct val="0"/>
              </a:spcBef>
              <a:spcAft>
                <a:spcPct val="0"/>
              </a:spcAft>
              <a:defRPr sz="3200">
                <a:solidFill>
                  <a:schemeClr val="tx1"/>
                </a:solidFill>
                <a:latin typeface="Times New Roman" pitchFamily="18" charset="0"/>
              </a:defRPr>
            </a:lvl8pPr>
            <a:lvl9pPr marL="3886200" indent="-228600" defTabSz="930275" eaLnBrk="0" fontAlgn="base" hangingPunct="0">
              <a:spcBef>
                <a:spcPct val="0"/>
              </a:spcBef>
              <a:spcAft>
                <a:spcPct val="0"/>
              </a:spcAft>
              <a:defRPr sz="3200">
                <a:solidFill>
                  <a:schemeClr val="tx1"/>
                </a:solidFill>
                <a:latin typeface="Times New Roman" pitchFamily="18" charset="0"/>
              </a:defRPr>
            </a:lvl9pPr>
          </a:lstStyle>
          <a:p>
            <a:fld id="{F56C1496-6FA8-404C-8424-4B051C11EF40}" type="slidenum">
              <a:rPr lang="en-US" altLang="en-US" sz="1200" smtClean="0"/>
              <a:pPr/>
              <a:t>16</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388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AC5BD-4653-4F0F-BD17-4AB6111ABB00}" type="slidenum">
              <a:rPr lang="en-US"/>
              <a:pPr/>
              <a:t>17</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771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28983" indent="-280378">
              <a:defRPr sz="2400">
                <a:solidFill>
                  <a:schemeClr val="tx1"/>
                </a:solidFill>
                <a:latin typeface="Times New Roman" charset="0"/>
              </a:defRPr>
            </a:lvl2pPr>
            <a:lvl3pPr marL="1121512" indent="-224302">
              <a:defRPr sz="2400">
                <a:solidFill>
                  <a:schemeClr val="tx1"/>
                </a:solidFill>
                <a:latin typeface="Times New Roman" charset="0"/>
              </a:defRPr>
            </a:lvl3pPr>
            <a:lvl4pPr marL="1570116" indent="-224302">
              <a:defRPr sz="2400">
                <a:solidFill>
                  <a:schemeClr val="tx1"/>
                </a:solidFill>
                <a:latin typeface="Times New Roman" charset="0"/>
              </a:defRPr>
            </a:lvl4pPr>
            <a:lvl5pPr marL="2018721" indent="-224302">
              <a:defRPr sz="2400">
                <a:solidFill>
                  <a:schemeClr val="tx1"/>
                </a:solidFill>
                <a:latin typeface="Times New Roman" charset="0"/>
              </a:defRPr>
            </a:lvl5pPr>
            <a:lvl6pPr marL="2467326" indent="-224302" eaLnBrk="0" fontAlgn="base" hangingPunct="0">
              <a:spcBef>
                <a:spcPct val="0"/>
              </a:spcBef>
              <a:spcAft>
                <a:spcPct val="0"/>
              </a:spcAft>
              <a:defRPr sz="2400">
                <a:solidFill>
                  <a:schemeClr val="tx1"/>
                </a:solidFill>
                <a:latin typeface="Times New Roman" charset="0"/>
              </a:defRPr>
            </a:lvl6pPr>
            <a:lvl7pPr marL="2915930" indent="-224302" eaLnBrk="0" fontAlgn="base" hangingPunct="0">
              <a:spcBef>
                <a:spcPct val="0"/>
              </a:spcBef>
              <a:spcAft>
                <a:spcPct val="0"/>
              </a:spcAft>
              <a:defRPr sz="2400">
                <a:solidFill>
                  <a:schemeClr val="tx1"/>
                </a:solidFill>
                <a:latin typeface="Times New Roman" charset="0"/>
              </a:defRPr>
            </a:lvl7pPr>
            <a:lvl8pPr marL="3364535" indent="-224302" eaLnBrk="0" fontAlgn="base" hangingPunct="0">
              <a:spcBef>
                <a:spcPct val="0"/>
              </a:spcBef>
              <a:spcAft>
                <a:spcPct val="0"/>
              </a:spcAft>
              <a:defRPr sz="2400">
                <a:solidFill>
                  <a:schemeClr val="tx1"/>
                </a:solidFill>
                <a:latin typeface="Times New Roman" charset="0"/>
              </a:defRPr>
            </a:lvl8pPr>
            <a:lvl9pPr marL="3813139" indent="-224302" eaLnBrk="0" fontAlgn="base" hangingPunct="0">
              <a:spcBef>
                <a:spcPct val="0"/>
              </a:spcBef>
              <a:spcAft>
                <a:spcPct val="0"/>
              </a:spcAft>
              <a:defRPr sz="2400">
                <a:solidFill>
                  <a:schemeClr val="tx1"/>
                </a:solidFill>
                <a:latin typeface="Times New Roman" charset="0"/>
              </a:defRPr>
            </a:lvl9pPr>
          </a:lstStyle>
          <a:p>
            <a:fld id="{228F4485-BD0B-41F1-8AC6-2ED5CDBCEE4B}" type="slidenum">
              <a:rPr lang="en-US" altLang="en-US" sz="1200"/>
              <a:pPr/>
              <a:t>18</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103262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C7251-B23A-4320-8420-D0C91182463B}" type="slidenum">
              <a:rPr lang="en-US"/>
              <a:pPr/>
              <a:t>19</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t>p. 306 “the window of modifiability in perceptual adaptation appears to open early in life so that organisms can prepare quickly, efficiently, and optimally for the particular ecology in which they develop”</a:t>
            </a:r>
          </a:p>
        </p:txBody>
      </p:sp>
    </p:spTree>
    <p:extLst>
      <p:ext uri="{BB962C8B-B14F-4D97-AF65-F5344CB8AC3E}">
        <p14:creationId xmlns:p14="http://schemas.microsoft.com/office/powerpoint/2010/main" val="377692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88A16-4E02-46CD-BA59-6C001F7A58F0}" type="slidenum">
              <a:rPr lang="en-US"/>
              <a:pPr/>
              <a:t>21</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US" dirty="0" smtClean="0"/>
              <a:t>Adaptive to stagger developmental paths/timetables by sense to reduce mutual competition among systems for ambient stimulation; allowing heightened</a:t>
            </a:r>
            <a:r>
              <a:rPr lang="en-US" baseline="0" dirty="0" smtClean="0"/>
              <a:t> sensory organization and integration\</a:t>
            </a:r>
            <a:endParaRPr lang="en-US" dirty="0" smtClean="0"/>
          </a:p>
          <a:p>
            <a:r>
              <a:rPr lang="en-US" dirty="0" smtClean="0"/>
              <a:t>Overall </a:t>
            </a:r>
            <a:r>
              <a:rPr lang="en-US" dirty="0"/>
              <a:t>patterns suggests that there is substantial but incomplete perceptual competency at birth</a:t>
            </a:r>
          </a:p>
        </p:txBody>
      </p:sp>
    </p:spTree>
    <p:extLst>
      <p:ext uri="{BB962C8B-B14F-4D97-AF65-F5344CB8AC3E}">
        <p14:creationId xmlns:p14="http://schemas.microsoft.com/office/powerpoint/2010/main" val="73695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88A16-4E02-46CD-BA59-6C001F7A58F0}" type="slidenum">
              <a:rPr lang="en-US"/>
              <a:pPr/>
              <a:t>22</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US" dirty="0"/>
              <a:t>Overall patterns suggests that there is substantial but incomplete perceptual competency at birth</a:t>
            </a:r>
          </a:p>
        </p:txBody>
      </p:sp>
    </p:spTree>
    <p:extLst>
      <p:ext uri="{BB962C8B-B14F-4D97-AF65-F5344CB8AC3E}">
        <p14:creationId xmlns:p14="http://schemas.microsoft.com/office/powerpoint/2010/main" val="158564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Lifespan Development</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39276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28983" indent="-280378">
              <a:defRPr sz="2400">
                <a:solidFill>
                  <a:schemeClr val="tx1"/>
                </a:solidFill>
                <a:latin typeface="Times New Roman" charset="0"/>
              </a:defRPr>
            </a:lvl2pPr>
            <a:lvl3pPr marL="1121512" indent="-224302">
              <a:defRPr sz="2400">
                <a:solidFill>
                  <a:schemeClr val="tx1"/>
                </a:solidFill>
                <a:latin typeface="Times New Roman" charset="0"/>
              </a:defRPr>
            </a:lvl3pPr>
            <a:lvl4pPr marL="1570116" indent="-224302">
              <a:defRPr sz="2400">
                <a:solidFill>
                  <a:schemeClr val="tx1"/>
                </a:solidFill>
                <a:latin typeface="Times New Roman" charset="0"/>
              </a:defRPr>
            </a:lvl4pPr>
            <a:lvl5pPr marL="2018721" indent="-224302">
              <a:defRPr sz="2400">
                <a:solidFill>
                  <a:schemeClr val="tx1"/>
                </a:solidFill>
                <a:latin typeface="Times New Roman" charset="0"/>
              </a:defRPr>
            </a:lvl5pPr>
            <a:lvl6pPr marL="2467326" indent="-224302" eaLnBrk="0" fontAlgn="base" hangingPunct="0">
              <a:spcBef>
                <a:spcPct val="0"/>
              </a:spcBef>
              <a:spcAft>
                <a:spcPct val="0"/>
              </a:spcAft>
              <a:defRPr sz="2400">
                <a:solidFill>
                  <a:schemeClr val="tx1"/>
                </a:solidFill>
                <a:latin typeface="Times New Roman" charset="0"/>
              </a:defRPr>
            </a:lvl6pPr>
            <a:lvl7pPr marL="2915930" indent="-224302" eaLnBrk="0" fontAlgn="base" hangingPunct="0">
              <a:spcBef>
                <a:spcPct val="0"/>
              </a:spcBef>
              <a:spcAft>
                <a:spcPct val="0"/>
              </a:spcAft>
              <a:defRPr sz="2400">
                <a:solidFill>
                  <a:schemeClr val="tx1"/>
                </a:solidFill>
                <a:latin typeface="Times New Roman" charset="0"/>
              </a:defRPr>
            </a:lvl7pPr>
            <a:lvl8pPr marL="3364535" indent="-224302" eaLnBrk="0" fontAlgn="base" hangingPunct="0">
              <a:spcBef>
                <a:spcPct val="0"/>
              </a:spcBef>
              <a:spcAft>
                <a:spcPct val="0"/>
              </a:spcAft>
              <a:defRPr sz="2400">
                <a:solidFill>
                  <a:schemeClr val="tx1"/>
                </a:solidFill>
                <a:latin typeface="Times New Roman" charset="0"/>
              </a:defRPr>
            </a:lvl8pPr>
            <a:lvl9pPr marL="3813139" indent="-224302" eaLnBrk="0" fontAlgn="base" hangingPunct="0">
              <a:spcBef>
                <a:spcPct val="0"/>
              </a:spcBef>
              <a:spcAft>
                <a:spcPct val="0"/>
              </a:spcAft>
              <a:defRPr sz="2400">
                <a:solidFill>
                  <a:schemeClr val="tx1"/>
                </a:solidFill>
                <a:latin typeface="Times New Roman" charset="0"/>
              </a:defRPr>
            </a:lvl9pPr>
          </a:lstStyle>
          <a:p>
            <a:fld id="{A57AFA0F-6DE5-47C4-A056-B09DE8F50CD6}" type="slidenum">
              <a:rPr lang="en-US" altLang="en-US" sz="1200"/>
              <a:pPr/>
              <a:t>23</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83945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20483-B6F5-40CB-B808-3D1927FDD34E}" type="slidenum">
              <a:rPr lang="en-US"/>
              <a:pPr/>
              <a:t>24</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9718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28983" indent="-280378">
              <a:defRPr sz="2400">
                <a:solidFill>
                  <a:schemeClr val="tx1"/>
                </a:solidFill>
                <a:latin typeface="Times New Roman" charset="0"/>
              </a:defRPr>
            </a:lvl2pPr>
            <a:lvl3pPr marL="1121512" indent="-224302">
              <a:defRPr sz="2400">
                <a:solidFill>
                  <a:schemeClr val="tx1"/>
                </a:solidFill>
                <a:latin typeface="Times New Roman" charset="0"/>
              </a:defRPr>
            </a:lvl3pPr>
            <a:lvl4pPr marL="1570116" indent="-224302">
              <a:defRPr sz="2400">
                <a:solidFill>
                  <a:schemeClr val="tx1"/>
                </a:solidFill>
                <a:latin typeface="Times New Roman" charset="0"/>
              </a:defRPr>
            </a:lvl4pPr>
            <a:lvl5pPr marL="2018721" indent="-224302">
              <a:defRPr sz="2400">
                <a:solidFill>
                  <a:schemeClr val="tx1"/>
                </a:solidFill>
                <a:latin typeface="Times New Roman" charset="0"/>
              </a:defRPr>
            </a:lvl5pPr>
            <a:lvl6pPr marL="2467326" indent="-224302" eaLnBrk="0" fontAlgn="base" hangingPunct="0">
              <a:spcBef>
                <a:spcPct val="0"/>
              </a:spcBef>
              <a:spcAft>
                <a:spcPct val="0"/>
              </a:spcAft>
              <a:defRPr sz="2400">
                <a:solidFill>
                  <a:schemeClr val="tx1"/>
                </a:solidFill>
                <a:latin typeface="Times New Roman" charset="0"/>
              </a:defRPr>
            </a:lvl6pPr>
            <a:lvl7pPr marL="2915930" indent="-224302" eaLnBrk="0" fontAlgn="base" hangingPunct="0">
              <a:spcBef>
                <a:spcPct val="0"/>
              </a:spcBef>
              <a:spcAft>
                <a:spcPct val="0"/>
              </a:spcAft>
              <a:defRPr sz="2400">
                <a:solidFill>
                  <a:schemeClr val="tx1"/>
                </a:solidFill>
                <a:latin typeface="Times New Roman" charset="0"/>
              </a:defRPr>
            </a:lvl7pPr>
            <a:lvl8pPr marL="3364535" indent="-224302" eaLnBrk="0" fontAlgn="base" hangingPunct="0">
              <a:spcBef>
                <a:spcPct val="0"/>
              </a:spcBef>
              <a:spcAft>
                <a:spcPct val="0"/>
              </a:spcAft>
              <a:defRPr sz="2400">
                <a:solidFill>
                  <a:schemeClr val="tx1"/>
                </a:solidFill>
                <a:latin typeface="Times New Roman" charset="0"/>
              </a:defRPr>
            </a:lvl8pPr>
            <a:lvl9pPr marL="3813139" indent="-224302" eaLnBrk="0" fontAlgn="base" hangingPunct="0">
              <a:spcBef>
                <a:spcPct val="0"/>
              </a:spcBef>
              <a:spcAft>
                <a:spcPct val="0"/>
              </a:spcAft>
              <a:defRPr sz="2400">
                <a:solidFill>
                  <a:schemeClr val="tx1"/>
                </a:solidFill>
                <a:latin typeface="Times New Roman" charset="0"/>
              </a:defRPr>
            </a:lvl9pPr>
          </a:lstStyle>
          <a:p>
            <a:fld id="{1F60111A-0EAC-4213-8239-3B4585674DC5}" type="slidenum">
              <a:rPr lang="en-US" altLang="en-US" sz="1200"/>
              <a:pPr/>
              <a:t>25</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41520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AC1C7-E08C-419E-AA02-7BB7121D4B07}" type="slidenum">
              <a:rPr lang="en-US"/>
              <a:pPr/>
              <a:t>26</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0426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BED44-62F1-4779-9587-E02A4D682015}" type="slidenum">
              <a:rPr lang="en-US"/>
              <a:pPr/>
              <a:t>28</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dirty="0"/>
              <a:t>Methodological challenge of overlap with cognition/language = increasingly difficult to separate how children perceive the world from how they act on it and what they know about it</a:t>
            </a:r>
          </a:p>
        </p:txBody>
      </p:sp>
    </p:spTree>
    <p:extLst>
      <p:ext uri="{BB962C8B-B14F-4D97-AF65-F5344CB8AC3E}">
        <p14:creationId xmlns:p14="http://schemas.microsoft.com/office/powerpoint/2010/main" val="101626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A26E7-540F-4A37-914D-FF61DE5E02D4}" type="slidenum">
              <a:rPr lang="en-US"/>
              <a:pPr/>
              <a:t>29</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0815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1C374-CFCA-4937-A6E9-02F107A07D93}" type="slidenum">
              <a:rPr lang="en-US"/>
              <a:pPr/>
              <a:t>30</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4477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Testing macaques at a later age may reveal stronger effects</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1820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What would you have done differently? </a:t>
            </a:r>
          </a:p>
          <a:p>
            <a:pPr lvl="1"/>
            <a:r>
              <a:rPr lang="en-US" dirty="0" smtClean="0"/>
              <a:t>How might there results relate to your research? </a:t>
            </a:r>
          </a:p>
          <a:p>
            <a:endParaRPr lang="en-US" dirty="0"/>
          </a:p>
        </p:txBody>
      </p:sp>
      <p:sp>
        <p:nvSpPr>
          <p:cNvPr id="4" name="Slide Number Placeholder 3"/>
          <p:cNvSpPr>
            <a:spLocks noGrp="1"/>
          </p:cNvSpPr>
          <p:nvPr>
            <p:ph type="sldNum" sz="quarter" idx="10"/>
          </p:nvPr>
        </p:nvSpPr>
        <p:spPr/>
        <p:txBody>
          <a:bodyPr/>
          <a:lstStyle/>
          <a:p>
            <a:fld id="{714E6423-EF1B-8640-9BFB-F864E259BDD8}" type="slidenum">
              <a:rPr lang="en-US" smtClean="0"/>
              <a:t>38</a:t>
            </a:fld>
            <a:endParaRPr lang="en-US"/>
          </a:p>
        </p:txBody>
      </p:sp>
    </p:spTree>
    <p:extLst>
      <p:ext uri="{BB962C8B-B14F-4D97-AF65-F5344CB8AC3E}">
        <p14:creationId xmlns:p14="http://schemas.microsoft.com/office/powerpoint/2010/main" val="357471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42</a:t>
            </a:fld>
            <a:endParaRPr lang="en-US"/>
          </a:p>
        </p:txBody>
      </p:sp>
    </p:spTree>
    <p:extLst>
      <p:ext uri="{BB962C8B-B14F-4D97-AF65-F5344CB8AC3E}">
        <p14:creationId xmlns:p14="http://schemas.microsoft.com/office/powerpoint/2010/main" val="79990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37BE7-DA7A-46F1-BE3C-831E8B91859A}" type="slidenum">
              <a:rPr lang="en-US"/>
              <a:pPr/>
              <a:t>3</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94581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12 25-item arrays (5x5 matrices) each containing a unique neutral face of a human, non-human primate, or non-primate mammal surrounded by man-made and natural items. Salience groups - most salient regions are red, least are blue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43</a:t>
            </a:fld>
            <a:endParaRPr lang="en-US"/>
          </a:p>
        </p:txBody>
      </p:sp>
    </p:spTree>
    <p:extLst>
      <p:ext uri="{BB962C8B-B14F-4D97-AF65-F5344CB8AC3E}">
        <p14:creationId xmlns:p14="http://schemas.microsoft.com/office/powerpoint/2010/main" val="1867988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44</a:t>
            </a:fld>
            <a:endParaRPr lang="en-US"/>
          </a:p>
        </p:txBody>
      </p:sp>
    </p:spTree>
    <p:extLst>
      <p:ext uri="{BB962C8B-B14F-4D97-AF65-F5344CB8AC3E}">
        <p14:creationId xmlns:p14="http://schemas.microsoft.com/office/powerpoint/2010/main" val="309308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E67C4-1ED6-4093-9073-C3CE9614830F}" type="slidenum">
              <a:rPr lang="en-US"/>
              <a:pPr/>
              <a:t>47</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t>Taste not affected</a:t>
            </a:r>
          </a:p>
          <a:p>
            <a:r>
              <a:rPr lang="en-US"/>
              <a:t>Debate over cause of declines…nervous system degeneration/organ impairment vs. diminished psychological judgment</a:t>
            </a:r>
          </a:p>
          <a:p>
            <a:r>
              <a:rPr lang="en-US"/>
              <a:t>Over life span rate of change follows inverted U-shaped function with development being most active early and late in the life cycle</a:t>
            </a:r>
          </a:p>
        </p:txBody>
      </p:sp>
    </p:spTree>
    <p:extLst>
      <p:ext uri="{BB962C8B-B14F-4D97-AF65-F5344CB8AC3E}">
        <p14:creationId xmlns:p14="http://schemas.microsoft.com/office/powerpoint/2010/main" val="2925610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fld id="{A5F947CC-6A76-4760-8349-DD7A02812244}" type="slidenum">
              <a:rPr lang="en-US" altLang="en-US" sz="1200"/>
              <a:pPr/>
              <a:t>48</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5781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5937A-6134-4811-B97E-D9AD0D0D86C8}" type="slidenum">
              <a:rPr lang="en-US"/>
              <a:pPr/>
              <a:t>4</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t>‘Highest </a:t>
            </a:r>
            <a:r>
              <a:rPr lang="en-US" dirty="0" err="1" smtClean="0"/>
              <a:t>prevalences</a:t>
            </a:r>
            <a:r>
              <a:rPr lang="en-US" dirty="0" smtClean="0"/>
              <a:t> of myopia for young adults of Chinese ancestry.</a:t>
            </a:r>
          </a:p>
          <a:p>
            <a:r>
              <a:rPr lang="en-US" dirty="0" smtClean="0"/>
              <a:t>Evidence that  the prevalence of myopia are based primarily on genetic diﬀerences.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E.g., generally lower </a:t>
            </a:r>
            <a:r>
              <a:rPr lang="en-US" dirty="0" err="1" smtClean="0"/>
              <a:t>prevalences</a:t>
            </a:r>
            <a:r>
              <a:rPr lang="en-US" dirty="0" smtClean="0"/>
              <a:t> in rural areas than in urban areas.’</a:t>
            </a:r>
          </a:p>
          <a:p>
            <a:endParaRPr lang="en-US" dirty="0"/>
          </a:p>
        </p:txBody>
      </p:sp>
    </p:spTree>
    <p:extLst>
      <p:ext uri="{BB962C8B-B14F-4D97-AF65-F5344CB8AC3E}">
        <p14:creationId xmlns:p14="http://schemas.microsoft.com/office/powerpoint/2010/main" val="331801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hlinkClick r:id="rId3"/>
            </a:endParaRPr>
          </a:p>
          <a:p>
            <a:r>
              <a:rPr lang="en-US" dirty="0" smtClean="0">
                <a:hlinkClick r:id="rId3"/>
              </a:rPr>
              <a:t>Training: http://www.deepdyve.com/lp/elsevier/visual-training-improves-underwater-vision-in-children-NyLb24uM7W</a:t>
            </a:r>
            <a:endParaRPr lang="en-US" dirty="0" smtClean="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a:t>
            </a:fld>
            <a:endParaRPr lang="en-US"/>
          </a:p>
        </p:txBody>
      </p:sp>
    </p:spTree>
    <p:extLst>
      <p:ext uri="{BB962C8B-B14F-4D97-AF65-F5344CB8AC3E}">
        <p14:creationId xmlns:p14="http://schemas.microsoft.com/office/powerpoint/2010/main" val="114172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5937A-6134-4811-B97E-D9AD0D0D86C8}" type="slidenum">
              <a:rPr lang="en-US"/>
              <a:pPr/>
              <a:t>7</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110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http://www.youtube.com/watch?v=fSfc21RDkbw</a:t>
            </a:r>
            <a:r>
              <a:rPr lang="en-US" dirty="0" smtClean="0"/>
              <a:t>-</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http://www.youtube.com/watch?v=AXhRmv1mrs4</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dirty="0" smtClean="0"/>
              <a:t>-true&gt;</a:t>
            </a:r>
          </a:p>
          <a:p>
            <a:r>
              <a:rPr lang="en-US" dirty="0" err="1" smtClean="0"/>
              <a:t>Lewkowiz</a:t>
            </a:r>
            <a:endParaRPr lang="en-US" dirty="0" smtClean="0"/>
          </a:p>
          <a:p>
            <a:r>
              <a:rPr lang="en-US" dirty="0" smtClean="0"/>
              <a:t>voicing</a:t>
            </a:r>
          </a:p>
          <a:p>
            <a:r>
              <a:rPr lang="en-US" dirty="0" smtClean="0">
                <a:hlinkClick r:id="rId3"/>
              </a:rPr>
              <a:t>Changes in hearing acuity over the lifespan:</a:t>
            </a:r>
          </a:p>
          <a:p>
            <a:pPr lvl="1"/>
            <a:r>
              <a:rPr lang="en-US" dirty="0" smtClean="0">
                <a:hlinkClick r:id="rId4"/>
              </a:rPr>
              <a:t>http://www.youtube.com/watch?v=AXhRmv1mrs4</a:t>
            </a:r>
            <a:endParaRPr lang="en-US" dirty="0" smtClean="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a:t>
            </a:fld>
            <a:endParaRPr lang="en-US"/>
          </a:p>
        </p:txBody>
      </p:sp>
    </p:spTree>
    <p:extLst>
      <p:ext uri="{BB962C8B-B14F-4D97-AF65-F5344CB8AC3E}">
        <p14:creationId xmlns:p14="http://schemas.microsoft.com/office/powerpoint/2010/main" val="191354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90414-A939-4084-A123-8F37449378A3}" type="slidenum">
              <a:rPr lang="en-US"/>
              <a:pPr/>
              <a:t>9</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dirty="0" err="1" smtClean="0"/>
              <a:t>Ans</a:t>
            </a:r>
            <a:r>
              <a:rPr lang="en-US" dirty="0" smtClean="0"/>
              <a:t>  measures</a:t>
            </a:r>
            <a:r>
              <a:rPr lang="en-US" baseline="0" dirty="0" smtClean="0"/>
              <a:t> include HR, HR variability, RSA; sensitive to changes in attention state; reflect orienting, sustained attention, state changes</a:t>
            </a:r>
          </a:p>
          <a:p>
            <a:r>
              <a:rPr lang="en-US" baseline="0" dirty="0" smtClean="0"/>
              <a:t>Problems with inferring perceptual experiences from </a:t>
            </a:r>
            <a:r>
              <a:rPr lang="en-US" baseline="0" dirty="0" err="1" smtClean="0"/>
              <a:t>physio</a:t>
            </a:r>
            <a:r>
              <a:rPr lang="en-US" baseline="0" dirty="0" smtClean="0"/>
              <a:t> measures; extraneous variables and interpretation takes a lot of inference</a:t>
            </a:r>
            <a:endParaRPr lang="en-US" dirty="0"/>
          </a:p>
        </p:txBody>
      </p:sp>
    </p:spTree>
    <p:extLst>
      <p:ext uri="{BB962C8B-B14F-4D97-AF65-F5344CB8AC3E}">
        <p14:creationId xmlns:p14="http://schemas.microsoft.com/office/powerpoint/2010/main" val="169907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F686F-289A-48A3-B1F4-5B9F96813D78}" type="slidenum">
              <a:rPr lang="en-US"/>
              <a:pPr/>
              <a:t>10</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366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fld id="{AB5A017E-9ED8-43DB-B235-88570A46074A}" type="slidenum">
              <a:rPr lang="en-US" altLang="en-US"/>
              <a:pPr/>
              <a:t>‹#›</a:t>
            </a:fld>
            <a:endParaRPr lang="en-US" altLang="en-US"/>
          </a:p>
        </p:txBody>
      </p:sp>
    </p:spTree>
    <p:extLst>
      <p:ext uri="{BB962C8B-B14F-4D97-AF65-F5344CB8AC3E}">
        <p14:creationId xmlns:p14="http://schemas.microsoft.com/office/powerpoint/2010/main" val="320289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nyu.databrary.org/volume/5" TargetMode="External"/><Relationship Id="rId5" Type="http://schemas.openxmlformats.org/officeDocument/2006/relationships/hyperlink" Target="https://www.youtube.com/watch?v=p6cqNhHrMJA" TargetMode="Externa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0ym1ybKPC8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0AKod_YEok4"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hyperlink" Target="http://www.deepdyve.com/lp/elsevier/visual-training-improves-underwater-vision-in-children-NyLb24uM7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rsrcs/rdgs/perception/gislen.2006.1-s2.0S0042698906002367-main.pdf" TargetMode="External"/><Relationship Id="rId4" Type="http://schemas.openxmlformats.org/officeDocument/2006/relationships/hyperlink" Target="http://www.youtube.com/watch?v=YIKm3Pq9U8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AXhRmv1mrs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erfectpitchtest.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youtube.com/watch?v=fSfc21RDkbw" TargetMode="External"/><Relationship Id="rId4" Type="http://schemas.openxmlformats.org/officeDocument/2006/relationships/hyperlink" Target="http://www.nidcd.nih.gov/tunetest/pages/dtt.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smtClean="0"/>
              <a:t>Infant Perception</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smtClean="0"/>
              <a:t>Daniel Messinger, Ph.D.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a:bodyPr>
          <a:lstStyle/>
          <a:p>
            <a:r>
              <a:rPr lang="en-US" sz="3600" dirty="0"/>
              <a:t>Behavioral Measures</a:t>
            </a:r>
          </a:p>
        </p:txBody>
      </p:sp>
      <p:sp>
        <p:nvSpPr>
          <p:cNvPr id="308227" name="Rectangle 3"/>
          <p:cNvSpPr>
            <a:spLocks noGrp="1" noChangeArrowheads="1"/>
          </p:cNvSpPr>
          <p:nvPr>
            <p:ph type="body" idx="4294967295"/>
          </p:nvPr>
        </p:nvSpPr>
        <p:spPr>
          <a:xfrm>
            <a:off x="457200" y="1646237"/>
            <a:ext cx="8229600" cy="4526280"/>
          </a:xfrm>
          <a:prstGeom prst="rect">
            <a:avLst/>
          </a:prstGeom>
        </p:spPr>
        <p:txBody>
          <a:bodyPr/>
          <a:lstStyle/>
          <a:p>
            <a:r>
              <a:rPr lang="en-US" dirty="0" smtClean="0"/>
              <a:t>Naturally </a:t>
            </a:r>
            <a:r>
              <a:rPr lang="en-US" dirty="0"/>
              <a:t>occurring behaviors</a:t>
            </a:r>
          </a:p>
          <a:p>
            <a:pPr lvl="1"/>
            <a:r>
              <a:rPr lang="en-US" dirty="0"/>
              <a:t>Eye Tracking</a:t>
            </a:r>
          </a:p>
        </p:txBody>
      </p:sp>
      <p:pic>
        <p:nvPicPr>
          <p:cNvPr id="308228" name="Picture 4" descr="autismeyescan"/>
          <p:cNvPicPr>
            <a:picLocks noChangeAspect="1" noChangeArrowheads="1"/>
          </p:cNvPicPr>
          <p:nvPr/>
        </p:nvPicPr>
        <p:blipFill>
          <a:blip r:embed="rId3" cstate="print"/>
          <a:srcRect/>
          <a:stretch>
            <a:fillRect/>
          </a:stretch>
        </p:blipFill>
        <p:spPr bwMode="auto">
          <a:xfrm>
            <a:off x="3226144" y="2438400"/>
            <a:ext cx="5003457" cy="4273550"/>
          </a:xfrm>
          <a:prstGeom prst="rect">
            <a:avLst/>
          </a:prstGeom>
          <a:noFill/>
        </p:spPr>
      </p:pic>
    </p:spTree>
    <p:extLst>
      <p:ext uri="{BB962C8B-B14F-4D97-AF65-F5344CB8AC3E}">
        <p14:creationId xmlns:p14="http://schemas.microsoft.com/office/powerpoint/2010/main" val="1537187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4800" dirty="0">
                <a:ln w="13970" cmpd="sng">
                  <a:solidFill>
                    <a:srgbClr val="FFFFFF"/>
                  </a:solidFill>
                  <a:prstDash val="solid"/>
                </a:ln>
                <a:latin typeface="Arial" panose="020B0604020202020204" pitchFamily="34" charset="0"/>
                <a:cs typeface="Arial" panose="020B0604020202020204" pitchFamily="34" charset="0"/>
              </a:rPr>
              <a:t>Eye-tracking in the wild?</a:t>
            </a:r>
          </a:p>
        </p:txBody>
      </p:sp>
      <p:pic>
        <p:nvPicPr>
          <p:cNvPr id="4" name="FEDEMO.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4163" y="1600200"/>
            <a:ext cx="6034087" cy="4525963"/>
          </a:xfrm>
        </p:spPr>
      </p:pic>
    </p:spTree>
    <p:extLst>
      <p:ext uri="{BB962C8B-B14F-4D97-AF65-F5344CB8AC3E}">
        <p14:creationId xmlns:p14="http://schemas.microsoft.com/office/powerpoint/2010/main" val="4281810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t>
            </a:r>
            <a:r>
              <a:rPr lang="en-US" dirty="0" smtClean="0"/>
              <a:t>isual cliff and fear </a:t>
            </a:r>
            <a:r>
              <a:rPr lang="en-US" dirty="0"/>
              <a:t>of </a:t>
            </a:r>
            <a:r>
              <a:rPr lang="en-US" dirty="0" smtClean="0"/>
              <a:t>heights?</a:t>
            </a:r>
            <a:endParaRPr lang="en-US" dirty="0"/>
          </a:p>
        </p:txBody>
      </p:sp>
      <p:sp>
        <p:nvSpPr>
          <p:cNvPr id="3" name="Content Placeholder 2"/>
          <p:cNvSpPr>
            <a:spLocks noGrp="1"/>
          </p:cNvSpPr>
          <p:nvPr>
            <p:ph idx="1"/>
          </p:nvPr>
        </p:nvSpPr>
        <p:spPr>
          <a:xfrm>
            <a:off x="457200" y="1775191"/>
            <a:ext cx="5257800" cy="4625609"/>
          </a:xfrm>
        </p:spPr>
        <p:txBody>
          <a:bodyPr>
            <a:normAutofit fontScale="77500" lnSpcReduction="20000"/>
          </a:bodyPr>
          <a:lstStyle/>
          <a:p>
            <a:r>
              <a:rPr lang="en-US" dirty="0" smtClean="0"/>
              <a:t>Do crawling infants avoid </a:t>
            </a:r>
            <a:r>
              <a:rPr lang="en-US" dirty="0"/>
              <a:t>crossing the brink of a dangerous </a:t>
            </a:r>
            <a:r>
              <a:rPr lang="en-US" dirty="0" smtClean="0"/>
              <a:t>drop-off  </a:t>
            </a:r>
            <a:r>
              <a:rPr lang="en-US" i="1" dirty="0"/>
              <a:t>because they are afraid of </a:t>
            </a:r>
            <a:r>
              <a:rPr lang="en-US" i="1" dirty="0" smtClean="0"/>
              <a:t>heights</a:t>
            </a:r>
            <a:r>
              <a:rPr lang="en-US" dirty="0"/>
              <a:t>?</a:t>
            </a:r>
            <a:r>
              <a:rPr lang="en-US" dirty="0" smtClean="0"/>
              <a:t> </a:t>
            </a:r>
          </a:p>
          <a:p>
            <a:r>
              <a:rPr lang="en-US" dirty="0" smtClean="0"/>
              <a:t>No, avoidance </a:t>
            </a:r>
            <a:r>
              <a:rPr lang="en-US" dirty="0"/>
              <a:t>and fear are </a:t>
            </a:r>
            <a:r>
              <a:rPr lang="en-US" dirty="0" smtClean="0"/>
              <a:t>conflated. </a:t>
            </a:r>
          </a:p>
          <a:p>
            <a:r>
              <a:rPr lang="en-US" dirty="0" smtClean="0"/>
              <a:t>Instead, infants avoid crawling </a:t>
            </a:r>
            <a:r>
              <a:rPr lang="en-US" dirty="0"/>
              <a:t>or walking over an impossibly high </a:t>
            </a:r>
            <a:r>
              <a:rPr lang="en-US" dirty="0" smtClean="0"/>
              <a:t>drop-off  </a:t>
            </a:r>
            <a:r>
              <a:rPr lang="en-US" dirty="0"/>
              <a:t>because they perceive </a:t>
            </a:r>
            <a:r>
              <a:rPr lang="en-US" dirty="0" smtClean="0"/>
              <a:t>affordances for locomotion—the  </a:t>
            </a:r>
            <a:r>
              <a:rPr lang="en-US" dirty="0"/>
              <a:t>relations between their own bodies and skills and the relevant properties of </a:t>
            </a:r>
            <a:r>
              <a:rPr lang="en-US" dirty="0" smtClean="0"/>
              <a:t>the environment—that make descent impossible</a:t>
            </a:r>
            <a:r>
              <a:rPr lang="en-US" dirty="0"/>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632"/>
          <a:stretch/>
        </p:blipFill>
        <p:spPr bwMode="auto">
          <a:xfrm>
            <a:off x="-152400" y="6041901"/>
            <a:ext cx="5245129" cy="58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srcRect/>
          <a:stretch>
            <a:fillRect/>
          </a:stretch>
        </p:blipFill>
        <p:spPr bwMode="auto">
          <a:xfrm>
            <a:off x="5715000" y="1758666"/>
            <a:ext cx="3284537" cy="3345550"/>
          </a:xfrm>
          <a:prstGeom prst="rect">
            <a:avLst/>
          </a:prstGeom>
          <a:noFill/>
          <a:ln w="9525">
            <a:noFill/>
            <a:miter lim="800000"/>
            <a:headEnd/>
            <a:tailEnd/>
          </a:ln>
          <a:effectLst/>
        </p:spPr>
      </p:pic>
      <p:sp>
        <p:nvSpPr>
          <p:cNvPr id="4" name="Rectangle 3"/>
          <p:cNvSpPr/>
          <p:nvPr/>
        </p:nvSpPr>
        <p:spPr>
          <a:xfrm>
            <a:off x="4813989" y="5092281"/>
            <a:ext cx="3872811" cy="1846659"/>
          </a:xfrm>
          <a:prstGeom prst="rect">
            <a:avLst/>
          </a:prstGeom>
        </p:spPr>
        <p:txBody>
          <a:bodyPr wrap="square">
            <a:spAutoFit/>
          </a:bodyPr>
          <a:lstStyle/>
          <a:p>
            <a:pPr lvl="2"/>
            <a:r>
              <a:rPr lang="en-US" dirty="0" smtClean="0">
                <a:hlinkClick r:id="rId5"/>
              </a:rPr>
              <a:t>Visual cliff</a:t>
            </a:r>
          </a:p>
          <a:p>
            <a:pPr lvl="2"/>
            <a:r>
              <a:rPr lang="en-US" sz="1400" dirty="0" smtClean="0">
                <a:hlinkClick r:id="rId5"/>
              </a:rPr>
              <a:t>https</a:t>
            </a:r>
            <a:r>
              <a:rPr lang="en-US" sz="1400" dirty="0">
                <a:hlinkClick r:id="rId5"/>
              </a:rPr>
              <a:t>://</a:t>
            </a:r>
            <a:r>
              <a:rPr lang="en-US" sz="1400" dirty="0" smtClean="0">
                <a:hlinkClick r:id="rId5"/>
              </a:rPr>
              <a:t>www.youtube.com/watch?v=p6cqNhHrMJA</a:t>
            </a:r>
            <a:endParaRPr lang="en-US" sz="1400" dirty="0" smtClean="0"/>
          </a:p>
          <a:p>
            <a:pPr lvl="2"/>
            <a:r>
              <a:rPr lang="en-US" dirty="0" smtClean="0">
                <a:hlinkClick r:id="rId6"/>
              </a:rPr>
              <a:t>Databrary </a:t>
            </a:r>
            <a:r>
              <a:rPr lang="en-US" sz="1400" dirty="0" smtClean="0">
                <a:hlinkClick r:id="rId6"/>
              </a:rPr>
              <a:t>https</a:t>
            </a:r>
            <a:r>
              <a:rPr lang="en-US" sz="1400" dirty="0">
                <a:hlinkClick r:id="rId6"/>
              </a:rPr>
              <a:t>://</a:t>
            </a:r>
            <a:r>
              <a:rPr lang="en-US" sz="1400" dirty="0" smtClean="0">
                <a:hlinkClick r:id="rId6"/>
              </a:rPr>
              <a:t>nyu.databrary.org/volume/5</a:t>
            </a:r>
            <a:endParaRPr lang="en-US" sz="1400" dirty="0" smtClean="0"/>
          </a:p>
          <a:p>
            <a:pPr lvl="2"/>
            <a:endParaRPr lang="en-US" dirty="0" smtClean="0"/>
          </a:p>
          <a:p>
            <a:pPr lvl="2"/>
            <a:endParaRPr lang="en-US" dirty="0"/>
          </a:p>
        </p:txBody>
      </p:sp>
    </p:spTree>
    <p:extLst>
      <p:ext uri="{BB962C8B-B14F-4D97-AF65-F5344CB8AC3E}">
        <p14:creationId xmlns:p14="http://schemas.microsoft.com/office/powerpoint/2010/main" val="264744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normAutofit fontScale="90000"/>
          </a:bodyPr>
          <a:lstStyle/>
          <a:p>
            <a:pPr algn="ctr"/>
            <a:r>
              <a:rPr lang="en-US" sz="4000" dirty="0"/>
              <a:t>Preference paradigms</a:t>
            </a:r>
            <a:br>
              <a:rPr lang="en-US" sz="4000" dirty="0"/>
            </a:br>
            <a:r>
              <a:rPr lang="en-US" sz="4000" dirty="0" smtClean="0"/>
              <a:t>for </a:t>
            </a:r>
            <a:r>
              <a:rPr lang="en-US" sz="4000" dirty="0"/>
              <a:t>Studying Perceptual </a:t>
            </a:r>
            <a:r>
              <a:rPr lang="en-US" sz="4000" dirty="0" smtClean="0"/>
              <a:t>Development</a:t>
            </a:r>
            <a:endParaRPr lang="en-US" sz="4000" dirty="0"/>
          </a:p>
        </p:txBody>
      </p:sp>
      <p:sp>
        <p:nvSpPr>
          <p:cNvPr id="312323" name="Rectangle 3"/>
          <p:cNvSpPr>
            <a:spLocks noGrp="1" noChangeArrowheads="1"/>
          </p:cNvSpPr>
          <p:nvPr>
            <p:ph type="body" idx="4294967295"/>
          </p:nvPr>
        </p:nvSpPr>
        <p:spPr>
          <a:xfrm>
            <a:off x="457200" y="1646237"/>
            <a:ext cx="8229600" cy="4526280"/>
          </a:xfrm>
          <a:prstGeom prst="rect">
            <a:avLst/>
          </a:prstGeom>
        </p:spPr>
        <p:txBody>
          <a:bodyPr/>
          <a:lstStyle/>
          <a:p>
            <a:pPr lvl="2"/>
            <a:r>
              <a:rPr lang="en-US" dirty="0" smtClean="0"/>
              <a:t>(</a:t>
            </a:r>
            <a:r>
              <a:rPr lang="en-US" dirty="0"/>
              <a:t>see Bar-Haim et al., 2006)</a:t>
            </a:r>
          </a:p>
        </p:txBody>
      </p:sp>
      <p:pic>
        <p:nvPicPr>
          <p:cNvPr id="312325" name="Picture 5" descr="preflk"/>
          <p:cNvPicPr>
            <a:picLocks noChangeAspect="1" noChangeArrowheads="1"/>
          </p:cNvPicPr>
          <p:nvPr/>
        </p:nvPicPr>
        <p:blipFill>
          <a:blip r:embed="rId3" cstate="print"/>
          <a:srcRect/>
          <a:stretch>
            <a:fillRect/>
          </a:stretch>
        </p:blipFill>
        <p:spPr bwMode="auto">
          <a:xfrm>
            <a:off x="2592389" y="2232181"/>
            <a:ext cx="6170612" cy="4549620"/>
          </a:xfrm>
          <a:prstGeom prst="rect">
            <a:avLst/>
          </a:prstGeom>
          <a:noFill/>
        </p:spPr>
      </p:pic>
      <p:pic>
        <p:nvPicPr>
          <p:cNvPr id="312326" name="Picture 6"/>
          <p:cNvPicPr>
            <a:picLocks noChangeAspect="1" noChangeArrowheads="1"/>
          </p:cNvPicPr>
          <p:nvPr/>
        </p:nvPicPr>
        <p:blipFill>
          <a:blip r:embed="rId4" cstate="print"/>
          <a:srcRect/>
          <a:stretch>
            <a:fillRect/>
          </a:stretch>
        </p:blipFill>
        <p:spPr bwMode="auto">
          <a:xfrm>
            <a:off x="7067952" y="1612118"/>
            <a:ext cx="2058988" cy="1428750"/>
          </a:xfrm>
          <a:prstGeom prst="rect">
            <a:avLst/>
          </a:prstGeom>
          <a:noFill/>
          <a:ln w="9525">
            <a:noFill/>
            <a:miter lim="800000"/>
            <a:headEnd/>
            <a:tailEnd/>
          </a:ln>
          <a:effectLst/>
        </p:spPr>
      </p:pic>
    </p:spTree>
    <p:extLst>
      <p:ext uri="{BB962C8B-B14F-4D97-AF65-F5344CB8AC3E}">
        <p14:creationId xmlns:p14="http://schemas.microsoft.com/office/powerpoint/2010/main" val="1853576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a:bodyPr>
          <a:lstStyle/>
          <a:p>
            <a:pPr algn="ctr"/>
            <a:r>
              <a:rPr lang="en-US" sz="4000" dirty="0"/>
              <a:t>Conditioning paradigms</a:t>
            </a:r>
          </a:p>
        </p:txBody>
      </p:sp>
      <p:sp>
        <p:nvSpPr>
          <p:cNvPr id="314371"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Reinforcement of a voluntarily controlled motor activity leads to it being repeated</a:t>
            </a:r>
          </a:p>
          <a:p>
            <a:endParaRPr lang="en-US" dirty="0"/>
          </a:p>
        </p:txBody>
      </p:sp>
      <p:pic>
        <p:nvPicPr>
          <p:cNvPr id="314373" name="Picture 5" descr="CHTprocedure"/>
          <p:cNvPicPr>
            <a:picLocks noChangeAspect="1" noChangeArrowheads="1"/>
          </p:cNvPicPr>
          <p:nvPr/>
        </p:nvPicPr>
        <p:blipFill>
          <a:blip r:embed="rId3" cstate="print"/>
          <a:srcRect/>
          <a:stretch>
            <a:fillRect/>
          </a:stretch>
        </p:blipFill>
        <p:spPr bwMode="auto">
          <a:xfrm>
            <a:off x="4581525" y="3324225"/>
            <a:ext cx="3876675" cy="2695575"/>
          </a:xfrm>
          <a:prstGeom prst="rect">
            <a:avLst/>
          </a:prstGeom>
          <a:noFill/>
        </p:spPr>
      </p:pic>
    </p:spTree>
    <p:extLst>
      <p:ext uri="{BB962C8B-B14F-4D97-AF65-F5344CB8AC3E}">
        <p14:creationId xmlns:p14="http://schemas.microsoft.com/office/powerpoint/2010/main" val="3864386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9714C448-004E-431F-98F2-65BE282A7955}" type="slidenum">
              <a:rPr lang="en-US" altLang="en-US" sz="1400" smtClean="0"/>
              <a:pPr>
                <a:spcBef>
                  <a:spcPct val="0"/>
                </a:spcBef>
                <a:buClrTx/>
                <a:buSzTx/>
                <a:buFontTx/>
                <a:buNone/>
              </a:pPr>
              <a:t>15</a:t>
            </a:fld>
            <a:endParaRPr lang="en-US" altLang="en-US" sz="1400" smtClean="0"/>
          </a:p>
        </p:txBody>
      </p:sp>
      <p:sp>
        <p:nvSpPr>
          <p:cNvPr id="29699" name="Rectangle 2"/>
          <p:cNvSpPr>
            <a:spLocks noGrp="1" noChangeArrowheads="1"/>
          </p:cNvSpPr>
          <p:nvPr>
            <p:ph type="title"/>
          </p:nvPr>
        </p:nvSpPr>
        <p:spPr/>
        <p:txBody>
          <a:bodyPr/>
          <a:lstStyle/>
          <a:p>
            <a:r>
              <a:rPr lang="en-US" altLang="en-US" smtClean="0"/>
              <a:t>Stimulus</a:t>
            </a:r>
          </a:p>
        </p:txBody>
      </p:sp>
      <p:grpSp>
        <p:nvGrpSpPr>
          <p:cNvPr id="29700" name="Group 7"/>
          <p:cNvGrpSpPr>
            <a:grpSpLocks/>
          </p:cNvGrpSpPr>
          <p:nvPr/>
        </p:nvGrpSpPr>
        <p:grpSpPr bwMode="auto">
          <a:xfrm>
            <a:off x="2209800" y="1828800"/>
            <a:ext cx="5029200" cy="4267200"/>
            <a:chOff x="1152" y="1152"/>
            <a:chExt cx="2784" cy="2400"/>
          </a:xfrm>
        </p:grpSpPr>
        <p:sp>
          <p:nvSpPr>
            <p:cNvPr id="29701" name="Rectangle 3"/>
            <p:cNvSpPr>
              <a:spLocks noChangeArrowheads="1"/>
            </p:cNvSpPr>
            <p:nvPr/>
          </p:nvSpPr>
          <p:spPr bwMode="auto">
            <a:xfrm>
              <a:off x="1152" y="11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29702" name="Rectangle 4"/>
            <p:cNvSpPr>
              <a:spLocks noChangeArrowheads="1"/>
            </p:cNvSpPr>
            <p:nvPr/>
          </p:nvSpPr>
          <p:spPr bwMode="auto">
            <a:xfrm>
              <a:off x="1152" y="23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29703" name="Rectangle 5"/>
            <p:cNvSpPr>
              <a:spLocks noChangeArrowheads="1"/>
            </p:cNvSpPr>
            <p:nvPr/>
          </p:nvSpPr>
          <p:spPr bwMode="auto">
            <a:xfrm>
              <a:off x="2544" y="23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29704" name="Rectangle 6"/>
            <p:cNvSpPr>
              <a:spLocks noChangeArrowheads="1"/>
            </p:cNvSpPr>
            <p:nvPr/>
          </p:nvSpPr>
          <p:spPr bwMode="auto">
            <a:xfrm>
              <a:off x="2544" y="11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grpSp>
    </p:spTree>
    <p:extLst>
      <p:ext uri="{BB962C8B-B14F-4D97-AF65-F5344CB8AC3E}">
        <p14:creationId xmlns:p14="http://schemas.microsoft.com/office/powerpoint/2010/main" val="3613613586"/>
      </p:ext>
    </p:extLst>
  </p:cSld>
  <p:clrMapOvr>
    <a:masterClrMapping/>
  </p:clrMapOvr>
  <p:transition advTm="6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DF980504-06F4-4E79-8312-35E6C3A51F52}" type="slidenum">
              <a:rPr lang="en-US" altLang="en-US" sz="1400" smtClean="0"/>
              <a:pPr>
                <a:spcBef>
                  <a:spcPct val="0"/>
                </a:spcBef>
                <a:buClrTx/>
                <a:buSzTx/>
                <a:buFontTx/>
                <a:buNone/>
              </a:pPr>
              <a:t>16</a:t>
            </a:fld>
            <a:endParaRPr lang="en-US" altLang="en-US" sz="1400" smtClean="0"/>
          </a:p>
        </p:txBody>
      </p:sp>
      <p:sp>
        <p:nvSpPr>
          <p:cNvPr id="30723" name="Rectangle 2"/>
          <p:cNvSpPr>
            <a:spLocks noGrp="1" noChangeArrowheads="1"/>
          </p:cNvSpPr>
          <p:nvPr>
            <p:ph type="title"/>
          </p:nvPr>
        </p:nvSpPr>
        <p:spPr/>
        <p:txBody>
          <a:bodyPr/>
          <a:lstStyle/>
          <a:p>
            <a:r>
              <a:rPr lang="en-US" altLang="en-US" smtClean="0"/>
              <a:t>This pattern</a:t>
            </a:r>
          </a:p>
        </p:txBody>
      </p:sp>
      <p:sp>
        <p:nvSpPr>
          <p:cNvPr id="30724" name="Rectangle 3"/>
          <p:cNvSpPr>
            <a:spLocks noGrp="1" noChangeArrowheads="1"/>
          </p:cNvSpPr>
          <p:nvPr>
            <p:ph type="body" idx="1"/>
          </p:nvPr>
        </p:nvSpPr>
        <p:spPr/>
        <p:txBody>
          <a:bodyPr>
            <a:normAutofit lnSpcReduction="10000"/>
          </a:bodyPr>
          <a:lstStyle/>
          <a:p>
            <a:pPr>
              <a:buFont typeface="Monotype Sorts" pitchFamily="2" charset="2"/>
              <a:buChar char="•"/>
            </a:pPr>
            <a:r>
              <a:rPr lang="en-US" altLang="en-US" sz="2800" dirty="0" smtClean="0"/>
              <a:t>Was presented to 93 premature infants for 60 sec.</a:t>
            </a:r>
          </a:p>
          <a:p>
            <a:pPr>
              <a:buFont typeface="Monotype Sorts" pitchFamily="2" charset="2"/>
              <a:buChar char="o"/>
            </a:pPr>
            <a:r>
              <a:rPr lang="en-US" altLang="en-US" sz="2800" dirty="0" smtClean="0"/>
              <a:t>Infants who gazed at the pattern for more time had lower intelligence at 18 years if age.</a:t>
            </a:r>
          </a:p>
          <a:p>
            <a:pPr>
              <a:buFont typeface="Monotype Sorts" pitchFamily="2" charset="2"/>
              <a:buChar char="o"/>
            </a:pPr>
            <a:r>
              <a:rPr lang="en-US" altLang="en-US" sz="2800" dirty="0" smtClean="0"/>
              <a:t>Infants who gazed at the pattern for less time had higher intelligence </a:t>
            </a:r>
          </a:p>
          <a:p>
            <a:pPr>
              <a:buFont typeface="Monotype Sorts" pitchFamily="2" charset="2"/>
              <a:buChar char="o"/>
            </a:pPr>
            <a:r>
              <a:rPr lang="en-US" altLang="en-US" sz="2800" dirty="0" smtClean="0">
                <a:cs typeface="Times New Roman" pitchFamily="18" charset="0"/>
              </a:rPr>
              <a:t>Fixation duration in infancy and score on the intelligence test, r(91) = -.36, p &lt; .0002.</a:t>
            </a:r>
            <a:r>
              <a:rPr lang="en-US" altLang="en-US" sz="2800" dirty="0" smtClean="0"/>
              <a:t> </a:t>
            </a:r>
          </a:p>
          <a:p>
            <a:pPr>
              <a:buFont typeface="Monotype Sorts" pitchFamily="2" charset="2"/>
              <a:buChar char="o"/>
            </a:pPr>
            <a:r>
              <a:rPr lang="en-US" altLang="en-US" sz="2800" dirty="0" smtClean="0"/>
              <a:t>Why?</a:t>
            </a:r>
          </a:p>
          <a:p>
            <a:pPr lvl="1">
              <a:buFont typeface="Monotype Sorts" pitchFamily="2" charset="2"/>
              <a:buChar char="o"/>
            </a:pPr>
            <a:r>
              <a:rPr lang="en-US" sz="2400" dirty="0" err="1"/>
              <a:t>Sigman</a:t>
            </a:r>
            <a:r>
              <a:rPr lang="en-US" sz="2400" dirty="0"/>
              <a:t>, M., Cohen, S. E., &amp; Beckwith, L. (1997). Why does infant attention predict adolescent intelligence? </a:t>
            </a:r>
            <a:r>
              <a:rPr lang="en-US" sz="2400" i="1" dirty="0"/>
              <a:t>Infant Behavior &amp; Development, 20(2), 133-140. </a:t>
            </a:r>
          </a:p>
        </p:txBody>
      </p:sp>
    </p:spTree>
    <p:extLst>
      <p:ext uri="{BB962C8B-B14F-4D97-AF65-F5344CB8AC3E}">
        <p14:creationId xmlns:p14="http://schemas.microsoft.com/office/powerpoint/2010/main" val="3910754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rmAutofit/>
          </a:bodyPr>
          <a:lstStyle/>
          <a:p>
            <a:pPr algn="ctr"/>
            <a:r>
              <a:rPr lang="en-US" sz="4000" dirty="0"/>
              <a:t>Habituation/Dishabituation</a:t>
            </a:r>
          </a:p>
        </p:txBody>
      </p:sp>
      <p:sp>
        <p:nvSpPr>
          <p:cNvPr id="31027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Habituation reflects building of mental representation of the stimulus; comparison of presented stimulus to internal representation</a:t>
            </a:r>
          </a:p>
          <a:p>
            <a:endParaRPr lang="en-US" dirty="0"/>
          </a:p>
        </p:txBody>
      </p:sp>
      <p:pic>
        <p:nvPicPr>
          <p:cNvPr id="310276" name="Picture 4"/>
          <p:cNvPicPr>
            <a:picLocks noChangeAspect="1" noChangeArrowheads="1"/>
          </p:cNvPicPr>
          <p:nvPr/>
        </p:nvPicPr>
        <p:blipFill>
          <a:blip r:embed="rId5" cstate="print"/>
          <a:srcRect/>
          <a:stretch>
            <a:fillRect/>
          </a:stretch>
        </p:blipFill>
        <p:spPr bwMode="auto">
          <a:xfrm>
            <a:off x="457200" y="3479800"/>
            <a:ext cx="4267200" cy="2844800"/>
          </a:xfrm>
          <a:prstGeom prst="rect">
            <a:avLst/>
          </a:prstGeom>
          <a:noFill/>
          <a:ln w="9525">
            <a:noFill/>
            <a:miter lim="800000"/>
            <a:headEnd/>
            <a:tailEnd/>
          </a:ln>
          <a:effectLst/>
        </p:spPr>
      </p:pic>
      <p:pic>
        <p:nvPicPr>
          <p:cNvPr id="310277" name="Picture 5"/>
          <p:cNvPicPr>
            <a:picLocks noChangeAspect="1" noChangeArrowheads="1"/>
          </p:cNvPicPr>
          <p:nvPr/>
        </p:nvPicPr>
        <p:blipFill>
          <a:blip r:embed="rId6" cstate="print"/>
          <a:srcRect/>
          <a:stretch>
            <a:fillRect/>
          </a:stretch>
        </p:blipFill>
        <p:spPr bwMode="auto">
          <a:xfrm>
            <a:off x="5029200" y="3352800"/>
            <a:ext cx="3886200" cy="3054350"/>
          </a:xfrm>
          <a:prstGeom prst="rect">
            <a:avLst/>
          </a:prstGeom>
          <a:noFill/>
          <a:ln w="9525">
            <a:noFill/>
            <a:miter lim="800000"/>
            <a:headEnd/>
            <a:tailEnd/>
          </a:ln>
          <a:effectLst/>
        </p:spPr>
      </p:pic>
      <p:sp>
        <p:nvSpPr>
          <p:cNvPr id="4" name="SMARTInkShape-1"/>
          <p:cNvSpPr/>
          <p:nvPr>
            <p:custDataLst>
              <p:tags r:id="rId1"/>
            </p:custDataLst>
          </p:nvPr>
        </p:nvSpPr>
        <p:spPr>
          <a:xfrm>
            <a:off x="5857875" y="4010025"/>
            <a:ext cx="9526" cy="9526"/>
          </a:xfrm>
          <a:custGeom>
            <a:avLst/>
            <a:gdLst/>
            <a:ahLst/>
            <a:cxnLst/>
            <a:rect l="0" t="0" r="0" b="0"/>
            <a:pathLst>
              <a:path w="9526" h="9526">
                <a:moveTo>
                  <a:pt x="9525" y="9525"/>
                </a:moveTo>
                <a:lnTo>
                  <a:pt x="9525"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p:cNvSpPr/>
          <p:nvPr>
            <p:custDataLst>
              <p:tags r:id="rId2"/>
            </p:custDataLst>
          </p:nvPr>
        </p:nvSpPr>
        <p:spPr>
          <a:xfrm>
            <a:off x="2209916" y="6629400"/>
            <a:ext cx="47510" cy="76201"/>
          </a:xfrm>
          <a:custGeom>
            <a:avLst/>
            <a:gdLst/>
            <a:ahLst/>
            <a:cxnLst/>
            <a:rect l="0" t="0" r="0" b="0"/>
            <a:pathLst>
              <a:path w="47510" h="76201">
                <a:moveTo>
                  <a:pt x="9409" y="0"/>
                </a:moveTo>
                <a:lnTo>
                  <a:pt x="9409" y="0"/>
                </a:lnTo>
                <a:lnTo>
                  <a:pt x="9409" y="13257"/>
                </a:lnTo>
                <a:lnTo>
                  <a:pt x="6587" y="19297"/>
                </a:lnTo>
                <a:lnTo>
                  <a:pt x="1208" y="26742"/>
                </a:lnTo>
                <a:lnTo>
                  <a:pt x="0" y="44816"/>
                </a:lnTo>
                <a:lnTo>
                  <a:pt x="43102" y="65804"/>
                </a:lnTo>
                <a:lnTo>
                  <a:pt x="47509"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4267200" y="6279503"/>
            <a:ext cx="4572000" cy="338554"/>
          </a:xfrm>
          <a:prstGeom prst="rect">
            <a:avLst/>
          </a:prstGeom>
        </p:spPr>
        <p:txBody>
          <a:bodyPr>
            <a:spAutoFit/>
          </a:bodyPr>
          <a:lstStyle/>
          <a:p>
            <a:r>
              <a:rPr lang="en-US" sz="1600" dirty="0"/>
              <a:t>https://www.youtube.com/watch?v=dlilZh60qdA</a:t>
            </a:r>
          </a:p>
        </p:txBody>
      </p:sp>
    </p:spTree>
    <p:extLst>
      <p:ext uri="{BB962C8B-B14F-4D97-AF65-F5344CB8AC3E}">
        <p14:creationId xmlns:p14="http://schemas.microsoft.com/office/powerpoint/2010/main" val="1546973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400" smtClean="0"/>
              <a:t>Messinger</a:t>
            </a:r>
          </a:p>
        </p:txBody>
      </p:sp>
      <p:sp>
        <p:nvSpPr>
          <p:cNvPr id="39939" name="Rectangle 4"/>
          <p:cNvSpPr>
            <a:spLocks noGrp="1" noChangeArrowheads="1"/>
          </p:cNvSpPr>
          <p:nvPr>
            <p:ph type="title"/>
          </p:nvPr>
        </p:nvSpPr>
        <p:spPr/>
        <p:txBody>
          <a:bodyPr/>
          <a:lstStyle/>
          <a:p>
            <a:r>
              <a:rPr lang="en-US" altLang="en-US" smtClean="0"/>
              <a:t>Sensory system development</a:t>
            </a: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800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08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fontScale="90000"/>
          </a:bodyPr>
          <a:lstStyle/>
          <a:p>
            <a:pPr algn="ctr"/>
            <a:r>
              <a:rPr lang="en-US" sz="4000" dirty="0" err="1"/>
              <a:t>Adaptiveness</a:t>
            </a:r>
            <a:r>
              <a:rPr lang="en-US" sz="4000" dirty="0"/>
              <a:t> in Patterns of </a:t>
            </a:r>
            <a:r>
              <a:rPr lang="en-US" sz="4000" dirty="0" smtClean="0"/>
              <a:t/>
            </a:r>
            <a:br>
              <a:rPr lang="en-US" sz="4000" dirty="0" smtClean="0"/>
            </a:br>
            <a:r>
              <a:rPr lang="en-US" sz="4000" dirty="0" smtClean="0"/>
              <a:t>Growth</a:t>
            </a:r>
            <a:r>
              <a:rPr lang="en-US" sz="4000" dirty="0"/>
              <a:t>?</a:t>
            </a:r>
          </a:p>
        </p:txBody>
      </p:sp>
      <p:sp>
        <p:nvSpPr>
          <p:cNvPr id="295939" name="Rectangle 3"/>
          <p:cNvSpPr>
            <a:spLocks noGrp="1" noChangeArrowheads="1"/>
          </p:cNvSpPr>
          <p:nvPr>
            <p:ph type="body" idx="4294967295"/>
          </p:nvPr>
        </p:nvSpPr>
        <p:spPr>
          <a:xfrm>
            <a:off x="457200" y="1717675"/>
            <a:ext cx="8229600" cy="4530725"/>
          </a:xfrm>
          <a:prstGeom prst="rect">
            <a:avLst/>
          </a:prstGeom>
        </p:spPr>
        <p:txBody>
          <a:bodyPr>
            <a:normAutofit lnSpcReduction="10000"/>
          </a:bodyPr>
          <a:lstStyle/>
          <a:p>
            <a:pPr>
              <a:lnSpc>
                <a:spcPct val="90000"/>
              </a:lnSpc>
            </a:pPr>
            <a:r>
              <a:rPr lang="en-US" dirty="0" err="1"/>
              <a:t>Adaptiveness</a:t>
            </a:r>
            <a:r>
              <a:rPr lang="en-US" dirty="0"/>
              <a:t> of initial perceptual sensitivities</a:t>
            </a:r>
            <a:r>
              <a:rPr lang="en-US" dirty="0" smtClean="0"/>
              <a:t>?</a:t>
            </a:r>
          </a:p>
          <a:p>
            <a:pPr>
              <a:lnSpc>
                <a:spcPct val="90000"/>
              </a:lnSpc>
              <a:buNone/>
            </a:pPr>
            <a:endParaRPr lang="en-US" dirty="0"/>
          </a:p>
          <a:p>
            <a:pPr lvl="1">
              <a:lnSpc>
                <a:spcPct val="90000"/>
              </a:lnSpc>
            </a:pPr>
            <a:r>
              <a:rPr lang="en-US" dirty="0"/>
              <a:t>Touch/smell well developed at birth</a:t>
            </a:r>
          </a:p>
          <a:p>
            <a:pPr lvl="2">
              <a:lnSpc>
                <a:spcPct val="90000"/>
              </a:lnSpc>
            </a:pPr>
            <a:r>
              <a:rPr lang="en-US" dirty="0"/>
              <a:t>Approach/withdrawal responses</a:t>
            </a:r>
          </a:p>
          <a:p>
            <a:pPr lvl="2">
              <a:lnSpc>
                <a:spcPct val="90000"/>
              </a:lnSpc>
              <a:buFont typeface="Wingdings" pitchFamily="2" charset="2"/>
              <a:buNone/>
            </a:pPr>
            <a:endParaRPr lang="en-US" dirty="0"/>
          </a:p>
          <a:p>
            <a:pPr lvl="1">
              <a:lnSpc>
                <a:spcPct val="90000"/>
              </a:lnSpc>
            </a:pPr>
            <a:r>
              <a:rPr lang="en-US" dirty="0"/>
              <a:t>Optimal hearing in mid-frequencies</a:t>
            </a:r>
          </a:p>
          <a:p>
            <a:pPr lvl="2">
              <a:lnSpc>
                <a:spcPct val="90000"/>
              </a:lnSpc>
            </a:pPr>
            <a:r>
              <a:rPr lang="en-US" dirty="0"/>
              <a:t>Sensitivity to lower/higher frequencies later</a:t>
            </a:r>
          </a:p>
          <a:p>
            <a:pPr lvl="2">
              <a:lnSpc>
                <a:spcPct val="90000"/>
              </a:lnSpc>
              <a:buFont typeface="Wingdings" pitchFamily="2" charset="2"/>
              <a:buNone/>
            </a:pPr>
            <a:endParaRPr lang="en-US" dirty="0"/>
          </a:p>
          <a:p>
            <a:pPr lvl="1">
              <a:lnSpc>
                <a:spcPct val="90000"/>
              </a:lnSpc>
            </a:pPr>
            <a:r>
              <a:rPr lang="en-US" dirty="0"/>
              <a:t>Gradual development of acuity with clearest </a:t>
            </a:r>
            <a:r>
              <a:rPr lang="en-US"/>
              <a:t>image </a:t>
            </a:r>
            <a:r>
              <a:rPr lang="en-US" smtClean="0"/>
              <a:t>at 12 </a:t>
            </a:r>
            <a:r>
              <a:rPr lang="en-US" dirty="0"/>
              <a:t>inches in newborn</a:t>
            </a:r>
          </a:p>
        </p:txBody>
      </p:sp>
    </p:spTree>
    <p:extLst>
      <p:ext uri="{BB962C8B-B14F-4D97-AF65-F5344CB8AC3E}">
        <p14:creationId xmlns:p14="http://schemas.microsoft.com/office/powerpoint/2010/main" val="400804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algn="ctr"/>
            <a:r>
              <a:rPr lang="en-US" dirty="0" smtClean="0"/>
              <a:t>Perceptual </a:t>
            </a:r>
            <a:r>
              <a:rPr lang="en-US" dirty="0"/>
              <a:t>Development</a:t>
            </a:r>
          </a:p>
        </p:txBody>
      </p:sp>
      <p:sp>
        <p:nvSpPr>
          <p:cNvPr id="316419" name="Rectangle 3"/>
          <p:cNvSpPr>
            <a:spLocks noGrp="1" noChangeArrowheads="1"/>
          </p:cNvSpPr>
          <p:nvPr>
            <p:ph type="body" idx="4294967295"/>
          </p:nvPr>
        </p:nvSpPr>
        <p:spPr>
          <a:xfrm>
            <a:off x="457200" y="1646237"/>
            <a:ext cx="8229600" cy="4526280"/>
          </a:xfrm>
          <a:prstGeom prst="rect">
            <a:avLst/>
          </a:prstGeom>
        </p:spPr>
        <p:txBody>
          <a:bodyPr/>
          <a:lstStyle/>
          <a:p>
            <a:r>
              <a:rPr lang="en-US" b="1" dirty="0">
                <a:solidFill>
                  <a:schemeClr val="accent1"/>
                </a:solidFill>
              </a:rPr>
              <a:t>Perception</a:t>
            </a:r>
          </a:p>
          <a:p>
            <a:pPr lvl="1"/>
            <a:r>
              <a:rPr lang="en-US" dirty="0"/>
              <a:t>Nature/Nurture influences</a:t>
            </a:r>
          </a:p>
          <a:p>
            <a:pPr lvl="1"/>
            <a:r>
              <a:rPr lang="en-US" dirty="0"/>
              <a:t>Methodology</a:t>
            </a:r>
          </a:p>
          <a:p>
            <a:pPr lvl="2"/>
            <a:r>
              <a:rPr lang="en-US" dirty="0"/>
              <a:t>Psychophysiology</a:t>
            </a:r>
          </a:p>
          <a:p>
            <a:pPr lvl="2"/>
            <a:r>
              <a:rPr lang="en-US" dirty="0"/>
              <a:t>Behavioral</a:t>
            </a:r>
          </a:p>
          <a:p>
            <a:pPr lvl="1"/>
            <a:r>
              <a:rPr lang="en-US" dirty="0"/>
              <a:t>Development by Sense</a:t>
            </a:r>
          </a:p>
          <a:p>
            <a:pPr lvl="2"/>
            <a:r>
              <a:rPr lang="en-US" dirty="0"/>
              <a:t>Adaptiveness</a:t>
            </a:r>
            <a:r>
              <a:rPr lang="en-US" dirty="0" smtClean="0"/>
              <a:t>?</a:t>
            </a:r>
            <a:endParaRPr lang="en-US" dirty="0"/>
          </a:p>
        </p:txBody>
      </p:sp>
    </p:spTree>
    <p:extLst>
      <p:ext uri="{BB962C8B-B14F-4D97-AF65-F5344CB8AC3E}">
        <p14:creationId xmlns:p14="http://schemas.microsoft.com/office/powerpoint/2010/main" val="3782995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dirty="0"/>
              <a:t>Messinger</a:t>
            </a:r>
          </a:p>
        </p:txBody>
      </p:sp>
      <p:sp>
        <p:nvSpPr>
          <p:cNvPr id="146434" name="Rectangle 2"/>
          <p:cNvSpPr>
            <a:spLocks noGrp="1" noChangeArrowheads="1"/>
          </p:cNvSpPr>
          <p:nvPr>
            <p:ph type="title"/>
          </p:nvPr>
        </p:nvSpPr>
        <p:spPr/>
        <p:txBody>
          <a:bodyPr>
            <a:normAutofit fontScale="90000"/>
          </a:bodyPr>
          <a:lstStyle/>
          <a:p>
            <a:r>
              <a:rPr lang="en-US" altLang="en-US" dirty="0" smtClean="0"/>
              <a:t>Order of prenatal experience </a:t>
            </a:r>
            <a:r>
              <a:rPr lang="en-US" altLang="en-US" dirty="0"/>
              <a:t>impacts sensory development</a:t>
            </a:r>
          </a:p>
        </p:txBody>
      </p:sp>
      <p:sp>
        <p:nvSpPr>
          <p:cNvPr id="146435" name="Rectangle 3"/>
          <p:cNvSpPr>
            <a:spLocks noGrp="1" noChangeArrowheads="1"/>
          </p:cNvSpPr>
          <p:nvPr>
            <p:ph type="body" idx="1"/>
          </p:nvPr>
        </p:nvSpPr>
        <p:spPr/>
        <p:txBody>
          <a:bodyPr/>
          <a:lstStyle/>
          <a:p>
            <a:pPr>
              <a:lnSpc>
                <a:spcPct val="90000"/>
              </a:lnSpc>
            </a:pPr>
            <a:r>
              <a:rPr lang="en-US" altLang="en-US" dirty="0"/>
              <a:t>Hearing typically develops before sight</a:t>
            </a:r>
          </a:p>
          <a:p>
            <a:pPr>
              <a:lnSpc>
                <a:spcPct val="90000"/>
              </a:lnSpc>
            </a:pPr>
            <a:r>
              <a:rPr lang="en-US" altLang="en-US" dirty="0"/>
              <a:t>Rats, ducklings, and quail chicks exposed to visual stimulation prenatally</a:t>
            </a:r>
          </a:p>
          <a:p>
            <a:pPr lvl="1">
              <a:lnSpc>
                <a:spcPct val="90000"/>
              </a:lnSpc>
            </a:pPr>
            <a:r>
              <a:rPr lang="en-US" altLang="en-US" dirty="0"/>
              <a:t>before they normally would</a:t>
            </a:r>
          </a:p>
          <a:p>
            <a:pPr>
              <a:lnSpc>
                <a:spcPct val="90000"/>
              </a:lnSpc>
            </a:pPr>
            <a:r>
              <a:rPr lang="en-US" altLang="en-US" dirty="0"/>
              <a:t>L</a:t>
            </a:r>
            <a:r>
              <a:rPr lang="en-US" altLang="en-US" dirty="0" smtClean="0"/>
              <a:t>ose </a:t>
            </a:r>
            <a:r>
              <a:rPr lang="en-US" altLang="en-US" dirty="0"/>
              <a:t>hearing ability at birth</a:t>
            </a:r>
          </a:p>
          <a:p>
            <a:pPr>
              <a:lnSpc>
                <a:spcPct val="90000"/>
              </a:lnSpc>
            </a:pPr>
            <a:r>
              <a:rPr lang="en-US" altLang="en-US" dirty="0"/>
              <a:t>Normal sensory development contingent on extra-fetal environment</a:t>
            </a:r>
          </a:p>
          <a:p>
            <a:pPr lvl="1">
              <a:lnSpc>
                <a:spcPct val="90000"/>
              </a:lnSpc>
            </a:pPr>
            <a:r>
              <a:rPr lang="en-US" altLang="en-US" dirty="0"/>
              <a:t>being </a:t>
            </a:r>
            <a:r>
              <a:rPr lang="en-US" altLang="en-US" dirty="0" smtClean="0"/>
              <a:t>enclosed</a:t>
            </a:r>
          </a:p>
          <a:p>
            <a:pPr lvl="8" algn="r">
              <a:lnSpc>
                <a:spcPct val="90000"/>
              </a:lnSpc>
            </a:pPr>
            <a:r>
              <a:rPr lang="en-US" altLang="en-US" sz="2800" dirty="0" err="1" smtClean="0"/>
              <a:t>Lickleiter</a:t>
            </a:r>
            <a:r>
              <a:rPr lang="en-US" altLang="en-US" sz="2800" dirty="0" smtClean="0"/>
              <a:t> et al.</a:t>
            </a:r>
            <a:endParaRPr lang="en-US" altLang="en-US" sz="2800" dirty="0"/>
          </a:p>
        </p:txBody>
      </p:sp>
    </p:spTree>
    <p:extLst>
      <p:ext uri="{BB962C8B-B14F-4D97-AF65-F5344CB8AC3E}">
        <p14:creationId xmlns:p14="http://schemas.microsoft.com/office/powerpoint/2010/main" val="195975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z="4000" dirty="0"/>
              <a:t>Development by Sense</a:t>
            </a:r>
          </a:p>
        </p:txBody>
      </p:sp>
      <p:sp>
        <p:nvSpPr>
          <p:cNvPr id="283651"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lnSpc>
                <a:spcPct val="90000"/>
              </a:lnSpc>
            </a:pPr>
            <a:r>
              <a:rPr lang="en-US" sz="2800" dirty="0" smtClean="0"/>
              <a:t>Differential development rates by sense</a:t>
            </a:r>
          </a:p>
          <a:p>
            <a:pPr lvl="1">
              <a:lnSpc>
                <a:spcPct val="90000"/>
              </a:lnSpc>
            </a:pPr>
            <a:r>
              <a:rPr lang="en-US" sz="2200" dirty="0" err="1" smtClean="0"/>
              <a:t>Adaptiveness</a:t>
            </a:r>
            <a:endParaRPr lang="en-US" sz="2200" dirty="0" smtClean="0"/>
          </a:p>
          <a:p>
            <a:pPr lvl="1">
              <a:lnSpc>
                <a:spcPct val="90000"/>
              </a:lnSpc>
              <a:buNone/>
            </a:pPr>
            <a:endParaRPr lang="en-US" sz="2200" dirty="0" smtClean="0"/>
          </a:p>
          <a:p>
            <a:pPr>
              <a:lnSpc>
                <a:spcPct val="90000"/>
              </a:lnSpc>
            </a:pPr>
            <a:r>
              <a:rPr lang="en-US" sz="2800" dirty="0" smtClean="0"/>
              <a:t>Touch</a:t>
            </a:r>
            <a:endParaRPr lang="en-US" sz="2800" dirty="0"/>
          </a:p>
          <a:p>
            <a:pPr lvl="1">
              <a:lnSpc>
                <a:spcPct val="90000"/>
              </a:lnSpc>
            </a:pPr>
            <a:r>
              <a:rPr lang="en-US" sz="2400" dirty="0"/>
              <a:t>Sensitive at birth</a:t>
            </a:r>
          </a:p>
          <a:p>
            <a:pPr lvl="2">
              <a:lnSpc>
                <a:spcPct val="90000"/>
              </a:lnSpc>
            </a:pPr>
            <a:r>
              <a:rPr lang="en-US" sz="2000" dirty="0"/>
              <a:t>Questions regarding pain sensitivity prenatally and </a:t>
            </a:r>
            <a:r>
              <a:rPr lang="en-US" sz="2000" dirty="0" err="1"/>
              <a:t>neonatally</a:t>
            </a:r>
            <a:endParaRPr lang="en-US" sz="2000" dirty="0"/>
          </a:p>
          <a:p>
            <a:pPr lvl="1">
              <a:lnSpc>
                <a:spcPct val="90000"/>
              </a:lnSpc>
              <a:buFontTx/>
              <a:buNone/>
            </a:pPr>
            <a:endParaRPr lang="en-US" sz="2400" dirty="0"/>
          </a:p>
        </p:txBody>
      </p:sp>
    </p:spTree>
    <p:extLst>
      <p:ext uri="{BB962C8B-B14F-4D97-AF65-F5344CB8AC3E}">
        <p14:creationId xmlns:p14="http://schemas.microsoft.com/office/powerpoint/2010/main" val="284761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z="4000"/>
              <a:t>Development by Sense</a:t>
            </a:r>
          </a:p>
        </p:txBody>
      </p:sp>
      <p:sp>
        <p:nvSpPr>
          <p:cNvPr id="283651" name="Rectangle 3"/>
          <p:cNvSpPr>
            <a:spLocks noGrp="1" noChangeArrowheads="1"/>
          </p:cNvSpPr>
          <p:nvPr>
            <p:ph type="body" idx="4294967295"/>
          </p:nvPr>
        </p:nvSpPr>
        <p:spPr>
          <a:xfrm>
            <a:off x="457200" y="1295400"/>
            <a:ext cx="8229600" cy="5562600"/>
          </a:xfrm>
          <a:prstGeom prst="rect">
            <a:avLst/>
          </a:prstGeom>
        </p:spPr>
        <p:txBody>
          <a:bodyPr>
            <a:normAutofit/>
          </a:bodyPr>
          <a:lstStyle/>
          <a:p>
            <a:pPr lvl="1">
              <a:lnSpc>
                <a:spcPct val="90000"/>
              </a:lnSpc>
              <a:buFontTx/>
              <a:buNone/>
            </a:pPr>
            <a:endParaRPr lang="en-US" sz="2400" dirty="0"/>
          </a:p>
          <a:p>
            <a:pPr>
              <a:lnSpc>
                <a:spcPct val="90000"/>
              </a:lnSpc>
            </a:pPr>
            <a:r>
              <a:rPr lang="en-US" sz="2800" dirty="0"/>
              <a:t>Taste/Smell</a:t>
            </a:r>
          </a:p>
          <a:p>
            <a:pPr lvl="1">
              <a:lnSpc>
                <a:spcPct val="90000"/>
              </a:lnSpc>
            </a:pPr>
            <a:r>
              <a:rPr lang="en-US" sz="2400" dirty="0"/>
              <a:t>Differential behavioral responses to sweet, sour, bitter at birth (saltiness at 4mos</a:t>
            </a:r>
            <a:r>
              <a:rPr lang="en-US" sz="2400" dirty="0" smtClean="0"/>
              <a:t>)</a:t>
            </a:r>
          </a:p>
          <a:p>
            <a:pPr lvl="1">
              <a:lnSpc>
                <a:spcPct val="90000"/>
              </a:lnSpc>
            </a:pPr>
            <a:endParaRPr lang="en-US" sz="2400" dirty="0" smtClean="0"/>
          </a:p>
          <a:p>
            <a:pPr lvl="1">
              <a:lnSpc>
                <a:spcPct val="90000"/>
              </a:lnSpc>
            </a:pPr>
            <a:endParaRPr lang="en-US" sz="2400" dirty="0" smtClean="0"/>
          </a:p>
          <a:p>
            <a:pPr lvl="1">
              <a:lnSpc>
                <a:spcPct val="90000"/>
              </a:lnSpc>
            </a:pPr>
            <a:endParaRPr lang="en-US" sz="2400" dirty="0"/>
          </a:p>
          <a:p>
            <a:pPr lvl="2">
              <a:lnSpc>
                <a:spcPct val="90000"/>
              </a:lnSpc>
            </a:pPr>
            <a:endParaRPr lang="en-US" sz="2000" dirty="0" smtClean="0"/>
          </a:p>
          <a:p>
            <a:pPr lvl="2">
              <a:lnSpc>
                <a:spcPct val="90000"/>
              </a:lnSpc>
            </a:pPr>
            <a:endParaRPr lang="en-US" dirty="0" smtClean="0"/>
          </a:p>
          <a:p>
            <a:pPr lvl="2">
              <a:lnSpc>
                <a:spcPct val="90000"/>
              </a:lnSpc>
            </a:pPr>
            <a:endParaRPr lang="en-US" sz="2000" dirty="0" smtClean="0"/>
          </a:p>
          <a:p>
            <a:pPr lvl="2">
              <a:lnSpc>
                <a:spcPct val="90000"/>
              </a:lnSpc>
            </a:pPr>
            <a:r>
              <a:rPr lang="en-US" sz="2000" dirty="0" smtClean="0"/>
              <a:t>Reactions </a:t>
            </a:r>
            <a:r>
              <a:rPr lang="en-US" sz="2000" dirty="0"/>
              <a:t>organized around </a:t>
            </a:r>
            <a:r>
              <a:rPr lang="en-US" sz="2000" dirty="0" smtClean="0"/>
              <a:t>approach/withdrawal</a:t>
            </a:r>
            <a:endParaRPr lang="en-US" sz="2400" dirty="0" smtClean="0"/>
          </a:p>
          <a:p>
            <a:pPr lvl="1">
              <a:lnSpc>
                <a:spcPct val="90000"/>
              </a:lnSpc>
            </a:pPr>
            <a:endParaRPr lang="en-US" sz="2400" dirty="0" smtClean="0"/>
          </a:p>
          <a:p>
            <a:pPr lvl="1">
              <a:lnSpc>
                <a:spcPct val="90000"/>
              </a:lnSpc>
            </a:pPr>
            <a:endParaRPr lang="en-US" sz="2400" dirty="0" smtClean="0"/>
          </a:p>
        </p:txBody>
      </p:sp>
      <p:pic>
        <p:nvPicPr>
          <p:cNvPr id="1026" name="Picture 2"/>
          <p:cNvPicPr>
            <a:picLocks noChangeAspect="1" noChangeArrowheads="1"/>
          </p:cNvPicPr>
          <p:nvPr/>
        </p:nvPicPr>
        <p:blipFill>
          <a:blip r:embed="rId3" cstate="print"/>
          <a:srcRect/>
          <a:stretch>
            <a:fillRect/>
          </a:stretch>
        </p:blipFill>
        <p:spPr bwMode="auto">
          <a:xfrm>
            <a:off x="304800" y="3048000"/>
            <a:ext cx="8278003" cy="3181350"/>
          </a:xfrm>
          <a:prstGeom prst="rect">
            <a:avLst/>
          </a:prstGeom>
          <a:noFill/>
          <a:ln w="9525">
            <a:noFill/>
            <a:miter lim="800000"/>
            <a:headEnd/>
            <a:tailEnd/>
          </a:ln>
          <a:effectLst/>
        </p:spPr>
      </p:pic>
      <p:sp>
        <p:nvSpPr>
          <p:cNvPr id="5" name="TextBox 4"/>
          <p:cNvSpPr txBox="1"/>
          <p:nvPr/>
        </p:nvSpPr>
        <p:spPr>
          <a:xfrm>
            <a:off x="5638800" y="6400800"/>
            <a:ext cx="3352800" cy="369332"/>
          </a:xfrm>
          <a:prstGeom prst="rect">
            <a:avLst/>
          </a:prstGeom>
          <a:noFill/>
        </p:spPr>
        <p:txBody>
          <a:bodyPr wrap="square" rtlCol="0">
            <a:spAutoFit/>
          </a:bodyPr>
          <a:lstStyle/>
          <a:p>
            <a:r>
              <a:rPr lang="en-US" dirty="0" smtClean="0"/>
              <a:t>From Steiner &amp; Glaser, 1995</a:t>
            </a:r>
            <a:endParaRPr lang="en-US" dirty="0"/>
          </a:p>
        </p:txBody>
      </p:sp>
    </p:spTree>
    <p:extLst>
      <p:ext uri="{BB962C8B-B14F-4D97-AF65-F5344CB8AC3E}">
        <p14:creationId xmlns:p14="http://schemas.microsoft.com/office/powerpoint/2010/main" val="234697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400" smtClean="0"/>
              <a:t>Messinger</a:t>
            </a:r>
          </a:p>
        </p:txBody>
      </p:sp>
      <p:sp>
        <p:nvSpPr>
          <p:cNvPr id="40963" name="Rectangle 2050"/>
          <p:cNvSpPr>
            <a:spLocks noGrp="1" noChangeArrowheads="1"/>
          </p:cNvSpPr>
          <p:nvPr>
            <p:ph type="title"/>
          </p:nvPr>
        </p:nvSpPr>
        <p:spPr/>
        <p:txBody>
          <a:bodyPr/>
          <a:lstStyle/>
          <a:p>
            <a:pPr>
              <a:lnSpc>
                <a:spcPct val="90000"/>
              </a:lnSpc>
            </a:pPr>
            <a:r>
              <a:rPr lang="en-US" sz="4800" dirty="0"/>
              <a:t>Taste/Smell</a:t>
            </a:r>
          </a:p>
        </p:txBody>
      </p:sp>
      <p:sp>
        <p:nvSpPr>
          <p:cNvPr id="40964" name="Rectangle 2051"/>
          <p:cNvSpPr>
            <a:spLocks noGrp="1" noChangeArrowheads="1"/>
          </p:cNvSpPr>
          <p:nvPr>
            <p:ph type="body" idx="1"/>
          </p:nvPr>
        </p:nvSpPr>
        <p:spPr/>
        <p:txBody>
          <a:bodyPr>
            <a:normAutofit fontScale="92500" lnSpcReduction="20000"/>
          </a:bodyPr>
          <a:lstStyle/>
          <a:p>
            <a:pPr>
              <a:spcBef>
                <a:spcPts val="500"/>
              </a:spcBef>
              <a:spcAft>
                <a:spcPts val="500"/>
              </a:spcAft>
            </a:pPr>
            <a:r>
              <a:rPr lang="en-US" altLang="en-US" dirty="0" smtClean="0"/>
              <a:t>Taste</a:t>
            </a:r>
            <a:endParaRPr lang="en-US" altLang="en-US" dirty="0"/>
          </a:p>
          <a:p>
            <a:pPr lvl="1">
              <a:spcBef>
                <a:spcPts val="500"/>
              </a:spcBef>
              <a:spcAft>
                <a:spcPts val="500"/>
              </a:spcAft>
            </a:pPr>
            <a:r>
              <a:rPr lang="en-US" altLang="en-US" dirty="0"/>
              <a:t>Discriminate bitter, neutral, and sweet (Oster)</a:t>
            </a:r>
          </a:p>
          <a:p>
            <a:pPr lvl="2">
              <a:spcBef>
                <a:spcPts val="500"/>
              </a:spcBef>
              <a:spcAft>
                <a:spcPts val="500"/>
              </a:spcAft>
            </a:pPr>
            <a:r>
              <a:rPr lang="en-US" altLang="en-US" dirty="0"/>
              <a:t>Prefer </a:t>
            </a:r>
            <a:r>
              <a:rPr lang="en-US" altLang="en-US" dirty="0" smtClean="0"/>
              <a:t>sweet</a:t>
            </a:r>
            <a:endParaRPr lang="en-US" altLang="en-US" dirty="0"/>
          </a:p>
          <a:p>
            <a:pPr>
              <a:spcBef>
                <a:spcPts val="500"/>
              </a:spcBef>
              <a:spcAft>
                <a:spcPts val="500"/>
              </a:spcAft>
            </a:pPr>
            <a:r>
              <a:rPr lang="en-US" altLang="en-US" dirty="0" smtClean="0"/>
              <a:t>Smell</a:t>
            </a:r>
          </a:p>
          <a:p>
            <a:pPr lvl="1">
              <a:spcBef>
                <a:spcPts val="500"/>
              </a:spcBef>
              <a:spcAft>
                <a:spcPts val="500"/>
              </a:spcAft>
            </a:pPr>
            <a:r>
              <a:rPr lang="en-US" altLang="en-US" dirty="0" smtClean="0"/>
              <a:t>Turn down the corners of their mouths to bad smells, such as rotten eggs</a:t>
            </a:r>
          </a:p>
          <a:p>
            <a:pPr lvl="1">
              <a:spcBef>
                <a:spcPts val="500"/>
              </a:spcBef>
              <a:spcAft>
                <a:spcPts val="500"/>
              </a:spcAft>
            </a:pPr>
            <a:r>
              <a:rPr lang="en-US" altLang="en-US" dirty="0" smtClean="0"/>
              <a:t>Facial relaxation to sweet smells like chocolate</a:t>
            </a:r>
          </a:p>
          <a:p>
            <a:pPr lvl="1">
              <a:spcBef>
                <a:spcPts val="500"/>
              </a:spcBef>
              <a:spcAft>
                <a:spcPts val="500"/>
              </a:spcAft>
            </a:pPr>
            <a:r>
              <a:rPr lang="en-US" dirty="0" smtClean="0"/>
              <a:t>Porter </a:t>
            </a:r>
            <a:r>
              <a:rPr lang="en-US" dirty="0"/>
              <a:t>et al.: preferential orienting to mom’s odors at 2 weeks</a:t>
            </a:r>
          </a:p>
          <a:p>
            <a:pPr lvl="2">
              <a:spcBef>
                <a:spcPts val="500"/>
              </a:spcBef>
              <a:spcAft>
                <a:spcPts val="500"/>
              </a:spcAft>
            </a:pPr>
            <a:endParaRPr lang="en-US" altLang="en-US" dirty="0" smtClean="0"/>
          </a:p>
          <a:p>
            <a:pPr>
              <a:lnSpc>
                <a:spcPct val="90000"/>
              </a:lnSpc>
            </a:pPr>
            <a:r>
              <a:rPr lang="en-US" dirty="0"/>
              <a:t>Controlled by </a:t>
            </a:r>
            <a:r>
              <a:rPr lang="en-US" dirty="0" smtClean="0"/>
              <a:t>subcortical regions </a:t>
            </a:r>
            <a:r>
              <a:rPr lang="en-US" dirty="0"/>
              <a:t>of brain</a:t>
            </a:r>
          </a:p>
          <a:p>
            <a:pPr lvl="1">
              <a:lnSpc>
                <a:spcPct val="90000"/>
              </a:lnSpc>
              <a:buNone/>
            </a:pPr>
            <a:endParaRPr lang="en-US" sz="2400" dirty="0"/>
          </a:p>
          <a:p>
            <a:endParaRPr lang="en-US" altLang="en-US" dirty="0" smtClean="0"/>
          </a:p>
        </p:txBody>
      </p:sp>
    </p:spTree>
    <p:extLst>
      <p:ext uri="{BB962C8B-B14F-4D97-AF65-F5344CB8AC3E}">
        <p14:creationId xmlns:p14="http://schemas.microsoft.com/office/powerpoint/2010/main" val="327363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sz="4000"/>
              <a:t>Development by Sense</a:t>
            </a:r>
          </a:p>
        </p:txBody>
      </p:sp>
      <p:sp>
        <p:nvSpPr>
          <p:cNvPr id="289795"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sz="2800" dirty="0"/>
              <a:t>Hearing</a:t>
            </a:r>
          </a:p>
          <a:p>
            <a:pPr lvl="1">
              <a:lnSpc>
                <a:spcPct val="90000"/>
              </a:lnSpc>
            </a:pPr>
            <a:r>
              <a:rPr lang="en-US" sz="2400" dirty="0"/>
              <a:t>Both adults and children have preferential hearing for mid-frequencies (1000 Hz)</a:t>
            </a:r>
          </a:p>
          <a:p>
            <a:pPr lvl="2">
              <a:lnSpc>
                <a:spcPct val="90000"/>
              </a:lnSpc>
            </a:pPr>
            <a:r>
              <a:rPr lang="en-US" sz="2000" dirty="0"/>
              <a:t>Infants close to adult levels for mid-frequencies but low/high </a:t>
            </a:r>
            <a:r>
              <a:rPr lang="en-US" sz="2000" dirty="0" smtClean="0"/>
              <a:t>     frequency </a:t>
            </a:r>
            <a:r>
              <a:rPr lang="en-US" sz="2000" dirty="0"/>
              <a:t>hearing develops over 20 years</a:t>
            </a:r>
          </a:p>
          <a:p>
            <a:pPr lvl="1">
              <a:lnSpc>
                <a:spcPct val="90000"/>
              </a:lnSpc>
            </a:pPr>
            <a:endParaRPr lang="en-US" sz="2400" dirty="0"/>
          </a:p>
          <a:p>
            <a:pPr lvl="1">
              <a:lnSpc>
                <a:spcPct val="90000"/>
              </a:lnSpc>
            </a:pPr>
            <a:r>
              <a:rPr lang="en-US" sz="2400" dirty="0"/>
              <a:t>Speech perception</a:t>
            </a:r>
          </a:p>
          <a:p>
            <a:pPr lvl="2">
              <a:lnSpc>
                <a:spcPct val="90000"/>
              </a:lnSpc>
            </a:pPr>
            <a:r>
              <a:rPr lang="en-US" sz="2000" dirty="0"/>
              <a:t>Phonemic discriminations at 6 </a:t>
            </a:r>
            <a:r>
              <a:rPr lang="en-US" sz="2000" dirty="0" err="1"/>
              <a:t>mos</a:t>
            </a:r>
            <a:endParaRPr lang="en-US" sz="2000" dirty="0"/>
          </a:p>
          <a:p>
            <a:pPr lvl="2">
              <a:lnSpc>
                <a:spcPct val="90000"/>
              </a:lnSpc>
            </a:pPr>
            <a:r>
              <a:rPr lang="en-US" sz="2000" dirty="0"/>
              <a:t>Sensitive to timing &amp; pauses in naturally occurring speech</a:t>
            </a:r>
          </a:p>
          <a:p>
            <a:pPr lvl="2">
              <a:lnSpc>
                <a:spcPct val="90000"/>
              </a:lnSpc>
            </a:pPr>
            <a:r>
              <a:rPr lang="en-US" sz="2000" dirty="0"/>
              <a:t>Across childhood sharpening of boundaries </a:t>
            </a:r>
            <a:r>
              <a:rPr lang="en-US" sz="2000" dirty="0" smtClean="0"/>
              <a:t>between</a:t>
            </a:r>
            <a:endParaRPr lang="en-US" sz="2000" dirty="0"/>
          </a:p>
          <a:p>
            <a:pPr lvl="3">
              <a:lnSpc>
                <a:spcPct val="90000"/>
              </a:lnSpc>
            </a:pPr>
            <a:r>
              <a:rPr lang="en-US" sz="1800" dirty="0"/>
              <a:t>Speech </a:t>
            </a:r>
            <a:r>
              <a:rPr lang="en-US" sz="1800" dirty="0" smtClean="0"/>
              <a:t>categories</a:t>
            </a:r>
            <a:endParaRPr lang="en-US" sz="1800" dirty="0"/>
          </a:p>
        </p:txBody>
      </p:sp>
    </p:spTree>
    <p:extLst>
      <p:ext uri="{BB962C8B-B14F-4D97-AF65-F5344CB8AC3E}">
        <p14:creationId xmlns:p14="http://schemas.microsoft.com/office/powerpoint/2010/main" val="36698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1400" smtClean="0"/>
              <a:t>Messinger</a:t>
            </a:r>
          </a:p>
        </p:txBody>
      </p:sp>
      <p:sp>
        <p:nvSpPr>
          <p:cNvPr id="41987" name="Rectangle 2"/>
          <p:cNvSpPr>
            <a:spLocks noChangeArrowheads="1"/>
          </p:cNvSpPr>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41988" name="Rectangle 3"/>
          <p:cNvSpPr>
            <a:spLocks noChangeArrowheads="1"/>
          </p:cNvSpPr>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41989" name="Rectangle 4"/>
          <p:cNvSpPr>
            <a:spLocks noGrp="1" noChangeArrowheads="1"/>
          </p:cNvSpPr>
          <p:nvPr>
            <p:ph type="title"/>
          </p:nvPr>
        </p:nvSpPr>
        <p:spPr>
          <a:noFill/>
        </p:spPr>
        <p:txBody>
          <a:bodyPr lIns="90488" tIns="44450" rIns="90488" bIns="44450" anchor="b"/>
          <a:lstStyle/>
          <a:p>
            <a:r>
              <a:rPr lang="en-US" altLang="en-US" smtClean="0"/>
              <a:t>Sensory capacity: Vision</a:t>
            </a:r>
          </a:p>
        </p:txBody>
      </p:sp>
      <p:sp>
        <p:nvSpPr>
          <p:cNvPr id="41990" name="Rectangle 5"/>
          <p:cNvSpPr>
            <a:spLocks noGrp="1" noChangeArrowheads="1"/>
          </p:cNvSpPr>
          <p:nvPr>
            <p:ph type="body" idx="1"/>
          </p:nvPr>
        </p:nvSpPr>
        <p:spPr>
          <a:noFill/>
        </p:spPr>
        <p:txBody>
          <a:bodyPr lIns="90488" tIns="44450" rIns="90488" bIns="44450"/>
          <a:lstStyle/>
          <a:p>
            <a:r>
              <a:rPr lang="en-US" altLang="en-US" sz="3600" smtClean="0"/>
              <a:t>Vision is functional from birth</a:t>
            </a:r>
          </a:p>
          <a:p>
            <a:r>
              <a:rPr lang="en-US" altLang="en-US" sz="3600" smtClean="0"/>
              <a:t>But acuity is 1/25 that of adults</a:t>
            </a:r>
          </a:p>
          <a:p>
            <a:pPr lvl="1">
              <a:spcBef>
                <a:spcPts val="500"/>
              </a:spcBef>
              <a:spcAft>
                <a:spcPts val="500"/>
              </a:spcAft>
            </a:pPr>
            <a:r>
              <a:rPr lang="en-US" altLang="en-US" smtClean="0"/>
              <a:t>20:500, </a:t>
            </a:r>
          </a:p>
          <a:p>
            <a:pPr lvl="1">
              <a:spcBef>
                <a:spcPts val="500"/>
              </a:spcBef>
              <a:spcAft>
                <a:spcPts val="500"/>
              </a:spcAft>
            </a:pPr>
            <a:r>
              <a:rPr lang="en-US" altLang="en-US" smtClean="0"/>
              <a:t>b</a:t>
            </a:r>
            <a:r>
              <a:rPr lang="en-US" altLang="en-US" sz="3200" smtClean="0"/>
              <a:t>lurry but in color</a:t>
            </a:r>
          </a:p>
          <a:p>
            <a:r>
              <a:rPr lang="en-US" altLang="en-US" sz="3600" smtClean="0"/>
              <a:t>Improves to 20:20 by six months</a:t>
            </a:r>
          </a:p>
        </p:txBody>
      </p:sp>
    </p:spTree>
    <p:extLst>
      <p:ext uri="{BB962C8B-B14F-4D97-AF65-F5344CB8AC3E}">
        <p14:creationId xmlns:p14="http://schemas.microsoft.com/office/powerpoint/2010/main" val="230840863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algn="ctr"/>
            <a:r>
              <a:rPr lang="en-US" sz="4000" dirty="0" smtClean="0"/>
              <a:t>Vision</a:t>
            </a:r>
            <a:endParaRPr lang="en-US" sz="4000" dirty="0"/>
          </a:p>
        </p:txBody>
      </p:sp>
      <p:sp>
        <p:nvSpPr>
          <p:cNvPr id="291843" name="Rectangle 3"/>
          <p:cNvSpPr>
            <a:spLocks noGrp="1" noChangeArrowheads="1"/>
          </p:cNvSpPr>
          <p:nvPr>
            <p:ph type="body" idx="4294967295"/>
          </p:nvPr>
        </p:nvSpPr>
        <p:spPr>
          <a:xfrm>
            <a:off x="457200" y="1646237"/>
            <a:ext cx="8229600" cy="4526280"/>
          </a:xfrm>
          <a:prstGeom prst="rect">
            <a:avLst/>
          </a:prstGeom>
        </p:spPr>
        <p:txBody>
          <a:bodyPr/>
          <a:lstStyle/>
          <a:p>
            <a:endParaRPr lang="en-US" sz="2800" dirty="0"/>
          </a:p>
          <a:p>
            <a:pPr lvl="1"/>
            <a:r>
              <a:rPr lang="en-US" sz="2400" dirty="0"/>
              <a:t>Orienting from birth esp. to faces</a:t>
            </a:r>
          </a:p>
          <a:p>
            <a:pPr lvl="1"/>
            <a:r>
              <a:rPr lang="en-US" sz="2400" dirty="0"/>
              <a:t>Clear </a:t>
            </a:r>
            <a:r>
              <a:rPr lang="en-US" sz="2400" dirty="0" smtClean="0"/>
              <a:t>preferences</a:t>
            </a:r>
            <a:endParaRPr lang="en-US" sz="2400" dirty="0"/>
          </a:p>
          <a:p>
            <a:pPr lvl="2"/>
            <a:r>
              <a:rPr lang="en-US" sz="2000" dirty="0"/>
              <a:t>Curved &gt; </a:t>
            </a:r>
            <a:r>
              <a:rPr lang="en-US" sz="2000" dirty="0" smtClean="0"/>
              <a:t>straight</a:t>
            </a:r>
            <a:endParaRPr lang="en-US" sz="2000" dirty="0"/>
          </a:p>
          <a:p>
            <a:pPr lvl="2"/>
            <a:r>
              <a:rPr lang="en-US" sz="2000" dirty="0"/>
              <a:t>Moderate density &gt; high density</a:t>
            </a:r>
          </a:p>
          <a:p>
            <a:pPr lvl="2"/>
            <a:r>
              <a:rPr lang="en-US" sz="2000" dirty="0"/>
              <a:t>Contours &gt; inner elements</a:t>
            </a:r>
          </a:p>
          <a:p>
            <a:pPr lvl="1"/>
            <a:r>
              <a:rPr lang="en-US" sz="2400" dirty="0"/>
              <a:t>Gradual development of acuity</a:t>
            </a:r>
          </a:p>
          <a:p>
            <a:pPr lvl="2"/>
            <a:r>
              <a:rPr lang="en-US" sz="2000" dirty="0"/>
              <a:t>At birth 20/400 vision, maximum acuity at 12 inches</a:t>
            </a:r>
          </a:p>
          <a:p>
            <a:pPr lvl="3"/>
            <a:r>
              <a:rPr lang="en-US" sz="1800" dirty="0"/>
              <a:t>Rapid development through 3-4 years</a:t>
            </a:r>
          </a:p>
          <a:p>
            <a:pPr lvl="1"/>
            <a:r>
              <a:rPr lang="en-US" sz="2400" dirty="0"/>
              <a:t>Depth perception</a:t>
            </a:r>
          </a:p>
          <a:p>
            <a:pPr lvl="2"/>
            <a:r>
              <a:rPr lang="en-US" sz="2000" dirty="0"/>
              <a:t>Binocular vision 4/5 </a:t>
            </a:r>
            <a:r>
              <a:rPr lang="en-US" sz="2000" dirty="0" err="1"/>
              <a:t>mos</a:t>
            </a:r>
            <a:endParaRPr lang="en-US" sz="2000" dirty="0"/>
          </a:p>
        </p:txBody>
      </p:sp>
      <p:pic>
        <p:nvPicPr>
          <p:cNvPr id="4" name="Picture 3" descr="maurer face picutres.jpg"/>
          <p:cNvPicPr>
            <a:picLocks noChangeAspect="1"/>
          </p:cNvPicPr>
          <p:nvPr/>
        </p:nvPicPr>
        <p:blipFill>
          <a:blip r:embed="rId3" cstate="print"/>
          <a:stretch>
            <a:fillRect/>
          </a:stretch>
        </p:blipFill>
        <p:spPr>
          <a:xfrm>
            <a:off x="6248400" y="2590800"/>
            <a:ext cx="2330161" cy="1314450"/>
          </a:xfrm>
          <a:prstGeom prst="rect">
            <a:avLst/>
          </a:prstGeom>
        </p:spPr>
      </p:pic>
    </p:spTree>
    <p:extLst>
      <p:ext uri="{BB962C8B-B14F-4D97-AF65-F5344CB8AC3E}">
        <p14:creationId xmlns:p14="http://schemas.microsoft.com/office/powerpoint/2010/main" val="270817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a:t>
            </a:r>
            <a:r>
              <a:rPr lang="en-US" dirty="0" err="1" smtClean="0"/>
              <a:t>stereoacuity</a:t>
            </a:r>
            <a:endParaRPr lang="en-US" dirty="0"/>
          </a:p>
        </p:txBody>
      </p:sp>
      <p:pic>
        <p:nvPicPr>
          <p:cNvPr id="4" name="Content Placeholder 3"/>
          <p:cNvPicPr>
            <a:picLocks noGrp="1" noChangeAspect="1"/>
          </p:cNvPicPr>
          <p:nvPr>
            <p:ph sz="half" idx="1"/>
          </p:nvPr>
        </p:nvPicPr>
        <p:blipFill>
          <a:blip r:embed="rId2"/>
          <a:stretch>
            <a:fillRect/>
          </a:stretch>
        </p:blipFill>
        <p:spPr>
          <a:xfrm>
            <a:off x="4506494" y="1378253"/>
            <a:ext cx="4408906" cy="5479747"/>
          </a:xfrm>
          <a:prstGeom prst="rect">
            <a:avLst/>
          </a:prstGeom>
        </p:spPr>
      </p:pic>
      <p:sp>
        <p:nvSpPr>
          <p:cNvPr id="5" name="Content Placeholder 4"/>
          <p:cNvSpPr>
            <a:spLocks noGrp="1"/>
          </p:cNvSpPr>
          <p:nvPr>
            <p:ph sz="half" idx="2"/>
          </p:nvPr>
        </p:nvSpPr>
        <p:spPr>
          <a:xfrm>
            <a:off x="533400" y="1811467"/>
            <a:ext cx="4038600" cy="4623816"/>
          </a:xfrm>
        </p:spPr>
        <p:txBody>
          <a:bodyPr/>
          <a:lstStyle/>
          <a:p>
            <a:r>
              <a:rPr lang="en-US" dirty="0" smtClean="0"/>
              <a:t>Requires binocular vision</a:t>
            </a:r>
          </a:p>
          <a:p>
            <a:r>
              <a:rPr lang="en-US" dirty="0" smtClean="0"/>
              <a:t>What can we conclude about development?</a:t>
            </a:r>
            <a:endParaRPr lang="en-US" dirty="0"/>
          </a:p>
        </p:txBody>
      </p:sp>
    </p:spTree>
    <p:extLst>
      <p:ext uri="{BB962C8B-B14F-4D97-AF65-F5344CB8AC3E}">
        <p14:creationId xmlns:p14="http://schemas.microsoft.com/office/powerpoint/2010/main" val="2320291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rmAutofit fontScale="90000"/>
          </a:bodyPr>
          <a:lstStyle/>
          <a:p>
            <a:pPr algn="ctr"/>
            <a:r>
              <a:rPr lang="en-US" sz="4000" dirty="0"/>
              <a:t>Developmental Changes across Childhood</a:t>
            </a:r>
          </a:p>
        </p:txBody>
      </p:sp>
      <p:sp>
        <p:nvSpPr>
          <p:cNvPr id="297987" name="Rectangle 3"/>
          <p:cNvSpPr>
            <a:spLocks noGrp="1" noChangeArrowheads="1"/>
          </p:cNvSpPr>
          <p:nvPr>
            <p:ph type="body" idx="4294967295"/>
          </p:nvPr>
        </p:nvSpPr>
        <p:spPr>
          <a:xfrm>
            <a:off x="457200" y="1646237"/>
            <a:ext cx="8229600" cy="4526280"/>
          </a:xfrm>
          <a:prstGeom prst="rect">
            <a:avLst/>
          </a:prstGeom>
        </p:spPr>
        <p:txBody>
          <a:bodyPr/>
          <a:lstStyle/>
          <a:p>
            <a:pPr>
              <a:lnSpc>
                <a:spcPct val="80000"/>
              </a:lnSpc>
            </a:pPr>
            <a:r>
              <a:rPr lang="en-US" sz="2400" dirty="0"/>
              <a:t>Increasing overlap with cognitive and </a:t>
            </a:r>
            <a:r>
              <a:rPr lang="en-US" sz="2400" dirty="0" smtClean="0"/>
              <a:t>language              </a:t>
            </a:r>
            <a:r>
              <a:rPr lang="en-US" sz="2400" dirty="0"/>
              <a:t>development – methodological challenge</a:t>
            </a:r>
          </a:p>
          <a:p>
            <a:pPr lvl="1">
              <a:lnSpc>
                <a:spcPct val="80000"/>
              </a:lnSpc>
            </a:pPr>
            <a:r>
              <a:rPr lang="en-US" sz="2000" dirty="0"/>
              <a:t>E.g., Table line drawing errors</a:t>
            </a:r>
          </a:p>
          <a:p>
            <a:pPr>
              <a:lnSpc>
                <a:spcPct val="80000"/>
              </a:lnSpc>
              <a:buFont typeface="Wingdings" pitchFamily="2" charset="2"/>
              <a:buNone/>
            </a:pPr>
            <a:endParaRPr lang="en-US" sz="2400" dirty="0"/>
          </a:p>
          <a:p>
            <a:pPr>
              <a:lnSpc>
                <a:spcPct val="80000"/>
              </a:lnSpc>
            </a:pPr>
            <a:r>
              <a:rPr lang="en-US" sz="2400" dirty="0"/>
              <a:t>Refinement of perceptual skills over childhood due to:</a:t>
            </a:r>
          </a:p>
          <a:p>
            <a:pPr lvl="1">
              <a:lnSpc>
                <a:spcPct val="80000"/>
              </a:lnSpc>
            </a:pPr>
            <a:r>
              <a:rPr lang="en-US" sz="2000" dirty="0"/>
              <a:t>Maturation of perceptual systems</a:t>
            </a:r>
          </a:p>
          <a:p>
            <a:pPr lvl="1">
              <a:lnSpc>
                <a:spcPct val="80000"/>
              </a:lnSpc>
            </a:pPr>
            <a:r>
              <a:rPr lang="en-US" sz="2000" dirty="0"/>
              <a:t>Maturation of complementary (e.g., motor) systems</a:t>
            </a:r>
          </a:p>
          <a:p>
            <a:pPr lvl="1">
              <a:lnSpc>
                <a:spcPct val="80000"/>
              </a:lnSpc>
            </a:pPr>
            <a:r>
              <a:rPr lang="en-US" sz="2000" dirty="0"/>
              <a:t>Experience</a:t>
            </a:r>
          </a:p>
          <a:p>
            <a:pPr lvl="1">
              <a:lnSpc>
                <a:spcPct val="80000"/>
              </a:lnSpc>
              <a:buFontTx/>
              <a:buNone/>
            </a:pPr>
            <a:endParaRPr lang="en-US" sz="2000" dirty="0"/>
          </a:p>
          <a:p>
            <a:pPr>
              <a:lnSpc>
                <a:spcPct val="80000"/>
              </a:lnSpc>
            </a:pPr>
            <a:r>
              <a:rPr lang="en-US" sz="2400" dirty="0"/>
              <a:t>Increased application of perceptual skill to other </a:t>
            </a:r>
            <a:r>
              <a:rPr lang="en-US" sz="2400" dirty="0" smtClean="0"/>
              <a:t>             domains</a:t>
            </a:r>
            <a:endParaRPr lang="en-US" sz="2400" dirty="0"/>
          </a:p>
          <a:p>
            <a:pPr lvl="1">
              <a:lnSpc>
                <a:spcPct val="80000"/>
              </a:lnSpc>
            </a:pPr>
            <a:r>
              <a:rPr lang="en-US" sz="2000" dirty="0"/>
              <a:t>Visually-guided reaching</a:t>
            </a:r>
          </a:p>
          <a:p>
            <a:pPr lvl="1">
              <a:lnSpc>
                <a:spcPct val="80000"/>
              </a:lnSpc>
            </a:pPr>
            <a:r>
              <a:rPr lang="en-US" sz="2000" dirty="0"/>
              <a:t>Cross-modal transfer</a:t>
            </a:r>
          </a:p>
          <a:p>
            <a:pPr lvl="1">
              <a:lnSpc>
                <a:spcPct val="80000"/>
              </a:lnSpc>
            </a:pPr>
            <a:r>
              <a:rPr lang="en-US" sz="2000" dirty="0"/>
              <a:t>Visual cues and postural stability</a:t>
            </a:r>
          </a:p>
        </p:txBody>
      </p:sp>
    </p:spTree>
    <p:extLst>
      <p:ext uri="{BB962C8B-B14F-4D97-AF65-F5344CB8AC3E}">
        <p14:creationId xmlns:p14="http://schemas.microsoft.com/office/powerpoint/2010/main" val="188953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fontScale="90000"/>
          </a:bodyPr>
          <a:lstStyle/>
          <a:p>
            <a:r>
              <a:rPr lang="en-US" sz="4000"/>
              <a:t>Developmental Changes  across Childhood</a:t>
            </a:r>
          </a:p>
        </p:txBody>
      </p:sp>
      <p:pic>
        <p:nvPicPr>
          <p:cNvPr id="300036" name="Picture 4"/>
          <p:cNvPicPr>
            <a:picLocks noGrp="1" noChangeAspect="1" noChangeArrowheads="1"/>
          </p:cNvPicPr>
          <p:nvPr>
            <p:ph type="body" idx="4294967295"/>
          </p:nvPr>
        </p:nvPicPr>
        <p:blipFill>
          <a:blip r:embed="rId3" cstate="print"/>
          <a:srcRect/>
          <a:stretch>
            <a:fillRect/>
          </a:stretch>
        </p:blipFill>
        <p:spPr>
          <a:xfrm>
            <a:off x="2536825" y="1600200"/>
            <a:ext cx="5921375" cy="5070475"/>
          </a:xfrm>
          <a:prstGeom prst="rect">
            <a:avLst/>
          </a:prstGeom>
          <a:noFill/>
          <a:ln/>
        </p:spPr>
      </p:pic>
      <p:sp>
        <p:nvSpPr>
          <p:cNvPr id="300037" name="Text Box 5"/>
          <p:cNvSpPr txBox="1">
            <a:spLocks noChangeArrowheads="1"/>
          </p:cNvSpPr>
          <p:nvPr/>
        </p:nvSpPr>
        <p:spPr bwMode="auto">
          <a:xfrm>
            <a:off x="0" y="2935288"/>
            <a:ext cx="2371725" cy="822325"/>
          </a:xfrm>
          <a:prstGeom prst="rect">
            <a:avLst/>
          </a:prstGeom>
          <a:noFill/>
          <a:ln w="9525">
            <a:noFill/>
            <a:miter lim="800000"/>
            <a:headEnd/>
            <a:tailEnd/>
          </a:ln>
          <a:effectLst/>
        </p:spPr>
        <p:txBody>
          <a:bodyPr wrap="none">
            <a:spAutoFit/>
          </a:bodyPr>
          <a:lstStyle/>
          <a:p>
            <a:r>
              <a:rPr lang="en-US" sz="2400"/>
              <a:t>Visual cues and</a:t>
            </a:r>
          </a:p>
          <a:p>
            <a:r>
              <a:rPr lang="en-US" sz="2400"/>
              <a:t>postural stability</a:t>
            </a:r>
          </a:p>
        </p:txBody>
      </p:sp>
      <p:sp>
        <p:nvSpPr>
          <p:cNvPr id="300038" name="Text Box 6"/>
          <p:cNvSpPr txBox="1">
            <a:spLocks noChangeArrowheads="1"/>
          </p:cNvSpPr>
          <p:nvPr/>
        </p:nvSpPr>
        <p:spPr bwMode="auto">
          <a:xfrm>
            <a:off x="136525" y="6361113"/>
            <a:ext cx="2012950" cy="366712"/>
          </a:xfrm>
          <a:prstGeom prst="rect">
            <a:avLst/>
          </a:prstGeom>
          <a:noFill/>
          <a:ln w="9525">
            <a:noFill/>
            <a:miter lim="800000"/>
            <a:headEnd/>
            <a:tailEnd/>
          </a:ln>
          <a:effectLst/>
        </p:spPr>
        <p:txBody>
          <a:bodyPr wrap="none">
            <a:spAutoFit/>
          </a:bodyPr>
          <a:lstStyle/>
          <a:p>
            <a:r>
              <a:rPr lang="en-US"/>
              <a:t>Schmuckler, 1997</a:t>
            </a:r>
          </a:p>
        </p:txBody>
      </p:sp>
    </p:spTree>
    <p:extLst>
      <p:ext uri="{BB962C8B-B14F-4D97-AF65-F5344CB8AC3E}">
        <p14:creationId xmlns:p14="http://schemas.microsoft.com/office/powerpoint/2010/main" val="112959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fontScale="90000"/>
          </a:bodyPr>
          <a:lstStyle/>
          <a:p>
            <a:r>
              <a:rPr lang="en-US" sz="4000" dirty="0"/>
              <a:t>Perception as the foundation of cognition</a:t>
            </a:r>
          </a:p>
        </p:txBody>
      </p:sp>
      <p:sp>
        <p:nvSpPr>
          <p:cNvPr id="215043" name="Rectangle 3"/>
          <p:cNvSpPr>
            <a:spLocks noGrp="1" noChangeArrowheads="1"/>
          </p:cNvSpPr>
          <p:nvPr>
            <p:ph idx="1"/>
          </p:nvPr>
        </p:nvSpPr>
        <p:spPr>
          <a:prstGeom prst="rect">
            <a:avLst/>
          </a:prstGeom>
        </p:spPr>
        <p:txBody>
          <a:bodyPr>
            <a:normAutofit fontScale="92500" lnSpcReduction="20000"/>
          </a:bodyPr>
          <a:lstStyle/>
          <a:p>
            <a:pPr>
              <a:spcAft>
                <a:spcPts val="600"/>
              </a:spcAft>
            </a:pPr>
            <a:r>
              <a:rPr lang="en-US" dirty="0" smtClean="0"/>
              <a:t>The organism’s input</a:t>
            </a:r>
            <a:endParaRPr lang="en-US" dirty="0"/>
          </a:p>
          <a:p>
            <a:pPr>
              <a:spcAft>
                <a:spcPts val="600"/>
              </a:spcAft>
            </a:pPr>
            <a:r>
              <a:rPr lang="en-US" dirty="0" smtClean="0"/>
              <a:t>Epistemology</a:t>
            </a:r>
          </a:p>
          <a:p>
            <a:pPr lvl="1">
              <a:spcAft>
                <a:spcPts val="600"/>
              </a:spcAft>
            </a:pPr>
            <a:r>
              <a:rPr lang="en-US" dirty="0" smtClean="0"/>
              <a:t>Origins </a:t>
            </a:r>
            <a:r>
              <a:rPr lang="en-US" dirty="0"/>
              <a:t>of different forms of </a:t>
            </a:r>
            <a:r>
              <a:rPr lang="en-US" dirty="0" smtClean="0"/>
              <a:t> knowledge</a:t>
            </a:r>
            <a:endParaRPr lang="en-US" dirty="0"/>
          </a:p>
          <a:p>
            <a:pPr>
              <a:spcAft>
                <a:spcPts val="600"/>
              </a:spcAft>
            </a:pPr>
            <a:r>
              <a:rPr lang="en-US" dirty="0" smtClean="0"/>
              <a:t>Nature/Nativism </a:t>
            </a:r>
          </a:p>
          <a:p>
            <a:pPr lvl="1">
              <a:spcAft>
                <a:spcPts val="600"/>
              </a:spcAft>
            </a:pPr>
            <a:r>
              <a:rPr lang="en-US" dirty="0" smtClean="0"/>
              <a:t>The structure of reality is in the organism</a:t>
            </a:r>
          </a:p>
          <a:p>
            <a:pPr lvl="2">
              <a:spcAft>
                <a:spcPts val="600"/>
              </a:spcAft>
            </a:pPr>
            <a:r>
              <a:rPr lang="en-US" sz="2400" b="1" dirty="0" smtClean="0"/>
              <a:t>vs</a:t>
            </a:r>
            <a:r>
              <a:rPr lang="en-US" dirty="0"/>
              <a:t>. </a:t>
            </a:r>
            <a:endParaRPr lang="en-US" dirty="0" smtClean="0"/>
          </a:p>
          <a:p>
            <a:pPr>
              <a:spcAft>
                <a:spcPts val="600"/>
              </a:spcAft>
            </a:pPr>
            <a:r>
              <a:rPr lang="en-US" dirty="0" smtClean="0"/>
              <a:t>Nurture/Empiricism</a:t>
            </a:r>
          </a:p>
          <a:p>
            <a:pPr lvl="1">
              <a:spcAft>
                <a:spcPts val="600"/>
              </a:spcAft>
            </a:pPr>
            <a:r>
              <a:rPr lang="en-US" dirty="0" smtClean="0"/>
              <a:t>The structure of reality develops as the organism interfaces with the environment</a:t>
            </a:r>
          </a:p>
          <a:p>
            <a:pPr>
              <a:spcAft>
                <a:spcPts val="600"/>
              </a:spcAft>
            </a:pPr>
            <a:r>
              <a:rPr lang="en-US" dirty="0" smtClean="0"/>
              <a:t>Your belief</a:t>
            </a:r>
          </a:p>
        </p:txBody>
      </p:sp>
    </p:spTree>
    <p:extLst>
      <p:ext uri="{BB962C8B-B14F-4D97-AF65-F5344CB8AC3E}">
        <p14:creationId xmlns:p14="http://schemas.microsoft.com/office/powerpoint/2010/main" val="1659667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155448"/>
            <a:ext cx="9144000" cy="1252728"/>
          </a:xfrm>
        </p:spPr>
        <p:txBody>
          <a:bodyPr>
            <a:normAutofit/>
          </a:bodyPr>
          <a:lstStyle/>
          <a:p>
            <a:pPr algn="ctr"/>
            <a:r>
              <a:rPr lang="en-US" sz="3200" b="0" dirty="0"/>
              <a:t>Theoretical possibilities regarding nature/nurture influences on perceptual development</a:t>
            </a:r>
          </a:p>
        </p:txBody>
      </p:sp>
      <p:pic>
        <p:nvPicPr>
          <p:cNvPr id="277508" name="Picture 4"/>
          <p:cNvPicPr>
            <a:picLocks noGrp="1" noChangeAspect="1" noChangeArrowheads="1"/>
          </p:cNvPicPr>
          <p:nvPr>
            <p:ph type="body" idx="4294967295"/>
          </p:nvPr>
        </p:nvPicPr>
        <p:blipFill rotWithShape="1">
          <a:blip r:embed="rId3" cstate="print"/>
          <a:srcRect t="2785" b="3995"/>
          <a:stretch/>
        </p:blipFill>
        <p:spPr>
          <a:xfrm>
            <a:off x="199418" y="1447800"/>
            <a:ext cx="8487382" cy="5334000"/>
          </a:xfrm>
          <a:prstGeom prst="rect">
            <a:avLst/>
          </a:prstGeom>
          <a:noFill/>
          <a:ln/>
        </p:spPr>
      </p:pic>
      <p:sp>
        <p:nvSpPr>
          <p:cNvPr id="277509" name="Text Box 5"/>
          <p:cNvSpPr txBox="1">
            <a:spLocks noChangeArrowheads="1"/>
          </p:cNvSpPr>
          <p:nvPr/>
        </p:nvSpPr>
        <p:spPr bwMode="auto">
          <a:xfrm>
            <a:off x="11201400" y="1824335"/>
            <a:ext cx="12054903" cy="461665"/>
          </a:xfrm>
          <a:prstGeom prst="rect">
            <a:avLst/>
          </a:prstGeom>
          <a:noFill/>
          <a:ln w="9525">
            <a:noFill/>
            <a:miter lim="800000"/>
            <a:headEnd/>
            <a:tailEnd/>
          </a:ln>
          <a:effectLst/>
        </p:spPr>
        <p:txBody>
          <a:bodyPr wrap="none">
            <a:spAutoFit/>
          </a:bodyPr>
          <a:lstStyle/>
          <a:p>
            <a:pPr algn="ctr"/>
            <a:r>
              <a:rPr lang="en-US" sz="2400" dirty="0"/>
              <a:t>Theoretical possibilities regarding nature/nurture influences </a:t>
            </a:r>
            <a:r>
              <a:rPr lang="en-US" sz="2400" dirty="0" smtClean="0"/>
              <a:t>on </a:t>
            </a:r>
            <a:r>
              <a:rPr lang="en-US" sz="2400" dirty="0"/>
              <a:t>perceptual development</a:t>
            </a:r>
          </a:p>
        </p:txBody>
      </p:sp>
      <p:sp>
        <p:nvSpPr>
          <p:cNvPr id="277510" name="Text Box 6"/>
          <p:cNvSpPr txBox="1">
            <a:spLocks noChangeArrowheads="1"/>
          </p:cNvSpPr>
          <p:nvPr/>
        </p:nvSpPr>
        <p:spPr bwMode="auto">
          <a:xfrm>
            <a:off x="7467600" y="5345668"/>
            <a:ext cx="1326004" cy="369332"/>
          </a:xfrm>
          <a:prstGeom prst="rect">
            <a:avLst/>
          </a:prstGeom>
          <a:noFill/>
          <a:ln w="9525">
            <a:noFill/>
            <a:miter lim="800000"/>
            <a:headEnd/>
            <a:tailEnd/>
          </a:ln>
          <a:effectLst/>
        </p:spPr>
        <p:txBody>
          <a:bodyPr wrap="none">
            <a:spAutoFit/>
          </a:bodyPr>
          <a:lstStyle/>
          <a:p>
            <a:r>
              <a:rPr lang="en-US" dirty="0" err="1" smtClean="0"/>
              <a:t>Aslin</a:t>
            </a:r>
            <a:r>
              <a:rPr lang="en-US" dirty="0"/>
              <a:t>, 1981</a:t>
            </a:r>
          </a:p>
        </p:txBody>
      </p:sp>
      <p:sp>
        <p:nvSpPr>
          <p:cNvPr id="2" name="TextBox 1"/>
          <p:cNvSpPr txBox="1"/>
          <p:nvPr/>
        </p:nvSpPr>
        <p:spPr>
          <a:xfrm>
            <a:off x="304800" y="7543800"/>
            <a:ext cx="8157041" cy="369332"/>
          </a:xfrm>
          <a:prstGeom prst="rect">
            <a:avLst/>
          </a:prstGeom>
          <a:noFill/>
        </p:spPr>
        <p:txBody>
          <a:bodyPr wrap="none" rtlCol="0">
            <a:spAutoFit/>
          </a:bodyPr>
          <a:lstStyle/>
          <a:p>
            <a:r>
              <a:rPr lang="en-US" dirty="0" smtClean="0"/>
              <a:t>** e.g., historical and regional differences in rates of myopia (nearsightedness) </a:t>
            </a:r>
            <a:endParaRPr lang="en-US" dirty="0"/>
          </a:p>
        </p:txBody>
      </p:sp>
    </p:spTree>
    <p:extLst>
      <p:ext uri="{BB962C8B-B14F-4D97-AF65-F5344CB8AC3E}">
        <p14:creationId xmlns:p14="http://schemas.microsoft.com/office/powerpoint/2010/main" val="4073239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829800" y="2743200"/>
            <a:ext cx="6610350" cy="1209675"/>
          </a:xfrm>
          <a:prstGeom prst="rect">
            <a:avLst/>
          </a:prstGeom>
        </p:spPr>
      </p:pic>
      <p:pic>
        <p:nvPicPr>
          <p:cNvPr id="3" name="Picture 2"/>
          <p:cNvPicPr>
            <a:picLocks noChangeAspect="1"/>
          </p:cNvPicPr>
          <p:nvPr/>
        </p:nvPicPr>
        <p:blipFill>
          <a:blip r:embed="rId3"/>
          <a:stretch>
            <a:fillRect/>
          </a:stretch>
        </p:blipFill>
        <p:spPr>
          <a:xfrm>
            <a:off x="1295400" y="155448"/>
            <a:ext cx="6799690" cy="6702552"/>
          </a:xfrm>
          <a:prstGeom prst="rect">
            <a:avLst/>
          </a:prstGeom>
        </p:spPr>
      </p:pic>
    </p:spTree>
    <p:extLst>
      <p:ext uri="{BB962C8B-B14F-4D97-AF65-F5344CB8AC3E}">
        <p14:creationId xmlns:p14="http://schemas.microsoft.com/office/powerpoint/2010/main" val="2234454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252728"/>
          </a:xfrm>
        </p:spPr>
        <p:txBody>
          <a:bodyPr/>
          <a:lstStyle/>
          <a:p>
            <a:r>
              <a:rPr lang="en-US" dirty="0" smtClean="0"/>
              <a:t>Experience vs. functionalism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Are developmental changes in face discrimination consistent with perceptual attunement or functionalist approach</a:t>
            </a:r>
          </a:p>
          <a:p>
            <a:r>
              <a:rPr lang="en-US" dirty="0" smtClean="0"/>
              <a:t>Perceptual </a:t>
            </a:r>
            <a:r>
              <a:rPr lang="en-US" dirty="0"/>
              <a:t>attunement</a:t>
            </a:r>
          </a:p>
          <a:p>
            <a:pPr lvl="2"/>
            <a:r>
              <a:rPr lang="en-US" dirty="0" smtClean="0"/>
              <a:t>Experience </a:t>
            </a:r>
            <a:r>
              <a:rPr lang="en-US" dirty="0"/>
              <a:t>driven biases </a:t>
            </a:r>
            <a:r>
              <a:rPr lang="en-US" dirty="0" smtClean="0"/>
              <a:t>improve </a:t>
            </a:r>
            <a:r>
              <a:rPr lang="en-US" dirty="0"/>
              <a:t>with exposure and </a:t>
            </a:r>
            <a:r>
              <a:rPr lang="en-US" dirty="0" smtClean="0"/>
              <a:t>decline without</a:t>
            </a:r>
            <a:endParaRPr lang="en-US" dirty="0"/>
          </a:p>
          <a:p>
            <a:r>
              <a:rPr lang="en-US" dirty="0" smtClean="0"/>
              <a:t>Functionalist </a:t>
            </a:r>
            <a:r>
              <a:rPr lang="en-US" dirty="0"/>
              <a:t>approach</a:t>
            </a:r>
          </a:p>
          <a:p>
            <a:pPr lvl="1"/>
            <a:r>
              <a:rPr lang="en-US" dirty="0"/>
              <a:t>Face-processing skills reflect age-appropriate developmental goals</a:t>
            </a:r>
          </a:p>
          <a:p>
            <a:pPr lvl="1"/>
            <a:r>
              <a:rPr lang="en-US" dirty="0"/>
              <a:t>Biggest threat = absence of caregivers or presence of strangers</a:t>
            </a:r>
          </a:p>
          <a:p>
            <a:pPr marL="457200" lvl="1" indent="0">
              <a:buNone/>
            </a:pPr>
            <a:endParaRPr lang="en-US" dirty="0" smtClean="0"/>
          </a:p>
          <a:p>
            <a:pPr marL="457200" lvl="1" indent="0">
              <a:buNone/>
            </a:pPr>
            <a:endParaRPr lang="en-US" dirty="0" smtClean="0"/>
          </a:p>
          <a:p>
            <a:pPr marL="0" indent="0">
              <a:buNone/>
            </a:pP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7349304" y="0"/>
            <a:ext cx="1858264" cy="2362200"/>
          </a:xfrm>
          <a:prstGeom prst="rect">
            <a:avLst/>
          </a:prstGeom>
          <a:noFill/>
          <a:effectLst>
            <a:glow rad="127000">
              <a:schemeClr val="bg1">
                <a:alpha val="50000"/>
              </a:schemeClr>
            </a:glow>
          </a:effectLst>
        </p:spPr>
      </p:pic>
      <p:sp>
        <p:nvSpPr>
          <p:cNvPr id="5" name="Rectangle 4"/>
          <p:cNvSpPr/>
          <p:nvPr/>
        </p:nvSpPr>
        <p:spPr>
          <a:xfrm>
            <a:off x="260350" y="7625060"/>
            <a:ext cx="4572000" cy="923330"/>
          </a:xfrm>
          <a:prstGeom prst="rect">
            <a:avLst/>
          </a:prstGeom>
        </p:spPr>
        <p:txBody>
          <a:bodyPr>
            <a:spAutoFit/>
          </a:bodyPr>
          <a:lstStyle/>
          <a:p>
            <a:pPr marL="0" indent="0">
              <a:buNone/>
            </a:pPr>
            <a:r>
              <a:rPr lang="en-US" dirty="0"/>
              <a:t>Background</a:t>
            </a:r>
          </a:p>
          <a:p>
            <a:r>
              <a:rPr lang="en-US" dirty="0"/>
              <a:t>Familiar face discrimination </a:t>
            </a:r>
          </a:p>
          <a:p>
            <a:pPr lvl="1"/>
            <a:r>
              <a:rPr lang="en-US" dirty="0"/>
              <a:t>Race, peers, gender, species </a:t>
            </a:r>
          </a:p>
        </p:txBody>
      </p:sp>
      <p:sp>
        <p:nvSpPr>
          <p:cNvPr id="6" name="Rectangle 5"/>
          <p:cNvSpPr/>
          <p:nvPr/>
        </p:nvSpPr>
        <p:spPr>
          <a:xfrm>
            <a:off x="9829800" y="4724400"/>
            <a:ext cx="4572000" cy="923330"/>
          </a:xfrm>
          <a:prstGeom prst="rect">
            <a:avLst/>
          </a:prstGeom>
        </p:spPr>
        <p:txBody>
          <a:bodyPr>
            <a:spAutoFit/>
          </a:bodyPr>
          <a:lstStyle/>
          <a:p>
            <a:pPr lvl="1"/>
            <a:r>
              <a:rPr lang="en-US" dirty="0"/>
              <a:t>Are differences in discrimination the consequence of face viewing patterns during familiarization?</a:t>
            </a:r>
          </a:p>
        </p:txBody>
      </p:sp>
      <p:sp>
        <p:nvSpPr>
          <p:cNvPr id="7" name="Rectangle 6"/>
          <p:cNvSpPr/>
          <p:nvPr/>
        </p:nvSpPr>
        <p:spPr>
          <a:xfrm>
            <a:off x="9909175" y="1430635"/>
            <a:ext cx="4572000" cy="923330"/>
          </a:xfrm>
          <a:prstGeom prst="rect">
            <a:avLst/>
          </a:prstGeom>
        </p:spPr>
        <p:txBody>
          <a:bodyPr>
            <a:spAutoFit/>
          </a:bodyPr>
          <a:lstStyle/>
          <a:p>
            <a:pPr lvl="2"/>
            <a:r>
              <a:rPr lang="en-US" dirty="0"/>
              <a:t>Exposure must be accompanied by individuation (individual names) </a:t>
            </a:r>
          </a:p>
        </p:txBody>
      </p:sp>
    </p:spTree>
    <p:extLst>
      <p:ext uri="{BB962C8B-B14F-4D97-AF65-F5344CB8AC3E}">
        <p14:creationId xmlns:p14="http://schemas.microsoft.com/office/powerpoint/2010/main" val="2166393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1446" t="4736" r="7547" b="41074"/>
          <a:stretch/>
        </p:blipFill>
        <p:spPr>
          <a:xfrm>
            <a:off x="0" y="0"/>
            <a:ext cx="9143999" cy="6720812"/>
          </a:xfrm>
          <a:prstGeom prst="rect">
            <a:avLst/>
          </a:prstGeom>
        </p:spPr>
      </p:pic>
    </p:spTree>
    <p:extLst>
      <p:ext uri="{BB962C8B-B14F-4D97-AF65-F5344CB8AC3E}">
        <p14:creationId xmlns:p14="http://schemas.microsoft.com/office/powerpoint/2010/main" val="212308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152401" y="1600200"/>
            <a:ext cx="3810000" cy="4525963"/>
          </a:xfrm>
        </p:spPr>
        <p:txBody>
          <a:bodyPr>
            <a:noAutofit/>
          </a:bodyPr>
          <a:lstStyle/>
          <a:p>
            <a:r>
              <a:rPr lang="en-US" sz="2000" dirty="0" smtClean="0"/>
              <a:t>Rhesus macaques</a:t>
            </a:r>
          </a:p>
          <a:p>
            <a:pPr marL="514350" lvl="1" indent="0">
              <a:buNone/>
            </a:pPr>
            <a:r>
              <a:rPr lang="en-US" sz="1600" dirty="0" smtClean="0"/>
              <a:t>Newborns: 15-25-day-old (n = 27, 16 males)</a:t>
            </a:r>
          </a:p>
          <a:p>
            <a:pPr marL="514350" lvl="1" indent="0">
              <a:buNone/>
            </a:pPr>
            <a:r>
              <a:rPr lang="en-US" sz="1600" dirty="0" smtClean="0"/>
              <a:t>6-7 month-olds (n = 35, 21 males) </a:t>
            </a:r>
          </a:p>
          <a:p>
            <a:pPr marL="768096" lvl="2" indent="0">
              <a:buNone/>
            </a:pPr>
            <a:r>
              <a:rPr lang="en-US" sz="1400" dirty="0" smtClean="0"/>
              <a:t>More face experiences, especially for older infant macaques </a:t>
            </a:r>
          </a:p>
          <a:p>
            <a:r>
              <a:rPr lang="en-US" sz="2000" dirty="0" smtClean="0"/>
              <a:t>Eye tracking </a:t>
            </a:r>
          </a:p>
          <a:p>
            <a:pPr lvl="1"/>
            <a:r>
              <a:rPr lang="en-US" sz="1600" dirty="0" smtClean="0"/>
              <a:t>60 distinct faces, 10 per face type (</a:t>
            </a:r>
            <a:r>
              <a:rPr lang="en-US" sz="1400" dirty="0" smtClean="0"/>
              <a:t>Adult, older infant, younger infant)</a:t>
            </a:r>
          </a:p>
          <a:p>
            <a:pPr lvl="1"/>
            <a:r>
              <a:rPr lang="en-US" sz="1600" dirty="0" smtClean="0"/>
              <a:t>Familiarized with a face for 10 sec. of cumulative looking; then familiar face next to a novel face for 5 seconds</a:t>
            </a:r>
          </a:p>
          <a:p>
            <a:pPr lvl="1"/>
            <a:r>
              <a:rPr lang="en-US" sz="1600" dirty="0"/>
              <a:t>Viewed 1 of 6 face types </a:t>
            </a:r>
            <a:r>
              <a:rPr lang="en-US" sz="1600" dirty="0" smtClean="0"/>
              <a:t>a day</a:t>
            </a:r>
            <a:endParaRPr lang="en-US" sz="1600" dirty="0"/>
          </a:p>
          <a:p>
            <a:pPr lvl="2"/>
            <a:r>
              <a:rPr lang="en-US" sz="1400" dirty="0" smtClean="0"/>
              <a:t>5 face pairings per day (30 trials across six days)</a:t>
            </a:r>
          </a:p>
        </p:txBody>
      </p:sp>
      <p:pic>
        <p:nvPicPr>
          <p:cNvPr id="4" name="Picture 3"/>
          <p:cNvPicPr>
            <a:picLocks noChangeAspect="1"/>
          </p:cNvPicPr>
          <p:nvPr/>
        </p:nvPicPr>
        <p:blipFill>
          <a:blip r:embed="rId2"/>
          <a:stretch>
            <a:fillRect/>
          </a:stretch>
        </p:blipFill>
        <p:spPr>
          <a:xfrm>
            <a:off x="4214686" y="1477962"/>
            <a:ext cx="4896657" cy="5380038"/>
          </a:xfrm>
          <a:prstGeom prst="rect">
            <a:avLst/>
          </a:prstGeom>
        </p:spPr>
      </p:pic>
      <p:sp>
        <p:nvSpPr>
          <p:cNvPr id="5" name="Rectangle 4"/>
          <p:cNvSpPr/>
          <p:nvPr/>
        </p:nvSpPr>
        <p:spPr>
          <a:xfrm>
            <a:off x="-609600" y="6742877"/>
            <a:ext cx="4572000" cy="2862322"/>
          </a:xfrm>
          <a:prstGeom prst="rect">
            <a:avLst/>
          </a:prstGeom>
        </p:spPr>
        <p:txBody>
          <a:bodyPr>
            <a:spAutoFit/>
          </a:bodyPr>
          <a:lstStyle/>
          <a:p>
            <a:r>
              <a:rPr lang="en-US" dirty="0"/>
              <a:t>Analysis</a:t>
            </a:r>
          </a:p>
          <a:p>
            <a:pPr lvl="1"/>
            <a:r>
              <a:rPr lang="en-US" dirty="0"/>
              <a:t>Identified areas of interest (AOIs) around each face</a:t>
            </a:r>
          </a:p>
          <a:p>
            <a:pPr lvl="1"/>
            <a:r>
              <a:rPr lang="en-US" dirty="0"/>
              <a:t>Measured look duration at novel and familiar faces</a:t>
            </a:r>
          </a:p>
          <a:p>
            <a:pPr lvl="1"/>
            <a:r>
              <a:rPr lang="en-US" dirty="0"/>
              <a:t>Measured proportion of time looking to the novel face during the first three seconds of looking</a:t>
            </a:r>
          </a:p>
          <a:p>
            <a:pPr lvl="1"/>
            <a:r>
              <a:rPr lang="en-US" dirty="0"/>
              <a:t>Eye-mouth viewing index (eye / eye + mouth) [EMI]</a:t>
            </a:r>
          </a:p>
        </p:txBody>
      </p:sp>
    </p:spTree>
    <p:extLst>
      <p:ext uri="{BB962C8B-B14F-4D97-AF65-F5344CB8AC3E}">
        <p14:creationId xmlns:p14="http://schemas.microsoft.com/office/powerpoint/2010/main" val="4060412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6-7 </a:t>
            </a:r>
            <a:r>
              <a:rPr lang="en-US" dirty="0" err="1"/>
              <a:t>mo</a:t>
            </a:r>
            <a:r>
              <a:rPr lang="en-US" dirty="0"/>
              <a:t> look </a:t>
            </a:r>
            <a:r>
              <a:rPr lang="en-US" dirty="0" smtClean="0"/>
              <a:t>more at </a:t>
            </a:r>
            <a:r>
              <a:rPr lang="en-US" dirty="0"/>
              <a:t>the novel adults macaque faces</a:t>
            </a:r>
          </a:p>
        </p:txBody>
      </p:sp>
      <p:sp>
        <p:nvSpPr>
          <p:cNvPr id="3" name="Content Placeholder 2"/>
          <p:cNvSpPr>
            <a:spLocks noGrp="1"/>
          </p:cNvSpPr>
          <p:nvPr>
            <p:ph idx="1"/>
          </p:nvPr>
        </p:nvSpPr>
        <p:spPr/>
        <p:txBody>
          <a:bodyPr>
            <a:normAutofit/>
          </a:bodyPr>
          <a:lstStyle/>
          <a:p>
            <a:pPr lvl="2"/>
            <a:r>
              <a:rPr lang="en-US" dirty="0" smtClean="0"/>
              <a:t>No Bonferroni-corrected differences among newborns </a:t>
            </a:r>
          </a:p>
          <a:p>
            <a:pPr lvl="1"/>
            <a:r>
              <a:rPr lang="en-US" dirty="0" smtClean="0"/>
              <a:t>Early stimulus viewing (first </a:t>
            </a:r>
            <a:r>
              <a:rPr lang="en-US" dirty="0"/>
              <a:t>1 </a:t>
            </a:r>
            <a:r>
              <a:rPr lang="en-US" dirty="0" smtClean="0"/>
              <a:t>- 2 seconds)</a:t>
            </a:r>
            <a:endParaRPr lang="en-US" dirty="0"/>
          </a:p>
          <a:p>
            <a:pPr lvl="3"/>
            <a:r>
              <a:rPr lang="en-US" dirty="0" smtClean="0"/>
              <a:t>6-7 </a:t>
            </a:r>
            <a:r>
              <a:rPr lang="en-US" dirty="0" err="1" smtClean="0"/>
              <a:t>mo</a:t>
            </a:r>
            <a:r>
              <a:rPr lang="en-US" dirty="0" smtClean="0"/>
              <a:t> looked at novel human adult faces</a:t>
            </a:r>
          </a:p>
          <a:p>
            <a:pPr lvl="3"/>
            <a:r>
              <a:rPr lang="en-US" dirty="0" smtClean="0"/>
              <a:t>6-7 </a:t>
            </a:r>
            <a:r>
              <a:rPr lang="en-US" dirty="0" err="1" smtClean="0"/>
              <a:t>mo</a:t>
            </a:r>
            <a:r>
              <a:rPr lang="en-US" dirty="0" smtClean="0"/>
              <a:t> looked at </a:t>
            </a:r>
            <a:r>
              <a:rPr lang="en-US" i="1" dirty="0" smtClean="0"/>
              <a:t>novel monkey adult </a:t>
            </a:r>
            <a:r>
              <a:rPr lang="en-US" dirty="0" smtClean="0"/>
              <a:t>faces &amp; </a:t>
            </a:r>
            <a:r>
              <a:rPr lang="en-US" i="1" dirty="0" smtClean="0"/>
              <a:t>same-aged peer </a:t>
            </a:r>
            <a:r>
              <a:rPr lang="en-US" dirty="0" smtClean="0"/>
              <a:t>(older infant) monkey faces</a:t>
            </a:r>
          </a:p>
          <a:p>
            <a:pPr lvl="2"/>
            <a:r>
              <a:rPr lang="en-US" dirty="0" smtClean="0"/>
              <a:t>No significant differences among newborns </a:t>
            </a:r>
          </a:p>
          <a:p>
            <a:pPr lvl="1"/>
            <a:r>
              <a:rPr lang="en-US" dirty="0" smtClean="0"/>
              <a:t>Eye–mouth-index </a:t>
            </a:r>
            <a:r>
              <a:rPr lang="en-US" dirty="0"/>
              <a:t>(</a:t>
            </a:r>
            <a:r>
              <a:rPr lang="en-US" dirty="0" smtClean="0"/>
              <a:t>EMI) and face discrimination</a:t>
            </a:r>
          </a:p>
          <a:p>
            <a:pPr lvl="2"/>
            <a:r>
              <a:rPr lang="en-US" dirty="0" smtClean="0"/>
              <a:t>Newborns: EMI’s greater than chance for adult faces only</a:t>
            </a:r>
          </a:p>
          <a:p>
            <a:pPr lvl="2"/>
            <a:r>
              <a:rPr lang="en-US" dirty="0" smtClean="0"/>
              <a:t>6-7 </a:t>
            </a:r>
            <a:r>
              <a:rPr lang="en-US" dirty="0" err="1" smtClean="0"/>
              <a:t>mo</a:t>
            </a:r>
            <a:r>
              <a:rPr lang="en-US" dirty="0" smtClean="0"/>
              <a:t>: EMI’s were greater than chance for all age groups </a:t>
            </a:r>
          </a:p>
        </p:txBody>
      </p:sp>
    </p:spTree>
    <p:extLst>
      <p:ext uri="{BB962C8B-B14F-4D97-AF65-F5344CB8AC3E}">
        <p14:creationId xmlns:p14="http://schemas.microsoft.com/office/powerpoint/2010/main" val="982341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67800" cy="1252728"/>
          </a:xfrm>
        </p:spPr>
        <p:txBody>
          <a:bodyPr>
            <a:noAutofit/>
          </a:bodyPr>
          <a:lstStyle/>
          <a:p>
            <a:r>
              <a:rPr lang="en-US" sz="3200" dirty="0"/>
              <a:t>Effect of EMI at encoding on discrimination of faces with high or low ecological validity or familiarity </a:t>
            </a:r>
          </a:p>
        </p:txBody>
      </p:sp>
      <p:sp>
        <p:nvSpPr>
          <p:cNvPr id="3" name="Content Placeholder 2"/>
          <p:cNvSpPr>
            <a:spLocks noGrp="1"/>
          </p:cNvSpPr>
          <p:nvPr>
            <p:ph idx="1"/>
          </p:nvPr>
        </p:nvSpPr>
        <p:spPr>
          <a:xfrm>
            <a:off x="76200" y="1775191"/>
            <a:ext cx="9067800" cy="4625609"/>
          </a:xfrm>
        </p:spPr>
        <p:txBody>
          <a:bodyPr>
            <a:normAutofit/>
          </a:bodyPr>
          <a:lstStyle/>
          <a:p>
            <a:pPr marL="742950" lvl="2" indent="-342900"/>
            <a:r>
              <a:rPr lang="en-US" dirty="0" smtClean="0"/>
              <a:t>EMI ecological relevance = (adult monkey – adult human) </a:t>
            </a:r>
          </a:p>
          <a:p>
            <a:pPr marL="742950" lvl="2" indent="-342900"/>
            <a:r>
              <a:rPr lang="en-US" dirty="0" smtClean="0"/>
              <a:t>EMI ecological familiarity = (infant monkey – infant human)</a:t>
            </a:r>
          </a:p>
          <a:p>
            <a:pPr marL="742950" lvl="2" indent="-342900"/>
            <a:r>
              <a:rPr lang="en-US" dirty="0" smtClean="0"/>
              <a:t>Discrimination = total time looking at novel stimuli / total time looking at both stimuli </a:t>
            </a:r>
          </a:p>
          <a:p>
            <a:pPr marL="1200150" lvl="3" indent="-342900"/>
            <a:r>
              <a:rPr lang="en-US" dirty="0" smtClean="0"/>
              <a:t>Calculated discrimination relevance and familiarity measures </a:t>
            </a:r>
          </a:p>
          <a:p>
            <a:pPr marL="742950" lvl="2" indent="-342900"/>
            <a:r>
              <a:rPr lang="en-US" dirty="0" smtClean="0"/>
              <a:t>EMI predicting Discrimination </a:t>
            </a:r>
          </a:p>
          <a:p>
            <a:pPr marL="1200150" lvl="3" indent="-342900"/>
            <a:r>
              <a:rPr lang="en-US" dirty="0" smtClean="0"/>
              <a:t>6-7 </a:t>
            </a:r>
            <a:r>
              <a:rPr lang="en-US" dirty="0" err="1" smtClean="0"/>
              <a:t>mos</a:t>
            </a:r>
            <a:r>
              <a:rPr lang="en-US" dirty="0" smtClean="0"/>
              <a:t>: EMI infants sig. predicted discrimination for Infants stimuli</a:t>
            </a:r>
          </a:p>
          <a:p>
            <a:pPr marL="1657350" lvl="4" indent="-342900"/>
            <a:r>
              <a:rPr lang="en-US" dirty="0" smtClean="0"/>
              <a:t>Non-significant for adults </a:t>
            </a:r>
          </a:p>
          <a:p>
            <a:pPr marL="1200150" lvl="3" indent="-342900"/>
            <a:r>
              <a:rPr lang="en-US" dirty="0" smtClean="0"/>
              <a:t>Newborns: Neither model significant</a:t>
            </a:r>
          </a:p>
        </p:txBody>
      </p:sp>
    </p:spTree>
    <p:extLst>
      <p:ext uri="{BB962C8B-B14F-4D97-AF65-F5344CB8AC3E}">
        <p14:creationId xmlns:p14="http://schemas.microsoft.com/office/powerpoint/2010/main" val="3690820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fontScale="90000"/>
          </a:bodyPr>
          <a:lstStyle/>
          <a:p>
            <a:r>
              <a:rPr lang="en-US" dirty="0" smtClean="0"/>
              <a:t>Evidence for both </a:t>
            </a:r>
            <a:r>
              <a:rPr lang="en-US" dirty="0"/>
              <a:t>perceptual attunement </a:t>
            </a:r>
            <a:r>
              <a:rPr lang="en-US" dirty="0" smtClean="0"/>
              <a:t>&amp; functional approaches </a:t>
            </a:r>
            <a:endParaRPr lang="en-US" dirty="0"/>
          </a:p>
        </p:txBody>
      </p:sp>
      <p:sp>
        <p:nvSpPr>
          <p:cNvPr id="3" name="Content Placeholder 2"/>
          <p:cNvSpPr>
            <a:spLocks noGrp="1"/>
          </p:cNvSpPr>
          <p:nvPr>
            <p:ph idx="1"/>
          </p:nvPr>
        </p:nvSpPr>
        <p:spPr/>
        <p:txBody>
          <a:bodyPr>
            <a:normAutofit/>
          </a:bodyPr>
          <a:lstStyle/>
          <a:p>
            <a:pPr lvl="1"/>
            <a:r>
              <a:rPr lang="en-US" dirty="0" smtClean="0"/>
              <a:t>Infants may have developed predisposed attention to familiar adults due to necessity of a caregiver and threat of strangers </a:t>
            </a:r>
          </a:p>
          <a:p>
            <a:pPr lvl="1"/>
            <a:r>
              <a:rPr lang="en-US" dirty="0" smtClean="0"/>
              <a:t>Sensitivity to eye region of face increases with age</a:t>
            </a:r>
          </a:p>
          <a:p>
            <a:pPr lvl="2"/>
            <a:r>
              <a:rPr lang="en-US" dirty="0" smtClean="0"/>
              <a:t>Attending to the eye region of own-race faces predicts greater discrimination of own race faces</a:t>
            </a:r>
            <a:endParaRPr lang="en-US" dirty="0"/>
          </a:p>
        </p:txBody>
      </p:sp>
    </p:spTree>
    <p:extLst>
      <p:ext uri="{BB962C8B-B14F-4D97-AF65-F5344CB8AC3E}">
        <p14:creationId xmlns:p14="http://schemas.microsoft.com/office/powerpoint/2010/main" val="2453618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Alternative explanations for these findings?</a:t>
            </a:r>
          </a:p>
        </p:txBody>
      </p:sp>
      <p:sp>
        <p:nvSpPr>
          <p:cNvPr id="3" name="Content Placeholder 2"/>
          <p:cNvSpPr>
            <a:spLocks noGrp="1"/>
          </p:cNvSpPr>
          <p:nvPr>
            <p:ph idx="1"/>
          </p:nvPr>
        </p:nvSpPr>
        <p:spPr/>
        <p:txBody>
          <a:bodyPr>
            <a:normAutofit/>
          </a:bodyPr>
          <a:lstStyle/>
          <a:p>
            <a:pPr lvl="1"/>
            <a:r>
              <a:rPr lang="en-US" dirty="0" smtClean="0"/>
              <a:t>Is this experiential/functional developmental trajectory consistent with the acquisition of other perception abilities? </a:t>
            </a:r>
          </a:p>
          <a:p>
            <a:pPr lvl="1"/>
            <a:r>
              <a:rPr lang="en-US" dirty="0" smtClean="0"/>
              <a:t>Does experiential development occur only during a sensitive period or early life? </a:t>
            </a:r>
          </a:p>
        </p:txBody>
      </p:sp>
    </p:spTree>
    <p:extLst>
      <p:ext uri="{BB962C8B-B14F-4D97-AF65-F5344CB8AC3E}">
        <p14:creationId xmlns:p14="http://schemas.microsoft.com/office/powerpoint/2010/main" val="267405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9525" y="1775191"/>
            <a:ext cx="4867275" cy="4663054"/>
          </a:xfrm>
          <a:prstGeom prst="rect">
            <a:avLst/>
          </a:prstGeom>
        </p:spPr>
      </p:pic>
    </p:spTree>
    <p:extLst>
      <p:ext uri="{BB962C8B-B14F-4D97-AF65-F5344CB8AC3E}">
        <p14:creationId xmlns:p14="http://schemas.microsoft.com/office/powerpoint/2010/main" val="363558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normAutofit fontScale="90000"/>
          </a:bodyPr>
          <a:lstStyle/>
          <a:p>
            <a:r>
              <a:rPr lang="en-US" sz="4000" dirty="0"/>
              <a:t>Historical </a:t>
            </a:r>
            <a:r>
              <a:rPr lang="en-US" sz="4000" dirty="0" smtClean="0"/>
              <a:t>&amp; regional </a:t>
            </a:r>
            <a:r>
              <a:rPr lang="en-US" sz="4000" dirty="0"/>
              <a:t>differences myopia </a:t>
            </a:r>
            <a:r>
              <a:rPr lang="en-US" sz="4000" dirty="0" smtClean="0"/>
              <a:t>rates (</a:t>
            </a:r>
            <a:r>
              <a:rPr lang="en-US" sz="4000" dirty="0"/>
              <a:t>nearsightedness)</a:t>
            </a:r>
          </a:p>
        </p:txBody>
      </p:sp>
      <p:sp>
        <p:nvSpPr>
          <p:cNvPr id="317443" name="Rectangle 3"/>
          <p:cNvSpPr>
            <a:spLocks noGrp="1" noChangeArrowheads="1"/>
          </p:cNvSpPr>
          <p:nvPr>
            <p:ph sz="half" idx="1"/>
          </p:nvPr>
        </p:nvSpPr>
        <p:spPr>
          <a:xfrm>
            <a:off x="457200" y="1600200"/>
            <a:ext cx="3581400" cy="4525963"/>
          </a:xfrm>
          <a:prstGeom prst="rect">
            <a:avLst/>
          </a:prstGeom>
        </p:spPr>
        <p:txBody>
          <a:bodyPr>
            <a:normAutofit/>
          </a:bodyPr>
          <a:lstStyle/>
          <a:p>
            <a:r>
              <a:rPr lang="en-US" dirty="0" smtClean="0"/>
              <a:t>How would you interpret these data?</a:t>
            </a:r>
          </a:p>
        </p:txBody>
      </p:sp>
      <p:sp>
        <p:nvSpPr>
          <p:cNvPr id="2" name="Content Placeholder 1"/>
          <p:cNvSpPr>
            <a:spLocks noGrp="1"/>
          </p:cNvSpPr>
          <p:nvPr>
            <p:ph sz="half" idx="2"/>
          </p:nvPr>
        </p:nvSpPr>
        <p:spPr/>
        <p:txBody>
          <a:bodyPr>
            <a:normAutofit/>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600200"/>
            <a:ext cx="5440704" cy="470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47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36428" y="1779484"/>
            <a:ext cx="4848226" cy="4641919"/>
          </a:xfrm>
          <a:prstGeom prst="rect">
            <a:avLst/>
          </a:prstGeom>
        </p:spPr>
      </p:pic>
    </p:spTree>
    <p:extLst>
      <p:ext uri="{BB962C8B-B14F-4D97-AF65-F5344CB8AC3E}">
        <p14:creationId xmlns:p14="http://schemas.microsoft.com/office/powerpoint/2010/main" val="126444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91754" y="1775191"/>
            <a:ext cx="4795046" cy="4625610"/>
          </a:xfrm>
          <a:prstGeom prst="rect">
            <a:avLst/>
          </a:prstGeom>
        </p:spPr>
      </p:pic>
    </p:spTree>
    <p:extLst>
      <p:ext uri="{BB962C8B-B14F-4D97-AF65-F5344CB8AC3E}">
        <p14:creationId xmlns:p14="http://schemas.microsoft.com/office/powerpoint/2010/main" val="29716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391400" y="5791200"/>
            <a:ext cx="1752600" cy="914400"/>
          </a:xfrm>
        </p:spPr>
        <p:txBody>
          <a:bodyPr>
            <a:normAutofit/>
          </a:bodyPr>
          <a:lstStyle/>
          <a:p>
            <a:pPr algn="ctr">
              <a:lnSpc>
                <a:spcPct val="90000"/>
              </a:lnSpc>
            </a:pPr>
            <a:r>
              <a:rPr lang="en-US" dirty="0" smtClean="0">
                <a:solidFill>
                  <a:schemeClr val="bg1"/>
                </a:solidFill>
              </a:rPr>
              <a:t>C. Morris</a:t>
            </a:r>
            <a:endParaRPr lang="en-US" dirty="0">
              <a:solidFill>
                <a:schemeClr val="bg1"/>
              </a:solidFill>
            </a:endParaRPr>
          </a:p>
        </p:txBody>
      </p:sp>
      <p:sp>
        <p:nvSpPr>
          <p:cNvPr id="2" name="Rectangle 1"/>
          <p:cNvSpPr/>
          <p:nvPr/>
        </p:nvSpPr>
        <p:spPr>
          <a:xfrm>
            <a:off x="1600200" y="3505200"/>
            <a:ext cx="7391400" cy="1569660"/>
          </a:xfrm>
          <a:prstGeom prst="rect">
            <a:avLst/>
          </a:prstGeom>
        </p:spPr>
        <p:txBody>
          <a:bodyPr wrap="square">
            <a:spAutoFit/>
          </a:bodyPr>
          <a:lstStyle/>
          <a:p>
            <a:pPr marL="685800" indent="-685800">
              <a:buFont typeface="Arial"/>
              <a:buChar char="•"/>
            </a:pPr>
            <a:r>
              <a:rPr lang="en-US" sz="3600" dirty="0" smtClean="0">
                <a:solidFill>
                  <a:schemeClr val="accent1"/>
                </a:solidFill>
                <a:latin typeface="+mj-lt"/>
              </a:rPr>
              <a:t>Own Species Bias</a:t>
            </a:r>
          </a:p>
          <a:p>
            <a:pPr marL="685800" indent="-685800">
              <a:buFont typeface="Arial"/>
              <a:buChar char="•"/>
            </a:pPr>
            <a:r>
              <a:rPr lang="en-US" sz="3600" dirty="0" err="1" smtClean="0">
                <a:solidFill>
                  <a:schemeClr val="accent1"/>
                </a:solidFill>
                <a:latin typeface="+mj-lt"/>
              </a:rPr>
              <a:t>Attentional</a:t>
            </a:r>
            <a:r>
              <a:rPr lang="en-US" sz="3600" dirty="0" smtClean="0">
                <a:solidFill>
                  <a:schemeClr val="accent1"/>
                </a:solidFill>
                <a:latin typeface="+mj-lt"/>
              </a:rPr>
              <a:t> Efficiency</a:t>
            </a:r>
          </a:p>
          <a:p>
            <a:r>
              <a:rPr lang="en-US" sz="2400" i="1" dirty="0" smtClean="0">
                <a:solidFill>
                  <a:schemeClr val="accent1"/>
                </a:solidFill>
                <a:latin typeface="+mj-lt"/>
              </a:rPr>
              <a:t>           detection, attention capture, attention holding</a:t>
            </a:r>
            <a:endParaRPr lang="en-US" sz="2400" dirty="0">
              <a:solidFill>
                <a:schemeClr val="accent1"/>
              </a:solidFill>
              <a:latin typeface="+mj-lt"/>
            </a:endParaRPr>
          </a:p>
        </p:txBody>
      </p:sp>
      <p:pic>
        <p:nvPicPr>
          <p:cNvPr id="4" name="Picture 3"/>
          <p:cNvPicPr>
            <a:picLocks noChangeAspect="1"/>
          </p:cNvPicPr>
          <p:nvPr/>
        </p:nvPicPr>
        <p:blipFill>
          <a:blip r:embed="rId3"/>
          <a:stretch>
            <a:fillRect/>
          </a:stretch>
        </p:blipFill>
        <p:spPr>
          <a:xfrm>
            <a:off x="1600200" y="304800"/>
            <a:ext cx="5650375" cy="3225800"/>
          </a:xfrm>
          <a:prstGeom prst="rect">
            <a:avLst/>
          </a:prstGeom>
        </p:spPr>
      </p:pic>
      <p:sp>
        <p:nvSpPr>
          <p:cNvPr id="5" name="TextBox 4"/>
          <p:cNvSpPr txBox="1"/>
          <p:nvPr/>
        </p:nvSpPr>
        <p:spPr>
          <a:xfrm>
            <a:off x="152400" y="5562600"/>
            <a:ext cx="6324600" cy="923330"/>
          </a:xfrm>
          <a:prstGeom prst="rect">
            <a:avLst/>
          </a:prstGeom>
          <a:noFill/>
        </p:spPr>
        <p:txBody>
          <a:bodyPr wrap="square" rtlCol="0">
            <a:spAutoFit/>
          </a:bodyPr>
          <a:lstStyle/>
          <a:p>
            <a:r>
              <a:rPr lang="en-US" dirty="0"/>
              <a:t>Jakobsen, K., Umstead, L., &amp; Simpson, E. </a:t>
            </a:r>
            <a:r>
              <a:rPr lang="en-US" dirty="0" smtClean="0"/>
              <a:t>(</a:t>
            </a:r>
            <a:r>
              <a:rPr lang="en-US" dirty="0"/>
              <a:t>2015). Efficient </a:t>
            </a:r>
            <a:endParaRPr lang="en-US" dirty="0" smtClean="0"/>
          </a:p>
          <a:p>
            <a:r>
              <a:rPr lang="en-US" dirty="0" smtClean="0"/>
              <a:t>	human </a:t>
            </a:r>
            <a:r>
              <a:rPr lang="en-US" dirty="0"/>
              <a:t>face detection </a:t>
            </a:r>
            <a:r>
              <a:rPr lang="en-US" dirty="0" smtClean="0"/>
              <a:t>in </a:t>
            </a:r>
            <a:r>
              <a:rPr lang="en-US" dirty="0"/>
              <a:t>infancy.</a:t>
            </a:r>
            <a:r>
              <a:rPr lang="en-US" i="1" dirty="0"/>
              <a:t> Developmental </a:t>
            </a:r>
            <a:r>
              <a:rPr lang="en-US" i="1" dirty="0" smtClean="0"/>
              <a:t>	Psychobiology</a:t>
            </a:r>
            <a:r>
              <a:rPr lang="en-US" i="1" dirty="0"/>
              <a:t>, 58</a:t>
            </a:r>
            <a:r>
              <a:rPr lang="en-US" dirty="0"/>
              <a:t>(1), 129-136</a:t>
            </a:r>
            <a:r>
              <a:rPr lang="en-US" dirty="0" smtClean="0"/>
              <a:t>.</a:t>
            </a:r>
            <a:endParaRPr lang="en-US" dirty="0"/>
          </a:p>
        </p:txBody>
      </p:sp>
    </p:spTree>
    <p:extLst>
      <p:ext uri="{BB962C8B-B14F-4D97-AF65-F5344CB8AC3E}">
        <p14:creationId xmlns:p14="http://schemas.microsoft.com/office/powerpoint/2010/main" val="2635619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algn="ctr"/>
            <a:r>
              <a:rPr lang="en-US" dirty="0" smtClean="0"/>
              <a:t>Arrays and salience maps</a:t>
            </a:r>
            <a:endParaRPr lang="en-US" dirty="0"/>
          </a:p>
        </p:txBody>
      </p:sp>
      <p:pic>
        <p:nvPicPr>
          <p:cNvPr id="2" name="Picture 1"/>
          <p:cNvPicPr>
            <a:picLocks noChangeAspect="1"/>
          </p:cNvPicPr>
          <p:nvPr/>
        </p:nvPicPr>
        <p:blipFill>
          <a:blip r:embed="rId3"/>
          <a:stretch>
            <a:fillRect/>
          </a:stretch>
        </p:blipFill>
        <p:spPr>
          <a:xfrm>
            <a:off x="4014" y="2209800"/>
            <a:ext cx="6071253" cy="3086100"/>
          </a:xfrm>
          <a:prstGeom prst="rect">
            <a:avLst/>
          </a:prstGeom>
        </p:spPr>
      </p:pic>
      <p:pic>
        <p:nvPicPr>
          <p:cNvPr id="3" name="Picture 2"/>
          <p:cNvPicPr>
            <a:picLocks noChangeAspect="1"/>
          </p:cNvPicPr>
          <p:nvPr/>
        </p:nvPicPr>
        <p:blipFill>
          <a:blip r:embed="rId4"/>
          <a:stretch>
            <a:fillRect/>
          </a:stretch>
        </p:blipFill>
        <p:spPr>
          <a:xfrm>
            <a:off x="6057900" y="2286000"/>
            <a:ext cx="3086100" cy="3042736"/>
          </a:xfrm>
          <a:prstGeom prst="rect">
            <a:avLst/>
          </a:prstGeom>
        </p:spPr>
      </p:pic>
      <p:sp>
        <p:nvSpPr>
          <p:cNvPr id="7" name="Rectangle 3"/>
          <p:cNvSpPr txBox="1">
            <a:spLocks noChangeArrowheads="1"/>
          </p:cNvSpPr>
          <p:nvPr/>
        </p:nvSpPr>
        <p:spPr>
          <a:xfrm>
            <a:off x="7391400" y="5791200"/>
            <a:ext cx="1752600" cy="914400"/>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lnSpc>
                <a:spcPct val="90000"/>
              </a:lnSpc>
              <a:buNone/>
            </a:pPr>
            <a:endParaRPr lang="en-US" sz="2000" dirty="0" smtClean="0">
              <a:solidFill>
                <a:srgbClr val="000000"/>
              </a:solidFill>
            </a:endParaRPr>
          </a:p>
          <a:p>
            <a:pPr marL="118872" indent="0" algn="ctr">
              <a:lnSpc>
                <a:spcPct val="90000"/>
              </a:lnSpc>
              <a:buNone/>
            </a:pPr>
            <a:endParaRPr lang="en-US" sz="2000" dirty="0">
              <a:solidFill>
                <a:srgbClr val="000000"/>
              </a:solidFill>
            </a:endParaRPr>
          </a:p>
          <a:p>
            <a:pPr marL="118872" indent="0" algn="ctr">
              <a:lnSpc>
                <a:spcPct val="90000"/>
              </a:lnSpc>
              <a:buNone/>
            </a:pPr>
            <a:r>
              <a:rPr lang="en-US" sz="2000" dirty="0" smtClean="0">
                <a:solidFill>
                  <a:srgbClr val="000000"/>
                </a:solidFill>
              </a:rPr>
              <a:t>C. Morris</a:t>
            </a:r>
            <a:endParaRPr lang="en-US" sz="2000" dirty="0">
              <a:solidFill>
                <a:srgbClr val="000000"/>
              </a:solidFill>
            </a:endParaRPr>
          </a:p>
        </p:txBody>
      </p:sp>
    </p:spTree>
    <p:extLst>
      <p:ext uri="{BB962C8B-B14F-4D97-AF65-F5344CB8AC3E}">
        <p14:creationId xmlns:p14="http://schemas.microsoft.com/office/powerpoint/2010/main" val="1008392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p:cNvPicPr>
            <a:picLocks noChangeAspect="1"/>
          </p:cNvPicPr>
          <p:nvPr/>
        </p:nvPicPr>
        <p:blipFill>
          <a:blip r:embed="rId3"/>
          <a:stretch>
            <a:fillRect/>
          </a:stretch>
        </p:blipFill>
        <p:spPr>
          <a:xfrm>
            <a:off x="0" y="2971800"/>
            <a:ext cx="9144000" cy="2093296"/>
          </a:xfrm>
          <a:prstGeom prst="rect">
            <a:avLst/>
          </a:prstGeom>
        </p:spPr>
      </p:pic>
      <p:pic>
        <p:nvPicPr>
          <p:cNvPr id="5" name="Picture 4"/>
          <p:cNvPicPr>
            <a:picLocks noChangeAspect="1"/>
          </p:cNvPicPr>
          <p:nvPr/>
        </p:nvPicPr>
        <p:blipFill>
          <a:blip r:embed="rId4"/>
          <a:stretch>
            <a:fillRect/>
          </a:stretch>
        </p:blipFill>
        <p:spPr>
          <a:xfrm>
            <a:off x="609600" y="2819400"/>
            <a:ext cx="2438400" cy="304800"/>
          </a:xfrm>
          <a:prstGeom prst="rect">
            <a:avLst/>
          </a:prstGeom>
        </p:spPr>
      </p:pic>
      <p:sp>
        <p:nvSpPr>
          <p:cNvPr id="6" name="Rectangle 3"/>
          <p:cNvSpPr txBox="1">
            <a:spLocks noChangeArrowheads="1"/>
          </p:cNvSpPr>
          <p:nvPr/>
        </p:nvSpPr>
        <p:spPr>
          <a:xfrm>
            <a:off x="7391400" y="5791200"/>
            <a:ext cx="1752600" cy="914400"/>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lnSpc>
                <a:spcPct val="90000"/>
              </a:lnSpc>
              <a:buNone/>
            </a:pPr>
            <a:endParaRPr lang="en-US" sz="2000" dirty="0" smtClean="0">
              <a:solidFill>
                <a:srgbClr val="000000"/>
              </a:solidFill>
            </a:endParaRPr>
          </a:p>
          <a:p>
            <a:pPr marL="118872" indent="0" algn="ctr">
              <a:lnSpc>
                <a:spcPct val="90000"/>
              </a:lnSpc>
              <a:buNone/>
            </a:pPr>
            <a:endParaRPr lang="en-US" sz="2000" dirty="0">
              <a:solidFill>
                <a:srgbClr val="000000"/>
              </a:solidFill>
            </a:endParaRPr>
          </a:p>
          <a:p>
            <a:pPr marL="118872" indent="0" algn="ctr">
              <a:lnSpc>
                <a:spcPct val="90000"/>
              </a:lnSpc>
              <a:buNone/>
            </a:pPr>
            <a:r>
              <a:rPr lang="en-US" sz="2000" dirty="0" smtClean="0">
                <a:solidFill>
                  <a:srgbClr val="000000"/>
                </a:solidFill>
              </a:rPr>
              <a:t>C. Morris</a:t>
            </a:r>
            <a:endParaRPr lang="en-US" sz="2000" dirty="0">
              <a:solidFill>
                <a:srgbClr val="000000"/>
              </a:solidFill>
            </a:endParaRPr>
          </a:p>
        </p:txBody>
      </p:sp>
      <p:sp>
        <p:nvSpPr>
          <p:cNvPr id="8" name="TextBox 7"/>
          <p:cNvSpPr txBox="1"/>
          <p:nvPr/>
        </p:nvSpPr>
        <p:spPr>
          <a:xfrm rot="19686511">
            <a:off x="38483" y="2401982"/>
            <a:ext cx="1121521" cy="369332"/>
          </a:xfrm>
          <a:prstGeom prst="rect">
            <a:avLst/>
          </a:prstGeom>
          <a:noFill/>
        </p:spPr>
        <p:txBody>
          <a:bodyPr wrap="none" rtlCol="0">
            <a:spAutoFit/>
          </a:bodyPr>
          <a:lstStyle/>
          <a:p>
            <a:r>
              <a:rPr lang="en-US" dirty="0" smtClean="0"/>
              <a:t>detection</a:t>
            </a:r>
            <a:endParaRPr lang="en-US" dirty="0"/>
          </a:p>
        </p:txBody>
      </p:sp>
      <p:sp>
        <p:nvSpPr>
          <p:cNvPr id="9" name="TextBox 8"/>
          <p:cNvSpPr txBox="1"/>
          <p:nvPr/>
        </p:nvSpPr>
        <p:spPr>
          <a:xfrm rot="19686511">
            <a:off x="3154262" y="2225274"/>
            <a:ext cx="1070237" cy="646331"/>
          </a:xfrm>
          <a:prstGeom prst="rect">
            <a:avLst/>
          </a:prstGeom>
          <a:noFill/>
        </p:spPr>
        <p:txBody>
          <a:bodyPr wrap="none" rtlCol="0">
            <a:spAutoFit/>
          </a:bodyPr>
          <a:lstStyle/>
          <a:p>
            <a:r>
              <a:rPr lang="en-US" dirty="0"/>
              <a:t>a</a:t>
            </a:r>
            <a:r>
              <a:rPr lang="en-US" dirty="0" smtClean="0"/>
              <a:t>ttention</a:t>
            </a:r>
          </a:p>
          <a:p>
            <a:r>
              <a:rPr lang="en-US" dirty="0" smtClean="0"/>
              <a:t>capture</a:t>
            </a:r>
            <a:endParaRPr lang="en-US" dirty="0"/>
          </a:p>
        </p:txBody>
      </p:sp>
      <p:sp>
        <p:nvSpPr>
          <p:cNvPr id="10" name="TextBox 9"/>
          <p:cNvSpPr txBox="1"/>
          <p:nvPr/>
        </p:nvSpPr>
        <p:spPr>
          <a:xfrm rot="19686511">
            <a:off x="6583261" y="2225274"/>
            <a:ext cx="1070237" cy="646331"/>
          </a:xfrm>
          <a:prstGeom prst="rect">
            <a:avLst/>
          </a:prstGeom>
          <a:noFill/>
        </p:spPr>
        <p:txBody>
          <a:bodyPr wrap="none" rtlCol="0">
            <a:spAutoFit/>
          </a:bodyPr>
          <a:lstStyle/>
          <a:p>
            <a:r>
              <a:rPr lang="en-US" dirty="0"/>
              <a:t>a</a:t>
            </a:r>
            <a:r>
              <a:rPr lang="en-US" dirty="0" smtClean="0"/>
              <a:t>ttention</a:t>
            </a:r>
          </a:p>
          <a:p>
            <a:r>
              <a:rPr lang="en-US" dirty="0" smtClean="0"/>
              <a:t>holding</a:t>
            </a:r>
            <a:endParaRPr lang="en-US" dirty="0"/>
          </a:p>
        </p:txBody>
      </p:sp>
      <p:cxnSp>
        <p:nvCxnSpPr>
          <p:cNvPr id="12" name="Straight Arrow Connector 11"/>
          <p:cNvCxnSpPr/>
          <p:nvPr/>
        </p:nvCxnSpPr>
        <p:spPr>
          <a:xfrm>
            <a:off x="1752600" y="5486400"/>
            <a:ext cx="990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90600" y="5181600"/>
            <a:ext cx="17526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914400" y="5486400"/>
            <a:ext cx="7620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990600" y="2667000"/>
            <a:ext cx="19050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752600" y="2514600"/>
            <a:ext cx="11430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962400" y="5181600"/>
            <a:ext cx="17526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962400" y="5410200"/>
            <a:ext cx="990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4"/>
          <a:stretch>
            <a:fillRect/>
          </a:stretch>
        </p:blipFill>
        <p:spPr>
          <a:xfrm>
            <a:off x="3581400" y="2819400"/>
            <a:ext cx="2438400" cy="304800"/>
          </a:xfrm>
          <a:prstGeom prst="rect">
            <a:avLst/>
          </a:prstGeom>
        </p:spPr>
      </p:pic>
      <p:cxnSp>
        <p:nvCxnSpPr>
          <p:cNvPr id="30" name="Straight Arrow Connector 29"/>
          <p:cNvCxnSpPr/>
          <p:nvPr/>
        </p:nvCxnSpPr>
        <p:spPr>
          <a:xfrm flipH="1">
            <a:off x="3962400" y="2667000"/>
            <a:ext cx="19050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800600" y="2514600"/>
            <a:ext cx="9906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191000" y="5562600"/>
            <a:ext cx="1352353" cy="369332"/>
          </a:xfrm>
          <a:prstGeom prst="rect">
            <a:avLst/>
          </a:prstGeom>
          <a:noFill/>
        </p:spPr>
        <p:txBody>
          <a:bodyPr wrap="none" rtlCol="0">
            <a:spAutoFit/>
          </a:bodyPr>
          <a:lstStyle/>
          <a:p>
            <a:r>
              <a:rPr lang="en-US" dirty="0" smtClean="0"/>
              <a:t>*Interaction</a:t>
            </a:r>
            <a:endParaRPr lang="en-US" dirty="0"/>
          </a:p>
        </p:txBody>
      </p:sp>
      <p:cxnSp>
        <p:nvCxnSpPr>
          <p:cNvPr id="35" name="Straight Arrow Connector 34"/>
          <p:cNvCxnSpPr/>
          <p:nvPr/>
        </p:nvCxnSpPr>
        <p:spPr>
          <a:xfrm>
            <a:off x="7924800" y="5181600"/>
            <a:ext cx="9906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934200" y="5410200"/>
            <a:ext cx="19812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4"/>
          <a:stretch>
            <a:fillRect/>
          </a:stretch>
        </p:blipFill>
        <p:spPr>
          <a:xfrm>
            <a:off x="6705600" y="2895600"/>
            <a:ext cx="2438400" cy="304800"/>
          </a:xfrm>
          <a:prstGeom prst="rect">
            <a:avLst/>
          </a:prstGeom>
        </p:spPr>
      </p:pic>
      <p:cxnSp>
        <p:nvCxnSpPr>
          <p:cNvPr id="40" name="Straight Arrow Connector 39"/>
          <p:cNvCxnSpPr/>
          <p:nvPr/>
        </p:nvCxnSpPr>
        <p:spPr>
          <a:xfrm flipH="1">
            <a:off x="7086600" y="2743200"/>
            <a:ext cx="19050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7924800" y="2590800"/>
            <a:ext cx="9906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391400" y="5562600"/>
            <a:ext cx="1352353" cy="369332"/>
          </a:xfrm>
          <a:prstGeom prst="rect">
            <a:avLst/>
          </a:prstGeom>
          <a:noFill/>
        </p:spPr>
        <p:txBody>
          <a:bodyPr wrap="none" rtlCol="0">
            <a:spAutoFit/>
          </a:bodyPr>
          <a:lstStyle/>
          <a:p>
            <a:r>
              <a:rPr lang="en-US" dirty="0" smtClean="0"/>
              <a:t>*Interaction</a:t>
            </a:r>
            <a:endParaRPr lang="en-US" dirty="0"/>
          </a:p>
        </p:txBody>
      </p:sp>
    </p:spTree>
    <p:extLst>
      <p:ext uri="{BB962C8B-B14F-4D97-AF65-F5344CB8AC3E}">
        <p14:creationId xmlns:p14="http://schemas.microsoft.com/office/powerpoint/2010/main" val="4080425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lnSpcReduction="10000"/>
          </a:bodyPr>
          <a:lstStyle/>
          <a:p>
            <a:pPr lvl="1"/>
            <a:r>
              <a:rPr lang="en-US" u="sng" dirty="0"/>
              <a:t>Pattern</a:t>
            </a:r>
            <a:r>
              <a:rPr lang="en-US" dirty="0"/>
              <a:t> was similar across development for all three </a:t>
            </a:r>
            <a:r>
              <a:rPr lang="en-US" dirty="0" err="1"/>
              <a:t>attentional</a:t>
            </a:r>
            <a:r>
              <a:rPr lang="en-US" dirty="0"/>
              <a:t> measures</a:t>
            </a:r>
          </a:p>
          <a:p>
            <a:pPr lvl="1"/>
            <a:r>
              <a:rPr lang="en-US" dirty="0" smtClean="0"/>
              <a:t>By </a:t>
            </a:r>
            <a:r>
              <a:rPr lang="en-US" dirty="0"/>
              <a:t>6-months, </a:t>
            </a:r>
            <a:r>
              <a:rPr lang="en-US" u="sng" dirty="0"/>
              <a:t>human faces </a:t>
            </a:r>
            <a:r>
              <a:rPr lang="en-US" dirty="0"/>
              <a:t>are more likely to be detected, and detected quicker, and hold attention </a:t>
            </a:r>
            <a:r>
              <a:rPr lang="en-US" dirty="0" smtClean="0"/>
              <a:t>longer</a:t>
            </a:r>
            <a:endParaRPr lang="en-US" dirty="0"/>
          </a:p>
          <a:p>
            <a:pPr lvl="1"/>
            <a:r>
              <a:rPr lang="en-US" dirty="0" smtClean="0"/>
              <a:t>By </a:t>
            </a:r>
            <a:r>
              <a:rPr lang="en-US" dirty="0"/>
              <a:t>6-months, infants already have adult-like OSB</a:t>
            </a:r>
          </a:p>
          <a:p>
            <a:pPr marL="457200" lvl="1" indent="0">
              <a:buNone/>
            </a:pPr>
            <a:endParaRPr lang="en-US" dirty="0"/>
          </a:p>
          <a:p>
            <a:pPr lvl="0"/>
            <a:r>
              <a:rPr lang="en-US" dirty="0"/>
              <a:t>Limitations</a:t>
            </a:r>
          </a:p>
          <a:p>
            <a:pPr lvl="1"/>
            <a:r>
              <a:rPr lang="en-US" dirty="0"/>
              <a:t>Whether the face template is present at birth or requires experience</a:t>
            </a:r>
          </a:p>
          <a:p>
            <a:pPr marL="118872" indent="0">
              <a:buNone/>
            </a:pPr>
            <a:endParaRPr lang="en-US" dirty="0"/>
          </a:p>
        </p:txBody>
      </p:sp>
    </p:spTree>
    <p:extLst>
      <p:ext uri="{BB962C8B-B14F-4D97-AF65-F5344CB8AC3E}">
        <p14:creationId xmlns:p14="http://schemas.microsoft.com/office/powerpoint/2010/main" val="2262530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79120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itchFamily="34" charset="0"/>
              </a:defRPr>
            </a:lvl9pPr>
          </a:lstStyle>
          <a:p>
            <a:pPr eaLnBrk="1" fontAlgn="base" hangingPunct="1">
              <a:spcBef>
                <a:spcPct val="0"/>
              </a:spcBef>
              <a:spcAft>
                <a:spcPct val="0"/>
              </a:spcAft>
            </a:pPr>
            <a:r>
              <a:rPr lang="en-US" altLang="en-US">
                <a:solidFill>
                  <a:srgbClr val="FFFFFF"/>
                </a:solidFill>
                <a:cs typeface="Arial" pitchFamily="34" charset="0"/>
              </a:rPr>
              <a:t>W Jones &amp; A Klin</a:t>
            </a:r>
            <a:r>
              <a:rPr lang="en-GB" altLang="zh-CN" i="1">
                <a:solidFill>
                  <a:srgbClr val="FFFFFF"/>
                </a:solidFill>
                <a:ea typeface="SimSun" pitchFamily="2" charset="-122"/>
                <a:cs typeface="Arial" pitchFamily="34" charset="0"/>
              </a:rPr>
              <a:t> Nature </a:t>
            </a:r>
            <a:r>
              <a:rPr lang="en-GB" altLang="zh-CN" b="1">
                <a:solidFill>
                  <a:srgbClr val="FFFFFF"/>
                </a:solidFill>
                <a:ea typeface="SimSun" pitchFamily="2" charset="-122"/>
                <a:cs typeface="Arial" pitchFamily="34" charset="0"/>
              </a:rPr>
              <a:t>000</a:t>
            </a:r>
            <a:r>
              <a:rPr lang="en-GB" altLang="zh-CN">
                <a:solidFill>
                  <a:srgbClr val="FFFFFF"/>
                </a:solidFill>
                <a:ea typeface="SimSun" pitchFamily="2" charset="-122"/>
                <a:cs typeface="Arial" pitchFamily="34" charset="0"/>
              </a:rPr>
              <a:t>, 1-5 (2013) doi:10.1038/nature12715</a:t>
            </a:r>
          </a:p>
        </p:txBody>
      </p:sp>
      <p:sp>
        <p:nvSpPr>
          <p:cNvPr id="2051" name="Text Box 8"/>
          <p:cNvSpPr txBox="1">
            <a:spLocks noChangeArrowheads="1"/>
          </p:cNvSpPr>
          <p:nvPr/>
        </p:nvSpPr>
        <p:spPr bwMode="auto">
          <a:xfrm>
            <a:off x="381000" y="609600"/>
            <a:ext cx="839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eaLnBrk="1" fontAlgn="base" hangingPunct="1">
              <a:spcBef>
                <a:spcPct val="0"/>
              </a:spcBef>
              <a:spcAft>
                <a:spcPct val="0"/>
              </a:spcAft>
            </a:pPr>
            <a:r>
              <a:rPr lang="en-US" altLang="en-US" sz="1800">
                <a:solidFill>
                  <a:srgbClr val="FFFFFF"/>
                </a:solidFill>
                <a:cs typeface="Arial" pitchFamily="34" charset="0"/>
              </a:rPr>
              <a:t>Example stimuli, visual scanpaths, regions-of-interest, and</a:t>
            </a:r>
          </a:p>
          <a:p>
            <a:pPr eaLnBrk="1" fontAlgn="base" hangingPunct="1">
              <a:spcBef>
                <a:spcPct val="0"/>
              </a:spcBef>
              <a:spcAft>
                <a:spcPct val="0"/>
              </a:spcAft>
            </a:pPr>
            <a:r>
              <a:rPr lang="en-US" altLang="en-US" sz="1800">
                <a:solidFill>
                  <a:srgbClr val="FFFFFF"/>
                </a:solidFill>
                <a:cs typeface="Arial" pitchFamily="34" charset="0"/>
              </a:rPr>
              <a:t>longitudinal eye-tracking data from 2 until 24 months of age.</a:t>
            </a:r>
          </a:p>
        </p:txBody>
      </p:sp>
      <p:pic>
        <p:nvPicPr>
          <p:cNvPr id="2052" name="Picture 31" descr="nature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Documents and Settings\Administrator\Desktop\New Folder\12715\completed\nature12715-f1.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438791" y="1295400"/>
            <a:ext cx="599765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91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228600"/>
            <a:ext cx="8229600" cy="1143000"/>
          </a:xfrm>
        </p:spPr>
        <p:txBody>
          <a:bodyPr>
            <a:normAutofit fontScale="90000"/>
          </a:bodyPr>
          <a:lstStyle/>
          <a:p>
            <a:pPr algn="ctr"/>
            <a:r>
              <a:rPr lang="en-US" sz="4000" dirty="0" smtClean="0"/>
              <a:t>Individual Differences:  The </a:t>
            </a:r>
            <a:r>
              <a:rPr lang="en-US" sz="4000" dirty="0"/>
              <a:t>Role of Experience </a:t>
            </a:r>
            <a:r>
              <a:rPr lang="en-US" sz="4000" dirty="0" smtClean="0"/>
              <a:t>in Perceptual        Development </a:t>
            </a:r>
            <a:r>
              <a:rPr lang="en-US" sz="4000" dirty="0"/>
              <a:t>(cont)</a:t>
            </a:r>
          </a:p>
        </p:txBody>
      </p:sp>
      <p:sp>
        <p:nvSpPr>
          <p:cNvPr id="319491"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smtClean="0"/>
          </a:p>
          <a:p>
            <a:endParaRPr lang="en-US" dirty="0" smtClean="0"/>
          </a:p>
          <a:p>
            <a:r>
              <a:rPr lang="en-US" dirty="0" smtClean="0"/>
              <a:t>Early </a:t>
            </a:r>
            <a:r>
              <a:rPr lang="en-US" dirty="0"/>
              <a:t>visual deprivation and later development</a:t>
            </a:r>
          </a:p>
          <a:p>
            <a:pPr lvl="1"/>
            <a:r>
              <a:rPr lang="en-US" dirty="0"/>
              <a:t>See video</a:t>
            </a:r>
          </a:p>
          <a:p>
            <a:pPr lvl="1"/>
            <a:r>
              <a:rPr lang="en-US" dirty="0"/>
              <a:t>See Maurer et al., </a:t>
            </a:r>
            <a:r>
              <a:rPr lang="en-US" dirty="0" smtClean="0"/>
              <a:t>2007</a:t>
            </a:r>
          </a:p>
          <a:p>
            <a:pPr lvl="1"/>
            <a:r>
              <a:rPr lang="en-US" dirty="0" smtClean="0"/>
              <a:t>First </a:t>
            </a:r>
            <a:r>
              <a:rPr lang="en-US" dirty="0"/>
              <a:t>hearing compilation </a:t>
            </a:r>
            <a:r>
              <a:rPr lang="en-US" sz="2400" dirty="0">
                <a:hlinkClick r:id="rId3"/>
              </a:rPr>
              <a:t>https://</a:t>
            </a:r>
            <a:r>
              <a:rPr lang="en-US" sz="2400" dirty="0" smtClean="0">
                <a:hlinkClick r:id="rId3"/>
              </a:rPr>
              <a:t>www.youtube.com/watch?v=0ym1ybKPC8Y</a:t>
            </a:r>
            <a:endParaRPr lang="en-US" sz="2400" dirty="0" smtClean="0"/>
          </a:p>
        </p:txBody>
      </p:sp>
      <p:sp>
        <p:nvSpPr>
          <p:cNvPr id="2" name="Rectangle 1"/>
          <p:cNvSpPr/>
          <p:nvPr/>
        </p:nvSpPr>
        <p:spPr>
          <a:xfrm>
            <a:off x="9291638" y="4448086"/>
            <a:ext cx="4572000" cy="1200329"/>
          </a:xfrm>
          <a:prstGeom prst="rect">
            <a:avLst/>
          </a:prstGeom>
        </p:spPr>
        <p:txBody>
          <a:bodyPr>
            <a:spAutoFit/>
          </a:bodyPr>
          <a:lstStyle/>
          <a:p>
            <a:pPr lvl="1"/>
            <a:r>
              <a:rPr lang="en-US" dirty="0"/>
              <a:t>Older woman </a:t>
            </a:r>
          </a:p>
          <a:p>
            <a:pPr lvl="4"/>
            <a:r>
              <a:rPr lang="en-US" dirty="0">
                <a:hlinkClick r:id="rId4"/>
              </a:rPr>
              <a:t>https://www.youtube.com/watch?v=0AKod_YEok4</a:t>
            </a:r>
            <a:r>
              <a:rPr lang="en-US" dirty="0"/>
              <a:t>  (2:41, tears)</a:t>
            </a:r>
          </a:p>
        </p:txBody>
      </p:sp>
    </p:spTree>
    <p:extLst>
      <p:ext uri="{BB962C8B-B14F-4D97-AF65-F5344CB8AC3E}">
        <p14:creationId xmlns:p14="http://schemas.microsoft.com/office/powerpoint/2010/main" val="4222163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p:txBody>
          <a:bodyP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fld id="{6A2F6B34-5CD6-4F9F-BD0C-A42FDD09D2E0}" type="slidenum">
              <a:rPr lang="en-US" altLang="en-US" sz="1400"/>
              <a:pPr/>
              <a:t>48</a:t>
            </a:fld>
            <a:endParaRPr lang="en-US" altLang="en-US" sz="1400"/>
          </a:p>
        </p:txBody>
      </p:sp>
      <p:sp>
        <p:nvSpPr>
          <p:cNvPr id="21507" name="Rectangle 2"/>
          <p:cNvSpPr>
            <a:spLocks noGrp="1" noChangeArrowheads="1"/>
          </p:cNvSpPr>
          <p:nvPr>
            <p:ph type="title"/>
          </p:nvPr>
        </p:nvSpPr>
        <p:spPr/>
        <p:txBody>
          <a:bodyPr/>
          <a:lstStyle/>
          <a:p>
            <a:r>
              <a:rPr lang="en-US" altLang="en-US" smtClean="0"/>
              <a:t>What’s going on?</a:t>
            </a:r>
          </a:p>
        </p:txBody>
      </p:sp>
      <p:sp>
        <p:nvSpPr>
          <p:cNvPr id="21508" name="Rectangle 4"/>
          <p:cNvSpPr>
            <a:spLocks noGrp="1" noChangeArrowheads="1"/>
          </p:cNvSpPr>
          <p:nvPr>
            <p:ph type="body" sz="half" idx="1"/>
          </p:nvPr>
        </p:nvSpPr>
        <p:spPr/>
        <p:txBody>
          <a:bodyPr/>
          <a:lstStyle/>
          <a:p>
            <a:r>
              <a:rPr lang="en-US" altLang="en-US" sz="2800" smtClean="0"/>
              <a:t>English-learning infants hear Hindi contrast better than English-speaking adults</a:t>
            </a:r>
          </a:p>
          <a:p>
            <a:r>
              <a:rPr lang="en-US" altLang="en-US" sz="2800" smtClean="0"/>
              <a:t>Almost as well as adult Hindi-speakers</a:t>
            </a:r>
          </a:p>
        </p:txBody>
      </p:sp>
      <p:graphicFrame>
        <p:nvGraphicFramePr>
          <p:cNvPr id="21509" name="Object 3"/>
          <p:cNvGraphicFramePr>
            <a:graphicFrameLocks noGrp="1" noChangeAspect="1"/>
          </p:cNvGraphicFramePr>
          <p:nvPr>
            <p:ph type="chart" sz="half" idx="2"/>
          </p:nvPr>
        </p:nvGraphicFramePr>
        <p:xfrm>
          <a:off x="4264025" y="1524000"/>
          <a:ext cx="4727575" cy="5105400"/>
        </p:xfrm>
        <a:graphic>
          <a:graphicData uri="http://schemas.openxmlformats.org/presentationml/2006/ole">
            <mc:AlternateContent xmlns:mc="http://schemas.openxmlformats.org/markup-compatibility/2006">
              <mc:Choice xmlns:v="urn:schemas-microsoft-com:vml" Requires="v">
                <p:oleObj spid="_x0000_s1027" name="Chart" r:id="rId4" imgW="7772400" imgH="4114800" progId="MSGraph.Chart.8">
                  <p:embed followColorScheme="full"/>
                </p:oleObj>
              </mc:Choice>
              <mc:Fallback>
                <p:oleObj name="Chart" r:id="rId4" imgW="7772400" imgH="4114800" progId="MSGraph.Chart.8">
                  <p:embed followColorScheme="full"/>
                  <p:pic>
                    <p:nvPicPr>
                      <p:cNvPr id="21509" name="Object 3"/>
                      <p:cNvPicPr>
                        <a:picLocks noChangeAspect="1" noChangeArrowheads="1"/>
                      </p:cNvPicPr>
                      <p:nvPr/>
                    </p:nvPicPr>
                    <p:blipFill>
                      <a:blip r:embed="rId5"/>
                      <a:srcRect/>
                      <a:stretch>
                        <a:fillRect/>
                      </a:stretch>
                    </p:blipFill>
                    <p:spPr bwMode="auto">
                      <a:xfrm>
                        <a:off x="4264025" y="1524000"/>
                        <a:ext cx="4727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1522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 in this picture?</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hlinkClick r:id="rId3"/>
            </a:endParaRPr>
          </a:p>
          <a:p>
            <a:endParaRPr lang="en-US" dirty="0">
              <a:hlinkClick r:id="rId3"/>
            </a:endParaRPr>
          </a:p>
          <a:p>
            <a:endParaRPr lang="en-US" dirty="0" smtClean="0">
              <a:solidFill>
                <a:prstClr val="black"/>
              </a:solidFill>
              <a:hlinkClick r:id="rId4"/>
            </a:endParaRPr>
          </a:p>
          <a:p>
            <a:endParaRPr lang="en-US" dirty="0">
              <a:solidFill>
                <a:prstClr val="black"/>
              </a:solidFill>
              <a:hlinkClick r:id="rId4"/>
            </a:endParaRPr>
          </a:p>
          <a:p>
            <a:endParaRPr lang="en-US" dirty="0" smtClean="0">
              <a:solidFill>
                <a:prstClr val="black"/>
              </a:solidFill>
              <a:hlinkClick r:id="rId4"/>
            </a:endParaRPr>
          </a:p>
          <a:p>
            <a:r>
              <a:rPr lang="en-US" dirty="0" smtClean="0">
                <a:solidFill>
                  <a:prstClr val="black"/>
                </a:solidFill>
                <a:hlinkClick r:id="rId4"/>
              </a:rPr>
              <a:t>Phenomenon: www.youtube.com/watch?v=YIKm3Pq9U8M</a:t>
            </a:r>
            <a:r>
              <a:rPr lang="en-US" dirty="0" smtClean="0">
                <a:solidFill>
                  <a:prstClr val="black"/>
                </a:solidFill>
              </a:rPr>
              <a:t> (54s)</a:t>
            </a:r>
            <a:endParaRPr lang="en-US" dirty="0">
              <a:solidFill>
                <a:prstClr val="black"/>
              </a:solidFill>
            </a:endParaRPr>
          </a:p>
          <a:p>
            <a:r>
              <a:rPr lang="en-US" dirty="0">
                <a:hlinkClick r:id="rId5" action="ppaction://hlinkfile"/>
              </a:rPr>
              <a:t>Gislén, A., Warrant, E. J., </a:t>
            </a:r>
            <a:r>
              <a:rPr lang="en-US" dirty="0" err="1">
                <a:hlinkClick r:id="rId5" action="ppaction://hlinkfile"/>
              </a:rPr>
              <a:t>Dacke</a:t>
            </a:r>
            <a:r>
              <a:rPr lang="en-US" dirty="0">
                <a:hlinkClick r:id="rId5" action="ppaction://hlinkfile"/>
              </a:rPr>
              <a:t>, M., &amp; </a:t>
            </a:r>
            <a:r>
              <a:rPr lang="en-US" dirty="0" err="1">
                <a:hlinkClick r:id="rId5" action="ppaction://hlinkfile"/>
              </a:rPr>
              <a:t>Kröger</a:t>
            </a:r>
            <a:r>
              <a:rPr lang="en-US" dirty="0">
                <a:hlinkClick r:id="rId5" action="ppaction://hlinkfile"/>
              </a:rPr>
              <a:t>, R. H. H. (2006). Visual training improves underwater vision in children. </a:t>
            </a:r>
            <a:r>
              <a:rPr lang="en-US" i="1" dirty="0">
                <a:hlinkClick r:id="rId5" action="ppaction://hlinkfile"/>
              </a:rPr>
              <a:t>Vision Research, 46(20), 3443-3450. </a:t>
            </a:r>
            <a:r>
              <a:rPr lang="en-US" i="1" dirty="0" err="1">
                <a:hlinkClick r:id="rId5" action="ppaction://hlinkfile"/>
              </a:rPr>
              <a:t>doi</a:t>
            </a:r>
            <a:r>
              <a:rPr lang="en-US" i="1" dirty="0">
                <a:hlinkClick r:id="rId5" action="ppaction://hlinkfile"/>
              </a:rPr>
              <a:t>: http://dx.doi.org/10.1016/j.visres.2006.05.004</a:t>
            </a:r>
            <a:endParaRPr lang="en-US" i="1" dirty="0"/>
          </a:p>
          <a:p>
            <a:endParaRPr lang="en-US" dirty="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996" t="7247" r="15394" b="28218"/>
          <a:stretch/>
        </p:blipFill>
        <p:spPr bwMode="auto">
          <a:xfrm>
            <a:off x="809624" y="1600200"/>
            <a:ext cx="7524751" cy="360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16313" y="5930694"/>
            <a:ext cx="2286000" cy="369332"/>
          </a:xfrm>
          <a:prstGeom prst="rect">
            <a:avLst/>
          </a:prstGeom>
        </p:spPr>
        <p:txBody>
          <a:bodyPr>
            <a:spAutoFit/>
          </a:bodyPr>
          <a:lstStyle/>
          <a:p>
            <a:endParaRPr lang="en-US" dirty="0">
              <a:solidFill>
                <a:prstClr val="black"/>
              </a:solidFill>
            </a:endParaRPr>
          </a:p>
        </p:txBody>
      </p:sp>
    </p:spTree>
    <p:extLst>
      <p:ext uri="{BB962C8B-B14F-4D97-AF65-F5344CB8AC3E}">
        <p14:creationId xmlns:p14="http://schemas.microsoft.com/office/powerpoint/2010/main" val="267749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6800" y="2678112"/>
            <a:ext cx="7010400" cy="2819400"/>
          </a:xfrm>
          <a:prstGeom prst="rect">
            <a:avLst/>
          </a:prstGeom>
        </p:spPr>
      </p:pic>
    </p:spTree>
    <p:extLst>
      <p:ext uri="{BB962C8B-B14F-4D97-AF65-F5344CB8AC3E}">
        <p14:creationId xmlns:p14="http://schemas.microsoft.com/office/powerpoint/2010/main" val="352128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511175" y="228600"/>
            <a:ext cx="8229600" cy="1143000"/>
          </a:xfrm>
        </p:spPr>
        <p:txBody>
          <a:bodyPr>
            <a:normAutofit fontScale="90000"/>
          </a:bodyPr>
          <a:lstStyle/>
          <a:p>
            <a:pPr algn="ctr"/>
            <a:r>
              <a:rPr lang="en-US" sz="4000" dirty="0" smtClean="0"/>
              <a:t>The </a:t>
            </a:r>
            <a:r>
              <a:rPr lang="en-US" sz="4000" dirty="0"/>
              <a:t>Role of Experience in Perceptual </a:t>
            </a:r>
            <a:r>
              <a:rPr lang="en-US" sz="4000" dirty="0" smtClean="0"/>
              <a:t/>
            </a:r>
            <a:br>
              <a:rPr lang="en-US" sz="4000" dirty="0" smtClean="0"/>
            </a:br>
            <a:r>
              <a:rPr lang="en-US" sz="4000" dirty="0" smtClean="0"/>
              <a:t>Development</a:t>
            </a:r>
            <a:endParaRPr lang="en-US" sz="4000" dirty="0"/>
          </a:p>
        </p:txBody>
      </p:sp>
      <p:sp>
        <p:nvSpPr>
          <p:cNvPr id="317443" name="Rectangle 3"/>
          <p:cNvSpPr>
            <a:spLocks noGrp="1" noChangeArrowheads="1"/>
          </p:cNvSpPr>
          <p:nvPr>
            <p:ph type="body" idx="4294967295"/>
          </p:nvPr>
        </p:nvSpPr>
        <p:spPr>
          <a:xfrm>
            <a:off x="457200" y="1646237"/>
            <a:ext cx="8229600" cy="4526280"/>
          </a:xfrm>
          <a:prstGeom prst="rect">
            <a:avLst/>
          </a:prstGeom>
        </p:spPr>
        <p:txBody>
          <a:bodyPr/>
          <a:lstStyle/>
          <a:p>
            <a:endParaRPr lang="en-US" dirty="0" smtClean="0"/>
          </a:p>
          <a:p>
            <a:r>
              <a:rPr lang="en-US" dirty="0" smtClean="0"/>
              <a:t>Audition </a:t>
            </a:r>
            <a:r>
              <a:rPr lang="en-US" dirty="0"/>
              <a:t>and Aging</a:t>
            </a:r>
          </a:p>
          <a:p>
            <a:pPr lvl="1"/>
            <a:r>
              <a:rPr lang="en-US" dirty="0"/>
              <a:t>Nature/Nurture and</a:t>
            </a:r>
          </a:p>
          <a:p>
            <a:pPr lvl="1">
              <a:buFontTx/>
              <a:buNone/>
            </a:pPr>
            <a:r>
              <a:rPr lang="en-US" dirty="0"/>
              <a:t>loss of hearing</a:t>
            </a:r>
          </a:p>
        </p:txBody>
      </p:sp>
      <p:pic>
        <p:nvPicPr>
          <p:cNvPr id="317444" name="Picture 4"/>
          <p:cNvPicPr>
            <a:picLocks noChangeAspect="1" noChangeArrowheads="1"/>
          </p:cNvPicPr>
          <p:nvPr/>
        </p:nvPicPr>
        <p:blipFill>
          <a:blip r:embed="rId3" cstate="print"/>
          <a:srcRect/>
          <a:stretch>
            <a:fillRect/>
          </a:stretch>
        </p:blipFill>
        <p:spPr bwMode="auto">
          <a:xfrm>
            <a:off x="4343400" y="1735931"/>
            <a:ext cx="4592638" cy="5045869"/>
          </a:xfrm>
          <a:prstGeom prst="rect">
            <a:avLst/>
          </a:prstGeom>
          <a:noFill/>
          <a:ln w="9525">
            <a:noFill/>
            <a:miter lim="800000"/>
            <a:headEnd/>
            <a:tailEnd/>
          </a:ln>
          <a:effectLst/>
        </p:spPr>
      </p:pic>
      <p:sp>
        <p:nvSpPr>
          <p:cNvPr id="317445" name="Text Box 5"/>
          <p:cNvSpPr txBox="1">
            <a:spLocks noChangeArrowheads="1"/>
          </p:cNvSpPr>
          <p:nvPr/>
        </p:nvSpPr>
        <p:spPr bwMode="auto">
          <a:xfrm>
            <a:off x="974725" y="6437313"/>
            <a:ext cx="3651250" cy="366712"/>
          </a:xfrm>
          <a:prstGeom prst="rect">
            <a:avLst/>
          </a:prstGeom>
          <a:noFill/>
          <a:ln w="9525">
            <a:noFill/>
            <a:miter lim="800000"/>
            <a:headEnd/>
            <a:tailEnd/>
          </a:ln>
          <a:effectLst/>
        </p:spPr>
        <p:txBody>
          <a:bodyPr wrap="none">
            <a:spAutoFit/>
          </a:bodyPr>
          <a:lstStyle/>
          <a:p>
            <a:r>
              <a:rPr lang="en-US" dirty="0" err="1"/>
              <a:t>Baltes</a:t>
            </a:r>
            <a:r>
              <a:rPr lang="en-US" dirty="0"/>
              <a:t>, Reese, </a:t>
            </a:r>
            <a:r>
              <a:rPr lang="en-US" dirty="0" err="1"/>
              <a:t>Nesselroade</a:t>
            </a:r>
            <a:r>
              <a:rPr lang="en-US" dirty="0"/>
              <a:t>, 1977</a:t>
            </a:r>
          </a:p>
        </p:txBody>
      </p:sp>
      <p:sp>
        <p:nvSpPr>
          <p:cNvPr id="2" name="Rectangle 1"/>
          <p:cNvSpPr/>
          <p:nvPr/>
        </p:nvSpPr>
        <p:spPr>
          <a:xfrm>
            <a:off x="514350" y="4648200"/>
            <a:ext cx="4572000" cy="584775"/>
          </a:xfrm>
          <a:prstGeom prst="rect">
            <a:avLst/>
          </a:prstGeom>
        </p:spPr>
        <p:txBody>
          <a:bodyPr>
            <a:spAutoFit/>
          </a:bodyPr>
          <a:lstStyle/>
          <a:p>
            <a:r>
              <a:rPr lang="en-US" dirty="0" smtClean="0">
                <a:hlinkClick r:id="rId4"/>
              </a:rPr>
              <a:t>Hearing test by age: </a:t>
            </a:r>
            <a:r>
              <a:rPr lang="en-US" sz="1400" dirty="0" smtClean="0">
                <a:hlinkClick r:id="rId4"/>
              </a:rPr>
              <a:t>http</a:t>
            </a:r>
            <a:r>
              <a:rPr lang="en-US" sz="1400" dirty="0">
                <a:hlinkClick r:id="rId4"/>
              </a:rPr>
              <a:t>://</a:t>
            </a:r>
            <a:r>
              <a:rPr lang="en-US" sz="1400" dirty="0" smtClean="0">
                <a:hlinkClick r:id="rId4"/>
              </a:rPr>
              <a:t>www.youtube.com/watch?v=AXhRmv1mrs4</a:t>
            </a:r>
            <a:endParaRPr lang="en-US" sz="1400" dirty="0"/>
          </a:p>
        </p:txBody>
      </p:sp>
    </p:spTree>
    <p:extLst>
      <p:ext uri="{BB962C8B-B14F-4D97-AF65-F5344CB8AC3E}">
        <p14:creationId xmlns:p14="http://schemas.microsoft.com/office/powerpoint/2010/main" val="112726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perfect pitch develop?</a:t>
            </a:r>
            <a:endParaRPr lang="en-US" dirty="0"/>
          </a:p>
        </p:txBody>
      </p:sp>
      <p:sp>
        <p:nvSpPr>
          <p:cNvPr id="3" name="Content Placeholder 2"/>
          <p:cNvSpPr>
            <a:spLocks noGrp="1"/>
          </p:cNvSpPr>
          <p:nvPr>
            <p:ph idx="1"/>
          </p:nvPr>
        </p:nvSpPr>
        <p:spPr/>
        <p:txBody>
          <a:bodyPr/>
          <a:lstStyle/>
          <a:p>
            <a:endParaRPr lang="en-US" dirty="0" smtClean="0">
              <a:hlinkClick r:id="rId3"/>
            </a:endParaRPr>
          </a:p>
          <a:p>
            <a:r>
              <a:rPr lang="en-US" dirty="0" smtClean="0">
                <a:hlinkClick r:id=""/>
              </a:rPr>
              <a:t>Perfect pitch</a:t>
            </a:r>
          </a:p>
          <a:p>
            <a:pPr lvl="1"/>
            <a:r>
              <a:rPr lang="en-US" dirty="0" smtClean="0">
                <a:hlinkClick r:id=""/>
              </a:rPr>
              <a:t>Experience- based changes in the ability to identify and reproduce a pitch: </a:t>
            </a:r>
            <a:r>
              <a:rPr lang="en-US" dirty="0" smtClean="0">
                <a:hlinkClick r:id="rId3"/>
              </a:rPr>
              <a:t>http://perfectpitchtest.com/</a:t>
            </a:r>
            <a:endParaRPr lang="en-US" dirty="0" smtClean="0"/>
          </a:p>
          <a:p>
            <a:pPr lvl="1"/>
            <a:r>
              <a:rPr lang="en-US" dirty="0" smtClean="0">
                <a:hlinkClick r:id="rId4"/>
              </a:rPr>
              <a:t>Distorted tunes test (long)</a:t>
            </a:r>
          </a:p>
          <a:p>
            <a:pPr lvl="2"/>
            <a:r>
              <a:rPr lang="en-US" dirty="0" smtClean="0">
                <a:hlinkClick r:id="rId4"/>
              </a:rPr>
              <a:t>http</a:t>
            </a:r>
            <a:r>
              <a:rPr lang="en-US" dirty="0">
                <a:hlinkClick r:id="rId4"/>
              </a:rPr>
              <a:t>://</a:t>
            </a:r>
            <a:r>
              <a:rPr lang="en-US" dirty="0" smtClean="0">
                <a:hlinkClick r:id="rId4"/>
              </a:rPr>
              <a:t>www.nidcd.nih.gov/tunetest/pages/dtt.aspx</a:t>
            </a:r>
            <a:r>
              <a:rPr lang="en-US" dirty="0" smtClean="0"/>
              <a:t> </a:t>
            </a:r>
          </a:p>
          <a:p>
            <a:pPr lvl="1"/>
            <a:endParaRPr lang="en-US" dirty="0" smtClean="0">
              <a:hlinkClick r:id="rId5"/>
            </a:endParaRPr>
          </a:p>
          <a:p>
            <a:pPr lvl="1"/>
            <a:endParaRPr lang="en-US" dirty="0">
              <a:hlinkClick r:id="rId5"/>
            </a:endParaRPr>
          </a:p>
        </p:txBody>
      </p:sp>
    </p:spTree>
    <p:extLst>
      <p:ext uri="{BB962C8B-B14F-4D97-AF65-F5344CB8AC3E}">
        <p14:creationId xmlns:p14="http://schemas.microsoft.com/office/powerpoint/2010/main" val="359211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normAutofit fontScale="90000"/>
          </a:bodyPr>
          <a:lstStyle/>
          <a:p>
            <a:pPr algn="ctr"/>
            <a:r>
              <a:rPr lang="en-US" sz="4000" dirty="0" smtClean="0"/>
              <a:t>Methods </a:t>
            </a:r>
            <a:r>
              <a:rPr lang="en-US" sz="4000" dirty="0"/>
              <a:t>for Studying Perceptual Development</a:t>
            </a:r>
          </a:p>
        </p:txBody>
      </p:sp>
      <p:sp>
        <p:nvSpPr>
          <p:cNvPr id="279556" name="Rectangle 4"/>
          <p:cNvSpPr>
            <a:spLocks noGrp="1" noChangeArrowheads="1"/>
          </p:cNvSpPr>
          <p:nvPr>
            <p:ph type="body" idx="4294967295"/>
          </p:nvPr>
        </p:nvSpPr>
        <p:spPr>
          <a:xfrm>
            <a:off x="457200" y="2022475"/>
            <a:ext cx="8229600" cy="4530725"/>
          </a:xfrm>
          <a:prstGeom prst="rect">
            <a:avLst/>
          </a:prstGeom>
        </p:spPr>
        <p:txBody>
          <a:bodyPr>
            <a:normAutofit fontScale="92500" lnSpcReduction="20000"/>
          </a:bodyPr>
          <a:lstStyle/>
          <a:p>
            <a:pPr>
              <a:lnSpc>
                <a:spcPct val="80000"/>
              </a:lnSpc>
            </a:pPr>
            <a:r>
              <a:rPr lang="en-US" dirty="0" smtClean="0"/>
              <a:t>Absolute </a:t>
            </a:r>
            <a:r>
              <a:rPr lang="en-US" dirty="0"/>
              <a:t>thresholds </a:t>
            </a:r>
            <a:r>
              <a:rPr lang="en-US" dirty="0" smtClean="0"/>
              <a:t>and/or </a:t>
            </a:r>
            <a:r>
              <a:rPr lang="en-US" sz="2400" dirty="0" smtClean="0"/>
              <a:t>Difference </a:t>
            </a:r>
            <a:r>
              <a:rPr lang="en-US" sz="2400" dirty="0"/>
              <a:t>thresholds</a:t>
            </a:r>
          </a:p>
          <a:p>
            <a:pPr>
              <a:lnSpc>
                <a:spcPct val="80000"/>
              </a:lnSpc>
            </a:pPr>
            <a:r>
              <a:rPr lang="en-US" sz="2800" dirty="0" smtClean="0"/>
              <a:t>Psychophysiology</a:t>
            </a:r>
            <a:endParaRPr lang="en-US" sz="2800" dirty="0"/>
          </a:p>
          <a:p>
            <a:pPr lvl="1">
              <a:lnSpc>
                <a:spcPct val="80000"/>
              </a:lnSpc>
            </a:pPr>
            <a:r>
              <a:rPr lang="en-US" sz="2400" dirty="0"/>
              <a:t>CNS Measures</a:t>
            </a:r>
          </a:p>
          <a:p>
            <a:pPr lvl="2">
              <a:lnSpc>
                <a:spcPct val="80000"/>
              </a:lnSpc>
            </a:pPr>
            <a:r>
              <a:rPr lang="en-US" sz="2000" dirty="0"/>
              <a:t>Neurological anatomy</a:t>
            </a:r>
          </a:p>
          <a:p>
            <a:pPr lvl="2">
              <a:lnSpc>
                <a:spcPct val="80000"/>
              </a:lnSpc>
            </a:pPr>
            <a:r>
              <a:rPr lang="en-US" sz="2000" dirty="0"/>
              <a:t>Single cell recordings</a:t>
            </a:r>
          </a:p>
          <a:p>
            <a:pPr lvl="2">
              <a:lnSpc>
                <a:spcPct val="80000"/>
              </a:lnSpc>
            </a:pPr>
            <a:r>
              <a:rPr lang="en-US" sz="2000" dirty="0"/>
              <a:t>Functional recordings</a:t>
            </a:r>
          </a:p>
          <a:p>
            <a:pPr lvl="3">
              <a:lnSpc>
                <a:spcPct val="80000"/>
              </a:lnSpc>
            </a:pPr>
            <a:r>
              <a:rPr lang="en-US" sz="1800" dirty="0"/>
              <a:t>EEG/ERP</a:t>
            </a:r>
          </a:p>
          <a:p>
            <a:pPr lvl="3">
              <a:lnSpc>
                <a:spcPct val="80000"/>
              </a:lnSpc>
            </a:pPr>
            <a:r>
              <a:rPr lang="en-US" sz="1800" dirty="0"/>
              <a:t>PET</a:t>
            </a:r>
          </a:p>
          <a:p>
            <a:pPr lvl="3">
              <a:lnSpc>
                <a:spcPct val="80000"/>
              </a:lnSpc>
            </a:pPr>
            <a:r>
              <a:rPr lang="en-US" sz="1800" dirty="0"/>
              <a:t>fMRI</a:t>
            </a:r>
          </a:p>
          <a:p>
            <a:pPr lvl="2">
              <a:lnSpc>
                <a:spcPct val="80000"/>
              </a:lnSpc>
            </a:pPr>
            <a:r>
              <a:rPr lang="en-US" sz="2000" dirty="0"/>
              <a:t>ANS </a:t>
            </a:r>
            <a:r>
              <a:rPr lang="en-US" sz="2000" dirty="0" smtClean="0"/>
              <a:t>Measures (HR</a:t>
            </a:r>
            <a:r>
              <a:rPr lang="en-US" sz="2000" dirty="0"/>
              <a:t>, HR variability, </a:t>
            </a:r>
            <a:r>
              <a:rPr lang="en-US" sz="2000" dirty="0" smtClean="0"/>
              <a:t>RSA)</a:t>
            </a:r>
          </a:p>
          <a:p>
            <a:r>
              <a:rPr lang="en-US" dirty="0"/>
              <a:t>Behavioral Measures</a:t>
            </a:r>
          </a:p>
          <a:p>
            <a:pPr lvl="1"/>
            <a:r>
              <a:rPr lang="en-US" dirty="0"/>
              <a:t>Naturally occurring behaviors</a:t>
            </a:r>
          </a:p>
          <a:p>
            <a:pPr lvl="1"/>
            <a:r>
              <a:rPr lang="en-US" dirty="0"/>
              <a:t>Preference paradigms</a:t>
            </a:r>
          </a:p>
          <a:p>
            <a:pPr lvl="1"/>
            <a:r>
              <a:rPr lang="en-US" dirty="0"/>
              <a:t>Conditioning paradigms</a:t>
            </a:r>
          </a:p>
          <a:p>
            <a:pPr lvl="1"/>
            <a:r>
              <a:rPr lang="en-US" dirty="0"/>
              <a:t>Habituation/Dishabituation</a:t>
            </a:r>
          </a:p>
          <a:p>
            <a:pPr lvl="1">
              <a:lnSpc>
                <a:spcPct val="80000"/>
              </a:lnSpc>
            </a:pPr>
            <a:endParaRPr lang="en-US" dirty="0"/>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n-ea"/>
                <a:cs typeface="+mn-cs"/>
              </a:rPr>
              <a:t>HR, HR variability, RSA</a:t>
            </a:r>
            <a:r>
              <a:rPr kumimoji="0" lang="en-US" altLang="en-US" sz="10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69250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1943</TotalTime>
  <Words>2009</Words>
  <Application>Microsoft Office PowerPoint</Application>
  <PresentationFormat>On-screen Show (4:3)</PresentationFormat>
  <Paragraphs>361</Paragraphs>
  <Slides>48</Slides>
  <Notes>33</Notes>
  <HiddenSlides>9</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SimSun</vt:lpstr>
      <vt:lpstr>Arial</vt:lpstr>
      <vt:lpstr>Corbel</vt:lpstr>
      <vt:lpstr>Monotype Sorts</vt:lpstr>
      <vt:lpstr>Times New Roman</vt:lpstr>
      <vt:lpstr>Wingdings</vt:lpstr>
      <vt:lpstr>Wingdings 2</vt:lpstr>
      <vt:lpstr>Wingdings 3</vt:lpstr>
      <vt:lpstr>Module</vt:lpstr>
      <vt:lpstr>Chart</vt:lpstr>
      <vt:lpstr>Infant Perception</vt:lpstr>
      <vt:lpstr>Perceptual Development</vt:lpstr>
      <vt:lpstr>Perception as the foundation of cognition</vt:lpstr>
      <vt:lpstr>Historical &amp; regional differences myopia rates (nearsightedness)</vt:lpstr>
      <vt:lpstr>What do you see in this picture?</vt:lpstr>
      <vt:lpstr>PowerPoint Presentation</vt:lpstr>
      <vt:lpstr>The Role of Experience in Perceptual  Development</vt:lpstr>
      <vt:lpstr>How can perfect pitch develop?</vt:lpstr>
      <vt:lpstr>Methods for Studying Perceptual Development</vt:lpstr>
      <vt:lpstr>Behavioral Measures</vt:lpstr>
      <vt:lpstr>Eye-tracking in the wild?</vt:lpstr>
      <vt:lpstr>Visual cliff and fear of heights?</vt:lpstr>
      <vt:lpstr>Preference paradigms for Studying Perceptual Development</vt:lpstr>
      <vt:lpstr>Conditioning paradigms</vt:lpstr>
      <vt:lpstr>Stimulus</vt:lpstr>
      <vt:lpstr>This pattern</vt:lpstr>
      <vt:lpstr>Habituation/Dishabituation</vt:lpstr>
      <vt:lpstr>Sensory system development</vt:lpstr>
      <vt:lpstr>Adaptiveness in Patterns of  Growth?</vt:lpstr>
      <vt:lpstr>Order of prenatal experience impacts sensory development</vt:lpstr>
      <vt:lpstr>Development by Sense</vt:lpstr>
      <vt:lpstr>Development by Sense</vt:lpstr>
      <vt:lpstr>Taste/Smell</vt:lpstr>
      <vt:lpstr>Development by Sense</vt:lpstr>
      <vt:lpstr>Sensory capacity: Vision</vt:lpstr>
      <vt:lpstr>Vision</vt:lpstr>
      <vt:lpstr>Development of stereoacuity</vt:lpstr>
      <vt:lpstr>Developmental Changes across Childhood</vt:lpstr>
      <vt:lpstr>Developmental Changes  across Childhood</vt:lpstr>
      <vt:lpstr>Theoretical possibilities regarding nature/nurture influences on perceptual development</vt:lpstr>
      <vt:lpstr>PowerPoint Presentation</vt:lpstr>
      <vt:lpstr>Experience vs. functionalism</vt:lpstr>
      <vt:lpstr>PowerPoint Presentation</vt:lpstr>
      <vt:lpstr>Methods</vt:lpstr>
      <vt:lpstr>6-7 mo look more at the novel adults macaque faces</vt:lpstr>
      <vt:lpstr>Effect of EMI at encoding on discrimination of faces with high or low ecological validity or familiarity </vt:lpstr>
      <vt:lpstr>Evidence for both perceptual attunement &amp; functional approaches </vt:lpstr>
      <vt:lpstr>Alternative explanations for these findings?</vt:lpstr>
      <vt:lpstr>PowerPoint Presentation</vt:lpstr>
      <vt:lpstr>PowerPoint Presentation</vt:lpstr>
      <vt:lpstr>PowerPoint Presentation</vt:lpstr>
      <vt:lpstr>PowerPoint Presentation</vt:lpstr>
      <vt:lpstr>Arrays and salience maps</vt:lpstr>
      <vt:lpstr>Results</vt:lpstr>
      <vt:lpstr>Discussion</vt:lpstr>
      <vt:lpstr>PowerPoint Presentation</vt:lpstr>
      <vt:lpstr>Individual Differences:  The Role of Experience in Perceptual        Development (cont)</vt:lpstr>
      <vt:lpstr>What’s going on?</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170</cp:revision>
  <cp:lastPrinted>2013-01-30T21:56:28Z</cp:lastPrinted>
  <dcterms:created xsi:type="dcterms:W3CDTF">2007-01-11T16:44:21Z</dcterms:created>
  <dcterms:modified xsi:type="dcterms:W3CDTF">2017-01-31T17:40:51Z</dcterms:modified>
</cp:coreProperties>
</file>