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9.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notesSlides/notesSlide12.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18.xml" ContentType="application/vnd.openxmlformats-officedocument.presentationml.notesSlide+xml"/>
  <Override PartName="/ppt/theme/themeOverride23.xml" ContentType="application/vnd.openxmlformats-officedocument.themeOverride+xml"/>
  <Override PartName="/ppt/notesSlides/notesSlide19.xml" ContentType="application/vnd.openxmlformats-officedocument.presentationml.notesSlide+xml"/>
  <Override PartName="/ppt/theme/themeOverride24.xml" ContentType="application/vnd.openxmlformats-officedocument.themeOverride+xml"/>
  <Override PartName="/ppt/notesSlides/notesSlide20.xml" ContentType="application/vnd.openxmlformats-officedocument.presentationml.notesSlide+xml"/>
  <Override PartName="/ppt/theme/themeOverride25.xml" ContentType="application/vnd.openxmlformats-officedocument.themeOverride+xml"/>
  <Override PartName="/ppt/notesSlides/notesSlide21.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22.xml" ContentType="application/vnd.openxmlformats-officedocument.presentationml.notesSlide+xml"/>
  <Override PartName="/ppt/theme/themeOverride3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2.xml" ContentType="application/vnd.openxmlformats-officedocument.themeOverride+xml"/>
  <Override PartName="/ppt/notesSlides/notesSlide25.xml" ContentType="application/vnd.openxmlformats-officedocument.presentationml.notesSlide+xml"/>
  <Override PartName="/ppt/theme/themeOverride33.xml" ContentType="application/vnd.openxmlformats-officedocument.themeOverride+xml"/>
  <Override PartName="/ppt/notesSlides/notesSlide26.xml" ContentType="application/vnd.openxmlformats-officedocument.presentationml.notesSlide+xml"/>
  <Override PartName="/ppt/theme/themeOverride34.xml" ContentType="application/vnd.openxmlformats-officedocument.themeOverride+xml"/>
  <Override PartName="/ppt/notesSlides/notesSlide27.xml" ContentType="application/vnd.openxmlformats-officedocument.presentationml.notesSlide+xml"/>
  <Override PartName="/ppt/theme/themeOverride35.xml" ContentType="application/vnd.openxmlformats-officedocument.themeOverride+xml"/>
  <Override PartName="/ppt/notesSlides/notesSlide28.xml" ContentType="application/vnd.openxmlformats-officedocument.presentationml.notesSlide+xml"/>
  <Override PartName="/ppt/theme/themeOverride3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7.xml" ContentType="application/vnd.openxmlformats-officedocument.themeOverride+xml"/>
  <Override PartName="/ppt/notesSlides/notesSlide32.xml" ContentType="application/vnd.openxmlformats-officedocument.presentationml.notesSlide+xml"/>
  <Override PartName="/ppt/theme/themeOverride38.xml" ContentType="application/vnd.openxmlformats-officedocument.themeOverr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9.xml" ContentType="application/vnd.openxmlformats-officedocument.themeOverride+xml"/>
  <Override PartName="/ppt/notesSlides/notesSlide35.xml" ContentType="application/vnd.openxmlformats-officedocument.presentationml.notesSlide+xml"/>
  <Override PartName="/ppt/theme/themeOverride40.xml" ContentType="application/vnd.openxmlformats-officedocument.themeOverride+xml"/>
  <Override PartName="/ppt/notesSlides/notesSlide36.xml" ContentType="application/vnd.openxmlformats-officedocument.presentationml.notesSlide+xml"/>
  <Override PartName="/ppt/theme/themeOverride4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4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1"/>
    <p:sldMasterId id="2147484020" r:id="rId2"/>
    <p:sldMasterId id="2147484033" r:id="rId3"/>
    <p:sldMasterId id="2147484046" r:id="rId4"/>
    <p:sldMasterId id="2147484077" r:id="rId5"/>
  </p:sldMasterIdLst>
  <p:notesMasterIdLst>
    <p:notesMasterId r:id="rId112"/>
  </p:notesMasterIdLst>
  <p:handoutMasterIdLst>
    <p:handoutMasterId r:id="rId113"/>
  </p:handoutMasterIdLst>
  <p:sldIdLst>
    <p:sldId id="544" r:id="rId6"/>
    <p:sldId id="528" r:id="rId7"/>
    <p:sldId id="495" r:id="rId8"/>
    <p:sldId id="561" r:id="rId9"/>
    <p:sldId id="526" r:id="rId10"/>
    <p:sldId id="481" r:id="rId11"/>
    <p:sldId id="507" r:id="rId12"/>
    <p:sldId id="531" r:id="rId13"/>
    <p:sldId id="537" r:id="rId14"/>
    <p:sldId id="564" r:id="rId15"/>
    <p:sldId id="573" r:id="rId16"/>
    <p:sldId id="572" r:id="rId17"/>
    <p:sldId id="482" r:id="rId18"/>
    <p:sldId id="558" r:id="rId19"/>
    <p:sldId id="483" r:id="rId20"/>
    <p:sldId id="503" r:id="rId21"/>
    <p:sldId id="506" r:id="rId22"/>
    <p:sldId id="532" r:id="rId23"/>
    <p:sldId id="533" r:id="rId24"/>
    <p:sldId id="504" r:id="rId25"/>
    <p:sldId id="456" r:id="rId26"/>
    <p:sldId id="473" r:id="rId27"/>
    <p:sldId id="477" r:id="rId28"/>
    <p:sldId id="534" r:id="rId29"/>
    <p:sldId id="535" r:id="rId30"/>
    <p:sldId id="571" r:id="rId31"/>
    <p:sldId id="536" r:id="rId32"/>
    <p:sldId id="505" r:id="rId33"/>
    <p:sldId id="562" r:id="rId34"/>
    <p:sldId id="559" r:id="rId35"/>
    <p:sldId id="454" r:id="rId36"/>
    <p:sldId id="529" r:id="rId37"/>
    <p:sldId id="560" r:id="rId38"/>
    <p:sldId id="565" r:id="rId39"/>
    <p:sldId id="399" r:id="rId40"/>
    <p:sldId id="513" r:id="rId41"/>
    <p:sldId id="397" r:id="rId42"/>
    <p:sldId id="401" r:id="rId43"/>
    <p:sldId id="402" r:id="rId44"/>
    <p:sldId id="445" r:id="rId45"/>
    <p:sldId id="379" r:id="rId46"/>
    <p:sldId id="380" r:id="rId47"/>
    <p:sldId id="512" r:id="rId48"/>
    <p:sldId id="382" r:id="rId49"/>
    <p:sldId id="384" r:id="rId50"/>
    <p:sldId id="386" r:id="rId51"/>
    <p:sldId id="388" r:id="rId52"/>
    <p:sldId id="469" r:id="rId53"/>
    <p:sldId id="514" r:id="rId54"/>
    <p:sldId id="530" r:id="rId55"/>
    <p:sldId id="541" r:id="rId56"/>
    <p:sldId id="566" r:id="rId57"/>
    <p:sldId id="567" r:id="rId58"/>
    <p:sldId id="568" r:id="rId59"/>
    <p:sldId id="569" r:id="rId60"/>
    <p:sldId id="570"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63" r:id="rId74"/>
    <p:sldId id="457" r:id="rId75"/>
    <p:sldId id="479" r:id="rId76"/>
    <p:sldId id="460" r:id="rId77"/>
    <p:sldId id="461" r:id="rId78"/>
    <p:sldId id="480" r:id="rId79"/>
    <p:sldId id="463" r:id="rId80"/>
    <p:sldId id="492" r:id="rId81"/>
    <p:sldId id="493" r:id="rId82"/>
    <p:sldId id="466" r:id="rId83"/>
    <p:sldId id="467" r:id="rId84"/>
    <p:sldId id="406" r:id="rId85"/>
    <p:sldId id="407" r:id="rId86"/>
    <p:sldId id="452" r:id="rId87"/>
    <p:sldId id="470" r:id="rId88"/>
    <p:sldId id="471" r:id="rId89"/>
    <p:sldId id="405" r:id="rId90"/>
    <p:sldId id="542" r:id="rId91"/>
    <p:sldId id="408" r:id="rId92"/>
    <p:sldId id="409" r:id="rId93"/>
    <p:sldId id="410" r:id="rId94"/>
    <p:sldId id="411" r:id="rId95"/>
    <p:sldId id="412" r:id="rId96"/>
    <p:sldId id="413" r:id="rId97"/>
    <p:sldId id="414" r:id="rId98"/>
    <p:sldId id="415" r:id="rId99"/>
    <p:sldId id="416" r:id="rId100"/>
    <p:sldId id="472" r:id="rId101"/>
    <p:sldId id="417" r:id="rId102"/>
    <p:sldId id="418" r:id="rId103"/>
    <p:sldId id="419" r:id="rId104"/>
    <p:sldId id="420" r:id="rId105"/>
    <p:sldId id="450" r:id="rId106"/>
    <p:sldId id="432" r:id="rId107"/>
    <p:sldId id="435" r:id="rId108"/>
    <p:sldId id="436" r:id="rId109"/>
    <p:sldId id="437" r:id="rId110"/>
    <p:sldId id="440" r:id="rId11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16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7" autoAdjust="0"/>
    <p:restoredTop sz="95852" autoAdjust="0"/>
  </p:normalViewPr>
  <p:slideViewPr>
    <p:cSldViewPr>
      <p:cViewPr varScale="1">
        <p:scale>
          <a:sx n="91" d="100"/>
          <a:sy n="91" d="100"/>
        </p:scale>
        <p:origin x="1464" y="86"/>
      </p:cViewPr>
      <p:guideLst>
        <p:guide orient="horz" pos="2160"/>
        <p:guide pos="2880"/>
      </p:guideLst>
    </p:cSldViewPr>
  </p:slideViewPr>
  <p:outlineViewPr>
    <p:cViewPr>
      <p:scale>
        <a:sx n="33" d="100"/>
        <a:sy n="33" d="100"/>
      </p:scale>
      <p:origin x="0" y="-113945"/>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_rels/viewProps.xml.rels><?xml version="1.0" encoding="UTF-8" standalone="yes"?>
<Relationships xmlns="http://schemas.openxmlformats.org/package/2006/relationships"><Relationship Id="rId1" Type="http://schemas.openxmlformats.org/officeDocument/2006/relationships/slide" Target="slides/slide7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60"/>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2531017369727046"/>
          <c:y val="2.8436018957345988E-2"/>
          <c:w val="0.72456575682382163"/>
          <c:h val="0.70616113744075859"/>
        </c:manualLayout>
      </c:layout>
      <c:bar3DChart>
        <c:barDir val="col"/>
        <c:grouping val="clustered"/>
        <c:varyColors val="0"/>
        <c:ser>
          <c:idx val="0"/>
          <c:order val="0"/>
          <c:tx>
            <c:strRef>
              <c:f>Sheet1!$A$2</c:f>
              <c:strCache>
                <c:ptCount val="1"/>
                <c:pt idx="0">
                  <c:v>Monozygotic</c:v>
                </c:pt>
              </c:strCache>
            </c:strRef>
          </c:tx>
          <c:spPr>
            <a:solidFill>
              <a:schemeClr val="accent1"/>
            </a:solidFill>
            <a:ln w="12701">
              <a:solidFill>
                <a:schemeClr val="tx1"/>
              </a:solidFill>
              <a:prstDash val="solid"/>
            </a:ln>
          </c:spPr>
          <c:invertIfNegative val="0"/>
          <c:cat>
            <c:strRef>
              <c:f>Sheet1!$B$1:$C$1</c:f>
              <c:strCache>
                <c:ptCount val="2"/>
                <c:pt idx="0">
                  <c:v>No Genetic Influence</c:v>
                </c:pt>
                <c:pt idx="1">
                  <c:v>Genetic Influence</c:v>
                </c:pt>
              </c:strCache>
            </c:strRef>
          </c:cat>
          <c:val>
            <c:numRef>
              <c:f>Sheet1!$B$2:$C$2</c:f>
              <c:numCache>
                <c:formatCode>General</c:formatCode>
                <c:ptCount val="2"/>
                <c:pt idx="0">
                  <c:v>25</c:v>
                </c:pt>
                <c:pt idx="1">
                  <c:v>50</c:v>
                </c:pt>
              </c:numCache>
            </c:numRef>
          </c:val>
          <c:extLst>
            <c:ext xmlns:c16="http://schemas.microsoft.com/office/drawing/2014/chart" uri="{C3380CC4-5D6E-409C-BE32-E72D297353CC}">
              <c16:uniqueId val="{00000000-F990-4847-9E21-E0F9CD90A056}"/>
            </c:ext>
          </c:extLst>
        </c:ser>
        <c:ser>
          <c:idx val="1"/>
          <c:order val="1"/>
          <c:tx>
            <c:strRef>
              <c:f>Sheet1!$A$3</c:f>
              <c:strCache>
                <c:ptCount val="1"/>
                <c:pt idx="0">
                  <c:v>Dizygotic</c:v>
                </c:pt>
              </c:strCache>
            </c:strRef>
          </c:tx>
          <c:spPr>
            <a:solidFill>
              <a:schemeClr val="accent2"/>
            </a:solidFill>
            <a:ln w="12701">
              <a:solidFill>
                <a:schemeClr val="tx1"/>
              </a:solidFill>
              <a:prstDash val="solid"/>
            </a:ln>
          </c:spPr>
          <c:invertIfNegative val="0"/>
          <c:cat>
            <c:strRef>
              <c:f>Sheet1!$B$1:$C$1</c:f>
              <c:strCache>
                <c:ptCount val="2"/>
                <c:pt idx="0">
                  <c:v>No Genetic Influence</c:v>
                </c:pt>
                <c:pt idx="1">
                  <c:v>Genetic Influence</c:v>
                </c:pt>
              </c:strCache>
            </c:strRef>
          </c:cat>
          <c:val>
            <c:numRef>
              <c:f>Sheet1!$B$3:$C$3</c:f>
              <c:numCache>
                <c:formatCode>General</c:formatCode>
                <c:ptCount val="2"/>
                <c:pt idx="0">
                  <c:v>25</c:v>
                </c:pt>
                <c:pt idx="1">
                  <c:v>25</c:v>
                </c:pt>
              </c:numCache>
            </c:numRef>
          </c:val>
          <c:extLst>
            <c:ext xmlns:c16="http://schemas.microsoft.com/office/drawing/2014/chart" uri="{C3380CC4-5D6E-409C-BE32-E72D297353CC}">
              <c16:uniqueId val="{00000001-F990-4847-9E21-E0F9CD90A056}"/>
            </c:ext>
          </c:extLst>
        </c:ser>
        <c:dLbls>
          <c:showLegendKey val="0"/>
          <c:showVal val="0"/>
          <c:showCatName val="0"/>
          <c:showSerName val="0"/>
          <c:showPercent val="0"/>
          <c:showBubbleSize val="0"/>
        </c:dLbls>
        <c:gapWidth val="150"/>
        <c:gapDepth val="0"/>
        <c:shape val="box"/>
        <c:axId val="178879664"/>
        <c:axId val="1"/>
        <c:axId val="0"/>
      </c:bar3DChart>
      <c:catAx>
        <c:axId val="178879664"/>
        <c:scaling>
          <c:orientation val="minMax"/>
        </c:scaling>
        <c:delete val="0"/>
        <c:axPos val="b"/>
        <c:numFmt formatCode="General" sourceLinked="1"/>
        <c:majorTickMark val="out"/>
        <c:minorTickMark val="none"/>
        <c:tickLblPos val="low"/>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
        <c:crosses val="autoZero"/>
        <c:auto val="1"/>
        <c:lblAlgn val="ctr"/>
        <c:lblOffset val="100"/>
        <c:tickLblSkip val="1"/>
        <c:tickMarkSkip val="1"/>
        <c:noMultiLvlLbl val="0"/>
      </c:catAx>
      <c:valAx>
        <c:axId val="1"/>
        <c:scaling>
          <c:orientation val="minMax"/>
          <c:max val="60"/>
        </c:scaling>
        <c:delete val="0"/>
        <c:axPos val="l"/>
        <c:majorGridlines>
          <c:spPr>
            <a:ln w="3176">
              <a:solidFill>
                <a:schemeClr val="tx1"/>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2400" b="1" i="0" u="none" strike="noStrike" baseline="0" dirty="0">
                    <a:solidFill>
                      <a:srgbClr val="000000"/>
                    </a:solidFill>
                    <a:latin typeface="Times New Roman"/>
                    <a:cs typeface="Times New Roman"/>
                  </a:rPr>
                  <a:t>Behavior Similarity of Twin Pair (Correlation)</a:t>
                </a:r>
              </a:p>
            </c:rich>
          </c:tx>
          <c:layout>
            <c:manualLayout>
              <c:xMode val="edge"/>
              <c:yMode val="edge"/>
              <c:x val="8.6724891398500745E-3"/>
              <c:y val="7.4794442163923822E-2"/>
            </c:manualLayout>
          </c:layout>
          <c:overlay val="0"/>
          <c:spPr>
            <a:noFill/>
            <a:ln w="25404">
              <a:noFill/>
            </a:ln>
          </c:spPr>
        </c:title>
        <c:numFmt formatCode="General" sourceLinked="1"/>
        <c:majorTickMark val="out"/>
        <c:minorTickMark val="none"/>
        <c:tickLblPos val="nextTo"/>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78879664"/>
        <c:crosses val="autoZero"/>
        <c:crossBetween val="between"/>
      </c:valAx>
      <c:spPr>
        <a:noFill/>
        <a:ln w="25405">
          <a:noFill/>
        </a:ln>
      </c:spPr>
    </c:plotArea>
    <c:legend>
      <c:legendPos val="r"/>
      <c:layout>
        <c:manualLayout>
          <c:xMode val="edge"/>
          <c:yMode val="edge"/>
          <c:x val="0.17881727992498109"/>
          <c:y val="2.2957273783400034E-3"/>
          <c:w val="0.40539505445518675"/>
          <c:h val="0.12598080977582723"/>
        </c:manualLayout>
      </c:layout>
      <c:overlay val="0"/>
      <c:spPr>
        <a:noFill/>
        <a:ln w="3176">
          <a:solidFill>
            <a:schemeClr val="tx1"/>
          </a:solidFill>
          <a:prstDash val="solid"/>
        </a:ln>
      </c:spPr>
      <c:txPr>
        <a:bodyPr/>
        <a:lstStyle/>
        <a:p>
          <a:pPr>
            <a:defRPr sz="1655"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AC35B-E9D7-7446-8ABA-CD9CB63FFBB4}"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B46014E9-06FD-8148-A9D3-ED7D3E87342A}">
      <dgm:prSet phldrT="[Text]" custT="1"/>
      <dgm:spPr>
        <a:solidFill>
          <a:schemeClr val="lt1">
            <a:hueOff val="0"/>
            <a:satOff val="0"/>
            <a:lumOff val="0"/>
            <a:alpha val="87000"/>
          </a:schemeClr>
        </a:solidFill>
      </dgm:spPr>
      <dgm:t>
        <a:bodyPr/>
        <a:lstStyle/>
        <a:p>
          <a:r>
            <a:rPr lang="en-US" sz="1800" dirty="0"/>
            <a:t>Maternal </a:t>
          </a:r>
          <a:br>
            <a:rPr lang="en-US" sz="1800" dirty="0"/>
          </a:br>
          <a:r>
            <a:rPr lang="en-US" sz="1800" dirty="0"/>
            <a:t>Depression</a:t>
          </a:r>
        </a:p>
      </dgm:t>
    </dgm:pt>
    <dgm:pt modelId="{08659C4D-0210-F847-8906-EC27C62B1B5E}" type="parTrans" cxnId="{5EF102DB-2999-274E-8EDD-0922AB404FD4}">
      <dgm:prSet/>
      <dgm:spPr/>
      <dgm:t>
        <a:bodyPr/>
        <a:lstStyle/>
        <a:p>
          <a:endParaRPr lang="en-US"/>
        </a:p>
      </dgm:t>
    </dgm:pt>
    <dgm:pt modelId="{1349812F-9B4D-504A-9CE8-261B7C58EF74}" type="sibTrans" cxnId="{5EF102DB-2999-274E-8EDD-0922AB404FD4}">
      <dgm:prSet/>
      <dgm:spPr/>
      <dgm:t>
        <a:bodyPr/>
        <a:lstStyle/>
        <a:p>
          <a:endParaRPr lang="en-US"/>
        </a:p>
      </dgm:t>
    </dgm:pt>
    <dgm:pt modelId="{6D67534B-0964-8345-9ACE-395DFF02F1CC}">
      <dgm:prSet phldrT="[Text]" custT="1"/>
      <dgm:spPr/>
      <dgm:t>
        <a:bodyPr/>
        <a:lstStyle/>
        <a:p>
          <a:r>
            <a:rPr lang="en-US" sz="1800" dirty="0"/>
            <a:t>Greater </a:t>
          </a:r>
          <a:br>
            <a:rPr lang="en-US" sz="1800" dirty="0"/>
          </a:br>
          <a:r>
            <a:rPr lang="en-US" sz="1800" dirty="0"/>
            <a:t>Methylation?</a:t>
          </a:r>
        </a:p>
      </dgm:t>
    </dgm:pt>
    <dgm:pt modelId="{7A824F72-12CD-DF4E-9A98-7FBA64BFA30F}" type="parTrans" cxnId="{63541F92-FF41-1445-BFF2-0FA339D0AE8E}">
      <dgm:prSet/>
      <dgm:spPr/>
      <dgm:t>
        <a:bodyPr/>
        <a:lstStyle/>
        <a:p>
          <a:endParaRPr lang="en-US"/>
        </a:p>
      </dgm:t>
    </dgm:pt>
    <dgm:pt modelId="{CA5026E4-D562-3244-A82B-20DF8CC95A3E}" type="sibTrans" cxnId="{63541F92-FF41-1445-BFF2-0FA339D0AE8E}">
      <dgm:prSet/>
      <dgm:spPr/>
      <dgm:t>
        <a:bodyPr/>
        <a:lstStyle/>
        <a:p>
          <a:endParaRPr lang="en-US"/>
        </a:p>
      </dgm:t>
    </dgm:pt>
    <dgm:pt modelId="{C87C6BFB-C850-9948-9C9C-CDF44F720BC0}">
      <dgm:prSet phldrT="[Text]"/>
      <dgm:spPr/>
      <dgm:t>
        <a:bodyPr/>
        <a:lstStyle/>
        <a:p>
          <a:r>
            <a:rPr lang="en-US" dirty="0">
              <a:solidFill>
                <a:schemeClr val="tx1">
                  <a:lumMod val="75000"/>
                  <a:lumOff val="25000"/>
                </a:schemeClr>
              </a:solidFill>
            </a:rPr>
            <a:t>NR3C1 </a:t>
          </a:r>
          <a:r>
            <a:rPr lang="en-US" dirty="0"/>
            <a:t>fewer receptors present for binding</a:t>
          </a:r>
        </a:p>
      </dgm:t>
    </dgm:pt>
    <dgm:pt modelId="{E88D3D60-7763-4344-85D9-B8E2F0C8A80A}" type="parTrans" cxnId="{26143E9A-C3AF-EC4A-AF81-A0A34C02AB0D}">
      <dgm:prSet/>
      <dgm:spPr/>
      <dgm:t>
        <a:bodyPr/>
        <a:lstStyle/>
        <a:p>
          <a:endParaRPr lang="en-US"/>
        </a:p>
      </dgm:t>
    </dgm:pt>
    <dgm:pt modelId="{95A4F42D-1589-A942-8FBD-8445C7A5DC8C}" type="sibTrans" cxnId="{26143E9A-C3AF-EC4A-AF81-A0A34C02AB0D}">
      <dgm:prSet/>
      <dgm:spPr/>
      <dgm:t>
        <a:bodyPr/>
        <a:lstStyle/>
        <a:p>
          <a:endParaRPr lang="en-US"/>
        </a:p>
      </dgm:t>
    </dgm:pt>
    <dgm:pt modelId="{389334D0-85B0-504A-B043-502F326BB80E}">
      <dgm:prSet phldrT="[Text]"/>
      <dgm:spPr/>
      <dgm:t>
        <a:bodyPr/>
        <a:lstStyle/>
        <a:p>
          <a:r>
            <a:rPr lang="en-US" dirty="0">
              <a:solidFill>
                <a:schemeClr val="tx1">
                  <a:lumMod val="75000"/>
                  <a:lumOff val="25000"/>
                </a:schemeClr>
              </a:solidFill>
            </a:rPr>
            <a:t>11B-HSD-2 no longer </a:t>
          </a:r>
          <a:r>
            <a:rPr lang="en-US" dirty="0"/>
            <a:t>converts maternal cortisol into cortisone</a:t>
          </a:r>
        </a:p>
      </dgm:t>
    </dgm:pt>
    <dgm:pt modelId="{0A61BF1B-808B-B544-9D39-F99CBEAADA6C}" type="parTrans" cxnId="{E0543E42-5C6D-7341-97E9-D217E58695A3}">
      <dgm:prSet/>
      <dgm:spPr/>
      <dgm:t>
        <a:bodyPr/>
        <a:lstStyle/>
        <a:p>
          <a:endParaRPr lang="en-US"/>
        </a:p>
      </dgm:t>
    </dgm:pt>
    <dgm:pt modelId="{69B8B1D6-2EED-4F4B-B0C4-9209D309B644}" type="sibTrans" cxnId="{E0543E42-5C6D-7341-97E9-D217E58695A3}">
      <dgm:prSet/>
      <dgm:spPr/>
      <dgm:t>
        <a:bodyPr/>
        <a:lstStyle/>
        <a:p>
          <a:endParaRPr lang="en-US"/>
        </a:p>
      </dgm:t>
    </dgm:pt>
    <dgm:pt modelId="{1AE95A4E-094E-C94F-9E02-F5065EC1EDC8}">
      <dgm:prSet phldrT="[Text]" custT="1"/>
      <dgm:spPr/>
      <dgm:t>
        <a:bodyPr/>
        <a:lstStyle/>
        <a:p>
          <a:r>
            <a:rPr lang="en-US" sz="1800" dirty="0"/>
            <a:t>Maternal Sensitivity and Responsiveness?</a:t>
          </a:r>
        </a:p>
      </dgm:t>
    </dgm:pt>
    <dgm:pt modelId="{6CB3DE53-9E63-7948-8418-1D084F432B2D}" type="parTrans" cxnId="{18426D6A-178C-9A46-AA6F-F57DDEF1E917}">
      <dgm:prSet/>
      <dgm:spPr/>
      <dgm:t>
        <a:bodyPr/>
        <a:lstStyle/>
        <a:p>
          <a:endParaRPr lang="en-US"/>
        </a:p>
      </dgm:t>
    </dgm:pt>
    <dgm:pt modelId="{9C4DB654-A8F4-2040-8F67-CDCBB6F454A4}" type="sibTrans" cxnId="{18426D6A-178C-9A46-AA6F-F57DDEF1E917}">
      <dgm:prSet/>
      <dgm:spPr/>
      <dgm:t>
        <a:bodyPr/>
        <a:lstStyle/>
        <a:p>
          <a:endParaRPr lang="en-US"/>
        </a:p>
      </dgm:t>
    </dgm:pt>
    <dgm:pt modelId="{D2185BB6-B3BD-334D-ADC3-DFFA4D01F569}" type="pres">
      <dgm:prSet presAssocID="{192AC35B-E9D7-7446-8ABA-CD9CB63FFBB4}" presName="hierChild1" presStyleCnt="0">
        <dgm:presLayoutVars>
          <dgm:chPref val="1"/>
          <dgm:dir/>
          <dgm:animOne val="branch"/>
          <dgm:animLvl val="lvl"/>
          <dgm:resizeHandles/>
        </dgm:presLayoutVars>
      </dgm:prSet>
      <dgm:spPr/>
    </dgm:pt>
    <dgm:pt modelId="{71750F64-6601-0F42-838F-E4539F9AF7C0}" type="pres">
      <dgm:prSet presAssocID="{B46014E9-06FD-8148-A9D3-ED7D3E87342A}" presName="hierRoot1" presStyleCnt="0"/>
      <dgm:spPr/>
    </dgm:pt>
    <dgm:pt modelId="{BDD82C69-0180-794D-A2D3-33889988A6C6}" type="pres">
      <dgm:prSet presAssocID="{B46014E9-06FD-8148-A9D3-ED7D3E87342A}" presName="composite" presStyleCnt="0"/>
      <dgm:spPr/>
    </dgm:pt>
    <dgm:pt modelId="{F1690595-108A-994D-8D41-B6194975ABCD}" type="pres">
      <dgm:prSet presAssocID="{B46014E9-06FD-8148-A9D3-ED7D3E87342A}" presName="background" presStyleLbl="node0" presStyleIdx="0" presStyleCnt="1"/>
      <dgm:spPr/>
    </dgm:pt>
    <dgm:pt modelId="{EA995DB3-257A-8641-9DB3-CF67BF0890C9}" type="pres">
      <dgm:prSet presAssocID="{B46014E9-06FD-8148-A9D3-ED7D3E87342A}" presName="text" presStyleLbl="fgAcc0" presStyleIdx="0" presStyleCnt="1" custScaleX="133733">
        <dgm:presLayoutVars>
          <dgm:chPref val="3"/>
        </dgm:presLayoutVars>
      </dgm:prSet>
      <dgm:spPr/>
    </dgm:pt>
    <dgm:pt modelId="{1DEB40EE-F8AA-8D40-A443-1AD55FD8890E}" type="pres">
      <dgm:prSet presAssocID="{B46014E9-06FD-8148-A9D3-ED7D3E87342A}" presName="hierChild2" presStyleCnt="0"/>
      <dgm:spPr/>
    </dgm:pt>
    <dgm:pt modelId="{BC19A9E8-566B-2744-A0AC-056BE6D5BF6F}" type="pres">
      <dgm:prSet presAssocID="{7A824F72-12CD-DF4E-9A98-7FBA64BFA30F}" presName="Name10" presStyleLbl="parChTrans1D2" presStyleIdx="0" presStyleCnt="2"/>
      <dgm:spPr/>
    </dgm:pt>
    <dgm:pt modelId="{85B6FE11-8DCB-7D4A-84B1-C924A7A04815}" type="pres">
      <dgm:prSet presAssocID="{6D67534B-0964-8345-9ACE-395DFF02F1CC}" presName="hierRoot2" presStyleCnt="0"/>
      <dgm:spPr/>
    </dgm:pt>
    <dgm:pt modelId="{D833FD18-ABB7-8F4C-B59A-92BDFBCFB417}" type="pres">
      <dgm:prSet presAssocID="{6D67534B-0964-8345-9ACE-395DFF02F1CC}" presName="composite2" presStyleCnt="0"/>
      <dgm:spPr/>
    </dgm:pt>
    <dgm:pt modelId="{483614E1-777A-4541-BD51-CE7998233AE9}" type="pres">
      <dgm:prSet presAssocID="{6D67534B-0964-8345-9ACE-395DFF02F1CC}" presName="background2" presStyleLbl="node2" presStyleIdx="0" presStyleCnt="2"/>
      <dgm:spPr/>
    </dgm:pt>
    <dgm:pt modelId="{6830CE28-7C65-8645-9FB3-AD03FFF74344}" type="pres">
      <dgm:prSet presAssocID="{6D67534B-0964-8345-9ACE-395DFF02F1CC}" presName="text2" presStyleLbl="fgAcc2" presStyleIdx="0" presStyleCnt="2" custScaleX="126454">
        <dgm:presLayoutVars>
          <dgm:chPref val="3"/>
        </dgm:presLayoutVars>
      </dgm:prSet>
      <dgm:spPr/>
    </dgm:pt>
    <dgm:pt modelId="{5042C08D-BA79-CB40-AFC0-C6499626917B}" type="pres">
      <dgm:prSet presAssocID="{6D67534B-0964-8345-9ACE-395DFF02F1CC}" presName="hierChild3" presStyleCnt="0"/>
      <dgm:spPr/>
    </dgm:pt>
    <dgm:pt modelId="{5BB363D2-4F44-7F45-87E0-ED3419A4EDE4}" type="pres">
      <dgm:prSet presAssocID="{E88D3D60-7763-4344-85D9-B8E2F0C8A80A}" presName="Name17" presStyleLbl="parChTrans1D3" presStyleIdx="0" presStyleCnt="2"/>
      <dgm:spPr/>
    </dgm:pt>
    <dgm:pt modelId="{D6A6927C-14E1-F44F-89B7-D9CAD958D373}" type="pres">
      <dgm:prSet presAssocID="{C87C6BFB-C850-9948-9C9C-CDF44F720BC0}" presName="hierRoot3" presStyleCnt="0"/>
      <dgm:spPr/>
    </dgm:pt>
    <dgm:pt modelId="{ECC507FA-4CC1-9242-BA02-AC84A27243D8}" type="pres">
      <dgm:prSet presAssocID="{C87C6BFB-C850-9948-9C9C-CDF44F720BC0}" presName="composite3" presStyleCnt="0"/>
      <dgm:spPr/>
    </dgm:pt>
    <dgm:pt modelId="{B947586A-2946-094C-9C41-694B3C0C2A28}" type="pres">
      <dgm:prSet presAssocID="{C87C6BFB-C850-9948-9C9C-CDF44F720BC0}" presName="background3" presStyleLbl="node3" presStyleIdx="0" presStyleCnt="2"/>
      <dgm:spPr/>
    </dgm:pt>
    <dgm:pt modelId="{FA74787B-9E72-6D40-8D09-9311C46F4336}" type="pres">
      <dgm:prSet presAssocID="{C87C6BFB-C850-9948-9C9C-CDF44F720BC0}" presName="text3" presStyleLbl="fgAcc3" presStyleIdx="0" presStyleCnt="2">
        <dgm:presLayoutVars>
          <dgm:chPref val="3"/>
        </dgm:presLayoutVars>
      </dgm:prSet>
      <dgm:spPr/>
    </dgm:pt>
    <dgm:pt modelId="{FD849486-0C79-3F47-B0EC-980B72693CF7}" type="pres">
      <dgm:prSet presAssocID="{C87C6BFB-C850-9948-9C9C-CDF44F720BC0}" presName="hierChild4" presStyleCnt="0"/>
      <dgm:spPr/>
    </dgm:pt>
    <dgm:pt modelId="{0F08B54E-0BC4-7E47-97DA-F9543F0ADAF6}" type="pres">
      <dgm:prSet presAssocID="{0A61BF1B-808B-B544-9D39-F99CBEAADA6C}" presName="Name17" presStyleLbl="parChTrans1D3" presStyleIdx="1" presStyleCnt="2"/>
      <dgm:spPr/>
    </dgm:pt>
    <dgm:pt modelId="{E56FE97E-C589-D448-912B-6469F64ED973}" type="pres">
      <dgm:prSet presAssocID="{389334D0-85B0-504A-B043-502F326BB80E}" presName="hierRoot3" presStyleCnt="0"/>
      <dgm:spPr/>
    </dgm:pt>
    <dgm:pt modelId="{B36BA561-2693-1B41-904F-C02B06CE112C}" type="pres">
      <dgm:prSet presAssocID="{389334D0-85B0-504A-B043-502F326BB80E}" presName="composite3" presStyleCnt="0"/>
      <dgm:spPr/>
    </dgm:pt>
    <dgm:pt modelId="{16A7D508-E525-5E48-B65B-6A26278F7D47}" type="pres">
      <dgm:prSet presAssocID="{389334D0-85B0-504A-B043-502F326BB80E}" presName="background3" presStyleLbl="node3" presStyleIdx="1" presStyleCnt="2"/>
      <dgm:spPr/>
    </dgm:pt>
    <dgm:pt modelId="{1E702E4C-0D0F-E04C-99EF-A38E762B15D2}" type="pres">
      <dgm:prSet presAssocID="{389334D0-85B0-504A-B043-502F326BB80E}" presName="text3" presStyleLbl="fgAcc3" presStyleIdx="1" presStyleCnt="2">
        <dgm:presLayoutVars>
          <dgm:chPref val="3"/>
        </dgm:presLayoutVars>
      </dgm:prSet>
      <dgm:spPr/>
    </dgm:pt>
    <dgm:pt modelId="{409DC5A6-4F5F-694D-ACB6-B66B8729C289}" type="pres">
      <dgm:prSet presAssocID="{389334D0-85B0-504A-B043-502F326BB80E}" presName="hierChild4" presStyleCnt="0"/>
      <dgm:spPr/>
    </dgm:pt>
    <dgm:pt modelId="{E4596D85-4824-B44D-94F1-5B5116A17DD4}" type="pres">
      <dgm:prSet presAssocID="{6CB3DE53-9E63-7948-8418-1D084F432B2D}" presName="Name10" presStyleLbl="parChTrans1D2" presStyleIdx="1" presStyleCnt="2"/>
      <dgm:spPr/>
    </dgm:pt>
    <dgm:pt modelId="{7012FBBA-EFC4-2347-9845-A84A5C1964C2}" type="pres">
      <dgm:prSet presAssocID="{1AE95A4E-094E-C94F-9E02-F5065EC1EDC8}" presName="hierRoot2" presStyleCnt="0"/>
      <dgm:spPr/>
    </dgm:pt>
    <dgm:pt modelId="{4861F556-7A5E-704E-9163-872BB7A603A3}" type="pres">
      <dgm:prSet presAssocID="{1AE95A4E-094E-C94F-9E02-F5065EC1EDC8}" presName="composite2" presStyleCnt="0"/>
      <dgm:spPr/>
    </dgm:pt>
    <dgm:pt modelId="{4B1F6200-1088-4F48-B58B-F707A60E1FA3}" type="pres">
      <dgm:prSet presAssocID="{1AE95A4E-094E-C94F-9E02-F5065EC1EDC8}" presName="background2" presStyleLbl="node2" presStyleIdx="1" presStyleCnt="2"/>
      <dgm:spPr/>
    </dgm:pt>
    <dgm:pt modelId="{B13332C1-10A7-A145-90F2-14C3D6B61251}" type="pres">
      <dgm:prSet presAssocID="{1AE95A4E-094E-C94F-9E02-F5065EC1EDC8}" presName="text2" presStyleLbl="fgAcc2" presStyleIdx="1" presStyleCnt="2" custScaleX="116447">
        <dgm:presLayoutVars>
          <dgm:chPref val="3"/>
        </dgm:presLayoutVars>
      </dgm:prSet>
      <dgm:spPr/>
    </dgm:pt>
    <dgm:pt modelId="{8EC05897-4294-654A-822C-A3708C1CC236}" type="pres">
      <dgm:prSet presAssocID="{1AE95A4E-094E-C94F-9E02-F5065EC1EDC8}" presName="hierChild3" presStyleCnt="0"/>
      <dgm:spPr/>
    </dgm:pt>
  </dgm:ptLst>
  <dgm:cxnLst>
    <dgm:cxn modelId="{E0543E42-5C6D-7341-97E9-D217E58695A3}" srcId="{6D67534B-0964-8345-9ACE-395DFF02F1CC}" destId="{389334D0-85B0-504A-B043-502F326BB80E}" srcOrd="1" destOrd="0" parTransId="{0A61BF1B-808B-B544-9D39-F99CBEAADA6C}" sibTransId="{69B8B1D6-2EED-4F4B-B0C4-9209D309B644}"/>
    <dgm:cxn modelId="{84A42146-9937-F147-953C-F3D824AC70A0}" type="presOf" srcId="{6D67534B-0964-8345-9ACE-395DFF02F1CC}" destId="{6830CE28-7C65-8645-9FB3-AD03FFF74344}" srcOrd="0" destOrd="0" presId="urn:microsoft.com/office/officeart/2005/8/layout/hierarchy1"/>
    <dgm:cxn modelId="{EF1BB347-4D42-3E4D-A740-C311182F62F6}" type="presOf" srcId="{0A61BF1B-808B-B544-9D39-F99CBEAADA6C}" destId="{0F08B54E-0BC4-7E47-97DA-F9543F0ADAF6}" srcOrd="0" destOrd="0" presId="urn:microsoft.com/office/officeart/2005/8/layout/hierarchy1"/>
    <dgm:cxn modelId="{52256648-F628-654E-BDA6-08B991C53D7B}" type="presOf" srcId="{C87C6BFB-C850-9948-9C9C-CDF44F720BC0}" destId="{FA74787B-9E72-6D40-8D09-9311C46F4336}" srcOrd="0" destOrd="0" presId="urn:microsoft.com/office/officeart/2005/8/layout/hierarchy1"/>
    <dgm:cxn modelId="{18426D6A-178C-9A46-AA6F-F57DDEF1E917}" srcId="{B46014E9-06FD-8148-A9D3-ED7D3E87342A}" destId="{1AE95A4E-094E-C94F-9E02-F5065EC1EDC8}" srcOrd="1" destOrd="0" parTransId="{6CB3DE53-9E63-7948-8418-1D084F432B2D}" sibTransId="{9C4DB654-A8F4-2040-8F67-CDCBB6F454A4}"/>
    <dgm:cxn modelId="{663BA290-2140-424A-8A56-C9F050654132}" type="presOf" srcId="{1AE95A4E-094E-C94F-9E02-F5065EC1EDC8}" destId="{B13332C1-10A7-A145-90F2-14C3D6B61251}" srcOrd="0" destOrd="0" presId="urn:microsoft.com/office/officeart/2005/8/layout/hierarchy1"/>
    <dgm:cxn modelId="{63541F92-FF41-1445-BFF2-0FA339D0AE8E}" srcId="{B46014E9-06FD-8148-A9D3-ED7D3E87342A}" destId="{6D67534B-0964-8345-9ACE-395DFF02F1CC}" srcOrd="0" destOrd="0" parTransId="{7A824F72-12CD-DF4E-9A98-7FBA64BFA30F}" sibTransId="{CA5026E4-D562-3244-A82B-20DF8CC95A3E}"/>
    <dgm:cxn modelId="{26143E9A-C3AF-EC4A-AF81-A0A34C02AB0D}" srcId="{6D67534B-0964-8345-9ACE-395DFF02F1CC}" destId="{C87C6BFB-C850-9948-9C9C-CDF44F720BC0}" srcOrd="0" destOrd="0" parTransId="{E88D3D60-7763-4344-85D9-B8E2F0C8A80A}" sibTransId="{95A4F42D-1589-A942-8FBD-8445C7A5DC8C}"/>
    <dgm:cxn modelId="{ECADD19B-00EF-C948-9719-81B5898A0C61}" type="presOf" srcId="{E88D3D60-7763-4344-85D9-B8E2F0C8A80A}" destId="{5BB363D2-4F44-7F45-87E0-ED3419A4EDE4}" srcOrd="0" destOrd="0" presId="urn:microsoft.com/office/officeart/2005/8/layout/hierarchy1"/>
    <dgm:cxn modelId="{07D926A9-63E1-C249-B7DC-B680AC1D97AE}" type="presOf" srcId="{7A824F72-12CD-DF4E-9A98-7FBA64BFA30F}" destId="{BC19A9E8-566B-2744-A0AC-056BE6D5BF6F}" srcOrd="0" destOrd="0" presId="urn:microsoft.com/office/officeart/2005/8/layout/hierarchy1"/>
    <dgm:cxn modelId="{4D7FF4C9-F4BF-BC49-91F3-0079723DCFCA}" type="presOf" srcId="{389334D0-85B0-504A-B043-502F326BB80E}" destId="{1E702E4C-0D0F-E04C-99EF-A38E762B15D2}" srcOrd="0" destOrd="0" presId="urn:microsoft.com/office/officeart/2005/8/layout/hierarchy1"/>
    <dgm:cxn modelId="{579AEACD-1802-EB4C-892E-70AAA255A9AD}" type="presOf" srcId="{192AC35B-E9D7-7446-8ABA-CD9CB63FFBB4}" destId="{D2185BB6-B3BD-334D-ADC3-DFFA4D01F569}" srcOrd="0" destOrd="0" presId="urn:microsoft.com/office/officeart/2005/8/layout/hierarchy1"/>
    <dgm:cxn modelId="{5EF102DB-2999-274E-8EDD-0922AB404FD4}" srcId="{192AC35B-E9D7-7446-8ABA-CD9CB63FFBB4}" destId="{B46014E9-06FD-8148-A9D3-ED7D3E87342A}" srcOrd="0" destOrd="0" parTransId="{08659C4D-0210-F847-8906-EC27C62B1B5E}" sibTransId="{1349812F-9B4D-504A-9CE8-261B7C58EF74}"/>
    <dgm:cxn modelId="{E99E28EB-C5B9-694D-87CE-F334CF5FD877}" type="presOf" srcId="{6CB3DE53-9E63-7948-8418-1D084F432B2D}" destId="{E4596D85-4824-B44D-94F1-5B5116A17DD4}" srcOrd="0" destOrd="0" presId="urn:microsoft.com/office/officeart/2005/8/layout/hierarchy1"/>
    <dgm:cxn modelId="{8F2D11EE-ED56-AA4F-80EE-0C72636AD721}" type="presOf" srcId="{B46014E9-06FD-8148-A9D3-ED7D3E87342A}" destId="{EA995DB3-257A-8641-9DB3-CF67BF0890C9}" srcOrd="0" destOrd="0" presId="urn:microsoft.com/office/officeart/2005/8/layout/hierarchy1"/>
    <dgm:cxn modelId="{CBCD665C-84FF-5541-94B5-186674984FC5}" type="presParOf" srcId="{D2185BB6-B3BD-334D-ADC3-DFFA4D01F569}" destId="{71750F64-6601-0F42-838F-E4539F9AF7C0}" srcOrd="0" destOrd="0" presId="urn:microsoft.com/office/officeart/2005/8/layout/hierarchy1"/>
    <dgm:cxn modelId="{E42F90AE-4E11-CF47-9810-D21A70107E87}" type="presParOf" srcId="{71750F64-6601-0F42-838F-E4539F9AF7C0}" destId="{BDD82C69-0180-794D-A2D3-33889988A6C6}" srcOrd="0" destOrd="0" presId="urn:microsoft.com/office/officeart/2005/8/layout/hierarchy1"/>
    <dgm:cxn modelId="{D4A8EB65-76F7-C243-ABBE-D10924444103}" type="presParOf" srcId="{BDD82C69-0180-794D-A2D3-33889988A6C6}" destId="{F1690595-108A-994D-8D41-B6194975ABCD}" srcOrd="0" destOrd="0" presId="urn:microsoft.com/office/officeart/2005/8/layout/hierarchy1"/>
    <dgm:cxn modelId="{A4DCA8ED-CACA-7747-8A22-1DCEE2B4414B}" type="presParOf" srcId="{BDD82C69-0180-794D-A2D3-33889988A6C6}" destId="{EA995DB3-257A-8641-9DB3-CF67BF0890C9}" srcOrd="1" destOrd="0" presId="urn:microsoft.com/office/officeart/2005/8/layout/hierarchy1"/>
    <dgm:cxn modelId="{1D0B074C-5D98-2B43-B1FE-E833EE35FE37}" type="presParOf" srcId="{71750F64-6601-0F42-838F-E4539F9AF7C0}" destId="{1DEB40EE-F8AA-8D40-A443-1AD55FD8890E}" srcOrd="1" destOrd="0" presId="urn:microsoft.com/office/officeart/2005/8/layout/hierarchy1"/>
    <dgm:cxn modelId="{0C0A3A5D-6A01-F249-A1CC-24B6D4694641}" type="presParOf" srcId="{1DEB40EE-F8AA-8D40-A443-1AD55FD8890E}" destId="{BC19A9E8-566B-2744-A0AC-056BE6D5BF6F}" srcOrd="0" destOrd="0" presId="urn:microsoft.com/office/officeart/2005/8/layout/hierarchy1"/>
    <dgm:cxn modelId="{D59D08DC-61DC-8743-ACE0-F0BA290B374D}" type="presParOf" srcId="{1DEB40EE-F8AA-8D40-A443-1AD55FD8890E}" destId="{85B6FE11-8DCB-7D4A-84B1-C924A7A04815}" srcOrd="1" destOrd="0" presId="urn:microsoft.com/office/officeart/2005/8/layout/hierarchy1"/>
    <dgm:cxn modelId="{7FF65093-E4CA-6749-ADAF-F48E307CBC6A}" type="presParOf" srcId="{85B6FE11-8DCB-7D4A-84B1-C924A7A04815}" destId="{D833FD18-ABB7-8F4C-B59A-92BDFBCFB417}" srcOrd="0" destOrd="0" presId="urn:microsoft.com/office/officeart/2005/8/layout/hierarchy1"/>
    <dgm:cxn modelId="{B17C892A-9FEA-BC42-9653-9316B41A5EE5}" type="presParOf" srcId="{D833FD18-ABB7-8F4C-B59A-92BDFBCFB417}" destId="{483614E1-777A-4541-BD51-CE7998233AE9}" srcOrd="0" destOrd="0" presId="urn:microsoft.com/office/officeart/2005/8/layout/hierarchy1"/>
    <dgm:cxn modelId="{BF27E511-07DD-D04F-AE58-B4167CC39EA8}" type="presParOf" srcId="{D833FD18-ABB7-8F4C-B59A-92BDFBCFB417}" destId="{6830CE28-7C65-8645-9FB3-AD03FFF74344}" srcOrd="1" destOrd="0" presId="urn:microsoft.com/office/officeart/2005/8/layout/hierarchy1"/>
    <dgm:cxn modelId="{6F2B933C-656F-E849-BE46-C77D35B89BB4}" type="presParOf" srcId="{85B6FE11-8DCB-7D4A-84B1-C924A7A04815}" destId="{5042C08D-BA79-CB40-AFC0-C6499626917B}" srcOrd="1" destOrd="0" presId="urn:microsoft.com/office/officeart/2005/8/layout/hierarchy1"/>
    <dgm:cxn modelId="{D8F3DF29-7C14-F240-962E-69D66801BB88}" type="presParOf" srcId="{5042C08D-BA79-CB40-AFC0-C6499626917B}" destId="{5BB363D2-4F44-7F45-87E0-ED3419A4EDE4}" srcOrd="0" destOrd="0" presId="urn:microsoft.com/office/officeart/2005/8/layout/hierarchy1"/>
    <dgm:cxn modelId="{0A564639-B374-7242-9A5F-262D56B170F5}" type="presParOf" srcId="{5042C08D-BA79-CB40-AFC0-C6499626917B}" destId="{D6A6927C-14E1-F44F-89B7-D9CAD958D373}" srcOrd="1" destOrd="0" presId="urn:microsoft.com/office/officeart/2005/8/layout/hierarchy1"/>
    <dgm:cxn modelId="{9009D6D5-4C9D-144A-8978-06187BA6FFB8}" type="presParOf" srcId="{D6A6927C-14E1-F44F-89B7-D9CAD958D373}" destId="{ECC507FA-4CC1-9242-BA02-AC84A27243D8}" srcOrd="0" destOrd="0" presId="urn:microsoft.com/office/officeart/2005/8/layout/hierarchy1"/>
    <dgm:cxn modelId="{602E6867-D6A7-6A46-8EBC-8BD5AD1644F5}" type="presParOf" srcId="{ECC507FA-4CC1-9242-BA02-AC84A27243D8}" destId="{B947586A-2946-094C-9C41-694B3C0C2A28}" srcOrd="0" destOrd="0" presId="urn:microsoft.com/office/officeart/2005/8/layout/hierarchy1"/>
    <dgm:cxn modelId="{68205B02-3453-8F49-A5B9-CE3F257DB288}" type="presParOf" srcId="{ECC507FA-4CC1-9242-BA02-AC84A27243D8}" destId="{FA74787B-9E72-6D40-8D09-9311C46F4336}" srcOrd="1" destOrd="0" presId="urn:microsoft.com/office/officeart/2005/8/layout/hierarchy1"/>
    <dgm:cxn modelId="{F9C3486E-3ED6-2D4E-B7D0-5DBF5D1377C3}" type="presParOf" srcId="{D6A6927C-14E1-F44F-89B7-D9CAD958D373}" destId="{FD849486-0C79-3F47-B0EC-980B72693CF7}" srcOrd="1" destOrd="0" presId="urn:microsoft.com/office/officeart/2005/8/layout/hierarchy1"/>
    <dgm:cxn modelId="{CA6FA55B-EC39-D540-9718-92F25038C0D4}" type="presParOf" srcId="{5042C08D-BA79-CB40-AFC0-C6499626917B}" destId="{0F08B54E-0BC4-7E47-97DA-F9543F0ADAF6}" srcOrd="2" destOrd="0" presId="urn:microsoft.com/office/officeart/2005/8/layout/hierarchy1"/>
    <dgm:cxn modelId="{205D75B6-D94E-7D45-85DA-1D5D898EA6AC}" type="presParOf" srcId="{5042C08D-BA79-CB40-AFC0-C6499626917B}" destId="{E56FE97E-C589-D448-912B-6469F64ED973}" srcOrd="3" destOrd="0" presId="urn:microsoft.com/office/officeart/2005/8/layout/hierarchy1"/>
    <dgm:cxn modelId="{7F416CD9-DB8E-3845-A1B6-21D596DBF69F}" type="presParOf" srcId="{E56FE97E-C589-D448-912B-6469F64ED973}" destId="{B36BA561-2693-1B41-904F-C02B06CE112C}" srcOrd="0" destOrd="0" presId="urn:microsoft.com/office/officeart/2005/8/layout/hierarchy1"/>
    <dgm:cxn modelId="{FB4B7C73-49F7-F145-8F77-7571F8AA86A5}" type="presParOf" srcId="{B36BA561-2693-1B41-904F-C02B06CE112C}" destId="{16A7D508-E525-5E48-B65B-6A26278F7D47}" srcOrd="0" destOrd="0" presId="urn:microsoft.com/office/officeart/2005/8/layout/hierarchy1"/>
    <dgm:cxn modelId="{C941FF96-55CA-9E48-88A1-AA8D760DE080}" type="presParOf" srcId="{B36BA561-2693-1B41-904F-C02B06CE112C}" destId="{1E702E4C-0D0F-E04C-99EF-A38E762B15D2}" srcOrd="1" destOrd="0" presId="urn:microsoft.com/office/officeart/2005/8/layout/hierarchy1"/>
    <dgm:cxn modelId="{895DE88C-0A8D-114C-B69B-656E6AC5E4EF}" type="presParOf" srcId="{E56FE97E-C589-D448-912B-6469F64ED973}" destId="{409DC5A6-4F5F-694D-ACB6-B66B8729C289}" srcOrd="1" destOrd="0" presId="urn:microsoft.com/office/officeart/2005/8/layout/hierarchy1"/>
    <dgm:cxn modelId="{067F249F-3D07-454F-983C-09CE2597555C}" type="presParOf" srcId="{1DEB40EE-F8AA-8D40-A443-1AD55FD8890E}" destId="{E4596D85-4824-B44D-94F1-5B5116A17DD4}" srcOrd="2" destOrd="0" presId="urn:microsoft.com/office/officeart/2005/8/layout/hierarchy1"/>
    <dgm:cxn modelId="{7F1973B0-8B1B-6C40-A7C4-366FD477C8AE}" type="presParOf" srcId="{1DEB40EE-F8AA-8D40-A443-1AD55FD8890E}" destId="{7012FBBA-EFC4-2347-9845-A84A5C1964C2}" srcOrd="3" destOrd="0" presId="urn:microsoft.com/office/officeart/2005/8/layout/hierarchy1"/>
    <dgm:cxn modelId="{FFC672E3-017E-FA47-AA50-C403B733394F}" type="presParOf" srcId="{7012FBBA-EFC4-2347-9845-A84A5C1964C2}" destId="{4861F556-7A5E-704E-9163-872BB7A603A3}" srcOrd="0" destOrd="0" presId="urn:microsoft.com/office/officeart/2005/8/layout/hierarchy1"/>
    <dgm:cxn modelId="{5BEEF571-11A0-844A-B4BB-45B49B42915D}" type="presParOf" srcId="{4861F556-7A5E-704E-9163-872BB7A603A3}" destId="{4B1F6200-1088-4F48-B58B-F707A60E1FA3}" srcOrd="0" destOrd="0" presId="urn:microsoft.com/office/officeart/2005/8/layout/hierarchy1"/>
    <dgm:cxn modelId="{C7BFCD7C-53DD-474E-B501-955C0C8376CF}" type="presParOf" srcId="{4861F556-7A5E-704E-9163-872BB7A603A3}" destId="{B13332C1-10A7-A145-90F2-14C3D6B61251}" srcOrd="1" destOrd="0" presId="urn:microsoft.com/office/officeart/2005/8/layout/hierarchy1"/>
    <dgm:cxn modelId="{ACBA55E2-4F96-3C4C-9BD2-6E7A256EE7D7}" type="presParOf" srcId="{7012FBBA-EFC4-2347-9845-A84A5C1964C2}" destId="{8EC05897-4294-654A-822C-A3708C1CC23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1B8DC9-DE70-4B4D-AD4F-05E22CE844BC}"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01FFDA48-29ED-7B4C-A092-FAC5C97E7EC5}">
      <dgm:prSet phldrT="[Text]"/>
      <dgm:spPr>
        <a:solidFill>
          <a:srgbClr val="00B0F0"/>
        </a:solidFill>
      </dgm:spPr>
      <dgm:t>
        <a:bodyPr/>
        <a:lstStyle/>
        <a:p>
          <a:r>
            <a:rPr lang="en-US" dirty="0"/>
            <a:t>Limbic brain region (</a:t>
          </a:r>
          <a:r>
            <a:rPr lang="en-US" b="1" dirty="0">
              <a:solidFill>
                <a:schemeClr val="tx1"/>
              </a:solidFill>
            </a:rPr>
            <a:t>H</a:t>
          </a:r>
          <a:r>
            <a:rPr lang="en-US" dirty="0"/>
            <a:t>ypothalamus) stimulate the release of </a:t>
          </a:r>
          <a:r>
            <a:rPr lang="en-US" dirty="0" err="1"/>
            <a:t>Corticotropin</a:t>
          </a:r>
          <a:r>
            <a:rPr lang="en-US" dirty="0"/>
            <a:t> Releasing Factor (CRF)</a:t>
          </a:r>
        </a:p>
      </dgm:t>
    </dgm:pt>
    <dgm:pt modelId="{E6D3FB85-53B0-444A-B58F-E15E3AC82DDB}" type="parTrans" cxnId="{448D27A0-D8F5-0A4B-8B7A-249F3942EF48}">
      <dgm:prSet/>
      <dgm:spPr/>
      <dgm:t>
        <a:bodyPr/>
        <a:lstStyle/>
        <a:p>
          <a:endParaRPr lang="en-US"/>
        </a:p>
      </dgm:t>
    </dgm:pt>
    <dgm:pt modelId="{B369C6AD-DAB1-6E42-AD13-B58389E25C08}" type="sibTrans" cxnId="{448D27A0-D8F5-0A4B-8B7A-249F3942EF48}">
      <dgm:prSet/>
      <dgm:spPr/>
      <dgm:t>
        <a:bodyPr/>
        <a:lstStyle/>
        <a:p>
          <a:endParaRPr lang="en-US"/>
        </a:p>
      </dgm:t>
    </dgm:pt>
    <dgm:pt modelId="{852BFBA1-C35C-5F4A-B262-5CBC0E0D5917}">
      <dgm:prSet phldrT="[Text]"/>
      <dgm:spPr>
        <a:solidFill>
          <a:srgbClr val="00B0F0"/>
        </a:solidFill>
      </dgm:spPr>
      <dgm:t>
        <a:bodyPr/>
        <a:lstStyle/>
        <a:p>
          <a:r>
            <a:rPr lang="en-US" dirty="0"/>
            <a:t>CRF activates </a:t>
          </a:r>
          <a:r>
            <a:rPr lang="en-US" b="1" dirty="0">
              <a:solidFill>
                <a:schemeClr val="tx1"/>
              </a:solidFill>
            </a:rPr>
            <a:t>P</a:t>
          </a:r>
          <a:r>
            <a:rPr lang="en-US" dirty="0"/>
            <a:t>ituitary Gland to release Adrenocorticotropic Hormone (ACH)</a:t>
          </a:r>
        </a:p>
      </dgm:t>
    </dgm:pt>
    <dgm:pt modelId="{626E1C2E-EC36-D349-AFCE-CF1ED1EB3EF6}" type="parTrans" cxnId="{14F6FB35-5837-D442-A8BB-4976E27C66AE}">
      <dgm:prSet/>
      <dgm:spPr/>
      <dgm:t>
        <a:bodyPr/>
        <a:lstStyle/>
        <a:p>
          <a:endParaRPr lang="en-US"/>
        </a:p>
      </dgm:t>
    </dgm:pt>
    <dgm:pt modelId="{838E2AE5-4888-1B4D-A799-E089C3153C05}" type="sibTrans" cxnId="{14F6FB35-5837-D442-A8BB-4976E27C66AE}">
      <dgm:prSet/>
      <dgm:spPr/>
      <dgm:t>
        <a:bodyPr/>
        <a:lstStyle/>
        <a:p>
          <a:endParaRPr lang="en-US"/>
        </a:p>
      </dgm:t>
    </dgm:pt>
    <dgm:pt modelId="{57A81A2B-2232-3749-96C4-6511A75F712E}">
      <dgm:prSet phldrT="[Text]"/>
      <dgm:spPr>
        <a:solidFill>
          <a:srgbClr val="00B0F0"/>
        </a:solidFill>
      </dgm:spPr>
      <dgm:t>
        <a:bodyPr/>
        <a:lstStyle/>
        <a:p>
          <a:r>
            <a:rPr lang="en-US" dirty="0"/>
            <a:t>Individual perceives stress</a:t>
          </a:r>
        </a:p>
      </dgm:t>
    </dgm:pt>
    <dgm:pt modelId="{6AD475D6-D381-7C40-9F99-96BA2C982062}" type="sibTrans" cxnId="{A868D8F4-FDEA-E04A-893F-701219AF89FF}">
      <dgm:prSet/>
      <dgm:spPr/>
      <dgm:t>
        <a:bodyPr/>
        <a:lstStyle/>
        <a:p>
          <a:endParaRPr lang="en-US"/>
        </a:p>
      </dgm:t>
    </dgm:pt>
    <dgm:pt modelId="{6B7546C3-02BC-A24E-9116-90397235BE7F}" type="parTrans" cxnId="{A868D8F4-FDEA-E04A-893F-701219AF89FF}">
      <dgm:prSet/>
      <dgm:spPr/>
      <dgm:t>
        <a:bodyPr/>
        <a:lstStyle/>
        <a:p>
          <a:endParaRPr lang="en-US"/>
        </a:p>
      </dgm:t>
    </dgm:pt>
    <dgm:pt modelId="{6846A57D-FF34-1A47-8B5C-6420FC100F82}">
      <dgm:prSet/>
      <dgm:spPr>
        <a:solidFill>
          <a:srgbClr val="00B0F0"/>
        </a:solidFill>
      </dgm:spPr>
      <dgm:t>
        <a:bodyPr/>
        <a:lstStyle/>
        <a:p>
          <a:r>
            <a:rPr lang="en-US" dirty="0"/>
            <a:t>ACH activates </a:t>
          </a:r>
          <a:r>
            <a:rPr lang="en-US" b="1" dirty="0">
              <a:solidFill>
                <a:schemeClr val="tx1"/>
              </a:solidFill>
            </a:rPr>
            <a:t>A</a:t>
          </a:r>
          <a:r>
            <a:rPr lang="en-US" dirty="0"/>
            <a:t>drenal cortex to release cortisol</a:t>
          </a:r>
        </a:p>
      </dgm:t>
    </dgm:pt>
    <dgm:pt modelId="{158039CF-C1B2-1F4C-BA62-232F0F79652A}" type="parTrans" cxnId="{40EC90D2-68EF-7F45-BF3F-A6CEED2AD96F}">
      <dgm:prSet/>
      <dgm:spPr/>
      <dgm:t>
        <a:bodyPr/>
        <a:lstStyle/>
        <a:p>
          <a:endParaRPr lang="en-US"/>
        </a:p>
      </dgm:t>
    </dgm:pt>
    <dgm:pt modelId="{FBAAB338-2EDF-804E-8B08-B8FA15E46FD9}" type="sibTrans" cxnId="{40EC90D2-68EF-7F45-BF3F-A6CEED2AD96F}">
      <dgm:prSet/>
      <dgm:spPr/>
      <dgm:t>
        <a:bodyPr/>
        <a:lstStyle/>
        <a:p>
          <a:endParaRPr lang="en-US"/>
        </a:p>
      </dgm:t>
    </dgm:pt>
    <dgm:pt modelId="{10A54E68-F910-CB45-B401-5751757D96E0}">
      <dgm:prSet/>
      <dgm:spPr>
        <a:solidFill>
          <a:srgbClr val="00B0F0"/>
        </a:solidFill>
      </dgm:spPr>
      <dgm:t>
        <a:bodyPr/>
        <a:lstStyle/>
        <a:p>
          <a:r>
            <a:rPr lang="en-US" dirty="0"/>
            <a:t>Cortisol binds to glucocorticoid receptor (GR), NR3C1</a:t>
          </a:r>
        </a:p>
      </dgm:t>
    </dgm:pt>
    <dgm:pt modelId="{89DF9B9E-A754-EF41-9BA0-9AA6F57ABC69}" type="parTrans" cxnId="{83E135A2-19AA-D040-9F66-46CA4DB02017}">
      <dgm:prSet/>
      <dgm:spPr/>
      <dgm:t>
        <a:bodyPr/>
        <a:lstStyle/>
        <a:p>
          <a:endParaRPr lang="en-US"/>
        </a:p>
      </dgm:t>
    </dgm:pt>
    <dgm:pt modelId="{406DA84D-6CA3-9749-AFDE-2D112FFC4445}" type="sibTrans" cxnId="{83E135A2-19AA-D040-9F66-46CA4DB02017}">
      <dgm:prSet/>
      <dgm:spPr/>
      <dgm:t>
        <a:bodyPr/>
        <a:lstStyle/>
        <a:p>
          <a:endParaRPr lang="en-US"/>
        </a:p>
      </dgm:t>
    </dgm:pt>
    <dgm:pt modelId="{D4DF1625-BBD8-A448-A235-10BB66D94B34}" type="pres">
      <dgm:prSet presAssocID="{F81B8DC9-DE70-4B4D-AD4F-05E22CE844BC}" presName="Name0" presStyleCnt="0">
        <dgm:presLayoutVars>
          <dgm:dir/>
          <dgm:animLvl val="lvl"/>
          <dgm:resizeHandles val="exact"/>
        </dgm:presLayoutVars>
      </dgm:prSet>
      <dgm:spPr/>
    </dgm:pt>
    <dgm:pt modelId="{98B8DE25-5B6F-9247-8E02-6CAF1DA21F1D}" type="pres">
      <dgm:prSet presAssocID="{10A54E68-F910-CB45-B401-5751757D96E0}" presName="boxAndChildren" presStyleCnt="0"/>
      <dgm:spPr/>
    </dgm:pt>
    <dgm:pt modelId="{C835AEB7-C032-A34F-ADE3-B087FFFE522B}" type="pres">
      <dgm:prSet presAssocID="{10A54E68-F910-CB45-B401-5751757D96E0}" presName="parentTextBox" presStyleLbl="node1" presStyleIdx="0" presStyleCnt="5"/>
      <dgm:spPr/>
    </dgm:pt>
    <dgm:pt modelId="{206E9765-06D0-774F-A5CF-BECE37D97095}" type="pres">
      <dgm:prSet presAssocID="{FBAAB338-2EDF-804E-8B08-B8FA15E46FD9}" presName="sp" presStyleCnt="0"/>
      <dgm:spPr/>
    </dgm:pt>
    <dgm:pt modelId="{C2F8766B-2054-254A-AB1E-456BF9D07368}" type="pres">
      <dgm:prSet presAssocID="{6846A57D-FF34-1A47-8B5C-6420FC100F82}" presName="arrowAndChildren" presStyleCnt="0"/>
      <dgm:spPr/>
    </dgm:pt>
    <dgm:pt modelId="{A45D4175-79DF-4941-B331-4630077C546C}" type="pres">
      <dgm:prSet presAssocID="{6846A57D-FF34-1A47-8B5C-6420FC100F82}" presName="parentTextArrow" presStyleLbl="node1" presStyleIdx="1" presStyleCnt="5"/>
      <dgm:spPr/>
    </dgm:pt>
    <dgm:pt modelId="{36E0E593-7392-A34A-BB84-C29AE786ED5E}" type="pres">
      <dgm:prSet presAssocID="{838E2AE5-4888-1B4D-A799-E089C3153C05}" presName="sp" presStyleCnt="0"/>
      <dgm:spPr/>
    </dgm:pt>
    <dgm:pt modelId="{0608D183-E37E-9E41-8F9E-5E5BEECBACE2}" type="pres">
      <dgm:prSet presAssocID="{852BFBA1-C35C-5F4A-B262-5CBC0E0D5917}" presName="arrowAndChildren" presStyleCnt="0"/>
      <dgm:spPr/>
    </dgm:pt>
    <dgm:pt modelId="{E0C27DAA-280D-5A45-8B4B-5C3F3B68EAC5}" type="pres">
      <dgm:prSet presAssocID="{852BFBA1-C35C-5F4A-B262-5CBC0E0D5917}" presName="parentTextArrow" presStyleLbl="node1" presStyleIdx="2" presStyleCnt="5"/>
      <dgm:spPr/>
    </dgm:pt>
    <dgm:pt modelId="{B9493561-34CD-4F44-B901-DA78A44B3972}" type="pres">
      <dgm:prSet presAssocID="{B369C6AD-DAB1-6E42-AD13-B58389E25C08}" presName="sp" presStyleCnt="0"/>
      <dgm:spPr/>
    </dgm:pt>
    <dgm:pt modelId="{BCEAE143-6768-7744-A506-6CCD6F1810EC}" type="pres">
      <dgm:prSet presAssocID="{01FFDA48-29ED-7B4C-A092-FAC5C97E7EC5}" presName="arrowAndChildren" presStyleCnt="0"/>
      <dgm:spPr/>
    </dgm:pt>
    <dgm:pt modelId="{73D40591-AB4F-A147-8784-342B46A30B20}" type="pres">
      <dgm:prSet presAssocID="{01FFDA48-29ED-7B4C-A092-FAC5C97E7EC5}" presName="parentTextArrow" presStyleLbl="node1" presStyleIdx="3" presStyleCnt="5"/>
      <dgm:spPr/>
    </dgm:pt>
    <dgm:pt modelId="{D0303B41-270C-AF4C-898E-ED85B995D4C1}" type="pres">
      <dgm:prSet presAssocID="{6AD475D6-D381-7C40-9F99-96BA2C982062}" presName="sp" presStyleCnt="0"/>
      <dgm:spPr/>
    </dgm:pt>
    <dgm:pt modelId="{3B92A4C2-E1CF-C74C-B077-8EACCB883D6B}" type="pres">
      <dgm:prSet presAssocID="{57A81A2B-2232-3749-96C4-6511A75F712E}" presName="arrowAndChildren" presStyleCnt="0"/>
      <dgm:spPr/>
    </dgm:pt>
    <dgm:pt modelId="{7531D978-6738-D443-81B4-9ABBB02018B7}" type="pres">
      <dgm:prSet presAssocID="{57A81A2B-2232-3749-96C4-6511A75F712E}" presName="parentTextArrow" presStyleLbl="node1" presStyleIdx="4" presStyleCnt="5" custLinFactNeighborX="-5517" custLinFactNeighborY="2011"/>
      <dgm:spPr/>
    </dgm:pt>
  </dgm:ptLst>
  <dgm:cxnLst>
    <dgm:cxn modelId="{9726251A-5F81-144C-9C90-C5485AC3B5A7}" type="presOf" srcId="{01FFDA48-29ED-7B4C-A092-FAC5C97E7EC5}" destId="{73D40591-AB4F-A147-8784-342B46A30B20}" srcOrd="0" destOrd="0" presId="urn:microsoft.com/office/officeart/2005/8/layout/process4"/>
    <dgm:cxn modelId="{1CF58F32-0ADA-B74D-9D43-B30C8DBB7B67}" type="presOf" srcId="{10A54E68-F910-CB45-B401-5751757D96E0}" destId="{C835AEB7-C032-A34F-ADE3-B087FFFE522B}" srcOrd="0" destOrd="0" presId="urn:microsoft.com/office/officeart/2005/8/layout/process4"/>
    <dgm:cxn modelId="{14F6FB35-5837-D442-A8BB-4976E27C66AE}" srcId="{F81B8DC9-DE70-4B4D-AD4F-05E22CE844BC}" destId="{852BFBA1-C35C-5F4A-B262-5CBC0E0D5917}" srcOrd="2" destOrd="0" parTransId="{626E1C2E-EC36-D349-AFCE-CF1ED1EB3EF6}" sibTransId="{838E2AE5-4888-1B4D-A799-E089C3153C05}"/>
    <dgm:cxn modelId="{2D59AD3D-8873-5A47-9747-6E4775D1AD67}" type="presOf" srcId="{852BFBA1-C35C-5F4A-B262-5CBC0E0D5917}" destId="{E0C27DAA-280D-5A45-8B4B-5C3F3B68EAC5}" srcOrd="0" destOrd="0" presId="urn:microsoft.com/office/officeart/2005/8/layout/process4"/>
    <dgm:cxn modelId="{A07E8747-AA25-CF47-BFEF-BA00952A44A1}" type="presOf" srcId="{F81B8DC9-DE70-4B4D-AD4F-05E22CE844BC}" destId="{D4DF1625-BBD8-A448-A235-10BB66D94B34}" srcOrd="0" destOrd="0" presId="urn:microsoft.com/office/officeart/2005/8/layout/process4"/>
    <dgm:cxn modelId="{90702B6D-B2A4-1B44-B7B2-1D60994E5303}" type="presOf" srcId="{57A81A2B-2232-3749-96C4-6511A75F712E}" destId="{7531D978-6738-D443-81B4-9ABBB02018B7}" srcOrd="0" destOrd="0" presId="urn:microsoft.com/office/officeart/2005/8/layout/process4"/>
    <dgm:cxn modelId="{448D27A0-D8F5-0A4B-8B7A-249F3942EF48}" srcId="{F81B8DC9-DE70-4B4D-AD4F-05E22CE844BC}" destId="{01FFDA48-29ED-7B4C-A092-FAC5C97E7EC5}" srcOrd="1" destOrd="0" parTransId="{E6D3FB85-53B0-444A-B58F-E15E3AC82DDB}" sibTransId="{B369C6AD-DAB1-6E42-AD13-B58389E25C08}"/>
    <dgm:cxn modelId="{83E135A2-19AA-D040-9F66-46CA4DB02017}" srcId="{F81B8DC9-DE70-4B4D-AD4F-05E22CE844BC}" destId="{10A54E68-F910-CB45-B401-5751757D96E0}" srcOrd="4" destOrd="0" parTransId="{89DF9B9E-A754-EF41-9BA0-9AA6F57ABC69}" sibTransId="{406DA84D-6CA3-9749-AFDE-2D112FFC4445}"/>
    <dgm:cxn modelId="{D38BD6C9-A2FA-C54E-A78E-072B2DF144ED}" type="presOf" srcId="{6846A57D-FF34-1A47-8B5C-6420FC100F82}" destId="{A45D4175-79DF-4941-B331-4630077C546C}" srcOrd="0" destOrd="0" presId="urn:microsoft.com/office/officeart/2005/8/layout/process4"/>
    <dgm:cxn modelId="{40EC90D2-68EF-7F45-BF3F-A6CEED2AD96F}" srcId="{F81B8DC9-DE70-4B4D-AD4F-05E22CE844BC}" destId="{6846A57D-FF34-1A47-8B5C-6420FC100F82}" srcOrd="3" destOrd="0" parTransId="{158039CF-C1B2-1F4C-BA62-232F0F79652A}" sibTransId="{FBAAB338-2EDF-804E-8B08-B8FA15E46FD9}"/>
    <dgm:cxn modelId="{A868D8F4-FDEA-E04A-893F-701219AF89FF}" srcId="{F81B8DC9-DE70-4B4D-AD4F-05E22CE844BC}" destId="{57A81A2B-2232-3749-96C4-6511A75F712E}" srcOrd="0" destOrd="0" parTransId="{6B7546C3-02BC-A24E-9116-90397235BE7F}" sibTransId="{6AD475D6-D381-7C40-9F99-96BA2C982062}"/>
    <dgm:cxn modelId="{69442B22-8904-D843-9194-B416A0158DD5}" type="presParOf" srcId="{D4DF1625-BBD8-A448-A235-10BB66D94B34}" destId="{98B8DE25-5B6F-9247-8E02-6CAF1DA21F1D}" srcOrd="0" destOrd="0" presId="urn:microsoft.com/office/officeart/2005/8/layout/process4"/>
    <dgm:cxn modelId="{49323B6B-4149-394D-BEC1-2DB107C25A12}" type="presParOf" srcId="{98B8DE25-5B6F-9247-8E02-6CAF1DA21F1D}" destId="{C835AEB7-C032-A34F-ADE3-B087FFFE522B}" srcOrd="0" destOrd="0" presId="urn:microsoft.com/office/officeart/2005/8/layout/process4"/>
    <dgm:cxn modelId="{E4CFE1CB-DDAD-654E-A29D-A391EDD83BA9}" type="presParOf" srcId="{D4DF1625-BBD8-A448-A235-10BB66D94B34}" destId="{206E9765-06D0-774F-A5CF-BECE37D97095}" srcOrd="1" destOrd="0" presId="urn:microsoft.com/office/officeart/2005/8/layout/process4"/>
    <dgm:cxn modelId="{A68CD3C7-44AB-A348-89E9-DA5824D401B7}" type="presParOf" srcId="{D4DF1625-BBD8-A448-A235-10BB66D94B34}" destId="{C2F8766B-2054-254A-AB1E-456BF9D07368}" srcOrd="2" destOrd="0" presId="urn:microsoft.com/office/officeart/2005/8/layout/process4"/>
    <dgm:cxn modelId="{40D1ED0F-08BF-6E45-8A15-355EE042FFA5}" type="presParOf" srcId="{C2F8766B-2054-254A-AB1E-456BF9D07368}" destId="{A45D4175-79DF-4941-B331-4630077C546C}" srcOrd="0" destOrd="0" presId="urn:microsoft.com/office/officeart/2005/8/layout/process4"/>
    <dgm:cxn modelId="{D6150BBE-878E-654E-B3E7-D67D9E49E561}" type="presParOf" srcId="{D4DF1625-BBD8-A448-A235-10BB66D94B34}" destId="{36E0E593-7392-A34A-BB84-C29AE786ED5E}" srcOrd="3" destOrd="0" presId="urn:microsoft.com/office/officeart/2005/8/layout/process4"/>
    <dgm:cxn modelId="{908FFB88-7639-CA45-80AE-9C72055278D1}" type="presParOf" srcId="{D4DF1625-BBD8-A448-A235-10BB66D94B34}" destId="{0608D183-E37E-9E41-8F9E-5E5BEECBACE2}" srcOrd="4" destOrd="0" presId="urn:microsoft.com/office/officeart/2005/8/layout/process4"/>
    <dgm:cxn modelId="{5154AC8B-5728-AC47-A2EC-9D09A19ABABF}" type="presParOf" srcId="{0608D183-E37E-9E41-8F9E-5E5BEECBACE2}" destId="{E0C27DAA-280D-5A45-8B4B-5C3F3B68EAC5}" srcOrd="0" destOrd="0" presId="urn:microsoft.com/office/officeart/2005/8/layout/process4"/>
    <dgm:cxn modelId="{6A71D9D4-8B44-BF43-8827-6C9847C24074}" type="presParOf" srcId="{D4DF1625-BBD8-A448-A235-10BB66D94B34}" destId="{B9493561-34CD-4F44-B901-DA78A44B3972}" srcOrd="5" destOrd="0" presId="urn:microsoft.com/office/officeart/2005/8/layout/process4"/>
    <dgm:cxn modelId="{E4C9B47A-F56C-5547-9FA2-66BD7A4F1B83}" type="presParOf" srcId="{D4DF1625-BBD8-A448-A235-10BB66D94B34}" destId="{BCEAE143-6768-7744-A506-6CCD6F1810EC}" srcOrd="6" destOrd="0" presId="urn:microsoft.com/office/officeart/2005/8/layout/process4"/>
    <dgm:cxn modelId="{14D4F611-49C3-ED43-AF18-5326006D5CD6}" type="presParOf" srcId="{BCEAE143-6768-7744-A506-6CCD6F1810EC}" destId="{73D40591-AB4F-A147-8784-342B46A30B20}" srcOrd="0" destOrd="0" presId="urn:microsoft.com/office/officeart/2005/8/layout/process4"/>
    <dgm:cxn modelId="{ED20DF1C-C081-B14C-A9CB-A71F4AF1CC8A}" type="presParOf" srcId="{D4DF1625-BBD8-A448-A235-10BB66D94B34}" destId="{D0303B41-270C-AF4C-898E-ED85B995D4C1}" srcOrd="7" destOrd="0" presId="urn:microsoft.com/office/officeart/2005/8/layout/process4"/>
    <dgm:cxn modelId="{A1DB74DD-4F0F-9C4D-8939-2FF508409EA3}" type="presParOf" srcId="{D4DF1625-BBD8-A448-A235-10BB66D94B34}" destId="{3B92A4C2-E1CF-C74C-B077-8EACCB883D6B}" srcOrd="8" destOrd="0" presId="urn:microsoft.com/office/officeart/2005/8/layout/process4"/>
    <dgm:cxn modelId="{4A905105-971F-844D-A275-DC52FCAA99CB}" type="presParOf" srcId="{3B92A4C2-E1CF-C74C-B077-8EACCB883D6B}" destId="{7531D978-6738-D443-81B4-9ABBB02018B7}"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96D85-4824-B44D-94F1-5B5116A17DD4}">
      <dsp:nvSpPr>
        <dsp:cNvPr id="0" name=""/>
        <dsp:cNvSpPr/>
      </dsp:nvSpPr>
      <dsp:spPr>
        <a:xfrm>
          <a:off x="2922834" y="1672444"/>
          <a:ext cx="1204002" cy="471042"/>
        </a:xfrm>
        <a:custGeom>
          <a:avLst/>
          <a:gdLst/>
          <a:ahLst/>
          <a:cxnLst/>
          <a:rect l="0" t="0" r="0" b="0"/>
          <a:pathLst>
            <a:path>
              <a:moveTo>
                <a:pt x="0" y="0"/>
              </a:moveTo>
              <a:lnTo>
                <a:pt x="0" y="321001"/>
              </a:lnTo>
              <a:lnTo>
                <a:pt x="1204002" y="321001"/>
              </a:lnTo>
              <a:lnTo>
                <a:pt x="1204002" y="471042"/>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08B54E-0BC4-7E47-97DA-F9543F0ADAF6}">
      <dsp:nvSpPr>
        <dsp:cNvPr id="0" name=""/>
        <dsp:cNvSpPr/>
      </dsp:nvSpPr>
      <dsp:spPr>
        <a:xfrm>
          <a:off x="1799870" y="3171952"/>
          <a:ext cx="989773" cy="471042"/>
        </a:xfrm>
        <a:custGeom>
          <a:avLst/>
          <a:gdLst/>
          <a:ahLst/>
          <a:cxnLst/>
          <a:rect l="0" t="0" r="0" b="0"/>
          <a:pathLst>
            <a:path>
              <a:moveTo>
                <a:pt x="0" y="0"/>
              </a:moveTo>
              <a:lnTo>
                <a:pt x="0" y="321001"/>
              </a:lnTo>
              <a:lnTo>
                <a:pt x="989773" y="321001"/>
              </a:lnTo>
              <a:lnTo>
                <a:pt x="989773" y="471042"/>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363D2-4F44-7F45-87E0-ED3419A4EDE4}">
      <dsp:nvSpPr>
        <dsp:cNvPr id="0" name=""/>
        <dsp:cNvSpPr/>
      </dsp:nvSpPr>
      <dsp:spPr>
        <a:xfrm>
          <a:off x="810096" y="3171952"/>
          <a:ext cx="989773" cy="471042"/>
        </a:xfrm>
        <a:custGeom>
          <a:avLst/>
          <a:gdLst/>
          <a:ahLst/>
          <a:cxnLst/>
          <a:rect l="0" t="0" r="0" b="0"/>
          <a:pathLst>
            <a:path>
              <a:moveTo>
                <a:pt x="989773" y="0"/>
              </a:moveTo>
              <a:lnTo>
                <a:pt x="989773" y="321001"/>
              </a:lnTo>
              <a:lnTo>
                <a:pt x="0" y="321001"/>
              </a:lnTo>
              <a:lnTo>
                <a:pt x="0" y="471042"/>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19A9E8-566B-2744-A0AC-056BE6D5BF6F}">
      <dsp:nvSpPr>
        <dsp:cNvPr id="0" name=""/>
        <dsp:cNvSpPr/>
      </dsp:nvSpPr>
      <dsp:spPr>
        <a:xfrm>
          <a:off x="1799870" y="1672444"/>
          <a:ext cx="1122964" cy="471042"/>
        </a:xfrm>
        <a:custGeom>
          <a:avLst/>
          <a:gdLst/>
          <a:ahLst/>
          <a:cxnLst/>
          <a:rect l="0" t="0" r="0" b="0"/>
          <a:pathLst>
            <a:path>
              <a:moveTo>
                <a:pt x="1122964" y="0"/>
              </a:moveTo>
              <a:lnTo>
                <a:pt x="1122964" y="321001"/>
              </a:lnTo>
              <a:lnTo>
                <a:pt x="0" y="321001"/>
              </a:lnTo>
              <a:lnTo>
                <a:pt x="0" y="471042"/>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690595-108A-994D-8D41-B6194975ABCD}">
      <dsp:nvSpPr>
        <dsp:cNvPr id="0" name=""/>
        <dsp:cNvSpPr/>
      </dsp:nvSpPr>
      <dsp:spPr>
        <a:xfrm>
          <a:off x="1839844" y="643979"/>
          <a:ext cx="2165979" cy="102846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A995DB3-257A-8641-9DB3-CF67BF0890C9}">
      <dsp:nvSpPr>
        <dsp:cNvPr id="0" name=""/>
        <dsp:cNvSpPr/>
      </dsp:nvSpPr>
      <dsp:spPr>
        <a:xfrm>
          <a:off x="2019803" y="814940"/>
          <a:ext cx="2165979" cy="1028465"/>
        </a:xfrm>
        <a:prstGeom prst="roundRect">
          <a:avLst>
            <a:gd name="adj" fmla="val 10000"/>
          </a:avLst>
        </a:prstGeom>
        <a:solidFill>
          <a:schemeClr val="lt1">
            <a:hueOff val="0"/>
            <a:satOff val="0"/>
            <a:lumOff val="0"/>
            <a:alpha val="8700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Maternal </a:t>
          </a:r>
          <a:br>
            <a:rPr lang="en-US" sz="1800" kern="1200" dirty="0"/>
          </a:br>
          <a:r>
            <a:rPr lang="en-US" sz="1800" kern="1200" dirty="0"/>
            <a:t>Depression</a:t>
          </a:r>
        </a:p>
      </dsp:txBody>
      <dsp:txXfrm>
        <a:off x="2049926" y="845063"/>
        <a:ext cx="2105733" cy="968219"/>
      </dsp:txXfrm>
    </dsp:sp>
    <dsp:sp modelId="{483614E1-777A-4541-BD51-CE7998233AE9}">
      <dsp:nvSpPr>
        <dsp:cNvPr id="0" name=""/>
        <dsp:cNvSpPr/>
      </dsp:nvSpPr>
      <dsp:spPr>
        <a:xfrm>
          <a:off x="775827" y="2143486"/>
          <a:ext cx="2048087" cy="102846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830CE28-7C65-8645-9FB3-AD03FFF74344}">
      <dsp:nvSpPr>
        <dsp:cNvPr id="0" name=""/>
        <dsp:cNvSpPr/>
      </dsp:nvSpPr>
      <dsp:spPr>
        <a:xfrm>
          <a:off x="955785" y="2314447"/>
          <a:ext cx="2048087" cy="1028465"/>
        </a:xfrm>
        <a:prstGeom prst="roundRect">
          <a:avLst>
            <a:gd name="adj" fmla="val 10000"/>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Greater </a:t>
          </a:r>
          <a:br>
            <a:rPr lang="en-US" sz="1800" kern="1200" dirty="0"/>
          </a:br>
          <a:r>
            <a:rPr lang="en-US" sz="1800" kern="1200" dirty="0"/>
            <a:t>Methylation?</a:t>
          </a:r>
        </a:p>
      </dsp:txBody>
      <dsp:txXfrm>
        <a:off x="985908" y="2344570"/>
        <a:ext cx="1987841" cy="968219"/>
      </dsp:txXfrm>
    </dsp:sp>
    <dsp:sp modelId="{B947586A-2946-094C-9C41-694B3C0C2A28}">
      <dsp:nvSpPr>
        <dsp:cNvPr id="0" name=""/>
        <dsp:cNvSpPr/>
      </dsp:nvSpPr>
      <dsp:spPr>
        <a:xfrm>
          <a:off x="281" y="3642994"/>
          <a:ext cx="1619630" cy="102846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FA74787B-9E72-6D40-8D09-9311C46F4336}">
      <dsp:nvSpPr>
        <dsp:cNvPr id="0" name=""/>
        <dsp:cNvSpPr/>
      </dsp:nvSpPr>
      <dsp:spPr>
        <a:xfrm>
          <a:off x="180240" y="3813955"/>
          <a:ext cx="1619630" cy="1028465"/>
        </a:xfrm>
        <a:prstGeom prst="roundRect">
          <a:avLst>
            <a:gd name="adj" fmla="val 10000"/>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75000"/>
                  <a:lumOff val="25000"/>
                </a:schemeClr>
              </a:solidFill>
            </a:rPr>
            <a:t>NR3C1 </a:t>
          </a:r>
          <a:r>
            <a:rPr lang="en-US" sz="1500" kern="1200" dirty="0"/>
            <a:t>fewer receptors present for binding</a:t>
          </a:r>
        </a:p>
      </dsp:txBody>
      <dsp:txXfrm>
        <a:off x="210363" y="3844078"/>
        <a:ext cx="1559384" cy="968219"/>
      </dsp:txXfrm>
    </dsp:sp>
    <dsp:sp modelId="{16A7D508-E525-5E48-B65B-6A26278F7D47}">
      <dsp:nvSpPr>
        <dsp:cNvPr id="0" name=""/>
        <dsp:cNvSpPr/>
      </dsp:nvSpPr>
      <dsp:spPr>
        <a:xfrm>
          <a:off x="1979829" y="3642994"/>
          <a:ext cx="1619630" cy="102846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E702E4C-0D0F-E04C-99EF-A38E762B15D2}">
      <dsp:nvSpPr>
        <dsp:cNvPr id="0" name=""/>
        <dsp:cNvSpPr/>
      </dsp:nvSpPr>
      <dsp:spPr>
        <a:xfrm>
          <a:off x="2159788" y="3813955"/>
          <a:ext cx="1619630" cy="1028465"/>
        </a:xfrm>
        <a:prstGeom prst="roundRect">
          <a:avLst>
            <a:gd name="adj" fmla="val 10000"/>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75000"/>
                  <a:lumOff val="25000"/>
                </a:schemeClr>
              </a:solidFill>
            </a:rPr>
            <a:t>11B-HSD-2 no longer </a:t>
          </a:r>
          <a:r>
            <a:rPr lang="en-US" sz="1500" kern="1200" dirty="0"/>
            <a:t>converts maternal cortisol into cortisone</a:t>
          </a:r>
        </a:p>
      </dsp:txBody>
      <dsp:txXfrm>
        <a:off x="2189911" y="3844078"/>
        <a:ext cx="1559384" cy="968219"/>
      </dsp:txXfrm>
    </dsp:sp>
    <dsp:sp modelId="{4B1F6200-1088-4F48-B58B-F707A60E1FA3}">
      <dsp:nvSpPr>
        <dsp:cNvPr id="0" name=""/>
        <dsp:cNvSpPr/>
      </dsp:nvSpPr>
      <dsp:spPr>
        <a:xfrm>
          <a:off x="3183831" y="2143486"/>
          <a:ext cx="1886010" cy="102846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B13332C1-10A7-A145-90F2-14C3D6B61251}">
      <dsp:nvSpPr>
        <dsp:cNvPr id="0" name=""/>
        <dsp:cNvSpPr/>
      </dsp:nvSpPr>
      <dsp:spPr>
        <a:xfrm>
          <a:off x="3363790" y="2314447"/>
          <a:ext cx="1886010" cy="1028465"/>
        </a:xfrm>
        <a:prstGeom prst="roundRect">
          <a:avLst>
            <a:gd name="adj" fmla="val 10000"/>
          </a:avLst>
        </a:prstGeom>
        <a:solidFill>
          <a:schemeClr val="lt1">
            <a:alpha val="90000"/>
            <a:hueOff val="0"/>
            <a:satOff val="0"/>
            <a:lumOff val="0"/>
            <a:alphaOff val="0"/>
          </a:schemeClr>
        </a:solidFill>
        <a:ln w="635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Maternal Sensitivity and Responsiveness?</a:t>
          </a:r>
        </a:p>
      </dsp:txBody>
      <dsp:txXfrm>
        <a:off x="3393913" y="2344570"/>
        <a:ext cx="1825764" cy="968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AEB7-C032-A34F-ADE3-B087FFFE522B}">
      <dsp:nvSpPr>
        <dsp:cNvPr id="0" name=""/>
        <dsp:cNvSpPr/>
      </dsp:nvSpPr>
      <dsp:spPr>
        <a:xfrm>
          <a:off x="0" y="3755214"/>
          <a:ext cx="3823981" cy="616074"/>
        </a:xfrm>
        <a:prstGeom prst="rec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Cortisol binds to glucocorticoid receptor (GR), NR3C1</a:t>
          </a:r>
        </a:p>
      </dsp:txBody>
      <dsp:txXfrm>
        <a:off x="0" y="3755214"/>
        <a:ext cx="3823981" cy="616074"/>
      </dsp:txXfrm>
    </dsp:sp>
    <dsp:sp modelId="{A45D4175-79DF-4941-B331-4630077C546C}">
      <dsp:nvSpPr>
        <dsp:cNvPr id="0" name=""/>
        <dsp:cNvSpPr/>
      </dsp:nvSpPr>
      <dsp:spPr>
        <a:xfrm rot="10800000">
          <a:off x="0" y="2816933"/>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ACH activates </a:t>
          </a:r>
          <a:r>
            <a:rPr lang="en-US" sz="1400" b="1" kern="1200" dirty="0">
              <a:solidFill>
                <a:schemeClr val="tx1"/>
              </a:solidFill>
            </a:rPr>
            <a:t>A</a:t>
          </a:r>
          <a:r>
            <a:rPr lang="en-US" sz="1400" kern="1200" dirty="0"/>
            <a:t>drenal cortex to release cortisol</a:t>
          </a:r>
        </a:p>
      </dsp:txBody>
      <dsp:txXfrm rot="10800000">
        <a:off x="0" y="2816933"/>
        <a:ext cx="3823981" cy="615671"/>
      </dsp:txXfrm>
    </dsp:sp>
    <dsp:sp modelId="{E0C27DAA-280D-5A45-8B4B-5C3F3B68EAC5}">
      <dsp:nvSpPr>
        <dsp:cNvPr id="0" name=""/>
        <dsp:cNvSpPr/>
      </dsp:nvSpPr>
      <dsp:spPr>
        <a:xfrm rot="10800000">
          <a:off x="0" y="1878652"/>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CRF activates </a:t>
          </a:r>
          <a:r>
            <a:rPr lang="en-US" sz="1400" b="1" kern="1200" dirty="0">
              <a:solidFill>
                <a:schemeClr val="tx1"/>
              </a:solidFill>
            </a:rPr>
            <a:t>P</a:t>
          </a:r>
          <a:r>
            <a:rPr lang="en-US" sz="1400" kern="1200" dirty="0"/>
            <a:t>ituitary Gland to release Adrenocorticotropic Hormone (ACH)</a:t>
          </a:r>
        </a:p>
      </dsp:txBody>
      <dsp:txXfrm rot="10800000">
        <a:off x="0" y="1878652"/>
        <a:ext cx="3823981" cy="615671"/>
      </dsp:txXfrm>
    </dsp:sp>
    <dsp:sp modelId="{73D40591-AB4F-A147-8784-342B46A30B20}">
      <dsp:nvSpPr>
        <dsp:cNvPr id="0" name=""/>
        <dsp:cNvSpPr/>
      </dsp:nvSpPr>
      <dsp:spPr>
        <a:xfrm rot="10800000">
          <a:off x="0" y="940371"/>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Limbic brain region (</a:t>
          </a:r>
          <a:r>
            <a:rPr lang="en-US" sz="1400" b="1" kern="1200" dirty="0">
              <a:solidFill>
                <a:schemeClr val="tx1"/>
              </a:solidFill>
            </a:rPr>
            <a:t>H</a:t>
          </a:r>
          <a:r>
            <a:rPr lang="en-US" sz="1400" kern="1200" dirty="0"/>
            <a:t>ypothalamus) stimulate the release of </a:t>
          </a:r>
          <a:r>
            <a:rPr lang="en-US" sz="1400" kern="1200" dirty="0" err="1"/>
            <a:t>Corticotropin</a:t>
          </a:r>
          <a:r>
            <a:rPr lang="en-US" sz="1400" kern="1200" dirty="0"/>
            <a:t> Releasing Factor (CRF)</a:t>
          </a:r>
        </a:p>
      </dsp:txBody>
      <dsp:txXfrm rot="10800000">
        <a:off x="0" y="940371"/>
        <a:ext cx="3823981" cy="615671"/>
      </dsp:txXfrm>
    </dsp:sp>
    <dsp:sp modelId="{7531D978-6738-D443-81B4-9ABBB02018B7}">
      <dsp:nvSpPr>
        <dsp:cNvPr id="0" name=""/>
        <dsp:cNvSpPr/>
      </dsp:nvSpPr>
      <dsp:spPr>
        <a:xfrm rot="10800000">
          <a:off x="0" y="21145"/>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Individual perceives stress</a:t>
          </a:r>
        </a:p>
      </dsp:txBody>
      <dsp:txXfrm rot="10800000">
        <a:off x="0" y="21145"/>
        <a:ext cx="3823981" cy="6156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news.sciencemag.org/health/2010/10/dads-diet-may-give-children-diabet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155580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9902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11811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1619"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p:cNvSpPr>
            <a:spLocks noGrp="1"/>
          </p:cNvSpPr>
          <p:nvPr>
            <p:ph type="sldNum" sz="quarter" idx="4294967295"/>
          </p:nvPr>
        </p:nvSpPr>
        <p:spPr bwMode="auto">
          <a:xfrm>
            <a:off x="3971925" y="8829675"/>
            <a:ext cx="303688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51C316D3-DB8C-4D19-8CDD-72776F401335}" type="slidenum">
              <a:rPr lang="en-US" altLang="en-US" sz="1200"/>
              <a:pPr/>
              <a:t>17</a:t>
            </a:fld>
            <a:endParaRPr lang="en-US" altLang="en-US" sz="1200"/>
          </a:p>
        </p:txBody>
      </p:sp>
    </p:spTree>
    <p:extLst>
      <p:ext uri="{BB962C8B-B14F-4D97-AF65-F5344CB8AC3E}">
        <p14:creationId xmlns:p14="http://schemas.microsoft.com/office/powerpoint/2010/main" val="296587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9ACC0E-9787-4056-8025-1AC4D0A9C778}" type="slidenum">
              <a:rPr lang="en-US" altLang="en-US"/>
              <a:pPr/>
              <a:t>18</a:t>
            </a:fld>
            <a:endParaRPr lang="en-US" altLang="en-US"/>
          </a:p>
        </p:txBody>
      </p:sp>
      <p:sp>
        <p:nvSpPr>
          <p:cNvPr id="129027" name="Rectangle 2"/>
          <p:cNvSpPr>
            <a:spLocks noGrp="1" noRot="1" noChangeAspect="1" noChangeArrowheads="1" noTextEdit="1"/>
          </p:cNvSpPr>
          <p:nvPr>
            <p:ph type="sldImg"/>
          </p:nvPr>
        </p:nvSpPr>
        <p:spPr bwMode="auto">
          <a:xfrm>
            <a:off x="1371600" y="1143000"/>
            <a:ext cx="41148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8" name="Rectangle 3"/>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6107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26107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“Epigenetics refers to modification of genetic information not encoded in the DNA sequence of genomes. </a:t>
            </a:r>
          </a:p>
          <a:p>
            <a:r>
              <a:rPr lang="en-US" dirty="0"/>
              <a:t>Epigenetics marks can change a gene expression pattern without a change in primary nucleotide sequence - without changing an A, C, G or T. </a:t>
            </a:r>
          </a:p>
          <a:p>
            <a:r>
              <a:rPr lang="en-US" dirty="0"/>
              <a:t>Changes in gene expression often correspond with epigenetic changes such as methylation of DNA, changes in chromatin conformation (methylation, acetylation), and expression of non-coding RNAs.”</a:t>
            </a:r>
          </a:p>
          <a:p>
            <a:pPr lvl="1"/>
            <a:r>
              <a:rPr lang="en-US" dirty="0"/>
              <a:t>http://www.sickkids.ca/Research/Weksberg-Lab/Research-focus/BWS/Genetic-Imprinting-and-Epigenetics/index.html</a:t>
            </a:r>
          </a:p>
          <a:p>
            <a:endParaRPr lang="en-US" dirty="0"/>
          </a:p>
          <a:p>
            <a:endParaRPr lang="en-US" altLang="en-US" dirty="0"/>
          </a:p>
        </p:txBody>
      </p:sp>
    </p:spTree>
    <p:extLst>
      <p:ext uri="{BB962C8B-B14F-4D97-AF65-F5344CB8AC3E}">
        <p14:creationId xmlns:p14="http://schemas.microsoft.com/office/powerpoint/2010/main" val="374993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312460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2792515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01079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3186114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32</a:t>
            </a:fld>
            <a:endParaRPr lang="es-ES_tradnl">
              <a:solidFill>
                <a:prstClr val="black"/>
              </a:solidFill>
            </a:endParaRPr>
          </a:p>
        </p:txBody>
      </p:sp>
    </p:spTree>
    <p:extLst>
      <p:ext uri="{BB962C8B-B14F-4D97-AF65-F5344CB8AC3E}">
        <p14:creationId xmlns:p14="http://schemas.microsoft.com/office/powerpoint/2010/main" val="197112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59"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2</a:t>
            </a:r>
          </a:p>
        </p:txBody>
      </p:sp>
      <p:sp>
        <p:nvSpPr>
          <p:cNvPr id="70660"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1"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2" name="Rectangle 6"/>
          <p:cNvSpPr>
            <a:spLocks noGrp="1" noRot="1" noChangeAspect="1" noChangeArrowheads="1"/>
          </p:cNvSpPr>
          <p:nvPr>
            <p:ph type="sldImg"/>
          </p:nvPr>
        </p:nvSpPr>
        <p:spPr bwMode="auto">
          <a:xfrm>
            <a:off x="1143000" y="685800"/>
            <a:ext cx="4572000" cy="3429000"/>
          </a:xfrm>
          <a:prstGeom prst="rect">
            <a:avLst/>
          </a:prstGeom>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3" name="Rectangle 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spcBef>
                <a:spcPct val="0"/>
              </a:spcBef>
            </a:pPr>
            <a:endParaRPr lang="en-US" altLang="en-US" sz="2400" dirty="0"/>
          </a:p>
        </p:txBody>
      </p:sp>
    </p:spTree>
    <p:extLst>
      <p:ext uri="{BB962C8B-B14F-4D97-AF65-F5344CB8AC3E}">
        <p14:creationId xmlns:p14="http://schemas.microsoft.com/office/powerpoint/2010/main" val="397405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316069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697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Former belief: individual differences result from differences in sequence/structure of DNA</a:t>
            </a:r>
          </a:p>
          <a:p>
            <a:r>
              <a:rPr lang="en-US" altLang="en-US"/>
              <a:t>Transcriptome: what is transcribed from the genome</a:t>
            </a:r>
          </a:p>
          <a:p>
            <a:r>
              <a:rPr lang="en-US" altLang="en-US"/>
              <a:t>Former belief: once DNA methylation patterns are generated during embryogenesis, they remain “fixed” throughout life</a:t>
            </a:r>
          </a:p>
        </p:txBody>
      </p:sp>
      <p:sp>
        <p:nvSpPr>
          <p:cNvPr id="126980" name="Slide Number Placeholder 3"/>
          <p:cNvSpPr>
            <a:spLocks noGrp="1"/>
          </p:cNvSpPr>
          <p:nvPr>
            <p:ph type="sldNum" sz="quarter" idx="4294967295"/>
          </p:nvPr>
        </p:nvSpPr>
        <p:spPr bwMode="auto">
          <a:xfrm>
            <a:off x="3886200" y="8829675"/>
            <a:ext cx="2970213"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2E8C551-5BBD-4E65-98B4-049DBC6DF360}" type="slidenum">
              <a:rPr lang="en-US" altLang="en-US">
                <a:solidFill>
                  <a:srgbClr val="000000"/>
                </a:solidFill>
              </a:rPr>
              <a:pPr eaLnBrk="1" hangingPunct="1"/>
              <a:t>36</a:t>
            </a:fld>
            <a:endParaRPr lang="en-US" altLang="en-US">
              <a:solidFill>
                <a:srgbClr val="000000"/>
              </a:solidFill>
            </a:endParaRPr>
          </a:p>
        </p:txBody>
      </p:sp>
    </p:spTree>
    <p:extLst>
      <p:ext uri="{BB962C8B-B14F-4D97-AF65-F5344CB8AC3E}">
        <p14:creationId xmlns:p14="http://schemas.microsoft.com/office/powerpoint/2010/main" val="1542586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EB1F11D-F731-4D30-93D0-7C9A6A44D81F}" type="slidenum">
              <a:rPr lang="en-US" altLang="en-US" sz="1200">
                <a:solidFill>
                  <a:srgbClr val="000000"/>
                </a:solidFill>
              </a:rPr>
              <a:pPr eaLnBrk="1" hangingPunct="1"/>
              <a:t>41</a:t>
            </a:fld>
            <a:endParaRPr lang="en-US" altLang="en-US" sz="1200">
              <a:solidFill>
                <a:srgbClr val="000000"/>
              </a:solidFill>
            </a:endParaRPr>
          </a:p>
        </p:txBody>
      </p:sp>
    </p:spTree>
    <p:extLst>
      <p:ext uri="{BB962C8B-B14F-4D97-AF65-F5344CB8AC3E}">
        <p14:creationId xmlns:p14="http://schemas.microsoft.com/office/powerpoint/2010/main" val="2733898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10C49E2-4C96-41C1-A826-C5811DFBAEC6}" type="slidenum">
              <a:rPr lang="en-US" altLang="en-US" sz="1200">
                <a:solidFill>
                  <a:srgbClr val="000000"/>
                </a:solidFill>
              </a:rPr>
              <a:pPr eaLnBrk="1" hangingPunct="1"/>
              <a:t>42</a:t>
            </a:fld>
            <a:endParaRPr lang="en-US" altLang="en-US" sz="1200">
              <a:solidFill>
                <a:srgbClr val="000000"/>
              </a:solidFill>
            </a:endParaRPr>
          </a:p>
        </p:txBody>
      </p:sp>
    </p:spTree>
    <p:extLst>
      <p:ext uri="{BB962C8B-B14F-4D97-AF65-F5344CB8AC3E}">
        <p14:creationId xmlns:p14="http://schemas.microsoft.com/office/powerpoint/2010/main" val="30394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493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4932" name="Slide Number Placeholder 3"/>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Times New Roman" panose="02020603050405020304" pitchFamily="18" charset="0"/>
              </a:defRPr>
            </a:lvl1pPr>
            <a:lvl2pPr marL="742950" indent="-285750" defTabSz="925513">
              <a:defRPr sz="2400">
                <a:solidFill>
                  <a:schemeClr val="tx1"/>
                </a:solidFill>
                <a:latin typeface="Times New Roman" panose="02020603050405020304" pitchFamily="18" charset="0"/>
              </a:defRPr>
            </a:lvl2pPr>
            <a:lvl3pPr marL="1143000" indent="-228600" defTabSz="925513">
              <a:defRPr sz="2400">
                <a:solidFill>
                  <a:schemeClr val="tx1"/>
                </a:solidFill>
                <a:latin typeface="Times New Roman" panose="02020603050405020304" pitchFamily="18" charset="0"/>
              </a:defRPr>
            </a:lvl3pPr>
            <a:lvl4pPr marL="1600200" indent="-228600" defTabSz="925513">
              <a:defRPr sz="2400">
                <a:solidFill>
                  <a:schemeClr val="tx1"/>
                </a:solidFill>
                <a:latin typeface="Times New Roman" panose="02020603050405020304" pitchFamily="18" charset="0"/>
              </a:defRPr>
            </a:lvl4pPr>
            <a:lvl5pPr marL="2057400" indent="-228600" defTabSz="925513">
              <a:defRPr sz="24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F979F79-F499-4EFF-B1F1-0700DDDA1BC7}" type="slidenum">
              <a:rPr lang="en-US" altLang="en-US" sz="1200">
                <a:solidFill>
                  <a:srgbClr val="000000"/>
                </a:solidFill>
                <a:latin typeface="Arial" panose="020B0604020202020204" pitchFamily="34" charset="0"/>
                <a:ea typeface="ＭＳ Ｐゴシック" panose="020B0600070205080204" pitchFamily="34" charset="-128"/>
              </a:rPr>
              <a:pPr eaLnBrk="1" hangingPunct="1"/>
              <a:t>43</a:t>
            </a:fld>
            <a:endParaRPr lang="en-US" altLang="en-US" sz="120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358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Widespread </a:t>
            </a:r>
            <a:r>
              <a:rPr lang="en-US" altLang="en-US" dirty="0" err="1">
                <a:latin typeface="Arial" panose="020B0604020202020204" pitchFamily="34" charset="0"/>
              </a:rPr>
              <a:t>methylome</a:t>
            </a:r>
            <a:r>
              <a:rPr lang="en-US" altLang="en-US" dirty="0">
                <a:latin typeface="Arial" panose="020B0604020202020204" pitchFamily="34" charset="0"/>
              </a:rPr>
              <a:t> reconfiguration occurs during fetal to young adult development, coincident with synaptogenesis. </a:t>
            </a:r>
          </a:p>
          <a:p>
            <a:pPr marL="0" lvl="1" eaLnBrk="1" hangingPunct="1"/>
            <a:endParaRPr lang="en-US" altLang="en-US" sz="2200" dirty="0">
              <a:latin typeface="Calibri" panose="020F0502020204030204" pitchFamily="34" charset="0"/>
            </a:endParaRPr>
          </a:p>
          <a:p>
            <a:pPr marL="0" lvl="1" eaLnBrk="1" hangingPunct="1"/>
            <a:r>
              <a:rPr lang="en-US" altLang="en-US" sz="2400" b="1" dirty="0">
                <a:latin typeface="Arial" panose="020B0604020202020204" pitchFamily="34" charset="0"/>
              </a:rPr>
              <a:t>Fig. 1. </a:t>
            </a:r>
            <a:r>
              <a:rPr lang="en-US" altLang="en-US" sz="2400" b="1" dirty="0" err="1">
                <a:latin typeface="Arial" panose="020B0604020202020204" pitchFamily="34" charset="0"/>
              </a:rPr>
              <a:t>Methylcytosine</a:t>
            </a:r>
            <a:r>
              <a:rPr lang="en-US" altLang="en-US" sz="2400" b="1" dirty="0">
                <a:latin typeface="Arial" panose="020B0604020202020204" pitchFamily="34" charset="0"/>
              </a:rPr>
              <a:t> in mammalian frontal cortex is developmentally dynamic and abundant in CG and CH contexts</a:t>
            </a:r>
            <a:br>
              <a:rPr lang="en-US" altLang="en-US" sz="2400" b="1" dirty="0">
                <a:latin typeface="Arial" panose="020B0604020202020204" pitchFamily="34" charset="0"/>
              </a:rPr>
            </a:br>
            <a:r>
              <a:rPr lang="en-US" altLang="en-US" sz="2400" b="1" dirty="0">
                <a:latin typeface="Arial" panose="020B0604020202020204" pitchFamily="34" charset="0"/>
              </a:rPr>
              <a:t>(C) </a:t>
            </a:r>
            <a:r>
              <a:rPr lang="en-US" altLang="en-US" sz="2400" dirty="0">
                <a:latin typeface="Arial" panose="020B0604020202020204" pitchFamily="34" charset="0"/>
              </a:rPr>
              <a:t>Synaptic density (for mouse, per 100 μm2; for human, per 100 μm3) and </a:t>
            </a:r>
            <a:r>
              <a:rPr lang="en-US" altLang="en-US" sz="2400" dirty="0" err="1">
                <a:latin typeface="Arial" panose="020B0604020202020204" pitchFamily="34" charset="0"/>
              </a:rPr>
              <a:t>mC</a:t>
            </a:r>
            <a:r>
              <a:rPr lang="en-US" altLang="en-US" sz="2400" dirty="0">
                <a:latin typeface="Arial" panose="020B0604020202020204" pitchFamily="34" charset="0"/>
              </a:rPr>
              <a:t> level in CG and CH contexts through development in mouse and human frontal cortex. †Synaptic density quantitation from De Felipe et al. (27) and </a:t>
            </a:r>
            <a:r>
              <a:rPr lang="en-US" altLang="en-US" sz="2400" dirty="0" err="1">
                <a:latin typeface="Arial" panose="020B0604020202020204" pitchFamily="34" charset="0"/>
              </a:rPr>
              <a:t>Huttenlocher</a:t>
            </a:r>
            <a:r>
              <a:rPr lang="en-US" altLang="en-US" sz="2400" dirty="0">
                <a:latin typeface="Arial" panose="020B0604020202020204" pitchFamily="34" charset="0"/>
              </a:rPr>
              <a:t> and </a:t>
            </a:r>
            <a:r>
              <a:rPr lang="en-US" altLang="en-US" sz="2400" dirty="0" err="1">
                <a:latin typeface="Arial" panose="020B0604020202020204" pitchFamily="34" charset="0"/>
              </a:rPr>
              <a:t>Dabholkar</a:t>
            </a:r>
            <a:r>
              <a:rPr lang="en-US" altLang="en-US" sz="2400" dirty="0">
                <a:latin typeface="Arial" panose="020B0604020202020204" pitchFamily="34" charset="0"/>
              </a:rPr>
              <a:t> (28). </a:t>
            </a:r>
            <a:r>
              <a:rPr lang="en-US" altLang="en-US" sz="2400" b="1" dirty="0">
                <a:latin typeface="Arial" panose="020B0604020202020204" pitchFamily="34" charset="0"/>
              </a:rPr>
              <a:t>(E) </a:t>
            </a:r>
            <a:r>
              <a:rPr lang="en-US" altLang="en-US" sz="2400" dirty="0">
                <a:latin typeface="Arial" panose="020B0604020202020204" pitchFamily="34" charset="0"/>
              </a:rPr>
              <a:t>Fraction of cytosine base calls with each modification in fetal and adult mouse frontal cortex. </a:t>
            </a:r>
          </a:p>
          <a:p>
            <a:pPr marL="0" lvl="1" eaLnBrk="1" hangingPunct="1"/>
            <a:endParaRPr lang="en-US" altLang="en-US" sz="2200" dirty="0">
              <a:latin typeface="Calibri" panose="020F0502020204030204" pitchFamily="34" charset="0"/>
            </a:endParaRPr>
          </a:p>
          <a:p>
            <a:pPr marL="0" lvl="1" eaLnBrk="1" hangingPunct="1"/>
            <a:endParaRPr lang="en-US" altLang="en-US" sz="2200" dirty="0">
              <a:latin typeface="Calibri" panose="020F0502020204030204" pitchFamily="34" charset="0"/>
            </a:endParaRPr>
          </a:p>
          <a:p>
            <a:pPr marL="0" lvl="1" eaLnBrk="1" hangingPunct="1"/>
            <a:endParaRPr lang="en-US" altLang="en-US" sz="2200" dirty="0">
              <a:latin typeface="Calibri" panose="020F0502020204030204" pitchFamily="34" charset="0"/>
            </a:endParaRPr>
          </a:p>
          <a:p>
            <a:pPr eaLnBrk="1" hangingPunct="1"/>
            <a:endParaRPr lang="en-US" altLang="en-US" dirty="0">
              <a:latin typeface="Arial" panose="020B0604020202020204" pitchFamily="34"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1149CC-D123-4707-BD7B-CE921203A02C}" type="slidenum">
              <a:rPr lang="en-US" altLang="en-US" sz="1200">
                <a:solidFill>
                  <a:srgbClr val="000000"/>
                </a:solidFill>
              </a:rPr>
              <a:pPr eaLnBrk="1" hangingPunct="1"/>
              <a:t>44</a:t>
            </a:fld>
            <a:endParaRPr lang="en-US" altLang="en-US" sz="1200">
              <a:solidFill>
                <a:srgbClr val="000000"/>
              </a:solidFill>
            </a:endParaRPr>
          </a:p>
        </p:txBody>
      </p:sp>
    </p:spTree>
    <p:extLst>
      <p:ext uri="{BB962C8B-B14F-4D97-AF65-F5344CB8AC3E}">
        <p14:creationId xmlns:p14="http://schemas.microsoft.com/office/powerpoint/2010/main" val="2536550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1: (G) </a:t>
            </a:r>
            <a:r>
              <a:rPr lang="en-US" altLang="en-US">
                <a:latin typeface="Arial" panose="020B0604020202020204" pitchFamily="34" charset="0"/>
              </a:rPr>
              <a:t>Transcript abundance, chromatin accessibility [8-week mouse cortex ChIP input and DNaseI hypersensitivity (HS) normalized read density], and mC levels in 5-kb bins at the mouse immunoglobulin VH locus. </a:t>
            </a:r>
            <a:r>
              <a:rPr lang="en-US" altLang="en-US" b="1">
                <a:latin typeface="Arial" panose="020B0604020202020204" pitchFamily="34" charset="0"/>
              </a:rPr>
              <a:t>(H) </a:t>
            </a:r>
            <a:r>
              <a:rPr lang="en-US" altLang="en-US">
                <a:latin typeface="Arial" panose="020B0604020202020204" pitchFamily="34" charset="0"/>
              </a:rPr>
              <a:t>Density (z) plot of 10-week mouse frontal cortex mCH level (x) versus 8-week mouse cortex ChIP-input normalized read density (y) for all 10-kb bins of the mouse genome. </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 Although mCG is unaffected in these regions, lower chromatin accessibility appears to be highly inhibitory to deposition of mCH and hmC, potentially via inaccessibility to de novo methyltransferases and Tet mC hydroxylases. Furthermore, this indicates that accumulation of mCH and hmC during mammalian brain development occurs via processes that are at least partly independent from methylation at CG dinucleotides. </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C36C0E6-6A7B-4C65-8E73-DF532C0EDBB5}" type="slidenum">
              <a:rPr lang="en-US" altLang="en-US" sz="1200">
                <a:solidFill>
                  <a:srgbClr val="000000"/>
                </a:solidFill>
              </a:rPr>
              <a:pPr eaLnBrk="1" hangingPunct="1"/>
              <a:t>45</a:t>
            </a:fld>
            <a:endParaRPr lang="en-US" altLang="en-US" sz="1200">
              <a:solidFill>
                <a:srgbClr val="000000"/>
              </a:solidFill>
            </a:endParaRPr>
          </a:p>
        </p:txBody>
      </p:sp>
    </p:spTree>
    <p:extLst>
      <p:ext uri="{BB962C8B-B14F-4D97-AF65-F5344CB8AC3E}">
        <p14:creationId xmlns:p14="http://schemas.microsoft.com/office/powerpoint/2010/main" val="3213946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charset="0"/>
              <a:buNone/>
            </a:pPr>
            <a:r>
              <a:rPr lang="en-US" altLang="en-US" dirty="0">
                <a:latin typeface="Arial" panose="020B0604020202020204" pitchFamily="34" charset="0"/>
              </a:rPr>
              <a:t>During this period, highly conserved non-CG methylation (</a:t>
            </a:r>
            <a:r>
              <a:rPr lang="en-US" altLang="en-US" dirty="0" err="1">
                <a:latin typeface="Arial" panose="020B0604020202020204" pitchFamily="34" charset="0"/>
              </a:rPr>
              <a:t>mCH</a:t>
            </a:r>
            <a:r>
              <a:rPr lang="en-US" altLang="en-US" dirty="0">
                <a:latin typeface="Arial" panose="020B0604020202020204" pitchFamily="34" charset="0"/>
              </a:rPr>
              <a:t>) accumulates in neurons, but not glia, to become the dominant form of methylation in the human neuronal genome. </a:t>
            </a:r>
            <a:endParaRPr lang="en-US" altLang="en-US" b="1" dirty="0">
              <a:latin typeface="Arial" panose="020B0604020202020204" pitchFamily="34" charset="0"/>
            </a:endParaRPr>
          </a:p>
          <a:p>
            <a:pPr>
              <a:buFont typeface="+mj-lt" charset="0"/>
              <a:buNone/>
            </a:pPr>
            <a:endParaRPr lang="en-US" altLang="en-US" b="1" dirty="0">
              <a:latin typeface="Arial" panose="020B0604020202020204" pitchFamily="34" charset="0"/>
            </a:endParaRPr>
          </a:p>
          <a:p>
            <a:pPr>
              <a:buFont typeface="+mj-lt" charset="0"/>
              <a:buNone/>
            </a:pPr>
            <a:r>
              <a:rPr lang="en-US" altLang="en-US" b="1" dirty="0">
                <a:latin typeface="Arial" panose="020B0604020202020204" pitchFamily="34" charset="0"/>
              </a:rPr>
              <a:t>Fig. 2. </a:t>
            </a:r>
            <a:r>
              <a:rPr lang="en-US" altLang="en-US" b="1" dirty="0" err="1">
                <a:latin typeface="Arial" panose="020B0604020202020204" pitchFamily="34" charset="0"/>
              </a:rPr>
              <a:t>mCH</a:t>
            </a:r>
            <a:r>
              <a:rPr lang="en-US" altLang="en-US" b="1" dirty="0">
                <a:latin typeface="Arial" panose="020B0604020202020204" pitchFamily="34" charset="0"/>
              </a:rPr>
              <a:t> is </a:t>
            </a:r>
            <a:r>
              <a:rPr lang="en-US" altLang="en-US" b="1" dirty="0" err="1">
                <a:latin typeface="Arial" panose="020B0604020202020204" pitchFamily="34" charset="0"/>
              </a:rPr>
              <a:t>positionally</a:t>
            </a:r>
            <a:r>
              <a:rPr lang="en-US" altLang="en-US" b="1" dirty="0">
                <a:latin typeface="Arial" panose="020B0604020202020204" pitchFamily="34" charset="0"/>
              </a:rPr>
              <a:t> conserved and is the dominant form of DNA methylation in human neurons</a:t>
            </a:r>
            <a:br>
              <a:rPr lang="en-US" altLang="en-US" b="1" dirty="0">
                <a:latin typeface="Arial" panose="020B0604020202020204" pitchFamily="34" charset="0"/>
              </a:rPr>
            </a:br>
            <a:r>
              <a:rPr lang="en-US" altLang="en-US" b="1" dirty="0">
                <a:latin typeface="Arial" panose="020B0604020202020204" pitchFamily="34" charset="0"/>
              </a:rPr>
              <a:t>(A) </a:t>
            </a:r>
            <a:r>
              <a:rPr lang="en-US" altLang="en-US" dirty="0">
                <a:latin typeface="Arial" panose="020B0604020202020204" pitchFamily="34" charset="0"/>
              </a:rPr>
              <a:t>Browser representation of </a:t>
            </a:r>
            <a:r>
              <a:rPr lang="en-US" altLang="en-US" dirty="0" err="1">
                <a:latin typeface="Arial" panose="020B0604020202020204" pitchFamily="34" charset="0"/>
              </a:rPr>
              <a:t>mCG</a:t>
            </a:r>
            <a:r>
              <a:rPr lang="en-US" altLang="en-US" dirty="0">
                <a:latin typeface="Arial" panose="020B0604020202020204" pitchFamily="34" charset="0"/>
              </a:rPr>
              <a:t> and </a:t>
            </a:r>
            <a:r>
              <a:rPr lang="en-US" altLang="en-US" dirty="0" err="1">
                <a:latin typeface="Arial" panose="020B0604020202020204" pitchFamily="34" charset="0"/>
              </a:rPr>
              <a:t>mCH</a:t>
            </a:r>
            <a:r>
              <a:rPr lang="en-US" altLang="en-US" dirty="0">
                <a:latin typeface="Arial" panose="020B0604020202020204" pitchFamily="34" charset="0"/>
              </a:rPr>
              <a:t> in </a:t>
            </a:r>
            <a:r>
              <a:rPr lang="en-US" altLang="en-US" dirty="0" err="1">
                <a:latin typeface="Arial" panose="020B0604020202020204" pitchFamily="34" charset="0"/>
              </a:rPr>
              <a:t>NeuN</a:t>
            </a:r>
            <a:r>
              <a:rPr lang="en-US" altLang="en-US" dirty="0">
                <a:latin typeface="Arial" panose="020B0604020202020204" pitchFamily="34" charset="0"/>
              </a:rPr>
              <a:t>+ and </a:t>
            </a:r>
            <a:r>
              <a:rPr lang="en-US" altLang="en-US" dirty="0" err="1">
                <a:latin typeface="Arial" panose="020B0604020202020204" pitchFamily="34" charset="0"/>
              </a:rPr>
              <a:t>NeuN</a:t>
            </a:r>
            <a:r>
              <a:rPr lang="en-US" altLang="en-US" dirty="0">
                <a:latin typeface="Arial" panose="020B0604020202020204" pitchFamily="34" charset="0"/>
              </a:rPr>
              <a:t>− cells. Human </a:t>
            </a:r>
            <a:r>
              <a:rPr lang="en-US" altLang="en-US" dirty="0" err="1">
                <a:latin typeface="Arial" panose="020B0604020202020204" pitchFamily="34" charset="0"/>
              </a:rPr>
              <a:t>NeuN</a:t>
            </a:r>
            <a:r>
              <a:rPr lang="en-US" altLang="en-US" dirty="0">
                <a:latin typeface="Arial" panose="020B0604020202020204" pitchFamily="34" charset="0"/>
              </a:rPr>
              <a:t>+/ </a:t>
            </a:r>
            <a:r>
              <a:rPr lang="en-US" altLang="en-US" dirty="0" err="1">
                <a:latin typeface="Arial" panose="020B0604020202020204" pitchFamily="34" charset="0"/>
              </a:rPr>
              <a:t>NeuN</a:t>
            </a:r>
            <a:r>
              <a:rPr lang="en-US" altLang="en-US" dirty="0">
                <a:latin typeface="Arial" panose="020B0604020202020204" pitchFamily="34" charset="0"/>
              </a:rPr>
              <a:t>− samples: R1, 53-year-old female; R2, 55-year-old male. Mouse </a:t>
            </a:r>
            <a:r>
              <a:rPr lang="en-US" altLang="en-US" dirty="0" err="1">
                <a:latin typeface="Arial" panose="020B0604020202020204" pitchFamily="34" charset="0"/>
              </a:rPr>
              <a:t>NeuN</a:t>
            </a:r>
            <a:r>
              <a:rPr lang="en-US" altLang="en-US" dirty="0">
                <a:latin typeface="Arial" panose="020B0604020202020204" pitchFamily="34" charset="0"/>
              </a:rPr>
              <a:t>+/</a:t>
            </a:r>
            <a:r>
              <a:rPr lang="en-US" altLang="en-US" dirty="0" err="1">
                <a:latin typeface="Arial" panose="020B0604020202020204" pitchFamily="34" charset="0"/>
              </a:rPr>
              <a:t>NeuN</a:t>
            </a:r>
            <a:r>
              <a:rPr lang="en-US" altLang="en-US" dirty="0">
                <a:latin typeface="Arial" panose="020B0604020202020204" pitchFamily="34" charset="0"/>
              </a:rPr>
              <a:t>− samples: R1, 7-week males; R2, 6-week females; R3, 12-month females (not shown). </a:t>
            </a:r>
            <a:r>
              <a:rPr lang="en-US" altLang="en-US" b="1" dirty="0">
                <a:latin typeface="Arial" panose="020B0604020202020204" pitchFamily="34" charset="0"/>
              </a:rPr>
              <a:t>(B) </a:t>
            </a:r>
            <a:r>
              <a:rPr lang="en-US" altLang="en-US" dirty="0">
                <a:latin typeface="Arial" panose="020B0604020202020204" pitchFamily="34" charset="0"/>
              </a:rPr>
              <a:t>Percentage of methylated base calls in each sequence context throughout the genome. </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0B731FC-44EC-4406-BD4C-5767D874C8CD}" type="slidenum">
              <a:rPr lang="en-US" altLang="en-US" sz="1200">
                <a:solidFill>
                  <a:srgbClr val="000000"/>
                </a:solidFill>
              </a:rPr>
              <a:pPr eaLnBrk="1" hangingPunct="1"/>
              <a:t>46</a:t>
            </a:fld>
            <a:endParaRPr lang="en-US" altLang="en-US" sz="1200">
              <a:solidFill>
                <a:srgbClr val="000000"/>
              </a:solidFill>
            </a:endParaRPr>
          </a:p>
        </p:txBody>
      </p:sp>
    </p:spTree>
    <p:extLst>
      <p:ext uri="{BB962C8B-B14F-4D97-AF65-F5344CB8AC3E}">
        <p14:creationId xmlns:p14="http://schemas.microsoft.com/office/powerpoint/2010/main" val="3969960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18AA777-6385-47D8-8094-71C242B969FC}" type="slidenum">
              <a:rPr lang="en-US" altLang="en-US" sz="1200">
                <a:solidFill>
                  <a:srgbClr val="000000"/>
                </a:solidFill>
              </a:rPr>
              <a:pPr eaLnBrk="1" hangingPunct="1"/>
              <a:t>47</a:t>
            </a:fld>
            <a:endParaRPr lang="en-US" altLang="en-US" sz="1200">
              <a:solidFill>
                <a:srgbClr val="000000"/>
              </a:solidFill>
            </a:endParaRPr>
          </a:p>
        </p:txBody>
      </p:sp>
    </p:spTree>
    <p:extLst>
      <p:ext uri="{BB962C8B-B14F-4D97-AF65-F5344CB8AC3E}">
        <p14:creationId xmlns:p14="http://schemas.microsoft.com/office/powerpoint/2010/main" val="797196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Obesity is a heritable disorder, with children of obese fathers at higher risk of developing obesity. Environmental factors epigenetically influence somatic tissues, but the contribution of these factors to the establishment of epigenetic patterns in human gametes is unknown. Here, we hypothesized that weight loss remodels the epigenetic signature of spermatozoa in human obesity. Comprehensive profiling of the epigenome of sperm from lean and obese men showed similar histone positioning, but small noncoding RNA expression and DNA methylation patterns were markedly different. In a separate cohort of morbidly obese men, surgery-induced weight loss was associated with a dramatic remodeling of sperm DNA methylation, notably at genetic locations implicated in the central control of appetite. Our data provide evidence that the epigenome of human spermatozoa dynamically changes under environmental pressure and offers insight into how </a:t>
            </a:r>
            <a:r>
              <a:rPr lang="en-US" sz="1200" dirty="0" err="1"/>
              <a:t>obesitymay</a:t>
            </a:r>
            <a:r>
              <a:rPr lang="en-US" sz="1200" dirty="0"/>
              <a:t> propagate metabolic dysfunction to the next generation.</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48</a:t>
            </a:fld>
            <a:endParaRPr lang="en-US"/>
          </a:p>
        </p:txBody>
      </p:sp>
    </p:spTree>
    <p:extLst>
      <p:ext uri="{BB962C8B-B14F-4D97-AF65-F5344CB8AC3E}">
        <p14:creationId xmlns:p14="http://schemas.microsoft.com/office/powerpoint/2010/main" val="239701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3822744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73422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Male rats that are overfed, when mated with healthy females, </a:t>
            </a:r>
            <a:r>
              <a:rPr lang="en-US" altLang="en-US" sz="1200" b="1" dirty="0">
                <a:hlinkClick r:id="rId3"/>
              </a:rPr>
              <a:t>also had offspring that were prone to developing diabetes</a:t>
            </a: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50</a:t>
            </a:fld>
            <a:endParaRPr lang="en-US"/>
          </a:p>
        </p:txBody>
      </p:sp>
    </p:spTree>
    <p:extLst>
      <p:ext uri="{BB962C8B-B14F-4D97-AF65-F5344CB8AC3E}">
        <p14:creationId xmlns:p14="http://schemas.microsoft.com/office/powerpoint/2010/main" val="3203739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11634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p:cNvSpPr>
          <p:nvPr>
            <p:ph type="sldImg"/>
          </p:nvPr>
        </p:nvSpPr>
        <p:spPr bwMode="auto">
          <a:xfrm>
            <a:off x="1338263" y="1162050"/>
            <a:ext cx="4181475" cy="3136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39267" name="Notes Placeholder 2"/>
          <p:cNvSpPr>
            <a:spLocks noGrp="1"/>
          </p:cNvSpPr>
          <p:nvPr>
            <p:ph type="body" idx="1"/>
          </p:nvPr>
        </p:nvSpPr>
        <p:spPr bwMode="auto">
          <a:xfrm>
            <a:off x="685800" y="4473575"/>
            <a:ext cx="548640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Increased exposure to glucocorticoids or inhibition of 11B-HSD-2 leads to decreased birth weight,  increases in hyperglycemia, hypertension, HPA axis reactivity and anxiety (in rodents)</a:t>
            </a:r>
            <a:endParaRPr lang="es-CO" altLang="en-US"/>
          </a:p>
        </p:txBody>
      </p:sp>
      <p:sp>
        <p:nvSpPr>
          <p:cNvPr id="139268" name="Slide Number Placeholder 3"/>
          <p:cNvSpPr>
            <a:spLocks noGrp="1"/>
          </p:cNvSpPr>
          <p:nvPr>
            <p:ph type="sldNum" sz="quarter" idx="4294967295"/>
          </p:nvPr>
        </p:nvSpPr>
        <p:spPr bwMode="auto">
          <a:xfrm>
            <a:off x="3884613" y="8829675"/>
            <a:ext cx="2971800"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5CE82CF9-9EE6-41AD-9C17-BC838FBE89E7}" type="slidenum">
              <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58</a:t>
            </a:fld>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42974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NR3C1 (Nuclear Receptor Subfamily 3 Group C Member 1) is a Protein Coding gene. Diseases associated with NR3C1 include Glucocorticoid Resistance, </a:t>
            </a:r>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59</a:t>
            </a:fld>
            <a:endParaRPr lang="en-US"/>
          </a:p>
        </p:txBody>
      </p:sp>
    </p:spTree>
    <p:extLst>
      <p:ext uri="{BB962C8B-B14F-4D97-AF65-F5344CB8AC3E}">
        <p14:creationId xmlns:p14="http://schemas.microsoft.com/office/powerpoint/2010/main" val="1358526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fld id="{800EA7BB-51AA-4B65-8266-EB265997DB7A}" type="slidenum">
              <a:rPr lang="es-ES_tradnl" smtClean="0">
                <a:solidFill>
                  <a:prstClr val="black"/>
                </a:solidFill>
              </a:rPr>
              <a:pPr/>
              <a:t>70</a:t>
            </a:fld>
            <a:endParaRPr lang="es-ES_tradnl">
              <a:solidFill>
                <a:prstClr val="black"/>
              </a:solidFill>
            </a:endParaRPr>
          </a:p>
        </p:txBody>
      </p:sp>
      <p:sp>
        <p:nvSpPr>
          <p:cNvPr id="5" name="Footer Placeholder 4"/>
          <p:cNvSpPr>
            <a:spLocks noGrp="1"/>
          </p:cNvSpPr>
          <p:nvPr>
            <p:ph type="ftr" sz="quarter" idx="11"/>
          </p:nvPr>
        </p:nvSpPr>
        <p:spPr/>
        <p:txBody>
          <a:bodyPr/>
          <a:lstStyle/>
          <a:p>
            <a:endParaRPr lang="es-ES_tradnl">
              <a:solidFill>
                <a:prstClr val="black"/>
              </a:solidFill>
            </a:endParaRPr>
          </a:p>
        </p:txBody>
      </p:sp>
    </p:spTree>
    <p:extLst>
      <p:ext uri="{BB962C8B-B14F-4D97-AF65-F5344CB8AC3E}">
        <p14:creationId xmlns:p14="http://schemas.microsoft.com/office/powerpoint/2010/main" val="1425453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71</a:t>
            </a:fld>
            <a:endParaRPr lang="es-ES_tradnl">
              <a:solidFill>
                <a:prstClr val="black"/>
              </a:solidFill>
            </a:endParaRPr>
          </a:p>
        </p:txBody>
      </p:sp>
    </p:spTree>
    <p:extLst>
      <p:ext uri="{BB962C8B-B14F-4D97-AF65-F5344CB8AC3E}">
        <p14:creationId xmlns:p14="http://schemas.microsoft.com/office/powerpoint/2010/main" val="3897667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72</a:t>
            </a:fld>
            <a:endParaRPr lang="es-ES_tradnl">
              <a:solidFill>
                <a:prstClr val="black"/>
              </a:solidFill>
            </a:endParaRPr>
          </a:p>
        </p:txBody>
      </p:sp>
    </p:spTree>
    <p:extLst>
      <p:ext uri="{BB962C8B-B14F-4D97-AF65-F5344CB8AC3E}">
        <p14:creationId xmlns:p14="http://schemas.microsoft.com/office/powerpoint/2010/main" val="2720995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73</a:t>
            </a:fld>
            <a:endParaRPr lang="es-ES_tradnl">
              <a:solidFill>
                <a:prstClr val="black"/>
              </a:solidFill>
            </a:endParaRPr>
          </a:p>
        </p:txBody>
      </p:sp>
    </p:spTree>
    <p:extLst>
      <p:ext uri="{BB962C8B-B14F-4D97-AF65-F5344CB8AC3E}">
        <p14:creationId xmlns:p14="http://schemas.microsoft.com/office/powerpoint/2010/main" val="762001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Sud—</a:t>
            </a:r>
            <a:r>
              <a:rPr lang="es-ES_tradnl" dirty="0" err="1"/>
              <a:t>substance</a:t>
            </a:r>
            <a:r>
              <a:rPr lang="es-ES_tradnl" dirty="0"/>
              <a:t> use </a:t>
            </a:r>
            <a:r>
              <a:rPr lang="es-ES_tradnl" dirty="0" err="1"/>
              <a:t>disorder</a:t>
            </a:r>
            <a:endParaRPr lang="es-ES_tradnl" dirty="0"/>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74</a:t>
            </a:fld>
            <a:endParaRPr lang="es-ES_tradnl">
              <a:solidFill>
                <a:prstClr val="black"/>
              </a:solidFill>
            </a:endParaRPr>
          </a:p>
        </p:txBody>
      </p:sp>
    </p:spTree>
    <p:extLst>
      <p:ext uri="{BB962C8B-B14F-4D97-AF65-F5344CB8AC3E}">
        <p14:creationId xmlns:p14="http://schemas.microsoft.com/office/powerpoint/2010/main" val="350526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004742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75</a:t>
            </a:fld>
            <a:endParaRPr lang="es-ES_tradnl">
              <a:solidFill>
                <a:prstClr val="black"/>
              </a:solidFill>
            </a:endParaRPr>
          </a:p>
        </p:txBody>
      </p:sp>
    </p:spTree>
    <p:extLst>
      <p:ext uri="{BB962C8B-B14F-4D97-AF65-F5344CB8AC3E}">
        <p14:creationId xmlns:p14="http://schemas.microsoft.com/office/powerpoint/2010/main" val="1462706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7155"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slope of perceived parental rejection across the 3 time points was related to an increase in methylation, or a potential downregulation, of 565 genes thought to be involved in the control of a broad spectrum of biological functions generally related to cellular signaling</a:t>
            </a:r>
            <a:endParaRPr lang="es-ES_tradnl" altLang="en-US" dirty="0"/>
          </a:p>
        </p:txBody>
      </p:sp>
      <p:sp>
        <p:nvSpPr>
          <p:cNvPr id="177156" name="Footer Placeholder 3"/>
          <p:cNvSpPr>
            <a:spLocks noGrp="1"/>
          </p:cNvSpPr>
          <p:nvPr>
            <p:ph type="ftr" sz="quarter" idx="4294967295"/>
          </p:nvPr>
        </p:nvSpPr>
        <p:spPr bwMode="auto">
          <a:xfrm>
            <a:off x="0"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s-ES_tradnl" altLang="en-US">
              <a:solidFill>
                <a:srgbClr val="000000"/>
              </a:solidFill>
            </a:endParaRPr>
          </a:p>
        </p:txBody>
      </p:sp>
      <p:sp>
        <p:nvSpPr>
          <p:cNvPr id="177157" name="Slide Number Placeholder 4"/>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160E12-992B-4BA0-A994-669F762F59BE}" type="slidenum">
              <a:rPr lang="es-ES_tradnl" altLang="en-US">
                <a:solidFill>
                  <a:srgbClr val="000000"/>
                </a:solidFill>
              </a:rPr>
              <a:pPr/>
              <a:t>76</a:t>
            </a:fld>
            <a:endParaRPr lang="es-ES_tradnl" altLang="en-US">
              <a:solidFill>
                <a:srgbClr val="000000"/>
              </a:solidFill>
            </a:endParaRPr>
          </a:p>
        </p:txBody>
      </p:sp>
    </p:spTree>
    <p:extLst>
      <p:ext uri="{BB962C8B-B14F-4D97-AF65-F5344CB8AC3E}">
        <p14:creationId xmlns:p14="http://schemas.microsoft.com/office/powerpoint/2010/main" val="189133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9203"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subset of these epigenetic marks, clustered in 23 genes, some of which participate in the development and functioning of the CNS, were in turn associated with psychosocial adjustment as captured by interpersonal relationships and emotional self-evaluation. </a:t>
            </a:r>
            <a:endParaRPr lang="es-ES_tradnl" altLang="en-US" dirty="0"/>
          </a:p>
        </p:txBody>
      </p:sp>
      <p:sp>
        <p:nvSpPr>
          <p:cNvPr id="179204" name="Footer Placeholder 3"/>
          <p:cNvSpPr>
            <a:spLocks noGrp="1"/>
          </p:cNvSpPr>
          <p:nvPr>
            <p:ph type="ftr" sz="quarter" idx="4294967295"/>
          </p:nvPr>
        </p:nvSpPr>
        <p:spPr bwMode="auto">
          <a:xfrm>
            <a:off x="0"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s-ES_tradnl" altLang="en-US">
              <a:solidFill>
                <a:srgbClr val="000000"/>
              </a:solidFill>
            </a:endParaRPr>
          </a:p>
        </p:txBody>
      </p:sp>
      <p:sp>
        <p:nvSpPr>
          <p:cNvPr id="179205" name="Slide Number Placeholder 4"/>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08F788-2705-4B45-9C89-07060D1142D6}" type="slidenum">
              <a:rPr lang="es-ES_tradnl" altLang="en-US">
                <a:solidFill>
                  <a:srgbClr val="000000"/>
                </a:solidFill>
              </a:rPr>
              <a:pPr/>
              <a:t>77</a:t>
            </a:fld>
            <a:endParaRPr lang="es-ES_tradnl" altLang="en-US">
              <a:solidFill>
                <a:srgbClr val="000000"/>
              </a:solidFill>
            </a:endParaRPr>
          </a:p>
        </p:txBody>
      </p:sp>
    </p:spTree>
    <p:extLst>
      <p:ext uri="{BB962C8B-B14F-4D97-AF65-F5344CB8AC3E}">
        <p14:creationId xmlns:p14="http://schemas.microsoft.com/office/powerpoint/2010/main" val="3800280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78</a:t>
            </a:fld>
            <a:endParaRPr lang="es-ES_tradnl">
              <a:solidFill>
                <a:prstClr val="black"/>
              </a:solidFill>
            </a:endParaRPr>
          </a:p>
        </p:txBody>
      </p:sp>
    </p:spTree>
    <p:extLst>
      <p:ext uri="{BB962C8B-B14F-4D97-AF65-F5344CB8AC3E}">
        <p14:creationId xmlns:p14="http://schemas.microsoft.com/office/powerpoint/2010/main" val="3187767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79</a:t>
            </a:fld>
            <a:endParaRPr lang="es-ES_tradnl">
              <a:solidFill>
                <a:prstClr val="black"/>
              </a:solidFill>
            </a:endParaRPr>
          </a:p>
        </p:txBody>
      </p:sp>
    </p:spTree>
    <p:extLst>
      <p:ext uri="{BB962C8B-B14F-4D97-AF65-F5344CB8AC3E}">
        <p14:creationId xmlns:p14="http://schemas.microsoft.com/office/powerpoint/2010/main" val="1087922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80</a:t>
            </a:fld>
            <a:endParaRPr lang="en-US"/>
          </a:p>
        </p:txBody>
      </p:sp>
    </p:spTree>
    <p:extLst>
      <p:ext uri="{BB962C8B-B14F-4D97-AF65-F5344CB8AC3E}">
        <p14:creationId xmlns:p14="http://schemas.microsoft.com/office/powerpoint/2010/main" val="29322343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81</a:t>
            </a:fld>
            <a:endParaRPr lang="en-US"/>
          </a:p>
        </p:txBody>
      </p:sp>
    </p:spTree>
    <p:extLst>
      <p:ext uri="{BB962C8B-B14F-4D97-AF65-F5344CB8AC3E}">
        <p14:creationId xmlns:p14="http://schemas.microsoft.com/office/powerpoint/2010/main" val="2606963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82</a:t>
            </a:fld>
            <a:endParaRPr lang="en-US"/>
          </a:p>
        </p:txBody>
      </p:sp>
    </p:spTree>
    <p:extLst>
      <p:ext uri="{BB962C8B-B14F-4D97-AF65-F5344CB8AC3E}">
        <p14:creationId xmlns:p14="http://schemas.microsoft.com/office/powerpoint/2010/main" val="1129275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CDBC96-65BE-42E9-A60D-A6A8D1543E76}" type="slidenum">
              <a:rPr lang="en-US" altLang="en-US"/>
              <a:pPr/>
              <a:t>84</a:t>
            </a:fld>
            <a:endParaRPr lang="en-US" altLang="en-US"/>
          </a:p>
        </p:txBody>
      </p:sp>
      <p:sp>
        <p:nvSpPr>
          <p:cNvPr id="512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81739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87EB35-37E3-48D2-9B78-336B510B2129}" type="slidenum">
              <a:rPr lang="en-US"/>
              <a:pPr/>
              <a:t>87</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dirty="0"/>
              <a:t>ERP = electrical activity of brain  generated as groups of neurons fire synchronously; electrodes on head; </a:t>
            </a:r>
          </a:p>
          <a:p>
            <a:r>
              <a:rPr lang="en-US" dirty="0"/>
              <a:t>EEG = spontaneous natural rhythm of the brain; ERP = electrical activity induced by presentation of a stimulus;</a:t>
            </a:r>
          </a:p>
          <a:p>
            <a:r>
              <a:rPr lang="en-US" dirty="0"/>
              <a:t>With high density recording can infer position and orientation </a:t>
            </a:r>
            <a:r>
              <a:rPr lang="en-US" dirty="0" err="1"/>
              <a:t>fo</a:t>
            </a:r>
            <a:r>
              <a:rPr lang="en-US" dirty="0"/>
              <a:t> brain source of activity (=dipoles) </a:t>
            </a:r>
            <a:r>
              <a:rPr lang="en-US" dirty="0" err="1"/>
              <a:t>ased</a:t>
            </a:r>
            <a:r>
              <a:rPr lang="en-US" dirty="0"/>
              <a:t> o pattern of scalp surface electrical activity</a:t>
            </a:r>
          </a:p>
          <a:p>
            <a:r>
              <a:rPr lang="en-US" dirty="0"/>
              <a:t>Good temporal; less good spatial </a:t>
            </a:r>
            <a:r>
              <a:rPr lang="en-US" dirty="0" err="1"/>
              <a:t>reso</a:t>
            </a:r>
            <a:endParaRPr lang="en-US" dirty="0"/>
          </a:p>
          <a:p>
            <a:endParaRPr lang="en-US" dirty="0"/>
          </a:p>
          <a:p>
            <a:r>
              <a:rPr lang="en-US" dirty="0"/>
              <a:t>The marker task is one in which the neural control of behavior in the task is well specified. For example, several aspects of the covert orienting of attention in the spatial cueing task are mediated by the superior </a:t>
            </a:r>
            <a:r>
              <a:rPr lang="en-US" dirty="0" err="1"/>
              <a:t>colliculus</a:t>
            </a:r>
            <a:r>
              <a:rPr lang="en-US" dirty="0"/>
              <a:t> and the parietal cortex. This has been shown in adults with diseases of the superior </a:t>
            </a:r>
            <a:r>
              <a:rPr lang="en-US" dirty="0" err="1"/>
              <a:t>colliculus</a:t>
            </a:r>
            <a:r>
              <a:rPr lang="en-US" dirty="0"/>
              <a:t> or with lesions to the parietal cortex brought about by strokes or illness (e.g., </a:t>
            </a:r>
            <a:r>
              <a:rPr lang="en-US" dirty="0" err="1">
                <a:hlinkClick r:id="" action="ppaction://hlinkfile"/>
              </a:rPr>
              <a:t>Rafal</a:t>
            </a:r>
            <a:r>
              <a:rPr lang="en-US" dirty="0">
                <a:hlinkClick r:id="" action="ppaction://hlinkfile"/>
              </a:rPr>
              <a:t>, 1998</a:t>
            </a:r>
            <a:r>
              <a:rPr lang="en-US" dirty="0"/>
              <a:t>). </a:t>
            </a:r>
            <a:r>
              <a:rPr lang="en-US" dirty="0">
                <a:hlinkClick r:id="" action="ppaction://hlinkfile"/>
              </a:rPr>
              <a:t>Johnson (1997)</a:t>
            </a:r>
            <a:r>
              <a:rPr lang="en-US" dirty="0"/>
              <a:t> proposes that such tasks may be used with infants and that developmental changes in the behavior may be used to infer developmental changes in the brain area upon which this behavior is based. The marker task approach is used widely to study the neurodevelopmental models of infant visual </a:t>
            </a:r>
            <a:r>
              <a:rPr lang="en-US" dirty="0" err="1"/>
              <a:t>attention.lution</a:t>
            </a:r>
            <a:endParaRPr lang="en-US" dirty="0"/>
          </a:p>
        </p:txBody>
      </p:sp>
    </p:spTree>
    <p:extLst>
      <p:ext uri="{BB962C8B-B14F-4D97-AF65-F5344CB8AC3E}">
        <p14:creationId xmlns:p14="http://schemas.microsoft.com/office/powerpoint/2010/main" val="157745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2419906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9C6A76-E174-4254-84DD-5323209AD56F}" type="slidenum">
              <a:rPr lang="en-US"/>
              <a:pPr/>
              <a:t>88</a:t>
            </a:fld>
            <a:endParaRPr lang="en-US"/>
          </a:p>
        </p:txBody>
      </p:sp>
      <p:sp>
        <p:nvSpPr>
          <p:cNvPr id="232450" name="Rectangle 2"/>
          <p:cNvSpPr>
            <a:spLocks noGrp="1" noRot="1" noChangeAspect="1" noChangeArrowheads="1" noTextEdit="1"/>
          </p:cNvSpPr>
          <p:nvPr>
            <p:ph type="sldImg"/>
          </p:nvPr>
        </p:nvSpPr>
        <p:spPr>
          <a:xfrm>
            <a:off x="1108075" y="698500"/>
            <a:ext cx="4645025" cy="3484563"/>
          </a:xfrm>
          <a:ln/>
        </p:spPr>
      </p:sp>
      <p:sp>
        <p:nvSpPr>
          <p:cNvPr id="232451" name="Rectangle 3"/>
          <p:cNvSpPr>
            <a:spLocks noGrp="1" noChangeArrowheads="1"/>
          </p:cNvSpPr>
          <p:nvPr>
            <p:ph type="body" idx="1"/>
          </p:nvPr>
        </p:nvSpPr>
        <p:spPr>
          <a:xfrm>
            <a:off x="686115" y="4414912"/>
            <a:ext cx="5485773" cy="4183220"/>
          </a:xfrm>
        </p:spPr>
        <p:txBody>
          <a:bodyPr/>
          <a:lstStyle/>
          <a:p>
            <a:endParaRPr lang="en-US" dirty="0"/>
          </a:p>
        </p:txBody>
      </p:sp>
    </p:spTree>
    <p:extLst>
      <p:ext uri="{BB962C8B-B14F-4D97-AF65-F5344CB8AC3E}">
        <p14:creationId xmlns:p14="http://schemas.microsoft.com/office/powerpoint/2010/main" val="4109718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89</a:t>
            </a:fld>
            <a:endParaRPr lang="en-US"/>
          </a:p>
        </p:txBody>
      </p:sp>
    </p:spTree>
    <p:extLst>
      <p:ext uri="{BB962C8B-B14F-4D97-AF65-F5344CB8AC3E}">
        <p14:creationId xmlns:p14="http://schemas.microsoft.com/office/powerpoint/2010/main" val="1925743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90</a:t>
            </a:fld>
            <a:endParaRPr lang="en-US"/>
          </a:p>
        </p:txBody>
      </p:sp>
    </p:spTree>
    <p:extLst>
      <p:ext uri="{BB962C8B-B14F-4D97-AF65-F5344CB8AC3E}">
        <p14:creationId xmlns:p14="http://schemas.microsoft.com/office/powerpoint/2010/main" val="4246384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DE303-8C9B-4939-A876-20A9D2C84794}" type="slidenum">
              <a:rPr lang="en-US"/>
              <a:pPr/>
              <a:t>92</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t>Does not imply innateness b/c most humans have very similar pre- and postnatal environments</a:t>
            </a:r>
          </a:p>
        </p:txBody>
      </p:sp>
    </p:spTree>
    <p:extLst>
      <p:ext uri="{BB962C8B-B14F-4D97-AF65-F5344CB8AC3E}">
        <p14:creationId xmlns:p14="http://schemas.microsoft.com/office/powerpoint/2010/main" val="2425964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93</a:t>
            </a:fld>
            <a:endParaRPr lang="en-US"/>
          </a:p>
        </p:txBody>
      </p:sp>
    </p:spTree>
    <p:extLst>
      <p:ext uri="{BB962C8B-B14F-4D97-AF65-F5344CB8AC3E}">
        <p14:creationId xmlns:p14="http://schemas.microsoft.com/office/powerpoint/2010/main" val="1619683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F2C38-808B-4574-8DDC-BD4A8D3E1D02}" type="slidenum">
              <a:rPr lang="en-US"/>
              <a:pPr/>
              <a:t>95</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7912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 Developing differences in cortical thickness between the</a:t>
            </a:r>
          </a:p>
          <a:p>
            <a:r>
              <a:rPr lang="en-US" dirty="0"/>
              <a:t>superior and average intelligence groups. Group differences are</a:t>
            </a:r>
          </a:p>
          <a:p>
            <a:r>
              <a:rPr lang="en-US" dirty="0"/>
              <a:t>represented by t-statistics (t . 2.6), and show that the superior intelligence</a:t>
            </a:r>
          </a:p>
          <a:p>
            <a:r>
              <a:rPr lang="en-US" dirty="0"/>
              <a:t>group has a thinner superior prefrontal cortex at the earliest age (purple</a:t>
            </a:r>
          </a:p>
          <a:p>
            <a:r>
              <a:rPr lang="en-US" dirty="0"/>
              <a:t>regions). There is then a rapid increase in cortical thickness (red, green and</a:t>
            </a:r>
          </a:p>
          <a:p>
            <a:r>
              <a:rPr lang="en-US" dirty="0"/>
              <a:t>yellow regions) in the superior intelligence group, peaking at age 13 and</a:t>
            </a:r>
          </a:p>
          <a:p>
            <a:r>
              <a:rPr lang="en-US" dirty="0"/>
              <a:t>waning in late adolescence.</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96</a:t>
            </a:fld>
            <a:endParaRPr lang="en-US"/>
          </a:p>
        </p:txBody>
      </p:sp>
    </p:spTree>
    <p:extLst>
      <p:ext uri="{BB962C8B-B14F-4D97-AF65-F5344CB8AC3E}">
        <p14:creationId xmlns:p14="http://schemas.microsoft.com/office/powerpoint/2010/main" val="789901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 Developing differences in cortical thickness between the</a:t>
            </a:r>
          </a:p>
          <a:p>
            <a:r>
              <a:rPr lang="en-US" dirty="0"/>
              <a:t>superior and average intelligence groups. Group differences are</a:t>
            </a:r>
          </a:p>
          <a:p>
            <a:r>
              <a:rPr lang="en-US" dirty="0"/>
              <a:t>represented by t-statistics (t . 2.6), and show that the superior intelligence</a:t>
            </a:r>
          </a:p>
          <a:p>
            <a:r>
              <a:rPr lang="en-US" dirty="0"/>
              <a:t>group has a thinner superior prefrontal cortex at the earliest age (purple</a:t>
            </a:r>
          </a:p>
          <a:p>
            <a:r>
              <a:rPr lang="en-US" dirty="0"/>
              <a:t>regions). There is then a rapid increase in cortical thickness (red, green and</a:t>
            </a:r>
          </a:p>
          <a:p>
            <a:r>
              <a:rPr lang="en-US" dirty="0"/>
              <a:t>yellow regions) in the superior intelligence group, peaking at age 13 and</a:t>
            </a:r>
          </a:p>
          <a:p>
            <a:r>
              <a:rPr lang="en-US" dirty="0"/>
              <a:t>waning in late adolescence.</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97</a:t>
            </a:fld>
            <a:endParaRPr lang="en-US"/>
          </a:p>
        </p:txBody>
      </p:sp>
    </p:spTree>
    <p:extLst>
      <p:ext uri="{BB962C8B-B14F-4D97-AF65-F5344CB8AC3E}">
        <p14:creationId xmlns:p14="http://schemas.microsoft.com/office/powerpoint/2010/main" val="4278762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98BA3-B2B2-45E8-BDF8-85EE745B0D89}" type="slidenum">
              <a:rPr lang="en-US"/>
              <a:pPr/>
              <a:t>98</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dirty="0"/>
          </a:p>
          <a:p>
            <a:r>
              <a:rPr lang="en-US" dirty="0"/>
              <a:t>Relate</a:t>
            </a:r>
            <a:r>
              <a:rPr lang="en-US" baseline="0" dirty="0"/>
              <a:t> distributed pattern of activation back to synaptic pruning and behavioral performance</a:t>
            </a:r>
            <a:endParaRPr lang="en-US" dirty="0"/>
          </a:p>
        </p:txBody>
      </p:sp>
    </p:spTree>
    <p:extLst>
      <p:ext uri="{BB962C8B-B14F-4D97-AF65-F5344CB8AC3E}">
        <p14:creationId xmlns:p14="http://schemas.microsoft.com/office/powerpoint/2010/main" val="2494640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C47D4-CA26-4AA3-B6CC-889632B7B35A}" type="slidenum">
              <a:rPr lang="en-US"/>
              <a:pPr/>
              <a:t>102</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t>Does not imply innateness b/c most humans have very similar pre- and postnatal environments</a:t>
            </a:r>
          </a:p>
        </p:txBody>
      </p:sp>
    </p:spTree>
    <p:extLst>
      <p:ext uri="{BB962C8B-B14F-4D97-AF65-F5344CB8AC3E}">
        <p14:creationId xmlns:p14="http://schemas.microsoft.com/office/powerpoint/2010/main" val="131240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dirty="0"/>
          </a:p>
        </p:txBody>
      </p:sp>
    </p:spTree>
    <p:extLst>
      <p:ext uri="{BB962C8B-B14F-4D97-AF65-F5344CB8AC3E}">
        <p14:creationId xmlns:p14="http://schemas.microsoft.com/office/powerpoint/2010/main" val="1076541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63F6F-F03D-40E5-B759-329AA14B1A18}" type="slidenum">
              <a:rPr lang="en-US"/>
              <a:pPr/>
              <a:t>103</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a:t>Post natal changes</a:t>
            </a:r>
          </a:p>
          <a:p>
            <a:r>
              <a:rPr lang="en-US" dirty="0"/>
              <a:t>1.  Volume of brain quadruples between</a:t>
            </a:r>
            <a:r>
              <a:rPr lang="en-US" baseline="0" dirty="0"/>
              <a:t> birth and adulthood (due in large part to </a:t>
            </a:r>
            <a:r>
              <a:rPr lang="en-US" baseline="0" dirty="0" err="1"/>
              <a:t>mylenization</a:t>
            </a:r>
            <a:r>
              <a:rPr lang="en-US" baseline="0" dirty="0"/>
              <a:t> ) helps conduct electrical signals</a:t>
            </a:r>
          </a:p>
          <a:p>
            <a:pPr marL="228600" indent="-228600">
              <a:buAutoNum type="arabicPeriod" startAt="2"/>
            </a:pPr>
            <a:r>
              <a:rPr lang="en-US" dirty="0"/>
              <a:t>See large increase </a:t>
            </a:r>
            <a:r>
              <a:rPr lang="en-US" dirty="0" err="1"/>
              <a:t>postnatally</a:t>
            </a:r>
            <a:r>
              <a:rPr lang="en-US" dirty="0"/>
              <a:t> in size and complexity of dendritic tree of many neurons</a:t>
            </a:r>
          </a:p>
          <a:p>
            <a:pPr marL="228600" indent="-228600">
              <a:buAutoNum type="arabicPeriod" startAt="2"/>
            </a:pPr>
            <a:endParaRPr lang="en-US" dirty="0"/>
          </a:p>
          <a:p>
            <a:endParaRPr lang="en-US" dirty="0"/>
          </a:p>
          <a:p>
            <a:r>
              <a:rPr lang="en-US" dirty="0"/>
              <a:t>DID YOU KNOW? Touch is the first sense to develop. The developing fetus responds to touch of the lips and cheeks by 8 weeks and to other parts of its body at 14 week. The sense of taste may develop by 12 weeks and that of sound at 22-24 weeks.</a:t>
            </a:r>
          </a:p>
          <a:p>
            <a:pPr marL="228600" indent="-228600">
              <a:buAutoNum type="arabicPeriod" startAt="2"/>
            </a:pPr>
            <a:endParaRPr lang="en-US" dirty="0"/>
          </a:p>
        </p:txBody>
      </p:sp>
    </p:spTree>
    <p:extLst>
      <p:ext uri="{BB962C8B-B14F-4D97-AF65-F5344CB8AC3E}">
        <p14:creationId xmlns:p14="http://schemas.microsoft.com/office/powerpoint/2010/main" val="1201598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53DFD-7EC8-44F2-BBD2-41C990B562CE}" type="slidenum">
              <a:rPr lang="en-US"/>
              <a:pPr/>
              <a:t>104</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dirty="0"/>
              <a:t>Does not imply innateness b/c most humans have very similar pre- and postnatal environments</a:t>
            </a:r>
          </a:p>
          <a:p>
            <a:r>
              <a:rPr lang="en-US" dirty="0"/>
              <a:t>Adaptive significance of different developmental</a:t>
            </a:r>
            <a:r>
              <a:rPr lang="en-US" baseline="0" dirty="0"/>
              <a:t> windows? (differences in relative periods of time region can be influences by )</a:t>
            </a:r>
          </a:p>
          <a:p>
            <a:endParaRPr lang="en-US" baseline="0" dirty="0"/>
          </a:p>
          <a:p>
            <a:r>
              <a:rPr lang="en-US" baseline="0" dirty="0"/>
              <a:t>Similar postnatal rise and fall developmental sequence seen in other measures (</a:t>
            </a:r>
            <a:r>
              <a:rPr lang="en-US" baseline="0" dirty="0" err="1"/>
              <a:t>eg</a:t>
            </a:r>
            <a:r>
              <a:rPr lang="en-US" baseline="0" dirty="0"/>
              <a:t> PET) </a:t>
            </a:r>
          </a:p>
          <a:p>
            <a:r>
              <a:rPr lang="en-US" baseline="0" dirty="0"/>
              <a:t>    comparable to adult resting patterns by 1 </a:t>
            </a:r>
            <a:r>
              <a:rPr lang="en-US" baseline="0" dirty="0" err="1"/>
              <a:t>yr</a:t>
            </a:r>
            <a:r>
              <a:rPr lang="en-US" baseline="0" dirty="0"/>
              <a:t> but peak in glucose uptake at early </a:t>
            </a:r>
            <a:r>
              <a:rPr lang="en-US" baseline="0" dirty="0" err="1"/>
              <a:t>chidhood</a:t>
            </a:r>
            <a:endParaRPr lang="en-US" baseline="0" dirty="0"/>
          </a:p>
          <a:p>
            <a:r>
              <a:rPr lang="en-US" baseline="0" dirty="0"/>
              <a:t>    fMRI: gray matter to 4 </a:t>
            </a:r>
            <a:r>
              <a:rPr lang="en-US" baseline="0" dirty="0" err="1"/>
              <a:t>yrs</a:t>
            </a:r>
            <a:r>
              <a:rPr lang="en-US" baseline="0" dirty="0"/>
              <a:t> changes in white matter as indicator of change in inter-regional communication</a:t>
            </a:r>
            <a:endParaRPr lang="en-US" dirty="0"/>
          </a:p>
        </p:txBody>
      </p:sp>
    </p:spTree>
    <p:extLst>
      <p:ext uri="{BB962C8B-B14F-4D97-AF65-F5344CB8AC3E}">
        <p14:creationId xmlns:p14="http://schemas.microsoft.com/office/powerpoint/2010/main" val="3574619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9C5DE-9CEF-43AA-870E-3436C6463C47}" type="slidenum">
              <a:rPr lang="en-US"/>
              <a:pPr/>
              <a:t>105</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14749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AE738-1482-4818-A9EB-C8EA11145A25}" type="slidenum">
              <a:rPr lang="en-US"/>
              <a:pPr/>
              <a:t>106</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dirty="0"/>
              <a:t>Does not imply innateness b/c most humans have very similar pre- and postnatal environments</a:t>
            </a:r>
          </a:p>
          <a:p>
            <a:endParaRPr lang="en-US" dirty="0"/>
          </a:p>
          <a:p>
            <a:r>
              <a:rPr lang="en-US" dirty="0"/>
              <a:t>Idea of innate modularity</a:t>
            </a:r>
            <a:r>
              <a:rPr lang="en-US" baseline="0" dirty="0"/>
              <a:t> (</a:t>
            </a:r>
            <a:r>
              <a:rPr lang="en-US" baseline="0" dirty="0" err="1"/>
              <a:t>eg</a:t>
            </a:r>
            <a:r>
              <a:rPr lang="en-US" baseline="0" dirty="0"/>
              <a:t> language acquisition device)</a:t>
            </a:r>
            <a:endParaRPr lang="en-US" dirty="0"/>
          </a:p>
        </p:txBody>
      </p:sp>
    </p:spTree>
    <p:extLst>
      <p:ext uri="{BB962C8B-B14F-4D97-AF65-F5344CB8AC3E}">
        <p14:creationId xmlns:p14="http://schemas.microsoft.com/office/powerpoint/2010/main" val="1059582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178726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410088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59"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2</a:t>
            </a:r>
          </a:p>
        </p:txBody>
      </p:sp>
      <p:sp>
        <p:nvSpPr>
          <p:cNvPr id="70660"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1"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2" name="Rectangle 6"/>
          <p:cNvSpPr>
            <a:spLocks noGrp="1" noRot="1" noChangeAspect="1" noChangeArrowheads="1"/>
          </p:cNvSpPr>
          <p:nvPr>
            <p:ph type="sldImg"/>
          </p:nvPr>
        </p:nvSpPr>
        <p:spPr bwMode="auto">
          <a:xfrm>
            <a:off x="1143000" y="685800"/>
            <a:ext cx="4572000" cy="3429000"/>
          </a:xfrm>
          <a:prstGeom prst="rect">
            <a:avLst/>
          </a:prstGeom>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3" name="Rectangle 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spcBef>
                <a:spcPct val="0"/>
              </a:spcBef>
            </a:pPr>
            <a:endParaRPr lang="en-US" altLang="en-US" sz="2400"/>
          </a:p>
        </p:txBody>
      </p:sp>
    </p:spTree>
    <p:extLst>
      <p:ext uri="{BB962C8B-B14F-4D97-AF65-F5344CB8AC3E}">
        <p14:creationId xmlns:p14="http://schemas.microsoft.com/office/powerpoint/2010/main" val="31407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77825" y="1676400"/>
            <a:ext cx="8389938" cy="4421188"/>
            <a:chOff x="238" y="1056"/>
            <a:chExt cx="5285" cy="2785"/>
          </a:xfrm>
        </p:grpSpPr>
        <p:grpSp>
          <p:nvGrpSpPr>
            <p:cNvPr id="5" name="Group 3"/>
            <p:cNvGrpSpPr>
              <a:grpSpLocks/>
            </p:cNvGrpSpPr>
            <p:nvPr/>
          </p:nvGrpSpPr>
          <p:grpSpPr bwMode="auto">
            <a:xfrm>
              <a:off x="238" y="1056"/>
              <a:ext cx="5285" cy="1393"/>
              <a:chOff x="238" y="1056"/>
              <a:chExt cx="5285" cy="1393"/>
            </a:xfrm>
          </p:grpSpPr>
          <p:sp>
            <p:nvSpPr>
              <p:cNvPr id="14" name="Rectangle 4"/>
              <p:cNvSpPr>
                <a:spLocks noChangeArrowheads="1"/>
              </p:cNvSpPr>
              <p:nvPr/>
            </p:nvSpPr>
            <p:spPr bwMode="auto">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5" name="Freeform 5"/>
              <p:cNvSpPr>
                <a:spLocks/>
              </p:cNvSpPr>
              <p:nvPr/>
            </p:nvSpPr>
            <p:spPr bwMode="auto">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6" name="Freeform 6"/>
              <p:cNvSpPr>
                <a:spLocks/>
              </p:cNvSpPr>
              <p:nvPr/>
            </p:nvSpPr>
            <p:spPr bwMode="auto">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6" name="Group 7"/>
            <p:cNvGrpSpPr>
              <a:grpSpLocks/>
            </p:cNvGrpSpPr>
            <p:nvPr/>
          </p:nvGrpSpPr>
          <p:grpSpPr bwMode="auto">
            <a:xfrm>
              <a:off x="240" y="3744"/>
              <a:ext cx="5281" cy="97"/>
              <a:chOff x="240" y="3744"/>
              <a:chExt cx="5281" cy="97"/>
            </a:xfrm>
          </p:grpSpPr>
          <p:sp>
            <p:nvSpPr>
              <p:cNvPr id="11" name="Rectangle 8"/>
              <p:cNvSpPr>
                <a:spLocks noChangeArrowheads="1"/>
              </p:cNvSpPr>
              <p:nvPr/>
            </p:nvSpPr>
            <p:spPr bwMode="auto">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2" name="Freeform 9"/>
              <p:cNvSpPr>
                <a:spLocks/>
              </p:cNvSpPr>
              <p:nvPr/>
            </p:nvSpPr>
            <p:spPr bwMode="auto">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3" name="Freeform 10"/>
              <p:cNvSpPr>
                <a:spLocks/>
              </p:cNvSpPr>
              <p:nvPr/>
            </p:nvSpPr>
            <p:spPr bwMode="auto">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7" name="Group 11"/>
            <p:cNvGrpSpPr>
              <a:grpSpLocks/>
            </p:cNvGrpSpPr>
            <p:nvPr/>
          </p:nvGrpSpPr>
          <p:grpSpPr bwMode="auto">
            <a:xfrm>
              <a:off x="338" y="1200"/>
              <a:ext cx="97" cy="1104"/>
              <a:chOff x="338" y="1200"/>
              <a:chExt cx="97" cy="1104"/>
            </a:xfrm>
          </p:grpSpPr>
          <p:sp useBgFill="1">
            <p:nvSpPr>
              <p:cNvPr id="8" name="Rectangle 12"/>
              <p:cNvSpPr>
                <a:spLocks noChangeArrowheads="1"/>
              </p:cNvSpPr>
              <p:nvPr/>
            </p:nvSpPr>
            <p:spPr bwMode="auto">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9" name="Freeform 13"/>
              <p:cNvSpPr>
                <a:spLocks/>
              </p:cNvSpPr>
              <p:nvPr/>
            </p:nvSpPr>
            <p:spPr bwMode="auto">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 name="Freeform 14"/>
              <p:cNvSpPr>
                <a:spLocks/>
              </p:cNvSpPr>
              <p:nvPr/>
            </p:nvSpPr>
            <p:spPr bwMode="auto">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sp>
        <p:nvSpPr>
          <p:cNvPr id="6452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6452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solidFill>
                <a:srgbClr val="000000"/>
              </a:solidFill>
            </a:endParaRPr>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r>
              <a:rPr lang="en-US">
                <a:solidFill>
                  <a:srgbClr val="000000"/>
                </a:solidFill>
              </a:rPr>
              <a:t>Messinger</a:t>
            </a:r>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18EEFFC9-7320-4453-9382-77AF94BF95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267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DA72165C-1D6C-4176-AC6B-B911962992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601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ED45A4C9-3EC9-47E2-87A5-7C8915DF85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027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18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SmartArt Placeholder 2"/>
          <p:cNvSpPr>
            <a:spLocks noGrp="1"/>
          </p:cNvSpPr>
          <p:nvPr>
            <p:ph type="dgm"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66587699-B473-4CFE-898A-99A189512A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61866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36CD249D-2788-48DD-B9CE-498BBD5D07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1435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E9FD7E7A-EFBD-46F3-BDF9-DC9C53B9C433}" type="slidenum">
              <a:rPr lang="en-US"/>
              <a:pPr/>
              <a:t>‹#›</a:t>
            </a:fld>
            <a:endParaRPr lang="en-US"/>
          </a:p>
        </p:txBody>
      </p:sp>
    </p:spTree>
    <p:extLst>
      <p:ext uri="{BB962C8B-B14F-4D97-AF65-F5344CB8AC3E}">
        <p14:creationId xmlns:p14="http://schemas.microsoft.com/office/powerpoint/2010/main" val="1440869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a:t>Click to edit Master title style</a:t>
            </a:r>
          </a:p>
        </p:txBody>
      </p:sp>
    </p:spTree>
    <p:extLst>
      <p:ext uri="{BB962C8B-B14F-4D97-AF65-F5344CB8AC3E}">
        <p14:creationId xmlns:p14="http://schemas.microsoft.com/office/powerpoint/2010/main" val="3453335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79719" y="6394031"/>
            <a:ext cx="1205958" cy="404614"/>
          </a:xfrm>
          <a:prstGeom prst="rect">
            <a:avLst/>
          </a:prstGeom>
        </p:spPr>
        <p:txBody>
          <a:bodyPr/>
          <a:lstStyle>
            <a:lvl1pPr>
              <a:defRPr baseline="0">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4801362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04654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EFEDE3"/>
                </a:solidFill>
                <a:latin typeface="Arial"/>
              </a:rPr>
              <a:t>Brown 2017</a:t>
            </a:r>
            <a:endParaRPr lang="en-US" dirty="0">
              <a:solidFill>
                <a:srgbClr val="EFEDE3"/>
              </a:solidFill>
              <a:latin typeface="Arial"/>
            </a:endParaRPr>
          </a:p>
        </p:txBody>
      </p:sp>
      <p:sp>
        <p:nvSpPr>
          <p:cNvPr id="5" name="Footer Placeholder 4"/>
          <p:cNvSpPr>
            <a:spLocks noGrp="1"/>
          </p:cNvSpPr>
          <p:nvPr>
            <p:ph type="ftr" sz="quarter" idx="11"/>
          </p:nvPr>
        </p:nvSpPr>
        <p:spPr>
          <a:xfrm>
            <a:off x="1938234" y="6453386"/>
            <a:ext cx="5267533" cy="404614"/>
          </a:xfrm>
          <a:prstGeom prst="rect">
            <a:avLst/>
          </a:prstGeom>
        </p:spPr>
        <p:txBody>
          <a:bodyPr/>
          <a:lstStyle>
            <a:lvl1pPr algn="ctr">
              <a:defRPr>
                <a:solidFill>
                  <a:schemeClr val="tx2"/>
                </a:solidFill>
              </a:defRPr>
            </a:lvl1pPr>
          </a:lstStyle>
          <a:p>
            <a:pPr defTabSz="342900" eaLnBrk="1" fontAlgn="auto" hangingPunct="1">
              <a:spcBef>
                <a:spcPts val="0"/>
              </a:spcBef>
              <a:spcAft>
                <a:spcPts val="0"/>
              </a:spcAft>
            </a:pPr>
            <a:r>
              <a:rPr lang="en-US">
                <a:solidFill>
                  <a:srgbClr val="EFEDE3"/>
                </a:solidFill>
                <a:latin typeface="Arial"/>
              </a:rPr>
              <a:t>Brown 2017</a:t>
            </a:r>
            <a:endParaRPr lang="en-US" dirty="0">
              <a:solidFill>
                <a:srgbClr val="EFEDE3"/>
              </a:solidFill>
              <a:latin typeface="Aria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560193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C249FD90-D9AC-426B-921C-58B0ABC692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113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5849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8" name="Footer Placeholder 7"/>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45986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79813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3" name="Footer Placeholder 2"/>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59565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sp>
        <p:nvSpPr>
          <p:cNvPr id="6" name="Footer Placeholder 5"/>
          <p:cNvSpPr>
            <a:spLocks noGrp="1"/>
          </p:cNvSpPr>
          <p:nvPr>
            <p:ph type="ftr" sz="quarter" idx="11"/>
          </p:nvPr>
        </p:nvSpPr>
        <p:spPr>
          <a:xfrm>
            <a:off x="1654459" y="6453386"/>
            <a:ext cx="1780256"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 2017</a:t>
            </a:r>
            <a:endParaRPr lang="en-US" dirty="0">
              <a:solidFill>
                <a:srgbClr val="191B0E"/>
              </a:solidFill>
              <a:latin typeface="Aria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277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sp>
        <p:nvSpPr>
          <p:cNvPr id="6" name="Footer Placeholder 5"/>
          <p:cNvSpPr>
            <a:spLocks noGrp="1"/>
          </p:cNvSpPr>
          <p:nvPr>
            <p:ph type="ftr" sz="quarter" idx="11"/>
          </p:nvPr>
        </p:nvSpPr>
        <p:spPr>
          <a:xfrm>
            <a:off x="1654459" y="6453386"/>
            <a:ext cx="1780256"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 2017</a:t>
            </a:r>
            <a:endParaRPr lang="en-US" dirty="0">
              <a:solidFill>
                <a:srgbClr val="191B0E"/>
              </a:solidFill>
              <a:latin typeface="Aria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599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588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265842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045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577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4F34E95F-6D99-4539-8E4C-56A60A36AC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321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020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96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0535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546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a:solidFill>
                  <a:srgbClr val="000000"/>
                </a:solidFill>
              </a:rPr>
              <a:t>Messinger</a:t>
            </a:r>
          </a:p>
        </p:txBody>
      </p:sp>
      <p:sp>
        <p:nvSpPr>
          <p:cNvPr id="4" name="Slide Number Placeholder 3"/>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885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2255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7577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3039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6196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106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20D1FA15-A354-4332-9995-CBA6DD0403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4939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69281217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4085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044146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9678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9182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2689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a:solidFill>
                  <a:srgbClr val="000000"/>
                </a:solidFill>
              </a:rPr>
              <a:t>Messinger</a:t>
            </a:r>
          </a:p>
        </p:txBody>
      </p:sp>
      <p:sp>
        <p:nvSpPr>
          <p:cNvPr id="4" name="Slide Number Placeholder 3"/>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3808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4177356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endParaRPr lang="en-US">
              <a:solidFill>
                <a:srgbClr val="000000"/>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a:xfrm>
            <a:off x="8339328" y="1170432"/>
            <a:ext cx="733864" cy="201168"/>
          </a:xfrm>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769346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806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9" name="Rectangle 19"/>
          <p:cNvSpPr>
            <a:spLocks noGrp="1" noChangeArrowheads="1"/>
          </p:cNvSpPr>
          <p:nvPr>
            <p:ph type="sldNum" sz="quarter" idx="12"/>
          </p:nvPr>
        </p:nvSpPr>
        <p:spPr>
          <a:ln/>
        </p:spPr>
        <p:txBody>
          <a:bodyPr/>
          <a:lstStyle>
            <a:lvl1pPr>
              <a:defRPr/>
            </a:lvl1pPr>
          </a:lstStyle>
          <a:p>
            <a:pPr>
              <a:defRPr/>
            </a:pPr>
            <a:fld id="{51063234-67F9-4626-9266-2F63E2441E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9613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a:xfrm>
            <a:off x="2640597" y="6377459"/>
            <a:ext cx="3836404" cy="365125"/>
          </a:xfrm>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6035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pPr>
              <a:defRPr/>
            </a:pPr>
            <a:fld id="{CE72DB77-D3F9-4F90-838A-E5F697A9A808}"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0256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panose="02020603050405020304" pitchFamily="18" charset="0"/>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77702447"/>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1B6522D0-3E2D-4D84-80EE-DFA6AF5C8B20}" type="slidenum">
              <a:rPr lang="en-US" altLang="en-US"/>
              <a:pPr>
                <a:defRPr/>
              </a:pPr>
              <a:t>‹#›</a:t>
            </a:fld>
            <a:endParaRPr lang="en-US" altLang="en-US"/>
          </a:p>
        </p:txBody>
      </p:sp>
    </p:spTree>
    <p:extLst>
      <p:ext uri="{BB962C8B-B14F-4D97-AF65-F5344CB8AC3E}">
        <p14:creationId xmlns:p14="http://schemas.microsoft.com/office/powerpoint/2010/main" val="295075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58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874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356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4122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991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532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5" name="Rectangle 19"/>
          <p:cNvSpPr>
            <a:spLocks noGrp="1" noChangeArrowheads="1"/>
          </p:cNvSpPr>
          <p:nvPr>
            <p:ph type="sldNum" sz="quarter" idx="12"/>
          </p:nvPr>
        </p:nvSpPr>
        <p:spPr>
          <a:ln/>
        </p:spPr>
        <p:txBody>
          <a:bodyPr/>
          <a:lstStyle>
            <a:lvl1pPr>
              <a:defRPr/>
            </a:lvl1pPr>
          </a:lstStyle>
          <a:p>
            <a:pPr>
              <a:defRPr/>
            </a:pPr>
            <a:fld id="{B565A562-748F-4DBC-93BA-B89F8B8F87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123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6725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5191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4383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97460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3778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1B6522D0-3E2D-4D84-80EE-DFA6AF5C8B20}" type="slidenum">
              <a:rPr lang="en-US" altLang="en-US"/>
              <a:pPr>
                <a:defRPr/>
              </a:pPr>
              <a:t>‹#›</a:t>
            </a:fld>
            <a:endParaRPr lang="en-US" altLang="en-US"/>
          </a:p>
        </p:txBody>
      </p:sp>
    </p:spTree>
    <p:extLst>
      <p:ext uri="{BB962C8B-B14F-4D97-AF65-F5344CB8AC3E}">
        <p14:creationId xmlns:p14="http://schemas.microsoft.com/office/powerpoint/2010/main" val="2794653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2090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4" name="Rectangle 19"/>
          <p:cNvSpPr>
            <a:spLocks noGrp="1" noChangeArrowheads="1"/>
          </p:cNvSpPr>
          <p:nvPr>
            <p:ph type="sldNum" sz="quarter" idx="12"/>
          </p:nvPr>
        </p:nvSpPr>
        <p:spPr>
          <a:ln/>
        </p:spPr>
        <p:txBody>
          <a:bodyPr/>
          <a:lstStyle>
            <a:lvl1pPr>
              <a:defRPr/>
            </a:lvl1pPr>
          </a:lstStyle>
          <a:p>
            <a:pPr>
              <a:defRPr/>
            </a:pPr>
            <a:fld id="{B3D1DE78-691B-411C-AED9-C49187BB7D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299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FCA04692-20C5-472B-B729-09549D251DD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550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53A0622-0DA1-47CE-A0F2-145D67A89B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155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0" y="304800"/>
            <a:ext cx="8383588" cy="6022975"/>
            <a:chOff x="240" y="192"/>
            <a:chExt cx="5281" cy="3794"/>
          </a:xfrm>
        </p:grpSpPr>
        <p:grpSp>
          <p:nvGrpSpPr>
            <p:cNvPr id="1032" name="Group 3"/>
            <p:cNvGrpSpPr>
              <a:grpSpLocks/>
            </p:cNvGrpSpPr>
            <p:nvPr/>
          </p:nvGrpSpPr>
          <p:grpSpPr bwMode="auto">
            <a:xfrm>
              <a:off x="240" y="1008"/>
              <a:ext cx="5281" cy="2978"/>
              <a:chOff x="240" y="1008"/>
              <a:chExt cx="5281" cy="2978"/>
            </a:xfrm>
          </p:grpSpPr>
          <p:sp>
            <p:nvSpPr>
              <p:cNvPr id="1041" name="Rectangle 4"/>
              <p:cNvSpPr>
                <a:spLocks noChangeArrowheads="1"/>
              </p:cNvSpPr>
              <p:nvPr/>
            </p:nvSpPr>
            <p:spPr bwMode="auto">
              <a:xfrm>
                <a:off x="245" y="1010"/>
                <a:ext cx="5269" cy="297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42" name="Freeform 5"/>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43" name="Freeform 6"/>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1033" name="Group 7"/>
            <p:cNvGrpSpPr>
              <a:grpSpLocks/>
            </p:cNvGrpSpPr>
            <p:nvPr/>
          </p:nvGrpSpPr>
          <p:grpSpPr bwMode="auto">
            <a:xfrm>
              <a:off x="336" y="1103"/>
              <a:ext cx="97" cy="2785"/>
              <a:chOff x="336" y="1103"/>
              <a:chExt cx="97" cy="2785"/>
            </a:xfrm>
          </p:grpSpPr>
          <p:sp useBgFill="1">
            <p:nvSpPr>
              <p:cNvPr id="1038" name="Rectangle 8"/>
              <p:cNvSpPr>
                <a:spLocks noChangeArrowheads="1"/>
              </p:cNvSpPr>
              <p:nvPr/>
            </p:nvSpPr>
            <p:spPr bwMode="auto">
              <a:xfrm>
                <a:off x="336" y="1104"/>
                <a:ext cx="96" cy="27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39" name="Freeform 9"/>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40" name="Freeform 10"/>
              <p:cNvSpPr>
                <a:spLocks/>
              </p:cNvSpPr>
              <p:nvPr/>
            </p:nvSpPr>
            <p:spPr bwMode="auto">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1034" name="Group 11"/>
            <p:cNvGrpSpPr>
              <a:grpSpLocks/>
            </p:cNvGrpSpPr>
            <p:nvPr/>
          </p:nvGrpSpPr>
          <p:grpSpPr bwMode="auto">
            <a:xfrm>
              <a:off x="240" y="192"/>
              <a:ext cx="193" cy="721"/>
              <a:chOff x="240" y="192"/>
              <a:chExt cx="193" cy="721"/>
            </a:xfrm>
          </p:grpSpPr>
          <p:sp>
            <p:nvSpPr>
              <p:cNvPr id="1035" name="Rectangle 12"/>
              <p:cNvSpPr>
                <a:spLocks noChangeArrowheads="1"/>
              </p:cNvSpPr>
              <p:nvPr/>
            </p:nvSpPr>
            <p:spPr bwMode="auto">
              <a:xfrm>
                <a:off x="240" y="192"/>
                <a:ext cx="192" cy="720"/>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36" name="Freeform 13"/>
              <p:cNvSpPr>
                <a:spLocks/>
              </p:cNvSpPr>
              <p:nvPr/>
            </p:nvSpPr>
            <p:spPr bwMode="auto">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37" name="Freeform 14"/>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sp>
        <p:nvSpPr>
          <p:cNvPr id="1027"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505"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solidFill>
                <a:srgbClr val="000000"/>
              </a:solidFill>
              <a:latin typeface="Times New Roman" panose="02020603050405020304" pitchFamily="18" charset="0"/>
            </a:endParaRPr>
          </a:p>
        </p:txBody>
      </p:sp>
      <p:sp>
        <p:nvSpPr>
          <p:cNvPr id="63506" name="Rectangle 18"/>
          <p:cNvSpPr>
            <a:spLocks noGrp="1" noChangeArrowheads="1"/>
          </p:cNvSpPr>
          <p:nvPr>
            <p:ph type="ftr" sz="quarter" idx="3"/>
          </p:nvPr>
        </p:nvSpPr>
        <p:spPr bwMode="auto">
          <a:xfrm>
            <a:off x="3124200" y="6323013"/>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r>
              <a:rPr lang="en-US">
                <a:solidFill>
                  <a:srgbClr val="000000"/>
                </a:solidFill>
                <a:latin typeface="Times New Roman" panose="02020603050405020304" pitchFamily="18" charset="0"/>
              </a:rPr>
              <a:t>Messinger</a:t>
            </a:r>
          </a:p>
        </p:txBody>
      </p:sp>
      <p:sp>
        <p:nvSpPr>
          <p:cNvPr id="63507"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fld id="{A36DA7ED-7E55-4FD0-BAC4-F6A130AA7740}" type="slidenum">
              <a:rPr lang="en-US" altLang="en-US">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3764901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32" r:id="rId16"/>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a:t>
            </a:r>
            <a:endParaRPr lang="en-US" dirty="0">
              <a:solidFill>
                <a:srgbClr val="191B0E"/>
              </a:solidFill>
              <a:latin typeface="Arial"/>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228694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dt="0"/>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84534052"/>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9850054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76" r:id="rId14"/>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575402"/>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016/j.celrep.2022.111257" TargetMode="External"/><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hemeOverride" Target="../theme/themeOverride12.xml"/><Relationship Id="rId5" Type="http://schemas.openxmlformats.org/officeDocument/2006/relationships/hyperlink" Target="http://www.ncbi.nlm.nih.gov/entrez/query.fcgi?cmd=Retrieve&amp;db=PubMed&amp;list_uids=17931433&amp;dopt=Abstract" TargetMode="Externa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1.xml"/><Relationship Id="rId1" Type="http://schemas.openxmlformats.org/officeDocument/2006/relationships/themeOverride" Target="../theme/themeOverride13.xml"/><Relationship Id="rId4" Type="http://schemas.openxmlformats.org/officeDocument/2006/relationships/image" Target="../media/image12.wm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1.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1.xml"/><Relationship Id="rId1" Type="http://schemas.openxmlformats.org/officeDocument/2006/relationships/themeOverride" Target="../theme/themeOverride15.xml"/><Relationship Id="rId4"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1.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themeOverride" Target="../theme/themeOverride17.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1.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1.xml"/><Relationship Id="rId1" Type="http://schemas.openxmlformats.org/officeDocument/2006/relationships/themeOverride" Target="../theme/themeOverride19.xml"/><Relationship Id="rId5" Type="http://schemas.openxmlformats.org/officeDocument/2006/relationships/image" Target="../media/image1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1.xml"/><Relationship Id="rId1" Type="http://schemas.openxmlformats.org/officeDocument/2006/relationships/themeOverride" Target="../theme/themeOverride22.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hemeOverride" Target="../theme/themeOverride2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1.xml"/><Relationship Id="rId1" Type="http://schemas.openxmlformats.org/officeDocument/2006/relationships/themeOverride" Target="../theme/themeOverride2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hemeOverride" Target="../theme/themeOverride25.xml"/><Relationship Id="rId6" Type="http://schemas.openxmlformats.org/officeDocument/2006/relationships/image" Target="../media/image17.png"/><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0.xml"/><Relationship Id="rId1" Type="http://schemas.openxmlformats.org/officeDocument/2006/relationships/themeOverride" Target="../theme/themeOverr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themeOverride" Target="../theme/themeOverr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1.xml"/><Relationship Id="rId1" Type="http://schemas.openxmlformats.org/officeDocument/2006/relationships/themeOverride" Target="../theme/themeOverride2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1.xml"/><Relationship Id="rId1" Type="http://schemas.openxmlformats.org/officeDocument/2006/relationships/themeOverride" Target="../theme/themeOverride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1.xml"/><Relationship Id="rId1" Type="http://schemas.openxmlformats.org/officeDocument/2006/relationships/themeOverride" Target="../theme/themeOverride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1.xml"/><Relationship Id="rId1" Type="http://schemas.openxmlformats.org/officeDocument/2006/relationships/themeOverride" Target="../theme/themeOverr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1.xml"/><Relationship Id="rId1" Type="http://schemas.openxmlformats.org/officeDocument/2006/relationships/themeOverride" Target="../theme/themeOverride32.x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hemeOverride" Target="../theme/themeOverride33.xml"/><Relationship Id="rId4" Type="http://schemas.openxmlformats.org/officeDocument/2006/relationships/image" Target="../media/image36.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hemeOverride" Target="../theme/themeOverride34.x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themeOverride" Target="../theme/themeOverride3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hemeOverride" Target="../theme/themeOverride36.xml"/><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hyperlink" Target="http://www.hongerwinter.nl/item.php?id=32&amp;language=EN"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hyperlink" Target="http://www.sciencemag.org/news/2015/12/weight-gain-and-loss-can-alter-men-s-sperm" TargetMode="External"/><Relationship Id="rId4" Type="http://schemas.openxmlformats.org/officeDocument/2006/relationships/hyperlink" Target="http://news.sciencemag.org/biology/2014/07/moms-environment-during-pregnancy-can-affect-her-grandchildren"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1.xml"/><Relationship Id="rId1" Type="http://schemas.openxmlformats.org/officeDocument/2006/relationships/themeOverride" Target="../theme/themeOverride37.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pediatrics.aappublications.org/content/early/2018/09/24/peds.2017-1890" TargetMode="Externa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jpeg"/><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3.xml"/><Relationship Id="rId7" Type="http://schemas.openxmlformats.org/officeDocument/2006/relationships/diagramColors" Target="../diagrams/colors1.xml"/><Relationship Id="rId2" Type="http://schemas.openxmlformats.org/officeDocument/2006/relationships/slideLayout" Target="../slideLayouts/slideLayout41.xml"/><Relationship Id="rId1" Type="http://schemas.openxmlformats.org/officeDocument/2006/relationships/themeOverride" Target="../theme/themeOverride3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1.xml"/><Relationship Id="rId1" Type="http://schemas.openxmlformats.org/officeDocument/2006/relationships/themeOverride" Target="../theme/themeOverride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hemeOverride" Target="../theme/themeOverride6.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55.jpeg"/><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1.xml"/><Relationship Id="rId1" Type="http://schemas.openxmlformats.org/officeDocument/2006/relationships/themeOverride" Target="../theme/themeOverride40.xml"/><Relationship Id="rId5" Type="http://schemas.openxmlformats.org/officeDocument/2006/relationships/hyperlink" Target="http://www.psy.miami.edu/faculty/dmessinger/c_c/rsrcs/rdgs/emot/Naumova_et_al-2016-Child_Development.pdf" TargetMode="Externa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1.xml"/><Relationship Id="rId1" Type="http://schemas.openxmlformats.org/officeDocument/2006/relationships/themeOverride" Target="../theme/themeOverride41.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hyperlink" Target="http://www.psy.miami.edu/faculty/dmessinger/c_c/rsrcs/rdgs/emot/Naumova_et_al-2016-Child_Development.pdf" TargetMode="External"/><Relationship Id="rId4" Type="http://schemas.openxmlformats.org/officeDocument/2006/relationships/image" Target="../media/image53.png"/><Relationship Id="rId9"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1.xml"/><Relationship Id="rId1" Type="http://schemas.openxmlformats.org/officeDocument/2006/relationships/themeOverride" Target="../theme/themeOverride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en.wikipedia.org/wiki/Paramecium" TargetMode="External"/><Relationship Id="rId3" Type="http://schemas.openxmlformats.org/officeDocument/2006/relationships/notesSlide" Target="../notesSlides/notesSlide47.xml"/><Relationship Id="rId7" Type="http://schemas.openxmlformats.org/officeDocument/2006/relationships/hyperlink" Target="https://en.wikipedia.org/wiki/Tetrahymena" TargetMode="External"/><Relationship Id="rId12" Type="http://schemas.openxmlformats.org/officeDocument/2006/relationships/hyperlink" Target="https://en.wikipedia.org/wiki/Epigenetics" TargetMode="External"/><Relationship Id="rId2" Type="http://schemas.openxmlformats.org/officeDocument/2006/relationships/slideLayout" Target="../slideLayouts/slideLayout41.xml"/><Relationship Id="rId1" Type="http://schemas.openxmlformats.org/officeDocument/2006/relationships/themeOverride" Target="../theme/themeOverride42.xml"/><Relationship Id="rId6" Type="http://schemas.openxmlformats.org/officeDocument/2006/relationships/hyperlink" Target="https://en.wikipedia.org/wiki/Ciliate" TargetMode="External"/><Relationship Id="rId11" Type="http://schemas.openxmlformats.org/officeDocument/2006/relationships/hyperlink" Target="https://en.wikipedia.org/wiki/Epigenetics#cite_note-isbn0-262-65063-0-82" TargetMode="External"/><Relationship Id="rId5" Type="http://schemas.openxmlformats.org/officeDocument/2006/relationships/image" Target="../media/image66.jpeg"/><Relationship Id="rId10" Type="http://schemas.openxmlformats.org/officeDocument/2006/relationships/hyperlink" Target="https://en.wikipedia.org/wiki/Epigenetics#cite_note-isbn0-19-515619-6-81" TargetMode="External"/><Relationship Id="rId4" Type="http://schemas.openxmlformats.org/officeDocument/2006/relationships/image" Target="../media/image65.jpeg"/><Relationship Id="rId9" Type="http://schemas.openxmlformats.org/officeDocument/2006/relationships/hyperlink" Target="https://en.wikipedia.org/wiki/Epigenetics#cite_note-pmid1804215-8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hyperlink" Target="http://www.sciencedaily.com/releases/2016/01/160127141400.ht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1.xml"/><Relationship Id="rId1" Type="http://schemas.openxmlformats.org/officeDocument/2006/relationships/themeOverride" Target="../theme/themeOverride43.xml"/><Relationship Id="rId6" Type="http://schemas.openxmlformats.org/officeDocument/2006/relationships/hyperlink" Target="https://en.wikipedia.org/wiki/Placenta" TargetMode="External"/><Relationship Id="rId5" Type="http://schemas.openxmlformats.org/officeDocument/2006/relationships/hyperlink" Target="https://en.wikipedia.org/wiki/Fetus" TargetMode="External"/><Relationship Id="rId4" Type="http://schemas.openxmlformats.org/officeDocument/2006/relationships/hyperlink" Target="http://dx.doi.org/10.1002/bies.201500059"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xml"/><Relationship Id="rId1" Type="http://schemas.openxmlformats.org/officeDocument/2006/relationships/themeOverride" Target="../theme/themeOverride8.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solidFill>
                  <a:schemeClr val="accent1"/>
                </a:solidFill>
              </a:rPr>
              <a:t>Infant Development</a:t>
            </a:r>
          </a:p>
        </p:txBody>
      </p:sp>
      <p:sp>
        <p:nvSpPr>
          <p:cNvPr id="2051" name="Rectangle 3"/>
          <p:cNvSpPr>
            <a:spLocks noGrp="1" noChangeArrowheads="1"/>
          </p:cNvSpPr>
          <p:nvPr>
            <p:ph type="subTitle" idx="1"/>
          </p:nvPr>
        </p:nvSpPr>
        <p:spPr>
          <a:xfrm>
            <a:off x="1562100" y="4724400"/>
            <a:ext cx="6400800" cy="1752600"/>
          </a:xfrm>
        </p:spPr>
        <p:txBody>
          <a:bodyPr>
            <a:normAutofit/>
          </a:bodyPr>
          <a:lstStyle/>
          <a:p>
            <a:pPr algn="ctr">
              <a:lnSpc>
                <a:spcPct val="90000"/>
              </a:lnSpc>
            </a:pPr>
            <a:r>
              <a:rPr lang="en-US" sz="2400" dirty="0">
                <a:solidFill>
                  <a:schemeClr val="accent1"/>
                </a:solidFill>
              </a:rPr>
              <a:t>Messinger, PhD</a:t>
            </a:r>
          </a:p>
        </p:txBody>
      </p:sp>
      <p:sp>
        <p:nvSpPr>
          <p:cNvPr id="5" name="TextBox 4">
            <a:extLst>
              <a:ext uri="{FF2B5EF4-FFF2-40B4-BE49-F238E27FC236}">
                <a16:creationId xmlns:a16="http://schemas.microsoft.com/office/drawing/2014/main" id="{23F89554-99E9-4F2D-BCD2-BE2F84A10B0D}"/>
              </a:ext>
            </a:extLst>
          </p:cNvPr>
          <p:cNvSpPr txBox="1"/>
          <p:nvPr/>
        </p:nvSpPr>
        <p:spPr>
          <a:xfrm>
            <a:off x="4158916" y="5486400"/>
            <a:ext cx="4604084" cy="369332"/>
          </a:xfrm>
          <a:prstGeom prst="rect">
            <a:avLst/>
          </a:prstGeom>
          <a:noFill/>
        </p:spPr>
        <p:txBody>
          <a:bodyPr wrap="square">
            <a:spAutoFit/>
          </a:bodyPr>
          <a:lstStyle/>
          <a:p>
            <a:r>
              <a:rPr lang="en-US" sz="1800" dirty="0"/>
              <a:t>PSY 430</a:t>
            </a:r>
            <a:endParaRPr lang="en-US" dirty="0"/>
          </a:p>
        </p:txBody>
      </p:sp>
    </p:spTree>
    <p:extLst>
      <p:ext uri="{BB962C8B-B14F-4D97-AF65-F5344CB8AC3E}">
        <p14:creationId xmlns:p14="http://schemas.microsoft.com/office/powerpoint/2010/main" val="3874586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p:txBody>
          <a:bodyPr/>
          <a:lstStyle/>
          <a:p>
            <a:r>
              <a:rPr lang="en-US" altLang="en-US" dirty="0"/>
              <a:t>Behavior genetics logic</a:t>
            </a:r>
          </a:p>
        </p:txBody>
      </p:sp>
      <p:graphicFrame>
        <p:nvGraphicFramePr>
          <p:cNvPr id="2" name="Object 3"/>
          <p:cNvGraphicFramePr>
            <a:graphicFrameLocks noGrp="1" noChangeAspect="1"/>
          </p:cNvGraphicFramePr>
          <p:nvPr>
            <p:ph type="chart" idx="1"/>
          </p:nvPr>
        </p:nvGraphicFramePr>
        <p:xfrm>
          <a:off x="-34212" y="1676400"/>
          <a:ext cx="7882812"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931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Messinger</a:t>
            </a:r>
          </a:p>
        </p:txBody>
      </p:sp>
      <p:pic>
        <p:nvPicPr>
          <p:cNvPr id="1026" name="Picture 2" descr="Genetic and Environmental Factors in Age-Related Nuclear Cataracts in  Monozygotic and Dizygotic Twins | NEJM">
            <a:extLst>
              <a:ext uri="{FF2B5EF4-FFF2-40B4-BE49-F238E27FC236}">
                <a16:creationId xmlns:a16="http://schemas.microsoft.com/office/drawing/2014/main" id="{521E97F2-DE6E-4BA1-AD32-F08BBCAB5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608" y="1446244"/>
            <a:ext cx="3194061" cy="541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47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Changes in Task-Related Functional Connectivity across Multiple Spatial Scales Are Related to Reading Performance. Wang, et al., 2013. </a:t>
            </a:r>
            <a:r>
              <a:rPr lang="en-US" sz="2400" dirty="0" err="1"/>
              <a:t>PlosOne</a:t>
            </a:r>
            <a:endParaRPr lang="en-US" sz="2400" dirty="0"/>
          </a:p>
        </p:txBody>
      </p:sp>
      <p:sp>
        <p:nvSpPr>
          <p:cNvPr id="5" name="Content Placeholder 4"/>
          <p:cNvSpPr>
            <a:spLocks noGrp="1"/>
          </p:cNvSpPr>
          <p:nvPr>
            <p:ph sz="half" idx="1"/>
          </p:nvPr>
        </p:nvSpPr>
        <p:spPr>
          <a:xfrm>
            <a:off x="457200" y="1600200"/>
            <a:ext cx="2438400" cy="4623816"/>
          </a:xfrm>
        </p:spPr>
        <p:txBody>
          <a:bodyPr>
            <a:noAutofit/>
          </a:bodyPr>
          <a:lstStyle/>
          <a:p>
            <a:r>
              <a:rPr lang="en-US" sz="700" dirty="0"/>
              <a:t>Figure 2. Determination of task-responsive network and hierarchical partitioning to form three levels of functional hierarchy. (A) We determine group-level GLM random effects contrasts of lexical minus fixation trials (task-positive) and fixation minus lexical trials (task-negative) to define two functional systems encompassing task-responsive brain regions. Voxels within these regions are coarse-grained to 66666 mm3 ROIs to form the highest-resolution units of our network, called nodes. Time series of hemodynamic response are extracted from these nodes and are pairwise cross-correlated to define a weighted connectivity matrix for all subjects. (B) Schematic illustration and </a:t>
            </a:r>
            <a:r>
              <a:rPr lang="en-US" sz="700" dirty="0" err="1"/>
              <a:t>dendrogram</a:t>
            </a:r>
            <a:r>
              <a:rPr lang="en-US" sz="700" dirty="0"/>
              <a:t> of hierarchical partitioning. All nodes are pooled together and iteratively partitioned using modularity-based clustering algorithms to form a hierarchical network of relations. Each group on a higher level is partitioned to yield subgroups on the next lower level. Three levels of partitioning are defined, with various numbers of groups on each level: 2 ‘‘systems,’’ 9 ‘‘blocks,’’ and 33 ‘‘clusters.’’ (C) Matrix of Fisher’s Z-transformed correlation coefficients averaged over all subjects. Nodes are ordered to keep clusters, blocks, and systems contiguous. Colored bars and </a:t>
            </a:r>
            <a:r>
              <a:rPr lang="en-US" sz="700" dirty="0" err="1"/>
              <a:t>dendrogram</a:t>
            </a:r>
            <a:r>
              <a:rPr lang="en-US" sz="700" dirty="0"/>
              <a:t> along the sides indicate group membership of nodes at all three levels and correspond to those from (B). (D) Categorization of link type depends on the lowest level at which the two associated nodes are classified in the same group; i.e. same cluster (‘‘cluster links,’’ brown), same block but different clusters (‘‘block links,’’ tan), same system but different blocks (‘‘system links,’’ beige), or between systems (‘‘cross links,’’ white). Colored bars illustrate the partition of nodes into different groups at the three levels, similar to (B) and (C), but the specific groupings in (D) are conceptual only and do not represent real data doi:10.1371/journal.pone.0059204.g002</a:t>
            </a:r>
          </a:p>
        </p:txBody>
      </p:sp>
      <p:sp>
        <p:nvSpPr>
          <p:cNvPr id="6" name="Content Placeholder 5"/>
          <p:cNvSpPr>
            <a:spLocks noGrp="1"/>
          </p:cNvSpPr>
          <p:nvPr>
            <p:ph sz="half" idx="2"/>
          </p:nvPr>
        </p:nvSpPr>
        <p:spPr/>
        <p:txBody>
          <a:bodyPr>
            <a:normAutofit/>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13878"/>
            <a:ext cx="5613162" cy="47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687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Tree>
    <p:extLst>
      <p:ext uri="{BB962C8B-B14F-4D97-AF65-F5344CB8AC3E}">
        <p14:creationId xmlns:p14="http://schemas.microsoft.com/office/powerpoint/2010/main" val="2387112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t>Changes in Synaptic Density</a:t>
            </a:r>
          </a:p>
        </p:txBody>
      </p:sp>
      <p:sp>
        <p:nvSpPr>
          <p:cNvPr id="227331" name="Rectangle 3"/>
          <p:cNvSpPr>
            <a:spLocks noGrp="1" noChangeArrowheads="1"/>
          </p:cNvSpPr>
          <p:nvPr>
            <p:ph type="body" idx="4294967295"/>
          </p:nvPr>
        </p:nvSpPr>
        <p:spPr>
          <a:xfrm>
            <a:off x="457200" y="1646237"/>
            <a:ext cx="8229600" cy="4526280"/>
          </a:xfrm>
          <a:prstGeom prst="rect">
            <a:avLst/>
          </a:prstGeom>
        </p:spPr>
        <p:txBody>
          <a:bodyPr/>
          <a:lstStyle/>
          <a:p>
            <a:endParaRPr lang="en-US" dirty="0"/>
          </a:p>
        </p:txBody>
      </p:sp>
      <p:pic>
        <p:nvPicPr>
          <p:cNvPr id="227333" name="Picture 5"/>
          <p:cNvPicPr>
            <a:picLocks noChangeAspect="1" noChangeArrowheads="1"/>
          </p:cNvPicPr>
          <p:nvPr/>
        </p:nvPicPr>
        <p:blipFill>
          <a:blip r:embed="rId3" cstate="print"/>
          <a:srcRect/>
          <a:stretch>
            <a:fillRect/>
          </a:stretch>
        </p:blipFill>
        <p:spPr bwMode="auto">
          <a:xfrm>
            <a:off x="1838325" y="2551113"/>
            <a:ext cx="6162675" cy="3544887"/>
          </a:xfrm>
          <a:prstGeom prst="rect">
            <a:avLst/>
          </a:prstGeom>
          <a:noFill/>
          <a:ln w="9525">
            <a:noFill/>
            <a:miter lim="800000"/>
            <a:headEnd/>
            <a:tailEnd/>
          </a:ln>
          <a:effectLst/>
        </p:spPr>
      </p:pic>
      <p:sp>
        <p:nvSpPr>
          <p:cNvPr id="5" name="Text Box 28"/>
          <p:cNvSpPr txBox="1">
            <a:spLocks noChangeArrowheads="1"/>
          </p:cNvSpPr>
          <p:nvPr/>
        </p:nvSpPr>
        <p:spPr bwMode="auto">
          <a:xfrm>
            <a:off x="533400" y="3276600"/>
            <a:ext cx="163988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en-US" sz="3200" dirty="0">
                <a:latin typeface="Times New Roman" pitchFamily="18" charset="0"/>
              </a:rPr>
              <a:t>Like a </a:t>
            </a:r>
          </a:p>
          <a:p>
            <a:r>
              <a:rPr lang="en-US" altLang="en-US" sz="3200" dirty="0">
                <a:latin typeface="Times New Roman" pitchFamily="18" charset="0"/>
              </a:rPr>
              <a:t>growing </a:t>
            </a:r>
          </a:p>
          <a:p>
            <a:r>
              <a:rPr lang="en-US" altLang="en-US" sz="3200" dirty="0">
                <a:latin typeface="Times New Roman" pitchFamily="18" charset="0"/>
              </a:rPr>
              <a:t>forest</a:t>
            </a:r>
          </a:p>
        </p:txBody>
      </p:sp>
    </p:spTree>
    <p:extLst>
      <p:ext uri="{BB962C8B-B14F-4D97-AF65-F5344CB8AC3E}">
        <p14:creationId xmlns:p14="http://schemas.microsoft.com/office/powerpoint/2010/main" val="14250075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algn="ctr"/>
            <a:r>
              <a:rPr lang="en-US" dirty="0"/>
              <a:t>Brain Development</a:t>
            </a:r>
          </a:p>
        </p:txBody>
      </p:sp>
      <p:sp>
        <p:nvSpPr>
          <p:cNvPr id="246787" name="Rectangle 3"/>
          <p:cNvSpPr>
            <a:spLocks noGrp="1" noChangeArrowheads="1"/>
          </p:cNvSpPr>
          <p:nvPr>
            <p:ph idx="1"/>
          </p:nvPr>
        </p:nvSpPr>
        <p:spPr>
          <a:xfrm>
            <a:off x="457200" y="1646237"/>
            <a:ext cx="8229600" cy="4526280"/>
          </a:xfrm>
          <a:prstGeom prst="rect">
            <a:avLst/>
          </a:prstGeom>
        </p:spPr>
        <p:txBody>
          <a:bodyPr/>
          <a:lstStyle/>
          <a:p>
            <a:r>
              <a:rPr lang="en-US" dirty="0"/>
              <a:t>Postnatal Development</a:t>
            </a:r>
          </a:p>
          <a:p>
            <a:pPr lvl="1"/>
            <a:r>
              <a:rPr lang="en-US" dirty="0"/>
              <a:t>Differentiation of cerebral cortex</a:t>
            </a:r>
          </a:p>
          <a:p>
            <a:pPr lvl="1"/>
            <a:r>
              <a:rPr lang="en-US" dirty="0"/>
              <a:t>Synaptic density growth curves</a:t>
            </a:r>
          </a:p>
        </p:txBody>
      </p:sp>
    </p:spTree>
    <p:extLst>
      <p:ext uri="{BB962C8B-B14F-4D97-AF65-F5344CB8AC3E}">
        <p14:creationId xmlns:p14="http://schemas.microsoft.com/office/powerpoint/2010/main" val="13300038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dirty="0"/>
              <a:t>Synaptic Density Growth Curves</a:t>
            </a:r>
          </a:p>
        </p:txBody>
      </p:sp>
      <p:sp>
        <p:nvSpPr>
          <p:cNvPr id="238595" name="Rectangle 3"/>
          <p:cNvSpPr>
            <a:spLocks noGrp="1" noChangeArrowheads="1"/>
          </p:cNvSpPr>
          <p:nvPr>
            <p:ph type="body" idx="4294967295"/>
          </p:nvPr>
        </p:nvSpPr>
        <p:spPr>
          <a:xfrm>
            <a:off x="457200" y="1646237"/>
            <a:ext cx="8229600" cy="4526280"/>
          </a:xfrm>
          <a:prstGeom prst="rect">
            <a:avLst/>
          </a:prstGeom>
        </p:spPr>
        <p:txBody>
          <a:bodyPr/>
          <a:lstStyle/>
          <a:p>
            <a:endParaRPr lang="en-US" dirty="0"/>
          </a:p>
        </p:txBody>
      </p:sp>
      <p:pic>
        <p:nvPicPr>
          <p:cNvPr id="238596" name="Picture 4" descr="Huttenlocher_composite"/>
          <p:cNvPicPr>
            <a:picLocks noChangeAspect="1" noChangeArrowheads="1"/>
          </p:cNvPicPr>
          <p:nvPr/>
        </p:nvPicPr>
        <p:blipFill rotWithShape="1">
          <a:blip r:embed="rId3" cstate="print"/>
          <a:srcRect t="5714"/>
          <a:stretch/>
        </p:blipFill>
        <p:spPr bwMode="auto">
          <a:xfrm>
            <a:off x="457200" y="1828799"/>
            <a:ext cx="6356738" cy="5029201"/>
          </a:xfrm>
          <a:prstGeom prst="rect">
            <a:avLst/>
          </a:prstGeom>
          <a:noFill/>
        </p:spPr>
      </p:pic>
      <p:sp>
        <p:nvSpPr>
          <p:cNvPr id="5" name="TextBox 4"/>
          <p:cNvSpPr txBox="1"/>
          <p:nvPr/>
        </p:nvSpPr>
        <p:spPr>
          <a:xfrm>
            <a:off x="6813938" y="3886200"/>
            <a:ext cx="2101462" cy="2308324"/>
          </a:xfrm>
          <a:prstGeom prst="rect">
            <a:avLst/>
          </a:prstGeom>
          <a:noFill/>
        </p:spPr>
        <p:txBody>
          <a:bodyPr wrap="square" rtlCol="0">
            <a:spAutoFit/>
          </a:bodyPr>
          <a:lstStyle/>
          <a:p>
            <a:r>
              <a:rPr lang="en-US" dirty="0"/>
              <a:t>See Thompson-</a:t>
            </a:r>
            <a:r>
              <a:rPr lang="en-US" dirty="0" err="1"/>
              <a:t>Schill</a:t>
            </a:r>
            <a:r>
              <a:rPr lang="en-US" dirty="0"/>
              <a:t> et al. </a:t>
            </a:r>
          </a:p>
          <a:p>
            <a:r>
              <a:rPr lang="en-US" dirty="0"/>
              <a:t>(2009) for interesting</a:t>
            </a:r>
          </a:p>
          <a:p>
            <a:r>
              <a:rPr lang="en-US" dirty="0"/>
              <a:t>Discussion of benefits of </a:t>
            </a:r>
          </a:p>
          <a:p>
            <a:r>
              <a:rPr lang="en-US" dirty="0"/>
              <a:t>Protracted PFC </a:t>
            </a:r>
          </a:p>
          <a:p>
            <a:r>
              <a:rPr lang="en-US" dirty="0"/>
              <a:t>development</a:t>
            </a:r>
          </a:p>
        </p:txBody>
      </p:sp>
    </p:spTree>
    <p:extLst>
      <p:ext uri="{BB962C8B-B14F-4D97-AF65-F5344CB8AC3E}">
        <p14:creationId xmlns:p14="http://schemas.microsoft.com/office/powerpoint/2010/main" val="3858230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normAutofit fontScale="90000"/>
          </a:bodyPr>
          <a:lstStyle/>
          <a:p>
            <a:pPr algn="ctr"/>
            <a:r>
              <a:rPr lang="en-US" dirty="0"/>
              <a:t>Functional regressions in </a:t>
            </a:r>
            <a:br>
              <a:rPr lang="en-US" dirty="0"/>
            </a:br>
            <a:r>
              <a:rPr lang="en-US" dirty="0"/>
              <a:t>f</a:t>
            </a:r>
            <a:r>
              <a:rPr lang="fr-FR" dirty="0"/>
              <a:t>ace perception</a:t>
            </a:r>
          </a:p>
        </p:txBody>
      </p:sp>
      <p:sp>
        <p:nvSpPr>
          <p:cNvPr id="242691" name="Rectangle 3"/>
          <p:cNvSpPr>
            <a:spLocks noGrp="1" noChangeArrowheads="1"/>
          </p:cNvSpPr>
          <p:nvPr>
            <p:ph type="body" idx="4294967295"/>
          </p:nvPr>
        </p:nvSpPr>
        <p:spPr>
          <a:xfrm>
            <a:off x="0" y="1676400"/>
            <a:ext cx="8229600" cy="4530725"/>
          </a:xfrm>
          <a:prstGeom prst="rect">
            <a:avLst/>
          </a:prstGeom>
        </p:spPr>
        <p:txBody>
          <a:bodyPr/>
          <a:lstStyle/>
          <a:p>
            <a:pPr lvl="2"/>
            <a:endParaRPr lang="en-US" dirty="0"/>
          </a:p>
        </p:txBody>
      </p:sp>
      <p:pic>
        <p:nvPicPr>
          <p:cNvPr id="242692" name="Picture 4"/>
          <p:cNvPicPr>
            <a:picLocks noChangeAspect="1" noChangeArrowheads="1"/>
          </p:cNvPicPr>
          <p:nvPr/>
        </p:nvPicPr>
        <p:blipFill>
          <a:blip r:embed="rId3" cstate="print"/>
          <a:srcRect/>
          <a:stretch>
            <a:fillRect/>
          </a:stretch>
        </p:blipFill>
        <p:spPr bwMode="auto">
          <a:xfrm>
            <a:off x="1524000" y="2057400"/>
            <a:ext cx="4803775" cy="4454525"/>
          </a:xfrm>
          <a:prstGeom prst="rect">
            <a:avLst/>
          </a:prstGeom>
          <a:noFill/>
          <a:ln w="9525">
            <a:noFill/>
            <a:miter lim="800000"/>
            <a:headEnd/>
            <a:tailEnd/>
          </a:ln>
          <a:effectLst/>
        </p:spPr>
      </p:pic>
      <p:sp>
        <p:nvSpPr>
          <p:cNvPr id="242694" name="Text Box 6"/>
          <p:cNvSpPr txBox="1">
            <a:spLocks noChangeArrowheads="1"/>
          </p:cNvSpPr>
          <p:nvPr/>
        </p:nvSpPr>
        <p:spPr bwMode="auto">
          <a:xfrm>
            <a:off x="4495800" y="6361113"/>
            <a:ext cx="3967753" cy="369332"/>
          </a:xfrm>
          <a:prstGeom prst="rect">
            <a:avLst/>
          </a:prstGeom>
          <a:noFill/>
          <a:ln w="9525">
            <a:noFill/>
            <a:miter lim="800000"/>
            <a:headEnd/>
            <a:tailEnd/>
          </a:ln>
          <a:effectLst/>
        </p:spPr>
        <p:txBody>
          <a:bodyPr wrap="none">
            <a:spAutoFit/>
          </a:bodyPr>
          <a:lstStyle/>
          <a:p>
            <a:r>
              <a:rPr lang="fr-FR" dirty="0"/>
              <a:t>(</a:t>
            </a:r>
            <a:r>
              <a:rPr lang="fr-FR" dirty="0" err="1"/>
              <a:t>Pascalis</a:t>
            </a:r>
            <a:r>
              <a:rPr lang="fr-FR" dirty="0"/>
              <a:t>, de </a:t>
            </a:r>
            <a:r>
              <a:rPr lang="fr-FR" dirty="0" err="1"/>
              <a:t>Haan</a:t>
            </a:r>
            <a:r>
              <a:rPr lang="fr-FR" dirty="0"/>
              <a:t>, &amp;  Nelson, 2002)</a:t>
            </a:r>
            <a:endParaRPr lang="en-US" dirty="0"/>
          </a:p>
        </p:txBody>
      </p:sp>
    </p:spTree>
    <p:extLst>
      <p:ext uri="{BB962C8B-B14F-4D97-AF65-F5344CB8AC3E}">
        <p14:creationId xmlns:p14="http://schemas.microsoft.com/office/powerpoint/2010/main" val="31428219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algn="ctr"/>
            <a:r>
              <a:rPr lang="en-US" dirty="0"/>
              <a:t>Brain Development</a:t>
            </a:r>
          </a:p>
        </p:txBody>
      </p:sp>
      <p:sp>
        <p:nvSpPr>
          <p:cNvPr id="223235" name="Rectangle 3"/>
          <p:cNvSpPr>
            <a:spLocks noGrp="1" noChangeArrowheads="1"/>
          </p:cNvSpPr>
          <p:nvPr>
            <p:ph type="body" idx="4294967295"/>
          </p:nvPr>
        </p:nvSpPr>
        <p:spPr>
          <a:xfrm>
            <a:off x="457200" y="1752600"/>
            <a:ext cx="8229600" cy="4526280"/>
          </a:xfrm>
          <a:prstGeom prst="rect">
            <a:avLst/>
          </a:prstGeom>
        </p:spPr>
        <p:txBody>
          <a:bodyPr>
            <a:normAutofit/>
          </a:bodyPr>
          <a:lstStyle/>
          <a:p>
            <a:r>
              <a:rPr lang="en-US" dirty="0"/>
              <a:t>Differentiation of Cerebral Cortex	</a:t>
            </a:r>
          </a:p>
          <a:p>
            <a:pPr lvl="1"/>
            <a:r>
              <a:rPr lang="en-US" dirty="0"/>
              <a:t>Reflection of innate modularity </a:t>
            </a:r>
            <a:r>
              <a:rPr lang="en-US" i="1" dirty="0"/>
              <a:t>or </a:t>
            </a:r>
            <a:r>
              <a:rPr lang="en-US" dirty="0"/>
              <a:t>experience-dependent processes?</a:t>
            </a:r>
          </a:p>
          <a:p>
            <a:pPr lvl="2"/>
            <a:r>
              <a:rPr lang="en-US" dirty="0"/>
              <a:t>Adults tend to have similar functions housed within same regions of cortex</a:t>
            </a:r>
          </a:p>
          <a:p>
            <a:pPr lvl="3"/>
            <a:r>
              <a:rPr lang="en-US" dirty="0"/>
              <a:t>Does this imply innateness?</a:t>
            </a:r>
          </a:p>
          <a:p>
            <a:pPr lvl="1"/>
            <a:endParaRPr lang="en-US" dirty="0"/>
          </a:p>
          <a:p>
            <a:pPr lvl="1"/>
            <a:r>
              <a:rPr lang="en-US" dirty="0"/>
              <a:t>Likely a combination of both</a:t>
            </a:r>
          </a:p>
          <a:p>
            <a:pPr lvl="2"/>
            <a:r>
              <a:rPr lang="en-US" dirty="0"/>
              <a:t>Generic large scale regions with functional specialization dependent on activity </a:t>
            </a:r>
          </a:p>
        </p:txBody>
      </p:sp>
    </p:spTree>
    <p:extLst>
      <p:ext uri="{BB962C8B-B14F-4D97-AF65-F5344CB8AC3E}">
        <p14:creationId xmlns:p14="http://schemas.microsoft.com/office/powerpoint/2010/main" val="74841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3112-AFE5-C9E6-981F-C4F878DA509B}"/>
              </a:ext>
            </a:extLst>
          </p:cNvPr>
          <p:cNvSpPr>
            <a:spLocks noGrp="1"/>
          </p:cNvSpPr>
          <p:nvPr>
            <p:ph type="title"/>
          </p:nvPr>
        </p:nvSpPr>
        <p:spPr/>
        <p:txBody>
          <a:bodyPr/>
          <a:lstStyle/>
          <a:p>
            <a:endParaRPr lang="en-US"/>
          </a:p>
        </p:txBody>
      </p:sp>
      <p:sp>
        <p:nvSpPr>
          <p:cNvPr id="3" name="Chart Placeholder 2">
            <a:extLst>
              <a:ext uri="{FF2B5EF4-FFF2-40B4-BE49-F238E27FC236}">
                <a16:creationId xmlns:a16="http://schemas.microsoft.com/office/drawing/2014/main" id="{25995CAE-0977-74F4-147A-55075F27FC77}"/>
              </a:ext>
            </a:extLst>
          </p:cNvPr>
          <p:cNvSpPr>
            <a:spLocks noGrp="1"/>
          </p:cNvSpPr>
          <p:nvPr>
            <p:ph type="chart" idx="1"/>
          </p:nvPr>
        </p:nvSpPr>
        <p:spPr/>
      </p:sp>
      <p:sp>
        <p:nvSpPr>
          <p:cNvPr id="4" name="Footer Placeholder 3">
            <a:extLst>
              <a:ext uri="{FF2B5EF4-FFF2-40B4-BE49-F238E27FC236}">
                <a16:creationId xmlns:a16="http://schemas.microsoft.com/office/drawing/2014/main" id="{E5953232-B3C2-50E1-D75E-F324BF7FBDA0}"/>
              </a:ext>
            </a:extLst>
          </p:cNvPr>
          <p:cNvSpPr>
            <a:spLocks noGrp="1"/>
          </p:cNvSpPr>
          <p:nvPr>
            <p:ph type="ftr" sz="quarter" idx="11"/>
          </p:nvPr>
        </p:nvSpPr>
        <p:spPr/>
        <p:txBody>
          <a:bodyPr/>
          <a:lstStyle/>
          <a:p>
            <a:pPr>
              <a:defRPr/>
            </a:pPr>
            <a:r>
              <a:rPr lang="en-US"/>
              <a:t>Messinger</a:t>
            </a:r>
          </a:p>
        </p:txBody>
      </p:sp>
      <p:pic>
        <p:nvPicPr>
          <p:cNvPr id="6" name="Picture 5">
            <a:extLst>
              <a:ext uri="{FF2B5EF4-FFF2-40B4-BE49-F238E27FC236}">
                <a16:creationId xmlns:a16="http://schemas.microsoft.com/office/drawing/2014/main" id="{1620862C-78A5-8879-605A-B8D80EAA6D86}"/>
              </a:ext>
            </a:extLst>
          </p:cNvPr>
          <p:cNvPicPr>
            <a:picLocks noChangeAspect="1"/>
          </p:cNvPicPr>
          <p:nvPr/>
        </p:nvPicPr>
        <p:blipFill>
          <a:blip r:embed="rId2"/>
          <a:stretch>
            <a:fillRect/>
          </a:stretch>
        </p:blipFill>
        <p:spPr>
          <a:xfrm>
            <a:off x="885532" y="0"/>
            <a:ext cx="7372935" cy="6858000"/>
          </a:xfrm>
          <a:prstGeom prst="rect">
            <a:avLst/>
          </a:prstGeom>
        </p:spPr>
      </p:pic>
      <p:sp>
        <p:nvSpPr>
          <p:cNvPr id="7" name="TextBox 6">
            <a:extLst>
              <a:ext uri="{FF2B5EF4-FFF2-40B4-BE49-F238E27FC236}">
                <a16:creationId xmlns:a16="http://schemas.microsoft.com/office/drawing/2014/main" id="{3EEDC15C-34A7-3934-EE1C-1B0A7BF7A958}"/>
              </a:ext>
            </a:extLst>
          </p:cNvPr>
          <p:cNvSpPr txBox="1"/>
          <p:nvPr/>
        </p:nvSpPr>
        <p:spPr>
          <a:xfrm>
            <a:off x="3546254" y="158234"/>
            <a:ext cx="4605556" cy="369332"/>
          </a:xfrm>
          <a:prstGeom prst="rect">
            <a:avLst/>
          </a:prstGeom>
          <a:noFill/>
        </p:spPr>
        <p:txBody>
          <a:bodyPr wrap="square">
            <a:spAutoFit/>
          </a:bodyPr>
          <a:lstStyle/>
          <a:p>
            <a:r>
              <a:rPr lang="en-US" b="0" i="0" u="none" strike="noStrike" dirty="0">
                <a:solidFill>
                  <a:srgbClr val="004276"/>
                </a:solidFill>
                <a:effectLst/>
                <a:latin typeface="Helvetica Neue"/>
                <a:hlinkClick r:id="rId3"/>
              </a:rPr>
              <a:t>10.1016/j.celrep.2022.111257</a:t>
            </a:r>
            <a:endParaRPr lang="en-US" dirty="0"/>
          </a:p>
        </p:txBody>
      </p:sp>
    </p:spTree>
    <p:extLst>
      <p:ext uri="{BB962C8B-B14F-4D97-AF65-F5344CB8AC3E}">
        <p14:creationId xmlns:p14="http://schemas.microsoft.com/office/powerpoint/2010/main" val="141947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C27C-270D-5F0C-99BB-8016F0550564}"/>
              </a:ext>
            </a:extLst>
          </p:cNvPr>
          <p:cNvSpPr>
            <a:spLocks noGrp="1"/>
          </p:cNvSpPr>
          <p:nvPr>
            <p:ph type="title"/>
          </p:nvPr>
        </p:nvSpPr>
        <p:spPr/>
        <p:txBody>
          <a:bodyPr/>
          <a:lstStyle/>
          <a:p>
            <a:endParaRPr lang="en-US"/>
          </a:p>
        </p:txBody>
      </p:sp>
      <p:sp>
        <p:nvSpPr>
          <p:cNvPr id="3" name="Chart Placeholder 2">
            <a:extLst>
              <a:ext uri="{FF2B5EF4-FFF2-40B4-BE49-F238E27FC236}">
                <a16:creationId xmlns:a16="http://schemas.microsoft.com/office/drawing/2014/main" id="{2A46DD83-3DAA-78B7-6584-A065CE09ED19}"/>
              </a:ext>
            </a:extLst>
          </p:cNvPr>
          <p:cNvSpPr>
            <a:spLocks noGrp="1"/>
          </p:cNvSpPr>
          <p:nvPr>
            <p:ph type="chart" idx="1"/>
          </p:nvPr>
        </p:nvSpPr>
        <p:spPr/>
      </p:sp>
      <p:sp>
        <p:nvSpPr>
          <p:cNvPr id="4" name="Footer Placeholder 3">
            <a:extLst>
              <a:ext uri="{FF2B5EF4-FFF2-40B4-BE49-F238E27FC236}">
                <a16:creationId xmlns:a16="http://schemas.microsoft.com/office/drawing/2014/main" id="{D693CE3B-7D0E-C4E5-51D5-A3B2EEDF4790}"/>
              </a:ext>
            </a:extLst>
          </p:cNvPr>
          <p:cNvSpPr>
            <a:spLocks noGrp="1"/>
          </p:cNvSpPr>
          <p:nvPr>
            <p:ph type="ftr" sz="quarter" idx="11"/>
          </p:nvPr>
        </p:nvSpPr>
        <p:spPr/>
        <p:txBody>
          <a:bodyPr/>
          <a:lstStyle/>
          <a:p>
            <a:pPr>
              <a:defRPr/>
            </a:pPr>
            <a:r>
              <a:rPr lang="en-US"/>
              <a:t>Messinger</a:t>
            </a:r>
          </a:p>
        </p:txBody>
      </p:sp>
      <p:pic>
        <p:nvPicPr>
          <p:cNvPr id="6" name="Picture 5">
            <a:extLst>
              <a:ext uri="{FF2B5EF4-FFF2-40B4-BE49-F238E27FC236}">
                <a16:creationId xmlns:a16="http://schemas.microsoft.com/office/drawing/2014/main" id="{6C5DFF09-3E1F-FA53-7675-1663A08791A4}"/>
              </a:ext>
            </a:extLst>
          </p:cNvPr>
          <p:cNvPicPr>
            <a:picLocks noChangeAspect="1"/>
          </p:cNvPicPr>
          <p:nvPr/>
        </p:nvPicPr>
        <p:blipFill>
          <a:blip r:embed="rId2"/>
          <a:stretch>
            <a:fillRect/>
          </a:stretch>
        </p:blipFill>
        <p:spPr>
          <a:xfrm>
            <a:off x="0" y="756704"/>
            <a:ext cx="9144000" cy="5344591"/>
          </a:xfrm>
          <a:prstGeom prst="rect">
            <a:avLst/>
          </a:prstGeom>
        </p:spPr>
      </p:pic>
    </p:spTree>
    <p:extLst>
      <p:ext uri="{BB962C8B-B14F-4D97-AF65-F5344CB8AC3E}">
        <p14:creationId xmlns:p14="http://schemas.microsoft.com/office/powerpoint/2010/main" val="64934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490" name="Title 1"/>
          <p:cNvSpPr>
            <a:spLocks noGrp="1"/>
          </p:cNvSpPr>
          <p:nvPr>
            <p:ph type="title"/>
          </p:nvPr>
        </p:nvSpPr>
        <p:spPr>
          <a:xfrm>
            <a:off x="838200" y="342900"/>
            <a:ext cx="8305800" cy="1104900"/>
          </a:xfrm>
        </p:spPr>
        <p:txBody>
          <a:bodyPr>
            <a:normAutofit fontScale="90000"/>
          </a:bodyPr>
          <a:lstStyle/>
          <a:p>
            <a:r>
              <a:rPr lang="en-US" altLang="en-US" sz="3600" b="1"/>
              <a:t>A</a:t>
            </a:r>
            <a:r>
              <a:rPr lang="en-US" altLang="en-US" sz="3600"/>
              <a:t> (additive genetics) </a:t>
            </a:r>
            <a:r>
              <a:rPr lang="en-US" altLang="en-US" sz="3600" b="1"/>
              <a:t>C</a:t>
            </a:r>
            <a:r>
              <a:rPr lang="en-US" altLang="en-US" sz="3600"/>
              <a:t> (common environment) and </a:t>
            </a:r>
            <a:r>
              <a:rPr lang="en-US" altLang="en-US" sz="3600" b="1"/>
              <a:t>E</a:t>
            </a:r>
            <a:r>
              <a:rPr lang="en-US" altLang="en-US" sz="3600"/>
              <a:t> (unique environment)—ACE Model </a:t>
            </a:r>
          </a:p>
        </p:txBody>
      </p:sp>
      <p:sp>
        <p:nvSpPr>
          <p:cNvPr id="63493" name="Content Placeholder 1"/>
          <p:cNvSpPr>
            <a:spLocks noGrp="1"/>
          </p:cNvSpPr>
          <p:nvPr>
            <p:ph idx="1"/>
          </p:nvPr>
        </p:nvSpPr>
        <p:spPr/>
        <p:txBody>
          <a:bodyPr>
            <a:normAutofit/>
          </a:bodyPr>
          <a:lstStyle/>
          <a:p>
            <a:r>
              <a:rPr lang="en-US" altLang="en-US" sz="2000" dirty="0"/>
              <a:t>Correlation between MZ twins provides an estimate of </a:t>
            </a:r>
            <a:r>
              <a:rPr lang="en-US" altLang="en-US" sz="2000" i="1" dirty="0"/>
              <a:t>A</a:t>
            </a:r>
            <a:r>
              <a:rPr lang="en-US" altLang="en-US" sz="2000" dirty="0"/>
              <a:t> + </a:t>
            </a:r>
            <a:r>
              <a:rPr lang="en-US" altLang="en-US" sz="2000" i="1" dirty="0"/>
              <a:t>C</a:t>
            </a:r>
            <a:r>
              <a:rPr lang="en-US" altLang="en-US" sz="2000" dirty="0"/>
              <a:t> : </a:t>
            </a:r>
            <a:r>
              <a:rPr lang="en-US" altLang="en-US" sz="2000" b="1" i="1" dirty="0" err="1"/>
              <a:t>r</a:t>
            </a:r>
            <a:r>
              <a:rPr lang="en-US" altLang="en-US" sz="2000" b="1" baseline="-25000" dirty="0" err="1"/>
              <a:t>mz</a:t>
            </a:r>
            <a:r>
              <a:rPr lang="en-US" altLang="en-US" sz="2000" b="1" dirty="0"/>
              <a:t> = </a:t>
            </a:r>
            <a:r>
              <a:rPr lang="en-US" altLang="en-US" sz="2000" b="1" i="1" dirty="0"/>
              <a:t>A</a:t>
            </a:r>
            <a:r>
              <a:rPr lang="en-US" altLang="en-US" sz="2000" b="1" dirty="0"/>
              <a:t> + </a:t>
            </a:r>
            <a:r>
              <a:rPr lang="en-US" altLang="en-US" sz="2000" b="1" i="1" dirty="0"/>
              <a:t>C</a:t>
            </a:r>
            <a:r>
              <a:rPr lang="en-US" altLang="en-US" sz="2000" b="1" dirty="0"/>
              <a:t> </a:t>
            </a:r>
          </a:p>
          <a:p>
            <a:r>
              <a:rPr lang="en-US" altLang="en-US" sz="2000" dirty="0" err="1"/>
              <a:t>Dizygous</a:t>
            </a:r>
            <a:r>
              <a:rPr lang="en-US" altLang="en-US" sz="2000" dirty="0"/>
              <a:t> (DZ) twins share common environment &amp; mean 50% of genes: </a:t>
            </a:r>
          </a:p>
          <a:p>
            <a:pPr lvl="1"/>
            <a:r>
              <a:rPr lang="en-US" altLang="en-US" sz="2000" dirty="0"/>
              <a:t>correlation between DZ twins is an estimate of ½</a:t>
            </a:r>
            <a:r>
              <a:rPr lang="en-US" altLang="en-US" sz="2000" i="1" dirty="0"/>
              <a:t>A</a:t>
            </a:r>
            <a:r>
              <a:rPr lang="en-US" altLang="en-US" sz="2000" dirty="0"/>
              <a:t> + </a:t>
            </a:r>
            <a:r>
              <a:rPr lang="en-US" altLang="en-US" sz="2000" i="1" dirty="0"/>
              <a:t>C: </a:t>
            </a:r>
            <a:r>
              <a:rPr lang="en-US" altLang="en-US" sz="2000" b="1" i="1" dirty="0" err="1"/>
              <a:t>r</a:t>
            </a:r>
            <a:r>
              <a:rPr lang="en-US" altLang="en-US" sz="2000" b="1" baseline="-25000" dirty="0" err="1"/>
              <a:t>dz</a:t>
            </a:r>
            <a:r>
              <a:rPr lang="en-US" altLang="en-US" sz="2000" b="1" dirty="0"/>
              <a:t> = ½</a:t>
            </a:r>
            <a:r>
              <a:rPr lang="en-US" altLang="en-US" sz="2000" b="1" i="1" dirty="0"/>
              <a:t>A</a:t>
            </a:r>
            <a:r>
              <a:rPr lang="en-US" altLang="en-US" sz="2000" b="1" dirty="0"/>
              <a:t> + </a:t>
            </a:r>
            <a:r>
              <a:rPr lang="en-US" altLang="en-US" sz="2000" b="1" i="1" dirty="0"/>
              <a:t>C</a:t>
            </a:r>
            <a:r>
              <a:rPr lang="en-US" altLang="en-US" sz="2000" b="1" dirty="0"/>
              <a:t> </a:t>
            </a:r>
          </a:p>
          <a:p>
            <a:r>
              <a:rPr lang="en-US" altLang="en-US" sz="2000" i="1" dirty="0"/>
              <a:t>Twice the difference between MZ and DZ twins gives us A: </a:t>
            </a:r>
          </a:p>
          <a:p>
            <a:pPr marL="342900" lvl="1" indent="0">
              <a:buNone/>
            </a:pPr>
            <a:r>
              <a:rPr lang="en-US" altLang="en-US" sz="1700" i="1" dirty="0"/>
              <a:t>additive genetic effect</a:t>
            </a:r>
          </a:p>
          <a:p>
            <a:pPr lvl="1"/>
            <a:r>
              <a:rPr lang="en-US" altLang="en-US" sz="1600" i="1" dirty="0"/>
              <a:t>difference between the MZ and DZ correlations is half the genetic similarity…</a:t>
            </a:r>
          </a:p>
          <a:p>
            <a:r>
              <a:rPr lang="en-US" altLang="en-US" sz="2000" i="1" u="sng" dirty="0"/>
              <a:t>C is simply the MZ correlation minus our estimate of A. </a:t>
            </a:r>
          </a:p>
          <a:p>
            <a:pPr lvl="1"/>
            <a:r>
              <a:rPr lang="en-US" altLang="en-US" sz="1600" i="1" u="sng" dirty="0"/>
              <a:t>C</a:t>
            </a:r>
            <a:r>
              <a:rPr lang="en-US" altLang="en-US" sz="1600" u="sng" dirty="0"/>
              <a:t> = </a:t>
            </a:r>
            <a:r>
              <a:rPr lang="en-US" altLang="en-US" sz="1600" i="1" u="sng" dirty="0" err="1"/>
              <a:t>r</a:t>
            </a:r>
            <a:r>
              <a:rPr lang="en-US" altLang="en-US" sz="1600" u="sng" baseline="-25000" dirty="0" err="1"/>
              <a:t>mz</a:t>
            </a:r>
            <a:r>
              <a:rPr lang="en-US" altLang="en-US" sz="1600" u="sng" dirty="0"/>
              <a:t> – </a:t>
            </a:r>
            <a:r>
              <a:rPr lang="en-US" altLang="en-US" sz="1600" i="1" u="sng" dirty="0"/>
              <a:t>A</a:t>
            </a:r>
            <a:r>
              <a:rPr lang="en-US" altLang="en-US" sz="1600" u="sng" dirty="0"/>
              <a:t> = 2 </a:t>
            </a:r>
            <a:r>
              <a:rPr lang="en-US" altLang="en-US" sz="1600" i="1" u="sng" dirty="0" err="1"/>
              <a:t>r</a:t>
            </a:r>
            <a:r>
              <a:rPr lang="en-US" altLang="en-US" sz="1600" u="sng" baseline="-25000" dirty="0" err="1"/>
              <a:t>dz</a:t>
            </a:r>
            <a:r>
              <a:rPr lang="en-US" altLang="en-US" sz="1600" u="sng" dirty="0"/>
              <a:t> – </a:t>
            </a:r>
            <a:r>
              <a:rPr lang="en-US" altLang="en-US" sz="1600" i="1" u="sng" dirty="0" err="1"/>
              <a:t>r</a:t>
            </a:r>
            <a:r>
              <a:rPr lang="en-US" altLang="en-US" sz="1600" u="sng" baseline="-25000" dirty="0" err="1"/>
              <a:t>mz</a:t>
            </a:r>
            <a:r>
              <a:rPr lang="en-US" altLang="en-US" sz="1600" u="sng" dirty="0"/>
              <a:t> </a:t>
            </a:r>
          </a:p>
          <a:p>
            <a:r>
              <a:rPr lang="en-US" altLang="en-US" sz="2000" dirty="0"/>
              <a:t>The random (unique) factor </a:t>
            </a:r>
            <a:r>
              <a:rPr lang="en-US" altLang="en-US" sz="2000" i="1" dirty="0"/>
              <a:t>E</a:t>
            </a:r>
            <a:r>
              <a:rPr lang="en-US" altLang="en-US" sz="2000" dirty="0"/>
              <a:t> is estimated by how much the MZ twin correlation deviates from 1. </a:t>
            </a:r>
            <a:r>
              <a:rPr lang="en-US" altLang="en-US" sz="2000" b="1" dirty="0"/>
              <a:t>E = 1 – </a:t>
            </a:r>
            <a:r>
              <a:rPr lang="en-US" altLang="en-US" sz="2000" b="1" dirty="0" err="1"/>
              <a:t>r</a:t>
            </a:r>
            <a:r>
              <a:rPr lang="en-US" altLang="en-US" sz="2000" b="1" baseline="-25000" dirty="0" err="1"/>
              <a:t>mz</a:t>
            </a:r>
            <a:endParaRPr lang="en-US" altLang="en-US" sz="2000" b="1" dirty="0"/>
          </a:p>
          <a:p>
            <a:pPr lvl="1"/>
            <a:r>
              <a:rPr lang="en-US" altLang="en-US" sz="1600" i="1" dirty="0"/>
              <a:t>A</a:t>
            </a:r>
            <a:r>
              <a:rPr lang="en-US" altLang="en-US" sz="1600" dirty="0"/>
              <a:t> = 2 (</a:t>
            </a:r>
            <a:r>
              <a:rPr lang="en-US" altLang="en-US" sz="1600" i="1" dirty="0" err="1"/>
              <a:t>r</a:t>
            </a:r>
            <a:r>
              <a:rPr lang="en-US" altLang="en-US" sz="1600" baseline="-25000" dirty="0" err="1"/>
              <a:t>mz</a:t>
            </a:r>
            <a:r>
              <a:rPr lang="en-US" altLang="en-US" sz="1600" dirty="0"/>
              <a:t> – </a:t>
            </a:r>
            <a:r>
              <a:rPr lang="en-US" altLang="en-US" sz="1600" i="1" dirty="0" err="1"/>
              <a:t>r</a:t>
            </a:r>
            <a:r>
              <a:rPr lang="en-US" altLang="en-US" sz="1600" baseline="-25000" dirty="0" err="1"/>
              <a:t>dz</a:t>
            </a:r>
            <a:r>
              <a:rPr lang="en-US" altLang="en-US" sz="1600" dirty="0"/>
              <a:t>)</a:t>
            </a:r>
          </a:p>
          <a:p>
            <a:pPr algn="ctr"/>
            <a:r>
              <a:rPr lang="en-US" altLang="en-US" sz="2800" b="1" i="1" dirty="0">
                <a:solidFill>
                  <a:schemeClr val="accent1"/>
                </a:solidFill>
              </a:rPr>
              <a:t>Variance estimates depend on relative genetic and environmental variation</a:t>
            </a:r>
            <a:r>
              <a:rPr lang="en-US" altLang="en-US" sz="2400" b="1" i="1" dirty="0">
                <a:solidFill>
                  <a:schemeClr val="accent1"/>
                </a:solidFill>
              </a:rPr>
              <a:t>.</a:t>
            </a:r>
          </a:p>
        </p:txBody>
      </p:sp>
      <p:sp>
        <p:nvSpPr>
          <p:cNvPr id="634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63492" name="Rectangle 5"/>
          <p:cNvSpPr>
            <a:spLocks noChangeArrowheads="1"/>
          </p:cNvSpPr>
          <p:nvPr/>
        </p:nvSpPr>
        <p:spPr bwMode="auto">
          <a:xfrm>
            <a:off x="3505200" y="6219011"/>
            <a:ext cx="5638800" cy="461963"/>
          </a:xfrm>
          <a:prstGeom prst="rect">
            <a:avLst/>
          </a:prstGeom>
          <a:solidFill>
            <a:schemeClr val="bg1"/>
          </a:solidFill>
          <a:ln>
            <a:noFill/>
          </a:ln>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http://en.wikipedia.org/wiki/Twin_study</a:t>
            </a:r>
          </a:p>
        </p:txBody>
      </p:sp>
    </p:spTree>
    <p:extLst>
      <p:ext uri="{BB962C8B-B14F-4D97-AF65-F5344CB8AC3E}">
        <p14:creationId xmlns:p14="http://schemas.microsoft.com/office/powerpoint/2010/main" val="250830454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97283" name="Rectangle 2"/>
          <p:cNvSpPr>
            <a:spLocks noGrp="1" noChangeArrowheads="1"/>
          </p:cNvSpPr>
          <p:nvPr>
            <p:ph type="title"/>
          </p:nvPr>
        </p:nvSpPr>
        <p:spPr/>
        <p:txBody>
          <a:bodyPr>
            <a:normAutofit fontScale="90000"/>
          </a:bodyPr>
          <a:lstStyle/>
          <a:p>
            <a:r>
              <a:rPr lang="en-US" altLang="en-US"/>
              <a:t>Estimates of genetic and environmental influence</a:t>
            </a:r>
          </a:p>
        </p:txBody>
      </p:sp>
      <p:sp>
        <p:nvSpPr>
          <p:cNvPr id="97284" name="Rectangle 3"/>
          <p:cNvSpPr>
            <a:spLocks noGrp="1" noChangeArrowheads="1"/>
          </p:cNvSpPr>
          <p:nvPr>
            <p:ph type="body" idx="1"/>
          </p:nvPr>
        </p:nvSpPr>
        <p:spPr/>
        <p:txBody>
          <a:bodyPr/>
          <a:lstStyle/>
          <a:p>
            <a:r>
              <a:rPr lang="en-US" altLang="en-US"/>
              <a:t>Proportional in samples</a:t>
            </a:r>
          </a:p>
          <a:p>
            <a:pPr lvl="1"/>
            <a:r>
              <a:rPr lang="en-US" altLang="en-US"/>
              <a:t>Greater environmental variation</a:t>
            </a:r>
          </a:p>
          <a:p>
            <a:pPr lvl="2"/>
            <a:r>
              <a:rPr lang="en-US" altLang="en-US"/>
              <a:t>Will minimize genetic variation</a:t>
            </a:r>
          </a:p>
          <a:p>
            <a:pPr lvl="3"/>
            <a:r>
              <a:rPr lang="en-US" altLang="en-US"/>
              <a:t>E.g. Poverty</a:t>
            </a:r>
          </a:p>
          <a:p>
            <a:pPr lvl="1"/>
            <a:r>
              <a:rPr lang="en-US" altLang="en-US"/>
              <a:t>Greater genetic variation </a:t>
            </a:r>
          </a:p>
          <a:p>
            <a:pPr lvl="2"/>
            <a:r>
              <a:rPr lang="en-US" altLang="en-US"/>
              <a:t>Will minimize environmental variation</a:t>
            </a:r>
          </a:p>
          <a:p>
            <a:pPr lvl="3"/>
            <a:r>
              <a:rPr lang="en-US" altLang="en-US"/>
              <a:t>E.g. Downs Syndrome</a:t>
            </a:r>
          </a:p>
          <a:p>
            <a:pPr lvl="3"/>
            <a:endParaRPr lang="en-US" altLang="en-US"/>
          </a:p>
        </p:txBody>
      </p:sp>
      <p:sp>
        <p:nvSpPr>
          <p:cNvPr id="6" name="TextBox 5">
            <a:extLst>
              <a:ext uri="{FF2B5EF4-FFF2-40B4-BE49-F238E27FC236}">
                <a16:creationId xmlns:a16="http://schemas.microsoft.com/office/drawing/2014/main" id="{394E06D7-B9DB-4CF0-9EA5-69494BCF002E}"/>
              </a:ext>
            </a:extLst>
          </p:cNvPr>
          <p:cNvSpPr txBox="1"/>
          <p:nvPr/>
        </p:nvSpPr>
        <p:spPr>
          <a:xfrm rot="2294029">
            <a:off x="4744643" y="2873481"/>
            <a:ext cx="4607858" cy="646331"/>
          </a:xfrm>
          <a:prstGeom prst="rect">
            <a:avLst/>
          </a:prstGeom>
          <a:noFill/>
        </p:spPr>
        <p:txBody>
          <a:bodyPr wrap="square">
            <a:spAutoFit/>
          </a:bodyPr>
          <a:lstStyle/>
          <a:p>
            <a:pPr algn="ctr"/>
            <a:r>
              <a:rPr lang="en-US" altLang="en-US" b="1" i="1" dirty="0">
                <a:solidFill>
                  <a:schemeClr val="accent1"/>
                </a:solidFill>
              </a:rPr>
              <a:t>V</a:t>
            </a:r>
            <a:r>
              <a:rPr lang="en-US" altLang="en-US" sz="1800" b="1" i="1" dirty="0">
                <a:solidFill>
                  <a:schemeClr val="accent1"/>
                </a:solidFill>
              </a:rPr>
              <a:t>ariance estimates depend on relative genetic and environmental variation</a:t>
            </a:r>
            <a:r>
              <a:rPr lang="en-US" altLang="en-US" sz="1600" b="1" i="1" dirty="0">
                <a:solidFill>
                  <a:schemeClr val="accent1"/>
                </a:solidFill>
              </a:rPr>
              <a:t>.</a:t>
            </a:r>
          </a:p>
        </p:txBody>
      </p:sp>
    </p:spTree>
    <p:extLst>
      <p:ext uri="{BB962C8B-B14F-4D97-AF65-F5344CB8AC3E}">
        <p14:creationId xmlns:p14="http://schemas.microsoft.com/office/powerpoint/2010/main" val="1566391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7" name="Rectangle 4"/>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r>
              <a:rPr lang="en-US" altLang="en-US" sz="4400"/>
              <a:t>2 perspectives on gene*environment interface</a:t>
            </a:r>
            <a:endParaRPr lang="en-US" altLang="en-US" sz="6600"/>
          </a:p>
        </p:txBody>
      </p:sp>
      <p:sp>
        <p:nvSpPr>
          <p:cNvPr id="69638" name="Rectangle 5"/>
          <p:cNvSpPr>
            <a:spLocks noGrp="1" noChangeArrowheads="1"/>
          </p:cNvSpPr>
          <p:nvPr>
            <p:ph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200" dirty="0"/>
              <a:t>Quantitative</a:t>
            </a:r>
          </a:p>
          <a:p>
            <a:pPr lvl="1"/>
            <a:r>
              <a:rPr lang="en-US" altLang="en-US" sz="2800" dirty="0"/>
              <a:t>The influence of genetic and environmental factors be distinguished and the influence of each can be </a:t>
            </a:r>
            <a:r>
              <a:rPr lang="en-US" altLang="en-US" sz="2800" dirty="0" err="1"/>
              <a:t>quanitified</a:t>
            </a:r>
            <a:r>
              <a:rPr lang="en-US" altLang="en-US" sz="2800" dirty="0"/>
              <a:t> using behavioral genetic methods (</a:t>
            </a:r>
            <a:r>
              <a:rPr lang="en-US" altLang="en-US" sz="2800" dirty="0" err="1"/>
              <a:t>Plomin</a:t>
            </a:r>
            <a:r>
              <a:rPr lang="en-US" altLang="en-US" sz="2800" dirty="0"/>
              <a:t>)</a:t>
            </a:r>
            <a:endParaRPr lang="en-US" altLang="en-US" sz="2800" dirty="0">
              <a:latin typeface="Algerian" panose="04020705040A02060702" pitchFamily="82" charset="0"/>
            </a:endParaRPr>
          </a:p>
          <a:p>
            <a:pPr>
              <a:lnSpc>
                <a:spcPct val="90000"/>
              </a:lnSpc>
            </a:pPr>
            <a:r>
              <a:rPr lang="en-US" altLang="en-US" sz="3200" b="1" dirty="0"/>
              <a:t>Transactional</a:t>
            </a:r>
          </a:p>
          <a:p>
            <a:pPr lvl="1">
              <a:lnSpc>
                <a:spcPct val="90000"/>
              </a:lnSpc>
            </a:pPr>
            <a:r>
              <a:rPr lang="en-US" altLang="en-US" sz="2800" b="1" dirty="0"/>
              <a:t>“It is not nature vs. nurture, but the interaction of nature and nurture that drives development.” </a:t>
            </a:r>
            <a:r>
              <a:rPr lang="en-US" altLang="en-US" sz="2800" b="1" dirty="0" err="1"/>
              <a:t>Urie</a:t>
            </a:r>
            <a:r>
              <a:rPr lang="en-US" altLang="en-US" sz="2800" b="1" dirty="0"/>
              <a:t> </a:t>
            </a:r>
            <a:r>
              <a:rPr lang="en-US" altLang="en-US" sz="2800" b="1" dirty="0" err="1"/>
              <a:t>Bronfrenbrenner</a:t>
            </a:r>
            <a:endParaRPr lang="en-US" altLang="en-US" sz="2800" b="1" dirty="0"/>
          </a:p>
        </p:txBody>
      </p:sp>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000"/>
              <a:t>Messinger</a:t>
            </a:r>
          </a:p>
        </p:txBody>
      </p:sp>
      <p:sp>
        <p:nvSpPr>
          <p:cNvPr id="69635" name="Rectangle 2"/>
          <p:cNvSpPr>
            <a:spLocks noChangeArrowheads="1"/>
          </p:cNvSpPr>
          <p:nvPr/>
        </p:nvSpPr>
        <p:spPr bwMode="auto">
          <a:xfrm>
            <a:off x="685800" y="62896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
        <p:nvSpPr>
          <p:cNvPr id="69636" name="Rectangle 3"/>
          <p:cNvSpPr>
            <a:spLocks noChangeArrowheads="1"/>
          </p:cNvSpPr>
          <p:nvPr/>
        </p:nvSpPr>
        <p:spPr bwMode="auto">
          <a:xfrm>
            <a:off x="3124200" y="62896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Tree>
    <p:extLst>
      <p:ext uri="{BB962C8B-B14F-4D97-AF65-F5344CB8AC3E}">
        <p14:creationId xmlns:p14="http://schemas.microsoft.com/office/powerpoint/2010/main" val="1735409427"/>
      </p:ext>
    </p:extLst>
  </p:cSld>
  <p:clrMapOvr>
    <a:overrideClrMapping bg1="lt1" tx1="dk1" bg2="lt2" tx2="dk2" accent1="accent1" accent2="accent2" accent3="accent3" accent4="accent4" accent5="accent5" accent6="accent6" hlink="hlink" folHlink="folHlink"/>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algn="ctr"/>
            <a:r>
              <a:rPr lang="en-US" altLang="en-US" sz="4000"/>
              <a:t>Gene*Environment Interaction</a:t>
            </a:r>
          </a:p>
        </p:txBody>
      </p:sp>
      <p:sp>
        <p:nvSpPr>
          <p:cNvPr id="839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83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676400"/>
            <a:ext cx="85058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p:cNvSpPr txBox="1"/>
          <p:nvPr/>
        </p:nvSpPr>
        <p:spPr>
          <a:xfrm>
            <a:off x="2737254" y="1342291"/>
            <a:ext cx="4480714" cy="369332"/>
          </a:xfrm>
          <a:prstGeom prst="rect">
            <a:avLst/>
          </a:prstGeom>
          <a:noFill/>
        </p:spPr>
        <p:txBody>
          <a:bodyPr wrap="none" rtlCol="0">
            <a:spAutoFit/>
          </a:bodyPr>
          <a:lstStyle/>
          <a:p>
            <a:r>
              <a:rPr lang="en-US" dirty="0"/>
              <a:t>What does this mean for our calculations?</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660524"/>
            <a:ext cx="85058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98546078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fontScale="90000"/>
          </a:bodyPr>
          <a:lstStyle/>
          <a:p>
            <a:pPr>
              <a:defRPr/>
            </a:pPr>
            <a:r>
              <a:rPr lang="en-US" altLang="en-US" dirty="0"/>
              <a:t>Genes influence relation between parenting and temperament</a:t>
            </a:r>
            <a:endParaRPr lang="en-US" altLang="en-US" sz="4800" dirty="0"/>
          </a:p>
        </p:txBody>
      </p:sp>
      <p:pic>
        <p:nvPicPr>
          <p:cNvPr id="110595"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8913" y="1752600"/>
            <a:ext cx="4752975" cy="4056063"/>
          </a:xfrm>
        </p:spPr>
      </p:pic>
      <p:sp>
        <p:nvSpPr>
          <p:cNvPr id="8" name="Text Placeholder 7"/>
          <p:cNvSpPr>
            <a:spLocks noGrp="1"/>
          </p:cNvSpPr>
          <p:nvPr>
            <p:ph sz="half" idx="2"/>
          </p:nvPr>
        </p:nvSpPr>
        <p:spPr>
          <a:xfrm>
            <a:off x="5302250" y="1708150"/>
            <a:ext cx="3810000" cy="4114800"/>
          </a:xfrm>
        </p:spPr>
        <p:txBody>
          <a:bodyPr>
            <a:normAutofit lnSpcReduction="10000"/>
          </a:bodyPr>
          <a:lstStyle/>
          <a:p>
            <a:pPr>
              <a:buFont typeface="Arial" pitchFamily="34" charset="0"/>
              <a:buChar char="•"/>
              <a:defRPr/>
            </a:pPr>
            <a:r>
              <a:rPr lang="en-US" sz="2400" dirty="0"/>
              <a:t>18-21 month olds</a:t>
            </a:r>
          </a:p>
          <a:p>
            <a:pPr>
              <a:buFont typeface="Arial" pitchFamily="34" charset="0"/>
              <a:buChar char="•"/>
              <a:defRPr/>
            </a:pPr>
            <a:r>
              <a:rPr lang="en-US" sz="2400" b="1" dirty="0"/>
              <a:t>DRD4 48 (7-repeat allele) “long” allele </a:t>
            </a:r>
            <a:r>
              <a:rPr lang="en-US" sz="2400" dirty="0"/>
              <a:t>increased sensitivity to environmental factors such as parenting. </a:t>
            </a:r>
          </a:p>
          <a:p>
            <a:pPr marL="635508" lvl="1" indent="-342900">
              <a:buFont typeface="Arial" pitchFamily="34" charset="0"/>
              <a:buChar char="•"/>
              <a:defRPr/>
            </a:pPr>
            <a:r>
              <a:rPr lang="en-US" sz="1800" dirty="0">
                <a:solidFill>
                  <a:srgbClr val="FF0000"/>
                </a:solidFill>
              </a:rPr>
              <a:t>Lower quality parenting</a:t>
            </a:r>
            <a:r>
              <a:rPr lang="en-US" sz="1800" dirty="0">
                <a:solidFill>
                  <a:srgbClr val="FF0000"/>
                </a:solidFill>
                <a:sym typeface="Wingdings" pitchFamily="2" charset="2"/>
              </a:rPr>
              <a:t></a:t>
            </a:r>
            <a:r>
              <a:rPr lang="en-US" sz="1800" dirty="0">
                <a:solidFill>
                  <a:srgbClr val="FF0000"/>
                </a:solidFill>
              </a:rPr>
              <a:t> higher sensation seeking.</a:t>
            </a:r>
          </a:p>
          <a:p>
            <a:pPr marL="635508" lvl="1" indent="-342900">
              <a:buFont typeface="Arial" pitchFamily="34" charset="0"/>
              <a:buChar char="•"/>
              <a:defRPr/>
            </a:pPr>
            <a:r>
              <a:rPr lang="en-US" sz="1800" dirty="0">
                <a:solidFill>
                  <a:srgbClr val="002060"/>
                </a:solidFill>
              </a:rPr>
              <a:t>Higher quality parenting</a:t>
            </a:r>
            <a:r>
              <a:rPr lang="en-US" sz="1800" dirty="0">
                <a:solidFill>
                  <a:srgbClr val="002060"/>
                </a:solidFill>
                <a:sym typeface="Wingdings" pitchFamily="2" charset="2"/>
              </a:rPr>
              <a:t> lower sensation seeking</a:t>
            </a:r>
          </a:p>
          <a:p>
            <a:pPr>
              <a:buFont typeface="Arial" pitchFamily="34" charset="0"/>
              <a:buChar char="•"/>
              <a:defRPr/>
            </a:pPr>
            <a:endParaRPr lang="en-US" sz="2400" u="sng" dirty="0">
              <a:sym typeface="Wingdings" pitchFamily="2" charset="2"/>
              <a:hlinkClick r:id="rId5"/>
            </a:endParaRPr>
          </a:p>
          <a:p>
            <a:pPr marL="635508" lvl="1" indent="-342900">
              <a:buFont typeface="Arial" pitchFamily="34" charset="0"/>
              <a:buChar char="•"/>
              <a:defRPr/>
            </a:pPr>
            <a:r>
              <a:rPr lang="en-US" sz="900" u="sng" dirty="0">
                <a:ea typeface="+mn-ea"/>
                <a:cs typeface="+mn-cs"/>
                <a:hlinkClick r:id="rId5"/>
              </a:rPr>
              <a:t>Parenting quality interacts with genetic variation in dopamine receptor D4 to influence temperament in early childhood</a:t>
            </a:r>
            <a:r>
              <a:rPr lang="en-US" sz="900" dirty="0">
                <a:ea typeface="+mn-ea"/>
                <a:cs typeface="+mn-cs"/>
              </a:rPr>
              <a:t>  </a:t>
            </a:r>
            <a:r>
              <a:rPr lang="en-US" sz="800" dirty="0" err="1"/>
              <a:t>Sheese</a:t>
            </a:r>
            <a:r>
              <a:rPr lang="en-US" sz="800" dirty="0"/>
              <a:t> BE, et al. </a:t>
            </a:r>
            <a:r>
              <a:rPr lang="en-US" sz="800" i="1" dirty="0"/>
              <a:t>Dev </a:t>
            </a:r>
            <a:r>
              <a:rPr lang="en-US" sz="800" i="1" dirty="0" err="1"/>
              <a:t>Psychopathol</a:t>
            </a:r>
            <a:r>
              <a:rPr lang="en-US" sz="800" dirty="0"/>
              <a:t> 2007 19(4):1039-46 </a:t>
            </a:r>
          </a:p>
          <a:p>
            <a:pPr>
              <a:defRPr/>
            </a:pPr>
            <a:endParaRPr lang="en-US" dirty="0"/>
          </a:p>
        </p:txBody>
      </p:sp>
      <p:sp>
        <p:nvSpPr>
          <p:cNvPr id="11059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 &amp; Henderson</a:t>
            </a:r>
          </a:p>
        </p:txBody>
      </p:sp>
      <p:sp>
        <p:nvSpPr>
          <p:cNvPr id="1105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7DF92F5C-ADAB-4902-AE38-5198BC8EF1E0}" type="slidenum">
              <a:rPr lang="en-US" altLang="en-US" sz="1400" smtClean="0"/>
              <a:pPr>
                <a:spcBef>
                  <a:spcPct val="0"/>
                </a:spcBef>
                <a:buClrTx/>
                <a:buSzTx/>
                <a:buFontTx/>
                <a:buNone/>
              </a:pPr>
              <a:t>17</a:t>
            </a:fld>
            <a:endParaRPr lang="en-US" altLang="en-US" sz="1400"/>
          </a:p>
        </p:txBody>
      </p:sp>
      <p:sp>
        <p:nvSpPr>
          <p:cNvPr id="9" name="TextBox 8">
            <a:extLst>
              <a:ext uri="{FF2B5EF4-FFF2-40B4-BE49-F238E27FC236}">
                <a16:creationId xmlns:a16="http://schemas.microsoft.com/office/drawing/2014/main" id="{02A8A76B-D9B3-FA5E-573A-CBB3361B5BAF}"/>
              </a:ext>
            </a:extLst>
          </p:cNvPr>
          <p:cNvSpPr txBox="1"/>
          <p:nvPr/>
        </p:nvSpPr>
        <p:spPr>
          <a:xfrm>
            <a:off x="484464" y="4876800"/>
            <a:ext cx="2683887" cy="461665"/>
          </a:xfrm>
          <a:prstGeom prst="rect">
            <a:avLst/>
          </a:prstGeom>
          <a:noFill/>
        </p:spPr>
        <p:txBody>
          <a:bodyPr wrap="square">
            <a:spAutoFit/>
          </a:bodyPr>
          <a:lstStyle/>
          <a:p>
            <a:pPr marL="635508" lvl="1" indent="-342900">
              <a:buFont typeface="Arial" pitchFamily="34" charset="0"/>
              <a:buChar char="•"/>
              <a:defRPr/>
            </a:pPr>
            <a:r>
              <a:rPr lang="en-US" sz="1200" dirty="0">
                <a:solidFill>
                  <a:srgbClr val="002060"/>
                </a:solidFill>
              </a:rPr>
              <a:t>Higher quality parenting</a:t>
            </a:r>
            <a:r>
              <a:rPr lang="en-US" sz="1200" dirty="0">
                <a:solidFill>
                  <a:srgbClr val="002060"/>
                </a:solidFill>
                <a:sym typeface="Wingdings" pitchFamily="2" charset="2"/>
              </a:rPr>
              <a:t> lower sensation seeking</a:t>
            </a:r>
          </a:p>
        </p:txBody>
      </p:sp>
      <p:sp>
        <p:nvSpPr>
          <p:cNvPr id="10" name="TextBox 9">
            <a:extLst>
              <a:ext uri="{FF2B5EF4-FFF2-40B4-BE49-F238E27FC236}">
                <a16:creationId xmlns:a16="http://schemas.microsoft.com/office/drawing/2014/main" id="{B794CA19-3D85-07A6-1CD7-1AE30CF54C36}"/>
              </a:ext>
            </a:extLst>
          </p:cNvPr>
          <p:cNvSpPr txBox="1"/>
          <p:nvPr/>
        </p:nvSpPr>
        <p:spPr>
          <a:xfrm>
            <a:off x="456501" y="2057511"/>
            <a:ext cx="2683887" cy="461665"/>
          </a:xfrm>
          <a:prstGeom prst="rect">
            <a:avLst/>
          </a:prstGeom>
          <a:noFill/>
        </p:spPr>
        <p:txBody>
          <a:bodyPr wrap="square">
            <a:spAutoFit/>
          </a:bodyPr>
          <a:lstStyle/>
          <a:p>
            <a:pPr marL="635508" lvl="1" indent="-342900">
              <a:buFont typeface="Arial" pitchFamily="34" charset="0"/>
              <a:buChar char="•"/>
              <a:defRPr/>
            </a:pPr>
            <a:r>
              <a:rPr lang="en-US" sz="1200" dirty="0">
                <a:solidFill>
                  <a:srgbClr val="FF0000"/>
                </a:solidFill>
              </a:rPr>
              <a:t>Lower quality parenting</a:t>
            </a:r>
            <a:r>
              <a:rPr lang="en-US" sz="1200" dirty="0">
                <a:solidFill>
                  <a:srgbClr val="FF0000"/>
                </a:solidFill>
                <a:sym typeface="Wingdings" pitchFamily="2" charset="2"/>
              </a:rPr>
              <a:t></a:t>
            </a:r>
            <a:r>
              <a:rPr lang="en-US" sz="1200" dirty="0">
                <a:solidFill>
                  <a:srgbClr val="FF0000"/>
                </a:solidFill>
              </a:rPr>
              <a:t> higher sensation seeking.</a:t>
            </a:r>
          </a:p>
        </p:txBody>
      </p:sp>
    </p:spTree>
    <p:extLst>
      <p:ext uri="{BB962C8B-B14F-4D97-AF65-F5344CB8AC3E}">
        <p14:creationId xmlns:p14="http://schemas.microsoft.com/office/powerpoint/2010/main" val="276482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38200" y="76200"/>
            <a:ext cx="7772400" cy="1371600"/>
          </a:xfrm>
        </p:spPr>
        <p:txBody>
          <a:bodyPr/>
          <a:lstStyle/>
          <a:p>
            <a:pPr algn="ctr"/>
            <a:r>
              <a:rPr lang="en-US" altLang="en-US" sz="3000" dirty="0"/>
              <a:t>Initial Evidence: Gene * Environment Interaction</a:t>
            </a:r>
          </a:p>
        </p:txBody>
      </p:sp>
      <p:sp>
        <p:nvSpPr>
          <p:cNvPr id="128003" name="Rectangle 3"/>
          <p:cNvSpPr>
            <a:spLocks noGrp="1" noChangeArrowheads="1"/>
          </p:cNvSpPr>
          <p:nvPr>
            <p:ph idx="1"/>
          </p:nvPr>
        </p:nvSpPr>
        <p:spPr>
          <a:xfrm>
            <a:off x="1485900" y="1943100"/>
            <a:ext cx="6172200" cy="3398838"/>
          </a:xfrm>
        </p:spPr>
        <p:txBody>
          <a:bodyPr/>
          <a:lstStyle/>
          <a:p>
            <a:pPr lvl="1"/>
            <a:endParaRPr lang="en-US" altLang="en-US"/>
          </a:p>
          <a:p>
            <a:endParaRPr lang="en-US" altLang="en-US"/>
          </a:p>
          <a:p>
            <a:pPr>
              <a:buFont typeface="Wingdings" panose="05000000000000000000" pitchFamily="2" charset="2"/>
              <a:buNone/>
            </a:pPr>
            <a:endParaRPr lang="en-US" altLang="en-US"/>
          </a:p>
        </p:txBody>
      </p:sp>
      <p:sp>
        <p:nvSpPr>
          <p:cNvPr id="128004" name="Text Box 6"/>
          <p:cNvSpPr txBox="1">
            <a:spLocks noChangeArrowheads="1"/>
          </p:cNvSpPr>
          <p:nvPr/>
        </p:nvSpPr>
        <p:spPr bwMode="auto">
          <a:xfrm>
            <a:off x="7337425" y="6488113"/>
            <a:ext cx="179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Caspi et al., 2003</a:t>
            </a:r>
          </a:p>
        </p:txBody>
      </p:sp>
      <p:pic>
        <p:nvPicPr>
          <p:cNvPr id="1280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98" y="1447800"/>
            <a:ext cx="7737475"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39797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a:t>But not supported</a:t>
            </a:r>
          </a:p>
        </p:txBody>
      </p:sp>
      <p:sp>
        <p:nvSpPr>
          <p:cNvPr id="130051" name="Content Placeholder 2"/>
          <p:cNvSpPr>
            <a:spLocks noGrp="1"/>
          </p:cNvSpPr>
          <p:nvPr>
            <p:ph idx="1"/>
          </p:nvPr>
        </p:nvSpPr>
        <p:spPr/>
        <p:txBody>
          <a:bodyPr/>
          <a:lstStyle/>
          <a:p>
            <a:endParaRPr lang="en-US" altLang="en-US"/>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1300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395413"/>
            <a:ext cx="87249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38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068997" y="1775191"/>
            <a:ext cx="7006006" cy="4619625"/>
          </a:xfrm>
          <a:prstGeom prst="rect">
            <a:avLst/>
          </a:prstGeom>
        </p:spPr>
      </p:pic>
    </p:spTree>
    <p:extLst>
      <p:ext uri="{BB962C8B-B14F-4D97-AF65-F5344CB8AC3E}">
        <p14:creationId xmlns:p14="http://schemas.microsoft.com/office/powerpoint/2010/main" val="250878322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838200" y="342900"/>
            <a:ext cx="8153400" cy="1104900"/>
          </a:xfrm>
        </p:spPr>
        <p:txBody>
          <a:bodyPr>
            <a:normAutofit fontScale="90000"/>
          </a:bodyPr>
          <a:lstStyle/>
          <a:p>
            <a:r>
              <a:rPr lang="en-US" altLang="en-US" sz="4000"/>
              <a:t>“What will it take to make behavioral genetics truly developmental?”</a:t>
            </a:r>
          </a:p>
        </p:txBody>
      </p:sp>
      <p:sp>
        <p:nvSpPr>
          <p:cNvPr id="90116" name="Rectangle 3"/>
          <p:cNvSpPr>
            <a:spLocks noGrp="1" noChangeArrowheads="1"/>
          </p:cNvSpPr>
          <p:nvPr>
            <p:ph idx="1"/>
          </p:nvPr>
        </p:nvSpPr>
        <p:spPr>
          <a:xfrm>
            <a:off x="685800" y="1752600"/>
            <a:ext cx="8077200" cy="4114800"/>
          </a:xfrm>
        </p:spPr>
        <p:txBody>
          <a:bodyPr/>
          <a:lstStyle/>
          <a:p>
            <a:r>
              <a:rPr lang="en-US" altLang="en-US"/>
              <a:t>Analysis of the bi-directional relations from gene action to the external environment over the life course, including the prenatal period. </a:t>
            </a:r>
            <a:r>
              <a:rPr lang="en-US" altLang="en-US" sz="1400"/>
              <a:t>Gottlieb, G. (2003</a:t>
            </a:r>
            <a:r>
              <a:rPr lang="en-US" altLang="en-US" sz="1200"/>
              <a:t>). </a:t>
            </a:r>
            <a:r>
              <a:rPr lang="en-US" altLang="en-US" sz="1200" u="sng"/>
              <a:t>Human Development</a:t>
            </a:r>
            <a:r>
              <a:rPr lang="en-US" altLang="en-US" sz="1200"/>
              <a:t> </a:t>
            </a:r>
            <a:r>
              <a:rPr lang="en-US" altLang="en-US" sz="1200" b="1"/>
              <a:t>46</a:t>
            </a:r>
            <a:r>
              <a:rPr lang="en-US" altLang="en-US" sz="1200"/>
              <a:t>(6): 337-355.</a:t>
            </a:r>
            <a:endParaRPr lang="en-US" altLang="en-US" sz="1400"/>
          </a:p>
          <a:p>
            <a:endParaRPr lang="en-US" altLang="en-US" sz="1600"/>
          </a:p>
        </p:txBody>
      </p:sp>
      <p:sp>
        <p:nvSpPr>
          <p:cNvPr id="90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0117" name="Picture 4"/>
          <p:cNvPicPr>
            <a:picLocks noChangeAspect="1" noChangeArrowheads="1"/>
          </p:cNvPicPr>
          <p:nvPr/>
        </p:nvPicPr>
        <p:blipFill>
          <a:blip r:embed="rId4">
            <a:extLst>
              <a:ext uri="{28A0092B-C50C-407E-A947-70E740481C1C}">
                <a14:useLocalDpi xmlns:a14="http://schemas.microsoft.com/office/drawing/2010/main" val="0"/>
              </a:ext>
            </a:extLst>
          </a:blip>
          <a:srcRect b="16216"/>
          <a:stretch>
            <a:fillRect/>
          </a:stretch>
        </p:blipFill>
        <p:spPr bwMode="auto">
          <a:xfrm>
            <a:off x="1524000" y="3760694"/>
            <a:ext cx="6832907" cy="295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9339205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Contextual Determinants of Gene Function</a:t>
            </a:r>
          </a:p>
        </p:txBody>
      </p:sp>
      <p:sp>
        <p:nvSpPr>
          <p:cNvPr id="41987" name="Content Placeholder 2"/>
          <p:cNvSpPr>
            <a:spLocks noGrp="1"/>
          </p:cNvSpPr>
          <p:nvPr>
            <p:ph idx="1"/>
          </p:nvPr>
        </p:nvSpPr>
        <p:spPr/>
        <p:txBody>
          <a:bodyPr/>
          <a:lstStyle/>
          <a:p>
            <a:r>
              <a:rPr lang="en-US" altLang="en-US"/>
              <a:t>Gene = sequence of DNA</a:t>
            </a:r>
          </a:p>
          <a:p>
            <a:r>
              <a:rPr lang="en-US" altLang="en-US"/>
              <a:t>Transcription = enzymes “read” DNA</a:t>
            </a:r>
          </a:p>
          <a:p>
            <a:r>
              <a:rPr lang="en-US" altLang="en-US"/>
              <a:t>Environment around DNA makes it possible to “read” DNA</a:t>
            </a:r>
          </a:p>
          <a:p>
            <a:r>
              <a:rPr lang="en-US" altLang="en-US"/>
              <a:t>Epigenetic – “in addition to genetic”</a:t>
            </a:r>
          </a:p>
          <a:p>
            <a:pPr lvl="1"/>
            <a:r>
              <a:rPr lang="en-US" altLang="en-US"/>
              <a:t>Influences that determine expression without altering the DNA</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Gangi</a:t>
            </a:r>
          </a:p>
        </p:txBody>
      </p:sp>
    </p:spTree>
    <p:extLst>
      <p:ext uri="{BB962C8B-B14F-4D97-AF65-F5344CB8AC3E}">
        <p14:creationId xmlns:p14="http://schemas.microsoft.com/office/powerpoint/2010/main" val="406653107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Molecular genetics</a:t>
            </a:r>
          </a:p>
        </p:txBody>
      </p:sp>
      <p:sp>
        <p:nvSpPr>
          <p:cNvPr id="8196" name="Rectangle 3"/>
          <p:cNvSpPr>
            <a:spLocks noGrp="1" noChangeArrowheads="1"/>
          </p:cNvSpPr>
          <p:nvPr>
            <p:ph idx="1"/>
          </p:nvPr>
        </p:nvSpPr>
        <p:spPr>
          <a:xfrm>
            <a:off x="609600" y="1454727"/>
            <a:ext cx="4171950" cy="3314700"/>
          </a:xfrm>
        </p:spPr>
        <p:txBody>
          <a:bodyPr>
            <a:noAutofit/>
          </a:bodyPr>
          <a:lstStyle/>
          <a:p>
            <a:r>
              <a:rPr lang="en-US" altLang="en-US" sz="2800" dirty="0"/>
              <a:t>Genes</a:t>
            </a:r>
          </a:p>
          <a:p>
            <a:pPr lvl="1"/>
            <a:r>
              <a:rPr lang="en-US" altLang="en-US" sz="2400" dirty="0"/>
              <a:t>Sequences of DNA in each cell</a:t>
            </a:r>
          </a:p>
          <a:p>
            <a:pPr lvl="1"/>
            <a:r>
              <a:rPr lang="en-US" altLang="en-US" sz="2400" dirty="0"/>
              <a:t>Information on cell functioning &amp; reproduction</a:t>
            </a:r>
          </a:p>
          <a:p>
            <a:r>
              <a:rPr lang="en-US" altLang="en-US" sz="2800" dirty="0"/>
              <a:t>Chromosomes</a:t>
            </a:r>
          </a:p>
          <a:p>
            <a:pPr lvl="1"/>
            <a:r>
              <a:rPr lang="en-US" altLang="en-US" sz="2400" dirty="0"/>
              <a:t>Larger groupings of DNA</a:t>
            </a:r>
          </a:p>
          <a:p>
            <a:pPr lvl="1"/>
            <a:r>
              <a:rPr lang="en-US" altLang="en-US" sz="2400" dirty="0"/>
              <a:t>All non-gamete cells have 23 pairs of chromosomes</a:t>
            </a:r>
          </a:p>
          <a:p>
            <a:pPr lvl="1"/>
            <a:r>
              <a:rPr lang="en-US" altLang="en-US" sz="2400" dirty="0"/>
              <a:t>Half of each pair came from each parent</a:t>
            </a:r>
          </a:p>
          <a:p>
            <a:endParaRPr lang="en-US" altLang="en-US" sz="3600" dirty="0"/>
          </a:p>
        </p:txBody>
      </p:sp>
      <p:sp>
        <p:nvSpPr>
          <p:cNvPr id="8194" name="Footer Placeholder 4"/>
          <p:cNvSpPr>
            <a:spLocks noGrp="1"/>
          </p:cNvSpPr>
          <p:nvPr>
            <p:ph type="ftr" sz="quarter" idx="11"/>
          </p:nvPr>
        </p:nvSpPr>
        <p:spPr>
          <a:xfrm>
            <a:off x="6172200" y="6477000"/>
            <a:ext cx="5507719" cy="274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a:spcBef>
                <a:spcPct val="0"/>
              </a:spcBef>
              <a:buClrTx/>
              <a:buSzTx/>
              <a:buFontTx/>
              <a:buNone/>
            </a:pPr>
            <a:r>
              <a:rPr lang="en-US" altLang="en-US" sz="1050" dirty="0">
                <a:solidFill>
                  <a:srgbClr val="000000"/>
                </a:solidFill>
              </a:rPr>
              <a:t>Messinger</a:t>
            </a:r>
          </a:p>
        </p:txBody>
      </p:sp>
      <p:pic>
        <p:nvPicPr>
          <p:cNvPr id="2" name="Picture 1"/>
          <p:cNvPicPr>
            <a:picLocks noChangeAspect="1"/>
          </p:cNvPicPr>
          <p:nvPr/>
        </p:nvPicPr>
        <p:blipFill rotWithShape="1">
          <a:blip r:embed="rId4"/>
          <a:srcRect l="7950" r="43865" b="29143"/>
          <a:stretch/>
        </p:blipFill>
        <p:spPr>
          <a:xfrm>
            <a:off x="5486400" y="1447800"/>
            <a:ext cx="2362200" cy="1961990"/>
          </a:xfrm>
          <a:prstGeom prst="rect">
            <a:avLst/>
          </a:prstGeom>
        </p:spPr>
      </p:pic>
      <p:sp>
        <p:nvSpPr>
          <p:cNvPr id="7" name="Text Box 4"/>
          <p:cNvSpPr txBox="1">
            <a:spLocks noChangeArrowheads="1"/>
          </p:cNvSpPr>
          <p:nvPr/>
        </p:nvSpPr>
        <p:spPr bwMode="auto">
          <a:xfrm>
            <a:off x="5943600" y="757238"/>
            <a:ext cx="195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In vitro</a:t>
            </a:r>
          </a:p>
        </p:txBody>
      </p:sp>
      <p:sp>
        <p:nvSpPr>
          <p:cNvPr id="8" name="Text Box 5"/>
          <p:cNvSpPr txBox="1">
            <a:spLocks noChangeArrowheads="1"/>
          </p:cNvSpPr>
          <p:nvPr/>
        </p:nvSpPr>
        <p:spPr bwMode="auto">
          <a:xfrm>
            <a:off x="6074568" y="3409790"/>
            <a:ext cx="1695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Ordered by </a:t>
            </a:r>
            <a:r>
              <a:rPr lang="en-US" altLang="en-US" sz="2400" dirty="0" err="1"/>
              <a:t>karotyping</a:t>
            </a:r>
            <a:r>
              <a:rPr lang="en-US" altLang="en-US" sz="2400" dirty="0"/>
              <a:t> </a:t>
            </a:r>
          </a:p>
        </p:txBody>
      </p:sp>
      <p:pic>
        <p:nvPicPr>
          <p:cNvPr id="9" name="Picture 8"/>
          <p:cNvPicPr>
            <a:picLocks noChangeAspect="1"/>
          </p:cNvPicPr>
          <p:nvPr/>
        </p:nvPicPr>
        <p:blipFill rotWithShape="1">
          <a:blip r:embed="rId4"/>
          <a:srcRect l="56135" b="29143"/>
          <a:stretch/>
        </p:blipFill>
        <p:spPr>
          <a:xfrm>
            <a:off x="5750621" y="4269109"/>
            <a:ext cx="2150366" cy="1961990"/>
          </a:xfrm>
          <a:prstGeom prst="rect">
            <a:avLst/>
          </a:prstGeom>
        </p:spPr>
      </p:pic>
    </p:spTree>
    <p:extLst>
      <p:ext uri="{BB962C8B-B14F-4D97-AF65-F5344CB8AC3E}">
        <p14:creationId xmlns:p14="http://schemas.microsoft.com/office/powerpoint/2010/main" val="339124062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28650" y="304800"/>
            <a:ext cx="7886700" cy="1325563"/>
          </a:xfrm>
        </p:spPr>
        <p:txBody>
          <a:bodyPr>
            <a:normAutofit/>
          </a:bodyPr>
          <a:lstStyle/>
          <a:p>
            <a:r>
              <a:rPr lang="en-US" altLang="en-US" sz="4800"/>
              <a:t>Human genome project</a:t>
            </a:r>
          </a:p>
        </p:txBody>
      </p:sp>
      <p:sp>
        <p:nvSpPr>
          <p:cNvPr id="40964" name="Rectangle 3"/>
          <p:cNvSpPr>
            <a:spLocks noGrp="1" noChangeArrowheads="1"/>
          </p:cNvSpPr>
          <p:nvPr>
            <p:ph idx="1"/>
          </p:nvPr>
        </p:nvSpPr>
        <p:spPr>
          <a:xfrm>
            <a:off x="628650" y="1765299"/>
            <a:ext cx="7886700" cy="4351338"/>
          </a:xfrm>
        </p:spPr>
        <p:txBody>
          <a:bodyPr/>
          <a:lstStyle/>
          <a:p>
            <a:r>
              <a:rPr lang="en-US" altLang="en-US" sz="3600" i="1" dirty="0"/>
              <a:t>identify</a:t>
            </a:r>
            <a:r>
              <a:rPr lang="en-US" altLang="en-US" sz="3600" dirty="0"/>
              <a:t> the ~30,000 genes in human DNA, </a:t>
            </a:r>
          </a:p>
          <a:p>
            <a:r>
              <a:rPr lang="en-US" altLang="en-US" sz="3600" i="1" dirty="0"/>
              <a:t>determine</a:t>
            </a:r>
            <a:r>
              <a:rPr lang="en-US" altLang="en-US" sz="3600" dirty="0"/>
              <a:t> the sequences of the 3 billion chemical base pairs that make up human DNA, </a:t>
            </a:r>
          </a:p>
          <a:p>
            <a:r>
              <a:rPr lang="en-US" altLang="en-US" sz="3600" dirty="0"/>
              <a:t>99% (of nucleotide bases) are the same in all people</a:t>
            </a:r>
          </a:p>
        </p:txBody>
      </p:sp>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a:spcBef>
                <a:spcPct val="0"/>
              </a:spcBef>
              <a:buClrTx/>
              <a:buSzTx/>
              <a:buFontTx/>
              <a:buNone/>
            </a:pPr>
            <a:r>
              <a:rPr lang="en-US" altLang="en-US" sz="1050">
                <a:solidFill>
                  <a:srgbClr val="000000"/>
                </a:solidFill>
              </a:rPr>
              <a:t>Messinger</a:t>
            </a:r>
          </a:p>
        </p:txBody>
      </p:sp>
    </p:spTree>
    <p:extLst>
      <p:ext uri="{BB962C8B-B14F-4D97-AF65-F5344CB8AC3E}">
        <p14:creationId xmlns:p14="http://schemas.microsoft.com/office/powerpoint/2010/main" val="4430346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609600" y="342900"/>
            <a:ext cx="8001000" cy="1104900"/>
          </a:xfrm>
        </p:spPr>
        <p:txBody>
          <a:bodyPr/>
          <a:lstStyle/>
          <a:p>
            <a:r>
              <a:rPr lang="en-US" altLang="en-US" sz="4000"/>
              <a:t>Proteomics</a:t>
            </a:r>
            <a:endParaRPr lang="en-US" altLang="en-US" sz="4000">
              <a:latin typeface="Verdana" panose="020B0604030504040204" pitchFamily="34" charset="0"/>
            </a:endParaRPr>
          </a:p>
        </p:txBody>
      </p:sp>
      <p:sp>
        <p:nvSpPr>
          <p:cNvPr id="64516" name="Rectangle 3"/>
          <p:cNvSpPr>
            <a:spLocks noGrp="1" noChangeArrowheads="1"/>
          </p:cNvSpPr>
          <p:nvPr>
            <p:ph type="body" sz="half" idx="1"/>
          </p:nvPr>
        </p:nvSpPr>
        <p:spPr>
          <a:xfrm>
            <a:off x="838200" y="1752600"/>
            <a:ext cx="2667000" cy="4114800"/>
          </a:xfrm>
        </p:spPr>
        <p:txBody>
          <a:bodyPr>
            <a:normAutofit lnSpcReduction="10000"/>
          </a:bodyPr>
          <a:lstStyle/>
          <a:p>
            <a:pPr>
              <a:lnSpc>
                <a:spcPct val="90000"/>
              </a:lnSpc>
            </a:pPr>
            <a:r>
              <a:rPr lang="en-US" altLang="en-US" sz="2800"/>
              <a:t>Identify the protein machines that carry out critical life functions and the gene regulatory networks that control these machines</a:t>
            </a:r>
          </a:p>
        </p:txBody>
      </p:sp>
      <p:sp>
        <p:nvSpPr>
          <p:cNvPr id="64517" name="Rectangle 11"/>
          <p:cNvSpPr>
            <a:spLocks noGrp="1" noChangeArrowheads="1" noTextEdit="1"/>
          </p:cNvSpPr>
          <p:nvPr>
            <p:ph type="chart" sz="half" idx="2"/>
          </p:nvPr>
        </p:nvSpPr>
        <p:spPr/>
      </p:sp>
      <p:sp>
        <p:nvSpPr>
          <p:cNvPr id="6451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64518" name="Picture 8" descr="molecular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128838"/>
            <a:ext cx="5080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250" y="384175"/>
            <a:ext cx="50863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9954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a:t>Rare variants (autism example)</a:t>
            </a:r>
          </a:p>
        </p:txBody>
      </p:sp>
      <p:sp>
        <p:nvSpPr>
          <p:cNvPr id="80899" name="Content Placeholder 2"/>
          <p:cNvSpPr>
            <a:spLocks noGrp="1"/>
          </p:cNvSpPr>
          <p:nvPr>
            <p:ph idx="1"/>
          </p:nvPr>
        </p:nvSpPr>
        <p:spPr>
          <a:xfrm>
            <a:off x="685800" y="1752600"/>
            <a:ext cx="7772400" cy="4114800"/>
          </a:xfrm>
        </p:spPr>
        <p:txBody>
          <a:bodyPr>
            <a:normAutofit fontScale="92500" lnSpcReduction="20000"/>
          </a:bodyPr>
          <a:lstStyle/>
          <a:p>
            <a:r>
              <a:rPr lang="en-US" altLang="en-US" dirty="0"/>
              <a:t>Rare variant mutations with a minor allele frequency &lt; 1% </a:t>
            </a:r>
          </a:p>
          <a:p>
            <a:pPr lvl="1"/>
            <a:r>
              <a:rPr lang="en-US" altLang="en-US" dirty="0"/>
              <a:t>Associated with ASD:</a:t>
            </a:r>
          </a:p>
          <a:p>
            <a:pPr lvl="1"/>
            <a:r>
              <a:rPr lang="en-US" altLang="en-US" dirty="0"/>
              <a:t>CHD8, CNTNAP2, NLGN4, NRXN1, and CNTN4</a:t>
            </a:r>
          </a:p>
          <a:p>
            <a:r>
              <a:rPr lang="en-US" altLang="en-US" dirty="0"/>
              <a:t>But no specific gene accounts for a majority of ASD cases </a:t>
            </a:r>
          </a:p>
          <a:p>
            <a:pPr lvl="1"/>
            <a:r>
              <a:rPr lang="en-US" altLang="en-US" dirty="0"/>
              <a:t>In fact, among siblings both diagnosed with ASD, most do not share the same ASD risk genes. </a:t>
            </a:r>
          </a:p>
          <a:p>
            <a:pPr lvl="2"/>
            <a:r>
              <a:rPr lang="en-US" dirty="0"/>
              <a:t>D’Abate, et al. 2019</a:t>
            </a:r>
          </a:p>
          <a:p>
            <a:pPr marL="768096" lvl="2" indent="0" algn="ctr">
              <a:buNone/>
            </a:pPr>
            <a:r>
              <a:rPr lang="en-US" altLang="en-US" dirty="0">
                <a:solidFill>
                  <a:schemeClr val="accent1"/>
                </a:solidFill>
              </a:rPr>
              <a:t>All apples are fruit but not all fruit are apples</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Tree>
    <p:extLst>
      <p:ext uri="{BB962C8B-B14F-4D97-AF65-F5344CB8AC3E}">
        <p14:creationId xmlns:p14="http://schemas.microsoft.com/office/powerpoint/2010/main" val="176490334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CC49-2CAA-AD31-7B33-99FE50240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473F50-119A-CF5E-FAFE-B1A0A48B0324}"/>
              </a:ext>
            </a:extLst>
          </p:cNvPr>
          <p:cNvSpPr>
            <a:spLocks noGrp="1"/>
          </p:cNvSpPr>
          <p:nvPr>
            <p:ph idx="1"/>
          </p:nvPr>
        </p:nvSpPr>
        <p:spPr/>
        <p:txBody>
          <a:bodyPr>
            <a:normAutofit fontScale="32500" lnSpcReduction="20000"/>
          </a:bodyPr>
          <a:lstStyle/>
          <a:p>
            <a:endParaRPr lang="en-US" dirty="0"/>
          </a:p>
          <a:p>
            <a:endParaRPr lang="en-US" dirty="0"/>
          </a:p>
          <a:p>
            <a:endParaRPr lang="en-US" dirty="0"/>
          </a:p>
          <a:p>
            <a:endParaRPr lang="en-US" dirty="0"/>
          </a:p>
          <a:p>
            <a:endParaRPr lang="en-US" sz="5500" b="1" dirty="0">
              <a:effectLst/>
            </a:endParaRPr>
          </a:p>
          <a:p>
            <a:r>
              <a:rPr lang="en-US" sz="5500" b="1" dirty="0">
                <a:effectLst/>
              </a:rPr>
              <a:t>To capture the full spectrum of genetic risk for autism, we performed a two-stage analysis of rare de novo and inherited coding variants in 42,607 autism cases, including 35,130 new cases recruited online by SPARK. We identified 60 genes with exome-wide significance (</a:t>
            </a:r>
            <a:r>
              <a:rPr lang="en-US" sz="5500" b="1" i="1" dirty="0">
                <a:effectLst/>
              </a:rPr>
              <a:t>P</a:t>
            </a:r>
            <a:r>
              <a:rPr lang="en-US" sz="5500" b="1" dirty="0">
                <a:effectLst/>
              </a:rPr>
              <a:t> &lt; 2.5 × 10</a:t>
            </a:r>
            <a:r>
              <a:rPr lang="en-US" sz="5500" b="1" baseline="30000" dirty="0">
                <a:effectLst/>
              </a:rPr>
              <a:t>−6</a:t>
            </a:r>
            <a:r>
              <a:rPr lang="en-US" sz="5500" b="1" dirty="0">
                <a:effectLst/>
              </a:rPr>
              <a:t>), including five new risk genes (</a:t>
            </a:r>
            <a:r>
              <a:rPr lang="en-US" sz="5500" b="1" i="1" dirty="0">
                <a:effectLst/>
              </a:rPr>
              <a:t>NAV3</a:t>
            </a:r>
            <a:r>
              <a:rPr lang="en-US" sz="5500" b="1" dirty="0">
                <a:effectLst/>
              </a:rPr>
              <a:t>, </a:t>
            </a:r>
            <a:r>
              <a:rPr lang="en-US" sz="5500" b="1" i="1" dirty="0">
                <a:effectLst/>
              </a:rPr>
              <a:t>ITSN1</a:t>
            </a:r>
            <a:r>
              <a:rPr lang="en-US" sz="5500" b="1" dirty="0">
                <a:effectLst/>
              </a:rPr>
              <a:t>, </a:t>
            </a:r>
            <a:r>
              <a:rPr lang="en-US" sz="5500" b="1" i="1" dirty="0">
                <a:effectLst/>
              </a:rPr>
              <a:t>MARK2</a:t>
            </a:r>
            <a:r>
              <a:rPr lang="en-US" sz="5500" b="1" dirty="0">
                <a:effectLst/>
              </a:rPr>
              <a:t>, </a:t>
            </a:r>
            <a:r>
              <a:rPr lang="en-US" sz="5500" b="1" i="1" dirty="0">
                <a:effectLst/>
              </a:rPr>
              <a:t>SCAF1</a:t>
            </a:r>
            <a:r>
              <a:rPr lang="en-US" sz="5500" b="1" dirty="0">
                <a:effectLst/>
              </a:rPr>
              <a:t> and </a:t>
            </a:r>
            <a:r>
              <a:rPr lang="en-US" sz="5500" b="1" i="1" dirty="0">
                <a:effectLst/>
              </a:rPr>
              <a:t>HNRNPUL2</a:t>
            </a:r>
            <a:r>
              <a:rPr lang="en-US" sz="5500" b="1" dirty="0">
                <a:effectLst/>
              </a:rPr>
              <a:t>). The association of </a:t>
            </a:r>
            <a:r>
              <a:rPr lang="en-US" sz="5500" b="1" i="1" dirty="0">
                <a:effectLst/>
              </a:rPr>
              <a:t>NAV3</a:t>
            </a:r>
            <a:r>
              <a:rPr lang="en-US" sz="5500" b="1" dirty="0">
                <a:effectLst/>
              </a:rPr>
              <a:t> with autism risk is primarily driven by rare inherited loss-of-function (</a:t>
            </a:r>
            <a:r>
              <a:rPr lang="en-US" sz="5500" b="1" dirty="0" err="1">
                <a:effectLst/>
              </a:rPr>
              <a:t>LoF</a:t>
            </a:r>
            <a:r>
              <a:rPr lang="en-US" sz="5500" b="1" dirty="0">
                <a:effectLst/>
              </a:rPr>
              <a:t>) variants, with an estimated relative risk of 4, consistent with moderate effect. Autistic individuals with </a:t>
            </a:r>
            <a:r>
              <a:rPr lang="en-US" sz="5500" b="1" dirty="0" err="1">
                <a:effectLst/>
              </a:rPr>
              <a:t>LoF</a:t>
            </a:r>
            <a:r>
              <a:rPr lang="en-US" sz="5500" b="1" dirty="0">
                <a:effectLst/>
              </a:rPr>
              <a:t> variants in the four moderate-risk genes (</a:t>
            </a:r>
            <a:r>
              <a:rPr lang="en-US" sz="5500" b="1" i="1" dirty="0">
                <a:effectLst/>
              </a:rPr>
              <a:t>NAV3</a:t>
            </a:r>
            <a:r>
              <a:rPr lang="en-US" sz="5500" b="1" dirty="0">
                <a:effectLst/>
              </a:rPr>
              <a:t>, </a:t>
            </a:r>
            <a:r>
              <a:rPr lang="en-US" sz="5500" b="1" i="1" dirty="0">
                <a:effectLst/>
              </a:rPr>
              <a:t>ITSN1</a:t>
            </a:r>
            <a:r>
              <a:rPr lang="en-US" sz="5500" b="1" dirty="0">
                <a:effectLst/>
              </a:rPr>
              <a:t>, </a:t>
            </a:r>
            <a:r>
              <a:rPr lang="en-US" sz="5500" b="1" i="1" dirty="0">
                <a:effectLst/>
              </a:rPr>
              <a:t>SCAF1</a:t>
            </a:r>
            <a:r>
              <a:rPr lang="en-US" sz="5500" b="1" dirty="0">
                <a:effectLst/>
              </a:rPr>
              <a:t> and </a:t>
            </a:r>
            <a:r>
              <a:rPr lang="en-US" sz="5500" b="1" i="1" dirty="0">
                <a:effectLst/>
              </a:rPr>
              <a:t>HNRNPUL2</a:t>
            </a:r>
            <a:r>
              <a:rPr lang="en-US" sz="5500" b="1" dirty="0">
                <a:effectLst/>
              </a:rPr>
              <a:t>; </a:t>
            </a:r>
            <a:r>
              <a:rPr lang="en-US" sz="5500" b="1" i="1" dirty="0">
                <a:effectLst/>
              </a:rPr>
              <a:t>n</a:t>
            </a:r>
            <a:r>
              <a:rPr lang="en-US" sz="5500" b="1" dirty="0">
                <a:effectLst/>
              </a:rPr>
              <a:t> = 95) have less cognitive impairment than 129 autistic individuals with </a:t>
            </a:r>
            <a:r>
              <a:rPr lang="en-US" sz="5500" b="1" dirty="0" err="1">
                <a:effectLst/>
              </a:rPr>
              <a:t>LoF</a:t>
            </a:r>
            <a:r>
              <a:rPr lang="en-US" sz="5500" b="1" dirty="0">
                <a:effectLst/>
              </a:rPr>
              <a:t> variants in highly penetrant genes (</a:t>
            </a:r>
            <a:r>
              <a:rPr lang="en-US" sz="5500" b="1" i="1" dirty="0">
                <a:effectLst/>
              </a:rPr>
              <a:t>CHD8, SCN2A, ADNP, FOXP1</a:t>
            </a:r>
            <a:r>
              <a:rPr lang="en-US" sz="5500" b="1" dirty="0">
                <a:effectLst/>
              </a:rPr>
              <a:t> and </a:t>
            </a:r>
            <a:r>
              <a:rPr lang="en-US" sz="5500" b="1" i="1" dirty="0">
                <a:effectLst/>
              </a:rPr>
              <a:t>SHANK3</a:t>
            </a:r>
            <a:r>
              <a:rPr lang="en-US" sz="5500" b="1" dirty="0">
                <a:effectLst/>
              </a:rPr>
              <a:t>) (59% vs 88%, </a:t>
            </a:r>
            <a:r>
              <a:rPr lang="en-US" sz="5500" b="1" i="1" dirty="0">
                <a:effectLst/>
              </a:rPr>
              <a:t>P</a:t>
            </a:r>
            <a:r>
              <a:rPr lang="en-US" sz="5500" b="1" dirty="0">
                <a:effectLst/>
              </a:rPr>
              <a:t> = 1.9 × 10</a:t>
            </a:r>
            <a:r>
              <a:rPr lang="en-US" sz="5500" b="1" baseline="30000" dirty="0">
                <a:effectLst/>
              </a:rPr>
              <a:t>−6</a:t>
            </a:r>
            <a:r>
              <a:rPr lang="en-US" sz="5500" b="1" dirty="0">
                <a:effectLst/>
              </a:rPr>
              <a:t>). Power calculations suggest that much larger numbers of autism cases are needed to identify additional moderate-risk genes.</a:t>
            </a:r>
          </a:p>
          <a:p>
            <a:br>
              <a:rPr lang="en-US" dirty="0">
                <a:effectLst/>
              </a:rPr>
            </a:br>
            <a:endParaRPr lang="en-US" dirty="0"/>
          </a:p>
        </p:txBody>
      </p:sp>
      <p:sp>
        <p:nvSpPr>
          <p:cNvPr id="4" name="Footer Placeholder 3">
            <a:extLst>
              <a:ext uri="{FF2B5EF4-FFF2-40B4-BE49-F238E27FC236}">
                <a16:creationId xmlns:a16="http://schemas.microsoft.com/office/drawing/2014/main" id="{8FA1B4F9-DEB0-1B08-02E7-990A274387FB}"/>
              </a:ext>
            </a:extLst>
          </p:cNvPr>
          <p:cNvSpPr>
            <a:spLocks noGrp="1"/>
          </p:cNvSpPr>
          <p:nvPr>
            <p:ph type="ftr" sz="quarter" idx="11"/>
          </p:nvPr>
        </p:nvSpPr>
        <p:spPr/>
        <p:txBody>
          <a:bodyPr/>
          <a:lstStyle/>
          <a:p>
            <a:pPr>
              <a:defRPr/>
            </a:pPr>
            <a:r>
              <a:rPr lang="en-US">
                <a:solidFill>
                  <a:srgbClr val="000000"/>
                </a:solidFill>
              </a:rPr>
              <a:t>Messinger</a:t>
            </a:r>
          </a:p>
        </p:txBody>
      </p:sp>
      <p:pic>
        <p:nvPicPr>
          <p:cNvPr id="6" name="Picture 5">
            <a:extLst>
              <a:ext uri="{FF2B5EF4-FFF2-40B4-BE49-F238E27FC236}">
                <a16:creationId xmlns:a16="http://schemas.microsoft.com/office/drawing/2014/main" id="{F59AF1CC-7FB6-91BB-AC52-65C134900CE7}"/>
              </a:ext>
            </a:extLst>
          </p:cNvPr>
          <p:cNvPicPr>
            <a:picLocks noChangeAspect="1"/>
          </p:cNvPicPr>
          <p:nvPr/>
        </p:nvPicPr>
        <p:blipFill rotWithShape="1">
          <a:blip r:embed="rId2"/>
          <a:srcRect b="8566"/>
          <a:stretch/>
        </p:blipFill>
        <p:spPr>
          <a:xfrm>
            <a:off x="0" y="-31459"/>
            <a:ext cx="9144000" cy="2469859"/>
          </a:xfrm>
          <a:prstGeom prst="rect">
            <a:avLst/>
          </a:prstGeom>
        </p:spPr>
      </p:pic>
    </p:spTree>
    <p:extLst>
      <p:ext uri="{BB962C8B-B14F-4D97-AF65-F5344CB8AC3E}">
        <p14:creationId xmlns:p14="http://schemas.microsoft.com/office/powerpoint/2010/main" val="878806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Common variants </a:t>
            </a:r>
          </a:p>
        </p:txBody>
      </p:sp>
      <p:sp>
        <p:nvSpPr>
          <p:cNvPr id="81923" name="Content Placeholder 2"/>
          <p:cNvSpPr>
            <a:spLocks noGrp="1"/>
          </p:cNvSpPr>
          <p:nvPr>
            <p:ph idx="1"/>
          </p:nvPr>
        </p:nvSpPr>
        <p:spPr/>
        <p:txBody>
          <a:bodyPr>
            <a:normAutofit lnSpcReduction="10000"/>
          </a:bodyPr>
          <a:lstStyle/>
          <a:p>
            <a:r>
              <a:rPr lang="en-US" altLang="en-US" dirty="0"/>
              <a:t>Polymorphisms occurring in &gt; 1–2% of the population </a:t>
            </a:r>
          </a:p>
          <a:p>
            <a:r>
              <a:rPr lang="en-US" altLang="en-US" dirty="0"/>
              <a:t>May comprise a substantial portion of the risk heritability of ASD </a:t>
            </a:r>
          </a:p>
          <a:p>
            <a:r>
              <a:rPr lang="en-US" altLang="en-US" dirty="0"/>
              <a:t>However, identified common variants that in combination or alone influence ASD susceptibility have not been well replicated</a:t>
            </a:r>
          </a:p>
          <a:p>
            <a:pPr lvl="1"/>
            <a:r>
              <a:rPr lang="en-US" altLang="en-US" dirty="0"/>
              <a:t>But what is the phenotype we’re predicting?</a:t>
            </a:r>
          </a:p>
          <a:p>
            <a:pPr lvl="1"/>
            <a:r>
              <a:rPr lang="en-US" altLang="en-US" dirty="0"/>
              <a:t>Focus on the genetic basis of behaviors relevant to ASD may be productive</a:t>
            </a:r>
          </a:p>
          <a:p>
            <a:endParaRPr lang="en-US" altLang="en-US" dirty="0"/>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Tree>
    <p:extLst>
      <p:ext uri="{BB962C8B-B14F-4D97-AF65-F5344CB8AC3E}">
        <p14:creationId xmlns:p14="http://schemas.microsoft.com/office/powerpoint/2010/main" val="339140663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a:t>Dopaminergic genes &amp; joint attention</a:t>
            </a:r>
          </a:p>
        </p:txBody>
      </p:sp>
      <p:pic>
        <p:nvPicPr>
          <p:cNvPr id="1095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444625"/>
            <a:ext cx="5486400" cy="5286375"/>
          </a:xfrm>
        </p:spPr>
      </p:pic>
      <p:sp>
        <p:nvSpPr>
          <p:cNvPr id="109572" name="TextBox 4"/>
          <p:cNvSpPr txBox="1">
            <a:spLocks noChangeArrowheads="1"/>
          </p:cNvSpPr>
          <p:nvPr/>
        </p:nvSpPr>
        <p:spPr bwMode="auto">
          <a:xfrm>
            <a:off x="6629400" y="6334125"/>
            <a:ext cx="237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Gangi et al., 2016</a:t>
            </a:r>
          </a:p>
        </p:txBody>
      </p:sp>
    </p:spTree>
    <p:extLst>
      <p:ext uri="{BB962C8B-B14F-4D97-AF65-F5344CB8AC3E}">
        <p14:creationId xmlns:p14="http://schemas.microsoft.com/office/powerpoint/2010/main" val="69860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95" y="1475631"/>
            <a:ext cx="8584894" cy="1710289"/>
          </a:xfrm>
        </p:spPr>
        <p:txBody>
          <a:bodyPr>
            <a:noAutofit/>
          </a:bodyPr>
          <a:lstStyle/>
          <a:p>
            <a:pPr algn="ctr"/>
            <a:r>
              <a:rPr lang="en-US" sz="1600" dirty="0"/>
              <a:t>‘The SNP rs9320913 is estimated to account for only 0.02% of the overall variability in educational attainment, but biometrical studies show that the total percentage of variability owed to genetic differences is three orders of magnitude larger (Heath et al., 1985; Rietveld et al., 2013).’</a:t>
            </a:r>
            <a:endParaRPr lang="en-US" sz="4400" b="0" dirty="0"/>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5" name="Picture 4"/>
          <p:cNvPicPr>
            <a:picLocks noChangeAspect="1"/>
          </p:cNvPicPr>
          <p:nvPr/>
        </p:nvPicPr>
        <p:blipFill>
          <a:blip r:embed="rId2"/>
          <a:stretch>
            <a:fillRect/>
          </a:stretch>
        </p:blipFill>
        <p:spPr>
          <a:xfrm>
            <a:off x="112295" y="0"/>
            <a:ext cx="2572305" cy="1447800"/>
          </a:xfrm>
          <a:prstGeom prst="rect">
            <a:avLst/>
          </a:prstGeom>
        </p:spPr>
      </p:pic>
      <p:pic>
        <p:nvPicPr>
          <p:cNvPr id="6" name="Picture 5">
            <a:extLst>
              <a:ext uri="{FF2B5EF4-FFF2-40B4-BE49-F238E27FC236}">
                <a16:creationId xmlns:a16="http://schemas.microsoft.com/office/drawing/2014/main" id="{3AB1ECAB-7D74-4ED6-8993-09BF33DC66AE}"/>
              </a:ext>
            </a:extLst>
          </p:cNvPr>
          <p:cNvPicPr>
            <a:picLocks noChangeAspect="1"/>
          </p:cNvPicPr>
          <p:nvPr/>
        </p:nvPicPr>
        <p:blipFill>
          <a:blip r:embed="rId3"/>
          <a:stretch>
            <a:fillRect/>
          </a:stretch>
        </p:blipFill>
        <p:spPr>
          <a:xfrm>
            <a:off x="152400" y="2971799"/>
            <a:ext cx="3505200" cy="3257191"/>
          </a:xfrm>
          <a:prstGeom prst="rect">
            <a:avLst/>
          </a:prstGeom>
        </p:spPr>
      </p:pic>
      <p:pic>
        <p:nvPicPr>
          <p:cNvPr id="8" name="Picture 7">
            <a:extLst>
              <a:ext uri="{FF2B5EF4-FFF2-40B4-BE49-F238E27FC236}">
                <a16:creationId xmlns:a16="http://schemas.microsoft.com/office/drawing/2014/main" id="{543B3D13-F97E-4F0E-9846-4028C84F57F2}"/>
              </a:ext>
            </a:extLst>
          </p:cNvPr>
          <p:cNvPicPr>
            <a:picLocks noChangeAspect="1"/>
          </p:cNvPicPr>
          <p:nvPr/>
        </p:nvPicPr>
        <p:blipFill>
          <a:blip r:embed="rId4"/>
          <a:stretch>
            <a:fillRect/>
          </a:stretch>
        </p:blipFill>
        <p:spPr>
          <a:xfrm>
            <a:off x="4804198" y="3055075"/>
            <a:ext cx="3344117" cy="3090862"/>
          </a:xfrm>
          <a:prstGeom prst="rect">
            <a:avLst/>
          </a:prstGeom>
        </p:spPr>
      </p:pic>
    </p:spTree>
    <p:extLst>
      <p:ext uri="{BB962C8B-B14F-4D97-AF65-F5344CB8AC3E}">
        <p14:creationId xmlns:p14="http://schemas.microsoft.com/office/powerpoint/2010/main" val="337754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Genetics overview</a:t>
            </a:r>
          </a:p>
        </p:txBody>
      </p:sp>
      <p:sp>
        <p:nvSpPr>
          <p:cNvPr id="3" name="Content Placeholder 2"/>
          <p:cNvSpPr>
            <a:spLocks noGrp="1"/>
          </p:cNvSpPr>
          <p:nvPr>
            <p:ph idx="1"/>
          </p:nvPr>
        </p:nvSpPr>
        <p:spPr/>
        <p:txBody>
          <a:bodyPr>
            <a:normAutofit fontScale="70000" lnSpcReduction="20000"/>
          </a:bodyPr>
          <a:lstStyle/>
          <a:p>
            <a:r>
              <a:rPr lang="en-US" sz="4400" dirty="0"/>
              <a:t>Behavioral genetics</a:t>
            </a:r>
          </a:p>
          <a:p>
            <a:pPr lvl="1"/>
            <a:r>
              <a:rPr lang="en-US" sz="4100" dirty="0"/>
              <a:t>Twins</a:t>
            </a:r>
          </a:p>
          <a:p>
            <a:pPr lvl="1"/>
            <a:r>
              <a:rPr lang="en-US" sz="4100" dirty="0"/>
              <a:t>A critique</a:t>
            </a:r>
          </a:p>
          <a:p>
            <a:r>
              <a:rPr lang="en-US" sz="4400" dirty="0"/>
              <a:t>Molecular genetics</a:t>
            </a:r>
          </a:p>
          <a:p>
            <a:pPr lvl="1"/>
            <a:r>
              <a:rPr lang="en-US" sz="4100" dirty="0"/>
              <a:t>Common and rare variants</a:t>
            </a:r>
          </a:p>
          <a:p>
            <a:pPr lvl="1"/>
            <a:r>
              <a:rPr lang="en-US" sz="4100" dirty="0"/>
              <a:t>Limitations</a:t>
            </a:r>
          </a:p>
          <a:p>
            <a:r>
              <a:rPr lang="en-US" sz="4400" dirty="0"/>
              <a:t>Epigenetics</a:t>
            </a:r>
          </a:p>
          <a:p>
            <a:pPr lvl="1"/>
            <a:r>
              <a:rPr lang="en-US" sz="4100" dirty="0"/>
              <a:t>Maternal depression</a:t>
            </a:r>
          </a:p>
          <a:p>
            <a:pPr lvl="1"/>
            <a:r>
              <a:rPr lang="en-US" sz="4100" dirty="0"/>
              <a:t>Adolescent perceived rejection</a:t>
            </a:r>
          </a:p>
          <a:p>
            <a:pPr lvl="1"/>
            <a:r>
              <a:rPr lang="en-US" sz="4100" dirty="0"/>
              <a:t>Limitations and implications</a:t>
            </a:r>
          </a:p>
        </p:txBody>
      </p:sp>
    </p:spTree>
    <p:extLst>
      <p:ext uri="{BB962C8B-B14F-4D97-AF65-F5344CB8AC3E}">
        <p14:creationId xmlns:p14="http://schemas.microsoft.com/office/powerpoint/2010/main" val="6692789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5" name="Picture 4"/>
          <p:cNvPicPr>
            <a:picLocks noChangeAspect="1"/>
          </p:cNvPicPr>
          <p:nvPr/>
        </p:nvPicPr>
        <p:blipFill>
          <a:blip r:embed="rId2"/>
          <a:stretch>
            <a:fillRect/>
          </a:stretch>
        </p:blipFill>
        <p:spPr>
          <a:xfrm>
            <a:off x="1738314" y="-55956"/>
            <a:ext cx="6410002" cy="2393873"/>
          </a:xfrm>
          <a:prstGeom prst="rect">
            <a:avLst/>
          </a:prstGeom>
        </p:spPr>
      </p:pic>
      <p:pic>
        <p:nvPicPr>
          <p:cNvPr id="6" name="Picture 5"/>
          <p:cNvPicPr>
            <a:picLocks noChangeAspect="1"/>
          </p:cNvPicPr>
          <p:nvPr/>
        </p:nvPicPr>
        <p:blipFill>
          <a:blip r:embed="rId3"/>
          <a:stretch>
            <a:fillRect/>
          </a:stretch>
        </p:blipFill>
        <p:spPr>
          <a:xfrm>
            <a:off x="2652713" y="2337918"/>
            <a:ext cx="4014594" cy="3756012"/>
          </a:xfrm>
          <a:prstGeom prst="rect">
            <a:avLst/>
          </a:prstGeom>
        </p:spPr>
      </p:pic>
    </p:spTree>
    <p:extLst>
      <p:ext uri="{BB962C8B-B14F-4D97-AF65-F5344CB8AC3E}">
        <p14:creationId xmlns:p14="http://schemas.microsoft.com/office/powerpoint/2010/main" val="2418826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Epigenetics in Rodents</a:t>
            </a:r>
          </a:p>
        </p:txBody>
      </p:sp>
      <p:sp>
        <p:nvSpPr>
          <p:cNvPr id="46083" name="Content Placeholder 2"/>
          <p:cNvSpPr>
            <a:spLocks noGrp="1"/>
          </p:cNvSpPr>
          <p:nvPr>
            <p:ph idx="1"/>
          </p:nvPr>
        </p:nvSpPr>
        <p:spPr/>
        <p:txBody>
          <a:bodyPr>
            <a:normAutofit/>
          </a:bodyPr>
          <a:lstStyle/>
          <a:p>
            <a:r>
              <a:rPr lang="en-US" altLang="en-US" sz="2400" dirty="0"/>
              <a:t>Extension to later mothering</a:t>
            </a:r>
          </a:p>
          <a:p>
            <a:pPr lvl="1"/>
            <a:r>
              <a:rPr lang="en-US" altLang="en-US" sz="2000" dirty="0"/>
              <a:t>Less mothering attention -&gt; Greater methylation</a:t>
            </a:r>
          </a:p>
          <a:p>
            <a:pPr lvl="2"/>
            <a:r>
              <a:rPr lang="en-US" altLang="en-US" sz="1600" dirty="0"/>
              <a:t>Less mothering attention in the next generation</a:t>
            </a:r>
          </a:p>
          <a:p>
            <a:r>
              <a:rPr lang="en-US" altLang="en-US" sz="2400" dirty="0"/>
              <a:t>Roth and </a:t>
            </a:r>
            <a:r>
              <a:rPr lang="en-US" altLang="en-US" sz="2400" dirty="0" err="1"/>
              <a:t>Sweatt</a:t>
            </a:r>
            <a:r>
              <a:rPr lang="en-US" altLang="en-US" sz="2400" dirty="0"/>
              <a:t> (2009)</a:t>
            </a:r>
          </a:p>
          <a:p>
            <a:pPr lvl="1"/>
            <a:r>
              <a:rPr lang="en-US" altLang="en-US" sz="2000" dirty="0"/>
              <a:t>Stressed mothers spend less time nurturing</a:t>
            </a:r>
          </a:p>
          <a:p>
            <a:pPr lvl="1"/>
            <a:r>
              <a:rPr lang="en-US" altLang="en-US" sz="2000" dirty="0"/>
              <a:t>Lower BDNF hormone -&gt; Greater methylation - &gt; Lower neural growth</a:t>
            </a:r>
          </a:p>
          <a:p>
            <a:pPr lvl="2"/>
            <a:r>
              <a:rPr lang="en-US" altLang="en-US" sz="1600" dirty="0"/>
              <a:t>Linked to anxiety in mice, responds to antidepressants</a:t>
            </a:r>
          </a:p>
          <a:p>
            <a:pPr lvl="2"/>
            <a:r>
              <a:rPr lang="en-US" altLang="en-US" sz="1600" dirty="0"/>
              <a:t>Miller and </a:t>
            </a:r>
            <a:r>
              <a:rPr lang="en-US" altLang="en-US" sz="1600" dirty="0" err="1"/>
              <a:t>Sweatt</a:t>
            </a:r>
            <a:r>
              <a:rPr lang="en-US" altLang="en-US" sz="1600" dirty="0"/>
              <a:t> (2007)- Inhibition of methylation </a:t>
            </a:r>
            <a:r>
              <a:rPr lang="en-US" altLang="en-US" sz="1600" dirty="0">
                <a:sym typeface="Wingdings" pitchFamily="2" charset="2"/>
              </a:rPr>
              <a:t></a:t>
            </a:r>
            <a:r>
              <a:rPr lang="en-US" altLang="en-US" sz="1600" dirty="0"/>
              <a:t>detrimental  to memory</a:t>
            </a:r>
          </a:p>
          <a:p>
            <a:r>
              <a:rPr lang="en-US" altLang="en-US" sz="2400" dirty="0" err="1"/>
              <a:t>Nestler</a:t>
            </a:r>
            <a:r>
              <a:rPr lang="en-US" altLang="en-US" sz="2400" dirty="0"/>
              <a:t> et al. (2010) Cocaine exposure</a:t>
            </a:r>
          </a:p>
          <a:p>
            <a:pPr lvl="1"/>
            <a:r>
              <a:rPr lang="en-US" altLang="en-US" sz="2000" dirty="0"/>
              <a:t>Higher acetylation and methylation of histones </a:t>
            </a:r>
          </a:p>
          <a:p>
            <a:pPr lvl="2"/>
            <a:r>
              <a:rPr lang="en-US" altLang="en-US" sz="1600" dirty="0"/>
              <a:t>Stimulates reward circuitry</a:t>
            </a:r>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0000"/>
                </a:solidFill>
              </a:rPr>
              <a:t>Mattson</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5" y="0"/>
            <a:ext cx="19526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5943600"/>
            <a:ext cx="2249562"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185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6"/>
                                        </p:tgtEl>
                                        <p:attrNameLst>
                                          <p:attrName>style.visibility</p:attrName>
                                        </p:attrNameLst>
                                      </p:cBhvr>
                                      <p:to>
                                        <p:strVal val="visible"/>
                                      </p:to>
                                    </p:set>
                                    <p:anim calcmode="lin" valueType="num">
                                      <p:cBhvr additive="repl">
                                        <p:cTn id="7" dur="500" fill="hold"/>
                                        <p:tgtEl>
                                          <p:spTgt spid="6"/>
                                        </p:tgtEl>
                                        <p:attrNameLst>
                                          <p:attrName>ppt_x</p:attrName>
                                        </p:attrNameLst>
                                      </p:cBhvr>
                                      <p:tavLst>
                                        <p:tav tm="100000">
                                          <p:val>
                                            <p:strVal val="0-#ppt_w/2"/>
                                          </p:val>
                                        </p:tav>
                                        <p:tav>
                                          <p:val>
                                            <p:strVal val="#ppt_x"/>
                                          </p:val>
                                        </p:tav>
                                      </p:tavLst>
                                    </p:anim>
                                    <p:anim calcmode="lin" valueType="num">
                                      <p:cBhvr additive="repl">
                                        <p:cTn id="8" dur="500" fill="hold"/>
                                        <p:tgtEl>
                                          <p:spTgt spid="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and epigenetics</a:t>
            </a:r>
          </a:p>
        </p:txBody>
      </p:sp>
      <p:sp>
        <p:nvSpPr>
          <p:cNvPr id="3" name="Content Placeholder 2"/>
          <p:cNvSpPr>
            <a:spLocks noGrp="1"/>
          </p:cNvSpPr>
          <p:nvPr>
            <p:ph idx="1"/>
          </p:nvPr>
        </p:nvSpPr>
        <p:spPr>
          <a:xfrm>
            <a:off x="910692" y="1408176"/>
            <a:ext cx="7200900" cy="2986088"/>
          </a:xfrm>
        </p:spPr>
        <p:txBody>
          <a:bodyPr>
            <a:noAutofit/>
          </a:bodyPr>
          <a:lstStyle/>
          <a:p>
            <a:r>
              <a:rPr lang="en-US" sz="2800" dirty="0"/>
              <a:t>Why epigenetics? </a:t>
            </a:r>
          </a:p>
          <a:p>
            <a:pPr lvl="1"/>
            <a:r>
              <a:rPr lang="en-US" sz="2800" i="0" dirty="0"/>
              <a:t>Genome-wide associations point to certain rare alleles associated with psychopathology</a:t>
            </a:r>
          </a:p>
          <a:p>
            <a:pPr lvl="1"/>
            <a:r>
              <a:rPr lang="en-US" sz="2800" i="0" dirty="0"/>
              <a:t>However, “structural variations in sequence have accounted for only a small fraction of human phenotypic variation and human disease” (</a:t>
            </a:r>
            <a:r>
              <a:rPr lang="en-US" sz="2800" i="0" dirty="0" err="1"/>
              <a:t>Szyf</a:t>
            </a:r>
            <a:r>
              <a:rPr lang="en-US" sz="2800" i="0" dirty="0"/>
              <a:t> &amp; Bick, 2012)</a:t>
            </a:r>
          </a:p>
          <a:p>
            <a:r>
              <a:rPr lang="en-US" sz="2800" dirty="0"/>
              <a:t>DNA function determined not only by variation in sequence, but also by manner in which it is stably programmed</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spTree>
    <p:extLst>
      <p:ext uri="{BB962C8B-B14F-4D97-AF65-F5344CB8AC3E}">
        <p14:creationId xmlns:p14="http://schemas.microsoft.com/office/powerpoint/2010/main" val="326273769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46E8-BCEC-4404-95A1-31BD78EEE624}"/>
              </a:ext>
            </a:extLst>
          </p:cNvPr>
          <p:cNvSpPr>
            <a:spLocks noGrp="1"/>
          </p:cNvSpPr>
          <p:nvPr>
            <p:ph type="title"/>
          </p:nvPr>
        </p:nvSpPr>
        <p:spPr/>
        <p:txBody>
          <a:bodyPr>
            <a:normAutofit fontScale="90000"/>
          </a:bodyPr>
          <a:lstStyle/>
          <a:p>
            <a:r>
              <a:rPr lang="en-US" dirty="0"/>
              <a:t>Do caterpillar, chrysalis, and butterfly have different DNA?</a:t>
            </a:r>
          </a:p>
        </p:txBody>
      </p:sp>
      <p:pic>
        <p:nvPicPr>
          <p:cNvPr id="4" name="Picture 2" descr="http://o.quizlet.com/TDT5euMLDo9A3q.Vw-lfgA_m.png">
            <a:extLst>
              <a:ext uri="{FF2B5EF4-FFF2-40B4-BE49-F238E27FC236}">
                <a16:creationId xmlns:a16="http://schemas.microsoft.com/office/drawing/2014/main" id="{B5F755CB-1CDB-4A9B-9CF0-59C7DEE1D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79463"/>
            <a:ext cx="2362200" cy="2508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o.quizlet.com/TDT5euMLDo9A3q.Vw-lfgA_m.png">
            <a:extLst>
              <a:ext uri="{FF2B5EF4-FFF2-40B4-BE49-F238E27FC236}">
                <a16:creationId xmlns:a16="http://schemas.microsoft.com/office/drawing/2014/main" id="{F69B1204-8943-4955-8852-00A58C09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203" y="4495799"/>
            <a:ext cx="1918177" cy="2037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o.quizlet.com/TDT5euMLDo9A3q.Vw-lfgA_m.png">
            <a:extLst>
              <a:ext uri="{FF2B5EF4-FFF2-40B4-BE49-F238E27FC236}">
                <a16:creationId xmlns:a16="http://schemas.microsoft.com/office/drawing/2014/main" id="{A249241A-67FC-4233-A67C-865CC63A1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752600"/>
            <a:ext cx="1727030" cy="1834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o.quizlet.com/TDT5euMLDo9A3q.Vw-lfgA_m.png">
            <a:extLst>
              <a:ext uri="{FF2B5EF4-FFF2-40B4-BE49-F238E27FC236}">
                <a16:creationId xmlns:a16="http://schemas.microsoft.com/office/drawing/2014/main" id="{ED2C52E0-CD85-4E68-8BFB-157EA1F06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432" y="1579463"/>
            <a:ext cx="2028667" cy="2154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o.quizlet.com/TDT5euMLDo9A3q.Vw-lfgA_m.png">
            <a:extLst>
              <a:ext uri="{FF2B5EF4-FFF2-40B4-BE49-F238E27FC236}">
                <a16:creationId xmlns:a16="http://schemas.microsoft.com/office/drawing/2014/main" id="{E7B6F2DC-E6DD-4DB0-A50A-CE72C3596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89777"/>
            <a:ext cx="2819400" cy="2994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o.quizlet.com/TDT5euMLDo9A3q.Vw-lfgA_m.png">
            <a:extLst>
              <a:ext uri="{FF2B5EF4-FFF2-40B4-BE49-F238E27FC236}">
                <a16:creationId xmlns:a16="http://schemas.microsoft.com/office/drawing/2014/main" id="{D9D9981E-B95F-4B99-A0EB-769A12DDC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517" y="3429000"/>
            <a:ext cx="3024698" cy="321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08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dirty="0"/>
              <a:t>Epigenetics: A clue</a:t>
            </a:r>
          </a:p>
        </p:txBody>
      </p:sp>
      <p:sp>
        <p:nvSpPr>
          <p:cNvPr id="122883" name="Content Placeholder 2"/>
          <p:cNvSpPr>
            <a:spLocks noGrp="1"/>
          </p:cNvSpPr>
          <p:nvPr>
            <p:ph idx="1"/>
          </p:nvPr>
        </p:nvSpPr>
        <p:spPr>
          <a:xfrm>
            <a:off x="628650" y="1825625"/>
            <a:ext cx="6000750" cy="4351338"/>
          </a:xfrm>
        </p:spPr>
        <p:txBody>
          <a:bodyPr/>
          <a:lstStyle/>
          <a:p>
            <a:r>
              <a:rPr lang="en-US" altLang="en-US" sz="2400" dirty="0"/>
              <a:t>How can an organism have different cell types yet one genome?</a:t>
            </a:r>
            <a:endParaRPr lang="en-US" altLang="en-US" dirty="0"/>
          </a:p>
          <a:p>
            <a:r>
              <a:rPr lang="en-US" altLang="en-US" sz="2000" dirty="0"/>
              <a:t>“The idea that DNA function could be stably diversified without changing the sequence comes from the study of cellular differentiation during embryonal development.” (</a:t>
            </a:r>
            <a:r>
              <a:rPr lang="en-US" altLang="en-US" sz="2000" dirty="0" err="1"/>
              <a:t>Szyf</a:t>
            </a:r>
            <a:r>
              <a:rPr lang="en-US" altLang="en-US" sz="2000" dirty="0"/>
              <a:t> &amp; Bick, 2012)</a:t>
            </a:r>
          </a:p>
        </p:txBody>
      </p:sp>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pic>
        <p:nvPicPr>
          <p:cNvPr id="3" name="Picture 2"/>
          <p:cNvPicPr>
            <a:picLocks noChangeAspect="1"/>
          </p:cNvPicPr>
          <p:nvPr/>
        </p:nvPicPr>
        <p:blipFill>
          <a:blip r:embed="rId2"/>
          <a:stretch>
            <a:fillRect/>
          </a:stretch>
        </p:blipFill>
        <p:spPr>
          <a:xfrm>
            <a:off x="1143000" y="4045644"/>
            <a:ext cx="4848225" cy="2116630"/>
          </a:xfrm>
          <a:prstGeom prst="rect">
            <a:avLst/>
          </a:prstGeom>
        </p:spPr>
      </p:pic>
      <p:pic>
        <p:nvPicPr>
          <p:cNvPr id="6" name="Picture 2" descr="http://o.quizlet.com/TDT5euMLDo9A3q.Vw-lfgA_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718559"/>
            <a:ext cx="2726689"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D45E0E-945F-4686-9664-D9003C4D7911}"/>
              </a:ext>
            </a:extLst>
          </p:cNvPr>
          <p:cNvSpPr txBox="1"/>
          <p:nvPr/>
        </p:nvSpPr>
        <p:spPr>
          <a:xfrm>
            <a:off x="6629400" y="2667000"/>
            <a:ext cx="2159566" cy="923330"/>
          </a:xfrm>
          <a:prstGeom prst="rect">
            <a:avLst/>
          </a:prstGeom>
          <a:noFill/>
        </p:spPr>
        <p:txBody>
          <a:bodyPr wrap="none" rtlCol="0">
            <a:spAutoFit/>
          </a:bodyPr>
          <a:lstStyle/>
          <a:p>
            <a:pPr algn="ctr"/>
            <a:r>
              <a:rPr lang="en-US" dirty="0">
                <a:solidFill>
                  <a:srgbClr val="FF0000"/>
                </a:solidFill>
              </a:rPr>
              <a:t>Do caterpillars and</a:t>
            </a:r>
          </a:p>
          <a:p>
            <a:pPr algn="ctr"/>
            <a:r>
              <a:rPr lang="en-US" dirty="0">
                <a:solidFill>
                  <a:srgbClr val="FF0000"/>
                </a:solidFill>
              </a:rPr>
              <a:t>butterflies have the</a:t>
            </a:r>
          </a:p>
          <a:p>
            <a:pPr algn="ctr"/>
            <a:r>
              <a:rPr lang="en-US" dirty="0">
                <a:solidFill>
                  <a:srgbClr val="FF0000"/>
                </a:solidFill>
              </a:rPr>
              <a:t>same DNA?</a:t>
            </a:r>
          </a:p>
        </p:txBody>
      </p:sp>
    </p:spTree>
    <p:extLst>
      <p:ext uri="{BB962C8B-B14F-4D97-AF65-F5344CB8AC3E}">
        <p14:creationId xmlns:p14="http://schemas.microsoft.com/office/powerpoint/2010/main" val="32670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091" name="Content Placeholder 5"/>
          <p:cNvSpPr>
            <a:spLocks noGrp="1"/>
          </p:cNvSpPr>
          <p:nvPr>
            <p:ph idx="1"/>
          </p:nvPr>
        </p:nvSpPr>
        <p:spPr>
          <a:xfrm>
            <a:off x="5486400" y="152400"/>
            <a:ext cx="3352800" cy="5791200"/>
          </a:xfrm>
        </p:spPr>
        <p:txBody>
          <a:bodyPr/>
          <a:lstStyle/>
          <a:p>
            <a:pPr marL="0" indent="0" algn="ctr">
              <a:buNone/>
            </a:pPr>
            <a:r>
              <a:rPr lang="en-US" altLang="en-US" sz="4000" b="1" dirty="0">
                <a:solidFill>
                  <a:schemeClr val="accent1"/>
                </a:solidFill>
              </a:rPr>
              <a:t>Epigenetic mechanisms</a:t>
            </a:r>
          </a:p>
          <a:p>
            <a:pPr marL="0" indent="0" algn="ctr">
              <a:buNone/>
            </a:pPr>
            <a:endParaRPr lang="en-US" altLang="en-US" sz="3600" dirty="0"/>
          </a:p>
          <a:p>
            <a:r>
              <a:rPr lang="en-US" altLang="en-US" sz="2800" dirty="0"/>
              <a:t>Histone </a:t>
            </a:r>
            <a:r>
              <a:rPr lang="en-US" altLang="en-US" sz="2800" dirty="0">
                <a:solidFill>
                  <a:srgbClr val="00B050"/>
                </a:solidFill>
              </a:rPr>
              <a:t>acetylation</a:t>
            </a:r>
            <a:r>
              <a:rPr lang="en-US" altLang="en-US" sz="2800" dirty="0"/>
              <a:t> tends to promote gene activity </a:t>
            </a:r>
          </a:p>
          <a:p>
            <a:r>
              <a:rPr lang="en-US" altLang="en-US" sz="2800" dirty="0"/>
              <a:t>Histone </a:t>
            </a:r>
            <a:r>
              <a:rPr lang="en-US" altLang="en-US" sz="2800" dirty="0">
                <a:solidFill>
                  <a:srgbClr val="FF0000"/>
                </a:solidFill>
              </a:rPr>
              <a:t>methylation</a:t>
            </a:r>
            <a:r>
              <a:rPr lang="en-US" altLang="en-US" sz="2800" dirty="0"/>
              <a:t> and DNA </a:t>
            </a:r>
            <a:r>
              <a:rPr lang="en-US" altLang="en-US" sz="2800" dirty="0">
                <a:solidFill>
                  <a:srgbClr val="FF0000"/>
                </a:solidFill>
              </a:rPr>
              <a:t>methylation</a:t>
            </a:r>
            <a:r>
              <a:rPr lang="en-US" altLang="en-US" sz="2800" dirty="0"/>
              <a:t> tend to inhibit it.</a:t>
            </a:r>
          </a:p>
        </p:txBody>
      </p:sp>
      <p:sp>
        <p:nvSpPr>
          <p:cNvPr id="8909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890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7650"/>
            <a:ext cx="533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73484629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077200" cy="5105400"/>
          </a:xfrm>
        </p:spPr>
        <p:txBody>
          <a:bodyPr>
            <a:normAutofit fontScale="85000" lnSpcReduction="10000"/>
          </a:bodyPr>
          <a:lstStyle/>
          <a:p>
            <a:pPr>
              <a:defRPr/>
            </a:pPr>
            <a:r>
              <a:rPr lang="en-US" sz="2800" b="1" u="sng" dirty="0">
                <a:solidFill>
                  <a:schemeClr val="accent1"/>
                </a:solidFill>
              </a:rPr>
              <a:t>DNA transcription:</a:t>
            </a:r>
            <a:r>
              <a:rPr lang="en-US" sz="2800" dirty="0">
                <a:solidFill>
                  <a:schemeClr val="accent1"/>
                </a:solidFill>
              </a:rPr>
              <a:t> the process of DNA being read by an enzyme called RNA polymerase &gt; leading to the production of mRNA &gt; which is then translated into a protein</a:t>
            </a:r>
          </a:p>
          <a:p>
            <a:pPr>
              <a:defRPr/>
            </a:pPr>
            <a:endParaRPr lang="en-US" sz="2800" dirty="0"/>
          </a:p>
          <a:p>
            <a:pPr>
              <a:defRPr/>
            </a:pPr>
            <a:endParaRPr lang="en-US" sz="2800" dirty="0"/>
          </a:p>
          <a:p>
            <a:pPr>
              <a:defRPr/>
            </a:pPr>
            <a:endParaRPr lang="en-US" sz="2800" b="1" u="sng" dirty="0"/>
          </a:p>
          <a:p>
            <a:pPr>
              <a:defRPr/>
            </a:pPr>
            <a:endParaRPr lang="en-US" sz="2800" b="1" u="sng" dirty="0"/>
          </a:p>
          <a:p>
            <a:pPr>
              <a:defRPr/>
            </a:pPr>
            <a:endParaRPr lang="en-US" sz="2800" b="1" u="sng" dirty="0"/>
          </a:p>
          <a:p>
            <a:pPr>
              <a:defRPr/>
            </a:pPr>
            <a:endParaRPr lang="en-US" sz="2800" b="1" u="sng" dirty="0"/>
          </a:p>
          <a:p>
            <a:pPr>
              <a:defRPr/>
            </a:pPr>
            <a:endParaRPr lang="en-US" sz="2800" b="1" u="sng" dirty="0"/>
          </a:p>
          <a:p>
            <a:pPr>
              <a:defRPr/>
            </a:pPr>
            <a:r>
              <a:rPr lang="en-US" sz="2800" b="1" u="sng" dirty="0"/>
              <a:t>DNA methylation:</a:t>
            </a:r>
            <a:r>
              <a:rPr lang="en-US" sz="2800" b="1" dirty="0"/>
              <a:t> </a:t>
            </a:r>
            <a:r>
              <a:rPr lang="en-US" sz="2800" dirty="0"/>
              <a:t>one type of epigenetic mechanism; reduces the accessibility of DNA and can lead to </a:t>
            </a:r>
            <a:r>
              <a:rPr lang="en-US" sz="2800" b="1" dirty="0"/>
              <a:t>“silencing”</a:t>
            </a:r>
            <a:r>
              <a:rPr lang="en-US" sz="2800" dirty="0"/>
              <a:t> of the gene</a:t>
            </a:r>
          </a:p>
          <a:p>
            <a:pPr>
              <a:defRPr/>
            </a:pPr>
            <a:r>
              <a:rPr lang="en-US" sz="2800" dirty="0"/>
              <a:t>Epigenetic influences do </a:t>
            </a:r>
            <a:r>
              <a:rPr lang="en-US" sz="2800" b="1" dirty="0"/>
              <a:t>NOT</a:t>
            </a:r>
            <a:r>
              <a:rPr lang="en-US" sz="2800" dirty="0"/>
              <a:t> alter the sequence of DNA</a:t>
            </a:r>
          </a:p>
          <a:p>
            <a:pPr>
              <a:defRPr/>
            </a:pPr>
            <a:endParaRPr lang="en-US" sz="2800" dirty="0"/>
          </a:p>
          <a:p>
            <a:pPr>
              <a:defRPr/>
            </a:pPr>
            <a:endParaRPr lang="en-US" dirty="0"/>
          </a:p>
          <a:p>
            <a:pPr>
              <a:defRPr/>
            </a:pPr>
            <a:endParaRPr lang="en-US" dirty="0"/>
          </a:p>
        </p:txBody>
      </p:sp>
      <p:pic>
        <p:nvPicPr>
          <p:cNvPr id="125955" name="Picture 4" descr="book"/>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6325" y="7467600"/>
            <a:ext cx="17176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descr="open book"/>
          <p:cNvPicPr>
            <a:picLocks noChangeAspect="1"/>
          </p:cNvPicPr>
          <p:nvPr/>
        </p:nvPicPr>
        <p:blipFill>
          <a:blip r:embed="rId5">
            <a:extLst>
              <a:ext uri="{28A0092B-C50C-407E-A947-70E740481C1C}">
                <a14:useLocalDpi xmlns:a14="http://schemas.microsoft.com/office/drawing/2010/main" val="0"/>
              </a:ext>
            </a:extLst>
          </a:blip>
          <a:srcRect t="20015"/>
          <a:stretch>
            <a:fillRect/>
          </a:stretch>
        </p:blipFill>
        <p:spPr bwMode="auto">
          <a:xfrm>
            <a:off x="16747" y="7046825"/>
            <a:ext cx="27432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6"/>
          <p:cNvSpPr txBox="1">
            <a:spLocks noChangeArrowheads="1"/>
          </p:cNvSpPr>
          <p:nvPr/>
        </p:nvSpPr>
        <p:spPr bwMode="auto">
          <a:xfrm>
            <a:off x="304800" y="815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000000"/>
                </a:solidFill>
              </a:rPr>
              <a:t>(Champagne &amp; Mashoodh, 2009; Syzf &amp; Bick, 2012)</a:t>
            </a:r>
          </a:p>
        </p:txBody>
      </p:sp>
      <p:sp>
        <p:nvSpPr>
          <p:cNvPr id="125958" name="TextBox 6"/>
          <p:cNvSpPr txBox="1">
            <a:spLocks noChangeArrowheads="1"/>
          </p:cNvSpPr>
          <p:nvPr/>
        </p:nvSpPr>
        <p:spPr bwMode="auto">
          <a:xfrm>
            <a:off x="2743200" y="6037263"/>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rPr>
              <a:t>(Champagne &amp; Mashoodh, 2009; Syzf &amp; Bick, 2012)      </a:t>
            </a:r>
          </a:p>
          <a:p>
            <a:pPr eaLnBrk="1" hangingPunct="1">
              <a:spcBef>
                <a:spcPct val="0"/>
              </a:spcBef>
              <a:buClrTx/>
              <a:buSzTx/>
              <a:buFontTx/>
              <a:buNone/>
            </a:pPr>
            <a:endParaRPr lang="en-US" altLang="en-US" sz="1200">
              <a:solidFill>
                <a:srgbClr val="000000"/>
              </a:solidFill>
            </a:endParaRPr>
          </a:p>
          <a:p>
            <a:pPr eaLnBrk="1" hangingPunct="1">
              <a:spcBef>
                <a:spcPct val="0"/>
              </a:spcBef>
              <a:buClrTx/>
              <a:buSzTx/>
              <a:buFontTx/>
              <a:buNone/>
            </a:pPr>
            <a:r>
              <a:rPr lang="en-US" altLang="en-US" sz="1200">
                <a:solidFill>
                  <a:srgbClr val="000000"/>
                </a:solidFill>
              </a:rPr>
              <a:t>                                   Rumper</a:t>
            </a:r>
          </a:p>
        </p:txBody>
      </p:sp>
      <p:pic>
        <p:nvPicPr>
          <p:cNvPr id="7" name="Picture 6"/>
          <p:cNvPicPr>
            <a:picLocks noChangeAspect="1"/>
          </p:cNvPicPr>
          <p:nvPr/>
        </p:nvPicPr>
        <p:blipFill>
          <a:blip r:embed="rId6"/>
          <a:stretch>
            <a:fillRect/>
          </a:stretch>
        </p:blipFill>
        <p:spPr>
          <a:xfrm>
            <a:off x="2273330" y="1854995"/>
            <a:ext cx="5422870" cy="1868978"/>
          </a:xfrm>
          <a:prstGeom prst="rect">
            <a:avLst/>
          </a:prstGeom>
        </p:spPr>
      </p:pic>
    </p:spTree>
    <p:extLst>
      <p:ext uri="{BB962C8B-B14F-4D97-AF65-F5344CB8AC3E}">
        <p14:creationId xmlns:p14="http://schemas.microsoft.com/office/powerpoint/2010/main" val="152085758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994" name="Subtitle 2"/>
          <p:cNvSpPr>
            <a:spLocks noGrp="1"/>
          </p:cNvSpPr>
          <p:nvPr>
            <p:ph type="subTitle" idx="1"/>
          </p:nvPr>
        </p:nvSpPr>
        <p:spPr/>
        <p:txBody>
          <a:bodyPr/>
          <a:lstStyle/>
          <a:p>
            <a:endParaRPr lang="en-US" altLang="en-US" dirty="0"/>
          </a:p>
        </p:txBody>
      </p:sp>
      <p:pic>
        <p:nvPicPr>
          <p:cNvPr id="84995" name="Picture 3" descr="library"/>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762000"/>
            <a:ext cx="7010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5"/>
          <p:cNvSpPr txBox="1">
            <a:spLocks noChangeArrowheads="1"/>
          </p:cNvSpPr>
          <p:nvPr/>
        </p:nvSpPr>
        <p:spPr bwMode="auto">
          <a:xfrm>
            <a:off x="685800" y="55245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3600" dirty="0">
                <a:solidFill>
                  <a:srgbClr val="000000"/>
                </a:solidFill>
              </a:rPr>
              <a:t>Imagine you have access to a library…</a:t>
            </a:r>
          </a:p>
        </p:txBody>
      </p:sp>
      <p:sp>
        <p:nvSpPr>
          <p:cNvPr id="84997" name="TextBox 6"/>
          <p:cNvSpPr txBox="1">
            <a:spLocks noChangeArrowheads="1"/>
          </p:cNvSpPr>
          <p:nvPr/>
        </p:nvSpPr>
        <p:spPr bwMode="auto">
          <a:xfrm>
            <a:off x="323850" y="6368236"/>
            <a:ext cx="6988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rPr>
              <a:t>(Champagne &amp; </a:t>
            </a:r>
            <a:r>
              <a:rPr lang="en-US" altLang="en-US" sz="1200" dirty="0" err="1">
                <a:solidFill>
                  <a:srgbClr val="000000"/>
                </a:solidFill>
              </a:rPr>
              <a:t>Mashoodh</a:t>
            </a:r>
            <a:r>
              <a:rPr lang="en-US" altLang="en-US" sz="1200" dirty="0">
                <a:solidFill>
                  <a:srgbClr val="000000"/>
                </a:solidFill>
              </a:rPr>
              <a:t>, 2009; </a:t>
            </a:r>
            <a:r>
              <a:rPr lang="en-US" altLang="en-US" sz="1200" dirty="0" err="1">
                <a:solidFill>
                  <a:srgbClr val="000000"/>
                </a:solidFill>
              </a:rPr>
              <a:t>Syzf</a:t>
            </a:r>
            <a:r>
              <a:rPr lang="en-US" altLang="en-US" sz="1200" dirty="0">
                <a:solidFill>
                  <a:srgbClr val="000000"/>
                </a:solidFill>
              </a:rPr>
              <a:t> &amp; Bick, 2012)                                         </a:t>
            </a:r>
            <a:r>
              <a:rPr lang="en-US" altLang="en-US" sz="1200" dirty="0" err="1">
                <a:solidFill>
                  <a:srgbClr val="000000"/>
                </a:solidFill>
              </a:rPr>
              <a:t>Rumper</a:t>
            </a:r>
            <a:endParaRPr lang="en-US" altLang="en-US" sz="1200" dirty="0">
              <a:solidFill>
                <a:srgbClr val="000000"/>
              </a:solidFill>
            </a:endParaRPr>
          </a:p>
        </p:txBody>
      </p:sp>
      <p:sp>
        <p:nvSpPr>
          <p:cNvPr id="2" name="Rectangle 1"/>
          <p:cNvSpPr/>
          <p:nvPr/>
        </p:nvSpPr>
        <p:spPr>
          <a:xfrm>
            <a:off x="457200" y="5212380"/>
            <a:ext cx="8991600" cy="1200329"/>
          </a:xfrm>
          <a:prstGeom prst="rect">
            <a:avLst/>
          </a:prstGeom>
        </p:spPr>
        <p:txBody>
          <a:bodyPr wrap="square">
            <a:spAutoFit/>
          </a:bodyPr>
          <a:lstStyle/>
          <a:p>
            <a:pPr algn="ctr">
              <a:defRPr/>
            </a:pPr>
            <a:r>
              <a:rPr lang="en-US" sz="3600" dirty="0">
                <a:latin typeface="+mn-lt"/>
              </a:rPr>
              <a:t>1 DNA Sequence = 1 Book</a:t>
            </a:r>
          </a:p>
          <a:p>
            <a:pPr algn="ctr">
              <a:defRPr/>
            </a:pPr>
            <a:r>
              <a:rPr lang="en-US" sz="3600" dirty="0">
                <a:latin typeface="+mn-lt"/>
              </a:rPr>
              <a:t>Epigenetics influence book availability</a:t>
            </a:r>
          </a:p>
        </p:txBody>
      </p:sp>
    </p:spTree>
    <p:extLst>
      <p:ext uri="{BB962C8B-B14F-4D97-AF65-F5344CB8AC3E}">
        <p14:creationId xmlns:p14="http://schemas.microsoft.com/office/powerpoint/2010/main" val="3021570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altLang="en-US" dirty="0"/>
              <a:t>Methylation and demethylation during gestation </a:t>
            </a:r>
            <a:r>
              <a:rPr lang="en-US" altLang="en-US" dirty="0">
                <a:sym typeface="Wingdings" panose="05000000000000000000" pitchFamily="2" charset="2"/>
              </a:rPr>
              <a:t> tissue types</a:t>
            </a:r>
            <a:endParaRPr lang="en-US" altLang="en-US" dirty="0"/>
          </a:p>
        </p:txBody>
      </p:sp>
      <p:pic>
        <p:nvPicPr>
          <p:cNvPr id="9318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981200"/>
            <a:ext cx="8748713" cy="3405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931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 name="TextBox 1"/>
          <p:cNvSpPr txBox="1"/>
          <p:nvPr/>
        </p:nvSpPr>
        <p:spPr>
          <a:xfrm>
            <a:off x="5867400" y="5943600"/>
            <a:ext cx="1992853" cy="369332"/>
          </a:xfrm>
          <a:prstGeom prst="rect">
            <a:avLst/>
          </a:prstGeom>
          <a:noFill/>
        </p:spPr>
        <p:txBody>
          <a:bodyPr wrap="none" rtlCol="0">
            <a:spAutoFit/>
          </a:bodyPr>
          <a:lstStyle/>
          <a:p>
            <a:r>
              <a:rPr lang="en-US" dirty="0" err="1"/>
              <a:t>Szyf</a:t>
            </a:r>
            <a:r>
              <a:rPr lang="en-US" dirty="0"/>
              <a:t> &amp; Bick, 2012</a:t>
            </a:r>
          </a:p>
        </p:txBody>
      </p:sp>
      <p:sp>
        <p:nvSpPr>
          <p:cNvPr id="3" name="Rectangle 2"/>
          <p:cNvSpPr/>
          <p:nvPr/>
        </p:nvSpPr>
        <p:spPr>
          <a:xfrm>
            <a:off x="7483403" y="3124200"/>
            <a:ext cx="1428596" cy="646331"/>
          </a:xfrm>
          <a:prstGeom prst="rect">
            <a:avLst/>
          </a:prstGeom>
        </p:spPr>
        <p:txBody>
          <a:bodyPr wrap="none">
            <a:spAutoFit/>
          </a:bodyPr>
          <a:lstStyle/>
          <a:p>
            <a:r>
              <a:rPr lang="en-US" altLang="en-US" dirty="0"/>
              <a:t>De novo</a:t>
            </a:r>
          </a:p>
          <a:p>
            <a:pPr algn="ctr"/>
            <a:r>
              <a:rPr lang="en-US" altLang="en-US" dirty="0"/>
              <a:t>methylation </a:t>
            </a:r>
            <a:endParaRPr lang="en-US" dirty="0"/>
          </a:p>
        </p:txBody>
      </p:sp>
      <p:sp>
        <p:nvSpPr>
          <p:cNvPr id="7" name="Rectangle 6"/>
          <p:cNvSpPr/>
          <p:nvPr/>
        </p:nvSpPr>
        <p:spPr>
          <a:xfrm>
            <a:off x="5305502" y="3499128"/>
            <a:ext cx="1505540" cy="646331"/>
          </a:xfrm>
          <a:prstGeom prst="rect">
            <a:avLst/>
          </a:prstGeom>
        </p:spPr>
        <p:txBody>
          <a:bodyPr wrap="none">
            <a:spAutoFit/>
          </a:bodyPr>
          <a:lstStyle/>
          <a:p>
            <a:r>
              <a:rPr lang="en-US" altLang="en-US" dirty="0"/>
              <a:t>Maintenance</a:t>
            </a:r>
          </a:p>
          <a:p>
            <a:pPr algn="ctr"/>
            <a:r>
              <a:rPr lang="en-US" altLang="en-US" dirty="0"/>
              <a:t>methylation </a:t>
            </a:r>
            <a:endParaRPr lang="en-US" dirty="0"/>
          </a:p>
        </p:txBody>
      </p:sp>
      <p:sp>
        <p:nvSpPr>
          <p:cNvPr id="8" name="Rectangle 7"/>
          <p:cNvSpPr/>
          <p:nvPr/>
        </p:nvSpPr>
        <p:spPr>
          <a:xfrm>
            <a:off x="685800" y="3200400"/>
            <a:ext cx="1828800" cy="369332"/>
          </a:xfrm>
          <a:prstGeom prst="rect">
            <a:avLst/>
          </a:prstGeom>
        </p:spPr>
        <p:txBody>
          <a:bodyPr wrap="square">
            <a:spAutoFit/>
          </a:bodyPr>
          <a:lstStyle/>
          <a:p>
            <a:r>
              <a:rPr lang="en-US" altLang="en-US" dirty="0"/>
              <a:t>demethylation </a:t>
            </a:r>
            <a:endParaRPr lang="en-US" dirty="0"/>
          </a:p>
        </p:txBody>
      </p:sp>
    </p:spTree>
    <p:extLst>
      <p:ext uri="{BB962C8B-B14F-4D97-AF65-F5344CB8AC3E}">
        <p14:creationId xmlns:p14="http://schemas.microsoft.com/office/powerpoint/2010/main" val="13580646"/>
      </p:ext>
    </p:extLst>
  </p:cSld>
  <p:clrMapOvr>
    <a:overrideClrMapping bg1="lt1" tx1="dk1" bg2="lt2" tx2="dk2" accent1="accent1" accent2="accent2" accent3="accent3" accent4="accent4" accent5="accent5" accent6="accent6" hlink="hlink" folHlink="folHlink"/>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dirty="0"/>
              <a:t>Dynamic DNA methylation </a:t>
            </a:r>
          </a:p>
        </p:txBody>
      </p:sp>
      <p:sp>
        <p:nvSpPr>
          <p:cNvPr id="94211" name="Content Placeholder 2"/>
          <p:cNvSpPr>
            <a:spLocks noGrp="1"/>
          </p:cNvSpPr>
          <p:nvPr>
            <p:ph idx="1"/>
          </p:nvPr>
        </p:nvSpPr>
        <p:spPr/>
        <p:txBody>
          <a:bodyPr/>
          <a:lstStyle/>
          <a:p>
            <a:endParaRPr lang="en-US" altLang="en-US"/>
          </a:p>
        </p:txBody>
      </p:sp>
      <p:sp>
        <p:nvSpPr>
          <p:cNvPr id="942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42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518"/>
          <a:stretch/>
        </p:blipFill>
        <p:spPr bwMode="auto">
          <a:xfrm>
            <a:off x="853190" y="1351798"/>
            <a:ext cx="6450013" cy="542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TextBox 5"/>
          <p:cNvSpPr txBox="1"/>
          <p:nvPr/>
        </p:nvSpPr>
        <p:spPr>
          <a:xfrm>
            <a:off x="6617747" y="6410881"/>
            <a:ext cx="1992853" cy="369332"/>
          </a:xfrm>
          <a:prstGeom prst="rect">
            <a:avLst/>
          </a:prstGeom>
          <a:noFill/>
        </p:spPr>
        <p:txBody>
          <a:bodyPr wrap="none" rtlCol="0">
            <a:spAutoFit/>
          </a:bodyPr>
          <a:lstStyle/>
          <a:p>
            <a:r>
              <a:rPr lang="en-US" dirty="0" err="1"/>
              <a:t>Szyf</a:t>
            </a:r>
            <a:r>
              <a:rPr lang="en-US" dirty="0"/>
              <a:t> &amp; Bick, 2012</a:t>
            </a:r>
          </a:p>
        </p:txBody>
      </p:sp>
    </p:spTree>
    <p:extLst>
      <p:ext uri="{BB962C8B-B14F-4D97-AF65-F5344CB8AC3E}">
        <p14:creationId xmlns:p14="http://schemas.microsoft.com/office/powerpoint/2010/main" val="2836341272"/>
      </p:ext>
    </p:extLst>
  </p:cSld>
  <p:clrMapOvr>
    <a:overrideClrMapping bg1="lt1" tx1="dk1" bg2="lt2" tx2="dk2" accent1="accent1" accent2="accent2" accent3="accent3" accent4="accent4" accent5="accent5" accent6="accent6" hlink="hlink" folHlink="folHlink"/>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Genetics overview</a:t>
            </a:r>
          </a:p>
        </p:txBody>
      </p:sp>
      <p:sp>
        <p:nvSpPr>
          <p:cNvPr id="3" name="Content Placeholder 2"/>
          <p:cNvSpPr>
            <a:spLocks noGrp="1"/>
          </p:cNvSpPr>
          <p:nvPr>
            <p:ph idx="1"/>
          </p:nvPr>
        </p:nvSpPr>
        <p:spPr/>
        <p:txBody>
          <a:bodyPr>
            <a:normAutofit fontScale="77500" lnSpcReduction="20000"/>
          </a:bodyPr>
          <a:lstStyle/>
          <a:p>
            <a:r>
              <a:rPr lang="en-US" sz="4400" dirty="0"/>
              <a:t>Behavioral genetics</a:t>
            </a:r>
          </a:p>
          <a:p>
            <a:pPr lvl="1"/>
            <a:r>
              <a:rPr lang="en-US" sz="4100" dirty="0"/>
              <a:t>Twins</a:t>
            </a:r>
          </a:p>
          <a:p>
            <a:pPr lvl="1"/>
            <a:r>
              <a:rPr lang="en-US" sz="4100" dirty="0"/>
              <a:t>A critique</a:t>
            </a:r>
          </a:p>
          <a:p>
            <a:r>
              <a:rPr lang="en-US" sz="4400" dirty="0"/>
              <a:t>Molecular genetics</a:t>
            </a:r>
          </a:p>
          <a:p>
            <a:pPr lvl="1"/>
            <a:r>
              <a:rPr lang="en-US" sz="4100" dirty="0"/>
              <a:t>Common and rare variants</a:t>
            </a:r>
          </a:p>
          <a:p>
            <a:pPr lvl="1"/>
            <a:r>
              <a:rPr lang="en-US" sz="4100" dirty="0"/>
              <a:t>Limitations</a:t>
            </a:r>
          </a:p>
          <a:p>
            <a:r>
              <a:rPr lang="en-US" sz="4400" dirty="0"/>
              <a:t>Epigenetics</a:t>
            </a:r>
          </a:p>
          <a:p>
            <a:pPr lvl="1"/>
            <a:r>
              <a:rPr lang="en-US" sz="4100" dirty="0"/>
              <a:t>Maternal depression</a:t>
            </a:r>
          </a:p>
          <a:p>
            <a:pPr lvl="1"/>
            <a:r>
              <a:rPr lang="en-US" sz="4100" dirty="0"/>
              <a:t>Limitations and implications</a:t>
            </a:r>
          </a:p>
        </p:txBody>
      </p:sp>
    </p:spTree>
    <p:extLst>
      <p:ext uri="{BB962C8B-B14F-4D97-AF65-F5344CB8AC3E}">
        <p14:creationId xmlns:p14="http://schemas.microsoft.com/office/powerpoint/2010/main" val="63192310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5234" name="Title 1"/>
          <p:cNvSpPr>
            <a:spLocks noGrp="1"/>
          </p:cNvSpPr>
          <p:nvPr>
            <p:ph type="title"/>
          </p:nvPr>
        </p:nvSpPr>
        <p:spPr>
          <a:xfrm>
            <a:off x="649584" y="152400"/>
            <a:ext cx="7886700" cy="1325563"/>
          </a:xfrm>
        </p:spPr>
        <p:txBody>
          <a:bodyPr/>
          <a:lstStyle/>
          <a:p>
            <a:r>
              <a:rPr lang="en-US" altLang="en-US" sz="3200" dirty="0"/>
              <a:t>DNA methylation adaption are system wide and involve multiple gene circuitries </a:t>
            </a:r>
          </a:p>
        </p:txBody>
      </p:sp>
      <p:sp>
        <p:nvSpPr>
          <p:cNvPr id="95235" name="Content Placeholder 2"/>
          <p:cNvSpPr>
            <a:spLocks noGrp="1"/>
          </p:cNvSpPr>
          <p:nvPr>
            <p:ph idx="1"/>
          </p:nvPr>
        </p:nvSpPr>
        <p:spPr/>
        <p:txBody>
          <a:bodyPr/>
          <a:lstStyle/>
          <a:p>
            <a:endParaRPr lang="en-US" altLang="en-US"/>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52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06525"/>
            <a:ext cx="4505325" cy="542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142359098"/>
      </p:ext>
    </p:extLst>
  </p:cSld>
  <p:clrMapOvr>
    <a:overrideClrMapping bg1="lt1" tx1="dk1" bg2="lt2" tx2="dk2" accent1="accent1" accent2="accent2" accent3="accent3" accent4="accent4" accent5="accent5" accent6="accent6" hlink="hlink" folHlink="folHlink"/>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Background</a:t>
            </a:r>
            <a:endParaRPr lang="en-US" altLang="en-US">
              <a:latin typeface="Calibri" panose="020F0502020204030204" pitchFamily="34" charset="0"/>
            </a:endParaRPr>
          </a:p>
        </p:txBody>
      </p:sp>
      <p:sp>
        <p:nvSpPr>
          <p:cNvPr id="15363" name="TextBox 3"/>
          <p:cNvSpPr txBox="1">
            <a:spLocks noChangeArrowheads="1"/>
          </p:cNvSpPr>
          <p:nvPr/>
        </p:nvSpPr>
        <p:spPr bwMode="auto">
          <a:xfrm>
            <a:off x="304800" y="2209800"/>
            <a:ext cx="84582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2000" dirty="0">
                <a:latin typeface="Calibri" charset="0"/>
                <a:cs typeface="Calibri" charset="0"/>
              </a:rPr>
              <a:t>Early postnatal burst of </a:t>
            </a:r>
            <a:r>
              <a:rPr lang="en-US" sz="2000" dirty="0" err="1">
                <a:latin typeface="Calibri" charset="0"/>
                <a:cs typeface="Calibri" charset="0"/>
              </a:rPr>
              <a:t>synaptogeneis</a:t>
            </a:r>
            <a:r>
              <a:rPr lang="en-US" sz="2000" dirty="0">
                <a:latin typeface="Calibri" charset="0"/>
                <a:cs typeface="Calibri" charset="0"/>
              </a:rPr>
              <a:t> </a:t>
            </a:r>
            <a:r>
              <a:rPr lang="en-US" sz="2000" dirty="0">
                <a:latin typeface="Calibri" charset="0"/>
                <a:cs typeface="Calibri" charset="0"/>
                <a:sym typeface="Wingdings" charset="0"/>
              </a:rPr>
              <a:t> activity-dependent pruning of excess synapses during adolescence</a:t>
            </a:r>
          </a:p>
          <a:p>
            <a:pPr lvl="1" eaLnBrk="1" hangingPunct="1">
              <a:buFont typeface="Wingdings" charset="0"/>
              <a:buChar char="Ø"/>
              <a:defRPr/>
            </a:pPr>
            <a:r>
              <a:rPr lang="en-US" sz="2000" dirty="0">
                <a:latin typeface="Calibri" charset="0"/>
                <a:cs typeface="Calibri" charset="0"/>
              </a:rPr>
              <a:t>This process forms the basis for </a:t>
            </a:r>
            <a:r>
              <a:rPr lang="en-US" sz="2000" b="1" dirty="0">
                <a:latin typeface="Calibri" charset="0"/>
                <a:cs typeface="Calibri" charset="0"/>
              </a:rPr>
              <a:t>experience-dependent plasticity</a:t>
            </a:r>
          </a:p>
          <a:p>
            <a:pPr lvl="1" eaLnBrk="1" hangingPunct="1">
              <a:buFont typeface="Wingdings" charset="0"/>
              <a:buChar char="Ø"/>
              <a:defRPr/>
            </a:pPr>
            <a:r>
              <a:rPr lang="en-US" sz="2000" dirty="0">
                <a:latin typeface="Calibri" charset="0"/>
                <a:cs typeface="Calibri" charset="0"/>
              </a:rPr>
              <a:t>Disruption leads to behavioral alterations &amp; neuropsychiatric disorders</a:t>
            </a:r>
          </a:p>
          <a:p>
            <a:pPr marL="457200" lvl="1" indent="0" eaLnBrk="1" hangingPunct="1">
              <a:defRPr/>
            </a:pPr>
            <a:endParaRPr lang="en-US" sz="2000" dirty="0">
              <a:latin typeface="Calibri" charset="0"/>
              <a:cs typeface="Calibri" charset="0"/>
            </a:endParaRPr>
          </a:p>
          <a:p>
            <a:pPr eaLnBrk="1" hangingPunct="1">
              <a:buFont typeface="Arial"/>
              <a:buChar char="•"/>
              <a:defRPr/>
            </a:pPr>
            <a:r>
              <a:rPr lang="en-US" sz="2200" b="1" dirty="0" err="1">
                <a:latin typeface="Calibri" charset="0"/>
                <a:cs typeface="Calibri" charset="0"/>
              </a:rPr>
              <a:t>Epigenome</a:t>
            </a:r>
            <a:r>
              <a:rPr lang="en-US" sz="2200" b="1" dirty="0">
                <a:latin typeface="Calibri" charset="0"/>
                <a:cs typeface="Calibri" charset="0"/>
              </a:rPr>
              <a:t>: </a:t>
            </a:r>
            <a:r>
              <a:rPr lang="en-US" sz="2000" dirty="0">
                <a:latin typeface="Calibri" charset="0"/>
                <a:cs typeface="Calibri" charset="0"/>
              </a:rPr>
              <a:t>Network of chemical compounds surrounding DNA that modify genomic expression without altering DNA sequences</a:t>
            </a:r>
          </a:p>
          <a:p>
            <a:pPr eaLnBrk="1" hangingPunct="1">
              <a:buFont typeface="Arial"/>
              <a:buChar char="•"/>
              <a:defRPr/>
            </a:pPr>
            <a:endParaRPr lang="en-US" sz="1000" dirty="0">
              <a:latin typeface="Calibri" charset="0"/>
              <a:cs typeface="Calibri" charset="0"/>
            </a:endParaRPr>
          </a:p>
          <a:p>
            <a:pPr lvl="1" eaLnBrk="1" hangingPunct="1">
              <a:buFont typeface="Wingdings" charset="2"/>
              <a:buChar char="Ø"/>
              <a:defRPr/>
            </a:pPr>
            <a:r>
              <a:rPr lang="en-US" sz="2000" dirty="0">
                <a:latin typeface="Calibri" charset="0"/>
                <a:cs typeface="Calibri" charset="0"/>
              </a:rPr>
              <a:t>Dynamic epigenetic changes occur during brain development, maturation, &amp; learning</a:t>
            </a:r>
          </a:p>
          <a:p>
            <a:pPr marL="457200" lvl="1" indent="0" eaLnBrk="1" hangingPunct="1">
              <a:defRPr/>
            </a:pPr>
            <a:endParaRPr lang="en-US" sz="1000" dirty="0">
              <a:latin typeface="Calibri" charset="0"/>
              <a:cs typeface="Calibri" charset="0"/>
            </a:endParaRPr>
          </a:p>
          <a:p>
            <a:pPr lvl="1" eaLnBrk="1" hangingPunct="1">
              <a:buFont typeface="Wingdings" charset="2"/>
              <a:buChar char="Ø"/>
              <a:defRPr/>
            </a:pPr>
            <a:r>
              <a:rPr lang="en-US" sz="2000" b="1" dirty="0">
                <a:latin typeface="Calibri" charset="0"/>
                <a:cs typeface="Calibri" charset="0"/>
              </a:rPr>
              <a:t>DNA METHYLATION PLAYS KEY ROLE</a:t>
            </a:r>
            <a:r>
              <a:rPr lang="en-US" sz="2000" dirty="0">
                <a:latin typeface="Calibri" charset="0"/>
                <a:cs typeface="Calibri" charset="0"/>
              </a:rPr>
              <a:t> </a:t>
            </a: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000" dirty="0">
                <a:solidFill>
                  <a:schemeClr val="accent1">
                    <a:satMod val="150000"/>
                  </a:schemeClr>
                </a:solidFill>
                <a:latin typeface="Calibri"/>
                <a:ea typeface="+mj-ea"/>
                <a:cs typeface="Calibri"/>
              </a:rPr>
              <a:t>Global </a:t>
            </a:r>
            <a:r>
              <a:rPr lang="en-US" sz="3000" dirty="0" err="1">
                <a:solidFill>
                  <a:schemeClr val="accent1">
                    <a:satMod val="150000"/>
                  </a:schemeClr>
                </a:solidFill>
                <a:latin typeface="Calibri"/>
                <a:ea typeface="+mj-ea"/>
                <a:cs typeface="Calibri"/>
              </a:rPr>
              <a:t>Epigenomic</a:t>
            </a:r>
            <a:r>
              <a:rPr lang="en-US" sz="3000" dirty="0">
                <a:solidFill>
                  <a:schemeClr val="accent1">
                    <a:satMod val="150000"/>
                  </a:schemeClr>
                </a:solidFill>
                <a:latin typeface="Calibri"/>
                <a:ea typeface="+mj-ea"/>
                <a:cs typeface="Calibri"/>
              </a:rPr>
              <a:t> Reconfiguration During Mammalian Brain Development</a:t>
            </a:r>
            <a:r>
              <a:rPr lang="en-US" sz="3000" dirty="0">
                <a:solidFill>
                  <a:schemeClr val="accent1">
                    <a:satMod val="150000"/>
                  </a:schemeClr>
                </a:solidFill>
                <a:latin typeface="Arial"/>
                <a:ea typeface="+mj-ea"/>
                <a:cs typeface="Arial"/>
              </a:rPr>
              <a:t> </a:t>
            </a:r>
            <a:r>
              <a:rPr lang="en-US" sz="2400" dirty="0">
                <a:solidFill>
                  <a:schemeClr val="accent1">
                    <a:satMod val="150000"/>
                  </a:schemeClr>
                </a:solidFill>
                <a:latin typeface="Arial"/>
                <a:ea typeface="+mj-ea"/>
                <a:cs typeface="Arial"/>
              </a:rPr>
              <a:t>(Lister et al., 2013)</a:t>
            </a:r>
          </a:p>
        </p:txBody>
      </p:sp>
      <p:sp>
        <p:nvSpPr>
          <p:cNvPr id="2" name="Rectangle 1"/>
          <p:cNvSpPr/>
          <p:nvPr/>
        </p:nvSpPr>
        <p:spPr>
          <a:xfrm>
            <a:off x="9088438" y="3865831"/>
            <a:ext cx="4572000" cy="1323439"/>
          </a:xfrm>
          <a:prstGeom prst="rect">
            <a:avLst/>
          </a:prstGeom>
        </p:spPr>
        <p:txBody>
          <a:bodyPr>
            <a:spAutoFit/>
          </a:bodyPr>
          <a:lstStyle/>
          <a:p>
            <a:pPr marL="800100" lvl="2" indent="0" eaLnBrk="1" hangingPunct="1">
              <a:defRPr/>
            </a:pPr>
            <a:r>
              <a:rPr lang="en-US" sz="2000" dirty="0">
                <a:latin typeface="Calibri" charset="0"/>
                <a:cs typeface="Calibri" charset="0"/>
              </a:rPr>
              <a:t>Major transcriptional changes </a:t>
            </a:r>
            <a:r>
              <a:rPr lang="en-US" sz="2000" dirty="0">
                <a:latin typeface="Calibri" charset="0"/>
                <a:cs typeface="Calibri" charset="0"/>
                <a:sym typeface="Wingdings"/>
              </a:rPr>
              <a:t> </a:t>
            </a:r>
            <a:r>
              <a:rPr lang="en-US" sz="2000" dirty="0">
                <a:latin typeface="Calibri" charset="0"/>
                <a:cs typeface="Calibri" charset="0"/>
              </a:rPr>
              <a:t>adult electrophysiological characteristics in neocortical neurons</a:t>
            </a:r>
          </a:p>
        </p:txBody>
      </p:sp>
    </p:spTree>
    <p:extLst>
      <p:ext uri="{BB962C8B-B14F-4D97-AF65-F5344CB8AC3E}">
        <p14:creationId xmlns:p14="http://schemas.microsoft.com/office/powerpoint/2010/main" val="2489165344"/>
      </p:ext>
    </p:extLst>
  </p:cSld>
  <p:clrMapOvr>
    <a:overrideClrMapping bg1="lt1" tx1="dk1" bg2="lt2" tx2="dk2" accent1="accent1" accent2="accent2" accent3="accent3" accent4="accent4" accent5="accent5" accent6="accent6" hlink="hlink" folHlink="folHlink"/>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81000" y="2286000"/>
            <a:ext cx="8458200" cy="1569660"/>
          </a:xfrm>
          <a:prstGeom prst="rect">
            <a:avLst/>
          </a:prstGeom>
          <a:noFill/>
        </p:spPr>
        <p:txBody>
          <a:bodyPr>
            <a:spAutoFit/>
          </a:bodyPr>
          <a:lstStyle/>
          <a:p>
            <a:pPr>
              <a:defRPr/>
            </a:pPr>
            <a:r>
              <a:rPr lang="en-US" sz="2400" dirty="0">
                <a:latin typeface="Calibri"/>
                <a:ea typeface="ＭＳ Ｐゴシック" charset="0"/>
                <a:cs typeface="Calibri"/>
              </a:rPr>
              <a:t>Better understand the unique role of DNA methylation in brain development and function </a:t>
            </a:r>
            <a:r>
              <a:rPr lang="en-US" sz="2400" dirty="0">
                <a:latin typeface="Calibri"/>
                <a:ea typeface="ＭＳ Ｐゴシック" charset="0"/>
                <a:cs typeface="Calibri"/>
                <a:sym typeface="Wingdings"/>
              </a:rPr>
              <a:t> </a:t>
            </a:r>
            <a:r>
              <a:rPr lang="en-US" sz="2400" dirty="0">
                <a:latin typeface="Calibri"/>
                <a:ea typeface="ＭＳ Ｐゴシック" charset="0"/>
                <a:cs typeface="Calibri"/>
              </a:rPr>
              <a:t>Unravel the genetic program and experience-dependent epigenetic modifications leading to a fully differentiated nervous system</a:t>
            </a:r>
          </a:p>
        </p:txBody>
      </p:sp>
      <p:sp>
        <p:nvSpPr>
          <p:cNvPr id="17412" name="TextBox 4"/>
          <p:cNvSpPr txBox="1">
            <a:spLocks noChangeArrowheads="1"/>
          </p:cNvSpPr>
          <p:nvPr/>
        </p:nvSpPr>
        <p:spPr bwMode="auto">
          <a:xfrm>
            <a:off x="304800" y="4157436"/>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latin typeface="Calibri" panose="020F0502020204030204" pitchFamily="34" charset="0"/>
              </a:rPr>
              <a:t>Methods: </a:t>
            </a:r>
            <a:r>
              <a:rPr lang="en-US" altLang="en-US" sz="2000" dirty="0">
                <a:latin typeface="Calibri" panose="020F0502020204030204" pitchFamily="34" charset="0"/>
              </a:rPr>
              <a:t>Integrate empirical data of genome-wide composition, patterning, cell specificity, and dynamics of DNA methylation at single-base resolution in human &amp; mouse frontal cortex at different developmental stages</a:t>
            </a: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altLang="en-US" sz="4000" b="1" i="1" dirty="0">
                <a:latin typeface="Calibri" panose="020F0502020204030204" pitchFamily="34" charset="0"/>
              </a:rPr>
              <a:t>Goals of the Article</a:t>
            </a:r>
            <a:br>
              <a:rPr lang="en-US" altLang="en-US" sz="4000" dirty="0">
                <a:latin typeface="Calibri" panose="020F0502020204030204" pitchFamily="34" charset="0"/>
              </a:rPr>
            </a:br>
            <a:endParaRPr lang="en-US" sz="2400" dirty="0">
              <a:solidFill>
                <a:schemeClr val="accent1">
                  <a:satMod val="150000"/>
                </a:schemeClr>
              </a:solidFill>
              <a:latin typeface="Arial"/>
              <a:ea typeface="+mj-ea"/>
              <a:cs typeface="Arial"/>
            </a:endParaRPr>
          </a:p>
        </p:txBody>
      </p:sp>
      <p:sp>
        <p:nvSpPr>
          <p:cNvPr id="2" name="Rectangle 1"/>
          <p:cNvSpPr/>
          <p:nvPr/>
        </p:nvSpPr>
        <p:spPr>
          <a:xfrm>
            <a:off x="944563" y="7242086"/>
            <a:ext cx="4572000" cy="1200329"/>
          </a:xfrm>
          <a:prstGeom prst="rect">
            <a:avLst/>
          </a:prstGeom>
        </p:spPr>
        <p:txBody>
          <a:bodyPr>
            <a:spAutoFit/>
          </a:bodyPr>
          <a:lstStyle/>
          <a:p>
            <a:pPr marL="457200" indent="-457200">
              <a:buFont typeface="+mj-lt"/>
              <a:buAutoNum type="arabicPeriod"/>
              <a:defRPr/>
            </a:pPr>
            <a:r>
              <a:rPr lang="en-US" dirty="0">
                <a:latin typeface="Calibri"/>
                <a:ea typeface="ＭＳ Ｐゴシック" charset="0"/>
                <a:cs typeface="Calibri"/>
              </a:rPr>
              <a:t>Offer framework for testing the role of epigenome in: </a:t>
            </a:r>
          </a:p>
          <a:p>
            <a:pPr>
              <a:defRPr/>
            </a:pPr>
            <a:r>
              <a:rPr lang="en-US" dirty="0">
                <a:latin typeface="Calibri"/>
                <a:ea typeface="ＭＳ Ｐゴシック" charset="0"/>
                <a:cs typeface="Calibri"/>
              </a:rPr>
              <a:t>	Healthy function vs. Pathological disruptions of neural circuitry </a:t>
            </a:r>
            <a:endParaRPr lang="en-US" dirty="0"/>
          </a:p>
        </p:txBody>
      </p:sp>
    </p:spTree>
    <p:extLst>
      <p:ext uri="{BB962C8B-B14F-4D97-AF65-F5344CB8AC3E}">
        <p14:creationId xmlns:p14="http://schemas.microsoft.com/office/powerpoint/2010/main" val="3053242095"/>
      </p:ext>
    </p:extLst>
  </p:cSld>
  <p:clrMapOvr>
    <a:overrideClrMapping bg1="lt1" tx1="dk1" bg2="lt2" tx2="dk2" accent1="accent1" accent2="accent2" accent3="accent3" accent4="accent4" accent5="accent5" accent6="accent6" hlink="hlink" folHlink="folHlink"/>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6"/>
          <p:cNvSpPr>
            <a:spLocks noGrp="1"/>
          </p:cNvSpPr>
          <p:nvPr>
            <p:ph type="title"/>
          </p:nvPr>
        </p:nvSpPr>
        <p:spPr>
          <a:xfrm>
            <a:off x="228600" y="6019800"/>
            <a:ext cx="8832850" cy="1157288"/>
          </a:xfrm>
        </p:spPr>
        <p:txBody>
          <a:bodyPr anchor="t">
            <a:noAutofit/>
          </a:bodyPr>
          <a:lstStyle/>
          <a:p>
            <a:pPr algn="ctr" eaLnBrk="1" fontAlgn="auto" hangingPunct="1">
              <a:spcAft>
                <a:spcPts val="0"/>
              </a:spcAft>
              <a:defRPr/>
            </a:pPr>
            <a:r>
              <a:rPr lang="en-US" sz="1800" dirty="0">
                <a:solidFill>
                  <a:schemeClr val="accent1">
                    <a:satMod val="150000"/>
                  </a:schemeClr>
                </a:solidFill>
                <a:latin typeface="Calibri"/>
                <a:cs typeface="Calibri"/>
              </a:rPr>
              <a:t>Global </a:t>
            </a:r>
            <a:r>
              <a:rPr lang="en-US" sz="1800" dirty="0" err="1">
                <a:solidFill>
                  <a:schemeClr val="accent1">
                    <a:satMod val="150000"/>
                  </a:schemeClr>
                </a:solidFill>
                <a:latin typeface="Calibri"/>
                <a:cs typeface="Calibri"/>
              </a:rPr>
              <a:t>Epigenomic</a:t>
            </a:r>
            <a:r>
              <a:rPr lang="en-US" sz="1800" dirty="0">
                <a:solidFill>
                  <a:schemeClr val="accent1">
                    <a:satMod val="150000"/>
                  </a:schemeClr>
                </a:solidFill>
                <a:latin typeface="Calibri"/>
                <a:cs typeface="Calibri"/>
              </a:rPr>
              <a:t> Reconfiguration During Mammalian Brain Development</a:t>
            </a:r>
            <a:r>
              <a:rPr lang="en-US" sz="1800" dirty="0">
                <a:solidFill>
                  <a:schemeClr val="accent1">
                    <a:satMod val="150000"/>
                  </a:schemeClr>
                </a:solidFill>
                <a:latin typeface="Arial"/>
                <a:cs typeface="Arial"/>
              </a:rPr>
              <a:t> </a:t>
            </a:r>
            <a:r>
              <a:rPr lang="en-US" sz="1400" dirty="0">
                <a:solidFill>
                  <a:schemeClr val="accent1">
                    <a:satMod val="150000"/>
                  </a:schemeClr>
                </a:solidFill>
                <a:latin typeface="Arial"/>
                <a:cs typeface="Arial"/>
              </a:rPr>
              <a:t>(Lister et al., 2013)</a:t>
            </a:r>
          </a:p>
        </p:txBody>
      </p:sp>
      <p:sp>
        <p:nvSpPr>
          <p:cNvPr id="123908" name="Rectangle 8"/>
          <p:cNvSpPr>
            <a:spLocks noChangeArrowheads="1"/>
          </p:cNvSpPr>
          <p:nvPr/>
        </p:nvSpPr>
        <p:spPr bwMode="auto">
          <a:xfrm>
            <a:off x="533400" y="170420"/>
            <a:ext cx="800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indent="0" eaLnBrk="1" hangingPunct="1">
              <a:spcBef>
                <a:spcPct val="0"/>
              </a:spcBef>
              <a:buClrTx/>
              <a:buSzTx/>
              <a:buNone/>
            </a:pPr>
            <a:r>
              <a:rPr lang="en-US" altLang="en-US" sz="2800" b="1" dirty="0">
                <a:latin typeface="Calibri" panose="020F0502020204030204" pitchFamily="34" charset="0"/>
                <a:ea typeface="ＭＳ Ｐゴシック" panose="020B0600070205080204" pitchFamily="34" charset="-128"/>
              </a:rPr>
              <a:t>DNA methylation is a stable covalent modification that persists in post-mitotic cells throughout their lifetime, helping define their cellular identity</a:t>
            </a:r>
          </a:p>
        </p:txBody>
      </p:sp>
      <p:grpSp>
        <p:nvGrpSpPr>
          <p:cNvPr id="4" name="Group 3"/>
          <p:cNvGrpSpPr/>
          <p:nvPr/>
        </p:nvGrpSpPr>
        <p:grpSpPr>
          <a:xfrm>
            <a:off x="711200" y="1845190"/>
            <a:ext cx="7747000" cy="4022210"/>
            <a:chOff x="1016000" y="1447800"/>
            <a:chExt cx="5080000" cy="3606800"/>
          </a:xfrm>
        </p:grpSpPr>
        <p:pic>
          <p:nvPicPr>
            <p:cNvPr id="1239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676400"/>
              <a:ext cx="4927600" cy="337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onut 1"/>
            <p:cNvSpPr>
              <a:spLocks/>
            </p:cNvSpPr>
            <p:nvPr/>
          </p:nvSpPr>
          <p:spPr bwMode="auto">
            <a:xfrm>
              <a:off x="1016000" y="1447800"/>
              <a:ext cx="914400" cy="2209800"/>
            </a:xfrm>
            <a:custGeom>
              <a:avLst/>
              <a:gdLst>
                <a:gd name="T0" fmla="*/ 0 w 914400"/>
                <a:gd name="T1" fmla="*/ 1104900 h 2209800"/>
                <a:gd name="T2" fmla="*/ 457200 w 914400"/>
                <a:gd name="T3" fmla="*/ 0 h 2209800"/>
                <a:gd name="T4" fmla="*/ 914400 w 914400"/>
                <a:gd name="T5" fmla="*/ 1104900 h 2209800"/>
                <a:gd name="T6" fmla="*/ 457200 w 914400"/>
                <a:gd name="T7" fmla="*/ 2209800 h 2209800"/>
                <a:gd name="T8" fmla="*/ 0 w 914400"/>
                <a:gd name="T9" fmla="*/ 1104900 h 2209800"/>
                <a:gd name="T10" fmla="*/ 57104 w 914400"/>
                <a:gd name="T11" fmla="*/ 1104900 h 2209800"/>
                <a:gd name="T12" fmla="*/ 457200 w 914400"/>
                <a:gd name="T13" fmla="*/ 2152696 h 2209800"/>
                <a:gd name="T14" fmla="*/ 857296 w 914400"/>
                <a:gd name="T15" fmla="*/ 1104900 h 2209800"/>
                <a:gd name="T16" fmla="*/ 457200 w 914400"/>
                <a:gd name="T17" fmla="*/ 57104 h 2209800"/>
                <a:gd name="T18" fmla="*/ 57104 w 914400"/>
                <a:gd name="T19" fmla="*/ 1104900 h 2209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2209800">
                  <a:moveTo>
                    <a:pt x="0" y="1104900"/>
                  </a:moveTo>
                  <a:cubicBezTo>
                    <a:pt x="0" y="494681"/>
                    <a:pt x="204695" y="0"/>
                    <a:pt x="457200" y="0"/>
                  </a:cubicBezTo>
                  <a:cubicBezTo>
                    <a:pt x="709705" y="0"/>
                    <a:pt x="914400" y="494681"/>
                    <a:pt x="914400" y="1104900"/>
                  </a:cubicBezTo>
                  <a:cubicBezTo>
                    <a:pt x="914400" y="1715119"/>
                    <a:pt x="709705" y="2209800"/>
                    <a:pt x="457200" y="2209800"/>
                  </a:cubicBezTo>
                  <a:cubicBezTo>
                    <a:pt x="204695" y="2209800"/>
                    <a:pt x="0" y="1715119"/>
                    <a:pt x="0" y="1104900"/>
                  </a:cubicBezTo>
                  <a:close/>
                  <a:moveTo>
                    <a:pt x="57104" y="1104900"/>
                  </a:moveTo>
                  <a:cubicBezTo>
                    <a:pt x="57104" y="1683582"/>
                    <a:pt x="236233" y="2152696"/>
                    <a:pt x="457200" y="2152696"/>
                  </a:cubicBezTo>
                  <a:cubicBezTo>
                    <a:pt x="678167" y="2152696"/>
                    <a:pt x="857296" y="1683582"/>
                    <a:pt x="857296" y="1104900"/>
                  </a:cubicBezTo>
                  <a:cubicBezTo>
                    <a:pt x="857296" y="526218"/>
                    <a:pt x="678167" y="57104"/>
                    <a:pt x="457200" y="57104"/>
                  </a:cubicBezTo>
                  <a:cubicBezTo>
                    <a:pt x="236233" y="57104"/>
                    <a:pt x="57104" y="526218"/>
                    <a:pt x="57104" y="1104900"/>
                  </a:cubicBezTo>
                  <a:close/>
                </a:path>
              </a:pathLst>
            </a:custGeom>
            <a:solidFill>
              <a:schemeClr val="tx1"/>
            </a:solidFill>
            <a:ln w="6350" cap="rnd" cmpd="sng">
              <a:solidFill>
                <a:schemeClr val="tx1"/>
              </a:solidFill>
              <a:prstDash val="solid"/>
              <a:round/>
              <a:headEnd/>
              <a:tailEnd/>
            </a:ln>
            <a:effectLst>
              <a:outerShdw blurRad="39000" dist="25400" dir="5400000" rotWithShape="0">
                <a:srgbClr val="000000">
                  <a:alpha val="37999"/>
                </a:srgbClr>
              </a:outerShdw>
            </a:effectLst>
          </p:spPr>
          <p:txBody>
            <a:bodyPr anchor="ctr"/>
            <a:lstStyle/>
            <a:p>
              <a:pPr>
                <a:defRPr/>
              </a:pPr>
              <a:endParaRPr lang="en-US"/>
            </a:p>
          </p:txBody>
        </p:sp>
      </p:grpSp>
      <p:sp>
        <p:nvSpPr>
          <p:cNvPr id="3" name="TextBox 2"/>
          <p:cNvSpPr txBox="1"/>
          <p:nvPr/>
        </p:nvSpPr>
        <p:spPr>
          <a:xfrm>
            <a:off x="9829800" y="3352800"/>
            <a:ext cx="2438400" cy="1816100"/>
          </a:xfrm>
          <a:prstGeom prst="rect">
            <a:avLst/>
          </a:prstGeom>
          <a:solidFill>
            <a:schemeClr val="bg1">
              <a:lumMod val="85000"/>
            </a:schemeClr>
          </a:solidFill>
          <a:ln>
            <a:solidFill>
              <a:srgbClr val="000000"/>
            </a:solidFill>
          </a:ln>
        </p:spPr>
        <p:txBody>
          <a:bodyPr>
            <a:spAutoFit/>
          </a:bodyPr>
          <a:lstStyle/>
          <a:p>
            <a:pPr algn="ctr">
              <a:defRPr/>
            </a:pPr>
            <a:r>
              <a:rPr lang="en-US" b="1" u="sng" dirty="0">
                <a:latin typeface="Calibri"/>
                <a:ea typeface="ＭＳ Ｐゴシック" charset="0"/>
                <a:cs typeface="Calibri"/>
              </a:rPr>
              <a:t>Types</a:t>
            </a:r>
          </a:p>
          <a:p>
            <a:pPr>
              <a:defRPr/>
            </a:pPr>
            <a:endParaRPr lang="en-US" sz="1000" dirty="0">
              <a:latin typeface="Calibri"/>
              <a:ea typeface="ＭＳ Ｐゴシック" charset="0"/>
              <a:cs typeface="Calibri"/>
            </a:endParaRPr>
          </a:p>
          <a:p>
            <a:pPr>
              <a:defRPr/>
            </a:pPr>
            <a:r>
              <a:rPr lang="en-US" dirty="0">
                <a:latin typeface="Calibri"/>
                <a:ea typeface="ＭＳ Ｐゴシック" charset="0"/>
                <a:cs typeface="Calibri"/>
              </a:rPr>
              <a:t>1. </a:t>
            </a:r>
            <a:r>
              <a:rPr lang="en-US" b="1" dirty="0" err="1">
                <a:latin typeface="Calibri"/>
                <a:ea typeface="ＭＳ Ｐゴシック" charset="0"/>
                <a:cs typeface="Calibri"/>
              </a:rPr>
              <a:t>mCG</a:t>
            </a:r>
            <a:endParaRPr lang="en-US" b="1" dirty="0">
              <a:latin typeface="Calibri"/>
              <a:ea typeface="ＭＳ Ｐゴシック" charset="0"/>
              <a:cs typeface="Calibri"/>
            </a:endParaRPr>
          </a:p>
          <a:p>
            <a:pPr>
              <a:defRPr/>
            </a:pPr>
            <a:endParaRPr lang="en-US" sz="1000" dirty="0">
              <a:latin typeface="Calibri"/>
              <a:ea typeface="ＭＳ Ｐゴシック" charset="0"/>
              <a:cs typeface="Calibri"/>
            </a:endParaRPr>
          </a:p>
          <a:p>
            <a:pPr>
              <a:defRPr/>
            </a:pPr>
            <a:r>
              <a:rPr lang="en-US" dirty="0">
                <a:latin typeface="Calibri"/>
                <a:ea typeface="ＭＳ Ｐゴシック" charset="0"/>
                <a:cs typeface="Calibri"/>
              </a:rPr>
              <a:t>2. </a:t>
            </a:r>
            <a:r>
              <a:rPr lang="en-US" b="1" dirty="0" err="1">
                <a:latin typeface="Calibri"/>
                <a:ea typeface="ＭＳ Ｐゴシック" charset="0"/>
                <a:cs typeface="Calibri"/>
              </a:rPr>
              <a:t>mCH</a:t>
            </a:r>
            <a:endParaRPr lang="en-US" b="1" dirty="0">
              <a:latin typeface="Calibri"/>
              <a:ea typeface="ＭＳ Ｐゴシック" charset="0"/>
              <a:cs typeface="Calibri"/>
            </a:endParaRPr>
          </a:p>
          <a:p>
            <a:pPr>
              <a:defRPr/>
            </a:pPr>
            <a:r>
              <a:rPr lang="en-US" sz="2000" dirty="0">
                <a:latin typeface="Calibri"/>
                <a:ea typeface="ＭＳ Ｐゴシック" charset="0"/>
                <a:cs typeface="Calibri"/>
              </a:rPr>
              <a:t>(where H = A, C, or T)</a:t>
            </a:r>
          </a:p>
        </p:txBody>
      </p:sp>
    </p:spTree>
    <p:extLst>
      <p:ext uri="{BB962C8B-B14F-4D97-AF65-F5344CB8AC3E}">
        <p14:creationId xmlns:p14="http://schemas.microsoft.com/office/powerpoint/2010/main" val="423362823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423925" y="1720862"/>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r>
              <a:rPr lang="en-US" altLang="en-US" sz="2400" dirty="0">
                <a:latin typeface="Arial" panose="020B0604020202020204" pitchFamily="34" charset="0"/>
              </a:rPr>
              <a:t>Widespread methylome reconfiguration during fetal to young adult development is coincident with synaptogenesis</a:t>
            </a:r>
            <a:r>
              <a:rPr lang="en-US" altLang="en-US" dirty="0">
                <a:latin typeface="Calibri" panose="020F0502020204030204" pitchFamily="34" charset="0"/>
              </a:rPr>
              <a:t>– becomes dominant form of DNA methylation in mature human neurons	</a:t>
            </a:r>
            <a:endParaRPr lang="en-US" altLang="en-US" sz="2000" dirty="0">
              <a:latin typeface="Calibri" panose="020F0502020204030204" pitchFamily="34" charset="0"/>
            </a:endParaRPr>
          </a:p>
        </p:txBody>
      </p:sp>
      <p:sp>
        <p:nvSpPr>
          <p:cNvPr id="8" name="Title 6"/>
          <p:cNvSpPr>
            <a:spLocks noGrp="1"/>
          </p:cNvSpPr>
          <p:nvPr>
            <p:ph type="title"/>
          </p:nvPr>
        </p:nvSpPr>
        <p:spPr>
          <a:xfrm>
            <a:off x="78994" y="55945"/>
            <a:ext cx="8833611" cy="1157567"/>
          </a:xfrm>
        </p:spPr>
        <p:txBody>
          <a:bodyPr anchor="t">
            <a:noAutofit/>
          </a:bodyPr>
          <a:lstStyle/>
          <a:p>
            <a:pPr algn="ctr"/>
            <a:r>
              <a:rPr lang="en-US" altLang="en-US" sz="2800" dirty="0">
                <a:latin typeface="Arial" panose="020B0604020202020204" pitchFamily="34" charset="0"/>
              </a:rPr>
              <a:t>Methylation occurs as neurons are created</a:t>
            </a:r>
          </a:p>
        </p:txBody>
      </p:sp>
      <p:pic>
        <p:nvPicPr>
          <p:cNvPr id="21508" name="Picture 1"/>
          <p:cNvPicPr>
            <a:picLocks noChangeAspect="1"/>
          </p:cNvPicPr>
          <p:nvPr/>
        </p:nvPicPr>
        <p:blipFill>
          <a:blip r:embed="rId4">
            <a:extLst>
              <a:ext uri="{28A0092B-C50C-407E-A947-70E740481C1C}">
                <a14:useLocalDpi xmlns:a14="http://schemas.microsoft.com/office/drawing/2010/main" val="0"/>
              </a:ext>
            </a:extLst>
          </a:blip>
          <a:srcRect l="8302" t="52759" r="53625" b="28986"/>
          <a:stretch>
            <a:fillRect/>
          </a:stretch>
        </p:blipFill>
        <p:spPr bwMode="auto">
          <a:xfrm>
            <a:off x="4572000" y="3048000"/>
            <a:ext cx="40370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4">
            <a:extLst>
              <a:ext uri="{28A0092B-C50C-407E-A947-70E740481C1C}">
                <a14:useLocalDpi xmlns:a14="http://schemas.microsoft.com/office/drawing/2010/main" val="0"/>
              </a:ext>
            </a:extLst>
          </a:blip>
          <a:srcRect l="59885" t="2351" r="7848" b="71187"/>
          <a:stretch>
            <a:fillRect/>
          </a:stretch>
        </p:blipFill>
        <p:spPr bwMode="auto">
          <a:xfrm>
            <a:off x="8454" y="3048000"/>
            <a:ext cx="472077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87925" y="5181600"/>
            <a:ext cx="4572000" cy="1292662"/>
          </a:xfrm>
          <a:prstGeom prst="rect">
            <a:avLst/>
          </a:prstGeom>
        </p:spPr>
        <p:txBody>
          <a:bodyPr>
            <a:spAutoFit/>
          </a:bodyPr>
          <a:lstStyle/>
          <a:p>
            <a:pPr lvl="1" eaLnBrk="1" hangingPunct="1"/>
            <a:r>
              <a:rPr lang="en-US" altLang="en-US" sz="2600" b="1" dirty="0">
                <a:latin typeface="Calibri" panose="020F0502020204030204" pitchFamily="34" charset="0"/>
              </a:rPr>
              <a:t>Demonstrates large-scale reconfiguration of neuronal </a:t>
            </a:r>
            <a:r>
              <a:rPr lang="en-US" altLang="en-US" sz="2600" b="1" dirty="0" err="1">
                <a:latin typeface="Calibri" panose="020F0502020204030204" pitchFamily="34" charset="0"/>
              </a:rPr>
              <a:t>epigenome</a:t>
            </a:r>
            <a:endParaRPr lang="en-US" altLang="en-US" sz="2600" b="1" dirty="0">
              <a:latin typeface="Calibri" panose="020F0502020204030204" pitchFamily="34" charset="0"/>
            </a:endParaRPr>
          </a:p>
        </p:txBody>
      </p:sp>
      <p:sp>
        <p:nvSpPr>
          <p:cNvPr id="7" name="Title 6"/>
          <p:cNvSpPr txBox="1">
            <a:spLocks/>
          </p:cNvSpPr>
          <p:nvPr/>
        </p:nvSpPr>
        <p:spPr bwMode="auto">
          <a:xfrm>
            <a:off x="5257800" y="6447866"/>
            <a:ext cx="3113530" cy="2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ctr" eaLnBrk="1" fontAlgn="auto" hangingPunct="1">
              <a:spcAft>
                <a:spcPts val="0"/>
              </a:spcAft>
              <a:defRPr/>
            </a:pPr>
            <a:r>
              <a:rPr lang="en-US" sz="700" kern="0">
                <a:solidFill>
                  <a:schemeClr val="accent1">
                    <a:satMod val="150000"/>
                  </a:schemeClr>
                </a:solidFill>
                <a:latin typeface="Calibri"/>
                <a:cs typeface="Calibri"/>
              </a:rPr>
              <a:t>Global Epigenomic Reconfiguration During Mammalian Brain Development</a:t>
            </a:r>
            <a:r>
              <a:rPr lang="en-US" sz="700" kern="0">
                <a:solidFill>
                  <a:schemeClr val="accent1">
                    <a:satMod val="150000"/>
                  </a:schemeClr>
                </a:solidFill>
                <a:latin typeface="Arial"/>
                <a:cs typeface="Arial"/>
              </a:rPr>
              <a:t> </a:t>
            </a:r>
            <a:r>
              <a:rPr lang="en-US" sz="500" kern="0">
                <a:solidFill>
                  <a:schemeClr val="accent1">
                    <a:satMod val="150000"/>
                  </a:schemeClr>
                </a:solidFill>
                <a:latin typeface="Arial"/>
                <a:cs typeface="Arial"/>
              </a:rPr>
              <a:t>(Lister et al., 2013)</a:t>
            </a:r>
            <a:endParaRPr lang="en-US" sz="500" kern="0" dirty="0">
              <a:solidFill>
                <a:schemeClr val="accent1">
                  <a:satMod val="150000"/>
                </a:schemeClr>
              </a:solidFill>
              <a:latin typeface="Arial"/>
              <a:cs typeface="Arial"/>
            </a:endParaRPr>
          </a:p>
        </p:txBody>
      </p:sp>
    </p:spTree>
    <p:extLst>
      <p:ext uri="{BB962C8B-B14F-4D97-AF65-F5344CB8AC3E}">
        <p14:creationId xmlns:p14="http://schemas.microsoft.com/office/powerpoint/2010/main" val="362751172"/>
      </p:ext>
    </p:extLst>
  </p:cSld>
  <p:clrMapOvr>
    <a:overrideClrMapping bg1="lt1" tx1="dk1" bg2="lt2" tx2="dk2" accent1="accent1" accent2="accent2" accent3="accent3" accent4="accent4" accent5="accent5" accent6="accent6" hlink="hlink" folHlink="folHlink"/>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 name="Title 6"/>
          <p:cNvSpPr>
            <a:spLocks noGrp="1"/>
          </p:cNvSpPr>
          <p:nvPr>
            <p:ph type="title"/>
          </p:nvPr>
        </p:nvSpPr>
        <p:spPr>
          <a:xfrm>
            <a:off x="76200" y="152400"/>
            <a:ext cx="8833611" cy="1157567"/>
          </a:xfrm>
        </p:spPr>
        <p:txBody>
          <a:bodyPr anchor="t">
            <a:noAutofit/>
          </a:bodyPr>
          <a:lstStyle/>
          <a:p>
            <a:pPr eaLnBrk="1" hangingPunct="1">
              <a:buFont typeface="Corbel" panose="020B0503020204020204" pitchFamily="34" charset="0"/>
              <a:buAutoNum type="arabicPeriod" startAt="2"/>
            </a:pPr>
            <a:r>
              <a:rPr lang="en-US" altLang="en-US" sz="3200" b="1" dirty="0">
                <a:solidFill>
                  <a:srgbClr val="0000FF"/>
                </a:solidFill>
                <a:latin typeface="Calibri" panose="020F0502020204030204" pitchFamily="34" charset="0"/>
              </a:rPr>
              <a:t>Inaccessible genomic regions are protected from de novo methylation</a:t>
            </a:r>
          </a:p>
        </p:txBody>
      </p:sp>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l="50845" t="66618" r="7715" b="339"/>
          <a:stretch>
            <a:fillRect/>
          </a:stretch>
        </p:blipFill>
        <p:spPr bwMode="auto">
          <a:xfrm>
            <a:off x="2667000" y="1600200"/>
            <a:ext cx="4648200" cy="35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685800" y="4338638"/>
            <a:ext cx="81534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2600" dirty="0">
                <a:latin typeface="Calibri" panose="020F0502020204030204" pitchFamily="34" charset="0"/>
              </a:rPr>
              <a:t>A2:  </a:t>
            </a:r>
            <a:r>
              <a:rPr lang="en-US" altLang="en-US" sz="2600" b="1" dirty="0">
                <a:latin typeface="Calibri" panose="020F0502020204030204" pitchFamily="34" charset="0"/>
              </a:rPr>
              <a:t>Timing matters!</a:t>
            </a:r>
          </a:p>
          <a:p>
            <a:pPr eaLnBrk="1" hangingPunct="1"/>
            <a:r>
              <a:rPr lang="en-US" altLang="en-US" dirty="0">
                <a:latin typeface="Calibri" panose="020F0502020204030204" pitchFamily="34" charset="0"/>
              </a:rPr>
              <a:t>	</a:t>
            </a:r>
            <a:endParaRPr lang="en-US" altLang="en-US" sz="2000" dirty="0">
              <a:latin typeface="Calibri" panose="020F0502020204030204" pitchFamily="34" charset="0"/>
            </a:endParaRPr>
          </a:p>
          <a:p>
            <a:pPr eaLnBrk="1" hangingPunct="1"/>
            <a:r>
              <a:rPr lang="en-US" altLang="en-US" u="sng" dirty="0">
                <a:latin typeface="Calibri" panose="020F0502020204030204" pitchFamily="34" charset="0"/>
              </a:rPr>
              <a:t>Example</a:t>
            </a:r>
            <a:r>
              <a:rPr lang="en-US" altLang="en-US" dirty="0">
                <a:latin typeface="Calibri" panose="020F0502020204030204" pitchFamily="34" charset="0"/>
              </a:rPr>
              <a:t>: Central nervous system deletion of </a:t>
            </a:r>
            <a:r>
              <a:rPr lang="en-US" altLang="en-US" i="1" dirty="0">
                <a:latin typeface="Calibri" panose="020F0502020204030204" pitchFamily="34" charset="0"/>
              </a:rPr>
              <a:t>Dnmt3a</a:t>
            </a:r>
          </a:p>
          <a:p>
            <a:pPr eaLnBrk="1" hangingPunct="1"/>
            <a:endParaRPr lang="en-US" altLang="en-US" sz="2000" i="1" dirty="0">
              <a:latin typeface="Calibri" panose="020F0502020204030204" pitchFamily="34" charset="0"/>
            </a:endParaRPr>
          </a:p>
          <a:p>
            <a:pPr eaLnBrk="1" hangingPunct="1"/>
            <a:r>
              <a:rPr lang="en-US" altLang="en-US" sz="2000" i="1" dirty="0">
                <a:solidFill>
                  <a:srgbClr val="800000"/>
                </a:solidFill>
                <a:latin typeface="Calibri" panose="020F0502020204030204" pitchFamily="34" charset="0"/>
              </a:rPr>
              <a:t>If during late gestation </a:t>
            </a:r>
            <a:r>
              <a:rPr lang="en-US" altLang="en-US" sz="2000" i="1" dirty="0">
                <a:latin typeface="Calibri" panose="020F0502020204030204" pitchFamily="34" charset="0"/>
                <a:sym typeface="Wingdings" panose="05000000000000000000" pitchFamily="2" charset="2"/>
              </a:rPr>
              <a:t> Motor deficits, premature death </a:t>
            </a:r>
            <a:r>
              <a:rPr lang="en-US" altLang="en-US" sz="2000" dirty="0">
                <a:latin typeface="Calibri" panose="020F0502020204030204" pitchFamily="34" charset="0"/>
                <a:sym typeface="Wingdings" panose="05000000000000000000" pitchFamily="2" charset="2"/>
              </a:rPr>
              <a:t></a:t>
            </a:r>
          </a:p>
          <a:p>
            <a:pPr eaLnBrk="1" hangingPunct="1"/>
            <a:r>
              <a:rPr lang="en-US" altLang="en-US" sz="2000" i="1" dirty="0">
                <a:solidFill>
                  <a:srgbClr val="008000"/>
                </a:solidFill>
                <a:latin typeface="Calibri" panose="020F0502020204030204" pitchFamily="34" charset="0"/>
                <a:sym typeface="Wingdings" panose="05000000000000000000" pitchFamily="2" charset="2"/>
              </a:rPr>
              <a:t>If during second postnatal week </a:t>
            </a:r>
            <a:r>
              <a:rPr lang="en-US" altLang="en-US" sz="2000" i="1" dirty="0">
                <a:latin typeface="Calibri" panose="020F0502020204030204" pitchFamily="34" charset="0"/>
                <a:sym typeface="Wingdings" panose="05000000000000000000" pitchFamily="2" charset="2"/>
              </a:rPr>
              <a:t> Plays critical role in establishing normal brain methylation profile and allowing healthy brain development </a:t>
            </a:r>
            <a:r>
              <a:rPr lang="en-US" altLang="en-US" sz="2000" dirty="0">
                <a:latin typeface="Calibri" panose="020F0502020204030204" pitchFamily="34" charset="0"/>
                <a:sym typeface="Wingdings" panose="05000000000000000000" pitchFamily="2" charset="2"/>
              </a:rPr>
              <a:t></a:t>
            </a:r>
          </a:p>
          <a:p>
            <a:pPr eaLnBrk="1" hangingPunct="1"/>
            <a:endParaRPr lang="en-US" altLang="en-US" dirty="0"/>
          </a:p>
        </p:txBody>
      </p:sp>
    </p:spTree>
    <p:extLst>
      <p:ext uri="{BB962C8B-B14F-4D97-AF65-F5344CB8AC3E}">
        <p14:creationId xmlns:p14="http://schemas.microsoft.com/office/powerpoint/2010/main" val="3714647143"/>
      </p:ext>
    </p:extLst>
  </p:cSld>
  <p:clrMapOvr>
    <a:overrideClrMapping bg1="lt1" tx1="dk1" bg2="lt2" tx2="dk2" accent1="accent1" accent2="accent2" accent3="accent3" accent4="accent4" accent5="accent5" accent6="accent6" hlink="hlink" folHlink="folHlink"/>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 name="Title 6"/>
          <p:cNvSpPr>
            <a:spLocks noGrp="1"/>
          </p:cNvSpPr>
          <p:nvPr>
            <p:ph type="title"/>
          </p:nvPr>
        </p:nvSpPr>
        <p:spPr>
          <a:xfrm>
            <a:off x="76200" y="152400"/>
            <a:ext cx="8833611" cy="1157567"/>
          </a:xfrm>
        </p:spPr>
        <p:txBody>
          <a:bodyPr anchor="t">
            <a:noAutofit/>
          </a:bodyPr>
          <a:lstStyle/>
          <a:p>
            <a:pPr>
              <a:defRPr/>
            </a:pPr>
            <a:r>
              <a:rPr lang="en-US" sz="3200" b="1" dirty="0">
                <a:solidFill>
                  <a:srgbClr val="0000FF"/>
                </a:solidFill>
                <a:latin typeface="Calibri"/>
                <a:ea typeface="ＭＳ Ｐゴシック" charset="0"/>
                <a:cs typeface="Calibri"/>
              </a:rPr>
              <a:t>Neurons and glia show cell type-specific DNA methylation patterns</a:t>
            </a:r>
          </a:p>
        </p:txBody>
      </p:sp>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l="4131" t="3423" r="4897" b="58148"/>
          <a:stretch>
            <a:fillRect/>
          </a:stretch>
        </p:blipFill>
        <p:spPr bwMode="auto">
          <a:xfrm>
            <a:off x="152400" y="3305175"/>
            <a:ext cx="8864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09800" y="1345527"/>
            <a:ext cx="4940300" cy="1815882"/>
          </a:xfrm>
          <a:prstGeom prst="rect">
            <a:avLst/>
          </a:prstGeom>
        </p:spPr>
        <p:txBody>
          <a:bodyPr wrap="square">
            <a:spAutoFit/>
          </a:bodyPr>
          <a:lstStyle/>
          <a:p>
            <a:pPr lvl="1" algn="ctr" eaLnBrk="1" hangingPunct="1"/>
            <a:r>
              <a:rPr lang="en-US" altLang="en-US" sz="2800" dirty="0">
                <a:latin typeface="Calibri" panose="020F0502020204030204" pitchFamily="34" charset="0"/>
              </a:rPr>
              <a:t>Suggests a role for DNA methylation in distinguishing these 2 broad classes of cortical cells!</a:t>
            </a:r>
          </a:p>
        </p:txBody>
      </p:sp>
    </p:spTree>
    <p:extLst>
      <p:ext uri="{BB962C8B-B14F-4D97-AF65-F5344CB8AC3E}">
        <p14:creationId xmlns:p14="http://schemas.microsoft.com/office/powerpoint/2010/main" val="3750857314"/>
      </p:ext>
    </p:extLst>
  </p:cSld>
  <p:clrMapOvr>
    <a:overrideClrMapping bg1="lt1" tx1="dk1" bg2="lt2" tx2="dk2" accent1="accent1" accent2="accent2" accent3="accent3" accent4="accent4" accent5="accent5" accent6="accent6" hlink="hlink" folHlink="folHlink"/>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228600" y="1676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Other Key Findings:</a:t>
            </a:r>
            <a:endParaRPr lang="en-US" altLang="en-US">
              <a:latin typeface="Calibri" panose="020F0502020204030204" pitchFamily="34" charset="0"/>
            </a:endParaRPr>
          </a:p>
        </p:txBody>
      </p:sp>
      <p:sp>
        <p:nvSpPr>
          <p:cNvPr id="8"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000" dirty="0">
                <a:solidFill>
                  <a:schemeClr val="accent1">
                    <a:satMod val="150000"/>
                  </a:schemeClr>
                </a:solidFill>
                <a:latin typeface="Calibri"/>
                <a:ea typeface="+mj-ea"/>
                <a:cs typeface="Calibri"/>
              </a:rPr>
              <a:t>Global </a:t>
            </a:r>
            <a:r>
              <a:rPr lang="en-US" sz="3000" dirty="0" err="1">
                <a:solidFill>
                  <a:schemeClr val="accent1">
                    <a:satMod val="150000"/>
                  </a:schemeClr>
                </a:solidFill>
                <a:latin typeface="Calibri"/>
                <a:ea typeface="+mj-ea"/>
                <a:cs typeface="Calibri"/>
              </a:rPr>
              <a:t>Epigenomic</a:t>
            </a:r>
            <a:r>
              <a:rPr lang="en-US" sz="3000" dirty="0">
                <a:solidFill>
                  <a:schemeClr val="accent1">
                    <a:satMod val="150000"/>
                  </a:schemeClr>
                </a:solidFill>
                <a:latin typeface="Calibri"/>
                <a:ea typeface="+mj-ea"/>
                <a:cs typeface="Calibri"/>
              </a:rPr>
              <a:t> Reconfiguration During Mammalian Brain Development</a:t>
            </a:r>
            <a:r>
              <a:rPr lang="en-US" sz="3000" dirty="0">
                <a:solidFill>
                  <a:schemeClr val="accent1">
                    <a:satMod val="150000"/>
                  </a:schemeClr>
                </a:solidFill>
                <a:latin typeface="Arial"/>
                <a:ea typeface="+mj-ea"/>
                <a:cs typeface="Arial"/>
              </a:rPr>
              <a:t> </a:t>
            </a:r>
            <a:r>
              <a:rPr lang="en-US" sz="2400" dirty="0">
                <a:solidFill>
                  <a:schemeClr val="accent1">
                    <a:satMod val="150000"/>
                  </a:schemeClr>
                </a:solidFill>
                <a:latin typeface="Arial"/>
                <a:ea typeface="+mj-ea"/>
                <a:cs typeface="Arial"/>
              </a:rPr>
              <a:t>(Lister et al., 2013)</a:t>
            </a:r>
          </a:p>
        </p:txBody>
      </p:sp>
      <p:sp>
        <p:nvSpPr>
          <p:cNvPr id="33796" name="Rectangle 1"/>
          <p:cNvSpPr>
            <a:spLocks noChangeArrowheads="1"/>
          </p:cNvSpPr>
          <p:nvPr/>
        </p:nvSpPr>
        <p:spPr bwMode="auto">
          <a:xfrm>
            <a:off x="457200" y="2471738"/>
            <a:ext cx="8077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Corbel" panose="020B0503020204020204" pitchFamily="34" charset="0"/>
              <a:buAutoNum type="arabicPeriod" startAt="4"/>
            </a:pPr>
            <a:r>
              <a:rPr lang="en-US" altLang="en-US" sz="2000" b="1">
                <a:latin typeface="Calibri" panose="020F0502020204030204" pitchFamily="34" charset="0"/>
              </a:rPr>
              <a:t>The mCH position is highly conserved</a:t>
            </a:r>
            <a:r>
              <a:rPr lang="en-US" altLang="en-US" sz="2000">
                <a:latin typeface="Calibri" panose="020F0502020204030204" pitchFamily="34" charset="0"/>
              </a:rPr>
              <a:t>:</a:t>
            </a:r>
          </a:p>
          <a:p>
            <a:pPr lvl="1" eaLnBrk="1" hangingPunct="1"/>
            <a:r>
              <a:rPr lang="en-US" altLang="en-US" sz="2000">
                <a:latin typeface="Calibri" panose="020F0502020204030204" pitchFamily="34" charset="0"/>
              </a:rPr>
              <a:t>Precise positioning of mCG and mCH marks (which are conserved between individuals and across humans and mice) is consistent with a functional role</a:t>
            </a:r>
          </a:p>
          <a:p>
            <a:pPr eaLnBrk="1" hangingPunct="1">
              <a:buFont typeface="Corbel" panose="020B0503020204020204" pitchFamily="34" charset="0"/>
              <a:buAutoNum type="arabicPeriod" startAt="4"/>
            </a:pPr>
            <a:endParaRPr lang="en-US" altLang="en-US" sz="2000">
              <a:latin typeface="Calibri" panose="020F0502020204030204" pitchFamily="34" charset="0"/>
            </a:endParaRPr>
          </a:p>
          <a:p>
            <a:pPr eaLnBrk="1" hangingPunct="1">
              <a:buFont typeface="Corbel" panose="020B0503020204020204" pitchFamily="34" charset="0"/>
              <a:buAutoNum type="arabicPeriod" startAt="4"/>
            </a:pPr>
            <a:r>
              <a:rPr lang="en-US" altLang="en-US" sz="2000" b="1">
                <a:latin typeface="Calibri" panose="020F0502020204030204" pitchFamily="34" charset="0"/>
              </a:rPr>
              <a:t>X chromosome shows gender-specific DNA methylation patterns</a:t>
            </a:r>
            <a:r>
              <a:rPr lang="en-US" altLang="en-US" sz="2000">
                <a:latin typeface="Calibri" panose="020F0502020204030204" pitchFamily="34" charset="0"/>
              </a:rPr>
              <a:t> </a:t>
            </a:r>
          </a:p>
        </p:txBody>
      </p:sp>
    </p:spTree>
    <p:extLst>
      <p:ext uri="{BB962C8B-B14F-4D97-AF65-F5344CB8AC3E}">
        <p14:creationId xmlns:p14="http://schemas.microsoft.com/office/powerpoint/2010/main" val="1126013010"/>
      </p:ext>
    </p:extLst>
  </p:cSld>
  <p:clrMapOvr>
    <a:overrideClrMapping bg1="lt1" tx1="dk1" bg2="lt2" tx2="dk2" accent1="accent1" accent2="accent2" accent3="accent3" accent4="accent4" accent5="accent5" accent6="accent6" hlink="hlink" folHlink="folHlink"/>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841" y="-542641"/>
            <a:ext cx="4759359" cy="3352800"/>
          </a:xfrm>
        </p:spPr>
        <p:txBody>
          <a:bodyPr/>
          <a:lstStyle/>
          <a:p>
            <a:r>
              <a:rPr lang="en-US" sz="2400" dirty="0"/>
              <a:t>“[S]</a:t>
            </a:r>
            <a:r>
              <a:rPr lang="en-US" sz="2400" dirty="0" err="1"/>
              <a:t>urgery</a:t>
            </a:r>
            <a:r>
              <a:rPr lang="en-US" sz="2400" dirty="0"/>
              <a:t>-induced weight loss was associated with a dramatic remodeling of sperm DNA methylation, notably at genetic locations implicated in the central control of appetite.”</a:t>
            </a:r>
          </a:p>
        </p:txBody>
      </p:sp>
      <p:pic>
        <p:nvPicPr>
          <p:cNvPr id="5" name="Content Placeholder 4"/>
          <p:cNvPicPr>
            <a:picLocks noGrp="1" noChangeAspect="1"/>
          </p:cNvPicPr>
          <p:nvPr>
            <p:ph idx="1"/>
          </p:nvPr>
        </p:nvPicPr>
        <p:blipFill>
          <a:blip r:embed="rId4"/>
          <a:stretch>
            <a:fillRect/>
          </a:stretch>
        </p:blipFill>
        <p:spPr>
          <a:xfrm>
            <a:off x="-1" y="2224759"/>
            <a:ext cx="5787975" cy="3925640"/>
          </a:xfrm>
          <a:prstGeom prst="rect">
            <a:avLst/>
          </a:prstGeom>
        </p:spPr>
      </p:pic>
      <p:sp>
        <p:nvSpPr>
          <p:cNvPr id="4" name="Footer Placeholder 3"/>
          <p:cNvSpPr>
            <a:spLocks noGrp="1"/>
          </p:cNvSpPr>
          <p:nvPr>
            <p:ph type="ftr" sz="quarter" idx="11"/>
          </p:nvPr>
        </p:nvSpPr>
        <p:spPr/>
        <p:txBody>
          <a:bodyPr/>
          <a:lstStyle/>
          <a:p>
            <a:pPr>
              <a:defRPr/>
            </a:pPr>
            <a:r>
              <a:rPr lang="en-US" dirty="0">
                <a:solidFill>
                  <a:srgbClr val="000000"/>
                </a:solidFill>
              </a:rPr>
              <a:t>Messinger</a:t>
            </a:r>
          </a:p>
        </p:txBody>
      </p:sp>
      <p:pic>
        <p:nvPicPr>
          <p:cNvPr id="6" name="Picture 5"/>
          <p:cNvPicPr>
            <a:picLocks noChangeAspect="1"/>
          </p:cNvPicPr>
          <p:nvPr/>
        </p:nvPicPr>
        <p:blipFill>
          <a:blip r:embed="rId5"/>
          <a:stretch>
            <a:fillRect/>
          </a:stretch>
        </p:blipFill>
        <p:spPr>
          <a:xfrm>
            <a:off x="5124839" y="-6626"/>
            <a:ext cx="4019161" cy="4045226"/>
          </a:xfrm>
          <a:prstGeom prst="rect">
            <a:avLst/>
          </a:prstGeom>
        </p:spPr>
      </p:pic>
      <p:sp>
        <p:nvSpPr>
          <p:cNvPr id="7" name="Rectangle 6"/>
          <p:cNvSpPr/>
          <p:nvPr/>
        </p:nvSpPr>
        <p:spPr>
          <a:xfrm>
            <a:off x="5943600" y="5221043"/>
            <a:ext cx="3352800" cy="1015663"/>
          </a:xfrm>
          <a:prstGeom prst="rect">
            <a:avLst/>
          </a:prstGeom>
        </p:spPr>
        <p:txBody>
          <a:bodyPr wrap="square">
            <a:spAutoFit/>
          </a:bodyPr>
          <a:lstStyle/>
          <a:p>
            <a:pPr marR="0"/>
            <a:r>
              <a:rPr lang="en-US" sz="1000" dirty="0">
                <a:latin typeface="Segoe UI" panose="020B0502040204020203" pitchFamily="34" charset="0"/>
              </a:rPr>
              <a:t>Donkin, I., </a:t>
            </a:r>
            <a:r>
              <a:rPr lang="en-US" sz="1000" dirty="0" err="1">
                <a:latin typeface="Segoe UI" panose="020B0502040204020203" pitchFamily="34" charset="0"/>
              </a:rPr>
              <a:t>Versteyhe</a:t>
            </a:r>
            <a:r>
              <a:rPr lang="en-US" sz="1000" dirty="0">
                <a:latin typeface="Segoe UI" panose="020B0502040204020203" pitchFamily="34" charset="0"/>
              </a:rPr>
              <a:t>, S., </a:t>
            </a:r>
            <a:r>
              <a:rPr lang="en-US" sz="1000" dirty="0" err="1">
                <a:latin typeface="Segoe UI" panose="020B0502040204020203" pitchFamily="34" charset="0"/>
              </a:rPr>
              <a:t>Ingerslev</a:t>
            </a:r>
            <a:r>
              <a:rPr lang="en-US" sz="1000" dirty="0">
                <a:latin typeface="Segoe UI" panose="020B0502040204020203" pitchFamily="34" charset="0"/>
              </a:rPr>
              <a:t>, L. R., Qian, K., </a:t>
            </a:r>
            <a:r>
              <a:rPr lang="en-US" sz="1000" dirty="0" err="1">
                <a:latin typeface="Segoe UI" panose="020B0502040204020203" pitchFamily="34" charset="0"/>
              </a:rPr>
              <a:t>Mechta</a:t>
            </a:r>
            <a:r>
              <a:rPr lang="en-US" sz="1000" dirty="0">
                <a:latin typeface="Segoe UI" panose="020B0502040204020203" pitchFamily="34" charset="0"/>
              </a:rPr>
              <a:t>, M., </a:t>
            </a:r>
            <a:r>
              <a:rPr lang="en-US" sz="1000" dirty="0" err="1">
                <a:latin typeface="Segoe UI" panose="020B0502040204020203" pitchFamily="34" charset="0"/>
              </a:rPr>
              <a:t>Nordkap</a:t>
            </a:r>
            <a:r>
              <a:rPr lang="en-US" sz="1000" dirty="0">
                <a:latin typeface="Segoe UI" panose="020B0502040204020203" pitchFamily="34" charset="0"/>
              </a:rPr>
              <a:t>, L., . . . Barres, R. (2015). Obesity and Bariatric Surgery Drive Epigenetic Variation of Spermatozoa in Humans. </a:t>
            </a:r>
            <a:r>
              <a:rPr lang="en-US" sz="1000" i="1" dirty="0">
                <a:latin typeface="Segoe UI" panose="020B0502040204020203" pitchFamily="34" charset="0"/>
              </a:rPr>
              <a:t>Cell </a:t>
            </a:r>
            <a:r>
              <a:rPr lang="en-US" sz="1000" i="1" dirty="0" err="1">
                <a:latin typeface="Segoe UI" panose="020B0502040204020203" pitchFamily="34" charset="0"/>
              </a:rPr>
              <a:t>Metab</a:t>
            </a:r>
            <a:r>
              <a:rPr lang="en-US" sz="1000" i="1" dirty="0">
                <a:latin typeface="Segoe UI" panose="020B0502040204020203" pitchFamily="34" charset="0"/>
              </a:rPr>
              <a:t>. </a:t>
            </a:r>
            <a:r>
              <a:rPr lang="en-US" sz="1000" i="1" dirty="0" err="1">
                <a:latin typeface="Segoe UI" panose="020B0502040204020203" pitchFamily="34" charset="0"/>
              </a:rPr>
              <a:t>doi</a:t>
            </a:r>
            <a:r>
              <a:rPr lang="en-US" sz="1000" i="1" dirty="0">
                <a:latin typeface="Segoe UI" panose="020B0502040204020203" pitchFamily="34" charset="0"/>
              </a:rPr>
              <a:t>: 10.1016/j.cmet.2015.11.004</a:t>
            </a:r>
          </a:p>
          <a:p>
            <a:pPr marR="0"/>
            <a:r>
              <a:rPr lang="en-US" sz="1000" dirty="0">
                <a:latin typeface="Segoe UI" panose="020B0502040204020203" pitchFamily="34" charset="0"/>
              </a:rPr>
              <a:t>	</a:t>
            </a:r>
          </a:p>
        </p:txBody>
      </p:sp>
    </p:spTree>
    <p:extLst>
      <p:ext uri="{BB962C8B-B14F-4D97-AF65-F5344CB8AC3E}">
        <p14:creationId xmlns:p14="http://schemas.microsoft.com/office/powerpoint/2010/main" val="3868220444"/>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Environmental Influences on Gene Activity</a:t>
            </a:r>
          </a:p>
        </p:txBody>
      </p:sp>
      <p:sp>
        <p:nvSpPr>
          <p:cNvPr id="120835" name="Content Placeholder 2"/>
          <p:cNvSpPr>
            <a:spLocks noGrp="1"/>
          </p:cNvSpPr>
          <p:nvPr>
            <p:ph idx="1"/>
          </p:nvPr>
        </p:nvSpPr>
        <p:spPr>
          <a:xfrm>
            <a:off x="457200" y="1600200"/>
            <a:ext cx="8839200" cy="4800600"/>
          </a:xfrm>
        </p:spPr>
        <p:txBody>
          <a:bodyPr/>
          <a:lstStyle/>
          <a:p>
            <a:r>
              <a:rPr lang="en-US" altLang="en-US" sz="2800"/>
              <a:t>In rodents:</a:t>
            </a:r>
          </a:p>
          <a:p>
            <a:pPr lvl="1"/>
            <a:r>
              <a:rPr lang="en-US" altLang="en-US" sz="2400"/>
              <a:t>Prenatal exposure to chronic stress </a:t>
            </a:r>
            <a:r>
              <a:rPr lang="en-US" altLang="en-US" sz="2400">
                <a:sym typeface="Wingdings" panose="05000000000000000000" pitchFamily="2" charset="2"/>
              </a:rPr>
              <a:t> hi methylation</a:t>
            </a:r>
          </a:p>
          <a:p>
            <a:pPr lvl="1"/>
            <a:r>
              <a:rPr lang="en-US" altLang="en-US" sz="2400"/>
              <a:t>Low maternal care </a:t>
            </a:r>
            <a:r>
              <a:rPr lang="en-US" altLang="en-US" sz="2400">
                <a:sym typeface="Wingdings" panose="05000000000000000000" pitchFamily="2" charset="2"/>
              </a:rPr>
              <a:t> high </a:t>
            </a:r>
            <a:r>
              <a:rPr lang="en-US" altLang="en-US" sz="2400"/>
              <a:t>methylation</a:t>
            </a:r>
          </a:p>
          <a:p>
            <a:r>
              <a:rPr lang="en-US" altLang="en-US" sz="2800"/>
              <a:t>Less nurturing mothering leads to poorer stress response in rat pups</a:t>
            </a:r>
          </a:p>
          <a:p>
            <a:pPr lvl="2"/>
            <a:r>
              <a:rPr lang="en-US" altLang="en-US" sz="1800"/>
              <a:t>Fewer corticosterone receptors</a:t>
            </a:r>
          </a:p>
          <a:p>
            <a:pPr lvl="2"/>
            <a:r>
              <a:rPr lang="en-US" altLang="en-US" sz="1800"/>
              <a:t>Linked to DNA methylation</a:t>
            </a:r>
          </a:p>
          <a:p>
            <a:pPr lvl="2"/>
            <a:r>
              <a:rPr lang="en-US" altLang="en-US" sz="1800"/>
              <a:t>Enzymes reverse methylation, improve receptor numbers</a:t>
            </a:r>
          </a:p>
          <a:p>
            <a:pPr lvl="3"/>
            <a:r>
              <a:rPr lang="en-US" altLang="en-US" sz="1600"/>
              <a:t>Szyf &amp; Meany (2004)</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Gangi</a:t>
            </a:r>
          </a:p>
        </p:txBody>
      </p:sp>
    </p:spTree>
    <p:extLst>
      <p:ext uri="{BB962C8B-B14F-4D97-AF65-F5344CB8AC3E}">
        <p14:creationId xmlns:p14="http://schemas.microsoft.com/office/powerpoint/2010/main" val="419035694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7" name="Rectangle 4"/>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r>
              <a:rPr lang="en-US" altLang="en-US" sz="4400"/>
              <a:t>2 perspectives on gene*environment interface</a:t>
            </a:r>
            <a:endParaRPr lang="en-US" altLang="en-US" sz="6600"/>
          </a:p>
        </p:txBody>
      </p:sp>
      <p:sp>
        <p:nvSpPr>
          <p:cNvPr id="69638" name="Rectangle 5"/>
          <p:cNvSpPr>
            <a:spLocks noGrp="1" noChangeArrowheads="1"/>
          </p:cNvSpPr>
          <p:nvPr>
            <p:ph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200" b="1" dirty="0"/>
              <a:t>Quantitative</a:t>
            </a:r>
          </a:p>
          <a:p>
            <a:pPr lvl="1"/>
            <a:r>
              <a:rPr lang="en-US" altLang="en-US" sz="2800" b="1" dirty="0"/>
              <a:t>The influence of genetic and environmental factors be distinguished and the influence of each can be </a:t>
            </a:r>
            <a:r>
              <a:rPr lang="en-US" altLang="en-US" sz="2800" b="1" dirty="0" err="1"/>
              <a:t>quanitified</a:t>
            </a:r>
            <a:r>
              <a:rPr lang="en-US" altLang="en-US" sz="2800" b="1" dirty="0"/>
              <a:t> using behavioral genetic methods (</a:t>
            </a:r>
            <a:r>
              <a:rPr lang="en-US" altLang="en-US" sz="2800" b="1" dirty="0" err="1"/>
              <a:t>Plomin</a:t>
            </a:r>
            <a:r>
              <a:rPr lang="en-US" altLang="en-US" sz="2800" b="1" dirty="0"/>
              <a:t>)</a:t>
            </a:r>
            <a:endParaRPr lang="en-US" altLang="en-US" sz="2800" b="1" dirty="0">
              <a:latin typeface="Algerian" panose="04020705040A02060702" pitchFamily="82" charset="0"/>
            </a:endParaRPr>
          </a:p>
          <a:p>
            <a:pPr>
              <a:lnSpc>
                <a:spcPct val="90000"/>
              </a:lnSpc>
            </a:pPr>
            <a:r>
              <a:rPr lang="en-US" altLang="en-US" sz="3200" dirty="0"/>
              <a:t>Transactional</a:t>
            </a:r>
          </a:p>
          <a:p>
            <a:pPr lvl="1">
              <a:lnSpc>
                <a:spcPct val="90000"/>
              </a:lnSpc>
            </a:pPr>
            <a:r>
              <a:rPr lang="en-US" altLang="en-US" sz="2800" dirty="0"/>
              <a:t>“It is not nature vs. nurture, but the interaction of nature and nurture that drives development.” </a:t>
            </a:r>
            <a:r>
              <a:rPr lang="en-US" altLang="en-US" sz="2800" dirty="0" err="1"/>
              <a:t>Urie</a:t>
            </a:r>
            <a:r>
              <a:rPr lang="en-US" altLang="en-US" sz="2800" dirty="0"/>
              <a:t> </a:t>
            </a:r>
            <a:r>
              <a:rPr lang="en-US" altLang="en-US" sz="2800" dirty="0" err="1"/>
              <a:t>Bronfrenbrenner</a:t>
            </a:r>
            <a:endParaRPr lang="en-US" altLang="en-US" sz="2800" dirty="0"/>
          </a:p>
        </p:txBody>
      </p:sp>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000"/>
              <a:t>Messinger</a:t>
            </a:r>
          </a:p>
        </p:txBody>
      </p:sp>
      <p:sp>
        <p:nvSpPr>
          <p:cNvPr id="69635" name="Rectangle 2"/>
          <p:cNvSpPr>
            <a:spLocks noChangeArrowheads="1"/>
          </p:cNvSpPr>
          <p:nvPr/>
        </p:nvSpPr>
        <p:spPr bwMode="auto">
          <a:xfrm>
            <a:off x="685800" y="62896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
        <p:nvSpPr>
          <p:cNvPr id="69636" name="Rectangle 3"/>
          <p:cNvSpPr>
            <a:spLocks noChangeArrowheads="1"/>
          </p:cNvSpPr>
          <p:nvPr/>
        </p:nvSpPr>
        <p:spPr bwMode="auto">
          <a:xfrm>
            <a:off x="3124200" y="62896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Tree>
    <p:extLst>
      <p:ext uri="{BB962C8B-B14F-4D97-AF65-F5344CB8AC3E}">
        <p14:creationId xmlns:p14="http://schemas.microsoft.com/office/powerpoint/2010/main" val="4039256078"/>
      </p:ext>
    </p:extLst>
  </p:cSld>
  <p:clrMapOvr>
    <a:overrideClrMapping bg1="lt1" tx1="dk1" bg2="lt2" tx2="dk2" accent1="accent1" accent2="accent2" accent3="accent3" accent4="accent4" accent5="accent5" accent6="accent6" hlink="hlink" folHlink="folHlink"/>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normAutofit/>
          </a:bodyPr>
          <a:lstStyle/>
          <a:p>
            <a:r>
              <a:rPr lang="en-US" altLang="en-US" sz="4000" dirty="0"/>
              <a:t>Unexplained patterns</a:t>
            </a:r>
          </a:p>
        </p:txBody>
      </p:sp>
      <p:sp>
        <p:nvSpPr>
          <p:cNvPr id="117763" name="Content Placeholder 2"/>
          <p:cNvSpPr>
            <a:spLocks noGrp="1"/>
          </p:cNvSpPr>
          <p:nvPr>
            <p:ph idx="1"/>
          </p:nvPr>
        </p:nvSpPr>
        <p:spPr/>
        <p:txBody>
          <a:bodyPr>
            <a:normAutofit/>
          </a:bodyPr>
          <a:lstStyle/>
          <a:p>
            <a:r>
              <a:rPr lang="en-US" altLang="en-US" sz="2800" dirty="0"/>
              <a:t>“Mothers who were </a:t>
            </a:r>
            <a:r>
              <a:rPr lang="en-US" altLang="en-US" sz="2800" b="1" dirty="0">
                <a:hlinkClick r:id="rId3"/>
              </a:rPr>
              <a:t>pregnant during a 1944 famine in the Netherlands</a:t>
            </a:r>
            <a:r>
              <a:rPr lang="en-US" altLang="en-US" sz="2800" dirty="0"/>
              <a:t>, for example, were more likely to have children—and grandchildren—prone to heart disease, diabetes, and obesity. </a:t>
            </a:r>
          </a:p>
          <a:p>
            <a:r>
              <a:rPr lang="en-US" altLang="en-US" sz="2800" dirty="0"/>
              <a:t>Female mice that are underfed during pregnancy give birth to pups that are more likely to develop diabetes—and their </a:t>
            </a:r>
            <a:r>
              <a:rPr lang="en-US" altLang="en-US" sz="2800" b="1" dirty="0">
                <a:hlinkClick r:id="rId4"/>
              </a:rPr>
              <a:t>male offspring have epigenetic changes in their sperm</a:t>
            </a:r>
            <a:r>
              <a:rPr lang="en-US" altLang="en-US" sz="2800" dirty="0"/>
              <a:t>. The offspring of those males are also prone to diabetes. </a:t>
            </a:r>
          </a:p>
          <a:p>
            <a:pPr lvl="4"/>
            <a:r>
              <a:rPr lang="en-US" altLang="en-US" sz="1400" dirty="0">
                <a:hlinkClick r:id="rId5"/>
              </a:rPr>
              <a:t>http://www.sciencemag.org/news/2015/12/weight-gain-and-loss-can-alter-men-s-sperm</a:t>
            </a:r>
            <a:r>
              <a:rPr lang="en-US" altLang="en-US" sz="1400" dirty="0"/>
              <a:t> </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sp>
        <p:nvSpPr>
          <p:cNvPr id="2" name="TextBox 1">
            <a:extLst>
              <a:ext uri="{FF2B5EF4-FFF2-40B4-BE49-F238E27FC236}">
                <a16:creationId xmlns:a16="http://schemas.microsoft.com/office/drawing/2014/main" id="{F6929C91-D16F-132C-08D0-F00557B20F42}"/>
              </a:ext>
            </a:extLst>
          </p:cNvPr>
          <p:cNvSpPr txBox="1"/>
          <p:nvPr/>
        </p:nvSpPr>
        <p:spPr>
          <a:xfrm rot="2505207">
            <a:off x="6188403" y="578080"/>
            <a:ext cx="1180131" cy="584775"/>
          </a:xfrm>
          <a:prstGeom prst="rect">
            <a:avLst/>
          </a:prstGeom>
          <a:noFill/>
        </p:spPr>
        <p:txBody>
          <a:bodyPr wrap="none" rtlCol="0">
            <a:spAutoFit/>
          </a:bodyPr>
          <a:lstStyle/>
          <a:p>
            <a:r>
              <a:rPr lang="en-US" sz="3200" b="1" i="1" dirty="0">
                <a:solidFill>
                  <a:srgbClr val="FF0000"/>
                </a:solidFill>
                <a:highlight>
                  <a:srgbClr val="FFFF00"/>
                </a:highlight>
                <a:latin typeface="Abadi Extra Light" panose="020B0604020202020204" pitchFamily="34" charset="0"/>
              </a:rPr>
              <a:t>What?</a:t>
            </a:r>
          </a:p>
        </p:txBody>
      </p:sp>
    </p:spTree>
    <p:extLst>
      <p:ext uri="{BB962C8B-B14F-4D97-AF65-F5344CB8AC3E}">
        <p14:creationId xmlns:p14="http://schemas.microsoft.com/office/powerpoint/2010/main" val="3857268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a:t>Environmental Influences on Gene Activity i</a:t>
            </a:r>
            <a:r>
              <a:rPr lang="en-US" altLang="en-US" sz="4000" dirty="0"/>
              <a:t>n Rodents</a:t>
            </a:r>
            <a:endParaRPr lang="en-US" sz="4000" dirty="0"/>
          </a:p>
        </p:txBody>
      </p:sp>
      <p:sp>
        <p:nvSpPr>
          <p:cNvPr id="120835" name="Content Placeholder 2"/>
          <p:cNvSpPr>
            <a:spLocks noGrp="1"/>
          </p:cNvSpPr>
          <p:nvPr>
            <p:ph idx="1"/>
          </p:nvPr>
        </p:nvSpPr>
        <p:spPr>
          <a:xfrm>
            <a:off x="457200" y="1600200"/>
            <a:ext cx="8382000" cy="4800600"/>
          </a:xfrm>
        </p:spPr>
        <p:txBody>
          <a:bodyPr>
            <a:normAutofit fontScale="92500" lnSpcReduction="20000"/>
          </a:bodyPr>
          <a:lstStyle/>
          <a:p>
            <a:r>
              <a:rPr lang="en-US" altLang="en-US" sz="2800" dirty="0"/>
              <a:t>Prenatal exposure to chronic stress </a:t>
            </a:r>
            <a:r>
              <a:rPr lang="en-US" altLang="en-US" sz="2800" dirty="0">
                <a:sym typeface="Wingdings" panose="05000000000000000000" pitchFamily="2" charset="2"/>
              </a:rPr>
              <a:t> hi methylation</a:t>
            </a:r>
          </a:p>
          <a:p>
            <a:pPr lvl="1"/>
            <a:r>
              <a:rPr lang="en-US" altLang="en-US" sz="2400" dirty="0"/>
              <a:t>Low maternal care </a:t>
            </a:r>
            <a:r>
              <a:rPr lang="en-US" altLang="en-US" sz="2400" dirty="0">
                <a:sym typeface="Wingdings" panose="05000000000000000000" pitchFamily="2" charset="2"/>
              </a:rPr>
              <a:t> high </a:t>
            </a:r>
            <a:r>
              <a:rPr lang="en-US" altLang="en-US" sz="2400" dirty="0"/>
              <a:t>methylation</a:t>
            </a:r>
          </a:p>
          <a:p>
            <a:r>
              <a:rPr lang="en-US" altLang="en-US" sz="2800" dirty="0"/>
              <a:t>Less nurturing mothering </a:t>
            </a:r>
            <a:r>
              <a:rPr lang="en-US" altLang="en-US" sz="2800" dirty="0">
                <a:sym typeface="Wingdings" panose="05000000000000000000" pitchFamily="2" charset="2"/>
              </a:rPr>
              <a:t> </a:t>
            </a:r>
            <a:r>
              <a:rPr lang="en-US" altLang="en-US" sz="2800" dirty="0"/>
              <a:t>poorer pup stress response</a:t>
            </a:r>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lgn="ctr"/>
            <a:endParaRPr lang="en-US" altLang="en-US" sz="1800" dirty="0"/>
          </a:p>
          <a:p>
            <a:pPr lvl="2" algn="ctr"/>
            <a:r>
              <a:rPr lang="en-US" altLang="en-US" sz="1800" dirty="0"/>
              <a:t>Fewer corticosterone receptors</a:t>
            </a:r>
          </a:p>
          <a:p>
            <a:pPr lvl="2" algn="ctr"/>
            <a:r>
              <a:rPr lang="en-US" altLang="en-US" sz="1800" dirty="0"/>
              <a:t>Linked to DNA methylation</a:t>
            </a:r>
          </a:p>
          <a:p>
            <a:pPr lvl="2" algn="ctr"/>
            <a:r>
              <a:rPr lang="en-US" altLang="en-US" sz="1800" dirty="0"/>
              <a:t>Enzymes reverse methylation, improve receptor numbers</a:t>
            </a:r>
          </a:p>
          <a:p>
            <a:pPr lvl="3" algn="ctr"/>
            <a:r>
              <a:rPr lang="en-US" altLang="en-US" sz="1600" dirty="0" err="1"/>
              <a:t>Szyf</a:t>
            </a:r>
            <a:r>
              <a:rPr lang="en-US" altLang="en-US" sz="1600" dirty="0"/>
              <a:t> &amp; Meany (2004)</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Gangi</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008026"/>
            <a:ext cx="2745804"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Picture 8" descr="FIGURE 2."/>
          <p:cNvPicPr>
            <a:picLocks noChangeAspect="1" noChangeArrowheads="1"/>
          </p:cNvPicPr>
          <p:nvPr/>
        </p:nvPicPr>
        <p:blipFill>
          <a:blip r:embed="rId5">
            <a:extLst>
              <a:ext uri="{28A0092B-C50C-407E-A947-70E740481C1C}">
                <a14:useLocalDpi xmlns:a14="http://schemas.microsoft.com/office/drawing/2010/main" val="0"/>
              </a:ext>
            </a:extLst>
          </a:blip>
          <a:srcRect b="50000"/>
          <a:stretch>
            <a:fillRect/>
          </a:stretch>
        </p:blipFill>
        <p:spPr bwMode="auto">
          <a:xfrm>
            <a:off x="1082207" y="2971800"/>
            <a:ext cx="2839199"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778089"/>
      </p:ext>
    </p:extLst>
  </p:cSld>
  <p:clrMapOvr>
    <a:overrideClrMapping bg1="lt1" tx1="dk1" bg2="lt2" tx2="dk2" accent1="accent1" accent2="accent2" accent3="accent3" accent4="accent4" accent5="accent5" accent6="accent6" hlink="hlink" folHlink="folHlink"/>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AEA93-9730-DF24-0F86-B9BA6AF86E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6FCA57-D9C7-50D2-AAF5-4E3B2F2D1513}"/>
              </a:ext>
            </a:extLst>
          </p:cNvPr>
          <p:cNvSpPr>
            <a:spLocks noGrp="1"/>
          </p:cNvSpPr>
          <p:nvPr>
            <p:ph idx="1"/>
          </p:nvPr>
        </p:nvSpPr>
        <p:spPr/>
        <p:txBody>
          <a:bodyPr/>
          <a:lstStyle/>
          <a:p>
            <a:endParaRPr lang="en-US" dirty="0"/>
          </a:p>
          <a:p>
            <a:r>
              <a:rPr lang="en-US" dirty="0"/>
              <a:t>‘We used breastfeeding as a proxy for a high level of maternal nurturing behavior in the rodents to replicate the epigenetic effects of maternal care on the glucocorticoid receptor gene promoter region.’</a:t>
            </a:r>
          </a:p>
        </p:txBody>
      </p:sp>
      <p:sp>
        <p:nvSpPr>
          <p:cNvPr id="4" name="Footer Placeholder 3">
            <a:extLst>
              <a:ext uri="{FF2B5EF4-FFF2-40B4-BE49-F238E27FC236}">
                <a16:creationId xmlns:a16="http://schemas.microsoft.com/office/drawing/2014/main" id="{A04B91EB-08B7-0C93-0876-37A788185301}"/>
              </a:ext>
            </a:extLst>
          </p:cNvPr>
          <p:cNvSpPr>
            <a:spLocks noGrp="1"/>
          </p:cNvSpPr>
          <p:nvPr>
            <p:ph type="ftr" sz="quarter" idx="11"/>
          </p:nvPr>
        </p:nvSpPr>
        <p:spPr/>
        <p:txBody>
          <a:bodyPr/>
          <a:lstStyle/>
          <a:p>
            <a:pPr>
              <a:defRPr/>
            </a:pPr>
            <a:r>
              <a:rPr lang="en-US">
                <a:solidFill>
                  <a:srgbClr val="000000"/>
                </a:solidFill>
              </a:rPr>
              <a:t>Messinger</a:t>
            </a:r>
          </a:p>
        </p:txBody>
      </p:sp>
      <p:sp>
        <p:nvSpPr>
          <p:cNvPr id="6" name="TextBox 5">
            <a:extLst>
              <a:ext uri="{FF2B5EF4-FFF2-40B4-BE49-F238E27FC236}">
                <a16:creationId xmlns:a16="http://schemas.microsoft.com/office/drawing/2014/main" id="{12D5BD34-5C11-19A7-7938-6E94E79066FC}"/>
              </a:ext>
            </a:extLst>
          </p:cNvPr>
          <p:cNvSpPr txBox="1"/>
          <p:nvPr/>
        </p:nvSpPr>
        <p:spPr>
          <a:xfrm>
            <a:off x="4343400" y="4999671"/>
            <a:ext cx="4605556" cy="1477328"/>
          </a:xfrm>
          <a:prstGeom prst="rect">
            <a:avLst/>
          </a:prstGeom>
          <a:noFill/>
        </p:spPr>
        <p:txBody>
          <a:bodyPr wrap="square">
            <a:spAutoFit/>
          </a:bodyPr>
          <a:lstStyle/>
          <a:p>
            <a:r>
              <a:rPr lang="en-US" b="0" i="0" u="sng" dirty="0">
                <a:solidFill>
                  <a:srgbClr val="0000FF"/>
                </a:solidFill>
                <a:effectLst/>
                <a:latin typeface="Arial" panose="020B0604020202020204" pitchFamily="34" charset="0"/>
                <a:hlinkClick r:id="rId2"/>
              </a:rPr>
              <a:t>Lester, B. M., Conradt, E., </a:t>
            </a:r>
            <a:r>
              <a:rPr lang="en-US" b="0" i="0" u="sng" dirty="0" err="1">
                <a:solidFill>
                  <a:srgbClr val="0000FF"/>
                </a:solidFill>
                <a:effectLst/>
                <a:latin typeface="Arial" panose="020B0604020202020204" pitchFamily="34" charset="0"/>
                <a:hlinkClick r:id="rId2"/>
              </a:rPr>
              <a:t>LaGasse</a:t>
            </a:r>
            <a:r>
              <a:rPr lang="en-US" b="0" i="0" u="sng" dirty="0">
                <a:solidFill>
                  <a:srgbClr val="0000FF"/>
                </a:solidFill>
                <a:effectLst/>
                <a:latin typeface="Arial" panose="020B0604020202020204" pitchFamily="34" charset="0"/>
                <a:hlinkClick r:id="rId2"/>
              </a:rPr>
              <a:t>, L. L., Tronick, E. Z., Padbury, J. F., &amp; </a:t>
            </a:r>
            <a:r>
              <a:rPr lang="en-US" b="0" i="0" u="sng" dirty="0" err="1">
                <a:solidFill>
                  <a:srgbClr val="0000FF"/>
                </a:solidFill>
                <a:effectLst/>
                <a:latin typeface="Arial" panose="020B0604020202020204" pitchFamily="34" charset="0"/>
                <a:hlinkClick r:id="rId2"/>
              </a:rPr>
              <a:t>Marsit</a:t>
            </a:r>
            <a:r>
              <a:rPr lang="en-US" b="0" i="0" u="sng" dirty="0">
                <a:solidFill>
                  <a:srgbClr val="0000FF"/>
                </a:solidFill>
                <a:effectLst/>
                <a:latin typeface="Arial" panose="020B0604020202020204" pitchFamily="34" charset="0"/>
                <a:hlinkClick r:id="rId2"/>
              </a:rPr>
              <a:t>, C. J. (2018). Epigenetic Programming by Maternal Behavior in the Human Infant. Pediatrics. doi:10.1542/peds.2017-1890</a:t>
            </a:r>
            <a:r>
              <a:rPr lang="en-US" b="0" i="0" dirty="0">
                <a:solidFill>
                  <a:srgbClr val="000000"/>
                </a:solidFill>
                <a:effectLst/>
                <a:latin typeface="Arial" panose="020B0604020202020204" pitchFamily="34" charset="0"/>
              </a:rPr>
              <a:t> </a:t>
            </a:r>
            <a:endParaRPr lang="en-US" dirty="0"/>
          </a:p>
        </p:txBody>
      </p:sp>
      <p:pic>
        <p:nvPicPr>
          <p:cNvPr id="8" name="Picture 7">
            <a:extLst>
              <a:ext uri="{FF2B5EF4-FFF2-40B4-BE49-F238E27FC236}">
                <a16:creationId xmlns:a16="http://schemas.microsoft.com/office/drawing/2014/main" id="{4FB6FEE2-38C6-AA5A-BFCB-260C89712BE8}"/>
              </a:ext>
            </a:extLst>
          </p:cNvPr>
          <p:cNvPicPr>
            <a:picLocks noChangeAspect="1"/>
          </p:cNvPicPr>
          <p:nvPr/>
        </p:nvPicPr>
        <p:blipFill>
          <a:blip r:embed="rId3"/>
          <a:stretch>
            <a:fillRect/>
          </a:stretch>
        </p:blipFill>
        <p:spPr>
          <a:xfrm>
            <a:off x="0" y="0"/>
            <a:ext cx="9144000" cy="2312715"/>
          </a:xfrm>
          <a:prstGeom prst="rect">
            <a:avLst/>
          </a:prstGeom>
        </p:spPr>
      </p:pic>
    </p:spTree>
    <p:extLst>
      <p:ext uri="{BB962C8B-B14F-4D97-AF65-F5344CB8AC3E}">
        <p14:creationId xmlns:p14="http://schemas.microsoft.com/office/powerpoint/2010/main" val="3488639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14AF-070D-8776-38DB-CCDAD186D3F2}"/>
              </a:ext>
            </a:extLst>
          </p:cNvPr>
          <p:cNvSpPr>
            <a:spLocks noGrp="1"/>
          </p:cNvSpPr>
          <p:nvPr>
            <p:ph type="title"/>
          </p:nvPr>
        </p:nvSpPr>
        <p:spPr/>
        <p:txBody>
          <a:bodyPr/>
          <a:lstStyle/>
          <a:p>
            <a:r>
              <a:rPr lang="en-US" dirty="0"/>
              <a:t>Quasi-  (natural) experiment</a:t>
            </a:r>
          </a:p>
        </p:txBody>
      </p:sp>
      <p:pic>
        <p:nvPicPr>
          <p:cNvPr id="6" name="Content Placeholder 5" descr="Table&#10;&#10;Description automatically generated">
            <a:extLst>
              <a:ext uri="{FF2B5EF4-FFF2-40B4-BE49-F238E27FC236}">
                <a16:creationId xmlns:a16="http://schemas.microsoft.com/office/drawing/2014/main" id="{BC30EEF1-58A9-DC00-9F67-58010431BE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878288"/>
            <a:ext cx="4316813" cy="4625975"/>
          </a:xfrm>
        </p:spPr>
      </p:pic>
      <p:sp>
        <p:nvSpPr>
          <p:cNvPr id="4" name="Footer Placeholder 3">
            <a:extLst>
              <a:ext uri="{FF2B5EF4-FFF2-40B4-BE49-F238E27FC236}">
                <a16:creationId xmlns:a16="http://schemas.microsoft.com/office/drawing/2014/main" id="{2F240B05-FEE9-8E47-0260-82AEE03E51C2}"/>
              </a:ext>
            </a:extLst>
          </p:cNvPr>
          <p:cNvSpPr>
            <a:spLocks noGrp="1"/>
          </p:cNvSpPr>
          <p:nvPr>
            <p:ph type="ftr" sz="quarter" idx="11"/>
          </p:nvPr>
        </p:nvSpPr>
        <p:spPr/>
        <p:txBody>
          <a:bodyPr/>
          <a:lstStyle/>
          <a:p>
            <a:pPr>
              <a:defRPr/>
            </a:pPr>
            <a:r>
              <a:rPr lang="en-US">
                <a:solidFill>
                  <a:srgbClr val="000000"/>
                </a:solidFill>
              </a:rPr>
              <a:t>Messinger</a:t>
            </a:r>
          </a:p>
        </p:txBody>
      </p:sp>
      <p:sp>
        <p:nvSpPr>
          <p:cNvPr id="10" name="TextBox 9">
            <a:extLst>
              <a:ext uri="{FF2B5EF4-FFF2-40B4-BE49-F238E27FC236}">
                <a16:creationId xmlns:a16="http://schemas.microsoft.com/office/drawing/2014/main" id="{C899A533-59E0-1C18-FCE4-46BDFD550F7C}"/>
              </a:ext>
            </a:extLst>
          </p:cNvPr>
          <p:cNvSpPr txBox="1"/>
          <p:nvPr/>
        </p:nvSpPr>
        <p:spPr>
          <a:xfrm>
            <a:off x="5181600" y="2590800"/>
            <a:ext cx="3276600" cy="2585323"/>
          </a:xfrm>
          <a:prstGeom prst="rect">
            <a:avLst/>
          </a:prstGeom>
          <a:noFill/>
        </p:spPr>
        <p:txBody>
          <a:bodyPr wrap="square">
            <a:spAutoFit/>
          </a:bodyPr>
          <a:lstStyle/>
          <a:p>
            <a:r>
              <a:rPr lang="en-US" dirty="0"/>
              <a:t>Mothers who breastfed their infants continuously over the first 5 months were in the high breastfeeding group (n = 21). Mothers who did not breastfeed their infants at all or who stopped breastfeeding by 3 weeks were in the low breastfeeding group (n = 21)</a:t>
            </a:r>
          </a:p>
        </p:txBody>
      </p:sp>
    </p:spTree>
    <p:extLst>
      <p:ext uri="{BB962C8B-B14F-4D97-AF65-F5344CB8AC3E}">
        <p14:creationId xmlns:p14="http://schemas.microsoft.com/office/powerpoint/2010/main" val="1042289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78A7-D873-DA95-C46F-73338A5B314D}"/>
              </a:ext>
            </a:extLst>
          </p:cNvPr>
          <p:cNvSpPr>
            <a:spLocks noGrp="1"/>
          </p:cNvSpPr>
          <p:nvPr>
            <p:ph type="title"/>
          </p:nvPr>
        </p:nvSpPr>
        <p:spPr>
          <a:xfrm>
            <a:off x="160789" y="86408"/>
            <a:ext cx="9067800" cy="1252728"/>
          </a:xfrm>
          <a:solidFill>
            <a:schemeClr val="tx1"/>
          </a:solidFill>
        </p:spPr>
        <p:txBody>
          <a:bodyPr>
            <a:noAutofit/>
          </a:bodyPr>
          <a:lstStyle/>
          <a:p>
            <a:r>
              <a:rPr lang="en-US" sz="3200" b="0" dirty="0"/>
              <a:t>High breastfeeding infants have less methylation at CpG sites 7, 10, 12 &amp; 13 in glucocorticoid receptor gene exon 1F promoter region</a:t>
            </a:r>
          </a:p>
        </p:txBody>
      </p:sp>
      <p:sp>
        <p:nvSpPr>
          <p:cNvPr id="3" name="Content Placeholder 2">
            <a:extLst>
              <a:ext uri="{FF2B5EF4-FFF2-40B4-BE49-F238E27FC236}">
                <a16:creationId xmlns:a16="http://schemas.microsoft.com/office/drawing/2014/main" id="{328957F3-4048-593F-352B-846FCA4785D9}"/>
              </a:ext>
            </a:extLst>
          </p:cNvPr>
          <p:cNvSpPr>
            <a:spLocks noGrp="1"/>
          </p:cNvSpPr>
          <p:nvPr>
            <p:ph idx="1"/>
          </p:nvPr>
        </p:nvSpPr>
        <p:spPr/>
        <p:txBody>
          <a:bodyPr/>
          <a:lstStyle/>
          <a:p>
            <a:endParaRPr lang="en-US" sz="2800"/>
          </a:p>
        </p:txBody>
      </p:sp>
      <p:sp>
        <p:nvSpPr>
          <p:cNvPr id="4" name="Footer Placeholder 3">
            <a:extLst>
              <a:ext uri="{FF2B5EF4-FFF2-40B4-BE49-F238E27FC236}">
                <a16:creationId xmlns:a16="http://schemas.microsoft.com/office/drawing/2014/main" id="{D0CDA8B5-82EC-5573-4BF6-92FC33C13EC6}"/>
              </a:ext>
            </a:extLst>
          </p:cNvPr>
          <p:cNvSpPr>
            <a:spLocks noGrp="1"/>
          </p:cNvSpPr>
          <p:nvPr>
            <p:ph type="ftr" sz="quarter" idx="11"/>
          </p:nvPr>
        </p:nvSpPr>
        <p:spPr/>
        <p:txBody>
          <a:bodyPr/>
          <a:lstStyle/>
          <a:p>
            <a:pPr>
              <a:defRPr/>
            </a:pPr>
            <a:r>
              <a:rPr lang="en-US" sz="1100">
                <a:solidFill>
                  <a:srgbClr val="000000"/>
                </a:solidFill>
              </a:rPr>
              <a:t>Messinger</a:t>
            </a:r>
          </a:p>
        </p:txBody>
      </p:sp>
      <p:pic>
        <p:nvPicPr>
          <p:cNvPr id="1026" name="Picture 2">
            <a:extLst>
              <a:ext uri="{FF2B5EF4-FFF2-40B4-BE49-F238E27FC236}">
                <a16:creationId xmlns:a16="http://schemas.microsoft.com/office/drawing/2014/main" id="{F0C9E5BC-F1A5-0C9B-76DD-0172AF5A3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8" y="1898649"/>
            <a:ext cx="91440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226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A41F-1C80-DCB0-C4D1-B6C78D0DB152}"/>
              </a:ext>
            </a:extLst>
          </p:cNvPr>
          <p:cNvSpPr>
            <a:spLocks noGrp="1"/>
          </p:cNvSpPr>
          <p:nvPr>
            <p:ph type="title"/>
          </p:nvPr>
        </p:nvSpPr>
        <p:spPr>
          <a:xfrm>
            <a:off x="152400" y="155448"/>
            <a:ext cx="8915400" cy="1252728"/>
          </a:xfrm>
        </p:spPr>
        <p:txBody>
          <a:bodyPr>
            <a:noAutofit/>
          </a:bodyPr>
          <a:lstStyle/>
          <a:p>
            <a:r>
              <a:rPr lang="en-US" sz="3600" b="0" dirty="0"/>
              <a:t>Lower DNA methylation at CpG sites 10 (r = .41) &amp; 12 (r = .35), decreased infant cortisol reactivity</a:t>
            </a:r>
          </a:p>
        </p:txBody>
      </p:sp>
      <p:sp>
        <p:nvSpPr>
          <p:cNvPr id="4" name="Footer Placeholder 3">
            <a:extLst>
              <a:ext uri="{FF2B5EF4-FFF2-40B4-BE49-F238E27FC236}">
                <a16:creationId xmlns:a16="http://schemas.microsoft.com/office/drawing/2014/main" id="{5C4B8EF3-549C-AB2A-1D9A-6C1E863101EC}"/>
              </a:ext>
            </a:extLst>
          </p:cNvPr>
          <p:cNvSpPr>
            <a:spLocks noGrp="1"/>
          </p:cNvSpPr>
          <p:nvPr>
            <p:ph type="ftr" sz="quarter" idx="11"/>
          </p:nvPr>
        </p:nvSpPr>
        <p:spPr/>
        <p:txBody>
          <a:bodyPr/>
          <a:lstStyle/>
          <a:p>
            <a:pPr>
              <a:defRPr/>
            </a:pPr>
            <a:r>
              <a:rPr lang="en-US">
                <a:solidFill>
                  <a:srgbClr val="000000"/>
                </a:solidFill>
              </a:rPr>
              <a:t>Messinger</a:t>
            </a:r>
          </a:p>
        </p:txBody>
      </p:sp>
      <p:pic>
        <p:nvPicPr>
          <p:cNvPr id="2050" name="Picture 2">
            <a:extLst>
              <a:ext uri="{FF2B5EF4-FFF2-40B4-BE49-F238E27FC236}">
                <a16:creationId xmlns:a16="http://schemas.microsoft.com/office/drawing/2014/main" id="{FAE33581-649B-0C1E-5445-EF65E91B828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3452" y="2362200"/>
            <a:ext cx="438253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A969B19-0D60-42FE-DBAC-A1FCDEC575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982" y="2362200"/>
            <a:ext cx="4380655"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160093-2F05-E6FE-25EE-C4EF4BC9883C}"/>
              </a:ext>
            </a:extLst>
          </p:cNvPr>
          <p:cNvSpPr txBox="1"/>
          <p:nvPr/>
        </p:nvSpPr>
        <p:spPr>
          <a:xfrm>
            <a:off x="3429000" y="1704946"/>
            <a:ext cx="1511952" cy="400110"/>
          </a:xfrm>
          <a:prstGeom prst="rect">
            <a:avLst/>
          </a:prstGeom>
          <a:noFill/>
        </p:spPr>
        <p:txBody>
          <a:bodyPr wrap="none" rtlCol="0">
            <a:spAutoFit/>
          </a:bodyPr>
          <a:lstStyle/>
          <a:p>
            <a:r>
              <a:rPr lang="en-US" sz="2000" b="1" dirty="0">
                <a:solidFill>
                  <a:srgbClr val="FFC000"/>
                </a:solidFill>
              </a:rPr>
              <a:t>Thoughts?</a:t>
            </a:r>
          </a:p>
        </p:txBody>
      </p:sp>
    </p:spTree>
    <p:extLst>
      <p:ext uri="{BB962C8B-B14F-4D97-AF65-F5344CB8AC3E}">
        <p14:creationId xmlns:p14="http://schemas.microsoft.com/office/powerpoint/2010/main" val="2421420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AE47-08E4-C98B-B4DF-FF172CC1D5E7}"/>
              </a:ext>
            </a:extLst>
          </p:cNvPr>
          <p:cNvSpPr>
            <a:spLocks noGrp="1"/>
          </p:cNvSpPr>
          <p:nvPr>
            <p:ph type="title"/>
          </p:nvPr>
        </p:nvSpPr>
        <p:spPr/>
        <p:txBody>
          <a:bodyPr/>
          <a:lstStyle/>
          <a:p>
            <a:r>
              <a:rPr lang="en-US" dirty="0"/>
              <a:t>Thus….</a:t>
            </a:r>
          </a:p>
        </p:txBody>
      </p:sp>
      <p:sp>
        <p:nvSpPr>
          <p:cNvPr id="3" name="Content Placeholder 2">
            <a:extLst>
              <a:ext uri="{FF2B5EF4-FFF2-40B4-BE49-F238E27FC236}">
                <a16:creationId xmlns:a16="http://schemas.microsoft.com/office/drawing/2014/main" id="{90C71CB7-3B6F-5354-D557-3BCFD7E4515F}"/>
              </a:ext>
            </a:extLst>
          </p:cNvPr>
          <p:cNvSpPr>
            <a:spLocks noGrp="1"/>
          </p:cNvSpPr>
          <p:nvPr>
            <p:ph idx="1"/>
          </p:nvPr>
        </p:nvSpPr>
        <p:spPr/>
        <p:txBody>
          <a:bodyPr/>
          <a:lstStyle/>
          <a:p>
            <a:r>
              <a:rPr lang="en-US" dirty="0"/>
              <a:t>discuss</a:t>
            </a:r>
          </a:p>
        </p:txBody>
      </p:sp>
      <p:sp>
        <p:nvSpPr>
          <p:cNvPr id="4" name="Footer Placeholder 3">
            <a:extLst>
              <a:ext uri="{FF2B5EF4-FFF2-40B4-BE49-F238E27FC236}">
                <a16:creationId xmlns:a16="http://schemas.microsoft.com/office/drawing/2014/main" id="{D50630D5-A8EA-81AD-440A-0A75FF9F54A1}"/>
              </a:ext>
            </a:extLst>
          </p:cNvPr>
          <p:cNvSpPr>
            <a:spLocks noGrp="1"/>
          </p:cNvSpPr>
          <p:nvPr>
            <p:ph type="ftr" sz="quarter" idx="11"/>
          </p:nvPr>
        </p:nvSpPr>
        <p:spPr/>
        <p:txBody>
          <a:bodyPr/>
          <a:lstStyle/>
          <a:p>
            <a:pPr>
              <a:defRPr/>
            </a:pPr>
            <a:r>
              <a:rPr lang="en-US">
                <a:solidFill>
                  <a:srgbClr val="000000"/>
                </a:solidFill>
              </a:rPr>
              <a:t>Messinger</a:t>
            </a:r>
          </a:p>
        </p:txBody>
      </p:sp>
    </p:spTree>
    <p:extLst>
      <p:ext uri="{BB962C8B-B14F-4D97-AF65-F5344CB8AC3E}">
        <p14:creationId xmlns:p14="http://schemas.microsoft.com/office/powerpoint/2010/main" val="3230915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000" b="1" dirty="0" err="1">
                <a:latin typeface="+mn-lt"/>
              </a:rPr>
              <a:t>Conradt</a:t>
            </a:r>
            <a:r>
              <a:rPr lang="en-US" sz="2000" b="1" dirty="0">
                <a:latin typeface="+mn-lt"/>
              </a:rPr>
              <a:t>, E., Hawes, K., Guerin, D., Armstrong, D. A., </a:t>
            </a:r>
            <a:r>
              <a:rPr lang="en-US" sz="2000" b="1" dirty="0" err="1">
                <a:latin typeface="+mn-lt"/>
              </a:rPr>
              <a:t>Marsit</a:t>
            </a:r>
            <a:r>
              <a:rPr lang="en-US" sz="2000" b="1" dirty="0">
                <a:latin typeface="+mn-lt"/>
              </a:rPr>
              <a:t>, C. J., </a:t>
            </a:r>
            <a:r>
              <a:rPr lang="en-US" sz="2000" b="1" dirty="0" err="1">
                <a:latin typeface="+mn-lt"/>
              </a:rPr>
              <a:t>Tronick</a:t>
            </a:r>
            <a:r>
              <a:rPr lang="en-US" sz="2000" b="1" dirty="0">
                <a:latin typeface="+mn-lt"/>
              </a:rPr>
              <a:t>, E., &amp; Lester, B. M. (2016). The contributions of maternal sensitivity and maternal depressive symptoms to epigenetic processes and neuroendocrine functioning. </a:t>
            </a:r>
            <a:r>
              <a:rPr lang="en-US" sz="2000" b="1" i="1" dirty="0">
                <a:latin typeface="+mn-lt"/>
              </a:rPr>
              <a:t>Child development</a:t>
            </a:r>
            <a:r>
              <a:rPr lang="en-US" sz="2000" b="1" dirty="0">
                <a:latin typeface="+mn-lt"/>
              </a:rPr>
              <a:t>, </a:t>
            </a:r>
            <a:r>
              <a:rPr lang="en-US" sz="2000" b="1" i="1" dirty="0">
                <a:latin typeface="+mn-lt"/>
              </a:rPr>
              <a:t>87</a:t>
            </a:r>
            <a:r>
              <a:rPr lang="en-US" sz="2000" b="1" dirty="0">
                <a:latin typeface="+mn-lt"/>
              </a:rPr>
              <a:t>(1).</a:t>
            </a:r>
          </a:p>
        </p:txBody>
      </p:sp>
      <p:pic>
        <p:nvPicPr>
          <p:cNvPr id="4" name="Picture 2" descr="Image result for mother with infan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165" y="2429633"/>
            <a:ext cx="3102692" cy="2317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150425" y="2429633"/>
            <a:ext cx="3333704" cy="11489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546" y="3847948"/>
            <a:ext cx="2091702"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72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242" name="Title 1"/>
          <p:cNvSpPr>
            <a:spLocks noGrp="1"/>
          </p:cNvSpPr>
          <p:nvPr>
            <p:ph type="title"/>
          </p:nvPr>
        </p:nvSpPr>
        <p:spPr>
          <a:xfrm>
            <a:off x="762000" y="172640"/>
            <a:ext cx="3234988" cy="721519"/>
          </a:xfrm>
        </p:spPr>
        <p:txBody>
          <a:bodyPr>
            <a:normAutofit fontScale="90000"/>
          </a:bodyPr>
          <a:lstStyle/>
          <a:p>
            <a:r>
              <a:rPr lang="en-US" altLang="en-US" sz="2475" dirty="0"/>
              <a:t>                   </a:t>
            </a:r>
            <a:r>
              <a:rPr lang="en-US" altLang="en-US" b="1" dirty="0">
                <a:latin typeface="+mn-lt"/>
              </a:rPr>
              <a:t>Background</a:t>
            </a:r>
            <a:endParaRPr lang="es-CO" altLang="en-US" b="1" dirty="0">
              <a:latin typeface="+mn-lt"/>
            </a:endParaRPr>
          </a:p>
        </p:txBody>
      </p:sp>
      <p:sp>
        <p:nvSpPr>
          <p:cNvPr id="3" name="Content Placeholder 2"/>
          <p:cNvSpPr>
            <a:spLocks noGrp="1"/>
          </p:cNvSpPr>
          <p:nvPr>
            <p:ph idx="1"/>
          </p:nvPr>
        </p:nvSpPr>
        <p:spPr>
          <a:xfrm>
            <a:off x="863355" y="2370269"/>
            <a:ext cx="2739266" cy="2119544"/>
          </a:xfrm>
        </p:spPr>
        <p:txBody>
          <a:bodyPr>
            <a:noAutofit/>
          </a:bodyPr>
          <a:lstStyle/>
          <a:p>
            <a:pPr>
              <a:buFont typeface="Wingdings 3" charset="2"/>
              <a:buChar char=""/>
              <a:defRPr/>
            </a:pPr>
            <a:r>
              <a:rPr lang="en-US" sz="1800" dirty="0"/>
              <a:t>Maternal depression can lead to negative child outcomes</a:t>
            </a:r>
          </a:p>
          <a:p>
            <a:pPr>
              <a:buFont typeface="Wingdings 3" charset="2"/>
              <a:buChar char=""/>
              <a:defRPr/>
            </a:pPr>
            <a:r>
              <a:rPr lang="en-US" sz="1800" dirty="0"/>
              <a:t>Through what mechanisms does maternal depression affect children’s genetic expression?</a:t>
            </a:r>
          </a:p>
          <a:p>
            <a:pPr>
              <a:buFont typeface="Wingdings 3" charset="2"/>
              <a:buChar char=""/>
              <a:defRPr/>
            </a:pPr>
            <a:r>
              <a:rPr lang="en-US" sz="1800" dirty="0"/>
              <a:t>Previous studies examined the process in rodents</a:t>
            </a:r>
          </a:p>
        </p:txBody>
      </p:sp>
      <p:sp>
        <p:nvSpPr>
          <p:cNvPr id="4" name="TextBox 3"/>
          <p:cNvSpPr txBox="1"/>
          <p:nvPr/>
        </p:nvSpPr>
        <p:spPr>
          <a:xfrm>
            <a:off x="1295400" y="6530953"/>
            <a:ext cx="1472344"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624840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10" name="Diagram 9"/>
          <p:cNvGraphicFramePr/>
          <p:nvPr/>
        </p:nvGraphicFramePr>
        <p:xfrm>
          <a:off x="3733800" y="762000"/>
          <a:ext cx="5250083"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1279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03046369"/>
              </p:ext>
            </p:extLst>
          </p:nvPr>
        </p:nvGraphicFramePr>
        <p:xfrm>
          <a:off x="4415360" y="1217016"/>
          <a:ext cx="3823981" cy="4373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439877" y="2196883"/>
            <a:ext cx="46198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H</a:t>
            </a:r>
          </a:p>
        </p:txBody>
      </p:sp>
      <p:sp>
        <p:nvSpPr>
          <p:cNvPr id="6" name="TextBox 5"/>
          <p:cNvSpPr txBox="1"/>
          <p:nvPr/>
        </p:nvSpPr>
        <p:spPr>
          <a:xfrm>
            <a:off x="8460316" y="3115762"/>
            <a:ext cx="44114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P</a:t>
            </a:r>
          </a:p>
        </p:txBody>
      </p:sp>
      <p:sp>
        <p:nvSpPr>
          <p:cNvPr id="7" name="TextBox 6"/>
          <p:cNvSpPr txBox="1"/>
          <p:nvPr/>
        </p:nvSpPr>
        <p:spPr>
          <a:xfrm>
            <a:off x="8460316" y="4034641"/>
            <a:ext cx="44114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A</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9" name="Straight Arrow Connector 8"/>
          <p:cNvCxnSpPr/>
          <p:nvPr/>
        </p:nvCxnSpPr>
        <p:spPr>
          <a:xfrm>
            <a:off x="3586397" y="2524506"/>
            <a:ext cx="817722" cy="1"/>
          </a:xfrm>
          <a:prstGeom prst="straightConnector1">
            <a:avLst/>
          </a:prstGeom>
          <a:ln w="149225">
            <a:tailEnd type="triangle"/>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3629629" y="2470900"/>
            <a:ext cx="0" cy="2794126"/>
          </a:xfrm>
          <a:prstGeom prst="line">
            <a:avLst/>
          </a:prstGeom>
          <a:ln w="2032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07699" y="5265026"/>
            <a:ext cx="896420" cy="0"/>
          </a:xfrm>
          <a:prstGeom prst="line">
            <a:avLst/>
          </a:prstGeom>
          <a:ln w="161925"/>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2"/>
            <a:endCxn id="6" idx="0"/>
          </p:cNvCxnSpPr>
          <p:nvPr/>
        </p:nvCxnSpPr>
        <p:spPr>
          <a:xfrm>
            <a:off x="8670870" y="2750881"/>
            <a:ext cx="10019" cy="36488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 idx="2"/>
            <a:endCxn id="7" idx="0"/>
          </p:cNvCxnSpPr>
          <p:nvPr/>
        </p:nvCxnSpPr>
        <p:spPr>
          <a:xfrm>
            <a:off x="8680889" y="3669760"/>
            <a:ext cx="0" cy="36488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72862" y="2968738"/>
            <a:ext cx="817722" cy="21236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Negative feedback loop inhibits release of CRF and shuts down HPA axis.</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3" name="Rounded Rectangle 42"/>
          <p:cNvSpPr/>
          <p:nvPr/>
        </p:nvSpPr>
        <p:spPr>
          <a:xfrm>
            <a:off x="440409" y="2475507"/>
            <a:ext cx="2846516" cy="2789519"/>
          </a:xfrm>
          <a:prstGeom prst="roundRect">
            <a:avLst/>
          </a:prstGeom>
          <a:solidFill>
            <a:srgbClr val="FFEF1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DNA Methylation of NR3 C1, which is a GR results in fewer GRs for binding cortisol,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resulting in higher levels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of cortisol in the blood.</a:t>
            </a:r>
          </a:p>
        </p:txBody>
      </p:sp>
      <p:sp>
        <p:nvSpPr>
          <p:cNvPr id="44" name="TextBox 43"/>
          <p:cNvSpPr txBox="1"/>
          <p:nvPr/>
        </p:nvSpPr>
        <p:spPr>
          <a:xfrm>
            <a:off x="831532" y="1066800"/>
            <a:ext cx="2743059" cy="5078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charset="0"/>
                <a:ea typeface="+mn-ea"/>
                <a:cs typeface="+mn-cs"/>
              </a:rPr>
              <a:t>NR3C1 Function</a:t>
            </a:r>
          </a:p>
        </p:txBody>
      </p:sp>
    </p:spTree>
    <p:extLst>
      <p:ext uri="{BB962C8B-B14F-4D97-AF65-F5344CB8AC3E}">
        <p14:creationId xmlns:p14="http://schemas.microsoft.com/office/powerpoint/2010/main" val="36953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par>
                                <p:cTn id="22" presetID="9"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par>
                                <p:cTn id="33" presetID="5"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heckerboard(across)">
                                      <p:cBhvr>
                                        <p:cTn id="35" dur="500"/>
                                        <p:tgtEl>
                                          <p:spTgt spid="1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40"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533400" y="609600"/>
            <a:ext cx="8077200" cy="1143000"/>
          </a:xfrm>
        </p:spPr>
        <p:txBody>
          <a:bodyPr>
            <a:normAutofit fontScale="90000"/>
          </a:bodyPr>
          <a:lstStyle/>
          <a:p>
            <a:r>
              <a:rPr lang="en-US" altLang="en-US"/>
              <a:t>Sources of Variance in Behavior </a:t>
            </a:r>
            <a:br>
              <a:rPr lang="en-US" altLang="en-US"/>
            </a:br>
            <a:endParaRPr lang="en-US" altLang="en-US"/>
          </a:p>
        </p:txBody>
      </p:sp>
      <p:sp>
        <p:nvSpPr>
          <p:cNvPr id="61444" name="Rectangle 3"/>
          <p:cNvSpPr>
            <a:spLocks noGrp="1" noChangeArrowheads="1"/>
          </p:cNvSpPr>
          <p:nvPr>
            <p:ph idx="1"/>
          </p:nvPr>
        </p:nvSpPr>
        <p:spPr/>
        <p:txBody>
          <a:bodyPr/>
          <a:lstStyle/>
          <a:p>
            <a:r>
              <a:rPr lang="en-US" altLang="en-US" sz="3600" dirty="0"/>
              <a:t>Genetic (heritability)</a:t>
            </a:r>
          </a:p>
          <a:p>
            <a:r>
              <a:rPr lang="en-US" altLang="en-US" sz="3600" dirty="0"/>
              <a:t>Environmental</a:t>
            </a:r>
          </a:p>
          <a:p>
            <a:r>
              <a:rPr lang="en-US" altLang="en-US" sz="3600" dirty="0"/>
              <a:t>Gene x environment interaction </a:t>
            </a:r>
          </a:p>
          <a:p>
            <a:r>
              <a:rPr lang="en-US" altLang="en-US" sz="3600" dirty="0"/>
              <a:t>Error</a:t>
            </a:r>
          </a:p>
          <a:p>
            <a:endParaRPr lang="en-US" altLang="en-US" dirty="0"/>
          </a:p>
          <a:p>
            <a:pPr lvl="1"/>
            <a:endParaRPr lang="en-US" altLang="en-US" sz="3200" dirty="0"/>
          </a:p>
        </p:txBody>
      </p:sp>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Tree>
    <p:extLst>
      <p:ext uri="{BB962C8B-B14F-4D97-AF65-F5344CB8AC3E}">
        <p14:creationId xmlns:p14="http://schemas.microsoft.com/office/powerpoint/2010/main" val="84759319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4025" y="533400"/>
            <a:ext cx="7543800" cy="1088068"/>
          </a:xfrm>
        </p:spPr>
        <p:txBody>
          <a:bodyPr/>
          <a:lstStyle/>
          <a:p>
            <a:r>
              <a:rPr lang="en-US" dirty="0"/>
              <a:t>11B HSD2 Function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025" y="2002873"/>
            <a:ext cx="7543799" cy="3316574"/>
          </a:xfrm>
          <a:prstGeom prst="rect">
            <a:avLst/>
          </a:prstGeom>
        </p:spPr>
      </p:pic>
    </p:spTree>
    <p:extLst>
      <p:ext uri="{BB962C8B-B14F-4D97-AF65-F5344CB8AC3E}">
        <p14:creationId xmlns:p14="http://schemas.microsoft.com/office/powerpoint/2010/main" val="2896203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189560" y="2481873"/>
            <a:ext cx="1296590" cy="775097"/>
          </a:xfrm>
          <a:prstGeom prst="rect">
            <a:avLst/>
          </a:prstGeom>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Sensitivity and Responsiveness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2189560" y="4225684"/>
            <a:ext cx="1296590" cy="775097"/>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Arrow Connector 7"/>
          <p:cNvCxnSpPr>
            <a:stCxn id="4" idx="3"/>
            <a:endCxn id="15" idx="1"/>
          </p:cNvCxnSpPr>
          <p:nvPr/>
        </p:nvCxnSpPr>
        <p:spPr>
          <a:xfrm>
            <a:off x="3486149" y="2869421"/>
            <a:ext cx="2218839" cy="872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3"/>
            <a:endCxn id="15" idx="1"/>
          </p:cNvCxnSpPr>
          <p:nvPr/>
        </p:nvCxnSpPr>
        <p:spPr>
          <a:xfrm flipV="1">
            <a:off x="3486149" y="3742252"/>
            <a:ext cx="2218839" cy="870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0295" name="Rectangle 11"/>
          <p:cNvSpPr>
            <a:spLocks noChangeArrowheads="1"/>
          </p:cNvSpPr>
          <p:nvPr/>
        </p:nvSpPr>
        <p:spPr bwMode="auto">
          <a:xfrm>
            <a:off x="1014609" y="1084376"/>
            <a:ext cx="1226618" cy="553998"/>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Aim 1</a:t>
            </a:r>
            <a:endParaRPr kumimoji="0" lang="es-CO" altLang="en-US" sz="3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p:cNvSpPr txBox="1"/>
          <p:nvPr/>
        </p:nvSpPr>
        <p:spPr>
          <a:xfrm>
            <a:off x="1222527"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TextBox 13"/>
          <p:cNvSpPr txBox="1"/>
          <p:nvPr/>
        </p:nvSpPr>
        <p:spPr>
          <a:xfrm>
            <a:off x="598817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Rectangle 14"/>
          <p:cNvSpPr/>
          <p:nvPr/>
        </p:nvSpPr>
        <p:spPr>
          <a:xfrm>
            <a:off x="5704988" y="3258819"/>
            <a:ext cx="1490291" cy="966866"/>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Infant’s DNA Methylation</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64637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057401" y="2421732"/>
            <a:ext cx="1257299" cy="721519"/>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Sensitivity and Responsiveness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2071416" y="3488532"/>
            <a:ext cx="1257299" cy="721519"/>
          </a:xfrm>
          <a:prstGeom prst="rect">
            <a:avLst/>
          </a:prstGeom>
          <a:ln w="635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6242745" y="3422075"/>
            <a:ext cx="1331885" cy="854430"/>
          </a:xfrm>
          <a:prstGeom prst="rect">
            <a:avLst/>
          </a:prstGeom>
          <a:ln w="8255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Infant’s cortisol levels</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(Pre and post-stress)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Arrow Connector 7"/>
          <p:cNvCxnSpPr>
            <a:stCxn id="4" idx="3"/>
            <a:endCxn id="6" idx="1"/>
          </p:cNvCxnSpPr>
          <p:nvPr/>
        </p:nvCxnSpPr>
        <p:spPr>
          <a:xfrm>
            <a:off x="3314700" y="2782492"/>
            <a:ext cx="2928045" cy="106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3"/>
            <a:endCxn id="6" idx="1"/>
          </p:cNvCxnSpPr>
          <p:nvPr/>
        </p:nvCxnSpPr>
        <p:spPr>
          <a:xfrm flipV="1">
            <a:off x="3328714" y="3849291"/>
            <a:ext cx="29140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1319" name="Rectangle 11"/>
          <p:cNvSpPr>
            <a:spLocks noChangeArrowheads="1"/>
          </p:cNvSpPr>
          <p:nvPr/>
        </p:nvSpPr>
        <p:spPr bwMode="auto">
          <a:xfrm>
            <a:off x="1143000" y="1110973"/>
            <a:ext cx="11240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Aim 2</a:t>
            </a:r>
            <a:endParaRPr kumimoji="0" lang="es-CO" altLang="en-US" sz="27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TextBox 9"/>
          <p:cNvSpPr txBox="1"/>
          <p:nvPr/>
        </p:nvSpPr>
        <p:spPr>
          <a:xfrm>
            <a:off x="1414834"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p:cNvSpPr/>
          <p:nvPr/>
        </p:nvSpPr>
        <p:spPr>
          <a:xfrm>
            <a:off x="2071416" y="4465439"/>
            <a:ext cx="1257299" cy="811410"/>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DNA Methylation</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stCxn id="12" idx="3"/>
            <a:endCxn id="6" idx="1"/>
          </p:cNvCxnSpPr>
          <p:nvPr/>
        </p:nvCxnSpPr>
        <p:spPr>
          <a:xfrm flipV="1">
            <a:off x="3328714" y="3849290"/>
            <a:ext cx="2914031" cy="102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74423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666621" y="1883261"/>
            <a:ext cx="1309402" cy="814918"/>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Sensitivity and Responsiveness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989351" y="3200209"/>
            <a:ext cx="1433445" cy="881801"/>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5881973" y="3200209"/>
            <a:ext cx="1387079" cy="881801"/>
          </a:xfrm>
          <a:prstGeom prst="rect">
            <a:avLst/>
          </a:prstGeom>
          <a:ln w="76200">
            <a:solidFill>
              <a:srgbClr val="E4E213"/>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Infant’s pre-stress cortisol levels</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Arrow Connector 10"/>
          <p:cNvCxnSpPr>
            <a:stCxn id="5" idx="3"/>
            <a:endCxn id="6" idx="1"/>
          </p:cNvCxnSpPr>
          <p:nvPr/>
        </p:nvCxnSpPr>
        <p:spPr>
          <a:xfrm>
            <a:off x="2422796" y="3641110"/>
            <a:ext cx="34591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2342" name="Rectangle 11"/>
          <p:cNvSpPr>
            <a:spLocks noChangeArrowheads="1"/>
          </p:cNvSpPr>
          <p:nvPr/>
        </p:nvSpPr>
        <p:spPr bwMode="auto">
          <a:xfrm>
            <a:off x="810687" y="1140211"/>
            <a:ext cx="57518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Aim 3: Social Buffering Hypothesis</a:t>
            </a:r>
            <a:endParaRPr kumimoji="0" lang="es-CO" altLang="en-US" sz="27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Rectangle 8"/>
          <p:cNvSpPr/>
          <p:nvPr/>
        </p:nvSpPr>
        <p:spPr>
          <a:xfrm>
            <a:off x="5907882" y="4629197"/>
            <a:ext cx="1387079" cy="905929"/>
          </a:xfrm>
          <a:prstGeom prst="rect">
            <a:avLst/>
          </a:prstGeom>
          <a:ln w="7620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Infant’s cortisol reactivity</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stCxn id="5" idx="3"/>
            <a:endCxn id="9" idx="1"/>
          </p:cNvCxnSpPr>
          <p:nvPr/>
        </p:nvCxnSpPr>
        <p:spPr>
          <a:xfrm>
            <a:off x="2422797" y="3641110"/>
            <a:ext cx="3485086" cy="1441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2"/>
          </p:cNvCxnSpPr>
          <p:nvPr/>
        </p:nvCxnSpPr>
        <p:spPr>
          <a:xfrm>
            <a:off x="3321322" y="2698179"/>
            <a:ext cx="107678" cy="135085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4" idx="2"/>
          </p:cNvCxnSpPr>
          <p:nvPr/>
        </p:nvCxnSpPr>
        <p:spPr>
          <a:xfrm>
            <a:off x="3321322" y="2698179"/>
            <a:ext cx="844018" cy="96418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66800"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TextBox 30"/>
          <p:cNvSpPr txBox="1"/>
          <p:nvPr/>
        </p:nvSpPr>
        <p:spPr>
          <a:xfrm>
            <a:off x="6279167" y="5726481"/>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p:cNvSpPr/>
          <p:nvPr/>
        </p:nvSpPr>
        <p:spPr>
          <a:xfrm>
            <a:off x="5907882" y="1901958"/>
            <a:ext cx="1309402" cy="815848"/>
          </a:xfrm>
          <a:prstGeom prst="rect">
            <a:avLst/>
          </a:prstGeom>
          <a:solidFill>
            <a:schemeClr val="accent3">
              <a:lumMod val="60000"/>
              <a:lumOff val="40000"/>
            </a:schemeClr>
          </a:solidFill>
          <a:ln w="762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DNA Methylation</a:t>
            </a:r>
            <a:endParaRPr kumimoji="0" lang="es-CO"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8" name="Straight Arrow Connector 17"/>
          <p:cNvCxnSpPr>
            <a:stCxn id="5" idx="3"/>
            <a:endCxn id="13" idx="1"/>
          </p:cNvCxnSpPr>
          <p:nvPr/>
        </p:nvCxnSpPr>
        <p:spPr>
          <a:xfrm flipV="1">
            <a:off x="2422797" y="2309882"/>
            <a:ext cx="3485086" cy="1331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72147" y="2698177"/>
            <a:ext cx="947700" cy="22673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88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2" name="Title 1"/>
          <p:cNvSpPr>
            <a:spLocks noGrp="1"/>
          </p:cNvSpPr>
          <p:nvPr>
            <p:ph type="title"/>
          </p:nvPr>
        </p:nvSpPr>
        <p:spPr>
          <a:xfrm>
            <a:off x="444923" y="1284098"/>
            <a:ext cx="5012531" cy="278606"/>
          </a:xfrm>
        </p:spPr>
        <p:txBody>
          <a:bodyPr>
            <a:noAutofit/>
          </a:bodyPr>
          <a:lstStyle/>
          <a:p>
            <a:r>
              <a:rPr lang="en-US" altLang="en-US" sz="3000" b="1" dirty="0"/>
              <a:t>Methods</a:t>
            </a:r>
            <a:endParaRPr lang="es-CO" altLang="en-US" sz="3000" b="1" dirty="0"/>
          </a:p>
        </p:txBody>
      </p:sp>
      <p:pic>
        <p:nvPicPr>
          <p:cNvPr id="14336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1479" y="763937"/>
            <a:ext cx="495336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400"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5116711" y="5730889"/>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Rounded Rectangle 3"/>
          <p:cNvSpPr/>
          <p:nvPr/>
        </p:nvSpPr>
        <p:spPr>
          <a:xfrm>
            <a:off x="248520" y="1676400"/>
            <a:ext cx="3802960" cy="36033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Mother: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Anxiety</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Depression</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Sensitivity and Responsiveness: </a:t>
            </a:r>
          </a:p>
          <a:p>
            <a:pPr marL="914400" marR="0" lvl="2"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Acceptance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Nondemanding</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2"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Responsiveness/Appropriate Touch</a:t>
            </a:r>
          </a:p>
          <a:p>
            <a:pPr marL="0" marR="0" lvl="0"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mn-cs"/>
              </a:rPr>
              <a:t>Infant</a:t>
            </a:r>
            <a:r>
              <a:rPr kumimoji="0" lang="es-CO" sz="2100" b="1"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s-CO" sz="1800" b="0" i="0" u="none" strike="noStrike" kern="1200" cap="none" spc="0" normalizeH="0" baseline="0" noProof="0" dirty="0">
                <a:ln>
                  <a:noFill/>
                </a:ln>
                <a:solidFill>
                  <a:srgbClr val="000000"/>
                </a:solidFill>
                <a:effectLst/>
                <a:uLnTx/>
                <a:uFillTx/>
                <a:latin typeface="Calibri" panose="020F0502020204030204"/>
                <a:ea typeface="+mn-ea"/>
                <a:cs typeface="+mn-cs"/>
              </a:rPr>
              <a:t>Cortisol x 3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s-CO" sz="1800" b="0" i="0" u="none" strike="noStrike" kern="1200" cap="none" spc="0" normalizeH="0" baseline="0" noProof="0" dirty="0">
                <a:ln>
                  <a:noFill/>
                </a:ln>
                <a:solidFill>
                  <a:srgbClr val="000000"/>
                </a:solidFill>
                <a:effectLst/>
                <a:uLnTx/>
                <a:uFillTx/>
                <a:latin typeface="Calibri" panose="020F0502020204030204"/>
                <a:ea typeface="+mn-ea"/>
                <a:cs typeface="+mn-cs"/>
              </a:rPr>
              <a:t>Buccal Sample Collection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79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1328"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4387" name="Title 1"/>
          <p:cNvSpPr txBox="1">
            <a:spLocks/>
          </p:cNvSpPr>
          <p:nvPr/>
        </p:nvSpPr>
        <p:spPr bwMode="auto">
          <a:xfrm>
            <a:off x="786984" y="446665"/>
            <a:ext cx="5151714" cy="76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Century Gothic" panose="020B0502020202020204" pitchFamily="34" charset="0"/>
                <a:ea typeface="+mn-ea"/>
                <a:cs typeface="+mn-cs"/>
              </a:rPr>
              <a:t>Results</a:t>
            </a:r>
            <a:endParaRPr kumimoji="0" lang="es-CO" altLang="en-US" sz="2475" b="1" i="0" u="none" strike="noStrike" kern="1200" cap="none" spc="0" normalizeH="0" baseline="0" noProof="0" dirty="0">
              <a:ln>
                <a:noFill/>
              </a:ln>
              <a:solidFill>
                <a:srgbClr val="262626"/>
              </a:solidFill>
              <a:effectLst/>
              <a:uLnTx/>
              <a:uFillTx/>
              <a:latin typeface="Century Gothic" panose="020B0502020202020204" pitchFamily="34" charset="0"/>
              <a:ea typeface="+mn-ea"/>
              <a:cs typeface="+mn-cs"/>
            </a:endParaRPr>
          </a:p>
        </p:txBody>
      </p:sp>
      <p:grpSp>
        <p:nvGrpSpPr>
          <p:cNvPr id="144388" name="Group 1"/>
          <p:cNvGrpSpPr>
            <a:grpSpLocks/>
          </p:cNvGrpSpPr>
          <p:nvPr/>
        </p:nvGrpSpPr>
        <p:grpSpPr bwMode="auto">
          <a:xfrm>
            <a:off x="784838" y="992098"/>
            <a:ext cx="7858594" cy="4950399"/>
            <a:chOff x="3689749" y="1066944"/>
            <a:chExt cx="6097835" cy="5462142"/>
          </a:xfrm>
        </p:grpSpPr>
        <p:pic>
          <p:nvPicPr>
            <p:cNvPr id="144390" name="Picture 5"/>
            <p:cNvPicPr>
              <a:picLocks noChangeAspect="1"/>
            </p:cNvPicPr>
            <p:nvPr/>
          </p:nvPicPr>
          <p:blipFill rotWithShape="1">
            <a:blip r:embed="rId2">
              <a:extLst>
                <a:ext uri="{28A0092B-C50C-407E-A947-70E740481C1C}">
                  <a14:useLocalDpi xmlns:a14="http://schemas.microsoft.com/office/drawing/2010/main" val="0"/>
                </a:ext>
              </a:extLst>
            </a:blip>
            <a:srcRect l="1680" r="5042" b="1235"/>
            <a:stretch/>
          </p:blipFill>
          <p:spPr bwMode="auto">
            <a:xfrm>
              <a:off x="3689749" y="1066944"/>
              <a:ext cx="6097835" cy="546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V="1">
              <a:off x="8237988" y="2513441"/>
              <a:ext cx="489480" cy="142491"/>
            </a:xfrm>
            <a:prstGeom prst="rect">
              <a:avLst/>
            </a:prstGeom>
            <a:noFill/>
            <a:ln w="31750">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flipV="1">
              <a:off x="8210906" y="2921321"/>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flipV="1">
              <a:off x="8250880" y="404959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p:nvSpPr>
          <p:spPr>
            <a:xfrm flipV="1">
              <a:off x="8237987" y="361240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p:cNvSpPr/>
            <p:nvPr/>
          </p:nvSpPr>
          <p:spPr>
            <a:xfrm flipV="1">
              <a:off x="8260964" y="4296356"/>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flipV="1">
              <a:off x="7511762" y="4306566"/>
              <a:ext cx="470025" cy="142492"/>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p:nvSpPr>
          <p:spPr>
            <a:xfrm flipV="1">
              <a:off x="8260964" y="4731764"/>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flipV="1">
              <a:off x="8264223" y="5814099"/>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p:cNvSpPr txBox="1"/>
          <p:nvPr/>
        </p:nvSpPr>
        <p:spPr>
          <a:xfrm>
            <a:off x="6769772" y="5694288"/>
            <a:ext cx="949355"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7419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5410"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1983424" y="2241948"/>
            <a:ext cx="5222396" cy="3017044"/>
          </a:xfrm>
        </p:spPr>
      </p:pic>
      <p:sp>
        <p:nvSpPr>
          <p:cNvPr id="5" name="TextBox 4"/>
          <p:cNvSpPr txBox="1"/>
          <p:nvPr/>
        </p:nvSpPr>
        <p:spPr>
          <a:xfrm>
            <a:off x="770816" y="6471048"/>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4842838" y="5714813"/>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931" r="18099" b="19200"/>
          <a:stretch/>
        </p:blipFill>
        <p:spPr bwMode="auto">
          <a:xfrm>
            <a:off x="89375" y="1303020"/>
            <a:ext cx="8578687" cy="4564379"/>
          </a:xfrm>
          <a:prstGeom prst="rect">
            <a:avLst/>
          </a:prstGeom>
        </p:spPr>
      </p:pic>
      <p:sp>
        <p:nvSpPr>
          <p:cNvPr id="145413" name="Title 1"/>
          <p:cNvSpPr txBox="1">
            <a:spLocks/>
          </p:cNvSpPr>
          <p:nvPr/>
        </p:nvSpPr>
        <p:spPr bwMode="auto">
          <a:xfrm>
            <a:off x="637413" y="233481"/>
            <a:ext cx="791441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Methylation highest with greater depressive symptoms </a:t>
            </a:r>
            <a:r>
              <a:rPr kumimoji="0" lang="en-US" altLang="en-US" sz="2475" b="1" i="1"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and</a:t>
            </a:r>
            <a:r>
              <a:rPr kumimoji="0" lang="en-US" altLang="en-US" sz="2475"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 less maternal sensitivity</a:t>
            </a:r>
            <a:endParaRPr kumimoji="0" lang="es-CO" altLang="en-US" sz="2475"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3266200"/>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83483" y="1066800"/>
            <a:ext cx="5400675" cy="571500"/>
          </a:xfrm>
        </p:spPr>
        <p:txBody>
          <a:bodyPr>
            <a:noAutofit/>
          </a:bodyPr>
          <a:lstStyle/>
          <a:p>
            <a:r>
              <a:rPr lang="en-US" sz="3200" b="1" dirty="0"/>
              <a:t>Major Take-</a:t>
            </a:r>
            <a:r>
              <a:rPr lang="en-US" sz="3200" b="1" dirty="0" err="1"/>
              <a:t>Aways</a:t>
            </a:r>
            <a:endParaRPr lang="en-US" sz="3200" b="1" dirty="0"/>
          </a:p>
        </p:txBody>
      </p:sp>
      <p:sp>
        <p:nvSpPr>
          <p:cNvPr id="3" name="Content Placeholder 2"/>
          <p:cNvSpPr>
            <a:spLocks noGrp="1"/>
          </p:cNvSpPr>
          <p:nvPr>
            <p:ph idx="1"/>
          </p:nvPr>
        </p:nvSpPr>
        <p:spPr>
          <a:xfrm>
            <a:off x="873824" y="2085062"/>
            <a:ext cx="7818308" cy="3497393"/>
          </a:xfrm>
        </p:spPr>
        <p:txBody>
          <a:bodyPr>
            <a:normAutofit lnSpcReduction="10000"/>
          </a:bodyPr>
          <a:lstStyle/>
          <a:p>
            <a:r>
              <a:rPr lang="en-US" sz="2625" b="1" dirty="0"/>
              <a:t>Aim 1</a:t>
            </a:r>
            <a:r>
              <a:rPr lang="en-US" sz="2625" dirty="0"/>
              <a:t>: Increased levels of accepting/</a:t>
            </a:r>
            <a:r>
              <a:rPr lang="en-US" sz="2625" dirty="0" err="1"/>
              <a:t>nondemanding</a:t>
            </a:r>
            <a:r>
              <a:rPr lang="en-US" sz="2625" dirty="0"/>
              <a:t> factor correlated with greater 11</a:t>
            </a:r>
            <a:r>
              <a:rPr lang="el-GR" sz="2625" dirty="0"/>
              <a:t>β</a:t>
            </a:r>
            <a:r>
              <a:rPr lang="en-US" sz="2625" dirty="0"/>
              <a:t>-HSD2 CpG1methylation.</a:t>
            </a:r>
          </a:p>
          <a:p>
            <a:pPr lvl="1"/>
            <a:r>
              <a:rPr lang="en-US" sz="2625" dirty="0"/>
              <a:t>Odd? What are some possible explanations? </a:t>
            </a:r>
          </a:p>
          <a:p>
            <a:pPr lvl="2"/>
            <a:endParaRPr lang="en-US" sz="1950" dirty="0"/>
          </a:p>
          <a:p>
            <a:r>
              <a:rPr lang="en-US" sz="2700" b="1" dirty="0"/>
              <a:t>Aim 2</a:t>
            </a:r>
            <a:r>
              <a:rPr lang="en-US" sz="2700" dirty="0"/>
              <a:t>: No main effects of maternal sensitive behaviors (responsiveness/appropriate touch and accepting/</a:t>
            </a:r>
            <a:r>
              <a:rPr lang="en-US" sz="2700" dirty="0" err="1"/>
              <a:t>nondemanding</a:t>
            </a:r>
            <a:r>
              <a:rPr lang="en-US" sz="2700" dirty="0"/>
              <a:t> factor), maternal depression, and pre-stress cortisol and cortisol reactivity</a:t>
            </a:r>
          </a:p>
          <a:p>
            <a:pPr lvl="1"/>
            <a:endParaRPr lang="en-US" dirty="0"/>
          </a:p>
        </p:txBody>
      </p:sp>
    </p:spTree>
    <p:extLst>
      <p:ext uri="{BB962C8B-B14F-4D97-AF65-F5344CB8AC3E}">
        <p14:creationId xmlns:p14="http://schemas.microsoft.com/office/powerpoint/2010/main" val="667278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931" y="1851630"/>
            <a:ext cx="7935044" cy="4320570"/>
          </a:xfrm>
        </p:spPr>
        <p:txBody>
          <a:bodyPr>
            <a:noAutofit/>
          </a:bodyPr>
          <a:lstStyle/>
          <a:p>
            <a:pPr lvl="1"/>
            <a:r>
              <a:rPr lang="en-US" sz="2000" dirty="0"/>
              <a:t>Interaction between maternal depressive </a:t>
            </a:r>
            <a:r>
              <a:rPr lang="en-US" sz="2000" dirty="0" err="1"/>
              <a:t>sx</a:t>
            </a:r>
            <a:r>
              <a:rPr lang="en-US" sz="2000" dirty="0"/>
              <a:t> and maternal responsiveness/appropriate touch predicted 11</a:t>
            </a:r>
            <a:r>
              <a:rPr lang="el-GR" sz="2000" dirty="0"/>
              <a:t>β</a:t>
            </a:r>
            <a:r>
              <a:rPr lang="en-US" sz="2000" dirty="0"/>
              <a:t>-HSD2 CpG3</a:t>
            </a:r>
          </a:p>
          <a:p>
            <a:pPr lvl="2"/>
            <a:r>
              <a:rPr lang="en-US" sz="1600" dirty="0"/>
              <a:t>highest methylation among mothers who were less responsive and had high depressive </a:t>
            </a:r>
            <a:r>
              <a:rPr lang="en-US" sz="1600" dirty="0" err="1"/>
              <a:t>sx</a:t>
            </a:r>
            <a:r>
              <a:rPr lang="en-US" sz="1600" dirty="0"/>
              <a:t> (otherwise no differences)</a:t>
            </a:r>
          </a:p>
          <a:p>
            <a:pPr lvl="1"/>
            <a:r>
              <a:rPr lang="en-US" sz="2000" dirty="0"/>
              <a:t>Main effect for maternal depressive </a:t>
            </a:r>
            <a:r>
              <a:rPr lang="en-US" sz="2000" dirty="0" err="1"/>
              <a:t>sx</a:t>
            </a:r>
            <a:r>
              <a:rPr lang="en-US" sz="2000" dirty="0"/>
              <a:t> and responsiveness/appropriate touch on DNA methylation of 11</a:t>
            </a:r>
            <a:r>
              <a:rPr lang="el-GR" sz="2000" dirty="0"/>
              <a:t>β</a:t>
            </a:r>
            <a:r>
              <a:rPr lang="en-US" sz="2000" dirty="0"/>
              <a:t>-HSD2 CpG4 and NR3C1 CpG2, with a significant interaction </a:t>
            </a:r>
          </a:p>
          <a:p>
            <a:pPr lvl="1"/>
            <a:r>
              <a:rPr lang="en-US" sz="2000" dirty="0"/>
              <a:t>No main effects for pre-stress cortisol but interaction with maternal responsiveness and depressive </a:t>
            </a:r>
            <a:r>
              <a:rPr lang="en-US" sz="2000" dirty="0" err="1"/>
              <a:t>sx</a:t>
            </a:r>
            <a:r>
              <a:rPr lang="en-US" sz="2000" dirty="0"/>
              <a:t>, </a:t>
            </a:r>
          </a:p>
          <a:p>
            <a:pPr lvl="1"/>
            <a:r>
              <a:rPr lang="en-US" sz="2000" dirty="0"/>
              <a:t>Infants with high depressive </a:t>
            </a:r>
            <a:r>
              <a:rPr lang="en-US" sz="2000" dirty="0" err="1"/>
              <a:t>sx</a:t>
            </a:r>
            <a:r>
              <a:rPr lang="en-US" sz="2000" dirty="0"/>
              <a:t> and low responsiveness had lowest pre-stress cortisol levels </a:t>
            </a:r>
          </a:p>
          <a:p>
            <a:pPr lvl="1"/>
            <a:r>
              <a:rPr lang="en-US" sz="2000" dirty="0"/>
              <a:t>Infants whose mothers had high depressive </a:t>
            </a:r>
            <a:r>
              <a:rPr lang="en-US" sz="2000" dirty="0" err="1"/>
              <a:t>sx</a:t>
            </a:r>
            <a:r>
              <a:rPr lang="en-US" sz="2000" dirty="0"/>
              <a:t> and responsiveness had highest pre-stress cortisol levels.</a:t>
            </a:r>
          </a:p>
          <a:p>
            <a:endParaRPr lang="en-US" sz="2400" dirty="0"/>
          </a:p>
        </p:txBody>
      </p:sp>
      <p:sp>
        <p:nvSpPr>
          <p:cNvPr id="4" name="TextBox 3"/>
          <p:cNvSpPr txBox="1"/>
          <p:nvPr/>
        </p:nvSpPr>
        <p:spPr>
          <a:xfrm>
            <a:off x="1066800" y="1066800"/>
            <a:ext cx="5891549" cy="7848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charset="0"/>
                <a:ea typeface="+mn-ea"/>
                <a:cs typeface="+mn-cs"/>
              </a:rPr>
              <a:t>Aim 3: Buffering by responsiveness?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9028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Genetics overview</a:t>
            </a:r>
          </a:p>
        </p:txBody>
      </p:sp>
      <p:sp>
        <p:nvSpPr>
          <p:cNvPr id="3" name="Content Placeholder 2"/>
          <p:cNvSpPr>
            <a:spLocks noGrp="1"/>
          </p:cNvSpPr>
          <p:nvPr>
            <p:ph idx="1"/>
          </p:nvPr>
        </p:nvSpPr>
        <p:spPr/>
        <p:txBody>
          <a:bodyPr>
            <a:normAutofit fontScale="70000" lnSpcReduction="20000"/>
          </a:bodyPr>
          <a:lstStyle/>
          <a:p>
            <a:r>
              <a:rPr lang="en-US" sz="4400" dirty="0"/>
              <a:t>Behavioral genetics</a:t>
            </a:r>
          </a:p>
          <a:p>
            <a:pPr lvl="1"/>
            <a:r>
              <a:rPr lang="en-US" sz="4100" dirty="0"/>
              <a:t>Twins</a:t>
            </a:r>
          </a:p>
          <a:p>
            <a:pPr lvl="1"/>
            <a:r>
              <a:rPr lang="en-US" sz="4100" dirty="0"/>
              <a:t>A critique</a:t>
            </a:r>
          </a:p>
          <a:p>
            <a:r>
              <a:rPr lang="en-US" sz="4400" dirty="0"/>
              <a:t>Molecular genetics</a:t>
            </a:r>
          </a:p>
          <a:p>
            <a:pPr lvl="1"/>
            <a:r>
              <a:rPr lang="en-US" sz="4100" dirty="0"/>
              <a:t>Common and rare variants</a:t>
            </a:r>
          </a:p>
          <a:p>
            <a:pPr lvl="1"/>
            <a:r>
              <a:rPr lang="en-US" sz="4100" dirty="0"/>
              <a:t>Limitations</a:t>
            </a:r>
          </a:p>
          <a:p>
            <a:r>
              <a:rPr lang="en-US" sz="4400" dirty="0"/>
              <a:t>Epigenetics</a:t>
            </a:r>
          </a:p>
          <a:p>
            <a:pPr lvl="1"/>
            <a:r>
              <a:rPr lang="en-US" sz="4100" dirty="0"/>
              <a:t>Maternal depression</a:t>
            </a:r>
          </a:p>
          <a:p>
            <a:pPr lvl="1"/>
            <a:r>
              <a:rPr lang="en-US" sz="4100" dirty="0"/>
              <a:t>Limitations and implications</a:t>
            </a:r>
          </a:p>
        </p:txBody>
      </p:sp>
    </p:spTree>
    <p:extLst>
      <p:ext uri="{BB962C8B-B14F-4D97-AF65-F5344CB8AC3E}">
        <p14:creationId xmlns:p14="http://schemas.microsoft.com/office/powerpoint/2010/main" val="376618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76200" y="-2362200"/>
            <a:ext cx="7772400" cy="1104900"/>
          </a:xfrm>
        </p:spPr>
        <p:txBody>
          <a:bodyPr/>
          <a:lstStyle/>
          <a:p>
            <a:endParaRPr lang="en-US" altLang="en-US" sz="4000" dirty="0"/>
          </a:p>
        </p:txBody>
      </p:sp>
      <p:sp>
        <p:nvSpPr>
          <p:cNvPr id="71684" name="Rectangle 3"/>
          <p:cNvSpPr>
            <a:spLocks noGrp="1" noChangeArrowheads="1"/>
          </p:cNvSpPr>
          <p:nvPr>
            <p:ph idx="1"/>
          </p:nvPr>
        </p:nvSpPr>
        <p:spPr>
          <a:xfrm>
            <a:off x="757238" y="152400"/>
            <a:ext cx="8158162" cy="4114800"/>
          </a:xfrm>
        </p:spPr>
        <p:txBody>
          <a:bodyPr>
            <a:normAutofit/>
          </a:bodyPr>
          <a:lstStyle/>
          <a:p>
            <a:pPr marL="0" indent="0">
              <a:lnSpc>
                <a:spcPct val="80000"/>
              </a:lnSpc>
              <a:buFont typeface="Monotype Sorts" pitchFamily="2" charset="2"/>
              <a:buNone/>
            </a:pPr>
            <a:r>
              <a:rPr lang="en-US" altLang="en-US" sz="3200" dirty="0">
                <a:solidFill>
                  <a:schemeClr val="accent1"/>
                </a:solidFill>
              </a:rPr>
              <a:t>“Most, if not all, reliably measured psychological traits, normal and abnormal, are substantively influenced by genetic factors</a:t>
            </a:r>
            <a:r>
              <a:rPr lang="en-US" altLang="en-US" sz="1600" dirty="0">
                <a:solidFill>
                  <a:schemeClr val="accent1"/>
                </a:solidFill>
              </a:rPr>
              <a:t>.”</a:t>
            </a:r>
          </a:p>
        </p:txBody>
      </p:sp>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716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261"/>
            <a:ext cx="7150360" cy="54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686" name="Rectangle 1"/>
          <p:cNvSpPr>
            <a:spLocks noChangeArrowheads="1"/>
          </p:cNvSpPr>
          <p:nvPr/>
        </p:nvSpPr>
        <p:spPr bwMode="auto">
          <a:xfrm>
            <a:off x="7467600" y="1731963"/>
            <a:ext cx="1600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nSpc>
                <a:spcPct val="80000"/>
              </a:lnSpc>
              <a:spcBef>
                <a:spcPct val="0"/>
              </a:spcBef>
              <a:buClrTx/>
              <a:buSzTx/>
              <a:buFontTx/>
              <a:buNone/>
            </a:pPr>
            <a:r>
              <a:rPr lang="en-US" altLang="en-US" sz="2400"/>
              <a:t>Bouchard, T. J. (2004). "Genetic Influence on Human Psychological Traits: A Survey." </a:t>
            </a:r>
            <a:r>
              <a:rPr lang="en-US" altLang="en-US" sz="2400" u="sng"/>
              <a:t>Current Directions in Psychological Science</a:t>
            </a:r>
            <a:r>
              <a:rPr lang="en-US" altLang="en-US" sz="2400"/>
              <a:t> </a:t>
            </a:r>
            <a:r>
              <a:rPr lang="en-US" altLang="en-US" sz="2400" b="1"/>
              <a:t>13</a:t>
            </a:r>
            <a:r>
              <a:rPr lang="en-US" altLang="en-US" sz="2400"/>
              <a:t>(4): 148-151.</a:t>
            </a:r>
          </a:p>
        </p:txBody>
      </p:sp>
    </p:spTree>
    <p:extLst>
      <p:ext uri="{BB962C8B-B14F-4D97-AF65-F5344CB8AC3E}">
        <p14:creationId xmlns:p14="http://schemas.microsoft.com/office/powerpoint/2010/main" val="2108780705"/>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txBox="1">
            <a:spLocks/>
          </p:cNvSpPr>
          <p:nvPr/>
        </p:nvSpPr>
        <p:spPr>
          <a:xfrm>
            <a:off x="2170173" y="5697289"/>
            <a:ext cx="4710623" cy="3034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1350">
                <a:solidFill>
                  <a:prstClr val="black"/>
                </a:solidFill>
              </a:rPr>
              <a:t>Brown 2017</a:t>
            </a:r>
            <a:endParaRPr lang="en-US" sz="1350" dirty="0">
              <a:solidFill>
                <a:prstClr val="black"/>
              </a:solidFill>
            </a:endParaRPr>
          </a:p>
        </p:txBody>
      </p:sp>
      <p:pic>
        <p:nvPicPr>
          <p:cNvPr id="6" name="Picture 5"/>
          <p:cNvPicPr>
            <a:picLocks noChangeAspect="1"/>
          </p:cNvPicPr>
          <p:nvPr/>
        </p:nvPicPr>
        <p:blipFill rotWithShape="1">
          <a:blip r:embed="rId3"/>
          <a:srcRect l="3857" r="5617" b="66910"/>
          <a:stretch/>
        </p:blipFill>
        <p:spPr>
          <a:xfrm>
            <a:off x="1003615" y="1757363"/>
            <a:ext cx="7043738" cy="1643063"/>
          </a:xfrm>
          <a:prstGeom prst="rect">
            <a:avLst/>
          </a:prstGeom>
        </p:spPr>
      </p:pic>
      <p:pic>
        <p:nvPicPr>
          <p:cNvPr id="7" name="Picture 6"/>
          <p:cNvPicPr>
            <a:picLocks noChangeAspect="1"/>
          </p:cNvPicPr>
          <p:nvPr/>
        </p:nvPicPr>
        <p:blipFill>
          <a:blip r:embed="rId4"/>
          <a:stretch>
            <a:fillRect/>
          </a:stretch>
        </p:blipFill>
        <p:spPr>
          <a:xfrm>
            <a:off x="1003616" y="3400426"/>
            <a:ext cx="3496947" cy="1611731"/>
          </a:xfrm>
          <a:prstGeom prst="rect">
            <a:avLst/>
          </a:prstGeom>
        </p:spPr>
      </p:pic>
      <p:pic>
        <p:nvPicPr>
          <p:cNvPr id="1026" name="Picture 2" descr="Image result for epigenetic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51"/>
          <a:stretch/>
        </p:blipFill>
        <p:spPr bwMode="auto">
          <a:xfrm>
            <a:off x="4500562" y="3400426"/>
            <a:ext cx="3546791" cy="164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97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8699" y="533400"/>
            <a:ext cx="7200900" cy="1114425"/>
          </a:xfrm>
        </p:spPr>
        <p:txBody>
          <a:bodyPr>
            <a:normAutofit fontScale="90000"/>
          </a:bodyPr>
          <a:lstStyle/>
          <a:p>
            <a:r>
              <a:rPr lang="en-US" dirty="0"/>
              <a:t>Epigenetic</a:t>
            </a:r>
            <a:br>
              <a:rPr lang="en-US" dirty="0"/>
            </a:br>
            <a:r>
              <a:rPr lang="en-US" dirty="0"/>
              <a:t>modulation?</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6" name="Picture 5"/>
          <p:cNvPicPr>
            <a:picLocks noChangeAspect="1"/>
          </p:cNvPicPr>
          <p:nvPr/>
        </p:nvPicPr>
        <p:blipFill rotWithShape="1">
          <a:blip r:embed="rId4"/>
          <a:srcRect l="3857" r="5617" b="66910"/>
          <a:stretch/>
        </p:blipFill>
        <p:spPr>
          <a:xfrm>
            <a:off x="3411969" y="289922"/>
            <a:ext cx="5732031" cy="1337086"/>
          </a:xfrm>
          <a:prstGeom prst="rect">
            <a:avLst/>
          </a:prstGeom>
        </p:spPr>
      </p:pic>
      <p:grpSp>
        <p:nvGrpSpPr>
          <p:cNvPr id="9" name="Group 8"/>
          <p:cNvGrpSpPr/>
          <p:nvPr/>
        </p:nvGrpSpPr>
        <p:grpSpPr>
          <a:xfrm>
            <a:off x="7357297" y="2798575"/>
            <a:ext cx="1493183" cy="2471810"/>
            <a:chOff x="9074841" y="2398156"/>
            <a:chExt cx="1703807" cy="3317947"/>
          </a:xfrm>
        </p:grpSpPr>
        <p:sp>
          <p:nvSpPr>
            <p:cNvPr id="10" name="Freeform 9"/>
            <p:cNvSpPr/>
            <p:nvPr/>
          </p:nvSpPr>
          <p:spPr>
            <a:xfrm>
              <a:off x="9074841" y="2398156"/>
              <a:ext cx="1703807" cy="1022284"/>
            </a:xfrm>
            <a:custGeom>
              <a:avLst/>
              <a:gdLst>
                <a:gd name="connsiteX0" fmla="*/ 0 w 1703807"/>
                <a:gd name="connsiteY0" fmla="*/ 102228 h 1022284"/>
                <a:gd name="connsiteX1" fmla="*/ 102228 w 1703807"/>
                <a:gd name="connsiteY1" fmla="*/ 0 h 1022284"/>
                <a:gd name="connsiteX2" fmla="*/ 1601579 w 1703807"/>
                <a:gd name="connsiteY2" fmla="*/ 0 h 1022284"/>
                <a:gd name="connsiteX3" fmla="*/ 1703807 w 1703807"/>
                <a:gd name="connsiteY3" fmla="*/ 102228 h 1022284"/>
                <a:gd name="connsiteX4" fmla="*/ 1703807 w 1703807"/>
                <a:gd name="connsiteY4" fmla="*/ 920056 h 1022284"/>
                <a:gd name="connsiteX5" fmla="*/ 1601579 w 1703807"/>
                <a:gd name="connsiteY5" fmla="*/ 1022284 h 1022284"/>
                <a:gd name="connsiteX6" fmla="*/ 102228 w 1703807"/>
                <a:gd name="connsiteY6" fmla="*/ 1022284 h 1022284"/>
                <a:gd name="connsiteX7" fmla="*/ 0 w 1703807"/>
                <a:gd name="connsiteY7" fmla="*/ 920056 h 1022284"/>
                <a:gd name="connsiteX8" fmla="*/ 0 w 1703807"/>
                <a:gd name="connsiteY8" fmla="*/ 102228 h 102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807" h="1022284">
                  <a:moveTo>
                    <a:pt x="0" y="102228"/>
                  </a:moveTo>
                  <a:cubicBezTo>
                    <a:pt x="0" y="45769"/>
                    <a:pt x="45769" y="0"/>
                    <a:pt x="102228" y="0"/>
                  </a:cubicBezTo>
                  <a:lnTo>
                    <a:pt x="1601579" y="0"/>
                  </a:lnTo>
                  <a:cubicBezTo>
                    <a:pt x="1658038" y="0"/>
                    <a:pt x="1703807" y="45769"/>
                    <a:pt x="1703807" y="102228"/>
                  </a:cubicBezTo>
                  <a:lnTo>
                    <a:pt x="1703807" y="920056"/>
                  </a:lnTo>
                  <a:cubicBezTo>
                    <a:pt x="1703807" y="976515"/>
                    <a:pt x="1658038" y="1022284"/>
                    <a:pt x="1601579" y="1022284"/>
                  </a:cubicBezTo>
                  <a:lnTo>
                    <a:pt x="102228" y="1022284"/>
                  </a:lnTo>
                  <a:cubicBezTo>
                    <a:pt x="45769" y="1022284"/>
                    <a:pt x="0" y="976515"/>
                    <a:pt x="0" y="920056"/>
                  </a:cubicBezTo>
                  <a:lnTo>
                    <a:pt x="0" y="102228"/>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8179" tIns="88179" rIns="88179" bIns="88179" numCol="1" spcCol="1270" anchor="ctr" anchorCtr="0">
              <a:noAutofit/>
            </a:bodyPr>
            <a:lstStyle/>
            <a:p>
              <a:pPr algn="ctr" defTabSz="766763" eaLnBrk="1" fontAlgn="auto" hangingPunct="1">
                <a:lnSpc>
                  <a:spcPct val="90000"/>
                </a:lnSpc>
                <a:spcAft>
                  <a:spcPct val="35000"/>
                </a:spcAft>
              </a:pPr>
              <a:r>
                <a:rPr lang="en-US" sz="1725" dirty="0">
                  <a:solidFill>
                    <a:srgbClr val="191B0E">
                      <a:hueOff val="0"/>
                      <a:satOff val="0"/>
                      <a:lumOff val="0"/>
                      <a:alphaOff val="0"/>
                    </a:srgbClr>
                  </a:solidFill>
                </a:rPr>
                <a:t>Parenting</a:t>
              </a:r>
            </a:p>
          </p:txBody>
        </p:sp>
        <p:sp>
          <p:nvSpPr>
            <p:cNvPr id="12" name="Freeform 11"/>
            <p:cNvSpPr/>
            <p:nvPr/>
          </p:nvSpPr>
          <p:spPr>
            <a:xfrm>
              <a:off x="9074841" y="4693819"/>
              <a:ext cx="1703807" cy="1022284"/>
            </a:xfrm>
            <a:custGeom>
              <a:avLst/>
              <a:gdLst>
                <a:gd name="connsiteX0" fmla="*/ 0 w 1703807"/>
                <a:gd name="connsiteY0" fmla="*/ 102228 h 1022284"/>
                <a:gd name="connsiteX1" fmla="*/ 102228 w 1703807"/>
                <a:gd name="connsiteY1" fmla="*/ 0 h 1022284"/>
                <a:gd name="connsiteX2" fmla="*/ 1601579 w 1703807"/>
                <a:gd name="connsiteY2" fmla="*/ 0 h 1022284"/>
                <a:gd name="connsiteX3" fmla="*/ 1703807 w 1703807"/>
                <a:gd name="connsiteY3" fmla="*/ 102228 h 1022284"/>
                <a:gd name="connsiteX4" fmla="*/ 1703807 w 1703807"/>
                <a:gd name="connsiteY4" fmla="*/ 920056 h 1022284"/>
                <a:gd name="connsiteX5" fmla="*/ 1601579 w 1703807"/>
                <a:gd name="connsiteY5" fmla="*/ 1022284 h 1022284"/>
                <a:gd name="connsiteX6" fmla="*/ 102228 w 1703807"/>
                <a:gd name="connsiteY6" fmla="*/ 1022284 h 1022284"/>
                <a:gd name="connsiteX7" fmla="*/ 0 w 1703807"/>
                <a:gd name="connsiteY7" fmla="*/ 920056 h 1022284"/>
                <a:gd name="connsiteX8" fmla="*/ 0 w 1703807"/>
                <a:gd name="connsiteY8" fmla="*/ 102228 h 102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807" h="1022284">
                  <a:moveTo>
                    <a:pt x="0" y="102228"/>
                  </a:moveTo>
                  <a:cubicBezTo>
                    <a:pt x="0" y="45769"/>
                    <a:pt x="45769" y="0"/>
                    <a:pt x="102228" y="0"/>
                  </a:cubicBezTo>
                  <a:lnTo>
                    <a:pt x="1601579" y="0"/>
                  </a:lnTo>
                  <a:cubicBezTo>
                    <a:pt x="1658038" y="0"/>
                    <a:pt x="1703807" y="45769"/>
                    <a:pt x="1703807" y="102228"/>
                  </a:cubicBezTo>
                  <a:lnTo>
                    <a:pt x="1703807" y="920056"/>
                  </a:lnTo>
                  <a:cubicBezTo>
                    <a:pt x="1703807" y="976515"/>
                    <a:pt x="1658038" y="1022284"/>
                    <a:pt x="1601579" y="1022284"/>
                  </a:cubicBezTo>
                  <a:lnTo>
                    <a:pt x="102228" y="1022284"/>
                  </a:lnTo>
                  <a:cubicBezTo>
                    <a:pt x="45769" y="1022284"/>
                    <a:pt x="0" y="976515"/>
                    <a:pt x="0" y="920056"/>
                  </a:cubicBezTo>
                  <a:lnTo>
                    <a:pt x="0" y="102228"/>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8179" tIns="88179" rIns="88179" bIns="88179" numCol="1" spcCol="1270" anchor="ctr" anchorCtr="0">
              <a:noAutofit/>
            </a:bodyPr>
            <a:lstStyle/>
            <a:p>
              <a:pPr algn="ctr" defTabSz="766763" eaLnBrk="1" fontAlgn="auto" hangingPunct="1">
                <a:lnSpc>
                  <a:spcPct val="90000"/>
                </a:lnSpc>
                <a:spcAft>
                  <a:spcPct val="35000"/>
                </a:spcAft>
              </a:pPr>
              <a:r>
                <a:rPr lang="en-US" sz="1725" dirty="0">
                  <a:solidFill>
                    <a:srgbClr val="191B0E">
                      <a:hueOff val="0"/>
                      <a:satOff val="0"/>
                      <a:lumOff val="0"/>
                      <a:alphaOff val="0"/>
                    </a:srgbClr>
                  </a:solidFill>
                </a:rPr>
                <a:t>Child adjustment</a:t>
              </a:r>
            </a:p>
          </p:txBody>
        </p:sp>
      </p:grpSp>
      <p:sp>
        <p:nvSpPr>
          <p:cNvPr id="16" name="Up-Down Arrow 15"/>
          <p:cNvSpPr/>
          <p:nvPr/>
        </p:nvSpPr>
        <p:spPr>
          <a:xfrm>
            <a:off x="7935181" y="3623283"/>
            <a:ext cx="337415" cy="80062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white"/>
              </a:solidFill>
            </a:endParaRPr>
          </a:p>
        </p:txBody>
      </p:sp>
      <p:sp>
        <p:nvSpPr>
          <p:cNvPr id="19" name="Right Arrow 18"/>
          <p:cNvSpPr/>
          <p:nvPr/>
        </p:nvSpPr>
        <p:spPr>
          <a:xfrm>
            <a:off x="5684923" y="3788172"/>
            <a:ext cx="1967162" cy="34777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white"/>
              </a:solidFill>
            </a:endParaRPr>
          </a:p>
        </p:txBody>
      </p:sp>
      <p:sp>
        <p:nvSpPr>
          <p:cNvPr id="20" name="Curved Up Arrow 19"/>
          <p:cNvSpPr/>
          <p:nvPr/>
        </p:nvSpPr>
        <p:spPr>
          <a:xfrm rot="15522240" flipV="1">
            <a:off x="5242963" y="4579468"/>
            <a:ext cx="1689827" cy="910756"/>
          </a:xfrm>
          <a:prstGeom prst="curvedUpArrow">
            <a:avLst>
              <a:gd name="adj1" fmla="val 18247"/>
              <a:gd name="adj2" fmla="val 41299"/>
              <a:gd name="adj3" fmla="val 3357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black"/>
              </a:solidFill>
            </a:endParaRPr>
          </a:p>
        </p:txBody>
      </p:sp>
      <p:sp>
        <p:nvSpPr>
          <p:cNvPr id="24" name="Rectangle 23"/>
          <p:cNvSpPr/>
          <p:nvPr/>
        </p:nvSpPr>
        <p:spPr>
          <a:xfrm>
            <a:off x="6668503" y="5513864"/>
            <a:ext cx="1561097" cy="38458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342900" eaLnBrk="1" fontAlgn="auto" hangingPunct="1">
              <a:spcBef>
                <a:spcPts val="0"/>
              </a:spcBef>
              <a:spcAft>
                <a:spcPts val="0"/>
              </a:spcAft>
            </a:pPr>
            <a:r>
              <a:rPr lang="en-US" b="1" spc="-113" dirty="0">
                <a:solidFill>
                  <a:prstClr val="black"/>
                </a:solidFill>
              </a:rPr>
              <a:t>Mechanisms?</a:t>
            </a:r>
          </a:p>
        </p:txBody>
      </p:sp>
      <p:grpSp>
        <p:nvGrpSpPr>
          <p:cNvPr id="17" name="Group 16"/>
          <p:cNvGrpSpPr/>
          <p:nvPr/>
        </p:nvGrpSpPr>
        <p:grpSpPr>
          <a:xfrm>
            <a:off x="521694" y="1606297"/>
            <a:ext cx="5163229" cy="4764504"/>
            <a:chOff x="-543222" y="0"/>
            <a:chExt cx="6380339" cy="4764504"/>
          </a:xfrm>
        </p:grpSpPr>
        <p:sp>
          <p:nvSpPr>
            <p:cNvPr id="27" name="Oval 26"/>
            <p:cNvSpPr/>
            <p:nvPr/>
          </p:nvSpPr>
          <p:spPr>
            <a:xfrm>
              <a:off x="-543222" y="0"/>
              <a:ext cx="6380339" cy="4764504"/>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8" name="Oval 4"/>
            <p:cNvSpPr/>
            <p:nvPr/>
          </p:nvSpPr>
          <p:spPr>
            <a:xfrm>
              <a:off x="1049578" y="363280"/>
              <a:ext cx="3354790" cy="714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Societal factors: amount &amp; quality of child care</a:t>
              </a:r>
            </a:p>
          </p:txBody>
        </p:sp>
      </p:grpSp>
      <p:grpSp>
        <p:nvGrpSpPr>
          <p:cNvPr id="18" name="Group 17"/>
          <p:cNvGrpSpPr/>
          <p:nvPr/>
        </p:nvGrpSpPr>
        <p:grpSpPr>
          <a:xfrm>
            <a:off x="1454665" y="2797422"/>
            <a:ext cx="3498335" cy="3573379"/>
            <a:chOff x="389750" y="1191126"/>
            <a:chExt cx="4514392" cy="3573378"/>
          </a:xfrm>
        </p:grpSpPr>
        <p:sp>
          <p:nvSpPr>
            <p:cNvPr id="25" name="Oval 24"/>
            <p:cNvSpPr/>
            <p:nvPr/>
          </p:nvSpPr>
          <p:spPr>
            <a:xfrm>
              <a:off x="389750" y="1191126"/>
              <a:ext cx="4514392" cy="3573378"/>
            </a:xfrm>
            <a:prstGeom prst="ellipse">
              <a:avLst/>
            </a:pr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Oval 6"/>
            <p:cNvSpPr/>
            <p:nvPr/>
          </p:nvSpPr>
          <p:spPr>
            <a:xfrm>
              <a:off x="1218654" y="1614315"/>
              <a:ext cx="2727920" cy="670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Parental stress and mental health</a:t>
              </a:r>
            </a:p>
          </p:txBody>
        </p:sp>
      </p:grpSp>
      <p:grpSp>
        <p:nvGrpSpPr>
          <p:cNvPr id="21" name="Group 20"/>
          <p:cNvGrpSpPr/>
          <p:nvPr/>
        </p:nvGrpSpPr>
        <p:grpSpPr>
          <a:xfrm>
            <a:off x="2057401" y="3988549"/>
            <a:ext cx="2466268" cy="2382252"/>
            <a:chOff x="1242466" y="2382252"/>
            <a:chExt cx="2808961" cy="2382252"/>
          </a:xfrm>
        </p:grpSpPr>
        <p:sp>
          <p:nvSpPr>
            <p:cNvPr id="22" name="Oval 21"/>
            <p:cNvSpPr/>
            <p:nvPr/>
          </p:nvSpPr>
          <p:spPr>
            <a:xfrm>
              <a:off x="1242466" y="2382252"/>
              <a:ext cx="2808961" cy="238225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3" name="Oval 8"/>
            <p:cNvSpPr/>
            <p:nvPr/>
          </p:nvSpPr>
          <p:spPr>
            <a:xfrm>
              <a:off x="1416041" y="2977815"/>
              <a:ext cx="2312952" cy="11911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Neurobiology: low stress reactivity; PFC function</a:t>
              </a:r>
            </a:p>
          </p:txBody>
        </p:sp>
      </p:grpSp>
      <p:sp>
        <p:nvSpPr>
          <p:cNvPr id="3" name="Rectangle 2"/>
          <p:cNvSpPr/>
          <p:nvPr/>
        </p:nvSpPr>
        <p:spPr>
          <a:xfrm>
            <a:off x="5075519" y="1602040"/>
            <a:ext cx="3733800" cy="954107"/>
          </a:xfrm>
          <a:prstGeom prst="rect">
            <a:avLst/>
          </a:prstGeom>
        </p:spPr>
        <p:txBody>
          <a:bodyPr wrap="square">
            <a:spAutoFit/>
          </a:bodyPr>
          <a:lstStyle/>
          <a:p>
            <a:r>
              <a:rPr lang="en-US" sz="1400" u="sng" dirty="0" err="1">
                <a:solidFill>
                  <a:srgbClr val="0000FF"/>
                </a:solidFill>
                <a:latin typeface="Arial" panose="020B0604020202020204" pitchFamily="34" charset="0"/>
                <a:hlinkClick r:id="rId5"/>
              </a:rPr>
              <a:t>Naumova</a:t>
            </a:r>
            <a:r>
              <a:rPr lang="en-US" sz="1400" u="sng" dirty="0">
                <a:solidFill>
                  <a:srgbClr val="0000FF"/>
                </a:solidFill>
                <a:latin typeface="Arial" panose="020B0604020202020204" pitchFamily="34" charset="0"/>
                <a:hlinkClick r:id="rId5"/>
              </a:rPr>
              <a:t>, O. Y., Hein, S., </a:t>
            </a:r>
            <a:r>
              <a:rPr lang="en-US" sz="1400" u="sng" dirty="0" err="1">
                <a:solidFill>
                  <a:srgbClr val="0000FF"/>
                </a:solidFill>
                <a:latin typeface="Arial" panose="020B0604020202020204" pitchFamily="34" charset="0"/>
                <a:hlinkClick r:id="rId5"/>
              </a:rPr>
              <a:t>Suderman</a:t>
            </a:r>
            <a:r>
              <a:rPr lang="en-US" sz="1400" u="sng" dirty="0">
                <a:solidFill>
                  <a:srgbClr val="0000FF"/>
                </a:solidFill>
                <a:latin typeface="Arial" panose="020B0604020202020204" pitchFamily="34" charset="0"/>
                <a:hlinkClick r:id="rId5"/>
              </a:rPr>
              <a:t>, M., </a:t>
            </a:r>
            <a:r>
              <a:rPr lang="en-US" sz="1400" u="sng" dirty="0" err="1">
                <a:solidFill>
                  <a:srgbClr val="0000FF"/>
                </a:solidFill>
                <a:latin typeface="Arial" panose="020B0604020202020204" pitchFamily="34" charset="0"/>
                <a:hlinkClick r:id="rId5"/>
              </a:rPr>
              <a:t>Barbot</a:t>
            </a:r>
            <a:r>
              <a:rPr lang="en-US" sz="1400" u="sng" dirty="0">
                <a:solidFill>
                  <a:srgbClr val="0000FF"/>
                </a:solidFill>
                <a:latin typeface="Arial" panose="020B0604020202020204" pitchFamily="34" charset="0"/>
                <a:hlinkClick r:id="rId5"/>
              </a:rPr>
              <a:t>, B., Lee, M., </a:t>
            </a:r>
            <a:r>
              <a:rPr lang="en-US" sz="1400" u="sng" dirty="0" err="1">
                <a:solidFill>
                  <a:srgbClr val="0000FF"/>
                </a:solidFill>
                <a:latin typeface="Arial" panose="020B0604020202020204" pitchFamily="34" charset="0"/>
                <a:hlinkClick r:id="rId5"/>
              </a:rPr>
              <a:t>Raefski</a:t>
            </a:r>
            <a:r>
              <a:rPr lang="en-US" sz="1400" u="sng" dirty="0">
                <a:solidFill>
                  <a:srgbClr val="0000FF"/>
                </a:solidFill>
                <a:latin typeface="Arial" panose="020B0604020202020204" pitchFamily="34" charset="0"/>
                <a:hlinkClick r:id="rId5"/>
              </a:rPr>
              <a:t>, A., </a:t>
            </a:r>
            <a:r>
              <a:rPr lang="en-US" sz="1400" u="sng" dirty="0" err="1">
                <a:solidFill>
                  <a:srgbClr val="0000FF"/>
                </a:solidFill>
                <a:latin typeface="Arial" panose="020B0604020202020204" pitchFamily="34" charset="0"/>
                <a:hlinkClick r:id="rId5"/>
              </a:rPr>
              <a:t>Dobrynin</a:t>
            </a:r>
            <a:r>
              <a:rPr lang="en-US" sz="1400" u="sng" dirty="0">
                <a:solidFill>
                  <a:srgbClr val="0000FF"/>
                </a:solidFill>
                <a:latin typeface="Arial" panose="020B0604020202020204" pitchFamily="34" charset="0"/>
                <a:hlinkClick r:id="rId5"/>
              </a:rPr>
              <a:t>, P. V., Brown, P. J., </a:t>
            </a:r>
            <a:r>
              <a:rPr lang="en-US" sz="1400" u="sng" dirty="0" err="1">
                <a:solidFill>
                  <a:srgbClr val="0000FF"/>
                </a:solidFill>
                <a:latin typeface="Arial" panose="020B0604020202020204" pitchFamily="34" charset="0"/>
                <a:hlinkClick r:id="rId5"/>
              </a:rPr>
              <a:t>Szyf</a:t>
            </a:r>
            <a:r>
              <a:rPr lang="en-US" sz="1400" u="sng" dirty="0">
                <a:solidFill>
                  <a:srgbClr val="0000FF"/>
                </a:solidFill>
                <a:latin typeface="Arial" panose="020B0604020202020204" pitchFamily="34" charset="0"/>
                <a:hlinkClick r:id="rId5"/>
              </a:rPr>
              <a:t>, M., </a:t>
            </a:r>
            <a:r>
              <a:rPr lang="en-US" sz="1400" u="sng" dirty="0" err="1">
                <a:solidFill>
                  <a:srgbClr val="0000FF"/>
                </a:solidFill>
                <a:latin typeface="Arial" panose="020B0604020202020204" pitchFamily="34" charset="0"/>
                <a:hlinkClick r:id="rId5"/>
              </a:rPr>
              <a:t>Luthar</a:t>
            </a:r>
            <a:r>
              <a:rPr lang="en-US" sz="1400" u="sng" dirty="0">
                <a:solidFill>
                  <a:srgbClr val="0000FF"/>
                </a:solidFill>
                <a:latin typeface="Arial" panose="020B0604020202020204" pitchFamily="34" charset="0"/>
                <a:hlinkClick r:id="rId5"/>
              </a:rPr>
              <a:t>, S. S., &amp; </a:t>
            </a:r>
            <a:r>
              <a:rPr lang="en-US" sz="1400" u="sng" dirty="0" err="1">
                <a:solidFill>
                  <a:srgbClr val="0000FF"/>
                </a:solidFill>
                <a:latin typeface="Arial" panose="020B0604020202020204" pitchFamily="34" charset="0"/>
                <a:hlinkClick r:id="rId5"/>
              </a:rPr>
              <a:t>Grigorenko</a:t>
            </a:r>
            <a:r>
              <a:rPr lang="en-US" sz="1400" u="sng" dirty="0">
                <a:solidFill>
                  <a:srgbClr val="0000FF"/>
                </a:solidFill>
                <a:latin typeface="Arial" panose="020B0604020202020204" pitchFamily="34" charset="0"/>
                <a:hlinkClick r:id="rId5"/>
              </a:rPr>
              <a:t>, E. L. </a:t>
            </a:r>
            <a:endParaRPr lang="en-US" sz="1400" dirty="0"/>
          </a:p>
        </p:txBody>
      </p:sp>
    </p:spTree>
    <p:extLst>
      <p:ext uri="{BB962C8B-B14F-4D97-AF65-F5344CB8AC3E}">
        <p14:creationId xmlns:p14="http://schemas.microsoft.com/office/powerpoint/2010/main" val="30846321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Epigenetic</a:t>
            </a:r>
            <a:br>
              <a:rPr lang="en-US" dirty="0"/>
            </a:br>
            <a:r>
              <a:rPr lang="en-US" dirty="0"/>
              <a:t>mechanisms</a:t>
            </a:r>
          </a:p>
        </p:txBody>
      </p:sp>
      <p:sp>
        <p:nvSpPr>
          <p:cNvPr id="3" name="Content Placeholder 2"/>
          <p:cNvSpPr>
            <a:spLocks noGrp="1"/>
          </p:cNvSpPr>
          <p:nvPr>
            <p:ph idx="1"/>
          </p:nvPr>
        </p:nvSpPr>
        <p:spPr>
          <a:xfrm>
            <a:off x="1028700" y="4238876"/>
            <a:ext cx="7200900" cy="1220453"/>
          </a:xfrm>
        </p:spPr>
        <p:txBody>
          <a:bodyPr>
            <a:normAutofit/>
          </a:bodyPr>
          <a:lstStyle/>
          <a:p>
            <a:r>
              <a:rPr lang="en-US" sz="1800" dirty="0">
                <a:sym typeface="Wingdings" panose="05000000000000000000" pitchFamily="2" charset="2"/>
              </a:rPr>
              <a:t>Emerging research</a:t>
            </a:r>
          </a:p>
          <a:p>
            <a:pPr lvl="1"/>
            <a:r>
              <a:rPr lang="en-US" sz="1800" i="0" dirty="0">
                <a:sym typeface="Wingdings" panose="05000000000000000000" pitchFamily="2" charset="2"/>
              </a:rPr>
              <a:t>Mechanisms of epigenetic regulation (e.g., DNA methylation)</a:t>
            </a:r>
          </a:p>
          <a:p>
            <a:pPr lvl="1"/>
            <a:r>
              <a:rPr lang="en-US" sz="1800" i="0" dirty="0">
                <a:sym typeface="Wingdings" panose="05000000000000000000" pitchFamily="2" charset="2"/>
              </a:rPr>
              <a:t>Types of social experiences that may impact </a:t>
            </a:r>
            <a:r>
              <a:rPr lang="en-US" sz="1800" i="0" dirty="0" err="1">
                <a:sym typeface="Wingdings" panose="05000000000000000000" pitchFamily="2" charset="2"/>
              </a:rPr>
              <a:t>epigenome</a:t>
            </a:r>
            <a:r>
              <a:rPr lang="en-US" sz="1800" i="0" dirty="0">
                <a:sym typeface="Wingdings" panose="05000000000000000000" pitchFamily="2" charset="2"/>
              </a:rPr>
              <a:t> reactivity</a:t>
            </a:r>
            <a:endParaRPr lang="en-US" sz="1800" i="0" dirty="0"/>
          </a:p>
        </p:txBody>
      </p:sp>
      <p:sp>
        <p:nvSpPr>
          <p:cNvPr id="4" name="Footer Placeholder 3"/>
          <p:cNvSpPr>
            <a:spLocks noGrp="1"/>
          </p:cNvSpPr>
          <p:nvPr>
            <p:ph type="ftr" sz="quarter" idx="11"/>
          </p:nvPr>
        </p:nvSpPr>
        <p:spPr/>
        <p:txBody>
          <a:bodyPr/>
          <a:lstStyle/>
          <a:p>
            <a:r>
              <a:rPr lang="en-US" dirty="0">
                <a:solidFill>
                  <a:prstClr val="black"/>
                </a:solidFill>
              </a:rPr>
              <a:t>Brown</a:t>
            </a:r>
          </a:p>
        </p:txBody>
      </p:sp>
      <p:pic>
        <p:nvPicPr>
          <p:cNvPr id="5" name="Picture 4"/>
          <p:cNvPicPr>
            <a:picLocks noChangeAspect="1"/>
          </p:cNvPicPr>
          <p:nvPr/>
        </p:nvPicPr>
        <p:blipFill rotWithShape="1">
          <a:blip r:embed="rId4"/>
          <a:srcRect l="3857" r="5617" b="66910"/>
          <a:stretch/>
        </p:blipFill>
        <p:spPr>
          <a:xfrm>
            <a:off x="4097337" y="419867"/>
            <a:ext cx="5014913" cy="1169807"/>
          </a:xfrm>
          <a:prstGeom prst="rect">
            <a:avLst/>
          </a:prstGeom>
        </p:spPr>
      </p:pic>
      <p:pic>
        <p:nvPicPr>
          <p:cNvPr id="1026" name="Picture 2" descr="Image result for interac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993" y="2367214"/>
            <a:ext cx="1863934" cy="15324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igenom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13"/>
          <a:stretch/>
        </p:blipFill>
        <p:spPr bwMode="auto">
          <a:xfrm rot="16200000">
            <a:off x="2809478" y="2728721"/>
            <a:ext cx="1223545" cy="987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ene"/>
          <p:cNvPicPr>
            <a:picLocks noChangeAspect="1" noChangeArrowheads="1"/>
          </p:cNvPicPr>
          <p:nvPr/>
        </p:nvPicPr>
        <p:blipFill rotWithShape="1">
          <a:blip r:embed="rId7">
            <a:extLst>
              <a:ext uri="{28A0092B-C50C-407E-A947-70E740481C1C}">
                <a14:useLocalDpi xmlns:a14="http://schemas.microsoft.com/office/drawing/2010/main" val="0"/>
              </a:ext>
            </a:extLst>
          </a:blip>
          <a:srcRect l="39027"/>
          <a:stretch/>
        </p:blipFill>
        <p:spPr bwMode="auto">
          <a:xfrm>
            <a:off x="4129088" y="2525570"/>
            <a:ext cx="1306714" cy="1621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1924" y="2579909"/>
            <a:ext cx="1289039" cy="12890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ehavio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3915"/>
          <a:stretch/>
        </p:blipFill>
        <p:spPr bwMode="auto">
          <a:xfrm>
            <a:off x="7465453" y="2486026"/>
            <a:ext cx="1528295" cy="15365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11346" y="1513085"/>
            <a:ext cx="5132653" cy="830997"/>
          </a:xfrm>
          <a:prstGeom prst="rect">
            <a:avLst/>
          </a:prstGeom>
        </p:spPr>
        <p:txBody>
          <a:bodyPr wrap="square">
            <a:spAutoFit/>
          </a:bodyPr>
          <a:lstStyle/>
          <a:p>
            <a:r>
              <a:rPr lang="en-US" sz="1600" u="sng" dirty="0" err="1">
                <a:solidFill>
                  <a:srgbClr val="0000FF"/>
                </a:solidFill>
                <a:latin typeface="Arial" panose="020B0604020202020204" pitchFamily="34" charset="0"/>
                <a:hlinkClick r:id="rId10"/>
              </a:rPr>
              <a:t>Naumova</a:t>
            </a:r>
            <a:r>
              <a:rPr lang="en-US" sz="1600" u="sng" dirty="0">
                <a:solidFill>
                  <a:srgbClr val="0000FF"/>
                </a:solidFill>
                <a:latin typeface="Arial" panose="020B0604020202020204" pitchFamily="34" charset="0"/>
                <a:hlinkClick r:id="rId10"/>
              </a:rPr>
              <a:t>, O. Y., Hein, S., </a:t>
            </a:r>
            <a:r>
              <a:rPr lang="en-US" sz="1600" u="sng" dirty="0" err="1">
                <a:solidFill>
                  <a:srgbClr val="0000FF"/>
                </a:solidFill>
                <a:latin typeface="Arial" panose="020B0604020202020204" pitchFamily="34" charset="0"/>
                <a:hlinkClick r:id="rId10"/>
              </a:rPr>
              <a:t>Suderman</a:t>
            </a:r>
            <a:r>
              <a:rPr lang="en-US" sz="1600" u="sng" dirty="0">
                <a:solidFill>
                  <a:srgbClr val="0000FF"/>
                </a:solidFill>
                <a:latin typeface="Arial" panose="020B0604020202020204" pitchFamily="34" charset="0"/>
                <a:hlinkClick r:id="rId10"/>
              </a:rPr>
              <a:t>, M., </a:t>
            </a:r>
            <a:r>
              <a:rPr lang="en-US" sz="1600" u="sng" dirty="0" err="1">
                <a:solidFill>
                  <a:srgbClr val="0000FF"/>
                </a:solidFill>
                <a:latin typeface="Arial" panose="020B0604020202020204" pitchFamily="34" charset="0"/>
                <a:hlinkClick r:id="rId10"/>
              </a:rPr>
              <a:t>Barbot</a:t>
            </a:r>
            <a:r>
              <a:rPr lang="en-US" sz="1600" u="sng" dirty="0">
                <a:solidFill>
                  <a:srgbClr val="0000FF"/>
                </a:solidFill>
                <a:latin typeface="Arial" panose="020B0604020202020204" pitchFamily="34" charset="0"/>
                <a:hlinkClick r:id="rId10"/>
              </a:rPr>
              <a:t>, B., Lee, M., </a:t>
            </a:r>
            <a:r>
              <a:rPr lang="en-US" sz="1600" u="sng" dirty="0" err="1">
                <a:solidFill>
                  <a:srgbClr val="0000FF"/>
                </a:solidFill>
                <a:latin typeface="Arial" panose="020B0604020202020204" pitchFamily="34" charset="0"/>
                <a:hlinkClick r:id="rId10"/>
              </a:rPr>
              <a:t>Raefski</a:t>
            </a:r>
            <a:r>
              <a:rPr lang="en-US" sz="1600" u="sng" dirty="0">
                <a:solidFill>
                  <a:srgbClr val="0000FF"/>
                </a:solidFill>
                <a:latin typeface="Arial" panose="020B0604020202020204" pitchFamily="34" charset="0"/>
                <a:hlinkClick r:id="rId10"/>
              </a:rPr>
              <a:t>, A., </a:t>
            </a:r>
            <a:r>
              <a:rPr lang="en-US" sz="1600" u="sng" dirty="0" err="1">
                <a:solidFill>
                  <a:srgbClr val="0000FF"/>
                </a:solidFill>
                <a:latin typeface="Arial" panose="020B0604020202020204" pitchFamily="34" charset="0"/>
                <a:hlinkClick r:id="rId10"/>
              </a:rPr>
              <a:t>Dobrynin</a:t>
            </a:r>
            <a:r>
              <a:rPr lang="en-US" sz="1600" u="sng" dirty="0">
                <a:solidFill>
                  <a:srgbClr val="0000FF"/>
                </a:solidFill>
                <a:latin typeface="Arial" panose="020B0604020202020204" pitchFamily="34" charset="0"/>
                <a:hlinkClick r:id="rId10"/>
              </a:rPr>
              <a:t>, P. V., Brown, P. J., </a:t>
            </a:r>
            <a:r>
              <a:rPr lang="en-US" sz="1600" u="sng" dirty="0" err="1">
                <a:solidFill>
                  <a:srgbClr val="0000FF"/>
                </a:solidFill>
                <a:latin typeface="Arial" panose="020B0604020202020204" pitchFamily="34" charset="0"/>
                <a:hlinkClick r:id="rId10"/>
              </a:rPr>
              <a:t>Szyf</a:t>
            </a:r>
            <a:r>
              <a:rPr lang="en-US" sz="1600" u="sng" dirty="0">
                <a:solidFill>
                  <a:srgbClr val="0000FF"/>
                </a:solidFill>
                <a:latin typeface="Arial" panose="020B0604020202020204" pitchFamily="34" charset="0"/>
                <a:hlinkClick r:id="rId10"/>
              </a:rPr>
              <a:t>, M., </a:t>
            </a:r>
            <a:r>
              <a:rPr lang="en-US" sz="1600" u="sng" dirty="0" err="1">
                <a:solidFill>
                  <a:srgbClr val="0000FF"/>
                </a:solidFill>
                <a:latin typeface="Arial" panose="020B0604020202020204" pitchFamily="34" charset="0"/>
                <a:hlinkClick r:id="rId10"/>
              </a:rPr>
              <a:t>Luthar</a:t>
            </a:r>
            <a:r>
              <a:rPr lang="en-US" sz="1600" u="sng" dirty="0">
                <a:solidFill>
                  <a:srgbClr val="0000FF"/>
                </a:solidFill>
                <a:latin typeface="Arial" panose="020B0604020202020204" pitchFamily="34" charset="0"/>
                <a:hlinkClick r:id="rId10"/>
              </a:rPr>
              <a:t>, S. S., &amp; </a:t>
            </a:r>
            <a:r>
              <a:rPr lang="en-US" sz="1600" u="sng" dirty="0" err="1">
                <a:solidFill>
                  <a:srgbClr val="0000FF"/>
                </a:solidFill>
                <a:latin typeface="Arial" panose="020B0604020202020204" pitchFamily="34" charset="0"/>
                <a:hlinkClick r:id="rId10"/>
              </a:rPr>
              <a:t>Grigorenko</a:t>
            </a:r>
            <a:r>
              <a:rPr lang="en-US" sz="1600" u="sng" dirty="0">
                <a:solidFill>
                  <a:srgbClr val="0000FF"/>
                </a:solidFill>
                <a:latin typeface="Arial" panose="020B0604020202020204" pitchFamily="34" charset="0"/>
                <a:hlinkClick r:id="rId10"/>
              </a:rPr>
              <a:t>, E. L</a:t>
            </a:r>
            <a:endParaRPr lang="en-US" sz="1600" dirty="0"/>
          </a:p>
        </p:txBody>
      </p:sp>
    </p:spTree>
    <p:extLst>
      <p:ext uri="{BB962C8B-B14F-4D97-AF65-F5344CB8AC3E}">
        <p14:creationId xmlns:p14="http://schemas.microsoft.com/office/powerpoint/2010/main" val="148880751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1028700" y="2541408"/>
            <a:ext cx="7363326" cy="2899874"/>
          </a:xfrm>
        </p:spPr>
        <p:txBody>
          <a:bodyPr>
            <a:normAutofit/>
          </a:bodyPr>
          <a:lstStyle/>
          <a:p>
            <a:r>
              <a:rPr lang="en-US" sz="1800" dirty="0">
                <a:sym typeface="Wingdings" panose="05000000000000000000" pitchFamily="2" charset="2"/>
              </a:rPr>
              <a:t>Indicators of parenting across three developmental periods (middle childhood, adolescence, and adulthood) are sensitive to capturing an association with changes in </a:t>
            </a:r>
            <a:r>
              <a:rPr lang="en-US" sz="1800" dirty="0" err="1">
                <a:sym typeface="Wingdings" panose="05000000000000000000" pitchFamily="2" charset="2"/>
              </a:rPr>
              <a:t>methylome</a:t>
            </a:r>
            <a:endParaRPr lang="en-US" sz="1800" dirty="0">
              <a:sym typeface="Wingdings" panose="05000000000000000000" pitchFamily="2" charset="2"/>
            </a:endParaRPr>
          </a:p>
          <a:p>
            <a:r>
              <a:rPr lang="en-US" sz="1800" dirty="0"/>
              <a:t>Impact of parenting over time on </a:t>
            </a:r>
            <a:r>
              <a:rPr lang="en-US" sz="1800" dirty="0" err="1"/>
              <a:t>epigenome</a:t>
            </a:r>
            <a:r>
              <a:rPr lang="en-US" sz="1800" dirty="0"/>
              <a:t> influenced by</a:t>
            </a:r>
          </a:p>
          <a:p>
            <a:pPr lvl="1"/>
            <a:r>
              <a:rPr lang="en-US" sz="1800" i="0" dirty="0"/>
              <a:t>Stability of parenting</a:t>
            </a:r>
          </a:p>
          <a:p>
            <a:pPr lvl="1"/>
            <a:r>
              <a:rPr lang="en-US" sz="1800" i="0" dirty="0"/>
              <a:t>Type of parenting</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3926765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609600" y="2297218"/>
            <a:ext cx="8153400" cy="2899874"/>
          </a:xfrm>
        </p:spPr>
        <p:txBody>
          <a:bodyPr>
            <a:normAutofit fontScale="92500"/>
          </a:bodyPr>
          <a:lstStyle/>
          <a:p>
            <a:r>
              <a:rPr lang="en-US" sz="1800" dirty="0"/>
              <a:t>35 offspring from sample of 361 low-income, ethnically diverse urban mother-offspring dyads</a:t>
            </a:r>
          </a:p>
          <a:p>
            <a:pPr lvl="1"/>
            <a:r>
              <a:rPr lang="en-US" sz="1800" i="0" dirty="0"/>
              <a:t>Controlled for age, gender, SUD, psychopathology</a:t>
            </a:r>
          </a:p>
          <a:p>
            <a:pPr lvl="1"/>
            <a:r>
              <a:rPr lang="en-US" sz="1800" i="0" dirty="0"/>
              <a:t>All African American; 19 female</a:t>
            </a:r>
          </a:p>
          <a:p>
            <a:r>
              <a:rPr lang="en-US" sz="1800" dirty="0"/>
              <a:t>Assessed 3x over course of 15 years</a:t>
            </a:r>
          </a:p>
          <a:p>
            <a:pPr lvl="1"/>
            <a:r>
              <a:rPr lang="en-US" sz="1800" dirty="0"/>
              <a:t>Parental Acceptance-Rejection Questionnaire (PARQ)</a:t>
            </a:r>
          </a:p>
          <a:p>
            <a:pPr lvl="1"/>
            <a:r>
              <a:rPr lang="en-US" sz="1800" dirty="0"/>
              <a:t>Parenting Stress Index (PSI)</a:t>
            </a:r>
          </a:p>
          <a:p>
            <a:pPr lvl="1"/>
            <a:r>
              <a:rPr lang="en-US" sz="1800" dirty="0"/>
              <a:t>Behavior Assessment System for Children – College Version (BASC-CV)</a:t>
            </a:r>
          </a:p>
          <a:p>
            <a:pPr lvl="1"/>
            <a:r>
              <a:rPr lang="en-US" sz="1800" dirty="0"/>
              <a:t>Genome-Wide DNA Methylation Profiling (T3 only)</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2603895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Analyses</a:t>
            </a:r>
          </a:p>
        </p:txBody>
      </p:sp>
      <p:sp>
        <p:nvSpPr>
          <p:cNvPr id="3" name="Content Placeholder 2"/>
          <p:cNvSpPr>
            <a:spLocks noGrp="1"/>
          </p:cNvSpPr>
          <p:nvPr>
            <p:ph idx="1"/>
          </p:nvPr>
        </p:nvSpPr>
        <p:spPr>
          <a:xfrm>
            <a:off x="1028700" y="2541408"/>
            <a:ext cx="7363326" cy="2899874"/>
          </a:xfrm>
        </p:spPr>
        <p:txBody>
          <a:bodyPr>
            <a:normAutofit/>
          </a:bodyPr>
          <a:lstStyle/>
          <a:p>
            <a:pPr marL="342900" indent="-342900">
              <a:buAutoNum type="arabicPeriod"/>
            </a:pPr>
            <a:r>
              <a:rPr lang="en-US" sz="1800" dirty="0"/>
              <a:t>Regressed methylation levels of the 480,172 autosomal fragments with the most variance (ME markers) on the covariates and one of the 4 parenting indicators</a:t>
            </a:r>
          </a:p>
          <a:p>
            <a:pPr marL="342900" indent="-342900">
              <a:buAutoNum type="arabicPeriod"/>
            </a:pPr>
            <a:r>
              <a:rPr lang="en-US" sz="1800" dirty="0"/>
              <a:t>Regressed BASC composite scores on methylation levels of parenting-associated ME markers and covariates</a:t>
            </a:r>
          </a:p>
          <a:p>
            <a:pPr marL="342900" indent="-342900">
              <a:buAutoNum type="arabicPeriod"/>
            </a:pPr>
            <a:r>
              <a:rPr lang="en-US" sz="1800" dirty="0"/>
              <a:t>Related parenting-associated ME markers to genes and functional genomic regions </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3366347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3" y="304800"/>
            <a:ext cx="8228012" cy="1708150"/>
          </a:xfrm>
        </p:spPr>
        <p:txBody>
          <a:bodyPr>
            <a:normAutofit/>
          </a:bodyPr>
          <a:lstStyle/>
          <a:p>
            <a:pPr algn="ctr">
              <a:defRPr/>
            </a:pPr>
            <a:r>
              <a:rPr lang="en-US" dirty="0"/>
              <a:t>Parental Acceptance-Rejection Questionnaire (PARQ)</a:t>
            </a:r>
            <a:br>
              <a:rPr lang="en-US" dirty="0"/>
            </a:br>
            <a:r>
              <a:rPr lang="en-US" dirty="0"/>
              <a:t>(with outliers	         		without outliers)</a:t>
            </a:r>
          </a:p>
        </p:txBody>
      </p:sp>
      <p:sp>
        <p:nvSpPr>
          <p:cNvPr id="176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Brown 2017</a:t>
            </a:r>
          </a:p>
        </p:txBody>
      </p:sp>
      <p:pic>
        <p:nvPicPr>
          <p:cNvPr id="176132" name="Picture 4"/>
          <p:cNvPicPr>
            <a:picLocks noChangeAspect="1"/>
          </p:cNvPicPr>
          <p:nvPr/>
        </p:nvPicPr>
        <p:blipFill>
          <a:blip r:embed="rId3">
            <a:extLst>
              <a:ext uri="{28A0092B-C50C-407E-A947-70E740481C1C}">
                <a14:useLocalDpi xmlns:a14="http://schemas.microsoft.com/office/drawing/2010/main" val="0"/>
              </a:ext>
            </a:extLst>
          </a:blip>
          <a:srcRect l="3857" r="5617" b="66910"/>
          <a:stretch>
            <a:fillRect/>
          </a:stretch>
        </p:blipFill>
        <p:spPr bwMode="auto">
          <a:xfrm>
            <a:off x="4256088" y="8077200"/>
            <a:ext cx="50149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6"/>
          <p:cNvPicPr>
            <a:picLocks noChangeAspect="1"/>
          </p:cNvPicPr>
          <p:nvPr/>
        </p:nvPicPr>
        <p:blipFill rotWithShape="1">
          <a:blip r:embed="rId4">
            <a:extLst>
              <a:ext uri="{28A0092B-C50C-407E-A947-70E740481C1C}">
                <a14:useLocalDpi xmlns:a14="http://schemas.microsoft.com/office/drawing/2010/main" val="0"/>
              </a:ext>
            </a:extLst>
          </a:blip>
          <a:srcRect l="1578" t="6502" r="1773" b="2469"/>
          <a:stretch/>
        </p:blipFill>
        <p:spPr bwMode="auto">
          <a:xfrm>
            <a:off x="457880" y="1828800"/>
            <a:ext cx="8528277"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322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813" y="-61912"/>
            <a:ext cx="7505700" cy="1485900"/>
          </a:xfrm>
        </p:spPr>
        <p:txBody>
          <a:bodyPr>
            <a:noAutofit/>
          </a:bodyPr>
          <a:lstStyle/>
          <a:p>
            <a:pPr lvl="1" algn="ctr">
              <a:defRPr/>
            </a:pPr>
            <a:r>
              <a:rPr lang="en-US" sz="3200" dirty="0"/>
              <a:t>Behavior Assessment System for Children – College Version (BASC-CV)</a:t>
            </a:r>
          </a:p>
        </p:txBody>
      </p:sp>
      <p:sp>
        <p:nvSpPr>
          <p:cNvPr id="3" name="Content Placeholder 2"/>
          <p:cNvSpPr>
            <a:spLocks noGrp="1"/>
          </p:cNvSpPr>
          <p:nvPr>
            <p:ph idx="1"/>
          </p:nvPr>
        </p:nvSpPr>
        <p:spPr/>
        <p:txBody>
          <a:bodyPr/>
          <a:lstStyle/>
          <a:p>
            <a:endParaRPr lang="en-US"/>
          </a:p>
        </p:txBody>
      </p:sp>
      <p:sp>
        <p:nvSpPr>
          <p:cNvPr id="178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Brown 2017</a:t>
            </a:r>
          </a:p>
        </p:txBody>
      </p:sp>
      <p:pic>
        <p:nvPicPr>
          <p:cNvPr id="178180" name="Picture 4"/>
          <p:cNvPicPr>
            <a:picLocks noChangeAspect="1"/>
          </p:cNvPicPr>
          <p:nvPr/>
        </p:nvPicPr>
        <p:blipFill>
          <a:blip r:embed="rId3">
            <a:extLst>
              <a:ext uri="{28A0092B-C50C-407E-A947-70E740481C1C}">
                <a14:useLocalDpi xmlns:a14="http://schemas.microsoft.com/office/drawing/2010/main" val="0"/>
              </a:ext>
            </a:extLst>
          </a:blip>
          <a:srcRect l="3857" r="5617" b="66910"/>
          <a:stretch>
            <a:fillRect/>
          </a:stretch>
        </p:blipFill>
        <p:spPr bwMode="auto">
          <a:xfrm>
            <a:off x="3657600" y="8382000"/>
            <a:ext cx="50149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2"/>
          <p:cNvPicPr>
            <a:picLocks noChangeAspect="1"/>
          </p:cNvPicPr>
          <p:nvPr/>
        </p:nvPicPr>
        <p:blipFill rotWithShape="1">
          <a:blip r:embed="rId4">
            <a:extLst>
              <a:ext uri="{28A0092B-C50C-407E-A947-70E740481C1C}">
                <a14:useLocalDpi xmlns:a14="http://schemas.microsoft.com/office/drawing/2010/main" val="0"/>
              </a:ext>
            </a:extLst>
          </a:blip>
          <a:srcRect l="3979" t="8543" r="2349" b="3353"/>
          <a:stretch/>
        </p:blipFill>
        <p:spPr bwMode="auto">
          <a:xfrm>
            <a:off x="609600" y="1524001"/>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843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Methyl markers associated with perceived rejection and adjustment</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6282569" y="18326"/>
            <a:ext cx="2861431" cy="667473"/>
          </a:xfrm>
          <a:prstGeom prst="rect">
            <a:avLst/>
          </a:prstGeom>
        </p:spPr>
      </p:pic>
      <p:pic>
        <p:nvPicPr>
          <p:cNvPr id="6" name="Picture 5"/>
          <p:cNvPicPr>
            <a:picLocks noChangeAspect="1"/>
          </p:cNvPicPr>
          <p:nvPr/>
        </p:nvPicPr>
        <p:blipFill rotWithShape="1">
          <a:blip r:embed="rId4"/>
          <a:srcRect t="3990" b="6369"/>
          <a:stretch/>
        </p:blipFill>
        <p:spPr>
          <a:xfrm>
            <a:off x="838200" y="1676400"/>
            <a:ext cx="8236028" cy="4593961"/>
          </a:xfrm>
          <a:prstGeom prst="rect">
            <a:avLst/>
          </a:prstGeom>
        </p:spPr>
      </p:pic>
    </p:spTree>
    <p:extLst>
      <p:ext uri="{BB962C8B-B14F-4D97-AF65-F5344CB8AC3E}">
        <p14:creationId xmlns:p14="http://schemas.microsoft.com/office/powerpoint/2010/main" val="2997722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0"/>
            <a:ext cx="8115300" cy="685800"/>
          </a:xfrm>
        </p:spPr>
        <p:txBody>
          <a:bodyPr/>
          <a:lstStyle/>
          <a:p>
            <a:r>
              <a:rPr lang="en-US" dirty="0"/>
              <a:t>Methyl marker gene co-expression network</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5562600" y="716514"/>
            <a:ext cx="3236426" cy="754947"/>
          </a:xfrm>
          <a:prstGeom prst="rect">
            <a:avLst/>
          </a:prstGeom>
        </p:spPr>
      </p:pic>
      <p:pic>
        <p:nvPicPr>
          <p:cNvPr id="3" name="Picture 2"/>
          <p:cNvPicPr>
            <a:picLocks noChangeAspect="1"/>
          </p:cNvPicPr>
          <p:nvPr/>
        </p:nvPicPr>
        <p:blipFill rotWithShape="1">
          <a:blip r:embed="rId4"/>
          <a:srcRect l="11770"/>
          <a:stretch/>
        </p:blipFill>
        <p:spPr>
          <a:xfrm>
            <a:off x="533400" y="1471461"/>
            <a:ext cx="4889361" cy="4458715"/>
          </a:xfrm>
          <a:prstGeom prst="rect">
            <a:avLst/>
          </a:prstGeom>
        </p:spPr>
      </p:pic>
      <p:sp>
        <p:nvSpPr>
          <p:cNvPr id="7" name="Rectangle 6"/>
          <p:cNvSpPr/>
          <p:nvPr/>
        </p:nvSpPr>
        <p:spPr>
          <a:xfrm>
            <a:off x="5422761" y="1711665"/>
            <a:ext cx="3721239" cy="4185761"/>
          </a:xfrm>
          <a:prstGeom prst="rect">
            <a:avLst/>
          </a:prstGeom>
        </p:spPr>
        <p:txBody>
          <a:bodyPr wrap="square">
            <a:spAutoFit/>
          </a:bodyPr>
          <a:lstStyle/>
          <a:p>
            <a:pPr defTabSz="342900" eaLnBrk="1" fontAlgn="auto" hangingPunct="1">
              <a:spcBef>
                <a:spcPts val="0"/>
              </a:spcBef>
              <a:spcAft>
                <a:spcPts val="0"/>
              </a:spcAft>
            </a:pPr>
            <a:r>
              <a:rPr lang="en-US" sz="1400" dirty="0">
                <a:solidFill>
                  <a:prstClr val="black"/>
                </a:solidFill>
                <a:latin typeface="Arial"/>
              </a:rPr>
              <a:t>Figure 3. The tissue (blood)-specific </a:t>
            </a:r>
            <a:r>
              <a:rPr lang="en-US" sz="1400" dirty="0" err="1">
                <a:solidFill>
                  <a:prstClr val="black"/>
                </a:solidFill>
                <a:latin typeface="Arial"/>
              </a:rPr>
              <a:t>coexpression</a:t>
            </a:r>
            <a:r>
              <a:rPr lang="en-US" sz="1400" dirty="0">
                <a:solidFill>
                  <a:prstClr val="black"/>
                </a:solidFill>
                <a:latin typeface="Arial"/>
              </a:rPr>
              <a:t> network for the 23 genes associated with both the Parental Acceptance–Rejection Questionnaire slope and the college version of the Behavior Assessment System for Children Personal Adjustment Composite Personal Adjustment, constructed based on Genotype–Tissue Expression (</a:t>
            </a:r>
            <a:r>
              <a:rPr lang="en-US" sz="1400" dirty="0" err="1">
                <a:solidFill>
                  <a:prstClr val="black"/>
                </a:solidFill>
                <a:latin typeface="Arial"/>
              </a:rPr>
              <a:t>GTEx</a:t>
            </a:r>
            <a:r>
              <a:rPr lang="en-US" sz="1400" dirty="0">
                <a:solidFill>
                  <a:prstClr val="black"/>
                </a:solidFill>
                <a:latin typeface="Arial"/>
              </a:rPr>
              <a:t>) project database (Lonsdale et al., 2013) via a </a:t>
            </a:r>
            <a:r>
              <a:rPr lang="en-US" sz="1400" dirty="0" err="1">
                <a:solidFill>
                  <a:prstClr val="black"/>
                </a:solidFill>
                <a:latin typeface="Arial"/>
              </a:rPr>
              <a:t>WebQTL</a:t>
            </a:r>
            <a:r>
              <a:rPr lang="en-US" sz="1400" dirty="0">
                <a:solidFill>
                  <a:prstClr val="black"/>
                </a:solidFill>
                <a:latin typeface="Arial"/>
              </a:rPr>
              <a:t> resource (http://www.genenetwork.org). Interactions for absolute correlations above .50 are shown; Pearson pairwise correlations are represented. The nodes contain the symbols of genes. Notably, 12 of these 23 genes are known to be expressed in blood cells, and 9 of 12 active genes showed a high </a:t>
            </a:r>
            <a:r>
              <a:rPr lang="en-US" sz="1400" dirty="0" err="1">
                <a:solidFill>
                  <a:prstClr val="black"/>
                </a:solidFill>
                <a:latin typeface="Arial"/>
              </a:rPr>
              <a:t>covariability</a:t>
            </a:r>
            <a:r>
              <a:rPr lang="en-US" sz="1400" dirty="0">
                <a:solidFill>
                  <a:prstClr val="black"/>
                </a:solidFill>
                <a:latin typeface="Arial"/>
              </a:rPr>
              <a:t> in their expression levels among individuals.</a:t>
            </a:r>
          </a:p>
        </p:txBody>
      </p:sp>
    </p:spTree>
    <p:extLst>
      <p:ext uri="{BB962C8B-B14F-4D97-AF65-F5344CB8AC3E}">
        <p14:creationId xmlns:p14="http://schemas.microsoft.com/office/powerpoint/2010/main" val="356131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2906" y="499510"/>
            <a:ext cx="8584894" cy="1710289"/>
          </a:xfrm>
        </p:spPr>
        <p:txBody>
          <a:bodyPr>
            <a:noAutofit/>
          </a:bodyPr>
          <a:lstStyle/>
          <a:p>
            <a:r>
              <a:rPr lang="en-US" sz="3600" b="0" dirty="0"/>
              <a:t>‘A typical human behavioral trait is associated with many genetic variants, each accounts for a very small percentage of behavioral variability.</a:t>
            </a: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5" name="Picture 4"/>
          <p:cNvPicPr>
            <a:picLocks noChangeAspect="1"/>
          </p:cNvPicPr>
          <p:nvPr/>
        </p:nvPicPr>
        <p:blipFill>
          <a:blip r:embed="rId3"/>
          <a:stretch>
            <a:fillRect/>
          </a:stretch>
        </p:blipFill>
        <p:spPr>
          <a:xfrm>
            <a:off x="533400" y="2438400"/>
            <a:ext cx="6972300" cy="3924300"/>
          </a:xfrm>
          <a:prstGeom prst="rect">
            <a:avLst/>
          </a:prstGeom>
        </p:spPr>
      </p:pic>
    </p:spTree>
    <p:extLst>
      <p:ext uri="{BB962C8B-B14F-4D97-AF65-F5344CB8AC3E}">
        <p14:creationId xmlns:p14="http://schemas.microsoft.com/office/powerpoint/2010/main" val="2571442936"/>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normAutofit fontScale="90000"/>
          </a:bodyPr>
          <a:lstStyle/>
          <a:p>
            <a:r>
              <a:rPr lang="en-US" sz="4000" dirty="0"/>
              <a:t>Culture and Neuroscience in Developmental Psychology (Miller &amp; </a:t>
            </a:r>
            <a:r>
              <a:rPr lang="en-US" sz="4000" dirty="0" err="1"/>
              <a:t>Kinsbourne</a:t>
            </a:r>
            <a:r>
              <a:rPr lang="en-US" sz="4000" dirty="0"/>
              <a:t>, in press)</a:t>
            </a:r>
          </a:p>
        </p:txBody>
      </p:sp>
      <p:sp>
        <p:nvSpPr>
          <p:cNvPr id="214019" name="Rectangle 3"/>
          <p:cNvSpPr>
            <a:spLocks noGrp="1" noChangeArrowheads="1"/>
          </p:cNvSpPr>
          <p:nvPr>
            <p:ph idx="1"/>
          </p:nvPr>
        </p:nvSpPr>
        <p:spPr>
          <a:xfrm>
            <a:off x="457200" y="1646237"/>
            <a:ext cx="8229600" cy="4526280"/>
          </a:xfrm>
          <a:prstGeom prst="rect">
            <a:avLst/>
          </a:prstGeom>
        </p:spPr>
        <p:txBody>
          <a:bodyPr>
            <a:normAutofit lnSpcReduction="10000"/>
          </a:bodyPr>
          <a:lstStyle/>
          <a:p>
            <a:pPr>
              <a:lnSpc>
                <a:spcPct val="90000"/>
              </a:lnSpc>
            </a:pPr>
            <a:r>
              <a:rPr lang="en-US" sz="2800" dirty="0"/>
              <a:t>Possible influences of culture on neural maturation</a:t>
            </a:r>
          </a:p>
          <a:p>
            <a:pPr lvl="1">
              <a:lnSpc>
                <a:spcPct val="90000"/>
              </a:lnSpc>
            </a:pPr>
            <a:r>
              <a:rPr lang="en-US" dirty="0"/>
              <a:t>Structural differences between cultures</a:t>
            </a:r>
          </a:p>
          <a:p>
            <a:pPr lvl="1">
              <a:lnSpc>
                <a:spcPct val="90000"/>
              </a:lnSpc>
            </a:pPr>
            <a:r>
              <a:rPr lang="en-US" dirty="0"/>
              <a:t>Cultural differences in patterns of utilization that mirror behavioral differences</a:t>
            </a:r>
          </a:p>
          <a:p>
            <a:pPr lvl="1">
              <a:lnSpc>
                <a:spcPct val="90000"/>
              </a:lnSpc>
            </a:pPr>
            <a:r>
              <a:rPr lang="en-US" dirty="0"/>
              <a:t>Cultural differences in patterns of utilization </a:t>
            </a:r>
            <a:r>
              <a:rPr lang="en-US" i="1" dirty="0"/>
              <a:t>not</a:t>
            </a:r>
            <a:r>
              <a:rPr lang="en-US" dirty="0"/>
              <a:t> reflected in behavioral differences</a:t>
            </a:r>
          </a:p>
          <a:p>
            <a:pPr marL="0" indent="0">
              <a:lnSpc>
                <a:spcPct val="90000"/>
              </a:lnSpc>
              <a:buNone/>
            </a:pPr>
            <a:endParaRPr lang="en-US" sz="2800" dirty="0"/>
          </a:p>
          <a:p>
            <a:pPr>
              <a:lnSpc>
                <a:spcPct val="90000"/>
              </a:lnSpc>
            </a:pPr>
            <a:r>
              <a:rPr lang="en-US" sz="2800" dirty="0"/>
              <a:t>Reviews of recent findings</a:t>
            </a:r>
          </a:p>
          <a:p>
            <a:pPr lvl="1">
              <a:lnSpc>
                <a:spcPct val="90000"/>
              </a:lnSpc>
            </a:pPr>
            <a:r>
              <a:rPr lang="en-US" dirty="0"/>
              <a:t>Genetics as potential and influences of environment determine which of the potentials will be realized</a:t>
            </a:r>
          </a:p>
          <a:p>
            <a:pPr marL="0" indent="0">
              <a:lnSpc>
                <a:spcPct val="90000"/>
              </a:lnSpc>
              <a:buNone/>
            </a:pPr>
            <a:endParaRPr lang="en-US" sz="2800" dirty="0"/>
          </a:p>
        </p:txBody>
      </p:sp>
    </p:spTree>
    <p:extLst>
      <p:ext uri="{BB962C8B-B14F-4D97-AF65-F5344CB8AC3E}">
        <p14:creationId xmlns:p14="http://schemas.microsoft.com/office/powerpoint/2010/main" val="29590246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lgn="ctr"/>
            <a:r>
              <a:rPr lang="en-US" sz="4000" dirty="0"/>
              <a:t>Biological Bases of Development</a:t>
            </a:r>
          </a:p>
        </p:txBody>
      </p:sp>
      <p:sp>
        <p:nvSpPr>
          <p:cNvPr id="214019"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a:lnSpc>
                <a:spcPct val="90000"/>
              </a:lnSpc>
            </a:pPr>
            <a:r>
              <a:rPr lang="en-US" sz="2800" dirty="0"/>
              <a:t>Developmental Neuroscience</a:t>
            </a:r>
          </a:p>
          <a:p>
            <a:pPr marL="0" indent="0">
              <a:lnSpc>
                <a:spcPct val="90000"/>
              </a:lnSpc>
              <a:buNone/>
            </a:pPr>
            <a:endParaRPr lang="en-US" sz="2800" dirty="0"/>
          </a:p>
          <a:p>
            <a:pPr lvl="1">
              <a:lnSpc>
                <a:spcPct val="90000"/>
              </a:lnSpc>
            </a:pPr>
            <a:r>
              <a:rPr lang="en-US" sz="2400" dirty="0"/>
              <a:t>Methods</a:t>
            </a:r>
          </a:p>
          <a:p>
            <a:pPr lvl="2">
              <a:lnSpc>
                <a:spcPct val="90000"/>
              </a:lnSpc>
            </a:pPr>
            <a:r>
              <a:rPr lang="en-US" sz="2000" dirty="0"/>
              <a:t>Direct vs. indirect assessment</a:t>
            </a:r>
          </a:p>
          <a:p>
            <a:pPr lvl="1">
              <a:lnSpc>
                <a:spcPct val="90000"/>
              </a:lnSpc>
            </a:pPr>
            <a:r>
              <a:rPr lang="en-US" sz="2400" dirty="0"/>
              <a:t>Brain Development</a:t>
            </a:r>
          </a:p>
          <a:p>
            <a:pPr lvl="2">
              <a:lnSpc>
                <a:spcPct val="90000"/>
              </a:lnSpc>
            </a:pPr>
            <a:r>
              <a:rPr lang="en-US" sz="2000" dirty="0"/>
              <a:t>Pre- and Postnatal development</a:t>
            </a:r>
          </a:p>
          <a:p>
            <a:pPr lvl="3">
              <a:lnSpc>
                <a:spcPct val="90000"/>
              </a:lnSpc>
            </a:pPr>
            <a:r>
              <a:rPr lang="en-US" sz="1800" dirty="0"/>
              <a:t>Differential growth rates </a:t>
            </a:r>
          </a:p>
          <a:p>
            <a:pPr lvl="4">
              <a:lnSpc>
                <a:spcPct val="90000"/>
              </a:lnSpc>
            </a:pPr>
            <a:r>
              <a:rPr lang="en-US" sz="1800" dirty="0"/>
              <a:t>and individual differences (see Shaw et al., 2006)</a:t>
            </a:r>
          </a:p>
          <a:p>
            <a:pPr lvl="2">
              <a:lnSpc>
                <a:spcPct val="90000"/>
              </a:lnSpc>
            </a:pPr>
            <a:r>
              <a:rPr lang="en-US" sz="2000" dirty="0"/>
              <a:t>Activity-dependent differentiation</a:t>
            </a:r>
          </a:p>
          <a:p>
            <a:pPr lvl="2">
              <a:lnSpc>
                <a:spcPct val="90000"/>
              </a:lnSpc>
            </a:pPr>
            <a:r>
              <a:rPr lang="en-US" sz="2000" dirty="0"/>
              <a:t>Functional effects of specialization</a:t>
            </a:r>
          </a:p>
          <a:p>
            <a:pPr lvl="2">
              <a:lnSpc>
                <a:spcPct val="90000"/>
              </a:lnSpc>
            </a:pPr>
            <a:r>
              <a:rPr lang="en-US" sz="2000" dirty="0"/>
              <a:t>Plasticity</a:t>
            </a:r>
          </a:p>
          <a:p>
            <a:pPr lvl="2">
              <a:lnSpc>
                <a:spcPct val="90000"/>
              </a:lnSpc>
              <a:buNone/>
            </a:pPr>
            <a:endParaRPr lang="en-US" sz="2000" dirty="0"/>
          </a:p>
        </p:txBody>
      </p:sp>
    </p:spTree>
    <p:extLst>
      <p:ext uri="{BB962C8B-B14F-4D97-AF65-F5344CB8AC3E}">
        <p14:creationId xmlns:p14="http://schemas.microsoft.com/office/powerpoint/2010/main" val="25042753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Epigenetics and </a:t>
            </a:r>
            <a:r>
              <a:rPr lang="en-US" dirty="0" err="1"/>
              <a:t>Lamark</a:t>
            </a:r>
            <a:endParaRPr lang="en-US" dirty="0"/>
          </a:p>
        </p:txBody>
      </p:sp>
      <p:pic>
        <p:nvPicPr>
          <p:cNvPr id="2050" name="Picture 2" descr="Image result for lamarck"/>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2999792" cy="264835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2052" name="Picture 4" descr="http://www.harunyahya.com/image/The_end_of_darwinism/Lamarck08.4.jpg"/>
          <p:cNvPicPr>
            <a:picLocks noChangeAspect="1" noChangeArrowheads="1"/>
          </p:cNvPicPr>
          <p:nvPr/>
        </p:nvPicPr>
        <p:blipFill rotWithShape="1">
          <a:blip r:embed="rId5">
            <a:extLst>
              <a:ext uri="{28A0092B-C50C-407E-A947-70E740481C1C}">
                <a14:useLocalDpi xmlns:a14="http://schemas.microsoft.com/office/drawing/2010/main" val="0"/>
              </a:ext>
            </a:extLst>
          </a:blip>
          <a:srcRect l="37188"/>
          <a:stretch/>
        </p:blipFill>
        <p:spPr bwMode="auto">
          <a:xfrm>
            <a:off x="1905000" y="8077200"/>
            <a:ext cx="3218027" cy="27416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1905000"/>
            <a:ext cx="4724400" cy="3693319"/>
          </a:xfrm>
          <a:prstGeom prst="rect">
            <a:avLst/>
          </a:prstGeom>
        </p:spPr>
        <p:txBody>
          <a:bodyPr wrap="square">
            <a:spAutoFit/>
          </a:bodyPr>
          <a:lstStyle/>
          <a:p>
            <a:r>
              <a:rPr lang="en-US" b="1" dirty="0">
                <a:solidFill>
                  <a:srgbClr val="000000"/>
                </a:solidFill>
                <a:latin typeface="Arial" panose="020B0604020202020204" pitchFamily="34" charset="0"/>
              </a:rPr>
              <a:t>Structural inheritance. </a:t>
            </a:r>
            <a:r>
              <a:rPr lang="en-US" dirty="0">
                <a:solidFill>
                  <a:srgbClr val="222222"/>
                </a:solidFill>
                <a:latin typeface="Arial" panose="020B0604020202020204" pitchFamily="34" charset="0"/>
              </a:rPr>
              <a:t>In </a:t>
            </a:r>
            <a:r>
              <a:rPr lang="en-US" dirty="0">
                <a:solidFill>
                  <a:srgbClr val="0B0080"/>
                </a:solidFill>
                <a:latin typeface="Arial" panose="020B0604020202020204" pitchFamily="34" charset="0"/>
                <a:hlinkClick r:id="rId6" tooltip="Ciliate"/>
              </a:rPr>
              <a:t>ciliates</a:t>
            </a:r>
            <a:r>
              <a:rPr lang="en-US" dirty="0">
                <a:solidFill>
                  <a:srgbClr val="222222"/>
                </a:solidFill>
                <a:latin typeface="Arial" panose="020B0604020202020204" pitchFamily="34" charset="0"/>
              </a:rPr>
              <a:t> such as </a:t>
            </a:r>
            <a:r>
              <a:rPr lang="en-US" i="1" dirty="0" err="1">
                <a:solidFill>
                  <a:srgbClr val="0B0080"/>
                </a:solidFill>
                <a:latin typeface="Arial" panose="020B0604020202020204" pitchFamily="34" charset="0"/>
                <a:hlinkClick r:id="rId7" tooltip="Tetrahymena"/>
              </a:rPr>
              <a:t>Tetrahymena</a:t>
            </a:r>
            <a:r>
              <a:rPr lang="en-US" dirty="0">
                <a:solidFill>
                  <a:srgbClr val="222222"/>
                </a:solidFill>
                <a:latin typeface="Arial" panose="020B0604020202020204" pitchFamily="34" charset="0"/>
              </a:rPr>
              <a:t> and </a:t>
            </a:r>
            <a:r>
              <a:rPr lang="en-US" i="1" dirty="0">
                <a:solidFill>
                  <a:srgbClr val="0B0080"/>
                </a:solidFill>
                <a:latin typeface="Arial" panose="020B0604020202020204" pitchFamily="34" charset="0"/>
                <a:hlinkClick r:id="rId8" tooltip="Paramecium"/>
              </a:rPr>
              <a:t>Paramecium</a:t>
            </a:r>
            <a:r>
              <a:rPr lang="en-US" dirty="0">
                <a:solidFill>
                  <a:srgbClr val="222222"/>
                </a:solidFill>
                <a:latin typeface="Arial" panose="020B0604020202020204" pitchFamily="34" charset="0"/>
              </a:rPr>
              <a:t>, genetically identical cells show heritable differences in the patterns of ciliary rows on their cell surface. Experimentally altered patterns can be transmitted to daughter cells. It seems existing structures act as templates for new structures. The mechanisms of such inheritance are unclear, but reasons exist to assume that multicellular organisms also use existing cell structures to assemble new ones.</a:t>
            </a:r>
            <a:r>
              <a:rPr lang="en-US" baseline="30000" dirty="0">
                <a:solidFill>
                  <a:srgbClr val="0B0080"/>
                </a:solidFill>
                <a:latin typeface="Arial" panose="020B0604020202020204" pitchFamily="34" charset="0"/>
                <a:hlinkClick r:id="rId9"/>
              </a:rPr>
              <a:t>[80]</a:t>
            </a:r>
            <a:r>
              <a:rPr lang="en-US" baseline="30000" dirty="0">
                <a:solidFill>
                  <a:srgbClr val="0B0080"/>
                </a:solidFill>
                <a:latin typeface="Arial" panose="020B0604020202020204" pitchFamily="34" charset="0"/>
                <a:hlinkClick r:id="rId10"/>
              </a:rPr>
              <a:t>[81]</a:t>
            </a:r>
            <a:r>
              <a:rPr lang="en-US" baseline="30000" dirty="0">
                <a:solidFill>
                  <a:srgbClr val="0B0080"/>
                </a:solidFill>
                <a:latin typeface="Arial" panose="020B0604020202020204" pitchFamily="34" charset="0"/>
                <a:hlinkClick r:id="rId11"/>
              </a:rPr>
              <a:t>[82]</a:t>
            </a:r>
            <a:endParaRPr lang="en-US" baseline="30000" dirty="0">
              <a:solidFill>
                <a:srgbClr val="0B0080"/>
              </a:solidFill>
              <a:latin typeface="Arial" panose="020B0604020202020204" pitchFamily="34" charset="0"/>
            </a:endParaRPr>
          </a:p>
          <a:p>
            <a:r>
              <a:rPr lang="en-US" dirty="0">
                <a:solidFill>
                  <a:srgbClr val="222222"/>
                </a:solidFill>
                <a:latin typeface="Arial" panose="020B0604020202020204" pitchFamily="34" charset="0"/>
                <a:hlinkClick r:id="rId12"/>
              </a:rPr>
              <a:t>https://en.wikipedia.org/wiki/Epigenetics</a:t>
            </a:r>
            <a:r>
              <a:rPr lang="en-US" dirty="0">
                <a:solidFill>
                  <a:srgbClr val="222222"/>
                </a:solidFill>
                <a:latin typeface="Arial" panose="020B0604020202020204" pitchFamily="34" charset="0"/>
              </a:rPr>
              <a:t> </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665010249"/>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457200" y="6535248"/>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a:t>A Sekar</a:t>
            </a:r>
            <a:r>
              <a:rPr lang="en-IN" altLang="en-US"/>
              <a:t> </a:t>
            </a:r>
            <a:r>
              <a:rPr lang="en-GB" altLang="zh-CN" i="1">
                <a:ea typeface="宋体" panose="02010600030101010101" pitchFamily="2" charset="-122"/>
              </a:rPr>
              <a:t>et al. Nature </a:t>
            </a:r>
            <a:r>
              <a:rPr lang="en-GB" altLang="zh-CN">
                <a:ea typeface="宋体" panose="02010600030101010101" pitchFamily="2" charset="-122"/>
              </a:rPr>
              <a:t>1</a:t>
            </a:r>
            <a:r>
              <a:rPr lang="en-GB" altLang="en-US"/>
              <a:t>–</a:t>
            </a:r>
            <a:r>
              <a:rPr lang="en-GB" altLang="zh-CN">
                <a:ea typeface="宋体" panose="02010600030101010101" pitchFamily="2" charset="-122"/>
              </a:rPr>
              <a:t>6 (2016) </a:t>
            </a:r>
            <a:r>
              <a:rPr lang="en-US" altLang="en-US"/>
              <a:t>doi:10.1038/nature16549</a:t>
            </a:r>
          </a:p>
        </p:txBody>
      </p:sp>
      <p:sp>
        <p:nvSpPr>
          <p:cNvPr id="2051" name="Text Box 8"/>
          <p:cNvSpPr txBox="1">
            <a:spLocks noChangeArrowheads="1"/>
          </p:cNvSpPr>
          <p:nvPr/>
        </p:nvSpPr>
        <p:spPr bwMode="auto">
          <a:xfrm>
            <a:off x="152400" y="6072809"/>
            <a:ext cx="839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i="1" dirty="0"/>
              <a:t>C4</a:t>
            </a:r>
            <a:r>
              <a:rPr lang="en-US" altLang="en-US" sz="1800" dirty="0"/>
              <a:t> structures, </a:t>
            </a:r>
            <a:r>
              <a:rPr lang="en-US" altLang="en-US" sz="1800" i="1" dirty="0"/>
              <a:t>C4A</a:t>
            </a:r>
            <a:r>
              <a:rPr lang="en-US" altLang="en-US" sz="1800" dirty="0"/>
              <a:t> expression, and schizophrenia risk</a:t>
            </a:r>
          </a:p>
        </p:txBody>
      </p:sp>
      <p:pic>
        <p:nvPicPr>
          <p:cNvPr id="205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nature16549-f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4844" y="1693805"/>
            <a:ext cx="5532118" cy="43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1840" y="145226"/>
            <a:ext cx="8077200" cy="1200329"/>
          </a:xfrm>
          <a:prstGeom prst="rect">
            <a:avLst/>
          </a:prstGeom>
        </p:spPr>
        <p:txBody>
          <a:bodyPr wrap="square">
            <a:spAutoFit/>
          </a:bodyPr>
          <a:lstStyle/>
          <a:p>
            <a:r>
              <a:rPr lang="en-US" sz="3600">
                <a:solidFill>
                  <a:srgbClr val="222222"/>
                </a:solidFill>
                <a:latin typeface="arial" panose="020B0604020202020204" pitchFamily="34" charset="0"/>
              </a:rPr>
              <a:t>Schizophrenia risk from complex variation of complement component 4</a:t>
            </a:r>
            <a:endParaRPr lang="en-US" sz="3600" b="0" i="0" dirty="0">
              <a:solidFill>
                <a:srgbClr val="222222"/>
              </a:solidFill>
              <a:effectLst/>
              <a:latin typeface="arial" panose="020B0604020202020204" pitchFamily="34" charset="0"/>
            </a:endParaRPr>
          </a:p>
        </p:txBody>
      </p:sp>
      <p:sp>
        <p:nvSpPr>
          <p:cNvPr id="3" name="Rectangle 2"/>
          <p:cNvSpPr/>
          <p:nvPr/>
        </p:nvSpPr>
        <p:spPr>
          <a:xfrm>
            <a:off x="304800" y="2133600"/>
            <a:ext cx="2514600" cy="2585323"/>
          </a:xfrm>
          <a:prstGeom prst="rect">
            <a:avLst/>
          </a:prstGeom>
        </p:spPr>
        <p:txBody>
          <a:bodyPr wrap="square">
            <a:spAutoFit/>
          </a:bodyPr>
          <a:lstStyle/>
          <a:p>
            <a:pPr algn="ctr"/>
            <a:r>
              <a:rPr lang="en-US" sz="2000" dirty="0">
                <a:solidFill>
                  <a:srgbClr val="333333"/>
                </a:solidFill>
                <a:latin typeface="Helvetica Neue"/>
              </a:rPr>
              <a:t>schizophrenia is increased with inheritance of specific variants in a gene related to "synaptic pruning“</a:t>
            </a:r>
          </a:p>
          <a:p>
            <a:r>
              <a:rPr lang="en-US" sz="1400" dirty="0">
                <a:hlinkClick r:id="rId4"/>
              </a:rPr>
              <a:t>http://www.sciencedaily.com/releases/2016/01/160127141400.htm</a:t>
            </a:r>
            <a:r>
              <a:rPr lang="en-US" sz="1400" dirty="0"/>
              <a:t> </a:t>
            </a:r>
            <a:r>
              <a:rPr lang="en-US" sz="1400" dirty="0">
                <a:solidFill>
                  <a:srgbClr val="333333"/>
                </a:solidFill>
                <a:latin typeface="Helvetica Neue"/>
              </a:rPr>
              <a:t>risk </a:t>
            </a:r>
            <a:endParaRPr lang="en-US" sz="1400" dirty="0"/>
          </a:p>
        </p:txBody>
      </p:sp>
    </p:spTree>
    <p:extLst>
      <p:ext uri="{BB962C8B-B14F-4D97-AF65-F5344CB8AC3E}">
        <p14:creationId xmlns:p14="http://schemas.microsoft.com/office/powerpoint/2010/main" val="3156321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04800" y="304800"/>
            <a:ext cx="8640762"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spcAft>
                <a:spcPts val="0"/>
              </a:spcAft>
            </a:pPr>
            <a:r>
              <a:rPr lang="en-US" altLang="en-US" sz="3600" dirty="0">
                <a:solidFill>
                  <a:schemeClr val="tx1"/>
                </a:solidFill>
              </a:rPr>
              <a:t>Parent-specific DNA Methylation in mice</a:t>
            </a:r>
            <a:endParaRPr lang="en-US" altLang="en-US" sz="1800" dirty="0">
              <a:solidFill>
                <a:schemeClr val="tx1"/>
              </a:solidFill>
            </a:endParaRPr>
          </a:p>
        </p:txBody>
      </p:sp>
      <p:sp>
        <p:nvSpPr>
          <p:cNvPr id="3074" name="Text Box 2"/>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2016 The Authors</a:t>
            </a:r>
            <a:r>
              <a:rPr lang="en-US" altLang="en-US" sz="900">
                <a:hlinkClick r:id="rId3"/>
              </a:rPr>
              <a:t> Terms and Conditions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6213475"/>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5"/>
          <a:stretch>
            <a:fillRect/>
          </a:stretch>
        </p:blipFill>
        <p:spPr>
          <a:xfrm>
            <a:off x="691356" y="1737014"/>
            <a:ext cx="3933825" cy="4076700"/>
          </a:xfrm>
          <a:prstGeom prst="rect">
            <a:avLst/>
          </a:prstGeom>
        </p:spPr>
      </p:pic>
      <p:sp>
        <p:nvSpPr>
          <p:cNvPr id="3" name="Rectangle 2"/>
          <p:cNvSpPr/>
          <p:nvPr/>
        </p:nvSpPr>
        <p:spPr>
          <a:xfrm>
            <a:off x="4652890" y="1931750"/>
            <a:ext cx="4320381" cy="3785652"/>
          </a:xfrm>
          <a:prstGeom prst="rect">
            <a:avLst/>
          </a:prstGeom>
        </p:spPr>
        <p:txBody>
          <a:bodyPr wrap="square">
            <a:spAutoFit/>
          </a:bodyPr>
          <a:lstStyle/>
          <a:p>
            <a:r>
              <a:rPr lang="en-US" sz="2000" dirty="0"/>
              <a:t>Using a recently established DNA methylation reporter, </a:t>
            </a:r>
            <a:r>
              <a:rPr lang="en-US" sz="2000" dirty="0" err="1"/>
              <a:t>Stelzer</a:t>
            </a:r>
            <a:r>
              <a:rPr lang="en-US" sz="2000" dirty="0"/>
              <a:t> et al. study parent-specific methylation dynamics at the Dlk1-Dio3 imprinted control region. Reporter activity uncovered tissue- and cell-dependent signatures through mouse development and in adult tissues, suggesting that dynamic methylation changes regulate imprinted gene expression in pre- and postnatal animals.</a:t>
            </a:r>
          </a:p>
        </p:txBody>
      </p:sp>
      <p:sp>
        <p:nvSpPr>
          <p:cNvPr id="7" name="Text Box 1"/>
          <p:cNvSpPr txBox="1">
            <a:spLocks noChangeArrowheads="1"/>
          </p:cNvSpPr>
          <p:nvPr/>
        </p:nvSpPr>
        <p:spPr bwMode="auto">
          <a:xfrm>
            <a:off x="1066800" y="5649536"/>
            <a:ext cx="8640762"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lgn="ctr">
              <a:spcAft>
                <a:spcPts val="0"/>
              </a:spcAft>
            </a:pPr>
            <a:r>
              <a:rPr lang="en-US" altLang="en-US" sz="1800" i="1" dirty="0">
                <a:solidFill>
                  <a:schemeClr val="tx1"/>
                </a:solidFill>
              </a:rPr>
              <a:t>Parent-of-Origin DNA Methylation Dynamics during Mouse </a:t>
            </a:r>
            <a:r>
              <a:rPr lang="en-US" altLang="en-US" sz="1800" i="1" dirty="0" err="1">
                <a:solidFill>
                  <a:schemeClr val="tx1"/>
                </a:solidFill>
              </a:rPr>
              <a:t>Development</a:t>
            </a:r>
            <a:r>
              <a:rPr lang="en-US" altLang="en-US" sz="1200" i="1" dirty="0" err="1">
                <a:solidFill>
                  <a:schemeClr val="tx1"/>
                </a:solidFill>
              </a:rPr>
              <a:t>Yonatan</a:t>
            </a:r>
            <a:r>
              <a:rPr lang="en-US" altLang="en-US" sz="1200" i="1" dirty="0">
                <a:solidFill>
                  <a:schemeClr val="tx1"/>
                </a:solidFill>
              </a:rPr>
              <a:t> </a:t>
            </a:r>
            <a:r>
              <a:rPr lang="en-US" altLang="en-US" sz="1200" i="1" dirty="0" err="1">
                <a:solidFill>
                  <a:schemeClr val="tx1"/>
                </a:solidFill>
              </a:rPr>
              <a:t>Stelzer</a:t>
            </a:r>
            <a:r>
              <a:rPr lang="en-US" altLang="en-US" sz="1200" i="1" dirty="0">
                <a:solidFill>
                  <a:schemeClr val="tx1"/>
                </a:solidFill>
              </a:rPr>
              <a:t>, </a:t>
            </a:r>
            <a:r>
              <a:rPr lang="en-US" altLang="en-US" sz="1200" i="1" dirty="0" err="1">
                <a:solidFill>
                  <a:schemeClr val="tx1"/>
                </a:solidFill>
              </a:rPr>
              <a:t>Hao</a:t>
            </a:r>
            <a:r>
              <a:rPr lang="en-US" altLang="en-US" sz="1200" i="1" dirty="0">
                <a:solidFill>
                  <a:schemeClr val="tx1"/>
                </a:solidFill>
              </a:rPr>
              <a:t> Wu, </a:t>
            </a:r>
            <a:r>
              <a:rPr lang="en-US" altLang="en-US" sz="1200" i="1" dirty="0" err="1">
                <a:solidFill>
                  <a:schemeClr val="tx1"/>
                </a:solidFill>
              </a:rPr>
              <a:t>Yuelin</a:t>
            </a:r>
            <a:r>
              <a:rPr lang="en-US" altLang="en-US" sz="1200" i="1" dirty="0">
                <a:solidFill>
                  <a:schemeClr val="tx1"/>
                </a:solidFill>
              </a:rPr>
              <a:t> Song, </a:t>
            </a:r>
            <a:r>
              <a:rPr lang="en-US" altLang="en-US" sz="1200" i="1" dirty="0" err="1">
                <a:solidFill>
                  <a:schemeClr val="tx1"/>
                </a:solidFill>
              </a:rPr>
              <a:t>Chikdu</a:t>
            </a:r>
            <a:r>
              <a:rPr lang="en-US" altLang="en-US" sz="1200" i="1" dirty="0">
                <a:solidFill>
                  <a:schemeClr val="tx1"/>
                </a:solidFill>
              </a:rPr>
              <a:t> S. </a:t>
            </a:r>
            <a:r>
              <a:rPr lang="en-US" altLang="en-US" sz="1200" i="1" dirty="0" err="1">
                <a:solidFill>
                  <a:schemeClr val="tx1"/>
                </a:solidFill>
              </a:rPr>
              <a:t>Shivalila</a:t>
            </a:r>
            <a:r>
              <a:rPr lang="en-US" altLang="en-US" sz="1200" i="1" dirty="0">
                <a:solidFill>
                  <a:schemeClr val="tx1"/>
                </a:solidFill>
              </a:rPr>
              <a:t>, </a:t>
            </a:r>
            <a:r>
              <a:rPr lang="en-US" altLang="en-US" sz="1200" i="1" dirty="0" err="1">
                <a:solidFill>
                  <a:schemeClr val="tx1"/>
                </a:solidFill>
              </a:rPr>
              <a:t>Styliani</a:t>
            </a:r>
            <a:r>
              <a:rPr lang="en-US" altLang="en-US" sz="1200" i="1" dirty="0">
                <a:solidFill>
                  <a:schemeClr val="tx1"/>
                </a:solidFill>
              </a:rPr>
              <a:t> </a:t>
            </a:r>
            <a:r>
              <a:rPr lang="en-US" altLang="en-US" sz="1200" i="1" dirty="0" err="1">
                <a:solidFill>
                  <a:schemeClr val="tx1"/>
                </a:solidFill>
              </a:rPr>
              <a:t>Markoulaki</a:t>
            </a:r>
            <a:r>
              <a:rPr lang="en-US" altLang="en-US" sz="1200" i="1" dirty="0">
                <a:solidFill>
                  <a:schemeClr val="tx1"/>
                </a:solidFill>
              </a:rPr>
              <a:t>, Rudolf </a:t>
            </a:r>
            <a:r>
              <a:rPr lang="en-US" altLang="en-US" sz="1200" i="1" dirty="0" err="1">
                <a:solidFill>
                  <a:schemeClr val="tx1"/>
                </a:solidFill>
              </a:rPr>
              <a:t>Jaenisch</a:t>
            </a:r>
            <a:r>
              <a:rPr lang="en-US" altLang="en-US" sz="1200" dirty="0">
                <a:solidFill>
                  <a:schemeClr val="tx1"/>
                </a:solidFill>
              </a:rPr>
              <a:t> </a:t>
            </a:r>
          </a:p>
          <a:p>
            <a:pPr algn="ctr">
              <a:spcAft>
                <a:spcPts val="0"/>
              </a:spcAft>
            </a:pPr>
            <a:r>
              <a:rPr lang="en-US" altLang="en-US" i="1" dirty="0">
                <a:solidFill>
                  <a:schemeClr val="tx1"/>
                </a:solidFill>
              </a:rPr>
              <a:t>Cell Reports</a:t>
            </a:r>
            <a:r>
              <a:rPr lang="en-US" altLang="en-US" dirty="0">
                <a:solidFill>
                  <a:schemeClr val="tx1"/>
                </a:solidFill>
              </a:rPr>
              <a:t> </a:t>
            </a:r>
          </a:p>
          <a:p>
            <a:pPr algn="ctr">
              <a:spcAft>
                <a:spcPts val="0"/>
              </a:spcAft>
            </a:pPr>
            <a:r>
              <a:rPr lang="en-US" altLang="en-US" dirty="0">
                <a:solidFill>
                  <a:schemeClr val="tx1"/>
                </a:solidFill>
              </a:rPr>
              <a:t>Volume 16, Issue 12, Pages 3167-3180 (September 2016) </a:t>
            </a:r>
          </a:p>
          <a:p>
            <a:pPr algn="ctr">
              <a:spcAft>
                <a:spcPts val="0"/>
              </a:spcAft>
            </a:pPr>
            <a:r>
              <a:rPr lang="en-US" altLang="en-US" sz="1050" dirty="0">
                <a:solidFill>
                  <a:schemeClr val="tx1"/>
                </a:solidFill>
              </a:rPr>
              <a:t>DOI: 10.1016/j.celrep.2016.08.066</a:t>
            </a:r>
          </a:p>
        </p:txBody>
      </p:sp>
    </p:spTree>
    <p:extLst>
      <p:ext uri="{BB962C8B-B14F-4D97-AF65-F5344CB8AC3E}">
        <p14:creationId xmlns:p14="http://schemas.microsoft.com/office/powerpoint/2010/main" val="3284448040"/>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dirty="0"/>
              <a:t>A word on identity</a:t>
            </a:r>
          </a:p>
        </p:txBody>
      </p:sp>
      <p:pic>
        <p:nvPicPr>
          <p:cNvPr id="110596" name="Picture 2" descr="http://images.sciencedaily.com/2015/08/150828091354_1_900x6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2938" y="1470024"/>
            <a:ext cx="5148262" cy="4005263"/>
          </a:xfrm>
          <a:noFill/>
        </p:spPr>
      </p:pic>
      <p:sp>
        <p:nvSpPr>
          <p:cNvPr id="11059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sp>
        <p:nvSpPr>
          <p:cNvPr id="110597" name="Rectangle 4"/>
          <p:cNvSpPr>
            <a:spLocks noChangeArrowheads="1"/>
          </p:cNvSpPr>
          <p:nvPr/>
        </p:nvSpPr>
        <p:spPr bwMode="auto">
          <a:xfrm>
            <a:off x="6248400" y="3873957"/>
            <a:ext cx="2362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a:spcBef>
                <a:spcPct val="0"/>
              </a:spcBef>
              <a:buClrTx/>
              <a:buSzTx/>
              <a:buFont typeface="Times New Roman" panose="02020603050405020304" pitchFamily="18" charset="0"/>
              <a:buAutoNum type="arabicPeriod"/>
            </a:pPr>
            <a:r>
              <a:rPr lang="en-US" altLang="en-US" sz="1400" dirty="0">
                <a:solidFill>
                  <a:srgbClr val="333333"/>
                </a:solidFill>
                <a:latin typeface="Helvetica Neue"/>
              </a:rPr>
              <a:t>Amy M. </a:t>
            </a:r>
            <a:r>
              <a:rPr lang="en-US" altLang="en-US" sz="1400" dirty="0" err="1">
                <a:solidFill>
                  <a:srgbClr val="333333"/>
                </a:solidFill>
                <a:latin typeface="Helvetica Neue"/>
              </a:rPr>
              <a:t>Boddy</a:t>
            </a:r>
            <a:r>
              <a:rPr lang="en-US" altLang="en-US" sz="1400" dirty="0">
                <a:solidFill>
                  <a:srgbClr val="333333"/>
                </a:solidFill>
                <a:latin typeface="Helvetica Neue"/>
              </a:rPr>
              <a:t>, Angelo Fortunato, Melissa Wilson </a:t>
            </a:r>
            <a:r>
              <a:rPr lang="en-US" altLang="en-US" sz="1400" dirty="0" err="1">
                <a:solidFill>
                  <a:srgbClr val="333333"/>
                </a:solidFill>
                <a:latin typeface="Helvetica Neue"/>
              </a:rPr>
              <a:t>Sayres</a:t>
            </a:r>
            <a:r>
              <a:rPr lang="en-US" altLang="en-US" sz="1400" dirty="0">
                <a:solidFill>
                  <a:srgbClr val="333333"/>
                </a:solidFill>
                <a:latin typeface="Helvetica Neue"/>
              </a:rPr>
              <a:t>, Athena </a:t>
            </a:r>
            <a:r>
              <a:rPr lang="en-US" altLang="en-US" sz="1400" dirty="0" err="1">
                <a:solidFill>
                  <a:srgbClr val="333333"/>
                </a:solidFill>
                <a:latin typeface="Helvetica Neue"/>
              </a:rPr>
              <a:t>Aktipis</a:t>
            </a:r>
            <a:r>
              <a:rPr lang="en-US" altLang="en-US" sz="1400" dirty="0">
                <a:solidFill>
                  <a:srgbClr val="333333"/>
                </a:solidFill>
                <a:latin typeface="Helvetica Neue"/>
              </a:rPr>
              <a:t>. </a:t>
            </a:r>
            <a:r>
              <a:rPr lang="en-US" altLang="en-US" sz="1400" b="1" dirty="0">
                <a:solidFill>
                  <a:srgbClr val="333333"/>
                </a:solidFill>
                <a:latin typeface="Helvetica Neue"/>
              </a:rPr>
              <a:t>Fetal </a:t>
            </a:r>
            <a:r>
              <a:rPr lang="en-US" altLang="en-US" sz="1400" b="1" dirty="0" err="1">
                <a:solidFill>
                  <a:srgbClr val="333333"/>
                </a:solidFill>
                <a:latin typeface="Helvetica Neue"/>
              </a:rPr>
              <a:t>microchimerism</a:t>
            </a:r>
            <a:r>
              <a:rPr lang="en-US" altLang="en-US" sz="1400" b="1" dirty="0">
                <a:solidFill>
                  <a:srgbClr val="333333"/>
                </a:solidFill>
                <a:latin typeface="Helvetica Neue"/>
              </a:rPr>
              <a:t> and maternal health: A review and evolutionary analysis of cooperation and conflict beyond the </a:t>
            </a:r>
            <a:r>
              <a:rPr lang="en-US" altLang="en-US" sz="1400" b="1" dirty="0" err="1">
                <a:solidFill>
                  <a:srgbClr val="333333"/>
                </a:solidFill>
                <a:latin typeface="Helvetica Neue"/>
              </a:rPr>
              <a:t>womb</a:t>
            </a:r>
            <a:r>
              <a:rPr lang="en-US" altLang="en-US" sz="1400" dirty="0" err="1">
                <a:solidFill>
                  <a:srgbClr val="333333"/>
                </a:solidFill>
                <a:latin typeface="Helvetica Neue"/>
              </a:rPr>
              <a:t>.</a:t>
            </a:r>
            <a:r>
              <a:rPr lang="en-US" altLang="en-US" sz="1400" i="1" dirty="0" err="1">
                <a:solidFill>
                  <a:srgbClr val="333333"/>
                </a:solidFill>
                <a:latin typeface="Helvetica Neue"/>
              </a:rPr>
              <a:t>BioEssays</a:t>
            </a:r>
            <a:r>
              <a:rPr lang="en-US" altLang="en-US" sz="1400" dirty="0">
                <a:solidFill>
                  <a:srgbClr val="333333"/>
                </a:solidFill>
                <a:latin typeface="Helvetica Neue"/>
              </a:rPr>
              <a:t>, 2015; DOI: </a:t>
            </a:r>
            <a:r>
              <a:rPr lang="en-US" altLang="en-US" sz="1400" dirty="0">
                <a:solidFill>
                  <a:srgbClr val="4C7A9F"/>
                </a:solidFill>
                <a:latin typeface="Helvetica Neue"/>
                <a:hlinkClick r:id="rId4"/>
              </a:rPr>
              <a:t>10.1002/bies.201500059</a:t>
            </a:r>
            <a:endParaRPr lang="en-US" altLang="en-US" sz="1400" dirty="0">
              <a:solidFill>
                <a:srgbClr val="333333"/>
              </a:solidFill>
              <a:latin typeface="Helvetica Neue"/>
            </a:endParaRPr>
          </a:p>
        </p:txBody>
      </p:sp>
      <p:sp>
        <p:nvSpPr>
          <p:cNvPr id="2" name="Rectangle 1"/>
          <p:cNvSpPr/>
          <p:nvPr/>
        </p:nvSpPr>
        <p:spPr>
          <a:xfrm>
            <a:off x="6031877" y="1600200"/>
            <a:ext cx="2960688" cy="1477328"/>
          </a:xfrm>
          <a:prstGeom prst="rect">
            <a:avLst/>
          </a:prstGeom>
        </p:spPr>
        <p:txBody>
          <a:bodyPr wrap="square">
            <a:spAutoFit/>
          </a:bodyPr>
          <a:lstStyle/>
          <a:p>
            <a:r>
              <a:rPr lang="en-US" dirty="0">
                <a:solidFill>
                  <a:srgbClr val="222222"/>
                </a:solidFill>
                <a:latin typeface="Arial" panose="020B0604020202020204" pitchFamily="34" charset="0"/>
              </a:rPr>
              <a:t>“Cells from a </a:t>
            </a:r>
            <a:r>
              <a:rPr lang="en-US" dirty="0">
                <a:solidFill>
                  <a:srgbClr val="0B0080"/>
                </a:solidFill>
                <a:latin typeface="Arial" panose="020B0604020202020204" pitchFamily="34" charset="0"/>
                <a:hlinkClick r:id="rId5" tooltip="Fetus"/>
              </a:rPr>
              <a:t>fetus</a:t>
            </a:r>
            <a:r>
              <a:rPr lang="en-US" dirty="0">
                <a:solidFill>
                  <a:srgbClr val="222222"/>
                </a:solidFill>
                <a:latin typeface="Arial" panose="020B0604020202020204" pitchFamily="34" charset="0"/>
              </a:rPr>
              <a:t> pass through the </a:t>
            </a:r>
            <a:r>
              <a:rPr lang="en-US" dirty="0">
                <a:solidFill>
                  <a:srgbClr val="0B0080"/>
                </a:solidFill>
                <a:latin typeface="Arial" panose="020B0604020202020204" pitchFamily="34" charset="0"/>
                <a:hlinkClick r:id="rId6" tooltip="Placenta"/>
              </a:rPr>
              <a:t>placenta</a:t>
            </a:r>
            <a:r>
              <a:rPr lang="en-US" dirty="0">
                <a:solidFill>
                  <a:srgbClr val="222222"/>
                </a:solidFill>
                <a:latin typeface="Arial" panose="020B0604020202020204" pitchFamily="34" charset="0"/>
              </a:rPr>
              <a:t> and establish cell lineages within the mother.” Wikipedia</a:t>
            </a:r>
            <a:endParaRPr lang="en-US" dirty="0"/>
          </a:p>
        </p:txBody>
      </p:sp>
      <p:sp>
        <p:nvSpPr>
          <p:cNvPr id="3" name="Rectangle 2"/>
          <p:cNvSpPr/>
          <p:nvPr/>
        </p:nvSpPr>
        <p:spPr>
          <a:xfrm>
            <a:off x="152400" y="5556548"/>
            <a:ext cx="6137275" cy="923330"/>
          </a:xfrm>
          <a:prstGeom prst="rect">
            <a:avLst/>
          </a:prstGeom>
        </p:spPr>
        <p:txBody>
          <a:bodyPr wrap="square">
            <a:spAutoFit/>
          </a:bodyPr>
          <a:lstStyle/>
          <a:p>
            <a:r>
              <a:rPr lang="en-US" dirty="0">
                <a:solidFill>
                  <a:srgbClr val="000000"/>
                </a:solidFill>
                <a:latin typeface="Times New Roman" panose="02020603050405020304" pitchFamily="18" charset="0"/>
              </a:rPr>
              <a:t>We report that 63% of the females (37 of 59) tested harbored male </a:t>
            </a:r>
            <a:r>
              <a:rPr lang="en-US" dirty="0" err="1">
                <a:solidFill>
                  <a:srgbClr val="000000"/>
                </a:solidFill>
                <a:latin typeface="Times New Roman" panose="02020603050405020304" pitchFamily="18" charset="0"/>
              </a:rPr>
              <a:t>microchimerism</a:t>
            </a:r>
            <a:r>
              <a:rPr lang="en-US" dirty="0">
                <a:solidFill>
                  <a:srgbClr val="000000"/>
                </a:solidFill>
                <a:latin typeface="Times New Roman" panose="02020603050405020304" pitchFamily="18" charset="0"/>
              </a:rPr>
              <a:t> in the brain. Chan et al., (2012) https://www.ncbi.nlm.nih.gov/pmc/articles/PMC3458919/</a:t>
            </a:r>
            <a:endParaRPr lang="en-US" dirty="0"/>
          </a:p>
        </p:txBody>
      </p:sp>
    </p:spTree>
    <p:extLst>
      <p:ext uri="{BB962C8B-B14F-4D97-AF65-F5344CB8AC3E}">
        <p14:creationId xmlns:p14="http://schemas.microsoft.com/office/powerpoint/2010/main" val="1950807995"/>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p:txBody>
          <a:bodyPr/>
          <a:lstStyle/>
          <a:p>
            <a:r>
              <a:rPr lang="en-US" dirty="0"/>
              <a:t>New section</a:t>
            </a:r>
          </a:p>
        </p:txBody>
      </p:sp>
      <p:sp>
        <p:nvSpPr>
          <p:cNvPr id="6" name="Subtitle 5"/>
          <p:cNvSpPr>
            <a:spLocks noGrp="1"/>
          </p:cNvSpPr>
          <p:nvPr>
            <p:ph type="subTitle" sz="quarter"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Tree>
    <p:extLst>
      <p:ext uri="{BB962C8B-B14F-4D97-AF65-F5344CB8AC3E}">
        <p14:creationId xmlns:p14="http://schemas.microsoft.com/office/powerpoint/2010/main" val="4068604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normAutofit fontScale="90000"/>
          </a:bodyPr>
          <a:lstStyle/>
          <a:p>
            <a:pPr algn="ctr"/>
            <a:r>
              <a:rPr lang="en-US" sz="4000" dirty="0"/>
              <a:t>Methods in Developmental </a:t>
            </a:r>
            <a:br>
              <a:rPr lang="en-US" sz="4000" dirty="0"/>
            </a:br>
            <a:r>
              <a:rPr lang="en-US" sz="4000" dirty="0"/>
              <a:t>Neuroscience</a:t>
            </a:r>
          </a:p>
        </p:txBody>
      </p:sp>
      <p:sp>
        <p:nvSpPr>
          <p:cNvPr id="21504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Direct Assessments</a:t>
            </a:r>
          </a:p>
          <a:p>
            <a:pPr lvl="1"/>
            <a:r>
              <a:rPr lang="en-US" dirty="0"/>
              <a:t>EEG/ERP</a:t>
            </a:r>
          </a:p>
          <a:p>
            <a:pPr lvl="1"/>
            <a:r>
              <a:rPr lang="en-US" dirty="0"/>
              <a:t>Functional Magnetic Resonance Imaging (fMRI)</a:t>
            </a:r>
          </a:p>
          <a:p>
            <a:pPr lvl="1"/>
            <a:r>
              <a:rPr lang="en-US" dirty="0"/>
              <a:t>Near Infrared Spectroscopy (NIRS)</a:t>
            </a:r>
          </a:p>
          <a:p>
            <a:endParaRPr lang="en-US" dirty="0"/>
          </a:p>
          <a:p>
            <a:r>
              <a:rPr lang="en-US" dirty="0"/>
              <a:t>Indirect Assessments</a:t>
            </a:r>
          </a:p>
          <a:p>
            <a:pPr lvl="1"/>
            <a:r>
              <a:rPr lang="en-US" dirty="0"/>
              <a:t>Marker Tasks</a:t>
            </a:r>
          </a:p>
        </p:txBody>
      </p:sp>
    </p:spTree>
    <p:extLst>
      <p:ext uri="{BB962C8B-B14F-4D97-AF65-F5344CB8AC3E}">
        <p14:creationId xmlns:p14="http://schemas.microsoft.com/office/powerpoint/2010/main" val="3809072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228600"/>
            <a:ext cx="8229600" cy="1143000"/>
          </a:xfrm>
        </p:spPr>
        <p:txBody>
          <a:bodyPr/>
          <a:lstStyle/>
          <a:p>
            <a:pPr algn="ctr"/>
            <a:r>
              <a:rPr lang="en-US" sz="4000" dirty="0"/>
              <a:t>EEG/ERP Assessments</a:t>
            </a:r>
          </a:p>
        </p:txBody>
      </p:sp>
      <p:pic>
        <p:nvPicPr>
          <p:cNvPr id="231427" name="Picture 3" descr="eeg9mo"/>
          <p:cNvPicPr>
            <a:picLocks noGrp="1" noChangeAspect="1" noChangeArrowheads="1"/>
          </p:cNvPicPr>
          <p:nvPr>
            <p:ph sz="quarter" idx="2"/>
          </p:nvPr>
        </p:nvPicPr>
        <p:blipFill>
          <a:blip r:embed="rId3" cstate="print"/>
          <a:srcRect/>
          <a:stretch>
            <a:fillRect/>
          </a:stretch>
        </p:blipFill>
        <p:spPr>
          <a:xfrm>
            <a:off x="6781800" y="1700212"/>
            <a:ext cx="2235200" cy="2185988"/>
          </a:xfrm>
          <a:noFill/>
          <a:ln/>
        </p:spPr>
      </p:pic>
      <p:pic>
        <p:nvPicPr>
          <p:cNvPr id="231428" name="Picture 4" descr="Picture2"/>
          <p:cNvPicPr>
            <a:picLocks noGrp="1" noChangeAspect="1" noChangeArrowheads="1"/>
          </p:cNvPicPr>
          <p:nvPr>
            <p:ph sz="quarter" idx="3"/>
          </p:nvPr>
        </p:nvPicPr>
        <p:blipFill>
          <a:blip r:embed="rId4" cstate="print"/>
          <a:srcRect/>
          <a:stretch>
            <a:fillRect/>
          </a:stretch>
        </p:blipFill>
        <p:spPr>
          <a:xfrm>
            <a:off x="5410200" y="4114800"/>
            <a:ext cx="2916238" cy="2187575"/>
          </a:xfrm>
          <a:noFill/>
          <a:ln/>
        </p:spPr>
      </p:pic>
      <p:pic>
        <p:nvPicPr>
          <p:cNvPr id="231429" name="Picture 5" descr="P6280003"/>
          <p:cNvPicPr>
            <a:picLocks noChangeAspect="1" noChangeArrowheads="1"/>
          </p:cNvPicPr>
          <p:nvPr/>
        </p:nvPicPr>
        <p:blipFill>
          <a:blip r:embed="rId5" cstate="print"/>
          <a:srcRect/>
          <a:stretch>
            <a:fillRect/>
          </a:stretch>
        </p:blipFill>
        <p:spPr bwMode="auto">
          <a:xfrm>
            <a:off x="381000" y="1752600"/>
            <a:ext cx="1981200" cy="1485900"/>
          </a:xfrm>
          <a:prstGeom prst="rect">
            <a:avLst/>
          </a:prstGeom>
          <a:noFill/>
          <a:ln w="9525">
            <a:noFill/>
            <a:miter lim="800000"/>
            <a:headEnd/>
            <a:tailEnd/>
          </a:ln>
        </p:spPr>
      </p:pic>
      <p:pic>
        <p:nvPicPr>
          <p:cNvPr id="231430" name="Picture 6" descr="AspEEGcon"/>
          <p:cNvPicPr>
            <a:picLocks noChangeAspect="1" noChangeArrowheads="1"/>
          </p:cNvPicPr>
          <p:nvPr/>
        </p:nvPicPr>
        <p:blipFill>
          <a:blip r:embed="rId6" cstate="print"/>
          <a:srcRect/>
          <a:stretch>
            <a:fillRect/>
          </a:stretch>
        </p:blipFill>
        <p:spPr bwMode="auto">
          <a:xfrm>
            <a:off x="381000" y="4724400"/>
            <a:ext cx="1981200" cy="1295400"/>
          </a:xfrm>
          <a:prstGeom prst="rect">
            <a:avLst/>
          </a:prstGeom>
          <a:noFill/>
          <a:ln w="9525">
            <a:noFill/>
            <a:miter lim="800000"/>
            <a:headEnd/>
            <a:tailEnd/>
          </a:ln>
        </p:spPr>
      </p:pic>
      <p:pic>
        <p:nvPicPr>
          <p:cNvPr id="231431" name="Picture 7"/>
          <p:cNvPicPr>
            <a:picLocks noChangeAspect="1" noChangeArrowheads="1"/>
          </p:cNvPicPr>
          <p:nvPr/>
        </p:nvPicPr>
        <p:blipFill>
          <a:blip r:embed="rId7" cstate="print"/>
          <a:srcRect/>
          <a:stretch>
            <a:fillRect/>
          </a:stretch>
        </p:blipFill>
        <p:spPr bwMode="auto">
          <a:xfrm>
            <a:off x="2895600" y="4495800"/>
            <a:ext cx="1498600" cy="2038350"/>
          </a:xfrm>
          <a:prstGeom prst="rect">
            <a:avLst/>
          </a:prstGeom>
          <a:noFill/>
          <a:ln w="9525">
            <a:noFill/>
            <a:miter lim="800000"/>
            <a:headEnd/>
            <a:tailEnd/>
          </a:ln>
          <a:effectLst/>
        </p:spPr>
      </p:pic>
      <p:pic>
        <p:nvPicPr>
          <p:cNvPr id="231432" name="Picture 8"/>
          <p:cNvPicPr>
            <a:picLocks noChangeAspect="1" noChangeArrowheads="1"/>
          </p:cNvPicPr>
          <p:nvPr/>
        </p:nvPicPr>
        <p:blipFill>
          <a:blip r:embed="rId8" cstate="print"/>
          <a:srcRect/>
          <a:stretch>
            <a:fillRect/>
          </a:stretch>
        </p:blipFill>
        <p:spPr bwMode="auto">
          <a:xfrm>
            <a:off x="3733800" y="1676400"/>
            <a:ext cx="1652588" cy="2209800"/>
          </a:xfrm>
          <a:prstGeom prst="rect">
            <a:avLst/>
          </a:prstGeom>
          <a:noFill/>
          <a:ln w="9525">
            <a:noFill/>
            <a:miter lim="800000"/>
            <a:headEnd/>
            <a:tailEnd/>
          </a:ln>
          <a:effectLst/>
        </p:spPr>
      </p:pic>
    </p:spTree>
    <p:extLst>
      <p:ext uri="{BB962C8B-B14F-4D97-AF65-F5344CB8AC3E}">
        <p14:creationId xmlns:p14="http://schemas.microsoft.com/office/powerpoint/2010/main" val="3007914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algn="ctr"/>
            <a:r>
              <a:rPr lang="en-US" dirty="0"/>
              <a:t>The EEG signal</a:t>
            </a:r>
          </a:p>
        </p:txBody>
      </p:sp>
      <p:sp>
        <p:nvSpPr>
          <p:cNvPr id="233475" name="Rectangle 3"/>
          <p:cNvSpPr>
            <a:spLocks noGrp="1" noChangeArrowheads="1"/>
          </p:cNvSpPr>
          <p:nvPr>
            <p:ph sz="half" idx="1"/>
          </p:nvPr>
        </p:nvSpPr>
        <p:spPr>
          <a:xfrm>
            <a:off x="457200" y="1773936"/>
            <a:ext cx="2971800" cy="4623816"/>
          </a:xfrm>
          <a:prstGeom prst="rect">
            <a:avLst/>
          </a:prstGeom>
        </p:spPr>
        <p:txBody>
          <a:bodyPr>
            <a:normAutofit fontScale="92500" lnSpcReduction="10000"/>
          </a:bodyPr>
          <a:lstStyle/>
          <a:p>
            <a:r>
              <a:rPr lang="en-US" dirty="0"/>
              <a:t>Baseline/Resting EEG</a:t>
            </a:r>
          </a:p>
          <a:p>
            <a:pPr lvl="1"/>
            <a:r>
              <a:rPr lang="en-US" dirty="0"/>
              <a:t>Ongoing EEG-- summation of all electrical activity occurring in the brain at a given moment</a:t>
            </a:r>
          </a:p>
          <a:p>
            <a:pPr lvl="1"/>
            <a:r>
              <a:rPr lang="en-US" dirty="0"/>
              <a:t>Frequency distributions -- indicators of state (sleep/wake) and trait (arousal) marker</a:t>
            </a:r>
          </a:p>
        </p:txBody>
      </p:sp>
      <p:sp>
        <p:nvSpPr>
          <p:cNvPr id="2" name="Content Placeholder 1"/>
          <p:cNvSpPr>
            <a:spLocks noGrp="1"/>
          </p:cNvSpPr>
          <p:nvPr>
            <p:ph sz="half" idx="2"/>
          </p:nvPr>
        </p:nvSpPr>
        <p:spPr/>
        <p:txBody>
          <a:bodyPr>
            <a:normAutofit fontScale="92500" lnSpcReduction="10000"/>
          </a:bodyPr>
          <a:lstStyle/>
          <a:p>
            <a:endParaRPr lang="en-US"/>
          </a:p>
        </p:txBody>
      </p:sp>
      <p:pic>
        <p:nvPicPr>
          <p:cNvPr id="1026" name="Picture 2" descr="http://www.trueimpact.ca/wp-content/uploads/2013/02/specific-eeg-stat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3736"/>
            <a:ext cx="5562600" cy="541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2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r>
              <a:rPr lang="en-US" altLang="en-US"/>
              <a:t>Twin studies</a:t>
            </a:r>
          </a:p>
        </p:txBody>
      </p:sp>
      <p:sp>
        <p:nvSpPr>
          <p:cNvPr id="30724" name="Rectangle 3"/>
          <p:cNvSpPr>
            <a:spLocks noGrp="1" noChangeArrowheads="1"/>
          </p:cNvSpPr>
          <p:nvPr>
            <p:ph idx="1"/>
          </p:nvPr>
        </p:nvSpPr>
        <p:spPr/>
        <p:txBody>
          <a:bodyPr/>
          <a:lstStyle/>
          <a:p>
            <a:pPr>
              <a:defRPr/>
            </a:pPr>
            <a:r>
              <a:rPr lang="en-US" sz="2800" dirty="0">
                <a:latin typeface="+mj-lt"/>
              </a:rPr>
              <a:t>Identical (MZ) twins share 100% of their genes</a:t>
            </a:r>
          </a:p>
          <a:p>
            <a:pPr lvl="1">
              <a:defRPr/>
            </a:pPr>
            <a:r>
              <a:rPr lang="en-US" sz="2400" dirty="0">
                <a:latin typeface="+mj-lt"/>
              </a:rPr>
              <a:t>genetic duplicates. </a:t>
            </a:r>
          </a:p>
          <a:p>
            <a:pPr>
              <a:defRPr/>
            </a:pPr>
            <a:r>
              <a:rPr lang="en-US" sz="2800" dirty="0">
                <a:latin typeface="+mj-lt"/>
              </a:rPr>
              <a:t>Fraternal (DZ) twins share 50% of their genes</a:t>
            </a:r>
          </a:p>
          <a:p>
            <a:pPr lvl="1">
              <a:defRPr/>
            </a:pPr>
            <a:r>
              <a:rPr lang="en-US" sz="2400" dirty="0">
                <a:latin typeface="+mj-lt"/>
              </a:rPr>
              <a:t>on average</a:t>
            </a:r>
          </a:p>
          <a:p>
            <a:pPr>
              <a:defRPr/>
            </a:pPr>
            <a:r>
              <a:rPr lang="en-US" sz="2800" dirty="0">
                <a:latin typeface="+mj-lt"/>
              </a:rPr>
              <a:t>Both types of twins have similar environments . . .</a:t>
            </a:r>
          </a:p>
          <a:p>
            <a:pPr>
              <a:defRPr/>
            </a:pPr>
            <a:r>
              <a:rPr lang="en-US" sz="2800" dirty="0"/>
              <a:t>Greater behavioral similarity of identical twins indexes greater genetic influence </a:t>
            </a:r>
          </a:p>
          <a:p>
            <a:pPr lvl="3">
              <a:defRPr/>
            </a:pPr>
            <a:r>
              <a:rPr lang="en-US" sz="1800" dirty="0"/>
              <a:t>http://www.psych.umn.edu/psylabs/mtfs/special.htm</a:t>
            </a:r>
          </a:p>
          <a:p>
            <a:pPr>
              <a:defRPr/>
            </a:pPr>
            <a:endParaRPr lang="en-US" sz="2800" dirty="0"/>
          </a:p>
        </p:txBody>
      </p:sp>
      <p:sp>
        <p:nvSpPr>
          <p:cNvPr id="870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Messinger</a:t>
            </a:r>
          </a:p>
        </p:txBody>
      </p:sp>
      <p:pic>
        <p:nvPicPr>
          <p:cNvPr id="870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646613"/>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86929"/>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normAutofit/>
          </a:bodyPr>
          <a:lstStyle/>
          <a:p>
            <a:pPr algn="ctr"/>
            <a:r>
              <a:rPr lang="en-US" dirty="0"/>
              <a:t>Event-Related Potentials (ERPs)</a:t>
            </a:r>
          </a:p>
        </p:txBody>
      </p:sp>
      <p:sp>
        <p:nvSpPr>
          <p:cNvPr id="234499" name="Rectangle 3"/>
          <p:cNvSpPr>
            <a:spLocks noGrp="1" noChangeArrowheads="1"/>
          </p:cNvSpPr>
          <p:nvPr>
            <p:ph sz="half" idx="1"/>
          </p:nvPr>
        </p:nvSpPr>
        <p:spPr>
          <a:prstGeom prst="rect">
            <a:avLst/>
          </a:prstGeom>
        </p:spPr>
        <p:txBody>
          <a:bodyPr/>
          <a:lstStyle/>
          <a:p>
            <a:r>
              <a:rPr lang="en-US" dirty="0"/>
              <a:t>EEG data is time-locked to a </a:t>
            </a:r>
            <a:r>
              <a:rPr lang="en-US" b="1" i="1" dirty="0"/>
              <a:t>specific stimulus</a:t>
            </a:r>
            <a:r>
              <a:rPr lang="en-US" dirty="0"/>
              <a:t> or event and then averaged</a:t>
            </a:r>
          </a:p>
          <a:p>
            <a:pPr lvl="1"/>
            <a:r>
              <a:rPr lang="en-US" dirty="0"/>
              <a:t>Averaging allows filtering of unrelated/background EEG</a:t>
            </a:r>
          </a:p>
        </p:txBody>
      </p:sp>
      <p:sp>
        <p:nvSpPr>
          <p:cNvPr id="2" name="Content Placeholder 1"/>
          <p:cNvSpPr>
            <a:spLocks noGrp="1"/>
          </p:cNvSpPr>
          <p:nvPr>
            <p:ph sz="half" idx="2"/>
          </p:nvPr>
        </p:nvSpPr>
        <p:spPr/>
        <p:txBody>
          <a:bodyPr/>
          <a:lstStyle/>
          <a:p>
            <a:endParaRPr lang="en-US" dirty="0"/>
          </a:p>
        </p:txBody>
      </p:sp>
      <p:pic>
        <p:nvPicPr>
          <p:cNvPr id="234500" name="Picture 4" descr="erpavg2"/>
          <p:cNvPicPr>
            <a:picLocks noChangeAspect="1" noChangeArrowheads="1"/>
          </p:cNvPicPr>
          <p:nvPr/>
        </p:nvPicPr>
        <p:blipFill>
          <a:blip r:embed="rId3" cstate="print"/>
          <a:srcRect/>
          <a:stretch>
            <a:fillRect/>
          </a:stretch>
        </p:blipFill>
        <p:spPr bwMode="auto">
          <a:xfrm>
            <a:off x="4311686" y="1905000"/>
            <a:ext cx="4290918" cy="3042138"/>
          </a:xfrm>
          <a:prstGeom prst="rect">
            <a:avLst/>
          </a:prstGeom>
          <a:noFill/>
        </p:spPr>
      </p:pic>
    </p:spTree>
    <p:extLst>
      <p:ext uri="{BB962C8B-B14F-4D97-AF65-F5344CB8AC3E}">
        <p14:creationId xmlns:p14="http://schemas.microsoft.com/office/powerpoint/2010/main" val="41524442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Development</a:t>
            </a:r>
          </a:p>
        </p:txBody>
      </p:sp>
      <p:sp>
        <p:nvSpPr>
          <p:cNvPr id="6" name="Content Placeholder 5"/>
          <p:cNvSpPr>
            <a:spLocks noGrp="1"/>
          </p:cNvSpPr>
          <p:nvPr>
            <p:ph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685800" y="1775190"/>
            <a:ext cx="7810592" cy="4549409"/>
          </a:xfrm>
          <a:prstGeom prst="rect">
            <a:avLst/>
          </a:prstGeom>
        </p:spPr>
      </p:pic>
    </p:spTree>
    <p:extLst>
      <p:ext uri="{BB962C8B-B14F-4D97-AF65-F5344CB8AC3E}">
        <p14:creationId xmlns:p14="http://schemas.microsoft.com/office/powerpoint/2010/main" val="1488143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algn="ctr"/>
            <a:r>
              <a:rPr lang="en-US" dirty="0"/>
              <a:t>Brain Development</a:t>
            </a:r>
          </a:p>
        </p:txBody>
      </p:sp>
      <p:sp>
        <p:nvSpPr>
          <p:cNvPr id="229379" name="Rectangle 3"/>
          <p:cNvSpPr>
            <a:spLocks noGrp="1" noChangeArrowheads="1"/>
          </p:cNvSpPr>
          <p:nvPr>
            <p:ph type="body" idx="4294967295"/>
          </p:nvPr>
        </p:nvSpPr>
        <p:spPr>
          <a:xfrm>
            <a:off x="457200" y="1775460"/>
            <a:ext cx="8229600" cy="4526280"/>
          </a:xfrm>
          <a:prstGeom prst="rect">
            <a:avLst/>
          </a:prstGeom>
        </p:spPr>
        <p:txBody>
          <a:bodyPr/>
          <a:lstStyle/>
          <a:p>
            <a:r>
              <a:rPr lang="en-US" dirty="0"/>
              <a:t>Activity-dependent specialization – </a:t>
            </a:r>
          </a:p>
          <a:p>
            <a:pPr lvl="1"/>
            <a:r>
              <a:rPr lang="en-US" dirty="0"/>
              <a:t>Face Processing example</a:t>
            </a:r>
          </a:p>
          <a:p>
            <a:pPr lvl="2"/>
            <a:r>
              <a:rPr lang="en-US" dirty="0"/>
              <a:t>N170 to faces becomes specialized for upright faces by 12 months; prior to that elicited to inverted and upright (de </a:t>
            </a:r>
            <a:r>
              <a:rPr lang="en-US" dirty="0" err="1"/>
              <a:t>Haan</a:t>
            </a:r>
            <a:r>
              <a:rPr lang="en-US" dirty="0"/>
              <a:t> et al., 2002; </a:t>
            </a:r>
            <a:r>
              <a:rPr lang="en-US" dirty="0" err="1"/>
              <a:t>Halit</a:t>
            </a:r>
            <a:r>
              <a:rPr lang="en-US" dirty="0"/>
              <a:t> et al., 2003)</a:t>
            </a:r>
          </a:p>
          <a:p>
            <a:pPr lvl="2"/>
            <a:endParaRPr lang="en-US" dirty="0"/>
          </a:p>
          <a:p>
            <a:pPr lvl="2"/>
            <a:endParaRPr lang="en-US" dirty="0"/>
          </a:p>
        </p:txBody>
      </p:sp>
      <p:pic>
        <p:nvPicPr>
          <p:cNvPr id="4" name="Picture 3" descr="inversion-wave.jpg"/>
          <p:cNvPicPr>
            <a:picLocks noChangeAspect="1"/>
          </p:cNvPicPr>
          <p:nvPr/>
        </p:nvPicPr>
        <p:blipFill>
          <a:blip r:embed="rId3" cstate="print"/>
          <a:stretch>
            <a:fillRect/>
          </a:stretch>
        </p:blipFill>
        <p:spPr>
          <a:xfrm>
            <a:off x="2209800" y="4038600"/>
            <a:ext cx="3956050" cy="2615336"/>
          </a:xfrm>
          <a:prstGeom prst="rect">
            <a:avLst/>
          </a:prstGeom>
        </p:spPr>
      </p:pic>
    </p:spTree>
    <p:extLst>
      <p:ext uri="{BB962C8B-B14F-4D97-AF65-F5344CB8AC3E}">
        <p14:creationId xmlns:p14="http://schemas.microsoft.com/office/powerpoint/2010/main" val="3121564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algn="ctr"/>
            <a:r>
              <a:rPr lang="en-US" dirty="0"/>
              <a:t>MRI</a:t>
            </a:r>
          </a:p>
        </p:txBody>
      </p:sp>
      <p:sp>
        <p:nvSpPr>
          <p:cNvPr id="235524" name="Rectangle 4"/>
          <p:cNvSpPr>
            <a:spLocks noGrp="1" noChangeArrowheads="1"/>
          </p:cNvSpPr>
          <p:nvPr>
            <p:ph type="body" sz="half" idx="4294967295"/>
          </p:nvPr>
        </p:nvSpPr>
        <p:spPr>
          <a:xfrm>
            <a:off x="457200" y="1645920"/>
            <a:ext cx="4038600" cy="4526280"/>
          </a:xfrm>
          <a:prstGeom prst="rect">
            <a:avLst/>
          </a:prstGeom>
        </p:spPr>
        <p:txBody>
          <a:bodyPr/>
          <a:lstStyle/>
          <a:p>
            <a:r>
              <a:rPr lang="en-US" dirty="0"/>
              <a:t>Uses magnet and radio waves to image bodily  tissues</a:t>
            </a:r>
          </a:p>
          <a:p>
            <a:pPr lvl="1"/>
            <a:r>
              <a:rPr lang="en-US" dirty="0"/>
              <a:t>Structural</a:t>
            </a:r>
          </a:p>
          <a:p>
            <a:pPr lvl="1"/>
            <a:r>
              <a:rPr lang="en-US" dirty="0"/>
              <a:t>Functional</a:t>
            </a:r>
          </a:p>
        </p:txBody>
      </p:sp>
      <p:sp>
        <p:nvSpPr>
          <p:cNvPr id="235525" name="Rectangle 5"/>
          <p:cNvSpPr>
            <a:spLocks noGrp="1" noChangeArrowheads="1"/>
          </p:cNvSpPr>
          <p:nvPr>
            <p:ph type="body" sz="half" idx="4294967295"/>
          </p:nvPr>
        </p:nvSpPr>
        <p:spPr>
          <a:xfrm>
            <a:off x="4648200" y="1645920"/>
            <a:ext cx="4038600" cy="4526280"/>
          </a:xfrm>
          <a:prstGeom prst="rect">
            <a:avLst/>
          </a:prstGeom>
        </p:spPr>
        <p:txBody>
          <a:bodyPr/>
          <a:lstStyle/>
          <a:p>
            <a:endParaRPr lang="en-US"/>
          </a:p>
        </p:txBody>
      </p:sp>
      <p:pic>
        <p:nvPicPr>
          <p:cNvPr id="235526" name="Picture 6" descr="fMRIchild"/>
          <p:cNvPicPr>
            <a:picLocks noChangeAspect="1" noChangeArrowheads="1"/>
          </p:cNvPicPr>
          <p:nvPr/>
        </p:nvPicPr>
        <p:blipFill>
          <a:blip r:embed="rId3" cstate="print"/>
          <a:srcRect/>
          <a:stretch>
            <a:fillRect/>
          </a:stretch>
        </p:blipFill>
        <p:spPr bwMode="auto">
          <a:xfrm>
            <a:off x="4895850" y="1600200"/>
            <a:ext cx="3943350" cy="3852863"/>
          </a:xfrm>
          <a:prstGeom prst="rect">
            <a:avLst/>
          </a:prstGeom>
          <a:noFill/>
        </p:spPr>
      </p:pic>
    </p:spTree>
    <p:extLst>
      <p:ext uri="{BB962C8B-B14F-4D97-AF65-F5344CB8AC3E}">
        <p14:creationId xmlns:p14="http://schemas.microsoft.com/office/powerpoint/2010/main" val="31038067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fr-FR" sz="3600" dirty="0"/>
              <a:t>L. Liu et al. / </a:t>
            </a:r>
            <a:r>
              <a:rPr lang="fr-FR" sz="3600" dirty="0" err="1"/>
              <a:t>Developmental</a:t>
            </a:r>
            <a:r>
              <a:rPr lang="fr-FR" sz="3600" dirty="0"/>
              <a:t> Cognitive Neuroscience 6 (2013) 40–50</a:t>
            </a:r>
            <a:endParaRPr lang="en-US" sz="3600" dirty="0"/>
          </a:p>
        </p:txBody>
      </p:sp>
      <p:sp>
        <p:nvSpPr>
          <p:cNvPr id="6" name="Content Placeholder 5"/>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308" y="1905000"/>
            <a:ext cx="7723468"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896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155448"/>
            <a:ext cx="8382000" cy="1252728"/>
          </a:xfrm>
        </p:spPr>
        <p:txBody>
          <a:bodyPr>
            <a:normAutofit fontScale="90000"/>
          </a:bodyPr>
          <a:lstStyle/>
          <a:p>
            <a:pPr algn="ctr"/>
            <a:r>
              <a:rPr lang="en-US" sz="4000" dirty="0"/>
              <a:t>Intellectual ability &amp; cortical  development (structural)</a:t>
            </a:r>
          </a:p>
        </p:txBody>
      </p:sp>
      <p:sp>
        <p:nvSpPr>
          <p:cNvPr id="252931"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IQ group and change in cortical thickness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14600"/>
            <a:ext cx="7268597" cy="405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48400" y="6225912"/>
            <a:ext cx="2121093" cy="369332"/>
          </a:xfrm>
          <a:prstGeom prst="rect">
            <a:avLst/>
          </a:prstGeom>
        </p:spPr>
        <p:txBody>
          <a:bodyPr wrap="none">
            <a:spAutoFit/>
          </a:bodyPr>
          <a:lstStyle/>
          <a:p>
            <a:r>
              <a:rPr lang="en-US" dirty="0"/>
              <a:t>(Shaw et al., 2006)</a:t>
            </a:r>
          </a:p>
        </p:txBody>
      </p:sp>
    </p:spTree>
    <p:extLst>
      <p:ext uri="{BB962C8B-B14F-4D97-AF65-F5344CB8AC3E}">
        <p14:creationId xmlns:p14="http://schemas.microsoft.com/office/powerpoint/2010/main" val="34432848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Autofit/>
          </a:bodyPr>
          <a:lstStyle/>
          <a:p>
            <a:r>
              <a:rPr lang="en-US" sz="3600" dirty="0"/>
              <a:t>“[I]</a:t>
            </a:r>
            <a:r>
              <a:rPr lang="en-US" sz="3600" dirty="0" err="1"/>
              <a:t>ntelligence</a:t>
            </a:r>
            <a:r>
              <a:rPr lang="en-US" sz="3600" dirty="0"/>
              <a:t> is related to</a:t>
            </a:r>
            <a:br>
              <a:rPr lang="en-US" sz="3600" dirty="0"/>
            </a:br>
            <a:r>
              <a:rPr lang="en-US" sz="3600" dirty="0"/>
              <a:t>dynamic properties of cortical maturation”</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7720012" cy="479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6112" y="4092476"/>
            <a:ext cx="4495800" cy="2308324"/>
          </a:xfrm>
          <a:prstGeom prst="rect">
            <a:avLst/>
          </a:prstGeom>
          <a:solidFill>
            <a:schemeClr val="bg1"/>
          </a:solidFill>
        </p:spPr>
        <p:txBody>
          <a:bodyPr wrap="square">
            <a:spAutoFit/>
          </a:bodyPr>
          <a:lstStyle/>
          <a:p>
            <a:pPr algn="ctr"/>
            <a:r>
              <a:rPr lang="en-US" dirty="0"/>
              <a:t>“the superior intelligence</a:t>
            </a:r>
          </a:p>
          <a:p>
            <a:pPr algn="ctr"/>
            <a:r>
              <a:rPr lang="en-US" dirty="0"/>
              <a:t>group has a thinner superior prefrontal cortex at the earliest age (purple</a:t>
            </a:r>
          </a:p>
          <a:p>
            <a:pPr algn="ctr"/>
            <a:r>
              <a:rPr lang="en-US" dirty="0"/>
              <a:t>regions). There is then a rapid increase in cortical thickness (red, green and</a:t>
            </a:r>
          </a:p>
          <a:p>
            <a:pPr algn="ctr"/>
            <a:r>
              <a:rPr lang="en-US" dirty="0"/>
              <a:t>yellow regions) in the superior intelligence group, peaking at age 13 and</a:t>
            </a:r>
          </a:p>
          <a:p>
            <a:pPr algn="ctr"/>
            <a:r>
              <a:rPr lang="en-US" dirty="0"/>
              <a:t>waning in late adolescence.”</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87" t="43410" r="59068" b="8942"/>
          <a:stretch/>
        </p:blipFill>
        <p:spPr bwMode="auto">
          <a:xfrm>
            <a:off x="7516812" y="2043274"/>
            <a:ext cx="914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76400" y="6356222"/>
            <a:ext cx="2121093" cy="369332"/>
          </a:xfrm>
          <a:prstGeom prst="rect">
            <a:avLst/>
          </a:prstGeom>
        </p:spPr>
        <p:txBody>
          <a:bodyPr wrap="none">
            <a:spAutoFit/>
          </a:bodyPr>
          <a:lstStyle/>
          <a:p>
            <a:r>
              <a:rPr lang="en-US" dirty="0"/>
              <a:t>(Shaw et al., 2006)</a:t>
            </a:r>
          </a:p>
        </p:txBody>
      </p:sp>
    </p:spTree>
    <p:extLst>
      <p:ext uri="{BB962C8B-B14F-4D97-AF65-F5344CB8AC3E}">
        <p14:creationId xmlns:p14="http://schemas.microsoft.com/office/powerpoint/2010/main" val="8415921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Intelligence and changes in cortical thickness</a:t>
            </a:r>
          </a:p>
        </p:txBody>
      </p:sp>
      <p:sp>
        <p:nvSpPr>
          <p:cNvPr id="4" name="Content Placeholder 3"/>
          <p:cNvSpPr>
            <a:spLocks noGrp="1"/>
          </p:cNvSpPr>
          <p:nvPr>
            <p:ph idx="1"/>
          </p:nvPr>
        </p:nvSpPr>
        <p:spPr/>
        <p:txBody>
          <a:bodyPr/>
          <a:lstStyle/>
          <a:p>
            <a:r>
              <a:rPr lang="en-US" dirty="0"/>
              <a:t>Superior minus average intelligence groups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46002"/>
            <a:ext cx="7010400" cy="435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26125" y="6333416"/>
            <a:ext cx="2121093" cy="369332"/>
          </a:xfrm>
          <a:prstGeom prst="rect">
            <a:avLst/>
          </a:prstGeom>
        </p:spPr>
        <p:txBody>
          <a:bodyPr wrap="none">
            <a:spAutoFit/>
          </a:bodyPr>
          <a:lstStyle/>
          <a:p>
            <a:r>
              <a:rPr lang="en-US" dirty="0"/>
              <a:t>(Shaw et al., 2006)</a:t>
            </a:r>
          </a:p>
        </p:txBody>
      </p:sp>
    </p:spTree>
    <p:extLst>
      <p:ext uri="{BB962C8B-B14F-4D97-AF65-F5344CB8AC3E}">
        <p14:creationId xmlns:p14="http://schemas.microsoft.com/office/powerpoint/2010/main" val="42591552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lvl="2"/>
            <a:r>
              <a:rPr lang="en-US" dirty="0"/>
              <a:t>More distributed pattern of activation in children vs. adults</a:t>
            </a:r>
          </a:p>
        </p:txBody>
      </p:sp>
      <p:sp>
        <p:nvSpPr>
          <p:cNvPr id="244739" name="Rectangle 3"/>
          <p:cNvSpPr>
            <a:spLocks noGrp="1" noChangeArrowheads="1"/>
          </p:cNvSpPr>
          <p:nvPr>
            <p:ph type="body" idx="4294967295"/>
          </p:nvPr>
        </p:nvSpPr>
        <p:spPr>
          <a:xfrm>
            <a:off x="304800" y="1676400"/>
            <a:ext cx="8229600" cy="4526280"/>
          </a:xfrm>
          <a:prstGeom prst="rect">
            <a:avLst/>
          </a:prstGeom>
        </p:spPr>
        <p:txBody>
          <a:bodyPr/>
          <a:lstStyle/>
          <a:p>
            <a:pPr marL="914400" lvl="2" indent="0" algn="ctr">
              <a:buNone/>
            </a:pPr>
            <a:r>
              <a:rPr lang="en-US" b="1" dirty="0"/>
              <a:t>face matching task </a:t>
            </a:r>
            <a:r>
              <a:rPr lang="en-US" dirty="0"/>
              <a:t>(functional)</a:t>
            </a:r>
          </a:p>
        </p:txBody>
      </p:sp>
      <p:pic>
        <p:nvPicPr>
          <p:cNvPr id="244740" name="Picture 4"/>
          <p:cNvPicPr>
            <a:picLocks noChangeAspect="1" noChangeArrowheads="1"/>
          </p:cNvPicPr>
          <p:nvPr/>
        </p:nvPicPr>
        <p:blipFill rotWithShape="1">
          <a:blip r:embed="rId3" cstate="print"/>
          <a:srcRect t="12396"/>
          <a:stretch/>
        </p:blipFill>
        <p:spPr bwMode="auto">
          <a:xfrm>
            <a:off x="565364" y="2743200"/>
            <a:ext cx="8208890" cy="3230880"/>
          </a:xfrm>
          <a:prstGeom prst="rect">
            <a:avLst/>
          </a:prstGeom>
          <a:noFill/>
          <a:ln w="9525">
            <a:noFill/>
            <a:miter lim="800000"/>
            <a:headEnd/>
            <a:tailEnd/>
          </a:ln>
          <a:effectLst/>
        </p:spPr>
      </p:pic>
      <p:sp>
        <p:nvSpPr>
          <p:cNvPr id="244741" name="Text Box 5"/>
          <p:cNvSpPr txBox="1">
            <a:spLocks noChangeArrowheads="1"/>
          </p:cNvSpPr>
          <p:nvPr/>
        </p:nvSpPr>
        <p:spPr bwMode="auto">
          <a:xfrm>
            <a:off x="6019800" y="6284913"/>
            <a:ext cx="2990850" cy="366712"/>
          </a:xfrm>
          <a:prstGeom prst="rect">
            <a:avLst/>
          </a:prstGeom>
          <a:noFill/>
          <a:ln w="9525">
            <a:noFill/>
            <a:miter lim="800000"/>
            <a:headEnd/>
            <a:tailEnd/>
          </a:ln>
          <a:effectLst/>
        </p:spPr>
        <p:txBody>
          <a:bodyPr wrap="none">
            <a:spAutoFit/>
          </a:bodyPr>
          <a:lstStyle/>
          <a:p>
            <a:r>
              <a:rPr lang="en-US" dirty="0"/>
              <a:t>From </a:t>
            </a:r>
            <a:r>
              <a:rPr lang="en-US" dirty="0" err="1"/>
              <a:t>Passarotti</a:t>
            </a:r>
            <a:r>
              <a:rPr lang="en-US" dirty="0"/>
              <a:t> et al., 2003</a:t>
            </a:r>
          </a:p>
        </p:txBody>
      </p:sp>
    </p:spTree>
    <p:extLst>
      <p:ext uri="{BB962C8B-B14F-4D97-AF65-F5344CB8AC3E}">
        <p14:creationId xmlns:p14="http://schemas.microsoft.com/office/powerpoint/2010/main" val="28472190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1" algn="l" rtl="0">
              <a:spcBef>
                <a:spcPct val="0"/>
              </a:spcBef>
            </a:pPr>
            <a:r>
              <a:rPr lang="en-US" sz="2400" dirty="0">
                <a:solidFill>
                  <a:schemeClr val="tx1"/>
                </a:solidFill>
              </a:rPr>
              <a:t>Dynamic Reconfiguration of Structural and Functional Connectivity Across Core Neurocognitive Brain Networks with Development.</a:t>
            </a:r>
            <a:r>
              <a:rPr lang="sv-SE" sz="2400" dirty="0">
                <a:solidFill>
                  <a:schemeClr val="tx1"/>
                </a:solidFill>
              </a:rPr>
              <a:t> Uddin, et al., 2011</a:t>
            </a:r>
            <a:endParaRPr lang="en-US" sz="2800" dirty="0">
              <a:solidFill>
                <a:schemeClr val="tx1"/>
              </a:solidFill>
            </a:endParaRPr>
          </a:p>
        </p:txBody>
      </p:sp>
      <p:sp>
        <p:nvSpPr>
          <p:cNvPr id="5" name="Content Placeholder 4"/>
          <p:cNvSpPr>
            <a:spLocks noGrp="1"/>
          </p:cNvSpPr>
          <p:nvPr>
            <p:ph sz="half" idx="1"/>
          </p:nvPr>
        </p:nvSpPr>
        <p:spPr>
          <a:xfrm>
            <a:off x="76200" y="1752600"/>
            <a:ext cx="3810000" cy="4623816"/>
          </a:xfrm>
        </p:spPr>
        <p:txBody>
          <a:bodyPr>
            <a:noAutofit/>
          </a:bodyPr>
          <a:lstStyle/>
          <a:p>
            <a:r>
              <a:rPr lang="en-US" sz="2000" dirty="0"/>
              <a:t>’Right </a:t>
            </a:r>
            <a:r>
              <a:rPr lang="en-US" sz="2000" dirty="0" err="1"/>
              <a:t>fronto</a:t>
            </a:r>
            <a:r>
              <a:rPr lang="en-US" sz="2000" dirty="0"/>
              <a:t>-insular cortex (</a:t>
            </a:r>
            <a:r>
              <a:rPr lang="en-US" sz="2000" dirty="0" err="1"/>
              <a:t>rFIC</a:t>
            </a:r>
            <a:r>
              <a:rPr lang="en-US" sz="2000" dirty="0"/>
              <a:t>) is a component of a salience network (SN) mediating interactions between large-scale brain networks involved in externally oriented attention [central executive network (CEN)] and internally oriented cognition [default mode network (DMN)].</a:t>
            </a:r>
          </a:p>
          <a:p>
            <a:r>
              <a:rPr lang="en-US" sz="2000" dirty="0"/>
              <a:t>The causal influence of the </a:t>
            </a:r>
            <a:r>
              <a:rPr lang="en-US" sz="2000" dirty="0" err="1"/>
              <a:t>rFIC</a:t>
            </a:r>
            <a:r>
              <a:rPr lang="en-US" sz="2000" dirty="0"/>
              <a:t> on nodes of the SN and CEN was greater in adults than children.</a:t>
            </a:r>
          </a:p>
        </p:txBody>
      </p:sp>
      <p:sp>
        <p:nvSpPr>
          <p:cNvPr id="6" name="Content Placeholder 5"/>
          <p:cNvSpPr>
            <a:spLocks noGrp="1"/>
          </p:cNvSpPr>
          <p:nvPr>
            <p:ph sz="half" idx="2"/>
          </p:nvPr>
        </p:nvSpPr>
        <p:spPr/>
        <p:txBody>
          <a:bodyPr>
            <a:normAutofit/>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676400"/>
            <a:ext cx="5334000" cy="524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73361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ustom 1">
      <a:majorFont>
        <a:latin typeface="Franklin Gothic Book"/>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8090</TotalTime>
  <Words>6498</Words>
  <Application>Microsoft Office PowerPoint</Application>
  <PresentationFormat>On-screen Show (4:3)</PresentationFormat>
  <Paragraphs>685</Paragraphs>
  <Slides>106</Slides>
  <Notes>63</Notes>
  <HiddenSlides>41</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106</vt:i4>
      </vt:variant>
    </vt:vector>
  </HeadingPairs>
  <TitlesOfParts>
    <vt:vector size="129" baseType="lpstr">
      <vt:lpstr>Abadi Extra Light</vt:lpstr>
      <vt:lpstr>Algerian</vt:lpstr>
      <vt:lpstr>Arial</vt:lpstr>
      <vt:lpstr>Arial</vt:lpstr>
      <vt:lpstr>Calibri</vt:lpstr>
      <vt:lpstr>Calibri Light</vt:lpstr>
      <vt:lpstr>Century Gothic</vt:lpstr>
      <vt:lpstr>Corbel</vt:lpstr>
      <vt:lpstr>Franklin Gothic Book</vt:lpstr>
      <vt:lpstr>Helvetica Neue</vt:lpstr>
      <vt:lpstr>Monotype Sorts</vt:lpstr>
      <vt:lpstr>Roboto</vt:lpstr>
      <vt:lpstr>Segoe UI</vt:lpstr>
      <vt:lpstr>Times New Roman</vt:lpstr>
      <vt:lpstr>Verdana</vt:lpstr>
      <vt:lpstr>Wingdings</vt:lpstr>
      <vt:lpstr>Wingdings 2</vt:lpstr>
      <vt:lpstr>Wingdings 3</vt:lpstr>
      <vt:lpstr>1_Professional</vt:lpstr>
      <vt:lpstr>Crop</vt:lpstr>
      <vt:lpstr>Office Theme</vt:lpstr>
      <vt:lpstr>Module</vt:lpstr>
      <vt:lpstr>Retrospect</vt:lpstr>
      <vt:lpstr>Infant Development</vt:lpstr>
      <vt:lpstr>Questions?</vt:lpstr>
      <vt:lpstr>Genetics overview</vt:lpstr>
      <vt:lpstr>Genetics overview</vt:lpstr>
      <vt:lpstr>2 perspectives on gene*environment interface</vt:lpstr>
      <vt:lpstr>Sources of Variance in Behavior  </vt:lpstr>
      <vt:lpstr>PowerPoint Presentation</vt:lpstr>
      <vt:lpstr>‘A typical human behavioral trait is associated with many genetic variants, each accounts for a very small percentage of behavioral variability.</vt:lpstr>
      <vt:lpstr>Twin studies</vt:lpstr>
      <vt:lpstr>Behavior genetics logic</vt:lpstr>
      <vt:lpstr>PowerPoint Presentation</vt:lpstr>
      <vt:lpstr>PowerPoint Presentation</vt:lpstr>
      <vt:lpstr>A (additive genetics) C (common environment) and E (unique environment)—ACE Model </vt:lpstr>
      <vt:lpstr>Estimates of genetic and environmental influence</vt:lpstr>
      <vt:lpstr>2 perspectives on gene*environment interface</vt:lpstr>
      <vt:lpstr>Gene*Environment Interaction</vt:lpstr>
      <vt:lpstr>Genes influence relation between parenting and temperament</vt:lpstr>
      <vt:lpstr>Initial Evidence: Gene * Environment Interaction</vt:lpstr>
      <vt:lpstr>But not supported</vt:lpstr>
      <vt:lpstr>“What will it take to make behavioral genetics truly developmental?”</vt:lpstr>
      <vt:lpstr>Contextual Determinants of Gene Function</vt:lpstr>
      <vt:lpstr>Molecular genetics</vt:lpstr>
      <vt:lpstr>Human genome project</vt:lpstr>
      <vt:lpstr>Proteomics</vt:lpstr>
      <vt:lpstr>Rare variants (autism example)</vt:lpstr>
      <vt:lpstr>PowerPoint Presentation</vt:lpstr>
      <vt:lpstr>Common variants </vt:lpstr>
      <vt:lpstr>Dopaminergic genes &amp; joint attention</vt:lpstr>
      <vt:lpstr>‘The SNP rs9320913 is estimated to account for only 0.02% of the overall variability in educational attainment, but biometrical studies show that the total percentage of variability owed to genetic differences is three orders of magnitude larger (Heath et al., 1985; Rietveld et al., 2013).’</vt:lpstr>
      <vt:lpstr>PowerPoint Presentation</vt:lpstr>
      <vt:lpstr>Epigenetics in Rodents</vt:lpstr>
      <vt:lpstr>Genetics and epigenetics</vt:lpstr>
      <vt:lpstr>Do caterpillar, chrysalis, and butterfly have different DNA?</vt:lpstr>
      <vt:lpstr>Epigenetics: A clue</vt:lpstr>
      <vt:lpstr>PowerPoint Presentation</vt:lpstr>
      <vt:lpstr>PowerPoint Presentation</vt:lpstr>
      <vt:lpstr>PowerPoint Presentation</vt:lpstr>
      <vt:lpstr>Methylation and demethylation during gestation  tissue types</vt:lpstr>
      <vt:lpstr>Dynamic DNA methylation </vt:lpstr>
      <vt:lpstr>DNA methylation adaption are system wide and involve multiple gene circuitries </vt:lpstr>
      <vt:lpstr>Global Epigenomic Reconfiguration During Mammalian Brain Development (Lister et al., 2013)</vt:lpstr>
      <vt:lpstr>Goals of the Article </vt:lpstr>
      <vt:lpstr>Global Epigenomic Reconfiguration During Mammalian Brain Development (Lister et al., 2013)</vt:lpstr>
      <vt:lpstr>Methylation occurs as neurons are created</vt:lpstr>
      <vt:lpstr>Inaccessible genomic regions are protected from de novo methylation</vt:lpstr>
      <vt:lpstr>Neurons and glia show cell type-specific DNA methylation patterns</vt:lpstr>
      <vt:lpstr>Global Epigenomic Reconfiguration During Mammalian Brain Development (Lister et al., 2013)</vt:lpstr>
      <vt:lpstr>“[S]urgery-induced weight loss was associated with a dramatic remodeling of sperm DNA methylation, notably at genetic locations implicated in the central control of appetite.”</vt:lpstr>
      <vt:lpstr>Environmental Influences on Gene Activity</vt:lpstr>
      <vt:lpstr>Unexplained patterns</vt:lpstr>
      <vt:lpstr>Environmental Influences on Gene Activity in Rodents</vt:lpstr>
      <vt:lpstr>PowerPoint Presentation</vt:lpstr>
      <vt:lpstr>Quasi-  (natural) experiment</vt:lpstr>
      <vt:lpstr>High breastfeeding infants have less methylation at CpG sites 7, 10, 12 &amp; 13 in glucocorticoid receptor gene exon 1F promoter region</vt:lpstr>
      <vt:lpstr>Lower DNA methylation at CpG sites 10 (r = .41) &amp; 12 (r = .35), decreased infant cortisol reactivity</vt:lpstr>
      <vt:lpstr>Thus….</vt:lpstr>
      <vt:lpstr>Conradt, E., Hawes, K., Guerin, D., Armstrong, D. A., Marsit, C. J., Tronick, E., &amp; Lester, B. M. (2016). The contributions of maternal sensitivity and maternal depressive symptoms to epigenetic processes and neuroendocrine functioning. Child development, 87(1).</vt:lpstr>
      <vt:lpstr>                   Background</vt:lpstr>
      <vt:lpstr>PowerPoint Presentation</vt:lpstr>
      <vt:lpstr>11B HSD2 Function</vt:lpstr>
      <vt:lpstr>PowerPoint Presentation</vt:lpstr>
      <vt:lpstr>PowerPoint Presentation</vt:lpstr>
      <vt:lpstr>PowerPoint Presentation</vt:lpstr>
      <vt:lpstr>Methods</vt:lpstr>
      <vt:lpstr>PowerPoint Presentation</vt:lpstr>
      <vt:lpstr>PowerPoint Presentation</vt:lpstr>
      <vt:lpstr>Major Take-Aways</vt:lpstr>
      <vt:lpstr>PowerPoint Presentation</vt:lpstr>
      <vt:lpstr>Genetics overview</vt:lpstr>
      <vt:lpstr>PowerPoint Presentation</vt:lpstr>
      <vt:lpstr>Epigenetic modulation?</vt:lpstr>
      <vt:lpstr>Epigenetic mechanisms</vt:lpstr>
      <vt:lpstr>Hypotheses</vt:lpstr>
      <vt:lpstr>Methods</vt:lpstr>
      <vt:lpstr>Analyses</vt:lpstr>
      <vt:lpstr>Parental Acceptance-Rejection Questionnaire (PARQ) (with outliers            without outliers)</vt:lpstr>
      <vt:lpstr>Behavior Assessment System for Children – College Version (BASC-CV)</vt:lpstr>
      <vt:lpstr>Methyl markers associated with perceived rejection and adjustment</vt:lpstr>
      <vt:lpstr>Methyl marker gene co-expression network</vt:lpstr>
      <vt:lpstr>Culture and Neuroscience in Developmental Psychology (Miller &amp; Kinsbourne, in press)</vt:lpstr>
      <vt:lpstr>Biological Bases of Development</vt:lpstr>
      <vt:lpstr>Epigenetics and Lamark</vt:lpstr>
      <vt:lpstr>PowerPoint Presentation</vt:lpstr>
      <vt:lpstr>PowerPoint Presentation</vt:lpstr>
      <vt:lpstr>A word on identity</vt:lpstr>
      <vt:lpstr>New section</vt:lpstr>
      <vt:lpstr>Methods in Developmental  Neuroscience</vt:lpstr>
      <vt:lpstr>EEG/ERP Assessments</vt:lpstr>
      <vt:lpstr>The EEG signal</vt:lpstr>
      <vt:lpstr>Event-Related Potentials (ERPs)</vt:lpstr>
      <vt:lpstr>Development</vt:lpstr>
      <vt:lpstr>Brain Development</vt:lpstr>
      <vt:lpstr>MRI</vt:lpstr>
      <vt:lpstr>L. Liu et al. / Developmental Cognitive Neuroscience 6 (2013) 40–50</vt:lpstr>
      <vt:lpstr>Intellectual ability &amp; cortical  development (structural)</vt:lpstr>
      <vt:lpstr>“[I]ntelligence is related to dynamic properties of cortical maturation”</vt:lpstr>
      <vt:lpstr>Intelligence and changes in cortical thickness</vt:lpstr>
      <vt:lpstr>More distributed pattern of activation in children vs. adults</vt:lpstr>
      <vt:lpstr>Dynamic Reconfiguration of Structural and Functional Connectivity Across Core Neurocognitive Brain Networks with Development. Uddin, et al., 2011</vt:lpstr>
      <vt:lpstr>Changes in Task-Related Functional Connectivity across Multiple Spatial Scales Are Related to Reading Performance. Wang, et al., 2013. PlosOne</vt:lpstr>
      <vt:lpstr>PowerPoint Presentation</vt:lpstr>
      <vt:lpstr>Changes in Synaptic Density</vt:lpstr>
      <vt:lpstr>Brain Development</vt:lpstr>
      <vt:lpstr>Synaptic Density Growth Curves</vt:lpstr>
      <vt:lpstr>Functional regressions in  face perception</vt:lpstr>
      <vt:lpstr>Brain Development</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310</cp:revision>
  <cp:lastPrinted>2016-01-27T23:30:45Z</cp:lastPrinted>
  <dcterms:created xsi:type="dcterms:W3CDTF">2007-01-11T16:44:21Z</dcterms:created>
  <dcterms:modified xsi:type="dcterms:W3CDTF">2022-08-30T17:46:05Z</dcterms:modified>
</cp:coreProperties>
</file>