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2" r:id="rId1"/>
  </p:sldMasterIdLst>
  <p:notesMasterIdLst>
    <p:notesMasterId r:id="rId77"/>
  </p:notesMasterIdLst>
  <p:handoutMasterIdLst>
    <p:handoutMasterId r:id="rId78"/>
  </p:handoutMasterIdLst>
  <p:sldIdLst>
    <p:sldId id="262" r:id="rId2"/>
    <p:sldId id="387" r:id="rId3"/>
    <p:sldId id="388" r:id="rId4"/>
    <p:sldId id="327" r:id="rId5"/>
    <p:sldId id="286" r:id="rId6"/>
    <p:sldId id="332" r:id="rId7"/>
    <p:sldId id="389" r:id="rId8"/>
    <p:sldId id="333" r:id="rId9"/>
    <p:sldId id="390" r:id="rId10"/>
    <p:sldId id="391" r:id="rId11"/>
    <p:sldId id="403" r:id="rId12"/>
    <p:sldId id="320" r:id="rId13"/>
    <p:sldId id="335" r:id="rId14"/>
    <p:sldId id="372" r:id="rId15"/>
    <p:sldId id="366" r:id="rId16"/>
    <p:sldId id="321" r:id="rId17"/>
    <p:sldId id="370" r:id="rId18"/>
    <p:sldId id="323" r:id="rId19"/>
    <p:sldId id="322" r:id="rId20"/>
    <p:sldId id="290" r:id="rId21"/>
    <p:sldId id="369" r:id="rId22"/>
    <p:sldId id="325" r:id="rId23"/>
    <p:sldId id="287" r:id="rId24"/>
    <p:sldId id="288" r:id="rId25"/>
    <p:sldId id="304" r:id="rId26"/>
    <p:sldId id="331" r:id="rId27"/>
    <p:sldId id="383" r:id="rId28"/>
    <p:sldId id="354" r:id="rId29"/>
    <p:sldId id="305" r:id="rId30"/>
    <p:sldId id="306" r:id="rId31"/>
    <p:sldId id="392" r:id="rId32"/>
    <p:sldId id="315" r:id="rId33"/>
    <p:sldId id="308" r:id="rId34"/>
    <p:sldId id="385" r:id="rId35"/>
    <p:sldId id="289" r:id="rId36"/>
    <p:sldId id="363" r:id="rId37"/>
    <p:sldId id="373" r:id="rId38"/>
    <p:sldId id="400" r:id="rId39"/>
    <p:sldId id="374" r:id="rId40"/>
    <p:sldId id="375" r:id="rId41"/>
    <p:sldId id="376" r:id="rId42"/>
    <p:sldId id="378" r:id="rId43"/>
    <p:sldId id="379" r:id="rId44"/>
    <p:sldId id="380" r:id="rId45"/>
    <p:sldId id="401" r:id="rId46"/>
    <p:sldId id="402" r:id="rId47"/>
    <p:sldId id="346" r:id="rId48"/>
    <p:sldId id="348" r:id="rId49"/>
    <p:sldId id="341" r:id="rId50"/>
    <p:sldId id="349" r:id="rId51"/>
    <p:sldId id="350" r:id="rId52"/>
    <p:sldId id="345" r:id="rId53"/>
    <p:sldId id="347" r:id="rId54"/>
    <p:sldId id="353" r:id="rId55"/>
    <p:sldId id="309" r:id="rId56"/>
    <p:sldId id="399" r:id="rId57"/>
    <p:sldId id="301" r:id="rId58"/>
    <p:sldId id="382" r:id="rId59"/>
    <p:sldId id="398" r:id="rId60"/>
    <p:sldId id="371" r:id="rId61"/>
    <p:sldId id="293" r:id="rId62"/>
    <p:sldId id="292" r:id="rId63"/>
    <p:sldId id="343" r:id="rId64"/>
    <p:sldId id="294" r:id="rId65"/>
    <p:sldId id="295" r:id="rId66"/>
    <p:sldId id="310" r:id="rId67"/>
    <p:sldId id="297" r:id="rId68"/>
    <p:sldId id="299" r:id="rId69"/>
    <p:sldId id="312" r:id="rId70"/>
    <p:sldId id="313" r:id="rId71"/>
    <p:sldId id="397" r:id="rId72"/>
    <p:sldId id="396" r:id="rId73"/>
    <p:sldId id="395" r:id="rId74"/>
    <p:sldId id="393" r:id="rId75"/>
    <p:sldId id="394" r:id="rId76"/>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91" autoAdjust="0"/>
    <p:restoredTop sz="92473" autoAdjust="0"/>
  </p:normalViewPr>
  <p:slideViewPr>
    <p:cSldViewPr>
      <p:cViewPr varScale="1">
        <p:scale>
          <a:sx n="95" d="100"/>
          <a:sy n="95" d="100"/>
        </p:scale>
        <p:origin x="1018" y="91"/>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86019" name="Rectangle 3"/>
          <p:cNvSpPr>
            <a:spLocks noGrp="1" noChangeArrowheads="1"/>
          </p:cNvSpPr>
          <p:nvPr>
            <p:ph type="dt" sz="quarter"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86020" name="Rectangle 4"/>
          <p:cNvSpPr>
            <a:spLocks noGrp="1" noChangeArrowheads="1"/>
          </p:cNvSpPr>
          <p:nvPr>
            <p:ph type="ftr" sz="quarter" idx="2"/>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86021" name="Rectangle 5"/>
          <p:cNvSpPr>
            <a:spLocks noGrp="1" noChangeArrowheads="1"/>
          </p:cNvSpPr>
          <p:nvPr>
            <p:ph type="sldNum" sz="quarter" idx="3"/>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1E050C36-5ED4-4259-8601-C3EB4AF6E5CC}" type="slidenum">
              <a:rPr lang="en-US"/>
              <a:pPr/>
              <a:t>‹#›</a:t>
            </a:fld>
            <a:endParaRPr lang="en-US"/>
          </a:p>
        </p:txBody>
      </p:sp>
    </p:spTree>
    <p:extLst>
      <p:ext uri="{BB962C8B-B14F-4D97-AF65-F5344CB8AC3E}">
        <p14:creationId xmlns:p14="http://schemas.microsoft.com/office/powerpoint/2010/main" val="4093249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hdr" sz="quarter"/>
          </p:nvPr>
        </p:nvSpPr>
        <p:spPr bwMode="auto">
          <a:xfrm>
            <a:off x="0"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defTabSz="925513" eaLnBrk="1" hangingPunct="1">
              <a:defRPr sz="1200"/>
            </a:lvl1pPr>
          </a:lstStyle>
          <a:p>
            <a:endParaRPr lang="en-US"/>
          </a:p>
        </p:txBody>
      </p:sp>
      <p:sp>
        <p:nvSpPr>
          <p:cNvPr id="61443" name="Rectangle 3"/>
          <p:cNvSpPr>
            <a:spLocks noGrp="1" noChangeArrowheads="1"/>
          </p:cNvSpPr>
          <p:nvPr>
            <p:ph type="dt" idx="1"/>
          </p:nvPr>
        </p:nvSpPr>
        <p:spPr bwMode="auto">
          <a:xfrm>
            <a:off x="3884843" y="1"/>
            <a:ext cx="2971592" cy="46498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lvl1pPr algn="r" defTabSz="925513" eaLnBrk="1" hangingPunct="1">
              <a:defRPr sz="1200"/>
            </a:lvl1pPr>
          </a:lstStyle>
          <a:p>
            <a:endParaRPr lang="en-US"/>
          </a:p>
        </p:txBody>
      </p:sp>
      <p:sp>
        <p:nvSpPr>
          <p:cNvPr id="6144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p:spPr>
      </p:sp>
      <p:sp>
        <p:nvSpPr>
          <p:cNvPr id="61445" name="Rectangle 5"/>
          <p:cNvSpPr>
            <a:spLocks noGrp="1" noChangeArrowheads="1"/>
          </p:cNvSpPr>
          <p:nvPr>
            <p:ph type="body" sz="quarter" idx="3"/>
          </p:nvPr>
        </p:nvSpPr>
        <p:spPr bwMode="auto">
          <a:xfrm>
            <a:off x="686115" y="4416510"/>
            <a:ext cx="5485773" cy="4183220"/>
          </a:xfrm>
          <a:prstGeom prst="rect">
            <a:avLst/>
          </a:prstGeom>
          <a:noFill/>
          <a:ln w="9525">
            <a:noFill/>
            <a:miter lim="800000"/>
            <a:headEnd/>
            <a:tailEnd/>
          </a:ln>
          <a:effectLst/>
        </p:spPr>
        <p:txBody>
          <a:bodyPr vert="horz" wrap="square" lIns="92492" tIns="46246" rIns="92492" bIns="4624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6" name="Rectangle 6"/>
          <p:cNvSpPr>
            <a:spLocks noGrp="1" noChangeArrowheads="1"/>
          </p:cNvSpPr>
          <p:nvPr>
            <p:ph type="ftr" sz="quarter" idx="4"/>
          </p:nvPr>
        </p:nvSpPr>
        <p:spPr bwMode="auto">
          <a:xfrm>
            <a:off x="0"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defTabSz="925513" eaLnBrk="1" hangingPunct="1">
              <a:defRPr sz="1200"/>
            </a:lvl1pPr>
          </a:lstStyle>
          <a:p>
            <a:endParaRPr lang="en-US"/>
          </a:p>
        </p:txBody>
      </p:sp>
      <p:sp>
        <p:nvSpPr>
          <p:cNvPr id="61447" name="Rectangle 7"/>
          <p:cNvSpPr>
            <a:spLocks noGrp="1" noChangeArrowheads="1"/>
          </p:cNvSpPr>
          <p:nvPr>
            <p:ph type="sldNum" sz="quarter" idx="5"/>
          </p:nvPr>
        </p:nvSpPr>
        <p:spPr bwMode="auto">
          <a:xfrm>
            <a:off x="3884843" y="8829823"/>
            <a:ext cx="2971592" cy="464980"/>
          </a:xfrm>
          <a:prstGeom prst="rect">
            <a:avLst/>
          </a:prstGeom>
          <a:noFill/>
          <a:ln w="9525">
            <a:noFill/>
            <a:miter lim="800000"/>
            <a:headEnd/>
            <a:tailEnd/>
          </a:ln>
          <a:effectLst/>
        </p:spPr>
        <p:txBody>
          <a:bodyPr vert="horz" wrap="square" lIns="92492" tIns="46246" rIns="92492" bIns="46246" numCol="1" anchor="b" anchorCtr="0" compatLnSpc="1">
            <a:prstTxWarp prst="textNoShape">
              <a:avLst/>
            </a:prstTxWarp>
          </a:bodyPr>
          <a:lstStyle>
            <a:lvl1pPr algn="r" defTabSz="925513" eaLnBrk="1" hangingPunct="1">
              <a:defRPr sz="1200"/>
            </a:lvl1pPr>
          </a:lstStyle>
          <a:p>
            <a:fld id="{A8B732B4-A220-4D64-89E5-594291243225}" type="slidenum">
              <a:rPr lang="en-US"/>
              <a:pPr/>
              <a:t>‹#›</a:t>
            </a:fld>
            <a:endParaRPr lang="en-US"/>
          </a:p>
        </p:txBody>
      </p:sp>
    </p:spTree>
    <p:extLst>
      <p:ext uri="{BB962C8B-B14F-4D97-AF65-F5344CB8AC3E}">
        <p14:creationId xmlns:p14="http://schemas.microsoft.com/office/powerpoint/2010/main" val="263145278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5FE19E1A-6125-BC8D-959C-67F5F0BE62C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2CB2F7F2-FA5F-4CAD-8B01-91111CF8081E}" type="slidenum">
              <a:rPr lang="en-US" altLang="en-US" sz="1200"/>
              <a:pPr/>
              <a:t>1</a:t>
            </a:fld>
            <a:endParaRPr lang="en-US" altLang="en-US" sz="1200"/>
          </a:p>
        </p:txBody>
      </p:sp>
      <p:sp>
        <p:nvSpPr>
          <p:cNvPr id="16387" name="Rectangle 2">
            <a:extLst>
              <a:ext uri="{FF2B5EF4-FFF2-40B4-BE49-F238E27FC236}">
                <a16:creationId xmlns:a16="http://schemas.microsoft.com/office/drawing/2014/main" id="{2936681C-D478-BB50-BCF2-368A01F9D5F9}"/>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E2AC4F7B-F448-73C4-946B-CA0E5C7C7AC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2CAA46-E89D-4772-9E90-845723505AF0}" type="slidenum">
              <a:rPr lang="en-US"/>
              <a:pPr/>
              <a:t>23</a:t>
            </a:fld>
            <a:endParaRPr lang="en-US"/>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983211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F8AA1-3A8B-4557-9A17-2CEF7069A418}" type="slidenum">
              <a:rPr lang="en-US"/>
              <a:pPr/>
              <a:t>24</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99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Cultures have different socially accepted</a:t>
            </a:r>
            <a:r>
              <a:rPr lang="en-US" baseline="0" dirty="0"/>
              <a:t> characteristics: obedience, independence, shyness, aggression. Values are basis for social evaluation and reaction in peer interactions.</a:t>
            </a:r>
          </a:p>
          <a:p>
            <a:r>
              <a:rPr lang="en-US" baseline="0" dirty="0"/>
              <a:t>Social initiative and self-control</a:t>
            </a:r>
          </a:p>
          <a:p>
            <a:r>
              <a:rPr lang="en-US" baseline="0" dirty="0"/>
              <a:t>Prosocial-cooperative behavior (optional v. required)</a:t>
            </a:r>
          </a:p>
          <a:p>
            <a:r>
              <a:rPr lang="en-US" baseline="0" dirty="0"/>
              <a:t>Aggression (acceptable exclusion or social support)</a:t>
            </a:r>
          </a:p>
          <a:p>
            <a:endParaRPr lang="en-US" baseline="0" dirty="0"/>
          </a:p>
          <a:p>
            <a:r>
              <a:rPr lang="en-US" baseline="0" dirty="0"/>
              <a:t>How does globalization/</a:t>
            </a:r>
            <a:r>
              <a:rPr lang="en-US" baseline="0" dirty="0" err="1"/>
              <a:t>communcation</a:t>
            </a:r>
            <a:r>
              <a:rPr lang="en-US" baseline="0" dirty="0"/>
              <a:t> affect this relationship</a:t>
            </a:r>
          </a:p>
          <a:p>
            <a:endParaRPr lang="en-US" dirty="0"/>
          </a:p>
        </p:txBody>
      </p:sp>
      <p:sp>
        <p:nvSpPr>
          <p:cNvPr id="4" name="Slide Number Placeholder 3"/>
          <p:cNvSpPr>
            <a:spLocks noGrp="1"/>
          </p:cNvSpPr>
          <p:nvPr>
            <p:ph type="sldNum" sz="quarter" idx="10"/>
          </p:nvPr>
        </p:nvSpPr>
        <p:spPr/>
        <p:txBody>
          <a:bodyPr/>
          <a:lstStyle/>
          <a:p>
            <a:fld id="{FF97435F-BF10-4F8D-A1B7-DD497DA9155E}" type="slidenum">
              <a:rPr lang="en-US" smtClean="0"/>
              <a:t>27</a:t>
            </a:fld>
            <a:endParaRPr lang="en-US"/>
          </a:p>
        </p:txBody>
      </p:sp>
    </p:spTree>
    <p:extLst>
      <p:ext uri="{BB962C8B-B14F-4D97-AF65-F5344CB8AC3E}">
        <p14:creationId xmlns:p14="http://schemas.microsoft.com/office/powerpoint/2010/main" val="1795032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sz="2800" dirty="0"/>
              <a:t>Development is relatively stable on large time scales</a:t>
            </a:r>
          </a:p>
          <a:p>
            <a:pPr lvl="1">
              <a:lnSpc>
                <a:spcPct val="90000"/>
              </a:lnSpc>
            </a:pPr>
            <a:r>
              <a:rPr lang="en-US" altLang="en-US" sz="2400" dirty="0"/>
              <a:t>In various</a:t>
            </a:r>
            <a:r>
              <a:rPr lang="en-US" altLang="en-US" sz="2400" baseline="0" dirty="0"/>
              <a:t> domains: </a:t>
            </a:r>
            <a:r>
              <a:rPr lang="en-US" altLang="en-US" sz="2400" dirty="0"/>
              <a:t>Motor, physical, emotional, communication</a:t>
            </a:r>
          </a:p>
          <a:p>
            <a:pPr lvl="1">
              <a:lnSpc>
                <a:spcPct val="90000"/>
              </a:lnSpc>
            </a:pPr>
            <a:endParaRPr lang="en-US" altLang="en-US" sz="2400" dirty="0"/>
          </a:p>
          <a:p>
            <a:pPr>
              <a:lnSpc>
                <a:spcPct val="90000"/>
              </a:lnSpc>
            </a:pPr>
            <a:r>
              <a:rPr lang="en-US" altLang="en-US" sz="2800" dirty="0"/>
              <a:t>But development appears choppy on smaller scales, when we zoom in</a:t>
            </a:r>
          </a:p>
          <a:p>
            <a:pPr>
              <a:lnSpc>
                <a:spcPct val="90000"/>
              </a:lnSpc>
            </a:pPr>
            <a:endParaRPr lang="en-US" altLang="en-US" sz="2400" dirty="0"/>
          </a:p>
          <a:p>
            <a:pPr>
              <a:lnSpc>
                <a:spcPct val="90000"/>
              </a:lnSpc>
            </a:pPr>
            <a:r>
              <a:rPr lang="en-US" altLang="en-US" sz="2800" dirty="0"/>
              <a:t>Only longitudinal research can show individual development</a:t>
            </a:r>
          </a:p>
          <a:p>
            <a:pPr>
              <a:lnSpc>
                <a:spcPct val="90000"/>
              </a:lnSpc>
            </a:pPr>
            <a:endParaRPr lang="en-US" altLang="en-US" sz="2800" dirty="0"/>
          </a:p>
          <a:p>
            <a:pPr>
              <a:lnSpc>
                <a:spcPct val="90000"/>
              </a:lnSpc>
            </a:pPr>
            <a:r>
              <a:rPr lang="en-US" altLang="en-US" sz="2800" dirty="0"/>
              <a:t>For example, shown here</a:t>
            </a:r>
            <a:r>
              <a:rPr lang="en-US" altLang="en-US" sz="2800" baseline="0" dirty="0"/>
              <a:t> you see examples of infant smiling over time, for a few specific individuals.</a:t>
            </a:r>
          </a:p>
          <a:p>
            <a:pPr>
              <a:lnSpc>
                <a:spcPct val="90000"/>
              </a:lnSpc>
            </a:pPr>
            <a:r>
              <a:rPr lang="en-US" altLang="en-US" sz="2800" baseline="0" dirty="0"/>
              <a:t>While you can see a trend upward, you notice it’s really messy when you zoom in.</a:t>
            </a:r>
          </a:p>
          <a:p>
            <a:pPr>
              <a:lnSpc>
                <a:spcPct val="90000"/>
              </a:lnSpc>
            </a:pPr>
            <a:r>
              <a:rPr lang="en-US" altLang="en-US" sz="2800" baseline="0" dirty="0"/>
              <a:t>Some hours in the day infants smile a lot, some days more than others, but when you average across weeks or months things level out.</a:t>
            </a:r>
          </a:p>
          <a:p>
            <a:pPr>
              <a:lnSpc>
                <a:spcPct val="90000"/>
              </a:lnSpc>
            </a:pPr>
            <a:endParaRPr lang="en-US" altLang="en-US" sz="2800" baseline="0" dirty="0"/>
          </a:p>
          <a:p>
            <a:pPr>
              <a:lnSpc>
                <a:spcPct val="90000"/>
              </a:lnSpc>
            </a:pPr>
            <a:r>
              <a:rPr lang="en-US" altLang="en-US" sz="2800" baseline="0" dirty="0"/>
              <a:t>There is variability within and between participants…</a:t>
            </a:r>
            <a:endParaRPr lang="en-US" altLang="en-US" sz="2800" dirty="0"/>
          </a:p>
          <a:p>
            <a:endParaRPr lang="en-US" dirty="0"/>
          </a:p>
          <a:p>
            <a:endParaRPr lang="en-US" dirty="0"/>
          </a:p>
          <a:p>
            <a:r>
              <a:rPr lang="en-US" dirty="0"/>
              <a:t>---</a:t>
            </a:r>
          </a:p>
          <a:p>
            <a:r>
              <a:rPr lang="en-US" dirty="0"/>
              <a:t>Reference:</a:t>
            </a:r>
          </a:p>
          <a:p>
            <a:r>
              <a:rPr lang="en-US" dirty="0"/>
              <a:t>I *think* the figure is from this project, but not sure…</a:t>
            </a:r>
          </a:p>
          <a:p>
            <a:r>
              <a:rPr lang="en-US" dirty="0"/>
              <a:t>Messinger, D. S., Cassel, T. D., Acosta, S. I., </a:t>
            </a:r>
            <a:r>
              <a:rPr lang="en-US" dirty="0" err="1"/>
              <a:t>Ambadar</a:t>
            </a:r>
            <a:r>
              <a:rPr lang="en-US" dirty="0"/>
              <a:t>, Z., &amp; Cohn, J. F. (2008). Infant smiling dynamics and perceived positive emotion. Journal of Nonverbal Behavior, 32(3), 133.</a:t>
            </a:r>
          </a:p>
        </p:txBody>
      </p:sp>
      <p:sp>
        <p:nvSpPr>
          <p:cNvPr id="4" name="Slide Number Placeholder 3"/>
          <p:cNvSpPr>
            <a:spLocks noGrp="1"/>
          </p:cNvSpPr>
          <p:nvPr>
            <p:ph type="sldNum" sz="quarter" idx="10"/>
          </p:nvPr>
        </p:nvSpPr>
        <p:spPr/>
        <p:txBody>
          <a:bodyPr/>
          <a:lstStyle/>
          <a:p>
            <a:fld id="{A8B732B4-A220-4D64-89E5-594291243225}" type="slidenum">
              <a:rPr lang="en-US" smtClean="0"/>
              <a:pPr/>
              <a:t>31</a:t>
            </a:fld>
            <a:endParaRPr lang="en-US"/>
          </a:p>
        </p:txBody>
      </p:sp>
    </p:spTree>
    <p:extLst>
      <p:ext uri="{BB962C8B-B14F-4D97-AF65-F5344CB8AC3E}">
        <p14:creationId xmlns:p14="http://schemas.microsoft.com/office/powerpoint/2010/main" val="1041599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57066" indent="-291179">
              <a:defRPr sz="2400">
                <a:solidFill>
                  <a:schemeClr val="tx1"/>
                </a:solidFill>
                <a:latin typeface="Times New Roman" pitchFamily="18" charset="0"/>
              </a:defRPr>
            </a:lvl2pPr>
            <a:lvl3pPr marL="1164717" indent="-232943">
              <a:defRPr sz="2400">
                <a:solidFill>
                  <a:schemeClr val="tx1"/>
                </a:solidFill>
                <a:latin typeface="Times New Roman" pitchFamily="18" charset="0"/>
              </a:defRPr>
            </a:lvl3pPr>
            <a:lvl4pPr marL="1630604" indent="-232943">
              <a:defRPr sz="2400">
                <a:solidFill>
                  <a:schemeClr val="tx1"/>
                </a:solidFill>
                <a:latin typeface="Times New Roman" pitchFamily="18" charset="0"/>
              </a:defRPr>
            </a:lvl4pPr>
            <a:lvl5pPr marL="2096491" indent="-232943">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C359702B-676A-4688-8100-A8DAFCC3E85D}" type="slidenum">
              <a:rPr lang="en-US" altLang="en-US" sz="1200"/>
              <a:pPr/>
              <a:t>32</a:t>
            </a:fld>
            <a:endParaRPr lang="en-US" altLang="en-US" sz="120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275261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F8AA1-3A8B-4557-9A17-2CEF7069A418}" type="slidenum">
              <a:rPr lang="en-US"/>
              <a:pPr/>
              <a:t>35</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96912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E6BC67-6344-4343-94F3-E42089C4606B}" type="slidenum">
              <a:rPr lang="en-US"/>
              <a:pPr/>
              <a:t>36</a:t>
            </a:fld>
            <a:endParaRPr lang="en-US"/>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pPr lvl="2">
              <a:lnSpc>
                <a:spcPct val="80000"/>
              </a:lnSpc>
            </a:pPr>
            <a:r>
              <a:rPr lang="en-US" sz="1800" dirty="0"/>
              <a:t>Descriptive continuity-discontinuity</a:t>
            </a:r>
          </a:p>
          <a:p>
            <a:pPr lvl="2">
              <a:lnSpc>
                <a:spcPct val="80000"/>
              </a:lnSpc>
            </a:pPr>
            <a:r>
              <a:rPr lang="en-US" sz="1800" dirty="0"/>
              <a:t>Explanatory continuity-discontinuity </a:t>
            </a:r>
          </a:p>
          <a:p>
            <a:pPr lvl="3">
              <a:lnSpc>
                <a:spcPct val="80000"/>
              </a:lnSpc>
            </a:pPr>
            <a:r>
              <a:rPr lang="en-US" sz="1400" dirty="0"/>
              <a:t>Descriptions and Explanations can be either Quantitative or Qualitative</a:t>
            </a:r>
          </a:p>
          <a:p>
            <a:endParaRPr lang="en-US" dirty="0"/>
          </a:p>
        </p:txBody>
      </p:sp>
    </p:spTree>
    <p:extLst>
      <p:ext uri="{BB962C8B-B14F-4D97-AF65-F5344CB8AC3E}">
        <p14:creationId xmlns:p14="http://schemas.microsoft.com/office/powerpoint/2010/main" val="3890901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err="1"/>
              <a:t>Microgenetic</a:t>
            </a:r>
            <a:r>
              <a:rPr lang="en-US" altLang="en-US" dirty="0"/>
              <a:t> method – doesn’t quantify consequences of different sampling rates for depicting different patterns of development</a:t>
            </a:r>
          </a:p>
          <a:p>
            <a:r>
              <a:rPr lang="en-US" altLang="en-US" dirty="0"/>
              <a:t>Distort shape – skills with variable trajectories and reversals can appear as step functions, with a single abrupt transition</a:t>
            </a:r>
          </a:p>
          <a:p>
            <a:r>
              <a:rPr lang="en-US" altLang="en-US" dirty="0"/>
              <a:t>Onset ages – infrequent sampling may miss variability and give later onset age, or can occasionally catch a day skill is present but not stable and give earlier onset age</a:t>
            </a:r>
          </a:p>
        </p:txBody>
      </p:sp>
      <p:sp>
        <p:nvSpPr>
          <p:cNvPr id="10342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005AC13-2A37-4339-B48B-FDC9A91BC600}" type="slidenum">
              <a:rPr lang="en-US" altLang="en-US" sz="1200"/>
              <a:pPr/>
              <a:t>47</a:t>
            </a:fld>
            <a:endParaRPr lang="en-US" altLang="en-US" sz="1200"/>
          </a:p>
        </p:txBody>
      </p:sp>
    </p:spTree>
    <p:extLst>
      <p:ext uri="{BB962C8B-B14F-4D97-AF65-F5344CB8AC3E}">
        <p14:creationId xmlns:p14="http://schemas.microsoft.com/office/powerpoint/2010/main" val="4264597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p>
        </p:txBody>
      </p:sp>
      <p:sp>
        <p:nvSpPr>
          <p:cNvPr id="10342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005AC13-2A37-4339-B48B-FDC9A91BC600}" type="slidenum">
              <a:rPr lang="en-US" altLang="en-US" sz="1200"/>
              <a:pPr/>
              <a:t>48</a:t>
            </a:fld>
            <a:endParaRPr lang="en-US" altLang="en-US" sz="1200"/>
          </a:p>
        </p:txBody>
      </p:sp>
    </p:spTree>
    <p:extLst>
      <p:ext uri="{BB962C8B-B14F-4D97-AF65-F5344CB8AC3E}">
        <p14:creationId xmlns:p14="http://schemas.microsoft.com/office/powerpoint/2010/main" val="27579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en-US"/>
          </a:p>
        </p:txBody>
      </p:sp>
      <p:sp>
        <p:nvSpPr>
          <p:cNvPr id="104452"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D84B8E2-BA6A-4B67-8495-9833B17BCAEE}" type="slidenum">
              <a:rPr lang="en-US" altLang="en-US" sz="1200"/>
              <a:pPr/>
              <a:t>49</a:t>
            </a:fld>
            <a:endParaRPr lang="en-US" altLang="en-US" sz="1200"/>
          </a:p>
        </p:txBody>
      </p:sp>
    </p:spTree>
    <p:extLst>
      <p:ext uri="{BB962C8B-B14F-4D97-AF65-F5344CB8AC3E}">
        <p14:creationId xmlns:p14="http://schemas.microsoft.com/office/powerpoint/2010/main" val="113479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How many of you have taken developmental</a:t>
            </a:r>
            <a:r>
              <a:rPr lang="en-US" baseline="0" dirty="0"/>
              <a:t> research methods course already?</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How about another graduate-level research methods class?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Everyone has had undergrad level research methods, so a lot of the basic topics will be review for most of you.</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Today we’ll only scratch the surface, but we’ll review some key issues for developmental research.</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First of all…</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Theoretically-based research questions</a:t>
            </a:r>
            <a:r>
              <a:rPr lang="en-US" baseline="0" dirty="0"/>
              <a:t> should guide the choice of the specific design, measurement, and analytic approaches.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You never want your type of measure to guide or limit your questions.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Today we’ll review some commonly used methods…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a:t>BTW, anyone recognize this task pictured here? </a:t>
            </a:r>
            <a:r>
              <a:rPr lang="en-US" baseline="0" dirty="0">
                <a:sym typeface="Wingdings"/>
              </a:rPr>
              <a:t> </a:t>
            </a:r>
            <a:r>
              <a:rPr lang="en-US" dirty="0"/>
              <a:t>This is the preferential looking task. An</a:t>
            </a:r>
            <a:r>
              <a:rPr lang="en-US" baseline="0" dirty="0"/>
              <a:t> infant is presented with 2 side by side displays and if the infant shows a preference, this is taken as evidence that the baby can distinguish the two.</a:t>
            </a:r>
            <a:endParaRPr lang="en-US" dirty="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2</a:t>
            </a:fld>
            <a:endParaRPr lang="en-US"/>
          </a:p>
        </p:txBody>
      </p:sp>
    </p:spTree>
    <p:extLst>
      <p:ext uri="{BB962C8B-B14F-4D97-AF65-F5344CB8AC3E}">
        <p14:creationId xmlns:p14="http://schemas.microsoft.com/office/powerpoint/2010/main" val="3469643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p>
        </p:txBody>
      </p:sp>
      <p:sp>
        <p:nvSpPr>
          <p:cNvPr id="10445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D84B8E2-BA6A-4B67-8495-9833B17BCAEE}" type="slidenum">
              <a:rPr lang="en-US" altLang="en-US" sz="1200"/>
              <a:pPr/>
              <a:t>50</a:t>
            </a:fld>
            <a:endParaRPr lang="en-US" altLang="en-US" sz="1200"/>
          </a:p>
        </p:txBody>
      </p:sp>
    </p:spTree>
    <p:extLst>
      <p:ext uri="{BB962C8B-B14F-4D97-AF65-F5344CB8AC3E}">
        <p14:creationId xmlns:p14="http://schemas.microsoft.com/office/powerpoint/2010/main" val="2344999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p>
        </p:txBody>
      </p:sp>
      <p:sp>
        <p:nvSpPr>
          <p:cNvPr id="10445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D84B8E2-BA6A-4B67-8495-9833B17BCAEE}" type="slidenum">
              <a:rPr lang="en-US" altLang="en-US" sz="1200"/>
              <a:pPr/>
              <a:t>51</a:t>
            </a:fld>
            <a:endParaRPr lang="en-US" altLang="en-US" sz="1200"/>
          </a:p>
        </p:txBody>
      </p:sp>
    </p:spTree>
    <p:extLst>
      <p:ext uri="{BB962C8B-B14F-4D97-AF65-F5344CB8AC3E}">
        <p14:creationId xmlns:p14="http://schemas.microsoft.com/office/powerpoint/2010/main" val="3796113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t>Microgenetic method – doesn’t quantify consequences of different sampling rates for depicting different patterns of development</a:t>
            </a:r>
          </a:p>
          <a:p>
            <a:r>
              <a:rPr lang="en-US" altLang="en-US"/>
              <a:t>Distort shape – skills with variable trajectories and reversals can appear as step functions, with a single abrupt transition</a:t>
            </a:r>
          </a:p>
          <a:p>
            <a:r>
              <a:rPr lang="en-US" altLang="en-US"/>
              <a:t>Onset ages – infrequent sampling may miss variability and give later onset age, or can occasionally catch a day skill is present but not stable and give earlier onset age</a:t>
            </a:r>
          </a:p>
        </p:txBody>
      </p:sp>
      <p:sp>
        <p:nvSpPr>
          <p:cNvPr id="10342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005AC13-2A37-4339-B48B-FDC9A91BC600}" type="slidenum">
              <a:rPr lang="en-US" altLang="en-US" sz="1200"/>
              <a:pPr/>
              <a:t>53</a:t>
            </a:fld>
            <a:endParaRPr lang="en-US" altLang="en-US" sz="1200"/>
          </a:p>
        </p:txBody>
      </p:sp>
    </p:spTree>
    <p:extLst>
      <p:ext uri="{BB962C8B-B14F-4D97-AF65-F5344CB8AC3E}">
        <p14:creationId xmlns:p14="http://schemas.microsoft.com/office/powerpoint/2010/main" val="187171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095E1F-06C0-4BEE-98A1-13B281282B58}" type="slidenum">
              <a:rPr lang="en-US"/>
              <a:pPr/>
              <a:t>56</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pPr>
              <a:lnSpc>
                <a:spcPct val="80000"/>
              </a:lnSpc>
            </a:pPr>
            <a:r>
              <a:rPr lang="en-US" sz="900" dirty="0"/>
              <a:t>We especially have problems with selective-drop-out…. E.g., babies who are already difficult in temperament are more likely to not contribute usable data (even if the family comes in for</a:t>
            </a:r>
            <a:r>
              <a:rPr lang="en-US" sz="900" baseline="0" dirty="0"/>
              <a:t> the study)… fuss-out.  </a:t>
            </a:r>
          </a:p>
          <a:p>
            <a:pPr>
              <a:lnSpc>
                <a:spcPct val="80000"/>
              </a:lnSpc>
            </a:pPr>
            <a:r>
              <a:rPr lang="en-US" sz="900" baseline="0" dirty="0"/>
              <a:t>Families under more stress may miss more visits.</a:t>
            </a:r>
          </a:p>
          <a:p>
            <a:pPr>
              <a:lnSpc>
                <a:spcPct val="80000"/>
              </a:lnSpc>
            </a:pPr>
            <a:r>
              <a:rPr lang="en-US" sz="900" baseline="0" dirty="0"/>
              <a:t>High-risk populations may not have the means necessary to get to a visit (time/money/transportation).</a:t>
            </a:r>
          </a:p>
          <a:p>
            <a:pPr>
              <a:lnSpc>
                <a:spcPct val="80000"/>
              </a:lnSpc>
            </a:pPr>
            <a:endParaRPr lang="en-US" sz="900" baseline="0" dirty="0"/>
          </a:p>
          <a:p>
            <a:pPr>
              <a:lnSpc>
                <a:spcPct val="80000"/>
              </a:lnSpc>
            </a:pPr>
            <a:r>
              <a:rPr lang="en-US" sz="900" baseline="0" dirty="0"/>
              <a:t>Why does lower power matter? (fail to detect an effect that is actually there; type 2 error)</a:t>
            </a:r>
          </a:p>
          <a:p>
            <a:pPr>
              <a:lnSpc>
                <a:spcPct val="80000"/>
              </a:lnSpc>
            </a:pPr>
            <a:endParaRPr lang="en-US" sz="900" baseline="0" dirty="0"/>
          </a:p>
          <a:p>
            <a:pPr>
              <a:lnSpc>
                <a:spcPct val="80000"/>
              </a:lnSpc>
            </a:pPr>
            <a:r>
              <a:rPr lang="en-US" sz="900" baseline="0" dirty="0"/>
              <a:t>How to deal?</a:t>
            </a:r>
          </a:p>
          <a:p>
            <a:pPr>
              <a:lnSpc>
                <a:spcPct val="80000"/>
              </a:lnSpc>
            </a:pPr>
            <a:r>
              <a:rPr lang="en-US" sz="900" baseline="0" dirty="0"/>
              <a:t>If we just drop them, we’re biasing our sample.</a:t>
            </a:r>
          </a:p>
          <a:p>
            <a:pPr>
              <a:lnSpc>
                <a:spcPct val="80000"/>
              </a:lnSpc>
            </a:pPr>
            <a:endParaRPr lang="en-US" sz="900" baseline="0" dirty="0"/>
          </a:p>
          <a:p>
            <a:pPr>
              <a:lnSpc>
                <a:spcPct val="80000"/>
              </a:lnSpc>
            </a:pPr>
            <a:r>
              <a:rPr lang="en-US" sz="900" dirty="0"/>
              <a:t>Approaches to handling missing data have improved dramatically:</a:t>
            </a:r>
            <a:endParaRPr lang="en-US" sz="900" baseline="0" dirty="0"/>
          </a:p>
          <a:p>
            <a:r>
              <a:rPr lang="en-US" sz="3600" dirty="0"/>
              <a:t>‘The methodological literature favors </a:t>
            </a:r>
            <a:r>
              <a:rPr lang="en-US" sz="3600" u="sng" dirty="0"/>
              <a:t>maximum likelihood </a:t>
            </a:r>
            <a:r>
              <a:rPr lang="en-US" sz="3600" u="none" dirty="0"/>
              <a:t>and</a:t>
            </a:r>
            <a:r>
              <a:rPr lang="en-US" sz="3600" u="sng" dirty="0"/>
              <a:t> multiple imputation </a:t>
            </a:r>
          </a:p>
          <a:p>
            <a:pPr lvl="1"/>
            <a:r>
              <a:rPr lang="en-US" sz="3200" dirty="0"/>
              <a:t>-- these approaches have a strong theoretical foundation, less restrictive assumptions, and the potential for bias reduction and greater power. </a:t>
            </a:r>
          </a:p>
          <a:p>
            <a:r>
              <a:rPr lang="en-US" sz="3600" dirty="0"/>
              <a:t>Benefits are especially important for developmental research where attrition is a pervasive problem.’</a:t>
            </a:r>
          </a:p>
          <a:p>
            <a:pPr>
              <a:lnSpc>
                <a:spcPct val="80000"/>
              </a:lnSpc>
            </a:pPr>
            <a:endParaRPr lang="en-US" sz="900" dirty="0"/>
          </a:p>
          <a:p>
            <a:pPr lvl="1">
              <a:lnSpc>
                <a:spcPct val="80000"/>
              </a:lnSpc>
            </a:pPr>
            <a:r>
              <a:rPr lang="en-US" sz="900" b="1" dirty="0"/>
              <a:t>Multiple Imputation </a:t>
            </a:r>
            <a:r>
              <a:rPr lang="en-US" sz="900" dirty="0"/>
              <a:t>fills in estimates for the missing data.  But to capture the uncertainty in those estimates, MI estimates the values multiple times. Because it uses an imputation method with error built in, the multiple estimates should be similar, but not identical. (does assume data is missing at random… which may or may not be true)</a:t>
            </a:r>
          </a:p>
          <a:p>
            <a:pPr lvl="1">
              <a:lnSpc>
                <a:spcPct val="80000"/>
              </a:lnSpc>
            </a:pPr>
            <a:endParaRPr lang="en-US" sz="900" dirty="0"/>
          </a:p>
          <a:p>
            <a:pPr lvl="1">
              <a:lnSpc>
                <a:spcPct val="80000"/>
              </a:lnSpc>
            </a:pPr>
            <a:r>
              <a:rPr lang="en-US" sz="900" b="1" dirty="0"/>
              <a:t>Maximum likelihood estimation </a:t>
            </a:r>
            <a:r>
              <a:rPr lang="en-US" sz="900" dirty="0"/>
              <a:t>- This method does not impute any data, but rather uses each cases available data to compute maximum likelihood estimates. The maximum likelihood estimate of a parameter is the value of the parameter that is most likely to have resulted in the observed data.</a:t>
            </a:r>
          </a:p>
          <a:p>
            <a:pPr>
              <a:lnSpc>
                <a:spcPct val="80000"/>
              </a:lnSpc>
            </a:pPr>
            <a:endParaRPr lang="en-US" sz="900" dirty="0"/>
          </a:p>
          <a:p>
            <a:pPr>
              <a:lnSpc>
                <a:spcPct val="80000"/>
              </a:lnSpc>
            </a:pPr>
            <a:r>
              <a:rPr lang="en-US" sz="900" dirty="0"/>
              <a:t>Still, always important to be honest and report rates of drop out (participants, trials, all of it!)</a:t>
            </a:r>
          </a:p>
          <a:p>
            <a:pPr>
              <a:lnSpc>
                <a:spcPct val="80000"/>
              </a:lnSpc>
            </a:pPr>
            <a:r>
              <a:rPr lang="en-US" sz="900" dirty="0"/>
              <a:t>----</a:t>
            </a:r>
          </a:p>
          <a:p>
            <a:pPr>
              <a:lnSpc>
                <a:spcPct val="80000"/>
              </a:lnSpc>
            </a:pPr>
            <a:r>
              <a:rPr lang="en-US" sz="900" dirty="0"/>
              <a:t>Ref:</a:t>
            </a:r>
          </a:p>
          <a:p>
            <a:pPr marL="0" marR="0" indent="0" algn="l" defTabSz="914400" rtl="0" eaLnBrk="1" fontAlgn="base" latinLnBrk="0" hangingPunct="1">
              <a:lnSpc>
                <a:spcPct val="80000"/>
              </a:lnSpc>
              <a:spcBef>
                <a:spcPct val="30000"/>
              </a:spcBef>
              <a:spcAft>
                <a:spcPct val="0"/>
              </a:spcAft>
              <a:buClrTx/>
              <a:buSzTx/>
              <a:buFontTx/>
              <a:buNone/>
              <a:tabLst/>
              <a:defRPr/>
            </a:pPr>
            <a:r>
              <a:rPr lang="en-US" sz="900" dirty="0"/>
              <a:t>Enders, Craig </a:t>
            </a:r>
            <a:r>
              <a:rPr lang="en-US" sz="900" dirty="0" err="1"/>
              <a:t>K.Child</a:t>
            </a:r>
            <a:r>
              <a:rPr lang="en-US" sz="900" dirty="0"/>
              <a:t> Development Perspectives, </a:t>
            </a:r>
            <a:r>
              <a:rPr lang="en-US" sz="900" dirty="0" err="1"/>
              <a:t>Vol</a:t>
            </a:r>
            <a:r>
              <a:rPr lang="en-US" sz="900" dirty="0"/>
              <a:t> 7(1), Mar 2013, 27-31.</a:t>
            </a:r>
          </a:p>
          <a:p>
            <a:pPr marL="0" marR="0" indent="0" algn="l" defTabSz="914400" rtl="0" eaLnBrk="1" fontAlgn="base" latinLnBrk="0" hangingPunct="1">
              <a:lnSpc>
                <a:spcPct val="80000"/>
              </a:lnSpc>
              <a:spcBef>
                <a:spcPct val="30000"/>
              </a:spcBef>
              <a:spcAft>
                <a:spcPct val="0"/>
              </a:spcAft>
              <a:buClrTx/>
              <a:buSzTx/>
              <a:buFontTx/>
              <a:buNone/>
              <a:tabLst/>
              <a:defRPr/>
            </a:pPr>
            <a:endParaRPr lang="en-US" sz="900" dirty="0"/>
          </a:p>
          <a:p>
            <a:pPr marL="0" marR="0" indent="0" algn="l" defTabSz="914400" rtl="0" eaLnBrk="1" fontAlgn="base" latinLnBrk="0" hangingPunct="1">
              <a:lnSpc>
                <a:spcPct val="80000"/>
              </a:lnSpc>
              <a:spcBef>
                <a:spcPct val="30000"/>
              </a:spcBef>
              <a:spcAft>
                <a:spcPct val="0"/>
              </a:spcAft>
              <a:buClrTx/>
              <a:buSzTx/>
              <a:buFontTx/>
              <a:buNone/>
              <a:tabLst/>
              <a:defRPr/>
            </a:pPr>
            <a:r>
              <a:rPr lang="en-US" sz="900" dirty="0"/>
              <a:t>https://</a:t>
            </a:r>
            <a:r>
              <a:rPr lang="en-US" sz="900" dirty="0" err="1"/>
              <a:t>www.theanalysisfactor.com</a:t>
            </a:r>
            <a:r>
              <a:rPr lang="en-US" sz="900" dirty="0"/>
              <a:t>/missing-data-two-recommended-solutions/</a:t>
            </a:r>
          </a:p>
          <a:p>
            <a:pPr>
              <a:lnSpc>
                <a:spcPct val="80000"/>
              </a:lnSpc>
            </a:pPr>
            <a:endParaRPr lang="en-US" sz="900" dirty="0"/>
          </a:p>
        </p:txBody>
      </p:sp>
    </p:spTree>
    <p:extLst>
      <p:ext uri="{BB962C8B-B14F-4D97-AF65-F5344CB8AC3E}">
        <p14:creationId xmlns:p14="http://schemas.microsoft.com/office/powerpoint/2010/main" val="1215588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746BE5-5563-49C4-8CBA-E16D73A7B0E6}" type="slidenum">
              <a:rPr lang="en-US"/>
              <a:pPr/>
              <a:t>57</a:t>
            </a:fld>
            <a:endParaRPr lang="en-US"/>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68769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FC7B64-83C4-45AC-868C-0D8AA9806C59}" type="slidenum">
              <a:rPr lang="en-US"/>
              <a:pPr/>
              <a:t>59</a:t>
            </a:fld>
            <a:endParaRPr 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US" b="1" dirty="0">
                <a:latin typeface="Times New Roman" charset="0"/>
                <a:ea typeface="ＭＳ Ｐゴシック" charset="0"/>
                <a:cs typeface="ＭＳ Ｐゴシック" charset="0"/>
              </a:rPr>
              <a:t>External Validity</a:t>
            </a:r>
            <a:r>
              <a:rPr lang="en-US" b="0" baseline="0" dirty="0">
                <a:latin typeface="Times New Roman" charset="0"/>
                <a:ea typeface="ＭＳ Ｐゴシック" charset="0"/>
                <a:cs typeface="ＭＳ Ｐゴシック" charset="0"/>
              </a:rPr>
              <a:t> </a:t>
            </a:r>
            <a:r>
              <a:rPr lang="en-US" dirty="0">
                <a:latin typeface="Times New Roman" charset="0"/>
                <a:ea typeface="ＭＳ Ｐゴシック" charset="0"/>
                <a:cs typeface="ＭＳ Ｐゴシック" charset="0"/>
              </a:rPr>
              <a:t>is the extent to which your results can be generalized to other people, places, or times. </a:t>
            </a:r>
          </a:p>
          <a:p>
            <a:r>
              <a:rPr lang="en-US" dirty="0">
                <a:latin typeface="Times New Roman" charset="0"/>
                <a:ea typeface="ＭＳ Ｐゴシック" charset="0"/>
                <a:cs typeface="ＭＳ Ｐゴシック" charset="0"/>
              </a:rPr>
              <a:t>There are two kinds: </a:t>
            </a:r>
          </a:p>
          <a:p>
            <a:pPr lvl="1"/>
            <a:r>
              <a:rPr lang="en-US" dirty="0">
                <a:latin typeface="Times New Roman" charset="0"/>
                <a:ea typeface="ＭＳ Ｐゴシック" charset="0"/>
                <a:cs typeface="ＭＳ Ｐゴシック" charset="0"/>
              </a:rPr>
              <a:t>1. Does your study generalize to other </a:t>
            </a:r>
            <a:r>
              <a:rPr lang="en-US" b="1" u="sng" dirty="0">
                <a:latin typeface="Times New Roman" charset="0"/>
                <a:ea typeface="ＭＳ Ｐゴシック" charset="0"/>
                <a:cs typeface="ＭＳ Ｐゴシック" charset="0"/>
              </a:rPr>
              <a:t>people</a:t>
            </a:r>
            <a:r>
              <a:rPr lang="en-US" dirty="0">
                <a:latin typeface="Times New Roman" charset="0"/>
                <a:ea typeface="ＭＳ Ｐゴシック" charset="0"/>
                <a:cs typeface="ＭＳ Ｐゴシック" charset="0"/>
              </a:rPr>
              <a:t>? [[</a:t>
            </a:r>
            <a:r>
              <a:rPr lang="en-US" dirty="0" err="1">
                <a:latin typeface="Times New Roman" charset="0"/>
                <a:ea typeface="ＭＳ Ｐゴシック" charset="0"/>
                <a:cs typeface="ＭＳ Ｐゴシック" charset="0"/>
              </a:rPr>
              <a:t>Psyc</a:t>
            </a:r>
            <a:r>
              <a:rPr lang="en-US" dirty="0">
                <a:latin typeface="Times New Roman" charset="0"/>
                <a:ea typeface="ＭＳ Ｐゴシック" charset="0"/>
                <a:cs typeface="ＭＳ Ｐゴシック" charset="0"/>
              </a:rPr>
              <a:t> participants are overwhelming WEIRD -- Western, educated, and from industrialized, rich, and democratic countries]]</a:t>
            </a:r>
          </a:p>
          <a:p>
            <a:pPr lvl="1"/>
            <a:r>
              <a:rPr lang="en-US" dirty="0">
                <a:latin typeface="Times New Roman" charset="0"/>
                <a:ea typeface="ＭＳ Ｐゴシック" charset="0"/>
                <a:cs typeface="ＭＳ Ｐゴシック" charset="0"/>
              </a:rPr>
              <a:t>2. Another kind of external validity asks: Does you study generalize to other </a:t>
            </a:r>
            <a:r>
              <a:rPr lang="en-US" b="1" u="sng" dirty="0">
                <a:latin typeface="Times New Roman" charset="0"/>
                <a:ea typeface="ＭＳ Ｐゴシック" charset="0"/>
                <a:cs typeface="ＭＳ Ｐゴシック" charset="0"/>
              </a:rPr>
              <a:t>situations</a:t>
            </a:r>
            <a:r>
              <a:rPr lang="en-US" dirty="0">
                <a:latin typeface="Times New Roman" charset="0"/>
                <a:ea typeface="ＭＳ Ｐゴシック" charset="0"/>
                <a:cs typeface="ＭＳ Ｐゴシック" charset="0"/>
              </a:rPr>
              <a:t>? Ideally: realistic, real-world manipulation.</a:t>
            </a:r>
          </a:p>
          <a:p>
            <a:r>
              <a:rPr lang="en-US" dirty="0">
                <a:latin typeface="Times New Roman" charset="0"/>
                <a:ea typeface="ＭＳ Ｐゴシック" charset="0"/>
                <a:cs typeface="ＭＳ Ｐゴシック" charset="0"/>
              </a:rPr>
              <a:t> </a:t>
            </a:r>
          </a:p>
          <a:p>
            <a:r>
              <a:rPr lang="en-US" b="1" dirty="0">
                <a:latin typeface="Times New Roman" charset="0"/>
                <a:ea typeface="ＭＳ Ｐゴシック" charset="0"/>
                <a:cs typeface="ＭＳ Ｐゴシック" charset="0"/>
                <a:sym typeface="Wingdings" charset="0"/>
              </a:rPr>
              <a:t></a:t>
            </a:r>
            <a:r>
              <a:rPr lang="en-US" dirty="0">
                <a:latin typeface="Times New Roman" charset="0"/>
                <a:ea typeface="ＭＳ Ｐゴシック" charset="0"/>
                <a:cs typeface="ＭＳ Ｐゴシック" charset="0"/>
              </a:rPr>
              <a:t>You can't have external validity until your study is internally valid…. </a:t>
            </a:r>
          </a:p>
          <a:p>
            <a:pPr>
              <a:buFont typeface="Wingdings" charset="0"/>
              <a:buNone/>
              <a:defRPr/>
            </a:pPr>
            <a:endParaRPr lang="en-US" b="1" dirty="0">
              <a:latin typeface="Times New Roman" charset="0"/>
              <a:ea typeface="ＭＳ Ｐゴシック" charset="0"/>
              <a:cs typeface="ＭＳ Ｐゴシック" charset="0"/>
            </a:endParaRPr>
          </a:p>
          <a:p>
            <a:pPr>
              <a:buFont typeface="Wingdings" charset="0"/>
              <a:buNone/>
              <a:defRPr/>
            </a:pPr>
            <a:r>
              <a:rPr lang="en-US" b="1" dirty="0">
                <a:latin typeface="Times New Roman" charset="0"/>
                <a:ea typeface="ＭＳ Ｐゴシック" charset="0"/>
                <a:cs typeface="ＭＳ Ｐゴシック" charset="0"/>
              </a:rPr>
              <a:t>Internal</a:t>
            </a:r>
            <a:r>
              <a:rPr lang="en-US" dirty="0">
                <a:latin typeface="Times New Roman" charset="0"/>
                <a:ea typeface="ＭＳ Ｐゴシック" charset="0"/>
                <a:cs typeface="ＭＳ Ｐゴシック" charset="0"/>
              </a:rPr>
              <a:t> validity: </a:t>
            </a:r>
            <a:endParaRPr lang="en-US" b="1" dirty="0">
              <a:latin typeface="Times New Roman" charset="0"/>
              <a:ea typeface="ＭＳ Ｐゴシック" charset="0"/>
              <a:cs typeface="ＭＳ Ｐゴシック" charset="0"/>
              <a:sym typeface="Wingdings" charset="0"/>
            </a:endParaRPr>
          </a:p>
          <a:p>
            <a:pPr marL="171450" indent="-171450">
              <a:buFont typeface="Arial"/>
              <a:buChar char="•"/>
              <a:defRPr/>
            </a:pPr>
            <a:r>
              <a:rPr lang="en-US" dirty="0">
                <a:latin typeface="Times New Roman" charset="0"/>
                <a:ea typeface="ＭＳ Ｐゴシック" charset="0"/>
                <a:cs typeface="ＭＳ Ｐゴシック" charset="0"/>
              </a:rPr>
              <a:t>Did your IV actually influence your DV? </a:t>
            </a:r>
          </a:p>
          <a:p>
            <a:pPr marL="171450" indent="-171450">
              <a:buFont typeface="Arial"/>
              <a:buChar char="•"/>
              <a:defRPr/>
            </a:pPr>
            <a:r>
              <a:rPr lang="en-US" dirty="0">
                <a:latin typeface="Times New Roman" charset="0"/>
                <a:ea typeface="ＭＳ Ｐゴシック" charset="0"/>
                <a:cs typeface="ＭＳ Ｐゴシック" charset="0"/>
              </a:rPr>
              <a:t>Did the thing you manipulated </a:t>
            </a:r>
            <a:r>
              <a:rPr lang="en-US" i="1" dirty="0">
                <a:latin typeface="Times New Roman" charset="0"/>
                <a:ea typeface="ＭＳ Ｐゴシック" charset="0"/>
                <a:cs typeface="ＭＳ Ｐゴシック" charset="0"/>
              </a:rPr>
              <a:t>actually</a:t>
            </a:r>
            <a:r>
              <a:rPr lang="en-US" dirty="0">
                <a:latin typeface="Times New Roman" charset="0"/>
                <a:ea typeface="ＭＳ Ｐゴシック" charset="0"/>
                <a:cs typeface="ＭＳ Ｐゴシック" charset="0"/>
              </a:rPr>
              <a:t> affect the thing you measured, or does it just seem like it did? </a:t>
            </a:r>
          </a:p>
          <a:p>
            <a:pPr marL="171450" indent="-171450">
              <a:buFont typeface="Arial"/>
              <a:buChar char="•"/>
              <a:defRPr/>
            </a:pPr>
            <a:r>
              <a:rPr lang="en-US" dirty="0">
                <a:latin typeface="Times New Roman" charset="0"/>
                <a:ea typeface="ＭＳ Ｐゴシック" charset="0"/>
                <a:cs typeface="ＭＳ Ｐゴシック" charset="0"/>
              </a:rPr>
              <a:t>Is the effect you found actually due to your manipulation?  </a:t>
            </a:r>
          </a:p>
          <a:p>
            <a:pPr marL="171450" indent="-171450">
              <a:buFont typeface="Arial"/>
              <a:buChar char="•"/>
              <a:defRPr/>
            </a:pPr>
            <a:r>
              <a:rPr lang="en-US" dirty="0">
                <a:latin typeface="Times New Roman" charset="0"/>
                <a:ea typeface="ＭＳ Ｐゴシック" charset="0"/>
                <a:cs typeface="ＭＳ Ｐゴシック" charset="0"/>
              </a:rPr>
              <a:t>Another way to say it is </a:t>
            </a:r>
            <a:r>
              <a:rPr lang="en-US" b="1" dirty="0">
                <a:latin typeface="Times New Roman" charset="0"/>
                <a:ea typeface="ＭＳ Ｐゴシック" charset="0"/>
                <a:cs typeface="ＭＳ Ｐゴシック" charset="0"/>
                <a:sym typeface="Wingdings" charset="0"/>
              </a:rPr>
              <a:t></a:t>
            </a:r>
            <a:r>
              <a:rPr lang="en-US" dirty="0">
                <a:latin typeface="Times New Roman" charset="0"/>
                <a:ea typeface="ＭＳ Ｐゴシック" charset="0"/>
                <a:cs typeface="ＭＳ Ｐゴシック" charset="0"/>
              </a:rPr>
              <a:t>the extent to which a valid causal statement can be made about the effects of the IV on the DV in your study </a:t>
            </a:r>
          </a:p>
          <a:p>
            <a:pPr marL="171450" indent="-171450">
              <a:buFont typeface="Arial"/>
              <a:buChar char="•"/>
              <a:defRPr/>
            </a:pPr>
            <a:endParaRPr lang="en-US" dirty="0">
              <a:latin typeface="Times New Roman" charset="0"/>
              <a:ea typeface="ＭＳ Ｐゴシック" charset="0"/>
              <a:cs typeface="ＭＳ Ｐゴシック" charset="0"/>
            </a:endParaRPr>
          </a:p>
          <a:p>
            <a:pPr lvl="1">
              <a:lnSpc>
                <a:spcPct val="90000"/>
              </a:lnSpc>
            </a:pPr>
            <a:r>
              <a:rPr lang="en-US" dirty="0"/>
              <a:t>Methodological soundness of study allowing changes in DV to be attributed to the IV</a:t>
            </a:r>
          </a:p>
          <a:p>
            <a:pPr lvl="1">
              <a:lnSpc>
                <a:spcPct val="90000"/>
              </a:lnSpc>
              <a:buNone/>
            </a:pPr>
            <a:endParaRPr lang="en-US" dirty="0"/>
          </a:p>
          <a:p>
            <a:pPr lvl="1">
              <a:lnSpc>
                <a:spcPct val="90000"/>
              </a:lnSpc>
            </a:pPr>
            <a:r>
              <a:rPr lang="en-US" dirty="0"/>
              <a:t>Threats to internal validity = uncontrolled confounds</a:t>
            </a:r>
          </a:p>
          <a:p>
            <a:pPr lvl="2">
              <a:lnSpc>
                <a:spcPct val="90000"/>
              </a:lnSpc>
            </a:pPr>
            <a:r>
              <a:rPr lang="en-US" dirty="0"/>
              <a:t>Need to control for various methodological </a:t>
            </a:r>
            <a:r>
              <a:rPr lang="en-US" i="1" dirty="0"/>
              <a:t>confounds</a:t>
            </a:r>
            <a:r>
              <a:rPr lang="en-US" dirty="0"/>
              <a:t> through adequate sampling, random assignment (when possible), inclusion of control group etc.</a:t>
            </a:r>
          </a:p>
          <a:p>
            <a:pPr marL="171450" indent="-171450">
              <a:buFont typeface="Arial"/>
              <a:buChar char="•"/>
              <a:defRPr/>
            </a:pPr>
            <a:r>
              <a:rPr lang="en-US" dirty="0">
                <a:latin typeface="Times New Roman" charset="0"/>
                <a:ea typeface="ＭＳ Ｐゴシック" charset="0"/>
                <a:cs typeface="ＭＳ Ｐゴシック" charset="0"/>
              </a:rPr>
              <a:t> </a:t>
            </a:r>
          </a:p>
          <a:p>
            <a:endParaRPr lang="en-US" dirty="0"/>
          </a:p>
          <a:p>
            <a:endParaRPr lang="en-US" dirty="0"/>
          </a:p>
          <a:p>
            <a:endParaRPr lang="en-US" dirty="0"/>
          </a:p>
        </p:txBody>
      </p:sp>
    </p:spTree>
    <p:extLst>
      <p:ext uri="{BB962C8B-B14F-4D97-AF65-F5344CB8AC3E}">
        <p14:creationId xmlns:p14="http://schemas.microsoft.com/office/powerpoint/2010/main" val="4076096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0D2CDA-CF73-4DC1-AD0B-37D402D9F1B8}" type="slidenum">
              <a:rPr lang="en-US"/>
              <a:pPr/>
              <a:t>61</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93964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62</a:t>
            </a:fld>
            <a:endParaRPr lang="en-US"/>
          </a:p>
        </p:txBody>
      </p:sp>
    </p:spTree>
    <p:extLst>
      <p:ext uri="{BB962C8B-B14F-4D97-AF65-F5344CB8AC3E}">
        <p14:creationId xmlns:p14="http://schemas.microsoft.com/office/powerpoint/2010/main" val="2131291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64</a:t>
            </a:fld>
            <a:endParaRPr lang="en-US"/>
          </a:p>
        </p:txBody>
      </p:sp>
    </p:spTree>
    <p:extLst>
      <p:ext uri="{BB962C8B-B14F-4D97-AF65-F5344CB8AC3E}">
        <p14:creationId xmlns:p14="http://schemas.microsoft.com/office/powerpoint/2010/main" val="2345940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2F773-50C6-4B1A-A151-F7A213616BFB}" type="slidenum">
              <a:rPr lang="en-US"/>
              <a:pPr/>
              <a:t>65</a:t>
            </a:fld>
            <a:endParaRPr lang="en-US"/>
          </a:p>
        </p:txBody>
      </p:sp>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33938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first address the</a:t>
            </a:r>
            <a:r>
              <a:rPr lang="en-US" baseline="0" dirty="0"/>
              <a:t> so-called “crisis” in science, not limited to developmental science, or even to psychology (although </a:t>
            </a:r>
            <a:r>
              <a:rPr lang="en-US" baseline="0" dirty="0" err="1"/>
              <a:t>psyc</a:t>
            </a:r>
            <a:r>
              <a:rPr lang="en-US" baseline="0" dirty="0"/>
              <a:t> has been a big focus).</a:t>
            </a:r>
          </a:p>
          <a:p>
            <a:r>
              <a:rPr lang="en-US" baseline="0" dirty="0"/>
              <a:t>We’ll discuss some specific types of experimental and other designs, including longitudinal and cross-sectional sampling approaches. (note: only quantitative, not qualitative research designs)</a:t>
            </a:r>
          </a:p>
          <a:p>
            <a:endParaRPr lang="en-US" baseline="0" dirty="0"/>
          </a:p>
          <a:p>
            <a:r>
              <a:rPr lang="en-US" baseline="0" dirty="0"/>
              <a:t>The issue of stability and continuity is discussed in our assigned article for today (Bornstein et al., 2017, Child </a:t>
            </a:r>
            <a:r>
              <a:rPr lang="en-US" baseline="0" dirty="0" err="1"/>
              <a:t>Dev</a:t>
            </a:r>
            <a:r>
              <a:rPr lang="en-US" baseline="0" dirty="0"/>
              <a:t> Perspectives), so we’ll </a:t>
            </a:r>
            <a:r>
              <a:rPr lang="en-US" baseline="0" dirty="0" err="1"/>
              <a:t>discusss</a:t>
            </a:r>
            <a:r>
              <a:rPr lang="en-US" baseline="0" dirty="0"/>
              <a:t> that next.</a:t>
            </a:r>
          </a:p>
          <a:p>
            <a:endParaRPr lang="en-US" baseline="0" dirty="0"/>
          </a:p>
          <a:p>
            <a:r>
              <a:rPr lang="en-US" baseline="0" dirty="0"/>
              <a:t>Then we discuss some additional issues related to the shape of development, challenges with missing data and threats to validity.</a:t>
            </a:r>
          </a:p>
          <a:p>
            <a:r>
              <a:rPr lang="en-US" baseline="0" dirty="0"/>
              <a:t>And finally, we’ll discuss how we measure constructs </a:t>
            </a:r>
          </a:p>
          <a:p>
            <a:endParaRPr lang="en-US" baseline="0" dirty="0"/>
          </a:p>
          <a:p>
            <a:r>
              <a:rPr lang="en-US" baseline="0" dirty="0"/>
              <a:t>We’ll end with a discussion of ethical considerations of research with developmental populations.</a:t>
            </a:r>
            <a:endParaRPr lang="en-US" dirty="0"/>
          </a:p>
          <a:p>
            <a:endParaRPr lang="en-US" dirty="0"/>
          </a:p>
          <a:p>
            <a:r>
              <a:rPr lang="en-US" dirty="0"/>
              <a:t>----</a:t>
            </a:r>
          </a:p>
          <a:p>
            <a:r>
              <a:rPr lang="en-US" dirty="0"/>
              <a:t>Notes (outline):</a:t>
            </a:r>
          </a:p>
          <a:p>
            <a:pPr>
              <a:lnSpc>
                <a:spcPct val="80000"/>
              </a:lnSpc>
            </a:pPr>
            <a:r>
              <a:rPr lang="en-US" sz="2400" dirty="0"/>
              <a:t>Design</a:t>
            </a:r>
          </a:p>
          <a:p>
            <a:pPr lvl="1">
              <a:lnSpc>
                <a:spcPct val="80000"/>
              </a:lnSpc>
            </a:pPr>
            <a:r>
              <a:rPr lang="en-US" sz="1800" dirty="0"/>
              <a:t>Developmental Designs</a:t>
            </a:r>
          </a:p>
          <a:p>
            <a:pPr lvl="1">
              <a:lnSpc>
                <a:spcPct val="80000"/>
              </a:lnSpc>
            </a:pPr>
            <a:r>
              <a:rPr lang="en-US" sz="1800" dirty="0"/>
              <a:t>Internal and External Validity of a Study </a:t>
            </a:r>
          </a:p>
          <a:p>
            <a:pPr lvl="1">
              <a:lnSpc>
                <a:spcPct val="80000"/>
              </a:lnSpc>
              <a:buFontTx/>
              <a:buNone/>
            </a:pPr>
            <a:endParaRPr lang="en-US" sz="1600" dirty="0"/>
          </a:p>
          <a:p>
            <a:pPr>
              <a:lnSpc>
                <a:spcPct val="80000"/>
              </a:lnSpc>
            </a:pPr>
            <a:r>
              <a:rPr lang="en-US" sz="2400" dirty="0"/>
              <a:t>Measurement</a:t>
            </a:r>
          </a:p>
          <a:p>
            <a:pPr lvl="1">
              <a:lnSpc>
                <a:spcPct val="80000"/>
              </a:lnSpc>
            </a:pPr>
            <a:r>
              <a:rPr lang="en-US" sz="1800" dirty="0"/>
              <a:t>Reliability and Validity of Measures</a:t>
            </a:r>
          </a:p>
          <a:p>
            <a:pPr lvl="1">
              <a:lnSpc>
                <a:spcPct val="80000"/>
              </a:lnSpc>
            </a:pPr>
            <a:r>
              <a:rPr lang="en-US" sz="1800" dirty="0"/>
              <a:t>Instrument Construction Stages</a:t>
            </a:r>
          </a:p>
          <a:p>
            <a:pPr lvl="1">
              <a:lnSpc>
                <a:spcPct val="80000"/>
              </a:lnSpc>
            </a:pPr>
            <a:r>
              <a:rPr lang="en-US" sz="1800" dirty="0"/>
              <a:t>Dealing with missing data</a:t>
            </a:r>
          </a:p>
          <a:p>
            <a:pPr lvl="1">
              <a:lnSpc>
                <a:spcPct val="80000"/>
              </a:lnSpc>
            </a:pPr>
            <a:endParaRPr lang="en-US" sz="1600" dirty="0"/>
          </a:p>
          <a:p>
            <a:pPr>
              <a:lnSpc>
                <a:spcPct val="80000"/>
              </a:lnSpc>
            </a:pPr>
            <a:r>
              <a:rPr lang="en-US" sz="2400" dirty="0"/>
              <a:t>Ethics in Developmental Studies</a:t>
            </a:r>
          </a:p>
          <a:p>
            <a:pPr lvl="1">
              <a:lnSpc>
                <a:spcPct val="80000"/>
              </a:lnSpc>
            </a:pPr>
            <a:r>
              <a:rPr lang="en-US" sz="1800" dirty="0"/>
              <a:t>Children as vulnerable population</a:t>
            </a:r>
          </a:p>
          <a:p>
            <a:pPr lvl="1">
              <a:lnSpc>
                <a:spcPct val="80000"/>
              </a:lnSpc>
            </a:pPr>
            <a:r>
              <a:rPr lang="en-US" sz="1800" dirty="0"/>
              <a:t>Assent</a:t>
            </a:r>
          </a:p>
          <a:p>
            <a:pPr lvl="1">
              <a:lnSpc>
                <a:spcPct val="80000"/>
              </a:lnSpc>
              <a:buFontTx/>
              <a:buNone/>
            </a:pPr>
            <a:endParaRPr lang="en-US" sz="1600" dirty="0"/>
          </a:p>
          <a:p>
            <a:pPr>
              <a:lnSpc>
                <a:spcPct val="80000"/>
              </a:lnSpc>
            </a:pPr>
            <a:r>
              <a:rPr lang="en-US" sz="2400" dirty="0"/>
              <a:t>Analysis</a:t>
            </a:r>
          </a:p>
          <a:p>
            <a:pPr lvl="1">
              <a:lnSpc>
                <a:spcPct val="80000"/>
              </a:lnSpc>
            </a:pPr>
            <a:r>
              <a:rPr lang="en-US" sz="1800" dirty="0"/>
              <a:t>Visualizing your data</a:t>
            </a:r>
          </a:p>
          <a:p>
            <a:pPr lvl="1">
              <a:lnSpc>
                <a:spcPct val="80000"/>
              </a:lnSpc>
            </a:pPr>
            <a:r>
              <a:rPr lang="en-US" sz="1800" dirty="0"/>
              <a:t>Hypothesis Testing</a:t>
            </a:r>
          </a:p>
          <a:p>
            <a:pPr lvl="1">
              <a:lnSpc>
                <a:spcPct val="80000"/>
              </a:lnSpc>
            </a:pPr>
            <a:r>
              <a:rPr lang="en-US" sz="1800" dirty="0"/>
              <a:t>Approaches to Analyzing Change over Time</a:t>
            </a:r>
          </a:p>
          <a:p>
            <a:endParaRPr lang="en-US" dirty="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3</a:t>
            </a:fld>
            <a:endParaRPr lang="en-US"/>
          </a:p>
        </p:txBody>
      </p:sp>
    </p:spTree>
    <p:extLst>
      <p:ext uri="{BB962C8B-B14F-4D97-AF65-F5344CB8AC3E}">
        <p14:creationId xmlns:p14="http://schemas.microsoft.com/office/powerpoint/2010/main" val="782655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799D4D-9D0C-4953-9914-8B4073825553}" type="slidenum">
              <a:rPr lang="en-US"/>
              <a:pPr/>
              <a:t>67</a:t>
            </a:fld>
            <a:endParaRPr 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883594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68</a:t>
            </a:fld>
            <a:endParaRPr lang="en-US"/>
          </a:p>
        </p:txBody>
      </p:sp>
    </p:spTree>
    <p:extLst>
      <p:ext uri="{BB962C8B-B14F-4D97-AF65-F5344CB8AC3E}">
        <p14:creationId xmlns:p14="http://schemas.microsoft.com/office/powerpoint/2010/main" val="454556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Behaviors</a:t>
            </a:r>
            <a:r>
              <a:rPr lang="en-US" baseline="0" dirty="0"/>
              <a:t> can be measured by people or automated (</a:t>
            </a:r>
            <a:r>
              <a:rPr lang="en-US" baseline="0" dirty="0" err="1"/>
              <a:t>eyetracking</a:t>
            </a:r>
            <a:r>
              <a:rPr lang="en-US" baseline="0" dirty="0"/>
              <a:t>, facial expressions)</a:t>
            </a:r>
          </a:p>
          <a:p>
            <a:endParaRPr lang="en-US"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And measurements can be parsed up in different ways, placing children into broader groups/categories (“securely attached”)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Or based on the amount of time they spend doing something (time sampling)</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 number of times they do something (event sampling or frequency sampling)</a:t>
            </a:r>
          </a:p>
          <a:p>
            <a:endParaRPr lang="en-US" dirty="0"/>
          </a:p>
          <a:p>
            <a:endParaRPr lang="en-US" dirty="0"/>
          </a:p>
          <a:p>
            <a:r>
              <a:rPr lang="en-US" dirty="0"/>
              <a:t>---</a:t>
            </a:r>
          </a:p>
          <a:p>
            <a:r>
              <a:rPr lang="en-US" sz="1200" dirty="0"/>
              <a:t>Measurement Issues in Developmental Studies (</a:t>
            </a:r>
            <a:r>
              <a:rPr lang="en-US" sz="1200" dirty="0" err="1"/>
              <a:t>cont</a:t>
            </a:r>
            <a:r>
              <a:rPr lang="en-US" sz="1200" dirty="0"/>
              <a:t>) </a:t>
            </a:r>
          </a:p>
          <a:p>
            <a:r>
              <a:rPr lang="en-US" sz="2400" dirty="0"/>
              <a:t>Observational Measures</a:t>
            </a:r>
          </a:p>
          <a:p>
            <a:pPr lvl="1"/>
            <a:r>
              <a:rPr lang="en-US" dirty="0"/>
              <a:t>How will behaviors be “parsed”</a:t>
            </a:r>
          </a:p>
          <a:p>
            <a:pPr lvl="1"/>
            <a:endParaRPr lang="en-US" dirty="0"/>
          </a:p>
          <a:p>
            <a:pPr lvl="2"/>
            <a:r>
              <a:rPr lang="en-US" dirty="0"/>
              <a:t>Event-based</a:t>
            </a:r>
          </a:p>
          <a:p>
            <a:pPr lvl="2">
              <a:buNone/>
            </a:pPr>
            <a:endParaRPr lang="en-US" dirty="0"/>
          </a:p>
          <a:p>
            <a:pPr lvl="2"/>
            <a:r>
              <a:rPr lang="en-US" dirty="0"/>
              <a:t>Time-sampling</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71</a:t>
            </a:fld>
            <a:endParaRPr lang="en-US"/>
          </a:p>
        </p:txBody>
      </p:sp>
    </p:spTree>
    <p:extLst>
      <p:ext uri="{BB962C8B-B14F-4D97-AF65-F5344CB8AC3E}">
        <p14:creationId xmlns:p14="http://schemas.microsoft.com/office/powerpoint/2010/main" val="15985112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To more fully understand development it is useful to have not only behavioral measure, but also physiological measures.  These can be particularly helpful for understanding things in nonverbal/preverbal populations, such as infants or young children.</a:t>
            </a:r>
          </a:p>
          <a:p>
            <a:endParaRPr lang="en-US" altLang="en-US" dirty="0"/>
          </a:p>
          <a:p>
            <a:r>
              <a:rPr lang="en-US" altLang="en-US" dirty="0"/>
              <a:t>Since you can’t just ask them how they feel, you can measure…</a:t>
            </a:r>
          </a:p>
          <a:p>
            <a:endParaRPr lang="en-US" altLang="en-US" dirty="0"/>
          </a:p>
          <a:p>
            <a:r>
              <a:rPr lang="en-US" altLang="en-US" dirty="0"/>
              <a:t>Measures of autonomic arousal -- Heart rate, respiration, skin conductance, pupil dilation</a:t>
            </a:r>
          </a:p>
          <a:p>
            <a:pPr lvl="1"/>
            <a:r>
              <a:rPr lang="en-US" altLang="en-US" dirty="0"/>
              <a:t>avoidant infants, infants on visual cliff</a:t>
            </a:r>
          </a:p>
          <a:p>
            <a:r>
              <a:rPr lang="en-US" altLang="en-US" dirty="0"/>
              <a:t>Measures of the brain, such as EEG (Electroencephalogram)</a:t>
            </a:r>
          </a:p>
          <a:p>
            <a:pPr lvl="1"/>
            <a:r>
              <a:rPr lang="en-US" altLang="en-US" dirty="0"/>
              <a:t>Relative lateral activation during crying</a:t>
            </a:r>
          </a:p>
          <a:p>
            <a:r>
              <a:rPr lang="en-US" altLang="en-US" dirty="0" err="1"/>
              <a:t>Actigraphy</a:t>
            </a:r>
            <a:r>
              <a:rPr lang="en-US" altLang="en-US" dirty="0"/>
              <a:t> -- estimate sleep-wake patterns from activity levels</a:t>
            </a:r>
          </a:p>
          <a:p>
            <a:pPr lvl="1"/>
            <a:r>
              <a:rPr lang="en-US" altLang="en-US" dirty="0"/>
              <a:t>Index of ADD?</a:t>
            </a:r>
          </a:p>
          <a:p>
            <a:r>
              <a:rPr lang="en-US" altLang="en-US" b="1" dirty="0"/>
              <a:t>---</a:t>
            </a:r>
          </a:p>
          <a:p>
            <a:r>
              <a:rPr lang="en-US" altLang="en-US" b="1" dirty="0"/>
              <a:t>Increasingly important supplement to behavioral measures</a:t>
            </a:r>
            <a:endParaRPr lang="en-US" altLang="en-US" dirty="0"/>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72</a:t>
            </a:fld>
            <a:endParaRPr lang="en-US"/>
          </a:p>
        </p:txBody>
      </p:sp>
    </p:spTree>
    <p:extLst>
      <p:ext uri="{BB962C8B-B14F-4D97-AF65-F5344CB8AC3E}">
        <p14:creationId xmlns:p14="http://schemas.microsoft.com/office/powerpoint/2010/main" val="4734292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Reliability is the extent to</a:t>
            </a:r>
            <a:r>
              <a:rPr lang="en-US" baseline="0" dirty="0"/>
              <a:t> which research results are repeatable.</a:t>
            </a:r>
          </a:p>
          <a:p>
            <a:r>
              <a:rPr lang="en-US" baseline="0" dirty="0"/>
              <a:t>If you were to take the same measurements with the same participants, under the same circumstances, would you get the same results?</a:t>
            </a:r>
          </a:p>
          <a:p>
            <a:endParaRPr lang="en-US" baseline="0" dirty="0"/>
          </a:p>
          <a:p>
            <a:r>
              <a:rPr lang="en-US" baseline="0" dirty="0"/>
              <a:t>Results should not depend on who the experimenter or observer is.</a:t>
            </a:r>
          </a:p>
          <a:p>
            <a:endParaRPr lang="en-US" baseline="0" dirty="0"/>
          </a:p>
          <a:p>
            <a:r>
              <a:rPr lang="en-US" baseline="0" dirty="0"/>
              <a:t>When looking for specific behaviors, it’s important to have more than one observer, and to compare their observations to ensure there’s an adequate level of inter-rater agreement (aka, reliability).</a:t>
            </a:r>
          </a:p>
          <a:p>
            <a:endParaRPr lang="en-US" baseline="0" dirty="0"/>
          </a:p>
          <a:p>
            <a:endParaRPr lang="en-US" baseline="0" dirty="0"/>
          </a:p>
          <a:p>
            <a:r>
              <a:rPr lang="en-US" baseline="0" dirty="0"/>
              <a:t>As with any study, it’s important to reduce bias, whenever possible. This may mean things like experimenter bias, which can be reduced through double-blind studies (neither experimenter nor participant knows which group they are in). This could be for a treatment vs. placebo, or high-risk vs. low-risk participant.</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73</a:t>
            </a:fld>
            <a:endParaRPr lang="en-US"/>
          </a:p>
        </p:txBody>
      </p:sp>
    </p:spTree>
    <p:extLst>
      <p:ext uri="{BB962C8B-B14F-4D97-AF65-F5344CB8AC3E}">
        <p14:creationId xmlns:p14="http://schemas.microsoft.com/office/powerpoint/2010/main" val="1249822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F30392-4B9B-4DD2-A0FA-AB85B3C9B261}" type="slidenum">
              <a:rPr lang="en-US"/>
              <a:pPr/>
              <a:t>74</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pPr>
              <a:lnSpc>
                <a:spcPct val="80000"/>
              </a:lnSpc>
            </a:pPr>
            <a:r>
              <a:rPr lang="en-US" sz="900" dirty="0"/>
              <a:t>The expected</a:t>
            </a:r>
            <a:r>
              <a:rPr lang="en-US" sz="900" baseline="0" dirty="0"/>
              <a:t> benefits for any study must justify any risks.</a:t>
            </a:r>
          </a:p>
          <a:p>
            <a:pPr>
              <a:lnSpc>
                <a:spcPct val="80000"/>
              </a:lnSpc>
            </a:pPr>
            <a:r>
              <a:rPr lang="en-US" sz="900" baseline="0" dirty="0"/>
              <a:t>Psychological research has benefits, both in terms of illuminating the workings of the mind and answering theoretical questions,</a:t>
            </a:r>
          </a:p>
          <a:p>
            <a:pPr>
              <a:lnSpc>
                <a:spcPct val="80000"/>
              </a:lnSpc>
            </a:pPr>
            <a:r>
              <a:rPr lang="en-US" sz="900" baseline="0" dirty="0"/>
              <a:t>As well as practical, even therapeutic applications.</a:t>
            </a:r>
          </a:p>
          <a:p>
            <a:pPr>
              <a:lnSpc>
                <a:spcPct val="80000"/>
              </a:lnSpc>
            </a:pPr>
            <a:endParaRPr lang="en-US" sz="900" baseline="0" dirty="0"/>
          </a:p>
          <a:p>
            <a:pPr>
              <a:lnSpc>
                <a:spcPct val="80000"/>
              </a:lnSpc>
            </a:pPr>
            <a:r>
              <a:rPr lang="en-US" sz="900" baseline="0" dirty="0"/>
              <a:t>Children participating in research might be exposed to physical risks or psychological risks.</a:t>
            </a:r>
          </a:p>
          <a:p>
            <a:pPr>
              <a:lnSpc>
                <a:spcPct val="80000"/>
              </a:lnSpc>
            </a:pPr>
            <a:r>
              <a:rPr lang="en-US" sz="900" baseline="0" dirty="0"/>
              <a:t>For example, being exposed to something scary, violent behavior, having to resist a treat, encountering a challenging problem they can’t solve, etc.</a:t>
            </a:r>
          </a:p>
          <a:p>
            <a:pPr>
              <a:lnSpc>
                <a:spcPct val="80000"/>
              </a:lnSpc>
            </a:pPr>
            <a:r>
              <a:rPr lang="en-US" sz="900" baseline="0" dirty="0"/>
              <a:t>These might cause negative feelings, stress or discomfort.</a:t>
            </a:r>
          </a:p>
          <a:p>
            <a:pPr>
              <a:lnSpc>
                <a:spcPct val="80000"/>
              </a:lnSpc>
            </a:pPr>
            <a:endParaRPr lang="en-US" sz="900" baseline="0" dirty="0"/>
          </a:p>
          <a:p>
            <a:pPr>
              <a:lnSpc>
                <a:spcPct val="80000"/>
              </a:lnSpc>
            </a:pPr>
            <a:r>
              <a:rPr lang="en-US" sz="900" baseline="0" dirty="0"/>
              <a:t>IRBs make sure that research projects reach the ethical standards set out by the research community.</a:t>
            </a:r>
          </a:p>
          <a:p>
            <a:pPr>
              <a:lnSpc>
                <a:spcPct val="80000"/>
              </a:lnSpc>
            </a:pPr>
            <a:endParaRPr lang="en-US" sz="900" baseline="0" dirty="0"/>
          </a:p>
          <a:p>
            <a:pPr>
              <a:lnSpc>
                <a:spcPct val="80000"/>
              </a:lnSpc>
            </a:pPr>
            <a:r>
              <a:rPr lang="en-US" sz="900" baseline="0" dirty="0"/>
              <a:t>Here you see some principles by SRCD (page 1).</a:t>
            </a:r>
            <a:endParaRPr lang="en-US" sz="900" dirty="0"/>
          </a:p>
        </p:txBody>
      </p:sp>
    </p:spTree>
    <p:extLst>
      <p:ext uri="{BB962C8B-B14F-4D97-AF65-F5344CB8AC3E}">
        <p14:creationId xmlns:p14="http://schemas.microsoft.com/office/powerpoint/2010/main" val="39566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F30392-4B9B-4DD2-A0FA-AB85B3C9B261}" type="slidenum">
              <a:rPr lang="en-US"/>
              <a:pPr/>
              <a:t>75</a:t>
            </a:fld>
            <a:endParaRPr lang="en-US"/>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p:txBody>
          <a:bodyPr/>
          <a:lstStyle/>
          <a:p>
            <a:pPr>
              <a:lnSpc>
                <a:spcPct val="80000"/>
              </a:lnSpc>
            </a:pPr>
            <a:r>
              <a:rPr lang="en-US" sz="900" dirty="0"/>
              <a:t>In my own research, our IRB has been pretty reasonable with most things.</a:t>
            </a:r>
          </a:p>
          <a:p>
            <a:pPr>
              <a:lnSpc>
                <a:spcPct val="80000"/>
              </a:lnSpc>
            </a:pPr>
            <a:r>
              <a:rPr lang="en-US" sz="900" dirty="0"/>
              <a:t>If we’re measuring something like maternal depression, we have to offer resources to participants, in case they would like to seek treatment or counseling.</a:t>
            </a:r>
          </a:p>
          <a:p>
            <a:pPr>
              <a:lnSpc>
                <a:spcPct val="80000"/>
              </a:lnSpc>
            </a:pPr>
            <a:endParaRPr lang="en-US" sz="900" dirty="0"/>
          </a:p>
          <a:p>
            <a:pPr>
              <a:lnSpc>
                <a:spcPct val="80000"/>
              </a:lnSpc>
            </a:pPr>
            <a:r>
              <a:rPr lang="en-US" sz="900" dirty="0"/>
              <a:t>If we’re showing babies videos of other babies crying, which they might find upsetting, we have to tell the family that they can stop participating at any point if they feel uncomfortable (or we stop if babies cries for more than a few seconds).</a:t>
            </a:r>
          </a:p>
          <a:p>
            <a:pPr>
              <a:lnSpc>
                <a:spcPct val="80000"/>
              </a:lnSpc>
            </a:pPr>
            <a:endParaRPr lang="en-US" sz="900" dirty="0"/>
          </a:p>
          <a:p>
            <a:pPr>
              <a:lnSpc>
                <a:spcPct val="80000"/>
              </a:lnSpc>
            </a:pPr>
            <a:r>
              <a:rPr lang="en-US" sz="900" dirty="0"/>
              <a:t>We share all of our data, including videos of babies and parents, with the larger research community, which means even though names are not linked to the videos, someone could still identify you or your baby from the video (unlikely, but possible).</a:t>
            </a:r>
          </a:p>
          <a:p>
            <a:pPr>
              <a:lnSpc>
                <a:spcPct val="80000"/>
              </a:lnSpc>
            </a:pPr>
            <a:endParaRPr lang="en-US" sz="900" dirty="0"/>
          </a:p>
          <a:p>
            <a:pPr>
              <a:lnSpc>
                <a:spcPct val="80000"/>
              </a:lnSpc>
            </a:pPr>
            <a:r>
              <a:rPr lang="en-US" sz="900" dirty="0"/>
              <a:t>We also tell families that we will post photos/videos of them and their baby online. (Although if they request we don’t we </a:t>
            </a:r>
            <a:r>
              <a:rPr lang="en-US" sz="900" dirty="0" err="1"/>
              <a:t>obv</a:t>
            </a:r>
            <a:r>
              <a:rPr lang="en-US" sz="900" dirty="0"/>
              <a:t> won’t. but it’s in our consent that we have permission).</a:t>
            </a:r>
          </a:p>
          <a:p>
            <a:pPr>
              <a:lnSpc>
                <a:spcPct val="80000"/>
              </a:lnSpc>
            </a:pPr>
            <a:endParaRPr lang="en-US" sz="900" dirty="0"/>
          </a:p>
          <a:p>
            <a:pPr>
              <a:lnSpc>
                <a:spcPct val="80000"/>
              </a:lnSpc>
            </a:pPr>
            <a:r>
              <a:rPr lang="en-US" sz="900" dirty="0"/>
              <a:t>Recruitment - Incentives… can put $50 in large print, = </a:t>
            </a:r>
            <a:r>
              <a:rPr lang="en-US" sz="900"/>
              <a:t>too coercive</a:t>
            </a:r>
            <a:endParaRPr lang="en-US" sz="900" dirty="0"/>
          </a:p>
        </p:txBody>
      </p:sp>
    </p:spTree>
    <p:extLst>
      <p:ext uri="{BB962C8B-B14F-4D97-AF65-F5344CB8AC3E}">
        <p14:creationId xmlns:p14="http://schemas.microsoft.com/office/powerpoint/2010/main" val="90185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6817DA-15A2-4CBF-B398-112D6F0D7325}" type="slidenum">
              <a:rPr lang="en-US"/>
              <a:pPr/>
              <a:t>5</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97609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pre-registered a study before?</a:t>
            </a:r>
          </a:p>
          <a:p>
            <a:endParaRPr lang="en-US" dirty="0"/>
          </a:p>
          <a:p>
            <a:r>
              <a:rPr lang="en-US" dirty="0"/>
              <a:t>There have been</a:t>
            </a:r>
            <a:r>
              <a:rPr lang="en-US" baseline="0" dirty="0"/>
              <a:t> a growing # of pre-registered studies in recent years (see graph).</a:t>
            </a:r>
          </a:p>
          <a:p>
            <a:endParaRPr lang="en-US" dirty="0"/>
          </a:p>
          <a:p>
            <a:r>
              <a:rPr lang="en-US" dirty="0"/>
              <a:t>(discuss pros/cons)</a:t>
            </a:r>
          </a:p>
          <a:p>
            <a:endParaRPr lang="en-US" dirty="0"/>
          </a:p>
          <a:p>
            <a:r>
              <a:rPr lang="en-US" dirty="0"/>
              <a:t>https://</a:t>
            </a:r>
            <a:r>
              <a:rPr lang="en-US" dirty="0" err="1"/>
              <a:t>www.sciencemag.org</a:t>
            </a:r>
            <a:r>
              <a:rPr lang="en-US" dirty="0"/>
              <a:t>/news/2018/09/more-and-more-scientists-are-preregistering-their-studies-should-you</a:t>
            </a:r>
          </a:p>
          <a:p>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7</a:t>
            </a:fld>
            <a:endParaRPr lang="en-US"/>
          </a:p>
        </p:txBody>
      </p:sp>
    </p:spTree>
    <p:extLst>
      <p:ext uri="{BB962C8B-B14F-4D97-AF65-F5344CB8AC3E}">
        <p14:creationId xmlns:p14="http://schemas.microsoft.com/office/powerpoint/2010/main" val="2042863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Strengths:</a:t>
            </a:r>
          </a:p>
          <a:p>
            <a:r>
              <a:rPr lang="en-US" dirty="0"/>
              <a:t>* Can learn from one</a:t>
            </a:r>
            <a:r>
              <a:rPr lang="en-US" baseline="0" dirty="0"/>
              <a:t> another (tips and tricks) – best practices</a:t>
            </a:r>
            <a:endParaRPr lang="en-US" dirty="0"/>
          </a:p>
          <a:p>
            <a:r>
              <a:rPr lang="en-US" dirty="0"/>
              <a:t>* Pre-register</a:t>
            </a:r>
          </a:p>
          <a:p>
            <a:r>
              <a:rPr lang="en-US" dirty="0"/>
              <a:t>* Larger</a:t>
            </a:r>
            <a:r>
              <a:rPr lang="en-US" baseline="0" dirty="0"/>
              <a:t> &amp; more diverse sample</a:t>
            </a:r>
          </a:p>
          <a:p>
            <a:r>
              <a:rPr lang="en-US" dirty="0"/>
              <a:t>* Can compare methodological</a:t>
            </a:r>
            <a:r>
              <a:rPr lang="en-US" baseline="0" dirty="0"/>
              <a:t> differences to see if they matter</a:t>
            </a:r>
          </a:p>
          <a:p>
            <a:r>
              <a:rPr lang="en-US" dirty="0"/>
              <a:t>* Get a better idea of effect size</a:t>
            </a:r>
            <a:r>
              <a:rPr lang="en-US" baseline="0" dirty="0"/>
              <a:t> &amp; things that impact effects (e.g., language)</a:t>
            </a:r>
          </a:p>
          <a:p>
            <a:endParaRPr lang="en-US" dirty="0"/>
          </a:p>
          <a:p>
            <a:r>
              <a:rPr lang="en-US" dirty="0"/>
              <a:t>A few that I’ve been involved in so far…</a:t>
            </a:r>
          </a:p>
          <a:p>
            <a:r>
              <a:rPr lang="en-US" dirty="0" err="1"/>
              <a:t>Manybabies</a:t>
            </a:r>
            <a:endParaRPr lang="en-US" dirty="0"/>
          </a:p>
          <a:p>
            <a:r>
              <a:rPr lang="en-US" dirty="0" err="1"/>
              <a:t>Manyclasses</a:t>
            </a:r>
            <a:endParaRPr lang="en-US" dirty="0"/>
          </a:p>
          <a:p>
            <a:r>
              <a:rPr lang="en-US" dirty="0" err="1"/>
              <a:t>Manyprimates</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9</a:t>
            </a:fld>
            <a:endParaRPr lang="en-US"/>
          </a:p>
        </p:txBody>
      </p:sp>
    </p:spTree>
    <p:extLst>
      <p:ext uri="{BB962C8B-B14F-4D97-AF65-F5344CB8AC3E}">
        <p14:creationId xmlns:p14="http://schemas.microsoft.com/office/powerpoint/2010/main" val="4114725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Cool new</a:t>
            </a:r>
            <a:r>
              <a:rPr lang="en-US" baseline="0" dirty="0"/>
              <a:t> ways to reach more diverse populations… bringing research into the home environment.</a:t>
            </a:r>
          </a:p>
          <a:p>
            <a:endParaRPr lang="en-US" baseline="0" dirty="0"/>
          </a:p>
          <a:p>
            <a:r>
              <a:rPr lang="en-US" baseline="0" dirty="0"/>
              <a:t>Pros/cons (need smart phone, internet connection)</a:t>
            </a:r>
          </a:p>
          <a:p>
            <a:endParaRPr lang="en-US" baseline="0" dirty="0"/>
          </a:p>
          <a:p>
            <a:r>
              <a:rPr lang="en-US" baseline="0" dirty="0"/>
              <a:t>Good news:</a:t>
            </a:r>
          </a:p>
          <a:p>
            <a:r>
              <a:rPr lang="en-US" baseline="0" dirty="0"/>
              <a:t>In sum, there are lots of great resources out there that will help us to overcome this “crisis” in behavioral sciences, and move science in the right direction!</a:t>
            </a:r>
          </a:p>
          <a:p>
            <a:endParaRPr lang="en-US" baseline="0" dirty="0"/>
          </a:p>
          <a:p>
            <a:r>
              <a:rPr lang="en-US" baseline="0" dirty="0"/>
              <a:t>Now, let’s discuss some specific types of designs used in developmental research…</a:t>
            </a:r>
            <a:endParaRPr lang="en-US" dirty="0"/>
          </a:p>
        </p:txBody>
      </p:sp>
      <p:sp>
        <p:nvSpPr>
          <p:cNvPr id="4" name="Slide Number Placeholder 3"/>
          <p:cNvSpPr>
            <a:spLocks noGrp="1"/>
          </p:cNvSpPr>
          <p:nvPr>
            <p:ph type="sldNum" sz="quarter" idx="10"/>
          </p:nvPr>
        </p:nvSpPr>
        <p:spPr/>
        <p:txBody>
          <a:bodyPr/>
          <a:lstStyle/>
          <a:p>
            <a:fld id="{A8B732B4-A220-4D64-89E5-594291243225}" type="slidenum">
              <a:rPr lang="en-US" smtClean="0"/>
              <a:pPr/>
              <a:t>10</a:t>
            </a:fld>
            <a:endParaRPr lang="en-US"/>
          </a:p>
        </p:txBody>
      </p:sp>
    </p:spTree>
    <p:extLst>
      <p:ext uri="{BB962C8B-B14F-4D97-AF65-F5344CB8AC3E}">
        <p14:creationId xmlns:p14="http://schemas.microsoft.com/office/powerpoint/2010/main" val="1067944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24E9884-659D-465A-9CF5-DC7C008C152F}"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Tree>
    <p:extLst>
      <p:ext uri="{BB962C8B-B14F-4D97-AF65-F5344CB8AC3E}">
        <p14:creationId xmlns:p14="http://schemas.microsoft.com/office/powerpoint/2010/main" val="3322554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F8AA1-3A8B-4557-9A17-2CEF7069A418}" type="slidenum">
              <a:rPr lang="en-US"/>
              <a:pPr/>
              <a:t>20</a:t>
            </a:fld>
            <a:endParaRPr lang="en-US"/>
          </a:p>
        </p:txBody>
      </p:sp>
      <p:sp>
        <p:nvSpPr>
          <p:cNvPr id="187394" name="Rectangle 2"/>
          <p:cNvSpPr>
            <a:spLocks noGrp="1" noRot="1" noChangeAspect="1" noChangeArrowheads="1" noTextEdit="1"/>
          </p:cNvSpPr>
          <p:nvPr>
            <p:ph type="sldImg"/>
          </p:nvPr>
        </p:nvSpPr>
        <p:spPr>
          <a:ln/>
        </p:spPr>
      </p:sp>
      <p:sp>
        <p:nvSpPr>
          <p:cNvPr id="18739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334642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F2A3F5-8C59-4848-8490-C8A4B0913F81}"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8EE25B-BE97-452E-9164-F76544E9B0F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085D6034-0D4B-4027-8F75-A1FA454125B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800600" y="1752600"/>
            <a:ext cx="3810000" cy="4114800"/>
          </a:xfrm>
        </p:spPr>
        <p:txBody>
          <a:bodyPr/>
          <a:lstStyle/>
          <a:p>
            <a:endParaRPr lang="en-US"/>
          </a:p>
        </p:txBody>
      </p:sp>
      <p:sp>
        <p:nvSpPr>
          <p:cNvPr id="5" name="Date Placeholder 4"/>
          <p:cNvSpPr>
            <a:spLocks noGrp="1"/>
          </p:cNvSpPr>
          <p:nvPr>
            <p:ph type="dt" sz="half" idx="10"/>
          </p:nvPr>
        </p:nvSpPr>
        <p:spPr>
          <a:xfrm>
            <a:off x="381000" y="6323013"/>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323013"/>
            <a:ext cx="2895600" cy="457200"/>
          </a:xfrm>
        </p:spPr>
        <p:txBody>
          <a:bodyPr/>
          <a:lstStyle>
            <a:lvl1pPr>
              <a:defRPr/>
            </a:lvl1pPr>
          </a:lstStyle>
          <a:p>
            <a:r>
              <a:rPr lang="en-US" altLang="en-US"/>
              <a:t>Messinger</a:t>
            </a:r>
          </a:p>
        </p:txBody>
      </p:sp>
      <p:sp>
        <p:nvSpPr>
          <p:cNvPr id="7" name="Slide Number Placeholder 6"/>
          <p:cNvSpPr>
            <a:spLocks noGrp="1"/>
          </p:cNvSpPr>
          <p:nvPr>
            <p:ph type="sldNum" sz="quarter" idx="12"/>
          </p:nvPr>
        </p:nvSpPr>
        <p:spPr>
          <a:xfrm>
            <a:off x="6858000" y="6323013"/>
            <a:ext cx="1905000" cy="457200"/>
          </a:xfrm>
        </p:spPr>
        <p:txBody>
          <a:bodyPr/>
          <a:lstStyle>
            <a:lvl1pPr>
              <a:defRPr/>
            </a:lvl1pPr>
          </a:lstStyle>
          <a:p>
            <a:fld id="{96BD66D8-E6D2-4D50-B92A-56BDF85F15D1}" type="slidenum">
              <a:rPr lang="en-US" altLang="en-US"/>
              <a:pPr/>
              <a:t>‹#›</a:t>
            </a:fld>
            <a:endParaRPr lang="en-US" altLang="en-US"/>
          </a:p>
        </p:txBody>
      </p:sp>
    </p:spTree>
    <p:extLst>
      <p:ext uri="{BB962C8B-B14F-4D97-AF65-F5344CB8AC3E}">
        <p14:creationId xmlns:p14="http://schemas.microsoft.com/office/powerpoint/2010/main" val="1887550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42900"/>
            <a:ext cx="7772400" cy="1104900"/>
          </a:xfrm>
        </p:spPr>
        <p:txBody>
          <a:bodyPr/>
          <a:lstStyle/>
          <a:p>
            <a:r>
              <a:rPr lang="en-US"/>
              <a:t>Click to edit Master title style</a:t>
            </a:r>
          </a:p>
        </p:txBody>
      </p:sp>
      <p:sp>
        <p:nvSpPr>
          <p:cNvPr id="3" name="Text Placeholder 2"/>
          <p:cNvSpPr>
            <a:spLocks noGrp="1"/>
          </p:cNvSpPr>
          <p:nvPr>
            <p:ph type="body" sz="half" idx="1"/>
          </p:nvPr>
        </p:nvSpPr>
        <p:spPr>
          <a:xfrm>
            <a:off x="838200" y="17526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00600" y="1752600"/>
            <a:ext cx="3810000" cy="4114800"/>
          </a:xfrm>
        </p:spPr>
        <p:txBody>
          <a:bodyPr/>
          <a:lstStyle/>
          <a:p>
            <a:pPr lvl="0"/>
            <a:endParaRPr lang="en-US" noProof="0"/>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r>
              <a:rPr lang="en-US"/>
              <a:t>Messinger</a:t>
            </a:r>
          </a:p>
        </p:txBody>
      </p:sp>
      <p:sp>
        <p:nvSpPr>
          <p:cNvPr id="7" name="Rectangle 19"/>
          <p:cNvSpPr>
            <a:spLocks noGrp="1" noChangeArrowheads="1"/>
          </p:cNvSpPr>
          <p:nvPr>
            <p:ph type="sldNum" sz="quarter" idx="12"/>
          </p:nvPr>
        </p:nvSpPr>
        <p:spPr>
          <a:ln/>
        </p:spPr>
        <p:txBody>
          <a:bodyPr/>
          <a:lstStyle>
            <a:lvl1pPr>
              <a:defRPr/>
            </a:lvl1pPr>
          </a:lstStyle>
          <a:p>
            <a:pPr>
              <a:defRPr/>
            </a:pPr>
            <a:fld id="{D3CE3404-7270-456B-9F12-ABA351C42495}" type="slidenum">
              <a:rPr lang="en-US"/>
              <a:pPr>
                <a:defRPr/>
              </a:pPr>
              <a:t>‹#›</a:t>
            </a:fld>
            <a:endParaRPr lang="en-US"/>
          </a:p>
        </p:txBody>
      </p:sp>
    </p:spTree>
    <p:extLst>
      <p:ext uri="{BB962C8B-B14F-4D97-AF65-F5344CB8AC3E}">
        <p14:creationId xmlns:p14="http://schemas.microsoft.com/office/powerpoint/2010/main" val="3876757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9B7FBE-02EE-4C27-AE49-1816F48D0D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6E096-1C6C-4569-BC47-F93CD06CC6E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20995-2486-4762-999B-FB34B4D03C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247C20-BCFD-429C-B067-29BD4D23FD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3D5D24-58C7-4290-8CA6-B401B30A49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080FE9-5834-4D99-A97C-0285798C7FA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96A418-D92C-48F6-81BA-144162084422}"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EBF06BC5-FDD8-4FE7-883B-6F85FF4D547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A8BF006-A872-4FBD-BC7A-CF0DF1F168E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lookit.mit.ed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nyu.databrary.org/slot/47209/0,17075/asset/252681/download?inline=true"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3.bin"/><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4.bin"/><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5.bin"/><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psy.miami.edu/faculty/dmessinger/c_c/rsrcs/rdgs/emot/Socius-2016-Peterson-2378023115625071.pdf"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oleObject" Target="../embeddings/oleObject6.bin"/><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os.io/prereg" TargetMode="External"/><Relationship Id="rId5" Type="http://schemas.openxmlformats.org/officeDocument/2006/relationships/hyperlink" Target="https://www.sciencemag.org/news/2018/09/more-and-more-scientists-are-preregistering-their-studies-should-you" TargetMode="Externa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nyu.databrary.org/" TargetMode="External"/><Relationship Id="rId1" Type="http://schemas.openxmlformats.org/officeDocument/2006/relationships/slideLayout" Target="../slideLayouts/slideLayout2.xml"/><Relationship Id="rId5" Type="http://schemas.openxmlformats.org/officeDocument/2006/relationships/hyperlink" Target="https://nyu.databrary.org/volume/62" TargetMode="External"/><Relationship Id="rId4" Type="http://schemas.openxmlformats.org/officeDocument/2006/relationships/hyperlink" Target="https://nyu.databrary.org/volume/108/slot/9145/-"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03D1444-1F2A-5B71-7B68-49EE225053A2}"/>
              </a:ext>
            </a:extLst>
          </p:cNvPr>
          <p:cNvSpPr>
            <a:spLocks noGrp="1" noChangeArrowheads="1"/>
          </p:cNvSpPr>
          <p:nvPr>
            <p:ph type="ctrTitle" sz="quarter"/>
          </p:nvPr>
        </p:nvSpPr>
        <p:spPr>
          <a:xfrm>
            <a:off x="838200" y="2133600"/>
            <a:ext cx="7772400" cy="1143000"/>
          </a:xfrm>
        </p:spPr>
        <p:txBody>
          <a:bodyPr/>
          <a:lstStyle/>
          <a:p>
            <a:r>
              <a:rPr lang="en-US" altLang="en-US">
                <a:solidFill>
                  <a:schemeClr val="tx1"/>
                </a:solidFill>
              </a:rPr>
              <a:t>Infant Development</a:t>
            </a:r>
          </a:p>
        </p:txBody>
      </p:sp>
      <p:sp>
        <p:nvSpPr>
          <p:cNvPr id="15363" name="Rectangle 3">
            <a:extLst>
              <a:ext uri="{FF2B5EF4-FFF2-40B4-BE49-F238E27FC236}">
                <a16:creationId xmlns:a16="http://schemas.microsoft.com/office/drawing/2014/main" id="{F0DE3AF6-37F1-0CC1-FCAC-79DF170248F5}"/>
              </a:ext>
            </a:extLst>
          </p:cNvPr>
          <p:cNvSpPr>
            <a:spLocks noGrp="1" noChangeArrowheads="1"/>
          </p:cNvSpPr>
          <p:nvPr>
            <p:ph type="subTitle" sz="quarter" idx="1"/>
          </p:nvPr>
        </p:nvSpPr>
        <p:spPr/>
        <p:txBody>
          <a:bodyPr/>
          <a:lstStyle/>
          <a:p>
            <a:r>
              <a:rPr lang="en-US" altLang="en-US" sz="2800"/>
              <a:t>Daniel Messinger, Ph.D.</a:t>
            </a:r>
          </a:p>
        </p:txBody>
      </p:sp>
      <p:sp>
        <p:nvSpPr>
          <p:cNvPr id="15364" name="Rectangle 1">
            <a:extLst>
              <a:ext uri="{FF2B5EF4-FFF2-40B4-BE49-F238E27FC236}">
                <a16:creationId xmlns:a16="http://schemas.microsoft.com/office/drawing/2014/main" id="{F4A2DD11-CC43-A2C5-164F-CF96A61AC6F3}"/>
              </a:ext>
            </a:extLst>
          </p:cNvPr>
          <p:cNvSpPr>
            <a:spLocks noChangeArrowheads="1"/>
          </p:cNvSpPr>
          <p:nvPr/>
        </p:nvSpPr>
        <p:spPr bwMode="auto">
          <a:xfrm>
            <a:off x="1535113" y="-1501775"/>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Monotype Sorts" pitchFamily="2" charset="2"/>
              <a:buChar char="n"/>
              <a:defRPr sz="3200">
                <a:solidFill>
                  <a:schemeClr val="tx1"/>
                </a:solidFill>
                <a:latin typeface="Times New Roman" panose="02020603050405020304" pitchFamily="18" charset="0"/>
              </a:defRPr>
            </a:lvl1pPr>
            <a:lvl2pPr marL="742950" indent="-285750">
              <a:spcBef>
                <a:spcPct val="20000"/>
              </a:spcBef>
              <a:buClr>
                <a:schemeClr val="bg2"/>
              </a:buClr>
              <a:buSzPct val="75000"/>
              <a:buChar char="–"/>
              <a:defRPr sz="2800">
                <a:solidFill>
                  <a:schemeClr val="tx1"/>
                </a:solidFill>
                <a:latin typeface="Times New Roman" panose="02020603050405020304" pitchFamily="18" charset="0"/>
              </a:defRPr>
            </a:lvl2pPr>
            <a:lvl3pPr marL="1143000" indent="-228600">
              <a:spcBef>
                <a:spcPct val="20000"/>
              </a:spcBef>
              <a:buClr>
                <a:schemeClr val="bg2"/>
              </a:buClr>
              <a:buSzPct val="75000"/>
              <a:buFont typeface="Monotype Sorts" pitchFamily="2" charset="2"/>
              <a:buChar char="n"/>
              <a:defRPr sz="2400">
                <a:solidFill>
                  <a:schemeClr val="tx1"/>
                </a:solidFill>
                <a:latin typeface="Times New Roman" panose="02020603050405020304" pitchFamily="18" charset="0"/>
              </a:defRPr>
            </a:lvl3pPr>
            <a:lvl4pPr marL="1600200" indent="-228600">
              <a:spcBef>
                <a:spcPct val="20000"/>
              </a:spcBef>
              <a:buClr>
                <a:schemeClr val="bg2"/>
              </a:buClr>
              <a:buSzPct val="75000"/>
              <a:buChar char="–"/>
              <a:defRPr sz="2000">
                <a:solidFill>
                  <a:schemeClr val="tx1"/>
                </a:solidFill>
                <a:latin typeface="Times New Roman" panose="02020603050405020304" pitchFamily="18" charset="0"/>
              </a:defRPr>
            </a:lvl4pPr>
            <a:lvl5pPr marL="2057400" indent="-228600">
              <a:spcBef>
                <a:spcPct val="20000"/>
              </a:spcBef>
              <a:buClr>
                <a:schemeClr val="bg2"/>
              </a:buClr>
              <a:buSzPct val="75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bg2"/>
              </a:buClr>
              <a:buSzPct val="75000"/>
              <a:buChar char="•"/>
              <a:defRPr sz="2000">
                <a:solidFill>
                  <a:schemeClr val="tx1"/>
                </a:solidFill>
                <a:latin typeface="Times New Roman" panose="02020603050405020304" pitchFamily="18" charset="0"/>
              </a:defRPr>
            </a:lvl9pPr>
          </a:lstStyle>
          <a:p>
            <a:pPr>
              <a:spcBef>
                <a:spcPct val="0"/>
              </a:spcBef>
              <a:buClrTx/>
              <a:buSzTx/>
              <a:buFontTx/>
              <a:buNone/>
            </a:pPr>
            <a:r>
              <a:rPr lang="en-US" altLang="en-US" sz="2400"/>
              <a:t>Psychology of Infancy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Child Labs</a:t>
            </a:r>
          </a:p>
        </p:txBody>
      </p:sp>
      <p:pic>
        <p:nvPicPr>
          <p:cNvPr id="4" name="Content Placeholder 3"/>
          <p:cNvPicPr>
            <a:picLocks noGrp="1" noChangeAspect="1"/>
          </p:cNvPicPr>
          <p:nvPr>
            <p:ph idx="1"/>
          </p:nvPr>
        </p:nvPicPr>
        <p:blipFill>
          <a:blip r:embed="rId3"/>
          <a:srcRect l="-42947" r="-42947"/>
          <a:stretch>
            <a:fillRect/>
          </a:stretch>
        </p:blipFill>
        <p:spPr/>
      </p:pic>
      <p:sp>
        <p:nvSpPr>
          <p:cNvPr id="5" name="TextBox 4">
            <a:extLst>
              <a:ext uri="{FF2B5EF4-FFF2-40B4-BE49-F238E27FC236}">
                <a16:creationId xmlns:a16="http://schemas.microsoft.com/office/drawing/2014/main" id="{98F0D341-8E2F-4455-A907-1AD1863EA9C5}"/>
              </a:ext>
            </a:extLst>
          </p:cNvPr>
          <p:cNvSpPr txBox="1"/>
          <p:nvPr/>
        </p:nvSpPr>
        <p:spPr>
          <a:xfrm>
            <a:off x="5410200" y="597146"/>
            <a:ext cx="4610746" cy="369332"/>
          </a:xfrm>
          <a:prstGeom prst="rect">
            <a:avLst/>
          </a:prstGeom>
          <a:noFill/>
        </p:spPr>
        <p:txBody>
          <a:bodyPr wrap="square">
            <a:spAutoFit/>
          </a:bodyPr>
          <a:lstStyle/>
          <a:p>
            <a:r>
              <a:rPr lang="en-US" dirty="0">
                <a:solidFill>
                  <a:srgbClr val="FF0000"/>
                </a:solidFill>
                <a:hlinkClick r:id="rId4"/>
              </a:rPr>
              <a:t>https://lookit.mit.edu/</a:t>
            </a:r>
            <a:r>
              <a:rPr lang="en-US" dirty="0">
                <a:solidFill>
                  <a:srgbClr val="FF0000"/>
                </a:solidFill>
              </a:rPr>
              <a:t> </a:t>
            </a:r>
          </a:p>
        </p:txBody>
      </p:sp>
    </p:spTree>
    <p:extLst>
      <p:ext uri="{BB962C8B-B14F-4D97-AF65-F5344CB8AC3E}">
        <p14:creationId xmlns:p14="http://schemas.microsoft.com/office/powerpoint/2010/main" val="146200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626FD-42B3-4E02-AFA9-08DFD9191A54}"/>
              </a:ext>
            </a:extLst>
          </p:cNvPr>
          <p:cNvSpPr>
            <a:spLocks noGrp="1"/>
          </p:cNvSpPr>
          <p:nvPr>
            <p:ph type="title"/>
          </p:nvPr>
        </p:nvSpPr>
        <p:spPr/>
        <p:txBody>
          <a:bodyPr/>
          <a:lstStyle/>
          <a:p>
            <a:r>
              <a:rPr lang="en-US"/>
              <a:t>Automated measurement…</a:t>
            </a:r>
            <a:endParaRPr lang="en-US" dirty="0"/>
          </a:p>
        </p:txBody>
      </p:sp>
      <p:sp>
        <p:nvSpPr>
          <p:cNvPr id="3" name="Content Placeholder 2">
            <a:extLst>
              <a:ext uri="{FF2B5EF4-FFF2-40B4-BE49-F238E27FC236}">
                <a16:creationId xmlns:a16="http://schemas.microsoft.com/office/drawing/2014/main" id="{5149C002-5365-DC1B-A896-EF8F7F3ACD0C}"/>
              </a:ext>
            </a:extLst>
          </p:cNvPr>
          <p:cNvSpPr>
            <a:spLocks noGrp="1"/>
          </p:cNvSpPr>
          <p:nvPr>
            <p:ph idx="1"/>
          </p:nvPr>
        </p:nvSpPr>
        <p:spPr/>
        <p:txBody>
          <a:bodyPr/>
          <a:lstStyle/>
          <a:p>
            <a:endParaRPr lang="en-US"/>
          </a:p>
        </p:txBody>
      </p:sp>
      <p:pic>
        <p:nvPicPr>
          <p:cNvPr id="5" name="Picture 4">
            <a:hlinkClick r:id="rId2"/>
            <a:extLst>
              <a:ext uri="{FF2B5EF4-FFF2-40B4-BE49-F238E27FC236}">
                <a16:creationId xmlns:a16="http://schemas.microsoft.com/office/drawing/2014/main" id="{288511C9-1979-78B4-CDF1-DC49D00F3CAB}"/>
              </a:ext>
            </a:extLst>
          </p:cNvPr>
          <p:cNvPicPr>
            <a:picLocks noChangeAspect="1"/>
          </p:cNvPicPr>
          <p:nvPr/>
        </p:nvPicPr>
        <p:blipFill>
          <a:blip r:embed="rId3"/>
          <a:stretch>
            <a:fillRect/>
          </a:stretch>
        </p:blipFill>
        <p:spPr>
          <a:xfrm>
            <a:off x="1905000" y="1524000"/>
            <a:ext cx="5457825" cy="5124041"/>
          </a:xfrm>
          <a:prstGeom prst="rect">
            <a:avLst/>
          </a:prstGeom>
        </p:spPr>
      </p:pic>
    </p:spTree>
    <p:extLst>
      <p:ext uri="{BB962C8B-B14F-4D97-AF65-F5344CB8AC3E}">
        <p14:creationId xmlns:p14="http://schemas.microsoft.com/office/powerpoint/2010/main" val="3559342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Messinger</a:t>
            </a:r>
          </a:p>
        </p:txBody>
      </p:sp>
      <p:sp>
        <p:nvSpPr>
          <p:cNvPr id="54274" name="Rectangle 2"/>
          <p:cNvSpPr>
            <a:spLocks noGrp="1" noChangeArrowheads="1"/>
          </p:cNvSpPr>
          <p:nvPr>
            <p:ph type="title"/>
          </p:nvPr>
        </p:nvSpPr>
        <p:spPr/>
        <p:txBody>
          <a:bodyPr/>
          <a:lstStyle/>
          <a:p>
            <a:r>
              <a:rPr lang="en-US" altLang="en-US"/>
              <a:t>Experimental design</a:t>
            </a:r>
          </a:p>
        </p:txBody>
      </p:sp>
      <p:sp>
        <p:nvSpPr>
          <p:cNvPr id="54275" name="Rectangle 3"/>
          <p:cNvSpPr>
            <a:spLocks noGrp="1" noChangeArrowheads="1"/>
          </p:cNvSpPr>
          <p:nvPr>
            <p:ph type="body" idx="1"/>
          </p:nvPr>
        </p:nvSpPr>
        <p:spPr>
          <a:xfrm>
            <a:off x="838200" y="1752600"/>
            <a:ext cx="7086600" cy="4114800"/>
          </a:xfrm>
        </p:spPr>
        <p:txBody>
          <a:bodyPr/>
          <a:lstStyle/>
          <a:p>
            <a:r>
              <a:rPr lang="en-US" altLang="en-US"/>
              <a:t>Between subject</a:t>
            </a:r>
          </a:p>
          <a:p>
            <a:pPr lvl="1"/>
            <a:r>
              <a:rPr lang="en-US" altLang="en-US"/>
              <a:t>A treatment (independent variable) is assigned randomly</a:t>
            </a:r>
          </a:p>
          <a:p>
            <a:pPr lvl="1"/>
            <a:r>
              <a:rPr lang="en-US" altLang="en-US"/>
              <a:t>creating treatment and control groups</a:t>
            </a:r>
          </a:p>
          <a:p>
            <a:r>
              <a:rPr lang="en-US" altLang="en-US"/>
              <a:t>Within-subject</a:t>
            </a:r>
          </a:p>
          <a:p>
            <a:pPr lvl="1"/>
            <a:r>
              <a:rPr lang="en-US" altLang="en-US"/>
              <a:t>All infants get treatment and control</a:t>
            </a:r>
          </a:p>
          <a:p>
            <a:pPr lvl="1"/>
            <a:r>
              <a:rPr lang="en-US" altLang="en-US"/>
              <a:t>Examples</a:t>
            </a:r>
          </a:p>
          <a:p>
            <a:pPr lvl="2"/>
            <a:r>
              <a:rPr lang="en-US" altLang="en-US"/>
              <a:t>Rating study, Face-to-face still-face</a:t>
            </a:r>
          </a:p>
        </p:txBody>
      </p:sp>
      <p:pic>
        <p:nvPicPr>
          <p:cNvPr id="542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5163" y="4572000"/>
            <a:ext cx="2128837" cy="170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391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9330" name="Group 3"/>
          <p:cNvGrpSpPr>
            <a:grpSpLocks/>
          </p:cNvGrpSpPr>
          <p:nvPr/>
        </p:nvGrpSpPr>
        <p:grpSpPr bwMode="auto">
          <a:xfrm>
            <a:off x="610722" y="1927591"/>
            <a:ext cx="4670425" cy="4495800"/>
            <a:chOff x="1196417" y="0"/>
            <a:chExt cx="6751165" cy="6858000"/>
          </a:xfrm>
        </p:grpSpPr>
        <p:pic>
          <p:nvPicPr>
            <p:cNvPr id="99333" name="Picture 2" descr="\\psy.miami.edu\Dynamic_Storage\Groups\DMessinger_Lab\Administrator\SIBSMILE\Data\Analysis\Pos_Neg\PLOSOne_Submission\86_Figure_2_06-13-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6417" y="0"/>
              <a:ext cx="675116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7185" t="8228"/>
            <a:stretch>
              <a:fillRect/>
            </a:stretch>
          </p:blipFill>
          <p:spPr bwMode="auto">
            <a:xfrm>
              <a:off x="2667000" y="3048000"/>
              <a:ext cx="1196051" cy="124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4"/>
            <p:cNvPicPr>
              <a:picLocks noChangeAspect="1" noChangeArrowheads="1"/>
            </p:cNvPicPr>
            <p:nvPr/>
          </p:nvPicPr>
          <p:blipFill>
            <a:blip r:embed="rId6">
              <a:extLst>
                <a:ext uri="{28A0092B-C50C-407E-A947-70E740481C1C}">
                  <a14:useLocalDpi xmlns:a14="http://schemas.microsoft.com/office/drawing/2010/main" val="0"/>
                </a:ext>
              </a:extLst>
            </a:blip>
            <a:srcRect r="7074"/>
            <a:stretch>
              <a:fillRect/>
            </a:stretch>
          </p:blipFill>
          <p:spPr bwMode="auto">
            <a:xfrm>
              <a:off x="6400801" y="3106959"/>
              <a:ext cx="1203766" cy="132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5"/>
            <p:cNvPicPr>
              <a:picLocks noChangeAspect="1" noChangeArrowheads="1"/>
            </p:cNvPicPr>
            <p:nvPr/>
          </p:nvPicPr>
          <p:blipFill>
            <a:blip r:embed="rId7">
              <a:extLst>
                <a:ext uri="{28A0092B-C50C-407E-A947-70E740481C1C}">
                  <a14:useLocalDpi xmlns:a14="http://schemas.microsoft.com/office/drawing/2010/main" val="0"/>
                </a:ext>
              </a:extLst>
            </a:blip>
            <a:srcRect l="6067" t="6451" r="7581" b="-2"/>
            <a:stretch>
              <a:fillRect/>
            </a:stretch>
          </p:blipFill>
          <p:spPr bwMode="auto">
            <a:xfrm>
              <a:off x="2673752" y="1594654"/>
              <a:ext cx="1180618" cy="1300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itle 1"/>
          <p:cNvSpPr txBox="1">
            <a:spLocks/>
          </p:cNvSpPr>
          <p:nvPr/>
        </p:nvSpPr>
        <p:spPr bwMode="auto">
          <a:xfrm>
            <a:off x="457200" y="277813"/>
            <a:ext cx="8229600" cy="1143000"/>
          </a:xfrm>
          <a:prstGeom prst="rect">
            <a:avLst/>
          </a:prstGeom>
          <a:noFill/>
          <a:ln w="9525">
            <a:noFill/>
            <a:miter lim="800000"/>
            <a:headEnd/>
            <a:tailEnd/>
          </a:ln>
          <a:effectLst/>
        </p:spPr>
        <p:txBody>
          <a:bodyPr anchor="ctr"/>
          <a:lstStyle/>
          <a:p>
            <a:pPr algn="ctr" eaLnBrk="0" hangingPunct="0">
              <a:defRPr/>
            </a:pPr>
            <a:endParaRPr lang="en-US" sz="4000" b="1" kern="0" dirty="0">
              <a:solidFill>
                <a:schemeClr val="tx2"/>
              </a:solidFill>
              <a:effectLst>
                <a:outerShdw blurRad="38100" dist="38100" dir="2700000" algn="tl">
                  <a:srgbClr val="000000"/>
                </a:outerShdw>
              </a:effectLst>
              <a:latin typeface="+mj-lt"/>
              <a:ea typeface="ＭＳ Ｐゴシック" pitchFamily="28" charset="-128"/>
              <a:cs typeface="ＭＳ Ｐゴシック" pitchFamily="-110" charset="-128"/>
            </a:endParaRPr>
          </a:p>
        </p:txBody>
      </p:sp>
      <p:sp>
        <p:nvSpPr>
          <p:cNvPr id="99332" name="TextBox 3"/>
          <p:cNvSpPr txBox="1">
            <a:spLocks noChangeArrowheads="1"/>
          </p:cNvSpPr>
          <p:nvPr/>
        </p:nvSpPr>
        <p:spPr bwMode="auto">
          <a:xfrm>
            <a:off x="5604640" y="6423391"/>
            <a:ext cx="3146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60000"/>
              <a:buFont typeface="Wingdings" panose="05000000000000000000" pitchFamily="2" charset="2"/>
              <a:buChar char="n"/>
              <a:defRPr sz="3200">
                <a:solidFill>
                  <a:schemeClr val="tx1"/>
                </a:solidFill>
                <a:latin typeface="Times New Roman" panose="02020603050405020304" pitchFamily="18" charset="0"/>
                <a:ea typeface="MS PGothic" panose="020B0600070205080204" pitchFamily="34" charset="-128"/>
              </a:defRPr>
            </a:lvl1pPr>
            <a:lvl2pPr marL="742950" indent="-285750" eaLnBrk="0" hangingPunct="0">
              <a:spcBef>
                <a:spcPct val="20000"/>
              </a:spcBef>
              <a:buClr>
                <a:schemeClr val="tx2"/>
              </a:buClr>
              <a:buSzPct val="60000"/>
              <a:buFont typeface="Wingdings" panose="05000000000000000000" pitchFamily="2" charset="2"/>
              <a:buChar char="n"/>
              <a:defRPr sz="2800">
                <a:solidFill>
                  <a:schemeClr val="tx1"/>
                </a:solidFill>
                <a:latin typeface="Times New Roman" panose="02020603050405020304" pitchFamily="18" charset="0"/>
                <a:ea typeface="MS PGothic" panose="020B0600070205080204" pitchFamily="34" charset="-128"/>
              </a:defRPr>
            </a:lvl2pPr>
            <a:lvl3pPr marL="1143000" indent="-228600" eaLnBrk="0" hangingPunct="0">
              <a:spcBef>
                <a:spcPct val="20000"/>
              </a:spcBef>
              <a:buClr>
                <a:schemeClr val="folHlink"/>
              </a:buClr>
              <a:buSzPct val="60000"/>
              <a:buFont typeface="Wingdings" panose="05000000000000000000" pitchFamily="2" charset="2"/>
              <a:buChar char="n"/>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spcBef>
                <a:spcPct val="20000"/>
              </a:spcBef>
              <a:buClr>
                <a:schemeClr val="tx1"/>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4pPr>
            <a:lvl5pPr marL="2057400" indent="-228600" eaLnBrk="0" hangingPunct="0">
              <a:spcBef>
                <a:spcPct val="20000"/>
              </a:spcBef>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a:solidFill>
                  <a:schemeClr val="tx1"/>
                </a:solidFill>
                <a:latin typeface="Times New Roman" panose="02020603050405020304" pitchFamily="18" charset="0"/>
                <a:ea typeface="MS PGothic" panose="020B0600070205080204" pitchFamily="34" charset="-128"/>
              </a:defRPr>
            </a:lvl9pPr>
          </a:lstStyle>
          <a:p>
            <a:pPr eaLnBrk="1" hangingPunct="1">
              <a:spcBef>
                <a:spcPct val="0"/>
              </a:spcBef>
              <a:buClrTx/>
              <a:buSzTx/>
              <a:buFontTx/>
              <a:buNone/>
            </a:pPr>
            <a:r>
              <a:rPr lang="en-US" altLang="en-US" sz="1800" dirty="0"/>
              <a:t>Mattson, et </a:t>
            </a:r>
            <a:r>
              <a:rPr lang="en-US" altLang="en-US" sz="1800" dirty="0" err="1"/>
              <a:t>al.,PLOS</a:t>
            </a:r>
            <a:r>
              <a:rPr lang="en-US" altLang="en-US" sz="1800" dirty="0"/>
              <a:t> One, 2013</a:t>
            </a:r>
          </a:p>
        </p:txBody>
      </p:sp>
      <p:sp>
        <p:nvSpPr>
          <p:cNvPr id="2" name="Title 1"/>
          <p:cNvSpPr>
            <a:spLocks noGrp="1"/>
          </p:cNvSpPr>
          <p:nvPr>
            <p:ph type="title"/>
          </p:nvPr>
        </p:nvSpPr>
        <p:spPr>
          <a:xfrm>
            <a:off x="487496" y="-34910"/>
            <a:ext cx="8229600" cy="1252728"/>
          </a:xfrm>
        </p:spPr>
        <p:txBody>
          <a:bodyPr>
            <a:normAutofit fontScale="90000"/>
          </a:bodyPr>
          <a:lstStyle/>
          <a:p>
            <a:r>
              <a:rPr lang="en-US" altLang="en-US" dirty="0"/>
              <a:t>Can experiments uniquely demonstrate causality? How?</a:t>
            </a:r>
            <a:endParaRPr lang="en-US" dirty="0"/>
          </a:p>
        </p:txBody>
      </p:sp>
      <p:sp>
        <p:nvSpPr>
          <p:cNvPr id="4" name="Rectangle 3"/>
          <p:cNvSpPr/>
          <p:nvPr/>
        </p:nvSpPr>
        <p:spPr>
          <a:xfrm>
            <a:off x="5604640" y="3137272"/>
            <a:ext cx="3434595" cy="1569660"/>
          </a:xfrm>
          <a:prstGeom prst="rect">
            <a:avLst/>
          </a:prstGeom>
        </p:spPr>
        <p:txBody>
          <a:bodyPr wrap="none">
            <a:spAutoFit/>
          </a:bodyPr>
          <a:lstStyle/>
          <a:p>
            <a:r>
              <a:rPr lang="en-US" sz="2400" dirty="0"/>
              <a:t>What about SEM?</a:t>
            </a:r>
          </a:p>
          <a:p>
            <a:endParaRPr lang="en-US" sz="2400" dirty="0"/>
          </a:p>
          <a:p>
            <a:endParaRPr lang="en-US" sz="2400" dirty="0"/>
          </a:p>
          <a:p>
            <a:r>
              <a:rPr lang="en-US" sz="2400" dirty="0"/>
              <a:t>BTW, what is causality?</a:t>
            </a:r>
          </a:p>
        </p:txBody>
      </p:sp>
    </p:spTree>
    <p:extLst>
      <p:ext uri="{BB962C8B-B14F-4D97-AF65-F5344CB8AC3E}">
        <p14:creationId xmlns:p14="http://schemas.microsoft.com/office/powerpoint/2010/main" val="854018068"/>
      </p:ext>
    </p:extLst>
  </p:cSld>
  <p:clrMapOvr>
    <a:overrideClrMapping bg1="lt1" tx1="dk1" bg2="lt2" tx2="dk2" accent1="accent1" accent2="accent2" accent3="accent3" accent4="accent4" accent5="accent5" accent6="accent6" hlink="hlink" folHlink="folHlink"/>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Latent Growth Model </a:t>
            </a:r>
            <a:br>
              <a:rPr lang="en-US" dirty="0"/>
            </a:br>
            <a:r>
              <a:rPr lang="en-US" dirty="0"/>
              <a:t>SEM Example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509" t="21249" r="29265" b="15946"/>
          <a:stretch/>
        </p:blipFill>
        <p:spPr bwMode="auto">
          <a:xfrm>
            <a:off x="685800" y="1412555"/>
            <a:ext cx="7328115" cy="525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06654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Methods</a:t>
            </a:r>
          </a:p>
        </p:txBody>
      </p:sp>
      <p:sp>
        <p:nvSpPr>
          <p:cNvPr id="3" name="Content Placeholder 2"/>
          <p:cNvSpPr>
            <a:spLocks noGrp="1"/>
          </p:cNvSpPr>
          <p:nvPr>
            <p:ph idx="1"/>
          </p:nvPr>
        </p:nvSpPr>
        <p:spPr/>
        <p:txBody>
          <a:bodyPr>
            <a:normAutofit/>
          </a:bodyPr>
          <a:lstStyle/>
          <a:p>
            <a:r>
              <a:rPr lang="en-US" dirty="0"/>
              <a:t>Latent growth curve modeling uses data from 3 time points to assess change in constructs within individuals </a:t>
            </a:r>
          </a:p>
          <a:p>
            <a:pPr lvl="1"/>
            <a:r>
              <a:rPr lang="en-US" dirty="0"/>
              <a:t>Intercept for each youth represents level of construct at Time 1</a:t>
            </a:r>
          </a:p>
          <a:p>
            <a:pPr lvl="1"/>
            <a:r>
              <a:rPr lang="en-US" dirty="0"/>
              <a:t>Slope represents rate at which each construct changes over time</a:t>
            </a:r>
          </a:p>
        </p:txBody>
      </p:sp>
    </p:spTree>
    <p:extLst>
      <p:ext uri="{BB962C8B-B14F-4D97-AF65-F5344CB8AC3E}">
        <p14:creationId xmlns:p14="http://schemas.microsoft.com/office/powerpoint/2010/main" val="18400503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ltLang="en-US"/>
              <a:t>Messinger</a:t>
            </a:r>
          </a:p>
        </p:txBody>
      </p:sp>
      <p:sp>
        <p:nvSpPr>
          <p:cNvPr id="45058" name="Rectangle 2"/>
          <p:cNvSpPr>
            <a:spLocks noGrp="1" noChangeArrowheads="1"/>
          </p:cNvSpPr>
          <p:nvPr>
            <p:ph type="title"/>
          </p:nvPr>
        </p:nvSpPr>
        <p:spPr/>
        <p:txBody>
          <a:bodyPr>
            <a:normAutofit fontScale="90000"/>
          </a:bodyPr>
          <a:lstStyle/>
          <a:p>
            <a:r>
              <a:rPr lang="en-US" altLang="en-US"/>
              <a:t>Constrained behavior in experiments</a:t>
            </a:r>
          </a:p>
        </p:txBody>
      </p:sp>
      <p:sp>
        <p:nvSpPr>
          <p:cNvPr id="45059" name="Rectangle 3"/>
          <p:cNvSpPr>
            <a:spLocks noGrp="1" noChangeArrowheads="1"/>
          </p:cNvSpPr>
          <p:nvPr>
            <p:ph type="body" idx="1"/>
          </p:nvPr>
        </p:nvSpPr>
        <p:spPr/>
        <p:txBody>
          <a:bodyPr/>
          <a:lstStyle/>
          <a:p>
            <a:r>
              <a:rPr lang="en-US" altLang="en-US"/>
              <a:t>Gazes at stimulus </a:t>
            </a:r>
          </a:p>
          <a:p>
            <a:pPr lvl="1"/>
            <a:r>
              <a:rPr lang="en-US" altLang="en-US"/>
              <a:t>habituation and paired preference designs</a:t>
            </a:r>
          </a:p>
          <a:p>
            <a:r>
              <a:rPr lang="en-US" altLang="en-US"/>
              <a:t>Sucking &amp; leg kicks</a:t>
            </a:r>
          </a:p>
          <a:p>
            <a:pPr lvl="1"/>
            <a:r>
              <a:rPr lang="en-US" altLang="en-US"/>
              <a:t>Response contingencies </a:t>
            </a:r>
          </a:p>
        </p:txBody>
      </p:sp>
    </p:spTree>
    <p:extLst>
      <p:ext uri="{BB962C8B-B14F-4D97-AF65-F5344CB8AC3E}">
        <p14:creationId xmlns:p14="http://schemas.microsoft.com/office/powerpoint/2010/main" val="1452198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Moderators </a:t>
            </a:r>
          </a:p>
        </p:txBody>
      </p:sp>
      <p:sp>
        <p:nvSpPr>
          <p:cNvPr id="3" name="Content Placeholder 2"/>
          <p:cNvSpPr>
            <a:spLocks noGrp="1"/>
          </p:cNvSpPr>
          <p:nvPr>
            <p:ph idx="1"/>
          </p:nvPr>
        </p:nvSpPr>
        <p:spPr>
          <a:xfrm>
            <a:off x="228600" y="1775191"/>
            <a:ext cx="8839200" cy="4625609"/>
          </a:xfrm>
        </p:spPr>
        <p:txBody>
          <a:bodyPr>
            <a:normAutofit/>
          </a:bodyPr>
          <a:lstStyle/>
          <a:p>
            <a:r>
              <a:rPr lang="en-US" dirty="0"/>
              <a:t>Used </a:t>
            </a:r>
            <a:r>
              <a:rPr lang="en-US" dirty="0" err="1"/>
              <a:t>multigroup</a:t>
            </a:r>
            <a:r>
              <a:rPr lang="en-US" dirty="0"/>
              <a:t> comparisons to test for moderation effects</a:t>
            </a:r>
          </a:p>
          <a:p>
            <a:r>
              <a:rPr lang="en-US" dirty="0"/>
              <a:t>Discrimination </a:t>
            </a:r>
            <a:r>
              <a:rPr lang="en-US" dirty="0">
                <a:sym typeface="Wingdings" panose="05000000000000000000" pitchFamily="2" charset="2"/>
              </a:rPr>
              <a:t> Conduct problems/Depression </a:t>
            </a:r>
          </a:p>
          <a:p>
            <a:pPr lvl="1"/>
            <a:r>
              <a:rPr lang="en-US" dirty="0"/>
              <a:t>Weaker for youth with high</a:t>
            </a:r>
          </a:p>
          <a:p>
            <a:pPr lvl="2"/>
            <a:r>
              <a:rPr lang="en-US" dirty="0" err="1"/>
              <a:t>Nurturant</a:t>
            </a:r>
            <a:r>
              <a:rPr lang="en-US" dirty="0"/>
              <a:t>-involved parenting</a:t>
            </a:r>
          </a:p>
          <a:p>
            <a:pPr lvl="2"/>
            <a:r>
              <a:rPr lang="en-US" dirty="0"/>
              <a:t>School efficacy</a:t>
            </a:r>
          </a:p>
          <a:p>
            <a:pPr lvl="2"/>
            <a:r>
              <a:rPr lang="en-US" dirty="0"/>
              <a:t>Affiliation with prosocial peers</a:t>
            </a:r>
          </a:p>
          <a:p>
            <a:endParaRPr lang="en-US" dirty="0"/>
          </a:p>
        </p:txBody>
      </p:sp>
    </p:spTree>
    <p:extLst>
      <p:ext uri="{BB962C8B-B14F-4D97-AF65-F5344CB8AC3E}">
        <p14:creationId xmlns:p14="http://schemas.microsoft.com/office/powerpoint/2010/main" val="3945631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altLang="en-US"/>
              <a:t>Messinger</a:t>
            </a:r>
          </a:p>
        </p:txBody>
      </p:sp>
      <p:sp>
        <p:nvSpPr>
          <p:cNvPr id="61442" name="Rectangle 2"/>
          <p:cNvSpPr>
            <a:spLocks noGrp="1" noChangeArrowheads="1"/>
          </p:cNvSpPr>
          <p:nvPr>
            <p:ph type="title"/>
          </p:nvPr>
        </p:nvSpPr>
        <p:spPr/>
        <p:txBody>
          <a:bodyPr/>
          <a:lstStyle/>
          <a:p>
            <a:r>
              <a:rPr lang="en-US" altLang="en-US"/>
              <a:t>Observational </a:t>
            </a:r>
          </a:p>
        </p:txBody>
      </p:sp>
      <p:sp>
        <p:nvSpPr>
          <p:cNvPr id="61443" name="Rectangle 3"/>
          <p:cNvSpPr>
            <a:spLocks noGrp="1" noChangeArrowheads="1"/>
          </p:cNvSpPr>
          <p:nvPr>
            <p:ph type="body" idx="1"/>
          </p:nvPr>
        </p:nvSpPr>
        <p:spPr>
          <a:xfrm>
            <a:off x="838200" y="1752600"/>
            <a:ext cx="4953000" cy="4495800"/>
          </a:xfrm>
        </p:spPr>
        <p:txBody>
          <a:bodyPr>
            <a:normAutofit fontScale="92500"/>
          </a:bodyPr>
          <a:lstStyle/>
          <a:p>
            <a:pPr>
              <a:lnSpc>
                <a:spcPct val="90000"/>
              </a:lnSpc>
            </a:pPr>
            <a:r>
              <a:rPr lang="en-US" altLang="en-US" dirty="0"/>
              <a:t>Quasi-experiment </a:t>
            </a:r>
          </a:p>
          <a:p>
            <a:pPr lvl="1">
              <a:lnSpc>
                <a:spcPct val="90000"/>
              </a:lnSpc>
            </a:pPr>
            <a:r>
              <a:rPr lang="en-US" altLang="en-US" dirty="0"/>
              <a:t>Between subject exploration of differences in naturally occurring groups</a:t>
            </a:r>
          </a:p>
          <a:p>
            <a:pPr lvl="2">
              <a:lnSpc>
                <a:spcPct val="90000"/>
              </a:lnSpc>
            </a:pPr>
            <a:r>
              <a:rPr lang="en-US" altLang="en-US" dirty="0"/>
              <a:t>Drug exposure, breast-feeding, and attachment groups</a:t>
            </a:r>
          </a:p>
          <a:p>
            <a:pPr>
              <a:lnSpc>
                <a:spcPct val="90000"/>
              </a:lnSpc>
            </a:pPr>
            <a:r>
              <a:rPr lang="en-US" altLang="en-US" dirty="0"/>
              <a:t>Observational</a:t>
            </a:r>
          </a:p>
          <a:p>
            <a:pPr lvl="1">
              <a:lnSpc>
                <a:spcPct val="90000"/>
              </a:lnSpc>
            </a:pPr>
            <a:r>
              <a:rPr lang="en-US" altLang="en-US" dirty="0"/>
              <a:t>Differences in naturally occurring conditions</a:t>
            </a:r>
          </a:p>
          <a:p>
            <a:pPr lvl="2">
              <a:lnSpc>
                <a:spcPct val="90000"/>
              </a:lnSpc>
            </a:pPr>
            <a:r>
              <a:rPr lang="en-US" altLang="en-US" dirty="0"/>
              <a:t>Gazing at mother versus gazing away</a:t>
            </a:r>
          </a:p>
        </p:txBody>
      </p:sp>
      <p:graphicFrame>
        <p:nvGraphicFramePr>
          <p:cNvPr id="61444" name="Object 4"/>
          <p:cNvGraphicFramePr>
            <a:graphicFrameLocks noChangeAspect="1"/>
          </p:cNvGraphicFramePr>
          <p:nvPr>
            <p:extLst>
              <p:ext uri="{D42A27DB-BD31-4B8C-83A1-F6EECF244321}">
                <p14:modId xmlns:p14="http://schemas.microsoft.com/office/powerpoint/2010/main" val="3432065242"/>
              </p:ext>
            </p:extLst>
          </p:nvPr>
        </p:nvGraphicFramePr>
        <p:xfrm>
          <a:off x="5753684" y="1621983"/>
          <a:ext cx="3371512" cy="3922713"/>
        </p:xfrm>
        <a:graphic>
          <a:graphicData uri="http://schemas.openxmlformats.org/presentationml/2006/ole">
            <mc:AlternateContent xmlns:mc="http://schemas.openxmlformats.org/markup-compatibility/2006">
              <mc:Choice xmlns:v="urn:schemas-microsoft-com:vml" Requires="v">
                <p:oleObj name="SPW 4.0 Graph" r:id="rId2" imgW="4027680" imgH="4683240" progId="JandelGraphicObject.2">
                  <p:embed/>
                </p:oleObj>
              </mc:Choice>
              <mc:Fallback>
                <p:oleObj name="SPW 4.0 Graph" r:id="rId2" imgW="4027680" imgH="4683240" progId="JandelGraphicObject.2">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684" y="1621983"/>
                        <a:ext cx="3371512" cy="3922713"/>
                      </a:xfrm>
                      <a:prstGeom prst="rect">
                        <a:avLst/>
                      </a:prstGeom>
                      <a:noFill/>
                      <a:ln>
                        <a:noFill/>
                      </a:ln>
                      <a:effectLst/>
                    </p:spPr>
                  </p:pic>
                </p:oleObj>
              </mc:Fallback>
            </mc:AlternateContent>
          </a:graphicData>
        </a:graphic>
      </p:graphicFrame>
      <p:sp>
        <p:nvSpPr>
          <p:cNvPr id="2" name="Rectangle 1"/>
          <p:cNvSpPr/>
          <p:nvPr/>
        </p:nvSpPr>
        <p:spPr>
          <a:xfrm>
            <a:off x="4193967" y="5831629"/>
            <a:ext cx="4572000" cy="646331"/>
          </a:xfrm>
          <a:prstGeom prst="rect">
            <a:avLst/>
          </a:prstGeom>
        </p:spPr>
        <p:txBody>
          <a:bodyPr>
            <a:spAutoFit/>
          </a:bodyPr>
          <a:lstStyle/>
          <a:p>
            <a:pPr>
              <a:lnSpc>
                <a:spcPct val="90000"/>
              </a:lnSpc>
            </a:pPr>
            <a:r>
              <a:rPr lang="en-US" altLang="en-US" sz="2000" dirty="0">
                <a:solidFill>
                  <a:srgbClr val="FF0000"/>
                </a:solidFill>
              </a:rPr>
              <a:t>Is age (development) studied experimentally or observationally?</a:t>
            </a:r>
          </a:p>
        </p:txBody>
      </p:sp>
    </p:spTree>
    <p:extLst>
      <p:ext uri="{BB962C8B-B14F-4D97-AF65-F5344CB8AC3E}">
        <p14:creationId xmlns:p14="http://schemas.microsoft.com/office/powerpoint/2010/main" val="38299388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ltLang="en-US"/>
              <a:t>Messinger</a:t>
            </a:r>
          </a:p>
        </p:txBody>
      </p:sp>
      <p:sp>
        <p:nvSpPr>
          <p:cNvPr id="72706" name="Rectangle 2"/>
          <p:cNvSpPr>
            <a:spLocks noGrp="1" noChangeArrowheads="1"/>
          </p:cNvSpPr>
          <p:nvPr>
            <p:ph type="title"/>
          </p:nvPr>
        </p:nvSpPr>
        <p:spPr/>
        <p:txBody>
          <a:bodyPr/>
          <a:lstStyle/>
          <a:p>
            <a:r>
              <a:rPr lang="en-US" altLang="en-US"/>
              <a:t>Types of observational research</a:t>
            </a:r>
          </a:p>
        </p:txBody>
      </p:sp>
      <p:sp>
        <p:nvSpPr>
          <p:cNvPr id="72707" name="Rectangle 3"/>
          <p:cNvSpPr>
            <a:spLocks noGrp="1" noChangeArrowheads="1"/>
          </p:cNvSpPr>
          <p:nvPr>
            <p:ph type="body" idx="1"/>
          </p:nvPr>
        </p:nvSpPr>
        <p:spPr/>
        <p:txBody>
          <a:bodyPr/>
          <a:lstStyle/>
          <a:p>
            <a:pPr>
              <a:lnSpc>
                <a:spcPct val="90000"/>
              </a:lnSpc>
            </a:pPr>
            <a:r>
              <a:rPr lang="en-US" altLang="en-US" dirty="0"/>
              <a:t>Quasi-experimental </a:t>
            </a:r>
          </a:p>
          <a:p>
            <a:pPr lvl="1">
              <a:lnSpc>
                <a:spcPct val="90000"/>
              </a:lnSpc>
            </a:pPr>
            <a:r>
              <a:rPr lang="en-US" altLang="en-US" dirty="0"/>
              <a:t>Differences in naturally occurring groups </a:t>
            </a:r>
          </a:p>
          <a:p>
            <a:pPr>
              <a:lnSpc>
                <a:spcPct val="90000"/>
              </a:lnSpc>
            </a:pPr>
            <a:r>
              <a:rPr lang="en-US" altLang="en-US" dirty="0"/>
              <a:t>Observational - </a:t>
            </a:r>
          </a:p>
          <a:p>
            <a:pPr lvl="1">
              <a:lnSpc>
                <a:spcPct val="90000"/>
              </a:lnSpc>
            </a:pPr>
            <a:r>
              <a:rPr lang="en-US" altLang="en-US" dirty="0"/>
              <a:t>Differences in naturally occurring conditions</a:t>
            </a:r>
          </a:p>
          <a:p>
            <a:pPr>
              <a:lnSpc>
                <a:spcPct val="90000"/>
              </a:lnSpc>
            </a:pPr>
            <a:r>
              <a:rPr lang="en-US" altLang="en-US" dirty="0"/>
              <a:t>Complementary, not exclusive </a:t>
            </a:r>
          </a:p>
          <a:p>
            <a:pPr>
              <a:lnSpc>
                <a:spcPct val="90000"/>
              </a:lnSpc>
            </a:pPr>
            <a:endParaRPr lang="en-US" altLang="en-US" dirty="0"/>
          </a:p>
          <a:p>
            <a:pPr>
              <a:lnSpc>
                <a:spcPct val="90000"/>
              </a:lnSpc>
            </a:pPr>
            <a:r>
              <a:rPr lang="en-US" altLang="en-US" dirty="0"/>
              <a:t>Is age (development) studied experimentally or observationally?</a:t>
            </a:r>
          </a:p>
        </p:txBody>
      </p:sp>
    </p:spTree>
    <p:extLst>
      <p:ext uri="{BB962C8B-B14F-4D97-AF65-F5344CB8AC3E}">
        <p14:creationId xmlns:p14="http://schemas.microsoft.com/office/powerpoint/2010/main" val="4046676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 y="457200"/>
            <a:ext cx="8839200" cy="1295400"/>
          </a:xfrm>
        </p:spPr>
        <p:txBody>
          <a:bodyPr>
            <a:noAutofit/>
          </a:bodyPr>
          <a:lstStyle/>
          <a:p>
            <a:pPr algn="ctr"/>
            <a:r>
              <a:rPr lang="en-US" sz="4400" dirty="0"/>
              <a:t>Developmental Research</a:t>
            </a:r>
            <a:br>
              <a:rPr lang="en-US" sz="4400" dirty="0"/>
            </a:br>
            <a:r>
              <a:rPr lang="en-US" sz="4400" dirty="0"/>
              <a:t>Design, Measurement, &amp; Analysis</a:t>
            </a:r>
          </a:p>
        </p:txBody>
      </p:sp>
      <p:sp>
        <p:nvSpPr>
          <p:cNvPr id="2051" name="Rectangle 3"/>
          <p:cNvSpPr>
            <a:spLocks noGrp="1" noChangeArrowheads="1"/>
          </p:cNvSpPr>
          <p:nvPr>
            <p:ph type="subTitle" idx="1"/>
          </p:nvPr>
        </p:nvSpPr>
        <p:spPr>
          <a:xfrm>
            <a:off x="1600200" y="4648200"/>
            <a:ext cx="6400800" cy="1752600"/>
          </a:xfrm>
        </p:spPr>
        <p:txBody>
          <a:bodyPr>
            <a:normAutofit/>
          </a:bodyPr>
          <a:lstStyle/>
          <a:p>
            <a:pPr algn="ctr">
              <a:lnSpc>
                <a:spcPct val="90000"/>
              </a:lnSpc>
            </a:pPr>
            <a:r>
              <a:rPr lang="en-US" sz="2400" dirty="0"/>
              <a:t>Infancy PSY 430</a:t>
            </a:r>
          </a:p>
        </p:txBody>
      </p:sp>
      <p:pic>
        <p:nvPicPr>
          <p:cNvPr id="2" name="Picture 1"/>
          <p:cNvPicPr>
            <a:picLocks noChangeAspect="1"/>
          </p:cNvPicPr>
          <p:nvPr/>
        </p:nvPicPr>
        <p:blipFill>
          <a:blip r:embed="rId3"/>
          <a:stretch>
            <a:fillRect/>
          </a:stretch>
        </p:blipFill>
        <p:spPr>
          <a:xfrm>
            <a:off x="1703318" y="2057400"/>
            <a:ext cx="5737364" cy="3856138"/>
          </a:xfrm>
          <a:prstGeom prst="rect">
            <a:avLst/>
          </a:prstGeom>
        </p:spPr>
      </p:pic>
    </p:spTree>
    <p:extLst>
      <p:ext uri="{BB962C8B-B14F-4D97-AF65-F5344CB8AC3E}">
        <p14:creationId xmlns:p14="http://schemas.microsoft.com/office/powerpoint/2010/main" val="592717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228600" y="152400"/>
            <a:ext cx="8915400" cy="1219200"/>
          </a:xfrm>
        </p:spPr>
        <p:txBody>
          <a:bodyPr>
            <a:noAutofit/>
          </a:bodyPr>
          <a:lstStyle/>
          <a:p>
            <a:pPr algn="ctr"/>
            <a:r>
              <a:rPr lang="en-US" sz="3600" dirty="0"/>
              <a:t>Gender-stereotypes during adolescence</a:t>
            </a:r>
            <a:br>
              <a:rPr lang="en-US" sz="3600" dirty="0"/>
            </a:br>
            <a:r>
              <a:rPr lang="en-US" sz="3600" dirty="0"/>
              <a:t>Is age key variable in development? </a:t>
            </a:r>
          </a:p>
        </p:txBody>
      </p:sp>
      <p:sp>
        <p:nvSpPr>
          <p:cNvPr id="186373" name="Rectangle 5"/>
          <p:cNvSpPr>
            <a:spLocks noGrp="1" noChangeArrowheads="1"/>
          </p:cNvSpPr>
          <p:nvPr>
            <p:ph type="body" idx="4294967295"/>
          </p:nvPr>
        </p:nvSpPr>
        <p:spPr>
          <a:xfrm>
            <a:off x="457200" y="1870075"/>
            <a:ext cx="8229600" cy="4530725"/>
          </a:xfrm>
          <a:prstGeom prst="rect">
            <a:avLst/>
          </a:prstGeom>
        </p:spPr>
        <p:txBody>
          <a:bodyPr/>
          <a:lstStyle/>
          <a:p>
            <a:pPr marL="0" indent="0">
              <a:buNone/>
            </a:pPr>
            <a:endParaRPr lang="en-US" sz="2400" dirty="0"/>
          </a:p>
        </p:txBody>
      </p:sp>
      <p:sp>
        <p:nvSpPr>
          <p:cNvPr id="5" name="Text Box 6"/>
          <p:cNvSpPr txBox="1">
            <a:spLocks noChangeArrowheads="1"/>
          </p:cNvSpPr>
          <p:nvPr/>
        </p:nvSpPr>
        <p:spPr bwMode="auto">
          <a:xfrm>
            <a:off x="7317609" y="5885904"/>
            <a:ext cx="1860550" cy="646331"/>
          </a:xfrm>
          <a:prstGeom prst="rect">
            <a:avLst/>
          </a:prstGeom>
          <a:noFill/>
          <a:ln w="9525">
            <a:noFill/>
            <a:miter lim="800000"/>
            <a:headEnd/>
            <a:tailEnd/>
          </a:ln>
          <a:effectLst/>
        </p:spPr>
        <p:txBody>
          <a:bodyPr wrap="square">
            <a:spAutoFit/>
          </a:bodyPr>
          <a:lstStyle/>
          <a:p>
            <a:r>
              <a:rPr lang="en-US" dirty="0"/>
              <a:t>Alfieri et al., 1996</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82" y="1500188"/>
            <a:ext cx="6786562" cy="5357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6"/>
          <p:cNvSpPr txBox="1">
            <a:spLocks noChangeArrowheads="1"/>
          </p:cNvSpPr>
          <p:nvPr/>
        </p:nvSpPr>
        <p:spPr bwMode="auto">
          <a:xfrm>
            <a:off x="7010400" y="2819400"/>
            <a:ext cx="1860550" cy="1754326"/>
          </a:xfrm>
          <a:prstGeom prst="rect">
            <a:avLst/>
          </a:prstGeom>
          <a:noFill/>
          <a:ln w="9525">
            <a:noFill/>
            <a:miter lim="800000"/>
            <a:headEnd/>
            <a:tailEnd/>
          </a:ln>
          <a:effectLst/>
        </p:spPr>
        <p:txBody>
          <a:bodyPr wrap="square">
            <a:spAutoFit/>
          </a:bodyPr>
          <a:lstStyle/>
          <a:p>
            <a:pPr algn="ctr"/>
            <a:r>
              <a:rPr lang="en-US" dirty="0"/>
              <a:t>T indicates children who have just transition from junior high school</a:t>
            </a:r>
          </a:p>
        </p:txBody>
      </p:sp>
    </p:spTree>
    <p:extLst>
      <p:ext uri="{BB962C8B-B14F-4D97-AF65-F5344CB8AC3E}">
        <p14:creationId xmlns:p14="http://schemas.microsoft.com/office/powerpoint/2010/main" val="4163923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Findings</a:t>
            </a:r>
          </a:p>
        </p:txBody>
      </p:sp>
      <p:sp>
        <p:nvSpPr>
          <p:cNvPr id="3" name="Content Placeholder 2"/>
          <p:cNvSpPr>
            <a:spLocks noGrp="1"/>
          </p:cNvSpPr>
          <p:nvPr>
            <p:ph idx="1"/>
          </p:nvPr>
        </p:nvSpPr>
        <p:spPr/>
        <p:txBody>
          <a:bodyPr/>
          <a:lstStyle/>
          <a:p>
            <a:r>
              <a:rPr lang="en-US" dirty="0"/>
              <a:t>Increases in discrimination positively associated with development of conduct problems and depressive symptoms</a:t>
            </a:r>
          </a:p>
          <a:p>
            <a:r>
              <a:rPr lang="en-US" dirty="0"/>
              <a:t>High SES youth more likely to have increases in discrimination over time</a:t>
            </a:r>
          </a:p>
          <a:p>
            <a:r>
              <a:rPr lang="en-US" dirty="0"/>
              <a:t>Growth trajectories for discrimination and conduct problems stronger for boys than girls (no difference for depression)</a:t>
            </a:r>
          </a:p>
        </p:txBody>
      </p:sp>
    </p:spTree>
    <p:extLst>
      <p:ext uri="{BB962C8B-B14F-4D97-AF65-F5344CB8AC3E}">
        <p14:creationId xmlns:p14="http://schemas.microsoft.com/office/powerpoint/2010/main" val="3005416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ltLang="en-US"/>
              <a:t>Messinger</a:t>
            </a:r>
          </a:p>
        </p:txBody>
      </p:sp>
      <p:sp>
        <p:nvSpPr>
          <p:cNvPr id="63490" name="Rectangle 2"/>
          <p:cNvSpPr>
            <a:spLocks noGrp="1" noChangeArrowheads="1"/>
          </p:cNvSpPr>
          <p:nvPr>
            <p:ph type="title"/>
          </p:nvPr>
        </p:nvSpPr>
        <p:spPr/>
        <p:txBody>
          <a:bodyPr>
            <a:normAutofit fontScale="90000"/>
          </a:bodyPr>
          <a:lstStyle/>
          <a:p>
            <a:r>
              <a:rPr lang="en-US" altLang="en-US"/>
              <a:t>Qualitative methods</a:t>
            </a:r>
            <a:br>
              <a:rPr lang="en-US" altLang="en-US"/>
            </a:br>
            <a:endParaRPr lang="en-US" altLang="en-US"/>
          </a:p>
        </p:txBody>
      </p:sp>
      <p:sp>
        <p:nvSpPr>
          <p:cNvPr id="63491" name="Rectangle 3"/>
          <p:cNvSpPr>
            <a:spLocks noGrp="1" noChangeArrowheads="1"/>
          </p:cNvSpPr>
          <p:nvPr>
            <p:ph type="body" idx="1"/>
          </p:nvPr>
        </p:nvSpPr>
        <p:spPr/>
        <p:txBody>
          <a:bodyPr/>
          <a:lstStyle/>
          <a:p>
            <a:pPr>
              <a:lnSpc>
                <a:spcPct val="90000"/>
              </a:lnSpc>
            </a:pPr>
            <a:r>
              <a:rPr lang="en-US" altLang="en-US" sz="2800" dirty="0"/>
              <a:t>Intensive description in regular language</a:t>
            </a:r>
          </a:p>
          <a:p>
            <a:pPr lvl="1">
              <a:lnSpc>
                <a:spcPct val="90000"/>
              </a:lnSpc>
            </a:pPr>
            <a:r>
              <a:rPr lang="en-US" altLang="en-US" sz="2400" dirty="0"/>
              <a:t>Not measuring variables</a:t>
            </a:r>
          </a:p>
          <a:p>
            <a:pPr lvl="2">
              <a:lnSpc>
                <a:spcPct val="90000"/>
              </a:lnSpc>
            </a:pPr>
            <a:r>
              <a:rPr lang="en-US" altLang="en-US" sz="2000" dirty="0"/>
              <a:t>E.g., baby biography, one infant described over time </a:t>
            </a:r>
          </a:p>
          <a:p>
            <a:pPr>
              <a:lnSpc>
                <a:spcPct val="90000"/>
              </a:lnSpc>
            </a:pPr>
            <a:r>
              <a:rPr lang="en-US" altLang="en-US" sz="2800" dirty="0"/>
              <a:t>Pro: Insight into individual and developmental process</a:t>
            </a:r>
          </a:p>
          <a:p>
            <a:pPr lvl="1">
              <a:lnSpc>
                <a:spcPct val="90000"/>
              </a:lnSpc>
            </a:pPr>
            <a:r>
              <a:rPr lang="en-US" altLang="en-US" sz="2400" dirty="0"/>
              <a:t>Emerged with romantic emphasis on individual</a:t>
            </a:r>
          </a:p>
          <a:p>
            <a:pPr>
              <a:lnSpc>
                <a:spcPct val="90000"/>
              </a:lnSpc>
            </a:pPr>
            <a:r>
              <a:rPr lang="en-US" altLang="en-US" sz="2800" dirty="0"/>
              <a:t>Con: Not generalizable </a:t>
            </a:r>
          </a:p>
          <a:p>
            <a:pPr>
              <a:lnSpc>
                <a:spcPct val="90000"/>
              </a:lnSpc>
            </a:pPr>
            <a:endParaRPr lang="en-US" altLang="en-US" sz="2800" dirty="0"/>
          </a:p>
          <a:p>
            <a:pPr>
              <a:lnSpc>
                <a:spcPct val="90000"/>
              </a:lnSpc>
            </a:pPr>
            <a:r>
              <a:rPr lang="en-US" altLang="en-US" sz="2800" dirty="0"/>
              <a:t>Complementary (counting themes), not exclusive, NIH</a:t>
            </a:r>
          </a:p>
        </p:txBody>
      </p:sp>
    </p:spTree>
    <p:extLst>
      <p:ext uri="{BB962C8B-B14F-4D97-AF65-F5344CB8AC3E}">
        <p14:creationId xmlns:p14="http://schemas.microsoft.com/office/powerpoint/2010/main" val="990847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152400"/>
            <a:ext cx="8229600" cy="1143000"/>
          </a:xfrm>
        </p:spPr>
        <p:txBody>
          <a:bodyPr>
            <a:normAutofit/>
          </a:bodyPr>
          <a:lstStyle/>
          <a:p>
            <a:pPr algn="ctr"/>
            <a:r>
              <a:rPr lang="en-US" sz="3600" dirty="0"/>
              <a:t>Developmental Designs</a:t>
            </a:r>
          </a:p>
        </p:txBody>
      </p:sp>
      <p:pic>
        <p:nvPicPr>
          <p:cNvPr id="184324" name="Picture 4"/>
          <p:cNvPicPr>
            <a:picLocks noGrp="1" noChangeAspect="1" noChangeArrowheads="1"/>
          </p:cNvPicPr>
          <p:nvPr>
            <p:ph type="body" idx="4294967295"/>
          </p:nvPr>
        </p:nvPicPr>
        <p:blipFill>
          <a:blip r:embed="rId3" cstate="print"/>
          <a:srcRect/>
          <a:stretch>
            <a:fillRect/>
          </a:stretch>
        </p:blipFill>
        <p:spPr>
          <a:xfrm>
            <a:off x="1135063" y="2398713"/>
            <a:ext cx="6873875" cy="4230687"/>
          </a:xfrm>
          <a:prstGeom prst="rect">
            <a:avLst/>
          </a:prstGeom>
          <a:noFill/>
          <a:ln/>
        </p:spPr>
      </p:pic>
      <p:sp>
        <p:nvSpPr>
          <p:cNvPr id="184325" name="Text Box 5"/>
          <p:cNvSpPr txBox="1">
            <a:spLocks noChangeArrowheads="1"/>
          </p:cNvSpPr>
          <p:nvPr/>
        </p:nvSpPr>
        <p:spPr bwMode="auto">
          <a:xfrm>
            <a:off x="288925" y="1578580"/>
            <a:ext cx="6524543" cy="523220"/>
          </a:xfrm>
          <a:prstGeom prst="rect">
            <a:avLst/>
          </a:prstGeom>
          <a:noFill/>
          <a:ln w="9525">
            <a:noFill/>
            <a:miter lim="800000"/>
            <a:headEnd/>
            <a:tailEnd/>
          </a:ln>
          <a:effectLst/>
        </p:spPr>
        <p:txBody>
          <a:bodyPr wrap="none">
            <a:spAutoFit/>
          </a:bodyPr>
          <a:lstStyle/>
          <a:p>
            <a:r>
              <a:rPr lang="en-US" sz="2800" dirty="0"/>
              <a:t>Longitudinal vs. cross-sectional designs</a:t>
            </a:r>
          </a:p>
        </p:txBody>
      </p:sp>
    </p:spTree>
    <p:extLst>
      <p:ext uri="{BB962C8B-B14F-4D97-AF65-F5344CB8AC3E}">
        <p14:creationId xmlns:p14="http://schemas.microsoft.com/office/powerpoint/2010/main" val="1931426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228600" y="152400"/>
            <a:ext cx="8915400" cy="1219200"/>
          </a:xfrm>
        </p:spPr>
        <p:txBody>
          <a:bodyPr>
            <a:noAutofit/>
          </a:bodyPr>
          <a:lstStyle/>
          <a:p>
            <a:pPr algn="ctr"/>
            <a:r>
              <a:rPr lang="en-US" sz="3600" dirty="0"/>
              <a:t>Developmental Designs (cont)</a:t>
            </a:r>
          </a:p>
        </p:txBody>
      </p:sp>
      <p:sp>
        <p:nvSpPr>
          <p:cNvPr id="186373" name="Rectangle 5"/>
          <p:cNvSpPr>
            <a:spLocks noGrp="1" noChangeArrowheads="1"/>
          </p:cNvSpPr>
          <p:nvPr>
            <p:ph type="body" idx="4294967295"/>
          </p:nvPr>
        </p:nvSpPr>
        <p:spPr>
          <a:xfrm>
            <a:off x="457200" y="1870075"/>
            <a:ext cx="8229600" cy="4530725"/>
          </a:xfrm>
          <a:prstGeom prst="rect">
            <a:avLst/>
          </a:prstGeom>
        </p:spPr>
        <p:txBody>
          <a:bodyPr/>
          <a:lstStyle/>
          <a:p>
            <a:r>
              <a:rPr lang="en-US" sz="2400" dirty="0"/>
              <a:t>Longitudinal vs. cross-sectional designs</a:t>
            </a:r>
          </a:p>
          <a:p>
            <a:pPr lvl="1"/>
            <a:r>
              <a:rPr lang="en-US" dirty="0"/>
              <a:t>Longitudinal</a:t>
            </a:r>
          </a:p>
          <a:p>
            <a:pPr lvl="2"/>
            <a:r>
              <a:rPr lang="en-US" dirty="0"/>
              <a:t>Strengths:</a:t>
            </a:r>
          </a:p>
          <a:p>
            <a:pPr lvl="2"/>
            <a:r>
              <a:rPr lang="en-US" dirty="0"/>
              <a:t>Weaknesses:</a:t>
            </a:r>
          </a:p>
          <a:p>
            <a:pPr lvl="2">
              <a:buFont typeface="Wingdings" pitchFamily="2" charset="2"/>
              <a:buNone/>
            </a:pPr>
            <a:endParaRPr lang="en-US" dirty="0"/>
          </a:p>
          <a:p>
            <a:pPr lvl="1"/>
            <a:r>
              <a:rPr lang="en-US" sz="2400" dirty="0"/>
              <a:t>Cross-sectional</a:t>
            </a:r>
          </a:p>
          <a:p>
            <a:pPr lvl="2"/>
            <a:r>
              <a:rPr lang="en-US" dirty="0"/>
              <a:t>Strengths:</a:t>
            </a:r>
          </a:p>
          <a:p>
            <a:pPr lvl="2"/>
            <a:r>
              <a:rPr lang="en-US" dirty="0"/>
              <a:t>Weaknesses:</a:t>
            </a:r>
          </a:p>
        </p:txBody>
      </p:sp>
    </p:spTree>
    <p:extLst>
      <p:ext uri="{BB962C8B-B14F-4D97-AF65-F5344CB8AC3E}">
        <p14:creationId xmlns:p14="http://schemas.microsoft.com/office/powerpoint/2010/main" val="618294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ltLang="en-US"/>
              <a:t>Messinger</a:t>
            </a:r>
          </a:p>
        </p:txBody>
      </p:sp>
      <p:sp>
        <p:nvSpPr>
          <p:cNvPr id="29698" name="Rectangle 2"/>
          <p:cNvSpPr>
            <a:spLocks noGrp="1" noChangeArrowheads="1"/>
          </p:cNvSpPr>
          <p:nvPr>
            <p:ph type="title"/>
          </p:nvPr>
        </p:nvSpPr>
        <p:spPr/>
        <p:txBody>
          <a:bodyPr/>
          <a:lstStyle/>
          <a:p>
            <a:r>
              <a:rPr lang="en-US" altLang="en-US"/>
              <a:t>Longitudinal</a:t>
            </a:r>
          </a:p>
        </p:txBody>
      </p:sp>
      <p:sp>
        <p:nvSpPr>
          <p:cNvPr id="29699" name="Rectangle 3"/>
          <p:cNvSpPr>
            <a:spLocks noGrp="1" noChangeArrowheads="1"/>
          </p:cNvSpPr>
          <p:nvPr>
            <p:ph type="body" sz="half" idx="1"/>
          </p:nvPr>
        </p:nvSpPr>
        <p:spPr/>
        <p:txBody>
          <a:bodyPr>
            <a:normAutofit fontScale="92500"/>
          </a:bodyPr>
          <a:lstStyle/>
          <a:p>
            <a:r>
              <a:rPr lang="en-US" altLang="en-US" sz="2800" dirty="0"/>
              <a:t>Same infants over time</a:t>
            </a:r>
          </a:p>
          <a:p>
            <a:r>
              <a:rPr lang="en-US" altLang="en-US" sz="2800" dirty="0"/>
              <a:t>Pro: Answers ‘How do individuals change in time?’</a:t>
            </a:r>
          </a:p>
          <a:p>
            <a:r>
              <a:rPr lang="en-US" altLang="en-US" sz="2800" dirty="0"/>
              <a:t>Con: Takes a long time</a:t>
            </a:r>
          </a:p>
          <a:p>
            <a:pPr lvl="1"/>
            <a:r>
              <a:rPr lang="en-US" altLang="en-US" sz="2400" dirty="0"/>
              <a:t>Attrition</a:t>
            </a:r>
          </a:p>
          <a:p>
            <a:r>
              <a:rPr lang="en-US" altLang="en-US" sz="2800" dirty="0"/>
              <a:t>Cohort dependent</a:t>
            </a:r>
          </a:p>
          <a:p>
            <a:pPr lvl="1"/>
            <a:r>
              <a:rPr lang="en-US" altLang="en-US" sz="2400" dirty="0"/>
              <a:t>What about social change?</a:t>
            </a:r>
          </a:p>
          <a:p>
            <a:pPr lvl="2"/>
            <a:r>
              <a:rPr lang="en-US" altLang="en-US" sz="2000" dirty="0"/>
              <a:t>COVID19…</a:t>
            </a:r>
          </a:p>
        </p:txBody>
      </p:sp>
      <p:graphicFrame>
        <p:nvGraphicFramePr>
          <p:cNvPr id="29700" name="Object 4"/>
          <p:cNvGraphicFramePr>
            <a:graphicFrameLocks noChangeAspect="1"/>
          </p:cNvGraphicFramePr>
          <p:nvPr/>
        </p:nvGraphicFramePr>
        <p:xfrm>
          <a:off x="5334000" y="1524000"/>
          <a:ext cx="2743200" cy="4724400"/>
        </p:xfrm>
        <a:graphic>
          <a:graphicData uri="http://schemas.openxmlformats.org/presentationml/2006/ole">
            <mc:AlternateContent xmlns:mc="http://schemas.openxmlformats.org/markup-compatibility/2006">
              <mc:Choice xmlns:v="urn:schemas-microsoft-com:vml" Requires="v">
                <p:oleObj name="SPW 4.0 Graph" r:id="rId2" imgW="8176320" imgH="10972800" progId="JandelGraphicObject.2">
                  <p:embed/>
                </p:oleObj>
              </mc:Choice>
              <mc:Fallback>
                <p:oleObj name="SPW 4.0 Graph" r:id="rId2" imgW="8176320" imgH="10972800" progId="JandelGraphicObject.2">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2743200" cy="472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929345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Other difficulties with longitudinal?</a:t>
            </a:r>
          </a:p>
        </p:txBody>
      </p:sp>
      <p:sp>
        <p:nvSpPr>
          <p:cNvPr id="8" name="Content Placeholder 7"/>
          <p:cNvSpPr>
            <a:spLocks noGrp="1"/>
          </p:cNvSpPr>
          <p:nvPr>
            <p:ph idx="1"/>
          </p:nvPr>
        </p:nvSpPr>
        <p:spPr/>
        <p:txBody>
          <a:bodyPr/>
          <a:lstStyle/>
          <a:p>
            <a:endParaRPr lang="en-US" dirty="0"/>
          </a:p>
        </p:txBody>
      </p:sp>
      <p:pic>
        <p:nvPicPr>
          <p:cNvPr id="9" name="Picture 8"/>
          <p:cNvPicPr>
            <a:picLocks noChangeAspect="1"/>
          </p:cNvPicPr>
          <p:nvPr/>
        </p:nvPicPr>
        <p:blipFill>
          <a:blip r:embed="rId2"/>
          <a:stretch>
            <a:fillRect/>
          </a:stretch>
        </p:blipFill>
        <p:spPr>
          <a:xfrm>
            <a:off x="304800" y="1677318"/>
            <a:ext cx="8718478" cy="4722083"/>
          </a:xfrm>
          <a:prstGeom prst="rect">
            <a:avLst/>
          </a:prstGeom>
        </p:spPr>
      </p:pic>
      <p:sp>
        <p:nvSpPr>
          <p:cNvPr id="10" name="TextBox 9"/>
          <p:cNvSpPr txBox="1"/>
          <p:nvPr/>
        </p:nvSpPr>
        <p:spPr>
          <a:xfrm>
            <a:off x="762000" y="6398483"/>
            <a:ext cx="6880923" cy="369332"/>
          </a:xfrm>
          <a:prstGeom prst="rect">
            <a:avLst/>
          </a:prstGeom>
          <a:noFill/>
        </p:spPr>
        <p:txBody>
          <a:bodyPr wrap="none" rtlCol="0">
            <a:spAutoFit/>
          </a:bodyPr>
          <a:lstStyle/>
          <a:p>
            <a:r>
              <a:rPr lang="en-US" dirty="0" err="1"/>
              <a:t>Rosenquist</a:t>
            </a:r>
            <a:r>
              <a:rPr lang="en-US" dirty="0"/>
              <a:t> et al. PNAS | January 13, 2015 | vol. 112 | no. 2 | 357 </a:t>
            </a:r>
          </a:p>
        </p:txBody>
      </p:sp>
    </p:spTree>
    <p:extLst>
      <p:ext uri="{BB962C8B-B14F-4D97-AF65-F5344CB8AC3E}">
        <p14:creationId xmlns:p14="http://schemas.microsoft.com/office/powerpoint/2010/main" val="33656620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Culture and Peer Interactions </a:t>
            </a:r>
          </a:p>
        </p:txBody>
      </p:sp>
      <p:pic>
        <p:nvPicPr>
          <p:cNvPr id="5" name="Content Placeholder 4"/>
          <p:cNvPicPr>
            <a:picLocks noGrp="1" noChangeAspect="1"/>
          </p:cNvPicPr>
          <p:nvPr>
            <p:ph idx="1"/>
          </p:nvPr>
        </p:nvPicPr>
        <p:blipFill>
          <a:blip r:embed="rId3"/>
          <a:stretch>
            <a:fillRect/>
          </a:stretch>
        </p:blipFill>
        <p:spPr>
          <a:xfrm>
            <a:off x="1561187" y="1618855"/>
            <a:ext cx="7427314" cy="5211603"/>
          </a:xfrm>
          <a:prstGeom prst="rect">
            <a:avLst/>
          </a:prstGeom>
        </p:spPr>
      </p:pic>
      <p:sp>
        <p:nvSpPr>
          <p:cNvPr id="4" name="TextBox 3"/>
          <p:cNvSpPr txBox="1"/>
          <p:nvPr/>
        </p:nvSpPr>
        <p:spPr>
          <a:xfrm>
            <a:off x="113387" y="4368245"/>
            <a:ext cx="1447800" cy="2462213"/>
          </a:xfrm>
          <a:prstGeom prst="rect">
            <a:avLst/>
          </a:prstGeom>
          <a:noFill/>
        </p:spPr>
        <p:txBody>
          <a:bodyPr wrap="square" rtlCol="0">
            <a:spAutoFit/>
          </a:bodyPr>
          <a:lstStyle/>
          <a:p>
            <a:r>
              <a:rPr lang="en-US" sz="1400" dirty="0"/>
              <a:t>Chen, Wang, &amp; </a:t>
            </a:r>
            <a:r>
              <a:rPr lang="en-US" sz="1400" dirty="0" err="1"/>
              <a:t>DeSouza</a:t>
            </a:r>
            <a:r>
              <a:rPr lang="en-US" sz="1400" dirty="0"/>
              <a:t>, 2006. Temperament, socioemotional functioning, and peer relationships in Chinese and North American children.</a:t>
            </a:r>
          </a:p>
        </p:txBody>
      </p:sp>
      <p:sp>
        <p:nvSpPr>
          <p:cNvPr id="3" name="Rectangle 2"/>
          <p:cNvSpPr/>
          <p:nvPr/>
        </p:nvSpPr>
        <p:spPr>
          <a:xfrm>
            <a:off x="5274844" y="9829284"/>
            <a:ext cx="1531188" cy="369332"/>
          </a:xfrm>
          <a:prstGeom prst="rect">
            <a:avLst/>
          </a:prstGeom>
        </p:spPr>
        <p:txBody>
          <a:bodyPr wrap="none">
            <a:spAutoFit/>
          </a:bodyPr>
          <a:lstStyle/>
          <a:p>
            <a:r>
              <a:rPr lang="en-US" dirty="0"/>
              <a:t>(Chen, 2012)</a:t>
            </a:r>
          </a:p>
        </p:txBody>
      </p:sp>
    </p:spTree>
    <p:extLst>
      <p:ext uri="{BB962C8B-B14F-4D97-AF65-F5344CB8AC3E}">
        <p14:creationId xmlns:p14="http://schemas.microsoft.com/office/powerpoint/2010/main" val="3663744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Cultural and developmental change</a:t>
            </a:r>
          </a:p>
        </p:txBody>
      </p:sp>
      <p:pic>
        <p:nvPicPr>
          <p:cNvPr id="4" name="Content Placeholder 3"/>
          <p:cNvPicPr>
            <a:picLocks noGrp="1" noChangeAspect="1"/>
          </p:cNvPicPr>
          <p:nvPr>
            <p:ph idx="1"/>
          </p:nvPr>
        </p:nvPicPr>
        <p:blipFill rotWithShape="1">
          <a:blip r:embed="rId2"/>
          <a:srcRect l="13230" t="4942" r="14004" b="55224"/>
          <a:stretch/>
        </p:blipFill>
        <p:spPr>
          <a:xfrm>
            <a:off x="-228600" y="1611086"/>
            <a:ext cx="6337636" cy="3429000"/>
          </a:xfrm>
          <a:prstGeom prst="rect">
            <a:avLst/>
          </a:prstGeom>
        </p:spPr>
      </p:pic>
      <p:sp>
        <p:nvSpPr>
          <p:cNvPr id="5" name="Rectangle 4"/>
          <p:cNvSpPr/>
          <p:nvPr/>
        </p:nvSpPr>
        <p:spPr>
          <a:xfrm>
            <a:off x="4114800" y="6119336"/>
            <a:ext cx="5018314" cy="577081"/>
          </a:xfrm>
          <a:prstGeom prst="rect">
            <a:avLst/>
          </a:prstGeom>
        </p:spPr>
        <p:txBody>
          <a:bodyPr wrap="square">
            <a:spAutoFit/>
          </a:bodyPr>
          <a:lstStyle/>
          <a:p>
            <a:pPr marR="0"/>
            <a:r>
              <a:rPr lang="en-US" sz="1050" dirty="0">
                <a:latin typeface="Segoe UI" panose="020B0502040204020203" pitchFamily="34" charset="0"/>
              </a:rPr>
              <a:t>Yang, F., Chen, X., &amp; Wang, L. (2015). Shyness-Sensitivity and Social, School, and Psychological Adjustment in Urban Chinese Children: A Four-Wave Longitudinal Study. </a:t>
            </a:r>
            <a:r>
              <a:rPr lang="en-US" sz="1050" i="1" dirty="0">
                <a:latin typeface="Segoe UI" panose="020B0502040204020203" pitchFamily="34" charset="0"/>
              </a:rPr>
              <a:t>Child Development, n/a-n/a. </a:t>
            </a:r>
            <a:r>
              <a:rPr lang="en-US" sz="1050" i="1" dirty="0" err="1">
                <a:latin typeface="Segoe UI" panose="020B0502040204020203" pitchFamily="34" charset="0"/>
              </a:rPr>
              <a:t>doi</a:t>
            </a:r>
            <a:r>
              <a:rPr lang="en-US" sz="1050" i="1" dirty="0">
                <a:latin typeface="Segoe UI" panose="020B0502040204020203" pitchFamily="34" charset="0"/>
              </a:rPr>
              <a:t>: 10.1111/cdev.12414</a:t>
            </a:r>
          </a:p>
        </p:txBody>
      </p:sp>
      <p:pic>
        <p:nvPicPr>
          <p:cNvPr id="6" name="Content Placeholder 3"/>
          <p:cNvPicPr>
            <a:picLocks noChangeAspect="1"/>
          </p:cNvPicPr>
          <p:nvPr/>
        </p:nvPicPr>
        <p:blipFill rotWithShape="1">
          <a:blip r:embed="rId2"/>
          <a:srcRect l="13939" t="52048" r="16858" b="7826"/>
          <a:stretch/>
        </p:blipFill>
        <p:spPr>
          <a:xfrm>
            <a:off x="3505200" y="2955512"/>
            <a:ext cx="5653501" cy="3239832"/>
          </a:xfrm>
          <a:prstGeom prst="rect">
            <a:avLst/>
          </a:prstGeom>
        </p:spPr>
      </p:pic>
      <p:sp>
        <p:nvSpPr>
          <p:cNvPr id="3" name="Rectangle 2"/>
          <p:cNvSpPr/>
          <p:nvPr/>
        </p:nvSpPr>
        <p:spPr>
          <a:xfrm>
            <a:off x="304800" y="5221224"/>
            <a:ext cx="3134191" cy="646331"/>
          </a:xfrm>
          <a:prstGeom prst="rect">
            <a:avLst/>
          </a:prstGeom>
        </p:spPr>
        <p:txBody>
          <a:bodyPr wrap="none">
            <a:spAutoFit/>
          </a:bodyPr>
          <a:lstStyle/>
          <a:p>
            <a:pPr algn="ctr"/>
            <a:r>
              <a:rPr lang="en-US" dirty="0"/>
              <a:t>Is cultural change producing </a:t>
            </a:r>
          </a:p>
          <a:p>
            <a:pPr algn="ctr"/>
            <a:r>
              <a:rPr lang="en-US" dirty="0"/>
              <a:t>developmental change?</a:t>
            </a:r>
          </a:p>
        </p:txBody>
      </p:sp>
    </p:spTree>
    <p:extLst>
      <p:ext uri="{BB962C8B-B14F-4D97-AF65-F5344CB8AC3E}">
        <p14:creationId xmlns:p14="http://schemas.microsoft.com/office/powerpoint/2010/main" val="1873562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ltLang="en-US"/>
              <a:t>Messinger</a:t>
            </a:r>
          </a:p>
        </p:txBody>
      </p:sp>
      <p:sp>
        <p:nvSpPr>
          <p:cNvPr id="39938" name="Rectangle 2"/>
          <p:cNvSpPr>
            <a:spLocks noGrp="1" noChangeArrowheads="1"/>
          </p:cNvSpPr>
          <p:nvPr>
            <p:ph type="title"/>
          </p:nvPr>
        </p:nvSpPr>
        <p:spPr/>
        <p:txBody>
          <a:bodyPr/>
          <a:lstStyle/>
          <a:p>
            <a:r>
              <a:rPr lang="en-US" altLang="en-US"/>
              <a:t>Cross-sectional</a:t>
            </a:r>
          </a:p>
        </p:txBody>
      </p:sp>
      <p:sp>
        <p:nvSpPr>
          <p:cNvPr id="39939" name="Rectangle 3"/>
          <p:cNvSpPr>
            <a:spLocks noGrp="1" noChangeArrowheads="1"/>
          </p:cNvSpPr>
          <p:nvPr>
            <p:ph type="body" sz="half" idx="1"/>
          </p:nvPr>
        </p:nvSpPr>
        <p:spPr/>
        <p:txBody>
          <a:bodyPr>
            <a:normAutofit/>
          </a:bodyPr>
          <a:lstStyle/>
          <a:p>
            <a:r>
              <a:rPr lang="en-US" altLang="en-US" sz="2800" dirty="0"/>
              <a:t>Different infants at different times</a:t>
            </a:r>
          </a:p>
          <a:p>
            <a:r>
              <a:rPr lang="en-US" altLang="en-US" sz="2800" dirty="0"/>
              <a:t>Pro: Efficient, large numbers of subjects</a:t>
            </a:r>
          </a:p>
          <a:p>
            <a:r>
              <a:rPr lang="en-US" altLang="en-US" sz="2800" dirty="0"/>
              <a:t>Con: Differences do not necessarily reflect  individual’s development</a:t>
            </a:r>
          </a:p>
          <a:p>
            <a:pPr lvl="1"/>
            <a:r>
              <a:rPr lang="en-US" altLang="en-US" sz="2400" dirty="0"/>
              <a:t>e.g. cohort</a:t>
            </a:r>
          </a:p>
        </p:txBody>
      </p:sp>
      <p:graphicFrame>
        <p:nvGraphicFramePr>
          <p:cNvPr id="39941" name="Object 5"/>
          <p:cNvGraphicFramePr>
            <a:graphicFrameLocks noGrp="1" noChangeAspect="1"/>
          </p:cNvGraphicFramePr>
          <p:nvPr>
            <p:ph type="chart" sz="half" idx="2"/>
          </p:nvPr>
        </p:nvGraphicFramePr>
        <p:xfrm>
          <a:off x="4800600" y="1752600"/>
          <a:ext cx="3810000" cy="4114800"/>
        </p:xfrm>
        <a:graphic>
          <a:graphicData uri="http://schemas.openxmlformats.org/presentationml/2006/ole">
            <mc:AlternateContent xmlns:mc="http://schemas.openxmlformats.org/markup-compatibility/2006">
              <mc:Choice xmlns:v="urn:schemas-microsoft-com:vml" Requires="v">
                <p:oleObj name="Chart" r:id="rId2" imgW="3810406" imgH="4115250" progId="MSGraph.Chart.8">
                  <p:embed/>
                </p:oleObj>
              </mc:Choice>
              <mc:Fallback>
                <p:oleObj name="Chart" r:id="rId2" imgW="3810406" imgH="4115250" progId="MSGraph.Chart.8">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752600"/>
                        <a:ext cx="3810000" cy="4114800"/>
                      </a:xfrm>
                      <a:prstGeom prst="rect">
                        <a:avLst/>
                      </a:prstGeom>
                    </p:spPr>
                  </p:pic>
                </p:oleObj>
              </mc:Fallback>
            </mc:AlternateContent>
          </a:graphicData>
        </a:graphic>
      </p:graphicFrame>
    </p:spTree>
    <p:extLst>
      <p:ext uri="{BB962C8B-B14F-4D97-AF65-F5344CB8AC3E}">
        <p14:creationId xmlns:p14="http://schemas.microsoft.com/office/powerpoint/2010/main" val="275084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lstStyle/>
          <a:p>
            <a:r>
              <a:rPr lang="en-US" dirty="0"/>
              <a:t>Crisis?</a:t>
            </a:r>
          </a:p>
          <a:p>
            <a:r>
              <a:rPr lang="en-US" dirty="0"/>
              <a:t>Experimental and other designs</a:t>
            </a:r>
          </a:p>
          <a:p>
            <a:r>
              <a:rPr lang="en-US" dirty="0"/>
              <a:t>Longitudinal and/or cross-sectional designs</a:t>
            </a:r>
          </a:p>
          <a:p>
            <a:r>
              <a:rPr lang="en-US" dirty="0"/>
              <a:t>Stability and continuity</a:t>
            </a:r>
          </a:p>
          <a:p>
            <a:r>
              <a:rPr lang="en-US" dirty="0"/>
              <a:t>Shape of developmental change</a:t>
            </a:r>
          </a:p>
          <a:p>
            <a:r>
              <a:rPr lang="en-US" dirty="0"/>
              <a:t>Missing data</a:t>
            </a:r>
          </a:p>
          <a:p>
            <a:r>
              <a:rPr lang="en-US" dirty="0"/>
              <a:t>Validity threats</a:t>
            </a:r>
          </a:p>
          <a:p>
            <a:r>
              <a:rPr lang="en-US" dirty="0"/>
              <a:t>Operationalization and measurement</a:t>
            </a:r>
          </a:p>
          <a:p>
            <a:r>
              <a:rPr lang="en-US" dirty="0"/>
              <a:t>Ethics</a:t>
            </a:r>
          </a:p>
        </p:txBody>
      </p:sp>
    </p:spTree>
    <p:extLst>
      <p:ext uri="{BB962C8B-B14F-4D97-AF65-F5344CB8AC3E}">
        <p14:creationId xmlns:p14="http://schemas.microsoft.com/office/powerpoint/2010/main" val="19188356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altLang="en-US"/>
              <a:t>Messinger</a:t>
            </a:r>
          </a:p>
        </p:txBody>
      </p:sp>
      <p:sp>
        <p:nvSpPr>
          <p:cNvPr id="18434" name="Rectangle 2"/>
          <p:cNvSpPr>
            <a:spLocks noGrp="1" noChangeArrowheads="1"/>
          </p:cNvSpPr>
          <p:nvPr>
            <p:ph type="title"/>
          </p:nvPr>
        </p:nvSpPr>
        <p:spPr/>
        <p:txBody>
          <a:bodyPr>
            <a:normAutofit fontScale="90000"/>
          </a:bodyPr>
          <a:lstStyle/>
          <a:p>
            <a:r>
              <a:rPr lang="en-US" altLang="en-US"/>
              <a:t>Longitudinal vs. cross-sectional</a:t>
            </a:r>
          </a:p>
        </p:txBody>
      </p:sp>
      <p:sp>
        <p:nvSpPr>
          <p:cNvPr id="18435" name="Rectangle 3"/>
          <p:cNvSpPr>
            <a:spLocks noGrp="1" noChangeArrowheads="1"/>
          </p:cNvSpPr>
          <p:nvPr>
            <p:ph type="body" sz="half" idx="1"/>
          </p:nvPr>
        </p:nvSpPr>
        <p:spPr>
          <a:xfrm>
            <a:off x="33946" y="1503699"/>
            <a:ext cx="5257800" cy="4570413"/>
          </a:xfrm>
        </p:spPr>
        <p:txBody>
          <a:bodyPr/>
          <a:lstStyle/>
          <a:p>
            <a:pPr>
              <a:lnSpc>
                <a:spcPct val="90000"/>
              </a:lnSpc>
            </a:pPr>
            <a:r>
              <a:rPr lang="en-US" altLang="en-US" sz="2800" dirty="0"/>
              <a:t>Development is relatively stable on large time scales</a:t>
            </a:r>
          </a:p>
          <a:p>
            <a:pPr lvl="1">
              <a:lnSpc>
                <a:spcPct val="90000"/>
              </a:lnSpc>
            </a:pPr>
            <a:r>
              <a:rPr lang="en-US" altLang="en-US" sz="2400" dirty="0"/>
              <a:t>Motor, physical, emotional, communicative</a:t>
            </a:r>
          </a:p>
          <a:p>
            <a:pPr>
              <a:lnSpc>
                <a:spcPct val="90000"/>
              </a:lnSpc>
            </a:pPr>
            <a:r>
              <a:rPr lang="en-US" altLang="en-US" sz="2800" dirty="0"/>
              <a:t>But choppy on smaller scales</a:t>
            </a:r>
            <a:endParaRPr lang="en-US" altLang="en-US" sz="2400" dirty="0"/>
          </a:p>
          <a:p>
            <a:pPr>
              <a:lnSpc>
                <a:spcPct val="90000"/>
              </a:lnSpc>
            </a:pPr>
            <a:r>
              <a:rPr lang="en-US" altLang="en-US" sz="2800" dirty="0"/>
              <a:t>Only longitudinal research can show individual development</a:t>
            </a:r>
          </a:p>
        </p:txBody>
      </p:sp>
      <p:pic>
        <p:nvPicPr>
          <p:cNvPr id="18437" name="Picture 5"/>
          <p:cNvPicPr>
            <a:picLocks noGrp="1" noChangeAspect="1" noChangeArrowheads="1"/>
          </p:cNvPicPr>
          <p:nvPr>
            <p:ph type="chart" sz="half" idx="2"/>
          </p:nvPr>
        </p:nvPicPr>
        <p:blipFill rotWithShape="1">
          <a:blip r:embed="rId2">
            <a:extLst>
              <a:ext uri="{28A0092B-C50C-407E-A947-70E740481C1C}">
                <a14:useLocalDpi xmlns:a14="http://schemas.microsoft.com/office/drawing/2010/main" val="0"/>
              </a:ext>
            </a:extLst>
          </a:blip>
          <a:srcRect t="28617" r="19925" b="31255"/>
          <a:stretch/>
        </p:blipFill>
        <p:spPr>
          <a:xfrm>
            <a:off x="9982200" y="534267"/>
            <a:ext cx="4000902" cy="2873712"/>
          </a:xfrm>
          <a:noFill/>
          <a:ln/>
        </p:spPr>
      </p:pic>
      <p:sp>
        <p:nvSpPr>
          <p:cNvPr id="2" name="Rectangle 1"/>
          <p:cNvSpPr/>
          <p:nvPr/>
        </p:nvSpPr>
        <p:spPr>
          <a:xfrm>
            <a:off x="2033588" y="7293313"/>
            <a:ext cx="2286000" cy="2031325"/>
          </a:xfrm>
          <a:prstGeom prst="rect">
            <a:avLst/>
          </a:prstGeom>
        </p:spPr>
        <p:txBody>
          <a:bodyPr>
            <a:spAutoFit/>
          </a:bodyPr>
          <a:lstStyle/>
          <a:p>
            <a:pPr marL="438912" lvl="0" indent="-320040" eaLnBrk="1" fontAlgn="auto" hangingPunct="1">
              <a:lnSpc>
                <a:spcPct val="90000"/>
              </a:lnSpc>
              <a:spcBef>
                <a:spcPts val="0"/>
              </a:spcBef>
              <a:spcAft>
                <a:spcPts val="0"/>
              </a:spcAft>
              <a:buClr>
                <a:srgbClr val="F0AD00"/>
              </a:buClr>
              <a:buSzPct val="80000"/>
              <a:buFont typeface="Wingdings 2"/>
              <a:buChar char=""/>
            </a:pPr>
            <a:r>
              <a:rPr lang="en-US" altLang="en-US" sz="2800" dirty="0">
                <a:solidFill>
                  <a:prstClr val="black"/>
                </a:solidFill>
                <a:latin typeface="Corbel"/>
              </a:rPr>
              <a:t>Emergent order from chaotic, dynamic systems</a:t>
            </a:r>
          </a:p>
        </p:txBody>
      </p:sp>
    </p:spTree>
    <p:extLst>
      <p:ext uri="{BB962C8B-B14F-4D97-AF65-F5344CB8AC3E}">
        <p14:creationId xmlns:p14="http://schemas.microsoft.com/office/powerpoint/2010/main" val="3727583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fontScale="90000"/>
          </a:bodyPr>
          <a:lstStyle/>
          <a:p>
            <a:r>
              <a:rPr lang="en-US" altLang="en-US"/>
              <a:t>Longitudinal vs. cross-sectional</a:t>
            </a:r>
          </a:p>
        </p:txBody>
      </p:sp>
      <p:sp>
        <p:nvSpPr>
          <p:cNvPr id="18435" name="Rectangle 3"/>
          <p:cNvSpPr>
            <a:spLocks noGrp="1" noChangeArrowheads="1"/>
          </p:cNvSpPr>
          <p:nvPr>
            <p:ph type="body" sz="half" idx="1"/>
          </p:nvPr>
        </p:nvSpPr>
        <p:spPr>
          <a:xfrm>
            <a:off x="381000" y="1905000"/>
            <a:ext cx="8382000" cy="4169112"/>
          </a:xfrm>
        </p:spPr>
        <p:txBody>
          <a:bodyPr/>
          <a:lstStyle/>
          <a:p>
            <a:pPr>
              <a:lnSpc>
                <a:spcPct val="90000"/>
              </a:lnSpc>
            </a:pPr>
            <a:r>
              <a:rPr lang="en-US" altLang="en-US" sz="2800" dirty="0"/>
              <a:t>Development is relatively stable on large time scales</a:t>
            </a:r>
          </a:p>
          <a:p>
            <a:pPr lvl="1">
              <a:lnSpc>
                <a:spcPct val="90000"/>
              </a:lnSpc>
            </a:pPr>
            <a:r>
              <a:rPr lang="en-US" altLang="en-US" sz="2400" dirty="0"/>
              <a:t>Motor, physical, emotional, communicative</a:t>
            </a:r>
          </a:p>
          <a:p>
            <a:pPr>
              <a:lnSpc>
                <a:spcPct val="90000"/>
              </a:lnSpc>
            </a:pPr>
            <a:r>
              <a:rPr lang="en-US" altLang="en-US" sz="2800" dirty="0"/>
              <a:t>But choppy on smaller scales</a:t>
            </a:r>
            <a:endParaRPr lang="en-US" altLang="en-US" sz="2400" dirty="0"/>
          </a:p>
          <a:p>
            <a:pPr>
              <a:lnSpc>
                <a:spcPct val="90000"/>
              </a:lnSpc>
            </a:pPr>
            <a:r>
              <a:rPr lang="en-US" altLang="en-US" sz="2800" dirty="0"/>
              <a:t>Only longitudinal research can show individual development</a:t>
            </a:r>
          </a:p>
        </p:txBody>
      </p:sp>
      <p:pic>
        <p:nvPicPr>
          <p:cNvPr id="18437" name="Picture 5"/>
          <p:cNvPicPr>
            <a:picLocks noGrp="1" noChangeAspect="1" noChangeArrowheads="1"/>
          </p:cNvPicPr>
          <p:nvPr>
            <p:ph type="chart" sz="half" idx="2"/>
          </p:nvPr>
        </p:nvPicPr>
        <p:blipFill rotWithShape="1">
          <a:blip r:embed="rId3">
            <a:extLst>
              <a:ext uri="{28A0092B-C50C-407E-A947-70E740481C1C}">
                <a14:useLocalDpi xmlns:a14="http://schemas.microsoft.com/office/drawing/2010/main" val="0"/>
              </a:ext>
            </a:extLst>
          </a:blip>
          <a:srcRect l="1691" t="28617" r="2287" b="31255"/>
          <a:stretch/>
        </p:blipFill>
        <p:spPr>
          <a:xfrm>
            <a:off x="2971800" y="4267200"/>
            <a:ext cx="5483424" cy="2065202"/>
          </a:xfrm>
          <a:noFill/>
          <a:ln/>
        </p:spPr>
      </p:pic>
      <p:sp>
        <p:nvSpPr>
          <p:cNvPr id="2" name="Rectangle 1"/>
          <p:cNvSpPr/>
          <p:nvPr/>
        </p:nvSpPr>
        <p:spPr>
          <a:xfrm>
            <a:off x="2033588" y="7293313"/>
            <a:ext cx="2286000" cy="2031325"/>
          </a:xfrm>
          <a:prstGeom prst="rect">
            <a:avLst/>
          </a:prstGeom>
        </p:spPr>
        <p:txBody>
          <a:bodyPr>
            <a:spAutoFit/>
          </a:bodyPr>
          <a:lstStyle/>
          <a:p>
            <a:pPr marL="438912" lvl="0" indent="-320040" eaLnBrk="1" fontAlgn="auto" hangingPunct="1">
              <a:lnSpc>
                <a:spcPct val="90000"/>
              </a:lnSpc>
              <a:spcBef>
                <a:spcPts val="0"/>
              </a:spcBef>
              <a:spcAft>
                <a:spcPts val="0"/>
              </a:spcAft>
              <a:buClr>
                <a:srgbClr val="F0AD00"/>
              </a:buClr>
              <a:buSzPct val="80000"/>
              <a:buFont typeface="Wingdings 2"/>
              <a:buChar char=""/>
            </a:pPr>
            <a:r>
              <a:rPr lang="en-US" altLang="en-US" sz="2800" dirty="0">
                <a:solidFill>
                  <a:prstClr val="black"/>
                </a:solidFill>
                <a:latin typeface="Corbel"/>
              </a:rPr>
              <a:t>Emergent order from chaotic, dynamic systems</a:t>
            </a:r>
          </a:p>
        </p:txBody>
      </p:sp>
      <p:sp>
        <p:nvSpPr>
          <p:cNvPr id="3" name="TextBox 2"/>
          <p:cNvSpPr txBox="1"/>
          <p:nvPr/>
        </p:nvSpPr>
        <p:spPr>
          <a:xfrm>
            <a:off x="6248400" y="6400800"/>
            <a:ext cx="2819400" cy="369332"/>
          </a:xfrm>
          <a:prstGeom prst="rect">
            <a:avLst/>
          </a:prstGeom>
          <a:noFill/>
        </p:spPr>
        <p:txBody>
          <a:bodyPr wrap="square" rtlCol="0">
            <a:spAutoFit/>
          </a:bodyPr>
          <a:lstStyle/>
          <a:p>
            <a:r>
              <a:rPr lang="en-US" dirty="0"/>
              <a:t>(Messinger et al., 2008)</a:t>
            </a:r>
          </a:p>
        </p:txBody>
      </p:sp>
      <p:pic>
        <p:nvPicPr>
          <p:cNvPr id="4" name="Picture 3"/>
          <p:cNvPicPr>
            <a:picLocks noChangeAspect="1"/>
          </p:cNvPicPr>
          <p:nvPr/>
        </p:nvPicPr>
        <p:blipFill>
          <a:blip r:embed="rId4"/>
          <a:stretch>
            <a:fillRect/>
          </a:stretch>
        </p:blipFill>
        <p:spPr>
          <a:xfrm>
            <a:off x="609600" y="4343400"/>
            <a:ext cx="3077897" cy="1701800"/>
          </a:xfrm>
          <a:prstGeom prst="rect">
            <a:avLst/>
          </a:prstGeom>
        </p:spPr>
      </p:pic>
    </p:spTree>
    <p:extLst>
      <p:ext uri="{BB962C8B-B14F-4D97-AF65-F5344CB8AC3E}">
        <p14:creationId xmlns:p14="http://schemas.microsoft.com/office/powerpoint/2010/main" val="906283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1400"/>
              <a:t>Messinger</a:t>
            </a:r>
          </a:p>
        </p:txBody>
      </p:sp>
      <p:sp>
        <p:nvSpPr>
          <p:cNvPr id="7171" name="Rectangle 1026"/>
          <p:cNvSpPr>
            <a:spLocks noGrp="1" noChangeArrowheads="1"/>
          </p:cNvSpPr>
          <p:nvPr>
            <p:ph type="title"/>
          </p:nvPr>
        </p:nvSpPr>
        <p:spPr/>
        <p:txBody>
          <a:bodyPr>
            <a:normAutofit fontScale="90000"/>
          </a:bodyPr>
          <a:lstStyle/>
          <a:p>
            <a:r>
              <a:rPr lang="en-US" altLang="en-US" dirty="0"/>
              <a:t>What type of research produced this commonly used chart?</a:t>
            </a:r>
          </a:p>
        </p:txBody>
      </p:sp>
      <p:pic>
        <p:nvPicPr>
          <p:cNvPr id="7172" name="Picture 1028" descr="Chart-HeadCircum-Boys"/>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1600200" y="1600200"/>
            <a:ext cx="6400800" cy="4381500"/>
          </a:xfrm>
        </p:spPr>
      </p:pic>
      <p:sp>
        <p:nvSpPr>
          <p:cNvPr id="7173" name="Rectangle 1029"/>
          <p:cNvSpPr>
            <a:spLocks noChangeArrowheads="1"/>
          </p:cNvSpPr>
          <p:nvPr/>
        </p:nvSpPr>
        <p:spPr bwMode="auto">
          <a:xfrm>
            <a:off x="1219200" y="5662613"/>
            <a:ext cx="1452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a:t>Birth 13.75”</a:t>
            </a:r>
          </a:p>
        </p:txBody>
      </p:sp>
      <p:sp>
        <p:nvSpPr>
          <p:cNvPr id="7174" name="Rectangle 1030"/>
          <p:cNvSpPr>
            <a:spLocks noChangeArrowheads="1"/>
          </p:cNvSpPr>
          <p:nvPr/>
        </p:nvSpPr>
        <p:spPr bwMode="auto">
          <a:xfrm>
            <a:off x="2743200" y="4953000"/>
            <a:ext cx="13541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a:t>6 mos.. 17”</a:t>
            </a:r>
          </a:p>
        </p:txBody>
      </p:sp>
      <p:sp>
        <p:nvSpPr>
          <p:cNvPr id="7175" name="Rectangle 1031"/>
          <p:cNvSpPr>
            <a:spLocks noChangeArrowheads="1"/>
          </p:cNvSpPr>
          <p:nvPr/>
        </p:nvSpPr>
        <p:spPr bwMode="auto">
          <a:xfrm>
            <a:off x="2895600" y="5715000"/>
            <a:ext cx="1417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a:t>12 mos. 18”</a:t>
            </a:r>
          </a:p>
        </p:txBody>
      </p:sp>
      <p:sp>
        <p:nvSpPr>
          <p:cNvPr id="7176" name="Rectangle 1032"/>
          <p:cNvSpPr>
            <a:spLocks noChangeArrowheads="1"/>
          </p:cNvSpPr>
          <p:nvPr/>
        </p:nvSpPr>
        <p:spPr bwMode="auto">
          <a:xfrm>
            <a:off x="4800600" y="4876800"/>
            <a:ext cx="1417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altLang="en-US" sz="2000"/>
              <a:t>24 mos. 19”</a:t>
            </a:r>
          </a:p>
        </p:txBody>
      </p:sp>
      <p:sp>
        <p:nvSpPr>
          <p:cNvPr id="7177" name="Line 1034"/>
          <p:cNvSpPr>
            <a:spLocks noChangeShapeType="1"/>
          </p:cNvSpPr>
          <p:nvPr/>
        </p:nvSpPr>
        <p:spPr bwMode="auto">
          <a:xfrm flipV="1">
            <a:off x="2133600" y="5638800"/>
            <a:ext cx="0" cy="76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8" name="Line 1035"/>
          <p:cNvSpPr>
            <a:spLocks noChangeShapeType="1"/>
          </p:cNvSpPr>
          <p:nvPr/>
        </p:nvSpPr>
        <p:spPr bwMode="auto">
          <a:xfrm>
            <a:off x="3048000" y="5257800"/>
            <a:ext cx="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9" name="Line 1036"/>
          <p:cNvSpPr>
            <a:spLocks noChangeShapeType="1"/>
          </p:cNvSpPr>
          <p:nvPr/>
        </p:nvSpPr>
        <p:spPr bwMode="auto">
          <a:xfrm>
            <a:off x="3276600" y="5486400"/>
            <a:ext cx="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0" name="Line 1037"/>
          <p:cNvSpPr>
            <a:spLocks noChangeShapeType="1"/>
          </p:cNvSpPr>
          <p:nvPr/>
        </p:nvSpPr>
        <p:spPr bwMode="auto">
          <a:xfrm>
            <a:off x="5410200" y="52578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81" name="Line 1038"/>
          <p:cNvSpPr>
            <a:spLocks noChangeShapeType="1"/>
          </p:cNvSpPr>
          <p:nvPr/>
        </p:nvSpPr>
        <p:spPr bwMode="auto">
          <a:xfrm>
            <a:off x="5410200" y="5257800"/>
            <a:ext cx="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241845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p:txBody>
          <a:bodyPr/>
          <a:lstStyle/>
          <a:p>
            <a:r>
              <a:rPr lang="en-US" altLang="en-US"/>
              <a:t>Messinger</a:t>
            </a:r>
          </a:p>
        </p:txBody>
      </p:sp>
      <p:sp>
        <p:nvSpPr>
          <p:cNvPr id="79874" name="Rectangle 2"/>
          <p:cNvSpPr>
            <a:spLocks noGrp="1" noChangeArrowheads="1"/>
          </p:cNvSpPr>
          <p:nvPr>
            <p:ph type="title"/>
          </p:nvPr>
        </p:nvSpPr>
        <p:spPr/>
        <p:txBody>
          <a:bodyPr/>
          <a:lstStyle/>
          <a:p>
            <a:r>
              <a:rPr lang="en-US" altLang="en-US"/>
              <a:t>Individual differences</a:t>
            </a:r>
          </a:p>
        </p:txBody>
      </p:sp>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81125"/>
            <a:ext cx="5867400" cy="53906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6" name="Freeform 4"/>
          <p:cNvSpPr>
            <a:spLocks/>
          </p:cNvSpPr>
          <p:nvPr/>
        </p:nvSpPr>
        <p:spPr bwMode="auto">
          <a:xfrm>
            <a:off x="3048000" y="2590800"/>
            <a:ext cx="4419600" cy="2209800"/>
          </a:xfrm>
          <a:custGeom>
            <a:avLst/>
            <a:gdLst>
              <a:gd name="T0" fmla="*/ 0 w 2784"/>
              <a:gd name="T1" fmla="*/ 1392 h 1392"/>
              <a:gd name="T2" fmla="*/ 2784 w 2784"/>
              <a:gd name="T3" fmla="*/ 0 h 1392"/>
            </a:gdLst>
            <a:ahLst/>
            <a:cxnLst>
              <a:cxn ang="0">
                <a:pos x="T0" y="T1"/>
              </a:cxn>
              <a:cxn ang="0">
                <a:pos x="T2" y="T3"/>
              </a:cxn>
            </a:cxnLst>
            <a:rect l="0" t="0" r="r" b="b"/>
            <a:pathLst>
              <a:path w="2784" h="1392">
                <a:moveTo>
                  <a:pt x="0" y="1392"/>
                </a:moveTo>
                <a:cubicBezTo>
                  <a:pt x="1160" y="812"/>
                  <a:pt x="2320" y="232"/>
                  <a:pt x="2784" y="0"/>
                </a:cubicBezTo>
              </a:path>
            </a:pathLst>
          </a:custGeom>
          <a:solidFill>
            <a:srgbClr val="FF0000"/>
          </a:solidFill>
          <a:ln w="571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7925430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2" descr="slide12-longseq"/>
          <p:cNvPicPr>
            <a:picLocks noChangeAspect="1" noChangeArrowheads="1"/>
          </p:cNvPicPr>
          <p:nvPr/>
        </p:nvPicPr>
        <p:blipFill rotWithShape="1">
          <a:blip r:embed="rId2" cstate="print"/>
          <a:srcRect t="9773" b="9367"/>
          <a:stretch/>
        </p:blipFill>
        <p:spPr bwMode="auto">
          <a:xfrm>
            <a:off x="232733" y="1524000"/>
            <a:ext cx="8678534" cy="5410200"/>
          </a:xfrm>
          <a:prstGeom prst="rect">
            <a:avLst/>
          </a:prstGeom>
          <a:noFill/>
        </p:spPr>
      </p:pic>
      <p:sp>
        <p:nvSpPr>
          <p:cNvPr id="5" name="Rectangle 2"/>
          <p:cNvSpPr>
            <a:spLocks noGrp="1" noChangeArrowheads="1"/>
          </p:cNvSpPr>
          <p:nvPr>
            <p:ph type="title"/>
          </p:nvPr>
        </p:nvSpPr>
        <p:spPr>
          <a:xfrm>
            <a:off x="457200" y="155448"/>
            <a:ext cx="8458200" cy="1252728"/>
          </a:xfrm>
        </p:spPr>
        <p:txBody>
          <a:bodyPr>
            <a:noAutofit/>
          </a:bodyPr>
          <a:lstStyle/>
          <a:p>
            <a:r>
              <a:rPr lang="en-US" sz="3600" dirty="0"/>
              <a:t>Longitudinal-sequential design</a:t>
            </a:r>
            <a:br>
              <a:rPr lang="en-US" sz="3600" dirty="0"/>
            </a:br>
            <a:r>
              <a:rPr lang="en-US" sz="3600" dirty="0"/>
              <a:t>(= accelerated longitudinal design?)</a:t>
            </a:r>
          </a:p>
        </p:txBody>
      </p:sp>
    </p:spTree>
    <p:extLst>
      <p:ext uri="{BB962C8B-B14F-4D97-AF65-F5344CB8AC3E}">
        <p14:creationId xmlns:p14="http://schemas.microsoft.com/office/powerpoint/2010/main" val="2522712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228600" y="152400"/>
            <a:ext cx="8915400" cy="1219200"/>
          </a:xfrm>
        </p:spPr>
        <p:txBody>
          <a:bodyPr>
            <a:noAutofit/>
          </a:bodyPr>
          <a:lstStyle/>
          <a:p>
            <a:r>
              <a:rPr lang="en-US" sz="3600" dirty="0"/>
              <a:t>Longitudinal-sequential design</a:t>
            </a:r>
            <a:br>
              <a:rPr lang="en-US" sz="3600" dirty="0"/>
            </a:br>
            <a:r>
              <a:rPr lang="en-US" sz="3600" dirty="0"/>
              <a:t>(compare: accelerated longitudinal design)</a:t>
            </a:r>
          </a:p>
        </p:txBody>
      </p:sp>
      <p:pic>
        <p:nvPicPr>
          <p:cNvPr id="3" name="Picture 2"/>
          <p:cNvPicPr>
            <a:picLocks noChangeAspect="1"/>
          </p:cNvPicPr>
          <p:nvPr/>
        </p:nvPicPr>
        <p:blipFill>
          <a:blip r:embed="rId3"/>
          <a:stretch>
            <a:fillRect/>
          </a:stretch>
        </p:blipFill>
        <p:spPr>
          <a:xfrm>
            <a:off x="304800" y="1684937"/>
            <a:ext cx="8001000" cy="4986539"/>
          </a:xfrm>
          <a:prstGeom prst="rect">
            <a:avLst/>
          </a:prstGeom>
        </p:spPr>
      </p:pic>
    </p:spTree>
    <p:extLst>
      <p:ext uri="{BB962C8B-B14F-4D97-AF65-F5344CB8AC3E}">
        <p14:creationId xmlns:p14="http://schemas.microsoft.com/office/powerpoint/2010/main" val="2049125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normAutofit fontScale="90000"/>
          </a:bodyPr>
          <a:lstStyle/>
          <a:p>
            <a:pPr algn="ctr"/>
            <a:r>
              <a:rPr lang="en-US" sz="4000" dirty="0"/>
              <a:t>Conceptual Differences between Theories of Development</a:t>
            </a:r>
          </a:p>
        </p:txBody>
      </p:sp>
      <p:sp>
        <p:nvSpPr>
          <p:cNvPr id="63491" name="Rectangle 3"/>
          <p:cNvSpPr>
            <a:spLocks noGrp="1" noChangeArrowheads="1"/>
          </p:cNvSpPr>
          <p:nvPr>
            <p:ph idx="1"/>
          </p:nvPr>
        </p:nvSpPr>
        <p:spPr>
          <a:xfrm>
            <a:off x="457200" y="1775191"/>
            <a:ext cx="5562600" cy="4625609"/>
          </a:xfrm>
        </p:spPr>
        <p:txBody>
          <a:bodyPr>
            <a:normAutofit/>
          </a:bodyPr>
          <a:lstStyle/>
          <a:p>
            <a:pPr marL="438912" lvl="1" indent="-320040">
              <a:lnSpc>
                <a:spcPct val="80000"/>
              </a:lnSpc>
              <a:spcBef>
                <a:spcPts val="0"/>
              </a:spcBef>
              <a:buClr>
                <a:schemeClr val="accent1"/>
              </a:buClr>
              <a:buSzPct val="80000"/>
              <a:buFont typeface="Wingdings 2"/>
              <a:buChar char=""/>
            </a:pPr>
            <a:r>
              <a:rPr lang="en-US" sz="2400" dirty="0"/>
              <a:t>Continuity – Discontinuity</a:t>
            </a:r>
          </a:p>
          <a:p>
            <a:pPr>
              <a:lnSpc>
                <a:spcPct val="80000"/>
              </a:lnSpc>
            </a:pPr>
            <a:endParaRPr lang="en-US" sz="2400" dirty="0"/>
          </a:p>
          <a:p>
            <a:pPr>
              <a:lnSpc>
                <a:spcPct val="80000"/>
              </a:lnSpc>
            </a:pPr>
            <a:r>
              <a:rPr lang="en-US" sz="2400" dirty="0"/>
              <a:t>How does a behavior change in form and/or function over the course of development? (=absolute change)</a:t>
            </a:r>
          </a:p>
          <a:p>
            <a:pPr>
              <a:lnSpc>
                <a:spcPct val="80000"/>
              </a:lnSpc>
              <a:buFont typeface="Wingdings" pitchFamily="2" charset="2"/>
              <a:buNone/>
            </a:pPr>
            <a:endParaRPr lang="en-US" sz="2400" dirty="0"/>
          </a:p>
          <a:p>
            <a:pPr lvl="1">
              <a:lnSpc>
                <a:spcPct val="80000"/>
              </a:lnSpc>
            </a:pPr>
            <a:endParaRPr lang="en-US" sz="2000" b="1" dirty="0"/>
          </a:p>
        </p:txBody>
      </p:sp>
      <p:pic>
        <p:nvPicPr>
          <p:cNvPr id="1026" name="Picture 2" descr="http://o.quizlet.com/TDT5euMLDo9A3q.Vw-lfgA_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606268"/>
            <a:ext cx="2362200" cy="25085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image.slidesharecdn.com/lifespan-chapter-1-online-stud-1202019114528164-4/95/lifespan-chapter-1-online-stud-13-638.jpg?cb=1392168336"/>
          <p:cNvPicPr>
            <a:picLocks noChangeAspect="1" noChangeArrowheads="1"/>
          </p:cNvPicPr>
          <p:nvPr/>
        </p:nvPicPr>
        <p:blipFill rotWithShape="1">
          <a:blip r:embed="rId4">
            <a:extLst>
              <a:ext uri="{28A0092B-C50C-407E-A947-70E740481C1C}">
                <a14:useLocalDpi xmlns:a14="http://schemas.microsoft.com/office/drawing/2010/main" val="0"/>
              </a:ext>
            </a:extLst>
          </a:blip>
          <a:srcRect t="31211"/>
          <a:stretch/>
        </p:blipFill>
        <p:spPr bwMode="auto">
          <a:xfrm>
            <a:off x="-10886" y="3657600"/>
            <a:ext cx="6196827"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408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232023"/>
            <a:ext cx="8229600" cy="3168777"/>
          </a:xfrm>
        </p:spPr>
        <p:txBody>
          <a:bodyPr>
            <a:normAutofit/>
          </a:bodyPr>
          <a:lstStyle/>
          <a:p>
            <a:r>
              <a:rPr lang="en-US" dirty="0"/>
              <a:t>Consistency and change tracked using:</a:t>
            </a:r>
          </a:p>
          <a:p>
            <a:pPr lvl="1"/>
            <a:r>
              <a:rPr lang="en-US" dirty="0"/>
              <a:t>Group mean-level consistency or change</a:t>
            </a:r>
          </a:p>
          <a:p>
            <a:pPr lvl="1"/>
            <a:r>
              <a:rPr lang="en-US" dirty="0"/>
              <a:t>Individual-order consistency or change</a:t>
            </a:r>
          </a:p>
          <a:p>
            <a:r>
              <a:rPr lang="en-US" dirty="0"/>
              <a:t>Disentangle the two distinctive polarities:</a:t>
            </a:r>
          </a:p>
          <a:p>
            <a:pPr lvl="1"/>
            <a:r>
              <a:rPr lang="en-US" dirty="0"/>
              <a:t>Continuity/discontinuity</a:t>
            </a:r>
          </a:p>
          <a:p>
            <a:pPr lvl="1"/>
            <a:r>
              <a:rPr lang="en-US" dirty="0"/>
              <a:t>Stability/ instability</a:t>
            </a:r>
          </a:p>
        </p:txBody>
      </p:sp>
      <p:pic>
        <p:nvPicPr>
          <p:cNvPr id="4" name="Picture 3"/>
          <p:cNvPicPr>
            <a:picLocks noChangeAspect="1"/>
          </p:cNvPicPr>
          <p:nvPr/>
        </p:nvPicPr>
        <p:blipFill>
          <a:blip r:embed="rId2"/>
          <a:stretch>
            <a:fillRect/>
          </a:stretch>
        </p:blipFill>
        <p:spPr>
          <a:xfrm>
            <a:off x="609600" y="53396"/>
            <a:ext cx="8239125" cy="3076575"/>
          </a:xfrm>
          <a:prstGeom prst="rect">
            <a:avLst/>
          </a:prstGeom>
        </p:spPr>
      </p:pic>
      <p:sp>
        <p:nvSpPr>
          <p:cNvPr id="5" name="TextBox 4"/>
          <p:cNvSpPr txBox="1"/>
          <p:nvPr/>
        </p:nvSpPr>
        <p:spPr>
          <a:xfrm>
            <a:off x="8305800" y="6533332"/>
            <a:ext cx="1828800" cy="369332"/>
          </a:xfrm>
          <a:prstGeom prst="rect">
            <a:avLst/>
          </a:prstGeom>
          <a:noFill/>
        </p:spPr>
        <p:txBody>
          <a:bodyPr wrap="square" rtlCol="0">
            <a:spAutoFit/>
          </a:bodyPr>
          <a:lstStyle/>
          <a:p>
            <a:r>
              <a:rPr lang="en-US" dirty="0"/>
              <a:t>Milrad</a:t>
            </a:r>
          </a:p>
        </p:txBody>
      </p:sp>
    </p:spTree>
    <p:extLst>
      <p:ext uri="{BB962C8B-B14F-4D97-AF65-F5344CB8AC3E}">
        <p14:creationId xmlns:p14="http://schemas.microsoft.com/office/powerpoint/2010/main" val="3450237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ltLang="en-US"/>
              <a:t>Messinger</a:t>
            </a:r>
          </a:p>
        </p:txBody>
      </p:sp>
      <p:sp>
        <p:nvSpPr>
          <p:cNvPr id="81922" name="Rectangle 2"/>
          <p:cNvSpPr>
            <a:spLocks noGrp="1" noChangeArrowheads="1"/>
          </p:cNvSpPr>
          <p:nvPr>
            <p:ph type="title"/>
          </p:nvPr>
        </p:nvSpPr>
        <p:spPr/>
        <p:txBody>
          <a:bodyPr/>
          <a:lstStyle/>
          <a:p>
            <a:r>
              <a:rPr lang="en-US" altLang="en-US" dirty="0"/>
              <a:t>Continuity and Stability</a:t>
            </a:r>
          </a:p>
        </p:txBody>
      </p:sp>
      <p:sp>
        <p:nvSpPr>
          <p:cNvPr id="81923" name="Rectangle 3"/>
          <p:cNvSpPr>
            <a:spLocks noGrp="1" noChangeArrowheads="1"/>
          </p:cNvSpPr>
          <p:nvPr>
            <p:ph type="body" idx="1"/>
          </p:nvPr>
        </p:nvSpPr>
        <p:spPr>
          <a:xfrm>
            <a:off x="457200" y="1775191"/>
            <a:ext cx="6324600" cy="4625609"/>
          </a:xfrm>
        </p:spPr>
        <p:txBody>
          <a:bodyPr/>
          <a:lstStyle/>
          <a:p>
            <a:pPr marL="438912" lvl="1" indent="-320040">
              <a:spcBef>
                <a:spcPts val="0"/>
              </a:spcBef>
              <a:buClr>
                <a:schemeClr val="accent1"/>
              </a:buClr>
              <a:buSzPct val="80000"/>
              <a:buFont typeface="Wingdings 2"/>
              <a:buChar char=""/>
            </a:pPr>
            <a:r>
              <a:rPr lang="en-US" altLang="en-US" dirty="0"/>
              <a:t>Continuity</a:t>
            </a:r>
            <a:r>
              <a:rPr lang="en-US" sz="2000" dirty="0"/>
              <a:t>(=absolute change)</a:t>
            </a:r>
          </a:p>
          <a:p>
            <a:pPr lvl="1">
              <a:lnSpc>
                <a:spcPct val="80000"/>
              </a:lnSpc>
            </a:pPr>
            <a:r>
              <a:rPr lang="en-US" altLang="en-US" dirty="0"/>
              <a:t>Behavior level is continuous (discontinuous) across ages</a:t>
            </a:r>
          </a:p>
          <a:p>
            <a:pPr lvl="1">
              <a:lnSpc>
                <a:spcPct val="80000"/>
              </a:lnSpc>
            </a:pPr>
            <a:r>
              <a:rPr lang="en-US" sz="2000" dirty="0"/>
              <a:t>How does a behavior change in form and/or function over the course of development? </a:t>
            </a:r>
          </a:p>
          <a:p>
            <a:pPr>
              <a:lnSpc>
                <a:spcPct val="80000"/>
              </a:lnSpc>
            </a:pPr>
            <a:endParaRPr lang="en-US" altLang="en-US" dirty="0"/>
          </a:p>
          <a:p>
            <a:pPr>
              <a:lnSpc>
                <a:spcPct val="80000"/>
              </a:lnSpc>
            </a:pPr>
            <a:r>
              <a:rPr lang="en-US" altLang="en-US" dirty="0"/>
              <a:t>Stability</a:t>
            </a:r>
          </a:p>
          <a:p>
            <a:pPr lvl="1">
              <a:lnSpc>
                <a:spcPct val="80000"/>
              </a:lnSpc>
            </a:pPr>
            <a:r>
              <a:rPr lang="en-US" altLang="en-US" dirty="0"/>
              <a:t>Rank of individual in group is stable</a:t>
            </a:r>
          </a:p>
          <a:p>
            <a:pPr lvl="1">
              <a:lnSpc>
                <a:spcPct val="80000"/>
              </a:lnSpc>
            </a:pPr>
            <a:r>
              <a:rPr lang="en-US" sz="2000" dirty="0"/>
              <a:t>How does a behavior change differently among individuals in the same group? (=relative change)</a:t>
            </a:r>
          </a:p>
          <a:p>
            <a:pPr lvl="1"/>
            <a:endParaRPr lang="en-US" altLang="en-US" dirty="0"/>
          </a:p>
        </p:txBody>
      </p:sp>
      <p:graphicFrame>
        <p:nvGraphicFramePr>
          <p:cNvPr id="6" name="Object 4"/>
          <p:cNvGraphicFramePr>
            <a:graphicFrameLocks noChangeAspect="1"/>
          </p:cNvGraphicFramePr>
          <p:nvPr/>
        </p:nvGraphicFramePr>
        <p:xfrm>
          <a:off x="6550088" y="4289933"/>
          <a:ext cx="1984311" cy="2445779"/>
        </p:xfrm>
        <a:graphic>
          <a:graphicData uri="http://schemas.openxmlformats.org/presentationml/2006/ole">
            <mc:AlternateContent xmlns:mc="http://schemas.openxmlformats.org/markup-compatibility/2006">
              <mc:Choice xmlns:v="urn:schemas-microsoft-com:vml" Requires="v">
                <p:oleObj name="SPW 4.0 Graph" r:id="rId2" imgW="8176320" imgH="10972800" progId="JandelGraphicObject.2">
                  <p:embed/>
                </p:oleObj>
              </mc:Choice>
              <mc:Fallback>
                <p:oleObj name="SPW 4.0 Graph" r:id="rId2" imgW="8176320" imgH="10972800" progId="JandelGraphicObject.2">
                  <p:embed/>
                  <p:pic>
                    <p:nvPicPr>
                      <p:cNvPr id="6"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0088" y="4289933"/>
                        <a:ext cx="1984311" cy="2445779"/>
                      </a:xfrm>
                      <a:prstGeom prst="rect">
                        <a:avLst/>
                      </a:prstGeom>
                      <a:noFill/>
                      <a:ln>
                        <a:noFill/>
                      </a:ln>
                      <a:effectLst/>
                    </p:spPr>
                  </p:pic>
                </p:oleObj>
              </mc:Fallback>
            </mc:AlternateContent>
          </a:graphicData>
        </a:graphic>
      </p:graphicFrame>
      <p:pic>
        <p:nvPicPr>
          <p:cNvPr id="7" name="Picture 4" descr="http://image.slidesharecdn.com/lifespan-chapter-1-online-stud-1202019114528164-4/95/lifespan-chapter-1-online-stud-13-638.jpg?cb=1392168336"/>
          <p:cNvPicPr>
            <a:picLocks noChangeAspect="1" noChangeArrowheads="1"/>
          </p:cNvPicPr>
          <p:nvPr/>
        </p:nvPicPr>
        <p:blipFill rotWithShape="1">
          <a:blip r:embed="rId4">
            <a:extLst>
              <a:ext uri="{28A0092B-C50C-407E-A947-70E740481C1C}">
                <a14:useLocalDpi xmlns:a14="http://schemas.microsoft.com/office/drawing/2010/main" val="0"/>
              </a:ext>
            </a:extLst>
          </a:blip>
          <a:srcRect t="31211" r="52191"/>
          <a:stretch/>
        </p:blipFill>
        <p:spPr bwMode="auto">
          <a:xfrm>
            <a:off x="6324600" y="1744266"/>
            <a:ext cx="2286000" cy="246946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0" y="7380129"/>
            <a:ext cx="6324600" cy="4625609"/>
          </a:xfrm>
          <a:prstGeom prst="rect">
            <a:avLst/>
          </a:prstGeom>
        </p:spPr>
        <p:txBody>
          <a:bodyPr vert="horz" lIns="54864" tIns="91440" rtlCol="0">
            <a:norm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lvl="1" indent="-320040" fontAlgn="auto">
              <a:spcBef>
                <a:spcPts val="0"/>
              </a:spcBef>
              <a:spcAft>
                <a:spcPts val="0"/>
              </a:spcAft>
              <a:buClr>
                <a:schemeClr val="accent1"/>
              </a:buClr>
              <a:buSzPct val="80000"/>
              <a:buFont typeface="Wingdings 2"/>
              <a:buChar char=""/>
            </a:pPr>
            <a:r>
              <a:rPr lang="en-US" altLang="en-US"/>
              <a:t>Continuity</a:t>
            </a:r>
            <a:r>
              <a:rPr lang="en-US" sz="2000"/>
              <a:t>(=absolute change)</a:t>
            </a:r>
          </a:p>
          <a:p>
            <a:pPr lvl="1" fontAlgn="auto">
              <a:lnSpc>
                <a:spcPct val="80000"/>
              </a:lnSpc>
              <a:spcAft>
                <a:spcPts val="0"/>
              </a:spcAft>
            </a:pPr>
            <a:r>
              <a:rPr lang="en-US" altLang="en-US"/>
              <a:t>Behavior level is continuous (discontinuous) across ages</a:t>
            </a:r>
          </a:p>
          <a:p>
            <a:pPr lvl="1" fontAlgn="auto">
              <a:lnSpc>
                <a:spcPct val="80000"/>
              </a:lnSpc>
              <a:spcAft>
                <a:spcPts val="0"/>
              </a:spcAft>
            </a:pPr>
            <a:r>
              <a:rPr lang="en-US" sz="2000"/>
              <a:t>How does a behavior change in form and/or function over the course of development? </a:t>
            </a:r>
          </a:p>
          <a:p>
            <a:pPr fontAlgn="auto">
              <a:lnSpc>
                <a:spcPct val="80000"/>
              </a:lnSpc>
              <a:spcAft>
                <a:spcPts val="0"/>
              </a:spcAft>
            </a:pPr>
            <a:endParaRPr lang="en-US" altLang="en-US"/>
          </a:p>
          <a:p>
            <a:pPr fontAlgn="auto">
              <a:lnSpc>
                <a:spcPct val="80000"/>
              </a:lnSpc>
              <a:spcAft>
                <a:spcPts val="0"/>
              </a:spcAft>
            </a:pPr>
            <a:r>
              <a:rPr lang="en-US" altLang="en-US"/>
              <a:t>Stability</a:t>
            </a:r>
          </a:p>
          <a:p>
            <a:pPr lvl="1" fontAlgn="auto">
              <a:lnSpc>
                <a:spcPct val="80000"/>
              </a:lnSpc>
              <a:spcAft>
                <a:spcPts val="0"/>
              </a:spcAft>
            </a:pPr>
            <a:r>
              <a:rPr lang="en-US" altLang="en-US"/>
              <a:t>Rank of individual in group is stable</a:t>
            </a:r>
          </a:p>
          <a:p>
            <a:pPr lvl="1" fontAlgn="auto">
              <a:lnSpc>
                <a:spcPct val="80000"/>
              </a:lnSpc>
              <a:spcAft>
                <a:spcPts val="0"/>
              </a:spcAft>
            </a:pPr>
            <a:r>
              <a:rPr lang="en-US" sz="2000"/>
              <a:t>How does a behavior change differently among individuals in the same group? (=relative change)</a:t>
            </a:r>
          </a:p>
          <a:p>
            <a:pPr lvl="1" fontAlgn="auto">
              <a:spcAft>
                <a:spcPts val="0"/>
              </a:spcAft>
            </a:pPr>
            <a:endParaRPr lang="en-US" altLang="en-US" dirty="0"/>
          </a:p>
        </p:txBody>
      </p:sp>
    </p:spTree>
    <p:extLst>
      <p:ext uri="{BB962C8B-B14F-4D97-AF65-F5344CB8AC3E}">
        <p14:creationId xmlns:p14="http://schemas.microsoft.com/office/powerpoint/2010/main" val="1056220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stability vs. instability</a:t>
            </a:r>
          </a:p>
        </p:txBody>
      </p:sp>
      <p:pic>
        <p:nvPicPr>
          <p:cNvPr id="4" name="Content Placeholder 3"/>
          <p:cNvPicPr>
            <a:picLocks noGrp="1" noChangeAspect="1"/>
          </p:cNvPicPr>
          <p:nvPr>
            <p:ph idx="1"/>
          </p:nvPr>
        </p:nvPicPr>
        <p:blipFill>
          <a:blip r:embed="rId2"/>
          <a:stretch>
            <a:fillRect/>
          </a:stretch>
        </p:blipFill>
        <p:spPr>
          <a:xfrm>
            <a:off x="1295400" y="1438656"/>
            <a:ext cx="6690256" cy="5453669"/>
          </a:xfrm>
          <a:prstGeom prst="rect">
            <a:avLst/>
          </a:prstGeom>
        </p:spPr>
      </p:pic>
    </p:spTree>
    <p:extLst>
      <p:ext uri="{BB962C8B-B14F-4D97-AF65-F5344CB8AC3E}">
        <p14:creationId xmlns:p14="http://schemas.microsoft.com/office/powerpoint/2010/main" val="2699576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r>
              <a:rPr lang="en-US" altLang="en-US" dirty="0"/>
              <a:t>Messinger</a:t>
            </a:r>
          </a:p>
        </p:txBody>
      </p:sp>
      <p:sp>
        <p:nvSpPr>
          <p:cNvPr id="87042" name="Rectangle 2"/>
          <p:cNvSpPr>
            <a:spLocks noGrp="1" noChangeArrowheads="1"/>
          </p:cNvSpPr>
          <p:nvPr>
            <p:ph type="title"/>
          </p:nvPr>
        </p:nvSpPr>
        <p:spPr/>
        <p:txBody>
          <a:bodyPr/>
          <a:lstStyle/>
          <a:p>
            <a:r>
              <a:rPr lang="en-US" altLang="en-US"/>
              <a:t>Canalization (Waddington)</a:t>
            </a:r>
          </a:p>
        </p:txBody>
      </p:sp>
      <p:graphicFrame>
        <p:nvGraphicFramePr>
          <p:cNvPr id="87043" name="Object 3"/>
          <p:cNvGraphicFramePr>
            <a:graphicFrameLocks noChangeAspect="1"/>
          </p:cNvGraphicFramePr>
          <p:nvPr/>
        </p:nvGraphicFramePr>
        <p:xfrm>
          <a:off x="1981200" y="1828800"/>
          <a:ext cx="5651500" cy="4064000"/>
        </p:xfrm>
        <a:graphic>
          <a:graphicData uri="http://schemas.openxmlformats.org/presentationml/2006/ole">
            <mc:AlternateContent xmlns:mc="http://schemas.openxmlformats.org/markup-compatibility/2006">
              <mc:Choice xmlns:v="urn:schemas-microsoft-com:vml" Requires="v">
                <p:oleObj name="Image" r:id="rId2" imgW="5650794" imgH="4063492" progId="Photoshop.Image.7">
                  <p:embed/>
                </p:oleObj>
              </mc:Choice>
              <mc:Fallback>
                <p:oleObj name="Image" r:id="rId2" imgW="5650794" imgH="4063492" progId="Photoshop.Image.7">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828800"/>
                        <a:ext cx="56515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3642281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Group means: continuity vs. discontinuity</a:t>
            </a:r>
          </a:p>
        </p:txBody>
      </p:sp>
      <p:pic>
        <p:nvPicPr>
          <p:cNvPr id="4" name="Content Placeholder 3"/>
          <p:cNvPicPr>
            <a:picLocks noGrp="1" noChangeAspect="1"/>
          </p:cNvPicPr>
          <p:nvPr>
            <p:ph idx="1"/>
          </p:nvPr>
        </p:nvPicPr>
        <p:blipFill>
          <a:blip r:embed="rId2"/>
          <a:stretch>
            <a:fillRect/>
          </a:stretch>
        </p:blipFill>
        <p:spPr>
          <a:xfrm>
            <a:off x="533400" y="1752600"/>
            <a:ext cx="8428928" cy="4724399"/>
          </a:xfrm>
          <a:prstGeom prst="rect">
            <a:avLst/>
          </a:prstGeom>
        </p:spPr>
      </p:pic>
    </p:spTree>
    <p:extLst>
      <p:ext uri="{BB962C8B-B14F-4D97-AF65-F5344CB8AC3E}">
        <p14:creationId xmlns:p14="http://schemas.microsoft.com/office/powerpoint/2010/main" val="17581089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ltLang="en-US"/>
              <a:t>Messinger</a:t>
            </a:r>
          </a:p>
        </p:txBody>
      </p:sp>
      <p:sp>
        <p:nvSpPr>
          <p:cNvPr id="81922" name="Rectangle 2"/>
          <p:cNvSpPr>
            <a:spLocks noGrp="1" noChangeArrowheads="1"/>
          </p:cNvSpPr>
          <p:nvPr>
            <p:ph type="title"/>
          </p:nvPr>
        </p:nvSpPr>
        <p:spPr>
          <a:xfrm>
            <a:off x="152400" y="155448"/>
            <a:ext cx="8839200" cy="1252728"/>
          </a:xfrm>
        </p:spPr>
        <p:txBody>
          <a:bodyPr>
            <a:noAutofit/>
          </a:bodyPr>
          <a:lstStyle/>
          <a:p>
            <a:r>
              <a:rPr lang="en-US" sz="3600" b="0" dirty="0"/>
              <a:t>“Distinctions between mean-level continuity and individual-order stability”</a:t>
            </a:r>
            <a:endParaRPr lang="en-US" altLang="en-US" sz="3600" dirty="0"/>
          </a:p>
        </p:txBody>
      </p:sp>
      <p:sp>
        <p:nvSpPr>
          <p:cNvPr id="81923" name="Rectangle 3"/>
          <p:cNvSpPr>
            <a:spLocks noGrp="1" noChangeArrowheads="1"/>
          </p:cNvSpPr>
          <p:nvPr>
            <p:ph type="body" idx="1"/>
          </p:nvPr>
        </p:nvSpPr>
        <p:spPr>
          <a:xfrm>
            <a:off x="457200" y="1775191"/>
            <a:ext cx="3200400" cy="4625609"/>
          </a:xfrm>
        </p:spPr>
        <p:txBody>
          <a:bodyPr/>
          <a:lstStyle/>
          <a:p>
            <a:pPr marL="438912" lvl="1" indent="-320040">
              <a:spcBef>
                <a:spcPts val="0"/>
              </a:spcBef>
              <a:buClr>
                <a:schemeClr val="accent1"/>
              </a:buClr>
              <a:buSzPct val="80000"/>
              <a:buFont typeface="Wingdings 2"/>
              <a:buChar char=""/>
            </a:pPr>
            <a:r>
              <a:rPr lang="en-US" altLang="en-US" dirty="0"/>
              <a:t>Continuity</a:t>
            </a:r>
            <a:r>
              <a:rPr lang="en-US" sz="2000" dirty="0"/>
              <a:t>(=absolute change)</a:t>
            </a:r>
          </a:p>
          <a:p>
            <a:pPr lvl="1">
              <a:lnSpc>
                <a:spcPct val="80000"/>
              </a:lnSpc>
            </a:pPr>
            <a:r>
              <a:rPr lang="en-US" altLang="en-US" dirty="0"/>
              <a:t>Behavior level is continuous (discontinuous) across ages</a:t>
            </a:r>
          </a:p>
          <a:p>
            <a:pPr>
              <a:lnSpc>
                <a:spcPct val="80000"/>
              </a:lnSpc>
            </a:pPr>
            <a:r>
              <a:rPr lang="en-US" altLang="en-US" dirty="0"/>
              <a:t>Stability</a:t>
            </a:r>
          </a:p>
          <a:p>
            <a:pPr lvl="1">
              <a:lnSpc>
                <a:spcPct val="80000"/>
              </a:lnSpc>
            </a:pPr>
            <a:r>
              <a:rPr lang="en-US" altLang="en-US" dirty="0"/>
              <a:t>Rank of individual in group is stable</a:t>
            </a:r>
          </a:p>
        </p:txBody>
      </p:sp>
      <p:pic>
        <p:nvPicPr>
          <p:cNvPr id="2" name="Picture 1"/>
          <p:cNvPicPr>
            <a:picLocks noChangeAspect="1"/>
          </p:cNvPicPr>
          <p:nvPr/>
        </p:nvPicPr>
        <p:blipFill>
          <a:blip r:embed="rId2"/>
          <a:stretch>
            <a:fillRect/>
          </a:stretch>
        </p:blipFill>
        <p:spPr>
          <a:xfrm>
            <a:off x="3382187" y="1698993"/>
            <a:ext cx="5609413" cy="4380310"/>
          </a:xfrm>
          <a:prstGeom prst="rect">
            <a:avLst/>
          </a:prstGeom>
        </p:spPr>
      </p:pic>
      <p:sp>
        <p:nvSpPr>
          <p:cNvPr id="4" name="Rectangle 3"/>
          <p:cNvSpPr/>
          <p:nvPr/>
        </p:nvSpPr>
        <p:spPr>
          <a:xfrm>
            <a:off x="3834788" y="6041115"/>
            <a:ext cx="5183436" cy="738664"/>
          </a:xfrm>
          <a:prstGeom prst="rect">
            <a:avLst/>
          </a:prstGeom>
        </p:spPr>
        <p:txBody>
          <a:bodyPr wrap="square">
            <a:spAutoFit/>
          </a:bodyPr>
          <a:lstStyle/>
          <a:p>
            <a:pPr marR="0"/>
            <a:r>
              <a:rPr lang="en-US" sz="1400" dirty="0">
                <a:latin typeface="Segoe UI" panose="020B0502040204020203" pitchFamily="34" charset="0"/>
              </a:rPr>
              <a:t>Bornstein, M. H., </a:t>
            </a:r>
            <a:r>
              <a:rPr lang="en-US" sz="1400" dirty="0" err="1">
                <a:latin typeface="Segoe UI" panose="020B0502040204020203" pitchFamily="34" charset="0"/>
              </a:rPr>
              <a:t>Putnick</a:t>
            </a:r>
            <a:r>
              <a:rPr lang="en-US" sz="1400" dirty="0">
                <a:latin typeface="Segoe UI" panose="020B0502040204020203" pitchFamily="34" charset="0"/>
              </a:rPr>
              <a:t>, D. L., &amp; Esposito, G. (2017). Continuity and Stability in Development. </a:t>
            </a:r>
            <a:r>
              <a:rPr lang="en-US" sz="1400" i="1" dirty="0">
                <a:latin typeface="Segoe UI" panose="020B0502040204020203" pitchFamily="34" charset="0"/>
              </a:rPr>
              <a:t>Child Development Perspectives, n/a-n/a. </a:t>
            </a:r>
            <a:r>
              <a:rPr lang="en-US" sz="1400" i="1" dirty="0" err="1">
                <a:latin typeface="Segoe UI" panose="020B0502040204020203" pitchFamily="34" charset="0"/>
              </a:rPr>
              <a:t>doi</a:t>
            </a:r>
            <a:r>
              <a:rPr lang="en-US" sz="1400" i="1" dirty="0">
                <a:latin typeface="Segoe UI" panose="020B0502040204020203" pitchFamily="34" charset="0"/>
              </a:rPr>
              <a:t>: 10.1111/cdep.12221</a:t>
            </a:r>
          </a:p>
        </p:txBody>
      </p:sp>
    </p:spTree>
    <p:extLst>
      <p:ext uri="{BB962C8B-B14F-4D97-AF65-F5344CB8AC3E}">
        <p14:creationId xmlns:p14="http://schemas.microsoft.com/office/powerpoint/2010/main" val="19982753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example</a:t>
            </a:r>
          </a:p>
        </p:txBody>
      </p:sp>
      <p:pic>
        <p:nvPicPr>
          <p:cNvPr id="4" name="Picture 3"/>
          <p:cNvPicPr>
            <a:picLocks noChangeAspect="1"/>
          </p:cNvPicPr>
          <p:nvPr/>
        </p:nvPicPr>
        <p:blipFill>
          <a:blip r:embed="rId2"/>
          <a:stretch>
            <a:fillRect/>
          </a:stretch>
        </p:blipFill>
        <p:spPr>
          <a:xfrm>
            <a:off x="1068997" y="1905000"/>
            <a:ext cx="7006006" cy="4619625"/>
          </a:xfrm>
          <a:prstGeom prst="rect">
            <a:avLst/>
          </a:prstGeom>
        </p:spPr>
      </p:pic>
    </p:spTree>
    <p:extLst>
      <p:ext uri="{BB962C8B-B14F-4D97-AF65-F5344CB8AC3E}">
        <p14:creationId xmlns:p14="http://schemas.microsoft.com/office/powerpoint/2010/main" val="40922435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about Latent Growth Modeling (LGM)?</a:t>
            </a:r>
          </a:p>
        </p:txBody>
      </p:sp>
      <p:sp>
        <p:nvSpPr>
          <p:cNvPr id="3" name="Content Placeholder 2"/>
          <p:cNvSpPr>
            <a:spLocks noGrp="1"/>
          </p:cNvSpPr>
          <p:nvPr>
            <p:ph idx="1"/>
          </p:nvPr>
        </p:nvSpPr>
        <p:spPr/>
        <p:txBody>
          <a:bodyPr>
            <a:normAutofit fontScale="92500"/>
          </a:bodyPr>
          <a:lstStyle/>
          <a:p>
            <a:r>
              <a:rPr lang="en-US" dirty="0"/>
              <a:t>LGM measures within-person change during development by characterizing trajectories (intercept and slope differences) BUT group mean is intercept and slope is average rate of change= not measuring individual-order stability</a:t>
            </a:r>
          </a:p>
          <a:p>
            <a:r>
              <a:rPr lang="en-US" dirty="0"/>
              <a:t>PRO: can identify if initial avg. position predicts later change (r b/t intercept and slope)</a:t>
            </a:r>
          </a:p>
          <a:p>
            <a:r>
              <a:rPr lang="en-US" dirty="0"/>
              <a:t>CON: needs at least 3 time pts (vs. 2) and same metric </a:t>
            </a:r>
          </a:p>
          <a:p>
            <a:endParaRPr lang="en-US" dirty="0"/>
          </a:p>
        </p:txBody>
      </p:sp>
      <p:sp>
        <p:nvSpPr>
          <p:cNvPr id="4" name="TextBox 3"/>
          <p:cNvSpPr txBox="1"/>
          <p:nvPr/>
        </p:nvSpPr>
        <p:spPr>
          <a:xfrm>
            <a:off x="8382000" y="6488668"/>
            <a:ext cx="1828800" cy="369332"/>
          </a:xfrm>
          <a:prstGeom prst="rect">
            <a:avLst/>
          </a:prstGeom>
          <a:noFill/>
        </p:spPr>
        <p:txBody>
          <a:bodyPr wrap="square" rtlCol="0">
            <a:spAutoFit/>
          </a:bodyPr>
          <a:lstStyle/>
          <a:p>
            <a:r>
              <a:rPr lang="en-US" dirty="0"/>
              <a:t>Milrad</a:t>
            </a:r>
          </a:p>
        </p:txBody>
      </p:sp>
    </p:spTree>
    <p:extLst>
      <p:ext uri="{BB962C8B-B14F-4D97-AF65-F5344CB8AC3E}">
        <p14:creationId xmlns:p14="http://schemas.microsoft.com/office/powerpoint/2010/main" val="3046025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Stability</a:t>
            </a:r>
          </a:p>
        </p:txBody>
      </p:sp>
      <p:sp>
        <p:nvSpPr>
          <p:cNvPr id="3" name="Content Placeholder 2"/>
          <p:cNvSpPr>
            <a:spLocks noGrp="1"/>
          </p:cNvSpPr>
          <p:nvPr>
            <p:ph idx="1"/>
          </p:nvPr>
        </p:nvSpPr>
        <p:spPr/>
        <p:txBody>
          <a:bodyPr>
            <a:normAutofit lnSpcReduction="10000"/>
          </a:bodyPr>
          <a:lstStyle/>
          <a:p>
            <a:r>
              <a:rPr lang="en-US" dirty="0"/>
              <a:t>Spoke of homotypic stability (same metric)</a:t>
            </a:r>
          </a:p>
          <a:p>
            <a:r>
              <a:rPr lang="en-US" dirty="0"/>
              <a:t>Heterotypic may be more appropriate</a:t>
            </a:r>
          </a:p>
          <a:p>
            <a:pPr lvl="1"/>
            <a:r>
              <a:rPr lang="en-US" dirty="0"/>
              <a:t>Theoretically related but not same metric</a:t>
            </a:r>
          </a:p>
          <a:p>
            <a:pPr lvl="1"/>
            <a:r>
              <a:rPr lang="en-US" dirty="0"/>
              <a:t>May serve as lower bound of estimate of stability (still a change, but that could be due to measurement discrepancy)</a:t>
            </a:r>
          </a:p>
          <a:p>
            <a:pPr lvl="1"/>
            <a:r>
              <a:rPr lang="en-US" dirty="0"/>
              <a:t>Underlying factor</a:t>
            </a:r>
            <a:r>
              <a:rPr lang="en-US" dirty="0">
                <a:sym typeface="Wingdings" panose="05000000000000000000" pitchFamily="2" charset="2"/>
              </a:rPr>
              <a:t> latent variables</a:t>
            </a:r>
          </a:p>
          <a:p>
            <a:r>
              <a:rPr lang="en-US" dirty="0"/>
              <a:t>Good idea to combine both! “mediated stability” (X mediates relationship b/t A and A’)</a:t>
            </a:r>
          </a:p>
        </p:txBody>
      </p:sp>
      <p:sp>
        <p:nvSpPr>
          <p:cNvPr id="4" name="TextBox 3"/>
          <p:cNvSpPr txBox="1"/>
          <p:nvPr/>
        </p:nvSpPr>
        <p:spPr>
          <a:xfrm>
            <a:off x="8153400" y="6479524"/>
            <a:ext cx="1828800" cy="369332"/>
          </a:xfrm>
          <a:prstGeom prst="rect">
            <a:avLst/>
          </a:prstGeom>
          <a:noFill/>
        </p:spPr>
        <p:txBody>
          <a:bodyPr wrap="square" rtlCol="0">
            <a:spAutoFit/>
          </a:bodyPr>
          <a:lstStyle/>
          <a:p>
            <a:r>
              <a:rPr lang="en-US" dirty="0"/>
              <a:t>Milrad</a:t>
            </a:r>
          </a:p>
        </p:txBody>
      </p:sp>
    </p:spTree>
    <p:extLst>
      <p:ext uri="{BB962C8B-B14F-4D97-AF65-F5344CB8AC3E}">
        <p14:creationId xmlns:p14="http://schemas.microsoft.com/office/powerpoint/2010/main" val="2969890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46E8-BCEC-4404-95A1-31BD78EEE624}"/>
              </a:ext>
            </a:extLst>
          </p:cNvPr>
          <p:cNvSpPr>
            <a:spLocks noGrp="1"/>
          </p:cNvSpPr>
          <p:nvPr>
            <p:ph type="title"/>
          </p:nvPr>
        </p:nvSpPr>
        <p:spPr/>
        <p:txBody>
          <a:bodyPr/>
          <a:lstStyle/>
          <a:p>
            <a:r>
              <a:rPr lang="en-US" dirty="0"/>
              <a:t>Conceptual example</a:t>
            </a:r>
          </a:p>
        </p:txBody>
      </p:sp>
      <p:pic>
        <p:nvPicPr>
          <p:cNvPr id="4" name="Picture 2" descr="http://o.quizlet.com/TDT5euMLDo9A3q.Vw-lfgA_m.png">
            <a:extLst>
              <a:ext uri="{FF2B5EF4-FFF2-40B4-BE49-F238E27FC236}">
                <a16:creationId xmlns:a16="http://schemas.microsoft.com/office/drawing/2014/main" id="{B5F755CB-1CDB-4A9B-9CF0-59C7DEE1DD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79463"/>
            <a:ext cx="2362200" cy="25085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o.quizlet.com/TDT5euMLDo9A3q.Vw-lfgA_m.png">
            <a:extLst>
              <a:ext uri="{FF2B5EF4-FFF2-40B4-BE49-F238E27FC236}">
                <a16:creationId xmlns:a16="http://schemas.microsoft.com/office/drawing/2014/main" id="{F69B1204-8943-4955-8852-00A58C0914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3203" y="4495799"/>
            <a:ext cx="1918177" cy="2037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o.quizlet.com/TDT5euMLDo9A3q.Vw-lfgA_m.png">
            <a:extLst>
              <a:ext uri="{FF2B5EF4-FFF2-40B4-BE49-F238E27FC236}">
                <a16:creationId xmlns:a16="http://schemas.microsoft.com/office/drawing/2014/main" id="{A249241A-67FC-4233-A67C-865CC63A1C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752600"/>
            <a:ext cx="1727030" cy="18340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o.quizlet.com/TDT5euMLDo9A3q.Vw-lfgA_m.png">
            <a:extLst>
              <a:ext uri="{FF2B5EF4-FFF2-40B4-BE49-F238E27FC236}">
                <a16:creationId xmlns:a16="http://schemas.microsoft.com/office/drawing/2014/main" id="{ED2C52E0-CD85-4E68-8BFB-157EA1F06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432" y="1579463"/>
            <a:ext cx="2028667" cy="21543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o.quizlet.com/TDT5euMLDo9A3q.Vw-lfgA_m.png">
            <a:extLst>
              <a:ext uri="{FF2B5EF4-FFF2-40B4-BE49-F238E27FC236}">
                <a16:creationId xmlns:a16="http://schemas.microsoft.com/office/drawing/2014/main" id="{E7B6F2DC-E6DD-4DB0-A50A-CE72C3596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89777"/>
            <a:ext cx="2819400" cy="29940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o.quizlet.com/TDT5euMLDo9A3q.Vw-lfgA_m.png">
            <a:extLst>
              <a:ext uri="{FF2B5EF4-FFF2-40B4-BE49-F238E27FC236}">
                <a16:creationId xmlns:a16="http://schemas.microsoft.com/office/drawing/2014/main" id="{D9D9981E-B95F-4B99-A0EB-769A12DDC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4517" y="3429000"/>
            <a:ext cx="3024698" cy="3212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808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1"/>
          </p:nvPr>
        </p:nvSpPr>
        <p:spPr/>
        <p:txBody>
          <a:bodyPr/>
          <a:lstStyle/>
          <a:p>
            <a:r>
              <a:rPr lang="en-US" altLang="en-US"/>
              <a:t>Messinger</a:t>
            </a:r>
          </a:p>
        </p:txBody>
      </p:sp>
      <p:sp>
        <p:nvSpPr>
          <p:cNvPr id="79874" name="Rectangle 2"/>
          <p:cNvSpPr>
            <a:spLocks noGrp="1" noChangeArrowheads="1"/>
          </p:cNvSpPr>
          <p:nvPr>
            <p:ph type="title"/>
          </p:nvPr>
        </p:nvSpPr>
        <p:spPr/>
        <p:txBody>
          <a:bodyPr/>
          <a:lstStyle/>
          <a:p>
            <a:r>
              <a:rPr lang="en-US" altLang="en-US"/>
              <a:t>Individual differences</a:t>
            </a:r>
          </a:p>
        </p:txBody>
      </p:sp>
      <p:pic>
        <p:nvPicPr>
          <p:cNvPr id="798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381125"/>
            <a:ext cx="5867400" cy="539063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876" name="Freeform 4"/>
          <p:cNvSpPr>
            <a:spLocks/>
          </p:cNvSpPr>
          <p:nvPr/>
        </p:nvSpPr>
        <p:spPr bwMode="auto">
          <a:xfrm>
            <a:off x="3048000" y="2590800"/>
            <a:ext cx="4419600" cy="2209800"/>
          </a:xfrm>
          <a:custGeom>
            <a:avLst/>
            <a:gdLst>
              <a:gd name="T0" fmla="*/ 0 w 2784"/>
              <a:gd name="T1" fmla="*/ 1392 h 1392"/>
              <a:gd name="T2" fmla="*/ 2784 w 2784"/>
              <a:gd name="T3" fmla="*/ 0 h 1392"/>
            </a:gdLst>
            <a:ahLst/>
            <a:cxnLst>
              <a:cxn ang="0">
                <a:pos x="T0" y="T1"/>
              </a:cxn>
              <a:cxn ang="0">
                <a:pos x="T2" y="T3"/>
              </a:cxn>
            </a:cxnLst>
            <a:rect l="0" t="0" r="r" b="b"/>
            <a:pathLst>
              <a:path w="2784" h="1392">
                <a:moveTo>
                  <a:pt x="0" y="1392"/>
                </a:moveTo>
                <a:cubicBezTo>
                  <a:pt x="1160" y="812"/>
                  <a:pt x="2320" y="232"/>
                  <a:pt x="2784" y="0"/>
                </a:cubicBezTo>
              </a:path>
            </a:pathLst>
          </a:custGeom>
          <a:solidFill>
            <a:srgbClr val="FF0000"/>
          </a:solidFill>
          <a:ln w="57150"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276906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304800" y="0"/>
            <a:ext cx="9144000" cy="1143000"/>
          </a:xfrm>
        </p:spPr>
        <p:txBody>
          <a:bodyPr>
            <a:normAutofit/>
          </a:bodyPr>
          <a:lstStyle/>
          <a:p>
            <a:pPr>
              <a:defRPr/>
            </a:pPr>
            <a:r>
              <a:rPr lang="en-US" sz="3600" dirty="0"/>
              <a:t>Developmental trajectories take many forms</a:t>
            </a:r>
          </a:p>
        </p:txBody>
      </p:sp>
      <p:sp>
        <p:nvSpPr>
          <p:cNvPr id="5" name="Content Placeholder 4"/>
          <p:cNvSpPr>
            <a:spLocks noGrp="1"/>
          </p:cNvSpPr>
          <p:nvPr>
            <p:ph sz="half" idx="1"/>
          </p:nvPr>
        </p:nvSpPr>
        <p:spPr>
          <a:xfrm>
            <a:off x="152400" y="1295400"/>
            <a:ext cx="6248400" cy="5257800"/>
          </a:xfrm>
        </p:spPr>
        <p:txBody>
          <a:bodyPr>
            <a:normAutofit/>
          </a:bodyPr>
          <a:lstStyle/>
          <a:p>
            <a:pPr>
              <a:defRPr/>
            </a:pPr>
            <a:endParaRPr lang="en-US" dirty="0"/>
          </a:p>
          <a:p>
            <a:pPr>
              <a:defRPr/>
            </a:pPr>
            <a:r>
              <a:rPr lang="en-US" dirty="0"/>
              <a:t>Accurate depiction of trajectory depends on sampling rate of observations</a:t>
            </a:r>
          </a:p>
          <a:p>
            <a:pPr lvl="1">
              <a:defRPr/>
            </a:pPr>
            <a:r>
              <a:rPr lang="en-US" dirty="0"/>
              <a:t>Overly large sampling intervals can distort shape of change </a:t>
            </a:r>
          </a:p>
          <a:p>
            <a:pPr lvl="1">
              <a:defRPr/>
            </a:pPr>
            <a:r>
              <a:rPr lang="en-US" dirty="0"/>
              <a:t>Inaccurate picture of developmental trajectory</a:t>
            </a:r>
          </a:p>
          <a:p>
            <a:pPr marL="118872" indent="0">
              <a:buNone/>
              <a:defRPr/>
            </a:pPr>
            <a:endParaRPr lang="en-US" dirty="0"/>
          </a:p>
        </p:txBody>
      </p:sp>
      <p:sp>
        <p:nvSpPr>
          <p:cNvPr id="39940" name="Footer Placeholder 5"/>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dirty="0"/>
              <a:t>Jutagir</a:t>
            </a:r>
          </a:p>
        </p:txBody>
      </p:sp>
      <p:pic>
        <p:nvPicPr>
          <p:cNvPr id="39941" name="Picture 2" descr="An external file that holds a picture, illustration, etc.&#10;Object name is nihms-99117-f0001.jpg Object name is nihms-99117-f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752600"/>
            <a:ext cx="235585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4"/>
          <p:cNvSpPr txBox="1">
            <a:spLocks/>
          </p:cNvSpPr>
          <p:nvPr/>
        </p:nvSpPr>
        <p:spPr>
          <a:xfrm>
            <a:off x="304800" y="5181600"/>
            <a:ext cx="5562600" cy="1360714"/>
          </a:xfrm>
          <a:prstGeom prst="rect">
            <a:avLst/>
          </a:prstGeom>
        </p:spPr>
        <p:txBody>
          <a:bodyPr vert="horz" lIns="91440" rIns="45720" rtlCol="0" anchor="ctr">
            <a:normAutofit fontScale="82500" lnSpcReduction="10000"/>
            <a:scene3d>
              <a:camera prst="orthographicFront"/>
              <a:lightRig rig="threePt" dir="t">
                <a:rot lat="0" lon="0" rev="4800000"/>
              </a:lightRig>
            </a:scene3d>
            <a:sp3d prstMaterial="matte">
              <a:bevelT w="50800" h="10160"/>
            </a:sp3d>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fontAlgn="auto">
              <a:spcBef>
                <a:spcPts val="0"/>
              </a:spcBef>
              <a:spcAft>
                <a:spcPts val="0"/>
              </a:spcAft>
              <a:buClr>
                <a:srgbClr val="F0AD00"/>
              </a:buClr>
              <a:buSzPct val="80000"/>
            </a:pPr>
            <a:r>
              <a:rPr lang="en-US">
                <a:solidFill>
                  <a:schemeClr val="tx1"/>
                </a:solidFill>
              </a:rPr>
              <a:t>What is the Shape of Developmental Change?</a:t>
            </a:r>
            <a:r>
              <a:rPr lang="en-US" sz="2000" b="0">
                <a:solidFill>
                  <a:schemeClr val="tx1"/>
                </a:solidFill>
                <a:ea typeface="+mn-ea"/>
                <a:cs typeface="+mn-cs"/>
              </a:rPr>
              <a:t> Adolf, Robinson, Young, &amp; Gill-Alvare</a:t>
            </a:r>
            <a:endParaRPr lang="en-US" dirty="0">
              <a:solidFill>
                <a:schemeClr val="tx1"/>
              </a:solidFill>
            </a:endParaRPr>
          </a:p>
        </p:txBody>
      </p:sp>
    </p:spTree>
    <p:extLst>
      <p:ext uri="{BB962C8B-B14F-4D97-AF65-F5344CB8AC3E}">
        <p14:creationId xmlns:p14="http://schemas.microsoft.com/office/powerpoint/2010/main" val="2395301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938" name="Title 3"/>
          <p:cNvSpPr>
            <a:spLocks noGrp="1"/>
          </p:cNvSpPr>
          <p:nvPr>
            <p:ph type="title"/>
          </p:nvPr>
        </p:nvSpPr>
        <p:spPr>
          <a:xfrm>
            <a:off x="304800" y="0"/>
            <a:ext cx="9144000" cy="1143000"/>
          </a:xfrm>
        </p:spPr>
        <p:txBody>
          <a:bodyPr>
            <a:normAutofit fontScale="90000"/>
          </a:bodyPr>
          <a:lstStyle/>
          <a:p>
            <a:r>
              <a:rPr lang="en-US" altLang="en-US" sz="3800" dirty="0"/>
              <a:t>What is the Shape of Developmental Change?</a:t>
            </a:r>
            <a:br>
              <a:rPr lang="en-US" altLang="en-US" sz="3800" dirty="0"/>
            </a:br>
            <a:r>
              <a:rPr lang="en-US" altLang="en-US" sz="2800" dirty="0"/>
              <a:t>Adolph et al, 2008</a:t>
            </a:r>
            <a:endParaRPr lang="en-US" altLang="en-US" sz="3800" dirty="0"/>
          </a:p>
        </p:txBody>
      </p:sp>
      <p:sp>
        <p:nvSpPr>
          <p:cNvPr id="5" name="Content Placeholder 4"/>
          <p:cNvSpPr>
            <a:spLocks noGrp="1"/>
          </p:cNvSpPr>
          <p:nvPr>
            <p:ph sz="half" idx="1"/>
          </p:nvPr>
        </p:nvSpPr>
        <p:spPr>
          <a:xfrm>
            <a:off x="152400" y="1295400"/>
            <a:ext cx="6248400" cy="5257800"/>
          </a:xfrm>
        </p:spPr>
        <p:txBody>
          <a:bodyPr>
            <a:normAutofit/>
          </a:bodyPr>
          <a:lstStyle/>
          <a:p>
            <a:pPr>
              <a:defRPr/>
            </a:pPr>
            <a:endParaRPr lang="en-US" dirty="0"/>
          </a:p>
          <a:p>
            <a:pPr>
              <a:defRPr/>
            </a:pPr>
            <a:r>
              <a:rPr lang="en-US" dirty="0"/>
              <a:t>Formal theoretical models of the shape of the underlying function</a:t>
            </a:r>
          </a:p>
          <a:p>
            <a:pPr lvl="1">
              <a:defRPr/>
            </a:pPr>
            <a:r>
              <a:rPr lang="en-US" dirty="0"/>
              <a:t>Dictates number of data points and optimal spacing</a:t>
            </a:r>
          </a:p>
          <a:p>
            <a:pPr>
              <a:defRPr/>
            </a:pPr>
            <a:endParaRPr lang="en-US" dirty="0"/>
          </a:p>
          <a:p>
            <a:pPr>
              <a:defRPr/>
            </a:pPr>
            <a:r>
              <a:rPr lang="en-US" dirty="0"/>
              <a:t>Difficult to apply in psychology</a:t>
            </a:r>
          </a:p>
          <a:p>
            <a:pPr lvl="1">
              <a:defRPr/>
            </a:pPr>
            <a:r>
              <a:rPr lang="en-US" dirty="0"/>
              <a:t>“Chicken and egg” conundrum: Cannot mathematically calculate the shape of the function until we know the shape of the trajectory</a:t>
            </a:r>
          </a:p>
          <a:p>
            <a:pPr marL="457200" lvl="1" indent="0">
              <a:buNone/>
              <a:defRPr/>
            </a:pPr>
            <a:endParaRPr lang="en-US" dirty="0"/>
          </a:p>
          <a:p>
            <a:pPr>
              <a:defRPr/>
            </a:pPr>
            <a:endParaRPr lang="en-US" dirty="0"/>
          </a:p>
          <a:p>
            <a:pPr lvl="2">
              <a:defRPr/>
            </a:pPr>
            <a:endParaRPr lang="en-US" dirty="0"/>
          </a:p>
        </p:txBody>
      </p:sp>
      <p:sp>
        <p:nvSpPr>
          <p:cNvPr id="39940" name="Footer Placeholder 5"/>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dirty="0"/>
              <a:t>Jutagir</a:t>
            </a:r>
          </a:p>
        </p:txBody>
      </p:sp>
      <p:pic>
        <p:nvPicPr>
          <p:cNvPr id="39941" name="Picture 2" descr="An external file that holds a picture, illustration, etc.&#10;Object name is nihms-99117-f0001.jpg Object name is nihms-99117-f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76400"/>
            <a:ext cx="235585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97441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fontScale="90000"/>
          </a:bodyPr>
          <a:lstStyle/>
          <a:p>
            <a:r>
              <a:rPr lang="en-US" altLang="en-US"/>
              <a:t>Sampling rate can misrepresent both form &amp; age of development</a:t>
            </a: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dirty="0"/>
              <a:t>Hoffman</a:t>
            </a:r>
          </a:p>
        </p:txBody>
      </p:sp>
      <p:pic>
        <p:nvPicPr>
          <p:cNvPr id="4096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66800" y="1545707"/>
            <a:ext cx="7315200" cy="5312293"/>
          </a:xfrm>
          <a:noFill/>
        </p:spPr>
      </p:pic>
    </p:spTree>
    <p:extLst>
      <p:ext uri="{BB962C8B-B14F-4D97-AF65-F5344CB8AC3E}">
        <p14:creationId xmlns:p14="http://schemas.microsoft.com/office/powerpoint/2010/main" val="2124610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152400"/>
            <a:ext cx="8229600" cy="1295400"/>
          </a:xfrm>
        </p:spPr>
        <p:txBody>
          <a:bodyPr>
            <a:normAutofit fontScale="90000"/>
          </a:bodyPr>
          <a:lstStyle/>
          <a:p>
            <a:pPr algn="ctr"/>
            <a:r>
              <a:rPr lang="en-US" sz="4000" dirty="0"/>
              <a:t>Design, Measurement &amp; Analysis</a:t>
            </a:r>
            <a:br>
              <a:rPr lang="en-US" sz="4000" dirty="0"/>
            </a:br>
            <a:r>
              <a:rPr lang="en-US" sz="4000" dirty="0"/>
              <a:t>in Developmental Research</a:t>
            </a:r>
          </a:p>
        </p:txBody>
      </p:sp>
      <p:sp>
        <p:nvSpPr>
          <p:cNvPr id="107523" name="Rectangle 3"/>
          <p:cNvSpPr>
            <a:spLocks noGrp="1" noChangeArrowheads="1"/>
          </p:cNvSpPr>
          <p:nvPr>
            <p:ph type="body" idx="4294967295"/>
          </p:nvPr>
        </p:nvSpPr>
        <p:spPr>
          <a:xfrm>
            <a:off x="457200" y="1641475"/>
            <a:ext cx="8229600" cy="5216525"/>
          </a:xfrm>
          <a:prstGeom prst="rect">
            <a:avLst/>
          </a:prstGeom>
        </p:spPr>
        <p:txBody>
          <a:bodyPr>
            <a:normAutofit/>
          </a:bodyPr>
          <a:lstStyle/>
          <a:p>
            <a:pPr>
              <a:lnSpc>
                <a:spcPct val="80000"/>
              </a:lnSpc>
            </a:pPr>
            <a:r>
              <a:rPr lang="en-US" sz="2400" dirty="0"/>
              <a:t>Design</a:t>
            </a:r>
          </a:p>
          <a:p>
            <a:pPr lvl="1">
              <a:lnSpc>
                <a:spcPct val="80000"/>
              </a:lnSpc>
            </a:pPr>
            <a:r>
              <a:rPr lang="en-US" sz="1800" dirty="0"/>
              <a:t>Developmental Designs</a:t>
            </a:r>
          </a:p>
          <a:p>
            <a:pPr lvl="1">
              <a:lnSpc>
                <a:spcPct val="80000"/>
              </a:lnSpc>
            </a:pPr>
            <a:r>
              <a:rPr lang="en-US" sz="1800" dirty="0"/>
              <a:t>Internal and External Validity of a Study </a:t>
            </a:r>
          </a:p>
          <a:p>
            <a:pPr lvl="1">
              <a:lnSpc>
                <a:spcPct val="80000"/>
              </a:lnSpc>
              <a:buFontTx/>
              <a:buNone/>
            </a:pPr>
            <a:endParaRPr lang="en-US" sz="1600" dirty="0"/>
          </a:p>
          <a:p>
            <a:pPr>
              <a:lnSpc>
                <a:spcPct val="80000"/>
              </a:lnSpc>
            </a:pPr>
            <a:r>
              <a:rPr lang="en-US" sz="2400" dirty="0"/>
              <a:t>Measurement</a:t>
            </a:r>
          </a:p>
          <a:p>
            <a:pPr lvl="1">
              <a:lnSpc>
                <a:spcPct val="80000"/>
              </a:lnSpc>
            </a:pPr>
            <a:r>
              <a:rPr lang="en-US" sz="1800" dirty="0"/>
              <a:t>Reliability and Validity of Measures</a:t>
            </a:r>
          </a:p>
          <a:p>
            <a:pPr lvl="1">
              <a:lnSpc>
                <a:spcPct val="80000"/>
              </a:lnSpc>
            </a:pPr>
            <a:r>
              <a:rPr lang="en-US" sz="1800" dirty="0"/>
              <a:t>Instrument Construction Stages</a:t>
            </a:r>
          </a:p>
          <a:p>
            <a:pPr lvl="1">
              <a:lnSpc>
                <a:spcPct val="80000"/>
              </a:lnSpc>
            </a:pPr>
            <a:r>
              <a:rPr lang="en-US" sz="1800" dirty="0"/>
              <a:t>Dealing with missing data</a:t>
            </a:r>
          </a:p>
          <a:p>
            <a:pPr lvl="1">
              <a:lnSpc>
                <a:spcPct val="80000"/>
              </a:lnSpc>
            </a:pPr>
            <a:endParaRPr lang="en-US" sz="1600" dirty="0"/>
          </a:p>
          <a:p>
            <a:pPr>
              <a:lnSpc>
                <a:spcPct val="80000"/>
              </a:lnSpc>
            </a:pPr>
            <a:r>
              <a:rPr lang="en-US" sz="2400" dirty="0"/>
              <a:t>Ethics in Developmental Studies</a:t>
            </a:r>
          </a:p>
          <a:p>
            <a:pPr lvl="1">
              <a:lnSpc>
                <a:spcPct val="80000"/>
              </a:lnSpc>
            </a:pPr>
            <a:r>
              <a:rPr lang="en-US" sz="1800" dirty="0"/>
              <a:t>Children as vulnerable population</a:t>
            </a:r>
          </a:p>
          <a:p>
            <a:pPr lvl="1">
              <a:lnSpc>
                <a:spcPct val="80000"/>
              </a:lnSpc>
            </a:pPr>
            <a:r>
              <a:rPr lang="en-US" sz="1800" dirty="0"/>
              <a:t>Assent</a:t>
            </a:r>
          </a:p>
          <a:p>
            <a:pPr lvl="1">
              <a:lnSpc>
                <a:spcPct val="80000"/>
              </a:lnSpc>
              <a:buFontTx/>
              <a:buNone/>
            </a:pPr>
            <a:endParaRPr lang="en-US" sz="1600" dirty="0"/>
          </a:p>
          <a:p>
            <a:pPr>
              <a:lnSpc>
                <a:spcPct val="80000"/>
              </a:lnSpc>
            </a:pPr>
            <a:r>
              <a:rPr lang="en-US" sz="2400" dirty="0"/>
              <a:t>Analysis</a:t>
            </a:r>
          </a:p>
          <a:p>
            <a:pPr lvl="1">
              <a:lnSpc>
                <a:spcPct val="80000"/>
              </a:lnSpc>
            </a:pPr>
            <a:r>
              <a:rPr lang="en-US" sz="1800" dirty="0"/>
              <a:t>Visualizing your data</a:t>
            </a:r>
          </a:p>
          <a:p>
            <a:pPr lvl="1">
              <a:lnSpc>
                <a:spcPct val="80000"/>
              </a:lnSpc>
            </a:pPr>
            <a:r>
              <a:rPr lang="en-US" sz="1800" dirty="0"/>
              <a:t>Hypothesis Testing</a:t>
            </a:r>
          </a:p>
          <a:p>
            <a:pPr lvl="1">
              <a:lnSpc>
                <a:spcPct val="80000"/>
              </a:lnSpc>
            </a:pPr>
            <a:r>
              <a:rPr lang="en-US" sz="1800" dirty="0"/>
              <a:t>Approaches to Analyzing Change over Time</a:t>
            </a:r>
          </a:p>
        </p:txBody>
      </p:sp>
    </p:spTree>
    <p:extLst>
      <p:ext uri="{BB962C8B-B14F-4D97-AF65-F5344CB8AC3E}">
        <p14:creationId xmlns:p14="http://schemas.microsoft.com/office/powerpoint/2010/main" val="4556211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fontScale="90000"/>
          </a:bodyPr>
          <a:lstStyle/>
          <a:p>
            <a:r>
              <a:rPr lang="en-US" altLang="en-US" dirty="0"/>
              <a:t>Loss of sensitivity to detect trajectory</a:t>
            </a:r>
          </a:p>
        </p:txBody>
      </p:sp>
      <p:sp>
        <p:nvSpPr>
          <p:cNvPr id="40963" name="Footer Placeholder 3"/>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dirty="0"/>
              <a:t>Jutagir</a:t>
            </a:r>
          </a:p>
        </p:txBody>
      </p:sp>
      <p:sp>
        <p:nvSpPr>
          <p:cNvPr id="2" name="Content Placeholder 1"/>
          <p:cNvSpPr>
            <a:spLocks noGrp="1"/>
          </p:cNvSpPr>
          <p:nvPr>
            <p:ph idx="1"/>
          </p:nvPr>
        </p:nvSpPr>
        <p:spPr/>
        <p:txBody>
          <a:bodyPr/>
          <a:lstStyle/>
          <a:p>
            <a:r>
              <a:rPr lang="en-US" dirty="0"/>
              <a:t>Study collected daily measurements of motor development</a:t>
            </a:r>
          </a:p>
          <a:p>
            <a:pPr marL="118872" indent="0">
              <a:buNone/>
            </a:pPr>
            <a:endParaRPr lang="en-US" dirty="0"/>
          </a:p>
          <a:p>
            <a:r>
              <a:rPr lang="en-US" dirty="0"/>
              <a:t>Next, systematically manipulated data to alter time between assessments</a:t>
            </a:r>
          </a:p>
          <a:p>
            <a:endParaRPr lang="en-US" dirty="0"/>
          </a:p>
          <a:p>
            <a:r>
              <a:rPr lang="en-US" dirty="0"/>
              <a:t>Observed how trajectories were affected</a:t>
            </a:r>
          </a:p>
        </p:txBody>
      </p:sp>
    </p:spTree>
    <p:extLst>
      <p:ext uri="{BB962C8B-B14F-4D97-AF65-F5344CB8AC3E}">
        <p14:creationId xmlns:p14="http://schemas.microsoft.com/office/powerpoint/2010/main" val="20057733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normAutofit fontScale="90000"/>
          </a:bodyPr>
          <a:lstStyle/>
          <a:p>
            <a:r>
              <a:rPr lang="en-US" altLang="en-US" dirty="0"/>
              <a:t>Loss of sensitivity to detect trajectory</a:t>
            </a:r>
          </a:p>
        </p:txBody>
      </p:sp>
      <p:sp>
        <p:nvSpPr>
          <p:cNvPr id="40963" name="Footer Placeholder 3"/>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dirty="0"/>
              <a:t>Jutagir</a:t>
            </a:r>
          </a:p>
        </p:txBody>
      </p:sp>
      <p:sp>
        <p:nvSpPr>
          <p:cNvPr id="2" name="Content Placeholder 1"/>
          <p:cNvSpPr>
            <a:spLocks noGrp="1"/>
          </p:cNvSpPr>
          <p:nvPr>
            <p:ph idx="1"/>
          </p:nvPr>
        </p:nvSpPr>
        <p:spPr>
          <a:xfrm>
            <a:off x="228600" y="1828800"/>
            <a:ext cx="3962400" cy="4625609"/>
          </a:xfrm>
        </p:spPr>
        <p:txBody>
          <a:bodyPr>
            <a:normAutofit/>
          </a:bodyPr>
          <a:lstStyle/>
          <a:p>
            <a:pPr lvl="1"/>
            <a:r>
              <a:rPr lang="en-US" dirty="0"/>
              <a:t>Many kids are variable in achieving motor skills</a:t>
            </a:r>
          </a:p>
          <a:p>
            <a:pPr lvl="1"/>
            <a:r>
              <a:rPr lang="en-US" dirty="0"/>
              <a:t>Increased duration of time (as small as 2-3 days more) between assessment periods masks that variability</a:t>
            </a:r>
          </a:p>
          <a:p>
            <a:endParaRPr lang="en-US"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81200"/>
            <a:ext cx="4349750" cy="4349750"/>
          </a:xfrm>
          <a:prstGeom prst="rect">
            <a:avLst/>
          </a:prstGeom>
          <a:noFill/>
          <a:ln>
            <a:noFill/>
          </a:ln>
        </p:spPr>
      </p:pic>
    </p:spTree>
    <p:extLst>
      <p:ext uri="{BB962C8B-B14F-4D97-AF65-F5344CB8AC3E}">
        <p14:creationId xmlns:p14="http://schemas.microsoft.com/office/powerpoint/2010/main" val="4222726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Effects of sampling interval on estimates of onset ages</a:t>
            </a:r>
          </a:p>
        </p:txBody>
      </p:sp>
      <p:pic>
        <p:nvPicPr>
          <p:cNvPr id="4" name="Content Placeholder 3"/>
          <p:cNvPicPr>
            <a:picLocks noGrp="1" noChangeAspect="1"/>
          </p:cNvPicPr>
          <p:nvPr>
            <p:ph idx="1"/>
          </p:nvPr>
        </p:nvPicPr>
        <p:blipFill rotWithShape="1">
          <a:blip r:embed="rId2"/>
          <a:srcRect l="16507" t="2885" r="10986" b="26356"/>
          <a:stretch/>
        </p:blipFill>
        <p:spPr>
          <a:xfrm>
            <a:off x="76201" y="1581076"/>
            <a:ext cx="8915400" cy="5248491"/>
          </a:xfrm>
          <a:prstGeom prst="rect">
            <a:avLst/>
          </a:prstGeom>
        </p:spPr>
      </p:pic>
    </p:spTree>
    <p:extLst>
      <p:ext uri="{BB962C8B-B14F-4D97-AF65-F5344CB8AC3E}">
        <p14:creationId xmlns:p14="http://schemas.microsoft.com/office/powerpoint/2010/main" val="2801607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3"/>
          <p:cNvSpPr>
            <a:spLocks noGrp="1"/>
          </p:cNvSpPr>
          <p:nvPr>
            <p:ph type="title"/>
          </p:nvPr>
        </p:nvSpPr>
        <p:spPr>
          <a:xfrm>
            <a:off x="304800" y="0"/>
            <a:ext cx="9144000" cy="1143000"/>
          </a:xfrm>
        </p:spPr>
        <p:txBody>
          <a:bodyPr>
            <a:normAutofit/>
          </a:bodyPr>
          <a:lstStyle/>
          <a:p>
            <a:r>
              <a:rPr lang="en-US" altLang="en-US" sz="3800" dirty="0"/>
              <a:t>How frequent?</a:t>
            </a:r>
          </a:p>
        </p:txBody>
      </p:sp>
      <p:sp>
        <p:nvSpPr>
          <p:cNvPr id="5" name="Content Placeholder 4"/>
          <p:cNvSpPr>
            <a:spLocks noGrp="1"/>
          </p:cNvSpPr>
          <p:nvPr>
            <p:ph sz="half" idx="1"/>
          </p:nvPr>
        </p:nvSpPr>
        <p:spPr>
          <a:xfrm>
            <a:off x="152400" y="1295400"/>
            <a:ext cx="6248400" cy="5257800"/>
          </a:xfrm>
        </p:spPr>
        <p:txBody>
          <a:bodyPr>
            <a:normAutofit/>
          </a:bodyPr>
          <a:lstStyle/>
          <a:p>
            <a:pPr marL="118872" indent="0">
              <a:buNone/>
              <a:defRPr/>
            </a:pPr>
            <a:endParaRPr lang="en-US" dirty="0"/>
          </a:p>
          <a:p>
            <a:pPr>
              <a:defRPr/>
            </a:pPr>
            <a:r>
              <a:rPr lang="en-US" dirty="0"/>
              <a:t>How small is small enough? How large is too large?</a:t>
            </a:r>
          </a:p>
          <a:p>
            <a:pPr>
              <a:defRPr/>
            </a:pPr>
            <a:endParaRPr lang="en-US" dirty="0"/>
          </a:p>
          <a:p>
            <a:pPr>
              <a:defRPr/>
            </a:pPr>
            <a:r>
              <a:rPr lang="en-US" dirty="0"/>
              <a:t>Previously, measurement intervals chosen by:</a:t>
            </a:r>
          </a:p>
          <a:p>
            <a:pPr lvl="1">
              <a:defRPr/>
            </a:pPr>
            <a:r>
              <a:rPr lang="en-US" dirty="0"/>
              <a:t>Intuition, convenience, and tradition</a:t>
            </a:r>
          </a:p>
          <a:p>
            <a:pPr>
              <a:defRPr/>
            </a:pPr>
            <a:endParaRPr lang="en-US" dirty="0"/>
          </a:p>
          <a:p>
            <a:pPr>
              <a:defRPr/>
            </a:pPr>
            <a:r>
              <a:rPr lang="en-US" dirty="0"/>
              <a:t>“</a:t>
            </a:r>
            <a:r>
              <a:rPr lang="en-US" dirty="0" err="1"/>
              <a:t>Microgenetic</a:t>
            </a:r>
            <a:r>
              <a:rPr lang="en-US" dirty="0"/>
              <a:t> method” – small time intervals to observe developmental process</a:t>
            </a:r>
          </a:p>
          <a:p>
            <a:pPr>
              <a:defRPr/>
            </a:pPr>
            <a:endParaRPr lang="en-US" dirty="0"/>
          </a:p>
          <a:p>
            <a:pPr lvl="1">
              <a:defRPr/>
            </a:pPr>
            <a:endParaRPr lang="en-US" dirty="0"/>
          </a:p>
          <a:p>
            <a:pPr lvl="2">
              <a:defRPr/>
            </a:pPr>
            <a:endParaRPr lang="en-US" dirty="0"/>
          </a:p>
        </p:txBody>
      </p:sp>
      <p:sp>
        <p:nvSpPr>
          <p:cNvPr id="39940" name="Footer Placeholder 5"/>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dirty="0"/>
              <a:t>Jutagir</a:t>
            </a:r>
          </a:p>
        </p:txBody>
      </p:sp>
      <p:pic>
        <p:nvPicPr>
          <p:cNvPr id="39941" name="Picture 2" descr="An external file that holds a picture, illustration, etc.&#10;Object name is nihms-99117-f0001.jpg Object name is nihms-99117-f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1676400"/>
            <a:ext cx="235585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2179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Questions</a:t>
            </a:r>
          </a:p>
        </p:txBody>
      </p:sp>
      <p:sp>
        <p:nvSpPr>
          <p:cNvPr id="3" name="Content Placeholder 2"/>
          <p:cNvSpPr>
            <a:spLocks noGrp="1"/>
          </p:cNvSpPr>
          <p:nvPr>
            <p:ph idx="1"/>
          </p:nvPr>
        </p:nvSpPr>
        <p:spPr/>
        <p:txBody>
          <a:bodyPr>
            <a:normAutofit lnSpcReduction="10000"/>
          </a:bodyPr>
          <a:lstStyle/>
          <a:p>
            <a:pPr marL="633222" indent="-514350">
              <a:buFont typeface="+mj-lt"/>
              <a:buAutoNum type="arabicPeriod"/>
            </a:pPr>
            <a:r>
              <a:rPr lang="en-US" dirty="0"/>
              <a:t>Determine the base rate.</a:t>
            </a:r>
          </a:p>
          <a:p>
            <a:pPr marL="633222" indent="-514350">
              <a:buFont typeface="+mj-lt"/>
              <a:buAutoNum type="arabicPeriod"/>
            </a:pPr>
            <a:r>
              <a:rPr lang="en-US" dirty="0"/>
              <a:t>Find the acquisition period.</a:t>
            </a:r>
          </a:p>
          <a:p>
            <a:pPr marL="633222" indent="-514350">
              <a:buFont typeface="+mj-lt"/>
              <a:buAutoNum type="arabicPeriod"/>
            </a:pPr>
            <a:r>
              <a:rPr lang="en-US" dirty="0"/>
              <a:t>Sample as small as you can. </a:t>
            </a:r>
          </a:p>
          <a:p>
            <a:pPr marL="633222" indent="-514350">
              <a:buFont typeface="+mj-lt"/>
              <a:buAutoNum type="arabicPeriod"/>
            </a:pPr>
            <a:r>
              <a:rPr lang="en-US" dirty="0"/>
              <a:t>Look before the onset. </a:t>
            </a:r>
          </a:p>
          <a:p>
            <a:pPr marL="633222" indent="-514350">
              <a:buFont typeface="+mj-lt"/>
              <a:buAutoNum type="arabicPeriod"/>
            </a:pPr>
            <a:r>
              <a:rPr lang="en-US" dirty="0"/>
              <a:t>Look for changes in variability.</a:t>
            </a:r>
          </a:p>
          <a:p>
            <a:pPr marL="118872" indent="0">
              <a:buNone/>
            </a:pPr>
            <a:endParaRPr lang="en-US" dirty="0"/>
          </a:p>
          <a:p>
            <a:r>
              <a:rPr lang="en-US" dirty="0"/>
              <a:t>What do you think of these criteria? </a:t>
            </a:r>
          </a:p>
          <a:p>
            <a:r>
              <a:rPr lang="en-US" dirty="0"/>
              <a:t>Are any more important than another? </a:t>
            </a:r>
          </a:p>
          <a:p>
            <a:r>
              <a:rPr lang="en-US" dirty="0"/>
              <a:t>How do sampling rate consideration apply to your research?  </a:t>
            </a:r>
          </a:p>
          <a:p>
            <a:pPr marL="633222" indent="-514350">
              <a:buFont typeface="+mj-lt"/>
              <a:buAutoNum type="arabicPeriod"/>
            </a:pPr>
            <a:endParaRPr lang="en-US" dirty="0"/>
          </a:p>
          <a:p>
            <a:pPr marL="118872" indent="0">
              <a:buNone/>
            </a:pPr>
            <a:endParaRPr lang="en-US" dirty="0"/>
          </a:p>
        </p:txBody>
      </p:sp>
      <p:sp>
        <p:nvSpPr>
          <p:cNvPr id="4" name="TextBox 3"/>
          <p:cNvSpPr txBox="1"/>
          <p:nvPr/>
        </p:nvSpPr>
        <p:spPr>
          <a:xfrm>
            <a:off x="7239000" y="6488668"/>
            <a:ext cx="1752600" cy="369332"/>
          </a:xfrm>
          <a:prstGeom prst="rect">
            <a:avLst/>
          </a:prstGeom>
          <a:noFill/>
        </p:spPr>
        <p:txBody>
          <a:bodyPr wrap="square" rtlCol="0">
            <a:spAutoFit/>
          </a:bodyPr>
          <a:lstStyle/>
          <a:p>
            <a:r>
              <a:rPr lang="en-US" dirty="0"/>
              <a:t>Roddy 2017</a:t>
            </a:r>
          </a:p>
        </p:txBody>
      </p:sp>
    </p:spTree>
    <p:extLst>
      <p:ext uri="{BB962C8B-B14F-4D97-AF65-F5344CB8AC3E}">
        <p14:creationId xmlns:p14="http://schemas.microsoft.com/office/powerpoint/2010/main" val="3966164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ltLang="en-US"/>
              <a:t>Messinger</a:t>
            </a:r>
          </a:p>
        </p:txBody>
      </p:sp>
      <p:sp>
        <p:nvSpPr>
          <p:cNvPr id="53250" name="Rectangle 2"/>
          <p:cNvSpPr>
            <a:spLocks noGrp="1" noChangeArrowheads="1"/>
          </p:cNvSpPr>
          <p:nvPr>
            <p:ph type="title"/>
          </p:nvPr>
        </p:nvSpPr>
        <p:spPr/>
        <p:txBody>
          <a:bodyPr/>
          <a:lstStyle/>
          <a:p>
            <a:r>
              <a:rPr lang="en-US" altLang="en-US"/>
              <a:t>Complementary, not exclusive</a:t>
            </a:r>
          </a:p>
        </p:txBody>
      </p:sp>
      <p:sp>
        <p:nvSpPr>
          <p:cNvPr id="53251" name="Rectangle 3"/>
          <p:cNvSpPr>
            <a:spLocks noGrp="1" noChangeArrowheads="1"/>
          </p:cNvSpPr>
          <p:nvPr>
            <p:ph type="body" idx="1"/>
          </p:nvPr>
        </p:nvSpPr>
        <p:spPr/>
        <p:txBody>
          <a:bodyPr/>
          <a:lstStyle/>
          <a:p>
            <a:r>
              <a:rPr lang="en-US" altLang="en-US"/>
              <a:t>A single study can combine longitudinal and cross-sectional methods</a:t>
            </a:r>
          </a:p>
          <a:p>
            <a:endParaRPr lang="en-US" altLang="en-US"/>
          </a:p>
          <a:p>
            <a:endParaRPr lang="en-US" altLang="en-US"/>
          </a:p>
          <a:p>
            <a:r>
              <a:rPr lang="en-US" altLang="en-US"/>
              <a:t>Some infant studies use neither method</a:t>
            </a:r>
          </a:p>
          <a:p>
            <a:pPr lvl="1"/>
            <a:r>
              <a:rPr lang="en-US" altLang="en-US"/>
              <a:t>They look at behavior at one point in time</a:t>
            </a:r>
          </a:p>
          <a:p>
            <a:pPr lvl="2"/>
            <a:r>
              <a:rPr lang="en-US" altLang="en-US"/>
              <a:t>E.g., Neonate study</a:t>
            </a:r>
          </a:p>
        </p:txBody>
      </p:sp>
    </p:spTree>
    <p:extLst>
      <p:ext uri="{BB962C8B-B14F-4D97-AF65-F5344CB8AC3E}">
        <p14:creationId xmlns:p14="http://schemas.microsoft.com/office/powerpoint/2010/main" val="3724793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normAutofit fontScale="90000"/>
          </a:bodyPr>
          <a:lstStyle/>
          <a:p>
            <a:pPr algn="ctr"/>
            <a:r>
              <a:rPr lang="en-US" sz="4000" dirty="0"/>
              <a:t>Measurement Issues in </a:t>
            </a:r>
            <a:br>
              <a:rPr lang="en-US" sz="4000" dirty="0"/>
            </a:br>
            <a:r>
              <a:rPr lang="en-US" sz="4000" dirty="0"/>
              <a:t>Developmental Studies (cont) </a:t>
            </a:r>
          </a:p>
        </p:txBody>
      </p:sp>
      <p:sp>
        <p:nvSpPr>
          <p:cNvPr id="205827" name="Rectangle 3"/>
          <p:cNvSpPr>
            <a:spLocks noGrp="1" noChangeArrowheads="1"/>
          </p:cNvSpPr>
          <p:nvPr>
            <p:ph type="body" idx="4294967295"/>
          </p:nvPr>
        </p:nvSpPr>
        <p:spPr>
          <a:xfrm>
            <a:off x="457200" y="1646237"/>
            <a:ext cx="8229600" cy="4526280"/>
          </a:xfrm>
          <a:prstGeom prst="rect">
            <a:avLst/>
          </a:prstGeom>
        </p:spPr>
        <p:txBody>
          <a:bodyPr>
            <a:normAutofit/>
          </a:bodyPr>
          <a:lstStyle/>
          <a:p>
            <a:r>
              <a:rPr lang="en-US" dirty="0"/>
              <a:t>Missing Data</a:t>
            </a:r>
          </a:p>
          <a:p>
            <a:pPr lvl="1"/>
            <a:r>
              <a:rPr lang="en-US" dirty="0"/>
              <a:t>Most common reason for low power in studies of change over time</a:t>
            </a:r>
          </a:p>
          <a:p>
            <a:pPr lvl="1">
              <a:buFontTx/>
              <a:buNone/>
            </a:pPr>
            <a:endParaRPr lang="en-US" dirty="0"/>
          </a:p>
          <a:p>
            <a:r>
              <a:rPr lang="en-US" dirty="0"/>
              <a:t>Options</a:t>
            </a:r>
          </a:p>
          <a:p>
            <a:pPr lvl="1"/>
            <a:r>
              <a:rPr lang="en-US" dirty="0"/>
              <a:t>Deletion</a:t>
            </a:r>
          </a:p>
          <a:p>
            <a:pPr lvl="1"/>
            <a:r>
              <a:rPr lang="en-US" dirty="0"/>
              <a:t>Substitution</a:t>
            </a:r>
          </a:p>
          <a:p>
            <a:pPr lvl="1"/>
            <a:r>
              <a:rPr lang="en-US" dirty="0"/>
              <a:t>Imputation</a:t>
            </a:r>
          </a:p>
        </p:txBody>
      </p:sp>
      <p:sp>
        <p:nvSpPr>
          <p:cNvPr id="2" name="TextBox 1"/>
          <p:cNvSpPr txBox="1"/>
          <p:nvPr/>
        </p:nvSpPr>
        <p:spPr>
          <a:xfrm>
            <a:off x="6477000" y="6324600"/>
            <a:ext cx="2667000" cy="369332"/>
          </a:xfrm>
          <a:prstGeom prst="rect">
            <a:avLst/>
          </a:prstGeom>
          <a:noFill/>
        </p:spPr>
        <p:txBody>
          <a:bodyPr wrap="square" rtlCol="0">
            <a:spAutoFit/>
          </a:bodyPr>
          <a:lstStyle/>
          <a:p>
            <a:r>
              <a:rPr lang="en-US" dirty="0"/>
              <a:t>(Enders et al., 2013)</a:t>
            </a:r>
          </a:p>
        </p:txBody>
      </p:sp>
    </p:spTree>
    <p:extLst>
      <p:ext uri="{BB962C8B-B14F-4D97-AF65-F5344CB8AC3E}">
        <p14:creationId xmlns:p14="http://schemas.microsoft.com/office/powerpoint/2010/main" val="3998603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457200" y="155448"/>
            <a:ext cx="8610600" cy="1252728"/>
          </a:xfrm>
        </p:spPr>
        <p:txBody>
          <a:bodyPr>
            <a:noAutofit/>
          </a:bodyPr>
          <a:lstStyle/>
          <a:p>
            <a:r>
              <a:rPr lang="en-US" sz="3600" dirty="0"/>
              <a:t>Approaches to handling missing data have improved dramatically</a:t>
            </a:r>
          </a:p>
        </p:txBody>
      </p:sp>
      <p:sp>
        <p:nvSpPr>
          <p:cNvPr id="3" name="Content Placeholder 2"/>
          <p:cNvSpPr>
            <a:spLocks noGrp="1"/>
          </p:cNvSpPr>
          <p:nvPr>
            <p:ph idx="1"/>
          </p:nvPr>
        </p:nvSpPr>
        <p:spPr>
          <a:xfrm>
            <a:off x="420666" y="1587363"/>
            <a:ext cx="8229600" cy="4625609"/>
          </a:xfrm>
        </p:spPr>
        <p:txBody>
          <a:bodyPr>
            <a:noAutofit/>
          </a:bodyPr>
          <a:lstStyle/>
          <a:p>
            <a:r>
              <a:rPr lang="en-US" sz="3600" dirty="0"/>
              <a:t>‘The methodological literature favors maximum likelihood and multiple imputation </a:t>
            </a:r>
          </a:p>
          <a:p>
            <a:pPr lvl="1"/>
            <a:r>
              <a:rPr lang="en-US" sz="3200" dirty="0"/>
              <a:t>a strong theoretical foundation, less restrictive assumptions, and the potential for bias reduction and greater power. </a:t>
            </a:r>
          </a:p>
          <a:p>
            <a:r>
              <a:rPr lang="en-US" sz="3600" dirty="0"/>
              <a:t>Benefits are especially important for developmental research where attrition is a pervasive problem.’</a:t>
            </a:r>
          </a:p>
        </p:txBody>
      </p:sp>
      <p:sp>
        <p:nvSpPr>
          <p:cNvPr id="2" name="Rectangle 1"/>
          <p:cNvSpPr/>
          <p:nvPr/>
        </p:nvSpPr>
        <p:spPr>
          <a:xfrm>
            <a:off x="5638800" y="6199143"/>
            <a:ext cx="3279672" cy="461665"/>
          </a:xfrm>
          <a:prstGeom prst="rect">
            <a:avLst/>
          </a:prstGeom>
          <a:noFill/>
          <a:ln w="9525">
            <a:noFill/>
            <a:miter lim="800000"/>
            <a:headEnd/>
            <a:tailEnd/>
          </a:ln>
          <a:effectLst/>
        </p:spPr>
        <p:txBody>
          <a:bodyPr wrap="square">
            <a:spAutoFit/>
          </a:bodyPr>
          <a:lstStyle/>
          <a:p>
            <a:r>
              <a:rPr lang="en-US" sz="1200" dirty="0"/>
              <a:t>Enders, Craig </a:t>
            </a:r>
            <a:r>
              <a:rPr lang="en-US" sz="1200" dirty="0" err="1"/>
              <a:t>K.Child</a:t>
            </a:r>
            <a:r>
              <a:rPr lang="en-US" sz="1200" dirty="0"/>
              <a:t> Development Perspectives, Vol 7(1), Mar 2013, 27-31.</a:t>
            </a:r>
          </a:p>
        </p:txBody>
      </p:sp>
    </p:spTree>
    <p:extLst>
      <p:ext uri="{BB962C8B-B14F-4D97-AF65-F5344CB8AC3E}">
        <p14:creationId xmlns:p14="http://schemas.microsoft.com/office/powerpoint/2010/main" val="1028189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ltLang="en-US"/>
              <a:t>Messinger</a:t>
            </a:r>
          </a:p>
        </p:txBody>
      </p:sp>
      <p:sp>
        <p:nvSpPr>
          <p:cNvPr id="32770" name="Rectangle 2"/>
          <p:cNvSpPr>
            <a:spLocks noGrp="1" noChangeArrowheads="1"/>
          </p:cNvSpPr>
          <p:nvPr>
            <p:ph type="title"/>
          </p:nvPr>
        </p:nvSpPr>
        <p:spPr/>
        <p:txBody>
          <a:bodyPr>
            <a:normAutofit fontScale="90000"/>
          </a:bodyPr>
          <a:lstStyle/>
          <a:p>
            <a:r>
              <a:rPr lang="en-US" altLang="en-US"/>
              <a:t>Predicted or dependent variables</a:t>
            </a:r>
          </a:p>
        </p:txBody>
      </p:sp>
      <p:sp>
        <p:nvSpPr>
          <p:cNvPr id="32771" name="Rectangle 3"/>
          <p:cNvSpPr>
            <a:spLocks noGrp="1" noChangeArrowheads="1"/>
          </p:cNvSpPr>
          <p:nvPr>
            <p:ph type="body" idx="1"/>
          </p:nvPr>
        </p:nvSpPr>
        <p:spPr/>
        <p:txBody>
          <a:bodyPr/>
          <a:lstStyle/>
          <a:p>
            <a:r>
              <a:rPr lang="en-US" altLang="en-US" dirty="0"/>
              <a:t>Experimental and all observational approaches measures variables</a:t>
            </a:r>
          </a:p>
          <a:p>
            <a:r>
              <a:rPr lang="en-US" altLang="en-US" dirty="0"/>
              <a:t>Variable - a measurable component of behavior or physiological functioning that can take on different values</a:t>
            </a:r>
          </a:p>
          <a:p>
            <a:r>
              <a:rPr lang="en-US" altLang="en-US" dirty="0"/>
              <a:t>Not all aspects of behavior or physiology</a:t>
            </a:r>
          </a:p>
          <a:p>
            <a:pPr lvl="1"/>
            <a:r>
              <a:rPr lang="en-US" altLang="en-US" dirty="0"/>
              <a:t>specific features of interest</a:t>
            </a:r>
          </a:p>
          <a:p>
            <a:pPr lvl="1"/>
            <a:endParaRPr lang="en-US" altLang="en-US" dirty="0"/>
          </a:p>
        </p:txBody>
      </p:sp>
    </p:spTree>
    <p:extLst>
      <p:ext uri="{BB962C8B-B14F-4D97-AF65-F5344CB8AC3E}">
        <p14:creationId xmlns:p14="http://schemas.microsoft.com/office/powerpoint/2010/main" val="3135358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71" name="Rectangle 7"/>
          <p:cNvSpPr>
            <a:spLocks noGrp="1" noChangeArrowheads="1"/>
          </p:cNvSpPr>
          <p:nvPr>
            <p:ph type="body" idx="4294967295"/>
          </p:nvPr>
        </p:nvSpPr>
        <p:spPr>
          <a:xfrm>
            <a:off x="457200" y="1646237"/>
            <a:ext cx="4114800" cy="4526280"/>
          </a:xfrm>
          <a:prstGeom prst="rect">
            <a:avLst/>
          </a:prstGeom>
        </p:spPr>
        <p:txBody>
          <a:bodyPr>
            <a:normAutofit fontScale="85000" lnSpcReduction="20000"/>
          </a:bodyPr>
          <a:lstStyle/>
          <a:p>
            <a:pPr>
              <a:lnSpc>
                <a:spcPct val="90000"/>
              </a:lnSpc>
            </a:pPr>
            <a:r>
              <a:rPr lang="en-US" b="1" dirty="0"/>
              <a:t>External validity </a:t>
            </a:r>
          </a:p>
          <a:p>
            <a:pPr lvl="1">
              <a:lnSpc>
                <a:spcPct val="90000"/>
              </a:lnSpc>
            </a:pPr>
            <a:r>
              <a:rPr lang="en-US" dirty="0"/>
              <a:t>Extent to which your results can be generalized to other people, places, or times</a:t>
            </a:r>
          </a:p>
          <a:p>
            <a:pPr>
              <a:lnSpc>
                <a:spcPct val="90000"/>
              </a:lnSpc>
            </a:pPr>
            <a:endParaRPr lang="en-US" dirty="0"/>
          </a:p>
          <a:p>
            <a:pPr>
              <a:lnSpc>
                <a:spcPct val="90000"/>
              </a:lnSpc>
            </a:pPr>
            <a:endParaRPr lang="en-US" dirty="0"/>
          </a:p>
          <a:p>
            <a:pPr>
              <a:lnSpc>
                <a:spcPct val="90000"/>
              </a:lnSpc>
            </a:pPr>
            <a:r>
              <a:rPr lang="en-US" b="1" dirty="0"/>
              <a:t>Internal validity </a:t>
            </a:r>
          </a:p>
          <a:p>
            <a:pPr lvl="1">
              <a:lnSpc>
                <a:spcPct val="90000"/>
              </a:lnSpc>
            </a:pPr>
            <a:r>
              <a:rPr lang="en-US" dirty="0"/>
              <a:t>Methodological soundness of study allowing changes in DV to be attributed to the IV</a:t>
            </a:r>
          </a:p>
          <a:p>
            <a:pPr lvl="1">
              <a:lnSpc>
                <a:spcPct val="90000"/>
              </a:lnSpc>
            </a:pPr>
            <a:r>
              <a:rPr lang="en-US" dirty="0"/>
              <a:t>Threats to internal validity = uncontrolled confounds</a:t>
            </a:r>
          </a:p>
        </p:txBody>
      </p:sp>
      <p:grpSp>
        <p:nvGrpSpPr>
          <p:cNvPr id="3" name="Group 2"/>
          <p:cNvGrpSpPr/>
          <p:nvPr/>
        </p:nvGrpSpPr>
        <p:grpSpPr>
          <a:xfrm>
            <a:off x="4540646" y="1600200"/>
            <a:ext cx="4603354" cy="4038600"/>
            <a:chOff x="4540646" y="1600200"/>
            <a:chExt cx="4603354" cy="4038600"/>
          </a:xfrm>
        </p:grpSpPr>
        <p:pic>
          <p:nvPicPr>
            <p:cNvPr id="4" name="Picture 1"/>
            <p:cNvPicPr>
              <a:picLocks noChangeAspect="1"/>
            </p:cNvPicPr>
            <p:nvPr/>
          </p:nvPicPr>
          <p:blipFill rotWithShape="1">
            <a:blip r:embed="rId3">
              <a:extLst>
                <a:ext uri="{28A0092B-C50C-407E-A947-70E740481C1C}">
                  <a14:useLocalDpi xmlns:a14="http://schemas.microsoft.com/office/drawing/2010/main" val="0"/>
                </a:ext>
              </a:extLst>
            </a:blip>
            <a:srcRect l="5676" b="4018"/>
            <a:stretch/>
          </p:blipFill>
          <p:spPr bwMode="auto">
            <a:xfrm>
              <a:off x="4540646" y="1600200"/>
              <a:ext cx="4603353" cy="3505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8382000" y="4419600"/>
              <a:ext cx="7620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924800" y="4876800"/>
              <a:ext cx="762000" cy="762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8077200" y="4419600"/>
              <a:ext cx="762000" cy="304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Rectangle 2"/>
          <p:cNvSpPr>
            <a:spLocks noGrp="1" noChangeArrowheads="1"/>
          </p:cNvSpPr>
          <p:nvPr>
            <p:ph type="title"/>
          </p:nvPr>
        </p:nvSpPr>
        <p:spPr>
          <a:xfrm>
            <a:off x="457200" y="155448"/>
            <a:ext cx="8229600" cy="1252728"/>
          </a:xfrm>
        </p:spPr>
        <p:txBody>
          <a:bodyPr>
            <a:normAutofit/>
          </a:bodyPr>
          <a:lstStyle/>
          <a:p>
            <a:pPr algn="ctr"/>
            <a:r>
              <a:rPr lang="en-US" sz="4000" dirty="0"/>
              <a:t>Validity of Developmental Studies </a:t>
            </a:r>
          </a:p>
        </p:txBody>
      </p:sp>
    </p:spTree>
    <p:extLst>
      <p:ext uri="{BB962C8B-B14F-4D97-AF65-F5344CB8AC3E}">
        <p14:creationId xmlns:p14="http://schemas.microsoft.com/office/powerpoint/2010/main" val="1484909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crisis in behavioral / developmental science?</a:t>
            </a:r>
          </a:p>
        </p:txBody>
      </p:sp>
      <p:sp>
        <p:nvSpPr>
          <p:cNvPr id="3" name="Content Placeholder 2"/>
          <p:cNvSpPr>
            <a:spLocks noGrp="1"/>
          </p:cNvSpPr>
          <p:nvPr>
            <p:ph idx="1"/>
          </p:nvPr>
        </p:nvSpPr>
        <p:spPr/>
        <p:txBody>
          <a:bodyPr>
            <a:normAutofit lnSpcReduction="10000"/>
          </a:bodyPr>
          <a:lstStyle/>
          <a:p>
            <a:r>
              <a:rPr lang="en-US" dirty="0"/>
              <a:t>NIH rigor and reproducibility vs. innovation?</a:t>
            </a:r>
          </a:p>
          <a:p>
            <a:pPr lvl="1"/>
            <a:r>
              <a:rPr lang="en-US" dirty="0"/>
              <a:t>Bias</a:t>
            </a:r>
          </a:p>
          <a:p>
            <a:r>
              <a:rPr lang="en-US" dirty="0"/>
              <a:t>Replicability</a:t>
            </a:r>
          </a:p>
          <a:p>
            <a:pPr lvl="1"/>
            <a:r>
              <a:rPr lang="en-US" dirty="0"/>
              <a:t>Replicable (addressing the crisis)</a:t>
            </a:r>
          </a:p>
          <a:p>
            <a:pPr lvl="1"/>
            <a:r>
              <a:rPr lang="en-US" dirty="0"/>
              <a:t>Preregistration</a:t>
            </a:r>
          </a:p>
          <a:p>
            <a:pPr lvl="1"/>
            <a:r>
              <a:rPr lang="en-US" dirty="0"/>
              <a:t>Data availability</a:t>
            </a:r>
          </a:p>
          <a:p>
            <a:pPr lvl="1"/>
            <a:r>
              <a:rPr lang="en-US" dirty="0"/>
              <a:t>Objective measurement</a:t>
            </a:r>
          </a:p>
          <a:p>
            <a:pPr lvl="1"/>
            <a:r>
              <a:rPr lang="en-US" dirty="0"/>
              <a:t>Big data?</a:t>
            </a:r>
          </a:p>
          <a:p>
            <a:pPr lvl="1"/>
            <a:r>
              <a:rPr lang="en-US" dirty="0"/>
              <a:t>Access to samples</a:t>
            </a:r>
          </a:p>
          <a:p>
            <a:endParaRPr lang="en-US" dirty="0"/>
          </a:p>
        </p:txBody>
      </p:sp>
      <p:sp>
        <p:nvSpPr>
          <p:cNvPr id="4" name="Rectangle 3"/>
          <p:cNvSpPr/>
          <p:nvPr/>
        </p:nvSpPr>
        <p:spPr>
          <a:xfrm>
            <a:off x="4591878" y="4190474"/>
            <a:ext cx="4572000" cy="2246769"/>
          </a:xfrm>
          <a:prstGeom prst="rect">
            <a:avLst/>
          </a:prstGeom>
        </p:spPr>
        <p:txBody>
          <a:bodyPr>
            <a:spAutoFit/>
          </a:bodyPr>
          <a:lstStyle/>
          <a:p>
            <a:pPr lvl="1"/>
            <a:r>
              <a:rPr lang="en-US" sz="2000" u="sng" dirty="0">
                <a:hlinkClick r:id="rId2"/>
              </a:rPr>
              <a:t>Peterson, D. (2016). The Baby Factory: Difficult Research Objects, Disciplinary Standards, and the Production of Statistical Significance. </a:t>
            </a:r>
            <a:r>
              <a:rPr lang="en-US" sz="2000" u="sng" dirty="0" err="1">
                <a:hlinkClick r:id="rId2"/>
              </a:rPr>
              <a:t>Socius</a:t>
            </a:r>
            <a:r>
              <a:rPr lang="en-US" sz="2000" u="sng" dirty="0">
                <a:hlinkClick r:id="rId2"/>
              </a:rPr>
              <a:t>: Sociological Research for a Dynamic World, 2. </a:t>
            </a:r>
            <a:r>
              <a:rPr lang="en-US" sz="2000" u="sng" dirty="0" err="1">
                <a:hlinkClick r:id="rId2"/>
              </a:rPr>
              <a:t>doi</a:t>
            </a:r>
            <a:r>
              <a:rPr lang="en-US" sz="2000" u="sng" dirty="0">
                <a:hlinkClick r:id="rId2"/>
              </a:rPr>
              <a:t>: 10.1177/2378023115625071</a:t>
            </a:r>
            <a:endParaRPr lang="en-US" sz="2000" dirty="0"/>
          </a:p>
        </p:txBody>
      </p:sp>
    </p:spTree>
    <p:extLst>
      <p:ext uri="{BB962C8B-B14F-4D97-AF65-F5344CB8AC3E}">
        <p14:creationId xmlns:p14="http://schemas.microsoft.com/office/powerpoint/2010/main" val="37745480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2819400" cy="1252728"/>
          </a:xfrm>
        </p:spPr>
        <p:txBody>
          <a:bodyPr>
            <a:normAutofit fontScale="90000"/>
          </a:bodyPr>
          <a:lstStyle/>
          <a:p>
            <a:r>
              <a:rPr lang="en-US" dirty="0"/>
              <a:t>Validity threats?</a:t>
            </a:r>
          </a:p>
        </p:txBody>
      </p:sp>
      <p:pic>
        <p:nvPicPr>
          <p:cNvPr id="4" name="Content Placeholder 3"/>
          <p:cNvPicPr>
            <a:picLocks noGrp="1" noChangeAspect="1"/>
          </p:cNvPicPr>
          <p:nvPr>
            <p:ph idx="1"/>
          </p:nvPr>
        </p:nvPicPr>
        <p:blipFill>
          <a:blip r:embed="rId2"/>
          <a:stretch>
            <a:fillRect/>
          </a:stretch>
        </p:blipFill>
        <p:spPr>
          <a:xfrm>
            <a:off x="2591844" y="155448"/>
            <a:ext cx="6553200" cy="6639696"/>
          </a:xfrm>
          <a:prstGeom prst="rect">
            <a:avLst/>
          </a:prstGeom>
        </p:spPr>
      </p:pic>
      <p:sp>
        <p:nvSpPr>
          <p:cNvPr id="5" name="TextBox 4"/>
          <p:cNvSpPr txBox="1"/>
          <p:nvPr/>
        </p:nvSpPr>
        <p:spPr>
          <a:xfrm>
            <a:off x="7010400" y="4114800"/>
            <a:ext cx="2056973" cy="369332"/>
          </a:xfrm>
          <a:prstGeom prst="rect">
            <a:avLst/>
          </a:prstGeom>
          <a:noFill/>
        </p:spPr>
        <p:txBody>
          <a:bodyPr wrap="none" rtlCol="0">
            <a:spAutoFit/>
          </a:bodyPr>
          <a:lstStyle/>
          <a:p>
            <a:r>
              <a:rPr lang="en-US" dirty="0"/>
              <a:t>Belfort et al., 2013</a:t>
            </a:r>
          </a:p>
        </p:txBody>
      </p:sp>
    </p:spTree>
    <p:extLst>
      <p:ext uri="{BB962C8B-B14F-4D97-AF65-F5344CB8AC3E}">
        <p14:creationId xmlns:p14="http://schemas.microsoft.com/office/powerpoint/2010/main" val="7911677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538" name="Rectangle 2"/>
          <p:cNvSpPr>
            <a:spLocks noChangeArrowheads="1"/>
          </p:cNvSpPr>
          <p:nvPr/>
        </p:nvSpPr>
        <p:spPr bwMode="auto">
          <a:xfrm>
            <a:off x="-228600" y="152400"/>
            <a:ext cx="9448800" cy="1143000"/>
          </a:xfrm>
          <a:prstGeom prst="rect">
            <a:avLst/>
          </a:prstGeom>
          <a:noFill/>
          <a:ln w="9525">
            <a:noFill/>
            <a:miter lim="800000"/>
            <a:headEnd/>
            <a:tailEnd/>
          </a:ln>
          <a:effectLst/>
        </p:spPr>
        <p:txBody>
          <a:bodyPr anchor="ctr"/>
          <a:lstStyle/>
          <a:p>
            <a:pPr algn="ctr" eaLnBrk="1" hangingPunct="1"/>
            <a:r>
              <a:rPr lang="en-US" sz="3600" b="1" dirty="0">
                <a:solidFill>
                  <a:schemeClr val="bg1"/>
                </a:solidFill>
                <a:effectLst>
                  <a:outerShdw blurRad="38100" dist="38100" dir="2700000" algn="tl">
                    <a:srgbClr val="000000"/>
                  </a:outerShdw>
                </a:effectLst>
                <a:latin typeface="+mj-lt"/>
              </a:rPr>
              <a:t>Threats of particular concern in </a:t>
            </a:r>
          </a:p>
          <a:p>
            <a:pPr algn="ctr" eaLnBrk="1" hangingPunct="1"/>
            <a:r>
              <a:rPr lang="en-US" sz="3600" b="1" dirty="0">
                <a:solidFill>
                  <a:schemeClr val="bg1"/>
                </a:solidFill>
                <a:effectLst>
                  <a:outerShdw blurRad="38100" dist="38100" dir="2700000" algn="tl">
                    <a:srgbClr val="000000"/>
                  </a:outerShdw>
                </a:effectLst>
                <a:latin typeface="+mj-lt"/>
              </a:rPr>
              <a:t>Developmental Studies (cont)</a:t>
            </a:r>
          </a:p>
        </p:txBody>
      </p:sp>
      <p:sp>
        <p:nvSpPr>
          <p:cNvPr id="193539" name="Rectangle 3"/>
          <p:cNvSpPr>
            <a:spLocks noGrp="1" noChangeArrowheads="1"/>
          </p:cNvSpPr>
          <p:nvPr>
            <p:ph type="body" idx="4294967295"/>
          </p:nvPr>
        </p:nvSpPr>
        <p:spPr>
          <a:xfrm>
            <a:off x="457200" y="1752600"/>
            <a:ext cx="8229600" cy="4800600"/>
          </a:xfrm>
          <a:prstGeom prst="rect">
            <a:avLst/>
          </a:prstGeom>
        </p:spPr>
        <p:txBody>
          <a:bodyPr>
            <a:normAutofit lnSpcReduction="10000"/>
          </a:bodyPr>
          <a:lstStyle/>
          <a:p>
            <a:r>
              <a:rPr lang="en-US" dirty="0"/>
              <a:t>History:</a:t>
            </a:r>
          </a:p>
          <a:p>
            <a:pPr>
              <a:buNone/>
            </a:pPr>
            <a:endParaRPr lang="en-US" dirty="0"/>
          </a:p>
          <a:p>
            <a:r>
              <a:rPr lang="en-US" dirty="0"/>
              <a:t>Maturation:</a:t>
            </a:r>
          </a:p>
          <a:p>
            <a:endParaRPr lang="en-US" dirty="0"/>
          </a:p>
          <a:p>
            <a:r>
              <a:rPr lang="en-US" dirty="0"/>
              <a:t>Testing:</a:t>
            </a:r>
          </a:p>
          <a:p>
            <a:endParaRPr lang="en-US" dirty="0"/>
          </a:p>
          <a:p>
            <a:r>
              <a:rPr lang="en-US" dirty="0"/>
              <a:t>Instrumentation:</a:t>
            </a:r>
          </a:p>
          <a:p>
            <a:endParaRPr lang="en-US" dirty="0"/>
          </a:p>
          <a:p>
            <a:r>
              <a:rPr lang="en-US" dirty="0"/>
              <a:t>Regression: </a:t>
            </a:r>
          </a:p>
          <a:p>
            <a:pPr lvl="2"/>
            <a:r>
              <a:rPr lang="en-US" dirty="0"/>
              <a:t>Example of Regression * Selection effect</a:t>
            </a:r>
          </a:p>
          <a:p>
            <a:endParaRPr lang="en-US" dirty="0"/>
          </a:p>
        </p:txBody>
      </p:sp>
    </p:spTree>
    <p:extLst>
      <p:ext uri="{BB962C8B-B14F-4D97-AF65-F5344CB8AC3E}">
        <p14:creationId xmlns:p14="http://schemas.microsoft.com/office/powerpoint/2010/main" val="21680620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76200" y="152400"/>
            <a:ext cx="8915400" cy="1143000"/>
          </a:xfrm>
          <a:prstGeom prst="rect">
            <a:avLst/>
          </a:prstGeom>
          <a:noFill/>
          <a:ln w="9525">
            <a:noFill/>
            <a:miter lim="800000"/>
            <a:headEnd/>
            <a:tailEnd/>
          </a:ln>
          <a:effectLst/>
        </p:spPr>
        <p:txBody>
          <a:bodyPr anchor="ctr"/>
          <a:lstStyle/>
          <a:p>
            <a:pPr algn="ctr" eaLnBrk="1" hangingPunct="1"/>
            <a:r>
              <a:rPr lang="en-US" sz="3600" b="1" dirty="0">
                <a:solidFill>
                  <a:schemeClr val="bg1"/>
                </a:solidFill>
                <a:effectLst>
                  <a:outerShdw blurRad="38100" dist="38100" dir="2700000" algn="tl">
                    <a:srgbClr val="000000"/>
                  </a:outerShdw>
                </a:effectLst>
                <a:latin typeface="+mj-lt"/>
              </a:rPr>
              <a:t>Threats of particular concern in Developmental Studies: Regression</a:t>
            </a:r>
          </a:p>
        </p:txBody>
      </p:sp>
      <p:sp>
        <p:nvSpPr>
          <p:cNvPr id="192515" name="Rectangle 3"/>
          <p:cNvSpPr>
            <a:spLocks noGrp="1" noChangeArrowheads="1"/>
          </p:cNvSpPr>
          <p:nvPr>
            <p:ph type="body" idx="4294967295"/>
          </p:nvPr>
        </p:nvSpPr>
        <p:spPr>
          <a:xfrm>
            <a:off x="457200" y="1646237"/>
            <a:ext cx="8229600" cy="4526280"/>
          </a:xfrm>
          <a:prstGeom prst="rect">
            <a:avLst/>
          </a:prstGeom>
        </p:spPr>
        <p:txBody>
          <a:bodyPr/>
          <a:lstStyle/>
          <a:p>
            <a:r>
              <a:rPr lang="en-US" dirty="0"/>
              <a:t>High anxious freshmen selected for intervention in first week of school; by mid-year show significant decrease in anxiety</a:t>
            </a:r>
          </a:p>
          <a:p>
            <a:endParaRPr lang="en-US" dirty="0"/>
          </a:p>
          <a:p>
            <a:pPr>
              <a:buFont typeface="Wingdings" pitchFamily="2" charset="2"/>
              <a:buNone/>
            </a:pPr>
            <a:r>
              <a:rPr lang="en-US" dirty="0"/>
              <a:t>	Pretest		Intervention	Posttest</a:t>
            </a:r>
          </a:p>
          <a:p>
            <a:pPr>
              <a:buFont typeface="Wingdings" pitchFamily="2" charset="2"/>
              <a:buNone/>
            </a:pPr>
            <a:r>
              <a:rPr lang="en-US" dirty="0"/>
              <a:t>	    90					       70</a:t>
            </a:r>
          </a:p>
        </p:txBody>
      </p:sp>
    </p:spTree>
    <p:extLst>
      <p:ext uri="{BB962C8B-B14F-4D97-AF65-F5344CB8AC3E}">
        <p14:creationId xmlns:p14="http://schemas.microsoft.com/office/powerpoint/2010/main" val="14051477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pic>
        <p:nvPicPr>
          <p:cNvPr id="5" name="Picture 4"/>
          <p:cNvPicPr>
            <a:picLocks noChangeAspect="1"/>
          </p:cNvPicPr>
          <p:nvPr/>
        </p:nvPicPr>
        <p:blipFill>
          <a:blip r:embed="rId2"/>
          <a:stretch>
            <a:fillRect/>
          </a:stretch>
        </p:blipFill>
        <p:spPr>
          <a:xfrm>
            <a:off x="228600" y="1600200"/>
            <a:ext cx="3231778" cy="1471613"/>
          </a:xfrm>
          <a:prstGeom prst="rect">
            <a:avLst/>
          </a:prstGeom>
        </p:spPr>
      </p:pic>
      <p:pic>
        <p:nvPicPr>
          <p:cNvPr id="4" name="Content Placeholder 3"/>
          <p:cNvPicPr>
            <a:picLocks noGrp="1" noChangeAspect="1"/>
          </p:cNvPicPr>
          <p:nvPr>
            <p:ph idx="1"/>
          </p:nvPr>
        </p:nvPicPr>
        <p:blipFill>
          <a:blip r:embed="rId3"/>
          <a:stretch>
            <a:fillRect/>
          </a:stretch>
        </p:blipFill>
        <p:spPr>
          <a:xfrm>
            <a:off x="3460378" y="2933923"/>
            <a:ext cx="5007347" cy="3744625"/>
          </a:xfrm>
          <a:prstGeom prst="rect">
            <a:avLst/>
          </a:prstGeom>
        </p:spPr>
      </p:pic>
    </p:spTree>
    <p:extLst>
      <p:ext uri="{BB962C8B-B14F-4D97-AF65-F5344CB8AC3E}">
        <p14:creationId xmlns:p14="http://schemas.microsoft.com/office/powerpoint/2010/main" val="12392120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1252728"/>
          </a:xfrm>
        </p:spPr>
        <p:txBody>
          <a:bodyPr>
            <a:normAutofit fontScale="90000"/>
          </a:bodyPr>
          <a:lstStyle/>
          <a:p>
            <a:pPr algn="ctr"/>
            <a:r>
              <a:rPr lang="en-US" dirty="0"/>
              <a:t>Regression in context of nonequivalent control group designs </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736257" y="250352"/>
            <a:ext cx="3823885" cy="7924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938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p:txBody>
          <a:bodyPr>
            <a:normAutofit fontScale="90000"/>
          </a:bodyPr>
          <a:lstStyle/>
          <a:p>
            <a:pPr algn="ctr"/>
            <a:r>
              <a:rPr lang="en-US" sz="4000" b="1" dirty="0"/>
              <a:t>Measurement Issues in </a:t>
            </a:r>
            <a:br>
              <a:rPr lang="en-US" sz="4000" b="1" dirty="0"/>
            </a:br>
            <a:r>
              <a:rPr lang="en-US" sz="4000" b="1" dirty="0"/>
              <a:t>Developmental Studies </a:t>
            </a:r>
          </a:p>
        </p:txBody>
      </p:sp>
      <p:sp>
        <p:nvSpPr>
          <p:cNvPr id="197635" name="Rectangle 3"/>
          <p:cNvSpPr>
            <a:spLocks noGrp="1" noChangeArrowheads="1"/>
          </p:cNvSpPr>
          <p:nvPr>
            <p:ph type="body" idx="4294967295"/>
          </p:nvPr>
        </p:nvSpPr>
        <p:spPr>
          <a:xfrm>
            <a:off x="457200" y="1646237"/>
            <a:ext cx="8229600" cy="4526280"/>
          </a:xfrm>
          <a:prstGeom prst="rect">
            <a:avLst/>
          </a:prstGeom>
        </p:spPr>
        <p:txBody>
          <a:bodyPr>
            <a:normAutofit/>
          </a:bodyPr>
          <a:lstStyle/>
          <a:p>
            <a:pPr>
              <a:lnSpc>
                <a:spcPct val="90000"/>
              </a:lnSpc>
            </a:pPr>
            <a:r>
              <a:rPr lang="en-US" dirty="0"/>
              <a:t>The process of quantifying abstract concepts such as:</a:t>
            </a:r>
          </a:p>
          <a:p>
            <a:pPr lvl="2">
              <a:lnSpc>
                <a:spcPct val="90000"/>
              </a:lnSpc>
            </a:pPr>
            <a:r>
              <a:rPr lang="en-US" dirty="0"/>
              <a:t>Intelligence</a:t>
            </a:r>
          </a:p>
          <a:p>
            <a:pPr lvl="2">
              <a:lnSpc>
                <a:spcPct val="90000"/>
              </a:lnSpc>
            </a:pPr>
            <a:r>
              <a:rPr lang="en-US" dirty="0"/>
              <a:t>Sociability</a:t>
            </a:r>
          </a:p>
          <a:p>
            <a:pPr lvl="2">
              <a:lnSpc>
                <a:spcPct val="90000"/>
              </a:lnSpc>
            </a:pPr>
            <a:r>
              <a:rPr lang="en-US" dirty="0"/>
              <a:t>Emotion Regulation</a:t>
            </a:r>
          </a:p>
          <a:p>
            <a:pPr>
              <a:lnSpc>
                <a:spcPct val="90000"/>
              </a:lnSpc>
            </a:pPr>
            <a:r>
              <a:rPr lang="en-US" dirty="0"/>
              <a:t>Developmental assessments often rely on indirect measures</a:t>
            </a:r>
          </a:p>
          <a:p>
            <a:pPr lvl="1">
              <a:lnSpc>
                <a:spcPct val="90000"/>
              </a:lnSpc>
            </a:pPr>
            <a:r>
              <a:rPr lang="en-US" dirty="0"/>
              <a:t>i.e., habituation as </a:t>
            </a:r>
            <a:r>
              <a:rPr lang="en-US" i="1" dirty="0"/>
              <a:t>processing </a:t>
            </a:r>
            <a:r>
              <a:rPr lang="en-US" dirty="0"/>
              <a:t>index</a:t>
            </a:r>
            <a:endParaRPr lang="en-US" i="1" dirty="0"/>
          </a:p>
        </p:txBody>
      </p:sp>
      <p:pic>
        <p:nvPicPr>
          <p:cNvPr id="10242" name="Picture 2" descr="https://encrypted-tbn0.gstatic.com/images?q=tbn:ANd9GcSUlWoYdzjihIdsc0AbHddihOZrmKfUNEeJxKegmd2aJluhgXvcg3WA5X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7025" y="5010149"/>
            <a:ext cx="2466975" cy="184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4123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ltLang="en-US"/>
              <a:t>Messinger</a:t>
            </a:r>
          </a:p>
        </p:txBody>
      </p:sp>
      <p:sp>
        <p:nvSpPr>
          <p:cNvPr id="48130" name="Rectangle 2"/>
          <p:cNvSpPr>
            <a:spLocks noGrp="1" noChangeArrowheads="1"/>
          </p:cNvSpPr>
          <p:nvPr>
            <p:ph type="title"/>
          </p:nvPr>
        </p:nvSpPr>
        <p:spPr/>
        <p:txBody>
          <a:bodyPr/>
          <a:lstStyle/>
          <a:p>
            <a:r>
              <a:rPr lang="en-US" altLang="en-US"/>
              <a:t>Validity</a:t>
            </a:r>
          </a:p>
        </p:txBody>
      </p:sp>
      <p:sp>
        <p:nvSpPr>
          <p:cNvPr id="48131" name="Rectangle 3"/>
          <p:cNvSpPr>
            <a:spLocks noGrp="1" noChangeArrowheads="1"/>
          </p:cNvSpPr>
          <p:nvPr>
            <p:ph type="body" idx="1"/>
          </p:nvPr>
        </p:nvSpPr>
        <p:spPr/>
        <p:txBody>
          <a:bodyPr/>
          <a:lstStyle/>
          <a:p>
            <a:r>
              <a:rPr lang="en-US" altLang="en-US" dirty="0"/>
              <a:t>Are we measuring what we think we’re measuring?</a:t>
            </a:r>
          </a:p>
          <a:p>
            <a:pPr lvl="1"/>
            <a:r>
              <a:rPr lang="en-US" altLang="en-US" dirty="0"/>
              <a:t>Do the variables measured the constructs mentioned in the research questions?</a:t>
            </a:r>
          </a:p>
          <a:p>
            <a:pPr lvl="1"/>
            <a:r>
              <a:rPr lang="en-US" altLang="en-US" dirty="0"/>
              <a:t>There is no final answer</a:t>
            </a:r>
          </a:p>
          <a:p>
            <a:pPr lvl="2"/>
            <a:r>
              <a:rPr lang="en-US" altLang="en-US" dirty="0"/>
              <a:t>Reunion behavior = Attachment?</a:t>
            </a:r>
          </a:p>
          <a:p>
            <a:pPr lvl="2"/>
            <a:r>
              <a:rPr lang="en-US" altLang="en-US" dirty="0"/>
              <a:t>Smiling = Joy?</a:t>
            </a:r>
          </a:p>
          <a:p>
            <a:pPr lvl="2"/>
            <a:r>
              <a:rPr lang="en-US" altLang="en-US" dirty="0"/>
              <a:t>Looking = Preference?</a:t>
            </a:r>
          </a:p>
          <a:p>
            <a:pPr lvl="2"/>
            <a:r>
              <a:rPr lang="en-US" altLang="en-US" dirty="0"/>
              <a:t>Heart rate = Arousal?</a:t>
            </a:r>
          </a:p>
        </p:txBody>
      </p:sp>
    </p:spTree>
    <p:extLst>
      <p:ext uri="{BB962C8B-B14F-4D97-AF65-F5344CB8AC3E}">
        <p14:creationId xmlns:p14="http://schemas.microsoft.com/office/powerpoint/2010/main" val="12449029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normAutofit fontScale="90000"/>
          </a:bodyPr>
          <a:lstStyle/>
          <a:p>
            <a:pPr algn="ctr"/>
            <a:r>
              <a:rPr lang="en-US" sz="4000" dirty="0"/>
              <a:t>Measurement Issues in </a:t>
            </a:r>
            <a:br>
              <a:rPr lang="en-US" sz="4000" dirty="0"/>
            </a:br>
            <a:r>
              <a:rPr lang="en-US" sz="4000" dirty="0"/>
              <a:t>Developmental Studies (cont) </a:t>
            </a:r>
          </a:p>
        </p:txBody>
      </p:sp>
      <p:sp>
        <p:nvSpPr>
          <p:cNvPr id="200707" name="Rectangle 3"/>
          <p:cNvSpPr>
            <a:spLocks noGrp="1" noChangeArrowheads="1"/>
          </p:cNvSpPr>
          <p:nvPr>
            <p:ph type="body" idx="4294967295"/>
          </p:nvPr>
        </p:nvSpPr>
        <p:spPr>
          <a:xfrm>
            <a:off x="457200" y="1646237"/>
            <a:ext cx="8229600" cy="4526280"/>
          </a:xfrm>
          <a:prstGeom prst="rect">
            <a:avLst/>
          </a:prstGeom>
        </p:spPr>
        <p:txBody>
          <a:bodyPr/>
          <a:lstStyle/>
          <a:p>
            <a:r>
              <a:rPr lang="en-US" sz="2800" dirty="0"/>
              <a:t>Validity</a:t>
            </a:r>
          </a:p>
          <a:p>
            <a:pPr lvl="1"/>
            <a:r>
              <a:rPr lang="en-US" sz="2400" dirty="0"/>
              <a:t>Does measure provide intended information for</a:t>
            </a:r>
          </a:p>
          <a:p>
            <a:pPr lvl="1">
              <a:buNone/>
            </a:pPr>
            <a:r>
              <a:rPr lang="en-US" sz="2400" dirty="0"/>
              <a:t>   intended population?</a:t>
            </a:r>
          </a:p>
          <a:p>
            <a:pPr lvl="2"/>
            <a:r>
              <a:rPr lang="en-US" sz="2000" dirty="0"/>
              <a:t>Can vary with age and subgroup (e.g., ethnicity or SES) </a:t>
            </a:r>
          </a:p>
          <a:p>
            <a:pPr lvl="1">
              <a:buFontTx/>
              <a:buNone/>
            </a:pPr>
            <a:endParaRPr lang="en-US" sz="2400" dirty="0"/>
          </a:p>
          <a:p>
            <a:r>
              <a:rPr lang="en-US" sz="2800" dirty="0"/>
              <a:t>Reliability</a:t>
            </a:r>
          </a:p>
          <a:p>
            <a:pPr lvl="1"/>
            <a:r>
              <a:rPr lang="en-US" sz="2400" dirty="0"/>
              <a:t>How consistent is children’s behavior?</a:t>
            </a:r>
          </a:p>
          <a:p>
            <a:pPr lvl="2"/>
            <a:r>
              <a:rPr lang="en-US" sz="2000" dirty="0"/>
              <a:t>Tends to increases with age and diversity of sample</a:t>
            </a:r>
          </a:p>
        </p:txBody>
      </p:sp>
    </p:spTree>
    <p:extLst>
      <p:ext uri="{BB962C8B-B14F-4D97-AF65-F5344CB8AC3E}">
        <p14:creationId xmlns:p14="http://schemas.microsoft.com/office/powerpoint/2010/main" val="8687022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1646237"/>
            <a:ext cx="8229600" cy="4526280"/>
          </a:xfrm>
          <a:prstGeom prst="rect">
            <a:avLst/>
          </a:prstGeom>
        </p:spPr>
        <p:txBody>
          <a:bodyPr/>
          <a:lstStyle/>
          <a:p>
            <a:r>
              <a:rPr lang="en-US" sz="2400" dirty="0"/>
              <a:t>Observational Measures</a:t>
            </a:r>
          </a:p>
          <a:p>
            <a:pPr lvl="1"/>
            <a:r>
              <a:rPr lang="en-US" dirty="0"/>
              <a:t>How will behaviors be “parsed”</a:t>
            </a:r>
          </a:p>
          <a:p>
            <a:pPr lvl="1"/>
            <a:endParaRPr lang="en-US" dirty="0"/>
          </a:p>
          <a:p>
            <a:pPr lvl="2"/>
            <a:r>
              <a:rPr lang="en-US" dirty="0"/>
              <a:t>Event-based</a:t>
            </a:r>
          </a:p>
          <a:p>
            <a:pPr lvl="2">
              <a:buNone/>
            </a:pPr>
            <a:endParaRPr lang="en-US" dirty="0"/>
          </a:p>
          <a:p>
            <a:pPr lvl="2"/>
            <a:r>
              <a:rPr lang="en-US" dirty="0"/>
              <a:t>Time-sampling</a:t>
            </a:r>
          </a:p>
        </p:txBody>
      </p:sp>
      <p:sp>
        <p:nvSpPr>
          <p:cNvPr id="4" name="Rectangle 2"/>
          <p:cNvSpPr>
            <a:spLocks noGrp="1" noChangeArrowheads="1"/>
          </p:cNvSpPr>
          <p:nvPr>
            <p:ph type="title"/>
          </p:nvPr>
        </p:nvSpPr>
        <p:spPr/>
        <p:txBody>
          <a:bodyPr>
            <a:normAutofit fontScale="90000"/>
          </a:bodyPr>
          <a:lstStyle/>
          <a:p>
            <a:pPr algn="ctr"/>
            <a:r>
              <a:rPr lang="en-US" sz="4000" dirty="0"/>
              <a:t>Measurement Issues in </a:t>
            </a:r>
            <a:br>
              <a:rPr lang="en-US" sz="4000" dirty="0"/>
            </a:br>
            <a:r>
              <a:rPr lang="en-US" sz="4000" dirty="0"/>
              <a:t>Developmental Studies (cont) </a:t>
            </a:r>
          </a:p>
        </p:txBody>
      </p:sp>
    </p:spTree>
    <p:extLst>
      <p:ext uri="{BB962C8B-B14F-4D97-AF65-F5344CB8AC3E}">
        <p14:creationId xmlns:p14="http://schemas.microsoft.com/office/powerpoint/2010/main" val="5047890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r>
              <a:rPr lang="en-US" altLang="en-US"/>
              <a:t>Messinger</a:t>
            </a:r>
          </a:p>
        </p:txBody>
      </p:sp>
      <p:sp>
        <p:nvSpPr>
          <p:cNvPr id="52226" name="Rectangle 2"/>
          <p:cNvSpPr>
            <a:spLocks noGrp="1" noChangeArrowheads="1"/>
          </p:cNvSpPr>
          <p:nvPr>
            <p:ph type="title"/>
          </p:nvPr>
        </p:nvSpPr>
        <p:spPr/>
        <p:txBody>
          <a:bodyPr>
            <a:normAutofit fontScale="90000"/>
          </a:bodyPr>
          <a:lstStyle/>
          <a:p>
            <a:r>
              <a:rPr lang="en-US" altLang="en-US"/>
              <a:t>Time-sampling &amp; event-sampling</a:t>
            </a:r>
          </a:p>
        </p:txBody>
      </p:sp>
      <p:graphicFrame>
        <p:nvGraphicFramePr>
          <p:cNvPr id="52228" name="Object 4"/>
          <p:cNvGraphicFramePr>
            <a:graphicFrameLocks noChangeAspect="1"/>
          </p:cNvGraphicFramePr>
          <p:nvPr>
            <p:extLst>
              <p:ext uri="{D42A27DB-BD31-4B8C-83A1-F6EECF244321}">
                <p14:modId xmlns:p14="http://schemas.microsoft.com/office/powerpoint/2010/main" val="658450114"/>
              </p:ext>
            </p:extLst>
          </p:nvPr>
        </p:nvGraphicFramePr>
        <p:xfrm>
          <a:off x="760164" y="1676400"/>
          <a:ext cx="8005002" cy="4776788"/>
        </p:xfrm>
        <a:graphic>
          <a:graphicData uri="http://schemas.openxmlformats.org/presentationml/2006/ole">
            <mc:AlternateContent xmlns:mc="http://schemas.openxmlformats.org/markup-compatibility/2006">
              <mc:Choice xmlns:v="urn:schemas-microsoft-com:vml" Requires="v">
                <p:oleObj name="Image" r:id="rId2" imgW="9307937" imgH="8063492" progId="Photoshop.Image.6">
                  <p:embed/>
                </p:oleObj>
              </mc:Choice>
              <mc:Fallback>
                <p:oleObj name="Image" r:id="rId2" imgW="9307937" imgH="8063492" progId="Photoshop.Image.6">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164" y="1676400"/>
                        <a:ext cx="8005002" cy="4776788"/>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204407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Preregistration</a:t>
            </a:r>
          </a:p>
        </p:txBody>
      </p:sp>
      <p:pic>
        <p:nvPicPr>
          <p:cNvPr id="4" name="Content Placeholder 3"/>
          <p:cNvPicPr>
            <a:picLocks noGrp="1" noChangeAspect="1"/>
          </p:cNvPicPr>
          <p:nvPr>
            <p:ph idx="1"/>
          </p:nvPr>
        </p:nvPicPr>
        <p:blipFill>
          <a:blip r:embed="rId3"/>
          <a:srcRect l="-34651" r="-34651"/>
          <a:stretch>
            <a:fillRect/>
          </a:stretch>
        </p:blipFill>
        <p:spPr>
          <a:xfrm>
            <a:off x="-1066800" y="2153032"/>
            <a:ext cx="7456370" cy="4191000"/>
          </a:xfrm>
        </p:spPr>
      </p:pic>
      <p:pic>
        <p:nvPicPr>
          <p:cNvPr id="5" name="Picture 4"/>
          <p:cNvPicPr>
            <a:picLocks noChangeAspect="1"/>
          </p:cNvPicPr>
          <p:nvPr/>
        </p:nvPicPr>
        <p:blipFill rotWithShape="1">
          <a:blip r:embed="rId3"/>
          <a:srcRect l="7638" r="77916" b="89712"/>
          <a:stretch/>
        </p:blipFill>
        <p:spPr>
          <a:xfrm>
            <a:off x="0" y="1524000"/>
            <a:ext cx="1546577" cy="1048134"/>
          </a:xfrm>
          <a:prstGeom prst="rect">
            <a:avLst/>
          </a:prstGeom>
        </p:spPr>
      </p:pic>
      <p:pic>
        <p:nvPicPr>
          <p:cNvPr id="6" name="Picture 5"/>
          <p:cNvPicPr>
            <a:picLocks noChangeAspect="1"/>
          </p:cNvPicPr>
          <p:nvPr/>
        </p:nvPicPr>
        <p:blipFill>
          <a:blip r:embed="rId4"/>
          <a:stretch>
            <a:fillRect/>
          </a:stretch>
        </p:blipFill>
        <p:spPr>
          <a:xfrm>
            <a:off x="5029200" y="1676400"/>
            <a:ext cx="3744594" cy="3962400"/>
          </a:xfrm>
          <a:prstGeom prst="rect">
            <a:avLst/>
          </a:prstGeom>
        </p:spPr>
      </p:pic>
      <p:sp>
        <p:nvSpPr>
          <p:cNvPr id="7" name="Rectangle 6"/>
          <p:cNvSpPr/>
          <p:nvPr/>
        </p:nvSpPr>
        <p:spPr>
          <a:xfrm>
            <a:off x="4724400" y="6248400"/>
            <a:ext cx="4191000" cy="461665"/>
          </a:xfrm>
          <a:prstGeom prst="rect">
            <a:avLst/>
          </a:prstGeom>
        </p:spPr>
        <p:txBody>
          <a:bodyPr wrap="square">
            <a:spAutoFit/>
          </a:bodyPr>
          <a:lstStyle/>
          <a:p>
            <a:r>
              <a:rPr lang="en-US" sz="1200" dirty="0">
                <a:hlinkClick r:id="rId5"/>
              </a:rPr>
              <a:t>https://www.sciencemag.org/news/2018/09/more-and-more-scientists-are-preregistering-their-studies-should-you</a:t>
            </a:r>
            <a:endParaRPr lang="en-US" sz="1200" dirty="0"/>
          </a:p>
        </p:txBody>
      </p:sp>
      <p:sp>
        <p:nvSpPr>
          <p:cNvPr id="8" name="Rectangle 7"/>
          <p:cNvSpPr/>
          <p:nvPr/>
        </p:nvSpPr>
        <p:spPr>
          <a:xfrm>
            <a:off x="1828800" y="1676400"/>
            <a:ext cx="2590800" cy="369332"/>
          </a:xfrm>
          <a:prstGeom prst="rect">
            <a:avLst/>
          </a:prstGeom>
        </p:spPr>
        <p:txBody>
          <a:bodyPr wrap="square">
            <a:spAutoFit/>
          </a:bodyPr>
          <a:lstStyle/>
          <a:p>
            <a:r>
              <a:rPr lang="en-US" dirty="0">
                <a:hlinkClick r:id="rId6"/>
              </a:rPr>
              <a:t>https://cos.io/prereg</a:t>
            </a:r>
            <a:endParaRPr lang="en-US" dirty="0"/>
          </a:p>
        </p:txBody>
      </p:sp>
      <p:sp>
        <p:nvSpPr>
          <p:cNvPr id="3" name="TextBox 2">
            <a:extLst>
              <a:ext uri="{FF2B5EF4-FFF2-40B4-BE49-F238E27FC236}">
                <a16:creationId xmlns:a16="http://schemas.microsoft.com/office/drawing/2014/main" id="{141153C1-61F9-4DC8-9526-51F7E27D8EA7}"/>
              </a:ext>
            </a:extLst>
          </p:cNvPr>
          <p:cNvSpPr txBox="1"/>
          <p:nvPr/>
        </p:nvSpPr>
        <p:spPr>
          <a:xfrm>
            <a:off x="5054032" y="5539980"/>
            <a:ext cx="3531736" cy="646331"/>
          </a:xfrm>
          <a:prstGeom prst="rect">
            <a:avLst/>
          </a:prstGeom>
          <a:noFill/>
        </p:spPr>
        <p:txBody>
          <a:bodyPr wrap="none" rtlCol="0">
            <a:spAutoFit/>
          </a:bodyPr>
          <a:lstStyle/>
          <a:p>
            <a:pPr algn="ctr"/>
            <a:r>
              <a:rPr lang="en-US" dirty="0"/>
              <a:t>What are potential downsides of </a:t>
            </a:r>
          </a:p>
          <a:p>
            <a:pPr algn="ctr"/>
            <a:r>
              <a:rPr lang="en-US" dirty="0"/>
              <a:t>preregistration?</a:t>
            </a:r>
          </a:p>
        </p:txBody>
      </p:sp>
    </p:spTree>
    <p:extLst>
      <p:ext uri="{BB962C8B-B14F-4D97-AF65-F5344CB8AC3E}">
        <p14:creationId xmlns:p14="http://schemas.microsoft.com/office/powerpoint/2010/main" val="14051391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r>
              <a:rPr lang="en-US" altLang="en-US"/>
              <a:t>Messinger</a:t>
            </a:r>
          </a:p>
        </p:txBody>
      </p:sp>
      <p:sp>
        <p:nvSpPr>
          <p:cNvPr id="86018" name="Rectangle 2"/>
          <p:cNvSpPr>
            <a:spLocks noGrp="1" noChangeArrowheads="1"/>
          </p:cNvSpPr>
          <p:nvPr>
            <p:ph type="title"/>
          </p:nvPr>
        </p:nvSpPr>
        <p:spPr/>
        <p:txBody>
          <a:bodyPr/>
          <a:lstStyle/>
          <a:p>
            <a:endParaRPr lang="en-US" altLang="en-US"/>
          </a:p>
        </p:txBody>
      </p:sp>
      <p:pic>
        <p:nvPicPr>
          <p:cNvPr id="86022" name="Picture 6"/>
          <p:cNvPicPr>
            <a:picLocks noChangeAspect="1" noChangeArrowheads="1"/>
          </p:cNvPicPr>
          <p:nvPr/>
        </p:nvPicPr>
        <p:blipFill>
          <a:blip r:embed="rId2">
            <a:extLst>
              <a:ext uri="{28A0092B-C50C-407E-A947-70E740481C1C}">
                <a14:useLocalDpi xmlns:a14="http://schemas.microsoft.com/office/drawing/2010/main" val="0"/>
              </a:ext>
            </a:extLst>
          </a:blip>
          <a:srcRect l="35995" t="17603" r="23996" b="11201"/>
          <a:stretch>
            <a:fillRect/>
          </a:stretch>
        </p:blipFill>
        <p:spPr bwMode="auto">
          <a:xfrm>
            <a:off x="3200400" y="608172"/>
            <a:ext cx="4648200" cy="6204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94394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a:t>Observing behavior</a:t>
            </a:r>
          </a:p>
        </p:txBody>
      </p:sp>
      <p:sp>
        <p:nvSpPr>
          <p:cNvPr id="76803" name="Rectangle 3"/>
          <p:cNvSpPr>
            <a:spLocks noGrp="1" noChangeArrowheads="1"/>
          </p:cNvSpPr>
          <p:nvPr>
            <p:ph type="body" idx="1"/>
          </p:nvPr>
        </p:nvSpPr>
        <p:spPr/>
        <p:txBody>
          <a:bodyPr>
            <a:normAutofit/>
          </a:bodyPr>
          <a:lstStyle/>
          <a:p>
            <a:r>
              <a:rPr lang="en-US" altLang="en-US" sz="2800" dirty="0"/>
              <a:t>Observed live, online, </a:t>
            </a:r>
            <a:r>
              <a:rPr lang="en-US" altLang="en-US" sz="2800" b="1" dirty="0"/>
              <a:t>video-recorded</a:t>
            </a:r>
            <a:endParaRPr lang="en-US" altLang="en-US" sz="2800" dirty="0"/>
          </a:p>
          <a:p>
            <a:r>
              <a:rPr lang="en-US" altLang="en-US" sz="2800" dirty="0"/>
              <a:t>Measured with</a:t>
            </a:r>
          </a:p>
          <a:p>
            <a:pPr lvl="1"/>
            <a:r>
              <a:rPr lang="en-US" altLang="en-US" sz="2400" dirty="0"/>
              <a:t>Trait rating - global judgment</a:t>
            </a:r>
          </a:p>
          <a:p>
            <a:pPr lvl="1"/>
            <a:r>
              <a:rPr lang="en-US" altLang="en-US" sz="2400" dirty="0"/>
              <a:t>Time sampling</a:t>
            </a:r>
          </a:p>
          <a:p>
            <a:pPr lvl="1"/>
            <a:r>
              <a:rPr lang="en-US" altLang="en-US" sz="2400" dirty="0"/>
              <a:t>Event sampling (frequency)</a:t>
            </a:r>
          </a:p>
          <a:p>
            <a:pPr lvl="1"/>
            <a:r>
              <a:rPr lang="en-US" altLang="en-US" sz="2400" dirty="0"/>
              <a:t>Event sampling (duration)</a:t>
            </a:r>
          </a:p>
        </p:txBody>
      </p:sp>
      <p:pic>
        <p:nvPicPr>
          <p:cNvPr id="4" name="Picture 3"/>
          <p:cNvPicPr>
            <a:picLocks noChangeAspect="1"/>
          </p:cNvPicPr>
          <p:nvPr/>
        </p:nvPicPr>
        <p:blipFill rotWithShape="1">
          <a:blip r:embed="rId3"/>
          <a:srcRect b="6936"/>
          <a:stretch/>
        </p:blipFill>
        <p:spPr>
          <a:xfrm>
            <a:off x="6025732" y="2333625"/>
            <a:ext cx="2661068" cy="2133600"/>
          </a:xfrm>
          <a:prstGeom prst="rect">
            <a:avLst/>
          </a:prstGeom>
        </p:spPr>
      </p:pic>
      <p:pic>
        <p:nvPicPr>
          <p:cNvPr id="3" name="Picture 2"/>
          <p:cNvPicPr>
            <a:picLocks noChangeAspect="1"/>
          </p:cNvPicPr>
          <p:nvPr/>
        </p:nvPicPr>
        <p:blipFill>
          <a:blip r:embed="rId4"/>
          <a:stretch>
            <a:fillRect/>
          </a:stretch>
        </p:blipFill>
        <p:spPr>
          <a:xfrm>
            <a:off x="1447800" y="4804377"/>
            <a:ext cx="5734050" cy="1752600"/>
          </a:xfrm>
          <a:prstGeom prst="rect">
            <a:avLst/>
          </a:prstGeom>
        </p:spPr>
      </p:pic>
    </p:spTree>
    <p:extLst>
      <p:ext uri="{BB962C8B-B14F-4D97-AF65-F5344CB8AC3E}">
        <p14:creationId xmlns:p14="http://schemas.microsoft.com/office/powerpoint/2010/main" val="21083994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Physiological measures</a:t>
            </a:r>
          </a:p>
        </p:txBody>
      </p:sp>
      <p:sp>
        <p:nvSpPr>
          <p:cNvPr id="47107" name="Rectangle 3"/>
          <p:cNvSpPr>
            <a:spLocks noGrp="1" noChangeArrowheads="1"/>
          </p:cNvSpPr>
          <p:nvPr>
            <p:ph type="body" idx="1"/>
          </p:nvPr>
        </p:nvSpPr>
        <p:spPr>
          <a:xfrm>
            <a:off x="457200" y="1775191"/>
            <a:ext cx="4800600" cy="4625609"/>
          </a:xfrm>
        </p:spPr>
        <p:txBody>
          <a:bodyPr>
            <a:normAutofit/>
          </a:bodyPr>
          <a:lstStyle/>
          <a:p>
            <a:r>
              <a:rPr lang="en-US" altLang="en-US" dirty="0"/>
              <a:t>Heart rate, respiration, skin conductance, pupil dilation, infrared thermography</a:t>
            </a:r>
          </a:p>
          <a:p>
            <a:r>
              <a:rPr lang="en-US" altLang="en-US" dirty="0"/>
              <a:t>Electroencephalogram</a:t>
            </a:r>
          </a:p>
          <a:p>
            <a:r>
              <a:rPr lang="en-US" altLang="en-US" dirty="0" err="1"/>
              <a:t>Actigraphy</a:t>
            </a:r>
            <a:endParaRPr lang="en-US" altLang="en-US" dirty="0"/>
          </a:p>
          <a:p>
            <a:endParaRPr lang="en-US" altLang="en-US" b="1" dirty="0"/>
          </a:p>
        </p:txBody>
      </p:sp>
      <p:pic>
        <p:nvPicPr>
          <p:cNvPr id="2" name="Picture 1"/>
          <p:cNvPicPr>
            <a:picLocks noChangeAspect="1"/>
          </p:cNvPicPr>
          <p:nvPr/>
        </p:nvPicPr>
        <p:blipFill>
          <a:blip r:embed="rId3"/>
          <a:stretch>
            <a:fillRect/>
          </a:stretch>
        </p:blipFill>
        <p:spPr>
          <a:xfrm>
            <a:off x="6934200" y="3581400"/>
            <a:ext cx="1905000" cy="1428750"/>
          </a:xfrm>
          <a:prstGeom prst="rect">
            <a:avLst/>
          </a:prstGeom>
        </p:spPr>
      </p:pic>
      <p:pic>
        <p:nvPicPr>
          <p:cNvPr id="3" name="Picture 2"/>
          <p:cNvPicPr>
            <a:picLocks noChangeAspect="1"/>
          </p:cNvPicPr>
          <p:nvPr/>
        </p:nvPicPr>
        <p:blipFill>
          <a:blip r:embed="rId4"/>
          <a:stretch>
            <a:fillRect/>
          </a:stretch>
        </p:blipFill>
        <p:spPr>
          <a:xfrm>
            <a:off x="5410200" y="1752600"/>
            <a:ext cx="2400300" cy="1579944"/>
          </a:xfrm>
          <a:prstGeom prst="rect">
            <a:avLst/>
          </a:prstGeom>
        </p:spPr>
      </p:pic>
      <p:pic>
        <p:nvPicPr>
          <p:cNvPr id="4" name="Picture 3"/>
          <p:cNvPicPr>
            <a:picLocks noChangeAspect="1"/>
          </p:cNvPicPr>
          <p:nvPr/>
        </p:nvPicPr>
        <p:blipFill>
          <a:blip r:embed="rId5"/>
          <a:stretch>
            <a:fillRect/>
          </a:stretch>
        </p:blipFill>
        <p:spPr>
          <a:xfrm>
            <a:off x="5791200" y="5181600"/>
            <a:ext cx="2057400" cy="1382800"/>
          </a:xfrm>
          <a:prstGeom prst="rect">
            <a:avLst/>
          </a:prstGeom>
        </p:spPr>
      </p:pic>
      <p:sp>
        <p:nvSpPr>
          <p:cNvPr id="8" name="TextBox 7">
            <a:extLst>
              <a:ext uri="{FF2B5EF4-FFF2-40B4-BE49-F238E27FC236}">
                <a16:creationId xmlns:a16="http://schemas.microsoft.com/office/drawing/2014/main" id="{16733D9C-BCC8-7CE5-FC53-34276A2C84F6}"/>
              </a:ext>
            </a:extLst>
          </p:cNvPr>
          <p:cNvSpPr txBox="1"/>
          <p:nvPr/>
        </p:nvSpPr>
        <p:spPr>
          <a:xfrm>
            <a:off x="9416716" y="3105835"/>
            <a:ext cx="4604084" cy="646331"/>
          </a:xfrm>
          <a:prstGeom prst="rect">
            <a:avLst/>
          </a:prstGeom>
          <a:noFill/>
        </p:spPr>
        <p:txBody>
          <a:bodyPr wrap="square">
            <a:spAutoFit/>
          </a:bodyPr>
          <a:lstStyle/>
          <a:p>
            <a:pPr marL="118872" indent="0">
              <a:buNone/>
            </a:pPr>
            <a:r>
              <a:rPr lang="en-US" altLang="en-US" b="1" dirty="0"/>
              <a:t>Invaluable and increasingly important supplement to behavioral measures</a:t>
            </a:r>
            <a:endParaRPr lang="en-US" altLang="en-US" dirty="0"/>
          </a:p>
        </p:txBody>
      </p:sp>
    </p:spTree>
    <p:extLst>
      <p:ext uri="{BB962C8B-B14F-4D97-AF65-F5344CB8AC3E}">
        <p14:creationId xmlns:p14="http://schemas.microsoft.com/office/powerpoint/2010/main" val="27391533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dirty="0"/>
              <a:t>Adequacy of measures</a:t>
            </a:r>
          </a:p>
        </p:txBody>
      </p:sp>
      <p:sp>
        <p:nvSpPr>
          <p:cNvPr id="33795" name="Rectangle 3"/>
          <p:cNvSpPr>
            <a:spLocks noGrp="1" noChangeArrowheads="1"/>
          </p:cNvSpPr>
          <p:nvPr>
            <p:ph type="body" idx="1"/>
          </p:nvPr>
        </p:nvSpPr>
        <p:spPr>
          <a:xfrm>
            <a:off x="4572000" y="1775191"/>
            <a:ext cx="4114800" cy="4625609"/>
          </a:xfrm>
        </p:spPr>
        <p:txBody>
          <a:bodyPr>
            <a:normAutofit lnSpcReduction="10000"/>
          </a:bodyPr>
          <a:lstStyle/>
          <a:p>
            <a:r>
              <a:rPr lang="en-US" altLang="en-US" dirty="0"/>
              <a:t>Reliability</a:t>
            </a:r>
          </a:p>
          <a:p>
            <a:pPr lvl="1"/>
            <a:r>
              <a:rPr lang="en-US" altLang="en-US" dirty="0"/>
              <a:t>Consistency of measurement</a:t>
            </a:r>
          </a:p>
          <a:p>
            <a:pPr lvl="2"/>
            <a:r>
              <a:rPr lang="en-US" altLang="en-US" dirty="0"/>
              <a:t>Inter-rater reliability of observations</a:t>
            </a:r>
          </a:p>
          <a:p>
            <a:r>
              <a:rPr lang="en-US" altLang="en-US" dirty="0"/>
              <a:t>Bias</a:t>
            </a:r>
          </a:p>
          <a:p>
            <a:pPr lvl="1"/>
            <a:r>
              <a:rPr lang="en-US" altLang="en-US" dirty="0"/>
              <a:t>Systematic impact of unmeasured variables</a:t>
            </a:r>
          </a:p>
          <a:p>
            <a:pPr lvl="2"/>
            <a:r>
              <a:rPr lang="en-US" altLang="en-US" dirty="0"/>
              <a:t>Blinding in drug studies</a:t>
            </a:r>
          </a:p>
          <a:p>
            <a:pPr lvl="2"/>
            <a:r>
              <a:rPr lang="en-US" altLang="en-US" dirty="0"/>
              <a:t>Keeping observations independent</a:t>
            </a:r>
          </a:p>
          <a:p>
            <a:endParaRPr lang="en-US" altLang="en-US" dirty="0"/>
          </a:p>
        </p:txBody>
      </p:sp>
      <p:pic>
        <p:nvPicPr>
          <p:cNvPr id="2" name="Picture 1"/>
          <p:cNvPicPr>
            <a:picLocks noChangeAspect="1"/>
          </p:cNvPicPr>
          <p:nvPr/>
        </p:nvPicPr>
        <p:blipFill rotWithShape="1">
          <a:blip r:embed="rId3"/>
          <a:srcRect l="18617" t="3872" r="15946"/>
          <a:stretch/>
        </p:blipFill>
        <p:spPr>
          <a:xfrm>
            <a:off x="152400" y="1524000"/>
            <a:ext cx="4419600" cy="4869411"/>
          </a:xfrm>
          <a:prstGeom prst="rect">
            <a:avLst/>
          </a:prstGeom>
        </p:spPr>
      </p:pic>
    </p:spTree>
    <p:extLst>
      <p:ext uri="{BB962C8B-B14F-4D97-AF65-F5344CB8AC3E}">
        <p14:creationId xmlns:p14="http://schemas.microsoft.com/office/powerpoint/2010/main" val="1939355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49754"/>
          <a:stretch/>
        </p:blipFill>
        <p:spPr>
          <a:xfrm>
            <a:off x="647700" y="1524000"/>
            <a:ext cx="7848600" cy="5164667"/>
          </a:xfrm>
          <a:prstGeom prst="rect">
            <a:avLst/>
          </a:prstGeom>
        </p:spPr>
      </p:pic>
      <p:sp>
        <p:nvSpPr>
          <p:cNvPr id="3" name="Title 2"/>
          <p:cNvSpPr>
            <a:spLocks noGrp="1"/>
          </p:cNvSpPr>
          <p:nvPr>
            <p:ph type="title"/>
          </p:nvPr>
        </p:nvSpPr>
        <p:spPr/>
        <p:txBody>
          <a:bodyPr/>
          <a:lstStyle/>
          <a:p>
            <a:r>
              <a:rPr lang="en-US" dirty="0"/>
              <a:t>Ethics in Developmental Studies</a:t>
            </a:r>
          </a:p>
        </p:txBody>
      </p:sp>
      <p:pic>
        <p:nvPicPr>
          <p:cNvPr id="6" name="Picture 5"/>
          <p:cNvPicPr>
            <a:picLocks noChangeAspect="1"/>
          </p:cNvPicPr>
          <p:nvPr/>
        </p:nvPicPr>
        <p:blipFill rotWithShape="1">
          <a:blip r:embed="rId3"/>
          <a:srcRect t="98078"/>
          <a:stretch/>
        </p:blipFill>
        <p:spPr>
          <a:xfrm>
            <a:off x="647700" y="6660444"/>
            <a:ext cx="7848600" cy="197556"/>
          </a:xfrm>
          <a:prstGeom prst="rect">
            <a:avLst/>
          </a:prstGeom>
        </p:spPr>
      </p:pic>
    </p:spTree>
    <p:extLst>
      <p:ext uri="{BB962C8B-B14F-4D97-AF65-F5344CB8AC3E}">
        <p14:creationId xmlns:p14="http://schemas.microsoft.com/office/powerpoint/2010/main" val="406918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49187"/>
          <a:stretch/>
        </p:blipFill>
        <p:spPr>
          <a:xfrm>
            <a:off x="647700" y="1635045"/>
            <a:ext cx="7848600" cy="5222955"/>
          </a:xfrm>
          <a:prstGeom prst="rect">
            <a:avLst/>
          </a:prstGeom>
        </p:spPr>
      </p:pic>
      <p:sp>
        <p:nvSpPr>
          <p:cNvPr id="3" name="Title 2"/>
          <p:cNvSpPr>
            <a:spLocks noGrp="1"/>
          </p:cNvSpPr>
          <p:nvPr>
            <p:ph type="title"/>
          </p:nvPr>
        </p:nvSpPr>
        <p:spPr/>
        <p:txBody>
          <a:bodyPr>
            <a:normAutofit fontScale="90000"/>
          </a:bodyPr>
          <a:lstStyle/>
          <a:p>
            <a:r>
              <a:rPr lang="en-US" dirty="0"/>
              <a:t>Ethics in Developmental Studies (</a:t>
            </a:r>
            <a:r>
              <a:rPr lang="en-US" dirty="0" err="1"/>
              <a:t>cont</a:t>
            </a:r>
            <a:r>
              <a:rPr lang="en-US" dirty="0"/>
              <a:t>)</a:t>
            </a:r>
          </a:p>
        </p:txBody>
      </p:sp>
    </p:spTree>
    <p:extLst>
      <p:ext uri="{BB962C8B-B14F-4D97-AF65-F5344CB8AC3E}">
        <p14:creationId xmlns:p14="http://schemas.microsoft.com/office/powerpoint/2010/main" val="2397821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archiving tour</a:t>
            </a:r>
          </a:p>
        </p:txBody>
      </p:sp>
      <p:pic>
        <p:nvPicPr>
          <p:cNvPr id="4" name="Content Placeholder 3">
            <a:hlinkClick r:id="rId2"/>
          </p:cNvPr>
          <p:cNvPicPr>
            <a:picLocks noGrp="1" noChangeAspect="1"/>
          </p:cNvPicPr>
          <p:nvPr>
            <p:ph idx="1"/>
          </p:nvPr>
        </p:nvPicPr>
        <p:blipFill>
          <a:blip r:embed="rId3"/>
          <a:stretch>
            <a:fillRect/>
          </a:stretch>
        </p:blipFill>
        <p:spPr>
          <a:xfrm>
            <a:off x="2172480" y="1774825"/>
            <a:ext cx="4799039" cy="4625975"/>
          </a:xfrm>
          <a:prstGeom prst="rect">
            <a:avLst/>
          </a:prstGeom>
        </p:spPr>
      </p:pic>
      <p:sp>
        <p:nvSpPr>
          <p:cNvPr id="3" name="Rectangle 2"/>
          <p:cNvSpPr/>
          <p:nvPr/>
        </p:nvSpPr>
        <p:spPr>
          <a:xfrm>
            <a:off x="-4419600" y="3048000"/>
            <a:ext cx="4572000" cy="1477328"/>
          </a:xfrm>
          <a:prstGeom prst="rect">
            <a:avLst/>
          </a:prstGeom>
        </p:spPr>
        <p:txBody>
          <a:bodyPr>
            <a:spAutoFit/>
          </a:bodyPr>
          <a:lstStyle/>
          <a:p>
            <a:pPr lvl="4"/>
            <a:r>
              <a:rPr lang="en-US" dirty="0">
                <a:sym typeface="Wingdings" pitchFamily="2" charset="2"/>
              </a:rPr>
              <a:t>Strange Situation examples</a:t>
            </a:r>
          </a:p>
          <a:p>
            <a:pPr lvl="4"/>
            <a:r>
              <a:rPr lang="en-US" dirty="0">
                <a:sym typeface="Wingdings" pitchFamily="2" charset="2"/>
              </a:rPr>
              <a:t>Ubisense examples</a:t>
            </a:r>
          </a:p>
          <a:p>
            <a:pPr lvl="4"/>
            <a:r>
              <a:rPr lang="en-US" dirty="0">
                <a:sym typeface="Wingdings" pitchFamily="2" charset="2"/>
              </a:rPr>
              <a:t>Scott Johnson on</a:t>
            </a:r>
          </a:p>
          <a:p>
            <a:pPr lvl="4"/>
            <a:r>
              <a:rPr lang="en-US" dirty="0" err="1">
                <a:sym typeface="Wingdings" pitchFamily="2" charset="2"/>
              </a:rPr>
              <a:t>Databrary</a:t>
            </a:r>
            <a:endParaRPr lang="en-US" dirty="0">
              <a:sym typeface="Wingdings" pitchFamily="2" charset="2"/>
            </a:endParaRPr>
          </a:p>
        </p:txBody>
      </p:sp>
      <p:sp>
        <p:nvSpPr>
          <p:cNvPr id="6" name="TextBox 5">
            <a:extLst>
              <a:ext uri="{FF2B5EF4-FFF2-40B4-BE49-F238E27FC236}">
                <a16:creationId xmlns:a16="http://schemas.microsoft.com/office/drawing/2014/main" id="{F5444674-7B22-41EB-8157-B91AFAF93A4B}"/>
              </a:ext>
            </a:extLst>
          </p:cNvPr>
          <p:cNvSpPr txBox="1"/>
          <p:nvPr/>
        </p:nvSpPr>
        <p:spPr>
          <a:xfrm>
            <a:off x="152400" y="3242346"/>
            <a:ext cx="2133600" cy="1477328"/>
          </a:xfrm>
          <a:prstGeom prst="rect">
            <a:avLst/>
          </a:prstGeom>
          <a:noFill/>
        </p:spPr>
        <p:txBody>
          <a:bodyPr wrap="square">
            <a:spAutoFit/>
          </a:bodyPr>
          <a:lstStyle/>
          <a:p>
            <a:r>
              <a:rPr lang="en-US" dirty="0">
                <a:sym typeface="Wingdings" pitchFamily="2" charset="2"/>
              </a:rPr>
              <a:t>Strange Situation examples</a:t>
            </a:r>
            <a:endParaRPr lang="en-US" dirty="0"/>
          </a:p>
          <a:p>
            <a:r>
              <a:rPr lang="en-US" dirty="0">
                <a:hlinkClick r:id="rId4"/>
              </a:rPr>
              <a:t>https://nyu.databrary.org/volume/108/slot/9145/-</a:t>
            </a:r>
            <a:r>
              <a:rPr lang="en-US" dirty="0"/>
              <a:t> </a:t>
            </a:r>
          </a:p>
        </p:txBody>
      </p:sp>
      <p:sp>
        <p:nvSpPr>
          <p:cNvPr id="8" name="TextBox 7">
            <a:extLst>
              <a:ext uri="{FF2B5EF4-FFF2-40B4-BE49-F238E27FC236}">
                <a16:creationId xmlns:a16="http://schemas.microsoft.com/office/drawing/2014/main" id="{F0154DFE-0833-4914-87B9-2A52D081211C}"/>
              </a:ext>
            </a:extLst>
          </p:cNvPr>
          <p:cNvSpPr txBox="1"/>
          <p:nvPr/>
        </p:nvSpPr>
        <p:spPr>
          <a:xfrm>
            <a:off x="7315200" y="3103847"/>
            <a:ext cx="1828800" cy="3416320"/>
          </a:xfrm>
          <a:prstGeom prst="rect">
            <a:avLst/>
          </a:prstGeom>
          <a:noFill/>
        </p:spPr>
        <p:txBody>
          <a:bodyPr wrap="square">
            <a:spAutoFit/>
          </a:bodyPr>
          <a:lstStyle/>
          <a:p>
            <a:pPr algn="l"/>
            <a:r>
              <a:rPr lang="en-US" b="0" i="0" dirty="0">
                <a:solidFill>
                  <a:srgbClr val="333333"/>
                </a:solidFill>
                <a:effectLst/>
                <a:latin typeface="Questrial"/>
              </a:rPr>
              <a:t>An eye tracking investigation of developmental change in bottom-up attention orienting to faces in cluttered natural scenes</a:t>
            </a:r>
          </a:p>
          <a:p>
            <a:pPr algn="l"/>
            <a:r>
              <a:rPr lang="en-US" b="0" i="0" dirty="0">
                <a:solidFill>
                  <a:srgbClr val="333333"/>
                </a:solidFill>
                <a:effectLst/>
                <a:latin typeface="Questrial"/>
                <a:hlinkClick r:id="rId5"/>
              </a:rPr>
              <a:t>https://nyu.databrary.org/volume/62</a:t>
            </a:r>
            <a:r>
              <a:rPr lang="en-US" dirty="0">
                <a:solidFill>
                  <a:srgbClr val="333333"/>
                </a:solidFill>
                <a:latin typeface="Questrial"/>
              </a:rPr>
              <a:t> </a:t>
            </a:r>
            <a:endParaRPr lang="en-US" b="0" i="0" dirty="0">
              <a:solidFill>
                <a:srgbClr val="333333"/>
              </a:solidFill>
              <a:effectLst/>
              <a:latin typeface="Questrial"/>
            </a:endParaRPr>
          </a:p>
        </p:txBody>
      </p:sp>
    </p:spTree>
    <p:extLst>
      <p:ext uri="{BB962C8B-B14F-4D97-AF65-F5344CB8AC3E}">
        <p14:creationId xmlns:p14="http://schemas.microsoft.com/office/powerpoint/2010/main" val="769335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Multi-lab Research Collaborations</a:t>
            </a:r>
          </a:p>
        </p:txBody>
      </p:sp>
      <p:pic>
        <p:nvPicPr>
          <p:cNvPr id="4" name="Picture 3"/>
          <p:cNvPicPr>
            <a:picLocks noChangeAspect="1"/>
          </p:cNvPicPr>
          <p:nvPr/>
        </p:nvPicPr>
        <p:blipFill rotWithShape="1">
          <a:blip r:embed="rId3"/>
          <a:srcRect b="6158"/>
          <a:stretch/>
        </p:blipFill>
        <p:spPr>
          <a:xfrm>
            <a:off x="0" y="1524001"/>
            <a:ext cx="3300548" cy="3657599"/>
          </a:xfrm>
          <a:prstGeom prst="rect">
            <a:avLst/>
          </a:prstGeom>
        </p:spPr>
      </p:pic>
      <p:pic>
        <p:nvPicPr>
          <p:cNvPr id="6" name="Picture 5"/>
          <p:cNvPicPr>
            <a:picLocks noChangeAspect="1"/>
          </p:cNvPicPr>
          <p:nvPr/>
        </p:nvPicPr>
        <p:blipFill>
          <a:blip r:embed="rId4"/>
          <a:stretch>
            <a:fillRect/>
          </a:stretch>
        </p:blipFill>
        <p:spPr>
          <a:xfrm>
            <a:off x="3048000" y="2209800"/>
            <a:ext cx="2911861" cy="3912382"/>
          </a:xfrm>
          <a:prstGeom prst="rect">
            <a:avLst/>
          </a:prstGeom>
        </p:spPr>
      </p:pic>
      <p:pic>
        <p:nvPicPr>
          <p:cNvPr id="5" name="Picture 4"/>
          <p:cNvPicPr>
            <a:picLocks noChangeAspect="1"/>
          </p:cNvPicPr>
          <p:nvPr/>
        </p:nvPicPr>
        <p:blipFill>
          <a:blip r:embed="rId5"/>
          <a:stretch>
            <a:fillRect/>
          </a:stretch>
        </p:blipFill>
        <p:spPr>
          <a:xfrm>
            <a:off x="5715000" y="3271413"/>
            <a:ext cx="3262873" cy="3484987"/>
          </a:xfrm>
          <a:prstGeom prst="rect">
            <a:avLst/>
          </a:prstGeom>
        </p:spPr>
      </p:pic>
      <p:sp>
        <p:nvSpPr>
          <p:cNvPr id="7" name="TextBox 6">
            <a:extLst>
              <a:ext uri="{FF2B5EF4-FFF2-40B4-BE49-F238E27FC236}">
                <a16:creationId xmlns:a16="http://schemas.microsoft.com/office/drawing/2014/main" id="{E2D46F17-31BF-4424-AC85-11314DD33228}"/>
              </a:ext>
            </a:extLst>
          </p:cNvPr>
          <p:cNvSpPr txBox="1"/>
          <p:nvPr/>
        </p:nvSpPr>
        <p:spPr>
          <a:xfrm>
            <a:off x="6068940" y="2209800"/>
            <a:ext cx="2617860" cy="1477328"/>
          </a:xfrm>
          <a:prstGeom prst="rect">
            <a:avLst/>
          </a:prstGeom>
          <a:noFill/>
        </p:spPr>
        <p:txBody>
          <a:bodyPr wrap="square">
            <a:spAutoFit/>
          </a:bodyPr>
          <a:lstStyle/>
          <a:p>
            <a:pPr algn="ctr"/>
            <a:r>
              <a:rPr lang="en-US" b="0" i="0" dirty="0">
                <a:solidFill>
                  <a:srgbClr val="FF0000"/>
                </a:solidFill>
                <a:effectLst/>
                <a:latin typeface="Open Sans" panose="020B0606030504020204" pitchFamily="34" charset="0"/>
              </a:rPr>
              <a:t>Example: Do infants prefer helpers over hinderers?</a:t>
            </a:r>
          </a:p>
          <a:p>
            <a:br>
              <a:rPr lang="en-US" dirty="0">
                <a:solidFill>
                  <a:srgbClr val="FF0000"/>
                </a:solidFill>
              </a:rPr>
            </a:br>
            <a:endParaRPr lang="en-US" dirty="0">
              <a:solidFill>
                <a:srgbClr val="FF0000"/>
              </a:solidFill>
            </a:endParaRPr>
          </a:p>
        </p:txBody>
      </p:sp>
    </p:spTree>
    <p:extLst>
      <p:ext uri="{BB962C8B-B14F-4D97-AF65-F5344CB8AC3E}">
        <p14:creationId xmlns:p14="http://schemas.microsoft.com/office/powerpoint/2010/main" val="8206286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2338</TotalTime>
  <Words>4378</Words>
  <Application>Microsoft Office PowerPoint</Application>
  <PresentationFormat>On-screen Show (4:3)</PresentationFormat>
  <Paragraphs>649</Paragraphs>
  <Slides>75</Slides>
  <Notes>36</Notes>
  <HiddenSlides>34</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75</vt:i4>
      </vt:variant>
    </vt:vector>
  </HeadingPairs>
  <TitlesOfParts>
    <vt:vector size="89" baseType="lpstr">
      <vt:lpstr>Arial</vt:lpstr>
      <vt:lpstr>Calibri</vt:lpstr>
      <vt:lpstr>Corbel</vt:lpstr>
      <vt:lpstr>Open Sans</vt:lpstr>
      <vt:lpstr>Questrial</vt:lpstr>
      <vt:lpstr>Segoe UI</vt:lpstr>
      <vt:lpstr>Times New Roman</vt:lpstr>
      <vt:lpstr>Wingdings</vt:lpstr>
      <vt:lpstr>Wingdings 2</vt:lpstr>
      <vt:lpstr>Wingdings 3</vt:lpstr>
      <vt:lpstr>Module</vt:lpstr>
      <vt:lpstr>Image</vt:lpstr>
      <vt:lpstr>SPW 4.0 Graph</vt:lpstr>
      <vt:lpstr>Chart</vt:lpstr>
      <vt:lpstr>Infant Development</vt:lpstr>
      <vt:lpstr>Developmental Research Design, Measurement, &amp; Analysis</vt:lpstr>
      <vt:lpstr>Overview</vt:lpstr>
      <vt:lpstr>Canalization (Waddington)</vt:lpstr>
      <vt:lpstr>Design, Measurement &amp; Analysis in Developmental Research</vt:lpstr>
      <vt:lpstr>A crisis in behavioral / developmental science?</vt:lpstr>
      <vt:lpstr>Study Preregistration</vt:lpstr>
      <vt:lpstr>Data archiving tour</vt:lpstr>
      <vt:lpstr>Multi-lab Research Collaborations</vt:lpstr>
      <vt:lpstr>Online Child Labs</vt:lpstr>
      <vt:lpstr>Automated measurement…</vt:lpstr>
      <vt:lpstr>Experimental design</vt:lpstr>
      <vt:lpstr>Can experiments uniquely demonstrate causality? How?</vt:lpstr>
      <vt:lpstr>Latent Growth Model  SEM Example</vt:lpstr>
      <vt:lpstr>Methods</vt:lpstr>
      <vt:lpstr>Constrained behavior in experiments</vt:lpstr>
      <vt:lpstr>Example Moderators </vt:lpstr>
      <vt:lpstr>Observational </vt:lpstr>
      <vt:lpstr>Types of observational research</vt:lpstr>
      <vt:lpstr>Gender-stereotypes during adolescence Is age key variable in development? </vt:lpstr>
      <vt:lpstr>Findings</vt:lpstr>
      <vt:lpstr>Qualitative methods </vt:lpstr>
      <vt:lpstr>Developmental Designs</vt:lpstr>
      <vt:lpstr>Developmental Designs (cont)</vt:lpstr>
      <vt:lpstr>Longitudinal</vt:lpstr>
      <vt:lpstr>Other difficulties with longitudinal?</vt:lpstr>
      <vt:lpstr>Culture and Peer Interactions </vt:lpstr>
      <vt:lpstr>Cultural and developmental change</vt:lpstr>
      <vt:lpstr>Cross-sectional</vt:lpstr>
      <vt:lpstr>Longitudinal vs. cross-sectional</vt:lpstr>
      <vt:lpstr>Longitudinal vs. cross-sectional</vt:lpstr>
      <vt:lpstr>What type of research produced this commonly used chart?</vt:lpstr>
      <vt:lpstr>Individual differences</vt:lpstr>
      <vt:lpstr>Longitudinal-sequential design (= accelerated longitudinal design?)</vt:lpstr>
      <vt:lpstr>Longitudinal-sequential design (compare: accelerated longitudinal design)</vt:lpstr>
      <vt:lpstr>Conceptual Differences between Theories of Development</vt:lpstr>
      <vt:lpstr>PowerPoint Presentation</vt:lpstr>
      <vt:lpstr>Continuity and Stability</vt:lpstr>
      <vt:lpstr>Individual stability vs. instability</vt:lpstr>
      <vt:lpstr>Group means: continuity vs. discontinuity</vt:lpstr>
      <vt:lpstr>“Distinctions between mean-level continuity and individual-order stability”</vt:lpstr>
      <vt:lpstr>An example</vt:lpstr>
      <vt:lpstr>What about Latent Growth Modeling (LGM)?</vt:lpstr>
      <vt:lpstr>Modeling Stability</vt:lpstr>
      <vt:lpstr>Conceptual example</vt:lpstr>
      <vt:lpstr>Individual differences</vt:lpstr>
      <vt:lpstr>Developmental trajectories take many forms</vt:lpstr>
      <vt:lpstr>What is the Shape of Developmental Change? Adolph et al, 2008</vt:lpstr>
      <vt:lpstr>Sampling rate can misrepresent both form &amp; age of development</vt:lpstr>
      <vt:lpstr>Loss of sensitivity to detect trajectory</vt:lpstr>
      <vt:lpstr>Loss of sensitivity to detect trajectory</vt:lpstr>
      <vt:lpstr>Effects of sampling interval on estimates of onset ages</vt:lpstr>
      <vt:lpstr>How frequent?</vt:lpstr>
      <vt:lpstr>Discussion Questions</vt:lpstr>
      <vt:lpstr>Complementary, not exclusive</vt:lpstr>
      <vt:lpstr>Measurement Issues in  Developmental Studies (cont) </vt:lpstr>
      <vt:lpstr>Approaches to handling missing data have improved dramatically</vt:lpstr>
      <vt:lpstr>Predicted or dependent variables</vt:lpstr>
      <vt:lpstr>Validity of Developmental Studies </vt:lpstr>
      <vt:lpstr>Validity threats?</vt:lpstr>
      <vt:lpstr>PowerPoint Presentation</vt:lpstr>
      <vt:lpstr>PowerPoint Presentation</vt:lpstr>
      <vt:lpstr>Example?</vt:lpstr>
      <vt:lpstr>Regression in context of nonequivalent control group designs </vt:lpstr>
      <vt:lpstr>Measurement Issues in  Developmental Studies </vt:lpstr>
      <vt:lpstr>Validity</vt:lpstr>
      <vt:lpstr>Measurement Issues in  Developmental Studies (cont) </vt:lpstr>
      <vt:lpstr>Measurement Issues in  Developmental Studies (cont) </vt:lpstr>
      <vt:lpstr>Time-sampling &amp; event-sampling</vt:lpstr>
      <vt:lpstr>PowerPoint Presentation</vt:lpstr>
      <vt:lpstr>Observing behavior</vt:lpstr>
      <vt:lpstr>Physiological measures</vt:lpstr>
      <vt:lpstr>Adequacy of measures</vt:lpstr>
      <vt:lpstr>Ethics in Developmental Studies</vt:lpstr>
      <vt:lpstr>Ethics in Developmental Studies (cont)</vt:lpstr>
    </vt:vector>
  </TitlesOfParts>
  <Company>University of Miami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Developmental Psychology</dc:title>
  <dc:creator>dmessinger;hhenderson</dc:creator>
  <cp:lastModifiedBy>Messinger, Daniel S., Ph.D.</cp:lastModifiedBy>
  <cp:revision>213</cp:revision>
  <cp:lastPrinted>2017-01-25T22:47:30Z</cp:lastPrinted>
  <dcterms:created xsi:type="dcterms:W3CDTF">2007-01-11T16:44:21Z</dcterms:created>
  <dcterms:modified xsi:type="dcterms:W3CDTF">2022-08-25T14:24:42Z</dcterms:modified>
</cp:coreProperties>
</file>