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Lst>
  <p:notesMasterIdLst>
    <p:notesMasterId r:id="rId88"/>
  </p:notesMasterIdLst>
  <p:handoutMasterIdLst>
    <p:handoutMasterId r:id="rId89"/>
  </p:handoutMasterIdLst>
  <p:sldIdLst>
    <p:sldId id="356" r:id="rId2"/>
    <p:sldId id="311" r:id="rId3"/>
    <p:sldId id="287" r:id="rId4"/>
    <p:sldId id="288" r:id="rId5"/>
    <p:sldId id="289" r:id="rId6"/>
    <p:sldId id="290" r:id="rId7"/>
    <p:sldId id="353" r:id="rId8"/>
    <p:sldId id="350" r:id="rId9"/>
    <p:sldId id="355" r:id="rId10"/>
    <p:sldId id="351" r:id="rId11"/>
    <p:sldId id="291" r:id="rId12"/>
    <p:sldId id="292" r:id="rId13"/>
    <p:sldId id="386" r:id="rId14"/>
    <p:sldId id="309" r:id="rId15"/>
    <p:sldId id="307" r:id="rId16"/>
    <p:sldId id="310" r:id="rId17"/>
    <p:sldId id="294" r:id="rId18"/>
    <p:sldId id="312" r:id="rId19"/>
    <p:sldId id="313" r:id="rId20"/>
    <p:sldId id="314" r:id="rId21"/>
    <p:sldId id="315" r:id="rId22"/>
    <p:sldId id="316" r:id="rId23"/>
    <p:sldId id="308" r:id="rId24"/>
    <p:sldId id="317" r:id="rId25"/>
    <p:sldId id="318" r:id="rId26"/>
    <p:sldId id="319" r:id="rId27"/>
    <p:sldId id="320" r:id="rId28"/>
    <p:sldId id="321" r:id="rId29"/>
    <p:sldId id="295" r:id="rId30"/>
    <p:sldId id="323" r:id="rId31"/>
    <p:sldId id="324" r:id="rId32"/>
    <p:sldId id="322" r:id="rId33"/>
    <p:sldId id="325" r:id="rId34"/>
    <p:sldId id="326" r:id="rId35"/>
    <p:sldId id="327" r:id="rId36"/>
    <p:sldId id="328" r:id="rId37"/>
    <p:sldId id="342" r:id="rId38"/>
    <p:sldId id="357" r:id="rId39"/>
    <p:sldId id="376" r:id="rId40"/>
    <p:sldId id="377" r:id="rId41"/>
    <p:sldId id="359" r:id="rId42"/>
    <p:sldId id="378" r:id="rId43"/>
    <p:sldId id="360" r:id="rId44"/>
    <p:sldId id="370" r:id="rId45"/>
    <p:sldId id="361" r:id="rId46"/>
    <p:sldId id="372" r:id="rId47"/>
    <p:sldId id="371" r:id="rId48"/>
    <p:sldId id="364" r:id="rId49"/>
    <p:sldId id="365" r:id="rId50"/>
    <p:sldId id="379" r:id="rId51"/>
    <p:sldId id="380" r:id="rId52"/>
    <p:sldId id="375" r:id="rId53"/>
    <p:sldId id="366" r:id="rId54"/>
    <p:sldId id="381" r:id="rId55"/>
    <p:sldId id="382" r:id="rId56"/>
    <p:sldId id="384" r:id="rId57"/>
    <p:sldId id="383" r:id="rId58"/>
    <p:sldId id="388" r:id="rId59"/>
    <p:sldId id="385" r:id="rId60"/>
    <p:sldId id="349" r:id="rId61"/>
    <p:sldId id="329" r:id="rId62"/>
    <p:sldId id="296" r:id="rId63"/>
    <p:sldId id="297" r:id="rId64"/>
    <p:sldId id="298" r:id="rId65"/>
    <p:sldId id="332" r:id="rId66"/>
    <p:sldId id="331" r:id="rId67"/>
    <p:sldId id="299" r:id="rId68"/>
    <p:sldId id="333" r:id="rId69"/>
    <p:sldId id="339" r:id="rId70"/>
    <p:sldId id="341" r:id="rId71"/>
    <p:sldId id="387" r:id="rId72"/>
    <p:sldId id="343" r:id="rId73"/>
    <p:sldId id="347" r:id="rId74"/>
    <p:sldId id="344" r:id="rId75"/>
    <p:sldId id="345" r:id="rId76"/>
    <p:sldId id="301" r:id="rId77"/>
    <p:sldId id="334" r:id="rId78"/>
    <p:sldId id="335" r:id="rId79"/>
    <p:sldId id="336" r:id="rId80"/>
    <p:sldId id="337" r:id="rId81"/>
    <p:sldId id="348" r:id="rId82"/>
    <p:sldId id="300" r:id="rId83"/>
    <p:sldId id="302" r:id="rId84"/>
    <p:sldId id="352" r:id="rId85"/>
    <p:sldId id="303" r:id="rId86"/>
    <p:sldId id="304" r:id="rId8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2874" autoAdjust="0"/>
  </p:normalViewPr>
  <p:slideViewPr>
    <p:cSldViewPr>
      <p:cViewPr varScale="1">
        <p:scale>
          <a:sx n="109" d="100"/>
          <a:sy n="109" d="100"/>
        </p:scale>
        <p:origin x="86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6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2425065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97B8A-9852-444D-A077-D562E4EB65A2}" type="slidenum">
              <a:rPr lang="en-US"/>
              <a:pPr/>
              <a:t>12</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r>
              <a:rPr lang="en-US" dirty="0"/>
              <a:t>Cross-species similarities and competencies suggest fundamental processes in mammalian ear and cochlear nucleus</a:t>
            </a:r>
          </a:p>
          <a:p>
            <a:endParaRPr lang="en-US" dirty="0"/>
          </a:p>
          <a:p>
            <a:r>
              <a:rPr lang="en-US" dirty="0"/>
              <a:t>Despite sophisticated auditory abilities still no connection between sound patterns and meanings</a:t>
            </a:r>
          </a:p>
        </p:txBody>
      </p:sp>
    </p:spTree>
    <p:extLst>
      <p:ext uri="{BB962C8B-B14F-4D97-AF65-F5344CB8AC3E}">
        <p14:creationId xmlns:p14="http://schemas.microsoft.com/office/powerpoint/2010/main" val="10871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97B8A-9852-444D-A077-D562E4EB65A2}" type="slidenum">
              <a:rPr lang="en-US"/>
              <a:pPr/>
              <a:t>13</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r>
              <a:rPr lang="en-US" dirty="0"/>
              <a:t>Cross-species similarities and competencies suggest fundamental processes in mammalian ear and cochlear nucleus</a:t>
            </a:r>
          </a:p>
          <a:p>
            <a:endParaRPr lang="en-US" dirty="0"/>
          </a:p>
          <a:p>
            <a:r>
              <a:rPr lang="en-US" dirty="0"/>
              <a:t>Despite sophisticated auditory abilities still no connection between sound patterns and meanings</a:t>
            </a:r>
          </a:p>
        </p:txBody>
      </p:sp>
    </p:spTree>
    <p:extLst>
      <p:ext uri="{BB962C8B-B14F-4D97-AF65-F5344CB8AC3E}">
        <p14:creationId xmlns:p14="http://schemas.microsoft.com/office/powerpoint/2010/main" val="146972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3" y="930227"/>
            <a:ext cx="4145243"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p>
        </p:txBody>
      </p:sp>
      <p:sp>
        <p:nvSpPr>
          <p:cNvPr id="4098" name="Text Box 2"/>
          <p:cNvSpPr txBox="1">
            <a:spLocks noGrp="1" noChangeArrowheads="1"/>
          </p:cNvSpPr>
          <p:nvPr>
            <p:ph type="body"/>
          </p:nvPr>
        </p:nvSpPr>
        <p:spPr bwMode="auto">
          <a:xfrm>
            <a:off x="1069602" y="4425181"/>
            <a:ext cx="4876925" cy="35360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396" indent="-78396">
              <a:lnSpc>
                <a:spcPct val="93000"/>
              </a:lnSpc>
              <a:spcBef>
                <a:spcPct val="0"/>
              </a:spcBef>
              <a:buSzPct val="45000"/>
              <a:tabLst>
                <a:tab pos="662007" algn="l"/>
                <a:tab pos="1324013" algn="l"/>
                <a:tab pos="1986020" algn="l"/>
                <a:tab pos="2648026" algn="l"/>
                <a:tab pos="3310033" algn="l"/>
                <a:tab pos="3972039" algn="l"/>
                <a:tab pos="4634046" algn="l"/>
              </a:tabLst>
            </a:pPr>
            <a:r>
              <a:rPr lang="en-GB" altLang="en-US">
                <a:latin typeface="Arial" charset="0"/>
                <a:ea typeface="msgothic" charset="0"/>
                <a:cs typeface="msgothic" charset="0"/>
              </a:rPr>
              <a:t>(</a:t>
            </a:r>
            <a:r>
              <a:rPr lang="en-GB" altLang="en-US" i="1">
                <a:latin typeface="Arial" charset="0"/>
                <a:ea typeface="msgothic" charset="0"/>
                <a:cs typeface="msgothic" charset="0"/>
              </a:rPr>
              <a:t>A</a:t>
            </a:r>
            <a:r>
              <a:rPr lang="en-GB" altLang="en-US">
                <a:latin typeface="Arial" charset="0"/>
                <a:ea typeface="msgothic" charset="0"/>
                <a:cs typeface="msgothic" charset="0"/>
              </a:rPr>
              <a:t>) Estimated projection of the optodes (channels 1–10: right hemisphere; channels 11–20: left hemisphere) on the brain of a 30 wGA preterm infant (Fig. S1). (</a:t>
            </a:r>
            <a:r>
              <a:rPr lang="en-GB" altLang="en-US" i="1">
                <a:latin typeface="Arial" charset="0"/>
                <a:ea typeface="msgothic" charset="0"/>
                <a:cs typeface="msgothic" charset="0"/>
              </a:rPr>
              <a:t>B</a:t>
            </a:r>
            <a:r>
              <a:rPr lang="en-GB" altLang="en-US">
                <a:latin typeface="Arial" charset="0"/>
                <a:ea typeface="msgothic" charset="0"/>
                <a:cs typeface="msgothic" charset="0"/>
              </a:rPr>
              <a:t>) Experimental paradigm, deviant phoneme (DP), deviant voice (DV), and standard (ST) blocks (</a:t>
            </a:r>
            <a:r>
              <a:rPr lang="en-GB" altLang="en-US" i="1">
                <a:latin typeface="Arial" charset="0"/>
                <a:ea typeface="msgothic" charset="0"/>
                <a:cs typeface="msgothic" charset="0"/>
              </a:rPr>
              <a:t>Materials and Methods</a:t>
            </a:r>
            <a:r>
              <a:rPr lang="en-GB" altLang="en-US">
                <a:latin typeface="Arial" charset="0"/>
                <a:ea typeface="msgothic" charset="0"/>
                <a:cs typeface="msgothic" charset="0"/>
              </a:rPr>
              <a:t>).</a:t>
            </a:r>
          </a:p>
        </p:txBody>
      </p:sp>
    </p:spTree>
    <p:extLst>
      <p:ext uri="{BB962C8B-B14F-4D97-AF65-F5344CB8AC3E}">
        <p14:creationId xmlns:p14="http://schemas.microsoft.com/office/powerpoint/2010/main" val="382796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97B8A-9852-444D-A077-D562E4EB65A2}" type="slidenum">
              <a:rPr lang="en-US"/>
              <a:pPr/>
              <a:t>15</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r>
              <a:rPr lang="en-US" dirty="0"/>
              <a:t>Cross-species similarities and competencies suggest fundamental processes in mammalian ear and cochlear nucleus</a:t>
            </a:r>
          </a:p>
          <a:p>
            <a:endParaRPr lang="en-US" dirty="0"/>
          </a:p>
          <a:p>
            <a:r>
              <a:rPr lang="en-US" dirty="0"/>
              <a:t>Despite sophisticated auditory abilities still no connection between sound patterns and meanings</a:t>
            </a:r>
          </a:p>
        </p:txBody>
      </p:sp>
    </p:spTree>
    <p:extLst>
      <p:ext uri="{BB962C8B-B14F-4D97-AF65-F5344CB8AC3E}">
        <p14:creationId xmlns:p14="http://schemas.microsoft.com/office/powerpoint/2010/main" val="3482204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3" y="930227"/>
            <a:ext cx="4145243"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p>
        </p:txBody>
      </p:sp>
      <p:sp>
        <p:nvSpPr>
          <p:cNvPr id="4098" name="Text Box 2"/>
          <p:cNvSpPr txBox="1">
            <a:spLocks noGrp="1" noChangeArrowheads="1"/>
          </p:cNvSpPr>
          <p:nvPr>
            <p:ph type="body"/>
          </p:nvPr>
        </p:nvSpPr>
        <p:spPr bwMode="auto">
          <a:xfrm>
            <a:off x="1069602" y="4425181"/>
            <a:ext cx="4876925" cy="353603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396" indent="-78396">
              <a:lnSpc>
                <a:spcPct val="93000"/>
              </a:lnSpc>
              <a:spcBef>
                <a:spcPct val="0"/>
              </a:spcBef>
              <a:buSzPct val="45000"/>
              <a:tabLst>
                <a:tab pos="662007" algn="l"/>
                <a:tab pos="1324013" algn="l"/>
                <a:tab pos="1986020" algn="l"/>
                <a:tab pos="2648026" algn="l"/>
                <a:tab pos="3310033" algn="l"/>
                <a:tab pos="3972039" algn="l"/>
                <a:tab pos="4634046" algn="l"/>
              </a:tabLst>
            </a:pPr>
            <a:r>
              <a:rPr lang="en-GB" altLang="en-US">
                <a:latin typeface="Arial" charset="0"/>
                <a:ea typeface="msgothic" charset="0"/>
                <a:cs typeface="msgothic" charset="0"/>
              </a:rPr>
              <a:t>Discriminative responses to auditory stimuli in premature infants. (</a:t>
            </a:r>
            <a:r>
              <a:rPr lang="en-GB" altLang="en-US" i="1">
                <a:latin typeface="Arial" charset="0"/>
                <a:ea typeface="msgothic" charset="0"/>
                <a:cs typeface="msgothic" charset="0"/>
              </a:rPr>
              <a:t>Right</a:t>
            </a:r>
            <a:r>
              <a:rPr lang="en-GB" altLang="en-US">
                <a:latin typeface="Arial" charset="0"/>
                <a:ea typeface="msgothic" charset="0"/>
                <a:cs typeface="msgothic" charset="0"/>
              </a:rPr>
              <a:t>) Surface-based topographic color map of the HbO response at the peak of the hemodynamic response for the three conditions. (</a:t>
            </a:r>
            <a:r>
              <a:rPr lang="en-GB" altLang="en-US" i="1">
                <a:latin typeface="Arial" charset="0"/>
                <a:ea typeface="msgothic" charset="0"/>
                <a:cs typeface="msgothic" charset="0"/>
              </a:rPr>
              <a:t>Left</a:t>
            </a:r>
            <a:r>
              <a:rPr lang="en-GB" altLang="en-US">
                <a:latin typeface="Arial" charset="0"/>
                <a:ea typeface="msgothic" charset="0"/>
                <a:cs typeface="msgothic" charset="0"/>
              </a:rPr>
              <a:t>) HbO time courses for the youngest and oldest subsets of six infants, recorded over left Broca’s area (ch 12), left </a:t>
            </a:r>
            <a:r>
              <a:rPr lang="en-GB" altLang="en-US" i="1">
                <a:latin typeface="Arial" charset="0"/>
                <a:ea typeface="msgothic" charset="0"/>
                <a:cs typeface="msgothic" charset="0"/>
              </a:rPr>
              <a:t>planum temporale</a:t>
            </a:r>
            <a:r>
              <a:rPr lang="en-GB" altLang="en-US">
                <a:latin typeface="Arial" charset="0"/>
                <a:ea typeface="msgothic" charset="0"/>
                <a:cs typeface="msgothic" charset="0"/>
              </a:rPr>
              <a:t> (ch 18), left superior temporal gyrus (ch 20), and their counterlateral right channels (ch 5, ch 8, and ch 6, respectively). The colored rectangles indicate the time windows during which the deviant conditions differ significantly from the standard condition using cluster-based statistics over the whole group. The direction of the effect is given by the location of the bar under or above the </a:t>
            </a:r>
            <a:r>
              <a:rPr lang="en-GB" altLang="en-US" i="1">
                <a:latin typeface="Arial" charset="0"/>
                <a:ea typeface="msgothic" charset="0"/>
                <a:cs typeface="msgothic" charset="0"/>
              </a:rPr>
              <a:t>x</a:t>
            </a:r>
            <a:r>
              <a:rPr lang="en-GB" altLang="en-US">
                <a:latin typeface="Arial" charset="0"/>
                <a:ea typeface="msgothic" charset="0"/>
                <a:cs typeface="msgothic" charset="0"/>
              </a:rPr>
              <a:t>-line. Preterm infants discriminate the change of phoneme, notably in the left inferior frontal region. This effect was stable across our age range (28–32 wGA).</a:t>
            </a:r>
          </a:p>
        </p:txBody>
      </p:sp>
    </p:spTree>
    <p:extLst>
      <p:ext uri="{BB962C8B-B14F-4D97-AF65-F5344CB8AC3E}">
        <p14:creationId xmlns:p14="http://schemas.microsoft.com/office/powerpoint/2010/main" val="1864326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4EC78-0453-4A8B-A6C3-F040CF5E6008}" type="slidenum">
              <a:rPr lang="en-US"/>
              <a:pPr/>
              <a:t>17</a:t>
            </a:fld>
            <a:endParaRPr lang="en-US"/>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r>
              <a:rPr lang="en-US" dirty="0"/>
              <a:t>Loss of non-exposed discriminations allows for greater quickness and automaticity in native tongue</a:t>
            </a:r>
          </a:p>
          <a:p>
            <a:endParaRPr lang="en-US" dirty="0"/>
          </a:p>
          <a:p>
            <a:r>
              <a:rPr lang="en-US" dirty="0"/>
              <a:t>** The secret life of the brain video***</a:t>
            </a:r>
          </a:p>
          <a:p>
            <a:endParaRPr lang="en-US" dirty="0"/>
          </a:p>
          <a:p>
            <a:r>
              <a:rPr lang="en-US" dirty="0"/>
              <a:t>Despite sophisticated auditory abilities still no connection between sound patterns and meanings</a:t>
            </a:r>
          </a:p>
        </p:txBody>
      </p:sp>
    </p:spTree>
    <p:extLst>
      <p:ext uri="{BB962C8B-B14F-4D97-AF65-F5344CB8AC3E}">
        <p14:creationId xmlns:p14="http://schemas.microsoft.com/office/powerpoint/2010/main" val="236267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pPr>
              <a:defRPr/>
            </a:pPr>
            <a:fld id="{FD391113-9186-4B6F-AEC7-936519409DF4}" type="slidenum">
              <a:rPr lang="en-US" smtClean="0"/>
              <a:pPr>
                <a:defRPr/>
              </a:pPr>
              <a:t>18</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937922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a:defRPr/>
            </a:pPr>
            <a:fld id="{49273F6B-318D-438B-91E5-D3948AC390F4}" type="slidenum">
              <a:rPr lang="en-US" smtClean="0"/>
              <a:pPr>
                <a:defRPr/>
              </a:pPr>
              <a:t>19</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916077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a:lstStyle/>
          <a:p>
            <a:pPr>
              <a:defRPr/>
            </a:pPr>
            <a:fld id="{E311DA69-F11C-4009-9234-ED8D2AC54834}" type="slidenum">
              <a:rPr lang="en-US" smtClean="0"/>
              <a:pPr>
                <a:defRPr/>
              </a:pPr>
              <a:t>20</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207648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p>
            <a:pPr>
              <a:defRPr/>
            </a:pPr>
            <a:fld id="{14179CD2-2BC3-4DA7-87E7-2E8959130766}" type="slidenum">
              <a:rPr lang="en-US" smtClean="0"/>
              <a:pPr>
                <a:defRPr/>
              </a:pPr>
              <a:t>21</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32114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pPr>
              <a:defRPr/>
            </a:pPr>
            <a:fld id="{964B3CAC-BDDD-4B4B-A57B-903CCA9AADB1}" type="slidenum">
              <a:rPr lang="en-US" smtClean="0"/>
              <a:pPr>
                <a:defRPr/>
              </a:pPr>
              <a:t>2</a:t>
            </a:fld>
            <a:endParaRPr lang="en-US" smtClean="0"/>
          </a:p>
        </p:txBody>
      </p:sp>
      <p:sp>
        <p:nvSpPr>
          <p:cNvPr id="67587" name="Rectangle 2"/>
          <p:cNvSpPr>
            <a:spLocks noGrp="1" noRot="1" noChangeAspect="1" noChangeArrowheads="1" noTextEdit="1"/>
          </p:cNvSpPr>
          <p:nvPr>
            <p:ph type="sldImg"/>
          </p:nvPr>
        </p:nvSpPr>
        <p:spPr>
          <a:xfrm>
            <a:off x="1182688" y="698500"/>
            <a:ext cx="4645025" cy="3482975"/>
          </a:xfrm>
          <a:solidFill>
            <a:srgbClr val="FFFFFF"/>
          </a:solidFill>
          <a:ln w="12700" cap="flat"/>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24" tIns="46913" rIns="93824" bIns="46913"/>
          <a:lstStyle/>
          <a:p>
            <a:endParaRPr lang="en-US" altLang="en-US" smtClean="0"/>
          </a:p>
        </p:txBody>
      </p:sp>
    </p:spTree>
    <p:extLst>
      <p:ext uri="{BB962C8B-B14F-4D97-AF65-F5344CB8AC3E}">
        <p14:creationId xmlns:p14="http://schemas.microsoft.com/office/powerpoint/2010/main" val="529100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C24B87CF-6DC8-4AC1-8C16-0F5D71197E8E}" type="slidenum">
              <a:rPr lang="en-US" smtClean="0"/>
              <a:pPr>
                <a:defRPr/>
              </a:pPr>
              <a:t>22</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60047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B96E3D-B869-4B2A-8B5A-5A612106CE7D}" type="slidenum">
              <a:rPr lang="en-US"/>
              <a:pPr/>
              <a:t>23</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dirty="0"/>
              <a:t>Role of experience in babbling – </a:t>
            </a:r>
            <a:r>
              <a:rPr lang="en-US" dirty="0" err="1"/>
              <a:t>proprioceptive</a:t>
            </a:r>
            <a:r>
              <a:rPr lang="en-US" dirty="0"/>
              <a:t> and </a:t>
            </a:r>
            <a:r>
              <a:rPr lang="en-US" dirty="0" err="1"/>
              <a:t>somaesthetic</a:t>
            </a:r>
            <a:r>
              <a:rPr lang="en-US" dirty="0"/>
              <a:t> feedback from hearing self speak</a:t>
            </a:r>
          </a:p>
          <a:p>
            <a:r>
              <a:rPr lang="en-US" dirty="0"/>
              <a:t>Liam-video squealing and </a:t>
            </a:r>
            <a:r>
              <a:rPr lang="en-US" dirty="0" err="1"/>
              <a:t>precrawling</a:t>
            </a:r>
            <a:endParaRPr lang="en-US" dirty="0"/>
          </a:p>
          <a:p>
            <a:r>
              <a:rPr lang="en-US" dirty="0"/>
              <a:t>By 12 months, structure of babbling becomes clearer, more controlled, and more organized</a:t>
            </a:r>
          </a:p>
          <a:p>
            <a:r>
              <a:rPr lang="en-US" dirty="0" err="1"/>
              <a:t>Piagetian</a:t>
            </a:r>
            <a:r>
              <a:rPr lang="en-US" dirty="0"/>
              <a:t> explanation of babbling; child assimilates schema of mouth motions to the perceptual schema of audition, </a:t>
            </a:r>
            <a:r>
              <a:rPr lang="en-US" dirty="0" err="1"/>
              <a:t>proprioception</a:t>
            </a:r>
            <a:r>
              <a:rPr lang="en-US" dirty="0"/>
              <a:t> and oral </a:t>
            </a:r>
            <a:r>
              <a:rPr lang="en-US" dirty="0" err="1"/>
              <a:t>somaesthesia</a:t>
            </a:r>
            <a:endParaRPr lang="en-US" dirty="0"/>
          </a:p>
          <a:p>
            <a:endParaRPr lang="en-US" dirty="0"/>
          </a:p>
          <a:p>
            <a:r>
              <a:rPr lang="en-US" dirty="0"/>
              <a:t>Despite sophisticated auditory abilities still no connection between sound patterns and meanings</a:t>
            </a:r>
          </a:p>
        </p:txBody>
      </p:sp>
    </p:spTree>
    <p:extLst>
      <p:ext uri="{BB962C8B-B14F-4D97-AF65-F5344CB8AC3E}">
        <p14:creationId xmlns:p14="http://schemas.microsoft.com/office/powerpoint/2010/main" val="3908706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p>
            <a:pPr>
              <a:defRPr/>
            </a:pPr>
            <a:fld id="{5ABB4D0C-1420-49B1-8447-13AD625F3191}" type="slidenum">
              <a:rPr lang="en-US" smtClean="0"/>
              <a:pPr>
                <a:defRPr/>
              </a:pPr>
              <a:t>24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366374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9FD2A42E-6F93-4527-A228-611E43D0D5BE}" type="slidenum">
              <a:rPr lang="en-US" smtClean="0"/>
              <a:pPr>
                <a:defRPr/>
              </a:pPr>
              <a:t>25</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68511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a:defRPr/>
            </a:pPr>
            <a:fld id="{032763C0-952C-44DE-8F4A-02372F58828C}" type="slidenum">
              <a:rPr lang="en-US" smtClean="0"/>
              <a:pPr>
                <a:defRPr/>
              </a:pPr>
              <a:t>26</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854869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p>
            <a:pPr>
              <a:defRPr/>
            </a:pPr>
            <a:fld id="{8672BFA9-BDDB-48BC-BA5D-F4EE6E159B8F}" type="slidenum">
              <a:rPr lang="en-US" smtClean="0"/>
              <a:pPr>
                <a:defRPr/>
              </a:pPr>
              <a:t>27</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541476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D0149751-2156-451F-B275-695C46481DA5}" type="slidenum">
              <a:rPr lang="en-US" smtClean="0"/>
              <a:pPr>
                <a:defRPr/>
              </a:pPr>
              <a:t>28</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30000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B96E3D-B869-4B2A-8B5A-5A612106CE7D}" type="slidenum">
              <a:rPr lang="en-US"/>
              <a:pPr/>
              <a:t>29</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dirty="0"/>
              <a:t>Role of experience in babbling – </a:t>
            </a:r>
            <a:r>
              <a:rPr lang="en-US" dirty="0" err="1"/>
              <a:t>proprioceptive</a:t>
            </a:r>
            <a:r>
              <a:rPr lang="en-US" dirty="0"/>
              <a:t> and </a:t>
            </a:r>
            <a:r>
              <a:rPr lang="en-US" dirty="0" err="1"/>
              <a:t>somaesthetic</a:t>
            </a:r>
            <a:r>
              <a:rPr lang="en-US" dirty="0"/>
              <a:t> feedback from hearing self speak</a:t>
            </a:r>
          </a:p>
          <a:p>
            <a:r>
              <a:rPr lang="en-US" dirty="0"/>
              <a:t>Liam-video squealing and </a:t>
            </a:r>
            <a:r>
              <a:rPr lang="en-US" dirty="0" err="1"/>
              <a:t>precrawling</a:t>
            </a:r>
            <a:endParaRPr lang="en-US" dirty="0"/>
          </a:p>
          <a:p>
            <a:r>
              <a:rPr lang="en-US" dirty="0"/>
              <a:t>By 12 months, structure of babbling becomes clearer, more controlled, and more organized</a:t>
            </a:r>
          </a:p>
          <a:p>
            <a:r>
              <a:rPr lang="en-US" dirty="0" err="1"/>
              <a:t>Piagetian</a:t>
            </a:r>
            <a:r>
              <a:rPr lang="en-US" dirty="0"/>
              <a:t> explanation of babbling; child assimilates schema of mouth motions to the perceptual schema of audition, </a:t>
            </a:r>
            <a:r>
              <a:rPr lang="en-US" dirty="0" err="1"/>
              <a:t>proprioception</a:t>
            </a:r>
            <a:r>
              <a:rPr lang="en-US" dirty="0"/>
              <a:t> and oral </a:t>
            </a:r>
            <a:r>
              <a:rPr lang="en-US" dirty="0" err="1"/>
              <a:t>somaesthesia</a:t>
            </a:r>
            <a:endParaRPr lang="en-US" dirty="0"/>
          </a:p>
          <a:p>
            <a:endParaRPr lang="en-US" dirty="0"/>
          </a:p>
          <a:p>
            <a:r>
              <a:rPr lang="en-US" dirty="0"/>
              <a:t>Despite sophisticated auditory abilities still no connection between sound patterns and meanings</a:t>
            </a:r>
          </a:p>
        </p:txBody>
      </p:sp>
    </p:spTree>
    <p:extLst>
      <p:ext uri="{BB962C8B-B14F-4D97-AF65-F5344CB8AC3E}">
        <p14:creationId xmlns:p14="http://schemas.microsoft.com/office/powerpoint/2010/main" val="1764431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40E08F0D-1EDC-49B4-841F-08919D006825}" type="slidenum">
              <a:rPr lang="en-US" smtClean="0"/>
              <a:pPr>
                <a:defRPr/>
              </a:pPr>
              <a:t>32</a:t>
            </a:fld>
            <a:endParaRPr lang="en-US"/>
          </a:p>
        </p:txBody>
      </p:sp>
    </p:spTree>
    <p:extLst>
      <p:ext uri="{BB962C8B-B14F-4D97-AF65-F5344CB8AC3E}">
        <p14:creationId xmlns:p14="http://schemas.microsoft.com/office/powerpoint/2010/main" val="2014755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2AC2CEA2-B120-48D4-B799-E63CB746DA42}" type="slidenum">
              <a:rPr lang="en-US" smtClean="0"/>
              <a:pPr>
                <a:defRPr/>
              </a:pPr>
              <a:t>33</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6404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7AF9C3-01C6-4D55-BD46-D51D0F3CD576}" type="slidenum">
              <a:rPr lang="en-US"/>
              <a:pPr/>
              <a:t>3</a:t>
            </a:fld>
            <a:endParaRPr lang="en-US"/>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r>
              <a:rPr lang="en-US" dirty="0"/>
              <a:t>Language as outcome/result of interactions/coordination of all other domains of functioning; perception (audition)/motor (articulation)/cognition(recall vs. recognition memory; executive functions/planning; perspective taking); social = pragmatics/</a:t>
            </a:r>
          </a:p>
        </p:txBody>
      </p:sp>
    </p:spTree>
    <p:extLst>
      <p:ext uri="{BB962C8B-B14F-4D97-AF65-F5344CB8AC3E}">
        <p14:creationId xmlns:p14="http://schemas.microsoft.com/office/powerpoint/2010/main" val="3041387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7809023B-2B22-45C6-B11C-C46A8F05839D}" type="slidenum">
              <a:rPr lang="en-US" smtClean="0"/>
              <a:pPr>
                <a:defRPr/>
              </a:pPr>
              <a:t>34</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844604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p>
            <a:pPr>
              <a:defRPr/>
            </a:pPr>
            <a:fld id="{EBDE6B53-17B0-433C-B58C-C38878610A7D}" type="slidenum">
              <a:rPr lang="en-US" smtClean="0"/>
              <a:pPr>
                <a:defRPr/>
              </a:pPr>
              <a:t>35</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699975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p>
            <a:pPr>
              <a:defRPr/>
            </a:pPr>
            <a:fld id="{4AB32215-012D-4237-859C-9F26ECA5E838}" type="slidenum">
              <a:rPr lang="en-US" smtClean="0"/>
              <a:pPr>
                <a:defRPr/>
              </a:pPr>
              <a:t>36</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873098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p>
            <a:pPr>
              <a:defRPr/>
            </a:pPr>
            <a:fld id="{54EE41D8-3439-47FA-9BA3-2A8ADEE360E5}" type="slidenum">
              <a:rPr lang="en-US" smtClean="0"/>
              <a:pPr>
                <a:defRPr/>
              </a:pPr>
              <a:t>37</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448466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BC194E-BCE4-2243-8737-685B0CB8D93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253596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6BC194E-BCE4-2243-8737-685B0CB8D93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52062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40</a:t>
            </a:fld>
            <a:endParaRPr lang="en-US">
              <a:solidFill>
                <a:srgbClr val="000000"/>
              </a:solidFill>
            </a:endParaRPr>
          </a:p>
        </p:txBody>
      </p:sp>
    </p:spTree>
    <p:extLst>
      <p:ext uri="{BB962C8B-B14F-4D97-AF65-F5344CB8AC3E}">
        <p14:creationId xmlns:p14="http://schemas.microsoft.com/office/powerpoint/2010/main" val="1595425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Automatic Language Assessment in Three Steps (Lena Foundation): </a:t>
            </a:r>
          </a:p>
          <a:p>
            <a:r>
              <a:rPr lang="en-US" dirty="0" smtClean="0"/>
              <a:t>1. Insert recorder into clothing at start of day. 2. At end of recording session, plug recorder into computer. 3. Software processes the audio file, analyzes the language, and generates reports. </a:t>
            </a:r>
          </a:p>
          <a:p>
            <a:pPr marL="171450" indent="-171450">
              <a:buFontTx/>
              <a:buChar char="-"/>
            </a:pPr>
            <a:r>
              <a:rPr lang="en-US" dirty="0" smtClean="0"/>
              <a:t>Records up to 16 hours of continuous speech data (for children 2 to 48 months)</a:t>
            </a:r>
          </a:p>
          <a:p>
            <a:pPr marL="171450" indent="-171450">
              <a:buFontTx/>
              <a:buChar char="-"/>
            </a:pPr>
            <a:r>
              <a:rPr lang="en-US" dirty="0" smtClean="0"/>
              <a:t>This device has been used since 2006 with the three subsamples examined in this study: typically developing language, language delay, and autism. </a:t>
            </a:r>
            <a:endParaRPr lang="en-US" dirty="0"/>
          </a:p>
        </p:txBody>
      </p:sp>
      <p:sp>
        <p:nvSpPr>
          <p:cNvPr id="4" name="Slide Number Placeholder 3"/>
          <p:cNvSpPr>
            <a:spLocks noGrp="1"/>
          </p:cNvSpPr>
          <p:nvPr>
            <p:ph type="sldNum" sz="quarter" idx="10"/>
          </p:nvPr>
        </p:nvSpPr>
        <p:spPr/>
        <p:txBody>
          <a:bodyPr/>
          <a:lstStyle/>
          <a:p>
            <a:fld id="{D6BC194E-BCE4-2243-8737-685B0CB8D93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343978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mn-lt"/>
                <a:ea typeface="+mn-ea"/>
                <a:cs typeface="+mn-cs"/>
              </a:rPr>
              <a:t>Autism diagnosis is based heavily on “negative markers” such as joint attention deficit and associated communication deficits.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Abnormal vocal characteristics would constitute a positive marker that might enhance precision of screening or diagnosis.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Oller</a:t>
            </a:r>
            <a:r>
              <a:rPr lang="en-US" sz="1200" kern="1200" baseline="0" dirty="0" smtClean="0">
                <a:solidFill>
                  <a:schemeClr val="tx1"/>
                </a:solidFill>
                <a:effectLst/>
                <a:latin typeface="+mn-lt"/>
                <a:ea typeface="+mn-ea"/>
                <a:cs typeface="+mn-cs"/>
              </a:rPr>
              <a:t> et al, p. 13355)</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Four conceptual Groupings:</a:t>
            </a:r>
          </a:p>
          <a:p>
            <a:pPr marL="285750" indent="-285750">
              <a:buAutoNum type="romanLcParenBoth"/>
            </a:pPr>
            <a:r>
              <a:rPr lang="en-US" altLang="en-US" dirty="0" smtClean="0"/>
              <a:t>rhythm/syllabicity</a:t>
            </a:r>
            <a:r>
              <a:rPr lang="en-US" altLang="en-US" baseline="0" dirty="0" smtClean="0"/>
              <a:t> </a:t>
            </a:r>
            <a:r>
              <a:rPr lang="en-US" altLang="en-US" dirty="0" smtClean="0"/>
              <a:t>(</a:t>
            </a:r>
            <a:r>
              <a:rPr lang="en-US" altLang="en-US" dirty="0" err="1" smtClean="0"/>
              <a:t>RhSy</a:t>
            </a:r>
            <a:r>
              <a:rPr lang="en-US" altLang="en-US" dirty="0" smtClean="0"/>
              <a:t>), </a:t>
            </a:r>
          </a:p>
          <a:p>
            <a:pPr marL="0" indent="0">
              <a:buNone/>
            </a:pPr>
            <a:r>
              <a:rPr lang="en-US" altLang="en-US" dirty="0" smtClean="0"/>
              <a:t>(ii) low spectral tilt/high pitch control (</a:t>
            </a:r>
            <a:r>
              <a:rPr lang="en-US" altLang="en-US" dirty="0" err="1" smtClean="0"/>
              <a:t>LtHp</a:t>
            </a:r>
            <a:r>
              <a:rPr lang="en-US" altLang="en-US" dirty="0" smtClean="0"/>
              <a:t>, designed to</a:t>
            </a:r>
            <a:r>
              <a:rPr lang="en-US" altLang="en-US" baseline="0" dirty="0" smtClean="0"/>
              <a:t> </a:t>
            </a:r>
            <a:r>
              <a:rPr lang="en-US" altLang="en-US" dirty="0" smtClean="0"/>
              <a:t>reflect certain voice characteristics)</a:t>
            </a:r>
          </a:p>
          <a:p>
            <a:r>
              <a:rPr lang="en-US" altLang="en-US" dirty="0" smtClean="0"/>
              <a:t>(iii) high bandwidth/low</a:t>
            </a:r>
            <a:r>
              <a:rPr lang="en-US" altLang="en-US" baseline="0" dirty="0" smtClean="0"/>
              <a:t> </a:t>
            </a:r>
            <a:r>
              <a:rPr lang="en-US" altLang="en-US" dirty="0" smtClean="0"/>
              <a:t>pitch control (</a:t>
            </a:r>
            <a:r>
              <a:rPr lang="en-US" altLang="en-US" dirty="0" err="1" smtClean="0"/>
              <a:t>BwLp</a:t>
            </a:r>
            <a:r>
              <a:rPr lang="en-US" altLang="en-US" dirty="0" smtClean="0"/>
              <a:t>, designed to reflect additional voice characteristics)</a:t>
            </a:r>
          </a:p>
          <a:p>
            <a:r>
              <a:rPr lang="en-US" altLang="en-US" dirty="0" smtClean="0"/>
              <a:t>(iv) duration</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term “meaningful speech” has been used to refer to speech- related vocalizations. The present work adopts the term “speech-related” to ensure the understanding that both speech and many </a:t>
            </a:r>
            <a:r>
              <a:rPr lang="en-US" sz="1200" kern="1200" dirty="0" err="1" smtClean="0">
                <a:solidFill>
                  <a:schemeClr val="tx1"/>
                </a:solidFill>
                <a:effectLst/>
                <a:latin typeface="+mn-lt"/>
                <a:ea typeface="+mn-ea"/>
                <a:cs typeface="+mn-cs"/>
              </a:rPr>
              <a:t>prespeech</a:t>
            </a:r>
            <a:r>
              <a:rPr lang="en-US" sz="1200" kern="1200" dirty="0" smtClean="0">
                <a:solidFill>
                  <a:schemeClr val="tx1"/>
                </a:solidFill>
                <a:effectLst/>
                <a:latin typeface="+mn-lt"/>
                <a:ea typeface="+mn-ea"/>
                <a:cs typeface="+mn-cs"/>
              </a:rPr>
              <a:t> vocalizations such as cooing and babbling are understood to be included under the term.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a:p>
            <a:pPr marL="171450" indent="-171450">
              <a:buFontTx/>
              <a:buChar char="-"/>
            </a:pPr>
            <a:endParaRPr lang="en-US" altLang="en-US" b="1" dirty="0" smtClean="0"/>
          </a:p>
          <a:p>
            <a:endParaRPr lang="en-US" dirty="0"/>
          </a:p>
        </p:txBody>
      </p:sp>
      <p:sp>
        <p:nvSpPr>
          <p:cNvPr id="4" name="Slide Number Placeholder 3"/>
          <p:cNvSpPr>
            <a:spLocks noGrp="1"/>
          </p:cNvSpPr>
          <p:nvPr>
            <p:ph type="sldNum" sz="quarter" idx="10"/>
          </p:nvPr>
        </p:nvSpPr>
        <p:spPr/>
        <p:txBody>
          <a:bodyPr/>
          <a:lstStyle/>
          <a:p>
            <a:fld id="{D6BC194E-BCE4-2243-8737-685B0CB8D93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397177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mn-lt"/>
                <a:ea typeface="+mn-ea"/>
                <a:cs typeface="+mn-cs"/>
              </a:rPr>
              <a:t>Autism diagnosis is based heavily on “negative markers” such as joint attention deficit and associated communication deficits.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Abnormal vocal characteristics would constitute a positive marker that might enhance precision of screening or diagnosis.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Oller</a:t>
            </a:r>
            <a:r>
              <a:rPr lang="en-US" sz="1200" kern="1200" baseline="0" dirty="0" smtClean="0">
                <a:solidFill>
                  <a:schemeClr val="tx1"/>
                </a:solidFill>
                <a:effectLst/>
                <a:latin typeface="+mn-lt"/>
                <a:ea typeface="+mn-ea"/>
                <a:cs typeface="+mn-cs"/>
              </a:rPr>
              <a:t> et al, p. 13355)</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Four conceptual Groupings:</a:t>
            </a:r>
          </a:p>
          <a:p>
            <a:pPr marL="285750" indent="-285750">
              <a:buAutoNum type="romanLcParenBoth"/>
            </a:pPr>
            <a:r>
              <a:rPr lang="en-US" altLang="en-US" dirty="0" smtClean="0"/>
              <a:t>rhythm/syllabicity</a:t>
            </a:r>
            <a:r>
              <a:rPr lang="en-US" altLang="en-US" baseline="0" dirty="0" smtClean="0"/>
              <a:t> </a:t>
            </a:r>
            <a:r>
              <a:rPr lang="en-US" altLang="en-US" dirty="0" smtClean="0"/>
              <a:t>(</a:t>
            </a:r>
            <a:r>
              <a:rPr lang="en-US" altLang="en-US" dirty="0" err="1" smtClean="0"/>
              <a:t>RhSy</a:t>
            </a:r>
            <a:r>
              <a:rPr lang="en-US" altLang="en-US" dirty="0" smtClean="0"/>
              <a:t>), </a:t>
            </a:r>
          </a:p>
          <a:p>
            <a:pPr marL="0" indent="0">
              <a:buNone/>
            </a:pPr>
            <a:r>
              <a:rPr lang="en-US" altLang="en-US" dirty="0" smtClean="0"/>
              <a:t>(ii) low spectral tilt/high pitch control (</a:t>
            </a:r>
            <a:r>
              <a:rPr lang="en-US" altLang="en-US" dirty="0" err="1" smtClean="0"/>
              <a:t>LtHp</a:t>
            </a:r>
            <a:r>
              <a:rPr lang="en-US" altLang="en-US" dirty="0" smtClean="0"/>
              <a:t>, designed to</a:t>
            </a:r>
            <a:r>
              <a:rPr lang="en-US" altLang="en-US" baseline="0" dirty="0" smtClean="0"/>
              <a:t> </a:t>
            </a:r>
            <a:r>
              <a:rPr lang="en-US" altLang="en-US" dirty="0" smtClean="0"/>
              <a:t>reflect certain voice characteristics)</a:t>
            </a:r>
          </a:p>
          <a:p>
            <a:r>
              <a:rPr lang="en-US" altLang="en-US" dirty="0" smtClean="0"/>
              <a:t>(iii) high bandwidth/low</a:t>
            </a:r>
            <a:r>
              <a:rPr lang="en-US" altLang="en-US" baseline="0" dirty="0" smtClean="0"/>
              <a:t> </a:t>
            </a:r>
            <a:r>
              <a:rPr lang="en-US" altLang="en-US" dirty="0" smtClean="0"/>
              <a:t>pitch control (</a:t>
            </a:r>
            <a:r>
              <a:rPr lang="en-US" altLang="en-US" dirty="0" err="1" smtClean="0"/>
              <a:t>BwLp</a:t>
            </a:r>
            <a:r>
              <a:rPr lang="en-US" altLang="en-US" dirty="0" smtClean="0"/>
              <a:t>, designed to reflect additional voice characteristics)</a:t>
            </a:r>
          </a:p>
          <a:p>
            <a:r>
              <a:rPr lang="en-US" altLang="en-US" dirty="0" smtClean="0"/>
              <a:t>(iv) duration</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term “meaningful speech” has been used to refer to speech- related vocalizations. The present work adopts the term “speech-related” to ensure the understanding that both speech and many </a:t>
            </a:r>
            <a:r>
              <a:rPr lang="en-US" sz="1200" kern="1200" dirty="0" err="1" smtClean="0">
                <a:solidFill>
                  <a:schemeClr val="tx1"/>
                </a:solidFill>
                <a:effectLst/>
                <a:latin typeface="+mn-lt"/>
                <a:ea typeface="+mn-ea"/>
                <a:cs typeface="+mn-cs"/>
              </a:rPr>
              <a:t>prespeech</a:t>
            </a:r>
            <a:r>
              <a:rPr lang="en-US" sz="1200" kern="1200" dirty="0" smtClean="0">
                <a:solidFill>
                  <a:schemeClr val="tx1"/>
                </a:solidFill>
                <a:effectLst/>
                <a:latin typeface="+mn-lt"/>
                <a:ea typeface="+mn-ea"/>
                <a:cs typeface="+mn-cs"/>
              </a:rPr>
              <a:t> vocalizations such as cooing and babbling are understood to be included under the term.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a:p>
            <a:pPr marL="171450" indent="-171450">
              <a:buFontTx/>
              <a:buChar char="-"/>
            </a:pPr>
            <a:endParaRPr lang="en-US" altLang="en-US" b="1" dirty="0" smtClean="0"/>
          </a:p>
          <a:p>
            <a:endParaRPr lang="en-US" dirty="0"/>
          </a:p>
        </p:txBody>
      </p:sp>
      <p:sp>
        <p:nvSpPr>
          <p:cNvPr id="4" name="Slide Number Placeholder 3"/>
          <p:cNvSpPr>
            <a:spLocks noGrp="1"/>
          </p:cNvSpPr>
          <p:nvPr>
            <p:ph type="sldNum" sz="quarter" idx="10"/>
          </p:nvPr>
        </p:nvSpPr>
        <p:spPr/>
        <p:txBody>
          <a:bodyPr/>
          <a:lstStyle/>
          <a:p>
            <a:fld id="{D6BC194E-BCE4-2243-8737-685B0CB8D93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4230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4</a:t>
            </a:fld>
            <a:endParaRPr lang="en-US"/>
          </a:p>
        </p:txBody>
      </p:sp>
    </p:spTree>
    <p:extLst>
      <p:ext uri="{BB962C8B-B14F-4D97-AF65-F5344CB8AC3E}">
        <p14:creationId xmlns:p14="http://schemas.microsoft.com/office/powerpoint/2010/main" val="3601384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44</a:t>
            </a:fld>
            <a:endParaRPr lang="en-US">
              <a:solidFill>
                <a:srgbClr val="000000"/>
              </a:solidFill>
            </a:endParaRPr>
          </a:p>
        </p:txBody>
      </p:sp>
    </p:spTree>
    <p:extLst>
      <p:ext uri="{BB962C8B-B14F-4D97-AF65-F5344CB8AC3E}">
        <p14:creationId xmlns:p14="http://schemas.microsoft.com/office/powerpoint/2010/main" val="3121870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74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dirty="0" smtClean="0"/>
              <a:t>Correlations between child age and SVI/SCU ratios for the 12-parameters</a:t>
            </a:r>
            <a:r>
              <a:rPr lang="en-US" altLang="en-US" baseline="0" dirty="0" smtClean="0"/>
              <a:t> showed clear evidence that the automated analysis </a:t>
            </a:r>
            <a:r>
              <a:rPr lang="en-US" altLang="en-US" b="1" baseline="0" dirty="0" smtClean="0"/>
              <a:t>predicts</a:t>
            </a:r>
            <a:r>
              <a:rPr lang="en-US" altLang="en-US" baseline="0" dirty="0" smtClean="0"/>
              <a:t> development.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All 12 correlations for the typically developing sample and 7of 12 for the language-delayed sample were statistically significant after </a:t>
            </a:r>
            <a:r>
              <a:rPr lang="en-US" sz="1200" kern="1200" dirty="0" err="1" smtClean="0">
                <a:solidFill>
                  <a:schemeClr val="tx1"/>
                </a:solidFill>
                <a:effectLst/>
                <a:latin typeface="+mn-lt"/>
                <a:ea typeface="+mn-ea"/>
                <a:cs typeface="+mn-cs"/>
              </a:rPr>
              <a:t>Bonferroni</a:t>
            </a:r>
            <a:r>
              <a:rPr lang="en-US" sz="1200" kern="1200" dirty="0" smtClean="0">
                <a:solidFill>
                  <a:schemeClr val="tx1"/>
                </a:solidFill>
                <a:effectLst/>
                <a:latin typeface="+mn-lt"/>
                <a:ea typeface="+mn-ea"/>
                <a:cs typeface="+mn-cs"/>
              </a:rPr>
              <a:t> correction (P &lt; 0.004).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a:p>
            <a:pPr marL="0" indent="0">
              <a:buFontTx/>
              <a:buNone/>
            </a:pPr>
            <a:r>
              <a:rPr lang="en-US" altLang="en-US" u="sng" baseline="0" dirty="0" smtClean="0"/>
              <a:t>Sample</a:t>
            </a:r>
            <a:r>
              <a:rPr lang="en-US" altLang="en-US" baseline="0" dirty="0" smtClean="0"/>
              <a:t>. </a:t>
            </a:r>
          </a:p>
          <a:p>
            <a:pPr marL="171450" indent="-171450">
              <a:buFontTx/>
              <a:buChar char="-"/>
            </a:pPr>
            <a:r>
              <a:rPr lang="en-US" altLang="en-US" baseline="0" dirty="0" smtClean="0"/>
              <a:t>Participants: boys appeared disproportionately in disordered groups (language delayed, autism); mothers’ educational level was higher for children with language disorders</a:t>
            </a:r>
          </a:p>
          <a:p>
            <a:pPr marL="171450" indent="-171450">
              <a:buFontTx/>
              <a:buChar char="-"/>
            </a:pPr>
            <a:r>
              <a:rPr lang="en-US" altLang="en-US" baseline="0" dirty="0" smtClean="0"/>
              <a:t>232 children in entire sample: 106 typically developing, 49 language delayed, and 77 autism</a:t>
            </a:r>
          </a:p>
          <a:p>
            <a:pPr marL="0" indent="0">
              <a:buNone/>
            </a:pPr>
            <a:endParaRPr lang="en-US" altLang="en-US" dirty="0" smtClean="0"/>
          </a:p>
        </p:txBody>
      </p:sp>
      <p:sp>
        <p:nvSpPr>
          <p:cNvPr id="4" name="Slide Number Placeholder 3"/>
          <p:cNvSpPr>
            <a:spLocks noGrp="1"/>
          </p:cNvSpPr>
          <p:nvPr>
            <p:ph type="sldNum" sz="quarter" idx="5"/>
          </p:nvPr>
        </p:nvSpPr>
        <p:spPr/>
        <p:txBody>
          <a:bodyPr/>
          <a:lstStyle/>
          <a:p>
            <a:pPr>
              <a:defRPr/>
            </a:pPr>
            <a:fld id="{1DA1FB50-007A-42C4-9FEB-3396B1CDB1A3}" type="slidenum">
              <a:rPr lang="en-US">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1944358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8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DA7F1DB-7D82-449A-83E8-A7C837E6DCA7}"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3543916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8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dirty="0" smtClean="0"/>
              <a:t>The autistic sample showed little evidence of development on the parameters, all correlations</a:t>
            </a:r>
            <a:r>
              <a:rPr lang="en-US" altLang="en-US" baseline="0" dirty="0" smtClean="0"/>
              <a:t> of acoustic parameters</a:t>
            </a:r>
            <a:r>
              <a:rPr lang="en-US" altLang="en-US" dirty="0" smtClean="0"/>
              <a:t> with age were lower than</a:t>
            </a:r>
            <a:r>
              <a:rPr lang="en-US" altLang="en-US" baseline="0" dirty="0" smtClean="0"/>
              <a:t> +- 0.2</a:t>
            </a:r>
          </a:p>
          <a:p>
            <a:pPr marL="171450" indent="-171450">
              <a:buFontTx/>
              <a:buChar char="-"/>
            </a:pPr>
            <a:r>
              <a:rPr lang="en-US" altLang="en-US" b="1" baseline="0" dirty="0" smtClean="0"/>
              <a:t>Overall</a:t>
            </a:r>
            <a:r>
              <a:rPr lang="en-US" altLang="en-US" baseline="0" dirty="0" smtClean="0"/>
              <a:t>: Typically developing children are changing in ways that are predictable, but the autistic children are changing relatively little in respect to these same parameters over time. </a:t>
            </a:r>
          </a:p>
          <a:p>
            <a:pPr marL="0" indent="0">
              <a:buFontTx/>
              <a:buNone/>
            </a:pPr>
            <a:endParaRPr lang="en-US" altLang="en-US" baseline="0" dirty="0" smtClean="0"/>
          </a:p>
          <a:p>
            <a:pPr marL="171450" indent="-171450">
              <a:buFontTx/>
              <a:buChar char="-"/>
            </a:pPr>
            <a:endParaRPr lang="en-US" altLang="en-US" dirty="0" smtClean="0"/>
          </a:p>
        </p:txBody>
      </p:sp>
      <p:sp>
        <p:nvSpPr>
          <p:cNvPr id="4" name="Slide Number Placeholder 3"/>
          <p:cNvSpPr>
            <a:spLocks noGrp="1"/>
          </p:cNvSpPr>
          <p:nvPr>
            <p:ph type="sldNum" sz="quarter" idx="5"/>
          </p:nvPr>
        </p:nvSpPr>
        <p:spPr/>
        <p:txBody>
          <a:bodyPr/>
          <a:lstStyle/>
          <a:p>
            <a:pPr>
              <a:defRPr/>
            </a:pPr>
            <a:fld id="{CDA7F1DB-7D82-449A-83E8-A7C837E6DCA7}" type="slidenum">
              <a:rPr lang="en-US">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775441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05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Linear discriminant analysis</a:t>
            </a:r>
            <a:r>
              <a:rPr lang="en-US" baseline="0" dirty="0" smtClean="0"/>
              <a:t> (LDA) used to model classification of children into the groups based on the acoustic parameters. </a:t>
            </a:r>
            <a:endParaRPr lang="en-US" dirty="0" smtClean="0"/>
          </a:p>
          <a:p>
            <a:r>
              <a:rPr lang="en-US" dirty="0" smtClean="0"/>
              <a:t>-&gt;  </a:t>
            </a:r>
            <a:r>
              <a:rPr lang="en-US" u="sng" dirty="0" smtClean="0"/>
              <a:t>Fig A bubble</a:t>
            </a:r>
            <a:r>
              <a:rPr lang="en-US" u="sng" baseline="0" dirty="0" smtClean="0"/>
              <a:t> graph </a:t>
            </a:r>
            <a:r>
              <a:rPr lang="en-US" u="sng" dirty="0" smtClean="0"/>
              <a:t>Autism</a:t>
            </a:r>
            <a:r>
              <a:rPr lang="en-US" u="sng" baseline="0" dirty="0" smtClean="0"/>
              <a:t> and Typically Developing</a:t>
            </a:r>
            <a:r>
              <a:rPr lang="en-US" baseline="0" dirty="0" smtClean="0"/>
              <a:t>: For 26/77 children with autism, probability of autism was nearly 1. For 27/106 typically developing children, probability of autism was nearly 0. </a:t>
            </a:r>
            <a:endParaRPr lang="en-US" dirty="0" smtClean="0"/>
          </a:p>
          <a:p>
            <a:pPr marL="171450" indent="-171450">
              <a:buFont typeface="Wingdings" charset="0"/>
              <a:buChar char="à"/>
            </a:pPr>
            <a:r>
              <a:rPr lang="en-US" u="sng" dirty="0" smtClean="0">
                <a:sym typeface="Wingdings"/>
              </a:rPr>
              <a:t>Fig B</a:t>
            </a:r>
            <a:r>
              <a:rPr lang="en-US" dirty="0" smtClean="0">
                <a:sym typeface="Wingdings"/>
              </a:rPr>
              <a:t>:</a:t>
            </a:r>
            <a:r>
              <a:rPr lang="en-US" baseline="0" dirty="0" smtClean="0">
                <a:sym typeface="Wingdings"/>
              </a:rPr>
              <a:t> </a:t>
            </a:r>
            <a:r>
              <a:rPr lang="en-US" b="1" baseline="0" dirty="0" smtClean="0">
                <a:sym typeface="Wingdings"/>
              </a:rPr>
              <a:t>86%</a:t>
            </a:r>
            <a:r>
              <a:rPr lang="en-US" baseline="0" dirty="0" smtClean="0">
                <a:sym typeface="Wingdings"/>
              </a:rPr>
              <a:t> of children with autism correctly identified and </a:t>
            </a:r>
            <a:r>
              <a:rPr lang="en-US" b="1" baseline="0" dirty="0" smtClean="0">
                <a:sym typeface="Wingdings"/>
              </a:rPr>
              <a:t>86%</a:t>
            </a:r>
            <a:r>
              <a:rPr lang="en-US" baseline="0" dirty="0" smtClean="0">
                <a:sym typeface="Wingdings"/>
              </a:rPr>
              <a:t> of typically developing children correctly identified. </a:t>
            </a:r>
          </a:p>
          <a:p>
            <a:pPr marL="0" indent="0">
              <a:buFont typeface="Wingdings" charset="0"/>
              <a:buNone/>
            </a:pPr>
            <a:endParaRPr lang="en-US" dirty="0" smtClean="0"/>
          </a:p>
          <a:p>
            <a:endParaRPr lang="en-US" dirty="0" smtClean="0"/>
          </a:p>
          <a:p>
            <a:endParaRPr lang="en-US" dirty="0" smtClean="0"/>
          </a:p>
          <a:p>
            <a:endParaRPr lang="en-US" dirty="0" smtClean="0"/>
          </a:p>
          <a:p>
            <a:r>
              <a:rPr lang="en-US" dirty="0" smtClean="0"/>
              <a:t>Fig</a:t>
            </a:r>
            <a:r>
              <a:rPr lang="en-US" dirty="0"/>
              <a:t>. 3. LDA with LOOCV indicating differentiation of child groups. Estimated classification probabilities were based on the 12 acoustic parameters. Results</a:t>
            </a:r>
          </a:p>
          <a:p>
            <a:r>
              <a:rPr lang="en-US" dirty="0"/>
              <a:t>are displayed in bubble plots, with each bubble sized in proportion to the number of children at each x axis location (the number of children represented by</a:t>
            </a:r>
          </a:p>
          <a:p>
            <a:r>
              <a:rPr lang="en-US" dirty="0"/>
              <a:t>the largest bubble in each line is labeled). The plots indicate classification probabilities (Left) and proportion-correct classification (Right) for LDA in (A and B)</a:t>
            </a:r>
          </a:p>
          <a:p>
            <a:r>
              <a:rPr lang="en-US" dirty="0"/>
              <a:t>children with autism (red) versus typically developing children (blue) and (C and D) a combined group of children with autism (red) or language delay (gold)</a:t>
            </a:r>
          </a:p>
          <a:p>
            <a:r>
              <a:rPr lang="en-US" dirty="0"/>
              <a:t>versus typically developing children (blue).</a:t>
            </a:r>
            <a:endParaRPr lang="en-US" altLang="en-US" dirty="0" smtClean="0"/>
          </a:p>
        </p:txBody>
      </p:sp>
      <p:sp>
        <p:nvSpPr>
          <p:cNvPr id="4" name="Slide Number Placeholder 3"/>
          <p:cNvSpPr>
            <a:spLocks noGrp="1"/>
          </p:cNvSpPr>
          <p:nvPr>
            <p:ph type="sldNum" sz="quarter" idx="5"/>
          </p:nvPr>
        </p:nvSpPr>
        <p:spPr/>
        <p:txBody>
          <a:bodyPr/>
          <a:lstStyle/>
          <a:p>
            <a:pPr>
              <a:defRPr/>
            </a:pPr>
            <a:fld id="{763E9038-8B5B-4D18-84A5-A5ADE9D223D4}" type="slidenum">
              <a:rPr lang="en-US">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803221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6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  </a:t>
            </a:r>
            <a:r>
              <a:rPr lang="en-US" altLang="en-US" sz="1200" kern="1200" dirty="0" smtClean="0">
                <a:solidFill>
                  <a:schemeClr val="tx1"/>
                </a:solidFill>
                <a:effectLst/>
                <a:latin typeface="+mn-lt"/>
                <a:ea typeface="+mn-ea"/>
                <a:cs typeface="+mn-cs"/>
              </a:rPr>
              <a:t>V</a:t>
            </a:r>
            <a:r>
              <a:rPr lang="en-US" sz="1200" kern="1200" dirty="0" smtClean="0">
                <a:solidFill>
                  <a:schemeClr val="tx1"/>
                </a:solidFill>
                <a:effectLst/>
                <a:latin typeface="+mn-lt"/>
                <a:ea typeface="+mn-ea"/>
                <a:cs typeface="+mn-cs"/>
              </a:rPr>
              <a:t>ocalization patterns, particularly the ability to form syllables, were a significant predictor of future language development and could distinguish children with ASD from those who were developing typically and, to a lesser degree, from those with language delay.</a:t>
            </a:r>
          </a:p>
          <a:p>
            <a:pPr marL="0" marR="0" indent="0" algn="l" defTabSz="457200" rtl="0" eaLnBrk="1" fontAlgn="auto" latinLnBrk="0" hangingPunct="1">
              <a:lnSpc>
                <a:spcPct val="100000"/>
              </a:lnSpc>
              <a:spcBef>
                <a:spcPts val="0"/>
              </a:spcBef>
              <a:spcAft>
                <a:spcPts val="0"/>
              </a:spcAft>
              <a:buClrTx/>
              <a:buSzTx/>
              <a:buFontTx/>
              <a:buChar char="-"/>
              <a:tabLst/>
              <a:defRPr/>
            </a:pPr>
            <a:r>
              <a:rPr lang="en-US" altLang="en-US" baseline="0" dirty="0" smtClean="0"/>
              <a:t> However, </a:t>
            </a:r>
            <a:r>
              <a:rPr lang="en-US" sz="1200" kern="1200" dirty="0" smtClean="0">
                <a:solidFill>
                  <a:schemeClr val="tx1"/>
                </a:solidFill>
                <a:effectLst/>
                <a:latin typeface="+mn-lt"/>
                <a:ea typeface="+mn-ea"/>
                <a:cs typeface="+mn-cs"/>
              </a:rPr>
              <a:t>in the typically developing sample, the PC most associated with control of the </a:t>
            </a:r>
            <a:r>
              <a:rPr lang="en-US" sz="1200" kern="1200" dirty="0" err="1" smtClean="0">
                <a:solidFill>
                  <a:schemeClr val="tx1"/>
                </a:solidFill>
                <a:effectLst/>
                <a:latin typeface="+mn-lt"/>
                <a:ea typeface="+mn-ea"/>
                <a:cs typeface="+mn-cs"/>
              </a:rPr>
              <a:t>RhSy</a:t>
            </a:r>
            <a:r>
              <a:rPr lang="en-US" sz="1200" kern="1200" dirty="0" smtClean="0">
                <a:solidFill>
                  <a:schemeClr val="tx1"/>
                </a:solidFill>
                <a:effectLst/>
                <a:latin typeface="+mn-lt"/>
                <a:ea typeface="+mn-ea"/>
                <a:cs typeface="+mn-cs"/>
              </a:rPr>
              <a:t> parameters was highly predictive of age, but in the autism sample, no such </a:t>
            </a:r>
            <a:r>
              <a:rPr lang="en-US" sz="1200" kern="1200" dirty="0" err="1" smtClean="0">
                <a:solidFill>
                  <a:schemeClr val="tx1"/>
                </a:solidFill>
                <a:effectLst/>
                <a:latin typeface="+mn-lt"/>
                <a:ea typeface="+mn-ea"/>
                <a:cs typeface="+mn-cs"/>
              </a:rPr>
              <a:t>predictiveness</a:t>
            </a:r>
            <a:r>
              <a:rPr lang="en-US" sz="1200" kern="1200" dirty="0" smtClean="0">
                <a:solidFill>
                  <a:schemeClr val="tx1"/>
                </a:solidFill>
                <a:effectLst/>
                <a:latin typeface="+mn-lt"/>
                <a:ea typeface="+mn-ea"/>
                <a:cs typeface="+mn-cs"/>
              </a:rPr>
              <a:t> was found.</a:t>
            </a:r>
            <a:r>
              <a:rPr lang="en-US" sz="12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Char char="-"/>
              <a:tabLst/>
              <a:defRPr/>
            </a:pPr>
            <a:r>
              <a:rPr lang="en-US" altLang="en-US" baseline="0" dirty="0" smtClean="0"/>
              <a:t> </a:t>
            </a:r>
            <a:r>
              <a:rPr lang="en-US" sz="1200" kern="1200" dirty="0" smtClean="0">
                <a:solidFill>
                  <a:schemeClr val="tx1"/>
                </a:solidFill>
                <a:effectLst/>
                <a:latin typeface="+mn-lt"/>
                <a:ea typeface="+mn-ea"/>
                <a:cs typeface="+mn-cs"/>
              </a:rPr>
              <a:t>A typically developing child’s age can be predicted at high levels (accounting for more than two thirds of variance) based on this first attempt at totally automated acoustic modeling with all-day recordings. </a:t>
            </a:r>
            <a:endParaRPr lang="en-US" dirty="0" smtClean="0"/>
          </a:p>
          <a:p>
            <a:r>
              <a:rPr lang="en-US" b="1" u="sng" dirty="0" smtClean="0"/>
              <a:t>Conclusions</a:t>
            </a:r>
            <a:r>
              <a:rPr lang="en-US" dirty="0" smtClean="0"/>
              <a:t>:</a:t>
            </a:r>
          </a:p>
          <a:p>
            <a:pPr marL="171450" indent="-171450">
              <a:buFontTx/>
              <a:buChar char="-"/>
            </a:pPr>
            <a:r>
              <a:rPr lang="en-US" dirty="0" smtClean="0"/>
              <a:t>Informative analysis of acoustic content of infant vocalizations</a:t>
            </a:r>
            <a:r>
              <a:rPr lang="en-US" baseline="0" dirty="0" smtClean="0"/>
              <a:t> by automated means</a:t>
            </a:r>
          </a:p>
          <a:p>
            <a:pPr marL="171450" indent="-171450">
              <a:buFontTx/>
              <a:buChar char="-"/>
            </a:pPr>
            <a:r>
              <a:rPr lang="en-US" baseline="0" dirty="0" smtClean="0"/>
              <a:t>Massive scale of analysis, no human intervention</a:t>
            </a:r>
          </a:p>
          <a:p>
            <a:pPr marL="171450" indent="-171450">
              <a:buFontTx/>
              <a:buChar char="-"/>
            </a:pPr>
            <a:r>
              <a:rPr lang="en-US" baseline="0" dirty="0" smtClean="0"/>
              <a:t>Developmental tracking + Group Classification possible</a:t>
            </a:r>
          </a:p>
          <a:p>
            <a:pPr marL="0" marR="0" indent="0" algn="l" defTabSz="457200" rtl="0" eaLnBrk="1" fontAlgn="auto" latinLnBrk="0" hangingPunct="1">
              <a:lnSpc>
                <a:spcPct val="100000"/>
              </a:lnSpc>
              <a:spcBef>
                <a:spcPts val="0"/>
              </a:spcBef>
              <a:spcAft>
                <a:spcPts val="0"/>
              </a:spcAft>
              <a:buClrTx/>
              <a:buSzTx/>
              <a:buFontTx/>
              <a:buChar char="-"/>
              <a:tabLst/>
              <a:defRPr/>
            </a:pPr>
            <a:endParaRPr lang="en-US" altLang="en-US" dirty="0" smtClean="0"/>
          </a:p>
        </p:txBody>
      </p:sp>
      <p:sp>
        <p:nvSpPr>
          <p:cNvPr id="122884" name="Slide Number Placeholder 3"/>
          <p:cNvSpPr>
            <a:spLocks noGrp="1"/>
          </p:cNvSpPr>
          <p:nvPr>
            <p:ph type="sldNum" sz="quarter" idx="5"/>
          </p:nvPr>
        </p:nvSpPr>
        <p:spPr/>
        <p:txBody>
          <a:bodyPr/>
          <a:lstStyle/>
          <a:p>
            <a:pPr>
              <a:defRPr/>
            </a:pPr>
            <a:fld id="{EE54F50B-E5BA-40D2-B802-252E733816C6}" type="slidenum">
              <a:rPr lang="en-US">
                <a:solidFill>
                  <a:srgbClr val="000000"/>
                </a:solidFill>
              </a:rPr>
              <a:pPr>
                <a:defRPr/>
              </a:pPr>
              <a:t>49</a:t>
            </a:fld>
            <a:endParaRPr lang="en-US">
              <a:solidFill>
                <a:srgbClr val="000000"/>
              </a:solidFill>
            </a:endParaRPr>
          </a:p>
        </p:txBody>
      </p:sp>
    </p:spTree>
    <p:extLst>
      <p:ext uri="{BB962C8B-B14F-4D97-AF65-F5344CB8AC3E}">
        <p14:creationId xmlns:p14="http://schemas.microsoft.com/office/powerpoint/2010/main" val="85352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  </a:t>
            </a:r>
            <a:r>
              <a:rPr lang="en-US" altLang="en-US" sz="1200" kern="1200" dirty="0" smtClean="0">
                <a:solidFill>
                  <a:schemeClr val="tx1"/>
                </a:solidFill>
                <a:effectLst/>
                <a:latin typeface="Arial" charset="0"/>
                <a:ea typeface="+mn-ea"/>
                <a:cs typeface="+mn-cs"/>
              </a:rPr>
              <a:t>V</a:t>
            </a:r>
            <a:r>
              <a:rPr lang="en-US" sz="1200" kern="1200" dirty="0" smtClean="0">
                <a:solidFill>
                  <a:schemeClr val="tx1"/>
                </a:solidFill>
                <a:effectLst/>
                <a:latin typeface="Arial" charset="0"/>
                <a:ea typeface="+mn-ea"/>
                <a:cs typeface="+mn-cs"/>
              </a:rPr>
              <a:t>ocalization patterns, particularly the ability to form syllables, were a significant predictor of future language development and could distinguish children with ASD from those who were developing typically and, to a lesser degree, from those with language delay.</a:t>
            </a:r>
          </a:p>
          <a:p>
            <a:pPr marL="0" marR="0" indent="0" algn="l" defTabSz="457200" rtl="0" eaLnBrk="1" fontAlgn="auto" latinLnBrk="0" hangingPunct="1">
              <a:lnSpc>
                <a:spcPct val="100000"/>
              </a:lnSpc>
              <a:spcBef>
                <a:spcPts val="0"/>
              </a:spcBef>
              <a:spcAft>
                <a:spcPts val="0"/>
              </a:spcAft>
              <a:buClrTx/>
              <a:buSzTx/>
              <a:buFontTx/>
              <a:buChar char="-"/>
              <a:tabLst/>
              <a:defRPr/>
            </a:pPr>
            <a:r>
              <a:rPr lang="en-US" altLang="en-US" baseline="0" dirty="0" smtClean="0"/>
              <a:t> However, </a:t>
            </a:r>
            <a:r>
              <a:rPr lang="en-US" sz="1200" kern="1200" dirty="0" smtClean="0">
                <a:solidFill>
                  <a:schemeClr val="tx1"/>
                </a:solidFill>
                <a:effectLst/>
                <a:latin typeface="Arial" charset="0"/>
                <a:ea typeface="+mn-ea"/>
                <a:cs typeface="+mn-cs"/>
              </a:rPr>
              <a:t>in the typically developing sample, the PC most associated with control of the </a:t>
            </a:r>
            <a:r>
              <a:rPr lang="en-US" sz="1200" kern="1200" dirty="0" err="1" smtClean="0">
                <a:solidFill>
                  <a:schemeClr val="tx1"/>
                </a:solidFill>
                <a:effectLst/>
                <a:latin typeface="Arial" charset="0"/>
                <a:ea typeface="+mn-ea"/>
                <a:cs typeface="+mn-cs"/>
              </a:rPr>
              <a:t>RhSy</a:t>
            </a:r>
            <a:r>
              <a:rPr lang="en-US" sz="1200" kern="1200" dirty="0" smtClean="0">
                <a:solidFill>
                  <a:schemeClr val="tx1"/>
                </a:solidFill>
                <a:effectLst/>
                <a:latin typeface="Arial" charset="0"/>
                <a:ea typeface="+mn-ea"/>
                <a:cs typeface="+mn-cs"/>
              </a:rPr>
              <a:t> parameters was highly predictive of age, but in the autism sample, no such </a:t>
            </a:r>
            <a:r>
              <a:rPr lang="en-US" sz="1200" kern="1200" dirty="0" err="1" smtClean="0">
                <a:solidFill>
                  <a:schemeClr val="tx1"/>
                </a:solidFill>
                <a:effectLst/>
                <a:latin typeface="Arial" charset="0"/>
                <a:ea typeface="+mn-ea"/>
                <a:cs typeface="+mn-cs"/>
              </a:rPr>
              <a:t>predictiveness</a:t>
            </a:r>
            <a:r>
              <a:rPr lang="en-US" sz="1200" kern="1200" dirty="0" smtClean="0">
                <a:solidFill>
                  <a:schemeClr val="tx1"/>
                </a:solidFill>
                <a:effectLst/>
                <a:latin typeface="Arial" charset="0"/>
                <a:ea typeface="+mn-ea"/>
                <a:cs typeface="+mn-cs"/>
              </a:rPr>
              <a:t> was found.</a:t>
            </a:r>
            <a:r>
              <a:rPr lang="en-US" sz="1200" kern="1200" baseline="0" dirty="0" smtClean="0">
                <a:solidFill>
                  <a:schemeClr val="tx1"/>
                </a:solidFill>
                <a:effectLst/>
                <a:latin typeface="Arial" charset="0"/>
                <a:ea typeface="+mn-ea"/>
                <a:cs typeface="+mn-cs"/>
              </a:rPr>
              <a:t> </a:t>
            </a:r>
          </a:p>
          <a:p>
            <a:pPr marL="0" marR="0" indent="0" algn="l" defTabSz="457200" rtl="0" eaLnBrk="1" fontAlgn="auto" latinLnBrk="0" hangingPunct="1">
              <a:lnSpc>
                <a:spcPct val="100000"/>
              </a:lnSpc>
              <a:spcBef>
                <a:spcPts val="0"/>
              </a:spcBef>
              <a:spcAft>
                <a:spcPts val="0"/>
              </a:spcAft>
              <a:buClrTx/>
              <a:buSzTx/>
              <a:buFontTx/>
              <a:buChar char="-"/>
              <a:tabLst/>
              <a:defRPr/>
            </a:pPr>
            <a:r>
              <a:rPr lang="en-US" altLang="en-US" baseline="0" dirty="0" smtClean="0"/>
              <a:t> </a:t>
            </a:r>
            <a:r>
              <a:rPr lang="en-US" sz="1200" kern="1200" dirty="0" smtClean="0">
                <a:solidFill>
                  <a:schemeClr val="tx1"/>
                </a:solidFill>
                <a:effectLst/>
                <a:latin typeface="Arial" charset="0"/>
                <a:ea typeface="+mn-ea"/>
                <a:cs typeface="+mn-cs"/>
              </a:rPr>
              <a:t>A typically developing child’s age can be predicted at high levels (accounting for more than two thirds of variance) based on this first attempt at totally automated acoustic modeling with all-day recordings. </a:t>
            </a:r>
            <a:endParaRPr lang="en-US" dirty="0" smtClean="0"/>
          </a:p>
          <a:p>
            <a:r>
              <a:rPr lang="en-US" b="1" u="sng" dirty="0" smtClean="0"/>
              <a:t>Conclusions</a:t>
            </a:r>
            <a:r>
              <a:rPr lang="en-US" dirty="0" smtClean="0"/>
              <a:t>:</a:t>
            </a:r>
          </a:p>
          <a:p>
            <a:pPr marL="171450" indent="-171450">
              <a:buFontTx/>
              <a:buChar char="-"/>
            </a:pPr>
            <a:r>
              <a:rPr lang="en-US" dirty="0" smtClean="0"/>
              <a:t>Informative analysis of acoustic content of infant vocalizations</a:t>
            </a:r>
            <a:r>
              <a:rPr lang="en-US" baseline="0" dirty="0" smtClean="0"/>
              <a:t> by automated means</a:t>
            </a:r>
          </a:p>
          <a:p>
            <a:pPr marL="171450" indent="-171450">
              <a:buFontTx/>
              <a:buChar char="-"/>
            </a:pPr>
            <a:r>
              <a:rPr lang="en-US" baseline="0" dirty="0" smtClean="0"/>
              <a:t>Massive scale of analysis, no human intervention</a:t>
            </a:r>
          </a:p>
          <a:p>
            <a:pPr marL="171450" indent="-171450">
              <a:buFontTx/>
              <a:buChar char="-"/>
            </a:pPr>
            <a:r>
              <a:rPr lang="en-US" baseline="0" dirty="0" smtClean="0"/>
              <a:t>Developmental tracking + Group Classification possible</a:t>
            </a:r>
          </a:p>
          <a:p>
            <a:pPr marL="0" marR="0" indent="0" algn="l" defTabSz="457200" rtl="0" eaLnBrk="1" fontAlgn="auto" latinLnBrk="0" hangingPunct="1">
              <a:lnSpc>
                <a:spcPct val="100000"/>
              </a:lnSpc>
              <a:spcBef>
                <a:spcPts val="0"/>
              </a:spcBef>
              <a:spcAft>
                <a:spcPts val="0"/>
              </a:spcAft>
              <a:buClrTx/>
              <a:buSzTx/>
              <a:buFontTx/>
              <a:buChar char="-"/>
              <a:tabLst/>
              <a:defRPr/>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51</a:t>
            </a:fld>
            <a:endParaRPr lang="en-US"/>
          </a:p>
        </p:txBody>
      </p:sp>
    </p:spTree>
    <p:extLst>
      <p:ext uri="{BB962C8B-B14F-4D97-AF65-F5344CB8AC3E}">
        <p14:creationId xmlns:p14="http://schemas.microsoft.com/office/powerpoint/2010/main" val="387707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how SES and other factors may relate to child</a:t>
            </a:r>
            <a:r>
              <a:rPr lang="en-US" baseline="0" dirty="0" smtClean="0"/>
              <a:t> vocalizations</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52</a:t>
            </a:fld>
            <a:endParaRPr lang="en-US">
              <a:solidFill>
                <a:srgbClr val="000000"/>
              </a:solidFill>
            </a:endParaRPr>
          </a:p>
        </p:txBody>
      </p:sp>
    </p:spTree>
    <p:extLst>
      <p:ext uri="{BB962C8B-B14F-4D97-AF65-F5344CB8AC3E}">
        <p14:creationId xmlns:p14="http://schemas.microsoft.com/office/powerpoint/2010/main" val="1957518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6BC194E-BCE4-2243-8737-685B0CB8D932}"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9960889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p>
            <a:pPr>
              <a:defRPr/>
            </a:pPr>
            <a:fld id="{F157C7EC-1857-4809-9BAB-E3BC58664315}" type="slidenum">
              <a:rPr lang="en-US" smtClean="0"/>
              <a:pPr>
                <a:defRPr/>
              </a:pPr>
              <a:t>61</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6406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5</a:t>
            </a:fld>
            <a:endParaRPr lang="en-US"/>
          </a:p>
        </p:txBody>
      </p:sp>
    </p:spTree>
    <p:extLst>
      <p:ext uri="{BB962C8B-B14F-4D97-AF65-F5344CB8AC3E}">
        <p14:creationId xmlns:p14="http://schemas.microsoft.com/office/powerpoint/2010/main" val="24683198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2A5785-9B80-4142-AC24-B64FF25B5B92}" type="slidenum">
              <a:rPr lang="en-US"/>
              <a:pPr/>
              <a:t>62</a:t>
            </a:fld>
            <a:endParaRPr lang="en-US"/>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r>
              <a:rPr lang="en-US" dirty="0"/>
              <a:t>Reinforced preferential learning paradigms show that comprehension </a:t>
            </a:r>
            <a:r>
              <a:rPr lang="en-US" dirty="0" err="1"/>
              <a:t>preceeds</a:t>
            </a:r>
            <a:r>
              <a:rPr lang="en-US" dirty="0"/>
              <a:t> production by about 2-3 months</a:t>
            </a:r>
          </a:p>
          <a:p>
            <a:r>
              <a:rPr lang="en-US" dirty="0"/>
              <a:t>Infants don’t have innate knowledge that words NEED to involve some spoken verbal form; (or else deaf kids would have trouble learning sign language)—also check literature on sign language learning in Typically developing kids</a:t>
            </a:r>
          </a:p>
          <a:p>
            <a:endParaRPr lang="en-US" dirty="0"/>
          </a:p>
          <a:p>
            <a:r>
              <a:rPr lang="en-US" dirty="0"/>
              <a:t>First words expressed based on dynamic interaction of developments; (1) ability to record sound of words; (2) ability to control vocal productions, (3) symbolic function (as represented in play, imitation, object manipulation)</a:t>
            </a:r>
          </a:p>
          <a:p>
            <a:endParaRPr lang="en-US" dirty="0"/>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t>Children acquire words in receptive vocabulary more than twice as fast as into their productive </a:t>
            </a:r>
            <a:r>
              <a:rPr lang="en-US" dirty="0" smtClean="0"/>
              <a:t>vocabulary</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smtClean="0">
                <a:sym typeface="Wingdings" pitchFamily="2" charset="2"/>
              </a:rPr>
              <a:t>U-shaped learning processes; series of regressions and re-emergences as new forms are learned</a:t>
            </a:r>
          </a:p>
          <a:p>
            <a:endParaRPr lang="en-US" dirty="0"/>
          </a:p>
        </p:txBody>
      </p:sp>
    </p:spTree>
    <p:extLst>
      <p:ext uri="{BB962C8B-B14F-4D97-AF65-F5344CB8AC3E}">
        <p14:creationId xmlns:p14="http://schemas.microsoft.com/office/powerpoint/2010/main" val="2731445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087EFE-C715-4C91-8493-9CE636248951}" type="slidenum">
              <a:rPr lang="en-US"/>
              <a:pPr/>
              <a:t>63</a:t>
            </a:fld>
            <a:endParaRPr lang="en-US"/>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p:txBody>
          <a:bodyPr/>
          <a:lstStyle/>
          <a:p>
            <a:r>
              <a:rPr lang="en-US"/>
              <a:t>Learning of words in direct presence of the referent</a:t>
            </a:r>
          </a:p>
          <a:p>
            <a:r>
              <a:rPr lang="en-US"/>
              <a:t>INSERT PICTURE OF “SILLY ROOSTER” from Baldwin studies </a:t>
            </a:r>
          </a:p>
          <a:p>
            <a:r>
              <a:rPr lang="en-US"/>
              <a:t>Gesture, posture, intonation, and gaze used to establish shared attention for word learning</a:t>
            </a:r>
          </a:p>
          <a:p>
            <a:endParaRPr lang="en-US"/>
          </a:p>
          <a:p>
            <a:r>
              <a:rPr lang="en-US"/>
              <a:t>Object learning is simpler than action learning b/c direct perceptual referent for objects p.367; nouns easier than verbs; in English; but other languages (Korean, Mandarin Chinese) children produce more verbs than nouns; in these language verbs are much more likely to appear at end of utterance vs. English where last word tends to be noun; AND Korean and Mandarin mothers tend to talk about actions more than English moms; among English moms those who use more nouns tend to have infants with higher proportion of nouns in vocabulary</a:t>
            </a:r>
          </a:p>
        </p:txBody>
      </p:sp>
    </p:spTree>
    <p:extLst>
      <p:ext uri="{BB962C8B-B14F-4D97-AF65-F5344CB8AC3E}">
        <p14:creationId xmlns:p14="http://schemas.microsoft.com/office/powerpoint/2010/main" val="12905377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CE5573-D54F-4BCB-A2D6-4DD32B1CE0BE}" type="slidenum">
              <a:rPr lang="en-US"/>
              <a:pPr/>
              <a:t>64</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r>
              <a:rPr lang="en-US" dirty="0"/>
              <a:t>Learning of words in direct presence of the referent</a:t>
            </a:r>
          </a:p>
          <a:p>
            <a:r>
              <a:rPr lang="en-US" dirty="0"/>
              <a:t>INSERT PICTURE OF “SILLY ROOSTER” from Baldwin studies </a:t>
            </a:r>
          </a:p>
          <a:p>
            <a:r>
              <a:rPr lang="en-US" dirty="0"/>
              <a:t>Gesture, posture, intonation, and gaze used to establish shared attention for word learning</a:t>
            </a:r>
          </a:p>
          <a:p>
            <a:endParaRPr lang="en-US" dirty="0"/>
          </a:p>
          <a:p>
            <a:r>
              <a:rPr lang="en-US" dirty="0"/>
              <a:t>Object learning is simpler than action learning b/c direct perceptual referent for objects p.367; nouns easier than verbs; in English; but other languages (Korean, Mandarin Chinese) children produce more verbs than nouns; in these language verbs are much more likely to appear at end of utterance vs. English where last word tends to be noun; AND Korean and Mandarin mothers tend to talk about actions more than English moms; among English moms those who use more nouns tend to have infants with higher proportion of nouns in vocabulary</a:t>
            </a:r>
          </a:p>
        </p:txBody>
      </p:sp>
    </p:spTree>
    <p:extLst>
      <p:ext uri="{BB962C8B-B14F-4D97-AF65-F5344CB8AC3E}">
        <p14:creationId xmlns:p14="http://schemas.microsoft.com/office/powerpoint/2010/main" val="23112733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B30D3A9C-98AC-4F90-88D2-968BD7A6697D}" type="slidenum">
              <a:rPr lang="en-US" smtClean="0"/>
              <a:pPr>
                <a:defRPr/>
              </a:pPr>
              <a:t>65</a:t>
            </a:fld>
            <a:endParaRPr lang="en-US"/>
          </a:p>
        </p:txBody>
      </p:sp>
    </p:spTree>
    <p:extLst>
      <p:ext uri="{BB962C8B-B14F-4D97-AF65-F5344CB8AC3E}">
        <p14:creationId xmlns:p14="http://schemas.microsoft.com/office/powerpoint/2010/main" val="81009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E9362969-D923-4295-968D-588181BE73B9}" type="slidenum">
              <a:rPr lang="en-US" smtClean="0"/>
              <a:pPr>
                <a:defRPr/>
              </a:pPr>
              <a:t>66</a:t>
            </a:fld>
            <a:endParaRPr lang="en-US"/>
          </a:p>
        </p:txBody>
      </p:sp>
    </p:spTree>
    <p:extLst>
      <p:ext uri="{BB962C8B-B14F-4D97-AF65-F5344CB8AC3E}">
        <p14:creationId xmlns:p14="http://schemas.microsoft.com/office/powerpoint/2010/main" val="2048713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6FF413-842D-45BA-B65B-6C6AF574E423}" type="slidenum">
              <a:rPr lang="en-US"/>
              <a:pPr/>
              <a:t>67</a:t>
            </a:fld>
            <a:endParaRPr 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r>
              <a:rPr lang="en-US" dirty="0"/>
              <a:t>Fast mapping – Susan Carey= induction of word meaning from syntactic context; child quickly picks up general idea of the meaning of a new word; </a:t>
            </a:r>
            <a:r>
              <a:rPr lang="en-US" dirty="0" err="1"/>
              <a:t>altough</a:t>
            </a:r>
            <a:r>
              <a:rPr lang="en-US" dirty="0"/>
              <a:t> tends to be fast but shallow mapping of new words to new meanings (vs. socially-mediated this is later appearing…around 2 yrs of age)</a:t>
            </a:r>
          </a:p>
        </p:txBody>
      </p:sp>
    </p:spTree>
    <p:extLst>
      <p:ext uri="{BB962C8B-B14F-4D97-AF65-F5344CB8AC3E}">
        <p14:creationId xmlns:p14="http://schemas.microsoft.com/office/powerpoint/2010/main" val="35532891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1379F9DD-B0F5-4EBA-B8FD-A4A828C717A6}" type="slidenum">
              <a:rPr lang="en-US" smtClean="0"/>
              <a:pPr>
                <a:defRPr/>
              </a:pPr>
              <a:t>68</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727509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EE454339-BEA9-443B-9252-F4688428C117}" type="slidenum">
              <a:rPr lang="en-US" smtClean="0"/>
              <a:pPr>
                <a:defRPr/>
              </a:pPr>
              <a:t>69</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277530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ED008713-8879-4212-933A-44F7B0985AAD}" type="slidenum">
              <a:rPr lang="en-US" smtClean="0"/>
              <a:pPr>
                <a:defRPr/>
              </a:pPr>
              <a:t>70</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8270070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4452" name="Slide Number Placeholder 3"/>
          <p:cNvSpPr>
            <a:spLocks noGrp="1"/>
          </p:cNvSpPr>
          <p:nvPr>
            <p:ph type="sldNum" sz="quarter" idx="5"/>
          </p:nvPr>
        </p:nvSpPr>
        <p:spPr/>
        <p:txBody>
          <a:bodyPr/>
          <a:lstStyle/>
          <a:p>
            <a:pPr>
              <a:defRPr/>
            </a:pPr>
            <a:fld id="{0F5E44C9-D56A-4186-B504-EB9A7AD4DCCC}" type="slidenum">
              <a:rPr lang="en-US" smtClean="0"/>
              <a:pPr>
                <a:defRPr/>
              </a:pPr>
              <a:t>72</a:t>
            </a:fld>
            <a:endParaRPr lang="en-US" smtClean="0"/>
          </a:p>
        </p:txBody>
      </p:sp>
    </p:spTree>
    <p:extLst>
      <p:ext uri="{BB962C8B-B14F-4D97-AF65-F5344CB8AC3E}">
        <p14:creationId xmlns:p14="http://schemas.microsoft.com/office/powerpoint/2010/main" val="3963296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6</a:t>
            </a:fld>
            <a:endParaRPr lang="en-US"/>
          </a:p>
        </p:txBody>
      </p:sp>
    </p:spTree>
    <p:extLst>
      <p:ext uri="{BB962C8B-B14F-4D97-AF65-F5344CB8AC3E}">
        <p14:creationId xmlns:p14="http://schemas.microsoft.com/office/powerpoint/2010/main" val="37401454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4452" name="Slide Number Placeholder 3"/>
          <p:cNvSpPr>
            <a:spLocks noGrp="1"/>
          </p:cNvSpPr>
          <p:nvPr>
            <p:ph type="sldNum" sz="quarter" idx="5"/>
          </p:nvPr>
        </p:nvSpPr>
        <p:spPr/>
        <p:txBody>
          <a:bodyPr/>
          <a:lstStyle/>
          <a:p>
            <a:pPr>
              <a:defRPr/>
            </a:pPr>
            <a:fld id="{0F5E44C9-D56A-4186-B504-EB9A7AD4DCCC}" type="slidenum">
              <a:rPr lang="en-US" smtClean="0"/>
              <a:pPr>
                <a:defRPr/>
              </a:pPr>
              <a:t>73</a:t>
            </a:fld>
            <a:endParaRPr lang="en-US" smtClean="0"/>
          </a:p>
        </p:txBody>
      </p:sp>
    </p:spTree>
    <p:extLst>
      <p:ext uri="{BB962C8B-B14F-4D97-AF65-F5344CB8AC3E}">
        <p14:creationId xmlns:p14="http://schemas.microsoft.com/office/powerpoint/2010/main" val="27472052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5476" name="Slide Number Placeholder 3"/>
          <p:cNvSpPr>
            <a:spLocks noGrp="1"/>
          </p:cNvSpPr>
          <p:nvPr>
            <p:ph type="sldNum" sz="quarter" idx="5"/>
          </p:nvPr>
        </p:nvSpPr>
        <p:spPr/>
        <p:txBody>
          <a:bodyPr/>
          <a:lstStyle/>
          <a:p>
            <a:pPr>
              <a:defRPr/>
            </a:pPr>
            <a:fld id="{CBA5679A-49DC-45F6-BCDE-18A839E2A32D}" type="slidenum">
              <a:rPr lang="en-US" smtClean="0"/>
              <a:pPr>
                <a:defRPr/>
              </a:pPr>
              <a:t>74</a:t>
            </a:fld>
            <a:endParaRPr lang="en-US" smtClean="0"/>
          </a:p>
        </p:txBody>
      </p:sp>
    </p:spTree>
    <p:extLst>
      <p:ext uri="{BB962C8B-B14F-4D97-AF65-F5344CB8AC3E}">
        <p14:creationId xmlns:p14="http://schemas.microsoft.com/office/powerpoint/2010/main" val="8602309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6500" name="Slide Number Placeholder 3"/>
          <p:cNvSpPr>
            <a:spLocks noGrp="1"/>
          </p:cNvSpPr>
          <p:nvPr>
            <p:ph type="sldNum" sz="quarter" idx="5"/>
          </p:nvPr>
        </p:nvSpPr>
        <p:spPr/>
        <p:txBody>
          <a:bodyPr/>
          <a:lstStyle/>
          <a:p>
            <a:pPr>
              <a:defRPr/>
            </a:pPr>
            <a:fld id="{FF36372E-9FEE-4B00-94D4-B95313D4ACBD}" type="slidenum">
              <a:rPr lang="en-US" smtClean="0"/>
              <a:pPr>
                <a:defRPr/>
              </a:pPr>
              <a:t>75</a:t>
            </a:fld>
            <a:endParaRPr lang="en-US" smtClean="0"/>
          </a:p>
        </p:txBody>
      </p:sp>
    </p:spTree>
    <p:extLst>
      <p:ext uri="{BB962C8B-B14F-4D97-AF65-F5344CB8AC3E}">
        <p14:creationId xmlns:p14="http://schemas.microsoft.com/office/powerpoint/2010/main" val="975893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58FD5F-D37C-4D90-AD39-EBD9C28BE0B0}" type="slidenum">
              <a:rPr lang="en-US"/>
              <a:pPr/>
              <a:t>76</a:t>
            </a:fld>
            <a:endParaRPr lang="en-US"/>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r>
              <a:rPr lang="en-US"/>
              <a:t>Temporal gap between words shortens with development to increase flow</a:t>
            </a:r>
          </a:p>
          <a:p>
            <a:endParaRPr lang="en-US"/>
          </a:p>
          <a:p>
            <a:r>
              <a:rPr lang="en-US"/>
              <a:t>Chimps can form successive single-word utterances; but can’t get beyond that</a:t>
            </a:r>
          </a:p>
        </p:txBody>
      </p:sp>
    </p:spTree>
    <p:extLst>
      <p:ext uri="{BB962C8B-B14F-4D97-AF65-F5344CB8AC3E}">
        <p14:creationId xmlns:p14="http://schemas.microsoft.com/office/powerpoint/2010/main" val="14447539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FECC0E39-30BF-4D66-A08C-4666C8398D58}" type="slidenum">
              <a:rPr lang="en-US" smtClean="0"/>
              <a:pPr>
                <a:defRPr/>
              </a:pPr>
              <a:t>77</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074897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497351F0-8186-445A-A192-6C0204C5E5C2}" type="slidenum">
              <a:rPr lang="en-US" smtClean="0"/>
              <a:pPr>
                <a:defRPr/>
              </a:pPr>
              <a:t>78</a:t>
            </a:fld>
            <a:endParaRPr lang="en-US" smtClean="0"/>
          </a:p>
        </p:txBody>
      </p:sp>
      <p:sp>
        <p:nvSpPr>
          <p:cNvPr id="101379" name="Rectangle 2"/>
          <p:cNvSpPr>
            <a:spLocks noGrp="1" noRot="1" noChangeAspect="1" noChangeArrowheads="1" noTextEdit="1"/>
          </p:cNvSpPr>
          <p:nvPr>
            <p:ph type="sldImg"/>
          </p:nvPr>
        </p:nvSpPr>
        <p:spPr>
          <a:xfrm>
            <a:off x="1182688" y="698500"/>
            <a:ext cx="4645025" cy="3482975"/>
          </a:xfrm>
          <a:solidFill>
            <a:srgbClr val="FFFFFF"/>
          </a:solidFill>
          <a:ln w="12700" cap="flat"/>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24" tIns="46913" rIns="93824" bIns="46913"/>
          <a:lstStyle/>
          <a:p>
            <a:endParaRPr lang="en-US" altLang="en-US" smtClean="0"/>
          </a:p>
        </p:txBody>
      </p:sp>
    </p:spTree>
    <p:extLst>
      <p:ext uri="{BB962C8B-B14F-4D97-AF65-F5344CB8AC3E}">
        <p14:creationId xmlns:p14="http://schemas.microsoft.com/office/powerpoint/2010/main" val="9632104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BA01950F-230C-4571-B916-04372087F3A7}" type="slidenum">
              <a:rPr lang="en-US" smtClean="0"/>
              <a:pPr>
                <a:defRPr/>
              </a:pPr>
              <a:t>79</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1160942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0E1817C0-07DE-4A25-A572-929889E2599B}" type="slidenum">
              <a:rPr lang="en-US" smtClean="0"/>
              <a:pPr>
                <a:defRPr/>
              </a:pPr>
              <a:t>80</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208927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4A10DC-3179-4395-9E26-12536BFEFC1A}" type="slidenum">
              <a:rPr lang="en-US"/>
              <a:pPr/>
              <a:t>82</a:t>
            </a:fld>
            <a:endParaRPr lang="en-US"/>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r>
              <a:rPr lang="en-US"/>
              <a:t>Getting rid of undergeneralizations – each new context is compared with current meaning; features that match are strengthened; those that don’t match are weakened; when specific feature becomes sufficiently weak it drops out of schema requirement completely</a:t>
            </a:r>
          </a:p>
          <a:p>
            <a:endParaRPr lang="en-US"/>
          </a:p>
          <a:p>
            <a:r>
              <a:rPr lang="en-US"/>
              <a:t>Will example of undergeneralization …. Fire truck = long with ladder, otherwise = red police car</a:t>
            </a:r>
          </a:p>
          <a:p>
            <a:endParaRPr lang="en-US"/>
          </a:p>
          <a:p>
            <a:r>
              <a:rPr lang="en-US"/>
              <a:t>Language development generally precedes from undergeneralization to gradual generalization</a:t>
            </a:r>
          </a:p>
          <a:p>
            <a:endParaRPr lang="en-US"/>
          </a:p>
          <a:p>
            <a:r>
              <a:rPr lang="en-US"/>
              <a:t>Overgeneralization less frequent</a:t>
            </a:r>
          </a:p>
          <a:p>
            <a:r>
              <a:rPr lang="en-US"/>
              <a:t>b/c not yet learned the words they need to express their intentions; not that child THINKS tiger is kittie..just that they don’t have the word to express it and notices broad similarities </a:t>
            </a:r>
          </a:p>
        </p:txBody>
      </p:sp>
    </p:spTree>
    <p:extLst>
      <p:ext uri="{BB962C8B-B14F-4D97-AF65-F5344CB8AC3E}">
        <p14:creationId xmlns:p14="http://schemas.microsoft.com/office/powerpoint/2010/main" val="3775116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2CDF3-717E-464F-BB85-FBC5B6962D56}" type="slidenum">
              <a:rPr lang="en-US"/>
              <a:pPr/>
              <a:t>83</a:t>
            </a:fld>
            <a:endParaRPr lang="en-US"/>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p:txBody>
          <a:bodyPr/>
          <a:lstStyle/>
          <a:p>
            <a:r>
              <a:rPr lang="en-US"/>
              <a:t>Temporal gap between words shortens with development to increase flow</a:t>
            </a:r>
          </a:p>
          <a:p>
            <a:endParaRPr lang="en-US"/>
          </a:p>
          <a:p>
            <a:r>
              <a:rPr lang="en-US"/>
              <a:t>Chimps can form successive single-word utterances; but can’t get beyond that</a:t>
            </a:r>
          </a:p>
        </p:txBody>
      </p:sp>
    </p:spTree>
    <p:extLst>
      <p:ext uri="{BB962C8B-B14F-4D97-AF65-F5344CB8AC3E}">
        <p14:creationId xmlns:p14="http://schemas.microsoft.com/office/powerpoint/2010/main" val="35861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Broca’s</a:t>
            </a:r>
            <a:r>
              <a:rPr lang="en-US" dirty="0" smtClean="0"/>
              <a:t> = frontal</a:t>
            </a:r>
          </a:p>
          <a:p>
            <a:r>
              <a:rPr lang="en-US" dirty="0" smtClean="0"/>
              <a:t>Wernicke’s = temporal</a:t>
            </a:r>
          </a:p>
          <a:p>
            <a:endParaRPr lang="en-US" dirty="0" smtClean="0"/>
          </a:p>
          <a:p>
            <a:r>
              <a:rPr lang="en-US" dirty="0" smtClean="0"/>
              <a:t>If</a:t>
            </a:r>
            <a:r>
              <a:rPr lang="en-US" baseline="0" dirty="0" smtClean="0"/>
              <a:t> language acquired later remain spatial separate; BUT if language acquired earlier have common neural representation</a:t>
            </a:r>
          </a:p>
          <a:p>
            <a:endParaRPr lang="en-US" baseline="0" dirty="0" smtClean="0"/>
          </a:p>
          <a:p>
            <a:r>
              <a:rPr lang="en-US" baseline="0" dirty="0" smtClean="0"/>
              <a:t>Regardless of age of learning temporal lobe shows overlap across regions</a:t>
            </a:r>
          </a:p>
          <a:p>
            <a:endParaRPr lang="en-US" baseline="0" dirty="0" smtClean="0"/>
          </a:p>
          <a:p>
            <a:r>
              <a:rPr lang="en-US" baseline="0" dirty="0" smtClean="0"/>
              <a:t>Early = simultaneous childhood learning</a:t>
            </a:r>
          </a:p>
          <a:p>
            <a:r>
              <a:rPr lang="en-US" baseline="0" dirty="0" smtClean="0"/>
              <a:t>Late = 2</a:t>
            </a:r>
            <a:r>
              <a:rPr lang="en-US" baseline="30000" dirty="0" smtClean="0"/>
              <a:t>nd</a:t>
            </a:r>
            <a:r>
              <a:rPr lang="en-US" baseline="0" dirty="0" smtClean="0"/>
              <a:t> language learning as young adult</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a:t>
            </a:fld>
            <a:endParaRPr lang="en-US"/>
          </a:p>
        </p:txBody>
      </p:sp>
    </p:spTree>
    <p:extLst>
      <p:ext uri="{BB962C8B-B14F-4D97-AF65-F5344CB8AC3E}">
        <p14:creationId xmlns:p14="http://schemas.microsoft.com/office/powerpoint/2010/main" val="9190847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5732BE-8F56-4612-AF34-BB05C245BCCD}" type="slidenum">
              <a:rPr lang="en-US"/>
              <a:pPr/>
              <a:t>85</a:t>
            </a:fld>
            <a:endParaRPr lang="en-US"/>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r>
              <a:rPr lang="en-US"/>
              <a:t>See website on p. 379</a:t>
            </a:r>
          </a:p>
          <a:p>
            <a:r>
              <a:rPr lang="en-US"/>
              <a:t>Neena/Liam interaction</a:t>
            </a:r>
          </a:p>
          <a:p>
            <a:endParaRPr lang="en-US"/>
          </a:p>
          <a:p>
            <a:r>
              <a:rPr lang="en-US"/>
              <a:t>Check website on 380</a:t>
            </a:r>
          </a:p>
          <a:p>
            <a:endParaRPr lang="en-US"/>
          </a:p>
          <a:p>
            <a:r>
              <a:rPr lang="en-US"/>
              <a:t>Chimps can form successive single-word utterances; but can’t get beyond that</a:t>
            </a:r>
          </a:p>
        </p:txBody>
      </p:sp>
    </p:spTree>
    <p:extLst>
      <p:ext uri="{BB962C8B-B14F-4D97-AF65-F5344CB8AC3E}">
        <p14:creationId xmlns:p14="http://schemas.microsoft.com/office/powerpoint/2010/main" val="11278696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A95363-FF4E-4A09-B03E-7393CB3B2E8F}" type="slidenum">
              <a:rPr lang="en-US"/>
              <a:pPr/>
              <a:t>86</a:t>
            </a:fld>
            <a:endParaRPr lang="en-US"/>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r>
              <a:rPr lang="en-US" dirty="0" smtClean="0"/>
              <a:t>Find ESCS examples</a:t>
            </a:r>
          </a:p>
          <a:p>
            <a:r>
              <a:rPr lang="en-US" dirty="0" smtClean="0"/>
              <a:t>See </a:t>
            </a:r>
            <a:r>
              <a:rPr lang="en-US" dirty="0"/>
              <a:t>website on p. 379</a:t>
            </a:r>
          </a:p>
          <a:p>
            <a:r>
              <a:rPr lang="en-US" dirty="0"/>
              <a:t>Neena/Liam interaction</a:t>
            </a:r>
          </a:p>
          <a:p>
            <a:endParaRPr lang="en-US" dirty="0"/>
          </a:p>
          <a:p>
            <a:r>
              <a:rPr lang="en-US" dirty="0"/>
              <a:t>Chimps can form successive single-word utterances; but can’t get beyond that</a:t>
            </a:r>
          </a:p>
          <a:p>
            <a:endParaRPr lang="en-US" dirty="0"/>
          </a:p>
          <a:p>
            <a:r>
              <a:rPr lang="en-US" dirty="0"/>
              <a:t>Language learning depends on construction of shared </a:t>
            </a:r>
            <a:r>
              <a:rPr lang="en-US" dirty="0" err="1"/>
              <a:t>intersubjective</a:t>
            </a:r>
            <a:r>
              <a:rPr lang="en-US" dirty="0"/>
              <a:t> understanding of parents’ intention</a:t>
            </a:r>
          </a:p>
        </p:txBody>
      </p:sp>
    </p:spTree>
    <p:extLst>
      <p:ext uri="{BB962C8B-B14F-4D97-AF65-F5344CB8AC3E}">
        <p14:creationId xmlns:p14="http://schemas.microsoft.com/office/powerpoint/2010/main" val="409080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A representative axial slice from a ‘late’ bilingual subject (A) shows all</a:t>
            </a:r>
          </a:p>
          <a:p>
            <a:r>
              <a:rPr lang="en-US" dirty="0" smtClean="0"/>
              <a:t>voxels that pass the multistage statistical criteria at P # 0:0005 as either red</a:t>
            </a:r>
          </a:p>
          <a:p>
            <a:r>
              <a:rPr lang="en-US" dirty="0" smtClean="0"/>
              <a:t>(</a:t>
            </a:r>
            <a:r>
              <a:rPr lang="en-US" dirty="0" err="1" smtClean="0"/>
              <a:t>nativelanguage</a:t>
            </a:r>
            <a:r>
              <a:rPr lang="en-US" dirty="0" smtClean="0"/>
              <a:t>)</a:t>
            </a:r>
            <a:r>
              <a:rPr lang="en-US" dirty="0" err="1" smtClean="0"/>
              <a:t>oryellow</a:t>
            </a:r>
            <a:r>
              <a:rPr lang="en-US" dirty="0" smtClean="0"/>
              <a:t>(</a:t>
            </a:r>
            <a:r>
              <a:rPr lang="en-US" dirty="0" err="1" smtClean="0"/>
              <a:t>secondacquiredlanguage</a:t>
            </a:r>
            <a:r>
              <a:rPr lang="en-US" dirty="0" smtClean="0"/>
              <a:t>).</a:t>
            </a:r>
            <a:r>
              <a:rPr lang="en-US" dirty="0" err="1" smtClean="0"/>
              <a:t>Anexpandedviewofthe</a:t>
            </a:r>
            <a:endParaRPr lang="en-US" dirty="0" smtClean="0"/>
          </a:p>
          <a:p>
            <a:r>
              <a:rPr lang="en-US" dirty="0" smtClean="0"/>
              <a:t>pattern of activity in the region of interest (</a:t>
            </a:r>
            <a:r>
              <a:rPr lang="en-US" dirty="0" err="1" smtClean="0"/>
              <a:t>inferiorfrontal</a:t>
            </a:r>
            <a:r>
              <a:rPr lang="en-US" dirty="0" smtClean="0"/>
              <a:t> </a:t>
            </a:r>
            <a:r>
              <a:rPr lang="en-US" dirty="0" err="1" smtClean="0"/>
              <a:t>gyrus,Brodmann’s</a:t>
            </a:r>
            <a:r>
              <a:rPr lang="en-US" dirty="0" smtClean="0"/>
              <a:t> area</a:t>
            </a:r>
          </a:p>
          <a:p>
            <a:r>
              <a:rPr lang="en-US" dirty="0" smtClean="0"/>
              <a:t>44 (refs 2, 3,18),correspondingtoBroca’sarea1–3</a:t>
            </a:r>
          </a:p>
          <a:p>
            <a:r>
              <a:rPr lang="en-US" dirty="0" smtClean="0"/>
              <a:t>)</a:t>
            </a:r>
            <a:r>
              <a:rPr lang="en-US" dirty="0" err="1" smtClean="0"/>
              <a:t>indicatesseparatecentroids</a:t>
            </a:r>
            <a:r>
              <a:rPr lang="en-US" dirty="0" smtClean="0"/>
              <a:t>(+)</a:t>
            </a:r>
          </a:p>
          <a:p>
            <a:r>
              <a:rPr lang="en-US" dirty="0" smtClean="0"/>
              <a:t>of activity for the two languages. Centre-of-mass calculations indicate that the</a:t>
            </a:r>
          </a:p>
          <a:p>
            <a:r>
              <a:rPr lang="en-US" dirty="0" smtClean="0"/>
              <a:t>centroidsareseparatedonthisplaneby7.9mm.Thegreenlineontheupperright</a:t>
            </a:r>
          </a:p>
          <a:p>
            <a:r>
              <a:rPr lang="en-US" dirty="0" smtClean="0"/>
              <a:t>mid-sagittal view indicates the plane location. R indicates the right side of the</a:t>
            </a:r>
          </a:p>
          <a:p>
            <a:r>
              <a:rPr lang="en-US" dirty="0" smtClean="0"/>
              <a:t>brain.</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a:t>
            </a:fld>
            <a:endParaRPr lang="en-US"/>
          </a:p>
        </p:txBody>
      </p:sp>
    </p:spTree>
    <p:extLst>
      <p:ext uri="{BB962C8B-B14F-4D97-AF65-F5344CB8AC3E}">
        <p14:creationId xmlns:p14="http://schemas.microsoft.com/office/powerpoint/2010/main" val="1931961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11</a:t>
            </a:fld>
            <a:endParaRPr lang="en-US"/>
          </a:p>
        </p:txBody>
      </p:sp>
    </p:spTree>
    <p:extLst>
      <p:ext uri="{BB962C8B-B14F-4D97-AF65-F5344CB8AC3E}">
        <p14:creationId xmlns:p14="http://schemas.microsoft.com/office/powerpoint/2010/main" val="1016331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4B55C9FE-F203-4A12-92ED-8B823248EE01}" type="slidenum">
              <a:rPr lang="en-US"/>
              <a:pPr/>
              <a:t>‹#›</a:t>
            </a:fld>
            <a:endParaRPr lang="en-US"/>
          </a:p>
        </p:txBody>
      </p:sp>
    </p:spTree>
    <p:extLst>
      <p:ext uri="{BB962C8B-B14F-4D97-AF65-F5344CB8AC3E}">
        <p14:creationId xmlns:p14="http://schemas.microsoft.com/office/powerpoint/2010/main" val="2655593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psy.miami.edu/faculty/dmessinger/c_c/rsrcs/video_audio/oller_infant_sounds.mp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ov"/><Relationship Id="rId7" Type="http://schemas.openxmlformats.org/officeDocument/2006/relationships/image" Target="../media/image1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24.xml.rels><?xml version="1.0" encoding="UTF-8" standalone="yes"?>
<Relationships xmlns="http://schemas.openxmlformats.org/package/2006/relationships"><Relationship Id="rId3" Type="http://schemas.openxmlformats.org/officeDocument/2006/relationships/hyperlink" Target="http://www.psy.miami.edu/faculty/dmessinger/c_c/rsrcs/video_audio/oller_infant_sounds.mp3"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wimp.com/babyboy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youtube.com/watch?v=PfSOYjkFQo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cSCXMfeo74Q"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psy.miami.edu/faculty/dmessinger/c_c/rsrcs/rdgs/emot/CurrentDirectionsinPsychologicalScience-2015-Golinkoff-339-44.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pss.sagepub.com/content/early/2016/09/23/0956797616668558.full.pdf+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oleObject" Target="../embeddings/oleObject2.bin"/><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doi.org/10.1017/S0305000900013817" TargetMode="External"/><Relationship Id="rId2" Type="http://schemas.openxmlformats.org/officeDocument/2006/relationships/hyperlink" Target="https://nyu.databrary.org/volume/44"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4.png"/><Relationship Id="rId4" Type="http://schemas.openxmlformats.org/officeDocument/2006/relationships/notesSlide" Target="../notesSlides/notesSlide7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smtClean="0"/>
              <a:t>Language Development</a:t>
            </a:r>
            <a:endParaRPr lang="en-US" sz="6000" dirty="0"/>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smtClean="0"/>
              <a:t>Daniel Messinger, Ph.D.</a:t>
            </a:r>
            <a:endParaRPr lang="en-US" sz="2400" dirty="0"/>
          </a:p>
        </p:txBody>
      </p:sp>
    </p:spTree>
    <p:extLst>
      <p:ext uri="{BB962C8B-B14F-4D97-AF65-F5344CB8AC3E}">
        <p14:creationId xmlns:p14="http://schemas.microsoft.com/office/powerpoint/2010/main" val="2327194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normAutofit fontScale="90000"/>
          </a:bodyPr>
          <a:lstStyle/>
          <a:p>
            <a:pPr algn="ctr"/>
            <a:r>
              <a:rPr lang="en-US" sz="4000" dirty="0"/>
              <a:t>Second language </a:t>
            </a:r>
            <a:r>
              <a:rPr lang="en-US" sz="4000"/>
              <a:t>learning </a:t>
            </a:r>
            <a:r>
              <a:rPr lang="en-US" sz="4000" smtClean="0"/>
              <a:t>and the </a:t>
            </a:r>
            <a:r>
              <a:rPr lang="en-US" sz="4000" dirty="0"/>
              <a:t>brain</a:t>
            </a:r>
          </a:p>
        </p:txBody>
      </p:sp>
      <p:sp>
        <p:nvSpPr>
          <p:cNvPr id="468995"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Different patterns depending on </a:t>
            </a:r>
            <a:r>
              <a:rPr lang="en-US" i="1" dirty="0" smtClean="0"/>
              <a:t>region</a:t>
            </a:r>
            <a:r>
              <a:rPr lang="en-US" dirty="0" smtClean="0"/>
              <a:t> and </a:t>
            </a:r>
            <a:r>
              <a:rPr lang="en-US" i="1" dirty="0" smtClean="0"/>
              <a:t>timing</a:t>
            </a:r>
            <a:r>
              <a:rPr lang="en-US" dirty="0" smtClean="0"/>
              <a:t> of second language learning</a:t>
            </a:r>
            <a:endParaRPr lang="en-US" dirty="0"/>
          </a:p>
          <a:p>
            <a:pPr lvl="1" algn="ctr"/>
            <a:r>
              <a:rPr lang="en-US" dirty="0" smtClean="0"/>
              <a:t>EARLIER LEARNERS</a:t>
            </a:r>
            <a:endParaRPr lang="en-US" dirty="0"/>
          </a:p>
        </p:txBody>
      </p:sp>
      <p:sp>
        <p:nvSpPr>
          <p:cNvPr id="6" name="TextBox 5"/>
          <p:cNvSpPr txBox="1"/>
          <p:nvPr/>
        </p:nvSpPr>
        <p:spPr>
          <a:xfrm>
            <a:off x="3124200" y="6334780"/>
            <a:ext cx="3417859" cy="523220"/>
          </a:xfrm>
          <a:prstGeom prst="rect">
            <a:avLst/>
          </a:prstGeom>
          <a:noFill/>
        </p:spPr>
        <p:txBody>
          <a:bodyPr wrap="none" rtlCol="0">
            <a:spAutoFit/>
          </a:bodyPr>
          <a:lstStyle/>
          <a:p>
            <a:r>
              <a:rPr lang="en-US" sz="2800" dirty="0" smtClean="0"/>
              <a:t>Frontal </a:t>
            </a:r>
            <a:r>
              <a:rPr lang="en-US" sz="2800" dirty="0" err="1" smtClean="0"/>
              <a:t>Broca’s</a:t>
            </a:r>
            <a:r>
              <a:rPr lang="en-US" sz="2800" dirty="0" smtClean="0"/>
              <a:t> area</a:t>
            </a:r>
            <a:endParaRPr lang="en-US"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321" y="3428556"/>
            <a:ext cx="4047616" cy="290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376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p:txBody>
          <a:bodyPr>
            <a:normAutofit fontScale="90000"/>
          </a:bodyPr>
          <a:lstStyle/>
          <a:p>
            <a:pPr marL="660400" indent="-660400"/>
            <a:r>
              <a:rPr lang="en-US" dirty="0"/>
              <a:t>Language Development </a:t>
            </a:r>
            <a:r>
              <a:rPr lang="en-US" dirty="0" smtClean="0"/>
              <a:t>Theories– </a:t>
            </a:r>
            <a:r>
              <a:rPr lang="en-US" dirty="0"/>
              <a:t/>
            </a:r>
            <a:br>
              <a:rPr lang="en-US" dirty="0"/>
            </a:br>
            <a:r>
              <a:rPr lang="en-US" dirty="0"/>
              <a:t>Interactionist Perspective</a:t>
            </a:r>
          </a:p>
        </p:txBody>
      </p:sp>
      <p:sp>
        <p:nvSpPr>
          <p:cNvPr id="442371" name="Rectangle 3"/>
          <p:cNvSpPr>
            <a:spLocks noGrp="1" noChangeArrowheads="1"/>
          </p:cNvSpPr>
          <p:nvPr>
            <p:ph type="body" idx="4294967295"/>
          </p:nvPr>
        </p:nvSpPr>
        <p:spPr>
          <a:xfrm>
            <a:off x="457200" y="1600200"/>
            <a:ext cx="8229600" cy="3775075"/>
          </a:xfrm>
          <a:prstGeom prst="rect">
            <a:avLst/>
          </a:prstGeom>
        </p:spPr>
        <p:txBody>
          <a:bodyPr>
            <a:normAutofit/>
          </a:bodyPr>
          <a:lstStyle/>
          <a:p>
            <a:pPr marL="742442" indent="-577850"/>
            <a:r>
              <a:rPr lang="en-US" dirty="0" smtClean="0"/>
              <a:t>Language </a:t>
            </a:r>
            <a:r>
              <a:rPr lang="en-US" dirty="0"/>
              <a:t>development most likely occurs via </a:t>
            </a:r>
            <a:r>
              <a:rPr lang="en-US" dirty="0" smtClean="0"/>
              <a:t>interactions </a:t>
            </a:r>
            <a:r>
              <a:rPr lang="en-US" dirty="0"/>
              <a:t>between inner capacities and environmental </a:t>
            </a:r>
            <a:r>
              <a:rPr lang="en-US" dirty="0" smtClean="0"/>
              <a:t>influences</a:t>
            </a:r>
          </a:p>
          <a:p>
            <a:pPr marL="742442" indent="-577850">
              <a:buNone/>
            </a:pPr>
            <a:endParaRPr lang="en-US" dirty="0"/>
          </a:p>
          <a:p>
            <a:pPr marL="1144524" lvl="1" indent="-495300"/>
            <a:r>
              <a:rPr lang="en-US" dirty="0"/>
              <a:t>Focus on social context of language learning</a:t>
            </a:r>
          </a:p>
          <a:p>
            <a:pPr marL="742442" indent="-577850"/>
            <a:endParaRPr lang="en-US" dirty="0"/>
          </a:p>
        </p:txBody>
      </p:sp>
      <p:sp>
        <p:nvSpPr>
          <p:cNvPr id="2" name="Rectangle 1"/>
          <p:cNvSpPr/>
          <p:nvPr/>
        </p:nvSpPr>
        <p:spPr>
          <a:xfrm>
            <a:off x="930275" y="7906435"/>
            <a:ext cx="4572000" cy="646331"/>
          </a:xfrm>
          <a:prstGeom prst="rect">
            <a:avLst/>
          </a:prstGeom>
        </p:spPr>
        <p:txBody>
          <a:bodyPr>
            <a:spAutoFit/>
          </a:bodyPr>
          <a:lstStyle/>
          <a:p>
            <a:pPr marL="742442" indent="-577850"/>
            <a:r>
              <a:rPr lang="en-US" dirty="0"/>
              <a:t>First two theories are at the extremes of nature-nurture debate</a:t>
            </a:r>
          </a:p>
        </p:txBody>
      </p:sp>
    </p:spTree>
    <p:extLst>
      <p:ext uri="{BB962C8B-B14F-4D97-AF65-F5344CB8AC3E}">
        <p14:creationId xmlns:p14="http://schemas.microsoft.com/office/powerpoint/2010/main" val="1435138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algn="ctr"/>
            <a:r>
              <a:rPr lang="en-US" dirty="0"/>
              <a:t>Auditory Development</a:t>
            </a:r>
          </a:p>
        </p:txBody>
      </p:sp>
      <p:sp>
        <p:nvSpPr>
          <p:cNvPr id="407555" name="Rectangle 3"/>
          <p:cNvSpPr>
            <a:spLocks noGrp="1" noChangeArrowheads="1"/>
          </p:cNvSpPr>
          <p:nvPr>
            <p:ph type="body" idx="4294967295"/>
          </p:nvPr>
        </p:nvSpPr>
        <p:spPr>
          <a:xfrm>
            <a:off x="457200" y="1646237"/>
            <a:ext cx="8458200" cy="4526280"/>
          </a:xfrm>
          <a:prstGeom prst="rect">
            <a:avLst/>
          </a:prstGeom>
        </p:spPr>
        <p:txBody>
          <a:bodyPr>
            <a:normAutofit/>
          </a:bodyPr>
          <a:lstStyle/>
          <a:p>
            <a:r>
              <a:rPr lang="en-US" dirty="0" smtClean="0"/>
              <a:t>At birth audition among best </a:t>
            </a:r>
            <a:r>
              <a:rPr lang="en-US" dirty="0"/>
              <a:t>developed </a:t>
            </a:r>
            <a:r>
              <a:rPr lang="en-US" dirty="0" smtClean="0"/>
              <a:t>senses</a:t>
            </a:r>
            <a:endParaRPr lang="en-US" dirty="0"/>
          </a:p>
          <a:p>
            <a:pPr lvl="1"/>
            <a:r>
              <a:rPr lang="en-US" dirty="0"/>
              <a:t>Sensitivity to contrasts (e.g., /p/ vs. /b/)</a:t>
            </a:r>
          </a:p>
          <a:p>
            <a:pPr lvl="1"/>
            <a:r>
              <a:rPr lang="en-US" dirty="0"/>
              <a:t>Ability to store auditory sequences</a:t>
            </a:r>
          </a:p>
          <a:p>
            <a:pPr lvl="2"/>
            <a:r>
              <a:rPr lang="en-US" dirty="0"/>
              <a:t>Focus on stressed syllables and syllables immediately </a:t>
            </a:r>
            <a:r>
              <a:rPr lang="en-US" dirty="0" smtClean="0"/>
              <a:t> following </a:t>
            </a:r>
            <a:r>
              <a:rPr lang="en-US" dirty="0"/>
              <a:t>stressed syllables</a:t>
            </a:r>
          </a:p>
          <a:p>
            <a:pPr lvl="1"/>
            <a:r>
              <a:rPr lang="en-US" dirty="0"/>
              <a:t>Preference for language/voice of mother experienced </a:t>
            </a:r>
            <a:r>
              <a:rPr lang="en-US" dirty="0" smtClean="0"/>
              <a:t>prenatally</a:t>
            </a:r>
          </a:p>
          <a:p>
            <a:pPr lvl="1">
              <a:buNone/>
            </a:pPr>
            <a:endParaRPr lang="en-US" dirty="0"/>
          </a:p>
          <a:p>
            <a:pPr lvl="2"/>
            <a:r>
              <a:rPr lang="en-US" dirty="0" err="1"/>
              <a:t>DeCasper</a:t>
            </a:r>
            <a:r>
              <a:rPr lang="en-US" dirty="0"/>
              <a:t> &amp; Fifer, 1980</a:t>
            </a:r>
          </a:p>
        </p:txBody>
      </p:sp>
    </p:spTree>
    <p:extLst>
      <p:ext uri="{BB962C8B-B14F-4D97-AF65-F5344CB8AC3E}">
        <p14:creationId xmlns:p14="http://schemas.microsoft.com/office/powerpoint/2010/main" val="2824601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algn="ctr"/>
            <a:r>
              <a:rPr lang="en-US" dirty="0"/>
              <a:t>Auditory Development</a:t>
            </a:r>
          </a:p>
        </p:txBody>
      </p:sp>
      <p:sp>
        <p:nvSpPr>
          <p:cNvPr id="407555" name="Rectangle 3"/>
          <p:cNvSpPr>
            <a:spLocks noGrp="1" noChangeArrowheads="1"/>
          </p:cNvSpPr>
          <p:nvPr>
            <p:ph type="body" idx="4294967295"/>
          </p:nvPr>
        </p:nvSpPr>
        <p:spPr>
          <a:xfrm>
            <a:off x="457200" y="1646237"/>
            <a:ext cx="8229600" cy="4526280"/>
          </a:xfrm>
          <a:prstGeom prst="rect">
            <a:avLst/>
          </a:prstGeom>
        </p:spPr>
        <p:txBody>
          <a:bodyPr/>
          <a:lstStyle/>
          <a:p>
            <a:r>
              <a:rPr lang="en-US" dirty="0" smtClean="0"/>
              <a:t>Prenatally experienced language </a:t>
            </a:r>
            <a:r>
              <a:rPr lang="en-US" dirty="0"/>
              <a:t>preference</a:t>
            </a:r>
            <a:endParaRPr lang="en-US" dirty="0" smtClean="0"/>
          </a:p>
          <a:p>
            <a:endParaRPr lang="en-US" dirty="0"/>
          </a:p>
        </p:txBody>
      </p:sp>
      <p:pic>
        <p:nvPicPr>
          <p:cNvPr id="34818" name="Picture 2"/>
          <p:cNvPicPr>
            <a:picLocks noChangeAspect="1" noChangeArrowheads="1"/>
          </p:cNvPicPr>
          <p:nvPr/>
        </p:nvPicPr>
        <p:blipFill rotWithShape="1">
          <a:blip r:embed="rId3" cstate="print"/>
          <a:srcRect b="18711"/>
          <a:stretch/>
        </p:blipFill>
        <p:spPr bwMode="auto">
          <a:xfrm>
            <a:off x="-1" y="2209800"/>
            <a:ext cx="5733287" cy="4343399"/>
          </a:xfrm>
          <a:prstGeom prst="rect">
            <a:avLst/>
          </a:prstGeom>
          <a:noFill/>
          <a:ln w="9525">
            <a:noFill/>
            <a:miter lim="800000"/>
            <a:headEnd/>
            <a:tailEnd/>
          </a:ln>
        </p:spPr>
      </p:pic>
      <p:sp>
        <p:nvSpPr>
          <p:cNvPr id="5" name="TextBox 4"/>
          <p:cNvSpPr txBox="1"/>
          <p:nvPr/>
        </p:nvSpPr>
        <p:spPr>
          <a:xfrm>
            <a:off x="7121652" y="5276671"/>
            <a:ext cx="1727396" cy="1200329"/>
          </a:xfrm>
          <a:prstGeom prst="rect">
            <a:avLst/>
          </a:prstGeom>
          <a:noFill/>
        </p:spPr>
        <p:txBody>
          <a:bodyPr wrap="square" rtlCol="0">
            <a:spAutoFit/>
          </a:bodyPr>
          <a:lstStyle/>
          <a:p>
            <a:pPr algn="ctr"/>
            <a:r>
              <a:rPr lang="en-US" dirty="0" smtClean="0"/>
              <a:t>Byers-Heinlein et al. (2010)</a:t>
            </a:r>
          </a:p>
          <a:p>
            <a:pPr algn="ctr"/>
            <a:r>
              <a:rPr lang="en-US" i="1" dirty="0" smtClean="0"/>
              <a:t>Psychological Science</a:t>
            </a:r>
            <a:endParaRPr lang="en-US" i="1" dirty="0"/>
          </a:p>
        </p:txBody>
      </p:sp>
      <p:pic>
        <p:nvPicPr>
          <p:cNvPr id="6" name="Picture 2"/>
          <p:cNvPicPr>
            <a:picLocks noChangeAspect="1" noChangeArrowheads="1"/>
          </p:cNvPicPr>
          <p:nvPr/>
        </p:nvPicPr>
        <p:blipFill rotWithShape="1">
          <a:blip r:embed="rId3" cstate="print"/>
          <a:srcRect t="80881" r="9875"/>
          <a:stretch/>
        </p:blipFill>
        <p:spPr bwMode="auto">
          <a:xfrm>
            <a:off x="2515671" y="2590800"/>
            <a:ext cx="6552129" cy="1295400"/>
          </a:xfrm>
          <a:prstGeom prst="rect">
            <a:avLst/>
          </a:prstGeom>
          <a:noFill/>
          <a:ln w="9525">
            <a:noFill/>
            <a:miter lim="800000"/>
            <a:headEnd/>
            <a:tailEnd/>
          </a:ln>
        </p:spPr>
      </p:pic>
    </p:spTree>
    <p:extLst>
      <p:ext uri="{BB962C8B-B14F-4D97-AF65-F5344CB8AC3E}">
        <p14:creationId xmlns:p14="http://schemas.microsoft.com/office/powerpoint/2010/main" val="2770992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a:latin typeface="Arial" charset="0"/>
              </a:rPr>
              <a:t>(A) Estimated projection of the optodes (channels 1–10: right hemisphere; channels 11–20: left hemisphere) on the brain of a 30 wGA preterm infant (Fig.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313418"/>
            <a:ext cx="7804800" cy="42254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Mahmoudzadeh M et al. PNAS 2013;110:4846-4851</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©2013 by National Academy of Sciences</a:t>
            </a:r>
          </a:p>
        </p:txBody>
      </p:sp>
      <p:pic>
        <p:nvPicPr>
          <p:cNvPr id="7" name="Picture 6"/>
          <p:cNvPicPr>
            <a:picLocks noChangeAspect="1"/>
          </p:cNvPicPr>
          <p:nvPr/>
        </p:nvPicPr>
        <p:blipFill>
          <a:blip r:embed="rId5"/>
          <a:stretch>
            <a:fillRect/>
          </a:stretch>
        </p:blipFill>
        <p:spPr>
          <a:xfrm>
            <a:off x="-242888" y="-9525"/>
            <a:ext cx="9629775" cy="6877050"/>
          </a:xfrm>
          <a:prstGeom prst="rect">
            <a:avLst/>
          </a:prstGeom>
        </p:spPr>
      </p:pic>
    </p:spTree>
    <p:extLst>
      <p:ext uri="{BB962C8B-B14F-4D97-AF65-F5344CB8AC3E}">
        <p14:creationId xmlns:p14="http://schemas.microsoft.com/office/powerpoint/2010/main" val="34960592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normAutofit fontScale="90000"/>
          </a:bodyPr>
          <a:lstStyle/>
          <a:p>
            <a:pPr algn="ctr"/>
            <a:r>
              <a:rPr lang="en-US" dirty="0"/>
              <a:t>Prenatal sensitivity to </a:t>
            </a:r>
            <a:r>
              <a:rPr lang="en-US" dirty="0" smtClean="0"/>
              <a:t>language</a:t>
            </a:r>
            <a:br>
              <a:rPr lang="en-US" dirty="0" smtClean="0"/>
            </a:br>
            <a:endParaRPr lang="en-US" dirty="0"/>
          </a:p>
        </p:txBody>
      </p:sp>
      <p:sp>
        <p:nvSpPr>
          <p:cNvPr id="407555" name="Rectangle 3"/>
          <p:cNvSpPr>
            <a:spLocks noGrp="1" noChangeArrowheads="1"/>
          </p:cNvSpPr>
          <p:nvPr>
            <p:ph sz="half" idx="1"/>
          </p:nvPr>
        </p:nvSpPr>
        <p:spPr>
          <a:prstGeom prst="rect">
            <a:avLst/>
          </a:prstGeom>
        </p:spPr>
        <p:txBody>
          <a:bodyPr>
            <a:normAutofit/>
          </a:bodyPr>
          <a:lstStyle/>
          <a:p>
            <a:r>
              <a:rPr lang="en-US" dirty="0" smtClean="0"/>
              <a:t>NIRS with preterm infants </a:t>
            </a:r>
            <a:r>
              <a:rPr lang="en-US" dirty="0"/>
              <a:t>(LAD?)</a:t>
            </a:r>
          </a:p>
          <a:p>
            <a:r>
              <a:rPr lang="en-US" dirty="0" smtClean="0"/>
              <a:t>Distinguish</a:t>
            </a:r>
            <a:endParaRPr lang="en-US" dirty="0"/>
          </a:p>
          <a:p>
            <a:pPr lvl="1"/>
            <a:r>
              <a:rPr lang="en-US" dirty="0"/>
              <a:t>Voice (male vs. female)</a:t>
            </a:r>
          </a:p>
          <a:p>
            <a:pPr lvl="1"/>
            <a:r>
              <a:rPr lang="en-US" dirty="0"/>
              <a:t>Phonemes (/</a:t>
            </a:r>
            <a:r>
              <a:rPr lang="en-US" dirty="0" err="1"/>
              <a:t>ga</a:t>
            </a:r>
            <a:r>
              <a:rPr lang="en-US" dirty="0"/>
              <a:t> and /</a:t>
            </a:r>
            <a:r>
              <a:rPr lang="en-US" dirty="0" err="1"/>
              <a:t>ba</a:t>
            </a:r>
            <a:r>
              <a:rPr lang="en-US" dirty="0" smtClean="0"/>
              <a:t>)</a:t>
            </a:r>
          </a:p>
          <a:p>
            <a:pPr lvl="1"/>
            <a:r>
              <a:rPr lang="en-US" dirty="0" smtClean="0"/>
              <a:t>Habituation </a:t>
            </a:r>
            <a:r>
              <a:rPr lang="en-US" dirty="0"/>
              <a:t>design</a:t>
            </a:r>
          </a:p>
          <a:p>
            <a:r>
              <a:rPr lang="en-US" dirty="0" smtClean="0"/>
              <a:t>Similar areas of activation as adults during speech processing</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410" y="1523999"/>
            <a:ext cx="3736390" cy="5310115"/>
          </a:xfrm>
          <a:prstGeom prst="rect">
            <a:avLst/>
          </a:prstGeom>
        </p:spPr>
      </p:pic>
      <p:sp>
        <p:nvSpPr>
          <p:cNvPr id="3" name="TextBox 2"/>
          <p:cNvSpPr txBox="1"/>
          <p:nvPr/>
        </p:nvSpPr>
        <p:spPr>
          <a:xfrm>
            <a:off x="9929" y="6172200"/>
            <a:ext cx="5552671" cy="830997"/>
          </a:xfrm>
          <a:prstGeom prst="rect">
            <a:avLst/>
          </a:prstGeom>
          <a:noFill/>
        </p:spPr>
        <p:txBody>
          <a:bodyPr wrap="square" rtlCol="0">
            <a:spAutoFit/>
          </a:bodyPr>
          <a:lstStyle/>
          <a:p>
            <a:r>
              <a:rPr lang="en-US" sz="1400" dirty="0" err="1" smtClean="0"/>
              <a:t>Mahmoudzadeh</a:t>
            </a:r>
            <a:r>
              <a:rPr lang="en-US" sz="1400" dirty="0" smtClean="0"/>
              <a:t> et al. </a:t>
            </a:r>
            <a:r>
              <a:rPr lang="en-US" sz="1600" b="1" dirty="0"/>
              <a:t>Syllabic discrimination in premature human infants prior to complete formation of cortical layers</a:t>
            </a:r>
            <a:r>
              <a:rPr lang="en-US" sz="1400" dirty="0"/>
              <a:t>. </a:t>
            </a:r>
            <a:r>
              <a:rPr lang="en-US" sz="1400" i="1" dirty="0" smtClean="0"/>
              <a:t>PNAS, </a:t>
            </a:r>
            <a:r>
              <a:rPr lang="en-US" sz="1400" i="1" dirty="0"/>
              <a:t>2013, 110:4846-4851.</a:t>
            </a:r>
          </a:p>
        </p:txBody>
      </p:sp>
    </p:spTree>
    <p:extLst>
      <p:ext uri="{BB962C8B-B14F-4D97-AF65-F5344CB8AC3E}">
        <p14:creationId xmlns:p14="http://schemas.microsoft.com/office/powerpoint/2010/main" val="2444413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a:latin typeface="Arial" charset="0"/>
              </a:rPr>
              <a:t>Discriminative responses to auditory stimuli in premature infants.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1" y="979303"/>
            <a:ext cx="658656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28016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Mahmoudzadeh M et al. PNAS 2013;110:4846-4851</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©2013 by National Academy of Sciences</a:t>
            </a:r>
          </a:p>
        </p:txBody>
      </p:sp>
    </p:spTree>
    <p:extLst>
      <p:ext uri="{BB962C8B-B14F-4D97-AF65-F5344CB8AC3E}">
        <p14:creationId xmlns:p14="http://schemas.microsoft.com/office/powerpoint/2010/main" val="3035149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a:t>Auditory Development (cont)</a:t>
            </a:r>
          </a:p>
        </p:txBody>
      </p:sp>
      <p:sp>
        <p:nvSpPr>
          <p:cNvPr id="409603"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In first six </a:t>
            </a:r>
            <a:r>
              <a:rPr lang="en-US" dirty="0" smtClean="0"/>
              <a:t>months</a:t>
            </a:r>
            <a:endParaRPr lang="en-US" dirty="0"/>
          </a:p>
          <a:p>
            <a:pPr lvl="1"/>
            <a:r>
              <a:rPr lang="en-US" dirty="0"/>
              <a:t>Lose ability to make discriminations in foreign languages</a:t>
            </a:r>
          </a:p>
          <a:p>
            <a:pPr lvl="2"/>
            <a:r>
              <a:rPr lang="en-US" dirty="0"/>
              <a:t>Bilingual exposure preserves flexibility</a:t>
            </a:r>
          </a:p>
          <a:p>
            <a:pPr marL="1033272" lvl="3" indent="0">
              <a:buNone/>
            </a:pPr>
            <a:endParaRPr lang="en-US" dirty="0"/>
          </a:p>
        </p:txBody>
      </p:sp>
    </p:spTree>
    <p:extLst>
      <p:ext uri="{BB962C8B-B14F-4D97-AF65-F5344CB8AC3E}">
        <p14:creationId xmlns:p14="http://schemas.microsoft.com/office/powerpoint/2010/main" val="1829233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p:txBody>
          <a:bodyPr/>
          <a:lstStyle/>
          <a:p>
            <a:pPr>
              <a:defRPr/>
            </a:pPr>
            <a:fld id="{35373CA8-D635-4ACE-8498-A6A9822489C8}" type="slidenum">
              <a:rPr lang="en-US" smtClean="0"/>
              <a:pPr>
                <a:defRPr/>
              </a:pPr>
              <a:t>18</a:t>
            </a:fld>
            <a:endParaRPr lang="en-US" smtClean="0"/>
          </a:p>
        </p:txBody>
      </p:sp>
      <p:sp>
        <p:nvSpPr>
          <p:cNvPr id="7171" name="Rectangle 4"/>
          <p:cNvSpPr>
            <a:spLocks noGrp="1" noChangeArrowheads="1"/>
          </p:cNvSpPr>
          <p:nvPr>
            <p:ph type="title"/>
          </p:nvPr>
        </p:nvSpPr>
        <p:spPr/>
        <p:txBody>
          <a:bodyPr/>
          <a:lstStyle/>
          <a:p>
            <a:r>
              <a:rPr lang="en-US" altLang="en-US" smtClean="0"/>
              <a:t>Crying</a:t>
            </a:r>
          </a:p>
        </p:txBody>
      </p:sp>
      <p:sp>
        <p:nvSpPr>
          <p:cNvPr id="7172" name="Rectangle 5"/>
          <p:cNvSpPr>
            <a:spLocks noGrp="1" noChangeArrowheads="1"/>
          </p:cNvSpPr>
          <p:nvPr>
            <p:ph type="body" idx="1"/>
          </p:nvPr>
        </p:nvSpPr>
        <p:spPr/>
        <p:txBody>
          <a:bodyPr/>
          <a:lstStyle/>
          <a:p>
            <a:pPr>
              <a:lnSpc>
                <a:spcPct val="90000"/>
              </a:lnSpc>
            </a:pPr>
            <a:r>
              <a:rPr lang="en-US" altLang="en-US" sz="2800" smtClean="0"/>
              <a:t>Earliest vocalization –Curvilinear development</a:t>
            </a:r>
          </a:p>
          <a:p>
            <a:pPr lvl="2">
              <a:lnSpc>
                <a:spcPct val="90000"/>
              </a:lnSpc>
            </a:pPr>
            <a:r>
              <a:rPr lang="en-US" altLang="en-US" sz="2000" smtClean="0"/>
              <a:t>at birth cry 1-1 1/2 hrs/day </a:t>
            </a:r>
          </a:p>
          <a:p>
            <a:pPr lvl="2">
              <a:lnSpc>
                <a:spcPct val="90000"/>
              </a:lnSpc>
            </a:pPr>
            <a:r>
              <a:rPr lang="en-US" altLang="en-US" sz="2000" smtClean="0"/>
              <a:t>6 wks cry 2-4 hrs/day </a:t>
            </a:r>
          </a:p>
          <a:p>
            <a:pPr lvl="2">
              <a:lnSpc>
                <a:spcPct val="90000"/>
              </a:lnSpc>
            </a:pPr>
            <a:r>
              <a:rPr lang="en-US" altLang="en-US" sz="2000" smtClean="0"/>
              <a:t>12 wks crying decreases</a:t>
            </a:r>
          </a:p>
          <a:p>
            <a:pPr lvl="2">
              <a:lnSpc>
                <a:spcPct val="90000"/>
              </a:lnSpc>
            </a:pPr>
            <a:r>
              <a:rPr lang="en-US" altLang="en-US" sz="2000" smtClean="0"/>
              <a:t>Individual differences in quantity</a:t>
            </a:r>
          </a:p>
          <a:p>
            <a:pPr>
              <a:lnSpc>
                <a:spcPct val="90000"/>
              </a:lnSpc>
            </a:pPr>
            <a:endParaRPr lang="en-US" altLang="en-US" sz="2800" smtClean="0"/>
          </a:p>
          <a:p>
            <a:pPr>
              <a:lnSpc>
                <a:spcPct val="90000"/>
              </a:lnSpc>
            </a:pPr>
            <a:r>
              <a:rPr lang="en-US" altLang="en-US" sz="2800" smtClean="0"/>
              <a:t>Naturally occurring behavior</a:t>
            </a:r>
          </a:p>
          <a:p>
            <a:pPr lvl="1">
              <a:lnSpc>
                <a:spcPct val="90000"/>
              </a:lnSpc>
            </a:pPr>
            <a:r>
              <a:rPr lang="en-US" altLang="en-US" sz="2400" smtClean="0"/>
              <a:t>Then recruited for communication</a:t>
            </a:r>
          </a:p>
          <a:p>
            <a:pPr lvl="1">
              <a:lnSpc>
                <a:spcPct val="90000"/>
              </a:lnSpc>
            </a:pPr>
            <a:r>
              <a:rPr lang="en-US" altLang="en-US" sz="2400" smtClean="0"/>
              <a:t>Continuum of intentionality</a:t>
            </a:r>
          </a:p>
          <a:p>
            <a:pPr lvl="1">
              <a:lnSpc>
                <a:spcPct val="90000"/>
              </a:lnSpc>
            </a:pPr>
            <a:r>
              <a:rPr lang="en-US" altLang="en-US" sz="2400" smtClean="0"/>
              <a:t>Both directed and undirected crying still present at 12 months</a:t>
            </a:r>
            <a:endParaRPr lang="en-US" altLang="en-US" sz="2400" dirty="0" smtClean="0"/>
          </a:p>
        </p:txBody>
      </p:sp>
      <p:sp>
        <p:nvSpPr>
          <p:cNvPr id="2" name="Rectangle 1"/>
          <p:cNvSpPr/>
          <p:nvPr/>
        </p:nvSpPr>
        <p:spPr>
          <a:xfrm>
            <a:off x="3352800" y="5796070"/>
            <a:ext cx="5105400" cy="757130"/>
          </a:xfrm>
          <a:prstGeom prst="rect">
            <a:avLst/>
          </a:prstGeom>
        </p:spPr>
        <p:txBody>
          <a:bodyPr wrap="square">
            <a:spAutoFit/>
          </a:bodyPr>
          <a:lstStyle/>
          <a:p>
            <a:pPr lvl="4">
              <a:lnSpc>
                <a:spcPct val="90000"/>
              </a:lnSpc>
            </a:pPr>
            <a:r>
              <a:rPr lang="en-US" altLang="en-US" sz="1200" i="1" dirty="0"/>
              <a:t>Gustafson</a:t>
            </a:r>
            <a:r>
              <a:rPr lang="en-US" altLang="en-US" sz="1200" dirty="0"/>
              <a:t>, G E.; </a:t>
            </a:r>
            <a:r>
              <a:rPr lang="en-US" altLang="en-US" sz="1200" i="1" dirty="0"/>
              <a:t>Green</a:t>
            </a:r>
            <a:r>
              <a:rPr lang="en-US" altLang="en-US" sz="1200" dirty="0"/>
              <a:t>, J A. Developmental coordination of </a:t>
            </a:r>
            <a:r>
              <a:rPr lang="en-US" altLang="en-US" sz="1200" b="1" i="1" dirty="0"/>
              <a:t>cry</a:t>
            </a:r>
            <a:r>
              <a:rPr lang="en-US" altLang="en-US" sz="1200" dirty="0"/>
              <a:t> sounds with visual regard and gestures. </a:t>
            </a:r>
            <a:r>
              <a:rPr lang="en-US" altLang="en-US" sz="1200" i="1" dirty="0"/>
              <a:t>Infant</a:t>
            </a:r>
            <a:r>
              <a:rPr lang="en-US" altLang="en-US" sz="1200" dirty="0"/>
              <a:t> Behavior &amp; Development. 1991 Jan-Mar </a:t>
            </a:r>
            <a:r>
              <a:rPr lang="en-US" altLang="en-US" sz="1200" dirty="0" err="1"/>
              <a:t>Vol</a:t>
            </a:r>
            <a:r>
              <a:rPr lang="en-US" altLang="en-US" sz="1200" dirty="0"/>
              <a:t> 14(1) 51-57 </a:t>
            </a:r>
          </a:p>
        </p:txBody>
      </p:sp>
    </p:spTree>
    <p:extLst>
      <p:ext uri="{BB962C8B-B14F-4D97-AF65-F5344CB8AC3E}">
        <p14:creationId xmlns:p14="http://schemas.microsoft.com/office/powerpoint/2010/main" val="37461360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p:txBody>
          <a:bodyPr/>
          <a:lstStyle/>
          <a:p>
            <a:pPr>
              <a:defRPr/>
            </a:pPr>
            <a:fld id="{D984DF12-E39E-45B4-8717-FFB8C89EDC2A}" type="slidenum">
              <a:rPr lang="en-US" smtClean="0"/>
              <a:pPr>
                <a:defRPr/>
              </a:pPr>
              <a:t>19</a:t>
            </a:fld>
            <a:endParaRPr lang="en-US" smtClean="0"/>
          </a:p>
        </p:txBody>
      </p:sp>
      <p:sp>
        <p:nvSpPr>
          <p:cNvPr id="8195" name="Rectangle 2"/>
          <p:cNvSpPr>
            <a:spLocks noGrp="1" noChangeArrowheads="1"/>
          </p:cNvSpPr>
          <p:nvPr>
            <p:ph type="title"/>
          </p:nvPr>
        </p:nvSpPr>
        <p:spPr/>
        <p:txBody>
          <a:bodyPr/>
          <a:lstStyle/>
          <a:p>
            <a:r>
              <a:rPr lang="en-US" altLang="en-US" smtClean="0"/>
              <a:t>Two crying functions</a:t>
            </a:r>
          </a:p>
        </p:txBody>
      </p:sp>
      <p:sp>
        <p:nvSpPr>
          <p:cNvPr id="8196" name="Rectangle 3"/>
          <p:cNvSpPr>
            <a:spLocks noGrp="1" noChangeArrowheads="1"/>
          </p:cNvSpPr>
          <p:nvPr>
            <p:ph type="body" idx="1"/>
          </p:nvPr>
        </p:nvSpPr>
        <p:spPr/>
        <p:txBody>
          <a:bodyPr/>
          <a:lstStyle/>
          <a:p>
            <a:pPr>
              <a:lnSpc>
                <a:spcPct val="90000"/>
              </a:lnSpc>
            </a:pPr>
            <a:r>
              <a:rPr lang="en-US" altLang="en-US" sz="2800" dirty="0" smtClean="0"/>
              <a:t>“[N]</a:t>
            </a:r>
            <a:r>
              <a:rPr lang="en-US" altLang="en-US" sz="2800" dirty="0" err="1" smtClean="0"/>
              <a:t>aturally</a:t>
            </a:r>
            <a:r>
              <a:rPr lang="en-US" altLang="en-US" sz="2800" dirty="0" smtClean="0"/>
              <a:t> occurring cry in 26 infants </a:t>
            </a:r>
          </a:p>
          <a:p>
            <a:pPr lvl="1">
              <a:lnSpc>
                <a:spcPct val="90000"/>
              </a:lnSpc>
            </a:pPr>
            <a:r>
              <a:rPr lang="en-US" altLang="en-US" sz="2400" dirty="0" smtClean="0"/>
              <a:t>(aged 2.8-13.2 mo) and their mothers at home. </a:t>
            </a:r>
          </a:p>
          <a:p>
            <a:pPr>
              <a:lnSpc>
                <a:spcPct val="90000"/>
              </a:lnSpc>
            </a:pPr>
            <a:r>
              <a:rPr lang="en-US" altLang="en-US" sz="2800" dirty="0" smtClean="0"/>
              <a:t>By 12 mo, most infants sometimes directed their crying toward the caregiver and elaborated the sounds by the use of gestures. </a:t>
            </a:r>
          </a:p>
          <a:p>
            <a:pPr lvl="1">
              <a:lnSpc>
                <a:spcPct val="90000"/>
              </a:lnSpc>
            </a:pPr>
            <a:r>
              <a:rPr lang="en-US" altLang="en-US" sz="2400" dirty="0" smtClean="0"/>
              <a:t>But most continued to exhibit simple, undirected crying. </a:t>
            </a:r>
          </a:p>
          <a:p>
            <a:pPr>
              <a:lnSpc>
                <a:spcPct val="90000"/>
              </a:lnSpc>
            </a:pPr>
            <a:r>
              <a:rPr lang="en-US" altLang="en-US" sz="2800" dirty="0" smtClean="0"/>
              <a:t>Crying is both intentional and not intentional</a:t>
            </a:r>
          </a:p>
          <a:p>
            <a:pPr>
              <a:lnSpc>
                <a:spcPct val="90000"/>
              </a:lnSpc>
            </a:pPr>
            <a:r>
              <a:rPr lang="en-US" altLang="en-US" sz="2800" dirty="0" smtClean="0"/>
              <a:t>Shows increasing variability and sophistication in form and function. </a:t>
            </a:r>
          </a:p>
          <a:p>
            <a:pPr lvl="4">
              <a:lnSpc>
                <a:spcPct val="90000"/>
              </a:lnSpc>
            </a:pPr>
            <a:r>
              <a:rPr lang="en-US" altLang="en-US" sz="1800" i="1" dirty="0" smtClean="0"/>
              <a:t>Gustafson</a:t>
            </a:r>
            <a:r>
              <a:rPr lang="en-US" altLang="en-US" sz="1800" dirty="0" smtClean="0"/>
              <a:t>, G E.; </a:t>
            </a:r>
            <a:r>
              <a:rPr lang="en-US" altLang="en-US" sz="1800" i="1" dirty="0" smtClean="0"/>
              <a:t>Green</a:t>
            </a:r>
            <a:r>
              <a:rPr lang="en-US" altLang="en-US" sz="1800" dirty="0" smtClean="0"/>
              <a:t>, J A. Developmental coordination of </a:t>
            </a:r>
            <a:r>
              <a:rPr lang="en-US" altLang="en-US" sz="1800" b="1" i="1" dirty="0" smtClean="0"/>
              <a:t>cry</a:t>
            </a:r>
            <a:r>
              <a:rPr lang="en-US" altLang="en-US" sz="1800" dirty="0" smtClean="0"/>
              <a:t> sounds with visual regard and gestures. </a:t>
            </a:r>
            <a:r>
              <a:rPr lang="en-US" altLang="en-US" sz="1800" i="1" dirty="0" smtClean="0"/>
              <a:t>Infant</a:t>
            </a:r>
            <a:r>
              <a:rPr lang="en-US" altLang="en-US" sz="1800" dirty="0" smtClean="0"/>
              <a:t> Behavior &amp; Development. 1991 Jan-Mar </a:t>
            </a:r>
            <a:r>
              <a:rPr lang="en-US" altLang="en-US" sz="1800" dirty="0" err="1" smtClean="0"/>
              <a:t>Vol</a:t>
            </a:r>
            <a:r>
              <a:rPr lang="en-US" altLang="en-US" sz="1800" dirty="0" smtClean="0"/>
              <a:t> 14(1) 51-57 </a:t>
            </a:r>
          </a:p>
        </p:txBody>
      </p:sp>
    </p:spTree>
    <p:extLst>
      <p:ext uri="{BB962C8B-B14F-4D97-AF65-F5344CB8AC3E}">
        <p14:creationId xmlns:p14="http://schemas.microsoft.com/office/powerpoint/2010/main" val="2303069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smtClean="0"/>
              <a:t>Some definitions </a:t>
            </a:r>
          </a:p>
        </p:txBody>
      </p:sp>
      <p:sp>
        <p:nvSpPr>
          <p:cNvPr id="4099" name="Rectangle 3"/>
          <p:cNvSpPr>
            <a:spLocks noGrp="1" noChangeArrowheads="1"/>
          </p:cNvSpPr>
          <p:nvPr>
            <p:ph type="body" idx="1"/>
          </p:nvPr>
        </p:nvSpPr>
        <p:spPr/>
        <p:txBody>
          <a:bodyPr/>
          <a:lstStyle/>
          <a:p>
            <a:pPr>
              <a:lnSpc>
                <a:spcPct val="90000"/>
              </a:lnSpc>
            </a:pPr>
            <a:r>
              <a:rPr lang="en-US" altLang="en-US" dirty="0" smtClean="0"/>
              <a:t>Language - a socially shared code or conventional system for representing concepts through use of arbitrary symbols and the rule governed combinations of those symbols </a:t>
            </a:r>
          </a:p>
          <a:p>
            <a:pPr lvl="1">
              <a:lnSpc>
                <a:spcPct val="90000"/>
              </a:lnSpc>
            </a:pPr>
            <a:r>
              <a:rPr lang="en-US" altLang="en-US" dirty="0" smtClean="0"/>
              <a:t>Speech - a verbal means of communicating or conveying meaning</a:t>
            </a:r>
          </a:p>
          <a:p>
            <a:pPr lvl="2">
              <a:lnSpc>
                <a:spcPct val="90000"/>
              </a:lnSpc>
            </a:pPr>
            <a:r>
              <a:rPr lang="en-US" altLang="en-US" dirty="0"/>
              <a:t>Gestural forms of speech</a:t>
            </a:r>
          </a:p>
          <a:p>
            <a:pPr lvl="2">
              <a:lnSpc>
                <a:spcPct val="90000"/>
              </a:lnSpc>
            </a:pPr>
            <a:r>
              <a:rPr lang="en-US" altLang="en-US" dirty="0" smtClean="0"/>
              <a:t>Gestural precursors to speech </a:t>
            </a:r>
          </a:p>
        </p:txBody>
      </p:sp>
      <p:sp>
        <p:nvSpPr>
          <p:cNvPr id="2" name="Rectangle 1"/>
          <p:cNvSpPr/>
          <p:nvPr/>
        </p:nvSpPr>
        <p:spPr>
          <a:xfrm>
            <a:off x="5105400" y="6031468"/>
            <a:ext cx="2980303" cy="369332"/>
          </a:xfrm>
          <a:prstGeom prst="rect">
            <a:avLst/>
          </a:prstGeom>
        </p:spPr>
        <p:txBody>
          <a:bodyPr wrap="none">
            <a:spAutoFit/>
          </a:bodyPr>
          <a:lstStyle/>
          <a:p>
            <a:pPr lvl="4" algn="r"/>
            <a:r>
              <a:rPr lang="en-US" altLang="en-US" dirty="0">
                <a:hlinkClick r:id="rId3"/>
              </a:rPr>
              <a:t>Kim </a:t>
            </a:r>
            <a:r>
              <a:rPr lang="en-US" altLang="en-US" dirty="0" err="1">
                <a:hlinkClick r:id="rId3"/>
              </a:rPr>
              <a:t>Oller</a:t>
            </a:r>
            <a:endParaRPr lang="en-US" altLang="en-US" dirty="0"/>
          </a:p>
        </p:txBody>
      </p:sp>
    </p:spTree>
    <p:extLst>
      <p:ext uri="{BB962C8B-B14F-4D97-AF65-F5344CB8AC3E}">
        <p14:creationId xmlns:p14="http://schemas.microsoft.com/office/powerpoint/2010/main" val="3709472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p:txBody>
          <a:bodyPr/>
          <a:lstStyle/>
          <a:p>
            <a:pPr>
              <a:defRPr/>
            </a:pPr>
            <a:fld id="{C7AC8EB2-6D3B-4C49-AE69-F30E5BA3F36B}" type="slidenum">
              <a:rPr lang="en-US" smtClean="0"/>
              <a:pPr>
                <a:defRPr/>
              </a:pPr>
              <a:t>20</a:t>
            </a:fld>
            <a:endParaRPr lang="en-US" smtClean="0"/>
          </a:p>
        </p:txBody>
      </p:sp>
      <p:sp>
        <p:nvSpPr>
          <p:cNvPr id="9219" name="Rectangle 1026"/>
          <p:cNvSpPr>
            <a:spLocks noGrp="1" noChangeArrowheads="1"/>
          </p:cNvSpPr>
          <p:nvPr>
            <p:ph type="title"/>
          </p:nvPr>
        </p:nvSpPr>
        <p:spPr/>
        <p:txBody>
          <a:bodyPr/>
          <a:lstStyle/>
          <a:p>
            <a:r>
              <a:rPr lang="en-US" altLang="en-US" smtClean="0"/>
              <a:t>Different acoustic patterns</a:t>
            </a:r>
          </a:p>
        </p:txBody>
      </p:sp>
      <p:sp>
        <p:nvSpPr>
          <p:cNvPr id="9220" name="Rectangle 1027"/>
          <p:cNvSpPr>
            <a:spLocks noGrp="1" noChangeArrowheads="1"/>
          </p:cNvSpPr>
          <p:nvPr>
            <p:ph type="body" idx="1"/>
          </p:nvPr>
        </p:nvSpPr>
        <p:spPr/>
        <p:txBody>
          <a:bodyPr/>
          <a:lstStyle/>
          <a:p>
            <a:r>
              <a:rPr lang="en-US" altLang="en-US" sz="2800" smtClean="0"/>
              <a:t>Basic hunger cry</a:t>
            </a:r>
          </a:p>
          <a:p>
            <a:pPr lvl="1"/>
            <a:r>
              <a:rPr lang="en-US" altLang="en-US" sz="2400" smtClean="0"/>
              <a:t>rhythmic pattern of loud crying, silence, inhalation</a:t>
            </a:r>
          </a:p>
          <a:p>
            <a:r>
              <a:rPr lang="en-US" altLang="en-US" sz="2800" smtClean="0"/>
              <a:t>Pain cry </a:t>
            </a:r>
          </a:p>
          <a:p>
            <a:pPr lvl="1"/>
            <a:r>
              <a:rPr lang="en-US" altLang="en-US" sz="2400" smtClean="0"/>
              <a:t>loud, long shrill cry, then breath-holding silence</a:t>
            </a:r>
          </a:p>
          <a:p>
            <a:r>
              <a:rPr lang="en-US" altLang="en-US" sz="2800" smtClean="0"/>
              <a:t>Fake cry</a:t>
            </a:r>
          </a:p>
          <a:p>
            <a:pPr lvl="2"/>
            <a:r>
              <a:rPr lang="en-US" altLang="en-US" smtClean="0"/>
              <a:t>low pitch and intensity, poorly articulated moans</a:t>
            </a:r>
          </a:p>
          <a:p>
            <a:endParaRPr lang="en-US" altLang="en-US" sz="2800" smtClean="0"/>
          </a:p>
          <a:p>
            <a:endParaRPr lang="en-US" altLang="en-US" sz="2800" smtClean="0"/>
          </a:p>
        </p:txBody>
      </p:sp>
    </p:spTree>
    <p:extLst>
      <p:ext uri="{BB962C8B-B14F-4D97-AF65-F5344CB8AC3E}">
        <p14:creationId xmlns:p14="http://schemas.microsoft.com/office/powerpoint/2010/main" val="2088023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p:txBody>
          <a:bodyPr/>
          <a:lstStyle/>
          <a:p>
            <a:pPr>
              <a:defRPr/>
            </a:pPr>
            <a:fld id="{3B04C235-1107-421F-BCD0-A7D116E56867}" type="slidenum">
              <a:rPr lang="en-US" smtClean="0"/>
              <a:pPr>
                <a:defRPr/>
              </a:pPr>
              <a:t>21</a:t>
            </a:fld>
            <a:endParaRPr lang="en-US" smtClean="0"/>
          </a:p>
        </p:txBody>
      </p:sp>
      <p:sp>
        <p:nvSpPr>
          <p:cNvPr id="10243" name="Rectangle 2"/>
          <p:cNvSpPr>
            <a:spLocks noGrp="1" noChangeArrowheads="1"/>
          </p:cNvSpPr>
          <p:nvPr>
            <p:ph type="title"/>
          </p:nvPr>
        </p:nvSpPr>
        <p:spPr/>
        <p:txBody>
          <a:bodyPr/>
          <a:lstStyle/>
          <a:p>
            <a:r>
              <a:rPr lang="en-US" altLang="en-US" smtClean="0"/>
              <a:t>Crying judgments</a:t>
            </a:r>
          </a:p>
        </p:txBody>
      </p:sp>
      <p:sp>
        <p:nvSpPr>
          <p:cNvPr id="10244" name="Rectangle 3"/>
          <p:cNvSpPr>
            <a:spLocks noGrp="1" noChangeArrowheads="1"/>
          </p:cNvSpPr>
          <p:nvPr>
            <p:ph type="body" idx="1"/>
          </p:nvPr>
        </p:nvSpPr>
        <p:spPr/>
        <p:txBody>
          <a:bodyPr/>
          <a:lstStyle/>
          <a:p>
            <a:r>
              <a:rPr lang="en-US" altLang="en-US" dirty="0" smtClean="0"/>
              <a:t>Adults have some capacity to distinguish</a:t>
            </a:r>
          </a:p>
          <a:p>
            <a:r>
              <a:rPr lang="en-US" altLang="en-US" dirty="0" smtClean="0"/>
              <a:t>Judgment depends on care giving context as well as acoustics</a:t>
            </a:r>
          </a:p>
          <a:p>
            <a:r>
              <a:rPr lang="en-US" altLang="en-US" dirty="0" smtClean="0"/>
              <a:t>Perceived </a:t>
            </a:r>
            <a:r>
              <a:rPr lang="en-US" altLang="en-US" dirty="0" err="1" smtClean="0"/>
              <a:t>aversiveness</a:t>
            </a:r>
            <a:r>
              <a:rPr lang="en-US" altLang="en-US" dirty="0" smtClean="0"/>
              <a:t> is important dimension of judgments about meaning of cries</a:t>
            </a:r>
          </a:p>
          <a:p>
            <a:r>
              <a:rPr lang="en-US" altLang="en-US" dirty="0" smtClean="0"/>
              <a:t>Cries of children with autism</a:t>
            </a:r>
          </a:p>
        </p:txBody>
      </p:sp>
    </p:spTree>
    <p:extLst>
      <p:ext uri="{BB962C8B-B14F-4D97-AF65-F5344CB8AC3E}">
        <p14:creationId xmlns:p14="http://schemas.microsoft.com/office/powerpoint/2010/main" val="304999516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p:txBody>
          <a:bodyPr/>
          <a:lstStyle/>
          <a:p>
            <a:pPr>
              <a:defRPr/>
            </a:pPr>
            <a:fld id="{8F82416E-54F9-4886-902C-96F397C32E0B}" type="slidenum">
              <a:rPr lang="en-US" smtClean="0"/>
              <a:pPr>
                <a:defRPr/>
              </a:pPr>
              <a:t>22</a:t>
            </a:fld>
            <a:endParaRPr lang="en-US" smtClean="0"/>
          </a:p>
        </p:txBody>
      </p:sp>
      <p:sp>
        <p:nvSpPr>
          <p:cNvPr id="11267" name="Rectangle 2"/>
          <p:cNvSpPr>
            <a:spLocks noGrp="1" noChangeArrowheads="1"/>
          </p:cNvSpPr>
          <p:nvPr>
            <p:ph type="title"/>
          </p:nvPr>
        </p:nvSpPr>
        <p:spPr/>
        <p:txBody>
          <a:bodyPr/>
          <a:lstStyle/>
          <a:p>
            <a:r>
              <a:rPr lang="en-US" altLang="en-US" smtClean="0"/>
              <a:t>Cries sound bad</a:t>
            </a:r>
          </a:p>
        </p:txBody>
      </p:sp>
      <p:sp>
        <p:nvSpPr>
          <p:cNvPr id="11268" name="Rectangle 3"/>
          <p:cNvSpPr>
            <a:spLocks noGrp="1" noChangeArrowheads="1"/>
          </p:cNvSpPr>
          <p:nvPr>
            <p:ph type="body" idx="1"/>
          </p:nvPr>
        </p:nvSpPr>
        <p:spPr/>
        <p:txBody>
          <a:bodyPr/>
          <a:lstStyle/>
          <a:p>
            <a:r>
              <a:rPr lang="en-US" altLang="en-US" sz="2400" smtClean="0"/>
              <a:t>There appears to be an underlying continuum of perceived aversiveness in young infants’ cries</a:t>
            </a:r>
          </a:p>
          <a:p>
            <a:r>
              <a:rPr lang="en-US" altLang="en-US" sz="2400" smtClean="0"/>
              <a:t>That can be predicted by their duration, dysphonation, and proportion of energy in various frequencies</a:t>
            </a:r>
          </a:p>
          <a:p>
            <a:endParaRPr lang="en-US" altLang="en-US" sz="2400" smtClean="0"/>
          </a:p>
          <a:p>
            <a:r>
              <a:rPr lang="en-US" altLang="en-US" sz="2400" smtClean="0"/>
              <a:t>Parents and  undergraduate non-parents perceive the cries as equally aversive.</a:t>
            </a:r>
          </a:p>
          <a:p>
            <a:pPr lvl="4"/>
            <a:r>
              <a:rPr lang="en-US" altLang="en-US" sz="1600" i="1" smtClean="0"/>
              <a:t>Gustafson</a:t>
            </a:r>
            <a:r>
              <a:rPr lang="en-US" altLang="en-US" sz="1600" smtClean="0"/>
              <a:t>, G. E.; </a:t>
            </a:r>
            <a:r>
              <a:rPr lang="en-US" altLang="en-US" sz="1600" i="1" smtClean="0"/>
              <a:t>Green</a:t>
            </a:r>
            <a:r>
              <a:rPr lang="en-US" altLang="en-US" sz="1600" smtClean="0"/>
              <a:t>, J. A. ‘Acoustic features of cry perception: Infant development. ’Child Development. 1989 Aug Vol 60(4) 772-780 </a:t>
            </a:r>
          </a:p>
          <a:p>
            <a:endParaRPr lang="en-US" altLang="en-US" sz="2400" smtClean="0"/>
          </a:p>
        </p:txBody>
      </p:sp>
    </p:spTree>
    <p:extLst>
      <p:ext uri="{BB962C8B-B14F-4D97-AF65-F5344CB8AC3E}">
        <p14:creationId xmlns:p14="http://schemas.microsoft.com/office/powerpoint/2010/main" val="6708315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r>
              <a:rPr lang="en-US" dirty="0"/>
              <a:t>Articulatory Development </a:t>
            </a:r>
          </a:p>
        </p:txBody>
      </p:sp>
      <p:sp>
        <p:nvSpPr>
          <p:cNvPr id="411651"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lvl="2">
              <a:lnSpc>
                <a:spcPct val="80000"/>
              </a:lnSpc>
              <a:buNone/>
            </a:pPr>
            <a:endParaRPr lang="en-US" sz="2000" dirty="0" smtClean="0"/>
          </a:p>
          <a:p>
            <a:pPr lvl="2">
              <a:lnSpc>
                <a:spcPct val="80000"/>
              </a:lnSpc>
              <a:buNone/>
            </a:pPr>
            <a:endParaRPr lang="en-US" sz="2000" dirty="0"/>
          </a:p>
        </p:txBody>
      </p:sp>
      <p:pic>
        <p:nvPicPr>
          <p:cNvPr id="2" name="Liam just under two months preconvers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3400" y="1905000"/>
            <a:ext cx="3718169" cy="2788627"/>
          </a:xfrm>
          <a:prstGeom prst="rect">
            <a:avLst/>
          </a:prstGeom>
        </p:spPr>
      </p:pic>
      <p:pic>
        <p:nvPicPr>
          <p:cNvPr id="3" name="Liam at six months squealing and precrawling.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171831" y="1905001"/>
            <a:ext cx="3718168" cy="2788626"/>
          </a:xfrm>
          <a:prstGeom prst="rect">
            <a:avLst/>
          </a:prstGeom>
        </p:spPr>
      </p:pic>
    </p:spTree>
    <p:extLst>
      <p:ext uri="{BB962C8B-B14F-4D97-AF65-F5344CB8AC3E}">
        <p14:creationId xmlns:p14="http://schemas.microsoft.com/office/powerpoint/2010/main" val="152520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ltLang="en-US" dirty="0" err="1"/>
              <a:t>Prelinguistic</a:t>
            </a:r>
            <a:r>
              <a:rPr lang="en-US" altLang="en-US" dirty="0"/>
              <a:t> speech</a:t>
            </a:r>
          </a:p>
        </p:txBody>
      </p:sp>
      <p:sp>
        <p:nvSpPr>
          <p:cNvPr id="12291" name="Rectangle 3"/>
          <p:cNvSpPr>
            <a:spLocks noGrp="1" noChangeArrowheads="1"/>
          </p:cNvSpPr>
          <p:nvPr>
            <p:ph idx="1"/>
          </p:nvPr>
        </p:nvSpPr>
        <p:spPr/>
        <p:txBody>
          <a:bodyPr/>
          <a:lstStyle/>
          <a:p>
            <a:r>
              <a:rPr lang="en-US" altLang="en-US" dirty="0" smtClean="0"/>
              <a:t>Use of sounds in a communicative manner before speech (no words or grammar)</a:t>
            </a:r>
          </a:p>
          <a:p>
            <a:r>
              <a:rPr lang="en-US" altLang="en-US" dirty="0" smtClean="0"/>
              <a:t>Progress through stages culminating in speech-like vocalizations</a:t>
            </a:r>
            <a:endParaRPr lang="en-US" altLang="en-US" sz="2400" dirty="0" smtClean="0"/>
          </a:p>
          <a:p>
            <a:pPr lvl="1"/>
            <a:r>
              <a:rPr lang="en-US" altLang="en-US" sz="2400" dirty="0" smtClean="0"/>
              <a:t>Phonation, </a:t>
            </a:r>
            <a:r>
              <a:rPr lang="en-US" altLang="en-US" sz="2400" dirty="0" err="1" smtClean="0"/>
              <a:t>Gooing</a:t>
            </a:r>
            <a:r>
              <a:rPr lang="en-US" altLang="en-US" sz="2400" dirty="0" smtClean="0"/>
              <a:t>, Expansion, Canonical</a:t>
            </a:r>
          </a:p>
          <a:p>
            <a:pPr lvl="2"/>
            <a:r>
              <a:rPr lang="en-US" altLang="en-US" sz="2000" dirty="0" smtClean="0"/>
              <a:t>Some overlap in vocalizations characteristic of stages</a:t>
            </a:r>
          </a:p>
          <a:p>
            <a:pPr lvl="2"/>
            <a:endParaRPr lang="en-US" altLang="en-US" sz="2000" dirty="0" smtClean="0"/>
          </a:p>
          <a:p>
            <a:pPr lvl="4" algn="r"/>
            <a:r>
              <a:rPr lang="en-US" altLang="en-US" sz="1800" dirty="0" smtClean="0">
                <a:hlinkClick r:id="rId3"/>
              </a:rPr>
              <a:t>Kim </a:t>
            </a:r>
            <a:r>
              <a:rPr lang="en-US" altLang="en-US" sz="1800" dirty="0" err="1" smtClean="0">
                <a:hlinkClick r:id="rId3"/>
              </a:rPr>
              <a:t>Oller</a:t>
            </a:r>
            <a:endParaRPr lang="en-US" altLang="en-US" sz="1800" dirty="0" smtClean="0"/>
          </a:p>
        </p:txBody>
      </p:sp>
    </p:spTree>
    <p:extLst>
      <p:ext uri="{BB962C8B-B14F-4D97-AF65-F5344CB8AC3E}">
        <p14:creationId xmlns:p14="http://schemas.microsoft.com/office/powerpoint/2010/main" val="12996794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ltLang="en-US"/>
              <a:t>Phonation Stage, 0-2/3 months</a:t>
            </a:r>
          </a:p>
        </p:txBody>
      </p:sp>
      <p:sp>
        <p:nvSpPr>
          <p:cNvPr id="13315" name="Rectangle 3"/>
          <p:cNvSpPr>
            <a:spLocks noGrp="1" noChangeArrowheads="1"/>
          </p:cNvSpPr>
          <p:nvPr>
            <p:ph idx="1"/>
          </p:nvPr>
        </p:nvSpPr>
        <p:spPr/>
        <p:txBody>
          <a:bodyPr/>
          <a:lstStyle/>
          <a:p>
            <a:r>
              <a:rPr lang="en-US" altLang="en-US" sz="2800" i="1" smtClean="0"/>
              <a:t>Vowel-like </a:t>
            </a:r>
            <a:r>
              <a:rPr lang="en-US" altLang="en-US" sz="2800" smtClean="0"/>
              <a:t>(“quasi-resonant”)</a:t>
            </a:r>
          </a:p>
          <a:p>
            <a:r>
              <a:rPr lang="en-US" altLang="en-US" sz="2800" smtClean="0"/>
              <a:t>Produced with normal speech like phonation involving vibration of the larynx but with the vocal tract at rest</a:t>
            </a:r>
          </a:p>
          <a:p>
            <a:pPr lvl="1"/>
            <a:r>
              <a:rPr lang="en-US" altLang="en-US" sz="2400" smtClean="0">
                <a:cs typeface="Times New Roman" pitchFamily="18" charset="0"/>
              </a:rPr>
              <a:t>“comfort or pleasure” sounds - can sound like grunts</a:t>
            </a:r>
          </a:p>
          <a:p>
            <a:r>
              <a:rPr lang="en-US" altLang="en-US" sz="2800" smtClean="0">
                <a:cs typeface="Times New Roman" pitchFamily="18" charset="0"/>
              </a:rPr>
              <a:t>The infant’s tongue almost completely fills the mouth limiting the sounds newborns can make</a:t>
            </a:r>
          </a:p>
        </p:txBody>
      </p:sp>
      <p:sp>
        <p:nvSpPr>
          <p:cNvPr id="13316" name="Rectangle 4"/>
          <p:cNvSpPr>
            <a:spLocks noChangeArrowheads="1"/>
          </p:cNvSpPr>
          <p:nvPr/>
        </p:nvSpPr>
        <p:spPr bwMode="auto">
          <a:xfrm>
            <a:off x="1920875" y="6991350"/>
            <a:ext cx="123364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lr>
                <a:schemeClr val="bg2"/>
              </a:buClr>
              <a:buSzPct val="75000"/>
              <a:buFont typeface="Monotype Sorts"/>
              <a:buChar char="n"/>
              <a:defRPr sz="3200">
                <a:solidFill>
                  <a:schemeClr val="tx1"/>
                </a:solidFill>
                <a:latin typeface="Times New Roman" pitchFamily="18" charset="0"/>
              </a:defRPr>
            </a:lvl1pPr>
            <a:lvl2pPr marL="742950" indent="-285750" eaLnBrk="0" hangingPunct="0">
              <a:spcBef>
                <a:spcPct val="20000"/>
              </a:spcBef>
              <a:buClr>
                <a:schemeClr val="bg2"/>
              </a:buClr>
              <a:buSzPct val="75000"/>
              <a:buChar char="–"/>
              <a:defRPr sz="2800">
                <a:solidFill>
                  <a:schemeClr val="tx1"/>
                </a:solidFill>
                <a:latin typeface="Times New Roman" pitchFamily="18" charset="0"/>
              </a:defRPr>
            </a:lvl2pPr>
            <a:lvl3pPr marL="1143000" indent="-228600" eaLnBrk="0" hangingPunct="0">
              <a:spcBef>
                <a:spcPct val="20000"/>
              </a:spcBef>
              <a:buClr>
                <a:schemeClr val="bg2"/>
              </a:buClr>
              <a:buSzPct val="75000"/>
              <a:buFont typeface="Monotype Sorts"/>
              <a:buChar char="n"/>
              <a:defRPr sz="2400">
                <a:solidFill>
                  <a:schemeClr val="tx1"/>
                </a:solidFill>
                <a:latin typeface="Times New Roman" pitchFamily="18" charset="0"/>
              </a:defRPr>
            </a:lvl3pPr>
            <a:lvl4pPr marL="1600200" indent="-228600" eaLnBrk="0" hangingPunct="0">
              <a:spcBef>
                <a:spcPct val="20000"/>
              </a:spcBef>
              <a:buClr>
                <a:schemeClr val="bg2"/>
              </a:buClr>
              <a:buSzPct val="75000"/>
              <a:buChar char="–"/>
              <a:defRPr sz="2000">
                <a:solidFill>
                  <a:schemeClr val="tx1"/>
                </a:solidFill>
                <a:latin typeface="Times New Roman" pitchFamily="18" charset="0"/>
              </a:defRPr>
            </a:lvl4pPr>
            <a:lvl5pPr eaLnBrk="0" hangingPunct="0">
              <a:spcBef>
                <a:spcPct val="20000"/>
              </a:spcBef>
              <a:buClr>
                <a:schemeClr val="bg2"/>
              </a:buClr>
              <a:buSzPct val="75000"/>
              <a:buChar char="•"/>
              <a:defRPr sz="2000">
                <a:solidFill>
                  <a:schemeClr val="tx1"/>
                </a:solidFill>
                <a:latin typeface="Times New Roman" pitchFamily="18" charset="0"/>
              </a:defRPr>
            </a:lvl5pPr>
            <a:lvl6pPr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lvl="4">
              <a:lnSpc>
                <a:spcPct val="90000"/>
              </a:lnSpc>
              <a:buFont typeface="Monotype Sorts"/>
              <a:buChar char="n"/>
            </a:pPr>
            <a:r>
              <a:rPr lang="en-US" altLang="en-US" sz="2800">
                <a:cs typeface="Times New Roman" pitchFamily="18" charset="0"/>
              </a:rPr>
              <a:t>the infant’s mouth is almost closed; sounds are flat and nasal sounding</a:t>
            </a:r>
            <a:r>
              <a:rPr lang="en-US" altLang="en-US" sz="2800"/>
              <a:t> </a:t>
            </a:r>
          </a:p>
        </p:txBody>
      </p:sp>
    </p:spTree>
    <p:extLst>
      <p:ext uri="{BB962C8B-B14F-4D97-AF65-F5344CB8AC3E}">
        <p14:creationId xmlns:p14="http://schemas.microsoft.com/office/powerpoint/2010/main" val="432269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vert="horz" lIns="91440" rIns="45720" rtlCol="0" anchor="ctr">
            <a:normAutofit fontScale="90000"/>
            <a:scene3d>
              <a:camera prst="orthographicFront"/>
              <a:lightRig rig="threePt" dir="t">
                <a:rot lat="0" lon="0" rev="4800000"/>
              </a:lightRig>
            </a:scene3d>
            <a:sp3d prstMaterial="matte">
              <a:bevelT w="50800" h="10160"/>
            </a:sp3d>
          </a:bodyPr>
          <a:lstStyle/>
          <a:p>
            <a:r>
              <a:rPr lang="en-US" altLang="en-US"/>
              <a:t>Cooing/Gooing Stage, 1 - 4 months</a:t>
            </a:r>
          </a:p>
        </p:txBody>
      </p:sp>
      <p:sp>
        <p:nvSpPr>
          <p:cNvPr id="14339" name="Rectangle 3"/>
          <p:cNvSpPr>
            <a:spLocks noGrp="1" noChangeArrowheads="1"/>
          </p:cNvSpPr>
          <p:nvPr>
            <p:ph idx="1"/>
          </p:nvPr>
        </p:nvSpPr>
        <p:spPr/>
        <p:txBody>
          <a:bodyPr/>
          <a:lstStyle/>
          <a:p>
            <a:r>
              <a:rPr lang="en-US" altLang="en-US" smtClean="0"/>
              <a:t>Still vowel-like</a:t>
            </a:r>
          </a:p>
          <a:p>
            <a:pPr lvl="1"/>
            <a:r>
              <a:rPr lang="en-US" altLang="en-US" smtClean="0"/>
              <a:t>/e/ &amp; /u/ </a:t>
            </a:r>
          </a:p>
          <a:p>
            <a:pPr lvl="1"/>
            <a:r>
              <a:rPr lang="en-US" altLang="en-US" smtClean="0"/>
              <a:t>but last longer </a:t>
            </a:r>
          </a:p>
          <a:p>
            <a:r>
              <a:rPr lang="en-US" altLang="en-US" smtClean="0"/>
              <a:t>more guttural &amp; throaty</a:t>
            </a:r>
          </a:p>
          <a:p>
            <a:pPr lvl="1"/>
            <a:r>
              <a:rPr lang="en-US" altLang="en-US" smtClean="0"/>
              <a:t>produced in the back of the vocal cavity</a:t>
            </a:r>
          </a:p>
          <a:p>
            <a:r>
              <a:rPr lang="en-US" altLang="en-US" smtClean="0"/>
              <a:t>thought to be precursors to consonants</a:t>
            </a:r>
          </a:p>
          <a:p>
            <a:pPr lvl="1"/>
            <a:r>
              <a:rPr lang="en-US" altLang="en-US" smtClean="0"/>
              <a:t>/k/ /g/</a:t>
            </a:r>
          </a:p>
        </p:txBody>
      </p:sp>
    </p:spTree>
    <p:extLst>
      <p:ext uri="{BB962C8B-B14F-4D97-AF65-F5344CB8AC3E}">
        <p14:creationId xmlns:p14="http://schemas.microsoft.com/office/powerpoint/2010/main" val="2331697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ltLang="en-US"/>
              <a:t>Expansion Stage, 3 - 8 months</a:t>
            </a:r>
          </a:p>
        </p:txBody>
      </p:sp>
      <p:sp>
        <p:nvSpPr>
          <p:cNvPr id="15363" name="Rectangle 3"/>
          <p:cNvSpPr>
            <a:spLocks noGrp="1" noChangeArrowheads="1"/>
          </p:cNvSpPr>
          <p:nvPr>
            <p:ph idx="1"/>
          </p:nvPr>
        </p:nvSpPr>
        <p:spPr/>
        <p:txBody>
          <a:bodyPr/>
          <a:lstStyle/>
          <a:p>
            <a:pPr>
              <a:lnSpc>
                <a:spcPct val="90000"/>
              </a:lnSpc>
            </a:pPr>
            <a:r>
              <a:rPr lang="en-US" altLang="en-US" sz="2800" smtClean="0"/>
              <a:t>Isolated vowel-like sounds </a:t>
            </a:r>
          </a:p>
          <a:p>
            <a:pPr lvl="1">
              <a:lnSpc>
                <a:spcPct val="90000"/>
              </a:lnSpc>
            </a:pPr>
            <a:r>
              <a:rPr lang="en-US" altLang="en-US" sz="2400" smtClean="0"/>
              <a:t>Usually produced with the mouth open </a:t>
            </a:r>
          </a:p>
          <a:p>
            <a:pPr lvl="1">
              <a:lnSpc>
                <a:spcPct val="90000"/>
              </a:lnSpc>
            </a:pPr>
            <a:r>
              <a:rPr lang="en-US" altLang="en-US" sz="2400" smtClean="0"/>
              <a:t>Full vowels (“fully resonant nuclei”)</a:t>
            </a:r>
          </a:p>
          <a:p>
            <a:pPr>
              <a:lnSpc>
                <a:spcPct val="90000"/>
              </a:lnSpc>
            </a:pPr>
            <a:r>
              <a:rPr lang="en-US" altLang="en-US" sz="2800" smtClean="0"/>
              <a:t>Vocal repertoire expands dramatically </a:t>
            </a:r>
          </a:p>
          <a:p>
            <a:pPr lvl="2">
              <a:lnSpc>
                <a:spcPct val="90000"/>
              </a:lnSpc>
            </a:pPr>
            <a:r>
              <a:rPr lang="en-US" altLang="en-US" sz="2000" smtClean="0"/>
              <a:t>Infant experiments with sound production, varying pitch, volume, &amp; rate </a:t>
            </a:r>
          </a:p>
          <a:p>
            <a:pPr>
              <a:lnSpc>
                <a:spcPct val="90000"/>
              </a:lnSpc>
            </a:pPr>
            <a:r>
              <a:rPr lang="en-US" altLang="en-US" sz="2800" smtClean="0"/>
              <a:t>Intentional communicative play</a:t>
            </a:r>
          </a:p>
          <a:p>
            <a:pPr lvl="1">
              <a:lnSpc>
                <a:spcPct val="90000"/>
              </a:lnSpc>
            </a:pPr>
            <a:r>
              <a:rPr lang="en-US" altLang="en-US" sz="2400" smtClean="0"/>
              <a:t>Already beyond pre-set animal calls</a:t>
            </a:r>
          </a:p>
          <a:p>
            <a:pPr lvl="2">
              <a:lnSpc>
                <a:spcPct val="90000"/>
              </a:lnSpc>
            </a:pPr>
            <a:r>
              <a:rPr lang="en-US" altLang="en-US" sz="2000" smtClean="0"/>
              <a:t>Which have set form and set causes</a:t>
            </a:r>
          </a:p>
          <a:p>
            <a:pPr lvl="1">
              <a:lnSpc>
                <a:spcPct val="90000"/>
              </a:lnSpc>
            </a:pPr>
            <a:r>
              <a:rPr lang="en-US" altLang="en-US" sz="2400" smtClean="0"/>
              <a:t>Infant vocalizes for pleasure (just to have fun) or displeasure</a:t>
            </a:r>
          </a:p>
        </p:txBody>
      </p:sp>
    </p:spTree>
    <p:extLst>
      <p:ext uri="{BB962C8B-B14F-4D97-AF65-F5344CB8AC3E}">
        <p14:creationId xmlns:p14="http://schemas.microsoft.com/office/powerpoint/2010/main" val="30887455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vert="horz" lIns="91440" rIns="45720" rtlCol="0" anchor="ctr">
            <a:normAutofit fontScale="90000"/>
            <a:scene3d>
              <a:camera prst="orthographicFront"/>
              <a:lightRig rig="threePt" dir="t">
                <a:rot lat="0" lon="0" rev="4800000"/>
              </a:lightRig>
            </a:scene3d>
            <a:sp3d prstMaterial="matte">
              <a:bevelT w="50800" h="10160"/>
            </a:sp3d>
          </a:bodyPr>
          <a:lstStyle/>
          <a:p>
            <a:r>
              <a:rPr lang="en-US" altLang="en-US"/>
              <a:t>Checking out the new sound system </a:t>
            </a:r>
          </a:p>
        </p:txBody>
      </p:sp>
      <p:sp>
        <p:nvSpPr>
          <p:cNvPr id="16387" name="Rectangle 3"/>
          <p:cNvSpPr>
            <a:spLocks noGrp="1" noChangeArrowheads="1"/>
          </p:cNvSpPr>
          <p:nvPr>
            <p:ph idx="1"/>
          </p:nvPr>
        </p:nvSpPr>
        <p:spPr/>
        <p:txBody>
          <a:bodyPr/>
          <a:lstStyle/>
          <a:p>
            <a:pPr>
              <a:lnSpc>
                <a:spcPct val="90000"/>
              </a:lnSpc>
            </a:pPr>
            <a:r>
              <a:rPr lang="en-US" altLang="en-US" sz="2800" smtClean="0"/>
              <a:t>Yells/whispers: playing with amplitude/intensity</a:t>
            </a:r>
          </a:p>
          <a:p>
            <a:pPr lvl="2">
              <a:lnSpc>
                <a:spcPct val="90000"/>
              </a:lnSpc>
            </a:pPr>
            <a:r>
              <a:rPr lang="en-US" altLang="en-US" sz="2000" smtClean="0">
                <a:cs typeface="Times New Roman" pitchFamily="18" charset="0"/>
              </a:rPr>
              <a:t>yells = high intensity, whispers = low intensity</a:t>
            </a:r>
            <a:r>
              <a:rPr lang="en-US" altLang="en-US" sz="2000" smtClean="0"/>
              <a:t> </a:t>
            </a:r>
          </a:p>
          <a:p>
            <a:pPr>
              <a:lnSpc>
                <a:spcPct val="90000"/>
              </a:lnSpc>
            </a:pPr>
            <a:r>
              <a:rPr lang="en-US" altLang="en-US" sz="2800" smtClean="0">
                <a:cs typeface="Times New Roman" pitchFamily="18" charset="0"/>
              </a:rPr>
              <a:t>Squeals &amp; Growls:  playing with pitch</a:t>
            </a:r>
          </a:p>
          <a:p>
            <a:pPr lvl="1">
              <a:lnSpc>
                <a:spcPct val="90000"/>
              </a:lnSpc>
            </a:pPr>
            <a:r>
              <a:rPr lang="en-US" altLang="en-US" sz="2400" smtClean="0">
                <a:cs typeface="Times New Roman" pitchFamily="18" charset="0"/>
              </a:rPr>
              <a:t>squeals = high pitch, growls = low pitch</a:t>
            </a:r>
            <a:r>
              <a:rPr lang="en-US" altLang="en-US" sz="2400" smtClean="0"/>
              <a:t> </a:t>
            </a:r>
          </a:p>
          <a:p>
            <a:pPr>
              <a:lnSpc>
                <a:spcPct val="90000"/>
              </a:lnSpc>
            </a:pPr>
            <a:r>
              <a:rPr lang="en-US" altLang="en-US" sz="2800" smtClean="0"/>
              <a:t>Raspberries </a:t>
            </a:r>
          </a:p>
          <a:p>
            <a:pPr lvl="1">
              <a:lnSpc>
                <a:spcPct val="90000"/>
              </a:lnSpc>
            </a:pPr>
            <a:r>
              <a:rPr lang="en-US" altLang="en-US" sz="2400" smtClean="0"/>
              <a:t>labial trill &amp; vibrants</a:t>
            </a:r>
          </a:p>
          <a:p>
            <a:pPr lvl="2">
              <a:lnSpc>
                <a:spcPct val="90000"/>
              </a:lnSpc>
            </a:pPr>
            <a:r>
              <a:rPr lang="en-US" altLang="en-US" sz="2000" smtClean="0"/>
              <a:t>Cannot transcribe as adult syllables</a:t>
            </a:r>
          </a:p>
          <a:p>
            <a:pPr>
              <a:lnSpc>
                <a:spcPct val="90000"/>
              </a:lnSpc>
            </a:pPr>
            <a:r>
              <a:rPr lang="en-US" altLang="en-US" sz="2800" smtClean="0"/>
              <a:t>Marginal babbles</a:t>
            </a:r>
          </a:p>
          <a:p>
            <a:pPr lvl="1">
              <a:lnSpc>
                <a:spcPct val="90000"/>
              </a:lnSpc>
            </a:pPr>
            <a:r>
              <a:rPr lang="en-US" altLang="en-US" sz="2400" smtClean="0"/>
              <a:t>consonant-vowel (CV) sequences </a:t>
            </a:r>
          </a:p>
          <a:p>
            <a:pPr lvl="1">
              <a:lnSpc>
                <a:spcPct val="90000"/>
              </a:lnSpc>
            </a:pPr>
            <a:r>
              <a:rPr lang="en-US" altLang="en-US" sz="2400" smtClean="0"/>
              <a:t>the transition between C &amp; V is slow and drawn out</a:t>
            </a:r>
          </a:p>
          <a:p>
            <a:pPr lvl="1">
              <a:lnSpc>
                <a:spcPct val="90000"/>
              </a:lnSpc>
            </a:pPr>
            <a:r>
              <a:rPr lang="en-US" altLang="en-US" sz="2400" smtClean="0"/>
              <a:t>immature syllables</a:t>
            </a:r>
          </a:p>
        </p:txBody>
      </p:sp>
    </p:spTree>
    <p:extLst>
      <p:ext uri="{BB962C8B-B14F-4D97-AF65-F5344CB8AC3E}">
        <p14:creationId xmlns:p14="http://schemas.microsoft.com/office/powerpoint/2010/main" val="340684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r>
              <a:rPr lang="en-US"/>
              <a:t>Articulatory Development </a:t>
            </a:r>
          </a:p>
        </p:txBody>
      </p:sp>
      <p:sp>
        <p:nvSpPr>
          <p:cNvPr id="411651"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lvl="1">
              <a:lnSpc>
                <a:spcPct val="80000"/>
              </a:lnSpc>
            </a:pPr>
            <a:r>
              <a:rPr lang="en-US" sz="2400" dirty="0" smtClean="0"/>
              <a:t>Cooing </a:t>
            </a:r>
            <a:r>
              <a:rPr lang="en-US" sz="2400" dirty="0"/>
              <a:t>(3 </a:t>
            </a:r>
            <a:r>
              <a:rPr lang="en-US" sz="2400" dirty="0" err="1"/>
              <a:t>mos</a:t>
            </a:r>
            <a:r>
              <a:rPr lang="en-US" sz="2400" dirty="0" smtClean="0"/>
              <a:t>)</a:t>
            </a:r>
          </a:p>
          <a:p>
            <a:pPr lvl="2">
              <a:lnSpc>
                <a:spcPct val="80000"/>
              </a:lnSpc>
              <a:buNone/>
            </a:pPr>
            <a:endParaRPr lang="en-US" sz="2000" dirty="0" smtClean="0"/>
          </a:p>
          <a:p>
            <a:pPr lvl="2">
              <a:lnSpc>
                <a:spcPct val="80000"/>
              </a:lnSpc>
              <a:buNone/>
            </a:pPr>
            <a:endParaRPr lang="en-US" sz="2000" dirty="0" smtClean="0"/>
          </a:p>
          <a:p>
            <a:pPr lvl="2">
              <a:lnSpc>
                <a:spcPct val="80000"/>
              </a:lnSpc>
              <a:buNone/>
            </a:pPr>
            <a:endParaRPr lang="en-US" sz="2000" dirty="0"/>
          </a:p>
          <a:p>
            <a:pPr lvl="1">
              <a:lnSpc>
                <a:spcPct val="80000"/>
              </a:lnSpc>
            </a:pPr>
            <a:r>
              <a:rPr lang="en-US" sz="2400" dirty="0"/>
              <a:t>Consonant-vowel syllables (e.g., /</a:t>
            </a:r>
            <a:r>
              <a:rPr lang="en-US" sz="2400" dirty="0" err="1"/>
              <a:t>ta</a:t>
            </a:r>
            <a:r>
              <a:rPr lang="en-US" sz="2400" dirty="0"/>
              <a:t>/ /</a:t>
            </a:r>
            <a:r>
              <a:rPr lang="en-US" sz="2400" dirty="0" err="1"/>
              <a:t>pe</a:t>
            </a:r>
            <a:r>
              <a:rPr lang="en-US" sz="2400" dirty="0"/>
              <a:t>/) (6 </a:t>
            </a:r>
            <a:r>
              <a:rPr lang="en-US" sz="2400" dirty="0" err="1"/>
              <a:t>mos</a:t>
            </a:r>
            <a:r>
              <a:rPr lang="en-US" sz="2400" dirty="0"/>
              <a:t>) </a:t>
            </a:r>
            <a:r>
              <a:rPr lang="en-US" sz="2400" dirty="0" smtClean="0"/>
              <a:t> </a:t>
            </a:r>
            <a:r>
              <a:rPr lang="en-US" sz="2400" dirty="0" smtClean="0">
                <a:sym typeface="Wingdings" pitchFamily="2" charset="2"/>
              </a:rPr>
              <a:t> </a:t>
            </a:r>
            <a:r>
              <a:rPr lang="en-US" sz="2400" dirty="0">
                <a:sym typeface="Wingdings" pitchFamily="2" charset="2"/>
              </a:rPr>
              <a:t>babbling</a:t>
            </a:r>
          </a:p>
          <a:p>
            <a:pPr lvl="2">
              <a:lnSpc>
                <a:spcPct val="80000"/>
              </a:lnSpc>
            </a:pPr>
            <a:r>
              <a:rPr lang="en-US" sz="2000" dirty="0"/>
              <a:t>Babbling maintained and refined by linguistic experiences &amp; </a:t>
            </a:r>
            <a:r>
              <a:rPr lang="en-US" sz="2000" dirty="0" smtClean="0"/>
              <a:t>   auditory </a:t>
            </a:r>
            <a:r>
              <a:rPr lang="en-US" sz="2000" dirty="0"/>
              <a:t>feedback</a:t>
            </a:r>
          </a:p>
          <a:p>
            <a:pPr lvl="3">
              <a:lnSpc>
                <a:spcPct val="80000"/>
              </a:lnSpc>
            </a:pPr>
            <a:r>
              <a:rPr lang="en-US" sz="1800" dirty="0"/>
              <a:t>Deaf babies lose interest in </a:t>
            </a:r>
            <a:r>
              <a:rPr lang="en-US" sz="1800" dirty="0" smtClean="0"/>
              <a:t>verbal babbling </a:t>
            </a:r>
            <a:r>
              <a:rPr lang="en-US" sz="1800" dirty="0"/>
              <a:t>after 6 </a:t>
            </a:r>
            <a:r>
              <a:rPr lang="en-US" sz="1800" dirty="0" err="1"/>
              <a:t>mos</a:t>
            </a:r>
            <a:endParaRPr lang="en-US" sz="1800" dirty="0"/>
          </a:p>
          <a:p>
            <a:pPr lvl="1">
              <a:lnSpc>
                <a:spcPct val="80000"/>
              </a:lnSpc>
            </a:pPr>
            <a:endParaRPr lang="en-US" sz="2400" dirty="0">
              <a:sym typeface="Wingdings" pitchFamily="2" charset="2"/>
            </a:endParaRPr>
          </a:p>
          <a:p>
            <a:pPr lvl="1">
              <a:lnSpc>
                <a:spcPct val="80000"/>
              </a:lnSpc>
            </a:pPr>
            <a:r>
              <a:rPr lang="en-US" sz="2400" dirty="0">
                <a:sym typeface="Wingdings" pitchFamily="2" charset="2"/>
              </a:rPr>
              <a:t>Babbling becomes less universal and more similar to native language by 12 months</a:t>
            </a:r>
          </a:p>
          <a:p>
            <a:pPr lvl="2">
              <a:lnSpc>
                <a:spcPct val="80000"/>
              </a:lnSpc>
            </a:pPr>
            <a:r>
              <a:rPr lang="en-US" sz="2000" dirty="0">
                <a:sym typeface="Wingdings" pitchFamily="2" charset="2"/>
              </a:rPr>
              <a:t>Nature vs. Nurture perspectives on change</a:t>
            </a:r>
          </a:p>
        </p:txBody>
      </p:sp>
      <p:pic>
        <p:nvPicPr>
          <p:cNvPr id="2" name="Liam just under two months preconvers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18774" y="1411805"/>
            <a:ext cx="2092569" cy="1569427"/>
          </a:xfrm>
          <a:prstGeom prst="rect">
            <a:avLst/>
          </a:prstGeom>
        </p:spPr>
      </p:pic>
    </p:spTree>
    <p:extLst>
      <p:ext uri="{BB962C8B-B14F-4D97-AF65-F5344CB8AC3E}">
        <p14:creationId xmlns:p14="http://schemas.microsoft.com/office/powerpoint/2010/main" val="3653291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r>
              <a:rPr lang="en-US"/>
              <a:t>Language Development</a:t>
            </a:r>
          </a:p>
        </p:txBody>
      </p:sp>
      <p:sp>
        <p:nvSpPr>
          <p:cNvPr id="338947" name="Rectangle 3"/>
          <p:cNvSpPr>
            <a:spLocks noGrp="1" noChangeArrowheads="1"/>
          </p:cNvSpPr>
          <p:nvPr>
            <p:ph type="body" idx="4294967295"/>
          </p:nvPr>
        </p:nvSpPr>
        <p:spPr>
          <a:xfrm>
            <a:off x="457200" y="1646237"/>
            <a:ext cx="8229600" cy="4526280"/>
          </a:xfrm>
          <a:prstGeom prst="rect">
            <a:avLst/>
          </a:prstGeom>
        </p:spPr>
        <p:txBody>
          <a:bodyPr>
            <a:normAutofit lnSpcReduction="10000"/>
          </a:bodyPr>
          <a:lstStyle/>
          <a:p>
            <a:pPr>
              <a:lnSpc>
                <a:spcPct val="90000"/>
              </a:lnSpc>
            </a:pPr>
            <a:r>
              <a:rPr lang="en-US" dirty="0"/>
              <a:t>Traditional Theories of Language Development</a:t>
            </a:r>
          </a:p>
          <a:p>
            <a:pPr>
              <a:lnSpc>
                <a:spcPct val="90000"/>
              </a:lnSpc>
              <a:buNone/>
            </a:pPr>
            <a:endParaRPr lang="en-US" dirty="0" smtClean="0"/>
          </a:p>
          <a:p>
            <a:pPr>
              <a:lnSpc>
                <a:spcPct val="90000"/>
              </a:lnSpc>
            </a:pPr>
            <a:r>
              <a:rPr lang="en-US" dirty="0" smtClean="0"/>
              <a:t>Six </a:t>
            </a:r>
            <a:r>
              <a:rPr lang="en-US" dirty="0"/>
              <a:t>dimensions of Language Learning</a:t>
            </a:r>
          </a:p>
          <a:p>
            <a:pPr lvl="1">
              <a:lnSpc>
                <a:spcPct val="90000"/>
              </a:lnSpc>
            </a:pPr>
            <a:r>
              <a:rPr lang="en-US" dirty="0"/>
              <a:t>Audition</a:t>
            </a:r>
          </a:p>
          <a:p>
            <a:pPr lvl="1">
              <a:lnSpc>
                <a:spcPct val="90000"/>
              </a:lnSpc>
            </a:pPr>
            <a:r>
              <a:rPr lang="en-US" dirty="0"/>
              <a:t>Articulation</a:t>
            </a:r>
          </a:p>
          <a:p>
            <a:pPr lvl="1">
              <a:lnSpc>
                <a:spcPct val="90000"/>
              </a:lnSpc>
            </a:pPr>
            <a:r>
              <a:rPr lang="en-US" dirty="0"/>
              <a:t>Words</a:t>
            </a:r>
          </a:p>
          <a:p>
            <a:pPr lvl="1">
              <a:lnSpc>
                <a:spcPct val="90000"/>
              </a:lnSpc>
            </a:pPr>
            <a:r>
              <a:rPr lang="en-US" dirty="0"/>
              <a:t>Grammar</a:t>
            </a:r>
          </a:p>
          <a:p>
            <a:pPr lvl="1">
              <a:lnSpc>
                <a:spcPct val="90000"/>
              </a:lnSpc>
            </a:pPr>
            <a:r>
              <a:rPr lang="en-US" dirty="0"/>
              <a:t>Communication</a:t>
            </a:r>
          </a:p>
          <a:p>
            <a:pPr lvl="1">
              <a:lnSpc>
                <a:spcPct val="90000"/>
              </a:lnSpc>
            </a:pPr>
            <a:r>
              <a:rPr lang="en-US" dirty="0"/>
              <a:t>Literacy</a:t>
            </a:r>
          </a:p>
          <a:p>
            <a:pPr>
              <a:lnSpc>
                <a:spcPct val="90000"/>
              </a:lnSpc>
            </a:pPr>
            <a:endParaRPr lang="en-US" dirty="0"/>
          </a:p>
        </p:txBody>
      </p:sp>
    </p:spTree>
    <p:extLst>
      <p:ext uri="{BB962C8B-B14F-4D97-AF65-F5344CB8AC3E}">
        <p14:creationId xmlns:p14="http://schemas.microsoft.com/office/powerpoint/2010/main" val="3521052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r>
              <a:rPr lang="en-US" altLang="en-US" smtClean="0"/>
              <a:t>Functional flexibility of infant vocalization. </a:t>
            </a:r>
            <a:r>
              <a:rPr lang="en-US" altLang="en-US" sz="3600" smtClean="0"/>
              <a:t>Oller, et al. 2013. PNAS</a:t>
            </a:r>
          </a:p>
        </p:txBody>
      </p:sp>
      <p:sp>
        <p:nvSpPr>
          <p:cNvPr id="18435" name="Content Placeholder 2"/>
          <p:cNvSpPr>
            <a:spLocks noGrp="1"/>
          </p:cNvSpPr>
          <p:nvPr>
            <p:ph idx="1"/>
          </p:nvPr>
        </p:nvSpPr>
        <p:spPr/>
        <p:txBody>
          <a:bodyPr/>
          <a:lstStyle/>
          <a:p>
            <a:r>
              <a:rPr lang="en-US" altLang="en-US" smtClean="0"/>
              <a:t>‘Three types of infant vocalizations (squeals, vowel-like sounds, and growls) express a full range of emotional content—positive, neutral, and negative by 3–4 mos.</a:t>
            </a:r>
          </a:p>
          <a:p>
            <a:pPr lvl="1"/>
            <a:r>
              <a:rPr lang="en-US" altLang="en-US" smtClean="0"/>
              <a:t>Contrast: cry and laughter are species-specific signals apparently homologous to vocal calls in other primates, show functional stability, with cry overwhelmingly expressing negative and laughter positive emotional states.’ </a:t>
            </a:r>
          </a:p>
        </p:txBody>
      </p:sp>
      <p:sp>
        <p:nvSpPr>
          <p:cNvPr id="4" name="Slide Number Placeholder 3"/>
          <p:cNvSpPr>
            <a:spLocks noGrp="1"/>
          </p:cNvSpPr>
          <p:nvPr>
            <p:ph type="sldNum" sz="quarter" idx="12"/>
          </p:nvPr>
        </p:nvSpPr>
        <p:spPr/>
        <p:txBody>
          <a:bodyPr/>
          <a:lstStyle/>
          <a:p>
            <a:pPr>
              <a:defRPr/>
            </a:pPr>
            <a:fld id="{0FD40097-8889-4A1F-A388-219367161B7B}" type="slidenum">
              <a:rPr lang="en-US" smtClean="0"/>
              <a:pPr>
                <a:defRPr/>
              </a:pPr>
              <a:t>30</a:t>
            </a:fld>
            <a:endParaRPr lang="en-US"/>
          </a:p>
        </p:txBody>
      </p:sp>
    </p:spTree>
    <p:extLst>
      <p:ext uri="{BB962C8B-B14F-4D97-AF65-F5344CB8AC3E}">
        <p14:creationId xmlns:p14="http://schemas.microsoft.com/office/powerpoint/2010/main" val="31893039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altLang="en-US" smtClean="0"/>
              <a:t>‘Functional flexibility is a sine qua non in spoken language</a:t>
            </a:r>
          </a:p>
        </p:txBody>
      </p:sp>
      <p:sp>
        <p:nvSpPr>
          <p:cNvPr id="19459" name="Content Placeholder 2"/>
          <p:cNvSpPr>
            <a:spLocks noGrp="1"/>
          </p:cNvSpPr>
          <p:nvPr>
            <p:ph idx="1"/>
          </p:nvPr>
        </p:nvSpPr>
        <p:spPr/>
        <p:txBody>
          <a:bodyPr/>
          <a:lstStyle/>
          <a:p>
            <a:r>
              <a:rPr lang="en-US" altLang="en-US" smtClean="0"/>
              <a:t>Appears before syntax, word learning, and even joint attention, syllable imitation, and canonical babbling. The appearance of functional flexibility early in the first year of human life is a critical step in the development of vocal language and may have been a critical step in the evolution of human language, preceding protosyntax and even primitive single words.’</a:t>
            </a:r>
          </a:p>
        </p:txBody>
      </p:sp>
      <p:sp>
        <p:nvSpPr>
          <p:cNvPr id="4" name="Slide Number Placeholder 3"/>
          <p:cNvSpPr>
            <a:spLocks noGrp="1"/>
          </p:cNvSpPr>
          <p:nvPr>
            <p:ph type="sldNum" sz="quarter" idx="12"/>
          </p:nvPr>
        </p:nvSpPr>
        <p:spPr/>
        <p:txBody>
          <a:bodyPr/>
          <a:lstStyle/>
          <a:p>
            <a:pPr>
              <a:defRPr/>
            </a:pPr>
            <a:fld id="{DA2572DB-2BCA-4A6A-9403-02C456AA9D5E}" type="slidenum">
              <a:rPr lang="en-US" smtClean="0"/>
              <a:pPr>
                <a:defRPr/>
              </a:pPr>
              <a:t>31</a:t>
            </a:fld>
            <a:endParaRPr lang="en-US"/>
          </a:p>
        </p:txBody>
      </p:sp>
    </p:spTree>
    <p:extLst>
      <p:ext uri="{BB962C8B-B14F-4D97-AF65-F5344CB8AC3E}">
        <p14:creationId xmlns:p14="http://schemas.microsoft.com/office/powerpoint/2010/main" val="2908013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155448"/>
            <a:ext cx="9144000" cy="1252728"/>
          </a:xfrm>
        </p:spPr>
        <p:txBody>
          <a:bodyPr vert="horz" lIns="91440" rIns="45720" rtlCol="0" anchor="ctr">
            <a:normAutofit fontScale="90000"/>
            <a:scene3d>
              <a:camera prst="orthographicFront"/>
              <a:lightRig rig="threePt" dir="t">
                <a:rot lat="0" lon="0" rev="4800000"/>
              </a:lightRig>
            </a:scene3d>
            <a:sp3d prstMaterial="matte">
              <a:bevelT w="50800" h="10160"/>
            </a:sp3d>
          </a:bodyPr>
          <a:lstStyle/>
          <a:p>
            <a:r>
              <a:rPr lang="en-US" altLang="en-US" dirty="0" smtClean="0"/>
              <a:t>Signal flexibility—a prerequisite for functional  flexibility</a:t>
            </a:r>
            <a:endParaRPr lang="en-US" altLang="en-US" dirty="0"/>
          </a:p>
        </p:txBody>
      </p:sp>
      <p:pic>
        <p:nvPicPr>
          <p:cNvPr id="1741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199439" y="1600200"/>
            <a:ext cx="6141371" cy="5257799"/>
          </a:xfrm>
        </p:spPr>
      </p:pic>
      <p:sp>
        <p:nvSpPr>
          <p:cNvPr id="16387" name="Slide Number Placeholder 3"/>
          <p:cNvSpPr>
            <a:spLocks noGrp="1"/>
          </p:cNvSpPr>
          <p:nvPr>
            <p:ph type="sldNum" sz="quarter" idx="12"/>
          </p:nvPr>
        </p:nvSpPr>
        <p:spPr/>
        <p:txBody>
          <a:bodyPr/>
          <a:lstStyle/>
          <a:p>
            <a:pPr>
              <a:defRPr/>
            </a:pPr>
            <a:fld id="{2F45C6DE-E458-4008-9FDF-958993C88177}" type="slidenum">
              <a:rPr lang="en-US" smtClean="0"/>
              <a:pPr>
                <a:defRPr/>
              </a:pPr>
              <a:t>32</a:t>
            </a:fld>
            <a:endParaRPr lang="en-US" smtClean="0"/>
          </a:p>
        </p:txBody>
      </p:sp>
      <p:sp>
        <p:nvSpPr>
          <p:cNvPr id="17414" name="TextBox 1"/>
          <p:cNvSpPr txBox="1">
            <a:spLocks noChangeArrowheads="1"/>
          </p:cNvSpPr>
          <p:nvPr/>
        </p:nvSpPr>
        <p:spPr bwMode="auto">
          <a:xfrm>
            <a:off x="7239000" y="4924961"/>
            <a:ext cx="1828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itchFamily="18" charset="0"/>
                <a:cs typeface="Arial" pitchFamily="34" charset="0"/>
              </a:defRPr>
            </a:lvl1pPr>
            <a:lvl2pPr marL="742950" indent="-285750" eaLnBrk="0" hangingPunct="0">
              <a:defRPr sz="3200">
                <a:solidFill>
                  <a:schemeClr val="tx1"/>
                </a:solidFill>
                <a:latin typeface="Times New Roman" pitchFamily="18" charset="0"/>
                <a:cs typeface="Arial" pitchFamily="34" charset="0"/>
              </a:defRPr>
            </a:lvl2pPr>
            <a:lvl3pPr marL="1143000" indent="-228600" eaLnBrk="0" hangingPunct="0">
              <a:defRPr sz="3200">
                <a:solidFill>
                  <a:schemeClr val="tx1"/>
                </a:solidFill>
                <a:latin typeface="Times New Roman" pitchFamily="18" charset="0"/>
                <a:cs typeface="Arial" pitchFamily="34" charset="0"/>
              </a:defRPr>
            </a:lvl3pPr>
            <a:lvl4pPr marL="1600200" indent="-228600" eaLnBrk="0" hangingPunct="0">
              <a:defRPr sz="3200">
                <a:solidFill>
                  <a:schemeClr val="tx1"/>
                </a:solidFill>
                <a:latin typeface="Times New Roman" pitchFamily="18" charset="0"/>
                <a:cs typeface="Arial" pitchFamily="34" charset="0"/>
              </a:defRPr>
            </a:lvl4pPr>
            <a:lvl5pPr marL="2057400" indent="-228600" eaLnBrk="0" hangingPunct="0">
              <a:defRPr sz="32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pitchFamily="34" charset="0"/>
              </a:defRPr>
            </a:lvl9pPr>
          </a:lstStyle>
          <a:p>
            <a:pPr algn="ctr" eaLnBrk="1" hangingPunct="1"/>
            <a:r>
              <a:rPr lang="en-US" altLang="en-US" sz="2000" dirty="0">
                <a:solidFill>
                  <a:srgbClr val="FFC000"/>
                </a:solidFill>
              </a:rPr>
              <a:t>Mirrors </a:t>
            </a:r>
            <a:r>
              <a:rPr lang="en-US" altLang="en-US" sz="2000" dirty="0" smtClean="0">
                <a:solidFill>
                  <a:srgbClr val="FFC000"/>
                </a:solidFill>
              </a:rPr>
              <a:t>species’ </a:t>
            </a:r>
            <a:r>
              <a:rPr lang="en-US" altLang="en-US" sz="2000" dirty="0">
                <a:solidFill>
                  <a:srgbClr val="FFC000"/>
                </a:solidFill>
              </a:rPr>
              <a:t>language </a:t>
            </a:r>
            <a:r>
              <a:rPr lang="en-US" altLang="en-US" sz="2000" dirty="0" smtClean="0">
                <a:solidFill>
                  <a:srgbClr val="FFC000"/>
                </a:solidFill>
              </a:rPr>
              <a:t>development?</a:t>
            </a:r>
          </a:p>
          <a:p>
            <a:pPr algn="ctr" eaLnBrk="1" hangingPunct="1"/>
            <a:r>
              <a:rPr lang="en-US" altLang="en-US" sz="2000" dirty="0" err="1" smtClean="0">
                <a:solidFill>
                  <a:srgbClr val="FFC000"/>
                </a:solidFill>
              </a:rPr>
              <a:t>Oller</a:t>
            </a:r>
            <a:r>
              <a:rPr lang="en-US" altLang="en-US" sz="2000" dirty="0">
                <a:solidFill>
                  <a:srgbClr val="FFC000"/>
                </a:solidFill>
              </a:rPr>
              <a:t>, K.</a:t>
            </a:r>
          </a:p>
        </p:txBody>
      </p:sp>
    </p:spTree>
    <p:extLst>
      <p:ext uri="{BB962C8B-B14F-4D97-AF65-F5344CB8AC3E}">
        <p14:creationId xmlns:p14="http://schemas.microsoft.com/office/powerpoint/2010/main" val="37157321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vert="horz" lIns="91440" rIns="45720" rtlCol="0" anchor="ctr">
            <a:normAutofit fontScale="90000"/>
            <a:scene3d>
              <a:camera prst="orthographicFront"/>
              <a:lightRig rig="threePt" dir="t">
                <a:rot lat="0" lon="0" rev="4800000"/>
              </a:lightRig>
            </a:scene3d>
            <a:sp3d prstMaterial="matte">
              <a:bevelT w="50800" h="10160"/>
            </a:sp3d>
          </a:bodyPr>
          <a:lstStyle/>
          <a:p>
            <a:r>
              <a:rPr lang="en-US" altLang="en-US"/>
              <a:t>Canonical Babbling Stage, 6-10 mos</a:t>
            </a:r>
          </a:p>
        </p:txBody>
      </p:sp>
      <p:sp>
        <p:nvSpPr>
          <p:cNvPr id="20483" name="Rectangle 3"/>
          <p:cNvSpPr>
            <a:spLocks noGrp="1" noChangeArrowheads="1"/>
          </p:cNvSpPr>
          <p:nvPr>
            <p:ph idx="1"/>
          </p:nvPr>
        </p:nvSpPr>
        <p:spPr/>
        <p:txBody>
          <a:bodyPr/>
          <a:lstStyle/>
          <a:p>
            <a:r>
              <a:rPr lang="en-US" altLang="en-US" sz="2800" smtClean="0"/>
              <a:t>CV sequences</a:t>
            </a:r>
            <a:r>
              <a:rPr lang="en-US" altLang="en-US" sz="2400" smtClean="0"/>
              <a:t> </a:t>
            </a:r>
          </a:p>
          <a:p>
            <a:pPr lvl="1"/>
            <a:r>
              <a:rPr lang="en-US" altLang="en-US" sz="2000" smtClean="0"/>
              <a:t>/ma/ /da/ /ada/</a:t>
            </a:r>
          </a:p>
          <a:p>
            <a:r>
              <a:rPr lang="en-US" altLang="en-US" sz="2800" smtClean="0"/>
              <a:t>Transition between CV are crisp</a:t>
            </a:r>
            <a:r>
              <a:rPr lang="en-US" altLang="en-US" sz="2400" smtClean="0"/>
              <a:t> </a:t>
            </a:r>
          </a:p>
          <a:p>
            <a:pPr lvl="1"/>
            <a:r>
              <a:rPr lang="en-US" altLang="en-US" sz="2000" smtClean="0"/>
              <a:t>Sounds like natural syllables in parent’s language</a:t>
            </a:r>
          </a:p>
          <a:p>
            <a:pPr lvl="1"/>
            <a:r>
              <a:rPr lang="en-US" altLang="en-US" sz="2000" smtClean="0"/>
              <a:t>Parents good at identifying this stage</a:t>
            </a:r>
          </a:p>
          <a:p>
            <a:r>
              <a:rPr lang="en-US" altLang="en-US" sz="2800" smtClean="0"/>
              <a:t>Reduplicated babbling </a:t>
            </a:r>
          </a:p>
          <a:p>
            <a:pPr lvl="1"/>
            <a:r>
              <a:rPr lang="en-US" altLang="en-US" sz="2400" smtClean="0"/>
              <a:t>/baba/</a:t>
            </a:r>
            <a:r>
              <a:rPr lang="en-US" altLang="en-US" sz="2400" i="1" smtClean="0"/>
              <a:t> </a:t>
            </a:r>
            <a:r>
              <a:rPr lang="en-US" altLang="en-US" sz="2400" smtClean="0"/>
              <a:t>/dadada/ /mama/</a:t>
            </a:r>
            <a:r>
              <a:rPr lang="en-US" altLang="en-US" sz="2400" i="1" smtClean="0"/>
              <a:t> </a:t>
            </a:r>
            <a:endParaRPr lang="en-US" altLang="en-US" sz="2000" smtClean="0"/>
          </a:p>
        </p:txBody>
      </p:sp>
    </p:spTree>
    <p:extLst>
      <p:ext uri="{BB962C8B-B14F-4D97-AF65-F5344CB8AC3E}">
        <p14:creationId xmlns:p14="http://schemas.microsoft.com/office/powerpoint/2010/main" val="9123159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ltLang="en-US"/>
              <a:t>Importance of Babbling</a:t>
            </a:r>
          </a:p>
        </p:txBody>
      </p:sp>
      <p:sp>
        <p:nvSpPr>
          <p:cNvPr id="21507" name="Rectangle 3"/>
          <p:cNvSpPr>
            <a:spLocks noGrp="1" noChangeArrowheads="1"/>
          </p:cNvSpPr>
          <p:nvPr>
            <p:ph idx="1"/>
          </p:nvPr>
        </p:nvSpPr>
        <p:spPr/>
        <p:txBody>
          <a:bodyPr/>
          <a:lstStyle/>
          <a:p>
            <a:r>
              <a:rPr lang="en-US" altLang="en-US" sz="2800" smtClean="0"/>
              <a:t>Involves increasing control over the articulatory mechanism</a:t>
            </a:r>
          </a:p>
          <a:p>
            <a:r>
              <a:rPr lang="en-US" altLang="en-US" sz="2800" smtClean="0"/>
              <a:t>Important pre-speech developmental milestone</a:t>
            </a:r>
            <a:endParaRPr lang="en-US" altLang="en-US" sz="2400" smtClean="0"/>
          </a:p>
          <a:p>
            <a:r>
              <a:rPr lang="en-US" altLang="en-US" sz="2400" smtClean="0"/>
              <a:t>Should be present by 10 months!</a:t>
            </a:r>
          </a:p>
          <a:p>
            <a:pPr lvl="1"/>
            <a:r>
              <a:rPr lang="en-US" altLang="en-US" sz="2000" smtClean="0"/>
              <a:t>Occurs in Down Syndrome, premature, low SES kids and in all cultures </a:t>
            </a:r>
          </a:p>
          <a:p>
            <a:pPr lvl="1"/>
            <a:r>
              <a:rPr lang="en-US" altLang="en-US" sz="2000" smtClean="0"/>
              <a:t>But its delayed in  hearing impaired infants and deaf children </a:t>
            </a:r>
          </a:p>
        </p:txBody>
      </p:sp>
    </p:spTree>
    <p:extLst>
      <p:ext uri="{BB962C8B-B14F-4D97-AF65-F5344CB8AC3E}">
        <p14:creationId xmlns:p14="http://schemas.microsoft.com/office/powerpoint/2010/main" val="1982966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r>
              <a:rPr lang="en-US" altLang="en-US" smtClean="0"/>
              <a:t>Limitations of Babbling</a:t>
            </a:r>
          </a:p>
        </p:txBody>
      </p:sp>
      <p:sp>
        <p:nvSpPr>
          <p:cNvPr id="22532" name="Rectangle 3"/>
          <p:cNvSpPr>
            <a:spLocks noGrp="1" noChangeArrowheads="1"/>
          </p:cNvSpPr>
          <p:nvPr>
            <p:ph idx="1"/>
          </p:nvPr>
        </p:nvSpPr>
        <p:spPr/>
        <p:txBody>
          <a:bodyPr/>
          <a:lstStyle/>
          <a:p>
            <a:r>
              <a:rPr lang="en-US" altLang="en-US" sz="2800" smtClean="0"/>
              <a:t>At end of stage, infants begin to use patterns or rising intonation that resemble adult speech</a:t>
            </a:r>
          </a:p>
          <a:p>
            <a:pPr lvl="1"/>
            <a:r>
              <a:rPr lang="en-US" altLang="en-US" sz="2400" smtClean="0"/>
              <a:t>also known as </a:t>
            </a:r>
            <a:r>
              <a:rPr lang="en-US" altLang="en-US" sz="2400" i="1" smtClean="0"/>
              <a:t>gibberish, jargon, </a:t>
            </a:r>
            <a:r>
              <a:rPr lang="en-US" altLang="en-US" sz="2400" smtClean="0"/>
              <a:t>or </a:t>
            </a:r>
            <a:r>
              <a:rPr lang="en-US" altLang="en-US" sz="2400" i="1" smtClean="0"/>
              <a:t>conversational babbling</a:t>
            </a:r>
          </a:p>
          <a:p>
            <a:pPr lvl="1"/>
            <a:r>
              <a:rPr lang="en-US" altLang="en-US" sz="2400" smtClean="0"/>
              <a:t>It has intonation contours of language being learned</a:t>
            </a:r>
            <a:r>
              <a:rPr lang="en-US" altLang="en-US" sz="2400" i="1" smtClean="0"/>
              <a:t> </a:t>
            </a:r>
          </a:p>
          <a:p>
            <a:pPr lvl="1"/>
            <a:r>
              <a:rPr lang="en-US" altLang="en-US" sz="2400" i="1" smtClean="0"/>
              <a:t>Infants learn the music before the words</a:t>
            </a:r>
          </a:p>
          <a:p>
            <a:r>
              <a:rPr lang="en-US" altLang="en-US" sz="2800" smtClean="0"/>
              <a:t>Does not refer (to objects, people, etc.)</a:t>
            </a:r>
            <a:endParaRPr lang="en-US" altLang="en-US" smtClean="0"/>
          </a:p>
          <a:p>
            <a:r>
              <a:rPr lang="en-US" altLang="en-US" smtClean="0"/>
              <a:t>Is not language</a:t>
            </a:r>
          </a:p>
        </p:txBody>
      </p:sp>
      <p:sp>
        <p:nvSpPr>
          <p:cNvPr id="19458" name="Slide Number Placeholder 5"/>
          <p:cNvSpPr>
            <a:spLocks noGrp="1"/>
          </p:cNvSpPr>
          <p:nvPr>
            <p:ph type="sldNum" sz="quarter" idx="12"/>
          </p:nvPr>
        </p:nvSpPr>
        <p:spPr/>
        <p:txBody>
          <a:bodyPr/>
          <a:lstStyle/>
          <a:p>
            <a:pPr>
              <a:defRPr/>
            </a:pPr>
            <a:fld id="{F60C0483-BE89-4338-9153-F3C3307F8C7E}" type="slidenum">
              <a:rPr lang="en-US" smtClean="0"/>
              <a:pPr>
                <a:defRPr/>
              </a:pPr>
              <a:t>35</a:t>
            </a:fld>
            <a:endParaRPr lang="en-US" smtClean="0"/>
          </a:p>
        </p:txBody>
      </p:sp>
    </p:spTree>
    <p:extLst>
      <p:ext uri="{BB962C8B-B14F-4D97-AF65-F5344CB8AC3E}">
        <p14:creationId xmlns:p14="http://schemas.microsoft.com/office/powerpoint/2010/main" val="39963174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ltLang="en-US" smtClean="0">
                <a:cs typeface="Times New Roman" pitchFamily="18" charset="0"/>
              </a:rPr>
              <a:t>Integrative stage (9-18 months)</a:t>
            </a:r>
          </a:p>
        </p:txBody>
      </p:sp>
      <p:sp>
        <p:nvSpPr>
          <p:cNvPr id="23556" name="Rectangle 3"/>
          <p:cNvSpPr>
            <a:spLocks noGrp="1" noChangeArrowheads="1"/>
          </p:cNvSpPr>
          <p:nvPr>
            <p:ph idx="1"/>
          </p:nvPr>
        </p:nvSpPr>
        <p:spPr/>
        <p:txBody>
          <a:bodyPr>
            <a:normAutofit/>
          </a:bodyPr>
          <a:lstStyle/>
          <a:p>
            <a:r>
              <a:rPr lang="en-US" altLang="en-US" dirty="0" smtClean="0">
                <a:cs typeface="Times New Roman" pitchFamily="18" charset="0"/>
              </a:rPr>
              <a:t>Beginning of meaningful speech</a:t>
            </a:r>
          </a:p>
          <a:p>
            <a:r>
              <a:rPr lang="en-US" altLang="en-US" dirty="0" smtClean="0">
                <a:cs typeface="Times New Roman" pitchFamily="18" charset="0"/>
              </a:rPr>
              <a:t>Some mixing of babbled utterances and words</a:t>
            </a:r>
          </a:p>
          <a:p>
            <a:r>
              <a:rPr lang="en-US" altLang="en-US" dirty="0" smtClean="0">
                <a:cs typeface="Times New Roman" pitchFamily="18" charset="0"/>
              </a:rPr>
              <a:t>Gibberish: (jargon) use of adult intonation patterns but what they say makes no sense</a:t>
            </a:r>
          </a:p>
          <a:p>
            <a:pPr lvl="1"/>
            <a:r>
              <a:rPr lang="en-US" altLang="en-US" dirty="0" smtClean="0">
                <a:cs typeface="Times New Roman" pitchFamily="18" charset="0"/>
              </a:rPr>
              <a:t>sounds like the child is having a conversation but you can’t understand what they are saying</a:t>
            </a:r>
          </a:p>
          <a:p>
            <a:pPr lvl="1"/>
            <a:r>
              <a:rPr lang="en-US" altLang="en-US" sz="1800" dirty="0" smtClean="0">
                <a:hlinkClick r:id="rId3"/>
              </a:rPr>
              <a:t>http</a:t>
            </a:r>
            <a:r>
              <a:rPr lang="en-US" altLang="en-US" sz="1800" dirty="0">
                <a:hlinkClick r:id="rId3"/>
              </a:rPr>
              <a:t>://www.wimp.com/babyboys</a:t>
            </a:r>
            <a:r>
              <a:rPr lang="en-US" altLang="en-US" sz="1800" dirty="0" smtClean="0">
                <a:hlinkClick r:id="rId3"/>
              </a:rPr>
              <a:t>/</a:t>
            </a:r>
            <a:r>
              <a:rPr lang="en-US" altLang="en-US" sz="1800" dirty="0" smtClean="0"/>
              <a:t> 			</a:t>
            </a:r>
          </a:p>
          <a:p>
            <a:pPr lvl="2"/>
            <a:r>
              <a:rPr lang="en-US" altLang="en-US" sz="1400" dirty="0" smtClean="0"/>
              <a:t>alternate site: </a:t>
            </a:r>
            <a:r>
              <a:rPr lang="en-US" altLang="en-US" sz="1400" dirty="0" smtClean="0">
                <a:hlinkClick r:id="rId4"/>
              </a:rPr>
              <a:t>http</a:t>
            </a:r>
            <a:r>
              <a:rPr lang="en-US" altLang="en-US" sz="1400" dirty="0">
                <a:hlinkClick r:id="rId4"/>
              </a:rPr>
              <a:t>://www.youtube.com/watch?v=PfSOYjkFQog</a:t>
            </a:r>
            <a:r>
              <a:rPr lang="en-US" altLang="en-US" sz="1400" dirty="0"/>
              <a:t> </a:t>
            </a:r>
          </a:p>
          <a:p>
            <a:pPr lvl="1"/>
            <a:endParaRPr lang="en-US" altLang="en-US" dirty="0" smtClean="0"/>
          </a:p>
          <a:p>
            <a:pPr lvl="1"/>
            <a:endParaRPr lang="en-US" altLang="en-US" dirty="0" smtClean="0"/>
          </a:p>
        </p:txBody>
      </p:sp>
      <p:sp>
        <p:nvSpPr>
          <p:cNvPr id="20482" name="Slide Number Placeholder 5"/>
          <p:cNvSpPr>
            <a:spLocks noGrp="1"/>
          </p:cNvSpPr>
          <p:nvPr>
            <p:ph type="sldNum" sz="quarter" idx="12"/>
          </p:nvPr>
        </p:nvSpPr>
        <p:spPr/>
        <p:txBody>
          <a:bodyPr/>
          <a:lstStyle/>
          <a:p>
            <a:pPr>
              <a:defRPr/>
            </a:pPr>
            <a:fld id="{C04E2539-BD61-42C5-9601-0D655B0AC325}" type="slidenum">
              <a:rPr lang="en-US" smtClean="0"/>
              <a:pPr>
                <a:defRPr/>
              </a:pPr>
              <a:t>36</a:t>
            </a:fld>
            <a:endParaRPr lang="en-US" smtClean="0"/>
          </a:p>
        </p:txBody>
      </p:sp>
    </p:spTree>
    <p:extLst>
      <p:ext uri="{BB962C8B-B14F-4D97-AF65-F5344CB8AC3E}">
        <p14:creationId xmlns:p14="http://schemas.microsoft.com/office/powerpoint/2010/main" val="3951058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smtClean="0"/>
              <a:t>Infant directed speech</a:t>
            </a:r>
          </a:p>
        </p:txBody>
      </p:sp>
      <p:sp>
        <p:nvSpPr>
          <p:cNvPr id="46083" name="Rectangle 3"/>
          <p:cNvSpPr>
            <a:spLocks noGrp="1" noChangeArrowheads="1"/>
          </p:cNvSpPr>
          <p:nvPr>
            <p:ph type="body" idx="1"/>
          </p:nvPr>
        </p:nvSpPr>
        <p:spPr/>
        <p:txBody>
          <a:bodyPr/>
          <a:lstStyle/>
          <a:p>
            <a:pPr>
              <a:lnSpc>
                <a:spcPct val="90000"/>
              </a:lnSpc>
            </a:pPr>
            <a:r>
              <a:rPr lang="en-US" altLang="en-US" sz="2800" dirty="0" smtClean="0"/>
              <a:t>Slower rate, higher pitch, longer pauses</a:t>
            </a:r>
          </a:p>
          <a:p>
            <a:pPr lvl="1">
              <a:lnSpc>
                <a:spcPct val="90000"/>
              </a:lnSpc>
            </a:pPr>
            <a:r>
              <a:rPr lang="en-US" altLang="en-US" sz="2400" dirty="0" smtClean="0"/>
              <a:t>Repetitive &amp; reduplicated</a:t>
            </a:r>
          </a:p>
          <a:p>
            <a:pPr>
              <a:lnSpc>
                <a:spcPct val="90000"/>
              </a:lnSpc>
            </a:pPr>
            <a:r>
              <a:rPr lang="en-US" altLang="en-US" sz="2800" dirty="0" smtClean="0"/>
              <a:t>Brief, grammatically correct sentences</a:t>
            </a:r>
          </a:p>
          <a:p>
            <a:pPr lvl="1">
              <a:lnSpc>
                <a:spcPct val="90000"/>
              </a:lnSpc>
            </a:pPr>
            <a:r>
              <a:rPr lang="en-US" altLang="en-US" sz="2400" dirty="0" smtClean="0"/>
              <a:t>Use of simple syntax</a:t>
            </a:r>
          </a:p>
          <a:p>
            <a:pPr>
              <a:lnSpc>
                <a:spcPct val="90000"/>
              </a:lnSpc>
            </a:pPr>
            <a:r>
              <a:rPr lang="en-US" altLang="en-US" sz="2800" dirty="0" smtClean="0"/>
              <a:t>Key words at end, spoken in a higher &amp; louder voice</a:t>
            </a:r>
          </a:p>
          <a:p>
            <a:pPr lvl="1">
              <a:lnSpc>
                <a:spcPct val="90000"/>
              </a:lnSpc>
            </a:pPr>
            <a:r>
              <a:rPr lang="en-US" altLang="en-US" sz="2400" dirty="0" smtClean="0"/>
              <a:t>Diminutive used</a:t>
            </a:r>
          </a:p>
          <a:p>
            <a:pPr>
              <a:lnSpc>
                <a:spcPct val="90000"/>
              </a:lnSpc>
            </a:pPr>
            <a:r>
              <a:rPr lang="en-US" altLang="en-US" sz="2800" dirty="0" smtClean="0"/>
              <a:t>Vocabulary is concrete</a:t>
            </a:r>
          </a:p>
          <a:p>
            <a:pPr lvl="1">
              <a:lnSpc>
                <a:spcPct val="90000"/>
              </a:lnSpc>
            </a:pPr>
            <a:r>
              <a:rPr lang="en-US" altLang="en-US" sz="2400" dirty="0" smtClean="0"/>
              <a:t>Objects may be over described</a:t>
            </a:r>
          </a:p>
        </p:txBody>
      </p:sp>
      <p:sp>
        <p:nvSpPr>
          <p:cNvPr id="46084" name="Rectangle 1"/>
          <p:cNvSpPr>
            <a:spLocks noChangeArrowheads="1"/>
          </p:cNvSpPr>
          <p:nvPr/>
        </p:nvSpPr>
        <p:spPr bwMode="auto">
          <a:xfrm>
            <a:off x="5562600" y="4648200"/>
            <a:ext cx="228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itchFamily="18" charset="0"/>
                <a:cs typeface="Arial" pitchFamily="34" charset="0"/>
              </a:defRPr>
            </a:lvl1pPr>
            <a:lvl2pPr marL="742950" indent="-285750" eaLnBrk="0" hangingPunct="0">
              <a:defRPr sz="3200">
                <a:solidFill>
                  <a:schemeClr val="tx1"/>
                </a:solidFill>
                <a:latin typeface="Times New Roman" pitchFamily="18" charset="0"/>
                <a:cs typeface="Arial" pitchFamily="34" charset="0"/>
              </a:defRPr>
            </a:lvl2pPr>
            <a:lvl3pPr marL="1143000" indent="-228600" eaLnBrk="0" hangingPunct="0">
              <a:defRPr sz="3200">
                <a:solidFill>
                  <a:schemeClr val="tx1"/>
                </a:solidFill>
                <a:latin typeface="Times New Roman" pitchFamily="18" charset="0"/>
                <a:cs typeface="Arial" pitchFamily="34" charset="0"/>
              </a:defRPr>
            </a:lvl3pPr>
            <a:lvl4pPr marL="1600200" indent="-228600" eaLnBrk="0" hangingPunct="0">
              <a:defRPr sz="3200">
                <a:solidFill>
                  <a:schemeClr val="tx1"/>
                </a:solidFill>
                <a:latin typeface="Times New Roman" pitchFamily="18" charset="0"/>
                <a:cs typeface="Arial" pitchFamily="34" charset="0"/>
              </a:defRPr>
            </a:lvl4pPr>
            <a:lvl5pPr marL="2057400" indent="-228600" eaLnBrk="0" hangingPunct="0">
              <a:defRPr sz="32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pitchFamily="34" charset="0"/>
              </a:defRPr>
            </a:lvl9pPr>
          </a:lstStyle>
          <a:p>
            <a:pPr eaLnBrk="1" hangingPunct="1"/>
            <a:r>
              <a:rPr lang="en-US" altLang="en-US" sz="2000" dirty="0">
                <a:hlinkClick r:id="rId3"/>
              </a:rPr>
              <a:t>https://www.youtube.com/watch?v=cSCXMfeo74Q</a:t>
            </a:r>
            <a:endParaRPr lang="en-US" altLang="en-US" sz="2000" dirty="0"/>
          </a:p>
        </p:txBody>
      </p:sp>
      <p:sp>
        <p:nvSpPr>
          <p:cNvPr id="2" name="Rectangle 1"/>
          <p:cNvSpPr/>
          <p:nvPr/>
        </p:nvSpPr>
        <p:spPr>
          <a:xfrm>
            <a:off x="-1" y="5257474"/>
            <a:ext cx="4572001" cy="1569660"/>
          </a:xfrm>
          <a:prstGeom prst="rect">
            <a:avLst/>
          </a:prstGeom>
        </p:spPr>
        <p:txBody>
          <a:bodyPr>
            <a:spAutoFit/>
          </a:bodyPr>
          <a:lstStyle/>
          <a:p>
            <a:r>
              <a:rPr lang="en-US" sz="1600" u="sng" dirty="0" err="1">
                <a:solidFill>
                  <a:srgbClr val="954F72"/>
                </a:solidFill>
                <a:latin typeface="Arial" panose="020B0604020202020204" pitchFamily="34" charset="0"/>
                <a:hlinkClick r:id="rId4"/>
              </a:rPr>
              <a:t>Golinkoff</a:t>
            </a:r>
            <a:r>
              <a:rPr lang="en-US" sz="1600" u="sng" dirty="0">
                <a:solidFill>
                  <a:srgbClr val="954F72"/>
                </a:solidFill>
                <a:latin typeface="Arial" panose="020B0604020202020204" pitchFamily="34" charset="0"/>
                <a:hlinkClick r:id="rId4"/>
              </a:rPr>
              <a:t>, R. M., Can, D. D., </a:t>
            </a:r>
            <a:r>
              <a:rPr lang="en-US" sz="1600" u="sng" dirty="0" err="1">
                <a:solidFill>
                  <a:srgbClr val="954F72"/>
                </a:solidFill>
                <a:latin typeface="Arial" panose="020B0604020202020204" pitchFamily="34" charset="0"/>
                <a:hlinkClick r:id="rId4"/>
              </a:rPr>
              <a:t>Soderstrom</a:t>
            </a:r>
            <a:r>
              <a:rPr lang="en-US" sz="1600" u="sng" dirty="0">
                <a:solidFill>
                  <a:srgbClr val="954F72"/>
                </a:solidFill>
                <a:latin typeface="Arial" panose="020B0604020202020204" pitchFamily="34" charset="0"/>
                <a:hlinkClick r:id="rId4"/>
              </a:rPr>
              <a:t>, M., &amp; Hirsh-</a:t>
            </a:r>
            <a:r>
              <a:rPr lang="en-US" sz="1600" u="sng" dirty="0" err="1">
                <a:solidFill>
                  <a:srgbClr val="954F72"/>
                </a:solidFill>
                <a:latin typeface="Arial" panose="020B0604020202020204" pitchFamily="34" charset="0"/>
                <a:hlinkClick r:id="rId4"/>
              </a:rPr>
              <a:t>Pasek</a:t>
            </a:r>
            <a:r>
              <a:rPr lang="en-US" sz="1600" u="sng" dirty="0">
                <a:solidFill>
                  <a:srgbClr val="954F72"/>
                </a:solidFill>
                <a:latin typeface="Arial" panose="020B0604020202020204" pitchFamily="34" charset="0"/>
                <a:hlinkClick r:id="rId4"/>
              </a:rPr>
              <a:t>, K. (2015). (Baby)Talk to Me: The Social Context of Infant-Directed Speech and Its Effects on Early Language Acquisition. Current Directions in Psychological Science, 24(5), 339-344. </a:t>
            </a:r>
            <a:r>
              <a:rPr lang="en-US" sz="1600" u="sng" dirty="0" err="1">
                <a:solidFill>
                  <a:srgbClr val="954F72"/>
                </a:solidFill>
                <a:latin typeface="Arial" panose="020B0604020202020204" pitchFamily="34" charset="0"/>
                <a:hlinkClick r:id="rId4"/>
              </a:rPr>
              <a:t>doi</a:t>
            </a:r>
            <a:r>
              <a:rPr lang="en-US" sz="1600" u="sng" dirty="0">
                <a:solidFill>
                  <a:srgbClr val="954F72"/>
                </a:solidFill>
                <a:latin typeface="Arial" panose="020B0604020202020204" pitchFamily="34" charset="0"/>
                <a:hlinkClick r:id="rId4"/>
              </a:rPr>
              <a:t>: 10.1177/0963721415595345</a:t>
            </a:r>
            <a:endParaRPr lang="en-US" sz="1600" dirty="0"/>
          </a:p>
        </p:txBody>
      </p:sp>
    </p:spTree>
    <p:extLst>
      <p:ext uri="{BB962C8B-B14F-4D97-AF65-F5344CB8AC3E}">
        <p14:creationId xmlns:p14="http://schemas.microsoft.com/office/powerpoint/2010/main" val="30276730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152400"/>
            <a:ext cx="8833611" cy="1767167"/>
          </a:xfrm>
        </p:spPr>
        <p:txBody>
          <a:bodyPr>
            <a:normAutofit fontScale="90000"/>
          </a:bodyPr>
          <a:lstStyle/>
          <a:p>
            <a:r>
              <a:rPr lang="en-US" sz="3200" dirty="0" smtClean="0">
                <a:latin typeface="Arial"/>
                <a:cs typeface="Arial"/>
              </a:rPr>
              <a:t>Automated Vocal Analysis of Naturalistic Recordings from Children with Autism, Language Delay, and Typical Development (</a:t>
            </a:r>
            <a:r>
              <a:rPr lang="en-US" sz="2800" dirty="0" err="1" smtClean="0">
                <a:latin typeface="Arial"/>
                <a:cs typeface="Arial"/>
              </a:rPr>
              <a:t>Oller</a:t>
            </a:r>
            <a:r>
              <a:rPr lang="en-US" sz="2800" dirty="0" smtClean="0">
                <a:latin typeface="Arial"/>
                <a:cs typeface="Arial"/>
              </a:rPr>
              <a:t> et al., 2010)</a:t>
            </a:r>
            <a:endParaRPr lang="en-US" sz="2800" dirty="0">
              <a:latin typeface="Arial"/>
              <a:cs typeface="Arial"/>
            </a:endParaRPr>
          </a:p>
        </p:txBody>
      </p:sp>
      <p:sp>
        <p:nvSpPr>
          <p:cNvPr id="4" name="Footer Placeholder 3"/>
          <p:cNvSpPr>
            <a:spLocks noGrp="1"/>
          </p:cNvSpPr>
          <p:nvPr>
            <p:ph type="ftr" sz="quarter" idx="11"/>
          </p:nvPr>
        </p:nvSpPr>
        <p:spPr/>
        <p:txBody>
          <a:bodyPr/>
          <a:lstStyle/>
          <a:p>
            <a:pPr>
              <a:defRPr/>
            </a:pPr>
            <a:r>
              <a:rPr lang="en-US" dirty="0" smtClean="0">
                <a:solidFill>
                  <a:prstClr val="black">
                    <a:tint val="75000"/>
                  </a:prstClr>
                </a:solidFill>
              </a:rPr>
              <a:t>Rubenstein</a:t>
            </a:r>
            <a:endParaRPr lang="en-US" dirty="0">
              <a:solidFill>
                <a:prstClr val="black">
                  <a:tint val="75000"/>
                </a:prstClr>
              </a:solidFill>
            </a:endParaRPr>
          </a:p>
        </p:txBody>
      </p:sp>
      <p:pic>
        <p:nvPicPr>
          <p:cNvPr id="3" name="Picture 2" descr="Baby_talk_204211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825" y="2887468"/>
            <a:ext cx="5220638" cy="3480425"/>
          </a:xfrm>
          <a:prstGeom prst="rect">
            <a:avLst/>
          </a:prstGeom>
        </p:spPr>
      </p:pic>
    </p:spTree>
    <p:extLst>
      <p:ext uri="{BB962C8B-B14F-4D97-AF65-F5344CB8AC3E}">
        <p14:creationId xmlns:p14="http://schemas.microsoft.com/office/powerpoint/2010/main" val="1456115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3200" b="0" dirty="0" smtClean="0">
                <a:latin typeface="Arial"/>
                <a:cs typeface="Arial"/>
              </a:rPr>
              <a:t>The </a:t>
            </a:r>
            <a:r>
              <a:rPr lang="en-US" altLang="en-US" sz="3200" b="0" dirty="0">
                <a:latin typeface="Arial"/>
                <a:cs typeface="Arial"/>
              </a:rPr>
              <a:t>study of vocal development and its role in language has been labor intensive. </a:t>
            </a:r>
            <a:endParaRPr lang="en-US" sz="3200" b="0" dirty="0">
              <a:latin typeface="Arial"/>
              <a:cs typeface="Arial"/>
            </a:endParaRPr>
          </a:p>
        </p:txBody>
      </p:sp>
      <p:sp>
        <p:nvSpPr>
          <p:cNvPr id="3" name="Content Placeholder 2"/>
          <p:cNvSpPr>
            <a:spLocks noGrp="1"/>
          </p:cNvSpPr>
          <p:nvPr>
            <p:ph idx="1"/>
          </p:nvPr>
        </p:nvSpPr>
        <p:spPr/>
        <p:txBody>
          <a:bodyPr>
            <a:normAutofit/>
          </a:bodyPr>
          <a:lstStyle/>
          <a:p>
            <a:r>
              <a:rPr lang="en-US" altLang="en-US" sz="2200" dirty="0" smtClean="0">
                <a:latin typeface="Arial"/>
                <a:cs typeface="Arial"/>
              </a:rPr>
              <a:t>Requires </a:t>
            </a:r>
            <a:r>
              <a:rPr lang="en-US" altLang="en-US" sz="2200" dirty="0">
                <a:latin typeface="Arial"/>
                <a:cs typeface="Arial"/>
              </a:rPr>
              <a:t>human transcribers and analysts to code and take measurements from small recorded samples</a:t>
            </a:r>
          </a:p>
          <a:p>
            <a:pPr marL="600075" lvl="2" indent="0">
              <a:buNone/>
            </a:pPr>
            <a:endParaRPr lang="en-US" altLang="en-US" sz="1600" dirty="0">
              <a:latin typeface="Arial"/>
              <a:cs typeface="Arial"/>
            </a:endParaRPr>
          </a:p>
          <a:p>
            <a:r>
              <a:rPr lang="en-US" altLang="en-US" dirty="0" err="1">
                <a:latin typeface="Arial"/>
                <a:cs typeface="Arial"/>
              </a:rPr>
              <a:t>Oller</a:t>
            </a:r>
            <a:r>
              <a:rPr lang="en-US" altLang="en-US" dirty="0">
                <a:latin typeface="Arial"/>
                <a:cs typeface="Arial"/>
              </a:rPr>
              <a:t> et al. (2010) illustrates a method to obtain measures of early speech development through </a:t>
            </a:r>
            <a:r>
              <a:rPr lang="en-US" altLang="en-US" b="1" dirty="0">
                <a:latin typeface="Arial"/>
                <a:cs typeface="Arial"/>
              </a:rPr>
              <a:t>automated analysis of massive quantities of day-long audio recordings collected naturalistically in children’s homes</a:t>
            </a:r>
            <a:endParaRPr lang="en-US" altLang="en-US" dirty="0">
              <a:latin typeface="Arial"/>
              <a:cs typeface="Arial"/>
            </a:endParaRPr>
          </a:p>
        </p:txBody>
      </p:sp>
      <p:sp>
        <p:nvSpPr>
          <p:cNvPr id="4" name="Footer Placeholder 3"/>
          <p:cNvSpPr>
            <a:spLocks noGrp="1"/>
          </p:cNvSpPr>
          <p:nvPr>
            <p:ph type="ftr" sz="quarter" idx="11"/>
          </p:nvPr>
        </p:nvSpPr>
        <p:spPr>
          <a:xfrm>
            <a:off x="3486150" y="6123715"/>
            <a:ext cx="2171700" cy="273844"/>
          </a:xfrm>
        </p:spPr>
        <p:txBody>
          <a:bodyPr/>
          <a:lstStyle/>
          <a:p>
            <a:pPr>
              <a:defRPr/>
            </a:pPr>
            <a:r>
              <a:rPr lang="en-US" dirty="0" err="1" smtClean="0">
                <a:solidFill>
                  <a:prstClr val="black">
                    <a:tint val="75000"/>
                  </a:prstClr>
                </a:solidFill>
              </a:rPr>
              <a:t>Oller</a:t>
            </a:r>
            <a:r>
              <a:rPr lang="en-US" dirty="0" smtClean="0">
                <a:solidFill>
                  <a:prstClr val="black">
                    <a:tint val="75000"/>
                  </a:prstClr>
                </a:solidFill>
              </a:rPr>
              <a:t> et al (2010) |  Rubenstein</a:t>
            </a:r>
            <a:endParaRPr lang="en-US" dirty="0">
              <a:solidFill>
                <a:prstClr val="black">
                  <a:tint val="75000"/>
                </a:prstClr>
              </a:solidFill>
            </a:endParaRPr>
          </a:p>
        </p:txBody>
      </p:sp>
    </p:spTree>
    <p:extLst>
      <p:ext uri="{BB962C8B-B14F-4D97-AF65-F5344CB8AC3E}">
        <p14:creationId xmlns:p14="http://schemas.microsoft.com/office/powerpoint/2010/main" val="2258403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381000" y="152400"/>
            <a:ext cx="8562975" cy="1143000"/>
          </a:xfrm>
        </p:spPr>
        <p:txBody>
          <a:bodyPr>
            <a:normAutofit fontScale="90000"/>
          </a:bodyPr>
          <a:lstStyle/>
          <a:p>
            <a:pPr algn="ctr"/>
            <a:r>
              <a:rPr lang="en-US" dirty="0"/>
              <a:t>Language Development – </a:t>
            </a:r>
            <a:br>
              <a:rPr lang="en-US" dirty="0"/>
            </a:br>
            <a:r>
              <a:rPr lang="en-US" dirty="0"/>
              <a:t>Three Theories</a:t>
            </a:r>
          </a:p>
        </p:txBody>
      </p:sp>
      <p:sp>
        <p:nvSpPr>
          <p:cNvPr id="439299" name="Rectangle 3"/>
          <p:cNvSpPr>
            <a:spLocks noGrp="1" noChangeArrowheads="1"/>
          </p:cNvSpPr>
          <p:nvPr>
            <p:ph type="body" idx="4294967295"/>
          </p:nvPr>
        </p:nvSpPr>
        <p:spPr>
          <a:xfrm>
            <a:off x="457200" y="1752600"/>
            <a:ext cx="8497888" cy="4114800"/>
          </a:xfrm>
          <a:prstGeom prst="rect">
            <a:avLst/>
          </a:prstGeom>
        </p:spPr>
        <p:txBody>
          <a:bodyPr>
            <a:normAutofit fontScale="92500"/>
          </a:bodyPr>
          <a:lstStyle/>
          <a:p>
            <a:r>
              <a:rPr lang="en-US" sz="2800" dirty="0"/>
              <a:t>Behaviorist Perspective</a:t>
            </a:r>
          </a:p>
          <a:p>
            <a:pPr lvl="1"/>
            <a:r>
              <a:rPr lang="en-US" sz="2400" dirty="0"/>
              <a:t>Language acquired via operant conditioning</a:t>
            </a:r>
          </a:p>
          <a:p>
            <a:pPr lvl="1"/>
            <a:r>
              <a:rPr lang="en-US" sz="2400" dirty="0"/>
              <a:t>Enough to explain complexities of language </a:t>
            </a:r>
            <a:r>
              <a:rPr lang="en-US" sz="2400" dirty="0" smtClean="0"/>
              <a:t>development?</a:t>
            </a:r>
          </a:p>
          <a:p>
            <a:pPr lvl="1">
              <a:buNone/>
            </a:pPr>
            <a:endParaRPr lang="en-US" sz="2400" dirty="0"/>
          </a:p>
          <a:p>
            <a:r>
              <a:rPr lang="en-US" sz="2800" dirty="0" smtClean="0"/>
              <a:t>Influential Nativist </a:t>
            </a:r>
            <a:r>
              <a:rPr lang="en-US" sz="2800" dirty="0"/>
              <a:t>Perspective (Noam </a:t>
            </a:r>
            <a:r>
              <a:rPr lang="en-US" sz="2800" dirty="0" err="1" smtClean="0"/>
              <a:t>Chomsky</a:t>
            </a:r>
            <a:r>
              <a:rPr lang="en-US" sz="2800" dirty="0" err="1" smtClean="0">
                <a:sym typeface="Wingdings" panose="05000000000000000000" pitchFamily="2" charset="2"/>
              </a:rPr>
              <a:t>Pinker</a:t>
            </a:r>
            <a:r>
              <a:rPr lang="en-US" sz="2800" dirty="0" smtClean="0"/>
              <a:t>)</a:t>
            </a:r>
            <a:endParaRPr lang="en-US" sz="2800" dirty="0"/>
          </a:p>
          <a:p>
            <a:pPr lvl="1"/>
            <a:r>
              <a:rPr lang="en-US" sz="2400" dirty="0"/>
              <a:t>Language (grammar, sentence organization) </a:t>
            </a:r>
            <a:r>
              <a:rPr lang="en-US" sz="2400" dirty="0" smtClean="0"/>
              <a:t>too complex </a:t>
            </a:r>
            <a:r>
              <a:rPr lang="en-US" sz="2400" dirty="0"/>
              <a:t>to be directly taught or acquired by young </a:t>
            </a:r>
            <a:r>
              <a:rPr lang="en-US" sz="2400" dirty="0" smtClean="0"/>
              <a:t>child </a:t>
            </a:r>
          </a:p>
          <a:p>
            <a:pPr lvl="2"/>
            <a:r>
              <a:rPr lang="en-US" sz="2000" dirty="0" smtClean="0"/>
              <a:t>must </a:t>
            </a:r>
            <a:r>
              <a:rPr lang="en-US" sz="2000" dirty="0"/>
              <a:t>be innate</a:t>
            </a:r>
          </a:p>
          <a:p>
            <a:pPr lvl="1"/>
            <a:endParaRPr lang="en-US" sz="2400" dirty="0" smtClean="0"/>
          </a:p>
          <a:p>
            <a:pPr lvl="1"/>
            <a:r>
              <a:rPr lang="en-US" sz="2400" dirty="0" smtClean="0"/>
              <a:t>Proposed </a:t>
            </a:r>
            <a:r>
              <a:rPr lang="en-US" sz="2400" dirty="0"/>
              <a:t>a Language Acquisition Device (LAD)</a:t>
            </a:r>
          </a:p>
          <a:p>
            <a:endParaRPr lang="en-US" sz="2800" dirty="0"/>
          </a:p>
          <a:p>
            <a:pPr lvl="1"/>
            <a:endParaRPr lang="en-US" sz="2400" dirty="0"/>
          </a:p>
        </p:txBody>
      </p:sp>
    </p:spTree>
    <p:extLst>
      <p:ext uri="{BB962C8B-B14F-4D97-AF65-F5344CB8AC3E}">
        <p14:creationId xmlns:p14="http://schemas.microsoft.com/office/powerpoint/2010/main" val="42487970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a:t>
            </a:r>
            <a:endParaRPr lang="en-US" dirty="0"/>
          </a:p>
        </p:txBody>
      </p:sp>
      <p:sp>
        <p:nvSpPr>
          <p:cNvPr id="3" name="Content Placeholder 2"/>
          <p:cNvSpPr>
            <a:spLocks noGrp="1"/>
          </p:cNvSpPr>
          <p:nvPr>
            <p:ph idx="1"/>
          </p:nvPr>
        </p:nvSpPr>
        <p:spPr/>
        <p:txBody>
          <a:bodyPr>
            <a:normAutofit/>
          </a:bodyPr>
          <a:lstStyle/>
          <a:p>
            <a:r>
              <a:rPr lang="en-US" sz="3200" dirty="0" smtClean="0"/>
              <a:t>232 children</a:t>
            </a:r>
          </a:p>
          <a:p>
            <a:pPr lvl="1"/>
            <a:r>
              <a:rPr lang="en-US" sz="2800" dirty="0" smtClean="0"/>
              <a:t>106 typically developing</a:t>
            </a:r>
          </a:p>
          <a:p>
            <a:pPr lvl="1"/>
            <a:r>
              <a:rPr lang="en-US" sz="2800" dirty="0" smtClean="0"/>
              <a:t>49 language delayed</a:t>
            </a:r>
          </a:p>
          <a:p>
            <a:pPr lvl="1"/>
            <a:r>
              <a:rPr lang="en-US" sz="2800" dirty="0" smtClean="0"/>
              <a:t>77 with autism</a:t>
            </a:r>
            <a:endParaRPr lang="en-US" sz="2800" dirty="0"/>
          </a:p>
        </p:txBody>
      </p:sp>
      <p:sp>
        <p:nvSpPr>
          <p:cNvPr id="4" name="TextBox 3"/>
          <p:cNvSpPr txBox="1"/>
          <p:nvPr/>
        </p:nvSpPr>
        <p:spPr>
          <a:xfrm>
            <a:off x="4000500" y="5772150"/>
            <a:ext cx="1143000" cy="369332"/>
          </a:xfrm>
          <a:prstGeom prst="rect">
            <a:avLst/>
          </a:prstGeom>
          <a:noFill/>
        </p:spPr>
        <p:txBody>
          <a:bodyPr wrap="square" rtlCol="0">
            <a:spAutoFit/>
          </a:bodyPr>
          <a:lstStyle/>
          <a:p>
            <a:pPr eaLnBrk="0" fontAlgn="base" hangingPunct="0">
              <a:spcBef>
                <a:spcPct val="0"/>
              </a:spcBef>
              <a:spcAft>
                <a:spcPct val="0"/>
              </a:spcAft>
            </a:pPr>
            <a:r>
              <a:rPr lang="en-US" dirty="0">
                <a:solidFill>
                  <a:prstClr val="black"/>
                </a:solidFill>
                <a:latin typeface="Arial" charset="0"/>
              </a:rPr>
              <a:t>Alert</a:t>
            </a:r>
          </a:p>
        </p:txBody>
      </p:sp>
    </p:spTree>
    <p:extLst>
      <p:ext uri="{BB962C8B-B14F-4D97-AF65-F5344CB8AC3E}">
        <p14:creationId xmlns:p14="http://schemas.microsoft.com/office/powerpoint/2010/main" val="31203225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latin typeface="Arial"/>
                <a:cs typeface="Arial"/>
              </a:rPr>
              <a:t>Naturalistic Recordings</a:t>
            </a:r>
            <a:endParaRPr lang="en-US" dirty="0">
              <a:latin typeface="Arial"/>
              <a:cs typeface="Arial"/>
            </a:endParaRPr>
          </a:p>
        </p:txBody>
      </p:sp>
      <p:sp>
        <p:nvSpPr>
          <p:cNvPr id="4" name="Footer Placeholder 3"/>
          <p:cNvSpPr>
            <a:spLocks noGrp="1"/>
          </p:cNvSpPr>
          <p:nvPr>
            <p:ph type="ftr" sz="quarter" idx="11"/>
          </p:nvPr>
        </p:nvSpPr>
        <p:spPr/>
        <p:txBody>
          <a:bodyPr/>
          <a:lstStyle/>
          <a:p>
            <a:pPr>
              <a:defRPr/>
            </a:pPr>
            <a:r>
              <a:rPr lang="en-US" dirty="0" err="1" smtClean="0">
                <a:solidFill>
                  <a:prstClr val="black">
                    <a:tint val="75000"/>
                  </a:prstClr>
                </a:solidFill>
              </a:rPr>
              <a:t>Oller</a:t>
            </a:r>
            <a:r>
              <a:rPr lang="en-US" dirty="0" smtClean="0">
                <a:solidFill>
                  <a:prstClr val="black">
                    <a:tint val="75000"/>
                  </a:prstClr>
                </a:solidFill>
              </a:rPr>
              <a:t> et al (2010) |   Rubenstein</a:t>
            </a:r>
            <a:endParaRPr lang="en-US" dirty="0">
              <a:solidFill>
                <a:prstClr val="black">
                  <a:tint val="75000"/>
                </a:prstClr>
              </a:solidFill>
            </a:endParaRPr>
          </a:p>
        </p:txBody>
      </p:sp>
      <p:sp>
        <p:nvSpPr>
          <p:cNvPr id="10" name="Rectangle 9"/>
          <p:cNvSpPr/>
          <p:nvPr/>
        </p:nvSpPr>
        <p:spPr>
          <a:xfrm>
            <a:off x="350093" y="2245236"/>
            <a:ext cx="2832453" cy="2893468"/>
          </a:xfrm>
          <a:prstGeom prst="rect">
            <a:avLst/>
          </a:prstGeom>
          <a:blipFill>
            <a:blip r:embed="rId3">
              <a:extLst>
                <a:ext uri="{28A0092B-C50C-407E-A947-70E740481C1C}">
                  <a14:useLocalDpi xmlns:a14="http://schemas.microsoft.com/office/drawing/2010/main" val="0"/>
                </a:ext>
              </a:extLst>
            </a:blip>
            <a:srcRect/>
            <a:stretch>
              <a:fillRect l="-8000" r="-8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1" name="Rectangle 10"/>
          <p:cNvSpPr/>
          <p:nvPr/>
        </p:nvSpPr>
        <p:spPr>
          <a:xfrm>
            <a:off x="3405561" y="2245237"/>
            <a:ext cx="2959984" cy="2893467"/>
          </a:xfrm>
          <a:prstGeom prst="rect">
            <a:avLst/>
          </a:prstGeom>
          <a:blipFill>
            <a:blip r:embed="rId4">
              <a:extLst>
                <a:ext uri="{28A0092B-C50C-407E-A947-70E740481C1C}">
                  <a14:useLocalDpi xmlns:a14="http://schemas.microsoft.com/office/drawing/2010/main" val="0"/>
                </a:ext>
              </a:extLst>
            </a:blip>
            <a:srcRect/>
            <a:stretch>
              <a:fillRect l="-8000" r="-8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2" name="Rectangle 11"/>
          <p:cNvSpPr/>
          <p:nvPr/>
        </p:nvSpPr>
        <p:spPr>
          <a:xfrm>
            <a:off x="6605304" y="2245237"/>
            <a:ext cx="2279757" cy="2893467"/>
          </a:xfrm>
          <a:prstGeom prst="rect">
            <a:avLst/>
          </a:prstGeom>
          <a:blipFill>
            <a:blip r:embed="rId5">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 name="Rectangle 1"/>
          <p:cNvSpPr/>
          <p:nvPr/>
        </p:nvSpPr>
        <p:spPr>
          <a:xfrm>
            <a:off x="152399" y="5334000"/>
            <a:ext cx="8732661" cy="954107"/>
          </a:xfrm>
          <a:prstGeom prst="rect">
            <a:avLst/>
          </a:prstGeom>
        </p:spPr>
        <p:txBody>
          <a:bodyPr wrap="square">
            <a:spAutoFit/>
          </a:bodyPr>
          <a:lstStyle/>
          <a:p>
            <a:pPr marL="0" lvl="1" algn="ctr"/>
            <a:r>
              <a:rPr lang="en-US" sz="2800" dirty="0" smtClean="0"/>
              <a:t>Children: 106 </a:t>
            </a:r>
            <a:r>
              <a:rPr lang="en-US" sz="2800" dirty="0"/>
              <a:t>typically </a:t>
            </a:r>
            <a:r>
              <a:rPr lang="en-US" sz="2800" dirty="0" smtClean="0"/>
              <a:t>developing, 49 </a:t>
            </a:r>
            <a:r>
              <a:rPr lang="en-US" sz="2800" dirty="0"/>
              <a:t>language </a:t>
            </a:r>
            <a:r>
              <a:rPr lang="en-US" sz="2800" dirty="0" smtClean="0"/>
              <a:t>delayed, 77 </a:t>
            </a:r>
            <a:r>
              <a:rPr lang="en-US" sz="2800" dirty="0"/>
              <a:t>with autism</a:t>
            </a:r>
          </a:p>
        </p:txBody>
      </p:sp>
    </p:spTree>
    <p:extLst>
      <p:ext uri="{BB962C8B-B14F-4D97-AF65-F5344CB8AC3E}">
        <p14:creationId xmlns:p14="http://schemas.microsoft.com/office/powerpoint/2010/main" val="4199849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857250"/>
          </a:xfrm>
        </p:spPr>
        <p:txBody>
          <a:bodyPr>
            <a:normAutofit/>
          </a:bodyPr>
          <a:lstStyle/>
          <a:p>
            <a:r>
              <a:rPr lang="en-US" dirty="0" smtClean="0">
                <a:latin typeface="Arial"/>
                <a:cs typeface="Arial"/>
              </a:rPr>
              <a:t> Automated Vocal Analysis</a:t>
            </a:r>
            <a:endParaRPr lang="en-US" dirty="0">
              <a:latin typeface="Arial"/>
              <a:cs typeface="Arial"/>
            </a:endParaRPr>
          </a:p>
        </p:txBody>
      </p:sp>
      <p:sp>
        <p:nvSpPr>
          <p:cNvPr id="3" name="Content Placeholder 2"/>
          <p:cNvSpPr>
            <a:spLocks noGrp="1"/>
          </p:cNvSpPr>
          <p:nvPr>
            <p:ph idx="1"/>
          </p:nvPr>
        </p:nvSpPr>
        <p:spPr>
          <a:xfrm>
            <a:off x="609600" y="1676400"/>
            <a:ext cx="8229600" cy="4711743"/>
          </a:xfrm>
        </p:spPr>
        <p:txBody>
          <a:bodyPr>
            <a:normAutofit fontScale="77500" lnSpcReduction="20000"/>
          </a:bodyPr>
          <a:lstStyle/>
          <a:p>
            <a:pPr marL="0" indent="0">
              <a:buNone/>
            </a:pPr>
            <a:r>
              <a:rPr lang="en-US" dirty="0" smtClean="0">
                <a:latin typeface="Arial"/>
                <a:cs typeface="Arial"/>
              </a:rPr>
              <a:t>1,486 all-day recordings from 232 children, with more than 3.1 million automatically identified child utterances</a:t>
            </a:r>
          </a:p>
          <a:p>
            <a:pPr marL="0" indent="0">
              <a:buNone/>
            </a:pPr>
            <a:endParaRPr lang="en-US" dirty="0" smtClean="0">
              <a:latin typeface="Arial"/>
              <a:cs typeface="Arial"/>
            </a:endParaRPr>
          </a:p>
          <a:p>
            <a:r>
              <a:rPr lang="en-US" dirty="0" smtClean="0">
                <a:latin typeface="Arial"/>
                <a:cs typeface="Arial"/>
              </a:rPr>
              <a:t>Identify speech-related child utterances (SCUs) and discard child cries and vegetative sounds</a:t>
            </a:r>
          </a:p>
          <a:p>
            <a:pPr marL="0" indent="0">
              <a:buNone/>
            </a:pPr>
            <a:endParaRPr lang="en-US" dirty="0" smtClean="0">
              <a:latin typeface="Arial"/>
              <a:cs typeface="Arial"/>
            </a:endParaRPr>
          </a:p>
          <a:p>
            <a:r>
              <a:rPr lang="en-US" dirty="0" smtClean="0">
                <a:latin typeface="Arial"/>
                <a:cs typeface="Arial"/>
              </a:rPr>
              <a:t>Divide SCUs into speech-related vocal islands (SVIs) </a:t>
            </a:r>
            <a:r>
              <a:rPr lang="en-US" dirty="0" smtClean="0">
                <a:latin typeface="Arial"/>
                <a:cs typeface="Arial"/>
                <a:sym typeface="Wingdings"/>
              </a:rPr>
              <a:t> high energy periods (salient syllables in SCUs) bounded by low-energy periods</a:t>
            </a:r>
          </a:p>
          <a:p>
            <a:pPr marL="0" indent="0">
              <a:buNone/>
            </a:pPr>
            <a:endParaRPr lang="en-US" dirty="0" smtClean="0">
              <a:latin typeface="Arial"/>
              <a:cs typeface="Arial"/>
              <a:sym typeface="Wingdings"/>
            </a:endParaRPr>
          </a:p>
          <a:p>
            <a:r>
              <a:rPr lang="en-US" dirty="0" smtClean="0">
                <a:latin typeface="Arial"/>
                <a:cs typeface="Arial"/>
                <a:sym typeface="Wingdings"/>
              </a:rPr>
              <a:t>SVIs were analyzed on 12 infrastructural acoustic features reflecting </a:t>
            </a:r>
            <a:r>
              <a:rPr lang="en-US" altLang="en-US" b="0" baseline="0" dirty="0" smtClean="0">
                <a:latin typeface="Arial"/>
                <a:cs typeface="Arial"/>
                <a:sym typeface="Wingdings"/>
              </a:rPr>
              <a:t>rhythmic/syllabic articulation and voice and known </a:t>
            </a:r>
            <a:r>
              <a:rPr lang="en-US" altLang="en-US" b="0" dirty="0" smtClean="0">
                <a:latin typeface="Arial"/>
                <a:cs typeface="Arial"/>
                <a:sym typeface="Wingdings"/>
              </a:rPr>
              <a:t> </a:t>
            </a:r>
            <a:r>
              <a:rPr lang="en-US" altLang="en-US" b="0" baseline="0" dirty="0" smtClean="0">
                <a:latin typeface="Arial"/>
                <a:cs typeface="Arial"/>
                <a:sym typeface="Wingdings"/>
              </a:rPr>
              <a:t>to play roles in speech development</a:t>
            </a:r>
          </a:p>
          <a:p>
            <a:pPr lvl="1"/>
            <a:r>
              <a:rPr lang="en-US" dirty="0" smtClean="0">
                <a:latin typeface="Arial"/>
                <a:cs typeface="Arial"/>
                <a:sym typeface="Wingdings"/>
              </a:rPr>
              <a:t>Organized in 4 </a:t>
            </a:r>
            <a:r>
              <a:rPr lang="en-US" dirty="0">
                <a:latin typeface="Arial"/>
                <a:cs typeface="Arial"/>
                <a:sym typeface="Wingdings"/>
              </a:rPr>
              <a:t>c</a:t>
            </a:r>
            <a:r>
              <a:rPr lang="en-US" dirty="0" smtClean="0">
                <a:latin typeface="Arial"/>
                <a:cs typeface="Arial"/>
                <a:sym typeface="Wingdings"/>
              </a:rPr>
              <a:t>onceptual </a:t>
            </a:r>
            <a:r>
              <a:rPr lang="en-US" dirty="0">
                <a:latin typeface="Arial"/>
                <a:cs typeface="Arial"/>
                <a:sym typeface="Wingdings"/>
              </a:rPr>
              <a:t>g</a:t>
            </a:r>
            <a:r>
              <a:rPr lang="en-US" dirty="0" smtClean="0">
                <a:latin typeface="Arial"/>
                <a:cs typeface="Arial"/>
                <a:sym typeface="Wingdings"/>
              </a:rPr>
              <a:t>roupings: </a:t>
            </a:r>
            <a:r>
              <a:rPr lang="en-US" dirty="0" err="1" smtClean="0">
                <a:latin typeface="Arial"/>
                <a:cs typeface="Arial"/>
                <a:sym typeface="Wingdings"/>
              </a:rPr>
              <a:t>RhSy</a:t>
            </a:r>
            <a:r>
              <a:rPr lang="en-US" dirty="0" smtClean="0">
                <a:latin typeface="Arial"/>
                <a:cs typeface="Arial"/>
                <a:sym typeface="Wingdings"/>
              </a:rPr>
              <a:t>, </a:t>
            </a:r>
            <a:r>
              <a:rPr lang="en-US" dirty="0" err="1" smtClean="0">
                <a:latin typeface="Arial"/>
                <a:cs typeface="Arial"/>
                <a:sym typeface="Wingdings"/>
              </a:rPr>
              <a:t>LtHp</a:t>
            </a:r>
            <a:r>
              <a:rPr lang="en-US" dirty="0" smtClean="0">
                <a:latin typeface="Arial"/>
                <a:cs typeface="Arial"/>
                <a:sym typeface="Wingdings"/>
              </a:rPr>
              <a:t>, </a:t>
            </a:r>
            <a:r>
              <a:rPr lang="en-US" dirty="0" err="1" smtClean="0">
                <a:latin typeface="Arial"/>
                <a:cs typeface="Arial"/>
                <a:sym typeface="Wingdings"/>
              </a:rPr>
              <a:t>BwLp</a:t>
            </a:r>
            <a:r>
              <a:rPr lang="en-US" dirty="0" smtClean="0">
                <a:latin typeface="Arial"/>
                <a:cs typeface="Arial"/>
                <a:sym typeface="Wingdings"/>
              </a:rPr>
              <a:t>, and duration</a:t>
            </a:r>
          </a:p>
        </p:txBody>
      </p:sp>
      <p:sp>
        <p:nvSpPr>
          <p:cNvPr id="5" name="Footer Placeholder 3"/>
          <p:cNvSpPr>
            <a:spLocks noGrp="1"/>
          </p:cNvSpPr>
          <p:nvPr>
            <p:ph type="ftr" sz="quarter" idx="11"/>
          </p:nvPr>
        </p:nvSpPr>
        <p:spPr>
          <a:xfrm>
            <a:off x="3499757" y="6388144"/>
            <a:ext cx="2171700" cy="273844"/>
          </a:xfrm>
        </p:spPr>
        <p:txBody>
          <a:bodyPr/>
          <a:lstStyle/>
          <a:p>
            <a:pPr>
              <a:defRPr/>
            </a:pPr>
            <a:r>
              <a:rPr lang="en-US" dirty="0" err="1" smtClean="0">
                <a:solidFill>
                  <a:prstClr val="black">
                    <a:tint val="75000"/>
                  </a:prstClr>
                </a:solidFill>
              </a:rPr>
              <a:t>Oller</a:t>
            </a:r>
            <a:r>
              <a:rPr lang="en-US" dirty="0" smtClean="0">
                <a:solidFill>
                  <a:prstClr val="black">
                    <a:tint val="75000"/>
                  </a:prstClr>
                </a:solidFill>
              </a:rPr>
              <a:t> et al (2010) |   Rubenstein | Alert</a:t>
            </a:r>
            <a:endParaRPr lang="en-US" dirty="0">
              <a:solidFill>
                <a:prstClr val="black">
                  <a:tint val="75000"/>
                </a:prstClr>
              </a:solidFill>
            </a:endParaRPr>
          </a:p>
        </p:txBody>
      </p:sp>
      <p:sp>
        <p:nvSpPr>
          <p:cNvPr id="4" name="Rectangle 3"/>
          <p:cNvSpPr/>
          <p:nvPr/>
        </p:nvSpPr>
        <p:spPr>
          <a:xfrm>
            <a:off x="-52388" y="7674660"/>
            <a:ext cx="4572001" cy="646331"/>
          </a:xfrm>
          <a:prstGeom prst="rect">
            <a:avLst/>
          </a:prstGeom>
        </p:spPr>
        <p:txBody>
          <a:bodyPr>
            <a:spAutoFit/>
          </a:bodyPr>
          <a:lstStyle/>
          <a:p>
            <a:pPr lvl="1"/>
            <a:r>
              <a:rPr lang="en-US" dirty="0">
                <a:latin typeface="Arial"/>
                <a:cs typeface="Arial"/>
                <a:sym typeface="Wingdings"/>
              </a:rPr>
              <a:t>The algorithm determined whether the SVIs had each of the 12 features</a:t>
            </a:r>
            <a:endParaRPr lang="en-US" dirty="0">
              <a:latin typeface="Arial"/>
              <a:cs typeface="Arial"/>
            </a:endParaRPr>
          </a:p>
        </p:txBody>
      </p:sp>
    </p:spTree>
    <p:extLst>
      <p:ext uri="{BB962C8B-B14F-4D97-AF65-F5344CB8AC3E}">
        <p14:creationId xmlns:p14="http://schemas.microsoft.com/office/powerpoint/2010/main" val="484419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457200" y="4190999"/>
            <a:ext cx="8051800" cy="1920875"/>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8" name="Rectangle 7"/>
          <p:cNvSpPr/>
          <p:nvPr/>
        </p:nvSpPr>
        <p:spPr>
          <a:xfrm>
            <a:off x="457200" y="3048000"/>
            <a:ext cx="8051800" cy="98425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6" name="Rectangle 5"/>
          <p:cNvSpPr/>
          <p:nvPr/>
        </p:nvSpPr>
        <p:spPr>
          <a:xfrm>
            <a:off x="457200" y="2095500"/>
            <a:ext cx="8051800" cy="7620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a:xfrm>
            <a:off x="457200" y="211138"/>
            <a:ext cx="8229600" cy="1143000"/>
          </a:xfrm>
        </p:spPr>
        <p:txBody>
          <a:bodyPr/>
          <a:lstStyle/>
          <a:p>
            <a:r>
              <a:rPr lang="en-US" dirty="0" smtClean="0">
                <a:latin typeface="Arial"/>
                <a:cs typeface="Arial"/>
              </a:rPr>
              <a:t> Automated Vocal Analysis</a:t>
            </a:r>
            <a:endParaRPr lang="en-US" dirty="0">
              <a:latin typeface="Arial"/>
              <a:cs typeface="Arial"/>
            </a:endParaRPr>
          </a:p>
        </p:txBody>
      </p:sp>
      <p:sp>
        <p:nvSpPr>
          <p:cNvPr id="3" name="Content Placeholder 2"/>
          <p:cNvSpPr>
            <a:spLocks noGrp="1"/>
          </p:cNvSpPr>
          <p:nvPr>
            <p:ph idx="1"/>
          </p:nvPr>
        </p:nvSpPr>
        <p:spPr>
          <a:xfrm>
            <a:off x="457200" y="1435100"/>
            <a:ext cx="8229600" cy="5118100"/>
          </a:xfrm>
        </p:spPr>
        <p:txBody>
          <a:bodyPr>
            <a:normAutofit fontScale="77500" lnSpcReduction="20000"/>
          </a:bodyPr>
          <a:lstStyle/>
          <a:p>
            <a:pPr marL="0" indent="0">
              <a:buNone/>
            </a:pPr>
            <a:r>
              <a:rPr lang="en-US" dirty="0" smtClean="0">
                <a:latin typeface="Arial"/>
                <a:cs typeface="Arial"/>
              </a:rPr>
              <a:t>1,486 all-day recordings from 232 children, with more than 3.1 million automatically identified child utterances</a:t>
            </a:r>
          </a:p>
          <a:p>
            <a:pPr marL="0" indent="0">
              <a:buNone/>
            </a:pPr>
            <a:endParaRPr lang="en-US" dirty="0" smtClean="0">
              <a:latin typeface="Arial"/>
              <a:cs typeface="Arial"/>
            </a:endParaRPr>
          </a:p>
          <a:p>
            <a:r>
              <a:rPr lang="en-US" dirty="0" smtClean="0">
                <a:latin typeface="Arial"/>
                <a:cs typeface="Arial"/>
              </a:rPr>
              <a:t>Identify speech-related child utterances (SCUs) and discard child cries and vegetative sounds</a:t>
            </a:r>
          </a:p>
          <a:p>
            <a:pPr marL="0" indent="0">
              <a:buNone/>
            </a:pPr>
            <a:endParaRPr lang="en-US" dirty="0" smtClean="0">
              <a:latin typeface="Arial"/>
              <a:cs typeface="Arial"/>
            </a:endParaRPr>
          </a:p>
          <a:p>
            <a:r>
              <a:rPr lang="en-US" dirty="0" smtClean="0">
                <a:latin typeface="Arial"/>
                <a:cs typeface="Arial"/>
              </a:rPr>
              <a:t>Divide SCUs into speech-related vocal islands (SVIs) </a:t>
            </a:r>
            <a:r>
              <a:rPr lang="en-US" dirty="0" smtClean="0">
                <a:latin typeface="Arial"/>
                <a:cs typeface="Arial"/>
                <a:sym typeface="Wingdings"/>
              </a:rPr>
              <a:t> high energy periods (salient syllables in SCUs) bounded by low-energy periods</a:t>
            </a:r>
          </a:p>
          <a:p>
            <a:pPr marL="0" indent="0">
              <a:buNone/>
            </a:pPr>
            <a:endParaRPr lang="en-US" dirty="0" smtClean="0">
              <a:latin typeface="Arial"/>
              <a:cs typeface="Arial"/>
              <a:sym typeface="Wingdings"/>
            </a:endParaRPr>
          </a:p>
          <a:p>
            <a:r>
              <a:rPr lang="en-US" dirty="0" smtClean="0">
                <a:latin typeface="Arial"/>
                <a:cs typeface="Arial"/>
                <a:sym typeface="Wingdings"/>
              </a:rPr>
              <a:t>SVIs were analyzed on 12 infrastructural acoustic features reflecting </a:t>
            </a:r>
            <a:r>
              <a:rPr lang="en-US" altLang="en-US" b="0" baseline="0" dirty="0" smtClean="0">
                <a:latin typeface="Arial"/>
                <a:cs typeface="Arial"/>
                <a:sym typeface="Wingdings"/>
              </a:rPr>
              <a:t>rhythmic/syllabic articulation and voice and known </a:t>
            </a:r>
            <a:r>
              <a:rPr lang="en-US" altLang="en-US" b="0" dirty="0" smtClean="0">
                <a:latin typeface="Arial"/>
                <a:cs typeface="Arial"/>
                <a:sym typeface="Wingdings"/>
              </a:rPr>
              <a:t> </a:t>
            </a:r>
            <a:r>
              <a:rPr lang="en-US" altLang="en-US" b="0" baseline="0" dirty="0" smtClean="0">
                <a:latin typeface="Arial"/>
                <a:cs typeface="Arial"/>
                <a:sym typeface="Wingdings"/>
              </a:rPr>
              <a:t>to play roles in speech development</a:t>
            </a:r>
          </a:p>
          <a:p>
            <a:pPr lvl="1"/>
            <a:r>
              <a:rPr lang="en-US" dirty="0" smtClean="0">
                <a:latin typeface="Arial"/>
                <a:cs typeface="Arial"/>
                <a:sym typeface="Wingdings"/>
              </a:rPr>
              <a:t>4 Conceptual Groupings: </a:t>
            </a:r>
            <a:r>
              <a:rPr lang="en-US" dirty="0" err="1" smtClean="0">
                <a:latin typeface="Arial"/>
                <a:cs typeface="Arial"/>
                <a:sym typeface="Wingdings"/>
              </a:rPr>
              <a:t>RhSy</a:t>
            </a:r>
            <a:r>
              <a:rPr lang="en-US" dirty="0" smtClean="0">
                <a:latin typeface="Arial"/>
                <a:cs typeface="Arial"/>
                <a:sym typeface="Wingdings"/>
              </a:rPr>
              <a:t>, </a:t>
            </a:r>
            <a:r>
              <a:rPr lang="en-US" dirty="0" err="1" smtClean="0">
                <a:latin typeface="Arial"/>
                <a:cs typeface="Arial"/>
                <a:sym typeface="Wingdings"/>
              </a:rPr>
              <a:t>LtHp</a:t>
            </a:r>
            <a:r>
              <a:rPr lang="en-US" dirty="0" smtClean="0">
                <a:latin typeface="Arial"/>
                <a:cs typeface="Arial"/>
                <a:sym typeface="Wingdings"/>
              </a:rPr>
              <a:t>, </a:t>
            </a:r>
            <a:r>
              <a:rPr lang="en-US" dirty="0" err="1" smtClean="0">
                <a:latin typeface="Arial"/>
                <a:cs typeface="Arial"/>
                <a:sym typeface="Wingdings"/>
              </a:rPr>
              <a:t>BwLp</a:t>
            </a:r>
            <a:r>
              <a:rPr lang="en-US" dirty="0" smtClean="0">
                <a:latin typeface="Arial"/>
                <a:cs typeface="Arial"/>
                <a:sym typeface="Wingdings"/>
              </a:rPr>
              <a:t>, and duration</a:t>
            </a:r>
          </a:p>
          <a:p>
            <a:pPr lvl="1"/>
            <a:r>
              <a:rPr lang="en-US" dirty="0" smtClean="0">
                <a:latin typeface="Arial"/>
                <a:cs typeface="Arial"/>
                <a:sym typeface="Wingdings"/>
              </a:rPr>
              <a:t>Each SVI classified as present (+) or absent (-) for each feature</a:t>
            </a:r>
            <a:endParaRPr lang="en-US" dirty="0">
              <a:latin typeface="Arial"/>
              <a:cs typeface="Arial"/>
            </a:endParaRPr>
          </a:p>
        </p:txBody>
      </p:sp>
      <p:pic>
        <p:nvPicPr>
          <p:cNvPr id="4" name="Picture 3" descr="12 Acoustic Featu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834" y="0"/>
            <a:ext cx="4816258" cy="4921820"/>
          </a:xfrm>
          <a:prstGeom prst="rect">
            <a:avLst/>
          </a:prstGeom>
        </p:spPr>
      </p:pic>
      <p:sp>
        <p:nvSpPr>
          <p:cNvPr id="5" name="Footer Placeholder 3"/>
          <p:cNvSpPr>
            <a:spLocks noGrp="1"/>
          </p:cNvSpPr>
          <p:nvPr>
            <p:ph type="ftr" sz="quarter" idx="11"/>
          </p:nvPr>
        </p:nvSpPr>
        <p:spPr>
          <a:xfrm>
            <a:off x="3124200" y="6356350"/>
            <a:ext cx="2895600" cy="365125"/>
          </a:xfrm>
        </p:spPr>
        <p:txBody>
          <a:bodyPr/>
          <a:lstStyle/>
          <a:p>
            <a:pPr>
              <a:defRPr/>
            </a:pPr>
            <a:r>
              <a:rPr lang="en-US" dirty="0" err="1" smtClean="0">
                <a:solidFill>
                  <a:prstClr val="black">
                    <a:tint val="75000"/>
                  </a:prstClr>
                </a:solidFill>
              </a:rPr>
              <a:t>Oller</a:t>
            </a:r>
            <a:r>
              <a:rPr lang="en-US" dirty="0" smtClean="0">
                <a:solidFill>
                  <a:prstClr val="black">
                    <a:tint val="75000"/>
                  </a:prstClr>
                </a:solidFill>
              </a:rPr>
              <a:t> et al (2010) |   Rubenstein</a:t>
            </a:r>
            <a:endParaRPr lang="en-US" dirty="0">
              <a:solidFill>
                <a:prstClr val="black">
                  <a:tint val="75000"/>
                </a:prstClr>
              </a:solidFill>
            </a:endParaRPr>
          </a:p>
        </p:txBody>
      </p:sp>
    </p:spTree>
    <p:extLst>
      <p:ext uri="{BB962C8B-B14F-4D97-AF65-F5344CB8AC3E}">
        <p14:creationId xmlns:p14="http://schemas.microsoft.com/office/powerpoint/2010/main" val="193755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2 Acoustic Featu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51408"/>
            <a:ext cx="6562751" cy="6706592"/>
          </a:xfrm>
          <a:prstGeom prst="rect">
            <a:avLst/>
          </a:prstGeom>
        </p:spPr>
      </p:pic>
    </p:spTree>
    <p:extLst>
      <p:ext uri="{BB962C8B-B14F-4D97-AF65-F5344CB8AC3E}">
        <p14:creationId xmlns:p14="http://schemas.microsoft.com/office/powerpoint/2010/main" val="3415533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60662" y="76200"/>
            <a:ext cx="8229600" cy="1606138"/>
          </a:xfrm>
        </p:spPr>
        <p:txBody>
          <a:bodyPr>
            <a:normAutofit fontScale="90000"/>
          </a:bodyPr>
          <a:lstStyle/>
          <a:p>
            <a:pPr>
              <a:defRPr/>
            </a:pPr>
            <a:r>
              <a:rPr lang="en-US" sz="3600" dirty="0" smtClean="0">
                <a:latin typeface="Arial"/>
                <a:cs typeface="Arial"/>
              </a:rPr>
              <a:t>Vocal parameters change with age for typical developing/language-delayed</a:t>
            </a:r>
          </a:p>
        </p:txBody>
      </p:sp>
      <p:sp>
        <p:nvSpPr>
          <p:cNvPr id="76803" name="Footer Placeholder 3"/>
          <p:cNvSpPr>
            <a:spLocks noGrp="1"/>
          </p:cNvSpPr>
          <p:nvPr>
            <p:ph type="ftr" sz="quarter" idx="11"/>
          </p:nvPr>
        </p:nvSpPr>
        <p:spPr/>
        <p:txBody>
          <a:bodyPr/>
          <a:lstStyle/>
          <a:p>
            <a:pPr>
              <a:defRPr/>
            </a:pPr>
            <a:r>
              <a:rPr lang="en-US" dirty="0" err="1">
                <a:solidFill>
                  <a:prstClr val="black">
                    <a:tint val="75000"/>
                  </a:prstClr>
                </a:solidFill>
              </a:rPr>
              <a:t>Oller</a:t>
            </a:r>
            <a:r>
              <a:rPr lang="en-US" dirty="0">
                <a:solidFill>
                  <a:prstClr val="black">
                    <a:tint val="75000"/>
                  </a:prstClr>
                </a:solidFill>
              </a:rPr>
              <a:t> et al (2010) |  </a:t>
            </a:r>
            <a:r>
              <a:rPr lang="en-US" dirty="0" smtClean="0">
                <a:solidFill>
                  <a:prstClr val="black">
                    <a:tint val="75000"/>
                  </a:prstClr>
                </a:solidFill>
              </a:rPr>
              <a:t> Rubenstein</a:t>
            </a:r>
            <a:endParaRPr lang="en-US" dirty="0">
              <a:solidFill>
                <a:prstClr val="black">
                  <a:tint val="75000"/>
                </a:prstClr>
              </a:solidFill>
            </a:endParaRPr>
          </a:p>
        </p:txBody>
      </p:sp>
      <p:pic>
        <p:nvPicPr>
          <p:cNvPr id="1945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89" y="1880776"/>
            <a:ext cx="8580729" cy="38342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04326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ASD children’s vocal parameters do not change with age</a:t>
            </a:r>
            <a:endParaRPr lang="en-US" dirty="0"/>
          </a:p>
        </p:txBody>
      </p:sp>
      <p:sp>
        <p:nvSpPr>
          <p:cNvPr id="5" name="Content Placeholder 4"/>
          <p:cNvSpPr>
            <a:spLocks noGrp="1"/>
          </p:cNvSpPr>
          <p:nvPr>
            <p:ph sz="half" idx="1"/>
          </p:nvPr>
        </p:nvSpPr>
        <p:spPr/>
        <p:txBody>
          <a:bodyPr/>
          <a:lstStyle/>
          <a:p>
            <a:pPr marL="0" indent="0" algn="ctr">
              <a:buNone/>
            </a:pPr>
            <a:r>
              <a:rPr lang="en-US" dirty="0" smtClean="0">
                <a:solidFill>
                  <a:srgbClr val="5790D5"/>
                </a:solidFill>
              </a:rPr>
              <a:t>Blue—Typical </a:t>
            </a:r>
          </a:p>
          <a:p>
            <a:pPr marL="0" indent="0" algn="ctr">
              <a:buNone/>
            </a:pPr>
            <a:r>
              <a:rPr lang="en-US" dirty="0" smtClean="0">
                <a:solidFill>
                  <a:srgbClr val="FF0000"/>
                </a:solidFill>
              </a:rPr>
              <a:t>Red—ASD </a:t>
            </a:r>
            <a:endParaRPr lang="en-US" dirty="0">
              <a:solidFill>
                <a:srgbClr val="FF0000"/>
              </a:solidFill>
            </a:endParaRPr>
          </a:p>
        </p:txBody>
      </p:sp>
      <p:sp>
        <p:nvSpPr>
          <p:cNvPr id="6" name="Content Placeholder 5"/>
          <p:cNvSpPr>
            <a:spLocks noGrp="1"/>
          </p:cNvSpPr>
          <p:nvPr>
            <p:ph sz="half" idx="2"/>
          </p:nvPr>
        </p:nvSpPr>
        <p:spPr/>
        <p:txBody>
          <a:bodyPr/>
          <a:lstStyle/>
          <a:p>
            <a:pPr marL="0" indent="0" algn="ctr">
              <a:buNone/>
            </a:pPr>
            <a:r>
              <a:rPr lang="en-US" dirty="0" smtClean="0">
                <a:solidFill>
                  <a:srgbClr val="5790D5"/>
                </a:solidFill>
              </a:rPr>
              <a:t>Blue—</a:t>
            </a:r>
          </a:p>
          <a:p>
            <a:pPr marL="0" indent="0" algn="ctr">
              <a:buNone/>
            </a:pPr>
            <a:r>
              <a:rPr lang="en-US" dirty="0" smtClean="0">
                <a:solidFill>
                  <a:srgbClr val="5790D5"/>
                </a:solidFill>
              </a:rPr>
              <a:t>Typical/Language Delay </a:t>
            </a:r>
            <a:endParaRPr lang="en-US" dirty="0">
              <a:solidFill>
                <a:srgbClr val="5790D5"/>
              </a:solidFill>
            </a:endParaRPr>
          </a:p>
          <a:p>
            <a:pPr marL="0" indent="0" algn="ctr">
              <a:buNone/>
            </a:pPr>
            <a:r>
              <a:rPr lang="en-US" dirty="0" smtClean="0">
                <a:solidFill>
                  <a:srgbClr val="FF0000"/>
                </a:solidFill>
              </a:rPr>
              <a:t>Gold—Child Means</a:t>
            </a:r>
            <a:endParaRPr lang="en-US" dirty="0">
              <a:solidFill>
                <a:srgbClr val="FF0000"/>
              </a:solidFill>
            </a:endParaRPr>
          </a:p>
          <a:p>
            <a:endParaRPr 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95000"/>
                </a:prstClr>
              </a:solidFill>
            </a:endParaRPr>
          </a:p>
        </p:txBody>
      </p:sp>
      <p:pic>
        <p:nvPicPr>
          <p:cNvPr id="1955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31" y="3467845"/>
            <a:ext cx="8241195" cy="3283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024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600" dirty="0">
                <a:latin typeface="Arial"/>
                <a:cs typeface="Arial"/>
              </a:rPr>
              <a:t>Vocal parameters did not change with age for children with autism</a:t>
            </a:r>
          </a:p>
        </p:txBody>
      </p:sp>
      <p:sp>
        <p:nvSpPr>
          <p:cNvPr id="5" name="Content Placeholder 4"/>
          <p:cNvSpPr>
            <a:spLocks noGrp="1"/>
          </p:cNvSpPr>
          <p:nvPr>
            <p:ph sz="half" idx="1"/>
          </p:nvPr>
        </p:nvSpPr>
        <p:spPr>
          <a:xfrm>
            <a:off x="6248400" y="3505200"/>
            <a:ext cx="2271713" cy="1036460"/>
          </a:xfrm>
        </p:spPr>
        <p:txBody>
          <a:bodyPr>
            <a:normAutofit fontScale="92500"/>
          </a:bodyPr>
          <a:lstStyle/>
          <a:p>
            <a:pPr marL="0" indent="0" algn="ctr">
              <a:buNone/>
            </a:pPr>
            <a:r>
              <a:rPr lang="en-US" dirty="0" smtClean="0">
                <a:solidFill>
                  <a:srgbClr val="5790D5"/>
                </a:solidFill>
                <a:latin typeface="Arial"/>
                <a:cs typeface="Arial"/>
              </a:rPr>
              <a:t>Blue—Typical </a:t>
            </a:r>
          </a:p>
          <a:p>
            <a:pPr marL="0" indent="0" algn="ctr">
              <a:buNone/>
            </a:pPr>
            <a:r>
              <a:rPr lang="en-US" dirty="0" smtClean="0">
                <a:solidFill>
                  <a:srgbClr val="FF0000"/>
                </a:solidFill>
                <a:latin typeface="Arial"/>
                <a:cs typeface="Arial"/>
              </a:rPr>
              <a:t>Red—ASD </a:t>
            </a:r>
            <a:endParaRPr lang="en-US" dirty="0">
              <a:solidFill>
                <a:srgbClr val="FF0000"/>
              </a:solidFill>
              <a:latin typeface="Arial"/>
              <a:cs typeface="Arial"/>
            </a:endParaRPr>
          </a:p>
        </p:txBody>
      </p:sp>
      <p:sp>
        <p:nvSpPr>
          <p:cNvPr id="4" name="Footer Placeholder 3"/>
          <p:cNvSpPr>
            <a:spLocks noGrp="1"/>
          </p:cNvSpPr>
          <p:nvPr>
            <p:ph type="ftr" sz="quarter" idx="11"/>
          </p:nvPr>
        </p:nvSpPr>
        <p:spPr/>
        <p:txBody>
          <a:bodyPr/>
          <a:lstStyle/>
          <a:p>
            <a:pPr>
              <a:defRPr/>
            </a:pPr>
            <a:r>
              <a:rPr lang="en-US" dirty="0" err="1">
                <a:solidFill>
                  <a:prstClr val="black">
                    <a:tint val="75000"/>
                  </a:prstClr>
                </a:solidFill>
              </a:rPr>
              <a:t>Oller</a:t>
            </a:r>
            <a:r>
              <a:rPr lang="en-US" dirty="0">
                <a:solidFill>
                  <a:prstClr val="black">
                    <a:tint val="75000"/>
                  </a:prstClr>
                </a:solidFill>
              </a:rPr>
              <a:t> et al (2010) |  </a:t>
            </a:r>
            <a:r>
              <a:rPr lang="en-US" dirty="0" smtClean="0">
                <a:solidFill>
                  <a:prstClr val="black">
                    <a:tint val="75000"/>
                  </a:prstClr>
                </a:solidFill>
              </a:rPr>
              <a:t> Rubenstein</a:t>
            </a:r>
            <a:endParaRPr lang="en-US" dirty="0">
              <a:solidFill>
                <a:prstClr val="black">
                  <a:tint val="75000"/>
                </a:prstClr>
              </a:solidFill>
            </a:endParaRPr>
          </a:p>
        </p:txBody>
      </p:sp>
      <p:pic>
        <p:nvPicPr>
          <p:cNvPr id="19559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45021"/>
          <a:stretch/>
        </p:blipFill>
        <p:spPr bwMode="auto">
          <a:xfrm>
            <a:off x="152400" y="2057401"/>
            <a:ext cx="5879011" cy="42604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57658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a:defRPr/>
            </a:pPr>
            <a:r>
              <a:rPr lang="en-US" dirty="0" smtClean="0"/>
              <a:t>Allowing for Identification</a:t>
            </a:r>
          </a:p>
        </p:txBody>
      </p:sp>
      <p:sp>
        <p:nvSpPr>
          <p:cNvPr id="77827" name="Footer Placeholder 3"/>
          <p:cNvSpPr>
            <a:spLocks noGrp="1"/>
          </p:cNvSpPr>
          <p:nvPr>
            <p:ph type="ftr" sz="quarter" idx="11"/>
          </p:nvPr>
        </p:nvSpPr>
        <p:spPr/>
        <p:txBody>
          <a:bodyPr/>
          <a:lstStyle/>
          <a:p>
            <a:pPr>
              <a:defRPr/>
            </a:pPr>
            <a:r>
              <a:rPr lang="en-US" dirty="0" err="1">
                <a:solidFill>
                  <a:prstClr val="black">
                    <a:tint val="75000"/>
                  </a:prstClr>
                </a:solidFill>
              </a:rPr>
              <a:t>Oller</a:t>
            </a:r>
            <a:r>
              <a:rPr lang="en-US" dirty="0">
                <a:solidFill>
                  <a:prstClr val="black">
                    <a:tint val="75000"/>
                  </a:prstClr>
                </a:solidFill>
              </a:rPr>
              <a:t> et al (2010) |  </a:t>
            </a:r>
            <a:r>
              <a:rPr lang="en-US" dirty="0" smtClean="0">
                <a:solidFill>
                  <a:prstClr val="black">
                    <a:tint val="75000"/>
                  </a:prstClr>
                </a:solidFill>
              </a:rPr>
              <a:t> </a:t>
            </a:r>
            <a:r>
              <a:rPr lang="en-US" dirty="0">
                <a:solidFill>
                  <a:prstClr val="black">
                    <a:tint val="75000"/>
                  </a:prstClr>
                </a:solidFill>
              </a:rPr>
              <a:t>Rubenstein</a:t>
            </a:r>
          </a:p>
        </p:txBody>
      </p:sp>
      <p:pic>
        <p:nvPicPr>
          <p:cNvPr id="197637" name="Picture 5"/>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4569"/>
          <a:stretch/>
        </p:blipFill>
        <p:spPr bwMode="auto">
          <a:xfrm>
            <a:off x="457200" y="1544639"/>
            <a:ext cx="8196038" cy="32337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746125" y="4977715"/>
            <a:ext cx="4191000" cy="646331"/>
          </a:xfrm>
          <a:prstGeom prst="rect">
            <a:avLst/>
          </a:prstGeom>
          <a:noFill/>
        </p:spPr>
        <p:txBody>
          <a:bodyPr wrap="square" rtlCol="0">
            <a:spAutoFit/>
          </a:bodyPr>
          <a:lstStyle/>
          <a:p>
            <a:pPr algn="ctr" defTabSz="457200" eaLnBrk="1" fontAlgn="auto" hangingPunct="1">
              <a:spcBef>
                <a:spcPts val="0"/>
              </a:spcBef>
              <a:spcAft>
                <a:spcPts val="0"/>
              </a:spcAft>
            </a:pPr>
            <a:r>
              <a:rPr lang="en-US" dirty="0" smtClean="0">
                <a:solidFill>
                  <a:prstClr val="black"/>
                </a:solidFill>
                <a:latin typeface="Calibri"/>
              </a:rPr>
              <a:t>Estimated posterior probability of</a:t>
            </a:r>
          </a:p>
          <a:p>
            <a:pPr algn="ctr" defTabSz="457200" eaLnBrk="1" fontAlgn="auto" hangingPunct="1">
              <a:spcBef>
                <a:spcPts val="0"/>
              </a:spcBef>
              <a:spcAft>
                <a:spcPts val="0"/>
              </a:spcAft>
            </a:pPr>
            <a:r>
              <a:rPr lang="en-US" dirty="0" smtClean="0">
                <a:solidFill>
                  <a:prstClr val="black"/>
                </a:solidFill>
                <a:latin typeface="Calibri"/>
              </a:rPr>
              <a:t> “not typically developing” classification</a:t>
            </a:r>
            <a:endParaRPr lang="en-US" dirty="0">
              <a:solidFill>
                <a:prstClr val="black"/>
              </a:solidFill>
              <a:latin typeface="Calibri"/>
            </a:endParaRPr>
          </a:p>
        </p:txBody>
      </p:sp>
      <p:sp>
        <p:nvSpPr>
          <p:cNvPr id="8" name="TextBox 7"/>
          <p:cNvSpPr txBox="1"/>
          <p:nvPr/>
        </p:nvSpPr>
        <p:spPr>
          <a:xfrm>
            <a:off x="4953000" y="4980890"/>
            <a:ext cx="4191000" cy="646331"/>
          </a:xfrm>
          <a:prstGeom prst="rect">
            <a:avLst/>
          </a:prstGeom>
          <a:noFill/>
        </p:spPr>
        <p:txBody>
          <a:bodyPr wrap="square" rtlCol="0">
            <a:spAutoFit/>
          </a:bodyPr>
          <a:lstStyle/>
          <a:p>
            <a:pPr algn="ctr" defTabSz="457200" eaLnBrk="1" fontAlgn="auto" hangingPunct="1">
              <a:spcBef>
                <a:spcPts val="0"/>
              </a:spcBef>
              <a:spcAft>
                <a:spcPts val="0"/>
              </a:spcAft>
            </a:pPr>
            <a:r>
              <a:rPr lang="en-US" dirty="0" smtClean="0">
                <a:solidFill>
                  <a:prstClr val="black"/>
                </a:solidFill>
                <a:latin typeface="Calibri"/>
              </a:rPr>
              <a:t>Posterior probability threshold for </a:t>
            </a:r>
          </a:p>
          <a:p>
            <a:pPr algn="ctr" defTabSz="457200" eaLnBrk="1" fontAlgn="auto" hangingPunct="1">
              <a:spcBef>
                <a:spcPts val="0"/>
              </a:spcBef>
              <a:spcAft>
                <a:spcPts val="0"/>
              </a:spcAft>
            </a:pPr>
            <a:r>
              <a:rPr lang="en-US" dirty="0" smtClean="0">
                <a:solidFill>
                  <a:prstClr val="black"/>
                </a:solidFill>
                <a:latin typeface="Calibri"/>
              </a:rPr>
              <a:t>“not typically developing” classification</a:t>
            </a:r>
            <a:endParaRPr lang="en-US" dirty="0">
              <a:solidFill>
                <a:prstClr val="black"/>
              </a:solidFill>
              <a:latin typeface="Calibri"/>
            </a:endParaRPr>
          </a:p>
        </p:txBody>
      </p:sp>
    </p:spTree>
    <p:extLst>
      <p:ext uri="{BB962C8B-B14F-4D97-AF65-F5344CB8AC3E}">
        <p14:creationId xmlns:p14="http://schemas.microsoft.com/office/powerpoint/2010/main" val="2351379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1"/>
          <p:cNvSpPr>
            <a:spLocks noGrp="1"/>
          </p:cNvSpPr>
          <p:nvPr>
            <p:ph type="title"/>
          </p:nvPr>
        </p:nvSpPr>
        <p:spPr>
          <a:xfrm>
            <a:off x="472633" y="228600"/>
            <a:ext cx="8229600" cy="1143000"/>
          </a:xfrm>
        </p:spPr>
        <p:txBody>
          <a:bodyPr>
            <a:normAutofit fontScale="90000"/>
          </a:bodyPr>
          <a:lstStyle/>
          <a:p>
            <a:pPr>
              <a:defRPr/>
            </a:pPr>
            <a:r>
              <a:rPr lang="en-US" dirty="0" smtClean="0">
                <a:latin typeface="Arial"/>
                <a:cs typeface="Arial"/>
              </a:rPr>
              <a:t>Developmental Tracking and Group Differentiation</a:t>
            </a:r>
          </a:p>
        </p:txBody>
      </p:sp>
      <p:sp>
        <p:nvSpPr>
          <p:cNvPr id="75779" name="Content Placeholder 4"/>
          <p:cNvSpPr>
            <a:spLocks noGrp="1"/>
          </p:cNvSpPr>
          <p:nvPr>
            <p:ph idx="1"/>
          </p:nvPr>
        </p:nvSpPr>
        <p:spPr/>
        <p:txBody>
          <a:bodyPr/>
          <a:lstStyle/>
          <a:p>
            <a:pPr marL="0" indent="0">
              <a:buNone/>
              <a:defRPr/>
            </a:pPr>
            <a:endParaRPr lang="en-US" dirty="0" smtClean="0">
              <a:latin typeface="Arial"/>
              <a:cs typeface="Arial"/>
            </a:endParaRPr>
          </a:p>
          <a:p>
            <a:pPr>
              <a:defRPr/>
            </a:pPr>
            <a:r>
              <a:rPr lang="en-US" dirty="0" smtClean="0">
                <a:latin typeface="Arial"/>
                <a:cs typeface="Arial"/>
              </a:rPr>
              <a:t>Primary factor: child’s control of infrastructural features of syllabification</a:t>
            </a:r>
          </a:p>
          <a:p>
            <a:pPr>
              <a:defRPr/>
            </a:pPr>
            <a:r>
              <a:rPr lang="en-US" dirty="0" smtClean="0">
                <a:latin typeface="Arial"/>
                <a:cs typeface="Arial"/>
              </a:rPr>
              <a:t>Differentiated between children with and without a language disorder with higher accuracy than between the two language disorder groups (autism and language delay)</a:t>
            </a:r>
          </a:p>
        </p:txBody>
      </p:sp>
      <p:sp>
        <p:nvSpPr>
          <p:cNvPr id="75780" name="Footer Placeholder 3"/>
          <p:cNvSpPr>
            <a:spLocks noGrp="1"/>
          </p:cNvSpPr>
          <p:nvPr>
            <p:ph type="ftr" sz="quarter" idx="11"/>
          </p:nvPr>
        </p:nvSpPr>
        <p:spPr/>
        <p:txBody>
          <a:bodyPr/>
          <a:lstStyle/>
          <a:p>
            <a:pPr>
              <a:defRPr/>
            </a:pPr>
            <a:r>
              <a:rPr lang="en-US" dirty="0" err="1">
                <a:solidFill>
                  <a:prstClr val="black">
                    <a:tint val="75000"/>
                  </a:prstClr>
                </a:solidFill>
              </a:rPr>
              <a:t>Oller</a:t>
            </a:r>
            <a:r>
              <a:rPr lang="en-US" dirty="0">
                <a:solidFill>
                  <a:prstClr val="black">
                    <a:tint val="75000"/>
                  </a:prstClr>
                </a:solidFill>
              </a:rPr>
              <a:t> et al (2010) |  </a:t>
            </a:r>
            <a:r>
              <a:rPr lang="en-US" dirty="0" smtClean="0">
                <a:solidFill>
                  <a:prstClr val="black">
                    <a:tint val="75000"/>
                  </a:prstClr>
                </a:solidFill>
              </a:rPr>
              <a:t> Rubenstein</a:t>
            </a:r>
            <a:endParaRPr lang="en-US" dirty="0">
              <a:solidFill>
                <a:prstClr val="black">
                  <a:tint val="75000"/>
                </a:prstClr>
              </a:solidFill>
            </a:endParaRPr>
          </a:p>
        </p:txBody>
      </p:sp>
    </p:spTree>
    <p:extLst>
      <p:ext uri="{BB962C8B-B14F-4D97-AF65-F5344CB8AC3E}">
        <p14:creationId xmlns:p14="http://schemas.microsoft.com/office/powerpoint/2010/main" val="1074107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normAutofit fontScale="90000"/>
          </a:bodyPr>
          <a:lstStyle/>
          <a:p>
            <a:r>
              <a:rPr lang="en-US" dirty="0"/>
              <a:t>Evidence for a </a:t>
            </a:r>
            <a:r>
              <a:rPr lang="en-US" dirty="0" smtClean="0"/>
              <a:t>biological preparedness </a:t>
            </a:r>
            <a:r>
              <a:rPr lang="en-US" dirty="0"/>
              <a:t>for language </a:t>
            </a:r>
            <a:r>
              <a:rPr lang="en-US" dirty="0" smtClean="0"/>
              <a:t>learning</a:t>
            </a:r>
            <a:endParaRPr lang="en-US" dirty="0"/>
          </a:p>
        </p:txBody>
      </p:sp>
      <p:sp>
        <p:nvSpPr>
          <p:cNvPr id="440323" name="Rectangle 3"/>
          <p:cNvSpPr>
            <a:spLocks noGrp="1" noChangeArrowheads="1"/>
          </p:cNvSpPr>
          <p:nvPr>
            <p:ph type="body" idx="4294967295"/>
          </p:nvPr>
        </p:nvSpPr>
        <p:spPr>
          <a:xfrm>
            <a:off x="457200" y="1646237"/>
            <a:ext cx="8229600" cy="4526280"/>
          </a:xfrm>
          <a:prstGeom prst="rect">
            <a:avLst/>
          </a:prstGeom>
        </p:spPr>
        <p:txBody>
          <a:bodyPr/>
          <a:lstStyle/>
          <a:p>
            <a:pPr marL="1564894" lvl="2" indent="-412750">
              <a:buFontTx/>
              <a:buAutoNum type="romanLcParenBoth"/>
            </a:pPr>
            <a:r>
              <a:rPr lang="en-US" dirty="0" smtClean="0"/>
              <a:t>Cross-cultural </a:t>
            </a:r>
            <a:r>
              <a:rPr lang="en-US" dirty="0"/>
              <a:t>similarities in timing and sequence of language milestones</a:t>
            </a:r>
          </a:p>
          <a:p>
            <a:pPr marL="1564894" lvl="2" indent="-412750">
              <a:buFontTx/>
              <a:buAutoNum type="romanLcParenBoth"/>
            </a:pPr>
            <a:r>
              <a:rPr lang="en-US" dirty="0"/>
              <a:t>Very difficult to teach nonhuman primates language (esp. </a:t>
            </a:r>
            <a:r>
              <a:rPr lang="en-US" dirty="0" smtClean="0"/>
              <a:t>complex </a:t>
            </a:r>
            <a:r>
              <a:rPr lang="en-US" dirty="0"/>
              <a:t>grammatical forms)</a:t>
            </a:r>
          </a:p>
          <a:p>
            <a:pPr marL="1564894" lvl="2" indent="-412750">
              <a:buFontTx/>
              <a:buAutoNum type="romanLcParenBoth"/>
            </a:pPr>
            <a:r>
              <a:rPr lang="en-US" dirty="0" smtClean="0"/>
              <a:t> Specialized </a:t>
            </a:r>
            <a:r>
              <a:rPr lang="en-US" dirty="0"/>
              <a:t>language areas in the brain</a:t>
            </a:r>
          </a:p>
          <a:p>
            <a:pPr marL="1564894" lvl="2" indent="-412750">
              <a:buFontTx/>
              <a:buAutoNum type="romanLcParenBoth"/>
            </a:pPr>
            <a:r>
              <a:rPr lang="en-US" dirty="0" smtClean="0"/>
              <a:t> Sensitive </a:t>
            </a:r>
            <a:r>
              <a:rPr lang="en-US" dirty="0"/>
              <a:t>periods for language development</a:t>
            </a:r>
          </a:p>
          <a:p>
            <a:pPr marL="1784350" lvl="3" indent="-412750">
              <a:buFontTx/>
              <a:buNone/>
            </a:pPr>
            <a:endParaRPr lang="en-US" dirty="0"/>
          </a:p>
          <a:p>
            <a:pPr marL="660400" indent="-660400"/>
            <a:endParaRPr lang="en-US" dirty="0"/>
          </a:p>
        </p:txBody>
      </p:sp>
    </p:spTree>
    <p:extLst>
      <p:ext uri="{BB962C8B-B14F-4D97-AF65-F5344CB8AC3E}">
        <p14:creationId xmlns:p14="http://schemas.microsoft.com/office/powerpoint/2010/main" val="23090956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LDA Showing Group Discrimination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98852"/>
            <a:ext cx="7467600" cy="4855120"/>
          </a:xfrm>
        </p:spPr>
      </p:pic>
      <p:sp>
        <p:nvSpPr>
          <p:cNvPr id="5" name="Footer Placeholder 3"/>
          <p:cNvSpPr>
            <a:spLocks noGrp="1"/>
          </p:cNvSpPr>
          <p:nvPr>
            <p:ph type="ftr" sz="quarter" idx="11"/>
          </p:nvPr>
        </p:nvSpPr>
        <p:spPr>
          <a:xfrm>
            <a:off x="2133600" y="6460905"/>
            <a:ext cx="5507719" cy="205740"/>
          </a:xfrm>
        </p:spPr>
        <p:txBody>
          <a:bodyPr/>
          <a:lstStyle/>
          <a:p>
            <a:pPr algn="ctr">
              <a:defRPr/>
            </a:pPr>
            <a:r>
              <a:rPr lang="en-US" dirty="0" err="1">
                <a:solidFill>
                  <a:prstClr val="black">
                    <a:tint val="75000"/>
                  </a:prstClr>
                </a:solidFill>
              </a:rPr>
              <a:t>Oller</a:t>
            </a:r>
            <a:r>
              <a:rPr lang="en-US" dirty="0">
                <a:solidFill>
                  <a:prstClr val="black">
                    <a:tint val="75000"/>
                  </a:prstClr>
                </a:solidFill>
              </a:rPr>
              <a:t> et al (2010) |  </a:t>
            </a:r>
            <a:r>
              <a:rPr lang="en-US" dirty="0" smtClean="0">
                <a:solidFill>
                  <a:prstClr val="black">
                    <a:tint val="75000"/>
                  </a:prstClr>
                </a:solidFill>
              </a:rPr>
              <a:t> Alert</a:t>
            </a:r>
            <a:endParaRPr lang="en-US" dirty="0">
              <a:solidFill>
                <a:prstClr val="black">
                  <a:tint val="75000"/>
                </a:prstClr>
              </a:solidFill>
            </a:endParaRPr>
          </a:p>
        </p:txBody>
      </p:sp>
    </p:spTree>
    <p:extLst>
      <p:ext uri="{BB962C8B-B14F-4D97-AF65-F5344CB8AC3E}">
        <p14:creationId xmlns:p14="http://schemas.microsoft.com/office/powerpoint/2010/main" val="3354175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Automated analysis algorithms can</a:t>
            </a:r>
            <a:r>
              <a:rPr lang="en-US" dirty="0" smtClean="0"/>
              <a:t>:</a:t>
            </a:r>
            <a:endParaRPr lang="en-US" dirty="0"/>
          </a:p>
        </p:txBody>
      </p:sp>
      <p:sp>
        <p:nvSpPr>
          <p:cNvPr id="3" name="Content Placeholder 2"/>
          <p:cNvSpPr>
            <a:spLocks noGrp="1"/>
          </p:cNvSpPr>
          <p:nvPr>
            <p:ph idx="1"/>
          </p:nvPr>
        </p:nvSpPr>
        <p:spPr>
          <a:xfrm>
            <a:off x="457200" y="1676400"/>
            <a:ext cx="8229600" cy="4724400"/>
          </a:xfrm>
        </p:spPr>
        <p:txBody>
          <a:bodyPr>
            <a:normAutofit fontScale="85000" lnSpcReduction="10000"/>
          </a:bodyPr>
          <a:lstStyle/>
          <a:p>
            <a:r>
              <a:rPr lang="en-US" dirty="0" smtClean="0"/>
              <a:t>Differentiate vocalizations from typically developing children and children with autism or language delay</a:t>
            </a:r>
          </a:p>
          <a:p>
            <a:r>
              <a:rPr lang="en-US" dirty="0" smtClean="0"/>
              <a:t>Predict a typically developing child’s age</a:t>
            </a:r>
          </a:p>
          <a:p>
            <a:pPr marL="89154" indent="0">
              <a:buNone/>
            </a:pPr>
            <a:endParaRPr lang="en-US" dirty="0" smtClean="0"/>
          </a:p>
          <a:p>
            <a:endParaRPr lang="en-US" dirty="0" smtClean="0"/>
          </a:p>
          <a:p>
            <a:r>
              <a:rPr lang="en-US" dirty="0"/>
              <a:t>Differentiated between children with and without a language disorder with higher accuracy than between the two language disorder groups (autism and language delay) </a:t>
            </a:r>
            <a:endParaRPr lang="en-US" dirty="0" smtClean="0"/>
          </a:p>
          <a:p>
            <a:endParaRPr lang="en-US" dirty="0"/>
          </a:p>
          <a:p>
            <a:r>
              <a:rPr lang="en-US" dirty="0" smtClean="0"/>
              <a:t>An </a:t>
            </a:r>
            <a:r>
              <a:rPr lang="en-US" dirty="0"/>
              <a:t>objective means of screening and diagnosing early disorders</a:t>
            </a:r>
          </a:p>
          <a:p>
            <a:endParaRPr lang="en-US" dirty="0"/>
          </a:p>
          <a:p>
            <a:endParaRPr lang="en-US" dirty="0"/>
          </a:p>
        </p:txBody>
      </p:sp>
      <p:sp>
        <p:nvSpPr>
          <p:cNvPr id="4" name="Footer Placeholder 3"/>
          <p:cNvSpPr>
            <a:spLocks noGrp="1"/>
          </p:cNvSpPr>
          <p:nvPr>
            <p:ph type="ftr" sz="quarter" idx="11"/>
          </p:nvPr>
        </p:nvSpPr>
        <p:spPr>
          <a:xfrm>
            <a:off x="3505200" y="6495710"/>
            <a:ext cx="4130789" cy="205740"/>
          </a:xfrm>
        </p:spPr>
        <p:txBody>
          <a:bodyPr/>
          <a:lstStyle/>
          <a:p>
            <a:pPr>
              <a:defRPr/>
            </a:pPr>
            <a:r>
              <a:rPr lang="en-US" dirty="0" err="1">
                <a:solidFill>
                  <a:prstClr val="black">
                    <a:tint val="75000"/>
                  </a:prstClr>
                </a:solidFill>
              </a:rPr>
              <a:t>Oller</a:t>
            </a:r>
            <a:r>
              <a:rPr lang="en-US" dirty="0">
                <a:solidFill>
                  <a:prstClr val="black">
                    <a:tint val="75000"/>
                  </a:prstClr>
                </a:solidFill>
              </a:rPr>
              <a:t> et al (2010) |  </a:t>
            </a:r>
            <a:r>
              <a:rPr lang="en-US" dirty="0" smtClean="0">
                <a:solidFill>
                  <a:prstClr val="black">
                    <a:tint val="75000"/>
                  </a:prstClr>
                </a:solidFill>
              </a:rPr>
              <a:t> Alert</a:t>
            </a:r>
            <a:endParaRPr lang="en-US" dirty="0">
              <a:solidFill>
                <a:prstClr val="black">
                  <a:tint val="75000"/>
                </a:prstClr>
              </a:solidFill>
            </a:endParaRPr>
          </a:p>
        </p:txBody>
      </p:sp>
    </p:spTree>
    <p:extLst>
      <p:ext uri="{BB962C8B-B14F-4D97-AF65-F5344CB8AC3E}">
        <p14:creationId xmlns:p14="http://schemas.microsoft.com/office/powerpoint/2010/main" val="34859286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	</a:t>
            </a:r>
            <a:endParaRPr lang="en-US" dirty="0"/>
          </a:p>
        </p:txBody>
      </p:sp>
      <p:sp>
        <p:nvSpPr>
          <p:cNvPr id="3" name="Content Placeholder 2"/>
          <p:cNvSpPr>
            <a:spLocks noGrp="1"/>
          </p:cNvSpPr>
          <p:nvPr>
            <p:ph idx="1"/>
          </p:nvPr>
        </p:nvSpPr>
        <p:spPr/>
        <p:txBody>
          <a:bodyPr/>
          <a:lstStyle/>
          <a:p>
            <a:r>
              <a:rPr lang="en-US" dirty="0" smtClean="0"/>
              <a:t>Method may be used to better distinguish among various developmental disorders</a:t>
            </a:r>
          </a:p>
          <a:p>
            <a:endParaRPr lang="en-US" dirty="0"/>
          </a:p>
          <a:p>
            <a:r>
              <a:rPr lang="en-US" dirty="0" smtClean="0"/>
              <a:t>Examine child’s vocal environment and how it relates to language development</a:t>
            </a:r>
          </a:p>
          <a:p>
            <a:pPr lvl="1"/>
            <a:r>
              <a:rPr lang="en-US" dirty="0" smtClean="0"/>
              <a:t> </a:t>
            </a:r>
            <a:r>
              <a:rPr lang="en-US" smtClean="0"/>
              <a:t>Conversations with parents</a:t>
            </a:r>
            <a:r>
              <a:rPr lang="en-US" dirty="0" smtClean="0"/>
              <a:t>, siblings, etc.</a:t>
            </a:r>
          </a:p>
          <a:p>
            <a:pPr marL="342900" lvl="1" indent="0">
              <a:buNone/>
            </a:pPr>
            <a:endParaRPr lang="en-US" dirty="0" smtClean="0"/>
          </a:p>
          <a:p>
            <a:r>
              <a:rPr lang="en-US" dirty="0" smtClean="0"/>
              <a:t>Clinical implications?</a:t>
            </a:r>
          </a:p>
          <a:p>
            <a:pPr lvl="1"/>
            <a:r>
              <a:rPr lang="en-US" dirty="0" smtClean="0"/>
              <a:t>Develop better interventions</a:t>
            </a:r>
          </a:p>
          <a:p>
            <a:pPr lvl="1"/>
            <a:endParaRPr lang="en-US" dirty="0" smtClean="0"/>
          </a:p>
          <a:p>
            <a:pPr lvl="1"/>
            <a:endParaRPr lang="en-US" dirty="0"/>
          </a:p>
        </p:txBody>
      </p:sp>
      <p:sp>
        <p:nvSpPr>
          <p:cNvPr id="5" name="Footer Placeholder 3"/>
          <p:cNvSpPr>
            <a:spLocks noGrp="1"/>
          </p:cNvSpPr>
          <p:nvPr>
            <p:ph type="ftr" sz="quarter" idx="11"/>
          </p:nvPr>
        </p:nvSpPr>
        <p:spPr>
          <a:xfrm>
            <a:off x="4267200" y="6400800"/>
            <a:ext cx="4130789" cy="205740"/>
          </a:xfrm>
        </p:spPr>
        <p:txBody>
          <a:bodyPr/>
          <a:lstStyle/>
          <a:p>
            <a:pPr>
              <a:defRPr/>
            </a:pPr>
            <a:r>
              <a:rPr lang="en-US" dirty="0" err="1">
                <a:solidFill>
                  <a:prstClr val="black">
                    <a:tint val="75000"/>
                  </a:prstClr>
                </a:solidFill>
              </a:rPr>
              <a:t>Oller</a:t>
            </a:r>
            <a:r>
              <a:rPr lang="en-US" dirty="0">
                <a:solidFill>
                  <a:prstClr val="black">
                    <a:tint val="75000"/>
                  </a:prstClr>
                </a:solidFill>
              </a:rPr>
              <a:t> et al (2010) |  </a:t>
            </a:r>
            <a:r>
              <a:rPr lang="en-US" dirty="0" smtClean="0">
                <a:solidFill>
                  <a:prstClr val="black">
                    <a:tint val="75000"/>
                  </a:prstClr>
                </a:solidFill>
              </a:rPr>
              <a:t> Alert</a:t>
            </a:r>
            <a:endParaRPr lang="en-US" dirty="0">
              <a:solidFill>
                <a:prstClr val="black">
                  <a:tint val="75000"/>
                </a:prstClr>
              </a:solidFill>
            </a:endParaRPr>
          </a:p>
        </p:txBody>
      </p:sp>
    </p:spTree>
    <p:extLst>
      <p:ext uri="{BB962C8B-B14F-4D97-AF65-F5344CB8AC3E}">
        <p14:creationId xmlns:p14="http://schemas.microsoft.com/office/powerpoint/2010/main" val="1386783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457200" y="1600199"/>
            <a:ext cx="8229600" cy="2479676"/>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p:txBody>
          <a:bodyPr>
            <a:normAutofit fontScale="90000"/>
          </a:bodyPr>
          <a:lstStyle/>
          <a:p>
            <a:r>
              <a:rPr lang="en-US" dirty="0" smtClean="0">
                <a:latin typeface="Arial"/>
                <a:cs typeface="Arial"/>
              </a:rPr>
              <a:t>Automated vs. Manual Analysis</a:t>
            </a:r>
            <a:endParaRPr lang="en-US" dirty="0">
              <a:latin typeface="Arial"/>
              <a:cs typeface="Arial"/>
            </a:endParaRPr>
          </a:p>
        </p:txBody>
      </p:sp>
      <p:sp>
        <p:nvSpPr>
          <p:cNvPr id="3" name="Content Placeholder 2"/>
          <p:cNvSpPr>
            <a:spLocks noGrp="1"/>
          </p:cNvSpPr>
          <p:nvPr>
            <p:ph idx="1"/>
          </p:nvPr>
        </p:nvSpPr>
        <p:spPr/>
        <p:txBody>
          <a:bodyPr/>
          <a:lstStyle/>
          <a:p>
            <a:pPr marL="0" indent="0">
              <a:buNone/>
            </a:pPr>
            <a:r>
              <a:rPr lang="en-US" dirty="0" smtClean="0">
                <a:latin typeface="Arial"/>
                <a:cs typeface="Arial"/>
              </a:rPr>
              <a:t>Studying automated children’s vocalization is not just a method or technology. </a:t>
            </a:r>
            <a:r>
              <a:rPr lang="en-US" b="1" i="1" dirty="0" smtClean="0">
                <a:latin typeface="Arial"/>
                <a:cs typeface="Arial"/>
              </a:rPr>
              <a:t>It’s a movement</a:t>
            </a:r>
            <a:r>
              <a:rPr lang="en-US" dirty="0" smtClean="0">
                <a:latin typeface="Arial"/>
                <a:cs typeface="Arial"/>
              </a:rPr>
              <a:t>. – </a:t>
            </a:r>
            <a:r>
              <a:rPr lang="en-US" dirty="0" err="1" smtClean="0">
                <a:latin typeface="Arial"/>
                <a:cs typeface="Arial"/>
              </a:rPr>
              <a:t>Oller</a:t>
            </a:r>
            <a:r>
              <a:rPr lang="en-US" dirty="0" smtClean="0">
                <a:latin typeface="Arial"/>
                <a:cs typeface="Arial"/>
              </a:rPr>
              <a:t> </a:t>
            </a:r>
          </a:p>
          <a:p>
            <a:pPr marL="0" indent="0" algn="r">
              <a:buNone/>
            </a:pPr>
            <a:r>
              <a:rPr lang="en-US" sz="2800" dirty="0" smtClean="0">
                <a:latin typeface="Arial"/>
                <a:cs typeface="Arial"/>
              </a:rPr>
              <a:t>(Contemporary Pediatrics, 2014)</a:t>
            </a:r>
          </a:p>
          <a:p>
            <a:pPr marL="0" indent="0">
              <a:buNone/>
            </a:pPr>
            <a:endParaRPr lang="en-US" dirty="0" smtClean="0">
              <a:latin typeface="Arial"/>
              <a:cs typeface="Arial"/>
            </a:endParaRPr>
          </a:p>
          <a:p>
            <a:r>
              <a:rPr lang="en-US" dirty="0" smtClean="0">
                <a:latin typeface="Arial"/>
                <a:cs typeface="Arial"/>
              </a:rPr>
              <a:t>Strengths</a:t>
            </a:r>
          </a:p>
          <a:p>
            <a:r>
              <a:rPr lang="en-US" dirty="0" smtClean="0">
                <a:latin typeface="Arial"/>
                <a:cs typeface="Arial"/>
              </a:rPr>
              <a:t>Weaknesses </a:t>
            </a:r>
          </a:p>
          <a:p>
            <a:r>
              <a:rPr lang="en-US" dirty="0" smtClean="0">
                <a:latin typeface="Arial"/>
                <a:cs typeface="Arial"/>
              </a:rPr>
              <a:t>Solution?</a:t>
            </a:r>
            <a:endParaRPr lang="en-US" dirty="0">
              <a:latin typeface="Arial"/>
              <a:cs typeface="Arial"/>
            </a:endParaRPr>
          </a:p>
        </p:txBody>
      </p:sp>
      <p:pic>
        <p:nvPicPr>
          <p:cNvPr id="4" name="Picture 3"/>
          <p:cNvPicPr>
            <a:picLocks noChangeAspect="1"/>
          </p:cNvPicPr>
          <p:nvPr/>
        </p:nvPicPr>
        <p:blipFill>
          <a:blip r:embed="rId3"/>
          <a:stretch>
            <a:fillRect/>
          </a:stretch>
        </p:blipFill>
        <p:spPr>
          <a:xfrm>
            <a:off x="6210582" y="4095750"/>
            <a:ext cx="2476218" cy="2762250"/>
          </a:xfrm>
          <a:prstGeom prst="rect">
            <a:avLst/>
          </a:prstGeom>
        </p:spPr>
      </p:pic>
    </p:spTree>
    <p:extLst>
      <p:ext uri="{BB962C8B-B14F-4D97-AF65-F5344CB8AC3E}">
        <p14:creationId xmlns:p14="http://schemas.microsoft.com/office/powerpoint/2010/main" val="214201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Vocal interaction and ASD development?</a:t>
            </a:r>
            <a:endParaRPr lang="en-US" dirty="0"/>
          </a:p>
        </p:txBody>
      </p:sp>
      <p:sp>
        <p:nvSpPr>
          <p:cNvPr id="4" name="Footer Placeholder 3"/>
          <p:cNvSpPr>
            <a:spLocks noGrp="1"/>
          </p:cNvSpPr>
          <p:nvPr>
            <p:ph type="ftr" sz="quarter" idx="11"/>
          </p:nvPr>
        </p:nvSpPr>
        <p:spPr/>
        <p:txBody>
          <a:bodyPr/>
          <a:lstStyle/>
          <a:p>
            <a:pPr>
              <a:defRPr/>
            </a:pPr>
            <a:r>
              <a:rPr lang="en-US" smtClean="0"/>
              <a:t>psy.miami.edu/faculty/dmessinger/</a:t>
            </a:r>
            <a:endParaRPr lang="en-US"/>
          </a:p>
        </p:txBody>
      </p:sp>
      <p:pic>
        <p:nvPicPr>
          <p:cNvPr id="618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3064727"/>
            <a:ext cx="4686300" cy="3374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84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57500" y="1600200"/>
            <a:ext cx="4697641" cy="159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4266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Interaction</a:t>
            </a:r>
            <a:r>
              <a:rPr lang="en-US" dirty="0" smtClean="0"/>
              <a:t> </a:t>
            </a:r>
            <a:r>
              <a:rPr lang="en-US" dirty="0"/>
              <a:t>automatically-identified from recordings</a:t>
            </a:r>
          </a:p>
        </p:txBody>
      </p:sp>
      <p:sp>
        <p:nvSpPr>
          <p:cNvPr id="4" name="Footer Placeholder 3"/>
          <p:cNvSpPr>
            <a:spLocks noGrp="1"/>
          </p:cNvSpPr>
          <p:nvPr>
            <p:ph type="ftr" sz="quarter" idx="11"/>
          </p:nvPr>
        </p:nvSpPr>
        <p:spPr/>
        <p:txBody>
          <a:bodyPr/>
          <a:lstStyle/>
          <a:p>
            <a:pPr>
              <a:defRPr/>
            </a:pPr>
            <a:r>
              <a:rPr lang="en-US" smtClean="0"/>
              <a:t>psy.miami.edu/faculty/dmessinger/</a:t>
            </a:r>
            <a:endParaRPr lang="en-US"/>
          </a:p>
        </p:txBody>
      </p:sp>
      <p:pic>
        <p:nvPicPr>
          <p:cNvPr id="6195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7342"/>
          <a:stretch/>
        </p:blipFill>
        <p:spPr bwMode="auto">
          <a:xfrm>
            <a:off x="72785" y="1861066"/>
            <a:ext cx="9124748"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14400" y="6858000"/>
            <a:ext cx="6172200" cy="2031325"/>
          </a:xfrm>
          <a:prstGeom prst="rect">
            <a:avLst/>
          </a:prstGeom>
        </p:spPr>
        <p:txBody>
          <a:bodyPr wrap="square">
            <a:spAutoFit/>
          </a:bodyPr>
          <a:lstStyle/>
          <a:p>
            <a:pPr fontAlgn="base">
              <a:spcBef>
                <a:spcPct val="0"/>
              </a:spcBef>
              <a:spcAft>
                <a:spcPct val="0"/>
              </a:spcAft>
            </a:pPr>
            <a:r>
              <a:rPr lang="en-US" dirty="0">
                <a:solidFill>
                  <a:srgbClr val="FFFFFF"/>
                </a:solidFill>
                <a:latin typeface="Arial" pitchFamily="34" charset="0"/>
                <a:cs typeface="Arial" pitchFamily="34" charset="0"/>
              </a:rPr>
              <a:t>Yellow (“CH/S”) -- child’s speech-related vocalizations; dark gray (“CH/C”) --child’s non-speech-related vocalizations; light gray (“CH”) --child’s unspecified vocalizations; blue (“FA” and “MA”) to vocalizations of female and male adults, respectively; and white (“SIL,” “EL,” “NO,” and “OL”) to silence, electronic sounds, noise, and overlap, respectively.</a:t>
            </a:r>
          </a:p>
        </p:txBody>
      </p:sp>
      <p:sp>
        <p:nvSpPr>
          <p:cNvPr id="3" name="Rectangle 2"/>
          <p:cNvSpPr/>
          <p:nvPr/>
        </p:nvSpPr>
        <p:spPr>
          <a:xfrm>
            <a:off x="-152399" y="3531274"/>
            <a:ext cx="2590800" cy="646331"/>
          </a:xfrm>
          <a:prstGeom prst="rect">
            <a:avLst/>
          </a:prstGeom>
        </p:spPr>
        <p:txBody>
          <a:bodyPr wrap="square">
            <a:spAutoFit/>
          </a:bodyPr>
          <a:lstStyle/>
          <a:p>
            <a:pPr algn="ctr"/>
            <a:r>
              <a:rPr lang="en-US" dirty="0"/>
              <a:t>child’s </a:t>
            </a:r>
            <a:r>
              <a:rPr lang="en-US" dirty="0" smtClean="0"/>
              <a:t>speech-related </a:t>
            </a:r>
            <a:r>
              <a:rPr lang="en-US" dirty="0"/>
              <a:t>vocalizations;</a:t>
            </a:r>
          </a:p>
        </p:txBody>
      </p:sp>
      <p:sp>
        <p:nvSpPr>
          <p:cNvPr id="6" name="Rectangle 5"/>
          <p:cNvSpPr/>
          <p:nvPr/>
        </p:nvSpPr>
        <p:spPr>
          <a:xfrm>
            <a:off x="2362200" y="1578788"/>
            <a:ext cx="3124200" cy="646331"/>
          </a:xfrm>
          <a:prstGeom prst="rect">
            <a:avLst/>
          </a:prstGeom>
        </p:spPr>
        <p:txBody>
          <a:bodyPr wrap="square">
            <a:spAutoFit/>
          </a:bodyPr>
          <a:lstStyle/>
          <a:p>
            <a:pPr algn="ctr"/>
            <a:r>
              <a:rPr lang="en-US" dirty="0"/>
              <a:t>child’s non-speech-related </a:t>
            </a:r>
            <a:r>
              <a:rPr lang="en-US" dirty="0" smtClean="0"/>
              <a:t>vocalizations</a:t>
            </a:r>
            <a:endParaRPr lang="en-US" dirty="0"/>
          </a:p>
        </p:txBody>
      </p:sp>
      <p:sp>
        <p:nvSpPr>
          <p:cNvPr id="7" name="Rectangle 6"/>
          <p:cNvSpPr/>
          <p:nvPr/>
        </p:nvSpPr>
        <p:spPr>
          <a:xfrm>
            <a:off x="6499358" y="4996934"/>
            <a:ext cx="2698175" cy="369332"/>
          </a:xfrm>
          <a:prstGeom prst="rect">
            <a:avLst/>
          </a:prstGeom>
        </p:spPr>
        <p:txBody>
          <a:bodyPr wrap="none">
            <a:spAutoFit/>
          </a:bodyPr>
          <a:lstStyle/>
          <a:p>
            <a:r>
              <a:rPr lang="en-US" dirty="0"/>
              <a:t>female and male adults, </a:t>
            </a:r>
          </a:p>
        </p:txBody>
      </p:sp>
      <p:sp>
        <p:nvSpPr>
          <p:cNvPr id="8" name="Rectangle 7"/>
          <p:cNvSpPr/>
          <p:nvPr/>
        </p:nvSpPr>
        <p:spPr>
          <a:xfrm>
            <a:off x="0" y="5483760"/>
            <a:ext cx="9422716" cy="646331"/>
          </a:xfrm>
          <a:prstGeom prst="rect">
            <a:avLst/>
          </a:prstGeom>
        </p:spPr>
        <p:txBody>
          <a:bodyPr wrap="square">
            <a:spAutoFit/>
          </a:bodyPr>
          <a:lstStyle/>
          <a:p>
            <a:pPr algn="ctr"/>
            <a:r>
              <a:rPr lang="en-US" dirty="0"/>
              <a:t>dashed </a:t>
            </a:r>
            <a:r>
              <a:rPr lang="en-US" dirty="0" smtClean="0"/>
              <a:t>curves–whether child’s </a:t>
            </a:r>
            <a:r>
              <a:rPr lang="en-US" dirty="0"/>
              <a:t>vocalization followed a previous speech-related vocalization that received an adult response (green) or did not receive an adult response (red</a:t>
            </a:r>
            <a:r>
              <a:rPr lang="en-US" dirty="0" smtClean="0"/>
              <a:t>)</a:t>
            </a:r>
            <a:endParaRPr lang="en-US" dirty="0"/>
          </a:p>
        </p:txBody>
      </p:sp>
    </p:spTree>
    <p:extLst>
      <p:ext uri="{BB962C8B-B14F-4D97-AF65-F5344CB8AC3E}">
        <p14:creationId xmlns:p14="http://schemas.microsoft.com/office/powerpoint/2010/main" val="2715999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smtClean="0"/>
              <a:t>Age-related </a:t>
            </a:r>
            <a:r>
              <a:rPr lang="en-US" sz="3200" b="0" dirty="0"/>
              <a:t>increase in of speech-related vocalization proportion slower in ASD </a:t>
            </a:r>
            <a:r>
              <a:rPr lang="en-US" sz="3200" b="0" dirty="0" smtClean="0"/>
              <a:t>group</a:t>
            </a:r>
            <a:endParaRPr lang="en-US" sz="3200" b="0" dirty="0"/>
          </a:p>
        </p:txBody>
      </p:sp>
      <p:sp>
        <p:nvSpPr>
          <p:cNvPr id="4" name="Footer Placeholder 3"/>
          <p:cNvSpPr>
            <a:spLocks noGrp="1"/>
          </p:cNvSpPr>
          <p:nvPr>
            <p:ph type="ftr" sz="quarter" idx="11"/>
          </p:nvPr>
        </p:nvSpPr>
        <p:spPr>
          <a:xfrm>
            <a:off x="0" y="6513821"/>
            <a:ext cx="5507719" cy="274320"/>
          </a:xfrm>
        </p:spPr>
        <p:txBody>
          <a:bodyPr/>
          <a:lstStyle/>
          <a:p>
            <a:pPr>
              <a:defRPr/>
            </a:pPr>
            <a:r>
              <a:rPr lang="en-US" dirty="0" smtClean="0"/>
              <a:t>psy.miami.edu/faculty/</a:t>
            </a:r>
            <a:r>
              <a:rPr lang="en-US" dirty="0" err="1" smtClean="0"/>
              <a:t>dmessinger</a:t>
            </a:r>
            <a:r>
              <a:rPr lang="en-US" dirty="0" smtClean="0"/>
              <a:t>/</a:t>
            </a:r>
            <a:endParaRPr lang="en-US" dirty="0"/>
          </a:p>
        </p:txBody>
      </p:sp>
      <p:pic>
        <p:nvPicPr>
          <p:cNvPr id="6205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56115"/>
            <a:ext cx="8153400" cy="480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05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24"/>
          <a:stretch/>
        </p:blipFill>
        <p:spPr bwMode="auto">
          <a:xfrm>
            <a:off x="1752600" y="7705682"/>
            <a:ext cx="5779294" cy="58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40596" y="6265712"/>
            <a:ext cx="5084762" cy="369332"/>
          </a:xfrm>
          <a:prstGeom prst="rect">
            <a:avLst/>
          </a:prstGeom>
        </p:spPr>
        <p:txBody>
          <a:bodyPr wrap="square">
            <a:spAutoFit/>
          </a:bodyPr>
          <a:lstStyle/>
          <a:p>
            <a:r>
              <a:rPr lang="en-US" dirty="0" smtClean="0"/>
              <a:t>Speech and non-speech related should diverge</a:t>
            </a:r>
            <a:endParaRPr lang="en-US" dirty="0"/>
          </a:p>
        </p:txBody>
      </p:sp>
    </p:spTree>
    <p:extLst>
      <p:ext uri="{BB962C8B-B14F-4D97-AF65-F5344CB8AC3E}">
        <p14:creationId xmlns:p14="http://schemas.microsoft.com/office/powerpoint/2010/main" val="3166864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Two-way contingencies</a:t>
            </a:r>
            <a:endParaRPr lang="en-US" dirty="0"/>
          </a:p>
        </p:txBody>
      </p:sp>
      <p:sp>
        <p:nvSpPr>
          <p:cNvPr id="5" name="Content Placeholder 4"/>
          <p:cNvSpPr>
            <a:spLocks noGrp="1"/>
          </p:cNvSpPr>
          <p:nvPr>
            <p:ph sz="half" idx="1"/>
          </p:nvPr>
        </p:nvSpPr>
        <p:spPr/>
        <p:txBody>
          <a:bodyPr/>
          <a:lstStyle/>
          <a:p>
            <a:pPr marL="118872" indent="0" algn="ctr">
              <a:buNone/>
            </a:pPr>
            <a:r>
              <a:rPr lang="en-US" sz="1800" dirty="0"/>
              <a:t>child </a:t>
            </a:r>
            <a:r>
              <a:rPr lang="en-US" sz="1800" dirty="0" smtClean="0"/>
              <a:t>speech-relatedness</a:t>
            </a:r>
            <a:endParaRPr lang="en-US" sz="1800" dirty="0" smtClean="0">
              <a:sym typeface="Wingdings" panose="05000000000000000000" pitchFamily="2" charset="2"/>
            </a:endParaRPr>
          </a:p>
          <a:p>
            <a:pPr marL="118872" indent="0" algn="ctr">
              <a:buNone/>
            </a:pPr>
            <a:r>
              <a:rPr lang="en-US" sz="1800" dirty="0">
                <a:sym typeface="Wingdings" panose="05000000000000000000" pitchFamily="2" charset="2"/>
              </a:rPr>
              <a:t> adult response</a:t>
            </a:r>
          </a:p>
          <a:p>
            <a:pPr marL="0" indent="0">
              <a:buNone/>
            </a:pPr>
            <a:endParaRPr lang="en-US" sz="1800" dirty="0"/>
          </a:p>
        </p:txBody>
      </p:sp>
      <p:sp>
        <p:nvSpPr>
          <p:cNvPr id="6" name="Content Placeholder 5"/>
          <p:cNvSpPr>
            <a:spLocks noGrp="1"/>
          </p:cNvSpPr>
          <p:nvPr>
            <p:ph sz="half" idx="2"/>
          </p:nvPr>
        </p:nvSpPr>
        <p:spPr>
          <a:xfrm>
            <a:off x="4632043" y="1773936"/>
            <a:ext cx="3371850" cy="3398044"/>
          </a:xfrm>
        </p:spPr>
        <p:txBody>
          <a:bodyPr/>
          <a:lstStyle/>
          <a:p>
            <a:pPr marL="118872" indent="0" algn="ctr">
              <a:buNone/>
            </a:pPr>
            <a:r>
              <a:rPr lang="en-US" sz="1800" dirty="0">
                <a:sym typeface="Wingdings" panose="05000000000000000000" pitchFamily="2" charset="2"/>
              </a:rPr>
              <a:t>Adult </a:t>
            </a:r>
            <a:r>
              <a:rPr lang="en-US" sz="1800" i="1" dirty="0">
                <a:sym typeface="Wingdings" panose="05000000000000000000" pitchFamily="2" charset="2"/>
              </a:rPr>
              <a:t>response</a:t>
            </a:r>
          </a:p>
          <a:p>
            <a:pPr marL="118872" indent="0" algn="ctr">
              <a:buNone/>
            </a:pPr>
            <a:r>
              <a:rPr lang="en-US" sz="1800" dirty="0">
                <a:sym typeface="Wingdings" panose="05000000000000000000" pitchFamily="2" charset="2"/>
              </a:rPr>
              <a:t> c</a:t>
            </a:r>
            <a:r>
              <a:rPr lang="en-US" sz="1800" dirty="0"/>
              <a:t>hild speech-relatedness</a:t>
            </a:r>
          </a:p>
        </p:txBody>
      </p:sp>
      <p:sp>
        <p:nvSpPr>
          <p:cNvPr id="4" name="Footer Placeholder 3"/>
          <p:cNvSpPr>
            <a:spLocks noGrp="1"/>
          </p:cNvSpPr>
          <p:nvPr>
            <p:ph type="ftr" sz="quarter" idx="11"/>
          </p:nvPr>
        </p:nvSpPr>
        <p:spPr/>
        <p:txBody>
          <a:bodyPr/>
          <a:lstStyle/>
          <a:p>
            <a:pPr>
              <a:defRPr/>
            </a:pPr>
            <a:r>
              <a:rPr lang="en-US" smtClean="0"/>
              <a:t>psy.miami.edu/faculty/dmessinger/</a:t>
            </a:r>
            <a:endParaRPr lang="en-US"/>
          </a:p>
        </p:txBody>
      </p:sp>
      <p:pic>
        <p:nvPicPr>
          <p:cNvPr id="6215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375"/>
          <a:stretch/>
        </p:blipFill>
        <p:spPr bwMode="auto">
          <a:xfrm>
            <a:off x="457200" y="2548926"/>
            <a:ext cx="8001000" cy="3957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38577" y="4980937"/>
            <a:ext cx="2004038" cy="923330"/>
          </a:xfrm>
          <a:prstGeom prst="rect">
            <a:avLst/>
          </a:prstGeom>
          <a:noFill/>
        </p:spPr>
        <p:txBody>
          <a:bodyPr wrap="square" rtlCol="0">
            <a:spAutoFit/>
          </a:bodyPr>
          <a:lstStyle/>
          <a:p>
            <a:pPr algn="ctr" fontAlgn="base">
              <a:spcBef>
                <a:spcPct val="0"/>
              </a:spcBef>
              <a:spcAft>
                <a:spcPct val="0"/>
              </a:spcAft>
            </a:pPr>
            <a:r>
              <a:rPr lang="en-US" dirty="0">
                <a:solidFill>
                  <a:srgbClr val="BB5F03"/>
                </a:solidFill>
                <a:latin typeface="Arial" pitchFamily="34" charset="0"/>
                <a:cs typeface="Arial" pitchFamily="34" charset="0"/>
              </a:rPr>
              <a:t>Proportion significant but weaker for ASD</a:t>
            </a:r>
          </a:p>
        </p:txBody>
      </p:sp>
      <p:sp>
        <p:nvSpPr>
          <p:cNvPr id="3" name="Rectangle 2"/>
          <p:cNvSpPr/>
          <p:nvPr/>
        </p:nvSpPr>
        <p:spPr>
          <a:xfrm rot="16200000">
            <a:off x="-2951946" y="3873291"/>
            <a:ext cx="4572000" cy="954107"/>
          </a:xfrm>
          <a:prstGeom prst="rect">
            <a:avLst/>
          </a:prstGeom>
        </p:spPr>
        <p:txBody>
          <a:bodyPr>
            <a:spAutoFit/>
          </a:bodyPr>
          <a:lstStyle/>
          <a:p>
            <a:pPr algn="ctr"/>
            <a:r>
              <a:rPr lang="en-US" sz="1400" dirty="0"/>
              <a:t>difference between the proportion of children’s speech-related vocalizations receiving an immediate adult response and the proportion of children’s non-speech-related vocalizations receiving an adult response</a:t>
            </a:r>
          </a:p>
        </p:txBody>
      </p:sp>
      <p:sp>
        <p:nvSpPr>
          <p:cNvPr id="9" name="TextBox 8"/>
          <p:cNvSpPr txBox="1"/>
          <p:nvPr/>
        </p:nvSpPr>
        <p:spPr>
          <a:xfrm>
            <a:off x="5474981" y="4999526"/>
            <a:ext cx="2004038" cy="923330"/>
          </a:xfrm>
          <a:prstGeom prst="rect">
            <a:avLst/>
          </a:prstGeom>
          <a:noFill/>
        </p:spPr>
        <p:txBody>
          <a:bodyPr wrap="square" rtlCol="0">
            <a:spAutoFit/>
          </a:bodyPr>
          <a:lstStyle/>
          <a:p>
            <a:pPr algn="ctr" fontAlgn="base">
              <a:spcBef>
                <a:spcPct val="0"/>
              </a:spcBef>
              <a:spcAft>
                <a:spcPct val="0"/>
              </a:spcAft>
            </a:pPr>
            <a:r>
              <a:rPr lang="en-US" dirty="0">
                <a:solidFill>
                  <a:srgbClr val="BB5F03"/>
                </a:solidFill>
                <a:latin typeface="Arial" pitchFamily="34" charset="0"/>
                <a:cs typeface="Arial" pitchFamily="34" charset="0"/>
              </a:rPr>
              <a:t>Proportion </a:t>
            </a:r>
            <a:r>
              <a:rPr lang="en-US" dirty="0" smtClean="0">
                <a:solidFill>
                  <a:srgbClr val="BB5F03"/>
                </a:solidFill>
                <a:latin typeface="Arial" pitchFamily="34" charset="0"/>
                <a:cs typeface="Arial" pitchFamily="34" charset="0"/>
              </a:rPr>
              <a:t>significant, no ASD difference</a:t>
            </a:r>
            <a:endParaRPr lang="en-US" dirty="0">
              <a:solidFill>
                <a:srgbClr val="BB5F03"/>
              </a:solidFill>
              <a:latin typeface="Arial" pitchFamily="34" charset="0"/>
              <a:cs typeface="Arial" pitchFamily="34" charset="0"/>
            </a:endParaRPr>
          </a:p>
        </p:txBody>
      </p:sp>
    </p:spTree>
    <p:extLst>
      <p:ext uri="{BB962C8B-B14F-4D97-AF65-F5344CB8AC3E}">
        <p14:creationId xmlns:p14="http://schemas.microsoft.com/office/powerpoint/2010/main" val="4144264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1864519" y="1408176"/>
            <a:ext cx="5414962" cy="4731215"/>
          </a:xfrm>
          <a:prstGeom prst="rect">
            <a:avLst/>
          </a:prstGeom>
        </p:spPr>
      </p:pic>
      <p:sp>
        <p:nvSpPr>
          <p:cNvPr id="8" name="Rectangle 7"/>
          <p:cNvSpPr/>
          <p:nvPr/>
        </p:nvSpPr>
        <p:spPr>
          <a:xfrm>
            <a:off x="381000" y="6044741"/>
            <a:ext cx="8305800" cy="923330"/>
          </a:xfrm>
          <a:prstGeom prst="rect">
            <a:avLst/>
          </a:prstGeom>
        </p:spPr>
        <p:txBody>
          <a:bodyPr wrap="square">
            <a:spAutoFit/>
          </a:bodyPr>
          <a:lstStyle/>
          <a:p>
            <a:pPr algn="ctr"/>
            <a:r>
              <a:rPr lang="en-US" dirty="0"/>
              <a:t>The ratio of the right side’s height (lag 0 to lag 10) to the left side’s height (lag −10 to lag 0) indicates how much the child initiated as opposed to followed. This ratio was lower in the ASD group than in the TD group, β = −0.266, p &lt; .001. </a:t>
            </a:r>
          </a:p>
        </p:txBody>
      </p:sp>
    </p:spTree>
    <p:extLst>
      <p:ext uri="{BB962C8B-B14F-4D97-AF65-F5344CB8AC3E}">
        <p14:creationId xmlns:p14="http://schemas.microsoft.com/office/powerpoint/2010/main" val="2907442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Epilogue</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pss.sagepub.com/content/early/2016/09/23/0956797616668558.full.pdf+html</a:t>
            </a:r>
            <a:endParaRPr lang="en-US" dirty="0" smtClean="0"/>
          </a:p>
          <a:p>
            <a:endParaRPr lang="en-US" dirty="0"/>
          </a:p>
        </p:txBody>
      </p:sp>
    </p:spTree>
    <p:extLst>
      <p:ext uri="{BB962C8B-B14F-4D97-AF65-F5344CB8AC3E}">
        <p14:creationId xmlns:p14="http://schemas.microsoft.com/office/powerpoint/2010/main" val="386222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normAutofit/>
          </a:bodyPr>
          <a:lstStyle/>
          <a:p>
            <a:pPr marL="660400" indent="-660400"/>
            <a:r>
              <a:rPr lang="en-US" b="0" dirty="0" smtClean="0"/>
              <a:t>Criticisms of Chomsky’s </a:t>
            </a:r>
            <a:r>
              <a:rPr lang="en-US" b="0" dirty="0"/>
              <a:t>model</a:t>
            </a:r>
          </a:p>
        </p:txBody>
      </p:sp>
      <p:sp>
        <p:nvSpPr>
          <p:cNvPr id="441347" name="Rectangle 3"/>
          <p:cNvSpPr>
            <a:spLocks noGrp="1" noChangeArrowheads="1"/>
          </p:cNvSpPr>
          <p:nvPr>
            <p:ph type="body" idx="4294967295"/>
          </p:nvPr>
        </p:nvSpPr>
        <p:spPr>
          <a:xfrm>
            <a:off x="457200" y="1951037"/>
            <a:ext cx="8229600" cy="4525963"/>
          </a:xfrm>
          <a:prstGeom prst="rect">
            <a:avLst/>
          </a:prstGeom>
        </p:spPr>
        <p:txBody>
          <a:bodyPr/>
          <a:lstStyle/>
          <a:p>
            <a:pPr marL="851916" indent="-495300"/>
            <a:r>
              <a:rPr lang="en-US" dirty="0" smtClean="0"/>
              <a:t>Hard </a:t>
            </a:r>
            <a:r>
              <a:rPr lang="en-US" dirty="0"/>
              <a:t>to identify universal grammar system</a:t>
            </a:r>
          </a:p>
          <a:p>
            <a:pPr marL="851916" indent="-495300"/>
            <a:r>
              <a:rPr lang="en-US" dirty="0"/>
              <a:t>Language acquisition </a:t>
            </a:r>
            <a:r>
              <a:rPr lang="en-US" dirty="0" smtClean="0"/>
              <a:t>more </a:t>
            </a:r>
            <a:r>
              <a:rPr lang="en-US" dirty="0"/>
              <a:t>gradual than </a:t>
            </a:r>
            <a:r>
              <a:rPr lang="en-US" dirty="0" smtClean="0"/>
              <a:t>predicted</a:t>
            </a:r>
            <a:r>
              <a:rPr lang="en-US" dirty="0"/>
              <a:t>, suggesting greater role of </a:t>
            </a:r>
            <a:r>
              <a:rPr lang="en-US" dirty="0" smtClean="0"/>
              <a:t>learning</a:t>
            </a:r>
          </a:p>
          <a:p>
            <a:pPr marL="851916" indent="-495300"/>
            <a:r>
              <a:rPr lang="en-US" dirty="0"/>
              <a:t>Hard to localize the LAD at a neural level</a:t>
            </a:r>
          </a:p>
          <a:p>
            <a:pPr marL="356616" indent="0">
              <a:buNone/>
            </a:pPr>
            <a:endParaRPr lang="en-US" dirty="0"/>
          </a:p>
        </p:txBody>
      </p:sp>
      <p:pic>
        <p:nvPicPr>
          <p:cNvPr id="4" name="Content Placeholder 3"/>
          <p:cNvPicPr>
            <a:picLocks noGrp="1" noChangeAspect="1"/>
          </p:cNvPicPr>
          <p:nvPr>
            <p:ph idx="1"/>
          </p:nvPr>
        </p:nvPicPr>
        <p:blipFill>
          <a:blip r:embed="rId3"/>
          <a:stretch>
            <a:fillRect/>
          </a:stretch>
        </p:blipFill>
        <p:spPr>
          <a:xfrm>
            <a:off x="942975" y="4452395"/>
            <a:ext cx="7258050" cy="2438400"/>
          </a:xfrm>
          <a:prstGeom prst="rect">
            <a:avLst/>
          </a:prstGeom>
        </p:spPr>
      </p:pic>
    </p:spTree>
    <p:extLst>
      <p:ext uri="{BB962C8B-B14F-4D97-AF65-F5344CB8AC3E}">
        <p14:creationId xmlns:p14="http://schemas.microsoft.com/office/powerpoint/2010/main" val="35339568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2008</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766888"/>
            <a:ext cx="767715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0781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p:txBody>
          <a:bodyPr/>
          <a:lstStyle/>
          <a:p>
            <a:pPr>
              <a:defRPr/>
            </a:pPr>
            <a:fld id="{4C5E9942-992A-4BEE-8C77-B2EC8AFD10EA}" type="slidenum">
              <a:rPr lang="en-US" smtClean="0"/>
              <a:pPr>
                <a:defRPr/>
              </a:pPr>
              <a:t>61</a:t>
            </a:fld>
            <a:endParaRPr lang="en-US" smtClean="0"/>
          </a:p>
        </p:txBody>
      </p:sp>
      <p:sp>
        <p:nvSpPr>
          <p:cNvPr id="24579" name="Rectangle 2"/>
          <p:cNvSpPr>
            <a:spLocks noGrp="1" noChangeArrowheads="1"/>
          </p:cNvSpPr>
          <p:nvPr>
            <p:ph type="title"/>
          </p:nvPr>
        </p:nvSpPr>
        <p:spPr/>
        <p:txBody>
          <a:bodyPr/>
          <a:lstStyle/>
          <a:p>
            <a:r>
              <a:rPr lang="en-US" altLang="en-US" smtClean="0"/>
              <a:t>First word definitions</a:t>
            </a:r>
          </a:p>
        </p:txBody>
      </p:sp>
      <p:sp>
        <p:nvSpPr>
          <p:cNvPr id="24580" name="Rectangle 3"/>
          <p:cNvSpPr>
            <a:spLocks noGrp="1" noChangeArrowheads="1"/>
          </p:cNvSpPr>
          <p:nvPr>
            <p:ph type="body" idx="1"/>
          </p:nvPr>
        </p:nvSpPr>
        <p:spPr/>
        <p:txBody>
          <a:bodyPr/>
          <a:lstStyle/>
          <a:p>
            <a:r>
              <a:rPr lang="en-US" altLang="en-US" smtClean="0"/>
              <a:t>Function</a:t>
            </a:r>
          </a:p>
          <a:p>
            <a:pPr lvl="1"/>
            <a:r>
              <a:rPr lang="en-US" altLang="en-US" smtClean="0"/>
              <a:t>They are first words because they refer</a:t>
            </a:r>
          </a:p>
          <a:p>
            <a:pPr lvl="1"/>
            <a:r>
              <a:rPr lang="en-US" altLang="en-US" smtClean="0"/>
              <a:t>Arbitrary sound is paired with an object</a:t>
            </a:r>
          </a:p>
          <a:p>
            <a:pPr lvl="1"/>
            <a:r>
              <a:rPr lang="en-US" altLang="en-US" smtClean="0"/>
              <a:t>Often but not always nouns in the environment</a:t>
            </a:r>
          </a:p>
          <a:p>
            <a:endParaRPr lang="en-US" altLang="en-US" smtClean="0"/>
          </a:p>
        </p:txBody>
      </p:sp>
    </p:spTree>
    <p:extLst>
      <p:ext uri="{BB962C8B-B14F-4D97-AF65-F5344CB8AC3E}">
        <p14:creationId xmlns:p14="http://schemas.microsoft.com/office/powerpoint/2010/main" val="1203155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r>
              <a:rPr lang="en-US" dirty="0">
                <a:sym typeface="Wingdings" pitchFamily="2" charset="2"/>
              </a:rPr>
              <a:t>First word learning</a:t>
            </a:r>
          </a:p>
        </p:txBody>
      </p:sp>
      <p:sp>
        <p:nvSpPr>
          <p:cNvPr id="413699"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dirty="0" smtClean="0">
                <a:sym typeface="Wingdings" pitchFamily="2" charset="2"/>
              </a:rPr>
              <a:t>Comprehension </a:t>
            </a:r>
            <a:r>
              <a:rPr lang="en-US" dirty="0">
                <a:sym typeface="Wingdings" pitchFamily="2" charset="2"/>
              </a:rPr>
              <a:t>&gt; Production</a:t>
            </a:r>
          </a:p>
          <a:p>
            <a:pPr lvl="1"/>
            <a:r>
              <a:rPr lang="en-US" dirty="0">
                <a:sym typeface="Wingdings" pitchFamily="2" charset="2"/>
              </a:rPr>
              <a:t>Production lags behind perception</a:t>
            </a:r>
          </a:p>
          <a:p>
            <a:pPr lvl="2"/>
            <a:r>
              <a:rPr lang="en-US" dirty="0">
                <a:sym typeface="Wingdings" pitchFamily="2" charset="2"/>
              </a:rPr>
              <a:t>Words as simplifications of adult forms (sip vs. ship)</a:t>
            </a:r>
          </a:p>
          <a:p>
            <a:pPr lvl="3"/>
            <a:r>
              <a:rPr lang="en-US" dirty="0">
                <a:sym typeface="Wingdings" pitchFamily="2" charset="2"/>
              </a:rPr>
              <a:t>Drop unstressed syllables, repeat </a:t>
            </a:r>
            <a:r>
              <a:rPr lang="en-US" dirty="0" smtClean="0">
                <a:sym typeface="Wingdings" pitchFamily="2" charset="2"/>
              </a:rPr>
              <a:t>consonants</a:t>
            </a:r>
            <a:endParaRPr lang="en-US" dirty="0">
              <a:sym typeface="Wingdings" pitchFamily="2" charset="2"/>
            </a:endParaRPr>
          </a:p>
        </p:txBody>
      </p:sp>
    </p:spTree>
    <p:extLst>
      <p:ext uri="{BB962C8B-B14F-4D97-AF65-F5344CB8AC3E}">
        <p14:creationId xmlns:p14="http://schemas.microsoft.com/office/powerpoint/2010/main" val="19034692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algn="ctr"/>
            <a:r>
              <a:rPr lang="en-US" dirty="0" smtClean="0">
                <a:sym typeface="Wingdings" pitchFamily="2" charset="2"/>
              </a:rPr>
              <a:t>Word </a:t>
            </a:r>
            <a:r>
              <a:rPr lang="en-US" dirty="0">
                <a:sym typeface="Wingdings" pitchFamily="2" charset="2"/>
              </a:rPr>
              <a:t>learning</a:t>
            </a:r>
            <a:endParaRPr lang="en-US" dirty="0"/>
          </a:p>
        </p:txBody>
      </p:sp>
      <p:sp>
        <p:nvSpPr>
          <p:cNvPr id="415747"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dirty="0" smtClean="0">
                <a:sym typeface="Wingdings" pitchFamily="2" charset="2"/>
              </a:rPr>
              <a:t>Word </a:t>
            </a:r>
            <a:r>
              <a:rPr lang="en-US" dirty="0">
                <a:sym typeface="Wingdings" pitchFamily="2" charset="2"/>
              </a:rPr>
              <a:t>learning is contextually-situated</a:t>
            </a:r>
          </a:p>
          <a:p>
            <a:pPr lvl="2"/>
            <a:r>
              <a:rPr lang="en-US" dirty="0">
                <a:sym typeface="Wingdings" pitchFamily="2" charset="2"/>
              </a:rPr>
              <a:t>Socially-mediated cues</a:t>
            </a:r>
          </a:p>
          <a:p>
            <a:pPr lvl="3"/>
            <a:r>
              <a:rPr lang="en-US" dirty="0">
                <a:sym typeface="Wingdings" pitchFamily="2" charset="2"/>
              </a:rPr>
              <a:t>Meaning conveyed through </a:t>
            </a:r>
            <a:r>
              <a:rPr lang="en-US" dirty="0" err="1">
                <a:sym typeface="Wingdings" pitchFamily="2" charset="2"/>
              </a:rPr>
              <a:t>attentional</a:t>
            </a:r>
            <a:r>
              <a:rPr lang="en-US" dirty="0">
                <a:sym typeface="Wingdings" pitchFamily="2" charset="2"/>
              </a:rPr>
              <a:t>, gestural, &amp; postural cues </a:t>
            </a:r>
            <a:r>
              <a:rPr lang="en-US" dirty="0" smtClean="0">
                <a:sym typeface="Wingdings" pitchFamily="2" charset="2"/>
              </a:rPr>
              <a:t>from </a:t>
            </a:r>
            <a:r>
              <a:rPr lang="en-US" dirty="0">
                <a:sym typeface="Wingdings" pitchFamily="2" charset="2"/>
              </a:rPr>
              <a:t>others</a:t>
            </a:r>
          </a:p>
          <a:p>
            <a:pPr lvl="3"/>
            <a:r>
              <a:rPr lang="en-US" dirty="0" smtClean="0">
                <a:sym typeface="Wingdings" pitchFamily="2" charset="2"/>
              </a:rPr>
              <a:t>Autism </a:t>
            </a:r>
            <a:r>
              <a:rPr lang="en-US" dirty="0">
                <a:sym typeface="Wingdings" pitchFamily="2" charset="2"/>
              </a:rPr>
              <a:t>associated with failure to pick up on gestural and intentional cues</a:t>
            </a:r>
          </a:p>
          <a:p>
            <a:pPr lvl="4">
              <a:buFont typeface="Wingdings" pitchFamily="2" charset="2"/>
              <a:buNone/>
            </a:pPr>
            <a:endParaRPr lang="en-US" dirty="0">
              <a:sym typeface="Wingdings" pitchFamily="2" charset="2"/>
            </a:endParaRPr>
          </a:p>
          <a:p>
            <a:pPr lvl="1"/>
            <a:endParaRPr lang="en-US" dirty="0">
              <a:sym typeface="Wingdings" pitchFamily="2" charset="2"/>
            </a:endParaRPr>
          </a:p>
        </p:txBody>
      </p:sp>
      <p:graphicFrame>
        <p:nvGraphicFramePr>
          <p:cNvPr id="4" name="Object 6"/>
          <p:cNvGraphicFramePr>
            <a:graphicFrameLocks noGrp="1"/>
          </p:cNvGraphicFramePr>
          <p:nvPr>
            <p:ph sz="half" idx="4294967295"/>
          </p:nvPr>
        </p:nvGraphicFramePr>
        <p:xfrm>
          <a:off x="4953000" y="3627438"/>
          <a:ext cx="4038600" cy="3078162"/>
        </p:xfrm>
        <a:graphic>
          <a:graphicData uri="http://schemas.openxmlformats.org/presentationml/2006/ole">
            <mc:AlternateContent xmlns:mc="http://schemas.openxmlformats.org/markup-compatibility/2006">
              <mc:Choice xmlns:v="urn:schemas-microsoft-com:vml" Requires="v">
                <p:oleObj spid="_x0000_s2068" name="Clip" r:id="rId4" imgW="17828571" imgH="13590476" progId="">
                  <p:embed/>
                </p:oleObj>
              </mc:Choice>
              <mc:Fallback>
                <p:oleObj name="Clip" r:id="rId4" imgW="17828571" imgH="13590476"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627438"/>
                        <a:ext cx="403860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 name="Group 4"/>
          <p:cNvGrpSpPr/>
          <p:nvPr/>
        </p:nvGrpSpPr>
        <p:grpSpPr>
          <a:xfrm>
            <a:off x="914400" y="2514599"/>
            <a:ext cx="3740944" cy="4349187"/>
            <a:chOff x="671513" y="1905000"/>
            <a:chExt cx="3900487" cy="4876800"/>
          </a:xfrm>
        </p:grpSpPr>
        <p:pic>
          <p:nvPicPr>
            <p:cNvPr id="6" name="Picture 4"/>
            <p:cNvPicPr>
              <a:picLocks noChangeAspect="1" noChangeArrowheads="1"/>
            </p:cNvPicPr>
            <p:nvPr/>
          </p:nvPicPr>
          <p:blipFill>
            <a:blip r:embed="rId6" cstate="print"/>
            <a:srcRect/>
            <a:stretch>
              <a:fillRect/>
            </a:stretch>
          </p:blipFill>
          <p:spPr bwMode="auto">
            <a:xfrm>
              <a:off x="671513" y="3257550"/>
              <a:ext cx="3900487" cy="3524250"/>
            </a:xfrm>
            <a:prstGeom prst="rect">
              <a:avLst/>
            </a:prstGeom>
            <a:noFill/>
            <a:ln w="9525">
              <a:noFill/>
              <a:miter lim="800000"/>
              <a:headEnd/>
              <a:tailEnd/>
            </a:ln>
            <a:effectLst/>
          </p:spPr>
        </p:pic>
        <p:sp>
          <p:nvSpPr>
            <p:cNvPr id="7" name="AutoShape 5"/>
            <p:cNvSpPr>
              <a:spLocks noChangeArrowheads="1"/>
            </p:cNvSpPr>
            <p:nvPr/>
          </p:nvSpPr>
          <p:spPr bwMode="auto">
            <a:xfrm>
              <a:off x="2133600" y="1905000"/>
              <a:ext cx="1219200" cy="1066800"/>
            </a:xfrm>
            <a:prstGeom prst="wedgeRectCallout">
              <a:avLst>
                <a:gd name="adj1" fmla="val -36977"/>
                <a:gd name="adj2" fmla="val 99704"/>
              </a:avLst>
            </a:prstGeom>
            <a:solidFill>
              <a:schemeClr val="accent1"/>
            </a:solidFill>
            <a:ln w="9525">
              <a:solidFill>
                <a:schemeClr val="tx1"/>
              </a:solidFill>
              <a:miter lim="800000"/>
              <a:headEnd/>
              <a:tailEnd/>
            </a:ln>
            <a:effectLst/>
          </p:spPr>
          <p:txBody>
            <a:bodyPr/>
            <a:lstStyle/>
            <a:p>
              <a:pPr algn="ctr"/>
              <a:r>
                <a:rPr lang="en-US" dirty="0"/>
                <a:t>What a beautiful fish</a:t>
              </a:r>
            </a:p>
          </p:txBody>
        </p:sp>
      </p:grpSp>
    </p:spTree>
    <p:extLst>
      <p:ext uri="{BB962C8B-B14F-4D97-AF65-F5344CB8AC3E}">
        <p14:creationId xmlns:p14="http://schemas.microsoft.com/office/powerpoint/2010/main" val="4829188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pPr algn="ctr"/>
            <a:r>
              <a:rPr lang="en-US" dirty="0">
                <a:sym typeface="Wingdings" pitchFamily="2" charset="2"/>
              </a:rPr>
              <a:t>Word learning</a:t>
            </a:r>
            <a:endParaRPr lang="en-US" dirty="0"/>
          </a:p>
        </p:txBody>
      </p:sp>
      <p:grpSp>
        <p:nvGrpSpPr>
          <p:cNvPr id="3" name="Group 2"/>
          <p:cNvGrpSpPr/>
          <p:nvPr/>
        </p:nvGrpSpPr>
        <p:grpSpPr>
          <a:xfrm>
            <a:off x="671513" y="1905000"/>
            <a:ext cx="3900487" cy="4876800"/>
            <a:chOff x="671513" y="1905000"/>
            <a:chExt cx="3900487" cy="4876800"/>
          </a:xfrm>
        </p:grpSpPr>
        <p:pic>
          <p:nvPicPr>
            <p:cNvPr id="436228" name="Picture 4"/>
            <p:cNvPicPr>
              <a:picLocks noChangeAspect="1" noChangeArrowheads="1"/>
            </p:cNvPicPr>
            <p:nvPr/>
          </p:nvPicPr>
          <p:blipFill>
            <a:blip r:embed="rId4" cstate="print"/>
            <a:srcRect/>
            <a:stretch>
              <a:fillRect/>
            </a:stretch>
          </p:blipFill>
          <p:spPr bwMode="auto">
            <a:xfrm>
              <a:off x="671513" y="3257550"/>
              <a:ext cx="3900487" cy="3524250"/>
            </a:xfrm>
            <a:prstGeom prst="rect">
              <a:avLst/>
            </a:prstGeom>
            <a:noFill/>
            <a:ln w="9525">
              <a:noFill/>
              <a:miter lim="800000"/>
              <a:headEnd/>
              <a:tailEnd/>
            </a:ln>
            <a:effectLst/>
          </p:spPr>
        </p:pic>
        <p:sp>
          <p:nvSpPr>
            <p:cNvPr id="436229" name="AutoShape 5"/>
            <p:cNvSpPr>
              <a:spLocks noChangeArrowheads="1"/>
            </p:cNvSpPr>
            <p:nvPr/>
          </p:nvSpPr>
          <p:spPr bwMode="auto">
            <a:xfrm>
              <a:off x="2133600" y="1905000"/>
              <a:ext cx="1219200" cy="1066800"/>
            </a:xfrm>
            <a:prstGeom prst="wedgeRectCallout">
              <a:avLst>
                <a:gd name="adj1" fmla="val -36977"/>
                <a:gd name="adj2" fmla="val 99704"/>
              </a:avLst>
            </a:prstGeom>
            <a:solidFill>
              <a:schemeClr val="accent1"/>
            </a:solidFill>
            <a:ln w="9525">
              <a:solidFill>
                <a:schemeClr val="tx1"/>
              </a:solidFill>
              <a:miter lim="800000"/>
              <a:headEnd/>
              <a:tailEnd/>
            </a:ln>
            <a:effectLst/>
          </p:spPr>
          <p:txBody>
            <a:bodyPr/>
            <a:lstStyle/>
            <a:p>
              <a:pPr algn="ctr"/>
              <a:r>
                <a:rPr lang="en-US" dirty="0"/>
                <a:t>What a beautiful fish</a:t>
              </a:r>
            </a:p>
          </p:txBody>
        </p:sp>
      </p:grpSp>
      <p:graphicFrame>
        <p:nvGraphicFramePr>
          <p:cNvPr id="436230" name="Object 6"/>
          <p:cNvGraphicFramePr>
            <a:graphicFrameLocks noGrp="1"/>
          </p:cNvGraphicFramePr>
          <p:nvPr>
            <p:ph sz="half" idx="2"/>
          </p:nvPr>
        </p:nvGraphicFramePr>
        <p:xfrm>
          <a:off x="4953000" y="3627438"/>
          <a:ext cx="4038600" cy="3078162"/>
        </p:xfrm>
        <a:graphic>
          <a:graphicData uri="http://schemas.openxmlformats.org/presentationml/2006/ole">
            <mc:AlternateContent xmlns:mc="http://schemas.openxmlformats.org/markup-compatibility/2006">
              <mc:Choice xmlns:v="urn:schemas-microsoft-com:vml" Requires="v">
                <p:oleObj spid="_x0000_s1150" name="Clip" r:id="rId5" imgW="17828571" imgH="13590476" progId="">
                  <p:embed/>
                </p:oleObj>
              </mc:Choice>
              <mc:Fallback>
                <p:oleObj name="Clip" r:id="rId5" imgW="17828571" imgH="13590476"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627438"/>
                        <a:ext cx="403860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648632" y="9283184"/>
            <a:ext cx="2334935" cy="369332"/>
          </a:xfrm>
          <a:prstGeom prst="rect">
            <a:avLst/>
          </a:prstGeom>
        </p:spPr>
        <p:txBody>
          <a:bodyPr wrap="none">
            <a:spAutoFit/>
          </a:bodyPr>
          <a:lstStyle/>
          <a:p>
            <a:r>
              <a:rPr lang="en-US" dirty="0">
                <a:sym typeface="Wingdings" pitchFamily="2" charset="2"/>
              </a:rPr>
              <a:t>Word meaning (</a:t>
            </a:r>
            <a:r>
              <a:rPr lang="en-US" dirty="0" err="1">
                <a:sym typeface="Wingdings" pitchFamily="2" charset="2"/>
              </a:rPr>
              <a:t>cont</a:t>
            </a:r>
            <a:r>
              <a:rPr lang="en-US" dirty="0">
                <a:sym typeface="Wingdings" pitchFamily="2" charset="2"/>
              </a:rPr>
              <a:t>)</a:t>
            </a:r>
          </a:p>
        </p:txBody>
      </p:sp>
    </p:spTree>
    <p:extLst>
      <p:ext uri="{BB962C8B-B14F-4D97-AF65-F5344CB8AC3E}">
        <p14:creationId xmlns:p14="http://schemas.microsoft.com/office/powerpoint/2010/main" val="2655158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altLang="en-US" smtClean="0"/>
          </a:p>
        </p:txBody>
      </p:sp>
      <p:sp>
        <p:nvSpPr>
          <p:cNvPr id="37891" name="Slide Number Placeholder 3"/>
          <p:cNvSpPr>
            <a:spLocks noGrp="1"/>
          </p:cNvSpPr>
          <p:nvPr>
            <p:ph type="sldNum" sz="quarter" idx="12"/>
          </p:nvPr>
        </p:nvSpPr>
        <p:spPr/>
        <p:txBody>
          <a:bodyPr/>
          <a:lstStyle/>
          <a:p>
            <a:pPr>
              <a:defRPr/>
            </a:pPr>
            <a:fld id="{1ABE67DB-3697-4DD0-82A2-389468545676}" type="slidenum">
              <a:rPr lang="en-US" smtClean="0"/>
              <a:pPr>
                <a:defRPr/>
              </a:pPr>
              <a:t>65</a:t>
            </a:fld>
            <a:endParaRPr lang="en-US" smtClean="0"/>
          </a:p>
        </p:txBody>
      </p:sp>
      <p:pic>
        <p:nvPicPr>
          <p:cNvPr id="2867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193" r="18239" b="2438"/>
          <a:stretch>
            <a:fillRect/>
          </a:stretch>
        </p:blipFill>
        <p:spPr>
          <a:xfrm>
            <a:off x="0" y="0"/>
            <a:ext cx="9144000" cy="6897688"/>
          </a:xfrm>
        </p:spPr>
      </p:pic>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r="83476" b="93889"/>
          <a:stretch>
            <a:fillRect/>
          </a:stretch>
        </p:blipFill>
        <p:spPr bwMode="auto">
          <a:xfrm>
            <a:off x="0" y="0"/>
            <a:ext cx="17176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8" name="Group 2"/>
          <p:cNvGrpSpPr>
            <a:grpSpLocks/>
          </p:cNvGrpSpPr>
          <p:nvPr/>
        </p:nvGrpSpPr>
        <p:grpSpPr bwMode="auto">
          <a:xfrm>
            <a:off x="0" y="4175125"/>
            <a:ext cx="9144000" cy="2682875"/>
            <a:chOff x="0" y="4174575"/>
            <a:chExt cx="9144000" cy="2683425"/>
          </a:xfrm>
        </p:grpSpPr>
        <p:pic>
          <p:nvPicPr>
            <p:cNvPr id="286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74575"/>
              <a:ext cx="9144000" cy="26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1"/>
            <p:cNvSpPr>
              <a:spLocks noChangeArrowheads="1"/>
            </p:cNvSpPr>
            <p:nvPr/>
          </p:nvSpPr>
          <p:spPr bwMode="auto">
            <a:xfrm>
              <a:off x="76200" y="5181600"/>
              <a:ext cx="8839200" cy="334687"/>
            </a:xfrm>
            <a:prstGeom prst="rect">
              <a:avLst/>
            </a:prstGeom>
            <a:solidFill>
              <a:schemeClr val="accent1">
                <a:alpha val="21176"/>
              </a:schemeClr>
            </a:solidFill>
            <a:ln w="9525" algn="ctr">
              <a:solidFill>
                <a:schemeClr val="tx1"/>
              </a:solidFill>
              <a:round/>
              <a:headEnd/>
              <a:tailEnd/>
            </a:ln>
          </p:spPr>
          <p:txBody>
            <a:bodyPr/>
            <a:lstStyle>
              <a:lvl1pPr eaLnBrk="0" hangingPunct="0">
                <a:defRPr sz="3200">
                  <a:solidFill>
                    <a:schemeClr val="tx1"/>
                  </a:solidFill>
                  <a:latin typeface="Times New Roman" pitchFamily="18" charset="0"/>
                  <a:cs typeface="Arial" pitchFamily="34" charset="0"/>
                </a:defRPr>
              </a:lvl1pPr>
              <a:lvl2pPr marL="742950" indent="-285750" eaLnBrk="0" hangingPunct="0">
                <a:defRPr sz="3200">
                  <a:solidFill>
                    <a:schemeClr val="tx1"/>
                  </a:solidFill>
                  <a:latin typeface="Times New Roman" pitchFamily="18" charset="0"/>
                  <a:cs typeface="Arial" pitchFamily="34" charset="0"/>
                </a:defRPr>
              </a:lvl2pPr>
              <a:lvl3pPr marL="1143000" indent="-228600" eaLnBrk="0" hangingPunct="0">
                <a:defRPr sz="3200">
                  <a:solidFill>
                    <a:schemeClr val="tx1"/>
                  </a:solidFill>
                  <a:latin typeface="Times New Roman" pitchFamily="18" charset="0"/>
                  <a:cs typeface="Arial" pitchFamily="34" charset="0"/>
                </a:defRPr>
              </a:lvl3pPr>
              <a:lvl4pPr marL="1600200" indent="-228600" eaLnBrk="0" hangingPunct="0">
                <a:defRPr sz="3200">
                  <a:solidFill>
                    <a:schemeClr val="tx1"/>
                  </a:solidFill>
                  <a:latin typeface="Times New Roman" pitchFamily="18" charset="0"/>
                  <a:cs typeface="Arial" pitchFamily="34" charset="0"/>
                </a:defRPr>
              </a:lvl4pPr>
              <a:lvl5pPr marL="2057400" indent="-228600" eaLnBrk="0" hangingPunct="0">
                <a:defRPr sz="32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32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32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32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3200">
                  <a:solidFill>
                    <a:schemeClr val="tx1"/>
                  </a:solidFill>
                  <a:latin typeface="Times New Roman" pitchFamily="18" charset="0"/>
                  <a:cs typeface="Arial" pitchFamily="34" charset="0"/>
                </a:defRPr>
              </a:lvl9pPr>
            </a:lstStyle>
            <a:p>
              <a:endParaRPr lang="en-US" altLang="en-US"/>
            </a:p>
          </p:txBody>
        </p:sp>
      </p:grpSp>
    </p:spTree>
    <p:extLst>
      <p:ext uri="{BB962C8B-B14F-4D97-AF65-F5344CB8AC3E}">
        <p14:creationId xmlns:p14="http://schemas.microsoft.com/office/powerpoint/2010/main" val="1133496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pPr algn="ctr"/>
            <a:r>
              <a:rPr lang="en-US" altLang="en-US" dirty="0" smtClean="0"/>
              <a:t>Cross-cultural differences in first words</a:t>
            </a:r>
          </a:p>
        </p:txBody>
      </p:sp>
      <p:sp>
        <p:nvSpPr>
          <p:cNvPr id="38915" name="Slide Number Placeholder 3"/>
          <p:cNvSpPr>
            <a:spLocks noGrp="1"/>
          </p:cNvSpPr>
          <p:nvPr>
            <p:ph type="sldNum" sz="quarter" idx="12"/>
          </p:nvPr>
        </p:nvSpPr>
        <p:spPr/>
        <p:txBody>
          <a:bodyPr/>
          <a:lstStyle/>
          <a:p>
            <a:pPr>
              <a:defRPr/>
            </a:pPr>
            <a:fld id="{C17D9BBA-54D7-4FCB-B3A6-5EFD56EA1E92}" type="slidenum">
              <a:rPr lang="en-US" smtClean="0"/>
              <a:pPr>
                <a:defRPr/>
              </a:pPr>
              <a:t>66</a:t>
            </a:fld>
            <a:endParaRPr lang="en-US" smtClean="0"/>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239000"/>
            <a:ext cx="898525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862" y="1449558"/>
            <a:ext cx="4920469" cy="3562057"/>
          </a:xfrm>
        </p:spPr>
      </p:pic>
      <p:pic>
        <p:nvPicPr>
          <p:cNvPr id="297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2410" y="3200399"/>
            <a:ext cx="5101590" cy="3622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5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r>
              <a:rPr lang="en-US" dirty="0">
                <a:sym typeface="Wingdings" pitchFamily="2" charset="2"/>
              </a:rPr>
              <a:t>Word learning</a:t>
            </a:r>
            <a:endParaRPr lang="en-US" dirty="0"/>
          </a:p>
        </p:txBody>
      </p:sp>
      <p:sp>
        <p:nvSpPr>
          <p:cNvPr id="419843" name="Rectangle 3"/>
          <p:cNvSpPr>
            <a:spLocks noGrp="1" noChangeArrowheads="1"/>
          </p:cNvSpPr>
          <p:nvPr>
            <p:ph type="body" idx="4294967295"/>
          </p:nvPr>
        </p:nvSpPr>
        <p:spPr>
          <a:xfrm>
            <a:off x="457200" y="1646237"/>
            <a:ext cx="8229600" cy="4526280"/>
          </a:xfrm>
          <a:prstGeom prst="rect">
            <a:avLst/>
          </a:prstGeom>
        </p:spPr>
        <p:txBody>
          <a:bodyPr>
            <a:noAutofit/>
          </a:bodyPr>
          <a:lstStyle/>
          <a:p>
            <a:pPr lvl="1"/>
            <a:r>
              <a:rPr lang="en-US" sz="3200" dirty="0" smtClean="0">
                <a:sym typeface="Wingdings" pitchFamily="2" charset="2"/>
              </a:rPr>
              <a:t>Syntactically-mediated </a:t>
            </a:r>
            <a:r>
              <a:rPr lang="en-US" sz="3200" dirty="0">
                <a:sym typeface="Wingdings" pitchFamily="2" charset="2"/>
              </a:rPr>
              <a:t>cues (Fast-mapping)</a:t>
            </a:r>
          </a:p>
          <a:p>
            <a:pPr lvl="2"/>
            <a:r>
              <a:rPr lang="en-US" sz="2800" dirty="0">
                <a:sym typeface="Wingdings" pitchFamily="2" charset="2"/>
              </a:rPr>
              <a:t>Meaning is derived based on surrounding words and sentence form</a:t>
            </a:r>
          </a:p>
          <a:p>
            <a:pPr lvl="3"/>
            <a:r>
              <a:rPr lang="en-US" sz="2400" dirty="0">
                <a:sym typeface="Wingdings" pitchFamily="2" charset="2"/>
              </a:rPr>
              <a:t>Here is a </a:t>
            </a:r>
            <a:r>
              <a:rPr lang="en-US" sz="2400" dirty="0" err="1">
                <a:sym typeface="Wingdings" pitchFamily="2" charset="2"/>
              </a:rPr>
              <a:t>pum</a:t>
            </a:r>
            <a:endParaRPr lang="en-US" sz="2400" dirty="0">
              <a:sym typeface="Wingdings" pitchFamily="2" charset="2"/>
            </a:endParaRPr>
          </a:p>
          <a:p>
            <a:pPr lvl="3"/>
            <a:r>
              <a:rPr lang="en-US" sz="2400" dirty="0">
                <a:sym typeface="Wingdings" pitchFamily="2" charset="2"/>
              </a:rPr>
              <a:t>Here is </a:t>
            </a:r>
            <a:r>
              <a:rPr lang="en-US" sz="2400" dirty="0" err="1">
                <a:sym typeface="Wingdings" pitchFamily="2" charset="2"/>
              </a:rPr>
              <a:t>Pum</a:t>
            </a:r>
            <a:endParaRPr lang="en-US" sz="2400" dirty="0">
              <a:sym typeface="Wingdings" pitchFamily="2" charset="2"/>
            </a:endParaRPr>
          </a:p>
          <a:p>
            <a:pPr lvl="3"/>
            <a:r>
              <a:rPr lang="en-US" sz="2400" dirty="0">
                <a:sym typeface="Wingdings" pitchFamily="2" charset="2"/>
              </a:rPr>
              <a:t>I am </a:t>
            </a:r>
            <a:r>
              <a:rPr lang="en-US" sz="2400" dirty="0" err="1">
                <a:sym typeface="Wingdings" pitchFamily="2" charset="2"/>
              </a:rPr>
              <a:t>pumming</a:t>
            </a:r>
            <a:endParaRPr lang="en-US" sz="2400" dirty="0">
              <a:sym typeface="Wingdings" pitchFamily="2" charset="2"/>
            </a:endParaRPr>
          </a:p>
          <a:p>
            <a:pPr lvl="3"/>
            <a:r>
              <a:rPr lang="en-US" sz="2400" dirty="0">
                <a:sym typeface="Wingdings" pitchFamily="2" charset="2"/>
              </a:rPr>
              <a:t>I </a:t>
            </a:r>
            <a:r>
              <a:rPr lang="en-US" sz="2400" dirty="0" err="1">
                <a:sym typeface="Wingdings" pitchFamily="2" charset="2"/>
              </a:rPr>
              <a:t>pummed</a:t>
            </a:r>
            <a:r>
              <a:rPr lang="en-US" sz="2400" dirty="0">
                <a:sym typeface="Wingdings" pitchFamily="2" charset="2"/>
              </a:rPr>
              <a:t> the duck</a:t>
            </a:r>
          </a:p>
          <a:p>
            <a:pPr lvl="3"/>
            <a:r>
              <a:rPr lang="en-US" sz="2400" dirty="0">
                <a:sym typeface="Wingdings" pitchFamily="2" charset="2"/>
              </a:rPr>
              <a:t>I need some </a:t>
            </a:r>
            <a:r>
              <a:rPr lang="en-US" sz="2400" dirty="0" err="1">
                <a:sym typeface="Wingdings" pitchFamily="2" charset="2"/>
              </a:rPr>
              <a:t>pum</a:t>
            </a:r>
            <a:endParaRPr lang="en-US" sz="2400" dirty="0">
              <a:sym typeface="Wingdings" pitchFamily="2" charset="2"/>
            </a:endParaRPr>
          </a:p>
          <a:p>
            <a:pPr lvl="3"/>
            <a:r>
              <a:rPr lang="en-US" sz="2400" dirty="0">
                <a:sym typeface="Wingdings" pitchFamily="2" charset="2"/>
              </a:rPr>
              <a:t>This is the </a:t>
            </a:r>
            <a:r>
              <a:rPr lang="en-US" sz="2400" dirty="0" err="1">
                <a:sym typeface="Wingdings" pitchFamily="2" charset="2"/>
              </a:rPr>
              <a:t>pum</a:t>
            </a:r>
            <a:r>
              <a:rPr lang="en-US" sz="2400" dirty="0">
                <a:sym typeface="Wingdings" pitchFamily="2" charset="2"/>
              </a:rPr>
              <a:t> one</a:t>
            </a:r>
          </a:p>
        </p:txBody>
      </p:sp>
    </p:spTree>
    <p:extLst>
      <p:ext uri="{BB962C8B-B14F-4D97-AF65-F5344CB8AC3E}">
        <p14:creationId xmlns:p14="http://schemas.microsoft.com/office/powerpoint/2010/main" val="34187916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p:txBody>
          <a:bodyPr/>
          <a:lstStyle/>
          <a:p>
            <a:pPr>
              <a:defRPr/>
            </a:pPr>
            <a:fld id="{A256672B-7C40-4671-9224-DAF3DD40FEF6}" type="slidenum">
              <a:rPr lang="en-US" smtClean="0"/>
              <a:pPr>
                <a:defRPr/>
              </a:pPr>
              <a:t>68</a:t>
            </a:fld>
            <a:endParaRPr lang="en-US" smtClean="0"/>
          </a:p>
        </p:txBody>
      </p:sp>
      <p:sp>
        <p:nvSpPr>
          <p:cNvPr id="36867" name="Rectangle 1026"/>
          <p:cNvSpPr>
            <a:spLocks noGrp="1" noChangeArrowheads="1"/>
          </p:cNvSpPr>
          <p:nvPr>
            <p:ph type="title"/>
          </p:nvPr>
        </p:nvSpPr>
        <p:spPr/>
        <p:txBody>
          <a:bodyPr/>
          <a:lstStyle/>
          <a:p>
            <a:r>
              <a:rPr lang="en-US" altLang="en-US" smtClean="0"/>
              <a:t>Syntax = grammar</a:t>
            </a:r>
            <a:endParaRPr lang="en-US" altLang="en-US" u="sng" smtClean="0"/>
          </a:p>
        </p:txBody>
      </p:sp>
      <p:sp>
        <p:nvSpPr>
          <p:cNvPr id="36868" name="Rectangle 1027"/>
          <p:cNvSpPr>
            <a:spLocks noGrp="1" noChangeArrowheads="1"/>
          </p:cNvSpPr>
          <p:nvPr>
            <p:ph type="body" idx="1"/>
          </p:nvPr>
        </p:nvSpPr>
        <p:spPr/>
        <p:txBody>
          <a:bodyPr>
            <a:normAutofit/>
          </a:bodyPr>
          <a:lstStyle/>
          <a:p>
            <a:r>
              <a:rPr lang="en-US" altLang="en-US" dirty="0" smtClean="0">
                <a:cs typeface="Times New Roman" pitchFamily="18" charset="0"/>
              </a:rPr>
              <a:t>Evidence of syntax </a:t>
            </a:r>
          </a:p>
          <a:p>
            <a:pPr lvl="1"/>
            <a:r>
              <a:rPr lang="en-US" altLang="en-US" dirty="0" smtClean="0">
                <a:cs typeface="Times New Roman" pitchFamily="18" charset="0"/>
              </a:rPr>
              <a:t>Nonrandom combinations</a:t>
            </a:r>
          </a:p>
          <a:p>
            <a:r>
              <a:rPr lang="en-US" altLang="en-US" dirty="0" smtClean="0">
                <a:cs typeface="Times New Roman" pitchFamily="18" charset="0"/>
              </a:rPr>
              <a:t>Development of syntax</a:t>
            </a:r>
          </a:p>
          <a:p>
            <a:pPr lvl="1"/>
            <a:r>
              <a:rPr lang="en-US" altLang="en-US" dirty="0" smtClean="0">
                <a:cs typeface="Times New Roman" pitchFamily="18" charset="0"/>
              </a:rPr>
              <a:t>Takes place with no explicit instruction.  </a:t>
            </a:r>
          </a:p>
          <a:p>
            <a:pPr lvl="2"/>
            <a:r>
              <a:rPr lang="en-US" altLang="en-US" dirty="0" smtClean="0">
                <a:cs typeface="Times New Roman" pitchFamily="18" charset="0"/>
              </a:rPr>
              <a:t>Parents may teach new words but don’t teach syntax.  </a:t>
            </a:r>
          </a:p>
          <a:p>
            <a:pPr lvl="2"/>
            <a:r>
              <a:rPr lang="en-US" altLang="en-US" dirty="0" smtClean="0">
                <a:cs typeface="Times New Roman" pitchFamily="18" charset="0"/>
              </a:rPr>
              <a:t>`The emphasis is on </a:t>
            </a:r>
            <a:r>
              <a:rPr lang="en-US" altLang="en-US" i="1" dirty="0" smtClean="0">
                <a:cs typeface="Times New Roman" pitchFamily="18" charset="0"/>
              </a:rPr>
              <a:t>what</a:t>
            </a:r>
            <a:r>
              <a:rPr lang="en-US" altLang="en-US" dirty="0" smtClean="0">
                <a:cs typeface="Times New Roman" pitchFamily="18" charset="0"/>
              </a:rPr>
              <a:t> the child is saying rather than </a:t>
            </a:r>
            <a:r>
              <a:rPr lang="en-US" altLang="en-US" i="1" dirty="0" smtClean="0">
                <a:cs typeface="Times New Roman" pitchFamily="18" charset="0"/>
              </a:rPr>
              <a:t>how</a:t>
            </a:r>
            <a:r>
              <a:rPr lang="en-US" altLang="en-US" dirty="0" smtClean="0">
                <a:cs typeface="Times New Roman" pitchFamily="18" charset="0"/>
              </a:rPr>
              <a:t> the child says it.  </a:t>
            </a:r>
          </a:p>
          <a:p>
            <a:r>
              <a:rPr lang="en-US" altLang="en-US" sz="3600" dirty="0" smtClean="0">
                <a:cs typeface="Times New Roman" pitchFamily="18" charset="0"/>
              </a:rPr>
              <a:t>Innate or modeled?</a:t>
            </a:r>
            <a:r>
              <a:rPr lang="en-US" altLang="en-US" sz="3600" dirty="0" smtClean="0"/>
              <a:t> </a:t>
            </a:r>
          </a:p>
        </p:txBody>
      </p:sp>
    </p:spTree>
    <p:extLst>
      <p:ext uri="{BB962C8B-B14F-4D97-AF65-F5344CB8AC3E}">
        <p14:creationId xmlns:p14="http://schemas.microsoft.com/office/powerpoint/2010/main" val="24437627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p:txBody>
          <a:bodyPr/>
          <a:lstStyle/>
          <a:p>
            <a:pPr>
              <a:defRPr/>
            </a:pPr>
            <a:fld id="{FC0030A2-505F-4156-8993-82FD45CBA822}" type="slidenum">
              <a:rPr lang="en-US" smtClean="0"/>
              <a:pPr>
                <a:defRPr/>
              </a:pPr>
              <a:t>69</a:t>
            </a:fld>
            <a:endParaRPr lang="en-US" smtClean="0"/>
          </a:p>
        </p:txBody>
      </p:sp>
      <p:sp>
        <p:nvSpPr>
          <p:cNvPr id="47107" name="Rectangle 2050"/>
          <p:cNvSpPr>
            <a:spLocks noGrp="1" noChangeArrowheads="1"/>
          </p:cNvSpPr>
          <p:nvPr>
            <p:ph type="title"/>
          </p:nvPr>
        </p:nvSpPr>
        <p:spPr/>
        <p:txBody>
          <a:bodyPr>
            <a:normAutofit fontScale="90000"/>
          </a:bodyPr>
          <a:lstStyle/>
          <a:p>
            <a:r>
              <a:rPr lang="en-US" altLang="en-US" smtClean="0">
                <a:cs typeface="Times New Roman" pitchFamily="18" charset="0"/>
              </a:rPr>
              <a:t>Children’s early comprehension of syntax</a:t>
            </a:r>
          </a:p>
        </p:txBody>
      </p:sp>
      <p:sp>
        <p:nvSpPr>
          <p:cNvPr id="47108" name="Rectangle 2051"/>
          <p:cNvSpPr>
            <a:spLocks noGrp="1" noChangeArrowheads="1"/>
          </p:cNvSpPr>
          <p:nvPr>
            <p:ph type="body" idx="1"/>
          </p:nvPr>
        </p:nvSpPr>
        <p:spPr/>
        <p:txBody>
          <a:bodyPr/>
          <a:lstStyle/>
          <a:p>
            <a:pPr>
              <a:lnSpc>
                <a:spcPct val="90000"/>
              </a:lnSpc>
            </a:pPr>
            <a:r>
              <a:rPr lang="en-US" altLang="en-US" sz="2800" smtClean="0">
                <a:cs typeface="Times New Roman" pitchFamily="18" charset="0"/>
              </a:rPr>
              <a:t>Assessment methods involving action such as</a:t>
            </a:r>
          </a:p>
          <a:p>
            <a:pPr lvl="1">
              <a:lnSpc>
                <a:spcPct val="90000"/>
              </a:lnSpc>
            </a:pPr>
            <a:r>
              <a:rPr lang="en-US" altLang="en-US" sz="2400" smtClean="0">
                <a:cs typeface="Times New Roman" pitchFamily="18" charset="0"/>
              </a:rPr>
              <a:t>diary studies (parents document conditions under which the child can or cannot understand)</a:t>
            </a:r>
          </a:p>
          <a:p>
            <a:pPr lvl="1">
              <a:lnSpc>
                <a:spcPct val="90000"/>
              </a:lnSpc>
            </a:pPr>
            <a:r>
              <a:rPr lang="en-US" altLang="en-US" sz="2400" smtClean="0">
                <a:cs typeface="Times New Roman" pitchFamily="18" charset="0"/>
              </a:rPr>
              <a:t>act-out tasks (in which the experimenter asks the child to act out a sentence using toys)</a:t>
            </a:r>
          </a:p>
          <a:p>
            <a:pPr lvl="1">
              <a:lnSpc>
                <a:spcPct val="90000"/>
              </a:lnSpc>
            </a:pPr>
            <a:r>
              <a:rPr lang="en-US" altLang="en-US" sz="2400" smtClean="0">
                <a:cs typeface="Times New Roman" pitchFamily="18" charset="0"/>
              </a:rPr>
              <a:t>direction tasks (in which the child is asked to carry out a direction, such as “tickle the duck”)</a:t>
            </a:r>
          </a:p>
          <a:p>
            <a:pPr lvl="1">
              <a:lnSpc>
                <a:spcPct val="90000"/>
              </a:lnSpc>
            </a:pPr>
            <a:r>
              <a:rPr lang="en-US" altLang="en-US" sz="2400" smtClean="0">
                <a:cs typeface="Times New Roman" pitchFamily="18" charset="0"/>
              </a:rPr>
              <a:t>picture-choice tasks (in which the child must select the picture that best represents the linguistic form being tested)</a:t>
            </a:r>
          </a:p>
          <a:p>
            <a:pPr>
              <a:lnSpc>
                <a:spcPct val="90000"/>
              </a:lnSpc>
            </a:pPr>
            <a:r>
              <a:rPr lang="en-US" altLang="en-US" sz="2800" smtClean="0">
                <a:cs typeface="Times New Roman" pitchFamily="18" charset="0"/>
              </a:rPr>
              <a:t>Have limitations leading to confusion about children’s comprehension abilities.</a:t>
            </a:r>
          </a:p>
        </p:txBody>
      </p:sp>
    </p:spTree>
    <p:extLst>
      <p:ext uri="{BB962C8B-B14F-4D97-AF65-F5344CB8AC3E}">
        <p14:creationId xmlns:p14="http://schemas.microsoft.com/office/powerpoint/2010/main" val="345076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normAutofit fontScale="90000"/>
          </a:bodyPr>
          <a:lstStyle/>
          <a:p>
            <a:pPr algn="ctr"/>
            <a:r>
              <a:rPr lang="en-US" sz="4000" dirty="0"/>
              <a:t>Second language learning and </a:t>
            </a:r>
            <a:r>
              <a:rPr lang="en-US" sz="4000" dirty="0" smtClean="0"/>
              <a:t>the </a:t>
            </a:r>
            <a:r>
              <a:rPr lang="en-US" sz="4000" dirty="0"/>
              <a:t>brain</a:t>
            </a:r>
          </a:p>
        </p:txBody>
      </p:sp>
      <p:sp>
        <p:nvSpPr>
          <p:cNvPr id="467971" name="Rectangle 3"/>
          <p:cNvSpPr>
            <a:spLocks noGrp="1" noChangeArrowheads="1"/>
          </p:cNvSpPr>
          <p:nvPr>
            <p:ph type="body" idx="4294967295"/>
          </p:nvPr>
        </p:nvSpPr>
        <p:spPr>
          <a:xfrm>
            <a:off x="457200" y="1646237"/>
            <a:ext cx="8229600" cy="4526280"/>
          </a:xfrm>
          <a:prstGeom prst="rect">
            <a:avLst/>
          </a:prstGeom>
        </p:spPr>
        <p:txBody>
          <a:bodyPr/>
          <a:lstStyle/>
          <a:p>
            <a:r>
              <a:rPr lang="en-US" dirty="0" err="1"/>
              <a:t>Broca’s</a:t>
            </a:r>
            <a:r>
              <a:rPr lang="en-US" dirty="0"/>
              <a:t> area</a:t>
            </a:r>
          </a:p>
          <a:p>
            <a:pPr lvl="1"/>
            <a:r>
              <a:rPr lang="en-US" dirty="0"/>
              <a:t>Language production</a:t>
            </a:r>
          </a:p>
          <a:p>
            <a:endParaRPr lang="en-US" dirty="0"/>
          </a:p>
          <a:p>
            <a:r>
              <a:rPr lang="en-US" dirty="0" err="1"/>
              <a:t>Wernicke’s</a:t>
            </a:r>
            <a:r>
              <a:rPr lang="en-US" dirty="0"/>
              <a:t> area</a:t>
            </a:r>
          </a:p>
          <a:p>
            <a:pPr lvl="1"/>
            <a:r>
              <a:rPr lang="en-US" dirty="0"/>
              <a:t>Language comprehension</a:t>
            </a:r>
          </a:p>
          <a:p>
            <a:pPr lvl="1"/>
            <a:endParaRPr lang="en-US" dirty="0"/>
          </a:p>
        </p:txBody>
      </p:sp>
    </p:spTree>
    <p:extLst>
      <p:ext uri="{BB962C8B-B14F-4D97-AF65-F5344CB8AC3E}">
        <p14:creationId xmlns:p14="http://schemas.microsoft.com/office/powerpoint/2010/main" val="36917242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p:txBody>
          <a:bodyPr/>
          <a:lstStyle/>
          <a:p>
            <a:pPr>
              <a:defRPr/>
            </a:pPr>
            <a:fld id="{FA512450-F75C-4DDF-8015-0FEC09A2FED7}" type="slidenum">
              <a:rPr lang="en-US" smtClean="0"/>
              <a:pPr>
                <a:defRPr/>
              </a:pPr>
              <a:t>70</a:t>
            </a:fld>
            <a:endParaRPr lang="en-US" smtClean="0"/>
          </a:p>
        </p:txBody>
      </p:sp>
      <p:sp>
        <p:nvSpPr>
          <p:cNvPr id="49155" name="Rectangle 1026"/>
          <p:cNvSpPr>
            <a:spLocks noGrp="1" noChangeArrowheads="1"/>
          </p:cNvSpPr>
          <p:nvPr>
            <p:ph type="title"/>
          </p:nvPr>
        </p:nvSpPr>
        <p:spPr/>
        <p:txBody>
          <a:bodyPr>
            <a:normAutofit/>
          </a:bodyPr>
          <a:lstStyle/>
          <a:p>
            <a:r>
              <a:rPr lang="en-US" altLang="en-US" dirty="0" smtClean="0">
                <a:cs typeface="Times New Roman" pitchFamily="18" charset="0"/>
              </a:rPr>
              <a:t>Preferential </a:t>
            </a:r>
            <a:r>
              <a:rPr lang="en-US" altLang="en-US" dirty="0">
                <a:cs typeface="Times New Roman" pitchFamily="18" charset="0"/>
              </a:rPr>
              <a:t>looking paradigm </a:t>
            </a:r>
            <a:endParaRPr lang="en-US" altLang="en-US" dirty="0" smtClean="0">
              <a:cs typeface="Times New Roman" pitchFamily="18" charset="0"/>
            </a:endParaRPr>
          </a:p>
        </p:txBody>
      </p:sp>
      <p:sp>
        <p:nvSpPr>
          <p:cNvPr id="49156" name="Rectangle 1027"/>
          <p:cNvSpPr>
            <a:spLocks noGrp="1" noChangeArrowheads="1"/>
          </p:cNvSpPr>
          <p:nvPr>
            <p:ph type="body" idx="1"/>
          </p:nvPr>
        </p:nvSpPr>
        <p:spPr/>
        <p:txBody>
          <a:bodyPr/>
          <a:lstStyle/>
          <a:p>
            <a:pPr>
              <a:lnSpc>
                <a:spcPct val="90000"/>
              </a:lnSpc>
            </a:pPr>
            <a:r>
              <a:rPr lang="en-US" altLang="en-US" sz="2800" dirty="0">
                <a:cs typeface="Times New Roman" pitchFamily="18" charset="0"/>
              </a:rPr>
              <a:t>Child </a:t>
            </a:r>
            <a:r>
              <a:rPr lang="en-US" altLang="en-US" sz="2800" dirty="0" smtClean="0">
                <a:cs typeface="Times New Roman" pitchFamily="18" charset="0"/>
              </a:rPr>
              <a:t>hears, </a:t>
            </a:r>
            <a:r>
              <a:rPr lang="en-US" altLang="en-US" sz="2400" dirty="0" smtClean="0">
                <a:cs typeface="Times New Roman" pitchFamily="18" charset="0"/>
              </a:rPr>
              <a:t>“Cookie Monster is tickling Big Bird” </a:t>
            </a:r>
          </a:p>
          <a:p>
            <a:pPr lvl="2">
              <a:lnSpc>
                <a:spcPct val="90000"/>
              </a:lnSpc>
            </a:pPr>
            <a:r>
              <a:rPr lang="en-US" altLang="en-US" sz="2000" dirty="0" smtClean="0">
                <a:cs typeface="Times New Roman" pitchFamily="18" charset="0"/>
              </a:rPr>
              <a:t>one screen showed Cookie Monster tickling Big Bird </a:t>
            </a:r>
          </a:p>
          <a:p>
            <a:pPr lvl="2">
              <a:lnSpc>
                <a:spcPct val="90000"/>
              </a:lnSpc>
            </a:pPr>
            <a:r>
              <a:rPr lang="en-US" altLang="en-US" sz="2000" dirty="0">
                <a:cs typeface="Times New Roman" pitchFamily="18" charset="0"/>
              </a:rPr>
              <a:t>o</a:t>
            </a:r>
            <a:r>
              <a:rPr lang="en-US" altLang="en-US" sz="2000" dirty="0" smtClean="0">
                <a:cs typeface="Times New Roman" pitchFamily="18" charset="0"/>
              </a:rPr>
              <a:t>ne screen showed Big Bird tickling Cookie Monster.</a:t>
            </a:r>
          </a:p>
        </p:txBody>
      </p:sp>
      <p:pic>
        <p:nvPicPr>
          <p:cNvPr id="2" name="Picture 1"/>
          <p:cNvPicPr>
            <a:picLocks noChangeAspect="1"/>
          </p:cNvPicPr>
          <p:nvPr/>
        </p:nvPicPr>
        <p:blipFill rotWithShape="1">
          <a:blip r:embed="rId3"/>
          <a:srcRect b="44366"/>
          <a:stretch/>
        </p:blipFill>
        <p:spPr>
          <a:xfrm>
            <a:off x="5181600" y="3526133"/>
            <a:ext cx="3670935" cy="2137621"/>
          </a:xfrm>
          <a:prstGeom prst="rect">
            <a:avLst/>
          </a:prstGeom>
        </p:spPr>
      </p:pic>
      <p:sp>
        <p:nvSpPr>
          <p:cNvPr id="7" name="Rectangle 1027"/>
          <p:cNvSpPr txBox="1">
            <a:spLocks noChangeArrowheads="1"/>
          </p:cNvSpPr>
          <p:nvPr/>
        </p:nvSpPr>
        <p:spPr>
          <a:xfrm>
            <a:off x="0" y="3642444"/>
            <a:ext cx="5181600" cy="1905000"/>
          </a:xfrm>
          <a:prstGeom prst="rect">
            <a:avLst/>
          </a:prstGeom>
        </p:spPr>
        <p:txBody>
          <a:bodyPr vert="horz" lIns="54864" tIns="91440" rtlCol="0">
            <a:normAutofit fontScale="775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lnSpc>
                <a:spcPct val="90000"/>
              </a:lnSpc>
              <a:spcAft>
                <a:spcPts val="0"/>
              </a:spcAft>
            </a:pPr>
            <a:r>
              <a:rPr lang="en-US" altLang="en-US" sz="2800" dirty="0" smtClean="0">
                <a:cs typeface="Times New Roman" pitchFamily="18" charset="0"/>
              </a:rPr>
              <a:t>Children at 17 months of age spent more time looking at the screen that matched the statement.</a:t>
            </a:r>
          </a:p>
          <a:p>
            <a:pPr fontAlgn="auto">
              <a:lnSpc>
                <a:spcPct val="90000"/>
              </a:lnSpc>
              <a:spcAft>
                <a:spcPts val="0"/>
              </a:spcAft>
            </a:pPr>
            <a:endParaRPr lang="en-US" altLang="en-US" sz="2800" dirty="0" smtClean="0">
              <a:cs typeface="Times New Roman" pitchFamily="18" charset="0"/>
            </a:endParaRPr>
          </a:p>
          <a:p>
            <a:pPr fontAlgn="auto">
              <a:lnSpc>
                <a:spcPct val="90000"/>
              </a:lnSpc>
              <a:spcAft>
                <a:spcPts val="0"/>
              </a:spcAft>
            </a:pPr>
            <a:r>
              <a:rPr lang="en-US" altLang="en-US" sz="2800" dirty="0" smtClean="0">
                <a:cs typeface="Times New Roman" pitchFamily="18" charset="0"/>
              </a:rPr>
              <a:t>Children can comprehend word order before they begin using two-word sentences.</a:t>
            </a:r>
          </a:p>
        </p:txBody>
      </p:sp>
    </p:spTree>
    <p:extLst>
      <p:ext uri="{BB962C8B-B14F-4D97-AF65-F5344CB8AC3E}">
        <p14:creationId xmlns:p14="http://schemas.microsoft.com/office/powerpoint/2010/main" val="29545380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duck is </a:t>
            </a:r>
            <a:r>
              <a:rPr lang="en-US" dirty="0" err="1" smtClean="0"/>
              <a:t>gorping</a:t>
            </a:r>
            <a:r>
              <a:rPr lang="en-US" dirty="0" smtClean="0"/>
              <a:t> the bunny</a:t>
            </a:r>
            <a:endParaRPr lang="en-US" dirty="0"/>
          </a:p>
        </p:txBody>
      </p:sp>
      <p:sp>
        <p:nvSpPr>
          <p:cNvPr id="3" name="Content Placeholder 2"/>
          <p:cNvSpPr>
            <a:spLocks noGrp="1"/>
          </p:cNvSpPr>
          <p:nvPr>
            <p:ph idx="1"/>
          </p:nvPr>
        </p:nvSpPr>
        <p:spPr/>
        <p:txBody>
          <a:bodyPr>
            <a:normAutofit fontScale="62500" lnSpcReduction="20000"/>
          </a:bodyPr>
          <a:lstStyle/>
          <a:p>
            <a:r>
              <a:rPr lang="en-US" dirty="0">
                <a:hlinkClick r:id="rId2"/>
              </a:rPr>
              <a:t>https://</a:t>
            </a:r>
            <a:r>
              <a:rPr lang="en-US" dirty="0" smtClean="0">
                <a:hlinkClick r:id="rId2"/>
              </a:rPr>
              <a:t>nyu.databrary.org/volume/44</a:t>
            </a:r>
            <a:endParaRPr lang="en-US" dirty="0" smtClean="0"/>
          </a:p>
          <a:p>
            <a:r>
              <a:rPr lang="en-US" dirty="0" err="1"/>
              <a:t>Naigles</a:t>
            </a:r>
            <a:r>
              <a:rPr lang="en-US" dirty="0"/>
              <a:t>, L. (1990). Children use syntax to learn verb meanings. Journal of Child Language, 17(02), 357. doi:10.1017/s0305000900013817 </a:t>
            </a:r>
            <a:r>
              <a:rPr lang="en-US" dirty="0">
                <a:solidFill>
                  <a:srgbClr val="4A8479"/>
                </a:solidFill>
                <a:hlinkClick r:id="rId3"/>
              </a:rPr>
              <a:t>(external link)</a:t>
            </a:r>
            <a:endParaRPr lang="en-US" dirty="0"/>
          </a:p>
          <a:p>
            <a:r>
              <a:rPr lang="en-US" cap="all" dirty="0">
                <a:latin typeface="Verdana" panose="020B0604030504040204" pitchFamily="34" charset="0"/>
              </a:rPr>
              <a:t>DESCRIPTION</a:t>
            </a:r>
          </a:p>
          <a:p>
            <a:pPr algn="just"/>
            <a:r>
              <a:rPr lang="en-US" dirty="0"/>
              <a:t>Verb learning is clearly a function of observation of real-world contingencies; however, it is argued that such observational information is insufficient to account fully for vocabulary acquisition. This paper provides an experimental validation of Landau &amp; </a:t>
            </a:r>
            <a:r>
              <a:rPr lang="en-US" dirty="0" err="1"/>
              <a:t>Gleitman's</a:t>
            </a:r>
            <a:r>
              <a:rPr lang="en-US" dirty="0"/>
              <a:t> (1985) syntactic bootstrapping procedure; namely, that children may use syntactic information to learn new verbs. Pairs of actions were presented simultaneously with a nonsense verb in one of two syntactic structures. The actions were subsequently separated, and the children (MA = 2;1) were asked to select which action was the referent for the verb. The children's choice of referent was found to be a function of the syntactic structure in which the verb had appeared.</a:t>
            </a:r>
          </a:p>
          <a:p>
            <a:endParaRPr lang="en-US" dirty="0"/>
          </a:p>
        </p:txBody>
      </p:sp>
    </p:spTree>
    <p:extLst>
      <p:ext uri="{BB962C8B-B14F-4D97-AF65-F5344CB8AC3E}">
        <p14:creationId xmlns:p14="http://schemas.microsoft.com/office/powerpoint/2010/main" val="34779957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fontScale="90000"/>
          </a:bodyPr>
          <a:lstStyle/>
          <a:p>
            <a:r>
              <a:rPr lang="en-US" altLang="en-US" dirty="0" smtClean="0"/>
              <a:t>Statistical learning: Learning  patterns in the world</a:t>
            </a:r>
          </a:p>
        </p:txBody>
      </p:sp>
      <p:sp>
        <p:nvSpPr>
          <p:cNvPr id="47107" name="Slide Number Placeholder 3"/>
          <p:cNvSpPr>
            <a:spLocks noGrp="1"/>
          </p:cNvSpPr>
          <p:nvPr>
            <p:ph type="sldNum" sz="quarter" idx="12"/>
          </p:nvPr>
        </p:nvSpPr>
        <p:spPr/>
        <p:txBody>
          <a:bodyPr/>
          <a:lstStyle/>
          <a:p>
            <a:pPr>
              <a:defRPr/>
            </a:pPr>
            <a:fld id="{D7DF5E41-3D52-451D-B9FA-9309C2985DD8}" type="slidenum">
              <a:rPr lang="en-US" smtClean="0"/>
              <a:pPr>
                <a:defRPr/>
              </a:pPr>
              <a:t>72</a:t>
            </a:fld>
            <a:endParaRPr lang="en-US" smtClean="0"/>
          </a:p>
        </p:txBody>
      </p:sp>
      <p:pic>
        <p:nvPicPr>
          <p:cNvPr id="5018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3809"/>
          <a:stretch>
            <a:fillRect/>
          </a:stretch>
        </p:blipFill>
        <p:spPr>
          <a:xfrm>
            <a:off x="0" y="1600200"/>
            <a:ext cx="9144000" cy="4778375"/>
          </a:xfrm>
        </p:spPr>
      </p:pic>
    </p:spTree>
    <p:extLst>
      <p:ext uri="{BB962C8B-B14F-4D97-AF65-F5344CB8AC3E}">
        <p14:creationId xmlns:p14="http://schemas.microsoft.com/office/powerpoint/2010/main" val="751411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fontScale="90000"/>
          </a:bodyPr>
          <a:lstStyle/>
          <a:p>
            <a:r>
              <a:rPr lang="en-US" altLang="en-US" dirty="0" smtClean="0"/>
              <a:t>Statistical learning: Learning  patterns in the world</a:t>
            </a:r>
          </a:p>
        </p:txBody>
      </p:sp>
      <p:sp>
        <p:nvSpPr>
          <p:cNvPr id="47107" name="Slide Number Placeholder 3"/>
          <p:cNvSpPr>
            <a:spLocks noGrp="1"/>
          </p:cNvSpPr>
          <p:nvPr>
            <p:ph type="sldNum" sz="quarter" idx="12"/>
          </p:nvPr>
        </p:nvSpPr>
        <p:spPr/>
        <p:txBody>
          <a:bodyPr/>
          <a:lstStyle/>
          <a:p>
            <a:pPr>
              <a:defRPr/>
            </a:pPr>
            <a:fld id="{D7DF5E41-3D52-451D-B9FA-9309C2985DD8}" type="slidenum">
              <a:rPr lang="en-US" smtClean="0"/>
              <a:pPr>
                <a:defRPr/>
              </a:pPr>
              <a:t>73</a:t>
            </a:fld>
            <a:endParaRPr lang="en-US" smtClean="0"/>
          </a:p>
        </p:txBody>
      </p:sp>
      <p:pic>
        <p:nvPicPr>
          <p:cNvPr id="5018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404" b="60133"/>
          <a:stretch/>
        </p:blipFill>
        <p:spPr>
          <a:xfrm>
            <a:off x="0" y="1600201"/>
            <a:ext cx="4648200" cy="944756"/>
          </a:xfrm>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3037"/>
          <a:stretch/>
        </p:blipFill>
        <p:spPr bwMode="auto">
          <a:xfrm>
            <a:off x="76201" y="3501657"/>
            <a:ext cx="4820396" cy="282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7166" y="1600201"/>
            <a:ext cx="3785834" cy="524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43000" y="2842499"/>
            <a:ext cx="2005677" cy="369332"/>
          </a:xfrm>
          <a:prstGeom prst="rect">
            <a:avLst/>
          </a:prstGeom>
          <a:noFill/>
        </p:spPr>
        <p:txBody>
          <a:bodyPr wrap="none" rtlCol="0">
            <a:spAutoFit/>
          </a:bodyPr>
          <a:lstStyle/>
          <a:p>
            <a:r>
              <a:rPr lang="en-US" dirty="0" smtClean="0">
                <a:solidFill>
                  <a:srgbClr val="FF0000"/>
                </a:solidFill>
              </a:rPr>
              <a:t>Artificial language</a:t>
            </a:r>
            <a:endParaRPr lang="en-US" dirty="0">
              <a:solidFill>
                <a:srgbClr val="FF0000"/>
              </a:solidFill>
            </a:endParaRPr>
          </a:p>
        </p:txBody>
      </p:sp>
    </p:spTree>
    <p:extLst>
      <p:ext uri="{BB962C8B-B14F-4D97-AF65-F5344CB8AC3E}">
        <p14:creationId xmlns:p14="http://schemas.microsoft.com/office/powerpoint/2010/main" val="10275575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altLang="en-US" smtClean="0"/>
          </a:p>
        </p:txBody>
      </p:sp>
      <p:sp>
        <p:nvSpPr>
          <p:cNvPr id="51203" name="Content Placeholder 2"/>
          <p:cNvSpPr>
            <a:spLocks noGrp="1"/>
          </p:cNvSpPr>
          <p:nvPr>
            <p:ph idx="1"/>
          </p:nvPr>
        </p:nvSpPr>
        <p:spPr/>
        <p:txBody>
          <a:bodyPr/>
          <a:lstStyle/>
          <a:p>
            <a:endParaRPr lang="en-US" altLang="en-US" smtClean="0"/>
          </a:p>
        </p:txBody>
      </p:sp>
      <p:sp>
        <p:nvSpPr>
          <p:cNvPr id="48132" name="Slide Number Placeholder 3"/>
          <p:cNvSpPr>
            <a:spLocks noGrp="1"/>
          </p:cNvSpPr>
          <p:nvPr>
            <p:ph type="sldNum" sz="quarter" idx="12"/>
          </p:nvPr>
        </p:nvSpPr>
        <p:spPr/>
        <p:txBody>
          <a:bodyPr/>
          <a:lstStyle/>
          <a:p>
            <a:pPr>
              <a:defRPr/>
            </a:pPr>
            <a:fld id="{D3C396BC-3248-4C7A-805C-58B1755A5080}" type="slidenum">
              <a:rPr lang="en-US" smtClean="0"/>
              <a:pPr>
                <a:defRPr/>
              </a:pPr>
              <a:t>74</a:t>
            </a:fld>
            <a:endParaRPr lang="en-US" smtClean="0"/>
          </a:p>
        </p:txBody>
      </p:sp>
      <p:pic>
        <p:nvPicPr>
          <p:cNvPr id="512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31" y="7620000"/>
            <a:ext cx="403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392531"/>
            <a:ext cx="5299075" cy="544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572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a:xfrm>
            <a:off x="914400" y="762000"/>
            <a:ext cx="2743200" cy="5410200"/>
          </a:xfrm>
        </p:spPr>
        <p:txBody>
          <a:bodyPr/>
          <a:lstStyle/>
          <a:p>
            <a:r>
              <a:rPr lang="en-US" altLang="en-US" smtClean="0"/>
              <a:t>Statistical rules </a:t>
            </a:r>
            <a:r>
              <a:rPr lang="en-US" altLang="en-US" smtClean="0">
                <a:sym typeface="Wingdings" pitchFamily="2" charset="2"/>
              </a:rPr>
              <a:t> Learning</a:t>
            </a:r>
            <a:endParaRPr lang="en-US" altLang="en-US" smtClean="0"/>
          </a:p>
        </p:txBody>
      </p:sp>
      <p:sp>
        <p:nvSpPr>
          <p:cNvPr id="52227" name="Content Placeholder 2"/>
          <p:cNvSpPr>
            <a:spLocks noGrp="1"/>
          </p:cNvSpPr>
          <p:nvPr>
            <p:ph idx="1"/>
          </p:nvPr>
        </p:nvSpPr>
        <p:spPr/>
        <p:txBody>
          <a:bodyPr/>
          <a:lstStyle/>
          <a:p>
            <a:endParaRPr lang="en-US" altLang="en-US" smtClean="0"/>
          </a:p>
        </p:txBody>
      </p:sp>
      <p:sp>
        <p:nvSpPr>
          <p:cNvPr id="49156" name="Slide Number Placeholder 3"/>
          <p:cNvSpPr>
            <a:spLocks noGrp="1"/>
          </p:cNvSpPr>
          <p:nvPr>
            <p:ph type="sldNum" sz="quarter" idx="12"/>
          </p:nvPr>
        </p:nvSpPr>
        <p:spPr/>
        <p:txBody>
          <a:bodyPr/>
          <a:lstStyle/>
          <a:p>
            <a:pPr>
              <a:defRPr/>
            </a:pPr>
            <a:fld id="{5BD6F414-A095-4E2C-AC39-4949EF3B4B52}" type="slidenum">
              <a:rPr lang="en-US" smtClean="0"/>
              <a:pPr>
                <a:defRPr/>
              </a:pPr>
              <a:t>75</a:t>
            </a:fld>
            <a:endParaRPr lang="en-US" smtClean="0"/>
          </a:p>
        </p:txBody>
      </p:sp>
      <p:pic>
        <p:nvPicPr>
          <p:cNvPr id="522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5875"/>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332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pPr algn="ctr"/>
            <a:r>
              <a:rPr lang="en-US" dirty="0"/>
              <a:t>Grammatical Development</a:t>
            </a:r>
          </a:p>
        </p:txBody>
      </p:sp>
      <p:sp>
        <p:nvSpPr>
          <p:cNvPr id="423939" name="Rectangle 3"/>
          <p:cNvSpPr>
            <a:spLocks noGrp="1" noChangeArrowheads="1"/>
          </p:cNvSpPr>
          <p:nvPr>
            <p:ph type="body" idx="4294967295"/>
          </p:nvPr>
        </p:nvSpPr>
        <p:spPr>
          <a:xfrm>
            <a:off x="457200" y="1646237"/>
            <a:ext cx="8229600" cy="4526280"/>
          </a:xfrm>
          <a:prstGeom prst="rect">
            <a:avLst/>
          </a:prstGeom>
        </p:spPr>
        <p:txBody>
          <a:bodyPr/>
          <a:lstStyle/>
          <a:p>
            <a:r>
              <a:rPr lang="en-US" sz="2800" dirty="0"/>
              <a:t>Single words </a:t>
            </a:r>
            <a:r>
              <a:rPr lang="en-US" sz="2800" dirty="0">
                <a:sym typeface="Wingdings" pitchFamily="2" charset="2"/>
              </a:rPr>
              <a:t> successive single-word </a:t>
            </a:r>
            <a:r>
              <a:rPr lang="en-US" sz="2800" dirty="0" smtClean="0">
                <a:sym typeface="Wingdings" pitchFamily="2" charset="2"/>
              </a:rPr>
              <a:t>            utterances </a:t>
            </a:r>
            <a:r>
              <a:rPr lang="en-US" sz="2800" dirty="0">
                <a:sym typeface="Wingdings" pitchFamily="2" charset="2"/>
              </a:rPr>
              <a:t> true word combinations</a:t>
            </a:r>
          </a:p>
          <a:p>
            <a:pPr lvl="1"/>
            <a:r>
              <a:rPr lang="en-US" sz="2400" dirty="0"/>
              <a:t>Temporal gap decreases with experience and development</a:t>
            </a:r>
          </a:p>
          <a:p>
            <a:pPr lvl="2"/>
            <a:r>
              <a:rPr lang="en-US" sz="2000" dirty="0"/>
              <a:t>Want       </a:t>
            </a:r>
            <a:r>
              <a:rPr lang="en-US" sz="2000" dirty="0" smtClean="0"/>
              <a:t>    cookie</a:t>
            </a:r>
            <a:endParaRPr lang="en-US" sz="2000" dirty="0"/>
          </a:p>
          <a:p>
            <a:pPr lvl="2"/>
            <a:r>
              <a:rPr lang="en-US" sz="2000" dirty="0"/>
              <a:t>Want   cookie</a:t>
            </a:r>
          </a:p>
          <a:p>
            <a:pPr lvl="1">
              <a:buFontTx/>
              <a:buNone/>
            </a:pPr>
            <a:endParaRPr lang="en-US" sz="2400" dirty="0"/>
          </a:p>
          <a:p>
            <a:pPr lvl="1"/>
            <a:r>
              <a:rPr lang="en-US" sz="2400" dirty="0"/>
              <a:t>Combinations require understanding of which words </a:t>
            </a:r>
            <a:r>
              <a:rPr lang="en-US" sz="2400" dirty="0" smtClean="0"/>
              <a:t>  go </a:t>
            </a:r>
            <a:r>
              <a:rPr lang="en-US" sz="2400" dirty="0"/>
              <a:t>together and how to coordinate sentences </a:t>
            </a:r>
            <a:r>
              <a:rPr lang="en-US" sz="2400" dirty="0" smtClean="0"/>
              <a:t>               (</a:t>
            </a:r>
            <a:r>
              <a:rPr lang="en-US" sz="2400" dirty="0"/>
              <a:t>breathing, pauses etc.)</a:t>
            </a:r>
          </a:p>
          <a:p>
            <a:pPr lvl="2"/>
            <a:r>
              <a:rPr lang="en-US" sz="2000" dirty="0"/>
              <a:t>Statistical learning of likely word combinations</a:t>
            </a:r>
          </a:p>
        </p:txBody>
      </p:sp>
    </p:spTree>
    <p:extLst>
      <p:ext uri="{BB962C8B-B14F-4D97-AF65-F5344CB8AC3E}">
        <p14:creationId xmlns:p14="http://schemas.microsoft.com/office/powerpoint/2010/main" val="35948269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p:txBody>
          <a:bodyPr/>
          <a:lstStyle/>
          <a:p>
            <a:pPr>
              <a:defRPr/>
            </a:pPr>
            <a:fld id="{6515EC10-962A-4AD4-9C95-0B896B71C2CB}" type="slidenum">
              <a:rPr lang="en-US" smtClean="0"/>
              <a:pPr>
                <a:defRPr/>
              </a:pPr>
              <a:t>77</a:t>
            </a:fld>
            <a:endParaRPr lang="en-US" smtClean="0"/>
          </a:p>
        </p:txBody>
      </p:sp>
      <p:sp>
        <p:nvSpPr>
          <p:cNvPr id="38915" name="Rectangle 2"/>
          <p:cNvSpPr>
            <a:spLocks noGrp="1" noChangeArrowheads="1"/>
          </p:cNvSpPr>
          <p:nvPr>
            <p:ph type="title"/>
          </p:nvPr>
        </p:nvSpPr>
        <p:spPr/>
        <p:txBody>
          <a:bodyPr/>
          <a:lstStyle/>
          <a:p>
            <a:r>
              <a:rPr lang="en-US" altLang="en-US" smtClean="0"/>
              <a:t>Syntax of 2 word sentences</a:t>
            </a:r>
          </a:p>
        </p:txBody>
      </p:sp>
      <p:sp>
        <p:nvSpPr>
          <p:cNvPr id="38916" name="Rectangle 3"/>
          <p:cNvSpPr>
            <a:spLocks noGrp="1" noChangeArrowheads="1"/>
          </p:cNvSpPr>
          <p:nvPr>
            <p:ph type="body" idx="1"/>
          </p:nvPr>
        </p:nvSpPr>
        <p:spPr/>
        <p:txBody>
          <a:bodyPr/>
          <a:lstStyle/>
          <a:p>
            <a:pPr>
              <a:lnSpc>
                <a:spcPct val="90000"/>
              </a:lnSpc>
            </a:pPr>
            <a:r>
              <a:rPr lang="en-US" altLang="en-US" sz="2800" dirty="0" smtClean="0"/>
              <a:t>Emerge </a:t>
            </a:r>
            <a:r>
              <a:rPr lang="en-US" altLang="en-US" sz="2400" dirty="0" smtClean="0"/>
              <a:t>15 – 24 months, mean is 18</a:t>
            </a:r>
          </a:p>
          <a:p>
            <a:pPr lvl="1">
              <a:lnSpc>
                <a:spcPct val="90000"/>
              </a:lnSpc>
            </a:pPr>
            <a:r>
              <a:rPr lang="en-US" altLang="en-US" sz="2400" dirty="0" smtClean="0">
                <a:cs typeface="Times New Roman" pitchFamily="18" charset="0"/>
              </a:rPr>
              <a:t>Usually have 50 words in  vocabulary before combining  words </a:t>
            </a:r>
          </a:p>
          <a:p>
            <a:pPr lvl="2">
              <a:lnSpc>
                <a:spcPct val="90000"/>
              </a:lnSpc>
            </a:pPr>
            <a:r>
              <a:rPr lang="en-US" altLang="en-US" sz="2000" dirty="0" smtClean="0">
                <a:cs typeface="Times New Roman" pitchFamily="18" charset="0"/>
              </a:rPr>
              <a:t>7 months after their first words</a:t>
            </a:r>
            <a:r>
              <a:rPr lang="en-US" altLang="en-US" sz="2000" dirty="0" smtClean="0"/>
              <a:t> </a:t>
            </a:r>
          </a:p>
          <a:p>
            <a:pPr>
              <a:lnSpc>
                <a:spcPct val="90000"/>
              </a:lnSpc>
            </a:pPr>
            <a:r>
              <a:rPr lang="en-US" altLang="en-US" sz="2800" dirty="0" smtClean="0"/>
              <a:t>1</a:t>
            </a:r>
            <a:r>
              <a:rPr lang="en-US" altLang="en-US" sz="2800" baseline="30000" dirty="0" smtClean="0"/>
              <a:t>st</a:t>
            </a:r>
            <a:r>
              <a:rPr lang="en-US" altLang="en-US" sz="2800" dirty="0" smtClean="0"/>
              <a:t> sentences typically have nouns, verbs &amp; adjectives</a:t>
            </a:r>
          </a:p>
          <a:p>
            <a:pPr lvl="1">
              <a:lnSpc>
                <a:spcPct val="90000"/>
              </a:lnSpc>
            </a:pPr>
            <a:r>
              <a:rPr lang="en-US" altLang="en-US" sz="2400" dirty="0"/>
              <a:t>Pivot word </a:t>
            </a:r>
          </a:p>
          <a:p>
            <a:pPr lvl="2">
              <a:lnSpc>
                <a:spcPct val="90000"/>
              </a:lnSpc>
            </a:pPr>
            <a:r>
              <a:rPr lang="en-US" altLang="en-US" sz="2000" dirty="0"/>
              <a:t>frequently occurring word attached to a variety of other words </a:t>
            </a:r>
          </a:p>
          <a:p>
            <a:pPr lvl="2">
              <a:lnSpc>
                <a:spcPct val="90000"/>
              </a:lnSpc>
            </a:pPr>
            <a:r>
              <a:rPr lang="en-US" altLang="en-US" sz="2000" dirty="0"/>
              <a:t> More: Mommy, milk, hug </a:t>
            </a:r>
          </a:p>
          <a:p>
            <a:pPr lvl="1">
              <a:lnSpc>
                <a:spcPct val="90000"/>
              </a:lnSpc>
            </a:pPr>
            <a:r>
              <a:rPr lang="en-US" altLang="en-US" sz="2400" dirty="0" smtClean="0"/>
              <a:t>Uses: name, locate, negate, question, etc.</a:t>
            </a:r>
          </a:p>
        </p:txBody>
      </p:sp>
    </p:spTree>
    <p:extLst>
      <p:ext uri="{BB962C8B-B14F-4D97-AF65-F5344CB8AC3E}">
        <p14:creationId xmlns:p14="http://schemas.microsoft.com/office/powerpoint/2010/main" val="5001463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ltLang="en-US">
                <a:cs typeface="Times New Roman" pitchFamily="18" charset="0"/>
              </a:rPr>
              <a:t>Common Errors</a:t>
            </a:r>
          </a:p>
        </p:txBody>
      </p:sp>
      <p:sp>
        <p:nvSpPr>
          <p:cNvPr id="39939" name="Rectangle 3"/>
          <p:cNvSpPr>
            <a:spLocks noGrp="1" noChangeArrowheads="1"/>
          </p:cNvSpPr>
          <p:nvPr>
            <p:ph sz="half" idx="1"/>
          </p:nvPr>
        </p:nvSpPr>
        <p:spPr/>
        <p:txBody>
          <a:bodyPr>
            <a:normAutofit/>
          </a:bodyPr>
          <a:lstStyle/>
          <a:p>
            <a:pPr>
              <a:lnSpc>
                <a:spcPct val="90000"/>
              </a:lnSpc>
            </a:pPr>
            <a:r>
              <a:rPr lang="en-US" altLang="en-US" dirty="0"/>
              <a:t>Overextension</a:t>
            </a:r>
          </a:p>
          <a:p>
            <a:pPr lvl="1">
              <a:lnSpc>
                <a:spcPct val="90000"/>
              </a:lnSpc>
            </a:pPr>
            <a:r>
              <a:rPr lang="en-US" altLang="en-US" dirty="0"/>
              <a:t>Word refers to </a:t>
            </a:r>
            <a:r>
              <a:rPr lang="en-US" altLang="en-US" dirty="0" smtClean="0"/>
              <a:t>over-large </a:t>
            </a:r>
            <a:r>
              <a:rPr lang="en-US" altLang="en-US" dirty="0"/>
              <a:t>class</a:t>
            </a:r>
          </a:p>
          <a:p>
            <a:pPr lvl="1">
              <a:lnSpc>
                <a:spcPct val="90000"/>
              </a:lnSpc>
            </a:pPr>
            <a:r>
              <a:rPr lang="en-US" altLang="en-US" dirty="0"/>
              <a:t>“Car” </a:t>
            </a:r>
            <a:r>
              <a:rPr lang="en-US" altLang="en-US" dirty="0" smtClean="0"/>
              <a:t>= all </a:t>
            </a:r>
            <a:r>
              <a:rPr lang="en-US" altLang="en-US" dirty="0"/>
              <a:t>big things with wheels</a:t>
            </a:r>
          </a:p>
          <a:p>
            <a:pPr>
              <a:lnSpc>
                <a:spcPct val="90000"/>
              </a:lnSpc>
            </a:pPr>
            <a:endParaRPr lang="en-US" altLang="en-US" dirty="0" smtClean="0"/>
          </a:p>
          <a:p>
            <a:pPr>
              <a:lnSpc>
                <a:spcPct val="90000"/>
              </a:lnSpc>
            </a:pPr>
            <a:endParaRPr lang="en-US" altLang="en-US" dirty="0"/>
          </a:p>
          <a:p>
            <a:pPr>
              <a:lnSpc>
                <a:spcPct val="90000"/>
              </a:lnSpc>
            </a:pPr>
            <a:endParaRPr lang="en-US" altLang="en-US" dirty="0" smtClean="0"/>
          </a:p>
          <a:p>
            <a:pPr>
              <a:lnSpc>
                <a:spcPct val="90000"/>
              </a:lnSpc>
            </a:pPr>
            <a:endParaRPr lang="en-US" altLang="en-US" dirty="0"/>
          </a:p>
          <a:p>
            <a:pPr>
              <a:lnSpc>
                <a:spcPct val="90000"/>
              </a:lnSpc>
            </a:pPr>
            <a:endParaRPr lang="en-US" altLang="en-US" dirty="0" smtClean="0"/>
          </a:p>
        </p:txBody>
      </p:sp>
      <p:sp>
        <p:nvSpPr>
          <p:cNvPr id="2" name="Content Placeholder 1"/>
          <p:cNvSpPr>
            <a:spLocks noGrp="1"/>
          </p:cNvSpPr>
          <p:nvPr>
            <p:ph sz="half" idx="2"/>
          </p:nvPr>
        </p:nvSpPr>
        <p:spPr/>
        <p:txBody>
          <a:bodyPr>
            <a:normAutofit/>
          </a:bodyPr>
          <a:lstStyle/>
          <a:p>
            <a:pPr>
              <a:lnSpc>
                <a:spcPct val="90000"/>
              </a:lnSpc>
            </a:pPr>
            <a:r>
              <a:rPr lang="en-US" altLang="en-US" dirty="0" err="1"/>
              <a:t>Underextension</a:t>
            </a:r>
            <a:endParaRPr lang="en-US" altLang="en-US" dirty="0"/>
          </a:p>
          <a:p>
            <a:pPr lvl="1">
              <a:lnSpc>
                <a:spcPct val="90000"/>
              </a:lnSpc>
            </a:pPr>
            <a:r>
              <a:rPr lang="en-US" altLang="en-US" dirty="0"/>
              <a:t>Word refers to particular exemplar</a:t>
            </a:r>
          </a:p>
          <a:p>
            <a:pPr lvl="1">
              <a:lnSpc>
                <a:spcPct val="90000"/>
              </a:lnSpc>
            </a:pPr>
            <a:r>
              <a:rPr lang="en-US" altLang="en-US" dirty="0"/>
              <a:t>“Car” = family’s car</a:t>
            </a:r>
          </a:p>
          <a:p>
            <a:endParaRPr lang="en-US" dirty="0"/>
          </a:p>
        </p:txBody>
      </p:sp>
      <p:pic>
        <p:nvPicPr>
          <p:cNvPr id="7" name="Content Placeholder 2"/>
          <p:cNvPicPr>
            <a:picLocks noChangeAspect="1"/>
          </p:cNvPicPr>
          <p:nvPr/>
        </p:nvPicPr>
        <p:blipFill>
          <a:blip r:embed="rId3"/>
          <a:stretch>
            <a:fillRect/>
          </a:stretch>
        </p:blipFill>
        <p:spPr>
          <a:xfrm>
            <a:off x="1828800" y="3733800"/>
            <a:ext cx="5530423" cy="2362200"/>
          </a:xfrm>
          <a:prstGeom prst="rect">
            <a:avLst/>
          </a:prstGeom>
        </p:spPr>
      </p:pic>
      <p:sp>
        <p:nvSpPr>
          <p:cNvPr id="5" name="Rectangle 4"/>
          <p:cNvSpPr/>
          <p:nvPr/>
        </p:nvSpPr>
        <p:spPr>
          <a:xfrm>
            <a:off x="1904999" y="5941570"/>
            <a:ext cx="5606623" cy="590931"/>
          </a:xfrm>
          <a:prstGeom prst="rect">
            <a:avLst/>
          </a:prstGeom>
        </p:spPr>
        <p:txBody>
          <a:bodyPr wrap="square">
            <a:spAutoFit/>
          </a:bodyPr>
          <a:lstStyle/>
          <a:p>
            <a:pPr>
              <a:lnSpc>
                <a:spcPct val="90000"/>
              </a:lnSpc>
            </a:pPr>
            <a:endParaRPr lang="en-US" altLang="en-US" dirty="0"/>
          </a:p>
          <a:p>
            <a:pPr>
              <a:lnSpc>
                <a:spcPct val="90000"/>
              </a:lnSpc>
            </a:pPr>
            <a:r>
              <a:rPr lang="en-US" altLang="en-US" dirty="0"/>
              <a:t>Interplay between two yields correct word </a:t>
            </a:r>
            <a:r>
              <a:rPr lang="en-US" altLang="en-US" dirty="0" smtClean="0"/>
              <a:t>usage (?)</a:t>
            </a:r>
            <a:endParaRPr lang="en-US" altLang="en-US" dirty="0"/>
          </a:p>
        </p:txBody>
      </p:sp>
    </p:spTree>
    <p:extLst>
      <p:ext uri="{BB962C8B-B14F-4D97-AF65-F5344CB8AC3E}">
        <p14:creationId xmlns:p14="http://schemas.microsoft.com/office/powerpoint/2010/main" val="30500906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p:txBody>
          <a:bodyPr/>
          <a:lstStyle/>
          <a:p>
            <a:pPr>
              <a:defRPr/>
            </a:pPr>
            <a:fld id="{852D922F-F8A8-4E7A-858E-2ECE7AEAC06B}" type="slidenum">
              <a:rPr lang="en-US" smtClean="0"/>
              <a:pPr>
                <a:defRPr/>
              </a:pPr>
              <a:t>79</a:t>
            </a:fld>
            <a:endParaRPr lang="en-US" smtClean="0"/>
          </a:p>
        </p:txBody>
      </p:sp>
      <p:sp>
        <p:nvSpPr>
          <p:cNvPr id="40963" name="Rectangle 2"/>
          <p:cNvSpPr>
            <a:spLocks noGrp="1" noChangeArrowheads="1"/>
          </p:cNvSpPr>
          <p:nvPr>
            <p:ph type="title"/>
          </p:nvPr>
        </p:nvSpPr>
        <p:spPr/>
        <p:txBody>
          <a:bodyPr>
            <a:normAutofit fontScale="90000"/>
          </a:bodyPr>
          <a:lstStyle/>
          <a:p>
            <a:r>
              <a:rPr lang="en-US" altLang="en-US" dirty="0" smtClean="0">
                <a:cs typeface="Times New Roman" pitchFamily="18" charset="0"/>
              </a:rPr>
              <a:t>Measuring grammatical development</a:t>
            </a:r>
          </a:p>
        </p:txBody>
      </p:sp>
      <p:sp>
        <p:nvSpPr>
          <p:cNvPr id="40964" name="Rectangle 3"/>
          <p:cNvSpPr>
            <a:spLocks noGrp="1" noChangeArrowheads="1"/>
          </p:cNvSpPr>
          <p:nvPr>
            <p:ph type="body" idx="1"/>
          </p:nvPr>
        </p:nvSpPr>
        <p:spPr/>
        <p:txBody>
          <a:bodyPr vert="horz" lIns="91440" rIns="45720" rtlCol="0" anchor="ctr">
            <a:normAutofit fontScale="82500" lnSpcReduction="10000"/>
            <a:scene3d>
              <a:camera prst="orthographicFront"/>
              <a:lightRig rig="threePt" dir="t">
                <a:rot lat="0" lon="0" rev="4800000"/>
              </a:lightRig>
            </a:scene3d>
            <a:sp3d prstMaterial="matte">
              <a:bevelT w="50800" h="10160"/>
            </a:sp3d>
          </a:bodyPr>
          <a:lstStyle/>
          <a:p>
            <a:pPr>
              <a:spcBef>
                <a:spcPct val="0"/>
              </a:spcBef>
            </a:pPr>
            <a:r>
              <a:rPr lang="en-US" altLang="en-US" sz="4500" dirty="0">
                <a:latin typeface="+mj-lt"/>
                <a:ea typeface="+mj-ea"/>
                <a:cs typeface="Times New Roman" pitchFamily="18" charset="0"/>
              </a:rPr>
              <a:t>Mean length of utterance (MLU) is a measure of syntactic development.  </a:t>
            </a:r>
          </a:p>
          <a:p>
            <a:pPr>
              <a:spcBef>
                <a:spcPct val="0"/>
              </a:spcBef>
            </a:pPr>
            <a:r>
              <a:rPr lang="en-US" altLang="en-US" sz="4500" dirty="0">
                <a:latin typeface="+mj-lt"/>
                <a:ea typeface="+mj-ea"/>
                <a:cs typeface="Times New Roman" pitchFamily="18" charset="0"/>
              </a:rPr>
              <a:t>Average length </a:t>
            </a:r>
            <a:r>
              <a:rPr lang="en-US" altLang="en-US" sz="4500" dirty="0" smtClean="0">
                <a:latin typeface="+mj-lt"/>
                <a:ea typeface="+mj-ea"/>
                <a:cs typeface="Times New Roman" pitchFamily="18" charset="0"/>
              </a:rPr>
              <a:t>calculated </a:t>
            </a:r>
            <a:r>
              <a:rPr lang="en-US" altLang="en-US" sz="4500" dirty="0">
                <a:latin typeface="+mj-lt"/>
                <a:ea typeface="+mj-ea"/>
                <a:cs typeface="Times New Roman" pitchFamily="18" charset="0"/>
              </a:rPr>
              <a:t>in morphemes </a:t>
            </a:r>
            <a:r>
              <a:rPr lang="en-US" altLang="en-US" sz="4500" dirty="0" smtClean="0">
                <a:latin typeface="+mj-lt"/>
                <a:ea typeface="+mj-ea"/>
                <a:cs typeface="Times New Roman" pitchFamily="18" charset="0"/>
              </a:rPr>
              <a:t>(not words)</a:t>
            </a:r>
          </a:p>
          <a:p>
            <a:r>
              <a:rPr lang="en-US" altLang="en-US" dirty="0" smtClean="0"/>
              <a:t>Morpheme </a:t>
            </a:r>
            <a:r>
              <a:rPr lang="en-US" altLang="en-US" dirty="0"/>
              <a:t>is the smallest unit of meaning in a word</a:t>
            </a:r>
          </a:p>
          <a:p>
            <a:pPr lvl="1"/>
            <a:r>
              <a:rPr lang="en-US" altLang="en-US" dirty="0"/>
              <a:t>free morpheme:  can stand as a word by itself (e.g., kind)</a:t>
            </a:r>
          </a:p>
          <a:p>
            <a:pPr lvl="1"/>
            <a:r>
              <a:rPr lang="en-US" altLang="en-US" dirty="0"/>
              <a:t>bound </a:t>
            </a:r>
            <a:r>
              <a:rPr lang="en-US" altLang="en-US" dirty="0" smtClean="0"/>
              <a:t>morpheme exist </a:t>
            </a:r>
            <a:r>
              <a:rPr lang="en-US" altLang="en-US" dirty="0"/>
              <a:t>only </a:t>
            </a:r>
            <a:r>
              <a:rPr lang="en-US" altLang="en-US" dirty="0" smtClean="0"/>
              <a:t>in </a:t>
            </a:r>
            <a:r>
              <a:rPr lang="en-US" altLang="en-US" dirty="0"/>
              <a:t>a word </a:t>
            </a:r>
            <a:r>
              <a:rPr lang="en-US" altLang="en-US" dirty="0" smtClean="0"/>
              <a:t>(-</a:t>
            </a:r>
            <a:r>
              <a:rPr lang="en-US" altLang="en-US" dirty="0" err="1"/>
              <a:t>ly</a:t>
            </a:r>
            <a:r>
              <a:rPr lang="en-US" altLang="en-US" dirty="0"/>
              <a:t>, -ness,  -s, -</a:t>
            </a:r>
            <a:r>
              <a:rPr lang="en-US" altLang="en-US" dirty="0" err="1"/>
              <a:t>ed</a:t>
            </a:r>
            <a:r>
              <a:rPr lang="en-US" altLang="en-US" dirty="0"/>
              <a:t>, ‘s)</a:t>
            </a:r>
          </a:p>
          <a:p>
            <a:pPr lvl="1"/>
            <a:r>
              <a:rPr lang="en-US" altLang="en-US" dirty="0"/>
              <a:t>Each new morpheme reflects new linguistic knowledge.  </a:t>
            </a:r>
          </a:p>
          <a:p>
            <a:pPr lvl="1"/>
            <a:r>
              <a:rPr lang="en-US" altLang="en-US" dirty="0"/>
              <a:t>“I running” =  3 morphemes (not 2 words) </a:t>
            </a:r>
          </a:p>
        </p:txBody>
      </p:sp>
    </p:spTree>
    <p:extLst>
      <p:ext uri="{BB962C8B-B14F-4D97-AF65-F5344CB8AC3E}">
        <p14:creationId xmlns:p14="http://schemas.microsoft.com/office/powerpoint/2010/main" val="1349459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normAutofit fontScale="90000"/>
          </a:bodyPr>
          <a:lstStyle/>
          <a:p>
            <a:pPr algn="ctr"/>
            <a:r>
              <a:rPr lang="en-US" sz="4000" dirty="0"/>
              <a:t>“Distinct cortical areas associated with native and second languages</a:t>
            </a:r>
            <a:r>
              <a:rPr lang="en-US" sz="4000" dirty="0" smtClean="0"/>
              <a:t>.”</a:t>
            </a:r>
            <a:endParaRPr lang="en-US" sz="4000" dirty="0"/>
          </a:p>
        </p:txBody>
      </p:sp>
      <p:sp>
        <p:nvSpPr>
          <p:cNvPr id="6" name="TextBox 5"/>
          <p:cNvSpPr txBox="1"/>
          <p:nvPr/>
        </p:nvSpPr>
        <p:spPr>
          <a:xfrm>
            <a:off x="5105400" y="6048441"/>
            <a:ext cx="3142720" cy="369332"/>
          </a:xfrm>
          <a:prstGeom prst="rect">
            <a:avLst/>
          </a:prstGeom>
          <a:noFill/>
        </p:spPr>
        <p:txBody>
          <a:bodyPr wrap="none" rtlCol="0">
            <a:spAutoFit/>
          </a:bodyPr>
          <a:lstStyle/>
          <a:p>
            <a:pPr lvl="2" algn="ctr"/>
            <a:r>
              <a:rPr lang="en-US" dirty="0"/>
              <a:t>LATER LEARNERS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165612"/>
            <a:ext cx="4750477" cy="361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a:srcRect b="77038"/>
          <a:stretch/>
        </p:blipFill>
        <p:spPr>
          <a:xfrm>
            <a:off x="12496800" y="1828800"/>
            <a:ext cx="2202982" cy="455178"/>
          </a:xfrm>
          <a:prstGeom prst="rect">
            <a:avLst/>
          </a:prstGeom>
        </p:spPr>
      </p:pic>
      <p:sp>
        <p:nvSpPr>
          <p:cNvPr id="9" name="TextBox 8"/>
          <p:cNvSpPr txBox="1"/>
          <p:nvPr/>
        </p:nvSpPr>
        <p:spPr>
          <a:xfrm>
            <a:off x="3095858" y="1702808"/>
            <a:ext cx="2952283" cy="461665"/>
          </a:xfrm>
          <a:prstGeom prst="rect">
            <a:avLst/>
          </a:prstGeom>
          <a:noFill/>
        </p:spPr>
        <p:txBody>
          <a:bodyPr wrap="none" rtlCol="0">
            <a:spAutoFit/>
          </a:bodyPr>
          <a:lstStyle/>
          <a:p>
            <a:r>
              <a:rPr lang="en-US" sz="2400" i="1" dirty="0" smtClean="0"/>
              <a:t>Frontal </a:t>
            </a:r>
            <a:r>
              <a:rPr lang="en-US" sz="2400" i="1" dirty="0" err="1" smtClean="0"/>
              <a:t>Broca’s</a:t>
            </a:r>
            <a:r>
              <a:rPr lang="en-US" sz="2400" i="1" dirty="0" smtClean="0"/>
              <a:t> area</a:t>
            </a:r>
            <a:endParaRPr lang="en-US" sz="2400" i="1" dirty="0"/>
          </a:p>
        </p:txBody>
      </p:sp>
      <p:sp>
        <p:nvSpPr>
          <p:cNvPr id="10" name="TextBox 9"/>
          <p:cNvSpPr txBox="1"/>
          <p:nvPr/>
        </p:nvSpPr>
        <p:spPr>
          <a:xfrm>
            <a:off x="919958" y="6048441"/>
            <a:ext cx="2941831" cy="369332"/>
          </a:xfrm>
          <a:prstGeom prst="rect">
            <a:avLst/>
          </a:prstGeom>
          <a:noFill/>
        </p:spPr>
        <p:txBody>
          <a:bodyPr wrap="none" rtlCol="0">
            <a:spAutoFit/>
          </a:bodyPr>
          <a:lstStyle/>
          <a:p>
            <a:pPr lvl="1" algn="ctr"/>
            <a:r>
              <a:rPr lang="en-US" dirty="0"/>
              <a:t>EARLIER LEARNERS</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10" y="2246826"/>
            <a:ext cx="5110410" cy="3661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3744" y="6533411"/>
            <a:ext cx="8941476" cy="261610"/>
          </a:xfrm>
          <a:prstGeom prst="rect">
            <a:avLst/>
          </a:prstGeom>
        </p:spPr>
        <p:txBody>
          <a:bodyPr wrap="square">
            <a:spAutoFit/>
          </a:bodyPr>
          <a:lstStyle/>
          <a:p>
            <a:pPr marR="0"/>
            <a:r>
              <a:rPr lang="en-US" sz="1100" dirty="0" smtClean="0">
                <a:latin typeface="Segoe UI" panose="020B0502040204020203" pitchFamily="34" charset="0"/>
              </a:rPr>
              <a:t>Kim </a:t>
            </a:r>
            <a:r>
              <a:rPr lang="en-US" sz="1100" dirty="0">
                <a:latin typeface="Segoe UI" panose="020B0502040204020203" pitchFamily="34" charset="0"/>
              </a:rPr>
              <a:t>KHS, </a:t>
            </a:r>
            <a:r>
              <a:rPr lang="en-US" sz="1100" dirty="0" err="1">
                <a:latin typeface="Segoe UI" panose="020B0502040204020203" pitchFamily="34" charset="0"/>
              </a:rPr>
              <a:t>Relkin</a:t>
            </a:r>
            <a:r>
              <a:rPr lang="en-US" sz="1100" dirty="0">
                <a:latin typeface="Segoe UI" panose="020B0502040204020203" pitchFamily="34" charset="0"/>
              </a:rPr>
              <a:t> NR, Lee K-M, Hirsch J: </a:t>
            </a:r>
            <a:r>
              <a:rPr lang="en-US" sz="1100" b="1" dirty="0">
                <a:latin typeface="Segoe UI" panose="020B0502040204020203" pitchFamily="34" charset="0"/>
              </a:rPr>
              <a:t>Distinct cortical areas associated with native and second languages. </a:t>
            </a:r>
            <a:r>
              <a:rPr lang="en-US" sz="1100" b="1" i="1" dirty="0">
                <a:latin typeface="Segoe UI" panose="020B0502040204020203" pitchFamily="34" charset="0"/>
              </a:rPr>
              <a:t>Nature 1997, 388:171-174.</a:t>
            </a:r>
          </a:p>
        </p:txBody>
      </p:sp>
      <p:sp>
        <p:nvSpPr>
          <p:cNvPr id="4" name="Rectangle 3"/>
          <p:cNvSpPr/>
          <p:nvPr/>
        </p:nvSpPr>
        <p:spPr>
          <a:xfrm>
            <a:off x="-413740" y="-508516"/>
            <a:ext cx="4275529" cy="369332"/>
          </a:xfrm>
          <a:prstGeom prst="rect">
            <a:avLst/>
          </a:prstGeom>
        </p:spPr>
        <p:txBody>
          <a:bodyPr wrap="none">
            <a:spAutoFit/>
          </a:bodyPr>
          <a:lstStyle/>
          <a:p>
            <a:pPr algn="ctr"/>
            <a:r>
              <a:rPr lang="en-US" dirty="0"/>
              <a:t>Second language learning and the brain</a:t>
            </a:r>
          </a:p>
        </p:txBody>
      </p:sp>
    </p:spTree>
    <p:extLst>
      <p:ext uri="{BB962C8B-B14F-4D97-AF65-F5344CB8AC3E}">
        <p14:creationId xmlns:p14="http://schemas.microsoft.com/office/powerpoint/2010/main" val="39366686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p:txBody>
          <a:bodyPr/>
          <a:lstStyle/>
          <a:p>
            <a:pPr>
              <a:defRPr/>
            </a:pPr>
            <a:fld id="{428CE5C5-786E-4CBA-887C-E87BC7837FE9}" type="slidenum">
              <a:rPr lang="en-US" smtClean="0"/>
              <a:pPr>
                <a:defRPr/>
              </a:pPr>
              <a:t>80</a:t>
            </a:fld>
            <a:endParaRPr lang="en-US" smtClean="0"/>
          </a:p>
        </p:txBody>
      </p:sp>
      <p:sp>
        <p:nvSpPr>
          <p:cNvPr id="41987" name="Rectangle 2"/>
          <p:cNvSpPr>
            <a:spLocks noGrp="1" noChangeArrowheads="1"/>
          </p:cNvSpPr>
          <p:nvPr>
            <p:ph type="title"/>
          </p:nvPr>
        </p:nvSpPr>
        <p:spPr/>
        <p:txBody>
          <a:bodyPr/>
          <a:lstStyle/>
          <a:p>
            <a:r>
              <a:rPr lang="en-US" altLang="en-US" smtClean="0">
                <a:cs typeface="Times New Roman" pitchFamily="18" charset="0"/>
              </a:rPr>
              <a:t>MLU length</a:t>
            </a:r>
          </a:p>
        </p:txBody>
      </p:sp>
      <p:sp>
        <p:nvSpPr>
          <p:cNvPr id="41988" name="Rectangle 3"/>
          <p:cNvSpPr>
            <a:spLocks noGrp="1" noChangeArrowheads="1"/>
          </p:cNvSpPr>
          <p:nvPr>
            <p:ph type="body" idx="1"/>
          </p:nvPr>
        </p:nvSpPr>
        <p:spPr/>
        <p:txBody>
          <a:bodyPr/>
          <a:lstStyle/>
          <a:p>
            <a:r>
              <a:rPr lang="en-US" altLang="en-US" smtClean="0">
                <a:cs typeface="Times New Roman" pitchFamily="18" charset="0"/>
              </a:rPr>
              <a:t>Children who have similar MLUs are at the same level of linguistic maturity, and their language is at the same level of complexity.</a:t>
            </a:r>
          </a:p>
          <a:p>
            <a:r>
              <a:rPr lang="en-US" altLang="en-US" smtClean="0">
                <a:cs typeface="Times New Roman" pitchFamily="18" charset="0"/>
              </a:rPr>
              <a:t>Children have MLUs of </a:t>
            </a:r>
          </a:p>
          <a:p>
            <a:r>
              <a:rPr lang="en-US" altLang="en-US" smtClean="0">
                <a:cs typeface="Times New Roman" pitchFamily="18" charset="0"/>
              </a:rPr>
              <a:t>	1.0 to 2.0		1-2 years</a:t>
            </a:r>
          </a:p>
          <a:p>
            <a:r>
              <a:rPr lang="en-US" altLang="en-US" smtClean="0">
                <a:cs typeface="Times New Roman" pitchFamily="18" charset="0"/>
              </a:rPr>
              <a:t>	2.0 to 3.0		2-3 years</a:t>
            </a:r>
          </a:p>
          <a:p>
            <a:r>
              <a:rPr lang="en-US" altLang="en-US" smtClean="0">
                <a:cs typeface="Times New Roman" pitchFamily="18" charset="0"/>
              </a:rPr>
              <a:t>	3.0 to 4.0		3-4 years</a:t>
            </a:r>
            <a:r>
              <a:rPr lang="en-US" altLang="en-US" smtClean="0"/>
              <a:t> </a:t>
            </a:r>
          </a:p>
        </p:txBody>
      </p:sp>
    </p:spTree>
    <p:extLst>
      <p:ext uri="{BB962C8B-B14F-4D97-AF65-F5344CB8AC3E}">
        <p14:creationId xmlns:p14="http://schemas.microsoft.com/office/powerpoint/2010/main" val="11570724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04950" y="2697162"/>
            <a:ext cx="6134100" cy="2781300"/>
          </a:xfrm>
          <a:prstGeom prst="rect">
            <a:avLst/>
          </a:prstGeom>
        </p:spPr>
      </p:pic>
    </p:spTree>
    <p:extLst>
      <p:ext uri="{BB962C8B-B14F-4D97-AF65-F5344CB8AC3E}">
        <p14:creationId xmlns:p14="http://schemas.microsoft.com/office/powerpoint/2010/main" val="1385586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pPr algn="ctr"/>
            <a:r>
              <a:rPr lang="en-US" dirty="0" smtClean="0"/>
              <a:t>Grammatical Development</a:t>
            </a:r>
            <a:endParaRPr lang="en-US" dirty="0"/>
          </a:p>
        </p:txBody>
      </p:sp>
      <p:sp>
        <p:nvSpPr>
          <p:cNvPr id="417795" name="Rectangle 3"/>
          <p:cNvSpPr>
            <a:spLocks noGrp="1" noChangeArrowheads="1"/>
          </p:cNvSpPr>
          <p:nvPr>
            <p:ph type="body" idx="4294967295"/>
          </p:nvPr>
        </p:nvSpPr>
        <p:spPr>
          <a:xfrm>
            <a:off x="457200" y="1646237"/>
            <a:ext cx="8229600" cy="4526280"/>
          </a:xfrm>
          <a:prstGeom prst="rect">
            <a:avLst/>
          </a:prstGeom>
        </p:spPr>
        <p:txBody>
          <a:bodyPr/>
          <a:lstStyle/>
          <a:p>
            <a:r>
              <a:rPr lang="en-US" dirty="0">
                <a:sym typeface="Wingdings" pitchFamily="2" charset="2"/>
              </a:rPr>
              <a:t>Confusions in word meanings reflected in word </a:t>
            </a:r>
            <a:r>
              <a:rPr lang="en-US" dirty="0" smtClean="0">
                <a:sym typeface="Wingdings" pitchFamily="2" charset="2"/>
              </a:rPr>
              <a:t>use</a:t>
            </a:r>
            <a:endParaRPr lang="en-US" dirty="0">
              <a:sym typeface="Wingdings" pitchFamily="2" charset="2"/>
            </a:endParaRPr>
          </a:p>
          <a:p>
            <a:pPr lvl="1"/>
            <a:r>
              <a:rPr lang="en-US" dirty="0" err="1">
                <a:sym typeface="Wingdings" pitchFamily="2" charset="2"/>
              </a:rPr>
              <a:t>Undergeneralizations</a:t>
            </a:r>
            <a:endParaRPr lang="en-US" dirty="0">
              <a:sym typeface="Wingdings" pitchFamily="2" charset="2"/>
            </a:endParaRPr>
          </a:p>
          <a:p>
            <a:pPr lvl="2"/>
            <a:r>
              <a:rPr lang="en-US" dirty="0">
                <a:sym typeface="Wingdings" pitchFamily="2" charset="2"/>
              </a:rPr>
              <a:t>E.g., Car refers only to family car not all cars</a:t>
            </a:r>
          </a:p>
          <a:p>
            <a:pPr lvl="2"/>
            <a:r>
              <a:rPr lang="en-US" dirty="0">
                <a:sym typeface="Wingdings" pitchFamily="2" charset="2"/>
              </a:rPr>
              <a:t>Eventually corrected based on wider range of exposure</a:t>
            </a:r>
          </a:p>
          <a:p>
            <a:pPr lvl="1"/>
            <a:r>
              <a:rPr lang="en-US" dirty="0">
                <a:sym typeface="Wingdings" pitchFamily="2" charset="2"/>
              </a:rPr>
              <a:t>Overgeneralizations</a:t>
            </a:r>
          </a:p>
          <a:p>
            <a:pPr lvl="2"/>
            <a:r>
              <a:rPr lang="en-US" dirty="0">
                <a:sym typeface="Wingdings" pitchFamily="2" charset="2"/>
              </a:rPr>
              <a:t>Incorrect application of smaller label to larger class</a:t>
            </a:r>
          </a:p>
          <a:p>
            <a:pPr lvl="3">
              <a:buFontTx/>
              <a:buChar char="-"/>
            </a:pPr>
            <a:r>
              <a:rPr lang="en-US" dirty="0" smtClean="0">
                <a:sym typeface="Wingdings" pitchFamily="2" charset="2"/>
              </a:rPr>
              <a:t>e.g</a:t>
            </a:r>
            <a:r>
              <a:rPr lang="en-US" dirty="0">
                <a:sym typeface="Wingdings" pitchFamily="2" charset="2"/>
              </a:rPr>
              <a:t>., banana = all </a:t>
            </a:r>
            <a:r>
              <a:rPr lang="en-US" dirty="0" smtClean="0">
                <a:sym typeface="Wingdings" pitchFamily="2" charset="2"/>
              </a:rPr>
              <a:t>fruit</a:t>
            </a:r>
          </a:p>
          <a:p>
            <a:pPr lvl="3">
              <a:buFontTx/>
              <a:buChar char="-"/>
            </a:pPr>
            <a:r>
              <a:rPr lang="en-US" dirty="0" smtClean="0">
                <a:sym typeface="Wingdings" pitchFamily="2" charset="2"/>
              </a:rPr>
              <a:t>e.g., Ellie = all dogs </a:t>
            </a:r>
            <a:endParaRPr lang="en-US" dirty="0">
              <a:sym typeface="Wingdings" pitchFamily="2" charset="2"/>
            </a:endParaRPr>
          </a:p>
          <a:p>
            <a:pPr lvl="2"/>
            <a:endParaRPr lang="en-US" dirty="0">
              <a:sym typeface="Wingdings" pitchFamily="2" charset="2"/>
            </a:endParaRPr>
          </a:p>
          <a:p>
            <a:pPr lvl="1"/>
            <a:endParaRPr lang="en-US" dirty="0">
              <a:sym typeface="Wingdings" pitchFamily="2" charset="2"/>
            </a:endParaRPr>
          </a:p>
        </p:txBody>
      </p:sp>
    </p:spTree>
    <p:extLst>
      <p:ext uri="{BB962C8B-B14F-4D97-AF65-F5344CB8AC3E}">
        <p14:creationId xmlns:p14="http://schemas.microsoft.com/office/powerpoint/2010/main" val="106541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en-US" sz="4000" dirty="0"/>
              <a:t>Grammatical </a:t>
            </a:r>
            <a:r>
              <a:rPr lang="en-US" sz="4000" dirty="0" smtClean="0"/>
              <a:t>Development</a:t>
            </a:r>
            <a:endParaRPr lang="en-US" sz="4000" dirty="0"/>
          </a:p>
        </p:txBody>
      </p:sp>
      <p:sp>
        <p:nvSpPr>
          <p:cNvPr id="425987"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Irregular forms </a:t>
            </a:r>
          </a:p>
          <a:p>
            <a:pPr lvl="1"/>
            <a:r>
              <a:rPr lang="en-US" dirty="0"/>
              <a:t>Overgeneralizations of ‘affixes’ (-</a:t>
            </a:r>
            <a:r>
              <a:rPr lang="en-US" dirty="0" err="1"/>
              <a:t>ed</a:t>
            </a:r>
            <a:r>
              <a:rPr lang="en-US" dirty="0"/>
              <a:t>, -</a:t>
            </a:r>
            <a:r>
              <a:rPr lang="en-US" dirty="0" err="1"/>
              <a:t>ing</a:t>
            </a:r>
            <a:r>
              <a:rPr lang="en-US" dirty="0"/>
              <a:t>) tend to occur </a:t>
            </a:r>
            <a:r>
              <a:rPr lang="en-US" i="1" dirty="0"/>
              <a:t>after</a:t>
            </a:r>
            <a:r>
              <a:rPr lang="en-US" dirty="0"/>
              <a:t> </a:t>
            </a:r>
            <a:r>
              <a:rPr lang="en-US" dirty="0" smtClean="0"/>
              <a:t>correct </a:t>
            </a:r>
            <a:r>
              <a:rPr lang="en-US" dirty="0"/>
              <a:t>irregular forms are produced (went, saw vs. </a:t>
            </a:r>
            <a:r>
              <a:rPr lang="en-US" dirty="0" err="1"/>
              <a:t>goed</a:t>
            </a:r>
            <a:r>
              <a:rPr lang="en-US" dirty="0"/>
              <a:t>, sawed)</a:t>
            </a:r>
          </a:p>
          <a:p>
            <a:pPr lvl="2"/>
            <a:r>
              <a:rPr lang="en-US" dirty="0"/>
              <a:t>U-shaped pattern of production </a:t>
            </a:r>
            <a:endParaRPr lang="en-US" dirty="0" smtClean="0"/>
          </a:p>
          <a:p>
            <a:pPr lvl="2"/>
            <a:r>
              <a:rPr lang="en-US" b="1" i="1" dirty="0" smtClean="0"/>
              <a:t>Why? </a:t>
            </a:r>
          </a:p>
        </p:txBody>
      </p:sp>
      <p:pic>
        <p:nvPicPr>
          <p:cNvPr id="2" name="Picture 1"/>
          <p:cNvPicPr>
            <a:picLocks noChangeAspect="1"/>
          </p:cNvPicPr>
          <p:nvPr/>
        </p:nvPicPr>
        <p:blipFill>
          <a:blip r:embed="rId3"/>
          <a:stretch>
            <a:fillRect/>
          </a:stretch>
        </p:blipFill>
        <p:spPr>
          <a:xfrm>
            <a:off x="2819400" y="4124325"/>
            <a:ext cx="6038850" cy="2352675"/>
          </a:xfrm>
          <a:prstGeom prst="rect">
            <a:avLst/>
          </a:prstGeom>
        </p:spPr>
      </p:pic>
    </p:spTree>
    <p:extLst>
      <p:ext uri="{BB962C8B-B14F-4D97-AF65-F5344CB8AC3E}">
        <p14:creationId xmlns:p14="http://schemas.microsoft.com/office/powerpoint/2010/main" val="53956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Parsing grammar</a:t>
            </a:r>
            <a:endParaRPr lang="en-US"/>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r>
              <a:rPr lang="en-US" dirty="0" smtClean="0"/>
              <a:t>From  </a:t>
            </a:r>
            <a:r>
              <a:rPr lang="en-US" dirty="0" err="1" smtClean="0"/>
              <a:t>MacWhinney</a:t>
            </a:r>
            <a:r>
              <a:rPr lang="en-US" dirty="0" smtClean="0"/>
              <a:t>, 2011</a:t>
            </a:r>
            <a:endParaRPr lang="en-US" dirty="0"/>
          </a:p>
        </p:txBody>
      </p:sp>
      <p:pic>
        <p:nvPicPr>
          <p:cNvPr id="4" name="Picture 3"/>
          <p:cNvPicPr>
            <a:picLocks noChangeAspect="1"/>
          </p:cNvPicPr>
          <p:nvPr/>
        </p:nvPicPr>
        <p:blipFill>
          <a:blip r:embed="rId2"/>
          <a:stretch>
            <a:fillRect/>
          </a:stretch>
        </p:blipFill>
        <p:spPr>
          <a:xfrm>
            <a:off x="1195477" y="2286000"/>
            <a:ext cx="7586214" cy="1647825"/>
          </a:xfrm>
          <a:prstGeom prst="rect">
            <a:avLst/>
          </a:prstGeom>
        </p:spPr>
      </p:pic>
    </p:spTree>
    <p:extLst>
      <p:ext uri="{BB962C8B-B14F-4D97-AF65-F5344CB8AC3E}">
        <p14:creationId xmlns:p14="http://schemas.microsoft.com/office/powerpoint/2010/main" val="26692232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p:txBody>
          <a:bodyPr/>
          <a:lstStyle/>
          <a:p>
            <a:r>
              <a:rPr lang="en-US"/>
              <a:t>Communicative Development</a:t>
            </a:r>
          </a:p>
        </p:txBody>
      </p:sp>
      <p:sp>
        <p:nvSpPr>
          <p:cNvPr id="428035" name="Rectangle 3"/>
          <p:cNvSpPr>
            <a:spLocks noGrp="1" noChangeArrowheads="1"/>
          </p:cNvSpPr>
          <p:nvPr>
            <p:ph type="body" idx="4294967295"/>
          </p:nvPr>
        </p:nvSpPr>
        <p:spPr>
          <a:xfrm>
            <a:off x="457200" y="1646237"/>
            <a:ext cx="8229600" cy="4526280"/>
          </a:xfrm>
          <a:prstGeom prst="rect">
            <a:avLst/>
          </a:prstGeom>
        </p:spPr>
        <p:txBody>
          <a:bodyPr>
            <a:normAutofit fontScale="92500" lnSpcReduction="10000"/>
          </a:bodyPr>
          <a:lstStyle/>
          <a:p>
            <a:r>
              <a:rPr lang="en-US" sz="2800" dirty="0"/>
              <a:t>Conversation takes on many forms prior </a:t>
            </a:r>
            <a:r>
              <a:rPr lang="en-US" sz="2800" dirty="0" smtClean="0"/>
              <a:t>to linguistic</a:t>
            </a:r>
            <a:endParaRPr lang="en-US" sz="2800" dirty="0"/>
          </a:p>
          <a:p>
            <a:pPr lvl="1"/>
            <a:r>
              <a:rPr lang="en-US" sz="2400" dirty="0"/>
              <a:t>Used not just to get needs met but to engage as social members of dyads and </a:t>
            </a:r>
            <a:r>
              <a:rPr lang="en-US" sz="2400" dirty="0" smtClean="0"/>
              <a:t>groups</a:t>
            </a:r>
          </a:p>
          <a:p>
            <a:pPr marL="457200" lvl="1" indent="0">
              <a:buNone/>
            </a:pPr>
            <a:endParaRPr lang="en-US" sz="2400" dirty="0"/>
          </a:p>
          <a:p>
            <a:endParaRPr lang="en-US" sz="2800" dirty="0" smtClean="0"/>
          </a:p>
          <a:p>
            <a:r>
              <a:rPr lang="en-US" sz="2800" dirty="0" smtClean="0"/>
              <a:t>Parents </a:t>
            </a:r>
            <a:r>
              <a:rPr lang="en-US" sz="2800" dirty="0"/>
              <a:t>naturally engage infants </a:t>
            </a:r>
            <a:r>
              <a:rPr lang="en-US" sz="2800" dirty="0" smtClean="0"/>
              <a:t>in ‘conversation’                  </a:t>
            </a:r>
            <a:endParaRPr lang="en-US" sz="2800" dirty="0"/>
          </a:p>
          <a:p>
            <a:pPr lvl="1"/>
            <a:r>
              <a:rPr lang="en-US" sz="2400" dirty="0"/>
              <a:t>Model </a:t>
            </a:r>
            <a:r>
              <a:rPr lang="en-US" sz="2400" dirty="0" smtClean="0"/>
              <a:t>turn-taking</a:t>
            </a:r>
          </a:p>
          <a:p>
            <a:pPr marL="457200" lvl="1" indent="0">
              <a:buNone/>
            </a:pPr>
            <a:r>
              <a:rPr lang="en-US" sz="1500" dirty="0" smtClean="0"/>
              <a:t>	</a:t>
            </a:r>
          </a:p>
          <a:p>
            <a:pPr marL="457200" lvl="1" indent="0">
              <a:buNone/>
            </a:pPr>
            <a:endParaRPr lang="en-US" sz="1500" dirty="0"/>
          </a:p>
          <a:p>
            <a:pPr lvl="1"/>
            <a:r>
              <a:rPr lang="en-US" sz="2400" dirty="0" smtClean="0"/>
              <a:t>Interpret/expand </a:t>
            </a:r>
            <a:r>
              <a:rPr lang="en-US" sz="2400" dirty="0"/>
              <a:t>infant behaviors with </a:t>
            </a:r>
            <a:endParaRPr lang="en-US" sz="2400" dirty="0" smtClean="0"/>
          </a:p>
          <a:p>
            <a:pPr marL="457200" lvl="1" indent="0">
              <a:buNone/>
            </a:pPr>
            <a:r>
              <a:rPr lang="en-US" sz="2400" dirty="0"/>
              <a:t>	</a:t>
            </a:r>
            <a:r>
              <a:rPr lang="en-US" sz="2400" dirty="0" smtClean="0"/>
              <a:t>words</a:t>
            </a:r>
            <a:endParaRPr lang="en-US" sz="2400" dirty="0"/>
          </a:p>
          <a:p>
            <a:pPr lvl="2"/>
            <a:r>
              <a:rPr lang="en-US" sz="2000" dirty="0"/>
              <a:t>Scaffold verbal responses to child’s gestures</a:t>
            </a:r>
          </a:p>
          <a:p>
            <a:pPr>
              <a:buFont typeface="Wingdings" pitchFamily="2" charset="2"/>
              <a:buNone/>
            </a:pPr>
            <a:endParaRPr lang="en-US" sz="2800" dirty="0"/>
          </a:p>
        </p:txBody>
      </p:sp>
      <p:pic>
        <p:nvPicPr>
          <p:cNvPr id="2" name="Liam at six months squealing and precrawl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63492" y="4267200"/>
            <a:ext cx="3251200" cy="2438400"/>
          </a:xfrm>
          <a:prstGeom prst="rect">
            <a:avLst/>
          </a:prstGeom>
        </p:spPr>
      </p:pic>
    </p:spTree>
    <p:extLst>
      <p:ext uri="{BB962C8B-B14F-4D97-AF65-F5344CB8AC3E}">
        <p14:creationId xmlns:p14="http://schemas.microsoft.com/office/powerpoint/2010/main" val="4079460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pPr algn="ctr"/>
            <a:r>
              <a:rPr lang="en-US" sz="4000" dirty="0" smtClean="0"/>
              <a:t>Role of gesture</a:t>
            </a:r>
            <a:endParaRPr lang="en-US" sz="4000" dirty="0"/>
          </a:p>
        </p:txBody>
      </p:sp>
      <p:sp>
        <p:nvSpPr>
          <p:cNvPr id="430083" name="Rectangle 3"/>
          <p:cNvSpPr>
            <a:spLocks noGrp="1" noChangeArrowheads="1"/>
          </p:cNvSpPr>
          <p:nvPr>
            <p:ph type="body" idx="4294967295"/>
          </p:nvPr>
        </p:nvSpPr>
        <p:spPr>
          <a:xfrm>
            <a:off x="457200" y="1646237"/>
            <a:ext cx="8229600" cy="4526280"/>
          </a:xfrm>
          <a:prstGeom prst="rect">
            <a:avLst/>
          </a:prstGeom>
        </p:spPr>
        <p:txBody>
          <a:bodyPr>
            <a:normAutofit lnSpcReduction="10000"/>
          </a:bodyPr>
          <a:lstStyle/>
          <a:p>
            <a:r>
              <a:rPr lang="en-US" dirty="0"/>
              <a:t>Rudimentary forms of initiation take place by </a:t>
            </a:r>
            <a:r>
              <a:rPr lang="en-US" dirty="0" smtClean="0"/>
              <a:t>12 </a:t>
            </a:r>
            <a:r>
              <a:rPr lang="en-US" dirty="0" err="1"/>
              <a:t>mos</a:t>
            </a:r>
            <a:endParaRPr lang="en-US" dirty="0"/>
          </a:p>
          <a:p>
            <a:pPr lvl="1"/>
            <a:r>
              <a:rPr lang="en-US" dirty="0" smtClean="0"/>
              <a:t>RJA by 10 </a:t>
            </a:r>
            <a:r>
              <a:rPr lang="en-US" dirty="0" err="1"/>
              <a:t>mos</a:t>
            </a:r>
            <a:endParaRPr lang="en-US" dirty="0"/>
          </a:p>
          <a:p>
            <a:pPr lvl="1"/>
            <a:r>
              <a:rPr lang="en-US" dirty="0" smtClean="0"/>
              <a:t>IJA by </a:t>
            </a:r>
            <a:r>
              <a:rPr lang="en-US" dirty="0"/>
              <a:t>12 </a:t>
            </a:r>
            <a:r>
              <a:rPr lang="en-US" dirty="0" err="1" smtClean="0"/>
              <a:t>mos</a:t>
            </a:r>
            <a:endParaRPr lang="en-US" dirty="0" smtClean="0"/>
          </a:p>
          <a:p>
            <a:pPr lvl="1">
              <a:buNone/>
            </a:pPr>
            <a:endParaRPr lang="en-US" sz="2000" dirty="0"/>
          </a:p>
          <a:p>
            <a:pPr lvl="1"/>
            <a:r>
              <a:rPr lang="en-US" sz="2000" dirty="0" smtClean="0"/>
              <a:t>*** ESCS video***</a:t>
            </a:r>
          </a:p>
          <a:p>
            <a:pPr marL="170752" lvl="1" indent="0">
              <a:buNone/>
            </a:pPr>
            <a:endParaRPr lang="en-US" sz="2000" dirty="0"/>
          </a:p>
          <a:p>
            <a:r>
              <a:rPr lang="en-US" dirty="0"/>
              <a:t>Early participation in conversational interactions </a:t>
            </a:r>
            <a:r>
              <a:rPr lang="en-US" dirty="0" smtClean="0"/>
              <a:t>as </a:t>
            </a:r>
            <a:r>
              <a:rPr lang="en-US" dirty="0"/>
              <a:t>primary support for initial stages of </a:t>
            </a:r>
            <a:r>
              <a:rPr lang="en-US" dirty="0" smtClean="0"/>
              <a:t>language acquisition</a:t>
            </a:r>
            <a:endParaRPr lang="en-US" dirty="0"/>
          </a:p>
        </p:txBody>
      </p:sp>
    </p:spTree>
    <p:extLst>
      <p:ext uri="{BB962C8B-B14F-4D97-AF65-F5344CB8AC3E}">
        <p14:creationId xmlns:p14="http://schemas.microsoft.com/office/powerpoint/2010/main" val="3445181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Little posterior difference</a:t>
            </a:r>
            <a:endParaRPr lang="en-US" dirty="0"/>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2157163" y="5959954"/>
            <a:ext cx="4289829" cy="523220"/>
          </a:xfrm>
          <a:prstGeom prst="rect">
            <a:avLst/>
          </a:prstGeom>
          <a:noFill/>
        </p:spPr>
        <p:txBody>
          <a:bodyPr wrap="none" rtlCol="0">
            <a:spAutoFit/>
          </a:bodyPr>
          <a:lstStyle/>
          <a:p>
            <a:r>
              <a:rPr lang="en-US" sz="2800" dirty="0" smtClean="0"/>
              <a:t>Posterior </a:t>
            </a:r>
            <a:r>
              <a:rPr lang="en-US" sz="2800" dirty="0" err="1" smtClean="0"/>
              <a:t>Wernicke’s</a:t>
            </a:r>
            <a:r>
              <a:rPr lang="en-US" sz="2800" dirty="0" smtClean="0"/>
              <a:t> area</a:t>
            </a:r>
            <a:endParaRPr lang="en-US" sz="28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163" y="1917329"/>
            <a:ext cx="4495800" cy="396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0318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3267</TotalTime>
  <Words>5882</Words>
  <Application>Microsoft Office PowerPoint</Application>
  <PresentationFormat>On-screen Show (4:3)</PresentationFormat>
  <Paragraphs>741</Paragraphs>
  <Slides>86</Slides>
  <Notes>71</Notes>
  <HiddenSlides>26</HiddenSlides>
  <MMClips>4</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99" baseType="lpstr">
      <vt:lpstr>Arial</vt:lpstr>
      <vt:lpstr>Calibri</vt:lpstr>
      <vt:lpstr>Corbel</vt:lpstr>
      <vt:lpstr>Monotype Sorts</vt:lpstr>
      <vt:lpstr>msgothic</vt:lpstr>
      <vt:lpstr>Segoe UI</vt:lpstr>
      <vt:lpstr>Times New Roman</vt:lpstr>
      <vt:lpstr>Verdana</vt:lpstr>
      <vt:lpstr>Wingdings</vt:lpstr>
      <vt:lpstr>Wingdings 2</vt:lpstr>
      <vt:lpstr>Wingdings 3</vt:lpstr>
      <vt:lpstr>Module</vt:lpstr>
      <vt:lpstr>Clip</vt:lpstr>
      <vt:lpstr>Language Development</vt:lpstr>
      <vt:lpstr>Some definitions </vt:lpstr>
      <vt:lpstr>Language Development</vt:lpstr>
      <vt:lpstr>Language Development –  Three Theories</vt:lpstr>
      <vt:lpstr>Evidence for a biological preparedness for language learning</vt:lpstr>
      <vt:lpstr>Criticisms of Chomsky’s model</vt:lpstr>
      <vt:lpstr>Second language learning and the brain</vt:lpstr>
      <vt:lpstr>“Distinct cortical areas associated with native and second languages.”</vt:lpstr>
      <vt:lpstr>Little posterior difference</vt:lpstr>
      <vt:lpstr>Second language learning and the brain</vt:lpstr>
      <vt:lpstr>Language Development Theories–  Interactionist Perspective</vt:lpstr>
      <vt:lpstr>Auditory Development</vt:lpstr>
      <vt:lpstr>Auditory Development</vt:lpstr>
      <vt:lpstr>PowerPoint Presentation</vt:lpstr>
      <vt:lpstr>Prenatal sensitivity to language </vt:lpstr>
      <vt:lpstr>PowerPoint Presentation</vt:lpstr>
      <vt:lpstr>Auditory Development (cont)</vt:lpstr>
      <vt:lpstr>Crying</vt:lpstr>
      <vt:lpstr>Two crying functions</vt:lpstr>
      <vt:lpstr>Different acoustic patterns</vt:lpstr>
      <vt:lpstr>Crying judgments</vt:lpstr>
      <vt:lpstr>Cries sound bad</vt:lpstr>
      <vt:lpstr>Articulatory Development </vt:lpstr>
      <vt:lpstr>Prelinguistic speech</vt:lpstr>
      <vt:lpstr>Phonation Stage, 0-2/3 months</vt:lpstr>
      <vt:lpstr>Cooing/Gooing Stage, 1 - 4 months</vt:lpstr>
      <vt:lpstr>Expansion Stage, 3 - 8 months</vt:lpstr>
      <vt:lpstr>Checking out the new sound system </vt:lpstr>
      <vt:lpstr>Articulatory Development </vt:lpstr>
      <vt:lpstr>Functional flexibility of infant vocalization. Oller, et al. 2013. PNAS</vt:lpstr>
      <vt:lpstr>‘Functional flexibility is a sine qua non in spoken language</vt:lpstr>
      <vt:lpstr>Signal flexibility—a prerequisite for functional  flexibility</vt:lpstr>
      <vt:lpstr>Canonical Babbling Stage, 6-10 mos</vt:lpstr>
      <vt:lpstr>Importance of Babbling</vt:lpstr>
      <vt:lpstr>Limitations of Babbling</vt:lpstr>
      <vt:lpstr>Integrative stage (9-18 months)</vt:lpstr>
      <vt:lpstr>Infant directed speech</vt:lpstr>
      <vt:lpstr>Automated Vocal Analysis of Naturalistic Recordings from Children with Autism, Language Delay, and Typical Development (Oller et al., 2010)</vt:lpstr>
      <vt:lpstr>The study of vocal development and its role in language has been labor intensive. </vt:lpstr>
      <vt:lpstr>Sample</vt:lpstr>
      <vt:lpstr>Naturalistic Recordings</vt:lpstr>
      <vt:lpstr> Automated Vocal Analysis</vt:lpstr>
      <vt:lpstr> Automated Vocal Analysis</vt:lpstr>
      <vt:lpstr>PowerPoint Presentation</vt:lpstr>
      <vt:lpstr>Vocal parameters change with age for typical developing/language-delayed</vt:lpstr>
      <vt:lpstr>ASD children’s vocal parameters do not change with age</vt:lpstr>
      <vt:lpstr>Vocal parameters did not change with age for children with autism</vt:lpstr>
      <vt:lpstr>Allowing for Identification</vt:lpstr>
      <vt:lpstr>Developmental Tracking and Group Differentiation</vt:lpstr>
      <vt:lpstr>LDA Showing Group Discrimination</vt:lpstr>
      <vt:lpstr>Automated analysis algorithms can:</vt:lpstr>
      <vt:lpstr>Future Directions </vt:lpstr>
      <vt:lpstr>Automated vs. Manual Analysis</vt:lpstr>
      <vt:lpstr>Vocal interaction and ASD development?</vt:lpstr>
      <vt:lpstr>Interaction automatically-identified from recordings</vt:lpstr>
      <vt:lpstr>Age-related increase in of speech-related vocalization proportion slower in ASD group</vt:lpstr>
      <vt:lpstr>Two-way contingencies</vt:lpstr>
      <vt:lpstr>PowerPoint Presentation</vt:lpstr>
      <vt:lpstr>Epilogue</vt:lpstr>
      <vt:lpstr>PowerPoint Presentation</vt:lpstr>
      <vt:lpstr>First word definitions</vt:lpstr>
      <vt:lpstr>First word learning</vt:lpstr>
      <vt:lpstr>Word learning</vt:lpstr>
      <vt:lpstr>Word learning</vt:lpstr>
      <vt:lpstr>PowerPoint Presentation</vt:lpstr>
      <vt:lpstr>Cross-cultural differences in first words</vt:lpstr>
      <vt:lpstr>Word learning</vt:lpstr>
      <vt:lpstr>Syntax = grammar</vt:lpstr>
      <vt:lpstr>Children’s early comprehension of syntax</vt:lpstr>
      <vt:lpstr>Preferential looking paradigm </vt:lpstr>
      <vt:lpstr>The duck is gorping the bunny</vt:lpstr>
      <vt:lpstr>Statistical learning: Learning  patterns in the world</vt:lpstr>
      <vt:lpstr>Statistical learning: Learning  patterns in the world</vt:lpstr>
      <vt:lpstr>PowerPoint Presentation</vt:lpstr>
      <vt:lpstr>Statistical rules  Learning</vt:lpstr>
      <vt:lpstr>Grammatical Development</vt:lpstr>
      <vt:lpstr>Syntax of 2 word sentences</vt:lpstr>
      <vt:lpstr>Common Errors</vt:lpstr>
      <vt:lpstr>Measuring grammatical development</vt:lpstr>
      <vt:lpstr>MLU length</vt:lpstr>
      <vt:lpstr>PowerPoint Presentation</vt:lpstr>
      <vt:lpstr>Grammatical Development</vt:lpstr>
      <vt:lpstr>Grammatical Development</vt:lpstr>
      <vt:lpstr>Parsing grammar</vt:lpstr>
      <vt:lpstr>Communicative Development</vt:lpstr>
      <vt:lpstr>Role of gesture</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hhenderson</dc:creator>
  <cp:lastModifiedBy>Daniel Messinger</cp:lastModifiedBy>
  <cp:revision>227</cp:revision>
  <cp:lastPrinted>2013-02-26T15:14:40Z</cp:lastPrinted>
  <dcterms:created xsi:type="dcterms:W3CDTF">2007-01-11T16:44:21Z</dcterms:created>
  <dcterms:modified xsi:type="dcterms:W3CDTF">2016-09-29T16:14:14Z</dcterms:modified>
</cp:coreProperties>
</file>