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4" r:id="rId2"/>
    <p:sldMasterId id="2147484026" r:id="rId3"/>
  </p:sldMasterIdLst>
  <p:notesMasterIdLst>
    <p:notesMasterId r:id="rId71"/>
  </p:notesMasterIdLst>
  <p:handoutMasterIdLst>
    <p:handoutMasterId r:id="rId72"/>
  </p:handoutMasterIdLst>
  <p:sldIdLst>
    <p:sldId id="256" r:id="rId4"/>
    <p:sldId id="464" r:id="rId5"/>
    <p:sldId id="445" r:id="rId6"/>
    <p:sldId id="446" r:id="rId7"/>
    <p:sldId id="447" r:id="rId8"/>
    <p:sldId id="449" r:id="rId9"/>
    <p:sldId id="448" r:id="rId10"/>
    <p:sldId id="466" r:id="rId11"/>
    <p:sldId id="467" r:id="rId12"/>
    <p:sldId id="450" r:id="rId13"/>
    <p:sldId id="452" r:id="rId14"/>
    <p:sldId id="465" r:id="rId15"/>
    <p:sldId id="451" r:id="rId16"/>
    <p:sldId id="453" r:id="rId17"/>
    <p:sldId id="454" r:id="rId18"/>
    <p:sldId id="455" r:id="rId19"/>
    <p:sldId id="456" r:id="rId20"/>
    <p:sldId id="463" r:id="rId21"/>
    <p:sldId id="457" r:id="rId22"/>
    <p:sldId id="458" r:id="rId23"/>
    <p:sldId id="459" r:id="rId24"/>
    <p:sldId id="405" r:id="rId25"/>
    <p:sldId id="460" r:id="rId26"/>
    <p:sldId id="406" r:id="rId27"/>
    <p:sldId id="461" r:id="rId28"/>
    <p:sldId id="407" r:id="rId29"/>
    <p:sldId id="408" r:id="rId30"/>
    <p:sldId id="409" r:id="rId31"/>
    <p:sldId id="410" r:id="rId32"/>
    <p:sldId id="411" r:id="rId33"/>
    <p:sldId id="412" r:id="rId34"/>
    <p:sldId id="413" r:id="rId35"/>
    <p:sldId id="462" r:id="rId36"/>
    <p:sldId id="415" r:id="rId37"/>
    <p:sldId id="416" r:id="rId38"/>
    <p:sldId id="417" r:id="rId39"/>
    <p:sldId id="420" r:id="rId40"/>
    <p:sldId id="443" r:id="rId41"/>
    <p:sldId id="444" r:id="rId42"/>
    <p:sldId id="421" r:id="rId43"/>
    <p:sldId id="422" r:id="rId44"/>
    <p:sldId id="423" r:id="rId45"/>
    <p:sldId id="424" r:id="rId46"/>
    <p:sldId id="425" r:id="rId47"/>
    <p:sldId id="426" r:id="rId48"/>
    <p:sldId id="442" r:id="rId49"/>
    <p:sldId id="427" r:id="rId50"/>
    <p:sldId id="428" r:id="rId51"/>
    <p:sldId id="429" r:id="rId52"/>
    <p:sldId id="430" r:id="rId53"/>
    <p:sldId id="431" r:id="rId54"/>
    <p:sldId id="386" r:id="rId55"/>
    <p:sldId id="387" r:id="rId56"/>
    <p:sldId id="388" r:id="rId57"/>
    <p:sldId id="390" r:id="rId58"/>
    <p:sldId id="391" r:id="rId59"/>
    <p:sldId id="392" r:id="rId60"/>
    <p:sldId id="393" r:id="rId61"/>
    <p:sldId id="433" r:id="rId62"/>
    <p:sldId id="434" r:id="rId63"/>
    <p:sldId id="435" r:id="rId64"/>
    <p:sldId id="436" r:id="rId65"/>
    <p:sldId id="437" r:id="rId66"/>
    <p:sldId id="438" r:id="rId67"/>
    <p:sldId id="439" r:id="rId68"/>
    <p:sldId id="440" r:id="rId69"/>
    <p:sldId id="441" r:id="rId7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0114" autoAdjust="0"/>
  </p:normalViewPr>
  <p:slideViewPr>
    <p:cSldViewPr>
      <p:cViewPr varScale="1">
        <p:scale>
          <a:sx n="70" d="100"/>
          <a:sy n="70" d="100"/>
        </p:scale>
        <p:origin x="48" y="123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nas.org/content/106/22/9115.full#ref-1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22</a:t>
            </a:fld>
            <a:endParaRPr lang="en-US"/>
          </a:p>
        </p:txBody>
      </p:sp>
    </p:spTree>
    <p:extLst>
      <p:ext uri="{BB962C8B-B14F-4D97-AF65-F5344CB8AC3E}">
        <p14:creationId xmlns:p14="http://schemas.microsoft.com/office/powerpoint/2010/main" val="189890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Research indicates</a:t>
            </a:r>
            <a:r>
              <a:rPr lang="en-US" baseline="0" dirty="0" smtClean="0"/>
              <a:t> </a:t>
            </a:r>
            <a:r>
              <a:rPr lang="en-US" dirty="0" smtClean="0"/>
              <a:t>that Oxytocin (OT) underlies the formation of social bonds and is associated with positive parenting behaviors for mothers and fathers</a:t>
            </a:r>
          </a:p>
          <a:p>
            <a:endParaRPr lang="en-US" dirty="0" smtClean="0"/>
          </a:p>
          <a:p>
            <a:r>
              <a:rPr lang="en-US" dirty="0" smtClean="0"/>
              <a:t>In humans,</a:t>
            </a:r>
            <a:r>
              <a:rPr lang="en-US" baseline="0" dirty="0" smtClean="0"/>
              <a:t> it’s been shown that </a:t>
            </a:r>
            <a:r>
              <a:rPr lang="en-US" sz="1200" b="0" i="0" u="none" strike="noStrike" kern="1200" baseline="0" dirty="0" smtClean="0">
                <a:solidFill>
                  <a:schemeClr val="tx1"/>
                </a:solidFill>
                <a:latin typeface="Arial" charset="0"/>
                <a:ea typeface="+mn-ea"/>
                <a:cs typeface="+mn-cs"/>
              </a:rPr>
              <a:t>OT administration increases </a:t>
            </a:r>
            <a:r>
              <a:rPr lang="en-US" sz="1200" b="0" i="0" u="none" strike="noStrike" kern="1200" baseline="0" dirty="0" err="1" smtClean="0">
                <a:solidFill>
                  <a:schemeClr val="tx1"/>
                </a:solidFill>
                <a:latin typeface="Arial" charset="0"/>
                <a:ea typeface="+mn-ea"/>
                <a:cs typeface="+mn-cs"/>
              </a:rPr>
              <a:t>affiliative</a:t>
            </a:r>
            <a:r>
              <a:rPr lang="en-US" sz="1200" b="0" i="0" u="none" strike="noStrike" kern="1200" baseline="0" dirty="0" smtClean="0">
                <a:solidFill>
                  <a:schemeClr val="tx1"/>
                </a:solidFill>
                <a:latin typeface="Arial" charset="0"/>
                <a:ea typeface="+mn-ea"/>
                <a:cs typeface="+mn-cs"/>
              </a:rPr>
              <a:t> behavior, including trust, empathy, theory of mind and social reciprocity. </a:t>
            </a:r>
          </a:p>
          <a:p>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1" i="1" dirty="0" smtClean="0"/>
              <a:t>Parental OT may shape the capacity for social engagement in the child as studies have found that </a:t>
            </a:r>
            <a:r>
              <a:rPr lang="en-US" dirty="0" smtClean="0"/>
              <a:t>Parental OT and the amount of parenting behavior the infant receives shape the organization of OT receptors in the infant’s brain and its ensuing lifetime effects on social adaptation.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smtClean="0"/>
          </a:p>
          <a:p>
            <a:endParaRPr lang="en-US" dirty="0" smtClean="0"/>
          </a:p>
          <a:p>
            <a:endParaRPr lang="en-US" dirty="0" smtClean="0"/>
          </a:p>
          <a:p>
            <a:r>
              <a:rPr lang="en-US" dirty="0" smtClean="0"/>
              <a:t>Hormone’s central</a:t>
            </a:r>
            <a:r>
              <a:rPr lang="en-US" baseline="0" dirty="0" smtClean="0"/>
              <a:t> involvement in the formation of the parent-infant bond enhances physiological and behavioral systems that underpin human social engagement throughout life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23</a:t>
            </a:fld>
            <a:endParaRPr lang="en-US"/>
          </a:p>
        </p:txBody>
      </p:sp>
    </p:spTree>
    <p:extLst>
      <p:ext uri="{BB962C8B-B14F-4D97-AF65-F5344CB8AC3E}">
        <p14:creationId xmlns:p14="http://schemas.microsoft.com/office/powerpoint/2010/main" val="2948749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Hormone’s central</a:t>
            </a:r>
            <a:r>
              <a:rPr lang="en-US" baseline="0" dirty="0" smtClean="0"/>
              <a:t> involvement in the formation of the parent-infant bond enhances physiological and behavioral systems that underpin human social engagement throughout life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24</a:t>
            </a:fld>
            <a:endParaRPr lang="en-US"/>
          </a:p>
        </p:txBody>
      </p:sp>
    </p:spTree>
    <p:extLst>
      <p:ext uri="{BB962C8B-B14F-4D97-AF65-F5344CB8AC3E}">
        <p14:creationId xmlns:p14="http://schemas.microsoft.com/office/powerpoint/2010/main" val="114255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Currently unknown</a:t>
            </a:r>
            <a:r>
              <a:rPr lang="en-US" b="1" baseline="0" dirty="0" smtClean="0"/>
              <a:t> </a:t>
            </a:r>
          </a:p>
          <a:p>
            <a:r>
              <a:rPr lang="en-US" baseline="0" dirty="0" smtClean="0"/>
              <a:t>1) whether </a:t>
            </a:r>
            <a:r>
              <a:rPr lang="en-US" sz="1200" b="0" i="0" u="none" strike="noStrike" kern="1200" baseline="0" dirty="0" smtClean="0">
                <a:solidFill>
                  <a:schemeClr val="tx1"/>
                </a:solidFill>
                <a:latin typeface="Arial" charset="0"/>
                <a:ea typeface="+mn-ea"/>
                <a:cs typeface="+mn-cs"/>
              </a:rPr>
              <a:t>manipulations that increase parental OT can enhance parental-infant bonding by increasing the parent’s physiological and behavioral response in systems that support social engagement.</a:t>
            </a:r>
          </a:p>
          <a:p>
            <a:r>
              <a:rPr lang="en-US" dirty="0" smtClean="0"/>
              <a:t>OT admin </a:t>
            </a:r>
            <a:r>
              <a:rPr lang="en-US" dirty="0" smtClean="0">
                <a:sym typeface="Wingdings"/>
              </a:rPr>
              <a:t> increased physiological and </a:t>
            </a:r>
            <a:r>
              <a:rPr lang="en-US" dirty="0" err="1" smtClean="0">
                <a:sym typeface="Wingdings"/>
              </a:rPr>
              <a:t>behavioarl</a:t>
            </a:r>
            <a:r>
              <a:rPr lang="en-US" dirty="0" smtClean="0">
                <a:sym typeface="Wingdings"/>
              </a:rPr>
              <a:t> response in systems that support social engagement enhanced parent infant bond</a:t>
            </a:r>
            <a:br>
              <a:rPr lang="en-US" dirty="0" smtClean="0">
                <a:sym typeface="Wingdings"/>
              </a:rPr>
            </a:br>
            <a:r>
              <a:rPr lang="en-US" dirty="0" smtClean="0">
                <a:sym typeface="Wingdings"/>
              </a:rPr>
              <a:t/>
            </a:r>
            <a:br>
              <a:rPr lang="en-US" dirty="0" smtClean="0">
                <a:sym typeface="Wingdings"/>
              </a:rPr>
            </a:br>
            <a:r>
              <a:rPr lang="en-US" dirty="0" smtClean="0">
                <a:sym typeface="Wingdings"/>
              </a:rPr>
              <a:t>2)</a:t>
            </a:r>
            <a:r>
              <a:rPr lang="en-US" baseline="0" dirty="0" smtClean="0">
                <a:sym typeface="Wingdings"/>
              </a:rPr>
              <a:t> </a:t>
            </a:r>
            <a:r>
              <a:rPr lang="en-US" sz="1200" b="0" i="0" u="none" strike="noStrike" kern="1200" baseline="0" dirty="0" smtClean="0">
                <a:solidFill>
                  <a:schemeClr val="tx1"/>
                </a:solidFill>
                <a:latin typeface="Arial" charset="0"/>
                <a:ea typeface="+mn-ea"/>
                <a:cs typeface="+mn-cs"/>
              </a:rPr>
              <a:t>whether pharmacologic interventions to the parent can have parallel effects (increase in </a:t>
            </a:r>
            <a:r>
              <a:rPr lang="en-US" sz="1200" b="0" i="0" u="none" strike="noStrike" kern="1200" baseline="0" dirty="0" err="1" smtClean="0">
                <a:solidFill>
                  <a:schemeClr val="tx1"/>
                </a:solidFill>
                <a:latin typeface="Arial" charset="0"/>
                <a:ea typeface="+mn-ea"/>
                <a:cs typeface="+mn-cs"/>
              </a:rPr>
              <a:t>phys</a:t>
            </a:r>
            <a:r>
              <a:rPr lang="en-US" sz="1200" b="0" i="0" u="none" strike="noStrike" kern="1200" baseline="0" dirty="0" smtClean="0">
                <a:solidFill>
                  <a:schemeClr val="tx1"/>
                </a:solidFill>
                <a:latin typeface="Arial" charset="0"/>
                <a:ea typeface="+mn-ea"/>
                <a:cs typeface="+mn-cs"/>
              </a:rPr>
              <a:t> &amp; </a:t>
            </a:r>
            <a:r>
              <a:rPr lang="en-US" sz="1200" b="0" i="0" u="none" strike="noStrike" kern="1200" baseline="0" dirty="0" err="1" smtClean="0">
                <a:solidFill>
                  <a:schemeClr val="tx1"/>
                </a:solidFill>
                <a:latin typeface="Arial" charset="0"/>
                <a:ea typeface="+mn-ea"/>
                <a:cs typeface="+mn-cs"/>
              </a:rPr>
              <a:t>behav</a:t>
            </a:r>
            <a:r>
              <a:rPr lang="en-US" sz="1200" b="0" i="0" u="none" strike="noStrike" kern="1200" baseline="0" dirty="0" smtClean="0">
                <a:solidFill>
                  <a:schemeClr val="tx1"/>
                </a:solidFill>
                <a:latin typeface="Arial" charset="0"/>
                <a:ea typeface="+mn-ea"/>
                <a:cs typeface="+mn-cs"/>
              </a:rPr>
              <a:t> responses in </a:t>
            </a:r>
            <a:r>
              <a:rPr lang="en-US" sz="1200" b="0" i="0" u="none" strike="noStrike" kern="1200" baseline="0" dirty="0" err="1" smtClean="0">
                <a:solidFill>
                  <a:schemeClr val="tx1"/>
                </a:solidFill>
                <a:latin typeface="Arial" charset="0"/>
                <a:ea typeface="+mn-ea"/>
                <a:cs typeface="+mn-cs"/>
              </a:rPr>
              <a:t>sytems</a:t>
            </a:r>
            <a:r>
              <a:rPr lang="en-US" sz="1200" b="0" i="0" u="none" strike="noStrike" kern="1200" baseline="0" dirty="0" smtClean="0">
                <a:solidFill>
                  <a:schemeClr val="tx1"/>
                </a:solidFill>
                <a:latin typeface="Arial" charset="0"/>
                <a:ea typeface="+mn-ea"/>
                <a:cs typeface="+mn-cs"/>
              </a:rPr>
              <a:t> that support social engagement) on the infant without direct hormonal manipulation to the child.</a:t>
            </a:r>
            <a:endParaRPr lang="en-US" dirty="0" smtClean="0"/>
          </a:p>
          <a:p>
            <a:pPr marL="171450" indent="-171450">
              <a:buFont typeface="Arial" charset="0"/>
              <a:buChar char="•"/>
            </a:pPr>
            <a:endParaRPr lang="en-US" sz="1200" b="0" i="0" u="none" strike="noStrike" kern="1200" baseline="0" dirty="0" smtClean="0">
              <a:solidFill>
                <a:schemeClr val="tx1"/>
              </a:solidFill>
              <a:latin typeface="Arial" charset="0"/>
              <a:ea typeface="+mn-ea"/>
              <a:cs typeface="+mn-cs"/>
            </a:endParaRPr>
          </a:p>
          <a:p>
            <a:endParaRPr lang="en-US" i="1" dirty="0" smtClean="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413633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28</a:t>
            </a:fld>
            <a:endParaRPr lang="en-US"/>
          </a:p>
        </p:txBody>
      </p:sp>
    </p:spTree>
    <p:extLst>
      <p:ext uri="{BB962C8B-B14F-4D97-AF65-F5344CB8AC3E}">
        <p14:creationId xmlns:p14="http://schemas.microsoft.com/office/powerpoint/2010/main" val="394307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Fathers: Marked increase in salivary OT from BL to rest of assessments in OT condition</a:t>
            </a:r>
          </a:p>
          <a:p>
            <a:pPr marL="171450" indent="-171450">
              <a:buFontTx/>
              <a:buChar char="-"/>
            </a:pPr>
            <a:r>
              <a:rPr lang="en-US" baseline="0" dirty="0" smtClean="0"/>
              <a:t>No change in OT for PL </a:t>
            </a:r>
          </a:p>
          <a:p>
            <a:pPr marL="0" indent="0">
              <a:buFontTx/>
              <a:buNone/>
            </a:pPr>
            <a:endParaRPr lang="en-US" baseline="0" dirty="0" smtClean="0"/>
          </a:p>
          <a:p>
            <a:pPr marL="0" indent="0">
              <a:buFontTx/>
              <a:buNone/>
            </a:pPr>
            <a:r>
              <a:rPr lang="en-US" baseline="0" dirty="0" smtClean="0"/>
              <a:t>Infants: Marked differences in infant’s OT reactions according to “father’s OT status”</a:t>
            </a:r>
          </a:p>
          <a:p>
            <a:pPr marL="171450" indent="-171450">
              <a:buFontTx/>
              <a:buChar char="-"/>
            </a:pPr>
            <a:r>
              <a:rPr lang="en-US" baseline="0" dirty="0" smtClean="0"/>
              <a:t>Marked increase when fathers had been administered OT</a:t>
            </a:r>
          </a:p>
          <a:p>
            <a:pPr marL="171450" indent="-171450">
              <a:buFontTx/>
              <a:buChar char="-"/>
            </a:pPr>
            <a:r>
              <a:rPr lang="en-US" baseline="0" dirty="0" smtClean="0"/>
              <a:t>No change in OT for PL</a:t>
            </a:r>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140451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Calculated RSA separately</a:t>
            </a:r>
            <a:r>
              <a:rPr lang="en-US" baseline="0" dirty="0" smtClean="0"/>
              <a:t> across the phases of the face-to-face/still-face paradigm</a:t>
            </a:r>
          </a:p>
          <a:p>
            <a:endParaRPr lang="en-US" baseline="0" dirty="0" smtClean="0"/>
          </a:p>
          <a:p>
            <a:r>
              <a:rPr lang="en-US" baseline="0" dirty="0" smtClean="0"/>
              <a:t>Fathers: higher RSA in free play </a:t>
            </a:r>
            <a:r>
              <a:rPr lang="en-US" baseline="0" dirty="0" smtClean="0">
                <a:sym typeface="Wingdings" panose="05000000000000000000" pitchFamily="2" charset="2"/>
              </a:rPr>
              <a:t> greater autonomic readiness for social engagement</a:t>
            </a:r>
          </a:p>
          <a:p>
            <a:pPr marL="171450" indent="-171450">
              <a:buFontTx/>
              <a:buChar char="-"/>
            </a:pPr>
            <a:r>
              <a:rPr lang="en-US" baseline="0" dirty="0" smtClean="0">
                <a:sym typeface="Wingdings" panose="05000000000000000000" pitchFamily="2" charset="2"/>
              </a:rPr>
              <a:t>Greater INCREASE in RSA from baseline to free play</a:t>
            </a:r>
          </a:p>
          <a:p>
            <a:pPr marL="0" indent="0">
              <a:buFontTx/>
              <a:buNone/>
            </a:pPr>
            <a:endParaRPr lang="en-US" baseline="0" dirty="0" smtClean="0">
              <a:sym typeface="Wingdings" panose="05000000000000000000" pitchFamily="2" charset="2"/>
            </a:endParaRPr>
          </a:p>
          <a:p>
            <a:pPr marL="0" indent="0">
              <a:buFontTx/>
              <a:buNone/>
            </a:pPr>
            <a:r>
              <a:rPr lang="en-US" baseline="0" dirty="0" smtClean="0">
                <a:sym typeface="Wingdings" panose="05000000000000000000" pitchFamily="2" charset="2"/>
              </a:rPr>
              <a:t>Infants’ RSA related pattern: RSA higher during Free Play when father admin OT</a:t>
            </a:r>
          </a:p>
          <a:p>
            <a:pPr marL="0" indent="0">
              <a:buFontTx/>
              <a:buNone/>
            </a:pPr>
            <a:r>
              <a:rPr lang="en-US" baseline="0" dirty="0" smtClean="0">
                <a:sym typeface="Wingdings" panose="05000000000000000000" pitchFamily="2" charset="2"/>
              </a:rPr>
              <a:t>- BUT: not higher overall  effect specific to the free-play condition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30</a:t>
            </a:fld>
            <a:endParaRPr lang="en-US"/>
          </a:p>
        </p:txBody>
      </p:sp>
    </p:spTree>
    <p:extLst>
      <p:ext uri="{BB962C8B-B14F-4D97-AF65-F5344CB8AC3E}">
        <p14:creationId xmlns:p14="http://schemas.microsoft.com/office/powerpoint/2010/main" val="171079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Fathers: under OT, showed longer episodes of touch and more moments of infant-oriented vocalizations and encouragement of infant orientation to the social context</a:t>
            </a:r>
          </a:p>
          <a:p>
            <a:endParaRPr lang="en-US" dirty="0" smtClean="0"/>
          </a:p>
          <a:p>
            <a:r>
              <a:rPr lang="en-US" dirty="0" smtClean="0"/>
              <a:t>Children: when</a:t>
            </a:r>
            <a:r>
              <a:rPr lang="en-US" baseline="0" dirty="0" smtClean="0"/>
              <a:t> fathers under OT, showed longer episodes of object manipulation and longer moments of social gaze </a:t>
            </a:r>
          </a:p>
          <a:p>
            <a:pPr marL="171450" indent="-171450">
              <a:buFontTx/>
              <a:buChar char="-"/>
            </a:pPr>
            <a:r>
              <a:rPr lang="en-US" baseline="0" dirty="0" smtClean="0"/>
              <a:t>also: took longer to avert gaze from father’s face (“closer focus on the social context”)</a:t>
            </a:r>
          </a:p>
          <a:p>
            <a:pPr marL="0" indent="0">
              <a:buFontTx/>
              <a:buNone/>
            </a:pPr>
            <a:endParaRPr lang="en-US" baseline="0" dirty="0" smtClean="0"/>
          </a:p>
          <a:p>
            <a:pPr marL="0" indent="0">
              <a:buFontTx/>
              <a:buNone/>
            </a:pPr>
            <a:r>
              <a:rPr lang="en-US" baseline="0" dirty="0" smtClean="0"/>
              <a:t>No differences in child/father positive affective expressions. Paper: findings specific to </a:t>
            </a:r>
            <a:r>
              <a:rPr lang="en-US" baseline="0" dirty="0" err="1" smtClean="0"/>
              <a:t>affiliative</a:t>
            </a:r>
            <a:r>
              <a:rPr lang="en-US" baseline="0" dirty="0" smtClean="0"/>
              <a:t> processes – what is your reaction to that?</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31</a:t>
            </a:fld>
            <a:endParaRPr lang="en-US"/>
          </a:p>
        </p:txBody>
      </p:sp>
    </p:spTree>
    <p:extLst>
      <p:ext uri="{BB962C8B-B14F-4D97-AF65-F5344CB8AC3E}">
        <p14:creationId xmlns:p14="http://schemas.microsoft.com/office/powerpoint/2010/main" val="3469719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Correlation of OT response: corroboration of earlier research showing OT systems interrelated</a:t>
            </a:r>
            <a:r>
              <a:rPr lang="en-US" baseline="0" dirty="0" smtClean="0"/>
              <a:t> between parents and children</a:t>
            </a:r>
          </a:p>
          <a:p>
            <a:pPr marL="171450" indent="-171450">
              <a:buFontTx/>
              <a:buChar char="-"/>
            </a:pPr>
            <a:r>
              <a:rPr lang="en-US" dirty="0" smtClean="0"/>
              <a:t>Synchronous behavior: shared touch, gaze</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230764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Overall, the findings suggest that OT administration enhances functioning in physiological and behavioral systems that underpin parental-infant bonding in humans and that OT administration to parent can have parallel effects on the child without direct hormonal manipulation to the infant. </a:t>
            </a:r>
          </a:p>
          <a:p>
            <a:endParaRPr lang="en-US" sz="1200" b="0" i="0" u="none" strike="noStrike" kern="1200" baseline="0" dirty="0" smtClean="0">
              <a:solidFill>
                <a:schemeClr val="tx1"/>
              </a:solidFill>
              <a:latin typeface="Arial" charset="0"/>
              <a:ea typeface="+mn-ea"/>
              <a:cs typeface="+mn-cs"/>
            </a:endParaRPr>
          </a:p>
          <a:p>
            <a:r>
              <a:rPr lang="en-US" sz="1200" b="1" i="0" u="none" strike="noStrike" kern="1200" baseline="0" dirty="0" smtClean="0">
                <a:solidFill>
                  <a:schemeClr val="tx1"/>
                </a:solidFill>
                <a:latin typeface="Arial" charset="0"/>
                <a:ea typeface="+mn-ea"/>
                <a:cs typeface="+mn-cs"/>
              </a:rPr>
              <a:t>Peripheral OT and RSA have been associated</a:t>
            </a:r>
          </a:p>
          <a:p>
            <a:r>
              <a:rPr lang="en-US" sz="1200" b="1" i="0" u="none" strike="noStrike" kern="1200" baseline="0" dirty="0" smtClean="0">
                <a:solidFill>
                  <a:schemeClr val="tx1"/>
                </a:solidFill>
                <a:latin typeface="Arial" charset="0"/>
                <a:ea typeface="+mn-ea"/>
                <a:cs typeface="+mn-cs"/>
              </a:rPr>
              <a:t>with higher levels of infant social behavior </a:t>
            </a:r>
            <a:r>
              <a:rPr lang="en-US" sz="1200" b="0" i="0" u="none" strike="noStrike" kern="1200" baseline="0" dirty="0" smtClean="0">
                <a:solidFill>
                  <a:schemeClr val="tx1"/>
                </a:solidFill>
                <a:latin typeface="Arial" charset="0"/>
                <a:ea typeface="+mn-ea"/>
                <a:cs typeface="+mn-cs"/>
              </a:rPr>
              <a:t>(3,35), and disruptions</a:t>
            </a:r>
          </a:p>
          <a:p>
            <a:r>
              <a:rPr lang="en-US" sz="1200" b="0" i="0" u="none" strike="noStrike" kern="1200" baseline="0" dirty="0" smtClean="0">
                <a:solidFill>
                  <a:schemeClr val="tx1"/>
                </a:solidFill>
                <a:latin typeface="Arial" charset="0"/>
                <a:ea typeface="+mn-ea"/>
                <a:cs typeface="+mn-cs"/>
              </a:rPr>
              <a:t>to parental-infant bonding, in cases such as premature birth or</a:t>
            </a:r>
          </a:p>
          <a:p>
            <a:r>
              <a:rPr lang="en-US" sz="1200" b="0" i="0" u="none" strike="noStrike" kern="1200" baseline="0" dirty="0" smtClean="0">
                <a:solidFill>
                  <a:schemeClr val="tx1"/>
                </a:solidFill>
                <a:latin typeface="Arial" charset="0"/>
                <a:ea typeface="+mn-ea"/>
                <a:cs typeface="+mn-cs"/>
              </a:rPr>
              <a:t>maternal postpartum depression, are expressed in lower peripheral</a:t>
            </a:r>
          </a:p>
          <a:p>
            <a:r>
              <a:rPr lang="en-US" sz="1200" b="0" i="0" u="none" strike="noStrike" kern="1200" baseline="0" dirty="0" smtClean="0">
                <a:solidFill>
                  <a:schemeClr val="tx1"/>
                </a:solidFill>
                <a:latin typeface="Arial" charset="0"/>
                <a:ea typeface="+mn-ea"/>
                <a:cs typeface="+mn-cs"/>
              </a:rPr>
              <a:t>OT (14), lower RSA (53), and reduced social behavior</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33</a:t>
            </a:fld>
            <a:endParaRPr lang="en-US"/>
          </a:p>
        </p:txBody>
      </p:sp>
    </p:spTree>
    <p:extLst>
      <p:ext uri="{BB962C8B-B14F-4D97-AF65-F5344CB8AC3E}">
        <p14:creationId xmlns:p14="http://schemas.microsoft.com/office/powerpoint/2010/main" val="144339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Medial</a:t>
            </a:r>
            <a:r>
              <a:rPr lang="en-US" baseline="0" dirty="0" smtClean="0"/>
              <a:t> </a:t>
            </a:r>
            <a:r>
              <a:rPr lang="en-US" dirty="0" err="1" smtClean="0"/>
              <a:t>Preoptic</a:t>
            </a:r>
            <a:r>
              <a:rPr lang="en-US" dirty="0" smtClean="0"/>
              <a:t> Area</a:t>
            </a:r>
            <a:r>
              <a:rPr lang="en-US" baseline="0" dirty="0" smtClean="0"/>
              <a:t> robustly activated by infant stimuli, destruction of MPOA abolishes maternal care; master control region</a:t>
            </a:r>
          </a:p>
          <a:p>
            <a:r>
              <a:rPr lang="en-US" dirty="0" smtClean="0"/>
              <a:t>Ventral tegmental area:</a:t>
            </a:r>
            <a:r>
              <a:rPr lang="en-US" baseline="0" dirty="0" smtClean="0"/>
              <a:t> maternal motivation; activated by MPOA at birth, triggers cascade of events through nucleus </a:t>
            </a:r>
            <a:r>
              <a:rPr lang="en-US" baseline="0" dirty="0" err="1" smtClean="0"/>
              <a:t>accumbens</a:t>
            </a:r>
            <a:r>
              <a:rPr lang="en-US" baseline="0" dirty="0" smtClean="0"/>
              <a:t> and ventral pallidum which all culminates in the expression of maternal nurturing responses.</a:t>
            </a:r>
          </a:p>
          <a:p>
            <a:endParaRPr lang="en-US" baseline="0" dirty="0" smtClean="0"/>
          </a:p>
          <a:p>
            <a:endParaRPr lang="en-US" baseline="0" dirty="0" smtClean="0"/>
          </a:p>
          <a:p>
            <a:r>
              <a:rPr lang="en-US" dirty="0" smtClean="0"/>
              <a:t>More:</a:t>
            </a:r>
            <a:r>
              <a:rPr lang="en-US" baseline="0" dirty="0" smtClean="0"/>
              <a:t> </a:t>
            </a:r>
            <a:r>
              <a:rPr lang="en-US" dirty="0" smtClean="0"/>
              <a:t>medial preoptic area (MPOA) senses the course of pregnancy by monitoring changes in steroid hormone concentrations, and is likely the region responsible for the transition from pup aversion to attraction at parturition through suppressing amygdala to anterior hypothalamic and enhancing mesolimbic dopaminergic pathways. MPOA neurons are robustly activated by pup stimuli, and destruction of the MPOA abolishes maternal care.</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0369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your reactions to intranasal OT as a preventive therapy for ameliorating risk in these situations?</a:t>
            </a:r>
          </a:p>
          <a:p>
            <a:r>
              <a:rPr lang="en-US" baseline="0" dirty="0" smtClean="0"/>
              <a:t>What additional research would you like to see done before recommending this therapy? </a:t>
            </a:r>
          </a:p>
          <a:p>
            <a:r>
              <a:rPr lang="en-US" baseline="0" dirty="0" smtClean="0"/>
              <a:t>-- e.g., how long does this effect last (dosing schedule)?</a:t>
            </a:r>
          </a:p>
          <a:p>
            <a:r>
              <a:rPr lang="en-US" baseline="0" dirty="0" smtClean="0"/>
              <a:t>-- e.g., for what age ranges is this beneficial?</a:t>
            </a:r>
          </a:p>
        </p:txBody>
      </p:sp>
      <p:sp>
        <p:nvSpPr>
          <p:cNvPr id="4" name="Slide Number Placeholder 3"/>
          <p:cNvSpPr>
            <a:spLocks noGrp="1"/>
          </p:cNvSpPr>
          <p:nvPr>
            <p:ph type="sldNum" sz="quarter" idx="10"/>
          </p:nvPr>
        </p:nvSpPr>
        <p:spPr/>
        <p:txBody>
          <a:bodyPr/>
          <a:lstStyle/>
          <a:p>
            <a:fld id="{A8B732B4-A220-4D64-89E5-594291243225}" type="slidenum">
              <a:rPr lang="en-US" smtClean="0"/>
              <a:pPr/>
              <a:t>34</a:t>
            </a:fld>
            <a:endParaRPr lang="en-US"/>
          </a:p>
        </p:txBody>
      </p:sp>
    </p:spTree>
    <p:extLst>
      <p:ext uri="{BB962C8B-B14F-4D97-AF65-F5344CB8AC3E}">
        <p14:creationId xmlns:p14="http://schemas.microsoft.com/office/powerpoint/2010/main" val="503526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of fathers was listed as a limitation. But in what ways is this cool? Do you expect to see same findings among mothers?</a:t>
            </a:r>
          </a:p>
          <a:p>
            <a:endParaRPr lang="en-US" baseline="0" dirty="0" smtClean="0"/>
          </a:p>
          <a:p>
            <a:r>
              <a:rPr lang="en-US" baseline="0" dirty="0" smtClean="0"/>
              <a:t>Listed benefit of this parallel response that you could administer to parents without to children. But if administering to nursing mom mean you’d also be administering to child, does that limit that benefit?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35</a:t>
            </a:fld>
            <a:endParaRPr lang="en-US"/>
          </a:p>
        </p:txBody>
      </p:sp>
    </p:spTree>
    <p:extLst>
      <p:ext uri="{BB962C8B-B14F-4D97-AF65-F5344CB8AC3E}">
        <p14:creationId xmlns:p14="http://schemas.microsoft.com/office/powerpoint/2010/main" val="3090465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kern="1200" dirty="0" smtClean="0">
                <a:solidFill>
                  <a:schemeClr val="tx1"/>
                </a:solidFill>
                <a:effectLst/>
                <a:latin typeface="Arial" charset="0"/>
                <a:ea typeface="+mn-ea"/>
                <a:cs typeface="+mn-cs"/>
              </a:rPr>
              <a:t>Using</a:t>
            </a:r>
          </a:p>
          <a:p>
            <a:pPr rtl="0"/>
            <a:r>
              <a:rPr lang="en-US" sz="1200" kern="1200" dirty="0" err="1" smtClean="0">
                <a:solidFill>
                  <a:schemeClr val="tx1"/>
                </a:solidFill>
                <a:effectLst/>
                <a:latin typeface="Arial" charset="0"/>
                <a:ea typeface="+mn-ea"/>
                <a:cs typeface="+mn-cs"/>
              </a:rPr>
              <a:t>commer</a:t>
            </a:r>
            <a:r>
              <a:rPr lang="en-US" sz="1200" kern="1200" dirty="0" smtClean="0">
                <a:solidFill>
                  <a:schemeClr val="tx1"/>
                </a:solidFill>
                <a:effectLst/>
                <a:latin typeface="Arial" charset="0"/>
                <a:ea typeface="+mn-ea"/>
                <a:cs typeface="+mn-cs"/>
              </a:rPr>
              <a:t>-</a:t>
            </a:r>
          </a:p>
          <a:p>
            <a:pPr rtl="0"/>
            <a:r>
              <a:rPr lang="en-US" sz="1200" kern="1200" dirty="0" err="1" smtClean="0">
                <a:solidFill>
                  <a:schemeClr val="tx1"/>
                </a:solidFill>
                <a:effectLst/>
                <a:latin typeface="Arial" charset="0"/>
                <a:ea typeface="+mn-ea"/>
                <a:cs typeface="+mn-cs"/>
              </a:rPr>
              <a:t>cially</a:t>
            </a:r>
            <a:endParaRPr lang="en-US" sz="1200" kern="1200" dirty="0" smtClean="0">
              <a:solidFill>
                <a:schemeClr val="tx1"/>
              </a:solidFill>
              <a:effectLst/>
              <a:latin typeface="Arial" charset="0"/>
              <a:ea typeface="+mn-ea"/>
              <a:cs typeface="+mn-cs"/>
            </a:endParaRPr>
          </a:p>
          <a:p>
            <a:pPr rtl="0"/>
            <a:r>
              <a:rPr lang="en-US" sz="1200" kern="1200" dirty="0" smtClean="0">
                <a:solidFill>
                  <a:schemeClr val="tx1"/>
                </a:solidFill>
                <a:effectLst/>
                <a:latin typeface="Arial" charset="0"/>
                <a:ea typeface="+mn-ea"/>
                <a:cs typeface="+mn-cs"/>
              </a:rPr>
              <a:t>available</a:t>
            </a:r>
          </a:p>
          <a:p>
            <a:pPr rtl="0"/>
            <a:r>
              <a:rPr lang="en-US" sz="1200" kern="1200" dirty="0" smtClean="0">
                <a:solidFill>
                  <a:schemeClr val="tx1"/>
                </a:solidFill>
                <a:effectLst/>
                <a:latin typeface="Arial" charset="0"/>
                <a:ea typeface="+mn-ea"/>
                <a:cs typeface="+mn-cs"/>
              </a:rPr>
              <a:t>EIA</a:t>
            </a:r>
          </a:p>
          <a:p>
            <a:pPr rtl="0"/>
            <a:r>
              <a:rPr lang="en-US" sz="1200" kern="1200" dirty="0" smtClean="0">
                <a:solidFill>
                  <a:schemeClr val="tx1"/>
                </a:solidFill>
                <a:effectLst/>
                <a:latin typeface="Arial" charset="0"/>
                <a:ea typeface="+mn-ea"/>
                <a:cs typeface="+mn-cs"/>
              </a:rPr>
              <a:t>assays</a:t>
            </a:r>
          </a:p>
          <a:p>
            <a:pPr rtl="0"/>
            <a:r>
              <a:rPr lang="en-US" sz="1200" kern="1200" dirty="0" smtClean="0">
                <a:solidFill>
                  <a:schemeClr val="tx1"/>
                </a:solidFill>
                <a:effectLst/>
                <a:latin typeface="Arial" charset="0"/>
                <a:ea typeface="+mn-ea"/>
                <a:cs typeface="+mn-cs"/>
              </a:rPr>
              <a:t>without</a:t>
            </a:r>
          </a:p>
          <a:p>
            <a:pPr rtl="0"/>
            <a:r>
              <a:rPr lang="en-US" sz="1200" kern="1200" dirty="0" smtClean="0">
                <a:solidFill>
                  <a:schemeClr val="tx1"/>
                </a:solidFill>
                <a:effectLst/>
                <a:latin typeface="Arial" charset="0"/>
                <a:ea typeface="+mn-ea"/>
                <a:cs typeface="+mn-cs"/>
              </a:rPr>
              <a:t>extraction,</a:t>
            </a:r>
          </a:p>
          <a:p>
            <a:pPr rtl="0"/>
            <a:r>
              <a:rPr lang="en-US" sz="1200" kern="1200" dirty="0" smtClean="0">
                <a:solidFill>
                  <a:schemeClr val="tx1"/>
                </a:solidFill>
                <a:effectLst/>
                <a:latin typeface="Arial" charset="0"/>
                <a:ea typeface="+mn-ea"/>
                <a:cs typeface="+mn-cs"/>
              </a:rPr>
              <a:t>one</a:t>
            </a:r>
          </a:p>
          <a:p>
            <a:pPr rtl="0"/>
            <a:r>
              <a:rPr lang="en-US" sz="1200" kern="1200" dirty="0" smtClean="0">
                <a:solidFill>
                  <a:schemeClr val="tx1"/>
                </a:solidFill>
                <a:effectLst/>
                <a:latin typeface="Arial" charset="0"/>
                <a:ea typeface="+mn-ea"/>
                <a:cs typeface="+mn-cs"/>
              </a:rPr>
              <a:t>is</a:t>
            </a:r>
          </a:p>
          <a:p>
            <a:pPr rtl="0"/>
            <a:r>
              <a:rPr lang="en-US" sz="1200" kern="1200" dirty="0" smtClean="0">
                <a:solidFill>
                  <a:schemeClr val="tx1"/>
                </a:solidFill>
                <a:effectLst/>
                <a:latin typeface="Arial" charset="0"/>
                <a:ea typeface="+mn-ea"/>
                <a:cs typeface="+mn-cs"/>
              </a:rPr>
              <a:t>guaranteed</a:t>
            </a:r>
          </a:p>
          <a:p>
            <a:pPr rtl="0"/>
            <a:r>
              <a:rPr lang="en-US" sz="1200" kern="1200" dirty="0" smtClean="0">
                <a:solidFill>
                  <a:schemeClr val="tx1"/>
                </a:solidFill>
                <a:effectLst/>
                <a:latin typeface="Arial" charset="0"/>
                <a:ea typeface="+mn-ea"/>
                <a:cs typeface="+mn-cs"/>
              </a:rPr>
              <a:t>to</a:t>
            </a:r>
          </a:p>
          <a:p>
            <a:pPr rtl="0"/>
            <a:r>
              <a:rPr lang="en-US" sz="1200" kern="1200" dirty="0" smtClean="0">
                <a:solidFill>
                  <a:schemeClr val="tx1"/>
                </a:solidFill>
                <a:effectLst/>
                <a:latin typeface="Arial" charset="0"/>
                <a:ea typeface="+mn-ea"/>
                <a:cs typeface="+mn-cs"/>
              </a:rPr>
              <a:t>obtain</a:t>
            </a:r>
          </a:p>
          <a:p>
            <a:pPr rtl="0"/>
            <a:r>
              <a:rPr lang="en-US" sz="1200" kern="1200" dirty="0" smtClean="0">
                <a:solidFill>
                  <a:schemeClr val="tx1"/>
                </a:solidFill>
                <a:effectLst/>
                <a:latin typeface="Arial" charset="0"/>
                <a:ea typeface="+mn-ea"/>
                <a:cs typeface="+mn-cs"/>
              </a:rPr>
              <a:t>values</a:t>
            </a:r>
          </a:p>
          <a:p>
            <a:pPr rtl="0"/>
            <a:r>
              <a:rPr lang="en-US" sz="1200" kern="1200" dirty="0" smtClean="0">
                <a:solidFill>
                  <a:schemeClr val="tx1"/>
                </a:solidFill>
                <a:effectLst/>
                <a:latin typeface="Arial" charset="0"/>
                <a:ea typeface="+mn-ea"/>
                <a:cs typeface="+mn-cs"/>
              </a:rPr>
              <a:t>that</a:t>
            </a:r>
          </a:p>
          <a:p>
            <a:pPr rtl="0"/>
            <a:r>
              <a:rPr lang="en-US" sz="1200" kern="1200" dirty="0" smtClean="0">
                <a:solidFill>
                  <a:schemeClr val="tx1"/>
                </a:solidFill>
                <a:effectLst/>
                <a:latin typeface="Arial" charset="0"/>
                <a:ea typeface="+mn-ea"/>
                <a:cs typeface="+mn-cs"/>
              </a:rPr>
              <a:t>are</a:t>
            </a:r>
          </a:p>
          <a:p>
            <a:pPr rtl="0"/>
            <a:r>
              <a:rPr lang="en-US" sz="1200" kern="1200" dirty="0" smtClean="0">
                <a:solidFill>
                  <a:schemeClr val="tx1"/>
                </a:solidFill>
                <a:effectLst/>
                <a:latin typeface="Arial" charset="0"/>
                <a:ea typeface="+mn-ea"/>
                <a:cs typeface="+mn-cs"/>
              </a:rPr>
              <a:t>two</a:t>
            </a:r>
          </a:p>
          <a:p>
            <a:pPr rtl="0"/>
            <a:r>
              <a:rPr lang="en-US" sz="1200" kern="1200" dirty="0" smtClean="0">
                <a:solidFill>
                  <a:schemeClr val="tx1"/>
                </a:solidFill>
                <a:effectLst/>
                <a:latin typeface="Arial" charset="0"/>
                <a:ea typeface="+mn-ea"/>
                <a:cs typeface="+mn-cs"/>
              </a:rPr>
              <a:t>orders</a:t>
            </a:r>
          </a:p>
          <a:p>
            <a:pPr rtl="0"/>
            <a:r>
              <a:rPr lang="en-US" sz="1200" kern="1200" dirty="0" smtClean="0">
                <a:solidFill>
                  <a:schemeClr val="tx1"/>
                </a:solidFill>
                <a:effectLst/>
                <a:latin typeface="Arial" charset="0"/>
                <a:ea typeface="+mn-ea"/>
                <a:cs typeface="+mn-cs"/>
              </a:rPr>
              <a:t>of</a:t>
            </a:r>
          </a:p>
          <a:p>
            <a:pPr rtl="0"/>
            <a:r>
              <a:rPr lang="en-US" sz="1200" kern="1200" dirty="0" smtClean="0">
                <a:solidFill>
                  <a:schemeClr val="tx1"/>
                </a:solidFill>
                <a:effectLst/>
                <a:latin typeface="Arial" charset="0"/>
                <a:ea typeface="+mn-ea"/>
                <a:cs typeface="+mn-cs"/>
              </a:rPr>
              <a:t>magnitude</a:t>
            </a:r>
          </a:p>
          <a:p>
            <a:pPr rtl="0"/>
            <a:r>
              <a:rPr lang="en-US" sz="1200" kern="1200" dirty="0" smtClean="0">
                <a:solidFill>
                  <a:schemeClr val="tx1"/>
                </a:solidFill>
                <a:effectLst/>
                <a:latin typeface="Arial" charset="0"/>
                <a:ea typeface="+mn-ea"/>
                <a:cs typeface="+mn-cs"/>
              </a:rPr>
              <a:t>higher</a:t>
            </a:r>
          </a:p>
          <a:p>
            <a:pPr rtl="0"/>
            <a:r>
              <a:rPr lang="en-US" sz="1200" kern="1200" dirty="0" smtClean="0">
                <a:solidFill>
                  <a:schemeClr val="tx1"/>
                </a:solidFill>
                <a:effectLst/>
                <a:latin typeface="Arial" charset="0"/>
                <a:ea typeface="+mn-ea"/>
                <a:cs typeface="+mn-cs"/>
              </a:rPr>
              <a:t>than</a:t>
            </a:r>
          </a:p>
          <a:p>
            <a:pPr rtl="0"/>
            <a:r>
              <a:rPr lang="en-US" sz="1200" kern="1200" dirty="0" smtClean="0">
                <a:solidFill>
                  <a:schemeClr val="tx1"/>
                </a:solidFill>
                <a:effectLst/>
                <a:latin typeface="Arial" charset="0"/>
                <a:ea typeface="+mn-ea"/>
                <a:cs typeface="+mn-cs"/>
              </a:rPr>
              <a:t>those</a:t>
            </a:r>
          </a:p>
          <a:p>
            <a:pPr rtl="0"/>
            <a:r>
              <a:rPr lang="en-US" sz="1200" kern="1200" dirty="0" smtClean="0">
                <a:solidFill>
                  <a:schemeClr val="tx1"/>
                </a:solidFill>
                <a:effectLst/>
                <a:latin typeface="Arial" charset="0"/>
                <a:ea typeface="+mn-ea"/>
                <a:cs typeface="+mn-cs"/>
              </a:rPr>
              <a:t>obtained</a:t>
            </a:r>
          </a:p>
          <a:p>
            <a:pPr rtl="0"/>
            <a:r>
              <a:rPr lang="en-US" sz="1200" kern="1200" dirty="0" smtClean="0">
                <a:solidFill>
                  <a:schemeClr val="tx1"/>
                </a:solidFill>
                <a:effectLst/>
                <a:latin typeface="Arial" charset="0"/>
                <a:ea typeface="+mn-ea"/>
                <a:cs typeface="+mn-cs"/>
              </a:rPr>
              <a:t>using</a:t>
            </a:r>
          </a:p>
          <a:p>
            <a:pPr rtl="0"/>
            <a:r>
              <a:rPr lang="en-US" sz="1200" kern="1200" dirty="0" smtClean="0">
                <a:solidFill>
                  <a:schemeClr val="tx1"/>
                </a:solidFill>
                <a:effectLst/>
                <a:latin typeface="Arial" charset="0"/>
                <a:ea typeface="+mn-ea"/>
                <a:cs typeface="+mn-cs"/>
              </a:rPr>
              <a:t>conventional</a:t>
            </a:r>
          </a:p>
          <a:p>
            <a:pPr rtl="0"/>
            <a:r>
              <a:rPr lang="en-US" sz="1200" kern="1200" dirty="0" smtClean="0">
                <a:solidFill>
                  <a:schemeClr val="tx1"/>
                </a:solidFill>
                <a:effectLst/>
                <a:latin typeface="Arial" charset="0"/>
                <a:ea typeface="+mn-ea"/>
                <a:cs typeface="+mn-cs"/>
              </a:rPr>
              <a:t>RIA</a:t>
            </a:r>
          </a:p>
          <a:p>
            <a:pPr rtl="0"/>
            <a:r>
              <a:rPr lang="en-US" sz="1200" kern="1200" dirty="0" smtClean="0">
                <a:solidFill>
                  <a:schemeClr val="tx1"/>
                </a:solidFill>
                <a:effectLst/>
                <a:latin typeface="Arial" charset="0"/>
                <a:ea typeface="+mn-ea"/>
                <a:cs typeface="+mn-cs"/>
              </a:rPr>
              <a:t>methods</a:t>
            </a:r>
          </a:p>
          <a:p>
            <a:pPr rtl="0"/>
            <a:r>
              <a:rPr lang="en-US" sz="1200" kern="1200" dirty="0" smtClean="0">
                <a:solidFill>
                  <a:schemeClr val="tx1"/>
                </a:solidFill>
                <a:effectLst/>
                <a:latin typeface="Arial" charset="0"/>
                <a:ea typeface="+mn-ea"/>
                <a:cs typeface="+mn-cs"/>
              </a:rPr>
              <a:t>with</a:t>
            </a:r>
          </a:p>
          <a:p>
            <a:pPr rtl="0"/>
            <a:r>
              <a:rPr lang="en-US" sz="1200" kern="1200" dirty="0" smtClean="0">
                <a:solidFill>
                  <a:schemeClr val="tx1"/>
                </a:solidFill>
                <a:effectLst/>
                <a:latin typeface="Arial" charset="0"/>
                <a:ea typeface="+mn-ea"/>
                <a:cs typeface="+mn-cs"/>
              </a:rPr>
              <a:t>extraction</a:t>
            </a:r>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51951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735980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41</a:t>
            </a:fld>
            <a:endParaRPr lang="en-US" altLang="en-US" sz="1200">
              <a:solidFill>
                <a:srgbClr val="000000"/>
              </a:solidFill>
            </a:endParaRPr>
          </a:p>
        </p:txBody>
      </p:sp>
    </p:spTree>
    <p:extLst>
      <p:ext uri="{BB962C8B-B14F-4D97-AF65-F5344CB8AC3E}">
        <p14:creationId xmlns:p14="http://schemas.microsoft.com/office/powerpoint/2010/main" val="3617705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Wingdings" charset="0"/>
              <a:buNone/>
              <a:tabLst/>
              <a:defRPr/>
            </a:pPr>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42</a:t>
            </a:fld>
            <a:endParaRPr lang="en-US" altLang="en-US" sz="1200">
              <a:solidFill>
                <a:srgbClr val="000000"/>
              </a:solidFill>
            </a:endParaRPr>
          </a:p>
        </p:txBody>
      </p:sp>
    </p:spTree>
    <p:extLst>
      <p:ext uri="{BB962C8B-B14F-4D97-AF65-F5344CB8AC3E}">
        <p14:creationId xmlns:p14="http://schemas.microsoft.com/office/powerpoint/2010/main" val="975931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43</a:t>
            </a:fld>
            <a:endParaRPr lang="en-US" altLang="en-US" sz="1200">
              <a:solidFill>
                <a:srgbClr val="000000"/>
              </a:solidFill>
            </a:endParaRPr>
          </a:p>
        </p:txBody>
      </p:sp>
    </p:spTree>
    <p:extLst>
      <p:ext uri="{BB962C8B-B14F-4D97-AF65-F5344CB8AC3E}">
        <p14:creationId xmlns:p14="http://schemas.microsoft.com/office/powerpoint/2010/main" val="291738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ctr"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Couples had participated in a larger investigation of relationship development and the effectiveness of pre-marital</a:t>
            </a:r>
            <a:r>
              <a:rPr lang="en-US" sz="1200" kern="1200" baseline="0" dirty="0" smtClean="0">
                <a:solidFill>
                  <a:schemeClr val="tx1"/>
                </a:solidFill>
                <a:effectLst/>
                <a:latin typeface="Arial" charset="0"/>
                <a:ea typeface="+mn-ea"/>
                <a:cs typeface="+mn-cs"/>
              </a:rPr>
              <a:t> education. </a:t>
            </a:r>
            <a:r>
              <a:rPr lang="en-US" altLang="en-US" i="1" dirty="0" smtClean="0">
                <a:latin typeface="Calibri" panose="020F0502020204030204" pitchFamily="34" charset="0"/>
              </a:rPr>
              <a:t>Recruited before marriage through religious organizations that would perform their weddings. </a:t>
            </a:r>
          </a:p>
          <a:p>
            <a:pPr marL="0" marR="0" lvl="0" indent="0" algn="l" defTabSz="914400" rtl="0" eaLnBrk="1" fontAlgn="ctr" latinLnBrk="0" hangingPunct="1">
              <a:lnSpc>
                <a:spcPct val="100000"/>
              </a:lnSpc>
              <a:spcBef>
                <a:spcPct val="30000"/>
              </a:spcBef>
              <a:spcAft>
                <a:spcPct val="0"/>
              </a:spcAft>
              <a:buClrTx/>
              <a:buSzTx/>
              <a:buFontTx/>
              <a:buNone/>
              <a:tabLst/>
              <a:defRPr/>
            </a:pPr>
            <a:endParaRPr lang="en-US" dirty="0" smtClean="0"/>
          </a:p>
          <a:p>
            <a:pPr marL="0" indent="0" eaLnBrk="1" hangingPunct="1"/>
            <a:r>
              <a:rPr lang="en-US" altLang="en-US" sz="1200" b="1" dirty="0" smtClean="0">
                <a:latin typeface="Calibri" panose="020F0502020204030204" pitchFamily="34" charset="0"/>
              </a:rPr>
              <a:t>Study 1 (Parents): </a:t>
            </a:r>
            <a:r>
              <a:rPr lang="en-US" altLang="en-US" sz="1200" dirty="0" smtClean="0">
                <a:latin typeface="Calibri" panose="020F0502020204030204" pitchFamily="34" charset="0"/>
              </a:rPr>
              <a:t>132 couples who had their first child during first 8 years of the study</a:t>
            </a:r>
          </a:p>
          <a:p>
            <a:pPr marL="0" indent="0" eaLnBrk="1" hangingPunct="1"/>
            <a:r>
              <a:rPr lang="en-US" altLang="en-US" sz="1200" b="1" dirty="0" smtClean="0">
                <a:latin typeface="Calibri" panose="020F0502020204030204" pitchFamily="34" charset="0"/>
              </a:rPr>
              <a:t>Study 2 (Nonparents): </a:t>
            </a:r>
            <a:r>
              <a:rPr lang="en-US" altLang="en-US" sz="1200" dirty="0" smtClean="0">
                <a:latin typeface="Calibri" panose="020F0502020204030204" pitchFamily="34" charset="0"/>
              </a:rPr>
              <a:t>86 couples who did not have children before or during the first 8 years of the study</a:t>
            </a:r>
          </a:p>
          <a:p>
            <a:pPr marL="0" marR="0" lvl="0" indent="0" algn="l" defTabSz="914400" rtl="0" eaLnBrk="1" fontAlgn="ctr" latinLnBrk="0" hangingPunct="1">
              <a:lnSpc>
                <a:spcPct val="100000"/>
              </a:lnSpc>
              <a:spcBef>
                <a:spcPct val="30000"/>
              </a:spcBef>
              <a:spcAft>
                <a:spcPct val="0"/>
              </a:spcAft>
              <a:buClrTx/>
              <a:buSzTx/>
              <a:buFontTx/>
              <a:buNone/>
              <a:tabLst/>
              <a:defRPr/>
            </a:pPr>
            <a:r>
              <a:rPr lang="en-US" dirty="0" smtClean="0"/>
              <a:t>-- same measures</a:t>
            </a:r>
            <a:r>
              <a:rPr lang="en-US" baseline="0" dirty="0" smtClean="0"/>
              <a:t> used in study 1 and study 2</a:t>
            </a:r>
          </a:p>
          <a:p>
            <a:pPr marL="0" marR="0" lvl="0" indent="0" algn="l" defTabSz="914400" rtl="0" eaLnBrk="1" fontAlgn="ctr" latinLnBrk="0" hangingPunct="1">
              <a:lnSpc>
                <a:spcPct val="100000"/>
              </a:lnSpc>
              <a:spcBef>
                <a:spcPct val="30000"/>
              </a:spcBef>
              <a:spcAft>
                <a:spcPct val="0"/>
              </a:spcAft>
              <a:buClrTx/>
              <a:buSzTx/>
              <a:buFontTx/>
              <a:buNone/>
              <a:tabLst/>
              <a:defRPr/>
            </a:pPr>
            <a:endParaRPr lang="en-US" dirty="0" smtClean="0"/>
          </a:p>
          <a:p>
            <a:pPr lvl="0" rtl="0" fontAlgn="ctr"/>
            <a:r>
              <a:rPr lang="en-US" sz="1200" kern="1200" dirty="0" smtClean="0">
                <a:solidFill>
                  <a:schemeClr val="tx1"/>
                </a:solidFill>
                <a:effectLst/>
                <a:latin typeface="Arial" charset="0"/>
                <a:ea typeface="+mn-ea"/>
                <a:cs typeface="+mn-cs"/>
              </a:rPr>
              <a:t>Study</a:t>
            </a:r>
            <a:r>
              <a:rPr lang="en-US" sz="1200" kern="1200" baseline="0" dirty="0" smtClean="0">
                <a:solidFill>
                  <a:schemeClr val="tx1"/>
                </a:solidFill>
                <a:effectLst/>
                <a:latin typeface="Arial" charset="0"/>
                <a:ea typeface="+mn-ea"/>
                <a:cs typeface="+mn-cs"/>
              </a:rPr>
              <a:t> 1: 3 couples divorced, 3 withdrew</a:t>
            </a:r>
          </a:p>
          <a:p>
            <a:pPr lvl="0" rtl="0" fontAlgn="ctr"/>
            <a:r>
              <a:rPr lang="en-US" sz="1200" kern="1200" baseline="0" dirty="0" smtClean="0">
                <a:solidFill>
                  <a:schemeClr val="tx1"/>
                </a:solidFill>
                <a:effectLst/>
                <a:latin typeface="Arial" charset="0"/>
                <a:ea typeface="+mn-ea"/>
                <a:cs typeface="+mn-cs"/>
              </a:rPr>
              <a:t>Study 2: 18 couples divorced, 22 withdrew (this is consistent with previous research of nonparents that begins just after marriage)</a:t>
            </a:r>
          </a:p>
          <a:p>
            <a:pPr marL="171450" lvl="0" indent="-171450" rtl="0" fontAlgn="ctr">
              <a:buFontTx/>
              <a:buChar char="-"/>
            </a:pPr>
            <a:r>
              <a:rPr lang="en-US" sz="1200" kern="1200" baseline="0" dirty="0" smtClean="0">
                <a:solidFill>
                  <a:schemeClr val="tx1"/>
                </a:solidFill>
                <a:effectLst/>
                <a:latin typeface="Arial" charset="0"/>
                <a:ea typeface="+mn-ea"/>
                <a:cs typeface="+mn-cs"/>
              </a:rPr>
              <a:t>Religious organizations were randomly assigned to require couples using their wedding services to receive </a:t>
            </a:r>
            <a:r>
              <a:rPr lang="en-US" sz="1200" i="1" kern="1200" baseline="0" dirty="0" smtClean="0">
                <a:solidFill>
                  <a:schemeClr val="tx1"/>
                </a:solidFill>
                <a:effectLst/>
                <a:latin typeface="Arial" charset="0"/>
                <a:ea typeface="+mn-ea"/>
                <a:cs typeface="+mn-cs"/>
              </a:rPr>
              <a:t>either</a:t>
            </a:r>
            <a:r>
              <a:rPr lang="en-US" sz="1200" kern="1200" baseline="0" dirty="0" smtClean="0">
                <a:solidFill>
                  <a:schemeClr val="tx1"/>
                </a:solidFill>
                <a:effectLst/>
                <a:latin typeface="Arial" charset="0"/>
                <a:ea typeface="+mn-ea"/>
                <a:cs typeface="+mn-cs"/>
              </a:rPr>
              <a:t> naturally occurring premarital education services within the religious organization or the Prevention and Relationship Enhancement Program (PREP)</a:t>
            </a:r>
          </a:p>
          <a:p>
            <a:pPr marL="171450" lvl="0" indent="-171450" rtl="0" fontAlgn="ctr">
              <a:buFontTx/>
              <a:buChar char="-"/>
            </a:pPr>
            <a:r>
              <a:rPr lang="en-US" altLang="en-US" sz="1200" kern="1200" baseline="0" dirty="0" smtClean="0">
                <a:solidFill>
                  <a:schemeClr val="tx1"/>
                </a:solidFill>
                <a:effectLst/>
                <a:latin typeface="Arial" charset="0"/>
                <a:ea typeface="+mn-ea"/>
                <a:cs typeface="+mn-cs"/>
              </a:rPr>
              <a:t>At each time point completed questionnaires individually and completed a videotaped 10-15 min problem-solving discussion together</a:t>
            </a:r>
          </a:p>
          <a:p>
            <a:pPr marL="171450" marR="0" lvl="0" indent="-171450" algn="l" defTabSz="914400" rtl="0" eaLnBrk="1" fontAlgn="ctr" latinLnBrk="0" hangingPunct="1">
              <a:lnSpc>
                <a:spcPct val="100000"/>
              </a:lnSpc>
              <a:spcBef>
                <a:spcPct val="30000"/>
              </a:spcBef>
              <a:spcAft>
                <a:spcPct val="0"/>
              </a:spcAft>
              <a:buClrTx/>
              <a:buSzTx/>
              <a:buFontTx/>
              <a:buChar char="-"/>
              <a:tabLst/>
              <a:defRPr/>
            </a:pPr>
            <a:r>
              <a:rPr lang="en-US" altLang="en-US" dirty="0" smtClean="0">
                <a:latin typeface="Calibri" panose="020F0502020204030204" pitchFamily="34" charset="0"/>
              </a:rPr>
              <a:t>Parents were more confident about their relationships and had more years of education than nonparents (at initial assessment)</a:t>
            </a:r>
          </a:p>
          <a:p>
            <a:pPr marL="0" lvl="0" indent="0" rtl="0" fontAlgn="ctr">
              <a:buFontTx/>
              <a:buNone/>
            </a:pPr>
            <a:endParaRPr lang="en-US" altLang="en-US" sz="1200" kern="1200" baseline="0" dirty="0" smtClean="0">
              <a:solidFill>
                <a:schemeClr val="tx1"/>
              </a:solidFill>
              <a:effectLst/>
              <a:latin typeface="Arial" charset="0"/>
              <a:ea typeface="+mn-ea"/>
              <a:cs typeface="+mn-cs"/>
            </a:endParaRPr>
          </a:p>
          <a:p>
            <a:pPr marL="171450" lvl="0" indent="-171450" rtl="0" fontAlgn="ctr">
              <a:buFontTx/>
              <a:buChar char="-"/>
            </a:pPr>
            <a:endParaRPr lang="en-US" altLang="en-US" sz="1200" kern="1200" baseline="0" dirty="0" smtClean="0">
              <a:solidFill>
                <a:schemeClr val="tx1"/>
              </a:solidFill>
              <a:effectLst/>
              <a:latin typeface="Arial" charset="0"/>
              <a:ea typeface="+mn-ea"/>
              <a:cs typeface="+mn-cs"/>
            </a:endParaRPr>
          </a:p>
          <a:p>
            <a:pPr marL="0" lvl="0" indent="0" rtl="0" fontAlgn="ctr">
              <a:buFontTx/>
              <a:buNone/>
            </a:pPr>
            <a:r>
              <a:rPr lang="en-US" altLang="en-US" dirty="0" smtClean="0">
                <a:latin typeface="Calibri" panose="020F0502020204030204" pitchFamily="34" charset="0"/>
              </a:rPr>
              <a:t>T1: Before married and before premarital education, T2: Just after education, T3-10: Yearly thereafter </a:t>
            </a:r>
            <a:endParaRPr lang="en-US" altLang="en-US" dirty="0" smtClean="0">
              <a:latin typeface="Arial" panose="020B0604020202020204" pitchFamily="34" charset="0"/>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44</a:t>
            </a:fld>
            <a:endParaRPr lang="en-US" altLang="en-US" sz="1200">
              <a:solidFill>
                <a:srgbClr val="000000"/>
              </a:solidFill>
            </a:endParaRPr>
          </a:p>
        </p:txBody>
      </p:sp>
    </p:spTree>
    <p:extLst>
      <p:ext uri="{BB962C8B-B14F-4D97-AF65-F5344CB8AC3E}">
        <p14:creationId xmlns:p14="http://schemas.microsoft.com/office/powerpoint/2010/main" val="1690587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u="sng" kern="1200" dirty="0" smtClean="0">
                <a:solidFill>
                  <a:schemeClr val="tx1"/>
                </a:solidFill>
                <a:effectLst/>
                <a:latin typeface="Arial" charset="0"/>
                <a:ea typeface="+mn-ea"/>
                <a:cs typeface="+mn-cs"/>
              </a:rPr>
              <a:t>THEORETICAL MODELS</a:t>
            </a:r>
            <a:r>
              <a:rPr lang="en-US" sz="1200" kern="1200" dirty="0" smtClean="0">
                <a:solidFill>
                  <a:schemeClr val="tx1"/>
                </a:solidFill>
                <a:effectLst/>
                <a:latin typeface="Arial" charset="0"/>
                <a:ea typeface="+mn-ea"/>
                <a:cs typeface="+mn-cs"/>
              </a:rPr>
              <a:t>: 12 potential models were fit to each individual's data (Figure 1) to identify the best fitting model for six constructs: marital satisfaction, negative observed communication, poor conflict management, problem intensity, relationship confidence and dedication. These models based on model suggesting that </a:t>
            </a:r>
            <a:r>
              <a:rPr lang="en-US" sz="1200" kern="1200" dirty="0" err="1" smtClean="0">
                <a:solidFill>
                  <a:schemeClr val="tx1"/>
                </a:solidFill>
                <a:effectLst/>
                <a:latin typeface="Arial" charset="0"/>
                <a:ea typeface="+mn-ea"/>
                <a:cs typeface="+mn-cs"/>
              </a:rPr>
              <a:t>postbirth</a:t>
            </a:r>
            <a:r>
              <a:rPr lang="en-US" sz="1200" kern="1200" dirty="0" smtClean="0">
                <a:solidFill>
                  <a:schemeClr val="tx1"/>
                </a:solidFill>
                <a:effectLst/>
                <a:latin typeface="Arial" charset="0"/>
                <a:ea typeface="+mn-ea"/>
                <a:cs typeface="+mn-cs"/>
              </a:rPr>
              <a:t> change could occur gradually or suddenly and be maintained or not over time. </a:t>
            </a:r>
          </a:p>
          <a:p>
            <a:r>
              <a:rPr lang="en-US" sz="1200" kern="1200" dirty="0" smtClean="0">
                <a:solidFill>
                  <a:schemeClr val="tx1"/>
                </a:solidFill>
                <a:effectLst/>
                <a:latin typeface="Arial" charset="0"/>
                <a:ea typeface="+mn-ea"/>
                <a:cs typeface="+mn-cs"/>
              </a:rPr>
              <a:t> </a:t>
            </a:r>
          </a:p>
          <a:p>
            <a:pPr rtl="0" fontAlgn="ctr"/>
            <a:r>
              <a:rPr lang="en-US" sz="1200" kern="1200" dirty="0" smtClean="0">
                <a:solidFill>
                  <a:schemeClr val="tx1"/>
                </a:solidFill>
                <a:effectLst/>
                <a:latin typeface="Arial" charset="0"/>
                <a:ea typeface="+mn-ea"/>
                <a:cs typeface="+mn-cs"/>
              </a:rPr>
              <a:t>First 3 models tested, if identified as the best fitting model, would indicate no effect of the transition to parenthood because there were no changes at or after birth that could be attributed to the birth of the child. </a:t>
            </a:r>
          </a:p>
          <a:p>
            <a:pPr rtl="0" fontAlgn="ctr"/>
            <a:endParaRPr lang="en-US" sz="1200" kern="1200" dirty="0" smtClean="0">
              <a:solidFill>
                <a:schemeClr val="tx1"/>
              </a:solidFill>
              <a:effectLst/>
              <a:latin typeface="Arial" charset="0"/>
              <a:ea typeface="+mn-ea"/>
              <a:cs typeface="+mn-cs"/>
            </a:endParaRPr>
          </a:p>
          <a:p>
            <a:pPr rtl="0" fontAlgn="ctr"/>
            <a:r>
              <a:rPr lang="en-US" sz="1200" kern="1200" dirty="0" smtClean="0">
                <a:solidFill>
                  <a:schemeClr val="tx1"/>
                </a:solidFill>
                <a:effectLst/>
                <a:latin typeface="Arial" charset="0"/>
                <a:ea typeface="+mn-ea"/>
                <a:cs typeface="+mn-cs"/>
              </a:rPr>
              <a:t>The remaining nine models expand on the three base models and indicate a potential effect of the transition to parenthood on the construct. </a:t>
            </a:r>
          </a:p>
          <a:p>
            <a:pPr marL="171450" lvl="0" indent="-171450" rtl="0" fontAlgn="ctr">
              <a:buFont typeface="Arial"/>
              <a:buChar char="•"/>
            </a:pPr>
            <a:r>
              <a:rPr lang="en-US" sz="1200" kern="1200" dirty="0" smtClean="0">
                <a:solidFill>
                  <a:schemeClr val="tx1"/>
                </a:solidFill>
                <a:effectLst/>
                <a:latin typeface="Arial" charset="0"/>
                <a:ea typeface="+mn-ea"/>
                <a:cs typeface="+mn-cs"/>
              </a:rPr>
              <a:t>Models 1b, 2b, and 3b indicate a sudden vertical shift (either increase or decrease) in the construct in the year following the birth of the baby. </a:t>
            </a:r>
          </a:p>
          <a:p>
            <a:pPr marL="171450" lvl="0" indent="-171450" rtl="0" fontAlgn="ctr">
              <a:buFont typeface="Arial"/>
              <a:buChar char="•"/>
            </a:pPr>
            <a:r>
              <a:rPr lang="en-US" sz="1200" kern="1200" dirty="0" smtClean="0">
                <a:solidFill>
                  <a:schemeClr val="tx1"/>
                </a:solidFill>
                <a:effectLst/>
                <a:latin typeface="Arial" charset="0"/>
                <a:ea typeface="+mn-ea"/>
                <a:cs typeface="+mn-cs"/>
              </a:rPr>
              <a:t>Models 1c, 2c, and 3c indicate a more gradual shift (either increase or decrease) in the construct over several years following birth that differs from the rate of change in that construct before birth</a:t>
            </a:r>
          </a:p>
          <a:p>
            <a:pPr marL="171450" lvl="0" indent="-171450" rtl="0" fontAlgn="ctr">
              <a:buFont typeface="Arial"/>
              <a:buChar char="•"/>
            </a:pPr>
            <a:r>
              <a:rPr lang="en-US" sz="1200" kern="1200" dirty="0" smtClean="0">
                <a:solidFill>
                  <a:schemeClr val="tx1"/>
                </a:solidFill>
                <a:effectLst/>
                <a:latin typeface="Arial" charset="0"/>
                <a:ea typeface="+mn-ea"/>
                <a:cs typeface="+mn-cs"/>
              </a:rPr>
              <a:t>Finally, Models 1d, 2d, and 3d combine Models b and c to include both a sudden vertical shift in the year after birth as well as more gradual changes in the construct in the following years. </a:t>
            </a:r>
            <a:endParaRPr lang="en-US" sz="1200" kern="1200" baseline="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45</a:t>
            </a:fld>
            <a:endParaRPr lang="en-US" altLang="en-US" sz="1200">
              <a:solidFill>
                <a:srgbClr val="000000"/>
              </a:solidFill>
            </a:endParaRPr>
          </a:p>
        </p:txBody>
      </p:sp>
    </p:spTree>
    <p:extLst>
      <p:ext uri="{BB962C8B-B14F-4D97-AF65-F5344CB8AC3E}">
        <p14:creationId xmlns:p14="http://schemas.microsoft.com/office/powerpoint/2010/main" val="824471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rtl="0" fontAlgn="ctr"/>
            <a:r>
              <a:rPr lang="en-US" sz="1200" kern="1200" dirty="0" smtClean="0">
                <a:solidFill>
                  <a:schemeClr val="tx1"/>
                </a:solidFill>
                <a:effectLst/>
                <a:latin typeface="Arial" charset="0"/>
                <a:ea typeface="+mn-ea"/>
                <a:cs typeface="+mn-cs"/>
              </a:rPr>
              <a:t>Parents: dotted = fathers, solid = mothers</a:t>
            </a:r>
          </a:p>
          <a:p>
            <a:pPr lvl="0" rtl="0" fontAlgn="ctr"/>
            <a:r>
              <a:rPr lang="en-US" sz="1200" kern="1200" dirty="0" smtClean="0">
                <a:solidFill>
                  <a:schemeClr val="tx1"/>
                </a:solidFill>
                <a:effectLst/>
                <a:latin typeface="Arial" charset="0"/>
                <a:ea typeface="+mn-ea"/>
                <a:cs typeface="+mn-cs"/>
              </a:rPr>
              <a:t>Nonparents: dotted = males, solid = females</a:t>
            </a:r>
          </a:p>
          <a:p>
            <a:pPr lvl="0" rtl="0" fontAlgn="ct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46</a:t>
            </a:fld>
            <a:endParaRPr lang="en-US" altLang="en-US" sz="1200">
              <a:solidFill>
                <a:srgbClr val="000000"/>
              </a:solidFill>
            </a:endParaRPr>
          </a:p>
        </p:txBody>
      </p:sp>
    </p:spTree>
    <p:extLst>
      <p:ext uri="{BB962C8B-B14F-4D97-AF65-F5344CB8AC3E}">
        <p14:creationId xmlns:p14="http://schemas.microsoft.com/office/powerpoint/2010/main" val="227066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Fathers with more instrumental</a:t>
            </a:r>
            <a:r>
              <a:rPr lang="en-US" baseline="0" dirty="0" smtClean="0"/>
              <a:t> care stronger VTA </a:t>
            </a:r>
            <a:r>
              <a:rPr lang="en-US" baseline="0" dirty="0" err="1" smtClean="0"/>
              <a:t>acitivation</a:t>
            </a:r>
            <a:endParaRPr lang="en-US" baseline="0" dirty="0" smtClean="0"/>
          </a:p>
          <a:p>
            <a:r>
              <a:rPr lang="en-US" baseline="0" dirty="0" smtClean="0"/>
              <a:t>Mothers with more positive engagement, less intrusiveness = nucleus </a:t>
            </a:r>
            <a:r>
              <a:rPr lang="en-US" baseline="0" dirty="0" err="1" smtClean="0"/>
              <a:t>accumbens</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32741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lvl="1" indent="0" rtl="0" fontAlgn="ctr">
              <a:buFontTx/>
              <a:buNone/>
            </a:pPr>
            <a:endParaRPr lang="en-US" sz="1200" kern="1200" baseline="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47</a:t>
            </a:fld>
            <a:endParaRPr lang="en-US" altLang="en-US" sz="1200">
              <a:solidFill>
                <a:srgbClr val="000000"/>
              </a:solidFill>
            </a:endParaRPr>
          </a:p>
        </p:txBody>
      </p:sp>
    </p:spTree>
    <p:extLst>
      <p:ext uri="{BB962C8B-B14F-4D97-AF65-F5344CB8AC3E}">
        <p14:creationId xmlns:p14="http://schemas.microsoft.com/office/powerpoint/2010/main" val="2212756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rtl="0" fontAlgn="ctr">
              <a:buFontTx/>
              <a:buNone/>
            </a:pP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48</a:t>
            </a:fld>
            <a:endParaRPr lang="en-US" altLang="en-US" sz="1200">
              <a:solidFill>
                <a:srgbClr val="000000"/>
              </a:solidFill>
            </a:endParaRPr>
          </a:p>
        </p:txBody>
      </p:sp>
    </p:spTree>
    <p:extLst>
      <p:ext uri="{BB962C8B-B14F-4D97-AF65-F5344CB8AC3E}">
        <p14:creationId xmlns:p14="http://schemas.microsoft.com/office/powerpoint/2010/main" val="20874924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rtl="0" fontAlgn="ctr">
              <a:buFontTx/>
              <a:buNone/>
            </a:pP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49</a:t>
            </a:fld>
            <a:endParaRPr lang="en-US" altLang="en-US" sz="1200">
              <a:solidFill>
                <a:srgbClr val="000000"/>
              </a:solidFill>
            </a:endParaRPr>
          </a:p>
        </p:txBody>
      </p:sp>
    </p:spTree>
    <p:extLst>
      <p:ext uri="{BB962C8B-B14F-4D97-AF65-F5344CB8AC3E}">
        <p14:creationId xmlns:p14="http://schemas.microsoft.com/office/powerpoint/2010/main" val="4267286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rtl="0" fontAlgn="ct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50</a:t>
            </a:fld>
            <a:endParaRPr lang="en-US" altLang="en-US" sz="1200">
              <a:solidFill>
                <a:srgbClr val="000000"/>
              </a:solidFill>
            </a:endParaRPr>
          </a:p>
        </p:txBody>
      </p:sp>
    </p:spTree>
    <p:extLst>
      <p:ext uri="{BB962C8B-B14F-4D97-AF65-F5344CB8AC3E}">
        <p14:creationId xmlns:p14="http://schemas.microsoft.com/office/powerpoint/2010/main" val="2395060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rtl="0" fontAlgn="ctr"/>
            <a:endParaRPr lang="en-US" sz="1200" kern="1200" dirty="0" smtClean="0">
              <a:solidFill>
                <a:schemeClr val="tx1"/>
              </a:solidFill>
              <a:effectLst/>
              <a:latin typeface="Arial" charset="0"/>
              <a:ea typeface="+mn-ea"/>
              <a:cs typeface="+mn-cs"/>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55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55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55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55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55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33C85-C0D7-4FC7-B4B2-1E8A43F38BBF}" type="slidenum">
              <a:rPr lang="en-US" altLang="en-US" sz="1200">
                <a:solidFill>
                  <a:srgbClr val="000000"/>
                </a:solidFill>
              </a:rPr>
              <a:pPr eaLnBrk="1" hangingPunct="1"/>
              <a:t>51</a:t>
            </a:fld>
            <a:endParaRPr lang="en-US" altLang="en-US" sz="1200">
              <a:solidFill>
                <a:srgbClr val="000000"/>
              </a:solidFill>
            </a:endParaRPr>
          </a:p>
        </p:txBody>
      </p:sp>
    </p:spTree>
    <p:extLst>
      <p:ext uri="{BB962C8B-B14F-4D97-AF65-F5344CB8AC3E}">
        <p14:creationId xmlns:p14="http://schemas.microsoft.com/office/powerpoint/2010/main" val="402909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C023C-79C4-4939-98B9-A48C1D41E6BB}" type="slidenum">
              <a:rPr lang="en-US"/>
              <a:pPr/>
              <a:t>52</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r>
              <a:rPr lang="en-US" dirty="0" smtClean="0"/>
              <a:t>Universal</a:t>
            </a:r>
            <a:r>
              <a:rPr lang="en-US" baseline="0" dirty="0" smtClean="0"/>
              <a:t>ly challenging (Caucasian/African American), Asia, Europe; Lesbian couple with conception via AI, decreases in love and increases in relationship conflict after birth of baby</a:t>
            </a:r>
          </a:p>
          <a:p>
            <a:endParaRPr lang="en-US" baseline="0" dirty="0" smtClean="0"/>
          </a:p>
          <a:p>
            <a:endParaRPr lang="en-US" dirty="0"/>
          </a:p>
        </p:txBody>
      </p:sp>
    </p:spTree>
    <p:extLst>
      <p:ext uri="{BB962C8B-B14F-4D97-AF65-F5344CB8AC3E}">
        <p14:creationId xmlns:p14="http://schemas.microsoft.com/office/powerpoint/2010/main" val="2388911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53</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2108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54</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6814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55</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5001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56</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62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Empathic</a:t>
            </a:r>
            <a:r>
              <a:rPr lang="en-US" baseline="0" dirty="0" smtClean="0"/>
              <a:t> </a:t>
            </a:r>
            <a:r>
              <a:rPr lang="en-US" baseline="0" dirty="0" err="1" smtClean="0"/>
              <a:t>overarousal</a:t>
            </a:r>
            <a:r>
              <a:rPr lang="en-US" baseline="0" dirty="0" smtClean="0"/>
              <a:t> can lead to interfering distress. Fathers with MODERATE anterior insula activation are most involved in instrumental care giving</a:t>
            </a:r>
          </a:p>
          <a:p>
            <a:r>
              <a:rPr lang="en-US" baseline="0" dirty="0" smtClean="0"/>
              <a:t>Prefrontal cortex associated with increased sensitivity, decreased stress hormones at separation, more secure attachment</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430967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57</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baseline="0" dirty="0" smtClean="0"/>
          </a:p>
          <a:p>
            <a:r>
              <a:rPr lang="en-US" baseline="0" dirty="0" smtClean="0"/>
              <a:t>All DVs showed significant change for mothers; 5/6 changed for fathers (no change in conflict management for fathers)</a:t>
            </a:r>
          </a:p>
          <a:p>
            <a:r>
              <a:rPr lang="en-US" baseline="0" dirty="0" smtClean="0"/>
              <a:t/>
            </a:r>
            <a:br>
              <a:rPr lang="en-US" baseline="0" dirty="0" smtClean="0"/>
            </a:br>
            <a:r>
              <a:rPr lang="en-US" baseline="0" dirty="0" smtClean="0"/>
              <a:t>BOTH mom and dad showed significant and sudden worsening on martial satisfaction, observed negative communication</a:t>
            </a:r>
          </a:p>
          <a:p>
            <a:r>
              <a:rPr lang="en-US" baseline="0" dirty="0" smtClean="0"/>
              <a:t>Mothers also showed significant/sudden worsening on poor conflict management, problem intensity, relationship confidence</a:t>
            </a:r>
          </a:p>
          <a:p>
            <a:r>
              <a:rPr lang="en-US" baseline="0" dirty="0" smtClean="0"/>
              <a:t>Fathers decrease relationship dedication</a:t>
            </a:r>
          </a:p>
          <a:p>
            <a:r>
              <a:rPr lang="en-US" baseline="0" dirty="0" smtClean="0"/>
              <a:t>Fathers show gradual decrease in relationship confidence; gradual increase in problem intensity</a:t>
            </a:r>
          </a:p>
          <a:p>
            <a:endParaRPr lang="en-US" baseline="0" dirty="0" smtClean="0"/>
          </a:p>
          <a:p>
            <a:r>
              <a:rPr lang="en-US" baseline="0" dirty="0" smtClean="0"/>
              <a:t>Mothers more than fathers sudden increase in problem intensity and poor conflict management</a:t>
            </a:r>
          </a:p>
        </p:txBody>
      </p:sp>
    </p:spTree>
    <p:extLst>
      <p:ext uri="{BB962C8B-B14F-4D97-AF65-F5344CB8AC3E}">
        <p14:creationId xmlns:p14="http://schemas.microsoft.com/office/powerpoint/2010/main" val="337876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44C96-C4F7-4DA0-A9B0-1EFEE03DD222}" type="slidenum">
              <a:rPr lang="en-US"/>
              <a:pPr/>
              <a:t>58</a:t>
            </a:fld>
            <a:endParaRPr lang="en-US"/>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6960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MORE NOTES:</a:t>
            </a:r>
          </a:p>
          <a:p>
            <a:r>
              <a:rPr lang="en-US" sz="1200" b="0" i="0" kern="1200" dirty="0" smtClean="0">
                <a:solidFill>
                  <a:schemeClr val="tx1"/>
                </a:solidFill>
                <a:effectLst/>
                <a:latin typeface="Arial" charset="0"/>
                <a:ea typeface="+mn-ea"/>
                <a:cs typeface="+mn-cs"/>
              </a:rPr>
              <a:t>Examples of low (narrow face, low forehead, small eyes, big nose and mouth), </a:t>
            </a:r>
            <a:r>
              <a:rPr lang="en-US" sz="1200" b="0" i="0" kern="1200" dirty="0" err="1" smtClean="0">
                <a:solidFill>
                  <a:schemeClr val="tx1"/>
                </a:solidFill>
                <a:effectLst/>
                <a:latin typeface="Arial" charset="0"/>
                <a:ea typeface="+mn-ea"/>
                <a:cs typeface="+mn-cs"/>
              </a:rPr>
              <a:t>unmanipulated</a:t>
            </a:r>
            <a:r>
              <a:rPr lang="en-US" sz="1200" b="0" i="0" kern="1200" dirty="0" smtClean="0">
                <a:solidFill>
                  <a:schemeClr val="tx1"/>
                </a:solidFill>
                <a:effectLst/>
                <a:latin typeface="Arial" charset="0"/>
                <a:ea typeface="+mn-ea"/>
                <a:cs typeface="+mn-cs"/>
              </a:rPr>
              <a:t>, and high (round face, high forehead, big eyes, small nose and mouth) baby schema faces. (Modified from ref.</a:t>
            </a:r>
            <a:r>
              <a:rPr lang="en-US" sz="1200" b="0" i="0" u="none" strike="noStrike" kern="1200" dirty="0" smtClean="0">
                <a:solidFill>
                  <a:schemeClr val="tx1"/>
                </a:solidFill>
                <a:effectLst/>
                <a:latin typeface="Arial" charset="0"/>
                <a:ea typeface="+mn-ea"/>
                <a:cs typeface="+mn-cs"/>
                <a:hlinkClick r:id="rId3"/>
              </a:rPr>
              <a:t>10</a:t>
            </a:r>
            <a:r>
              <a:rPr lang="en-US" sz="1200" b="0" i="0" kern="1200" dirty="0" smtClean="0">
                <a:solidFill>
                  <a:schemeClr val="tx1"/>
                </a:solidFill>
                <a:effectLst/>
                <a:latin typeface="Arial" charset="0"/>
                <a:ea typeface="+mn-ea"/>
                <a:cs typeface="+mn-cs"/>
              </a:rPr>
              <a:t>, copyright Blackwell </a:t>
            </a:r>
            <a:r>
              <a:rPr lang="en-US" sz="1200" b="0" i="0" kern="1200" dirty="0" err="1" smtClean="0">
                <a:solidFill>
                  <a:schemeClr val="tx1"/>
                </a:solidFill>
                <a:effectLst/>
                <a:latin typeface="Arial" charset="0"/>
                <a:ea typeface="+mn-ea"/>
                <a:cs typeface="+mn-cs"/>
              </a:rPr>
              <a:t>Verlag</a:t>
            </a:r>
            <a:r>
              <a:rPr lang="en-US" sz="1200" b="0" i="0" kern="1200" dirty="0" smtClean="0">
                <a:solidFill>
                  <a:schemeClr val="tx1"/>
                </a:solidFill>
                <a:effectLst/>
                <a:latin typeface="Arial" charset="0"/>
                <a:ea typeface="+mn-ea"/>
                <a:cs typeface="+mn-cs"/>
              </a:rPr>
              <a:t> GmbH.)</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13</a:t>
            </a:fld>
            <a:endParaRPr lang="en-US"/>
          </a:p>
        </p:txBody>
      </p:sp>
    </p:spTree>
    <p:extLst>
      <p:ext uri="{BB962C8B-B14F-4D97-AF65-F5344CB8AC3E}">
        <p14:creationId xmlns:p14="http://schemas.microsoft.com/office/powerpoint/2010/main" val="219298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Oxytocin</a:t>
            </a:r>
            <a:r>
              <a:rPr lang="en-US" baseline="0" dirty="0" smtClean="0"/>
              <a:t> seems to motivate paternal behaviors that facilitate father-infant bonding, decreases paternal hostility and frustration</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92135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a:t>
            </a:r>
            <a:r>
              <a:rPr lang="en-US" baseline="0" dirty="0" smtClean="0"/>
              <a:t> size human and nonhuman models weak but significant negative correlation with instrumental caregiving</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04199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Medial</a:t>
            </a:r>
            <a:r>
              <a:rPr lang="en-US" baseline="0" dirty="0" smtClean="0"/>
              <a:t> </a:t>
            </a:r>
            <a:r>
              <a:rPr lang="en-US" dirty="0" err="1" smtClean="0"/>
              <a:t>Preoptic</a:t>
            </a:r>
            <a:r>
              <a:rPr lang="en-US" dirty="0" smtClean="0"/>
              <a:t> Area</a:t>
            </a:r>
            <a:r>
              <a:rPr lang="en-US" baseline="0" dirty="0" smtClean="0"/>
              <a:t> robustly activated by infant stimuli, destruction of MPOA abolishes maternal care; master control region</a:t>
            </a:r>
          </a:p>
          <a:p>
            <a:r>
              <a:rPr lang="en-US" dirty="0" smtClean="0"/>
              <a:t>Ventral tegmental area:</a:t>
            </a:r>
            <a:r>
              <a:rPr lang="en-US" baseline="0" dirty="0" smtClean="0"/>
              <a:t> maternal motivation; activated by MPOA at birth, triggers cascade of events through nucleus </a:t>
            </a:r>
            <a:r>
              <a:rPr lang="en-US" baseline="0" dirty="0" err="1" smtClean="0"/>
              <a:t>accumbens</a:t>
            </a:r>
            <a:r>
              <a:rPr lang="en-US" baseline="0" dirty="0" smtClean="0"/>
              <a:t> and ventral pallidum which all culminates in the expression of maternal nurturing responses.</a:t>
            </a:r>
          </a:p>
          <a:p>
            <a:endParaRPr lang="en-US" baseline="0" dirty="0" smtClean="0"/>
          </a:p>
          <a:p>
            <a:endParaRPr lang="en-US" baseline="0" dirty="0" smtClean="0"/>
          </a:p>
          <a:p>
            <a:r>
              <a:rPr lang="en-US" dirty="0" smtClean="0"/>
              <a:t>More:</a:t>
            </a:r>
            <a:r>
              <a:rPr lang="en-US" baseline="0" dirty="0" smtClean="0"/>
              <a:t> </a:t>
            </a:r>
            <a:r>
              <a:rPr lang="en-US" dirty="0" smtClean="0"/>
              <a:t>medial preoptic area (MPOA) senses the course of pregnancy by monitoring changes in steroid hormone concentrations, and is likely the region responsible for the transition from pup aversion to attraction at parturition through suppressing amygdala to anterior hypothalamic and enhancing mesolimbic dopaminergic pathways. MPOA neurons are robustly activated by pup stimuli, and destruction of the MPOA abolishes maternal care.</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23068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amygdala</a:t>
            </a:r>
            <a:r>
              <a:rPr lang="en-US" baseline="0" dirty="0" smtClean="0"/>
              <a:t> positively correlated with anxiety and internalizing problems </a:t>
            </a:r>
            <a:endParaRPr lang="en-US" dirty="0"/>
          </a:p>
        </p:txBody>
      </p:sp>
      <p:sp>
        <p:nvSpPr>
          <p:cNvPr id="4" name="Slide Number Placeholder 3"/>
          <p:cNvSpPr>
            <a:spLocks noGrp="1"/>
          </p:cNvSpPr>
          <p:nvPr>
            <p:ph type="sldNum" sz="quarter" idx="10"/>
          </p:nvPr>
        </p:nvSpPr>
        <p:spPr/>
        <p:txBody>
          <a:bodyPr/>
          <a:lstStyle/>
          <a:p>
            <a:fld id="{CD42992C-9047-4568-B9FD-BE4590225E2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5496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95000"/>
                  </a:prstClr>
                </a:solidFill>
              </a:rPr>
              <a:t>Rubenstein</a:t>
            </a: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AF2A3F5-8C59-4848-8490-C8A4B0913F8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Tree>
    <p:extLst>
      <p:ext uri="{BB962C8B-B14F-4D97-AF65-F5344CB8AC3E}">
        <p14:creationId xmlns:p14="http://schemas.microsoft.com/office/powerpoint/2010/main" val="32885989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59B7FBE-02EE-4C27-AE49-1816F48D0D4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2259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r>
              <a:rPr lang="en-US" smtClean="0">
                <a:solidFill>
                  <a:prstClr val="white">
                    <a:tint val="95000"/>
                  </a:prstClr>
                </a:solidFill>
              </a:rPr>
              <a:t>Rubenstein</a:t>
            </a:r>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EA6E096-1C6C-4569-BC47-F93CD06CC6E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234311667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7C20995-2486-4762-999B-FB34B4D03C8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4740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77247C20-BCFD-429C-B067-29BD4D23FD9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18443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CE3D5D24-58C7-4290-8CA6-B401B30A491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3193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0F080FE9-5834-4D99-A97C-0285798C7FA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0501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2796A418-D92C-48F6-81BA-1441620844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Tree>
    <p:extLst>
      <p:ext uri="{BB962C8B-B14F-4D97-AF65-F5344CB8AC3E}">
        <p14:creationId xmlns:p14="http://schemas.microsoft.com/office/powerpoint/2010/main" val="224528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solidFill>
                  <a:prstClr val="white">
                    <a:shade val="50000"/>
                  </a:prstClr>
                </a:solidFill>
              </a:rPr>
              <a:t>Rubenstein</a:t>
            </a: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19334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A38EE25B-BE97-452E-9164-F76544E9B0F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6203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r>
              <a:rPr lang="en-US" smtClean="0">
                <a:solidFill>
                  <a:prstClr val="black">
                    <a:tint val="95000"/>
                  </a:prstClr>
                </a:solidFill>
              </a:rPr>
              <a:t>Rubenstein</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085D6034-0D4B-4027-8F75-A1FA454125B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698095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7AF2A3F5-8C59-4848-8490-C8A4B0913F81}"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Tree>
    <p:extLst>
      <p:ext uri="{BB962C8B-B14F-4D97-AF65-F5344CB8AC3E}">
        <p14:creationId xmlns:p14="http://schemas.microsoft.com/office/powerpoint/2010/main" val="105643530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59B7FBE-02EE-4C27-AE49-1816F48D0D44}"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01956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FEA6E096-1C6C-4569-BC47-F93CD06CC6E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59022518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D7C20995-2486-4762-999B-FB34B4D03C8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909786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77247C20-BCFD-429C-B067-29BD4D23FD9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34483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CE3D5D24-58C7-4290-8CA6-B401B30A4913}"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40644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0F080FE9-5834-4D99-A97C-0285798C7FAF}"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373670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2796A418-D92C-48F6-81BA-144162084422}"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Tree>
    <p:extLst>
      <p:ext uri="{BB962C8B-B14F-4D97-AF65-F5344CB8AC3E}">
        <p14:creationId xmlns:p14="http://schemas.microsoft.com/office/powerpoint/2010/main" val="1348949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1727271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A38EE25B-BE97-452E-9164-F76544E9B0F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63178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prstClr val="black">
                  <a:tint val="95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085D6034-0D4B-4027-8F75-A1FA454125B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890046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solidFill>
                <a:prstClr val="black">
                  <a:tint val="9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prstClr val="black">
                  <a:tint val="95000"/>
                </a:prstClr>
              </a:solidFill>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EC76CC47-FFB0-43D0-ADD2-229F16C7F135}" type="slidenum">
              <a:rPr lang="en-US">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07533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solidFill>
                <a:prstClr val="black">
                  <a:tint val="9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solidFill>
                <a:prstClr val="black">
                  <a:tint val="95000"/>
                </a:prstClr>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DEBAFEE-D7A4-4540-AB45-F9217AAC9E67}" type="slidenum">
              <a:rPr lang="en-US">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850525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solidFill>
                  <a:prstClr val="black">
                    <a:tint val="95000"/>
                  </a:prstClr>
                </a:solidFill>
              </a:rPr>
              <a:t>Rubenstein</a:t>
            </a:r>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938347380"/>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hangingPunct="1"/>
            <a:endParaRPr lang="en-US">
              <a:solidFill>
                <a:prstClr val="white"/>
              </a:solidFill>
            </a:endParaRPr>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63821563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sy.miami.edu/faculty/mmccullough/Papers/McCullough-Churchland-Mendez-Final.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nature.com/nature/journal/vaop/ncurrent/full/nature14402.html#video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nature.com/nature/journal/vaop/ncurrent/full/nature14402.html#vide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smtClean="0"/>
              <a:t>Oxytocin and Interaction</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smtClean="0"/>
              <a:t>Daniel Messinger</a:t>
            </a:r>
            <a:r>
              <a:rPr lang="en-US" sz="2400" smtClean="0"/>
              <a:t>, PhD</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Moms and Dads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fMRI studies demonstrate activation in mesolimbic dopamine system</a:t>
            </a:r>
          </a:p>
          <a:p>
            <a:pPr lvl="1"/>
            <a:r>
              <a:rPr lang="en-US" dirty="0" smtClean="0"/>
              <a:t>VTA</a:t>
            </a:r>
          </a:p>
          <a:p>
            <a:pPr lvl="1"/>
            <a:r>
              <a:rPr lang="en-US" dirty="0" smtClean="0"/>
              <a:t>Nucleus </a:t>
            </a:r>
            <a:r>
              <a:rPr lang="en-US" dirty="0" err="1" smtClean="0"/>
              <a:t>accumbens</a:t>
            </a:r>
            <a:endParaRPr lang="en-US" dirty="0" smtClean="0"/>
          </a:p>
          <a:p>
            <a:pPr lvl="1"/>
            <a:r>
              <a:rPr lang="en-US" dirty="0" smtClean="0"/>
              <a:t>Medial orbitofrontal cortex</a:t>
            </a:r>
          </a:p>
          <a:p>
            <a:r>
              <a:rPr lang="en-US" dirty="0" smtClean="0"/>
              <a:t>Evident for both mothers and fathers</a:t>
            </a:r>
          </a:p>
          <a:p>
            <a:r>
              <a:rPr lang="en-US" dirty="0" smtClean="0"/>
              <a:t>Different from rodents in that </a:t>
            </a:r>
          </a:p>
          <a:p>
            <a:pPr lvl="1"/>
            <a:r>
              <a:rPr lang="en-US" dirty="0" smtClean="0"/>
              <a:t>Nonparents activate these regions as well </a:t>
            </a:r>
          </a:p>
          <a:p>
            <a:pPr lvl="1"/>
            <a:r>
              <a:rPr lang="en-US" dirty="0" smtClean="0"/>
              <a:t>Nulliparous women: nucleus </a:t>
            </a:r>
            <a:r>
              <a:rPr lang="en-US" dirty="0" err="1" smtClean="0"/>
              <a:t>accumbens</a:t>
            </a:r>
            <a:r>
              <a:rPr lang="en-US" dirty="0" smtClean="0"/>
              <a:t> activation directly related to baby cuteness</a:t>
            </a:r>
            <a:endParaRPr lang="en-US" dirty="0"/>
          </a:p>
        </p:txBody>
      </p:sp>
    </p:spTree>
    <p:extLst>
      <p:ext uri="{BB962C8B-B14F-4D97-AF65-F5344CB8AC3E}">
        <p14:creationId xmlns:p14="http://schemas.microsoft.com/office/powerpoint/2010/main" val="29986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Moms and Dads</a:t>
            </a:r>
            <a:endParaRPr lang="en-US" dirty="0"/>
          </a:p>
        </p:txBody>
      </p:sp>
      <p:sp>
        <p:nvSpPr>
          <p:cNvPr id="3" name="Content Placeholder 2"/>
          <p:cNvSpPr>
            <a:spLocks noGrp="1"/>
          </p:cNvSpPr>
          <p:nvPr>
            <p:ph sz="quarter" idx="1"/>
          </p:nvPr>
        </p:nvSpPr>
        <p:spPr>
          <a:xfrm>
            <a:off x="457200" y="1775191"/>
            <a:ext cx="5715000" cy="4625609"/>
          </a:xfrm>
        </p:spPr>
        <p:txBody>
          <a:bodyPr/>
          <a:lstStyle/>
          <a:p>
            <a:r>
              <a:rPr lang="en-US" dirty="0" smtClean="0"/>
              <a:t>Infant crying triggers neural responses</a:t>
            </a:r>
          </a:p>
          <a:p>
            <a:pPr lvl="1"/>
            <a:r>
              <a:rPr lang="en-US" dirty="0" smtClean="0"/>
              <a:t>Mesolimbic dopamine system</a:t>
            </a:r>
          </a:p>
          <a:p>
            <a:pPr lvl="1"/>
            <a:r>
              <a:rPr lang="en-US" dirty="0" smtClean="0"/>
              <a:t>Anterior insula (empathy)</a:t>
            </a:r>
          </a:p>
          <a:p>
            <a:pPr lvl="1"/>
            <a:r>
              <a:rPr lang="en-US" dirty="0" smtClean="0"/>
              <a:t>Prefrontal cortex (emotion regulation)</a:t>
            </a:r>
            <a:endParaRPr lang="en-US" dirty="0"/>
          </a:p>
        </p:txBody>
      </p:sp>
      <p:pic>
        <p:nvPicPr>
          <p:cNvPr id="3074" name="Picture 2" descr="C:\Users\cehrlich\Desktop\img-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07" y="3394604"/>
            <a:ext cx="3829050" cy="337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23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cehrlich\Desktop\cuteness pic.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 t="50584"/>
          <a:stretch/>
        </p:blipFill>
        <p:spPr bwMode="auto">
          <a:xfrm>
            <a:off x="15390" y="2971800"/>
            <a:ext cx="891456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24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4" name="Content Placeholder 3"/>
          <p:cNvSpPr>
            <a:spLocks noGrp="1"/>
          </p:cNvSpPr>
          <p:nvPr>
            <p:ph idx="1"/>
          </p:nvPr>
        </p:nvSpPr>
        <p:spPr/>
        <p:txBody>
          <a:bodyPr/>
          <a:lstStyle/>
          <a:p>
            <a:endParaRPr lang="en-US" dirty="0"/>
          </a:p>
        </p:txBody>
      </p:sp>
      <p:pic>
        <p:nvPicPr>
          <p:cNvPr id="2050" name="Picture 2" descr="C:\Users\cehrlich\Desktop\cuteness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75191"/>
            <a:ext cx="6528953" cy="50828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0" y="6077634"/>
            <a:ext cx="1256119" cy="646331"/>
          </a:xfrm>
          <a:prstGeom prst="rect">
            <a:avLst/>
          </a:prstGeom>
        </p:spPr>
        <p:txBody>
          <a:bodyPr wrap="square">
            <a:spAutoFit/>
          </a:bodyPr>
          <a:lstStyle/>
          <a:p>
            <a:r>
              <a:rPr lang="en-US" dirty="0" err="1"/>
              <a:t>Glocker</a:t>
            </a:r>
            <a:r>
              <a:rPr lang="en-US" dirty="0"/>
              <a:t> et al., 2009</a:t>
            </a:r>
          </a:p>
        </p:txBody>
      </p:sp>
    </p:spTree>
    <p:extLst>
      <p:ext uri="{BB962C8B-B14F-4D97-AF65-F5344CB8AC3E}">
        <p14:creationId xmlns:p14="http://schemas.microsoft.com/office/powerpoint/2010/main" val="182316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Moms and Dads</a:t>
            </a:r>
            <a:endParaRPr lang="en-US" dirty="0"/>
          </a:p>
        </p:txBody>
      </p:sp>
      <p:sp>
        <p:nvSpPr>
          <p:cNvPr id="3" name="Content Placeholder 2"/>
          <p:cNvSpPr>
            <a:spLocks noGrp="1"/>
          </p:cNvSpPr>
          <p:nvPr>
            <p:ph sz="quarter" idx="1"/>
          </p:nvPr>
        </p:nvSpPr>
        <p:spPr/>
        <p:txBody>
          <a:bodyPr/>
          <a:lstStyle/>
          <a:p>
            <a:r>
              <a:rPr lang="en-US" dirty="0" smtClean="0"/>
              <a:t>Oxytocin:</a:t>
            </a:r>
          </a:p>
          <a:p>
            <a:pPr lvl="1"/>
            <a:r>
              <a:rPr lang="en-US" dirty="0" smtClean="0"/>
              <a:t>Is positively correlated with affectionate contact and positive engagement</a:t>
            </a:r>
          </a:p>
          <a:p>
            <a:pPr lvl="1"/>
            <a:r>
              <a:rPr lang="en-US" dirty="0" smtClean="0"/>
              <a:t>Studied via intranasal administration in fathers</a:t>
            </a:r>
          </a:p>
          <a:p>
            <a:r>
              <a:rPr lang="en-US" dirty="0" smtClean="0"/>
              <a:t>Genetic studies demonstrate oxytocin’s relationship to parenting </a:t>
            </a:r>
            <a:endParaRPr lang="en-US" dirty="0"/>
          </a:p>
        </p:txBody>
      </p:sp>
    </p:spTree>
    <p:extLst>
      <p:ext uri="{BB962C8B-B14F-4D97-AF65-F5344CB8AC3E}">
        <p14:creationId xmlns:p14="http://schemas.microsoft.com/office/powerpoint/2010/main" val="1687297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Paternal Care</a:t>
            </a:r>
            <a:endParaRPr lang="en-US" dirty="0"/>
          </a:p>
        </p:txBody>
      </p:sp>
      <p:sp>
        <p:nvSpPr>
          <p:cNvPr id="3" name="Content Placeholder 2"/>
          <p:cNvSpPr>
            <a:spLocks noGrp="1"/>
          </p:cNvSpPr>
          <p:nvPr>
            <p:ph sz="quarter" idx="1"/>
          </p:nvPr>
        </p:nvSpPr>
        <p:spPr>
          <a:xfrm>
            <a:off x="457200" y="1775191"/>
            <a:ext cx="6172200" cy="4625609"/>
          </a:xfrm>
        </p:spPr>
        <p:txBody>
          <a:bodyPr/>
          <a:lstStyle/>
          <a:p>
            <a:r>
              <a:rPr lang="en-US" dirty="0" smtClean="0"/>
              <a:t>Rats are absentee dads</a:t>
            </a:r>
          </a:p>
          <a:p>
            <a:pPr lvl="1"/>
            <a:r>
              <a:rPr lang="en-US" dirty="0" smtClean="0"/>
              <a:t>Little attention paid to oxytocin in nonhuman dads</a:t>
            </a:r>
          </a:p>
          <a:p>
            <a:pPr lvl="1"/>
            <a:r>
              <a:rPr lang="en-US" dirty="0" smtClean="0"/>
              <a:t>Mixed evidence surrounding testosterone </a:t>
            </a:r>
          </a:p>
          <a:p>
            <a:pPr lvl="1"/>
            <a:r>
              <a:rPr lang="en-US" dirty="0" smtClean="0"/>
              <a:t>Some mammals: increase in vasopressin </a:t>
            </a:r>
          </a:p>
        </p:txBody>
      </p:sp>
      <p:pic>
        <p:nvPicPr>
          <p:cNvPr id="4098" name="Picture 2" descr="C:\Users\cehrlich\Desktop\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971800"/>
            <a:ext cx="28575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85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Paternal Care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Men and testosterone</a:t>
            </a:r>
          </a:p>
          <a:p>
            <a:pPr lvl="1"/>
            <a:r>
              <a:rPr lang="en-US" dirty="0" smtClean="0"/>
              <a:t>Higher testosterone implicated in mating effort, associated with</a:t>
            </a:r>
          </a:p>
          <a:p>
            <a:pPr lvl="2"/>
            <a:r>
              <a:rPr lang="en-US" dirty="0" smtClean="0"/>
              <a:t>Less sympathy for other people’s crying babies</a:t>
            </a:r>
          </a:p>
          <a:p>
            <a:pPr lvl="2"/>
            <a:r>
              <a:rPr lang="en-US" dirty="0" smtClean="0"/>
              <a:t>Lower paternal caregiving </a:t>
            </a:r>
          </a:p>
          <a:p>
            <a:pPr lvl="2"/>
            <a:r>
              <a:rPr lang="en-US" dirty="0" smtClean="0"/>
              <a:t>Lower responsiveness to infants</a:t>
            </a:r>
          </a:p>
          <a:p>
            <a:pPr lvl="1"/>
            <a:r>
              <a:rPr lang="en-US" dirty="0" smtClean="0"/>
              <a:t>Testosterone decreases when men become fathers, associated with</a:t>
            </a:r>
          </a:p>
          <a:p>
            <a:pPr lvl="2"/>
            <a:r>
              <a:rPr lang="en-US" dirty="0" smtClean="0"/>
              <a:t>Increased empathy </a:t>
            </a:r>
          </a:p>
          <a:p>
            <a:pPr lvl="2"/>
            <a:r>
              <a:rPr lang="en-US" dirty="0" smtClean="0"/>
              <a:t>Increased frustration tolerance</a:t>
            </a:r>
          </a:p>
          <a:p>
            <a:pPr lvl="2"/>
            <a:r>
              <a:rPr lang="en-US" dirty="0" smtClean="0"/>
              <a:t>Decreased sexual motivation (that could compete with parenting effort)</a:t>
            </a:r>
          </a:p>
          <a:p>
            <a:pPr lvl="2"/>
            <a:endParaRPr lang="en-US" dirty="0" smtClean="0"/>
          </a:p>
        </p:txBody>
      </p:sp>
    </p:spTree>
    <p:extLst>
      <p:ext uri="{BB962C8B-B14F-4D97-AF65-F5344CB8AC3E}">
        <p14:creationId xmlns:p14="http://schemas.microsoft.com/office/powerpoint/2010/main" val="4243788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Development</a:t>
            </a:r>
            <a:endParaRPr lang="en-US" dirty="0"/>
          </a:p>
        </p:txBody>
      </p:sp>
      <p:sp>
        <p:nvSpPr>
          <p:cNvPr id="3" name="Content Placeholder 2"/>
          <p:cNvSpPr>
            <a:spLocks noGrp="1"/>
          </p:cNvSpPr>
          <p:nvPr>
            <p:ph sz="quarter" idx="1"/>
          </p:nvPr>
        </p:nvSpPr>
        <p:spPr>
          <a:xfrm>
            <a:off x="76200" y="1676400"/>
            <a:ext cx="8153400" cy="4625609"/>
          </a:xfrm>
        </p:spPr>
        <p:txBody>
          <a:bodyPr>
            <a:normAutofit fontScale="92500" lnSpcReduction="20000"/>
          </a:bodyPr>
          <a:lstStyle/>
          <a:p>
            <a:r>
              <a:rPr lang="en-US" dirty="0" smtClean="0"/>
              <a:t>Licking and grooming (L&amp;G)</a:t>
            </a:r>
          </a:p>
          <a:p>
            <a:pPr lvl="1"/>
            <a:r>
              <a:rPr lang="en-US" dirty="0" smtClean="0"/>
              <a:t>Rats reared by low L&amp;G moms demonstrate low L&amp;G when they become mothers</a:t>
            </a:r>
          </a:p>
          <a:p>
            <a:pPr lvl="2"/>
            <a:r>
              <a:rPr lang="en-US" dirty="0" smtClean="0"/>
              <a:t>Effects seen in mesolimbic dopamine pathway through adulthood</a:t>
            </a:r>
          </a:p>
          <a:p>
            <a:r>
              <a:rPr lang="en-US" dirty="0" smtClean="0"/>
              <a:t>Later-life pair bonding</a:t>
            </a:r>
          </a:p>
          <a:p>
            <a:pPr lvl="1"/>
            <a:r>
              <a:rPr lang="en-US" dirty="0" smtClean="0"/>
              <a:t>Disrupted by repeated neonatal social isolations </a:t>
            </a:r>
          </a:p>
          <a:p>
            <a:pPr lvl="1"/>
            <a:r>
              <a:rPr lang="en-US" dirty="0" smtClean="0"/>
              <a:t>Oxytocin neurons stimulated pharmacologically facilitate better later-life pair bonding</a:t>
            </a:r>
          </a:p>
          <a:p>
            <a:r>
              <a:rPr lang="en-US" dirty="0" smtClean="0"/>
              <a:t>Paternal Care</a:t>
            </a:r>
          </a:p>
          <a:p>
            <a:pPr lvl="1"/>
            <a:r>
              <a:rPr lang="en-US" dirty="0" smtClean="0"/>
              <a:t>Prairie voles raised with absentee dads show impairments in pair bonding behavior and less L&amp;G</a:t>
            </a:r>
          </a:p>
        </p:txBody>
      </p:sp>
      <p:pic>
        <p:nvPicPr>
          <p:cNvPr id="1026" name="Picture 2" descr="https://upload.wikimedia.org/wikipedia/commons/thumb/9/9d/Mesolimbic_pathway.svg/446px-Mesolimbic_pathway.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657" y="7162800"/>
            <a:ext cx="3352800" cy="230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97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Mesolimbic dopamine pathway</a:t>
            </a:r>
            <a:br>
              <a:rPr lang="en-US" dirty="0" smtClean="0"/>
            </a:br>
            <a:r>
              <a:rPr lang="en-US" dirty="0" smtClean="0"/>
              <a:t>VTA—</a:t>
            </a:r>
            <a:r>
              <a:rPr lang="en-US" dirty="0" err="1" smtClean="0"/>
              <a:t>NAcc</a:t>
            </a:r>
            <a:r>
              <a:rPr lang="en-US" dirty="0" smtClean="0"/>
              <a:t> (nucleus </a:t>
            </a:r>
            <a:r>
              <a:rPr lang="en-US" dirty="0" err="1" smtClean="0"/>
              <a:t>accumbens</a:t>
            </a:r>
            <a:r>
              <a:rPr lang="en-US" dirty="0" smtClean="0"/>
              <a:t>)</a:t>
            </a:r>
            <a:endParaRPr lang="en-US" dirty="0"/>
          </a:p>
        </p:txBody>
      </p:sp>
      <p:sp>
        <p:nvSpPr>
          <p:cNvPr id="3" name="Content Placeholder 2"/>
          <p:cNvSpPr>
            <a:spLocks noGrp="1"/>
          </p:cNvSpPr>
          <p:nvPr>
            <p:ph sz="quarter" idx="1"/>
          </p:nvPr>
        </p:nvSpPr>
        <p:spPr/>
        <p:txBody>
          <a:bodyPr/>
          <a:lstStyle/>
          <a:p>
            <a:endParaRPr lang="en-US" dirty="0"/>
          </a:p>
        </p:txBody>
      </p:sp>
      <p:grpSp>
        <p:nvGrpSpPr>
          <p:cNvPr id="5" name="Group 4"/>
          <p:cNvGrpSpPr/>
          <p:nvPr/>
        </p:nvGrpSpPr>
        <p:grpSpPr>
          <a:xfrm>
            <a:off x="1295400" y="1727065"/>
            <a:ext cx="6865939" cy="4721860"/>
            <a:chOff x="1295400" y="1727065"/>
            <a:chExt cx="6865939" cy="4721860"/>
          </a:xfrm>
        </p:grpSpPr>
        <p:pic>
          <p:nvPicPr>
            <p:cNvPr id="1027" name="Picture 3" descr="C:\Users\cehrlich\Desktop\rilling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27065"/>
              <a:ext cx="6865939" cy="47218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5870865"/>
              <a:ext cx="3249736" cy="369332"/>
            </a:xfrm>
            <a:prstGeom prst="rect">
              <a:avLst/>
            </a:prstGeom>
          </p:spPr>
          <p:txBody>
            <a:bodyPr wrap="none">
              <a:spAutoFit/>
            </a:bodyPr>
            <a:lstStyle/>
            <a:p>
              <a:r>
                <a:rPr lang="en-US" dirty="0" smtClean="0"/>
                <a:t>MPOA - Medial </a:t>
              </a:r>
              <a:r>
                <a:rPr lang="en-US" dirty="0"/>
                <a:t>Preoptic Area </a:t>
              </a:r>
            </a:p>
          </p:txBody>
        </p:sp>
      </p:grpSp>
      <p:sp>
        <p:nvSpPr>
          <p:cNvPr id="6" name="Rectangle 5"/>
          <p:cNvSpPr/>
          <p:nvPr/>
        </p:nvSpPr>
        <p:spPr>
          <a:xfrm>
            <a:off x="5716979" y="3301687"/>
            <a:ext cx="3232552" cy="369332"/>
          </a:xfrm>
          <a:prstGeom prst="rect">
            <a:avLst/>
          </a:prstGeom>
        </p:spPr>
        <p:txBody>
          <a:bodyPr wrap="none">
            <a:spAutoFit/>
          </a:bodyPr>
          <a:lstStyle/>
          <a:p>
            <a:r>
              <a:rPr lang="en-US" dirty="0" smtClean="0"/>
              <a:t>VTA - ventral </a:t>
            </a:r>
            <a:r>
              <a:rPr lang="en-US" dirty="0"/>
              <a:t>tegmental </a:t>
            </a:r>
            <a:r>
              <a:rPr lang="en-US" dirty="0" smtClean="0"/>
              <a:t>area </a:t>
            </a:r>
            <a:endParaRPr lang="en-US" dirty="0"/>
          </a:p>
        </p:txBody>
      </p:sp>
    </p:spTree>
    <p:extLst>
      <p:ext uri="{BB962C8B-B14F-4D97-AF65-F5344CB8AC3E}">
        <p14:creationId xmlns:p14="http://schemas.microsoft.com/office/powerpoint/2010/main" val="834790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Development</a:t>
            </a:r>
            <a:endParaRPr lang="en-US" dirty="0"/>
          </a:p>
        </p:txBody>
      </p:sp>
      <p:sp>
        <p:nvSpPr>
          <p:cNvPr id="3" name="Content Placeholder 2"/>
          <p:cNvSpPr>
            <a:spLocks noGrp="1"/>
          </p:cNvSpPr>
          <p:nvPr>
            <p:ph sz="quarter" idx="1"/>
          </p:nvPr>
        </p:nvSpPr>
        <p:spPr/>
        <p:txBody>
          <a:bodyPr/>
          <a:lstStyle/>
          <a:p>
            <a:r>
              <a:rPr lang="en-US" dirty="0" smtClean="0"/>
              <a:t>Research on children raised in orphanages </a:t>
            </a:r>
          </a:p>
          <a:p>
            <a:r>
              <a:rPr lang="en-US" dirty="0" smtClean="0"/>
              <a:t>Focus on amygdala and prefrontal cortex</a:t>
            </a:r>
          </a:p>
          <a:p>
            <a:pPr lvl="1"/>
            <a:r>
              <a:rPr lang="en-US" dirty="0" err="1" smtClean="0"/>
              <a:t>Postinstitutionalized</a:t>
            </a:r>
            <a:r>
              <a:rPr lang="en-US" dirty="0" smtClean="0"/>
              <a:t> children demonstrate</a:t>
            </a:r>
          </a:p>
          <a:p>
            <a:pPr lvl="2"/>
            <a:r>
              <a:rPr lang="en-US" dirty="0" smtClean="0"/>
              <a:t>Larger amygdala volumes</a:t>
            </a:r>
          </a:p>
          <a:p>
            <a:pPr lvl="2"/>
            <a:r>
              <a:rPr lang="en-US" dirty="0" smtClean="0"/>
              <a:t>Increased amygdala response to fearful faces</a:t>
            </a:r>
          </a:p>
          <a:p>
            <a:pPr lvl="2"/>
            <a:r>
              <a:rPr lang="en-US" dirty="0" smtClean="0"/>
              <a:t>Altered connectivity between amygdala and medial prefrontal cortex</a:t>
            </a:r>
            <a:endParaRPr lang="en-US" dirty="0"/>
          </a:p>
        </p:txBody>
      </p:sp>
    </p:spTree>
    <p:extLst>
      <p:ext uri="{BB962C8B-B14F-4D97-AF65-F5344CB8AC3E}">
        <p14:creationId xmlns:p14="http://schemas.microsoft.com/office/powerpoint/2010/main" val="356061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 (overview)</a:t>
            </a:r>
            <a:endParaRPr lang="en-US" dirty="0"/>
          </a:p>
        </p:txBody>
      </p:sp>
      <p:sp>
        <p:nvSpPr>
          <p:cNvPr id="3" name="Content Placeholder 2"/>
          <p:cNvSpPr>
            <a:spLocks noGrp="1"/>
          </p:cNvSpPr>
          <p:nvPr>
            <p:ph idx="1"/>
          </p:nvPr>
        </p:nvSpPr>
        <p:spPr/>
        <p:txBody>
          <a:bodyPr/>
          <a:lstStyle/>
          <a:p>
            <a:r>
              <a:rPr lang="en-US" dirty="0" smtClean="0"/>
              <a:t>Biology of parenting</a:t>
            </a:r>
          </a:p>
          <a:p>
            <a:r>
              <a:rPr lang="en-US" dirty="0" smtClean="0"/>
              <a:t>Oxytocin and fathers</a:t>
            </a:r>
          </a:p>
          <a:p>
            <a:pPr lvl="1"/>
            <a:r>
              <a:rPr lang="en-US" dirty="0" smtClean="0"/>
              <a:t>Oxytocin and dams</a:t>
            </a:r>
          </a:p>
          <a:p>
            <a:r>
              <a:rPr lang="en-US" dirty="0" smtClean="0"/>
              <a:t>Transition to parenthood</a:t>
            </a:r>
          </a:p>
          <a:p>
            <a:r>
              <a:rPr lang="en-US" dirty="0" smtClean="0"/>
              <a:t>Parenthood and happiness</a:t>
            </a:r>
            <a:endParaRPr lang="en-US" dirty="0"/>
          </a:p>
        </p:txBody>
      </p:sp>
    </p:spTree>
    <p:extLst>
      <p:ext uri="{BB962C8B-B14F-4D97-AF65-F5344CB8AC3E}">
        <p14:creationId xmlns:p14="http://schemas.microsoft.com/office/powerpoint/2010/main" val="2484221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Development</a:t>
            </a:r>
            <a:endParaRPr lang="en-US" dirty="0"/>
          </a:p>
        </p:txBody>
      </p:sp>
      <p:sp>
        <p:nvSpPr>
          <p:cNvPr id="3" name="Content Placeholder 2"/>
          <p:cNvSpPr>
            <a:spLocks noGrp="1"/>
          </p:cNvSpPr>
          <p:nvPr>
            <p:ph sz="quarter" idx="1"/>
          </p:nvPr>
        </p:nvSpPr>
        <p:spPr/>
        <p:txBody>
          <a:bodyPr/>
          <a:lstStyle/>
          <a:p>
            <a:r>
              <a:rPr lang="en-US" dirty="0" smtClean="0"/>
              <a:t>Oxytocin </a:t>
            </a:r>
          </a:p>
          <a:p>
            <a:pPr lvl="1"/>
            <a:r>
              <a:rPr lang="en-US" dirty="0" smtClean="0"/>
              <a:t>Girls with childhood neglect or abuse show lower oxytocin in cerebrospinal fluid as adults</a:t>
            </a:r>
          </a:p>
          <a:p>
            <a:pPr lvl="1"/>
            <a:r>
              <a:rPr lang="en-US" dirty="0" smtClean="0"/>
              <a:t>Implicated in attachment</a:t>
            </a:r>
          </a:p>
          <a:p>
            <a:pPr lvl="2"/>
            <a:r>
              <a:rPr lang="en-US" dirty="0" smtClean="0"/>
              <a:t>High levels of oxytocin in securely attached parents might facilitate more affectionate behavior toward child, who then becomes more securely attached.</a:t>
            </a:r>
          </a:p>
          <a:p>
            <a:pPr lvl="2"/>
            <a:r>
              <a:rPr lang="en-US" dirty="0" smtClean="0"/>
              <a:t>Insecurely attached mothers have lower oxytocin response to their children </a:t>
            </a:r>
            <a:endParaRPr lang="en-US" dirty="0"/>
          </a:p>
        </p:txBody>
      </p:sp>
    </p:spTree>
    <p:extLst>
      <p:ext uri="{BB962C8B-B14F-4D97-AF65-F5344CB8AC3E}">
        <p14:creationId xmlns:p14="http://schemas.microsoft.com/office/powerpoint/2010/main" val="2700018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lstStyle/>
          <a:p>
            <a:r>
              <a:rPr lang="en-US" dirty="0" smtClean="0"/>
              <a:t>Is parenting a developmental transition?</a:t>
            </a:r>
          </a:p>
          <a:p>
            <a:r>
              <a:rPr lang="en-US" dirty="0" smtClean="0"/>
              <a:t>How can this information be applied to our understanding of developmental concepts like maternal sensitivity, </a:t>
            </a:r>
            <a:r>
              <a:rPr lang="en-US" dirty="0" err="1" smtClean="0"/>
              <a:t>coparenting</a:t>
            </a:r>
            <a:r>
              <a:rPr lang="en-US" dirty="0" smtClean="0"/>
              <a:t>, etc.?</a:t>
            </a:r>
          </a:p>
          <a:p>
            <a:r>
              <a:rPr lang="en-US" dirty="0" smtClean="0"/>
              <a:t>Are we doomed by our upbringings?</a:t>
            </a:r>
            <a:endParaRPr lang="en-US" dirty="0"/>
          </a:p>
        </p:txBody>
      </p:sp>
    </p:spTree>
    <p:extLst>
      <p:ext uri="{BB962C8B-B14F-4D97-AF65-F5344CB8AC3E}">
        <p14:creationId xmlns:p14="http://schemas.microsoft.com/office/powerpoint/2010/main" val="1464923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TextBox 4"/>
          <p:cNvSpPr txBox="1"/>
          <p:nvPr/>
        </p:nvSpPr>
        <p:spPr>
          <a:xfrm>
            <a:off x="-6096" y="6513052"/>
            <a:ext cx="1343125" cy="338554"/>
          </a:xfrm>
          <a:prstGeom prst="rect">
            <a:avLst/>
          </a:prstGeom>
          <a:noFill/>
        </p:spPr>
        <p:txBody>
          <a:bodyPr wrap="none" rtlCol="0">
            <a:spAutoFit/>
          </a:bodyPr>
          <a:lstStyle/>
          <a:p>
            <a:r>
              <a:rPr lang="en-US" sz="1600" dirty="0" smtClean="0">
                <a:solidFill>
                  <a:schemeClr val="tx1">
                    <a:lumMod val="50000"/>
                    <a:lumOff val="50000"/>
                  </a:schemeClr>
                </a:solidFill>
              </a:rPr>
              <a:t>Kelly Shaffer</a:t>
            </a:r>
            <a:endParaRPr lang="en-US" sz="1600" dirty="0">
              <a:solidFill>
                <a:schemeClr val="tx1">
                  <a:lumMod val="50000"/>
                  <a:lumOff val="50000"/>
                </a:schemeClr>
              </a:solidFill>
            </a:endParaRPr>
          </a:p>
        </p:txBody>
      </p:sp>
      <p:pic>
        <p:nvPicPr>
          <p:cNvPr id="2" name="Picture 1"/>
          <p:cNvPicPr>
            <a:picLocks noChangeAspect="1"/>
          </p:cNvPicPr>
          <p:nvPr/>
        </p:nvPicPr>
        <p:blipFill>
          <a:blip r:embed="rId3"/>
          <a:stretch>
            <a:fillRect/>
          </a:stretch>
        </p:blipFill>
        <p:spPr>
          <a:xfrm>
            <a:off x="661882" y="1717643"/>
            <a:ext cx="8125035" cy="1721930"/>
          </a:xfrm>
          <a:prstGeom prst="rect">
            <a:avLst/>
          </a:prstGeom>
        </p:spPr>
      </p:pic>
    </p:spTree>
    <p:extLst>
      <p:ext uri="{BB962C8B-B14F-4D97-AF65-F5344CB8AC3E}">
        <p14:creationId xmlns:p14="http://schemas.microsoft.com/office/powerpoint/2010/main" val="902587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46560"/>
            <a:ext cx="8229600" cy="5135240"/>
          </a:xfrm>
        </p:spPr>
        <p:txBody>
          <a:bodyPr>
            <a:normAutofit/>
          </a:bodyPr>
          <a:lstStyle/>
          <a:p>
            <a:r>
              <a:rPr lang="en-US" dirty="0" smtClean="0"/>
              <a:t>Oxytocin (OT) underlies formation of social bonds and is associated with positive parenting behaviors for mothers and fathers</a:t>
            </a:r>
          </a:p>
          <a:p>
            <a:endParaRPr lang="en-US" dirty="0" smtClean="0"/>
          </a:p>
          <a:p>
            <a:r>
              <a:rPr lang="en-US" dirty="0"/>
              <a:t>P</a:t>
            </a:r>
            <a:r>
              <a:rPr lang="en-US" dirty="0" smtClean="0"/>
              <a:t>arental </a:t>
            </a:r>
            <a:r>
              <a:rPr lang="en-US" dirty="0"/>
              <a:t>OT </a:t>
            </a:r>
            <a:r>
              <a:rPr lang="en-US" dirty="0" smtClean="0"/>
              <a:t>and the amount of parenting behavior </a:t>
            </a:r>
            <a:r>
              <a:rPr lang="en-US" dirty="0"/>
              <a:t>the infant receives shape the organization </a:t>
            </a:r>
            <a:r>
              <a:rPr lang="en-US" dirty="0" smtClean="0"/>
              <a:t>of OT receptors in </a:t>
            </a:r>
            <a:r>
              <a:rPr lang="en-US" dirty="0"/>
              <a:t>the infant’s brain and its ensuing lifetime effects on </a:t>
            </a:r>
            <a:r>
              <a:rPr lang="en-US" dirty="0" smtClean="0"/>
              <a:t>social adaptation</a:t>
            </a:r>
          </a:p>
          <a:p>
            <a:endParaRPr lang="en-US" dirty="0"/>
          </a:p>
        </p:txBody>
      </p:sp>
      <p:sp>
        <p:nvSpPr>
          <p:cNvPr id="4" name="TextBox 3"/>
          <p:cNvSpPr txBox="1"/>
          <p:nvPr/>
        </p:nvSpPr>
        <p:spPr>
          <a:xfrm>
            <a:off x="-6096" y="6513052"/>
            <a:ext cx="1370824" cy="338554"/>
          </a:xfrm>
          <a:prstGeom prst="rect">
            <a:avLst/>
          </a:prstGeom>
          <a:noFill/>
        </p:spPr>
        <p:txBody>
          <a:bodyPr wrap="none" rtlCol="0">
            <a:spAutoFit/>
          </a:bodyPr>
          <a:lstStyle/>
          <a:p>
            <a:r>
              <a:rPr lang="en-US" sz="1600" dirty="0" smtClean="0">
                <a:solidFill>
                  <a:schemeClr val="tx1">
                    <a:lumMod val="50000"/>
                    <a:lumOff val="50000"/>
                  </a:schemeClr>
                </a:solidFill>
              </a:rPr>
              <a:t>Marissa Alert</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3084773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Oxytocin (OT) underlies formation of social bonds and is associated with positive parenting behaviors for mothers and fathers</a:t>
            </a:r>
          </a:p>
          <a:p>
            <a:r>
              <a:rPr lang="en-US" dirty="0" smtClean="0"/>
              <a:t>Parent-infant OT responses are related – a “cross-generational link”</a:t>
            </a:r>
          </a:p>
          <a:p>
            <a:endParaRPr lang="en-US" dirty="0"/>
          </a:p>
          <a:p>
            <a:pPr marL="118872" indent="0">
              <a:buNone/>
            </a:pPr>
            <a:r>
              <a:rPr lang="en-US" b="1" i="1" dirty="0" smtClean="0"/>
              <a:t>Parental OT system functioning likely shapes the capacity for social engagement in the child</a:t>
            </a:r>
            <a:endParaRPr lang="en-US" b="1" i="1" dirty="0"/>
          </a:p>
        </p:txBody>
      </p:sp>
    </p:spTree>
    <p:extLst>
      <p:ext uri="{BB962C8B-B14F-4D97-AF65-F5344CB8AC3E}">
        <p14:creationId xmlns:p14="http://schemas.microsoft.com/office/powerpoint/2010/main" val="86969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Aims</a:t>
            </a:r>
            <a:endParaRPr lang="en-US" i="1" dirty="0"/>
          </a:p>
        </p:txBody>
      </p:sp>
      <p:sp>
        <p:nvSpPr>
          <p:cNvPr id="3" name="Content Placeholder 2"/>
          <p:cNvSpPr>
            <a:spLocks noGrp="1"/>
          </p:cNvSpPr>
          <p:nvPr>
            <p:ph idx="1"/>
          </p:nvPr>
        </p:nvSpPr>
        <p:spPr>
          <a:xfrm>
            <a:off x="457200" y="1524001"/>
            <a:ext cx="8229600" cy="4876800"/>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Unknown whether:</a:t>
            </a:r>
          </a:p>
          <a:p>
            <a:r>
              <a:rPr lang="en-US" dirty="0" smtClean="0"/>
              <a:t>Increasing </a:t>
            </a:r>
            <a:r>
              <a:rPr lang="en-US" dirty="0"/>
              <a:t>parental </a:t>
            </a:r>
            <a:r>
              <a:rPr lang="en-US" dirty="0" smtClean="0"/>
              <a:t>OT can </a:t>
            </a:r>
            <a:r>
              <a:rPr lang="en-US" dirty="0"/>
              <a:t>enhance parental-infant </a:t>
            </a:r>
            <a:r>
              <a:rPr lang="en-US" dirty="0" smtClean="0"/>
              <a:t>bonding</a:t>
            </a:r>
            <a:br>
              <a:rPr lang="en-US" dirty="0" smtClean="0"/>
            </a:br>
            <a:endParaRPr lang="en-US" dirty="0" smtClean="0"/>
          </a:p>
          <a:p>
            <a:r>
              <a:rPr lang="en-US" dirty="0" smtClean="0"/>
              <a:t>Pharmacologic </a:t>
            </a:r>
            <a:r>
              <a:rPr lang="en-US" dirty="0"/>
              <a:t>interventions </a:t>
            </a:r>
            <a:r>
              <a:rPr lang="en-US" dirty="0" smtClean="0"/>
              <a:t>to the parent can have parallel effects on the infant</a:t>
            </a:r>
          </a:p>
          <a:p>
            <a:endParaRPr lang="en-US" dirty="0" smtClean="0"/>
          </a:p>
          <a:p>
            <a:pPr marL="118872" indent="0">
              <a:buNone/>
            </a:pPr>
            <a:r>
              <a:rPr lang="en-US" dirty="0" smtClean="0"/>
              <a:t>Tested the effects of OT administration to the father on the father’s and </a:t>
            </a:r>
            <a:r>
              <a:rPr lang="en-US" dirty="0"/>
              <a:t>infant’s hormonal, autonomic, and behavioral </a:t>
            </a:r>
            <a:r>
              <a:rPr lang="en-US" dirty="0" smtClean="0"/>
              <a:t>responses during </a:t>
            </a:r>
            <a:r>
              <a:rPr lang="en-US" dirty="0"/>
              <a:t>social </a:t>
            </a:r>
            <a:r>
              <a:rPr lang="en-US" dirty="0" smtClean="0"/>
              <a:t>interactions</a:t>
            </a:r>
          </a:p>
        </p:txBody>
      </p:sp>
      <p:sp>
        <p:nvSpPr>
          <p:cNvPr id="5" name="TextBox 4"/>
          <p:cNvSpPr txBox="1"/>
          <p:nvPr/>
        </p:nvSpPr>
        <p:spPr>
          <a:xfrm>
            <a:off x="-6096" y="6513052"/>
            <a:ext cx="1370824" cy="338554"/>
          </a:xfrm>
          <a:prstGeom prst="rect">
            <a:avLst/>
          </a:prstGeom>
          <a:noFill/>
        </p:spPr>
        <p:txBody>
          <a:bodyPr wrap="none" rtlCol="0">
            <a:spAutoFit/>
          </a:bodyPr>
          <a:lstStyle/>
          <a:p>
            <a:r>
              <a:rPr lang="en-US" sz="1600" dirty="0" smtClean="0">
                <a:solidFill>
                  <a:schemeClr val="tx1">
                    <a:lumMod val="50000"/>
                    <a:lumOff val="50000"/>
                  </a:schemeClr>
                </a:solidFill>
              </a:rPr>
              <a:t>Marissa Alert</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1274380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and </a:t>
            </a:r>
            <a:r>
              <a:rPr lang="en-US" i="1" dirty="0" smtClean="0"/>
              <a:t>unknown…</a:t>
            </a:r>
            <a:endParaRPr lang="en-US" i="1" dirty="0"/>
          </a:p>
        </p:txBody>
      </p:sp>
      <p:sp>
        <p:nvSpPr>
          <p:cNvPr id="3" name="Content Placeholder 2"/>
          <p:cNvSpPr>
            <a:spLocks noGrp="1"/>
          </p:cNvSpPr>
          <p:nvPr>
            <p:ph idx="1"/>
          </p:nvPr>
        </p:nvSpPr>
        <p:spPr/>
        <p:txBody>
          <a:bodyPr>
            <a:normAutofit/>
          </a:bodyPr>
          <a:lstStyle/>
          <a:p>
            <a:r>
              <a:rPr lang="en-US" dirty="0" smtClean="0"/>
              <a:t>Intranasal OT administration increases peripheral OT</a:t>
            </a:r>
          </a:p>
          <a:p>
            <a:r>
              <a:rPr lang="en-US" dirty="0" smtClean="0"/>
              <a:t>OT related to many social and parenting behaviors and cognitions cross-</a:t>
            </a:r>
            <a:r>
              <a:rPr lang="en-US" dirty="0" err="1" smtClean="0"/>
              <a:t>sectionally</a:t>
            </a:r>
            <a:endParaRPr lang="en-US" dirty="0" smtClean="0"/>
          </a:p>
          <a:p>
            <a:endParaRPr lang="en-US" dirty="0" smtClean="0"/>
          </a:p>
          <a:p>
            <a:r>
              <a:rPr lang="en-US" i="1" dirty="0" smtClean="0"/>
              <a:t>Do manipulations in parental OT increase parents’ social engagement with their child?</a:t>
            </a:r>
          </a:p>
          <a:p>
            <a:r>
              <a:rPr lang="en-US" i="1" dirty="0" smtClean="0"/>
              <a:t>Do manipulations in parental OT have parallel effects on the infant?</a:t>
            </a:r>
            <a:endParaRPr lang="en-US" i="1" dirty="0"/>
          </a:p>
        </p:txBody>
      </p:sp>
    </p:spTree>
    <p:extLst>
      <p:ext uri="{BB962C8B-B14F-4D97-AF65-F5344CB8AC3E}">
        <p14:creationId xmlns:p14="http://schemas.microsoft.com/office/powerpoint/2010/main" val="2439842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Hypotheses</a:t>
            </a:r>
            <a:endParaRPr lang="en-US" dirty="0"/>
          </a:p>
        </p:txBody>
      </p:sp>
      <p:sp>
        <p:nvSpPr>
          <p:cNvPr id="3" name="Content Placeholder 2"/>
          <p:cNvSpPr>
            <a:spLocks noGrp="1"/>
          </p:cNvSpPr>
          <p:nvPr>
            <p:ph idx="1"/>
          </p:nvPr>
        </p:nvSpPr>
        <p:spPr/>
        <p:txBody>
          <a:bodyPr/>
          <a:lstStyle/>
          <a:p>
            <a:r>
              <a:rPr lang="en-US" dirty="0" smtClean="0"/>
              <a:t>OT administration to Fathers will</a:t>
            </a:r>
          </a:p>
          <a:p>
            <a:pPr lvl="1"/>
            <a:r>
              <a:rPr lang="en-US" dirty="0" smtClean="0"/>
              <a:t>Enhance father’s peripheral OT, parasympathetic activity (RSA), and father-typical social behavior</a:t>
            </a:r>
          </a:p>
          <a:p>
            <a:pPr lvl="1"/>
            <a:r>
              <a:rPr lang="en-US" dirty="0" smtClean="0"/>
              <a:t>Have parallel effects on infants’ OT, RSA, and behavioral responses to the father</a:t>
            </a:r>
          </a:p>
        </p:txBody>
      </p:sp>
      <p:sp>
        <p:nvSpPr>
          <p:cNvPr id="4" name="Rounded Rectangle 3"/>
          <p:cNvSpPr/>
          <p:nvPr/>
        </p:nvSpPr>
        <p:spPr>
          <a:xfrm>
            <a:off x="457200" y="4876800"/>
            <a:ext cx="8229600" cy="1371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RSA = Respiratory Sinus Arrhythmia</a:t>
            </a:r>
          </a:p>
          <a:p>
            <a:pPr algn="ctr"/>
            <a:r>
              <a:rPr lang="en-US" dirty="0" smtClean="0"/>
              <a:t>Measure of parasympathetic activity indexing capacity to respond flexibly to environment </a:t>
            </a:r>
            <a:r>
              <a:rPr lang="en-US" dirty="0" smtClean="0">
                <a:sym typeface="Wingdings" panose="05000000000000000000" pitchFamily="2" charset="2"/>
              </a:rPr>
              <a:t> enhances ability to be socially engaged</a:t>
            </a:r>
            <a:endParaRPr lang="en-US" dirty="0"/>
          </a:p>
        </p:txBody>
      </p:sp>
    </p:spTree>
    <p:extLst>
      <p:ext uri="{BB962C8B-B14F-4D97-AF65-F5344CB8AC3E}">
        <p14:creationId xmlns:p14="http://schemas.microsoft.com/office/powerpoint/2010/main" val="1936236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35 father-infant (5 mo) dyads at 2 visits</a:t>
            </a:r>
            <a:endParaRPr lang="en-US" dirty="0"/>
          </a:p>
        </p:txBody>
      </p:sp>
      <p:sp>
        <p:nvSpPr>
          <p:cNvPr id="4" name="Right Arrow 3"/>
          <p:cNvSpPr/>
          <p:nvPr/>
        </p:nvSpPr>
        <p:spPr>
          <a:xfrm>
            <a:off x="361109" y="3444822"/>
            <a:ext cx="8534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9220515">
            <a:off x="447898" y="3055311"/>
            <a:ext cx="1069524" cy="369332"/>
          </a:xfrm>
          <a:prstGeom prst="rect">
            <a:avLst/>
          </a:prstGeom>
          <a:noFill/>
        </p:spPr>
        <p:txBody>
          <a:bodyPr wrap="none" rtlCol="0">
            <a:spAutoFit/>
          </a:bodyPr>
          <a:lstStyle/>
          <a:p>
            <a:r>
              <a:rPr lang="en-US" dirty="0" smtClean="0"/>
              <a:t>Baseline</a:t>
            </a:r>
            <a:endParaRPr lang="en-US" dirty="0"/>
          </a:p>
        </p:txBody>
      </p:sp>
      <p:sp>
        <p:nvSpPr>
          <p:cNvPr id="6" name="TextBox 5"/>
          <p:cNvSpPr txBox="1"/>
          <p:nvPr/>
        </p:nvSpPr>
        <p:spPr>
          <a:xfrm>
            <a:off x="74597" y="4426975"/>
            <a:ext cx="1875257" cy="1477328"/>
          </a:xfrm>
          <a:prstGeom prst="rect">
            <a:avLst/>
          </a:prstGeom>
          <a:noFill/>
        </p:spPr>
        <p:txBody>
          <a:bodyPr wrap="none" rtlCol="0">
            <a:spAutoFit/>
          </a:bodyPr>
          <a:lstStyle/>
          <a:p>
            <a:r>
              <a:rPr lang="en-US" dirty="0" smtClean="0"/>
              <a:t>Fathers only:</a:t>
            </a:r>
          </a:p>
          <a:p>
            <a:pPr marL="285750" indent="-285750">
              <a:buFont typeface="Arial" panose="020B0604020202020204" pitchFamily="34" charset="0"/>
              <a:buChar char="•"/>
            </a:pPr>
            <a:r>
              <a:rPr lang="en-US" dirty="0" smtClean="0"/>
              <a:t>PANAS</a:t>
            </a:r>
          </a:p>
          <a:p>
            <a:pPr marL="285750" indent="-285750">
              <a:buFont typeface="Arial" panose="020B0604020202020204" pitchFamily="34" charset="0"/>
              <a:buChar char="•"/>
            </a:pPr>
            <a:r>
              <a:rPr lang="en-US" dirty="0" smtClean="0"/>
              <a:t>Saliva </a:t>
            </a:r>
          </a:p>
          <a:p>
            <a:pPr marL="285750" indent="-285750">
              <a:buFont typeface="Arial" panose="020B0604020202020204" pitchFamily="34" charset="0"/>
              <a:buChar char="•"/>
            </a:pPr>
            <a:r>
              <a:rPr lang="en-US" dirty="0" smtClean="0"/>
              <a:t>RSA </a:t>
            </a:r>
          </a:p>
          <a:p>
            <a:pPr marL="285750" indent="-285750">
              <a:buFont typeface="Arial" panose="020B0604020202020204" pitchFamily="34" charset="0"/>
              <a:buChar char="•"/>
            </a:pPr>
            <a:r>
              <a:rPr lang="en-US" dirty="0" smtClean="0"/>
              <a:t>OT/PL admin</a:t>
            </a:r>
            <a:endParaRPr lang="en-US" dirty="0"/>
          </a:p>
        </p:txBody>
      </p:sp>
      <p:sp>
        <p:nvSpPr>
          <p:cNvPr id="7" name="TextBox 6"/>
          <p:cNvSpPr txBox="1"/>
          <p:nvPr/>
        </p:nvSpPr>
        <p:spPr>
          <a:xfrm rot="19068159">
            <a:off x="4350418" y="2645190"/>
            <a:ext cx="1620957" cy="646331"/>
          </a:xfrm>
          <a:prstGeom prst="rect">
            <a:avLst/>
          </a:prstGeom>
          <a:noFill/>
        </p:spPr>
        <p:txBody>
          <a:bodyPr wrap="none" rtlCol="0">
            <a:spAutoFit/>
          </a:bodyPr>
          <a:lstStyle/>
          <a:p>
            <a:r>
              <a:rPr lang="en-US" dirty="0" smtClean="0"/>
              <a:t>Face-to-Face/</a:t>
            </a:r>
          </a:p>
          <a:p>
            <a:r>
              <a:rPr lang="en-US" dirty="0" smtClean="0"/>
              <a:t>Still-Face </a:t>
            </a:r>
            <a:endParaRPr lang="en-US" dirty="0"/>
          </a:p>
        </p:txBody>
      </p:sp>
      <p:sp>
        <p:nvSpPr>
          <p:cNvPr id="8" name="TextBox 7"/>
          <p:cNvSpPr txBox="1"/>
          <p:nvPr/>
        </p:nvSpPr>
        <p:spPr>
          <a:xfrm>
            <a:off x="358061" y="3755456"/>
            <a:ext cx="864339" cy="369332"/>
          </a:xfrm>
          <a:prstGeom prst="rect">
            <a:avLst/>
          </a:prstGeom>
          <a:noFill/>
        </p:spPr>
        <p:txBody>
          <a:bodyPr wrap="none" rtlCol="0">
            <a:spAutoFit/>
          </a:bodyPr>
          <a:lstStyle/>
          <a:p>
            <a:r>
              <a:rPr lang="en-US" dirty="0" smtClean="0"/>
              <a:t>0 </a:t>
            </a:r>
            <a:r>
              <a:rPr lang="en-US" dirty="0" err="1" smtClean="0"/>
              <a:t>mins</a:t>
            </a:r>
            <a:endParaRPr lang="en-US" dirty="0"/>
          </a:p>
        </p:txBody>
      </p:sp>
      <p:sp>
        <p:nvSpPr>
          <p:cNvPr id="9" name="TextBox 8"/>
          <p:cNvSpPr txBox="1"/>
          <p:nvPr/>
        </p:nvSpPr>
        <p:spPr>
          <a:xfrm>
            <a:off x="2875709" y="3755456"/>
            <a:ext cx="992579" cy="369332"/>
          </a:xfrm>
          <a:prstGeom prst="rect">
            <a:avLst/>
          </a:prstGeom>
          <a:noFill/>
        </p:spPr>
        <p:txBody>
          <a:bodyPr wrap="none" rtlCol="0">
            <a:spAutoFit/>
          </a:bodyPr>
          <a:lstStyle/>
          <a:p>
            <a:r>
              <a:rPr lang="en-US" dirty="0" smtClean="0"/>
              <a:t>40 </a:t>
            </a:r>
            <a:r>
              <a:rPr lang="en-US" dirty="0" err="1" smtClean="0"/>
              <a:t>mins</a:t>
            </a:r>
            <a:endParaRPr lang="en-US" dirty="0"/>
          </a:p>
        </p:txBody>
      </p:sp>
      <p:sp>
        <p:nvSpPr>
          <p:cNvPr id="10" name="TextBox 9"/>
          <p:cNvSpPr txBox="1"/>
          <p:nvPr/>
        </p:nvSpPr>
        <p:spPr>
          <a:xfrm rot="19213268">
            <a:off x="2881708" y="3041754"/>
            <a:ext cx="979755" cy="369332"/>
          </a:xfrm>
          <a:prstGeom prst="rect">
            <a:avLst/>
          </a:prstGeom>
          <a:noFill/>
        </p:spPr>
        <p:txBody>
          <a:bodyPr wrap="none" rtlCol="0">
            <a:spAutoFit/>
          </a:bodyPr>
          <a:lstStyle/>
          <a:p>
            <a:r>
              <a:rPr lang="en-US" dirty="0" smtClean="0"/>
              <a:t>Reunite</a:t>
            </a:r>
            <a:endParaRPr lang="en-US" dirty="0"/>
          </a:p>
        </p:txBody>
      </p:sp>
      <p:sp>
        <p:nvSpPr>
          <p:cNvPr id="11" name="TextBox 10"/>
          <p:cNvSpPr txBox="1"/>
          <p:nvPr/>
        </p:nvSpPr>
        <p:spPr>
          <a:xfrm>
            <a:off x="2322726" y="4436790"/>
            <a:ext cx="2005677" cy="646331"/>
          </a:xfrm>
          <a:prstGeom prst="rect">
            <a:avLst/>
          </a:prstGeom>
          <a:noFill/>
        </p:spPr>
        <p:txBody>
          <a:bodyPr wrap="none" rtlCol="0">
            <a:spAutoFit/>
          </a:bodyPr>
          <a:lstStyle/>
          <a:p>
            <a:r>
              <a:rPr lang="en-US" dirty="0" smtClean="0"/>
              <a:t>Fathers &amp; Infants:</a:t>
            </a:r>
          </a:p>
          <a:p>
            <a:pPr marL="285750" indent="-285750">
              <a:buFont typeface="Arial" panose="020B0604020202020204" pitchFamily="34" charset="0"/>
              <a:buChar char="•"/>
            </a:pPr>
            <a:r>
              <a:rPr lang="en-US" dirty="0" smtClean="0"/>
              <a:t>Saliva</a:t>
            </a:r>
          </a:p>
        </p:txBody>
      </p:sp>
      <p:sp>
        <p:nvSpPr>
          <p:cNvPr id="13" name="TextBox 12"/>
          <p:cNvSpPr txBox="1"/>
          <p:nvPr/>
        </p:nvSpPr>
        <p:spPr>
          <a:xfrm>
            <a:off x="4628309" y="3755456"/>
            <a:ext cx="992579" cy="369332"/>
          </a:xfrm>
          <a:prstGeom prst="rect">
            <a:avLst/>
          </a:prstGeom>
          <a:noFill/>
        </p:spPr>
        <p:txBody>
          <a:bodyPr wrap="none" rtlCol="0">
            <a:spAutoFit/>
          </a:bodyPr>
          <a:lstStyle/>
          <a:p>
            <a:r>
              <a:rPr lang="en-US" dirty="0" smtClean="0"/>
              <a:t>45 </a:t>
            </a:r>
            <a:r>
              <a:rPr lang="en-US" dirty="0" err="1" smtClean="0"/>
              <a:t>mins</a:t>
            </a:r>
            <a:endParaRPr lang="en-US" dirty="0"/>
          </a:p>
        </p:txBody>
      </p:sp>
      <p:sp>
        <p:nvSpPr>
          <p:cNvPr id="14" name="TextBox 13"/>
          <p:cNvSpPr txBox="1"/>
          <p:nvPr/>
        </p:nvSpPr>
        <p:spPr>
          <a:xfrm>
            <a:off x="4328403" y="4422214"/>
            <a:ext cx="2307042" cy="1200329"/>
          </a:xfrm>
          <a:prstGeom prst="rect">
            <a:avLst/>
          </a:prstGeom>
          <a:noFill/>
        </p:spPr>
        <p:txBody>
          <a:bodyPr wrap="none" rtlCol="0">
            <a:spAutoFit/>
          </a:bodyPr>
          <a:lstStyle/>
          <a:p>
            <a:r>
              <a:rPr lang="en-US" dirty="0" smtClean="0"/>
              <a:t>Fathers &amp; Infants:</a:t>
            </a:r>
          </a:p>
          <a:p>
            <a:pPr marL="285750" indent="-285750">
              <a:buFont typeface="Arial" panose="020B0604020202020204" pitchFamily="34" charset="0"/>
              <a:buChar char="•"/>
            </a:pPr>
            <a:r>
              <a:rPr lang="en-US" dirty="0" smtClean="0"/>
              <a:t>RSA</a:t>
            </a:r>
          </a:p>
          <a:p>
            <a:pPr marL="285750" indent="-285750">
              <a:buFont typeface="Arial" panose="020B0604020202020204" pitchFamily="34" charset="0"/>
              <a:buChar char="•"/>
            </a:pPr>
            <a:r>
              <a:rPr lang="en-US" dirty="0" smtClean="0"/>
              <a:t>Behavioral coding</a:t>
            </a:r>
          </a:p>
          <a:p>
            <a:pPr lvl="1"/>
            <a:endParaRPr lang="en-US" dirty="0" smtClean="0"/>
          </a:p>
        </p:txBody>
      </p:sp>
      <p:sp>
        <p:nvSpPr>
          <p:cNvPr id="15" name="TextBox 14"/>
          <p:cNvSpPr txBox="1"/>
          <p:nvPr/>
        </p:nvSpPr>
        <p:spPr>
          <a:xfrm>
            <a:off x="6453503" y="3748852"/>
            <a:ext cx="992579" cy="369332"/>
          </a:xfrm>
          <a:prstGeom prst="rect">
            <a:avLst/>
          </a:prstGeom>
          <a:noFill/>
        </p:spPr>
        <p:txBody>
          <a:bodyPr wrap="none" rtlCol="0">
            <a:spAutoFit/>
          </a:bodyPr>
          <a:lstStyle/>
          <a:p>
            <a:r>
              <a:rPr lang="en-US" dirty="0" smtClean="0"/>
              <a:t>65 </a:t>
            </a:r>
            <a:r>
              <a:rPr lang="en-US" dirty="0" err="1" smtClean="0"/>
              <a:t>mins</a:t>
            </a:r>
            <a:endParaRPr lang="en-US" dirty="0"/>
          </a:p>
        </p:txBody>
      </p:sp>
      <p:sp>
        <p:nvSpPr>
          <p:cNvPr id="16" name="TextBox 15"/>
          <p:cNvSpPr txBox="1"/>
          <p:nvPr/>
        </p:nvSpPr>
        <p:spPr>
          <a:xfrm>
            <a:off x="7598306" y="3748852"/>
            <a:ext cx="992579" cy="369332"/>
          </a:xfrm>
          <a:prstGeom prst="rect">
            <a:avLst/>
          </a:prstGeom>
          <a:noFill/>
        </p:spPr>
        <p:txBody>
          <a:bodyPr wrap="none" rtlCol="0">
            <a:spAutoFit/>
          </a:bodyPr>
          <a:lstStyle/>
          <a:p>
            <a:r>
              <a:rPr lang="en-US" dirty="0" smtClean="0"/>
              <a:t>85 </a:t>
            </a:r>
            <a:r>
              <a:rPr lang="en-US" dirty="0" err="1" smtClean="0"/>
              <a:t>mins</a:t>
            </a:r>
            <a:endParaRPr lang="en-US" dirty="0"/>
          </a:p>
        </p:txBody>
      </p:sp>
      <p:sp>
        <p:nvSpPr>
          <p:cNvPr id="17" name="TextBox 16"/>
          <p:cNvSpPr txBox="1"/>
          <p:nvPr/>
        </p:nvSpPr>
        <p:spPr>
          <a:xfrm>
            <a:off x="6635445" y="4415610"/>
            <a:ext cx="2005677" cy="646331"/>
          </a:xfrm>
          <a:prstGeom prst="rect">
            <a:avLst/>
          </a:prstGeom>
          <a:noFill/>
        </p:spPr>
        <p:txBody>
          <a:bodyPr wrap="none" rtlCol="0">
            <a:spAutoFit/>
          </a:bodyPr>
          <a:lstStyle/>
          <a:p>
            <a:r>
              <a:rPr lang="en-US" dirty="0" smtClean="0"/>
              <a:t>Fathers &amp; Infants:</a:t>
            </a:r>
          </a:p>
          <a:p>
            <a:pPr marL="285750" indent="-285750">
              <a:buFont typeface="Arial" panose="020B0604020202020204" pitchFamily="34" charset="0"/>
              <a:buChar char="•"/>
            </a:pPr>
            <a:r>
              <a:rPr lang="en-US" dirty="0" smtClean="0"/>
              <a:t>Saliva</a:t>
            </a:r>
          </a:p>
        </p:txBody>
      </p:sp>
      <p:graphicFrame>
        <p:nvGraphicFramePr>
          <p:cNvPr id="18" name="Table 17"/>
          <p:cNvGraphicFramePr>
            <a:graphicFrameLocks noGrp="1"/>
          </p:cNvGraphicFramePr>
          <p:nvPr>
            <p:extLst/>
          </p:nvPr>
        </p:nvGraphicFramePr>
        <p:xfrm>
          <a:off x="3729324" y="5385344"/>
          <a:ext cx="3505200" cy="1341120"/>
        </p:xfrm>
        <a:graphic>
          <a:graphicData uri="http://schemas.openxmlformats.org/drawingml/2006/table">
            <a:tbl>
              <a:tblPr firstRow="1" bandRow="1">
                <a:tableStyleId>{5C22544A-7EE6-4342-B048-85BDC9FD1C3A}</a:tableStyleId>
              </a:tblPr>
              <a:tblGrid>
                <a:gridCol w="1905000"/>
                <a:gridCol w="1600200"/>
              </a:tblGrid>
              <a:tr h="0">
                <a:tc>
                  <a:txBody>
                    <a:bodyPr/>
                    <a:lstStyle/>
                    <a:p>
                      <a:r>
                        <a:rPr lang="en-US" sz="1600" dirty="0" smtClean="0"/>
                        <a:t>Fathers</a:t>
                      </a:r>
                      <a:endParaRPr lang="en-US" sz="1600" dirty="0"/>
                    </a:p>
                  </a:txBody>
                  <a:tcPr/>
                </a:tc>
                <a:tc>
                  <a:txBody>
                    <a:bodyPr/>
                    <a:lstStyle/>
                    <a:p>
                      <a:r>
                        <a:rPr lang="en-US" sz="1600" dirty="0" smtClean="0"/>
                        <a:t>Infants</a:t>
                      </a:r>
                      <a:endParaRPr lang="en-US" sz="1600" dirty="0"/>
                    </a:p>
                  </a:txBody>
                  <a:tcPr/>
                </a:tc>
              </a:tr>
              <a:tr h="0">
                <a:tc>
                  <a:txBody>
                    <a:bodyPr/>
                    <a:lstStyle/>
                    <a:p>
                      <a:r>
                        <a:rPr lang="en-US" sz="1600" dirty="0" smtClean="0"/>
                        <a:t>Social gaze</a:t>
                      </a:r>
                      <a:endParaRPr lang="en-US" sz="1600" dirty="0"/>
                    </a:p>
                  </a:txBody>
                  <a:tcPr/>
                </a:tc>
                <a:tc>
                  <a:txBody>
                    <a:bodyPr/>
                    <a:lstStyle/>
                    <a:p>
                      <a:r>
                        <a:rPr lang="en-US" sz="1600" dirty="0" smtClean="0"/>
                        <a:t>Social gaze</a:t>
                      </a:r>
                      <a:endParaRPr lang="en-US" sz="1600" dirty="0"/>
                    </a:p>
                  </a:txBody>
                  <a:tcPr/>
                </a:tc>
              </a:tr>
              <a:tr h="0">
                <a:tc>
                  <a:txBody>
                    <a:bodyPr/>
                    <a:lstStyle/>
                    <a:p>
                      <a:r>
                        <a:rPr lang="en-US" sz="1600" dirty="0" smtClean="0"/>
                        <a:t>Positive affect</a:t>
                      </a:r>
                      <a:endParaRPr lang="en-US" sz="1600" dirty="0"/>
                    </a:p>
                  </a:txBody>
                  <a:tcPr/>
                </a:tc>
                <a:tc>
                  <a:txBody>
                    <a:bodyPr/>
                    <a:lstStyle/>
                    <a:p>
                      <a:r>
                        <a:rPr lang="en-US" sz="1600" dirty="0" smtClean="0"/>
                        <a:t>Positive affect</a:t>
                      </a:r>
                      <a:endParaRPr lang="en-US" sz="1600" dirty="0"/>
                    </a:p>
                  </a:txBody>
                  <a:tcPr/>
                </a:tc>
              </a:tr>
              <a:tr h="0">
                <a:tc>
                  <a:txBody>
                    <a:bodyPr/>
                    <a:lstStyle/>
                    <a:p>
                      <a:r>
                        <a:rPr lang="en-US" sz="1600" dirty="0" smtClean="0"/>
                        <a:t>Father vocalizations</a:t>
                      </a:r>
                      <a:endParaRPr lang="en-US" sz="1600" dirty="0"/>
                    </a:p>
                  </a:txBody>
                  <a:tcPr/>
                </a:tc>
                <a:tc>
                  <a:txBody>
                    <a:bodyPr/>
                    <a:lstStyle/>
                    <a:p>
                      <a:r>
                        <a:rPr lang="en-US" sz="1600" dirty="0" smtClean="0"/>
                        <a:t>Exploratory play</a:t>
                      </a:r>
                      <a:endParaRPr lang="en-US" sz="1600" dirty="0"/>
                    </a:p>
                  </a:txBody>
                  <a:tcPr/>
                </a:tc>
              </a:tr>
            </a:tbl>
          </a:graphicData>
        </a:graphic>
      </p:graphicFrame>
      <p:sp>
        <p:nvSpPr>
          <p:cNvPr id="19" name="TextBox 18"/>
          <p:cNvSpPr txBox="1"/>
          <p:nvPr/>
        </p:nvSpPr>
        <p:spPr>
          <a:xfrm rot="19213268">
            <a:off x="6667275" y="2514301"/>
            <a:ext cx="1941557" cy="646331"/>
          </a:xfrm>
          <a:prstGeom prst="rect">
            <a:avLst/>
          </a:prstGeom>
          <a:noFill/>
        </p:spPr>
        <p:txBody>
          <a:bodyPr wrap="none" rtlCol="0">
            <a:spAutoFit/>
          </a:bodyPr>
          <a:lstStyle/>
          <a:p>
            <a:r>
              <a:rPr lang="en-US" dirty="0" smtClean="0"/>
              <a:t>Follow-up Saliva </a:t>
            </a:r>
          </a:p>
          <a:p>
            <a:r>
              <a:rPr lang="en-US" dirty="0" smtClean="0"/>
              <a:t>Assessments</a:t>
            </a:r>
            <a:endParaRPr lang="en-US" dirty="0"/>
          </a:p>
        </p:txBody>
      </p:sp>
      <p:sp>
        <p:nvSpPr>
          <p:cNvPr id="20" name="Explosion 1 19"/>
          <p:cNvSpPr/>
          <p:nvPr/>
        </p:nvSpPr>
        <p:spPr>
          <a:xfrm rot="19293228">
            <a:off x="1539078" y="5082401"/>
            <a:ext cx="2057400" cy="1585039"/>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Repeated 1 week later</a:t>
            </a:r>
            <a:endParaRPr lang="en-US" b="1" dirty="0"/>
          </a:p>
        </p:txBody>
      </p:sp>
    </p:spTree>
    <p:extLst>
      <p:ext uri="{BB962C8B-B14F-4D97-AF65-F5344CB8AC3E}">
        <p14:creationId xmlns:p14="http://schemas.microsoft.com/office/powerpoint/2010/main" val="102028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11" grpId="0"/>
      <p:bldP spid="13" grpId="0"/>
      <p:bldP spid="14" grpId="0"/>
      <p:bldP spid="15" grpId="0"/>
      <p:bldP spid="16" grpId="0"/>
      <p:bldP spid="17" grpId="0"/>
      <p:bldP spid="19"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Salivary OT</a:t>
            </a:r>
            <a:endParaRPr lang="en-US" dirty="0"/>
          </a:p>
        </p:txBody>
      </p:sp>
      <p:sp>
        <p:nvSpPr>
          <p:cNvPr id="3" name="Content Placeholder 2"/>
          <p:cNvSpPr>
            <a:spLocks noGrp="1"/>
          </p:cNvSpPr>
          <p:nvPr>
            <p:ph idx="1"/>
          </p:nvPr>
        </p:nvSpPr>
        <p:spPr/>
        <p:txBody>
          <a:bodyPr/>
          <a:lstStyle/>
          <a:p>
            <a:pPr marL="118872" indent="0">
              <a:buNone/>
            </a:pPr>
            <a:endParaRPr lang="en-US" dirty="0"/>
          </a:p>
        </p:txBody>
      </p:sp>
      <p:sp>
        <p:nvSpPr>
          <p:cNvPr id="4" name="TextBox 3"/>
          <p:cNvSpPr txBox="1"/>
          <p:nvPr/>
        </p:nvSpPr>
        <p:spPr>
          <a:xfrm>
            <a:off x="-6096" y="6513052"/>
            <a:ext cx="2935997" cy="338554"/>
          </a:xfrm>
          <a:prstGeom prst="rect">
            <a:avLst/>
          </a:prstGeom>
          <a:noFill/>
        </p:spPr>
        <p:txBody>
          <a:bodyPr wrap="none" rtlCol="0">
            <a:spAutoFit/>
          </a:bodyPr>
          <a:lstStyle/>
          <a:p>
            <a:r>
              <a:rPr lang="en-US" sz="1600" dirty="0" smtClean="0">
                <a:solidFill>
                  <a:schemeClr val="tx1">
                    <a:lumMod val="50000"/>
                    <a:lumOff val="50000"/>
                  </a:schemeClr>
                </a:solidFill>
              </a:rPr>
              <a:t>Shaffer | Weisman et al., 2012</a:t>
            </a:r>
            <a:endParaRPr lang="en-US" sz="1600" dirty="0">
              <a:solidFill>
                <a:schemeClr val="tx1">
                  <a:lumMod val="50000"/>
                  <a:lumOff val="50000"/>
                </a:schemeClr>
              </a:solidFill>
            </a:endParaRPr>
          </a:p>
        </p:txBody>
      </p:sp>
      <p:pic>
        <p:nvPicPr>
          <p:cNvPr id="8" name="Picture 7"/>
          <p:cNvPicPr>
            <a:picLocks noChangeAspect="1"/>
          </p:cNvPicPr>
          <p:nvPr/>
        </p:nvPicPr>
        <p:blipFill>
          <a:blip r:embed="rId3"/>
          <a:stretch>
            <a:fillRect/>
          </a:stretch>
        </p:blipFill>
        <p:spPr>
          <a:xfrm>
            <a:off x="24384" y="1650747"/>
            <a:ext cx="9119616" cy="4629779"/>
          </a:xfrm>
          <a:prstGeom prst="rect">
            <a:avLst/>
          </a:prstGeom>
        </p:spPr>
      </p:pic>
    </p:spTree>
    <p:extLst>
      <p:ext uri="{BB962C8B-B14F-4D97-AF65-F5344CB8AC3E}">
        <p14:creationId xmlns:p14="http://schemas.microsoft.com/office/powerpoint/2010/main" val="3775332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16525" y="-14689"/>
            <a:ext cx="4400550" cy="1295400"/>
          </a:xfrm>
          <a:prstGeom prst="rect">
            <a:avLst/>
          </a:prstGeom>
        </p:spPr>
      </p:pic>
      <p:pic>
        <p:nvPicPr>
          <p:cNvPr id="5" name="Picture 4"/>
          <p:cNvPicPr>
            <a:picLocks noChangeAspect="1"/>
          </p:cNvPicPr>
          <p:nvPr/>
        </p:nvPicPr>
        <p:blipFill>
          <a:blip r:embed="rId3"/>
          <a:stretch>
            <a:fillRect/>
          </a:stretch>
        </p:blipFill>
        <p:spPr>
          <a:xfrm>
            <a:off x="1" y="1824037"/>
            <a:ext cx="9086116" cy="4294560"/>
          </a:xfrm>
          <a:prstGeom prst="rect">
            <a:avLst/>
          </a:prstGeom>
        </p:spPr>
      </p:pic>
    </p:spTree>
    <p:extLst>
      <p:ext uri="{BB962C8B-B14F-4D97-AF65-F5344CB8AC3E}">
        <p14:creationId xmlns:p14="http://schemas.microsoft.com/office/powerpoint/2010/main" val="3115873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RSA </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6096" y="6513052"/>
            <a:ext cx="2935997" cy="338554"/>
          </a:xfrm>
          <a:prstGeom prst="rect">
            <a:avLst/>
          </a:prstGeom>
          <a:noFill/>
        </p:spPr>
        <p:txBody>
          <a:bodyPr wrap="none" rtlCol="0">
            <a:spAutoFit/>
          </a:bodyPr>
          <a:lstStyle/>
          <a:p>
            <a:r>
              <a:rPr lang="en-US" sz="1600" dirty="0" smtClean="0">
                <a:solidFill>
                  <a:schemeClr val="tx1">
                    <a:lumMod val="50000"/>
                    <a:lumOff val="50000"/>
                  </a:schemeClr>
                </a:solidFill>
              </a:rPr>
              <a:t>Shaffer | Weisman et al., 2012</a:t>
            </a:r>
            <a:endParaRPr lang="en-US" sz="1600" dirty="0">
              <a:solidFill>
                <a:schemeClr val="tx1">
                  <a:lumMod val="50000"/>
                  <a:lumOff val="50000"/>
                </a:schemeClr>
              </a:solidFill>
            </a:endParaRPr>
          </a:p>
        </p:txBody>
      </p:sp>
      <p:pic>
        <p:nvPicPr>
          <p:cNvPr id="5" name="Picture 4"/>
          <p:cNvPicPr>
            <a:picLocks noChangeAspect="1"/>
          </p:cNvPicPr>
          <p:nvPr/>
        </p:nvPicPr>
        <p:blipFill>
          <a:blip r:embed="rId3"/>
          <a:stretch>
            <a:fillRect/>
          </a:stretch>
        </p:blipFill>
        <p:spPr>
          <a:xfrm>
            <a:off x="39815" y="1981200"/>
            <a:ext cx="9064369" cy="3756405"/>
          </a:xfrm>
          <a:prstGeom prst="rect">
            <a:avLst/>
          </a:prstGeom>
        </p:spPr>
      </p:pic>
    </p:spTree>
    <p:extLst>
      <p:ext uri="{BB962C8B-B14F-4D97-AF65-F5344CB8AC3E}">
        <p14:creationId xmlns:p14="http://schemas.microsoft.com/office/powerpoint/2010/main" val="3299392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 Social Engagement Behavior</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00100" y="1513322"/>
            <a:ext cx="7543800" cy="4171086"/>
          </a:xfrm>
          <a:prstGeom prst="rect">
            <a:avLst/>
          </a:prstGeom>
        </p:spPr>
      </p:pic>
      <p:pic>
        <p:nvPicPr>
          <p:cNvPr id="6" name="Picture 5"/>
          <p:cNvPicPr>
            <a:picLocks noChangeAspect="1"/>
          </p:cNvPicPr>
          <p:nvPr/>
        </p:nvPicPr>
        <p:blipFill>
          <a:blip r:embed="rId4"/>
          <a:stretch>
            <a:fillRect/>
          </a:stretch>
        </p:blipFill>
        <p:spPr>
          <a:xfrm>
            <a:off x="4171475" y="5684408"/>
            <a:ext cx="4542757" cy="1143112"/>
          </a:xfrm>
          <a:prstGeom prst="rect">
            <a:avLst/>
          </a:prstGeom>
        </p:spPr>
      </p:pic>
      <p:sp>
        <p:nvSpPr>
          <p:cNvPr id="7" name="TextBox 6"/>
          <p:cNvSpPr txBox="1"/>
          <p:nvPr/>
        </p:nvSpPr>
        <p:spPr>
          <a:xfrm>
            <a:off x="-6096" y="6513052"/>
            <a:ext cx="2935997" cy="338554"/>
          </a:xfrm>
          <a:prstGeom prst="rect">
            <a:avLst/>
          </a:prstGeom>
          <a:noFill/>
        </p:spPr>
        <p:txBody>
          <a:bodyPr wrap="none" rtlCol="0">
            <a:spAutoFit/>
          </a:bodyPr>
          <a:lstStyle/>
          <a:p>
            <a:r>
              <a:rPr lang="en-US" sz="1600" dirty="0" smtClean="0">
                <a:solidFill>
                  <a:schemeClr val="tx1">
                    <a:lumMod val="50000"/>
                    <a:lumOff val="50000"/>
                  </a:schemeClr>
                </a:solidFill>
              </a:rPr>
              <a:t>Shaffer | Weisman et al., 2012</a:t>
            </a:r>
            <a:endParaRPr lang="en-US" sz="1600" dirty="0">
              <a:solidFill>
                <a:schemeClr val="tx1">
                  <a:lumMod val="50000"/>
                  <a:lumOff val="50000"/>
                </a:schemeClr>
              </a:solidFill>
            </a:endParaRPr>
          </a:p>
        </p:txBody>
      </p:sp>
      <p:sp>
        <p:nvSpPr>
          <p:cNvPr id="8" name="Explosion 1 7"/>
          <p:cNvSpPr/>
          <p:nvPr/>
        </p:nvSpPr>
        <p:spPr>
          <a:xfrm rot="1403520">
            <a:off x="6654780" y="1116843"/>
            <a:ext cx="2499522" cy="1585039"/>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t>Positive affective expression?</a:t>
            </a:r>
            <a:endParaRPr lang="en-US" b="1" dirty="0"/>
          </a:p>
        </p:txBody>
      </p:sp>
    </p:spTree>
    <p:extLst>
      <p:ext uri="{BB962C8B-B14F-4D97-AF65-F5344CB8AC3E}">
        <p14:creationId xmlns:p14="http://schemas.microsoft.com/office/powerpoint/2010/main" val="34012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Miscellaneous!</a:t>
            </a:r>
            <a:endParaRPr lang="en-US" dirty="0"/>
          </a:p>
        </p:txBody>
      </p:sp>
      <p:sp>
        <p:nvSpPr>
          <p:cNvPr id="3" name="Content Placeholder 2"/>
          <p:cNvSpPr>
            <a:spLocks noGrp="1"/>
          </p:cNvSpPr>
          <p:nvPr>
            <p:ph idx="1"/>
          </p:nvPr>
        </p:nvSpPr>
        <p:spPr/>
        <p:txBody>
          <a:bodyPr/>
          <a:lstStyle/>
          <a:p>
            <a:r>
              <a:rPr lang="en-US" dirty="0" smtClean="0"/>
              <a:t>Infants’ OT increases correlated with </a:t>
            </a:r>
          </a:p>
          <a:p>
            <a:pPr lvl="1"/>
            <a:r>
              <a:rPr lang="en-US" dirty="0" smtClean="0"/>
              <a:t>Fathers’ OT increases after administration</a:t>
            </a:r>
          </a:p>
          <a:p>
            <a:pPr lvl="1"/>
            <a:r>
              <a:rPr lang="en-US" dirty="0" smtClean="0"/>
              <a:t>Synchronous social behavior with Father</a:t>
            </a:r>
          </a:p>
          <a:p>
            <a:endParaRPr lang="en-US" dirty="0"/>
          </a:p>
          <a:p>
            <a:r>
              <a:rPr lang="en-US" dirty="0" smtClean="0"/>
              <a:t>No differences in father’s self-reported emotions between OT and placebo visits</a:t>
            </a:r>
            <a:endParaRPr lang="en-US" dirty="0"/>
          </a:p>
        </p:txBody>
      </p:sp>
    </p:spTree>
    <p:extLst>
      <p:ext uri="{BB962C8B-B14F-4D97-AF65-F5344CB8AC3E}">
        <p14:creationId xmlns:p14="http://schemas.microsoft.com/office/powerpoint/2010/main" val="577727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 administration to a </a:t>
            </a:r>
            <a:r>
              <a:rPr lang="en-US" dirty="0" smtClean="0"/>
              <a:t>parent</a:t>
            </a:r>
            <a:endParaRPr lang="en-US" dirty="0"/>
          </a:p>
        </p:txBody>
      </p:sp>
      <p:sp>
        <p:nvSpPr>
          <p:cNvPr id="3" name="Content Placeholder 2"/>
          <p:cNvSpPr>
            <a:spLocks noGrp="1"/>
          </p:cNvSpPr>
          <p:nvPr>
            <p:ph idx="1"/>
          </p:nvPr>
        </p:nvSpPr>
        <p:spPr/>
        <p:txBody>
          <a:bodyPr>
            <a:normAutofit/>
          </a:bodyPr>
          <a:lstStyle/>
          <a:p>
            <a:pPr lvl="1"/>
            <a:r>
              <a:rPr lang="en-US" b="1" i="1" dirty="0" smtClean="0"/>
              <a:t>Enhances </a:t>
            </a:r>
            <a:r>
              <a:rPr lang="en-US" b="1" i="1" dirty="0" smtClean="0"/>
              <a:t>parent’s </a:t>
            </a:r>
            <a:r>
              <a:rPr lang="en-US" i="1" dirty="0" smtClean="0"/>
              <a:t>physiological </a:t>
            </a:r>
            <a:r>
              <a:rPr lang="en-US" i="1" dirty="0" smtClean="0"/>
              <a:t>and behavioral systems that facilitate parent-child </a:t>
            </a:r>
            <a:r>
              <a:rPr lang="en-US" i="1" dirty="0" smtClean="0"/>
              <a:t>interaction</a:t>
            </a:r>
            <a:endParaRPr lang="en-US" i="1" dirty="0" smtClean="0"/>
          </a:p>
          <a:p>
            <a:pPr lvl="2"/>
            <a:r>
              <a:rPr lang="en-US" dirty="0" smtClean="0"/>
              <a:t>Increased salivary OT</a:t>
            </a:r>
          </a:p>
          <a:p>
            <a:pPr lvl="2"/>
            <a:r>
              <a:rPr lang="en-US" dirty="0"/>
              <a:t>Higher RSA during free play</a:t>
            </a:r>
          </a:p>
          <a:p>
            <a:pPr lvl="2"/>
            <a:r>
              <a:rPr lang="en-US" dirty="0" smtClean="0"/>
              <a:t>Parenting behavior (touch, social reciprocity)</a:t>
            </a:r>
          </a:p>
          <a:p>
            <a:pPr lvl="1"/>
            <a:r>
              <a:rPr lang="en-US" b="1" i="1" dirty="0" smtClean="0"/>
              <a:t>Has parallel effects</a:t>
            </a:r>
            <a:r>
              <a:rPr lang="en-US" i="1" dirty="0" smtClean="0"/>
              <a:t> on </a:t>
            </a:r>
            <a:r>
              <a:rPr lang="en-US" i="1" dirty="0" smtClean="0"/>
              <a:t>infant</a:t>
            </a:r>
            <a:endParaRPr lang="en-US" i="1" dirty="0" smtClean="0"/>
          </a:p>
          <a:p>
            <a:pPr lvl="2"/>
            <a:r>
              <a:rPr lang="en-US" dirty="0" smtClean="0"/>
              <a:t>Increased salivary OT</a:t>
            </a:r>
          </a:p>
          <a:p>
            <a:pPr lvl="2"/>
            <a:r>
              <a:rPr lang="en-US" dirty="0" smtClean="0"/>
              <a:t>Higher RSA during free play</a:t>
            </a:r>
          </a:p>
          <a:p>
            <a:pPr lvl="2"/>
            <a:r>
              <a:rPr lang="en-US" dirty="0" smtClean="0"/>
              <a:t>Greater social engagement (social gaze, exploration)</a:t>
            </a:r>
            <a:endParaRPr lang="en-US" dirty="0"/>
          </a:p>
          <a:p>
            <a:pPr lvl="2"/>
            <a:endParaRPr lang="en-US" i="1" dirty="0" smtClean="0"/>
          </a:p>
          <a:p>
            <a:pPr lvl="2"/>
            <a:endParaRPr lang="en-US" i="1" dirty="0"/>
          </a:p>
        </p:txBody>
      </p:sp>
      <p:sp>
        <p:nvSpPr>
          <p:cNvPr id="4" name="TextBox 3"/>
          <p:cNvSpPr txBox="1"/>
          <p:nvPr/>
        </p:nvSpPr>
        <p:spPr>
          <a:xfrm>
            <a:off x="-6096" y="6513052"/>
            <a:ext cx="1370824" cy="338554"/>
          </a:xfrm>
          <a:prstGeom prst="rect">
            <a:avLst/>
          </a:prstGeom>
          <a:noFill/>
        </p:spPr>
        <p:txBody>
          <a:bodyPr wrap="none" rtlCol="0">
            <a:spAutoFit/>
          </a:bodyPr>
          <a:lstStyle/>
          <a:p>
            <a:r>
              <a:rPr lang="en-US" sz="1600" dirty="0" smtClean="0">
                <a:solidFill>
                  <a:schemeClr val="tx1">
                    <a:lumMod val="50000"/>
                    <a:lumOff val="50000"/>
                  </a:schemeClr>
                </a:solidFill>
              </a:rPr>
              <a:t>Marissa Alert</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val="4230411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 </a:t>
            </a:r>
            <a:br>
              <a:rPr lang="en-US" dirty="0" smtClean="0"/>
            </a:br>
            <a:r>
              <a:rPr lang="en-US" dirty="0" smtClean="0"/>
              <a:t>Neuropeptide Therapy</a:t>
            </a:r>
            <a:endParaRPr lang="en-US" dirty="0"/>
          </a:p>
        </p:txBody>
      </p:sp>
      <p:sp>
        <p:nvSpPr>
          <p:cNvPr id="3" name="Content Placeholder 2"/>
          <p:cNvSpPr>
            <a:spLocks noGrp="1"/>
          </p:cNvSpPr>
          <p:nvPr>
            <p:ph idx="1"/>
          </p:nvPr>
        </p:nvSpPr>
        <p:spPr>
          <a:xfrm>
            <a:off x="457200" y="1775191"/>
            <a:ext cx="8229600" cy="4778009"/>
          </a:xfrm>
        </p:spPr>
        <p:txBody>
          <a:bodyPr>
            <a:normAutofit/>
          </a:bodyPr>
          <a:lstStyle/>
          <a:p>
            <a:r>
              <a:rPr lang="en-US" sz="2800" dirty="0" smtClean="0"/>
              <a:t>OT administration improves symptoms of autism and schizophrenia</a:t>
            </a:r>
          </a:p>
          <a:p>
            <a:pPr marL="118872" indent="0">
              <a:buNone/>
            </a:pPr>
            <a:endParaRPr lang="en-US" sz="2800" dirty="0" smtClean="0"/>
          </a:p>
          <a:p>
            <a:r>
              <a:rPr lang="en-US" sz="2800" dirty="0" smtClean="0"/>
              <a:t>Maternal postpartum depression and premature birth associated with disruptions in OT, parasympathetic NS, and social-behavioral systems</a:t>
            </a:r>
          </a:p>
          <a:p>
            <a:pPr lvl="1"/>
            <a:endParaRPr lang="en-US" b="1" i="1" dirty="0" smtClean="0"/>
          </a:p>
        </p:txBody>
      </p:sp>
    </p:spTree>
    <p:extLst>
      <p:ext uri="{BB962C8B-B14F-4D97-AF65-F5344CB8AC3E}">
        <p14:creationId xmlns:p14="http://schemas.microsoft.com/office/powerpoint/2010/main" val="1377930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your reactions to OT therapy?</a:t>
            </a:r>
          </a:p>
        </p:txBody>
      </p:sp>
      <p:sp>
        <p:nvSpPr>
          <p:cNvPr id="3" name="Content Placeholder 2"/>
          <p:cNvSpPr>
            <a:spLocks noGrp="1"/>
          </p:cNvSpPr>
          <p:nvPr>
            <p:ph idx="1"/>
          </p:nvPr>
        </p:nvSpPr>
        <p:spPr/>
        <p:txBody>
          <a:bodyPr/>
          <a:lstStyle/>
          <a:p>
            <a:r>
              <a:rPr lang="en-US" b="1" i="1" dirty="0" smtClean="0"/>
              <a:t>What </a:t>
            </a:r>
            <a:r>
              <a:rPr lang="en-US" b="1" i="1" dirty="0"/>
              <a:t>additional research would you want to see done before recommending (or not)?</a:t>
            </a:r>
          </a:p>
          <a:p>
            <a:endParaRPr lang="en-US" dirty="0" smtClean="0"/>
          </a:p>
          <a:p>
            <a:r>
              <a:rPr lang="en-US" dirty="0" smtClean="0"/>
              <a:t>Fathers </a:t>
            </a:r>
            <a:r>
              <a:rPr lang="en-US" dirty="0" smtClean="0"/>
              <a:t>only: risk of administration to nursing mothers</a:t>
            </a:r>
          </a:p>
          <a:p>
            <a:pPr lvl="1"/>
            <a:r>
              <a:rPr lang="en-US" b="1" i="1" dirty="0" smtClean="0"/>
              <a:t>How </a:t>
            </a:r>
            <a:r>
              <a:rPr lang="en-US" b="1" i="1" dirty="0" smtClean="0"/>
              <a:t>might this effect compare in mothers?</a:t>
            </a:r>
          </a:p>
          <a:p>
            <a:pPr lvl="1"/>
            <a:endParaRPr lang="en-US" b="1" i="1" dirty="0" smtClean="0"/>
          </a:p>
        </p:txBody>
      </p:sp>
    </p:spTree>
    <p:extLst>
      <p:ext uri="{BB962C8B-B14F-4D97-AF65-F5344CB8AC3E}">
        <p14:creationId xmlns:p14="http://schemas.microsoft.com/office/powerpoint/2010/main" val="255141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Synchronized OT between humans may be critical biological basis for human social cognition by representing another’s state in one’s own physiology</a:t>
            </a:r>
            <a:endParaRPr lang="en-US" dirty="0"/>
          </a:p>
        </p:txBody>
      </p:sp>
    </p:spTree>
    <p:extLst>
      <p:ext uri="{BB962C8B-B14F-4D97-AF65-F5344CB8AC3E}">
        <p14:creationId xmlns:p14="http://schemas.microsoft.com/office/powerpoint/2010/main" val="1601793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‘Commercially </a:t>
            </a:r>
            <a:r>
              <a:rPr lang="en-US" sz="2800" dirty="0"/>
              <a:t>available EIA assays without </a:t>
            </a:r>
            <a:r>
              <a:rPr lang="en-US" sz="2800" dirty="0" smtClean="0"/>
              <a:t>extraction two orders </a:t>
            </a:r>
            <a:r>
              <a:rPr lang="en-US" sz="2800" dirty="0"/>
              <a:t>of magnitude higher </a:t>
            </a:r>
            <a:r>
              <a:rPr lang="en-US" sz="2800" dirty="0" smtClean="0"/>
              <a:t>than conventional </a:t>
            </a:r>
            <a:r>
              <a:rPr lang="en-US" sz="2800" dirty="0"/>
              <a:t>RIA methods </a:t>
            </a:r>
            <a:r>
              <a:rPr lang="en-US" sz="2800" dirty="0" smtClean="0"/>
              <a:t>with extraction’</a:t>
            </a:r>
            <a:endParaRPr lang="en-US" sz="2800"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824"/>
          <a:stretch/>
        </p:blipFill>
        <p:spPr bwMode="auto">
          <a:xfrm>
            <a:off x="-18393" y="1524000"/>
            <a:ext cx="9290177"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6581001"/>
            <a:ext cx="7315200" cy="276999"/>
          </a:xfrm>
          <a:prstGeom prst="rect">
            <a:avLst/>
          </a:prstGeom>
        </p:spPr>
        <p:txBody>
          <a:bodyPr wrap="square">
            <a:spAutoFit/>
          </a:bodyPr>
          <a:lstStyle/>
          <a:p>
            <a:r>
              <a:rPr lang="en-US" sz="1200" b="1" u="sng" dirty="0">
                <a:solidFill>
                  <a:srgbClr val="F0AD00">
                    <a:satMod val="150000"/>
                  </a:srgbClr>
                </a:solidFill>
                <a:latin typeface="Corbel"/>
                <a:hlinkClick r:id="rId4"/>
              </a:rPr>
              <a:t>http://www.psy.miami.edu/faculty/mmccullough/Papers/McCullough-Churchland-Mendez-Final.pdf</a:t>
            </a:r>
            <a:endParaRPr lang="en-US" sz="500" dirty="0"/>
          </a:p>
        </p:txBody>
      </p:sp>
      <p:sp>
        <p:nvSpPr>
          <p:cNvPr id="3" name="TextBox 2"/>
          <p:cNvSpPr txBox="1"/>
          <p:nvPr/>
        </p:nvSpPr>
        <p:spPr>
          <a:xfrm>
            <a:off x="6095999" y="8991600"/>
            <a:ext cx="2913993" cy="2585323"/>
          </a:xfrm>
          <a:prstGeom prst="rect">
            <a:avLst/>
          </a:prstGeom>
          <a:noFill/>
        </p:spPr>
        <p:txBody>
          <a:bodyPr wrap="square" rtlCol="0">
            <a:spAutoFit/>
          </a:bodyPr>
          <a:lstStyle/>
          <a:p>
            <a:r>
              <a:rPr lang="en-US" dirty="0" smtClean="0"/>
              <a:t>‘commercially available EIA assays without extraction…guaranteed to obtain values…two orders of magnitude higher than... conventional RIA methods with extraction</a:t>
            </a:r>
            <a:endParaRPr lang="en-US" dirty="0"/>
          </a:p>
          <a:p>
            <a:endParaRPr lang="en-US" dirty="0"/>
          </a:p>
          <a:p>
            <a:endParaRPr lang="en-US" dirty="0"/>
          </a:p>
        </p:txBody>
      </p:sp>
    </p:spTree>
    <p:extLst>
      <p:ext uri="{BB962C8B-B14F-4D97-AF65-F5344CB8AC3E}">
        <p14:creationId xmlns:p14="http://schemas.microsoft.com/office/powerpoint/2010/main" val="3679163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0" y="2078037"/>
            <a:ext cx="7620000" cy="4019550"/>
          </a:xfrm>
          <a:prstGeom prst="rect">
            <a:avLst/>
          </a:prstGeom>
        </p:spPr>
      </p:pic>
      <p:sp>
        <p:nvSpPr>
          <p:cNvPr id="5" name="Rectangle 4"/>
          <p:cNvSpPr/>
          <p:nvPr/>
        </p:nvSpPr>
        <p:spPr>
          <a:xfrm>
            <a:off x="4191000" y="6388017"/>
            <a:ext cx="3996030" cy="369332"/>
          </a:xfrm>
          <a:prstGeom prst="rect">
            <a:avLst/>
          </a:prstGeom>
        </p:spPr>
        <p:txBody>
          <a:bodyPr wrap="none">
            <a:spAutoFit/>
          </a:bodyPr>
          <a:lstStyle/>
          <a:p>
            <a:r>
              <a:rPr lang="en-US" dirty="0"/>
              <a:t>00 APRIL 2015 | VOL 0 | NATURE | 1</a:t>
            </a:r>
          </a:p>
        </p:txBody>
      </p:sp>
    </p:spTree>
    <p:extLst>
      <p:ext uri="{BB962C8B-B14F-4D97-AF65-F5344CB8AC3E}">
        <p14:creationId xmlns:p14="http://schemas.microsoft.com/office/powerpoint/2010/main" val="2884047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4762" y="4724400"/>
            <a:ext cx="12606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9pPr>
          </a:lstStyle>
          <a:p>
            <a:pPr eaLnBrk="1" hangingPunct="1"/>
            <a:r>
              <a:rPr lang="en-GB" altLang="zh-CN" dirty="0">
                <a:ea typeface="宋体" panose="02010600030101010101" pitchFamily="2" charset="-122"/>
              </a:rPr>
              <a:t>BJ Marlin</a:t>
            </a:r>
            <a:r>
              <a:rPr lang="en-GB" altLang="en-US" dirty="0"/>
              <a:t> </a:t>
            </a:r>
            <a:r>
              <a:rPr lang="en-GB" altLang="zh-CN" i="1" dirty="0">
                <a:ea typeface="宋体" panose="02010600030101010101" pitchFamily="2" charset="-122"/>
              </a:rPr>
              <a:t>et al. Nature </a:t>
            </a:r>
            <a:r>
              <a:rPr lang="en-GB" altLang="zh-CN" b="1" dirty="0">
                <a:ea typeface="宋体" panose="02010600030101010101" pitchFamily="2" charset="-122"/>
              </a:rPr>
              <a:t>000</a:t>
            </a:r>
            <a:r>
              <a:rPr lang="en-GB" altLang="zh-CN" dirty="0">
                <a:ea typeface="宋体" panose="02010600030101010101" pitchFamily="2" charset="-122"/>
              </a:rPr>
              <a:t>, 1-6 (2015) doi:10.1038/nature14402</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62" y="64008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nature14402-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463" y="1447799"/>
            <a:ext cx="4529137" cy="5328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ltLang="en-US" sz="4800" dirty="0"/>
              <a:t>Oxytocin enables pup </a:t>
            </a:r>
            <a:r>
              <a:rPr lang="en-US" altLang="en-US" sz="4800" dirty="0" smtClean="0"/>
              <a:t>retrieval</a:t>
            </a:r>
            <a:endParaRPr lang="en-US" dirty="0"/>
          </a:p>
        </p:txBody>
      </p:sp>
      <p:sp>
        <p:nvSpPr>
          <p:cNvPr id="4" name="Rectangle 3"/>
          <p:cNvSpPr/>
          <p:nvPr/>
        </p:nvSpPr>
        <p:spPr>
          <a:xfrm>
            <a:off x="468163" y="2981158"/>
            <a:ext cx="2122638" cy="1477328"/>
          </a:xfrm>
          <a:prstGeom prst="rect">
            <a:avLst/>
          </a:prstGeom>
        </p:spPr>
        <p:txBody>
          <a:bodyPr wrap="square">
            <a:spAutoFit/>
          </a:bodyPr>
          <a:lstStyle/>
          <a:p>
            <a:r>
              <a:rPr lang="en-US" dirty="0" smtClean="0">
                <a:hlinkClick r:id="rId4"/>
              </a:rPr>
              <a:t>www.nature.com/nature/journal/vaop/ncurrent/full/nature14402.html#videos</a:t>
            </a:r>
            <a:endParaRPr lang="en-US" dirty="0" smtClean="0"/>
          </a:p>
          <a:p>
            <a:endParaRPr lang="en-US" dirty="0"/>
          </a:p>
        </p:txBody>
      </p:sp>
      <p:sp>
        <p:nvSpPr>
          <p:cNvPr id="3" name="Rectangle 2"/>
          <p:cNvSpPr/>
          <p:nvPr/>
        </p:nvSpPr>
        <p:spPr>
          <a:xfrm>
            <a:off x="250032" y="4572000"/>
            <a:ext cx="2514600" cy="1754326"/>
          </a:xfrm>
          <a:prstGeom prst="rect">
            <a:avLst/>
          </a:prstGeom>
        </p:spPr>
        <p:txBody>
          <a:bodyPr wrap="square">
            <a:spAutoFit/>
          </a:bodyPr>
          <a:lstStyle/>
          <a:p>
            <a:pPr algn="ctr"/>
            <a:r>
              <a:rPr lang="en-US" dirty="0">
                <a:solidFill>
                  <a:srgbClr val="333333"/>
                </a:solidFill>
                <a:latin typeface="arial" panose="020B0604020202020204" pitchFamily="34" charset="0"/>
              </a:rPr>
              <a:t> Oxytocin is synthesized in the paraventricular nucleus (PVN) and </a:t>
            </a:r>
            <a:r>
              <a:rPr lang="en-US" dirty="0" err="1">
                <a:solidFill>
                  <a:srgbClr val="333333"/>
                </a:solidFill>
                <a:latin typeface="arial" panose="020B0604020202020204" pitchFamily="34" charset="0"/>
              </a:rPr>
              <a:t>supraoptic</a:t>
            </a:r>
            <a:r>
              <a:rPr lang="en-US" dirty="0">
                <a:solidFill>
                  <a:srgbClr val="333333"/>
                </a:solidFill>
                <a:latin typeface="arial" panose="020B0604020202020204" pitchFamily="34" charset="0"/>
              </a:rPr>
              <a:t> nucleus of the hypothalamus,</a:t>
            </a:r>
            <a:endParaRPr lang="en-US" dirty="0"/>
          </a:p>
        </p:txBody>
      </p:sp>
    </p:spTree>
    <p:extLst>
      <p:ext uri="{BB962C8B-B14F-4D97-AF65-F5344CB8AC3E}">
        <p14:creationId xmlns:p14="http://schemas.microsoft.com/office/powerpoint/2010/main" val="3322153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0" dirty="0" smtClean="0"/>
              <a:t>The biology of mammalian parenting – its effect on offspring social  development </a:t>
            </a:r>
            <a:br>
              <a:rPr lang="en-US" sz="4000" b="0" dirty="0" smtClean="0"/>
            </a:br>
            <a:r>
              <a:rPr lang="en-US" sz="1200" b="0" dirty="0" err="1" smtClean="0"/>
              <a:t>Rilling</a:t>
            </a:r>
            <a:r>
              <a:rPr lang="en-US" sz="1200" b="0" dirty="0" smtClean="0"/>
              <a:t> &amp; Young</a:t>
            </a:r>
            <a:endParaRPr lang="en-US" sz="1300" b="0" dirty="0"/>
          </a:p>
        </p:txBody>
      </p:sp>
      <p:sp>
        <p:nvSpPr>
          <p:cNvPr id="3" name="Content Placeholder 2"/>
          <p:cNvSpPr>
            <a:spLocks noGrp="1"/>
          </p:cNvSpPr>
          <p:nvPr>
            <p:ph sz="quarter" idx="1"/>
          </p:nvPr>
        </p:nvSpPr>
        <p:spPr/>
        <p:txBody>
          <a:bodyPr/>
          <a:lstStyle/>
          <a:p>
            <a:r>
              <a:rPr lang="en-US" dirty="0" smtClean="0"/>
              <a:t>What biological mechanisms are implicated during birth and postnatal bonding?</a:t>
            </a:r>
          </a:p>
          <a:p>
            <a:pPr lvl="1"/>
            <a:r>
              <a:rPr lang="en-US" dirty="0" smtClean="0"/>
              <a:t>Parent-infant relationship affects brain development and social regulation</a:t>
            </a:r>
          </a:p>
          <a:p>
            <a:endParaRPr lang="en-US" dirty="0"/>
          </a:p>
          <a:p>
            <a:r>
              <a:rPr lang="en-US" dirty="0" smtClean="0"/>
              <a:t>What can we learn from rodents?</a:t>
            </a:r>
          </a:p>
          <a:p>
            <a:r>
              <a:rPr lang="en-US" dirty="0" smtClean="0"/>
              <a:t>How does that differ from humans?</a:t>
            </a:r>
            <a:endParaRPr lang="en-US" dirty="0"/>
          </a:p>
        </p:txBody>
      </p:sp>
      <p:sp>
        <p:nvSpPr>
          <p:cNvPr id="4" name="TextBox 3"/>
          <p:cNvSpPr txBox="1"/>
          <p:nvPr/>
        </p:nvSpPr>
        <p:spPr>
          <a:xfrm>
            <a:off x="685800" y="6324600"/>
            <a:ext cx="1143000" cy="369332"/>
          </a:xfrm>
          <a:prstGeom prst="rect">
            <a:avLst/>
          </a:prstGeom>
          <a:noFill/>
        </p:spPr>
        <p:txBody>
          <a:bodyPr wrap="square" rtlCol="0">
            <a:spAutoFit/>
          </a:bodyPr>
          <a:lstStyle/>
          <a:p>
            <a:pPr eaLnBrk="1" fontAlgn="auto" hangingPunct="1">
              <a:spcBef>
                <a:spcPts val="0"/>
              </a:spcBef>
              <a:spcAft>
                <a:spcPts val="0"/>
              </a:spcAft>
            </a:pPr>
            <a:r>
              <a:rPr lang="en-US" dirty="0" smtClean="0">
                <a:solidFill>
                  <a:prstClr val="black"/>
                </a:solidFill>
                <a:latin typeface="Gill Sans MT"/>
              </a:rPr>
              <a:t>Ehrlich</a:t>
            </a:r>
            <a:endParaRPr lang="en-US" dirty="0">
              <a:solidFill>
                <a:prstClr val="black"/>
              </a:solidFill>
              <a:latin typeface="Gill Sans MT"/>
            </a:endParaRPr>
          </a:p>
        </p:txBody>
      </p:sp>
    </p:spTree>
    <p:extLst>
      <p:ext uri="{BB962C8B-B14F-4D97-AF65-F5344CB8AC3E}">
        <p14:creationId xmlns:p14="http://schemas.microsoft.com/office/powerpoint/2010/main" val="3604830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255776"/>
          </a:xfrm>
        </p:spPr>
        <p:txBody>
          <a:bodyPr>
            <a:noAutofit/>
          </a:bodyPr>
          <a:lstStyle/>
          <a:p>
            <a:pPr algn="ctr">
              <a:defRPr/>
            </a:pPr>
            <a:r>
              <a:rPr lang="en-US" sz="3200" i="1" dirty="0" smtClean="0">
                <a:solidFill>
                  <a:schemeClr val="accent1">
                    <a:satMod val="150000"/>
                  </a:schemeClr>
                </a:solidFill>
                <a:latin typeface="Calibri"/>
                <a:ea typeface="ＭＳ Ｐゴシック" charset="0"/>
                <a:cs typeface="Calibri"/>
              </a:rPr>
              <a:t>The Effect of the Transition to Parenthood on Relationship Quality: An 8-Year Prospective Study</a:t>
            </a:r>
            <a:endParaRPr lang="en-US" sz="3200" dirty="0">
              <a:ea typeface="ＭＳ Ｐゴシック" charset="0"/>
            </a:endParaRPr>
          </a:p>
        </p:txBody>
      </p:sp>
      <p:sp>
        <p:nvSpPr>
          <p:cNvPr id="15362" name="Text Placeholder 2"/>
          <p:cNvSpPr>
            <a:spLocks noGrp="1"/>
          </p:cNvSpPr>
          <p:nvPr>
            <p:ph type="body" idx="1"/>
          </p:nvPr>
        </p:nvSpPr>
        <p:spPr>
          <a:xfrm>
            <a:off x="609600" y="1676400"/>
            <a:ext cx="8021637" cy="685800"/>
          </a:xfrm>
        </p:spPr>
        <p:txBody>
          <a:bodyPr anchor="ctr"/>
          <a:lstStyle/>
          <a:p>
            <a:pPr algn="ctr"/>
            <a:r>
              <a:rPr lang="en-US" altLang="en-US" sz="2600" dirty="0" smtClean="0">
                <a:solidFill>
                  <a:schemeClr val="tx1"/>
                </a:solidFill>
                <a:latin typeface="Calibri" panose="020F0502020204030204" pitchFamily="34" charset="0"/>
              </a:rPr>
              <a:t>(Doss et al., 2009)</a:t>
            </a:r>
          </a:p>
        </p:txBody>
      </p:sp>
      <p:sp>
        <p:nvSpPr>
          <p:cNvPr id="7" name="Footer Placeholder 1"/>
          <p:cNvSpPr>
            <a:spLocks noGrp="1"/>
          </p:cNvSpPr>
          <p:nvPr>
            <p:ph type="ftr" sz="quarter" idx="11"/>
          </p:nvPr>
        </p:nvSpPr>
        <p:spPr>
          <a:xfrm>
            <a:off x="0" y="6611112"/>
            <a:ext cx="5461998" cy="246888"/>
          </a:xfrm>
        </p:spPr>
        <p:txBody>
          <a:bodyPr/>
          <a:lstStyle/>
          <a:p>
            <a:r>
              <a:rPr lang="en-US" dirty="0" smtClean="0">
                <a:solidFill>
                  <a:prstClr val="white">
                    <a:tint val="95000"/>
                  </a:prstClr>
                </a:solidFill>
              </a:rPr>
              <a:t>Rubenstein</a:t>
            </a:r>
            <a:endParaRPr lang="en-US" dirty="0">
              <a:solidFill>
                <a:prstClr val="white">
                  <a:tint val="95000"/>
                </a:prstClr>
              </a:solidFill>
            </a:endParaRPr>
          </a:p>
        </p:txBody>
      </p:sp>
      <p:pic>
        <p:nvPicPr>
          <p:cNvPr id="5" name="Picture 4" descr="HowBabiesChangeRelationship-Sept10-isto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819400"/>
            <a:ext cx="5562600" cy="3690948"/>
          </a:xfrm>
          <a:prstGeom prst="rect">
            <a:avLst/>
          </a:prstGeom>
        </p:spPr>
      </p:pic>
    </p:spTree>
    <p:extLst>
      <p:ext uri="{BB962C8B-B14F-4D97-AF65-F5344CB8AC3E}">
        <p14:creationId xmlns:p14="http://schemas.microsoft.com/office/powerpoint/2010/main" val="400514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Background </a:t>
            </a:r>
            <a:endParaRPr lang="en-US" sz="4400" dirty="0">
              <a:solidFill>
                <a:schemeClr val="bg1"/>
              </a:solidFill>
              <a:latin typeface="Calibri"/>
              <a:cs typeface="Calibri"/>
            </a:endParaRPr>
          </a:p>
        </p:txBody>
      </p:sp>
      <p:sp>
        <p:nvSpPr>
          <p:cNvPr id="6" name="TextBox 3"/>
          <p:cNvSpPr txBox="1">
            <a:spLocks noChangeArrowheads="1"/>
          </p:cNvSpPr>
          <p:nvPr/>
        </p:nvSpPr>
        <p:spPr bwMode="auto">
          <a:xfrm>
            <a:off x="304800" y="3048000"/>
            <a:ext cx="8610600" cy="384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smtClean="0">
                <a:solidFill>
                  <a:prstClr val="black"/>
                </a:solidFill>
                <a:latin typeface="Calibri" panose="020F0502020204030204" pitchFamily="34" charset="0"/>
              </a:rPr>
              <a:t>Different methodologies have been used</a:t>
            </a:r>
          </a:p>
          <a:p>
            <a:pPr eaLnBrk="1" hangingPunct="1">
              <a:buFont typeface="Arial"/>
              <a:buChar char="•"/>
            </a:pPr>
            <a:r>
              <a:rPr lang="en-US" altLang="en-US" dirty="0" smtClean="0">
                <a:solidFill>
                  <a:prstClr val="black"/>
                </a:solidFill>
                <a:latin typeface="Calibri" panose="020F0502020204030204" pitchFamily="34" charset="0"/>
              </a:rPr>
              <a:t>Cross-sectional studies of parenthood</a:t>
            </a:r>
          </a:p>
          <a:p>
            <a:pPr eaLnBrk="1" hangingPunct="1">
              <a:buFont typeface="Arial"/>
              <a:buChar char="•"/>
            </a:pPr>
            <a:r>
              <a:rPr lang="en-US" altLang="en-US" dirty="0" smtClean="0">
                <a:solidFill>
                  <a:prstClr val="black"/>
                </a:solidFill>
                <a:latin typeface="Calibri" panose="020F0502020204030204" pitchFamily="34" charset="0"/>
              </a:rPr>
              <a:t>Longitudinal studies beginning in pregnancy</a:t>
            </a:r>
          </a:p>
          <a:p>
            <a:pPr eaLnBrk="1" hangingPunct="1">
              <a:buFont typeface="Arial"/>
              <a:buChar char="•"/>
            </a:pPr>
            <a:r>
              <a:rPr lang="en-US" altLang="en-US" dirty="0" smtClean="0">
                <a:solidFill>
                  <a:prstClr val="black"/>
                </a:solidFill>
                <a:latin typeface="Calibri" panose="020F0502020204030204" pitchFamily="34" charset="0"/>
              </a:rPr>
              <a:t>Inclusion of nonparents in longitudinal samples </a:t>
            </a:r>
          </a:p>
          <a:p>
            <a:pPr eaLnBrk="1" hangingPunct="1">
              <a:buFont typeface="Arial"/>
              <a:buChar char="•"/>
            </a:pPr>
            <a:endParaRPr lang="en-US" altLang="en-US" dirty="0">
              <a:solidFill>
                <a:prstClr val="black"/>
              </a:solidFill>
              <a:latin typeface="Calibri" panose="020F0502020204030204" pitchFamily="34" charset="0"/>
            </a:endParaRPr>
          </a:p>
          <a:p>
            <a:pPr marL="0" indent="0" eaLnBrk="1" hangingPunct="1"/>
            <a:r>
              <a:rPr lang="en-US" altLang="en-US" b="1" dirty="0" smtClean="0">
                <a:solidFill>
                  <a:prstClr val="black"/>
                </a:solidFill>
                <a:latin typeface="Calibri" panose="020F0502020204030204" pitchFamily="34" charset="0"/>
              </a:rPr>
              <a:t>Interrupted time-series (ITS) design</a:t>
            </a:r>
          </a:p>
          <a:p>
            <a:pPr eaLnBrk="1" hangingPunct="1">
              <a:buFont typeface="Arial"/>
              <a:buChar char="•"/>
            </a:pPr>
            <a:r>
              <a:rPr lang="en-US" altLang="en-US" dirty="0" smtClean="0">
                <a:solidFill>
                  <a:prstClr val="black"/>
                </a:solidFill>
                <a:latin typeface="Calibri" panose="020F0502020204030204" pitchFamily="34" charset="0"/>
              </a:rPr>
              <a:t>Isolates change that can be attributed to birth from change that was expected based on ongoing changes in the couples’ relationship. </a:t>
            </a:r>
          </a:p>
          <a:p>
            <a:pPr marL="0" indent="0" eaLnBrk="1" hangingPunct="1"/>
            <a:endParaRPr lang="en-US" altLang="en-US" sz="2800" b="1" dirty="0">
              <a:solidFill>
                <a:prstClr val="black"/>
              </a:solidFill>
              <a:latin typeface="Calibri" panose="020F0502020204030204" pitchFamily="34" charset="0"/>
            </a:endParaRPr>
          </a:p>
        </p:txBody>
      </p:sp>
      <p:sp>
        <p:nvSpPr>
          <p:cNvPr id="8"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sp>
        <p:nvSpPr>
          <p:cNvPr id="2" name="Rectangle 1"/>
          <p:cNvSpPr/>
          <p:nvPr/>
        </p:nvSpPr>
        <p:spPr>
          <a:xfrm>
            <a:off x="457200" y="1752600"/>
            <a:ext cx="8229600" cy="1066800"/>
          </a:xfrm>
          <a:prstGeom prst="rect">
            <a:avLst/>
          </a:prstGeom>
          <a:solidFill>
            <a:srgbClr val="60B5CC"/>
          </a:solidFill>
          <a:ln>
            <a:noFill/>
          </a:ln>
        </p:spPr>
        <p:style>
          <a:lnRef idx="1">
            <a:schemeClr val="accent1"/>
          </a:lnRef>
          <a:fillRef idx="3">
            <a:schemeClr val="accent1"/>
          </a:fillRef>
          <a:effectRef idx="2">
            <a:schemeClr val="accent1"/>
          </a:effectRef>
          <a:fontRef idx="minor">
            <a:schemeClr val="lt1"/>
          </a:fontRef>
        </p:style>
        <p:txBody>
          <a:bodyPr rtlCol="0" anchor="t"/>
          <a:lstStyle/>
          <a:p>
            <a:pPr eaLnBrk="1" hangingPunct="1"/>
            <a:r>
              <a:rPr lang="en-US" altLang="en-US" sz="2400" b="1" dirty="0" smtClean="0">
                <a:solidFill>
                  <a:prstClr val="black"/>
                </a:solidFill>
                <a:latin typeface="Calibri" panose="020F0502020204030204" pitchFamily="34" charset="0"/>
              </a:rPr>
              <a:t>What is the impact of the transition to parenthood on marital functioning?</a:t>
            </a:r>
            <a:endParaRPr lang="en-US" altLang="en-US" sz="2400" b="1" dirty="0">
              <a:solidFill>
                <a:prstClr val="black"/>
              </a:solidFill>
              <a:latin typeface="Calibri" panose="020F0502020204030204" pitchFamily="34" charset="0"/>
            </a:endParaRPr>
          </a:p>
        </p:txBody>
      </p:sp>
      <p:sp>
        <p:nvSpPr>
          <p:cNvPr id="7" name="Rectangle 6"/>
          <p:cNvSpPr/>
          <p:nvPr/>
        </p:nvSpPr>
        <p:spPr>
          <a:xfrm>
            <a:off x="5334000" y="2286000"/>
            <a:ext cx="32766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eaLnBrk="1" hangingPunct="1"/>
            <a:r>
              <a:rPr lang="en-US" altLang="en-US" sz="2400" b="1" dirty="0" smtClean="0">
                <a:solidFill>
                  <a:prstClr val="black"/>
                </a:solidFill>
                <a:latin typeface="Calibri" panose="020F0502020204030204" pitchFamily="34" charset="0"/>
              </a:rPr>
              <a:t>Little agreement</a:t>
            </a:r>
            <a:endParaRPr lang="en-US" altLang="en-US" sz="24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18512695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descr="phpThumb_generated_thumbnai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33" y="4343400"/>
            <a:ext cx="2370667" cy="2370667"/>
          </a:xfrm>
          <a:prstGeom prst="rect">
            <a:avLst/>
          </a:prstGeom>
        </p:spPr>
      </p:pic>
      <p:sp>
        <p:nvSpPr>
          <p:cNvPr id="9" name="Title 6"/>
          <p:cNvSpPr>
            <a:spLocks noGrp="1"/>
          </p:cNvSpPr>
          <p:nvPr>
            <p:ph type="title"/>
          </p:nvPr>
        </p:nvSpPr>
        <p:spPr/>
        <p:txBody>
          <a:bodyPr anchor="ctr">
            <a:noAutofit/>
          </a:bodyPr>
          <a:lstStyle/>
          <a:p>
            <a:pPr algn="ctr">
              <a:defRPr/>
            </a:pPr>
            <a:r>
              <a:rPr lang="en-US" sz="4400" dirty="0">
                <a:latin typeface="Calibri"/>
                <a:ea typeface="ＭＳ Ｐゴシック" charset="0"/>
                <a:cs typeface="Calibri"/>
              </a:rPr>
              <a:t>Predictors of relationship changes over the transition to parenthood</a:t>
            </a:r>
          </a:p>
        </p:txBody>
      </p:sp>
      <p:sp>
        <p:nvSpPr>
          <p:cNvPr id="2" name="Content Placeholder 1"/>
          <p:cNvSpPr>
            <a:spLocks noGrp="1"/>
          </p:cNvSpPr>
          <p:nvPr>
            <p:ph idx="1"/>
          </p:nvPr>
        </p:nvSpPr>
        <p:spPr/>
        <p:txBody>
          <a:bodyPr/>
          <a:lstStyle/>
          <a:p>
            <a:endParaRPr lang="en-US"/>
          </a:p>
        </p:txBody>
      </p:sp>
      <p:sp>
        <p:nvSpPr>
          <p:cNvPr id="8" name="Footer Placeholder 1"/>
          <p:cNvSpPr>
            <a:spLocks noGrp="1"/>
          </p:cNvSpPr>
          <p:nvPr>
            <p:ph type="ftr" sz="quarter" idx="11"/>
          </p:nvPr>
        </p:nvSpPr>
        <p:spPr/>
        <p:txBody>
          <a:bodyPr/>
          <a:lstStyle/>
          <a:p>
            <a:r>
              <a:rPr lang="en-US" dirty="0" smtClean="0">
                <a:solidFill>
                  <a:prstClr val="black">
                    <a:tint val="95000"/>
                  </a:prstClr>
                </a:solidFill>
              </a:rPr>
              <a:t>Rubenstein</a:t>
            </a:r>
            <a:endParaRPr lang="en-US" dirty="0">
              <a:solidFill>
                <a:prstClr val="black">
                  <a:tint val="95000"/>
                </a:prstClr>
              </a:solidFill>
            </a:endParaRPr>
          </a:p>
        </p:txBody>
      </p:sp>
      <p:sp>
        <p:nvSpPr>
          <p:cNvPr id="6" name="TextBox 3"/>
          <p:cNvSpPr txBox="1">
            <a:spLocks noChangeArrowheads="1"/>
          </p:cNvSpPr>
          <p:nvPr/>
        </p:nvSpPr>
        <p:spPr bwMode="auto">
          <a:xfrm>
            <a:off x="304800" y="1676400"/>
            <a:ext cx="86106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b="1" dirty="0" smtClean="0">
                <a:solidFill>
                  <a:prstClr val="black"/>
                </a:solidFill>
                <a:latin typeface="Calibri" panose="020F0502020204030204" pitchFamily="34" charset="0"/>
              </a:rPr>
              <a:t>Vulnerability-Stress-Adaptation (VSA) model </a:t>
            </a:r>
            <a:r>
              <a:rPr lang="en-US" altLang="en-US" sz="1800" dirty="0" smtClean="0">
                <a:solidFill>
                  <a:prstClr val="black"/>
                </a:solidFill>
                <a:latin typeface="Calibri" panose="020F0502020204030204" pitchFamily="34" charset="0"/>
              </a:rPr>
              <a:t>(</a:t>
            </a:r>
            <a:r>
              <a:rPr lang="en-US" altLang="en-US" sz="1800" dirty="0" err="1" smtClean="0">
                <a:solidFill>
                  <a:prstClr val="black"/>
                </a:solidFill>
                <a:latin typeface="Calibri" panose="020F0502020204030204" pitchFamily="34" charset="0"/>
              </a:rPr>
              <a:t>Karney</a:t>
            </a:r>
            <a:r>
              <a:rPr lang="en-US" altLang="en-US" sz="1800" dirty="0" smtClean="0">
                <a:solidFill>
                  <a:prstClr val="black"/>
                </a:solidFill>
                <a:latin typeface="Calibri" panose="020F0502020204030204" pitchFamily="34" charset="0"/>
              </a:rPr>
              <a:t> &amp; Bradbury, 1995)</a:t>
            </a:r>
          </a:p>
          <a:p>
            <a:pPr eaLnBrk="1" hangingPunct="1">
              <a:buFont typeface="Arial"/>
              <a:buChar char="•"/>
            </a:pPr>
            <a:r>
              <a:rPr lang="en-US" altLang="en-US" dirty="0" smtClean="0">
                <a:solidFill>
                  <a:prstClr val="black"/>
                </a:solidFill>
                <a:latin typeface="Calibri" panose="020F0502020204030204" pitchFamily="34" charset="0"/>
              </a:rPr>
              <a:t>Enduring vulnerabilities (e.g., family of origin, cohabitation before marriage, religiosity) </a:t>
            </a:r>
          </a:p>
          <a:p>
            <a:pPr eaLnBrk="1" hangingPunct="1">
              <a:buFont typeface="Arial"/>
              <a:buChar char="•"/>
            </a:pPr>
            <a:r>
              <a:rPr lang="en-US" altLang="en-US" dirty="0" smtClean="0">
                <a:solidFill>
                  <a:prstClr val="black"/>
                </a:solidFill>
                <a:latin typeface="Calibri" panose="020F0502020204030204" pitchFamily="34" charset="0"/>
              </a:rPr>
              <a:t>Stressful event (e.g., unplanned pregnancy, timing of birth after marriage, income at birth, child’s gender)</a:t>
            </a:r>
          </a:p>
          <a:p>
            <a:pPr eaLnBrk="1" hangingPunct="1">
              <a:buFont typeface="Arial"/>
              <a:buChar char="•"/>
            </a:pPr>
            <a:r>
              <a:rPr lang="en-US" altLang="en-US" dirty="0" smtClean="0">
                <a:solidFill>
                  <a:prstClr val="black"/>
                </a:solidFill>
                <a:latin typeface="Calibri" panose="020F0502020204030204" pitchFamily="34" charset="0"/>
              </a:rPr>
              <a:t>Adaptive processes (e.g., relationship qualities)</a:t>
            </a:r>
          </a:p>
        </p:txBody>
      </p:sp>
    </p:spTree>
    <p:extLst>
      <p:ext uri="{BB962C8B-B14F-4D97-AF65-F5344CB8AC3E}">
        <p14:creationId xmlns:p14="http://schemas.microsoft.com/office/powerpoint/2010/main" val="96362002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Questions</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graphicFrame>
        <p:nvGraphicFramePr>
          <p:cNvPr id="2" name="Table 1"/>
          <p:cNvGraphicFramePr>
            <a:graphicFrameLocks noGrp="1"/>
          </p:cNvGraphicFramePr>
          <p:nvPr>
            <p:extLst/>
          </p:nvPr>
        </p:nvGraphicFramePr>
        <p:xfrm>
          <a:off x="381000" y="1676400"/>
          <a:ext cx="8229600" cy="4572002"/>
        </p:xfrm>
        <a:graphic>
          <a:graphicData uri="http://schemas.openxmlformats.org/drawingml/2006/table">
            <a:tbl>
              <a:tblPr firstRow="1" bandRow="1">
                <a:tableStyleId>{BC89EF96-8CEA-46FF-86C4-4CE0E7609802}</a:tableStyleId>
              </a:tblPr>
              <a:tblGrid>
                <a:gridCol w="8229600"/>
              </a:tblGrid>
              <a:tr h="1115122">
                <a:tc>
                  <a:txBody>
                    <a:bodyPr/>
                    <a:lstStyle/>
                    <a:p>
                      <a:r>
                        <a:rPr lang="en-US" sz="2000" b="0" dirty="0" smtClean="0">
                          <a:latin typeface="Calibri"/>
                          <a:cs typeface="Calibri"/>
                        </a:rPr>
                        <a:t>Q1: Within parents, is there evidence of change in relationship functioning following the birth of the baby that is distinct from any change that was occurring before birth? </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780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dirty="0" smtClean="0">
                          <a:latin typeface="Calibri"/>
                          <a:cs typeface="Calibri"/>
                        </a:rPr>
                        <a:t>Q2: If a change in relationship functioning is evident, what types of changes (e.g., sudden or gradual) occur? </a:t>
                      </a:r>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r>
              <a:tr h="780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dirty="0" smtClean="0">
                          <a:latin typeface="Calibri"/>
                          <a:cs typeface="Calibri"/>
                        </a:rPr>
                        <a:t>Q3: Will there be significant between-individual variability in observed changes in relationship functioning?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1151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dirty="0" smtClean="0">
                          <a:latin typeface="Calibri"/>
                          <a:cs typeface="Calibri"/>
                        </a:rPr>
                        <a:t>Q4: Which enduring vulnerabilities, aspects of the stressful event, and adaptive processes will predict variability in changes in relationship functioning seen after the birth of the baby?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80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0" dirty="0" smtClean="0">
                          <a:latin typeface="Calibri"/>
                          <a:cs typeface="Calibri"/>
                        </a:rPr>
                        <a:t>Q5: Are similar changes in relationship functioning found in a sample of nonparents?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2813251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Method</a:t>
            </a:r>
            <a:endParaRPr lang="en-US" sz="4400" dirty="0">
              <a:solidFill>
                <a:schemeClr val="bg1"/>
              </a:solidFill>
              <a:latin typeface="Calibri"/>
              <a:cs typeface="Calibri"/>
            </a:endParaRPr>
          </a:p>
        </p:txBody>
      </p:sp>
      <p:sp>
        <p:nvSpPr>
          <p:cNvPr id="7"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cxnSp>
        <p:nvCxnSpPr>
          <p:cNvPr id="3" name="Straight Connector 2"/>
          <p:cNvCxnSpPr/>
          <p:nvPr/>
        </p:nvCxnSpPr>
        <p:spPr>
          <a:xfrm>
            <a:off x="152400" y="6096000"/>
            <a:ext cx="8686800" cy="0"/>
          </a:xfrm>
          <a:prstGeom prst="line">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295400" y="6172200"/>
            <a:ext cx="1447800" cy="646331"/>
          </a:xfrm>
          <a:prstGeom prst="rect">
            <a:avLst/>
          </a:prstGeom>
          <a:noFill/>
        </p:spPr>
        <p:txBody>
          <a:bodyPr wrap="square" rtlCol="0">
            <a:spAutoFit/>
          </a:bodyPr>
          <a:lstStyle/>
          <a:p>
            <a:r>
              <a:rPr lang="en-US" b="1" dirty="0" smtClean="0">
                <a:solidFill>
                  <a:prstClr val="black"/>
                </a:solidFill>
              </a:rPr>
              <a:t>Premarital education</a:t>
            </a:r>
            <a:endParaRPr lang="en-US" b="1" dirty="0">
              <a:solidFill>
                <a:prstClr val="black"/>
              </a:solidFill>
            </a:endParaRPr>
          </a:p>
        </p:txBody>
      </p:sp>
      <p:sp>
        <p:nvSpPr>
          <p:cNvPr id="10" name="TextBox 9"/>
          <p:cNvSpPr txBox="1"/>
          <p:nvPr/>
        </p:nvSpPr>
        <p:spPr>
          <a:xfrm>
            <a:off x="4267200" y="6172200"/>
            <a:ext cx="1447800" cy="369332"/>
          </a:xfrm>
          <a:prstGeom prst="rect">
            <a:avLst/>
          </a:prstGeom>
          <a:noFill/>
        </p:spPr>
        <p:txBody>
          <a:bodyPr wrap="square" rtlCol="0">
            <a:spAutoFit/>
          </a:bodyPr>
          <a:lstStyle/>
          <a:p>
            <a:r>
              <a:rPr lang="en-US" b="1" dirty="0" smtClean="0">
                <a:solidFill>
                  <a:prstClr val="black"/>
                </a:solidFill>
              </a:rPr>
              <a:t>Marriage</a:t>
            </a:r>
            <a:endParaRPr lang="en-US" b="1" dirty="0">
              <a:solidFill>
                <a:prstClr val="black"/>
              </a:solidFill>
            </a:endParaRPr>
          </a:p>
        </p:txBody>
      </p:sp>
      <p:sp>
        <p:nvSpPr>
          <p:cNvPr id="8" name="TextBox 7"/>
          <p:cNvSpPr txBox="1"/>
          <p:nvPr/>
        </p:nvSpPr>
        <p:spPr>
          <a:xfrm>
            <a:off x="457200" y="5638800"/>
            <a:ext cx="533400" cy="381000"/>
          </a:xfrm>
          <a:prstGeom prst="rect">
            <a:avLst/>
          </a:prstGeom>
          <a:solidFill>
            <a:schemeClr val="accent1"/>
          </a:solidFill>
        </p:spPr>
        <p:txBody>
          <a:bodyPr wrap="square" rtlCol="0">
            <a:spAutoFit/>
          </a:bodyPr>
          <a:lstStyle/>
          <a:p>
            <a:pPr algn="ctr"/>
            <a:r>
              <a:rPr lang="en-US" b="1" dirty="0" smtClean="0">
                <a:solidFill>
                  <a:prstClr val="black"/>
                </a:solidFill>
              </a:rPr>
              <a:t>T1</a:t>
            </a:r>
            <a:endParaRPr lang="en-US" b="1" dirty="0">
              <a:solidFill>
                <a:prstClr val="black"/>
              </a:solidFill>
            </a:endParaRPr>
          </a:p>
        </p:txBody>
      </p:sp>
      <p:sp>
        <p:nvSpPr>
          <p:cNvPr id="11" name="TextBox 10"/>
          <p:cNvSpPr txBox="1"/>
          <p:nvPr/>
        </p:nvSpPr>
        <p:spPr>
          <a:xfrm>
            <a:off x="3124200" y="5638800"/>
            <a:ext cx="533400" cy="369332"/>
          </a:xfrm>
          <a:prstGeom prst="rect">
            <a:avLst/>
          </a:prstGeom>
          <a:solidFill>
            <a:schemeClr val="accent2"/>
          </a:solidFill>
        </p:spPr>
        <p:txBody>
          <a:bodyPr wrap="square" rtlCol="0">
            <a:spAutoFit/>
          </a:bodyPr>
          <a:lstStyle/>
          <a:p>
            <a:pPr algn="ctr"/>
            <a:r>
              <a:rPr lang="en-US" b="1" dirty="0" smtClean="0">
                <a:solidFill>
                  <a:prstClr val="black"/>
                </a:solidFill>
              </a:rPr>
              <a:t>T2</a:t>
            </a:r>
            <a:endParaRPr lang="en-US" b="1" dirty="0">
              <a:solidFill>
                <a:prstClr val="black"/>
              </a:solidFill>
            </a:endParaRPr>
          </a:p>
        </p:txBody>
      </p:sp>
      <p:sp>
        <p:nvSpPr>
          <p:cNvPr id="12" name="TextBox 11"/>
          <p:cNvSpPr txBox="1"/>
          <p:nvPr/>
        </p:nvSpPr>
        <p:spPr>
          <a:xfrm>
            <a:off x="5334000" y="5638800"/>
            <a:ext cx="3276600" cy="381000"/>
          </a:xfrm>
          <a:prstGeom prst="rect">
            <a:avLst/>
          </a:prstGeom>
          <a:solidFill>
            <a:schemeClr val="accent3"/>
          </a:solidFill>
        </p:spPr>
        <p:txBody>
          <a:bodyPr wrap="square" rtlCol="0">
            <a:spAutoFit/>
          </a:bodyPr>
          <a:lstStyle/>
          <a:p>
            <a:pPr algn="ctr"/>
            <a:r>
              <a:rPr lang="en-US" b="1" dirty="0" smtClean="0">
                <a:solidFill>
                  <a:prstClr val="black"/>
                </a:solidFill>
              </a:rPr>
              <a:t>T3-T10</a:t>
            </a:r>
            <a:endParaRPr lang="en-US" b="1" dirty="0">
              <a:solidFill>
                <a:prstClr val="black"/>
              </a:solidFill>
            </a:endParaRPr>
          </a:p>
        </p:txBody>
      </p:sp>
      <p:graphicFrame>
        <p:nvGraphicFramePr>
          <p:cNvPr id="13" name="Table 12"/>
          <p:cNvGraphicFramePr>
            <a:graphicFrameLocks noGrp="1"/>
          </p:cNvGraphicFramePr>
          <p:nvPr>
            <p:extLst/>
          </p:nvPr>
        </p:nvGraphicFramePr>
        <p:xfrm>
          <a:off x="457200" y="1645921"/>
          <a:ext cx="8305800" cy="3840480"/>
        </p:xfrm>
        <a:graphic>
          <a:graphicData uri="http://schemas.openxmlformats.org/drawingml/2006/table">
            <a:tbl>
              <a:tblPr bandRow="1">
                <a:tableStyleId>{3B4B98B0-60AC-42C2-AFA5-B58CD77FA1E5}</a:tableStyleId>
              </a:tblPr>
              <a:tblGrid>
                <a:gridCol w="2743200"/>
                <a:gridCol w="5562600"/>
              </a:tblGrid>
              <a:tr h="370840">
                <a:tc>
                  <a:txBody>
                    <a:bodyPr/>
                    <a:lstStyle/>
                    <a:p>
                      <a:r>
                        <a:rPr lang="en-US" dirty="0" smtClean="0">
                          <a:latin typeface="Calibri"/>
                          <a:cs typeface="Calibri"/>
                        </a:rPr>
                        <a:t>Relationship Variables</a:t>
                      </a:r>
                      <a:endParaRPr lang="en-US" dirty="0">
                        <a:solidFill>
                          <a:srgbClr val="000000"/>
                        </a:solidFill>
                        <a:latin typeface="Calibri"/>
                        <a:cs typeface="Calibri"/>
                      </a:endParaRPr>
                    </a:p>
                  </a:txBody>
                  <a:tcPr/>
                </a:tc>
                <a:tc>
                  <a:txBody>
                    <a:bodyPr/>
                    <a:lstStyle/>
                    <a:p>
                      <a:pPr marL="285750" indent="-285750">
                        <a:buFont typeface="Arial"/>
                        <a:buChar char="•"/>
                      </a:pPr>
                      <a:r>
                        <a:rPr lang="en-US" dirty="0" smtClean="0">
                          <a:latin typeface="Calibri"/>
                          <a:cs typeface="Calibri"/>
                        </a:rPr>
                        <a:t>Marital satisfaction</a:t>
                      </a:r>
                    </a:p>
                    <a:p>
                      <a:pPr marL="285750" indent="-285750">
                        <a:buFont typeface="Arial"/>
                        <a:buChar char="•"/>
                      </a:pPr>
                      <a:r>
                        <a:rPr lang="en-US" dirty="0" smtClean="0">
                          <a:latin typeface="Calibri"/>
                          <a:cs typeface="Calibri"/>
                        </a:rPr>
                        <a:t>Observed negative communication</a:t>
                      </a:r>
                    </a:p>
                    <a:p>
                      <a:pPr marL="285750" indent="-285750">
                        <a:buFont typeface="Arial"/>
                        <a:buChar char="•"/>
                      </a:pPr>
                      <a:r>
                        <a:rPr lang="en-US" dirty="0" smtClean="0">
                          <a:latin typeface="Calibri"/>
                          <a:cs typeface="Calibri"/>
                        </a:rPr>
                        <a:t>Relationship confidence</a:t>
                      </a:r>
                    </a:p>
                    <a:p>
                      <a:pPr marL="285750" indent="-285750">
                        <a:buFont typeface="Arial"/>
                        <a:buChar char="•"/>
                      </a:pPr>
                      <a:r>
                        <a:rPr lang="en-US" dirty="0" smtClean="0">
                          <a:latin typeface="Calibri"/>
                          <a:cs typeface="Calibri"/>
                        </a:rPr>
                        <a:t>Relationship dedication</a:t>
                      </a:r>
                    </a:p>
                    <a:p>
                      <a:pPr marL="285750" indent="-285750">
                        <a:buFont typeface="Arial"/>
                        <a:buChar char="•"/>
                      </a:pPr>
                      <a:r>
                        <a:rPr lang="en-US" dirty="0" smtClean="0">
                          <a:latin typeface="Calibri"/>
                          <a:cs typeface="Calibri"/>
                        </a:rPr>
                        <a:t>Poor conflict management</a:t>
                      </a:r>
                    </a:p>
                    <a:p>
                      <a:pPr marL="285750" indent="-285750">
                        <a:buFont typeface="Arial"/>
                        <a:buChar char="•"/>
                      </a:pPr>
                      <a:r>
                        <a:rPr lang="en-US" dirty="0" smtClean="0">
                          <a:latin typeface="Calibri"/>
                          <a:cs typeface="Calibri"/>
                        </a:rPr>
                        <a:t>Problem intensity</a:t>
                      </a:r>
                      <a:endParaRPr lang="en-US" dirty="0">
                        <a:solidFill>
                          <a:srgbClr val="000000"/>
                        </a:solidFill>
                        <a:latin typeface="Calibri"/>
                        <a:cs typeface="Calibri"/>
                      </a:endParaRPr>
                    </a:p>
                  </a:txBody>
                  <a:tcPr/>
                </a:tc>
              </a:tr>
              <a:tr h="370840">
                <a:tc>
                  <a:txBody>
                    <a:bodyPr/>
                    <a:lstStyle/>
                    <a:p>
                      <a:r>
                        <a:rPr lang="en-US" dirty="0" smtClean="0">
                          <a:latin typeface="Calibri"/>
                          <a:cs typeface="Calibri"/>
                        </a:rPr>
                        <a:t>Enduring Vulnerabilities</a:t>
                      </a:r>
                      <a:endParaRPr lang="en-US" dirty="0">
                        <a:solidFill>
                          <a:srgbClr val="000000"/>
                        </a:solidFill>
                        <a:latin typeface="Calibri"/>
                        <a:cs typeface="Calibri"/>
                      </a:endParaRPr>
                    </a:p>
                  </a:txBody>
                  <a:tcPr/>
                </a:tc>
                <a:tc>
                  <a:txBody>
                    <a:bodyPr/>
                    <a:lstStyle/>
                    <a:p>
                      <a:pPr marL="285750" indent="-285750">
                        <a:buFont typeface="Arial"/>
                        <a:buChar char="•"/>
                      </a:pPr>
                      <a:r>
                        <a:rPr lang="en-US" dirty="0" smtClean="0">
                          <a:latin typeface="Calibri"/>
                          <a:cs typeface="Calibri"/>
                        </a:rPr>
                        <a:t>Demographic information (e.g., income, religiosity)</a:t>
                      </a:r>
                      <a:r>
                        <a:rPr lang="en-US" baseline="0" dirty="0" smtClean="0">
                          <a:latin typeface="Calibri"/>
                          <a:cs typeface="Calibri"/>
                        </a:rPr>
                        <a:t> </a:t>
                      </a:r>
                      <a:endParaRPr lang="en-US" dirty="0" smtClean="0">
                        <a:latin typeface="Calibri"/>
                        <a:cs typeface="Calibri"/>
                      </a:endParaRPr>
                    </a:p>
                    <a:p>
                      <a:pPr marL="285750" indent="-285750">
                        <a:buFont typeface="Arial"/>
                        <a:buChar char="•"/>
                      </a:pPr>
                      <a:r>
                        <a:rPr lang="en-US" dirty="0" smtClean="0">
                          <a:latin typeface="Calibri"/>
                          <a:cs typeface="Calibri"/>
                        </a:rPr>
                        <a:t>Family of origin</a:t>
                      </a:r>
                    </a:p>
                    <a:p>
                      <a:pPr marL="285750" indent="-285750">
                        <a:buFont typeface="Arial"/>
                        <a:buChar char="•"/>
                      </a:pPr>
                      <a:r>
                        <a:rPr lang="en-US" dirty="0" smtClean="0">
                          <a:latin typeface="Calibri"/>
                          <a:cs typeface="Calibri"/>
                        </a:rPr>
                        <a:t>Premarital cohabitation history</a:t>
                      </a:r>
                      <a:endParaRPr lang="en-US" dirty="0" smtClean="0">
                        <a:solidFill>
                          <a:srgbClr val="000000"/>
                        </a:solidFill>
                        <a:latin typeface="Calibri"/>
                        <a:cs typeface="Calibri"/>
                      </a:endParaRPr>
                    </a:p>
                  </a:txBody>
                  <a:tcPr/>
                </a:tc>
              </a:tr>
              <a:tr h="370840">
                <a:tc>
                  <a:txBody>
                    <a:bodyPr/>
                    <a:lstStyle/>
                    <a:p>
                      <a:r>
                        <a:rPr lang="en-US" dirty="0" smtClean="0">
                          <a:latin typeface="Calibri"/>
                          <a:cs typeface="Calibri"/>
                        </a:rPr>
                        <a:t>Nature of Stressful Event</a:t>
                      </a:r>
                      <a:endParaRPr lang="en-US" dirty="0">
                        <a:solidFill>
                          <a:srgbClr val="000000"/>
                        </a:solidFill>
                        <a:latin typeface="Calibri"/>
                        <a:cs typeface="Calibri"/>
                      </a:endParaRPr>
                    </a:p>
                  </a:txBody>
                  <a:tcPr/>
                </a:tc>
                <a:tc>
                  <a:txBody>
                    <a:bodyPr/>
                    <a:lstStyle/>
                    <a:p>
                      <a:pPr marL="285750" indent="-285750">
                        <a:buFont typeface="Arial"/>
                        <a:buChar char="•"/>
                      </a:pPr>
                      <a:r>
                        <a:rPr lang="en-US" dirty="0" smtClean="0">
                          <a:latin typeface="Calibri"/>
                          <a:cs typeface="Calibri"/>
                        </a:rPr>
                        <a:t>Child’s gender </a:t>
                      </a:r>
                    </a:p>
                    <a:p>
                      <a:pPr marL="285750" indent="-285750">
                        <a:buFont typeface="Arial"/>
                        <a:buChar char="•"/>
                      </a:pPr>
                      <a:r>
                        <a:rPr lang="en-US" dirty="0" smtClean="0">
                          <a:latin typeface="Calibri"/>
                          <a:cs typeface="Calibri"/>
                        </a:rPr>
                        <a:t>Timing of pregnancy</a:t>
                      </a:r>
                    </a:p>
                    <a:p>
                      <a:pPr marL="285750" indent="-285750">
                        <a:buFont typeface="Arial"/>
                        <a:buChar char="•"/>
                      </a:pPr>
                      <a:r>
                        <a:rPr lang="en-US" dirty="0" smtClean="0">
                          <a:latin typeface="Calibri"/>
                          <a:cs typeface="Calibri"/>
                        </a:rPr>
                        <a:t>Planned or unplanned pregnancy</a:t>
                      </a:r>
                    </a:p>
                    <a:p>
                      <a:pPr marL="285750" indent="-285750">
                        <a:buFont typeface="Arial"/>
                        <a:buChar char="•"/>
                      </a:pPr>
                      <a:r>
                        <a:rPr lang="en-US" dirty="0" smtClean="0">
                          <a:latin typeface="Calibri"/>
                          <a:cs typeface="Calibri"/>
                        </a:rPr>
                        <a:t>Financial stress</a:t>
                      </a:r>
                      <a:endParaRPr lang="en-US" dirty="0">
                        <a:solidFill>
                          <a:srgbClr val="000000"/>
                        </a:solidFill>
                        <a:latin typeface="Calibri"/>
                        <a:cs typeface="Calibri"/>
                      </a:endParaRPr>
                    </a:p>
                  </a:txBody>
                  <a:tcPr/>
                </a:tc>
              </a:tr>
            </a:tbl>
          </a:graphicData>
        </a:graphic>
      </p:graphicFrame>
      <p:sp>
        <p:nvSpPr>
          <p:cNvPr id="14" name="Rectangle 13"/>
          <p:cNvSpPr/>
          <p:nvPr/>
        </p:nvSpPr>
        <p:spPr>
          <a:xfrm>
            <a:off x="0" y="5486400"/>
            <a:ext cx="91440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i="1" dirty="0">
                <a:solidFill>
                  <a:prstClr val="black"/>
                </a:solidFill>
                <a:latin typeface="Calibri"/>
                <a:cs typeface="Calibri"/>
              </a:rPr>
              <a:t>Other variables that are likely important to relationship functioning after birth? </a:t>
            </a:r>
          </a:p>
        </p:txBody>
      </p:sp>
    </p:spTree>
    <p:extLst>
      <p:ext uri="{BB962C8B-B14F-4D97-AF65-F5344CB8AC3E}">
        <p14:creationId xmlns:p14="http://schemas.microsoft.com/office/powerpoint/2010/main" val="17753134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Theoretical Models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pic>
        <p:nvPicPr>
          <p:cNvPr id="2" name="Picture 1" descr="Screen Shot 2015-04-11 at 11.38.5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4000"/>
            <a:ext cx="7086600" cy="5215419"/>
          </a:xfrm>
          <a:prstGeom prst="rect">
            <a:avLst/>
          </a:prstGeom>
        </p:spPr>
      </p:pic>
      <p:sp>
        <p:nvSpPr>
          <p:cNvPr id="3" name="Rectangle 2"/>
          <p:cNvSpPr/>
          <p:nvPr/>
        </p:nvSpPr>
        <p:spPr>
          <a:xfrm>
            <a:off x="1524000" y="1676400"/>
            <a:ext cx="1600200" cy="4038600"/>
          </a:xfrm>
          <a:prstGeom prst="rect">
            <a:avLst/>
          </a:prstGeom>
          <a:noFill/>
          <a:ln w="571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prstClr val="black"/>
                </a:solidFill>
              </a:ln>
              <a:solidFill>
                <a:prstClr val="white"/>
              </a:solidFill>
            </a:endParaRPr>
          </a:p>
        </p:txBody>
      </p:sp>
      <p:sp>
        <p:nvSpPr>
          <p:cNvPr id="4" name="Rectangle 3"/>
          <p:cNvSpPr/>
          <p:nvPr/>
        </p:nvSpPr>
        <p:spPr>
          <a:xfrm>
            <a:off x="3124200" y="1676400"/>
            <a:ext cx="4800600" cy="4114800"/>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rgbClr val="000000"/>
                </a:solidFill>
                <a:latin typeface="Calibri"/>
                <a:cs typeface="Calibri"/>
              </a:rPr>
              <a:t>1a: No change in construct either before, immediately following, or after the birth of the baby</a:t>
            </a:r>
          </a:p>
          <a:p>
            <a:endParaRPr lang="en-US" dirty="0">
              <a:solidFill>
                <a:srgbClr val="000000"/>
              </a:solidFill>
              <a:latin typeface="Calibri"/>
              <a:cs typeface="Calibri"/>
            </a:endParaRPr>
          </a:p>
          <a:p>
            <a:endParaRPr lang="en-US" dirty="0" smtClean="0">
              <a:solidFill>
                <a:srgbClr val="000000"/>
              </a:solidFill>
              <a:latin typeface="Calibri"/>
              <a:cs typeface="Calibri"/>
            </a:endParaRPr>
          </a:p>
          <a:p>
            <a:endParaRPr lang="en-US" dirty="0">
              <a:solidFill>
                <a:srgbClr val="000000"/>
              </a:solidFill>
              <a:latin typeface="Calibri"/>
              <a:cs typeface="Calibri"/>
            </a:endParaRPr>
          </a:p>
          <a:p>
            <a:r>
              <a:rPr lang="en-US" dirty="0" smtClean="0">
                <a:solidFill>
                  <a:srgbClr val="000000"/>
                </a:solidFill>
                <a:latin typeface="Calibri"/>
                <a:cs typeface="Calibri"/>
              </a:rPr>
              <a:t>2a: Linear changes in the construct both before and after birth</a:t>
            </a:r>
          </a:p>
          <a:p>
            <a:endParaRPr lang="en-US" dirty="0">
              <a:solidFill>
                <a:srgbClr val="000000"/>
              </a:solidFill>
              <a:latin typeface="Calibri"/>
              <a:cs typeface="Calibri"/>
            </a:endParaRPr>
          </a:p>
          <a:p>
            <a:endParaRPr lang="en-US" dirty="0" smtClean="0">
              <a:solidFill>
                <a:srgbClr val="000000"/>
              </a:solidFill>
              <a:latin typeface="Calibri"/>
              <a:cs typeface="Calibri"/>
            </a:endParaRPr>
          </a:p>
          <a:p>
            <a:r>
              <a:rPr lang="en-US" dirty="0" smtClean="0">
                <a:solidFill>
                  <a:srgbClr val="000000"/>
                </a:solidFill>
                <a:latin typeface="Calibri"/>
                <a:cs typeface="Calibri"/>
              </a:rPr>
              <a:t>3a: Initial steep decreases in the construct with a gradual slowing of those decreases; however, this slowing is not attributable to birth</a:t>
            </a:r>
            <a:endParaRPr lang="en-US" dirty="0">
              <a:solidFill>
                <a:srgbClr val="000000"/>
              </a:solidFill>
              <a:latin typeface="Calibri"/>
              <a:cs typeface="Calibri"/>
            </a:endParaRPr>
          </a:p>
        </p:txBody>
      </p:sp>
      <p:sp>
        <p:nvSpPr>
          <p:cNvPr id="13" name="Rectangle 12"/>
          <p:cNvSpPr/>
          <p:nvPr/>
        </p:nvSpPr>
        <p:spPr>
          <a:xfrm>
            <a:off x="3124200" y="1676400"/>
            <a:ext cx="4800600" cy="4038600"/>
          </a:xfrm>
          <a:prstGeom prst="rect">
            <a:avLst/>
          </a:prstGeom>
          <a:noFill/>
          <a:ln w="57150" cmpd="sng">
            <a:solidFill>
              <a:srgbClr val="60B5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prstClr val="black"/>
                </a:solidFill>
              </a:ln>
              <a:solidFill>
                <a:prstClr val="white"/>
              </a:solidFill>
            </a:endParaRPr>
          </a:p>
        </p:txBody>
      </p:sp>
    </p:spTree>
    <p:extLst>
      <p:ext uri="{BB962C8B-B14F-4D97-AF65-F5344CB8AC3E}">
        <p14:creationId xmlns:p14="http://schemas.microsoft.com/office/powerpoint/2010/main" val="1973650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3"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Results: Change Patterns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pPr lvl="0"/>
            <a:r>
              <a:rPr lang="en-US" dirty="0" smtClean="0"/>
              <a:t>Rubenstein</a:t>
            </a:r>
            <a:endParaRPr lang="en-US" dirty="0"/>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latin typeface="Calibri"/>
              <a:cs typeface="Calibri"/>
            </a:endParaRPr>
          </a:p>
          <a:p>
            <a:endParaRPr lang="en-US" sz="2400" b="1" dirty="0" smtClean="0">
              <a:latin typeface="Calibri"/>
              <a:cs typeface="Calibri"/>
            </a:endParaRPr>
          </a:p>
          <a:p>
            <a:endParaRPr lang="en-US" sz="2400" b="1" dirty="0">
              <a:latin typeface="Calibri"/>
              <a:cs typeface="Calibri"/>
            </a:endParaRPr>
          </a:p>
          <a:p>
            <a:endParaRPr lang="en-US" sz="2400" b="1" dirty="0">
              <a:latin typeface="Calibri"/>
              <a:cs typeface="Calibri"/>
            </a:endParaRPr>
          </a:p>
          <a:p>
            <a:endParaRPr lang="en-US" sz="2400" dirty="0">
              <a:latin typeface="Calibri"/>
              <a:cs typeface="Calibri"/>
            </a:endParaRPr>
          </a:p>
          <a:p>
            <a:endParaRPr lang="en-US" sz="2400" dirty="0" smtClean="0">
              <a:latin typeface="Calibri"/>
              <a:cs typeface="Calibri"/>
            </a:endParaRPr>
          </a:p>
          <a:p>
            <a:endParaRPr lang="en-US" sz="2400" dirty="0" smtClean="0">
              <a:latin typeface="Calibri"/>
              <a:cs typeface="Calibri"/>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73" y="2024966"/>
            <a:ext cx="4609927" cy="4309564"/>
          </a:xfrm>
          <a:prstGeom prst="rect">
            <a:avLst/>
          </a:prstGeom>
          <a:noFill/>
          <a:ln w="28575" cmpd="sng">
            <a:noFill/>
            <a:miter lim="800000"/>
            <a:headEnd/>
            <a:tailEnd/>
          </a:ln>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228600" y="1524000"/>
            <a:ext cx="4114800" cy="400110"/>
          </a:xfrm>
          <a:prstGeom prst="rect">
            <a:avLst/>
          </a:prstGeom>
          <a:noFill/>
        </p:spPr>
        <p:txBody>
          <a:bodyPr wrap="square" rtlCol="0">
            <a:spAutoFit/>
          </a:bodyPr>
          <a:lstStyle/>
          <a:p>
            <a:pPr algn="ctr"/>
            <a:r>
              <a:rPr lang="en-US" sz="2000" b="1" smtClean="0">
                <a:latin typeface="Calibri"/>
                <a:cs typeface="Calibri"/>
              </a:rPr>
              <a:t>Parents</a:t>
            </a:r>
            <a:endParaRPr lang="en-US" sz="2000" b="1" dirty="0">
              <a:latin typeface="Calibri"/>
              <a:cs typeface="Calibri"/>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795" y="2057400"/>
            <a:ext cx="4394272" cy="4267200"/>
          </a:xfrm>
          <a:prstGeom prst="rect">
            <a:avLst/>
          </a:prstGeom>
          <a:noFill/>
          <a:ln w="9525">
            <a:solidFill>
              <a:srgbClr val="FFFFFF"/>
            </a:solidFill>
            <a:miter lim="800000"/>
            <a:headEnd/>
            <a:tailEnd/>
          </a:ln>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4724400" y="1524000"/>
            <a:ext cx="4114800" cy="400110"/>
          </a:xfrm>
          <a:prstGeom prst="rect">
            <a:avLst/>
          </a:prstGeom>
          <a:noFill/>
        </p:spPr>
        <p:txBody>
          <a:bodyPr wrap="square" rtlCol="0">
            <a:spAutoFit/>
          </a:bodyPr>
          <a:lstStyle/>
          <a:p>
            <a:pPr algn="ctr"/>
            <a:r>
              <a:rPr lang="en-US" sz="2000" b="1" dirty="0" smtClean="0">
                <a:latin typeface="Calibri"/>
                <a:cs typeface="Calibri"/>
              </a:rPr>
              <a:t>Nonparents</a:t>
            </a:r>
            <a:endParaRPr lang="en-US" sz="2000" b="1" dirty="0">
              <a:latin typeface="Calibri"/>
              <a:cs typeface="Calibri"/>
            </a:endParaRP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Parents: dotted = fathers, solid = mothers</a:t>
            </a:r>
            <a:endParaRPr kumimoji="0" lang="en-US" altLang="en-US" sz="1000" b="0" i="0" u="none" strike="noStrike" cap="none" normalizeH="0" baseline="0" smtClean="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mn-ea"/>
                <a:cs typeface="+mn-cs"/>
              </a:rPr>
              <a:t>Nonparents: dotted = males, solid = females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p:nvPr/>
        </p:nvSpPr>
        <p:spPr>
          <a:xfrm>
            <a:off x="3264076" y="6435386"/>
            <a:ext cx="3377848" cy="369332"/>
          </a:xfrm>
          <a:prstGeom prst="rect">
            <a:avLst/>
          </a:prstGeom>
        </p:spPr>
        <p:txBody>
          <a:bodyPr wrap="none">
            <a:spAutoFit/>
          </a:bodyPr>
          <a:lstStyle/>
          <a:p>
            <a:pPr lvl="0"/>
            <a:r>
              <a:rPr lang="en-US" dirty="0"/>
              <a:t>dotted = males, solid = females</a:t>
            </a:r>
          </a:p>
        </p:txBody>
      </p:sp>
    </p:spTree>
    <p:extLst>
      <p:ext uri="{BB962C8B-B14F-4D97-AF65-F5344CB8AC3E}">
        <p14:creationId xmlns:p14="http://schemas.microsoft.com/office/powerpoint/2010/main" val="37441126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p:txBody>
          <a:bodyPr anchor="ctr">
            <a:noAutofit/>
          </a:bodyPr>
          <a:lstStyle/>
          <a:p>
            <a:pPr algn="ctr">
              <a:defRPr/>
            </a:pPr>
            <a:r>
              <a:rPr lang="en-US" sz="4400" dirty="0" smtClean="0">
                <a:latin typeface="Calibri"/>
                <a:ea typeface="ＭＳ Ｐゴシック" charset="0"/>
                <a:cs typeface="Calibri"/>
              </a:rPr>
              <a:t>Results</a:t>
            </a:r>
            <a:endParaRPr lang="en-US" sz="3600" dirty="0">
              <a:solidFill>
                <a:srgbClr val="FFFFFF"/>
              </a:solidFill>
              <a:latin typeface="Calibri"/>
              <a:cs typeface="Calibri"/>
            </a:endParaRPr>
          </a:p>
        </p:txBody>
      </p:sp>
      <p:sp>
        <p:nvSpPr>
          <p:cNvPr id="2" name="Content Placeholder 1"/>
          <p:cNvSpPr>
            <a:spLocks noGrp="1"/>
          </p:cNvSpPr>
          <p:nvPr>
            <p:ph idx="1"/>
          </p:nvPr>
        </p:nvSpPr>
        <p:spPr/>
        <p:txBody>
          <a:bodyPr>
            <a:normAutofit/>
          </a:bodyPr>
          <a:lstStyle/>
          <a:p>
            <a:pPr marL="0" indent="0"/>
            <a:r>
              <a:rPr lang="en-US" altLang="en-US" sz="2000" dirty="0" smtClean="0">
                <a:solidFill>
                  <a:srgbClr val="60B5CC"/>
                </a:solidFill>
                <a:latin typeface="Calibri" panose="020F0502020204030204" pitchFamily="34" charset="0"/>
              </a:rPr>
              <a:t>Is </a:t>
            </a:r>
            <a:r>
              <a:rPr lang="en-US" altLang="en-US" sz="2000" dirty="0">
                <a:solidFill>
                  <a:srgbClr val="60B5CC"/>
                </a:solidFill>
                <a:latin typeface="Calibri" panose="020F0502020204030204" pitchFamily="34" charset="0"/>
              </a:rPr>
              <a:t>there evidence of change in relationship functioning following the birth of the baby that is distinct from any change that was occurring before birth? </a:t>
            </a:r>
          </a:p>
          <a:p>
            <a:pPr marL="0" indent="0"/>
            <a:endParaRPr lang="en-US" altLang="en-US" sz="2000" b="1" dirty="0">
              <a:solidFill>
                <a:srgbClr val="E66C7D"/>
              </a:solidFill>
              <a:latin typeface="Calibri" panose="020F0502020204030204" pitchFamily="34" charset="0"/>
              <a:sym typeface="Wingdings"/>
            </a:endParaRPr>
          </a:p>
          <a:p>
            <a:pPr marL="457200" lvl="1" indent="0"/>
            <a:r>
              <a:rPr lang="en-US" altLang="en-US" sz="2000" b="1" dirty="0" smtClean="0">
                <a:solidFill>
                  <a:srgbClr val="E66C7D"/>
                </a:solidFill>
                <a:latin typeface="Calibri" panose="020F0502020204030204" pitchFamily="34" charset="0"/>
              </a:rPr>
              <a:t>YES, t</a:t>
            </a:r>
            <a:r>
              <a:rPr lang="en-US" altLang="en-US" sz="2000" dirty="0" smtClean="0">
                <a:solidFill>
                  <a:srgbClr val="E66C7D"/>
                </a:solidFill>
                <a:latin typeface="Calibri" panose="020F0502020204030204" pitchFamily="34" charset="0"/>
              </a:rPr>
              <a:t>he </a:t>
            </a:r>
            <a:r>
              <a:rPr lang="en-US" altLang="en-US" sz="2000" dirty="0">
                <a:solidFill>
                  <a:srgbClr val="E66C7D"/>
                </a:solidFill>
                <a:latin typeface="Calibri" panose="020F0502020204030204" pitchFamily="34" charset="0"/>
              </a:rPr>
              <a:t>majority of the relationship constructs examined in the study demonstrated patterns of change consistent with an immediate or delayed impact of the transition to parenthood. </a:t>
            </a:r>
          </a:p>
          <a:p>
            <a:pPr marL="457200" lvl="1" indent="0"/>
            <a:endParaRPr lang="en-US" altLang="en-US" sz="2000" dirty="0">
              <a:solidFill>
                <a:srgbClr val="E66C7D"/>
              </a:solidFill>
              <a:latin typeface="Calibri" panose="020F0502020204030204" pitchFamily="34" charset="0"/>
            </a:endParaRPr>
          </a:p>
          <a:p>
            <a:pPr marL="0" indent="0"/>
            <a:r>
              <a:rPr lang="en-US" altLang="en-US" sz="2000" dirty="0" smtClean="0">
                <a:solidFill>
                  <a:srgbClr val="60B5CC"/>
                </a:solidFill>
                <a:latin typeface="Calibri" panose="020F0502020204030204" pitchFamily="34" charset="0"/>
              </a:rPr>
              <a:t>What </a:t>
            </a:r>
            <a:r>
              <a:rPr lang="en-US" altLang="en-US" sz="2000" dirty="0">
                <a:solidFill>
                  <a:srgbClr val="60B5CC"/>
                </a:solidFill>
                <a:latin typeface="Calibri" panose="020F0502020204030204" pitchFamily="34" charset="0"/>
              </a:rPr>
              <a:t>types of changes (e.g., sudden or gradual) occur? </a:t>
            </a:r>
          </a:p>
          <a:p>
            <a:pPr marL="0" indent="0"/>
            <a:endParaRPr lang="en-US" altLang="en-US" sz="2000" dirty="0">
              <a:solidFill>
                <a:srgbClr val="60B5CC"/>
              </a:solidFill>
              <a:latin typeface="Calibri" panose="020F0502020204030204" pitchFamily="34" charset="0"/>
            </a:endParaRPr>
          </a:p>
          <a:p>
            <a:pPr marL="457200" lvl="1" indent="0"/>
            <a:r>
              <a:rPr lang="en-US" altLang="en-US" sz="2000" dirty="0">
                <a:solidFill>
                  <a:srgbClr val="E66C7D"/>
                </a:solidFill>
                <a:latin typeface="Calibri" panose="020F0502020204030204" pitchFamily="34" charset="0"/>
                <a:sym typeface="Wingdings"/>
              </a:rPr>
              <a:t>All relationship constructs that demonstrated effects of the transition to parenthood showed </a:t>
            </a:r>
            <a:r>
              <a:rPr lang="en-US" altLang="en-US" sz="2000" b="1" i="1" dirty="0">
                <a:solidFill>
                  <a:srgbClr val="E66C7D"/>
                </a:solidFill>
                <a:latin typeface="Calibri" panose="020F0502020204030204" pitchFamily="34" charset="0"/>
                <a:sym typeface="Wingdings"/>
              </a:rPr>
              <a:t>significant and sudden worsening </a:t>
            </a:r>
            <a:r>
              <a:rPr lang="en-US" altLang="en-US" sz="2000" dirty="0">
                <a:solidFill>
                  <a:srgbClr val="E66C7D"/>
                </a:solidFill>
                <a:latin typeface="Calibri" panose="020F0502020204030204" pitchFamily="34" charset="0"/>
                <a:sym typeface="Wingdings"/>
              </a:rPr>
              <a:t>of the relationship in either mothers or fathers</a:t>
            </a:r>
            <a:r>
              <a:rPr lang="en-US" altLang="en-US" sz="2000" dirty="0" smtClean="0">
                <a:solidFill>
                  <a:srgbClr val="E66C7D"/>
                </a:solidFill>
                <a:latin typeface="Calibri" panose="020F0502020204030204" pitchFamily="34" charset="0"/>
                <a:sym typeface="Wingdings"/>
              </a:rPr>
              <a:t>.</a:t>
            </a:r>
            <a:endParaRPr lang="en-US" altLang="en-US" sz="2000" dirty="0">
              <a:solidFill>
                <a:srgbClr val="E66C7D"/>
              </a:solidFill>
              <a:latin typeface="Calibri" panose="020F0502020204030204" pitchFamily="34" charset="0"/>
            </a:endParaRPr>
          </a:p>
        </p:txBody>
      </p:sp>
      <p:sp>
        <p:nvSpPr>
          <p:cNvPr id="10" name="Footer Placeholder 1"/>
          <p:cNvSpPr>
            <a:spLocks noGrp="1"/>
          </p:cNvSpPr>
          <p:nvPr>
            <p:ph type="ftr" sz="quarter" idx="11"/>
          </p:nvPr>
        </p:nvSpPr>
        <p:spPr/>
        <p:txBody>
          <a:bodyPr/>
          <a:lstStyle/>
          <a:p>
            <a:r>
              <a:rPr lang="en-US" dirty="0" smtClean="0">
                <a:solidFill>
                  <a:prstClr val="black">
                    <a:tint val="95000"/>
                  </a:prstClr>
                </a:solidFill>
              </a:rPr>
              <a:t>Rubenstein</a:t>
            </a:r>
            <a:endParaRPr lang="en-US" dirty="0">
              <a:solidFill>
                <a:prstClr val="black">
                  <a:tint val="95000"/>
                </a:prstClr>
              </a:solidFill>
            </a:endParaRPr>
          </a:p>
        </p:txBody>
      </p:sp>
    </p:spTree>
    <p:extLst>
      <p:ext uri="{BB962C8B-B14F-4D97-AF65-F5344CB8AC3E}">
        <p14:creationId xmlns:p14="http://schemas.microsoft.com/office/powerpoint/2010/main" val="944034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p:txBody>
          <a:bodyPr anchor="ctr">
            <a:noAutofit/>
          </a:bodyPr>
          <a:lstStyle/>
          <a:p>
            <a:r>
              <a:rPr lang="en-US" altLang="en-US" sz="4400" dirty="0" smtClean="0">
                <a:solidFill>
                  <a:srgbClr val="60B5CC"/>
                </a:solidFill>
                <a:latin typeface="Calibri" panose="020F0502020204030204" pitchFamily="34" charset="0"/>
              </a:rPr>
              <a:t>Variability </a:t>
            </a:r>
            <a:r>
              <a:rPr lang="en-US" altLang="en-US" sz="4400" dirty="0">
                <a:solidFill>
                  <a:srgbClr val="60B5CC"/>
                </a:solidFill>
                <a:latin typeface="Calibri" panose="020F0502020204030204" pitchFamily="34" charset="0"/>
              </a:rPr>
              <a:t>in individuals’ reactions to transition to parenthood? </a:t>
            </a:r>
          </a:p>
        </p:txBody>
      </p:sp>
      <p:sp>
        <p:nvSpPr>
          <p:cNvPr id="2" name="Content Placeholder 1"/>
          <p:cNvSpPr>
            <a:spLocks noGrp="1"/>
          </p:cNvSpPr>
          <p:nvPr>
            <p:ph idx="1"/>
          </p:nvPr>
        </p:nvSpPr>
        <p:spPr/>
        <p:txBody>
          <a:bodyPr/>
          <a:lstStyle/>
          <a:p>
            <a:pPr marL="457200" lvl="1" indent="0"/>
            <a:r>
              <a:rPr lang="en-US" altLang="en-US" sz="2000" b="1" dirty="0">
                <a:solidFill>
                  <a:srgbClr val="E66C7D"/>
                </a:solidFill>
                <a:latin typeface="Calibri" panose="020F0502020204030204" pitchFamily="34" charset="0"/>
              </a:rPr>
              <a:t>YES, </a:t>
            </a:r>
            <a:r>
              <a:rPr lang="en-US" altLang="en-US" sz="2000" dirty="0">
                <a:solidFill>
                  <a:srgbClr val="E66C7D"/>
                </a:solidFill>
                <a:latin typeface="Calibri" panose="020F0502020204030204" pitchFamily="34" charset="0"/>
              </a:rPr>
              <a:t>In addition to mean changes in relationship functioning after birth, there was also significant between-individual variability in many of the variables examined. </a:t>
            </a:r>
          </a:p>
          <a:p>
            <a:pPr marL="457200" lvl="1" indent="0"/>
            <a:endParaRPr lang="en-US" altLang="en-US" sz="2000" dirty="0">
              <a:solidFill>
                <a:srgbClr val="E66C7D"/>
              </a:solidFill>
              <a:latin typeface="Calibri" panose="020F0502020204030204" pitchFamily="34" charset="0"/>
            </a:endParaRPr>
          </a:p>
          <a:p>
            <a:pPr lvl="1">
              <a:buFont typeface="Arial"/>
              <a:buChar char="•"/>
            </a:pPr>
            <a:r>
              <a:rPr lang="en-US" altLang="en-US" sz="2000" dirty="0">
                <a:solidFill>
                  <a:srgbClr val="E66C7D"/>
                </a:solidFill>
                <a:latin typeface="Calibri" panose="020F0502020204030204" pitchFamily="34" charset="0"/>
              </a:rPr>
              <a:t>For mothers and fathers, sudden changes in </a:t>
            </a:r>
            <a:r>
              <a:rPr lang="en-US" altLang="en-US" sz="2000" b="1" dirty="0">
                <a:solidFill>
                  <a:srgbClr val="E66C7D"/>
                </a:solidFill>
                <a:latin typeface="Calibri" panose="020F0502020204030204" pitchFamily="34" charset="0"/>
              </a:rPr>
              <a:t>marital satisfaction</a:t>
            </a:r>
            <a:r>
              <a:rPr lang="en-US" altLang="en-US" sz="2000" dirty="0">
                <a:solidFill>
                  <a:srgbClr val="E66C7D"/>
                </a:solidFill>
                <a:latin typeface="Calibri" panose="020F0502020204030204" pitchFamily="34" charset="0"/>
              </a:rPr>
              <a:t>, </a:t>
            </a:r>
            <a:r>
              <a:rPr lang="en-US" altLang="en-US" sz="2000" b="1" dirty="0">
                <a:solidFill>
                  <a:srgbClr val="E66C7D"/>
                </a:solidFill>
                <a:latin typeface="Calibri" panose="020F0502020204030204" pitchFamily="34" charset="0"/>
              </a:rPr>
              <a:t>problem intensity</a:t>
            </a:r>
            <a:r>
              <a:rPr lang="en-US" altLang="en-US" sz="2000" dirty="0">
                <a:solidFill>
                  <a:srgbClr val="E66C7D"/>
                </a:solidFill>
                <a:latin typeface="Calibri" panose="020F0502020204030204" pitchFamily="34" charset="0"/>
              </a:rPr>
              <a:t>, and </a:t>
            </a:r>
            <a:r>
              <a:rPr lang="en-US" altLang="en-US" sz="2000" b="1" dirty="0">
                <a:solidFill>
                  <a:srgbClr val="E66C7D"/>
                </a:solidFill>
                <a:latin typeface="Calibri" panose="020F0502020204030204" pitchFamily="34" charset="0"/>
              </a:rPr>
              <a:t>relationship dedication</a:t>
            </a:r>
            <a:r>
              <a:rPr lang="en-US" altLang="en-US" sz="2000" dirty="0">
                <a:solidFill>
                  <a:srgbClr val="E66C7D"/>
                </a:solidFill>
                <a:latin typeface="Calibri" panose="020F0502020204030204" pitchFamily="34" charset="0"/>
              </a:rPr>
              <a:t> varied significantly between individuals. </a:t>
            </a:r>
          </a:p>
          <a:p>
            <a:pPr lvl="1">
              <a:buFont typeface="Arial"/>
              <a:buChar char="•"/>
            </a:pPr>
            <a:r>
              <a:rPr lang="en-US" altLang="en-US" sz="2000" dirty="0">
                <a:solidFill>
                  <a:srgbClr val="E66C7D"/>
                </a:solidFill>
                <a:latin typeface="Calibri" panose="020F0502020204030204" pitchFamily="34" charset="0"/>
              </a:rPr>
              <a:t>Mothers’ sudden changes in </a:t>
            </a:r>
            <a:r>
              <a:rPr lang="en-US" altLang="en-US" sz="2000" b="1" dirty="0">
                <a:solidFill>
                  <a:srgbClr val="E66C7D"/>
                </a:solidFill>
                <a:latin typeface="Calibri" panose="020F0502020204030204" pitchFamily="34" charset="0"/>
              </a:rPr>
              <a:t>poor conflict management </a:t>
            </a:r>
            <a:r>
              <a:rPr lang="en-US" altLang="en-US" sz="2000" dirty="0">
                <a:solidFill>
                  <a:srgbClr val="E66C7D"/>
                </a:solidFill>
                <a:latin typeface="Calibri" panose="020F0502020204030204" pitchFamily="34" charset="0"/>
              </a:rPr>
              <a:t>and </a:t>
            </a:r>
            <a:r>
              <a:rPr lang="en-US" altLang="en-US" sz="2000" b="1" dirty="0">
                <a:solidFill>
                  <a:srgbClr val="E66C7D"/>
                </a:solidFill>
                <a:latin typeface="Calibri" panose="020F0502020204030204" pitchFamily="34" charset="0"/>
              </a:rPr>
              <a:t>relationship confidence </a:t>
            </a:r>
            <a:r>
              <a:rPr lang="en-US" altLang="en-US" sz="2000" dirty="0">
                <a:solidFill>
                  <a:srgbClr val="E66C7D"/>
                </a:solidFill>
                <a:latin typeface="Calibri" panose="020F0502020204030204" pitchFamily="34" charset="0"/>
              </a:rPr>
              <a:t>showed significant between-individual variability. </a:t>
            </a: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srgbClr val="60B5CC"/>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pPr marL="0" indent="0"/>
            <a:endParaRPr lang="en-US" altLang="en-US" dirty="0">
              <a:solidFill>
                <a:prstClr val="black"/>
              </a:solidFill>
              <a:latin typeface="Calibri" panose="020F0502020204030204" pitchFamily="34" charset="0"/>
            </a:endParaRPr>
          </a:p>
          <a:p>
            <a:endParaRPr lang="en-US" dirty="0"/>
          </a:p>
        </p:txBody>
      </p:sp>
      <p:sp>
        <p:nvSpPr>
          <p:cNvPr id="10" name="Footer Placeholder 1"/>
          <p:cNvSpPr>
            <a:spLocks noGrp="1"/>
          </p:cNvSpPr>
          <p:nvPr>
            <p:ph type="ftr" sz="quarter" idx="11"/>
          </p:nvPr>
        </p:nvSpPr>
        <p:spPr/>
        <p:txBody>
          <a:bodyPr/>
          <a:lstStyle/>
          <a:p>
            <a:r>
              <a:rPr lang="en-US" dirty="0" smtClean="0">
                <a:solidFill>
                  <a:prstClr val="black">
                    <a:tint val="95000"/>
                  </a:prstClr>
                </a:solidFill>
              </a:rPr>
              <a:t>Rubenstein</a:t>
            </a:r>
            <a:endParaRPr lang="en-US" dirty="0">
              <a:solidFill>
                <a:prstClr val="black">
                  <a:tint val="95000"/>
                </a:prstClr>
              </a:solidFill>
            </a:endParaRPr>
          </a:p>
        </p:txBody>
      </p:sp>
    </p:spTree>
    <p:extLst>
      <p:ext uri="{BB962C8B-B14F-4D97-AF65-F5344CB8AC3E}">
        <p14:creationId xmlns:p14="http://schemas.microsoft.com/office/powerpoint/2010/main" val="171246260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solidFill>
                <a:prstClr val="black"/>
              </a:solidFill>
              <a:latin typeface="Calibri"/>
              <a:cs typeface="Calibri"/>
            </a:endParaRPr>
          </a:p>
          <a:p>
            <a:endParaRPr lang="en-US" sz="2400" b="1" dirty="0" smtClean="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smtClean="0">
              <a:solidFill>
                <a:prstClr val="black"/>
              </a:solidFill>
              <a:latin typeface="Calibri"/>
              <a:cs typeface="Calibri"/>
            </a:endParaRPr>
          </a:p>
          <a:p>
            <a:endParaRPr lang="en-US" sz="2400" dirty="0" smtClean="0">
              <a:solidFill>
                <a:prstClr val="black"/>
              </a:solidFill>
              <a:latin typeface="Calibri"/>
              <a:cs typeface="Calibri"/>
            </a:endParaRPr>
          </a:p>
        </p:txBody>
      </p:sp>
      <p:sp>
        <p:nvSpPr>
          <p:cNvPr id="5" name="TextBox 3"/>
          <p:cNvSpPr txBox="1">
            <a:spLocks noChangeArrowheads="1"/>
          </p:cNvSpPr>
          <p:nvPr/>
        </p:nvSpPr>
        <p:spPr bwMode="auto">
          <a:xfrm>
            <a:off x="304800" y="1524000"/>
            <a:ext cx="8610600" cy="65864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sz="2000" dirty="0" smtClean="0">
                <a:solidFill>
                  <a:srgbClr val="60B5CC"/>
                </a:solidFill>
                <a:latin typeface="Calibri" panose="020F0502020204030204" pitchFamily="34" charset="0"/>
              </a:rPr>
              <a:t>Q4: What predicts variability in changes in relationship functioning seen after the birth of the baby?</a:t>
            </a:r>
          </a:p>
          <a:p>
            <a:pPr marL="0" indent="0" eaLnBrk="1" hangingPunct="1"/>
            <a:endParaRPr lang="en-US" altLang="en-US" sz="1000" dirty="0">
              <a:solidFill>
                <a:srgbClr val="60B5CC"/>
              </a:solidFill>
              <a:latin typeface="Calibri" panose="020F0502020204030204" pitchFamily="34" charset="0"/>
            </a:endParaRPr>
          </a:p>
          <a:p>
            <a:pPr marL="0" indent="0" eaLnBrk="1" hangingPunct="1"/>
            <a:r>
              <a:rPr lang="en-US" altLang="en-US" sz="2000" b="1" dirty="0" smtClean="0">
                <a:solidFill>
                  <a:srgbClr val="E66C7D"/>
                </a:solidFill>
                <a:latin typeface="Calibri" panose="020F0502020204030204" pitchFamily="34" charset="0"/>
                <a:sym typeface="Wingdings"/>
              </a:rPr>
              <a:t>Enduring vulnerabilities</a:t>
            </a:r>
          </a:p>
          <a:p>
            <a:pPr eaLnBrk="1" hangingPunct="1">
              <a:buFont typeface="Arial"/>
              <a:buChar char="•"/>
            </a:pPr>
            <a:r>
              <a:rPr lang="en-US" altLang="en-US" sz="2000" dirty="0" smtClean="0">
                <a:solidFill>
                  <a:srgbClr val="E66C7D"/>
                </a:solidFill>
                <a:latin typeface="Calibri" panose="020F0502020204030204" pitchFamily="34" charset="0"/>
                <a:sym typeface="Wingdings"/>
              </a:rPr>
              <a:t>History of parental divorce or conflict  larger decreases in marital satisfaction [mothers]</a:t>
            </a:r>
          </a:p>
          <a:p>
            <a:pPr eaLnBrk="1" hangingPunct="1">
              <a:buFont typeface="Arial"/>
              <a:buChar char="•"/>
            </a:pPr>
            <a:r>
              <a:rPr lang="en-US" altLang="en-US" sz="2000" dirty="0" smtClean="0">
                <a:solidFill>
                  <a:srgbClr val="E66C7D"/>
                </a:solidFill>
                <a:latin typeface="Calibri" panose="020F0502020204030204" pitchFamily="34" charset="0"/>
                <a:sym typeface="Wingdings"/>
              </a:rPr>
              <a:t>Living together before marriage  greater observed negative communication [mothers and fathers] </a:t>
            </a:r>
          </a:p>
          <a:p>
            <a:pPr marL="0" indent="0" eaLnBrk="1" hangingPunct="1"/>
            <a:r>
              <a:rPr lang="en-US" altLang="en-US" sz="2000" dirty="0" smtClean="0">
                <a:solidFill>
                  <a:srgbClr val="E66C7D"/>
                </a:solidFill>
                <a:latin typeface="Calibri" panose="020F0502020204030204" pitchFamily="34" charset="0"/>
                <a:sym typeface="Wingdings"/>
              </a:rPr>
              <a:t>*</a:t>
            </a:r>
            <a:r>
              <a:rPr lang="en-US" altLang="en-US" sz="2000" b="1" dirty="0" smtClean="0">
                <a:solidFill>
                  <a:srgbClr val="E66C7D"/>
                </a:solidFill>
                <a:latin typeface="Calibri" panose="020F0502020204030204" pitchFamily="34" charset="0"/>
                <a:sym typeface="Wingdings"/>
              </a:rPr>
              <a:t>Not predictive</a:t>
            </a:r>
            <a:r>
              <a:rPr lang="en-US" altLang="en-US" sz="2000" dirty="0" smtClean="0">
                <a:solidFill>
                  <a:srgbClr val="E66C7D"/>
                </a:solidFill>
                <a:latin typeface="Calibri" panose="020F0502020204030204" pitchFamily="34" charset="0"/>
                <a:sym typeface="Wingdings"/>
              </a:rPr>
              <a:t>: ethnicity, level of religiosity</a:t>
            </a:r>
          </a:p>
          <a:p>
            <a:pPr marL="0" indent="0" eaLnBrk="1" hangingPunct="1"/>
            <a:endParaRPr lang="en-US" altLang="en-US" sz="1000" b="1" dirty="0">
              <a:solidFill>
                <a:srgbClr val="E66C7D"/>
              </a:solidFill>
              <a:latin typeface="Calibri" panose="020F0502020204030204" pitchFamily="34" charset="0"/>
              <a:sym typeface="Wingdings"/>
            </a:endParaRPr>
          </a:p>
          <a:p>
            <a:pPr marL="0" indent="0" eaLnBrk="1" hangingPunct="1"/>
            <a:r>
              <a:rPr lang="en-US" altLang="en-US" sz="2000" b="1" dirty="0" smtClean="0">
                <a:solidFill>
                  <a:srgbClr val="E66C7D"/>
                </a:solidFill>
                <a:latin typeface="Calibri" panose="020F0502020204030204" pitchFamily="34" charset="0"/>
              </a:rPr>
              <a:t>Nature of stressful event</a:t>
            </a:r>
          </a:p>
          <a:p>
            <a:pPr eaLnBrk="1" hangingPunct="1">
              <a:buFont typeface="Arial"/>
              <a:buChar char="•"/>
            </a:pPr>
            <a:r>
              <a:rPr lang="en-US" altLang="en-US" sz="2000" dirty="0" smtClean="0">
                <a:solidFill>
                  <a:srgbClr val="E66C7D"/>
                </a:solidFill>
                <a:latin typeface="Calibri" panose="020F0502020204030204" pitchFamily="34" charset="0"/>
                <a:sym typeface="Wingdings"/>
              </a:rPr>
              <a:t>Female children  larger decreases in marital satisfaction </a:t>
            </a:r>
            <a:r>
              <a:rPr lang="en-US" altLang="en-US" sz="2000" dirty="0">
                <a:solidFill>
                  <a:srgbClr val="E66C7D"/>
                </a:solidFill>
                <a:latin typeface="Calibri" panose="020F0502020204030204" pitchFamily="34" charset="0"/>
                <a:sym typeface="Wingdings"/>
              </a:rPr>
              <a:t>[</a:t>
            </a:r>
            <a:r>
              <a:rPr lang="en-US" altLang="en-US" sz="2000" dirty="0" smtClean="0">
                <a:solidFill>
                  <a:srgbClr val="E66C7D"/>
                </a:solidFill>
                <a:latin typeface="Calibri" panose="020F0502020204030204" pitchFamily="34" charset="0"/>
                <a:sym typeface="Wingdings"/>
              </a:rPr>
              <a:t>mothers] and larger increases in problem intensity [fathers]</a:t>
            </a:r>
          </a:p>
          <a:p>
            <a:pPr eaLnBrk="1" hangingPunct="1">
              <a:buFont typeface="Arial"/>
              <a:buChar char="•"/>
            </a:pPr>
            <a:r>
              <a:rPr lang="en-US" altLang="en-US" sz="2000" dirty="0" smtClean="0">
                <a:solidFill>
                  <a:srgbClr val="E66C7D"/>
                </a:solidFill>
                <a:latin typeface="Calibri" panose="020F0502020204030204" pitchFamily="34" charset="0"/>
              </a:rPr>
              <a:t>Having a child quickly after marriage </a:t>
            </a:r>
            <a:r>
              <a:rPr lang="en-US" altLang="en-US" sz="2000" dirty="0" smtClean="0">
                <a:solidFill>
                  <a:srgbClr val="E66C7D"/>
                </a:solidFill>
                <a:latin typeface="Calibri" panose="020F0502020204030204" pitchFamily="34" charset="0"/>
                <a:sym typeface="Wingdings"/>
              </a:rPr>
              <a:t> </a:t>
            </a:r>
            <a:r>
              <a:rPr lang="en-US" altLang="en-US" sz="2000" dirty="0" smtClean="0">
                <a:solidFill>
                  <a:srgbClr val="E66C7D"/>
                </a:solidFill>
                <a:latin typeface="Calibri" panose="020F0502020204030204" pitchFamily="34" charset="0"/>
              </a:rPr>
              <a:t>greater decreases in marital satisfaction [fathers]</a:t>
            </a:r>
          </a:p>
          <a:p>
            <a:pPr eaLnBrk="1" hangingPunct="1">
              <a:buFont typeface="Arial"/>
              <a:buChar char="•"/>
            </a:pPr>
            <a:r>
              <a:rPr lang="en-US" altLang="en-US" sz="2000" dirty="0" smtClean="0">
                <a:solidFill>
                  <a:srgbClr val="E66C7D"/>
                </a:solidFill>
                <a:latin typeface="Calibri" panose="020F0502020204030204" pitchFamily="34" charset="0"/>
              </a:rPr>
              <a:t>Lower income (but not more financial stress) at birth </a:t>
            </a:r>
            <a:r>
              <a:rPr lang="en-US" altLang="en-US" sz="2000" dirty="0" smtClean="0">
                <a:solidFill>
                  <a:srgbClr val="E66C7D"/>
                </a:solidFill>
                <a:latin typeface="Calibri" panose="020F0502020204030204" pitchFamily="34" charset="0"/>
                <a:sym typeface="Wingdings"/>
              </a:rPr>
              <a:t> </a:t>
            </a:r>
            <a:r>
              <a:rPr lang="en-US" altLang="en-US" sz="2000" dirty="0" smtClean="0">
                <a:solidFill>
                  <a:srgbClr val="E66C7D"/>
                </a:solidFill>
                <a:latin typeface="Calibri" panose="020F0502020204030204" pitchFamily="34" charset="0"/>
              </a:rPr>
              <a:t>larger decreases in marital satisfaction [fathers]</a:t>
            </a:r>
          </a:p>
          <a:p>
            <a:pPr marL="0" indent="0" eaLnBrk="1" hangingPunct="1"/>
            <a:r>
              <a:rPr lang="en-US" altLang="en-US" sz="2000" dirty="0" smtClean="0">
                <a:solidFill>
                  <a:srgbClr val="E66C7D"/>
                </a:solidFill>
                <a:latin typeface="Calibri" panose="020F0502020204030204" pitchFamily="34" charset="0"/>
              </a:rPr>
              <a:t>* </a:t>
            </a:r>
            <a:r>
              <a:rPr lang="en-US" altLang="en-US" sz="2000" b="1" dirty="0" smtClean="0">
                <a:solidFill>
                  <a:srgbClr val="E66C7D"/>
                </a:solidFill>
                <a:latin typeface="Calibri" panose="020F0502020204030204" pitchFamily="34" charset="0"/>
              </a:rPr>
              <a:t>Not predictive</a:t>
            </a:r>
            <a:r>
              <a:rPr lang="en-US" altLang="en-US" sz="2000" dirty="0" smtClean="0">
                <a:solidFill>
                  <a:srgbClr val="E66C7D"/>
                </a:solidFill>
                <a:latin typeface="Calibri" panose="020F0502020204030204" pitchFamily="34" charset="0"/>
              </a:rPr>
              <a:t>: planned or unplanned pregnancy, financial stress before birth</a:t>
            </a:r>
            <a:endParaRPr lang="en-US" altLang="en-US" sz="2000" dirty="0">
              <a:solidFill>
                <a:srgbClr val="E66C7D"/>
              </a:solidFill>
              <a:latin typeface="Calibri" panose="020F0502020204030204" pitchFamily="34" charset="0"/>
            </a:endParaRPr>
          </a:p>
          <a:p>
            <a:pPr marL="0" indent="0" eaLnBrk="1" hangingPunct="1"/>
            <a:endParaRPr lang="en-US" altLang="en-US" dirty="0" smtClean="0">
              <a:solidFill>
                <a:prstClr val="black"/>
              </a:solidFill>
              <a:latin typeface="Calibri" panose="020F0502020204030204" pitchFamily="34" charset="0"/>
            </a:endParaRPr>
          </a:p>
          <a:p>
            <a:pPr marL="0" indent="0" eaLnBrk="1" hangingPunct="1"/>
            <a:endParaRPr lang="en-US" altLang="en-US" dirty="0" smtClean="0">
              <a:solidFill>
                <a:prstClr val="black"/>
              </a:solidFill>
              <a:latin typeface="Calibri" panose="020F0502020204030204" pitchFamily="34" charset="0"/>
            </a:endParaRPr>
          </a:p>
          <a:p>
            <a:pPr marL="0" indent="0" eaLnBrk="1" hangingPunct="1"/>
            <a:endParaRPr lang="en-US"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9759998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Rodent Moms and Dads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Virgin rodents (and other species) find infant stimuli aversive</a:t>
            </a:r>
          </a:p>
          <a:p>
            <a:r>
              <a:rPr lang="en-US" dirty="0" smtClean="0"/>
              <a:t>Postpartum rodent moms demonstrate a switch in the valence of infant stimuli</a:t>
            </a:r>
          </a:p>
          <a:p>
            <a:pPr lvl="1"/>
            <a:r>
              <a:rPr lang="en-US" dirty="0" smtClean="0"/>
              <a:t>One study demonstrated that blood transfusions from a pregnant to a virgin rodent resulted in increased maternal responsiveness</a:t>
            </a:r>
          </a:p>
          <a:p>
            <a:r>
              <a:rPr lang="en-US" dirty="0" smtClean="0"/>
              <a:t>Why?</a:t>
            </a:r>
          </a:p>
          <a:p>
            <a:pPr lvl="1"/>
            <a:r>
              <a:rPr lang="en-US" b="1" dirty="0" smtClean="0"/>
              <a:t>Estrogen</a:t>
            </a:r>
            <a:r>
              <a:rPr lang="en-US" dirty="0" smtClean="0"/>
              <a:t> and </a:t>
            </a:r>
            <a:r>
              <a:rPr lang="en-US" b="1" dirty="0" smtClean="0"/>
              <a:t>progesterone</a:t>
            </a:r>
            <a:r>
              <a:rPr lang="en-US" dirty="0" smtClean="0"/>
              <a:t> during pregnancy +    </a:t>
            </a:r>
            <a:r>
              <a:rPr lang="en-US" b="1" dirty="0" smtClean="0"/>
              <a:t>progesterone</a:t>
            </a:r>
            <a:r>
              <a:rPr lang="en-US" dirty="0" smtClean="0"/>
              <a:t> at birth maximizes brain sensitivity to </a:t>
            </a:r>
            <a:r>
              <a:rPr lang="en-US" b="1" dirty="0" smtClean="0"/>
              <a:t>oxytocin</a:t>
            </a:r>
            <a:r>
              <a:rPr lang="en-US" dirty="0" smtClean="0"/>
              <a:t> and </a:t>
            </a:r>
            <a:r>
              <a:rPr lang="en-US" b="1" dirty="0" smtClean="0"/>
              <a:t>prolactin </a:t>
            </a:r>
            <a:endParaRPr lang="en-US" b="1" dirty="0"/>
          </a:p>
          <a:p>
            <a:endParaRPr lang="en-US" dirty="0" smtClean="0"/>
          </a:p>
          <a:p>
            <a:pPr lvl="1"/>
            <a:endParaRPr lang="en-US" dirty="0"/>
          </a:p>
        </p:txBody>
      </p:sp>
    </p:spTree>
    <p:extLst>
      <p:ext uri="{BB962C8B-B14F-4D97-AF65-F5344CB8AC3E}">
        <p14:creationId xmlns:p14="http://schemas.microsoft.com/office/powerpoint/2010/main" val="365156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Results</a:t>
            </a:r>
            <a:endParaRPr lang="en-US" sz="3600" dirty="0">
              <a:solidFill>
                <a:srgbClr val="FFFFFF"/>
              </a:solidFill>
              <a:latin typeface="Calibri"/>
              <a:cs typeface="Calibri"/>
            </a:endParaRPr>
          </a:p>
        </p:txBody>
      </p:sp>
      <p:sp>
        <p:nvSpPr>
          <p:cNvPr id="10"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sp>
        <p:nvSpPr>
          <p:cNvPr id="11" name="TextBox 10"/>
          <p:cNvSpPr txBox="1"/>
          <p:nvPr/>
        </p:nvSpPr>
        <p:spPr>
          <a:xfrm>
            <a:off x="381000" y="1600200"/>
            <a:ext cx="9144000" cy="2677656"/>
          </a:xfrm>
          <a:prstGeom prst="rect">
            <a:avLst/>
          </a:prstGeom>
          <a:noFill/>
        </p:spPr>
        <p:txBody>
          <a:bodyPr wrap="square" rtlCol="0">
            <a:spAutoFit/>
          </a:bodyPr>
          <a:lstStyle/>
          <a:p>
            <a:endParaRPr lang="en-US" sz="2400" dirty="0">
              <a:solidFill>
                <a:prstClr val="black"/>
              </a:solidFill>
              <a:latin typeface="Calibri"/>
              <a:cs typeface="Calibri"/>
            </a:endParaRPr>
          </a:p>
          <a:p>
            <a:endParaRPr lang="en-US" sz="2400" b="1" dirty="0" smtClean="0">
              <a:solidFill>
                <a:prstClr val="black"/>
              </a:solidFill>
              <a:latin typeface="Calibri"/>
              <a:cs typeface="Calibri"/>
            </a:endParaRPr>
          </a:p>
          <a:p>
            <a:endParaRPr lang="en-US" sz="2400" b="1" dirty="0">
              <a:solidFill>
                <a:prstClr val="black"/>
              </a:solidFill>
              <a:latin typeface="Calibri"/>
              <a:cs typeface="Calibri"/>
            </a:endParaRPr>
          </a:p>
          <a:p>
            <a:endParaRPr lang="en-US" sz="2400" b="1" dirty="0">
              <a:solidFill>
                <a:prstClr val="black"/>
              </a:solidFill>
              <a:latin typeface="Calibri"/>
              <a:cs typeface="Calibri"/>
            </a:endParaRPr>
          </a:p>
          <a:p>
            <a:endParaRPr lang="en-US" sz="2400" dirty="0">
              <a:solidFill>
                <a:prstClr val="black"/>
              </a:solidFill>
              <a:latin typeface="Calibri"/>
              <a:cs typeface="Calibri"/>
            </a:endParaRPr>
          </a:p>
          <a:p>
            <a:endParaRPr lang="en-US" sz="2400" dirty="0" smtClean="0">
              <a:solidFill>
                <a:prstClr val="black"/>
              </a:solidFill>
              <a:latin typeface="Calibri"/>
              <a:cs typeface="Calibri"/>
            </a:endParaRPr>
          </a:p>
          <a:p>
            <a:endParaRPr lang="en-US" sz="2400" dirty="0" smtClean="0">
              <a:solidFill>
                <a:prstClr val="black"/>
              </a:solidFill>
              <a:latin typeface="Calibri"/>
              <a:cs typeface="Calibri"/>
            </a:endParaRPr>
          </a:p>
        </p:txBody>
      </p:sp>
      <p:sp>
        <p:nvSpPr>
          <p:cNvPr id="5" name="TextBox 3"/>
          <p:cNvSpPr txBox="1">
            <a:spLocks noChangeArrowheads="1"/>
          </p:cNvSpPr>
          <p:nvPr/>
        </p:nvSpPr>
        <p:spPr bwMode="auto">
          <a:xfrm>
            <a:off x="304800" y="1524000"/>
            <a:ext cx="8610600"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800100" indent="-34290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indent="0" eaLnBrk="1" hangingPunct="1"/>
            <a:r>
              <a:rPr lang="en-US" altLang="en-US" sz="2000" b="1" dirty="0" smtClean="0">
                <a:solidFill>
                  <a:srgbClr val="E66C7D"/>
                </a:solidFill>
                <a:latin typeface="Calibri" panose="020F0502020204030204" pitchFamily="34" charset="0"/>
              </a:rPr>
              <a:t>Relationship adaptive processes</a:t>
            </a:r>
          </a:p>
          <a:p>
            <a:pPr eaLnBrk="1" hangingPunct="1">
              <a:buFont typeface="Arial"/>
              <a:buChar char="•"/>
            </a:pPr>
            <a:r>
              <a:rPr lang="en-US" altLang="en-US" sz="2000" dirty="0" smtClean="0">
                <a:solidFill>
                  <a:srgbClr val="E66C7D"/>
                </a:solidFill>
                <a:latin typeface="Calibri" panose="020F0502020204030204" pitchFamily="34" charset="0"/>
                <a:sym typeface="Wingdings"/>
              </a:rPr>
              <a:t>Higher marital satisfaction at birth  larger decreases in marital satisfaction after birth [mothers and fathers]</a:t>
            </a:r>
          </a:p>
          <a:p>
            <a:pPr eaLnBrk="1" hangingPunct="1">
              <a:buFont typeface="Arial"/>
              <a:buChar char="•"/>
            </a:pPr>
            <a:r>
              <a:rPr lang="en-US" altLang="en-US" sz="2000" dirty="0" smtClean="0">
                <a:solidFill>
                  <a:srgbClr val="E66C7D"/>
                </a:solidFill>
                <a:latin typeface="Calibri" panose="020F0502020204030204" pitchFamily="34" charset="0"/>
                <a:sym typeface="Wingdings"/>
              </a:rPr>
              <a:t>Higher relationship confidence at birth  smaller decreases in marital satisfaction after birth [fathers]</a:t>
            </a:r>
          </a:p>
          <a:p>
            <a:pPr eaLnBrk="1" hangingPunct="1">
              <a:buFont typeface="Arial"/>
              <a:buChar char="•"/>
            </a:pPr>
            <a:r>
              <a:rPr lang="en-US" altLang="en-US" sz="2000" dirty="0" smtClean="0">
                <a:solidFill>
                  <a:srgbClr val="E66C7D"/>
                </a:solidFill>
                <a:latin typeface="Calibri" panose="020F0502020204030204" pitchFamily="34" charset="0"/>
                <a:sym typeface="Wingdings"/>
              </a:rPr>
              <a:t>Higher relationship confidence at birth and/or higher reported poor conflict management at birth  larger increases in problem intensity after birth [mothers and fathers]</a:t>
            </a:r>
          </a:p>
          <a:p>
            <a:pPr eaLnBrk="1" hangingPunct="1">
              <a:buFont typeface="Arial"/>
              <a:buChar char="•"/>
            </a:pPr>
            <a:r>
              <a:rPr lang="en-US" altLang="en-US" sz="2000" dirty="0" smtClean="0">
                <a:solidFill>
                  <a:srgbClr val="E66C7D"/>
                </a:solidFill>
                <a:latin typeface="Calibri" panose="020F0502020204030204" pitchFamily="34" charset="0"/>
                <a:sym typeface="Wingdings"/>
              </a:rPr>
              <a:t>Higher relationship confidence at birth and/or higher observed negative communication at birth  larger increases in poor conflict management after birth [mothers]</a:t>
            </a:r>
          </a:p>
          <a:p>
            <a:pPr marL="0" indent="0" eaLnBrk="1" hangingPunct="1"/>
            <a:endParaRPr lang="en-US" altLang="en-US" sz="1000" dirty="0" smtClean="0">
              <a:solidFill>
                <a:srgbClr val="E66C7D"/>
              </a:solidFill>
              <a:latin typeface="Calibri" panose="020F0502020204030204" pitchFamily="34" charset="0"/>
              <a:sym typeface="Wingdings"/>
            </a:endParaRPr>
          </a:p>
          <a:p>
            <a:pPr marL="0" indent="0" eaLnBrk="1" hangingPunct="1"/>
            <a:r>
              <a:rPr lang="en-US" altLang="en-US" sz="2000" dirty="0" smtClean="0">
                <a:solidFill>
                  <a:srgbClr val="60B5CC"/>
                </a:solidFill>
                <a:latin typeface="Calibri" panose="020F0502020204030204" pitchFamily="34" charset="0"/>
                <a:sym typeface="Wingdings"/>
              </a:rPr>
              <a:t>Q5</a:t>
            </a:r>
            <a:r>
              <a:rPr lang="en-US" altLang="en-US" sz="2000" dirty="0">
                <a:solidFill>
                  <a:srgbClr val="60B5CC"/>
                </a:solidFill>
                <a:latin typeface="Calibri" panose="020F0502020204030204" pitchFamily="34" charset="0"/>
                <a:sym typeface="Wingdings"/>
              </a:rPr>
              <a:t>: Are similar changes in relationship functioning found in </a:t>
            </a:r>
            <a:r>
              <a:rPr lang="en-US" altLang="en-US" sz="2000" dirty="0" smtClean="0">
                <a:solidFill>
                  <a:srgbClr val="60B5CC"/>
                </a:solidFill>
                <a:latin typeface="Calibri" panose="020F0502020204030204" pitchFamily="34" charset="0"/>
                <a:sym typeface="Wingdings"/>
              </a:rPr>
              <a:t>nonparents?</a:t>
            </a:r>
          </a:p>
          <a:p>
            <a:pPr marL="0" indent="0" eaLnBrk="1" hangingPunct="1"/>
            <a:endParaRPr lang="en-US" altLang="en-US" sz="1000" b="1" dirty="0" smtClean="0">
              <a:solidFill>
                <a:srgbClr val="E66C7D"/>
              </a:solidFill>
              <a:latin typeface="Calibri" panose="020F0502020204030204" pitchFamily="34" charset="0"/>
              <a:sym typeface="Wingdings"/>
            </a:endParaRPr>
          </a:p>
          <a:p>
            <a:pPr eaLnBrk="1" hangingPunct="1">
              <a:buFont typeface="Arial"/>
              <a:buChar char="•"/>
            </a:pPr>
            <a:r>
              <a:rPr lang="en-US" altLang="en-US" sz="2000" dirty="0" smtClean="0">
                <a:solidFill>
                  <a:srgbClr val="E66C7D"/>
                </a:solidFill>
                <a:latin typeface="Calibri" panose="020F0502020204030204" pitchFamily="34" charset="0"/>
                <a:sym typeface="Wingdings"/>
              </a:rPr>
              <a:t>Nonparents showed </a:t>
            </a:r>
            <a:r>
              <a:rPr lang="en-US" altLang="en-US" sz="2000" b="1" i="1" dirty="0" smtClean="0">
                <a:solidFill>
                  <a:srgbClr val="E66C7D"/>
                </a:solidFill>
                <a:latin typeface="Calibri" panose="020F0502020204030204" pitchFamily="34" charset="0"/>
                <a:sym typeface="Wingdings"/>
              </a:rPr>
              <a:t>no sudden changes </a:t>
            </a:r>
          </a:p>
          <a:p>
            <a:pPr eaLnBrk="1" hangingPunct="1">
              <a:buFont typeface="Arial"/>
              <a:buChar char="•"/>
            </a:pPr>
            <a:r>
              <a:rPr lang="en-US" altLang="en-US" sz="2000" dirty="0" smtClean="0">
                <a:solidFill>
                  <a:srgbClr val="E66C7D"/>
                </a:solidFill>
                <a:latin typeface="Calibri" panose="020F0502020204030204" pitchFamily="34" charset="0"/>
                <a:sym typeface="Wingdings"/>
              </a:rPr>
              <a:t>Gradual deterioration in marital satisfaction; Men reported sig decreases in relationship dedication over time</a:t>
            </a:r>
          </a:p>
          <a:p>
            <a:pPr eaLnBrk="1" hangingPunct="1">
              <a:buFont typeface="Arial"/>
              <a:buChar char="•"/>
            </a:pPr>
            <a:r>
              <a:rPr lang="en-US" altLang="en-US" sz="2000" dirty="0" smtClean="0">
                <a:solidFill>
                  <a:srgbClr val="E66C7D"/>
                </a:solidFill>
                <a:latin typeface="Calibri" panose="020F0502020204030204" pitchFamily="34" charset="0"/>
                <a:sym typeface="Wingdings"/>
              </a:rPr>
              <a:t>Negative observed communication sig improved over time</a:t>
            </a:r>
          </a:p>
        </p:txBody>
      </p:sp>
    </p:spTree>
    <p:extLst>
      <p:ext uri="{BB962C8B-B14F-4D97-AF65-F5344CB8AC3E}">
        <p14:creationId xmlns:p14="http://schemas.microsoft.com/office/powerpoint/2010/main" val="24465172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6"/>
          <p:cNvSpPr>
            <a:spLocks noGrp="1"/>
          </p:cNvSpPr>
          <p:nvPr>
            <p:ph type="title"/>
          </p:nvPr>
        </p:nvSpPr>
        <p:spPr>
          <a:xfrm>
            <a:off x="76200" y="152400"/>
            <a:ext cx="8833611" cy="1157567"/>
          </a:xfrm>
        </p:spPr>
        <p:txBody>
          <a:bodyPr anchor="ctr">
            <a:noAutofit/>
          </a:bodyPr>
          <a:lstStyle/>
          <a:p>
            <a:pPr algn="ctr">
              <a:defRPr/>
            </a:pPr>
            <a:r>
              <a:rPr lang="en-US" sz="4400" dirty="0" smtClean="0">
                <a:latin typeface="Calibri"/>
                <a:ea typeface="ＭＳ Ｐゴシック" charset="0"/>
                <a:cs typeface="Calibri"/>
              </a:rPr>
              <a:t>Conclusions</a:t>
            </a:r>
            <a:endParaRPr lang="en-US" sz="3600" dirty="0">
              <a:solidFill>
                <a:srgbClr val="FFFFFF"/>
              </a:solidFill>
              <a:latin typeface="Calibri"/>
              <a:cs typeface="Calibri"/>
            </a:endParaRPr>
          </a:p>
        </p:txBody>
      </p:sp>
      <p:sp>
        <p:nvSpPr>
          <p:cNvPr id="4" name="TextBox 3"/>
          <p:cNvSpPr txBox="1"/>
          <p:nvPr/>
        </p:nvSpPr>
        <p:spPr>
          <a:xfrm>
            <a:off x="381000" y="1600200"/>
            <a:ext cx="8458200" cy="3139321"/>
          </a:xfrm>
          <a:prstGeom prst="rect">
            <a:avLst/>
          </a:prstGeom>
          <a:noFill/>
        </p:spPr>
        <p:txBody>
          <a:bodyPr wrap="square" rtlCol="0">
            <a:spAutoFit/>
          </a:bodyPr>
          <a:lstStyle/>
          <a:p>
            <a:r>
              <a:rPr lang="en-US" sz="2200" dirty="0" smtClean="0">
                <a:solidFill>
                  <a:prstClr val="black"/>
                </a:solidFill>
                <a:latin typeface="Calibri"/>
                <a:cs typeface="Calibri"/>
              </a:rPr>
              <a:t>Parents </a:t>
            </a:r>
            <a:r>
              <a:rPr lang="en-US" sz="2200" dirty="0">
                <a:solidFill>
                  <a:prstClr val="black"/>
                </a:solidFill>
                <a:latin typeface="Calibri"/>
                <a:cs typeface="Calibri"/>
              </a:rPr>
              <a:t>and nonparents generally show similar </a:t>
            </a:r>
            <a:r>
              <a:rPr lang="en-US" sz="2200" i="1" dirty="0">
                <a:solidFill>
                  <a:prstClr val="black"/>
                </a:solidFill>
                <a:latin typeface="Calibri"/>
                <a:cs typeface="Calibri"/>
              </a:rPr>
              <a:t>amounts</a:t>
            </a:r>
            <a:r>
              <a:rPr lang="en-US" sz="2200" dirty="0">
                <a:solidFill>
                  <a:prstClr val="black"/>
                </a:solidFill>
                <a:latin typeface="Calibri"/>
                <a:cs typeface="Calibri"/>
              </a:rPr>
              <a:t> of decline in overall relationship functioning over the first 8 years of marriage but </a:t>
            </a:r>
            <a:r>
              <a:rPr lang="en-US" sz="2200" dirty="0" smtClean="0">
                <a:solidFill>
                  <a:prstClr val="black"/>
                </a:solidFill>
                <a:latin typeface="Calibri"/>
                <a:cs typeface="Calibri"/>
              </a:rPr>
              <a:t>these </a:t>
            </a:r>
            <a:r>
              <a:rPr lang="en-US" sz="2200" dirty="0">
                <a:solidFill>
                  <a:prstClr val="black"/>
                </a:solidFill>
                <a:latin typeface="Calibri"/>
                <a:cs typeface="Calibri"/>
              </a:rPr>
              <a:t>changes tend to occur </a:t>
            </a:r>
            <a:r>
              <a:rPr lang="en-US" sz="2200" b="1" dirty="0">
                <a:solidFill>
                  <a:prstClr val="black"/>
                </a:solidFill>
                <a:latin typeface="Calibri"/>
                <a:cs typeface="Calibri"/>
              </a:rPr>
              <a:t>suddenly</a:t>
            </a:r>
            <a:r>
              <a:rPr lang="en-US" sz="2200" dirty="0">
                <a:solidFill>
                  <a:prstClr val="black"/>
                </a:solidFill>
                <a:latin typeface="Calibri"/>
                <a:cs typeface="Calibri"/>
              </a:rPr>
              <a:t> following the birth of the baby for parents and </a:t>
            </a:r>
            <a:r>
              <a:rPr lang="en-US" sz="2200" b="1" dirty="0">
                <a:solidFill>
                  <a:prstClr val="black"/>
                </a:solidFill>
                <a:latin typeface="Calibri"/>
                <a:cs typeface="Calibri"/>
              </a:rPr>
              <a:t>more gradually </a:t>
            </a:r>
            <a:r>
              <a:rPr lang="en-US" sz="2200" dirty="0">
                <a:solidFill>
                  <a:prstClr val="black"/>
                </a:solidFill>
                <a:latin typeface="Calibri"/>
                <a:cs typeface="Calibri"/>
              </a:rPr>
              <a:t>over time for nonparents. </a:t>
            </a:r>
            <a:endParaRPr lang="en-US" sz="2200" dirty="0" smtClean="0">
              <a:solidFill>
                <a:prstClr val="black"/>
              </a:solidFill>
              <a:latin typeface="Calibri"/>
              <a:cs typeface="Calibri"/>
            </a:endParaRPr>
          </a:p>
          <a:p>
            <a:endParaRPr lang="en-US" sz="2200" dirty="0">
              <a:solidFill>
                <a:prstClr val="black"/>
              </a:solidFill>
              <a:latin typeface="Calibri"/>
              <a:cs typeface="Calibri"/>
            </a:endParaRPr>
          </a:p>
          <a:p>
            <a:r>
              <a:rPr lang="en-US" sz="2200" dirty="0" smtClean="0">
                <a:solidFill>
                  <a:prstClr val="black"/>
                </a:solidFill>
                <a:latin typeface="Calibri"/>
                <a:cs typeface="Calibri"/>
              </a:rPr>
              <a:t>Parents </a:t>
            </a:r>
            <a:r>
              <a:rPr lang="en-US" sz="2200" dirty="0">
                <a:solidFill>
                  <a:prstClr val="black"/>
                </a:solidFill>
                <a:latin typeface="Calibri"/>
                <a:cs typeface="Calibri"/>
              </a:rPr>
              <a:t>showed clear increases in negativity, conflict, and problem intensity following the birth of a child, whereas nonparents did not show such changes at the same point in time, nor did they show such declines over time more generally. </a:t>
            </a:r>
          </a:p>
        </p:txBody>
      </p:sp>
      <p:sp>
        <p:nvSpPr>
          <p:cNvPr id="5" name="Footer Placeholder 1"/>
          <p:cNvSpPr>
            <a:spLocks noGrp="1"/>
          </p:cNvSpPr>
          <p:nvPr>
            <p:ph type="ftr" sz="quarter" idx="11"/>
          </p:nvPr>
        </p:nvSpPr>
        <p:spPr>
          <a:xfrm>
            <a:off x="0" y="6611112"/>
            <a:ext cx="5461998" cy="246888"/>
          </a:xfrm>
        </p:spPr>
        <p:txBody>
          <a:bodyPr/>
          <a:lstStyle/>
          <a:p>
            <a:r>
              <a:rPr lang="en-US" dirty="0" smtClean="0">
                <a:solidFill>
                  <a:prstClr val="black">
                    <a:tint val="95000"/>
                  </a:prstClr>
                </a:solidFill>
              </a:rPr>
              <a:t>Rubenstein</a:t>
            </a:r>
            <a:endParaRPr lang="en-US" dirty="0">
              <a:solidFill>
                <a:prstClr val="black">
                  <a:tint val="95000"/>
                </a:prstClr>
              </a:solidFill>
            </a:endParaRPr>
          </a:p>
        </p:txBody>
      </p:sp>
      <p:pic>
        <p:nvPicPr>
          <p:cNvPr id="2" name="Picture 1"/>
          <p:cNvPicPr>
            <a:picLocks noChangeAspect="1"/>
          </p:cNvPicPr>
          <p:nvPr/>
        </p:nvPicPr>
        <p:blipFill>
          <a:blip r:embed="rId3"/>
          <a:stretch>
            <a:fillRect/>
          </a:stretch>
        </p:blipFill>
        <p:spPr>
          <a:xfrm>
            <a:off x="838200" y="4800600"/>
            <a:ext cx="1765300" cy="1800314"/>
          </a:xfrm>
          <a:prstGeom prst="rect">
            <a:avLst/>
          </a:prstGeom>
        </p:spPr>
      </p:pic>
      <p:pic>
        <p:nvPicPr>
          <p:cNvPr id="3" name="Picture 2"/>
          <p:cNvPicPr>
            <a:picLocks noChangeAspect="1"/>
          </p:cNvPicPr>
          <p:nvPr/>
        </p:nvPicPr>
        <p:blipFill rotWithShape="1">
          <a:blip r:embed="rId4"/>
          <a:srcRect l="6481" b="2807"/>
          <a:stretch/>
        </p:blipFill>
        <p:spPr>
          <a:xfrm>
            <a:off x="3657600" y="4800600"/>
            <a:ext cx="1676399" cy="1828800"/>
          </a:xfrm>
          <a:prstGeom prst="rect">
            <a:avLst/>
          </a:prstGeom>
        </p:spPr>
      </p:pic>
      <p:pic>
        <p:nvPicPr>
          <p:cNvPr id="6" name="Picture 5"/>
          <p:cNvPicPr>
            <a:picLocks noChangeAspect="1"/>
          </p:cNvPicPr>
          <p:nvPr/>
        </p:nvPicPr>
        <p:blipFill>
          <a:blip r:embed="rId5"/>
          <a:stretch>
            <a:fillRect/>
          </a:stretch>
        </p:blipFill>
        <p:spPr>
          <a:xfrm>
            <a:off x="6172200" y="4800600"/>
            <a:ext cx="1845142" cy="1828800"/>
          </a:xfrm>
          <a:prstGeom prst="rect">
            <a:avLst/>
          </a:prstGeom>
        </p:spPr>
      </p:pic>
    </p:spTree>
    <p:extLst>
      <p:ext uri="{BB962C8B-B14F-4D97-AF65-F5344CB8AC3E}">
        <p14:creationId xmlns:p14="http://schemas.microsoft.com/office/powerpoint/2010/main" val="1374806495"/>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algn="ctr"/>
            <a:r>
              <a:rPr lang="en-US" sz="4000" dirty="0"/>
              <a:t>The Transition to Parenthood</a:t>
            </a:r>
          </a:p>
        </p:txBody>
      </p:sp>
      <p:sp>
        <p:nvSpPr>
          <p:cNvPr id="742403" name="Rectangle 3"/>
          <p:cNvSpPr>
            <a:spLocks noGrp="1" noChangeArrowheads="1"/>
          </p:cNvSpPr>
          <p:nvPr>
            <p:ph type="body" idx="4294967295"/>
          </p:nvPr>
        </p:nvSpPr>
        <p:spPr>
          <a:xfrm>
            <a:off x="457200" y="1646237"/>
            <a:ext cx="8229600" cy="4526280"/>
          </a:xfrm>
          <a:prstGeom prst="rect">
            <a:avLst/>
          </a:prstGeom>
        </p:spPr>
        <p:txBody>
          <a:bodyPr/>
          <a:lstStyle/>
          <a:p>
            <a:r>
              <a:rPr lang="en-US" sz="2800" dirty="0"/>
              <a:t>A much anticipated event in many relationships but also considered a </a:t>
            </a:r>
            <a:r>
              <a:rPr lang="en-US" sz="2800" b="1" i="1" dirty="0" smtClean="0"/>
              <a:t>developmental challenge</a:t>
            </a:r>
            <a:endParaRPr lang="en-US" sz="2800" b="1" i="1" dirty="0"/>
          </a:p>
          <a:p>
            <a:pPr lvl="2"/>
            <a:r>
              <a:rPr lang="en-US" sz="2000" dirty="0"/>
              <a:t>Decreased marital satisfaction</a:t>
            </a:r>
          </a:p>
          <a:p>
            <a:pPr lvl="2"/>
            <a:r>
              <a:rPr lang="en-US" sz="2000" dirty="0"/>
              <a:t>Increased negative affect between spouses</a:t>
            </a:r>
          </a:p>
          <a:p>
            <a:pPr lvl="2"/>
            <a:r>
              <a:rPr lang="en-US" sz="2000" dirty="0"/>
              <a:t>Changes in relationships with friends, co-workers</a:t>
            </a:r>
          </a:p>
          <a:p>
            <a:pPr lvl="2"/>
            <a:r>
              <a:rPr lang="en-US" sz="2000" dirty="0"/>
              <a:t>Emotional extremes</a:t>
            </a:r>
          </a:p>
          <a:p>
            <a:pPr lvl="2"/>
            <a:r>
              <a:rPr lang="en-US" sz="2000" dirty="0"/>
              <a:t>Sleep deprivation</a:t>
            </a:r>
          </a:p>
          <a:p>
            <a:pPr lvl="2"/>
            <a:r>
              <a:rPr lang="en-US" sz="2000" dirty="0"/>
              <a:t>Financial stresses</a:t>
            </a:r>
          </a:p>
          <a:p>
            <a:pPr lvl="2"/>
            <a:r>
              <a:rPr lang="en-US" sz="2000" dirty="0"/>
              <a:t>Renegotiating housework/chores</a:t>
            </a:r>
          </a:p>
          <a:p>
            <a:pPr lvl="2"/>
            <a:r>
              <a:rPr lang="en-US" sz="2000" dirty="0"/>
              <a:t>Identity changes</a:t>
            </a:r>
          </a:p>
        </p:txBody>
      </p:sp>
    </p:spTree>
    <p:extLst>
      <p:ext uri="{BB962C8B-B14F-4D97-AF65-F5344CB8AC3E}">
        <p14:creationId xmlns:p14="http://schemas.microsoft.com/office/powerpoint/2010/main" val="320596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fontScale="92500"/>
          </a:bodyPr>
          <a:lstStyle/>
          <a:p>
            <a:r>
              <a:rPr lang="en-US" dirty="0" smtClean="0"/>
              <a:t>Challenges in identifying causal effects of parenthood on functioning?</a:t>
            </a:r>
          </a:p>
          <a:p>
            <a:pPr>
              <a:buNone/>
            </a:pPr>
            <a:endParaRPr lang="en-US" dirty="0" smtClean="0"/>
          </a:p>
          <a:p>
            <a:pPr lvl="1"/>
            <a:r>
              <a:rPr lang="en-US" dirty="0" smtClean="0"/>
              <a:t>Cross-sectional designs</a:t>
            </a:r>
          </a:p>
          <a:p>
            <a:pPr lvl="2"/>
            <a:r>
              <a:rPr lang="en-US" dirty="0" smtClean="0"/>
              <a:t>Comparing parents vs. nonparents</a:t>
            </a:r>
          </a:p>
          <a:p>
            <a:pPr lvl="1"/>
            <a:endParaRPr lang="en-US" dirty="0" smtClean="0"/>
          </a:p>
          <a:p>
            <a:pPr lvl="1"/>
            <a:r>
              <a:rPr lang="en-US" dirty="0" smtClean="0"/>
              <a:t>Longitudinal studies beginning in pregnancy</a:t>
            </a:r>
          </a:p>
          <a:p>
            <a:endParaRPr lang="en-US" dirty="0" smtClean="0"/>
          </a:p>
          <a:p>
            <a:r>
              <a:rPr lang="en-US" dirty="0" smtClean="0"/>
              <a:t>Benefits of interrupted time-series (ITS) design</a:t>
            </a:r>
            <a:endParaRPr lang="en-US" dirty="0"/>
          </a:p>
        </p:txBody>
      </p:sp>
    </p:spTree>
    <p:extLst>
      <p:ext uri="{BB962C8B-B14F-4D97-AF65-F5344CB8AC3E}">
        <p14:creationId xmlns:p14="http://schemas.microsoft.com/office/powerpoint/2010/main" val="165683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fontScale="85000" lnSpcReduction="20000"/>
          </a:bodyPr>
          <a:lstStyle/>
          <a:p>
            <a:r>
              <a:rPr lang="en-US" dirty="0" smtClean="0"/>
              <a:t>Quite a bit of variability in experience</a:t>
            </a:r>
          </a:p>
          <a:p>
            <a:endParaRPr lang="en-US" dirty="0" smtClean="0"/>
          </a:p>
          <a:p>
            <a:pPr lvl="1"/>
            <a:r>
              <a:rPr lang="en-US" dirty="0" smtClean="0"/>
              <a:t>Some may experience stable or increased marital functioning</a:t>
            </a:r>
          </a:p>
          <a:p>
            <a:endParaRPr lang="en-US" dirty="0" smtClean="0"/>
          </a:p>
          <a:p>
            <a:r>
              <a:rPr lang="en-US" dirty="0" smtClean="0"/>
              <a:t>Vulnerability-stress-adaptation model (VSA) </a:t>
            </a:r>
          </a:p>
          <a:p>
            <a:pPr lvl="1"/>
            <a:r>
              <a:rPr lang="en-US" dirty="0" smtClean="0"/>
              <a:t>Enduring vulnerability = family of origin, education, cohabitation history</a:t>
            </a:r>
          </a:p>
          <a:p>
            <a:pPr lvl="1"/>
            <a:endParaRPr lang="en-US" dirty="0" smtClean="0"/>
          </a:p>
          <a:p>
            <a:pPr lvl="1"/>
            <a:r>
              <a:rPr lang="en-US" dirty="0" smtClean="0"/>
              <a:t>Stress = pregnancy timing, gender of baby</a:t>
            </a:r>
          </a:p>
          <a:p>
            <a:pPr lvl="1"/>
            <a:endParaRPr lang="en-US" dirty="0" smtClean="0"/>
          </a:p>
          <a:p>
            <a:pPr lvl="1"/>
            <a:r>
              <a:rPr lang="en-US" dirty="0" smtClean="0"/>
              <a:t>Adaptive Processes = communication, commitment</a:t>
            </a:r>
            <a:endParaRPr lang="en-US" dirty="0"/>
          </a:p>
        </p:txBody>
      </p:sp>
    </p:spTree>
    <p:extLst>
      <p:ext uri="{BB962C8B-B14F-4D97-AF65-F5344CB8AC3E}">
        <p14:creationId xmlns:p14="http://schemas.microsoft.com/office/powerpoint/2010/main" val="3382797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smtClean="0"/>
              <a:t>Primary DVs:</a:t>
            </a:r>
          </a:p>
          <a:p>
            <a:pPr lvl="1"/>
            <a:r>
              <a:rPr lang="en-US" dirty="0" smtClean="0"/>
              <a:t>Marital Satisfaction</a:t>
            </a:r>
          </a:p>
          <a:p>
            <a:pPr lvl="1"/>
            <a:r>
              <a:rPr lang="en-US" dirty="0" smtClean="0"/>
              <a:t>Observed negative communication</a:t>
            </a:r>
          </a:p>
          <a:p>
            <a:pPr lvl="1"/>
            <a:r>
              <a:rPr lang="en-US" dirty="0" smtClean="0"/>
              <a:t>Relationship Confidence</a:t>
            </a:r>
          </a:p>
          <a:p>
            <a:pPr lvl="1"/>
            <a:r>
              <a:rPr lang="en-US" dirty="0" smtClean="0"/>
              <a:t>Relationship Dedication</a:t>
            </a:r>
          </a:p>
          <a:p>
            <a:pPr lvl="1"/>
            <a:r>
              <a:rPr lang="en-US" dirty="0" smtClean="0"/>
              <a:t>Poor conflict management</a:t>
            </a:r>
          </a:p>
          <a:p>
            <a:pPr lvl="1"/>
            <a:r>
              <a:rPr lang="en-US" dirty="0" smtClean="0"/>
              <a:t>Problem intensity</a:t>
            </a:r>
          </a:p>
        </p:txBody>
      </p:sp>
    </p:spTree>
    <p:extLst>
      <p:ext uri="{BB962C8B-B14F-4D97-AF65-F5344CB8AC3E}">
        <p14:creationId xmlns:p14="http://schemas.microsoft.com/office/powerpoint/2010/main" val="314209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smtClean="0"/>
              <a:t>Predictors of change:</a:t>
            </a:r>
          </a:p>
          <a:p>
            <a:pPr lvl="1"/>
            <a:r>
              <a:rPr lang="en-US" dirty="0" smtClean="0"/>
              <a:t>Family of origin factors: divorce, parental conflict</a:t>
            </a:r>
          </a:p>
          <a:p>
            <a:pPr lvl="1"/>
            <a:r>
              <a:rPr lang="en-US" dirty="0" smtClean="0"/>
              <a:t>Premarital cohabitation history</a:t>
            </a:r>
          </a:p>
          <a:p>
            <a:pPr lvl="1"/>
            <a:r>
              <a:rPr lang="en-US" dirty="0" smtClean="0"/>
              <a:t>Child gender</a:t>
            </a:r>
          </a:p>
          <a:p>
            <a:pPr lvl="1"/>
            <a:r>
              <a:rPr lang="en-US" dirty="0" smtClean="0"/>
              <a:t>Timing relative to date of marriage</a:t>
            </a:r>
          </a:p>
          <a:p>
            <a:pPr lvl="1"/>
            <a:r>
              <a:rPr lang="en-US" dirty="0" smtClean="0"/>
              <a:t>Planned/unplanned pregnancy</a:t>
            </a:r>
          </a:p>
          <a:p>
            <a:pPr lvl="1"/>
            <a:r>
              <a:rPr lang="en-US" dirty="0" smtClean="0"/>
              <a:t>Financial stress</a:t>
            </a:r>
          </a:p>
        </p:txBody>
      </p:sp>
    </p:spTree>
    <p:extLst>
      <p:ext uri="{BB962C8B-B14F-4D97-AF65-F5344CB8AC3E}">
        <p14:creationId xmlns:p14="http://schemas.microsoft.com/office/powerpoint/2010/main" val="266718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smtClean="0"/>
              <a:t>Change patterns: Parents</a:t>
            </a:r>
            <a:endParaRPr lang="en-US" sz="4000" dirty="0"/>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371600"/>
            <a:ext cx="5495925" cy="5137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1" y="3217930"/>
            <a:ext cx="1904999" cy="646331"/>
          </a:xfrm>
          <a:prstGeom prst="rect">
            <a:avLst/>
          </a:prstGeom>
        </p:spPr>
        <p:txBody>
          <a:bodyPr wrap="square">
            <a:spAutoFit/>
          </a:bodyPr>
          <a:lstStyle/>
          <a:p>
            <a:r>
              <a:rPr lang="en-US" dirty="0"/>
              <a:t>Dotted father; solid </a:t>
            </a:r>
            <a:r>
              <a:rPr lang="en-US" dirty="0" smtClean="0"/>
              <a:t>mother</a:t>
            </a:r>
            <a:endParaRPr lang="en-US" dirty="0"/>
          </a:p>
        </p:txBody>
      </p:sp>
    </p:spTree>
    <p:extLst>
      <p:ext uri="{BB962C8B-B14F-4D97-AF65-F5344CB8AC3E}">
        <p14:creationId xmlns:p14="http://schemas.microsoft.com/office/powerpoint/2010/main" val="2656299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pPr algn="ctr"/>
            <a:r>
              <a:rPr lang="en-US" sz="4000" dirty="0"/>
              <a:t>The Transition to Parenthood</a:t>
            </a:r>
          </a:p>
        </p:txBody>
      </p:sp>
      <p:sp>
        <p:nvSpPr>
          <p:cNvPr id="807939" name="Rectangle 3"/>
          <p:cNvSpPr>
            <a:spLocks noGrp="1" noChangeArrowheads="1"/>
          </p:cNvSpPr>
          <p:nvPr>
            <p:ph type="body" idx="4294967295"/>
          </p:nvPr>
        </p:nvSpPr>
        <p:spPr>
          <a:xfrm>
            <a:off x="457200" y="1646237"/>
            <a:ext cx="8229600" cy="4526280"/>
          </a:xfrm>
          <a:prstGeom prst="rect">
            <a:avLst/>
          </a:prstGeom>
        </p:spPr>
        <p:txBody>
          <a:bodyPr>
            <a:normAutofit fontScale="92500" lnSpcReduction="20000"/>
          </a:bodyPr>
          <a:lstStyle/>
          <a:p>
            <a:r>
              <a:rPr lang="en-US" dirty="0" smtClean="0"/>
              <a:t>Predictors of change:</a:t>
            </a:r>
          </a:p>
          <a:p>
            <a:pPr>
              <a:buNone/>
            </a:pPr>
            <a:endParaRPr lang="en-US" dirty="0" smtClean="0"/>
          </a:p>
          <a:p>
            <a:pPr lvl="1"/>
            <a:r>
              <a:rPr lang="en-US" dirty="0" smtClean="0"/>
              <a:t>High negative communication</a:t>
            </a:r>
          </a:p>
          <a:p>
            <a:pPr lvl="1"/>
            <a:r>
              <a:rPr lang="en-US" dirty="0" smtClean="0"/>
              <a:t>Difficulties in mothers’ family of origin</a:t>
            </a:r>
          </a:p>
          <a:p>
            <a:pPr lvl="1"/>
            <a:r>
              <a:rPr lang="en-US" dirty="0" smtClean="0"/>
              <a:t>Shorter duration of marriage at birth</a:t>
            </a:r>
          </a:p>
          <a:p>
            <a:pPr lvl="1"/>
            <a:r>
              <a:rPr lang="en-US" dirty="0" smtClean="0"/>
              <a:t>Giving birth to a girl</a:t>
            </a:r>
          </a:p>
          <a:p>
            <a:endParaRPr lang="en-US" dirty="0" smtClean="0"/>
          </a:p>
          <a:p>
            <a:r>
              <a:rPr lang="en-US" dirty="0" smtClean="0"/>
              <a:t>Many instances where </a:t>
            </a:r>
            <a:r>
              <a:rPr lang="en-US" i="1" dirty="0" smtClean="0"/>
              <a:t>better</a:t>
            </a:r>
            <a:r>
              <a:rPr lang="en-US" dirty="0" smtClean="0"/>
              <a:t> pre-birth functioning predicted more severe negative change</a:t>
            </a:r>
          </a:p>
          <a:p>
            <a:pPr lvl="2"/>
            <a:r>
              <a:rPr lang="en-US" dirty="0" smtClean="0"/>
              <a:t>e.g., better marital satisfaction</a:t>
            </a:r>
          </a:p>
        </p:txBody>
      </p:sp>
    </p:spTree>
    <p:extLst>
      <p:ext uri="{BB962C8B-B14F-4D97-AF65-F5344CB8AC3E}">
        <p14:creationId xmlns:p14="http://schemas.microsoft.com/office/powerpoint/2010/main" val="2686078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79" t="16245" r="32155" b="39464"/>
          <a:stretch/>
        </p:blipFill>
        <p:spPr bwMode="auto">
          <a:xfrm>
            <a:off x="685800" y="570186"/>
            <a:ext cx="7848600" cy="536228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167898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Rodents v. Sheep</a:t>
            </a:r>
            <a:endParaRPr lang="en-US" dirty="0"/>
          </a:p>
        </p:txBody>
      </p:sp>
      <p:sp>
        <p:nvSpPr>
          <p:cNvPr id="3" name="Content Placeholder 2"/>
          <p:cNvSpPr>
            <a:spLocks noGrp="1"/>
          </p:cNvSpPr>
          <p:nvPr>
            <p:ph sz="quarter" idx="1"/>
          </p:nvPr>
        </p:nvSpPr>
        <p:spPr/>
        <p:txBody>
          <a:bodyPr/>
          <a:lstStyle/>
          <a:p>
            <a:r>
              <a:rPr lang="en-US" dirty="0" smtClean="0"/>
              <a:t>Oxytocin</a:t>
            </a:r>
          </a:p>
          <a:p>
            <a:pPr lvl="1"/>
            <a:r>
              <a:rPr lang="en-US" dirty="0" smtClean="0"/>
              <a:t>Implicated broadly in social bonding and parenting </a:t>
            </a:r>
          </a:p>
          <a:p>
            <a:pPr lvl="1"/>
            <a:r>
              <a:rPr lang="en-US" dirty="0" smtClean="0"/>
              <a:t>Is released centrally during birth, plays a role in transitioning toward approach behavior in mothers</a:t>
            </a:r>
          </a:p>
          <a:p>
            <a:r>
              <a:rPr lang="en-US" dirty="0" smtClean="0"/>
              <a:t>Rodents are promiscuous parents </a:t>
            </a:r>
          </a:p>
          <a:p>
            <a:r>
              <a:rPr lang="en-US" dirty="0" smtClean="0"/>
              <a:t>Sheep form selective mother-infant bonds</a:t>
            </a:r>
          </a:p>
          <a:p>
            <a:pPr lvl="1"/>
            <a:r>
              <a:rPr lang="en-US" dirty="0" smtClean="0"/>
              <a:t>Oxytocin signaling at play </a:t>
            </a:r>
            <a:endParaRPr lang="en-US" dirty="0"/>
          </a:p>
        </p:txBody>
      </p:sp>
    </p:spTree>
    <p:extLst>
      <p:ext uri="{BB962C8B-B14F-4D97-AF65-F5344CB8AC3E}">
        <p14:creationId xmlns:p14="http://schemas.microsoft.com/office/powerpoint/2010/main" val="3249140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 parents happier?</a:t>
            </a:r>
            <a:endParaRPr lang="en-US" dirty="0"/>
          </a:p>
        </p:txBody>
      </p:sp>
      <p:sp>
        <p:nvSpPr>
          <p:cNvPr id="5" name="Content Placeholder 4"/>
          <p:cNvSpPr>
            <a:spLocks noGrp="1"/>
          </p:cNvSpPr>
          <p:nvPr>
            <p:ph idx="1"/>
          </p:nvPr>
        </p:nvSpPr>
        <p:spPr>
          <a:xfrm>
            <a:off x="457200" y="1600200"/>
            <a:ext cx="8229600" cy="5029199"/>
          </a:xfrm>
        </p:spPr>
        <p:txBody>
          <a:bodyPr>
            <a:normAutofit fontScale="85000" lnSpcReduction="20000"/>
          </a:bodyPr>
          <a:lstStyle/>
          <a:p>
            <a:r>
              <a:rPr lang="en-US" dirty="0" smtClean="0"/>
              <a:t>Study 1. Large, nationally representative survey to assess if parents are happier overall than nonparents</a:t>
            </a:r>
          </a:p>
          <a:p>
            <a:pPr lvl="2"/>
            <a:r>
              <a:rPr lang="en-US" dirty="0"/>
              <a:t>World Values Survey (n = 6,906; ages 17 – 96)</a:t>
            </a:r>
          </a:p>
          <a:p>
            <a:pPr lvl="2"/>
            <a:r>
              <a:rPr lang="en-US" dirty="0"/>
              <a:t>Single-item measures of happiness, life satisfaction, and thinking about meaning in </a:t>
            </a:r>
            <a:r>
              <a:rPr lang="en-US" dirty="0" smtClean="0"/>
              <a:t>life</a:t>
            </a:r>
          </a:p>
          <a:p>
            <a:r>
              <a:rPr lang="en-US" dirty="0" smtClean="0"/>
              <a:t>Study 2. Experience-sampling to assess if parents feel better moment-to-moment than nonparents</a:t>
            </a:r>
          </a:p>
          <a:p>
            <a:pPr lvl="2"/>
            <a:r>
              <a:rPr lang="en-US" dirty="0"/>
              <a:t>329 adults (ages 18 – 94)</a:t>
            </a:r>
          </a:p>
          <a:p>
            <a:pPr lvl="2"/>
            <a:r>
              <a:rPr lang="en-US" dirty="0"/>
              <a:t>Participants randomly paged 5 times per day over 7 days to complete brief questionnaire</a:t>
            </a:r>
          </a:p>
          <a:p>
            <a:pPr lvl="2"/>
            <a:r>
              <a:rPr lang="en-US" dirty="0"/>
              <a:t>Rated how much they were feeling 19 emotions on 7-point scale and asked how meaningful the moment was </a:t>
            </a:r>
            <a:endParaRPr lang="en-US" dirty="0" smtClean="0"/>
          </a:p>
          <a:p>
            <a:r>
              <a:rPr lang="en-US" dirty="0" smtClean="0"/>
              <a:t>Study 3. Within-subjects study to assess how positive feelings derived from parenting compares to other daily activities</a:t>
            </a:r>
            <a:endParaRPr lang="en-US" dirty="0"/>
          </a:p>
        </p:txBody>
      </p:sp>
      <p:sp>
        <p:nvSpPr>
          <p:cNvPr id="6" name="TextBox 5"/>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3465634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smtClean="0"/>
              <a:t>Study 1: Are parents happier overall?</a:t>
            </a:r>
            <a:endParaRPr lang="en-US" dirty="0"/>
          </a:p>
        </p:txBody>
      </p:sp>
      <p:sp>
        <p:nvSpPr>
          <p:cNvPr id="3" name="Content Placeholder 2"/>
          <p:cNvSpPr>
            <a:spLocks noGrp="1"/>
          </p:cNvSpPr>
          <p:nvPr>
            <p:ph idx="1"/>
          </p:nvPr>
        </p:nvSpPr>
        <p:spPr>
          <a:xfrm>
            <a:off x="457200" y="1600200"/>
            <a:ext cx="8229600" cy="5029199"/>
          </a:xfrm>
        </p:spPr>
        <p:txBody>
          <a:bodyPr>
            <a:normAutofit/>
          </a:bodyPr>
          <a:lstStyle/>
          <a:p>
            <a:r>
              <a:rPr lang="en-US" sz="2000" dirty="0" smtClean="0"/>
              <a:t>Parents reported higher levels of life satisfaction, happiness, and meaning in life than nonparents</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pPr marL="118872" indent="0">
              <a:buNone/>
            </a:pPr>
            <a:endParaRPr lang="en-US" sz="1600" dirty="0" smtClean="0"/>
          </a:p>
          <a:p>
            <a:r>
              <a:rPr lang="en-US" sz="2000" dirty="0" smtClean="0"/>
              <a:t>Having more children was correlated with life satisfaction and meaning in life (but not happiness)</a:t>
            </a:r>
          </a:p>
          <a:p>
            <a:pPr lvl="1"/>
            <a:endParaRPr lang="en-US" sz="1600" dirty="0" smtClean="0"/>
          </a:p>
          <a:p>
            <a:endParaRPr lang="en-US" sz="1600"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28" t="23448" r="40000" b="54023"/>
          <a:stretch/>
        </p:blipFill>
        <p:spPr bwMode="auto">
          <a:xfrm>
            <a:off x="2209800" y="2438400"/>
            <a:ext cx="4648200" cy="292002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
        <p:nvSpPr>
          <p:cNvPr id="4" name="Rectangle 3"/>
          <p:cNvSpPr/>
          <p:nvPr/>
        </p:nvSpPr>
        <p:spPr>
          <a:xfrm>
            <a:off x="1381125" y="8516035"/>
            <a:ext cx="4572000" cy="646331"/>
          </a:xfrm>
          <a:prstGeom prst="rect">
            <a:avLst/>
          </a:prstGeom>
        </p:spPr>
        <p:txBody>
          <a:bodyPr>
            <a:spAutoFit/>
          </a:bodyPr>
          <a:lstStyle/>
          <a:p>
            <a:r>
              <a:rPr lang="en-US" dirty="0"/>
              <a:t>Potential factors that could affect these relationships?</a:t>
            </a:r>
          </a:p>
        </p:txBody>
      </p:sp>
    </p:spTree>
    <p:extLst>
      <p:ext uri="{BB962C8B-B14F-4D97-AF65-F5344CB8AC3E}">
        <p14:creationId xmlns:p14="http://schemas.microsoft.com/office/powerpoint/2010/main" val="13806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fontScale="90000"/>
          </a:bodyPr>
          <a:lstStyle/>
          <a:p>
            <a:r>
              <a:rPr lang="en-US" dirty="0" smtClean="0"/>
              <a:t>Study 1: Are parents happier overall?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Parent gender as a moderator</a:t>
            </a:r>
          </a:p>
          <a:p>
            <a:pPr lvl="1"/>
            <a:r>
              <a:rPr lang="en-US" dirty="0" smtClean="0"/>
              <a:t>Parenthood associated with increased life satisfaction and happiness only for fathers</a:t>
            </a:r>
          </a:p>
          <a:p>
            <a:r>
              <a:rPr lang="en-US" dirty="0" smtClean="0"/>
              <a:t>Marital status as a moderator</a:t>
            </a:r>
          </a:p>
          <a:p>
            <a:pPr lvl="1"/>
            <a:r>
              <a:rPr lang="en-US" dirty="0" smtClean="0"/>
              <a:t>Married parents did not differ in satisfaction or happiness from married nonparents</a:t>
            </a:r>
          </a:p>
          <a:p>
            <a:pPr lvl="1"/>
            <a:r>
              <a:rPr lang="en-US" dirty="0" smtClean="0"/>
              <a:t>Unmarried parents reported less satisfaction and happiness than nonparents</a:t>
            </a:r>
          </a:p>
          <a:p>
            <a:r>
              <a:rPr lang="en-US" dirty="0" smtClean="0"/>
              <a:t>Parent age as a moderator</a:t>
            </a:r>
          </a:p>
          <a:p>
            <a:pPr lvl="1"/>
            <a:r>
              <a:rPr lang="en-US" dirty="0" smtClean="0"/>
              <a:t>Young parents (ages 17 – 25) had less life satisfaction than young nonparents</a:t>
            </a:r>
          </a:p>
          <a:p>
            <a:pPr lvl="1"/>
            <a:r>
              <a:rPr lang="en-US" dirty="0" smtClean="0"/>
              <a:t>Mid-age parents (ages 26 – 62) had more life satisfaction than mid-age nonparents</a:t>
            </a:r>
          </a:p>
          <a:p>
            <a:pPr lvl="1"/>
            <a:r>
              <a:rPr lang="en-US" dirty="0" smtClean="0"/>
              <a:t>Older parents did not differ from older nonparents in life satisfaction</a:t>
            </a:r>
          </a:p>
          <a:p>
            <a:pPr lvl="1"/>
            <a:r>
              <a:rPr lang="en-US" dirty="0" smtClean="0"/>
              <a:t>No moderating effects for happiness or meaning in life </a:t>
            </a:r>
          </a:p>
          <a:p>
            <a:pPr lvl="1"/>
            <a:endParaRPr lang="en-US" dirty="0" smtClean="0"/>
          </a:p>
          <a:p>
            <a:endParaRPr lang="en-US" dirty="0" smtClean="0"/>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841527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Are parents happier moment-to-moment? </a:t>
            </a:r>
            <a:endParaRPr lang="en-US" dirty="0"/>
          </a:p>
        </p:txBody>
      </p:sp>
      <p:sp>
        <p:nvSpPr>
          <p:cNvPr id="3" name="Content Placeholder 2"/>
          <p:cNvSpPr>
            <a:spLocks noGrp="1"/>
          </p:cNvSpPr>
          <p:nvPr>
            <p:ph idx="1"/>
          </p:nvPr>
        </p:nvSpPr>
        <p:spPr>
          <a:xfrm>
            <a:off x="457200" y="1676400"/>
            <a:ext cx="8229600" cy="5029199"/>
          </a:xfrm>
        </p:spPr>
        <p:txBody>
          <a:bodyPr>
            <a:normAutofit/>
          </a:bodyPr>
          <a:lstStyle/>
          <a:p>
            <a:r>
              <a:rPr lang="en-US" sz="2200" dirty="0" smtClean="0"/>
              <a:t>Parents reported more happiness, more positive emotion, more meaning in life, and less depressive symptoms than nonparents</a:t>
            </a:r>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pPr marL="118872" indent="0">
              <a:buNone/>
            </a:pPr>
            <a:endParaRPr lang="en-US" sz="2200" dirty="0" smtClean="0"/>
          </a:p>
          <a:p>
            <a:endParaRPr lang="en-US" sz="2200" dirty="0"/>
          </a:p>
          <a:p>
            <a:r>
              <a:rPr lang="en-US" sz="2200" dirty="0" smtClean="0"/>
              <a:t>Parent’s gender, age, race, and SES did not moderate relationship for any variables</a:t>
            </a:r>
            <a:endParaRPr lang="en-US" sz="22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07" t="45670" r="50000" b="32108"/>
          <a:stretch/>
        </p:blipFill>
        <p:spPr bwMode="auto">
          <a:xfrm>
            <a:off x="2819400" y="2590800"/>
            <a:ext cx="3363311" cy="30480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22651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2: Are parents happier moment-to-moment? </a:t>
            </a:r>
            <a:endParaRPr lang="en-US" dirty="0"/>
          </a:p>
        </p:txBody>
      </p:sp>
      <p:sp>
        <p:nvSpPr>
          <p:cNvPr id="3" name="Content Placeholder 2"/>
          <p:cNvSpPr>
            <a:spLocks noGrp="1"/>
          </p:cNvSpPr>
          <p:nvPr>
            <p:ph idx="1"/>
          </p:nvPr>
        </p:nvSpPr>
        <p:spPr>
          <a:xfrm>
            <a:off x="457200" y="1676400"/>
            <a:ext cx="8229600" cy="5029199"/>
          </a:xfrm>
        </p:spPr>
        <p:txBody>
          <a:bodyPr>
            <a:normAutofit/>
          </a:bodyPr>
          <a:lstStyle/>
          <a:p>
            <a:r>
              <a:rPr lang="en-US" sz="2200" dirty="0" smtClean="0"/>
              <a:t>Fathers scored better than childless men on all variables</a:t>
            </a:r>
          </a:p>
          <a:p>
            <a:r>
              <a:rPr lang="en-US" sz="2200" dirty="0" smtClean="0"/>
              <a:t>Mothers had fewer depressive symptoms than childless women</a:t>
            </a:r>
          </a:p>
          <a:p>
            <a:pPr lvl="1"/>
            <a:r>
              <a:rPr lang="en-US" sz="1800" dirty="0" smtClean="0"/>
              <a:t>Other variables were not significantly different (trend for positive emotion)</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43" t="28789" r="37164" b="47463"/>
          <a:stretch/>
        </p:blipFill>
        <p:spPr bwMode="auto">
          <a:xfrm>
            <a:off x="1371600" y="3124200"/>
            <a:ext cx="6705600" cy="338113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659341" y="5676331"/>
            <a:ext cx="6324600" cy="152400"/>
          </a:xfrm>
          <a:prstGeom prst="rect">
            <a:avLst/>
          </a:prstGeom>
          <a:solidFill>
            <a:srgbClr val="A6D4A7">
              <a:alpha val="45098"/>
            </a:srgb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7" name="Rectangle 6"/>
          <p:cNvSpPr/>
          <p:nvPr/>
        </p:nvSpPr>
        <p:spPr>
          <a:xfrm>
            <a:off x="1655929" y="4419600"/>
            <a:ext cx="6324600" cy="838200"/>
          </a:xfrm>
          <a:prstGeom prst="rect">
            <a:avLst/>
          </a:prstGeom>
          <a:solidFill>
            <a:srgbClr val="A6D4A7">
              <a:alpha val="45098"/>
            </a:srgb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TextBox 7"/>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179799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3: Happiness while parenting compared to other daily activities? </a:t>
            </a:r>
            <a:endParaRPr lang="en-US" dirty="0"/>
          </a:p>
        </p:txBody>
      </p:sp>
      <p:sp>
        <p:nvSpPr>
          <p:cNvPr id="3" name="Content Placeholder 2"/>
          <p:cNvSpPr>
            <a:spLocks noGrp="1"/>
          </p:cNvSpPr>
          <p:nvPr>
            <p:ph idx="1"/>
          </p:nvPr>
        </p:nvSpPr>
        <p:spPr>
          <a:xfrm>
            <a:off x="533402" y="1775191"/>
            <a:ext cx="8229600" cy="4625609"/>
          </a:xfrm>
        </p:spPr>
        <p:txBody>
          <a:bodyPr>
            <a:noAutofit/>
          </a:bodyPr>
          <a:lstStyle/>
          <a:p>
            <a:r>
              <a:rPr lang="en-US" sz="2400" dirty="0"/>
              <a:t>Parents reported more positive emotions and more meaning when taking care of children than when not</a:t>
            </a:r>
          </a:p>
          <a:p>
            <a:r>
              <a:rPr lang="en-US" sz="2400" dirty="0"/>
              <a:t>Not moderated by gender</a:t>
            </a:r>
          </a:p>
          <a:p>
            <a:endParaRPr lang="en-US" sz="2000" dirty="0" smtClean="0"/>
          </a:p>
          <a:p>
            <a:r>
              <a:rPr lang="en-US" sz="2000" dirty="0" smtClean="0"/>
              <a:t>Intended to address selection effects (e.g., people who become parents might be different from people who don’t)</a:t>
            </a:r>
          </a:p>
          <a:p>
            <a:pPr lvl="1"/>
            <a:r>
              <a:rPr lang="en-US" sz="2000" dirty="0" smtClean="0"/>
              <a:t>Within-subjects design</a:t>
            </a:r>
          </a:p>
          <a:p>
            <a:pPr lvl="1"/>
            <a:r>
              <a:rPr lang="en-US" sz="2000" dirty="0" smtClean="0"/>
              <a:t>186 parents (76% women; 24% men)</a:t>
            </a:r>
          </a:p>
          <a:p>
            <a:pPr lvl="1"/>
            <a:r>
              <a:rPr lang="en-US" sz="2000" dirty="0" smtClean="0"/>
              <a:t>Day reconstruction method – described previous day, episode by episode, and rated emotions and meaningfulness  for each episode </a:t>
            </a:r>
          </a:p>
          <a:p>
            <a:pPr lvl="1"/>
            <a:r>
              <a:rPr lang="en-US" sz="2000" dirty="0" smtClean="0"/>
              <a:t>Calculated two positive emotion/meaningfulness scores – one score for episodes involving childcare and one for other activities </a:t>
            </a:r>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97692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915400" cy="1252728"/>
          </a:xfrm>
        </p:spPr>
        <p:txBody>
          <a:bodyPr>
            <a:normAutofit fontScale="90000"/>
          </a:bodyPr>
          <a:lstStyle/>
          <a:p>
            <a:r>
              <a:rPr lang="en-US" dirty="0" smtClean="0"/>
              <a:t>Parental (father-favoring) conclusions</a:t>
            </a:r>
            <a:endParaRPr lang="en-US" dirty="0"/>
          </a:p>
        </p:txBody>
      </p:sp>
      <p:sp>
        <p:nvSpPr>
          <p:cNvPr id="3" name="Content Placeholder 2"/>
          <p:cNvSpPr>
            <a:spLocks noGrp="1"/>
          </p:cNvSpPr>
          <p:nvPr>
            <p:ph idx="1"/>
          </p:nvPr>
        </p:nvSpPr>
        <p:spPr/>
        <p:txBody>
          <a:bodyPr>
            <a:noAutofit/>
          </a:bodyPr>
          <a:lstStyle/>
          <a:p>
            <a:pPr marL="576072" indent="-457200">
              <a:buFont typeface="+mj-lt"/>
              <a:buAutoNum type="arabicPeriod"/>
            </a:pPr>
            <a:r>
              <a:rPr lang="en-US" sz="2400" dirty="0" smtClean="0"/>
              <a:t>Overall, parents are happier, more satisfied, and thinking about meaning in life more than nonparents</a:t>
            </a:r>
          </a:p>
          <a:p>
            <a:pPr lvl="1"/>
            <a:r>
              <a:rPr lang="en-US" sz="1800" dirty="0" smtClean="0"/>
              <a:t>For fathers and mid-age parents—not for mothers, young or single parents</a:t>
            </a:r>
          </a:p>
          <a:p>
            <a:pPr lvl="1"/>
            <a:r>
              <a:rPr lang="en-US" sz="1800" dirty="0" smtClean="0"/>
              <a:t>Young parents and single parents less happy than nonparents</a:t>
            </a:r>
          </a:p>
          <a:p>
            <a:pPr lvl="1"/>
            <a:r>
              <a:rPr lang="en-US" sz="1800" dirty="0" smtClean="0"/>
              <a:t>No difference between mothers and childless women</a:t>
            </a:r>
          </a:p>
          <a:p>
            <a:pPr marL="576072" indent="-457200">
              <a:buFont typeface="+mj-lt"/>
              <a:buAutoNum type="arabicPeriod"/>
            </a:pPr>
            <a:r>
              <a:rPr lang="en-US" sz="2400" dirty="0" smtClean="0"/>
              <a:t>Parents had more positive emotions and meaningfulness from moment-to-moment</a:t>
            </a:r>
          </a:p>
          <a:p>
            <a:pPr lvl="1"/>
            <a:r>
              <a:rPr lang="en-US" sz="1800" dirty="0" smtClean="0"/>
              <a:t>Fathers had more positive scores than childless men </a:t>
            </a:r>
          </a:p>
          <a:p>
            <a:pPr lvl="1"/>
            <a:r>
              <a:rPr lang="en-US" sz="1800" dirty="0" smtClean="0"/>
              <a:t>Mothers only showed </a:t>
            </a:r>
            <a:r>
              <a:rPr lang="en-US" sz="1800" dirty="0"/>
              <a:t>less depression </a:t>
            </a:r>
            <a:r>
              <a:rPr lang="en-US" sz="1800" dirty="0" smtClean="0"/>
              <a:t>than childless women </a:t>
            </a:r>
          </a:p>
          <a:p>
            <a:pPr marL="633222" indent="-514350">
              <a:buFont typeface="+mj-lt"/>
              <a:buAutoNum type="arabicPeriod"/>
            </a:pPr>
            <a:r>
              <a:rPr lang="en-US" sz="2400" dirty="0" smtClean="0"/>
              <a:t>Parents </a:t>
            </a:r>
            <a:r>
              <a:rPr lang="en-US" sz="2400" dirty="0"/>
              <a:t>reported more positive emotions and more </a:t>
            </a:r>
            <a:r>
              <a:rPr lang="en-US" sz="2400" dirty="0" smtClean="0"/>
              <a:t>meaningfulness during childcare than other daily activities</a:t>
            </a:r>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382581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dirty="0" smtClean="0"/>
              <a:t>So are parents happier? How do these findings compare to findings from other studies?</a:t>
            </a:r>
          </a:p>
          <a:p>
            <a:r>
              <a:rPr lang="en-US" dirty="0" smtClean="0"/>
              <a:t>Does Study 3 address the issue of directionality? Does parenting cause happiness, or could happier people be more likely to become parents?</a:t>
            </a:r>
          </a:p>
          <a:p>
            <a:r>
              <a:rPr lang="en-US" dirty="0" smtClean="0"/>
              <a:t>Male vs. Female difference…</a:t>
            </a:r>
            <a:endParaRPr lang="en-US" dirty="0"/>
          </a:p>
        </p:txBody>
      </p:sp>
      <p:sp>
        <p:nvSpPr>
          <p:cNvPr id="4" name="TextBox 3"/>
          <p:cNvSpPr txBox="1"/>
          <p:nvPr/>
        </p:nvSpPr>
        <p:spPr>
          <a:xfrm>
            <a:off x="8001000" y="6477000"/>
            <a:ext cx="1066800" cy="338554"/>
          </a:xfrm>
          <a:prstGeom prst="rect">
            <a:avLst/>
          </a:prstGeom>
          <a:noFill/>
        </p:spPr>
        <p:txBody>
          <a:bodyPr wrap="square" rtlCol="0">
            <a:spAutoFit/>
          </a:bodyPr>
          <a:lstStyle/>
          <a:p>
            <a:pPr algn="r" eaLnBrk="1" fontAlgn="auto" hangingPunct="1">
              <a:spcBef>
                <a:spcPts val="0"/>
              </a:spcBef>
              <a:spcAft>
                <a:spcPts val="0"/>
              </a:spcAft>
            </a:pPr>
            <a:r>
              <a:rPr lang="en-US" sz="1600" dirty="0" smtClean="0">
                <a:solidFill>
                  <a:prstClr val="black"/>
                </a:solidFill>
                <a:latin typeface="Corbel"/>
              </a:rPr>
              <a:t>Danzi</a:t>
            </a:r>
            <a:endParaRPr lang="en-US" sz="1600" dirty="0">
              <a:solidFill>
                <a:prstClr val="black"/>
              </a:solidFill>
              <a:latin typeface="Corbel"/>
            </a:endParaRPr>
          </a:p>
        </p:txBody>
      </p:sp>
    </p:spTree>
    <p:extLst>
      <p:ext uri="{BB962C8B-B14F-4D97-AF65-F5344CB8AC3E}">
        <p14:creationId xmlns:p14="http://schemas.microsoft.com/office/powerpoint/2010/main" val="1464905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Rodent Moms and Dads</a:t>
            </a:r>
            <a:endParaRPr lang="en-US" dirty="0"/>
          </a:p>
        </p:txBody>
      </p:sp>
      <p:sp>
        <p:nvSpPr>
          <p:cNvPr id="3" name="Content Placeholder 2"/>
          <p:cNvSpPr>
            <a:spLocks noGrp="1"/>
          </p:cNvSpPr>
          <p:nvPr>
            <p:ph sz="quarter" idx="1"/>
          </p:nvPr>
        </p:nvSpPr>
        <p:spPr/>
        <p:txBody>
          <a:bodyPr/>
          <a:lstStyle/>
          <a:p>
            <a:endParaRPr lang="en-US" dirty="0"/>
          </a:p>
        </p:txBody>
      </p:sp>
      <p:grpSp>
        <p:nvGrpSpPr>
          <p:cNvPr id="5" name="Group 4"/>
          <p:cNvGrpSpPr/>
          <p:nvPr/>
        </p:nvGrpSpPr>
        <p:grpSpPr>
          <a:xfrm>
            <a:off x="1295400" y="1727065"/>
            <a:ext cx="6865939" cy="4721860"/>
            <a:chOff x="1295400" y="1727065"/>
            <a:chExt cx="6865939" cy="4721860"/>
          </a:xfrm>
        </p:grpSpPr>
        <p:pic>
          <p:nvPicPr>
            <p:cNvPr id="1027" name="Picture 3" descr="C:\Users\cehrlich\Desktop\rilling 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27065"/>
              <a:ext cx="6865939" cy="47218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3200" y="5870865"/>
              <a:ext cx="3249736" cy="369332"/>
            </a:xfrm>
            <a:prstGeom prst="rect">
              <a:avLst/>
            </a:prstGeom>
          </p:spPr>
          <p:txBody>
            <a:bodyPr wrap="none">
              <a:spAutoFit/>
            </a:bodyPr>
            <a:lstStyle/>
            <a:p>
              <a:r>
                <a:rPr lang="en-US" dirty="0" smtClean="0"/>
                <a:t>MPOA - Medial </a:t>
              </a:r>
              <a:r>
                <a:rPr lang="en-US" dirty="0"/>
                <a:t>Preoptic Area </a:t>
              </a:r>
            </a:p>
          </p:txBody>
        </p:sp>
      </p:grpSp>
      <p:sp>
        <p:nvSpPr>
          <p:cNvPr id="6" name="Rectangle 5"/>
          <p:cNvSpPr/>
          <p:nvPr/>
        </p:nvSpPr>
        <p:spPr>
          <a:xfrm>
            <a:off x="5716979" y="3301687"/>
            <a:ext cx="3232552" cy="369332"/>
          </a:xfrm>
          <a:prstGeom prst="rect">
            <a:avLst/>
          </a:prstGeom>
        </p:spPr>
        <p:txBody>
          <a:bodyPr wrap="none">
            <a:spAutoFit/>
          </a:bodyPr>
          <a:lstStyle/>
          <a:p>
            <a:r>
              <a:rPr lang="en-US" dirty="0" smtClean="0"/>
              <a:t>VTA - ventral </a:t>
            </a:r>
            <a:r>
              <a:rPr lang="en-US" dirty="0"/>
              <a:t>tegmental </a:t>
            </a:r>
            <a:r>
              <a:rPr lang="en-US" dirty="0" smtClean="0"/>
              <a:t>area </a:t>
            </a:r>
            <a:endParaRPr lang="en-US" dirty="0"/>
          </a:p>
        </p:txBody>
      </p:sp>
    </p:spTree>
    <p:extLst>
      <p:ext uri="{BB962C8B-B14F-4D97-AF65-F5344CB8AC3E}">
        <p14:creationId xmlns:p14="http://schemas.microsoft.com/office/powerpoint/2010/main" val="4688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0" y="2078037"/>
            <a:ext cx="7620000" cy="4019550"/>
          </a:xfrm>
          <a:prstGeom prst="rect">
            <a:avLst/>
          </a:prstGeom>
        </p:spPr>
      </p:pic>
      <p:sp>
        <p:nvSpPr>
          <p:cNvPr id="5" name="Rectangle 4"/>
          <p:cNvSpPr/>
          <p:nvPr/>
        </p:nvSpPr>
        <p:spPr>
          <a:xfrm>
            <a:off x="4191000" y="6388017"/>
            <a:ext cx="3996030" cy="369332"/>
          </a:xfrm>
          <a:prstGeom prst="rect">
            <a:avLst/>
          </a:prstGeom>
        </p:spPr>
        <p:txBody>
          <a:bodyPr wrap="none">
            <a:spAutoFit/>
          </a:bodyPr>
          <a:lstStyle/>
          <a:p>
            <a:r>
              <a:rPr lang="en-US" dirty="0"/>
              <a:t>00 APRIL 2015 | VOL 0 | NATURE | 1</a:t>
            </a:r>
          </a:p>
        </p:txBody>
      </p:sp>
    </p:spTree>
    <p:extLst>
      <p:ext uri="{BB962C8B-B14F-4D97-AF65-F5344CB8AC3E}">
        <p14:creationId xmlns:p14="http://schemas.microsoft.com/office/powerpoint/2010/main" val="127939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4762" y="4724400"/>
            <a:ext cx="12606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sz="1200">
                <a:solidFill>
                  <a:schemeClr val="tx1"/>
                </a:solidFill>
                <a:latin typeface="Arial" panose="020B0604020202020204" pitchFamily="34" charset="0"/>
              </a:defRPr>
            </a:lvl9pPr>
          </a:lstStyle>
          <a:p>
            <a:pPr eaLnBrk="1" hangingPunct="1"/>
            <a:r>
              <a:rPr lang="en-GB" altLang="zh-CN" dirty="0">
                <a:ea typeface="宋体" panose="02010600030101010101" pitchFamily="2" charset="-122"/>
              </a:rPr>
              <a:t>BJ Marlin</a:t>
            </a:r>
            <a:r>
              <a:rPr lang="en-GB" altLang="en-US" dirty="0"/>
              <a:t> </a:t>
            </a:r>
            <a:r>
              <a:rPr lang="en-GB" altLang="zh-CN" i="1" dirty="0">
                <a:ea typeface="宋体" panose="02010600030101010101" pitchFamily="2" charset="-122"/>
              </a:rPr>
              <a:t>et al. Nature </a:t>
            </a:r>
            <a:r>
              <a:rPr lang="en-GB" altLang="zh-CN" b="1" dirty="0">
                <a:ea typeface="宋体" panose="02010600030101010101" pitchFamily="2" charset="-122"/>
              </a:rPr>
              <a:t>000</a:t>
            </a:r>
            <a:r>
              <a:rPr lang="en-GB" altLang="zh-CN" dirty="0">
                <a:ea typeface="宋体" panose="02010600030101010101" pitchFamily="2" charset="-122"/>
              </a:rPr>
              <a:t>, 1-6 (2015) doi:10.1038/nature14402</a:t>
            </a:r>
          </a:p>
        </p:txBody>
      </p:sp>
      <p:pic>
        <p:nvPicPr>
          <p:cNvPr id="2052" name="Picture 31" descr="nature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62" y="64008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nature14402-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463" y="1447799"/>
            <a:ext cx="4529137" cy="53283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altLang="en-US" sz="4800" dirty="0"/>
              <a:t>Oxytocin enables pup </a:t>
            </a:r>
            <a:r>
              <a:rPr lang="en-US" altLang="en-US" sz="4800" dirty="0" smtClean="0"/>
              <a:t>retrieval</a:t>
            </a:r>
            <a:endParaRPr lang="en-US" dirty="0"/>
          </a:p>
        </p:txBody>
      </p:sp>
      <p:sp>
        <p:nvSpPr>
          <p:cNvPr id="4" name="Rectangle 3"/>
          <p:cNvSpPr/>
          <p:nvPr/>
        </p:nvSpPr>
        <p:spPr>
          <a:xfrm>
            <a:off x="468163" y="2981158"/>
            <a:ext cx="2122638" cy="1477328"/>
          </a:xfrm>
          <a:prstGeom prst="rect">
            <a:avLst/>
          </a:prstGeom>
        </p:spPr>
        <p:txBody>
          <a:bodyPr wrap="square">
            <a:spAutoFit/>
          </a:bodyPr>
          <a:lstStyle/>
          <a:p>
            <a:r>
              <a:rPr lang="en-US" dirty="0" smtClean="0">
                <a:hlinkClick r:id="rId4"/>
              </a:rPr>
              <a:t>www.nature.com/nature/journal/vaop/ncurrent/full/nature14402.html#videos</a:t>
            </a:r>
            <a:endParaRPr lang="en-US" dirty="0" smtClean="0"/>
          </a:p>
          <a:p>
            <a:endParaRPr lang="en-US" dirty="0"/>
          </a:p>
        </p:txBody>
      </p:sp>
      <p:sp>
        <p:nvSpPr>
          <p:cNvPr id="3" name="Rectangle 2"/>
          <p:cNvSpPr/>
          <p:nvPr/>
        </p:nvSpPr>
        <p:spPr>
          <a:xfrm>
            <a:off x="250032" y="4572000"/>
            <a:ext cx="2514600" cy="1754326"/>
          </a:xfrm>
          <a:prstGeom prst="rect">
            <a:avLst/>
          </a:prstGeom>
        </p:spPr>
        <p:txBody>
          <a:bodyPr wrap="square">
            <a:spAutoFit/>
          </a:bodyPr>
          <a:lstStyle/>
          <a:p>
            <a:pPr algn="ctr"/>
            <a:r>
              <a:rPr lang="en-US" dirty="0">
                <a:solidFill>
                  <a:srgbClr val="333333"/>
                </a:solidFill>
                <a:latin typeface="arial" panose="020B0604020202020204" pitchFamily="34" charset="0"/>
              </a:rPr>
              <a:t> Oxytocin is synthesized in the paraventricular nucleus (PVN) and </a:t>
            </a:r>
            <a:r>
              <a:rPr lang="en-US" dirty="0" err="1">
                <a:solidFill>
                  <a:srgbClr val="333333"/>
                </a:solidFill>
                <a:latin typeface="arial" panose="020B0604020202020204" pitchFamily="34" charset="0"/>
              </a:rPr>
              <a:t>supraoptic</a:t>
            </a:r>
            <a:r>
              <a:rPr lang="en-US" dirty="0">
                <a:solidFill>
                  <a:srgbClr val="333333"/>
                </a:solidFill>
                <a:latin typeface="arial" panose="020B0604020202020204" pitchFamily="34" charset="0"/>
              </a:rPr>
              <a:t> nucleus of the hypothalamus,</a:t>
            </a:r>
            <a:endParaRPr lang="en-US" dirty="0"/>
          </a:p>
        </p:txBody>
      </p:sp>
    </p:spTree>
    <p:extLst>
      <p:ext uri="{BB962C8B-B14F-4D97-AF65-F5344CB8AC3E}">
        <p14:creationId xmlns:p14="http://schemas.microsoft.com/office/powerpoint/2010/main" val="10689017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5567</TotalTime>
  <Words>4380</Words>
  <Application>Microsoft Office PowerPoint</Application>
  <PresentationFormat>On-screen Show (4:3)</PresentationFormat>
  <Paragraphs>661</Paragraphs>
  <Slides>67</Slides>
  <Notes>41</Notes>
  <HiddenSlides>35</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67</vt:i4>
      </vt:variant>
    </vt:vector>
  </HeadingPairs>
  <TitlesOfParts>
    <vt:vector size="81" baseType="lpstr">
      <vt:lpstr>MS PGothic</vt:lpstr>
      <vt:lpstr>MS PGothic</vt:lpstr>
      <vt:lpstr>宋体</vt:lpstr>
      <vt:lpstr>Arial</vt:lpstr>
      <vt:lpstr>Arial</vt:lpstr>
      <vt:lpstr>Calibri</vt:lpstr>
      <vt:lpstr>Corbel</vt:lpstr>
      <vt:lpstr>Gill Sans MT</vt:lpstr>
      <vt:lpstr>Wingdings</vt:lpstr>
      <vt:lpstr>Wingdings 2</vt:lpstr>
      <vt:lpstr>Wingdings 3</vt:lpstr>
      <vt:lpstr>Module</vt:lpstr>
      <vt:lpstr>1_Module</vt:lpstr>
      <vt:lpstr>2_Module</vt:lpstr>
      <vt:lpstr>Oxytocin and Interaction</vt:lpstr>
      <vt:lpstr>Parenting (overview)</vt:lpstr>
      <vt:lpstr>PowerPoint Presentation</vt:lpstr>
      <vt:lpstr>The biology of mammalian parenting – its effect on offspring social  development  Rilling &amp; Young</vt:lpstr>
      <vt:lpstr>Rodent Moms and Dads</vt:lpstr>
      <vt:lpstr>Rodents v. Sheep</vt:lpstr>
      <vt:lpstr>Rodent Moms and Dads</vt:lpstr>
      <vt:lpstr>PowerPoint Presentation</vt:lpstr>
      <vt:lpstr>Oxytocin enables pup retrieval</vt:lpstr>
      <vt:lpstr>Human Moms and Dads</vt:lpstr>
      <vt:lpstr>Human Moms and Dads</vt:lpstr>
      <vt:lpstr>PowerPoint Presentation</vt:lpstr>
      <vt:lpstr>Differences</vt:lpstr>
      <vt:lpstr>Human Moms and Dads</vt:lpstr>
      <vt:lpstr>Paternal Care</vt:lpstr>
      <vt:lpstr>Paternal Care</vt:lpstr>
      <vt:lpstr>Social Development</vt:lpstr>
      <vt:lpstr>Mesolimbic dopamine pathway VTA—NAcc (nucleus accumbens)</vt:lpstr>
      <vt:lpstr>Social Development</vt:lpstr>
      <vt:lpstr>Social Development</vt:lpstr>
      <vt:lpstr>Discussion</vt:lpstr>
      <vt:lpstr>PowerPoint Presentation</vt:lpstr>
      <vt:lpstr>Background</vt:lpstr>
      <vt:lpstr>Background</vt:lpstr>
      <vt:lpstr>Background &amp; Aims</vt:lpstr>
      <vt:lpstr>Known and unknown…</vt:lpstr>
      <vt:lpstr>Hypotheses</vt:lpstr>
      <vt:lpstr>Methods</vt:lpstr>
      <vt:lpstr>Results – Salivary OT</vt:lpstr>
      <vt:lpstr>Results – RSA </vt:lpstr>
      <vt:lpstr>Results – Social Engagement Behavior</vt:lpstr>
      <vt:lpstr>Results – Miscellaneous!</vt:lpstr>
      <vt:lpstr>OT administration to a parent</vt:lpstr>
      <vt:lpstr>Implications –  Neuropeptide Therapy</vt:lpstr>
      <vt:lpstr>What are your reactions to OT therapy?</vt:lpstr>
      <vt:lpstr>Conclusion</vt:lpstr>
      <vt:lpstr>‘Commercially available EIA assays without extraction two orders of magnitude higher than conventional RIA methods with extraction’</vt:lpstr>
      <vt:lpstr>PowerPoint Presentation</vt:lpstr>
      <vt:lpstr>Oxytocin enables pup retrieval</vt:lpstr>
      <vt:lpstr>The Effect of the Transition to Parenthood on Relationship Quality: An 8-Year Prospective Study</vt:lpstr>
      <vt:lpstr>Background </vt:lpstr>
      <vt:lpstr>Predictors of relationship changes over the transition to parenthood</vt:lpstr>
      <vt:lpstr>Questions</vt:lpstr>
      <vt:lpstr>Method</vt:lpstr>
      <vt:lpstr>Theoretical Models</vt:lpstr>
      <vt:lpstr>Results: Change Patterns</vt:lpstr>
      <vt:lpstr>Results</vt:lpstr>
      <vt:lpstr>Variability in individuals’ reactions to transition to parenthood? </vt:lpstr>
      <vt:lpstr>Results</vt:lpstr>
      <vt:lpstr>Results</vt:lpstr>
      <vt:lpstr>Conclusions</vt:lpstr>
      <vt:lpstr>The Transition to Parenthood</vt:lpstr>
      <vt:lpstr>The Transition to Parenthood</vt:lpstr>
      <vt:lpstr>The Transition to Parenthood</vt:lpstr>
      <vt:lpstr>The Transition to Parenthood</vt:lpstr>
      <vt:lpstr>The Transition to Parenthood</vt:lpstr>
      <vt:lpstr>Change patterns: Parents</vt:lpstr>
      <vt:lpstr>The Transition to Parenthood</vt:lpstr>
      <vt:lpstr>PowerPoint Presentation</vt:lpstr>
      <vt:lpstr>Are parents happier?</vt:lpstr>
      <vt:lpstr>Study 1: Are parents happier overall?</vt:lpstr>
      <vt:lpstr>Study 1: Are parents happier overall?</vt:lpstr>
      <vt:lpstr>Study 2: Are parents happier moment-to-moment? </vt:lpstr>
      <vt:lpstr>Study 2: Are parents happier moment-to-moment? </vt:lpstr>
      <vt:lpstr>Study 3: Happiness while parenting compared to other daily activities? </vt:lpstr>
      <vt:lpstr>Parental (father-favoring) conclusions</vt:lpstr>
      <vt:lpstr>Discussion</vt:lpstr>
    </vt:vector>
  </TitlesOfParts>
  <Company>University of Miami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Daniel Messinger</cp:lastModifiedBy>
  <cp:revision>274</cp:revision>
  <cp:lastPrinted>2013-04-16T13:52:28Z</cp:lastPrinted>
  <dcterms:created xsi:type="dcterms:W3CDTF">2007-01-11T16:44:21Z</dcterms:created>
  <dcterms:modified xsi:type="dcterms:W3CDTF">2016-10-18T14:43:25Z</dcterms:modified>
</cp:coreProperties>
</file>