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xml" ContentType="application/vnd.openxmlformats-officedocument.themeOverride+xml"/>
  <Override PartName="/ppt/notesSlides/notesSlide33.xml" ContentType="application/vnd.openxmlformats-officedocument.presentationml.notesSlide+xml"/>
  <Override PartName="/ppt/theme/themeOverride3.xml" ContentType="application/vnd.openxmlformats-officedocument.themeOverride+xml"/>
  <Override PartName="/ppt/notesSlides/notesSlide34.xml" ContentType="application/vnd.openxmlformats-officedocument.presentationml.notesSlide+xml"/>
  <Override PartName="/ppt/theme/themeOverride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Lst>
  <p:notesMasterIdLst>
    <p:notesMasterId r:id="rId76"/>
  </p:notesMasterIdLst>
  <p:handoutMasterIdLst>
    <p:handoutMasterId r:id="rId77"/>
  </p:handoutMasterIdLst>
  <p:sldIdLst>
    <p:sldId id="256" r:id="rId3"/>
    <p:sldId id="445" r:id="rId4"/>
    <p:sldId id="337" r:id="rId5"/>
    <p:sldId id="338" r:id="rId6"/>
    <p:sldId id="339" r:id="rId7"/>
    <p:sldId id="340" r:id="rId8"/>
    <p:sldId id="341" r:id="rId9"/>
    <p:sldId id="342" r:id="rId10"/>
    <p:sldId id="343" r:id="rId11"/>
    <p:sldId id="449" r:id="rId12"/>
    <p:sldId id="450" r:id="rId13"/>
    <p:sldId id="451" r:id="rId14"/>
    <p:sldId id="452" r:id="rId15"/>
    <p:sldId id="453" r:id="rId16"/>
    <p:sldId id="454" r:id="rId17"/>
    <p:sldId id="455" r:id="rId18"/>
    <p:sldId id="456" r:id="rId19"/>
    <p:sldId id="457" r:id="rId20"/>
    <p:sldId id="458" r:id="rId21"/>
    <p:sldId id="459" r:id="rId22"/>
    <p:sldId id="460" r:id="rId23"/>
    <p:sldId id="396" r:id="rId24"/>
    <p:sldId id="397" r:id="rId25"/>
    <p:sldId id="398" r:id="rId26"/>
    <p:sldId id="399" r:id="rId27"/>
    <p:sldId id="400" r:id="rId28"/>
    <p:sldId id="443" r:id="rId29"/>
    <p:sldId id="446" r:id="rId30"/>
    <p:sldId id="447" r:id="rId31"/>
    <p:sldId id="448" r:id="rId32"/>
    <p:sldId id="444" r:id="rId33"/>
    <p:sldId id="401" r:id="rId34"/>
    <p:sldId id="402" r:id="rId35"/>
    <p:sldId id="354" r:id="rId36"/>
    <p:sldId id="355" r:id="rId37"/>
    <p:sldId id="356" r:id="rId38"/>
    <p:sldId id="357" r:id="rId39"/>
    <p:sldId id="358" r:id="rId40"/>
    <p:sldId id="359" r:id="rId41"/>
    <p:sldId id="391" r:id="rId42"/>
    <p:sldId id="392" r:id="rId43"/>
    <p:sldId id="395" r:id="rId44"/>
    <p:sldId id="360" r:id="rId45"/>
    <p:sldId id="393" r:id="rId46"/>
    <p:sldId id="361" r:id="rId47"/>
    <p:sldId id="362" r:id="rId48"/>
    <p:sldId id="405" r:id="rId49"/>
    <p:sldId id="403" r:id="rId50"/>
    <p:sldId id="404" r:id="rId51"/>
    <p:sldId id="406" r:id="rId52"/>
    <p:sldId id="346" r:id="rId53"/>
    <p:sldId id="336" r:id="rId54"/>
    <p:sldId id="420" r:id="rId55"/>
    <p:sldId id="421" r:id="rId56"/>
    <p:sldId id="422" r:id="rId57"/>
    <p:sldId id="423" r:id="rId58"/>
    <p:sldId id="424" r:id="rId59"/>
    <p:sldId id="425" r:id="rId60"/>
    <p:sldId id="426" r:id="rId61"/>
    <p:sldId id="427" r:id="rId62"/>
    <p:sldId id="428" r:id="rId63"/>
    <p:sldId id="429" r:id="rId64"/>
    <p:sldId id="430" r:id="rId65"/>
    <p:sldId id="408" r:id="rId66"/>
    <p:sldId id="409" r:id="rId67"/>
    <p:sldId id="410" r:id="rId68"/>
    <p:sldId id="411" r:id="rId69"/>
    <p:sldId id="412" r:id="rId70"/>
    <p:sldId id="413" r:id="rId71"/>
    <p:sldId id="414" r:id="rId72"/>
    <p:sldId id="415" r:id="rId73"/>
    <p:sldId id="416" r:id="rId74"/>
    <p:sldId id="417" r:id="rId7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0" autoAdjust="0"/>
    <p:restoredTop sz="88967" autoAdjust="0"/>
  </p:normalViewPr>
  <p:slideViewPr>
    <p:cSldViewPr>
      <p:cViewPr varScale="1">
        <p:scale>
          <a:sx n="100" d="100"/>
          <a:sy n="100" d="100"/>
        </p:scale>
        <p:origin x="9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7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pt idx="0">
                  <c:v>Ethnicity</c:v>
                </c:pt>
              </c:strCache>
            </c:strRef>
          </c:tx>
          <c:cat>
            <c:strRef>
              <c:f>Sheet1!$A$2:$A$8</c:f>
              <c:strCache>
                <c:ptCount val="7"/>
                <c:pt idx="0">
                  <c:v>Caucasian</c:v>
                </c:pt>
                <c:pt idx="1">
                  <c:v>African American</c:v>
                </c:pt>
                <c:pt idx="2">
                  <c:v>Asian</c:v>
                </c:pt>
                <c:pt idx="3">
                  <c:v>Indian</c:v>
                </c:pt>
                <c:pt idx="4">
                  <c:v>Latino</c:v>
                </c:pt>
                <c:pt idx="5">
                  <c:v>Multiracial/Other</c:v>
                </c:pt>
                <c:pt idx="6">
                  <c:v>Native American</c:v>
                </c:pt>
              </c:strCache>
            </c:strRef>
          </c:cat>
          <c:val>
            <c:numRef>
              <c:f>Sheet1!$B$2:$B$8</c:f>
              <c:numCache>
                <c:formatCode>General</c:formatCode>
                <c:ptCount val="7"/>
                <c:pt idx="0">
                  <c:v>63.4</c:v>
                </c:pt>
                <c:pt idx="1">
                  <c:v>12.8</c:v>
                </c:pt>
                <c:pt idx="2">
                  <c:v>12.8</c:v>
                </c:pt>
                <c:pt idx="3">
                  <c:v>4</c:v>
                </c:pt>
                <c:pt idx="4">
                  <c:v>3</c:v>
                </c:pt>
                <c:pt idx="5">
                  <c:v>3</c:v>
                </c:pt>
                <c:pt idx="6">
                  <c:v>1</c:v>
                </c:pt>
              </c:numCache>
            </c:numRef>
          </c:val>
          <c:extLst>
            <c:ext xmlns:c16="http://schemas.microsoft.com/office/drawing/2014/chart" uri="{C3380CC4-5D6E-409C-BE32-E72D297353CC}">
              <c16:uniqueId val="{00000000-8643-492D-8801-DF358A7D0060}"/>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6326424998761901"/>
          <c:y val="6.9395174287424602E-2"/>
          <c:w val="0.31786782548407899"/>
          <c:h val="0.87851913247686098"/>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9509D-2D3E-400E-910B-7B0FD1EE90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D7D145C-C396-49D2-AAEB-2B884EAF1F1B}">
      <dgm:prSet phldrT="[Text]" custT="1"/>
      <dgm:spPr/>
      <dgm:t>
        <a:bodyPr/>
        <a:lstStyle/>
        <a:p>
          <a:r>
            <a:rPr lang="en-US" sz="2000" dirty="0" smtClean="0"/>
            <a:t>Preschool</a:t>
          </a:r>
          <a:endParaRPr lang="en-US" sz="2000" dirty="0"/>
        </a:p>
      </dgm:t>
    </dgm:pt>
    <dgm:pt modelId="{3F56DEE8-EF8B-4043-BB13-B23040C6DE3F}" type="parTrans" cxnId="{4008030C-52DF-4639-9629-762822AA27D9}">
      <dgm:prSet/>
      <dgm:spPr/>
      <dgm:t>
        <a:bodyPr/>
        <a:lstStyle/>
        <a:p>
          <a:endParaRPr lang="en-US"/>
        </a:p>
      </dgm:t>
    </dgm:pt>
    <dgm:pt modelId="{FE15B872-76E4-413D-B69E-4DE0DDF3738C}" type="sibTrans" cxnId="{4008030C-52DF-4639-9629-762822AA27D9}">
      <dgm:prSet/>
      <dgm:spPr/>
      <dgm:t>
        <a:bodyPr/>
        <a:lstStyle/>
        <a:p>
          <a:endParaRPr lang="en-US"/>
        </a:p>
      </dgm:t>
    </dgm:pt>
    <dgm:pt modelId="{FB1A05ED-657C-47CD-B1FF-935518A3EE47}">
      <dgm:prSet phldrT="[Text]"/>
      <dgm:spPr/>
      <dgm:t>
        <a:bodyPr/>
        <a:lstStyle/>
        <a:p>
          <a:r>
            <a:rPr lang="en-US" dirty="0" smtClean="0"/>
            <a:t>Direct, face-to face behaviors</a:t>
          </a:r>
          <a:endParaRPr lang="en-US" dirty="0"/>
        </a:p>
      </dgm:t>
    </dgm:pt>
    <dgm:pt modelId="{2C965E21-8A91-4FAF-8B0C-338BF98E59C3}" type="parTrans" cxnId="{91260217-D247-408C-A599-12A688D1542A}">
      <dgm:prSet/>
      <dgm:spPr/>
      <dgm:t>
        <a:bodyPr/>
        <a:lstStyle/>
        <a:p>
          <a:endParaRPr lang="en-US"/>
        </a:p>
      </dgm:t>
    </dgm:pt>
    <dgm:pt modelId="{EDD73FE4-0225-4994-B799-BB14202DAD0B}" type="sibTrans" cxnId="{91260217-D247-408C-A599-12A688D1542A}">
      <dgm:prSet/>
      <dgm:spPr/>
      <dgm:t>
        <a:bodyPr/>
        <a:lstStyle/>
        <a:p>
          <a:endParaRPr lang="en-US"/>
        </a:p>
      </dgm:t>
    </dgm:pt>
    <dgm:pt modelId="{B764BBF2-B97F-48CD-961F-3F4E5D8F4100}">
      <dgm:prSet phldrT="[Text]"/>
      <dgm:spPr/>
      <dgm:t>
        <a:bodyPr/>
        <a:lstStyle/>
        <a:p>
          <a:r>
            <a:rPr lang="en-US" dirty="0" smtClean="0"/>
            <a:t>Exclusion from party</a:t>
          </a:r>
          <a:endParaRPr lang="en-US" dirty="0"/>
        </a:p>
      </dgm:t>
    </dgm:pt>
    <dgm:pt modelId="{317916A4-4BBF-47C5-8062-600B0899E373}" type="parTrans" cxnId="{F657C5D4-11B3-4BD0-B870-4221E5A2890C}">
      <dgm:prSet/>
      <dgm:spPr/>
      <dgm:t>
        <a:bodyPr/>
        <a:lstStyle/>
        <a:p>
          <a:endParaRPr lang="en-US"/>
        </a:p>
      </dgm:t>
    </dgm:pt>
    <dgm:pt modelId="{6727FCAB-6DBD-464E-AF9B-22C074426F6E}" type="sibTrans" cxnId="{F657C5D4-11B3-4BD0-B870-4221E5A2890C}">
      <dgm:prSet/>
      <dgm:spPr/>
      <dgm:t>
        <a:bodyPr/>
        <a:lstStyle/>
        <a:p>
          <a:endParaRPr lang="en-US"/>
        </a:p>
      </dgm:t>
    </dgm:pt>
    <dgm:pt modelId="{9F8D2683-1546-404F-A045-2DDF29817794}">
      <dgm:prSet phldrT="[Text]" custT="1"/>
      <dgm:spPr/>
      <dgm:t>
        <a:bodyPr/>
        <a:lstStyle/>
        <a:p>
          <a:r>
            <a:rPr lang="en-US" sz="2000" dirty="0" smtClean="0"/>
            <a:t>Middle Childhood</a:t>
          </a:r>
          <a:endParaRPr lang="en-US" sz="2000" dirty="0"/>
        </a:p>
      </dgm:t>
    </dgm:pt>
    <dgm:pt modelId="{01B28724-7076-4CCD-B623-3D19F5D230BA}" type="parTrans" cxnId="{F377D226-802B-4639-8BE7-6AC2A9D0B5CD}">
      <dgm:prSet/>
      <dgm:spPr/>
      <dgm:t>
        <a:bodyPr/>
        <a:lstStyle/>
        <a:p>
          <a:endParaRPr lang="en-US"/>
        </a:p>
      </dgm:t>
    </dgm:pt>
    <dgm:pt modelId="{DBAF3ABC-2675-4298-A968-71E1ABD068DE}" type="sibTrans" cxnId="{F377D226-802B-4639-8BE7-6AC2A9D0B5CD}">
      <dgm:prSet/>
      <dgm:spPr/>
      <dgm:t>
        <a:bodyPr/>
        <a:lstStyle/>
        <a:p>
          <a:endParaRPr lang="en-US"/>
        </a:p>
      </dgm:t>
    </dgm:pt>
    <dgm:pt modelId="{20D9E413-ED40-4B4E-9355-7A42E2027A4F}">
      <dgm:prSet phldrT="[Text]"/>
      <dgm:spPr/>
      <dgm:t>
        <a:bodyPr/>
        <a:lstStyle/>
        <a:p>
          <a:r>
            <a:rPr lang="en-US" dirty="0" smtClean="0"/>
            <a:t>More sophisticated, direct and indirect behaviors</a:t>
          </a:r>
          <a:endParaRPr lang="en-US" dirty="0"/>
        </a:p>
      </dgm:t>
    </dgm:pt>
    <dgm:pt modelId="{C822E570-42D4-417B-92AA-F8D1E2509295}" type="parTrans" cxnId="{F9E352BF-AA80-4304-B0E2-7C422BC48FEC}">
      <dgm:prSet/>
      <dgm:spPr/>
      <dgm:t>
        <a:bodyPr/>
        <a:lstStyle/>
        <a:p>
          <a:endParaRPr lang="en-US"/>
        </a:p>
      </dgm:t>
    </dgm:pt>
    <dgm:pt modelId="{5DAC81C4-5F87-4C01-81EF-10686C878277}" type="sibTrans" cxnId="{F9E352BF-AA80-4304-B0E2-7C422BC48FEC}">
      <dgm:prSet/>
      <dgm:spPr/>
      <dgm:t>
        <a:bodyPr/>
        <a:lstStyle/>
        <a:p>
          <a:endParaRPr lang="en-US"/>
        </a:p>
      </dgm:t>
    </dgm:pt>
    <dgm:pt modelId="{C220F87C-C333-43C9-AA79-82AE96F07F1B}">
      <dgm:prSet phldrT="[Text]"/>
      <dgm:spPr/>
      <dgm:t>
        <a:bodyPr/>
        <a:lstStyle/>
        <a:p>
          <a:r>
            <a:rPr lang="en-US" dirty="0" smtClean="0"/>
            <a:t>Direct: refuse to choose as a team member</a:t>
          </a:r>
          <a:endParaRPr lang="en-US" dirty="0"/>
        </a:p>
      </dgm:t>
    </dgm:pt>
    <dgm:pt modelId="{C452A4E8-42C0-442A-9E2E-2AC813187ED5}" type="parTrans" cxnId="{2489B82C-2B6E-4C07-B233-15938F32E268}">
      <dgm:prSet/>
      <dgm:spPr/>
      <dgm:t>
        <a:bodyPr/>
        <a:lstStyle/>
        <a:p>
          <a:endParaRPr lang="en-US"/>
        </a:p>
      </dgm:t>
    </dgm:pt>
    <dgm:pt modelId="{89FC22B6-1EE3-4377-9A60-773348625647}" type="sibTrans" cxnId="{2489B82C-2B6E-4C07-B233-15938F32E268}">
      <dgm:prSet/>
      <dgm:spPr/>
      <dgm:t>
        <a:bodyPr/>
        <a:lstStyle/>
        <a:p>
          <a:endParaRPr lang="en-US"/>
        </a:p>
      </dgm:t>
    </dgm:pt>
    <dgm:pt modelId="{AAA3DFE7-0E11-45B0-BDEE-0357F3F8BD2E}">
      <dgm:prSet phldrT="[Text]" custT="1"/>
      <dgm:spPr/>
      <dgm:t>
        <a:bodyPr/>
        <a:lstStyle/>
        <a:p>
          <a:r>
            <a:rPr lang="en-US" sz="2000" dirty="0" smtClean="0"/>
            <a:t>Adolescence </a:t>
          </a:r>
          <a:endParaRPr lang="en-US" sz="2000" dirty="0"/>
        </a:p>
      </dgm:t>
    </dgm:pt>
    <dgm:pt modelId="{2F711F29-A3B3-447F-8A52-FA66005F6C8D}" type="parTrans" cxnId="{D26F8429-371D-4817-9A2A-C8F62CB6251D}">
      <dgm:prSet/>
      <dgm:spPr/>
      <dgm:t>
        <a:bodyPr/>
        <a:lstStyle/>
        <a:p>
          <a:endParaRPr lang="en-US"/>
        </a:p>
      </dgm:t>
    </dgm:pt>
    <dgm:pt modelId="{63228C32-3E50-481F-9C65-FA9A1A2F0992}" type="sibTrans" cxnId="{D26F8429-371D-4817-9A2A-C8F62CB6251D}">
      <dgm:prSet/>
      <dgm:spPr/>
      <dgm:t>
        <a:bodyPr/>
        <a:lstStyle/>
        <a:p>
          <a:endParaRPr lang="en-US"/>
        </a:p>
      </dgm:t>
    </dgm:pt>
    <dgm:pt modelId="{8ED2E431-C392-45BB-9349-B0BC824F89A6}">
      <dgm:prSet phldrT="[Text]"/>
      <dgm:spPr/>
      <dgm:t>
        <a:bodyPr/>
        <a:lstStyle/>
        <a:p>
          <a:r>
            <a:rPr lang="en-US" dirty="0" smtClean="0"/>
            <a:t>Sophisticated and focused on opposite-sex relationships</a:t>
          </a:r>
          <a:endParaRPr lang="en-US" dirty="0"/>
        </a:p>
      </dgm:t>
    </dgm:pt>
    <dgm:pt modelId="{5C05D59F-B550-47BF-AD82-9FBB20BDAE10}" type="parTrans" cxnId="{5A4FB40A-AA3A-477E-AF50-CA03A4AB9738}">
      <dgm:prSet/>
      <dgm:spPr/>
      <dgm:t>
        <a:bodyPr/>
        <a:lstStyle/>
        <a:p>
          <a:endParaRPr lang="en-US"/>
        </a:p>
      </dgm:t>
    </dgm:pt>
    <dgm:pt modelId="{1B5FF8CD-0FC3-4075-B677-F600D2EE0130}" type="sibTrans" cxnId="{5A4FB40A-AA3A-477E-AF50-CA03A4AB9738}">
      <dgm:prSet/>
      <dgm:spPr/>
      <dgm:t>
        <a:bodyPr/>
        <a:lstStyle/>
        <a:p>
          <a:endParaRPr lang="en-US"/>
        </a:p>
      </dgm:t>
    </dgm:pt>
    <dgm:pt modelId="{66CF6356-1462-46FA-9DCE-D5FA2CA6EDA0}">
      <dgm:prSet phldrT="[Text]"/>
      <dgm:spPr/>
      <dgm:t>
        <a:bodyPr/>
        <a:lstStyle/>
        <a:p>
          <a:r>
            <a:rPr lang="en-US" dirty="0" smtClean="0"/>
            <a:t>Indirect: spread a rumor</a:t>
          </a:r>
          <a:endParaRPr lang="en-US" dirty="0"/>
        </a:p>
      </dgm:t>
    </dgm:pt>
    <dgm:pt modelId="{A0CB001A-80DD-497E-9510-55ED812AB713}" type="parTrans" cxnId="{ADC8516D-5E91-453E-8CB1-C9D5F3876D8C}">
      <dgm:prSet/>
      <dgm:spPr/>
      <dgm:t>
        <a:bodyPr/>
        <a:lstStyle/>
        <a:p>
          <a:endParaRPr lang="en-US"/>
        </a:p>
      </dgm:t>
    </dgm:pt>
    <dgm:pt modelId="{E6189162-2B9B-4710-8D8B-C7D0C0D757E2}" type="sibTrans" cxnId="{ADC8516D-5E91-453E-8CB1-C9D5F3876D8C}">
      <dgm:prSet/>
      <dgm:spPr/>
      <dgm:t>
        <a:bodyPr/>
        <a:lstStyle/>
        <a:p>
          <a:endParaRPr lang="en-US"/>
        </a:p>
      </dgm:t>
    </dgm:pt>
    <dgm:pt modelId="{854712EC-DBE6-4701-BFAE-29DF77BAB5C7}">
      <dgm:prSet phldrT="[Text]"/>
      <dgm:spPr/>
      <dgm:t>
        <a:bodyPr/>
        <a:lstStyle/>
        <a:p>
          <a:r>
            <a:rPr lang="en-US" dirty="0" smtClean="0"/>
            <a:t>Stealing a boyfriend </a:t>
          </a:r>
          <a:endParaRPr lang="en-US" dirty="0"/>
        </a:p>
      </dgm:t>
    </dgm:pt>
    <dgm:pt modelId="{6896BB71-2CE0-4D45-943E-B4C3CF7721EE}" type="parTrans" cxnId="{AC0ED662-E587-49EB-9484-7008563B6B43}">
      <dgm:prSet/>
      <dgm:spPr/>
      <dgm:t>
        <a:bodyPr/>
        <a:lstStyle/>
        <a:p>
          <a:endParaRPr lang="en-US"/>
        </a:p>
      </dgm:t>
    </dgm:pt>
    <dgm:pt modelId="{6CF5BB6C-198D-4F15-A29C-0386920F2284}" type="sibTrans" cxnId="{AC0ED662-E587-49EB-9484-7008563B6B43}">
      <dgm:prSet/>
      <dgm:spPr/>
      <dgm:t>
        <a:bodyPr/>
        <a:lstStyle/>
        <a:p>
          <a:endParaRPr lang="en-US"/>
        </a:p>
      </dgm:t>
    </dgm:pt>
    <dgm:pt modelId="{69A45200-C50C-4601-B7CF-C564E4D12501}" type="pres">
      <dgm:prSet presAssocID="{3FA9509D-2D3E-400E-910B-7B0FD1EE904C}" presName="Name0" presStyleCnt="0">
        <dgm:presLayoutVars>
          <dgm:dir/>
          <dgm:animLvl val="lvl"/>
          <dgm:resizeHandles val="exact"/>
        </dgm:presLayoutVars>
      </dgm:prSet>
      <dgm:spPr/>
      <dgm:t>
        <a:bodyPr/>
        <a:lstStyle/>
        <a:p>
          <a:endParaRPr lang="en-US"/>
        </a:p>
      </dgm:t>
    </dgm:pt>
    <dgm:pt modelId="{C26FB726-CF3A-40AA-BBE7-0D4C9B50C818}" type="pres">
      <dgm:prSet presAssocID="{3D7D145C-C396-49D2-AAEB-2B884EAF1F1B}" presName="linNode" presStyleCnt="0"/>
      <dgm:spPr/>
    </dgm:pt>
    <dgm:pt modelId="{1A22BDCA-204B-4412-86C4-D0D147E09366}" type="pres">
      <dgm:prSet presAssocID="{3D7D145C-C396-49D2-AAEB-2B884EAF1F1B}" presName="parentText" presStyleLbl="node1" presStyleIdx="0" presStyleCnt="3" custScaleX="63691" custScaleY="69975">
        <dgm:presLayoutVars>
          <dgm:chMax val="1"/>
          <dgm:bulletEnabled val="1"/>
        </dgm:presLayoutVars>
      </dgm:prSet>
      <dgm:spPr/>
      <dgm:t>
        <a:bodyPr/>
        <a:lstStyle/>
        <a:p>
          <a:endParaRPr lang="en-US"/>
        </a:p>
      </dgm:t>
    </dgm:pt>
    <dgm:pt modelId="{12B5D4AE-4909-4C4E-8E44-19FCF2C8D4E1}" type="pres">
      <dgm:prSet presAssocID="{3D7D145C-C396-49D2-AAEB-2B884EAF1F1B}" presName="descendantText" presStyleLbl="alignAccFollowNode1" presStyleIdx="0" presStyleCnt="3">
        <dgm:presLayoutVars>
          <dgm:bulletEnabled val="1"/>
        </dgm:presLayoutVars>
      </dgm:prSet>
      <dgm:spPr/>
      <dgm:t>
        <a:bodyPr/>
        <a:lstStyle/>
        <a:p>
          <a:endParaRPr lang="en-US"/>
        </a:p>
      </dgm:t>
    </dgm:pt>
    <dgm:pt modelId="{B8D8CF44-3762-4587-A865-DD976282C2ED}" type="pres">
      <dgm:prSet presAssocID="{FE15B872-76E4-413D-B69E-4DE0DDF3738C}" presName="sp" presStyleCnt="0"/>
      <dgm:spPr/>
    </dgm:pt>
    <dgm:pt modelId="{ABF62EEE-8DAD-4441-9314-834585D23130}" type="pres">
      <dgm:prSet presAssocID="{9F8D2683-1546-404F-A045-2DDF29817794}" presName="linNode" presStyleCnt="0"/>
      <dgm:spPr/>
    </dgm:pt>
    <dgm:pt modelId="{4444645D-059C-4227-8C03-3C130BD73A7F}" type="pres">
      <dgm:prSet presAssocID="{9F8D2683-1546-404F-A045-2DDF29817794}" presName="parentText" presStyleLbl="node1" presStyleIdx="1" presStyleCnt="3" custScaleX="63691" custScaleY="69975">
        <dgm:presLayoutVars>
          <dgm:chMax val="1"/>
          <dgm:bulletEnabled val="1"/>
        </dgm:presLayoutVars>
      </dgm:prSet>
      <dgm:spPr/>
      <dgm:t>
        <a:bodyPr/>
        <a:lstStyle/>
        <a:p>
          <a:endParaRPr lang="en-US"/>
        </a:p>
      </dgm:t>
    </dgm:pt>
    <dgm:pt modelId="{FCE1F2A0-AAA7-463E-9632-2768662B5954}" type="pres">
      <dgm:prSet presAssocID="{9F8D2683-1546-404F-A045-2DDF29817794}" presName="descendantText" presStyleLbl="alignAccFollowNode1" presStyleIdx="1" presStyleCnt="3">
        <dgm:presLayoutVars>
          <dgm:bulletEnabled val="1"/>
        </dgm:presLayoutVars>
      </dgm:prSet>
      <dgm:spPr/>
      <dgm:t>
        <a:bodyPr/>
        <a:lstStyle/>
        <a:p>
          <a:endParaRPr lang="en-US"/>
        </a:p>
      </dgm:t>
    </dgm:pt>
    <dgm:pt modelId="{73313A20-BE4C-48DA-BD8F-1D4329C3BB1F}" type="pres">
      <dgm:prSet presAssocID="{DBAF3ABC-2675-4298-A968-71E1ABD068DE}" presName="sp" presStyleCnt="0"/>
      <dgm:spPr/>
    </dgm:pt>
    <dgm:pt modelId="{CCCCA430-6E6B-48EC-B720-87EB0AA4AF28}" type="pres">
      <dgm:prSet presAssocID="{AAA3DFE7-0E11-45B0-BDEE-0357F3F8BD2E}" presName="linNode" presStyleCnt="0"/>
      <dgm:spPr/>
    </dgm:pt>
    <dgm:pt modelId="{8769AF2A-CC77-43D3-940C-5BCEA7B29FBE}" type="pres">
      <dgm:prSet presAssocID="{AAA3DFE7-0E11-45B0-BDEE-0357F3F8BD2E}" presName="parentText" presStyleLbl="node1" presStyleIdx="2" presStyleCnt="3" custScaleX="63691" custScaleY="69975">
        <dgm:presLayoutVars>
          <dgm:chMax val="1"/>
          <dgm:bulletEnabled val="1"/>
        </dgm:presLayoutVars>
      </dgm:prSet>
      <dgm:spPr/>
      <dgm:t>
        <a:bodyPr/>
        <a:lstStyle/>
        <a:p>
          <a:endParaRPr lang="en-US"/>
        </a:p>
      </dgm:t>
    </dgm:pt>
    <dgm:pt modelId="{DA60974E-30E6-4157-909E-3D50626B3941}" type="pres">
      <dgm:prSet presAssocID="{AAA3DFE7-0E11-45B0-BDEE-0357F3F8BD2E}" presName="descendantText" presStyleLbl="alignAccFollowNode1" presStyleIdx="2" presStyleCnt="3" custLinFactNeighborY="8486">
        <dgm:presLayoutVars>
          <dgm:bulletEnabled val="1"/>
        </dgm:presLayoutVars>
      </dgm:prSet>
      <dgm:spPr/>
      <dgm:t>
        <a:bodyPr/>
        <a:lstStyle/>
        <a:p>
          <a:endParaRPr lang="en-US"/>
        </a:p>
      </dgm:t>
    </dgm:pt>
  </dgm:ptLst>
  <dgm:cxnLst>
    <dgm:cxn modelId="{91260217-D247-408C-A599-12A688D1542A}" srcId="{3D7D145C-C396-49D2-AAEB-2B884EAF1F1B}" destId="{FB1A05ED-657C-47CD-B1FF-935518A3EE47}" srcOrd="0" destOrd="0" parTransId="{2C965E21-8A91-4FAF-8B0C-338BF98E59C3}" sibTransId="{EDD73FE4-0225-4994-B799-BB14202DAD0B}"/>
    <dgm:cxn modelId="{61745FCA-6860-40A5-AB33-889967A51CFD}" type="presOf" srcId="{3D7D145C-C396-49D2-AAEB-2B884EAF1F1B}" destId="{1A22BDCA-204B-4412-86C4-D0D147E09366}" srcOrd="0" destOrd="0" presId="urn:microsoft.com/office/officeart/2005/8/layout/vList5"/>
    <dgm:cxn modelId="{D26F8429-371D-4817-9A2A-C8F62CB6251D}" srcId="{3FA9509D-2D3E-400E-910B-7B0FD1EE904C}" destId="{AAA3DFE7-0E11-45B0-BDEE-0357F3F8BD2E}" srcOrd="2" destOrd="0" parTransId="{2F711F29-A3B3-447F-8A52-FA66005F6C8D}" sibTransId="{63228C32-3E50-481F-9C65-FA9A1A2F0992}"/>
    <dgm:cxn modelId="{F657C5D4-11B3-4BD0-B870-4221E5A2890C}" srcId="{3D7D145C-C396-49D2-AAEB-2B884EAF1F1B}" destId="{B764BBF2-B97F-48CD-961F-3F4E5D8F4100}" srcOrd="1" destOrd="0" parTransId="{317916A4-4BBF-47C5-8062-600B0899E373}" sibTransId="{6727FCAB-6DBD-464E-AF9B-22C074426F6E}"/>
    <dgm:cxn modelId="{ADC8516D-5E91-453E-8CB1-C9D5F3876D8C}" srcId="{20D9E413-ED40-4B4E-9355-7A42E2027A4F}" destId="{66CF6356-1462-46FA-9DCE-D5FA2CA6EDA0}" srcOrd="1" destOrd="0" parTransId="{A0CB001A-80DD-497E-9510-55ED812AB713}" sibTransId="{E6189162-2B9B-4710-8D8B-C7D0C0D757E2}"/>
    <dgm:cxn modelId="{3EDF4B15-E31C-4595-B4C8-93977E998C00}" type="presOf" srcId="{9F8D2683-1546-404F-A045-2DDF29817794}" destId="{4444645D-059C-4227-8C03-3C130BD73A7F}" srcOrd="0" destOrd="0" presId="urn:microsoft.com/office/officeart/2005/8/layout/vList5"/>
    <dgm:cxn modelId="{43A5140D-D575-4EE5-8BF7-0284055F85CA}" type="presOf" srcId="{66CF6356-1462-46FA-9DCE-D5FA2CA6EDA0}" destId="{FCE1F2A0-AAA7-463E-9632-2768662B5954}" srcOrd="0" destOrd="2" presId="urn:microsoft.com/office/officeart/2005/8/layout/vList5"/>
    <dgm:cxn modelId="{3CD1F843-BDCE-4DD0-B1CC-9A92256AE127}" type="presOf" srcId="{FB1A05ED-657C-47CD-B1FF-935518A3EE47}" destId="{12B5D4AE-4909-4C4E-8E44-19FCF2C8D4E1}" srcOrd="0" destOrd="0" presId="urn:microsoft.com/office/officeart/2005/8/layout/vList5"/>
    <dgm:cxn modelId="{F9E352BF-AA80-4304-B0E2-7C422BC48FEC}" srcId="{9F8D2683-1546-404F-A045-2DDF29817794}" destId="{20D9E413-ED40-4B4E-9355-7A42E2027A4F}" srcOrd="0" destOrd="0" parTransId="{C822E570-42D4-417B-92AA-F8D1E2509295}" sibTransId="{5DAC81C4-5F87-4C01-81EF-10686C878277}"/>
    <dgm:cxn modelId="{5A4FB40A-AA3A-477E-AF50-CA03A4AB9738}" srcId="{AAA3DFE7-0E11-45B0-BDEE-0357F3F8BD2E}" destId="{8ED2E431-C392-45BB-9349-B0BC824F89A6}" srcOrd="0" destOrd="0" parTransId="{5C05D59F-B550-47BF-AD82-9FBB20BDAE10}" sibTransId="{1B5FF8CD-0FC3-4075-B677-F600D2EE0130}"/>
    <dgm:cxn modelId="{FCD52A6B-3DEE-4ADD-AD9B-FFB60A31C309}" type="presOf" srcId="{3FA9509D-2D3E-400E-910B-7B0FD1EE904C}" destId="{69A45200-C50C-4601-B7CF-C564E4D12501}" srcOrd="0" destOrd="0" presId="urn:microsoft.com/office/officeart/2005/8/layout/vList5"/>
    <dgm:cxn modelId="{BB67B1D4-3390-4A3D-8C95-542C2BCC2A7D}" type="presOf" srcId="{C220F87C-C333-43C9-AA79-82AE96F07F1B}" destId="{FCE1F2A0-AAA7-463E-9632-2768662B5954}" srcOrd="0" destOrd="1" presId="urn:microsoft.com/office/officeart/2005/8/layout/vList5"/>
    <dgm:cxn modelId="{2489B82C-2B6E-4C07-B233-15938F32E268}" srcId="{20D9E413-ED40-4B4E-9355-7A42E2027A4F}" destId="{C220F87C-C333-43C9-AA79-82AE96F07F1B}" srcOrd="0" destOrd="0" parTransId="{C452A4E8-42C0-442A-9E2E-2AC813187ED5}" sibTransId="{89FC22B6-1EE3-4377-9A60-773348625647}"/>
    <dgm:cxn modelId="{26640FDA-77C2-4826-AC32-505FA9C9A2FA}" type="presOf" srcId="{AAA3DFE7-0E11-45B0-BDEE-0357F3F8BD2E}" destId="{8769AF2A-CC77-43D3-940C-5BCEA7B29FBE}" srcOrd="0" destOrd="0" presId="urn:microsoft.com/office/officeart/2005/8/layout/vList5"/>
    <dgm:cxn modelId="{AC0ED662-E587-49EB-9484-7008563B6B43}" srcId="{8ED2E431-C392-45BB-9349-B0BC824F89A6}" destId="{854712EC-DBE6-4701-BFAE-29DF77BAB5C7}" srcOrd="0" destOrd="0" parTransId="{6896BB71-2CE0-4D45-943E-B4C3CF7721EE}" sibTransId="{6CF5BB6C-198D-4F15-A29C-0386920F2284}"/>
    <dgm:cxn modelId="{D4534314-C53A-4E04-8FD1-A511D3489607}" type="presOf" srcId="{854712EC-DBE6-4701-BFAE-29DF77BAB5C7}" destId="{DA60974E-30E6-4157-909E-3D50626B3941}" srcOrd="0" destOrd="1" presId="urn:microsoft.com/office/officeart/2005/8/layout/vList5"/>
    <dgm:cxn modelId="{82888DFB-C438-429F-96EE-0F650C9154B5}" type="presOf" srcId="{B764BBF2-B97F-48CD-961F-3F4E5D8F4100}" destId="{12B5D4AE-4909-4C4E-8E44-19FCF2C8D4E1}" srcOrd="0" destOrd="1" presId="urn:microsoft.com/office/officeart/2005/8/layout/vList5"/>
    <dgm:cxn modelId="{B94023A7-DEA2-4CC7-A5D4-91BC5187CD31}" type="presOf" srcId="{20D9E413-ED40-4B4E-9355-7A42E2027A4F}" destId="{FCE1F2A0-AAA7-463E-9632-2768662B5954}" srcOrd="0" destOrd="0" presId="urn:microsoft.com/office/officeart/2005/8/layout/vList5"/>
    <dgm:cxn modelId="{CEAD4AC0-231A-4559-A324-E8D5638F549E}" type="presOf" srcId="{8ED2E431-C392-45BB-9349-B0BC824F89A6}" destId="{DA60974E-30E6-4157-909E-3D50626B3941}" srcOrd="0" destOrd="0" presId="urn:microsoft.com/office/officeart/2005/8/layout/vList5"/>
    <dgm:cxn modelId="{F377D226-802B-4639-8BE7-6AC2A9D0B5CD}" srcId="{3FA9509D-2D3E-400E-910B-7B0FD1EE904C}" destId="{9F8D2683-1546-404F-A045-2DDF29817794}" srcOrd="1" destOrd="0" parTransId="{01B28724-7076-4CCD-B623-3D19F5D230BA}" sibTransId="{DBAF3ABC-2675-4298-A968-71E1ABD068DE}"/>
    <dgm:cxn modelId="{4008030C-52DF-4639-9629-762822AA27D9}" srcId="{3FA9509D-2D3E-400E-910B-7B0FD1EE904C}" destId="{3D7D145C-C396-49D2-AAEB-2B884EAF1F1B}" srcOrd="0" destOrd="0" parTransId="{3F56DEE8-EF8B-4043-BB13-B23040C6DE3F}" sibTransId="{FE15B872-76E4-413D-B69E-4DE0DDF3738C}"/>
    <dgm:cxn modelId="{37E19CC5-6A07-4B45-AFD0-2C481FD42CA9}" type="presParOf" srcId="{69A45200-C50C-4601-B7CF-C564E4D12501}" destId="{C26FB726-CF3A-40AA-BBE7-0D4C9B50C818}" srcOrd="0" destOrd="0" presId="urn:microsoft.com/office/officeart/2005/8/layout/vList5"/>
    <dgm:cxn modelId="{E6945394-345B-4ABA-83FF-CB94C32024F2}" type="presParOf" srcId="{C26FB726-CF3A-40AA-BBE7-0D4C9B50C818}" destId="{1A22BDCA-204B-4412-86C4-D0D147E09366}" srcOrd="0" destOrd="0" presId="urn:microsoft.com/office/officeart/2005/8/layout/vList5"/>
    <dgm:cxn modelId="{DBFFE857-32C8-43AE-B0EE-89513745C967}" type="presParOf" srcId="{C26FB726-CF3A-40AA-BBE7-0D4C9B50C818}" destId="{12B5D4AE-4909-4C4E-8E44-19FCF2C8D4E1}" srcOrd="1" destOrd="0" presId="urn:microsoft.com/office/officeart/2005/8/layout/vList5"/>
    <dgm:cxn modelId="{5AF04703-CA99-420A-818D-DD6FEDD1397A}" type="presParOf" srcId="{69A45200-C50C-4601-B7CF-C564E4D12501}" destId="{B8D8CF44-3762-4587-A865-DD976282C2ED}" srcOrd="1" destOrd="0" presId="urn:microsoft.com/office/officeart/2005/8/layout/vList5"/>
    <dgm:cxn modelId="{CA087189-C500-4871-8064-CC887B6CBB7D}" type="presParOf" srcId="{69A45200-C50C-4601-B7CF-C564E4D12501}" destId="{ABF62EEE-8DAD-4441-9314-834585D23130}" srcOrd="2" destOrd="0" presId="urn:microsoft.com/office/officeart/2005/8/layout/vList5"/>
    <dgm:cxn modelId="{B56BBA35-1391-4BED-9FEE-8519BD74DB42}" type="presParOf" srcId="{ABF62EEE-8DAD-4441-9314-834585D23130}" destId="{4444645D-059C-4227-8C03-3C130BD73A7F}" srcOrd="0" destOrd="0" presId="urn:microsoft.com/office/officeart/2005/8/layout/vList5"/>
    <dgm:cxn modelId="{2010A7FB-EAFB-4144-A5D6-1AFC1FC4B535}" type="presParOf" srcId="{ABF62EEE-8DAD-4441-9314-834585D23130}" destId="{FCE1F2A0-AAA7-463E-9632-2768662B5954}" srcOrd="1" destOrd="0" presId="urn:microsoft.com/office/officeart/2005/8/layout/vList5"/>
    <dgm:cxn modelId="{2CD6CC10-2FE6-44C1-A647-DB8DD15FB5B4}" type="presParOf" srcId="{69A45200-C50C-4601-B7CF-C564E4D12501}" destId="{73313A20-BE4C-48DA-BD8F-1D4329C3BB1F}" srcOrd="3" destOrd="0" presId="urn:microsoft.com/office/officeart/2005/8/layout/vList5"/>
    <dgm:cxn modelId="{419EA49E-3AAA-4461-A47D-72AE3E215779}" type="presParOf" srcId="{69A45200-C50C-4601-B7CF-C564E4D12501}" destId="{CCCCA430-6E6B-48EC-B720-87EB0AA4AF28}" srcOrd="4" destOrd="0" presId="urn:microsoft.com/office/officeart/2005/8/layout/vList5"/>
    <dgm:cxn modelId="{8DD2F7F9-527D-491B-9852-F521F1C1BCB4}" type="presParOf" srcId="{CCCCA430-6E6B-48EC-B720-87EB0AA4AF28}" destId="{8769AF2A-CC77-43D3-940C-5BCEA7B29FBE}" srcOrd="0" destOrd="0" presId="urn:microsoft.com/office/officeart/2005/8/layout/vList5"/>
    <dgm:cxn modelId="{E4888C80-7BDB-4DA1-A633-BA1174B87B1B}" type="presParOf" srcId="{CCCCA430-6E6B-48EC-B720-87EB0AA4AF28}" destId="{DA60974E-30E6-4157-909E-3D50626B39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D4AE-4909-4C4E-8E44-19FCF2C8D4E1}">
      <dsp:nvSpPr>
        <dsp:cNvPr id="0" name=""/>
        <dsp:cNvSpPr/>
      </dsp:nvSpPr>
      <dsp:spPr>
        <a:xfrm rot="5400000">
          <a:off x="5040990" y="-2413788"/>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Direct, face-to face behaviors</a:t>
          </a:r>
          <a:endParaRPr lang="en-US" sz="1500" kern="1200" dirty="0"/>
        </a:p>
        <a:p>
          <a:pPr marL="114300" lvl="1" indent="-114300" algn="l" defTabSz="666750">
            <a:lnSpc>
              <a:spcPct val="90000"/>
            </a:lnSpc>
            <a:spcBef>
              <a:spcPct val="0"/>
            </a:spcBef>
            <a:spcAft>
              <a:spcPct val="15000"/>
            </a:spcAft>
            <a:buChar char="••"/>
          </a:pPr>
          <a:r>
            <a:rPr lang="en-US" sz="1500" kern="1200" dirty="0" smtClean="0"/>
            <a:t>Exclusion from party</a:t>
          </a:r>
          <a:endParaRPr lang="en-US" sz="1500" kern="1200" dirty="0"/>
        </a:p>
      </dsp:txBody>
      <dsp:txXfrm rot="-5400000">
        <a:off x="2626867" y="43176"/>
        <a:ext cx="5663015" cy="791927"/>
      </dsp:txXfrm>
    </dsp:sp>
    <dsp:sp modelId="{1A22BDCA-204B-4412-86C4-D0D147E09366}">
      <dsp:nvSpPr>
        <dsp:cNvPr id="0" name=""/>
        <dsp:cNvSpPr/>
      </dsp:nvSpPr>
      <dsp:spPr>
        <a:xfrm>
          <a:off x="582676" y="55322"/>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Preschool</a:t>
          </a:r>
          <a:endParaRPr lang="en-US" sz="2000" kern="1200" dirty="0"/>
        </a:p>
      </dsp:txBody>
      <dsp:txXfrm>
        <a:off x="620149" y="92795"/>
        <a:ext cx="1969244" cy="692688"/>
      </dsp:txXfrm>
    </dsp:sp>
    <dsp:sp modelId="{FCE1F2A0-AAA7-463E-9632-2768662B5954}">
      <dsp:nvSpPr>
        <dsp:cNvPr id="0" name=""/>
        <dsp:cNvSpPr/>
      </dsp:nvSpPr>
      <dsp:spPr>
        <a:xfrm rot="5400000">
          <a:off x="5040990" y="-1481328"/>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More sophisticated, direct and indirect behaviors</a:t>
          </a:r>
          <a:endParaRPr lang="en-US" sz="1500" kern="1200" dirty="0"/>
        </a:p>
        <a:p>
          <a:pPr marL="228600" lvl="2" indent="-114300" algn="l" defTabSz="666750">
            <a:lnSpc>
              <a:spcPct val="90000"/>
            </a:lnSpc>
            <a:spcBef>
              <a:spcPct val="0"/>
            </a:spcBef>
            <a:spcAft>
              <a:spcPct val="15000"/>
            </a:spcAft>
            <a:buChar char="••"/>
          </a:pPr>
          <a:r>
            <a:rPr lang="en-US" sz="1500" kern="1200" dirty="0" smtClean="0"/>
            <a:t>Direct: refuse to choose as a team member</a:t>
          </a:r>
          <a:endParaRPr lang="en-US" sz="1500" kern="1200" dirty="0"/>
        </a:p>
        <a:p>
          <a:pPr marL="228600" lvl="2" indent="-114300" algn="l" defTabSz="666750">
            <a:lnSpc>
              <a:spcPct val="90000"/>
            </a:lnSpc>
            <a:spcBef>
              <a:spcPct val="0"/>
            </a:spcBef>
            <a:spcAft>
              <a:spcPct val="15000"/>
            </a:spcAft>
            <a:buChar char="••"/>
          </a:pPr>
          <a:r>
            <a:rPr lang="en-US" sz="1500" kern="1200" dirty="0" smtClean="0"/>
            <a:t>Indirect: spread a rumor</a:t>
          </a:r>
          <a:endParaRPr lang="en-US" sz="1500" kern="1200" dirty="0"/>
        </a:p>
      </dsp:txBody>
      <dsp:txXfrm rot="-5400000">
        <a:off x="2626867" y="975636"/>
        <a:ext cx="5663015" cy="791927"/>
      </dsp:txXfrm>
    </dsp:sp>
    <dsp:sp modelId="{4444645D-059C-4227-8C03-3C130BD73A7F}">
      <dsp:nvSpPr>
        <dsp:cNvPr id="0" name=""/>
        <dsp:cNvSpPr/>
      </dsp:nvSpPr>
      <dsp:spPr>
        <a:xfrm>
          <a:off x="582676" y="987782"/>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Middle Childhood</a:t>
          </a:r>
          <a:endParaRPr lang="en-US" sz="2000" kern="1200" dirty="0"/>
        </a:p>
      </dsp:txBody>
      <dsp:txXfrm>
        <a:off x="620149" y="1025255"/>
        <a:ext cx="1969244" cy="692688"/>
      </dsp:txXfrm>
    </dsp:sp>
    <dsp:sp modelId="{DA60974E-30E6-4157-909E-3D50626B3941}">
      <dsp:nvSpPr>
        <dsp:cNvPr id="0" name=""/>
        <dsp:cNvSpPr/>
      </dsp:nvSpPr>
      <dsp:spPr>
        <a:xfrm rot="5400000">
          <a:off x="5040990" y="-548532"/>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Sophisticated and focused on opposite-sex relationships</a:t>
          </a:r>
          <a:endParaRPr lang="en-US" sz="1500" kern="1200" dirty="0"/>
        </a:p>
        <a:p>
          <a:pPr marL="228600" lvl="2" indent="-114300" algn="l" defTabSz="666750">
            <a:lnSpc>
              <a:spcPct val="90000"/>
            </a:lnSpc>
            <a:spcBef>
              <a:spcPct val="0"/>
            </a:spcBef>
            <a:spcAft>
              <a:spcPct val="15000"/>
            </a:spcAft>
            <a:buChar char="••"/>
          </a:pPr>
          <a:r>
            <a:rPr lang="en-US" sz="1500" kern="1200" dirty="0" smtClean="0"/>
            <a:t>Stealing a boyfriend </a:t>
          </a:r>
          <a:endParaRPr lang="en-US" sz="1500" kern="1200" dirty="0"/>
        </a:p>
      </dsp:txBody>
      <dsp:txXfrm rot="-5400000">
        <a:off x="2626867" y="1908432"/>
        <a:ext cx="5663015" cy="791927"/>
      </dsp:txXfrm>
    </dsp:sp>
    <dsp:sp modelId="{8769AF2A-CC77-43D3-940C-5BCEA7B29FBE}">
      <dsp:nvSpPr>
        <dsp:cNvPr id="0" name=""/>
        <dsp:cNvSpPr/>
      </dsp:nvSpPr>
      <dsp:spPr>
        <a:xfrm>
          <a:off x="582676" y="1920243"/>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Adolescence </a:t>
          </a:r>
          <a:endParaRPr lang="en-US" sz="2000" kern="1200" dirty="0"/>
        </a:p>
      </dsp:txBody>
      <dsp:txXfrm>
        <a:off x="620149" y="1957716"/>
        <a:ext cx="1969244" cy="692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D97D9-B6C8-440D-B128-E0F6A64062CF}" type="slidenum">
              <a:rPr lang="en-US" smtClean="0"/>
              <a:t>16</a:t>
            </a:fld>
            <a:endParaRPr lang="en-US"/>
          </a:p>
        </p:txBody>
      </p:sp>
    </p:spTree>
    <p:extLst>
      <p:ext uri="{BB962C8B-B14F-4D97-AF65-F5344CB8AC3E}">
        <p14:creationId xmlns:p14="http://schemas.microsoft.com/office/powerpoint/2010/main" val="326518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Commission errors are pushing button in response to non-stimulus picture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0982D3-21BD-448E-853A-9E5B044D27F0}" type="slidenum">
              <a:rPr lang="en-US" altLang="en-US" sz="1200"/>
              <a:pPr/>
              <a:t>19</a:t>
            </a:fld>
            <a:endParaRPr lang="en-US" altLang="en-US" sz="1200"/>
          </a:p>
        </p:txBody>
      </p:sp>
    </p:spTree>
    <p:extLst>
      <p:ext uri="{BB962C8B-B14F-4D97-AF65-F5344CB8AC3E}">
        <p14:creationId xmlns:p14="http://schemas.microsoft.com/office/powerpoint/2010/main" val="265105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709995-3E93-4859-B3EB-019555DC8608}" type="slidenum">
              <a:rPr lang="en-US" altLang="en-US" sz="1200" smtClean="0"/>
              <a:pPr/>
              <a:t>22</a:t>
            </a:fld>
            <a:endParaRPr lang="en-US" alt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782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5312BF-DCC4-4303-8D45-4B19CB583DE6}" type="slidenum">
              <a:rPr lang="en-US" altLang="en-US" sz="1200" smtClean="0"/>
              <a:pPr/>
              <a:t>23</a:t>
            </a:fld>
            <a:endParaRPr lang="en-US" alt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46916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687F7D-5509-4AB0-A216-2669C512C618}" type="slidenum">
              <a:rPr lang="en-US" altLang="en-US" sz="1200" smtClean="0"/>
              <a:pPr/>
              <a:t>24</a:t>
            </a:fld>
            <a:endParaRPr lang="en-US" alt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309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5F04C3-593B-4872-AB8F-E8629F56DBE0}" type="slidenum">
              <a:rPr lang="en-US" altLang="en-US" sz="1200" smtClean="0"/>
              <a:pPr/>
              <a:t>25</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92105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7F5AF2-DE17-45C5-9E36-7BC907363866}" type="slidenum">
              <a:rPr lang="en-US" altLang="en-US" sz="1200" smtClean="0"/>
              <a:pPr/>
              <a:t>26</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2248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EF4E20-661F-466F-A3BF-712B3C00380C}" type="slidenum">
              <a:rPr lang="en-US" altLang="en-US" sz="1200" smtClean="0"/>
              <a:pPr/>
              <a:t>27</a:t>
            </a:fld>
            <a:endParaRPr lang="en-US" alt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90595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115698-164D-40B7-BA9F-D44B6A9ED595}" type="slidenum">
              <a:rPr lang="en-US" altLang="en-US" sz="1200" smtClean="0"/>
              <a:pPr/>
              <a:t>32</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30890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0B437E-C523-4DF2-A17F-1E62F9B10B9A}" type="slidenum">
              <a:rPr lang="en-US" altLang="en-US" sz="1200" smtClean="0"/>
              <a:pPr/>
              <a:t>33</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448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7</a:t>
            </a:fld>
            <a:endParaRPr lang="en-US"/>
          </a:p>
        </p:txBody>
      </p:sp>
    </p:spTree>
    <p:extLst>
      <p:ext uri="{BB962C8B-B14F-4D97-AF65-F5344CB8AC3E}">
        <p14:creationId xmlns:p14="http://schemas.microsoft.com/office/powerpoint/2010/main" val="36754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34</a:t>
            </a:fld>
            <a:endParaRPr lang="en-US"/>
          </a:p>
        </p:txBody>
      </p:sp>
    </p:spTree>
    <p:extLst>
      <p:ext uri="{BB962C8B-B14F-4D97-AF65-F5344CB8AC3E}">
        <p14:creationId xmlns:p14="http://schemas.microsoft.com/office/powerpoint/2010/main" val="2320097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137242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101957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117542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2927600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1171665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Hypothesize more overlap in early childhood</a:t>
            </a:r>
            <a:r>
              <a:rPr lang="en-US" baseline="0" dirty="0" smtClean="0"/>
              <a:t> (principle of increasing differentiation with development)</a:t>
            </a:r>
          </a:p>
          <a:p>
            <a:r>
              <a:rPr lang="en-US" baseline="0" dirty="0" smtClean="0"/>
              <a:t>Hypothesize less stability of functions than forms; expect stability in physical aggression</a:t>
            </a:r>
            <a:r>
              <a:rPr lang="en-US" baseline="0" smtClean="0"/>
              <a:t>, though</a:t>
            </a:r>
            <a:endParaRPr lang="en-US" baseline="0" dirty="0" smtClean="0"/>
          </a:p>
          <a:p>
            <a:r>
              <a:rPr lang="en-US" baseline="0" dirty="0" smtClean="0"/>
              <a:t>Predictors = gender, age, social dominance, experienced exclusion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213188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Moderate association between physical and relational</a:t>
            </a:r>
            <a:r>
              <a:rPr lang="en-US" baseline="0" dirty="0" smtClean="0"/>
              <a:t> aggression </a:t>
            </a:r>
          </a:p>
          <a:p>
            <a:r>
              <a:rPr lang="en-US" baseline="0" dirty="0" smtClean="0"/>
              <a:t>Proactive and reactive were positively associated</a:t>
            </a:r>
          </a:p>
          <a:p>
            <a:r>
              <a:rPr lang="en-US" baseline="0" dirty="0" smtClean="0"/>
              <a:t>Overall structure supports relatively distinct forms and functions of aggression</a:t>
            </a:r>
          </a:p>
          <a:p>
            <a:endParaRPr lang="en-US" baseline="0" dirty="0" smtClean="0"/>
          </a:p>
          <a:p>
            <a:r>
              <a:rPr lang="en-US" baseline="0" dirty="0" smtClean="0"/>
              <a:t>Same structure at T1 and T2</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4157364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Longitudinal analyses control for initial levels</a:t>
            </a:r>
          </a:p>
          <a:p>
            <a:r>
              <a:rPr lang="en-US" dirty="0" smtClean="0"/>
              <a:t>Therefore</a:t>
            </a:r>
            <a:r>
              <a:rPr lang="en-US" baseline="0" dirty="0" smtClean="0"/>
              <a:t> interpreted as change</a:t>
            </a:r>
          </a:p>
          <a:p>
            <a:endParaRPr lang="en-US" baseline="0" dirty="0" smtClean="0"/>
          </a:p>
          <a:p>
            <a:r>
              <a:rPr lang="en-US" baseline="0" dirty="0" smtClean="0"/>
              <a:t>Concurrent</a:t>
            </a:r>
          </a:p>
          <a:p>
            <a:r>
              <a:rPr lang="en-US" baseline="0" dirty="0" smtClean="0"/>
              <a:t>Girls more relationally aggressive at T1; but boys not more physically aggressive</a:t>
            </a:r>
          </a:p>
          <a:p>
            <a:r>
              <a:rPr lang="en-US" baseline="0" dirty="0" smtClean="0"/>
              <a:t>Older children less likely to use physical aggression</a:t>
            </a:r>
          </a:p>
          <a:p>
            <a:r>
              <a:rPr lang="en-US" baseline="0" dirty="0" smtClean="0"/>
              <a:t>Social dominance predicted relational aggression; but not physical aggression; not proactive aggression</a:t>
            </a:r>
          </a:p>
          <a:p>
            <a:r>
              <a:rPr lang="en-US" baseline="0" dirty="0" smtClean="0"/>
              <a:t>Exclusion associated with proactive aggression</a:t>
            </a:r>
          </a:p>
          <a:p>
            <a:endParaRPr lang="en-US" baseline="0" dirty="0" smtClean="0"/>
          </a:p>
          <a:p>
            <a:r>
              <a:rPr lang="en-US" baseline="0" dirty="0" smtClean="0"/>
              <a:t>Longitudinal Analyses</a:t>
            </a:r>
          </a:p>
          <a:p>
            <a:r>
              <a:rPr lang="en-US" baseline="0" dirty="0" smtClean="0"/>
              <a:t>Social dominance predicted decreases in physical aggression</a:t>
            </a:r>
          </a:p>
          <a:p>
            <a:r>
              <a:rPr lang="en-US" baseline="0" dirty="0" smtClean="0"/>
              <a:t>Exclusion predicted increases </a:t>
            </a:r>
            <a:r>
              <a:rPr lang="en-US" baseline="0" smtClean="0"/>
              <a:t>in relational</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42</a:t>
            </a:fld>
            <a:endParaRPr lang="en-US"/>
          </a:p>
        </p:txBody>
      </p:sp>
    </p:spTree>
    <p:extLst>
      <p:ext uri="{BB962C8B-B14F-4D97-AF65-F5344CB8AC3E}">
        <p14:creationId xmlns:p14="http://schemas.microsoft.com/office/powerpoint/2010/main" val="926456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base" latinLnBrk="0" hangingPunct="1">
              <a:lnSpc>
                <a:spcPct val="100000"/>
              </a:lnSpc>
              <a:spcBef>
                <a:spcPct val="30000"/>
              </a:spcBef>
              <a:spcAft>
                <a:spcPct val="0"/>
              </a:spcAft>
              <a:buClrTx/>
              <a:buSzTx/>
              <a:buFont typeface="Arial"/>
              <a:buChar char="•"/>
              <a:tabLst/>
              <a:defRPr/>
            </a:pPr>
            <a:r>
              <a:rPr lang="en-US" dirty="0" smtClean="0"/>
              <a:t>Relational marginally associated with decrease in physical and increase in proactive </a:t>
            </a:r>
          </a:p>
          <a:p>
            <a:pPr lvl="1">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46734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8</a:t>
            </a:fld>
            <a:endParaRPr lang="en-US"/>
          </a:p>
        </p:txBody>
      </p:sp>
    </p:spTree>
    <p:extLst>
      <p:ext uri="{BB962C8B-B14F-4D97-AF65-F5344CB8AC3E}">
        <p14:creationId xmlns:p14="http://schemas.microsoft.com/office/powerpoint/2010/main" val="2461986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forms of aggression (physical/relational) stable over time </a:t>
            </a:r>
          </a:p>
          <a:p>
            <a:r>
              <a:rPr lang="en-US" dirty="0" smtClean="0"/>
              <a:t>BUT</a:t>
            </a:r>
            <a:r>
              <a:rPr lang="en-US" baseline="0" dirty="0" smtClean="0"/>
              <a:t> functions (proactive/reactive) were not: WHY?</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251458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445710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46</a:t>
            </a:fld>
            <a:endParaRPr lang="en-US"/>
          </a:p>
        </p:txBody>
      </p:sp>
    </p:spTree>
    <p:extLst>
      <p:ext uri="{BB962C8B-B14F-4D97-AF65-F5344CB8AC3E}">
        <p14:creationId xmlns:p14="http://schemas.microsoft.com/office/powerpoint/2010/main" val="3811742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130694-949B-43E6-B791-C7928E832512}" type="slidenum">
              <a:rPr lang="en-US" altLang="en-US" sz="1200" smtClean="0"/>
              <a:pPr/>
              <a:t>47</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27719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BA3364-A18B-4EDC-965C-96658FDE0D17}" type="slidenum">
              <a:rPr lang="en-US" altLang="en-US" sz="1200" smtClean="0">
                <a:solidFill>
                  <a:srgbClr val="000000"/>
                </a:solidFill>
              </a:rPr>
              <a:pPr/>
              <a:t>48</a:t>
            </a:fld>
            <a:endParaRPr lang="en-US" altLang="en-US" sz="12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72104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ACA206-C7C8-48B8-9C25-2A3750F6149C}" type="slidenum">
              <a:rPr lang="en-US" altLang="en-US" sz="1200" smtClean="0">
                <a:solidFill>
                  <a:srgbClr val="000000"/>
                </a:solidFill>
              </a:rPr>
              <a:pPr/>
              <a:t>49</a:t>
            </a:fld>
            <a:endParaRPr lang="en-US" altLang="en-US" sz="1200" smtClean="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17688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6FD40-BD32-4180-9B06-19819740B1A0}" type="slidenum">
              <a:rPr lang="en-US" altLang="en-US" sz="1200" smtClean="0"/>
              <a:pPr/>
              <a:t>50</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63238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a:t>
            </a:r>
            <a:r>
              <a:rPr lang="en-US" baseline="0" dirty="0" smtClean="0"/>
              <a:t> 1: biases decision-making based on the valuation and prediction of potential rewards and punishments</a:t>
            </a:r>
          </a:p>
          <a:p>
            <a:r>
              <a:rPr lang="en-US" baseline="0" dirty="0" smtClean="0"/>
              <a:t>System 2: supports goal-directed decision making by keeping impulses in check and by providing the mental machinery needed for deliberation regarding alternative choices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Risky decisions are seen as increased engagement of incentive processing and decreased engagement of cognitive control activity due to an immature capacity to down-regulate reward system outputs through control signaling,</a:t>
            </a:r>
            <a:r>
              <a:rPr lang="en-US" baseline="0" dirty="0" smtClean="0"/>
              <a:t> which biases adolescents toward risk taking</a:t>
            </a:r>
            <a:endParaRPr lang="en-US" dirty="0" smtClean="0"/>
          </a:p>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51</a:t>
            </a:fld>
            <a:endParaRPr lang="en-US"/>
          </a:p>
        </p:txBody>
      </p:sp>
    </p:spTree>
    <p:extLst>
      <p:ext uri="{BB962C8B-B14F-4D97-AF65-F5344CB8AC3E}">
        <p14:creationId xmlns:p14="http://schemas.microsoft.com/office/powerpoint/2010/main" val="1578898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System</a:t>
            </a:r>
            <a:r>
              <a:rPr lang="en-US" baseline="0" dirty="0"/>
              <a:t> 1: biases decision-making based on the valuation and prediction of potential rewards and punishments</a:t>
            </a:r>
          </a:p>
          <a:p>
            <a:r>
              <a:rPr lang="en-US" baseline="0" dirty="0"/>
              <a:t>System 2: supports goal-directed decision making by keeping impulses in check and by providing the mental machinery needed for deliberation regarding alternative choices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Risky decisions are seen as increased engagement of incentive processing and decreased engagement of cognitive control activity due to an immature capacity to down-regulate reward system outputs through control signaling,</a:t>
            </a:r>
            <a:r>
              <a:rPr lang="en-US" baseline="0" dirty="0"/>
              <a:t> which biases adolescents toward risk taking</a:t>
            </a:r>
            <a:endParaRPr lang="en-US" dirty="0"/>
          </a:p>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55</a:t>
            </a:fld>
            <a:endParaRPr lang="en-US"/>
          </a:p>
        </p:txBody>
      </p:sp>
    </p:spTree>
    <p:extLst>
      <p:ext uri="{BB962C8B-B14F-4D97-AF65-F5344CB8AC3E}">
        <p14:creationId xmlns:p14="http://schemas.microsoft.com/office/powerpoint/2010/main" val="1924038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56</a:t>
            </a:fld>
            <a:endParaRPr lang="en-US"/>
          </a:p>
        </p:txBody>
      </p:sp>
    </p:spTree>
    <p:extLst>
      <p:ext uri="{BB962C8B-B14F-4D97-AF65-F5344CB8AC3E}">
        <p14:creationId xmlns:p14="http://schemas.microsoft.com/office/powerpoint/2010/main" val="264350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a:t>
            </a:fld>
            <a:endParaRPr lang="en-US"/>
          </a:p>
        </p:txBody>
      </p:sp>
    </p:spTree>
    <p:extLst>
      <p:ext uri="{BB962C8B-B14F-4D97-AF65-F5344CB8AC3E}">
        <p14:creationId xmlns:p14="http://schemas.microsoft.com/office/powerpoint/2010/main" val="3920229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While in the scanner…</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The Stoplight task (Figure 1) is a simple driving task in which subjects control the progression of a vehicle along a straight track, from a driver’s point of view.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Subjects completed four rounds of the task; two in the first social condition and two in the second social condition.</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Each round used a track with 20 intersections (treated as separate trials), which took under 6 minutes to traverse (dependent on subjects’ choices and providence).</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At each intersection subjects rendered a decision (by button press) about whether or not to brake as the vehicle approached a changing traffic signal (which cycled from green to yellow to red). </a:t>
            </a:r>
          </a:p>
          <a:p>
            <a:pPr marL="171450" indent="-171450">
              <a:buFont typeface="Arial" panose="020B0604020202020204" pitchFamily="34" charset="0"/>
              <a:buChar char="•"/>
            </a:pPr>
            <a:r>
              <a:rPr lang="en-US" sz="1200" b="0" i="0" u="none" strike="noStrike" kern="1200" baseline="0" dirty="0">
                <a:solidFill>
                  <a:schemeClr val="tx1"/>
                </a:solidFill>
                <a:latin typeface="Arial" charset="0"/>
                <a:ea typeface="+mn-ea"/>
                <a:cs typeface="+mn-cs"/>
              </a:rPr>
              <a:t>As the vehicle approached the intersection, the traffic signal turned yellow, and the subject decided whether to chance a possible crash in the intersection (GO decision), or to brake and wait for the light to return to green (STOP</a:t>
            </a:r>
          </a:p>
          <a:p>
            <a:endParaRPr lang="en-US" sz="1200" b="0" i="0" u="none" strike="noStrike" kern="1200" baseline="0" dirty="0">
              <a:solidFill>
                <a:schemeClr val="tx1"/>
              </a:solidFill>
              <a:latin typeface="Arial" charset="0"/>
              <a:ea typeface="+mn-ea"/>
              <a:cs typeface="+mn-cs"/>
            </a:endParaRPr>
          </a:p>
          <a:p>
            <a:r>
              <a:rPr lang="en-US" dirty="0"/>
              <a:t>Both the timing of the traffic signals and the probability of a crash</a:t>
            </a:r>
            <a:r>
              <a:rPr lang="en-US" baseline="0" dirty="0"/>
              <a:t> in the associated intersections were varied so as to be unpredictable by the participant</a:t>
            </a:r>
          </a:p>
          <a:p>
            <a:r>
              <a:rPr lang="en-US" baseline="0" dirty="0"/>
              <a:t>Risk taking was encouraged by offering monetary incentives for completing the course in a timely fashion</a:t>
            </a:r>
          </a:p>
          <a:p>
            <a:r>
              <a:rPr lang="en-US" baseline="0" dirty="0"/>
              <a:t>Barratt: individual differences in impulsivity</a:t>
            </a:r>
          </a:p>
          <a:p>
            <a:r>
              <a:rPr lang="en-US" baseline="0" dirty="0"/>
              <a:t>Zuckerman: sensation seeking</a:t>
            </a:r>
          </a:p>
          <a:p>
            <a:r>
              <a:rPr lang="en-US" baseline="0" dirty="0"/>
              <a:t>RPI: resistance to peer influence</a:t>
            </a:r>
            <a:endParaRPr lang="en-US" dirty="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58</a:t>
            </a:fld>
            <a:endParaRPr lang="en-US"/>
          </a:p>
        </p:txBody>
      </p:sp>
    </p:spTree>
    <p:extLst>
      <p:ext uri="{BB962C8B-B14F-4D97-AF65-F5344CB8AC3E}">
        <p14:creationId xmlns:p14="http://schemas.microsoft.com/office/powerpoint/2010/main" val="2220955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59</a:t>
            </a:fld>
            <a:endParaRPr lang="en-US"/>
          </a:p>
        </p:txBody>
      </p:sp>
    </p:spTree>
    <p:extLst>
      <p:ext uri="{BB962C8B-B14F-4D97-AF65-F5344CB8AC3E}">
        <p14:creationId xmlns:p14="http://schemas.microsoft.com/office/powerpoint/2010/main" val="157022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Adolescents and adults</a:t>
            </a:r>
            <a:r>
              <a:rPr lang="en-US" baseline="0" dirty="0"/>
              <a:t> behaved comparably alone, but adolescent performance was sensitive to social context – did not reach statistical significance (they attribute to sample size)</a:t>
            </a:r>
          </a:p>
          <a:p>
            <a:r>
              <a:rPr lang="en-US" baseline="0" dirty="0"/>
              <a:t>Behavior was significantly predicted by sensation seeking, but not impulsivity</a:t>
            </a:r>
          </a:p>
          <a:p>
            <a:r>
              <a:rPr lang="en-US" baseline="0" dirty="0"/>
              <a:t>- Driven more by incentive processing system? </a:t>
            </a:r>
            <a:endParaRPr lang="en-US" dirty="0"/>
          </a:p>
        </p:txBody>
      </p:sp>
      <p:sp>
        <p:nvSpPr>
          <p:cNvPr id="4" name="Slide Number Placeholder 3"/>
          <p:cNvSpPr>
            <a:spLocks noGrp="1"/>
          </p:cNvSpPr>
          <p:nvPr>
            <p:ph type="sldNum" sz="quarter" idx="10"/>
          </p:nvPr>
        </p:nvSpPr>
        <p:spPr/>
        <p:txBody>
          <a:bodyPr/>
          <a:lstStyle/>
          <a:p>
            <a:fld id="{B153383B-57B4-5A42-9218-78C103D157AE}" type="slidenum">
              <a:rPr lang="en-US" smtClean="0"/>
              <a:t>60</a:t>
            </a:fld>
            <a:endParaRPr lang="en-US"/>
          </a:p>
        </p:txBody>
      </p:sp>
    </p:spTree>
    <p:extLst>
      <p:ext uri="{BB962C8B-B14F-4D97-AF65-F5344CB8AC3E}">
        <p14:creationId xmlns:p14="http://schemas.microsoft.com/office/powerpoint/2010/main" val="635092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lateral prefrontal cortex </a:t>
            </a:r>
            <a:r>
              <a:rPr lang="en-US" dirty="0"/>
              <a:t>activation</a:t>
            </a:r>
            <a:r>
              <a:rPr lang="en-US" baseline="0" dirty="0"/>
              <a:t> in older group &gt; strategic decision making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ventral striatum, orbitofrontal cortex, </a:t>
            </a:r>
            <a:r>
              <a:rPr lang="en-US" baseline="0" dirty="0"/>
              <a:t>activation</a:t>
            </a:r>
          </a:p>
        </p:txBody>
      </p:sp>
      <p:sp>
        <p:nvSpPr>
          <p:cNvPr id="4" name="Slide Number Placeholder 3"/>
          <p:cNvSpPr>
            <a:spLocks noGrp="1"/>
          </p:cNvSpPr>
          <p:nvPr>
            <p:ph type="sldNum" sz="quarter" idx="10"/>
          </p:nvPr>
        </p:nvSpPr>
        <p:spPr/>
        <p:txBody>
          <a:bodyPr/>
          <a:lstStyle/>
          <a:p>
            <a:fld id="{B153383B-57B4-5A42-9218-78C103D157AE}" type="slidenum">
              <a:rPr lang="en-US" smtClean="0"/>
              <a:t>61</a:t>
            </a:fld>
            <a:endParaRPr lang="en-US"/>
          </a:p>
        </p:txBody>
      </p:sp>
    </p:spTree>
    <p:extLst>
      <p:ext uri="{BB962C8B-B14F-4D97-AF65-F5344CB8AC3E}">
        <p14:creationId xmlns:p14="http://schemas.microsoft.com/office/powerpoint/2010/main" val="2394812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Sensation seeking and</a:t>
            </a:r>
            <a:r>
              <a:rPr lang="en-US" baseline="0" dirty="0"/>
              <a:t> impulsivity not predicted by fMRI data; but self-reported resistance to peer influence correlated with individual variation in the neural peer effect (Peer vs. Alone) (bigger difference between conditions associated with less resistance)</a:t>
            </a:r>
          </a:p>
          <a:p>
            <a:endParaRPr lang="en-US" baseline="0" dirty="0"/>
          </a:p>
          <a:p>
            <a:r>
              <a:rPr lang="en-US" baseline="0" dirty="0"/>
              <a:t>What if RPI was replaced with LPFC activity? </a:t>
            </a:r>
          </a:p>
          <a:p>
            <a:endParaRPr lang="en-US" baseline="0" dirty="0"/>
          </a:p>
          <a:p>
            <a:r>
              <a:rPr lang="en-US" sz="1200" b="0" i="0" u="none" strike="noStrike" kern="1200" baseline="0" dirty="0">
                <a:solidFill>
                  <a:schemeClr val="tx1"/>
                </a:solidFill>
                <a:latin typeface="Arial" charset="0"/>
                <a:ea typeface="+mn-ea"/>
                <a:cs typeface="+mn-cs"/>
              </a:rPr>
              <a:t>we treated the obtained</a:t>
            </a:r>
          </a:p>
          <a:p>
            <a:r>
              <a:rPr lang="en-US" sz="1200" b="0" i="0" u="none" strike="noStrike" kern="1200" baseline="0" dirty="0">
                <a:solidFill>
                  <a:schemeClr val="tx1"/>
                </a:solidFill>
                <a:latin typeface="Arial" charset="0"/>
                <a:ea typeface="+mn-ea"/>
                <a:cs typeface="+mn-cs"/>
              </a:rPr>
              <a:t>LPFC, VS, and OFC clusters as regions-of-interest</a:t>
            </a:r>
          </a:p>
          <a:p>
            <a:r>
              <a:rPr lang="en-US" sz="1200" b="0" i="0" u="none" strike="noStrike" kern="1200" baseline="0" dirty="0">
                <a:solidFill>
                  <a:schemeClr val="tx1"/>
                </a:solidFill>
                <a:latin typeface="Arial" charset="0"/>
                <a:ea typeface="+mn-ea"/>
                <a:cs typeface="+mn-cs"/>
              </a:rPr>
              <a:t>(ROI) and compared activity in these regions during GO</a:t>
            </a:r>
          </a:p>
          <a:p>
            <a:r>
              <a:rPr lang="en-US" sz="1200" b="0" i="0" u="none" strike="noStrike" kern="1200" baseline="0" dirty="0">
                <a:solidFill>
                  <a:schemeClr val="tx1"/>
                </a:solidFill>
                <a:latin typeface="Arial" charset="0"/>
                <a:ea typeface="+mn-ea"/>
                <a:cs typeface="+mn-cs"/>
              </a:rPr>
              <a:t>versus STOP trials (collapsing across social context).</a:t>
            </a:r>
          </a:p>
          <a:p>
            <a:r>
              <a:rPr lang="en-US" sz="1200" b="0" i="0" u="none" strike="noStrike" kern="1200" baseline="0" dirty="0">
                <a:solidFill>
                  <a:schemeClr val="tx1"/>
                </a:solidFill>
                <a:latin typeface="Arial" charset="0"/>
                <a:ea typeface="+mn-ea"/>
                <a:cs typeface="+mn-cs"/>
              </a:rPr>
              <a:t>Among adolescent subjects, greater activity in both the</a:t>
            </a:r>
          </a:p>
          <a:p>
            <a:r>
              <a:rPr lang="en-US" sz="1200" b="0" i="0" u="none" strike="noStrike" kern="1200" baseline="0" dirty="0">
                <a:solidFill>
                  <a:schemeClr val="tx1"/>
                </a:solidFill>
                <a:latin typeface="Arial" charset="0"/>
                <a:ea typeface="+mn-ea"/>
                <a:cs typeface="+mn-cs"/>
              </a:rPr>
              <a:t>VS (Figure 4a) and OFC was associated with risky</a:t>
            </a:r>
          </a:p>
          <a:p>
            <a:r>
              <a:rPr lang="en-US" sz="1200" b="0" i="0" u="none" strike="noStrike" kern="1200" baseline="0" dirty="0">
                <a:solidFill>
                  <a:schemeClr val="tx1"/>
                </a:solidFill>
                <a:latin typeface="Arial" charset="0"/>
                <a:ea typeface="+mn-ea"/>
                <a:cs typeface="+mn-cs"/>
              </a:rPr>
              <a:t>decision-making, as indicated by significantly increased</a:t>
            </a:r>
          </a:p>
          <a:p>
            <a:r>
              <a:rPr lang="en-US" sz="1200" b="0" i="0" u="none" strike="noStrike" kern="1200" baseline="0" dirty="0">
                <a:solidFill>
                  <a:schemeClr val="tx1"/>
                </a:solidFill>
                <a:latin typeface="Arial" charset="0"/>
                <a:ea typeface="+mn-ea"/>
                <a:cs typeface="+mn-cs"/>
              </a:rPr>
              <a:t>activity in these regions for GO relative to STOP trials.</a:t>
            </a:r>
          </a:p>
          <a:p>
            <a:r>
              <a:rPr lang="en-US" sz="1200" b="0" i="0" u="none" strike="noStrike" kern="1200" baseline="0" dirty="0">
                <a:solidFill>
                  <a:schemeClr val="tx1"/>
                </a:solidFill>
                <a:latin typeface="Arial" charset="0"/>
                <a:ea typeface="+mn-ea"/>
                <a:cs typeface="+mn-cs"/>
              </a:rPr>
              <a:t>No decision-dependent differences were found in these</a:t>
            </a:r>
          </a:p>
          <a:p>
            <a:r>
              <a:rPr lang="en-US" sz="1200" b="0" i="0" u="none" strike="noStrike" kern="1200" baseline="0" dirty="0">
                <a:solidFill>
                  <a:schemeClr val="tx1"/>
                </a:solidFill>
                <a:latin typeface="Arial" charset="0"/>
                <a:ea typeface="+mn-ea"/>
                <a:cs typeface="+mn-cs"/>
              </a:rPr>
              <a:t>regions for older age groups, and activity in the LPFC</a:t>
            </a:r>
          </a:p>
          <a:p>
            <a:r>
              <a:rPr lang="en-US" sz="1200" b="0" i="0" u="none" strike="noStrike" kern="1200" baseline="0" dirty="0">
                <a:solidFill>
                  <a:schemeClr val="tx1"/>
                </a:solidFill>
                <a:latin typeface="Arial" charset="0"/>
                <a:ea typeface="+mn-ea"/>
                <a:cs typeface="+mn-cs"/>
              </a:rPr>
              <a:t>was statistically equivalent for GO and STOP trials</a:t>
            </a:r>
          </a:p>
          <a:p>
            <a:r>
              <a:rPr lang="en-US" sz="1200" b="0" i="0" u="none" strike="noStrike" kern="1200" baseline="0" dirty="0">
                <a:solidFill>
                  <a:schemeClr val="tx1"/>
                </a:solidFill>
                <a:latin typeface="Arial" charset="0"/>
                <a:ea typeface="+mn-ea"/>
                <a:cs typeface="+mn-cs"/>
              </a:rPr>
              <a:t>regardless of age (additional detailing of activation in the</a:t>
            </a:r>
          </a:p>
          <a:p>
            <a:r>
              <a:rPr lang="en-US" sz="1200" b="0" i="0" u="none" strike="noStrike" kern="1200" baseline="0" dirty="0">
                <a:solidFill>
                  <a:schemeClr val="tx1"/>
                </a:solidFill>
                <a:latin typeface="Arial" charset="0"/>
                <a:ea typeface="+mn-ea"/>
                <a:cs typeface="+mn-cs"/>
              </a:rPr>
              <a:t>VS, OFC, and LPFC clusters is provided with the online</a:t>
            </a:r>
          </a:p>
          <a:p>
            <a:r>
              <a:rPr lang="en-US" sz="1200" b="0" i="0" u="none" strike="noStrike" kern="1200" baseline="0" dirty="0">
                <a:solidFill>
                  <a:schemeClr val="tx1"/>
                </a:solidFill>
                <a:latin typeface="Arial" charset="0"/>
                <a:ea typeface="+mn-ea"/>
                <a:cs typeface="+mn-cs"/>
              </a:rPr>
              <a:t>Supporting Information).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62</a:t>
            </a:fld>
            <a:endParaRPr lang="en-US"/>
          </a:p>
        </p:txBody>
      </p:sp>
    </p:spTree>
    <p:extLst>
      <p:ext uri="{BB962C8B-B14F-4D97-AF65-F5344CB8AC3E}">
        <p14:creationId xmlns:p14="http://schemas.microsoft.com/office/powerpoint/2010/main" val="955412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Arial" charset="0"/>
                <a:ea typeface="+mn-ea"/>
                <a:cs typeface="+mn-cs"/>
              </a:rPr>
              <a:t>“adolescents</a:t>
            </a:r>
            <a:r>
              <a:rPr lang="en-US" sz="1200" b="0" i="0" u="none" strike="noStrike" kern="1200" baseline="0" dirty="0">
                <a:solidFill>
                  <a:schemeClr val="tx1"/>
                </a:solidFill>
                <a:latin typeface="Arial" charset="0"/>
                <a:ea typeface="+mn-ea"/>
                <a:cs typeface="+mn-cs"/>
              </a:rPr>
              <a:t>’ heightened susceptibility to peer influence is due more to the impact of peers on incentive processing than on cognitive control. Evidence that VS and OFC activation tracked with the</a:t>
            </a:r>
          </a:p>
          <a:p>
            <a:r>
              <a:rPr lang="en-US" sz="1200" b="0" i="0" u="none" strike="noStrike" kern="1200" baseline="0" dirty="0">
                <a:solidFill>
                  <a:schemeClr val="tx1"/>
                </a:solidFill>
                <a:latin typeface="Arial" charset="0"/>
                <a:ea typeface="+mn-ea"/>
                <a:cs typeface="+mn-cs"/>
              </a:rPr>
              <a:t>riskiness of subsequent decision-making (GO vs. STOP) in the driving task further suggests that the reward sensitization effect of peer presence translates into an observable increase in risky behavior.”</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63</a:t>
            </a:fld>
            <a:endParaRPr lang="en-US"/>
          </a:p>
        </p:txBody>
      </p:sp>
    </p:spTree>
    <p:extLst>
      <p:ext uri="{BB962C8B-B14F-4D97-AF65-F5344CB8AC3E}">
        <p14:creationId xmlns:p14="http://schemas.microsoft.com/office/powerpoint/2010/main" val="59767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-self-regulation which they use a broad</a:t>
            </a:r>
            <a:r>
              <a:rPr lang="en-US" baseline="0" dirty="0" smtClean="0"/>
              <a:t> definition in that it’s the volitional act of managing attention and arousal in a manner that facilitates goal-directed behavior</a:t>
            </a:r>
          </a:p>
          <a:p>
            <a:endParaRPr lang="en-US" baseline="0" dirty="0" smtClean="0"/>
          </a:p>
          <a:p>
            <a:r>
              <a:rPr lang="en-US" baseline="0" dirty="0" smtClean="0"/>
              <a:t>There is good evidence that high-quality and center-based child care support children’s academic skills. And we know that self-regulation is rapidly developing in early childhood and plays an important role in children’s transition to kindergarten and more formal schooling.</a:t>
            </a:r>
            <a:endParaRPr lang="en-US" dirty="0"/>
          </a:p>
        </p:txBody>
      </p:sp>
      <p:sp>
        <p:nvSpPr>
          <p:cNvPr id="4" name="Slide Number Placeholder 3"/>
          <p:cNvSpPr>
            <a:spLocks noGrp="1"/>
          </p:cNvSpPr>
          <p:nvPr>
            <p:ph type="sldNum" sz="quarter" idx="10"/>
          </p:nvPr>
        </p:nvSpPr>
        <p:spPr/>
        <p:txBody>
          <a:bodyPr/>
          <a:lstStyle/>
          <a:p>
            <a:fld id="{F2ED97D9-B6C8-440D-B128-E0F6A64062CF}" type="slidenum">
              <a:rPr lang="en-US" smtClean="0"/>
              <a:t>11</a:t>
            </a:fld>
            <a:endParaRPr lang="en-US"/>
          </a:p>
        </p:txBody>
      </p:sp>
    </p:spTree>
    <p:extLst>
      <p:ext uri="{BB962C8B-B14F-4D97-AF65-F5344CB8AC3E}">
        <p14:creationId xmlns:p14="http://schemas.microsoft.com/office/powerpoint/2010/main" val="88664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linking child care exposure and the development of behavioral problems, which might reflect poor self-regulation skills, is mixed.</a:t>
            </a:r>
            <a:endParaRPr lang="en-US" dirty="0" smtClean="0"/>
          </a:p>
          <a:p>
            <a:endParaRPr lang="en-US" dirty="0" smtClean="0"/>
          </a:p>
          <a:p>
            <a:r>
              <a:rPr lang="en-US" dirty="0" smtClean="0"/>
              <a:t>some researchers have indicated that these mixed findings might be explained by individual differences in the how children respond to their</a:t>
            </a:r>
            <a:r>
              <a:rPr lang="en-US" baseline="0" dirty="0" smtClean="0"/>
              <a:t> child care experiences so getting back to this idea of differential susceptibility. </a:t>
            </a:r>
          </a:p>
          <a:p>
            <a:endParaRPr lang="en-US" baseline="0" dirty="0" smtClean="0"/>
          </a:p>
          <a:p>
            <a:r>
              <a:rPr lang="en-US" baseline="0" dirty="0" smtClean="0"/>
              <a:t>There is also some evidence to suggest a gene by environment interaction involving a variant of the dopamine receptor D4 which is called the DRD4. Some research has shown that this variant called the DRD4 7-repeat variant may moderate the effects of children’s experiences on developmental outcomes that are thought to reflect self-regulation skills</a:t>
            </a:r>
            <a:endParaRPr lang="en-US" dirty="0"/>
          </a:p>
        </p:txBody>
      </p:sp>
      <p:sp>
        <p:nvSpPr>
          <p:cNvPr id="4" name="Slide Number Placeholder 3"/>
          <p:cNvSpPr>
            <a:spLocks noGrp="1"/>
          </p:cNvSpPr>
          <p:nvPr>
            <p:ph type="sldNum" sz="quarter" idx="10"/>
          </p:nvPr>
        </p:nvSpPr>
        <p:spPr/>
        <p:txBody>
          <a:bodyPr/>
          <a:lstStyle/>
          <a:p>
            <a:fld id="{F2ED97D9-B6C8-440D-B128-E0F6A64062CF}" type="slidenum">
              <a:rPr lang="en-US" smtClean="0"/>
              <a:t>12</a:t>
            </a:fld>
            <a:endParaRPr lang="en-US"/>
          </a:p>
        </p:txBody>
      </p:sp>
    </p:spTree>
    <p:extLst>
      <p:ext uri="{BB962C8B-B14F-4D97-AF65-F5344CB8AC3E}">
        <p14:creationId xmlns:p14="http://schemas.microsoft.com/office/powerpoint/2010/main" val="270699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this study they had 2 aims.</a:t>
            </a:r>
            <a:r>
              <a:rPr lang="en-US" baseline="0" dirty="0" smtClean="0"/>
              <a:t> The first aim was to test the degree to which children’s early child care experiences (quality, quantity, &amp; type) predict SR skills in </a:t>
            </a:r>
            <a:r>
              <a:rPr lang="en-US" baseline="0" dirty="0" err="1" smtClean="0"/>
              <a:t>preK</a:t>
            </a:r>
            <a:r>
              <a:rPr lang="en-US" baseline="0" dirty="0" smtClean="0"/>
              <a:t>. And the second was to test the degree to which of these relations are conditional on genotype so specifically looking at children with a copy of the DRD4 7 repeat allele.</a:t>
            </a:r>
            <a:endParaRPr lang="en-US" dirty="0"/>
          </a:p>
        </p:txBody>
      </p:sp>
      <p:sp>
        <p:nvSpPr>
          <p:cNvPr id="4" name="Slide Number Placeholder 3"/>
          <p:cNvSpPr>
            <a:spLocks noGrp="1"/>
          </p:cNvSpPr>
          <p:nvPr>
            <p:ph type="sldNum" sz="quarter" idx="10"/>
          </p:nvPr>
        </p:nvSpPr>
        <p:spPr/>
        <p:txBody>
          <a:bodyPr/>
          <a:lstStyle/>
          <a:p>
            <a:fld id="{F2ED97D9-B6C8-440D-B128-E0F6A64062CF}" type="slidenum">
              <a:rPr lang="en-US" smtClean="0"/>
              <a:t>13</a:t>
            </a:fld>
            <a:endParaRPr lang="en-US"/>
          </a:p>
        </p:txBody>
      </p:sp>
    </p:spTree>
    <p:extLst>
      <p:ext uri="{BB962C8B-B14F-4D97-AF65-F5344CB8AC3E}">
        <p14:creationId xmlns:p14="http://schemas.microsoft.com/office/powerpoint/2010/main" val="112320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data the National institute of child health and development study of early child care and youth development (NICHD SECCYD), included 1,364 children , but only 711 children got genetic testing done.</a:t>
            </a:r>
          </a:p>
          <a:p>
            <a:endParaRPr lang="en-US" dirty="0" smtClean="0"/>
          </a:p>
          <a:p>
            <a:r>
              <a:rPr lang="en-US" dirty="0" smtClean="0"/>
              <a:t>In terms of measures, they</a:t>
            </a:r>
            <a:r>
              <a:rPr lang="en-US" baseline="0" dirty="0" smtClean="0"/>
              <a:t> had a lot.</a:t>
            </a:r>
          </a:p>
          <a:p>
            <a:endParaRPr lang="en-US" baseline="0" dirty="0" smtClean="0"/>
          </a:p>
          <a:p>
            <a:r>
              <a:rPr lang="en-US" baseline="0" dirty="0" smtClean="0"/>
              <a:t>For self-regulation, they had 4 different measures. The first was the continuous performance task, which is a computer based task where children pressed a key if the stimulus is presented on the screen and to not press the key when a </a:t>
            </a:r>
            <a:r>
              <a:rPr lang="en-US" baseline="0" dirty="0" err="1" smtClean="0"/>
              <a:t>nontarget</a:t>
            </a:r>
            <a:r>
              <a:rPr lang="en-US" baseline="0" dirty="0" smtClean="0"/>
              <a:t> stimuli was presented on the screen. Those with more errors have higher inattention</a:t>
            </a:r>
          </a:p>
          <a:p>
            <a:endParaRPr lang="en-US" baseline="0" dirty="0" smtClean="0"/>
          </a:p>
          <a:p>
            <a:r>
              <a:rPr lang="en-US" baseline="0" dirty="0" smtClean="0"/>
              <a:t>The next self-regulation measure is the day-night </a:t>
            </a:r>
            <a:r>
              <a:rPr lang="en-US" baseline="0" dirty="0" err="1" smtClean="0"/>
              <a:t>stroop</a:t>
            </a:r>
            <a:r>
              <a:rPr lang="en-US" baseline="0" dirty="0" smtClean="0"/>
              <a:t> task, which is a card task where children say day if they see a picture of the moon and night if they see a picture of the sun. Higher scores here indicate better inhibitory control</a:t>
            </a:r>
          </a:p>
          <a:p>
            <a:endParaRPr lang="en-US" baseline="0" dirty="0" smtClean="0"/>
          </a:p>
          <a:p>
            <a:r>
              <a:rPr lang="en-US" baseline="0" dirty="0" smtClean="0"/>
              <a:t>They also did a delay of gratification task where they presented children with two plates- one with a small amount of a treat and one with a large amount of the same treat and were asked to wait for 7 minutes and if they did they would receive the larger treat.</a:t>
            </a:r>
          </a:p>
          <a:p>
            <a:endParaRPr lang="en-US" baseline="0" dirty="0" smtClean="0"/>
          </a:p>
          <a:p>
            <a:r>
              <a:rPr lang="en-US" baseline="0" dirty="0" smtClean="0"/>
              <a:t>Lastly they measured more broad scale inattentive and impulsive classroom behavior by creating a latent across multiple measures and raters so both teacher report and observational measures. </a:t>
            </a:r>
            <a:endParaRPr lang="en-US" dirty="0"/>
          </a:p>
        </p:txBody>
      </p:sp>
      <p:sp>
        <p:nvSpPr>
          <p:cNvPr id="4" name="Slide Number Placeholder 3"/>
          <p:cNvSpPr>
            <a:spLocks noGrp="1"/>
          </p:cNvSpPr>
          <p:nvPr>
            <p:ph type="sldNum" sz="quarter" idx="10"/>
          </p:nvPr>
        </p:nvSpPr>
        <p:spPr/>
        <p:txBody>
          <a:bodyPr/>
          <a:lstStyle/>
          <a:p>
            <a:fld id="{F2ED97D9-B6C8-440D-B128-E0F6A64062CF}" type="slidenum">
              <a:rPr lang="en-US" smtClean="0"/>
              <a:t>14</a:t>
            </a:fld>
            <a:endParaRPr lang="en-US"/>
          </a:p>
        </p:txBody>
      </p:sp>
    </p:spTree>
    <p:extLst>
      <p:ext uri="{BB962C8B-B14F-4D97-AF65-F5344CB8AC3E}">
        <p14:creationId xmlns:p14="http://schemas.microsoft.com/office/powerpoint/2010/main" val="43758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also</a:t>
            </a:r>
            <a:r>
              <a:rPr lang="en-US" baseline="0" dirty="0" smtClean="0"/>
              <a:t> looked at the quantity, quality and type of child care.</a:t>
            </a:r>
          </a:p>
          <a:p>
            <a:endParaRPr lang="en-US" baseline="0" dirty="0" smtClean="0"/>
          </a:p>
          <a:p>
            <a:r>
              <a:rPr lang="en-US" baseline="0" dirty="0" smtClean="0"/>
              <a:t>SO for quantity, they looked at maternal reports of weekly average hours of nonmaternal care</a:t>
            </a:r>
          </a:p>
          <a:p>
            <a:endParaRPr lang="en-US" baseline="0" dirty="0" smtClean="0"/>
          </a:p>
          <a:p>
            <a:r>
              <a:rPr lang="en-US" baseline="0" dirty="0" smtClean="0"/>
              <a:t>Quality of nonmaternal care was measured in the context of caregiver-child interactions using the observational ratings of the </a:t>
            </a:r>
            <a:r>
              <a:rPr lang="en-US" baseline="0" smtClean="0"/>
              <a:t>caregiving environment </a:t>
            </a:r>
            <a:r>
              <a:rPr lang="en-US" baseline="0" dirty="0" smtClean="0"/>
              <a:t>scale </a:t>
            </a:r>
            <a:endParaRPr lang="en-US" dirty="0"/>
          </a:p>
        </p:txBody>
      </p:sp>
      <p:sp>
        <p:nvSpPr>
          <p:cNvPr id="4" name="Slide Number Placeholder 3"/>
          <p:cNvSpPr>
            <a:spLocks noGrp="1"/>
          </p:cNvSpPr>
          <p:nvPr>
            <p:ph type="sldNum" sz="quarter" idx="10"/>
          </p:nvPr>
        </p:nvSpPr>
        <p:spPr/>
        <p:txBody>
          <a:bodyPr/>
          <a:lstStyle/>
          <a:p>
            <a:fld id="{F2ED97D9-B6C8-440D-B128-E0F6A64062CF}" type="slidenum">
              <a:rPr lang="en-US" smtClean="0"/>
              <a:t>15</a:t>
            </a:fld>
            <a:endParaRPr lang="en-US"/>
          </a:p>
        </p:txBody>
      </p:sp>
    </p:spTree>
    <p:extLst>
      <p:ext uri="{BB962C8B-B14F-4D97-AF65-F5344CB8AC3E}">
        <p14:creationId xmlns:p14="http://schemas.microsoft.com/office/powerpoint/2010/main" val="104197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7391CD87-46A2-4DF4-B66E-9BC9C4B34789}" type="slidenum">
              <a:rPr lang="en-US" altLang="en-US"/>
              <a:pPr>
                <a:defRPr/>
              </a:pPr>
              <a:t>‹#›</a:t>
            </a:fld>
            <a:endParaRPr lang="en-US" altLang="en-US"/>
          </a:p>
        </p:txBody>
      </p:sp>
    </p:spTree>
    <p:extLst>
      <p:ext uri="{BB962C8B-B14F-4D97-AF65-F5344CB8AC3E}">
        <p14:creationId xmlns:p14="http://schemas.microsoft.com/office/powerpoint/2010/main" val="310151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7825" y="1676400"/>
            <a:ext cx="8389938"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000000"/>
                  </a:solidFill>
                </a:endParaRPr>
              </a:p>
            </p:txBody>
          </p:sp>
          <p:sp>
            <p:nvSpPr>
              <p:cNvPr id="15"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6"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6" name="Group 7"/>
            <p:cNvGrpSpPr>
              <a:grpSpLocks/>
            </p:cNvGrpSpPr>
            <p:nvPr/>
          </p:nvGrpSpPr>
          <p:grpSpPr bwMode="auto">
            <a:xfrm>
              <a:off x="240" y="3744"/>
              <a:ext cx="5281" cy="97"/>
              <a:chOff x="240" y="3744"/>
              <a:chExt cx="5281" cy="97"/>
            </a:xfrm>
          </p:grpSpPr>
          <p:sp>
            <p:nvSpPr>
              <p:cNvPr id="11" name="Rectangle 8"/>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000000"/>
                  </a:solidFill>
                </a:endParaRPr>
              </a:p>
            </p:txBody>
          </p:sp>
          <p:sp>
            <p:nvSpPr>
              <p:cNvPr id="12"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3"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000000"/>
                  </a:solidFill>
                </a:endParaRPr>
              </a:p>
            </p:txBody>
          </p:sp>
          <p:sp>
            <p:nvSpPr>
              <p:cNvPr id="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sp>
        <p:nvSpPr>
          <p:cNvPr id="61455"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61456"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381000" y="6324600"/>
            <a:ext cx="1905000" cy="457200"/>
          </a:xfrm>
        </p:spPr>
        <p:txBody>
          <a:bodyPr/>
          <a:lstStyle>
            <a:lvl1pPr>
              <a:defRPr/>
            </a:lvl1pPr>
          </a:lstStyle>
          <a:p>
            <a:pPr>
              <a:defRPr/>
            </a:pPr>
            <a:endParaRPr lang="en-US">
              <a:solidFill>
                <a:srgbClr val="000000"/>
              </a:solidFill>
            </a:endParaRPr>
          </a:p>
        </p:txBody>
      </p:sp>
      <p:sp>
        <p:nvSpPr>
          <p:cNvPr id="18" name="Rectangle 1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endParaRPr>
          </a:p>
        </p:txBody>
      </p:sp>
      <p:sp>
        <p:nvSpPr>
          <p:cNvPr id="19" name="Rectangle 19"/>
          <p:cNvSpPr>
            <a:spLocks noGrp="1" noChangeArrowheads="1"/>
          </p:cNvSpPr>
          <p:nvPr>
            <p:ph type="sldNum" sz="quarter" idx="12"/>
          </p:nvPr>
        </p:nvSpPr>
        <p:spPr>
          <a:xfrm>
            <a:off x="6858000" y="6324600"/>
            <a:ext cx="1905000" cy="457200"/>
          </a:xfrm>
        </p:spPr>
        <p:txBody>
          <a:bodyPr/>
          <a:lstStyle>
            <a:lvl1pPr>
              <a:defRPr/>
            </a:lvl1pPr>
          </a:lstStyle>
          <a:p>
            <a:pPr>
              <a:defRPr/>
            </a:pPr>
            <a:fld id="{7BDAD4DF-4543-47A4-9CF6-9B1FB23759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016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11DF99E1-04BF-4F1D-B93E-BB28D86B4B5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849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32FB83A-EDE3-4CFE-90B1-288E444EDA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89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A68EE04-3F9E-46A6-80D3-33617BC32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357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DAA1E90E-E178-45DA-86C8-4A99E535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9649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89453CD3-26DE-4784-BA7B-31448D8132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175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DDCBC59A-49C0-46D3-B730-CEC246F15D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48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A3D5E871-E1DB-4A34-B7BA-EF31F898EA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7760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A1926623-988F-42A7-B932-0633B0CC5DF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1525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8295BA04-082F-4F31-8EF9-D7E4A74FA5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072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E87176BD-F68B-4A96-B8B6-180B282A8B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0640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7391CD87-46A2-4DF4-B66E-9BC9C4B3478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57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1000" y="304800"/>
            <a:ext cx="8383588" cy="6022975"/>
            <a:chOff x="240" y="192"/>
            <a:chExt cx="5281" cy="3794"/>
          </a:xfrm>
        </p:grpSpPr>
        <p:grpSp>
          <p:nvGrpSpPr>
            <p:cNvPr id="1032" name="Group 3"/>
            <p:cNvGrpSpPr>
              <a:grpSpLocks/>
            </p:cNvGrpSpPr>
            <p:nvPr/>
          </p:nvGrpSpPr>
          <p:grpSpPr bwMode="auto">
            <a:xfrm>
              <a:off x="240" y="1008"/>
              <a:ext cx="5281" cy="2978"/>
              <a:chOff x="240" y="1008"/>
              <a:chExt cx="5281" cy="2978"/>
            </a:xfrm>
          </p:grpSpPr>
          <p:sp>
            <p:nvSpPr>
              <p:cNvPr id="1041" name="Rectangle 4"/>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000000"/>
                  </a:solidFill>
                </a:endParaRPr>
              </a:p>
            </p:txBody>
          </p:sp>
          <p:sp>
            <p:nvSpPr>
              <p:cNvPr id="1042" name="Freeform 5"/>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43" name="Freeform 6"/>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1033" name="Group 7"/>
            <p:cNvGrpSpPr>
              <a:grpSpLocks/>
            </p:cNvGrpSpPr>
            <p:nvPr/>
          </p:nvGrpSpPr>
          <p:grpSpPr bwMode="auto">
            <a:xfrm>
              <a:off x="336" y="1103"/>
              <a:ext cx="97" cy="2785"/>
              <a:chOff x="336" y="1103"/>
              <a:chExt cx="97" cy="2785"/>
            </a:xfrm>
          </p:grpSpPr>
          <p:sp useBgFill="1">
            <p:nvSpPr>
              <p:cNvPr id="1038" name="Rectangle 8"/>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000000"/>
                  </a:solidFill>
                </a:endParaRPr>
              </a:p>
            </p:txBody>
          </p:sp>
          <p:sp>
            <p:nvSpPr>
              <p:cNvPr id="1039" name="Freeform 9"/>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40" name="Freeform 10"/>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nvGrpSpPr>
            <p:cNvPr id="1034" name="Group 11"/>
            <p:cNvGrpSpPr>
              <a:grpSpLocks/>
            </p:cNvGrpSpPr>
            <p:nvPr/>
          </p:nvGrpSpPr>
          <p:grpSpPr bwMode="auto">
            <a:xfrm>
              <a:off x="240" y="192"/>
              <a:ext cx="193" cy="721"/>
              <a:chOff x="240" y="192"/>
              <a:chExt cx="193" cy="721"/>
            </a:xfrm>
          </p:grpSpPr>
          <p:sp>
            <p:nvSpPr>
              <p:cNvPr id="1035" name="Rectangle 12"/>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solidFill>
                    <a:srgbClr val="000000"/>
                  </a:solidFill>
                </a:endParaRPr>
              </a:p>
            </p:txBody>
          </p:sp>
          <p:sp>
            <p:nvSpPr>
              <p:cNvPr id="1036" name="Freeform 13"/>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sp>
            <p:nvSpPr>
              <p:cNvPr id="1037" name="Freeform 14"/>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smtClean="0">
                  <a:solidFill>
                    <a:srgbClr val="000000"/>
                  </a:solidFill>
                  <a:latin typeface="Times New Roman" panose="02020603050405020304" pitchFamily="18" charset="0"/>
                </a:endParaRPr>
              </a:p>
            </p:txBody>
          </p:sp>
        </p:grpSp>
      </p:grpSp>
      <p:sp>
        <p:nvSpPr>
          <p:cNvPr id="1027" name="Rectangle 15"/>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16"/>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33"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solidFill>
                <a:srgbClr val="000000"/>
              </a:solidFill>
              <a:latin typeface="Times New Roman" panose="02020603050405020304" pitchFamily="18" charset="0"/>
            </a:endParaRPr>
          </a:p>
        </p:txBody>
      </p:sp>
      <p:sp>
        <p:nvSpPr>
          <p:cNvPr id="60434" name="Rectangle 18"/>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solidFill>
                <a:srgbClr val="000000"/>
              </a:solidFill>
              <a:latin typeface="Times New Roman" panose="02020603050405020304" pitchFamily="18" charset="0"/>
            </a:endParaRPr>
          </a:p>
        </p:txBody>
      </p:sp>
      <p:sp>
        <p:nvSpPr>
          <p:cNvPr id="60435"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E957C79C-4DD3-44C7-96B4-E3C579FB60B2}" type="slidenum">
              <a:rPr lang="en-US" altLang="en-US">
                <a:solidFill>
                  <a:srgbClr val="000000"/>
                </a:solidFill>
                <a:latin typeface="Times New Roman" panose="02020603050405020304" pitchFamily="18" charset="0"/>
              </a:rPr>
              <a:pPr>
                <a:defRPr/>
              </a:pPr>
              <a:t>‹#›</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5743138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24.png"/><Relationship Id="rId5" Type="http://schemas.openxmlformats.org/officeDocument/2006/relationships/hyperlink" Target="http://www.sciencemag.org/content/vol289/issue5479/images/large/se2608667005.jpeg" TargetMode="Externa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25.png"/><Relationship Id="rId4" Type="http://schemas.openxmlformats.org/officeDocument/2006/relationships/hyperlink" Target="http://www.sciencemag.org/content/vol289/issue5479/images/large/se2608667003.jpeg"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26.png"/><Relationship Id="rId4" Type="http://schemas.openxmlformats.org/officeDocument/2006/relationships/hyperlink" Target="http://www.sciencemag.org/cgi/content/full/289/5479/586/F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ciencemag.org/content/vol289/issue5479/images/large/se2608667005.jpeg"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Aggression and </a:t>
            </a:r>
            <a:br>
              <a:rPr lang="en-US" sz="6000" dirty="0" smtClean="0"/>
            </a:br>
            <a:r>
              <a:rPr lang="en-US" sz="6000" dirty="0" smtClean="0"/>
              <a:t>Risk-Taking</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smtClean="0"/>
              <a:t>Daniel Messinger, PhD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p:txBody>
          <a:bodyPr/>
          <a:lstStyle/>
          <a:p>
            <a:endParaRPr lang="en-US" altLang="en-US" smtClean="0"/>
          </a:p>
        </p:txBody>
      </p:sp>
      <p:sp>
        <p:nvSpPr>
          <p:cNvPr id="40963" name="Subtitle 2"/>
          <p:cNvSpPr>
            <a:spLocks noGrp="1"/>
          </p:cNvSpPr>
          <p:nvPr>
            <p:ph type="subTitle" idx="1"/>
          </p:nvPr>
        </p:nvSpPr>
        <p:spPr/>
        <p:txBody>
          <a:bodyPr/>
          <a:lstStyle/>
          <a:p>
            <a:pPr>
              <a:buFont typeface="Wingdings" panose="05000000000000000000" pitchFamily="2" charset="2"/>
              <a:buNone/>
            </a:pPr>
            <a:endParaRPr lang="en-US" altLang="en-US" smtClean="0"/>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47876"/>
            <a:ext cx="6858000" cy="27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360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Self-Regulation Background</a:t>
            </a:r>
          </a:p>
        </p:txBody>
      </p:sp>
      <p:sp>
        <p:nvSpPr>
          <p:cNvPr id="3" name="Content Placeholder 2"/>
          <p:cNvSpPr>
            <a:spLocks noGrp="1"/>
          </p:cNvSpPr>
          <p:nvPr>
            <p:ph idx="1"/>
          </p:nvPr>
        </p:nvSpPr>
        <p:spPr/>
        <p:txBody>
          <a:bodyPr>
            <a:normAutofit fontScale="92500" lnSpcReduction="10000"/>
          </a:bodyPr>
          <a:lstStyle/>
          <a:p>
            <a:pPr>
              <a:defRPr/>
            </a:pPr>
            <a:r>
              <a:rPr lang="en-US" dirty="0" smtClean="0"/>
              <a:t>“Volitional act of managing attention and arousal in a manner that facilitates goal-directed behavior”</a:t>
            </a:r>
            <a:endParaRPr lang="en-US" baseline="-25000" dirty="0"/>
          </a:p>
          <a:p>
            <a:pPr>
              <a:defRPr/>
            </a:pPr>
            <a:r>
              <a:rPr lang="en-US" dirty="0"/>
              <a:t>Rapidly developing in childhood</a:t>
            </a:r>
          </a:p>
          <a:p>
            <a:pPr lvl="1">
              <a:defRPr/>
            </a:pPr>
            <a:r>
              <a:rPr lang="en-US" dirty="0" smtClean="0"/>
              <a:t>Involves managing, modulating, inhibiting, and enhancing attention behavior and emotions</a:t>
            </a:r>
            <a:endParaRPr lang="en-US" baseline="-25000" dirty="0" smtClean="0"/>
          </a:p>
          <a:p>
            <a:pPr>
              <a:defRPr/>
            </a:pPr>
            <a:r>
              <a:rPr lang="en-US" dirty="0"/>
              <a:t>Related to social and academic success</a:t>
            </a:r>
            <a:endParaRPr lang="en-US" baseline="-25000" dirty="0"/>
          </a:p>
          <a:p>
            <a:pPr>
              <a:defRPr/>
            </a:pPr>
            <a:r>
              <a:rPr lang="en-US" dirty="0"/>
              <a:t>Needed for successful transition into kindergarten</a:t>
            </a:r>
          </a:p>
          <a:p>
            <a:pPr lvl="1">
              <a:defRPr/>
            </a:pPr>
            <a:r>
              <a:rPr lang="en-US" dirty="0"/>
              <a:t>High quality </a:t>
            </a:r>
            <a:r>
              <a:rPr lang="en-US" dirty="0" smtClean="0"/>
              <a:t>child care </a:t>
            </a:r>
            <a:r>
              <a:rPr lang="en-US" dirty="0"/>
              <a:t>may facilitate children’s SR skills</a:t>
            </a:r>
            <a:endParaRPr lang="en-US" baseline="-25000" dirty="0"/>
          </a:p>
          <a:p>
            <a:pPr>
              <a:defRPr/>
            </a:pPr>
            <a:endParaRPr lang="en-US" dirty="0"/>
          </a:p>
        </p:txBody>
      </p:sp>
    </p:spTree>
    <p:extLst>
      <p:ext uri="{BB962C8B-B14F-4D97-AF65-F5344CB8AC3E}">
        <p14:creationId xmlns:p14="http://schemas.microsoft.com/office/powerpoint/2010/main" val="3090954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Self-Regulation </a:t>
            </a:r>
          </a:p>
        </p:txBody>
      </p:sp>
      <p:sp>
        <p:nvSpPr>
          <p:cNvPr id="3" name="Content Placeholder 2"/>
          <p:cNvSpPr>
            <a:spLocks noGrp="1"/>
          </p:cNvSpPr>
          <p:nvPr>
            <p:ph idx="1"/>
          </p:nvPr>
        </p:nvSpPr>
        <p:spPr/>
        <p:txBody>
          <a:bodyPr>
            <a:normAutofit/>
          </a:bodyPr>
          <a:lstStyle/>
          <a:p>
            <a:pPr>
              <a:defRPr/>
            </a:pPr>
            <a:r>
              <a:rPr lang="en-US" dirty="0" smtClean="0"/>
              <a:t>Mixed evidence linking increased exposure of child care to development of behavior problems -&gt; low levels of self-regulation</a:t>
            </a:r>
          </a:p>
          <a:p>
            <a:pPr>
              <a:defRPr/>
            </a:pPr>
            <a:r>
              <a:rPr lang="en-US" dirty="0" smtClean="0"/>
              <a:t>Genetic and experiential differences may cause children to differentially respond to their experiences (differential susceptibility)</a:t>
            </a:r>
          </a:p>
          <a:p>
            <a:pPr>
              <a:defRPr/>
            </a:pPr>
            <a:r>
              <a:rPr lang="en-US" dirty="0" smtClean="0"/>
              <a:t>DRD4 7+ allele may moderate the effects of children’s experiences on developmental outcomes thought to reflect SR skills </a:t>
            </a:r>
            <a:endParaRPr lang="en-US" dirty="0"/>
          </a:p>
        </p:txBody>
      </p:sp>
    </p:spTree>
    <p:extLst>
      <p:ext uri="{BB962C8B-B14F-4D97-AF65-F5344CB8AC3E}">
        <p14:creationId xmlns:p14="http://schemas.microsoft.com/office/powerpoint/2010/main" val="3870277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Study Aims</a:t>
            </a:r>
          </a:p>
        </p:txBody>
      </p:sp>
      <p:sp>
        <p:nvSpPr>
          <p:cNvPr id="44035" name="Content Placeholder 2"/>
          <p:cNvSpPr>
            <a:spLocks noGrp="1"/>
          </p:cNvSpPr>
          <p:nvPr>
            <p:ph idx="1"/>
          </p:nvPr>
        </p:nvSpPr>
        <p:spPr/>
        <p:txBody>
          <a:bodyPr/>
          <a:lstStyle/>
          <a:p>
            <a:pPr marL="385763" indent="-385763">
              <a:buFont typeface="Arial" panose="020B0604020202020204" pitchFamily="34" charset="0"/>
              <a:buAutoNum type="arabicPeriod"/>
            </a:pPr>
            <a:r>
              <a:rPr lang="en-US" altLang="en-US" smtClean="0"/>
              <a:t>Test the degree to which children’s early childcare experiences (quality, quantity, &amp; type) predict SR skills in prekindergarten</a:t>
            </a:r>
          </a:p>
          <a:p>
            <a:pPr marL="385763" indent="-385763">
              <a:buFont typeface="Arial" panose="020B0604020202020204" pitchFamily="34" charset="0"/>
              <a:buAutoNum type="arabicPeriod"/>
            </a:pPr>
            <a:r>
              <a:rPr lang="en-US" altLang="en-US" smtClean="0"/>
              <a:t>Test the degree to which these relations are conditional on genotype (DRD4 7+) </a:t>
            </a:r>
          </a:p>
        </p:txBody>
      </p:sp>
    </p:spTree>
    <p:extLst>
      <p:ext uri="{BB962C8B-B14F-4D97-AF65-F5344CB8AC3E}">
        <p14:creationId xmlns:p14="http://schemas.microsoft.com/office/powerpoint/2010/main" val="3564564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Measures</a:t>
            </a:r>
          </a:p>
        </p:txBody>
      </p:sp>
      <p:sp>
        <p:nvSpPr>
          <p:cNvPr id="3" name="Content Placeholder 2"/>
          <p:cNvSpPr>
            <a:spLocks noGrp="1"/>
          </p:cNvSpPr>
          <p:nvPr>
            <p:ph idx="1"/>
          </p:nvPr>
        </p:nvSpPr>
        <p:spPr>
          <a:xfrm>
            <a:off x="685800" y="1784747"/>
            <a:ext cx="8001000" cy="4692253"/>
          </a:xfrm>
        </p:spPr>
        <p:txBody>
          <a:bodyPr>
            <a:normAutofit fontScale="62500" lnSpcReduction="20000"/>
          </a:bodyPr>
          <a:lstStyle/>
          <a:p>
            <a:pPr>
              <a:defRPr/>
            </a:pPr>
            <a:r>
              <a:rPr lang="en-US" sz="4400" dirty="0" smtClean="0"/>
              <a:t>Self-Regulation:</a:t>
            </a:r>
          </a:p>
          <a:p>
            <a:pPr lvl="1">
              <a:defRPr/>
            </a:pPr>
            <a:r>
              <a:rPr lang="en-US" sz="3300" dirty="0" smtClean="0"/>
              <a:t>Continuous Performance Task – computer based task where children press a key if the stimulus is presented on the screen</a:t>
            </a:r>
          </a:p>
          <a:p>
            <a:pPr lvl="2">
              <a:defRPr/>
            </a:pPr>
            <a:r>
              <a:rPr lang="en-US" sz="2900" dirty="0" smtClean="0"/>
              <a:t>More errors is associated with lower academic achievement and higher levels of aggression &amp; inattention</a:t>
            </a:r>
          </a:p>
          <a:p>
            <a:pPr lvl="2">
              <a:defRPr/>
            </a:pPr>
            <a:r>
              <a:rPr lang="en-US" sz="2900" dirty="0" smtClean="0"/>
              <a:t>Higher errors = higher inattention</a:t>
            </a:r>
          </a:p>
          <a:p>
            <a:pPr lvl="1">
              <a:defRPr/>
            </a:pPr>
            <a:r>
              <a:rPr lang="en-US" sz="3300" dirty="0" smtClean="0"/>
              <a:t>Day-Night </a:t>
            </a:r>
            <a:r>
              <a:rPr lang="en-US" sz="3300" dirty="0" err="1" smtClean="0"/>
              <a:t>Stroop</a:t>
            </a:r>
            <a:r>
              <a:rPr lang="en-US" sz="3300" dirty="0" smtClean="0"/>
              <a:t> – card task where children say “day” if they see a picture of the moon and “night” if presented with a picture of the sun</a:t>
            </a:r>
          </a:p>
          <a:p>
            <a:pPr lvl="2">
              <a:defRPr/>
            </a:pPr>
            <a:r>
              <a:rPr lang="en-US" sz="2900" dirty="0" smtClean="0"/>
              <a:t>Higher scores indicate more inhibitory control</a:t>
            </a:r>
          </a:p>
          <a:p>
            <a:pPr lvl="1">
              <a:defRPr/>
            </a:pPr>
            <a:r>
              <a:rPr lang="en-US" sz="3300" dirty="0" smtClean="0"/>
              <a:t>Delay of Gratification – children asked to wait 7 minutes to receive a larger prize </a:t>
            </a:r>
          </a:p>
          <a:p>
            <a:pPr lvl="2">
              <a:defRPr/>
            </a:pPr>
            <a:r>
              <a:rPr lang="en-US" sz="2900" dirty="0" smtClean="0"/>
              <a:t>Waiting 7 min reflects more “desire based” inhibitory control</a:t>
            </a:r>
          </a:p>
          <a:p>
            <a:pPr lvl="1">
              <a:defRPr/>
            </a:pPr>
            <a:r>
              <a:rPr lang="en-US" sz="3300" dirty="0" smtClean="0"/>
              <a:t>Latent measure of inattention – made up of teacher report forms and observational measures</a:t>
            </a:r>
          </a:p>
          <a:p>
            <a:pPr lvl="2">
              <a:defRPr/>
            </a:pPr>
            <a:endParaRPr lang="en-US" dirty="0"/>
          </a:p>
        </p:txBody>
      </p:sp>
    </p:spTree>
    <p:extLst>
      <p:ext uri="{BB962C8B-B14F-4D97-AF65-F5344CB8AC3E}">
        <p14:creationId xmlns:p14="http://schemas.microsoft.com/office/powerpoint/2010/main" val="513270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Measures cont.</a:t>
            </a:r>
          </a:p>
        </p:txBody>
      </p:sp>
      <p:sp>
        <p:nvSpPr>
          <p:cNvPr id="3" name="Content Placeholder 2"/>
          <p:cNvSpPr>
            <a:spLocks noGrp="1"/>
          </p:cNvSpPr>
          <p:nvPr>
            <p:ph idx="1"/>
          </p:nvPr>
        </p:nvSpPr>
        <p:spPr/>
        <p:txBody>
          <a:bodyPr>
            <a:normAutofit/>
          </a:bodyPr>
          <a:lstStyle/>
          <a:p>
            <a:pPr>
              <a:defRPr/>
            </a:pPr>
            <a:r>
              <a:rPr lang="en-US" u="sng" dirty="0" smtClean="0"/>
              <a:t>Quantity</a:t>
            </a:r>
            <a:r>
              <a:rPr lang="en-US" dirty="0" smtClean="0"/>
              <a:t> of childcare - averaged hours in non-maternal care per week</a:t>
            </a:r>
          </a:p>
          <a:p>
            <a:pPr lvl="1">
              <a:defRPr/>
            </a:pPr>
            <a:r>
              <a:rPr lang="en-US" dirty="0" smtClean="0"/>
              <a:t>Collected every 3/4 months until 54 months</a:t>
            </a:r>
          </a:p>
          <a:p>
            <a:pPr>
              <a:defRPr/>
            </a:pPr>
            <a:r>
              <a:rPr lang="en-US" u="sng" dirty="0" smtClean="0"/>
              <a:t>Quality</a:t>
            </a:r>
            <a:r>
              <a:rPr lang="en-US" dirty="0" smtClean="0"/>
              <a:t> of childcare – caregiver-child interactions at 6, 15, 24, 36, and 54 months</a:t>
            </a:r>
          </a:p>
          <a:p>
            <a:pPr lvl="1">
              <a:defRPr/>
            </a:pPr>
            <a:r>
              <a:rPr lang="en-US" dirty="0" smtClean="0"/>
              <a:t>Rated on various </a:t>
            </a:r>
            <a:r>
              <a:rPr lang="en-US" dirty="0" err="1" smtClean="0"/>
              <a:t>likert</a:t>
            </a:r>
            <a:r>
              <a:rPr lang="en-US" dirty="0" smtClean="0"/>
              <a:t> scales at different intervals</a:t>
            </a:r>
          </a:p>
          <a:p>
            <a:pPr>
              <a:defRPr/>
            </a:pPr>
            <a:r>
              <a:rPr lang="en-US" u="sng" dirty="0" smtClean="0"/>
              <a:t>Type</a:t>
            </a:r>
            <a:r>
              <a:rPr lang="en-US" dirty="0" smtClean="0"/>
              <a:t> of childcare – center-based care children spent more than 50% of time in non-maternal care</a:t>
            </a:r>
          </a:p>
          <a:p>
            <a:pPr>
              <a:defRPr/>
            </a:pPr>
            <a:endParaRPr lang="en-US" dirty="0"/>
          </a:p>
        </p:txBody>
      </p:sp>
    </p:spTree>
    <p:extLst>
      <p:ext uri="{BB962C8B-B14F-4D97-AF65-F5344CB8AC3E}">
        <p14:creationId xmlns:p14="http://schemas.microsoft.com/office/powerpoint/2010/main" val="193849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Measures cont.</a:t>
            </a:r>
          </a:p>
        </p:txBody>
      </p:sp>
      <p:sp>
        <p:nvSpPr>
          <p:cNvPr id="47107" name="Content Placeholder 2"/>
          <p:cNvSpPr>
            <a:spLocks noGrp="1"/>
          </p:cNvSpPr>
          <p:nvPr>
            <p:ph idx="1"/>
          </p:nvPr>
        </p:nvSpPr>
        <p:spPr/>
        <p:txBody>
          <a:bodyPr/>
          <a:lstStyle/>
          <a:p>
            <a:r>
              <a:rPr lang="en-US" altLang="en-US" smtClean="0"/>
              <a:t>Genotype – DNA collected at 15 years old</a:t>
            </a:r>
          </a:p>
          <a:p>
            <a:pPr lvl="1"/>
            <a:r>
              <a:rPr lang="en-US" altLang="en-US" smtClean="0"/>
              <a:t>DRD4 7+ was coded if homozygous or heterozygous for the 7-repeat allele versus those without a copy of the allele </a:t>
            </a:r>
          </a:p>
        </p:txBody>
      </p:sp>
    </p:spTree>
    <p:extLst>
      <p:ext uri="{BB962C8B-B14F-4D97-AF65-F5344CB8AC3E}">
        <p14:creationId xmlns:p14="http://schemas.microsoft.com/office/powerpoint/2010/main" val="655219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Childcare, Inhibitory Control &amp; Inattention: DNS </a:t>
            </a:r>
            <a:endParaRPr lang="en-US" dirty="0"/>
          </a:p>
        </p:txBody>
      </p:sp>
      <p:pic>
        <p:nvPicPr>
          <p:cNvPr id="48131"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t="3201" b="3201"/>
          <a:stretch>
            <a:fillRect/>
          </a:stretch>
        </p:blipFill>
        <p:spPr/>
      </p:pic>
      <p:sp>
        <p:nvSpPr>
          <p:cNvPr id="5" name="Content Placeholder 4"/>
          <p:cNvSpPr>
            <a:spLocks noGrp="1"/>
          </p:cNvSpPr>
          <p:nvPr>
            <p:ph sz="half" idx="2"/>
          </p:nvPr>
        </p:nvSpPr>
        <p:spPr/>
        <p:txBody>
          <a:bodyPr>
            <a:normAutofit fontScale="85000" lnSpcReduction="20000"/>
          </a:bodyPr>
          <a:lstStyle/>
          <a:p>
            <a:pPr>
              <a:defRPr/>
            </a:pPr>
            <a:r>
              <a:rPr lang="en-US" dirty="0" smtClean="0"/>
              <a:t>DRD4 7+ children who spent fewer hours in </a:t>
            </a:r>
            <a:r>
              <a:rPr lang="en-US" dirty="0" err="1" smtClean="0"/>
              <a:t>nonmaternal</a:t>
            </a:r>
            <a:r>
              <a:rPr lang="en-US" dirty="0" smtClean="0"/>
              <a:t> care showed more effective performance on the DNS task than DRD4 7+ children who spent more hours in childcare</a:t>
            </a:r>
          </a:p>
          <a:p>
            <a:pPr>
              <a:defRPr/>
            </a:pPr>
            <a:r>
              <a:rPr lang="en-US" dirty="0" smtClean="0"/>
              <a:t>The beneficial effect was present for DRD4 7+ children in few hours of childcare but was not a risk factor for children with high number of hours in childcare </a:t>
            </a:r>
            <a:endParaRPr lang="en-US" dirty="0"/>
          </a:p>
        </p:txBody>
      </p:sp>
    </p:spTree>
    <p:extLst>
      <p:ext uri="{BB962C8B-B14F-4D97-AF65-F5344CB8AC3E}">
        <p14:creationId xmlns:p14="http://schemas.microsoft.com/office/powerpoint/2010/main" val="330755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Childcare, Inhibitory Control &amp; Inattention: DOG</a:t>
            </a:r>
            <a:endParaRPr lang="en-US" dirty="0"/>
          </a:p>
        </p:txBody>
      </p:sp>
      <p:pic>
        <p:nvPicPr>
          <p:cNvPr id="4915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t="2129" b="2129"/>
          <a:stretch>
            <a:fillRect/>
          </a:stretch>
        </p:blipFill>
        <p:spPr/>
      </p:pic>
      <p:sp>
        <p:nvSpPr>
          <p:cNvPr id="49156" name="Content Placeholder 3"/>
          <p:cNvSpPr>
            <a:spLocks noGrp="1"/>
          </p:cNvSpPr>
          <p:nvPr>
            <p:ph sz="half" idx="2"/>
          </p:nvPr>
        </p:nvSpPr>
        <p:spPr/>
        <p:txBody>
          <a:bodyPr/>
          <a:lstStyle/>
          <a:p>
            <a:r>
              <a:rPr lang="en-US" altLang="en-US" smtClean="0"/>
              <a:t>DRD4 7+ children in few hours of childcare had better inhibitory control in DOG task</a:t>
            </a:r>
          </a:p>
          <a:p>
            <a:r>
              <a:rPr lang="en-US" altLang="en-US" smtClean="0"/>
              <a:t>Difference was only present for children attending few hours of childcare </a:t>
            </a:r>
          </a:p>
        </p:txBody>
      </p:sp>
    </p:spTree>
    <p:extLst>
      <p:ext uri="{BB962C8B-B14F-4D97-AF65-F5344CB8AC3E}">
        <p14:creationId xmlns:p14="http://schemas.microsoft.com/office/powerpoint/2010/main" val="532844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Continuous Performance Task Results</a:t>
            </a:r>
            <a:endParaRPr lang="en-US" dirty="0"/>
          </a:p>
        </p:txBody>
      </p:sp>
      <p:pic>
        <p:nvPicPr>
          <p:cNvPr id="5017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l="2539" r="2539"/>
          <a:stretch>
            <a:fillRect/>
          </a:stretch>
        </p:blipFill>
        <p:spPr/>
      </p:pic>
      <p:sp>
        <p:nvSpPr>
          <p:cNvPr id="4" name="Content Placeholder 3"/>
          <p:cNvSpPr>
            <a:spLocks noGrp="1"/>
          </p:cNvSpPr>
          <p:nvPr>
            <p:ph sz="half" idx="2"/>
          </p:nvPr>
        </p:nvSpPr>
        <p:spPr/>
        <p:txBody>
          <a:bodyPr>
            <a:normAutofit lnSpcReduction="10000"/>
          </a:bodyPr>
          <a:lstStyle/>
          <a:p>
            <a:pPr>
              <a:defRPr/>
            </a:pPr>
            <a:r>
              <a:rPr lang="en-US" dirty="0" smtClean="0"/>
              <a:t>Inhibitory control – higher quality care was associated with fewer commission errors on the CPT</a:t>
            </a:r>
          </a:p>
          <a:p>
            <a:pPr>
              <a:defRPr/>
            </a:pPr>
            <a:r>
              <a:rPr lang="en-US" dirty="0" smtClean="0"/>
              <a:t>Attention – DRD4 7+ allele is associated with more effective attention when children spend fewer hours in childcare</a:t>
            </a:r>
          </a:p>
          <a:p>
            <a:pPr lvl="1">
              <a:defRPr/>
            </a:pPr>
            <a:endParaRPr lang="en-US" dirty="0"/>
          </a:p>
        </p:txBody>
      </p:sp>
    </p:spTree>
    <p:extLst>
      <p:ext uri="{BB962C8B-B14F-4D97-AF65-F5344CB8AC3E}">
        <p14:creationId xmlns:p14="http://schemas.microsoft.com/office/powerpoint/2010/main" val="3248984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775191"/>
            <a:ext cx="8686800" cy="4625609"/>
          </a:xfrm>
        </p:spPr>
        <p:txBody>
          <a:bodyPr/>
          <a:lstStyle/>
          <a:p>
            <a:r>
              <a:rPr lang="en-US" dirty="0" smtClean="0"/>
              <a:t>Temperament and social inhibition</a:t>
            </a:r>
          </a:p>
          <a:p>
            <a:r>
              <a:rPr lang="en-US" dirty="0" smtClean="0"/>
              <a:t>Gene*environment interaction &amp; self-regulation</a:t>
            </a:r>
          </a:p>
          <a:p>
            <a:r>
              <a:rPr lang="en-US" dirty="0" smtClean="0"/>
              <a:t>More on aggression</a:t>
            </a:r>
          </a:p>
          <a:p>
            <a:r>
              <a:rPr lang="en-US" dirty="0" smtClean="0"/>
              <a:t>Risk-taking</a:t>
            </a:r>
          </a:p>
          <a:p>
            <a:pPr lvl="1"/>
            <a:r>
              <a:rPr lang="en-US" dirty="0" smtClean="0"/>
              <a:t>Presence of peers</a:t>
            </a:r>
          </a:p>
          <a:p>
            <a:pPr lvl="1"/>
            <a:r>
              <a:rPr lang="en-US" dirty="0" smtClean="0"/>
              <a:t>Presence of adult</a:t>
            </a:r>
          </a:p>
        </p:txBody>
      </p:sp>
    </p:spTree>
    <p:extLst>
      <p:ext uri="{BB962C8B-B14F-4D97-AF65-F5344CB8AC3E}">
        <p14:creationId xmlns:p14="http://schemas.microsoft.com/office/powerpoint/2010/main" val="1180342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Inattention &amp; Impulsivity Results</a:t>
            </a:r>
          </a:p>
        </p:txBody>
      </p:sp>
      <p:pic>
        <p:nvPicPr>
          <p:cNvPr id="52227"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l="761" r="761"/>
          <a:stretch>
            <a:fillRect/>
          </a:stretch>
        </p:blipFill>
        <p:spPr/>
      </p:pic>
      <p:sp>
        <p:nvSpPr>
          <p:cNvPr id="4" name="Content Placeholder 3"/>
          <p:cNvSpPr>
            <a:spLocks noGrp="1"/>
          </p:cNvSpPr>
          <p:nvPr>
            <p:ph sz="half" idx="2"/>
          </p:nvPr>
        </p:nvSpPr>
        <p:spPr/>
        <p:txBody>
          <a:bodyPr>
            <a:normAutofit fontScale="92500" lnSpcReduction="20000"/>
          </a:bodyPr>
          <a:lstStyle/>
          <a:p>
            <a:pPr>
              <a:defRPr/>
            </a:pPr>
            <a:r>
              <a:rPr lang="en-US" dirty="0" smtClean="0"/>
              <a:t>DRD4 7+ allele is associated with lower levels of inattention/impulsivity if children experience few hours of childcare </a:t>
            </a:r>
          </a:p>
          <a:p>
            <a:pPr>
              <a:defRPr/>
            </a:pPr>
            <a:r>
              <a:rPr lang="en-US" dirty="0" smtClean="0"/>
              <a:t>Descriptively, DRD4 7+ allele is associated with higher levels of inattention/impulsivity if children experience high number of hours in childcare </a:t>
            </a:r>
          </a:p>
          <a:p>
            <a:pPr>
              <a:defRPr/>
            </a:pPr>
            <a:endParaRPr lang="en-US" dirty="0"/>
          </a:p>
        </p:txBody>
      </p:sp>
    </p:spTree>
    <p:extLst>
      <p:ext uri="{BB962C8B-B14F-4D97-AF65-F5344CB8AC3E}">
        <p14:creationId xmlns:p14="http://schemas.microsoft.com/office/powerpoint/2010/main" val="429588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a:p>
        </p:txBody>
      </p:sp>
      <p:sp>
        <p:nvSpPr>
          <p:cNvPr id="3" name="Content Placeholder 2"/>
          <p:cNvSpPr>
            <a:spLocks noGrp="1"/>
          </p:cNvSpPr>
          <p:nvPr>
            <p:ph sz="half" idx="1"/>
          </p:nvPr>
        </p:nvSpPr>
        <p:spPr>
          <a:xfrm>
            <a:off x="628650" y="2226469"/>
            <a:ext cx="7886700" cy="3128047"/>
          </a:xfrm>
        </p:spPr>
        <p:txBody>
          <a:bodyPr/>
          <a:lstStyle/>
          <a:p>
            <a:r>
              <a:rPr lang="en-US" dirty="0" smtClean="0"/>
              <a:t>Thoughts on finding a weak link between the quality of children’s child care experiences and the development of their SR skills?</a:t>
            </a:r>
          </a:p>
          <a:p>
            <a:r>
              <a:rPr lang="en-US" dirty="0" smtClean="0"/>
              <a:t>What are practical implications of their finding that DRD4 7+ children with less exposure to child care showed more effective SR skills?</a:t>
            </a:r>
            <a:endParaRPr lang="en-US" dirty="0"/>
          </a:p>
        </p:txBody>
      </p:sp>
    </p:spTree>
    <p:extLst>
      <p:ext uri="{BB962C8B-B14F-4D97-AF65-F5344CB8AC3E}">
        <p14:creationId xmlns:p14="http://schemas.microsoft.com/office/powerpoint/2010/main" val="2737323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Human aggression</a:t>
            </a:r>
          </a:p>
        </p:txBody>
      </p:sp>
      <p:sp>
        <p:nvSpPr>
          <p:cNvPr id="39939" name="Rectangle 3"/>
          <p:cNvSpPr>
            <a:spLocks noGrp="1" noChangeArrowheads="1"/>
          </p:cNvSpPr>
          <p:nvPr>
            <p:ph type="body" idx="1"/>
          </p:nvPr>
        </p:nvSpPr>
        <p:spPr/>
        <p:txBody>
          <a:bodyPr/>
          <a:lstStyle/>
          <a:p>
            <a:r>
              <a:rPr lang="en-US" altLang="en-US" smtClean="0"/>
              <a:t>Types </a:t>
            </a:r>
          </a:p>
          <a:p>
            <a:r>
              <a:rPr lang="en-US" altLang="en-US" smtClean="0"/>
              <a:t>Reactive and proactive aggression</a:t>
            </a:r>
          </a:p>
          <a:p>
            <a:r>
              <a:rPr lang="en-US" altLang="en-US" smtClean="0"/>
              <a:t>Overt and covert anti-social behavior</a:t>
            </a:r>
          </a:p>
          <a:p>
            <a:endParaRPr lang="en-US" altLang="en-US" smtClean="0"/>
          </a:p>
        </p:txBody>
      </p:sp>
    </p:spTree>
    <p:extLst>
      <p:ext uri="{BB962C8B-B14F-4D97-AF65-F5344CB8AC3E}">
        <p14:creationId xmlns:p14="http://schemas.microsoft.com/office/powerpoint/2010/main" val="2112773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Processes</a:t>
            </a:r>
          </a:p>
        </p:txBody>
      </p:sp>
      <p:sp>
        <p:nvSpPr>
          <p:cNvPr id="41987" name="Rectangle 3"/>
          <p:cNvSpPr>
            <a:spLocks noGrp="1" noChangeArrowheads="1"/>
          </p:cNvSpPr>
          <p:nvPr>
            <p:ph type="body" idx="1"/>
          </p:nvPr>
        </p:nvSpPr>
        <p:spPr/>
        <p:txBody>
          <a:bodyPr/>
          <a:lstStyle/>
          <a:p>
            <a:r>
              <a:rPr lang="en-US" altLang="en-US" smtClean="0"/>
              <a:t>Under-socialized aggressive conduct disorder associated with weak inhibition system (BIS)</a:t>
            </a:r>
          </a:p>
          <a:p>
            <a:pPr lvl="1"/>
            <a:r>
              <a:rPr lang="en-US" altLang="en-US" smtClean="0"/>
              <a:t>Impulsivity a key (Quay)</a:t>
            </a:r>
          </a:p>
          <a:p>
            <a:r>
              <a:rPr lang="en-US" altLang="en-US" smtClean="0"/>
              <a:t>Information Processing</a:t>
            </a:r>
          </a:p>
          <a:p>
            <a:pPr lvl="1"/>
            <a:r>
              <a:rPr lang="en-US" altLang="en-US" smtClean="0"/>
              <a:t>Real-time processes</a:t>
            </a:r>
          </a:p>
          <a:p>
            <a:pPr lvl="2"/>
            <a:r>
              <a:rPr lang="en-US" altLang="en-US" smtClean="0"/>
              <a:t>Somebody bumps into you at a party</a:t>
            </a:r>
          </a:p>
          <a:p>
            <a:pPr lvl="1"/>
            <a:endParaRPr lang="en-US" altLang="en-US" smtClean="0"/>
          </a:p>
        </p:txBody>
      </p:sp>
    </p:spTree>
    <p:extLst>
      <p:ext uri="{BB962C8B-B14F-4D97-AF65-F5344CB8AC3E}">
        <p14:creationId xmlns:p14="http://schemas.microsoft.com/office/powerpoint/2010/main" val="246972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Stability of aggression</a:t>
            </a:r>
          </a:p>
        </p:txBody>
      </p:sp>
      <p:sp>
        <p:nvSpPr>
          <p:cNvPr id="48131" name="Rectangle 3"/>
          <p:cNvSpPr>
            <a:spLocks noGrp="1" noChangeArrowheads="1"/>
          </p:cNvSpPr>
          <p:nvPr>
            <p:ph type="body" idx="1"/>
          </p:nvPr>
        </p:nvSpPr>
        <p:spPr/>
        <p:txBody>
          <a:bodyPr/>
          <a:lstStyle/>
          <a:p>
            <a:pPr>
              <a:lnSpc>
                <a:spcPct val="90000"/>
              </a:lnSpc>
            </a:pPr>
            <a:r>
              <a:rPr lang="en-US" altLang="en-US" smtClean="0"/>
              <a:t>The earlier a person start, the more intense the form of aggression and the longer it lasts </a:t>
            </a:r>
            <a:endParaRPr lang="en-US" altLang="en-US" b="1" smtClean="0"/>
          </a:p>
          <a:p>
            <a:pPr>
              <a:lnSpc>
                <a:spcPct val="90000"/>
              </a:lnSpc>
            </a:pPr>
            <a:r>
              <a:rPr lang="en-US" altLang="en-US" smtClean="0"/>
              <a:t>Stability of aggression can be as high as .76</a:t>
            </a:r>
          </a:p>
          <a:p>
            <a:pPr lvl="1">
              <a:lnSpc>
                <a:spcPct val="90000"/>
              </a:lnSpc>
            </a:pPr>
            <a:r>
              <a:rPr lang="en-US" altLang="en-US" smtClean="0"/>
              <a:t>Remarkably stable over up to 10 years </a:t>
            </a:r>
          </a:p>
          <a:p>
            <a:pPr lvl="1">
              <a:lnSpc>
                <a:spcPct val="90000"/>
              </a:lnSpc>
            </a:pPr>
            <a:r>
              <a:rPr lang="en-US" altLang="en-US" smtClean="0"/>
              <a:t>The aggressive remain so</a:t>
            </a:r>
          </a:p>
          <a:p>
            <a:pPr>
              <a:lnSpc>
                <a:spcPct val="90000"/>
              </a:lnSpc>
            </a:pPr>
            <a:r>
              <a:rPr lang="en-US" altLang="en-US" smtClean="0"/>
              <a:t>One of the more stable psychological characteristics</a:t>
            </a:r>
          </a:p>
          <a:p>
            <a:pPr>
              <a:lnSpc>
                <a:spcPct val="90000"/>
              </a:lnSpc>
            </a:pPr>
            <a:endParaRPr lang="en-US" altLang="en-US" smtClean="0"/>
          </a:p>
        </p:txBody>
      </p:sp>
    </p:spTree>
    <p:extLst>
      <p:ext uri="{BB962C8B-B14F-4D97-AF65-F5344CB8AC3E}">
        <p14:creationId xmlns:p14="http://schemas.microsoft.com/office/powerpoint/2010/main" val="93492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mtClean="0"/>
              <a:t>Behavior genetics</a:t>
            </a:r>
          </a:p>
        </p:txBody>
      </p:sp>
      <p:sp>
        <p:nvSpPr>
          <p:cNvPr id="50179" name="Rectangle 3"/>
          <p:cNvSpPr>
            <a:spLocks noGrp="1" noChangeArrowheads="1"/>
          </p:cNvSpPr>
          <p:nvPr>
            <p:ph type="body" idx="1"/>
          </p:nvPr>
        </p:nvSpPr>
        <p:spPr/>
        <p:txBody>
          <a:bodyPr/>
          <a:lstStyle/>
          <a:p>
            <a:r>
              <a:rPr lang="en-US" altLang="en-US" dirty="0" smtClean="0"/>
              <a:t>One inherits a propensity toward anti-sociality which interacts with an environment in its (non)emergence</a:t>
            </a:r>
          </a:p>
          <a:p>
            <a:pPr lvl="1"/>
            <a:r>
              <a:rPr lang="en-US" altLang="en-US" dirty="0" smtClean="0"/>
              <a:t>Genetic effects greater for self-reported than adjudicated measures of aggression</a:t>
            </a:r>
          </a:p>
          <a:p>
            <a:pPr lvl="2"/>
            <a:r>
              <a:rPr lang="en-US" altLang="en-US" dirty="0" smtClean="0"/>
              <a:t>Environmental, genetic, and interactive effects evident in petty crime (p. 806)</a:t>
            </a:r>
          </a:p>
          <a:p>
            <a:endParaRPr lang="en-US" altLang="en-US" dirty="0" smtClean="0"/>
          </a:p>
        </p:txBody>
      </p:sp>
    </p:spTree>
    <p:extLst>
      <p:ext uri="{BB962C8B-B14F-4D97-AF65-F5344CB8AC3E}">
        <p14:creationId xmlns:p14="http://schemas.microsoft.com/office/powerpoint/2010/main" val="582337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Real-time coercion</a:t>
            </a:r>
          </a:p>
        </p:txBody>
      </p:sp>
      <p:sp>
        <p:nvSpPr>
          <p:cNvPr id="52227" name="Rectangle 3"/>
          <p:cNvSpPr>
            <a:spLocks noGrp="1" noChangeArrowheads="1"/>
          </p:cNvSpPr>
          <p:nvPr>
            <p:ph type="body" sz="half" idx="1"/>
          </p:nvPr>
        </p:nvSpPr>
        <p:spPr>
          <a:xfrm>
            <a:off x="533400" y="1752600"/>
            <a:ext cx="4114800" cy="4114800"/>
          </a:xfrm>
        </p:spPr>
        <p:txBody>
          <a:bodyPr>
            <a:noAutofit/>
          </a:bodyPr>
          <a:lstStyle/>
          <a:p>
            <a:pPr>
              <a:lnSpc>
                <a:spcPct val="80000"/>
              </a:lnSpc>
            </a:pPr>
            <a:r>
              <a:rPr lang="en-US" altLang="en-US" sz="2400" dirty="0" smtClean="0"/>
              <a:t>A parent–child dyad with two main interaction patterns: </a:t>
            </a:r>
          </a:p>
          <a:p>
            <a:pPr>
              <a:lnSpc>
                <a:spcPct val="80000"/>
              </a:lnSpc>
            </a:pPr>
            <a:r>
              <a:rPr lang="en-US" altLang="en-US" sz="2400" dirty="0" smtClean="0"/>
              <a:t>A cooperative, mutually positive pattern and a hostile–withdrawn pattern in which the parent berates the child and the child ignores the parent. </a:t>
            </a:r>
          </a:p>
          <a:p>
            <a:pPr>
              <a:lnSpc>
                <a:spcPct val="80000"/>
              </a:lnSpc>
            </a:pPr>
            <a:r>
              <a:rPr lang="en-US" altLang="en-US" sz="2400" dirty="0" smtClean="0"/>
              <a:t>As mutual positivity declines in early adolescence, existing habits of withdrawal will constrain the interactions that emerge next. </a:t>
            </a:r>
          </a:p>
        </p:txBody>
      </p:sp>
      <p:sp>
        <p:nvSpPr>
          <p:cNvPr id="52228" name="Rectangle 5"/>
          <p:cNvSpPr>
            <a:spLocks noGrp="1" noChangeArrowheads="1"/>
          </p:cNvSpPr>
          <p:nvPr>
            <p:ph sz="quarter" idx="2"/>
          </p:nvPr>
        </p:nvSpPr>
        <p:spPr/>
        <p:txBody>
          <a:bodyPr/>
          <a:lstStyle/>
          <a:p>
            <a:endParaRPr lang="en-US" altLang="en-US" sz="2400" smtClean="0"/>
          </a:p>
        </p:txBody>
      </p:sp>
      <p:pic>
        <p:nvPicPr>
          <p:cNvPr id="52229" name="Picture 4"/>
          <p:cNvPicPr>
            <a:picLocks noChangeAspect="1" noChangeArrowheads="1"/>
          </p:cNvPicPr>
          <p:nvPr/>
        </p:nvPicPr>
        <p:blipFill>
          <a:blip r:embed="rId3">
            <a:extLst>
              <a:ext uri="{28A0092B-C50C-407E-A947-70E740481C1C}">
                <a14:useLocalDpi xmlns:a14="http://schemas.microsoft.com/office/drawing/2010/main" val="0"/>
              </a:ext>
            </a:extLst>
          </a:blip>
          <a:srcRect l="10667"/>
          <a:stretch>
            <a:fillRect/>
          </a:stretch>
        </p:blipFill>
        <p:spPr bwMode="auto">
          <a:xfrm>
            <a:off x="4724400" y="1800225"/>
            <a:ext cx="44196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7"/>
          <p:cNvSpPr>
            <a:spLocks noChangeArrowheads="1"/>
          </p:cNvSpPr>
          <p:nvPr/>
        </p:nvSpPr>
        <p:spPr bwMode="auto">
          <a:xfrm>
            <a:off x="4876800" y="5410200"/>
            <a:ext cx="365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(Granic &amp; Patterson, 2006). </a:t>
            </a:r>
          </a:p>
        </p:txBody>
      </p:sp>
      <p:sp>
        <p:nvSpPr>
          <p:cNvPr id="52231" name="Rectangle 1"/>
          <p:cNvSpPr>
            <a:spLocks noChangeArrowheads="1"/>
          </p:cNvSpPr>
          <p:nvPr/>
        </p:nvSpPr>
        <p:spPr bwMode="auto">
          <a:xfrm>
            <a:off x="9906000" y="3810000"/>
            <a:ext cx="457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nSpc>
                <a:spcPct val="80000"/>
              </a:lnSpc>
              <a:spcBef>
                <a:spcPct val="0"/>
              </a:spcBef>
              <a:buClrTx/>
              <a:buSzTx/>
              <a:buFontTx/>
              <a:buNone/>
            </a:pPr>
            <a:r>
              <a:rPr lang="en-US" altLang="en-US" sz="2400"/>
              <a:t>A repertoire of distance and disengagement may characterize the adolescent period, leading eventually to complete estrangement and alienation in adulthood.</a:t>
            </a:r>
          </a:p>
        </p:txBody>
      </p:sp>
    </p:spTree>
    <p:extLst>
      <p:ext uri="{BB962C8B-B14F-4D97-AF65-F5344CB8AC3E}">
        <p14:creationId xmlns:p14="http://schemas.microsoft.com/office/powerpoint/2010/main" val="46133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0"/>
            <a:ext cx="9402763"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5013325" y="4613275"/>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Granic &amp; Patterson, 2006</a:t>
            </a:r>
          </a:p>
        </p:txBody>
      </p:sp>
    </p:spTree>
    <p:extLst>
      <p:ext uri="{BB962C8B-B14F-4D97-AF65-F5344CB8AC3E}">
        <p14:creationId xmlns:p14="http://schemas.microsoft.com/office/powerpoint/2010/main" val="1179245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52401"/>
            <a:ext cx="3565407" cy="1524000"/>
          </a:xfrm>
          <a:prstGeom prst="rect">
            <a:avLst/>
          </a:prstGeom>
        </p:spPr>
      </p:pic>
      <p:pic>
        <p:nvPicPr>
          <p:cNvPr id="3" name="Picture 2"/>
          <p:cNvPicPr>
            <a:picLocks noChangeAspect="1"/>
          </p:cNvPicPr>
          <p:nvPr/>
        </p:nvPicPr>
        <p:blipFill>
          <a:blip r:embed="rId3"/>
          <a:stretch>
            <a:fillRect/>
          </a:stretch>
        </p:blipFill>
        <p:spPr>
          <a:xfrm>
            <a:off x="3870207" y="1295400"/>
            <a:ext cx="5257800" cy="5386324"/>
          </a:xfrm>
          <a:prstGeom prst="rect">
            <a:avLst/>
          </a:prstGeom>
        </p:spPr>
      </p:pic>
    </p:spTree>
    <p:extLst>
      <p:ext uri="{BB962C8B-B14F-4D97-AF65-F5344CB8AC3E}">
        <p14:creationId xmlns:p14="http://schemas.microsoft.com/office/powerpoint/2010/main" val="2894156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Age-related decreases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1981200"/>
            <a:ext cx="6329363" cy="4578523"/>
          </a:xfrm>
          <a:prstGeom prst="rect">
            <a:avLst/>
          </a:prstGeom>
        </p:spPr>
      </p:pic>
    </p:spTree>
    <p:extLst>
      <p:ext uri="{BB962C8B-B14F-4D97-AF65-F5344CB8AC3E}">
        <p14:creationId xmlns:p14="http://schemas.microsoft.com/office/powerpoint/2010/main" val="535395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8872" indent="0">
              <a:buNone/>
            </a:pPr>
            <a:endParaRPr lang="en-US" dirty="0" smtClean="0"/>
          </a:p>
        </p:txBody>
      </p:sp>
      <p:pic>
        <p:nvPicPr>
          <p:cNvPr id="4" name="Picture 3"/>
          <p:cNvPicPr/>
          <p:nvPr/>
        </p:nvPicPr>
        <p:blipFill rotWithShape="1">
          <a:blip r:embed="rId2"/>
          <a:srcRect l="17789" t="17379" r="36057" b="19089"/>
          <a:stretch/>
        </p:blipFill>
        <p:spPr bwMode="auto">
          <a:xfrm>
            <a:off x="990600" y="1524000"/>
            <a:ext cx="72390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050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pic>
        <p:nvPicPr>
          <p:cNvPr id="4" name="Content Placeholder 3"/>
          <p:cNvPicPr>
            <a:picLocks noGrp="1" noChangeAspect="1"/>
          </p:cNvPicPr>
          <p:nvPr>
            <p:ph idx="1"/>
          </p:nvPr>
        </p:nvPicPr>
        <p:blipFill>
          <a:blip r:embed="rId2"/>
          <a:stretch>
            <a:fillRect/>
          </a:stretch>
        </p:blipFill>
        <p:spPr>
          <a:xfrm>
            <a:off x="1256605" y="1774825"/>
            <a:ext cx="6630789" cy="4625975"/>
          </a:xfrm>
          <a:prstGeom prst="rect">
            <a:avLst/>
          </a:prstGeom>
        </p:spPr>
      </p:pic>
    </p:spTree>
    <p:extLst>
      <p:ext uri="{BB962C8B-B14F-4D97-AF65-F5344CB8AC3E}">
        <p14:creationId xmlns:p14="http://schemas.microsoft.com/office/powerpoint/2010/main" val="2636117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11430000" y="-505956"/>
            <a:ext cx="4572000" cy="5355312"/>
          </a:xfrm>
          <a:prstGeom prst="rect">
            <a:avLst/>
          </a:prstGeom>
        </p:spPr>
        <p:txBody>
          <a:bodyPr>
            <a:spAutoFit/>
          </a:bodyPr>
          <a:lstStyle/>
          <a:p>
            <a:r>
              <a:rPr lang="en-US" dirty="0" smtClean="0">
                <a:solidFill>
                  <a:srgbClr val="000000"/>
                </a:solidFill>
                <a:latin typeface="Times New Roman" panose="02020603050405020304" pitchFamily="18" charset="0"/>
              </a:rPr>
              <a:t>A </a:t>
            </a:r>
            <a:r>
              <a:rPr lang="en-US" dirty="0">
                <a:solidFill>
                  <a:srgbClr val="000000"/>
                </a:solidFill>
                <a:latin typeface="Times New Roman" panose="02020603050405020304" pitchFamily="18" charset="0"/>
              </a:rPr>
              <a:t>parallel process growth model combining latent trajectory and cross-lagged approaches revealed the amplifying effect of observed coercive caregiver–child interactions on children's noncompliance, whereas child oppositional and aggressive behaviors did not consistently predict increased coercion. The slope and initial levels of child oppositional and aggressive behaviors and the stability of caregiver–child coercion were predictive of teacher-reported oppositional behavior at school age. Families assigned to the Family Check-Up condition had significantly steeper declines in child oppositional and aggressive behavior and moderate reductions in oppositional behavior in school and in coercion at age 3. Results were not moderated by child gender, race/ethnicity, or assignment to the intervention condition. </a:t>
            </a:r>
            <a:endParaRPr lang="en-US" b="0" i="0" dirty="0">
              <a:solidFill>
                <a:srgbClr val="000000"/>
              </a:solidFill>
              <a:effectLst/>
              <a:latin typeface="Times New Roman" panose="02020603050405020304" pitchFamily="18" charset="0"/>
            </a:endParaRPr>
          </a:p>
        </p:txBody>
      </p:sp>
      <p:sp>
        <p:nvSpPr>
          <p:cNvPr id="6" name="Title 5"/>
          <p:cNvSpPr>
            <a:spLocks noGrp="1"/>
          </p:cNvSpPr>
          <p:nvPr>
            <p:ph type="title"/>
          </p:nvPr>
        </p:nvSpPr>
        <p:spPr/>
        <p:txBody>
          <a:bodyPr/>
          <a:lstStyle/>
          <a:p>
            <a:r>
              <a:rPr lang="en-US" dirty="0" err="1" smtClean="0"/>
              <a:t>Coercion</a:t>
            </a:r>
            <a:r>
              <a:rPr lang="en-US" dirty="0" err="1" smtClean="0">
                <a:sym typeface="Wingdings" panose="05000000000000000000" pitchFamily="2" charset="2"/>
              </a:rPr>
              <a:t>noncompliance</a:t>
            </a:r>
            <a:endParaRPr lang="en-US" dirty="0"/>
          </a:p>
        </p:txBody>
      </p:sp>
      <p:sp>
        <p:nvSpPr>
          <p:cNvPr id="7" name="Content Placeholder 6"/>
          <p:cNvSpPr>
            <a:spLocks noGrp="1"/>
          </p:cNvSpPr>
          <p:nvPr>
            <p:ph idx="1"/>
          </p:nvPr>
        </p:nvSpPr>
        <p:spPr/>
        <p:txBody>
          <a:bodyPr>
            <a:normAutofit fontScale="77500" lnSpcReduction="20000"/>
          </a:bodyPr>
          <a:lstStyle/>
          <a:p>
            <a:r>
              <a:rPr lang="en-US" dirty="0">
                <a:solidFill>
                  <a:srgbClr val="000000"/>
                </a:solidFill>
                <a:latin typeface="Times New Roman" panose="02020603050405020304" pitchFamily="18" charset="0"/>
              </a:rPr>
              <a:t>A parallel process growth model </a:t>
            </a:r>
            <a:r>
              <a:rPr lang="en-US" dirty="0" smtClean="0">
                <a:solidFill>
                  <a:srgbClr val="000000"/>
                </a:solidFill>
                <a:latin typeface="Times New Roman" panose="02020603050405020304" pitchFamily="18" charset="0"/>
              </a:rPr>
              <a:t>… revealed the </a:t>
            </a:r>
            <a:r>
              <a:rPr lang="en-US" dirty="0">
                <a:solidFill>
                  <a:srgbClr val="000000"/>
                </a:solidFill>
                <a:latin typeface="Times New Roman" panose="02020603050405020304" pitchFamily="18" charset="0"/>
              </a:rPr>
              <a:t>amplifying effect of observed coercive caregiver–child interactions on children's </a:t>
            </a:r>
            <a:r>
              <a:rPr lang="en-US" dirty="0" smtClean="0">
                <a:solidFill>
                  <a:srgbClr val="000000"/>
                </a:solidFill>
                <a:latin typeface="Times New Roman" panose="02020603050405020304" pitchFamily="18" charset="0"/>
              </a:rPr>
              <a:t>noncompliance</a:t>
            </a:r>
          </a:p>
          <a:p>
            <a:r>
              <a:rPr lang="en-US" dirty="0" smtClean="0">
                <a:solidFill>
                  <a:srgbClr val="000000"/>
                </a:solidFill>
                <a:latin typeface="Times New Roman" panose="02020603050405020304" pitchFamily="18" charset="0"/>
              </a:rPr>
              <a:t>But child </a:t>
            </a:r>
            <a:r>
              <a:rPr lang="en-US" dirty="0">
                <a:solidFill>
                  <a:srgbClr val="000000"/>
                </a:solidFill>
                <a:latin typeface="Times New Roman" panose="02020603050405020304" pitchFamily="18" charset="0"/>
              </a:rPr>
              <a:t>oppositional and aggressive behaviors did not consistently predict increased coercion.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slope and </a:t>
            </a:r>
            <a:r>
              <a:rPr lang="en-US" dirty="0" smtClean="0">
                <a:solidFill>
                  <a:srgbClr val="000000"/>
                </a:solidFill>
                <a:latin typeface="Times New Roman" panose="02020603050405020304" pitchFamily="18" charset="0"/>
              </a:rPr>
              <a:t>intercept of </a:t>
            </a:r>
            <a:r>
              <a:rPr lang="en-US" dirty="0">
                <a:solidFill>
                  <a:srgbClr val="000000"/>
                </a:solidFill>
                <a:latin typeface="Times New Roman" panose="02020603050405020304" pitchFamily="18" charset="0"/>
              </a:rPr>
              <a:t>child oppositional and aggressive behaviors and the stability of caregiver–child coercion were predictive of teacher-reported oppositional behavior at school age.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Families </a:t>
            </a:r>
            <a:r>
              <a:rPr lang="en-US" dirty="0">
                <a:solidFill>
                  <a:srgbClr val="000000"/>
                </a:solidFill>
                <a:latin typeface="Times New Roman" panose="02020603050405020304" pitchFamily="18" charset="0"/>
              </a:rPr>
              <a:t>assigned to the Family Check-Up condition had significantly steeper declines in child oppositional and aggressive behavior and moderate reductions in oppositional behavior in school and in coercion at age 3. </a:t>
            </a:r>
            <a:endParaRPr lang="en-US" dirty="0" smtClean="0">
              <a:solidFill>
                <a:srgbClr val="000000"/>
              </a:solidFill>
              <a:latin typeface="Times New Roman" panose="02020603050405020304" pitchFamily="18" charset="0"/>
            </a:endParaRPr>
          </a:p>
          <a:p>
            <a:pPr lvl="1"/>
            <a:r>
              <a:rPr lang="en-US" dirty="0" smtClean="0">
                <a:solidFill>
                  <a:srgbClr val="000000"/>
                </a:solidFill>
                <a:latin typeface="Times New Roman" panose="02020603050405020304" pitchFamily="18" charset="0"/>
              </a:rPr>
              <a:t>Results </a:t>
            </a:r>
            <a:r>
              <a:rPr lang="en-US" dirty="0">
                <a:solidFill>
                  <a:srgbClr val="000000"/>
                </a:solidFill>
                <a:latin typeface="Times New Roman" panose="02020603050405020304" pitchFamily="18" charset="0"/>
              </a:rPr>
              <a:t>were not moderated by child gender, race/ethnicity, or assignment to the intervention condition. </a:t>
            </a:r>
          </a:p>
          <a:p>
            <a:endParaRPr lang="en-US" dirty="0"/>
          </a:p>
        </p:txBody>
      </p:sp>
    </p:spTree>
    <p:extLst>
      <p:ext uri="{BB962C8B-B14F-4D97-AF65-F5344CB8AC3E}">
        <p14:creationId xmlns:p14="http://schemas.microsoft.com/office/powerpoint/2010/main" val="1600069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Relational aggression</a:t>
            </a:r>
          </a:p>
        </p:txBody>
      </p:sp>
      <p:sp>
        <p:nvSpPr>
          <p:cNvPr id="62467" name="Rectangle 3"/>
          <p:cNvSpPr>
            <a:spLocks noGrp="1" noChangeArrowheads="1"/>
          </p:cNvSpPr>
          <p:nvPr>
            <p:ph type="body" idx="1"/>
          </p:nvPr>
        </p:nvSpPr>
        <p:spPr/>
        <p:txBody>
          <a:bodyPr/>
          <a:lstStyle/>
          <a:p>
            <a:pPr>
              <a:lnSpc>
                <a:spcPct val="90000"/>
              </a:lnSpc>
            </a:pPr>
            <a:r>
              <a:rPr lang="en-US" altLang="en-US" sz="2800" smtClean="0"/>
              <a:t>“Attempts to harm the victim through the manipulation of relationships, threat of damage to them, or both” </a:t>
            </a:r>
            <a:r>
              <a:rPr lang="en-US" altLang="en-US" sz="2000" smtClean="0"/>
              <a:t>(Crick et al, ’02 p.98)</a:t>
            </a:r>
          </a:p>
          <a:p>
            <a:pPr>
              <a:lnSpc>
                <a:spcPct val="90000"/>
              </a:lnSpc>
            </a:pPr>
            <a:r>
              <a:rPr lang="en-US" altLang="en-US" sz="2800" smtClean="0"/>
              <a:t>Associated with internalizing/externalizing problems and later peer rejection</a:t>
            </a:r>
          </a:p>
        </p:txBody>
      </p:sp>
      <p:graphicFrame>
        <p:nvGraphicFramePr>
          <p:cNvPr id="4" name="Diagram 3"/>
          <p:cNvGraphicFramePr/>
          <p:nvPr/>
        </p:nvGraphicFramePr>
        <p:xfrm>
          <a:off x="228600" y="3886200"/>
          <a:ext cx="8915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76191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Provocation </a:t>
            </a:r>
            <a:r>
              <a:rPr lang="en-US" altLang="en-US" smtClean="0">
                <a:sym typeface="Wingdings" panose="05000000000000000000" pitchFamily="2" charset="2"/>
              </a:rPr>
              <a:t> </a:t>
            </a:r>
            <a:r>
              <a:rPr lang="en-US" altLang="en-US" smtClean="0"/>
              <a:t>aggression </a:t>
            </a:r>
          </a:p>
        </p:txBody>
      </p:sp>
      <p:sp>
        <p:nvSpPr>
          <p:cNvPr id="68611" name="Rectangle 3"/>
          <p:cNvSpPr>
            <a:spLocks noGrp="1" noChangeArrowheads="1"/>
          </p:cNvSpPr>
          <p:nvPr>
            <p:ph type="body" idx="1"/>
          </p:nvPr>
        </p:nvSpPr>
        <p:spPr/>
        <p:txBody>
          <a:bodyPr>
            <a:normAutofit lnSpcReduction="10000"/>
          </a:bodyPr>
          <a:lstStyle/>
          <a:p>
            <a:pPr>
              <a:lnSpc>
                <a:spcPct val="90000"/>
              </a:lnSpc>
            </a:pPr>
            <a:r>
              <a:rPr lang="en-US" altLang="en-US" sz="2800" dirty="0" smtClean="0"/>
              <a:t>Physically aggressive children exhibited hostile attributional biases and reported relatively greater distress for instrumental provocation situations</a:t>
            </a:r>
          </a:p>
          <a:p>
            <a:pPr lvl="1">
              <a:lnSpc>
                <a:spcPct val="90000"/>
              </a:lnSpc>
            </a:pPr>
            <a:r>
              <a:rPr lang="en-US" altLang="en-US" sz="2500" dirty="0" smtClean="0"/>
              <a:t>Getting pushed into the mud</a:t>
            </a:r>
          </a:p>
          <a:p>
            <a:pPr>
              <a:lnSpc>
                <a:spcPct val="90000"/>
              </a:lnSpc>
            </a:pPr>
            <a:endParaRPr lang="en-US" altLang="en-US" sz="2800" dirty="0" smtClean="0"/>
          </a:p>
          <a:p>
            <a:pPr>
              <a:lnSpc>
                <a:spcPct val="90000"/>
              </a:lnSpc>
            </a:pPr>
            <a:r>
              <a:rPr lang="en-US" altLang="en-US" sz="2800" dirty="0" smtClean="0"/>
              <a:t>Relationally aggressive children exhibited hostile attributional biases and reported relatively greater distress for relational provocation contexts</a:t>
            </a:r>
          </a:p>
          <a:p>
            <a:pPr lvl="1">
              <a:lnSpc>
                <a:spcPct val="90000"/>
              </a:lnSpc>
            </a:pPr>
            <a:r>
              <a:rPr lang="en-US" altLang="en-US" sz="2500" dirty="0" smtClean="0"/>
              <a:t>Not getting invited to a birthday party. </a:t>
            </a:r>
          </a:p>
          <a:p>
            <a:pPr lvl="1">
              <a:lnSpc>
                <a:spcPct val="90000"/>
              </a:lnSpc>
            </a:pPr>
            <a:endParaRPr lang="en-US" altLang="en-US" sz="2500" dirty="0" smtClean="0"/>
          </a:p>
          <a:p>
            <a:pPr lvl="1">
              <a:lnSpc>
                <a:spcPct val="90000"/>
              </a:lnSpc>
            </a:pPr>
            <a:r>
              <a:rPr lang="en-US" altLang="en-US" sz="2500" dirty="0" smtClean="0"/>
              <a:t>662 third- to sixth-grade children </a:t>
            </a:r>
          </a:p>
          <a:p>
            <a:pPr lvl="2">
              <a:lnSpc>
                <a:spcPct val="90000"/>
              </a:lnSpc>
            </a:pPr>
            <a:r>
              <a:rPr lang="en-US" altLang="en-US" sz="2200" dirty="0" smtClean="0"/>
              <a:t>Crick et al., 2002. CD.</a:t>
            </a:r>
          </a:p>
          <a:p>
            <a:pPr lvl="2">
              <a:lnSpc>
                <a:spcPct val="90000"/>
              </a:lnSpc>
            </a:pPr>
            <a:endParaRPr lang="en-US" altLang="en-US" sz="2200" dirty="0" smtClean="0"/>
          </a:p>
        </p:txBody>
      </p:sp>
    </p:spTree>
    <p:extLst>
      <p:ext uri="{BB962C8B-B14F-4D97-AF65-F5344CB8AC3E}">
        <p14:creationId xmlns:p14="http://schemas.microsoft.com/office/powerpoint/2010/main" val="13553481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85800" y="1143000"/>
            <a:ext cx="7924800" cy="3886200"/>
          </a:xfrm>
          <a:prstGeom prst="rect">
            <a:avLst/>
          </a:prstGeom>
        </p:spPr>
      </p:pic>
    </p:spTree>
    <p:extLst>
      <p:ext uri="{BB962C8B-B14F-4D97-AF65-F5344CB8AC3E}">
        <p14:creationId xmlns:p14="http://schemas.microsoft.com/office/powerpoint/2010/main" val="360866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Aggression- behavior intended to hurt, harm, or injure another person</a:t>
            </a:r>
          </a:p>
          <a:p>
            <a:r>
              <a:rPr lang="en-US" dirty="0" smtClean="0"/>
              <a:t>Forms:</a:t>
            </a:r>
          </a:p>
          <a:p>
            <a:pPr lvl="1"/>
            <a:r>
              <a:rPr lang="en-US" dirty="0" smtClean="0"/>
              <a:t>Physical</a:t>
            </a:r>
          </a:p>
          <a:p>
            <a:pPr lvl="1"/>
            <a:r>
              <a:rPr lang="en-US" dirty="0" smtClean="0"/>
              <a:t>Relational</a:t>
            </a:r>
          </a:p>
          <a:p>
            <a:r>
              <a:rPr lang="en-US" dirty="0" smtClean="0"/>
              <a:t>Functions:</a:t>
            </a:r>
          </a:p>
          <a:p>
            <a:pPr lvl="1"/>
            <a:r>
              <a:rPr lang="en-US" dirty="0" smtClean="0"/>
              <a:t>Proactive</a:t>
            </a:r>
          </a:p>
          <a:p>
            <a:pPr lvl="1"/>
            <a:r>
              <a:rPr lang="en-US" dirty="0" smtClean="0"/>
              <a:t>Reactive</a:t>
            </a:r>
          </a:p>
          <a:p>
            <a:r>
              <a:rPr lang="en-US" dirty="0" smtClean="0"/>
              <a:t>Most measures confound function and form  </a:t>
            </a:r>
          </a:p>
          <a:p>
            <a:endParaRPr lang="en-US" dirty="0"/>
          </a:p>
        </p:txBody>
      </p:sp>
      <p:pic>
        <p:nvPicPr>
          <p:cNvPr id="4" name="Picture 3"/>
          <p:cNvPicPr>
            <a:picLocks noChangeAspect="1"/>
          </p:cNvPicPr>
          <p:nvPr/>
        </p:nvPicPr>
        <p:blipFill>
          <a:blip r:embed="rId3"/>
          <a:stretch>
            <a:fillRect/>
          </a:stretch>
        </p:blipFill>
        <p:spPr>
          <a:xfrm>
            <a:off x="4495800" y="3048000"/>
            <a:ext cx="3917950" cy="2599675"/>
          </a:xfrm>
          <a:prstGeom prst="rect">
            <a:avLst/>
          </a:prstGeom>
        </p:spPr>
      </p:pic>
    </p:spTree>
    <p:extLst>
      <p:ext uri="{BB962C8B-B14F-4D97-AF65-F5344CB8AC3E}">
        <p14:creationId xmlns:p14="http://schemas.microsoft.com/office/powerpoint/2010/main" val="1551257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Study</a:t>
            </a:r>
            <a:endParaRPr lang="en-US" dirty="0"/>
          </a:p>
        </p:txBody>
      </p:sp>
      <p:sp>
        <p:nvSpPr>
          <p:cNvPr id="3" name="Content Placeholder 2"/>
          <p:cNvSpPr>
            <a:spLocks noGrp="1"/>
          </p:cNvSpPr>
          <p:nvPr>
            <p:ph idx="1"/>
          </p:nvPr>
        </p:nvSpPr>
        <p:spPr/>
        <p:txBody>
          <a:bodyPr>
            <a:normAutofit/>
          </a:bodyPr>
          <a:lstStyle/>
          <a:p>
            <a:r>
              <a:rPr lang="en-US" dirty="0" smtClean="0"/>
              <a:t>Goal 1: Test developed measurement and analysis system in early childhood</a:t>
            </a:r>
          </a:p>
          <a:p>
            <a:r>
              <a:rPr lang="en-US" dirty="0" smtClean="0"/>
              <a:t>Goal 2: Examine stability of aggression subtypes</a:t>
            </a:r>
          </a:p>
          <a:p>
            <a:r>
              <a:rPr lang="en-US" dirty="0" smtClean="0"/>
              <a:t>Goal 3: Examine whether risk factors for aggression predicted subtypes and increases of subtypes over time </a:t>
            </a:r>
          </a:p>
        </p:txBody>
      </p:sp>
    </p:spTree>
    <p:extLst>
      <p:ext uri="{BB962C8B-B14F-4D97-AF65-F5344CB8AC3E}">
        <p14:creationId xmlns:p14="http://schemas.microsoft.com/office/powerpoint/2010/main" val="299291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young children will show four distinct forms and functions</a:t>
            </a:r>
          </a:p>
          <a:p>
            <a:pPr lvl="1"/>
            <a:r>
              <a:rPr lang="en-US" dirty="0" smtClean="0"/>
              <a:t>Associations between forms and functions would be higher in early childhood than older samples </a:t>
            </a:r>
          </a:p>
          <a:p>
            <a:r>
              <a:rPr lang="en-US" dirty="0" smtClean="0"/>
              <a:t>2: Forms stable but functions unstable over time </a:t>
            </a:r>
          </a:p>
          <a:p>
            <a:r>
              <a:rPr lang="en-US" dirty="0" smtClean="0"/>
              <a:t>Hypothesis 3: </a:t>
            </a:r>
          </a:p>
          <a:p>
            <a:pPr lvl="1"/>
            <a:r>
              <a:rPr lang="en-US" sz="3027" dirty="0" smtClean="0"/>
              <a:t>Girls </a:t>
            </a:r>
            <a:r>
              <a:rPr lang="en-US" sz="3027" dirty="0" err="1" smtClean="0">
                <a:sym typeface="Wingdings"/>
              </a:rPr>
              <a:t></a:t>
            </a:r>
            <a:r>
              <a:rPr lang="en-US" sz="3027" dirty="0" smtClean="0">
                <a:sym typeface="Wingdings"/>
              </a:rPr>
              <a:t> Relational; Boys </a:t>
            </a:r>
            <a:r>
              <a:rPr lang="en-US" sz="3027" dirty="0" err="1" smtClean="0">
                <a:sym typeface="Wingdings"/>
              </a:rPr>
              <a:t></a:t>
            </a:r>
            <a:r>
              <a:rPr lang="en-US" sz="3027" dirty="0" smtClean="0">
                <a:sym typeface="Wingdings"/>
              </a:rPr>
              <a:t> Physical </a:t>
            </a:r>
          </a:p>
          <a:p>
            <a:pPr lvl="1"/>
            <a:r>
              <a:rPr lang="en-US" sz="3027" dirty="0" smtClean="0">
                <a:sym typeface="Wingdings"/>
              </a:rPr>
              <a:t>Older </a:t>
            </a:r>
            <a:r>
              <a:rPr lang="en-US" sz="3027" dirty="0" err="1" smtClean="0">
                <a:sym typeface="Wingdings"/>
              </a:rPr>
              <a:t></a:t>
            </a:r>
            <a:r>
              <a:rPr lang="en-US" sz="3027" dirty="0" smtClean="0">
                <a:sym typeface="Wingdings"/>
              </a:rPr>
              <a:t> Relational and Proactive </a:t>
            </a:r>
          </a:p>
          <a:p>
            <a:pPr lvl="1"/>
            <a:r>
              <a:rPr lang="en-US" sz="3027" dirty="0" smtClean="0">
                <a:sym typeface="Wingdings"/>
              </a:rPr>
              <a:t>Social Dominance </a:t>
            </a:r>
            <a:r>
              <a:rPr lang="en-US" sz="3027" dirty="0" err="1" smtClean="0">
                <a:sym typeface="Wingdings"/>
              </a:rPr>
              <a:t></a:t>
            </a:r>
            <a:r>
              <a:rPr lang="en-US" sz="3027" dirty="0" smtClean="0">
                <a:sym typeface="Wingdings"/>
              </a:rPr>
              <a:t> Physical, Relational, and Proactive</a:t>
            </a:r>
          </a:p>
          <a:p>
            <a:pPr lvl="1"/>
            <a:r>
              <a:rPr lang="en-US" sz="3027" dirty="0" smtClean="0">
                <a:sym typeface="Wingdings"/>
              </a:rPr>
              <a:t>Peer Exclusion </a:t>
            </a:r>
            <a:r>
              <a:rPr lang="en-US" sz="3027" dirty="0" err="1" smtClean="0">
                <a:sym typeface="Wingdings"/>
              </a:rPr>
              <a:t></a:t>
            </a:r>
            <a:r>
              <a:rPr lang="en-US" sz="3027" dirty="0" smtClean="0">
                <a:sym typeface="Wingdings"/>
              </a:rPr>
              <a:t> Relational and Reactive</a:t>
            </a:r>
            <a:r>
              <a:rPr lang="en-US" dirty="0" smtClean="0">
                <a:sym typeface="Wingdings"/>
              </a:rPr>
              <a:t> </a:t>
            </a:r>
          </a:p>
          <a:p>
            <a:pPr lvl="1"/>
            <a:endParaRPr lang="en-US" dirty="0"/>
          </a:p>
        </p:txBody>
      </p:sp>
    </p:spTree>
    <p:extLst>
      <p:ext uri="{BB962C8B-B14F-4D97-AF65-F5344CB8AC3E}">
        <p14:creationId xmlns:p14="http://schemas.microsoft.com/office/powerpoint/2010/main" val="164612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Methods</a:t>
            </a:r>
            <a:endParaRPr lang="en-US" dirty="0"/>
          </a:p>
        </p:txBody>
      </p:sp>
      <p:sp>
        <p:nvSpPr>
          <p:cNvPr id="8" name="Content Placeholder 7"/>
          <p:cNvSpPr>
            <a:spLocks noGrp="1"/>
          </p:cNvSpPr>
          <p:nvPr>
            <p:ph idx="1"/>
          </p:nvPr>
        </p:nvSpPr>
        <p:spPr/>
        <p:txBody>
          <a:bodyPr/>
          <a:lstStyle/>
          <a:p>
            <a:r>
              <a:rPr lang="en-US" dirty="0" smtClean="0"/>
              <a:t>Participants (N=101)</a:t>
            </a:r>
          </a:p>
          <a:p>
            <a:pPr lvl="1"/>
            <a:r>
              <a:rPr lang="en-US" dirty="0" smtClean="0"/>
              <a:t>61 Girls</a:t>
            </a:r>
          </a:p>
          <a:p>
            <a:pPr lvl="1"/>
            <a:r>
              <a:rPr lang="en-US" dirty="0" smtClean="0"/>
              <a:t>45.09 months (3.75 years)</a:t>
            </a:r>
          </a:p>
          <a:p>
            <a:pPr lvl="1"/>
            <a:r>
              <a:rPr lang="en-US" dirty="0" smtClean="0"/>
              <a:t>Middle-Class families</a:t>
            </a:r>
          </a:p>
          <a:p>
            <a:pPr lvl="1"/>
            <a:r>
              <a:rPr lang="en-US" dirty="0" smtClean="0"/>
              <a:t>Longitudinal design</a:t>
            </a:r>
          </a:p>
          <a:p>
            <a:pPr lvl="2"/>
            <a:r>
              <a:rPr lang="en-US" dirty="0" smtClean="0"/>
              <a:t>2 time points</a:t>
            </a:r>
          </a:p>
          <a:p>
            <a:pPr lvl="3"/>
            <a:r>
              <a:rPr lang="en-US" dirty="0" smtClean="0"/>
              <a:t> 4-5 months apart </a:t>
            </a:r>
          </a:p>
          <a:p>
            <a:pPr lvl="1"/>
            <a:endParaRPr lang="en-US" dirty="0" smtClean="0"/>
          </a:p>
          <a:p>
            <a:pPr lvl="1"/>
            <a:endParaRPr lang="en-US" dirty="0"/>
          </a:p>
        </p:txBody>
      </p:sp>
      <p:graphicFrame>
        <p:nvGraphicFramePr>
          <p:cNvPr id="9" name="Chart 8"/>
          <p:cNvGraphicFramePr/>
          <p:nvPr/>
        </p:nvGraphicFramePr>
        <p:xfrm>
          <a:off x="5105400" y="1600200"/>
          <a:ext cx="403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34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6" name="Text Placeholder 5"/>
          <p:cNvSpPr>
            <a:spLocks noGrp="1"/>
          </p:cNvSpPr>
          <p:nvPr>
            <p:ph type="body" idx="1"/>
          </p:nvPr>
        </p:nvSpPr>
        <p:spPr/>
        <p:txBody>
          <a:bodyPr/>
          <a:lstStyle/>
          <a:p>
            <a:r>
              <a:rPr lang="en-US" dirty="0" smtClean="0"/>
              <a:t>Observer Ratings</a:t>
            </a:r>
            <a:endParaRPr lang="en-US" dirty="0"/>
          </a:p>
        </p:txBody>
      </p:sp>
      <p:sp>
        <p:nvSpPr>
          <p:cNvPr id="7" name="Content Placeholder 6"/>
          <p:cNvSpPr>
            <a:spLocks noGrp="1"/>
          </p:cNvSpPr>
          <p:nvPr>
            <p:ph sz="half" idx="2"/>
          </p:nvPr>
        </p:nvSpPr>
        <p:spPr/>
        <p:txBody>
          <a:bodyPr>
            <a:normAutofit fontScale="92500"/>
          </a:bodyPr>
          <a:lstStyle/>
          <a:p>
            <a:r>
              <a:rPr lang="en-US" sz="2800" dirty="0" smtClean="0"/>
              <a:t>Observations of Aggression</a:t>
            </a:r>
          </a:p>
          <a:p>
            <a:r>
              <a:rPr lang="en-US" sz="2800" dirty="0" smtClean="0"/>
              <a:t>Ratings of Aggression</a:t>
            </a:r>
          </a:p>
          <a:p>
            <a:pPr lvl="1"/>
            <a:r>
              <a:rPr lang="en-US" sz="2400" dirty="0" smtClean="0"/>
              <a:t>Preschool Social Behavior Scale- Observer Form</a:t>
            </a:r>
          </a:p>
          <a:p>
            <a:r>
              <a:rPr lang="en-US" sz="2800" dirty="0" smtClean="0"/>
              <a:t>Ratings of Form and Function of Aggression</a:t>
            </a:r>
          </a:p>
          <a:p>
            <a:pPr lvl="1"/>
            <a:r>
              <a:rPr lang="en-US" sz="2400" dirty="0" smtClean="0"/>
              <a:t>Preschool Proactive and Reactive Aggression- Observer Report </a:t>
            </a:r>
            <a:endParaRPr lang="en-US" sz="2400" dirty="0"/>
          </a:p>
        </p:txBody>
      </p:sp>
      <p:sp>
        <p:nvSpPr>
          <p:cNvPr id="8" name="Text Placeholder 7"/>
          <p:cNvSpPr>
            <a:spLocks noGrp="1"/>
          </p:cNvSpPr>
          <p:nvPr>
            <p:ph type="body" sz="quarter" idx="3"/>
          </p:nvPr>
        </p:nvSpPr>
        <p:spPr/>
        <p:txBody>
          <a:bodyPr/>
          <a:lstStyle/>
          <a:p>
            <a:r>
              <a:rPr lang="en-US" dirty="0" smtClean="0"/>
              <a:t>Teacher report </a:t>
            </a:r>
            <a:endParaRPr lang="en-US" dirty="0"/>
          </a:p>
        </p:txBody>
      </p:sp>
      <p:sp>
        <p:nvSpPr>
          <p:cNvPr id="9" name="Content Placeholder 8"/>
          <p:cNvSpPr>
            <a:spLocks noGrp="1"/>
          </p:cNvSpPr>
          <p:nvPr>
            <p:ph sz="quarter" idx="4"/>
          </p:nvPr>
        </p:nvSpPr>
        <p:spPr/>
        <p:txBody>
          <a:bodyPr/>
          <a:lstStyle/>
          <a:p>
            <a:r>
              <a:rPr lang="en-US" sz="2800" dirty="0" smtClean="0"/>
              <a:t>Report of Exclusion</a:t>
            </a:r>
          </a:p>
          <a:p>
            <a:pPr lvl="1"/>
            <a:r>
              <a:rPr lang="en-US" sz="2400" dirty="0" smtClean="0"/>
              <a:t>Child Behavior Scale</a:t>
            </a:r>
          </a:p>
          <a:p>
            <a:r>
              <a:rPr lang="en-US" sz="2800" dirty="0" smtClean="0"/>
              <a:t>Report of Social Dominance and Resource Control</a:t>
            </a:r>
          </a:p>
          <a:p>
            <a:endParaRPr lang="en-US" dirty="0" smtClean="0"/>
          </a:p>
          <a:p>
            <a:pPr>
              <a:buNone/>
            </a:pPr>
            <a:endParaRPr lang="en-US" dirty="0" smtClean="0"/>
          </a:p>
        </p:txBody>
      </p:sp>
    </p:spTree>
    <p:extLst>
      <p:ext uri="{BB962C8B-B14F-4D97-AF65-F5344CB8AC3E}">
        <p14:creationId xmlns:p14="http://schemas.microsoft.com/office/powerpoint/2010/main" val="270456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a:xfrm>
            <a:off x="381000" y="1775191"/>
            <a:ext cx="8534400" cy="4854209"/>
          </a:xfrm>
        </p:spPr>
        <p:txBody>
          <a:bodyPr>
            <a:normAutofit fontScale="62500" lnSpcReduction="20000"/>
          </a:bodyPr>
          <a:lstStyle/>
          <a:p>
            <a:r>
              <a:rPr lang="en-US" b="1" dirty="0" smtClean="0">
                <a:latin typeface="Franklin Gothic Book" panose="020B0503020102020204" pitchFamily="34" charset="0"/>
              </a:rPr>
              <a:t>Behavioral Inhibition (BI)</a:t>
            </a:r>
          </a:p>
          <a:p>
            <a:pPr lvl="1"/>
            <a:r>
              <a:rPr lang="en-US" sz="2900" dirty="0" smtClean="0">
                <a:latin typeface="Franklin Gothic Book" panose="020B0503020102020204" pitchFamily="34" charset="0"/>
              </a:rPr>
              <a:t>Temperament assessed in toddler period</a:t>
            </a:r>
          </a:p>
          <a:p>
            <a:pPr lvl="1"/>
            <a:r>
              <a:rPr lang="en-US" sz="2900" dirty="0" smtClean="0">
                <a:latin typeface="Franklin Gothic Book" panose="020B0503020102020204" pitchFamily="34" charset="0"/>
              </a:rPr>
              <a:t>Wariness of novelty/uncertainty (i.e., novel contexts, objects, unfamiliar adults)</a:t>
            </a:r>
          </a:p>
          <a:p>
            <a:endParaRPr lang="en-US" dirty="0" smtClean="0">
              <a:latin typeface="Franklin Gothic Book" panose="020B0503020102020204" pitchFamily="34" charset="0"/>
            </a:endParaRPr>
          </a:p>
          <a:p>
            <a:r>
              <a:rPr lang="en-US" b="1" dirty="0" smtClean="0">
                <a:latin typeface="Franklin Gothic Book" panose="020B0503020102020204" pitchFamily="34" charset="0"/>
              </a:rPr>
              <a:t>Social Reticence (SR)</a:t>
            </a:r>
          </a:p>
          <a:p>
            <a:pPr lvl="1"/>
            <a:r>
              <a:rPr lang="en-US" sz="2900" dirty="0" err="1" smtClean="0">
                <a:latin typeface="Franklin Gothic Book" panose="020B0503020102020204" pitchFamily="34" charset="0"/>
              </a:rPr>
              <a:t>Onlooking</a:t>
            </a:r>
            <a:r>
              <a:rPr lang="en-US" sz="2900" dirty="0" smtClean="0">
                <a:latin typeface="Franklin Gothic Book" panose="020B0503020102020204" pitchFamily="34" charset="0"/>
              </a:rPr>
              <a:t>, unoccupied behavior in presence of unfamiliar peers</a:t>
            </a:r>
          </a:p>
          <a:p>
            <a:pPr lvl="1"/>
            <a:r>
              <a:rPr lang="en-US" sz="2900" dirty="0" smtClean="0">
                <a:latin typeface="Franklin Gothic Book" panose="020B0503020102020204" pitchFamily="34" charset="0"/>
              </a:rPr>
              <a:t>Do not engage in social or solitary play</a:t>
            </a:r>
          </a:p>
          <a:p>
            <a:pPr marL="457200" lvl="1" indent="0">
              <a:buNone/>
            </a:pPr>
            <a:endParaRPr lang="en-US" b="1" dirty="0" smtClean="0">
              <a:latin typeface="Franklin Gothic Book" panose="020B0503020102020204" pitchFamily="34" charset="0"/>
            </a:endParaRPr>
          </a:p>
          <a:p>
            <a:r>
              <a:rPr lang="en-US" b="1" dirty="0" smtClean="0">
                <a:latin typeface="Franklin Gothic Book" panose="020B0503020102020204" pitchFamily="34" charset="0"/>
              </a:rPr>
              <a:t>BI has been linked to child and adolescent SR and social anxiety but ..</a:t>
            </a:r>
          </a:p>
          <a:p>
            <a:pPr lvl="1"/>
            <a:r>
              <a:rPr lang="en-US" dirty="0" smtClean="0">
                <a:latin typeface="Franklin Gothic Book" panose="020B0503020102020204" pitchFamily="34" charset="0"/>
              </a:rPr>
              <a:t>not all end up experiencing such outcomes</a:t>
            </a:r>
          </a:p>
          <a:p>
            <a:pPr lvl="1"/>
            <a:r>
              <a:rPr lang="en-US" sz="2900" dirty="0" smtClean="0">
                <a:latin typeface="Franklin Gothic Book" panose="020B0503020102020204" pitchFamily="34" charset="0"/>
              </a:rPr>
              <a:t>Less than 1/3 of sample displayed both behavior patterns at 2 years</a:t>
            </a:r>
          </a:p>
          <a:p>
            <a:pPr lvl="2"/>
            <a:r>
              <a:rPr lang="en-US" sz="2500" dirty="0" smtClean="0">
                <a:latin typeface="Franklin Gothic Book" panose="020B0503020102020204" pitchFamily="34" charset="0"/>
              </a:rPr>
              <a:t>Many patterns that do exist do not hold from ages 2-4 years</a:t>
            </a:r>
          </a:p>
          <a:p>
            <a:pPr lvl="2"/>
            <a:r>
              <a:rPr lang="en-US" dirty="0" smtClean="0">
                <a:latin typeface="Franklin Gothic Book" panose="020B0503020102020204" pitchFamily="34" charset="0"/>
              </a:rPr>
              <a:t>BI </a:t>
            </a:r>
            <a:r>
              <a:rPr lang="en-US" dirty="0">
                <a:latin typeface="Franklin Gothic Book" panose="020B0503020102020204" pitchFamily="34" charset="0"/>
              </a:rPr>
              <a:t>and social reticence </a:t>
            </a:r>
            <a:r>
              <a:rPr lang="en-US" dirty="0" smtClean="0">
                <a:latin typeface="Franklin Gothic Book" panose="020B0503020102020204" pitchFamily="34" charset="0"/>
              </a:rPr>
              <a:t>also </a:t>
            </a:r>
            <a:r>
              <a:rPr lang="en-US" dirty="0">
                <a:latin typeface="Franklin Gothic Book" panose="020B0503020102020204" pitchFamily="34" charset="0"/>
              </a:rPr>
              <a:t>linked to anxiety disorders in later </a:t>
            </a:r>
            <a:r>
              <a:rPr lang="en-US" dirty="0" smtClean="0">
                <a:latin typeface="Franklin Gothic Book" panose="020B0503020102020204" pitchFamily="34" charset="0"/>
              </a:rPr>
              <a:t>childhood</a:t>
            </a:r>
          </a:p>
          <a:p>
            <a:endParaRPr lang="en-US" sz="3300" dirty="0" smtClean="0">
              <a:latin typeface="Franklin Gothic Book" panose="020B0503020102020204" pitchFamily="34" charset="0"/>
            </a:endParaRPr>
          </a:p>
          <a:p>
            <a:r>
              <a:rPr lang="en-US" sz="3300" dirty="0" smtClean="0">
                <a:latin typeface="Franklin Gothic Book" panose="020B0503020102020204" pitchFamily="34" charset="0"/>
              </a:rPr>
              <a:t>AIM</a:t>
            </a:r>
            <a:endParaRPr lang="en-US" sz="3300" dirty="0">
              <a:latin typeface="Franklin Gothic Book" panose="020B0503020102020204" pitchFamily="34" charset="0"/>
            </a:endParaRPr>
          </a:p>
          <a:p>
            <a:pPr lvl="1"/>
            <a:r>
              <a:rPr lang="en-US" sz="2900" b="1" dirty="0" smtClean="0">
                <a:latin typeface="Franklin Gothic Book" panose="020B0503020102020204" pitchFamily="34" charset="0"/>
              </a:rPr>
              <a:t>Examine differential trajectories from BI (temperament) to behavioral consequences (SR and psychopathology)</a:t>
            </a:r>
          </a:p>
          <a:p>
            <a:pPr lvl="1"/>
            <a:endParaRPr lang="en-US" dirty="0">
              <a:latin typeface="Franklin Gothic Book" panose="020B0503020102020204" pitchFamily="34" charset="0"/>
            </a:endParaRPr>
          </a:p>
        </p:txBody>
      </p:sp>
    </p:spTree>
    <p:extLst>
      <p:ext uri="{BB962C8B-B14F-4D97-AF65-F5344CB8AC3E}">
        <p14:creationId xmlns:p14="http://schemas.microsoft.com/office/powerpoint/2010/main" val="46421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152400"/>
            <a:ext cx="8686800" cy="1143000"/>
          </a:xfrm>
        </p:spPr>
        <p:txBody>
          <a:bodyPr>
            <a:normAutofit fontScale="90000"/>
          </a:bodyPr>
          <a:lstStyle/>
          <a:p>
            <a:pPr algn="ctr"/>
            <a:r>
              <a:rPr lang="en-US" dirty="0" smtClean="0"/>
              <a:t>Forms and Functions of Aggressive Behavior </a:t>
            </a:r>
            <a:r>
              <a:rPr lang="en-US" sz="2700" dirty="0" smtClean="0"/>
              <a:t>(Murray-Close &amp; </a:t>
            </a:r>
            <a:r>
              <a:rPr lang="en-US" sz="2700" dirty="0" err="1" smtClean="0"/>
              <a:t>Ostrov</a:t>
            </a:r>
            <a:r>
              <a:rPr lang="en-US" sz="2700" dirty="0" smtClean="0"/>
              <a:t>, 2009)</a:t>
            </a:r>
            <a:endParaRPr lang="en-US" sz="2700" dirty="0"/>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smtClean="0"/>
              <a:t>Measures (T1 &amp; T2)</a:t>
            </a:r>
          </a:p>
          <a:p>
            <a:pPr lvl="1"/>
            <a:r>
              <a:rPr lang="en-US" dirty="0" smtClean="0"/>
              <a:t>Observations of aggression</a:t>
            </a:r>
          </a:p>
          <a:p>
            <a:pPr lvl="2"/>
            <a:r>
              <a:rPr lang="en-US" dirty="0" smtClean="0"/>
              <a:t>Problem?</a:t>
            </a:r>
          </a:p>
          <a:p>
            <a:pPr lvl="1"/>
            <a:r>
              <a:rPr lang="en-US" dirty="0" smtClean="0"/>
              <a:t>Observer ratings of aggression</a:t>
            </a:r>
          </a:p>
          <a:p>
            <a:pPr lvl="1"/>
            <a:r>
              <a:rPr lang="en-US" dirty="0" smtClean="0"/>
              <a:t>Teacher reports</a:t>
            </a:r>
          </a:p>
          <a:p>
            <a:pPr lvl="2"/>
            <a:r>
              <a:rPr lang="en-US" dirty="0" smtClean="0"/>
              <a:t>Exclusion</a:t>
            </a:r>
          </a:p>
          <a:p>
            <a:pPr lvl="2"/>
            <a:r>
              <a:rPr lang="en-US" dirty="0" smtClean="0"/>
              <a:t>Social Dominance</a:t>
            </a:r>
          </a:p>
        </p:txBody>
      </p:sp>
    </p:spTree>
    <p:extLst>
      <p:ext uri="{BB962C8B-B14F-4D97-AF65-F5344CB8AC3E}">
        <p14:creationId xmlns:p14="http://schemas.microsoft.com/office/powerpoint/2010/main" val="326947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76200"/>
            <a:ext cx="8686800" cy="1143000"/>
          </a:xfrm>
        </p:spPr>
        <p:txBody>
          <a:bodyPr>
            <a:normAutofit fontScale="90000"/>
          </a:bodyPr>
          <a:lstStyle/>
          <a:p>
            <a:pPr algn="ctr"/>
            <a:r>
              <a:rPr lang="en-US" dirty="0" smtClean="0"/>
              <a:t>Forms and Functions of Aggressive Behavior </a:t>
            </a:r>
            <a:r>
              <a:rPr lang="en-US" sz="2700" dirty="0" smtClean="0"/>
              <a:t>(Murray-Close &amp; </a:t>
            </a:r>
            <a:r>
              <a:rPr lang="en-US" sz="2700" dirty="0" err="1" smtClean="0"/>
              <a:t>Ostrov</a:t>
            </a:r>
            <a:r>
              <a:rPr lang="en-US" sz="2700" dirty="0" smtClean="0"/>
              <a:t>, 2009)</a:t>
            </a:r>
            <a:endParaRPr lang="en-US" sz="2700" dirty="0"/>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609600" y="1571625"/>
            <a:ext cx="7877175" cy="5286375"/>
          </a:xfrm>
          <a:prstGeom prst="rect">
            <a:avLst/>
          </a:prstGeom>
          <a:noFill/>
          <a:ln w="9525">
            <a:noFill/>
            <a:miter lim="800000"/>
            <a:headEnd/>
            <a:tailEnd/>
          </a:ln>
        </p:spPr>
      </p:pic>
    </p:spTree>
    <p:extLst>
      <p:ext uri="{BB962C8B-B14F-4D97-AF65-F5344CB8AC3E}">
        <p14:creationId xmlns:p14="http://schemas.microsoft.com/office/powerpoint/2010/main" val="176197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152400"/>
            <a:ext cx="8686800" cy="1143000"/>
          </a:xfrm>
        </p:spPr>
        <p:txBody>
          <a:bodyPr>
            <a:normAutofit fontScale="90000"/>
          </a:bodyPr>
          <a:lstStyle/>
          <a:p>
            <a:pPr algn="ctr"/>
            <a:r>
              <a:rPr lang="en-US" dirty="0" smtClean="0"/>
              <a:t>Forms and Functions of Aggressive Behavior </a:t>
            </a:r>
            <a:r>
              <a:rPr lang="en-US" sz="2700" dirty="0" smtClean="0"/>
              <a:t>(Murray-Close &amp; </a:t>
            </a:r>
            <a:r>
              <a:rPr lang="en-US" sz="2700" dirty="0" err="1" smtClean="0"/>
              <a:t>Ostrov</a:t>
            </a:r>
            <a:r>
              <a:rPr lang="en-US" sz="2700" dirty="0" smtClean="0"/>
              <a:t>, 2009)</a:t>
            </a:r>
            <a:endParaRPr lang="en-US" sz="2700" dirty="0"/>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smtClean="0"/>
              <a:t>Physical aggression</a:t>
            </a:r>
          </a:p>
          <a:p>
            <a:pPr lvl="1"/>
            <a:r>
              <a:rPr lang="en-US" dirty="0" smtClean="0"/>
              <a:t>Less related to relational vs. older kids</a:t>
            </a:r>
          </a:p>
          <a:p>
            <a:pPr lvl="1"/>
            <a:r>
              <a:rPr lang="en-US" dirty="0" smtClean="0"/>
              <a:t>Decreases with age</a:t>
            </a:r>
          </a:p>
          <a:p>
            <a:pPr>
              <a:buNone/>
            </a:pPr>
            <a:endParaRPr lang="en-US" dirty="0" smtClean="0"/>
          </a:p>
          <a:p>
            <a:r>
              <a:rPr lang="en-US" dirty="0" smtClean="0"/>
              <a:t>Forms – stable but functions – not stable</a:t>
            </a:r>
          </a:p>
          <a:p>
            <a:endParaRPr lang="en-US" dirty="0" smtClean="0"/>
          </a:p>
          <a:p>
            <a:r>
              <a:rPr lang="en-US" dirty="0" smtClean="0"/>
              <a:t>Lack of gender differences in physical</a:t>
            </a:r>
          </a:p>
          <a:p>
            <a:r>
              <a:rPr lang="en-US" dirty="0" smtClean="0"/>
              <a:t>Fewer age-related changes </a:t>
            </a:r>
            <a:r>
              <a:rPr lang="en-US" smtClean="0"/>
              <a:t>than expected</a:t>
            </a:r>
            <a:endParaRPr lang="en-US" dirty="0" smtClean="0"/>
          </a:p>
        </p:txBody>
      </p:sp>
    </p:spTree>
    <p:extLst>
      <p:ext uri="{BB962C8B-B14F-4D97-AF65-F5344CB8AC3E}">
        <p14:creationId xmlns:p14="http://schemas.microsoft.com/office/powerpoint/2010/main" val="332125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en-US" dirty="0" smtClean="0"/>
              <a:t>4 latent </a:t>
            </a:r>
            <a:r>
              <a:rPr lang="en-US" dirty="0"/>
              <a:t>aggression </a:t>
            </a:r>
            <a:r>
              <a:rPr lang="en-US" dirty="0" smtClean="0"/>
              <a:t>factors: Physical</a:t>
            </a:r>
            <a:r>
              <a:rPr lang="en-US" dirty="0"/>
              <a:t>, relational, proactive, </a:t>
            </a:r>
            <a:r>
              <a:rPr lang="en-US" dirty="0" smtClean="0"/>
              <a:t>&amp; reactive</a:t>
            </a:r>
            <a:endParaRPr lang="en-US" dirty="0"/>
          </a:p>
        </p:txBody>
      </p:sp>
      <p:sp>
        <p:nvSpPr>
          <p:cNvPr id="3" name="Content Placeholder 2"/>
          <p:cNvSpPr>
            <a:spLocks noGrp="1"/>
          </p:cNvSpPr>
          <p:nvPr>
            <p:ph idx="1"/>
          </p:nvPr>
        </p:nvSpPr>
        <p:spPr/>
        <p:txBody>
          <a:bodyPr/>
          <a:lstStyle/>
          <a:p>
            <a:r>
              <a:rPr lang="en-US" dirty="0" smtClean="0"/>
              <a:t>Physical, relational; proactive, and reactive</a:t>
            </a:r>
          </a:p>
          <a:p>
            <a:pPr lvl="1"/>
            <a:r>
              <a:rPr lang="en-US" dirty="0" smtClean="0"/>
              <a:t>Proactive and reactive positively correlated</a:t>
            </a:r>
          </a:p>
          <a:p>
            <a:pPr lvl="1"/>
            <a:r>
              <a:rPr lang="en-US" dirty="0" smtClean="0"/>
              <a:t>Physical and relational moderately associated</a:t>
            </a:r>
          </a:p>
          <a:p>
            <a:r>
              <a:rPr lang="en-US" dirty="0" smtClean="0"/>
              <a:t>Forms stable but functions unstable over time</a:t>
            </a:r>
          </a:p>
          <a:p>
            <a:r>
              <a:rPr lang="en-US" dirty="0" smtClean="0"/>
              <a:t>Proactive associated with increase in physical</a:t>
            </a:r>
          </a:p>
        </p:txBody>
      </p:sp>
    </p:spTree>
    <p:extLst>
      <p:ext uri="{BB962C8B-B14F-4D97-AF65-F5344CB8AC3E}">
        <p14:creationId xmlns:p14="http://schemas.microsoft.com/office/powerpoint/2010/main" val="306018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258762" y="152400"/>
            <a:ext cx="8686800" cy="1143000"/>
          </a:xfrm>
        </p:spPr>
        <p:txBody>
          <a:bodyPr>
            <a:normAutofit/>
          </a:bodyPr>
          <a:lstStyle/>
          <a:p>
            <a:pPr algn="ctr"/>
            <a:r>
              <a:rPr lang="en-US" dirty="0"/>
              <a:t>Stability over 1 </a:t>
            </a:r>
            <a:r>
              <a:rPr lang="en-US" dirty="0" smtClean="0"/>
              <a:t>year</a:t>
            </a:r>
            <a:endParaRPr lang="en-US" sz="2700" dirty="0"/>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smtClean="0"/>
          </a:p>
        </p:txBody>
      </p:sp>
      <p:pic>
        <p:nvPicPr>
          <p:cNvPr id="2050" name="Picture 2"/>
          <p:cNvPicPr>
            <a:picLocks noChangeAspect="1" noChangeArrowheads="1"/>
          </p:cNvPicPr>
          <p:nvPr/>
        </p:nvPicPr>
        <p:blipFill>
          <a:blip r:embed="rId3" cstate="print"/>
          <a:srcRect/>
          <a:stretch>
            <a:fillRect/>
          </a:stretch>
        </p:blipFill>
        <p:spPr bwMode="auto">
          <a:xfrm>
            <a:off x="1371600" y="2514600"/>
            <a:ext cx="6461125" cy="3524250"/>
          </a:xfrm>
          <a:prstGeom prst="rect">
            <a:avLst/>
          </a:prstGeom>
          <a:noFill/>
          <a:ln w="9525">
            <a:noFill/>
            <a:miter lim="800000"/>
            <a:headEnd/>
            <a:tailEnd/>
          </a:ln>
        </p:spPr>
      </p:pic>
    </p:spTree>
    <p:extLst>
      <p:ext uri="{BB962C8B-B14F-4D97-AF65-F5344CB8AC3E}">
        <p14:creationId xmlns:p14="http://schemas.microsoft.com/office/powerpoint/2010/main" val="106931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Predictors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52400" y="1981200"/>
            <a:ext cx="8847438" cy="4581331"/>
          </a:xfrm>
          <a:prstGeom prst="rect">
            <a:avLst/>
          </a:prstGeom>
        </p:spPr>
      </p:pic>
      <p:grpSp>
        <p:nvGrpSpPr>
          <p:cNvPr id="3" name="Group 2"/>
          <p:cNvGrpSpPr/>
          <p:nvPr/>
        </p:nvGrpSpPr>
        <p:grpSpPr>
          <a:xfrm>
            <a:off x="1524000" y="4572000"/>
            <a:ext cx="5066549" cy="1103259"/>
            <a:chOff x="1757343" y="4715070"/>
            <a:chExt cx="4887286" cy="1009261"/>
          </a:xfrm>
        </p:grpSpPr>
        <p:sp>
          <p:nvSpPr>
            <p:cNvPr id="5" name="Rectangle 4"/>
            <p:cNvSpPr/>
            <p:nvPr/>
          </p:nvSpPr>
          <p:spPr>
            <a:xfrm>
              <a:off x="2595543" y="47150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1757343" y="49817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2602762" y="52103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3586143" y="5467739"/>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5338743" y="5205557"/>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253143" y="5448595"/>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005406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Distinct forms and functions of aggression emerged by early childhood</a:t>
            </a:r>
          </a:p>
          <a:p>
            <a:r>
              <a:rPr lang="en-US" dirty="0"/>
              <a:t>C</a:t>
            </a:r>
            <a:r>
              <a:rPr lang="en-US" dirty="0" smtClean="0"/>
              <a:t>hild-level risk factors that are associated with aggression </a:t>
            </a:r>
          </a:p>
          <a:p>
            <a:r>
              <a:rPr lang="en-US" dirty="0" smtClean="0"/>
              <a:t>Intervention work may benefit from tailoring programs based on forms and functions of aggression and considering these child-level risk factors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0292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08013"/>
            <a:ext cx="7924800" cy="795337"/>
          </a:xfrm>
        </p:spPr>
        <p:txBody>
          <a:bodyPr>
            <a:noAutofit/>
          </a:bodyPr>
          <a:lstStyle/>
          <a:p>
            <a:r>
              <a:rPr lang="en-US" altLang="en-US" sz="3600" dirty="0" smtClean="0">
                <a:solidFill>
                  <a:schemeClr val="tx1"/>
                </a:solidFill>
              </a:rPr>
              <a:t>Aggression in a larger context: </a:t>
            </a:r>
            <a:br>
              <a:rPr lang="en-US" altLang="en-US" sz="3600" dirty="0" smtClean="0">
                <a:solidFill>
                  <a:schemeClr val="tx1"/>
                </a:solidFill>
              </a:rPr>
            </a:br>
            <a:r>
              <a:rPr lang="en-US" altLang="en-US" sz="3600" dirty="0" smtClean="0">
                <a:solidFill>
                  <a:schemeClr val="tx1"/>
                </a:solidFill>
              </a:rPr>
              <a:t>Relational model</a:t>
            </a:r>
          </a:p>
        </p:txBody>
      </p:sp>
      <p:pic>
        <p:nvPicPr>
          <p:cNvPr id="27651" name="Picture 3" descr="se260866700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b="39694"/>
          <a:stretch>
            <a:fillRect/>
          </a:stretch>
        </p:blipFill>
        <p:spPr bwMode="auto">
          <a:xfrm>
            <a:off x="685800" y="1731963"/>
            <a:ext cx="76962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990600" y="4494213"/>
            <a:ext cx="716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Other possible ways are tolerance (e.g., sharing of resources), or avoidance of confrontation (e.g., by subordinates to dominants).</a:t>
            </a:r>
          </a:p>
        </p:txBody>
      </p:sp>
    </p:spTree>
    <p:extLst>
      <p:ext uri="{BB962C8B-B14F-4D97-AF65-F5344CB8AC3E}">
        <p14:creationId xmlns:p14="http://schemas.microsoft.com/office/powerpoint/2010/main" val="1689677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17500" y="296863"/>
            <a:ext cx="8637588" cy="1187450"/>
          </a:xfrm>
        </p:spPr>
        <p:txBody>
          <a:bodyPr/>
          <a:lstStyle/>
          <a:p>
            <a:r>
              <a:rPr lang="en-US" altLang="en-US" sz="2400" smtClean="0">
                <a:solidFill>
                  <a:schemeClr val="tx1"/>
                </a:solidFill>
              </a:rPr>
              <a:t>Most primates show a dramatic increase in body contact between former opponents during post conflict (PC) as compared with matched-control (MC) observations</a:t>
            </a:r>
          </a:p>
        </p:txBody>
      </p:sp>
      <p:pic>
        <p:nvPicPr>
          <p:cNvPr id="31747" name="Picture 3" descr="se2608667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50292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5715000" y="2336800"/>
            <a:ext cx="3429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smtClean="0">
                <a:solidFill>
                  <a:srgbClr val="000000"/>
                </a:solidFill>
              </a:rPr>
              <a:t>The cumulative percentage of opponent-pairs seeking friendly contact during a 10-min time window after 670 spontaneous aggressive incidents in a zoo group of stumptail macaques</a:t>
            </a:r>
          </a:p>
        </p:txBody>
      </p:sp>
    </p:spTree>
    <p:extLst>
      <p:ext uri="{BB962C8B-B14F-4D97-AF65-F5344CB8AC3E}">
        <p14:creationId xmlns:p14="http://schemas.microsoft.com/office/powerpoint/2010/main" val="1577889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17500" y="661988"/>
            <a:ext cx="8637588" cy="822325"/>
          </a:xfrm>
        </p:spPr>
        <p:txBody>
          <a:bodyPr/>
          <a:lstStyle/>
          <a:p>
            <a:r>
              <a:rPr lang="en-US" altLang="en-US" sz="2800" smtClean="0">
                <a:solidFill>
                  <a:schemeClr val="tx1"/>
                </a:solidFill>
              </a:rPr>
              <a:t>Reconciliations allow rhesus monkeys to maintain tight kinship bonds despite frequent intrafamilial squabbles.</a:t>
            </a:r>
          </a:p>
        </p:txBody>
      </p:sp>
      <p:pic>
        <p:nvPicPr>
          <p:cNvPr id="33795" name="Picture 3" descr="se260866700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4800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5562600" y="2470150"/>
            <a:ext cx="35814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smtClean="0">
                <a:solidFill>
                  <a:srgbClr val="000000"/>
                </a:solidFill>
              </a:rPr>
              <a:t>Shortly after two adult sisters bit each other, they reunite sitting on the left and right of their mother, the alpha female of the troop, each female holding her own infant. The sisters smack their lips while the matriarch loudly grunts.</a:t>
            </a:r>
          </a:p>
        </p:txBody>
      </p:sp>
    </p:spTree>
    <p:extLst>
      <p:ext uri="{BB962C8B-B14F-4D97-AF65-F5344CB8AC3E}">
        <p14:creationId xmlns:p14="http://schemas.microsoft.com/office/powerpoint/2010/main" val="3235900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t>
            </a:r>
            <a:endParaRPr lang="en-US" dirty="0"/>
          </a:p>
        </p:txBody>
      </p:sp>
      <p:sp>
        <p:nvSpPr>
          <p:cNvPr id="3" name="Content Placeholder 2"/>
          <p:cNvSpPr>
            <a:spLocks noGrp="1"/>
          </p:cNvSpPr>
          <p:nvPr>
            <p:ph idx="1"/>
          </p:nvPr>
        </p:nvSpPr>
        <p:spPr>
          <a:xfrm>
            <a:off x="457200" y="1775191"/>
            <a:ext cx="8229600" cy="4854209"/>
          </a:xfrm>
        </p:spPr>
        <p:txBody>
          <a:bodyPr>
            <a:normAutofit fontScale="92500"/>
          </a:bodyPr>
          <a:lstStyle/>
          <a:p>
            <a:pPr marL="402336" lvl="2" indent="-164592">
              <a:spcBef>
                <a:spcPts val="300"/>
              </a:spcBef>
              <a:buClr>
                <a:srgbClr val="F96A1B"/>
              </a:buClr>
              <a:buFont typeface="Wingdings" pitchFamily="2" charset="2"/>
              <a:buChar char="§"/>
            </a:pPr>
            <a:r>
              <a:rPr lang="en-US" sz="1600" b="1" dirty="0" smtClean="0">
                <a:solidFill>
                  <a:srgbClr val="000000"/>
                </a:solidFill>
                <a:latin typeface="Franklin Gothic Book"/>
              </a:rPr>
              <a:t>Participants:</a:t>
            </a:r>
          </a:p>
          <a:p>
            <a:pPr marL="841248" lvl="4" indent="-164592">
              <a:spcBef>
                <a:spcPts val="300"/>
              </a:spcBef>
              <a:buClr>
                <a:srgbClr val="F96A1B"/>
              </a:buClr>
              <a:buFont typeface="Wingdings" pitchFamily="2" charset="2"/>
              <a:buChar char="§"/>
            </a:pPr>
            <a:r>
              <a:rPr lang="en-US" sz="1600" dirty="0" smtClean="0">
                <a:solidFill>
                  <a:srgbClr val="000000"/>
                </a:solidFill>
                <a:latin typeface="Franklin Gothic Book"/>
              </a:rPr>
              <a:t>longitudinal research participants</a:t>
            </a:r>
            <a:endParaRPr lang="en-US" sz="1600" dirty="0">
              <a:solidFill>
                <a:srgbClr val="000000"/>
              </a:solidFill>
              <a:latin typeface="Franklin Gothic Book"/>
              <a:sym typeface="Wingdings" panose="05000000000000000000" pitchFamily="2" charset="2"/>
            </a:endParaRPr>
          </a:p>
          <a:p>
            <a:pPr marL="841248" lvl="4" indent="-164592">
              <a:spcBef>
                <a:spcPts val="300"/>
              </a:spcBef>
              <a:buClr>
                <a:srgbClr val="F96A1B"/>
              </a:buClr>
              <a:buFont typeface="Wingdings" pitchFamily="2" charset="2"/>
              <a:buChar char="§"/>
            </a:pPr>
            <a:r>
              <a:rPr lang="en-US" sz="1600" dirty="0" smtClean="0">
                <a:solidFill>
                  <a:srgbClr val="000000"/>
                </a:solidFill>
                <a:latin typeface="Franklin Gothic Book"/>
              </a:rPr>
              <a:t>315 total in sample (199 complete data)</a:t>
            </a:r>
          </a:p>
          <a:p>
            <a:pPr marL="841248" lvl="4" indent="-164592">
              <a:spcBef>
                <a:spcPts val="300"/>
              </a:spcBef>
              <a:buClr>
                <a:srgbClr val="F96A1B"/>
              </a:buClr>
              <a:buFont typeface="Wingdings" pitchFamily="2" charset="2"/>
              <a:buChar char="§"/>
            </a:pPr>
            <a:r>
              <a:rPr lang="en-US" sz="1600" dirty="0" smtClean="0">
                <a:solidFill>
                  <a:srgbClr val="000000"/>
                </a:solidFill>
                <a:latin typeface="Franklin Gothic Book"/>
              </a:rPr>
              <a:t>selected for temperamental reactivity to novelty at 4 months, both high and low reactive, and both positively and negatively reactive</a:t>
            </a:r>
            <a:endParaRPr lang="en-US" sz="1000" dirty="0" smtClean="0">
              <a:solidFill>
                <a:srgbClr val="000000"/>
              </a:solidFill>
              <a:latin typeface="Franklin Gothic Book"/>
            </a:endParaRPr>
          </a:p>
          <a:p>
            <a:pPr marL="630936" lvl="3" indent="-164592">
              <a:spcBef>
                <a:spcPts val="300"/>
              </a:spcBef>
              <a:buClr>
                <a:srgbClr val="F96A1B"/>
              </a:buClr>
              <a:buFont typeface="Wingdings" pitchFamily="2" charset="2"/>
              <a:buChar char="§"/>
            </a:pPr>
            <a:r>
              <a:rPr lang="en-US" sz="1600" b="1" dirty="0" smtClean="0">
                <a:solidFill>
                  <a:srgbClr val="000000"/>
                </a:solidFill>
                <a:latin typeface="Franklin Gothic Book"/>
              </a:rPr>
              <a:t>Assessment</a:t>
            </a:r>
          </a:p>
          <a:p>
            <a:pPr marL="841248" lvl="4" indent="-164592">
              <a:spcBef>
                <a:spcPts val="300"/>
              </a:spcBef>
              <a:buClr>
                <a:srgbClr val="F96A1B"/>
              </a:buClr>
              <a:buFont typeface="Wingdings" pitchFamily="2" charset="2"/>
              <a:buChar char="§"/>
            </a:pPr>
            <a:r>
              <a:rPr lang="en-US" sz="1600" b="1" dirty="0" smtClean="0">
                <a:solidFill>
                  <a:srgbClr val="000000"/>
                </a:solidFill>
                <a:latin typeface="Franklin Gothic Book"/>
              </a:rPr>
              <a:t>Behavioral Inhibition (24 &amp; 36 months)</a:t>
            </a:r>
            <a:r>
              <a:rPr lang="en-US" sz="1600" dirty="0" smtClean="0">
                <a:solidFill>
                  <a:srgbClr val="000000"/>
                </a:solidFill>
                <a:latin typeface="Franklin Gothic Book"/>
              </a:rPr>
              <a:t>- </a:t>
            </a:r>
          </a:p>
          <a:p>
            <a:pPr marL="1042416" lvl="5" indent="-164592">
              <a:spcBef>
                <a:spcPts val="300"/>
              </a:spcBef>
              <a:buClr>
                <a:srgbClr val="F96A1B"/>
              </a:buClr>
              <a:buFont typeface="Wingdings" pitchFamily="2" charset="2"/>
              <a:buChar char="§"/>
            </a:pPr>
            <a:r>
              <a:rPr lang="en-US" sz="1600" dirty="0">
                <a:solidFill>
                  <a:srgbClr val="000000"/>
                </a:solidFill>
                <a:latin typeface="Franklin Gothic Book"/>
              </a:rPr>
              <a:t>a</a:t>
            </a:r>
            <a:r>
              <a:rPr lang="en-US" sz="1600" dirty="0" smtClean="0">
                <a:solidFill>
                  <a:srgbClr val="000000"/>
                </a:solidFill>
                <a:latin typeface="Franklin Gothic Book"/>
              </a:rPr>
              <a:t>ssessed behavior and affect using BI paradigm (stranger, robot, and tunnel tasks)</a:t>
            </a:r>
          </a:p>
          <a:p>
            <a:pPr marL="1042416" lvl="5" indent="-164592">
              <a:spcBef>
                <a:spcPts val="300"/>
              </a:spcBef>
              <a:buClr>
                <a:srgbClr val="F96A1B"/>
              </a:buClr>
              <a:buFont typeface="Wingdings" pitchFamily="2" charset="2"/>
              <a:buChar char="§"/>
            </a:pPr>
            <a:r>
              <a:rPr lang="en-US" sz="1600" dirty="0" smtClean="0">
                <a:solidFill>
                  <a:srgbClr val="000000"/>
                </a:solidFill>
                <a:latin typeface="Franklin Gothic Book"/>
              </a:rPr>
              <a:t>composite BI measure created for toddlerhood (average score)</a:t>
            </a:r>
          </a:p>
          <a:p>
            <a:pPr marL="841248" lvl="4" indent="-164592">
              <a:spcBef>
                <a:spcPts val="300"/>
              </a:spcBef>
              <a:buClr>
                <a:srgbClr val="F96A1B"/>
              </a:buClr>
              <a:buFont typeface="Wingdings" pitchFamily="2" charset="2"/>
              <a:buChar char="§"/>
            </a:pPr>
            <a:r>
              <a:rPr lang="en-US" sz="1600" b="1" dirty="0" smtClean="0">
                <a:solidFill>
                  <a:srgbClr val="000000"/>
                </a:solidFill>
                <a:latin typeface="Franklin Gothic Book"/>
              </a:rPr>
              <a:t>Social Reticence (24, 36, 48, &amp; 60 months)- </a:t>
            </a:r>
          </a:p>
          <a:p>
            <a:pPr marL="1042416" lvl="5" indent="-164592">
              <a:spcBef>
                <a:spcPts val="300"/>
              </a:spcBef>
              <a:buClr>
                <a:srgbClr val="F96A1B"/>
              </a:buClr>
              <a:buFont typeface="Wingdings" pitchFamily="2" charset="2"/>
              <a:buChar char="§"/>
            </a:pPr>
            <a:r>
              <a:rPr lang="en-US" sz="1600" dirty="0" smtClean="0">
                <a:solidFill>
                  <a:srgbClr val="000000"/>
                </a:solidFill>
                <a:latin typeface="Franklin Gothic Book"/>
              </a:rPr>
              <a:t>interacted in laboratory with unfamiliar peer (free play, cleanup, and social problem solving tasks)</a:t>
            </a:r>
          </a:p>
          <a:p>
            <a:pPr marL="1042416" lvl="5" indent="-164592">
              <a:spcBef>
                <a:spcPts val="300"/>
              </a:spcBef>
              <a:buClr>
                <a:srgbClr val="F96A1B"/>
              </a:buClr>
              <a:buFont typeface="Wingdings" pitchFamily="2" charset="2"/>
              <a:buChar char="§"/>
            </a:pPr>
            <a:r>
              <a:rPr lang="en-US" sz="1600" dirty="0" smtClean="0">
                <a:solidFill>
                  <a:srgbClr val="000000"/>
                </a:solidFill>
                <a:latin typeface="Franklin Gothic Book"/>
              </a:rPr>
              <a:t>composite SR measure created based on social wariness from free play, proportion of time unoccupied on looking from cleanup, and proportion of passive problem-solving techniques used (average score)</a:t>
            </a:r>
          </a:p>
          <a:p>
            <a:pPr marL="841248" lvl="4" indent="-164592">
              <a:spcBef>
                <a:spcPts val="300"/>
              </a:spcBef>
              <a:buClr>
                <a:srgbClr val="F96A1B"/>
              </a:buClr>
              <a:buFont typeface="Wingdings" pitchFamily="2" charset="2"/>
              <a:buChar char="§"/>
            </a:pPr>
            <a:r>
              <a:rPr lang="en-US" sz="1600" b="1" dirty="0" smtClean="0">
                <a:solidFill>
                  <a:srgbClr val="000000"/>
                </a:solidFill>
                <a:latin typeface="Franklin Gothic Book"/>
              </a:rPr>
              <a:t>Behavioral Outcomes (Psychopathology at 60-months or 5 years)</a:t>
            </a:r>
            <a:r>
              <a:rPr lang="en-US" sz="1600" dirty="0" smtClean="0">
                <a:solidFill>
                  <a:srgbClr val="000000"/>
                </a:solidFill>
                <a:latin typeface="Franklin Gothic Book"/>
              </a:rPr>
              <a:t>- </a:t>
            </a:r>
          </a:p>
          <a:p>
            <a:pPr marL="1042416" lvl="5" indent="-164592">
              <a:spcBef>
                <a:spcPts val="300"/>
              </a:spcBef>
              <a:buClr>
                <a:srgbClr val="F96A1B"/>
              </a:buClr>
              <a:buFont typeface="Wingdings" pitchFamily="2" charset="2"/>
              <a:buChar char="§"/>
            </a:pPr>
            <a:r>
              <a:rPr lang="en-US" sz="1600" dirty="0" smtClean="0">
                <a:solidFill>
                  <a:srgbClr val="000000"/>
                </a:solidFill>
                <a:latin typeface="Franklin Gothic Book"/>
              </a:rPr>
              <a:t>mothers report behavior problems (symptom measures)- CBCL, HBQ</a:t>
            </a:r>
          </a:p>
          <a:p>
            <a:pPr marL="1042416" lvl="5" indent="-164592">
              <a:spcBef>
                <a:spcPts val="300"/>
              </a:spcBef>
              <a:buClr>
                <a:srgbClr val="F96A1B"/>
              </a:buClr>
              <a:buFont typeface="Wingdings" pitchFamily="2" charset="2"/>
              <a:buChar char="§"/>
            </a:pPr>
            <a:r>
              <a:rPr lang="en-US" sz="1600" dirty="0" smtClean="0">
                <a:solidFill>
                  <a:srgbClr val="000000"/>
                </a:solidFill>
                <a:latin typeface="Franklin Gothic Book"/>
              </a:rPr>
              <a:t>externalizing and internalizing composite scores created from subscales of measures</a:t>
            </a:r>
            <a:endParaRPr lang="en-US" sz="1600" dirty="0">
              <a:solidFill>
                <a:srgbClr val="000000"/>
              </a:solidFill>
              <a:latin typeface="Franklin Gothic Book"/>
            </a:endParaRPr>
          </a:p>
        </p:txBody>
      </p:sp>
    </p:spTree>
    <p:extLst>
      <p:ext uri="{BB962C8B-B14F-4D97-AF65-F5344CB8AC3E}">
        <p14:creationId xmlns:p14="http://schemas.microsoft.com/office/powerpoint/2010/main" val="216557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69988" y="622300"/>
            <a:ext cx="6994525" cy="663575"/>
          </a:xfrm>
        </p:spPr>
        <p:txBody>
          <a:bodyPr/>
          <a:lstStyle/>
          <a:p>
            <a:r>
              <a:rPr lang="en-US" altLang="en-US" sz="4000" b="1" smtClean="0">
                <a:solidFill>
                  <a:schemeClr val="tx1"/>
                </a:solidFill>
              </a:rPr>
              <a:t>Reconciliation</a:t>
            </a:r>
            <a:endParaRPr lang="en-US" altLang="en-US" sz="4000" smtClean="0">
              <a:solidFill>
                <a:schemeClr val="tx1"/>
              </a:solidFill>
            </a:endParaRPr>
          </a:p>
        </p:txBody>
      </p:sp>
      <p:pic>
        <p:nvPicPr>
          <p:cNvPr id="35843" name="Picture 3" descr="se26086670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61069"/>
          <a:stretch>
            <a:fillRect/>
          </a:stretch>
        </p:blipFill>
        <p:spPr bwMode="auto">
          <a:xfrm>
            <a:off x="2057400" y="1905000"/>
            <a:ext cx="502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6019800" y="1739900"/>
            <a:ext cx="3124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35845" name="Text Box 6"/>
          <p:cNvSpPr txBox="1">
            <a:spLocks noChangeArrowheads="1"/>
          </p:cNvSpPr>
          <p:nvPr/>
        </p:nvSpPr>
        <p:spPr bwMode="auto">
          <a:xfrm>
            <a:off x="838200" y="3429000"/>
            <a:ext cx="8077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The nature of the social relationship determines whether repair attempts will be made, or not. </a:t>
            </a:r>
          </a:p>
          <a:p>
            <a:pPr eaLnBrk="1" hangingPunct="1">
              <a:spcBef>
                <a:spcPct val="0"/>
              </a:spcBef>
              <a:buClrTx/>
              <a:buSzTx/>
              <a:buFontTx/>
              <a:buNone/>
            </a:pPr>
            <a:r>
              <a:rPr lang="en-US" altLang="en-US" sz="2400"/>
              <a:t>If there is a strong mutual interest in maintenance of the relationship, reconciliation is most likely. </a:t>
            </a:r>
          </a:p>
          <a:p>
            <a:pPr eaLnBrk="1" hangingPunct="1">
              <a:spcBef>
                <a:spcPct val="0"/>
              </a:spcBef>
              <a:buClrTx/>
              <a:buSzTx/>
              <a:buFontTx/>
              <a:buNone/>
            </a:pPr>
            <a:r>
              <a:rPr lang="en-US" altLang="en-US" sz="2400"/>
              <a:t>Parties negotiate the terms of their relationship by going through cycles of conflict and reconciliation.</a:t>
            </a:r>
          </a:p>
          <a:p>
            <a:pPr eaLnBrk="1" hangingPunct="1">
              <a:spcBef>
                <a:spcPct val="0"/>
              </a:spcBef>
              <a:buClrTx/>
              <a:buSzTx/>
              <a:buFontTx/>
              <a:buNone/>
            </a:pPr>
            <a:endParaRPr lang="en-US" altLang="en-US" sz="2400"/>
          </a:p>
        </p:txBody>
      </p:sp>
    </p:spTree>
    <p:extLst>
      <p:ext uri="{BB962C8B-B14F-4D97-AF65-F5344CB8AC3E}">
        <p14:creationId xmlns:p14="http://schemas.microsoft.com/office/powerpoint/2010/main" val="304564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Hypotheses</a:t>
            </a:r>
            <a:endParaRPr lang="en-US" dirty="0"/>
          </a:p>
        </p:txBody>
      </p:sp>
      <p:sp>
        <p:nvSpPr>
          <p:cNvPr id="3" name="Content Placeholder 2"/>
          <p:cNvSpPr>
            <a:spLocks noGrp="1"/>
          </p:cNvSpPr>
          <p:nvPr>
            <p:ph idx="1"/>
          </p:nvPr>
        </p:nvSpPr>
        <p:spPr>
          <a:xfrm>
            <a:off x="457200" y="1219200"/>
            <a:ext cx="8229600" cy="5638800"/>
          </a:xfrm>
        </p:spPr>
        <p:txBody>
          <a:bodyPr>
            <a:normAutofit fontScale="92500"/>
          </a:bodyPr>
          <a:lstStyle/>
          <a:p>
            <a:r>
              <a:rPr lang="en-US" dirty="0" smtClean="0"/>
              <a:t>This increase in risk taking is due to the contribution of two brain systems:</a:t>
            </a:r>
          </a:p>
          <a:p>
            <a:pPr lvl="1"/>
            <a:r>
              <a:rPr lang="en-US" dirty="0" smtClean="0"/>
              <a:t>The ventral striatum, nucleus </a:t>
            </a:r>
            <a:r>
              <a:rPr lang="en-US" dirty="0" err="1" smtClean="0"/>
              <a:t>accumbens</a:t>
            </a:r>
            <a:r>
              <a:rPr lang="en-US" dirty="0" smtClean="0"/>
              <a:t>, and the </a:t>
            </a:r>
            <a:r>
              <a:rPr lang="en-US" dirty="0" err="1" smtClean="0"/>
              <a:t>orbitofrontal</a:t>
            </a:r>
            <a:r>
              <a:rPr lang="en-US" dirty="0" smtClean="0"/>
              <a:t> cortex: an incentive processing system</a:t>
            </a:r>
          </a:p>
          <a:p>
            <a:pPr lvl="1"/>
            <a:r>
              <a:rPr lang="en-US" dirty="0" smtClean="0"/>
              <a:t>The lateral prefrontal cortex: a cognitive control system</a:t>
            </a:r>
          </a:p>
          <a:p>
            <a:r>
              <a:rPr lang="en-US" dirty="0" smtClean="0"/>
              <a:t>During adolescence, changes to the incentive processing system results in heightened sensitivity to rewards while the cognitive control systems are gradually maturing</a:t>
            </a:r>
          </a:p>
          <a:p>
            <a:r>
              <a:rPr lang="en-US" dirty="0" smtClean="0"/>
              <a:t>Peer presence may heighten the activation of reward valuation </a:t>
            </a:r>
            <a:endParaRPr lang="en-US" dirty="0"/>
          </a:p>
        </p:txBody>
      </p:sp>
    </p:spTree>
    <p:extLst>
      <p:ext uri="{BB962C8B-B14F-4D97-AF65-F5344CB8AC3E}">
        <p14:creationId xmlns:p14="http://schemas.microsoft.com/office/powerpoint/2010/main" val="157639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23" y="2557463"/>
            <a:ext cx="4063877" cy="270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heluciddreamsite.com/uploads/3/0/5/2/3052531/4263637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3810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34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v Article 1.png"/>
          <p:cNvPicPr>
            <a:picLocks noChangeAspect="1"/>
          </p:cNvPicPr>
          <p:nvPr/>
        </p:nvPicPr>
        <p:blipFill>
          <a:blip r:embed="rId2"/>
          <a:stretch>
            <a:fillRect/>
          </a:stretch>
        </p:blipFill>
        <p:spPr>
          <a:xfrm>
            <a:off x="0" y="3962400"/>
            <a:ext cx="9144000" cy="2065094"/>
          </a:xfrm>
          <a:prstGeom prst="rect">
            <a:avLst/>
          </a:prstGeom>
        </p:spPr>
      </p:pic>
      <p:pic>
        <p:nvPicPr>
          <p:cNvPr id="2" name="Picture 1"/>
          <p:cNvPicPr>
            <a:picLocks noChangeAspect="1"/>
          </p:cNvPicPr>
          <p:nvPr/>
        </p:nvPicPr>
        <p:blipFill>
          <a:blip r:embed="rId3"/>
          <a:stretch>
            <a:fillRect/>
          </a:stretch>
        </p:blipFill>
        <p:spPr>
          <a:xfrm>
            <a:off x="4434304" y="1295400"/>
            <a:ext cx="3417216" cy="2209800"/>
          </a:xfrm>
          <a:prstGeom prst="rect">
            <a:avLst/>
          </a:prstGeom>
          <a:ln w="228600" cap="sq" cmpd="thickThin">
            <a:solidFill>
              <a:srgbClr val="000000"/>
            </a:solidFill>
            <a:prstDash val="solid"/>
            <a:miter lim="800000"/>
          </a:ln>
          <a:effectLst>
            <a:innerShdw blurRad="76200">
              <a:srgbClr val="000000"/>
            </a:innerShdw>
          </a:effectLst>
        </p:spPr>
      </p:pic>
      <p:pic>
        <p:nvPicPr>
          <p:cNvPr id="2052" name="Picture 4" descr="Image result for adolescent risk tak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0"/>
            <a:ext cx="3570884" cy="22098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50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Background</a:t>
            </a:r>
            <a:endParaRPr lang="en-US" dirty="0"/>
          </a:p>
        </p:txBody>
      </p:sp>
      <p:sp>
        <p:nvSpPr>
          <p:cNvPr id="3" name="Content Placeholder 2"/>
          <p:cNvSpPr>
            <a:spLocks noGrp="1"/>
          </p:cNvSpPr>
          <p:nvPr>
            <p:ph idx="1"/>
          </p:nvPr>
        </p:nvSpPr>
        <p:spPr>
          <a:xfrm>
            <a:off x="403884" y="1676400"/>
            <a:ext cx="8359116" cy="4343400"/>
          </a:xfrm>
        </p:spPr>
        <p:txBody>
          <a:bodyPr>
            <a:normAutofit/>
          </a:bodyPr>
          <a:lstStyle/>
          <a:p>
            <a:pPr>
              <a:spcBef>
                <a:spcPts val="1200"/>
              </a:spcBef>
            </a:pPr>
            <a:r>
              <a:rPr lang="en-US" sz="2400" dirty="0"/>
              <a:t>Teenagers engage in more risky behaviors than adults</a:t>
            </a:r>
          </a:p>
          <a:p>
            <a:pPr lvl="1">
              <a:spcBef>
                <a:spcPts val="1200"/>
              </a:spcBef>
            </a:pPr>
            <a:r>
              <a:rPr lang="en-US" sz="2000" dirty="0"/>
              <a:t>More likely to binge drink, smoke cigarettes, have casual sex, be involved in a fatal or serious car crash</a:t>
            </a:r>
            <a:br>
              <a:rPr lang="en-US" sz="2000" dirty="0"/>
            </a:br>
            <a:endParaRPr lang="en-US" sz="2000" dirty="0"/>
          </a:p>
          <a:p>
            <a:pPr>
              <a:spcBef>
                <a:spcPts val="1200"/>
              </a:spcBef>
            </a:pPr>
            <a:r>
              <a:rPr lang="en-US" sz="2400" dirty="0"/>
              <a:t>Adolescents take a substantially greater number of risks when driving when observed by peers</a:t>
            </a:r>
            <a:br>
              <a:rPr lang="en-US" sz="2400" dirty="0"/>
            </a:br>
            <a:endParaRPr lang="en-US" sz="2400" dirty="0"/>
          </a:p>
          <a:p>
            <a:pPr>
              <a:spcBef>
                <a:spcPts val="1200"/>
              </a:spcBef>
            </a:pPr>
            <a:r>
              <a:rPr lang="en-US" sz="2400" dirty="0"/>
              <a:t>Risk-taking related to brain systems:</a:t>
            </a:r>
          </a:p>
          <a:p>
            <a:pPr lvl="1">
              <a:spcBef>
                <a:spcPts val="1200"/>
              </a:spcBef>
            </a:pPr>
            <a:r>
              <a:rPr lang="en-US" sz="2000" dirty="0"/>
              <a:t>Incentive processing system</a:t>
            </a:r>
          </a:p>
          <a:p>
            <a:pPr lvl="1">
              <a:spcBef>
                <a:spcPts val="1200"/>
              </a:spcBef>
            </a:pPr>
            <a:r>
              <a:rPr lang="en-US" sz="2000" dirty="0"/>
              <a:t>Cognitive control system</a:t>
            </a:r>
          </a:p>
          <a:p>
            <a:pPr lvl="1"/>
            <a:endParaRPr lang="en-US" sz="2100" dirty="0"/>
          </a:p>
          <a:p>
            <a:pPr lvl="1"/>
            <a:endParaRPr lang="en-US" sz="2100" dirty="0"/>
          </a:p>
        </p:txBody>
      </p:sp>
    </p:spTree>
    <p:extLst>
      <p:ext uri="{BB962C8B-B14F-4D97-AF65-F5344CB8AC3E}">
        <p14:creationId xmlns:p14="http://schemas.microsoft.com/office/powerpoint/2010/main" val="598721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a:t>Background</a:t>
            </a:r>
          </a:p>
        </p:txBody>
      </p:sp>
      <p:sp>
        <p:nvSpPr>
          <p:cNvPr id="3" name="Content Placeholder 2"/>
          <p:cNvSpPr>
            <a:spLocks noGrp="1"/>
          </p:cNvSpPr>
          <p:nvPr>
            <p:ph idx="1"/>
          </p:nvPr>
        </p:nvSpPr>
        <p:spPr>
          <a:xfrm>
            <a:off x="443023" y="1524000"/>
            <a:ext cx="8229600" cy="5029200"/>
          </a:xfrm>
        </p:spPr>
        <p:txBody>
          <a:bodyPr>
            <a:normAutofit lnSpcReduction="10000"/>
          </a:bodyPr>
          <a:lstStyle/>
          <a:p>
            <a:r>
              <a:rPr lang="en-US" b="1" dirty="0"/>
              <a:t>Incentive processing system</a:t>
            </a:r>
          </a:p>
          <a:p>
            <a:pPr lvl="2"/>
            <a:r>
              <a:rPr lang="en-US" sz="1900" dirty="0"/>
              <a:t>The ventral striatum, orbitofrontal cortex, and others</a:t>
            </a:r>
          </a:p>
          <a:p>
            <a:pPr lvl="2"/>
            <a:r>
              <a:rPr lang="en-US" sz="1900" dirty="0"/>
              <a:t>Decision making = valuation and predication of rewards/punishments</a:t>
            </a:r>
          </a:p>
          <a:p>
            <a:pPr lvl="2"/>
            <a:r>
              <a:rPr lang="en-US" sz="1900" dirty="0"/>
              <a:t>Under re-organization during adolescence = heightened sensitivity to reward</a:t>
            </a:r>
            <a:br>
              <a:rPr lang="en-US" sz="1900" dirty="0"/>
            </a:br>
            <a:endParaRPr lang="en-US" sz="1900" dirty="0"/>
          </a:p>
          <a:p>
            <a:r>
              <a:rPr lang="en-US" b="1" dirty="0"/>
              <a:t>Cognitive control system </a:t>
            </a:r>
          </a:p>
          <a:p>
            <a:pPr lvl="2"/>
            <a:r>
              <a:rPr lang="en-US" sz="1900" dirty="0"/>
              <a:t>The lateral prefrontal cortex </a:t>
            </a:r>
          </a:p>
          <a:p>
            <a:pPr lvl="2"/>
            <a:r>
              <a:rPr lang="en-US" sz="1900" dirty="0"/>
              <a:t>Decision making = goal-directed, keeping impulses in check</a:t>
            </a:r>
          </a:p>
          <a:p>
            <a:pPr lvl="2"/>
            <a:r>
              <a:rPr lang="en-US" sz="1900" dirty="0"/>
              <a:t>Gradual and protracted development until early 20’s</a:t>
            </a:r>
            <a:br>
              <a:rPr lang="en-US" sz="1900" dirty="0"/>
            </a:br>
            <a:endParaRPr lang="en-US" sz="1900" dirty="0"/>
          </a:p>
          <a:p>
            <a:r>
              <a:rPr lang="en-US" dirty="0"/>
              <a:t>Adolescence = heightened sensitivity to reward and under-developed impulse control</a:t>
            </a:r>
          </a:p>
        </p:txBody>
      </p:sp>
    </p:spTree>
    <p:extLst>
      <p:ext uri="{BB962C8B-B14F-4D97-AF65-F5344CB8AC3E}">
        <p14:creationId xmlns:p14="http://schemas.microsoft.com/office/powerpoint/2010/main" val="2424520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066800"/>
          </a:xfrm>
        </p:spPr>
        <p:txBody>
          <a:bodyPr/>
          <a:lstStyle/>
          <a:p>
            <a:r>
              <a:rPr lang="en-US" dirty="0"/>
              <a:t>Hypotheses</a:t>
            </a:r>
          </a:p>
        </p:txBody>
      </p:sp>
      <p:sp>
        <p:nvSpPr>
          <p:cNvPr id="3" name="Content Placeholder 2"/>
          <p:cNvSpPr>
            <a:spLocks noGrp="1"/>
          </p:cNvSpPr>
          <p:nvPr>
            <p:ph idx="1"/>
          </p:nvPr>
        </p:nvSpPr>
        <p:spPr>
          <a:xfrm>
            <a:off x="381000" y="1905000"/>
            <a:ext cx="8610600" cy="5638800"/>
          </a:xfrm>
        </p:spPr>
        <p:txBody>
          <a:bodyPr>
            <a:normAutofit/>
          </a:bodyPr>
          <a:lstStyle/>
          <a:p>
            <a:r>
              <a:rPr lang="en-US" sz="2000" dirty="0"/>
              <a:t>Maturational imbalance between competing brain systems: </a:t>
            </a:r>
          </a:p>
          <a:p>
            <a:pPr lvl="1"/>
            <a:r>
              <a:rPr lang="en-US" sz="2000" dirty="0"/>
              <a:t>During adolescence, changes to the incentive processing system results in </a:t>
            </a:r>
            <a:r>
              <a:rPr lang="en-US" sz="2000" b="1" dirty="0"/>
              <a:t>heightened sensitivity to rewards </a:t>
            </a:r>
            <a:r>
              <a:rPr lang="en-US" sz="2000" dirty="0"/>
              <a:t>while the </a:t>
            </a:r>
            <a:r>
              <a:rPr lang="en-US" sz="2000" b="1" dirty="0"/>
              <a:t>cognitive control systems are gradually maturing</a:t>
            </a:r>
            <a:r>
              <a:rPr lang="en-US" b="1" dirty="0"/>
              <a:t/>
            </a:r>
            <a:br>
              <a:rPr lang="en-US" b="1" dirty="0"/>
            </a:br>
            <a:endParaRPr lang="en-US" sz="2000" b="1" dirty="0"/>
          </a:p>
          <a:p>
            <a:r>
              <a:rPr lang="en-US" sz="2000" dirty="0"/>
              <a:t>During a simulated driving game, teenager risky behavior will be related to:</a:t>
            </a:r>
          </a:p>
          <a:p>
            <a:pPr lvl="1">
              <a:buFont typeface="Wingdings" panose="05000000000000000000" pitchFamily="2" charset="2"/>
              <a:buChar char="Ø"/>
            </a:pPr>
            <a:r>
              <a:rPr lang="en-US" sz="2000" dirty="0"/>
              <a:t>Heightened activation of brain regions associated with reward valuation, OR</a:t>
            </a:r>
          </a:p>
          <a:p>
            <a:pPr lvl="1">
              <a:buFont typeface="Wingdings" panose="05000000000000000000" pitchFamily="2" charset="2"/>
              <a:buChar char="Ø"/>
            </a:pPr>
            <a:r>
              <a:rPr lang="en-US" sz="2000" dirty="0"/>
              <a:t>Altered activity within regions associated with impulse regulation</a:t>
            </a:r>
            <a:br>
              <a:rPr lang="en-US" sz="2000" dirty="0"/>
            </a:br>
            <a:endParaRPr lang="en-US" sz="2000" dirty="0"/>
          </a:p>
          <a:p>
            <a:r>
              <a:rPr lang="en-US" sz="2000" dirty="0"/>
              <a:t>Peer vs. alone conditions</a:t>
            </a:r>
            <a:br>
              <a:rPr lang="en-US" sz="2000" dirty="0"/>
            </a:br>
            <a:endParaRPr lang="en-US" sz="2000" dirty="0"/>
          </a:p>
          <a:p>
            <a:r>
              <a:rPr lang="en-US" sz="2000" dirty="0"/>
              <a:t>Adolescents vs. young adults vs. adults</a:t>
            </a:r>
            <a:endParaRPr lang="en-US" sz="2000" b="1" dirty="0"/>
          </a:p>
        </p:txBody>
      </p:sp>
    </p:spTree>
    <p:extLst>
      <p:ext uri="{BB962C8B-B14F-4D97-AF65-F5344CB8AC3E}">
        <p14:creationId xmlns:p14="http://schemas.microsoft.com/office/powerpoint/2010/main" val="31068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graphicFrame>
        <p:nvGraphicFramePr>
          <p:cNvPr id="4" name="Content Placeholder 3"/>
          <p:cNvGraphicFramePr>
            <a:graphicFrameLocks noGrp="1"/>
          </p:cNvGraphicFramePr>
          <p:nvPr>
            <p:ph idx="1"/>
            <p:extLst/>
          </p:nvPr>
        </p:nvGraphicFramePr>
        <p:xfrm>
          <a:off x="325966" y="1690689"/>
          <a:ext cx="8492068" cy="2898798"/>
        </p:xfrm>
        <a:graphic>
          <a:graphicData uri="http://schemas.openxmlformats.org/drawingml/2006/table">
            <a:tbl>
              <a:tblPr firstRow="1" bandRow="1">
                <a:tableStyleId>{8A107856-5554-42FB-B03E-39F5DBC370BA}</a:tableStyleId>
              </a:tblPr>
              <a:tblGrid>
                <a:gridCol w="2123017">
                  <a:extLst>
                    <a:ext uri="{9D8B030D-6E8A-4147-A177-3AD203B41FA5}">
                      <a16:colId xmlns:a16="http://schemas.microsoft.com/office/drawing/2014/main" val="20000"/>
                    </a:ext>
                  </a:extLst>
                </a:gridCol>
                <a:gridCol w="1513419">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722032">
                  <a:extLst>
                    <a:ext uri="{9D8B030D-6E8A-4147-A177-3AD203B41FA5}">
                      <a16:colId xmlns:a16="http://schemas.microsoft.com/office/drawing/2014/main" val="20003"/>
                    </a:ext>
                  </a:extLst>
                </a:gridCol>
              </a:tblGrid>
              <a:tr h="255311">
                <a:tc>
                  <a:txBody>
                    <a:bodyPr/>
                    <a:lstStyle/>
                    <a:p>
                      <a:pPr algn="ctr"/>
                      <a:endParaRPr lang="en-US" sz="2000" dirty="0"/>
                    </a:p>
                  </a:txBody>
                  <a:tcPr/>
                </a:tc>
                <a:tc>
                  <a:txBody>
                    <a:bodyPr/>
                    <a:lstStyle/>
                    <a:p>
                      <a:pPr algn="ctr"/>
                      <a:r>
                        <a:rPr lang="en-US" sz="2000" dirty="0" err="1"/>
                        <a:t>n</a:t>
                      </a:r>
                      <a:endParaRPr lang="en-US" sz="2000" dirty="0"/>
                    </a:p>
                  </a:txBody>
                  <a:tcPr/>
                </a:tc>
                <a:tc>
                  <a:txBody>
                    <a:bodyPr/>
                    <a:lstStyle/>
                    <a:p>
                      <a:pPr algn="ctr"/>
                      <a:r>
                        <a:rPr lang="en-US" sz="2000" dirty="0"/>
                        <a:t>Female</a:t>
                      </a:r>
                    </a:p>
                  </a:txBody>
                  <a:tcPr/>
                </a:tc>
                <a:tc>
                  <a:txBody>
                    <a:bodyPr/>
                    <a:lstStyle/>
                    <a:p>
                      <a:pPr algn="ctr"/>
                      <a:r>
                        <a:rPr lang="en-US" sz="2000" dirty="0"/>
                        <a:t>Age</a:t>
                      </a:r>
                    </a:p>
                  </a:txBody>
                  <a:tcPr/>
                </a:tc>
                <a:extLst>
                  <a:ext uri="{0D108BD9-81ED-4DB2-BD59-A6C34878D82A}">
                    <a16:rowId xmlns:a16="http://schemas.microsoft.com/office/drawing/2014/main" val="10000"/>
                  </a:ext>
                </a:extLst>
              </a:tr>
              <a:tr h="702106">
                <a:tc>
                  <a:txBody>
                    <a:bodyPr/>
                    <a:lstStyle/>
                    <a:p>
                      <a:pPr algn="ctr"/>
                      <a:r>
                        <a:rPr lang="en-US" sz="2000" dirty="0"/>
                        <a:t>Adolescents</a:t>
                      </a:r>
                    </a:p>
                  </a:txBody>
                  <a:tcPr anchor="ctr"/>
                </a:tc>
                <a:tc>
                  <a:txBody>
                    <a:bodyPr/>
                    <a:lstStyle/>
                    <a:p>
                      <a:pPr algn="ctr"/>
                      <a:r>
                        <a:rPr lang="en-US" sz="2000" dirty="0"/>
                        <a:t>14</a:t>
                      </a:r>
                    </a:p>
                  </a:txBody>
                  <a:tcPr anchor="ctr"/>
                </a:tc>
                <a:tc>
                  <a:txBody>
                    <a:bodyPr/>
                    <a:lstStyle/>
                    <a:p>
                      <a:pPr algn="ctr"/>
                      <a:r>
                        <a:rPr lang="en-US" sz="2000" dirty="0"/>
                        <a:t>8</a:t>
                      </a:r>
                    </a:p>
                  </a:txBody>
                  <a:tcPr anchor="ctr"/>
                </a:tc>
                <a:tc>
                  <a:txBody>
                    <a:bodyPr/>
                    <a:lstStyle/>
                    <a:p>
                      <a:pPr algn="ctr"/>
                      <a:r>
                        <a:rPr lang="en-US" sz="2000" dirty="0"/>
                        <a:t>14-18</a:t>
                      </a:r>
                    </a:p>
                    <a:p>
                      <a:pPr algn="ctr"/>
                      <a:r>
                        <a:rPr lang="en-US" sz="2000" dirty="0"/>
                        <a:t>(M=15.7,</a:t>
                      </a:r>
                      <a:r>
                        <a:rPr lang="en-US" sz="2000" baseline="0" dirty="0"/>
                        <a:t> SD=1.5)</a:t>
                      </a:r>
                      <a:endParaRPr lang="en-US" sz="2000" dirty="0"/>
                    </a:p>
                  </a:txBody>
                  <a:tcPr anchor="ctr"/>
                </a:tc>
                <a:extLst>
                  <a:ext uri="{0D108BD9-81ED-4DB2-BD59-A6C34878D82A}">
                    <a16:rowId xmlns:a16="http://schemas.microsoft.com/office/drawing/2014/main" val="10001"/>
                  </a:ext>
                </a:extLst>
              </a:tr>
              <a:tr h="702106">
                <a:tc>
                  <a:txBody>
                    <a:bodyPr/>
                    <a:lstStyle/>
                    <a:p>
                      <a:pPr algn="ctr"/>
                      <a:r>
                        <a:rPr lang="en-US" sz="2000" dirty="0"/>
                        <a:t>Young Adults</a:t>
                      </a:r>
                    </a:p>
                  </a:txBody>
                  <a:tcPr anchor="ctr"/>
                </a:tc>
                <a:tc>
                  <a:txBody>
                    <a:bodyPr/>
                    <a:lstStyle/>
                    <a:p>
                      <a:pPr algn="ctr"/>
                      <a:r>
                        <a:rPr lang="en-US" sz="2000" dirty="0"/>
                        <a:t>14</a:t>
                      </a:r>
                    </a:p>
                  </a:txBody>
                  <a:tcPr anchor="ctr"/>
                </a:tc>
                <a:tc>
                  <a:txBody>
                    <a:bodyPr/>
                    <a:lstStyle/>
                    <a:p>
                      <a:pPr algn="ctr"/>
                      <a:r>
                        <a:rPr lang="en-US" sz="2000" dirty="0"/>
                        <a:t>7</a:t>
                      </a:r>
                    </a:p>
                  </a:txBody>
                  <a:tcPr anchor="ctr"/>
                </a:tc>
                <a:tc>
                  <a:txBody>
                    <a:bodyPr/>
                    <a:lstStyle/>
                    <a:p>
                      <a:pPr algn="ctr"/>
                      <a:r>
                        <a:rPr lang="en-US" sz="2000" dirty="0"/>
                        <a:t>19-22</a:t>
                      </a:r>
                    </a:p>
                    <a:p>
                      <a:pPr algn="ctr"/>
                      <a:r>
                        <a:rPr lang="en-US" sz="2000" dirty="0"/>
                        <a:t>(M=20.6,</a:t>
                      </a:r>
                      <a:r>
                        <a:rPr lang="en-US" sz="2000" baseline="0" dirty="0"/>
                        <a:t> </a:t>
                      </a:r>
                      <a:r>
                        <a:rPr lang="en-US" sz="2000" dirty="0"/>
                        <a:t>SD=0.9)</a:t>
                      </a:r>
                    </a:p>
                  </a:txBody>
                  <a:tcPr anchor="ctr"/>
                </a:tc>
                <a:extLst>
                  <a:ext uri="{0D108BD9-81ED-4DB2-BD59-A6C34878D82A}">
                    <a16:rowId xmlns:a16="http://schemas.microsoft.com/office/drawing/2014/main" val="10002"/>
                  </a:ext>
                </a:extLst>
              </a:tr>
              <a:tr h="702106">
                <a:tc>
                  <a:txBody>
                    <a:bodyPr/>
                    <a:lstStyle/>
                    <a:p>
                      <a:pPr algn="ctr"/>
                      <a:r>
                        <a:rPr lang="en-US" sz="2000" dirty="0"/>
                        <a:t>Adults</a:t>
                      </a:r>
                    </a:p>
                  </a:txBody>
                  <a:tcPr anchor="ctr"/>
                </a:tc>
                <a:tc>
                  <a:txBody>
                    <a:bodyPr/>
                    <a:lstStyle/>
                    <a:p>
                      <a:pPr algn="ctr"/>
                      <a:r>
                        <a:rPr lang="en-US" sz="2000" dirty="0"/>
                        <a:t>12</a:t>
                      </a:r>
                    </a:p>
                  </a:txBody>
                  <a:tcPr anchor="ctr"/>
                </a:tc>
                <a:tc>
                  <a:txBody>
                    <a:bodyPr/>
                    <a:lstStyle/>
                    <a:p>
                      <a:pPr algn="ctr"/>
                      <a:r>
                        <a:rPr lang="en-US" sz="2000" dirty="0"/>
                        <a:t>6</a:t>
                      </a:r>
                    </a:p>
                  </a:txBody>
                  <a:tcPr anchor="ctr"/>
                </a:tc>
                <a:tc>
                  <a:txBody>
                    <a:bodyPr/>
                    <a:lstStyle/>
                    <a:p>
                      <a:pPr algn="ctr"/>
                      <a:r>
                        <a:rPr lang="en-US" sz="2000" dirty="0"/>
                        <a:t>24-29 </a:t>
                      </a:r>
                    </a:p>
                    <a:p>
                      <a:pPr algn="ctr"/>
                      <a:r>
                        <a:rPr lang="en-US" sz="2000" dirty="0"/>
                        <a:t>(M=25.6, SD=1.9)</a:t>
                      </a:r>
                    </a:p>
                  </a:txBody>
                  <a:tcPr anchor="ctr"/>
                </a:tc>
                <a:extLst>
                  <a:ext uri="{0D108BD9-81ED-4DB2-BD59-A6C34878D82A}">
                    <a16:rowId xmlns:a16="http://schemas.microsoft.com/office/drawing/2014/main" val="10003"/>
                  </a:ext>
                </a:extLst>
              </a:tr>
              <a:tr h="381571">
                <a:tc>
                  <a:txBody>
                    <a:bodyPr/>
                    <a:lstStyle/>
                    <a:p>
                      <a:pPr algn="ctr"/>
                      <a:r>
                        <a:rPr lang="en-US" sz="2000" dirty="0"/>
                        <a:t>TOTAL</a:t>
                      </a:r>
                    </a:p>
                  </a:txBody>
                  <a:tcPr anchor="ctr"/>
                </a:tc>
                <a:tc>
                  <a:txBody>
                    <a:bodyPr/>
                    <a:lstStyle/>
                    <a:p>
                      <a:pPr algn="ctr"/>
                      <a:r>
                        <a:rPr lang="en-US" sz="2000" dirty="0"/>
                        <a:t>40</a:t>
                      </a:r>
                    </a:p>
                  </a:txBody>
                  <a:tcPr anchor="ctr"/>
                </a:tc>
                <a:tc>
                  <a:txBody>
                    <a:bodyPr/>
                    <a:lstStyle/>
                    <a:p>
                      <a:pPr algn="ct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550439377"/>
                  </a:ext>
                </a:extLst>
              </a:tr>
            </a:tbl>
          </a:graphicData>
        </a:graphic>
      </p:graphicFrame>
    </p:spTree>
    <p:extLst>
      <p:ext uri="{BB962C8B-B14F-4D97-AF65-F5344CB8AC3E}">
        <p14:creationId xmlns:p14="http://schemas.microsoft.com/office/powerpoint/2010/main" val="124798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629" y="1524000"/>
            <a:ext cx="648037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265" y="365126"/>
            <a:ext cx="5543550" cy="701674"/>
          </a:xfrm>
        </p:spPr>
        <p:txBody>
          <a:bodyPr>
            <a:normAutofit fontScale="90000"/>
          </a:bodyPr>
          <a:lstStyle/>
          <a:p>
            <a:pPr algn="ctr"/>
            <a:r>
              <a:rPr lang="en-US" dirty="0"/>
              <a:t>The Stoplight driving game</a:t>
            </a:r>
          </a:p>
        </p:txBody>
      </p:sp>
      <p:sp>
        <p:nvSpPr>
          <p:cNvPr id="9" name="Content Placeholder 5"/>
          <p:cNvSpPr>
            <a:spLocks noGrp="1"/>
          </p:cNvSpPr>
          <p:nvPr>
            <p:ph idx="1"/>
          </p:nvPr>
        </p:nvSpPr>
        <p:spPr>
          <a:xfrm>
            <a:off x="134987" y="2362200"/>
            <a:ext cx="2658053" cy="3886200"/>
          </a:xfrm>
        </p:spPr>
        <p:txBody>
          <a:bodyPr>
            <a:normAutofit/>
          </a:bodyPr>
          <a:lstStyle/>
          <a:p>
            <a:r>
              <a:rPr lang="en-US" sz="2200" dirty="0"/>
              <a:t>As the vehicle approaches intersection, light turns yellow</a:t>
            </a:r>
          </a:p>
          <a:p>
            <a:pPr lvl="1"/>
            <a:r>
              <a:rPr lang="en-US" sz="1900" dirty="0"/>
              <a:t>Chance crash or break and wait</a:t>
            </a:r>
            <a:br>
              <a:rPr lang="en-US" sz="1900" dirty="0"/>
            </a:br>
            <a:endParaRPr lang="en-US" sz="1900" dirty="0"/>
          </a:p>
          <a:p>
            <a:r>
              <a:rPr lang="en-US" sz="2200" dirty="0"/>
              <a:t>Risk-taking = not breaking for yellow light</a:t>
            </a:r>
          </a:p>
        </p:txBody>
      </p:sp>
    </p:spTree>
    <p:extLst>
      <p:ext uri="{BB962C8B-B14F-4D97-AF65-F5344CB8AC3E}">
        <p14:creationId xmlns:p14="http://schemas.microsoft.com/office/powerpoint/2010/main" val="39256026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47" y="122237"/>
            <a:ext cx="7886700" cy="1325563"/>
          </a:xfrm>
        </p:spPr>
        <p:txBody>
          <a:bodyPr/>
          <a:lstStyle/>
          <a:p>
            <a:r>
              <a:rPr lang="en-US" dirty="0"/>
              <a:t>Methods</a:t>
            </a:r>
          </a:p>
        </p:txBody>
      </p:sp>
      <p:sp>
        <p:nvSpPr>
          <p:cNvPr id="6" name="Content Placeholder 5"/>
          <p:cNvSpPr>
            <a:spLocks noGrp="1"/>
          </p:cNvSpPr>
          <p:nvPr>
            <p:ph idx="1"/>
          </p:nvPr>
        </p:nvSpPr>
        <p:spPr>
          <a:xfrm>
            <a:off x="381000" y="1447800"/>
            <a:ext cx="7886700" cy="4351338"/>
          </a:xfrm>
        </p:spPr>
        <p:txBody>
          <a:bodyPr/>
          <a:lstStyle/>
          <a:p>
            <a:r>
              <a:rPr lang="en-US" sz="2400" dirty="0"/>
              <a:t>Manipulation of social context (peer vs. alone conditions)</a:t>
            </a:r>
          </a:p>
          <a:p>
            <a:pPr lvl="1"/>
            <a:r>
              <a:rPr lang="en-US" sz="2000" dirty="0"/>
              <a:t>All participants brought two same-age, same-sex, friends</a:t>
            </a:r>
          </a:p>
          <a:p>
            <a:pPr lvl="1"/>
            <a:r>
              <a:rPr lang="en-US" sz="2000" dirty="0"/>
              <a:t>Change of social context = “Surprise manipulation”</a:t>
            </a:r>
            <a:br>
              <a:rPr lang="en-US" sz="2000" dirty="0"/>
            </a:br>
            <a:endParaRPr lang="en-US" sz="2000" dirty="0"/>
          </a:p>
          <a:p>
            <a:r>
              <a:rPr lang="en-US" sz="2400" dirty="0"/>
              <a:t>Self-report questionnaires:</a:t>
            </a:r>
          </a:p>
          <a:p>
            <a:pPr lvl="1">
              <a:buFont typeface="Arial"/>
              <a:buChar char="•"/>
            </a:pPr>
            <a:r>
              <a:rPr lang="en-US" sz="2000" dirty="0"/>
              <a:t>Complete after fMRI session</a:t>
            </a:r>
          </a:p>
          <a:p>
            <a:pPr lvl="1">
              <a:buFont typeface="Arial"/>
              <a:buChar char="•"/>
            </a:pPr>
            <a:r>
              <a:rPr lang="en-US" sz="2000" dirty="0"/>
              <a:t>Barratt Impulsiveness Scale</a:t>
            </a:r>
          </a:p>
          <a:p>
            <a:pPr lvl="1">
              <a:buFont typeface="Arial"/>
              <a:buChar char="•"/>
            </a:pPr>
            <a:r>
              <a:rPr lang="en-US" sz="2000" dirty="0"/>
              <a:t>Zuckerman Sensation Seeking Scale</a:t>
            </a:r>
          </a:p>
          <a:p>
            <a:pPr lvl="1">
              <a:buFont typeface="Arial"/>
              <a:buChar char="•"/>
            </a:pPr>
            <a:r>
              <a:rPr lang="en-US" sz="2000" dirty="0"/>
              <a:t>Resistance to Peer Influence (RPI) Scale</a:t>
            </a:r>
          </a:p>
          <a:p>
            <a:endParaRPr lang="en-US" dirty="0"/>
          </a:p>
        </p:txBody>
      </p:sp>
    </p:spTree>
    <p:extLst>
      <p:ext uri="{BB962C8B-B14F-4D97-AF65-F5344CB8AC3E}">
        <p14:creationId xmlns:p14="http://schemas.microsoft.com/office/powerpoint/2010/main" val="2243870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pPr algn="ctr"/>
            <a:r>
              <a:rPr lang="en-US" dirty="0" smtClean="0"/>
              <a:t>Analytic Plan</a:t>
            </a:r>
            <a:endParaRPr lang="en-US" dirty="0"/>
          </a:p>
        </p:txBody>
      </p:sp>
      <p:sp>
        <p:nvSpPr>
          <p:cNvPr id="3" name="Content Placeholder 2"/>
          <p:cNvSpPr>
            <a:spLocks noGrp="1"/>
          </p:cNvSpPr>
          <p:nvPr>
            <p:ph idx="1"/>
          </p:nvPr>
        </p:nvSpPr>
        <p:spPr/>
        <p:txBody>
          <a:bodyPr>
            <a:normAutofit fontScale="85000" lnSpcReduction="20000"/>
          </a:bodyPr>
          <a:lstStyle/>
          <a:p>
            <a:pPr marL="768096" lvl="2" indent="0">
              <a:buNone/>
            </a:pPr>
            <a:endParaRPr lang="en-US" sz="2200" dirty="0" smtClean="0"/>
          </a:p>
          <a:p>
            <a:pPr lvl="1"/>
            <a:endParaRPr lang="en-US" sz="2400" dirty="0" smtClean="0"/>
          </a:p>
          <a:p>
            <a:pPr lvl="1"/>
            <a:endParaRPr lang="en-US" sz="24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endParaRPr lang="en-US" sz="1800" dirty="0"/>
          </a:p>
          <a:p>
            <a:pPr marL="457200" lvl="1" indent="0">
              <a:buNone/>
            </a:pPr>
            <a:endParaRPr lang="en-US" sz="1800" dirty="0" smtClean="0"/>
          </a:p>
          <a:p>
            <a:pPr marL="457200" lvl="1" indent="0">
              <a:buNone/>
            </a:pPr>
            <a:r>
              <a:rPr lang="en-US" sz="2000" b="1" dirty="0" smtClean="0">
                <a:latin typeface="Franklin Gothic Book" panose="020B0503020102020204" pitchFamily="34" charset="0"/>
              </a:rPr>
              <a:t>Used growth mixture modeling (SEM) to examine longitudinal trajectories of social reticence across early childhood:</a:t>
            </a:r>
            <a:r>
              <a:rPr lang="en-US" sz="2000" b="1" dirty="0" smtClean="0">
                <a:latin typeface="Franklin Gothic Book" panose="020B0503020102020204" pitchFamily="34" charset="0"/>
                <a:cs typeface="Times New Roman"/>
              </a:rPr>
              <a:t> </a:t>
            </a:r>
          </a:p>
          <a:p>
            <a:pPr lvl="2"/>
            <a:r>
              <a:rPr lang="en-US" sz="1800" dirty="0" smtClean="0">
                <a:latin typeface="Franklin Gothic Book" panose="020B0503020102020204" pitchFamily="34" charset="0"/>
                <a:cs typeface="Times New Roman"/>
              </a:rPr>
              <a:t>Latent growth trajectories estimated using SR measures at 4 time points</a:t>
            </a:r>
          </a:p>
          <a:p>
            <a:pPr lvl="2"/>
            <a:r>
              <a:rPr lang="en-US" sz="1800" dirty="0" smtClean="0">
                <a:latin typeface="Franklin Gothic Book" panose="020B0503020102020204" pitchFamily="34" charset="0"/>
                <a:cs typeface="Times New Roman"/>
              </a:rPr>
              <a:t>BI then estimated as predictor of probability of membership to latent growth trajectory</a:t>
            </a:r>
          </a:p>
          <a:p>
            <a:pPr lvl="2"/>
            <a:r>
              <a:rPr lang="en-US" sz="1800" dirty="0" smtClean="0">
                <a:latin typeface="Franklin Gothic Book" panose="020B0503020102020204" pitchFamily="34" charset="0"/>
                <a:cs typeface="Times New Roman"/>
              </a:rPr>
              <a:t>Symptom-based psychopathology measures estimated within each growth trajectory and most probable trajectory membership analyzed secondarily using ANOVA</a:t>
            </a:r>
            <a:endParaRPr lang="en-US" dirty="0">
              <a:latin typeface="Franklin Gothic Book" panose="020B0503020102020204" pitchFamily="34" charset="0"/>
            </a:endParaRPr>
          </a:p>
        </p:txBody>
      </p:sp>
      <p:pic>
        <p:nvPicPr>
          <p:cNvPr id="4" name="Picture 3"/>
          <p:cNvPicPr/>
          <p:nvPr/>
        </p:nvPicPr>
        <p:blipFill rotWithShape="1">
          <a:blip r:embed="rId2"/>
          <a:srcRect l="26442" t="46439" r="15385" b="6268"/>
          <a:stretch/>
        </p:blipFill>
        <p:spPr bwMode="auto">
          <a:xfrm>
            <a:off x="838200" y="1600200"/>
            <a:ext cx="7239000" cy="3352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37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809"/>
            <a:ext cx="7886700" cy="1325563"/>
          </a:xfrm>
        </p:spPr>
        <p:txBody>
          <a:bodyPr/>
          <a:lstStyle/>
          <a:p>
            <a:r>
              <a:rPr lang="en-US" dirty="0"/>
              <a:t>Behavioral results</a:t>
            </a:r>
          </a:p>
        </p:txBody>
      </p:sp>
      <p:pic>
        <p:nvPicPr>
          <p:cNvPr id="4" name="Content Placeholder 3" descr="Dev Article 3.png"/>
          <p:cNvPicPr>
            <a:picLocks noGrp="1" noChangeAspect="1"/>
          </p:cNvPicPr>
          <p:nvPr>
            <p:ph idx="1"/>
          </p:nvPr>
        </p:nvPicPr>
        <p:blipFill>
          <a:blip r:embed="rId3"/>
          <a:stretch>
            <a:fillRect/>
          </a:stretch>
        </p:blipFill>
        <p:spPr>
          <a:xfrm>
            <a:off x="483781" y="1591270"/>
            <a:ext cx="8212815" cy="3448616"/>
          </a:xfrm>
        </p:spPr>
      </p:pic>
      <p:sp>
        <p:nvSpPr>
          <p:cNvPr id="3" name="TextBox 2"/>
          <p:cNvSpPr txBox="1"/>
          <p:nvPr/>
        </p:nvSpPr>
        <p:spPr>
          <a:xfrm>
            <a:off x="716861" y="5401270"/>
            <a:ext cx="8001000" cy="923330"/>
          </a:xfrm>
          <a:prstGeom prst="rect">
            <a:avLst/>
          </a:prstGeom>
          <a:noFill/>
        </p:spPr>
        <p:txBody>
          <a:bodyPr wrap="square" rtlCol="0">
            <a:spAutoFit/>
          </a:bodyPr>
          <a:lstStyle/>
          <a:p>
            <a:r>
              <a:rPr lang="en-US" dirty="0"/>
              <a:t>While in the ‘Alone’ condition, self-reported…</a:t>
            </a:r>
          </a:p>
          <a:p>
            <a:pPr marL="285750" indent="-285750">
              <a:buFontTx/>
              <a:buChar char="-"/>
            </a:pPr>
            <a:r>
              <a:rPr lang="en-US" b="1" dirty="0"/>
              <a:t>Sensation seeking </a:t>
            </a:r>
            <a:r>
              <a:rPr lang="en-US" dirty="0"/>
              <a:t>predicted greater risky driving behavior</a:t>
            </a:r>
          </a:p>
          <a:p>
            <a:pPr marL="285750" indent="-285750">
              <a:buFontTx/>
              <a:buChar char="-"/>
            </a:pPr>
            <a:r>
              <a:rPr lang="en-US" b="1" dirty="0"/>
              <a:t>Impulsivity</a:t>
            </a:r>
            <a:r>
              <a:rPr lang="en-US" dirty="0"/>
              <a:t> did not predict risky driving behavior </a:t>
            </a:r>
          </a:p>
        </p:txBody>
      </p:sp>
    </p:spTree>
    <p:extLst>
      <p:ext uri="{BB962C8B-B14F-4D97-AF65-F5344CB8AC3E}">
        <p14:creationId xmlns:p14="http://schemas.microsoft.com/office/powerpoint/2010/main" val="624934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19" y="76200"/>
            <a:ext cx="8229600" cy="1066800"/>
          </a:xfrm>
        </p:spPr>
        <p:txBody>
          <a:bodyPr/>
          <a:lstStyle/>
          <a:p>
            <a:r>
              <a:rPr lang="en-US" dirty="0" err="1"/>
              <a:t>fMRI</a:t>
            </a:r>
            <a:r>
              <a:rPr lang="en-US" dirty="0"/>
              <a:t> Results</a:t>
            </a:r>
          </a:p>
        </p:txBody>
      </p:sp>
      <p:pic>
        <p:nvPicPr>
          <p:cNvPr id="4" name="Content Placeholder 3" descr="Dev Article 5.png"/>
          <p:cNvPicPr>
            <a:picLocks noGrp="1" noChangeAspect="1"/>
          </p:cNvPicPr>
          <p:nvPr>
            <p:ph idx="1"/>
          </p:nvPr>
        </p:nvPicPr>
        <p:blipFill>
          <a:blip r:embed="rId3"/>
          <a:stretch>
            <a:fillRect/>
          </a:stretch>
        </p:blipFill>
        <p:spPr>
          <a:xfrm>
            <a:off x="228600" y="914400"/>
            <a:ext cx="5858238" cy="5017387"/>
          </a:xfrm>
        </p:spPr>
      </p:pic>
      <p:pic>
        <p:nvPicPr>
          <p:cNvPr id="5" name="Picture 2" descr="https://images.sciencedaily.com/2015/04/150422122029_1_540x36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41356" y="1981200"/>
            <a:ext cx="330708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199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262"/>
            <a:ext cx="7886700" cy="1325563"/>
          </a:xfrm>
        </p:spPr>
        <p:txBody>
          <a:bodyPr>
            <a:normAutofit/>
          </a:bodyPr>
          <a:lstStyle/>
          <a:p>
            <a:r>
              <a:rPr lang="en-US" sz="3200" dirty="0"/>
              <a:t>Self-reported resistance to peer influence correlated with neural peer effect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52" y="1548886"/>
            <a:ext cx="851600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13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Only adolescents </a:t>
            </a:r>
            <a:r>
              <a:rPr lang="en-US" sz="4800" dirty="0"/>
              <a:t>took more risks when being observed by </a:t>
            </a:r>
            <a:r>
              <a:rPr lang="en-US" sz="4800" dirty="0" smtClean="0"/>
              <a:t>peers</a:t>
            </a:r>
            <a:endParaRPr lang="en-US" dirty="0"/>
          </a:p>
        </p:txBody>
      </p:sp>
      <p:sp>
        <p:nvSpPr>
          <p:cNvPr id="3" name="Content Placeholder 2"/>
          <p:cNvSpPr>
            <a:spLocks noGrp="1"/>
          </p:cNvSpPr>
          <p:nvPr>
            <p:ph idx="1"/>
          </p:nvPr>
        </p:nvSpPr>
        <p:spPr>
          <a:xfrm>
            <a:off x="600466" y="1664592"/>
            <a:ext cx="8238734" cy="4812407"/>
          </a:xfrm>
        </p:spPr>
        <p:txBody>
          <a:bodyPr>
            <a:normAutofit/>
          </a:bodyPr>
          <a:lstStyle/>
          <a:p>
            <a:r>
              <a:rPr lang="en-US" sz="2400" dirty="0" smtClean="0"/>
              <a:t>Adolescents</a:t>
            </a:r>
            <a:r>
              <a:rPr lang="en-US" sz="2400" dirty="0"/>
              <a:t>, but not adults, had greater VS and OFC (reward system) activation in the peer condition vs. alone</a:t>
            </a:r>
          </a:p>
          <a:p>
            <a:pPr lvl="1"/>
            <a:r>
              <a:rPr lang="en-US" sz="2000" dirty="0" smtClean="0"/>
              <a:t>Adults </a:t>
            </a:r>
            <a:r>
              <a:rPr lang="en-US" sz="2000" dirty="0"/>
              <a:t>don’t perceive task as rewarding? </a:t>
            </a:r>
          </a:p>
          <a:p>
            <a:pPr lvl="1"/>
            <a:r>
              <a:rPr lang="en-US" sz="2000" dirty="0"/>
              <a:t>Adults don’t perceive presence of peers as rewarding?</a:t>
            </a:r>
          </a:p>
          <a:p>
            <a:pPr lvl="2"/>
            <a:r>
              <a:rPr lang="en-US" sz="1800" dirty="0"/>
              <a:t>Better able to recruit the LPFC to suppress reward system outputs </a:t>
            </a:r>
          </a:p>
          <a:p>
            <a:pPr lvl="2"/>
            <a:r>
              <a:rPr lang="en-US" sz="1800" dirty="0"/>
              <a:t>^ LPFC = greater reliance on deliberative strategies with decision making</a:t>
            </a:r>
            <a:br>
              <a:rPr lang="en-US" sz="1800" dirty="0"/>
            </a:br>
            <a:endParaRPr lang="en-US" sz="1800" dirty="0"/>
          </a:p>
          <a:p>
            <a:r>
              <a:rPr lang="en-US" sz="2400" dirty="0"/>
              <a:t>Adults, but not adolescents, engaged multiple LPFC sites more robustly than adolescents</a:t>
            </a:r>
          </a:p>
          <a:p>
            <a:pPr lvl="1"/>
            <a:r>
              <a:rPr lang="en-US" sz="2100" dirty="0"/>
              <a:t>Not dependent on social context (i.e., presence of peers)</a:t>
            </a:r>
          </a:p>
        </p:txBody>
      </p:sp>
      <p:sp>
        <p:nvSpPr>
          <p:cNvPr id="4" name="Rectangle 3"/>
          <p:cNvSpPr/>
          <p:nvPr/>
        </p:nvSpPr>
        <p:spPr>
          <a:xfrm>
            <a:off x="9117013" y="1702069"/>
            <a:ext cx="4572000" cy="1323439"/>
          </a:xfrm>
          <a:prstGeom prst="rect">
            <a:avLst/>
          </a:prstGeom>
        </p:spPr>
        <p:txBody>
          <a:bodyPr>
            <a:spAutoFit/>
          </a:bodyPr>
          <a:lstStyle/>
          <a:p>
            <a:pPr lvl="1"/>
            <a:r>
              <a:rPr lang="en-US" sz="2000" dirty="0"/>
              <a:t>Adults showed no differences in the activation of these brain regions as function of social context</a:t>
            </a:r>
          </a:p>
        </p:txBody>
      </p:sp>
    </p:spTree>
    <p:extLst>
      <p:ext uri="{BB962C8B-B14F-4D97-AF65-F5344CB8AC3E}">
        <p14:creationId xmlns:p14="http://schemas.microsoft.com/office/powerpoint/2010/main" val="1454781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3657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599"/>
            <a:ext cx="2895600" cy="3200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631016"/>
            <a:ext cx="2971800" cy="32039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636332"/>
            <a:ext cx="3258251" cy="3221668"/>
          </a:xfrm>
          <a:prstGeom prst="rect">
            <a:avLst/>
          </a:prstGeom>
        </p:spPr>
      </p:pic>
      <p:sp>
        <p:nvSpPr>
          <p:cNvPr id="8" name="TextBox 7"/>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670639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Presence of peers increases risk tasking among youth</a:t>
            </a:r>
          </a:p>
          <a:p>
            <a:pPr lvl="1"/>
            <a:r>
              <a:rPr lang="en-US" dirty="0" smtClean="0"/>
              <a:t>Real or illusory </a:t>
            </a:r>
          </a:p>
          <a:p>
            <a:pPr lvl="1"/>
            <a:r>
              <a:rPr lang="en-US" dirty="0" smtClean="0"/>
              <a:t>Effects not observed in adults</a:t>
            </a:r>
          </a:p>
          <a:p>
            <a:pPr marL="457200" lvl="1" indent="0">
              <a:buNone/>
            </a:pPr>
            <a:endParaRPr lang="en-US" dirty="0" smtClean="0"/>
          </a:p>
          <a:p>
            <a:r>
              <a:rPr lang="en-US" dirty="0" smtClean="0"/>
              <a:t>Prior research focused on link between parental monitoring and teen misbehavior</a:t>
            </a:r>
          </a:p>
          <a:p>
            <a:pPr lvl="1"/>
            <a:r>
              <a:rPr lang="en-US" dirty="0" smtClean="0"/>
              <a:t>Do non-familial adults affect risky decision making within groups?</a:t>
            </a:r>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40541986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Impact of peers on adolescents’ risk taking is often unconscious</a:t>
            </a:r>
          </a:p>
          <a:p>
            <a:pPr lvl="1"/>
            <a:r>
              <a:rPr lang="en-US" dirty="0" smtClean="0"/>
              <a:t>Peers heighten adolescents’ sensitivity to potential rewards</a:t>
            </a:r>
          </a:p>
          <a:p>
            <a:pPr lvl="1"/>
            <a:r>
              <a:rPr lang="en-US" dirty="0" smtClean="0"/>
              <a:t>Especially true for immediately available rewards</a:t>
            </a:r>
          </a:p>
          <a:p>
            <a:pPr lvl="1"/>
            <a:r>
              <a:rPr lang="en-US" dirty="0" smtClean="0"/>
              <a:t>Temporal discounting of rewards steeper when observed by peers</a:t>
            </a:r>
          </a:p>
          <a:p>
            <a:pPr marL="457200" lvl="1" indent="0">
              <a:buNone/>
            </a:pPr>
            <a:endParaRPr lang="en-US" dirty="0" smtClean="0"/>
          </a:p>
          <a:p>
            <a:r>
              <a:rPr lang="en-US" dirty="0" smtClean="0"/>
              <a:t>Could these mechanisms account for the moderating effect of adult’s presence on risky decision making?</a:t>
            </a:r>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22464006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a:xfrm>
            <a:off x="228600" y="1775191"/>
            <a:ext cx="5029200" cy="4625609"/>
          </a:xfrm>
        </p:spPr>
        <p:txBody>
          <a:bodyPr>
            <a:normAutofit lnSpcReduction="10000"/>
          </a:bodyPr>
          <a:lstStyle/>
          <a:p>
            <a:endParaRPr lang="en-US" dirty="0" smtClean="0"/>
          </a:p>
          <a:p>
            <a:r>
              <a:rPr lang="en-US" sz="2600" dirty="0" smtClean="0"/>
              <a:t>The presence of a somewhat older adult mitigates the peer effect on adolescents’ risk taking </a:t>
            </a:r>
          </a:p>
          <a:p>
            <a:pPr marL="118872" indent="0">
              <a:buNone/>
            </a:pPr>
            <a:endParaRPr lang="en-US" sz="2600" dirty="0" smtClean="0"/>
          </a:p>
          <a:p>
            <a:pPr lvl="1"/>
            <a:r>
              <a:rPr lang="en-US" sz="2600" dirty="0" smtClean="0"/>
              <a:t>This mitigation is explained by attenuation of the impact of peers on adolescents’ preference for immediate rewards</a:t>
            </a:r>
          </a:p>
          <a:p>
            <a:pPr lvl="1"/>
            <a:endParaRPr lang="en-US" dirty="0"/>
          </a:p>
        </p:txBody>
      </p:sp>
      <p:pic>
        <p:nvPicPr>
          <p:cNvPr id="4" name="Picture 3"/>
          <p:cNvPicPr>
            <a:picLocks noChangeAspect="1"/>
          </p:cNvPicPr>
          <p:nvPr/>
        </p:nvPicPr>
        <p:blipFill>
          <a:blip r:embed="rId2"/>
          <a:stretch>
            <a:fillRect/>
          </a:stretch>
        </p:blipFill>
        <p:spPr>
          <a:xfrm>
            <a:off x="5486401" y="1524000"/>
            <a:ext cx="3657600" cy="5334000"/>
          </a:xfrm>
          <a:prstGeom prst="rect">
            <a:avLst/>
          </a:prstGeom>
        </p:spPr>
      </p:pic>
      <p:sp>
        <p:nvSpPr>
          <p:cNvPr id="5" name="TextBox 4"/>
          <p:cNvSpPr txBox="1"/>
          <p:nvPr/>
        </p:nvSpPr>
        <p:spPr>
          <a:xfrm>
            <a:off x="0" y="6553767"/>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27301726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0" y="1775191"/>
            <a:ext cx="9144000" cy="4854209"/>
          </a:xfrm>
        </p:spPr>
        <p:txBody>
          <a:bodyPr>
            <a:normAutofit lnSpcReduction="10000"/>
          </a:bodyPr>
          <a:lstStyle/>
          <a:p>
            <a:r>
              <a:rPr lang="en-US" sz="2400" dirty="0" smtClean="0"/>
              <a:t>Funded by the U.S. Army</a:t>
            </a:r>
          </a:p>
          <a:p>
            <a:pPr lvl="1"/>
            <a:r>
              <a:rPr lang="en-US" sz="2400" dirty="0" smtClean="0"/>
              <a:t>How best to group soldiers in combat teams</a:t>
            </a:r>
          </a:p>
          <a:p>
            <a:pPr marL="457200" lvl="1" indent="0">
              <a:buNone/>
            </a:pPr>
            <a:endParaRPr lang="en-US" sz="2400" dirty="0" smtClean="0"/>
          </a:p>
          <a:p>
            <a:r>
              <a:rPr lang="en-US" sz="2400" dirty="0" smtClean="0"/>
              <a:t>Males in late adolescence recruited from colleges in Philadelphia, PA</a:t>
            </a:r>
          </a:p>
          <a:p>
            <a:pPr lvl="1"/>
            <a:r>
              <a:rPr lang="en-US" sz="2400" dirty="0" smtClean="0"/>
              <a:t>Other subjects recruited via Temple University’s intro psychology classes</a:t>
            </a:r>
          </a:p>
          <a:p>
            <a:pPr lvl="1"/>
            <a:r>
              <a:rPr lang="en-US" sz="2400" dirty="0" smtClean="0"/>
              <a:t>18-22 years of age</a:t>
            </a:r>
          </a:p>
          <a:p>
            <a:pPr marL="457200" lvl="1" indent="0">
              <a:buNone/>
            </a:pPr>
            <a:endParaRPr lang="en-US" sz="2400" dirty="0" smtClean="0"/>
          </a:p>
          <a:p>
            <a:r>
              <a:rPr lang="en-US" sz="2400" dirty="0" smtClean="0"/>
              <a:t>3 social-context situations</a:t>
            </a:r>
          </a:p>
          <a:p>
            <a:pPr lvl="1"/>
            <a:r>
              <a:rPr lang="en-US" sz="2400" u="sng" dirty="0" smtClean="0"/>
              <a:t>Solo</a:t>
            </a:r>
            <a:r>
              <a:rPr lang="en-US" sz="2400" dirty="0" smtClean="0"/>
              <a:t>- tested alone</a:t>
            </a:r>
          </a:p>
          <a:p>
            <a:pPr lvl="1"/>
            <a:r>
              <a:rPr lang="en-US" sz="2400" u="sng" dirty="0" smtClean="0"/>
              <a:t>Peer-group</a:t>
            </a:r>
            <a:r>
              <a:rPr lang="en-US" sz="2400" dirty="0" smtClean="0"/>
              <a:t>- observed by 3 same-age peers</a:t>
            </a:r>
          </a:p>
          <a:p>
            <a:pPr lvl="1"/>
            <a:r>
              <a:rPr lang="en-US" sz="2400" u="sng" dirty="0" smtClean="0"/>
              <a:t>Adult-present</a:t>
            </a:r>
            <a:r>
              <a:rPr lang="en-US" sz="2400" dirty="0" smtClean="0"/>
              <a:t>- 2 same-age peers and 25-30 year old confederate </a:t>
            </a:r>
          </a:p>
          <a:p>
            <a:pPr lvl="1"/>
            <a:endParaRPr lang="en-US" sz="2400" dirty="0" smtClean="0"/>
          </a:p>
          <a:p>
            <a:pPr lvl="1"/>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32303672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(Cont.)</a:t>
            </a:r>
            <a:endParaRPr lang="en-US" dirty="0"/>
          </a:p>
        </p:txBody>
      </p:sp>
      <p:sp>
        <p:nvSpPr>
          <p:cNvPr id="3" name="Content Placeholder 2"/>
          <p:cNvSpPr>
            <a:spLocks noGrp="1"/>
          </p:cNvSpPr>
          <p:nvPr>
            <p:ph idx="1"/>
          </p:nvPr>
        </p:nvSpPr>
        <p:spPr>
          <a:xfrm>
            <a:off x="0" y="1447800"/>
            <a:ext cx="8991600" cy="4625609"/>
          </a:xfrm>
        </p:spPr>
        <p:txBody>
          <a:bodyPr>
            <a:normAutofit/>
          </a:bodyPr>
          <a:lstStyle/>
          <a:p>
            <a:r>
              <a:rPr lang="en-US" sz="2000" dirty="0" smtClean="0"/>
              <a:t>Peer and adult present conditions constructed to resemble fire teams employed by the military </a:t>
            </a:r>
          </a:p>
          <a:p>
            <a:endParaRPr lang="en-US" sz="2000" dirty="0" smtClean="0"/>
          </a:p>
          <a:p>
            <a:r>
              <a:rPr lang="en-US" sz="2000" dirty="0" smtClean="0"/>
              <a:t>Testing completed in 2 phases</a:t>
            </a:r>
          </a:p>
          <a:p>
            <a:pPr marL="914400" lvl="1" indent="-457200">
              <a:buFont typeface="+mj-lt"/>
              <a:buAutoNum type="arabicPeriod"/>
            </a:pPr>
            <a:r>
              <a:rPr lang="en-US" sz="2000" dirty="0" smtClean="0"/>
              <a:t>Recruitment and testing of solo and peer group conditions</a:t>
            </a:r>
          </a:p>
          <a:p>
            <a:pPr marL="914400" lvl="1" indent="-457200">
              <a:buFont typeface="+mj-lt"/>
              <a:buAutoNum type="arabicPeriod"/>
            </a:pPr>
            <a:r>
              <a:rPr lang="en-US" sz="2000" dirty="0"/>
              <a:t>Recruitment and testing </a:t>
            </a:r>
            <a:r>
              <a:rPr lang="en-US" sz="2000" dirty="0" smtClean="0"/>
              <a:t>of adult-present condition </a:t>
            </a:r>
          </a:p>
          <a:p>
            <a:r>
              <a:rPr lang="en-US" sz="2000" dirty="0" smtClean="0"/>
              <a:t>Recruitment stopped when N=100 per condition</a:t>
            </a:r>
          </a:p>
          <a:p>
            <a:pPr lvl="1"/>
            <a:r>
              <a:rPr lang="en-US" sz="2000" dirty="0" smtClean="0"/>
              <a:t>Effect sizes of d=.47 and d=.4 found in similar prior studies</a:t>
            </a:r>
          </a:p>
          <a:p>
            <a:pPr marL="457200" lvl="1" indent="0">
              <a:buNone/>
            </a:pPr>
            <a:endParaRPr lang="en-US" sz="2000" dirty="0" smtClean="0"/>
          </a:p>
          <a:p>
            <a:r>
              <a:rPr lang="en-US" sz="2000" dirty="0" smtClean="0"/>
              <a:t>10 subjects excluded from final analysis due to incomplete data</a:t>
            </a:r>
          </a:p>
          <a:p>
            <a:pPr marL="457200" lvl="1" indent="0">
              <a:buNone/>
            </a:pPr>
            <a:endParaRPr lang="en-US" sz="2000" dirty="0" smtClean="0"/>
          </a:p>
          <a:p>
            <a:pPr marL="164592" indent="0">
              <a:buNone/>
            </a:pPr>
            <a:r>
              <a:rPr lang="en-US" sz="2400" dirty="0" smtClean="0"/>
              <a:t> </a:t>
            </a:r>
          </a:p>
          <a:p>
            <a:pPr lvl="1"/>
            <a:endParaRPr lang="en-US" sz="2400" dirty="0" smtClean="0"/>
          </a:p>
          <a:p>
            <a:pPr lvl="1"/>
            <a:endParaRPr lang="en-US" dirty="0" smtClean="0"/>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228600" y="4800600"/>
            <a:ext cx="8382000" cy="2043415"/>
          </a:xfrm>
          <a:prstGeom prst="rect">
            <a:avLst/>
          </a:prstGeom>
        </p:spPr>
      </p:pic>
      <p:sp>
        <p:nvSpPr>
          <p:cNvPr id="7" name="TextBox 6"/>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103964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fontScale="90000"/>
          </a:bodyPr>
          <a:lstStyle/>
          <a:p>
            <a:r>
              <a:rPr lang="en-US" sz="4800" b="0" dirty="0" smtClean="0">
                <a:solidFill>
                  <a:srgbClr val="FFC000"/>
                </a:solidFill>
                <a:latin typeface="Arial" charset="0"/>
                <a:ea typeface="+mn-ea"/>
                <a:cs typeface="+mn-cs"/>
              </a:rPr>
              <a:t>Trajectories of </a:t>
            </a:r>
            <a:r>
              <a:rPr lang="en-US" sz="4800" dirty="0" smtClean="0">
                <a:solidFill>
                  <a:srgbClr val="FFC000"/>
                </a:solidFill>
                <a:latin typeface="Arial" charset="0"/>
                <a:ea typeface="+mn-ea"/>
                <a:cs typeface="+mn-cs"/>
              </a:rPr>
              <a:t>Social Reticence</a:t>
            </a:r>
            <a:endParaRPr lang="en-US" dirty="0">
              <a:solidFill>
                <a:srgbClr val="FFC000"/>
              </a:solidFill>
            </a:endParaRPr>
          </a:p>
        </p:txBody>
      </p:sp>
      <p:sp>
        <p:nvSpPr>
          <p:cNvPr id="7" name="TextBox 6"/>
          <p:cNvSpPr txBox="1"/>
          <p:nvPr/>
        </p:nvSpPr>
        <p:spPr>
          <a:xfrm>
            <a:off x="37214" y="1752600"/>
            <a:ext cx="4038600" cy="4339650"/>
          </a:xfrm>
          <a:prstGeom prst="rect">
            <a:avLst/>
          </a:prstGeom>
          <a:noFill/>
        </p:spPr>
        <p:txBody>
          <a:bodyPr wrap="square" rtlCol="0">
            <a:spAutoFit/>
          </a:bodyPr>
          <a:lstStyle/>
          <a:p>
            <a:endParaRPr lang="en-US" dirty="0"/>
          </a:p>
          <a:p>
            <a:r>
              <a:rPr lang="en-US" b="1" dirty="0" smtClean="0">
                <a:latin typeface="Franklin Gothic Book" panose="020B0503020102020204" pitchFamily="34" charset="0"/>
              </a:rPr>
              <a:t>3 Class Model of Social Reticence Trajectories</a:t>
            </a:r>
          </a:p>
          <a:p>
            <a:endParaRPr lang="en-US" b="1" dirty="0" smtClean="0">
              <a:latin typeface="Franklin Gothic Book" panose="020B0503020102020204" pitchFamily="34" charset="0"/>
            </a:endParaRPr>
          </a:p>
          <a:p>
            <a:pPr marL="285750" indent="-285750">
              <a:buFont typeface="Arial" panose="020B0604020202020204" pitchFamily="34" charset="0"/>
              <a:buChar char="•"/>
            </a:pPr>
            <a:r>
              <a:rPr lang="en-US" b="1" dirty="0" smtClean="0">
                <a:latin typeface="Franklin Gothic Book" panose="020B0503020102020204" pitchFamily="34" charset="0"/>
              </a:rPr>
              <a:t>High-Stable</a:t>
            </a:r>
            <a:r>
              <a:rPr lang="en-US" dirty="0" smtClean="0">
                <a:latin typeface="Franklin Gothic Book" panose="020B0503020102020204" pitchFamily="34" charset="0"/>
              </a:rPr>
              <a:t> (</a:t>
            </a:r>
            <a:r>
              <a:rPr lang="en-US" i="1" dirty="0" smtClean="0">
                <a:latin typeface="Franklin Gothic Book" panose="020B0503020102020204" pitchFamily="34" charset="0"/>
              </a:rPr>
              <a:t>n</a:t>
            </a:r>
            <a:r>
              <a:rPr lang="en-US" dirty="0" smtClean="0">
                <a:latin typeface="Franklin Gothic Book" panose="020B0503020102020204" pitchFamily="34" charset="0"/>
              </a:rPr>
              <a:t>=43, 16% of sample): </a:t>
            </a:r>
            <a:r>
              <a:rPr lang="en-US" sz="1600" dirty="0" smtClean="0">
                <a:latin typeface="Franklin Gothic Book" panose="020B0503020102020204" pitchFamily="34" charset="0"/>
              </a:rPr>
              <a:t>High level of social reticence at 2 years, with consistently higher levels and small increase over time</a:t>
            </a:r>
          </a:p>
          <a:p>
            <a:pPr marL="285750" indent="-285750">
              <a:buFont typeface="Arial" panose="020B0604020202020204" pitchFamily="34" charset="0"/>
              <a:buChar char="•"/>
            </a:pPr>
            <a:r>
              <a:rPr lang="en-US" b="1" dirty="0" smtClean="0">
                <a:latin typeface="Franklin Gothic Book" panose="020B0503020102020204" pitchFamily="34" charset="0"/>
              </a:rPr>
              <a:t>High-Decreasing</a:t>
            </a:r>
            <a:r>
              <a:rPr lang="en-US" dirty="0" smtClean="0">
                <a:latin typeface="Franklin Gothic Book" panose="020B0503020102020204" pitchFamily="34" charset="0"/>
              </a:rPr>
              <a:t> (</a:t>
            </a:r>
            <a:r>
              <a:rPr lang="en-US" i="1" dirty="0" smtClean="0">
                <a:latin typeface="Franklin Gothic Book" panose="020B0503020102020204" pitchFamily="34" charset="0"/>
              </a:rPr>
              <a:t>n</a:t>
            </a:r>
            <a:r>
              <a:rPr lang="en-US" dirty="0" smtClean="0">
                <a:latin typeface="Franklin Gothic Book" panose="020B0503020102020204" pitchFamily="34" charset="0"/>
              </a:rPr>
              <a:t>=112, 43% of sample): </a:t>
            </a:r>
            <a:r>
              <a:rPr lang="en-US" sz="1600" dirty="0" smtClean="0">
                <a:latin typeface="Franklin Gothic Book" panose="020B0503020102020204" pitchFamily="34" charset="0"/>
              </a:rPr>
              <a:t>High level of SR at 2 years, with significant decrease over time</a:t>
            </a:r>
          </a:p>
          <a:p>
            <a:pPr marL="285750" indent="-285750">
              <a:buFont typeface="Arial" panose="020B0604020202020204" pitchFamily="34" charset="0"/>
              <a:buChar char="•"/>
            </a:pPr>
            <a:r>
              <a:rPr lang="en-US" b="1" dirty="0" smtClean="0">
                <a:latin typeface="Franklin Gothic Book" panose="020B0503020102020204" pitchFamily="34" charset="0"/>
              </a:rPr>
              <a:t>Low-Increasing</a:t>
            </a:r>
            <a:r>
              <a:rPr lang="en-US" dirty="0" smtClean="0">
                <a:latin typeface="Franklin Gothic Book" panose="020B0503020102020204" pitchFamily="34" charset="0"/>
              </a:rPr>
              <a:t> (</a:t>
            </a:r>
            <a:r>
              <a:rPr lang="en-US" i="1" dirty="0" smtClean="0">
                <a:latin typeface="Franklin Gothic Book" panose="020B0503020102020204" pitchFamily="34" charset="0"/>
              </a:rPr>
              <a:t>n</a:t>
            </a:r>
            <a:r>
              <a:rPr lang="en-US" dirty="0" smtClean="0">
                <a:latin typeface="Franklin Gothic Book" panose="020B0503020102020204" pitchFamily="34" charset="0"/>
              </a:rPr>
              <a:t>=107, 41% of sample): </a:t>
            </a:r>
            <a:r>
              <a:rPr lang="en-US" sz="1600" dirty="0">
                <a:latin typeface="Franklin Gothic Book" panose="020B0503020102020204" pitchFamily="34" charset="0"/>
              </a:rPr>
              <a:t>L</a:t>
            </a:r>
            <a:r>
              <a:rPr lang="en-US" sz="1600" dirty="0" smtClean="0">
                <a:latin typeface="Franklin Gothic Book" panose="020B0503020102020204" pitchFamily="34" charset="0"/>
              </a:rPr>
              <a:t>ower level of SR at 2 years, with significant increase but still consistently low SR over time</a:t>
            </a:r>
          </a:p>
          <a:p>
            <a:pPr marL="742950" lvl="1" indent="-285750">
              <a:buFont typeface="Arial" panose="020B0604020202020204" pitchFamily="34" charset="0"/>
              <a:buChar char="•"/>
            </a:pPr>
            <a:endParaRPr lang="en-US" dirty="0"/>
          </a:p>
        </p:txBody>
      </p:sp>
      <p:pic>
        <p:nvPicPr>
          <p:cNvPr id="8" name="Picture 7"/>
          <p:cNvPicPr>
            <a:picLocks noChangeAspect="1"/>
          </p:cNvPicPr>
          <p:nvPr/>
        </p:nvPicPr>
        <p:blipFill rotWithShape="1">
          <a:blip r:embed="rId3"/>
          <a:srcRect l="18750" t="31909" r="44872" b="15954"/>
          <a:stretch/>
        </p:blipFill>
        <p:spPr bwMode="auto">
          <a:xfrm>
            <a:off x="4014972" y="2111829"/>
            <a:ext cx="4900428" cy="4441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71825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0" y="1981200"/>
            <a:ext cx="9144000" cy="4876800"/>
          </a:xfrm>
        </p:spPr>
        <p:txBody>
          <a:bodyPr>
            <a:normAutofit fontScale="70000" lnSpcReduction="20000"/>
          </a:bodyPr>
          <a:lstStyle/>
          <a:p>
            <a:r>
              <a:rPr lang="en-US" sz="3100" dirty="0" smtClean="0"/>
              <a:t>Encouraged participants to recommend friends to act as peers</a:t>
            </a:r>
          </a:p>
          <a:p>
            <a:endParaRPr lang="en-US" sz="3100" dirty="0" smtClean="0"/>
          </a:p>
          <a:p>
            <a:r>
              <a:rPr lang="en-US" sz="3100" u="sng" dirty="0" smtClean="0"/>
              <a:t>Phase 1</a:t>
            </a:r>
            <a:r>
              <a:rPr lang="en-US" sz="3100" dirty="0" smtClean="0"/>
              <a:t>: Group of 5 - four subjects randomly assigned to peer group and one to alone condition</a:t>
            </a:r>
          </a:p>
          <a:p>
            <a:pPr lvl="1"/>
            <a:r>
              <a:rPr lang="en-US" sz="3100" dirty="0" smtClean="0"/>
              <a:t>One member from peer group randomly assigned as subject and performed test while others observed</a:t>
            </a:r>
          </a:p>
          <a:p>
            <a:pPr lvl="1"/>
            <a:r>
              <a:rPr lang="en-US" sz="3100" dirty="0" smtClean="0"/>
              <a:t>Left in room for 10 minutes to interact naturally </a:t>
            </a:r>
          </a:p>
          <a:p>
            <a:pPr marL="457200" lvl="1" indent="0">
              <a:buNone/>
            </a:pPr>
            <a:endParaRPr lang="en-US" sz="3100" dirty="0" smtClean="0"/>
          </a:p>
          <a:p>
            <a:r>
              <a:rPr lang="en-US" sz="3100" u="sng" dirty="0"/>
              <a:t>Phase 2</a:t>
            </a:r>
            <a:r>
              <a:rPr lang="en-US" sz="3100" dirty="0" smtClean="0"/>
              <a:t>: three instead of four subjects (adult-present condition)</a:t>
            </a:r>
          </a:p>
          <a:p>
            <a:pPr lvl="1"/>
            <a:r>
              <a:rPr lang="en-US" sz="3100" dirty="0" smtClean="0"/>
              <a:t>12 confederates took turns acting as the fourth subject 	</a:t>
            </a:r>
          </a:p>
          <a:p>
            <a:pPr lvl="1"/>
            <a:r>
              <a:rPr lang="en-US" sz="3100" dirty="0"/>
              <a:t>Left in room for 10 minutes to interact naturally </a:t>
            </a:r>
            <a:r>
              <a:rPr lang="en-US" sz="3100" dirty="0" smtClean="0"/>
              <a:t>AND share their names/year in school (confederate introduced as grad student)</a:t>
            </a:r>
          </a:p>
          <a:p>
            <a:pPr lvl="1"/>
            <a:endParaRPr lang="en-US" sz="3100" dirty="0" smtClean="0"/>
          </a:p>
          <a:p>
            <a:r>
              <a:rPr lang="en-US" sz="3100" dirty="0" smtClean="0"/>
              <a:t>56-59% of group conditions included friends</a:t>
            </a:r>
            <a:endParaRPr lang="en-US" sz="3100" dirty="0"/>
          </a:p>
          <a:p>
            <a:pPr marL="457200" lvl="1" indent="0">
              <a:buNone/>
            </a:pPr>
            <a:r>
              <a:rPr lang="en-US" dirty="0" smtClean="0"/>
              <a:t>	</a:t>
            </a:r>
          </a:p>
          <a:p>
            <a:pPr lvl="1"/>
            <a:endParaRPr lang="en-US" dirty="0"/>
          </a:p>
        </p:txBody>
      </p:sp>
      <p:sp>
        <p:nvSpPr>
          <p:cNvPr id="5" name="TextBox 4"/>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6728266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a:xfrm>
            <a:off x="0" y="1524000"/>
            <a:ext cx="9144000" cy="5334000"/>
          </a:xfrm>
        </p:spPr>
        <p:txBody>
          <a:bodyPr>
            <a:normAutofit fontScale="77500" lnSpcReduction="20000"/>
          </a:bodyPr>
          <a:lstStyle/>
          <a:p>
            <a:endParaRPr lang="en-US" sz="2100" u="sng" dirty="0" smtClean="0"/>
          </a:p>
          <a:p>
            <a:endParaRPr lang="en-US" sz="2100" u="sng" dirty="0" smtClean="0"/>
          </a:p>
          <a:p>
            <a:r>
              <a:rPr lang="en-US" sz="2100" u="sng" dirty="0" smtClean="0"/>
              <a:t>Risk Taking</a:t>
            </a:r>
            <a:r>
              <a:rPr lang="en-US" sz="2100" dirty="0" smtClean="0"/>
              <a:t> – Stop light computerized driving task </a:t>
            </a:r>
          </a:p>
          <a:p>
            <a:pPr lvl="1"/>
            <a:r>
              <a:rPr lang="en-US" sz="2100" dirty="0" smtClean="0"/>
              <a:t>Goal to reach end of track as quickly as possible</a:t>
            </a:r>
          </a:p>
          <a:p>
            <a:pPr lvl="1"/>
            <a:r>
              <a:rPr lang="en-US" sz="2100" dirty="0" smtClean="0"/>
              <a:t>32 intersections with yellow lights</a:t>
            </a:r>
          </a:p>
          <a:p>
            <a:pPr lvl="2"/>
            <a:r>
              <a:rPr lang="en-US" sz="2100" dirty="0" smtClean="0"/>
              <a:t>Decide whether to stop vehicle via spacebar and lose time, or go through the intersection with possibility of crash</a:t>
            </a:r>
          </a:p>
          <a:p>
            <a:pPr lvl="1"/>
            <a:r>
              <a:rPr lang="en-US" sz="2100" dirty="0" smtClean="0"/>
              <a:t>Proportion of intersections crossed w/out stopping = risk</a:t>
            </a:r>
          </a:p>
          <a:p>
            <a:pPr lvl="1"/>
            <a:r>
              <a:rPr lang="en-US" sz="2100" dirty="0" smtClean="0"/>
              <a:t>Subjects and observers told about $15 bonus for performance </a:t>
            </a:r>
          </a:p>
          <a:p>
            <a:pPr marL="457200" lvl="1" indent="0">
              <a:buNone/>
            </a:pPr>
            <a:endParaRPr lang="en-US" sz="2100" dirty="0" smtClean="0"/>
          </a:p>
          <a:p>
            <a:pPr marL="457200" lvl="1" indent="0">
              <a:buNone/>
            </a:pPr>
            <a:endParaRPr lang="en-US" sz="2100" dirty="0" smtClean="0"/>
          </a:p>
          <a:p>
            <a:r>
              <a:rPr lang="en-US" sz="2100" u="sng" dirty="0"/>
              <a:t>Preference for Immediate </a:t>
            </a:r>
            <a:r>
              <a:rPr lang="en-US" sz="2100" u="sng" dirty="0" smtClean="0"/>
              <a:t>Rewards</a:t>
            </a:r>
            <a:r>
              <a:rPr lang="en-US" sz="2100" dirty="0" smtClean="0"/>
              <a:t> – Delay discounting task</a:t>
            </a:r>
          </a:p>
          <a:p>
            <a:pPr lvl="1"/>
            <a:r>
              <a:rPr lang="en-US" sz="2100" dirty="0" smtClean="0"/>
              <a:t>Small immediate reward vs. large delayed reward</a:t>
            </a:r>
          </a:p>
          <a:p>
            <a:pPr lvl="1"/>
            <a:r>
              <a:rPr lang="en-US" sz="2100" dirty="0" smtClean="0"/>
              <a:t>Delayed reward constant at $1,000</a:t>
            </a:r>
          </a:p>
          <a:p>
            <a:pPr lvl="2"/>
            <a:r>
              <a:rPr lang="en-US" sz="2100" dirty="0" smtClean="0"/>
              <a:t> Delay interval (1wk, 1mo, 6mo, 1yr, 5yrs, 15yrs) (randomized)</a:t>
            </a:r>
          </a:p>
          <a:p>
            <a:pPr lvl="1"/>
            <a:r>
              <a:rPr lang="en-US" sz="2100" dirty="0" smtClean="0"/>
              <a:t>Immediate reward = $200, $500, or $800 (randomized)</a:t>
            </a:r>
          </a:p>
          <a:p>
            <a:pPr lvl="1"/>
            <a:r>
              <a:rPr lang="en-US" sz="2100" dirty="0" smtClean="0"/>
              <a:t>Nine choices presented in succession – previously chosen rewards cut in half for next choice (e.g., delayed choice= $1,000 -&gt; next delayed option = $500) </a:t>
            </a:r>
          </a:p>
          <a:p>
            <a:pPr lvl="1"/>
            <a:r>
              <a:rPr lang="en-US" sz="2100" dirty="0" smtClean="0"/>
              <a:t>Ending value reflects discounted value of the delayed reward (average indifference point)</a:t>
            </a:r>
          </a:p>
          <a:p>
            <a:pPr lvl="1"/>
            <a:endParaRPr lang="en-US" sz="1800" dirty="0"/>
          </a:p>
          <a:p>
            <a:pPr marL="457200" lvl="1" indent="0">
              <a:buNone/>
            </a:pPr>
            <a:r>
              <a:rPr lang="en-US" dirty="0" smtClean="0"/>
              <a:t>	</a:t>
            </a:r>
          </a:p>
          <a:p>
            <a:pPr lvl="1"/>
            <a:endParaRPr lang="en-US" dirty="0"/>
          </a:p>
        </p:txBody>
      </p:sp>
      <p:sp>
        <p:nvSpPr>
          <p:cNvPr id="4" name="TextBox 3"/>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2704270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0" dirty="0" smtClean="0"/>
              <a:t>Does </a:t>
            </a:r>
            <a:r>
              <a:rPr lang="en-US" sz="4800" b="0" dirty="0"/>
              <a:t>the presence of an adult influence risk-taking behavior</a:t>
            </a:r>
            <a:r>
              <a:rPr lang="en-US" sz="4800" b="0" dirty="0" smtClean="0"/>
              <a:t>?</a:t>
            </a:r>
            <a:endParaRPr lang="en-US" b="0" dirty="0"/>
          </a:p>
        </p:txBody>
      </p:sp>
      <p:sp>
        <p:nvSpPr>
          <p:cNvPr id="3" name="Content Placeholder 2"/>
          <p:cNvSpPr>
            <a:spLocks noGrp="1"/>
          </p:cNvSpPr>
          <p:nvPr>
            <p:ph idx="1"/>
          </p:nvPr>
        </p:nvSpPr>
        <p:spPr>
          <a:xfrm>
            <a:off x="0" y="1524000"/>
            <a:ext cx="4800600" cy="5334000"/>
          </a:xfrm>
        </p:spPr>
        <p:txBody>
          <a:bodyPr>
            <a:normAutofit/>
          </a:bodyPr>
          <a:lstStyle/>
          <a:p>
            <a:endParaRPr lang="en-US" sz="2100" u="sng" dirty="0" smtClean="0"/>
          </a:p>
          <a:p>
            <a:endParaRPr lang="en-US" sz="2100" u="sng" dirty="0"/>
          </a:p>
          <a:p>
            <a:pPr marL="118872" indent="0">
              <a:buNone/>
            </a:pPr>
            <a:endParaRPr lang="en-US" sz="2100" u="sng" dirty="0" smtClean="0"/>
          </a:p>
          <a:p>
            <a:r>
              <a:rPr lang="en-US" sz="2100" dirty="0" smtClean="0"/>
              <a:t>Peer group subjects took significantly more risks in the game, when compared to solo (p&lt;.001) and adult present conditions (p&lt;.002)</a:t>
            </a:r>
          </a:p>
          <a:p>
            <a:pPr marL="118872" indent="0">
              <a:buNone/>
            </a:pPr>
            <a:endParaRPr lang="en-US" sz="2100" dirty="0" smtClean="0"/>
          </a:p>
          <a:p>
            <a:r>
              <a:rPr lang="en-US" sz="2100" dirty="0" smtClean="0"/>
              <a:t>Subjects in the adult present condition did not differ from the solo condition (p=.83)</a:t>
            </a:r>
          </a:p>
          <a:p>
            <a:pPr lvl="1"/>
            <a:endParaRPr lang="en-US" sz="1800" dirty="0"/>
          </a:p>
          <a:p>
            <a:pPr marL="457200" lvl="1" indent="0">
              <a:buNone/>
            </a:pPr>
            <a:r>
              <a:rPr lang="en-US" dirty="0" smtClean="0"/>
              <a:t>	</a:t>
            </a:r>
          </a:p>
          <a:p>
            <a:pPr lvl="1"/>
            <a:endParaRPr lang="en-US" dirty="0"/>
          </a:p>
        </p:txBody>
      </p:sp>
      <p:pic>
        <p:nvPicPr>
          <p:cNvPr id="4" name="Picture 3"/>
          <p:cNvPicPr>
            <a:picLocks noChangeAspect="1"/>
          </p:cNvPicPr>
          <p:nvPr/>
        </p:nvPicPr>
        <p:blipFill>
          <a:blip r:embed="rId2"/>
          <a:stretch>
            <a:fillRect/>
          </a:stretch>
        </p:blipFill>
        <p:spPr>
          <a:xfrm>
            <a:off x="4800600" y="2362200"/>
            <a:ext cx="4191001" cy="3344391"/>
          </a:xfrm>
          <a:prstGeom prst="rect">
            <a:avLst/>
          </a:prstGeom>
        </p:spPr>
      </p:pic>
      <p:sp>
        <p:nvSpPr>
          <p:cNvPr id="7" name="TextBox 6"/>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19051600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67800" cy="1252728"/>
          </a:xfrm>
        </p:spPr>
        <p:txBody>
          <a:bodyPr>
            <a:normAutofit fontScale="90000"/>
          </a:bodyPr>
          <a:lstStyle/>
          <a:p>
            <a:pPr marL="118872"/>
            <a:r>
              <a:rPr lang="en-US" sz="4800" dirty="0" smtClean="0"/>
              <a:t>Does adult </a:t>
            </a:r>
            <a:r>
              <a:rPr lang="en-US" sz="4800" dirty="0"/>
              <a:t>reduce peers’ influence on preference for immediate rewards?</a:t>
            </a:r>
          </a:p>
        </p:txBody>
      </p:sp>
      <p:sp>
        <p:nvSpPr>
          <p:cNvPr id="3" name="Content Placeholder 2"/>
          <p:cNvSpPr>
            <a:spLocks noGrp="1"/>
          </p:cNvSpPr>
          <p:nvPr>
            <p:ph idx="1"/>
          </p:nvPr>
        </p:nvSpPr>
        <p:spPr>
          <a:xfrm>
            <a:off x="0" y="1524000"/>
            <a:ext cx="4800600" cy="5334000"/>
          </a:xfrm>
        </p:spPr>
        <p:txBody>
          <a:bodyPr>
            <a:normAutofit fontScale="70000" lnSpcReduction="20000"/>
          </a:bodyPr>
          <a:lstStyle/>
          <a:p>
            <a:pPr marL="118872" indent="0">
              <a:buNone/>
            </a:pPr>
            <a:endParaRPr lang="en-US" sz="2600" u="sng" dirty="0" smtClean="0"/>
          </a:p>
          <a:p>
            <a:r>
              <a:rPr lang="en-US" sz="2600" dirty="0" smtClean="0"/>
              <a:t>Subjects in peer group exhibited a lower indifference point</a:t>
            </a:r>
          </a:p>
          <a:p>
            <a:pPr lvl="1"/>
            <a:r>
              <a:rPr lang="en-US" sz="2600" dirty="0" smtClean="0"/>
              <a:t>Significantly different than solo</a:t>
            </a:r>
          </a:p>
          <a:p>
            <a:pPr lvl="1"/>
            <a:r>
              <a:rPr lang="en-US" sz="2600" dirty="0" smtClean="0"/>
              <a:t>Marginally different than adult-present </a:t>
            </a:r>
          </a:p>
          <a:p>
            <a:pPr marL="118872" indent="0">
              <a:buNone/>
            </a:pPr>
            <a:endParaRPr lang="en-US" sz="2600" dirty="0" smtClean="0"/>
          </a:p>
          <a:p>
            <a:r>
              <a:rPr lang="en-US" sz="2600" dirty="0" smtClean="0"/>
              <a:t>Discount rates paralleled indifference points </a:t>
            </a:r>
          </a:p>
          <a:p>
            <a:pPr lvl="1"/>
            <a:r>
              <a:rPr lang="en-US" sz="2600" dirty="0" smtClean="0"/>
              <a:t>Higher discount rate= greater orientation towards an immediate reward</a:t>
            </a:r>
          </a:p>
          <a:p>
            <a:pPr lvl="1"/>
            <a:r>
              <a:rPr lang="en-US" sz="2600" dirty="0" smtClean="0"/>
              <a:t>Peer group exhibited significantly greater discount rate, compared to solo and adult-present</a:t>
            </a:r>
          </a:p>
          <a:p>
            <a:pPr lvl="1"/>
            <a:endParaRPr lang="en-US" sz="2600" dirty="0"/>
          </a:p>
          <a:p>
            <a:r>
              <a:rPr lang="en-US" sz="2600" dirty="0" smtClean="0"/>
              <a:t>No differences between solo and adult-present groups for indifference points and discount rates</a:t>
            </a:r>
          </a:p>
          <a:p>
            <a:pPr lvl="1"/>
            <a:endParaRPr lang="en-US" sz="1800" dirty="0"/>
          </a:p>
          <a:p>
            <a:pPr marL="457200" lvl="1" indent="0">
              <a:buNone/>
            </a:pPr>
            <a:r>
              <a:rPr lang="en-US" dirty="0" smtClean="0"/>
              <a:t>	</a:t>
            </a:r>
          </a:p>
          <a:p>
            <a:pPr lvl="1"/>
            <a:endParaRPr lang="en-US" dirty="0"/>
          </a:p>
        </p:txBody>
      </p:sp>
      <p:pic>
        <p:nvPicPr>
          <p:cNvPr id="6" name="Picture 5"/>
          <p:cNvPicPr>
            <a:picLocks noChangeAspect="1"/>
          </p:cNvPicPr>
          <p:nvPr/>
        </p:nvPicPr>
        <p:blipFill>
          <a:blip r:embed="rId2"/>
          <a:stretch>
            <a:fillRect/>
          </a:stretch>
        </p:blipFill>
        <p:spPr>
          <a:xfrm>
            <a:off x="5105400" y="1676400"/>
            <a:ext cx="3733800" cy="2565991"/>
          </a:xfrm>
          <a:prstGeom prst="rect">
            <a:avLst/>
          </a:prstGeom>
        </p:spPr>
      </p:pic>
      <p:pic>
        <p:nvPicPr>
          <p:cNvPr id="7" name="Picture 6"/>
          <p:cNvPicPr>
            <a:picLocks noChangeAspect="1"/>
          </p:cNvPicPr>
          <p:nvPr/>
        </p:nvPicPr>
        <p:blipFill>
          <a:blip r:embed="rId3"/>
          <a:stretch>
            <a:fillRect/>
          </a:stretch>
        </p:blipFill>
        <p:spPr>
          <a:xfrm>
            <a:off x="5105400" y="4267200"/>
            <a:ext cx="3733800" cy="2590800"/>
          </a:xfrm>
          <a:prstGeom prst="rect">
            <a:avLst/>
          </a:prstGeom>
        </p:spPr>
      </p:pic>
      <p:sp>
        <p:nvSpPr>
          <p:cNvPr id="8" name="TextBox 7"/>
          <p:cNvSpPr txBox="1"/>
          <p:nvPr/>
        </p:nvSpPr>
        <p:spPr>
          <a:xfrm>
            <a:off x="7772400" y="6550223"/>
            <a:ext cx="1295400" cy="307777"/>
          </a:xfrm>
          <a:prstGeom prst="rect">
            <a:avLst/>
          </a:prstGeom>
          <a:noFill/>
        </p:spPr>
        <p:txBody>
          <a:bodyPr wrap="square" rtlCol="0">
            <a:spAutoFit/>
          </a:bodyPr>
          <a:lstStyle/>
          <a:p>
            <a:r>
              <a:rPr lang="en-US" sz="1400" dirty="0" smtClean="0"/>
              <a:t>Borenstein</a:t>
            </a:r>
            <a:endParaRPr lang="en-US" sz="1400" dirty="0"/>
          </a:p>
        </p:txBody>
      </p:sp>
    </p:spTree>
    <p:extLst>
      <p:ext uri="{BB962C8B-B14F-4D97-AF65-F5344CB8AC3E}">
        <p14:creationId xmlns:p14="http://schemas.microsoft.com/office/powerpoint/2010/main" val="314331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 </a:t>
            </a:r>
            <a:r>
              <a:rPr lang="en-US" dirty="0" smtClean="0">
                <a:sym typeface="Wingdings" panose="05000000000000000000" pitchFamily="2" charset="2"/>
              </a:rPr>
              <a:t></a:t>
            </a:r>
            <a:r>
              <a:rPr lang="en-US" dirty="0" smtClean="0"/>
              <a:t>Probability of SR Trajectory </a:t>
            </a:r>
            <a:endParaRPr lang="en-US" dirty="0"/>
          </a:p>
        </p:txBody>
      </p:sp>
      <p:pic>
        <p:nvPicPr>
          <p:cNvPr id="6" name="Picture 5"/>
          <p:cNvPicPr>
            <a:picLocks noChangeAspect="1"/>
          </p:cNvPicPr>
          <p:nvPr/>
        </p:nvPicPr>
        <p:blipFill rotWithShape="1">
          <a:blip r:embed="rId3"/>
          <a:srcRect l="19758" t="25121" r="28732" b="26424"/>
          <a:stretch/>
        </p:blipFill>
        <p:spPr bwMode="auto">
          <a:xfrm>
            <a:off x="-85723" y="1524000"/>
            <a:ext cx="9143998" cy="48768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219200" y="-2057400"/>
            <a:ext cx="4572000" cy="923330"/>
          </a:xfrm>
          <a:prstGeom prst="rect">
            <a:avLst/>
          </a:prstGeom>
        </p:spPr>
        <p:txBody>
          <a:bodyPr>
            <a:spAutoFit/>
          </a:bodyPr>
          <a:lstStyle/>
          <a:p>
            <a:pPr marL="285750" indent="-285750">
              <a:buFont typeface="Arial" panose="020B0604020202020204" pitchFamily="34" charset="0"/>
              <a:buChar char="•"/>
            </a:pPr>
            <a:r>
              <a:rPr lang="en-US" dirty="0">
                <a:latin typeface="Franklin Gothic Book" panose="020B0503020102020204" pitchFamily="34" charset="0"/>
              </a:rPr>
              <a:t>High-Stable/High-Decreasing SR &gt; BI than Low-increasing SR </a:t>
            </a:r>
            <a:r>
              <a:rPr lang="en-US" dirty="0" smtClean="0">
                <a:latin typeface="Franklin Gothic Book" panose="020B0503020102020204" pitchFamily="34" charset="0"/>
              </a:rPr>
              <a:t>trajectory</a:t>
            </a:r>
          </a:p>
          <a:p>
            <a:pPr marL="742950" lvl="1" indent="-285750">
              <a:buFont typeface="Arial" panose="020B0604020202020204" pitchFamily="34" charset="0"/>
              <a:buChar char="•"/>
            </a:pPr>
            <a:r>
              <a:rPr lang="en-US" dirty="0" smtClean="0">
                <a:latin typeface="Franklin Gothic Book" panose="020B0503020102020204" pitchFamily="34" charset="0"/>
              </a:rPr>
              <a:t>BI did not </a:t>
            </a:r>
            <a:endParaRPr lang="en-US" dirty="0">
              <a:latin typeface="Franklin Gothic Book" panose="020B0503020102020204" pitchFamily="34" charset="0"/>
            </a:endParaRPr>
          </a:p>
        </p:txBody>
      </p:sp>
      <p:sp>
        <p:nvSpPr>
          <p:cNvPr id="4" name="TextBox 3"/>
          <p:cNvSpPr txBox="1"/>
          <p:nvPr/>
        </p:nvSpPr>
        <p:spPr>
          <a:xfrm>
            <a:off x="-76200" y="1676400"/>
            <a:ext cx="7239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Franklin Gothic Book" panose="020B0503020102020204" pitchFamily="34" charset="0"/>
              </a:rPr>
              <a:t>As BI increases, odds of following High-Stable or High-Decreasing SR trajectories higher, but odds of Low-Increasing SR trajectory are lower</a:t>
            </a:r>
          </a:p>
          <a:p>
            <a:pPr marL="742950" lvl="1" indent="-285750">
              <a:buFont typeface="Arial" panose="020B0604020202020204" pitchFamily="34" charset="0"/>
              <a:buChar char="•"/>
            </a:pPr>
            <a:r>
              <a:rPr lang="en-US" dirty="0" smtClean="0">
                <a:latin typeface="Franklin Gothic Book" panose="020B0503020102020204" pitchFamily="34" charset="0"/>
              </a:rPr>
              <a:t>BI </a:t>
            </a:r>
            <a:r>
              <a:rPr lang="en-US" dirty="0">
                <a:latin typeface="Franklin Gothic Book" panose="020B0503020102020204" pitchFamily="34" charset="0"/>
              </a:rPr>
              <a:t>did not differentiate between High-Stable and High-Decreasing </a:t>
            </a: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43733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SR Trajectory Predicts Symptoms of Psychopathology</a:t>
            </a:r>
            <a:endParaRPr lang="en-US" dirty="0"/>
          </a:p>
        </p:txBody>
      </p:sp>
      <p:sp>
        <p:nvSpPr>
          <p:cNvPr id="4" name="TextBox 3"/>
          <p:cNvSpPr txBox="1"/>
          <p:nvPr/>
        </p:nvSpPr>
        <p:spPr>
          <a:xfrm>
            <a:off x="5867400" y="1905000"/>
            <a:ext cx="3276600" cy="4678204"/>
          </a:xfrm>
          <a:prstGeom prst="rect">
            <a:avLst/>
          </a:prstGeom>
          <a:noFill/>
        </p:spPr>
        <p:txBody>
          <a:bodyPr wrap="square" rtlCol="0">
            <a:spAutoFit/>
          </a:bodyPr>
          <a:lstStyle/>
          <a:p>
            <a:r>
              <a:rPr lang="en-US" sz="2000" b="1" dirty="0" smtClean="0">
                <a:latin typeface="Franklin Gothic Book" panose="020B0503020102020204" pitchFamily="34" charset="0"/>
              </a:rPr>
              <a:t>Trajectories significantly different for internalizing and externalizing problems:</a:t>
            </a:r>
          </a:p>
          <a:p>
            <a:pPr marL="285750" indent="-285750">
              <a:buFont typeface="Arial" panose="020B0604020202020204" pitchFamily="34" charset="0"/>
              <a:buChar char="•"/>
            </a:pPr>
            <a:endParaRPr lang="en-US" sz="2000" b="1" dirty="0" smtClean="0">
              <a:latin typeface="Franklin Gothic Book" panose="020B0503020102020204" pitchFamily="34" charset="0"/>
            </a:endParaRPr>
          </a:p>
          <a:p>
            <a:pPr marL="285750" indent="-285750">
              <a:buFont typeface="Arial" panose="020B0604020202020204" pitchFamily="34" charset="0"/>
              <a:buChar char="•"/>
            </a:pPr>
            <a:r>
              <a:rPr lang="en-US" sz="2000" b="1" dirty="0" smtClean="0">
                <a:latin typeface="Franklin Gothic Book" panose="020B0503020102020204" pitchFamily="34" charset="0"/>
              </a:rPr>
              <a:t>High-Stable</a:t>
            </a:r>
            <a:r>
              <a:rPr lang="en-US" sz="2000" dirty="0" smtClean="0">
                <a:latin typeface="Franklin Gothic Book" panose="020B0503020102020204" pitchFamily="34" charset="0"/>
              </a:rPr>
              <a:t> SR trajectory predicted greatest internalizing problems </a:t>
            </a:r>
          </a:p>
          <a:p>
            <a:pPr marL="285750" indent="-285750">
              <a:buFont typeface="Arial" panose="020B0604020202020204" pitchFamily="34" charset="0"/>
              <a:buChar char="•"/>
            </a:pPr>
            <a:r>
              <a:rPr lang="en-US" sz="2000" b="1" dirty="0" smtClean="0">
                <a:latin typeface="Franklin Gothic Book" panose="020B0503020102020204" pitchFamily="34" charset="0"/>
              </a:rPr>
              <a:t>Low-Increasing</a:t>
            </a:r>
            <a:r>
              <a:rPr lang="en-US" sz="2000" dirty="0" smtClean="0">
                <a:latin typeface="Franklin Gothic Book" panose="020B0503020102020204" pitchFamily="34" charset="0"/>
              </a:rPr>
              <a:t> SR trajectory predicted greatest externalizing problems</a:t>
            </a:r>
          </a:p>
          <a:p>
            <a:pPr marL="285750" indent="-285750">
              <a:buFont typeface="Arial" panose="020B0604020202020204" pitchFamily="34" charset="0"/>
              <a:buChar char="•"/>
            </a:pPr>
            <a:r>
              <a:rPr lang="en-US" sz="2000" b="1" dirty="0" smtClean="0">
                <a:latin typeface="Franklin Gothic Book" panose="020B0503020102020204" pitchFamily="34" charset="0"/>
              </a:rPr>
              <a:t>High-Decreasing</a:t>
            </a:r>
            <a:r>
              <a:rPr lang="en-US" sz="2000" dirty="0" smtClean="0">
                <a:latin typeface="Franklin Gothic Book" panose="020B0503020102020204" pitchFamily="34" charset="0"/>
              </a:rPr>
              <a:t> SR trajectory predicted least problems</a:t>
            </a:r>
          </a:p>
          <a:p>
            <a:endParaRPr lang="en-US" dirty="0" smtClean="0">
              <a:latin typeface="Franklin Gothic Book" panose="020B0503020102020204" pitchFamily="34" charset="0"/>
            </a:endParaRPr>
          </a:p>
        </p:txBody>
      </p:sp>
      <p:pic>
        <p:nvPicPr>
          <p:cNvPr id="6" name="Picture 5"/>
          <p:cNvPicPr/>
          <p:nvPr/>
        </p:nvPicPr>
        <p:blipFill rotWithShape="1">
          <a:blip r:embed="rId3"/>
          <a:srcRect l="18110" t="43304" r="42947" b="10257"/>
          <a:stretch/>
        </p:blipFill>
        <p:spPr bwMode="auto">
          <a:xfrm>
            <a:off x="-152400" y="1676400"/>
            <a:ext cx="6019800" cy="4343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189708" y="9067284"/>
            <a:ext cx="3983783" cy="369332"/>
          </a:xfrm>
          <a:prstGeom prst="rect">
            <a:avLst/>
          </a:prstGeom>
        </p:spPr>
        <p:txBody>
          <a:bodyPr wrap="none">
            <a:spAutoFit/>
          </a:bodyPr>
          <a:lstStyle/>
          <a:p>
            <a:r>
              <a:rPr lang="en-US" dirty="0">
                <a:latin typeface="Franklin Gothic Book" panose="020B0503020102020204" pitchFamily="34" charset="0"/>
              </a:rPr>
              <a:t>** But all very much  	subclinical</a:t>
            </a:r>
          </a:p>
        </p:txBody>
      </p:sp>
    </p:spTree>
    <p:extLst>
      <p:ext uri="{BB962C8B-B14F-4D97-AF65-F5344CB8AC3E}">
        <p14:creationId xmlns:p14="http://schemas.microsoft.com/office/powerpoint/2010/main" val="684484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3.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ppt/theme/themeOverride4.xml><?xml version="1.0" encoding="utf-8"?>
<a:themeOverride xmlns:a="http://schemas.openxmlformats.org/drawingml/2006/main">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Module</Template>
  <TotalTime>4082</TotalTime>
  <Words>4735</Words>
  <Application>Microsoft Office PowerPoint</Application>
  <PresentationFormat>On-screen Show (4:3)</PresentationFormat>
  <Paragraphs>606</Paragraphs>
  <Slides>73</Slides>
  <Notes>45</Notes>
  <HiddenSlides>26</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73</vt:i4>
      </vt:variant>
    </vt:vector>
  </HeadingPairs>
  <TitlesOfParts>
    <vt:vector size="84" baseType="lpstr">
      <vt:lpstr>ＭＳ Ｐゴシック</vt:lpstr>
      <vt:lpstr>Arial</vt:lpstr>
      <vt:lpstr>Corbel</vt:lpstr>
      <vt:lpstr>Franklin Gothic Book</vt:lpstr>
      <vt:lpstr>Monotype Sorts</vt:lpstr>
      <vt:lpstr>Times New Roman</vt:lpstr>
      <vt:lpstr>Wingdings</vt:lpstr>
      <vt:lpstr>Wingdings 2</vt:lpstr>
      <vt:lpstr>Wingdings 3</vt:lpstr>
      <vt:lpstr>Module</vt:lpstr>
      <vt:lpstr>Professional</vt:lpstr>
      <vt:lpstr>Aggression and  Risk-Taking</vt:lpstr>
      <vt:lpstr>Overview</vt:lpstr>
      <vt:lpstr>PowerPoint Presentation</vt:lpstr>
      <vt:lpstr>Background</vt:lpstr>
      <vt:lpstr>Method </vt:lpstr>
      <vt:lpstr>Analytic Plan</vt:lpstr>
      <vt:lpstr>Trajectories of Social Reticence</vt:lpstr>
      <vt:lpstr>BI Probability of SR Trajectory </vt:lpstr>
      <vt:lpstr>SR Trajectory Predicts Symptoms of Psychopathology</vt:lpstr>
      <vt:lpstr>PowerPoint Presentation</vt:lpstr>
      <vt:lpstr>Self-Regulation Background</vt:lpstr>
      <vt:lpstr>Self-Regulation </vt:lpstr>
      <vt:lpstr>Study Aims</vt:lpstr>
      <vt:lpstr>Measures</vt:lpstr>
      <vt:lpstr>Measures cont.</vt:lpstr>
      <vt:lpstr>Measures cont.</vt:lpstr>
      <vt:lpstr>Childcare, Inhibitory Control &amp; Inattention: DNS </vt:lpstr>
      <vt:lpstr>Childcare, Inhibitory Control &amp; Inattention: DOG</vt:lpstr>
      <vt:lpstr>Continuous Performance Task Results</vt:lpstr>
      <vt:lpstr>Inattention &amp; Impulsivity Results</vt:lpstr>
      <vt:lpstr>Questions?</vt:lpstr>
      <vt:lpstr>Human aggression</vt:lpstr>
      <vt:lpstr>Processes</vt:lpstr>
      <vt:lpstr>Stability of aggression</vt:lpstr>
      <vt:lpstr>Behavior genetics</vt:lpstr>
      <vt:lpstr>Real-time coercion</vt:lpstr>
      <vt:lpstr>PowerPoint Presentation</vt:lpstr>
      <vt:lpstr>PowerPoint Presentation</vt:lpstr>
      <vt:lpstr>Age-related decreases</vt:lpstr>
      <vt:lpstr>Model</vt:lpstr>
      <vt:lpstr>Coercionnoncompliance</vt:lpstr>
      <vt:lpstr>Relational aggression</vt:lpstr>
      <vt:lpstr>Provocation  aggression </vt:lpstr>
      <vt:lpstr>PowerPoint Presentation</vt:lpstr>
      <vt:lpstr>Background</vt:lpstr>
      <vt:lpstr>Purpose of Study</vt:lpstr>
      <vt:lpstr>Hypotheses</vt:lpstr>
      <vt:lpstr>Methods</vt:lpstr>
      <vt:lpstr>Measures</vt:lpstr>
      <vt:lpstr>Forms and Functions of Aggressive Behavior (Murray-Close &amp; Ostrov, 2009)</vt:lpstr>
      <vt:lpstr>Forms and Functions of Aggressive Behavior (Murray-Close &amp; Ostrov, 2009)</vt:lpstr>
      <vt:lpstr>Forms and Functions of Aggressive Behavior (Murray-Close &amp; Ostrov, 2009)</vt:lpstr>
      <vt:lpstr>4 latent aggression factors: Physical, relational, proactive, &amp; reactive</vt:lpstr>
      <vt:lpstr>Stability over 1 year</vt:lpstr>
      <vt:lpstr>Predictors</vt:lpstr>
      <vt:lpstr>Conclusion</vt:lpstr>
      <vt:lpstr>Aggression in a larger context:  Relational model</vt:lpstr>
      <vt:lpstr>Most primates show a dramatic increase in body contact between former opponents during post conflict (PC) as compared with matched-control (MC) observations</vt:lpstr>
      <vt:lpstr>Reconciliations allow rhesus monkeys to maintain tight kinship bonds despite frequent intrafamilial squabbles.</vt:lpstr>
      <vt:lpstr>Reconciliation</vt:lpstr>
      <vt:lpstr>Hypotheses</vt:lpstr>
      <vt:lpstr>PowerPoint Presentation</vt:lpstr>
      <vt:lpstr>PowerPoint Presentation</vt:lpstr>
      <vt:lpstr>Background</vt:lpstr>
      <vt:lpstr>Background</vt:lpstr>
      <vt:lpstr>Hypotheses</vt:lpstr>
      <vt:lpstr>Participants</vt:lpstr>
      <vt:lpstr>The Stoplight driving game</vt:lpstr>
      <vt:lpstr>Methods</vt:lpstr>
      <vt:lpstr>Behavioral results</vt:lpstr>
      <vt:lpstr>fMRI Results</vt:lpstr>
      <vt:lpstr>Self-reported resistance to peer influence correlated with neural peer effect</vt:lpstr>
      <vt:lpstr>Only adolescents took more risks when being observed by peers</vt:lpstr>
      <vt:lpstr>PowerPoint Presentation</vt:lpstr>
      <vt:lpstr>Background</vt:lpstr>
      <vt:lpstr>Background</vt:lpstr>
      <vt:lpstr>Hypotheses</vt:lpstr>
      <vt:lpstr>Methods</vt:lpstr>
      <vt:lpstr>Methods (Cont.)</vt:lpstr>
      <vt:lpstr>Procedure</vt:lpstr>
      <vt:lpstr>Measures</vt:lpstr>
      <vt:lpstr>Does the presence of an adult influence risk-taking behavior?</vt:lpstr>
      <vt:lpstr>Does adult reduce peers’ influence on preference for immediate rewards?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Daniel Messinger</cp:lastModifiedBy>
  <cp:revision>247</cp:revision>
  <cp:lastPrinted>2013-04-04T14:33:24Z</cp:lastPrinted>
  <dcterms:created xsi:type="dcterms:W3CDTF">2007-01-11T16:44:21Z</dcterms:created>
  <dcterms:modified xsi:type="dcterms:W3CDTF">2017-11-30T18:47:20Z</dcterms:modified>
</cp:coreProperties>
</file>